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 id="2147483865" r:id="rId2"/>
  </p:sldMasterIdLst>
  <p:notesMasterIdLst>
    <p:notesMasterId r:id="rId18"/>
  </p:notesMasterIdLst>
  <p:sldIdLst>
    <p:sldId id="329" r:id="rId3"/>
    <p:sldId id="323" r:id="rId4"/>
    <p:sldId id="316" r:id="rId5"/>
    <p:sldId id="262" r:id="rId6"/>
    <p:sldId id="322" r:id="rId7"/>
    <p:sldId id="272" r:id="rId8"/>
    <p:sldId id="315" r:id="rId9"/>
    <p:sldId id="317" r:id="rId10"/>
    <p:sldId id="324" r:id="rId11"/>
    <p:sldId id="325" r:id="rId12"/>
    <p:sldId id="326" r:id="rId13"/>
    <p:sldId id="327" r:id="rId14"/>
    <p:sldId id="328" r:id="rId15"/>
    <p:sldId id="320" r:id="rId16"/>
    <p:sldId id="321" r:id="rId17"/>
  </p:sldIdLst>
  <p:sldSz cx="9144000" cy="6858000" type="screen4x3"/>
  <p:notesSz cx="6858000" cy="9144000"/>
  <p:defaultTextStyle>
    <a:defPPr>
      <a:defRPr lang="es-ES_tradnl"/>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D3F7"/>
    <a:srgbClr val="F8FCD0"/>
    <a:srgbClr val="000000"/>
    <a:srgbClr val="CFD49C"/>
    <a:srgbClr val="FFCC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0444" autoAdjust="0"/>
    <p:restoredTop sz="94673" autoAdjust="0"/>
  </p:normalViewPr>
  <p:slideViewPr>
    <p:cSldViewPr>
      <p:cViewPr varScale="1">
        <p:scale>
          <a:sx n="81" d="100"/>
          <a:sy n="81" d="100"/>
        </p:scale>
        <p:origin x="1661" y="58"/>
      </p:cViewPr>
      <p:guideLst>
        <p:guide orient="horz" pos="2160"/>
        <p:guide pos="2880"/>
      </p:guideLst>
    </p:cSldViewPr>
  </p:slideViewPr>
  <p:outlineViewPr>
    <p:cViewPr>
      <p:scale>
        <a:sx n="33" d="100"/>
        <a:sy n="33" d="100"/>
      </p:scale>
      <p:origin x="0" y="-178"/>
    </p:cViewPr>
  </p:outlin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5" Type="http://schemas.openxmlformats.org/officeDocument/2006/relationships/slide" Target="slides/slide3.xml"/><Relationship Id="rId15" Type="http://schemas.openxmlformats.org/officeDocument/2006/relationships/slide" Target="slides/slide13.xml"/><Relationship Id="rId10" Type="http://schemas.openxmlformats.org/officeDocument/2006/relationships/slide" Target="slides/slide8.xml"/><Relationship Id="rId19"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50AF813-793E-47C2-8908-6824BC64393F}" type="datetimeFigureOut">
              <a:rPr lang="en-US" smtClean="0"/>
              <a:t>9/23/2023</a:t>
            </a:fld>
            <a:endParaRPr lang="en-US"/>
          </a:p>
        </p:txBody>
      </p:sp>
      <p:sp>
        <p:nvSpPr>
          <p:cNvPr id="4" name="Marcador de imagen de diapositiva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smtClean="0"/>
              <a:t>Editar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n-US"/>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56C62E9-719F-4820-B287-3EC1FD62DD9D}" type="slidenum">
              <a:rPr lang="en-US" smtClean="0"/>
              <a:t>‹Nº›</a:t>
            </a:fld>
            <a:endParaRPr lang="en-US"/>
          </a:p>
        </p:txBody>
      </p:sp>
    </p:spTree>
    <p:extLst>
      <p:ext uri="{BB962C8B-B14F-4D97-AF65-F5344CB8AC3E}">
        <p14:creationId xmlns:p14="http://schemas.microsoft.com/office/powerpoint/2010/main" val="409023114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p1:notes"/>
          <p:cNvSpPr txBox="1">
            <a:spLocks noGrp="1"/>
          </p:cNvSpPr>
          <p:nvPr>
            <p:ph type="body" idx="1"/>
          </p:nvPr>
        </p:nvSpPr>
        <p:spPr>
          <a:xfrm>
            <a:off x="685800" y="4343400"/>
            <a:ext cx="5486040" cy="411444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endParaRPr dirty="0"/>
          </a:p>
        </p:txBody>
      </p:sp>
      <p:sp>
        <p:nvSpPr>
          <p:cNvPr id="367" name="Google Shape;367;p1:notes"/>
          <p:cNvSpPr txBox="1"/>
          <p:nvPr/>
        </p:nvSpPr>
        <p:spPr>
          <a:xfrm>
            <a:off x="3884760" y="8685360"/>
            <a:ext cx="2971440" cy="456840"/>
          </a:xfrm>
          <a:prstGeom prst="rect">
            <a:avLst/>
          </a:prstGeom>
          <a:noFill/>
          <a:ln>
            <a:noFill/>
          </a:ln>
        </p:spPr>
        <p:txBody>
          <a:bodyPr spcFirstLastPara="1" wrap="square" lIns="91425" tIns="45700" rIns="91425" bIns="4570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200" b="0" i="0" u="none" strike="noStrike" kern="1200" cap="none" spc="0" normalizeH="0" baseline="0" noProof="0">
                <a:ln>
                  <a:noFill/>
                </a:ln>
                <a:solidFill>
                  <a:srgbClr val="000000"/>
                </a:solidFill>
                <a:effectLst/>
                <a:uLnTx/>
                <a:uFillTx/>
                <a:latin typeface="Arial"/>
                <a:ea typeface="Arial"/>
                <a:cs typeface="Arial"/>
                <a:sym typeface="Arial"/>
              </a:rPr>
              <a:pPr marL="0" marR="0" lvl="0" indent="0" algn="l" defTabSz="457200" rtl="0" eaLnBrk="1" fontAlgn="auto" latinLnBrk="0" hangingPunct="1">
                <a:lnSpc>
                  <a:spcPct val="100000"/>
                </a:lnSpc>
                <a:spcBef>
                  <a:spcPts val="0"/>
                </a:spcBef>
                <a:spcAft>
                  <a:spcPts val="0"/>
                </a:spcAft>
                <a:buClrTx/>
                <a:buSzTx/>
                <a:buFontTx/>
                <a:buNone/>
                <a:tabLst/>
                <a:defRPr/>
              </a:pPr>
              <a:t>1</a:t>
            </a:fld>
            <a:endParaRPr kumimoji="0" sz="1800" b="0" i="0" u="none" strike="noStrike" kern="1200" cap="none" spc="0" normalizeH="0" baseline="0" noProof="0">
              <a:ln>
                <a:noFill/>
              </a:ln>
              <a:solidFill>
                <a:srgbClr val="000000"/>
              </a:solidFill>
              <a:effectLst/>
              <a:uLnTx/>
              <a:uFillTx/>
              <a:latin typeface="Arial"/>
              <a:ea typeface="Arial"/>
              <a:cs typeface="Arial"/>
              <a:sym typeface="Arial"/>
            </a:endParaRPr>
          </a:p>
        </p:txBody>
      </p:sp>
      <p:sp>
        <p:nvSpPr>
          <p:cNvPr id="368" name="Google Shape;368;p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208608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dirty="0"/>
          </a:p>
        </p:txBody>
      </p:sp>
      <p:sp>
        <p:nvSpPr>
          <p:cNvPr id="4" name="Marcador de número de diapositiva 3"/>
          <p:cNvSpPr>
            <a:spLocks noGrp="1"/>
          </p:cNvSpPr>
          <p:nvPr>
            <p:ph type="sldNum" sz="quarter" idx="10"/>
          </p:nvPr>
        </p:nvSpPr>
        <p:spPr/>
        <p:txBody>
          <a:bodyPr/>
          <a:lstStyle/>
          <a:p>
            <a:fld id="{156C62E9-719F-4820-B287-3EC1FD62DD9D}" type="slidenum">
              <a:rPr lang="en-US" smtClean="0"/>
              <a:t>5</a:t>
            </a:fld>
            <a:endParaRPr lang="en-US"/>
          </a:p>
        </p:txBody>
      </p:sp>
    </p:spTree>
    <p:extLst>
      <p:ext uri="{BB962C8B-B14F-4D97-AF65-F5344CB8AC3E}">
        <p14:creationId xmlns:p14="http://schemas.microsoft.com/office/powerpoint/2010/main" val="10154650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Diapositiva de título">
    <p:spTree>
      <p:nvGrpSpPr>
        <p:cNvPr id="1" name=""/>
        <p:cNvGrpSpPr/>
        <p:nvPr/>
      </p:nvGrpSpPr>
      <p:grpSpPr>
        <a:xfrm>
          <a:off x="0" y="0"/>
          <a:ext cx="0" cy="0"/>
          <a:chOff x="0" y="0"/>
          <a:chExt cx="0" cy="0"/>
        </a:xfrm>
      </p:grpSpPr>
      <p:grpSp>
        <p:nvGrpSpPr>
          <p:cNvPr id="4" name="Group 2"/>
          <p:cNvGrpSpPr>
            <a:grpSpLocks/>
          </p:cNvGrpSpPr>
          <p:nvPr/>
        </p:nvGrpSpPr>
        <p:grpSpPr bwMode="auto">
          <a:xfrm>
            <a:off x="3175" y="4267200"/>
            <a:ext cx="9140825" cy="2590800"/>
            <a:chOff x="2" y="2688"/>
            <a:chExt cx="5758" cy="1632"/>
          </a:xfrm>
        </p:grpSpPr>
        <p:sp>
          <p:nvSpPr>
            <p:cNvPr id="5" name="Freeform 3"/>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grpSp>
          <p:nvGrpSpPr>
            <p:cNvPr id="6" name="Group 4"/>
            <p:cNvGrpSpPr>
              <a:grpSpLocks/>
            </p:cNvGrpSpPr>
            <p:nvPr userDrawn="1"/>
          </p:nvGrpSpPr>
          <p:grpSpPr bwMode="auto">
            <a:xfrm>
              <a:off x="3528" y="3715"/>
              <a:ext cx="792" cy="521"/>
              <a:chOff x="3527" y="3715"/>
              <a:chExt cx="792" cy="521"/>
            </a:xfrm>
          </p:grpSpPr>
          <p:sp>
            <p:nvSpPr>
              <p:cNvPr id="57" name="Oval 5"/>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s-AR"/>
              </a:p>
            </p:txBody>
          </p:sp>
          <p:sp>
            <p:nvSpPr>
              <p:cNvPr id="58" name="Oval 6"/>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s-AR"/>
              </a:p>
            </p:txBody>
          </p:sp>
          <p:sp>
            <p:nvSpPr>
              <p:cNvPr id="59" name="Oval 7"/>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60" name="Oval 8"/>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AR"/>
              </a:p>
            </p:txBody>
          </p:sp>
          <p:sp>
            <p:nvSpPr>
              <p:cNvPr id="61" name="Oval 9"/>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62" name="Freeform 10"/>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s-AR"/>
              </a:p>
            </p:txBody>
          </p:sp>
          <p:sp>
            <p:nvSpPr>
              <p:cNvPr id="63" name="Freeform 11"/>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s-AR"/>
              </a:p>
            </p:txBody>
          </p:sp>
          <p:sp>
            <p:nvSpPr>
              <p:cNvPr id="64" name="Freeform 12"/>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65" name="Freeform 13"/>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s-AR"/>
              </a:p>
            </p:txBody>
          </p:sp>
          <p:sp>
            <p:nvSpPr>
              <p:cNvPr id="66" name="Freeform 14"/>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s-AR"/>
              </a:p>
            </p:txBody>
          </p:sp>
          <p:sp>
            <p:nvSpPr>
              <p:cNvPr id="67" name="Oval 15"/>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grpSp>
        <p:grpSp>
          <p:nvGrpSpPr>
            <p:cNvPr id="7" name="Group 16"/>
            <p:cNvGrpSpPr>
              <a:grpSpLocks/>
            </p:cNvGrpSpPr>
            <p:nvPr userDrawn="1"/>
          </p:nvGrpSpPr>
          <p:grpSpPr bwMode="auto">
            <a:xfrm>
              <a:off x="1776" y="3631"/>
              <a:ext cx="1626" cy="683"/>
              <a:chOff x="1776" y="3631"/>
              <a:chExt cx="1626" cy="683"/>
            </a:xfrm>
          </p:grpSpPr>
          <p:sp>
            <p:nvSpPr>
              <p:cNvPr id="39" name="Oval 17"/>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s-AR"/>
              </a:p>
            </p:txBody>
          </p:sp>
          <p:sp>
            <p:nvSpPr>
              <p:cNvPr id="40" name="Oval 18"/>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s-AR"/>
              </a:p>
            </p:txBody>
          </p:sp>
          <p:sp>
            <p:nvSpPr>
              <p:cNvPr id="41" name="Oval 19"/>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s-AR"/>
              </a:p>
            </p:txBody>
          </p:sp>
          <p:sp>
            <p:nvSpPr>
              <p:cNvPr id="42" name="Oval 20"/>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AR"/>
              </a:p>
            </p:txBody>
          </p:sp>
          <p:sp>
            <p:nvSpPr>
              <p:cNvPr id="43" name="Oval 21"/>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sp>
            <p:nvSpPr>
              <p:cNvPr id="44" name="Oval 22"/>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AR"/>
              </a:p>
            </p:txBody>
          </p:sp>
          <p:sp>
            <p:nvSpPr>
              <p:cNvPr id="45" name="Oval 23"/>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s-AR"/>
              </a:p>
            </p:txBody>
          </p:sp>
          <p:sp>
            <p:nvSpPr>
              <p:cNvPr id="46" name="Oval 24"/>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s-AR"/>
              </a:p>
            </p:txBody>
          </p:sp>
          <p:sp>
            <p:nvSpPr>
              <p:cNvPr id="47" name="Freeform 25"/>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s-AR"/>
              </a:p>
            </p:txBody>
          </p:sp>
          <p:sp>
            <p:nvSpPr>
              <p:cNvPr id="48" name="Freeform 26"/>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s-AR"/>
              </a:p>
            </p:txBody>
          </p:sp>
          <p:sp>
            <p:nvSpPr>
              <p:cNvPr id="49" name="Freeform 27"/>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s-AR"/>
              </a:p>
            </p:txBody>
          </p:sp>
          <p:sp>
            <p:nvSpPr>
              <p:cNvPr id="50" name="Freeform 28"/>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s-AR"/>
              </a:p>
            </p:txBody>
          </p:sp>
          <p:sp>
            <p:nvSpPr>
              <p:cNvPr id="51" name="Freeform 29"/>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a:defRPr/>
                </a:pPr>
                <a:endParaRPr lang="es-AR"/>
              </a:p>
            </p:txBody>
          </p:sp>
          <p:sp>
            <p:nvSpPr>
              <p:cNvPr id="52" name="Freeform 30"/>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a:defRPr/>
                </a:pPr>
                <a:endParaRPr lang="es-AR"/>
              </a:p>
            </p:txBody>
          </p:sp>
          <p:sp>
            <p:nvSpPr>
              <p:cNvPr id="53" name="Freeform 31"/>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54" name="Freeform 32"/>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55" name="Freeform 33"/>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56" name="Freeform 34"/>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a:defRPr/>
                </a:pPr>
                <a:endParaRPr lang="es-AR"/>
              </a:p>
            </p:txBody>
          </p:sp>
        </p:grpSp>
        <p:grpSp>
          <p:nvGrpSpPr>
            <p:cNvPr id="8" name="Group 35"/>
            <p:cNvGrpSpPr>
              <a:grpSpLocks/>
            </p:cNvGrpSpPr>
            <p:nvPr userDrawn="1"/>
          </p:nvGrpSpPr>
          <p:grpSpPr bwMode="auto">
            <a:xfrm>
              <a:off x="4128" y="3360"/>
              <a:ext cx="1351" cy="821"/>
              <a:chOff x="4128" y="3360"/>
              <a:chExt cx="1351" cy="821"/>
            </a:xfrm>
          </p:grpSpPr>
          <p:sp>
            <p:nvSpPr>
              <p:cNvPr id="22" name="Freeform 36"/>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23" name="Freeform 37"/>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24" name="Freeform 38"/>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s-AR"/>
              </a:p>
            </p:txBody>
          </p:sp>
          <p:sp>
            <p:nvSpPr>
              <p:cNvPr id="25" name="Freeform 39"/>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26" name="Freeform 40"/>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27" name="Freeform 41"/>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28" name="Freeform 42"/>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29" name="Freeform 43"/>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a:defRPr/>
                </a:pPr>
                <a:endParaRPr lang="es-AR"/>
              </a:p>
            </p:txBody>
          </p:sp>
          <p:sp>
            <p:nvSpPr>
              <p:cNvPr id="30" name="Freeform 44"/>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s-AR"/>
              </a:p>
            </p:txBody>
          </p:sp>
          <p:sp>
            <p:nvSpPr>
              <p:cNvPr id="31" name="Freeform 45"/>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32" name="Freeform 46"/>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33" name="Oval 47"/>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s-AR"/>
              </a:p>
            </p:txBody>
          </p:sp>
          <p:sp>
            <p:nvSpPr>
              <p:cNvPr id="34" name="Oval 48"/>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s-AR"/>
              </a:p>
            </p:txBody>
          </p:sp>
          <p:sp>
            <p:nvSpPr>
              <p:cNvPr id="35" name="Oval 49"/>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36" name="Oval 50"/>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sp>
            <p:nvSpPr>
              <p:cNvPr id="37" name="Oval 51"/>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38" name="Oval 52"/>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AR"/>
              </a:p>
            </p:txBody>
          </p:sp>
        </p:grpSp>
        <p:grpSp>
          <p:nvGrpSpPr>
            <p:cNvPr id="9" name="Group 53"/>
            <p:cNvGrpSpPr>
              <a:grpSpLocks/>
            </p:cNvGrpSpPr>
            <p:nvPr userDrawn="1"/>
          </p:nvGrpSpPr>
          <p:grpSpPr bwMode="auto">
            <a:xfrm>
              <a:off x="5280" y="3024"/>
              <a:ext cx="425" cy="258"/>
              <a:chOff x="5280" y="3024"/>
              <a:chExt cx="425" cy="258"/>
            </a:xfrm>
          </p:grpSpPr>
          <p:sp>
            <p:nvSpPr>
              <p:cNvPr id="10" name="Freeform 54"/>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11" name="Freeform 55"/>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12" name="Freeform 56"/>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13" name="Freeform 57"/>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14" name="Freeform 58"/>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sp>
            <p:nvSpPr>
              <p:cNvPr id="15" name="Freeform 59"/>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sp>
            <p:nvSpPr>
              <p:cNvPr id="16" name="Freeform 60"/>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grpSp>
            <p:nvGrpSpPr>
              <p:cNvPr id="17" name="Group 61"/>
              <p:cNvGrpSpPr>
                <a:grpSpLocks/>
              </p:cNvGrpSpPr>
              <p:nvPr/>
            </p:nvGrpSpPr>
            <p:grpSpPr bwMode="auto">
              <a:xfrm>
                <a:off x="5381" y="3085"/>
                <a:ext cx="227" cy="132"/>
                <a:chOff x="5381" y="3085"/>
                <a:chExt cx="227" cy="132"/>
              </a:xfrm>
            </p:grpSpPr>
            <p:sp>
              <p:nvSpPr>
                <p:cNvPr id="18" name="Oval 62"/>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AR"/>
                </a:p>
              </p:txBody>
            </p:sp>
            <p:sp>
              <p:nvSpPr>
                <p:cNvPr id="19" name="Oval 63"/>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AR"/>
                </a:p>
              </p:txBody>
            </p:sp>
            <p:sp>
              <p:nvSpPr>
                <p:cNvPr id="20" name="Oval 64"/>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AR"/>
                </a:p>
              </p:txBody>
            </p:sp>
            <p:sp>
              <p:nvSpPr>
                <p:cNvPr id="21" name="Oval 65"/>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AR"/>
                </a:p>
              </p:txBody>
            </p:sp>
          </p:grpSp>
        </p:grpSp>
      </p:grpSp>
      <p:sp>
        <p:nvSpPr>
          <p:cNvPr id="5186" name="Rectangle 66"/>
          <p:cNvSpPr>
            <a:spLocks noGrp="1" noChangeArrowheads="1"/>
          </p:cNvSpPr>
          <p:nvPr>
            <p:ph type="ctrTitle" sz="quarter"/>
          </p:nvPr>
        </p:nvSpPr>
        <p:spPr>
          <a:xfrm>
            <a:off x="685800" y="1692275"/>
            <a:ext cx="7772400" cy="1736725"/>
          </a:xfrm>
        </p:spPr>
        <p:txBody>
          <a:bodyPr anchor="b"/>
          <a:lstStyle>
            <a:lvl1pPr>
              <a:defRPr sz="5400"/>
            </a:lvl1pPr>
          </a:lstStyle>
          <a:p>
            <a:r>
              <a:rPr lang="es-ES_tradnl"/>
              <a:t>Haga clic para cambiar el estilo de título	</a:t>
            </a:r>
          </a:p>
        </p:txBody>
      </p:sp>
      <p:sp>
        <p:nvSpPr>
          <p:cNvPr id="5187" name="Rectangle 67"/>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s-ES_tradnl"/>
              <a:t>Haga clic para modificar el estilo de subtítulo del patrón</a:t>
            </a:r>
          </a:p>
        </p:txBody>
      </p:sp>
      <p:sp>
        <p:nvSpPr>
          <p:cNvPr id="68" name="Rectangle 68"/>
          <p:cNvSpPr>
            <a:spLocks noGrp="1" noChangeArrowheads="1"/>
          </p:cNvSpPr>
          <p:nvPr>
            <p:ph type="dt" sz="quarter" idx="10"/>
          </p:nvPr>
        </p:nvSpPr>
        <p:spPr>
          <a:xfrm>
            <a:off x="457200" y="6248400"/>
            <a:ext cx="2133600" cy="457200"/>
          </a:xfrm>
        </p:spPr>
        <p:txBody>
          <a:bodyPr/>
          <a:lstStyle>
            <a:lvl1pPr>
              <a:defRPr/>
            </a:lvl1pPr>
          </a:lstStyle>
          <a:p>
            <a:pPr>
              <a:defRPr/>
            </a:pPr>
            <a:endParaRPr lang="es-ES_tradnl"/>
          </a:p>
        </p:txBody>
      </p:sp>
      <p:sp>
        <p:nvSpPr>
          <p:cNvPr id="69" name="Rectangle 69"/>
          <p:cNvSpPr>
            <a:spLocks noGrp="1" noChangeArrowheads="1"/>
          </p:cNvSpPr>
          <p:nvPr>
            <p:ph type="ftr" sz="quarter" idx="11"/>
          </p:nvPr>
        </p:nvSpPr>
        <p:spPr>
          <a:xfrm>
            <a:off x="3124200" y="6248400"/>
            <a:ext cx="2895600" cy="457200"/>
          </a:xfrm>
        </p:spPr>
        <p:txBody>
          <a:bodyPr/>
          <a:lstStyle>
            <a:lvl1pPr>
              <a:defRPr/>
            </a:lvl1pPr>
          </a:lstStyle>
          <a:p>
            <a:pPr>
              <a:defRPr/>
            </a:pPr>
            <a:endParaRPr lang="es-ES_tradnl"/>
          </a:p>
        </p:txBody>
      </p:sp>
      <p:sp>
        <p:nvSpPr>
          <p:cNvPr id="70" name="Rectangle 70"/>
          <p:cNvSpPr>
            <a:spLocks noGrp="1" noChangeArrowheads="1"/>
          </p:cNvSpPr>
          <p:nvPr>
            <p:ph type="sldNum" sz="quarter" idx="12"/>
          </p:nvPr>
        </p:nvSpPr>
        <p:spPr>
          <a:xfrm>
            <a:off x="6553200" y="6248400"/>
            <a:ext cx="2133600" cy="457200"/>
          </a:xfrm>
        </p:spPr>
        <p:txBody>
          <a:bodyPr/>
          <a:lstStyle>
            <a:lvl1pPr>
              <a:defRPr/>
            </a:lvl1pPr>
          </a:lstStyle>
          <a:p>
            <a:pPr>
              <a:defRPr/>
            </a:pPr>
            <a:fld id="{BE4D09C2-5984-41A0-AFAC-96C0B34380CD}" type="slidenum">
              <a:rPr lang="es-ES_tradnl"/>
              <a:pPr>
                <a:defRPr/>
              </a:pPr>
              <a:t>‹Nº›</a:t>
            </a:fld>
            <a:endParaRPr lang="es-ES_tradnl"/>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AR"/>
          </a:p>
        </p:txBody>
      </p:sp>
      <p:sp>
        <p:nvSpPr>
          <p:cNvPr id="3" name="2 Marcador de texto vertical"/>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ES_tradnl"/>
          </a:p>
        </p:txBody>
      </p:sp>
      <p:sp>
        <p:nvSpPr>
          <p:cNvPr id="5"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6" name="Rectangle 71"/>
          <p:cNvSpPr>
            <a:spLocks noGrp="1" noChangeArrowheads="1"/>
          </p:cNvSpPr>
          <p:nvPr>
            <p:ph type="sldNum" sz="quarter" idx="12"/>
          </p:nvPr>
        </p:nvSpPr>
        <p:spPr>
          <a:ln/>
        </p:spPr>
        <p:txBody>
          <a:bodyPr/>
          <a:lstStyle>
            <a:lvl1pPr>
              <a:defRPr/>
            </a:lvl1pPr>
          </a:lstStyle>
          <a:p>
            <a:pPr>
              <a:defRPr/>
            </a:pPr>
            <a:fld id="{680912C2-C4E6-463C-A11F-BA3B7788F456}" type="slidenum">
              <a:rPr lang="es-ES_tradnl"/>
              <a:pPr>
                <a:defRPr/>
              </a:pPr>
              <a:t>‹Nº›</a:t>
            </a:fld>
            <a:endParaRPr lang="es-ES_tradnl"/>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7813"/>
            <a:ext cx="2057400" cy="5848350"/>
          </a:xfrm>
        </p:spPr>
        <p:txBody>
          <a:bodyPr vert="eaVert"/>
          <a:lstStyle/>
          <a:p>
            <a:r>
              <a:rPr lang="es-ES" smtClean="0"/>
              <a:t>Haga clic para modificar el estilo de título del patrón</a:t>
            </a:r>
            <a:endParaRPr lang="es-AR"/>
          </a:p>
        </p:txBody>
      </p:sp>
      <p:sp>
        <p:nvSpPr>
          <p:cNvPr id="3" name="2 Marcador de texto vertical"/>
          <p:cNvSpPr>
            <a:spLocks noGrp="1"/>
          </p:cNvSpPr>
          <p:nvPr>
            <p:ph type="body" orient="vert" idx="1"/>
          </p:nvPr>
        </p:nvSpPr>
        <p:spPr>
          <a:xfrm>
            <a:off x="457200" y="277813"/>
            <a:ext cx="6019800" cy="584835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ES_tradnl"/>
          </a:p>
        </p:txBody>
      </p:sp>
      <p:sp>
        <p:nvSpPr>
          <p:cNvPr id="5"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6" name="Rectangle 71"/>
          <p:cNvSpPr>
            <a:spLocks noGrp="1" noChangeArrowheads="1"/>
          </p:cNvSpPr>
          <p:nvPr>
            <p:ph type="sldNum" sz="quarter" idx="12"/>
          </p:nvPr>
        </p:nvSpPr>
        <p:spPr>
          <a:ln/>
        </p:spPr>
        <p:txBody>
          <a:bodyPr/>
          <a:lstStyle>
            <a:lvl1pPr>
              <a:defRPr/>
            </a:lvl1pPr>
          </a:lstStyle>
          <a:p>
            <a:pPr>
              <a:defRPr/>
            </a:pPr>
            <a:fld id="{5D0FCFE8-838D-4CF9-B790-E5E7C707E350}" type="slidenum">
              <a:rPr lang="es-ES_tradnl"/>
              <a:pPr>
                <a:defRPr/>
              </a:pPr>
              <a:t>‹Nº›</a:t>
            </a:fld>
            <a:endParaRPr lang="es-ES_tradnl"/>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822960" y="758952"/>
            <a:ext cx="75438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825038" y="4455621"/>
            <a:ext cx="75438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63447131"/>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A3E28D29-1ECB-41DF-951B-2A23F95AD026}"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6232931"/>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758952"/>
            <a:ext cx="75438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822960" y="4453128"/>
            <a:ext cx="75438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3298000"/>
      </p:ext>
    </p:extLst>
  </p:cSld>
  <p:clrMapOvr>
    <a:masterClrMapping/>
  </p:clrMapOvr>
  <p:hf sldNum="0" hdr="0" ftr="0" dt="0"/>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22960" y="1845734"/>
            <a:ext cx="370332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63440" y="1845736"/>
            <a:ext cx="3703320" cy="40233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8894621"/>
      </p:ext>
    </p:extLst>
  </p:cSld>
  <p:clrMapOvr>
    <a:masterClrMapping/>
  </p:clrMapOvr>
  <p:hf sldNum="0" hdr="0" ftr="0" dt="0"/>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296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2296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6344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44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0558254"/>
      </p:ext>
    </p:extLst>
  </p:cSld>
  <p:clrMapOvr>
    <a:masterClrMapping/>
  </p:clrMapOvr>
  <p:hf sldNum="0" hdr="0" ftr="0" dt="0"/>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Footer Placeholder 3"/>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9434555"/>
      </p:ext>
    </p:extLst>
  </p:cSld>
  <p:clrMapOvr>
    <a:masterClrMapping/>
  </p:clrMapOvr>
  <p:hf sldNum="0" hdr="0" ftr="0" dt="0"/>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Footer Placeholder 7"/>
          <p:cNvSpPr>
            <a:spLocks noGrp="1"/>
          </p:cNvSpPr>
          <p:nvPr>
            <p:ph type="ftr" sz="quarter" idx="11"/>
          </p:nvPr>
        </p:nvSpPr>
        <p:spPr/>
        <p:txBody>
          <a:bodyPr/>
          <a:lstStyle>
            <a:lvl1pPr>
              <a:defRPr>
                <a:solidFill>
                  <a:srgbClr val="FFFFFF"/>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7609163"/>
      </p:ext>
    </p:extLst>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Rectangle 7"/>
          <p:cNvSpPr/>
          <p:nvPr/>
        </p:nvSpPr>
        <p:spPr>
          <a:xfrm>
            <a:off x="13" y="0"/>
            <a:ext cx="303809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3030053" y="0"/>
            <a:ext cx="480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594359"/>
            <a:ext cx="24003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3460237" y="731520"/>
            <a:ext cx="5009393"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42900" y="2926080"/>
            <a:ext cx="24003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349134" y="6459786"/>
            <a:ext cx="1963883" cy="365125"/>
          </a:xfrm>
        </p:spPr>
        <p:txBody>
          <a:bodyPr/>
          <a:lstStyle>
            <a:lvl1pPr algn="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a:xfrm>
            <a:off x="3600450" y="6459786"/>
            <a:ext cx="3486150" cy="365125"/>
          </a:xfrm>
        </p:spPr>
        <p:txBody>
          <a:bodyPr/>
          <a:lstStyle>
            <a:lvl1pPr algn="l">
              <a:defRPr>
                <a:solidFill>
                  <a:schemeClr val="tx2"/>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637052"/>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lvl1pPr>
              <a:defRPr>
                <a:solidFill>
                  <a:schemeClr val="tx2"/>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637052"/>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63705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755575"/>
      </p:ext>
    </p:extLst>
  </p:cSld>
  <p:clrMapOvr>
    <a:masterClrMapping/>
  </p:clrMapOvr>
  <p:hf sldNum="0" hdr="0" ftr="0" dt="0"/>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AR"/>
          </a:p>
        </p:txBody>
      </p:sp>
      <p:sp>
        <p:nvSpPr>
          <p:cNvPr id="3" name="2 Marcador de contenido"/>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4" name="Rectangle 69"/>
          <p:cNvSpPr>
            <a:spLocks noGrp="1" noChangeArrowheads="1"/>
          </p:cNvSpPr>
          <p:nvPr>
            <p:ph type="dt" sz="half" idx="10"/>
          </p:nvPr>
        </p:nvSpPr>
        <p:spPr>
          <a:ln/>
        </p:spPr>
        <p:txBody>
          <a:bodyPr/>
          <a:lstStyle>
            <a:lvl1pPr>
              <a:defRPr/>
            </a:lvl1pPr>
          </a:lstStyle>
          <a:p>
            <a:pPr>
              <a:defRPr/>
            </a:pPr>
            <a:endParaRPr lang="es-ES_tradnl"/>
          </a:p>
        </p:txBody>
      </p:sp>
      <p:sp>
        <p:nvSpPr>
          <p:cNvPr id="5"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6" name="Rectangle 71"/>
          <p:cNvSpPr>
            <a:spLocks noGrp="1" noChangeArrowheads="1"/>
          </p:cNvSpPr>
          <p:nvPr>
            <p:ph type="sldNum" sz="quarter" idx="12"/>
          </p:nvPr>
        </p:nvSpPr>
        <p:spPr>
          <a:ln/>
        </p:spPr>
        <p:txBody>
          <a:bodyPr/>
          <a:lstStyle>
            <a:lvl1pPr>
              <a:defRPr/>
            </a:lvl1pPr>
          </a:lstStyle>
          <a:p>
            <a:pPr>
              <a:defRPr/>
            </a:pPr>
            <a:fld id="{B5ABDB45-6D35-4993-AF56-DB5C57DCF7E7}" type="slidenum">
              <a:rPr lang="es-ES_tradnl"/>
              <a:pPr>
                <a:defRPr/>
              </a:pPr>
              <a:t>‹Nº›</a:t>
            </a:fld>
            <a:endParaRPr lang="es-ES_tradnl"/>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9141619"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2" y="491507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5074920"/>
            <a:ext cx="7589520" cy="822960"/>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2" y="0"/>
            <a:ext cx="9143989" cy="4915076"/>
          </a:xfrm>
          <a:blipFill>
            <a:blip r:embed="rId2"/>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22959" y="5907024"/>
            <a:ext cx="7589520"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845188"/>
      </p:ext>
    </p:extLst>
  </p:cSld>
  <p:clrMapOvr>
    <a:masterClrMapping/>
  </p:clrMapOvr>
  <p:hf sldNum="0" hdr="0" ftr="0" dt="0"/>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85537224"/>
      </p:ext>
    </p:extLst>
  </p:cSld>
  <p:clrMapOvr>
    <a:masterClrMapping/>
  </p:clrMapOvr>
  <p:hf sldNum="0" hdr="0" ftr="0" dt="0"/>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6543675" y="414779"/>
            <a:ext cx="1971675" cy="575742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414779"/>
            <a:ext cx="5800725" cy="5757420"/>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943799"/>
      </p:ext>
    </p:extLst>
  </p:cSld>
  <p:clrMapOvr>
    <a:masterClrMapping/>
  </p:clrMapOvr>
  <p:hf sldNum="0" hdr="0" ftr="0" dt="0"/>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311700" y="2867800"/>
            <a:ext cx="8520600" cy="11223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sldNum" idx="12"/>
          </p:nvPr>
        </p:nvSpPr>
        <p:spPr>
          <a:xfrm>
            <a:off x="8472458" y="6217622"/>
            <a:ext cx="548700" cy="5247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72670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smtClean="0"/>
              <a:t>Haga clic para modificar el estilo de título del patrón</a:t>
            </a:r>
            <a:endParaRPr lang="es-AR"/>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s-ES" smtClean="0"/>
              <a:t>Haga clic para modificar el estilo de texto del patrón</a:t>
            </a:r>
          </a:p>
        </p:txBody>
      </p:sp>
      <p:sp>
        <p:nvSpPr>
          <p:cNvPr id="4" name="Rectangle 69"/>
          <p:cNvSpPr>
            <a:spLocks noGrp="1" noChangeArrowheads="1"/>
          </p:cNvSpPr>
          <p:nvPr>
            <p:ph type="dt" sz="half" idx="10"/>
          </p:nvPr>
        </p:nvSpPr>
        <p:spPr>
          <a:ln/>
        </p:spPr>
        <p:txBody>
          <a:bodyPr/>
          <a:lstStyle>
            <a:lvl1pPr>
              <a:defRPr/>
            </a:lvl1pPr>
          </a:lstStyle>
          <a:p>
            <a:pPr>
              <a:defRPr/>
            </a:pPr>
            <a:endParaRPr lang="es-ES_tradnl"/>
          </a:p>
        </p:txBody>
      </p:sp>
      <p:sp>
        <p:nvSpPr>
          <p:cNvPr id="5"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6" name="Rectangle 71"/>
          <p:cNvSpPr>
            <a:spLocks noGrp="1" noChangeArrowheads="1"/>
          </p:cNvSpPr>
          <p:nvPr>
            <p:ph type="sldNum" sz="quarter" idx="12"/>
          </p:nvPr>
        </p:nvSpPr>
        <p:spPr>
          <a:ln/>
        </p:spPr>
        <p:txBody>
          <a:bodyPr/>
          <a:lstStyle>
            <a:lvl1pPr>
              <a:defRPr/>
            </a:lvl1pPr>
          </a:lstStyle>
          <a:p>
            <a:pPr>
              <a:defRPr/>
            </a:pPr>
            <a:fld id="{AB87AB96-C398-4BE7-ABFD-62131DA84C47}" type="slidenum">
              <a:rPr lang="es-ES_tradnl"/>
              <a:pPr>
                <a:defRPr/>
              </a:pPr>
              <a:t>‹Nº›</a:t>
            </a:fld>
            <a:endParaRPr lang="es-ES_tradnl"/>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AR"/>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5" name="Rectangle 69"/>
          <p:cNvSpPr>
            <a:spLocks noGrp="1" noChangeArrowheads="1"/>
          </p:cNvSpPr>
          <p:nvPr>
            <p:ph type="dt" sz="half" idx="10"/>
          </p:nvPr>
        </p:nvSpPr>
        <p:spPr>
          <a:ln/>
        </p:spPr>
        <p:txBody>
          <a:bodyPr/>
          <a:lstStyle>
            <a:lvl1pPr>
              <a:defRPr/>
            </a:lvl1pPr>
          </a:lstStyle>
          <a:p>
            <a:pPr>
              <a:defRPr/>
            </a:pPr>
            <a:endParaRPr lang="es-ES_tradnl"/>
          </a:p>
        </p:txBody>
      </p:sp>
      <p:sp>
        <p:nvSpPr>
          <p:cNvPr id="6"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7" name="Rectangle 71"/>
          <p:cNvSpPr>
            <a:spLocks noGrp="1" noChangeArrowheads="1"/>
          </p:cNvSpPr>
          <p:nvPr>
            <p:ph type="sldNum" sz="quarter" idx="12"/>
          </p:nvPr>
        </p:nvSpPr>
        <p:spPr>
          <a:ln/>
        </p:spPr>
        <p:txBody>
          <a:bodyPr/>
          <a:lstStyle>
            <a:lvl1pPr>
              <a:defRPr/>
            </a:lvl1pPr>
          </a:lstStyle>
          <a:p>
            <a:pPr>
              <a:defRPr/>
            </a:pPr>
            <a:fld id="{72DC349F-D0BA-49BF-9A31-828E080E79B7}" type="slidenum">
              <a:rPr lang="es-ES_tradnl"/>
              <a:pPr>
                <a:defRPr/>
              </a:pPr>
              <a:t>‹Nº›</a:t>
            </a:fld>
            <a:endParaRPr lang="es-ES_tradnl"/>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4638"/>
            <a:ext cx="8229600" cy="1143000"/>
          </a:xfrm>
        </p:spPr>
        <p:txBody>
          <a:bodyPr/>
          <a:lstStyle>
            <a:lvl1pPr>
              <a:defRPr/>
            </a:lvl1pPr>
          </a:lstStyle>
          <a:p>
            <a:r>
              <a:rPr lang="es-ES" smtClean="0"/>
              <a:t>Haga clic para modificar el estilo de título del patrón</a:t>
            </a:r>
            <a:endParaRPr lang="es-AR"/>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7" name="Rectangle 69"/>
          <p:cNvSpPr>
            <a:spLocks noGrp="1" noChangeArrowheads="1"/>
          </p:cNvSpPr>
          <p:nvPr>
            <p:ph type="dt" sz="half" idx="10"/>
          </p:nvPr>
        </p:nvSpPr>
        <p:spPr>
          <a:ln/>
        </p:spPr>
        <p:txBody>
          <a:bodyPr/>
          <a:lstStyle>
            <a:lvl1pPr>
              <a:defRPr/>
            </a:lvl1pPr>
          </a:lstStyle>
          <a:p>
            <a:pPr>
              <a:defRPr/>
            </a:pPr>
            <a:endParaRPr lang="es-ES_tradnl"/>
          </a:p>
        </p:txBody>
      </p:sp>
      <p:sp>
        <p:nvSpPr>
          <p:cNvPr id="8"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9" name="Rectangle 71"/>
          <p:cNvSpPr>
            <a:spLocks noGrp="1" noChangeArrowheads="1"/>
          </p:cNvSpPr>
          <p:nvPr>
            <p:ph type="sldNum" sz="quarter" idx="12"/>
          </p:nvPr>
        </p:nvSpPr>
        <p:spPr>
          <a:ln/>
        </p:spPr>
        <p:txBody>
          <a:bodyPr/>
          <a:lstStyle>
            <a:lvl1pPr>
              <a:defRPr/>
            </a:lvl1pPr>
          </a:lstStyle>
          <a:p>
            <a:pPr>
              <a:defRPr/>
            </a:pPr>
            <a:fld id="{9E344E5E-5C5D-4AA6-9B45-27C51D7CFC21}" type="slidenum">
              <a:rPr lang="es-ES_tradnl"/>
              <a:pPr>
                <a:defRPr/>
              </a:pPr>
              <a:t>‹Nº›</a:t>
            </a:fld>
            <a:endParaRPr lang="es-ES_tradnl"/>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smtClean="0"/>
              <a:t>Haga clic para modificar el estilo de título del patrón</a:t>
            </a:r>
            <a:endParaRPr lang="es-AR"/>
          </a:p>
        </p:txBody>
      </p:sp>
      <p:sp>
        <p:nvSpPr>
          <p:cNvPr id="3" name="Rectangle 69"/>
          <p:cNvSpPr>
            <a:spLocks noGrp="1" noChangeArrowheads="1"/>
          </p:cNvSpPr>
          <p:nvPr>
            <p:ph type="dt" sz="half" idx="10"/>
          </p:nvPr>
        </p:nvSpPr>
        <p:spPr>
          <a:ln/>
        </p:spPr>
        <p:txBody>
          <a:bodyPr/>
          <a:lstStyle>
            <a:lvl1pPr>
              <a:defRPr/>
            </a:lvl1pPr>
          </a:lstStyle>
          <a:p>
            <a:pPr>
              <a:defRPr/>
            </a:pPr>
            <a:endParaRPr lang="es-ES_tradnl"/>
          </a:p>
        </p:txBody>
      </p:sp>
      <p:sp>
        <p:nvSpPr>
          <p:cNvPr id="4"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5" name="Rectangle 71"/>
          <p:cNvSpPr>
            <a:spLocks noGrp="1" noChangeArrowheads="1"/>
          </p:cNvSpPr>
          <p:nvPr>
            <p:ph type="sldNum" sz="quarter" idx="12"/>
          </p:nvPr>
        </p:nvSpPr>
        <p:spPr>
          <a:ln/>
        </p:spPr>
        <p:txBody>
          <a:bodyPr/>
          <a:lstStyle>
            <a:lvl1pPr>
              <a:defRPr/>
            </a:lvl1pPr>
          </a:lstStyle>
          <a:p>
            <a:pPr>
              <a:defRPr/>
            </a:pPr>
            <a:fld id="{85718014-2A0D-4AA1-ACCB-0034996955D0}" type="slidenum">
              <a:rPr lang="es-ES_tradnl"/>
              <a:pPr>
                <a:defRPr/>
              </a:pPr>
              <a:t>‹Nº›</a:t>
            </a:fld>
            <a:endParaRPr lang="es-ES_tradnl"/>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69"/>
          <p:cNvSpPr>
            <a:spLocks noGrp="1" noChangeArrowheads="1"/>
          </p:cNvSpPr>
          <p:nvPr>
            <p:ph type="dt" sz="half" idx="10"/>
          </p:nvPr>
        </p:nvSpPr>
        <p:spPr>
          <a:ln/>
        </p:spPr>
        <p:txBody>
          <a:bodyPr/>
          <a:lstStyle>
            <a:lvl1pPr>
              <a:defRPr/>
            </a:lvl1pPr>
          </a:lstStyle>
          <a:p>
            <a:pPr>
              <a:defRPr/>
            </a:pPr>
            <a:endParaRPr lang="es-ES_tradnl"/>
          </a:p>
        </p:txBody>
      </p:sp>
      <p:sp>
        <p:nvSpPr>
          <p:cNvPr id="3"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4" name="Rectangle 71"/>
          <p:cNvSpPr>
            <a:spLocks noGrp="1" noChangeArrowheads="1"/>
          </p:cNvSpPr>
          <p:nvPr>
            <p:ph type="sldNum" sz="quarter" idx="12"/>
          </p:nvPr>
        </p:nvSpPr>
        <p:spPr>
          <a:ln/>
        </p:spPr>
        <p:txBody>
          <a:bodyPr/>
          <a:lstStyle>
            <a:lvl1pPr>
              <a:defRPr/>
            </a:lvl1pPr>
          </a:lstStyle>
          <a:p>
            <a:pPr>
              <a:defRPr/>
            </a:pPr>
            <a:fld id="{BCA985A0-CF47-483A-8A5D-A3EE51D8B966}" type="slidenum">
              <a:rPr lang="es-ES_tradnl"/>
              <a:pPr>
                <a:defRPr/>
              </a:pPr>
              <a:t>‹Nº›</a:t>
            </a:fld>
            <a:endParaRPr lang="es-ES_tradnl"/>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smtClean="0"/>
              <a:t>Haga clic para modificar el estilo de título del patrón</a:t>
            </a:r>
            <a:endParaRPr lang="es-AR"/>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AR"/>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endParaRPr lang="es-ES_tradnl"/>
          </a:p>
        </p:txBody>
      </p:sp>
      <p:sp>
        <p:nvSpPr>
          <p:cNvPr id="6"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7" name="Rectangle 71"/>
          <p:cNvSpPr>
            <a:spLocks noGrp="1" noChangeArrowheads="1"/>
          </p:cNvSpPr>
          <p:nvPr>
            <p:ph type="sldNum" sz="quarter" idx="12"/>
          </p:nvPr>
        </p:nvSpPr>
        <p:spPr>
          <a:ln/>
        </p:spPr>
        <p:txBody>
          <a:bodyPr/>
          <a:lstStyle>
            <a:lvl1pPr>
              <a:defRPr/>
            </a:lvl1pPr>
          </a:lstStyle>
          <a:p>
            <a:pPr>
              <a:defRPr/>
            </a:pPr>
            <a:fld id="{8D6C7F23-AB52-4094-8BE6-0E6F250616B1}" type="slidenum">
              <a:rPr lang="es-ES_tradnl"/>
              <a:pPr>
                <a:defRPr/>
              </a:pPr>
              <a:t>‹Nº›</a:t>
            </a:fld>
            <a:endParaRPr lang="es-ES_tradnl"/>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smtClean="0"/>
              <a:t>Haga clic para modificar el estilo de título del patrón</a:t>
            </a:r>
            <a:endParaRPr lang="es-AR"/>
          </a:p>
        </p:txBody>
      </p:sp>
      <p:sp>
        <p:nvSpPr>
          <p:cNvPr id="3" name="2 Marcador de posición de imagen"/>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AR" noProof="0" smtClean="0"/>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smtClean="0"/>
              <a:t>Haga clic para modificar el estilo de texto del patrón</a:t>
            </a:r>
          </a:p>
        </p:txBody>
      </p:sp>
      <p:sp>
        <p:nvSpPr>
          <p:cNvPr id="5" name="Rectangle 69"/>
          <p:cNvSpPr>
            <a:spLocks noGrp="1" noChangeArrowheads="1"/>
          </p:cNvSpPr>
          <p:nvPr>
            <p:ph type="dt" sz="half" idx="10"/>
          </p:nvPr>
        </p:nvSpPr>
        <p:spPr>
          <a:ln/>
        </p:spPr>
        <p:txBody>
          <a:bodyPr/>
          <a:lstStyle>
            <a:lvl1pPr>
              <a:defRPr/>
            </a:lvl1pPr>
          </a:lstStyle>
          <a:p>
            <a:pPr>
              <a:defRPr/>
            </a:pPr>
            <a:endParaRPr lang="es-ES_tradnl"/>
          </a:p>
        </p:txBody>
      </p:sp>
      <p:sp>
        <p:nvSpPr>
          <p:cNvPr id="6" name="Rectangle 70"/>
          <p:cNvSpPr>
            <a:spLocks noGrp="1" noChangeArrowheads="1"/>
          </p:cNvSpPr>
          <p:nvPr>
            <p:ph type="ftr" sz="quarter" idx="11"/>
          </p:nvPr>
        </p:nvSpPr>
        <p:spPr>
          <a:ln/>
        </p:spPr>
        <p:txBody>
          <a:bodyPr/>
          <a:lstStyle>
            <a:lvl1pPr>
              <a:defRPr/>
            </a:lvl1pPr>
          </a:lstStyle>
          <a:p>
            <a:pPr>
              <a:defRPr/>
            </a:pPr>
            <a:endParaRPr lang="es-ES_tradnl"/>
          </a:p>
        </p:txBody>
      </p:sp>
      <p:sp>
        <p:nvSpPr>
          <p:cNvPr id="7" name="Rectangle 71"/>
          <p:cNvSpPr>
            <a:spLocks noGrp="1" noChangeArrowheads="1"/>
          </p:cNvSpPr>
          <p:nvPr>
            <p:ph type="sldNum" sz="quarter" idx="12"/>
          </p:nvPr>
        </p:nvSpPr>
        <p:spPr>
          <a:ln/>
        </p:spPr>
        <p:txBody>
          <a:bodyPr/>
          <a:lstStyle>
            <a:lvl1pPr>
              <a:defRPr/>
            </a:lvl1pPr>
          </a:lstStyle>
          <a:p>
            <a:pPr>
              <a:defRPr/>
            </a:pPr>
            <a:fld id="{84367FEC-25C8-4F77-9EB2-25B339231909}" type="slidenum">
              <a:rPr lang="es-ES_tradnl"/>
              <a:pPr>
                <a:defRPr/>
              </a:pPr>
              <a:t>‹Nº›</a:t>
            </a:fld>
            <a:endParaRPr lang="es-ES_tradnl"/>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Freeform 2"/>
          <p:cNvSpPr>
            <a:spLocks/>
          </p:cNvSpPr>
          <p:nvPr/>
        </p:nvSpPr>
        <p:spPr bwMode="hidden">
          <a:xfrm>
            <a:off x="6627813" y="6429375"/>
            <a:ext cx="285750" cy="209550"/>
          </a:xfrm>
          <a:custGeom>
            <a:avLst/>
            <a:gdLst/>
            <a:ahLst/>
            <a:cxnLst>
              <a:cxn ang="0">
                <a:pos x="0" y="132"/>
              </a:cxn>
              <a:cxn ang="0">
                <a:pos x="29" y="132"/>
              </a:cxn>
              <a:cxn ang="0">
                <a:pos x="77" y="108"/>
              </a:cxn>
              <a:cxn ang="0">
                <a:pos x="119" y="78"/>
              </a:cxn>
              <a:cxn ang="0">
                <a:pos x="155" y="48"/>
              </a:cxn>
              <a:cxn ang="0">
                <a:pos x="179" y="12"/>
              </a:cxn>
              <a:cxn ang="0">
                <a:pos x="173" y="6"/>
              </a:cxn>
              <a:cxn ang="0">
                <a:pos x="167" y="0"/>
              </a:cxn>
              <a:cxn ang="0">
                <a:pos x="137" y="42"/>
              </a:cxn>
              <a:cxn ang="0">
                <a:pos x="101" y="78"/>
              </a:cxn>
              <a:cxn ang="0">
                <a:pos x="53" y="108"/>
              </a:cxn>
              <a:cxn ang="0">
                <a:pos x="0" y="132"/>
              </a:cxn>
              <a:cxn ang="0">
                <a:pos x="0" y="132"/>
              </a:cxn>
            </a:cxnLst>
            <a:rect l="0" t="0" r="r" b="b"/>
            <a:pathLst>
              <a:path w="179" h="132">
                <a:moveTo>
                  <a:pt x="0" y="132"/>
                </a:moveTo>
                <a:lnTo>
                  <a:pt x="29" y="132"/>
                </a:lnTo>
                <a:lnTo>
                  <a:pt x="77" y="108"/>
                </a:lnTo>
                <a:lnTo>
                  <a:pt x="119" y="78"/>
                </a:lnTo>
                <a:lnTo>
                  <a:pt x="155" y="48"/>
                </a:lnTo>
                <a:lnTo>
                  <a:pt x="179" y="12"/>
                </a:lnTo>
                <a:lnTo>
                  <a:pt x="173" y="6"/>
                </a:lnTo>
                <a:lnTo>
                  <a:pt x="167" y="0"/>
                </a:lnTo>
                <a:lnTo>
                  <a:pt x="137" y="42"/>
                </a:lnTo>
                <a:lnTo>
                  <a:pt x="101" y="78"/>
                </a:lnTo>
                <a:lnTo>
                  <a:pt x="53" y="108"/>
                </a:lnTo>
                <a:lnTo>
                  <a:pt x="0" y="132"/>
                </a:lnTo>
                <a:lnTo>
                  <a:pt x="0" y="132"/>
                </a:lnTo>
                <a:close/>
              </a:path>
            </a:pathLst>
          </a:custGeom>
          <a:gradFill rotWithShape="0">
            <a:gsLst>
              <a:gs pos="0">
                <a:schemeClr val="accent2"/>
              </a:gs>
              <a:gs pos="100000">
                <a:schemeClr val="accent2">
                  <a:gamma/>
                  <a:shade val="87843"/>
                  <a:invGamma/>
                </a:schemeClr>
              </a:gs>
            </a:gsLst>
            <a:lin ang="18900000" scaled="1"/>
          </a:gradFill>
          <a:ln w="9525">
            <a:noFill/>
            <a:round/>
            <a:headEnd/>
            <a:tailEnd/>
          </a:ln>
        </p:spPr>
        <p:txBody>
          <a:bodyPr/>
          <a:lstStyle/>
          <a:p>
            <a:pPr>
              <a:defRPr/>
            </a:pPr>
            <a:endParaRPr lang="es-AR"/>
          </a:p>
        </p:txBody>
      </p:sp>
      <p:grpSp>
        <p:nvGrpSpPr>
          <p:cNvPr id="1027" name="Group 3"/>
          <p:cNvGrpSpPr>
            <a:grpSpLocks/>
          </p:cNvGrpSpPr>
          <p:nvPr/>
        </p:nvGrpSpPr>
        <p:grpSpPr bwMode="auto">
          <a:xfrm>
            <a:off x="3175" y="4267200"/>
            <a:ext cx="9140825" cy="2590800"/>
            <a:chOff x="2" y="2688"/>
            <a:chExt cx="5758" cy="1632"/>
          </a:xfrm>
        </p:grpSpPr>
        <p:sp>
          <p:nvSpPr>
            <p:cNvPr id="4100" name="Freeform 4"/>
            <p:cNvSpPr>
              <a:spLocks/>
            </p:cNvSpPr>
            <p:nvPr/>
          </p:nvSpPr>
          <p:spPr bwMode="hidden">
            <a:xfrm>
              <a:off x="2" y="2688"/>
              <a:ext cx="5758" cy="1632"/>
            </a:xfrm>
            <a:custGeom>
              <a:avLst/>
              <a:gdLst/>
              <a:ahLst/>
              <a:cxnLst>
                <a:cxn ang="0">
                  <a:pos x="5740" y="4316"/>
                </a:cxn>
                <a:cxn ang="0">
                  <a:pos x="0" y="4316"/>
                </a:cxn>
                <a:cxn ang="0">
                  <a:pos x="0" y="0"/>
                </a:cxn>
                <a:cxn ang="0">
                  <a:pos x="5740" y="0"/>
                </a:cxn>
                <a:cxn ang="0">
                  <a:pos x="5740" y="4316"/>
                </a:cxn>
                <a:cxn ang="0">
                  <a:pos x="5740" y="4316"/>
                </a:cxn>
              </a:cxnLst>
              <a:rect l="0" t="0" r="r" b="b"/>
              <a:pathLst>
                <a:path w="5740" h="4316">
                  <a:moveTo>
                    <a:pt x="5740" y="4316"/>
                  </a:moveTo>
                  <a:lnTo>
                    <a:pt x="0" y="4316"/>
                  </a:lnTo>
                  <a:lnTo>
                    <a:pt x="0" y="0"/>
                  </a:lnTo>
                  <a:lnTo>
                    <a:pt x="5740" y="0"/>
                  </a:lnTo>
                  <a:lnTo>
                    <a:pt x="5740" y="4316"/>
                  </a:lnTo>
                  <a:lnTo>
                    <a:pt x="5740" y="431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grpSp>
          <p:nvGrpSpPr>
            <p:cNvPr id="1034" name="Group 5"/>
            <p:cNvGrpSpPr>
              <a:grpSpLocks/>
            </p:cNvGrpSpPr>
            <p:nvPr userDrawn="1"/>
          </p:nvGrpSpPr>
          <p:grpSpPr bwMode="auto">
            <a:xfrm>
              <a:off x="3528" y="3715"/>
              <a:ext cx="792" cy="521"/>
              <a:chOff x="3527" y="3715"/>
              <a:chExt cx="792" cy="521"/>
            </a:xfrm>
          </p:grpSpPr>
          <p:sp>
            <p:nvSpPr>
              <p:cNvPr id="4102" name="Oval 6"/>
              <p:cNvSpPr>
                <a:spLocks noChangeArrowheads="1"/>
              </p:cNvSpPr>
              <p:nvPr/>
            </p:nvSpPr>
            <p:spPr bwMode="hidden">
              <a:xfrm>
                <a:off x="3686" y="3810"/>
                <a:ext cx="532" cy="327"/>
              </a:xfrm>
              <a:prstGeom prst="ellipse">
                <a:avLst/>
              </a:prstGeom>
              <a:gradFill rotWithShape="0">
                <a:gsLst>
                  <a:gs pos="0">
                    <a:schemeClr val="accent2"/>
                  </a:gs>
                  <a:gs pos="100000">
                    <a:schemeClr val="accent2">
                      <a:gamma/>
                      <a:shade val="90980"/>
                      <a:invGamma/>
                    </a:schemeClr>
                  </a:gs>
                </a:gsLst>
                <a:path path="shape">
                  <a:fillToRect l="50000" t="50000" r="50000" b="50000"/>
                </a:path>
              </a:gradFill>
              <a:ln w="9525">
                <a:noFill/>
                <a:round/>
                <a:headEnd/>
                <a:tailEnd/>
              </a:ln>
              <a:effectLst/>
            </p:spPr>
            <p:txBody>
              <a:bodyPr/>
              <a:lstStyle/>
              <a:p>
                <a:pPr>
                  <a:defRPr/>
                </a:pPr>
                <a:endParaRPr lang="es-AR"/>
              </a:p>
            </p:txBody>
          </p:sp>
          <p:sp>
            <p:nvSpPr>
              <p:cNvPr id="4103" name="Oval 7"/>
              <p:cNvSpPr>
                <a:spLocks noChangeArrowheads="1"/>
              </p:cNvSpPr>
              <p:nvPr/>
            </p:nvSpPr>
            <p:spPr bwMode="hidden">
              <a:xfrm>
                <a:off x="3726" y="3840"/>
                <a:ext cx="452" cy="275"/>
              </a:xfrm>
              <a:prstGeom prst="ellipse">
                <a:avLst/>
              </a:prstGeom>
              <a:gradFill rotWithShape="0">
                <a:gsLst>
                  <a:gs pos="0">
                    <a:schemeClr val="accent2">
                      <a:gamma/>
                      <a:shade val="90980"/>
                      <a:invGamma/>
                    </a:schemeClr>
                  </a:gs>
                  <a:gs pos="100000">
                    <a:schemeClr val="accent2"/>
                  </a:gs>
                </a:gsLst>
                <a:lin ang="5400000" scaled="1"/>
              </a:gradFill>
              <a:ln w="9525">
                <a:noFill/>
                <a:round/>
                <a:headEnd/>
                <a:tailEnd/>
              </a:ln>
              <a:effectLst/>
            </p:spPr>
            <p:txBody>
              <a:bodyPr/>
              <a:lstStyle/>
              <a:p>
                <a:pPr>
                  <a:defRPr/>
                </a:pPr>
                <a:endParaRPr lang="es-AR"/>
              </a:p>
            </p:txBody>
          </p:sp>
          <p:sp>
            <p:nvSpPr>
              <p:cNvPr id="4104" name="Oval 8"/>
              <p:cNvSpPr>
                <a:spLocks noChangeArrowheads="1"/>
              </p:cNvSpPr>
              <p:nvPr/>
            </p:nvSpPr>
            <p:spPr bwMode="hidden">
              <a:xfrm>
                <a:off x="3782" y="3872"/>
                <a:ext cx="344" cy="2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4105" name="Oval 9"/>
              <p:cNvSpPr>
                <a:spLocks noChangeArrowheads="1"/>
              </p:cNvSpPr>
              <p:nvPr/>
            </p:nvSpPr>
            <p:spPr bwMode="hidden">
              <a:xfrm>
                <a:off x="3822" y="3896"/>
                <a:ext cx="262" cy="159"/>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AR"/>
              </a:p>
            </p:txBody>
          </p:sp>
          <p:sp>
            <p:nvSpPr>
              <p:cNvPr id="4106" name="Oval 10"/>
              <p:cNvSpPr>
                <a:spLocks noChangeArrowheads="1"/>
              </p:cNvSpPr>
              <p:nvPr/>
            </p:nvSpPr>
            <p:spPr bwMode="hidden">
              <a:xfrm>
                <a:off x="3856" y="3922"/>
                <a:ext cx="192" cy="107"/>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4107" name="Freeform 11"/>
              <p:cNvSpPr>
                <a:spLocks/>
              </p:cNvSpPr>
              <p:nvPr/>
            </p:nvSpPr>
            <p:spPr bwMode="hidden">
              <a:xfrm>
                <a:off x="3575" y="3715"/>
                <a:ext cx="383" cy="161"/>
              </a:xfrm>
              <a:custGeom>
                <a:avLst/>
                <a:gdLst/>
                <a:ahLst/>
                <a:cxnLst>
                  <a:cxn ang="0">
                    <a:pos x="376" y="12"/>
                  </a:cxn>
                  <a:cxn ang="0">
                    <a:pos x="257" y="24"/>
                  </a:cxn>
                  <a:cxn ang="0">
                    <a:pos x="149" y="54"/>
                  </a:cxn>
                  <a:cxn ang="0">
                    <a:pos x="101" y="77"/>
                  </a:cxn>
                  <a:cxn ang="0">
                    <a:pos x="59" y="101"/>
                  </a:cxn>
                  <a:cxn ang="0">
                    <a:pos x="24" y="131"/>
                  </a:cxn>
                  <a:cxn ang="0">
                    <a:pos x="0" y="161"/>
                  </a:cxn>
                  <a:cxn ang="0">
                    <a:pos x="0" y="137"/>
                  </a:cxn>
                  <a:cxn ang="0">
                    <a:pos x="29" y="107"/>
                  </a:cxn>
                  <a:cxn ang="0">
                    <a:pos x="65" y="83"/>
                  </a:cxn>
                  <a:cxn ang="0">
                    <a:pos x="155" y="36"/>
                  </a:cxn>
                  <a:cxn ang="0">
                    <a:pos x="257" y="12"/>
                  </a:cxn>
                  <a:cxn ang="0">
                    <a:pos x="376" y="0"/>
                  </a:cxn>
                  <a:cxn ang="0">
                    <a:pos x="376" y="0"/>
                  </a:cxn>
                  <a:cxn ang="0">
                    <a:pos x="382" y="0"/>
                  </a:cxn>
                  <a:cxn ang="0">
                    <a:pos x="382" y="12"/>
                  </a:cxn>
                  <a:cxn ang="0">
                    <a:pos x="376" y="12"/>
                  </a:cxn>
                  <a:cxn ang="0">
                    <a:pos x="376" y="12"/>
                  </a:cxn>
                  <a:cxn ang="0">
                    <a:pos x="376" y="12"/>
                  </a:cxn>
                </a:cxnLst>
                <a:rect l="0" t="0" r="r" b="b"/>
                <a:pathLst>
                  <a:path w="382" h="161">
                    <a:moveTo>
                      <a:pt x="376" y="12"/>
                    </a:moveTo>
                    <a:lnTo>
                      <a:pt x="257" y="24"/>
                    </a:lnTo>
                    <a:lnTo>
                      <a:pt x="149" y="54"/>
                    </a:lnTo>
                    <a:lnTo>
                      <a:pt x="101" y="77"/>
                    </a:lnTo>
                    <a:lnTo>
                      <a:pt x="59" y="101"/>
                    </a:lnTo>
                    <a:lnTo>
                      <a:pt x="24" y="131"/>
                    </a:lnTo>
                    <a:lnTo>
                      <a:pt x="0" y="161"/>
                    </a:lnTo>
                    <a:lnTo>
                      <a:pt x="0" y="137"/>
                    </a:lnTo>
                    <a:lnTo>
                      <a:pt x="29" y="107"/>
                    </a:lnTo>
                    <a:lnTo>
                      <a:pt x="65" y="83"/>
                    </a:lnTo>
                    <a:lnTo>
                      <a:pt x="155" y="36"/>
                    </a:lnTo>
                    <a:lnTo>
                      <a:pt x="257" y="12"/>
                    </a:lnTo>
                    <a:lnTo>
                      <a:pt x="376" y="0"/>
                    </a:lnTo>
                    <a:lnTo>
                      <a:pt x="376" y="0"/>
                    </a:lnTo>
                    <a:lnTo>
                      <a:pt x="382" y="0"/>
                    </a:lnTo>
                    <a:lnTo>
                      <a:pt x="382" y="12"/>
                    </a:lnTo>
                    <a:lnTo>
                      <a:pt x="376" y="12"/>
                    </a:lnTo>
                    <a:lnTo>
                      <a:pt x="376" y="12"/>
                    </a:lnTo>
                    <a:lnTo>
                      <a:pt x="376" y="12"/>
                    </a:lnTo>
                    <a:close/>
                  </a:path>
                </a:pathLst>
              </a:custGeom>
              <a:gradFill rotWithShape="0">
                <a:gsLst>
                  <a:gs pos="0">
                    <a:schemeClr val="accent2">
                      <a:gamma/>
                      <a:shade val="94118"/>
                      <a:invGamma/>
                    </a:schemeClr>
                  </a:gs>
                  <a:gs pos="100000">
                    <a:schemeClr val="accent2"/>
                  </a:gs>
                </a:gsLst>
                <a:lin ang="5400000" scaled="1"/>
              </a:gradFill>
              <a:ln w="9525">
                <a:noFill/>
                <a:round/>
                <a:headEnd/>
                <a:tailEnd/>
              </a:ln>
            </p:spPr>
            <p:txBody>
              <a:bodyPr/>
              <a:lstStyle/>
              <a:p>
                <a:pPr>
                  <a:defRPr/>
                </a:pPr>
                <a:endParaRPr lang="es-AR"/>
              </a:p>
            </p:txBody>
          </p:sp>
          <p:sp>
            <p:nvSpPr>
              <p:cNvPr id="4108" name="Freeform 12"/>
              <p:cNvSpPr>
                <a:spLocks/>
              </p:cNvSpPr>
              <p:nvPr/>
            </p:nvSpPr>
            <p:spPr bwMode="hidden">
              <a:xfrm>
                <a:off x="3695" y="4170"/>
                <a:ext cx="444" cy="66"/>
              </a:xfrm>
              <a:custGeom>
                <a:avLst/>
                <a:gdLst/>
                <a:ahLst/>
                <a:cxnLst>
                  <a:cxn ang="0">
                    <a:pos x="257" y="54"/>
                  </a:cxn>
                  <a:cxn ang="0">
                    <a:pos x="353" y="48"/>
                  </a:cxn>
                  <a:cxn ang="0">
                    <a:pos x="443" y="24"/>
                  </a:cxn>
                  <a:cxn ang="0">
                    <a:pos x="443" y="36"/>
                  </a:cxn>
                  <a:cxn ang="0">
                    <a:pos x="353" y="60"/>
                  </a:cxn>
                  <a:cxn ang="0">
                    <a:pos x="257" y="66"/>
                  </a:cxn>
                  <a:cxn ang="0">
                    <a:pos x="186" y="60"/>
                  </a:cxn>
                  <a:cxn ang="0">
                    <a:pos x="120" y="48"/>
                  </a:cxn>
                  <a:cxn ang="0">
                    <a:pos x="60" y="36"/>
                  </a:cxn>
                  <a:cxn ang="0">
                    <a:pos x="0" y="12"/>
                  </a:cxn>
                  <a:cxn ang="0">
                    <a:pos x="0" y="0"/>
                  </a:cxn>
                  <a:cxn ang="0">
                    <a:pos x="54" y="24"/>
                  </a:cxn>
                  <a:cxn ang="0">
                    <a:pos x="120" y="36"/>
                  </a:cxn>
                  <a:cxn ang="0">
                    <a:pos x="186" y="48"/>
                  </a:cxn>
                  <a:cxn ang="0">
                    <a:pos x="257" y="54"/>
                  </a:cxn>
                  <a:cxn ang="0">
                    <a:pos x="257" y="54"/>
                  </a:cxn>
                </a:cxnLst>
                <a:rect l="0" t="0" r="r" b="b"/>
                <a:pathLst>
                  <a:path w="443" h="66">
                    <a:moveTo>
                      <a:pt x="257" y="54"/>
                    </a:moveTo>
                    <a:lnTo>
                      <a:pt x="353" y="48"/>
                    </a:lnTo>
                    <a:lnTo>
                      <a:pt x="443" y="24"/>
                    </a:lnTo>
                    <a:lnTo>
                      <a:pt x="443" y="36"/>
                    </a:lnTo>
                    <a:lnTo>
                      <a:pt x="353" y="60"/>
                    </a:lnTo>
                    <a:lnTo>
                      <a:pt x="257" y="66"/>
                    </a:lnTo>
                    <a:lnTo>
                      <a:pt x="186" y="60"/>
                    </a:lnTo>
                    <a:lnTo>
                      <a:pt x="120" y="48"/>
                    </a:lnTo>
                    <a:lnTo>
                      <a:pt x="60" y="36"/>
                    </a:lnTo>
                    <a:lnTo>
                      <a:pt x="0" y="12"/>
                    </a:lnTo>
                    <a:lnTo>
                      <a:pt x="0" y="0"/>
                    </a:lnTo>
                    <a:lnTo>
                      <a:pt x="54" y="24"/>
                    </a:lnTo>
                    <a:lnTo>
                      <a:pt x="120" y="36"/>
                    </a:lnTo>
                    <a:lnTo>
                      <a:pt x="186" y="48"/>
                    </a:lnTo>
                    <a:lnTo>
                      <a:pt x="257" y="54"/>
                    </a:lnTo>
                    <a:lnTo>
                      <a:pt x="257" y="54"/>
                    </a:lnTo>
                    <a:close/>
                  </a:path>
                </a:pathLst>
              </a:custGeom>
              <a:gradFill rotWithShape="0">
                <a:gsLst>
                  <a:gs pos="0">
                    <a:schemeClr val="accent2">
                      <a:gamma/>
                      <a:shade val="84706"/>
                      <a:invGamma/>
                    </a:schemeClr>
                  </a:gs>
                  <a:gs pos="100000">
                    <a:schemeClr val="accent2"/>
                  </a:gs>
                </a:gsLst>
                <a:lin ang="18900000" scaled="1"/>
              </a:gradFill>
              <a:ln w="9525">
                <a:noFill/>
                <a:round/>
                <a:headEnd/>
                <a:tailEnd/>
              </a:ln>
            </p:spPr>
            <p:txBody>
              <a:bodyPr/>
              <a:lstStyle/>
              <a:p>
                <a:pPr>
                  <a:defRPr/>
                </a:pPr>
                <a:endParaRPr lang="es-AR"/>
              </a:p>
            </p:txBody>
          </p:sp>
          <p:sp>
            <p:nvSpPr>
              <p:cNvPr id="4109" name="Freeform 13"/>
              <p:cNvSpPr>
                <a:spLocks/>
              </p:cNvSpPr>
              <p:nvPr/>
            </p:nvSpPr>
            <p:spPr bwMode="hidden">
              <a:xfrm>
                <a:off x="3527" y="3906"/>
                <a:ext cx="89" cy="216"/>
              </a:xfrm>
              <a:custGeom>
                <a:avLst/>
                <a:gdLst/>
                <a:ahLst/>
                <a:cxnLst>
                  <a:cxn ang="0">
                    <a:pos x="12" y="66"/>
                  </a:cxn>
                  <a:cxn ang="0">
                    <a:pos x="18" y="108"/>
                  </a:cxn>
                  <a:cxn ang="0">
                    <a:pos x="36" y="144"/>
                  </a:cxn>
                  <a:cxn ang="0">
                    <a:pos x="60" y="180"/>
                  </a:cxn>
                  <a:cxn ang="0">
                    <a:pos x="89" y="216"/>
                  </a:cxn>
                  <a:cxn ang="0">
                    <a:pos x="72" y="216"/>
                  </a:cxn>
                  <a:cxn ang="0">
                    <a:pos x="42" y="180"/>
                  </a:cxn>
                  <a:cxn ang="0">
                    <a:pos x="18" y="144"/>
                  </a:cxn>
                  <a:cxn ang="0">
                    <a:pos x="6" y="108"/>
                  </a:cxn>
                  <a:cxn ang="0">
                    <a:pos x="0" y="66"/>
                  </a:cxn>
                  <a:cxn ang="0">
                    <a:pos x="0" y="30"/>
                  </a:cxn>
                  <a:cxn ang="0">
                    <a:pos x="12" y="0"/>
                  </a:cxn>
                  <a:cxn ang="0">
                    <a:pos x="30" y="0"/>
                  </a:cxn>
                  <a:cxn ang="0">
                    <a:pos x="18" y="30"/>
                  </a:cxn>
                  <a:cxn ang="0">
                    <a:pos x="12" y="66"/>
                  </a:cxn>
                  <a:cxn ang="0">
                    <a:pos x="12" y="66"/>
                  </a:cxn>
                </a:cxnLst>
                <a:rect l="0" t="0" r="r" b="b"/>
                <a:pathLst>
                  <a:path w="89" h="216">
                    <a:moveTo>
                      <a:pt x="12" y="66"/>
                    </a:moveTo>
                    <a:lnTo>
                      <a:pt x="18" y="108"/>
                    </a:lnTo>
                    <a:lnTo>
                      <a:pt x="36" y="144"/>
                    </a:lnTo>
                    <a:lnTo>
                      <a:pt x="60" y="180"/>
                    </a:lnTo>
                    <a:lnTo>
                      <a:pt x="89" y="216"/>
                    </a:lnTo>
                    <a:lnTo>
                      <a:pt x="72" y="216"/>
                    </a:lnTo>
                    <a:lnTo>
                      <a:pt x="42" y="180"/>
                    </a:lnTo>
                    <a:lnTo>
                      <a:pt x="18" y="144"/>
                    </a:lnTo>
                    <a:lnTo>
                      <a:pt x="6" y="108"/>
                    </a:lnTo>
                    <a:lnTo>
                      <a:pt x="0" y="66"/>
                    </a:lnTo>
                    <a:lnTo>
                      <a:pt x="0" y="30"/>
                    </a:lnTo>
                    <a:lnTo>
                      <a:pt x="12" y="0"/>
                    </a:lnTo>
                    <a:lnTo>
                      <a:pt x="30" y="0"/>
                    </a:lnTo>
                    <a:lnTo>
                      <a:pt x="18" y="30"/>
                    </a:lnTo>
                    <a:lnTo>
                      <a:pt x="12" y="66"/>
                    </a:lnTo>
                    <a:lnTo>
                      <a:pt x="12" y="66"/>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4110" name="Freeform 14"/>
              <p:cNvSpPr>
                <a:spLocks/>
              </p:cNvSpPr>
              <p:nvPr/>
            </p:nvSpPr>
            <p:spPr bwMode="hidden">
              <a:xfrm>
                <a:off x="3569" y="3745"/>
                <a:ext cx="750" cy="461"/>
              </a:xfrm>
              <a:custGeom>
                <a:avLst/>
                <a:gdLst/>
                <a:ahLst/>
                <a:cxnLst>
                  <a:cxn ang="0">
                    <a:pos x="382" y="443"/>
                  </a:cxn>
                  <a:cxn ang="0">
                    <a:pos x="311" y="437"/>
                  </a:cxn>
                  <a:cxn ang="0">
                    <a:pos x="245" y="425"/>
                  </a:cxn>
                  <a:cxn ang="0">
                    <a:pos x="185" y="407"/>
                  </a:cxn>
                  <a:cxn ang="0">
                    <a:pos x="131" y="383"/>
                  </a:cxn>
                  <a:cxn ang="0">
                    <a:pos x="83" y="347"/>
                  </a:cxn>
                  <a:cxn ang="0">
                    <a:pos x="53" y="311"/>
                  </a:cxn>
                  <a:cxn ang="0">
                    <a:pos x="30" y="269"/>
                  </a:cxn>
                  <a:cxn ang="0">
                    <a:pos x="24" y="227"/>
                  </a:cxn>
                  <a:cxn ang="0">
                    <a:pos x="30" y="185"/>
                  </a:cxn>
                  <a:cxn ang="0">
                    <a:pos x="53" y="143"/>
                  </a:cxn>
                  <a:cxn ang="0">
                    <a:pos x="83" y="107"/>
                  </a:cxn>
                  <a:cxn ang="0">
                    <a:pos x="131" y="77"/>
                  </a:cxn>
                  <a:cxn ang="0">
                    <a:pos x="185" y="47"/>
                  </a:cxn>
                  <a:cxn ang="0">
                    <a:pos x="245" y="30"/>
                  </a:cxn>
                  <a:cxn ang="0">
                    <a:pos x="311" y="18"/>
                  </a:cxn>
                  <a:cxn ang="0">
                    <a:pos x="382" y="12"/>
                  </a:cxn>
                  <a:cxn ang="0">
                    <a:pos x="478" y="18"/>
                  </a:cxn>
                  <a:cxn ang="0">
                    <a:pos x="562" y="41"/>
                  </a:cxn>
                  <a:cxn ang="0">
                    <a:pos x="562" y="36"/>
                  </a:cxn>
                  <a:cxn ang="0">
                    <a:pos x="562" y="30"/>
                  </a:cxn>
                  <a:cxn ang="0">
                    <a:pos x="478" y="6"/>
                  </a:cxn>
                  <a:cxn ang="0">
                    <a:pos x="382" y="0"/>
                  </a:cxn>
                  <a:cxn ang="0">
                    <a:pos x="305" y="6"/>
                  </a:cxn>
                  <a:cxn ang="0">
                    <a:pos x="233" y="18"/>
                  </a:cxn>
                  <a:cxn ang="0">
                    <a:pos x="167" y="41"/>
                  </a:cxn>
                  <a:cxn ang="0">
                    <a:pos x="113" y="65"/>
                  </a:cxn>
                  <a:cxn ang="0">
                    <a:pos x="65" y="101"/>
                  </a:cxn>
                  <a:cxn ang="0">
                    <a:pos x="30" y="137"/>
                  </a:cxn>
                  <a:cxn ang="0">
                    <a:pos x="6" y="179"/>
                  </a:cxn>
                  <a:cxn ang="0">
                    <a:pos x="0" y="227"/>
                  </a:cxn>
                  <a:cxn ang="0">
                    <a:pos x="6" y="275"/>
                  </a:cxn>
                  <a:cxn ang="0">
                    <a:pos x="30" y="317"/>
                  </a:cxn>
                  <a:cxn ang="0">
                    <a:pos x="65" y="359"/>
                  </a:cxn>
                  <a:cxn ang="0">
                    <a:pos x="113" y="395"/>
                  </a:cxn>
                  <a:cxn ang="0">
                    <a:pos x="167" y="419"/>
                  </a:cxn>
                  <a:cxn ang="0">
                    <a:pos x="233" y="443"/>
                  </a:cxn>
                  <a:cxn ang="0">
                    <a:pos x="305" y="455"/>
                  </a:cxn>
                  <a:cxn ang="0">
                    <a:pos x="382" y="461"/>
                  </a:cxn>
                  <a:cxn ang="0">
                    <a:pos x="448" y="455"/>
                  </a:cxn>
                  <a:cxn ang="0">
                    <a:pos x="508" y="449"/>
                  </a:cxn>
                  <a:cxn ang="0">
                    <a:pos x="609" y="413"/>
                  </a:cxn>
                  <a:cxn ang="0">
                    <a:pos x="657" y="389"/>
                  </a:cxn>
                  <a:cxn ang="0">
                    <a:pos x="693" y="359"/>
                  </a:cxn>
                  <a:cxn ang="0">
                    <a:pos x="723" y="329"/>
                  </a:cxn>
                  <a:cxn ang="0">
                    <a:pos x="747" y="293"/>
                  </a:cxn>
                  <a:cxn ang="0">
                    <a:pos x="741" y="287"/>
                  </a:cxn>
                  <a:cxn ang="0">
                    <a:pos x="729" y="281"/>
                  </a:cxn>
                  <a:cxn ang="0">
                    <a:pos x="711" y="317"/>
                  </a:cxn>
                  <a:cxn ang="0">
                    <a:pos x="681" y="347"/>
                  </a:cxn>
                  <a:cxn ang="0">
                    <a:pos x="645" y="377"/>
                  </a:cxn>
                  <a:cxn ang="0">
                    <a:pos x="604" y="401"/>
                  </a:cxn>
                  <a:cxn ang="0">
                    <a:pos x="502" y="431"/>
                  </a:cxn>
                  <a:cxn ang="0">
                    <a:pos x="442" y="443"/>
                  </a:cxn>
                  <a:cxn ang="0">
                    <a:pos x="382" y="443"/>
                  </a:cxn>
                  <a:cxn ang="0">
                    <a:pos x="382" y="443"/>
                  </a:cxn>
                </a:cxnLst>
                <a:rect l="0" t="0" r="r" b="b"/>
                <a:pathLst>
                  <a:path w="747" h="461">
                    <a:moveTo>
                      <a:pt x="382" y="443"/>
                    </a:moveTo>
                    <a:lnTo>
                      <a:pt x="311" y="437"/>
                    </a:lnTo>
                    <a:lnTo>
                      <a:pt x="245" y="425"/>
                    </a:lnTo>
                    <a:lnTo>
                      <a:pt x="185" y="407"/>
                    </a:lnTo>
                    <a:lnTo>
                      <a:pt x="131" y="383"/>
                    </a:lnTo>
                    <a:lnTo>
                      <a:pt x="83" y="347"/>
                    </a:lnTo>
                    <a:lnTo>
                      <a:pt x="53" y="311"/>
                    </a:lnTo>
                    <a:lnTo>
                      <a:pt x="30" y="269"/>
                    </a:lnTo>
                    <a:lnTo>
                      <a:pt x="24" y="227"/>
                    </a:lnTo>
                    <a:lnTo>
                      <a:pt x="30" y="185"/>
                    </a:lnTo>
                    <a:lnTo>
                      <a:pt x="53" y="143"/>
                    </a:lnTo>
                    <a:lnTo>
                      <a:pt x="83" y="107"/>
                    </a:lnTo>
                    <a:lnTo>
                      <a:pt x="131" y="77"/>
                    </a:lnTo>
                    <a:lnTo>
                      <a:pt x="185" y="47"/>
                    </a:lnTo>
                    <a:lnTo>
                      <a:pt x="245" y="30"/>
                    </a:lnTo>
                    <a:lnTo>
                      <a:pt x="311" y="18"/>
                    </a:lnTo>
                    <a:lnTo>
                      <a:pt x="382" y="12"/>
                    </a:lnTo>
                    <a:lnTo>
                      <a:pt x="478" y="18"/>
                    </a:lnTo>
                    <a:lnTo>
                      <a:pt x="562" y="41"/>
                    </a:lnTo>
                    <a:lnTo>
                      <a:pt x="562" y="36"/>
                    </a:lnTo>
                    <a:lnTo>
                      <a:pt x="562" y="30"/>
                    </a:lnTo>
                    <a:lnTo>
                      <a:pt x="478" y="6"/>
                    </a:lnTo>
                    <a:lnTo>
                      <a:pt x="382" y="0"/>
                    </a:lnTo>
                    <a:lnTo>
                      <a:pt x="305" y="6"/>
                    </a:lnTo>
                    <a:lnTo>
                      <a:pt x="233" y="18"/>
                    </a:lnTo>
                    <a:lnTo>
                      <a:pt x="167" y="41"/>
                    </a:lnTo>
                    <a:lnTo>
                      <a:pt x="113" y="65"/>
                    </a:lnTo>
                    <a:lnTo>
                      <a:pt x="65" y="101"/>
                    </a:lnTo>
                    <a:lnTo>
                      <a:pt x="30" y="137"/>
                    </a:lnTo>
                    <a:lnTo>
                      <a:pt x="6" y="179"/>
                    </a:lnTo>
                    <a:lnTo>
                      <a:pt x="0" y="227"/>
                    </a:lnTo>
                    <a:lnTo>
                      <a:pt x="6" y="275"/>
                    </a:lnTo>
                    <a:lnTo>
                      <a:pt x="30" y="317"/>
                    </a:lnTo>
                    <a:lnTo>
                      <a:pt x="65" y="359"/>
                    </a:lnTo>
                    <a:lnTo>
                      <a:pt x="113" y="395"/>
                    </a:lnTo>
                    <a:lnTo>
                      <a:pt x="167" y="419"/>
                    </a:lnTo>
                    <a:lnTo>
                      <a:pt x="233" y="443"/>
                    </a:lnTo>
                    <a:lnTo>
                      <a:pt x="305" y="455"/>
                    </a:lnTo>
                    <a:lnTo>
                      <a:pt x="382" y="461"/>
                    </a:lnTo>
                    <a:lnTo>
                      <a:pt x="448" y="455"/>
                    </a:lnTo>
                    <a:lnTo>
                      <a:pt x="508" y="449"/>
                    </a:lnTo>
                    <a:lnTo>
                      <a:pt x="609" y="413"/>
                    </a:lnTo>
                    <a:lnTo>
                      <a:pt x="657" y="389"/>
                    </a:lnTo>
                    <a:lnTo>
                      <a:pt x="693" y="359"/>
                    </a:lnTo>
                    <a:lnTo>
                      <a:pt x="723" y="329"/>
                    </a:lnTo>
                    <a:lnTo>
                      <a:pt x="747" y="293"/>
                    </a:lnTo>
                    <a:lnTo>
                      <a:pt x="741" y="287"/>
                    </a:lnTo>
                    <a:lnTo>
                      <a:pt x="729" y="281"/>
                    </a:lnTo>
                    <a:lnTo>
                      <a:pt x="711" y="317"/>
                    </a:lnTo>
                    <a:lnTo>
                      <a:pt x="681" y="347"/>
                    </a:lnTo>
                    <a:lnTo>
                      <a:pt x="645" y="377"/>
                    </a:lnTo>
                    <a:lnTo>
                      <a:pt x="604" y="401"/>
                    </a:lnTo>
                    <a:lnTo>
                      <a:pt x="502" y="431"/>
                    </a:lnTo>
                    <a:lnTo>
                      <a:pt x="442" y="443"/>
                    </a:lnTo>
                    <a:lnTo>
                      <a:pt x="382" y="443"/>
                    </a:lnTo>
                    <a:lnTo>
                      <a:pt x="382" y="443"/>
                    </a:lnTo>
                    <a:close/>
                  </a:path>
                </a:pathLst>
              </a:custGeom>
              <a:gradFill rotWithShape="0">
                <a:gsLst>
                  <a:gs pos="0">
                    <a:schemeClr val="accent2"/>
                  </a:gs>
                  <a:gs pos="100000">
                    <a:schemeClr val="accent2">
                      <a:gamma/>
                      <a:shade val="90980"/>
                      <a:invGamma/>
                    </a:schemeClr>
                  </a:gs>
                </a:gsLst>
                <a:path path="rect">
                  <a:fillToRect l="50000" t="50000" r="50000" b="50000"/>
                </a:path>
              </a:gradFill>
              <a:ln w="9525">
                <a:noFill/>
                <a:round/>
                <a:headEnd/>
                <a:tailEnd/>
              </a:ln>
            </p:spPr>
            <p:txBody>
              <a:bodyPr/>
              <a:lstStyle/>
              <a:p>
                <a:pPr>
                  <a:defRPr/>
                </a:pPr>
                <a:endParaRPr lang="es-AR"/>
              </a:p>
            </p:txBody>
          </p:sp>
          <p:sp>
            <p:nvSpPr>
              <p:cNvPr id="4111" name="Freeform 15"/>
              <p:cNvSpPr>
                <a:spLocks/>
              </p:cNvSpPr>
              <p:nvPr/>
            </p:nvSpPr>
            <p:spPr bwMode="hidden">
              <a:xfrm>
                <a:off x="4037" y="3721"/>
                <a:ext cx="96" cy="30"/>
              </a:xfrm>
              <a:custGeom>
                <a:avLst/>
                <a:gdLst/>
                <a:ahLst/>
                <a:cxnLst>
                  <a:cxn ang="0">
                    <a:pos x="0" y="0"/>
                  </a:cxn>
                  <a:cxn ang="0">
                    <a:pos x="0" y="12"/>
                  </a:cxn>
                  <a:cxn ang="0">
                    <a:pos x="48" y="18"/>
                  </a:cxn>
                  <a:cxn ang="0">
                    <a:pos x="96" y="30"/>
                  </a:cxn>
                  <a:cxn ang="0">
                    <a:pos x="96" y="24"/>
                  </a:cxn>
                  <a:cxn ang="0">
                    <a:pos x="96" y="18"/>
                  </a:cxn>
                  <a:cxn ang="0">
                    <a:pos x="48" y="12"/>
                  </a:cxn>
                  <a:cxn ang="0">
                    <a:pos x="0" y="0"/>
                  </a:cxn>
                  <a:cxn ang="0">
                    <a:pos x="0" y="0"/>
                  </a:cxn>
                </a:cxnLst>
                <a:rect l="0" t="0" r="r" b="b"/>
                <a:pathLst>
                  <a:path w="96" h="30">
                    <a:moveTo>
                      <a:pt x="0" y="0"/>
                    </a:moveTo>
                    <a:lnTo>
                      <a:pt x="0" y="12"/>
                    </a:lnTo>
                    <a:lnTo>
                      <a:pt x="48" y="18"/>
                    </a:lnTo>
                    <a:lnTo>
                      <a:pt x="96" y="30"/>
                    </a:lnTo>
                    <a:lnTo>
                      <a:pt x="96" y="24"/>
                    </a:lnTo>
                    <a:lnTo>
                      <a:pt x="96" y="18"/>
                    </a:lnTo>
                    <a:lnTo>
                      <a:pt x="48" y="12"/>
                    </a:lnTo>
                    <a:lnTo>
                      <a:pt x="0" y="0"/>
                    </a:lnTo>
                    <a:lnTo>
                      <a:pt x="0" y="0"/>
                    </a:lnTo>
                    <a:close/>
                  </a:path>
                </a:pathLst>
              </a:custGeom>
              <a:gradFill rotWithShape="0">
                <a:gsLst>
                  <a:gs pos="0">
                    <a:schemeClr val="accent2"/>
                  </a:gs>
                  <a:gs pos="100000">
                    <a:schemeClr val="accent2">
                      <a:gamma/>
                      <a:shade val="87843"/>
                      <a:invGamma/>
                    </a:schemeClr>
                  </a:gs>
                </a:gsLst>
                <a:lin ang="0" scaled="1"/>
              </a:gradFill>
              <a:ln w="9525">
                <a:noFill/>
                <a:round/>
                <a:headEnd/>
                <a:tailEnd/>
              </a:ln>
            </p:spPr>
            <p:txBody>
              <a:bodyPr/>
              <a:lstStyle/>
              <a:p>
                <a:pPr>
                  <a:defRPr/>
                </a:pPr>
                <a:endParaRPr lang="es-AR"/>
              </a:p>
            </p:txBody>
          </p:sp>
          <p:sp>
            <p:nvSpPr>
              <p:cNvPr id="4112" name="Oval 16"/>
              <p:cNvSpPr>
                <a:spLocks noChangeArrowheads="1"/>
              </p:cNvSpPr>
              <p:nvPr/>
            </p:nvSpPr>
            <p:spPr bwMode="hidden">
              <a:xfrm>
                <a:off x="3910" y="3948"/>
                <a:ext cx="84" cy="53"/>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grpSp>
        <p:grpSp>
          <p:nvGrpSpPr>
            <p:cNvPr id="1035" name="Group 17"/>
            <p:cNvGrpSpPr>
              <a:grpSpLocks/>
            </p:cNvGrpSpPr>
            <p:nvPr userDrawn="1"/>
          </p:nvGrpSpPr>
          <p:grpSpPr bwMode="auto">
            <a:xfrm>
              <a:off x="1776" y="3631"/>
              <a:ext cx="1626" cy="683"/>
              <a:chOff x="1776" y="3631"/>
              <a:chExt cx="1626" cy="683"/>
            </a:xfrm>
          </p:grpSpPr>
          <p:sp>
            <p:nvSpPr>
              <p:cNvPr id="4114" name="Oval 18"/>
              <p:cNvSpPr>
                <a:spLocks noChangeArrowheads="1"/>
              </p:cNvSpPr>
              <p:nvPr/>
            </p:nvSpPr>
            <p:spPr bwMode="hidden">
              <a:xfrm>
                <a:off x="2268" y="3934"/>
                <a:ext cx="638" cy="377"/>
              </a:xfrm>
              <a:prstGeom prst="ellipse">
                <a:avLst/>
              </a:prstGeom>
              <a:gradFill rotWithShape="0">
                <a:gsLst>
                  <a:gs pos="0">
                    <a:schemeClr val="accent2">
                      <a:gamma/>
                      <a:shade val="87843"/>
                      <a:invGamma/>
                    </a:schemeClr>
                  </a:gs>
                  <a:gs pos="100000">
                    <a:schemeClr val="accent2"/>
                  </a:gs>
                </a:gsLst>
                <a:lin ang="2700000" scaled="1"/>
              </a:gradFill>
              <a:ln w="9525">
                <a:noFill/>
                <a:round/>
                <a:headEnd/>
                <a:tailEnd/>
              </a:ln>
              <a:effectLst/>
            </p:spPr>
            <p:txBody>
              <a:bodyPr/>
              <a:lstStyle/>
              <a:p>
                <a:pPr>
                  <a:defRPr/>
                </a:pPr>
                <a:endParaRPr lang="es-AR"/>
              </a:p>
            </p:txBody>
          </p:sp>
          <p:sp>
            <p:nvSpPr>
              <p:cNvPr id="4115" name="Oval 19"/>
              <p:cNvSpPr>
                <a:spLocks noChangeArrowheads="1"/>
              </p:cNvSpPr>
              <p:nvPr/>
            </p:nvSpPr>
            <p:spPr bwMode="hidden">
              <a:xfrm>
                <a:off x="2314" y="3958"/>
                <a:ext cx="543" cy="332"/>
              </a:xfrm>
              <a:prstGeom prst="ellipse">
                <a:avLst/>
              </a:prstGeom>
              <a:gradFill rotWithShape="0">
                <a:gsLst>
                  <a:gs pos="0">
                    <a:schemeClr val="accent2"/>
                  </a:gs>
                  <a:gs pos="100000">
                    <a:schemeClr val="accent2">
                      <a:gamma/>
                      <a:shade val="87843"/>
                      <a:invGamma/>
                    </a:schemeClr>
                  </a:gs>
                </a:gsLst>
                <a:lin ang="2700000" scaled="1"/>
              </a:gradFill>
              <a:ln w="9525">
                <a:noFill/>
                <a:round/>
                <a:headEnd/>
                <a:tailEnd/>
              </a:ln>
              <a:effectLst/>
            </p:spPr>
            <p:txBody>
              <a:bodyPr/>
              <a:lstStyle/>
              <a:p>
                <a:pPr>
                  <a:defRPr/>
                </a:pPr>
                <a:endParaRPr lang="es-AR"/>
              </a:p>
            </p:txBody>
          </p:sp>
          <p:sp>
            <p:nvSpPr>
              <p:cNvPr id="4116" name="Oval 20"/>
              <p:cNvSpPr>
                <a:spLocks noChangeArrowheads="1"/>
              </p:cNvSpPr>
              <p:nvPr/>
            </p:nvSpPr>
            <p:spPr bwMode="hidden">
              <a:xfrm>
                <a:off x="2341" y="3979"/>
                <a:ext cx="501" cy="299"/>
              </a:xfrm>
              <a:prstGeom prst="ellipse">
                <a:avLst/>
              </a:prstGeom>
              <a:gradFill rotWithShape="0">
                <a:gsLst>
                  <a:gs pos="0">
                    <a:schemeClr val="accent2">
                      <a:gamma/>
                      <a:shade val="90980"/>
                      <a:invGamma/>
                    </a:schemeClr>
                  </a:gs>
                  <a:gs pos="100000">
                    <a:schemeClr val="accent2"/>
                  </a:gs>
                </a:gsLst>
                <a:lin ang="2700000" scaled="1"/>
              </a:gradFill>
              <a:ln w="9525">
                <a:noFill/>
                <a:round/>
                <a:headEnd/>
                <a:tailEnd/>
              </a:ln>
              <a:effectLst/>
            </p:spPr>
            <p:txBody>
              <a:bodyPr/>
              <a:lstStyle/>
              <a:p>
                <a:pPr>
                  <a:defRPr/>
                </a:pPr>
                <a:endParaRPr lang="es-AR"/>
              </a:p>
            </p:txBody>
          </p:sp>
          <p:sp>
            <p:nvSpPr>
              <p:cNvPr id="4117" name="Oval 21"/>
              <p:cNvSpPr>
                <a:spLocks noChangeArrowheads="1"/>
              </p:cNvSpPr>
              <p:nvPr/>
            </p:nvSpPr>
            <p:spPr bwMode="hidden">
              <a:xfrm>
                <a:off x="2368" y="3997"/>
                <a:ext cx="444" cy="258"/>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AR"/>
              </a:p>
            </p:txBody>
          </p:sp>
          <p:sp>
            <p:nvSpPr>
              <p:cNvPr id="4118" name="Oval 22"/>
              <p:cNvSpPr>
                <a:spLocks noChangeArrowheads="1"/>
              </p:cNvSpPr>
              <p:nvPr/>
            </p:nvSpPr>
            <p:spPr bwMode="hidden">
              <a:xfrm>
                <a:off x="2385" y="4005"/>
                <a:ext cx="413" cy="240"/>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sp>
            <p:nvSpPr>
              <p:cNvPr id="4119" name="Oval 23"/>
              <p:cNvSpPr>
                <a:spLocks noChangeArrowheads="1"/>
              </p:cNvSpPr>
              <p:nvPr/>
            </p:nvSpPr>
            <p:spPr bwMode="hidden">
              <a:xfrm>
                <a:off x="2437" y="4026"/>
                <a:ext cx="306" cy="192"/>
              </a:xfrm>
              <a:prstGeom prst="ellipse">
                <a:avLst/>
              </a:prstGeom>
              <a:gradFill rotWithShape="0">
                <a:gsLst>
                  <a:gs pos="0">
                    <a:schemeClr val="accent2">
                      <a:gamma/>
                      <a:shade val="87843"/>
                      <a:invGamma/>
                    </a:schemeClr>
                  </a:gs>
                  <a:gs pos="100000">
                    <a:schemeClr val="accent2"/>
                  </a:gs>
                </a:gsLst>
                <a:lin ang="5400000" scaled="1"/>
              </a:gradFill>
              <a:ln w="9525">
                <a:noFill/>
                <a:round/>
                <a:headEnd/>
                <a:tailEnd/>
              </a:ln>
              <a:effectLst/>
            </p:spPr>
            <p:txBody>
              <a:bodyPr/>
              <a:lstStyle/>
              <a:p>
                <a:pPr>
                  <a:defRPr/>
                </a:pPr>
                <a:endParaRPr lang="es-AR"/>
              </a:p>
            </p:txBody>
          </p:sp>
          <p:sp>
            <p:nvSpPr>
              <p:cNvPr id="4120" name="Oval 24"/>
              <p:cNvSpPr>
                <a:spLocks noChangeArrowheads="1"/>
              </p:cNvSpPr>
              <p:nvPr/>
            </p:nvSpPr>
            <p:spPr bwMode="hidden">
              <a:xfrm>
                <a:off x="2476" y="4056"/>
                <a:ext cx="227" cy="135"/>
              </a:xfrm>
              <a:prstGeom prst="ellipse">
                <a:avLst/>
              </a:prstGeom>
              <a:gradFill rotWithShape="0">
                <a:gsLst>
                  <a:gs pos="0">
                    <a:schemeClr val="accent2"/>
                  </a:gs>
                  <a:gs pos="100000">
                    <a:schemeClr val="accent2">
                      <a:gamma/>
                      <a:shade val="90980"/>
                      <a:invGamma/>
                    </a:schemeClr>
                  </a:gs>
                </a:gsLst>
                <a:lin ang="2700000" scaled="1"/>
              </a:gradFill>
              <a:ln w="9525">
                <a:noFill/>
                <a:round/>
                <a:headEnd/>
                <a:tailEnd/>
              </a:ln>
              <a:effectLst/>
            </p:spPr>
            <p:txBody>
              <a:bodyPr/>
              <a:lstStyle/>
              <a:p>
                <a:pPr>
                  <a:defRPr/>
                </a:pPr>
                <a:endParaRPr lang="es-AR"/>
              </a:p>
            </p:txBody>
          </p:sp>
          <p:sp>
            <p:nvSpPr>
              <p:cNvPr id="4121" name="Oval 25"/>
              <p:cNvSpPr>
                <a:spLocks noChangeArrowheads="1"/>
              </p:cNvSpPr>
              <p:nvPr/>
            </p:nvSpPr>
            <p:spPr bwMode="hidden">
              <a:xfrm>
                <a:off x="2542" y="4097"/>
                <a:ext cx="90" cy="60"/>
              </a:xfrm>
              <a:prstGeom prst="ellipse">
                <a:avLst/>
              </a:prstGeom>
              <a:gradFill rotWithShape="0">
                <a:gsLst>
                  <a:gs pos="0">
                    <a:schemeClr val="accent2"/>
                  </a:gs>
                  <a:gs pos="100000">
                    <a:schemeClr val="accent2">
                      <a:gamma/>
                      <a:shade val="90980"/>
                      <a:invGamma/>
                    </a:schemeClr>
                  </a:gs>
                </a:gsLst>
                <a:lin ang="0" scaled="1"/>
              </a:gradFill>
              <a:ln w="9525">
                <a:noFill/>
                <a:round/>
                <a:headEnd/>
                <a:tailEnd/>
              </a:ln>
              <a:effectLst/>
            </p:spPr>
            <p:txBody>
              <a:bodyPr/>
              <a:lstStyle/>
              <a:p>
                <a:pPr>
                  <a:defRPr/>
                </a:pPr>
                <a:endParaRPr lang="es-AR"/>
              </a:p>
            </p:txBody>
          </p:sp>
          <p:sp>
            <p:nvSpPr>
              <p:cNvPr id="4122" name="Freeform 26"/>
              <p:cNvSpPr>
                <a:spLocks/>
              </p:cNvSpPr>
              <p:nvPr/>
            </p:nvSpPr>
            <p:spPr bwMode="hidden">
              <a:xfrm>
                <a:off x="2585" y="3822"/>
                <a:ext cx="449" cy="186"/>
              </a:xfrm>
              <a:custGeom>
                <a:avLst/>
                <a:gdLst/>
                <a:ahLst/>
                <a:cxnLst>
                  <a:cxn ang="0">
                    <a:pos x="6" y="6"/>
                  </a:cxn>
                  <a:cxn ang="0">
                    <a:pos x="78" y="12"/>
                  </a:cxn>
                  <a:cxn ang="0">
                    <a:pos x="150" y="18"/>
                  </a:cxn>
                  <a:cxn ang="0">
                    <a:pos x="215" y="36"/>
                  </a:cxn>
                  <a:cxn ang="0">
                    <a:pos x="275" y="60"/>
                  </a:cxn>
                  <a:cxn ang="0">
                    <a:pos x="329" y="84"/>
                  </a:cxn>
                  <a:cxn ang="0">
                    <a:pos x="377" y="114"/>
                  </a:cxn>
                  <a:cxn ang="0">
                    <a:pos x="419" y="150"/>
                  </a:cxn>
                  <a:cxn ang="0">
                    <a:pos x="448" y="186"/>
                  </a:cxn>
                  <a:cxn ang="0">
                    <a:pos x="448" y="162"/>
                  </a:cxn>
                  <a:cxn ang="0">
                    <a:pos x="413" y="126"/>
                  </a:cxn>
                  <a:cxn ang="0">
                    <a:pos x="371" y="96"/>
                  </a:cxn>
                  <a:cxn ang="0">
                    <a:pos x="323" y="66"/>
                  </a:cxn>
                  <a:cxn ang="0">
                    <a:pos x="269" y="48"/>
                  </a:cxn>
                  <a:cxn ang="0">
                    <a:pos x="144" y="12"/>
                  </a:cxn>
                  <a:cxn ang="0">
                    <a:pos x="78" y="6"/>
                  </a:cxn>
                  <a:cxn ang="0">
                    <a:pos x="6" y="0"/>
                  </a:cxn>
                  <a:cxn ang="0">
                    <a:pos x="0" y="0"/>
                  </a:cxn>
                  <a:cxn ang="0">
                    <a:pos x="0" y="0"/>
                  </a:cxn>
                  <a:cxn ang="0">
                    <a:pos x="0" y="6"/>
                  </a:cxn>
                  <a:cxn ang="0">
                    <a:pos x="0" y="6"/>
                  </a:cxn>
                  <a:cxn ang="0">
                    <a:pos x="6" y="6"/>
                  </a:cxn>
                  <a:cxn ang="0">
                    <a:pos x="6" y="6"/>
                  </a:cxn>
                </a:cxnLst>
                <a:rect l="0" t="0" r="r" b="b"/>
                <a:pathLst>
                  <a:path w="448" h="186">
                    <a:moveTo>
                      <a:pt x="6" y="6"/>
                    </a:moveTo>
                    <a:lnTo>
                      <a:pt x="78" y="12"/>
                    </a:lnTo>
                    <a:lnTo>
                      <a:pt x="150" y="18"/>
                    </a:lnTo>
                    <a:lnTo>
                      <a:pt x="215" y="36"/>
                    </a:lnTo>
                    <a:lnTo>
                      <a:pt x="275" y="60"/>
                    </a:lnTo>
                    <a:lnTo>
                      <a:pt x="329" y="84"/>
                    </a:lnTo>
                    <a:lnTo>
                      <a:pt x="377" y="114"/>
                    </a:lnTo>
                    <a:lnTo>
                      <a:pt x="419" y="150"/>
                    </a:lnTo>
                    <a:lnTo>
                      <a:pt x="448" y="186"/>
                    </a:lnTo>
                    <a:lnTo>
                      <a:pt x="448" y="162"/>
                    </a:lnTo>
                    <a:lnTo>
                      <a:pt x="413" y="126"/>
                    </a:lnTo>
                    <a:lnTo>
                      <a:pt x="371" y="96"/>
                    </a:lnTo>
                    <a:lnTo>
                      <a:pt x="323" y="66"/>
                    </a:lnTo>
                    <a:lnTo>
                      <a:pt x="269" y="48"/>
                    </a:lnTo>
                    <a:lnTo>
                      <a:pt x="144" y="12"/>
                    </a:lnTo>
                    <a:lnTo>
                      <a:pt x="78" y="6"/>
                    </a:lnTo>
                    <a:lnTo>
                      <a:pt x="6" y="0"/>
                    </a:lnTo>
                    <a:lnTo>
                      <a:pt x="0" y="0"/>
                    </a:lnTo>
                    <a:lnTo>
                      <a:pt x="0" y="0"/>
                    </a:lnTo>
                    <a:lnTo>
                      <a:pt x="0" y="6"/>
                    </a:lnTo>
                    <a:lnTo>
                      <a:pt x="0" y="6"/>
                    </a:lnTo>
                    <a:lnTo>
                      <a:pt x="6" y="6"/>
                    </a:lnTo>
                    <a:lnTo>
                      <a:pt x="6" y="6"/>
                    </a:lnTo>
                    <a:close/>
                  </a:path>
                </a:pathLst>
              </a:custGeom>
              <a:gradFill rotWithShape="0">
                <a:gsLst>
                  <a:gs pos="0">
                    <a:schemeClr val="accent2">
                      <a:gamma/>
                      <a:shade val="90980"/>
                      <a:invGamma/>
                    </a:schemeClr>
                  </a:gs>
                  <a:gs pos="100000">
                    <a:schemeClr val="accent2"/>
                  </a:gs>
                </a:gsLst>
                <a:lin ang="5400000" scaled="1"/>
              </a:gradFill>
              <a:ln w="9525">
                <a:noFill/>
                <a:round/>
                <a:headEnd/>
                <a:tailEnd/>
              </a:ln>
            </p:spPr>
            <p:txBody>
              <a:bodyPr/>
              <a:lstStyle/>
              <a:p>
                <a:pPr>
                  <a:defRPr/>
                </a:pPr>
                <a:endParaRPr lang="es-AR"/>
              </a:p>
            </p:txBody>
          </p:sp>
          <p:sp>
            <p:nvSpPr>
              <p:cNvPr id="4123" name="Freeform 27"/>
              <p:cNvSpPr>
                <a:spLocks/>
              </p:cNvSpPr>
              <p:nvPr/>
            </p:nvSpPr>
            <p:spPr bwMode="hidden">
              <a:xfrm>
                <a:off x="2142" y="3852"/>
                <a:ext cx="892" cy="462"/>
              </a:xfrm>
              <a:custGeom>
                <a:avLst/>
                <a:gdLst/>
                <a:ahLst/>
                <a:cxnLst>
                  <a:cxn ang="0">
                    <a:pos x="23" y="276"/>
                  </a:cxn>
                  <a:cxn ang="0">
                    <a:pos x="29" y="222"/>
                  </a:cxn>
                  <a:cxn ang="0">
                    <a:pos x="59" y="174"/>
                  </a:cxn>
                  <a:cxn ang="0">
                    <a:pos x="95" y="132"/>
                  </a:cxn>
                  <a:cxn ang="0">
                    <a:pos x="149" y="96"/>
                  </a:cxn>
                  <a:cxn ang="0">
                    <a:pos x="209" y="60"/>
                  </a:cxn>
                  <a:cxn ang="0">
                    <a:pos x="281" y="36"/>
                  </a:cxn>
                  <a:cxn ang="0">
                    <a:pos x="364" y="24"/>
                  </a:cxn>
                  <a:cxn ang="0">
                    <a:pos x="448" y="18"/>
                  </a:cxn>
                  <a:cxn ang="0">
                    <a:pos x="532" y="24"/>
                  </a:cxn>
                  <a:cxn ang="0">
                    <a:pos x="609" y="36"/>
                  </a:cxn>
                  <a:cxn ang="0">
                    <a:pos x="681" y="60"/>
                  </a:cxn>
                  <a:cxn ang="0">
                    <a:pos x="741" y="96"/>
                  </a:cxn>
                  <a:cxn ang="0">
                    <a:pos x="795" y="132"/>
                  </a:cxn>
                  <a:cxn ang="0">
                    <a:pos x="831" y="174"/>
                  </a:cxn>
                  <a:cxn ang="0">
                    <a:pos x="861" y="222"/>
                  </a:cxn>
                  <a:cxn ang="0">
                    <a:pos x="867" y="276"/>
                  </a:cxn>
                  <a:cxn ang="0">
                    <a:pos x="855" y="330"/>
                  </a:cxn>
                  <a:cxn ang="0">
                    <a:pos x="831" y="378"/>
                  </a:cxn>
                  <a:cxn ang="0">
                    <a:pos x="783" y="426"/>
                  </a:cxn>
                  <a:cxn ang="0">
                    <a:pos x="723" y="462"/>
                  </a:cxn>
                  <a:cxn ang="0">
                    <a:pos x="765" y="462"/>
                  </a:cxn>
                  <a:cxn ang="0">
                    <a:pos x="819" y="426"/>
                  </a:cxn>
                  <a:cxn ang="0">
                    <a:pos x="855" y="378"/>
                  </a:cxn>
                  <a:cxn ang="0">
                    <a:pos x="884" y="330"/>
                  </a:cxn>
                  <a:cxn ang="0">
                    <a:pos x="890" y="276"/>
                  </a:cxn>
                  <a:cxn ang="0">
                    <a:pos x="884" y="222"/>
                  </a:cxn>
                  <a:cxn ang="0">
                    <a:pos x="855" y="168"/>
                  </a:cxn>
                  <a:cxn ang="0">
                    <a:pos x="813" y="120"/>
                  </a:cxn>
                  <a:cxn ang="0">
                    <a:pos x="759" y="84"/>
                  </a:cxn>
                  <a:cxn ang="0">
                    <a:pos x="693" y="48"/>
                  </a:cxn>
                  <a:cxn ang="0">
                    <a:pos x="621" y="24"/>
                  </a:cxn>
                  <a:cxn ang="0">
                    <a:pos x="538" y="6"/>
                  </a:cxn>
                  <a:cxn ang="0">
                    <a:pos x="448" y="0"/>
                  </a:cxn>
                  <a:cxn ang="0">
                    <a:pos x="358" y="6"/>
                  </a:cxn>
                  <a:cxn ang="0">
                    <a:pos x="275" y="24"/>
                  </a:cxn>
                  <a:cxn ang="0">
                    <a:pos x="197" y="48"/>
                  </a:cxn>
                  <a:cxn ang="0">
                    <a:pos x="131" y="84"/>
                  </a:cxn>
                  <a:cxn ang="0">
                    <a:pos x="77" y="120"/>
                  </a:cxn>
                  <a:cxn ang="0">
                    <a:pos x="35" y="168"/>
                  </a:cxn>
                  <a:cxn ang="0">
                    <a:pos x="12" y="222"/>
                  </a:cxn>
                  <a:cxn ang="0">
                    <a:pos x="0" y="276"/>
                  </a:cxn>
                  <a:cxn ang="0">
                    <a:pos x="6" y="330"/>
                  </a:cxn>
                  <a:cxn ang="0">
                    <a:pos x="35" y="378"/>
                  </a:cxn>
                  <a:cxn ang="0">
                    <a:pos x="71" y="426"/>
                  </a:cxn>
                  <a:cxn ang="0">
                    <a:pos x="125" y="462"/>
                  </a:cxn>
                  <a:cxn ang="0">
                    <a:pos x="167" y="462"/>
                  </a:cxn>
                  <a:cxn ang="0">
                    <a:pos x="107" y="426"/>
                  </a:cxn>
                  <a:cxn ang="0">
                    <a:pos x="59" y="378"/>
                  </a:cxn>
                  <a:cxn ang="0">
                    <a:pos x="35" y="330"/>
                  </a:cxn>
                  <a:cxn ang="0">
                    <a:pos x="23" y="276"/>
                  </a:cxn>
                  <a:cxn ang="0">
                    <a:pos x="23" y="276"/>
                  </a:cxn>
                </a:cxnLst>
                <a:rect l="0" t="0" r="r" b="b"/>
                <a:pathLst>
                  <a:path w="890" h="462">
                    <a:moveTo>
                      <a:pt x="23" y="276"/>
                    </a:moveTo>
                    <a:lnTo>
                      <a:pt x="29" y="222"/>
                    </a:lnTo>
                    <a:lnTo>
                      <a:pt x="59" y="174"/>
                    </a:lnTo>
                    <a:lnTo>
                      <a:pt x="95" y="132"/>
                    </a:lnTo>
                    <a:lnTo>
                      <a:pt x="149" y="96"/>
                    </a:lnTo>
                    <a:lnTo>
                      <a:pt x="209" y="60"/>
                    </a:lnTo>
                    <a:lnTo>
                      <a:pt x="281" y="36"/>
                    </a:lnTo>
                    <a:lnTo>
                      <a:pt x="364" y="24"/>
                    </a:lnTo>
                    <a:lnTo>
                      <a:pt x="448" y="18"/>
                    </a:lnTo>
                    <a:lnTo>
                      <a:pt x="532" y="24"/>
                    </a:lnTo>
                    <a:lnTo>
                      <a:pt x="609" y="36"/>
                    </a:lnTo>
                    <a:lnTo>
                      <a:pt x="681" y="60"/>
                    </a:lnTo>
                    <a:lnTo>
                      <a:pt x="741" y="96"/>
                    </a:lnTo>
                    <a:lnTo>
                      <a:pt x="795" y="132"/>
                    </a:lnTo>
                    <a:lnTo>
                      <a:pt x="831" y="174"/>
                    </a:lnTo>
                    <a:lnTo>
                      <a:pt x="861" y="222"/>
                    </a:lnTo>
                    <a:lnTo>
                      <a:pt x="867" y="276"/>
                    </a:lnTo>
                    <a:lnTo>
                      <a:pt x="855" y="330"/>
                    </a:lnTo>
                    <a:lnTo>
                      <a:pt x="831" y="378"/>
                    </a:lnTo>
                    <a:lnTo>
                      <a:pt x="783" y="426"/>
                    </a:lnTo>
                    <a:lnTo>
                      <a:pt x="723" y="462"/>
                    </a:lnTo>
                    <a:lnTo>
                      <a:pt x="765" y="462"/>
                    </a:lnTo>
                    <a:lnTo>
                      <a:pt x="819" y="426"/>
                    </a:lnTo>
                    <a:lnTo>
                      <a:pt x="855" y="378"/>
                    </a:lnTo>
                    <a:lnTo>
                      <a:pt x="884" y="330"/>
                    </a:lnTo>
                    <a:lnTo>
                      <a:pt x="890" y="276"/>
                    </a:lnTo>
                    <a:lnTo>
                      <a:pt x="884" y="222"/>
                    </a:lnTo>
                    <a:lnTo>
                      <a:pt x="855" y="168"/>
                    </a:lnTo>
                    <a:lnTo>
                      <a:pt x="813" y="120"/>
                    </a:lnTo>
                    <a:lnTo>
                      <a:pt x="759" y="84"/>
                    </a:lnTo>
                    <a:lnTo>
                      <a:pt x="693" y="48"/>
                    </a:lnTo>
                    <a:lnTo>
                      <a:pt x="621" y="24"/>
                    </a:lnTo>
                    <a:lnTo>
                      <a:pt x="538" y="6"/>
                    </a:lnTo>
                    <a:lnTo>
                      <a:pt x="448" y="0"/>
                    </a:lnTo>
                    <a:lnTo>
                      <a:pt x="358" y="6"/>
                    </a:lnTo>
                    <a:lnTo>
                      <a:pt x="275" y="24"/>
                    </a:lnTo>
                    <a:lnTo>
                      <a:pt x="197" y="48"/>
                    </a:lnTo>
                    <a:lnTo>
                      <a:pt x="131" y="84"/>
                    </a:lnTo>
                    <a:lnTo>
                      <a:pt x="77" y="120"/>
                    </a:lnTo>
                    <a:lnTo>
                      <a:pt x="35" y="168"/>
                    </a:lnTo>
                    <a:lnTo>
                      <a:pt x="12" y="222"/>
                    </a:lnTo>
                    <a:lnTo>
                      <a:pt x="0" y="276"/>
                    </a:lnTo>
                    <a:lnTo>
                      <a:pt x="6" y="330"/>
                    </a:lnTo>
                    <a:lnTo>
                      <a:pt x="35" y="378"/>
                    </a:lnTo>
                    <a:lnTo>
                      <a:pt x="71" y="426"/>
                    </a:lnTo>
                    <a:lnTo>
                      <a:pt x="125" y="462"/>
                    </a:lnTo>
                    <a:lnTo>
                      <a:pt x="167" y="462"/>
                    </a:lnTo>
                    <a:lnTo>
                      <a:pt x="107" y="426"/>
                    </a:lnTo>
                    <a:lnTo>
                      <a:pt x="59" y="378"/>
                    </a:lnTo>
                    <a:lnTo>
                      <a:pt x="35" y="330"/>
                    </a:lnTo>
                    <a:lnTo>
                      <a:pt x="23" y="276"/>
                    </a:lnTo>
                    <a:lnTo>
                      <a:pt x="23" y="276"/>
                    </a:lnTo>
                    <a:close/>
                  </a:path>
                </a:pathLst>
              </a:custGeom>
              <a:gradFill rotWithShape="0">
                <a:gsLst>
                  <a:gs pos="0">
                    <a:schemeClr val="accent2"/>
                  </a:gs>
                  <a:gs pos="100000">
                    <a:schemeClr val="accent2">
                      <a:gamma/>
                      <a:shade val="84706"/>
                      <a:invGamma/>
                    </a:schemeClr>
                  </a:gs>
                </a:gsLst>
                <a:lin ang="2700000" scaled="1"/>
              </a:gradFill>
              <a:ln w="9525">
                <a:noFill/>
                <a:round/>
                <a:headEnd/>
                <a:tailEnd/>
              </a:ln>
            </p:spPr>
            <p:txBody>
              <a:bodyPr/>
              <a:lstStyle/>
              <a:p>
                <a:pPr>
                  <a:defRPr/>
                </a:pPr>
                <a:endParaRPr lang="es-AR"/>
              </a:p>
            </p:txBody>
          </p:sp>
          <p:sp>
            <p:nvSpPr>
              <p:cNvPr id="4124" name="Freeform 28"/>
              <p:cNvSpPr>
                <a:spLocks/>
              </p:cNvSpPr>
              <p:nvPr/>
            </p:nvSpPr>
            <p:spPr bwMode="hidden">
              <a:xfrm>
                <a:off x="2082" y="3828"/>
                <a:ext cx="407" cy="486"/>
              </a:xfrm>
              <a:custGeom>
                <a:avLst/>
                <a:gdLst/>
                <a:ahLst/>
                <a:cxnLst>
                  <a:cxn ang="0">
                    <a:pos x="18" y="300"/>
                  </a:cxn>
                  <a:cxn ang="0">
                    <a:pos x="24" y="246"/>
                  </a:cxn>
                  <a:cxn ang="0">
                    <a:pos x="48" y="198"/>
                  </a:cxn>
                  <a:cxn ang="0">
                    <a:pos x="83" y="150"/>
                  </a:cxn>
                  <a:cxn ang="0">
                    <a:pos x="131" y="108"/>
                  </a:cxn>
                  <a:cxn ang="0">
                    <a:pos x="185" y="72"/>
                  </a:cxn>
                  <a:cxn ang="0">
                    <a:pos x="251" y="42"/>
                  </a:cxn>
                  <a:cxn ang="0">
                    <a:pos x="329" y="24"/>
                  </a:cxn>
                  <a:cxn ang="0">
                    <a:pos x="406" y="6"/>
                  </a:cxn>
                  <a:cxn ang="0">
                    <a:pos x="406" y="0"/>
                  </a:cxn>
                  <a:cxn ang="0">
                    <a:pos x="323" y="12"/>
                  </a:cxn>
                  <a:cxn ang="0">
                    <a:pos x="245" y="36"/>
                  </a:cxn>
                  <a:cxn ang="0">
                    <a:pos x="179" y="66"/>
                  </a:cxn>
                  <a:cxn ang="0">
                    <a:pos x="119" y="102"/>
                  </a:cxn>
                  <a:cxn ang="0">
                    <a:pos x="72" y="144"/>
                  </a:cxn>
                  <a:cxn ang="0">
                    <a:pos x="30" y="192"/>
                  </a:cxn>
                  <a:cxn ang="0">
                    <a:pos x="6" y="246"/>
                  </a:cxn>
                  <a:cxn ang="0">
                    <a:pos x="0" y="300"/>
                  </a:cxn>
                  <a:cxn ang="0">
                    <a:pos x="6" y="348"/>
                  </a:cxn>
                  <a:cxn ang="0">
                    <a:pos x="30" y="396"/>
                  </a:cxn>
                  <a:cxn ang="0">
                    <a:pos x="66" y="444"/>
                  </a:cxn>
                  <a:cxn ang="0">
                    <a:pos x="107" y="486"/>
                  </a:cxn>
                  <a:cxn ang="0">
                    <a:pos x="131" y="486"/>
                  </a:cxn>
                  <a:cxn ang="0">
                    <a:pos x="83" y="450"/>
                  </a:cxn>
                  <a:cxn ang="0">
                    <a:pos x="48" y="402"/>
                  </a:cxn>
                  <a:cxn ang="0">
                    <a:pos x="24" y="354"/>
                  </a:cxn>
                  <a:cxn ang="0">
                    <a:pos x="18" y="300"/>
                  </a:cxn>
                  <a:cxn ang="0">
                    <a:pos x="18" y="300"/>
                  </a:cxn>
                </a:cxnLst>
                <a:rect l="0" t="0" r="r" b="b"/>
                <a:pathLst>
                  <a:path w="406" h="486">
                    <a:moveTo>
                      <a:pt x="18" y="300"/>
                    </a:moveTo>
                    <a:lnTo>
                      <a:pt x="24" y="246"/>
                    </a:lnTo>
                    <a:lnTo>
                      <a:pt x="48" y="198"/>
                    </a:lnTo>
                    <a:lnTo>
                      <a:pt x="83" y="150"/>
                    </a:lnTo>
                    <a:lnTo>
                      <a:pt x="131" y="108"/>
                    </a:lnTo>
                    <a:lnTo>
                      <a:pt x="185" y="72"/>
                    </a:lnTo>
                    <a:lnTo>
                      <a:pt x="251" y="42"/>
                    </a:lnTo>
                    <a:lnTo>
                      <a:pt x="329" y="24"/>
                    </a:lnTo>
                    <a:lnTo>
                      <a:pt x="406" y="6"/>
                    </a:lnTo>
                    <a:lnTo>
                      <a:pt x="406" y="0"/>
                    </a:lnTo>
                    <a:lnTo>
                      <a:pt x="323" y="12"/>
                    </a:lnTo>
                    <a:lnTo>
                      <a:pt x="245" y="36"/>
                    </a:lnTo>
                    <a:lnTo>
                      <a:pt x="179" y="66"/>
                    </a:lnTo>
                    <a:lnTo>
                      <a:pt x="119" y="102"/>
                    </a:lnTo>
                    <a:lnTo>
                      <a:pt x="72" y="144"/>
                    </a:lnTo>
                    <a:lnTo>
                      <a:pt x="30" y="192"/>
                    </a:lnTo>
                    <a:lnTo>
                      <a:pt x="6" y="246"/>
                    </a:lnTo>
                    <a:lnTo>
                      <a:pt x="0" y="300"/>
                    </a:lnTo>
                    <a:lnTo>
                      <a:pt x="6" y="348"/>
                    </a:lnTo>
                    <a:lnTo>
                      <a:pt x="30" y="396"/>
                    </a:lnTo>
                    <a:lnTo>
                      <a:pt x="66" y="444"/>
                    </a:lnTo>
                    <a:lnTo>
                      <a:pt x="107" y="486"/>
                    </a:lnTo>
                    <a:lnTo>
                      <a:pt x="131" y="486"/>
                    </a:lnTo>
                    <a:lnTo>
                      <a:pt x="83" y="450"/>
                    </a:lnTo>
                    <a:lnTo>
                      <a:pt x="48" y="402"/>
                    </a:lnTo>
                    <a:lnTo>
                      <a:pt x="24" y="354"/>
                    </a:lnTo>
                    <a:lnTo>
                      <a:pt x="18" y="300"/>
                    </a:lnTo>
                    <a:lnTo>
                      <a:pt x="18" y="300"/>
                    </a:lnTo>
                    <a:close/>
                  </a:path>
                </a:pathLst>
              </a:custGeom>
              <a:gradFill rotWithShape="0">
                <a:gsLst>
                  <a:gs pos="0">
                    <a:schemeClr val="accent2"/>
                  </a:gs>
                  <a:gs pos="100000">
                    <a:schemeClr val="accent2">
                      <a:gamma/>
                      <a:shade val="90980"/>
                      <a:invGamma/>
                    </a:schemeClr>
                  </a:gs>
                </a:gsLst>
                <a:lin ang="0" scaled="1"/>
              </a:gradFill>
              <a:ln w="9525">
                <a:noFill/>
                <a:round/>
                <a:headEnd/>
                <a:tailEnd/>
              </a:ln>
            </p:spPr>
            <p:txBody>
              <a:bodyPr/>
              <a:lstStyle/>
              <a:p>
                <a:pPr>
                  <a:defRPr/>
                </a:pPr>
                <a:endParaRPr lang="es-AR"/>
              </a:p>
            </p:txBody>
          </p:sp>
          <p:sp>
            <p:nvSpPr>
              <p:cNvPr id="4125" name="Freeform 29"/>
              <p:cNvSpPr>
                <a:spLocks/>
              </p:cNvSpPr>
              <p:nvPr/>
            </p:nvSpPr>
            <p:spPr bwMode="hidden">
              <a:xfrm>
                <a:off x="2987" y="4044"/>
                <a:ext cx="108" cy="252"/>
              </a:xfrm>
              <a:custGeom>
                <a:avLst/>
                <a:gdLst/>
                <a:ahLst/>
                <a:cxnLst>
                  <a:cxn ang="0">
                    <a:pos x="89" y="84"/>
                  </a:cxn>
                  <a:cxn ang="0">
                    <a:pos x="83" y="132"/>
                  </a:cxn>
                  <a:cxn ang="0">
                    <a:pos x="65" y="174"/>
                  </a:cxn>
                  <a:cxn ang="0">
                    <a:pos x="36" y="216"/>
                  </a:cxn>
                  <a:cxn ang="0">
                    <a:pos x="0" y="252"/>
                  </a:cxn>
                  <a:cxn ang="0">
                    <a:pos x="18" y="252"/>
                  </a:cxn>
                  <a:cxn ang="0">
                    <a:pos x="53" y="216"/>
                  </a:cxn>
                  <a:cxn ang="0">
                    <a:pos x="83" y="174"/>
                  </a:cxn>
                  <a:cxn ang="0">
                    <a:pos x="101" y="132"/>
                  </a:cxn>
                  <a:cxn ang="0">
                    <a:pos x="107" y="84"/>
                  </a:cxn>
                  <a:cxn ang="0">
                    <a:pos x="101" y="42"/>
                  </a:cxn>
                  <a:cxn ang="0">
                    <a:pos x="89" y="0"/>
                  </a:cxn>
                  <a:cxn ang="0">
                    <a:pos x="65" y="0"/>
                  </a:cxn>
                  <a:cxn ang="0">
                    <a:pos x="83" y="42"/>
                  </a:cxn>
                  <a:cxn ang="0">
                    <a:pos x="89" y="84"/>
                  </a:cxn>
                  <a:cxn ang="0">
                    <a:pos x="89" y="84"/>
                  </a:cxn>
                </a:cxnLst>
                <a:rect l="0" t="0" r="r" b="b"/>
                <a:pathLst>
                  <a:path w="107" h="252">
                    <a:moveTo>
                      <a:pt x="89" y="84"/>
                    </a:moveTo>
                    <a:lnTo>
                      <a:pt x="83" y="132"/>
                    </a:lnTo>
                    <a:lnTo>
                      <a:pt x="65" y="174"/>
                    </a:lnTo>
                    <a:lnTo>
                      <a:pt x="36" y="216"/>
                    </a:lnTo>
                    <a:lnTo>
                      <a:pt x="0" y="252"/>
                    </a:lnTo>
                    <a:lnTo>
                      <a:pt x="18" y="252"/>
                    </a:lnTo>
                    <a:lnTo>
                      <a:pt x="53" y="216"/>
                    </a:lnTo>
                    <a:lnTo>
                      <a:pt x="83" y="174"/>
                    </a:lnTo>
                    <a:lnTo>
                      <a:pt x="101" y="132"/>
                    </a:lnTo>
                    <a:lnTo>
                      <a:pt x="107" y="84"/>
                    </a:lnTo>
                    <a:lnTo>
                      <a:pt x="101" y="42"/>
                    </a:lnTo>
                    <a:lnTo>
                      <a:pt x="89" y="0"/>
                    </a:lnTo>
                    <a:lnTo>
                      <a:pt x="65" y="0"/>
                    </a:lnTo>
                    <a:lnTo>
                      <a:pt x="83" y="42"/>
                    </a:lnTo>
                    <a:lnTo>
                      <a:pt x="89" y="84"/>
                    </a:lnTo>
                    <a:lnTo>
                      <a:pt x="89" y="84"/>
                    </a:lnTo>
                    <a:close/>
                  </a:path>
                </a:pathLst>
              </a:custGeom>
              <a:gradFill rotWithShape="0">
                <a:gsLst>
                  <a:gs pos="0">
                    <a:schemeClr val="accent2"/>
                  </a:gs>
                  <a:gs pos="100000">
                    <a:schemeClr val="accent2">
                      <a:gamma/>
                      <a:shade val="81961"/>
                      <a:invGamma/>
                    </a:schemeClr>
                  </a:gs>
                </a:gsLst>
                <a:lin ang="5400000" scaled="1"/>
              </a:gradFill>
              <a:ln w="9525">
                <a:noFill/>
                <a:round/>
                <a:headEnd/>
                <a:tailEnd/>
              </a:ln>
            </p:spPr>
            <p:txBody>
              <a:bodyPr/>
              <a:lstStyle/>
              <a:p>
                <a:pPr>
                  <a:defRPr/>
                </a:pPr>
                <a:endParaRPr lang="es-AR"/>
              </a:p>
            </p:txBody>
          </p:sp>
          <p:sp>
            <p:nvSpPr>
              <p:cNvPr id="4126" name="Freeform 30"/>
              <p:cNvSpPr>
                <a:spLocks/>
              </p:cNvSpPr>
              <p:nvPr/>
            </p:nvSpPr>
            <p:spPr bwMode="hidden">
              <a:xfrm>
                <a:off x="2068" y="3685"/>
                <a:ext cx="835" cy="150"/>
              </a:xfrm>
              <a:custGeom>
                <a:avLst/>
                <a:gdLst/>
                <a:ahLst/>
                <a:cxnLst>
                  <a:cxn ang="0">
                    <a:pos x="518" y="18"/>
                  </a:cxn>
                  <a:cxn ang="0">
                    <a:pos x="597" y="24"/>
                  </a:cxn>
                  <a:cxn ang="0">
                    <a:pos x="682" y="30"/>
                  </a:cxn>
                  <a:cxn ang="0">
                    <a:pos x="755" y="42"/>
                  </a:cxn>
                  <a:cxn ang="0">
                    <a:pos x="828" y="60"/>
                  </a:cxn>
                  <a:cxn ang="0">
                    <a:pos x="835" y="42"/>
                  </a:cxn>
                  <a:cxn ang="0">
                    <a:pos x="761" y="24"/>
                  </a:cxn>
                  <a:cxn ang="0">
                    <a:pos x="688" y="12"/>
                  </a:cxn>
                  <a:cxn ang="0">
                    <a:pos x="603" y="6"/>
                  </a:cxn>
                  <a:cxn ang="0">
                    <a:pos x="518" y="0"/>
                  </a:cxn>
                  <a:cxn ang="0">
                    <a:pos x="372" y="12"/>
                  </a:cxn>
                  <a:cxn ang="0">
                    <a:pos x="232" y="36"/>
                  </a:cxn>
                  <a:cxn ang="0">
                    <a:pos x="110" y="78"/>
                  </a:cxn>
                  <a:cxn ang="0">
                    <a:pos x="0" y="132"/>
                  </a:cxn>
                  <a:cxn ang="0">
                    <a:pos x="19" y="150"/>
                  </a:cxn>
                  <a:cxn ang="0">
                    <a:pos x="122" y="96"/>
                  </a:cxn>
                  <a:cxn ang="0">
                    <a:pos x="244" y="54"/>
                  </a:cxn>
                  <a:cxn ang="0">
                    <a:pos x="378" y="30"/>
                  </a:cxn>
                  <a:cxn ang="0">
                    <a:pos x="518" y="18"/>
                  </a:cxn>
                  <a:cxn ang="0">
                    <a:pos x="518" y="18"/>
                  </a:cxn>
                </a:cxnLst>
                <a:rect l="0" t="0" r="r" b="b"/>
                <a:pathLst>
                  <a:path w="835" h="150">
                    <a:moveTo>
                      <a:pt x="518" y="18"/>
                    </a:moveTo>
                    <a:lnTo>
                      <a:pt x="597" y="24"/>
                    </a:lnTo>
                    <a:lnTo>
                      <a:pt x="682" y="30"/>
                    </a:lnTo>
                    <a:lnTo>
                      <a:pt x="755" y="42"/>
                    </a:lnTo>
                    <a:lnTo>
                      <a:pt x="828" y="60"/>
                    </a:lnTo>
                    <a:lnTo>
                      <a:pt x="835" y="42"/>
                    </a:lnTo>
                    <a:lnTo>
                      <a:pt x="761" y="24"/>
                    </a:lnTo>
                    <a:lnTo>
                      <a:pt x="688" y="12"/>
                    </a:lnTo>
                    <a:lnTo>
                      <a:pt x="603" y="6"/>
                    </a:lnTo>
                    <a:lnTo>
                      <a:pt x="518" y="0"/>
                    </a:lnTo>
                    <a:lnTo>
                      <a:pt x="372" y="12"/>
                    </a:lnTo>
                    <a:lnTo>
                      <a:pt x="232" y="36"/>
                    </a:lnTo>
                    <a:lnTo>
                      <a:pt x="110" y="78"/>
                    </a:lnTo>
                    <a:lnTo>
                      <a:pt x="0" y="132"/>
                    </a:lnTo>
                    <a:lnTo>
                      <a:pt x="19" y="150"/>
                    </a:lnTo>
                    <a:lnTo>
                      <a:pt x="122" y="96"/>
                    </a:lnTo>
                    <a:lnTo>
                      <a:pt x="244" y="54"/>
                    </a:lnTo>
                    <a:lnTo>
                      <a:pt x="378" y="30"/>
                    </a:lnTo>
                    <a:lnTo>
                      <a:pt x="518" y="18"/>
                    </a:lnTo>
                    <a:lnTo>
                      <a:pt x="518" y="18"/>
                    </a:lnTo>
                    <a:close/>
                  </a:path>
                </a:pathLst>
              </a:custGeom>
              <a:solidFill>
                <a:schemeClr val="accent2"/>
              </a:solidFill>
              <a:ln w="9525">
                <a:noFill/>
                <a:round/>
                <a:headEnd/>
                <a:tailEnd/>
              </a:ln>
            </p:spPr>
            <p:txBody>
              <a:bodyPr/>
              <a:lstStyle/>
              <a:p>
                <a:pPr>
                  <a:defRPr/>
                </a:pPr>
                <a:endParaRPr lang="es-AR"/>
              </a:p>
            </p:txBody>
          </p:sp>
          <p:sp>
            <p:nvSpPr>
              <p:cNvPr id="4127" name="Freeform 31"/>
              <p:cNvSpPr>
                <a:spLocks/>
              </p:cNvSpPr>
              <p:nvPr/>
            </p:nvSpPr>
            <p:spPr bwMode="hidden">
              <a:xfrm>
                <a:off x="1867" y="3853"/>
                <a:ext cx="171" cy="461"/>
              </a:xfrm>
              <a:custGeom>
                <a:avLst/>
                <a:gdLst/>
                <a:ahLst/>
                <a:cxnLst>
                  <a:cxn ang="0">
                    <a:pos x="31" y="263"/>
                  </a:cxn>
                  <a:cxn ang="0">
                    <a:pos x="43" y="191"/>
                  </a:cxn>
                  <a:cxn ang="0">
                    <a:pos x="67" y="131"/>
                  </a:cxn>
                  <a:cxn ang="0">
                    <a:pos x="116" y="72"/>
                  </a:cxn>
                  <a:cxn ang="0">
                    <a:pos x="171" y="18"/>
                  </a:cxn>
                  <a:cxn ang="0">
                    <a:pos x="153" y="0"/>
                  </a:cxn>
                  <a:cxn ang="0">
                    <a:pos x="86" y="60"/>
                  </a:cxn>
                  <a:cxn ang="0">
                    <a:pos x="43" y="120"/>
                  </a:cxn>
                  <a:cxn ang="0">
                    <a:pos x="13" y="191"/>
                  </a:cxn>
                  <a:cxn ang="0">
                    <a:pos x="0" y="263"/>
                  </a:cxn>
                  <a:cxn ang="0">
                    <a:pos x="6" y="317"/>
                  </a:cxn>
                  <a:cxn ang="0">
                    <a:pos x="25" y="365"/>
                  </a:cxn>
                  <a:cxn ang="0">
                    <a:pos x="49" y="413"/>
                  </a:cxn>
                  <a:cxn ang="0">
                    <a:pos x="86" y="461"/>
                  </a:cxn>
                  <a:cxn ang="0">
                    <a:pos x="122" y="461"/>
                  </a:cxn>
                  <a:cxn ang="0">
                    <a:pos x="86" y="413"/>
                  </a:cxn>
                  <a:cxn ang="0">
                    <a:pos x="55" y="365"/>
                  </a:cxn>
                  <a:cxn ang="0">
                    <a:pos x="37" y="317"/>
                  </a:cxn>
                  <a:cxn ang="0">
                    <a:pos x="31" y="263"/>
                  </a:cxn>
                  <a:cxn ang="0">
                    <a:pos x="31" y="263"/>
                  </a:cxn>
                </a:cxnLst>
                <a:rect l="0" t="0" r="r" b="b"/>
                <a:pathLst>
                  <a:path w="171" h="461">
                    <a:moveTo>
                      <a:pt x="31" y="263"/>
                    </a:moveTo>
                    <a:lnTo>
                      <a:pt x="43" y="191"/>
                    </a:lnTo>
                    <a:lnTo>
                      <a:pt x="67" y="131"/>
                    </a:lnTo>
                    <a:lnTo>
                      <a:pt x="116" y="72"/>
                    </a:lnTo>
                    <a:lnTo>
                      <a:pt x="171" y="18"/>
                    </a:lnTo>
                    <a:lnTo>
                      <a:pt x="153" y="0"/>
                    </a:lnTo>
                    <a:lnTo>
                      <a:pt x="86" y="60"/>
                    </a:lnTo>
                    <a:lnTo>
                      <a:pt x="43" y="120"/>
                    </a:lnTo>
                    <a:lnTo>
                      <a:pt x="13" y="191"/>
                    </a:lnTo>
                    <a:lnTo>
                      <a:pt x="0" y="263"/>
                    </a:lnTo>
                    <a:lnTo>
                      <a:pt x="6" y="317"/>
                    </a:lnTo>
                    <a:lnTo>
                      <a:pt x="25" y="365"/>
                    </a:lnTo>
                    <a:lnTo>
                      <a:pt x="49" y="413"/>
                    </a:lnTo>
                    <a:lnTo>
                      <a:pt x="86" y="461"/>
                    </a:lnTo>
                    <a:lnTo>
                      <a:pt x="122" y="461"/>
                    </a:lnTo>
                    <a:lnTo>
                      <a:pt x="86" y="413"/>
                    </a:lnTo>
                    <a:lnTo>
                      <a:pt x="55" y="365"/>
                    </a:lnTo>
                    <a:lnTo>
                      <a:pt x="37" y="317"/>
                    </a:lnTo>
                    <a:lnTo>
                      <a:pt x="31" y="263"/>
                    </a:lnTo>
                    <a:lnTo>
                      <a:pt x="31" y="263"/>
                    </a:lnTo>
                    <a:close/>
                  </a:path>
                </a:pathLst>
              </a:custGeom>
              <a:solidFill>
                <a:schemeClr val="accent2"/>
              </a:solidFill>
              <a:ln w="9525">
                <a:noFill/>
                <a:round/>
                <a:headEnd/>
                <a:tailEnd/>
              </a:ln>
            </p:spPr>
            <p:txBody>
              <a:bodyPr/>
              <a:lstStyle/>
              <a:p>
                <a:pPr>
                  <a:defRPr/>
                </a:pPr>
                <a:endParaRPr lang="es-AR"/>
              </a:p>
            </p:txBody>
          </p:sp>
          <p:sp>
            <p:nvSpPr>
              <p:cNvPr id="4128" name="Freeform 32"/>
              <p:cNvSpPr>
                <a:spLocks/>
              </p:cNvSpPr>
              <p:nvPr/>
            </p:nvSpPr>
            <p:spPr bwMode="hidden">
              <a:xfrm>
                <a:off x="2951" y="3751"/>
                <a:ext cx="360" cy="563"/>
              </a:xfrm>
              <a:custGeom>
                <a:avLst/>
                <a:gdLst/>
                <a:ahLst/>
                <a:cxnLst>
                  <a:cxn ang="0">
                    <a:pos x="360" y="365"/>
                  </a:cxn>
                  <a:cxn ang="0">
                    <a:pos x="353" y="305"/>
                  </a:cxn>
                  <a:cxn ang="0">
                    <a:pos x="335" y="251"/>
                  </a:cxn>
                  <a:cxn ang="0">
                    <a:pos x="305" y="204"/>
                  </a:cxn>
                  <a:cxn ang="0">
                    <a:pos x="262" y="156"/>
                  </a:cxn>
                  <a:cxn ang="0">
                    <a:pos x="213" y="108"/>
                  </a:cxn>
                  <a:cxn ang="0">
                    <a:pos x="159" y="66"/>
                  </a:cxn>
                  <a:cxn ang="0">
                    <a:pos x="92" y="30"/>
                  </a:cxn>
                  <a:cxn ang="0">
                    <a:pos x="19" y="0"/>
                  </a:cxn>
                  <a:cxn ang="0">
                    <a:pos x="0" y="12"/>
                  </a:cxn>
                  <a:cxn ang="0">
                    <a:pos x="67" y="42"/>
                  </a:cxn>
                  <a:cxn ang="0">
                    <a:pos x="134" y="78"/>
                  </a:cxn>
                  <a:cxn ang="0">
                    <a:pos x="189" y="114"/>
                  </a:cxn>
                  <a:cxn ang="0">
                    <a:pos x="238" y="162"/>
                  </a:cxn>
                  <a:cxn ang="0">
                    <a:pos x="274" y="210"/>
                  </a:cxn>
                  <a:cxn ang="0">
                    <a:pos x="299" y="257"/>
                  </a:cxn>
                  <a:cxn ang="0">
                    <a:pos x="317" y="311"/>
                  </a:cxn>
                  <a:cxn ang="0">
                    <a:pos x="323" y="365"/>
                  </a:cxn>
                  <a:cxn ang="0">
                    <a:pos x="317" y="419"/>
                  </a:cxn>
                  <a:cxn ang="0">
                    <a:pos x="299" y="467"/>
                  </a:cxn>
                  <a:cxn ang="0">
                    <a:pos x="274" y="515"/>
                  </a:cxn>
                  <a:cxn ang="0">
                    <a:pos x="238" y="563"/>
                  </a:cxn>
                  <a:cxn ang="0">
                    <a:pos x="268" y="563"/>
                  </a:cxn>
                  <a:cxn ang="0">
                    <a:pos x="311" y="515"/>
                  </a:cxn>
                  <a:cxn ang="0">
                    <a:pos x="335" y="467"/>
                  </a:cxn>
                  <a:cxn ang="0">
                    <a:pos x="353" y="419"/>
                  </a:cxn>
                  <a:cxn ang="0">
                    <a:pos x="360" y="365"/>
                  </a:cxn>
                  <a:cxn ang="0">
                    <a:pos x="360" y="365"/>
                  </a:cxn>
                </a:cxnLst>
                <a:rect l="0" t="0" r="r" b="b"/>
                <a:pathLst>
                  <a:path w="360" h="563">
                    <a:moveTo>
                      <a:pt x="360" y="365"/>
                    </a:moveTo>
                    <a:lnTo>
                      <a:pt x="353" y="305"/>
                    </a:lnTo>
                    <a:lnTo>
                      <a:pt x="335" y="251"/>
                    </a:lnTo>
                    <a:lnTo>
                      <a:pt x="305" y="204"/>
                    </a:lnTo>
                    <a:lnTo>
                      <a:pt x="262" y="156"/>
                    </a:lnTo>
                    <a:lnTo>
                      <a:pt x="213" y="108"/>
                    </a:lnTo>
                    <a:lnTo>
                      <a:pt x="159" y="66"/>
                    </a:lnTo>
                    <a:lnTo>
                      <a:pt x="92" y="30"/>
                    </a:lnTo>
                    <a:lnTo>
                      <a:pt x="19" y="0"/>
                    </a:lnTo>
                    <a:lnTo>
                      <a:pt x="0" y="12"/>
                    </a:lnTo>
                    <a:lnTo>
                      <a:pt x="67" y="42"/>
                    </a:lnTo>
                    <a:lnTo>
                      <a:pt x="134" y="78"/>
                    </a:lnTo>
                    <a:lnTo>
                      <a:pt x="189" y="114"/>
                    </a:lnTo>
                    <a:lnTo>
                      <a:pt x="238" y="162"/>
                    </a:lnTo>
                    <a:lnTo>
                      <a:pt x="274" y="210"/>
                    </a:lnTo>
                    <a:lnTo>
                      <a:pt x="299" y="257"/>
                    </a:lnTo>
                    <a:lnTo>
                      <a:pt x="317" y="311"/>
                    </a:lnTo>
                    <a:lnTo>
                      <a:pt x="323" y="365"/>
                    </a:lnTo>
                    <a:lnTo>
                      <a:pt x="317" y="419"/>
                    </a:lnTo>
                    <a:lnTo>
                      <a:pt x="299" y="467"/>
                    </a:lnTo>
                    <a:lnTo>
                      <a:pt x="274" y="515"/>
                    </a:lnTo>
                    <a:lnTo>
                      <a:pt x="238" y="563"/>
                    </a:lnTo>
                    <a:lnTo>
                      <a:pt x="268" y="563"/>
                    </a:lnTo>
                    <a:lnTo>
                      <a:pt x="311" y="515"/>
                    </a:lnTo>
                    <a:lnTo>
                      <a:pt x="335" y="467"/>
                    </a:lnTo>
                    <a:lnTo>
                      <a:pt x="353" y="419"/>
                    </a:lnTo>
                    <a:lnTo>
                      <a:pt x="360" y="365"/>
                    </a:lnTo>
                    <a:lnTo>
                      <a:pt x="360" y="36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4129" name="Freeform 33"/>
              <p:cNvSpPr>
                <a:spLocks/>
              </p:cNvSpPr>
              <p:nvPr/>
            </p:nvSpPr>
            <p:spPr bwMode="hidden">
              <a:xfrm>
                <a:off x="2318" y="3631"/>
                <a:ext cx="1078" cy="425"/>
              </a:xfrm>
              <a:custGeom>
                <a:avLst/>
                <a:gdLst/>
                <a:ahLst/>
                <a:cxnLst>
                  <a:cxn ang="0">
                    <a:pos x="1053" y="425"/>
                  </a:cxn>
                  <a:cxn ang="0">
                    <a:pos x="1078" y="419"/>
                  </a:cxn>
                  <a:cxn ang="0">
                    <a:pos x="1066" y="377"/>
                  </a:cxn>
                  <a:cxn ang="0">
                    <a:pos x="1047" y="336"/>
                  </a:cxn>
                  <a:cxn ang="0">
                    <a:pos x="986" y="252"/>
                  </a:cxn>
                  <a:cxn ang="0">
                    <a:pos x="907" y="180"/>
                  </a:cxn>
                  <a:cxn ang="0">
                    <a:pos x="810" y="120"/>
                  </a:cxn>
                  <a:cxn ang="0">
                    <a:pos x="694" y="72"/>
                  </a:cxn>
                  <a:cxn ang="0">
                    <a:pos x="560" y="30"/>
                  </a:cxn>
                  <a:cxn ang="0">
                    <a:pos x="420" y="6"/>
                  </a:cxn>
                  <a:cxn ang="0">
                    <a:pos x="268" y="0"/>
                  </a:cxn>
                  <a:cxn ang="0">
                    <a:pos x="134" y="6"/>
                  </a:cxn>
                  <a:cxn ang="0">
                    <a:pos x="0" y="24"/>
                  </a:cxn>
                  <a:cxn ang="0">
                    <a:pos x="12" y="36"/>
                  </a:cxn>
                  <a:cxn ang="0">
                    <a:pos x="134" y="18"/>
                  </a:cxn>
                  <a:cxn ang="0">
                    <a:pos x="268" y="12"/>
                  </a:cxn>
                  <a:cxn ang="0">
                    <a:pos x="420" y="18"/>
                  </a:cxn>
                  <a:cxn ang="0">
                    <a:pos x="554" y="42"/>
                  </a:cxn>
                  <a:cxn ang="0">
                    <a:pos x="682" y="84"/>
                  </a:cxn>
                  <a:cxn ang="0">
                    <a:pos x="798" y="132"/>
                  </a:cxn>
                  <a:cxn ang="0">
                    <a:pos x="895" y="192"/>
                  </a:cxn>
                  <a:cxn ang="0">
                    <a:pos x="968" y="264"/>
                  </a:cxn>
                  <a:cxn ang="0">
                    <a:pos x="999" y="300"/>
                  </a:cxn>
                  <a:cxn ang="0">
                    <a:pos x="1023" y="342"/>
                  </a:cxn>
                  <a:cxn ang="0">
                    <a:pos x="1041" y="383"/>
                  </a:cxn>
                  <a:cxn ang="0">
                    <a:pos x="1053" y="425"/>
                  </a:cxn>
                  <a:cxn ang="0">
                    <a:pos x="1053" y="425"/>
                  </a:cxn>
                </a:cxnLst>
                <a:rect l="0" t="0" r="r" b="b"/>
                <a:pathLst>
                  <a:path w="1078" h="425">
                    <a:moveTo>
                      <a:pt x="1053" y="425"/>
                    </a:moveTo>
                    <a:lnTo>
                      <a:pt x="1078" y="419"/>
                    </a:lnTo>
                    <a:lnTo>
                      <a:pt x="1066" y="377"/>
                    </a:lnTo>
                    <a:lnTo>
                      <a:pt x="1047" y="336"/>
                    </a:lnTo>
                    <a:lnTo>
                      <a:pt x="986" y="252"/>
                    </a:lnTo>
                    <a:lnTo>
                      <a:pt x="907" y="180"/>
                    </a:lnTo>
                    <a:lnTo>
                      <a:pt x="810" y="120"/>
                    </a:lnTo>
                    <a:lnTo>
                      <a:pt x="694" y="72"/>
                    </a:lnTo>
                    <a:lnTo>
                      <a:pt x="560" y="30"/>
                    </a:lnTo>
                    <a:lnTo>
                      <a:pt x="420" y="6"/>
                    </a:lnTo>
                    <a:lnTo>
                      <a:pt x="268" y="0"/>
                    </a:lnTo>
                    <a:lnTo>
                      <a:pt x="134" y="6"/>
                    </a:lnTo>
                    <a:lnTo>
                      <a:pt x="0" y="24"/>
                    </a:lnTo>
                    <a:lnTo>
                      <a:pt x="12" y="36"/>
                    </a:lnTo>
                    <a:lnTo>
                      <a:pt x="134" y="18"/>
                    </a:lnTo>
                    <a:lnTo>
                      <a:pt x="268" y="12"/>
                    </a:lnTo>
                    <a:lnTo>
                      <a:pt x="420" y="18"/>
                    </a:lnTo>
                    <a:lnTo>
                      <a:pt x="554" y="42"/>
                    </a:lnTo>
                    <a:lnTo>
                      <a:pt x="682" y="84"/>
                    </a:lnTo>
                    <a:lnTo>
                      <a:pt x="798" y="132"/>
                    </a:lnTo>
                    <a:lnTo>
                      <a:pt x="895" y="192"/>
                    </a:lnTo>
                    <a:lnTo>
                      <a:pt x="968" y="264"/>
                    </a:lnTo>
                    <a:lnTo>
                      <a:pt x="999" y="300"/>
                    </a:lnTo>
                    <a:lnTo>
                      <a:pt x="1023" y="342"/>
                    </a:lnTo>
                    <a:lnTo>
                      <a:pt x="1041" y="383"/>
                    </a:lnTo>
                    <a:lnTo>
                      <a:pt x="1053" y="425"/>
                    </a:lnTo>
                    <a:lnTo>
                      <a:pt x="1053" y="425"/>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4130" name="Freeform 34"/>
              <p:cNvSpPr>
                <a:spLocks/>
              </p:cNvSpPr>
              <p:nvPr/>
            </p:nvSpPr>
            <p:spPr bwMode="hidden">
              <a:xfrm>
                <a:off x="3304" y="4080"/>
                <a:ext cx="98" cy="234"/>
              </a:xfrm>
              <a:custGeom>
                <a:avLst/>
                <a:gdLst/>
                <a:ahLst/>
                <a:cxnLst>
                  <a:cxn ang="0">
                    <a:pos x="0" y="234"/>
                  </a:cxn>
                  <a:cxn ang="0">
                    <a:pos x="25" y="234"/>
                  </a:cxn>
                  <a:cxn ang="0">
                    <a:pos x="55" y="186"/>
                  </a:cxn>
                  <a:cxn ang="0">
                    <a:pos x="80" y="138"/>
                  </a:cxn>
                  <a:cxn ang="0">
                    <a:pos x="92" y="90"/>
                  </a:cxn>
                  <a:cxn ang="0">
                    <a:pos x="98" y="36"/>
                  </a:cxn>
                  <a:cxn ang="0">
                    <a:pos x="98" y="0"/>
                  </a:cxn>
                  <a:cxn ang="0">
                    <a:pos x="74" y="0"/>
                  </a:cxn>
                  <a:cxn ang="0">
                    <a:pos x="74" y="36"/>
                  </a:cxn>
                  <a:cxn ang="0">
                    <a:pos x="67" y="90"/>
                  </a:cxn>
                  <a:cxn ang="0">
                    <a:pos x="55" y="138"/>
                  </a:cxn>
                  <a:cxn ang="0">
                    <a:pos x="31" y="186"/>
                  </a:cxn>
                  <a:cxn ang="0">
                    <a:pos x="0" y="234"/>
                  </a:cxn>
                  <a:cxn ang="0">
                    <a:pos x="0" y="234"/>
                  </a:cxn>
                </a:cxnLst>
                <a:rect l="0" t="0" r="r" b="b"/>
                <a:pathLst>
                  <a:path w="98" h="234">
                    <a:moveTo>
                      <a:pt x="0" y="234"/>
                    </a:moveTo>
                    <a:lnTo>
                      <a:pt x="25" y="234"/>
                    </a:lnTo>
                    <a:lnTo>
                      <a:pt x="55" y="186"/>
                    </a:lnTo>
                    <a:lnTo>
                      <a:pt x="80" y="138"/>
                    </a:lnTo>
                    <a:lnTo>
                      <a:pt x="92" y="90"/>
                    </a:lnTo>
                    <a:lnTo>
                      <a:pt x="98" y="36"/>
                    </a:lnTo>
                    <a:lnTo>
                      <a:pt x="98" y="0"/>
                    </a:lnTo>
                    <a:lnTo>
                      <a:pt x="74" y="0"/>
                    </a:lnTo>
                    <a:lnTo>
                      <a:pt x="74" y="36"/>
                    </a:lnTo>
                    <a:lnTo>
                      <a:pt x="67" y="90"/>
                    </a:lnTo>
                    <a:lnTo>
                      <a:pt x="55" y="138"/>
                    </a:lnTo>
                    <a:lnTo>
                      <a:pt x="31" y="186"/>
                    </a:lnTo>
                    <a:lnTo>
                      <a:pt x="0" y="234"/>
                    </a:lnTo>
                    <a:lnTo>
                      <a:pt x="0" y="234"/>
                    </a:lnTo>
                    <a:close/>
                  </a:path>
                </a:pathLst>
              </a:custGeom>
              <a:gradFill rotWithShape="0">
                <a:gsLst>
                  <a:gs pos="0">
                    <a:schemeClr val="accent2"/>
                  </a:gs>
                  <a:gs pos="100000">
                    <a:schemeClr val="accent2">
                      <a:gamma/>
                      <a:shade val="87843"/>
                      <a:invGamma/>
                    </a:schemeClr>
                  </a:gs>
                </a:gsLst>
                <a:lin ang="5400000" scaled="1"/>
              </a:gradFill>
              <a:ln w="9525">
                <a:noFill/>
                <a:round/>
                <a:headEnd/>
                <a:tailEnd/>
              </a:ln>
            </p:spPr>
            <p:txBody>
              <a:bodyPr/>
              <a:lstStyle/>
              <a:p>
                <a:pPr>
                  <a:defRPr/>
                </a:pPr>
                <a:endParaRPr lang="es-AR"/>
              </a:p>
            </p:txBody>
          </p:sp>
          <p:sp>
            <p:nvSpPr>
              <p:cNvPr id="4131" name="Freeform 35"/>
              <p:cNvSpPr>
                <a:spLocks/>
              </p:cNvSpPr>
              <p:nvPr/>
            </p:nvSpPr>
            <p:spPr bwMode="hidden">
              <a:xfrm>
                <a:off x="1776" y="3673"/>
                <a:ext cx="481" cy="641"/>
              </a:xfrm>
              <a:custGeom>
                <a:avLst/>
                <a:gdLst/>
                <a:ahLst/>
                <a:cxnLst>
                  <a:cxn ang="0">
                    <a:pos x="18" y="443"/>
                  </a:cxn>
                  <a:cxn ang="0">
                    <a:pos x="24" y="371"/>
                  </a:cxn>
                  <a:cxn ang="0">
                    <a:pos x="55" y="305"/>
                  </a:cxn>
                  <a:cxn ang="0">
                    <a:pos x="91" y="246"/>
                  </a:cxn>
                  <a:cxn ang="0">
                    <a:pos x="146" y="186"/>
                  </a:cxn>
                  <a:cxn ang="0">
                    <a:pos x="213" y="132"/>
                  </a:cxn>
                  <a:cxn ang="0">
                    <a:pos x="292" y="84"/>
                  </a:cxn>
                  <a:cxn ang="0">
                    <a:pos x="384" y="48"/>
                  </a:cxn>
                  <a:cxn ang="0">
                    <a:pos x="481" y="12"/>
                  </a:cxn>
                  <a:cxn ang="0">
                    <a:pos x="457" y="0"/>
                  </a:cxn>
                  <a:cxn ang="0">
                    <a:pos x="359" y="36"/>
                  </a:cxn>
                  <a:cxn ang="0">
                    <a:pos x="274" y="78"/>
                  </a:cxn>
                  <a:cxn ang="0">
                    <a:pos x="195" y="126"/>
                  </a:cxn>
                  <a:cxn ang="0">
                    <a:pos x="128" y="180"/>
                  </a:cxn>
                  <a:cxn ang="0">
                    <a:pos x="73" y="240"/>
                  </a:cxn>
                  <a:cxn ang="0">
                    <a:pos x="37" y="305"/>
                  </a:cxn>
                  <a:cxn ang="0">
                    <a:pos x="6" y="371"/>
                  </a:cxn>
                  <a:cxn ang="0">
                    <a:pos x="0" y="443"/>
                  </a:cxn>
                  <a:cxn ang="0">
                    <a:pos x="6" y="497"/>
                  </a:cxn>
                  <a:cxn ang="0">
                    <a:pos x="18" y="545"/>
                  </a:cxn>
                  <a:cxn ang="0">
                    <a:pos x="43" y="593"/>
                  </a:cxn>
                  <a:cxn ang="0">
                    <a:pos x="73" y="641"/>
                  </a:cxn>
                  <a:cxn ang="0">
                    <a:pos x="97" y="641"/>
                  </a:cxn>
                  <a:cxn ang="0">
                    <a:pos x="67" y="593"/>
                  </a:cxn>
                  <a:cxn ang="0">
                    <a:pos x="43" y="545"/>
                  </a:cxn>
                  <a:cxn ang="0">
                    <a:pos x="24" y="497"/>
                  </a:cxn>
                  <a:cxn ang="0">
                    <a:pos x="18" y="443"/>
                  </a:cxn>
                  <a:cxn ang="0">
                    <a:pos x="18" y="443"/>
                  </a:cxn>
                </a:cxnLst>
                <a:rect l="0" t="0" r="r" b="b"/>
                <a:pathLst>
                  <a:path w="481" h="641">
                    <a:moveTo>
                      <a:pt x="18" y="443"/>
                    </a:moveTo>
                    <a:lnTo>
                      <a:pt x="24" y="371"/>
                    </a:lnTo>
                    <a:lnTo>
                      <a:pt x="55" y="305"/>
                    </a:lnTo>
                    <a:lnTo>
                      <a:pt x="91" y="246"/>
                    </a:lnTo>
                    <a:lnTo>
                      <a:pt x="146" y="186"/>
                    </a:lnTo>
                    <a:lnTo>
                      <a:pt x="213" y="132"/>
                    </a:lnTo>
                    <a:lnTo>
                      <a:pt x="292" y="84"/>
                    </a:lnTo>
                    <a:lnTo>
                      <a:pt x="384" y="48"/>
                    </a:lnTo>
                    <a:lnTo>
                      <a:pt x="481" y="12"/>
                    </a:lnTo>
                    <a:lnTo>
                      <a:pt x="457" y="0"/>
                    </a:lnTo>
                    <a:lnTo>
                      <a:pt x="359" y="36"/>
                    </a:lnTo>
                    <a:lnTo>
                      <a:pt x="274" y="78"/>
                    </a:lnTo>
                    <a:lnTo>
                      <a:pt x="195" y="126"/>
                    </a:lnTo>
                    <a:lnTo>
                      <a:pt x="128" y="180"/>
                    </a:lnTo>
                    <a:lnTo>
                      <a:pt x="73" y="240"/>
                    </a:lnTo>
                    <a:lnTo>
                      <a:pt x="37" y="305"/>
                    </a:lnTo>
                    <a:lnTo>
                      <a:pt x="6" y="371"/>
                    </a:lnTo>
                    <a:lnTo>
                      <a:pt x="0" y="443"/>
                    </a:lnTo>
                    <a:lnTo>
                      <a:pt x="6" y="497"/>
                    </a:lnTo>
                    <a:lnTo>
                      <a:pt x="18" y="545"/>
                    </a:lnTo>
                    <a:lnTo>
                      <a:pt x="43" y="593"/>
                    </a:lnTo>
                    <a:lnTo>
                      <a:pt x="73" y="641"/>
                    </a:lnTo>
                    <a:lnTo>
                      <a:pt x="97" y="641"/>
                    </a:lnTo>
                    <a:lnTo>
                      <a:pt x="67" y="593"/>
                    </a:lnTo>
                    <a:lnTo>
                      <a:pt x="43" y="545"/>
                    </a:lnTo>
                    <a:lnTo>
                      <a:pt x="24" y="497"/>
                    </a:lnTo>
                    <a:lnTo>
                      <a:pt x="18" y="443"/>
                    </a:lnTo>
                    <a:lnTo>
                      <a:pt x="18" y="443"/>
                    </a:lnTo>
                    <a:close/>
                  </a:path>
                </a:pathLst>
              </a:custGeom>
              <a:solidFill>
                <a:schemeClr val="accent2"/>
              </a:solidFill>
              <a:ln w="9525">
                <a:noFill/>
                <a:round/>
                <a:headEnd/>
                <a:tailEnd/>
              </a:ln>
            </p:spPr>
            <p:txBody>
              <a:bodyPr/>
              <a:lstStyle/>
              <a:p>
                <a:pPr>
                  <a:defRPr/>
                </a:pPr>
                <a:endParaRPr lang="es-AR"/>
              </a:p>
            </p:txBody>
          </p:sp>
        </p:grpSp>
        <p:grpSp>
          <p:nvGrpSpPr>
            <p:cNvPr id="1036" name="Group 36"/>
            <p:cNvGrpSpPr>
              <a:grpSpLocks/>
            </p:cNvGrpSpPr>
            <p:nvPr userDrawn="1"/>
          </p:nvGrpSpPr>
          <p:grpSpPr bwMode="auto">
            <a:xfrm>
              <a:off x="4128" y="3360"/>
              <a:ext cx="1351" cy="821"/>
              <a:chOff x="4128" y="3360"/>
              <a:chExt cx="1351" cy="821"/>
            </a:xfrm>
          </p:grpSpPr>
          <p:sp>
            <p:nvSpPr>
              <p:cNvPr id="4133" name="Freeform 37"/>
              <p:cNvSpPr>
                <a:spLocks noEditPoints="1"/>
              </p:cNvSpPr>
              <p:nvPr/>
            </p:nvSpPr>
            <p:spPr bwMode="hidden">
              <a:xfrm>
                <a:off x="4200" y="3402"/>
                <a:ext cx="1201" cy="731"/>
              </a:xfrm>
              <a:custGeom>
                <a:avLst/>
                <a:gdLst/>
                <a:ahLst/>
                <a:cxnLst>
                  <a:cxn ang="0">
                    <a:pos x="484" y="6"/>
                  </a:cxn>
                  <a:cxn ang="0">
                    <a:pos x="263" y="60"/>
                  </a:cxn>
                  <a:cxn ang="0">
                    <a:pos x="101" y="162"/>
                  </a:cxn>
                  <a:cxn ang="0">
                    <a:pos x="12" y="294"/>
                  </a:cxn>
                  <a:cxn ang="0">
                    <a:pos x="0" y="366"/>
                  </a:cxn>
                  <a:cxn ang="0">
                    <a:pos x="12" y="437"/>
                  </a:cxn>
                  <a:cxn ang="0">
                    <a:pos x="101" y="569"/>
                  </a:cxn>
                  <a:cxn ang="0">
                    <a:pos x="263" y="671"/>
                  </a:cxn>
                  <a:cxn ang="0">
                    <a:pos x="484" y="725"/>
                  </a:cxn>
                  <a:cxn ang="0">
                    <a:pos x="723" y="725"/>
                  </a:cxn>
                  <a:cxn ang="0">
                    <a:pos x="938" y="671"/>
                  </a:cxn>
                  <a:cxn ang="0">
                    <a:pos x="1100" y="569"/>
                  </a:cxn>
                  <a:cxn ang="0">
                    <a:pos x="1189" y="437"/>
                  </a:cxn>
                  <a:cxn ang="0">
                    <a:pos x="1201" y="366"/>
                  </a:cxn>
                  <a:cxn ang="0">
                    <a:pos x="1189" y="294"/>
                  </a:cxn>
                  <a:cxn ang="0">
                    <a:pos x="1100" y="162"/>
                  </a:cxn>
                  <a:cxn ang="0">
                    <a:pos x="938" y="60"/>
                  </a:cxn>
                  <a:cxn ang="0">
                    <a:pos x="723" y="6"/>
                  </a:cxn>
                  <a:cxn ang="0">
                    <a:pos x="604" y="0"/>
                  </a:cxn>
                  <a:cxn ang="0">
                    <a:pos x="490" y="701"/>
                  </a:cxn>
                  <a:cxn ang="0">
                    <a:pos x="287" y="647"/>
                  </a:cxn>
                  <a:cxn ang="0">
                    <a:pos x="131" y="557"/>
                  </a:cxn>
                  <a:cxn ang="0">
                    <a:pos x="48" y="437"/>
                  </a:cxn>
                  <a:cxn ang="0">
                    <a:pos x="36" y="366"/>
                  </a:cxn>
                  <a:cxn ang="0">
                    <a:pos x="48" y="300"/>
                  </a:cxn>
                  <a:cxn ang="0">
                    <a:pos x="131" y="174"/>
                  </a:cxn>
                  <a:cxn ang="0">
                    <a:pos x="287" y="84"/>
                  </a:cxn>
                  <a:cxn ang="0">
                    <a:pos x="490" y="30"/>
                  </a:cxn>
                  <a:cxn ang="0">
                    <a:pos x="717" y="30"/>
                  </a:cxn>
                  <a:cxn ang="0">
                    <a:pos x="920" y="84"/>
                  </a:cxn>
                  <a:cxn ang="0">
                    <a:pos x="1070" y="174"/>
                  </a:cxn>
                  <a:cxn ang="0">
                    <a:pos x="1153" y="300"/>
                  </a:cxn>
                  <a:cxn ang="0">
                    <a:pos x="1153" y="437"/>
                  </a:cxn>
                  <a:cxn ang="0">
                    <a:pos x="1070" y="557"/>
                  </a:cxn>
                  <a:cxn ang="0">
                    <a:pos x="920" y="647"/>
                  </a:cxn>
                  <a:cxn ang="0">
                    <a:pos x="717" y="701"/>
                  </a:cxn>
                  <a:cxn ang="0">
                    <a:pos x="604" y="707"/>
                  </a:cxn>
                </a:cxnLst>
                <a:rect l="0" t="0" r="r" b="b"/>
                <a:pathLst>
                  <a:path w="1201" h="731">
                    <a:moveTo>
                      <a:pt x="604" y="0"/>
                    </a:moveTo>
                    <a:lnTo>
                      <a:pt x="484" y="6"/>
                    </a:lnTo>
                    <a:lnTo>
                      <a:pt x="370" y="30"/>
                    </a:lnTo>
                    <a:lnTo>
                      <a:pt x="263" y="60"/>
                    </a:lnTo>
                    <a:lnTo>
                      <a:pt x="179" y="108"/>
                    </a:lnTo>
                    <a:lnTo>
                      <a:pt x="101" y="162"/>
                    </a:lnTo>
                    <a:lnTo>
                      <a:pt x="48" y="222"/>
                    </a:lnTo>
                    <a:lnTo>
                      <a:pt x="12" y="294"/>
                    </a:lnTo>
                    <a:lnTo>
                      <a:pt x="6" y="330"/>
                    </a:lnTo>
                    <a:lnTo>
                      <a:pt x="0" y="366"/>
                    </a:lnTo>
                    <a:lnTo>
                      <a:pt x="6" y="401"/>
                    </a:lnTo>
                    <a:lnTo>
                      <a:pt x="12" y="437"/>
                    </a:lnTo>
                    <a:lnTo>
                      <a:pt x="48" y="509"/>
                    </a:lnTo>
                    <a:lnTo>
                      <a:pt x="101" y="569"/>
                    </a:lnTo>
                    <a:lnTo>
                      <a:pt x="179" y="623"/>
                    </a:lnTo>
                    <a:lnTo>
                      <a:pt x="263" y="671"/>
                    </a:lnTo>
                    <a:lnTo>
                      <a:pt x="370" y="701"/>
                    </a:lnTo>
                    <a:lnTo>
                      <a:pt x="484" y="725"/>
                    </a:lnTo>
                    <a:lnTo>
                      <a:pt x="604" y="731"/>
                    </a:lnTo>
                    <a:lnTo>
                      <a:pt x="723" y="725"/>
                    </a:lnTo>
                    <a:lnTo>
                      <a:pt x="837" y="701"/>
                    </a:lnTo>
                    <a:lnTo>
                      <a:pt x="938" y="671"/>
                    </a:lnTo>
                    <a:lnTo>
                      <a:pt x="1028" y="623"/>
                    </a:lnTo>
                    <a:lnTo>
                      <a:pt x="1100" y="569"/>
                    </a:lnTo>
                    <a:lnTo>
                      <a:pt x="1153" y="509"/>
                    </a:lnTo>
                    <a:lnTo>
                      <a:pt x="1189" y="437"/>
                    </a:lnTo>
                    <a:lnTo>
                      <a:pt x="1201" y="401"/>
                    </a:lnTo>
                    <a:lnTo>
                      <a:pt x="1201" y="366"/>
                    </a:lnTo>
                    <a:lnTo>
                      <a:pt x="1201" y="330"/>
                    </a:lnTo>
                    <a:lnTo>
                      <a:pt x="1189" y="294"/>
                    </a:lnTo>
                    <a:lnTo>
                      <a:pt x="1153" y="222"/>
                    </a:lnTo>
                    <a:lnTo>
                      <a:pt x="1100" y="162"/>
                    </a:lnTo>
                    <a:lnTo>
                      <a:pt x="1028" y="108"/>
                    </a:lnTo>
                    <a:lnTo>
                      <a:pt x="938" y="60"/>
                    </a:lnTo>
                    <a:lnTo>
                      <a:pt x="837" y="30"/>
                    </a:lnTo>
                    <a:lnTo>
                      <a:pt x="723" y="6"/>
                    </a:lnTo>
                    <a:lnTo>
                      <a:pt x="604" y="0"/>
                    </a:lnTo>
                    <a:lnTo>
                      <a:pt x="604" y="0"/>
                    </a:lnTo>
                    <a:close/>
                    <a:moveTo>
                      <a:pt x="604" y="707"/>
                    </a:moveTo>
                    <a:lnTo>
                      <a:pt x="490" y="701"/>
                    </a:lnTo>
                    <a:lnTo>
                      <a:pt x="382" y="683"/>
                    </a:lnTo>
                    <a:lnTo>
                      <a:pt x="287" y="647"/>
                    </a:lnTo>
                    <a:lnTo>
                      <a:pt x="203" y="611"/>
                    </a:lnTo>
                    <a:lnTo>
                      <a:pt x="131" y="557"/>
                    </a:lnTo>
                    <a:lnTo>
                      <a:pt x="83" y="497"/>
                    </a:lnTo>
                    <a:lnTo>
                      <a:pt x="48" y="437"/>
                    </a:lnTo>
                    <a:lnTo>
                      <a:pt x="42" y="401"/>
                    </a:lnTo>
                    <a:lnTo>
                      <a:pt x="36" y="366"/>
                    </a:lnTo>
                    <a:lnTo>
                      <a:pt x="42" y="330"/>
                    </a:lnTo>
                    <a:lnTo>
                      <a:pt x="48" y="300"/>
                    </a:lnTo>
                    <a:lnTo>
                      <a:pt x="83" y="234"/>
                    </a:lnTo>
                    <a:lnTo>
                      <a:pt x="131" y="174"/>
                    </a:lnTo>
                    <a:lnTo>
                      <a:pt x="203" y="126"/>
                    </a:lnTo>
                    <a:lnTo>
                      <a:pt x="287" y="84"/>
                    </a:lnTo>
                    <a:lnTo>
                      <a:pt x="382" y="54"/>
                    </a:lnTo>
                    <a:lnTo>
                      <a:pt x="490" y="30"/>
                    </a:lnTo>
                    <a:lnTo>
                      <a:pt x="604" y="24"/>
                    </a:lnTo>
                    <a:lnTo>
                      <a:pt x="717" y="30"/>
                    </a:lnTo>
                    <a:lnTo>
                      <a:pt x="825" y="54"/>
                    </a:lnTo>
                    <a:lnTo>
                      <a:pt x="920" y="84"/>
                    </a:lnTo>
                    <a:lnTo>
                      <a:pt x="1004" y="126"/>
                    </a:lnTo>
                    <a:lnTo>
                      <a:pt x="1070" y="174"/>
                    </a:lnTo>
                    <a:lnTo>
                      <a:pt x="1124" y="234"/>
                    </a:lnTo>
                    <a:lnTo>
                      <a:pt x="1153" y="300"/>
                    </a:lnTo>
                    <a:lnTo>
                      <a:pt x="1165" y="366"/>
                    </a:lnTo>
                    <a:lnTo>
                      <a:pt x="1153" y="437"/>
                    </a:lnTo>
                    <a:lnTo>
                      <a:pt x="1124" y="497"/>
                    </a:lnTo>
                    <a:lnTo>
                      <a:pt x="1070" y="557"/>
                    </a:lnTo>
                    <a:lnTo>
                      <a:pt x="1004" y="611"/>
                    </a:lnTo>
                    <a:lnTo>
                      <a:pt x="920" y="647"/>
                    </a:lnTo>
                    <a:lnTo>
                      <a:pt x="825" y="683"/>
                    </a:lnTo>
                    <a:lnTo>
                      <a:pt x="717" y="701"/>
                    </a:lnTo>
                    <a:lnTo>
                      <a:pt x="604" y="707"/>
                    </a:lnTo>
                    <a:lnTo>
                      <a:pt x="604" y="707"/>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4134" name="Freeform 38"/>
              <p:cNvSpPr>
                <a:spLocks/>
              </p:cNvSpPr>
              <p:nvPr/>
            </p:nvSpPr>
            <p:spPr bwMode="hidden">
              <a:xfrm>
                <a:off x="4128" y="3366"/>
                <a:ext cx="544" cy="737"/>
              </a:xfrm>
              <a:custGeom>
                <a:avLst/>
                <a:gdLst/>
                <a:ahLst/>
                <a:cxnLst>
                  <a:cxn ang="0">
                    <a:pos x="24" y="402"/>
                  </a:cxn>
                  <a:cxn ang="0">
                    <a:pos x="36" y="330"/>
                  </a:cxn>
                  <a:cxn ang="0">
                    <a:pos x="66" y="264"/>
                  </a:cxn>
                  <a:cxn ang="0">
                    <a:pos x="108" y="204"/>
                  </a:cxn>
                  <a:cxn ang="0">
                    <a:pos x="173" y="150"/>
                  </a:cxn>
                  <a:cxn ang="0">
                    <a:pos x="251" y="102"/>
                  </a:cxn>
                  <a:cxn ang="0">
                    <a:pos x="335" y="60"/>
                  </a:cxn>
                  <a:cxn ang="0">
                    <a:pos x="436" y="30"/>
                  </a:cxn>
                  <a:cxn ang="0">
                    <a:pos x="544" y="12"/>
                  </a:cxn>
                  <a:cxn ang="0">
                    <a:pos x="544" y="0"/>
                  </a:cxn>
                  <a:cxn ang="0">
                    <a:pos x="430" y="18"/>
                  </a:cxn>
                  <a:cxn ang="0">
                    <a:pos x="329" y="48"/>
                  </a:cxn>
                  <a:cxn ang="0">
                    <a:pos x="233" y="90"/>
                  </a:cxn>
                  <a:cxn ang="0">
                    <a:pos x="155" y="138"/>
                  </a:cxn>
                  <a:cxn ang="0">
                    <a:pos x="90" y="198"/>
                  </a:cxn>
                  <a:cxn ang="0">
                    <a:pos x="42" y="258"/>
                  </a:cxn>
                  <a:cxn ang="0">
                    <a:pos x="12" y="330"/>
                  </a:cxn>
                  <a:cxn ang="0">
                    <a:pos x="0" y="402"/>
                  </a:cxn>
                  <a:cxn ang="0">
                    <a:pos x="6" y="455"/>
                  </a:cxn>
                  <a:cxn ang="0">
                    <a:pos x="18" y="503"/>
                  </a:cxn>
                  <a:cxn ang="0">
                    <a:pos x="42" y="545"/>
                  </a:cxn>
                  <a:cxn ang="0">
                    <a:pos x="78" y="593"/>
                  </a:cxn>
                  <a:cxn ang="0">
                    <a:pos x="114" y="635"/>
                  </a:cxn>
                  <a:cxn ang="0">
                    <a:pos x="161" y="671"/>
                  </a:cxn>
                  <a:cxn ang="0">
                    <a:pos x="221" y="707"/>
                  </a:cxn>
                  <a:cxn ang="0">
                    <a:pos x="281" y="737"/>
                  </a:cxn>
                  <a:cxn ang="0">
                    <a:pos x="323" y="737"/>
                  </a:cxn>
                  <a:cxn ang="0">
                    <a:pos x="257" y="707"/>
                  </a:cxn>
                  <a:cxn ang="0">
                    <a:pos x="203" y="671"/>
                  </a:cxn>
                  <a:cxn ang="0">
                    <a:pos x="149" y="635"/>
                  </a:cxn>
                  <a:cxn ang="0">
                    <a:pos x="108" y="593"/>
                  </a:cxn>
                  <a:cxn ang="0">
                    <a:pos x="72" y="551"/>
                  </a:cxn>
                  <a:cxn ang="0">
                    <a:pos x="48" y="503"/>
                  </a:cxn>
                  <a:cxn ang="0">
                    <a:pos x="30" y="455"/>
                  </a:cxn>
                  <a:cxn ang="0">
                    <a:pos x="24" y="402"/>
                  </a:cxn>
                  <a:cxn ang="0">
                    <a:pos x="24" y="402"/>
                  </a:cxn>
                </a:cxnLst>
                <a:rect l="0" t="0" r="r" b="b"/>
                <a:pathLst>
                  <a:path w="544" h="737">
                    <a:moveTo>
                      <a:pt x="24" y="402"/>
                    </a:moveTo>
                    <a:lnTo>
                      <a:pt x="36" y="330"/>
                    </a:lnTo>
                    <a:lnTo>
                      <a:pt x="66" y="264"/>
                    </a:lnTo>
                    <a:lnTo>
                      <a:pt x="108" y="204"/>
                    </a:lnTo>
                    <a:lnTo>
                      <a:pt x="173" y="150"/>
                    </a:lnTo>
                    <a:lnTo>
                      <a:pt x="251" y="102"/>
                    </a:lnTo>
                    <a:lnTo>
                      <a:pt x="335" y="60"/>
                    </a:lnTo>
                    <a:lnTo>
                      <a:pt x="436" y="30"/>
                    </a:lnTo>
                    <a:lnTo>
                      <a:pt x="544" y="12"/>
                    </a:lnTo>
                    <a:lnTo>
                      <a:pt x="544" y="0"/>
                    </a:lnTo>
                    <a:lnTo>
                      <a:pt x="430" y="18"/>
                    </a:lnTo>
                    <a:lnTo>
                      <a:pt x="329" y="48"/>
                    </a:lnTo>
                    <a:lnTo>
                      <a:pt x="233" y="90"/>
                    </a:lnTo>
                    <a:lnTo>
                      <a:pt x="155" y="138"/>
                    </a:lnTo>
                    <a:lnTo>
                      <a:pt x="90" y="198"/>
                    </a:lnTo>
                    <a:lnTo>
                      <a:pt x="42" y="258"/>
                    </a:lnTo>
                    <a:lnTo>
                      <a:pt x="12" y="330"/>
                    </a:lnTo>
                    <a:lnTo>
                      <a:pt x="0" y="402"/>
                    </a:lnTo>
                    <a:lnTo>
                      <a:pt x="6" y="455"/>
                    </a:lnTo>
                    <a:lnTo>
                      <a:pt x="18" y="503"/>
                    </a:lnTo>
                    <a:lnTo>
                      <a:pt x="42" y="545"/>
                    </a:lnTo>
                    <a:lnTo>
                      <a:pt x="78" y="593"/>
                    </a:lnTo>
                    <a:lnTo>
                      <a:pt x="114" y="635"/>
                    </a:lnTo>
                    <a:lnTo>
                      <a:pt x="161" y="671"/>
                    </a:lnTo>
                    <a:lnTo>
                      <a:pt x="221" y="707"/>
                    </a:lnTo>
                    <a:lnTo>
                      <a:pt x="281" y="737"/>
                    </a:lnTo>
                    <a:lnTo>
                      <a:pt x="323" y="737"/>
                    </a:lnTo>
                    <a:lnTo>
                      <a:pt x="257" y="707"/>
                    </a:lnTo>
                    <a:lnTo>
                      <a:pt x="203" y="671"/>
                    </a:lnTo>
                    <a:lnTo>
                      <a:pt x="149" y="635"/>
                    </a:lnTo>
                    <a:lnTo>
                      <a:pt x="108" y="593"/>
                    </a:lnTo>
                    <a:lnTo>
                      <a:pt x="72" y="551"/>
                    </a:lnTo>
                    <a:lnTo>
                      <a:pt x="48" y="503"/>
                    </a:lnTo>
                    <a:lnTo>
                      <a:pt x="30" y="455"/>
                    </a:lnTo>
                    <a:lnTo>
                      <a:pt x="24" y="402"/>
                    </a:lnTo>
                    <a:lnTo>
                      <a:pt x="24" y="402"/>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4135" name="Freeform 39"/>
              <p:cNvSpPr>
                <a:spLocks/>
              </p:cNvSpPr>
              <p:nvPr/>
            </p:nvSpPr>
            <p:spPr bwMode="hidden">
              <a:xfrm>
                <a:off x="4792" y="3360"/>
                <a:ext cx="609" cy="252"/>
              </a:xfrm>
              <a:custGeom>
                <a:avLst/>
                <a:gdLst/>
                <a:ahLst/>
                <a:cxnLst>
                  <a:cxn ang="0">
                    <a:pos x="12" y="12"/>
                  </a:cxn>
                  <a:cxn ang="0">
                    <a:pos x="113" y="18"/>
                  </a:cxn>
                  <a:cxn ang="0">
                    <a:pos x="203" y="30"/>
                  </a:cxn>
                  <a:cxn ang="0">
                    <a:pos x="292" y="48"/>
                  </a:cxn>
                  <a:cxn ang="0">
                    <a:pos x="376" y="78"/>
                  </a:cxn>
                  <a:cxn ang="0">
                    <a:pos x="448" y="114"/>
                  </a:cxn>
                  <a:cxn ang="0">
                    <a:pos x="514" y="156"/>
                  </a:cxn>
                  <a:cxn ang="0">
                    <a:pos x="567" y="198"/>
                  </a:cxn>
                  <a:cxn ang="0">
                    <a:pos x="609" y="252"/>
                  </a:cxn>
                  <a:cxn ang="0">
                    <a:pos x="609" y="216"/>
                  </a:cxn>
                  <a:cxn ang="0">
                    <a:pos x="561" y="168"/>
                  </a:cxn>
                  <a:cxn ang="0">
                    <a:pos x="502" y="126"/>
                  </a:cxn>
                  <a:cxn ang="0">
                    <a:pos x="436" y="90"/>
                  </a:cxn>
                  <a:cxn ang="0">
                    <a:pos x="364" y="60"/>
                  </a:cxn>
                  <a:cxn ang="0">
                    <a:pos x="286" y="36"/>
                  </a:cxn>
                  <a:cxn ang="0">
                    <a:pos x="197" y="18"/>
                  </a:cxn>
                  <a:cxn ang="0">
                    <a:pos x="107" y="6"/>
                  </a:cxn>
                  <a:cxn ang="0">
                    <a:pos x="12" y="0"/>
                  </a:cxn>
                  <a:cxn ang="0">
                    <a:pos x="6" y="0"/>
                  </a:cxn>
                  <a:cxn ang="0">
                    <a:pos x="0" y="0"/>
                  </a:cxn>
                  <a:cxn ang="0">
                    <a:pos x="0" y="12"/>
                  </a:cxn>
                  <a:cxn ang="0">
                    <a:pos x="6" y="12"/>
                  </a:cxn>
                  <a:cxn ang="0">
                    <a:pos x="12" y="12"/>
                  </a:cxn>
                  <a:cxn ang="0">
                    <a:pos x="12" y="12"/>
                  </a:cxn>
                </a:cxnLst>
                <a:rect l="0" t="0" r="r" b="b"/>
                <a:pathLst>
                  <a:path w="609" h="252">
                    <a:moveTo>
                      <a:pt x="12" y="12"/>
                    </a:moveTo>
                    <a:lnTo>
                      <a:pt x="113" y="18"/>
                    </a:lnTo>
                    <a:lnTo>
                      <a:pt x="203" y="30"/>
                    </a:lnTo>
                    <a:lnTo>
                      <a:pt x="292" y="48"/>
                    </a:lnTo>
                    <a:lnTo>
                      <a:pt x="376" y="78"/>
                    </a:lnTo>
                    <a:lnTo>
                      <a:pt x="448" y="114"/>
                    </a:lnTo>
                    <a:lnTo>
                      <a:pt x="514" y="156"/>
                    </a:lnTo>
                    <a:lnTo>
                      <a:pt x="567" y="198"/>
                    </a:lnTo>
                    <a:lnTo>
                      <a:pt x="609" y="252"/>
                    </a:lnTo>
                    <a:lnTo>
                      <a:pt x="609" y="216"/>
                    </a:lnTo>
                    <a:lnTo>
                      <a:pt x="561" y="168"/>
                    </a:lnTo>
                    <a:lnTo>
                      <a:pt x="502" y="126"/>
                    </a:lnTo>
                    <a:lnTo>
                      <a:pt x="436" y="90"/>
                    </a:lnTo>
                    <a:lnTo>
                      <a:pt x="364" y="60"/>
                    </a:lnTo>
                    <a:lnTo>
                      <a:pt x="286" y="36"/>
                    </a:lnTo>
                    <a:lnTo>
                      <a:pt x="197" y="18"/>
                    </a:lnTo>
                    <a:lnTo>
                      <a:pt x="107" y="6"/>
                    </a:lnTo>
                    <a:lnTo>
                      <a:pt x="12" y="0"/>
                    </a:lnTo>
                    <a:lnTo>
                      <a:pt x="6" y="0"/>
                    </a:lnTo>
                    <a:lnTo>
                      <a:pt x="0" y="0"/>
                    </a:lnTo>
                    <a:lnTo>
                      <a:pt x="0" y="12"/>
                    </a:lnTo>
                    <a:lnTo>
                      <a:pt x="6" y="12"/>
                    </a:lnTo>
                    <a:lnTo>
                      <a:pt x="12" y="12"/>
                    </a:lnTo>
                    <a:lnTo>
                      <a:pt x="12" y="12"/>
                    </a:lnTo>
                    <a:close/>
                  </a:path>
                </a:pathLst>
              </a:custGeom>
              <a:gradFill rotWithShape="0">
                <a:gsLst>
                  <a:gs pos="0">
                    <a:schemeClr val="accent2">
                      <a:gamma/>
                      <a:tint val="94118"/>
                      <a:invGamma/>
                    </a:schemeClr>
                  </a:gs>
                  <a:gs pos="100000">
                    <a:schemeClr val="accent2"/>
                  </a:gs>
                </a:gsLst>
                <a:lin ang="5400000" scaled="1"/>
              </a:gradFill>
              <a:ln w="9525">
                <a:noFill/>
                <a:round/>
                <a:headEnd/>
                <a:tailEnd/>
              </a:ln>
            </p:spPr>
            <p:txBody>
              <a:bodyPr/>
              <a:lstStyle/>
              <a:p>
                <a:pPr>
                  <a:defRPr/>
                </a:pPr>
                <a:endParaRPr lang="es-AR"/>
              </a:p>
            </p:txBody>
          </p:sp>
          <p:sp>
            <p:nvSpPr>
              <p:cNvPr id="4136" name="Freeform 40"/>
              <p:cNvSpPr>
                <a:spLocks/>
              </p:cNvSpPr>
              <p:nvPr/>
            </p:nvSpPr>
            <p:spPr bwMode="hidden">
              <a:xfrm>
                <a:off x="5246" y="4007"/>
                <a:ext cx="72" cy="54"/>
              </a:xfrm>
              <a:custGeom>
                <a:avLst/>
                <a:gdLst/>
                <a:ahLst/>
                <a:cxnLst>
                  <a:cxn ang="0">
                    <a:pos x="72" y="0"/>
                  </a:cxn>
                  <a:cxn ang="0">
                    <a:pos x="36" y="30"/>
                  </a:cxn>
                  <a:cxn ang="0">
                    <a:pos x="0" y="54"/>
                  </a:cxn>
                  <a:cxn ang="0">
                    <a:pos x="36" y="54"/>
                  </a:cxn>
                  <a:cxn ang="0">
                    <a:pos x="54" y="42"/>
                  </a:cxn>
                  <a:cxn ang="0">
                    <a:pos x="72" y="24"/>
                  </a:cxn>
                  <a:cxn ang="0">
                    <a:pos x="72" y="24"/>
                  </a:cxn>
                  <a:cxn ang="0">
                    <a:pos x="72" y="0"/>
                  </a:cxn>
                  <a:cxn ang="0">
                    <a:pos x="72" y="0"/>
                  </a:cxn>
                </a:cxnLst>
                <a:rect l="0" t="0" r="r" b="b"/>
                <a:pathLst>
                  <a:path w="72" h="54">
                    <a:moveTo>
                      <a:pt x="72" y="0"/>
                    </a:moveTo>
                    <a:lnTo>
                      <a:pt x="36" y="30"/>
                    </a:lnTo>
                    <a:lnTo>
                      <a:pt x="0" y="54"/>
                    </a:lnTo>
                    <a:lnTo>
                      <a:pt x="36" y="54"/>
                    </a:lnTo>
                    <a:lnTo>
                      <a:pt x="54" y="42"/>
                    </a:lnTo>
                    <a:lnTo>
                      <a:pt x="72" y="24"/>
                    </a:lnTo>
                    <a:lnTo>
                      <a:pt x="72" y="24"/>
                    </a:lnTo>
                    <a:lnTo>
                      <a:pt x="72" y="0"/>
                    </a:lnTo>
                    <a:lnTo>
                      <a:pt x="72" y="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4137" name="Freeform 41"/>
              <p:cNvSpPr>
                <a:spLocks/>
              </p:cNvSpPr>
              <p:nvPr/>
            </p:nvSpPr>
            <p:spPr bwMode="hidden">
              <a:xfrm>
                <a:off x="4505" y="4073"/>
                <a:ext cx="705" cy="108"/>
              </a:xfrm>
              <a:custGeom>
                <a:avLst/>
                <a:gdLst/>
                <a:ahLst/>
                <a:cxnLst>
                  <a:cxn ang="0">
                    <a:pos x="299" y="90"/>
                  </a:cxn>
                  <a:cxn ang="0">
                    <a:pos x="221" y="90"/>
                  </a:cxn>
                  <a:cxn ang="0">
                    <a:pos x="143" y="78"/>
                  </a:cxn>
                  <a:cxn ang="0">
                    <a:pos x="0" y="48"/>
                  </a:cxn>
                  <a:cxn ang="0">
                    <a:pos x="0" y="66"/>
                  </a:cxn>
                  <a:cxn ang="0">
                    <a:pos x="143" y="96"/>
                  </a:cxn>
                  <a:cxn ang="0">
                    <a:pos x="221" y="108"/>
                  </a:cxn>
                  <a:cxn ang="0">
                    <a:pos x="299" y="108"/>
                  </a:cxn>
                  <a:cxn ang="0">
                    <a:pos x="412" y="102"/>
                  </a:cxn>
                  <a:cxn ang="0">
                    <a:pos x="520" y="84"/>
                  </a:cxn>
                  <a:cxn ang="0">
                    <a:pos x="615" y="60"/>
                  </a:cxn>
                  <a:cxn ang="0">
                    <a:pos x="705" y="24"/>
                  </a:cxn>
                  <a:cxn ang="0">
                    <a:pos x="705" y="0"/>
                  </a:cxn>
                  <a:cxn ang="0">
                    <a:pos x="615" y="42"/>
                  </a:cxn>
                  <a:cxn ang="0">
                    <a:pos x="520" y="66"/>
                  </a:cxn>
                  <a:cxn ang="0">
                    <a:pos x="412" y="84"/>
                  </a:cxn>
                  <a:cxn ang="0">
                    <a:pos x="299" y="90"/>
                  </a:cxn>
                  <a:cxn ang="0">
                    <a:pos x="299" y="90"/>
                  </a:cxn>
                </a:cxnLst>
                <a:rect l="0" t="0" r="r" b="b"/>
                <a:pathLst>
                  <a:path w="705" h="108">
                    <a:moveTo>
                      <a:pt x="299" y="90"/>
                    </a:moveTo>
                    <a:lnTo>
                      <a:pt x="221" y="90"/>
                    </a:lnTo>
                    <a:lnTo>
                      <a:pt x="143" y="78"/>
                    </a:lnTo>
                    <a:lnTo>
                      <a:pt x="0" y="48"/>
                    </a:lnTo>
                    <a:lnTo>
                      <a:pt x="0" y="66"/>
                    </a:lnTo>
                    <a:lnTo>
                      <a:pt x="143" y="96"/>
                    </a:lnTo>
                    <a:lnTo>
                      <a:pt x="221" y="108"/>
                    </a:lnTo>
                    <a:lnTo>
                      <a:pt x="299" y="108"/>
                    </a:lnTo>
                    <a:lnTo>
                      <a:pt x="412" y="102"/>
                    </a:lnTo>
                    <a:lnTo>
                      <a:pt x="520" y="84"/>
                    </a:lnTo>
                    <a:lnTo>
                      <a:pt x="615" y="60"/>
                    </a:lnTo>
                    <a:lnTo>
                      <a:pt x="705" y="24"/>
                    </a:lnTo>
                    <a:lnTo>
                      <a:pt x="705" y="0"/>
                    </a:lnTo>
                    <a:lnTo>
                      <a:pt x="615" y="42"/>
                    </a:lnTo>
                    <a:lnTo>
                      <a:pt x="520" y="66"/>
                    </a:lnTo>
                    <a:lnTo>
                      <a:pt x="412" y="84"/>
                    </a:lnTo>
                    <a:lnTo>
                      <a:pt x="299" y="90"/>
                    </a:lnTo>
                    <a:lnTo>
                      <a:pt x="29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4138" name="Freeform 42"/>
              <p:cNvSpPr>
                <a:spLocks/>
              </p:cNvSpPr>
              <p:nvPr/>
            </p:nvSpPr>
            <p:spPr bwMode="hidden">
              <a:xfrm>
                <a:off x="5336" y="3654"/>
                <a:ext cx="143" cy="341"/>
              </a:xfrm>
              <a:custGeom>
                <a:avLst/>
                <a:gdLst/>
                <a:ahLst/>
                <a:cxnLst>
                  <a:cxn ang="0">
                    <a:pos x="119" y="114"/>
                  </a:cxn>
                  <a:cxn ang="0">
                    <a:pos x="113" y="173"/>
                  </a:cxn>
                  <a:cxn ang="0">
                    <a:pos x="89" y="239"/>
                  </a:cxn>
                  <a:cxn ang="0">
                    <a:pos x="47" y="293"/>
                  </a:cxn>
                  <a:cxn ang="0">
                    <a:pos x="0" y="341"/>
                  </a:cxn>
                  <a:cxn ang="0">
                    <a:pos x="29" y="341"/>
                  </a:cxn>
                  <a:cxn ang="0">
                    <a:pos x="77" y="287"/>
                  </a:cxn>
                  <a:cxn ang="0">
                    <a:pos x="113" y="233"/>
                  </a:cxn>
                  <a:cxn ang="0">
                    <a:pos x="137" y="173"/>
                  </a:cxn>
                  <a:cxn ang="0">
                    <a:pos x="143" y="114"/>
                  </a:cxn>
                  <a:cxn ang="0">
                    <a:pos x="137" y="60"/>
                  </a:cxn>
                  <a:cxn ang="0">
                    <a:pos x="119" y="0"/>
                  </a:cxn>
                  <a:cxn ang="0">
                    <a:pos x="89" y="0"/>
                  </a:cxn>
                  <a:cxn ang="0">
                    <a:pos x="113" y="60"/>
                  </a:cxn>
                  <a:cxn ang="0">
                    <a:pos x="119" y="114"/>
                  </a:cxn>
                  <a:cxn ang="0">
                    <a:pos x="119" y="114"/>
                  </a:cxn>
                </a:cxnLst>
                <a:rect l="0" t="0" r="r" b="b"/>
                <a:pathLst>
                  <a:path w="143" h="341">
                    <a:moveTo>
                      <a:pt x="119" y="114"/>
                    </a:moveTo>
                    <a:lnTo>
                      <a:pt x="113" y="173"/>
                    </a:lnTo>
                    <a:lnTo>
                      <a:pt x="89" y="239"/>
                    </a:lnTo>
                    <a:lnTo>
                      <a:pt x="47" y="293"/>
                    </a:lnTo>
                    <a:lnTo>
                      <a:pt x="0" y="341"/>
                    </a:lnTo>
                    <a:lnTo>
                      <a:pt x="29" y="341"/>
                    </a:lnTo>
                    <a:lnTo>
                      <a:pt x="77" y="287"/>
                    </a:lnTo>
                    <a:lnTo>
                      <a:pt x="113" y="233"/>
                    </a:lnTo>
                    <a:lnTo>
                      <a:pt x="137" y="173"/>
                    </a:lnTo>
                    <a:lnTo>
                      <a:pt x="143" y="114"/>
                    </a:lnTo>
                    <a:lnTo>
                      <a:pt x="137" y="60"/>
                    </a:lnTo>
                    <a:lnTo>
                      <a:pt x="119" y="0"/>
                    </a:lnTo>
                    <a:lnTo>
                      <a:pt x="89" y="0"/>
                    </a:lnTo>
                    <a:lnTo>
                      <a:pt x="113" y="60"/>
                    </a:lnTo>
                    <a:lnTo>
                      <a:pt x="119" y="114"/>
                    </a:lnTo>
                    <a:lnTo>
                      <a:pt x="119" y="114"/>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4139" name="Freeform 43"/>
              <p:cNvSpPr>
                <a:spLocks/>
              </p:cNvSpPr>
              <p:nvPr/>
            </p:nvSpPr>
            <p:spPr bwMode="hidden">
              <a:xfrm>
                <a:off x="5061" y="3624"/>
                <a:ext cx="83" cy="90"/>
              </a:xfrm>
              <a:custGeom>
                <a:avLst/>
                <a:gdLst/>
                <a:ahLst/>
                <a:cxnLst>
                  <a:cxn ang="0">
                    <a:pos x="59" y="90"/>
                  </a:cxn>
                  <a:cxn ang="0">
                    <a:pos x="83" y="84"/>
                  </a:cxn>
                  <a:cxn ang="0">
                    <a:pos x="71" y="60"/>
                  </a:cxn>
                  <a:cxn ang="0">
                    <a:pos x="53" y="42"/>
                  </a:cxn>
                  <a:cxn ang="0">
                    <a:pos x="6" y="0"/>
                  </a:cxn>
                  <a:cxn ang="0">
                    <a:pos x="0" y="18"/>
                  </a:cxn>
                  <a:cxn ang="0">
                    <a:pos x="35" y="48"/>
                  </a:cxn>
                  <a:cxn ang="0">
                    <a:pos x="59" y="90"/>
                  </a:cxn>
                  <a:cxn ang="0">
                    <a:pos x="59" y="90"/>
                  </a:cxn>
                </a:cxnLst>
                <a:rect l="0" t="0" r="r" b="b"/>
                <a:pathLst>
                  <a:path w="83" h="90">
                    <a:moveTo>
                      <a:pt x="59" y="90"/>
                    </a:moveTo>
                    <a:lnTo>
                      <a:pt x="83" y="84"/>
                    </a:lnTo>
                    <a:lnTo>
                      <a:pt x="71" y="60"/>
                    </a:lnTo>
                    <a:lnTo>
                      <a:pt x="53" y="42"/>
                    </a:lnTo>
                    <a:lnTo>
                      <a:pt x="6" y="0"/>
                    </a:lnTo>
                    <a:lnTo>
                      <a:pt x="0" y="18"/>
                    </a:lnTo>
                    <a:lnTo>
                      <a:pt x="35" y="48"/>
                    </a:lnTo>
                    <a:lnTo>
                      <a:pt x="59" y="90"/>
                    </a:lnTo>
                    <a:lnTo>
                      <a:pt x="59" y="90"/>
                    </a:lnTo>
                    <a:close/>
                  </a:path>
                </a:pathLst>
              </a:custGeom>
              <a:gradFill rotWithShape="0">
                <a:gsLst>
                  <a:gs pos="0">
                    <a:schemeClr val="accent2"/>
                  </a:gs>
                  <a:gs pos="100000">
                    <a:schemeClr val="accent2">
                      <a:gamma/>
                      <a:shade val="94118"/>
                      <a:invGamma/>
                    </a:schemeClr>
                  </a:gs>
                </a:gsLst>
                <a:lin ang="5400000" scaled="1"/>
              </a:gradFill>
              <a:ln w="9525">
                <a:noFill/>
                <a:round/>
                <a:headEnd/>
                <a:tailEnd/>
              </a:ln>
            </p:spPr>
            <p:txBody>
              <a:bodyPr/>
              <a:lstStyle/>
              <a:p>
                <a:pPr>
                  <a:defRPr/>
                </a:pPr>
                <a:endParaRPr lang="es-AR"/>
              </a:p>
            </p:txBody>
          </p:sp>
          <p:sp>
            <p:nvSpPr>
              <p:cNvPr id="4140" name="Freeform 44"/>
              <p:cNvSpPr>
                <a:spLocks/>
              </p:cNvSpPr>
              <p:nvPr/>
            </p:nvSpPr>
            <p:spPr bwMode="hidden">
              <a:xfrm>
                <a:off x="4445" y="3552"/>
                <a:ext cx="717" cy="431"/>
              </a:xfrm>
              <a:custGeom>
                <a:avLst/>
                <a:gdLst/>
                <a:ahLst/>
                <a:cxnLst>
                  <a:cxn ang="0">
                    <a:pos x="693" y="216"/>
                  </a:cxn>
                  <a:cxn ang="0">
                    <a:pos x="687" y="257"/>
                  </a:cxn>
                  <a:cxn ang="0">
                    <a:pos x="669" y="293"/>
                  </a:cxn>
                  <a:cxn ang="0">
                    <a:pos x="633" y="329"/>
                  </a:cxn>
                  <a:cxn ang="0">
                    <a:pos x="598" y="359"/>
                  </a:cxn>
                  <a:cxn ang="0">
                    <a:pos x="544" y="383"/>
                  </a:cxn>
                  <a:cxn ang="0">
                    <a:pos x="490" y="401"/>
                  </a:cxn>
                  <a:cxn ang="0">
                    <a:pos x="424" y="413"/>
                  </a:cxn>
                  <a:cxn ang="0">
                    <a:pos x="359" y="419"/>
                  </a:cxn>
                  <a:cxn ang="0">
                    <a:pos x="293" y="413"/>
                  </a:cxn>
                  <a:cxn ang="0">
                    <a:pos x="227" y="401"/>
                  </a:cxn>
                  <a:cxn ang="0">
                    <a:pos x="173" y="383"/>
                  </a:cxn>
                  <a:cxn ang="0">
                    <a:pos x="119" y="359"/>
                  </a:cxn>
                  <a:cxn ang="0">
                    <a:pos x="84" y="329"/>
                  </a:cxn>
                  <a:cxn ang="0">
                    <a:pos x="48" y="293"/>
                  </a:cxn>
                  <a:cxn ang="0">
                    <a:pos x="30" y="257"/>
                  </a:cxn>
                  <a:cxn ang="0">
                    <a:pos x="24" y="216"/>
                  </a:cxn>
                  <a:cxn ang="0">
                    <a:pos x="30" y="174"/>
                  </a:cxn>
                  <a:cxn ang="0">
                    <a:pos x="48" y="138"/>
                  </a:cxn>
                  <a:cxn ang="0">
                    <a:pos x="84" y="102"/>
                  </a:cxn>
                  <a:cxn ang="0">
                    <a:pos x="119" y="72"/>
                  </a:cxn>
                  <a:cxn ang="0">
                    <a:pos x="173" y="48"/>
                  </a:cxn>
                  <a:cxn ang="0">
                    <a:pos x="227" y="30"/>
                  </a:cxn>
                  <a:cxn ang="0">
                    <a:pos x="293" y="18"/>
                  </a:cxn>
                  <a:cxn ang="0">
                    <a:pos x="359" y="12"/>
                  </a:cxn>
                  <a:cxn ang="0">
                    <a:pos x="418" y="18"/>
                  </a:cxn>
                  <a:cxn ang="0">
                    <a:pos x="478" y="30"/>
                  </a:cxn>
                  <a:cxn ang="0">
                    <a:pos x="532" y="48"/>
                  </a:cxn>
                  <a:cxn ang="0">
                    <a:pos x="580" y="66"/>
                  </a:cxn>
                  <a:cxn ang="0">
                    <a:pos x="586" y="48"/>
                  </a:cxn>
                  <a:cxn ang="0">
                    <a:pos x="478" y="12"/>
                  </a:cxn>
                  <a:cxn ang="0">
                    <a:pos x="418" y="6"/>
                  </a:cxn>
                  <a:cxn ang="0">
                    <a:pos x="359" y="0"/>
                  </a:cxn>
                  <a:cxn ang="0">
                    <a:pos x="287" y="6"/>
                  </a:cxn>
                  <a:cxn ang="0">
                    <a:pos x="221" y="18"/>
                  </a:cxn>
                  <a:cxn ang="0">
                    <a:pos x="161" y="36"/>
                  </a:cxn>
                  <a:cxn ang="0">
                    <a:pos x="107" y="66"/>
                  </a:cxn>
                  <a:cxn ang="0">
                    <a:pos x="60" y="96"/>
                  </a:cxn>
                  <a:cxn ang="0">
                    <a:pos x="30" y="132"/>
                  </a:cxn>
                  <a:cxn ang="0">
                    <a:pos x="6" y="174"/>
                  </a:cxn>
                  <a:cxn ang="0">
                    <a:pos x="0" y="216"/>
                  </a:cxn>
                  <a:cxn ang="0">
                    <a:pos x="6" y="257"/>
                  </a:cxn>
                  <a:cxn ang="0">
                    <a:pos x="30" y="299"/>
                  </a:cxn>
                  <a:cxn ang="0">
                    <a:pos x="60" y="335"/>
                  </a:cxn>
                  <a:cxn ang="0">
                    <a:pos x="107" y="371"/>
                  </a:cxn>
                  <a:cxn ang="0">
                    <a:pos x="161" y="395"/>
                  </a:cxn>
                  <a:cxn ang="0">
                    <a:pos x="221" y="413"/>
                  </a:cxn>
                  <a:cxn ang="0">
                    <a:pos x="287" y="425"/>
                  </a:cxn>
                  <a:cxn ang="0">
                    <a:pos x="359" y="431"/>
                  </a:cxn>
                  <a:cxn ang="0">
                    <a:pos x="430" y="425"/>
                  </a:cxn>
                  <a:cxn ang="0">
                    <a:pos x="496" y="413"/>
                  </a:cxn>
                  <a:cxn ang="0">
                    <a:pos x="562" y="395"/>
                  </a:cxn>
                  <a:cxn ang="0">
                    <a:pos x="610" y="371"/>
                  </a:cxn>
                  <a:cxn ang="0">
                    <a:pos x="657" y="335"/>
                  </a:cxn>
                  <a:cxn ang="0">
                    <a:pos x="687" y="299"/>
                  </a:cxn>
                  <a:cxn ang="0">
                    <a:pos x="711" y="257"/>
                  </a:cxn>
                  <a:cxn ang="0">
                    <a:pos x="717" y="216"/>
                  </a:cxn>
                  <a:cxn ang="0">
                    <a:pos x="717" y="204"/>
                  </a:cxn>
                  <a:cxn ang="0">
                    <a:pos x="711" y="192"/>
                  </a:cxn>
                  <a:cxn ang="0">
                    <a:pos x="687" y="198"/>
                  </a:cxn>
                  <a:cxn ang="0">
                    <a:pos x="693" y="210"/>
                  </a:cxn>
                  <a:cxn ang="0">
                    <a:pos x="693" y="216"/>
                  </a:cxn>
                  <a:cxn ang="0">
                    <a:pos x="693" y="216"/>
                  </a:cxn>
                </a:cxnLst>
                <a:rect l="0" t="0" r="r" b="b"/>
                <a:pathLst>
                  <a:path w="717" h="431">
                    <a:moveTo>
                      <a:pt x="693" y="216"/>
                    </a:moveTo>
                    <a:lnTo>
                      <a:pt x="687" y="257"/>
                    </a:lnTo>
                    <a:lnTo>
                      <a:pt x="669" y="293"/>
                    </a:lnTo>
                    <a:lnTo>
                      <a:pt x="633" y="329"/>
                    </a:lnTo>
                    <a:lnTo>
                      <a:pt x="598" y="359"/>
                    </a:lnTo>
                    <a:lnTo>
                      <a:pt x="544" y="383"/>
                    </a:lnTo>
                    <a:lnTo>
                      <a:pt x="490" y="401"/>
                    </a:lnTo>
                    <a:lnTo>
                      <a:pt x="424" y="413"/>
                    </a:lnTo>
                    <a:lnTo>
                      <a:pt x="359" y="419"/>
                    </a:lnTo>
                    <a:lnTo>
                      <a:pt x="293" y="413"/>
                    </a:lnTo>
                    <a:lnTo>
                      <a:pt x="227" y="401"/>
                    </a:lnTo>
                    <a:lnTo>
                      <a:pt x="173" y="383"/>
                    </a:lnTo>
                    <a:lnTo>
                      <a:pt x="119" y="359"/>
                    </a:lnTo>
                    <a:lnTo>
                      <a:pt x="84" y="329"/>
                    </a:lnTo>
                    <a:lnTo>
                      <a:pt x="48" y="293"/>
                    </a:lnTo>
                    <a:lnTo>
                      <a:pt x="30" y="257"/>
                    </a:lnTo>
                    <a:lnTo>
                      <a:pt x="24" y="216"/>
                    </a:lnTo>
                    <a:lnTo>
                      <a:pt x="30" y="174"/>
                    </a:lnTo>
                    <a:lnTo>
                      <a:pt x="48" y="138"/>
                    </a:lnTo>
                    <a:lnTo>
                      <a:pt x="84" y="102"/>
                    </a:lnTo>
                    <a:lnTo>
                      <a:pt x="119" y="72"/>
                    </a:lnTo>
                    <a:lnTo>
                      <a:pt x="173" y="48"/>
                    </a:lnTo>
                    <a:lnTo>
                      <a:pt x="227" y="30"/>
                    </a:lnTo>
                    <a:lnTo>
                      <a:pt x="293" y="18"/>
                    </a:lnTo>
                    <a:lnTo>
                      <a:pt x="359" y="12"/>
                    </a:lnTo>
                    <a:lnTo>
                      <a:pt x="418" y="18"/>
                    </a:lnTo>
                    <a:lnTo>
                      <a:pt x="478" y="30"/>
                    </a:lnTo>
                    <a:lnTo>
                      <a:pt x="532" y="48"/>
                    </a:lnTo>
                    <a:lnTo>
                      <a:pt x="580" y="66"/>
                    </a:lnTo>
                    <a:lnTo>
                      <a:pt x="586" y="48"/>
                    </a:lnTo>
                    <a:lnTo>
                      <a:pt x="478" y="12"/>
                    </a:lnTo>
                    <a:lnTo>
                      <a:pt x="418" y="6"/>
                    </a:lnTo>
                    <a:lnTo>
                      <a:pt x="359" y="0"/>
                    </a:lnTo>
                    <a:lnTo>
                      <a:pt x="287" y="6"/>
                    </a:lnTo>
                    <a:lnTo>
                      <a:pt x="221" y="18"/>
                    </a:lnTo>
                    <a:lnTo>
                      <a:pt x="161" y="36"/>
                    </a:lnTo>
                    <a:lnTo>
                      <a:pt x="107" y="66"/>
                    </a:lnTo>
                    <a:lnTo>
                      <a:pt x="60" y="96"/>
                    </a:lnTo>
                    <a:lnTo>
                      <a:pt x="30" y="132"/>
                    </a:lnTo>
                    <a:lnTo>
                      <a:pt x="6" y="174"/>
                    </a:lnTo>
                    <a:lnTo>
                      <a:pt x="0" y="216"/>
                    </a:lnTo>
                    <a:lnTo>
                      <a:pt x="6" y="257"/>
                    </a:lnTo>
                    <a:lnTo>
                      <a:pt x="30" y="299"/>
                    </a:lnTo>
                    <a:lnTo>
                      <a:pt x="60" y="335"/>
                    </a:lnTo>
                    <a:lnTo>
                      <a:pt x="107" y="371"/>
                    </a:lnTo>
                    <a:lnTo>
                      <a:pt x="161" y="395"/>
                    </a:lnTo>
                    <a:lnTo>
                      <a:pt x="221" y="413"/>
                    </a:lnTo>
                    <a:lnTo>
                      <a:pt x="287" y="425"/>
                    </a:lnTo>
                    <a:lnTo>
                      <a:pt x="359" y="431"/>
                    </a:lnTo>
                    <a:lnTo>
                      <a:pt x="430" y="425"/>
                    </a:lnTo>
                    <a:lnTo>
                      <a:pt x="496" y="413"/>
                    </a:lnTo>
                    <a:lnTo>
                      <a:pt x="562" y="395"/>
                    </a:lnTo>
                    <a:lnTo>
                      <a:pt x="610" y="371"/>
                    </a:lnTo>
                    <a:lnTo>
                      <a:pt x="657" y="335"/>
                    </a:lnTo>
                    <a:lnTo>
                      <a:pt x="687" y="299"/>
                    </a:lnTo>
                    <a:lnTo>
                      <a:pt x="711" y="257"/>
                    </a:lnTo>
                    <a:lnTo>
                      <a:pt x="717" y="216"/>
                    </a:lnTo>
                    <a:lnTo>
                      <a:pt x="717" y="204"/>
                    </a:lnTo>
                    <a:lnTo>
                      <a:pt x="711" y="192"/>
                    </a:lnTo>
                    <a:lnTo>
                      <a:pt x="687" y="198"/>
                    </a:lnTo>
                    <a:lnTo>
                      <a:pt x="693" y="210"/>
                    </a:lnTo>
                    <a:lnTo>
                      <a:pt x="693" y="216"/>
                    </a:lnTo>
                    <a:lnTo>
                      <a:pt x="693" y="216"/>
                    </a:lnTo>
                    <a:close/>
                  </a:path>
                </a:pathLst>
              </a:custGeom>
              <a:solidFill>
                <a:schemeClr val="accent2"/>
              </a:solidFill>
              <a:ln w="9525">
                <a:noFill/>
                <a:round/>
                <a:headEnd/>
                <a:tailEnd/>
              </a:ln>
            </p:spPr>
            <p:txBody>
              <a:bodyPr/>
              <a:lstStyle/>
              <a:p>
                <a:pPr>
                  <a:defRPr/>
                </a:pPr>
                <a:endParaRPr lang="es-AR"/>
              </a:p>
            </p:txBody>
          </p:sp>
          <p:sp>
            <p:nvSpPr>
              <p:cNvPr id="4141" name="Freeform 45"/>
              <p:cNvSpPr>
                <a:spLocks/>
              </p:cNvSpPr>
              <p:nvPr/>
            </p:nvSpPr>
            <p:spPr bwMode="hidden">
              <a:xfrm>
                <a:off x="4349" y="3510"/>
                <a:ext cx="909" cy="533"/>
              </a:xfrm>
              <a:custGeom>
                <a:avLst/>
                <a:gdLst/>
                <a:ahLst/>
                <a:cxnLst>
                  <a:cxn ang="0">
                    <a:pos x="616" y="0"/>
                  </a:cxn>
                  <a:cxn ang="0">
                    <a:pos x="616" y="18"/>
                  </a:cxn>
                  <a:cxn ang="0">
                    <a:pos x="724" y="60"/>
                  </a:cxn>
                  <a:cxn ang="0">
                    <a:pos x="765" y="84"/>
                  </a:cxn>
                  <a:cxn ang="0">
                    <a:pos x="807" y="114"/>
                  </a:cxn>
                  <a:cxn ang="0">
                    <a:pos x="837" y="144"/>
                  </a:cxn>
                  <a:cxn ang="0">
                    <a:pos x="861" y="180"/>
                  </a:cxn>
                  <a:cxn ang="0">
                    <a:pos x="873" y="216"/>
                  </a:cxn>
                  <a:cxn ang="0">
                    <a:pos x="879" y="258"/>
                  </a:cxn>
                  <a:cxn ang="0">
                    <a:pos x="873" y="311"/>
                  </a:cxn>
                  <a:cxn ang="0">
                    <a:pos x="843" y="359"/>
                  </a:cxn>
                  <a:cxn ang="0">
                    <a:pos x="807" y="401"/>
                  </a:cxn>
                  <a:cxn ang="0">
                    <a:pos x="753" y="443"/>
                  </a:cxn>
                  <a:cxn ang="0">
                    <a:pos x="694" y="473"/>
                  </a:cxn>
                  <a:cxn ang="0">
                    <a:pos x="622" y="497"/>
                  </a:cxn>
                  <a:cxn ang="0">
                    <a:pos x="538" y="509"/>
                  </a:cxn>
                  <a:cxn ang="0">
                    <a:pos x="455" y="515"/>
                  </a:cxn>
                  <a:cxn ang="0">
                    <a:pos x="371" y="509"/>
                  </a:cxn>
                  <a:cxn ang="0">
                    <a:pos x="287" y="497"/>
                  </a:cxn>
                  <a:cxn ang="0">
                    <a:pos x="215" y="473"/>
                  </a:cxn>
                  <a:cxn ang="0">
                    <a:pos x="156" y="443"/>
                  </a:cxn>
                  <a:cxn ang="0">
                    <a:pos x="102" y="401"/>
                  </a:cxn>
                  <a:cxn ang="0">
                    <a:pos x="66" y="359"/>
                  </a:cxn>
                  <a:cxn ang="0">
                    <a:pos x="36" y="311"/>
                  </a:cxn>
                  <a:cxn ang="0">
                    <a:pos x="30" y="258"/>
                  </a:cxn>
                  <a:cxn ang="0">
                    <a:pos x="36" y="222"/>
                  </a:cxn>
                  <a:cxn ang="0">
                    <a:pos x="48" y="186"/>
                  </a:cxn>
                  <a:cxn ang="0">
                    <a:pos x="66" y="156"/>
                  </a:cxn>
                  <a:cxn ang="0">
                    <a:pos x="90" y="126"/>
                  </a:cxn>
                  <a:cxn ang="0">
                    <a:pos x="66" y="114"/>
                  </a:cxn>
                  <a:cxn ang="0">
                    <a:pos x="36" y="144"/>
                  </a:cxn>
                  <a:cxn ang="0">
                    <a:pos x="18" y="180"/>
                  </a:cxn>
                  <a:cxn ang="0">
                    <a:pos x="6" y="216"/>
                  </a:cxn>
                  <a:cxn ang="0">
                    <a:pos x="0" y="258"/>
                  </a:cxn>
                  <a:cxn ang="0">
                    <a:pos x="12" y="311"/>
                  </a:cxn>
                  <a:cxn ang="0">
                    <a:pos x="36" y="365"/>
                  </a:cxn>
                  <a:cxn ang="0">
                    <a:pos x="78" y="413"/>
                  </a:cxn>
                  <a:cxn ang="0">
                    <a:pos x="132" y="449"/>
                  </a:cxn>
                  <a:cxn ang="0">
                    <a:pos x="203" y="485"/>
                  </a:cxn>
                  <a:cxn ang="0">
                    <a:pos x="275" y="509"/>
                  </a:cxn>
                  <a:cxn ang="0">
                    <a:pos x="365" y="527"/>
                  </a:cxn>
                  <a:cxn ang="0">
                    <a:pos x="455" y="533"/>
                  </a:cxn>
                  <a:cxn ang="0">
                    <a:pos x="544" y="527"/>
                  </a:cxn>
                  <a:cxn ang="0">
                    <a:pos x="634" y="509"/>
                  </a:cxn>
                  <a:cxn ang="0">
                    <a:pos x="712" y="485"/>
                  </a:cxn>
                  <a:cxn ang="0">
                    <a:pos x="777" y="449"/>
                  </a:cxn>
                  <a:cxn ang="0">
                    <a:pos x="831" y="413"/>
                  </a:cxn>
                  <a:cxn ang="0">
                    <a:pos x="873" y="365"/>
                  </a:cxn>
                  <a:cxn ang="0">
                    <a:pos x="897" y="311"/>
                  </a:cxn>
                  <a:cxn ang="0">
                    <a:pos x="909" y="258"/>
                  </a:cxn>
                  <a:cxn ang="0">
                    <a:pos x="903" y="216"/>
                  </a:cxn>
                  <a:cxn ang="0">
                    <a:pos x="885" y="174"/>
                  </a:cxn>
                  <a:cxn ang="0">
                    <a:pos x="861" y="132"/>
                  </a:cxn>
                  <a:cxn ang="0">
                    <a:pos x="825" y="102"/>
                  </a:cxn>
                  <a:cxn ang="0">
                    <a:pos x="783" y="66"/>
                  </a:cxn>
                  <a:cxn ang="0">
                    <a:pos x="735" y="42"/>
                  </a:cxn>
                  <a:cxn ang="0">
                    <a:pos x="616" y="0"/>
                  </a:cxn>
                  <a:cxn ang="0">
                    <a:pos x="616" y="0"/>
                  </a:cxn>
                </a:cxnLst>
                <a:rect l="0" t="0" r="r" b="b"/>
                <a:pathLst>
                  <a:path w="909" h="533">
                    <a:moveTo>
                      <a:pt x="616" y="0"/>
                    </a:moveTo>
                    <a:lnTo>
                      <a:pt x="616" y="18"/>
                    </a:lnTo>
                    <a:lnTo>
                      <a:pt x="724" y="60"/>
                    </a:lnTo>
                    <a:lnTo>
                      <a:pt x="765" y="84"/>
                    </a:lnTo>
                    <a:lnTo>
                      <a:pt x="807" y="114"/>
                    </a:lnTo>
                    <a:lnTo>
                      <a:pt x="837" y="144"/>
                    </a:lnTo>
                    <a:lnTo>
                      <a:pt x="861" y="180"/>
                    </a:lnTo>
                    <a:lnTo>
                      <a:pt x="873" y="216"/>
                    </a:lnTo>
                    <a:lnTo>
                      <a:pt x="879" y="258"/>
                    </a:lnTo>
                    <a:lnTo>
                      <a:pt x="873" y="311"/>
                    </a:lnTo>
                    <a:lnTo>
                      <a:pt x="843" y="359"/>
                    </a:lnTo>
                    <a:lnTo>
                      <a:pt x="807" y="401"/>
                    </a:lnTo>
                    <a:lnTo>
                      <a:pt x="753" y="443"/>
                    </a:lnTo>
                    <a:lnTo>
                      <a:pt x="694" y="473"/>
                    </a:lnTo>
                    <a:lnTo>
                      <a:pt x="622" y="497"/>
                    </a:lnTo>
                    <a:lnTo>
                      <a:pt x="538" y="509"/>
                    </a:lnTo>
                    <a:lnTo>
                      <a:pt x="455" y="515"/>
                    </a:lnTo>
                    <a:lnTo>
                      <a:pt x="371" y="509"/>
                    </a:lnTo>
                    <a:lnTo>
                      <a:pt x="287" y="497"/>
                    </a:lnTo>
                    <a:lnTo>
                      <a:pt x="215" y="473"/>
                    </a:lnTo>
                    <a:lnTo>
                      <a:pt x="156" y="443"/>
                    </a:lnTo>
                    <a:lnTo>
                      <a:pt x="102" y="401"/>
                    </a:lnTo>
                    <a:lnTo>
                      <a:pt x="66" y="359"/>
                    </a:lnTo>
                    <a:lnTo>
                      <a:pt x="36" y="311"/>
                    </a:lnTo>
                    <a:lnTo>
                      <a:pt x="30" y="258"/>
                    </a:lnTo>
                    <a:lnTo>
                      <a:pt x="36" y="222"/>
                    </a:lnTo>
                    <a:lnTo>
                      <a:pt x="48" y="186"/>
                    </a:lnTo>
                    <a:lnTo>
                      <a:pt x="66" y="156"/>
                    </a:lnTo>
                    <a:lnTo>
                      <a:pt x="90" y="126"/>
                    </a:lnTo>
                    <a:lnTo>
                      <a:pt x="66" y="114"/>
                    </a:lnTo>
                    <a:lnTo>
                      <a:pt x="36" y="144"/>
                    </a:lnTo>
                    <a:lnTo>
                      <a:pt x="18" y="180"/>
                    </a:lnTo>
                    <a:lnTo>
                      <a:pt x="6" y="216"/>
                    </a:lnTo>
                    <a:lnTo>
                      <a:pt x="0" y="258"/>
                    </a:lnTo>
                    <a:lnTo>
                      <a:pt x="12" y="311"/>
                    </a:lnTo>
                    <a:lnTo>
                      <a:pt x="36" y="365"/>
                    </a:lnTo>
                    <a:lnTo>
                      <a:pt x="78" y="413"/>
                    </a:lnTo>
                    <a:lnTo>
                      <a:pt x="132" y="449"/>
                    </a:lnTo>
                    <a:lnTo>
                      <a:pt x="203" y="485"/>
                    </a:lnTo>
                    <a:lnTo>
                      <a:pt x="275" y="509"/>
                    </a:lnTo>
                    <a:lnTo>
                      <a:pt x="365" y="527"/>
                    </a:lnTo>
                    <a:lnTo>
                      <a:pt x="455" y="533"/>
                    </a:lnTo>
                    <a:lnTo>
                      <a:pt x="544" y="527"/>
                    </a:lnTo>
                    <a:lnTo>
                      <a:pt x="634" y="509"/>
                    </a:lnTo>
                    <a:lnTo>
                      <a:pt x="712" y="485"/>
                    </a:lnTo>
                    <a:lnTo>
                      <a:pt x="777" y="449"/>
                    </a:lnTo>
                    <a:lnTo>
                      <a:pt x="831" y="413"/>
                    </a:lnTo>
                    <a:lnTo>
                      <a:pt x="873" y="365"/>
                    </a:lnTo>
                    <a:lnTo>
                      <a:pt x="897" y="311"/>
                    </a:lnTo>
                    <a:lnTo>
                      <a:pt x="909" y="258"/>
                    </a:lnTo>
                    <a:lnTo>
                      <a:pt x="903" y="216"/>
                    </a:lnTo>
                    <a:lnTo>
                      <a:pt x="885" y="174"/>
                    </a:lnTo>
                    <a:lnTo>
                      <a:pt x="861" y="132"/>
                    </a:lnTo>
                    <a:lnTo>
                      <a:pt x="825" y="102"/>
                    </a:lnTo>
                    <a:lnTo>
                      <a:pt x="783" y="66"/>
                    </a:lnTo>
                    <a:lnTo>
                      <a:pt x="735" y="42"/>
                    </a:lnTo>
                    <a:lnTo>
                      <a:pt x="616" y="0"/>
                    </a:lnTo>
                    <a:lnTo>
                      <a:pt x="616" y="0"/>
                    </a:lnTo>
                    <a:close/>
                  </a:path>
                </a:pathLst>
              </a:custGeom>
              <a:gradFill rotWithShape="0">
                <a:gsLst>
                  <a:gs pos="0">
                    <a:schemeClr val="accent2">
                      <a:gamma/>
                      <a:tint val="96863"/>
                      <a:invGamma/>
                    </a:schemeClr>
                  </a:gs>
                  <a:gs pos="100000">
                    <a:schemeClr val="accent2"/>
                  </a:gs>
                </a:gsLst>
                <a:lin ang="0" scaled="1"/>
              </a:gradFill>
              <a:ln w="9525">
                <a:noFill/>
                <a:round/>
                <a:headEnd/>
                <a:tailEnd/>
              </a:ln>
            </p:spPr>
            <p:txBody>
              <a:bodyPr/>
              <a:lstStyle/>
              <a:p>
                <a:pPr>
                  <a:defRPr/>
                </a:pPr>
                <a:endParaRPr lang="es-AR"/>
              </a:p>
            </p:txBody>
          </p:sp>
          <p:sp>
            <p:nvSpPr>
              <p:cNvPr id="4142" name="Freeform 46"/>
              <p:cNvSpPr>
                <a:spLocks/>
              </p:cNvSpPr>
              <p:nvPr/>
            </p:nvSpPr>
            <p:spPr bwMode="hidden">
              <a:xfrm>
                <a:off x="4564" y="3492"/>
                <a:ext cx="365" cy="66"/>
              </a:xfrm>
              <a:custGeom>
                <a:avLst/>
                <a:gdLst/>
                <a:ahLst/>
                <a:cxnLst>
                  <a:cxn ang="0">
                    <a:pos x="240" y="18"/>
                  </a:cxn>
                  <a:cxn ang="0">
                    <a:pos x="299" y="24"/>
                  </a:cxn>
                  <a:cxn ang="0">
                    <a:pos x="359" y="30"/>
                  </a:cxn>
                  <a:cxn ang="0">
                    <a:pos x="365" y="12"/>
                  </a:cxn>
                  <a:cxn ang="0">
                    <a:pos x="305" y="6"/>
                  </a:cxn>
                  <a:cxn ang="0">
                    <a:pos x="240" y="0"/>
                  </a:cxn>
                  <a:cxn ang="0">
                    <a:pos x="174" y="6"/>
                  </a:cxn>
                  <a:cxn ang="0">
                    <a:pos x="114" y="12"/>
                  </a:cxn>
                  <a:cxn ang="0">
                    <a:pos x="0" y="42"/>
                  </a:cxn>
                  <a:cxn ang="0">
                    <a:pos x="0" y="66"/>
                  </a:cxn>
                  <a:cxn ang="0">
                    <a:pos x="54" y="48"/>
                  </a:cxn>
                  <a:cxn ang="0">
                    <a:pos x="114" y="30"/>
                  </a:cxn>
                  <a:cxn ang="0">
                    <a:pos x="174" y="24"/>
                  </a:cxn>
                  <a:cxn ang="0">
                    <a:pos x="240" y="18"/>
                  </a:cxn>
                  <a:cxn ang="0">
                    <a:pos x="240" y="18"/>
                  </a:cxn>
                </a:cxnLst>
                <a:rect l="0" t="0" r="r" b="b"/>
                <a:pathLst>
                  <a:path w="365" h="66">
                    <a:moveTo>
                      <a:pt x="240" y="18"/>
                    </a:moveTo>
                    <a:lnTo>
                      <a:pt x="299" y="24"/>
                    </a:lnTo>
                    <a:lnTo>
                      <a:pt x="359" y="30"/>
                    </a:lnTo>
                    <a:lnTo>
                      <a:pt x="365" y="12"/>
                    </a:lnTo>
                    <a:lnTo>
                      <a:pt x="305" y="6"/>
                    </a:lnTo>
                    <a:lnTo>
                      <a:pt x="240" y="0"/>
                    </a:lnTo>
                    <a:lnTo>
                      <a:pt x="174" y="6"/>
                    </a:lnTo>
                    <a:lnTo>
                      <a:pt x="114" y="12"/>
                    </a:lnTo>
                    <a:lnTo>
                      <a:pt x="0" y="42"/>
                    </a:lnTo>
                    <a:lnTo>
                      <a:pt x="0" y="66"/>
                    </a:lnTo>
                    <a:lnTo>
                      <a:pt x="54" y="48"/>
                    </a:lnTo>
                    <a:lnTo>
                      <a:pt x="114" y="30"/>
                    </a:lnTo>
                    <a:lnTo>
                      <a:pt x="174" y="24"/>
                    </a:lnTo>
                    <a:lnTo>
                      <a:pt x="240" y="18"/>
                    </a:lnTo>
                    <a:lnTo>
                      <a:pt x="240"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4143" name="Freeform 47"/>
              <p:cNvSpPr>
                <a:spLocks/>
              </p:cNvSpPr>
              <p:nvPr/>
            </p:nvSpPr>
            <p:spPr bwMode="hidden">
              <a:xfrm>
                <a:off x="4463" y="3558"/>
                <a:ext cx="66" cy="48"/>
              </a:xfrm>
              <a:custGeom>
                <a:avLst/>
                <a:gdLst/>
                <a:ahLst/>
                <a:cxnLst>
                  <a:cxn ang="0">
                    <a:pos x="66" y="18"/>
                  </a:cxn>
                  <a:cxn ang="0">
                    <a:pos x="48" y="0"/>
                  </a:cxn>
                  <a:cxn ang="0">
                    <a:pos x="24" y="12"/>
                  </a:cxn>
                  <a:cxn ang="0">
                    <a:pos x="0" y="30"/>
                  </a:cxn>
                  <a:cxn ang="0">
                    <a:pos x="12" y="48"/>
                  </a:cxn>
                  <a:cxn ang="0">
                    <a:pos x="42" y="30"/>
                  </a:cxn>
                  <a:cxn ang="0">
                    <a:pos x="66" y="18"/>
                  </a:cxn>
                  <a:cxn ang="0">
                    <a:pos x="66" y="18"/>
                  </a:cxn>
                </a:cxnLst>
                <a:rect l="0" t="0" r="r" b="b"/>
                <a:pathLst>
                  <a:path w="66" h="48">
                    <a:moveTo>
                      <a:pt x="66" y="18"/>
                    </a:moveTo>
                    <a:lnTo>
                      <a:pt x="48" y="0"/>
                    </a:lnTo>
                    <a:lnTo>
                      <a:pt x="24" y="12"/>
                    </a:lnTo>
                    <a:lnTo>
                      <a:pt x="0" y="30"/>
                    </a:lnTo>
                    <a:lnTo>
                      <a:pt x="12" y="48"/>
                    </a:lnTo>
                    <a:lnTo>
                      <a:pt x="42" y="30"/>
                    </a:lnTo>
                    <a:lnTo>
                      <a:pt x="66" y="18"/>
                    </a:lnTo>
                    <a:lnTo>
                      <a:pt x="66" y="18"/>
                    </a:lnTo>
                    <a:close/>
                  </a:path>
                </a:pathLst>
              </a:custGeom>
              <a:gradFill rotWithShape="0">
                <a:gsLst>
                  <a:gs pos="0">
                    <a:schemeClr val="accent2">
                      <a:gamma/>
                      <a:tint val="96863"/>
                      <a:invGamma/>
                    </a:schemeClr>
                  </a:gs>
                  <a:gs pos="100000">
                    <a:schemeClr val="accent2"/>
                  </a:gs>
                </a:gsLst>
                <a:lin ang="5400000" scaled="1"/>
              </a:gradFill>
              <a:ln w="9525">
                <a:noFill/>
                <a:round/>
                <a:headEnd/>
                <a:tailEnd/>
              </a:ln>
            </p:spPr>
            <p:txBody>
              <a:bodyPr/>
              <a:lstStyle/>
              <a:p>
                <a:pPr>
                  <a:defRPr/>
                </a:pPr>
                <a:endParaRPr lang="es-AR"/>
              </a:p>
            </p:txBody>
          </p:sp>
          <p:sp>
            <p:nvSpPr>
              <p:cNvPr id="4144" name="Oval 48"/>
              <p:cNvSpPr>
                <a:spLocks noChangeArrowheads="1"/>
              </p:cNvSpPr>
              <p:nvPr/>
            </p:nvSpPr>
            <p:spPr bwMode="hidden">
              <a:xfrm>
                <a:off x="4546" y="3608"/>
                <a:ext cx="518" cy="319"/>
              </a:xfrm>
              <a:prstGeom prst="ellipse">
                <a:avLst/>
              </a:prstGeom>
              <a:gradFill rotWithShape="0">
                <a:gsLst>
                  <a:gs pos="0">
                    <a:schemeClr val="accent2">
                      <a:gamma/>
                      <a:shade val="94118"/>
                      <a:invGamma/>
                    </a:schemeClr>
                  </a:gs>
                  <a:gs pos="100000">
                    <a:schemeClr val="accent2"/>
                  </a:gs>
                </a:gsLst>
                <a:lin ang="0" scaled="1"/>
              </a:gradFill>
              <a:ln w="9525">
                <a:noFill/>
                <a:round/>
                <a:headEnd/>
                <a:tailEnd/>
              </a:ln>
              <a:effectLst/>
            </p:spPr>
            <p:txBody>
              <a:bodyPr/>
              <a:lstStyle/>
              <a:p>
                <a:pPr>
                  <a:defRPr/>
                </a:pPr>
                <a:endParaRPr lang="es-AR"/>
              </a:p>
            </p:txBody>
          </p:sp>
          <p:sp>
            <p:nvSpPr>
              <p:cNvPr id="4145" name="Oval 49"/>
              <p:cNvSpPr>
                <a:spLocks noChangeArrowheads="1"/>
              </p:cNvSpPr>
              <p:nvPr/>
            </p:nvSpPr>
            <p:spPr bwMode="hidden">
              <a:xfrm>
                <a:off x="4578" y="3630"/>
                <a:ext cx="446" cy="271"/>
              </a:xfrm>
              <a:prstGeom prst="ellipse">
                <a:avLst/>
              </a:prstGeom>
              <a:gradFill rotWithShape="0">
                <a:gsLst>
                  <a:gs pos="0">
                    <a:schemeClr val="accent2">
                      <a:gamma/>
                      <a:tint val="96863"/>
                      <a:invGamma/>
                    </a:schemeClr>
                  </a:gs>
                  <a:gs pos="100000">
                    <a:schemeClr val="accent2"/>
                  </a:gs>
                </a:gsLst>
                <a:lin ang="5400000" scaled="1"/>
              </a:gradFill>
              <a:ln w="9525">
                <a:noFill/>
                <a:round/>
                <a:headEnd/>
                <a:tailEnd/>
              </a:ln>
              <a:effectLst/>
            </p:spPr>
            <p:txBody>
              <a:bodyPr/>
              <a:lstStyle/>
              <a:p>
                <a:pPr>
                  <a:defRPr/>
                </a:pPr>
                <a:endParaRPr lang="es-AR"/>
              </a:p>
            </p:txBody>
          </p:sp>
          <p:sp>
            <p:nvSpPr>
              <p:cNvPr id="4146" name="Oval 50"/>
              <p:cNvSpPr>
                <a:spLocks noChangeArrowheads="1"/>
              </p:cNvSpPr>
              <p:nvPr/>
            </p:nvSpPr>
            <p:spPr bwMode="hidden">
              <a:xfrm>
                <a:off x="4610" y="3650"/>
                <a:ext cx="386" cy="233"/>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4147" name="Oval 51"/>
              <p:cNvSpPr>
                <a:spLocks noChangeArrowheads="1"/>
              </p:cNvSpPr>
              <p:nvPr/>
            </p:nvSpPr>
            <p:spPr bwMode="hidden">
              <a:xfrm>
                <a:off x="4654" y="3678"/>
                <a:ext cx="298" cy="177"/>
              </a:xfrm>
              <a:prstGeom prst="ellipse">
                <a:avLst/>
              </a:prstGeom>
              <a:gradFill rotWithShape="0">
                <a:gsLst>
                  <a:gs pos="0">
                    <a:schemeClr val="accent2">
                      <a:gamma/>
                      <a:shade val="94118"/>
                      <a:invGamma/>
                    </a:schemeClr>
                  </a:gs>
                  <a:gs pos="100000">
                    <a:schemeClr val="accent2"/>
                  </a:gs>
                </a:gsLst>
                <a:lin ang="5400000" scaled="1"/>
              </a:gradFill>
              <a:ln w="9525">
                <a:noFill/>
                <a:round/>
                <a:headEnd/>
                <a:tailEnd/>
              </a:ln>
              <a:effectLst/>
            </p:spPr>
            <p:txBody>
              <a:bodyPr/>
              <a:lstStyle/>
              <a:p>
                <a:pPr>
                  <a:defRPr/>
                </a:pPr>
                <a:endParaRPr lang="es-AR"/>
              </a:p>
            </p:txBody>
          </p:sp>
          <p:sp>
            <p:nvSpPr>
              <p:cNvPr id="4148" name="Oval 52"/>
              <p:cNvSpPr>
                <a:spLocks noChangeArrowheads="1"/>
              </p:cNvSpPr>
              <p:nvPr/>
            </p:nvSpPr>
            <p:spPr bwMode="hidden">
              <a:xfrm>
                <a:off x="4690" y="3698"/>
                <a:ext cx="222" cy="139"/>
              </a:xfrm>
              <a:prstGeom prst="ellipse">
                <a:avLst/>
              </a:prstGeom>
              <a:gradFill rotWithShape="0">
                <a:gsLst>
                  <a:gs pos="0">
                    <a:schemeClr val="accent2"/>
                  </a:gs>
                  <a:gs pos="100000">
                    <a:schemeClr val="accent2">
                      <a:gamma/>
                      <a:shade val="94118"/>
                      <a:invGamma/>
                    </a:schemeClr>
                  </a:gs>
                </a:gsLst>
                <a:lin ang="5400000" scaled="1"/>
              </a:gradFill>
              <a:ln w="9525">
                <a:noFill/>
                <a:round/>
                <a:headEnd/>
                <a:tailEnd/>
              </a:ln>
              <a:effectLst/>
            </p:spPr>
            <p:txBody>
              <a:bodyPr/>
              <a:lstStyle/>
              <a:p>
                <a:pPr>
                  <a:defRPr/>
                </a:pPr>
                <a:endParaRPr lang="es-AR"/>
              </a:p>
            </p:txBody>
          </p:sp>
          <p:sp>
            <p:nvSpPr>
              <p:cNvPr id="4149" name="Oval 53"/>
              <p:cNvSpPr>
                <a:spLocks noChangeArrowheads="1"/>
              </p:cNvSpPr>
              <p:nvPr/>
            </p:nvSpPr>
            <p:spPr bwMode="hidden">
              <a:xfrm>
                <a:off x="4738" y="3728"/>
                <a:ext cx="126" cy="81"/>
              </a:xfrm>
              <a:prstGeom prst="ellipse">
                <a:avLst/>
              </a:prstGeom>
              <a:gradFill rotWithShape="0">
                <a:gsLst>
                  <a:gs pos="0">
                    <a:schemeClr val="accent2">
                      <a:gamma/>
                      <a:shade val="96863"/>
                      <a:invGamma/>
                    </a:schemeClr>
                  </a:gs>
                  <a:gs pos="100000">
                    <a:schemeClr val="accent2"/>
                  </a:gs>
                </a:gsLst>
                <a:lin ang="5400000" scaled="1"/>
              </a:gradFill>
              <a:ln w="9525">
                <a:noFill/>
                <a:round/>
                <a:headEnd/>
                <a:tailEnd/>
              </a:ln>
              <a:effectLst/>
            </p:spPr>
            <p:txBody>
              <a:bodyPr/>
              <a:lstStyle/>
              <a:p>
                <a:pPr>
                  <a:defRPr/>
                </a:pPr>
                <a:endParaRPr lang="es-AR"/>
              </a:p>
            </p:txBody>
          </p:sp>
        </p:grpSp>
        <p:grpSp>
          <p:nvGrpSpPr>
            <p:cNvPr id="1037" name="Group 54"/>
            <p:cNvGrpSpPr>
              <a:grpSpLocks/>
            </p:cNvGrpSpPr>
            <p:nvPr userDrawn="1"/>
          </p:nvGrpSpPr>
          <p:grpSpPr bwMode="auto">
            <a:xfrm>
              <a:off x="5280" y="3024"/>
              <a:ext cx="425" cy="258"/>
              <a:chOff x="5280" y="3024"/>
              <a:chExt cx="425" cy="258"/>
            </a:xfrm>
          </p:grpSpPr>
          <p:sp>
            <p:nvSpPr>
              <p:cNvPr id="4151" name="Freeform 55"/>
              <p:cNvSpPr>
                <a:spLocks/>
              </p:cNvSpPr>
              <p:nvPr/>
            </p:nvSpPr>
            <p:spPr bwMode="hidden">
              <a:xfrm>
                <a:off x="5280" y="3186"/>
                <a:ext cx="383" cy="96"/>
              </a:xfrm>
              <a:custGeom>
                <a:avLst/>
                <a:gdLst/>
                <a:ahLst/>
                <a:cxnLst>
                  <a:cxn ang="0">
                    <a:pos x="209" y="96"/>
                  </a:cxn>
                  <a:cxn ang="0">
                    <a:pos x="143" y="90"/>
                  </a:cxn>
                  <a:cxn ang="0">
                    <a:pos x="83" y="66"/>
                  </a:cxn>
                  <a:cxn ang="0">
                    <a:pos x="35" y="36"/>
                  </a:cxn>
                  <a:cxn ang="0">
                    <a:pos x="6" y="0"/>
                  </a:cxn>
                  <a:cxn ang="0">
                    <a:pos x="0" y="6"/>
                  </a:cxn>
                  <a:cxn ang="0">
                    <a:pos x="29" y="42"/>
                  </a:cxn>
                  <a:cxn ang="0">
                    <a:pos x="77" y="72"/>
                  </a:cxn>
                  <a:cxn ang="0">
                    <a:pos x="137" y="90"/>
                  </a:cxn>
                  <a:cxn ang="0">
                    <a:pos x="209" y="96"/>
                  </a:cxn>
                  <a:cxn ang="0">
                    <a:pos x="263" y="90"/>
                  </a:cxn>
                  <a:cxn ang="0">
                    <a:pos x="311" y="84"/>
                  </a:cxn>
                  <a:cxn ang="0">
                    <a:pos x="352" y="66"/>
                  </a:cxn>
                  <a:cxn ang="0">
                    <a:pos x="382" y="42"/>
                  </a:cxn>
                  <a:cxn ang="0">
                    <a:pos x="376" y="42"/>
                  </a:cxn>
                  <a:cxn ang="0">
                    <a:pos x="346" y="66"/>
                  </a:cxn>
                  <a:cxn ang="0">
                    <a:pos x="305" y="78"/>
                  </a:cxn>
                  <a:cxn ang="0">
                    <a:pos x="263" y="90"/>
                  </a:cxn>
                  <a:cxn ang="0">
                    <a:pos x="209" y="96"/>
                  </a:cxn>
                  <a:cxn ang="0">
                    <a:pos x="209" y="96"/>
                  </a:cxn>
                </a:cxnLst>
                <a:rect l="0" t="0" r="r" b="b"/>
                <a:pathLst>
                  <a:path w="382" h="96">
                    <a:moveTo>
                      <a:pt x="209" y="96"/>
                    </a:moveTo>
                    <a:lnTo>
                      <a:pt x="143" y="90"/>
                    </a:lnTo>
                    <a:lnTo>
                      <a:pt x="83" y="66"/>
                    </a:lnTo>
                    <a:lnTo>
                      <a:pt x="35" y="36"/>
                    </a:lnTo>
                    <a:lnTo>
                      <a:pt x="6" y="0"/>
                    </a:lnTo>
                    <a:lnTo>
                      <a:pt x="0" y="6"/>
                    </a:lnTo>
                    <a:lnTo>
                      <a:pt x="29" y="42"/>
                    </a:lnTo>
                    <a:lnTo>
                      <a:pt x="77" y="72"/>
                    </a:lnTo>
                    <a:lnTo>
                      <a:pt x="137" y="90"/>
                    </a:lnTo>
                    <a:lnTo>
                      <a:pt x="209" y="96"/>
                    </a:lnTo>
                    <a:lnTo>
                      <a:pt x="263" y="90"/>
                    </a:lnTo>
                    <a:lnTo>
                      <a:pt x="311" y="84"/>
                    </a:lnTo>
                    <a:lnTo>
                      <a:pt x="352" y="66"/>
                    </a:lnTo>
                    <a:lnTo>
                      <a:pt x="382" y="42"/>
                    </a:lnTo>
                    <a:lnTo>
                      <a:pt x="376" y="42"/>
                    </a:lnTo>
                    <a:lnTo>
                      <a:pt x="346" y="66"/>
                    </a:lnTo>
                    <a:lnTo>
                      <a:pt x="305" y="78"/>
                    </a:lnTo>
                    <a:lnTo>
                      <a:pt x="263" y="90"/>
                    </a:lnTo>
                    <a:lnTo>
                      <a:pt x="209" y="96"/>
                    </a:lnTo>
                    <a:lnTo>
                      <a:pt x="209" y="96"/>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4152" name="Freeform 56"/>
              <p:cNvSpPr>
                <a:spLocks/>
              </p:cNvSpPr>
              <p:nvPr/>
            </p:nvSpPr>
            <p:spPr bwMode="hidden">
              <a:xfrm>
                <a:off x="5315" y="3024"/>
                <a:ext cx="258" cy="54"/>
              </a:xfrm>
              <a:custGeom>
                <a:avLst/>
                <a:gdLst/>
                <a:ahLst/>
                <a:cxnLst>
                  <a:cxn ang="0">
                    <a:pos x="174" y="0"/>
                  </a:cxn>
                  <a:cxn ang="0">
                    <a:pos x="216" y="6"/>
                  </a:cxn>
                  <a:cxn ang="0">
                    <a:pos x="258" y="12"/>
                  </a:cxn>
                  <a:cxn ang="0">
                    <a:pos x="252" y="6"/>
                  </a:cxn>
                  <a:cxn ang="0">
                    <a:pos x="216" y="0"/>
                  </a:cxn>
                  <a:cxn ang="0">
                    <a:pos x="174" y="0"/>
                  </a:cxn>
                  <a:cxn ang="0">
                    <a:pos x="120" y="6"/>
                  </a:cxn>
                  <a:cxn ang="0">
                    <a:pos x="78" y="12"/>
                  </a:cxn>
                  <a:cxn ang="0">
                    <a:pos x="36" y="30"/>
                  </a:cxn>
                  <a:cxn ang="0">
                    <a:pos x="0" y="48"/>
                  </a:cxn>
                  <a:cxn ang="0">
                    <a:pos x="6" y="54"/>
                  </a:cxn>
                  <a:cxn ang="0">
                    <a:pos x="36" y="36"/>
                  </a:cxn>
                  <a:cxn ang="0">
                    <a:pos x="78" y="18"/>
                  </a:cxn>
                  <a:cxn ang="0">
                    <a:pos x="120" y="6"/>
                  </a:cxn>
                  <a:cxn ang="0">
                    <a:pos x="174" y="0"/>
                  </a:cxn>
                  <a:cxn ang="0">
                    <a:pos x="174" y="0"/>
                  </a:cxn>
                </a:cxnLst>
                <a:rect l="0" t="0" r="r" b="b"/>
                <a:pathLst>
                  <a:path w="258" h="54">
                    <a:moveTo>
                      <a:pt x="174" y="0"/>
                    </a:moveTo>
                    <a:lnTo>
                      <a:pt x="216" y="6"/>
                    </a:lnTo>
                    <a:lnTo>
                      <a:pt x="258" y="12"/>
                    </a:lnTo>
                    <a:lnTo>
                      <a:pt x="252" y="6"/>
                    </a:lnTo>
                    <a:lnTo>
                      <a:pt x="216" y="0"/>
                    </a:lnTo>
                    <a:lnTo>
                      <a:pt x="174" y="0"/>
                    </a:lnTo>
                    <a:lnTo>
                      <a:pt x="120" y="6"/>
                    </a:lnTo>
                    <a:lnTo>
                      <a:pt x="78" y="12"/>
                    </a:lnTo>
                    <a:lnTo>
                      <a:pt x="36" y="30"/>
                    </a:lnTo>
                    <a:lnTo>
                      <a:pt x="0" y="48"/>
                    </a:lnTo>
                    <a:lnTo>
                      <a:pt x="6" y="54"/>
                    </a:lnTo>
                    <a:lnTo>
                      <a:pt x="36" y="36"/>
                    </a:lnTo>
                    <a:lnTo>
                      <a:pt x="78" y="18"/>
                    </a:lnTo>
                    <a:lnTo>
                      <a:pt x="120" y="6"/>
                    </a:lnTo>
                    <a:lnTo>
                      <a:pt x="174" y="0"/>
                    </a:lnTo>
                    <a:lnTo>
                      <a:pt x="174" y="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4153" name="Freeform 57"/>
              <p:cNvSpPr>
                <a:spLocks/>
              </p:cNvSpPr>
              <p:nvPr/>
            </p:nvSpPr>
            <p:spPr bwMode="hidden">
              <a:xfrm>
                <a:off x="5645" y="3066"/>
                <a:ext cx="60" cy="156"/>
              </a:xfrm>
              <a:custGeom>
                <a:avLst/>
                <a:gdLst/>
                <a:ahLst/>
                <a:cxnLst>
                  <a:cxn ang="0">
                    <a:pos x="54" y="90"/>
                  </a:cxn>
                  <a:cxn ang="0">
                    <a:pos x="48" y="126"/>
                  </a:cxn>
                  <a:cxn ang="0">
                    <a:pos x="24" y="156"/>
                  </a:cxn>
                  <a:cxn ang="0">
                    <a:pos x="30" y="156"/>
                  </a:cxn>
                  <a:cxn ang="0">
                    <a:pos x="54" y="126"/>
                  </a:cxn>
                  <a:cxn ang="0">
                    <a:pos x="60" y="90"/>
                  </a:cxn>
                  <a:cxn ang="0">
                    <a:pos x="54" y="66"/>
                  </a:cxn>
                  <a:cxn ang="0">
                    <a:pos x="48" y="42"/>
                  </a:cxn>
                  <a:cxn ang="0">
                    <a:pos x="30" y="18"/>
                  </a:cxn>
                  <a:cxn ang="0">
                    <a:pos x="6" y="0"/>
                  </a:cxn>
                  <a:cxn ang="0">
                    <a:pos x="0" y="6"/>
                  </a:cxn>
                  <a:cxn ang="0">
                    <a:pos x="24" y="24"/>
                  </a:cxn>
                  <a:cxn ang="0">
                    <a:pos x="42" y="42"/>
                  </a:cxn>
                  <a:cxn ang="0">
                    <a:pos x="48" y="66"/>
                  </a:cxn>
                  <a:cxn ang="0">
                    <a:pos x="54" y="90"/>
                  </a:cxn>
                  <a:cxn ang="0">
                    <a:pos x="54" y="90"/>
                  </a:cxn>
                </a:cxnLst>
                <a:rect l="0" t="0" r="r" b="b"/>
                <a:pathLst>
                  <a:path w="60" h="156">
                    <a:moveTo>
                      <a:pt x="54" y="90"/>
                    </a:moveTo>
                    <a:lnTo>
                      <a:pt x="48" y="126"/>
                    </a:lnTo>
                    <a:lnTo>
                      <a:pt x="24" y="156"/>
                    </a:lnTo>
                    <a:lnTo>
                      <a:pt x="30" y="156"/>
                    </a:lnTo>
                    <a:lnTo>
                      <a:pt x="54" y="126"/>
                    </a:lnTo>
                    <a:lnTo>
                      <a:pt x="60" y="90"/>
                    </a:lnTo>
                    <a:lnTo>
                      <a:pt x="54" y="66"/>
                    </a:lnTo>
                    <a:lnTo>
                      <a:pt x="48" y="42"/>
                    </a:lnTo>
                    <a:lnTo>
                      <a:pt x="30" y="18"/>
                    </a:lnTo>
                    <a:lnTo>
                      <a:pt x="6" y="0"/>
                    </a:lnTo>
                    <a:lnTo>
                      <a:pt x="0" y="6"/>
                    </a:lnTo>
                    <a:lnTo>
                      <a:pt x="24" y="24"/>
                    </a:lnTo>
                    <a:lnTo>
                      <a:pt x="42" y="42"/>
                    </a:lnTo>
                    <a:lnTo>
                      <a:pt x="48" y="66"/>
                    </a:lnTo>
                    <a:lnTo>
                      <a:pt x="54" y="90"/>
                    </a:lnTo>
                    <a:lnTo>
                      <a:pt x="54" y="9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4154" name="Freeform 58"/>
              <p:cNvSpPr>
                <a:spLocks/>
              </p:cNvSpPr>
              <p:nvPr/>
            </p:nvSpPr>
            <p:spPr bwMode="hidden">
              <a:xfrm>
                <a:off x="5375" y="3246"/>
                <a:ext cx="192" cy="18"/>
              </a:xfrm>
              <a:custGeom>
                <a:avLst/>
                <a:gdLst/>
                <a:ahLst/>
                <a:cxnLst>
                  <a:cxn ang="0">
                    <a:pos x="114" y="12"/>
                  </a:cxn>
                  <a:cxn ang="0">
                    <a:pos x="72" y="6"/>
                  </a:cxn>
                  <a:cxn ang="0">
                    <a:pos x="30" y="0"/>
                  </a:cxn>
                  <a:cxn ang="0">
                    <a:pos x="0" y="0"/>
                  </a:cxn>
                  <a:cxn ang="0">
                    <a:pos x="54" y="12"/>
                  </a:cxn>
                  <a:cxn ang="0">
                    <a:pos x="114" y="18"/>
                  </a:cxn>
                  <a:cxn ang="0">
                    <a:pos x="156" y="18"/>
                  </a:cxn>
                  <a:cxn ang="0">
                    <a:pos x="192" y="12"/>
                  </a:cxn>
                  <a:cxn ang="0">
                    <a:pos x="186" y="0"/>
                  </a:cxn>
                  <a:cxn ang="0">
                    <a:pos x="150" y="6"/>
                  </a:cxn>
                  <a:cxn ang="0">
                    <a:pos x="114" y="12"/>
                  </a:cxn>
                  <a:cxn ang="0">
                    <a:pos x="114" y="12"/>
                  </a:cxn>
                </a:cxnLst>
                <a:rect l="0" t="0" r="r" b="b"/>
                <a:pathLst>
                  <a:path w="192" h="18">
                    <a:moveTo>
                      <a:pt x="114" y="12"/>
                    </a:moveTo>
                    <a:lnTo>
                      <a:pt x="72" y="6"/>
                    </a:lnTo>
                    <a:lnTo>
                      <a:pt x="30" y="0"/>
                    </a:lnTo>
                    <a:lnTo>
                      <a:pt x="0" y="0"/>
                    </a:lnTo>
                    <a:lnTo>
                      <a:pt x="54" y="12"/>
                    </a:lnTo>
                    <a:lnTo>
                      <a:pt x="114" y="18"/>
                    </a:lnTo>
                    <a:lnTo>
                      <a:pt x="156" y="18"/>
                    </a:lnTo>
                    <a:lnTo>
                      <a:pt x="192" y="12"/>
                    </a:lnTo>
                    <a:lnTo>
                      <a:pt x="186" y="0"/>
                    </a:lnTo>
                    <a:lnTo>
                      <a:pt x="150" y="6"/>
                    </a:lnTo>
                    <a:lnTo>
                      <a:pt x="114" y="12"/>
                    </a:lnTo>
                    <a:lnTo>
                      <a:pt x="114" y="12"/>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sp>
            <p:nvSpPr>
              <p:cNvPr id="4155" name="Freeform 59"/>
              <p:cNvSpPr>
                <a:spLocks/>
              </p:cNvSpPr>
              <p:nvPr/>
            </p:nvSpPr>
            <p:spPr bwMode="hidden">
              <a:xfrm>
                <a:off x="5304" y="3042"/>
                <a:ext cx="161" cy="186"/>
              </a:xfrm>
              <a:custGeom>
                <a:avLst/>
                <a:gdLst/>
                <a:ahLst/>
                <a:cxnLst>
                  <a:cxn ang="0">
                    <a:pos x="11" y="114"/>
                  </a:cxn>
                  <a:cxn ang="0">
                    <a:pos x="17" y="96"/>
                  </a:cxn>
                  <a:cxn ang="0">
                    <a:pos x="23" y="78"/>
                  </a:cxn>
                  <a:cxn ang="0">
                    <a:pos x="53" y="42"/>
                  </a:cxn>
                  <a:cxn ang="0">
                    <a:pos x="101" y="18"/>
                  </a:cxn>
                  <a:cxn ang="0">
                    <a:pos x="155" y="6"/>
                  </a:cxn>
                  <a:cxn ang="0">
                    <a:pos x="161" y="0"/>
                  </a:cxn>
                  <a:cxn ang="0">
                    <a:pos x="95" y="12"/>
                  </a:cxn>
                  <a:cxn ang="0">
                    <a:pos x="47" y="36"/>
                  </a:cxn>
                  <a:cxn ang="0">
                    <a:pos x="11" y="72"/>
                  </a:cxn>
                  <a:cxn ang="0">
                    <a:pos x="5" y="90"/>
                  </a:cxn>
                  <a:cxn ang="0">
                    <a:pos x="0" y="114"/>
                  </a:cxn>
                  <a:cxn ang="0">
                    <a:pos x="11" y="150"/>
                  </a:cxn>
                  <a:cxn ang="0">
                    <a:pos x="23" y="168"/>
                  </a:cxn>
                  <a:cxn ang="0">
                    <a:pos x="41" y="186"/>
                  </a:cxn>
                  <a:cxn ang="0">
                    <a:pos x="65" y="186"/>
                  </a:cxn>
                  <a:cxn ang="0">
                    <a:pos x="41" y="168"/>
                  </a:cxn>
                  <a:cxn ang="0">
                    <a:pos x="23" y="150"/>
                  </a:cxn>
                  <a:cxn ang="0">
                    <a:pos x="17" y="132"/>
                  </a:cxn>
                  <a:cxn ang="0">
                    <a:pos x="11" y="114"/>
                  </a:cxn>
                  <a:cxn ang="0">
                    <a:pos x="11" y="114"/>
                  </a:cxn>
                </a:cxnLst>
                <a:rect l="0" t="0" r="r" b="b"/>
                <a:pathLst>
                  <a:path w="161" h="186">
                    <a:moveTo>
                      <a:pt x="11" y="114"/>
                    </a:moveTo>
                    <a:lnTo>
                      <a:pt x="17" y="96"/>
                    </a:lnTo>
                    <a:lnTo>
                      <a:pt x="23" y="78"/>
                    </a:lnTo>
                    <a:lnTo>
                      <a:pt x="53" y="42"/>
                    </a:lnTo>
                    <a:lnTo>
                      <a:pt x="101" y="18"/>
                    </a:lnTo>
                    <a:lnTo>
                      <a:pt x="155" y="6"/>
                    </a:lnTo>
                    <a:lnTo>
                      <a:pt x="161" y="0"/>
                    </a:lnTo>
                    <a:lnTo>
                      <a:pt x="95" y="12"/>
                    </a:lnTo>
                    <a:lnTo>
                      <a:pt x="47" y="36"/>
                    </a:lnTo>
                    <a:lnTo>
                      <a:pt x="11" y="72"/>
                    </a:lnTo>
                    <a:lnTo>
                      <a:pt x="5" y="90"/>
                    </a:lnTo>
                    <a:lnTo>
                      <a:pt x="0" y="114"/>
                    </a:lnTo>
                    <a:lnTo>
                      <a:pt x="11" y="150"/>
                    </a:lnTo>
                    <a:lnTo>
                      <a:pt x="23" y="168"/>
                    </a:lnTo>
                    <a:lnTo>
                      <a:pt x="41" y="186"/>
                    </a:lnTo>
                    <a:lnTo>
                      <a:pt x="65" y="186"/>
                    </a:lnTo>
                    <a:lnTo>
                      <a:pt x="41" y="168"/>
                    </a:lnTo>
                    <a:lnTo>
                      <a:pt x="23" y="150"/>
                    </a:lnTo>
                    <a:lnTo>
                      <a:pt x="17" y="132"/>
                    </a:lnTo>
                    <a:lnTo>
                      <a:pt x="11" y="114"/>
                    </a:lnTo>
                    <a:lnTo>
                      <a:pt x="11" y="114"/>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sp>
            <p:nvSpPr>
              <p:cNvPr id="4156" name="Freeform 60"/>
              <p:cNvSpPr>
                <a:spLocks/>
              </p:cNvSpPr>
              <p:nvPr/>
            </p:nvSpPr>
            <p:spPr bwMode="hidden">
              <a:xfrm>
                <a:off x="5489" y="3042"/>
                <a:ext cx="186" cy="210"/>
              </a:xfrm>
              <a:custGeom>
                <a:avLst/>
                <a:gdLst/>
                <a:ahLst/>
                <a:cxnLst>
                  <a:cxn ang="0">
                    <a:pos x="0" y="6"/>
                  </a:cxn>
                  <a:cxn ang="0">
                    <a:pos x="66" y="12"/>
                  </a:cxn>
                  <a:cxn ang="0">
                    <a:pos x="119" y="36"/>
                  </a:cxn>
                  <a:cxn ang="0">
                    <a:pos x="155" y="72"/>
                  </a:cxn>
                  <a:cxn ang="0">
                    <a:pos x="161" y="90"/>
                  </a:cxn>
                  <a:cxn ang="0">
                    <a:pos x="167" y="114"/>
                  </a:cxn>
                  <a:cxn ang="0">
                    <a:pos x="161" y="138"/>
                  </a:cxn>
                  <a:cxn ang="0">
                    <a:pos x="149" y="162"/>
                  </a:cxn>
                  <a:cxn ang="0">
                    <a:pos x="119" y="180"/>
                  </a:cxn>
                  <a:cxn ang="0">
                    <a:pos x="90" y="198"/>
                  </a:cxn>
                  <a:cxn ang="0">
                    <a:pos x="96" y="210"/>
                  </a:cxn>
                  <a:cxn ang="0">
                    <a:pos x="131" y="192"/>
                  </a:cxn>
                  <a:cxn ang="0">
                    <a:pos x="161" y="168"/>
                  </a:cxn>
                  <a:cxn ang="0">
                    <a:pos x="179" y="144"/>
                  </a:cxn>
                  <a:cxn ang="0">
                    <a:pos x="185" y="114"/>
                  </a:cxn>
                  <a:cxn ang="0">
                    <a:pos x="179" y="90"/>
                  </a:cxn>
                  <a:cxn ang="0">
                    <a:pos x="173" y="66"/>
                  </a:cxn>
                  <a:cxn ang="0">
                    <a:pos x="155" y="48"/>
                  </a:cxn>
                  <a:cxn ang="0">
                    <a:pos x="131" y="30"/>
                  </a:cxn>
                  <a:cxn ang="0">
                    <a:pos x="72" y="6"/>
                  </a:cxn>
                  <a:cxn ang="0">
                    <a:pos x="0" y="0"/>
                  </a:cxn>
                  <a:cxn ang="0">
                    <a:pos x="0" y="6"/>
                  </a:cxn>
                  <a:cxn ang="0">
                    <a:pos x="0" y="6"/>
                  </a:cxn>
                  <a:cxn ang="0">
                    <a:pos x="0" y="6"/>
                  </a:cxn>
                </a:cxnLst>
                <a:rect l="0" t="0" r="r" b="b"/>
                <a:pathLst>
                  <a:path w="185" h="210">
                    <a:moveTo>
                      <a:pt x="0" y="6"/>
                    </a:moveTo>
                    <a:lnTo>
                      <a:pt x="66" y="12"/>
                    </a:lnTo>
                    <a:lnTo>
                      <a:pt x="119" y="36"/>
                    </a:lnTo>
                    <a:lnTo>
                      <a:pt x="155" y="72"/>
                    </a:lnTo>
                    <a:lnTo>
                      <a:pt x="161" y="90"/>
                    </a:lnTo>
                    <a:lnTo>
                      <a:pt x="167" y="114"/>
                    </a:lnTo>
                    <a:lnTo>
                      <a:pt x="161" y="138"/>
                    </a:lnTo>
                    <a:lnTo>
                      <a:pt x="149" y="162"/>
                    </a:lnTo>
                    <a:lnTo>
                      <a:pt x="119" y="180"/>
                    </a:lnTo>
                    <a:lnTo>
                      <a:pt x="90" y="198"/>
                    </a:lnTo>
                    <a:lnTo>
                      <a:pt x="96" y="210"/>
                    </a:lnTo>
                    <a:lnTo>
                      <a:pt x="131" y="192"/>
                    </a:lnTo>
                    <a:lnTo>
                      <a:pt x="161" y="168"/>
                    </a:lnTo>
                    <a:lnTo>
                      <a:pt x="179" y="144"/>
                    </a:lnTo>
                    <a:lnTo>
                      <a:pt x="185" y="114"/>
                    </a:lnTo>
                    <a:lnTo>
                      <a:pt x="179" y="90"/>
                    </a:lnTo>
                    <a:lnTo>
                      <a:pt x="173" y="66"/>
                    </a:lnTo>
                    <a:lnTo>
                      <a:pt x="155" y="48"/>
                    </a:lnTo>
                    <a:lnTo>
                      <a:pt x="131" y="30"/>
                    </a:lnTo>
                    <a:lnTo>
                      <a:pt x="72" y="6"/>
                    </a:lnTo>
                    <a:lnTo>
                      <a:pt x="0" y="0"/>
                    </a:lnTo>
                    <a:lnTo>
                      <a:pt x="0" y="6"/>
                    </a:lnTo>
                    <a:lnTo>
                      <a:pt x="0" y="6"/>
                    </a:lnTo>
                    <a:lnTo>
                      <a:pt x="0" y="6"/>
                    </a:lnTo>
                    <a:close/>
                  </a:path>
                </a:pathLst>
              </a:custGeom>
              <a:gradFill rotWithShape="0">
                <a:gsLst>
                  <a:gs pos="0">
                    <a:schemeClr val="bg1"/>
                  </a:gs>
                  <a:gs pos="100000">
                    <a:schemeClr val="accent2"/>
                  </a:gs>
                </a:gsLst>
                <a:lin ang="5400000" scaled="1"/>
              </a:gradFill>
              <a:ln w="9525">
                <a:noFill/>
                <a:round/>
                <a:headEnd/>
                <a:tailEnd/>
              </a:ln>
            </p:spPr>
            <p:txBody>
              <a:bodyPr/>
              <a:lstStyle/>
              <a:p>
                <a:pPr>
                  <a:defRPr/>
                </a:pPr>
                <a:endParaRPr lang="es-AR"/>
              </a:p>
            </p:txBody>
          </p:sp>
          <p:sp>
            <p:nvSpPr>
              <p:cNvPr id="4157" name="Freeform 61"/>
              <p:cNvSpPr>
                <a:spLocks noEditPoints="1"/>
              </p:cNvSpPr>
              <p:nvPr/>
            </p:nvSpPr>
            <p:spPr bwMode="hidden">
              <a:xfrm>
                <a:off x="5345" y="3058"/>
                <a:ext cx="299" cy="186"/>
              </a:xfrm>
              <a:custGeom>
                <a:avLst/>
                <a:gdLst/>
                <a:ahLst/>
                <a:cxnLst>
                  <a:cxn ang="0">
                    <a:pos x="150" y="0"/>
                  </a:cxn>
                  <a:cxn ang="0">
                    <a:pos x="90" y="6"/>
                  </a:cxn>
                  <a:cxn ang="0">
                    <a:pos x="42" y="30"/>
                  </a:cxn>
                  <a:cxn ang="0">
                    <a:pos x="12" y="54"/>
                  </a:cxn>
                  <a:cxn ang="0">
                    <a:pos x="6" y="72"/>
                  </a:cxn>
                  <a:cxn ang="0">
                    <a:pos x="0" y="90"/>
                  </a:cxn>
                  <a:cxn ang="0">
                    <a:pos x="6" y="108"/>
                  </a:cxn>
                  <a:cxn ang="0">
                    <a:pos x="12" y="126"/>
                  </a:cxn>
                  <a:cxn ang="0">
                    <a:pos x="42" y="156"/>
                  </a:cxn>
                  <a:cxn ang="0">
                    <a:pos x="90" y="180"/>
                  </a:cxn>
                  <a:cxn ang="0">
                    <a:pos x="150" y="186"/>
                  </a:cxn>
                  <a:cxn ang="0">
                    <a:pos x="209" y="180"/>
                  </a:cxn>
                  <a:cxn ang="0">
                    <a:pos x="257" y="156"/>
                  </a:cxn>
                  <a:cxn ang="0">
                    <a:pos x="287" y="126"/>
                  </a:cxn>
                  <a:cxn ang="0">
                    <a:pos x="299" y="108"/>
                  </a:cxn>
                  <a:cxn ang="0">
                    <a:pos x="299" y="90"/>
                  </a:cxn>
                  <a:cxn ang="0">
                    <a:pos x="299" y="72"/>
                  </a:cxn>
                  <a:cxn ang="0">
                    <a:pos x="287" y="54"/>
                  </a:cxn>
                  <a:cxn ang="0">
                    <a:pos x="257" y="30"/>
                  </a:cxn>
                  <a:cxn ang="0">
                    <a:pos x="209" y="6"/>
                  </a:cxn>
                  <a:cxn ang="0">
                    <a:pos x="150" y="0"/>
                  </a:cxn>
                  <a:cxn ang="0">
                    <a:pos x="150" y="0"/>
                  </a:cxn>
                  <a:cxn ang="0">
                    <a:pos x="150" y="180"/>
                  </a:cxn>
                  <a:cxn ang="0">
                    <a:pos x="96" y="174"/>
                  </a:cxn>
                  <a:cxn ang="0">
                    <a:pos x="48" y="156"/>
                  </a:cxn>
                  <a:cxn ang="0">
                    <a:pos x="18" y="126"/>
                  </a:cxn>
                  <a:cxn ang="0">
                    <a:pos x="12" y="108"/>
                  </a:cxn>
                  <a:cxn ang="0">
                    <a:pos x="6" y="90"/>
                  </a:cxn>
                  <a:cxn ang="0">
                    <a:pos x="12" y="72"/>
                  </a:cxn>
                  <a:cxn ang="0">
                    <a:pos x="18" y="54"/>
                  </a:cxn>
                  <a:cxn ang="0">
                    <a:pos x="48" y="30"/>
                  </a:cxn>
                  <a:cxn ang="0">
                    <a:pos x="96" y="12"/>
                  </a:cxn>
                  <a:cxn ang="0">
                    <a:pos x="150" y="6"/>
                  </a:cxn>
                  <a:cxn ang="0">
                    <a:pos x="203" y="12"/>
                  </a:cxn>
                  <a:cxn ang="0">
                    <a:pos x="251" y="30"/>
                  </a:cxn>
                  <a:cxn ang="0">
                    <a:pos x="281" y="54"/>
                  </a:cxn>
                  <a:cxn ang="0">
                    <a:pos x="293" y="72"/>
                  </a:cxn>
                  <a:cxn ang="0">
                    <a:pos x="293" y="90"/>
                  </a:cxn>
                  <a:cxn ang="0">
                    <a:pos x="293" y="108"/>
                  </a:cxn>
                  <a:cxn ang="0">
                    <a:pos x="281" y="126"/>
                  </a:cxn>
                  <a:cxn ang="0">
                    <a:pos x="251" y="156"/>
                  </a:cxn>
                  <a:cxn ang="0">
                    <a:pos x="203" y="174"/>
                  </a:cxn>
                  <a:cxn ang="0">
                    <a:pos x="150" y="180"/>
                  </a:cxn>
                  <a:cxn ang="0">
                    <a:pos x="150" y="180"/>
                  </a:cxn>
                </a:cxnLst>
                <a:rect l="0" t="0" r="r" b="b"/>
                <a:pathLst>
                  <a:path w="299" h="186">
                    <a:moveTo>
                      <a:pt x="150" y="0"/>
                    </a:moveTo>
                    <a:lnTo>
                      <a:pt x="90" y="6"/>
                    </a:lnTo>
                    <a:lnTo>
                      <a:pt x="42" y="30"/>
                    </a:lnTo>
                    <a:lnTo>
                      <a:pt x="12" y="54"/>
                    </a:lnTo>
                    <a:lnTo>
                      <a:pt x="6" y="72"/>
                    </a:lnTo>
                    <a:lnTo>
                      <a:pt x="0" y="90"/>
                    </a:lnTo>
                    <a:lnTo>
                      <a:pt x="6" y="108"/>
                    </a:lnTo>
                    <a:lnTo>
                      <a:pt x="12" y="126"/>
                    </a:lnTo>
                    <a:lnTo>
                      <a:pt x="42" y="156"/>
                    </a:lnTo>
                    <a:lnTo>
                      <a:pt x="90" y="180"/>
                    </a:lnTo>
                    <a:lnTo>
                      <a:pt x="150" y="186"/>
                    </a:lnTo>
                    <a:lnTo>
                      <a:pt x="209" y="180"/>
                    </a:lnTo>
                    <a:lnTo>
                      <a:pt x="257" y="156"/>
                    </a:lnTo>
                    <a:lnTo>
                      <a:pt x="287" y="126"/>
                    </a:lnTo>
                    <a:lnTo>
                      <a:pt x="299" y="108"/>
                    </a:lnTo>
                    <a:lnTo>
                      <a:pt x="299" y="90"/>
                    </a:lnTo>
                    <a:lnTo>
                      <a:pt x="299" y="72"/>
                    </a:lnTo>
                    <a:lnTo>
                      <a:pt x="287" y="54"/>
                    </a:lnTo>
                    <a:lnTo>
                      <a:pt x="257" y="30"/>
                    </a:lnTo>
                    <a:lnTo>
                      <a:pt x="209" y="6"/>
                    </a:lnTo>
                    <a:lnTo>
                      <a:pt x="150" y="0"/>
                    </a:lnTo>
                    <a:lnTo>
                      <a:pt x="150" y="0"/>
                    </a:lnTo>
                    <a:close/>
                    <a:moveTo>
                      <a:pt x="150" y="180"/>
                    </a:moveTo>
                    <a:lnTo>
                      <a:pt x="96" y="174"/>
                    </a:lnTo>
                    <a:lnTo>
                      <a:pt x="48" y="156"/>
                    </a:lnTo>
                    <a:lnTo>
                      <a:pt x="18" y="126"/>
                    </a:lnTo>
                    <a:lnTo>
                      <a:pt x="12" y="108"/>
                    </a:lnTo>
                    <a:lnTo>
                      <a:pt x="6" y="90"/>
                    </a:lnTo>
                    <a:lnTo>
                      <a:pt x="12" y="72"/>
                    </a:lnTo>
                    <a:lnTo>
                      <a:pt x="18" y="54"/>
                    </a:lnTo>
                    <a:lnTo>
                      <a:pt x="48" y="30"/>
                    </a:lnTo>
                    <a:lnTo>
                      <a:pt x="96" y="12"/>
                    </a:lnTo>
                    <a:lnTo>
                      <a:pt x="150" y="6"/>
                    </a:lnTo>
                    <a:lnTo>
                      <a:pt x="203" y="12"/>
                    </a:lnTo>
                    <a:lnTo>
                      <a:pt x="251" y="30"/>
                    </a:lnTo>
                    <a:lnTo>
                      <a:pt x="281" y="54"/>
                    </a:lnTo>
                    <a:lnTo>
                      <a:pt x="293" y="72"/>
                    </a:lnTo>
                    <a:lnTo>
                      <a:pt x="293" y="90"/>
                    </a:lnTo>
                    <a:lnTo>
                      <a:pt x="293" y="108"/>
                    </a:lnTo>
                    <a:lnTo>
                      <a:pt x="281" y="126"/>
                    </a:lnTo>
                    <a:lnTo>
                      <a:pt x="251" y="156"/>
                    </a:lnTo>
                    <a:lnTo>
                      <a:pt x="203" y="174"/>
                    </a:lnTo>
                    <a:lnTo>
                      <a:pt x="150" y="180"/>
                    </a:lnTo>
                    <a:lnTo>
                      <a:pt x="150" y="180"/>
                    </a:lnTo>
                    <a:close/>
                  </a:path>
                </a:pathLst>
              </a:custGeom>
              <a:gradFill rotWithShape="0">
                <a:gsLst>
                  <a:gs pos="0">
                    <a:schemeClr val="accent2"/>
                  </a:gs>
                  <a:gs pos="100000">
                    <a:schemeClr val="bg1"/>
                  </a:gs>
                </a:gsLst>
                <a:lin ang="5400000" scaled="1"/>
              </a:gradFill>
              <a:ln w="9525">
                <a:noFill/>
                <a:round/>
                <a:headEnd/>
                <a:tailEnd/>
              </a:ln>
            </p:spPr>
            <p:txBody>
              <a:bodyPr/>
              <a:lstStyle/>
              <a:p>
                <a:pPr>
                  <a:defRPr/>
                </a:pPr>
                <a:endParaRPr lang="es-AR"/>
              </a:p>
            </p:txBody>
          </p:sp>
          <p:grpSp>
            <p:nvGrpSpPr>
              <p:cNvPr id="1045" name="Group 62"/>
              <p:cNvGrpSpPr>
                <a:grpSpLocks/>
              </p:cNvGrpSpPr>
              <p:nvPr/>
            </p:nvGrpSpPr>
            <p:grpSpPr bwMode="auto">
              <a:xfrm>
                <a:off x="5381" y="3085"/>
                <a:ext cx="227" cy="132"/>
                <a:chOff x="5381" y="3085"/>
                <a:chExt cx="227" cy="132"/>
              </a:xfrm>
            </p:grpSpPr>
            <p:sp>
              <p:nvSpPr>
                <p:cNvPr id="4159" name="Oval 63"/>
                <p:cNvSpPr>
                  <a:spLocks noChangeArrowheads="1"/>
                </p:cNvSpPr>
                <p:nvPr userDrawn="1"/>
              </p:nvSpPr>
              <p:spPr bwMode="hidden">
                <a:xfrm>
                  <a:off x="5381" y="3085"/>
                  <a:ext cx="227" cy="13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AR"/>
                </a:p>
              </p:txBody>
            </p:sp>
            <p:sp>
              <p:nvSpPr>
                <p:cNvPr id="4160" name="Oval 64"/>
                <p:cNvSpPr>
                  <a:spLocks noChangeArrowheads="1"/>
                </p:cNvSpPr>
                <p:nvPr userDrawn="1"/>
              </p:nvSpPr>
              <p:spPr bwMode="hidden">
                <a:xfrm>
                  <a:off x="5403" y="3099"/>
                  <a:ext cx="182" cy="102"/>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AR"/>
                </a:p>
              </p:txBody>
            </p:sp>
            <p:sp>
              <p:nvSpPr>
                <p:cNvPr id="4161" name="Oval 65"/>
                <p:cNvSpPr>
                  <a:spLocks noChangeArrowheads="1"/>
                </p:cNvSpPr>
                <p:nvPr userDrawn="1"/>
              </p:nvSpPr>
              <p:spPr bwMode="hidden">
                <a:xfrm>
                  <a:off x="5431" y="3109"/>
                  <a:ext cx="125" cy="82"/>
                </a:xfrm>
                <a:prstGeom prst="ellipse">
                  <a:avLst/>
                </a:prstGeom>
                <a:gradFill rotWithShape="0">
                  <a:gsLst>
                    <a:gs pos="0">
                      <a:schemeClr val="bg1"/>
                    </a:gs>
                    <a:gs pos="100000">
                      <a:schemeClr val="accent2"/>
                    </a:gs>
                  </a:gsLst>
                  <a:lin ang="5400000" scaled="1"/>
                </a:gradFill>
                <a:ln w="9525">
                  <a:noFill/>
                  <a:round/>
                  <a:headEnd/>
                  <a:tailEnd/>
                </a:ln>
                <a:effectLst/>
              </p:spPr>
              <p:txBody>
                <a:bodyPr/>
                <a:lstStyle/>
                <a:p>
                  <a:pPr>
                    <a:defRPr/>
                  </a:pPr>
                  <a:endParaRPr lang="es-AR"/>
                </a:p>
              </p:txBody>
            </p:sp>
            <p:sp>
              <p:nvSpPr>
                <p:cNvPr id="4162" name="Oval 66"/>
                <p:cNvSpPr>
                  <a:spLocks noChangeArrowheads="1"/>
                </p:cNvSpPr>
                <p:nvPr userDrawn="1"/>
              </p:nvSpPr>
              <p:spPr bwMode="hidden">
                <a:xfrm>
                  <a:off x="5458" y="3125"/>
                  <a:ext cx="73" cy="47"/>
                </a:xfrm>
                <a:prstGeom prst="ellipse">
                  <a:avLst/>
                </a:prstGeom>
                <a:gradFill rotWithShape="0">
                  <a:gsLst>
                    <a:gs pos="0">
                      <a:schemeClr val="accent2"/>
                    </a:gs>
                    <a:gs pos="100000">
                      <a:schemeClr val="bg1"/>
                    </a:gs>
                  </a:gsLst>
                  <a:lin ang="5400000" scaled="1"/>
                </a:gradFill>
                <a:ln w="9525">
                  <a:noFill/>
                  <a:round/>
                  <a:headEnd/>
                  <a:tailEnd/>
                </a:ln>
                <a:effectLst/>
              </p:spPr>
              <p:txBody>
                <a:bodyPr/>
                <a:lstStyle/>
                <a:p>
                  <a:pPr>
                    <a:defRPr/>
                  </a:pPr>
                  <a:endParaRPr lang="es-AR"/>
                </a:p>
              </p:txBody>
            </p:sp>
          </p:grpSp>
        </p:grpSp>
      </p:grpSp>
      <p:sp>
        <p:nvSpPr>
          <p:cNvPr id="4163" name="Rectangle 67"/>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s-ES_tradnl" smtClean="0"/>
              <a:t>Haga clic para cambiar el estilo de título	</a:t>
            </a:r>
          </a:p>
        </p:txBody>
      </p:sp>
      <p:sp>
        <p:nvSpPr>
          <p:cNvPr id="4164" name="Rectangle 68"/>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s-ES_tradnl" smtClean="0"/>
              <a:t>Haga clic para modificar el estilo de texto del patrón</a:t>
            </a:r>
          </a:p>
          <a:p>
            <a:pPr lvl="1"/>
            <a:r>
              <a:rPr lang="es-ES_tradnl" smtClean="0"/>
              <a:t>Segundo nivel</a:t>
            </a:r>
          </a:p>
          <a:p>
            <a:pPr lvl="2"/>
            <a:r>
              <a:rPr lang="es-ES_tradnl" smtClean="0"/>
              <a:t>Tercer nivel</a:t>
            </a:r>
          </a:p>
          <a:p>
            <a:pPr lvl="3"/>
            <a:r>
              <a:rPr lang="es-ES_tradnl" smtClean="0"/>
              <a:t>Cuarto nivel</a:t>
            </a:r>
          </a:p>
          <a:p>
            <a:pPr lvl="4"/>
            <a:r>
              <a:rPr lang="es-ES_tradnl" smtClean="0"/>
              <a:t>Quinto nivel</a:t>
            </a:r>
          </a:p>
        </p:txBody>
      </p:sp>
      <p:sp>
        <p:nvSpPr>
          <p:cNvPr id="4165" name="Rectangle 69"/>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effectLst>
                  <a:outerShdw blurRad="38100" dist="38100" dir="2700000" algn="tl">
                    <a:srgbClr val="000000"/>
                  </a:outerShdw>
                </a:effectLst>
              </a:defRPr>
            </a:lvl1pPr>
          </a:lstStyle>
          <a:p>
            <a:pPr>
              <a:defRPr/>
            </a:pPr>
            <a:endParaRPr lang="es-ES_tradnl"/>
          </a:p>
        </p:txBody>
      </p:sp>
      <p:sp>
        <p:nvSpPr>
          <p:cNvPr id="4166" name="Rectangle 70"/>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effectLst>
                  <a:outerShdw blurRad="38100" dist="38100" dir="2700000" algn="tl">
                    <a:srgbClr val="000000"/>
                  </a:outerShdw>
                </a:effectLst>
              </a:defRPr>
            </a:lvl1pPr>
          </a:lstStyle>
          <a:p>
            <a:pPr>
              <a:defRPr/>
            </a:pPr>
            <a:endParaRPr lang="es-ES_tradnl"/>
          </a:p>
        </p:txBody>
      </p:sp>
      <p:sp>
        <p:nvSpPr>
          <p:cNvPr id="4167" name="Rectangle 71"/>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effectLst>
                  <a:outerShdw blurRad="38100" dist="38100" dir="2700000" algn="tl">
                    <a:srgbClr val="000000"/>
                  </a:outerShdw>
                </a:effectLst>
              </a:defRPr>
            </a:lvl1pPr>
          </a:lstStyle>
          <a:p>
            <a:pPr>
              <a:defRPr/>
            </a:pPr>
            <a:fld id="{7000C091-9A51-4445-BEF1-6F61A68D3EC2}" type="slidenum">
              <a:rPr lang="es-ES_tradnl"/>
              <a:pPr>
                <a:defRPr/>
              </a:pPr>
              <a:t>‹Nº›</a:t>
            </a:fld>
            <a:endParaRPr lang="es-ES_tradnl"/>
          </a:p>
        </p:txBody>
      </p:sp>
    </p:spTree>
  </p:cSld>
  <p:clrMap bg1="dk2" tx1="lt1" bg2="dk1" tx2="lt2" accent1="accent1" accent2="accent2" accent3="accent3" accent4="accent4" accent5="accent5" accent6="accent6" hlink="hlink" folHlink="folHlink"/>
  <p:sldLayoutIdLst>
    <p:sldLayoutId id="2147483864"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iming>
    <p:tnLst>
      <p:par>
        <p:cTn id="1" dur="indefinite" restart="never" nodeType="tmRoot"/>
      </p:par>
    </p:tnLst>
  </p:timing>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Ø"/>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lr>
          <a:schemeClr val="tx2"/>
        </a:buClr>
        <a:buSzPct val="50000"/>
        <a:buFont typeface="Wingdings" pitchFamily="2" charset="2"/>
        <a:buChar char="l"/>
        <a:defRPr sz="2800">
          <a:solidFill>
            <a:schemeClr val="tx1"/>
          </a:solidFill>
          <a:effectLst>
            <a:outerShdw blurRad="38100" dist="38100" dir="2700000" algn="tl">
              <a:srgbClr val="000000"/>
            </a:outerShdw>
          </a:effectLst>
          <a:latin typeface="+mn-lt"/>
        </a:defRPr>
      </a:lvl2pPr>
      <a:lvl3pPr marL="1143000" indent="-228600" algn="l" rtl="0" eaLnBrk="0" fontAlgn="base" hangingPunct="0">
        <a:spcBef>
          <a:spcPct val="20000"/>
        </a:spcBef>
        <a:spcAft>
          <a:spcPct val="0"/>
        </a:spcAft>
        <a:buClr>
          <a:schemeClr val="accent2"/>
        </a:buClr>
        <a:buChar char="•"/>
        <a:defRPr sz="2400">
          <a:solidFill>
            <a:schemeClr val="tx1"/>
          </a:solidFill>
          <a:effectLst>
            <a:outerShdw blurRad="38100" dist="38100" dir="2700000" algn="tl">
              <a:srgbClr val="000000"/>
            </a:outerShdw>
          </a:effectLst>
          <a:latin typeface="+mn-lt"/>
        </a:defRPr>
      </a:lvl3pPr>
      <a:lvl4pPr marL="1600200" indent="-228600" algn="l" rtl="0" eaLnBrk="0" fontAlgn="base" hangingPunct="0">
        <a:spcBef>
          <a:spcPct val="20000"/>
        </a:spcBef>
        <a:spcAft>
          <a:spcPct val="0"/>
        </a:spcAft>
        <a:buClr>
          <a:schemeClr val="folHlink"/>
        </a:buClr>
        <a:buSzPct val="50000"/>
        <a:buFont typeface="Wingdings" pitchFamily="2" charset="2"/>
        <a:buChar char="l"/>
        <a:defRPr sz="2000">
          <a:solidFill>
            <a:schemeClr val="tx1"/>
          </a:solidFill>
          <a:effectLst>
            <a:outerShdw blurRad="38100" dist="38100" dir="2700000" algn="tl">
              <a:srgbClr val="000000"/>
            </a:outerShdw>
          </a:effectLst>
          <a:latin typeface="+mn-lt"/>
        </a:defRPr>
      </a:lvl4pPr>
      <a:lvl5pPr marL="2057400" indent="-228600" algn="l" rtl="0" eaLnBrk="0" fontAlgn="base" hangingPunct="0">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5pPr>
      <a:lvl6pPr marL="25146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Char char="•"/>
        <a:defRPr sz="2000">
          <a:solidFill>
            <a:schemeClr val="tx1"/>
          </a:solidFill>
          <a:effectLst>
            <a:outerShdw blurRad="38100" dist="38100" dir="2700000" algn="tl">
              <a:srgbClr val="000000"/>
            </a:outerShdw>
          </a:effectLst>
          <a:latin typeface="+mn-lt"/>
        </a:defRPr>
      </a:lvl9pPr>
    </p:bodyStyle>
    <p:otherStyle>
      <a:defPPr>
        <a:defRPr lang="es-A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070C0"/>
        </a:solidFill>
        <a:effectLst/>
      </p:bgPr>
    </p:bg>
    <p:spTree>
      <p:nvGrpSpPr>
        <p:cNvPr id="1" name=""/>
        <p:cNvGrpSpPr/>
        <p:nvPr/>
      </p:nvGrpSpPr>
      <p:grpSpPr>
        <a:xfrm>
          <a:off x="0" y="0"/>
          <a:ext cx="0" cy="0"/>
          <a:chOff x="0" y="0"/>
          <a:chExt cx="0" cy="0"/>
        </a:xfrm>
      </p:grpSpPr>
      <p:sp>
        <p:nvSpPr>
          <p:cNvPr id="7" name="Rectangle 6"/>
          <p:cNvSpPr/>
          <p:nvPr/>
        </p:nvSpPr>
        <p:spPr>
          <a:xfrm>
            <a:off x="0" y="6400800"/>
            <a:ext cx="9144001"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0" y="6334315"/>
            <a:ext cx="9144001" cy="65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822960" y="286604"/>
            <a:ext cx="75438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822959" y="1845734"/>
            <a:ext cx="7543801"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1" y="6459786"/>
            <a:ext cx="1854203" cy="365125"/>
          </a:xfrm>
          <a:prstGeom prst="rect">
            <a:avLst/>
          </a:prstGeom>
        </p:spPr>
        <p:txBody>
          <a:bodyPr vert="horz" lIns="91440" tIns="45720" rIns="91440" bIns="45720" rtlCol="0" anchor="ctr"/>
          <a:lstStyle>
            <a:lvl1pPr algn="l">
              <a:defRPr sz="900">
                <a:solidFill>
                  <a:srgbClr val="FFFFFF"/>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96DFF08F-DC6B-4601-B491-B0F83F6DD2DA}" type="datetimeFigureOut">
              <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9/23/2023</a:t>
            </a:fld>
            <a:endParaRPr kumimoji="0" lang="en-US" sz="9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Footer Placeholder 4"/>
          <p:cNvSpPr>
            <a:spLocks noGrp="1"/>
          </p:cNvSpPr>
          <p:nvPr>
            <p:ph type="ftr" sz="quarter" idx="3"/>
          </p:nvPr>
        </p:nvSpPr>
        <p:spPr>
          <a:xfrm>
            <a:off x="2764639" y="6459786"/>
            <a:ext cx="3617103" cy="365125"/>
          </a:xfrm>
          <a:prstGeom prst="rect">
            <a:avLst/>
          </a:prstGeom>
        </p:spPr>
        <p:txBody>
          <a:bodyPr vert="horz" lIns="91440" tIns="45720" rIns="91440" bIns="45720" rtlCol="0" anchor="ctr"/>
          <a:lstStyle>
            <a:lvl1pPr algn="ctr">
              <a:defRPr sz="900" cap="all" baseline="0">
                <a:solidFill>
                  <a:srgbClr val="FFFFFF"/>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all" spc="0" normalizeH="0" baseline="0" noProof="0" dirty="0">
              <a:ln>
                <a:noFill/>
              </a:ln>
              <a:solidFill>
                <a:srgbClr val="FFFFFF"/>
              </a:solidFill>
              <a:effectLst/>
              <a:uLnTx/>
              <a:uFillTx/>
              <a:latin typeface="Calibri" panose="020F0502020204030204"/>
              <a:ea typeface="+mn-ea"/>
              <a:cs typeface="+mn-cs"/>
            </a:endParaRPr>
          </a:p>
        </p:txBody>
      </p:sp>
      <p:sp>
        <p:nvSpPr>
          <p:cNvPr id="6" name="Slide Number Placeholder 5"/>
          <p:cNvSpPr>
            <a:spLocks noGrp="1"/>
          </p:cNvSpPr>
          <p:nvPr>
            <p:ph type="sldNum" sz="quarter" idx="4"/>
          </p:nvPr>
        </p:nvSpPr>
        <p:spPr>
          <a:xfrm>
            <a:off x="7425344" y="6459786"/>
            <a:ext cx="984019" cy="365125"/>
          </a:xfrm>
          <a:prstGeom prst="rect">
            <a:avLst/>
          </a:prstGeom>
        </p:spPr>
        <p:txBody>
          <a:bodyPr vert="horz" lIns="91440" tIns="45720" rIns="91440" bIns="45720" rtlCol="0" anchor="ctr"/>
          <a:lstStyle>
            <a:lvl1pPr algn="r">
              <a:defRPr sz="1050">
                <a:solidFill>
                  <a:srgbClr val="FFFFFF"/>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s-PY" sz="1050" b="0" i="0" u="none" strike="noStrike" kern="1200" cap="none" spc="0" normalizeH="0" baseline="0" noProof="0" smtClean="0">
                <a:ln>
                  <a:noFill/>
                </a:ln>
                <a:solidFill>
                  <a:srgbClr val="FFFFFF"/>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‹Nº›</a:t>
            </a:fld>
            <a:endParaRPr kumimoji="0" lang="es-PY" sz="105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0" name="Straight Connector 9"/>
          <p:cNvCxnSpPr/>
          <p:nvPr/>
        </p:nvCxnSpPr>
        <p:spPr>
          <a:xfrm>
            <a:off x="895149" y="1737845"/>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1317506"/>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 id="2147483877" r:id="rId12"/>
  </p:sldLayoutIdLst>
  <p:hf sldNum="0" hdr="0" ftr="0" dt="0"/>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image" Target="../media/image6.jp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1.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69"/>
        <p:cNvGrpSpPr/>
        <p:nvPr/>
      </p:nvGrpSpPr>
      <p:grpSpPr>
        <a:xfrm>
          <a:off x="0" y="0"/>
          <a:ext cx="0" cy="0"/>
          <a:chOff x="0" y="0"/>
          <a:chExt cx="0" cy="0"/>
        </a:xfrm>
      </p:grpSpPr>
      <p:sp>
        <p:nvSpPr>
          <p:cNvPr id="372" name="Google Shape;372;p34"/>
          <p:cNvSpPr/>
          <p:nvPr/>
        </p:nvSpPr>
        <p:spPr>
          <a:xfrm>
            <a:off x="155520" y="-144360"/>
            <a:ext cx="304560" cy="304560"/>
          </a:xfrm>
          <a:prstGeom prst="rect">
            <a:avLst/>
          </a:prstGeom>
          <a:noFill/>
          <a:ln>
            <a:noFill/>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3" name="Google Shape;373;p34"/>
          <p:cNvSpPr/>
          <p:nvPr/>
        </p:nvSpPr>
        <p:spPr>
          <a:xfrm>
            <a:off x="307800" y="7920"/>
            <a:ext cx="304560" cy="304560"/>
          </a:xfrm>
          <a:prstGeom prst="rect">
            <a:avLst/>
          </a:prstGeom>
          <a:noFill/>
          <a:ln>
            <a:noFill/>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5" name="Google Shape;375;p34"/>
          <p:cNvSpPr/>
          <p:nvPr/>
        </p:nvSpPr>
        <p:spPr>
          <a:xfrm>
            <a:off x="460440" y="160200"/>
            <a:ext cx="304560" cy="304560"/>
          </a:xfrm>
          <a:prstGeom prst="rect">
            <a:avLst/>
          </a:prstGeom>
          <a:noFill/>
          <a:ln>
            <a:noFill/>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376" name="Google Shape;376;p34"/>
          <p:cNvSpPr/>
          <p:nvPr/>
        </p:nvSpPr>
        <p:spPr>
          <a:xfrm>
            <a:off x="612720" y="312840"/>
            <a:ext cx="304560" cy="304560"/>
          </a:xfrm>
          <a:prstGeom prst="rect">
            <a:avLst/>
          </a:prstGeom>
          <a:noFill/>
          <a:ln>
            <a:noFill/>
          </a:ln>
        </p:spPr>
        <p:txBody>
          <a:bodyPr spcFirstLastPara="1" wrap="square"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sp>
        <p:nvSpPr>
          <p:cNvPr id="17" name="11 CuadroTexto">
            <a:extLst>
              <a:ext uri="{FF2B5EF4-FFF2-40B4-BE49-F238E27FC236}">
                <a16:creationId xmlns:a16="http://schemas.microsoft.com/office/drawing/2014/main" id="{05519194-9CBA-4866-89E4-5F5E3A79BBCE}"/>
              </a:ext>
            </a:extLst>
          </p:cNvPr>
          <p:cNvSpPr txBox="1"/>
          <p:nvPr/>
        </p:nvSpPr>
        <p:spPr>
          <a:xfrm>
            <a:off x="2898599" y="5995405"/>
            <a:ext cx="2933816" cy="307777"/>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pt-BR" sz="1400" b="0" i="0" u="none" strike="noStrike" kern="1200" cap="none" spc="0" normalizeH="0" baseline="0" noProof="0" dirty="0" smtClean="0">
                <a:ln>
                  <a:noFill/>
                </a:ln>
                <a:solidFill>
                  <a:srgbClr val="000000"/>
                </a:solidFill>
                <a:effectLst/>
                <a:uLnTx/>
                <a:uFillTx/>
                <a:latin typeface="Arial" pitchFamily="34" charset="0"/>
                <a:ea typeface="+mn-ea"/>
                <a:cs typeface="Arial" pitchFamily="34" charset="0"/>
              </a:rPr>
              <a:t>e-mail</a:t>
            </a:r>
            <a:r>
              <a:rPr kumimoji="0" lang="pt-BR"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rPr>
              <a:t>: carlosdepettris@gmail.com</a:t>
            </a:r>
            <a:endParaRPr kumimoji="0" lang="es-PY" sz="1400" b="0" i="0" u="none" strike="noStrike" kern="1200" cap="none" spc="0" normalizeH="0" baseline="0" noProof="0" dirty="0">
              <a:ln>
                <a:noFill/>
              </a:ln>
              <a:solidFill>
                <a:srgbClr val="000000"/>
              </a:solidFill>
              <a:effectLst/>
              <a:uLnTx/>
              <a:uFillTx/>
              <a:latin typeface="Arial" pitchFamily="34" charset="0"/>
              <a:ea typeface="+mn-ea"/>
              <a:cs typeface="Arial" pitchFamily="34" charset="0"/>
            </a:endParaRPr>
          </a:p>
        </p:txBody>
      </p:sp>
      <p:sp>
        <p:nvSpPr>
          <p:cNvPr id="18" name="6 CuadroTexto">
            <a:extLst>
              <a:ext uri="{FF2B5EF4-FFF2-40B4-BE49-F238E27FC236}">
                <a16:creationId xmlns:a16="http://schemas.microsoft.com/office/drawing/2014/main" id="{7BA66D96-8953-4428-80A4-2884BE88E65C}"/>
              </a:ext>
            </a:extLst>
          </p:cNvPr>
          <p:cNvSpPr txBox="1"/>
          <p:nvPr/>
        </p:nvSpPr>
        <p:spPr>
          <a:xfrm>
            <a:off x="0" y="2239284"/>
            <a:ext cx="9144000" cy="193899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4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Mitigación de inundaciones urbanas </a:t>
            </a:r>
            <a:r>
              <a:rPr kumimoji="0" lang="es-ES" sz="40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a </a:t>
            </a:r>
            <a:r>
              <a:rPr kumimoji="0" lang="es-ES" sz="4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través de lagunas </a:t>
            </a:r>
            <a:r>
              <a:rPr kumimoji="0" lang="es-ES" sz="4000" b="1" i="0" u="none" strike="noStrike" kern="1200" cap="none" spc="0" normalizeH="0" baseline="0" noProof="0" dirty="0" smtClean="0">
                <a:ln>
                  <a:noFill/>
                </a:ln>
                <a:solidFill>
                  <a:srgbClr val="C00000"/>
                </a:solidFill>
                <a:effectLst/>
                <a:uLnTx/>
                <a:uFillTx/>
                <a:latin typeface="Arial" panose="020B0604020202020204" pitchFamily="34" charset="0"/>
                <a:ea typeface="+mn-ea"/>
                <a:cs typeface="Arial" panose="020B0604020202020204" pitchFamily="34" charset="0"/>
              </a:rPr>
              <a:t>reguladoras </a:t>
            </a:r>
            <a:r>
              <a:rPr kumimoji="0" lang="es-ES" sz="4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rPr>
              <a:t>de excedentes pluviales</a:t>
            </a:r>
            <a:endParaRPr kumimoji="0" lang="es-PY" sz="4000" b="1" i="0" u="none" strike="noStrike" kern="1200" cap="none" spc="0" normalizeH="0" baseline="0" noProof="0" dirty="0">
              <a:ln>
                <a:noFill/>
              </a:ln>
              <a:solidFill>
                <a:srgbClr val="C00000"/>
              </a:solidFill>
              <a:effectLst/>
              <a:uLnTx/>
              <a:uFillTx/>
              <a:latin typeface="Arial" panose="020B0604020202020204" pitchFamily="34" charset="0"/>
              <a:ea typeface="+mn-ea"/>
              <a:cs typeface="Arial" panose="020B0604020202020204" pitchFamily="34" charset="0"/>
            </a:endParaRPr>
          </a:p>
        </p:txBody>
      </p:sp>
      <p:sp>
        <p:nvSpPr>
          <p:cNvPr id="26" name="Google Shape;377;p34">
            <a:extLst>
              <a:ext uri="{FF2B5EF4-FFF2-40B4-BE49-F238E27FC236}">
                <a16:creationId xmlns:a16="http://schemas.microsoft.com/office/drawing/2014/main" id="{98C9E8DA-5740-4730-8178-3EC33F1A714A}"/>
              </a:ext>
            </a:extLst>
          </p:cNvPr>
          <p:cNvSpPr txBox="1"/>
          <p:nvPr/>
        </p:nvSpPr>
        <p:spPr>
          <a:xfrm>
            <a:off x="-316215" y="4265224"/>
            <a:ext cx="1857150" cy="682403"/>
          </a:xfrm>
          <a:prstGeom prst="rect">
            <a:avLst/>
          </a:prstGeom>
          <a:noFill/>
          <a:ln>
            <a:noFill/>
          </a:ln>
        </p:spPr>
        <p:txBody>
          <a:bodyPr spcFirstLastPara="1" wrap="square" lIns="91425" tIns="91425" rIns="91425" bIns="91425" anchor="t"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PY" sz="2400" b="0" i="0" u="none" strike="noStrike" kern="1200" cap="none" spc="0" normalizeH="0" baseline="0" noProof="0" dirty="0">
                <a:ln>
                  <a:noFill/>
                </a:ln>
                <a:solidFill>
                  <a:srgbClr val="57576E"/>
                </a:solidFill>
                <a:effectLst/>
                <a:uLnTx/>
                <a:uFillTx/>
                <a:latin typeface="Calibri" panose="020F0502020204030204"/>
                <a:ea typeface="+mn-ea"/>
                <a:cs typeface="+mn-cs"/>
              </a:rPr>
              <a:t>Autores</a:t>
            </a:r>
            <a:endParaRPr kumimoji="0"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2" name="6 CuadroTexto">
            <a:extLst>
              <a:ext uri="{FF2B5EF4-FFF2-40B4-BE49-F238E27FC236}">
                <a16:creationId xmlns:a16="http://schemas.microsoft.com/office/drawing/2014/main" id="{EE6CC453-6286-EEE2-DE57-8E1332F918DE}"/>
              </a:ext>
            </a:extLst>
          </p:cNvPr>
          <p:cNvSpPr txBox="1"/>
          <p:nvPr/>
        </p:nvSpPr>
        <p:spPr>
          <a:xfrm>
            <a:off x="292090" y="1807189"/>
            <a:ext cx="8474915"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 sz="2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Roman"/>
                <a:ea typeface="+mn-ea"/>
                <a:cs typeface="Calibri" pitchFamily="34" charset="0"/>
              </a:rPr>
              <a:t>Calidad de agua y </a:t>
            </a:r>
            <a:r>
              <a:rPr kumimoji="0" lang="es-ES" sz="2000" b="1" i="0" u="none" strike="noStrike" kern="1200" cap="none" spc="0" normalizeH="0" baseline="0" noProof="0" dirty="0" err="1" smtClean="0">
                <a:ln>
                  <a:noFill/>
                </a:ln>
                <a:solidFill>
                  <a:srgbClr val="000000"/>
                </a:solidFill>
                <a:effectLst>
                  <a:outerShdw blurRad="38100" dist="38100" dir="2700000" algn="tl">
                    <a:srgbClr val="000000">
                      <a:alpha val="43137"/>
                    </a:srgbClr>
                  </a:outerShdw>
                </a:effectLst>
                <a:uLnTx/>
                <a:uFillTx/>
                <a:latin typeface="Roman"/>
                <a:ea typeface="+mn-ea"/>
                <a:cs typeface="Calibri" pitchFamily="34" charset="0"/>
              </a:rPr>
              <a:t>ecohidrología</a:t>
            </a:r>
            <a:endParaRPr kumimoji="0" lang="es-PY" sz="20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Roman"/>
              <a:ea typeface="+mn-ea"/>
              <a:cs typeface="Calibri" pitchFamily="34" charset="0"/>
            </a:endParaRPr>
          </a:p>
        </p:txBody>
      </p:sp>
      <p:sp>
        <p:nvSpPr>
          <p:cNvPr id="11" name="TextBox 10">
            <a:extLst>
              <a:ext uri="{FF2B5EF4-FFF2-40B4-BE49-F238E27FC236}">
                <a16:creationId xmlns:a16="http://schemas.microsoft.com/office/drawing/2014/main" id="{6F1FE7DF-309D-002B-9956-2923E4D8F22B}"/>
              </a:ext>
            </a:extLst>
          </p:cNvPr>
          <p:cNvSpPr txBox="1"/>
          <p:nvPr/>
        </p:nvSpPr>
        <p:spPr>
          <a:xfrm>
            <a:off x="1649953" y="6421315"/>
            <a:ext cx="5887994" cy="348813"/>
          </a:xfrm>
          <a:prstGeom prst="rect">
            <a:avLst/>
          </a:prstGeom>
          <a:noFill/>
        </p:spPr>
        <p:txBody>
          <a:bodyPr wrap="square">
            <a:spAutoFit/>
          </a:bodyPr>
          <a:lstStyle/>
          <a:p>
            <a:pPr marL="0" marR="0" lvl="0" indent="0" algn="ctr" defTabSz="457200" rtl="0" eaLnBrk="1" fontAlgn="auto" latinLnBrk="0" hangingPunct="0">
              <a:lnSpc>
                <a:spcPts val="2000"/>
              </a:lnSpc>
              <a:spcBef>
                <a:spcPts val="0"/>
              </a:spcBef>
              <a:spcAft>
                <a:spcPts val="1900"/>
              </a:spcAft>
              <a:buClrTx/>
              <a:buSzTx/>
              <a:buFontTx/>
              <a:buNone/>
              <a:tabLst/>
              <a:defRPr/>
            </a:pPr>
            <a:r>
              <a:rPr kumimoji="0" lang="es-UY" sz="1800" b="1" i="0" u="none" strike="noStrike" kern="15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III Congreso de Agua Ambiente y Energía, AUGM</a:t>
            </a:r>
            <a:endParaRPr kumimoji="0" lang="en-US" sz="1800" b="1" i="0" u="none" strike="noStrike" kern="150" cap="none" spc="0" normalizeH="0" baseline="0" noProof="0" dirty="0">
              <a:ln>
                <a:noFill/>
              </a:ln>
              <a:solidFill>
                <a:srgbClr val="000000"/>
              </a:solidFill>
              <a:effectLst/>
              <a:uLnTx/>
              <a:uFillTx/>
              <a:latin typeface="Times New Roman" panose="02020603050405020304" pitchFamily="18" charset="0"/>
              <a:ea typeface="MS Mincho" panose="02020609040205080304" pitchFamily="49" charset="-128"/>
              <a:cs typeface="+mn-cs"/>
            </a:endParaRPr>
          </a:p>
        </p:txBody>
      </p:sp>
      <p:pic>
        <p:nvPicPr>
          <p:cNvPr id="12" name="Picture 11">
            <a:extLst>
              <a:ext uri="{FF2B5EF4-FFF2-40B4-BE49-F238E27FC236}">
                <a16:creationId xmlns:a16="http://schemas.microsoft.com/office/drawing/2014/main" id="{E7F24843-89A1-BF9E-AAA5-0A97C229B686}"/>
              </a:ext>
            </a:extLst>
          </p:cNvPr>
          <p:cNvPicPr>
            <a:picLocks noChangeAspect="1"/>
          </p:cNvPicPr>
          <p:nvPr/>
        </p:nvPicPr>
        <p:blipFill>
          <a:blip r:embed="rId3"/>
          <a:stretch>
            <a:fillRect/>
          </a:stretch>
        </p:blipFill>
        <p:spPr>
          <a:xfrm>
            <a:off x="7677085" y="284057"/>
            <a:ext cx="1068689" cy="1341607"/>
          </a:xfrm>
          <a:prstGeom prst="rect">
            <a:avLst/>
          </a:prstGeom>
        </p:spPr>
      </p:pic>
      <p:pic>
        <p:nvPicPr>
          <p:cNvPr id="14" name="Picture 6" descr="logo10"/>
          <p:cNvPicPr>
            <a:picLocks noChangeAspect="1" noChangeArrowheads="1"/>
          </p:cNvPicPr>
          <p:nvPr/>
        </p:nvPicPr>
        <p:blipFill>
          <a:blip r:embed="rId4"/>
          <a:srcRect/>
          <a:stretch>
            <a:fillRect/>
          </a:stretch>
        </p:blipFill>
        <p:spPr bwMode="auto">
          <a:xfrm>
            <a:off x="307799" y="345628"/>
            <a:ext cx="6445083" cy="1078732"/>
          </a:xfrm>
          <a:prstGeom prst="rect">
            <a:avLst/>
          </a:prstGeom>
          <a:noFill/>
          <a:ln w="9525">
            <a:noFill/>
            <a:miter lim="800000"/>
            <a:headEnd/>
            <a:tailEnd/>
          </a:ln>
        </p:spPr>
      </p:pic>
      <p:sp>
        <p:nvSpPr>
          <p:cNvPr id="3" name="Rectángulo 2"/>
          <p:cNvSpPr/>
          <p:nvPr/>
        </p:nvSpPr>
        <p:spPr>
          <a:xfrm>
            <a:off x="0" y="4722664"/>
            <a:ext cx="9144000" cy="769441"/>
          </a:xfrm>
          <a:prstGeom prst="rect">
            <a:avLst/>
          </a:prstGeom>
        </p:spPr>
        <p:txBody>
          <a:bodyPr wrap="square">
            <a:spAutoFit/>
          </a:bodyPr>
          <a:lstStyle/>
          <a:p>
            <a:pPr marL="228600" marR="0" lvl="0" indent="0" algn="ctr" defTabSz="457200" rtl="0" eaLnBrk="1" fontAlgn="auto" latinLnBrk="0" hangingPunct="1">
              <a:lnSpc>
                <a:spcPct val="100000"/>
              </a:lnSpc>
              <a:spcBef>
                <a:spcPts val="0"/>
              </a:spcBef>
              <a:spcAft>
                <a:spcPts val="0"/>
              </a:spcAft>
              <a:buClrTx/>
              <a:buSzTx/>
              <a:buFontTx/>
              <a:buNone/>
              <a:tabLst/>
              <a:defRPr/>
            </a:pPr>
            <a:r>
              <a:rPr kumimoji="0" lang="es-AR" sz="2200" b="1" i="0" u="none" strike="noStrike" kern="1200" cap="none" spc="0" normalizeH="0" baseline="0" noProof="0" dirty="0" smtClean="0">
                <a:ln>
                  <a:noFill/>
                </a:ln>
                <a:solidFill>
                  <a:srgbClr val="002060"/>
                </a:solidFill>
                <a:effectLst/>
                <a:uLnTx/>
                <a:uFillTx/>
                <a:latin typeface="Times New Roman" panose="02020603050405020304" pitchFamily="18" charset="0"/>
                <a:ea typeface="Times New Roman" panose="02020603050405020304" pitchFamily="18" charset="0"/>
                <a:cs typeface="+mn-cs"/>
              </a:rPr>
              <a:t>DEPETTRIS</a:t>
            </a:r>
            <a:r>
              <a:rPr kumimoji="0" lang="es-AR" sz="2200" b="1" i="0" u="none" strike="noStrike" kern="1200" cap="none" spc="0" normalizeH="0" baseline="0" noProof="0" dirty="0">
                <a:ln>
                  <a:noFill/>
                </a:ln>
                <a:solidFill>
                  <a:srgbClr val="002060"/>
                </a:solidFill>
                <a:effectLst/>
                <a:uLnTx/>
                <a:uFillTx/>
                <a:latin typeface="Times New Roman" panose="02020603050405020304" pitchFamily="18" charset="0"/>
                <a:ea typeface="Times New Roman" panose="02020603050405020304" pitchFamily="18" charset="0"/>
                <a:cs typeface="+mn-cs"/>
              </a:rPr>
              <a:t>, Carlos A.; PILAR, Jorge V.; GÓMEZ, Marcelo J. M.; RUBERTO, Alejandro R. y MENDEZ, Guillermo J.</a:t>
            </a:r>
            <a:endParaRPr kumimoji="0" lang="en-US" sz="2200" b="1" i="0" u="none" strike="noStrike" kern="1200" cap="none" spc="0" normalizeH="0" baseline="0" noProof="0" dirty="0">
              <a:ln>
                <a:noFill/>
              </a:ln>
              <a:solidFill>
                <a:srgbClr val="002060"/>
              </a:solidFill>
              <a:effectLst/>
              <a:uLnTx/>
              <a:uFillTx/>
              <a:latin typeface="Arial" panose="020B0604020202020204" pitchFamily="34" charset="0"/>
              <a:ea typeface="Times New Roman" panose="02020603050405020304" pitchFamily="18" charset="0"/>
              <a:cs typeface="+mn-cs"/>
            </a:endParaRPr>
          </a:p>
        </p:txBody>
      </p:sp>
      <p:sp>
        <p:nvSpPr>
          <p:cNvPr id="16" name="Rectangle 5"/>
          <p:cNvSpPr>
            <a:spLocks noChangeArrowheads="1"/>
          </p:cNvSpPr>
          <p:nvPr/>
        </p:nvSpPr>
        <p:spPr bwMode="auto">
          <a:xfrm>
            <a:off x="270859" y="5434886"/>
            <a:ext cx="8758841" cy="615553"/>
          </a:xfrm>
          <a:prstGeom prst="rect">
            <a:avLst/>
          </a:prstGeom>
          <a:noFill/>
          <a:ln w="9525">
            <a:noFill/>
            <a:miter lim="800000"/>
            <a:headEnd/>
            <a:tailEnd/>
          </a:ln>
        </p:spPr>
        <p:txBody>
          <a:bodyPr wrap="square"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700" b="1" i="0" u="none" strike="noStrike" kern="1200" cap="none" spc="0" normalizeH="0" baseline="0" noProof="0" dirty="0" smtClean="0">
                <a:ln>
                  <a:noFill/>
                </a:ln>
                <a:solidFill>
                  <a:srgbClr val="000000"/>
                </a:solidFill>
                <a:effectLst/>
                <a:uLnTx/>
                <a:uFillTx/>
                <a:latin typeface="Calibri" panose="020F0502020204030204"/>
                <a:ea typeface="+mn-ea"/>
                <a:cs typeface="+mn-cs"/>
              </a:rPr>
              <a:t>Grupo de Investigación del Departamento de Hidráulica de la Facultad de Ingeniería – UNNE</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s-ES_tradnl" sz="1700" b="1" i="0" u="none" strike="noStrike" kern="1200" cap="none" spc="0" normalizeH="0" baseline="0" noProof="0" dirty="0" smtClean="0">
                <a:ln>
                  <a:noFill/>
                </a:ln>
                <a:solidFill>
                  <a:srgbClr val="000000"/>
                </a:solidFill>
                <a:effectLst/>
                <a:uLnTx/>
                <a:uFillTx/>
                <a:latin typeface="Calibri" panose="020F0502020204030204"/>
                <a:ea typeface="+mn-ea"/>
                <a:cs typeface="+mn-cs"/>
              </a:rPr>
              <a:t>Resistencia – Chaco - Argentina</a:t>
            </a:r>
            <a:endParaRPr kumimoji="0" lang="es-ES_tradnl" sz="17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550767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79836" y="137560"/>
            <a:ext cx="4708188" cy="648072"/>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600" kern="0" dirty="0" smtClean="0"/>
              <a:t>ESTUDIOS HIDROLÓGICOS</a:t>
            </a:r>
          </a:p>
        </p:txBody>
      </p:sp>
      <p:sp>
        <p:nvSpPr>
          <p:cNvPr id="9" name="Rectangle 2"/>
          <p:cNvSpPr txBox="1">
            <a:spLocks noChangeArrowheads="1"/>
          </p:cNvSpPr>
          <p:nvPr/>
        </p:nvSpPr>
        <p:spPr bwMode="auto">
          <a:xfrm>
            <a:off x="-252536" y="620688"/>
            <a:ext cx="7560840"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Simulación hidrológica de la situación de diseño</a:t>
            </a:r>
          </a:p>
          <a:p>
            <a:pPr algn="l" eaLnBrk="1" hangingPunct="1">
              <a:defRPr/>
            </a:pPr>
            <a:endParaRPr lang="es-ES" sz="2400" kern="0" dirty="0"/>
          </a:p>
        </p:txBody>
      </p:sp>
      <p:sp>
        <p:nvSpPr>
          <p:cNvPr id="2" name="Rectángulo 1"/>
          <p:cNvSpPr/>
          <p:nvPr/>
        </p:nvSpPr>
        <p:spPr>
          <a:xfrm>
            <a:off x="144740" y="1340768"/>
            <a:ext cx="8675732" cy="823302"/>
          </a:xfrm>
          <a:prstGeom prst="rect">
            <a:avLst/>
          </a:prstGeom>
        </p:spPr>
        <p:txBody>
          <a:bodyPr wrap="square">
            <a:spAutoFit/>
          </a:bodyPr>
          <a:lstStyle/>
          <a:p>
            <a:pPr algn="just" hangingPunct="0">
              <a:lnSpc>
                <a:spcPts val="1900"/>
              </a:lnSpc>
              <a:spcAft>
                <a:spcPts val="0"/>
              </a:spcAft>
            </a:pPr>
            <a:r>
              <a:rPr lang="es-ES" sz="2000" kern="150" dirty="0" smtClean="0">
                <a:latin typeface="+mj-lt"/>
                <a:ea typeface="MS Mincho"/>
              </a:rPr>
              <a:t>Evolución </a:t>
            </a:r>
            <a:r>
              <a:rPr lang="es-ES" sz="2000" kern="150" dirty="0">
                <a:latin typeface="+mj-lt"/>
                <a:ea typeface="MS Mincho"/>
              </a:rPr>
              <a:t>del almacenamiento en la </a:t>
            </a:r>
            <a:r>
              <a:rPr lang="es-ES" sz="2000" b="1" kern="150" dirty="0">
                <a:latin typeface="+mj-lt"/>
                <a:ea typeface="MS Mincho"/>
              </a:rPr>
              <a:t>laguna Los Teros </a:t>
            </a:r>
            <a:r>
              <a:rPr lang="es-ES" sz="2000" kern="150" dirty="0">
                <a:latin typeface="+mj-lt"/>
                <a:ea typeface="MS Mincho"/>
              </a:rPr>
              <a:t>y los caudales de ingreso y descarga del sistema de bombeo para un evento de TR= 10 años y las condiciones de CN e Impermeabilidad actuales.</a:t>
            </a:r>
            <a:endParaRPr lang="en-US" sz="2000" kern="150" dirty="0">
              <a:effectLst/>
              <a:latin typeface="+mj-lt"/>
              <a:ea typeface="MS Mincho"/>
            </a:endParaRPr>
          </a:p>
        </p:txBody>
      </p:sp>
      <p:pic>
        <p:nvPicPr>
          <p:cNvPr id="7" name="Imagen 6"/>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576" y="2322886"/>
            <a:ext cx="7670799" cy="4032000"/>
          </a:xfrm>
          <a:prstGeom prst="rect">
            <a:avLst/>
          </a:prstGeom>
          <a:noFill/>
          <a:ln>
            <a:solidFill>
              <a:schemeClr val="tx1"/>
            </a:solidFill>
          </a:ln>
        </p:spPr>
      </p:pic>
      <p:pic>
        <p:nvPicPr>
          <p:cNvPr id="10"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357524040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79836" y="137560"/>
            <a:ext cx="4708188" cy="648072"/>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600" kern="0" dirty="0" smtClean="0"/>
              <a:t>ESTUDIOS HIDROLÓGICOS</a:t>
            </a:r>
          </a:p>
        </p:txBody>
      </p:sp>
      <p:sp>
        <p:nvSpPr>
          <p:cNvPr id="2" name="Rectángulo 1"/>
          <p:cNvSpPr/>
          <p:nvPr/>
        </p:nvSpPr>
        <p:spPr>
          <a:xfrm>
            <a:off x="78348" y="4149080"/>
            <a:ext cx="3701564" cy="1310615"/>
          </a:xfrm>
          <a:prstGeom prst="rect">
            <a:avLst/>
          </a:prstGeom>
        </p:spPr>
        <p:txBody>
          <a:bodyPr wrap="square">
            <a:spAutoFit/>
          </a:bodyPr>
          <a:lstStyle/>
          <a:p>
            <a:pPr hangingPunct="0">
              <a:lnSpc>
                <a:spcPts val="1900"/>
              </a:lnSpc>
              <a:spcAft>
                <a:spcPts val="0"/>
              </a:spcAft>
            </a:pPr>
            <a:r>
              <a:rPr lang="es-ES" sz="2000" kern="150" dirty="0" smtClean="0">
                <a:latin typeface="+mj-lt"/>
                <a:ea typeface="MS Mincho"/>
              </a:rPr>
              <a:t>Evolución </a:t>
            </a:r>
            <a:r>
              <a:rPr lang="es-ES" sz="2000" kern="150" dirty="0">
                <a:latin typeface="+mj-lt"/>
                <a:ea typeface="MS Mincho"/>
              </a:rPr>
              <a:t>del almacenamiento y los caudales de entrada/salida de laguna Francia para CN e Impermeabilidad futuros.</a:t>
            </a:r>
            <a:endParaRPr lang="en-US" sz="2000" kern="150" dirty="0">
              <a:effectLst/>
              <a:latin typeface="+mj-lt"/>
              <a:ea typeface="MS Mincho"/>
            </a:endParaRPr>
          </a:p>
        </p:txBody>
      </p:sp>
      <p:pic>
        <p:nvPicPr>
          <p:cNvPr id="3" name="Imagen 2"/>
          <p:cNvPicPr>
            <a:picLocks noChangeAspect="1"/>
          </p:cNvPicPr>
          <p:nvPr/>
        </p:nvPicPr>
        <p:blipFill>
          <a:blip r:embed="rId2"/>
          <a:stretch>
            <a:fillRect/>
          </a:stretch>
        </p:blipFill>
        <p:spPr>
          <a:xfrm>
            <a:off x="251520" y="1181953"/>
            <a:ext cx="8720316" cy="2190724"/>
          </a:xfrm>
          <a:prstGeom prst="rect">
            <a:avLst/>
          </a:prstGeom>
        </p:spPr>
      </p:pic>
      <p:pic>
        <p:nvPicPr>
          <p:cNvPr id="8" name="Imagen 7"/>
          <p:cNvPicPr/>
          <p:nvPr/>
        </p:nvPicPr>
        <p:blipFill rotWithShape="1">
          <a:blip r:embed="rId3"/>
          <a:srcRect l="1764" b="6161"/>
          <a:stretch/>
        </p:blipFill>
        <p:spPr bwMode="auto">
          <a:xfrm>
            <a:off x="3779912" y="3497400"/>
            <a:ext cx="5191925" cy="3171960"/>
          </a:xfrm>
          <a:prstGeom prst="rect">
            <a:avLst/>
          </a:prstGeom>
          <a:ln>
            <a:solidFill>
              <a:schemeClr val="tx1"/>
            </a:solidFill>
          </a:ln>
          <a:extLst>
            <a:ext uri="{53640926-AAD7-44D8-BBD7-CCE9431645EC}">
              <a14:shadowObscured xmlns:a14="http://schemas.microsoft.com/office/drawing/2010/main"/>
            </a:ext>
          </a:extLst>
        </p:spPr>
      </p:pic>
      <p:sp>
        <p:nvSpPr>
          <p:cNvPr id="10" name="Rectangle 2"/>
          <p:cNvSpPr txBox="1">
            <a:spLocks noChangeArrowheads="1"/>
          </p:cNvSpPr>
          <p:nvPr/>
        </p:nvSpPr>
        <p:spPr bwMode="auto">
          <a:xfrm>
            <a:off x="-252536" y="620688"/>
            <a:ext cx="8856984"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Simulación hidrológica para CN e impermeabilidad futuros</a:t>
            </a:r>
          </a:p>
          <a:p>
            <a:pPr algn="l" eaLnBrk="1" hangingPunct="1">
              <a:defRPr/>
            </a:pPr>
            <a:endParaRPr lang="es-ES" sz="2400" kern="0" dirty="0"/>
          </a:p>
        </p:txBody>
      </p:sp>
      <p:pic>
        <p:nvPicPr>
          <p:cNvPr id="9" name="Picture 6" descr="logo10"/>
          <p:cNvPicPr>
            <a:picLocks noChangeAspect="1" noChangeArrowheads="1"/>
          </p:cNvPicPr>
          <p:nvPr/>
        </p:nvPicPr>
        <p:blipFill>
          <a:blip r:embed="rId4"/>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421718041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79836" y="137560"/>
            <a:ext cx="4708188" cy="648072"/>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600" kern="0" dirty="0" smtClean="0"/>
              <a:t>ESTUDIOS HIDROLÓGICOS</a:t>
            </a:r>
          </a:p>
        </p:txBody>
      </p:sp>
      <p:sp>
        <p:nvSpPr>
          <p:cNvPr id="2" name="Rectángulo 1"/>
          <p:cNvSpPr/>
          <p:nvPr/>
        </p:nvSpPr>
        <p:spPr>
          <a:xfrm>
            <a:off x="144740" y="1340768"/>
            <a:ext cx="8675732" cy="823302"/>
          </a:xfrm>
          <a:prstGeom prst="rect">
            <a:avLst/>
          </a:prstGeom>
        </p:spPr>
        <p:txBody>
          <a:bodyPr wrap="square">
            <a:spAutoFit/>
          </a:bodyPr>
          <a:lstStyle/>
          <a:p>
            <a:pPr algn="just" hangingPunct="0">
              <a:lnSpc>
                <a:spcPts val="1900"/>
              </a:lnSpc>
              <a:spcAft>
                <a:spcPts val="0"/>
              </a:spcAft>
            </a:pPr>
            <a:r>
              <a:rPr lang="es-ES" sz="2000" kern="150" dirty="0" smtClean="0">
                <a:latin typeface="+mj-lt"/>
                <a:ea typeface="MS Mincho"/>
              </a:rPr>
              <a:t>Evolución </a:t>
            </a:r>
            <a:r>
              <a:rPr lang="es-ES" sz="2000" kern="150" dirty="0">
                <a:latin typeface="+mj-lt"/>
                <a:ea typeface="MS Mincho"/>
              </a:rPr>
              <a:t>del volumen y los caudales de entrada y de salida a través del bombeo en la laguna Los Teros para TR = 10 años y condiciones futuras de </a:t>
            </a:r>
            <a:r>
              <a:rPr lang="es-ES" sz="2000" kern="150" dirty="0" smtClean="0">
                <a:latin typeface="+mj-lt"/>
                <a:ea typeface="MS Mincho"/>
              </a:rPr>
              <a:t>impermeabilidad.</a:t>
            </a:r>
            <a:endParaRPr lang="en-US" sz="2000" kern="150" dirty="0">
              <a:effectLst/>
              <a:latin typeface="+mj-lt"/>
              <a:ea typeface="MS Mincho"/>
            </a:endParaRPr>
          </a:p>
        </p:txBody>
      </p:sp>
      <p:sp>
        <p:nvSpPr>
          <p:cNvPr id="6" name="Rectangle 2"/>
          <p:cNvSpPr txBox="1">
            <a:spLocks noChangeArrowheads="1"/>
          </p:cNvSpPr>
          <p:nvPr/>
        </p:nvSpPr>
        <p:spPr bwMode="auto">
          <a:xfrm>
            <a:off x="-252536" y="620688"/>
            <a:ext cx="8856984"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Simulación hidrológica para CN e impermeabilidad futuros</a:t>
            </a:r>
          </a:p>
          <a:p>
            <a:pPr algn="l" eaLnBrk="1" hangingPunct="1">
              <a:defRPr/>
            </a:pPr>
            <a:endParaRPr lang="es-ES" sz="2400" kern="0" dirty="0"/>
          </a:p>
        </p:txBody>
      </p:sp>
      <p:pic>
        <p:nvPicPr>
          <p:cNvPr id="8" name="Imagen 7"/>
          <p:cNvPicPr>
            <a:picLocks noChangeAspect="1"/>
          </p:cNvPicPr>
          <p:nvPr/>
        </p:nvPicPr>
        <p:blipFill rotWithShape="1">
          <a:blip r:embed="rId2"/>
          <a:srcRect l="1235" b="4055"/>
          <a:stretch/>
        </p:blipFill>
        <p:spPr bwMode="auto">
          <a:xfrm>
            <a:off x="2699792" y="2060848"/>
            <a:ext cx="6016343" cy="3287817"/>
          </a:xfrm>
          <a:prstGeom prst="rect">
            <a:avLst/>
          </a:prstGeom>
          <a:ln>
            <a:solidFill>
              <a:schemeClr val="tx1"/>
            </a:solidFill>
          </a:ln>
          <a:extLst>
            <a:ext uri="{53640926-AAD7-44D8-BBD7-CCE9431645EC}">
              <a14:shadowObscured xmlns:a14="http://schemas.microsoft.com/office/drawing/2010/main"/>
            </a:ext>
          </a:extLst>
        </p:spPr>
      </p:pic>
      <p:sp>
        <p:nvSpPr>
          <p:cNvPr id="10" name="Rectangle 2"/>
          <p:cNvSpPr txBox="1">
            <a:spLocks noChangeArrowheads="1"/>
          </p:cNvSpPr>
          <p:nvPr/>
        </p:nvSpPr>
        <p:spPr bwMode="auto">
          <a:xfrm>
            <a:off x="-108520" y="5312530"/>
            <a:ext cx="6904384"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Simulación hidrológica para eventos extremos</a:t>
            </a:r>
          </a:p>
          <a:p>
            <a:pPr algn="l" eaLnBrk="1" hangingPunct="1">
              <a:defRPr/>
            </a:pPr>
            <a:endParaRPr lang="es-ES" sz="2400" kern="0" dirty="0"/>
          </a:p>
        </p:txBody>
      </p:sp>
      <p:sp>
        <p:nvSpPr>
          <p:cNvPr id="11" name="Rectángulo 10"/>
          <p:cNvSpPr/>
          <p:nvPr/>
        </p:nvSpPr>
        <p:spPr>
          <a:xfrm>
            <a:off x="144740" y="5805264"/>
            <a:ext cx="8675732" cy="823302"/>
          </a:xfrm>
          <a:prstGeom prst="rect">
            <a:avLst/>
          </a:prstGeom>
        </p:spPr>
        <p:txBody>
          <a:bodyPr wrap="square">
            <a:spAutoFit/>
          </a:bodyPr>
          <a:lstStyle/>
          <a:p>
            <a:pPr algn="just" hangingPunct="0">
              <a:lnSpc>
                <a:spcPts val="1900"/>
              </a:lnSpc>
              <a:spcAft>
                <a:spcPts val="0"/>
              </a:spcAft>
            </a:pPr>
            <a:r>
              <a:rPr lang="es-ES" sz="2000" kern="150" dirty="0">
                <a:latin typeface="+mj-lt"/>
                <a:ea typeface="MS Mincho"/>
              </a:rPr>
              <a:t>Verificación de condiciones de funcionamiento del sistema para eventos extremos y condiciones de impermeabilidad futura. Se han analizado eventos de precipitación crítico con recurrencias de 25 y 50 años.</a:t>
            </a:r>
            <a:endParaRPr lang="en-US" sz="2000" kern="150" dirty="0">
              <a:effectLst/>
              <a:latin typeface="+mj-lt"/>
              <a:ea typeface="MS Mincho"/>
            </a:endParaRPr>
          </a:p>
        </p:txBody>
      </p:sp>
      <p:pic>
        <p:nvPicPr>
          <p:cNvPr id="9"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400406901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Título"/>
          <p:cNvSpPr>
            <a:spLocks noGrp="1"/>
          </p:cNvSpPr>
          <p:nvPr>
            <p:ph type="title"/>
          </p:nvPr>
        </p:nvSpPr>
        <p:spPr>
          <a:xfrm>
            <a:off x="251520" y="560673"/>
            <a:ext cx="8568952" cy="642941"/>
          </a:xfrm>
        </p:spPr>
        <p:txBody>
          <a:bodyPr/>
          <a:lstStyle/>
          <a:p>
            <a:r>
              <a:rPr lang="es-ES" sz="2400" dirty="0" smtClean="0"/>
              <a:t>CONCLUSIONES</a:t>
            </a:r>
            <a:endParaRPr lang="es-AR" sz="2400" dirty="0"/>
          </a:p>
        </p:txBody>
      </p:sp>
      <p:sp>
        <p:nvSpPr>
          <p:cNvPr id="3" name="2 Marcador de contenido"/>
          <p:cNvSpPr>
            <a:spLocks noGrp="1"/>
          </p:cNvSpPr>
          <p:nvPr>
            <p:ph idx="1"/>
          </p:nvPr>
        </p:nvSpPr>
        <p:spPr>
          <a:xfrm>
            <a:off x="251520" y="1124744"/>
            <a:ext cx="8712968" cy="5001419"/>
          </a:xfrm>
        </p:spPr>
        <p:txBody>
          <a:bodyPr/>
          <a:lstStyle/>
          <a:p>
            <a:pPr>
              <a:buClr>
                <a:srgbClr val="FF0000"/>
              </a:buClr>
            </a:pPr>
            <a:r>
              <a:rPr lang="es-ES" sz="2000" dirty="0"/>
              <a:t>El funcionamiento hidrológico de las lagunas y su relación con las obras de control del escurrimiento que reciben y deben volcar hacia el río Negro, parte de la base de conocer los valores de altura de agua entre los que oscila cada laguna en los distintos ciclos hidrológicos</a:t>
            </a:r>
            <a:r>
              <a:rPr lang="es-ES" sz="2000" dirty="0" smtClean="0"/>
              <a:t>.</a:t>
            </a:r>
          </a:p>
          <a:p>
            <a:pPr>
              <a:buClr>
                <a:srgbClr val="FF0000"/>
              </a:buClr>
            </a:pPr>
            <a:r>
              <a:rPr lang="es-ES" sz="2000" dirty="0"/>
              <a:t>Del análisis de los </a:t>
            </a:r>
            <a:r>
              <a:rPr lang="es-ES" sz="2000" dirty="0" err="1"/>
              <a:t>hidrogramas</a:t>
            </a:r>
            <a:r>
              <a:rPr lang="es-ES" sz="2000" dirty="0"/>
              <a:t> de entrada y salida y evolución del volumen almacenado en la laguna Los Teros, para la </a:t>
            </a:r>
            <a:r>
              <a:rPr lang="es-ES" sz="2000" b="1" dirty="0"/>
              <a:t>situación actual </a:t>
            </a:r>
            <a:r>
              <a:rPr lang="es-ES" sz="2000" dirty="0"/>
              <a:t>se determinó un caudal máximo de entrada de </a:t>
            </a:r>
            <a:r>
              <a:rPr lang="es-ES" sz="2000" dirty="0" smtClean="0"/>
              <a:t>10,954m³/s y </a:t>
            </a:r>
            <a:r>
              <a:rPr lang="es-ES" sz="2000" dirty="0"/>
              <a:t>un caudal de salida por bombeo de 6,031 m³/s, lo que significa que están funcionando las </a:t>
            </a:r>
            <a:r>
              <a:rPr lang="es-ES" sz="2000" dirty="0" smtClean="0"/>
              <a:t>5 </a:t>
            </a:r>
            <a:r>
              <a:rPr lang="es-ES" sz="2000" dirty="0"/>
              <a:t>bombas previstas en el diseño de la estación de </a:t>
            </a:r>
            <a:r>
              <a:rPr lang="es-ES" sz="2000" dirty="0" smtClean="0"/>
              <a:t>bombeo.</a:t>
            </a:r>
            <a:endParaRPr lang="es-ES" sz="2000" dirty="0"/>
          </a:p>
          <a:p>
            <a:pPr>
              <a:buClr>
                <a:srgbClr val="FF0000"/>
              </a:buClr>
            </a:pPr>
            <a:r>
              <a:rPr lang="es-ES" sz="2000" dirty="0"/>
              <a:t>Del análisis de los </a:t>
            </a:r>
            <a:r>
              <a:rPr lang="es-ES" sz="2000" dirty="0" err="1"/>
              <a:t>hidrogramas</a:t>
            </a:r>
            <a:r>
              <a:rPr lang="es-ES" sz="2000" dirty="0"/>
              <a:t> de entrada y salida y evolución del volumen almacenado en la laguna Los Teros, considerando una </a:t>
            </a:r>
            <a:r>
              <a:rPr lang="es-ES" sz="2000" b="1" dirty="0"/>
              <a:t>situación de urbanización futura </a:t>
            </a:r>
            <a:r>
              <a:rPr lang="es-ES" sz="2000" dirty="0"/>
              <a:t>se determinó un caudal máximo de 11,817 </a:t>
            </a:r>
            <a:r>
              <a:rPr lang="es-ES" sz="2000" dirty="0" smtClean="0"/>
              <a:t>m³/s, se </a:t>
            </a:r>
            <a:r>
              <a:rPr lang="es-ES" sz="2000" dirty="0"/>
              <a:t>produce el caudal máximo de salida de 6,793 m³/s (las 5 bombas funcionando), </a:t>
            </a:r>
            <a:r>
              <a:rPr lang="es-ES" sz="2000" dirty="0" smtClean="0"/>
              <a:t>lo </a:t>
            </a:r>
            <a:r>
              <a:rPr lang="es-ES" sz="2000" dirty="0"/>
              <a:t>que lleva la cota de la laguna a un valor de 47,05 m MOP, 10 cm por debajo de la “Línea de Advertencia” definida por la APA, cumpliendo con la premisa de diseño. </a:t>
            </a:r>
          </a:p>
        </p:txBody>
      </p:sp>
      <p:pic>
        <p:nvPicPr>
          <p:cNvPr id="5" name="Picture 6" descr="logo10"/>
          <p:cNvPicPr>
            <a:picLocks noChangeAspect="1" noChangeArrowheads="1"/>
          </p:cNvPicPr>
          <p:nvPr/>
        </p:nvPicPr>
        <p:blipFill>
          <a:blip r:embed="rId2"/>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2997159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2 Marcador de contenido"/>
          <p:cNvSpPr>
            <a:spLocks noGrp="1"/>
          </p:cNvSpPr>
          <p:nvPr>
            <p:ph idx="1"/>
          </p:nvPr>
        </p:nvSpPr>
        <p:spPr>
          <a:xfrm>
            <a:off x="251520" y="1124744"/>
            <a:ext cx="8712968" cy="5112568"/>
          </a:xfrm>
        </p:spPr>
        <p:txBody>
          <a:bodyPr/>
          <a:lstStyle/>
          <a:p>
            <a:pPr>
              <a:buClr>
                <a:srgbClr val="FF0000"/>
              </a:buClr>
            </a:pPr>
            <a:r>
              <a:rPr lang="es-ES" sz="2000" dirty="0"/>
              <a:t>La definición de las cotas de línea de ribera y riesgo hídrico de cada laguna, y los parámetros de diseño de la obra de control, serán apropiados para el funcionamiento de los niveles de esas lagunas, en la medida que el Municipio local y la Provincia respeten esos niveles, con el control de la impermeabilidad y de los asentamientos en los bordes de estos espejos de agua, teniendo en cuenta el contexto de muy baja energía del relieve del AMGR.</a:t>
            </a:r>
          </a:p>
          <a:p>
            <a:pPr>
              <a:buClr>
                <a:srgbClr val="FF0000"/>
              </a:buClr>
            </a:pPr>
            <a:r>
              <a:rPr lang="es-ES" sz="2000" dirty="0"/>
              <a:t>La verificación de las condiciones de funcionamiento para eventos extremos, se consideró satisfactoria, dada la criticidad de los eventos de diseño utilizadas.</a:t>
            </a:r>
          </a:p>
          <a:p>
            <a:pPr>
              <a:buClr>
                <a:srgbClr val="FF0000"/>
              </a:buClr>
            </a:pPr>
            <a:r>
              <a:rPr lang="es-ES" sz="2000" dirty="0"/>
              <a:t>Las lagunas desempeñan un papel importante desde la perspectiva de la </a:t>
            </a:r>
            <a:r>
              <a:rPr lang="es-ES" sz="2000" dirty="0" err="1"/>
              <a:t>Ecohidrología</a:t>
            </a:r>
            <a:r>
              <a:rPr lang="es-ES" sz="2000" dirty="0"/>
              <a:t>, ya que el servicio ambiental que ellas pueden brindar como retardadores de escurrimiento implica comprender la interacción entre las características geomorfológicas, el uso del suelo y el agua, regulando el escurrimiento superficial, reduciendo los picos de las crecidas, pudiendo evitar inundaciones urbanas. </a:t>
            </a:r>
          </a:p>
        </p:txBody>
      </p:sp>
      <p:pic>
        <p:nvPicPr>
          <p:cNvPr id="7" name="Picture 6" descr="logo10"/>
          <p:cNvPicPr>
            <a:picLocks noChangeAspect="1" noChangeArrowheads="1"/>
          </p:cNvPicPr>
          <p:nvPr/>
        </p:nvPicPr>
        <p:blipFill>
          <a:blip r:embed="rId2"/>
          <a:srcRect/>
          <a:stretch>
            <a:fillRect/>
          </a:stretch>
        </p:blipFill>
        <p:spPr bwMode="auto">
          <a:xfrm>
            <a:off x="5382942" y="18854"/>
            <a:ext cx="3708416" cy="620688"/>
          </a:xfrm>
          <a:prstGeom prst="rect">
            <a:avLst/>
          </a:prstGeom>
          <a:noFill/>
          <a:ln w="9525">
            <a:noFill/>
            <a:miter lim="800000"/>
            <a:headEnd/>
            <a:tailEnd/>
          </a:ln>
        </p:spPr>
      </p:pic>
      <p:sp>
        <p:nvSpPr>
          <p:cNvPr id="8" name="1 Título"/>
          <p:cNvSpPr>
            <a:spLocks noGrp="1"/>
          </p:cNvSpPr>
          <p:nvPr>
            <p:ph type="title"/>
          </p:nvPr>
        </p:nvSpPr>
        <p:spPr>
          <a:xfrm>
            <a:off x="251520" y="560673"/>
            <a:ext cx="8568952" cy="642941"/>
          </a:xfrm>
        </p:spPr>
        <p:txBody>
          <a:bodyPr/>
          <a:lstStyle/>
          <a:p>
            <a:r>
              <a:rPr lang="es-ES" sz="2400" dirty="0" smtClean="0"/>
              <a:t>CONCLUSIONES</a:t>
            </a:r>
            <a:endParaRPr lang="es-AR" sz="2400"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357158" y="2143116"/>
            <a:ext cx="8229600" cy="1400172"/>
          </a:xfrm>
        </p:spPr>
        <p:txBody>
          <a:bodyPr/>
          <a:lstStyle/>
          <a:p>
            <a:pPr algn="ctr">
              <a:buNone/>
            </a:pPr>
            <a:r>
              <a:rPr lang="es-ES" sz="6000" dirty="0" smtClean="0"/>
              <a:t>¡Muchas gracias!</a:t>
            </a:r>
            <a:endParaRPr lang="es-AR" sz="6000" dirty="0"/>
          </a:p>
        </p:txBody>
      </p:sp>
      <p:pic>
        <p:nvPicPr>
          <p:cNvPr id="4" name="Picture 6" descr="logo10"/>
          <p:cNvPicPr>
            <a:picLocks noChangeAspect="1" noChangeArrowheads="1"/>
          </p:cNvPicPr>
          <p:nvPr/>
        </p:nvPicPr>
        <p:blipFill>
          <a:blip r:embed="rId2"/>
          <a:srcRect/>
          <a:stretch>
            <a:fillRect/>
          </a:stretch>
        </p:blipFill>
        <p:spPr bwMode="auto">
          <a:xfrm>
            <a:off x="357158" y="5445224"/>
            <a:ext cx="7056784" cy="1181114"/>
          </a:xfrm>
          <a:prstGeom prst="rect">
            <a:avLst/>
          </a:prstGeom>
          <a:noFill/>
          <a:ln w="9525">
            <a:noFill/>
            <a:miter lim="800000"/>
            <a:headEnd/>
            <a:tailEnd/>
          </a:ln>
        </p:spPr>
      </p:pic>
      <p:pic>
        <p:nvPicPr>
          <p:cNvPr id="5" name="Picture 11">
            <a:extLst>
              <a:ext uri="{FF2B5EF4-FFF2-40B4-BE49-F238E27FC236}">
                <a16:creationId xmlns:a16="http://schemas.microsoft.com/office/drawing/2014/main" id="{E7F24843-89A1-BF9E-AAA5-0A97C229B686}"/>
              </a:ext>
            </a:extLst>
          </p:cNvPr>
          <p:cNvPicPr>
            <a:picLocks noChangeAspect="1"/>
          </p:cNvPicPr>
          <p:nvPr/>
        </p:nvPicPr>
        <p:blipFill rotWithShape="1">
          <a:blip r:embed="rId3"/>
          <a:srcRect t="5367" b="8756"/>
          <a:stretch/>
        </p:blipFill>
        <p:spPr>
          <a:xfrm>
            <a:off x="7596336" y="5474210"/>
            <a:ext cx="1068689" cy="1152128"/>
          </a:xfrm>
          <a:prstGeom prst="rect">
            <a:avLst/>
          </a:prstGeom>
        </p:spPr>
      </p:pic>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95158" y="746999"/>
            <a:ext cx="8229600" cy="558800"/>
          </a:xfrm>
        </p:spPr>
        <p:txBody>
          <a:bodyPr/>
          <a:lstStyle/>
          <a:p>
            <a:pPr eaLnBrk="1" hangingPunct="1">
              <a:defRPr/>
            </a:pPr>
            <a:r>
              <a:rPr lang="es-ES_tradnl" sz="4000" dirty="0" smtClean="0"/>
              <a:t>Ubicación </a:t>
            </a:r>
          </a:p>
        </p:txBody>
      </p:sp>
      <p:pic>
        <p:nvPicPr>
          <p:cNvPr id="4" name="Imagen 3"/>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39552" y="1629280"/>
            <a:ext cx="8140812" cy="4320000"/>
          </a:xfrm>
          <a:prstGeom prst="rect">
            <a:avLst/>
          </a:prstGeom>
          <a:noFill/>
          <a:ln>
            <a:noFill/>
          </a:ln>
        </p:spPr>
      </p:pic>
      <p:pic>
        <p:nvPicPr>
          <p:cNvPr id="5"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330903983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2 Marcador de contenido"/>
          <p:cNvSpPr>
            <a:spLocks noGrp="1"/>
          </p:cNvSpPr>
          <p:nvPr>
            <p:ph idx="1"/>
          </p:nvPr>
        </p:nvSpPr>
        <p:spPr>
          <a:xfrm>
            <a:off x="457200" y="764704"/>
            <a:ext cx="8229600" cy="5361459"/>
          </a:xfrm>
        </p:spPr>
        <p:txBody>
          <a:bodyPr/>
          <a:lstStyle/>
          <a:p>
            <a:r>
              <a:rPr lang="es-ES" sz="2000" u="sng" dirty="0" smtClean="0"/>
              <a:t>Objeto del trabajo</a:t>
            </a:r>
            <a:r>
              <a:rPr lang="es-ES" sz="2000" dirty="0" smtClean="0"/>
              <a:t>: analizar la respuesta del diseño avanzado de la Estación de Bombeo del sistema lagunar Francia - Los Teros ante la demanda de la infraestructura interna de desagües pluviales, dentro del esquema del sistema de defensas del AMGR.</a:t>
            </a:r>
          </a:p>
          <a:p>
            <a:r>
              <a:rPr lang="es-ES" sz="2000" u="sng" dirty="0" smtClean="0"/>
              <a:t>Condiciones predeterminadas</a:t>
            </a:r>
            <a:r>
              <a:rPr lang="es-ES" sz="2000" dirty="0" smtClean="0"/>
              <a:t>: pautas de operación del recinto del Río Negro para los diferentes escenarios hídricos posibles, establecidas por la Autoridad de Aplicación del Código de Aguas de la Provincia del Chaco, que es la Administración Provincial del Agua (APA).</a:t>
            </a:r>
          </a:p>
          <a:p>
            <a:r>
              <a:rPr lang="es-ES" sz="2000" u="sng" dirty="0" smtClean="0"/>
              <a:t>Normativa existente</a:t>
            </a:r>
            <a:r>
              <a:rPr lang="es-ES" sz="2000" dirty="0" smtClean="0"/>
              <a:t>: Resoluciones N° 1111/98, 303/09 y 1050/09 que fijan la cota de línea de ribera y la línea de restricción severa de las lagunas comprendidas en el AMGR, y que inciden en las condiciones de borde del diseño hidráulico de las estaciones de bombeo.</a:t>
            </a:r>
          </a:p>
          <a:p>
            <a:r>
              <a:rPr lang="es-ES" sz="2000" u="sng" dirty="0" smtClean="0"/>
              <a:t>Situación actual de las cuencas urbanas</a:t>
            </a:r>
            <a:r>
              <a:rPr lang="es-ES" sz="2000" dirty="0" smtClean="0"/>
              <a:t>: catorce subcuencas conforman el área de aporte a Laguna Los Teros.</a:t>
            </a:r>
            <a:endParaRPr lang="es-AR" sz="2000" dirty="0"/>
          </a:p>
        </p:txBody>
      </p:sp>
      <p:pic>
        <p:nvPicPr>
          <p:cNvPr id="5" name="Picture 6" descr="logo10"/>
          <p:cNvPicPr>
            <a:picLocks noChangeAspect="1" noChangeArrowheads="1"/>
          </p:cNvPicPr>
          <p:nvPr/>
        </p:nvPicPr>
        <p:blipFill>
          <a:blip r:embed="rId2"/>
          <a:srcRect/>
          <a:stretch>
            <a:fillRect/>
          </a:stretch>
        </p:blipFill>
        <p:spPr bwMode="auto">
          <a:xfrm>
            <a:off x="5382942" y="18854"/>
            <a:ext cx="3708416" cy="6206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107504" y="908720"/>
            <a:ext cx="8229600" cy="558800"/>
          </a:xfrm>
        </p:spPr>
        <p:txBody>
          <a:bodyPr/>
          <a:lstStyle/>
          <a:p>
            <a:pPr eaLnBrk="1" hangingPunct="1">
              <a:defRPr/>
            </a:pPr>
            <a:r>
              <a:rPr lang="es-ES_tradnl" sz="3200" dirty="0" smtClean="0"/>
              <a:t>Delimitación de cuencas del área de aporte</a:t>
            </a:r>
            <a:r>
              <a:rPr lang="es-ES_tradnl" sz="4000" dirty="0" smtClean="0"/>
              <a:t> </a:t>
            </a:r>
          </a:p>
        </p:txBody>
      </p:sp>
      <p:pic>
        <p:nvPicPr>
          <p:cNvPr id="6" name="Imagen 5"/>
          <p:cNvPicPr>
            <a:picLocks noChangeAspect="1"/>
          </p:cNvPicPr>
          <p:nvPr/>
        </p:nvPicPr>
        <p:blipFill>
          <a:blip r:embed="rId2"/>
          <a:stretch>
            <a:fillRect/>
          </a:stretch>
        </p:blipFill>
        <p:spPr>
          <a:xfrm>
            <a:off x="251520" y="1773136"/>
            <a:ext cx="8618120" cy="2880000"/>
          </a:xfrm>
          <a:prstGeom prst="rect">
            <a:avLst/>
          </a:prstGeom>
        </p:spPr>
      </p:pic>
      <p:pic>
        <p:nvPicPr>
          <p:cNvPr id="5"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17606" name="Forma libre 17605"/>
          <p:cNvSpPr/>
          <p:nvPr/>
        </p:nvSpPr>
        <p:spPr bwMode="auto">
          <a:xfrm>
            <a:off x="4718685" y="2815590"/>
            <a:ext cx="438150" cy="459105"/>
          </a:xfrm>
          <a:custGeom>
            <a:avLst/>
            <a:gdLst>
              <a:gd name="connsiteX0" fmla="*/ 428625 w 438150"/>
              <a:gd name="connsiteY0" fmla="*/ 0 h 459105"/>
              <a:gd name="connsiteX1" fmla="*/ 274320 w 438150"/>
              <a:gd name="connsiteY1" fmla="*/ 66675 h 459105"/>
              <a:gd name="connsiteX2" fmla="*/ 274320 w 438150"/>
              <a:gd name="connsiteY2" fmla="*/ 68580 h 459105"/>
              <a:gd name="connsiteX3" fmla="*/ 140970 w 438150"/>
              <a:gd name="connsiteY3" fmla="*/ 60960 h 459105"/>
              <a:gd name="connsiteX4" fmla="*/ 0 w 438150"/>
              <a:gd name="connsiteY4" fmla="*/ 123825 h 459105"/>
              <a:gd name="connsiteX5" fmla="*/ 0 w 438150"/>
              <a:gd name="connsiteY5" fmla="*/ 459105 h 459105"/>
              <a:gd name="connsiteX6" fmla="*/ 148590 w 438150"/>
              <a:gd name="connsiteY6" fmla="*/ 321945 h 459105"/>
              <a:gd name="connsiteX7" fmla="*/ 438150 w 438150"/>
              <a:gd name="connsiteY7" fmla="*/ 321945 h 459105"/>
              <a:gd name="connsiteX8" fmla="*/ 428625 w 438150"/>
              <a:gd name="connsiteY8" fmla="*/ 0 h 45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8150" h="459105">
                <a:moveTo>
                  <a:pt x="428625" y="0"/>
                </a:moveTo>
                <a:lnTo>
                  <a:pt x="274320" y="66675"/>
                </a:lnTo>
                <a:lnTo>
                  <a:pt x="274320" y="68580"/>
                </a:lnTo>
                <a:lnTo>
                  <a:pt x="140970" y="60960"/>
                </a:lnTo>
                <a:lnTo>
                  <a:pt x="0" y="123825"/>
                </a:lnTo>
                <a:lnTo>
                  <a:pt x="0" y="459105"/>
                </a:lnTo>
                <a:lnTo>
                  <a:pt x="148590" y="321945"/>
                </a:lnTo>
                <a:lnTo>
                  <a:pt x="438150" y="321945"/>
                </a:lnTo>
                <a:lnTo>
                  <a:pt x="428625" y="0"/>
                </a:lnTo>
                <a:close/>
              </a:path>
            </a:pathLst>
          </a:cu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
        <p:nvSpPr>
          <p:cNvPr id="17607" name="Forma libre 17606"/>
          <p:cNvSpPr/>
          <p:nvPr/>
        </p:nvSpPr>
        <p:spPr bwMode="auto">
          <a:xfrm>
            <a:off x="4855835" y="2811780"/>
            <a:ext cx="436245" cy="464820"/>
          </a:xfrm>
          <a:custGeom>
            <a:avLst/>
            <a:gdLst>
              <a:gd name="connsiteX0" fmla="*/ 434340 w 436245"/>
              <a:gd name="connsiteY0" fmla="*/ 0 h 464820"/>
              <a:gd name="connsiteX1" fmla="*/ 270510 w 436245"/>
              <a:gd name="connsiteY1" fmla="*/ 74295 h 464820"/>
              <a:gd name="connsiteX2" fmla="*/ 139065 w 436245"/>
              <a:gd name="connsiteY2" fmla="*/ 62865 h 464820"/>
              <a:gd name="connsiteX3" fmla="*/ 1905 w 436245"/>
              <a:gd name="connsiteY3" fmla="*/ 129540 h 464820"/>
              <a:gd name="connsiteX4" fmla="*/ 0 w 436245"/>
              <a:gd name="connsiteY4" fmla="*/ 464820 h 464820"/>
              <a:gd name="connsiteX5" fmla="*/ 150495 w 436245"/>
              <a:gd name="connsiteY5" fmla="*/ 327660 h 464820"/>
              <a:gd name="connsiteX6" fmla="*/ 436245 w 436245"/>
              <a:gd name="connsiteY6" fmla="*/ 329565 h 464820"/>
              <a:gd name="connsiteX7" fmla="*/ 434340 w 436245"/>
              <a:gd name="connsiteY7" fmla="*/ 0 h 46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6245" h="464820">
                <a:moveTo>
                  <a:pt x="434340" y="0"/>
                </a:moveTo>
                <a:lnTo>
                  <a:pt x="270510" y="74295"/>
                </a:lnTo>
                <a:lnTo>
                  <a:pt x="139065" y="62865"/>
                </a:lnTo>
                <a:lnTo>
                  <a:pt x="1905" y="129540"/>
                </a:lnTo>
                <a:lnTo>
                  <a:pt x="0" y="464820"/>
                </a:lnTo>
                <a:lnTo>
                  <a:pt x="150495" y="327660"/>
                </a:lnTo>
                <a:lnTo>
                  <a:pt x="436245" y="329565"/>
                </a:lnTo>
                <a:lnTo>
                  <a:pt x="434340" y="0"/>
                </a:lnTo>
                <a:close/>
              </a:path>
            </a:pathLst>
          </a:cu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
        <p:nvSpPr>
          <p:cNvPr id="17615" name="Forma libre 17614"/>
          <p:cNvSpPr/>
          <p:nvPr/>
        </p:nvSpPr>
        <p:spPr bwMode="auto">
          <a:xfrm>
            <a:off x="5755640" y="2265680"/>
            <a:ext cx="1013460" cy="1084580"/>
          </a:xfrm>
          <a:custGeom>
            <a:avLst/>
            <a:gdLst>
              <a:gd name="connsiteX0" fmla="*/ 1005840 w 1013460"/>
              <a:gd name="connsiteY0" fmla="*/ 0 h 1084580"/>
              <a:gd name="connsiteX1" fmla="*/ 635000 w 1013460"/>
              <a:gd name="connsiteY1" fmla="*/ 165100 h 1084580"/>
              <a:gd name="connsiteX2" fmla="*/ 325120 w 1013460"/>
              <a:gd name="connsiteY2" fmla="*/ 165100 h 1084580"/>
              <a:gd name="connsiteX3" fmla="*/ 0 w 1013460"/>
              <a:gd name="connsiteY3" fmla="*/ 307340 h 1084580"/>
              <a:gd name="connsiteX4" fmla="*/ 5080 w 1013460"/>
              <a:gd name="connsiteY4" fmla="*/ 1084580 h 1084580"/>
              <a:gd name="connsiteX5" fmla="*/ 332740 w 1013460"/>
              <a:gd name="connsiteY5" fmla="*/ 779780 h 1084580"/>
              <a:gd name="connsiteX6" fmla="*/ 1013460 w 1013460"/>
              <a:gd name="connsiteY6" fmla="*/ 779780 h 1084580"/>
              <a:gd name="connsiteX7" fmla="*/ 1005840 w 1013460"/>
              <a:gd name="connsiteY7" fmla="*/ 0 h 108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460" h="1084580">
                <a:moveTo>
                  <a:pt x="1005840" y="0"/>
                </a:moveTo>
                <a:lnTo>
                  <a:pt x="635000" y="165100"/>
                </a:lnTo>
                <a:lnTo>
                  <a:pt x="325120" y="165100"/>
                </a:lnTo>
                <a:lnTo>
                  <a:pt x="0" y="307340"/>
                </a:lnTo>
                <a:cubicBezTo>
                  <a:pt x="1693" y="566420"/>
                  <a:pt x="3387" y="825500"/>
                  <a:pt x="5080" y="1084580"/>
                </a:cubicBezTo>
                <a:lnTo>
                  <a:pt x="332740" y="779780"/>
                </a:lnTo>
                <a:lnTo>
                  <a:pt x="1013460" y="779780"/>
                </a:lnTo>
                <a:cubicBezTo>
                  <a:pt x="1012613" y="519853"/>
                  <a:pt x="1011767" y="259927"/>
                  <a:pt x="1005840" y="0"/>
                </a:cubicBezTo>
                <a:close/>
              </a:path>
            </a:pathLst>
          </a:cu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grpSp>
        <p:nvGrpSpPr>
          <p:cNvPr id="17618" name="Grupo 17617"/>
          <p:cNvGrpSpPr/>
          <p:nvPr/>
        </p:nvGrpSpPr>
        <p:grpSpPr>
          <a:xfrm rot="2700000">
            <a:off x="-1260648" y="-738585"/>
            <a:ext cx="10918374" cy="7868364"/>
            <a:chOff x="-1260648" y="-531440"/>
            <a:chExt cx="10918374" cy="7868364"/>
          </a:xfrm>
        </p:grpSpPr>
        <p:grpSp>
          <p:nvGrpSpPr>
            <p:cNvPr id="3" name="Group 4"/>
            <p:cNvGrpSpPr>
              <a:grpSpLocks noChangeAspect="1"/>
            </p:cNvGrpSpPr>
            <p:nvPr/>
          </p:nvGrpSpPr>
          <p:grpSpPr bwMode="auto">
            <a:xfrm>
              <a:off x="-1260648" y="-531440"/>
              <a:ext cx="10918374" cy="7868364"/>
              <a:chOff x="1225" y="996"/>
              <a:chExt cx="2939" cy="2118"/>
            </a:xfrm>
          </p:grpSpPr>
          <p:grpSp>
            <p:nvGrpSpPr>
              <p:cNvPr id="6" name="Group 205"/>
              <p:cNvGrpSpPr>
                <a:grpSpLocks/>
              </p:cNvGrpSpPr>
              <p:nvPr/>
            </p:nvGrpSpPr>
            <p:grpSpPr bwMode="auto">
              <a:xfrm>
                <a:off x="1225" y="1237"/>
                <a:ext cx="1143" cy="1495"/>
                <a:chOff x="1225" y="1237"/>
                <a:chExt cx="1143" cy="1495"/>
              </a:xfrm>
            </p:grpSpPr>
            <p:sp>
              <p:nvSpPr>
                <p:cNvPr id="17406" name="Freeform 5"/>
                <p:cNvSpPr>
                  <a:spLocks/>
                </p:cNvSpPr>
                <p:nvPr/>
              </p:nvSpPr>
              <p:spPr bwMode="auto">
                <a:xfrm>
                  <a:off x="2312" y="2390"/>
                  <a:ext cx="3" cy="8"/>
                </a:xfrm>
                <a:custGeom>
                  <a:avLst/>
                  <a:gdLst>
                    <a:gd name="T0" fmla="*/ 23 w 23"/>
                    <a:gd name="T1" fmla="*/ 0 h 42"/>
                    <a:gd name="T2" fmla="*/ 18 w 23"/>
                    <a:gd name="T3" fmla="*/ 0 h 42"/>
                    <a:gd name="T4" fmla="*/ 6 w 23"/>
                    <a:gd name="T5" fmla="*/ 31 h 42"/>
                    <a:gd name="T6" fmla="*/ 6 w 23"/>
                    <a:gd name="T7" fmla="*/ 33 h 42"/>
                    <a:gd name="T8" fmla="*/ 4 w 23"/>
                    <a:gd name="T9" fmla="*/ 38 h 42"/>
                    <a:gd name="T10" fmla="*/ 4 w 23"/>
                    <a:gd name="T11" fmla="*/ 38 h 42"/>
                    <a:gd name="T12" fmla="*/ 0 w 23"/>
                    <a:gd name="T13" fmla="*/ 42 h 42"/>
                    <a:gd name="T14" fmla="*/ 7 w 23"/>
                    <a:gd name="T15" fmla="*/ 42 h 42"/>
                    <a:gd name="T16" fmla="*/ 23 w 2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2">
                      <a:moveTo>
                        <a:pt x="23" y="0"/>
                      </a:moveTo>
                      <a:lnTo>
                        <a:pt x="18" y="0"/>
                      </a:lnTo>
                      <a:lnTo>
                        <a:pt x="6" y="31"/>
                      </a:lnTo>
                      <a:lnTo>
                        <a:pt x="6" y="33"/>
                      </a:lnTo>
                      <a:lnTo>
                        <a:pt x="4" y="38"/>
                      </a:lnTo>
                      <a:lnTo>
                        <a:pt x="4" y="38"/>
                      </a:lnTo>
                      <a:lnTo>
                        <a:pt x="0" y="42"/>
                      </a:lnTo>
                      <a:lnTo>
                        <a:pt x="7" y="42"/>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7" name="Freeform 6"/>
                <p:cNvSpPr>
                  <a:spLocks/>
                </p:cNvSpPr>
                <p:nvPr/>
              </p:nvSpPr>
              <p:spPr bwMode="auto">
                <a:xfrm>
                  <a:off x="2309" y="2390"/>
                  <a:ext cx="3" cy="8"/>
                </a:xfrm>
                <a:custGeom>
                  <a:avLst/>
                  <a:gdLst>
                    <a:gd name="T0" fmla="*/ 6 w 20"/>
                    <a:gd name="T1" fmla="*/ 0 h 42"/>
                    <a:gd name="T2" fmla="*/ 0 w 20"/>
                    <a:gd name="T3" fmla="*/ 0 h 42"/>
                    <a:gd name="T4" fmla="*/ 16 w 20"/>
                    <a:gd name="T5" fmla="*/ 42 h 42"/>
                    <a:gd name="T6" fmla="*/ 20 w 20"/>
                    <a:gd name="T7" fmla="*/ 38 h 42"/>
                    <a:gd name="T8" fmla="*/ 19 w 20"/>
                    <a:gd name="T9" fmla="*/ 36 h 42"/>
                    <a:gd name="T10" fmla="*/ 18 w 20"/>
                    <a:gd name="T11" fmla="*/ 31 h 42"/>
                    <a:gd name="T12" fmla="*/ 6 w 2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0" h="42">
                      <a:moveTo>
                        <a:pt x="6" y="0"/>
                      </a:moveTo>
                      <a:lnTo>
                        <a:pt x="0" y="0"/>
                      </a:lnTo>
                      <a:lnTo>
                        <a:pt x="16" y="42"/>
                      </a:lnTo>
                      <a:lnTo>
                        <a:pt x="20" y="38"/>
                      </a:lnTo>
                      <a:lnTo>
                        <a:pt x="19" y="36"/>
                      </a:lnTo>
                      <a:lnTo>
                        <a:pt x="18" y="3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8" name="Freeform 7"/>
                <p:cNvSpPr>
                  <a:spLocks/>
                </p:cNvSpPr>
                <p:nvPr/>
              </p:nvSpPr>
              <p:spPr bwMode="auto">
                <a:xfrm>
                  <a:off x="2316" y="2390"/>
                  <a:ext cx="6" cy="8"/>
                </a:xfrm>
                <a:custGeom>
                  <a:avLst/>
                  <a:gdLst>
                    <a:gd name="T0" fmla="*/ 31 w 32"/>
                    <a:gd name="T1" fmla="*/ 0 h 42"/>
                    <a:gd name="T2" fmla="*/ 0 w 32"/>
                    <a:gd name="T3" fmla="*/ 0 h 42"/>
                    <a:gd name="T4" fmla="*/ 0 w 32"/>
                    <a:gd name="T5" fmla="*/ 42 h 42"/>
                    <a:gd name="T6" fmla="*/ 32 w 32"/>
                    <a:gd name="T7" fmla="*/ 42 h 42"/>
                    <a:gd name="T8" fmla="*/ 32 w 32"/>
                    <a:gd name="T9" fmla="*/ 38 h 42"/>
                    <a:gd name="T10" fmla="*/ 5 w 32"/>
                    <a:gd name="T11" fmla="*/ 38 h 42"/>
                    <a:gd name="T12" fmla="*/ 5 w 32"/>
                    <a:gd name="T13" fmla="*/ 23 h 42"/>
                    <a:gd name="T14" fmla="*/ 30 w 32"/>
                    <a:gd name="T15" fmla="*/ 23 h 42"/>
                    <a:gd name="T16" fmla="*/ 30 w 32"/>
                    <a:gd name="T17" fmla="*/ 18 h 42"/>
                    <a:gd name="T18" fmla="*/ 5 w 32"/>
                    <a:gd name="T19" fmla="*/ 18 h 42"/>
                    <a:gd name="T20" fmla="*/ 5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8"/>
                      </a:lnTo>
                      <a:lnTo>
                        <a:pt x="5" y="38"/>
                      </a:lnTo>
                      <a:lnTo>
                        <a:pt x="5" y="23"/>
                      </a:lnTo>
                      <a:lnTo>
                        <a:pt x="30" y="23"/>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9" name="Freeform 8"/>
                <p:cNvSpPr>
                  <a:spLocks/>
                </p:cNvSpPr>
                <p:nvPr/>
              </p:nvSpPr>
              <p:spPr bwMode="auto">
                <a:xfrm>
                  <a:off x="2323" y="2390"/>
                  <a:ext cx="1" cy="8"/>
                </a:xfrm>
                <a:custGeom>
                  <a:avLst/>
                  <a:gdLst>
                    <a:gd name="T0" fmla="*/ 5 w 5"/>
                    <a:gd name="T1" fmla="*/ 0 h 42"/>
                    <a:gd name="T2" fmla="*/ 0 w 5"/>
                    <a:gd name="T3" fmla="*/ 0 h 42"/>
                    <a:gd name="T4" fmla="*/ 0 w 5"/>
                    <a:gd name="T5" fmla="*/ 42 h 42"/>
                    <a:gd name="T6" fmla="*/ 5 w 5"/>
                    <a:gd name="T7" fmla="*/ 42 h 42"/>
                    <a:gd name="T8" fmla="*/ 5 w 5"/>
                    <a:gd name="T9" fmla="*/ 9 h 42"/>
                    <a:gd name="T10" fmla="*/ 5 w 5"/>
                    <a:gd name="T11" fmla="*/ 9 h 42"/>
                    <a:gd name="T12" fmla="*/ 5 w 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 h="42">
                      <a:moveTo>
                        <a:pt x="5" y="0"/>
                      </a:moveTo>
                      <a:lnTo>
                        <a:pt x="0" y="0"/>
                      </a:lnTo>
                      <a:lnTo>
                        <a:pt x="0" y="42"/>
                      </a:lnTo>
                      <a:lnTo>
                        <a:pt x="5" y="42"/>
                      </a:lnTo>
                      <a:lnTo>
                        <a:pt x="5" y="9"/>
                      </a:lnTo>
                      <a:lnTo>
                        <a:pt x="5"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0" name="Freeform 9"/>
                <p:cNvSpPr>
                  <a:spLocks/>
                </p:cNvSpPr>
                <p:nvPr/>
              </p:nvSpPr>
              <p:spPr bwMode="auto">
                <a:xfrm>
                  <a:off x="2324" y="2390"/>
                  <a:ext cx="4" cy="8"/>
                </a:xfrm>
                <a:custGeom>
                  <a:avLst/>
                  <a:gdLst>
                    <a:gd name="T0" fmla="*/ 0 w 22"/>
                    <a:gd name="T1" fmla="*/ 0 h 42"/>
                    <a:gd name="T2" fmla="*/ 0 w 22"/>
                    <a:gd name="T3" fmla="*/ 9 h 42"/>
                    <a:gd name="T4" fmla="*/ 22 w 22"/>
                    <a:gd name="T5" fmla="*/ 42 h 42"/>
                    <a:gd name="T6" fmla="*/ 22 w 22"/>
                    <a:gd name="T7" fmla="*/ 34 h 42"/>
                    <a:gd name="T8" fmla="*/ 0 w 22"/>
                    <a:gd name="T9" fmla="*/ 0 h 42"/>
                  </a:gdLst>
                  <a:ahLst/>
                  <a:cxnLst>
                    <a:cxn ang="0">
                      <a:pos x="T0" y="T1"/>
                    </a:cxn>
                    <a:cxn ang="0">
                      <a:pos x="T2" y="T3"/>
                    </a:cxn>
                    <a:cxn ang="0">
                      <a:pos x="T4" y="T5"/>
                    </a:cxn>
                    <a:cxn ang="0">
                      <a:pos x="T6" y="T7"/>
                    </a:cxn>
                    <a:cxn ang="0">
                      <a:pos x="T8" y="T9"/>
                    </a:cxn>
                  </a:cxnLst>
                  <a:rect l="0" t="0" r="r" b="b"/>
                  <a:pathLst>
                    <a:path w="22" h="42">
                      <a:moveTo>
                        <a:pt x="0" y="0"/>
                      </a:moveTo>
                      <a:lnTo>
                        <a:pt x="0" y="9"/>
                      </a:lnTo>
                      <a:lnTo>
                        <a:pt x="22" y="42"/>
                      </a:lnTo>
                      <a:lnTo>
                        <a:pt x="22"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1" name="Freeform 10"/>
                <p:cNvSpPr>
                  <a:spLocks/>
                </p:cNvSpPr>
                <p:nvPr/>
              </p:nvSpPr>
              <p:spPr bwMode="auto">
                <a:xfrm>
                  <a:off x="2328" y="2390"/>
                  <a:ext cx="1" cy="8"/>
                </a:xfrm>
                <a:custGeom>
                  <a:avLst/>
                  <a:gdLst>
                    <a:gd name="T0" fmla="*/ 6 w 6"/>
                    <a:gd name="T1" fmla="*/ 0 h 42"/>
                    <a:gd name="T2" fmla="*/ 0 w 6"/>
                    <a:gd name="T3" fmla="*/ 0 h 42"/>
                    <a:gd name="T4" fmla="*/ 0 w 6"/>
                    <a:gd name="T5" fmla="*/ 34 h 42"/>
                    <a:gd name="T6" fmla="*/ 0 w 6"/>
                    <a:gd name="T7" fmla="*/ 34 h 42"/>
                    <a:gd name="T8" fmla="*/ 0 w 6"/>
                    <a:gd name="T9" fmla="*/ 42 h 42"/>
                    <a:gd name="T10" fmla="*/ 6 w 6"/>
                    <a:gd name="T11" fmla="*/ 42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34"/>
                      </a:lnTo>
                      <a:lnTo>
                        <a:pt x="0" y="34"/>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2" name="Freeform 11"/>
                <p:cNvSpPr>
                  <a:spLocks/>
                </p:cNvSpPr>
                <p:nvPr/>
              </p:nvSpPr>
              <p:spPr bwMode="auto">
                <a:xfrm>
                  <a:off x="2330" y="2390"/>
                  <a:ext cx="6" cy="8"/>
                </a:xfrm>
                <a:custGeom>
                  <a:avLst/>
                  <a:gdLst>
                    <a:gd name="T0" fmla="*/ 31 w 32"/>
                    <a:gd name="T1" fmla="*/ 0 h 42"/>
                    <a:gd name="T2" fmla="*/ 0 w 32"/>
                    <a:gd name="T3" fmla="*/ 0 h 42"/>
                    <a:gd name="T4" fmla="*/ 0 w 32"/>
                    <a:gd name="T5" fmla="*/ 42 h 42"/>
                    <a:gd name="T6" fmla="*/ 32 w 32"/>
                    <a:gd name="T7" fmla="*/ 42 h 42"/>
                    <a:gd name="T8" fmla="*/ 32 w 32"/>
                    <a:gd name="T9" fmla="*/ 38 h 42"/>
                    <a:gd name="T10" fmla="*/ 6 w 32"/>
                    <a:gd name="T11" fmla="*/ 38 h 42"/>
                    <a:gd name="T12" fmla="*/ 6 w 32"/>
                    <a:gd name="T13" fmla="*/ 23 h 42"/>
                    <a:gd name="T14" fmla="*/ 30 w 32"/>
                    <a:gd name="T15" fmla="*/ 23 h 42"/>
                    <a:gd name="T16" fmla="*/ 30 w 32"/>
                    <a:gd name="T17" fmla="*/ 18 h 42"/>
                    <a:gd name="T18" fmla="*/ 6 w 32"/>
                    <a:gd name="T19" fmla="*/ 18 h 42"/>
                    <a:gd name="T20" fmla="*/ 6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8"/>
                      </a:lnTo>
                      <a:lnTo>
                        <a:pt x="6" y="38"/>
                      </a:lnTo>
                      <a:lnTo>
                        <a:pt x="6" y="23"/>
                      </a:lnTo>
                      <a:lnTo>
                        <a:pt x="30" y="23"/>
                      </a:lnTo>
                      <a:lnTo>
                        <a:pt x="30"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3" name="Freeform 12"/>
                <p:cNvSpPr>
                  <a:spLocks/>
                </p:cNvSpPr>
                <p:nvPr/>
              </p:nvSpPr>
              <p:spPr bwMode="auto">
                <a:xfrm>
                  <a:off x="2336" y="2390"/>
                  <a:ext cx="6" cy="8"/>
                </a:xfrm>
                <a:custGeom>
                  <a:avLst/>
                  <a:gdLst>
                    <a:gd name="T0" fmla="*/ 34 w 35"/>
                    <a:gd name="T1" fmla="*/ 0 h 42"/>
                    <a:gd name="T2" fmla="*/ 3 w 35"/>
                    <a:gd name="T3" fmla="*/ 0 h 42"/>
                    <a:gd name="T4" fmla="*/ 3 w 35"/>
                    <a:gd name="T5" fmla="*/ 5 h 42"/>
                    <a:gd name="T6" fmla="*/ 27 w 35"/>
                    <a:gd name="T7" fmla="*/ 5 h 42"/>
                    <a:gd name="T8" fmla="*/ 24 w 35"/>
                    <a:gd name="T9" fmla="*/ 8 h 42"/>
                    <a:gd name="T10" fmla="*/ 23 w 35"/>
                    <a:gd name="T11" fmla="*/ 10 h 42"/>
                    <a:gd name="T12" fmla="*/ 0 w 35"/>
                    <a:gd name="T13" fmla="*/ 37 h 42"/>
                    <a:gd name="T14" fmla="*/ 0 w 35"/>
                    <a:gd name="T15" fmla="*/ 42 h 42"/>
                    <a:gd name="T16" fmla="*/ 35 w 35"/>
                    <a:gd name="T17" fmla="*/ 42 h 42"/>
                    <a:gd name="T18" fmla="*/ 35 w 35"/>
                    <a:gd name="T19" fmla="*/ 38 h 42"/>
                    <a:gd name="T20" fmla="*/ 7 w 35"/>
                    <a:gd name="T21" fmla="*/ 38 h 42"/>
                    <a:gd name="T22" fmla="*/ 10 w 35"/>
                    <a:gd name="T23" fmla="*/ 35 h 42"/>
                    <a:gd name="T24" fmla="*/ 34 w 35"/>
                    <a:gd name="T25" fmla="*/ 5 h 42"/>
                    <a:gd name="T26" fmla="*/ 34 w 35"/>
                    <a:gd name="T2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42">
                      <a:moveTo>
                        <a:pt x="34" y="0"/>
                      </a:moveTo>
                      <a:lnTo>
                        <a:pt x="3" y="0"/>
                      </a:lnTo>
                      <a:lnTo>
                        <a:pt x="3" y="5"/>
                      </a:lnTo>
                      <a:lnTo>
                        <a:pt x="27" y="5"/>
                      </a:lnTo>
                      <a:lnTo>
                        <a:pt x="24" y="8"/>
                      </a:lnTo>
                      <a:lnTo>
                        <a:pt x="23" y="10"/>
                      </a:lnTo>
                      <a:lnTo>
                        <a:pt x="0" y="37"/>
                      </a:lnTo>
                      <a:lnTo>
                        <a:pt x="0" y="42"/>
                      </a:lnTo>
                      <a:lnTo>
                        <a:pt x="35" y="42"/>
                      </a:lnTo>
                      <a:lnTo>
                        <a:pt x="35" y="38"/>
                      </a:lnTo>
                      <a:lnTo>
                        <a:pt x="7" y="38"/>
                      </a:lnTo>
                      <a:lnTo>
                        <a:pt x="10" y="3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4" name="Freeform 13"/>
                <p:cNvSpPr>
                  <a:spLocks/>
                </p:cNvSpPr>
                <p:nvPr/>
              </p:nvSpPr>
              <p:spPr bwMode="auto">
                <a:xfrm>
                  <a:off x="2343" y="2390"/>
                  <a:ext cx="5" cy="8"/>
                </a:xfrm>
                <a:custGeom>
                  <a:avLst/>
                  <a:gdLst>
                    <a:gd name="T0" fmla="*/ 5 w 28"/>
                    <a:gd name="T1" fmla="*/ 0 h 43"/>
                    <a:gd name="T2" fmla="*/ 0 w 28"/>
                    <a:gd name="T3" fmla="*/ 0 h 43"/>
                    <a:gd name="T4" fmla="*/ 0 w 28"/>
                    <a:gd name="T5" fmla="*/ 25 h 43"/>
                    <a:gd name="T6" fmla="*/ 0 w 28"/>
                    <a:gd name="T7" fmla="*/ 26 h 43"/>
                    <a:gd name="T8" fmla="*/ 0 w 28"/>
                    <a:gd name="T9" fmla="*/ 32 h 43"/>
                    <a:gd name="T10" fmla="*/ 0 w 28"/>
                    <a:gd name="T11" fmla="*/ 32 h 43"/>
                    <a:gd name="T12" fmla="*/ 2 w 28"/>
                    <a:gd name="T13" fmla="*/ 37 h 43"/>
                    <a:gd name="T14" fmla="*/ 3 w 28"/>
                    <a:gd name="T15" fmla="*/ 38 h 43"/>
                    <a:gd name="T16" fmla="*/ 7 w 28"/>
                    <a:gd name="T17" fmla="*/ 42 h 43"/>
                    <a:gd name="T18" fmla="*/ 11 w 28"/>
                    <a:gd name="T19" fmla="*/ 43 h 43"/>
                    <a:gd name="T20" fmla="*/ 17 w 28"/>
                    <a:gd name="T21" fmla="*/ 43 h 43"/>
                    <a:gd name="T22" fmla="*/ 21 w 28"/>
                    <a:gd name="T23" fmla="*/ 43 h 43"/>
                    <a:gd name="T24" fmla="*/ 27 w 28"/>
                    <a:gd name="T25" fmla="*/ 41 h 43"/>
                    <a:gd name="T26" fmla="*/ 28 w 28"/>
                    <a:gd name="T27" fmla="*/ 40 h 43"/>
                    <a:gd name="T28" fmla="*/ 16 w 28"/>
                    <a:gd name="T29" fmla="*/ 38 h 43"/>
                    <a:gd name="T30" fmla="*/ 14 w 28"/>
                    <a:gd name="T31" fmla="*/ 38 h 43"/>
                    <a:gd name="T32" fmla="*/ 10 w 28"/>
                    <a:gd name="T33" fmla="*/ 36 h 43"/>
                    <a:gd name="T34" fmla="*/ 9 w 28"/>
                    <a:gd name="T35" fmla="*/ 36 h 43"/>
                    <a:gd name="T36" fmla="*/ 6 w 28"/>
                    <a:gd name="T37" fmla="*/ 32 h 43"/>
                    <a:gd name="T38" fmla="*/ 6 w 28"/>
                    <a:gd name="T39" fmla="*/ 31 h 43"/>
                    <a:gd name="T40" fmla="*/ 5 w 28"/>
                    <a:gd name="T41" fmla="*/ 24 h 43"/>
                    <a:gd name="T42" fmla="*/ 5 w 28"/>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3">
                      <a:moveTo>
                        <a:pt x="5" y="0"/>
                      </a:moveTo>
                      <a:lnTo>
                        <a:pt x="0" y="0"/>
                      </a:lnTo>
                      <a:lnTo>
                        <a:pt x="0" y="25"/>
                      </a:lnTo>
                      <a:lnTo>
                        <a:pt x="0" y="26"/>
                      </a:lnTo>
                      <a:lnTo>
                        <a:pt x="0" y="32"/>
                      </a:lnTo>
                      <a:lnTo>
                        <a:pt x="0" y="32"/>
                      </a:lnTo>
                      <a:lnTo>
                        <a:pt x="2" y="37"/>
                      </a:lnTo>
                      <a:lnTo>
                        <a:pt x="3" y="38"/>
                      </a:lnTo>
                      <a:lnTo>
                        <a:pt x="7" y="42"/>
                      </a:lnTo>
                      <a:lnTo>
                        <a:pt x="11" y="43"/>
                      </a:lnTo>
                      <a:lnTo>
                        <a:pt x="17" y="43"/>
                      </a:lnTo>
                      <a:lnTo>
                        <a:pt x="21" y="43"/>
                      </a:lnTo>
                      <a:lnTo>
                        <a:pt x="27" y="41"/>
                      </a:lnTo>
                      <a:lnTo>
                        <a:pt x="28" y="40"/>
                      </a:lnTo>
                      <a:lnTo>
                        <a:pt x="16" y="38"/>
                      </a:lnTo>
                      <a:lnTo>
                        <a:pt x="14" y="38"/>
                      </a:lnTo>
                      <a:lnTo>
                        <a:pt x="10" y="36"/>
                      </a:lnTo>
                      <a:lnTo>
                        <a:pt x="9" y="36"/>
                      </a:lnTo>
                      <a:lnTo>
                        <a:pt x="6" y="32"/>
                      </a:lnTo>
                      <a:lnTo>
                        <a:pt x="6" y="31"/>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5" name="Freeform 14"/>
                <p:cNvSpPr>
                  <a:spLocks/>
                </p:cNvSpPr>
                <p:nvPr/>
              </p:nvSpPr>
              <p:spPr bwMode="auto">
                <a:xfrm>
                  <a:off x="2346" y="2390"/>
                  <a:ext cx="3" cy="7"/>
                </a:xfrm>
                <a:custGeom>
                  <a:avLst/>
                  <a:gdLst>
                    <a:gd name="T0" fmla="*/ 18 w 18"/>
                    <a:gd name="T1" fmla="*/ 0 h 40"/>
                    <a:gd name="T2" fmla="*/ 12 w 18"/>
                    <a:gd name="T3" fmla="*/ 0 h 40"/>
                    <a:gd name="T4" fmla="*/ 12 w 18"/>
                    <a:gd name="T5" fmla="*/ 24 h 40"/>
                    <a:gd name="T6" fmla="*/ 12 w 18"/>
                    <a:gd name="T7" fmla="*/ 26 h 40"/>
                    <a:gd name="T8" fmla="*/ 11 w 18"/>
                    <a:gd name="T9" fmla="*/ 32 h 40"/>
                    <a:gd name="T10" fmla="*/ 11 w 18"/>
                    <a:gd name="T11" fmla="*/ 33 h 40"/>
                    <a:gd name="T12" fmla="*/ 7 w 18"/>
                    <a:gd name="T13" fmla="*/ 37 h 40"/>
                    <a:gd name="T14" fmla="*/ 6 w 18"/>
                    <a:gd name="T15" fmla="*/ 37 h 40"/>
                    <a:gd name="T16" fmla="*/ 0 w 18"/>
                    <a:gd name="T17" fmla="*/ 38 h 40"/>
                    <a:gd name="T18" fmla="*/ 12 w 18"/>
                    <a:gd name="T19" fmla="*/ 40 h 40"/>
                    <a:gd name="T20" fmla="*/ 15 w 18"/>
                    <a:gd name="T21" fmla="*/ 37 h 40"/>
                    <a:gd name="T22" fmla="*/ 16 w 18"/>
                    <a:gd name="T23" fmla="*/ 36 h 40"/>
                    <a:gd name="T24" fmla="*/ 17 w 18"/>
                    <a:gd name="T25" fmla="*/ 31 h 40"/>
                    <a:gd name="T26" fmla="*/ 17 w 18"/>
                    <a:gd name="T27" fmla="*/ 31 h 40"/>
                    <a:gd name="T28" fmla="*/ 18 w 18"/>
                    <a:gd name="T29" fmla="*/ 25 h 40"/>
                    <a:gd name="T30" fmla="*/ 18 w 1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0">
                      <a:moveTo>
                        <a:pt x="18" y="0"/>
                      </a:moveTo>
                      <a:lnTo>
                        <a:pt x="12" y="0"/>
                      </a:lnTo>
                      <a:lnTo>
                        <a:pt x="12" y="24"/>
                      </a:lnTo>
                      <a:lnTo>
                        <a:pt x="12" y="26"/>
                      </a:lnTo>
                      <a:lnTo>
                        <a:pt x="11" y="32"/>
                      </a:lnTo>
                      <a:lnTo>
                        <a:pt x="11" y="33"/>
                      </a:lnTo>
                      <a:lnTo>
                        <a:pt x="7" y="37"/>
                      </a:lnTo>
                      <a:lnTo>
                        <a:pt x="6" y="37"/>
                      </a:lnTo>
                      <a:lnTo>
                        <a:pt x="0" y="38"/>
                      </a:lnTo>
                      <a:lnTo>
                        <a:pt x="12" y="40"/>
                      </a:lnTo>
                      <a:lnTo>
                        <a:pt x="15" y="37"/>
                      </a:lnTo>
                      <a:lnTo>
                        <a:pt x="16" y="36"/>
                      </a:lnTo>
                      <a:lnTo>
                        <a:pt x="17" y="31"/>
                      </a:lnTo>
                      <a:lnTo>
                        <a:pt x="17" y="31"/>
                      </a:lnTo>
                      <a:lnTo>
                        <a:pt x="18" y="2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6" name="Freeform 15"/>
                <p:cNvSpPr>
                  <a:spLocks/>
                </p:cNvSpPr>
                <p:nvPr/>
              </p:nvSpPr>
              <p:spPr bwMode="auto">
                <a:xfrm>
                  <a:off x="2350" y="2390"/>
                  <a:ext cx="5" cy="8"/>
                </a:xfrm>
                <a:custGeom>
                  <a:avLst/>
                  <a:gdLst>
                    <a:gd name="T0" fmla="*/ 32 w 32"/>
                    <a:gd name="T1" fmla="*/ 0 h 42"/>
                    <a:gd name="T2" fmla="*/ 0 w 32"/>
                    <a:gd name="T3" fmla="*/ 0 h 42"/>
                    <a:gd name="T4" fmla="*/ 0 w 32"/>
                    <a:gd name="T5" fmla="*/ 42 h 42"/>
                    <a:gd name="T6" fmla="*/ 32 w 32"/>
                    <a:gd name="T7" fmla="*/ 42 h 42"/>
                    <a:gd name="T8" fmla="*/ 32 w 32"/>
                    <a:gd name="T9" fmla="*/ 38 h 42"/>
                    <a:gd name="T10" fmla="*/ 6 w 32"/>
                    <a:gd name="T11" fmla="*/ 38 h 42"/>
                    <a:gd name="T12" fmla="*/ 6 w 32"/>
                    <a:gd name="T13" fmla="*/ 23 h 42"/>
                    <a:gd name="T14" fmla="*/ 29 w 32"/>
                    <a:gd name="T15" fmla="*/ 23 h 42"/>
                    <a:gd name="T16" fmla="*/ 29 w 32"/>
                    <a:gd name="T17" fmla="*/ 18 h 42"/>
                    <a:gd name="T18" fmla="*/ 6 w 32"/>
                    <a:gd name="T19" fmla="*/ 18 h 42"/>
                    <a:gd name="T20" fmla="*/ 6 w 32"/>
                    <a:gd name="T21" fmla="*/ 5 h 42"/>
                    <a:gd name="T22" fmla="*/ 32 w 32"/>
                    <a:gd name="T23" fmla="*/ 5 h 42"/>
                    <a:gd name="T24" fmla="*/ 32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2" y="0"/>
                      </a:moveTo>
                      <a:lnTo>
                        <a:pt x="0" y="0"/>
                      </a:lnTo>
                      <a:lnTo>
                        <a:pt x="0" y="42"/>
                      </a:lnTo>
                      <a:lnTo>
                        <a:pt x="32" y="42"/>
                      </a:lnTo>
                      <a:lnTo>
                        <a:pt x="32" y="38"/>
                      </a:lnTo>
                      <a:lnTo>
                        <a:pt x="6" y="38"/>
                      </a:lnTo>
                      <a:lnTo>
                        <a:pt x="6" y="23"/>
                      </a:lnTo>
                      <a:lnTo>
                        <a:pt x="29" y="23"/>
                      </a:lnTo>
                      <a:lnTo>
                        <a:pt x="29" y="18"/>
                      </a:lnTo>
                      <a:lnTo>
                        <a:pt x="6" y="18"/>
                      </a:lnTo>
                      <a:lnTo>
                        <a:pt x="6" y="5"/>
                      </a:lnTo>
                      <a:lnTo>
                        <a:pt x="32" y="5"/>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7" name="Freeform 16"/>
                <p:cNvSpPr>
                  <a:spLocks/>
                </p:cNvSpPr>
                <p:nvPr/>
              </p:nvSpPr>
              <p:spPr bwMode="auto">
                <a:xfrm>
                  <a:off x="2357" y="2390"/>
                  <a:ext cx="4" cy="8"/>
                </a:xfrm>
                <a:custGeom>
                  <a:avLst/>
                  <a:gdLst>
                    <a:gd name="T0" fmla="*/ 5 w 27"/>
                    <a:gd name="T1" fmla="*/ 0 h 42"/>
                    <a:gd name="T2" fmla="*/ 0 w 27"/>
                    <a:gd name="T3" fmla="*/ 0 h 42"/>
                    <a:gd name="T4" fmla="*/ 0 w 27"/>
                    <a:gd name="T5" fmla="*/ 42 h 42"/>
                    <a:gd name="T6" fmla="*/ 27 w 27"/>
                    <a:gd name="T7" fmla="*/ 42 h 42"/>
                    <a:gd name="T8" fmla="*/ 27 w 27"/>
                    <a:gd name="T9" fmla="*/ 38 h 42"/>
                    <a:gd name="T10" fmla="*/ 5 w 27"/>
                    <a:gd name="T11" fmla="*/ 38 h 42"/>
                    <a:gd name="T12" fmla="*/ 5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5" y="0"/>
                      </a:moveTo>
                      <a:lnTo>
                        <a:pt x="0" y="0"/>
                      </a:lnTo>
                      <a:lnTo>
                        <a:pt x="0" y="42"/>
                      </a:lnTo>
                      <a:lnTo>
                        <a:pt x="27" y="42"/>
                      </a:lnTo>
                      <a:lnTo>
                        <a:pt x="27"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8" name="Freeform 17"/>
                <p:cNvSpPr>
                  <a:spLocks/>
                </p:cNvSpPr>
                <p:nvPr/>
              </p:nvSpPr>
              <p:spPr bwMode="auto">
                <a:xfrm>
                  <a:off x="2362" y="2390"/>
                  <a:ext cx="4" cy="8"/>
                </a:xfrm>
                <a:custGeom>
                  <a:avLst/>
                  <a:gdLst>
                    <a:gd name="T0" fmla="*/ 22 w 28"/>
                    <a:gd name="T1" fmla="*/ 0 h 42"/>
                    <a:gd name="T2" fmla="*/ 16 w 28"/>
                    <a:gd name="T3" fmla="*/ 0 h 42"/>
                    <a:gd name="T4" fmla="*/ 0 w 28"/>
                    <a:gd name="T5" fmla="*/ 42 h 42"/>
                    <a:gd name="T6" fmla="*/ 5 w 28"/>
                    <a:gd name="T7" fmla="*/ 42 h 42"/>
                    <a:gd name="T8" fmla="*/ 11 w 28"/>
                    <a:gd name="T9" fmla="*/ 30 h 42"/>
                    <a:gd name="T10" fmla="*/ 28 w 28"/>
                    <a:gd name="T11" fmla="*/ 30 h 42"/>
                    <a:gd name="T12" fmla="*/ 12 w 28"/>
                    <a:gd name="T13" fmla="*/ 25 h 42"/>
                    <a:gd name="T14" fmla="*/ 17 w 28"/>
                    <a:gd name="T15" fmla="*/ 13 h 42"/>
                    <a:gd name="T16" fmla="*/ 17 w 28"/>
                    <a:gd name="T17" fmla="*/ 10 h 42"/>
                    <a:gd name="T18" fmla="*/ 19 w 28"/>
                    <a:gd name="T19" fmla="*/ 4 h 42"/>
                    <a:gd name="T20" fmla="*/ 19 w 28"/>
                    <a:gd name="T21" fmla="*/ 4 h 42"/>
                    <a:gd name="T22" fmla="*/ 22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2" y="0"/>
                      </a:moveTo>
                      <a:lnTo>
                        <a:pt x="16" y="0"/>
                      </a:lnTo>
                      <a:lnTo>
                        <a:pt x="0" y="42"/>
                      </a:lnTo>
                      <a:lnTo>
                        <a:pt x="5" y="42"/>
                      </a:lnTo>
                      <a:lnTo>
                        <a:pt x="11" y="30"/>
                      </a:lnTo>
                      <a:lnTo>
                        <a:pt x="28" y="30"/>
                      </a:lnTo>
                      <a:lnTo>
                        <a:pt x="12" y="25"/>
                      </a:lnTo>
                      <a:lnTo>
                        <a:pt x="17" y="13"/>
                      </a:lnTo>
                      <a:lnTo>
                        <a:pt x="17"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9" name="Freeform 18"/>
                <p:cNvSpPr>
                  <a:spLocks/>
                </p:cNvSpPr>
                <p:nvPr/>
              </p:nvSpPr>
              <p:spPr bwMode="auto">
                <a:xfrm>
                  <a:off x="2364" y="2390"/>
                  <a:ext cx="4" cy="8"/>
                </a:xfrm>
                <a:custGeom>
                  <a:avLst/>
                  <a:gdLst>
                    <a:gd name="T0" fmla="*/ 10 w 27"/>
                    <a:gd name="T1" fmla="*/ 0 h 42"/>
                    <a:gd name="T2" fmla="*/ 7 w 27"/>
                    <a:gd name="T3" fmla="*/ 4 h 42"/>
                    <a:gd name="T4" fmla="*/ 8 w 27"/>
                    <a:gd name="T5" fmla="*/ 9 h 42"/>
                    <a:gd name="T6" fmla="*/ 9 w 27"/>
                    <a:gd name="T7" fmla="*/ 11 h 42"/>
                    <a:gd name="T8" fmla="*/ 11 w 27"/>
                    <a:gd name="T9" fmla="*/ 17 h 42"/>
                    <a:gd name="T10" fmla="*/ 14 w 27"/>
                    <a:gd name="T11" fmla="*/ 25 h 42"/>
                    <a:gd name="T12" fmla="*/ 0 w 27"/>
                    <a:gd name="T13" fmla="*/ 25 h 42"/>
                    <a:gd name="T14" fmla="*/ 16 w 27"/>
                    <a:gd name="T15" fmla="*/ 30 h 42"/>
                    <a:gd name="T16" fmla="*/ 21 w 27"/>
                    <a:gd name="T17" fmla="*/ 42 h 42"/>
                    <a:gd name="T18" fmla="*/ 27 w 27"/>
                    <a:gd name="T19" fmla="*/ 42 h 42"/>
                    <a:gd name="T20" fmla="*/ 10 w 2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2">
                      <a:moveTo>
                        <a:pt x="10" y="0"/>
                      </a:moveTo>
                      <a:lnTo>
                        <a:pt x="7" y="4"/>
                      </a:lnTo>
                      <a:lnTo>
                        <a:pt x="8" y="9"/>
                      </a:lnTo>
                      <a:lnTo>
                        <a:pt x="9" y="11"/>
                      </a:lnTo>
                      <a:lnTo>
                        <a:pt x="11" y="17"/>
                      </a:lnTo>
                      <a:lnTo>
                        <a:pt x="14" y="25"/>
                      </a:lnTo>
                      <a:lnTo>
                        <a:pt x="0" y="25"/>
                      </a:lnTo>
                      <a:lnTo>
                        <a:pt x="16" y="30"/>
                      </a:lnTo>
                      <a:lnTo>
                        <a:pt x="21" y="42"/>
                      </a:lnTo>
                      <a:lnTo>
                        <a:pt x="27"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0" name="Line 19"/>
                <p:cNvSpPr>
                  <a:spLocks noChangeShapeType="1"/>
                </p:cNvSpPr>
                <p:nvPr/>
              </p:nvSpPr>
              <p:spPr bwMode="auto">
                <a:xfrm flipV="1">
                  <a:off x="1267" y="232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1" name="Line 20"/>
                <p:cNvSpPr>
                  <a:spLocks noChangeShapeType="1"/>
                </p:cNvSpPr>
                <p:nvPr/>
              </p:nvSpPr>
              <p:spPr bwMode="auto">
                <a:xfrm flipV="1">
                  <a:off x="1288" y="23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2" name="Line 21"/>
                <p:cNvSpPr>
                  <a:spLocks noChangeShapeType="1"/>
                </p:cNvSpPr>
                <p:nvPr/>
              </p:nvSpPr>
              <p:spPr bwMode="auto">
                <a:xfrm flipV="1">
                  <a:off x="1310" y="23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3" name="Line 22"/>
                <p:cNvSpPr>
                  <a:spLocks noChangeShapeType="1"/>
                </p:cNvSpPr>
                <p:nvPr/>
              </p:nvSpPr>
              <p:spPr bwMode="auto">
                <a:xfrm>
                  <a:off x="1331" y="23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4" name="Line 23"/>
                <p:cNvSpPr>
                  <a:spLocks noChangeShapeType="1"/>
                </p:cNvSpPr>
                <p:nvPr/>
              </p:nvSpPr>
              <p:spPr bwMode="auto">
                <a:xfrm>
                  <a:off x="1240" y="233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5" name="Line 24"/>
                <p:cNvSpPr>
                  <a:spLocks noChangeShapeType="1"/>
                </p:cNvSpPr>
                <p:nvPr/>
              </p:nvSpPr>
              <p:spPr bwMode="auto">
                <a:xfrm>
                  <a:off x="1256" y="23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6" name="Line 25"/>
                <p:cNvSpPr>
                  <a:spLocks noChangeShapeType="1"/>
                </p:cNvSpPr>
                <p:nvPr/>
              </p:nvSpPr>
              <p:spPr bwMode="auto">
                <a:xfrm flipV="1">
                  <a:off x="1278" y="23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7" name="Line 26"/>
                <p:cNvSpPr>
                  <a:spLocks noChangeShapeType="1"/>
                </p:cNvSpPr>
                <p:nvPr/>
              </p:nvSpPr>
              <p:spPr bwMode="auto">
                <a:xfrm>
                  <a:off x="1299" y="23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8" name="Line 27"/>
                <p:cNvSpPr>
                  <a:spLocks noChangeShapeType="1"/>
                </p:cNvSpPr>
                <p:nvPr/>
              </p:nvSpPr>
              <p:spPr bwMode="auto">
                <a:xfrm flipV="1">
                  <a:off x="1320" y="23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9" name="Line 28"/>
                <p:cNvSpPr>
                  <a:spLocks noChangeShapeType="1"/>
                </p:cNvSpPr>
                <p:nvPr/>
              </p:nvSpPr>
              <p:spPr bwMode="auto">
                <a:xfrm>
                  <a:off x="1342" y="23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0" name="Line 29"/>
                <p:cNvSpPr>
                  <a:spLocks noChangeShapeType="1"/>
                </p:cNvSpPr>
                <p:nvPr/>
              </p:nvSpPr>
              <p:spPr bwMode="auto">
                <a:xfrm>
                  <a:off x="1363" y="233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1" name="Line 30"/>
                <p:cNvSpPr>
                  <a:spLocks noChangeShapeType="1"/>
                </p:cNvSpPr>
                <p:nvPr/>
              </p:nvSpPr>
              <p:spPr bwMode="auto">
                <a:xfrm>
                  <a:off x="1229" y="234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2" name="Line 31"/>
                <p:cNvSpPr>
                  <a:spLocks noChangeShapeType="1"/>
                </p:cNvSpPr>
                <p:nvPr/>
              </p:nvSpPr>
              <p:spPr bwMode="auto">
                <a:xfrm>
                  <a:off x="1246" y="23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3" name="Line 32"/>
                <p:cNvSpPr>
                  <a:spLocks noChangeShapeType="1"/>
                </p:cNvSpPr>
                <p:nvPr/>
              </p:nvSpPr>
              <p:spPr bwMode="auto">
                <a:xfrm flipV="1">
                  <a:off x="1267" y="23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4" name="Line 33"/>
                <p:cNvSpPr>
                  <a:spLocks noChangeShapeType="1"/>
                </p:cNvSpPr>
                <p:nvPr/>
              </p:nvSpPr>
              <p:spPr bwMode="auto">
                <a:xfrm>
                  <a:off x="1288" y="23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5" name="Line 34"/>
                <p:cNvSpPr>
                  <a:spLocks noChangeShapeType="1"/>
                </p:cNvSpPr>
                <p:nvPr/>
              </p:nvSpPr>
              <p:spPr bwMode="auto">
                <a:xfrm flipV="1">
                  <a:off x="1310" y="2348"/>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6" name="Line 35"/>
                <p:cNvSpPr>
                  <a:spLocks noChangeShapeType="1"/>
                </p:cNvSpPr>
                <p:nvPr/>
              </p:nvSpPr>
              <p:spPr bwMode="auto">
                <a:xfrm>
                  <a:off x="1331" y="23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7" name="Line 36"/>
                <p:cNvSpPr>
                  <a:spLocks noChangeShapeType="1"/>
                </p:cNvSpPr>
                <p:nvPr/>
              </p:nvSpPr>
              <p:spPr bwMode="auto">
                <a:xfrm flipV="1">
                  <a:off x="1352" y="23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8" name="Line 37"/>
                <p:cNvSpPr>
                  <a:spLocks noChangeShapeType="1"/>
                </p:cNvSpPr>
                <p:nvPr/>
              </p:nvSpPr>
              <p:spPr bwMode="auto">
                <a:xfrm>
                  <a:off x="1374" y="23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39" name="Line 38"/>
                <p:cNvSpPr>
                  <a:spLocks noChangeShapeType="1"/>
                </p:cNvSpPr>
                <p:nvPr/>
              </p:nvSpPr>
              <p:spPr bwMode="auto">
                <a:xfrm>
                  <a:off x="1261" y="2360"/>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0" name="Line 39"/>
                <p:cNvSpPr>
                  <a:spLocks noChangeShapeType="1"/>
                </p:cNvSpPr>
                <p:nvPr/>
              </p:nvSpPr>
              <p:spPr bwMode="auto">
                <a:xfrm>
                  <a:off x="1278" y="23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1" name="Line 40"/>
                <p:cNvSpPr>
                  <a:spLocks noChangeShapeType="1"/>
                </p:cNvSpPr>
                <p:nvPr/>
              </p:nvSpPr>
              <p:spPr bwMode="auto">
                <a:xfrm flipV="1">
                  <a:off x="1299" y="23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2" name="Line 41"/>
                <p:cNvSpPr>
                  <a:spLocks noChangeShapeType="1"/>
                </p:cNvSpPr>
                <p:nvPr/>
              </p:nvSpPr>
              <p:spPr bwMode="auto">
                <a:xfrm flipV="1">
                  <a:off x="1321" y="23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3" name="Line 42"/>
                <p:cNvSpPr>
                  <a:spLocks noChangeShapeType="1"/>
                </p:cNvSpPr>
                <p:nvPr/>
              </p:nvSpPr>
              <p:spPr bwMode="auto">
                <a:xfrm>
                  <a:off x="1342" y="23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4" name="Line 43"/>
                <p:cNvSpPr>
                  <a:spLocks noChangeShapeType="1"/>
                </p:cNvSpPr>
                <p:nvPr/>
              </p:nvSpPr>
              <p:spPr bwMode="auto">
                <a:xfrm flipV="1">
                  <a:off x="1363" y="2358"/>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5" name="Line 44"/>
                <p:cNvSpPr>
                  <a:spLocks noChangeShapeType="1"/>
                </p:cNvSpPr>
                <p:nvPr/>
              </p:nvSpPr>
              <p:spPr bwMode="auto">
                <a:xfrm>
                  <a:off x="1385" y="23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6" name="Line 45"/>
                <p:cNvSpPr>
                  <a:spLocks noChangeShapeType="1"/>
                </p:cNvSpPr>
                <p:nvPr/>
              </p:nvSpPr>
              <p:spPr bwMode="auto">
                <a:xfrm>
                  <a:off x="1225" y="237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7" name="Line 46"/>
                <p:cNvSpPr>
                  <a:spLocks noChangeShapeType="1"/>
                </p:cNvSpPr>
                <p:nvPr/>
              </p:nvSpPr>
              <p:spPr bwMode="auto">
                <a:xfrm flipV="1">
                  <a:off x="1246" y="23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8" name="Line 47"/>
                <p:cNvSpPr>
                  <a:spLocks noChangeShapeType="1"/>
                </p:cNvSpPr>
                <p:nvPr/>
              </p:nvSpPr>
              <p:spPr bwMode="auto">
                <a:xfrm flipV="1">
                  <a:off x="1267" y="237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9" name="Line 48"/>
                <p:cNvSpPr>
                  <a:spLocks noChangeShapeType="1"/>
                </p:cNvSpPr>
                <p:nvPr/>
              </p:nvSpPr>
              <p:spPr bwMode="auto">
                <a:xfrm>
                  <a:off x="1289" y="237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0" name="Line 49"/>
                <p:cNvSpPr>
                  <a:spLocks noChangeShapeType="1"/>
                </p:cNvSpPr>
                <p:nvPr/>
              </p:nvSpPr>
              <p:spPr bwMode="auto">
                <a:xfrm flipV="1">
                  <a:off x="1310" y="23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1" name="Line 50"/>
                <p:cNvSpPr>
                  <a:spLocks noChangeShapeType="1"/>
                </p:cNvSpPr>
                <p:nvPr/>
              </p:nvSpPr>
              <p:spPr bwMode="auto">
                <a:xfrm flipV="1">
                  <a:off x="1331" y="23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2" name="Line 51"/>
                <p:cNvSpPr>
                  <a:spLocks noChangeShapeType="1"/>
                </p:cNvSpPr>
                <p:nvPr/>
              </p:nvSpPr>
              <p:spPr bwMode="auto">
                <a:xfrm flipV="1">
                  <a:off x="1353" y="23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3" name="Line 52"/>
                <p:cNvSpPr>
                  <a:spLocks noChangeShapeType="1"/>
                </p:cNvSpPr>
                <p:nvPr/>
              </p:nvSpPr>
              <p:spPr bwMode="auto">
                <a:xfrm flipV="1">
                  <a:off x="1374" y="23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4" name="Line 53"/>
                <p:cNvSpPr>
                  <a:spLocks noChangeShapeType="1"/>
                </p:cNvSpPr>
                <p:nvPr/>
              </p:nvSpPr>
              <p:spPr bwMode="auto">
                <a:xfrm>
                  <a:off x="1396" y="23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5" name="Line 54"/>
                <p:cNvSpPr>
                  <a:spLocks noChangeShapeType="1"/>
                </p:cNvSpPr>
                <p:nvPr/>
              </p:nvSpPr>
              <p:spPr bwMode="auto">
                <a:xfrm>
                  <a:off x="1260" y="238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6" name="Line 55"/>
                <p:cNvSpPr>
                  <a:spLocks noChangeShapeType="1"/>
                </p:cNvSpPr>
                <p:nvPr/>
              </p:nvSpPr>
              <p:spPr bwMode="auto">
                <a:xfrm>
                  <a:off x="1278" y="23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7" name="Line 56"/>
                <p:cNvSpPr>
                  <a:spLocks noChangeShapeType="1"/>
                </p:cNvSpPr>
                <p:nvPr/>
              </p:nvSpPr>
              <p:spPr bwMode="auto">
                <a:xfrm flipV="1">
                  <a:off x="1300" y="238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8" name="Line 57"/>
                <p:cNvSpPr>
                  <a:spLocks noChangeShapeType="1"/>
                </p:cNvSpPr>
                <p:nvPr/>
              </p:nvSpPr>
              <p:spPr bwMode="auto">
                <a:xfrm flipV="1">
                  <a:off x="1321" y="238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59" name="Line 58"/>
                <p:cNvSpPr>
                  <a:spLocks noChangeShapeType="1"/>
                </p:cNvSpPr>
                <p:nvPr/>
              </p:nvSpPr>
              <p:spPr bwMode="auto">
                <a:xfrm>
                  <a:off x="1342" y="23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0" name="Line 59"/>
                <p:cNvSpPr>
                  <a:spLocks noChangeShapeType="1"/>
                </p:cNvSpPr>
                <p:nvPr/>
              </p:nvSpPr>
              <p:spPr bwMode="auto">
                <a:xfrm>
                  <a:off x="1364" y="238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1" name="Line 60"/>
                <p:cNvSpPr>
                  <a:spLocks noChangeShapeType="1"/>
                </p:cNvSpPr>
                <p:nvPr/>
              </p:nvSpPr>
              <p:spPr bwMode="auto">
                <a:xfrm>
                  <a:off x="1385" y="23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2" name="Line 61"/>
                <p:cNvSpPr>
                  <a:spLocks noChangeShapeType="1"/>
                </p:cNvSpPr>
                <p:nvPr/>
              </p:nvSpPr>
              <p:spPr bwMode="auto">
                <a:xfrm>
                  <a:off x="1407" y="238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3" name="Line 62"/>
                <p:cNvSpPr>
                  <a:spLocks noChangeShapeType="1"/>
                </p:cNvSpPr>
                <p:nvPr/>
              </p:nvSpPr>
              <p:spPr bwMode="auto">
                <a:xfrm>
                  <a:off x="1289" y="23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4" name="Line 63"/>
                <p:cNvSpPr>
                  <a:spLocks noChangeShapeType="1"/>
                </p:cNvSpPr>
                <p:nvPr/>
              </p:nvSpPr>
              <p:spPr bwMode="auto">
                <a:xfrm>
                  <a:off x="1310" y="23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5" name="Line 64"/>
                <p:cNvSpPr>
                  <a:spLocks noChangeShapeType="1"/>
                </p:cNvSpPr>
                <p:nvPr/>
              </p:nvSpPr>
              <p:spPr bwMode="auto">
                <a:xfrm>
                  <a:off x="1339" y="23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6" name="Line 65"/>
                <p:cNvSpPr>
                  <a:spLocks noChangeShapeType="1"/>
                </p:cNvSpPr>
                <p:nvPr/>
              </p:nvSpPr>
              <p:spPr bwMode="auto">
                <a:xfrm flipV="1">
                  <a:off x="1353" y="23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7" name="Line 66"/>
                <p:cNvSpPr>
                  <a:spLocks noChangeShapeType="1"/>
                </p:cNvSpPr>
                <p:nvPr/>
              </p:nvSpPr>
              <p:spPr bwMode="auto">
                <a:xfrm>
                  <a:off x="1375" y="239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8" name="Line 67"/>
                <p:cNvSpPr>
                  <a:spLocks noChangeShapeType="1"/>
                </p:cNvSpPr>
                <p:nvPr/>
              </p:nvSpPr>
              <p:spPr bwMode="auto">
                <a:xfrm flipV="1">
                  <a:off x="1396" y="239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9" name="Line 68"/>
                <p:cNvSpPr>
                  <a:spLocks noChangeShapeType="1"/>
                </p:cNvSpPr>
                <p:nvPr/>
              </p:nvSpPr>
              <p:spPr bwMode="auto">
                <a:xfrm>
                  <a:off x="1343" y="240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0" name="Line 69"/>
                <p:cNvSpPr>
                  <a:spLocks noChangeShapeType="1"/>
                </p:cNvSpPr>
                <p:nvPr/>
              </p:nvSpPr>
              <p:spPr bwMode="auto">
                <a:xfrm flipV="1">
                  <a:off x="1364" y="24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1" name="Line 70"/>
                <p:cNvSpPr>
                  <a:spLocks noChangeShapeType="1"/>
                </p:cNvSpPr>
                <p:nvPr/>
              </p:nvSpPr>
              <p:spPr bwMode="auto">
                <a:xfrm flipV="1">
                  <a:off x="1385" y="24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2" name="Line 71"/>
                <p:cNvSpPr>
                  <a:spLocks noChangeShapeType="1"/>
                </p:cNvSpPr>
                <p:nvPr/>
              </p:nvSpPr>
              <p:spPr bwMode="auto">
                <a:xfrm>
                  <a:off x="1407" y="240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3" name="Line 72"/>
                <p:cNvSpPr>
                  <a:spLocks noChangeShapeType="1"/>
                </p:cNvSpPr>
                <p:nvPr/>
              </p:nvSpPr>
              <p:spPr bwMode="auto">
                <a:xfrm flipV="1">
                  <a:off x="1353" y="241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4" name="Line 73"/>
                <p:cNvSpPr>
                  <a:spLocks noChangeShapeType="1"/>
                </p:cNvSpPr>
                <p:nvPr/>
              </p:nvSpPr>
              <p:spPr bwMode="auto">
                <a:xfrm flipV="1">
                  <a:off x="1375" y="241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5" name="Line 74"/>
                <p:cNvSpPr>
                  <a:spLocks noChangeShapeType="1"/>
                </p:cNvSpPr>
                <p:nvPr/>
              </p:nvSpPr>
              <p:spPr bwMode="auto">
                <a:xfrm flipV="1">
                  <a:off x="1396" y="241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6" name="Line 75"/>
                <p:cNvSpPr>
                  <a:spLocks noChangeShapeType="1"/>
                </p:cNvSpPr>
                <p:nvPr/>
              </p:nvSpPr>
              <p:spPr bwMode="auto">
                <a:xfrm>
                  <a:off x="1417" y="2412"/>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7" name="Line 76"/>
                <p:cNvSpPr>
                  <a:spLocks noChangeShapeType="1"/>
                </p:cNvSpPr>
                <p:nvPr/>
              </p:nvSpPr>
              <p:spPr bwMode="auto">
                <a:xfrm>
                  <a:off x="1364" y="24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8" name="Line 77"/>
                <p:cNvSpPr>
                  <a:spLocks noChangeShapeType="1"/>
                </p:cNvSpPr>
                <p:nvPr/>
              </p:nvSpPr>
              <p:spPr bwMode="auto">
                <a:xfrm flipV="1">
                  <a:off x="1386" y="2422"/>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79" name="Line 78"/>
                <p:cNvSpPr>
                  <a:spLocks noChangeShapeType="1"/>
                </p:cNvSpPr>
                <p:nvPr/>
              </p:nvSpPr>
              <p:spPr bwMode="auto">
                <a:xfrm flipV="1">
                  <a:off x="1407" y="24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0" name="Line 79"/>
                <p:cNvSpPr>
                  <a:spLocks noChangeShapeType="1"/>
                </p:cNvSpPr>
                <p:nvPr/>
              </p:nvSpPr>
              <p:spPr bwMode="auto">
                <a:xfrm>
                  <a:off x="1377" y="2433"/>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1" name="Line 80"/>
                <p:cNvSpPr>
                  <a:spLocks noChangeShapeType="1"/>
                </p:cNvSpPr>
                <p:nvPr/>
              </p:nvSpPr>
              <p:spPr bwMode="auto">
                <a:xfrm flipV="1">
                  <a:off x="1396" y="24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2" name="Line 81"/>
                <p:cNvSpPr>
                  <a:spLocks noChangeShapeType="1"/>
                </p:cNvSpPr>
                <p:nvPr/>
              </p:nvSpPr>
              <p:spPr bwMode="auto">
                <a:xfrm flipV="1">
                  <a:off x="1418" y="2433"/>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3" name="Line 82"/>
                <p:cNvSpPr>
                  <a:spLocks noChangeShapeType="1"/>
                </p:cNvSpPr>
                <p:nvPr/>
              </p:nvSpPr>
              <p:spPr bwMode="auto">
                <a:xfrm>
                  <a:off x="1407" y="244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4" name="Line 83"/>
                <p:cNvSpPr>
                  <a:spLocks noChangeShapeType="1"/>
                </p:cNvSpPr>
                <p:nvPr/>
              </p:nvSpPr>
              <p:spPr bwMode="auto">
                <a:xfrm>
                  <a:off x="1317" y="2619"/>
                  <a:ext cx="67" cy="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5" name="Line 84"/>
                <p:cNvSpPr>
                  <a:spLocks noChangeShapeType="1"/>
                </p:cNvSpPr>
                <p:nvPr/>
              </p:nvSpPr>
              <p:spPr bwMode="auto">
                <a:xfrm flipV="1">
                  <a:off x="1663" y="2538"/>
                  <a:ext cx="0" cy="10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6" name="Line 85"/>
                <p:cNvSpPr>
                  <a:spLocks noChangeShapeType="1"/>
                </p:cNvSpPr>
                <p:nvPr/>
              </p:nvSpPr>
              <p:spPr bwMode="auto">
                <a:xfrm flipV="1">
                  <a:off x="1652" y="2538"/>
                  <a:ext cx="0" cy="16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7" name="Line 86"/>
                <p:cNvSpPr>
                  <a:spLocks noChangeShapeType="1"/>
                </p:cNvSpPr>
                <p:nvPr/>
              </p:nvSpPr>
              <p:spPr bwMode="auto">
                <a:xfrm flipH="1">
                  <a:off x="1545" y="2704"/>
                  <a:ext cx="79"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8" name="Line 87"/>
                <p:cNvSpPr>
                  <a:spLocks noChangeShapeType="1"/>
                </p:cNvSpPr>
                <p:nvPr/>
              </p:nvSpPr>
              <p:spPr bwMode="auto">
                <a:xfrm flipH="1">
                  <a:off x="1610" y="2719"/>
                  <a:ext cx="1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9" name="Line 88"/>
                <p:cNvSpPr>
                  <a:spLocks noChangeShapeType="1"/>
                </p:cNvSpPr>
                <p:nvPr/>
              </p:nvSpPr>
              <p:spPr bwMode="auto">
                <a:xfrm flipH="1" flipV="1">
                  <a:off x="1569" y="2295"/>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90" name="Line 89"/>
                <p:cNvSpPr>
                  <a:spLocks noChangeShapeType="1"/>
                </p:cNvSpPr>
                <p:nvPr/>
              </p:nvSpPr>
              <p:spPr bwMode="auto">
                <a:xfrm flipV="1">
                  <a:off x="1565" y="2301"/>
                  <a:ext cx="2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91" name="Freeform 90"/>
                <p:cNvSpPr>
                  <a:spLocks/>
                </p:cNvSpPr>
                <p:nvPr/>
              </p:nvSpPr>
              <p:spPr bwMode="auto">
                <a:xfrm>
                  <a:off x="1419" y="2002"/>
                  <a:ext cx="2" cy="4"/>
                </a:xfrm>
                <a:custGeom>
                  <a:avLst/>
                  <a:gdLst>
                    <a:gd name="T0" fmla="*/ 11 w 11"/>
                    <a:gd name="T1" fmla="*/ 4 h 24"/>
                    <a:gd name="T2" fmla="*/ 8 w 11"/>
                    <a:gd name="T3" fmla="*/ 0 h 24"/>
                    <a:gd name="T4" fmla="*/ 3 w 11"/>
                    <a:gd name="T5" fmla="*/ 3 h 24"/>
                    <a:gd name="T6" fmla="*/ 0 w 11"/>
                    <a:gd name="T7" fmla="*/ 8 h 24"/>
                    <a:gd name="T8" fmla="*/ 0 w 11"/>
                    <a:gd name="T9" fmla="*/ 12 h 24"/>
                    <a:gd name="T10" fmla="*/ 2 w 11"/>
                    <a:gd name="T11" fmla="*/ 17 h 24"/>
                    <a:gd name="T12" fmla="*/ 5 w 11"/>
                    <a:gd name="T13" fmla="*/ 20 h 24"/>
                    <a:gd name="T14" fmla="*/ 10 w 11"/>
                    <a:gd name="T15" fmla="*/ 22 h 24"/>
                    <a:gd name="T16" fmla="*/ 10 w 11"/>
                    <a:gd name="T17" fmla="*/ 24 h 24"/>
                    <a:gd name="T18" fmla="*/ 7 w 11"/>
                    <a:gd name="T19" fmla="*/ 14 h 24"/>
                    <a:gd name="T20" fmla="*/ 6 w 11"/>
                    <a:gd name="T21" fmla="*/ 10 h 24"/>
                    <a:gd name="T22" fmla="*/ 7 w 11"/>
                    <a:gd name="T23" fmla="*/ 9 h 24"/>
                    <a:gd name="T24" fmla="*/ 11 w 11"/>
                    <a:gd name="T25"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4">
                      <a:moveTo>
                        <a:pt x="11" y="4"/>
                      </a:moveTo>
                      <a:lnTo>
                        <a:pt x="8" y="0"/>
                      </a:lnTo>
                      <a:lnTo>
                        <a:pt x="3" y="3"/>
                      </a:lnTo>
                      <a:lnTo>
                        <a:pt x="0" y="8"/>
                      </a:lnTo>
                      <a:lnTo>
                        <a:pt x="0" y="12"/>
                      </a:lnTo>
                      <a:lnTo>
                        <a:pt x="2" y="17"/>
                      </a:lnTo>
                      <a:lnTo>
                        <a:pt x="5" y="20"/>
                      </a:lnTo>
                      <a:lnTo>
                        <a:pt x="10" y="22"/>
                      </a:lnTo>
                      <a:lnTo>
                        <a:pt x="10" y="24"/>
                      </a:lnTo>
                      <a:lnTo>
                        <a:pt x="7" y="14"/>
                      </a:lnTo>
                      <a:lnTo>
                        <a:pt x="6" y="10"/>
                      </a:lnTo>
                      <a:lnTo>
                        <a:pt x="7" y="9"/>
                      </a:lnTo>
                      <a:lnTo>
                        <a:pt x="1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2" name="Freeform 91"/>
                <p:cNvSpPr>
                  <a:spLocks/>
                </p:cNvSpPr>
                <p:nvPr/>
              </p:nvSpPr>
              <p:spPr bwMode="auto">
                <a:xfrm>
                  <a:off x="1420" y="2002"/>
                  <a:ext cx="7" cy="4"/>
                </a:xfrm>
                <a:custGeom>
                  <a:avLst/>
                  <a:gdLst>
                    <a:gd name="T0" fmla="*/ 39 w 39"/>
                    <a:gd name="T1" fmla="*/ 5 h 24"/>
                    <a:gd name="T2" fmla="*/ 36 w 39"/>
                    <a:gd name="T3" fmla="*/ 0 h 24"/>
                    <a:gd name="T4" fmla="*/ 10 w 39"/>
                    <a:gd name="T5" fmla="*/ 15 h 24"/>
                    <a:gd name="T6" fmla="*/ 6 w 39"/>
                    <a:gd name="T7" fmla="*/ 17 h 24"/>
                    <a:gd name="T8" fmla="*/ 3 w 39"/>
                    <a:gd name="T9" fmla="*/ 17 h 24"/>
                    <a:gd name="T10" fmla="*/ 0 w 39"/>
                    <a:gd name="T11" fmla="*/ 14 h 24"/>
                    <a:gd name="T12" fmla="*/ 3 w 39"/>
                    <a:gd name="T13" fmla="*/ 24 h 24"/>
                    <a:gd name="T14" fmla="*/ 8 w 39"/>
                    <a:gd name="T15" fmla="*/ 22 h 24"/>
                    <a:gd name="T16" fmla="*/ 14 w 39"/>
                    <a:gd name="T17" fmla="*/ 20 h 24"/>
                    <a:gd name="T18" fmla="*/ 39 w 39"/>
                    <a:gd name="T19"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4">
                      <a:moveTo>
                        <a:pt x="39" y="5"/>
                      </a:moveTo>
                      <a:lnTo>
                        <a:pt x="36" y="0"/>
                      </a:lnTo>
                      <a:lnTo>
                        <a:pt x="10" y="15"/>
                      </a:lnTo>
                      <a:lnTo>
                        <a:pt x="6" y="17"/>
                      </a:lnTo>
                      <a:lnTo>
                        <a:pt x="3" y="17"/>
                      </a:lnTo>
                      <a:lnTo>
                        <a:pt x="0" y="14"/>
                      </a:lnTo>
                      <a:lnTo>
                        <a:pt x="3" y="24"/>
                      </a:lnTo>
                      <a:lnTo>
                        <a:pt x="8" y="22"/>
                      </a:lnTo>
                      <a:lnTo>
                        <a:pt x="14" y="20"/>
                      </a:lnTo>
                      <a:lnTo>
                        <a:pt x="3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3" name="Freeform 92"/>
                <p:cNvSpPr>
                  <a:spLocks/>
                </p:cNvSpPr>
                <p:nvPr/>
              </p:nvSpPr>
              <p:spPr bwMode="auto">
                <a:xfrm>
                  <a:off x="1421" y="2008"/>
                  <a:ext cx="2" cy="1"/>
                </a:xfrm>
                <a:custGeom>
                  <a:avLst/>
                  <a:gdLst>
                    <a:gd name="T0" fmla="*/ 3 w 9"/>
                    <a:gd name="T1" fmla="*/ 8 h 8"/>
                    <a:gd name="T2" fmla="*/ 0 w 9"/>
                    <a:gd name="T3" fmla="*/ 2 h 8"/>
                    <a:gd name="T4" fmla="*/ 5 w 9"/>
                    <a:gd name="T5" fmla="*/ 0 h 8"/>
                    <a:gd name="T6" fmla="*/ 9 w 9"/>
                    <a:gd name="T7" fmla="*/ 4 h 8"/>
                    <a:gd name="T8" fmla="*/ 3 w 9"/>
                    <a:gd name="T9" fmla="*/ 8 h 8"/>
                  </a:gdLst>
                  <a:ahLst/>
                  <a:cxnLst>
                    <a:cxn ang="0">
                      <a:pos x="T0" y="T1"/>
                    </a:cxn>
                    <a:cxn ang="0">
                      <a:pos x="T2" y="T3"/>
                    </a:cxn>
                    <a:cxn ang="0">
                      <a:pos x="T4" y="T5"/>
                    </a:cxn>
                    <a:cxn ang="0">
                      <a:pos x="T6" y="T7"/>
                    </a:cxn>
                    <a:cxn ang="0">
                      <a:pos x="T8" y="T9"/>
                    </a:cxn>
                  </a:cxnLst>
                  <a:rect l="0" t="0" r="r" b="b"/>
                  <a:pathLst>
                    <a:path w="9" h="8">
                      <a:moveTo>
                        <a:pt x="3" y="8"/>
                      </a:moveTo>
                      <a:lnTo>
                        <a:pt x="0" y="2"/>
                      </a:lnTo>
                      <a:lnTo>
                        <a:pt x="5" y="0"/>
                      </a:lnTo>
                      <a:lnTo>
                        <a:pt x="9" y="4"/>
                      </a:lnTo>
                      <a:lnTo>
                        <a:pt x="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4" name="Freeform 93"/>
                <p:cNvSpPr>
                  <a:spLocks/>
                </p:cNvSpPr>
                <p:nvPr/>
              </p:nvSpPr>
              <p:spPr bwMode="auto">
                <a:xfrm>
                  <a:off x="1425" y="2012"/>
                  <a:ext cx="3" cy="2"/>
                </a:xfrm>
                <a:custGeom>
                  <a:avLst/>
                  <a:gdLst>
                    <a:gd name="T0" fmla="*/ 15 w 17"/>
                    <a:gd name="T1" fmla="*/ 5 h 12"/>
                    <a:gd name="T2" fmla="*/ 12 w 17"/>
                    <a:gd name="T3" fmla="*/ 6 h 12"/>
                    <a:gd name="T4" fmla="*/ 7 w 17"/>
                    <a:gd name="T5" fmla="*/ 5 h 12"/>
                    <a:gd name="T6" fmla="*/ 4 w 17"/>
                    <a:gd name="T7" fmla="*/ 4 h 12"/>
                    <a:gd name="T8" fmla="*/ 0 w 17"/>
                    <a:gd name="T9" fmla="*/ 0 h 12"/>
                    <a:gd name="T10" fmla="*/ 6 w 17"/>
                    <a:gd name="T11" fmla="*/ 11 h 12"/>
                    <a:gd name="T12" fmla="*/ 11 w 17"/>
                    <a:gd name="T13" fmla="*/ 12 h 12"/>
                    <a:gd name="T14" fmla="*/ 17 w 17"/>
                    <a:gd name="T15" fmla="*/ 11 h 12"/>
                    <a:gd name="T16" fmla="*/ 15 w 17"/>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2">
                      <a:moveTo>
                        <a:pt x="15" y="5"/>
                      </a:moveTo>
                      <a:lnTo>
                        <a:pt x="12" y="6"/>
                      </a:lnTo>
                      <a:lnTo>
                        <a:pt x="7" y="5"/>
                      </a:lnTo>
                      <a:lnTo>
                        <a:pt x="4" y="4"/>
                      </a:lnTo>
                      <a:lnTo>
                        <a:pt x="0" y="0"/>
                      </a:lnTo>
                      <a:lnTo>
                        <a:pt x="6" y="11"/>
                      </a:lnTo>
                      <a:lnTo>
                        <a:pt x="11" y="12"/>
                      </a:lnTo>
                      <a:lnTo>
                        <a:pt x="17" y="11"/>
                      </a:lnTo>
                      <a:lnTo>
                        <a:pt x="15"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5" name="Freeform 94"/>
                <p:cNvSpPr>
                  <a:spLocks/>
                </p:cNvSpPr>
                <p:nvPr/>
              </p:nvSpPr>
              <p:spPr bwMode="auto">
                <a:xfrm>
                  <a:off x="1430" y="2010"/>
                  <a:ext cx="1" cy="3"/>
                </a:xfrm>
                <a:custGeom>
                  <a:avLst/>
                  <a:gdLst>
                    <a:gd name="T0" fmla="*/ 9 w 9"/>
                    <a:gd name="T1" fmla="*/ 8 h 18"/>
                    <a:gd name="T2" fmla="*/ 2 w 9"/>
                    <a:gd name="T3" fmla="*/ 0 h 18"/>
                    <a:gd name="T4" fmla="*/ 3 w 9"/>
                    <a:gd name="T5" fmla="*/ 1 h 18"/>
                    <a:gd name="T6" fmla="*/ 3 w 9"/>
                    <a:gd name="T7" fmla="*/ 7 h 18"/>
                    <a:gd name="T8" fmla="*/ 3 w 9"/>
                    <a:gd name="T9" fmla="*/ 9 h 18"/>
                    <a:gd name="T10" fmla="*/ 0 w 9"/>
                    <a:gd name="T11" fmla="*/ 14 h 18"/>
                    <a:gd name="T12" fmla="*/ 4 w 9"/>
                    <a:gd name="T13" fmla="*/ 18 h 18"/>
                    <a:gd name="T14" fmla="*/ 4 w 9"/>
                    <a:gd name="T15" fmla="*/ 18 h 18"/>
                    <a:gd name="T16" fmla="*/ 8 w 9"/>
                    <a:gd name="T17" fmla="*/ 13 h 18"/>
                    <a:gd name="T18" fmla="*/ 9 w 9"/>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8">
                      <a:moveTo>
                        <a:pt x="9" y="8"/>
                      </a:moveTo>
                      <a:lnTo>
                        <a:pt x="2" y="0"/>
                      </a:lnTo>
                      <a:lnTo>
                        <a:pt x="3" y="1"/>
                      </a:lnTo>
                      <a:lnTo>
                        <a:pt x="3" y="7"/>
                      </a:lnTo>
                      <a:lnTo>
                        <a:pt x="3" y="9"/>
                      </a:lnTo>
                      <a:lnTo>
                        <a:pt x="0" y="14"/>
                      </a:lnTo>
                      <a:lnTo>
                        <a:pt x="4" y="18"/>
                      </a:lnTo>
                      <a:lnTo>
                        <a:pt x="4" y="18"/>
                      </a:lnTo>
                      <a:lnTo>
                        <a:pt x="8" y="13"/>
                      </a:lnTo>
                      <a:lnTo>
                        <a:pt x="9"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6" name="Freeform 95"/>
                <p:cNvSpPr>
                  <a:spLocks/>
                </p:cNvSpPr>
                <p:nvPr/>
              </p:nvSpPr>
              <p:spPr bwMode="auto">
                <a:xfrm>
                  <a:off x="1424" y="2008"/>
                  <a:ext cx="7" cy="6"/>
                </a:xfrm>
                <a:custGeom>
                  <a:avLst/>
                  <a:gdLst>
                    <a:gd name="T0" fmla="*/ 42 w 44"/>
                    <a:gd name="T1" fmla="*/ 10 h 41"/>
                    <a:gd name="T2" fmla="*/ 38 w 44"/>
                    <a:gd name="T3" fmla="*/ 6 h 41"/>
                    <a:gd name="T4" fmla="*/ 34 w 44"/>
                    <a:gd name="T5" fmla="*/ 2 h 41"/>
                    <a:gd name="T6" fmla="*/ 29 w 44"/>
                    <a:gd name="T7" fmla="*/ 0 h 41"/>
                    <a:gd name="T8" fmla="*/ 29 w 44"/>
                    <a:gd name="T9" fmla="*/ 0 h 41"/>
                    <a:gd name="T10" fmla="*/ 23 w 44"/>
                    <a:gd name="T11" fmla="*/ 0 h 41"/>
                    <a:gd name="T12" fmla="*/ 18 w 44"/>
                    <a:gd name="T13" fmla="*/ 1 h 41"/>
                    <a:gd name="T14" fmla="*/ 12 w 44"/>
                    <a:gd name="T15" fmla="*/ 4 h 41"/>
                    <a:gd name="T16" fmla="*/ 7 w 44"/>
                    <a:gd name="T17" fmla="*/ 8 h 41"/>
                    <a:gd name="T18" fmla="*/ 3 w 44"/>
                    <a:gd name="T19" fmla="*/ 12 h 41"/>
                    <a:gd name="T20" fmla="*/ 1 w 44"/>
                    <a:gd name="T21" fmla="*/ 16 h 41"/>
                    <a:gd name="T22" fmla="*/ 1 w 44"/>
                    <a:gd name="T23" fmla="*/ 17 h 41"/>
                    <a:gd name="T24" fmla="*/ 0 w 44"/>
                    <a:gd name="T25" fmla="*/ 21 h 41"/>
                    <a:gd name="T26" fmla="*/ 0 w 44"/>
                    <a:gd name="T27" fmla="*/ 27 h 41"/>
                    <a:gd name="T28" fmla="*/ 3 w 44"/>
                    <a:gd name="T29" fmla="*/ 33 h 41"/>
                    <a:gd name="T30" fmla="*/ 3 w 44"/>
                    <a:gd name="T31" fmla="*/ 33 h 41"/>
                    <a:gd name="T32" fmla="*/ 7 w 44"/>
                    <a:gd name="T33" fmla="*/ 37 h 41"/>
                    <a:gd name="T34" fmla="*/ 12 w 44"/>
                    <a:gd name="T35" fmla="*/ 41 h 41"/>
                    <a:gd name="T36" fmla="*/ 13 w 44"/>
                    <a:gd name="T37" fmla="*/ 41 h 41"/>
                    <a:gd name="T38" fmla="*/ 7 w 44"/>
                    <a:gd name="T39" fmla="*/ 30 h 41"/>
                    <a:gd name="T40" fmla="*/ 5 w 44"/>
                    <a:gd name="T41" fmla="*/ 25 h 41"/>
                    <a:gd name="T42" fmla="*/ 5 w 44"/>
                    <a:gd name="T43" fmla="*/ 19 h 41"/>
                    <a:gd name="T44" fmla="*/ 6 w 44"/>
                    <a:gd name="T45" fmla="*/ 17 h 41"/>
                    <a:gd name="T46" fmla="*/ 10 w 44"/>
                    <a:gd name="T47" fmla="*/ 13 h 41"/>
                    <a:gd name="T48" fmla="*/ 15 w 44"/>
                    <a:gd name="T49" fmla="*/ 9 h 41"/>
                    <a:gd name="T50" fmla="*/ 17 w 44"/>
                    <a:gd name="T51" fmla="*/ 8 h 41"/>
                    <a:gd name="T52" fmla="*/ 22 w 44"/>
                    <a:gd name="T53" fmla="*/ 6 h 41"/>
                    <a:gd name="T54" fmla="*/ 28 w 44"/>
                    <a:gd name="T55" fmla="*/ 5 h 41"/>
                    <a:gd name="T56" fmla="*/ 29 w 44"/>
                    <a:gd name="T57" fmla="*/ 5 h 41"/>
                    <a:gd name="T58" fmla="*/ 33 w 44"/>
                    <a:gd name="T59" fmla="*/ 9 h 41"/>
                    <a:gd name="T60" fmla="*/ 37 w 44"/>
                    <a:gd name="T61" fmla="*/ 13 h 41"/>
                    <a:gd name="T62" fmla="*/ 44 w 44"/>
                    <a:gd name="T63" fmla="*/ 21 h 41"/>
                    <a:gd name="T64" fmla="*/ 44 w 44"/>
                    <a:gd name="T65" fmla="*/ 16 h 41"/>
                    <a:gd name="T66" fmla="*/ 42 w 44"/>
                    <a:gd name="T67"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1">
                      <a:moveTo>
                        <a:pt x="42" y="10"/>
                      </a:moveTo>
                      <a:lnTo>
                        <a:pt x="38" y="6"/>
                      </a:lnTo>
                      <a:lnTo>
                        <a:pt x="34" y="2"/>
                      </a:lnTo>
                      <a:lnTo>
                        <a:pt x="29" y="0"/>
                      </a:lnTo>
                      <a:lnTo>
                        <a:pt x="29" y="0"/>
                      </a:lnTo>
                      <a:lnTo>
                        <a:pt x="23" y="0"/>
                      </a:lnTo>
                      <a:lnTo>
                        <a:pt x="18" y="1"/>
                      </a:lnTo>
                      <a:lnTo>
                        <a:pt x="12" y="4"/>
                      </a:lnTo>
                      <a:lnTo>
                        <a:pt x="7" y="8"/>
                      </a:lnTo>
                      <a:lnTo>
                        <a:pt x="3" y="12"/>
                      </a:lnTo>
                      <a:lnTo>
                        <a:pt x="1" y="16"/>
                      </a:lnTo>
                      <a:lnTo>
                        <a:pt x="1" y="17"/>
                      </a:lnTo>
                      <a:lnTo>
                        <a:pt x="0" y="21"/>
                      </a:lnTo>
                      <a:lnTo>
                        <a:pt x="0" y="27"/>
                      </a:lnTo>
                      <a:lnTo>
                        <a:pt x="3" y="33"/>
                      </a:lnTo>
                      <a:lnTo>
                        <a:pt x="3" y="33"/>
                      </a:lnTo>
                      <a:lnTo>
                        <a:pt x="7" y="37"/>
                      </a:lnTo>
                      <a:lnTo>
                        <a:pt x="12" y="41"/>
                      </a:lnTo>
                      <a:lnTo>
                        <a:pt x="13" y="41"/>
                      </a:lnTo>
                      <a:lnTo>
                        <a:pt x="7" y="30"/>
                      </a:lnTo>
                      <a:lnTo>
                        <a:pt x="5" y="25"/>
                      </a:lnTo>
                      <a:lnTo>
                        <a:pt x="5" y="19"/>
                      </a:lnTo>
                      <a:lnTo>
                        <a:pt x="6" y="17"/>
                      </a:lnTo>
                      <a:lnTo>
                        <a:pt x="10" y="13"/>
                      </a:lnTo>
                      <a:lnTo>
                        <a:pt x="15" y="9"/>
                      </a:lnTo>
                      <a:lnTo>
                        <a:pt x="17" y="8"/>
                      </a:lnTo>
                      <a:lnTo>
                        <a:pt x="22" y="6"/>
                      </a:lnTo>
                      <a:lnTo>
                        <a:pt x="28" y="5"/>
                      </a:lnTo>
                      <a:lnTo>
                        <a:pt x="29" y="5"/>
                      </a:lnTo>
                      <a:lnTo>
                        <a:pt x="33" y="9"/>
                      </a:lnTo>
                      <a:lnTo>
                        <a:pt x="37" y="13"/>
                      </a:lnTo>
                      <a:lnTo>
                        <a:pt x="44" y="21"/>
                      </a:lnTo>
                      <a:lnTo>
                        <a:pt x="44" y="16"/>
                      </a:lnTo>
                      <a:lnTo>
                        <a:pt x="42"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7" name="Freeform 96"/>
                <p:cNvSpPr>
                  <a:spLocks/>
                </p:cNvSpPr>
                <p:nvPr/>
              </p:nvSpPr>
              <p:spPr bwMode="auto">
                <a:xfrm>
                  <a:off x="1427" y="2016"/>
                  <a:ext cx="1" cy="1"/>
                </a:xfrm>
                <a:custGeom>
                  <a:avLst/>
                  <a:gdLst>
                    <a:gd name="T0" fmla="*/ 2 w 7"/>
                    <a:gd name="T1" fmla="*/ 9 h 9"/>
                    <a:gd name="T2" fmla="*/ 0 w 7"/>
                    <a:gd name="T3" fmla="*/ 3 h 9"/>
                    <a:gd name="T4" fmla="*/ 4 w 7"/>
                    <a:gd name="T5" fmla="*/ 0 h 9"/>
                    <a:gd name="T6" fmla="*/ 7 w 7"/>
                    <a:gd name="T7" fmla="*/ 6 h 9"/>
                    <a:gd name="T8" fmla="*/ 2 w 7"/>
                    <a:gd name="T9" fmla="*/ 9 h 9"/>
                  </a:gdLst>
                  <a:ahLst/>
                  <a:cxnLst>
                    <a:cxn ang="0">
                      <a:pos x="T0" y="T1"/>
                    </a:cxn>
                    <a:cxn ang="0">
                      <a:pos x="T2" y="T3"/>
                    </a:cxn>
                    <a:cxn ang="0">
                      <a:pos x="T4" y="T5"/>
                    </a:cxn>
                    <a:cxn ang="0">
                      <a:pos x="T6" y="T7"/>
                    </a:cxn>
                    <a:cxn ang="0">
                      <a:pos x="T8" y="T9"/>
                    </a:cxn>
                  </a:cxnLst>
                  <a:rect l="0" t="0" r="r" b="b"/>
                  <a:pathLst>
                    <a:path w="7" h="9">
                      <a:moveTo>
                        <a:pt x="2" y="9"/>
                      </a:moveTo>
                      <a:lnTo>
                        <a:pt x="0" y="3"/>
                      </a:lnTo>
                      <a:lnTo>
                        <a:pt x="4" y="0"/>
                      </a:lnTo>
                      <a:lnTo>
                        <a:pt x="7" y="6"/>
                      </a:lnTo>
                      <a:lnTo>
                        <a:pt x="2"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8" name="Freeform 97"/>
                <p:cNvSpPr>
                  <a:spLocks/>
                </p:cNvSpPr>
                <p:nvPr/>
              </p:nvSpPr>
              <p:spPr bwMode="auto">
                <a:xfrm>
                  <a:off x="1431" y="2018"/>
                  <a:ext cx="5" cy="3"/>
                </a:xfrm>
                <a:custGeom>
                  <a:avLst/>
                  <a:gdLst>
                    <a:gd name="T0" fmla="*/ 26 w 26"/>
                    <a:gd name="T1" fmla="*/ 11 h 21"/>
                    <a:gd name="T2" fmla="*/ 19 w 26"/>
                    <a:gd name="T3" fmla="*/ 2 h 21"/>
                    <a:gd name="T4" fmla="*/ 21 w 26"/>
                    <a:gd name="T5" fmla="*/ 7 h 21"/>
                    <a:gd name="T6" fmla="*/ 21 w 26"/>
                    <a:gd name="T7" fmla="*/ 11 h 21"/>
                    <a:gd name="T8" fmla="*/ 17 w 26"/>
                    <a:gd name="T9" fmla="*/ 15 h 21"/>
                    <a:gd name="T10" fmla="*/ 14 w 26"/>
                    <a:gd name="T11" fmla="*/ 16 h 21"/>
                    <a:gd name="T12" fmla="*/ 9 w 26"/>
                    <a:gd name="T13" fmla="*/ 15 h 21"/>
                    <a:gd name="T14" fmla="*/ 5 w 26"/>
                    <a:gd name="T15" fmla="*/ 9 h 21"/>
                    <a:gd name="T16" fmla="*/ 0 w 26"/>
                    <a:gd name="T17" fmla="*/ 0 h 21"/>
                    <a:gd name="T18" fmla="*/ 11 w 26"/>
                    <a:gd name="T19" fmla="*/ 21 h 21"/>
                    <a:gd name="T20" fmla="*/ 15 w 26"/>
                    <a:gd name="T21" fmla="*/ 21 h 21"/>
                    <a:gd name="T22" fmla="*/ 20 w 26"/>
                    <a:gd name="T23" fmla="*/ 19 h 21"/>
                    <a:gd name="T24" fmla="*/ 21 w 26"/>
                    <a:gd name="T25" fmla="*/ 19 h 21"/>
                    <a:gd name="T26" fmla="*/ 24 w 26"/>
                    <a:gd name="T27" fmla="*/ 16 h 21"/>
                    <a:gd name="T28" fmla="*/ 26 w 26"/>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1">
                      <a:moveTo>
                        <a:pt x="26" y="11"/>
                      </a:moveTo>
                      <a:lnTo>
                        <a:pt x="19" y="2"/>
                      </a:lnTo>
                      <a:lnTo>
                        <a:pt x="21" y="7"/>
                      </a:lnTo>
                      <a:lnTo>
                        <a:pt x="21" y="11"/>
                      </a:lnTo>
                      <a:lnTo>
                        <a:pt x="17" y="15"/>
                      </a:lnTo>
                      <a:lnTo>
                        <a:pt x="14" y="16"/>
                      </a:lnTo>
                      <a:lnTo>
                        <a:pt x="9" y="15"/>
                      </a:lnTo>
                      <a:lnTo>
                        <a:pt x="5" y="9"/>
                      </a:lnTo>
                      <a:lnTo>
                        <a:pt x="0" y="0"/>
                      </a:lnTo>
                      <a:lnTo>
                        <a:pt x="11" y="21"/>
                      </a:lnTo>
                      <a:lnTo>
                        <a:pt x="15" y="21"/>
                      </a:lnTo>
                      <a:lnTo>
                        <a:pt x="20" y="19"/>
                      </a:lnTo>
                      <a:lnTo>
                        <a:pt x="21" y="19"/>
                      </a:lnTo>
                      <a:lnTo>
                        <a:pt x="24" y="16"/>
                      </a:lnTo>
                      <a:lnTo>
                        <a:pt x="26"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9" name="Freeform 98"/>
                <p:cNvSpPr>
                  <a:spLocks/>
                </p:cNvSpPr>
                <p:nvPr/>
              </p:nvSpPr>
              <p:spPr bwMode="auto">
                <a:xfrm>
                  <a:off x="1428" y="2015"/>
                  <a:ext cx="8" cy="6"/>
                </a:xfrm>
                <a:custGeom>
                  <a:avLst/>
                  <a:gdLst>
                    <a:gd name="T0" fmla="*/ 46 w 49"/>
                    <a:gd name="T1" fmla="*/ 14 h 36"/>
                    <a:gd name="T2" fmla="*/ 38 w 49"/>
                    <a:gd name="T3" fmla="*/ 0 h 36"/>
                    <a:gd name="T4" fmla="*/ 0 w 49"/>
                    <a:gd name="T5" fmla="*/ 22 h 36"/>
                    <a:gd name="T6" fmla="*/ 4 w 49"/>
                    <a:gd name="T7" fmla="*/ 27 h 36"/>
                    <a:gd name="T8" fmla="*/ 19 w 49"/>
                    <a:gd name="T9" fmla="*/ 18 h 36"/>
                    <a:gd name="T10" fmla="*/ 24 w 49"/>
                    <a:gd name="T11" fmla="*/ 28 h 36"/>
                    <a:gd name="T12" fmla="*/ 25 w 49"/>
                    <a:gd name="T13" fmla="*/ 29 h 36"/>
                    <a:gd name="T14" fmla="*/ 29 w 49"/>
                    <a:gd name="T15" fmla="*/ 34 h 36"/>
                    <a:gd name="T16" fmla="*/ 34 w 49"/>
                    <a:gd name="T17" fmla="*/ 36 h 36"/>
                    <a:gd name="T18" fmla="*/ 23 w 49"/>
                    <a:gd name="T19" fmla="*/ 15 h 36"/>
                    <a:gd name="T20" fmla="*/ 36 w 49"/>
                    <a:gd name="T21" fmla="*/ 7 h 36"/>
                    <a:gd name="T22" fmla="*/ 42 w 49"/>
                    <a:gd name="T23" fmla="*/ 17 h 36"/>
                    <a:gd name="T24" fmla="*/ 49 w 49"/>
                    <a:gd name="T25" fmla="*/ 26 h 36"/>
                    <a:gd name="T26" fmla="*/ 48 w 49"/>
                    <a:gd name="T27" fmla="*/ 20 h 36"/>
                    <a:gd name="T28" fmla="*/ 48 w 49"/>
                    <a:gd name="T29" fmla="*/ 19 h 36"/>
                    <a:gd name="T30" fmla="*/ 46 w 49"/>
                    <a:gd name="T31"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6">
                      <a:moveTo>
                        <a:pt x="46" y="14"/>
                      </a:moveTo>
                      <a:lnTo>
                        <a:pt x="38" y="0"/>
                      </a:lnTo>
                      <a:lnTo>
                        <a:pt x="0" y="22"/>
                      </a:lnTo>
                      <a:lnTo>
                        <a:pt x="4" y="27"/>
                      </a:lnTo>
                      <a:lnTo>
                        <a:pt x="19" y="18"/>
                      </a:lnTo>
                      <a:lnTo>
                        <a:pt x="24" y="28"/>
                      </a:lnTo>
                      <a:lnTo>
                        <a:pt x="25" y="29"/>
                      </a:lnTo>
                      <a:lnTo>
                        <a:pt x="29" y="34"/>
                      </a:lnTo>
                      <a:lnTo>
                        <a:pt x="34" y="36"/>
                      </a:lnTo>
                      <a:lnTo>
                        <a:pt x="23" y="15"/>
                      </a:lnTo>
                      <a:lnTo>
                        <a:pt x="36" y="7"/>
                      </a:lnTo>
                      <a:lnTo>
                        <a:pt x="42" y="17"/>
                      </a:lnTo>
                      <a:lnTo>
                        <a:pt x="49" y="26"/>
                      </a:lnTo>
                      <a:lnTo>
                        <a:pt x="48" y="20"/>
                      </a:lnTo>
                      <a:lnTo>
                        <a:pt x="48" y="19"/>
                      </a:lnTo>
                      <a:lnTo>
                        <a:pt x="46"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0" name="Freeform 99"/>
                <p:cNvSpPr>
                  <a:spLocks/>
                </p:cNvSpPr>
                <p:nvPr/>
              </p:nvSpPr>
              <p:spPr bwMode="auto">
                <a:xfrm>
                  <a:off x="1431" y="2021"/>
                  <a:ext cx="9" cy="8"/>
                </a:xfrm>
                <a:custGeom>
                  <a:avLst/>
                  <a:gdLst>
                    <a:gd name="T0" fmla="*/ 53 w 53"/>
                    <a:gd name="T1" fmla="*/ 27 h 50"/>
                    <a:gd name="T2" fmla="*/ 37 w 53"/>
                    <a:gd name="T3" fmla="*/ 0 h 50"/>
                    <a:gd name="T4" fmla="*/ 0 w 53"/>
                    <a:gd name="T5" fmla="*/ 22 h 50"/>
                    <a:gd name="T6" fmla="*/ 17 w 53"/>
                    <a:gd name="T7" fmla="*/ 50 h 50"/>
                    <a:gd name="T8" fmla="*/ 21 w 53"/>
                    <a:gd name="T9" fmla="*/ 47 h 50"/>
                    <a:gd name="T10" fmla="*/ 7 w 53"/>
                    <a:gd name="T11" fmla="*/ 25 h 50"/>
                    <a:gd name="T12" fmla="*/ 20 w 53"/>
                    <a:gd name="T13" fmla="*/ 17 h 50"/>
                    <a:gd name="T14" fmla="*/ 32 w 53"/>
                    <a:gd name="T15" fmla="*/ 37 h 50"/>
                    <a:gd name="T16" fmla="*/ 36 w 53"/>
                    <a:gd name="T17" fmla="*/ 35 h 50"/>
                    <a:gd name="T18" fmla="*/ 24 w 53"/>
                    <a:gd name="T19" fmla="*/ 15 h 50"/>
                    <a:gd name="T20" fmla="*/ 36 w 53"/>
                    <a:gd name="T21" fmla="*/ 7 h 50"/>
                    <a:gd name="T22" fmla="*/ 49 w 53"/>
                    <a:gd name="T23" fmla="*/ 30 h 50"/>
                    <a:gd name="T24" fmla="*/ 53 w 53"/>
                    <a:gd name="T2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50">
                      <a:moveTo>
                        <a:pt x="53" y="27"/>
                      </a:moveTo>
                      <a:lnTo>
                        <a:pt x="37" y="0"/>
                      </a:lnTo>
                      <a:lnTo>
                        <a:pt x="0" y="22"/>
                      </a:lnTo>
                      <a:lnTo>
                        <a:pt x="17" y="50"/>
                      </a:lnTo>
                      <a:lnTo>
                        <a:pt x="21" y="47"/>
                      </a:lnTo>
                      <a:lnTo>
                        <a:pt x="7" y="25"/>
                      </a:lnTo>
                      <a:lnTo>
                        <a:pt x="20" y="17"/>
                      </a:lnTo>
                      <a:lnTo>
                        <a:pt x="32" y="37"/>
                      </a:lnTo>
                      <a:lnTo>
                        <a:pt x="36" y="35"/>
                      </a:lnTo>
                      <a:lnTo>
                        <a:pt x="24" y="15"/>
                      </a:lnTo>
                      <a:lnTo>
                        <a:pt x="36" y="7"/>
                      </a:lnTo>
                      <a:lnTo>
                        <a:pt x="49" y="30"/>
                      </a:lnTo>
                      <a:lnTo>
                        <a:pt x="5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1" name="Freeform 100"/>
                <p:cNvSpPr>
                  <a:spLocks/>
                </p:cNvSpPr>
                <p:nvPr/>
              </p:nvSpPr>
              <p:spPr bwMode="auto">
                <a:xfrm>
                  <a:off x="1437" y="2030"/>
                  <a:ext cx="2" cy="6"/>
                </a:xfrm>
                <a:custGeom>
                  <a:avLst/>
                  <a:gdLst>
                    <a:gd name="T0" fmla="*/ 13 w 13"/>
                    <a:gd name="T1" fmla="*/ 8 h 32"/>
                    <a:gd name="T2" fmla="*/ 7 w 13"/>
                    <a:gd name="T3" fmla="*/ 0 h 32"/>
                    <a:gd name="T4" fmla="*/ 8 w 13"/>
                    <a:gd name="T5" fmla="*/ 3 h 32"/>
                    <a:gd name="T6" fmla="*/ 8 w 13"/>
                    <a:gd name="T7" fmla="*/ 7 h 32"/>
                    <a:gd name="T8" fmla="*/ 6 w 13"/>
                    <a:gd name="T9" fmla="*/ 12 h 32"/>
                    <a:gd name="T10" fmla="*/ 6 w 13"/>
                    <a:gd name="T11" fmla="*/ 13 h 32"/>
                    <a:gd name="T12" fmla="*/ 4 w 13"/>
                    <a:gd name="T13" fmla="*/ 18 h 32"/>
                    <a:gd name="T14" fmla="*/ 0 w 13"/>
                    <a:gd name="T15" fmla="*/ 25 h 32"/>
                    <a:gd name="T16" fmla="*/ 4 w 13"/>
                    <a:gd name="T17" fmla="*/ 32 h 32"/>
                    <a:gd name="T18" fmla="*/ 10 w 13"/>
                    <a:gd name="T19" fmla="*/ 19 h 32"/>
                    <a:gd name="T20" fmla="*/ 12 w 13"/>
                    <a:gd name="T21" fmla="*/ 13 h 32"/>
                    <a:gd name="T22" fmla="*/ 13 w 13"/>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32">
                      <a:moveTo>
                        <a:pt x="13" y="8"/>
                      </a:moveTo>
                      <a:lnTo>
                        <a:pt x="7" y="0"/>
                      </a:lnTo>
                      <a:lnTo>
                        <a:pt x="8" y="3"/>
                      </a:lnTo>
                      <a:lnTo>
                        <a:pt x="8" y="7"/>
                      </a:lnTo>
                      <a:lnTo>
                        <a:pt x="6" y="12"/>
                      </a:lnTo>
                      <a:lnTo>
                        <a:pt x="6" y="13"/>
                      </a:lnTo>
                      <a:lnTo>
                        <a:pt x="4" y="18"/>
                      </a:lnTo>
                      <a:lnTo>
                        <a:pt x="0" y="25"/>
                      </a:lnTo>
                      <a:lnTo>
                        <a:pt x="4" y="32"/>
                      </a:lnTo>
                      <a:lnTo>
                        <a:pt x="10" y="19"/>
                      </a:lnTo>
                      <a:lnTo>
                        <a:pt x="12" y="13"/>
                      </a:lnTo>
                      <a:lnTo>
                        <a:pt x="13"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2" name="Freeform 101"/>
                <p:cNvSpPr>
                  <a:spLocks/>
                </p:cNvSpPr>
                <p:nvPr/>
              </p:nvSpPr>
              <p:spPr bwMode="auto">
                <a:xfrm>
                  <a:off x="1439" y="2029"/>
                  <a:ext cx="4" cy="4"/>
                </a:xfrm>
                <a:custGeom>
                  <a:avLst/>
                  <a:gdLst>
                    <a:gd name="T0" fmla="*/ 26 w 26"/>
                    <a:gd name="T1" fmla="*/ 13 h 22"/>
                    <a:gd name="T2" fmla="*/ 19 w 26"/>
                    <a:gd name="T3" fmla="*/ 4 h 22"/>
                    <a:gd name="T4" fmla="*/ 20 w 26"/>
                    <a:gd name="T5" fmla="*/ 6 h 22"/>
                    <a:gd name="T6" fmla="*/ 21 w 26"/>
                    <a:gd name="T7" fmla="*/ 12 h 22"/>
                    <a:gd name="T8" fmla="*/ 18 w 26"/>
                    <a:gd name="T9" fmla="*/ 16 h 22"/>
                    <a:gd name="T10" fmla="*/ 13 w 26"/>
                    <a:gd name="T11" fmla="*/ 17 h 22"/>
                    <a:gd name="T12" fmla="*/ 10 w 26"/>
                    <a:gd name="T13" fmla="*/ 15 h 22"/>
                    <a:gd name="T14" fmla="*/ 10 w 26"/>
                    <a:gd name="T15" fmla="*/ 15 h 22"/>
                    <a:gd name="T16" fmla="*/ 6 w 26"/>
                    <a:gd name="T17" fmla="*/ 11 h 22"/>
                    <a:gd name="T18" fmla="*/ 0 w 26"/>
                    <a:gd name="T19" fmla="*/ 0 h 22"/>
                    <a:gd name="T20" fmla="*/ 12 w 26"/>
                    <a:gd name="T21" fmla="*/ 22 h 22"/>
                    <a:gd name="T22" fmla="*/ 15 w 26"/>
                    <a:gd name="T23" fmla="*/ 22 h 22"/>
                    <a:gd name="T24" fmla="*/ 21 w 26"/>
                    <a:gd name="T25" fmla="*/ 21 h 22"/>
                    <a:gd name="T26" fmla="*/ 25 w 26"/>
                    <a:gd name="T27" fmla="*/ 18 h 22"/>
                    <a:gd name="T28" fmla="*/ 26 w 26"/>
                    <a:gd name="T29"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2">
                      <a:moveTo>
                        <a:pt x="26" y="13"/>
                      </a:moveTo>
                      <a:lnTo>
                        <a:pt x="19" y="4"/>
                      </a:lnTo>
                      <a:lnTo>
                        <a:pt x="20" y="6"/>
                      </a:lnTo>
                      <a:lnTo>
                        <a:pt x="21" y="12"/>
                      </a:lnTo>
                      <a:lnTo>
                        <a:pt x="18" y="16"/>
                      </a:lnTo>
                      <a:lnTo>
                        <a:pt x="13" y="17"/>
                      </a:lnTo>
                      <a:lnTo>
                        <a:pt x="10" y="15"/>
                      </a:lnTo>
                      <a:lnTo>
                        <a:pt x="10" y="15"/>
                      </a:lnTo>
                      <a:lnTo>
                        <a:pt x="6" y="11"/>
                      </a:lnTo>
                      <a:lnTo>
                        <a:pt x="0" y="0"/>
                      </a:lnTo>
                      <a:lnTo>
                        <a:pt x="12" y="22"/>
                      </a:lnTo>
                      <a:lnTo>
                        <a:pt x="15" y="22"/>
                      </a:lnTo>
                      <a:lnTo>
                        <a:pt x="21" y="21"/>
                      </a:lnTo>
                      <a:lnTo>
                        <a:pt x="25" y="18"/>
                      </a:lnTo>
                      <a:lnTo>
                        <a:pt x="2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3" name="Freeform 102"/>
                <p:cNvSpPr>
                  <a:spLocks/>
                </p:cNvSpPr>
                <p:nvPr/>
              </p:nvSpPr>
              <p:spPr bwMode="auto">
                <a:xfrm>
                  <a:off x="1434" y="2027"/>
                  <a:ext cx="9" cy="6"/>
                </a:xfrm>
                <a:custGeom>
                  <a:avLst/>
                  <a:gdLst>
                    <a:gd name="T0" fmla="*/ 47 w 50"/>
                    <a:gd name="T1" fmla="*/ 16 h 36"/>
                    <a:gd name="T2" fmla="*/ 37 w 50"/>
                    <a:gd name="T3" fmla="*/ 0 h 36"/>
                    <a:gd name="T4" fmla="*/ 0 w 50"/>
                    <a:gd name="T5" fmla="*/ 22 h 36"/>
                    <a:gd name="T6" fmla="*/ 3 w 50"/>
                    <a:gd name="T7" fmla="*/ 27 h 36"/>
                    <a:gd name="T8" fmla="*/ 19 w 50"/>
                    <a:gd name="T9" fmla="*/ 17 h 36"/>
                    <a:gd name="T10" fmla="*/ 23 w 50"/>
                    <a:gd name="T11" fmla="*/ 23 h 36"/>
                    <a:gd name="T12" fmla="*/ 29 w 50"/>
                    <a:gd name="T13" fmla="*/ 31 h 36"/>
                    <a:gd name="T14" fmla="*/ 29 w 50"/>
                    <a:gd name="T15" fmla="*/ 31 h 36"/>
                    <a:gd name="T16" fmla="*/ 32 w 50"/>
                    <a:gd name="T17" fmla="*/ 34 h 36"/>
                    <a:gd name="T18" fmla="*/ 36 w 50"/>
                    <a:gd name="T19" fmla="*/ 36 h 36"/>
                    <a:gd name="T20" fmla="*/ 24 w 50"/>
                    <a:gd name="T21" fmla="*/ 14 h 36"/>
                    <a:gd name="T22" fmla="*/ 36 w 50"/>
                    <a:gd name="T23" fmla="*/ 8 h 36"/>
                    <a:gd name="T24" fmla="*/ 43 w 50"/>
                    <a:gd name="T25" fmla="*/ 18 h 36"/>
                    <a:gd name="T26" fmla="*/ 50 w 50"/>
                    <a:gd name="T27" fmla="*/ 27 h 36"/>
                    <a:gd name="T28" fmla="*/ 50 w 50"/>
                    <a:gd name="T29" fmla="*/ 22 h 36"/>
                    <a:gd name="T30" fmla="*/ 50 w 50"/>
                    <a:gd name="T31" fmla="*/ 22 h 36"/>
                    <a:gd name="T32" fmla="*/ 47 w 50"/>
                    <a:gd name="T33" fmla="*/ 1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36">
                      <a:moveTo>
                        <a:pt x="47" y="16"/>
                      </a:moveTo>
                      <a:lnTo>
                        <a:pt x="37" y="0"/>
                      </a:lnTo>
                      <a:lnTo>
                        <a:pt x="0" y="22"/>
                      </a:lnTo>
                      <a:lnTo>
                        <a:pt x="3" y="27"/>
                      </a:lnTo>
                      <a:lnTo>
                        <a:pt x="19" y="17"/>
                      </a:lnTo>
                      <a:lnTo>
                        <a:pt x="23" y="23"/>
                      </a:lnTo>
                      <a:lnTo>
                        <a:pt x="29" y="31"/>
                      </a:lnTo>
                      <a:lnTo>
                        <a:pt x="29" y="31"/>
                      </a:lnTo>
                      <a:lnTo>
                        <a:pt x="32" y="34"/>
                      </a:lnTo>
                      <a:lnTo>
                        <a:pt x="36" y="36"/>
                      </a:lnTo>
                      <a:lnTo>
                        <a:pt x="24" y="14"/>
                      </a:lnTo>
                      <a:lnTo>
                        <a:pt x="36" y="8"/>
                      </a:lnTo>
                      <a:lnTo>
                        <a:pt x="43" y="18"/>
                      </a:lnTo>
                      <a:lnTo>
                        <a:pt x="50" y="27"/>
                      </a:lnTo>
                      <a:lnTo>
                        <a:pt x="50" y="22"/>
                      </a:lnTo>
                      <a:lnTo>
                        <a:pt x="50" y="22"/>
                      </a:lnTo>
                      <a:lnTo>
                        <a:pt x="4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4" name="Freeform 103"/>
                <p:cNvSpPr>
                  <a:spLocks/>
                </p:cNvSpPr>
                <p:nvPr/>
              </p:nvSpPr>
              <p:spPr bwMode="auto">
                <a:xfrm>
                  <a:off x="1441" y="2037"/>
                  <a:ext cx="2" cy="5"/>
                </a:xfrm>
                <a:custGeom>
                  <a:avLst/>
                  <a:gdLst>
                    <a:gd name="T0" fmla="*/ 12 w 12"/>
                    <a:gd name="T1" fmla="*/ 8 h 32"/>
                    <a:gd name="T2" fmla="*/ 7 w 12"/>
                    <a:gd name="T3" fmla="*/ 0 h 32"/>
                    <a:gd name="T4" fmla="*/ 9 w 12"/>
                    <a:gd name="T5" fmla="*/ 3 h 32"/>
                    <a:gd name="T6" fmla="*/ 9 w 12"/>
                    <a:gd name="T7" fmla="*/ 7 h 32"/>
                    <a:gd name="T8" fmla="*/ 7 w 12"/>
                    <a:gd name="T9" fmla="*/ 12 h 32"/>
                    <a:gd name="T10" fmla="*/ 6 w 12"/>
                    <a:gd name="T11" fmla="*/ 14 h 32"/>
                    <a:gd name="T12" fmla="*/ 4 w 12"/>
                    <a:gd name="T13" fmla="*/ 18 h 32"/>
                    <a:gd name="T14" fmla="*/ 0 w 12"/>
                    <a:gd name="T15" fmla="*/ 25 h 32"/>
                    <a:gd name="T16" fmla="*/ 4 w 12"/>
                    <a:gd name="T17" fmla="*/ 32 h 32"/>
                    <a:gd name="T18" fmla="*/ 10 w 12"/>
                    <a:gd name="T19" fmla="*/ 19 h 32"/>
                    <a:gd name="T20" fmla="*/ 12 w 12"/>
                    <a:gd name="T21" fmla="*/ 13 h 32"/>
                    <a:gd name="T22" fmla="*/ 12 w 12"/>
                    <a:gd name="T23"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32">
                      <a:moveTo>
                        <a:pt x="12" y="8"/>
                      </a:moveTo>
                      <a:lnTo>
                        <a:pt x="7" y="0"/>
                      </a:lnTo>
                      <a:lnTo>
                        <a:pt x="9" y="3"/>
                      </a:lnTo>
                      <a:lnTo>
                        <a:pt x="9" y="7"/>
                      </a:lnTo>
                      <a:lnTo>
                        <a:pt x="7" y="12"/>
                      </a:lnTo>
                      <a:lnTo>
                        <a:pt x="6" y="14"/>
                      </a:lnTo>
                      <a:lnTo>
                        <a:pt x="4" y="18"/>
                      </a:lnTo>
                      <a:lnTo>
                        <a:pt x="0" y="25"/>
                      </a:lnTo>
                      <a:lnTo>
                        <a:pt x="4" y="32"/>
                      </a:lnTo>
                      <a:lnTo>
                        <a:pt x="10" y="19"/>
                      </a:lnTo>
                      <a:lnTo>
                        <a:pt x="12" y="13"/>
                      </a:lnTo>
                      <a:lnTo>
                        <a:pt x="1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5" name="Freeform 104"/>
                <p:cNvSpPr>
                  <a:spLocks/>
                </p:cNvSpPr>
                <p:nvPr/>
              </p:nvSpPr>
              <p:spPr bwMode="auto">
                <a:xfrm>
                  <a:off x="1442" y="2035"/>
                  <a:ext cx="5" cy="4"/>
                </a:xfrm>
                <a:custGeom>
                  <a:avLst/>
                  <a:gdLst>
                    <a:gd name="T0" fmla="*/ 26 w 26"/>
                    <a:gd name="T1" fmla="*/ 13 h 23"/>
                    <a:gd name="T2" fmla="*/ 19 w 26"/>
                    <a:gd name="T3" fmla="*/ 5 h 23"/>
                    <a:gd name="T4" fmla="*/ 20 w 26"/>
                    <a:gd name="T5" fmla="*/ 7 h 23"/>
                    <a:gd name="T6" fmla="*/ 21 w 26"/>
                    <a:gd name="T7" fmla="*/ 12 h 23"/>
                    <a:gd name="T8" fmla="*/ 18 w 26"/>
                    <a:gd name="T9" fmla="*/ 16 h 23"/>
                    <a:gd name="T10" fmla="*/ 14 w 26"/>
                    <a:gd name="T11" fmla="*/ 17 h 23"/>
                    <a:gd name="T12" fmla="*/ 9 w 26"/>
                    <a:gd name="T13" fmla="*/ 15 h 23"/>
                    <a:gd name="T14" fmla="*/ 9 w 26"/>
                    <a:gd name="T15" fmla="*/ 15 h 23"/>
                    <a:gd name="T16" fmla="*/ 6 w 26"/>
                    <a:gd name="T17" fmla="*/ 11 h 23"/>
                    <a:gd name="T18" fmla="*/ 0 w 26"/>
                    <a:gd name="T19" fmla="*/ 0 h 23"/>
                    <a:gd name="T20" fmla="*/ 13 w 26"/>
                    <a:gd name="T21" fmla="*/ 23 h 23"/>
                    <a:gd name="T22" fmla="*/ 16 w 26"/>
                    <a:gd name="T23" fmla="*/ 23 h 23"/>
                    <a:gd name="T24" fmla="*/ 21 w 26"/>
                    <a:gd name="T25" fmla="*/ 22 h 23"/>
                    <a:gd name="T26" fmla="*/ 24 w 26"/>
                    <a:gd name="T27" fmla="*/ 18 h 23"/>
                    <a:gd name="T28" fmla="*/ 26 w 26"/>
                    <a:gd name="T2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23">
                      <a:moveTo>
                        <a:pt x="26" y="13"/>
                      </a:moveTo>
                      <a:lnTo>
                        <a:pt x="19" y="5"/>
                      </a:lnTo>
                      <a:lnTo>
                        <a:pt x="20" y="7"/>
                      </a:lnTo>
                      <a:lnTo>
                        <a:pt x="21" y="12"/>
                      </a:lnTo>
                      <a:lnTo>
                        <a:pt x="18" y="16"/>
                      </a:lnTo>
                      <a:lnTo>
                        <a:pt x="14" y="17"/>
                      </a:lnTo>
                      <a:lnTo>
                        <a:pt x="9" y="15"/>
                      </a:lnTo>
                      <a:lnTo>
                        <a:pt x="9" y="15"/>
                      </a:lnTo>
                      <a:lnTo>
                        <a:pt x="6" y="11"/>
                      </a:lnTo>
                      <a:lnTo>
                        <a:pt x="0" y="0"/>
                      </a:lnTo>
                      <a:lnTo>
                        <a:pt x="13" y="23"/>
                      </a:lnTo>
                      <a:lnTo>
                        <a:pt x="16" y="23"/>
                      </a:lnTo>
                      <a:lnTo>
                        <a:pt x="21" y="22"/>
                      </a:lnTo>
                      <a:lnTo>
                        <a:pt x="24" y="18"/>
                      </a:lnTo>
                      <a:lnTo>
                        <a:pt x="26"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6" name="Freeform 105"/>
                <p:cNvSpPr>
                  <a:spLocks/>
                </p:cNvSpPr>
                <p:nvPr/>
              </p:nvSpPr>
              <p:spPr bwMode="auto">
                <a:xfrm>
                  <a:off x="1438" y="2033"/>
                  <a:ext cx="9" cy="6"/>
                </a:xfrm>
                <a:custGeom>
                  <a:avLst/>
                  <a:gdLst>
                    <a:gd name="T0" fmla="*/ 47 w 50"/>
                    <a:gd name="T1" fmla="*/ 16 h 37"/>
                    <a:gd name="T2" fmla="*/ 38 w 50"/>
                    <a:gd name="T3" fmla="*/ 0 h 37"/>
                    <a:gd name="T4" fmla="*/ 0 w 50"/>
                    <a:gd name="T5" fmla="*/ 22 h 37"/>
                    <a:gd name="T6" fmla="*/ 4 w 50"/>
                    <a:gd name="T7" fmla="*/ 27 h 37"/>
                    <a:gd name="T8" fmla="*/ 20 w 50"/>
                    <a:gd name="T9" fmla="*/ 18 h 37"/>
                    <a:gd name="T10" fmla="*/ 23 w 50"/>
                    <a:gd name="T11" fmla="*/ 23 h 37"/>
                    <a:gd name="T12" fmla="*/ 28 w 50"/>
                    <a:gd name="T13" fmla="*/ 31 h 37"/>
                    <a:gd name="T14" fmla="*/ 29 w 50"/>
                    <a:gd name="T15" fmla="*/ 31 h 37"/>
                    <a:gd name="T16" fmla="*/ 32 w 50"/>
                    <a:gd name="T17" fmla="*/ 35 h 37"/>
                    <a:gd name="T18" fmla="*/ 37 w 50"/>
                    <a:gd name="T19" fmla="*/ 37 h 37"/>
                    <a:gd name="T20" fmla="*/ 24 w 50"/>
                    <a:gd name="T21" fmla="*/ 14 h 37"/>
                    <a:gd name="T22" fmla="*/ 37 w 50"/>
                    <a:gd name="T23" fmla="*/ 7 h 37"/>
                    <a:gd name="T24" fmla="*/ 43 w 50"/>
                    <a:gd name="T25" fmla="*/ 19 h 37"/>
                    <a:gd name="T26" fmla="*/ 50 w 50"/>
                    <a:gd name="T27" fmla="*/ 27 h 37"/>
                    <a:gd name="T28" fmla="*/ 50 w 50"/>
                    <a:gd name="T29" fmla="*/ 22 h 37"/>
                    <a:gd name="T30" fmla="*/ 49 w 50"/>
                    <a:gd name="T31" fmla="*/ 22 h 37"/>
                    <a:gd name="T32" fmla="*/ 47 w 50"/>
                    <a:gd name="T33"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37">
                      <a:moveTo>
                        <a:pt x="47" y="16"/>
                      </a:moveTo>
                      <a:lnTo>
                        <a:pt x="38" y="0"/>
                      </a:lnTo>
                      <a:lnTo>
                        <a:pt x="0" y="22"/>
                      </a:lnTo>
                      <a:lnTo>
                        <a:pt x="4" y="27"/>
                      </a:lnTo>
                      <a:lnTo>
                        <a:pt x="20" y="18"/>
                      </a:lnTo>
                      <a:lnTo>
                        <a:pt x="23" y="23"/>
                      </a:lnTo>
                      <a:lnTo>
                        <a:pt x="28" y="31"/>
                      </a:lnTo>
                      <a:lnTo>
                        <a:pt x="29" y="31"/>
                      </a:lnTo>
                      <a:lnTo>
                        <a:pt x="32" y="35"/>
                      </a:lnTo>
                      <a:lnTo>
                        <a:pt x="37" y="37"/>
                      </a:lnTo>
                      <a:lnTo>
                        <a:pt x="24" y="14"/>
                      </a:lnTo>
                      <a:lnTo>
                        <a:pt x="37" y="7"/>
                      </a:lnTo>
                      <a:lnTo>
                        <a:pt x="43" y="19"/>
                      </a:lnTo>
                      <a:lnTo>
                        <a:pt x="50" y="27"/>
                      </a:lnTo>
                      <a:lnTo>
                        <a:pt x="50" y="22"/>
                      </a:lnTo>
                      <a:lnTo>
                        <a:pt x="49" y="22"/>
                      </a:lnTo>
                      <a:lnTo>
                        <a:pt x="47"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7" name="Freeform 106"/>
                <p:cNvSpPr>
                  <a:spLocks/>
                </p:cNvSpPr>
                <p:nvPr/>
              </p:nvSpPr>
              <p:spPr bwMode="auto">
                <a:xfrm>
                  <a:off x="1442" y="2041"/>
                  <a:ext cx="8" cy="4"/>
                </a:xfrm>
                <a:custGeom>
                  <a:avLst/>
                  <a:gdLst>
                    <a:gd name="T0" fmla="*/ 48 w 48"/>
                    <a:gd name="T1" fmla="*/ 6 h 26"/>
                    <a:gd name="T2" fmla="*/ 44 w 48"/>
                    <a:gd name="T3" fmla="*/ 0 h 26"/>
                    <a:gd name="T4" fmla="*/ 0 w 48"/>
                    <a:gd name="T5" fmla="*/ 8 h 26"/>
                    <a:gd name="T6" fmla="*/ 2 w 48"/>
                    <a:gd name="T7" fmla="*/ 13 h 26"/>
                    <a:gd name="T8" fmla="*/ 16 w 48"/>
                    <a:gd name="T9" fmla="*/ 10 h 26"/>
                    <a:gd name="T10" fmla="*/ 25 w 48"/>
                    <a:gd name="T11" fmla="*/ 26 h 26"/>
                    <a:gd name="T12" fmla="*/ 21 w 48"/>
                    <a:gd name="T13" fmla="*/ 10 h 26"/>
                    <a:gd name="T14" fmla="*/ 34 w 48"/>
                    <a:gd name="T15" fmla="*/ 7 h 26"/>
                    <a:gd name="T16" fmla="*/ 36 w 48"/>
                    <a:gd name="T17" fmla="*/ 7 h 26"/>
                    <a:gd name="T18" fmla="*/ 42 w 48"/>
                    <a:gd name="T19" fmla="*/ 5 h 26"/>
                    <a:gd name="T20" fmla="*/ 42 w 48"/>
                    <a:gd name="T21" fmla="*/ 5 h 26"/>
                    <a:gd name="T22" fmla="*/ 48 w 48"/>
                    <a:gd name="T23"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6">
                      <a:moveTo>
                        <a:pt x="48" y="6"/>
                      </a:moveTo>
                      <a:lnTo>
                        <a:pt x="44" y="0"/>
                      </a:lnTo>
                      <a:lnTo>
                        <a:pt x="0" y="8"/>
                      </a:lnTo>
                      <a:lnTo>
                        <a:pt x="2" y="13"/>
                      </a:lnTo>
                      <a:lnTo>
                        <a:pt x="16" y="10"/>
                      </a:lnTo>
                      <a:lnTo>
                        <a:pt x="25" y="26"/>
                      </a:lnTo>
                      <a:lnTo>
                        <a:pt x="21" y="10"/>
                      </a:lnTo>
                      <a:lnTo>
                        <a:pt x="34" y="7"/>
                      </a:lnTo>
                      <a:lnTo>
                        <a:pt x="36" y="7"/>
                      </a:lnTo>
                      <a:lnTo>
                        <a:pt x="42" y="5"/>
                      </a:lnTo>
                      <a:lnTo>
                        <a:pt x="42" y="5"/>
                      </a:lnTo>
                      <a:lnTo>
                        <a:pt x="48"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8" name="Freeform 107"/>
                <p:cNvSpPr>
                  <a:spLocks/>
                </p:cNvSpPr>
                <p:nvPr/>
              </p:nvSpPr>
              <p:spPr bwMode="auto">
                <a:xfrm>
                  <a:off x="1444" y="2041"/>
                  <a:ext cx="6" cy="7"/>
                </a:xfrm>
                <a:custGeom>
                  <a:avLst/>
                  <a:gdLst>
                    <a:gd name="T0" fmla="*/ 31 w 31"/>
                    <a:gd name="T1" fmla="*/ 1 h 37"/>
                    <a:gd name="T2" fmla="*/ 25 w 31"/>
                    <a:gd name="T3" fmla="*/ 0 h 37"/>
                    <a:gd name="T4" fmla="*/ 21 w 31"/>
                    <a:gd name="T5" fmla="*/ 4 h 37"/>
                    <a:gd name="T6" fmla="*/ 20 w 31"/>
                    <a:gd name="T7" fmla="*/ 6 h 37"/>
                    <a:gd name="T8" fmla="*/ 17 w 31"/>
                    <a:gd name="T9" fmla="*/ 10 h 37"/>
                    <a:gd name="T10" fmla="*/ 11 w 31"/>
                    <a:gd name="T11" fmla="*/ 17 h 37"/>
                    <a:gd name="T12" fmla="*/ 4 w 31"/>
                    <a:gd name="T13" fmla="*/ 5 h 37"/>
                    <a:gd name="T14" fmla="*/ 8 w 31"/>
                    <a:gd name="T15" fmla="*/ 21 h 37"/>
                    <a:gd name="T16" fmla="*/ 0 w 31"/>
                    <a:gd name="T17" fmla="*/ 32 h 37"/>
                    <a:gd name="T18" fmla="*/ 3 w 31"/>
                    <a:gd name="T19" fmla="*/ 37 h 37"/>
                    <a:gd name="T20" fmla="*/ 31 w 31"/>
                    <a:gd name="T2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7">
                      <a:moveTo>
                        <a:pt x="31" y="1"/>
                      </a:moveTo>
                      <a:lnTo>
                        <a:pt x="25" y="0"/>
                      </a:lnTo>
                      <a:lnTo>
                        <a:pt x="21" y="4"/>
                      </a:lnTo>
                      <a:lnTo>
                        <a:pt x="20" y="6"/>
                      </a:lnTo>
                      <a:lnTo>
                        <a:pt x="17" y="10"/>
                      </a:lnTo>
                      <a:lnTo>
                        <a:pt x="11" y="17"/>
                      </a:lnTo>
                      <a:lnTo>
                        <a:pt x="4" y="5"/>
                      </a:lnTo>
                      <a:lnTo>
                        <a:pt x="8" y="21"/>
                      </a:lnTo>
                      <a:lnTo>
                        <a:pt x="0" y="32"/>
                      </a:lnTo>
                      <a:lnTo>
                        <a:pt x="3" y="37"/>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9" name="Freeform 108"/>
                <p:cNvSpPr>
                  <a:spLocks/>
                </p:cNvSpPr>
                <p:nvPr/>
              </p:nvSpPr>
              <p:spPr bwMode="auto">
                <a:xfrm>
                  <a:off x="1445" y="2045"/>
                  <a:ext cx="7" cy="4"/>
                </a:xfrm>
                <a:custGeom>
                  <a:avLst/>
                  <a:gdLst>
                    <a:gd name="T0" fmla="*/ 39 w 39"/>
                    <a:gd name="T1" fmla="*/ 4 h 25"/>
                    <a:gd name="T2" fmla="*/ 36 w 39"/>
                    <a:gd name="T3" fmla="*/ 0 h 25"/>
                    <a:gd name="T4" fmla="*/ 0 w 39"/>
                    <a:gd name="T5" fmla="*/ 21 h 25"/>
                    <a:gd name="T6" fmla="*/ 2 w 39"/>
                    <a:gd name="T7" fmla="*/ 25 h 25"/>
                    <a:gd name="T8" fmla="*/ 32 w 39"/>
                    <a:gd name="T9" fmla="*/ 8 h 25"/>
                    <a:gd name="T10" fmla="*/ 32 w 39"/>
                    <a:gd name="T11" fmla="*/ 8 h 25"/>
                    <a:gd name="T12" fmla="*/ 39 w 39"/>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39" h="25">
                      <a:moveTo>
                        <a:pt x="39" y="4"/>
                      </a:moveTo>
                      <a:lnTo>
                        <a:pt x="36" y="0"/>
                      </a:lnTo>
                      <a:lnTo>
                        <a:pt x="0" y="21"/>
                      </a:lnTo>
                      <a:lnTo>
                        <a:pt x="2" y="25"/>
                      </a:lnTo>
                      <a:lnTo>
                        <a:pt x="32" y="8"/>
                      </a:lnTo>
                      <a:lnTo>
                        <a:pt x="32" y="8"/>
                      </a:lnTo>
                      <a:lnTo>
                        <a:pt x="39"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0" name="Freeform 109"/>
                <p:cNvSpPr>
                  <a:spLocks/>
                </p:cNvSpPr>
                <p:nvPr/>
              </p:nvSpPr>
              <p:spPr bwMode="auto">
                <a:xfrm>
                  <a:off x="1448" y="2046"/>
                  <a:ext cx="4" cy="6"/>
                </a:xfrm>
                <a:custGeom>
                  <a:avLst/>
                  <a:gdLst>
                    <a:gd name="T0" fmla="*/ 25 w 25"/>
                    <a:gd name="T1" fmla="*/ 0 h 42"/>
                    <a:gd name="T2" fmla="*/ 18 w 25"/>
                    <a:gd name="T3" fmla="*/ 4 h 42"/>
                    <a:gd name="T4" fmla="*/ 0 w 25"/>
                    <a:gd name="T5" fmla="*/ 42 h 42"/>
                    <a:gd name="T6" fmla="*/ 8 w 25"/>
                    <a:gd name="T7" fmla="*/ 36 h 42"/>
                    <a:gd name="T8" fmla="*/ 25 w 25"/>
                    <a:gd name="T9" fmla="*/ 0 h 42"/>
                  </a:gdLst>
                  <a:ahLst/>
                  <a:cxnLst>
                    <a:cxn ang="0">
                      <a:pos x="T0" y="T1"/>
                    </a:cxn>
                    <a:cxn ang="0">
                      <a:pos x="T2" y="T3"/>
                    </a:cxn>
                    <a:cxn ang="0">
                      <a:pos x="T4" y="T5"/>
                    </a:cxn>
                    <a:cxn ang="0">
                      <a:pos x="T6" y="T7"/>
                    </a:cxn>
                    <a:cxn ang="0">
                      <a:pos x="T8" y="T9"/>
                    </a:cxn>
                  </a:cxnLst>
                  <a:rect l="0" t="0" r="r" b="b"/>
                  <a:pathLst>
                    <a:path w="25" h="42">
                      <a:moveTo>
                        <a:pt x="25" y="0"/>
                      </a:moveTo>
                      <a:lnTo>
                        <a:pt x="18" y="4"/>
                      </a:lnTo>
                      <a:lnTo>
                        <a:pt x="0" y="42"/>
                      </a:lnTo>
                      <a:lnTo>
                        <a:pt x="8" y="36"/>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1" name="Freeform 110"/>
                <p:cNvSpPr>
                  <a:spLocks/>
                </p:cNvSpPr>
                <p:nvPr/>
              </p:nvSpPr>
              <p:spPr bwMode="auto">
                <a:xfrm>
                  <a:off x="1448" y="2049"/>
                  <a:ext cx="6" cy="4"/>
                </a:xfrm>
                <a:custGeom>
                  <a:avLst/>
                  <a:gdLst>
                    <a:gd name="T0" fmla="*/ 40 w 40"/>
                    <a:gd name="T1" fmla="*/ 6 h 27"/>
                    <a:gd name="T2" fmla="*/ 37 w 40"/>
                    <a:gd name="T3" fmla="*/ 0 h 27"/>
                    <a:gd name="T4" fmla="*/ 8 w 40"/>
                    <a:gd name="T5" fmla="*/ 18 h 27"/>
                    <a:gd name="T6" fmla="*/ 8 w 40"/>
                    <a:gd name="T7" fmla="*/ 17 h 27"/>
                    <a:gd name="T8" fmla="*/ 0 w 40"/>
                    <a:gd name="T9" fmla="*/ 23 h 27"/>
                    <a:gd name="T10" fmla="*/ 3 w 40"/>
                    <a:gd name="T11" fmla="*/ 27 h 27"/>
                    <a:gd name="T12" fmla="*/ 40 w 40"/>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0" h="27">
                      <a:moveTo>
                        <a:pt x="40" y="6"/>
                      </a:moveTo>
                      <a:lnTo>
                        <a:pt x="37" y="0"/>
                      </a:lnTo>
                      <a:lnTo>
                        <a:pt x="8" y="18"/>
                      </a:lnTo>
                      <a:lnTo>
                        <a:pt x="8" y="17"/>
                      </a:lnTo>
                      <a:lnTo>
                        <a:pt x="0" y="23"/>
                      </a:lnTo>
                      <a:lnTo>
                        <a:pt x="3" y="27"/>
                      </a:lnTo>
                      <a:lnTo>
                        <a:pt x="4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2" name="Freeform 111"/>
                <p:cNvSpPr>
                  <a:spLocks/>
                </p:cNvSpPr>
                <p:nvPr/>
              </p:nvSpPr>
              <p:spPr bwMode="auto">
                <a:xfrm>
                  <a:off x="1450" y="2054"/>
                  <a:ext cx="7" cy="4"/>
                </a:xfrm>
                <a:custGeom>
                  <a:avLst/>
                  <a:gdLst>
                    <a:gd name="T0" fmla="*/ 41 w 41"/>
                    <a:gd name="T1" fmla="*/ 9 h 30"/>
                    <a:gd name="T2" fmla="*/ 33 w 41"/>
                    <a:gd name="T3" fmla="*/ 0 h 30"/>
                    <a:gd name="T4" fmla="*/ 35 w 41"/>
                    <a:gd name="T5" fmla="*/ 4 h 30"/>
                    <a:gd name="T6" fmla="*/ 36 w 41"/>
                    <a:gd name="T7" fmla="*/ 9 h 30"/>
                    <a:gd name="T8" fmla="*/ 35 w 41"/>
                    <a:gd name="T9" fmla="*/ 13 h 30"/>
                    <a:gd name="T10" fmla="*/ 32 w 41"/>
                    <a:gd name="T11" fmla="*/ 17 h 30"/>
                    <a:gd name="T12" fmla="*/ 32 w 41"/>
                    <a:gd name="T13" fmla="*/ 17 h 30"/>
                    <a:gd name="T14" fmla="*/ 26 w 41"/>
                    <a:gd name="T15" fmla="*/ 21 h 30"/>
                    <a:gd name="T16" fmla="*/ 23 w 41"/>
                    <a:gd name="T17" fmla="*/ 22 h 30"/>
                    <a:gd name="T18" fmla="*/ 18 w 41"/>
                    <a:gd name="T19" fmla="*/ 25 h 30"/>
                    <a:gd name="T20" fmla="*/ 17 w 41"/>
                    <a:gd name="T21" fmla="*/ 25 h 30"/>
                    <a:gd name="T22" fmla="*/ 11 w 41"/>
                    <a:gd name="T23" fmla="*/ 24 h 30"/>
                    <a:gd name="T24" fmla="*/ 8 w 41"/>
                    <a:gd name="T25" fmla="*/ 21 h 30"/>
                    <a:gd name="T26" fmla="*/ 5 w 41"/>
                    <a:gd name="T27" fmla="*/ 17 h 30"/>
                    <a:gd name="T28" fmla="*/ 0 w 41"/>
                    <a:gd name="T29" fmla="*/ 9 h 30"/>
                    <a:gd name="T30" fmla="*/ 9 w 41"/>
                    <a:gd name="T31" fmla="*/ 29 h 30"/>
                    <a:gd name="T32" fmla="*/ 14 w 41"/>
                    <a:gd name="T33" fmla="*/ 30 h 30"/>
                    <a:gd name="T34" fmla="*/ 19 w 41"/>
                    <a:gd name="T35" fmla="*/ 30 h 30"/>
                    <a:gd name="T36" fmla="*/ 24 w 41"/>
                    <a:gd name="T37" fmla="*/ 29 h 30"/>
                    <a:gd name="T38" fmla="*/ 30 w 41"/>
                    <a:gd name="T39" fmla="*/ 26 h 30"/>
                    <a:gd name="T40" fmla="*/ 32 w 41"/>
                    <a:gd name="T41" fmla="*/ 25 h 30"/>
                    <a:gd name="T42" fmla="*/ 36 w 41"/>
                    <a:gd name="T43" fmla="*/ 20 h 30"/>
                    <a:gd name="T44" fmla="*/ 37 w 41"/>
                    <a:gd name="T45" fmla="*/ 20 h 30"/>
                    <a:gd name="T46" fmla="*/ 40 w 41"/>
                    <a:gd name="T47" fmla="*/ 15 h 30"/>
                    <a:gd name="T48" fmla="*/ 40 w 41"/>
                    <a:gd name="T49" fmla="*/ 15 h 30"/>
                    <a:gd name="T50" fmla="*/ 41 w 41"/>
                    <a:gd name="T5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30">
                      <a:moveTo>
                        <a:pt x="41" y="9"/>
                      </a:moveTo>
                      <a:lnTo>
                        <a:pt x="33" y="0"/>
                      </a:lnTo>
                      <a:lnTo>
                        <a:pt x="35" y="4"/>
                      </a:lnTo>
                      <a:lnTo>
                        <a:pt x="36" y="9"/>
                      </a:lnTo>
                      <a:lnTo>
                        <a:pt x="35" y="13"/>
                      </a:lnTo>
                      <a:lnTo>
                        <a:pt x="32" y="17"/>
                      </a:lnTo>
                      <a:lnTo>
                        <a:pt x="32" y="17"/>
                      </a:lnTo>
                      <a:lnTo>
                        <a:pt x="26" y="21"/>
                      </a:lnTo>
                      <a:lnTo>
                        <a:pt x="23" y="22"/>
                      </a:lnTo>
                      <a:lnTo>
                        <a:pt x="18" y="25"/>
                      </a:lnTo>
                      <a:lnTo>
                        <a:pt x="17" y="25"/>
                      </a:lnTo>
                      <a:lnTo>
                        <a:pt x="11" y="24"/>
                      </a:lnTo>
                      <a:lnTo>
                        <a:pt x="8" y="21"/>
                      </a:lnTo>
                      <a:lnTo>
                        <a:pt x="5" y="17"/>
                      </a:lnTo>
                      <a:lnTo>
                        <a:pt x="0" y="9"/>
                      </a:lnTo>
                      <a:lnTo>
                        <a:pt x="9" y="29"/>
                      </a:lnTo>
                      <a:lnTo>
                        <a:pt x="14" y="30"/>
                      </a:lnTo>
                      <a:lnTo>
                        <a:pt x="19" y="30"/>
                      </a:lnTo>
                      <a:lnTo>
                        <a:pt x="24" y="29"/>
                      </a:lnTo>
                      <a:lnTo>
                        <a:pt x="30" y="26"/>
                      </a:lnTo>
                      <a:lnTo>
                        <a:pt x="32" y="25"/>
                      </a:lnTo>
                      <a:lnTo>
                        <a:pt x="36" y="20"/>
                      </a:lnTo>
                      <a:lnTo>
                        <a:pt x="37" y="20"/>
                      </a:lnTo>
                      <a:lnTo>
                        <a:pt x="40" y="15"/>
                      </a:lnTo>
                      <a:lnTo>
                        <a:pt x="40" y="15"/>
                      </a:lnTo>
                      <a:lnTo>
                        <a:pt x="4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3" name="Freeform 112"/>
                <p:cNvSpPr>
                  <a:spLocks/>
                </p:cNvSpPr>
                <p:nvPr/>
              </p:nvSpPr>
              <p:spPr bwMode="auto">
                <a:xfrm>
                  <a:off x="1449" y="2051"/>
                  <a:ext cx="8" cy="7"/>
                </a:xfrm>
                <a:custGeom>
                  <a:avLst/>
                  <a:gdLst>
                    <a:gd name="T0" fmla="*/ 44 w 48"/>
                    <a:gd name="T1" fmla="*/ 13 h 44"/>
                    <a:gd name="T2" fmla="*/ 37 w 48"/>
                    <a:gd name="T3" fmla="*/ 0 h 44"/>
                    <a:gd name="T4" fmla="*/ 0 w 48"/>
                    <a:gd name="T5" fmla="*/ 22 h 44"/>
                    <a:gd name="T6" fmla="*/ 8 w 48"/>
                    <a:gd name="T7" fmla="*/ 35 h 44"/>
                    <a:gd name="T8" fmla="*/ 8 w 48"/>
                    <a:gd name="T9" fmla="*/ 35 h 44"/>
                    <a:gd name="T10" fmla="*/ 12 w 48"/>
                    <a:gd name="T11" fmla="*/ 41 h 44"/>
                    <a:gd name="T12" fmla="*/ 16 w 48"/>
                    <a:gd name="T13" fmla="*/ 44 h 44"/>
                    <a:gd name="T14" fmla="*/ 7 w 48"/>
                    <a:gd name="T15" fmla="*/ 24 h 44"/>
                    <a:gd name="T16" fmla="*/ 36 w 48"/>
                    <a:gd name="T17" fmla="*/ 8 h 44"/>
                    <a:gd name="T18" fmla="*/ 40 w 48"/>
                    <a:gd name="T19" fmla="*/ 15 h 44"/>
                    <a:gd name="T20" fmla="*/ 48 w 48"/>
                    <a:gd name="T21" fmla="*/ 24 h 44"/>
                    <a:gd name="T22" fmla="*/ 48 w 48"/>
                    <a:gd name="T23" fmla="*/ 24 h 44"/>
                    <a:gd name="T24" fmla="*/ 47 w 48"/>
                    <a:gd name="T25" fmla="*/ 18 h 44"/>
                    <a:gd name="T26" fmla="*/ 47 w 48"/>
                    <a:gd name="T27" fmla="*/ 17 h 44"/>
                    <a:gd name="T28" fmla="*/ 44 w 48"/>
                    <a:gd name="T29"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4">
                      <a:moveTo>
                        <a:pt x="44" y="13"/>
                      </a:moveTo>
                      <a:lnTo>
                        <a:pt x="37" y="0"/>
                      </a:lnTo>
                      <a:lnTo>
                        <a:pt x="0" y="22"/>
                      </a:lnTo>
                      <a:lnTo>
                        <a:pt x="8" y="35"/>
                      </a:lnTo>
                      <a:lnTo>
                        <a:pt x="8" y="35"/>
                      </a:lnTo>
                      <a:lnTo>
                        <a:pt x="12" y="41"/>
                      </a:lnTo>
                      <a:lnTo>
                        <a:pt x="16" y="44"/>
                      </a:lnTo>
                      <a:lnTo>
                        <a:pt x="7" y="24"/>
                      </a:lnTo>
                      <a:lnTo>
                        <a:pt x="36" y="8"/>
                      </a:lnTo>
                      <a:lnTo>
                        <a:pt x="40" y="15"/>
                      </a:lnTo>
                      <a:lnTo>
                        <a:pt x="48" y="24"/>
                      </a:lnTo>
                      <a:lnTo>
                        <a:pt x="48" y="24"/>
                      </a:lnTo>
                      <a:lnTo>
                        <a:pt x="47" y="18"/>
                      </a:lnTo>
                      <a:lnTo>
                        <a:pt x="47" y="17"/>
                      </a:lnTo>
                      <a:lnTo>
                        <a:pt x="4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4" name="Freeform 113"/>
                <p:cNvSpPr>
                  <a:spLocks/>
                </p:cNvSpPr>
                <p:nvPr/>
              </p:nvSpPr>
              <p:spPr bwMode="auto">
                <a:xfrm>
                  <a:off x="1454" y="2060"/>
                  <a:ext cx="7" cy="5"/>
                </a:xfrm>
                <a:custGeom>
                  <a:avLst/>
                  <a:gdLst>
                    <a:gd name="T0" fmla="*/ 44 w 44"/>
                    <a:gd name="T1" fmla="*/ 8 h 30"/>
                    <a:gd name="T2" fmla="*/ 36 w 44"/>
                    <a:gd name="T3" fmla="*/ 0 h 30"/>
                    <a:gd name="T4" fmla="*/ 37 w 44"/>
                    <a:gd name="T5" fmla="*/ 1 h 30"/>
                    <a:gd name="T6" fmla="*/ 38 w 44"/>
                    <a:gd name="T7" fmla="*/ 6 h 30"/>
                    <a:gd name="T8" fmla="*/ 38 w 44"/>
                    <a:gd name="T9" fmla="*/ 11 h 30"/>
                    <a:gd name="T10" fmla="*/ 37 w 44"/>
                    <a:gd name="T11" fmla="*/ 13 h 30"/>
                    <a:gd name="T12" fmla="*/ 34 w 44"/>
                    <a:gd name="T13" fmla="*/ 18 h 30"/>
                    <a:gd name="T14" fmla="*/ 29 w 44"/>
                    <a:gd name="T15" fmla="*/ 22 h 30"/>
                    <a:gd name="T16" fmla="*/ 27 w 44"/>
                    <a:gd name="T17" fmla="*/ 23 h 30"/>
                    <a:gd name="T18" fmla="*/ 21 w 44"/>
                    <a:gd name="T19" fmla="*/ 24 h 30"/>
                    <a:gd name="T20" fmla="*/ 16 w 44"/>
                    <a:gd name="T21" fmla="*/ 24 h 30"/>
                    <a:gd name="T22" fmla="*/ 16 w 44"/>
                    <a:gd name="T23" fmla="*/ 24 h 30"/>
                    <a:gd name="T24" fmla="*/ 11 w 44"/>
                    <a:gd name="T25" fmla="*/ 22 h 30"/>
                    <a:gd name="T26" fmla="*/ 6 w 44"/>
                    <a:gd name="T27" fmla="*/ 18 h 30"/>
                    <a:gd name="T28" fmla="*/ 0 w 44"/>
                    <a:gd name="T29" fmla="*/ 9 h 30"/>
                    <a:gd name="T30" fmla="*/ 0 w 44"/>
                    <a:gd name="T31" fmla="*/ 14 h 30"/>
                    <a:gd name="T32" fmla="*/ 3 w 44"/>
                    <a:gd name="T33" fmla="*/ 20 h 30"/>
                    <a:gd name="T34" fmla="*/ 6 w 44"/>
                    <a:gd name="T35" fmla="*/ 24 h 30"/>
                    <a:gd name="T36" fmla="*/ 11 w 44"/>
                    <a:gd name="T37" fmla="*/ 27 h 30"/>
                    <a:gd name="T38" fmla="*/ 16 w 44"/>
                    <a:gd name="T39" fmla="*/ 29 h 30"/>
                    <a:gd name="T40" fmla="*/ 16 w 44"/>
                    <a:gd name="T41" fmla="*/ 29 h 30"/>
                    <a:gd name="T42" fmla="*/ 21 w 44"/>
                    <a:gd name="T43" fmla="*/ 30 h 30"/>
                    <a:gd name="T44" fmla="*/ 27 w 44"/>
                    <a:gd name="T45" fmla="*/ 29 h 30"/>
                    <a:gd name="T46" fmla="*/ 32 w 44"/>
                    <a:gd name="T47" fmla="*/ 26 h 30"/>
                    <a:gd name="T48" fmla="*/ 33 w 44"/>
                    <a:gd name="T49" fmla="*/ 26 h 30"/>
                    <a:gd name="T50" fmla="*/ 37 w 44"/>
                    <a:gd name="T51" fmla="*/ 23 h 30"/>
                    <a:gd name="T52" fmla="*/ 41 w 44"/>
                    <a:gd name="T53" fmla="*/ 19 h 30"/>
                    <a:gd name="T54" fmla="*/ 43 w 44"/>
                    <a:gd name="T55" fmla="*/ 13 h 30"/>
                    <a:gd name="T56" fmla="*/ 44 w 44"/>
                    <a:gd name="T5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4" h="30">
                      <a:moveTo>
                        <a:pt x="44" y="8"/>
                      </a:moveTo>
                      <a:lnTo>
                        <a:pt x="36" y="0"/>
                      </a:lnTo>
                      <a:lnTo>
                        <a:pt x="37" y="1"/>
                      </a:lnTo>
                      <a:lnTo>
                        <a:pt x="38" y="6"/>
                      </a:lnTo>
                      <a:lnTo>
                        <a:pt x="38" y="11"/>
                      </a:lnTo>
                      <a:lnTo>
                        <a:pt x="37" y="13"/>
                      </a:lnTo>
                      <a:lnTo>
                        <a:pt x="34" y="18"/>
                      </a:lnTo>
                      <a:lnTo>
                        <a:pt x="29" y="22"/>
                      </a:lnTo>
                      <a:lnTo>
                        <a:pt x="27" y="23"/>
                      </a:lnTo>
                      <a:lnTo>
                        <a:pt x="21" y="24"/>
                      </a:lnTo>
                      <a:lnTo>
                        <a:pt x="16" y="24"/>
                      </a:lnTo>
                      <a:lnTo>
                        <a:pt x="16" y="24"/>
                      </a:lnTo>
                      <a:lnTo>
                        <a:pt x="11" y="22"/>
                      </a:lnTo>
                      <a:lnTo>
                        <a:pt x="6" y="18"/>
                      </a:lnTo>
                      <a:lnTo>
                        <a:pt x="0" y="9"/>
                      </a:lnTo>
                      <a:lnTo>
                        <a:pt x="0" y="14"/>
                      </a:lnTo>
                      <a:lnTo>
                        <a:pt x="3" y="20"/>
                      </a:lnTo>
                      <a:lnTo>
                        <a:pt x="6" y="24"/>
                      </a:lnTo>
                      <a:lnTo>
                        <a:pt x="11" y="27"/>
                      </a:lnTo>
                      <a:lnTo>
                        <a:pt x="16" y="29"/>
                      </a:lnTo>
                      <a:lnTo>
                        <a:pt x="16" y="29"/>
                      </a:lnTo>
                      <a:lnTo>
                        <a:pt x="21" y="30"/>
                      </a:lnTo>
                      <a:lnTo>
                        <a:pt x="27" y="29"/>
                      </a:lnTo>
                      <a:lnTo>
                        <a:pt x="32" y="26"/>
                      </a:lnTo>
                      <a:lnTo>
                        <a:pt x="33" y="26"/>
                      </a:lnTo>
                      <a:lnTo>
                        <a:pt x="37" y="23"/>
                      </a:lnTo>
                      <a:lnTo>
                        <a:pt x="41" y="19"/>
                      </a:lnTo>
                      <a:lnTo>
                        <a:pt x="43" y="13"/>
                      </a:lnTo>
                      <a:lnTo>
                        <a:pt x="44"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5" name="Freeform 114"/>
                <p:cNvSpPr>
                  <a:spLocks/>
                </p:cNvSpPr>
                <p:nvPr/>
              </p:nvSpPr>
              <p:spPr bwMode="auto">
                <a:xfrm>
                  <a:off x="1454" y="2058"/>
                  <a:ext cx="7" cy="5"/>
                </a:xfrm>
                <a:custGeom>
                  <a:avLst/>
                  <a:gdLst>
                    <a:gd name="T0" fmla="*/ 41 w 44"/>
                    <a:gd name="T1" fmla="*/ 9 h 30"/>
                    <a:gd name="T2" fmla="*/ 37 w 44"/>
                    <a:gd name="T3" fmla="*/ 5 h 30"/>
                    <a:gd name="T4" fmla="*/ 33 w 44"/>
                    <a:gd name="T5" fmla="*/ 2 h 30"/>
                    <a:gd name="T6" fmla="*/ 28 w 44"/>
                    <a:gd name="T7" fmla="*/ 0 h 30"/>
                    <a:gd name="T8" fmla="*/ 27 w 44"/>
                    <a:gd name="T9" fmla="*/ 0 h 30"/>
                    <a:gd name="T10" fmla="*/ 22 w 44"/>
                    <a:gd name="T11" fmla="*/ 0 h 30"/>
                    <a:gd name="T12" fmla="*/ 16 w 44"/>
                    <a:gd name="T13" fmla="*/ 1 h 30"/>
                    <a:gd name="T14" fmla="*/ 11 w 44"/>
                    <a:gd name="T15" fmla="*/ 3 h 30"/>
                    <a:gd name="T16" fmla="*/ 6 w 44"/>
                    <a:gd name="T17" fmla="*/ 7 h 30"/>
                    <a:gd name="T18" fmla="*/ 3 w 44"/>
                    <a:gd name="T19" fmla="*/ 12 h 30"/>
                    <a:gd name="T20" fmla="*/ 1 w 44"/>
                    <a:gd name="T21" fmla="*/ 16 h 30"/>
                    <a:gd name="T22" fmla="*/ 0 w 44"/>
                    <a:gd name="T23" fmla="*/ 21 h 30"/>
                    <a:gd name="T24" fmla="*/ 6 w 44"/>
                    <a:gd name="T25" fmla="*/ 30 h 30"/>
                    <a:gd name="T26" fmla="*/ 6 w 44"/>
                    <a:gd name="T27" fmla="*/ 29 h 30"/>
                    <a:gd name="T28" fmla="*/ 5 w 44"/>
                    <a:gd name="T29" fmla="*/ 23 h 30"/>
                    <a:gd name="T30" fmla="*/ 5 w 44"/>
                    <a:gd name="T31" fmla="*/ 18 h 30"/>
                    <a:gd name="T32" fmla="*/ 6 w 44"/>
                    <a:gd name="T33" fmla="*/ 17 h 30"/>
                    <a:gd name="T34" fmla="*/ 10 w 44"/>
                    <a:gd name="T35" fmla="*/ 13 h 30"/>
                    <a:gd name="T36" fmla="*/ 14 w 44"/>
                    <a:gd name="T37" fmla="*/ 8 h 30"/>
                    <a:gd name="T38" fmla="*/ 17 w 44"/>
                    <a:gd name="T39" fmla="*/ 7 h 30"/>
                    <a:gd name="T40" fmla="*/ 22 w 44"/>
                    <a:gd name="T41" fmla="*/ 5 h 30"/>
                    <a:gd name="T42" fmla="*/ 28 w 44"/>
                    <a:gd name="T43" fmla="*/ 5 h 30"/>
                    <a:gd name="T44" fmla="*/ 28 w 44"/>
                    <a:gd name="T45" fmla="*/ 5 h 30"/>
                    <a:gd name="T46" fmla="*/ 33 w 44"/>
                    <a:gd name="T47" fmla="*/ 7 h 30"/>
                    <a:gd name="T48" fmla="*/ 36 w 44"/>
                    <a:gd name="T49" fmla="*/ 12 h 30"/>
                    <a:gd name="T50" fmla="*/ 44 w 44"/>
                    <a:gd name="T51" fmla="*/ 20 h 30"/>
                    <a:gd name="T52" fmla="*/ 44 w 44"/>
                    <a:gd name="T53" fmla="*/ 15 h 30"/>
                    <a:gd name="T54" fmla="*/ 41 w 44"/>
                    <a:gd name="T55"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30">
                      <a:moveTo>
                        <a:pt x="41" y="9"/>
                      </a:moveTo>
                      <a:lnTo>
                        <a:pt x="37" y="5"/>
                      </a:lnTo>
                      <a:lnTo>
                        <a:pt x="33" y="2"/>
                      </a:lnTo>
                      <a:lnTo>
                        <a:pt x="28" y="0"/>
                      </a:lnTo>
                      <a:lnTo>
                        <a:pt x="27" y="0"/>
                      </a:lnTo>
                      <a:lnTo>
                        <a:pt x="22" y="0"/>
                      </a:lnTo>
                      <a:lnTo>
                        <a:pt x="16" y="1"/>
                      </a:lnTo>
                      <a:lnTo>
                        <a:pt x="11" y="3"/>
                      </a:lnTo>
                      <a:lnTo>
                        <a:pt x="6" y="7"/>
                      </a:lnTo>
                      <a:lnTo>
                        <a:pt x="3" y="12"/>
                      </a:lnTo>
                      <a:lnTo>
                        <a:pt x="1" y="16"/>
                      </a:lnTo>
                      <a:lnTo>
                        <a:pt x="0" y="21"/>
                      </a:lnTo>
                      <a:lnTo>
                        <a:pt x="6" y="30"/>
                      </a:lnTo>
                      <a:lnTo>
                        <a:pt x="6" y="29"/>
                      </a:lnTo>
                      <a:lnTo>
                        <a:pt x="5" y="23"/>
                      </a:lnTo>
                      <a:lnTo>
                        <a:pt x="5" y="18"/>
                      </a:lnTo>
                      <a:lnTo>
                        <a:pt x="6" y="17"/>
                      </a:lnTo>
                      <a:lnTo>
                        <a:pt x="10" y="13"/>
                      </a:lnTo>
                      <a:lnTo>
                        <a:pt x="14" y="8"/>
                      </a:lnTo>
                      <a:lnTo>
                        <a:pt x="17" y="7"/>
                      </a:lnTo>
                      <a:lnTo>
                        <a:pt x="22" y="5"/>
                      </a:lnTo>
                      <a:lnTo>
                        <a:pt x="28" y="5"/>
                      </a:lnTo>
                      <a:lnTo>
                        <a:pt x="28" y="5"/>
                      </a:lnTo>
                      <a:lnTo>
                        <a:pt x="33" y="7"/>
                      </a:lnTo>
                      <a:lnTo>
                        <a:pt x="36" y="12"/>
                      </a:lnTo>
                      <a:lnTo>
                        <a:pt x="44" y="20"/>
                      </a:lnTo>
                      <a:lnTo>
                        <a:pt x="44" y="15"/>
                      </a:lnTo>
                      <a:lnTo>
                        <a:pt x="41"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6" name="Freeform 115"/>
                <p:cNvSpPr>
                  <a:spLocks/>
                </p:cNvSpPr>
                <p:nvPr/>
              </p:nvSpPr>
              <p:spPr bwMode="auto">
                <a:xfrm>
                  <a:off x="1305" y="2410"/>
                  <a:ext cx="111" cy="118"/>
                </a:xfrm>
                <a:custGeom>
                  <a:avLst/>
                  <a:gdLst>
                    <a:gd name="T0" fmla="*/ 0 w 665"/>
                    <a:gd name="T1" fmla="*/ 0 h 708"/>
                    <a:gd name="T2" fmla="*/ 11 w 665"/>
                    <a:gd name="T3" fmla="*/ 3 h 708"/>
                    <a:gd name="T4" fmla="*/ 51 w 665"/>
                    <a:gd name="T5" fmla="*/ 6 h 708"/>
                    <a:gd name="T6" fmla="*/ 87 w 665"/>
                    <a:gd name="T7" fmla="*/ 26 h 708"/>
                    <a:gd name="T8" fmla="*/ 121 w 665"/>
                    <a:gd name="T9" fmla="*/ 51 h 708"/>
                    <a:gd name="T10" fmla="*/ 160 w 665"/>
                    <a:gd name="T11" fmla="*/ 66 h 708"/>
                    <a:gd name="T12" fmla="*/ 193 w 665"/>
                    <a:gd name="T13" fmla="*/ 76 h 708"/>
                    <a:gd name="T14" fmla="*/ 219 w 665"/>
                    <a:gd name="T15" fmla="*/ 95 h 708"/>
                    <a:gd name="T16" fmla="*/ 234 w 665"/>
                    <a:gd name="T17" fmla="*/ 114 h 708"/>
                    <a:gd name="T18" fmla="*/ 254 w 665"/>
                    <a:gd name="T19" fmla="*/ 143 h 708"/>
                    <a:gd name="T20" fmla="*/ 270 w 665"/>
                    <a:gd name="T21" fmla="*/ 164 h 708"/>
                    <a:gd name="T22" fmla="*/ 290 w 665"/>
                    <a:gd name="T23" fmla="*/ 178 h 708"/>
                    <a:gd name="T24" fmla="*/ 313 w 665"/>
                    <a:gd name="T25" fmla="*/ 189 h 708"/>
                    <a:gd name="T26" fmla="*/ 329 w 665"/>
                    <a:gd name="T27" fmla="*/ 193 h 708"/>
                    <a:gd name="T28" fmla="*/ 361 w 665"/>
                    <a:gd name="T29" fmla="*/ 191 h 708"/>
                    <a:gd name="T30" fmla="*/ 403 w 665"/>
                    <a:gd name="T31" fmla="*/ 193 h 708"/>
                    <a:gd name="T32" fmla="*/ 437 w 665"/>
                    <a:gd name="T33" fmla="*/ 202 h 708"/>
                    <a:gd name="T34" fmla="*/ 481 w 665"/>
                    <a:gd name="T35" fmla="*/ 225 h 708"/>
                    <a:gd name="T36" fmla="*/ 508 w 665"/>
                    <a:gd name="T37" fmla="*/ 243 h 708"/>
                    <a:gd name="T38" fmla="*/ 529 w 665"/>
                    <a:gd name="T39" fmla="*/ 272 h 708"/>
                    <a:gd name="T40" fmla="*/ 547 w 665"/>
                    <a:gd name="T41" fmla="*/ 297 h 708"/>
                    <a:gd name="T42" fmla="*/ 567 w 665"/>
                    <a:gd name="T43" fmla="*/ 334 h 708"/>
                    <a:gd name="T44" fmla="*/ 587 w 665"/>
                    <a:gd name="T45" fmla="*/ 376 h 708"/>
                    <a:gd name="T46" fmla="*/ 584 w 665"/>
                    <a:gd name="T47" fmla="*/ 418 h 708"/>
                    <a:gd name="T48" fmla="*/ 602 w 665"/>
                    <a:gd name="T49" fmla="*/ 490 h 708"/>
                    <a:gd name="T50" fmla="*/ 615 w 665"/>
                    <a:gd name="T51" fmla="*/ 533 h 708"/>
                    <a:gd name="T52" fmla="*/ 635 w 665"/>
                    <a:gd name="T53" fmla="*/ 581 h 708"/>
                    <a:gd name="T54" fmla="*/ 651 w 665"/>
                    <a:gd name="T55" fmla="*/ 639 h 708"/>
                    <a:gd name="T56" fmla="*/ 659 w 665"/>
                    <a:gd name="T57" fmla="*/ 676 h 708"/>
                    <a:gd name="T58" fmla="*/ 665 w 665"/>
                    <a:gd name="T59" fmla="*/ 708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65" h="708">
                      <a:moveTo>
                        <a:pt x="0" y="0"/>
                      </a:moveTo>
                      <a:lnTo>
                        <a:pt x="11" y="3"/>
                      </a:lnTo>
                      <a:lnTo>
                        <a:pt x="51" y="6"/>
                      </a:lnTo>
                      <a:lnTo>
                        <a:pt x="87" y="26"/>
                      </a:lnTo>
                      <a:lnTo>
                        <a:pt x="121" y="51"/>
                      </a:lnTo>
                      <a:lnTo>
                        <a:pt x="160" y="66"/>
                      </a:lnTo>
                      <a:lnTo>
                        <a:pt x="193" y="76"/>
                      </a:lnTo>
                      <a:lnTo>
                        <a:pt x="219" y="95"/>
                      </a:lnTo>
                      <a:lnTo>
                        <a:pt x="234" y="114"/>
                      </a:lnTo>
                      <a:lnTo>
                        <a:pt x="254" y="143"/>
                      </a:lnTo>
                      <a:lnTo>
                        <a:pt x="270" y="164"/>
                      </a:lnTo>
                      <a:lnTo>
                        <a:pt x="290" y="178"/>
                      </a:lnTo>
                      <a:lnTo>
                        <a:pt x="313" y="189"/>
                      </a:lnTo>
                      <a:lnTo>
                        <a:pt x="329" y="193"/>
                      </a:lnTo>
                      <a:lnTo>
                        <a:pt x="361" y="191"/>
                      </a:lnTo>
                      <a:lnTo>
                        <a:pt x="403" y="193"/>
                      </a:lnTo>
                      <a:lnTo>
                        <a:pt x="437" y="202"/>
                      </a:lnTo>
                      <a:lnTo>
                        <a:pt x="481" y="225"/>
                      </a:lnTo>
                      <a:lnTo>
                        <a:pt x="508" y="243"/>
                      </a:lnTo>
                      <a:lnTo>
                        <a:pt x="529" y="272"/>
                      </a:lnTo>
                      <a:lnTo>
                        <a:pt x="547" y="297"/>
                      </a:lnTo>
                      <a:lnTo>
                        <a:pt x="567" y="334"/>
                      </a:lnTo>
                      <a:lnTo>
                        <a:pt x="587" y="376"/>
                      </a:lnTo>
                      <a:lnTo>
                        <a:pt x="584" y="418"/>
                      </a:lnTo>
                      <a:lnTo>
                        <a:pt x="602" y="490"/>
                      </a:lnTo>
                      <a:lnTo>
                        <a:pt x="615" y="533"/>
                      </a:lnTo>
                      <a:lnTo>
                        <a:pt x="635" y="581"/>
                      </a:lnTo>
                      <a:lnTo>
                        <a:pt x="651" y="639"/>
                      </a:lnTo>
                      <a:lnTo>
                        <a:pt x="659" y="676"/>
                      </a:lnTo>
                      <a:lnTo>
                        <a:pt x="665" y="7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17" name="Line 116"/>
                <p:cNvSpPr>
                  <a:spLocks noChangeShapeType="1"/>
                </p:cNvSpPr>
                <p:nvPr/>
              </p:nvSpPr>
              <p:spPr bwMode="auto">
                <a:xfrm flipH="1" flipV="1">
                  <a:off x="1461" y="2079"/>
                  <a:ext cx="14"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18" name="Freeform 117"/>
                <p:cNvSpPr>
                  <a:spLocks/>
                </p:cNvSpPr>
                <p:nvPr/>
              </p:nvSpPr>
              <p:spPr bwMode="auto">
                <a:xfrm>
                  <a:off x="1442" y="1900"/>
                  <a:ext cx="99" cy="186"/>
                </a:xfrm>
                <a:custGeom>
                  <a:avLst/>
                  <a:gdLst>
                    <a:gd name="T0" fmla="*/ 0 w 592"/>
                    <a:gd name="T1" fmla="*/ 97 h 1117"/>
                    <a:gd name="T2" fmla="*/ 305 w 592"/>
                    <a:gd name="T3" fmla="*/ 0 h 1117"/>
                    <a:gd name="T4" fmla="*/ 350 w 592"/>
                    <a:gd name="T5" fmla="*/ 9 h 1117"/>
                    <a:gd name="T6" fmla="*/ 406 w 592"/>
                    <a:gd name="T7" fmla="*/ 30 h 1117"/>
                    <a:gd name="T8" fmla="*/ 422 w 592"/>
                    <a:gd name="T9" fmla="*/ 42 h 1117"/>
                    <a:gd name="T10" fmla="*/ 449 w 592"/>
                    <a:gd name="T11" fmla="*/ 65 h 1117"/>
                    <a:gd name="T12" fmla="*/ 479 w 592"/>
                    <a:gd name="T13" fmla="*/ 106 h 1117"/>
                    <a:gd name="T14" fmla="*/ 546 w 592"/>
                    <a:gd name="T15" fmla="*/ 284 h 1117"/>
                    <a:gd name="T16" fmla="*/ 562 w 592"/>
                    <a:gd name="T17" fmla="*/ 405 h 1117"/>
                    <a:gd name="T18" fmla="*/ 578 w 592"/>
                    <a:gd name="T19" fmla="*/ 552 h 1117"/>
                    <a:gd name="T20" fmla="*/ 578 w 592"/>
                    <a:gd name="T21" fmla="*/ 609 h 1117"/>
                    <a:gd name="T22" fmla="*/ 584 w 592"/>
                    <a:gd name="T23" fmla="*/ 672 h 1117"/>
                    <a:gd name="T24" fmla="*/ 583 w 592"/>
                    <a:gd name="T25" fmla="*/ 713 h 1117"/>
                    <a:gd name="T26" fmla="*/ 590 w 592"/>
                    <a:gd name="T27" fmla="*/ 929 h 1117"/>
                    <a:gd name="T28" fmla="*/ 592 w 592"/>
                    <a:gd name="T29" fmla="*/ 960 h 1117"/>
                    <a:gd name="T30" fmla="*/ 573 w 592"/>
                    <a:gd name="T31" fmla="*/ 1077 h 1117"/>
                    <a:gd name="T32" fmla="*/ 544 w 592"/>
                    <a:gd name="T33" fmla="*/ 1107 h 1117"/>
                    <a:gd name="T34" fmla="*/ 491 w 592"/>
                    <a:gd name="T35" fmla="*/ 1117 h 1117"/>
                    <a:gd name="T36" fmla="*/ 259 w 592"/>
                    <a:gd name="T37" fmla="*/ 1114 h 1117"/>
                    <a:gd name="T38" fmla="*/ 217 w 592"/>
                    <a:gd name="T39" fmla="*/ 1101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2" h="1117">
                      <a:moveTo>
                        <a:pt x="0" y="97"/>
                      </a:moveTo>
                      <a:lnTo>
                        <a:pt x="305" y="0"/>
                      </a:lnTo>
                      <a:lnTo>
                        <a:pt x="350" y="9"/>
                      </a:lnTo>
                      <a:lnTo>
                        <a:pt x="406" y="30"/>
                      </a:lnTo>
                      <a:lnTo>
                        <a:pt x="422" y="42"/>
                      </a:lnTo>
                      <a:lnTo>
                        <a:pt x="449" y="65"/>
                      </a:lnTo>
                      <a:lnTo>
                        <a:pt x="479" y="106"/>
                      </a:lnTo>
                      <a:lnTo>
                        <a:pt x="546" y="284"/>
                      </a:lnTo>
                      <a:lnTo>
                        <a:pt x="562" y="405"/>
                      </a:lnTo>
                      <a:lnTo>
                        <a:pt x="578" y="552"/>
                      </a:lnTo>
                      <a:lnTo>
                        <a:pt x="578" y="609"/>
                      </a:lnTo>
                      <a:lnTo>
                        <a:pt x="584" y="672"/>
                      </a:lnTo>
                      <a:lnTo>
                        <a:pt x="583" y="713"/>
                      </a:lnTo>
                      <a:lnTo>
                        <a:pt x="590" y="929"/>
                      </a:lnTo>
                      <a:lnTo>
                        <a:pt x="592" y="960"/>
                      </a:lnTo>
                      <a:lnTo>
                        <a:pt x="573" y="1077"/>
                      </a:lnTo>
                      <a:lnTo>
                        <a:pt x="544" y="1107"/>
                      </a:lnTo>
                      <a:lnTo>
                        <a:pt x="491" y="1117"/>
                      </a:lnTo>
                      <a:lnTo>
                        <a:pt x="259" y="1114"/>
                      </a:lnTo>
                      <a:lnTo>
                        <a:pt x="217" y="11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19" name="Freeform 118"/>
                <p:cNvSpPr>
                  <a:spLocks/>
                </p:cNvSpPr>
                <p:nvPr/>
              </p:nvSpPr>
              <p:spPr bwMode="auto">
                <a:xfrm>
                  <a:off x="1439" y="1917"/>
                  <a:ext cx="58" cy="166"/>
                </a:xfrm>
                <a:custGeom>
                  <a:avLst/>
                  <a:gdLst>
                    <a:gd name="T0" fmla="*/ 219 w 351"/>
                    <a:gd name="T1" fmla="*/ 991 h 991"/>
                    <a:gd name="T2" fmla="*/ 273 w 351"/>
                    <a:gd name="T3" fmla="*/ 801 h 991"/>
                    <a:gd name="T4" fmla="*/ 288 w 351"/>
                    <a:gd name="T5" fmla="*/ 747 h 991"/>
                    <a:gd name="T6" fmla="*/ 337 w 351"/>
                    <a:gd name="T7" fmla="*/ 615 h 991"/>
                    <a:gd name="T8" fmla="*/ 351 w 351"/>
                    <a:gd name="T9" fmla="*/ 314 h 991"/>
                    <a:gd name="T10" fmla="*/ 65 w 351"/>
                    <a:gd name="T11" fmla="*/ 132 h 991"/>
                    <a:gd name="T12" fmla="*/ 0 w 351"/>
                    <a:gd name="T13" fmla="*/ 0 h 991"/>
                  </a:gdLst>
                  <a:ahLst/>
                  <a:cxnLst>
                    <a:cxn ang="0">
                      <a:pos x="T0" y="T1"/>
                    </a:cxn>
                    <a:cxn ang="0">
                      <a:pos x="T2" y="T3"/>
                    </a:cxn>
                    <a:cxn ang="0">
                      <a:pos x="T4" y="T5"/>
                    </a:cxn>
                    <a:cxn ang="0">
                      <a:pos x="T6" y="T7"/>
                    </a:cxn>
                    <a:cxn ang="0">
                      <a:pos x="T8" y="T9"/>
                    </a:cxn>
                    <a:cxn ang="0">
                      <a:pos x="T10" y="T11"/>
                    </a:cxn>
                    <a:cxn ang="0">
                      <a:pos x="T12" y="T13"/>
                    </a:cxn>
                  </a:cxnLst>
                  <a:rect l="0" t="0" r="r" b="b"/>
                  <a:pathLst>
                    <a:path w="351" h="991">
                      <a:moveTo>
                        <a:pt x="219" y="991"/>
                      </a:moveTo>
                      <a:lnTo>
                        <a:pt x="273" y="801"/>
                      </a:lnTo>
                      <a:lnTo>
                        <a:pt x="288" y="747"/>
                      </a:lnTo>
                      <a:lnTo>
                        <a:pt x="337" y="615"/>
                      </a:lnTo>
                      <a:lnTo>
                        <a:pt x="351" y="314"/>
                      </a:lnTo>
                      <a:lnTo>
                        <a:pt x="65" y="13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0" name="Freeform 119"/>
                <p:cNvSpPr>
                  <a:spLocks/>
                </p:cNvSpPr>
                <p:nvPr/>
              </p:nvSpPr>
              <p:spPr bwMode="auto">
                <a:xfrm>
                  <a:off x="1442" y="1916"/>
                  <a:ext cx="59" cy="168"/>
                </a:xfrm>
                <a:custGeom>
                  <a:avLst/>
                  <a:gdLst>
                    <a:gd name="T0" fmla="*/ 217 w 351"/>
                    <a:gd name="T1" fmla="*/ 1004 h 1004"/>
                    <a:gd name="T2" fmla="*/ 273 w 351"/>
                    <a:gd name="T3" fmla="*/ 814 h 1004"/>
                    <a:gd name="T4" fmla="*/ 286 w 351"/>
                    <a:gd name="T5" fmla="*/ 761 h 1004"/>
                    <a:gd name="T6" fmla="*/ 336 w 351"/>
                    <a:gd name="T7" fmla="*/ 626 h 1004"/>
                    <a:gd name="T8" fmla="*/ 351 w 351"/>
                    <a:gd name="T9" fmla="*/ 309 h 1004"/>
                    <a:gd name="T10" fmla="*/ 59 w 351"/>
                    <a:gd name="T11" fmla="*/ 124 h 1004"/>
                    <a:gd name="T12" fmla="*/ 0 w 351"/>
                    <a:gd name="T13" fmla="*/ 0 h 1004"/>
                  </a:gdLst>
                  <a:ahLst/>
                  <a:cxnLst>
                    <a:cxn ang="0">
                      <a:pos x="T0" y="T1"/>
                    </a:cxn>
                    <a:cxn ang="0">
                      <a:pos x="T2" y="T3"/>
                    </a:cxn>
                    <a:cxn ang="0">
                      <a:pos x="T4" y="T5"/>
                    </a:cxn>
                    <a:cxn ang="0">
                      <a:pos x="T6" y="T7"/>
                    </a:cxn>
                    <a:cxn ang="0">
                      <a:pos x="T8" y="T9"/>
                    </a:cxn>
                    <a:cxn ang="0">
                      <a:pos x="T10" y="T11"/>
                    </a:cxn>
                    <a:cxn ang="0">
                      <a:pos x="T12" y="T13"/>
                    </a:cxn>
                  </a:cxnLst>
                  <a:rect l="0" t="0" r="r" b="b"/>
                  <a:pathLst>
                    <a:path w="351" h="1004">
                      <a:moveTo>
                        <a:pt x="217" y="1004"/>
                      </a:moveTo>
                      <a:lnTo>
                        <a:pt x="273" y="814"/>
                      </a:lnTo>
                      <a:lnTo>
                        <a:pt x="286" y="761"/>
                      </a:lnTo>
                      <a:lnTo>
                        <a:pt x="336" y="626"/>
                      </a:lnTo>
                      <a:lnTo>
                        <a:pt x="351" y="309"/>
                      </a:lnTo>
                      <a:lnTo>
                        <a:pt x="59" y="12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1" name="Freeform 120"/>
                <p:cNvSpPr>
                  <a:spLocks/>
                </p:cNvSpPr>
                <p:nvPr/>
              </p:nvSpPr>
              <p:spPr bwMode="auto">
                <a:xfrm>
                  <a:off x="1403" y="1917"/>
                  <a:ext cx="58" cy="162"/>
                </a:xfrm>
                <a:custGeom>
                  <a:avLst/>
                  <a:gdLst>
                    <a:gd name="T0" fmla="*/ 348 w 348"/>
                    <a:gd name="T1" fmla="*/ 966 h 966"/>
                    <a:gd name="T2" fmla="*/ 342 w 348"/>
                    <a:gd name="T3" fmla="*/ 951 h 966"/>
                    <a:gd name="T4" fmla="*/ 316 w 348"/>
                    <a:gd name="T5" fmla="*/ 917 h 966"/>
                    <a:gd name="T6" fmla="*/ 286 w 348"/>
                    <a:gd name="T7" fmla="*/ 886 h 966"/>
                    <a:gd name="T8" fmla="*/ 212 w 348"/>
                    <a:gd name="T9" fmla="*/ 761 h 966"/>
                    <a:gd name="T10" fmla="*/ 187 w 348"/>
                    <a:gd name="T11" fmla="*/ 713 h 966"/>
                    <a:gd name="T12" fmla="*/ 107 w 348"/>
                    <a:gd name="T13" fmla="*/ 597 h 966"/>
                    <a:gd name="T14" fmla="*/ 90 w 348"/>
                    <a:gd name="T15" fmla="*/ 560 h 966"/>
                    <a:gd name="T16" fmla="*/ 45 w 348"/>
                    <a:gd name="T17" fmla="*/ 424 h 966"/>
                    <a:gd name="T18" fmla="*/ 31 w 348"/>
                    <a:gd name="T19" fmla="*/ 390 h 966"/>
                    <a:gd name="T20" fmla="*/ 0 w 348"/>
                    <a:gd name="T21" fmla="*/ 178 h 966"/>
                    <a:gd name="T22" fmla="*/ 17 w 348"/>
                    <a:gd name="T23" fmla="*/ 151 h 966"/>
                    <a:gd name="T24" fmla="*/ 111 w 348"/>
                    <a:gd name="T25" fmla="*/ 32 h 966"/>
                    <a:gd name="T26" fmla="*/ 212 w 348"/>
                    <a:gd name="T27" fmla="*/ 0 h 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8" h="966">
                      <a:moveTo>
                        <a:pt x="348" y="966"/>
                      </a:moveTo>
                      <a:lnTo>
                        <a:pt x="342" y="951"/>
                      </a:lnTo>
                      <a:lnTo>
                        <a:pt x="316" y="917"/>
                      </a:lnTo>
                      <a:lnTo>
                        <a:pt x="286" y="886"/>
                      </a:lnTo>
                      <a:lnTo>
                        <a:pt x="212" y="761"/>
                      </a:lnTo>
                      <a:lnTo>
                        <a:pt x="187" y="713"/>
                      </a:lnTo>
                      <a:lnTo>
                        <a:pt x="107" y="597"/>
                      </a:lnTo>
                      <a:lnTo>
                        <a:pt x="90" y="560"/>
                      </a:lnTo>
                      <a:lnTo>
                        <a:pt x="45" y="424"/>
                      </a:lnTo>
                      <a:lnTo>
                        <a:pt x="31" y="390"/>
                      </a:lnTo>
                      <a:lnTo>
                        <a:pt x="0" y="178"/>
                      </a:lnTo>
                      <a:lnTo>
                        <a:pt x="17" y="151"/>
                      </a:lnTo>
                      <a:lnTo>
                        <a:pt x="111" y="32"/>
                      </a:lnTo>
                      <a:lnTo>
                        <a:pt x="21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2" name="Freeform 121"/>
                <p:cNvSpPr>
                  <a:spLocks/>
                </p:cNvSpPr>
                <p:nvPr/>
              </p:nvSpPr>
              <p:spPr bwMode="auto">
                <a:xfrm>
                  <a:off x="1395" y="1895"/>
                  <a:ext cx="150" cy="197"/>
                </a:xfrm>
                <a:custGeom>
                  <a:avLst/>
                  <a:gdLst>
                    <a:gd name="T0" fmla="*/ 14 w 901"/>
                    <a:gd name="T1" fmla="*/ 409 h 1187"/>
                    <a:gd name="T2" fmla="*/ 0 w 901"/>
                    <a:gd name="T3" fmla="*/ 314 h 1187"/>
                    <a:gd name="T4" fmla="*/ 25 w 901"/>
                    <a:gd name="T5" fmla="*/ 274 h 1187"/>
                    <a:gd name="T6" fmla="*/ 125 w 901"/>
                    <a:gd name="T7" fmla="*/ 145 h 1187"/>
                    <a:gd name="T8" fmla="*/ 569 w 901"/>
                    <a:gd name="T9" fmla="*/ 0 h 1187"/>
                    <a:gd name="T10" fmla="*/ 627 w 901"/>
                    <a:gd name="T11" fmla="*/ 11 h 1187"/>
                    <a:gd name="T12" fmla="*/ 690 w 901"/>
                    <a:gd name="T13" fmla="*/ 36 h 1187"/>
                    <a:gd name="T14" fmla="*/ 711 w 901"/>
                    <a:gd name="T15" fmla="*/ 50 h 1187"/>
                    <a:gd name="T16" fmla="*/ 742 w 901"/>
                    <a:gd name="T17" fmla="*/ 77 h 1187"/>
                    <a:gd name="T18" fmla="*/ 778 w 901"/>
                    <a:gd name="T19" fmla="*/ 124 h 1187"/>
                    <a:gd name="T20" fmla="*/ 850 w 901"/>
                    <a:gd name="T21" fmla="*/ 311 h 1187"/>
                    <a:gd name="T22" fmla="*/ 867 w 901"/>
                    <a:gd name="T23" fmla="*/ 435 h 1187"/>
                    <a:gd name="T24" fmla="*/ 884 w 901"/>
                    <a:gd name="T25" fmla="*/ 585 h 1187"/>
                    <a:gd name="T26" fmla="*/ 884 w 901"/>
                    <a:gd name="T27" fmla="*/ 642 h 1187"/>
                    <a:gd name="T28" fmla="*/ 890 w 901"/>
                    <a:gd name="T29" fmla="*/ 705 h 1187"/>
                    <a:gd name="T30" fmla="*/ 889 w 901"/>
                    <a:gd name="T31" fmla="*/ 747 h 1187"/>
                    <a:gd name="T32" fmla="*/ 898 w 901"/>
                    <a:gd name="T33" fmla="*/ 962 h 1187"/>
                    <a:gd name="T34" fmla="*/ 901 w 901"/>
                    <a:gd name="T35" fmla="*/ 996 h 1187"/>
                    <a:gd name="T36" fmla="*/ 880 w 901"/>
                    <a:gd name="T37" fmla="*/ 1128 h 1187"/>
                    <a:gd name="T38" fmla="*/ 836 w 901"/>
                    <a:gd name="T39" fmla="*/ 1173 h 1187"/>
                    <a:gd name="T40" fmla="*/ 769 w 901"/>
                    <a:gd name="T41" fmla="*/ 1187 h 1187"/>
                    <a:gd name="T42" fmla="*/ 529 w 901"/>
                    <a:gd name="T43" fmla="*/ 1184 h 1187"/>
                    <a:gd name="T44" fmla="*/ 402 w 901"/>
                    <a:gd name="T45" fmla="*/ 1147 h 1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1" h="1187">
                      <a:moveTo>
                        <a:pt x="14" y="409"/>
                      </a:moveTo>
                      <a:lnTo>
                        <a:pt x="0" y="314"/>
                      </a:lnTo>
                      <a:lnTo>
                        <a:pt x="25" y="274"/>
                      </a:lnTo>
                      <a:lnTo>
                        <a:pt x="125" y="145"/>
                      </a:lnTo>
                      <a:lnTo>
                        <a:pt x="569" y="0"/>
                      </a:lnTo>
                      <a:lnTo>
                        <a:pt x="627" y="11"/>
                      </a:lnTo>
                      <a:lnTo>
                        <a:pt x="690" y="36"/>
                      </a:lnTo>
                      <a:lnTo>
                        <a:pt x="711" y="50"/>
                      </a:lnTo>
                      <a:lnTo>
                        <a:pt x="742" y="77"/>
                      </a:lnTo>
                      <a:lnTo>
                        <a:pt x="778" y="124"/>
                      </a:lnTo>
                      <a:lnTo>
                        <a:pt x="850" y="311"/>
                      </a:lnTo>
                      <a:lnTo>
                        <a:pt x="867" y="435"/>
                      </a:lnTo>
                      <a:lnTo>
                        <a:pt x="884" y="585"/>
                      </a:lnTo>
                      <a:lnTo>
                        <a:pt x="884" y="642"/>
                      </a:lnTo>
                      <a:lnTo>
                        <a:pt x="890" y="705"/>
                      </a:lnTo>
                      <a:lnTo>
                        <a:pt x="889" y="747"/>
                      </a:lnTo>
                      <a:lnTo>
                        <a:pt x="898" y="962"/>
                      </a:lnTo>
                      <a:lnTo>
                        <a:pt x="901" y="996"/>
                      </a:lnTo>
                      <a:lnTo>
                        <a:pt x="880" y="1128"/>
                      </a:lnTo>
                      <a:lnTo>
                        <a:pt x="836" y="1173"/>
                      </a:lnTo>
                      <a:lnTo>
                        <a:pt x="769" y="1187"/>
                      </a:lnTo>
                      <a:lnTo>
                        <a:pt x="529" y="1184"/>
                      </a:lnTo>
                      <a:lnTo>
                        <a:pt x="402" y="11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3" name="Freeform 122"/>
                <p:cNvSpPr>
                  <a:spLocks/>
                </p:cNvSpPr>
                <p:nvPr/>
              </p:nvSpPr>
              <p:spPr bwMode="auto">
                <a:xfrm>
                  <a:off x="1398" y="1966"/>
                  <a:ext cx="167" cy="336"/>
                </a:xfrm>
                <a:custGeom>
                  <a:avLst/>
                  <a:gdLst>
                    <a:gd name="T0" fmla="*/ 999 w 999"/>
                    <a:gd name="T1" fmla="*/ 2012 h 2012"/>
                    <a:gd name="T2" fmla="*/ 896 w 999"/>
                    <a:gd name="T3" fmla="*/ 1868 h 2012"/>
                    <a:gd name="T4" fmla="*/ 856 w 999"/>
                    <a:gd name="T5" fmla="*/ 1821 h 2012"/>
                    <a:gd name="T6" fmla="*/ 831 w 999"/>
                    <a:gd name="T7" fmla="*/ 1798 h 2012"/>
                    <a:gd name="T8" fmla="*/ 790 w 999"/>
                    <a:gd name="T9" fmla="*/ 1708 h 2012"/>
                    <a:gd name="T10" fmla="*/ 728 w 999"/>
                    <a:gd name="T11" fmla="*/ 1561 h 2012"/>
                    <a:gd name="T12" fmla="*/ 676 w 999"/>
                    <a:gd name="T13" fmla="*/ 1380 h 2012"/>
                    <a:gd name="T14" fmla="*/ 657 w 999"/>
                    <a:gd name="T15" fmla="*/ 1318 h 2012"/>
                    <a:gd name="T16" fmla="*/ 609 w 999"/>
                    <a:gd name="T17" fmla="*/ 1213 h 2012"/>
                    <a:gd name="T18" fmla="*/ 567 w 999"/>
                    <a:gd name="T19" fmla="*/ 1077 h 2012"/>
                    <a:gd name="T20" fmla="*/ 517 w 999"/>
                    <a:gd name="T21" fmla="*/ 998 h 2012"/>
                    <a:gd name="T22" fmla="*/ 431 w 999"/>
                    <a:gd name="T23" fmla="*/ 929 h 2012"/>
                    <a:gd name="T24" fmla="*/ 402 w 999"/>
                    <a:gd name="T25" fmla="*/ 891 h 2012"/>
                    <a:gd name="T26" fmla="*/ 381 w 999"/>
                    <a:gd name="T27" fmla="*/ 829 h 2012"/>
                    <a:gd name="T28" fmla="*/ 379 w 999"/>
                    <a:gd name="T29" fmla="*/ 810 h 2012"/>
                    <a:gd name="T30" fmla="*/ 365 w 999"/>
                    <a:gd name="T31" fmla="*/ 765 h 2012"/>
                    <a:gd name="T32" fmla="*/ 334 w 999"/>
                    <a:gd name="T33" fmla="*/ 680 h 2012"/>
                    <a:gd name="T34" fmla="*/ 313 w 999"/>
                    <a:gd name="T35" fmla="*/ 651 h 2012"/>
                    <a:gd name="T36" fmla="*/ 281 w 999"/>
                    <a:gd name="T37" fmla="*/ 619 h 2012"/>
                    <a:gd name="T38" fmla="*/ 203 w 999"/>
                    <a:gd name="T39" fmla="*/ 489 h 2012"/>
                    <a:gd name="T40" fmla="*/ 179 w 999"/>
                    <a:gd name="T41" fmla="*/ 443 h 2012"/>
                    <a:gd name="T42" fmla="*/ 98 w 999"/>
                    <a:gd name="T43" fmla="*/ 326 h 2012"/>
                    <a:gd name="T44" fmla="*/ 78 w 999"/>
                    <a:gd name="T45" fmla="*/ 287 h 2012"/>
                    <a:gd name="T46" fmla="*/ 32 w 999"/>
                    <a:gd name="T47" fmla="*/ 149 h 2012"/>
                    <a:gd name="T48" fmla="*/ 17 w 999"/>
                    <a:gd name="T49" fmla="*/ 113 h 2012"/>
                    <a:gd name="T50" fmla="*/ 0 w 999"/>
                    <a:gd name="T51" fmla="*/ 0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99" h="2012">
                      <a:moveTo>
                        <a:pt x="999" y="2012"/>
                      </a:moveTo>
                      <a:lnTo>
                        <a:pt x="896" y="1868"/>
                      </a:lnTo>
                      <a:lnTo>
                        <a:pt x="856" y="1821"/>
                      </a:lnTo>
                      <a:lnTo>
                        <a:pt x="831" y="1798"/>
                      </a:lnTo>
                      <a:lnTo>
                        <a:pt x="790" y="1708"/>
                      </a:lnTo>
                      <a:lnTo>
                        <a:pt x="728" y="1561"/>
                      </a:lnTo>
                      <a:lnTo>
                        <a:pt x="676" y="1380"/>
                      </a:lnTo>
                      <a:lnTo>
                        <a:pt x="657" y="1318"/>
                      </a:lnTo>
                      <a:lnTo>
                        <a:pt x="609" y="1213"/>
                      </a:lnTo>
                      <a:lnTo>
                        <a:pt x="567" y="1077"/>
                      </a:lnTo>
                      <a:lnTo>
                        <a:pt x="517" y="998"/>
                      </a:lnTo>
                      <a:lnTo>
                        <a:pt x="431" y="929"/>
                      </a:lnTo>
                      <a:lnTo>
                        <a:pt x="402" y="891"/>
                      </a:lnTo>
                      <a:lnTo>
                        <a:pt x="381" y="829"/>
                      </a:lnTo>
                      <a:lnTo>
                        <a:pt x="379" y="810"/>
                      </a:lnTo>
                      <a:lnTo>
                        <a:pt x="365" y="765"/>
                      </a:lnTo>
                      <a:lnTo>
                        <a:pt x="334" y="680"/>
                      </a:lnTo>
                      <a:lnTo>
                        <a:pt x="313" y="651"/>
                      </a:lnTo>
                      <a:lnTo>
                        <a:pt x="281" y="619"/>
                      </a:lnTo>
                      <a:lnTo>
                        <a:pt x="203" y="489"/>
                      </a:lnTo>
                      <a:lnTo>
                        <a:pt x="179" y="443"/>
                      </a:lnTo>
                      <a:lnTo>
                        <a:pt x="98" y="326"/>
                      </a:lnTo>
                      <a:lnTo>
                        <a:pt x="78" y="287"/>
                      </a:lnTo>
                      <a:lnTo>
                        <a:pt x="32" y="149"/>
                      </a:lnTo>
                      <a:lnTo>
                        <a:pt x="17" y="11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4" name="Freeform 123"/>
                <p:cNvSpPr>
                  <a:spLocks/>
                </p:cNvSpPr>
                <p:nvPr/>
              </p:nvSpPr>
              <p:spPr bwMode="auto">
                <a:xfrm>
                  <a:off x="1462" y="2086"/>
                  <a:ext cx="107" cy="209"/>
                </a:xfrm>
                <a:custGeom>
                  <a:avLst/>
                  <a:gdLst>
                    <a:gd name="T0" fmla="*/ 639 w 639"/>
                    <a:gd name="T1" fmla="*/ 1252 h 1252"/>
                    <a:gd name="T2" fmla="*/ 536 w 639"/>
                    <a:gd name="T3" fmla="*/ 1129 h 1252"/>
                    <a:gd name="T4" fmla="*/ 498 w 639"/>
                    <a:gd name="T5" fmla="*/ 1081 h 1252"/>
                    <a:gd name="T6" fmla="*/ 474 w 639"/>
                    <a:gd name="T7" fmla="*/ 1059 h 1252"/>
                    <a:gd name="T8" fmla="*/ 437 w 639"/>
                    <a:gd name="T9" fmla="*/ 977 h 1252"/>
                    <a:gd name="T10" fmla="*/ 377 w 639"/>
                    <a:gd name="T11" fmla="*/ 832 h 1252"/>
                    <a:gd name="T12" fmla="*/ 325 w 639"/>
                    <a:gd name="T13" fmla="*/ 652 h 1252"/>
                    <a:gd name="T14" fmla="*/ 305 w 639"/>
                    <a:gd name="T15" fmla="*/ 589 h 1252"/>
                    <a:gd name="T16" fmla="*/ 257 w 639"/>
                    <a:gd name="T17" fmla="*/ 484 h 1252"/>
                    <a:gd name="T18" fmla="*/ 215 w 639"/>
                    <a:gd name="T19" fmla="*/ 345 h 1252"/>
                    <a:gd name="T20" fmla="*/ 159 w 639"/>
                    <a:gd name="T21" fmla="*/ 258 h 1252"/>
                    <a:gd name="T22" fmla="*/ 72 w 639"/>
                    <a:gd name="T23" fmla="*/ 189 h 1252"/>
                    <a:gd name="T24" fmla="*/ 49 w 639"/>
                    <a:gd name="T25" fmla="*/ 158 h 1252"/>
                    <a:gd name="T26" fmla="*/ 31 w 639"/>
                    <a:gd name="T27" fmla="*/ 103 h 1252"/>
                    <a:gd name="T28" fmla="*/ 29 w 639"/>
                    <a:gd name="T29" fmla="*/ 86 h 1252"/>
                    <a:gd name="T30" fmla="*/ 14 w 639"/>
                    <a:gd name="T31" fmla="*/ 37 h 1252"/>
                    <a:gd name="T32" fmla="*/ 0 w 639"/>
                    <a:gd name="T33" fmla="*/ 0 h 1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9" h="1252">
                      <a:moveTo>
                        <a:pt x="639" y="1252"/>
                      </a:moveTo>
                      <a:lnTo>
                        <a:pt x="536" y="1129"/>
                      </a:lnTo>
                      <a:lnTo>
                        <a:pt x="498" y="1081"/>
                      </a:lnTo>
                      <a:lnTo>
                        <a:pt x="474" y="1059"/>
                      </a:lnTo>
                      <a:lnTo>
                        <a:pt x="437" y="977"/>
                      </a:lnTo>
                      <a:lnTo>
                        <a:pt x="377" y="832"/>
                      </a:lnTo>
                      <a:lnTo>
                        <a:pt x="325" y="652"/>
                      </a:lnTo>
                      <a:lnTo>
                        <a:pt x="305" y="589"/>
                      </a:lnTo>
                      <a:lnTo>
                        <a:pt x="257" y="484"/>
                      </a:lnTo>
                      <a:lnTo>
                        <a:pt x="215" y="345"/>
                      </a:lnTo>
                      <a:lnTo>
                        <a:pt x="159" y="258"/>
                      </a:lnTo>
                      <a:lnTo>
                        <a:pt x="72" y="189"/>
                      </a:lnTo>
                      <a:lnTo>
                        <a:pt x="49" y="158"/>
                      </a:lnTo>
                      <a:lnTo>
                        <a:pt x="31" y="103"/>
                      </a:lnTo>
                      <a:lnTo>
                        <a:pt x="29" y="86"/>
                      </a:lnTo>
                      <a:lnTo>
                        <a:pt x="14" y="3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5" name="Freeform 124"/>
                <p:cNvSpPr>
                  <a:spLocks/>
                </p:cNvSpPr>
                <p:nvPr/>
              </p:nvSpPr>
              <p:spPr bwMode="auto">
                <a:xfrm>
                  <a:off x="1579" y="2439"/>
                  <a:ext cx="38" cy="92"/>
                </a:xfrm>
                <a:custGeom>
                  <a:avLst/>
                  <a:gdLst>
                    <a:gd name="T0" fmla="*/ 226 w 226"/>
                    <a:gd name="T1" fmla="*/ 0 h 555"/>
                    <a:gd name="T2" fmla="*/ 159 w 226"/>
                    <a:gd name="T3" fmla="*/ 54 h 555"/>
                    <a:gd name="T4" fmla="*/ 79 w 226"/>
                    <a:gd name="T5" fmla="*/ 130 h 555"/>
                    <a:gd name="T6" fmla="*/ 35 w 226"/>
                    <a:gd name="T7" fmla="*/ 174 h 555"/>
                    <a:gd name="T8" fmla="*/ 39 w 226"/>
                    <a:gd name="T9" fmla="*/ 205 h 555"/>
                    <a:gd name="T10" fmla="*/ 26 w 226"/>
                    <a:gd name="T11" fmla="*/ 260 h 555"/>
                    <a:gd name="T12" fmla="*/ 19 w 226"/>
                    <a:gd name="T13" fmla="*/ 300 h 555"/>
                    <a:gd name="T14" fmla="*/ 16 w 226"/>
                    <a:gd name="T15" fmla="*/ 337 h 555"/>
                    <a:gd name="T16" fmla="*/ 17 w 226"/>
                    <a:gd name="T17" fmla="*/ 371 h 555"/>
                    <a:gd name="T18" fmla="*/ 0 w 226"/>
                    <a:gd name="T19" fmla="*/ 409 h 555"/>
                    <a:gd name="T20" fmla="*/ 4 w 226"/>
                    <a:gd name="T21" fmla="*/ 440 h 555"/>
                    <a:gd name="T22" fmla="*/ 22 w 226"/>
                    <a:gd name="T23" fmla="*/ 497 h 555"/>
                    <a:gd name="T24" fmla="*/ 32 w 226"/>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555">
                      <a:moveTo>
                        <a:pt x="226" y="0"/>
                      </a:moveTo>
                      <a:lnTo>
                        <a:pt x="159" y="54"/>
                      </a:lnTo>
                      <a:lnTo>
                        <a:pt x="79" y="130"/>
                      </a:lnTo>
                      <a:lnTo>
                        <a:pt x="35" y="174"/>
                      </a:lnTo>
                      <a:lnTo>
                        <a:pt x="39" y="205"/>
                      </a:lnTo>
                      <a:lnTo>
                        <a:pt x="26" y="260"/>
                      </a:lnTo>
                      <a:lnTo>
                        <a:pt x="19" y="300"/>
                      </a:lnTo>
                      <a:lnTo>
                        <a:pt x="16" y="337"/>
                      </a:lnTo>
                      <a:lnTo>
                        <a:pt x="17" y="371"/>
                      </a:lnTo>
                      <a:lnTo>
                        <a:pt x="0" y="409"/>
                      </a:lnTo>
                      <a:lnTo>
                        <a:pt x="4" y="440"/>
                      </a:lnTo>
                      <a:lnTo>
                        <a:pt x="22" y="497"/>
                      </a:lnTo>
                      <a:lnTo>
                        <a:pt x="32" y="5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6" name="Freeform 125"/>
                <p:cNvSpPr>
                  <a:spLocks/>
                </p:cNvSpPr>
                <p:nvPr/>
              </p:nvSpPr>
              <p:spPr bwMode="auto">
                <a:xfrm>
                  <a:off x="1586" y="2449"/>
                  <a:ext cx="31" cy="79"/>
                </a:xfrm>
                <a:custGeom>
                  <a:avLst/>
                  <a:gdLst>
                    <a:gd name="T0" fmla="*/ 182 w 182"/>
                    <a:gd name="T1" fmla="*/ 0 h 473"/>
                    <a:gd name="T2" fmla="*/ 144 w 182"/>
                    <a:gd name="T3" fmla="*/ 22 h 473"/>
                    <a:gd name="T4" fmla="*/ 65 w 182"/>
                    <a:gd name="T5" fmla="*/ 95 h 473"/>
                    <a:gd name="T6" fmla="*/ 36 w 182"/>
                    <a:gd name="T7" fmla="*/ 124 h 473"/>
                    <a:gd name="T8" fmla="*/ 38 w 182"/>
                    <a:gd name="T9" fmla="*/ 142 h 473"/>
                    <a:gd name="T10" fmla="*/ 24 w 182"/>
                    <a:gd name="T11" fmla="*/ 203 h 473"/>
                    <a:gd name="T12" fmla="*/ 18 w 182"/>
                    <a:gd name="T13" fmla="*/ 240 h 473"/>
                    <a:gd name="T14" fmla="*/ 16 w 182"/>
                    <a:gd name="T15" fmla="*/ 274 h 473"/>
                    <a:gd name="T16" fmla="*/ 16 w 182"/>
                    <a:gd name="T17" fmla="*/ 315 h 473"/>
                    <a:gd name="T18" fmla="*/ 0 w 182"/>
                    <a:gd name="T19" fmla="*/ 350 h 473"/>
                    <a:gd name="T20" fmla="*/ 2 w 182"/>
                    <a:gd name="T21" fmla="*/ 365 h 473"/>
                    <a:gd name="T22" fmla="*/ 19 w 182"/>
                    <a:gd name="T23" fmla="*/ 422 h 473"/>
                    <a:gd name="T24" fmla="*/ 29 w 182"/>
                    <a:gd name="T25"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473">
                      <a:moveTo>
                        <a:pt x="182" y="0"/>
                      </a:moveTo>
                      <a:lnTo>
                        <a:pt x="144" y="22"/>
                      </a:lnTo>
                      <a:lnTo>
                        <a:pt x="65" y="95"/>
                      </a:lnTo>
                      <a:lnTo>
                        <a:pt x="36" y="124"/>
                      </a:lnTo>
                      <a:lnTo>
                        <a:pt x="38" y="142"/>
                      </a:lnTo>
                      <a:lnTo>
                        <a:pt x="24" y="203"/>
                      </a:lnTo>
                      <a:lnTo>
                        <a:pt x="18" y="240"/>
                      </a:lnTo>
                      <a:lnTo>
                        <a:pt x="16" y="274"/>
                      </a:lnTo>
                      <a:lnTo>
                        <a:pt x="16" y="315"/>
                      </a:lnTo>
                      <a:lnTo>
                        <a:pt x="0" y="350"/>
                      </a:lnTo>
                      <a:lnTo>
                        <a:pt x="2" y="365"/>
                      </a:lnTo>
                      <a:lnTo>
                        <a:pt x="19" y="422"/>
                      </a:lnTo>
                      <a:lnTo>
                        <a:pt x="29" y="47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7" name="Freeform 126"/>
                <p:cNvSpPr>
                  <a:spLocks/>
                </p:cNvSpPr>
                <p:nvPr/>
              </p:nvSpPr>
              <p:spPr bwMode="auto">
                <a:xfrm>
                  <a:off x="1337" y="2426"/>
                  <a:ext cx="64" cy="62"/>
                </a:xfrm>
                <a:custGeom>
                  <a:avLst/>
                  <a:gdLst>
                    <a:gd name="T0" fmla="*/ 0 w 389"/>
                    <a:gd name="T1" fmla="*/ 0 h 372"/>
                    <a:gd name="T2" fmla="*/ 17 w 389"/>
                    <a:gd name="T3" fmla="*/ 12 h 372"/>
                    <a:gd name="T4" fmla="*/ 30 w 389"/>
                    <a:gd name="T5" fmla="*/ 30 h 372"/>
                    <a:gd name="T6" fmla="*/ 50 w 389"/>
                    <a:gd name="T7" fmla="*/ 57 h 372"/>
                    <a:gd name="T8" fmla="*/ 68 w 389"/>
                    <a:gd name="T9" fmla="*/ 81 h 372"/>
                    <a:gd name="T10" fmla="*/ 92 w 389"/>
                    <a:gd name="T11" fmla="*/ 98 h 372"/>
                    <a:gd name="T12" fmla="*/ 118 w 389"/>
                    <a:gd name="T13" fmla="*/ 110 h 372"/>
                    <a:gd name="T14" fmla="*/ 138 w 389"/>
                    <a:gd name="T15" fmla="*/ 115 h 372"/>
                    <a:gd name="T16" fmla="*/ 171 w 389"/>
                    <a:gd name="T17" fmla="*/ 113 h 372"/>
                    <a:gd name="T18" fmla="*/ 210 w 389"/>
                    <a:gd name="T19" fmla="*/ 115 h 372"/>
                    <a:gd name="T20" fmla="*/ 241 w 389"/>
                    <a:gd name="T21" fmla="*/ 123 h 372"/>
                    <a:gd name="T22" fmla="*/ 282 w 389"/>
                    <a:gd name="T23" fmla="*/ 145 h 372"/>
                    <a:gd name="T24" fmla="*/ 307 w 389"/>
                    <a:gd name="T25" fmla="*/ 161 h 372"/>
                    <a:gd name="T26" fmla="*/ 325 w 389"/>
                    <a:gd name="T27" fmla="*/ 186 h 372"/>
                    <a:gd name="T28" fmla="*/ 342 w 389"/>
                    <a:gd name="T29" fmla="*/ 211 h 372"/>
                    <a:gd name="T30" fmla="*/ 362 w 389"/>
                    <a:gd name="T31" fmla="*/ 246 h 372"/>
                    <a:gd name="T32" fmla="*/ 379 w 389"/>
                    <a:gd name="T33" fmla="*/ 284 h 372"/>
                    <a:gd name="T34" fmla="*/ 377 w 389"/>
                    <a:gd name="T35" fmla="*/ 325 h 372"/>
                    <a:gd name="T36" fmla="*/ 389 w 389"/>
                    <a:gd name="T37"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372">
                      <a:moveTo>
                        <a:pt x="0" y="0"/>
                      </a:moveTo>
                      <a:lnTo>
                        <a:pt x="17" y="12"/>
                      </a:lnTo>
                      <a:lnTo>
                        <a:pt x="30" y="30"/>
                      </a:lnTo>
                      <a:lnTo>
                        <a:pt x="50" y="57"/>
                      </a:lnTo>
                      <a:lnTo>
                        <a:pt x="68" y="81"/>
                      </a:lnTo>
                      <a:lnTo>
                        <a:pt x="92" y="98"/>
                      </a:lnTo>
                      <a:lnTo>
                        <a:pt x="118" y="110"/>
                      </a:lnTo>
                      <a:lnTo>
                        <a:pt x="138" y="115"/>
                      </a:lnTo>
                      <a:lnTo>
                        <a:pt x="171" y="113"/>
                      </a:lnTo>
                      <a:lnTo>
                        <a:pt x="210" y="115"/>
                      </a:lnTo>
                      <a:lnTo>
                        <a:pt x="241" y="123"/>
                      </a:lnTo>
                      <a:lnTo>
                        <a:pt x="282" y="145"/>
                      </a:lnTo>
                      <a:lnTo>
                        <a:pt x="307" y="161"/>
                      </a:lnTo>
                      <a:lnTo>
                        <a:pt x="325" y="186"/>
                      </a:lnTo>
                      <a:lnTo>
                        <a:pt x="342" y="211"/>
                      </a:lnTo>
                      <a:lnTo>
                        <a:pt x="362" y="246"/>
                      </a:lnTo>
                      <a:lnTo>
                        <a:pt x="379" y="284"/>
                      </a:lnTo>
                      <a:lnTo>
                        <a:pt x="377" y="325"/>
                      </a:lnTo>
                      <a:lnTo>
                        <a:pt x="389" y="3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8" name="Line 127"/>
                <p:cNvSpPr>
                  <a:spLocks noChangeShapeType="1"/>
                </p:cNvSpPr>
                <p:nvPr/>
              </p:nvSpPr>
              <p:spPr bwMode="auto">
                <a:xfrm>
                  <a:off x="2247" y="123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9" name="Line 128"/>
                <p:cNvSpPr>
                  <a:spLocks noChangeShapeType="1"/>
                </p:cNvSpPr>
                <p:nvPr/>
              </p:nvSpPr>
              <p:spPr bwMode="auto">
                <a:xfrm>
                  <a:off x="2238" y="124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0" name="Line 129"/>
                <p:cNvSpPr>
                  <a:spLocks noChangeShapeType="1"/>
                </p:cNvSpPr>
                <p:nvPr/>
              </p:nvSpPr>
              <p:spPr bwMode="auto">
                <a:xfrm flipV="1">
                  <a:off x="2253" y="124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1" name="Line 130"/>
                <p:cNvSpPr>
                  <a:spLocks noChangeShapeType="1"/>
                </p:cNvSpPr>
                <p:nvPr/>
              </p:nvSpPr>
              <p:spPr bwMode="auto">
                <a:xfrm>
                  <a:off x="2230" y="1259"/>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2" name="Line 131"/>
                <p:cNvSpPr>
                  <a:spLocks noChangeShapeType="1"/>
                </p:cNvSpPr>
                <p:nvPr/>
              </p:nvSpPr>
              <p:spPr bwMode="auto">
                <a:xfrm flipV="1">
                  <a:off x="2242" y="12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3" name="Line 132"/>
                <p:cNvSpPr>
                  <a:spLocks noChangeShapeType="1"/>
                </p:cNvSpPr>
                <p:nvPr/>
              </p:nvSpPr>
              <p:spPr bwMode="auto">
                <a:xfrm>
                  <a:off x="2221" y="1270"/>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4" name="Line 133"/>
                <p:cNvSpPr>
                  <a:spLocks noChangeShapeType="1"/>
                </p:cNvSpPr>
                <p:nvPr/>
              </p:nvSpPr>
              <p:spPr bwMode="auto">
                <a:xfrm>
                  <a:off x="2232" y="12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5" name="Line 134"/>
                <p:cNvSpPr>
                  <a:spLocks noChangeShapeType="1"/>
                </p:cNvSpPr>
                <p:nvPr/>
              </p:nvSpPr>
              <p:spPr bwMode="auto">
                <a:xfrm flipV="1">
                  <a:off x="2221" y="128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6" name="Line 135"/>
                <p:cNvSpPr>
                  <a:spLocks noChangeShapeType="1"/>
                </p:cNvSpPr>
                <p:nvPr/>
              </p:nvSpPr>
              <p:spPr bwMode="auto">
                <a:xfrm flipV="1">
                  <a:off x="2243" y="128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7" name="Line 136"/>
                <p:cNvSpPr>
                  <a:spLocks noChangeShapeType="1"/>
                </p:cNvSpPr>
                <p:nvPr/>
              </p:nvSpPr>
              <p:spPr bwMode="auto">
                <a:xfrm flipV="1">
                  <a:off x="2211" y="12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8" name="Line 137"/>
                <p:cNvSpPr>
                  <a:spLocks noChangeShapeType="1"/>
                </p:cNvSpPr>
                <p:nvPr/>
              </p:nvSpPr>
              <p:spPr bwMode="auto">
                <a:xfrm flipV="1">
                  <a:off x="2232" y="129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39" name="Line 138"/>
                <p:cNvSpPr>
                  <a:spLocks noChangeShapeType="1"/>
                </p:cNvSpPr>
                <p:nvPr/>
              </p:nvSpPr>
              <p:spPr bwMode="auto">
                <a:xfrm flipV="1">
                  <a:off x="2200" y="130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0" name="Line 139"/>
                <p:cNvSpPr>
                  <a:spLocks noChangeShapeType="1"/>
                </p:cNvSpPr>
                <p:nvPr/>
              </p:nvSpPr>
              <p:spPr bwMode="auto">
                <a:xfrm>
                  <a:off x="2222" y="130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1" name="Line 140"/>
                <p:cNvSpPr>
                  <a:spLocks noChangeShapeType="1"/>
                </p:cNvSpPr>
                <p:nvPr/>
              </p:nvSpPr>
              <p:spPr bwMode="auto">
                <a:xfrm>
                  <a:off x="2264" y="13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2" name="Line 141"/>
                <p:cNvSpPr>
                  <a:spLocks noChangeShapeType="1"/>
                </p:cNvSpPr>
                <p:nvPr/>
              </p:nvSpPr>
              <p:spPr bwMode="auto">
                <a:xfrm flipV="1">
                  <a:off x="2190" y="131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3" name="Line 142"/>
                <p:cNvSpPr>
                  <a:spLocks noChangeShapeType="1"/>
                </p:cNvSpPr>
                <p:nvPr/>
              </p:nvSpPr>
              <p:spPr bwMode="auto">
                <a:xfrm flipV="1">
                  <a:off x="2211" y="131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4" name="Line 143"/>
                <p:cNvSpPr>
                  <a:spLocks noChangeShapeType="1"/>
                </p:cNvSpPr>
                <p:nvPr/>
              </p:nvSpPr>
              <p:spPr bwMode="auto">
                <a:xfrm flipV="1">
                  <a:off x="2254" y="131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5" name="Line 144"/>
                <p:cNvSpPr>
                  <a:spLocks noChangeShapeType="1"/>
                </p:cNvSpPr>
                <p:nvPr/>
              </p:nvSpPr>
              <p:spPr bwMode="auto">
                <a:xfrm flipV="1">
                  <a:off x="2275" y="131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6" name="Line 145"/>
                <p:cNvSpPr>
                  <a:spLocks noChangeShapeType="1"/>
                </p:cNvSpPr>
                <p:nvPr/>
              </p:nvSpPr>
              <p:spPr bwMode="auto">
                <a:xfrm>
                  <a:off x="2179" y="132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7" name="Line 146"/>
                <p:cNvSpPr>
                  <a:spLocks noChangeShapeType="1"/>
                </p:cNvSpPr>
                <p:nvPr/>
              </p:nvSpPr>
              <p:spPr bwMode="auto">
                <a:xfrm flipV="1">
                  <a:off x="2200" y="132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8" name="Line 147"/>
                <p:cNvSpPr>
                  <a:spLocks noChangeShapeType="1"/>
                </p:cNvSpPr>
                <p:nvPr/>
              </p:nvSpPr>
              <p:spPr bwMode="auto">
                <a:xfrm>
                  <a:off x="2222" y="13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9" name="Line 148"/>
                <p:cNvSpPr>
                  <a:spLocks noChangeShapeType="1"/>
                </p:cNvSpPr>
                <p:nvPr/>
              </p:nvSpPr>
              <p:spPr bwMode="auto">
                <a:xfrm flipV="1">
                  <a:off x="2243" y="13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0" name="Line 149"/>
                <p:cNvSpPr>
                  <a:spLocks noChangeShapeType="1"/>
                </p:cNvSpPr>
                <p:nvPr/>
              </p:nvSpPr>
              <p:spPr bwMode="auto">
                <a:xfrm>
                  <a:off x="2265" y="132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1" name="Line 150"/>
                <p:cNvSpPr>
                  <a:spLocks noChangeShapeType="1"/>
                </p:cNvSpPr>
                <p:nvPr/>
              </p:nvSpPr>
              <p:spPr bwMode="auto">
                <a:xfrm>
                  <a:off x="2286" y="132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2" name="Line 151"/>
                <p:cNvSpPr>
                  <a:spLocks noChangeShapeType="1"/>
                </p:cNvSpPr>
                <p:nvPr/>
              </p:nvSpPr>
              <p:spPr bwMode="auto">
                <a:xfrm>
                  <a:off x="2175" y="1335"/>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3" name="Line 152"/>
                <p:cNvSpPr>
                  <a:spLocks noChangeShapeType="1"/>
                </p:cNvSpPr>
                <p:nvPr/>
              </p:nvSpPr>
              <p:spPr bwMode="auto">
                <a:xfrm flipV="1">
                  <a:off x="2190" y="1334"/>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4" name="Line 153"/>
                <p:cNvSpPr>
                  <a:spLocks noChangeShapeType="1"/>
                </p:cNvSpPr>
                <p:nvPr/>
              </p:nvSpPr>
              <p:spPr bwMode="auto">
                <a:xfrm flipV="1">
                  <a:off x="2211" y="13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5" name="Line 154"/>
                <p:cNvSpPr>
                  <a:spLocks noChangeShapeType="1"/>
                </p:cNvSpPr>
                <p:nvPr/>
              </p:nvSpPr>
              <p:spPr bwMode="auto">
                <a:xfrm flipV="1">
                  <a:off x="2233" y="13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6" name="Line 155"/>
                <p:cNvSpPr>
                  <a:spLocks noChangeShapeType="1"/>
                </p:cNvSpPr>
                <p:nvPr/>
              </p:nvSpPr>
              <p:spPr bwMode="auto">
                <a:xfrm>
                  <a:off x="2254" y="13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7" name="Line 156"/>
                <p:cNvSpPr>
                  <a:spLocks noChangeShapeType="1"/>
                </p:cNvSpPr>
                <p:nvPr/>
              </p:nvSpPr>
              <p:spPr bwMode="auto">
                <a:xfrm>
                  <a:off x="2276" y="133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8" name="Line 157"/>
                <p:cNvSpPr>
                  <a:spLocks noChangeShapeType="1"/>
                </p:cNvSpPr>
                <p:nvPr/>
              </p:nvSpPr>
              <p:spPr bwMode="auto">
                <a:xfrm>
                  <a:off x="2168" y="1345"/>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59" name="Line 158"/>
                <p:cNvSpPr>
                  <a:spLocks noChangeShapeType="1"/>
                </p:cNvSpPr>
                <p:nvPr/>
              </p:nvSpPr>
              <p:spPr bwMode="auto">
                <a:xfrm flipV="1">
                  <a:off x="2179" y="134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0" name="Line 159"/>
                <p:cNvSpPr>
                  <a:spLocks noChangeShapeType="1"/>
                </p:cNvSpPr>
                <p:nvPr/>
              </p:nvSpPr>
              <p:spPr bwMode="auto">
                <a:xfrm>
                  <a:off x="2201" y="134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1" name="Line 160"/>
                <p:cNvSpPr>
                  <a:spLocks noChangeShapeType="1"/>
                </p:cNvSpPr>
                <p:nvPr/>
              </p:nvSpPr>
              <p:spPr bwMode="auto">
                <a:xfrm flipV="1">
                  <a:off x="2222" y="134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2" name="Line 161"/>
                <p:cNvSpPr>
                  <a:spLocks noChangeShapeType="1"/>
                </p:cNvSpPr>
                <p:nvPr/>
              </p:nvSpPr>
              <p:spPr bwMode="auto">
                <a:xfrm flipV="1">
                  <a:off x="2244" y="1344"/>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3" name="Line 162"/>
                <p:cNvSpPr>
                  <a:spLocks noChangeShapeType="1"/>
                </p:cNvSpPr>
                <p:nvPr/>
              </p:nvSpPr>
              <p:spPr bwMode="auto">
                <a:xfrm>
                  <a:off x="2265" y="134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4" name="Line 163"/>
                <p:cNvSpPr>
                  <a:spLocks noChangeShapeType="1"/>
                </p:cNvSpPr>
                <p:nvPr/>
              </p:nvSpPr>
              <p:spPr bwMode="auto">
                <a:xfrm flipV="1">
                  <a:off x="2169" y="135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5" name="Line 164"/>
                <p:cNvSpPr>
                  <a:spLocks noChangeShapeType="1"/>
                </p:cNvSpPr>
                <p:nvPr/>
              </p:nvSpPr>
              <p:spPr bwMode="auto">
                <a:xfrm>
                  <a:off x="2190" y="13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6" name="Line 165"/>
                <p:cNvSpPr>
                  <a:spLocks noChangeShapeType="1"/>
                </p:cNvSpPr>
                <p:nvPr/>
              </p:nvSpPr>
              <p:spPr bwMode="auto">
                <a:xfrm flipV="1">
                  <a:off x="2212" y="1355"/>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7" name="Line 166"/>
                <p:cNvSpPr>
                  <a:spLocks noChangeShapeType="1"/>
                </p:cNvSpPr>
                <p:nvPr/>
              </p:nvSpPr>
              <p:spPr bwMode="auto">
                <a:xfrm>
                  <a:off x="2233" y="135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8" name="Line 167"/>
                <p:cNvSpPr>
                  <a:spLocks noChangeShapeType="1"/>
                </p:cNvSpPr>
                <p:nvPr/>
              </p:nvSpPr>
              <p:spPr bwMode="auto">
                <a:xfrm>
                  <a:off x="2254" y="135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9" name="Line 168"/>
                <p:cNvSpPr>
                  <a:spLocks noChangeShapeType="1"/>
                </p:cNvSpPr>
                <p:nvPr/>
              </p:nvSpPr>
              <p:spPr bwMode="auto">
                <a:xfrm>
                  <a:off x="2158" y="13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0" name="Line 169"/>
                <p:cNvSpPr>
                  <a:spLocks noChangeShapeType="1"/>
                </p:cNvSpPr>
                <p:nvPr/>
              </p:nvSpPr>
              <p:spPr bwMode="auto">
                <a:xfrm flipV="1">
                  <a:off x="2179" y="13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1" name="Line 170"/>
                <p:cNvSpPr>
                  <a:spLocks noChangeShapeType="1"/>
                </p:cNvSpPr>
                <p:nvPr/>
              </p:nvSpPr>
              <p:spPr bwMode="auto">
                <a:xfrm>
                  <a:off x="2201" y="13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2" name="Line 171"/>
                <p:cNvSpPr>
                  <a:spLocks noChangeShapeType="1"/>
                </p:cNvSpPr>
                <p:nvPr/>
              </p:nvSpPr>
              <p:spPr bwMode="auto">
                <a:xfrm flipV="1">
                  <a:off x="2222" y="136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3" name="Line 172"/>
                <p:cNvSpPr>
                  <a:spLocks noChangeShapeType="1"/>
                </p:cNvSpPr>
                <p:nvPr/>
              </p:nvSpPr>
              <p:spPr bwMode="auto">
                <a:xfrm flipV="1">
                  <a:off x="2244" y="1366"/>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4" name="Line 173"/>
                <p:cNvSpPr>
                  <a:spLocks noChangeShapeType="1"/>
                </p:cNvSpPr>
                <p:nvPr/>
              </p:nvSpPr>
              <p:spPr bwMode="auto">
                <a:xfrm>
                  <a:off x="2152" y="1378"/>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5" name="Line 174"/>
                <p:cNvSpPr>
                  <a:spLocks noChangeShapeType="1"/>
                </p:cNvSpPr>
                <p:nvPr/>
              </p:nvSpPr>
              <p:spPr bwMode="auto">
                <a:xfrm>
                  <a:off x="2169" y="13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6" name="Line 175"/>
                <p:cNvSpPr>
                  <a:spLocks noChangeShapeType="1"/>
                </p:cNvSpPr>
                <p:nvPr/>
              </p:nvSpPr>
              <p:spPr bwMode="auto">
                <a:xfrm flipV="1">
                  <a:off x="2190" y="13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7" name="Line 176"/>
                <p:cNvSpPr>
                  <a:spLocks noChangeShapeType="1"/>
                </p:cNvSpPr>
                <p:nvPr/>
              </p:nvSpPr>
              <p:spPr bwMode="auto">
                <a:xfrm>
                  <a:off x="2212" y="137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8" name="Line 177"/>
                <p:cNvSpPr>
                  <a:spLocks noChangeShapeType="1"/>
                </p:cNvSpPr>
                <p:nvPr/>
              </p:nvSpPr>
              <p:spPr bwMode="auto">
                <a:xfrm>
                  <a:off x="2237" y="137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79" name="Line 178"/>
                <p:cNvSpPr>
                  <a:spLocks noChangeShapeType="1"/>
                </p:cNvSpPr>
                <p:nvPr/>
              </p:nvSpPr>
              <p:spPr bwMode="auto">
                <a:xfrm>
                  <a:off x="2233" y="1377"/>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0" name="Line 179"/>
                <p:cNvSpPr>
                  <a:spLocks noChangeShapeType="1"/>
                </p:cNvSpPr>
                <p:nvPr/>
              </p:nvSpPr>
              <p:spPr bwMode="auto">
                <a:xfrm>
                  <a:off x="2148" y="138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1" name="Line 180"/>
                <p:cNvSpPr>
                  <a:spLocks noChangeShapeType="1"/>
                </p:cNvSpPr>
                <p:nvPr/>
              </p:nvSpPr>
              <p:spPr bwMode="auto">
                <a:xfrm>
                  <a:off x="2158" y="13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2" name="Line 181"/>
                <p:cNvSpPr>
                  <a:spLocks noChangeShapeType="1"/>
                </p:cNvSpPr>
                <p:nvPr/>
              </p:nvSpPr>
              <p:spPr bwMode="auto">
                <a:xfrm flipV="1">
                  <a:off x="2180" y="138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3" name="Line 182"/>
                <p:cNvSpPr>
                  <a:spLocks noChangeShapeType="1"/>
                </p:cNvSpPr>
                <p:nvPr/>
              </p:nvSpPr>
              <p:spPr bwMode="auto">
                <a:xfrm>
                  <a:off x="2201" y="1388"/>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4" name="Line 183"/>
                <p:cNvSpPr>
                  <a:spLocks noChangeShapeType="1"/>
                </p:cNvSpPr>
                <p:nvPr/>
              </p:nvSpPr>
              <p:spPr bwMode="auto">
                <a:xfrm>
                  <a:off x="2148" y="13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5" name="Line 184"/>
                <p:cNvSpPr>
                  <a:spLocks noChangeShapeType="1"/>
                </p:cNvSpPr>
                <p:nvPr/>
              </p:nvSpPr>
              <p:spPr bwMode="auto">
                <a:xfrm flipV="1">
                  <a:off x="2169" y="13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6" name="Line 185"/>
                <p:cNvSpPr>
                  <a:spLocks noChangeShapeType="1"/>
                </p:cNvSpPr>
                <p:nvPr/>
              </p:nvSpPr>
              <p:spPr bwMode="auto">
                <a:xfrm flipV="1">
                  <a:off x="2191" y="13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7" name="Line 186"/>
                <p:cNvSpPr>
                  <a:spLocks noChangeShapeType="1"/>
                </p:cNvSpPr>
                <p:nvPr/>
              </p:nvSpPr>
              <p:spPr bwMode="auto">
                <a:xfrm flipV="1">
                  <a:off x="2212" y="13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8" name="Line 187"/>
                <p:cNvSpPr>
                  <a:spLocks noChangeShapeType="1"/>
                </p:cNvSpPr>
                <p:nvPr/>
              </p:nvSpPr>
              <p:spPr bwMode="auto">
                <a:xfrm>
                  <a:off x="2141" y="141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9" name="Line 188"/>
                <p:cNvSpPr>
                  <a:spLocks noChangeShapeType="1"/>
                </p:cNvSpPr>
                <p:nvPr/>
              </p:nvSpPr>
              <p:spPr bwMode="auto">
                <a:xfrm>
                  <a:off x="2159" y="141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0" name="Line 189"/>
                <p:cNvSpPr>
                  <a:spLocks noChangeShapeType="1"/>
                </p:cNvSpPr>
                <p:nvPr/>
              </p:nvSpPr>
              <p:spPr bwMode="auto">
                <a:xfrm flipV="1">
                  <a:off x="2180" y="1409"/>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1" name="Line 190"/>
                <p:cNvSpPr>
                  <a:spLocks noChangeShapeType="1"/>
                </p:cNvSpPr>
                <p:nvPr/>
              </p:nvSpPr>
              <p:spPr bwMode="auto">
                <a:xfrm>
                  <a:off x="2201" y="14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2" name="Line 191"/>
                <p:cNvSpPr>
                  <a:spLocks noChangeShapeType="1"/>
                </p:cNvSpPr>
                <p:nvPr/>
              </p:nvSpPr>
              <p:spPr bwMode="auto">
                <a:xfrm flipV="1">
                  <a:off x="2223" y="1409"/>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3" name="Line 192"/>
                <p:cNvSpPr>
                  <a:spLocks noChangeShapeType="1"/>
                </p:cNvSpPr>
                <p:nvPr/>
              </p:nvSpPr>
              <p:spPr bwMode="auto">
                <a:xfrm flipV="1">
                  <a:off x="2148" y="142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4" name="Line 193"/>
                <p:cNvSpPr>
                  <a:spLocks noChangeShapeType="1"/>
                </p:cNvSpPr>
                <p:nvPr/>
              </p:nvSpPr>
              <p:spPr bwMode="auto">
                <a:xfrm flipV="1">
                  <a:off x="2170" y="142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5" name="Line 194"/>
                <p:cNvSpPr>
                  <a:spLocks noChangeShapeType="1"/>
                </p:cNvSpPr>
                <p:nvPr/>
              </p:nvSpPr>
              <p:spPr bwMode="auto">
                <a:xfrm>
                  <a:off x="2191" y="142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6" name="Line 195"/>
                <p:cNvSpPr>
                  <a:spLocks noChangeShapeType="1"/>
                </p:cNvSpPr>
                <p:nvPr/>
              </p:nvSpPr>
              <p:spPr bwMode="auto">
                <a:xfrm>
                  <a:off x="2212" y="142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7" name="Line 196"/>
                <p:cNvSpPr>
                  <a:spLocks noChangeShapeType="1"/>
                </p:cNvSpPr>
                <p:nvPr/>
              </p:nvSpPr>
              <p:spPr bwMode="auto">
                <a:xfrm>
                  <a:off x="2139" y="143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8" name="Line 197"/>
                <p:cNvSpPr>
                  <a:spLocks noChangeShapeType="1"/>
                </p:cNvSpPr>
                <p:nvPr/>
              </p:nvSpPr>
              <p:spPr bwMode="auto">
                <a:xfrm flipV="1">
                  <a:off x="2159" y="14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99" name="Line 198"/>
                <p:cNvSpPr>
                  <a:spLocks noChangeShapeType="1"/>
                </p:cNvSpPr>
                <p:nvPr/>
              </p:nvSpPr>
              <p:spPr bwMode="auto">
                <a:xfrm flipV="1">
                  <a:off x="2180" y="14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0" name="Line 199"/>
                <p:cNvSpPr>
                  <a:spLocks noChangeShapeType="1"/>
                </p:cNvSpPr>
                <p:nvPr/>
              </p:nvSpPr>
              <p:spPr bwMode="auto">
                <a:xfrm flipV="1">
                  <a:off x="2202" y="1431"/>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1" name="Line 200"/>
                <p:cNvSpPr>
                  <a:spLocks noChangeShapeType="1"/>
                </p:cNvSpPr>
                <p:nvPr/>
              </p:nvSpPr>
              <p:spPr bwMode="auto">
                <a:xfrm flipV="1">
                  <a:off x="2148" y="14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2" name="Line 201"/>
                <p:cNvSpPr>
                  <a:spLocks noChangeShapeType="1"/>
                </p:cNvSpPr>
                <p:nvPr/>
              </p:nvSpPr>
              <p:spPr bwMode="auto">
                <a:xfrm>
                  <a:off x="2170" y="144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3" name="Line 202"/>
                <p:cNvSpPr>
                  <a:spLocks noChangeShapeType="1"/>
                </p:cNvSpPr>
                <p:nvPr/>
              </p:nvSpPr>
              <p:spPr bwMode="auto">
                <a:xfrm flipV="1">
                  <a:off x="2191" y="1441"/>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4" name="Line 203"/>
                <p:cNvSpPr>
                  <a:spLocks noChangeShapeType="1"/>
                </p:cNvSpPr>
                <p:nvPr/>
              </p:nvSpPr>
              <p:spPr bwMode="auto">
                <a:xfrm>
                  <a:off x="2139" y="1453"/>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5" name="Line 204"/>
                <p:cNvSpPr>
                  <a:spLocks noChangeShapeType="1"/>
                </p:cNvSpPr>
                <p:nvPr/>
              </p:nvSpPr>
              <p:spPr bwMode="auto">
                <a:xfrm>
                  <a:off x="2159" y="14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 name="Group 406"/>
              <p:cNvGrpSpPr>
                <a:grpSpLocks/>
              </p:cNvGrpSpPr>
              <p:nvPr/>
            </p:nvGrpSpPr>
            <p:grpSpPr bwMode="auto">
              <a:xfrm>
                <a:off x="1779" y="996"/>
                <a:ext cx="1118" cy="659"/>
                <a:chOff x="1779" y="996"/>
                <a:chExt cx="1118" cy="659"/>
              </a:xfrm>
            </p:grpSpPr>
            <p:sp>
              <p:nvSpPr>
                <p:cNvPr id="17206" name="Line 206"/>
                <p:cNvSpPr>
                  <a:spLocks noChangeShapeType="1"/>
                </p:cNvSpPr>
                <p:nvPr/>
              </p:nvSpPr>
              <p:spPr bwMode="auto">
                <a:xfrm>
                  <a:off x="2181" y="145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7" name="Line 207"/>
                <p:cNvSpPr>
                  <a:spLocks noChangeShapeType="1"/>
                </p:cNvSpPr>
                <p:nvPr/>
              </p:nvSpPr>
              <p:spPr bwMode="auto">
                <a:xfrm flipV="1">
                  <a:off x="2149" y="14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8" name="Line 208"/>
                <p:cNvSpPr>
                  <a:spLocks noChangeShapeType="1"/>
                </p:cNvSpPr>
                <p:nvPr/>
              </p:nvSpPr>
              <p:spPr bwMode="auto">
                <a:xfrm>
                  <a:off x="2146" y="147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9" name="Line 209"/>
                <p:cNvSpPr>
                  <a:spLocks noChangeShapeType="1"/>
                </p:cNvSpPr>
                <p:nvPr/>
              </p:nvSpPr>
              <p:spPr bwMode="auto">
                <a:xfrm flipV="1">
                  <a:off x="2159" y="147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0" name="Line 210"/>
                <p:cNvSpPr>
                  <a:spLocks noChangeShapeType="1"/>
                </p:cNvSpPr>
                <p:nvPr/>
              </p:nvSpPr>
              <p:spPr bwMode="auto">
                <a:xfrm>
                  <a:off x="2150" y="148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1" name="Line 211"/>
                <p:cNvSpPr>
                  <a:spLocks noChangeShapeType="1"/>
                </p:cNvSpPr>
                <p:nvPr/>
              </p:nvSpPr>
              <p:spPr bwMode="auto">
                <a:xfrm flipV="1">
                  <a:off x="2160" y="1495"/>
                  <a:ext cx="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2" name="Line 212"/>
                <p:cNvSpPr>
                  <a:spLocks noChangeShapeType="1"/>
                </p:cNvSpPr>
                <p:nvPr/>
              </p:nvSpPr>
              <p:spPr bwMode="auto">
                <a:xfrm>
                  <a:off x="2159" y="1506"/>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3" name="Line 213"/>
                <p:cNvSpPr>
                  <a:spLocks noChangeShapeType="1"/>
                </p:cNvSpPr>
                <p:nvPr/>
              </p:nvSpPr>
              <p:spPr bwMode="auto">
                <a:xfrm flipV="1">
                  <a:off x="2163" y="151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4" name="Line 214"/>
                <p:cNvSpPr>
                  <a:spLocks noChangeShapeType="1"/>
                </p:cNvSpPr>
                <p:nvPr/>
              </p:nvSpPr>
              <p:spPr bwMode="auto">
                <a:xfrm>
                  <a:off x="2426" y="13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5" name="Line 215"/>
                <p:cNvSpPr>
                  <a:spLocks noChangeShapeType="1"/>
                </p:cNvSpPr>
                <p:nvPr/>
              </p:nvSpPr>
              <p:spPr bwMode="auto">
                <a:xfrm flipV="1">
                  <a:off x="2447" y="137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6" name="Line 216"/>
                <p:cNvSpPr>
                  <a:spLocks noChangeShapeType="1"/>
                </p:cNvSpPr>
                <p:nvPr/>
              </p:nvSpPr>
              <p:spPr bwMode="auto">
                <a:xfrm>
                  <a:off x="2415" y="13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7" name="Line 217"/>
                <p:cNvSpPr>
                  <a:spLocks noChangeShapeType="1"/>
                </p:cNvSpPr>
                <p:nvPr/>
              </p:nvSpPr>
              <p:spPr bwMode="auto">
                <a:xfrm>
                  <a:off x="2445" y="1385"/>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8" name="Line 218"/>
                <p:cNvSpPr>
                  <a:spLocks noChangeShapeType="1"/>
                </p:cNvSpPr>
                <p:nvPr/>
              </p:nvSpPr>
              <p:spPr bwMode="auto">
                <a:xfrm flipV="1">
                  <a:off x="2458" y="1385"/>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19" name="Line 219"/>
                <p:cNvSpPr>
                  <a:spLocks noChangeShapeType="1"/>
                </p:cNvSpPr>
                <p:nvPr/>
              </p:nvSpPr>
              <p:spPr bwMode="auto">
                <a:xfrm>
                  <a:off x="2405" y="139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0" name="Line 220"/>
                <p:cNvSpPr>
                  <a:spLocks noChangeShapeType="1"/>
                </p:cNvSpPr>
                <p:nvPr/>
              </p:nvSpPr>
              <p:spPr bwMode="auto">
                <a:xfrm>
                  <a:off x="2457" y="1396"/>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1" name="Line 221"/>
                <p:cNvSpPr>
                  <a:spLocks noChangeShapeType="1"/>
                </p:cNvSpPr>
                <p:nvPr/>
              </p:nvSpPr>
              <p:spPr bwMode="auto">
                <a:xfrm>
                  <a:off x="2401" y="140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2" name="Line 222"/>
                <p:cNvSpPr>
                  <a:spLocks noChangeShapeType="1"/>
                </p:cNvSpPr>
                <p:nvPr/>
              </p:nvSpPr>
              <p:spPr bwMode="auto">
                <a:xfrm>
                  <a:off x="2463" y="1406"/>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3" name="Line 223"/>
                <p:cNvSpPr>
                  <a:spLocks noChangeShapeType="1"/>
                </p:cNvSpPr>
                <p:nvPr/>
              </p:nvSpPr>
              <p:spPr bwMode="auto">
                <a:xfrm>
                  <a:off x="2472" y="141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4" name="Line 224"/>
                <p:cNvSpPr>
                  <a:spLocks noChangeShapeType="1"/>
                </p:cNvSpPr>
                <p:nvPr/>
              </p:nvSpPr>
              <p:spPr bwMode="auto">
                <a:xfrm flipV="1">
                  <a:off x="2397" y="1428"/>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5" name="Line 225"/>
                <p:cNvSpPr>
                  <a:spLocks noChangeShapeType="1"/>
                </p:cNvSpPr>
                <p:nvPr/>
              </p:nvSpPr>
              <p:spPr bwMode="auto">
                <a:xfrm>
                  <a:off x="2469" y="142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6" name="Line 226"/>
                <p:cNvSpPr>
                  <a:spLocks noChangeShapeType="1"/>
                </p:cNvSpPr>
                <p:nvPr/>
              </p:nvSpPr>
              <p:spPr bwMode="auto">
                <a:xfrm flipV="1">
                  <a:off x="2480" y="1427"/>
                  <a:ext cx="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7" name="Line 227"/>
                <p:cNvSpPr>
                  <a:spLocks noChangeShapeType="1"/>
                </p:cNvSpPr>
                <p:nvPr/>
              </p:nvSpPr>
              <p:spPr bwMode="auto">
                <a:xfrm>
                  <a:off x="2394" y="143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8" name="Line 228"/>
                <p:cNvSpPr>
                  <a:spLocks noChangeShapeType="1"/>
                </p:cNvSpPr>
                <p:nvPr/>
              </p:nvSpPr>
              <p:spPr bwMode="auto">
                <a:xfrm>
                  <a:off x="2436" y="143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9" name="Line 229"/>
                <p:cNvSpPr>
                  <a:spLocks noChangeShapeType="1"/>
                </p:cNvSpPr>
                <p:nvPr/>
              </p:nvSpPr>
              <p:spPr bwMode="auto">
                <a:xfrm flipV="1">
                  <a:off x="2448" y="1438"/>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0" name="Line 230"/>
                <p:cNvSpPr>
                  <a:spLocks noChangeShapeType="1"/>
                </p:cNvSpPr>
                <p:nvPr/>
              </p:nvSpPr>
              <p:spPr bwMode="auto">
                <a:xfrm flipV="1">
                  <a:off x="2469" y="14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1" name="Line 231"/>
                <p:cNvSpPr>
                  <a:spLocks noChangeShapeType="1"/>
                </p:cNvSpPr>
                <p:nvPr/>
              </p:nvSpPr>
              <p:spPr bwMode="auto">
                <a:xfrm flipV="1">
                  <a:off x="2491" y="1438"/>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2" name="Line 232"/>
                <p:cNvSpPr>
                  <a:spLocks noChangeShapeType="1"/>
                </p:cNvSpPr>
                <p:nvPr/>
              </p:nvSpPr>
              <p:spPr bwMode="auto">
                <a:xfrm>
                  <a:off x="2427" y="144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3" name="Line 233"/>
                <p:cNvSpPr>
                  <a:spLocks noChangeShapeType="1"/>
                </p:cNvSpPr>
                <p:nvPr/>
              </p:nvSpPr>
              <p:spPr bwMode="auto">
                <a:xfrm flipV="1">
                  <a:off x="2438" y="14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4" name="Line 234"/>
                <p:cNvSpPr>
                  <a:spLocks noChangeShapeType="1"/>
                </p:cNvSpPr>
                <p:nvPr/>
              </p:nvSpPr>
              <p:spPr bwMode="auto">
                <a:xfrm flipV="1">
                  <a:off x="2459" y="14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5" name="Line 235"/>
                <p:cNvSpPr>
                  <a:spLocks noChangeShapeType="1"/>
                </p:cNvSpPr>
                <p:nvPr/>
              </p:nvSpPr>
              <p:spPr bwMode="auto">
                <a:xfrm>
                  <a:off x="2480" y="14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6" name="Line 236"/>
                <p:cNvSpPr>
                  <a:spLocks noChangeShapeType="1"/>
                </p:cNvSpPr>
                <p:nvPr/>
              </p:nvSpPr>
              <p:spPr bwMode="auto">
                <a:xfrm>
                  <a:off x="2386" y="146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7" name="Line 237"/>
                <p:cNvSpPr>
                  <a:spLocks noChangeShapeType="1"/>
                </p:cNvSpPr>
                <p:nvPr/>
              </p:nvSpPr>
              <p:spPr bwMode="auto">
                <a:xfrm flipV="1">
                  <a:off x="2427" y="14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8" name="Line 238"/>
                <p:cNvSpPr>
                  <a:spLocks noChangeShapeType="1"/>
                </p:cNvSpPr>
                <p:nvPr/>
              </p:nvSpPr>
              <p:spPr bwMode="auto">
                <a:xfrm>
                  <a:off x="2448" y="14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39" name="Line 239"/>
                <p:cNvSpPr>
                  <a:spLocks noChangeShapeType="1"/>
                </p:cNvSpPr>
                <p:nvPr/>
              </p:nvSpPr>
              <p:spPr bwMode="auto">
                <a:xfrm flipV="1">
                  <a:off x="2470" y="146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0" name="Line 240"/>
                <p:cNvSpPr>
                  <a:spLocks noChangeShapeType="1"/>
                </p:cNvSpPr>
                <p:nvPr/>
              </p:nvSpPr>
              <p:spPr bwMode="auto">
                <a:xfrm flipV="1">
                  <a:off x="2491" y="1459"/>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1" name="Line 241"/>
                <p:cNvSpPr>
                  <a:spLocks noChangeShapeType="1"/>
                </p:cNvSpPr>
                <p:nvPr/>
              </p:nvSpPr>
              <p:spPr bwMode="auto">
                <a:xfrm>
                  <a:off x="2382" y="147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2" name="Line 242"/>
                <p:cNvSpPr>
                  <a:spLocks noChangeShapeType="1"/>
                </p:cNvSpPr>
                <p:nvPr/>
              </p:nvSpPr>
              <p:spPr bwMode="auto">
                <a:xfrm>
                  <a:off x="2405" y="147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3" name="Line 243"/>
                <p:cNvSpPr>
                  <a:spLocks noChangeShapeType="1"/>
                </p:cNvSpPr>
                <p:nvPr/>
              </p:nvSpPr>
              <p:spPr bwMode="auto">
                <a:xfrm flipV="1">
                  <a:off x="2416" y="14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4" name="Line 244"/>
                <p:cNvSpPr>
                  <a:spLocks noChangeShapeType="1"/>
                </p:cNvSpPr>
                <p:nvPr/>
              </p:nvSpPr>
              <p:spPr bwMode="auto">
                <a:xfrm>
                  <a:off x="2438" y="147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5" name="Line 245"/>
                <p:cNvSpPr>
                  <a:spLocks noChangeShapeType="1"/>
                </p:cNvSpPr>
                <p:nvPr/>
              </p:nvSpPr>
              <p:spPr bwMode="auto">
                <a:xfrm flipV="1">
                  <a:off x="2459" y="147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6" name="Line 246"/>
                <p:cNvSpPr>
                  <a:spLocks noChangeShapeType="1"/>
                </p:cNvSpPr>
                <p:nvPr/>
              </p:nvSpPr>
              <p:spPr bwMode="auto">
                <a:xfrm>
                  <a:off x="2481" y="147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7" name="Line 247"/>
                <p:cNvSpPr>
                  <a:spLocks noChangeShapeType="1"/>
                </p:cNvSpPr>
                <p:nvPr/>
              </p:nvSpPr>
              <p:spPr bwMode="auto">
                <a:xfrm>
                  <a:off x="2384" y="148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8" name="Line 248"/>
                <p:cNvSpPr>
                  <a:spLocks noChangeShapeType="1"/>
                </p:cNvSpPr>
                <p:nvPr/>
              </p:nvSpPr>
              <p:spPr bwMode="auto">
                <a:xfrm flipV="1">
                  <a:off x="2406" y="148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9" name="Line 249"/>
                <p:cNvSpPr>
                  <a:spLocks noChangeShapeType="1"/>
                </p:cNvSpPr>
                <p:nvPr/>
              </p:nvSpPr>
              <p:spPr bwMode="auto">
                <a:xfrm flipV="1">
                  <a:off x="2427" y="148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0" name="Line 250"/>
                <p:cNvSpPr>
                  <a:spLocks noChangeShapeType="1"/>
                </p:cNvSpPr>
                <p:nvPr/>
              </p:nvSpPr>
              <p:spPr bwMode="auto">
                <a:xfrm>
                  <a:off x="2448" y="14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1" name="Line 251"/>
                <p:cNvSpPr>
                  <a:spLocks noChangeShapeType="1"/>
                </p:cNvSpPr>
                <p:nvPr/>
              </p:nvSpPr>
              <p:spPr bwMode="auto">
                <a:xfrm flipV="1">
                  <a:off x="2470" y="14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2" name="Line 252"/>
                <p:cNvSpPr>
                  <a:spLocks noChangeShapeType="1"/>
                </p:cNvSpPr>
                <p:nvPr/>
              </p:nvSpPr>
              <p:spPr bwMode="auto">
                <a:xfrm flipV="1">
                  <a:off x="2491" y="14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3" name="Line 253"/>
                <p:cNvSpPr>
                  <a:spLocks noChangeShapeType="1"/>
                </p:cNvSpPr>
                <p:nvPr/>
              </p:nvSpPr>
              <p:spPr bwMode="auto">
                <a:xfrm>
                  <a:off x="2398" y="149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4" name="Line 254"/>
                <p:cNvSpPr>
                  <a:spLocks noChangeShapeType="1"/>
                </p:cNvSpPr>
                <p:nvPr/>
              </p:nvSpPr>
              <p:spPr bwMode="auto">
                <a:xfrm>
                  <a:off x="2417" y="149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5" name="Line 255"/>
                <p:cNvSpPr>
                  <a:spLocks noChangeShapeType="1"/>
                </p:cNvSpPr>
                <p:nvPr/>
              </p:nvSpPr>
              <p:spPr bwMode="auto">
                <a:xfrm flipV="1">
                  <a:off x="2438" y="14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6" name="Line 256"/>
                <p:cNvSpPr>
                  <a:spLocks noChangeShapeType="1"/>
                </p:cNvSpPr>
                <p:nvPr/>
              </p:nvSpPr>
              <p:spPr bwMode="auto">
                <a:xfrm flipV="1">
                  <a:off x="2459" y="14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7" name="Line 257"/>
                <p:cNvSpPr>
                  <a:spLocks noChangeShapeType="1"/>
                </p:cNvSpPr>
                <p:nvPr/>
              </p:nvSpPr>
              <p:spPr bwMode="auto">
                <a:xfrm>
                  <a:off x="2481" y="14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8" name="Line 258"/>
                <p:cNvSpPr>
                  <a:spLocks noChangeShapeType="1"/>
                </p:cNvSpPr>
                <p:nvPr/>
              </p:nvSpPr>
              <p:spPr bwMode="auto">
                <a:xfrm>
                  <a:off x="2502" y="1492"/>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59" name="Line 259"/>
                <p:cNvSpPr>
                  <a:spLocks noChangeShapeType="1"/>
                </p:cNvSpPr>
                <p:nvPr/>
              </p:nvSpPr>
              <p:spPr bwMode="auto">
                <a:xfrm>
                  <a:off x="2393" y="150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0" name="Line 260"/>
                <p:cNvSpPr>
                  <a:spLocks noChangeShapeType="1"/>
                </p:cNvSpPr>
                <p:nvPr/>
              </p:nvSpPr>
              <p:spPr bwMode="auto">
                <a:xfrm flipV="1">
                  <a:off x="2406" y="15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1" name="Line 261"/>
                <p:cNvSpPr>
                  <a:spLocks noChangeShapeType="1"/>
                </p:cNvSpPr>
                <p:nvPr/>
              </p:nvSpPr>
              <p:spPr bwMode="auto">
                <a:xfrm>
                  <a:off x="2427" y="15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2" name="Line 262"/>
                <p:cNvSpPr>
                  <a:spLocks noChangeShapeType="1"/>
                </p:cNvSpPr>
                <p:nvPr/>
              </p:nvSpPr>
              <p:spPr bwMode="auto">
                <a:xfrm flipV="1">
                  <a:off x="2449" y="150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3" name="Line 263"/>
                <p:cNvSpPr>
                  <a:spLocks noChangeShapeType="1"/>
                </p:cNvSpPr>
                <p:nvPr/>
              </p:nvSpPr>
              <p:spPr bwMode="auto">
                <a:xfrm flipV="1">
                  <a:off x="2470" y="15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4" name="Line 264"/>
                <p:cNvSpPr>
                  <a:spLocks noChangeShapeType="1"/>
                </p:cNvSpPr>
                <p:nvPr/>
              </p:nvSpPr>
              <p:spPr bwMode="auto">
                <a:xfrm>
                  <a:off x="2383" y="151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5" name="Line 265"/>
                <p:cNvSpPr>
                  <a:spLocks noChangeShapeType="1"/>
                </p:cNvSpPr>
                <p:nvPr/>
              </p:nvSpPr>
              <p:spPr bwMode="auto">
                <a:xfrm flipV="1">
                  <a:off x="2396" y="151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6" name="Line 266"/>
                <p:cNvSpPr>
                  <a:spLocks noChangeShapeType="1"/>
                </p:cNvSpPr>
                <p:nvPr/>
              </p:nvSpPr>
              <p:spPr bwMode="auto">
                <a:xfrm flipV="1">
                  <a:off x="2417" y="15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7" name="Line 267"/>
                <p:cNvSpPr>
                  <a:spLocks noChangeShapeType="1"/>
                </p:cNvSpPr>
                <p:nvPr/>
              </p:nvSpPr>
              <p:spPr bwMode="auto">
                <a:xfrm flipV="1">
                  <a:off x="2438" y="151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8" name="Line 268"/>
                <p:cNvSpPr>
                  <a:spLocks noChangeShapeType="1"/>
                </p:cNvSpPr>
                <p:nvPr/>
              </p:nvSpPr>
              <p:spPr bwMode="auto">
                <a:xfrm flipV="1">
                  <a:off x="2385" y="152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9" name="Line 269"/>
                <p:cNvSpPr>
                  <a:spLocks noChangeShapeType="1"/>
                </p:cNvSpPr>
                <p:nvPr/>
              </p:nvSpPr>
              <p:spPr bwMode="auto">
                <a:xfrm flipV="1">
                  <a:off x="2406" y="152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0" name="Line 270"/>
                <p:cNvSpPr>
                  <a:spLocks noChangeShapeType="1"/>
                </p:cNvSpPr>
                <p:nvPr/>
              </p:nvSpPr>
              <p:spPr bwMode="auto">
                <a:xfrm flipV="1">
                  <a:off x="2428" y="1524"/>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1" name="Line 271"/>
                <p:cNvSpPr>
                  <a:spLocks noChangeShapeType="1"/>
                </p:cNvSpPr>
                <p:nvPr/>
              </p:nvSpPr>
              <p:spPr bwMode="auto">
                <a:xfrm>
                  <a:off x="2374" y="153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2" name="Line 272"/>
                <p:cNvSpPr>
                  <a:spLocks noChangeShapeType="1"/>
                </p:cNvSpPr>
                <p:nvPr/>
              </p:nvSpPr>
              <p:spPr bwMode="auto">
                <a:xfrm>
                  <a:off x="2396" y="153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3" name="Line 273"/>
                <p:cNvSpPr>
                  <a:spLocks noChangeShapeType="1"/>
                </p:cNvSpPr>
                <p:nvPr/>
              </p:nvSpPr>
              <p:spPr bwMode="auto">
                <a:xfrm>
                  <a:off x="2417" y="153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4" name="Line 274"/>
                <p:cNvSpPr>
                  <a:spLocks noChangeShapeType="1"/>
                </p:cNvSpPr>
                <p:nvPr/>
              </p:nvSpPr>
              <p:spPr bwMode="auto">
                <a:xfrm flipV="1">
                  <a:off x="2521" y="1365"/>
                  <a:ext cx="7" cy="29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5" name="Freeform 275"/>
                <p:cNvSpPr>
                  <a:spLocks/>
                </p:cNvSpPr>
                <p:nvPr/>
              </p:nvSpPr>
              <p:spPr bwMode="auto">
                <a:xfrm>
                  <a:off x="1786" y="1343"/>
                  <a:ext cx="1" cy="34"/>
                </a:xfrm>
                <a:custGeom>
                  <a:avLst/>
                  <a:gdLst>
                    <a:gd name="T0" fmla="*/ 4 w 4"/>
                    <a:gd name="T1" fmla="*/ 204 h 204"/>
                    <a:gd name="T2" fmla="*/ 1 w 4"/>
                    <a:gd name="T3" fmla="*/ 29 h 204"/>
                    <a:gd name="T4" fmla="*/ 0 w 4"/>
                    <a:gd name="T5" fmla="*/ 0 h 204"/>
                  </a:gdLst>
                  <a:ahLst/>
                  <a:cxnLst>
                    <a:cxn ang="0">
                      <a:pos x="T0" y="T1"/>
                    </a:cxn>
                    <a:cxn ang="0">
                      <a:pos x="T2" y="T3"/>
                    </a:cxn>
                    <a:cxn ang="0">
                      <a:pos x="T4" y="T5"/>
                    </a:cxn>
                  </a:cxnLst>
                  <a:rect l="0" t="0" r="r" b="b"/>
                  <a:pathLst>
                    <a:path w="4" h="204">
                      <a:moveTo>
                        <a:pt x="4" y="204"/>
                      </a:moveTo>
                      <a:lnTo>
                        <a:pt x="1" y="2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6" name="Line 276"/>
                <p:cNvSpPr>
                  <a:spLocks noChangeShapeType="1"/>
                </p:cNvSpPr>
                <p:nvPr/>
              </p:nvSpPr>
              <p:spPr bwMode="auto">
                <a:xfrm flipH="1" flipV="1">
                  <a:off x="1783" y="996"/>
                  <a:ext cx="3" cy="34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7" name="Freeform 277"/>
                <p:cNvSpPr>
                  <a:spLocks/>
                </p:cNvSpPr>
                <p:nvPr/>
              </p:nvSpPr>
              <p:spPr bwMode="auto">
                <a:xfrm>
                  <a:off x="1782" y="1343"/>
                  <a:ext cx="1" cy="34"/>
                </a:xfrm>
                <a:custGeom>
                  <a:avLst/>
                  <a:gdLst>
                    <a:gd name="T0" fmla="*/ 4 w 4"/>
                    <a:gd name="T1" fmla="*/ 203 h 203"/>
                    <a:gd name="T2" fmla="*/ 1 w 4"/>
                    <a:gd name="T3" fmla="*/ 29 h 203"/>
                    <a:gd name="T4" fmla="*/ 0 w 4"/>
                    <a:gd name="T5" fmla="*/ 0 h 203"/>
                  </a:gdLst>
                  <a:ahLst/>
                  <a:cxnLst>
                    <a:cxn ang="0">
                      <a:pos x="T0" y="T1"/>
                    </a:cxn>
                    <a:cxn ang="0">
                      <a:pos x="T2" y="T3"/>
                    </a:cxn>
                    <a:cxn ang="0">
                      <a:pos x="T4" y="T5"/>
                    </a:cxn>
                  </a:cxnLst>
                  <a:rect l="0" t="0" r="r" b="b"/>
                  <a:pathLst>
                    <a:path w="4" h="203">
                      <a:moveTo>
                        <a:pt x="4" y="203"/>
                      </a:moveTo>
                      <a:lnTo>
                        <a:pt x="1" y="2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8" name="Line 278"/>
                <p:cNvSpPr>
                  <a:spLocks noChangeShapeType="1"/>
                </p:cNvSpPr>
                <p:nvPr/>
              </p:nvSpPr>
              <p:spPr bwMode="auto">
                <a:xfrm flipH="1" flipV="1">
                  <a:off x="1779" y="996"/>
                  <a:ext cx="3" cy="34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79" name="Line 279"/>
                <p:cNvSpPr>
                  <a:spLocks noChangeShapeType="1"/>
                </p:cNvSpPr>
                <p:nvPr/>
              </p:nvSpPr>
              <p:spPr bwMode="auto">
                <a:xfrm>
                  <a:off x="2560" y="1377"/>
                  <a:ext cx="0"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0" name="Line 280"/>
                <p:cNvSpPr>
                  <a:spLocks noChangeShapeType="1"/>
                </p:cNvSpPr>
                <p:nvPr/>
              </p:nvSpPr>
              <p:spPr bwMode="auto">
                <a:xfrm flipH="1">
                  <a:off x="2548" y="1078"/>
                  <a:ext cx="4"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1" name="Line 281"/>
                <p:cNvSpPr>
                  <a:spLocks noChangeShapeType="1"/>
                </p:cNvSpPr>
                <p:nvPr/>
              </p:nvSpPr>
              <p:spPr bwMode="auto">
                <a:xfrm flipH="1">
                  <a:off x="2537" y="1078"/>
                  <a:ext cx="0" cy="2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2" name="Line 282"/>
                <p:cNvSpPr>
                  <a:spLocks noChangeShapeType="1"/>
                </p:cNvSpPr>
                <p:nvPr/>
              </p:nvSpPr>
              <p:spPr bwMode="auto">
                <a:xfrm flipH="1">
                  <a:off x="2528" y="1078"/>
                  <a:ext cx="2" cy="2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3" name="Line 283"/>
                <p:cNvSpPr>
                  <a:spLocks noChangeShapeType="1"/>
                </p:cNvSpPr>
                <p:nvPr/>
              </p:nvSpPr>
              <p:spPr bwMode="auto">
                <a:xfrm flipH="1">
                  <a:off x="2560" y="1100"/>
                  <a:ext cx="3" cy="26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4" name="Freeform 284"/>
                <p:cNvSpPr>
                  <a:spLocks/>
                </p:cNvSpPr>
                <p:nvPr/>
              </p:nvSpPr>
              <p:spPr bwMode="auto">
                <a:xfrm>
                  <a:off x="2560" y="1420"/>
                  <a:ext cx="88" cy="98"/>
                </a:xfrm>
                <a:custGeom>
                  <a:avLst/>
                  <a:gdLst>
                    <a:gd name="T0" fmla="*/ 0 w 527"/>
                    <a:gd name="T1" fmla="*/ 0 h 588"/>
                    <a:gd name="T2" fmla="*/ 12 w 527"/>
                    <a:gd name="T3" fmla="*/ 15 h 588"/>
                    <a:gd name="T4" fmla="*/ 32 w 527"/>
                    <a:gd name="T5" fmla="*/ 35 h 588"/>
                    <a:gd name="T6" fmla="*/ 52 w 527"/>
                    <a:gd name="T7" fmla="*/ 54 h 588"/>
                    <a:gd name="T8" fmla="*/ 74 w 527"/>
                    <a:gd name="T9" fmla="*/ 71 h 588"/>
                    <a:gd name="T10" fmla="*/ 94 w 527"/>
                    <a:gd name="T11" fmla="*/ 89 h 588"/>
                    <a:gd name="T12" fmla="*/ 119 w 527"/>
                    <a:gd name="T13" fmla="*/ 107 h 588"/>
                    <a:gd name="T14" fmla="*/ 153 w 527"/>
                    <a:gd name="T15" fmla="*/ 139 h 588"/>
                    <a:gd name="T16" fmla="*/ 180 w 527"/>
                    <a:gd name="T17" fmla="*/ 163 h 588"/>
                    <a:gd name="T18" fmla="*/ 200 w 527"/>
                    <a:gd name="T19" fmla="*/ 182 h 588"/>
                    <a:gd name="T20" fmla="*/ 223 w 527"/>
                    <a:gd name="T21" fmla="*/ 212 h 588"/>
                    <a:gd name="T22" fmla="*/ 250 w 527"/>
                    <a:gd name="T23" fmla="*/ 247 h 588"/>
                    <a:gd name="T24" fmla="*/ 288 w 527"/>
                    <a:gd name="T25" fmla="*/ 292 h 588"/>
                    <a:gd name="T26" fmla="*/ 312 w 527"/>
                    <a:gd name="T27" fmla="*/ 330 h 588"/>
                    <a:gd name="T28" fmla="*/ 344 w 527"/>
                    <a:gd name="T29" fmla="*/ 395 h 588"/>
                    <a:gd name="T30" fmla="*/ 375 w 527"/>
                    <a:gd name="T31" fmla="*/ 443 h 588"/>
                    <a:gd name="T32" fmla="*/ 420 w 527"/>
                    <a:gd name="T33" fmla="*/ 510 h 588"/>
                    <a:gd name="T34" fmla="*/ 448 w 527"/>
                    <a:gd name="T35" fmla="*/ 544 h 588"/>
                    <a:gd name="T36" fmla="*/ 484 w 527"/>
                    <a:gd name="T37" fmla="*/ 566 h 588"/>
                    <a:gd name="T38" fmla="*/ 503 w 527"/>
                    <a:gd name="T39" fmla="*/ 574 h 588"/>
                    <a:gd name="T40" fmla="*/ 527 w 527"/>
                    <a:gd name="T41" fmla="*/ 588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7" h="588">
                      <a:moveTo>
                        <a:pt x="0" y="0"/>
                      </a:moveTo>
                      <a:lnTo>
                        <a:pt x="12" y="15"/>
                      </a:lnTo>
                      <a:lnTo>
                        <a:pt x="32" y="35"/>
                      </a:lnTo>
                      <a:lnTo>
                        <a:pt x="52" y="54"/>
                      </a:lnTo>
                      <a:lnTo>
                        <a:pt x="74" y="71"/>
                      </a:lnTo>
                      <a:lnTo>
                        <a:pt x="94" y="89"/>
                      </a:lnTo>
                      <a:lnTo>
                        <a:pt x="119" y="107"/>
                      </a:lnTo>
                      <a:lnTo>
                        <a:pt x="153" y="139"/>
                      </a:lnTo>
                      <a:lnTo>
                        <a:pt x="180" y="163"/>
                      </a:lnTo>
                      <a:lnTo>
                        <a:pt x="200" y="182"/>
                      </a:lnTo>
                      <a:lnTo>
                        <a:pt x="223" y="212"/>
                      </a:lnTo>
                      <a:lnTo>
                        <a:pt x="250" y="247"/>
                      </a:lnTo>
                      <a:lnTo>
                        <a:pt x="288" y="292"/>
                      </a:lnTo>
                      <a:lnTo>
                        <a:pt x="312" y="330"/>
                      </a:lnTo>
                      <a:lnTo>
                        <a:pt x="344" y="395"/>
                      </a:lnTo>
                      <a:lnTo>
                        <a:pt x="375" y="443"/>
                      </a:lnTo>
                      <a:lnTo>
                        <a:pt x="420" y="510"/>
                      </a:lnTo>
                      <a:lnTo>
                        <a:pt x="448" y="544"/>
                      </a:lnTo>
                      <a:lnTo>
                        <a:pt x="484" y="566"/>
                      </a:lnTo>
                      <a:lnTo>
                        <a:pt x="503" y="574"/>
                      </a:lnTo>
                      <a:lnTo>
                        <a:pt x="527" y="58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5" name="Freeform 285"/>
                <p:cNvSpPr>
                  <a:spLocks/>
                </p:cNvSpPr>
                <p:nvPr/>
              </p:nvSpPr>
              <p:spPr bwMode="auto">
                <a:xfrm>
                  <a:off x="2889" y="1447"/>
                  <a:ext cx="4" cy="57"/>
                </a:xfrm>
                <a:custGeom>
                  <a:avLst/>
                  <a:gdLst>
                    <a:gd name="T0" fmla="*/ 2 w 29"/>
                    <a:gd name="T1" fmla="*/ 0 h 345"/>
                    <a:gd name="T2" fmla="*/ 3 w 29"/>
                    <a:gd name="T3" fmla="*/ 56 h 345"/>
                    <a:gd name="T4" fmla="*/ 3 w 29"/>
                    <a:gd name="T5" fmla="*/ 109 h 345"/>
                    <a:gd name="T6" fmla="*/ 1 w 29"/>
                    <a:gd name="T7" fmla="*/ 144 h 345"/>
                    <a:gd name="T8" fmla="*/ 0 w 29"/>
                    <a:gd name="T9" fmla="*/ 163 h 345"/>
                    <a:gd name="T10" fmla="*/ 2 w 29"/>
                    <a:gd name="T11" fmla="*/ 187 h 345"/>
                    <a:gd name="T12" fmla="*/ 0 w 29"/>
                    <a:gd name="T13" fmla="*/ 212 h 345"/>
                    <a:gd name="T14" fmla="*/ 3 w 29"/>
                    <a:gd name="T15" fmla="*/ 249 h 345"/>
                    <a:gd name="T16" fmla="*/ 12 w 29"/>
                    <a:gd name="T17" fmla="*/ 287 h 345"/>
                    <a:gd name="T18" fmla="*/ 29 w 29"/>
                    <a:gd name="T19" fmla="*/ 3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345">
                      <a:moveTo>
                        <a:pt x="2" y="0"/>
                      </a:moveTo>
                      <a:lnTo>
                        <a:pt x="3" y="56"/>
                      </a:lnTo>
                      <a:lnTo>
                        <a:pt x="3" y="109"/>
                      </a:lnTo>
                      <a:lnTo>
                        <a:pt x="1" y="144"/>
                      </a:lnTo>
                      <a:lnTo>
                        <a:pt x="0" y="163"/>
                      </a:lnTo>
                      <a:lnTo>
                        <a:pt x="2" y="187"/>
                      </a:lnTo>
                      <a:lnTo>
                        <a:pt x="0" y="212"/>
                      </a:lnTo>
                      <a:lnTo>
                        <a:pt x="3" y="249"/>
                      </a:lnTo>
                      <a:lnTo>
                        <a:pt x="12" y="287"/>
                      </a:lnTo>
                      <a:lnTo>
                        <a:pt x="29" y="3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6" name="Freeform 286"/>
                <p:cNvSpPr>
                  <a:spLocks/>
                </p:cNvSpPr>
                <p:nvPr/>
              </p:nvSpPr>
              <p:spPr bwMode="auto">
                <a:xfrm>
                  <a:off x="2892" y="1468"/>
                  <a:ext cx="5" cy="36"/>
                </a:xfrm>
                <a:custGeom>
                  <a:avLst/>
                  <a:gdLst>
                    <a:gd name="T0" fmla="*/ 3 w 28"/>
                    <a:gd name="T1" fmla="*/ 0 h 214"/>
                    <a:gd name="T2" fmla="*/ 2 w 28"/>
                    <a:gd name="T3" fmla="*/ 14 h 214"/>
                    <a:gd name="T4" fmla="*/ 0 w 28"/>
                    <a:gd name="T5" fmla="*/ 32 h 214"/>
                    <a:gd name="T6" fmla="*/ 3 w 28"/>
                    <a:gd name="T7" fmla="*/ 56 h 214"/>
                    <a:gd name="T8" fmla="*/ 0 w 28"/>
                    <a:gd name="T9" fmla="*/ 80 h 214"/>
                    <a:gd name="T10" fmla="*/ 4 w 28"/>
                    <a:gd name="T11" fmla="*/ 115 h 214"/>
                    <a:gd name="T12" fmla="*/ 11 w 28"/>
                    <a:gd name="T13" fmla="*/ 152 h 214"/>
                    <a:gd name="T14" fmla="*/ 28 w 28"/>
                    <a:gd name="T15" fmla="*/ 214 h 2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14">
                      <a:moveTo>
                        <a:pt x="3" y="0"/>
                      </a:moveTo>
                      <a:lnTo>
                        <a:pt x="2" y="14"/>
                      </a:lnTo>
                      <a:lnTo>
                        <a:pt x="0" y="32"/>
                      </a:lnTo>
                      <a:lnTo>
                        <a:pt x="3" y="56"/>
                      </a:lnTo>
                      <a:lnTo>
                        <a:pt x="0" y="80"/>
                      </a:lnTo>
                      <a:lnTo>
                        <a:pt x="4" y="115"/>
                      </a:lnTo>
                      <a:lnTo>
                        <a:pt x="11" y="152"/>
                      </a:lnTo>
                      <a:lnTo>
                        <a:pt x="28" y="2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7" name="Freeform 287"/>
                <p:cNvSpPr>
                  <a:spLocks/>
                </p:cNvSpPr>
                <p:nvPr/>
              </p:nvSpPr>
              <p:spPr bwMode="auto">
                <a:xfrm>
                  <a:off x="2560" y="1415"/>
                  <a:ext cx="90" cy="100"/>
                </a:xfrm>
                <a:custGeom>
                  <a:avLst/>
                  <a:gdLst>
                    <a:gd name="T0" fmla="*/ 0 w 538"/>
                    <a:gd name="T1" fmla="*/ 0 h 600"/>
                    <a:gd name="T2" fmla="*/ 2 w 538"/>
                    <a:gd name="T3" fmla="*/ 3 h 600"/>
                    <a:gd name="T4" fmla="*/ 14 w 538"/>
                    <a:gd name="T5" fmla="*/ 14 h 600"/>
                    <a:gd name="T6" fmla="*/ 28 w 538"/>
                    <a:gd name="T7" fmla="*/ 30 h 600"/>
                    <a:gd name="T8" fmla="*/ 47 w 538"/>
                    <a:gd name="T9" fmla="*/ 49 h 600"/>
                    <a:gd name="T10" fmla="*/ 66 w 538"/>
                    <a:gd name="T11" fmla="*/ 68 h 600"/>
                    <a:gd name="T12" fmla="*/ 87 w 538"/>
                    <a:gd name="T13" fmla="*/ 85 h 600"/>
                    <a:gd name="T14" fmla="*/ 108 w 538"/>
                    <a:gd name="T15" fmla="*/ 102 h 600"/>
                    <a:gd name="T16" fmla="*/ 133 w 538"/>
                    <a:gd name="T17" fmla="*/ 120 h 600"/>
                    <a:gd name="T18" fmla="*/ 167 w 538"/>
                    <a:gd name="T19" fmla="*/ 153 h 600"/>
                    <a:gd name="T20" fmla="*/ 195 w 538"/>
                    <a:gd name="T21" fmla="*/ 178 h 600"/>
                    <a:gd name="T22" fmla="*/ 216 w 538"/>
                    <a:gd name="T23" fmla="*/ 198 h 600"/>
                    <a:gd name="T24" fmla="*/ 240 w 538"/>
                    <a:gd name="T25" fmla="*/ 228 h 600"/>
                    <a:gd name="T26" fmla="*/ 268 w 538"/>
                    <a:gd name="T27" fmla="*/ 264 h 600"/>
                    <a:gd name="T28" fmla="*/ 306 w 538"/>
                    <a:gd name="T29" fmla="*/ 309 h 600"/>
                    <a:gd name="T30" fmla="*/ 331 w 538"/>
                    <a:gd name="T31" fmla="*/ 349 h 600"/>
                    <a:gd name="T32" fmla="*/ 363 w 538"/>
                    <a:gd name="T33" fmla="*/ 414 h 600"/>
                    <a:gd name="T34" fmla="*/ 392 w 538"/>
                    <a:gd name="T35" fmla="*/ 461 h 600"/>
                    <a:gd name="T36" fmla="*/ 437 w 538"/>
                    <a:gd name="T37" fmla="*/ 527 h 600"/>
                    <a:gd name="T38" fmla="*/ 461 w 538"/>
                    <a:gd name="T39" fmla="*/ 557 h 600"/>
                    <a:gd name="T40" fmla="*/ 494 w 538"/>
                    <a:gd name="T41" fmla="*/ 576 h 600"/>
                    <a:gd name="T42" fmla="*/ 514 w 538"/>
                    <a:gd name="T43" fmla="*/ 585 h 600"/>
                    <a:gd name="T44" fmla="*/ 538 w 538"/>
                    <a:gd name="T45"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8" h="600">
                      <a:moveTo>
                        <a:pt x="0" y="0"/>
                      </a:moveTo>
                      <a:lnTo>
                        <a:pt x="2" y="3"/>
                      </a:lnTo>
                      <a:lnTo>
                        <a:pt x="14" y="14"/>
                      </a:lnTo>
                      <a:lnTo>
                        <a:pt x="28" y="30"/>
                      </a:lnTo>
                      <a:lnTo>
                        <a:pt x="47" y="49"/>
                      </a:lnTo>
                      <a:lnTo>
                        <a:pt x="66" y="68"/>
                      </a:lnTo>
                      <a:lnTo>
                        <a:pt x="87" y="85"/>
                      </a:lnTo>
                      <a:lnTo>
                        <a:pt x="108" y="102"/>
                      </a:lnTo>
                      <a:lnTo>
                        <a:pt x="133" y="120"/>
                      </a:lnTo>
                      <a:lnTo>
                        <a:pt x="167" y="153"/>
                      </a:lnTo>
                      <a:lnTo>
                        <a:pt x="195" y="178"/>
                      </a:lnTo>
                      <a:lnTo>
                        <a:pt x="216" y="198"/>
                      </a:lnTo>
                      <a:lnTo>
                        <a:pt x="240" y="228"/>
                      </a:lnTo>
                      <a:lnTo>
                        <a:pt x="268" y="264"/>
                      </a:lnTo>
                      <a:lnTo>
                        <a:pt x="306" y="309"/>
                      </a:lnTo>
                      <a:lnTo>
                        <a:pt x="331" y="349"/>
                      </a:lnTo>
                      <a:lnTo>
                        <a:pt x="363" y="414"/>
                      </a:lnTo>
                      <a:lnTo>
                        <a:pt x="392" y="461"/>
                      </a:lnTo>
                      <a:lnTo>
                        <a:pt x="437" y="527"/>
                      </a:lnTo>
                      <a:lnTo>
                        <a:pt x="461" y="557"/>
                      </a:lnTo>
                      <a:lnTo>
                        <a:pt x="494" y="576"/>
                      </a:lnTo>
                      <a:lnTo>
                        <a:pt x="514" y="585"/>
                      </a:lnTo>
                      <a:lnTo>
                        <a:pt x="538" y="60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8" name="Line 288"/>
                <p:cNvSpPr>
                  <a:spLocks noChangeShapeType="1"/>
                </p:cNvSpPr>
                <p:nvPr/>
              </p:nvSpPr>
              <p:spPr bwMode="auto">
                <a:xfrm flipH="1">
                  <a:off x="2560" y="1420"/>
                  <a:ext cx="0" cy="1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9" name="Line 289"/>
                <p:cNvSpPr>
                  <a:spLocks noChangeShapeType="1"/>
                </p:cNvSpPr>
                <p:nvPr/>
              </p:nvSpPr>
              <p:spPr bwMode="auto">
                <a:xfrm flipH="1">
                  <a:off x="2544" y="1377"/>
                  <a:ext cx="4" cy="1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0" name="Freeform 290"/>
                <p:cNvSpPr>
                  <a:spLocks/>
                </p:cNvSpPr>
                <p:nvPr/>
              </p:nvSpPr>
              <p:spPr bwMode="auto">
                <a:xfrm>
                  <a:off x="2537" y="1366"/>
                  <a:ext cx="11" cy="3"/>
                </a:xfrm>
                <a:custGeom>
                  <a:avLst/>
                  <a:gdLst>
                    <a:gd name="T0" fmla="*/ 0 w 67"/>
                    <a:gd name="T1" fmla="*/ 0 h 19"/>
                    <a:gd name="T2" fmla="*/ 5 w 67"/>
                    <a:gd name="T3" fmla="*/ 6 h 19"/>
                    <a:gd name="T4" fmla="*/ 11 w 67"/>
                    <a:gd name="T5" fmla="*/ 12 h 19"/>
                    <a:gd name="T6" fmla="*/ 18 w 67"/>
                    <a:gd name="T7" fmla="*/ 16 h 19"/>
                    <a:gd name="T8" fmla="*/ 25 w 67"/>
                    <a:gd name="T9" fmla="*/ 18 h 19"/>
                    <a:gd name="T10" fmla="*/ 34 w 67"/>
                    <a:gd name="T11" fmla="*/ 19 h 19"/>
                    <a:gd name="T12" fmla="*/ 41 w 67"/>
                    <a:gd name="T13" fmla="*/ 18 h 19"/>
                    <a:gd name="T14" fmla="*/ 49 w 67"/>
                    <a:gd name="T15" fmla="*/ 16 h 19"/>
                    <a:gd name="T16" fmla="*/ 56 w 67"/>
                    <a:gd name="T17" fmla="*/ 12 h 19"/>
                    <a:gd name="T18" fmla="*/ 62 w 67"/>
                    <a:gd name="T19" fmla="*/ 6 h 19"/>
                    <a:gd name="T20" fmla="*/ 67 w 67"/>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9">
                      <a:moveTo>
                        <a:pt x="0" y="0"/>
                      </a:moveTo>
                      <a:lnTo>
                        <a:pt x="5" y="6"/>
                      </a:lnTo>
                      <a:lnTo>
                        <a:pt x="11" y="12"/>
                      </a:lnTo>
                      <a:lnTo>
                        <a:pt x="18" y="16"/>
                      </a:lnTo>
                      <a:lnTo>
                        <a:pt x="25" y="18"/>
                      </a:lnTo>
                      <a:lnTo>
                        <a:pt x="34" y="19"/>
                      </a:lnTo>
                      <a:lnTo>
                        <a:pt x="41" y="18"/>
                      </a:lnTo>
                      <a:lnTo>
                        <a:pt x="49" y="16"/>
                      </a:lnTo>
                      <a:lnTo>
                        <a:pt x="56" y="12"/>
                      </a:lnTo>
                      <a:lnTo>
                        <a:pt x="62" y="6"/>
                      </a:lnTo>
                      <a:lnTo>
                        <a:pt x="6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1" name="Freeform 291"/>
                <p:cNvSpPr>
                  <a:spLocks/>
                </p:cNvSpPr>
                <p:nvPr/>
              </p:nvSpPr>
              <p:spPr bwMode="auto">
                <a:xfrm>
                  <a:off x="2537" y="1374"/>
                  <a:ext cx="11" cy="3"/>
                </a:xfrm>
                <a:custGeom>
                  <a:avLst/>
                  <a:gdLst>
                    <a:gd name="T0" fmla="*/ 67 w 67"/>
                    <a:gd name="T1" fmla="*/ 17 h 17"/>
                    <a:gd name="T2" fmla="*/ 60 w 67"/>
                    <a:gd name="T3" fmla="*/ 9 h 17"/>
                    <a:gd name="T4" fmla="*/ 52 w 67"/>
                    <a:gd name="T5" fmla="*/ 4 h 17"/>
                    <a:gd name="T6" fmla="*/ 43 w 67"/>
                    <a:gd name="T7" fmla="*/ 1 h 17"/>
                    <a:gd name="T8" fmla="*/ 34 w 67"/>
                    <a:gd name="T9" fmla="*/ 0 h 17"/>
                    <a:gd name="T10" fmla="*/ 24 w 67"/>
                    <a:gd name="T11" fmla="*/ 1 h 17"/>
                    <a:gd name="T12" fmla="*/ 15 w 67"/>
                    <a:gd name="T13" fmla="*/ 4 h 17"/>
                    <a:gd name="T14" fmla="*/ 7 w 67"/>
                    <a:gd name="T15" fmla="*/ 9 h 17"/>
                    <a:gd name="T16" fmla="*/ 0 w 67"/>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7">
                      <a:moveTo>
                        <a:pt x="67" y="17"/>
                      </a:moveTo>
                      <a:lnTo>
                        <a:pt x="60" y="9"/>
                      </a:lnTo>
                      <a:lnTo>
                        <a:pt x="52" y="4"/>
                      </a:lnTo>
                      <a:lnTo>
                        <a:pt x="43" y="1"/>
                      </a:lnTo>
                      <a:lnTo>
                        <a:pt x="34" y="0"/>
                      </a:lnTo>
                      <a:lnTo>
                        <a:pt x="24" y="1"/>
                      </a:lnTo>
                      <a:lnTo>
                        <a:pt x="15" y="4"/>
                      </a:lnTo>
                      <a:lnTo>
                        <a:pt x="7" y="9"/>
                      </a:lnTo>
                      <a:lnTo>
                        <a:pt x="0"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2" name="Line 292"/>
                <p:cNvSpPr>
                  <a:spLocks noChangeShapeType="1"/>
                </p:cNvSpPr>
                <p:nvPr/>
              </p:nvSpPr>
              <p:spPr bwMode="auto">
                <a:xfrm flipH="1">
                  <a:off x="2534" y="1377"/>
                  <a:ext cx="3" cy="1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3" name="Line 293"/>
                <p:cNvSpPr>
                  <a:spLocks noChangeShapeType="1"/>
                </p:cNvSpPr>
                <p:nvPr/>
              </p:nvSpPr>
              <p:spPr bwMode="auto">
                <a:xfrm>
                  <a:off x="2231" y="1452"/>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4" name="Line 294"/>
                <p:cNvSpPr>
                  <a:spLocks noChangeShapeType="1"/>
                </p:cNvSpPr>
                <p:nvPr/>
              </p:nvSpPr>
              <p:spPr bwMode="auto">
                <a:xfrm flipV="1">
                  <a:off x="2245" y="145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5" name="Line 295"/>
                <p:cNvSpPr>
                  <a:spLocks noChangeShapeType="1"/>
                </p:cNvSpPr>
                <p:nvPr/>
              </p:nvSpPr>
              <p:spPr bwMode="auto">
                <a:xfrm flipV="1">
                  <a:off x="2234" y="1462"/>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6" name="Line 296"/>
                <p:cNvSpPr>
                  <a:spLocks noChangeShapeType="1"/>
                </p:cNvSpPr>
                <p:nvPr/>
              </p:nvSpPr>
              <p:spPr bwMode="auto">
                <a:xfrm>
                  <a:off x="2244" y="146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7" name="Line 297"/>
                <p:cNvSpPr>
                  <a:spLocks noChangeShapeType="1"/>
                </p:cNvSpPr>
                <p:nvPr/>
              </p:nvSpPr>
              <p:spPr bwMode="auto">
                <a:xfrm flipV="1">
                  <a:off x="2256" y="146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8" name="Line 298"/>
                <p:cNvSpPr>
                  <a:spLocks noChangeShapeType="1"/>
                </p:cNvSpPr>
                <p:nvPr/>
              </p:nvSpPr>
              <p:spPr bwMode="auto">
                <a:xfrm>
                  <a:off x="2251" y="147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99" name="Line 299"/>
                <p:cNvSpPr>
                  <a:spLocks noChangeShapeType="1"/>
                </p:cNvSpPr>
                <p:nvPr/>
              </p:nvSpPr>
              <p:spPr bwMode="auto">
                <a:xfrm flipV="1">
                  <a:off x="2256" y="148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0" name="Line 300"/>
                <p:cNvSpPr>
                  <a:spLocks noChangeShapeType="1"/>
                </p:cNvSpPr>
                <p:nvPr/>
              </p:nvSpPr>
              <p:spPr bwMode="auto">
                <a:xfrm>
                  <a:off x="2253" y="149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1" name="Line 301"/>
                <p:cNvSpPr>
                  <a:spLocks noChangeShapeType="1"/>
                </p:cNvSpPr>
                <p:nvPr/>
              </p:nvSpPr>
              <p:spPr bwMode="auto">
                <a:xfrm>
                  <a:off x="2267" y="14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2" name="Line 302"/>
                <p:cNvSpPr>
                  <a:spLocks noChangeShapeType="1"/>
                </p:cNvSpPr>
                <p:nvPr/>
              </p:nvSpPr>
              <p:spPr bwMode="auto">
                <a:xfrm flipV="1">
                  <a:off x="2235" y="150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3" name="Line 303"/>
                <p:cNvSpPr>
                  <a:spLocks noChangeShapeType="1"/>
                </p:cNvSpPr>
                <p:nvPr/>
              </p:nvSpPr>
              <p:spPr bwMode="auto">
                <a:xfrm>
                  <a:off x="2277" y="15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4" name="Line 304"/>
                <p:cNvSpPr>
                  <a:spLocks noChangeShapeType="1"/>
                </p:cNvSpPr>
                <p:nvPr/>
              </p:nvSpPr>
              <p:spPr bwMode="auto">
                <a:xfrm flipV="1">
                  <a:off x="2299" y="150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5" name="Line 305"/>
                <p:cNvSpPr>
                  <a:spLocks noChangeShapeType="1"/>
                </p:cNvSpPr>
                <p:nvPr/>
              </p:nvSpPr>
              <p:spPr bwMode="auto">
                <a:xfrm>
                  <a:off x="2256" y="15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6" name="Line 306"/>
                <p:cNvSpPr>
                  <a:spLocks noChangeShapeType="1"/>
                </p:cNvSpPr>
                <p:nvPr/>
              </p:nvSpPr>
              <p:spPr bwMode="auto">
                <a:xfrm>
                  <a:off x="2246" y="15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7" name="Line 307"/>
                <p:cNvSpPr>
                  <a:spLocks noChangeShapeType="1"/>
                </p:cNvSpPr>
                <p:nvPr/>
              </p:nvSpPr>
              <p:spPr bwMode="auto">
                <a:xfrm>
                  <a:off x="2288" y="15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8" name="Line 308"/>
                <p:cNvSpPr>
                  <a:spLocks noChangeShapeType="1"/>
                </p:cNvSpPr>
                <p:nvPr/>
              </p:nvSpPr>
              <p:spPr bwMode="auto">
                <a:xfrm flipV="1">
                  <a:off x="2310" y="1515"/>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9" name="Line 309"/>
                <p:cNvSpPr>
                  <a:spLocks noChangeShapeType="1"/>
                </p:cNvSpPr>
                <p:nvPr/>
              </p:nvSpPr>
              <p:spPr bwMode="auto">
                <a:xfrm>
                  <a:off x="2256" y="1527"/>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0" name="Line 310"/>
                <p:cNvSpPr>
                  <a:spLocks noChangeShapeType="1"/>
                </p:cNvSpPr>
                <p:nvPr/>
              </p:nvSpPr>
              <p:spPr bwMode="auto">
                <a:xfrm flipV="1">
                  <a:off x="1951" y="10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1" name="Line 311"/>
                <p:cNvSpPr>
                  <a:spLocks noChangeShapeType="1"/>
                </p:cNvSpPr>
                <p:nvPr/>
              </p:nvSpPr>
              <p:spPr bwMode="auto">
                <a:xfrm>
                  <a:off x="1986" y="104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2" name="Line 312"/>
                <p:cNvSpPr>
                  <a:spLocks noChangeShapeType="1"/>
                </p:cNvSpPr>
                <p:nvPr/>
              </p:nvSpPr>
              <p:spPr bwMode="auto">
                <a:xfrm flipV="1">
                  <a:off x="1962" y="1048"/>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3" name="Line 313"/>
                <p:cNvSpPr>
                  <a:spLocks noChangeShapeType="1"/>
                </p:cNvSpPr>
                <p:nvPr/>
              </p:nvSpPr>
              <p:spPr bwMode="auto">
                <a:xfrm>
                  <a:off x="1983" y="105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4" name="Line 314"/>
                <p:cNvSpPr>
                  <a:spLocks noChangeShapeType="1"/>
                </p:cNvSpPr>
                <p:nvPr/>
              </p:nvSpPr>
              <p:spPr bwMode="auto">
                <a:xfrm flipV="1">
                  <a:off x="1994" y="10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5" name="Line 315"/>
                <p:cNvSpPr>
                  <a:spLocks noChangeShapeType="1"/>
                </p:cNvSpPr>
                <p:nvPr/>
              </p:nvSpPr>
              <p:spPr bwMode="auto">
                <a:xfrm flipV="1">
                  <a:off x="2015" y="10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6" name="Line 316"/>
                <p:cNvSpPr>
                  <a:spLocks noChangeShapeType="1"/>
                </p:cNvSpPr>
                <p:nvPr/>
              </p:nvSpPr>
              <p:spPr bwMode="auto">
                <a:xfrm flipV="1">
                  <a:off x="1930" y="105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7" name="Line 317"/>
                <p:cNvSpPr>
                  <a:spLocks noChangeShapeType="1"/>
                </p:cNvSpPr>
                <p:nvPr/>
              </p:nvSpPr>
              <p:spPr bwMode="auto">
                <a:xfrm>
                  <a:off x="1955" y="105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8" name="Line 318"/>
                <p:cNvSpPr>
                  <a:spLocks noChangeShapeType="1"/>
                </p:cNvSpPr>
                <p:nvPr/>
              </p:nvSpPr>
              <p:spPr bwMode="auto">
                <a:xfrm flipV="1">
                  <a:off x="1973" y="1058"/>
                  <a:ext cx="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19" name="Line 319"/>
                <p:cNvSpPr>
                  <a:spLocks noChangeShapeType="1"/>
                </p:cNvSpPr>
                <p:nvPr/>
              </p:nvSpPr>
              <p:spPr bwMode="auto">
                <a:xfrm flipV="1">
                  <a:off x="2005" y="10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0" name="Line 320"/>
                <p:cNvSpPr>
                  <a:spLocks noChangeShapeType="1"/>
                </p:cNvSpPr>
                <p:nvPr/>
              </p:nvSpPr>
              <p:spPr bwMode="auto">
                <a:xfrm>
                  <a:off x="2026" y="106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1" name="Line 321"/>
                <p:cNvSpPr>
                  <a:spLocks noChangeShapeType="1"/>
                </p:cNvSpPr>
                <p:nvPr/>
              </p:nvSpPr>
              <p:spPr bwMode="auto">
                <a:xfrm flipV="1">
                  <a:off x="2048" y="106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2" name="Line 322"/>
                <p:cNvSpPr>
                  <a:spLocks noChangeShapeType="1"/>
                </p:cNvSpPr>
                <p:nvPr/>
              </p:nvSpPr>
              <p:spPr bwMode="auto">
                <a:xfrm>
                  <a:off x="1919" y="10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3" name="Line 323"/>
                <p:cNvSpPr>
                  <a:spLocks noChangeShapeType="1"/>
                </p:cNvSpPr>
                <p:nvPr/>
              </p:nvSpPr>
              <p:spPr bwMode="auto">
                <a:xfrm flipV="1">
                  <a:off x="1940" y="1069"/>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4" name="Line 324"/>
                <p:cNvSpPr>
                  <a:spLocks noChangeShapeType="1"/>
                </p:cNvSpPr>
                <p:nvPr/>
              </p:nvSpPr>
              <p:spPr bwMode="auto">
                <a:xfrm>
                  <a:off x="1962" y="1069"/>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5" name="Line 325"/>
                <p:cNvSpPr>
                  <a:spLocks noChangeShapeType="1"/>
                </p:cNvSpPr>
                <p:nvPr/>
              </p:nvSpPr>
              <p:spPr bwMode="auto">
                <a:xfrm>
                  <a:off x="2068" y="107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6" name="Line 326"/>
                <p:cNvSpPr>
                  <a:spLocks noChangeShapeType="1"/>
                </p:cNvSpPr>
                <p:nvPr/>
              </p:nvSpPr>
              <p:spPr bwMode="auto">
                <a:xfrm flipV="1">
                  <a:off x="2080" y="107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7" name="Line 327"/>
                <p:cNvSpPr>
                  <a:spLocks noChangeShapeType="1"/>
                </p:cNvSpPr>
                <p:nvPr/>
              </p:nvSpPr>
              <p:spPr bwMode="auto">
                <a:xfrm>
                  <a:off x="2101" y="10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8" name="Line 328"/>
                <p:cNvSpPr>
                  <a:spLocks noChangeShapeType="1"/>
                </p:cNvSpPr>
                <p:nvPr/>
              </p:nvSpPr>
              <p:spPr bwMode="auto">
                <a:xfrm>
                  <a:off x="1784" y="108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9" name="Line 329"/>
                <p:cNvSpPr>
                  <a:spLocks noChangeShapeType="1"/>
                </p:cNvSpPr>
                <p:nvPr/>
              </p:nvSpPr>
              <p:spPr bwMode="auto">
                <a:xfrm flipV="1">
                  <a:off x="1801" y="1082"/>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0" name="Line 330"/>
                <p:cNvSpPr>
                  <a:spLocks noChangeShapeType="1"/>
                </p:cNvSpPr>
                <p:nvPr/>
              </p:nvSpPr>
              <p:spPr bwMode="auto">
                <a:xfrm>
                  <a:off x="2004" y="107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1" name="Line 331"/>
                <p:cNvSpPr>
                  <a:spLocks noChangeShapeType="1"/>
                </p:cNvSpPr>
                <p:nvPr/>
              </p:nvSpPr>
              <p:spPr bwMode="auto">
                <a:xfrm flipV="1">
                  <a:off x="2016" y="107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2" name="Line 332"/>
                <p:cNvSpPr>
                  <a:spLocks noChangeShapeType="1"/>
                </p:cNvSpPr>
                <p:nvPr/>
              </p:nvSpPr>
              <p:spPr bwMode="auto">
                <a:xfrm>
                  <a:off x="2037" y="10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3" name="Line 333"/>
                <p:cNvSpPr>
                  <a:spLocks noChangeShapeType="1"/>
                </p:cNvSpPr>
                <p:nvPr/>
              </p:nvSpPr>
              <p:spPr bwMode="auto">
                <a:xfrm>
                  <a:off x="2059" y="1079"/>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4" name="Line 334"/>
                <p:cNvSpPr>
                  <a:spLocks noChangeShapeType="1"/>
                </p:cNvSpPr>
                <p:nvPr/>
              </p:nvSpPr>
              <p:spPr bwMode="auto">
                <a:xfrm>
                  <a:off x="1908" y="10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5" name="Line 335"/>
                <p:cNvSpPr>
                  <a:spLocks noChangeShapeType="1"/>
                </p:cNvSpPr>
                <p:nvPr/>
              </p:nvSpPr>
              <p:spPr bwMode="auto">
                <a:xfrm>
                  <a:off x="1930" y="10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6" name="Line 336"/>
                <p:cNvSpPr>
                  <a:spLocks noChangeShapeType="1"/>
                </p:cNvSpPr>
                <p:nvPr/>
              </p:nvSpPr>
              <p:spPr bwMode="auto">
                <a:xfrm flipV="1">
                  <a:off x="1951" y="108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7" name="Line 337"/>
                <p:cNvSpPr>
                  <a:spLocks noChangeShapeType="1"/>
                </p:cNvSpPr>
                <p:nvPr/>
              </p:nvSpPr>
              <p:spPr bwMode="auto">
                <a:xfrm>
                  <a:off x="2058" y="1090"/>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8" name="Line 338"/>
                <p:cNvSpPr>
                  <a:spLocks noChangeShapeType="1"/>
                </p:cNvSpPr>
                <p:nvPr/>
              </p:nvSpPr>
              <p:spPr bwMode="auto">
                <a:xfrm flipV="1">
                  <a:off x="2069" y="1089"/>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39" name="Line 339"/>
                <p:cNvSpPr>
                  <a:spLocks noChangeShapeType="1"/>
                </p:cNvSpPr>
                <p:nvPr/>
              </p:nvSpPr>
              <p:spPr bwMode="auto">
                <a:xfrm flipV="1">
                  <a:off x="2091" y="10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0" name="Line 340"/>
                <p:cNvSpPr>
                  <a:spLocks noChangeShapeType="1"/>
                </p:cNvSpPr>
                <p:nvPr/>
              </p:nvSpPr>
              <p:spPr bwMode="auto">
                <a:xfrm flipV="1">
                  <a:off x="2112" y="10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1" name="Line 341"/>
                <p:cNvSpPr>
                  <a:spLocks noChangeShapeType="1"/>
                </p:cNvSpPr>
                <p:nvPr/>
              </p:nvSpPr>
              <p:spPr bwMode="auto">
                <a:xfrm>
                  <a:off x="1821" y="109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2" name="Line 342"/>
                <p:cNvSpPr>
                  <a:spLocks noChangeShapeType="1"/>
                </p:cNvSpPr>
                <p:nvPr/>
              </p:nvSpPr>
              <p:spPr bwMode="auto">
                <a:xfrm flipV="1">
                  <a:off x="2048" y="109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3" name="Line 343"/>
                <p:cNvSpPr>
                  <a:spLocks noChangeShapeType="1"/>
                </p:cNvSpPr>
                <p:nvPr/>
              </p:nvSpPr>
              <p:spPr bwMode="auto">
                <a:xfrm>
                  <a:off x="2011" y="109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4" name="Line 344"/>
                <p:cNvSpPr>
                  <a:spLocks noChangeShapeType="1"/>
                </p:cNvSpPr>
                <p:nvPr/>
              </p:nvSpPr>
              <p:spPr bwMode="auto">
                <a:xfrm>
                  <a:off x="1929" y="109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5" name="Line 345"/>
                <p:cNvSpPr>
                  <a:spLocks noChangeShapeType="1"/>
                </p:cNvSpPr>
                <p:nvPr/>
              </p:nvSpPr>
              <p:spPr bwMode="auto">
                <a:xfrm>
                  <a:off x="1784" y="110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6" name="Line 346"/>
                <p:cNvSpPr>
                  <a:spLocks noChangeShapeType="1"/>
                </p:cNvSpPr>
                <p:nvPr/>
              </p:nvSpPr>
              <p:spPr bwMode="auto">
                <a:xfrm flipV="1">
                  <a:off x="1802" y="11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7" name="Line 347"/>
                <p:cNvSpPr>
                  <a:spLocks noChangeShapeType="1"/>
                </p:cNvSpPr>
                <p:nvPr/>
              </p:nvSpPr>
              <p:spPr bwMode="auto">
                <a:xfrm flipV="1">
                  <a:off x="1823" y="11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8" name="Line 348"/>
                <p:cNvSpPr>
                  <a:spLocks noChangeShapeType="1"/>
                </p:cNvSpPr>
                <p:nvPr/>
              </p:nvSpPr>
              <p:spPr bwMode="auto">
                <a:xfrm>
                  <a:off x="2066" y="1100"/>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9" name="Line 349"/>
                <p:cNvSpPr>
                  <a:spLocks noChangeShapeType="1"/>
                </p:cNvSpPr>
                <p:nvPr/>
              </p:nvSpPr>
              <p:spPr bwMode="auto">
                <a:xfrm>
                  <a:off x="2080" y="11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0" name="Line 350"/>
                <p:cNvSpPr>
                  <a:spLocks noChangeShapeType="1"/>
                </p:cNvSpPr>
                <p:nvPr/>
              </p:nvSpPr>
              <p:spPr bwMode="auto">
                <a:xfrm flipV="1">
                  <a:off x="2101" y="11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1" name="Line 351"/>
                <p:cNvSpPr>
                  <a:spLocks noChangeShapeType="1"/>
                </p:cNvSpPr>
                <p:nvPr/>
              </p:nvSpPr>
              <p:spPr bwMode="auto">
                <a:xfrm>
                  <a:off x="2123" y="11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2" name="Line 352"/>
                <p:cNvSpPr>
                  <a:spLocks noChangeShapeType="1"/>
                </p:cNvSpPr>
                <p:nvPr/>
              </p:nvSpPr>
              <p:spPr bwMode="auto">
                <a:xfrm flipV="1">
                  <a:off x="2144" y="10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3" name="Line 353"/>
                <p:cNvSpPr>
                  <a:spLocks noChangeShapeType="1"/>
                </p:cNvSpPr>
                <p:nvPr/>
              </p:nvSpPr>
              <p:spPr bwMode="auto">
                <a:xfrm>
                  <a:off x="2016" y="11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4" name="Line 354"/>
                <p:cNvSpPr>
                  <a:spLocks noChangeShapeType="1"/>
                </p:cNvSpPr>
                <p:nvPr/>
              </p:nvSpPr>
              <p:spPr bwMode="auto">
                <a:xfrm flipV="1">
                  <a:off x="2037" y="1100"/>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5" name="Line 355"/>
                <p:cNvSpPr>
                  <a:spLocks noChangeShapeType="1"/>
                </p:cNvSpPr>
                <p:nvPr/>
              </p:nvSpPr>
              <p:spPr bwMode="auto">
                <a:xfrm flipV="1">
                  <a:off x="1791" y="11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6" name="Line 356"/>
                <p:cNvSpPr>
                  <a:spLocks noChangeShapeType="1"/>
                </p:cNvSpPr>
                <p:nvPr/>
              </p:nvSpPr>
              <p:spPr bwMode="auto">
                <a:xfrm>
                  <a:off x="1813" y="111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7" name="Line 357"/>
                <p:cNvSpPr>
                  <a:spLocks noChangeShapeType="1"/>
                </p:cNvSpPr>
                <p:nvPr/>
              </p:nvSpPr>
              <p:spPr bwMode="auto">
                <a:xfrm flipV="1">
                  <a:off x="1834" y="11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8" name="Line 358"/>
                <p:cNvSpPr>
                  <a:spLocks noChangeShapeType="1"/>
                </p:cNvSpPr>
                <p:nvPr/>
              </p:nvSpPr>
              <p:spPr bwMode="auto">
                <a:xfrm>
                  <a:off x="2091" y="11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59" name="Line 359"/>
                <p:cNvSpPr>
                  <a:spLocks noChangeShapeType="1"/>
                </p:cNvSpPr>
                <p:nvPr/>
              </p:nvSpPr>
              <p:spPr bwMode="auto">
                <a:xfrm flipV="1">
                  <a:off x="2112" y="11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0" name="Line 360"/>
                <p:cNvSpPr>
                  <a:spLocks noChangeShapeType="1"/>
                </p:cNvSpPr>
                <p:nvPr/>
              </p:nvSpPr>
              <p:spPr bwMode="auto">
                <a:xfrm flipV="1">
                  <a:off x="2134" y="111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1" name="Line 361"/>
                <p:cNvSpPr>
                  <a:spLocks noChangeShapeType="1"/>
                </p:cNvSpPr>
                <p:nvPr/>
              </p:nvSpPr>
              <p:spPr bwMode="auto">
                <a:xfrm>
                  <a:off x="2155" y="11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2" name="Line 362"/>
                <p:cNvSpPr>
                  <a:spLocks noChangeShapeType="1"/>
                </p:cNvSpPr>
                <p:nvPr/>
              </p:nvSpPr>
              <p:spPr bwMode="auto">
                <a:xfrm flipV="1">
                  <a:off x="2177" y="1109"/>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3" name="Line 363"/>
                <p:cNvSpPr>
                  <a:spLocks noChangeShapeType="1"/>
                </p:cNvSpPr>
                <p:nvPr/>
              </p:nvSpPr>
              <p:spPr bwMode="auto">
                <a:xfrm>
                  <a:off x="2037" y="1111"/>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4" name="Line 364"/>
                <p:cNvSpPr>
                  <a:spLocks noChangeShapeType="1"/>
                </p:cNvSpPr>
                <p:nvPr/>
              </p:nvSpPr>
              <p:spPr bwMode="auto">
                <a:xfrm flipV="1">
                  <a:off x="2048" y="111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5" name="Line 365"/>
                <p:cNvSpPr>
                  <a:spLocks noChangeShapeType="1"/>
                </p:cNvSpPr>
                <p:nvPr/>
              </p:nvSpPr>
              <p:spPr bwMode="auto">
                <a:xfrm flipV="1">
                  <a:off x="2027" y="111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6" name="Line 366"/>
                <p:cNvSpPr>
                  <a:spLocks noChangeShapeType="1"/>
                </p:cNvSpPr>
                <p:nvPr/>
              </p:nvSpPr>
              <p:spPr bwMode="auto">
                <a:xfrm>
                  <a:off x="1784" y="112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7" name="Line 367"/>
                <p:cNvSpPr>
                  <a:spLocks noChangeShapeType="1"/>
                </p:cNvSpPr>
                <p:nvPr/>
              </p:nvSpPr>
              <p:spPr bwMode="auto">
                <a:xfrm>
                  <a:off x="1802" y="112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8" name="Line 368"/>
                <p:cNvSpPr>
                  <a:spLocks noChangeShapeType="1"/>
                </p:cNvSpPr>
                <p:nvPr/>
              </p:nvSpPr>
              <p:spPr bwMode="auto">
                <a:xfrm flipV="1">
                  <a:off x="1823" y="1124"/>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9" name="Line 369"/>
                <p:cNvSpPr>
                  <a:spLocks noChangeShapeType="1"/>
                </p:cNvSpPr>
                <p:nvPr/>
              </p:nvSpPr>
              <p:spPr bwMode="auto">
                <a:xfrm flipV="1">
                  <a:off x="1845" y="112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0" name="Line 370"/>
                <p:cNvSpPr>
                  <a:spLocks noChangeShapeType="1"/>
                </p:cNvSpPr>
                <p:nvPr/>
              </p:nvSpPr>
              <p:spPr bwMode="auto">
                <a:xfrm>
                  <a:off x="2110" y="112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1" name="Line 371"/>
                <p:cNvSpPr>
                  <a:spLocks noChangeShapeType="1"/>
                </p:cNvSpPr>
                <p:nvPr/>
              </p:nvSpPr>
              <p:spPr bwMode="auto">
                <a:xfrm flipV="1">
                  <a:off x="2123" y="11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2" name="Line 372"/>
                <p:cNvSpPr>
                  <a:spLocks noChangeShapeType="1"/>
                </p:cNvSpPr>
                <p:nvPr/>
              </p:nvSpPr>
              <p:spPr bwMode="auto">
                <a:xfrm>
                  <a:off x="2145" y="11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3" name="Line 373"/>
                <p:cNvSpPr>
                  <a:spLocks noChangeShapeType="1"/>
                </p:cNvSpPr>
                <p:nvPr/>
              </p:nvSpPr>
              <p:spPr bwMode="auto">
                <a:xfrm flipV="1">
                  <a:off x="2166" y="112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4" name="Line 374"/>
                <p:cNvSpPr>
                  <a:spLocks noChangeShapeType="1"/>
                </p:cNvSpPr>
                <p:nvPr/>
              </p:nvSpPr>
              <p:spPr bwMode="auto">
                <a:xfrm flipV="1">
                  <a:off x="2187" y="11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5" name="Line 375"/>
                <p:cNvSpPr>
                  <a:spLocks noChangeShapeType="1"/>
                </p:cNvSpPr>
                <p:nvPr/>
              </p:nvSpPr>
              <p:spPr bwMode="auto">
                <a:xfrm>
                  <a:off x="2027" y="1122"/>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6" name="Line 376"/>
                <p:cNvSpPr>
                  <a:spLocks noChangeShapeType="1"/>
                </p:cNvSpPr>
                <p:nvPr/>
              </p:nvSpPr>
              <p:spPr bwMode="auto">
                <a:xfrm flipV="1">
                  <a:off x="2038" y="112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7" name="Line 377"/>
                <p:cNvSpPr>
                  <a:spLocks noChangeShapeType="1"/>
                </p:cNvSpPr>
                <p:nvPr/>
              </p:nvSpPr>
              <p:spPr bwMode="auto">
                <a:xfrm>
                  <a:off x="2059" y="11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8" name="Line 378"/>
                <p:cNvSpPr>
                  <a:spLocks noChangeShapeType="1"/>
                </p:cNvSpPr>
                <p:nvPr/>
              </p:nvSpPr>
              <p:spPr bwMode="auto">
                <a:xfrm flipV="1">
                  <a:off x="1791" y="113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79" name="Line 379"/>
                <p:cNvSpPr>
                  <a:spLocks noChangeShapeType="1"/>
                </p:cNvSpPr>
                <p:nvPr/>
              </p:nvSpPr>
              <p:spPr bwMode="auto">
                <a:xfrm flipV="1">
                  <a:off x="1813" y="113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0" name="Line 380"/>
                <p:cNvSpPr>
                  <a:spLocks noChangeShapeType="1"/>
                </p:cNvSpPr>
                <p:nvPr/>
              </p:nvSpPr>
              <p:spPr bwMode="auto">
                <a:xfrm flipV="1">
                  <a:off x="1834" y="113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1" name="Line 381"/>
                <p:cNvSpPr>
                  <a:spLocks noChangeShapeType="1"/>
                </p:cNvSpPr>
                <p:nvPr/>
              </p:nvSpPr>
              <p:spPr bwMode="auto">
                <a:xfrm flipV="1">
                  <a:off x="1856" y="113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2" name="Line 382"/>
                <p:cNvSpPr>
                  <a:spLocks noChangeShapeType="1"/>
                </p:cNvSpPr>
                <p:nvPr/>
              </p:nvSpPr>
              <p:spPr bwMode="auto">
                <a:xfrm>
                  <a:off x="2134" y="11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3" name="Line 383"/>
                <p:cNvSpPr>
                  <a:spLocks noChangeShapeType="1"/>
                </p:cNvSpPr>
                <p:nvPr/>
              </p:nvSpPr>
              <p:spPr bwMode="auto">
                <a:xfrm flipV="1">
                  <a:off x="2155" y="11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4" name="Line 384"/>
                <p:cNvSpPr>
                  <a:spLocks noChangeShapeType="1"/>
                </p:cNvSpPr>
                <p:nvPr/>
              </p:nvSpPr>
              <p:spPr bwMode="auto">
                <a:xfrm flipV="1">
                  <a:off x="2177" y="11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5" name="Line 385"/>
                <p:cNvSpPr>
                  <a:spLocks noChangeShapeType="1"/>
                </p:cNvSpPr>
                <p:nvPr/>
              </p:nvSpPr>
              <p:spPr bwMode="auto">
                <a:xfrm>
                  <a:off x="2198" y="11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6" name="Line 386"/>
                <p:cNvSpPr>
                  <a:spLocks noChangeShapeType="1"/>
                </p:cNvSpPr>
                <p:nvPr/>
              </p:nvSpPr>
              <p:spPr bwMode="auto">
                <a:xfrm>
                  <a:off x="2220" y="113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7" name="Line 387"/>
                <p:cNvSpPr>
                  <a:spLocks noChangeShapeType="1"/>
                </p:cNvSpPr>
                <p:nvPr/>
              </p:nvSpPr>
              <p:spPr bwMode="auto">
                <a:xfrm>
                  <a:off x="2033" y="113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8" name="Line 388"/>
                <p:cNvSpPr>
                  <a:spLocks noChangeShapeType="1"/>
                </p:cNvSpPr>
                <p:nvPr/>
              </p:nvSpPr>
              <p:spPr bwMode="auto">
                <a:xfrm>
                  <a:off x="2048" y="11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9" name="Line 389"/>
                <p:cNvSpPr>
                  <a:spLocks noChangeShapeType="1"/>
                </p:cNvSpPr>
                <p:nvPr/>
              </p:nvSpPr>
              <p:spPr bwMode="auto">
                <a:xfrm flipV="1">
                  <a:off x="2070" y="113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0" name="Line 390"/>
                <p:cNvSpPr>
                  <a:spLocks noChangeShapeType="1"/>
                </p:cNvSpPr>
                <p:nvPr/>
              </p:nvSpPr>
              <p:spPr bwMode="auto">
                <a:xfrm>
                  <a:off x="1785" y="114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1" name="Line 391"/>
                <p:cNvSpPr>
                  <a:spLocks noChangeShapeType="1"/>
                </p:cNvSpPr>
                <p:nvPr/>
              </p:nvSpPr>
              <p:spPr bwMode="auto">
                <a:xfrm>
                  <a:off x="1802" y="114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2" name="Line 392"/>
                <p:cNvSpPr>
                  <a:spLocks noChangeShapeType="1"/>
                </p:cNvSpPr>
                <p:nvPr/>
              </p:nvSpPr>
              <p:spPr bwMode="auto">
                <a:xfrm flipV="1">
                  <a:off x="1824" y="114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3" name="Line 393"/>
                <p:cNvSpPr>
                  <a:spLocks noChangeShapeType="1"/>
                </p:cNvSpPr>
                <p:nvPr/>
              </p:nvSpPr>
              <p:spPr bwMode="auto">
                <a:xfrm flipV="1">
                  <a:off x="1845" y="114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4" name="Line 394"/>
                <p:cNvSpPr>
                  <a:spLocks noChangeShapeType="1"/>
                </p:cNvSpPr>
                <p:nvPr/>
              </p:nvSpPr>
              <p:spPr bwMode="auto">
                <a:xfrm flipV="1">
                  <a:off x="1867" y="1145"/>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5" name="Line 395"/>
                <p:cNvSpPr>
                  <a:spLocks noChangeShapeType="1"/>
                </p:cNvSpPr>
                <p:nvPr/>
              </p:nvSpPr>
              <p:spPr bwMode="auto">
                <a:xfrm>
                  <a:off x="2147" y="114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6" name="Line 396"/>
                <p:cNvSpPr>
                  <a:spLocks noChangeShapeType="1"/>
                </p:cNvSpPr>
                <p:nvPr/>
              </p:nvSpPr>
              <p:spPr bwMode="auto">
                <a:xfrm>
                  <a:off x="2166" y="11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7" name="Line 397"/>
                <p:cNvSpPr>
                  <a:spLocks noChangeShapeType="1"/>
                </p:cNvSpPr>
                <p:nvPr/>
              </p:nvSpPr>
              <p:spPr bwMode="auto">
                <a:xfrm flipV="1">
                  <a:off x="2188" y="1141"/>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8" name="Line 398"/>
                <p:cNvSpPr>
                  <a:spLocks noChangeShapeType="1"/>
                </p:cNvSpPr>
                <p:nvPr/>
              </p:nvSpPr>
              <p:spPr bwMode="auto">
                <a:xfrm>
                  <a:off x="2209" y="11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99" name="Line 399"/>
                <p:cNvSpPr>
                  <a:spLocks noChangeShapeType="1"/>
                </p:cNvSpPr>
                <p:nvPr/>
              </p:nvSpPr>
              <p:spPr bwMode="auto">
                <a:xfrm flipV="1">
                  <a:off x="2230" y="114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0" name="Line 400"/>
                <p:cNvSpPr>
                  <a:spLocks noChangeShapeType="1"/>
                </p:cNvSpPr>
                <p:nvPr/>
              </p:nvSpPr>
              <p:spPr bwMode="auto">
                <a:xfrm>
                  <a:off x="2040" y="114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1" name="Line 401"/>
                <p:cNvSpPr>
                  <a:spLocks noChangeShapeType="1"/>
                </p:cNvSpPr>
                <p:nvPr/>
              </p:nvSpPr>
              <p:spPr bwMode="auto">
                <a:xfrm flipV="1">
                  <a:off x="2059" y="11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2" name="Line 402"/>
                <p:cNvSpPr>
                  <a:spLocks noChangeShapeType="1"/>
                </p:cNvSpPr>
                <p:nvPr/>
              </p:nvSpPr>
              <p:spPr bwMode="auto">
                <a:xfrm flipV="1">
                  <a:off x="2081" y="114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3" name="Line 403"/>
                <p:cNvSpPr>
                  <a:spLocks noChangeShapeType="1"/>
                </p:cNvSpPr>
                <p:nvPr/>
              </p:nvSpPr>
              <p:spPr bwMode="auto">
                <a:xfrm flipV="1">
                  <a:off x="2102" y="114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4" name="Line 404"/>
                <p:cNvSpPr>
                  <a:spLocks noChangeShapeType="1"/>
                </p:cNvSpPr>
                <p:nvPr/>
              </p:nvSpPr>
              <p:spPr bwMode="auto">
                <a:xfrm flipV="1">
                  <a:off x="1792" y="115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5" name="Line 405"/>
                <p:cNvSpPr>
                  <a:spLocks noChangeShapeType="1"/>
                </p:cNvSpPr>
                <p:nvPr/>
              </p:nvSpPr>
              <p:spPr bwMode="auto">
                <a:xfrm flipV="1">
                  <a:off x="1813" y="115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 name="Group 607"/>
              <p:cNvGrpSpPr>
                <a:grpSpLocks/>
              </p:cNvGrpSpPr>
              <p:nvPr/>
            </p:nvGrpSpPr>
            <p:grpSpPr bwMode="auto">
              <a:xfrm>
                <a:off x="1785" y="1152"/>
                <a:ext cx="454" cy="132"/>
                <a:chOff x="1785" y="1152"/>
                <a:chExt cx="454" cy="132"/>
              </a:xfrm>
            </p:grpSpPr>
            <p:sp>
              <p:nvSpPr>
                <p:cNvPr id="17006" name="Line 407"/>
                <p:cNvSpPr>
                  <a:spLocks noChangeShapeType="1"/>
                </p:cNvSpPr>
                <p:nvPr/>
              </p:nvSpPr>
              <p:spPr bwMode="auto">
                <a:xfrm>
                  <a:off x="1834" y="115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7" name="Line 408"/>
                <p:cNvSpPr>
                  <a:spLocks noChangeShapeType="1"/>
                </p:cNvSpPr>
                <p:nvPr/>
              </p:nvSpPr>
              <p:spPr bwMode="auto">
                <a:xfrm flipV="1">
                  <a:off x="1856" y="11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8" name="Line 409"/>
                <p:cNvSpPr>
                  <a:spLocks noChangeShapeType="1"/>
                </p:cNvSpPr>
                <p:nvPr/>
              </p:nvSpPr>
              <p:spPr bwMode="auto">
                <a:xfrm flipV="1">
                  <a:off x="1877" y="11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9" name="Line 410"/>
                <p:cNvSpPr>
                  <a:spLocks noChangeShapeType="1"/>
                </p:cNvSpPr>
                <p:nvPr/>
              </p:nvSpPr>
              <p:spPr bwMode="auto">
                <a:xfrm>
                  <a:off x="2160" y="115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0" name="Line 411"/>
                <p:cNvSpPr>
                  <a:spLocks noChangeShapeType="1"/>
                </p:cNvSpPr>
                <p:nvPr/>
              </p:nvSpPr>
              <p:spPr bwMode="auto">
                <a:xfrm>
                  <a:off x="2177" y="11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1" name="Line 412"/>
                <p:cNvSpPr>
                  <a:spLocks noChangeShapeType="1"/>
                </p:cNvSpPr>
                <p:nvPr/>
              </p:nvSpPr>
              <p:spPr bwMode="auto">
                <a:xfrm flipV="1">
                  <a:off x="2198" y="11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2" name="Line 413"/>
                <p:cNvSpPr>
                  <a:spLocks noChangeShapeType="1"/>
                </p:cNvSpPr>
                <p:nvPr/>
              </p:nvSpPr>
              <p:spPr bwMode="auto">
                <a:xfrm flipV="1">
                  <a:off x="2220" y="115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3" name="Line 414"/>
                <p:cNvSpPr>
                  <a:spLocks noChangeShapeType="1"/>
                </p:cNvSpPr>
                <p:nvPr/>
              </p:nvSpPr>
              <p:spPr bwMode="auto">
                <a:xfrm>
                  <a:off x="2049" y="115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4" name="Line 415"/>
                <p:cNvSpPr>
                  <a:spLocks noChangeShapeType="1"/>
                </p:cNvSpPr>
                <p:nvPr/>
              </p:nvSpPr>
              <p:spPr bwMode="auto">
                <a:xfrm flipV="1">
                  <a:off x="2070" y="11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5" name="Line 416"/>
                <p:cNvSpPr>
                  <a:spLocks noChangeShapeType="1"/>
                </p:cNvSpPr>
                <p:nvPr/>
              </p:nvSpPr>
              <p:spPr bwMode="auto">
                <a:xfrm flipV="1">
                  <a:off x="2091" y="1153"/>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6" name="Line 417"/>
                <p:cNvSpPr>
                  <a:spLocks noChangeShapeType="1"/>
                </p:cNvSpPr>
                <p:nvPr/>
              </p:nvSpPr>
              <p:spPr bwMode="auto">
                <a:xfrm flipV="1">
                  <a:off x="2113" y="115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7" name="Line 418"/>
                <p:cNvSpPr>
                  <a:spLocks noChangeShapeType="1"/>
                </p:cNvSpPr>
                <p:nvPr/>
              </p:nvSpPr>
              <p:spPr bwMode="auto">
                <a:xfrm>
                  <a:off x="1785" y="116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8" name="Line 419"/>
                <p:cNvSpPr>
                  <a:spLocks noChangeShapeType="1"/>
                </p:cNvSpPr>
                <p:nvPr/>
              </p:nvSpPr>
              <p:spPr bwMode="auto">
                <a:xfrm>
                  <a:off x="1802" y="116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19" name="Line 420"/>
                <p:cNvSpPr>
                  <a:spLocks noChangeShapeType="1"/>
                </p:cNvSpPr>
                <p:nvPr/>
              </p:nvSpPr>
              <p:spPr bwMode="auto">
                <a:xfrm flipV="1">
                  <a:off x="1824" y="11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0" name="Line 421"/>
                <p:cNvSpPr>
                  <a:spLocks noChangeShapeType="1"/>
                </p:cNvSpPr>
                <p:nvPr/>
              </p:nvSpPr>
              <p:spPr bwMode="auto">
                <a:xfrm>
                  <a:off x="1845" y="11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1" name="Line 422"/>
                <p:cNvSpPr>
                  <a:spLocks noChangeShapeType="1"/>
                </p:cNvSpPr>
                <p:nvPr/>
              </p:nvSpPr>
              <p:spPr bwMode="auto">
                <a:xfrm flipV="1">
                  <a:off x="1867" y="116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2" name="Line 423"/>
                <p:cNvSpPr>
                  <a:spLocks noChangeShapeType="1"/>
                </p:cNvSpPr>
                <p:nvPr/>
              </p:nvSpPr>
              <p:spPr bwMode="auto">
                <a:xfrm flipV="1">
                  <a:off x="1888" y="11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3" name="Line 424"/>
                <p:cNvSpPr>
                  <a:spLocks noChangeShapeType="1"/>
                </p:cNvSpPr>
                <p:nvPr/>
              </p:nvSpPr>
              <p:spPr bwMode="auto">
                <a:xfrm>
                  <a:off x="2172" y="116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4" name="Line 425"/>
                <p:cNvSpPr>
                  <a:spLocks noChangeShapeType="1"/>
                </p:cNvSpPr>
                <p:nvPr/>
              </p:nvSpPr>
              <p:spPr bwMode="auto">
                <a:xfrm flipV="1">
                  <a:off x="2188" y="116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5" name="Line 426"/>
                <p:cNvSpPr>
                  <a:spLocks noChangeShapeType="1"/>
                </p:cNvSpPr>
                <p:nvPr/>
              </p:nvSpPr>
              <p:spPr bwMode="auto">
                <a:xfrm>
                  <a:off x="2209" y="11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6" name="Line 427"/>
                <p:cNvSpPr>
                  <a:spLocks noChangeShapeType="1"/>
                </p:cNvSpPr>
                <p:nvPr/>
              </p:nvSpPr>
              <p:spPr bwMode="auto">
                <a:xfrm>
                  <a:off x="2231" y="116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7" name="Line 428"/>
                <p:cNvSpPr>
                  <a:spLocks noChangeShapeType="1"/>
                </p:cNvSpPr>
                <p:nvPr/>
              </p:nvSpPr>
              <p:spPr bwMode="auto">
                <a:xfrm flipV="1">
                  <a:off x="2059" y="11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8" name="Line 429"/>
                <p:cNvSpPr>
                  <a:spLocks noChangeShapeType="1"/>
                </p:cNvSpPr>
                <p:nvPr/>
              </p:nvSpPr>
              <p:spPr bwMode="auto">
                <a:xfrm>
                  <a:off x="2081" y="11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9" name="Line 430"/>
                <p:cNvSpPr>
                  <a:spLocks noChangeShapeType="1"/>
                </p:cNvSpPr>
                <p:nvPr/>
              </p:nvSpPr>
              <p:spPr bwMode="auto">
                <a:xfrm flipV="1">
                  <a:off x="2102" y="11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0" name="Line 431"/>
                <p:cNvSpPr>
                  <a:spLocks noChangeShapeType="1"/>
                </p:cNvSpPr>
                <p:nvPr/>
              </p:nvSpPr>
              <p:spPr bwMode="auto">
                <a:xfrm>
                  <a:off x="2124" y="11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1" name="Line 432"/>
                <p:cNvSpPr>
                  <a:spLocks noChangeShapeType="1"/>
                </p:cNvSpPr>
                <p:nvPr/>
              </p:nvSpPr>
              <p:spPr bwMode="auto">
                <a:xfrm flipV="1">
                  <a:off x="1792" y="11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2" name="Line 433"/>
                <p:cNvSpPr>
                  <a:spLocks noChangeShapeType="1"/>
                </p:cNvSpPr>
                <p:nvPr/>
              </p:nvSpPr>
              <p:spPr bwMode="auto">
                <a:xfrm flipV="1">
                  <a:off x="1813" y="11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3" name="Line 434"/>
                <p:cNvSpPr>
                  <a:spLocks noChangeShapeType="1"/>
                </p:cNvSpPr>
                <p:nvPr/>
              </p:nvSpPr>
              <p:spPr bwMode="auto">
                <a:xfrm>
                  <a:off x="1835" y="117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4" name="Line 435"/>
                <p:cNvSpPr>
                  <a:spLocks noChangeShapeType="1"/>
                </p:cNvSpPr>
                <p:nvPr/>
              </p:nvSpPr>
              <p:spPr bwMode="auto">
                <a:xfrm flipV="1">
                  <a:off x="1856" y="11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5" name="Line 436"/>
                <p:cNvSpPr>
                  <a:spLocks noChangeShapeType="1"/>
                </p:cNvSpPr>
                <p:nvPr/>
              </p:nvSpPr>
              <p:spPr bwMode="auto">
                <a:xfrm flipV="1">
                  <a:off x="1878" y="1177"/>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6" name="Line 437"/>
                <p:cNvSpPr>
                  <a:spLocks noChangeShapeType="1"/>
                </p:cNvSpPr>
                <p:nvPr/>
              </p:nvSpPr>
              <p:spPr bwMode="auto">
                <a:xfrm>
                  <a:off x="1899" y="11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7" name="Line 438"/>
                <p:cNvSpPr>
                  <a:spLocks noChangeShapeType="1"/>
                </p:cNvSpPr>
                <p:nvPr/>
              </p:nvSpPr>
              <p:spPr bwMode="auto">
                <a:xfrm>
                  <a:off x="2181" y="117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8" name="Line 439"/>
                <p:cNvSpPr>
                  <a:spLocks noChangeShapeType="1"/>
                </p:cNvSpPr>
                <p:nvPr/>
              </p:nvSpPr>
              <p:spPr bwMode="auto">
                <a:xfrm flipV="1">
                  <a:off x="2199" y="117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39" name="Line 440"/>
                <p:cNvSpPr>
                  <a:spLocks noChangeShapeType="1"/>
                </p:cNvSpPr>
                <p:nvPr/>
              </p:nvSpPr>
              <p:spPr bwMode="auto">
                <a:xfrm>
                  <a:off x="2220" y="11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0" name="Line 441"/>
                <p:cNvSpPr>
                  <a:spLocks noChangeShapeType="1"/>
                </p:cNvSpPr>
                <p:nvPr/>
              </p:nvSpPr>
              <p:spPr bwMode="auto">
                <a:xfrm>
                  <a:off x="1927" y="117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1" name="Line 442"/>
                <p:cNvSpPr>
                  <a:spLocks noChangeShapeType="1"/>
                </p:cNvSpPr>
                <p:nvPr/>
              </p:nvSpPr>
              <p:spPr bwMode="auto">
                <a:xfrm flipV="1">
                  <a:off x="1942" y="1177"/>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2" name="Line 443"/>
                <p:cNvSpPr>
                  <a:spLocks noChangeShapeType="1"/>
                </p:cNvSpPr>
                <p:nvPr/>
              </p:nvSpPr>
              <p:spPr bwMode="auto">
                <a:xfrm>
                  <a:off x="2052" y="117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3" name="Line 444"/>
                <p:cNvSpPr>
                  <a:spLocks noChangeShapeType="1"/>
                </p:cNvSpPr>
                <p:nvPr/>
              </p:nvSpPr>
              <p:spPr bwMode="auto">
                <a:xfrm>
                  <a:off x="2070" y="11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4" name="Line 445"/>
                <p:cNvSpPr>
                  <a:spLocks noChangeShapeType="1"/>
                </p:cNvSpPr>
                <p:nvPr/>
              </p:nvSpPr>
              <p:spPr bwMode="auto">
                <a:xfrm flipV="1">
                  <a:off x="2092" y="117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5" name="Line 446"/>
                <p:cNvSpPr>
                  <a:spLocks noChangeShapeType="1"/>
                </p:cNvSpPr>
                <p:nvPr/>
              </p:nvSpPr>
              <p:spPr bwMode="auto">
                <a:xfrm>
                  <a:off x="2113" y="11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6" name="Line 447"/>
                <p:cNvSpPr>
                  <a:spLocks noChangeShapeType="1"/>
                </p:cNvSpPr>
                <p:nvPr/>
              </p:nvSpPr>
              <p:spPr bwMode="auto">
                <a:xfrm flipV="1">
                  <a:off x="2135" y="1174"/>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7" name="Line 448"/>
                <p:cNvSpPr>
                  <a:spLocks noChangeShapeType="1"/>
                </p:cNvSpPr>
                <p:nvPr/>
              </p:nvSpPr>
              <p:spPr bwMode="auto">
                <a:xfrm>
                  <a:off x="1785" y="118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8" name="Line 449"/>
                <p:cNvSpPr>
                  <a:spLocks noChangeShapeType="1"/>
                </p:cNvSpPr>
                <p:nvPr/>
              </p:nvSpPr>
              <p:spPr bwMode="auto">
                <a:xfrm>
                  <a:off x="1803" y="11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9" name="Line 450"/>
                <p:cNvSpPr>
                  <a:spLocks noChangeShapeType="1"/>
                </p:cNvSpPr>
                <p:nvPr/>
              </p:nvSpPr>
              <p:spPr bwMode="auto">
                <a:xfrm flipV="1">
                  <a:off x="1824" y="11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0" name="Line 451"/>
                <p:cNvSpPr>
                  <a:spLocks noChangeShapeType="1"/>
                </p:cNvSpPr>
                <p:nvPr/>
              </p:nvSpPr>
              <p:spPr bwMode="auto">
                <a:xfrm>
                  <a:off x="1846" y="11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1" name="Line 452"/>
                <p:cNvSpPr>
                  <a:spLocks noChangeShapeType="1"/>
                </p:cNvSpPr>
                <p:nvPr/>
              </p:nvSpPr>
              <p:spPr bwMode="auto">
                <a:xfrm flipV="1">
                  <a:off x="1867"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2" name="Line 453"/>
                <p:cNvSpPr>
                  <a:spLocks noChangeShapeType="1"/>
                </p:cNvSpPr>
                <p:nvPr/>
              </p:nvSpPr>
              <p:spPr bwMode="auto">
                <a:xfrm>
                  <a:off x="1888"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3" name="Line 454"/>
                <p:cNvSpPr>
                  <a:spLocks noChangeShapeType="1"/>
                </p:cNvSpPr>
                <p:nvPr/>
              </p:nvSpPr>
              <p:spPr bwMode="auto">
                <a:xfrm flipV="1">
                  <a:off x="1910"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4" name="Line 455"/>
                <p:cNvSpPr>
                  <a:spLocks noChangeShapeType="1"/>
                </p:cNvSpPr>
                <p:nvPr/>
              </p:nvSpPr>
              <p:spPr bwMode="auto">
                <a:xfrm>
                  <a:off x="1931" y="118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5" name="Line 456"/>
                <p:cNvSpPr>
                  <a:spLocks noChangeShapeType="1"/>
                </p:cNvSpPr>
                <p:nvPr/>
              </p:nvSpPr>
              <p:spPr bwMode="auto">
                <a:xfrm>
                  <a:off x="1953" y="118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6" name="Line 457"/>
                <p:cNvSpPr>
                  <a:spLocks noChangeShapeType="1"/>
                </p:cNvSpPr>
                <p:nvPr/>
              </p:nvSpPr>
              <p:spPr bwMode="auto">
                <a:xfrm>
                  <a:off x="2193" y="1184"/>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7" name="Line 458"/>
                <p:cNvSpPr>
                  <a:spLocks noChangeShapeType="1"/>
                </p:cNvSpPr>
                <p:nvPr/>
              </p:nvSpPr>
              <p:spPr bwMode="auto">
                <a:xfrm flipV="1">
                  <a:off x="2209" y="11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8" name="Line 459"/>
                <p:cNvSpPr>
                  <a:spLocks noChangeShapeType="1"/>
                </p:cNvSpPr>
                <p:nvPr/>
              </p:nvSpPr>
              <p:spPr bwMode="auto">
                <a:xfrm flipV="1">
                  <a:off x="2231" y="1184"/>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59" name="Line 460"/>
                <p:cNvSpPr>
                  <a:spLocks noChangeShapeType="1"/>
                </p:cNvSpPr>
                <p:nvPr/>
              </p:nvSpPr>
              <p:spPr bwMode="auto">
                <a:xfrm>
                  <a:off x="2060" y="118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0" name="Line 461"/>
                <p:cNvSpPr>
                  <a:spLocks noChangeShapeType="1"/>
                </p:cNvSpPr>
                <p:nvPr/>
              </p:nvSpPr>
              <p:spPr bwMode="auto">
                <a:xfrm flipV="1">
                  <a:off x="2081" y="11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1" name="Line 462"/>
                <p:cNvSpPr>
                  <a:spLocks noChangeShapeType="1"/>
                </p:cNvSpPr>
                <p:nvPr/>
              </p:nvSpPr>
              <p:spPr bwMode="auto">
                <a:xfrm>
                  <a:off x="2103" y="118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2" name="Line 463"/>
                <p:cNvSpPr>
                  <a:spLocks noChangeShapeType="1"/>
                </p:cNvSpPr>
                <p:nvPr/>
              </p:nvSpPr>
              <p:spPr bwMode="auto">
                <a:xfrm flipV="1">
                  <a:off x="2124" y="11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3" name="Line 464"/>
                <p:cNvSpPr>
                  <a:spLocks noChangeShapeType="1"/>
                </p:cNvSpPr>
                <p:nvPr/>
              </p:nvSpPr>
              <p:spPr bwMode="auto">
                <a:xfrm flipV="1">
                  <a:off x="2145" y="11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4" name="Line 465"/>
                <p:cNvSpPr>
                  <a:spLocks noChangeShapeType="1"/>
                </p:cNvSpPr>
                <p:nvPr/>
              </p:nvSpPr>
              <p:spPr bwMode="auto">
                <a:xfrm flipV="1">
                  <a:off x="1792" y="12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5" name="Line 466"/>
                <p:cNvSpPr>
                  <a:spLocks noChangeShapeType="1"/>
                </p:cNvSpPr>
                <p:nvPr/>
              </p:nvSpPr>
              <p:spPr bwMode="auto">
                <a:xfrm flipV="1">
                  <a:off x="1813" y="12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6" name="Line 467"/>
                <p:cNvSpPr>
                  <a:spLocks noChangeShapeType="1"/>
                </p:cNvSpPr>
                <p:nvPr/>
              </p:nvSpPr>
              <p:spPr bwMode="auto">
                <a:xfrm>
                  <a:off x="1835" y="11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7" name="Line 468"/>
                <p:cNvSpPr>
                  <a:spLocks noChangeShapeType="1"/>
                </p:cNvSpPr>
                <p:nvPr/>
              </p:nvSpPr>
              <p:spPr bwMode="auto">
                <a:xfrm flipV="1">
                  <a:off x="1856" y="11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8" name="Line 469"/>
                <p:cNvSpPr>
                  <a:spLocks noChangeShapeType="1"/>
                </p:cNvSpPr>
                <p:nvPr/>
              </p:nvSpPr>
              <p:spPr bwMode="auto">
                <a:xfrm flipV="1">
                  <a:off x="1878" y="11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9" name="Line 470"/>
                <p:cNvSpPr>
                  <a:spLocks noChangeShapeType="1"/>
                </p:cNvSpPr>
                <p:nvPr/>
              </p:nvSpPr>
              <p:spPr bwMode="auto">
                <a:xfrm>
                  <a:off x="1899" y="11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0" name="Line 471"/>
                <p:cNvSpPr>
                  <a:spLocks noChangeShapeType="1"/>
                </p:cNvSpPr>
                <p:nvPr/>
              </p:nvSpPr>
              <p:spPr bwMode="auto">
                <a:xfrm>
                  <a:off x="1921" y="1198"/>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1" name="Line 472"/>
                <p:cNvSpPr>
                  <a:spLocks noChangeShapeType="1"/>
                </p:cNvSpPr>
                <p:nvPr/>
              </p:nvSpPr>
              <p:spPr bwMode="auto">
                <a:xfrm>
                  <a:off x="2188" y="1195"/>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2" name="Line 473"/>
                <p:cNvSpPr>
                  <a:spLocks noChangeShapeType="1"/>
                </p:cNvSpPr>
                <p:nvPr/>
              </p:nvSpPr>
              <p:spPr bwMode="auto">
                <a:xfrm flipV="1">
                  <a:off x="2199" y="11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3" name="Line 474"/>
                <p:cNvSpPr>
                  <a:spLocks noChangeShapeType="1"/>
                </p:cNvSpPr>
                <p:nvPr/>
              </p:nvSpPr>
              <p:spPr bwMode="auto">
                <a:xfrm flipV="1">
                  <a:off x="2220" y="1195"/>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4" name="Line 475"/>
                <p:cNvSpPr>
                  <a:spLocks noChangeShapeType="1"/>
                </p:cNvSpPr>
                <p:nvPr/>
              </p:nvSpPr>
              <p:spPr bwMode="auto">
                <a:xfrm>
                  <a:off x="1931" y="119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5" name="Line 476"/>
                <p:cNvSpPr>
                  <a:spLocks noChangeShapeType="1"/>
                </p:cNvSpPr>
                <p:nvPr/>
              </p:nvSpPr>
              <p:spPr bwMode="auto">
                <a:xfrm flipV="1">
                  <a:off x="1942" y="11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6" name="Line 477"/>
                <p:cNvSpPr>
                  <a:spLocks noChangeShapeType="1"/>
                </p:cNvSpPr>
                <p:nvPr/>
              </p:nvSpPr>
              <p:spPr bwMode="auto">
                <a:xfrm flipV="1">
                  <a:off x="2070" y="119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7" name="Line 478"/>
                <p:cNvSpPr>
                  <a:spLocks noChangeShapeType="1"/>
                </p:cNvSpPr>
                <p:nvPr/>
              </p:nvSpPr>
              <p:spPr bwMode="auto">
                <a:xfrm>
                  <a:off x="2092" y="11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8" name="Line 479"/>
                <p:cNvSpPr>
                  <a:spLocks noChangeShapeType="1"/>
                </p:cNvSpPr>
                <p:nvPr/>
              </p:nvSpPr>
              <p:spPr bwMode="auto">
                <a:xfrm flipV="1">
                  <a:off x="2113" y="11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79" name="Line 480"/>
                <p:cNvSpPr>
                  <a:spLocks noChangeShapeType="1"/>
                </p:cNvSpPr>
                <p:nvPr/>
              </p:nvSpPr>
              <p:spPr bwMode="auto">
                <a:xfrm>
                  <a:off x="2135" y="119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0" name="Line 481"/>
                <p:cNvSpPr>
                  <a:spLocks noChangeShapeType="1"/>
                </p:cNvSpPr>
                <p:nvPr/>
              </p:nvSpPr>
              <p:spPr bwMode="auto">
                <a:xfrm flipV="1">
                  <a:off x="2156" y="119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1" name="Line 482"/>
                <p:cNvSpPr>
                  <a:spLocks noChangeShapeType="1"/>
                </p:cNvSpPr>
                <p:nvPr/>
              </p:nvSpPr>
              <p:spPr bwMode="auto">
                <a:xfrm>
                  <a:off x="1963" y="11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2" name="Line 483"/>
                <p:cNvSpPr>
                  <a:spLocks noChangeShapeType="1"/>
                </p:cNvSpPr>
                <p:nvPr/>
              </p:nvSpPr>
              <p:spPr bwMode="auto">
                <a:xfrm>
                  <a:off x="1785" y="121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3" name="Line 484"/>
                <p:cNvSpPr>
                  <a:spLocks noChangeShapeType="1"/>
                </p:cNvSpPr>
                <p:nvPr/>
              </p:nvSpPr>
              <p:spPr bwMode="auto">
                <a:xfrm>
                  <a:off x="1803"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4" name="Line 485"/>
                <p:cNvSpPr>
                  <a:spLocks noChangeShapeType="1"/>
                </p:cNvSpPr>
                <p:nvPr/>
              </p:nvSpPr>
              <p:spPr bwMode="auto">
                <a:xfrm flipV="1">
                  <a:off x="1824"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5" name="Line 486"/>
                <p:cNvSpPr>
                  <a:spLocks noChangeShapeType="1"/>
                </p:cNvSpPr>
                <p:nvPr/>
              </p:nvSpPr>
              <p:spPr bwMode="auto">
                <a:xfrm flipV="1">
                  <a:off x="1846" y="121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6" name="Line 487"/>
                <p:cNvSpPr>
                  <a:spLocks noChangeShapeType="1"/>
                </p:cNvSpPr>
                <p:nvPr/>
              </p:nvSpPr>
              <p:spPr bwMode="auto">
                <a:xfrm>
                  <a:off x="1867"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7" name="Line 488"/>
                <p:cNvSpPr>
                  <a:spLocks noChangeShapeType="1"/>
                </p:cNvSpPr>
                <p:nvPr/>
              </p:nvSpPr>
              <p:spPr bwMode="auto">
                <a:xfrm flipV="1">
                  <a:off x="1889" y="120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8" name="Line 489"/>
                <p:cNvSpPr>
                  <a:spLocks noChangeShapeType="1"/>
                </p:cNvSpPr>
                <p:nvPr/>
              </p:nvSpPr>
              <p:spPr bwMode="auto">
                <a:xfrm>
                  <a:off x="1910" y="1209"/>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9" name="Line 490"/>
                <p:cNvSpPr>
                  <a:spLocks noChangeShapeType="1"/>
                </p:cNvSpPr>
                <p:nvPr/>
              </p:nvSpPr>
              <p:spPr bwMode="auto">
                <a:xfrm>
                  <a:off x="2067" y="120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0" name="Line 491"/>
                <p:cNvSpPr>
                  <a:spLocks noChangeShapeType="1"/>
                </p:cNvSpPr>
                <p:nvPr/>
              </p:nvSpPr>
              <p:spPr bwMode="auto">
                <a:xfrm>
                  <a:off x="2081" y="12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1" name="Line 492"/>
                <p:cNvSpPr>
                  <a:spLocks noChangeShapeType="1"/>
                </p:cNvSpPr>
                <p:nvPr/>
              </p:nvSpPr>
              <p:spPr bwMode="auto">
                <a:xfrm flipV="1">
                  <a:off x="2103" y="120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2" name="Line 493"/>
                <p:cNvSpPr>
                  <a:spLocks noChangeShapeType="1"/>
                </p:cNvSpPr>
                <p:nvPr/>
              </p:nvSpPr>
              <p:spPr bwMode="auto">
                <a:xfrm>
                  <a:off x="2124" y="12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3" name="Line 494"/>
                <p:cNvSpPr>
                  <a:spLocks noChangeShapeType="1"/>
                </p:cNvSpPr>
                <p:nvPr/>
              </p:nvSpPr>
              <p:spPr bwMode="auto">
                <a:xfrm flipV="1">
                  <a:off x="2146" y="120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4" name="Line 495"/>
                <p:cNvSpPr>
                  <a:spLocks noChangeShapeType="1"/>
                </p:cNvSpPr>
                <p:nvPr/>
              </p:nvSpPr>
              <p:spPr bwMode="auto">
                <a:xfrm>
                  <a:off x="2167" y="120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5" name="Line 496"/>
                <p:cNvSpPr>
                  <a:spLocks noChangeShapeType="1"/>
                </p:cNvSpPr>
                <p:nvPr/>
              </p:nvSpPr>
              <p:spPr bwMode="auto">
                <a:xfrm flipV="1">
                  <a:off x="2188" y="12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6" name="Line 497"/>
                <p:cNvSpPr>
                  <a:spLocks noChangeShapeType="1"/>
                </p:cNvSpPr>
                <p:nvPr/>
              </p:nvSpPr>
              <p:spPr bwMode="auto">
                <a:xfrm>
                  <a:off x="2210" y="120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7" name="Line 498"/>
                <p:cNvSpPr>
                  <a:spLocks noChangeShapeType="1"/>
                </p:cNvSpPr>
                <p:nvPr/>
              </p:nvSpPr>
              <p:spPr bwMode="auto">
                <a:xfrm>
                  <a:off x="1941" y="120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8" name="Line 499"/>
                <p:cNvSpPr>
                  <a:spLocks noChangeShapeType="1"/>
                </p:cNvSpPr>
                <p:nvPr/>
              </p:nvSpPr>
              <p:spPr bwMode="auto">
                <a:xfrm flipV="1">
                  <a:off x="1953" y="12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99" name="Line 500"/>
                <p:cNvSpPr>
                  <a:spLocks noChangeShapeType="1"/>
                </p:cNvSpPr>
                <p:nvPr/>
              </p:nvSpPr>
              <p:spPr bwMode="auto">
                <a:xfrm flipV="1">
                  <a:off x="1974" y="120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0" name="Line 501"/>
                <p:cNvSpPr>
                  <a:spLocks noChangeShapeType="1"/>
                </p:cNvSpPr>
                <p:nvPr/>
              </p:nvSpPr>
              <p:spPr bwMode="auto">
                <a:xfrm>
                  <a:off x="2074" y="121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1" name="Line 502"/>
                <p:cNvSpPr>
                  <a:spLocks noChangeShapeType="1"/>
                </p:cNvSpPr>
                <p:nvPr/>
              </p:nvSpPr>
              <p:spPr bwMode="auto">
                <a:xfrm flipV="1">
                  <a:off x="2092" y="121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2" name="Line 503"/>
                <p:cNvSpPr>
                  <a:spLocks noChangeShapeType="1"/>
                </p:cNvSpPr>
                <p:nvPr/>
              </p:nvSpPr>
              <p:spPr bwMode="auto">
                <a:xfrm flipV="1">
                  <a:off x="2113" y="121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3" name="Line 504"/>
                <p:cNvSpPr>
                  <a:spLocks noChangeShapeType="1"/>
                </p:cNvSpPr>
                <p:nvPr/>
              </p:nvSpPr>
              <p:spPr bwMode="auto">
                <a:xfrm flipV="1">
                  <a:off x="2135" y="12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4" name="Line 505"/>
                <p:cNvSpPr>
                  <a:spLocks noChangeShapeType="1"/>
                </p:cNvSpPr>
                <p:nvPr/>
              </p:nvSpPr>
              <p:spPr bwMode="auto">
                <a:xfrm flipV="1">
                  <a:off x="2156" y="12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5" name="Line 506"/>
                <p:cNvSpPr>
                  <a:spLocks noChangeShapeType="1"/>
                </p:cNvSpPr>
                <p:nvPr/>
              </p:nvSpPr>
              <p:spPr bwMode="auto">
                <a:xfrm flipV="1">
                  <a:off x="2178" y="121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6" name="Line 507"/>
                <p:cNvSpPr>
                  <a:spLocks noChangeShapeType="1"/>
                </p:cNvSpPr>
                <p:nvPr/>
              </p:nvSpPr>
              <p:spPr bwMode="auto">
                <a:xfrm flipV="1">
                  <a:off x="2199" y="121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7" name="Line 508"/>
                <p:cNvSpPr>
                  <a:spLocks noChangeShapeType="1"/>
                </p:cNvSpPr>
                <p:nvPr/>
              </p:nvSpPr>
              <p:spPr bwMode="auto">
                <a:xfrm>
                  <a:off x="1792" y="12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8" name="Line 509"/>
                <p:cNvSpPr>
                  <a:spLocks noChangeShapeType="1"/>
                </p:cNvSpPr>
                <p:nvPr/>
              </p:nvSpPr>
              <p:spPr bwMode="auto">
                <a:xfrm flipV="1">
                  <a:off x="1814" y="12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9" name="Line 510"/>
                <p:cNvSpPr>
                  <a:spLocks noChangeShapeType="1"/>
                </p:cNvSpPr>
                <p:nvPr/>
              </p:nvSpPr>
              <p:spPr bwMode="auto">
                <a:xfrm flipV="1">
                  <a:off x="1835" y="12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0" name="Line 511"/>
                <p:cNvSpPr>
                  <a:spLocks noChangeShapeType="1"/>
                </p:cNvSpPr>
                <p:nvPr/>
              </p:nvSpPr>
              <p:spPr bwMode="auto">
                <a:xfrm>
                  <a:off x="1857" y="12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1" name="Line 512"/>
                <p:cNvSpPr>
                  <a:spLocks noChangeShapeType="1"/>
                </p:cNvSpPr>
                <p:nvPr/>
              </p:nvSpPr>
              <p:spPr bwMode="auto">
                <a:xfrm flipV="1">
                  <a:off x="1878" y="12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2" name="Line 513"/>
                <p:cNvSpPr>
                  <a:spLocks noChangeShapeType="1"/>
                </p:cNvSpPr>
                <p:nvPr/>
              </p:nvSpPr>
              <p:spPr bwMode="auto">
                <a:xfrm>
                  <a:off x="1899" y="122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3" name="Line 514"/>
                <p:cNvSpPr>
                  <a:spLocks noChangeShapeType="1"/>
                </p:cNvSpPr>
                <p:nvPr/>
              </p:nvSpPr>
              <p:spPr bwMode="auto">
                <a:xfrm flipV="1">
                  <a:off x="1985" y="121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4" name="Line 515"/>
                <p:cNvSpPr>
                  <a:spLocks noChangeShapeType="1"/>
                </p:cNvSpPr>
                <p:nvPr/>
              </p:nvSpPr>
              <p:spPr bwMode="auto">
                <a:xfrm>
                  <a:off x="2006" y="121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5" name="Line 516"/>
                <p:cNvSpPr>
                  <a:spLocks noChangeShapeType="1"/>
                </p:cNvSpPr>
                <p:nvPr/>
              </p:nvSpPr>
              <p:spPr bwMode="auto">
                <a:xfrm>
                  <a:off x="1952" y="121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6" name="Line 517"/>
                <p:cNvSpPr>
                  <a:spLocks noChangeShapeType="1"/>
                </p:cNvSpPr>
                <p:nvPr/>
              </p:nvSpPr>
              <p:spPr bwMode="auto">
                <a:xfrm flipV="1">
                  <a:off x="1964" y="121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7" name="Line 518"/>
                <p:cNvSpPr>
                  <a:spLocks noChangeShapeType="1"/>
                </p:cNvSpPr>
                <p:nvPr/>
              </p:nvSpPr>
              <p:spPr bwMode="auto">
                <a:xfrm>
                  <a:off x="1785" y="123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8" name="Line 519"/>
                <p:cNvSpPr>
                  <a:spLocks noChangeShapeType="1"/>
                </p:cNvSpPr>
                <p:nvPr/>
              </p:nvSpPr>
              <p:spPr bwMode="auto">
                <a:xfrm>
                  <a:off x="1803" y="123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19" name="Line 520"/>
                <p:cNvSpPr>
                  <a:spLocks noChangeShapeType="1"/>
                </p:cNvSpPr>
                <p:nvPr/>
              </p:nvSpPr>
              <p:spPr bwMode="auto">
                <a:xfrm>
                  <a:off x="2082" y="122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0" name="Line 521"/>
                <p:cNvSpPr>
                  <a:spLocks noChangeShapeType="1"/>
                </p:cNvSpPr>
                <p:nvPr/>
              </p:nvSpPr>
              <p:spPr bwMode="auto">
                <a:xfrm flipV="1">
                  <a:off x="2103" y="12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1" name="Line 522"/>
                <p:cNvSpPr>
                  <a:spLocks noChangeShapeType="1"/>
                </p:cNvSpPr>
                <p:nvPr/>
              </p:nvSpPr>
              <p:spPr bwMode="auto">
                <a:xfrm flipV="1">
                  <a:off x="2124" y="12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2" name="Line 523"/>
                <p:cNvSpPr>
                  <a:spLocks noChangeShapeType="1"/>
                </p:cNvSpPr>
                <p:nvPr/>
              </p:nvSpPr>
              <p:spPr bwMode="auto">
                <a:xfrm flipV="1">
                  <a:off x="2146" y="12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3" name="Line 524"/>
                <p:cNvSpPr>
                  <a:spLocks noChangeShapeType="1"/>
                </p:cNvSpPr>
                <p:nvPr/>
              </p:nvSpPr>
              <p:spPr bwMode="auto">
                <a:xfrm flipV="1">
                  <a:off x="2167" y="122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4" name="Line 525"/>
                <p:cNvSpPr>
                  <a:spLocks noChangeShapeType="1"/>
                </p:cNvSpPr>
                <p:nvPr/>
              </p:nvSpPr>
              <p:spPr bwMode="auto">
                <a:xfrm>
                  <a:off x="2189" y="12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5" name="Line 526"/>
                <p:cNvSpPr>
                  <a:spLocks noChangeShapeType="1"/>
                </p:cNvSpPr>
                <p:nvPr/>
              </p:nvSpPr>
              <p:spPr bwMode="auto">
                <a:xfrm>
                  <a:off x="1805" y="123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6" name="Line 527"/>
                <p:cNvSpPr>
                  <a:spLocks noChangeShapeType="1"/>
                </p:cNvSpPr>
                <p:nvPr/>
              </p:nvSpPr>
              <p:spPr bwMode="auto">
                <a:xfrm flipV="1">
                  <a:off x="1825" y="123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7" name="Line 528"/>
                <p:cNvSpPr>
                  <a:spLocks noChangeShapeType="1"/>
                </p:cNvSpPr>
                <p:nvPr/>
              </p:nvSpPr>
              <p:spPr bwMode="auto">
                <a:xfrm flipV="1">
                  <a:off x="1846" y="1231"/>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8" name="Line 529"/>
                <p:cNvSpPr>
                  <a:spLocks noChangeShapeType="1"/>
                </p:cNvSpPr>
                <p:nvPr/>
              </p:nvSpPr>
              <p:spPr bwMode="auto">
                <a:xfrm>
                  <a:off x="1867" y="12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9" name="Line 530"/>
                <p:cNvSpPr>
                  <a:spLocks noChangeShapeType="1"/>
                </p:cNvSpPr>
                <p:nvPr/>
              </p:nvSpPr>
              <p:spPr bwMode="auto">
                <a:xfrm flipV="1">
                  <a:off x="1889" y="123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0" name="Line 531"/>
                <p:cNvSpPr>
                  <a:spLocks noChangeShapeType="1"/>
                </p:cNvSpPr>
                <p:nvPr/>
              </p:nvSpPr>
              <p:spPr bwMode="auto">
                <a:xfrm>
                  <a:off x="1996" y="123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1" name="Line 532"/>
                <p:cNvSpPr>
                  <a:spLocks noChangeShapeType="1"/>
                </p:cNvSpPr>
                <p:nvPr/>
              </p:nvSpPr>
              <p:spPr bwMode="auto">
                <a:xfrm>
                  <a:off x="2017" y="122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2" name="Line 533"/>
                <p:cNvSpPr>
                  <a:spLocks noChangeShapeType="1"/>
                </p:cNvSpPr>
                <p:nvPr/>
              </p:nvSpPr>
              <p:spPr bwMode="auto">
                <a:xfrm flipV="1">
                  <a:off x="1953" y="12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3" name="Line 534"/>
                <p:cNvSpPr>
                  <a:spLocks noChangeShapeType="1"/>
                </p:cNvSpPr>
                <p:nvPr/>
              </p:nvSpPr>
              <p:spPr bwMode="auto">
                <a:xfrm flipV="1">
                  <a:off x="1975" y="123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4" name="Line 535"/>
                <p:cNvSpPr>
                  <a:spLocks noChangeShapeType="1"/>
                </p:cNvSpPr>
                <p:nvPr/>
              </p:nvSpPr>
              <p:spPr bwMode="auto">
                <a:xfrm>
                  <a:off x="2092" y="12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5" name="Line 536"/>
                <p:cNvSpPr>
                  <a:spLocks noChangeShapeType="1"/>
                </p:cNvSpPr>
                <p:nvPr/>
              </p:nvSpPr>
              <p:spPr bwMode="auto">
                <a:xfrm flipV="1">
                  <a:off x="2114" y="123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6" name="Line 537"/>
                <p:cNvSpPr>
                  <a:spLocks noChangeShapeType="1"/>
                </p:cNvSpPr>
                <p:nvPr/>
              </p:nvSpPr>
              <p:spPr bwMode="auto">
                <a:xfrm flipV="1">
                  <a:off x="2135" y="12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7" name="Line 538"/>
                <p:cNvSpPr>
                  <a:spLocks noChangeShapeType="1"/>
                </p:cNvSpPr>
                <p:nvPr/>
              </p:nvSpPr>
              <p:spPr bwMode="auto">
                <a:xfrm>
                  <a:off x="2157" y="12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8" name="Line 539"/>
                <p:cNvSpPr>
                  <a:spLocks noChangeShapeType="1"/>
                </p:cNvSpPr>
                <p:nvPr/>
              </p:nvSpPr>
              <p:spPr bwMode="auto">
                <a:xfrm>
                  <a:off x="2178" y="1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39" name="Line 540"/>
                <p:cNvSpPr>
                  <a:spLocks noChangeShapeType="1"/>
                </p:cNvSpPr>
                <p:nvPr/>
              </p:nvSpPr>
              <p:spPr bwMode="auto">
                <a:xfrm>
                  <a:off x="1793" y="124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0" name="Line 541"/>
                <p:cNvSpPr>
                  <a:spLocks noChangeShapeType="1"/>
                </p:cNvSpPr>
                <p:nvPr/>
              </p:nvSpPr>
              <p:spPr bwMode="auto">
                <a:xfrm>
                  <a:off x="1814" y="124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1" name="Line 542"/>
                <p:cNvSpPr>
                  <a:spLocks noChangeShapeType="1"/>
                </p:cNvSpPr>
                <p:nvPr/>
              </p:nvSpPr>
              <p:spPr bwMode="auto">
                <a:xfrm>
                  <a:off x="2007" y="124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2" name="Line 543"/>
                <p:cNvSpPr>
                  <a:spLocks noChangeShapeType="1"/>
                </p:cNvSpPr>
                <p:nvPr/>
              </p:nvSpPr>
              <p:spPr bwMode="auto">
                <a:xfrm flipV="1">
                  <a:off x="2028" y="124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3" name="Line 544"/>
                <p:cNvSpPr>
                  <a:spLocks noChangeShapeType="1"/>
                </p:cNvSpPr>
                <p:nvPr/>
              </p:nvSpPr>
              <p:spPr bwMode="auto">
                <a:xfrm>
                  <a:off x="1821" y="124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4" name="Line 545"/>
                <p:cNvSpPr>
                  <a:spLocks noChangeShapeType="1"/>
                </p:cNvSpPr>
                <p:nvPr/>
              </p:nvSpPr>
              <p:spPr bwMode="auto">
                <a:xfrm flipV="1">
                  <a:off x="1835" y="12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5" name="Line 546"/>
                <p:cNvSpPr>
                  <a:spLocks noChangeShapeType="1"/>
                </p:cNvSpPr>
                <p:nvPr/>
              </p:nvSpPr>
              <p:spPr bwMode="auto">
                <a:xfrm flipV="1">
                  <a:off x="1857" y="12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6" name="Line 547"/>
                <p:cNvSpPr>
                  <a:spLocks noChangeShapeType="1"/>
                </p:cNvSpPr>
                <p:nvPr/>
              </p:nvSpPr>
              <p:spPr bwMode="auto">
                <a:xfrm flipV="1">
                  <a:off x="1878" y="124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7" name="Line 548"/>
                <p:cNvSpPr>
                  <a:spLocks noChangeShapeType="1"/>
                </p:cNvSpPr>
                <p:nvPr/>
              </p:nvSpPr>
              <p:spPr bwMode="auto">
                <a:xfrm>
                  <a:off x="1932" y="1241"/>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8" name="Line 549"/>
                <p:cNvSpPr>
                  <a:spLocks noChangeShapeType="1"/>
                </p:cNvSpPr>
                <p:nvPr/>
              </p:nvSpPr>
              <p:spPr bwMode="auto">
                <a:xfrm flipV="1">
                  <a:off x="1943" y="12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9" name="Line 550"/>
                <p:cNvSpPr>
                  <a:spLocks noChangeShapeType="1"/>
                </p:cNvSpPr>
                <p:nvPr/>
              </p:nvSpPr>
              <p:spPr bwMode="auto">
                <a:xfrm flipV="1">
                  <a:off x="1964" y="12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0" name="Line 551"/>
                <p:cNvSpPr>
                  <a:spLocks noChangeShapeType="1"/>
                </p:cNvSpPr>
                <p:nvPr/>
              </p:nvSpPr>
              <p:spPr bwMode="auto">
                <a:xfrm flipV="1">
                  <a:off x="1985" y="124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1" name="Line 552"/>
                <p:cNvSpPr>
                  <a:spLocks noChangeShapeType="1"/>
                </p:cNvSpPr>
                <p:nvPr/>
              </p:nvSpPr>
              <p:spPr bwMode="auto">
                <a:xfrm flipV="1">
                  <a:off x="2103" y="125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2" name="Line 553"/>
                <p:cNvSpPr>
                  <a:spLocks noChangeShapeType="1"/>
                </p:cNvSpPr>
                <p:nvPr/>
              </p:nvSpPr>
              <p:spPr bwMode="auto">
                <a:xfrm>
                  <a:off x="2125" y="12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3" name="Line 554"/>
                <p:cNvSpPr>
                  <a:spLocks noChangeShapeType="1"/>
                </p:cNvSpPr>
                <p:nvPr/>
              </p:nvSpPr>
              <p:spPr bwMode="auto">
                <a:xfrm flipV="1">
                  <a:off x="2146" y="12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4" name="Line 555"/>
                <p:cNvSpPr>
                  <a:spLocks noChangeShapeType="1"/>
                </p:cNvSpPr>
                <p:nvPr/>
              </p:nvSpPr>
              <p:spPr bwMode="auto">
                <a:xfrm>
                  <a:off x="2167" y="12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5" name="Line 556"/>
                <p:cNvSpPr>
                  <a:spLocks noChangeShapeType="1"/>
                </p:cNvSpPr>
                <p:nvPr/>
              </p:nvSpPr>
              <p:spPr bwMode="auto">
                <a:xfrm>
                  <a:off x="1825" y="125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6" name="Line 557"/>
                <p:cNvSpPr>
                  <a:spLocks noChangeShapeType="1"/>
                </p:cNvSpPr>
                <p:nvPr/>
              </p:nvSpPr>
              <p:spPr bwMode="auto">
                <a:xfrm>
                  <a:off x="2017" y="12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7" name="Line 558"/>
                <p:cNvSpPr>
                  <a:spLocks noChangeShapeType="1"/>
                </p:cNvSpPr>
                <p:nvPr/>
              </p:nvSpPr>
              <p:spPr bwMode="auto">
                <a:xfrm flipV="1">
                  <a:off x="2039" y="1250"/>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8" name="Line 559"/>
                <p:cNvSpPr>
                  <a:spLocks noChangeShapeType="1"/>
                </p:cNvSpPr>
                <p:nvPr/>
              </p:nvSpPr>
              <p:spPr bwMode="auto">
                <a:xfrm>
                  <a:off x="1832" y="125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59" name="Line 560"/>
                <p:cNvSpPr>
                  <a:spLocks noChangeShapeType="1"/>
                </p:cNvSpPr>
                <p:nvPr/>
              </p:nvSpPr>
              <p:spPr bwMode="auto">
                <a:xfrm>
                  <a:off x="1846" y="12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0" name="Line 561"/>
                <p:cNvSpPr>
                  <a:spLocks noChangeShapeType="1"/>
                </p:cNvSpPr>
                <p:nvPr/>
              </p:nvSpPr>
              <p:spPr bwMode="auto">
                <a:xfrm flipV="1">
                  <a:off x="1868" y="1252"/>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1" name="Line 562"/>
                <p:cNvSpPr>
                  <a:spLocks noChangeShapeType="1"/>
                </p:cNvSpPr>
                <p:nvPr/>
              </p:nvSpPr>
              <p:spPr bwMode="auto">
                <a:xfrm>
                  <a:off x="1921" y="1252"/>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2" name="Line 563"/>
                <p:cNvSpPr>
                  <a:spLocks noChangeShapeType="1"/>
                </p:cNvSpPr>
                <p:nvPr/>
              </p:nvSpPr>
              <p:spPr bwMode="auto">
                <a:xfrm flipV="1">
                  <a:off x="1932" y="12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3" name="Line 564"/>
                <p:cNvSpPr>
                  <a:spLocks noChangeShapeType="1"/>
                </p:cNvSpPr>
                <p:nvPr/>
              </p:nvSpPr>
              <p:spPr bwMode="auto">
                <a:xfrm flipV="1">
                  <a:off x="1953" y="1251"/>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4" name="Line 565"/>
                <p:cNvSpPr>
                  <a:spLocks noChangeShapeType="1"/>
                </p:cNvSpPr>
                <p:nvPr/>
              </p:nvSpPr>
              <p:spPr bwMode="auto">
                <a:xfrm>
                  <a:off x="1975" y="12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5" name="Line 566"/>
                <p:cNvSpPr>
                  <a:spLocks noChangeShapeType="1"/>
                </p:cNvSpPr>
                <p:nvPr/>
              </p:nvSpPr>
              <p:spPr bwMode="auto">
                <a:xfrm flipV="1">
                  <a:off x="1996" y="12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6" name="Line 567"/>
                <p:cNvSpPr>
                  <a:spLocks noChangeShapeType="1"/>
                </p:cNvSpPr>
                <p:nvPr/>
              </p:nvSpPr>
              <p:spPr bwMode="auto">
                <a:xfrm flipV="1">
                  <a:off x="1836" y="1263"/>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7" name="Line 568"/>
                <p:cNvSpPr>
                  <a:spLocks noChangeShapeType="1"/>
                </p:cNvSpPr>
                <p:nvPr/>
              </p:nvSpPr>
              <p:spPr bwMode="auto">
                <a:xfrm>
                  <a:off x="2098" y="126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8" name="Line 569"/>
                <p:cNvSpPr>
                  <a:spLocks noChangeShapeType="1"/>
                </p:cNvSpPr>
                <p:nvPr/>
              </p:nvSpPr>
              <p:spPr bwMode="auto">
                <a:xfrm>
                  <a:off x="2114" y="12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9" name="Line 570"/>
                <p:cNvSpPr>
                  <a:spLocks noChangeShapeType="1"/>
                </p:cNvSpPr>
                <p:nvPr/>
              </p:nvSpPr>
              <p:spPr bwMode="auto">
                <a:xfrm flipV="1">
                  <a:off x="2135" y="12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0" name="Line 571"/>
                <p:cNvSpPr>
                  <a:spLocks noChangeShapeType="1"/>
                </p:cNvSpPr>
                <p:nvPr/>
              </p:nvSpPr>
              <p:spPr bwMode="auto">
                <a:xfrm flipV="1">
                  <a:off x="2157" y="12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1" name="Line 572"/>
                <p:cNvSpPr>
                  <a:spLocks noChangeShapeType="1"/>
                </p:cNvSpPr>
                <p:nvPr/>
              </p:nvSpPr>
              <p:spPr bwMode="auto">
                <a:xfrm>
                  <a:off x="1844" y="126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2" name="Line 573"/>
                <p:cNvSpPr>
                  <a:spLocks noChangeShapeType="1"/>
                </p:cNvSpPr>
                <p:nvPr/>
              </p:nvSpPr>
              <p:spPr bwMode="auto">
                <a:xfrm flipV="1">
                  <a:off x="1857" y="126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3" name="Line 574"/>
                <p:cNvSpPr>
                  <a:spLocks noChangeShapeType="1"/>
                </p:cNvSpPr>
                <p:nvPr/>
              </p:nvSpPr>
              <p:spPr bwMode="auto">
                <a:xfrm>
                  <a:off x="2028" y="126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4" name="Line 575"/>
                <p:cNvSpPr>
                  <a:spLocks noChangeShapeType="1"/>
                </p:cNvSpPr>
                <p:nvPr/>
              </p:nvSpPr>
              <p:spPr bwMode="auto">
                <a:xfrm flipV="1">
                  <a:off x="2050" y="126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5" name="Line 576"/>
                <p:cNvSpPr>
                  <a:spLocks noChangeShapeType="1"/>
                </p:cNvSpPr>
                <p:nvPr/>
              </p:nvSpPr>
              <p:spPr bwMode="auto">
                <a:xfrm>
                  <a:off x="1910" y="1263"/>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6" name="Line 577"/>
                <p:cNvSpPr>
                  <a:spLocks noChangeShapeType="1"/>
                </p:cNvSpPr>
                <p:nvPr/>
              </p:nvSpPr>
              <p:spPr bwMode="auto">
                <a:xfrm flipV="1">
                  <a:off x="1921" y="12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7" name="Line 578"/>
                <p:cNvSpPr>
                  <a:spLocks noChangeShapeType="1"/>
                </p:cNvSpPr>
                <p:nvPr/>
              </p:nvSpPr>
              <p:spPr bwMode="auto">
                <a:xfrm flipV="1">
                  <a:off x="1943" y="12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8" name="Line 579"/>
                <p:cNvSpPr>
                  <a:spLocks noChangeShapeType="1"/>
                </p:cNvSpPr>
                <p:nvPr/>
              </p:nvSpPr>
              <p:spPr bwMode="auto">
                <a:xfrm flipV="1">
                  <a:off x="1964" y="12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79" name="Line 580"/>
                <p:cNvSpPr>
                  <a:spLocks noChangeShapeType="1"/>
                </p:cNvSpPr>
                <p:nvPr/>
              </p:nvSpPr>
              <p:spPr bwMode="auto">
                <a:xfrm flipV="1">
                  <a:off x="1986" y="12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0" name="Line 581"/>
                <p:cNvSpPr>
                  <a:spLocks noChangeShapeType="1"/>
                </p:cNvSpPr>
                <p:nvPr/>
              </p:nvSpPr>
              <p:spPr bwMode="auto">
                <a:xfrm flipV="1">
                  <a:off x="2007" y="12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1" name="Line 582"/>
                <p:cNvSpPr>
                  <a:spLocks noChangeShapeType="1"/>
                </p:cNvSpPr>
                <p:nvPr/>
              </p:nvSpPr>
              <p:spPr bwMode="auto">
                <a:xfrm flipV="1">
                  <a:off x="1846" y="127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2" name="Line 583"/>
                <p:cNvSpPr>
                  <a:spLocks noChangeShapeType="1"/>
                </p:cNvSpPr>
                <p:nvPr/>
              </p:nvSpPr>
              <p:spPr bwMode="auto">
                <a:xfrm>
                  <a:off x="2109" y="127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3" name="Line 584"/>
                <p:cNvSpPr>
                  <a:spLocks noChangeShapeType="1"/>
                </p:cNvSpPr>
                <p:nvPr/>
              </p:nvSpPr>
              <p:spPr bwMode="auto">
                <a:xfrm>
                  <a:off x="2125" y="12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4" name="Line 585"/>
                <p:cNvSpPr>
                  <a:spLocks noChangeShapeType="1"/>
                </p:cNvSpPr>
                <p:nvPr/>
              </p:nvSpPr>
              <p:spPr bwMode="auto">
                <a:xfrm flipV="1">
                  <a:off x="2146" y="12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5" name="Line 586"/>
                <p:cNvSpPr>
                  <a:spLocks noChangeShapeType="1"/>
                </p:cNvSpPr>
                <p:nvPr/>
              </p:nvSpPr>
              <p:spPr bwMode="auto">
                <a:xfrm>
                  <a:off x="1899" y="1274"/>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6" name="Line 587"/>
                <p:cNvSpPr>
                  <a:spLocks noChangeShapeType="1"/>
                </p:cNvSpPr>
                <p:nvPr/>
              </p:nvSpPr>
              <p:spPr bwMode="auto">
                <a:xfrm flipV="1">
                  <a:off x="1911" y="1273"/>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7" name="Line 588"/>
                <p:cNvSpPr>
                  <a:spLocks noChangeShapeType="1"/>
                </p:cNvSpPr>
                <p:nvPr/>
              </p:nvSpPr>
              <p:spPr bwMode="auto">
                <a:xfrm>
                  <a:off x="1932" y="12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8" name="Line 589"/>
                <p:cNvSpPr>
                  <a:spLocks noChangeShapeType="1"/>
                </p:cNvSpPr>
                <p:nvPr/>
              </p:nvSpPr>
              <p:spPr bwMode="auto">
                <a:xfrm flipV="1">
                  <a:off x="1954" y="12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9" name="Line 590"/>
                <p:cNvSpPr>
                  <a:spLocks noChangeShapeType="1"/>
                </p:cNvSpPr>
                <p:nvPr/>
              </p:nvSpPr>
              <p:spPr bwMode="auto">
                <a:xfrm>
                  <a:off x="1975" y="12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0" name="Line 591"/>
                <p:cNvSpPr>
                  <a:spLocks noChangeShapeType="1"/>
                </p:cNvSpPr>
                <p:nvPr/>
              </p:nvSpPr>
              <p:spPr bwMode="auto">
                <a:xfrm flipV="1">
                  <a:off x="1996" y="1272"/>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1" name="Line 592"/>
                <p:cNvSpPr>
                  <a:spLocks noChangeShapeType="1"/>
                </p:cNvSpPr>
                <p:nvPr/>
              </p:nvSpPr>
              <p:spPr bwMode="auto">
                <a:xfrm flipV="1">
                  <a:off x="2018" y="127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2" name="Line 593"/>
                <p:cNvSpPr>
                  <a:spLocks noChangeShapeType="1"/>
                </p:cNvSpPr>
                <p:nvPr/>
              </p:nvSpPr>
              <p:spPr bwMode="auto">
                <a:xfrm flipV="1">
                  <a:off x="2039" y="127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3" name="Line 594"/>
                <p:cNvSpPr>
                  <a:spLocks noChangeShapeType="1"/>
                </p:cNvSpPr>
                <p:nvPr/>
              </p:nvSpPr>
              <p:spPr bwMode="auto">
                <a:xfrm>
                  <a:off x="2114" y="128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4" name="Line 595"/>
                <p:cNvSpPr>
                  <a:spLocks noChangeShapeType="1"/>
                </p:cNvSpPr>
                <p:nvPr/>
              </p:nvSpPr>
              <p:spPr bwMode="auto">
                <a:xfrm flipV="1">
                  <a:off x="2136" y="1281"/>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5" name="Line 596"/>
                <p:cNvSpPr>
                  <a:spLocks noChangeShapeType="1"/>
                </p:cNvSpPr>
                <p:nvPr/>
              </p:nvSpPr>
              <p:spPr bwMode="auto">
                <a:xfrm flipV="1">
                  <a:off x="2157" y="128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6" name="Line 597"/>
                <p:cNvSpPr>
                  <a:spLocks noChangeShapeType="1"/>
                </p:cNvSpPr>
                <p:nvPr/>
              </p:nvSpPr>
              <p:spPr bwMode="auto">
                <a:xfrm>
                  <a:off x="2050" y="128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7" name="Line 598"/>
                <p:cNvSpPr>
                  <a:spLocks noChangeShapeType="1"/>
                </p:cNvSpPr>
                <p:nvPr/>
              </p:nvSpPr>
              <p:spPr bwMode="auto">
                <a:xfrm flipV="1">
                  <a:off x="2071" y="128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8" name="Line 599"/>
                <p:cNvSpPr>
                  <a:spLocks noChangeShapeType="1"/>
                </p:cNvSpPr>
                <p:nvPr/>
              </p:nvSpPr>
              <p:spPr bwMode="auto">
                <a:xfrm>
                  <a:off x="1888" y="1284"/>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99" name="Line 600"/>
                <p:cNvSpPr>
                  <a:spLocks noChangeShapeType="1"/>
                </p:cNvSpPr>
                <p:nvPr/>
              </p:nvSpPr>
              <p:spPr bwMode="auto">
                <a:xfrm flipV="1">
                  <a:off x="1900" y="12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0" name="Line 601"/>
                <p:cNvSpPr>
                  <a:spLocks noChangeShapeType="1"/>
                </p:cNvSpPr>
                <p:nvPr/>
              </p:nvSpPr>
              <p:spPr bwMode="auto">
                <a:xfrm flipV="1">
                  <a:off x="1922" y="128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1" name="Line 602"/>
                <p:cNvSpPr>
                  <a:spLocks noChangeShapeType="1"/>
                </p:cNvSpPr>
                <p:nvPr/>
              </p:nvSpPr>
              <p:spPr bwMode="auto">
                <a:xfrm flipV="1">
                  <a:off x="1943" y="12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2" name="Line 603"/>
                <p:cNvSpPr>
                  <a:spLocks noChangeShapeType="1"/>
                </p:cNvSpPr>
                <p:nvPr/>
              </p:nvSpPr>
              <p:spPr bwMode="auto">
                <a:xfrm flipV="1">
                  <a:off x="1964" y="1283"/>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3" name="Line 604"/>
                <p:cNvSpPr>
                  <a:spLocks noChangeShapeType="1"/>
                </p:cNvSpPr>
                <p:nvPr/>
              </p:nvSpPr>
              <p:spPr bwMode="auto">
                <a:xfrm flipV="1">
                  <a:off x="1986" y="12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4" name="Line 605"/>
                <p:cNvSpPr>
                  <a:spLocks noChangeShapeType="1"/>
                </p:cNvSpPr>
                <p:nvPr/>
              </p:nvSpPr>
              <p:spPr bwMode="auto">
                <a:xfrm flipV="1">
                  <a:off x="2007" y="12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5" name="Line 606"/>
                <p:cNvSpPr>
                  <a:spLocks noChangeShapeType="1"/>
                </p:cNvSpPr>
                <p:nvPr/>
              </p:nvSpPr>
              <p:spPr bwMode="auto">
                <a:xfrm flipV="1">
                  <a:off x="2029" y="128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2" name="Group 808"/>
              <p:cNvGrpSpPr>
                <a:grpSpLocks/>
              </p:cNvGrpSpPr>
              <p:nvPr/>
            </p:nvGrpSpPr>
            <p:grpSpPr bwMode="auto">
              <a:xfrm>
                <a:off x="1317" y="1081"/>
                <a:ext cx="2194" cy="503"/>
                <a:chOff x="1317" y="1081"/>
                <a:chExt cx="2194" cy="503"/>
              </a:xfrm>
            </p:grpSpPr>
            <p:sp>
              <p:nvSpPr>
                <p:cNvPr id="16806" name="Line 608"/>
                <p:cNvSpPr>
                  <a:spLocks noChangeShapeType="1"/>
                </p:cNvSpPr>
                <p:nvPr/>
              </p:nvSpPr>
              <p:spPr bwMode="auto">
                <a:xfrm flipV="1">
                  <a:off x="2125" y="12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07" name="Line 609"/>
                <p:cNvSpPr>
                  <a:spLocks noChangeShapeType="1"/>
                </p:cNvSpPr>
                <p:nvPr/>
              </p:nvSpPr>
              <p:spPr bwMode="auto">
                <a:xfrm flipV="1">
                  <a:off x="2147" y="129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08" name="Line 610"/>
                <p:cNvSpPr>
                  <a:spLocks noChangeShapeType="1"/>
                </p:cNvSpPr>
                <p:nvPr/>
              </p:nvSpPr>
              <p:spPr bwMode="auto">
                <a:xfrm>
                  <a:off x="1878" y="1295"/>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09" name="Line 611"/>
                <p:cNvSpPr>
                  <a:spLocks noChangeShapeType="1"/>
                </p:cNvSpPr>
                <p:nvPr/>
              </p:nvSpPr>
              <p:spPr bwMode="auto">
                <a:xfrm flipV="1">
                  <a:off x="2061" y="129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0" name="Line 612"/>
                <p:cNvSpPr>
                  <a:spLocks noChangeShapeType="1"/>
                </p:cNvSpPr>
                <p:nvPr/>
              </p:nvSpPr>
              <p:spPr bwMode="auto">
                <a:xfrm flipV="1">
                  <a:off x="2082" y="129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1" name="Line 613"/>
                <p:cNvSpPr>
                  <a:spLocks noChangeShapeType="1"/>
                </p:cNvSpPr>
                <p:nvPr/>
              </p:nvSpPr>
              <p:spPr bwMode="auto">
                <a:xfrm flipV="1">
                  <a:off x="2104" y="1292"/>
                  <a:ext cx="9"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2" name="Line 614"/>
                <p:cNvSpPr>
                  <a:spLocks noChangeShapeType="1"/>
                </p:cNvSpPr>
                <p:nvPr/>
              </p:nvSpPr>
              <p:spPr bwMode="auto">
                <a:xfrm flipV="1">
                  <a:off x="1889"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3" name="Line 615"/>
                <p:cNvSpPr>
                  <a:spLocks noChangeShapeType="1"/>
                </p:cNvSpPr>
                <p:nvPr/>
              </p:nvSpPr>
              <p:spPr bwMode="auto">
                <a:xfrm>
                  <a:off x="1911"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4" name="Line 616"/>
                <p:cNvSpPr>
                  <a:spLocks noChangeShapeType="1"/>
                </p:cNvSpPr>
                <p:nvPr/>
              </p:nvSpPr>
              <p:spPr bwMode="auto">
                <a:xfrm flipV="1">
                  <a:off x="1932"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5" name="Line 617"/>
                <p:cNvSpPr>
                  <a:spLocks noChangeShapeType="1"/>
                </p:cNvSpPr>
                <p:nvPr/>
              </p:nvSpPr>
              <p:spPr bwMode="auto">
                <a:xfrm>
                  <a:off x="1954" y="12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6" name="Line 618"/>
                <p:cNvSpPr>
                  <a:spLocks noChangeShapeType="1"/>
                </p:cNvSpPr>
                <p:nvPr/>
              </p:nvSpPr>
              <p:spPr bwMode="auto">
                <a:xfrm flipV="1">
                  <a:off x="1975" y="12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7" name="Line 619"/>
                <p:cNvSpPr>
                  <a:spLocks noChangeShapeType="1"/>
                </p:cNvSpPr>
                <p:nvPr/>
              </p:nvSpPr>
              <p:spPr bwMode="auto">
                <a:xfrm flipV="1">
                  <a:off x="1997" y="12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8" name="Line 620"/>
                <p:cNvSpPr>
                  <a:spLocks noChangeShapeType="1"/>
                </p:cNvSpPr>
                <p:nvPr/>
              </p:nvSpPr>
              <p:spPr bwMode="auto">
                <a:xfrm flipV="1">
                  <a:off x="2018" y="12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19" name="Line 621"/>
                <p:cNvSpPr>
                  <a:spLocks noChangeShapeType="1"/>
                </p:cNvSpPr>
                <p:nvPr/>
              </p:nvSpPr>
              <p:spPr bwMode="auto">
                <a:xfrm flipV="1">
                  <a:off x="2039" y="1293"/>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0" name="Line 622"/>
                <p:cNvSpPr>
                  <a:spLocks noChangeShapeType="1"/>
                </p:cNvSpPr>
                <p:nvPr/>
              </p:nvSpPr>
              <p:spPr bwMode="auto">
                <a:xfrm flipV="1">
                  <a:off x="2072" y="130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1" name="Line 623"/>
                <p:cNvSpPr>
                  <a:spLocks noChangeShapeType="1"/>
                </p:cNvSpPr>
                <p:nvPr/>
              </p:nvSpPr>
              <p:spPr bwMode="auto">
                <a:xfrm flipV="1">
                  <a:off x="2093" y="1303"/>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2" name="Line 624"/>
                <p:cNvSpPr>
                  <a:spLocks noChangeShapeType="1"/>
                </p:cNvSpPr>
                <p:nvPr/>
              </p:nvSpPr>
              <p:spPr bwMode="auto">
                <a:xfrm flipV="1">
                  <a:off x="2114" y="13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3" name="Line 625"/>
                <p:cNvSpPr>
                  <a:spLocks noChangeShapeType="1"/>
                </p:cNvSpPr>
                <p:nvPr/>
              </p:nvSpPr>
              <p:spPr bwMode="auto">
                <a:xfrm>
                  <a:off x="2136" y="13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4" name="Line 626"/>
                <p:cNvSpPr>
                  <a:spLocks noChangeShapeType="1"/>
                </p:cNvSpPr>
                <p:nvPr/>
              </p:nvSpPr>
              <p:spPr bwMode="auto">
                <a:xfrm>
                  <a:off x="1867" y="1306"/>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5" name="Line 627"/>
                <p:cNvSpPr>
                  <a:spLocks noChangeShapeType="1"/>
                </p:cNvSpPr>
                <p:nvPr/>
              </p:nvSpPr>
              <p:spPr bwMode="auto">
                <a:xfrm flipV="1">
                  <a:off x="1879"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6" name="Line 628"/>
                <p:cNvSpPr>
                  <a:spLocks noChangeShapeType="1"/>
                </p:cNvSpPr>
                <p:nvPr/>
              </p:nvSpPr>
              <p:spPr bwMode="auto">
                <a:xfrm flipV="1">
                  <a:off x="1900"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7" name="Line 629"/>
                <p:cNvSpPr>
                  <a:spLocks noChangeShapeType="1"/>
                </p:cNvSpPr>
                <p:nvPr/>
              </p:nvSpPr>
              <p:spPr bwMode="auto">
                <a:xfrm flipV="1">
                  <a:off x="1922" y="130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8" name="Line 630"/>
                <p:cNvSpPr>
                  <a:spLocks noChangeShapeType="1"/>
                </p:cNvSpPr>
                <p:nvPr/>
              </p:nvSpPr>
              <p:spPr bwMode="auto">
                <a:xfrm>
                  <a:off x="1943" y="13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9" name="Line 631"/>
                <p:cNvSpPr>
                  <a:spLocks noChangeShapeType="1"/>
                </p:cNvSpPr>
                <p:nvPr/>
              </p:nvSpPr>
              <p:spPr bwMode="auto">
                <a:xfrm flipV="1">
                  <a:off x="1965" y="13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0" name="Line 632"/>
                <p:cNvSpPr>
                  <a:spLocks noChangeShapeType="1"/>
                </p:cNvSpPr>
                <p:nvPr/>
              </p:nvSpPr>
              <p:spPr bwMode="auto">
                <a:xfrm flipV="1">
                  <a:off x="1986" y="13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1" name="Line 633"/>
                <p:cNvSpPr>
                  <a:spLocks noChangeShapeType="1"/>
                </p:cNvSpPr>
                <p:nvPr/>
              </p:nvSpPr>
              <p:spPr bwMode="auto">
                <a:xfrm>
                  <a:off x="2008" y="13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2" name="Line 634"/>
                <p:cNvSpPr>
                  <a:spLocks noChangeShapeType="1"/>
                </p:cNvSpPr>
                <p:nvPr/>
              </p:nvSpPr>
              <p:spPr bwMode="auto">
                <a:xfrm flipV="1">
                  <a:off x="2029" y="130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3" name="Line 635"/>
                <p:cNvSpPr>
                  <a:spLocks noChangeShapeType="1"/>
                </p:cNvSpPr>
                <p:nvPr/>
              </p:nvSpPr>
              <p:spPr bwMode="auto">
                <a:xfrm flipV="1">
                  <a:off x="2050" y="130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4" name="Line 636"/>
                <p:cNvSpPr>
                  <a:spLocks noChangeShapeType="1"/>
                </p:cNvSpPr>
                <p:nvPr/>
              </p:nvSpPr>
              <p:spPr bwMode="auto">
                <a:xfrm>
                  <a:off x="2082" y="13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5" name="Line 637"/>
                <p:cNvSpPr>
                  <a:spLocks noChangeShapeType="1"/>
                </p:cNvSpPr>
                <p:nvPr/>
              </p:nvSpPr>
              <p:spPr bwMode="auto">
                <a:xfrm flipV="1">
                  <a:off x="2104" y="13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6" name="Line 638"/>
                <p:cNvSpPr>
                  <a:spLocks noChangeShapeType="1"/>
                </p:cNvSpPr>
                <p:nvPr/>
              </p:nvSpPr>
              <p:spPr bwMode="auto">
                <a:xfrm>
                  <a:off x="2125" y="13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7" name="Line 639"/>
                <p:cNvSpPr>
                  <a:spLocks noChangeShapeType="1"/>
                </p:cNvSpPr>
                <p:nvPr/>
              </p:nvSpPr>
              <p:spPr bwMode="auto">
                <a:xfrm>
                  <a:off x="1892" y="131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8" name="Line 640"/>
                <p:cNvSpPr>
                  <a:spLocks noChangeShapeType="1"/>
                </p:cNvSpPr>
                <p:nvPr/>
              </p:nvSpPr>
              <p:spPr bwMode="auto">
                <a:xfrm>
                  <a:off x="1911" y="13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39" name="Line 641"/>
                <p:cNvSpPr>
                  <a:spLocks noChangeShapeType="1"/>
                </p:cNvSpPr>
                <p:nvPr/>
              </p:nvSpPr>
              <p:spPr bwMode="auto">
                <a:xfrm flipV="1">
                  <a:off x="1933" y="13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0" name="Line 642"/>
                <p:cNvSpPr>
                  <a:spLocks noChangeShapeType="1"/>
                </p:cNvSpPr>
                <p:nvPr/>
              </p:nvSpPr>
              <p:spPr bwMode="auto">
                <a:xfrm>
                  <a:off x="1954" y="13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1" name="Line 643"/>
                <p:cNvSpPr>
                  <a:spLocks noChangeShapeType="1"/>
                </p:cNvSpPr>
                <p:nvPr/>
              </p:nvSpPr>
              <p:spPr bwMode="auto">
                <a:xfrm flipV="1">
                  <a:off x="1976" y="1315"/>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2" name="Line 644"/>
                <p:cNvSpPr>
                  <a:spLocks noChangeShapeType="1"/>
                </p:cNvSpPr>
                <p:nvPr/>
              </p:nvSpPr>
              <p:spPr bwMode="auto">
                <a:xfrm flipV="1">
                  <a:off x="1997" y="131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3" name="Line 645"/>
                <p:cNvSpPr>
                  <a:spLocks noChangeShapeType="1"/>
                </p:cNvSpPr>
                <p:nvPr/>
              </p:nvSpPr>
              <p:spPr bwMode="auto">
                <a:xfrm>
                  <a:off x="2018" y="131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4" name="Line 646"/>
                <p:cNvSpPr>
                  <a:spLocks noChangeShapeType="1"/>
                </p:cNvSpPr>
                <p:nvPr/>
              </p:nvSpPr>
              <p:spPr bwMode="auto">
                <a:xfrm flipV="1">
                  <a:off x="2040" y="131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5" name="Line 647"/>
                <p:cNvSpPr>
                  <a:spLocks noChangeShapeType="1"/>
                </p:cNvSpPr>
                <p:nvPr/>
              </p:nvSpPr>
              <p:spPr bwMode="auto">
                <a:xfrm flipV="1">
                  <a:off x="2061" y="1314"/>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6" name="Line 648"/>
                <p:cNvSpPr>
                  <a:spLocks noChangeShapeType="1"/>
                </p:cNvSpPr>
                <p:nvPr/>
              </p:nvSpPr>
              <p:spPr bwMode="auto">
                <a:xfrm flipV="1">
                  <a:off x="2093" y="132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7" name="Line 649"/>
                <p:cNvSpPr>
                  <a:spLocks noChangeShapeType="1"/>
                </p:cNvSpPr>
                <p:nvPr/>
              </p:nvSpPr>
              <p:spPr bwMode="auto">
                <a:xfrm flipV="1">
                  <a:off x="2115" y="132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8" name="Line 650"/>
                <p:cNvSpPr>
                  <a:spLocks noChangeShapeType="1"/>
                </p:cNvSpPr>
                <p:nvPr/>
              </p:nvSpPr>
              <p:spPr bwMode="auto">
                <a:xfrm>
                  <a:off x="1902" y="1327"/>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9" name="Freeform 651"/>
                <p:cNvSpPr>
                  <a:spLocks/>
                </p:cNvSpPr>
                <p:nvPr/>
              </p:nvSpPr>
              <p:spPr bwMode="auto">
                <a:xfrm>
                  <a:off x="1922" y="1327"/>
                  <a:ext cx="11" cy="0"/>
                </a:xfrm>
                <a:custGeom>
                  <a:avLst/>
                  <a:gdLst>
                    <a:gd name="T0" fmla="*/ 0 w 64"/>
                    <a:gd name="T1" fmla="*/ 1 h 1"/>
                    <a:gd name="T2" fmla="*/ 46 w 64"/>
                    <a:gd name="T3" fmla="*/ 0 h 1"/>
                    <a:gd name="T4" fmla="*/ 64 w 64"/>
                    <a:gd name="T5" fmla="*/ 0 h 1"/>
                  </a:gdLst>
                  <a:ahLst/>
                  <a:cxnLst>
                    <a:cxn ang="0">
                      <a:pos x="T0" y="T1"/>
                    </a:cxn>
                    <a:cxn ang="0">
                      <a:pos x="T2" y="T3"/>
                    </a:cxn>
                    <a:cxn ang="0">
                      <a:pos x="T4" y="T5"/>
                    </a:cxn>
                  </a:cxnLst>
                  <a:rect l="0" t="0" r="r" b="b"/>
                  <a:pathLst>
                    <a:path w="64" h="1">
                      <a:moveTo>
                        <a:pt x="0" y="1"/>
                      </a:moveTo>
                      <a:lnTo>
                        <a:pt x="46" y="0"/>
                      </a:lnTo>
                      <a:lnTo>
                        <a:pt x="6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0" name="Line 652"/>
                <p:cNvSpPr>
                  <a:spLocks noChangeShapeType="1"/>
                </p:cNvSpPr>
                <p:nvPr/>
              </p:nvSpPr>
              <p:spPr bwMode="auto">
                <a:xfrm flipV="1">
                  <a:off x="1944" y="13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1" name="Line 653"/>
                <p:cNvSpPr>
                  <a:spLocks noChangeShapeType="1"/>
                </p:cNvSpPr>
                <p:nvPr/>
              </p:nvSpPr>
              <p:spPr bwMode="auto">
                <a:xfrm>
                  <a:off x="1965" y="13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2" name="Line 654"/>
                <p:cNvSpPr>
                  <a:spLocks noChangeShapeType="1"/>
                </p:cNvSpPr>
                <p:nvPr/>
              </p:nvSpPr>
              <p:spPr bwMode="auto">
                <a:xfrm flipV="1">
                  <a:off x="1986" y="13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3" name="Line 655"/>
                <p:cNvSpPr>
                  <a:spLocks noChangeShapeType="1"/>
                </p:cNvSpPr>
                <p:nvPr/>
              </p:nvSpPr>
              <p:spPr bwMode="auto">
                <a:xfrm flipV="1">
                  <a:off x="2008" y="13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4" name="Line 656"/>
                <p:cNvSpPr>
                  <a:spLocks noChangeShapeType="1"/>
                </p:cNvSpPr>
                <p:nvPr/>
              </p:nvSpPr>
              <p:spPr bwMode="auto">
                <a:xfrm>
                  <a:off x="2029" y="13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5" name="Line 657"/>
                <p:cNvSpPr>
                  <a:spLocks noChangeShapeType="1"/>
                </p:cNvSpPr>
                <p:nvPr/>
              </p:nvSpPr>
              <p:spPr bwMode="auto">
                <a:xfrm flipV="1">
                  <a:off x="2051" y="132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6" name="Line 658"/>
                <p:cNvSpPr>
                  <a:spLocks noChangeShapeType="1"/>
                </p:cNvSpPr>
                <p:nvPr/>
              </p:nvSpPr>
              <p:spPr bwMode="auto">
                <a:xfrm flipV="1">
                  <a:off x="2072" y="132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7" name="Line 659"/>
                <p:cNvSpPr>
                  <a:spLocks noChangeShapeType="1"/>
                </p:cNvSpPr>
                <p:nvPr/>
              </p:nvSpPr>
              <p:spPr bwMode="auto">
                <a:xfrm flipV="1">
                  <a:off x="2104" y="133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8" name="Line 660"/>
                <p:cNvSpPr>
                  <a:spLocks noChangeShapeType="1"/>
                </p:cNvSpPr>
                <p:nvPr/>
              </p:nvSpPr>
              <p:spPr bwMode="auto">
                <a:xfrm>
                  <a:off x="2126" y="1335"/>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59" name="Line 661"/>
                <p:cNvSpPr>
                  <a:spLocks noChangeShapeType="1"/>
                </p:cNvSpPr>
                <p:nvPr/>
              </p:nvSpPr>
              <p:spPr bwMode="auto">
                <a:xfrm>
                  <a:off x="1922" y="133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0" name="Line 662"/>
                <p:cNvSpPr>
                  <a:spLocks noChangeShapeType="1"/>
                </p:cNvSpPr>
                <p:nvPr/>
              </p:nvSpPr>
              <p:spPr bwMode="auto">
                <a:xfrm flipV="1">
                  <a:off x="1933" y="133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1" name="Line 663"/>
                <p:cNvSpPr>
                  <a:spLocks noChangeShapeType="1"/>
                </p:cNvSpPr>
                <p:nvPr/>
              </p:nvSpPr>
              <p:spPr bwMode="auto">
                <a:xfrm>
                  <a:off x="1954" y="13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2" name="Line 664"/>
                <p:cNvSpPr>
                  <a:spLocks noChangeShapeType="1"/>
                </p:cNvSpPr>
                <p:nvPr/>
              </p:nvSpPr>
              <p:spPr bwMode="auto">
                <a:xfrm flipV="1">
                  <a:off x="1976" y="13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3" name="Line 665"/>
                <p:cNvSpPr>
                  <a:spLocks noChangeShapeType="1"/>
                </p:cNvSpPr>
                <p:nvPr/>
              </p:nvSpPr>
              <p:spPr bwMode="auto">
                <a:xfrm>
                  <a:off x="1997" y="13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4" name="Line 666"/>
                <p:cNvSpPr>
                  <a:spLocks noChangeShapeType="1"/>
                </p:cNvSpPr>
                <p:nvPr/>
              </p:nvSpPr>
              <p:spPr bwMode="auto">
                <a:xfrm flipV="1">
                  <a:off x="2019" y="133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5" name="Line 667"/>
                <p:cNvSpPr>
                  <a:spLocks noChangeShapeType="1"/>
                </p:cNvSpPr>
                <p:nvPr/>
              </p:nvSpPr>
              <p:spPr bwMode="auto">
                <a:xfrm flipV="1">
                  <a:off x="2040" y="133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6" name="Line 668"/>
                <p:cNvSpPr>
                  <a:spLocks noChangeShapeType="1"/>
                </p:cNvSpPr>
                <p:nvPr/>
              </p:nvSpPr>
              <p:spPr bwMode="auto">
                <a:xfrm flipV="1">
                  <a:off x="2061" y="133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7" name="Line 669"/>
                <p:cNvSpPr>
                  <a:spLocks noChangeShapeType="1"/>
                </p:cNvSpPr>
                <p:nvPr/>
              </p:nvSpPr>
              <p:spPr bwMode="auto">
                <a:xfrm flipV="1">
                  <a:off x="2083" y="133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8" name="Line 670"/>
                <p:cNvSpPr>
                  <a:spLocks noChangeShapeType="1"/>
                </p:cNvSpPr>
                <p:nvPr/>
              </p:nvSpPr>
              <p:spPr bwMode="auto">
                <a:xfrm>
                  <a:off x="1947" y="134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9" name="Line 671"/>
                <p:cNvSpPr>
                  <a:spLocks noChangeShapeType="1"/>
                </p:cNvSpPr>
                <p:nvPr/>
              </p:nvSpPr>
              <p:spPr bwMode="auto">
                <a:xfrm flipV="1">
                  <a:off x="1965" y="13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0" name="Line 672"/>
                <p:cNvSpPr>
                  <a:spLocks noChangeShapeType="1"/>
                </p:cNvSpPr>
                <p:nvPr/>
              </p:nvSpPr>
              <p:spPr bwMode="auto">
                <a:xfrm flipV="1">
                  <a:off x="2115" y="134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1" name="Line 673"/>
                <p:cNvSpPr>
                  <a:spLocks noChangeShapeType="1"/>
                </p:cNvSpPr>
                <p:nvPr/>
              </p:nvSpPr>
              <p:spPr bwMode="auto">
                <a:xfrm>
                  <a:off x="1975" y="1348"/>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2" name="Line 674"/>
                <p:cNvSpPr>
                  <a:spLocks noChangeShapeType="1"/>
                </p:cNvSpPr>
                <p:nvPr/>
              </p:nvSpPr>
              <p:spPr bwMode="auto">
                <a:xfrm flipV="1">
                  <a:off x="1987" y="13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3" name="Line 675"/>
                <p:cNvSpPr>
                  <a:spLocks noChangeShapeType="1"/>
                </p:cNvSpPr>
                <p:nvPr/>
              </p:nvSpPr>
              <p:spPr bwMode="auto">
                <a:xfrm>
                  <a:off x="2008" y="13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4" name="Line 676"/>
                <p:cNvSpPr>
                  <a:spLocks noChangeShapeType="1"/>
                </p:cNvSpPr>
                <p:nvPr/>
              </p:nvSpPr>
              <p:spPr bwMode="auto">
                <a:xfrm flipV="1">
                  <a:off x="2029" y="13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5" name="Line 677"/>
                <p:cNvSpPr>
                  <a:spLocks noChangeShapeType="1"/>
                </p:cNvSpPr>
                <p:nvPr/>
              </p:nvSpPr>
              <p:spPr bwMode="auto">
                <a:xfrm>
                  <a:off x="2051" y="13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6" name="Line 678"/>
                <p:cNvSpPr>
                  <a:spLocks noChangeShapeType="1"/>
                </p:cNvSpPr>
                <p:nvPr/>
              </p:nvSpPr>
              <p:spPr bwMode="auto">
                <a:xfrm flipV="1">
                  <a:off x="2072" y="134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7" name="Line 679"/>
                <p:cNvSpPr>
                  <a:spLocks noChangeShapeType="1"/>
                </p:cNvSpPr>
                <p:nvPr/>
              </p:nvSpPr>
              <p:spPr bwMode="auto">
                <a:xfrm flipV="1">
                  <a:off x="2094" y="134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8" name="Line 680"/>
                <p:cNvSpPr>
                  <a:spLocks noChangeShapeType="1"/>
                </p:cNvSpPr>
                <p:nvPr/>
              </p:nvSpPr>
              <p:spPr bwMode="auto">
                <a:xfrm>
                  <a:off x="1978" y="1358"/>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79" name="Freeform 681"/>
                <p:cNvSpPr>
                  <a:spLocks/>
                </p:cNvSpPr>
                <p:nvPr/>
              </p:nvSpPr>
              <p:spPr bwMode="auto">
                <a:xfrm>
                  <a:off x="1997" y="1358"/>
                  <a:ext cx="11" cy="0"/>
                </a:xfrm>
                <a:custGeom>
                  <a:avLst/>
                  <a:gdLst>
                    <a:gd name="T0" fmla="*/ 0 w 63"/>
                    <a:gd name="T1" fmla="*/ 1 h 1"/>
                    <a:gd name="T2" fmla="*/ 7 w 63"/>
                    <a:gd name="T3" fmla="*/ 0 h 1"/>
                    <a:gd name="T4" fmla="*/ 63 w 63"/>
                    <a:gd name="T5" fmla="*/ 0 h 1"/>
                  </a:gdLst>
                  <a:ahLst/>
                  <a:cxnLst>
                    <a:cxn ang="0">
                      <a:pos x="T0" y="T1"/>
                    </a:cxn>
                    <a:cxn ang="0">
                      <a:pos x="T2" y="T3"/>
                    </a:cxn>
                    <a:cxn ang="0">
                      <a:pos x="T4" y="T5"/>
                    </a:cxn>
                  </a:cxnLst>
                  <a:rect l="0" t="0" r="r" b="b"/>
                  <a:pathLst>
                    <a:path w="63" h="1">
                      <a:moveTo>
                        <a:pt x="0" y="1"/>
                      </a:moveTo>
                      <a:lnTo>
                        <a:pt x="7" y="0"/>
                      </a:lnTo>
                      <a:lnTo>
                        <a:pt x="6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0" name="Line 682"/>
                <p:cNvSpPr>
                  <a:spLocks noChangeShapeType="1"/>
                </p:cNvSpPr>
                <p:nvPr/>
              </p:nvSpPr>
              <p:spPr bwMode="auto">
                <a:xfrm flipV="1">
                  <a:off x="2019" y="13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1" name="Line 683"/>
                <p:cNvSpPr>
                  <a:spLocks noChangeShapeType="1"/>
                </p:cNvSpPr>
                <p:nvPr/>
              </p:nvSpPr>
              <p:spPr bwMode="auto">
                <a:xfrm flipV="1">
                  <a:off x="2040" y="13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2" name="Line 684"/>
                <p:cNvSpPr>
                  <a:spLocks noChangeShapeType="1"/>
                </p:cNvSpPr>
                <p:nvPr/>
              </p:nvSpPr>
              <p:spPr bwMode="auto">
                <a:xfrm flipV="1">
                  <a:off x="2062" y="135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3" name="Line 685"/>
                <p:cNvSpPr>
                  <a:spLocks noChangeShapeType="1"/>
                </p:cNvSpPr>
                <p:nvPr/>
              </p:nvSpPr>
              <p:spPr bwMode="auto">
                <a:xfrm flipV="1">
                  <a:off x="2083" y="135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4" name="Line 686"/>
                <p:cNvSpPr>
                  <a:spLocks noChangeShapeType="1"/>
                </p:cNvSpPr>
                <p:nvPr/>
              </p:nvSpPr>
              <p:spPr bwMode="auto">
                <a:xfrm>
                  <a:off x="2105" y="135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5" name="Line 687"/>
                <p:cNvSpPr>
                  <a:spLocks noChangeShapeType="1"/>
                </p:cNvSpPr>
                <p:nvPr/>
              </p:nvSpPr>
              <p:spPr bwMode="auto">
                <a:xfrm flipV="1">
                  <a:off x="2008" y="13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6" name="Line 688"/>
                <p:cNvSpPr>
                  <a:spLocks noChangeShapeType="1"/>
                </p:cNvSpPr>
                <p:nvPr/>
              </p:nvSpPr>
              <p:spPr bwMode="auto">
                <a:xfrm flipV="1">
                  <a:off x="2030" y="1368"/>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7" name="Line 689"/>
                <p:cNvSpPr>
                  <a:spLocks noChangeShapeType="1"/>
                </p:cNvSpPr>
                <p:nvPr/>
              </p:nvSpPr>
              <p:spPr bwMode="auto">
                <a:xfrm flipV="1">
                  <a:off x="2051" y="136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8" name="Line 690"/>
                <p:cNvSpPr>
                  <a:spLocks noChangeShapeType="1"/>
                </p:cNvSpPr>
                <p:nvPr/>
              </p:nvSpPr>
              <p:spPr bwMode="auto">
                <a:xfrm flipV="1">
                  <a:off x="2073" y="136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9" name="Line 691"/>
                <p:cNvSpPr>
                  <a:spLocks noChangeShapeType="1"/>
                </p:cNvSpPr>
                <p:nvPr/>
              </p:nvSpPr>
              <p:spPr bwMode="auto">
                <a:xfrm>
                  <a:off x="2024" y="137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0" name="Line 692"/>
                <p:cNvSpPr>
                  <a:spLocks noChangeShapeType="1"/>
                </p:cNvSpPr>
                <p:nvPr/>
              </p:nvSpPr>
              <p:spPr bwMode="auto">
                <a:xfrm>
                  <a:off x="2040" y="13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1" name="Line 693"/>
                <p:cNvSpPr>
                  <a:spLocks noChangeShapeType="1"/>
                </p:cNvSpPr>
                <p:nvPr/>
              </p:nvSpPr>
              <p:spPr bwMode="auto">
                <a:xfrm flipV="1">
                  <a:off x="2062" y="13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2" name="Line 694"/>
                <p:cNvSpPr>
                  <a:spLocks noChangeShapeType="1"/>
                </p:cNvSpPr>
                <p:nvPr/>
              </p:nvSpPr>
              <p:spPr bwMode="auto">
                <a:xfrm flipV="1">
                  <a:off x="2083" y="13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3" name="Line 695"/>
                <p:cNvSpPr>
                  <a:spLocks noChangeShapeType="1"/>
                </p:cNvSpPr>
                <p:nvPr/>
              </p:nvSpPr>
              <p:spPr bwMode="auto">
                <a:xfrm>
                  <a:off x="2052" y="139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4" name="Line 696"/>
                <p:cNvSpPr>
                  <a:spLocks noChangeShapeType="1"/>
                </p:cNvSpPr>
                <p:nvPr/>
              </p:nvSpPr>
              <p:spPr bwMode="auto">
                <a:xfrm>
                  <a:off x="2073" y="13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5" name="Line 697"/>
                <p:cNvSpPr>
                  <a:spLocks noChangeShapeType="1"/>
                </p:cNvSpPr>
                <p:nvPr/>
              </p:nvSpPr>
              <p:spPr bwMode="auto">
                <a:xfrm flipV="1">
                  <a:off x="2094" y="138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6" name="Line 698"/>
                <p:cNvSpPr>
                  <a:spLocks noChangeShapeType="1"/>
                </p:cNvSpPr>
                <p:nvPr/>
              </p:nvSpPr>
              <p:spPr bwMode="auto">
                <a:xfrm>
                  <a:off x="2070" y="1400"/>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7" name="Line 699"/>
                <p:cNvSpPr>
                  <a:spLocks noChangeShapeType="1"/>
                </p:cNvSpPr>
                <p:nvPr/>
              </p:nvSpPr>
              <p:spPr bwMode="auto">
                <a:xfrm flipV="1">
                  <a:off x="2084" y="140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8" name="Line 700"/>
                <p:cNvSpPr>
                  <a:spLocks noChangeShapeType="1"/>
                </p:cNvSpPr>
                <p:nvPr/>
              </p:nvSpPr>
              <p:spPr bwMode="auto">
                <a:xfrm flipH="1">
                  <a:off x="3510" y="1440"/>
                  <a:ext cx="1" cy="1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99" name="Freeform 701"/>
                <p:cNvSpPr>
                  <a:spLocks/>
                </p:cNvSpPr>
                <p:nvPr/>
              </p:nvSpPr>
              <p:spPr bwMode="auto">
                <a:xfrm>
                  <a:off x="3255" y="1495"/>
                  <a:ext cx="5" cy="11"/>
                </a:xfrm>
                <a:custGeom>
                  <a:avLst/>
                  <a:gdLst>
                    <a:gd name="T0" fmla="*/ 30 w 30"/>
                    <a:gd name="T1" fmla="*/ 0 h 69"/>
                    <a:gd name="T2" fmla="*/ 0 w 30"/>
                    <a:gd name="T3" fmla="*/ 31 h 69"/>
                    <a:gd name="T4" fmla="*/ 28 w 30"/>
                    <a:gd name="T5" fmla="*/ 69 h 69"/>
                  </a:gdLst>
                  <a:ahLst/>
                  <a:cxnLst>
                    <a:cxn ang="0">
                      <a:pos x="T0" y="T1"/>
                    </a:cxn>
                    <a:cxn ang="0">
                      <a:pos x="T2" y="T3"/>
                    </a:cxn>
                    <a:cxn ang="0">
                      <a:pos x="T4" y="T5"/>
                    </a:cxn>
                  </a:cxnLst>
                  <a:rect l="0" t="0" r="r" b="b"/>
                  <a:pathLst>
                    <a:path w="30" h="69">
                      <a:moveTo>
                        <a:pt x="30" y="0"/>
                      </a:moveTo>
                      <a:lnTo>
                        <a:pt x="0" y="31"/>
                      </a:lnTo>
                      <a:lnTo>
                        <a:pt x="28" y="6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0" name="Freeform 702"/>
                <p:cNvSpPr>
                  <a:spLocks/>
                </p:cNvSpPr>
                <p:nvPr/>
              </p:nvSpPr>
              <p:spPr bwMode="auto">
                <a:xfrm>
                  <a:off x="3236" y="1496"/>
                  <a:ext cx="6" cy="10"/>
                </a:xfrm>
                <a:custGeom>
                  <a:avLst/>
                  <a:gdLst>
                    <a:gd name="T0" fmla="*/ 0 w 34"/>
                    <a:gd name="T1" fmla="*/ 0 h 59"/>
                    <a:gd name="T2" fmla="*/ 34 w 34"/>
                    <a:gd name="T3" fmla="*/ 32 h 59"/>
                    <a:gd name="T4" fmla="*/ 2 w 34"/>
                    <a:gd name="T5" fmla="*/ 59 h 59"/>
                  </a:gdLst>
                  <a:ahLst/>
                  <a:cxnLst>
                    <a:cxn ang="0">
                      <a:pos x="T0" y="T1"/>
                    </a:cxn>
                    <a:cxn ang="0">
                      <a:pos x="T2" y="T3"/>
                    </a:cxn>
                    <a:cxn ang="0">
                      <a:pos x="T4" y="T5"/>
                    </a:cxn>
                  </a:cxnLst>
                  <a:rect l="0" t="0" r="r" b="b"/>
                  <a:pathLst>
                    <a:path w="34" h="59">
                      <a:moveTo>
                        <a:pt x="0" y="0"/>
                      </a:moveTo>
                      <a:lnTo>
                        <a:pt x="34" y="32"/>
                      </a:lnTo>
                      <a:lnTo>
                        <a:pt x="2"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1" name="Line 703"/>
                <p:cNvSpPr>
                  <a:spLocks noChangeShapeType="1"/>
                </p:cNvSpPr>
                <p:nvPr/>
              </p:nvSpPr>
              <p:spPr bwMode="auto">
                <a:xfrm flipH="1" flipV="1">
                  <a:off x="1317" y="1371"/>
                  <a:ext cx="10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2" name="Line 704"/>
                <p:cNvSpPr>
                  <a:spLocks noChangeShapeType="1"/>
                </p:cNvSpPr>
                <p:nvPr/>
              </p:nvSpPr>
              <p:spPr bwMode="auto">
                <a:xfrm>
                  <a:off x="1455" y="10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3" name="Line 705"/>
                <p:cNvSpPr>
                  <a:spLocks noChangeShapeType="1"/>
                </p:cNvSpPr>
                <p:nvPr/>
              </p:nvSpPr>
              <p:spPr bwMode="auto">
                <a:xfrm>
                  <a:off x="1466" y="10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4" name="Line 706"/>
                <p:cNvSpPr>
                  <a:spLocks noChangeShapeType="1"/>
                </p:cNvSpPr>
                <p:nvPr/>
              </p:nvSpPr>
              <p:spPr bwMode="auto">
                <a:xfrm>
                  <a:off x="1477" y="110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5" name="Line 707"/>
                <p:cNvSpPr>
                  <a:spLocks noChangeShapeType="1"/>
                </p:cNvSpPr>
                <p:nvPr/>
              </p:nvSpPr>
              <p:spPr bwMode="auto">
                <a:xfrm>
                  <a:off x="1487" y="111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6" name="Line 708"/>
                <p:cNvSpPr>
                  <a:spLocks noChangeShapeType="1"/>
                </p:cNvSpPr>
                <p:nvPr/>
              </p:nvSpPr>
              <p:spPr bwMode="auto">
                <a:xfrm>
                  <a:off x="1512" y="111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7" name="Line 709"/>
                <p:cNvSpPr>
                  <a:spLocks noChangeShapeType="1"/>
                </p:cNvSpPr>
                <p:nvPr/>
              </p:nvSpPr>
              <p:spPr bwMode="auto">
                <a:xfrm>
                  <a:off x="1486" y="1124"/>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8" name="Line 710"/>
                <p:cNvSpPr>
                  <a:spLocks noChangeShapeType="1"/>
                </p:cNvSpPr>
                <p:nvPr/>
              </p:nvSpPr>
              <p:spPr bwMode="auto">
                <a:xfrm>
                  <a:off x="1498" y="112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9" name="Line 711"/>
                <p:cNvSpPr>
                  <a:spLocks noChangeShapeType="1"/>
                </p:cNvSpPr>
                <p:nvPr/>
              </p:nvSpPr>
              <p:spPr bwMode="auto">
                <a:xfrm>
                  <a:off x="1519" y="1124"/>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0" name="Line 712"/>
                <p:cNvSpPr>
                  <a:spLocks noChangeShapeType="1"/>
                </p:cNvSpPr>
                <p:nvPr/>
              </p:nvSpPr>
              <p:spPr bwMode="auto">
                <a:xfrm>
                  <a:off x="1489" y="1134"/>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1" name="Line 713"/>
                <p:cNvSpPr>
                  <a:spLocks noChangeShapeType="1"/>
                </p:cNvSpPr>
                <p:nvPr/>
              </p:nvSpPr>
              <p:spPr bwMode="auto">
                <a:xfrm>
                  <a:off x="1509" y="1134"/>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2" name="Line 714"/>
                <p:cNvSpPr>
                  <a:spLocks noChangeShapeType="1"/>
                </p:cNvSpPr>
                <p:nvPr/>
              </p:nvSpPr>
              <p:spPr bwMode="auto">
                <a:xfrm>
                  <a:off x="1498" y="114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3" name="Line 715"/>
                <p:cNvSpPr>
                  <a:spLocks noChangeShapeType="1"/>
                </p:cNvSpPr>
                <p:nvPr/>
              </p:nvSpPr>
              <p:spPr bwMode="auto">
                <a:xfrm>
                  <a:off x="1519" y="114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4" name="Line 716"/>
                <p:cNvSpPr>
                  <a:spLocks noChangeShapeType="1"/>
                </p:cNvSpPr>
                <p:nvPr/>
              </p:nvSpPr>
              <p:spPr bwMode="auto">
                <a:xfrm>
                  <a:off x="1487" y="11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5" name="Line 717"/>
                <p:cNvSpPr>
                  <a:spLocks noChangeShapeType="1"/>
                </p:cNvSpPr>
                <p:nvPr/>
              </p:nvSpPr>
              <p:spPr bwMode="auto">
                <a:xfrm>
                  <a:off x="1508" y="11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6" name="Line 718"/>
                <p:cNvSpPr>
                  <a:spLocks noChangeShapeType="1"/>
                </p:cNvSpPr>
                <p:nvPr/>
              </p:nvSpPr>
              <p:spPr bwMode="auto">
                <a:xfrm>
                  <a:off x="1530" y="11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7" name="Line 719"/>
                <p:cNvSpPr>
                  <a:spLocks noChangeShapeType="1"/>
                </p:cNvSpPr>
                <p:nvPr/>
              </p:nvSpPr>
              <p:spPr bwMode="auto">
                <a:xfrm>
                  <a:off x="1458" y="116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8" name="Line 720"/>
                <p:cNvSpPr>
                  <a:spLocks noChangeShapeType="1"/>
                </p:cNvSpPr>
                <p:nvPr/>
              </p:nvSpPr>
              <p:spPr bwMode="auto">
                <a:xfrm>
                  <a:off x="1476" y="116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19" name="Line 721"/>
                <p:cNvSpPr>
                  <a:spLocks noChangeShapeType="1"/>
                </p:cNvSpPr>
                <p:nvPr/>
              </p:nvSpPr>
              <p:spPr bwMode="auto">
                <a:xfrm>
                  <a:off x="1498" y="116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0" name="Line 722"/>
                <p:cNvSpPr>
                  <a:spLocks noChangeShapeType="1"/>
                </p:cNvSpPr>
                <p:nvPr/>
              </p:nvSpPr>
              <p:spPr bwMode="auto">
                <a:xfrm>
                  <a:off x="1519" y="11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1" name="Line 723"/>
                <p:cNvSpPr>
                  <a:spLocks noChangeShapeType="1"/>
                </p:cNvSpPr>
                <p:nvPr/>
              </p:nvSpPr>
              <p:spPr bwMode="auto">
                <a:xfrm>
                  <a:off x="1540" y="11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2" name="Line 724"/>
                <p:cNvSpPr>
                  <a:spLocks noChangeShapeType="1"/>
                </p:cNvSpPr>
                <p:nvPr/>
              </p:nvSpPr>
              <p:spPr bwMode="auto">
                <a:xfrm>
                  <a:off x="1465" y="11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3" name="Line 725"/>
                <p:cNvSpPr>
                  <a:spLocks noChangeShapeType="1"/>
                </p:cNvSpPr>
                <p:nvPr/>
              </p:nvSpPr>
              <p:spPr bwMode="auto">
                <a:xfrm>
                  <a:off x="1487" y="11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4" name="Line 726"/>
                <p:cNvSpPr>
                  <a:spLocks noChangeShapeType="1"/>
                </p:cNvSpPr>
                <p:nvPr/>
              </p:nvSpPr>
              <p:spPr bwMode="auto">
                <a:xfrm>
                  <a:off x="1508" y="117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5" name="Line 727"/>
                <p:cNvSpPr>
                  <a:spLocks noChangeShapeType="1"/>
                </p:cNvSpPr>
                <p:nvPr/>
              </p:nvSpPr>
              <p:spPr bwMode="auto">
                <a:xfrm>
                  <a:off x="1530" y="117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6" name="Line 728"/>
                <p:cNvSpPr>
                  <a:spLocks noChangeShapeType="1"/>
                </p:cNvSpPr>
                <p:nvPr/>
              </p:nvSpPr>
              <p:spPr bwMode="auto">
                <a:xfrm>
                  <a:off x="1551" y="11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7" name="Line 729"/>
                <p:cNvSpPr>
                  <a:spLocks noChangeShapeType="1"/>
                </p:cNvSpPr>
                <p:nvPr/>
              </p:nvSpPr>
              <p:spPr bwMode="auto">
                <a:xfrm>
                  <a:off x="1476"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8" name="Line 730"/>
                <p:cNvSpPr>
                  <a:spLocks noChangeShapeType="1"/>
                </p:cNvSpPr>
                <p:nvPr/>
              </p:nvSpPr>
              <p:spPr bwMode="auto">
                <a:xfrm>
                  <a:off x="1497"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9" name="Line 731"/>
                <p:cNvSpPr>
                  <a:spLocks noChangeShapeType="1"/>
                </p:cNvSpPr>
                <p:nvPr/>
              </p:nvSpPr>
              <p:spPr bwMode="auto">
                <a:xfrm>
                  <a:off x="1519"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0" name="Line 732"/>
                <p:cNvSpPr>
                  <a:spLocks noChangeShapeType="1"/>
                </p:cNvSpPr>
                <p:nvPr/>
              </p:nvSpPr>
              <p:spPr bwMode="auto">
                <a:xfrm>
                  <a:off x="1540" y="11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1" name="Line 733"/>
                <p:cNvSpPr>
                  <a:spLocks noChangeShapeType="1"/>
                </p:cNvSpPr>
                <p:nvPr/>
              </p:nvSpPr>
              <p:spPr bwMode="auto">
                <a:xfrm>
                  <a:off x="1562" y="118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2" name="Line 734"/>
                <p:cNvSpPr>
                  <a:spLocks noChangeShapeType="1"/>
                </p:cNvSpPr>
                <p:nvPr/>
              </p:nvSpPr>
              <p:spPr bwMode="auto">
                <a:xfrm>
                  <a:off x="1487" y="11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3" name="Line 735"/>
                <p:cNvSpPr>
                  <a:spLocks noChangeShapeType="1"/>
                </p:cNvSpPr>
                <p:nvPr/>
              </p:nvSpPr>
              <p:spPr bwMode="auto">
                <a:xfrm>
                  <a:off x="1508" y="11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4" name="Line 736"/>
                <p:cNvSpPr>
                  <a:spLocks noChangeShapeType="1"/>
                </p:cNvSpPr>
                <p:nvPr/>
              </p:nvSpPr>
              <p:spPr bwMode="auto">
                <a:xfrm>
                  <a:off x="1530" y="11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5" name="Line 737"/>
                <p:cNvSpPr>
                  <a:spLocks noChangeShapeType="1"/>
                </p:cNvSpPr>
                <p:nvPr/>
              </p:nvSpPr>
              <p:spPr bwMode="auto">
                <a:xfrm>
                  <a:off x="1551" y="11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6" name="Line 738"/>
                <p:cNvSpPr>
                  <a:spLocks noChangeShapeType="1"/>
                </p:cNvSpPr>
                <p:nvPr/>
              </p:nvSpPr>
              <p:spPr bwMode="auto">
                <a:xfrm>
                  <a:off x="1572" y="11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7" name="Line 739"/>
                <p:cNvSpPr>
                  <a:spLocks noChangeShapeType="1"/>
                </p:cNvSpPr>
                <p:nvPr/>
              </p:nvSpPr>
              <p:spPr bwMode="auto">
                <a:xfrm>
                  <a:off x="1476" y="12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8" name="Line 740"/>
                <p:cNvSpPr>
                  <a:spLocks noChangeShapeType="1"/>
                </p:cNvSpPr>
                <p:nvPr/>
              </p:nvSpPr>
              <p:spPr bwMode="auto">
                <a:xfrm>
                  <a:off x="1497" y="12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39" name="Line 741"/>
                <p:cNvSpPr>
                  <a:spLocks noChangeShapeType="1"/>
                </p:cNvSpPr>
                <p:nvPr/>
              </p:nvSpPr>
              <p:spPr bwMode="auto">
                <a:xfrm>
                  <a:off x="1519" y="1209"/>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0" name="Line 742"/>
                <p:cNvSpPr>
                  <a:spLocks noChangeShapeType="1"/>
                </p:cNvSpPr>
                <p:nvPr/>
              </p:nvSpPr>
              <p:spPr bwMode="auto">
                <a:xfrm>
                  <a:off x="1540"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1" name="Line 743"/>
                <p:cNvSpPr>
                  <a:spLocks noChangeShapeType="1"/>
                </p:cNvSpPr>
                <p:nvPr/>
              </p:nvSpPr>
              <p:spPr bwMode="auto">
                <a:xfrm>
                  <a:off x="1561"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2" name="Line 744"/>
                <p:cNvSpPr>
                  <a:spLocks noChangeShapeType="1"/>
                </p:cNvSpPr>
                <p:nvPr/>
              </p:nvSpPr>
              <p:spPr bwMode="auto">
                <a:xfrm>
                  <a:off x="1583" y="12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3" name="Line 745"/>
                <p:cNvSpPr>
                  <a:spLocks noChangeShapeType="1"/>
                </p:cNvSpPr>
                <p:nvPr/>
              </p:nvSpPr>
              <p:spPr bwMode="auto">
                <a:xfrm>
                  <a:off x="1465" y="12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4" name="Line 746"/>
                <p:cNvSpPr>
                  <a:spLocks noChangeShapeType="1"/>
                </p:cNvSpPr>
                <p:nvPr/>
              </p:nvSpPr>
              <p:spPr bwMode="auto">
                <a:xfrm>
                  <a:off x="1487" y="122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5" name="Line 747"/>
                <p:cNvSpPr>
                  <a:spLocks noChangeShapeType="1"/>
                </p:cNvSpPr>
                <p:nvPr/>
              </p:nvSpPr>
              <p:spPr bwMode="auto">
                <a:xfrm>
                  <a:off x="1508" y="12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6" name="Line 748"/>
                <p:cNvSpPr>
                  <a:spLocks noChangeShapeType="1"/>
                </p:cNvSpPr>
                <p:nvPr/>
              </p:nvSpPr>
              <p:spPr bwMode="auto">
                <a:xfrm>
                  <a:off x="1529" y="1220"/>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7" name="Line 749"/>
                <p:cNvSpPr>
                  <a:spLocks noChangeShapeType="1"/>
                </p:cNvSpPr>
                <p:nvPr/>
              </p:nvSpPr>
              <p:spPr bwMode="auto">
                <a:xfrm>
                  <a:off x="1551" y="12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8" name="Line 750"/>
                <p:cNvSpPr>
                  <a:spLocks noChangeShapeType="1"/>
                </p:cNvSpPr>
                <p:nvPr/>
              </p:nvSpPr>
              <p:spPr bwMode="auto">
                <a:xfrm>
                  <a:off x="1572" y="12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9" name="Line 751"/>
                <p:cNvSpPr>
                  <a:spLocks noChangeShapeType="1"/>
                </p:cNvSpPr>
                <p:nvPr/>
              </p:nvSpPr>
              <p:spPr bwMode="auto">
                <a:xfrm>
                  <a:off x="1594" y="12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0" name="Line 752"/>
                <p:cNvSpPr>
                  <a:spLocks noChangeShapeType="1"/>
                </p:cNvSpPr>
                <p:nvPr/>
              </p:nvSpPr>
              <p:spPr bwMode="auto">
                <a:xfrm>
                  <a:off x="1463" y="123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1" name="Line 753"/>
                <p:cNvSpPr>
                  <a:spLocks noChangeShapeType="1"/>
                </p:cNvSpPr>
                <p:nvPr/>
              </p:nvSpPr>
              <p:spPr bwMode="auto">
                <a:xfrm>
                  <a:off x="1476" y="123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2" name="Line 754"/>
                <p:cNvSpPr>
                  <a:spLocks noChangeShapeType="1"/>
                </p:cNvSpPr>
                <p:nvPr/>
              </p:nvSpPr>
              <p:spPr bwMode="auto">
                <a:xfrm>
                  <a:off x="1497" y="12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3" name="Line 755"/>
                <p:cNvSpPr>
                  <a:spLocks noChangeShapeType="1"/>
                </p:cNvSpPr>
                <p:nvPr/>
              </p:nvSpPr>
              <p:spPr bwMode="auto">
                <a:xfrm>
                  <a:off x="1518" y="12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4" name="Line 756"/>
                <p:cNvSpPr>
                  <a:spLocks noChangeShapeType="1"/>
                </p:cNvSpPr>
                <p:nvPr/>
              </p:nvSpPr>
              <p:spPr bwMode="auto">
                <a:xfrm>
                  <a:off x="1540" y="12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5" name="Line 757"/>
                <p:cNvSpPr>
                  <a:spLocks noChangeShapeType="1"/>
                </p:cNvSpPr>
                <p:nvPr/>
              </p:nvSpPr>
              <p:spPr bwMode="auto">
                <a:xfrm>
                  <a:off x="1561" y="12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6" name="Line 758"/>
                <p:cNvSpPr>
                  <a:spLocks noChangeShapeType="1"/>
                </p:cNvSpPr>
                <p:nvPr/>
              </p:nvSpPr>
              <p:spPr bwMode="auto">
                <a:xfrm>
                  <a:off x="1583" y="1231"/>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7" name="Line 759"/>
                <p:cNvSpPr>
                  <a:spLocks noChangeShapeType="1"/>
                </p:cNvSpPr>
                <p:nvPr/>
              </p:nvSpPr>
              <p:spPr bwMode="auto">
                <a:xfrm>
                  <a:off x="1604" y="12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8" name="Line 760"/>
                <p:cNvSpPr>
                  <a:spLocks noChangeShapeType="1"/>
                </p:cNvSpPr>
                <p:nvPr/>
              </p:nvSpPr>
              <p:spPr bwMode="auto">
                <a:xfrm>
                  <a:off x="1466" y="12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59" name="Line 761"/>
                <p:cNvSpPr>
                  <a:spLocks noChangeShapeType="1"/>
                </p:cNvSpPr>
                <p:nvPr/>
              </p:nvSpPr>
              <p:spPr bwMode="auto">
                <a:xfrm>
                  <a:off x="1487" y="1241"/>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0" name="Line 762"/>
                <p:cNvSpPr>
                  <a:spLocks noChangeShapeType="1"/>
                </p:cNvSpPr>
                <p:nvPr/>
              </p:nvSpPr>
              <p:spPr bwMode="auto">
                <a:xfrm>
                  <a:off x="1508" y="124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1" name="Line 763"/>
                <p:cNvSpPr>
                  <a:spLocks noChangeShapeType="1"/>
                </p:cNvSpPr>
                <p:nvPr/>
              </p:nvSpPr>
              <p:spPr bwMode="auto">
                <a:xfrm>
                  <a:off x="1529" y="12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2" name="Line 764"/>
                <p:cNvSpPr>
                  <a:spLocks noChangeShapeType="1"/>
                </p:cNvSpPr>
                <p:nvPr/>
              </p:nvSpPr>
              <p:spPr bwMode="auto">
                <a:xfrm>
                  <a:off x="1551" y="124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3" name="Line 765"/>
                <p:cNvSpPr>
                  <a:spLocks noChangeShapeType="1"/>
                </p:cNvSpPr>
                <p:nvPr/>
              </p:nvSpPr>
              <p:spPr bwMode="auto">
                <a:xfrm>
                  <a:off x="1572" y="12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4" name="Line 766"/>
                <p:cNvSpPr>
                  <a:spLocks noChangeShapeType="1"/>
                </p:cNvSpPr>
                <p:nvPr/>
              </p:nvSpPr>
              <p:spPr bwMode="auto">
                <a:xfrm>
                  <a:off x="1593" y="12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5" name="Line 767"/>
                <p:cNvSpPr>
                  <a:spLocks noChangeShapeType="1"/>
                </p:cNvSpPr>
                <p:nvPr/>
              </p:nvSpPr>
              <p:spPr bwMode="auto">
                <a:xfrm>
                  <a:off x="1615" y="1242"/>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6" name="Line 768"/>
                <p:cNvSpPr>
                  <a:spLocks noChangeShapeType="1"/>
                </p:cNvSpPr>
                <p:nvPr/>
              </p:nvSpPr>
              <p:spPr bwMode="auto">
                <a:xfrm>
                  <a:off x="1476" y="125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7" name="Line 769"/>
                <p:cNvSpPr>
                  <a:spLocks noChangeShapeType="1"/>
                </p:cNvSpPr>
                <p:nvPr/>
              </p:nvSpPr>
              <p:spPr bwMode="auto">
                <a:xfrm>
                  <a:off x="1497" y="12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8" name="Line 770"/>
                <p:cNvSpPr>
                  <a:spLocks noChangeShapeType="1"/>
                </p:cNvSpPr>
                <p:nvPr/>
              </p:nvSpPr>
              <p:spPr bwMode="auto">
                <a:xfrm>
                  <a:off x="1518" y="12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9" name="Line 771"/>
                <p:cNvSpPr>
                  <a:spLocks noChangeShapeType="1"/>
                </p:cNvSpPr>
                <p:nvPr/>
              </p:nvSpPr>
              <p:spPr bwMode="auto">
                <a:xfrm>
                  <a:off x="1540" y="1252"/>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0" name="Line 772"/>
                <p:cNvSpPr>
                  <a:spLocks noChangeShapeType="1"/>
                </p:cNvSpPr>
                <p:nvPr/>
              </p:nvSpPr>
              <p:spPr bwMode="auto">
                <a:xfrm>
                  <a:off x="1561" y="12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1" name="Line 773"/>
                <p:cNvSpPr>
                  <a:spLocks noChangeShapeType="1"/>
                </p:cNvSpPr>
                <p:nvPr/>
              </p:nvSpPr>
              <p:spPr bwMode="auto">
                <a:xfrm>
                  <a:off x="1583" y="125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2" name="Line 774"/>
                <p:cNvSpPr>
                  <a:spLocks noChangeShapeType="1"/>
                </p:cNvSpPr>
                <p:nvPr/>
              </p:nvSpPr>
              <p:spPr bwMode="auto">
                <a:xfrm>
                  <a:off x="1604" y="12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3" name="Line 775"/>
                <p:cNvSpPr>
                  <a:spLocks noChangeShapeType="1"/>
                </p:cNvSpPr>
                <p:nvPr/>
              </p:nvSpPr>
              <p:spPr bwMode="auto">
                <a:xfrm>
                  <a:off x="1626" y="125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4" name="Line 776"/>
                <p:cNvSpPr>
                  <a:spLocks noChangeShapeType="1"/>
                </p:cNvSpPr>
                <p:nvPr/>
              </p:nvSpPr>
              <p:spPr bwMode="auto">
                <a:xfrm>
                  <a:off x="1469" y="12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5" name="Line 777"/>
                <p:cNvSpPr>
                  <a:spLocks noChangeShapeType="1"/>
                </p:cNvSpPr>
                <p:nvPr/>
              </p:nvSpPr>
              <p:spPr bwMode="auto">
                <a:xfrm>
                  <a:off x="1486" y="12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6" name="Line 778"/>
                <p:cNvSpPr>
                  <a:spLocks noChangeShapeType="1"/>
                </p:cNvSpPr>
                <p:nvPr/>
              </p:nvSpPr>
              <p:spPr bwMode="auto">
                <a:xfrm>
                  <a:off x="1508" y="126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7" name="Line 779"/>
                <p:cNvSpPr>
                  <a:spLocks noChangeShapeType="1"/>
                </p:cNvSpPr>
                <p:nvPr/>
              </p:nvSpPr>
              <p:spPr bwMode="auto">
                <a:xfrm>
                  <a:off x="1529" y="12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8" name="Line 780"/>
                <p:cNvSpPr>
                  <a:spLocks noChangeShapeType="1"/>
                </p:cNvSpPr>
                <p:nvPr/>
              </p:nvSpPr>
              <p:spPr bwMode="auto">
                <a:xfrm>
                  <a:off x="1550" y="12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79" name="Line 781"/>
                <p:cNvSpPr>
                  <a:spLocks noChangeShapeType="1"/>
                </p:cNvSpPr>
                <p:nvPr/>
              </p:nvSpPr>
              <p:spPr bwMode="auto">
                <a:xfrm>
                  <a:off x="1572" y="1263"/>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0" name="Line 782"/>
                <p:cNvSpPr>
                  <a:spLocks noChangeShapeType="1"/>
                </p:cNvSpPr>
                <p:nvPr/>
              </p:nvSpPr>
              <p:spPr bwMode="auto">
                <a:xfrm>
                  <a:off x="1593" y="12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1" name="Line 783"/>
                <p:cNvSpPr>
                  <a:spLocks noChangeShapeType="1"/>
                </p:cNvSpPr>
                <p:nvPr/>
              </p:nvSpPr>
              <p:spPr bwMode="auto">
                <a:xfrm>
                  <a:off x="1615" y="12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2" name="Line 784"/>
                <p:cNvSpPr>
                  <a:spLocks noChangeShapeType="1"/>
                </p:cNvSpPr>
                <p:nvPr/>
              </p:nvSpPr>
              <p:spPr bwMode="auto">
                <a:xfrm>
                  <a:off x="1636" y="12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3" name="Line 785"/>
                <p:cNvSpPr>
                  <a:spLocks noChangeShapeType="1"/>
                </p:cNvSpPr>
                <p:nvPr/>
              </p:nvSpPr>
              <p:spPr bwMode="auto">
                <a:xfrm>
                  <a:off x="1658" y="12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4" name="Line 786"/>
                <p:cNvSpPr>
                  <a:spLocks noChangeShapeType="1"/>
                </p:cNvSpPr>
                <p:nvPr/>
              </p:nvSpPr>
              <p:spPr bwMode="auto">
                <a:xfrm>
                  <a:off x="1679" y="12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5" name="Line 787"/>
                <p:cNvSpPr>
                  <a:spLocks noChangeShapeType="1"/>
                </p:cNvSpPr>
                <p:nvPr/>
              </p:nvSpPr>
              <p:spPr bwMode="auto">
                <a:xfrm>
                  <a:off x="1475" y="12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6" name="Line 788"/>
                <p:cNvSpPr>
                  <a:spLocks noChangeShapeType="1"/>
                </p:cNvSpPr>
                <p:nvPr/>
              </p:nvSpPr>
              <p:spPr bwMode="auto">
                <a:xfrm>
                  <a:off x="1497" y="127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7" name="Line 789"/>
                <p:cNvSpPr>
                  <a:spLocks noChangeShapeType="1"/>
                </p:cNvSpPr>
                <p:nvPr/>
              </p:nvSpPr>
              <p:spPr bwMode="auto">
                <a:xfrm>
                  <a:off x="1518" y="12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8" name="Line 790"/>
                <p:cNvSpPr>
                  <a:spLocks noChangeShapeType="1"/>
                </p:cNvSpPr>
                <p:nvPr/>
              </p:nvSpPr>
              <p:spPr bwMode="auto">
                <a:xfrm>
                  <a:off x="1540" y="127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9" name="Line 791"/>
                <p:cNvSpPr>
                  <a:spLocks noChangeShapeType="1"/>
                </p:cNvSpPr>
                <p:nvPr/>
              </p:nvSpPr>
              <p:spPr bwMode="auto">
                <a:xfrm>
                  <a:off x="1561" y="12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0" name="Line 792"/>
                <p:cNvSpPr>
                  <a:spLocks noChangeShapeType="1"/>
                </p:cNvSpPr>
                <p:nvPr/>
              </p:nvSpPr>
              <p:spPr bwMode="auto">
                <a:xfrm>
                  <a:off x="1582" y="12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1" name="Line 793"/>
                <p:cNvSpPr>
                  <a:spLocks noChangeShapeType="1"/>
                </p:cNvSpPr>
                <p:nvPr/>
              </p:nvSpPr>
              <p:spPr bwMode="auto">
                <a:xfrm>
                  <a:off x="1604" y="12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2" name="Line 794"/>
                <p:cNvSpPr>
                  <a:spLocks noChangeShapeType="1"/>
                </p:cNvSpPr>
                <p:nvPr/>
              </p:nvSpPr>
              <p:spPr bwMode="auto">
                <a:xfrm>
                  <a:off x="1625" y="12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3" name="Line 795"/>
                <p:cNvSpPr>
                  <a:spLocks noChangeShapeType="1"/>
                </p:cNvSpPr>
                <p:nvPr/>
              </p:nvSpPr>
              <p:spPr bwMode="auto">
                <a:xfrm>
                  <a:off x="1647" y="127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4" name="Line 796"/>
                <p:cNvSpPr>
                  <a:spLocks noChangeShapeType="1"/>
                </p:cNvSpPr>
                <p:nvPr/>
              </p:nvSpPr>
              <p:spPr bwMode="auto">
                <a:xfrm>
                  <a:off x="1668" y="12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5" name="Line 797"/>
                <p:cNvSpPr>
                  <a:spLocks noChangeShapeType="1"/>
                </p:cNvSpPr>
                <p:nvPr/>
              </p:nvSpPr>
              <p:spPr bwMode="auto">
                <a:xfrm>
                  <a:off x="1690" y="127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6" name="Line 798"/>
                <p:cNvSpPr>
                  <a:spLocks noChangeShapeType="1"/>
                </p:cNvSpPr>
                <p:nvPr/>
              </p:nvSpPr>
              <p:spPr bwMode="auto">
                <a:xfrm>
                  <a:off x="1472" y="128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7" name="Line 799"/>
                <p:cNvSpPr>
                  <a:spLocks noChangeShapeType="1"/>
                </p:cNvSpPr>
                <p:nvPr/>
              </p:nvSpPr>
              <p:spPr bwMode="auto">
                <a:xfrm>
                  <a:off x="1486" y="12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8" name="Line 800"/>
                <p:cNvSpPr>
                  <a:spLocks noChangeShapeType="1"/>
                </p:cNvSpPr>
                <p:nvPr/>
              </p:nvSpPr>
              <p:spPr bwMode="auto">
                <a:xfrm>
                  <a:off x="1507" y="12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99" name="Line 801"/>
                <p:cNvSpPr>
                  <a:spLocks noChangeShapeType="1"/>
                </p:cNvSpPr>
                <p:nvPr/>
              </p:nvSpPr>
              <p:spPr bwMode="auto">
                <a:xfrm>
                  <a:off x="1529" y="12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0" name="Line 802"/>
                <p:cNvSpPr>
                  <a:spLocks noChangeShapeType="1"/>
                </p:cNvSpPr>
                <p:nvPr/>
              </p:nvSpPr>
              <p:spPr bwMode="auto">
                <a:xfrm>
                  <a:off x="1550" y="12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1" name="Line 803"/>
                <p:cNvSpPr>
                  <a:spLocks noChangeShapeType="1"/>
                </p:cNvSpPr>
                <p:nvPr/>
              </p:nvSpPr>
              <p:spPr bwMode="auto">
                <a:xfrm>
                  <a:off x="1572" y="128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2" name="Line 804"/>
                <p:cNvSpPr>
                  <a:spLocks noChangeShapeType="1"/>
                </p:cNvSpPr>
                <p:nvPr/>
              </p:nvSpPr>
              <p:spPr bwMode="auto">
                <a:xfrm>
                  <a:off x="1593" y="12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3" name="Line 805"/>
                <p:cNvSpPr>
                  <a:spLocks noChangeShapeType="1"/>
                </p:cNvSpPr>
                <p:nvPr/>
              </p:nvSpPr>
              <p:spPr bwMode="auto">
                <a:xfrm>
                  <a:off x="1615" y="128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4" name="Line 806"/>
                <p:cNvSpPr>
                  <a:spLocks noChangeShapeType="1"/>
                </p:cNvSpPr>
                <p:nvPr/>
              </p:nvSpPr>
              <p:spPr bwMode="auto">
                <a:xfrm>
                  <a:off x="1636" y="128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5" name="Line 807"/>
                <p:cNvSpPr>
                  <a:spLocks noChangeShapeType="1"/>
                </p:cNvSpPr>
                <p:nvPr/>
              </p:nvSpPr>
              <p:spPr bwMode="auto">
                <a:xfrm>
                  <a:off x="1657" y="12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3" name="Group 1009"/>
              <p:cNvGrpSpPr>
                <a:grpSpLocks/>
              </p:cNvGrpSpPr>
              <p:nvPr/>
            </p:nvGrpSpPr>
            <p:grpSpPr bwMode="auto">
              <a:xfrm>
                <a:off x="1279" y="996"/>
                <a:ext cx="503" cy="924"/>
                <a:chOff x="1279" y="996"/>
                <a:chExt cx="503" cy="924"/>
              </a:xfrm>
            </p:grpSpPr>
            <p:sp>
              <p:nvSpPr>
                <p:cNvPr id="16606" name="Line 809"/>
                <p:cNvSpPr>
                  <a:spLocks noChangeShapeType="1"/>
                </p:cNvSpPr>
                <p:nvPr/>
              </p:nvSpPr>
              <p:spPr bwMode="auto">
                <a:xfrm>
                  <a:off x="1679" y="12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07" name="Line 810"/>
                <p:cNvSpPr>
                  <a:spLocks noChangeShapeType="1"/>
                </p:cNvSpPr>
                <p:nvPr/>
              </p:nvSpPr>
              <p:spPr bwMode="auto">
                <a:xfrm>
                  <a:off x="1700" y="12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08" name="Line 811"/>
                <p:cNvSpPr>
                  <a:spLocks noChangeShapeType="1"/>
                </p:cNvSpPr>
                <p:nvPr/>
              </p:nvSpPr>
              <p:spPr bwMode="auto">
                <a:xfrm>
                  <a:off x="1722" y="128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09" name="Line 812"/>
                <p:cNvSpPr>
                  <a:spLocks noChangeShapeType="1"/>
                </p:cNvSpPr>
                <p:nvPr/>
              </p:nvSpPr>
              <p:spPr bwMode="auto">
                <a:xfrm>
                  <a:off x="1475"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0" name="Line 813"/>
                <p:cNvSpPr>
                  <a:spLocks noChangeShapeType="1"/>
                </p:cNvSpPr>
                <p:nvPr/>
              </p:nvSpPr>
              <p:spPr bwMode="auto">
                <a:xfrm>
                  <a:off x="1497" y="129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1" name="Line 814"/>
                <p:cNvSpPr>
                  <a:spLocks noChangeShapeType="1"/>
                </p:cNvSpPr>
                <p:nvPr/>
              </p:nvSpPr>
              <p:spPr bwMode="auto">
                <a:xfrm>
                  <a:off x="1518"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2" name="Line 815"/>
                <p:cNvSpPr>
                  <a:spLocks noChangeShapeType="1"/>
                </p:cNvSpPr>
                <p:nvPr/>
              </p:nvSpPr>
              <p:spPr bwMode="auto">
                <a:xfrm>
                  <a:off x="1539" y="12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3" name="Line 816"/>
                <p:cNvSpPr>
                  <a:spLocks noChangeShapeType="1"/>
                </p:cNvSpPr>
                <p:nvPr/>
              </p:nvSpPr>
              <p:spPr bwMode="auto">
                <a:xfrm>
                  <a:off x="1561" y="12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4" name="Line 817"/>
                <p:cNvSpPr>
                  <a:spLocks noChangeShapeType="1"/>
                </p:cNvSpPr>
                <p:nvPr/>
              </p:nvSpPr>
              <p:spPr bwMode="auto">
                <a:xfrm>
                  <a:off x="1582" y="12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5" name="Line 818"/>
                <p:cNvSpPr>
                  <a:spLocks noChangeShapeType="1"/>
                </p:cNvSpPr>
                <p:nvPr/>
              </p:nvSpPr>
              <p:spPr bwMode="auto">
                <a:xfrm>
                  <a:off x="1604" y="129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6" name="Line 819"/>
                <p:cNvSpPr>
                  <a:spLocks noChangeShapeType="1"/>
                </p:cNvSpPr>
                <p:nvPr/>
              </p:nvSpPr>
              <p:spPr bwMode="auto">
                <a:xfrm>
                  <a:off x="1625" y="12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7" name="Line 820"/>
                <p:cNvSpPr>
                  <a:spLocks noChangeShapeType="1"/>
                </p:cNvSpPr>
                <p:nvPr/>
              </p:nvSpPr>
              <p:spPr bwMode="auto">
                <a:xfrm>
                  <a:off x="1647" y="129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8" name="Line 821"/>
                <p:cNvSpPr>
                  <a:spLocks noChangeShapeType="1"/>
                </p:cNvSpPr>
                <p:nvPr/>
              </p:nvSpPr>
              <p:spPr bwMode="auto">
                <a:xfrm>
                  <a:off x="1668" y="12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19" name="Line 822"/>
                <p:cNvSpPr>
                  <a:spLocks noChangeShapeType="1"/>
                </p:cNvSpPr>
                <p:nvPr/>
              </p:nvSpPr>
              <p:spPr bwMode="auto">
                <a:xfrm>
                  <a:off x="1689" y="129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0" name="Line 823"/>
                <p:cNvSpPr>
                  <a:spLocks noChangeShapeType="1"/>
                </p:cNvSpPr>
                <p:nvPr/>
              </p:nvSpPr>
              <p:spPr bwMode="auto">
                <a:xfrm>
                  <a:off x="1711" y="129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1" name="Line 824"/>
                <p:cNvSpPr>
                  <a:spLocks noChangeShapeType="1"/>
                </p:cNvSpPr>
                <p:nvPr/>
              </p:nvSpPr>
              <p:spPr bwMode="auto">
                <a:xfrm>
                  <a:off x="1732" y="129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2" name="Line 825"/>
                <p:cNvSpPr>
                  <a:spLocks noChangeShapeType="1"/>
                </p:cNvSpPr>
                <p:nvPr/>
              </p:nvSpPr>
              <p:spPr bwMode="auto">
                <a:xfrm>
                  <a:off x="1486"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3" name="Line 826"/>
                <p:cNvSpPr>
                  <a:spLocks noChangeShapeType="1"/>
                </p:cNvSpPr>
                <p:nvPr/>
              </p:nvSpPr>
              <p:spPr bwMode="auto">
                <a:xfrm>
                  <a:off x="1507"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4" name="Line 827"/>
                <p:cNvSpPr>
                  <a:spLocks noChangeShapeType="1"/>
                </p:cNvSpPr>
                <p:nvPr/>
              </p:nvSpPr>
              <p:spPr bwMode="auto">
                <a:xfrm>
                  <a:off x="1529" y="130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5" name="Line 828"/>
                <p:cNvSpPr>
                  <a:spLocks noChangeShapeType="1"/>
                </p:cNvSpPr>
                <p:nvPr/>
              </p:nvSpPr>
              <p:spPr bwMode="auto">
                <a:xfrm>
                  <a:off x="1550"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6" name="Line 829"/>
                <p:cNvSpPr>
                  <a:spLocks noChangeShapeType="1"/>
                </p:cNvSpPr>
                <p:nvPr/>
              </p:nvSpPr>
              <p:spPr bwMode="auto">
                <a:xfrm>
                  <a:off x="1572" y="130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7" name="Line 830"/>
                <p:cNvSpPr>
                  <a:spLocks noChangeShapeType="1"/>
                </p:cNvSpPr>
                <p:nvPr/>
              </p:nvSpPr>
              <p:spPr bwMode="auto">
                <a:xfrm>
                  <a:off x="1593" y="13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8" name="Line 831"/>
                <p:cNvSpPr>
                  <a:spLocks noChangeShapeType="1"/>
                </p:cNvSpPr>
                <p:nvPr/>
              </p:nvSpPr>
              <p:spPr bwMode="auto">
                <a:xfrm>
                  <a:off x="1614" y="13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9" name="Line 832"/>
                <p:cNvSpPr>
                  <a:spLocks noChangeShapeType="1"/>
                </p:cNvSpPr>
                <p:nvPr/>
              </p:nvSpPr>
              <p:spPr bwMode="auto">
                <a:xfrm>
                  <a:off x="1636" y="13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0" name="Line 833"/>
                <p:cNvSpPr>
                  <a:spLocks noChangeShapeType="1"/>
                </p:cNvSpPr>
                <p:nvPr/>
              </p:nvSpPr>
              <p:spPr bwMode="auto">
                <a:xfrm>
                  <a:off x="1657" y="130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1" name="Line 834"/>
                <p:cNvSpPr>
                  <a:spLocks noChangeShapeType="1"/>
                </p:cNvSpPr>
                <p:nvPr/>
              </p:nvSpPr>
              <p:spPr bwMode="auto">
                <a:xfrm>
                  <a:off x="1711" y="1307"/>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2" name="Line 835"/>
                <p:cNvSpPr>
                  <a:spLocks noChangeShapeType="1"/>
                </p:cNvSpPr>
                <p:nvPr/>
              </p:nvSpPr>
              <p:spPr bwMode="auto">
                <a:xfrm>
                  <a:off x="1721" y="13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3" name="Line 836"/>
                <p:cNvSpPr>
                  <a:spLocks noChangeShapeType="1"/>
                </p:cNvSpPr>
                <p:nvPr/>
              </p:nvSpPr>
              <p:spPr bwMode="auto">
                <a:xfrm>
                  <a:off x="1743" y="130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4" name="Line 837"/>
                <p:cNvSpPr>
                  <a:spLocks noChangeShapeType="1"/>
                </p:cNvSpPr>
                <p:nvPr/>
              </p:nvSpPr>
              <p:spPr bwMode="auto">
                <a:xfrm>
                  <a:off x="1764" y="130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5" name="Line 838"/>
                <p:cNvSpPr>
                  <a:spLocks noChangeShapeType="1"/>
                </p:cNvSpPr>
                <p:nvPr/>
              </p:nvSpPr>
              <p:spPr bwMode="auto">
                <a:xfrm>
                  <a:off x="1479" y="1316"/>
                  <a:ext cx="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6" name="Line 839"/>
                <p:cNvSpPr>
                  <a:spLocks noChangeShapeType="1"/>
                </p:cNvSpPr>
                <p:nvPr/>
              </p:nvSpPr>
              <p:spPr bwMode="auto">
                <a:xfrm>
                  <a:off x="1497" y="131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7" name="Line 840"/>
                <p:cNvSpPr>
                  <a:spLocks noChangeShapeType="1"/>
                </p:cNvSpPr>
                <p:nvPr/>
              </p:nvSpPr>
              <p:spPr bwMode="auto">
                <a:xfrm>
                  <a:off x="1518" y="13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8" name="Line 841"/>
                <p:cNvSpPr>
                  <a:spLocks noChangeShapeType="1"/>
                </p:cNvSpPr>
                <p:nvPr/>
              </p:nvSpPr>
              <p:spPr bwMode="auto">
                <a:xfrm>
                  <a:off x="1539" y="13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39" name="Line 842"/>
                <p:cNvSpPr>
                  <a:spLocks noChangeShapeType="1"/>
                </p:cNvSpPr>
                <p:nvPr/>
              </p:nvSpPr>
              <p:spPr bwMode="auto">
                <a:xfrm>
                  <a:off x="1561" y="13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0" name="Line 843"/>
                <p:cNvSpPr>
                  <a:spLocks noChangeShapeType="1"/>
                </p:cNvSpPr>
                <p:nvPr/>
              </p:nvSpPr>
              <p:spPr bwMode="auto">
                <a:xfrm>
                  <a:off x="1582" y="13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1" name="Line 844"/>
                <p:cNvSpPr>
                  <a:spLocks noChangeShapeType="1"/>
                </p:cNvSpPr>
                <p:nvPr/>
              </p:nvSpPr>
              <p:spPr bwMode="auto">
                <a:xfrm>
                  <a:off x="1604" y="131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2" name="Line 845"/>
                <p:cNvSpPr>
                  <a:spLocks noChangeShapeType="1"/>
                </p:cNvSpPr>
                <p:nvPr/>
              </p:nvSpPr>
              <p:spPr bwMode="auto">
                <a:xfrm>
                  <a:off x="1625" y="131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3" name="Line 846"/>
                <p:cNvSpPr>
                  <a:spLocks noChangeShapeType="1"/>
                </p:cNvSpPr>
                <p:nvPr/>
              </p:nvSpPr>
              <p:spPr bwMode="auto">
                <a:xfrm>
                  <a:off x="1647" y="131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4" name="Line 847"/>
                <p:cNvSpPr>
                  <a:spLocks noChangeShapeType="1"/>
                </p:cNvSpPr>
                <p:nvPr/>
              </p:nvSpPr>
              <p:spPr bwMode="auto">
                <a:xfrm>
                  <a:off x="1711" y="131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5" name="Line 848"/>
                <p:cNvSpPr>
                  <a:spLocks noChangeShapeType="1"/>
                </p:cNvSpPr>
                <p:nvPr/>
              </p:nvSpPr>
              <p:spPr bwMode="auto">
                <a:xfrm>
                  <a:off x="1732" y="131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6" name="Line 849"/>
                <p:cNvSpPr>
                  <a:spLocks noChangeShapeType="1"/>
                </p:cNvSpPr>
                <p:nvPr/>
              </p:nvSpPr>
              <p:spPr bwMode="auto">
                <a:xfrm>
                  <a:off x="1753" y="131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7" name="Line 850"/>
                <p:cNvSpPr>
                  <a:spLocks noChangeShapeType="1"/>
                </p:cNvSpPr>
                <p:nvPr/>
              </p:nvSpPr>
              <p:spPr bwMode="auto">
                <a:xfrm>
                  <a:off x="1775" y="131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8" name="Line 851"/>
                <p:cNvSpPr>
                  <a:spLocks noChangeShapeType="1"/>
                </p:cNvSpPr>
                <p:nvPr/>
              </p:nvSpPr>
              <p:spPr bwMode="auto">
                <a:xfrm>
                  <a:off x="1486" y="13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9" name="Line 852"/>
                <p:cNvSpPr>
                  <a:spLocks noChangeShapeType="1"/>
                </p:cNvSpPr>
                <p:nvPr/>
              </p:nvSpPr>
              <p:spPr bwMode="auto">
                <a:xfrm>
                  <a:off x="1507" y="132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0" name="Line 853"/>
                <p:cNvSpPr>
                  <a:spLocks noChangeShapeType="1"/>
                </p:cNvSpPr>
                <p:nvPr/>
              </p:nvSpPr>
              <p:spPr bwMode="auto">
                <a:xfrm>
                  <a:off x="1721" y="132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1" name="Line 854"/>
                <p:cNvSpPr>
                  <a:spLocks noChangeShapeType="1"/>
                </p:cNvSpPr>
                <p:nvPr/>
              </p:nvSpPr>
              <p:spPr bwMode="auto">
                <a:xfrm>
                  <a:off x="1743" y="132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2" name="Line 855"/>
                <p:cNvSpPr>
                  <a:spLocks noChangeShapeType="1"/>
                </p:cNvSpPr>
                <p:nvPr/>
              </p:nvSpPr>
              <p:spPr bwMode="auto">
                <a:xfrm>
                  <a:off x="1764" y="132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3" name="Line 856"/>
                <p:cNvSpPr>
                  <a:spLocks noChangeShapeType="1"/>
                </p:cNvSpPr>
                <p:nvPr/>
              </p:nvSpPr>
              <p:spPr bwMode="auto">
                <a:xfrm>
                  <a:off x="1529" y="132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4" name="Line 857"/>
                <p:cNvSpPr>
                  <a:spLocks noChangeShapeType="1"/>
                </p:cNvSpPr>
                <p:nvPr/>
              </p:nvSpPr>
              <p:spPr bwMode="auto">
                <a:xfrm>
                  <a:off x="1550" y="13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5" name="Line 858"/>
                <p:cNvSpPr>
                  <a:spLocks noChangeShapeType="1"/>
                </p:cNvSpPr>
                <p:nvPr/>
              </p:nvSpPr>
              <p:spPr bwMode="auto">
                <a:xfrm>
                  <a:off x="1571" y="13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6" name="Line 859"/>
                <p:cNvSpPr>
                  <a:spLocks noChangeShapeType="1"/>
                </p:cNvSpPr>
                <p:nvPr/>
              </p:nvSpPr>
              <p:spPr bwMode="auto">
                <a:xfrm>
                  <a:off x="1593" y="13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7" name="Line 860"/>
                <p:cNvSpPr>
                  <a:spLocks noChangeShapeType="1"/>
                </p:cNvSpPr>
                <p:nvPr/>
              </p:nvSpPr>
              <p:spPr bwMode="auto">
                <a:xfrm>
                  <a:off x="1614" y="13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8" name="Line 861"/>
                <p:cNvSpPr>
                  <a:spLocks noChangeShapeType="1"/>
                </p:cNvSpPr>
                <p:nvPr/>
              </p:nvSpPr>
              <p:spPr bwMode="auto">
                <a:xfrm>
                  <a:off x="1636" y="132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59" name="Line 862"/>
                <p:cNvSpPr>
                  <a:spLocks noChangeShapeType="1"/>
                </p:cNvSpPr>
                <p:nvPr/>
              </p:nvSpPr>
              <p:spPr bwMode="auto">
                <a:xfrm>
                  <a:off x="1657" y="1328"/>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0" name="Line 863"/>
                <p:cNvSpPr>
                  <a:spLocks noChangeShapeType="1"/>
                </p:cNvSpPr>
                <p:nvPr/>
              </p:nvSpPr>
              <p:spPr bwMode="auto">
                <a:xfrm>
                  <a:off x="1496" y="133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1" name="Line 864"/>
                <p:cNvSpPr>
                  <a:spLocks noChangeShapeType="1"/>
                </p:cNvSpPr>
                <p:nvPr/>
              </p:nvSpPr>
              <p:spPr bwMode="auto">
                <a:xfrm>
                  <a:off x="1732" y="134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2" name="Line 865"/>
                <p:cNvSpPr>
                  <a:spLocks noChangeShapeType="1"/>
                </p:cNvSpPr>
                <p:nvPr/>
              </p:nvSpPr>
              <p:spPr bwMode="auto">
                <a:xfrm>
                  <a:off x="1753" y="134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3" name="Line 866"/>
                <p:cNvSpPr>
                  <a:spLocks noChangeShapeType="1"/>
                </p:cNvSpPr>
                <p:nvPr/>
              </p:nvSpPr>
              <p:spPr bwMode="auto">
                <a:xfrm>
                  <a:off x="1775" y="134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4" name="Line 867"/>
                <p:cNvSpPr>
                  <a:spLocks noChangeShapeType="1"/>
                </p:cNvSpPr>
                <p:nvPr/>
              </p:nvSpPr>
              <p:spPr bwMode="auto">
                <a:xfrm>
                  <a:off x="1539" y="13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5" name="Line 868"/>
                <p:cNvSpPr>
                  <a:spLocks noChangeShapeType="1"/>
                </p:cNvSpPr>
                <p:nvPr/>
              </p:nvSpPr>
              <p:spPr bwMode="auto">
                <a:xfrm>
                  <a:off x="1561" y="13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6" name="Line 869"/>
                <p:cNvSpPr>
                  <a:spLocks noChangeShapeType="1"/>
                </p:cNvSpPr>
                <p:nvPr/>
              </p:nvSpPr>
              <p:spPr bwMode="auto">
                <a:xfrm>
                  <a:off x="1582" y="1338"/>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7" name="Line 870"/>
                <p:cNvSpPr>
                  <a:spLocks noChangeShapeType="1"/>
                </p:cNvSpPr>
                <p:nvPr/>
              </p:nvSpPr>
              <p:spPr bwMode="auto">
                <a:xfrm>
                  <a:off x="1604" y="133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8" name="Line 871"/>
                <p:cNvSpPr>
                  <a:spLocks noChangeShapeType="1"/>
                </p:cNvSpPr>
                <p:nvPr/>
              </p:nvSpPr>
              <p:spPr bwMode="auto">
                <a:xfrm>
                  <a:off x="1625" y="13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9" name="Line 872"/>
                <p:cNvSpPr>
                  <a:spLocks noChangeShapeType="1"/>
                </p:cNvSpPr>
                <p:nvPr/>
              </p:nvSpPr>
              <p:spPr bwMode="auto">
                <a:xfrm>
                  <a:off x="1646" y="13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0" name="Line 873"/>
                <p:cNvSpPr>
                  <a:spLocks noChangeShapeType="1"/>
                </p:cNvSpPr>
                <p:nvPr/>
              </p:nvSpPr>
              <p:spPr bwMode="auto">
                <a:xfrm>
                  <a:off x="1560" y="134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1" name="Line 874"/>
                <p:cNvSpPr>
                  <a:spLocks noChangeShapeType="1"/>
                </p:cNvSpPr>
                <p:nvPr/>
              </p:nvSpPr>
              <p:spPr bwMode="auto">
                <a:xfrm>
                  <a:off x="1636" y="135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2" name="Line 875"/>
                <p:cNvSpPr>
                  <a:spLocks noChangeShapeType="1"/>
                </p:cNvSpPr>
                <p:nvPr/>
              </p:nvSpPr>
              <p:spPr bwMode="auto">
                <a:xfrm flipH="1">
                  <a:off x="1509" y="1381"/>
                  <a:ext cx="42" cy="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3" name="Line 876"/>
                <p:cNvSpPr>
                  <a:spLocks noChangeShapeType="1"/>
                </p:cNvSpPr>
                <p:nvPr/>
              </p:nvSpPr>
              <p:spPr bwMode="auto">
                <a:xfrm flipH="1">
                  <a:off x="1510" y="1384"/>
                  <a:ext cx="5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4" name="Line 877"/>
                <p:cNvSpPr>
                  <a:spLocks noChangeShapeType="1"/>
                </p:cNvSpPr>
                <p:nvPr/>
              </p:nvSpPr>
              <p:spPr bwMode="auto">
                <a:xfrm flipH="1">
                  <a:off x="1515" y="1380"/>
                  <a:ext cx="119" cy="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5" name="Line 878"/>
                <p:cNvSpPr>
                  <a:spLocks noChangeShapeType="1"/>
                </p:cNvSpPr>
                <p:nvPr/>
              </p:nvSpPr>
              <p:spPr bwMode="auto">
                <a:xfrm flipH="1">
                  <a:off x="1516" y="1385"/>
                  <a:ext cx="128"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6" name="Line 879"/>
                <p:cNvSpPr>
                  <a:spLocks noChangeShapeType="1"/>
                </p:cNvSpPr>
                <p:nvPr/>
              </p:nvSpPr>
              <p:spPr bwMode="auto">
                <a:xfrm flipH="1">
                  <a:off x="1520" y="1411"/>
                  <a:ext cx="136"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7" name="Line 880"/>
                <p:cNvSpPr>
                  <a:spLocks noChangeShapeType="1"/>
                </p:cNvSpPr>
                <p:nvPr/>
              </p:nvSpPr>
              <p:spPr bwMode="auto">
                <a:xfrm flipH="1">
                  <a:off x="1523" y="1422"/>
                  <a:ext cx="133"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8" name="Line 881"/>
                <p:cNvSpPr>
                  <a:spLocks noChangeShapeType="1"/>
                </p:cNvSpPr>
                <p:nvPr/>
              </p:nvSpPr>
              <p:spPr bwMode="auto">
                <a:xfrm flipH="1">
                  <a:off x="1532" y="1451"/>
                  <a:ext cx="131"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79" name="Line 882"/>
                <p:cNvSpPr>
                  <a:spLocks noChangeShapeType="1"/>
                </p:cNvSpPr>
                <p:nvPr/>
              </p:nvSpPr>
              <p:spPr bwMode="auto">
                <a:xfrm flipH="1">
                  <a:off x="1535" y="1498"/>
                  <a:ext cx="5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80" name="Line 883"/>
                <p:cNvSpPr>
                  <a:spLocks noChangeShapeType="1"/>
                </p:cNvSpPr>
                <p:nvPr/>
              </p:nvSpPr>
              <p:spPr bwMode="auto">
                <a:xfrm flipH="1" flipV="1">
                  <a:off x="1479" y="1381"/>
                  <a:ext cx="25" cy="1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81" name="Line 884"/>
                <p:cNvSpPr>
                  <a:spLocks noChangeShapeType="1"/>
                </p:cNvSpPr>
                <p:nvPr/>
              </p:nvSpPr>
              <p:spPr bwMode="auto">
                <a:xfrm flipH="1" flipV="1">
                  <a:off x="1484" y="1382"/>
                  <a:ext cx="25" cy="1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82" name="Freeform 885"/>
                <p:cNvSpPr>
                  <a:spLocks/>
                </p:cNvSpPr>
                <p:nvPr/>
              </p:nvSpPr>
              <p:spPr bwMode="auto">
                <a:xfrm>
                  <a:off x="1436" y="1420"/>
                  <a:ext cx="3" cy="5"/>
                </a:xfrm>
                <a:custGeom>
                  <a:avLst/>
                  <a:gdLst>
                    <a:gd name="T0" fmla="*/ 0 w 18"/>
                    <a:gd name="T1" fmla="*/ 3 h 27"/>
                    <a:gd name="T2" fmla="*/ 0 w 18"/>
                    <a:gd name="T3" fmla="*/ 17 h 27"/>
                    <a:gd name="T4" fmla="*/ 1 w 18"/>
                    <a:gd name="T5" fmla="*/ 13 h 27"/>
                    <a:gd name="T6" fmla="*/ 2 w 18"/>
                    <a:gd name="T7" fmla="*/ 8 h 27"/>
                    <a:gd name="T8" fmla="*/ 3 w 18"/>
                    <a:gd name="T9" fmla="*/ 7 h 27"/>
                    <a:gd name="T10" fmla="*/ 7 w 18"/>
                    <a:gd name="T11" fmla="*/ 5 h 27"/>
                    <a:gd name="T12" fmla="*/ 8 w 18"/>
                    <a:gd name="T13" fmla="*/ 5 h 27"/>
                    <a:gd name="T14" fmla="*/ 12 w 18"/>
                    <a:gd name="T15" fmla="*/ 7 h 27"/>
                    <a:gd name="T16" fmla="*/ 14 w 18"/>
                    <a:gd name="T17" fmla="*/ 9 h 27"/>
                    <a:gd name="T18" fmla="*/ 15 w 18"/>
                    <a:gd name="T19" fmla="*/ 16 h 27"/>
                    <a:gd name="T20" fmla="*/ 15 w 18"/>
                    <a:gd name="T21" fmla="*/ 27 h 27"/>
                    <a:gd name="T22" fmla="*/ 18 w 18"/>
                    <a:gd name="T23" fmla="*/ 5 h 27"/>
                    <a:gd name="T24" fmla="*/ 15 w 18"/>
                    <a:gd name="T25" fmla="*/ 1 h 27"/>
                    <a:gd name="T26" fmla="*/ 14 w 18"/>
                    <a:gd name="T27" fmla="*/ 1 h 27"/>
                    <a:gd name="T28" fmla="*/ 7 w 18"/>
                    <a:gd name="T29" fmla="*/ 0 h 27"/>
                    <a:gd name="T30" fmla="*/ 6 w 18"/>
                    <a:gd name="T31" fmla="*/ 0 h 27"/>
                    <a:gd name="T32" fmla="*/ 1 w 18"/>
                    <a:gd name="T33" fmla="*/ 2 h 27"/>
                    <a:gd name="T34" fmla="*/ 0 w 18"/>
                    <a:gd name="T3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7">
                      <a:moveTo>
                        <a:pt x="0" y="3"/>
                      </a:moveTo>
                      <a:lnTo>
                        <a:pt x="0" y="17"/>
                      </a:lnTo>
                      <a:lnTo>
                        <a:pt x="1" y="13"/>
                      </a:lnTo>
                      <a:lnTo>
                        <a:pt x="2" y="8"/>
                      </a:lnTo>
                      <a:lnTo>
                        <a:pt x="3" y="7"/>
                      </a:lnTo>
                      <a:lnTo>
                        <a:pt x="7" y="5"/>
                      </a:lnTo>
                      <a:lnTo>
                        <a:pt x="8" y="5"/>
                      </a:lnTo>
                      <a:lnTo>
                        <a:pt x="12" y="7"/>
                      </a:lnTo>
                      <a:lnTo>
                        <a:pt x="14" y="9"/>
                      </a:lnTo>
                      <a:lnTo>
                        <a:pt x="15" y="16"/>
                      </a:lnTo>
                      <a:lnTo>
                        <a:pt x="15" y="27"/>
                      </a:lnTo>
                      <a:lnTo>
                        <a:pt x="18" y="5"/>
                      </a:lnTo>
                      <a:lnTo>
                        <a:pt x="15" y="1"/>
                      </a:lnTo>
                      <a:lnTo>
                        <a:pt x="14" y="1"/>
                      </a:lnTo>
                      <a:lnTo>
                        <a:pt x="7" y="0"/>
                      </a:lnTo>
                      <a:lnTo>
                        <a:pt x="6" y="0"/>
                      </a:lnTo>
                      <a:lnTo>
                        <a:pt x="1"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3" name="Freeform 886"/>
                <p:cNvSpPr>
                  <a:spLocks/>
                </p:cNvSpPr>
                <p:nvPr/>
              </p:nvSpPr>
              <p:spPr bwMode="auto">
                <a:xfrm>
                  <a:off x="1433" y="1420"/>
                  <a:ext cx="3" cy="5"/>
                </a:xfrm>
                <a:custGeom>
                  <a:avLst/>
                  <a:gdLst>
                    <a:gd name="T0" fmla="*/ 0 w 15"/>
                    <a:gd name="T1" fmla="*/ 3 h 25"/>
                    <a:gd name="T2" fmla="*/ 2 w 15"/>
                    <a:gd name="T3" fmla="*/ 16 h 25"/>
                    <a:gd name="T4" fmla="*/ 2 w 15"/>
                    <a:gd name="T5" fmla="*/ 11 h 25"/>
                    <a:gd name="T6" fmla="*/ 4 w 15"/>
                    <a:gd name="T7" fmla="*/ 6 h 25"/>
                    <a:gd name="T8" fmla="*/ 8 w 15"/>
                    <a:gd name="T9" fmla="*/ 5 h 25"/>
                    <a:gd name="T10" fmla="*/ 12 w 15"/>
                    <a:gd name="T11" fmla="*/ 6 h 25"/>
                    <a:gd name="T12" fmla="*/ 13 w 15"/>
                    <a:gd name="T13" fmla="*/ 11 h 25"/>
                    <a:gd name="T14" fmla="*/ 14 w 15"/>
                    <a:gd name="T15" fmla="*/ 15 h 25"/>
                    <a:gd name="T16" fmla="*/ 14 w 15"/>
                    <a:gd name="T17" fmla="*/ 25 h 25"/>
                    <a:gd name="T18" fmla="*/ 15 w 15"/>
                    <a:gd name="T19" fmla="*/ 5 h 25"/>
                    <a:gd name="T20" fmla="*/ 12 w 15"/>
                    <a:gd name="T21" fmla="*/ 1 h 25"/>
                    <a:gd name="T22" fmla="*/ 7 w 15"/>
                    <a:gd name="T23" fmla="*/ 0 h 25"/>
                    <a:gd name="T24" fmla="*/ 5 w 15"/>
                    <a:gd name="T25" fmla="*/ 0 h 25"/>
                    <a:gd name="T26" fmla="*/ 0 w 15"/>
                    <a:gd name="T2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25">
                      <a:moveTo>
                        <a:pt x="0" y="3"/>
                      </a:moveTo>
                      <a:lnTo>
                        <a:pt x="2" y="16"/>
                      </a:lnTo>
                      <a:lnTo>
                        <a:pt x="2" y="11"/>
                      </a:lnTo>
                      <a:lnTo>
                        <a:pt x="4" y="6"/>
                      </a:lnTo>
                      <a:lnTo>
                        <a:pt x="8" y="5"/>
                      </a:lnTo>
                      <a:lnTo>
                        <a:pt x="12" y="6"/>
                      </a:lnTo>
                      <a:lnTo>
                        <a:pt x="13" y="11"/>
                      </a:lnTo>
                      <a:lnTo>
                        <a:pt x="14" y="15"/>
                      </a:lnTo>
                      <a:lnTo>
                        <a:pt x="14" y="25"/>
                      </a:lnTo>
                      <a:lnTo>
                        <a:pt x="15" y="5"/>
                      </a:lnTo>
                      <a:lnTo>
                        <a:pt x="12" y="1"/>
                      </a:lnTo>
                      <a:lnTo>
                        <a:pt x="7"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4" name="Freeform 887"/>
                <p:cNvSpPr>
                  <a:spLocks/>
                </p:cNvSpPr>
                <p:nvPr/>
              </p:nvSpPr>
              <p:spPr bwMode="auto">
                <a:xfrm>
                  <a:off x="1433" y="1421"/>
                  <a:ext cx="7" cy="4"/>
                </a:xfrm>
                <a:custGeom>
                  <a:avLst/>
                  <a:gdLst>
                    <a:gd name="T0" fmla="*/ 0 w 43"/>
                    <a:gd name="T1" fmla="*/ 13 h 29"/>
                    <a:gd name="T2" fmla="*/ 0 w 43"/>
                    <a:gd name="T3" fmla="*/ 29 h 29"/>
                    <a:gd name="T4" fmla="*/ 43 w 43"/>
                    <a:gd name="T5" fmla="*/ 29 h 29"/>
                    <a:gd name="T6" fmla="*/ 43 w 43"/>
                    <a:gd name="T7" fmla="*/ 13 h 29"/>
                    <a:gd name="T8" fmla="*/ 43 w 43"/>
                    <a:gd name="T9" fmla="*/ 9 h 29"/>
                    <a:gd name="T10" fmla="*/ 42 w 43"/>
                    <a:gd name="T11" fmla="*/ 3 h 29"/>
                    <a:gd name="T12" fmla="*/ 41 w 43"/>
                    <a:gd name="T13" fmla="*/ 2 h 29"/>
                    <a:gd name="T14" fmla="*/ 38 w 43"/>
                    <a:gd name="T15" fmla="*/ 24 h 29"/>
                    <a:gd name="T16" fmla="*/ 23 w 43"/>
                    <a:gd name="T17" fmla="*/ 24 h 29"/>
                    <a:gd name="T18" fmla="*/ 23 w 43"/>
                    <a:gd name="T19" fmla="*/ 14 h 29"/>
                    <a:gd name="T20" fmla="*/ 23 w 43"/>
                    <a:gd name="T21" fmla="*/ 0 h 29"/>
                    <a:gd name="T22" fmla="*/ 21 w 43"/>
                    <a:gd name="T23" fmla="*/ 4 h 29"/>
                    <a:gd name="T24" fmla="*/ 19 w 43"/>
                    <a:gd name="T25" fmla="*/ 4 h 29"/>
                    <a:gd name="T26" fmla="*/ 18 w 43"/>
                    <a:gd name="T27" fmla="*/ 24 h 29"/>
                    <a:gd name="T28" fmla="*/ 6 w 43"/>
                    <a:gd name="T29" fmla="*/ 24 h 29"/>
                    <a:gd name="T30" fmla="*/ 6 w 43"/>
                    <a:gd name="T31" fmla="*/ 15 h 29"/>
                    <a:gd name="T32" fmla="*/ 4 w 43"/>
                    <a:gd name="T33" fmla="*/ 2 h 29"/>
                    <a:gd name="T34" fmla="*/ 4 w 43"/>
                    <a:gd name="T35" fmla="*/ 2 h 29"/>
                    <a:gd name="T36" fmla="*/ 1 w 43"/>
                    <a:gd name="T37" fmla="*/ 6 h 29"/>
                    <a:gd name="T38" fmla="*/ 0 w 43"/>
                    <a:gd name="T3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0" y="13"/>
                      </a:moveTo>
                      <a:lnTo>
                        <a:pt x="0" y="29"/>
                      </a:lnTo>
                      <a:lnTo>
                        <a:pt x="43" y="29"/>
                      </a:lnTo>
                      <a:lnTo>
                        <a:pt x="43" y="13"/>
                      </a:lnTo>
                      <a:lnTo>
                        <a:pt x="43" y="9"/>
                      </a:lnTo>
                      <a:lnTo>
                        <a:pt x="42" y="3"/>
                      </a:lnTo>
                      <a:lnTo>
                        <a:pt x="41" y="2"/>
                      </a:lnTo>
                      <a:lnTo>
                        <a:pt x="38" y="24"/>
                      </a:lnTo>
                      <a:lnTo>
                        <a:pt x="23" y="24"/>
                      </a:lnTo>
                      <a:lnTo>
                        <a:pt x="23" y="14"/>
                      </a:lnTo>
                      <a:lnTo>
                        <a:pt x="23" y="0"/>
                      </a:lnTo>
                      <a:lnTo>
                        <a:pt x="21" y="4"/>
                      </a:lnTo>
                      <a:lnTo>
                        <a:pt x="19" y="4"/>
                      </a:lnTo>
                      <a:lnTo>
                        <a:pt x="18" y="24"/>
                      </a:lnTo>
                      <a:lnTo>
                        <a:pt x="6" y="24"/>
                      </a:lnTo>
                      <a:lnTo>
                        <a:pt x="6" y="15"/>
                      </a:lnTo>
                      <a:lnTo>
                        <a:pt x="4" y="2"/>
                      </a:lnTo>
                      <a:lnTo>
                        <a:pt x="4" y="2"/>
                      </a:lnTo>
                      <a:lnTo>
                        <a:pt x="1"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5" name="Freeform 888"/>
                <p:cNvSpPr>
                  <a:spLocks/>
                </p:cNvSpPr>
                <p:nvPr/>
              </p:nvSpPr>
              <p:spPr bwMode="auto">
                <a:xfrm>
                  <a:off x="1433" y="1413"/>
                  <a:ext cx="7" cy="6"/>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7 h 32"/>
                    <a:gd name="T12" fmla="*/ 24 w 43"/>
                    <a:gd name="T13" fmla="*/ 27 h 32"/>
                    <a:gd name="T14" fmla="*/ 24 w 43"/>
                    <a:gd name="T15" fmla="*/ 4 h 32"/>
                    <a:gd name="T16" fmla="*/ 18 w 43"/>
                    <a:gd name="T17" fmla="*/ 4 h 32"/>
                    <a:gd name="T18" fmla="*/ 18 w 43"/>
                    <a:gd name="T19" fmla="*/ 27 h 32"/>
                    <a:gd name="T20" fmla="*/ 6 w 43"/>
                    <a:gd name="T21" fmla="*/ 27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7"/>
                      </a:lnTo>
                      <a:lnTo>
                        <a:pt x="24" y="27"/>
                      </a:lnTo>
                      <a:lnTo>
                        <a:pt x="24" y="4"/>
                      </a:lnTo>
                      <a:lnTo>
                        <a:pt x="18" y="4"/>
                      </a:lnTo>
                      <a:lnTo>
                        <a:pt x="18" y="27"/>
                      </a:lnTo>
                      <a:lnTo>
                        <a:pt x="6" y="27"/>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6" name="Freeform 889"/>
                <p:cNvSpPr>
                  <a:spLocks/>
                </p:cNvSpPr>
                <p:nvPr/>
              </p:nvSpPr>
              <p:spPr bwMode="auto">
                <a:xfrm>
                  <a:off x="1437" y="1406"/>
                  <a:ext cx="3" cy="4"/>
                </a:xfrm>
                <a:custGeom>
                  <a:avLst/>
                  <a:gdLst>
                    <a:gd name="T0" fmla="*/ 0 w 19"/>
                    <a:gd name="T1" fmla="*/ 16 h 25"/>
                    <a:gd name="T2" fmla="*/ 0 w 19"/>
                    <a:gd name="T3" fmla="*/ 25 h 25"/>
                    <a:gd name="T4" fmla="*/ 1 w 19"/>
                    <a:gd name="T5" fmla="*/ 22 h 25"/>
                    <a:gd name="T6" fmla="*/ 3 w 19"/>
                    <a:gd name="T7" fmla="*/ 19 h 25"/>
                    <a:gd name="T8" fmla="*/ 6 w 19"/>
                    <a:gd name="T9" fmla="*/ 16 h 25"/>
                    <a:gd name="T10" fmla="*/ 8 w 19"/>
                    <a:gd name="T11" fmla="*/ 14 h 25"/>
                    <a:gd name="T12" fmla="*/ 13 w 19"/>
                    <a:gd name="T13" fmla="*/ 11 h 25"/>
                    <a:gd name="T14" fmla="*/ 19 w 19"/>
                    <a:gd name="T15" fmla="*/ 7 h 25"/>
                    <a:gd name="T16" fmla="*/ 19 w 19"/>
                    <a:gd name="T17" fmla="*/ 0 h 25"/>
                    <a:gd name="T18" fmla="*/ 7 w 19"/>
                    <a:gd name="T19" fmla="*/ 7 h 25"/>
                    <a:gd name="T20" fmla="*/ 3 w 19"/>
                    <a:gd name="T21" fmla="*/ 11 h 25"/>
                    <a:gd name="T22" fmla="*/ 0 w 19"/>
                    <a:gd name="T2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5">
                      <a:moveTo>
                        <a:pt x="0" y="16"/>
                      </a:moveTo>
                      <a:lnTo>
                        <a:pt x="0" y="25"/>
                      </a:lnTo>
                      <a:lnTo>
                        <a:pt x="1" y="22"/>
                      </a:lnTo>
                      <a:lnTo>
                        <a:pt x="3" y="19"/>
                      </a:lnTo>
                      <a:lnTo>
                        <a:pt x="6" y="16"/>
                      </a:lnTo>
                      <a:lnTo>
                        <a:pt x="8" y="14"/>
                      </a:lnTo>
                      <a:lnTo>
                        <a:pt x="13" y="11"/>
                      </a:lnTo>
                      <a:lnTo>
                        <a:pt x="19" y="7"/>
                      </a:lnTo>
                      <a:lnTo>
                        <a:pt x="19" y="0"/>
                      </a:lnTo>
                      <a:lnTo>
                        <a:pt x="7" y="7"/>
                      </a:lnTo>
                      <a:lnTo>
                        <a:pt x="3" y="11"/>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7" name="Freeform 890"/>
                <p:cNvSpPr>
                  <a:spLocks/>
                </p:cNvSpPr>
                <p:nvPr/>
              </p:nvSpPr>
              <p:spPr bwMode="auto">
                <a:xfrm>
                  <a:off x="1433" y="1406"/>
                  <a:ext cx="3" cy="5"/>
                </a:xfrm>
                <a:custGeom>
                  <a:avLst/>
                  <a:gdLst>
                    <a:gd name="T0" fmla="*/ 0 w 17"/>
                    <a:gd name="T1" fmla="*/ 4 h 29"/>
                    <a:gd name="T2" fmla="*/ 3 w 17"/>
                    <a:gd name="T3" fmla="*/ 15 h 29"/>
                    <a:gd name="T4" fmla="*/ 3 w 17"/>
                    <a:gd name="T5" fmla="*/ 13 h 29"/>
                    <a:gd name="T6" fmla="*/ 5 w 17"/>
                    <a:gd name="T7" fmla="*/ 7 h 29"/>
                    <a:gd name="T8" fmla="*/ 10 w 17"/>
                    <a:gd name="T9" fmla="*/ 5 h 29"/>
                    <a:gd name="T10" fmla="*/ 14 w 17"/>
                    <a:gd name="T11" fmla="*/ 6 h 29"/>
                    <a:gd name="T12" fmla="*/ 16 w 17"/>
                    <a:gd name="T13" fmla="*/ 10 h 29"/>
                    <a:gd name="T14" fmla="*/ 16 w 17"/>
                    <a:gd name="T15" fmla="*/ 10 h 29"/>
                    <a:gd name="T16" fmla="*/ 17 w 17"/>
                    <a:gd name="T17" fmla="*/ 16 h 29"/>
                    <a:gd name="T18" fmla="*/ 17 w 17"/>
                    <a:gd name="T19" fmla="*/ 29 h 29"/>
                    <a:gd name="T20" fmla="*/ 17 w 17"/>
                    <a:gd name="T21" fmla="*/ 3 h 29"/>
                    <a:gd name="T22" fmla="*/ 15 w 17"/>
                    <a:gd name="T23" fmla="*/ 1 h 29"/>
                    <a:gd name="T24" fmla="*/ 10 w 17"/>
                    <a:gd name="T25" fmla="*/ 0 h 29"/>
                    <a:gd name="T26" fmla="*/ 5 w 17"/>
                    <a:gd name="T27" fmla="*/ 1 h 29"/>
                    <a:gd name="T28" fmla="*/ 0 w 17"/>
                    <a:gd name="T2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9">
                      <a:moveTo>
                        <a:pt x="0" y="4"/>
                      </a:moveTo>
                      <a:lnTo>
                        <a:pt x="3" y="15"/>
                      </a:lnTo>
                      <a:lnTo>
                        <a:pt x="3" y="13"/>
                      </a:lnTo>
                      <a:lnTo>
                        <a:pt x="5" y="7"/>
                      </a:lnTo>
                      <a:lnTo>
                        <a:pt x="10" y="5"/>
                      </a:lnTo>
                      <a:lnTo>
                        <a:pt x="14" y="6"/>
                      </a:lnTo>
                      <a:lnTo>
                        <a:pt x="16" y="10"/>
                      </a:lnTo>
                      <a:lnTo>
                        <a:pt x="16" y="10"/>
                      </a:lnTo>
                      <a:lnTo>
                        <a:pt x="17" y="16"/>
                      </a:lnTo>
                      <a:lnTo>
                        <a:pt x="17" y="29"/>
                      </a:lnTo>
                      <a:lnTo>
                        <a:pt x="17" y="3"/>
                      </a:lnTo>
                      <a:lnTo>
                        <a:pt x="15" y="1"/>
                      </a:lnTo>
                      <a:lnTo>
                        <a:pt x="10" y="0"/>
                      </a:lnTo>
                      <a:lnTo>
                        <a:pt x="5"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8" name="Freeform 891"/>
                <p:cNvSpPr>
                  <a:spLocks/>
                </p:cNvSpPr>
                <p:nvPr/>
              </p:nvSpPr>
              <p:spPr bwMode="auto">
                <a:xfrm>
                  <a:off x="1433" y="1407"/>
                  <a:ext cx="7" cy="5"/>
                </a:xfrm>
                <a:custGeom>
                  <a:avLst/>
                  <a:gdLst>
                    <a:gd name="T0" fmla="*/ 0 w 43"/>
                    <a:gd name="T1" fmla="*/ 12 h 31"/>
                    <a:gd name="T2" fmla="*/ 0 w 43"/>
                    <a:gd name="T3" fmla="*/ 31 h 31"/>
                    <a:gd name="T4" fmla="*/ 43 w 43"/>
                    <a:gd name="T5" fmla="*/ 31 h 31"/>
                    <a:gd name="T6" fmla="*/ 43 w 43"/>
                    <a:gd name="T7" fmla="*/ 26 h 31"/>
                    <a:gd name="T8" fmla="*/ 24 w 43"/>
                    <a:gd name="T9" fmla="*/ 26 h 31"/>
                    <a:gd name="T10" fmla="*/ 24 w 43"/>
                    <a:gd name="T11" fmla="*/ 18 h 31"/>
                    <a:gd name="T12" fmla="*/ 24 w 43"/>
                    <a:gd name="T13" fmla="*/ 9 h 31"/>
                    <a:gd name="T14" fmla="*/ 24 w 43"/>
                    <a:gd name="T15" fmla="*/ 9 h 31"/>
                    <a:gd name="T16" fmla="*/ 23 w 43"/>
                    <a:gd name="T17" fmla="*/ 4 h 31"/>
                    <a:gd name="T18" fmla="*/ 19 w 43"/>
                    <a:gd name="T19" fmla="*/ 0 h 31"/>
                    <a:gd name="T20" fmla="*/ 19 w 43"/>
                    <a:gd name="T21" fmla="*/ 26 h 31"/>
                    <a:gd name="T22" fmla="*/ 5 w 43"/>
                    <a:gd name="T23" fmla="*/ 26 h 31"/>
                    <a:gd name="T24" fmla="*/ 5 w 43"/>
                    <a:gd name="T25" fmla="*/ 12 h 31"/>
                    <a:gd name="T26" fmla="*/ 2 w 43"/>
                    <a:gd name="T27" fmla="*/ 1 h 31"/>
                    <a:gd name="T28" fmla="*/ 0 w 43"/>
                    <a:gd name="T29" fmla="*/ 5 h 31"/>
                    <a:gd name="T30" fmla="*/ 0 w 43"/>
                    <a:gd name="T31" fmla="*/ 6 h 31"/>
                    <a:gd name="T32" fmla="*/ 0 w 43"/>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0" y="12"/>
                      </a:moveTo>
                      <a:lnTo>
                        <a:pt x="0" y="31"/>
                      </a:lnTo>
                      <a:lnTo>
                        <a:pt x="43" y="31"/>
                      </a:lnTo>
                      <a:lnTo>
                        <a:pt x="43" y="26"/>
                      </a:lnTo>
                      <a:lnTo>
                        <a:pt x="24" y="26"/>
                      </a:lnTo>
                      <a:lnTo>
                        <a:pt x="24" y="18"/>
                      </a:lnTo>
                      <a:lnTo>
                        <a:pt x="24" y="9"/>
                      </a:lnTo>
                      <a:lnTo>
                        <a:pt x="24" y="9"/>
                      </a:lnTo>
                      <a:lnTo>
                        <a:pt x="23" y="4"/>
                      </a:lnTo>
                      <a:lnTo>
                        <a:pt x="19" y="0"/>
                      </a:lnTo>
                      <a:lnTo>
                        <a:pt x="19" y="26"/>
                      </a:lnTo>
                      <a:lnTo>
                        <a:pt x="5" y="26"/>
                      </a:lnTo>
                      <a:lnTo>
                        <a:pt x="5" y="12"/>
                      </a:lnTo>
                      <a:lnTo>
                        <a:pt x="2" y="1"/>
                      </a:lnTo>
                      <a:lnTo>
                        <a:pt x="0" y="5"/>
                      </a:lnTo>
                      <a:lnTo>
                        <a:pt x="0"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9" name="Freeform 892"/>
                <p:cNvSpPr>
                  <a:spLocks/>
                </p:cNvSpPr>
                <p:nvPr/>
              </p:nvSpPr>
              <p:spPr bwMode="auto">
                <a:xfrm>
                  <a:off x="1433" y="1404"/>
                  <a:ext cx="7" cy="1"/>
                </a:xfrm>
                <a:custGeom>
                  <a:avLst/>
                  <a:gdLst>
                    <a:gd name="T0" fmla="*/ 0 w 43"/>
                    <a:gd name="T1" fmla="*/ 0 h 8"/>
                    <a:gd name="T2" fmla="*/ 0 w 43"/>
                    <a:gd name="T3" fmla="*/ 8 h 8"/>
                    <a:gd name="T4" fmla="*/ 43 w 43"/>
                    <a:gd name="T5" fmla="*/ 8 h 8"/>
                    <a:gd name="T6" fmla="*/ 43 w 43"/>
                    <a:gd name="T7" fmla="*/ 3 h 8"/>
                    <a:gd name="T8" fmla="*/ 7 w 43"/>
                    <a:gd name="T9" fmla="*/ 2 h 8"/>
                    <a:gd name="T10" fmla="*/ 7 w 43"/>
                    <a:gd name="T11" fmla="*/ 2 h 8"/>
                    <a:gd name="T12" fmla="*/ 0 w 4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0" y="0"/>
                      </a:moveTo>
                      <a:lnTo>
                        <a:pt x="0" y="8"/>
                      </a:lnTo>
                      <a:lnTo>
                        <a:pt x="43" y="8"/>
                      </a:lnTo>
                      <a:lnTo>
                        <a:pt x="43" y="3"/>
                      </a:lnTo>
                      <a:lnTo>
                        <a:pt x="7" y="2"/>
                      </a:lnTo>
                      <a:lnTo>
                        <a:pt x="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0" name="Freeform 893"/>
                <p:cNvSpPr>
                  <a:spLocks/>
                </p:cNvSpPr>
                <p:nvPr/>
              </p:nvSpPr>
              <p:spPr bwMode="auto">
                <a:xfrm>
                  <a:off x="1433" y="1401"/>
                  <a:ext cx="7" cy="3"/>
                </a:xfrm>
                <a:custGeom>
                  <a:avLst/>
                  <a:gdLst>
                    <a:gd name="T0" fmla="*/ 0 w 43"/>
                    <a:gd name="T1" fmla="*/ 13 h 15"/>
                    <a:gd name="T2" fmla="*/ 7 w 43"/>
                    <a:gd name="T3" fmla="*/ 15 h 15"/>
                    <a:gd name="T4" fmla="*/ 43 w 43"/>
                    <a:gd name="T5" fmla="*/ 3 h 15"/>
                    <a:gd name="T6" fmla="*/ 37 w 43"/>
                    <a:gd name="T7" fmla="*/ 0 h 15"/>
                    <a:gd name="T8" fmla="*/ 37 w 43"/>
                    <a:gd name="T9" fmla="*/ 0 h 15"/>
                    <a:gd name="T10" fmla="*/ 30 w 43"/>
                    <a:gd name="T11" fmla="*/ 2 h 15"/>
                    <a:gd name="T12" fmla="*/ 0 w 43"/>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43" h="15">
                      <a:moveTo>
                        <a:pt x="0" y="13"/>
                      </a:moveTo>
                      <a:lnTo>
                        <a:pt x="7" y="15"/>
                      </a:lnTo>
                      <a:lnTo>
                        <a:pt x="43" y="3"/>
                      </a:lnTo>
                      <a:lnTo>
                        <a:pt x="37" y="0"/>
                      </a:lnTo>
                      <a:lnTo>
                        <a:pt x="37" y="0"/>
                      </a:lnTo>
                      <a:lnTo>
                        <a:pt x="30"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1" name="Freeform 894"/>
                <p:cNvSpPr>
                  <a:spLocks/>
                </p:cNvSpPr>
                <p:nvPr/>
              </p:nvSpPr>
              <p:spPr bwMode="auto">
                <a:xfrm>
                  <a:off x="1433" y="1398"/>
                  <a:ext cx="7" cy="4"/>
                </a:xfrm>
                <a:custGeom>
                  <a:avLst/>
                  <a:gdLst>
                    <a:gd name="T0" fmla="*/ 0 w 43"/>
                    <a:gd name="T1" fmla="*/ 0 h 23"/>
                    <a:gd name="T2" fmla="*/ 0 w 43"/>
                    <a:gd name="T3" fmla="*/ 7 h 23"/>
                    <a:gd name="T4" fmla="*/ 30 w 43"/>
                    <a:gd name="T5" fmla="*/ 18 h 23"/>
                    <a:gd name="T6" fmla="*/ 31 w 43"/>
                    <a:gd name="T7" fmla="*/ 19 h 23"/>
                    <a:gd name="T8" fmla="*/ 37 w 43"/>
                    <a:gd name="T9" fmla="*/ 20 h 23"/>
                    <a:gd name="T10" fmla="*/ 37 w 43"/>
                    <a:gd name="T11" fmla="*/ 20 h 23"/>
                    <a:gd name="T12" fmla="*/ 43 w 43"/>
                    <a:gd name="T13" fmla="*/ 23 h 23"/>
                    <a:gd name="T14" fmla="*/ 43 w 43"/>
                    <a:gd name="T15" fmla="*/ 18 h 23"/>
                    <a:gd name="T16" fmla="*/ 7 w 43"/>
                    <a:gd name="T17" fmla="*/ 5 h 23"/>
                    <a:gd name="T18" fmla="*/ 7 w 43"/>
                    <a:gd name="T19" fmla="*/ 5 h 23"/>
                    <a:gd name="T20" fmla="*/ 0 w 4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3">
                      <a:moveTo>
                        <a:pt x="0" y="0"/>
                      </a:moveTo>
                      <a:lnTo>
                        <a:pt x="0" y="7"/>
                      </a:lnTo>
                      <a:lnTo>
                        <a:pt x="30" y="18"/>
                      </a:lnTo>
                      <a:lnTo>
                        <a:pt x="31" y="19"/>
                      </a:lnTo>
                      <a:lnTo>
                        <a:pt x="37" y="20"/>
                      </a:lnTo>
                      <a:lnTo>
                        <a:pt x="37" y="20"/>
                      </a:lnTo>
                      <a:lnTo>
                        <a:pt x="43" y="23"/>
                      </a:lnTo>
                      <a:lnTo>
                        <a:pt x="43" y="18"/>
                      </a:lnTo>
                      <a:lnTo>
                        <a:pt x="7" y="5"/>
                      </a:ln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2" name="Freeform 895"/>
                <p:cNvSpPr>
                  <a:spLocks/>
                </p:cNvSpPr>
                <p:nvPr/>
              </p:nvSpPr>
              <p:spPr bwMode="auto">
                <a:xfrm>
                  <a:off x="1433" y="1398"/>
                  <a:ext cx="7" cy="1"/>
                </a:xfrm>
                <a:custGeom>
                  <a:avLst/>
                  <a:gdLst>
                    <a:gd name="T0" fmla="*/ 0 w 43"/>
                    <a:gd name="T1" fmla="*/ 0 h 5"/>
                    <a:gd name="T2" fmla="*/ 7 w 43"/>
                    <a:gd name="T3" fmla="*/ 5 h 5"/>
                    <a:gd name="T4" fmla="*/ 43 w 43"/>
                    <a:gd name="T5" fmla="*/ 5 h 5"/>
                    <a:gd name="T6" fmla="*/ 43 w 43"/>
                    <a:gd name="T7" fmla="*/ 0 h 5"/>
                    <a:gd name="T8" fmla="*/ 0 w 43"/>
                    <a:gd name="T9" fmla="*/ 0 h 5"/>
                  </a:gdLst>
                  <a:ahLst/>
                  <a:cxnLst>
                    <a:cxn ang="0">
                      <a:pos x="T0" y="T1"/>
                    </a:cxn>
                    <a:cxn ang="0">
                      <a:pos x="T2" y="T3"/>
                    </a:cxn>
                    <a:cxn ang="0">
                      <a:pos x="T4" y="T5"/>
                    </a:cxn>
                    <a:cxn ang="0">
                      <a:pos x="T6" y="T7"/>
                    </a:cxn>
                    <a:cxn ang="0">
                      <a:pos x="T8" y="T9"/>
                    </a:cxn>
                  </a:cxnLst>
                  <a:rect l="0" t="0" r="r" b="b"/>
                  <a:pathLst>
                    <a:path w="43" h="5">
                      <a:moveTo>
                        <a:pt x="0" y="0"/>
                      </a:moveTo>
                      <a:lnTo>
                        <a:pt x="7"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3" name="Freeform 896"/>
                <p:cNvSpPr>
                  <a:spLocks/>
                </p:cNvSpPr>
                <p:nvPr/>
              </p:nvSpPr>
              <p:spPr bwMode="auto">
                <a:xfrm>
                  <a:off x="1433" y="1391"/>
                  <a:ext cx="7" cy="6"/>
                </a:xfrm>
                <a:custGeom>
                  <a:avLst/>
                  <a:gdLst>
                    <a:gd name="T0" fmla="*/ 0 w 43"/>
                    <a:gd name="T1" fmla="*/ 0 h 32"/>
                    <a:gd name="T2" fmla="*/ 0 w 43"/>
                    <a:gd name="T3" fmla="*/ 32 h 32"/>
                    <a:gd name="T4" fmla="*/ 43 w 43"/>
                    <a:gd name="T5" fmla="*/ 32 h 32"/>
                    <a:gd name="T6" fmla="*/ 43 w 43"/>
                    <a:gd name="T7" fmla="*/ 0 h 32"/>
                    <a:gd name="T8" fmla="*/ 38 w 43"/>
                    <a:gd name="T9" fmla="*/ 0 h 32"/>
                    <a:gd name="T10" fmla="*/ 38 w 43"/>
                    <a:gd name="T11" fmla="*/ 26 h 32"/>
                    <a:gd name="T12" fmla="*/ 24 w 43"/>
                    <a:gd name="T13" fmla="*/ 26 h 32"/>
                    <a:gd name="T14" fmla="*/ 24 w 43"/>
                    <a:gd name="T15" fmla="*/ 2 h 32"/>
                    <a:gd name="T16" fmla="*/ 18 w 43"/>
                    <a:gd name="T17" fmla="*/ 2 h 32"/>
                    <a:gd name="T18" fmla="*/ 18 w 43"/>
                    <a:gd name="T19" fmla="*/ 26 h 32"/>
                    <a:gd name="T20" fmla="*/ 6 w 43"/>
                    <a:gd name="T21" fmla="*/ 26 h 32"/>
                    <a:gd name="T22" fmla="*/ 6 w 43"/>
                    <a:gd name="T23" fmla="*/ 0 h 32"/>
                    <a:gd name="T24" fmla="*/ 0 w 4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0"/>
                      </a:moveTo>
                      <a:lnTo>
                        <a:pt x="0" y="32"/>
                      </a:lnTo>
                      <a:lnTo>
                        <a:pt x="43" y="32"/>
                      </a:lnTo>
                      <a:lnTo>
                        <a:pt x="43" y="0"/>
                      </a:lnTo>
                      <a:lnTo>
                        <a:pt x="38" y="0"/>
                      </a:lnTo>
                      <a:lnTo>
                        <a:pt x="38" y="26"/>
                      </a:lnTo>
                      <a:lnTo>
                        <a:pt x="24" y="26"/>
                      </a:lnTo>
                      <a:lnTo>
                        <a:pt x="24" y="2"/>
                      </a:lnTo>
                      <a:lnTo>
                        <a:pt x="18" y="2"/>
                      </a:lnTo>
                      <a:lnTo>
                        <a:pt x="18" y="26"/>
                      </a:lnTo>
                      <a:lnTo>
                        <a:pt x="6" y="26"/>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4" name="Freeform 897"/>
                <p:cNvSpPr>
                  <a:spLocks/>
                </p:cNvSpPr>
                <p:nvPr/>
              </p:nvSpPr>
              <p:spPr bwMode="auto">
                <a:xfrm>
                  <a:off x="1438" y="1387"/>
                  <a:ext cx="2" cy="3"/>
                </a:xfrm>
                <a:custGeom>
                  <a:avLst/>
                  <a:gdLst>
                    <a:gd name="T0" fmla="*/ 0 w 14"/>
                    <a:gd name="T1" fmla="*/ 15 h 20"/>
                    <a:gd name="T2" fmla="*/ 1 w 14"/>
                    <a:gd name="T3" fmla="*/ 20 h 20"/>
                    <a:gd name="T4" fmla="*/ 7 w 14"/>
                    <a:gd name="T5" fmla="*/ 20 h 20"/>
                    <a:gd name="T6" fmla="*/ 11 w 14"/>
                    <a:gd name="T7" fmla="*/ 17 h 20"/>
                    <a:gd name="T8" fmla="*/ 13 w 14"/>
                    <a:gd name="T9" fmla="*/ 15 h 20"/>
                    <a:gd name="T10" fmla="*/ 14 w 14"/>
                    <a:gd name="T11" fmla="*/ 8 h 20"/>
                    <a:gd name="T12" fmla="*/ 13 w 14"/>
                    <a:gd name="T13" fmla="*/ 4 h 20"/>
                    <a:gd name="T14" fmla="*/ 11 w 14"/>
                    <a:gd name="T15" fmla="*/ 0 h 20"/>
                    <a:gd name="T16" fmla="*/ 10 w 14"/>
                    <a:gd name="T17" fmla="*/ 0 h 20"/>
                    <a:gd name="T18" fmla="*/ 9 w 14"/>
                    <a:gd name="T19" fmla="*/ 8 h 20"/>
                    <a:gd name="T20" fmla="*/ 7 w 14"/>
                    <a:gd name="T21" fmla="*/ 14 h 20"/>
                    <a:gd name="T22" fmla="*/ 5 w 14"/>
                    <a:gd name="T23" fmla="*/ 14 h 20"/>
                    <a:gd name="T24" fmla="*/ 0 w 14"/>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0">
                      <a:moveTo>
                        <a:pt x="0" y="15"/>
                      </a:moveTo>
                      <a:lnTo>
                        <a:pt x="1" y="20"/>
                      </a:lnTo>
                      <a:lnTo>
                        <a:pt x="7" y="20"/>
                      </a:lnTo>
                      <a:lnTo>
                        <a:pt x="11" y="17"/>
                      </a:lnTo>
                      <a:lnTo>
                        <a:pt x="13" y="15"/>
                      </a:lnTo>
                      <a:lnTo>
                        <a:pt x="14" y="8"/>
                      </a:lnTo>
                      <a:lnTo>
                        <a:pt x="13" y="4"/>
                      </a:lnTo>
                      <a:lnTo>
                        <a:pt x="11" y="0"/>
                      </a:lnTo>
                      <a:lnTo>
                        <a:pt x="10" y="0"/>
                      </a:lnTo>
                      <a:lnTo>
                        <a:pt x="9" y="8"/>
                      </a:lnTo>
                      <a:lnTo>
                        <a:pt x="7" y="14"/>
                      </a:lnTo>
                      <a:lnTo>
                        <a:pt x="5" y="14"/>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5" name="Freeform 898"/>
                <p:cNvSpPr>
                  <a:spLocks/>
                </p:cNvSpPr>
                <p:nvPr/>
              </p:nvSpPr>
              <p:spPr bwMode="auto">
                <a:xfrm>
                  <a:off x="1433" y="1387"/>
                  <a:ext cx="6" cy="2"/>
                </a:xfrm>
                <a:custGeom>
                  <a:avLst/>
                  <a:gdLst>
                    <a:gd name="T0" fmla="*/ 0 w 40"/>
                    <a:gd name="T1" fmla="*/ 0 h 12"/>
                    <a:gd name="T2" fmla="*/ 0 w 40"/>
                    <a:gd name="T3" fmla="*/ 6 h 12"/>
                    <a:gd name="T4" fmla="*/ 30 w 40"/>
                    <a:gd name="T5" fmla="*/ 6 h 12"/>
                    <a:gd name="T6" fmla="*/ 34 w 40"/>
                    <a:gd name="T7" fmla="*/ 7 h 12"/>
                    <a:gd name="T8" fmla="*/ 38 w 40"/>
                    <a:gd name="T9" fmla="*/ 8 h 12"/>
                    <a:gd name="T10" fmla="*/ 39 w 40"/>
                    <a:gd name="T11" fmla="*/ 12 h 12"/>
                    <a:gd name="T12" fmla="*/ 40 w 40"/>
                    <a:gd name="T13" fmla="*/ 4 h 12"/>
                    <a:gd name="T14" fmla="*/ 35 w 40"/>
                    <a:gd name="T15" fmla="*/ 2 h 12"/>
                    <a:gd name="T16" fmla="*/ 29 w 40"/>
                    <a:gd name="T17" fmla="*/ 0 h 12"/>
                    <a:gd name="T18" fmla="*/ 0 w 4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2">
                      <a:moveTo>
                        <a:pt x="0" y="0"/>
                      </a:moveTo>
                      <a:lnTo>
                        <a:pt x="0" y="6"/>
                      </a:lnTo>
                      <a:lnTo>
                        <a:pt x="30" y="6"/>
                      </a:lnTo>
                      <a:lnTo>
                        <a:pt x="34" y="7"/>
                      </a:lnTo>
                      <a:lnTo>
                        <a:pt x="38" y="8"/>
                      </a:lnTo>
                      <a:lnTo>
                        <a:pt x="39" y="12"/>
                      </a:lnTo>
                      <a:lnTo>
                        <a:pt x="40" y="4"/>
                      </a:lnTo>
                      <a:lnTo>
                        <a:pt x="35" y="2"/>
                      </a:lnTo>
                      <a:lnTo>
                        <a:pt x="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6" name="Freeform 899"/>
                <p:cNvSpPr>
                  <a:spLocks/>
                </p:cNvSpPr>
                <p:nvPr/>
              </p:nvSpPr>
              <p:spPr bwMode="auto">
                <a:xfrm>
                  <a:off x="1433" y="1378"/>
                  <a:ext cx="7" cy="6"/>
                </a:xfrm>
                <a:custGeom>
                  <a:avLst/>
                  <a:gdLst>
                    <a:gd name="T0" fmla="*/ 0 w 42"/>
                    <a:gd name="T1" fmla="*/ 10 h 32"/>
                    <a:gd name="T2" fmla="*/ 3 w 42"/>
                    <a:gd name="T3" fmla="*/ 22 h 32"/>
                    <a:gd name="T4" fmla="*/ 3 w 42"/>
                    <a:gd name="T5" fmla="*/ 21 h 32"/>
                    <a:gd name="T6" fmla="*/ 4 w 42"/>
                    <a:gd name="T7" fmla="*/ 15 h 32"/>
                    <a:gd name="T8" fmla="*/ 7 w 42"/>
                    <a:gd name="T9" fmla="*/ 11 h 32"/>
                    <a:gd name="T10" fmla="*/ 9 w 42"/>
                    <a:gd name="T11" fmla="*/ 9 h 32"/>
                    <a:gd name="T12" fmla="*/ 13 w 42"/>
                    <a:gd name="T13" fmla="*/ 8 h 32"/>
                    <a:gd name="T14" fmla="*/ 20 w 42"/>
                    <a:gd name="T15" fmla="*/ 7 h 32"/>
                    <a:gd name="T16" fmla="*/ 23 w 42"/>
                    <a:gd name="T17" fmla="*/ 7 h 32"/>
                    <a:gd name="T18" fmla="*/ 28 w 42"/>
                    <a:gd name="T19" fmla="*/ 8 h 32"/>
                    <a:gd name="T20" fmla="*/ 32 w 42"/>
                    <a:gd name="T21" fmla="*/ 11 h 32"/>
                    <a:gd name="T22" fmla="*/ 33 w 42"/>
                    <a:gd name="T23" fmla="*/ 11 h 32"/>
                    <a:gd name="T24" fmla="*/ 36 w 42"/>
                    <a:gd name="T25" fmla="*/ 15 h 32"/>
                    <a:gd name="T26" fmla="*/ 37 w 42"/>
                    <a:gd name="T27" fmla="*/ 22 h 32"/>
                    <a:gd name="T28" fmla="*/ 39 w 42"/>
                    <a:gd name="T29" fmla="*/ 32 h 32"/>
                    <a:gd name="T30" fmla="*/ 41 w 42"/>
                    <a:gd name="T31" fmla="*/ 27 h 32"/>
                    <a:gd name="T32" fmla="*/ 42 w 42"/>
                    <a:gd name="T33" fmla="*/ 22 h 32"/>
                    <a:gd name="T34" fmla="*/ 41 w 42"/>
                    <a:gd name="T35" fmla="*/ 16 h 32"/>
                    <a:gd name="T36" fmla="*/ 39 w 42"/>
                    <a:gd name="T37" fmla="*/ 11 h 32"/>
                    <a:gd name="T38" fmla="*/ 36 w 42"/>
                    <a:gd name="T39" fmla="*/ 7 h 32"/>
                    <a:gd name="T40" fmla="*/ 36 w 42"/>
                    <a:gd name="T41" fmla="*/ 6 h 32"/>
                    <a:gd name="T42" fmla="*/ 31 w 42"/>
                    <a:gd name="T43" fmla="*/ 4 h 32"/>
                    <a:gd name="T44" fmla="*/ 26 w 42"/>
                    <a:gd name="T45" fmla="*/ 1 h 32"/>
                    <a:gd name="T46" fmla="*/ 20 w 42"/>
                    <a:gd name="T47" fmla="*/ 0 h 32"/>
                    <a:gd name="T48" fmla="*/ 20 w 42"/>
                    <a:gd name="T49" fmla="*/ 0 h 32"/>
                    <a:gd name="T50" fmla="*/ 13 w 42"/>
                    <a:gd name="T51" fmla="*/ 1 h 32"/>
                    <a:gd name="T52" fmla="*/ 8 w 42"/>
                    <a:gd name="T53" fmla="*/ 4 h 32"/>
                    <a:gd name="T54" fmla="*/ 4 w 42"/>
                    <a:gd name="T55" fmla="*/ 7 h 32"/>
                    <a:gd name="T56" fmla="*/ 0 w 42"/>
                    <a:gd name="T5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2">
                      <a:moveTo>
                        <a:pt x="0" y="10"/>
                      </a:moveTo>
                      <a:lnTo>
                        <a:pt x="3" y="22"/>
                      </a:lnTo>
                      <a:lnTo>
                        <a:pt x="3" y="21"/>
                      </a:lnTo>
                      <a:lnTo>
                        <a:pt x="4" y="15"/>
                      </a:lnTo>
                      <a:lnTo>
                        <a:pt x="7" y="11"/>
                      </a:lnTo>
                      <a:lnTo>
                        <a:pt x="9" y="9"/>
                      </a:lnTo>
                      <a:lnTo>
                        <a:pt x="13" y="8"/>
                      </a:lnTo>
                      <a:lnTo>
                        <a:pt x="20" y="7"/>
                      </a:lnTo>
                      <a:lnTo>
                        <a:pt x="23" y="7"/>
                      </a:lnTo>
                      <a:lnTo>
                        <a:pt x="28" y="8"/>
                      </a:lnTo>
                      <a:lnTo>
                        <a:pt x="32" y="11"/>
                      </a:lnTo>
                      <a:lnTo>
                        <a:pt x="33" y="11"/>
                      </a:lnTo>
                      <a:lnTo>
                        <a:pt x="36" y="15"/>
                      </a:lnTo>
                      <a:lnTo>
                        <a:pt x="37" y="22"/>
                      </a:lnTo>
                      <a:lnTo>
                        <a:pt x="39" y="32"/>
                      </a:lnTo>
                      <a:lnTo>
                        <a:pt x="41" y="27"/>
                      </a:lnTo>
                      <a:lnTo>
                        <a:pt x="42" y="22"/>
                      </a:lnTo>
                      <a:lnTo>
                        <a:pt x="41" y="16"/>
                      </a:lnTo>
                      <a:lnTo>
                        <a:pt x="39" y="11"/>
                      </a:lnTo>
                      <a:lnTo>
                        <a:pt x="36" y="7"/>
                      </a:lnTo>
                      <a:lnTo>
                        <a:pt x="36" y="6"/>
                      </a:lnTo>
                      <a:lnTo>
                        <a:pt x="31" y="4"/>
                      </a:lnTo>
                      <a:lnTo>
                        <a:pt x="26" y="1"/>
                      </a:lnTo>
                      <a:lnTo>
                        <a:pt x="20" y="0"/>
                      </a:lnTo>
                      <a:lnTo>
                        <a:pt x="20" y="0"/>
                      </a:lnTo>
                      <a:lnTo>
                        <a:pt x="13" y="1"/>
                      </a:lnTo>
                      <a:lnTo>
                        <a:pt x="8" y="4"/>
                      </a:lnTo>
                      <a:lnTo>
                        <a:pt x="4" y="7"/>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7" name="Freeform 900"/>
                <p:cNvSpPr>
                  <a:spLocks/>
                </p:cNvSpPr>
                <p:nvPr/>
              </p:nvSpPr>
              <p:spPr bwMode="auto">
                <a:xfrm>
                  <a:off x="1433" y="1380"/>
                  <a:ext cx="6" cy="5"/>
                </a:xfrm>
                <a:custGeom>
                  <a:avLst/>
                  <a:gdLst>
                    <a:gd name="T0" fmla="*/ 0 w 42"/>
                    <a:gd name="T1" fmla="*/ 12 h 32"/>
                    <a:gd name="T2" fmla="*/ 1 w 42"/>
                    <a:gd name="T3" fmla="*/ 17 h 32"/>
                    <a:gd name="T4" fmla="*/ 3 w 42"/>
                    <a:gd name="T5" fmla="*/ 21 h 32"/>
                    <a:gd name="T6" fmla="*/ 7 w 42"/>
                    <a:gd name="T7" fmla="*/ 26 h 32"/>
                    <a:gd name="T8" fmla="*/ 8 w 42"/>
                    <a:gd name="T9" fmla="*/ 27 h 32"/>
                    <a:gd name="T10" fmla="*/ 12 w 42"/>
                    <a:gd name="T11" fmla="*/ 30 h 32"/>
                    <a:gd name="T12" fmla="*/ 17 w 42"/>
                    <a:gd name="T13" fmla="*/ 31 h 32"/>
                    <a:gd name="T14" fmla="*/ 24 w 42"/>
                    <a:gd name="T15" fmla="*/ 32 h 32"/>
                    <a:gd name="T16" fmla="*/ 29 w 42"/>
                    <a:gd name="T17" fmla="*/ 31 h 32"/>
                    <a:gd name="T18" fmla="*/ 34 w 42"/>
                    <a:gd name="T19" fmla="*/ 30 h 32"/>
                    <a:gd name="T20" fmla="*/ 39 w 42"/>
                    <a:gd name="T21" fmla="*/ 27 h 32"/>
                    <a:gd name="T22" fmla="*/ 42 w 42"/>
                    <a:gd name="T23" fmla="*/ 22 h 32"/>
                    <a:gd name="T24" fmla="*/ 40 w 42"/>
                    <a:gd name="T25" fmla="*/ 12 h 32"/>
                    <a:gd name="T26" fmla="*/ 40 w 42"/>
                    <a:gd name="T27" fmla="*/ 12 h 32"/>
                    <a:gd name="T28" fmla="*/ 39 w 42"/>
                    <a:gd name="T29" fmla="*/ 17 h 32"/>
                    <a:gd name="T30" fmla="*/ 35 w 42"/>
                    <a:gd name="T31" fmla="*/ 22 h 32"/>
                    <a:gd name="T32" fmla="*/ 34 w 42"/>
                    <a:gd name="T33" fmla="*/ 22 h 32"/>
                    <a:gd name="T34" fmla="*/ 29 w 42"/>
                    <a:gd name="T35" fmla="*/ 26 h 32"/>
                    <a:gd name="T36" fmla="*/ 24 w 42"/>
                    <a:gd name="T37" fmla="*/ 26 h 32"/>
                    <a:gd name="T38" fmla="*/ 19 w 42"/>
                    <a:gd name="T39" fmla="*/ 26 h 32"/>
                    <a:gd name="T40" fmla="*/ 14 w 42"/>
                    <a:gd name="T41" fmla="*/ 25 h 32"/>
                    <a:gd name="T42" fmla="*/ 10 w 42"/>
                    <a:gd name="T43" fmla="*/ 21 h 32"/>
                    <a:gd name="T44" fmla="*/ 10 w 42"/>
                    <a:gd name="T45" fmla="*/ 21 h 32"/>
                    <a:gd name="T46" fmla="*/ 7 w 42"/>
                    <a:gd name="T47" fmla="*/ 17 h 32"/>
                    <a:gd name="T48" fmla="*/ 6 w 42"/>
                    <a:gd name="T49" fmla="*/ 12 h 32"/>
                    <a:gd name="T50" fmla="*/ 3 w 42"/>
                    <a:gd name="T51" fmla="*/ 0 h 32"/>
                    <a:gd name="T52" fmla="*/ 1 w 42"/>
                    <a:gd name="T53" fmla="*/ 5 h 32"/>
                    <a:gd name="T54" fmla="*/ 0 w 42"/>
                    <a:gd name="T5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2">
                      <a:moveTo>
                        <a:pt x="0" y="12"/>
                      </a:moveTo>
                      <a:lnTo>
                        <a:pt x="1" y="17"/>
                      </a:lnTo>
                      <a:lnTo>
                        <a:pt x="3" y="21"/>
                      </a:lnTo>
                      <a:lnTo>
                        <a:pt x="7" y="26"/>
                      </a:lnTo>
                      <a:lnTo>
                        <a:pt x="8" y="27"/>
                      </a:lnTo>
                      <a:lnTo>
                        <a:pt x="12" y="30"/>
                      </a:lnTo>
                      <a:lnTo>
                        <a:pt x="17" y="31"/>
                      </a:lnTo>
                      <a:lnTo>
                        <a:pt x="24" y="32"/>
                      </a:lnTo>
                      <a:lnTo>
                        <a:pt x="29" y="31"/>
                      </a:lnTo>
                      <a:lnTo>
                        <a:pt x="34" y="30"/>
                      </a:lnTo>
                      <a:lnTo>
                        <a:pt x="39" y="27"/>
                      </a:lnTo>
                      <a:lnTo>
                        <a:pt x="42" y="22"/>
                      </a:lnTo>
                      <a:lnTo>
                        <a:pt x="40" y="12"/>
                      </a:lnTo>
                      <a:lnTo>
                        <a:pt x="40" y="12"/>
                      </a:lnTo>
                      <a:lnTo>
                        <a:pt x="39" y="17"/>
                      </a:lnTo>
                      <a:lnTo>
                        <a:pt x="35" y="22"/>
                      </a:lnTo>
                      <a:lnTo>
                        <a:pt x="34" y="22"/>
                      </a:lnTo>
                      <a:lnTo>
                        <a:pt x="29" y="26"/>
                      </a:lnTo>
                      <a:lnTo>
                        <a:pt x="24" y="26"/>
                      </a:lnTo>
                      <a:lnTo>
                        <a:pt x="19" y="26"/>
                      </a:lnTo>
                      <a:lnTo>
                        <a:pt x="14" y="25"/>
                      </a:lnTo>
                      <a:lnTo>
                        <a:pt x="10" y="21"/>
                      </a:lnTo>
                      <a:lnTo>
                        <a:pt x="10" y="21"/>
                      </a:lnTo>
                      <a:lnTo>
                        <a:pt x="7" y="17"/>
                      </a:lnTo>
                      <a:lnTo>
                        <a:pt x="6" y="12"/>
                      </a:lnTo>
                      <a:lnTo>
                        <a:pt x="3" y="0"/>
                      </a:lnTo>
                      <a:lnTo>
                        <a:pt x="1" y="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8" name="Freeform 901"/>
                <p:cNvSpPr>
                  <a:spLocks/>
                </p:cNvSpPr>
                <p:nvPr/>
              </p:nvSpPr>
              <p:spPr bwMode="auto">
                <a:xfrm>
                  <a:off x="1379" y="1460"/>
                  <a:ext cx="7" cy="5"/>
                </a:xfrm>
                <a:custGeom>
                  <a:avLst/>
                  <a:gdLst>
                    <a:gd name="T0" fmla="*/ 0 w 42"/>
                    <a:gd name="T1" fmla="*/ 21 h 27"/>
                    <a:gd name="T2" fmla="*/ 0 w 42"/>
                    <a:gd name="T3" fmla="*/ 27 h 27"/>
                    <a:gd name="T4" fmla="*/ 42 w 42"/>
                    <a:gd name="T5" fmla="*/ 27 h 27"/>
                    <a:gd name="T6" fmla="*/ 42 w 42"/>
                    <a:gd name="T7" fmla="*/ 0 h 27"/>
                    <a:gd name="T8" fmla="*/ 38 w 42"/>
                    <a:gd name="T9" fmla="*/ 0 h 27"/>
                    <a:gd name="T10" fmla="*/ 38 w 42"/>
                    <a:gd name="T11" fmla="*/ 21 h 27"/>
                    <a:gd name="T12" fmla="*/ 0 w 42"/>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1"/>
                      </a:moveTo>
                      <a:lnTo>
                        <a:pt x="0" y="27"/>
                      </a:lnTo>
                      <a:lnTo>
                        <a:pt x="42" y="27"/>
                      </a:lnTo>
                      <a:lnTo>
                        <a:pt x="42" y="0"/>
                      </a:lnTo>
                      <a:lnTo>
                        <a:pt x="38" y="0"/>
                      </a:lnTo>
                      <a:lnTo>
                        <a:pt x="3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9" name="Freeform 902"/>
                <p:cNvSpPr>
                  <a:spLocks/>
                </p:cNvSpPr>
                <p:nvPr/>
              </p:nvSpPr>
              <p:spPr bwMode="auto">
                <a:xfrm>
                  <a:off x="1379" y="1455"/>
                  <a:ext cx="7" cy="5"/>
                </a:xfrm>
                <a:custGeom>
                  <a:avLst/>
                  <a:gdLst>
                    <a:gd name="T0" fmla="*/ 0 w 42"/>
                    <a:gd name="T1" fmla="*/ 5 h 29"/>
                    <a:gd name="T2" fmla="*/ 0 w 42"/>
                    <a:gd name="T3" fmla="*/ 12 h 29"/>
                    <a:gd name="T4" fmla="*/ 42 w 42"/>
                    <a:gd name="T5" fmla="*/ 29 h 29"/>
                    <a:gd name="T6" fmla="*/ 42 w 42"/>
                    <a:gd name="T7" fmla="*/ 22 h 29"/>
                    <a:gd name="T8" fmla="*/ 29 w 42"/>
                    <a:gd name="T9" fmla="*/ 18 h 29"/>
                    <a:gd name="T10" fmla="*/ 29 w 42"/>
                    <a:gd name="T11" fmla="*/ 0 h 29"/>
                    <a:gd name="T12" fmla="*/ 25 w 42"/>
                    <a:gd name="T13" fmla="*/ 16 h 29"/>
                    <a:gd name="T14" fmla="*/ 12 w 42"/>
                    <a:gd name="T15" fmla="*/ 11 h 29"/>
                    <a:gd name="T16" fmla="*/ 10 w 42"/>
                    <a:gd name="T17" fmla="*/ 11 h 29"/>
                    <a:gd name="T18" fmla="*/ 4 w 42"/>
                    <a:gd name="T19" fmla="*/ 8 h 29"/>
                    <a:gd name="T20" fmla="*/ 4 w 42"/>
                    <a:gd name="T21" fmla="*/ 8 h 29"/>
                    <a:gd name="T22" fmla="*/ 0 w 42"/>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5"/>
                      </a:moveTo>
                      <a:lnTo>
                        <a:pt x="0" y="12"/>
                      </a:lnTo>
                      <a:lnTo>
                        <a:pt x="42" y="29"/>
                      </a:lnTo>
                      <a:lnTo>
                        <a:pt x="42" y="22"/>
                      </a:lnTo>
                      <a:lnTo>
                        <a:pt x="29" y="18"/>
                      </a:lnTo>
                      <a:lnTo>
                        <a:pt x="29" y="0"/>
                      </a:lnTo>
                      <a:lnTo>
                        <a:pt x="25" y="16"/>
                      </a:lnTo>
                      <a:lnTo>
                        <a:pt x="12" y="11"/>
                      </a:lnTo>
                      <a:lnTo>
                        <a:pt x="10" y="11"/>
                      </a:lnTo>
                      <a:lnTo>
                        <a:pt x="4" y="8"/>
                      </a:lnTo>
                      <a:lnTo>
                        <a:pt x="4" y="8"/>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0" name="Freeform 903"/>
                <p:cNvSpPr>
                  <a:spLocks/>
                </p:cNvSpPr>
                <p:nvPr/>
              </p:nvSpPr>
              <p:spPr bwMode="auto">
                <a:xfrm>
                  <a:off x="1379" y="1453"/>
                  <a:ext cx="7" cy="5"/>
                </a:xfrm>
                <a:custGeom>
                  <a:avLst/>
                  <a:gdLst>
                    <a:gd name="T0" fmla="*/ 0 w 42"/>
                    <a:gd name="T1" fmla="*/ 17 h 28"/>
                    <a:gd name="T2" fmla="*/ 4 w 42"/>
                    <a:gd name="T3" fmla="*/ 20 h 28"/>
                    <a:gd name="T4" fmla="*/ 9 w 42"/>
                    <a:gd name="T5" fmla="*/ 19 h 28"/>
                    <a:gd name="T6" fmla="*/ 11 w 42"/>
                    <a:gd name="T7" fmla="*/ 18 h 28"/>
                    <a:gd name="T8" fmla="*/ 17 w 42"/>
                    <a:gd name="T9" fmla="*/ 16 h 28"/>
                    <a:gd name="T10" fmla="*/ 25 w 42"/>
                    <a:gd name="T11" fmla="*/ 13 h 28"/>
                    <a:gd name="T12" fmla="*/ 25 w 42"/>
                    <a:gd name="T13" fmla="*/ 28 h 28"/>
                    <a:gd name="T14" fmla="*/ 29 w 42"/>
                    <a:gd name="T15" fmla="*/ 12 h 28"/>
                    <a:gd name="T16" fmla="*/ 42 w 42"/>
                    <a:gd name="T17" fmla="*/ 7 h 28"/>
                    <a:gd name="T18" fmla="*/ 42 w 42"/>
                    <a:gd name="T19" fmla="*/ 0 h 28"/>
                    <a:gd name="T20" fmla="*/ 0 w 42"/>
                    <a:gd name="T2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7"/>
                      </a:moveTo>
                      <a:lnTo>
                        <a:pt x="4" y="20"/>
                      </a:lnTo>
                      <a:lnTo>
                        <a:pt x="9" y="19"/>
                      </a:lnTo>
                      <a:lnTo>
                        <a:pt x="11" y="18"/>
                      </a:lnTo>
                      <a:lnTo>
                        <a:pt x="17" y="16"/>
                      </a:lnTo>
                      <a:lnTo>
                        <a:pt x="25" y="13"/>
                      </a:lnTo>
                      <a:lnTo>
                        <a:pt x="25" y="28"/>
                      </a:lnTo>
                      <a:lnTo>
                        <a:pt x="29" y="12"/>
                      </a:lnTo>
                      <a:lnTo>
                        <a:pt x="42" y="7"/>
                      </a:lnTo>
                      <a:lnTo>
                        <a:pt x="42"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1" name="Freeform 904"/>
                <p:cNvSpPr>
                  <a:spLocks/>
                </p:cNvSpPr>
                <p:nvPr/>
              </p:nvSpPr>
              <p:spPr bwMode="auto">
                <a:xfrm>
                  <a:off x="1384" y="1450"/>
                  <a:ext cx="2" cy="3"/>
                </a:xfrm>
                <a:custGeom>
                  <a:avLst/>
                  <a:gdLst>
                    <a:gd name="T0" fmla="*/ 0 w 11"/>
                    <a:gd name="T1" fmla="*/ 12 h 18"/>
                    <a:gd name="T2" fmla="*/ 1 w 11"/>
                    <a:gd name="T3" fmla="*/ 18 h 18"/>
                    <a:gd name="T4" fmla="*/ 1 w 11"/>
                    <a:gd name="T5" fmla="*/ 17 h 18"/>
                    <a:gd name="T6" fmla="*/ 7 w 11"/>
                    <a:gd name="T7" fmla="*/ 16 h 18"/>
                    <a:gd name="T8" fmla="*/ 11 w 11"/>
                    <a:gd name="T9" fmla="*/ 13 h 18"/>
                    <a:gd name="T10" fmla="*/ 10 w 11"/>
                    <a:gd name="T11" fmla="*/ 0 h 18"/>
                    <a:gd name="T12" fmla="*/ 10 w 11"/>
                    <a:gd name="T13" fmla="*/ 3 h 18"/>
                    <a:gd name="T14" fmla="*/ 8 w 11"/>
                    <a:gd name="T15" fmla="*/ 8 h 18"/>
                    <a:gd name="T16" fmla="*/ 6 w 11"/>
                    <a:gd name="T17" fmla="*/ 11 h 18"/>
                    <a:gd name="T18" fmla="*/ 0 w 11"/>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12"/>
                      </a:moveTo>
                      <a:lnTo>
                        <a:pt x="1" y="18"/>
                      </a:lnTo>
                      <a:lnTo>
                        <a:pt x="1" y="17"/>
                      </a:lnTo>
                      <a:lnTo>
                        <a:pt x="7" y="16"/>
                      </a:lnTo>
                      <a:lnTo>
                        <a:pt x="11" y="13"/>
                      </a:lnTo>
                      <a:lnTo>
                        <a:pt x="10" y="0"/>
                      </a:lnTo>
                      <a:lnTo>
                        <a:pt x="10" y="3"/>
                      </a:lnTo>
                      <a:lnTo>
                        <a:pt x="8" y="8"/>
                      </a:lnTo>
                      <a:lnTo>
                        <a:pt x="6" y="1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2" name="Freeform 905"/>
                <p:cNvSpPr>
                  <a:spLocks/>
                </p:cNvSpPr>
                <p:nvPr/>
              </p:nvSpPr>
              <p:spPr bwMode="auto">
                <a:xfrm>
                  <a:off x="1380" y="1447"/>
                  <a:ext cx="6" cy="6"/>
                </a:xfrm>
                <a:custGeom>
                  <a:avLst/>
                  <a:gdLst>
                    <a:gd name="T0" fmla="*/ 0 w 40"/>
                    <a:gd name="T1" fmla="*/ 29 h 33"/>
                    <a:gd name="T2" fmla="*/ 3 w 40"/>
                    <a:gd name="T3" fmla="*/ 32 h 33"/>
                    <a:gd name="T4" fmla="*/ 8 w 40"/>
                    <a:gd name="T5" fmla="*/ 33 h 33"/>
                    <a:gd name="T6" fmla="*/ 10 w 40"/>
                    <a:gd name="T7" fmla="*/ 33 h 33"/>
                    <a:gd name="T8" fmla="*/ 16 w 40"/>
                    <a:gd name="T9" fmla="*/ 30 h 33"/>
                    <a:gd name="T10" fmla="*/ 18 w 40"/>
                    <a:gd name="T11" fmla="*/ 25 h 33"/>
                    <a:gd name="T12" fmla="*/ 20 w 40"/>
                    <a:gd name="T13" fmla="*/ 19 h 33"/>
                    <a:gd name="T14" fmla="*/ 21 w 40"/>
                    <a:gd name="T15" fmla="*/ 14 h 33"/>
                    <a:gd name="T16" fmla="*/ 23 w 40"/>
                    <a:gd name="T17" fmla="*/ 9 h 33"/>
                    <a:gd name="T18" fmla="*/ 23 w 40"/>
                    <a:gd name="T19" fmla="*/ 8 h 33"/>
                    <a:gd name="T20" fmla="*/ 27 w 40"/>
                    <a:gd name="T21" fmla="*/ 6 h 33"/>
                    <a:gd name="T22" fmla="*/ 29 w 40"/>
                    <a:gd name="T23" fmla="*/ 6 h 33"/>
                    <a:gd name="T24" fmla="*/ 33 w 40"/>
                    <a:gd name="T25" fmla="*/ 8 h 33"/>
                    <a:gd name="T26" fmla="*/ 34 w 40"/>
                    <a:gd name="T27" fmla="*/ 11 h 33"/>
                    <a:gd name="T28" fmla="*/ 35 w 40"/>
                    <a:gd name="T29" fmla="*/ 17 h 33"/>
                    <a:gd name="T30" fmla="*/ 36 w 40"/>
                    <a:gd name="T31" fmla="*/ 30 h 33"/>
                    <a:gd name="T32" fmla="*/ 38 w 40"/>
                    <a:gd name="T33" fmla="*/ 28 h 33"/>
                    <a:gd name="T34" fmla="*/ 40 w 40"/>
                    <a:gd name="T35" fmla="*/ 22 h 33"/>
                    <a:gd name="T36" fmla="*/ 40 w 40"/>
                    <a:gd name="T37" fmla="*/ 16 h 33"/>
                    <a:gd name="T38" fmla="*/ 40 w 40"/>
                    <a:gd name="T39" fmla="*/ 15 h 33"/>
                    <a:gd name="T40" fmla="*/ 39 w 40"/>
                    <a:gd name="T41" fmla="*/ 9 h 33"/>
                    <a:gd name="T42" fmla="*/ 37 w 40"/>
                    <a:gd name="T43" fmla="*/ 5 h 33"/>
                    <a:gd name="T44" fmla="*/ 33 w 40"/>
                    <a:gd name="T45" fmla="*/ 2 h 33"/>
                    <a:gd name="T46" fmla="*/ 27 w 40"/>
                    <a:gd name="T47" fmla="*/ 0 h 33"/>
                    <a:gd name="T48" fmla="*/ 25 w 40"/>
                    <a:gd name="T49" fmla="*/ 1 h 33"/>
                    <a:gd name="T50" fmla="*/ 21 w 40"/>
                    <a:gd name="T51" fmla="*/ 3 h 33"/>
                    <a:gd name="T52" fmla="*/ 20 w 40"/>
                    <a:gd name="T53" fmla="*/ 4 h 33"/>
                    <a:gd name="T54" fmla="*/ 17 w 40"/>
                    <a:gd name="T55" fmla="*/ 8 h 33"/>
                    <a:gd name="T56" fmla="*/ 16 w 40"/>
                    <a:gd name="T57" fmla="*/ 12 h 33"/>
                    <a:gd name="T58" fmla="*/ 15 w 40"/>
                    <a:gd name="T59" fmla="*/ 17 h 33"/>
                    <a:gd name="T60" fmla="*/ 14 w 40"/>
                    <a:gd name="T61" fmla="*/ 21 h 33"/>
                    <a:gd name="T62" fmla="*/ 11 w 40"/>
                    <a:gd name="T63" fmla="*/ 25 h 33"/>
                    <a:gd name="T64" fmla="*/ 7 w 40"/>
                    <a:gd name="T65" fmla="*/ 28 h 33"/>
                    <a:gd name="T66" fmla="*/ 7 w 40"/>
                    <a:gd name="T67" fmla="*/ 28 h 33"/>
                    <a:gd name="T68" fmla="*/ 3 w 40"/>
                    <a:gd name="T69" fmla="*/ 24 h 33"/>
                    <a:gd name="T70" fmla="*/ 2 w 40"/>
                    <a:gd name="T71" fmla="*/ 23 h 33"/>
                    <a:gd name="T72" fmla="*/ 1 w 40"/>
                    <a:gd name="T73" fmla="*/ 18 h 33"/>
                    <a:gd name="T74" fmla="*/ 0 w 40"/>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33">
                      <a:moveTo>
                        <a:pt x="0" y="29"/>
                      </a:moveTo>
                      <a:lnTo>
                        <a:pt x="3" y="32"/>
                      </a:lnTo>
                      <a:lnTo>
                        <a:pt x="8" y="33"/>
                      </a:lnTo>
                      <a:lnTo>
                        <a:pt x="10" y="33"/>
                      </a:lnTo>
                      <a:lnTo>
                        <a:pt x="16" y="30"/>
                      </a:lnTo>
                      <a:lnTo>
                        <a:pt x="18" y="25"/>
                      </a:lnTo>
                      <a:lnTo>
                        <a:pt x="20" y="19"/>
                      </a:lnTo>
                      <a:lnTo>
                        <a:pt x="21" y="14"/>
                      </a:lnTo>
                      <a:lnTo>
                        <a:pt x="23" y="9"/>
                      </a:lnTo>
                      <a:lnTo>
                        <a:pt x="23" y="8"/>
                      </a:lnTo>
                      <a:lnTo>
                        <a:pt x="27" y="6"/>
                      </a:lnTo>
                      <a:lnTo>
                        <a:pt x="29" y="6"/>
                      </a:lnTo>
                      <a:lnTo>
                        <a:pt x="33" y="8"/>
                      </a:lnTo>
                      <a:lnTo>
                        <a:pt x="34" y="11"/>
                      </a:lnTo>
                      <a:lnTo>
                        <a:pt x="35" y="17"/>
                      </a:lnTo>
                      <a:lnTo>
                        <a:pt x="36" y="30"/>
                      </a:lnTo>
                      <a:lnTo>
                        <a:pt x="38" y="28"/>
                      </a:lnTo>
                      <a:lnTo>
                        <a:pt x="40" y="22"/>
                      </a:lnTo>
                      <a:lnTo>
                        <a:pt x="40" y="16"/>
                      </a:lnTo>
                      <a:lnTo>
                        <a:pt x="40" y="15"/>
                      </a:lnTo>
                      <a:lnTo>
                        <a:pt x="39" y="9"/>
                      </a:lnTo>
                      <a:lnTo>
                        <a:pt x="37" y="5"/>
                      </a:lnTo>
                      <a:lnTo>
                        <a:pt x="33" y="2"/>
                      </a:lnTo>
                      <a:lnTo>
                        <a:pt x="27" y="0"/>
                      </a:lnTo>
                      <a:lnTo>
                        <a:pt x="25" y="1"/>
                      </a:lnTo>
                      <a:lnTo>
                        <a:pt x="21" y="3"/>
                      </a:lnTo>
                      <a:lnTo>
                        <a:pt x="20" y="4"/>
                      </a:lnTo>
                      <a:lnTo>
                        <a:pt x="17" y="8"/>
                      </a:lnTo>
                      <a:lnTo>
                        <a:pt x="16" y="12"/>
                      </a:lnTo>
                      <a:lnTo>
                        <a:pt x="15" y="17"/>
                      </a:lnTo>
                      <a:lnTo>
                        <a:pt x="14" y="21"/>
                      </a:lnTo>
                      <a:lnTo>
                        <a:pt x="11" y="25"/>
                      </a:lnTo>
                      <a:lnTo>
                        <a:pt x="7" y="28"/>
                      </a:lnTo>
                      <a:lnTo>
                        <a:pt x="7" y="28"/>
                      </a:lnTo>
                      <a:lnTo>
                        <a:pt x="3" y="24"/>
                      </a:lnTo>
                      <a:lnTo>
                        <a:pt x="2" y="23"/>
                      </a:lnTo>
                      <a:lnTo>
                        <a:pt x="1" y="18"/>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3" name="Freeform 906"/>
                <p:cNvSpPr>
                  <a:spLocks/>
                </p:cNvSpPr>
                <p:nvPr/>
              </p:nvSpPr>
              <p:spPr bwMode="auto">
                <a:xfrm>
                  <a:off x="1379" y="1447"/>
                  <a:ext cx="2" cy="5"/>
                </a:xfrm>
                <a:custGeom>
                  <a:avLst/>
                  <a:gdLst>
                    <a:gd name="T0" fmla="*/ 0 w 12"/>
                    <a:gd name="T1" fmla="*/ 16 h 27"/>
                    <a:gd name="T2" fmla="*/ 0 w 12"/>
                    <a:gd name="T3" fmla="*/ 16 h 27"/>
                    <a:gd name="T4" fmla="*/ 0 w 12"/>
                    <a:gd name="T5" fmla="*/ 22 h 27"/>
                    <a:gd name="T6" fmla="*/ 3 w 12"/>
                    <a:gd name="T7" fmla="*/ 27 h 27"/>
                    <a:gd name="T8" fmla="*/ 4 w 12"/>
                    <a:gd name="T9" fmla="*/ 16 h 27"/>
                    <a:gd name="T10" fmla="*/ 4 w 12"/>
                    <a:gd name="T11" fmla="*/ 13 h 27"/>
                    <a:gd name="T12" fmla="*/ 6 w 12"/>
                    <a:gd name="T13" fmla="*/ 9 h 27"/>
                    <a:gd name="T14" fmla="*/ 7 w 12"/>
                    <a:gd name="T15" fmla="*/ 7 h 27"/>
                    <a:gd name="T16" fmla="*/ 12 w 12"/>
                    <a:gd name="T17" fmla="*/ 5 h 27"/>
                    <a:gd name="T18" fmla="*/ 12 w 12"/>
                    <a:gd name="T19" fmla="*/ 0 h 27"/>
                    <a:gd name="T20" fmla="*/ 7 w 12"/>
                    <a:gd name="T21" fmla="*/ 1 h 27"/>
                    <a:gd name="T22" fmla="*/ 3 w 12"/>
                    <a:gd name="T23" fmla="*/ 4 h 27"/>
                    <a:gd name="T24" fmla="*/ 2 w 12"/>
                    <a:gd name="T25" fmla="*/ 5 h 27"/>
                    <a:gd name="T26" fmla="*/ 0 w 12"/>
                    <a:gd name="T27" fmla="*/ 10 h 27"/>
                    <a:gd name="T28" fmla="*/ 0 w 12"/>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7">
                      <a:moveTo>
                        <a:pt x="0" y="16"/>
                      </a:moveTo>
                      <a:lnTo>
                        <a:pt x="0" y="16"/>
                      </a:lnTo>
                      <a:lnTo>
                        <a:pt x="0" y="22"/>
                      </a:lnTo>
                      <a:lnTo>
                        <a:pt x="3" y="27"/>
                      </a:lnTo>
                      <a:lnTo>
                        <a:pt x="4" y="16"/>
                      </a:lnTo>
                      <a:lnTo>
                        <a:pt x="4" y="13"/>
                      </a:lnTo>
                      <a:lnTo>
                        <a:pt x="6" y="9"/>
                      </a:lnTo>
                      <a:lnTo>
                        <a:pt x="7" y="7"/>
                      </a:lnTo>
                      <a:lnTo>
                        <a:pt x="12" y="5"/>
                      </a:lnTo>
                      <a:lnTo>
                        <a:pt x="12" y="0"/>
                      </a:lnTo>
                      <a:lnTo>
                        <a:pt x="7" y="1"/>
                      </a:lnTo>
                      <a:lnTo>
                        <a:pt x="3" y="4"/>
                      </a:lnTo>
                      <a:lnTo>
                        <a:pt x="2" y="5"/>
                      </a:lnTo>
                      <a:lnTo>
                        <a:pt x="0"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4" name="Freeform 907"/>
                <p:cNvSpPr>
                  <a:spLocks/>
                </p:cNvSpPr>
                <p:nvPr/>
              </p:nvSpPr>
              <p:spPr bwMode="auto">
                <a:xfrm>
                  <a:off x="1379" y="1442"/>
                  <a:ext cx="7" cy="1"/>
                </a:xfrm>
                <a:custGeom>
                  <a:avLst/>
                  <a:gdLst>
                    <a:gd name="T0" fmla="*/ 0 w 42"/>
                    <a:gd name="T1" fmla="*/ 0 h 8"/>
                    <a:gd name="T2" fmla="*/ 0 w 42"/>
                    <a:gd name="T3" fmla="*/ 8 h 8"/>
                    <a:gd name="T4" fmla="*/ 42 w 42"/>
                    <a:gd name="T5" fmla="*/ 8 h 8"/>
                    <a:gd name="T6" fmla="*/ 42 w 42"/>
                    <a:gd name="T7" fmla="*/ 3 h 8"/>
                    <a:gd name="T8" fmla="*/ 6 w 42"/>
                    <a:gd name="T9" fmla="*/ 3 h 8"/>
                    <a:gd name="T10" fmla="*/ 6 w 42"/>
                    <a:gd name="T11" fmla="*/ 2 h 8"/>
                    <a:gd name="T12" fmla="*/ 0 w 4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2" h="8">
                      <a:moveTo>
                        <a:pt x="0" y="0"/>
                      </a:moveTo>
                      <a:lnTo>
                        <a:pt x="0" y="8"/>
                      </a:lnTo>
                      <a:lnTo>
                        <a:pt x="42" y="8"/>
                      </a:lnTo>
                      <a:lnTo>
                        <a:pt x="42" y="3"/>
                      </a:lnTo>
                      <a:lnTo>
                        <a:pt x="6" y="3"/>
                      </a:ln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5" name="Freeform 908"/>
                <p:cNvSpPr>
                  <a:spLocks/>
                </p:cNvSpPr>
                <p:nvPr/>
              </p:nvSpPr>
              <p:spPr bwMode="auto">
                <a:xfrm>
                  <a:off x="1379" y="1440"/>
                  <a:ext cx="7" cy="2"/>
                </a:xfrm>
                <a:custGeom>
                  <a:avLst/>
                  <a:gdLst>
                    <a:gd name="T0" fmla="*/ 0 w 42"/>
                    <a:gd name="T1" fmla="*/ 13 h 15"/>
                    <a:gd name="T2" fmla="*/ 6 w 42"/>
                    <a:gd name="T3" fmla="*/ 15 h 15"/>
                    <a:gd name="T4" fmla="*/ 42 w 42"/>
                    <a:gd name="T5" fmla="*/ 3 h 15"/>
                    <a:gd name="T6" fmla="*/ 37 w 42"/>
                    <a:gd name="T7" fmla="*/ 0 h 15"/>
                    <a:gd name="T8" fmla="*/ 36 w 42"/>
                    <a:gd name="T9" fmla="*/ 0 h 15"/>
                    <a:gd name="T10" fmla="*/ 30 w 42"/>
                    <a:gd name="T11" fmla="*/ 2 h 15"/>
                    <a:gd name="T12" fmla="*/ 0 w 42"/>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42" h="15">
                      <a:moveTo>
                        <a:pt x="0" y="13"/>
                      </a:moveTo>
                      <a:lnTo>
                        <a:pt x="6" y="15"/>
                      </a:lnTo>
                      <a:lnTo>
                        <a:pt x="42" y="3"/>
                      </a:lnTo>
                      <a:lnTo>
                        <a:pt x="37" y="0"/>
                      </a:lnTo>
                      <a:lnTo>
                        <a:pt x="36" y="0"/>
                      </a:lnTo>
                      <a:lnTo>
                        <a:pt x="30"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6" name="Freeform 909"/>
                <p:cNvSpPr>
                  <a:spLocks/>
                </p:cNvSpPr>
                <p:nvPr/>
              </p:nvSpPr>
              <p:spPr bwMode="auto">
                <a:xfrm>
                  <a:off x="1379" y="1436"/>
                  <a:ext cx="7" cy="4"/>
                </a:xfrm>
                <a:custGeom>
                  <a:avLst/>
                  <a:gdLst>
                    <a:gd name="T0" fmla="*/ 0 w 42"/>
                    <a:gd name="T1" fmla="*/ 0 h 23"/>
                    <a:gd name="T2" fmla="*/ 0 w 42"/>
                    <a:gd name="T3" fmla="*/ 8 h 23"/>
                    <a:gd name="T4" fmla="*/ 29 w 42"/>
                    <a:gd name="T5" fmla="*/ 18 h 23"/>
                    <a:gd name="T6" fmla="*/ 32 w 42"/>
                    <a:gd name="T7" fmla="*/ 19 h 23"/>
                    <a:gd name="T8" fmla="*/ 37 w 42"/>
                    <a:gd name="T9" fmla="*/ 20 h 23"/>
                    <a:gd name="T10" fmla="*/ 37 w 42"/>
                    <a:gd name="T11" fmla="*/ 20 h 23"/>
                    <a:gd name="T12" fmla="*/ 42 w 42"/>
                    <a:gd name="T13" fmla="*/ 23 h 23"/>
                    <a:gd name="T14" fmla="*/ 42 w 42"/>
                    <a:gd name="T15" fmla="*/ 18 h 23"/>
                    <a:gd name="T16" fmla="*/ 7 w 42"/>
                    <a:gd name="T17" fmla="*/ 6 h 23"/>
                    <a:gd name="T18" fmla="*/ 7 w 42"/>
                    <a:gd name="T19" fmla="*/ 5 h 23"/>
                    <a:gd name="T20" fmla="*/ 0 w 42"/>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3">
                      <a:moveTo>
                        <a:pt x="0" y="0"/>
                      </a:moveTo>
                      <a:lnTo>
                        <a:pt x="0" y="8"/>
                      </a:lnTo>
                      <a:lnTo>
                        <a:pt x="29" y="18"/>
                      </a:lnTo>
                      <a:lnTo>
                        <a:pt x="32" y="19"/>
                      </a:lnTo>
                      <a:lnTo>
                        <a:pt x="37" y="20"/>
                      </a:lnTo>
                      <a:lnTo>
                        <a:pt x="37" y="20"/>
                      </a:lnTo>
                      <a:lnTo>
                        <a:pt x="42" y="23"/>
                      </a:lnTo>
                      <a:lnTo>
                        <a:pt x="42" y="18"/>
                      </a:lnTo>
                      <a:lnTo>
                        <a:pt x="7" y="6"/>
                      </a:ln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7" name="Freeform 910"/>
                <p:cNvSpPr>
                  <a:spLocks/>
                </p:cNvSpPr>
                <p:nvPr/>
              </p:nvSpPr>
              <p:spPr bwMode="auto">
                <a:xfrm>
                  <a:off x="1379" y="1436"/>
                  <a:ext cx="7" cy="1"/>
                </a:xfrm>
                <a:custGeom>
                  <a:avLst/>
                  <a:gdLst>
                    <a:gd name="T0" fmla="*/ 0 w 42"/>
                    <a:gd name="T1" fmla="*/ 0 h 6"/>
                    <a:gd name="T2" fmla="*/ 7 w 42"/>
                    <a:gd name="T3" fmla="*/ 5 h 6"/>
                    <a:gd name="T4" fmla="*/ 42 w 42"/>
                    <a:gd name="T5" fmla="*/ 6 h 6"/>
                    <a:gd name="T6" fmla="*/ 42 w 42"/>
                    <a:gd name="T7" fmla="*/ 0 h 6"/>
                    <a:gd name="T8" fmla="*/ 0 w 42"/>
                    <a:gd name="T9" fmla="*/ 0 h 6"/>
                  </a:gdLst>
                  <a:ahLst/>
                  <a:cxnLst>
                    <a:cxn ang="0">
                      <a:pos x="T0" y="T1"/>
                    </a:cxn>
                    <a:cxn ang="0">
                      <a:pos x="T2" y="T3"/>
                    </a:cxn>
                    <a:cxn ang="0">
                      <a:pos x="T4" y="T5"/>
                    </a:cxn>
                    <a:cxn ang="0">
                      <a:pos x="T6" y="T7"/>
                    </a:cxn>
                    <a:cxn ang="0">
                      <a:pos x="T8" y="T9"/>
                    </a:cxn>
                  </a:cxnLst>
                  <a:rect l="0" t="0" r="r" b="b"/>
                  <a:pathLst>
                    <a:path w="42" h="6">
                      <a:moveTo>
                        <a:pt x="0" y="0"/>
                      </a:moveTo>
                      <a:lnTo>
                        <a:pt x="7" y="5"/>
                      </a:lnTo>
                      <a:lnTo>
                        <a:pt x="42" y="6"/>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8" name="Freeform 911"/>
                <p:cNvSpPr>
                  <a:spLocks/>
                </p:cNvSpPr>
                <p:nvPr/>
              </p:nvSpPr>
              <p:spPr bwMode="auto">
                <a:xfrm>
                  <a:off x="1379" y="1431"/>
                  <a:ext cx="7" cy="5"/>
                </a:xfrm>
                <a:custGeom>
                  <a:avLst/>
                  <a:gdLst>
                    <a:gd name="T0" fmla="*/ 0 w 42"/>
                    <a:gd name="T1" fmla="*/ 6 h 29"/>
                    <a:gd name="T2" fmla="*/ 0 w 42"/>
                    <a:gd name="T3" fmla="*/ 13 h 29"/>
                    <a:gd name="T4" fmla="*/ 42 w 42"/>
                    <a:gd name="T5" fmla="*/ 29 h 29"/>
                    <a:gd name="T6" fmla="*/ 42 w 42"/>
                    <a:gd name="T7" fmla="*/ 23 h 29"/>
                    <a:gd name="T8" fmla="*/ 29 w 42"/>
                    <a:gd name="T9" fmla="*/ 18 h 29"/>
                    <a:gd name="T10" fmla="*/ 29 w 42"/>
                    <a:gd name="T11" fmla="*/ 0 h 29"/>
                    <a:gd name="T12" fmla="*/ 25 w 42"/>
                    <a:gd name="T13" fmla="*/ 17 h 29"/>
                    <a:gd name="T14" fmla="*/ 12 w 42"/>
                    <a:gd name="T15" fmla="*/ 12 h 29"/>
                    <a:gd name="T16" fmla="*/ 10 w 42"/>
                    <a:gd name="T17" fmla="*/ 10 h 29"/>
                    <a:gd name="T18" fmla="*/ 5 w 42"/>
                    <a:gd name="T19" fmla="*/ 9 h 29"/>
                    <a:gd name="T20" fmla="*/ 5 w 42"/>
                    <a:gd name="T21" fmla="*/ 9 h 29"/>
                    <a:gd name="T22" fmla="*/ 0 w 42"/>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6"/>
                      </a:moveTo>
                      <a:lnTo>
                        <a:pt x="0" y="13"/>
                      </a:lnTo>
                      <a:lnTo>
                        <a:pt x="42" y="29"/>
                      </a:lnTo>
                      <a:lnTo>
                        <a:pt x="42" y="23"/>
                      </a:lnTo>
                      <a:lnTo>
                        <a:pt x="29" y="18"/>
                      </a:lnTo>
                      <a:lnTo>
                        <a:pt x="29" y="0"/>
                      </a:lnTo>
                      <a:lnTo>
                        <a:pt x="25" y="17"/>
                      </a:lnTo>
                      <a:lnTo>
                        <a:pt x="12" y="12"/>
                      </a:lnTo>
                      <a:lnTo>
                        <a:pt x="10" y="10"/>
                      </a:lnTo>
                      <a:lnTo>
                        <a:pt x="5" y="9"/>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9" name="Freeform 912"/>
                <p:cNvSpPr>
                  <a:spLocks/>
                </p:cNvSpPr>
                <p:nvPr/>
              </p:nvSpPr>
              <p:spPr bwMode="auto">
                <a:xfrm>
                  <a:off x="1379" y="1429"/>
                  <a:ext cx="7" cy="5"/>
                </a:xfrm>
                <a:custGeom>
                  <a:avLst/>
                  <a:gdLst>
                    <a:gd name="T0" fmla="*/ 0 w 43"/>
                    <a:gd name="T1" fmla="*/ 17 h 28"/>
                    <a:gd name="T2" fmla="*/ 5 w 43"/>
                    <a:gd name="T3" fmla="*/ 20 h 28"/>
                    <a:gd name="T4" fmla="*/ 9 w 43"/>
                    <a:gd name="T5" fmla="*/ 19 h 28"/>
                    <a:gd name="T6" fmla="*/ 11 w 43"/>
                    <a:gd name="T7" fmla="*/ 18 h 28"/>
                    <a:gd name="T8" fmla="*/ 17 w 43"/>
                    <a:gd name="T9" fmla="*/ 16 h 28"/>
                    <a:gd name="T10" fmla="*/ 25 w 43"/>
                    <a:gd name="T11" fmla="*/ 13 h 28"/>
                    <a:gd name="T12" fmla="*/ 25 w 43"/>
                    <a:gd name="T13" fmla="*/ 28 h 28"/>
                    <a:gd name="T14" fmla="*/ 29 w 43"/>
                    <a:gd name="T15" fmla="*/ 11 h 28"/>
                    <a:gd name="T16" fmla="*/ 43 w 43"/>
                    <a:gd name="T17" fmla="*/ 7 h 28"/>
                    <a:gd name="T18" fmla="*/ 43 w 43"/>
                    <a:gd name="T19" fmla="*/ 0 h 28"/>
                    <a:gd name="T20" fmla="*/ 0 w 43"/>
                    <a:gd name="T2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7"/>
                      </a:moveTo>
                      <a:lnTo>
                        <a:pt x="5" y="20"/>
                      </a:lnTo>
                      <a:lnTo>
                        <a:pt x="9" y="19"/>
                      </a:lnTo>
                      <a:lnTo>
                        <a:pt x="11" y="18"/>
                      </a:lnTo>
                      <a:lnTo>
                        <a:pt x="17" y="16"/>
                      </a:lnTo>
                      <a:lnTo>
                        <a:pt x="25" y="13"/>
                      </a:lnTo>
                      <a:lnTo>
                        <a:pt x="25" y="28"/>
                      </a:lnTo>
                      <a:lnTo>
                        <a:pt x="29" y="11"/>
                      </a:lnTo>
                      <a:lnTo>
                        <a:pt x="43" y="7"/>
                      </a:lnTo>
                      <a:lnTo>
                        <a:pt x="43"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0" name="Freeform 913"/>
                <p:cNvSpPr>
                  <a:spLocks/>
                </p:cNvSpPr>
                <p:nvPr/>
              </p:nvSpPr>
              <p:spPr bwMode="auto">
                <a:xfrm>
                  <a:off x="1383" y="1422"/>
                  <a:ext cx="3" cy="4"/>
                </a:xfrm>
                <a:custGeom>
                  <a:avLst/>
                  <a:gdLst>
                    <a:gd name="T0" fmla="*/ 0 w 20"/>
                    <a:gd name="T1" fmla="*/ 14 h 25"/>
                    <a:gd name="T2" fmla="*/ 1 w 20"/>
                    <a:gd name="T3" fmla="*/ 25 h 25"/>
                    <a:gd name="T4" fmla="*/ 1 w 20"/>
                    <a:gd name="T5" fmla="*/ 21 h 25"/>
                    <a:gd name="T6" fmla="*/ 3 w 20"/>
                    <a:gd name="T7" fmla="*/ 18 h 25"/>
                    <a:gd name="T8" fmla="*/ 7 w 20"/>
                    <a:gd name="T9" fmla="*/ 14 h 25"/>
                    <a:gd name="T10" fmla="*/ 9 w 20"/>
                    <a:gd name="T11" fmla="*/ 13 h 25"/>
                    <a:gd name="T12" fmla="*/ 13 w 20"/>
                    <a:gd name="T13" fmla="*/ 10 h 25"/>
                    <a:gd name="T14" fmla="*/ 20 w 20"/>
                    <a:gd name="T15" fmla="*/ 6 h 25"/>
                    <a:gd name="T16" fmla="*/ 20 w 20"/>
                    <a:gd name="T17" fmla="*/ 0 h 25"/>
                    <a:gd name="T18" fmla="*/ 9 w 20"/>
                    <a:gd name="T19" fmla="*/ 7 h 25"/>
                    <a:gd name="T20" fmla="*/ 3 w 20"/>
                    <a:gd name="T21" fmla="*/ 10 h 25"/>
                    <a:gd name="T22" fmla="*/ 0 w 20"/>
                    <a:gd name="T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0" y="14"/>
                      </a:moveTo>
                      <a:lnTo>
                        <a:pt x="1" y="25"/>
                      </a:lnTo>
                      <a:lnTo>
                        <a:pt x="1" y="21"/>
                      </a:lnTo>
                      <a:lnTo>
                        <a:pt x="3" y="18"/>
                      </a:lnTo>
                      <a:lnTo>
                        <a:pt x="7" y="14"/>
                      </a:lnTo>
                      <a:lnTo>
                        <a:pt x="9" y="13"/>
                      </a:lnTo>
                      <a:lnTo>
                        <a:pt x="13" y="10"/>
                      </a:lnTo>
                      <a:lnTo>
                        <a:pt x="20" y="6"/>
                      </a:lnTo>
                      <a:lnTo>
                        <a:pt x="20" y="0"/>
                      </a:lnTo>
                      <a:lnTo>
                        <a:pt x="9" y="7"/>
                      </a:lnTo>
                      <a:lnTo>
                        <a:pt x="3" y="1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1" name="Freeform 914"/>
                <p:cNvSpPr>
                  <a:spLocks/>
                </p:cNvSpPr>
                <p:nvPr/>
              </p:nvSpPr>
              <p:spPr bwMode="auto">
                <a:xfrm>
                  <a:off x="1380" y="1422"/>
                  <a:ext cx="2" cy="5"/>
                </a:xfrm>
                <a:custGeom>
                  <a:avLst/>
                  <a:gdLst>
                    <a:gd name="T0" fmla="*/ 0 w 17"/>
                    <a:gd name="T1" fmla="*/ 4 h 28"/>
                    <a:gd name="T2" fmla="*/ 2 w 17"/>
                    <a:gd name="T3" fmla="*/ 15 h 28"/>
                    <a:gd name="T4" fmla="*/ 2 w 17"/>
                    <a:gd name="T5" fmla="*/ 13 h 28"/>
                    <a:gd name="T6" fmla="*/ 4 w 17"/>
                    <a:gd name="T7" fmla="*/ 8 h 28"/>
                    <a:gd name="T8" fmla="*/ 8 w 17"/>
                    <a:gd name="T9" fmla="*/ 6 h 28"/>
                    <a:gd name="T10" fmla="*/ 13 w 17"/>
                    <a:gd name="T11" fmla="*/ 7 h 28"/>
                    <a:gd name="T12" fmla="*/ 15 w 17"/>
                    <a:gd name="T13" fmla="*/ 10 h 28"/>
                    <a:gd name="T14" fmla="*/ 15 w 17"/>
                    <a:gd name="T15" fmla="*/ 10 h 28"/>
                    <a:gd name="T16" fmla="*/ 16 w 17"/>
                    <a:gd name="T17" fmla="*/ 16 h 28"/>
                    <a:gd name="T18" fmla="*/ 16 w 17"/>
                    <a:gd name="T19" fmla="*/ 28 h 28"/>
                    <a:gd name="T20" fmla="*/ 17 w 17"/>
                    <a:gd name="T21" fmla="*/ 3 h 28"/>
                    <a:gd name="T22" fmla="*/ 15 w 17"/>
                    <a:gd name="T23" fmla="*/ 1 h 28"/>
                    <a:gd name="T24" fmla="*/ 8 w 17"/>
                    <a:gd name="T25" fmla="*/ 0 h 28"/>
                    <a:gd name="T26" fmla="*/ 4 w 17"/>
                    <a:gd name="T27" fmla="*/ 1 h 28"/>
                    <a:gd name="T28" fmla="*/ 0 w 17"/>
                    <a:gd name="T2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4"/>
                      </a:moveTo>
                      <a:lnTo>
                        <a:pt x="2" y="15"/>
                      </a:lnTo>
                      <a:lnTo>
                        <a:pt x="2" y="13"/>
                      </a:lnTo>
                      <a:lnTo>
                        <a:pt x="4" y="8"/>
                      </a:lnTo>
                      <a:lnTo>
                        <a:pt x="8" y="6"/>
                      </a:lnTo>
                      <a:lnTo>
                        <a:pt x="13" y="7"/>
                      </a:lnTo>
                      <a:lnTo>
                        <a:pt x="15" y="10"/>
                      </a:lnTo>
                      <a:lnTo>
                        <a:pt x="15" y="10"/>
                      </a:lnTo>
                      <a:lnTo>
                        <a:pt x="16" y="16"/>
                      </a:lnTo>
                      <a:lnTo>
                        <a:pt x="16" y="28"/>
                      </a:lnTo>
                      <a:lnTo>
                        <a:pt x="17" y="3"/>
                      </a:lnTo>
                      <a:lnTo>
                        <a:pt x="15" y="1"/>
                      </a:lnTo>
                      <a:lnTo>
                        <a:pt x="8"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2" name="Freeform 915"/>
                <p:cNvSpPr>
                  <a:spLocks/>
                </p:cNvSpPr>
                <p:nvPr/>
              </p:nvSpPr>
              <p:spPr bwMode="auto">
                <a:xfrm>
                  <a:off x="1379" y="1423"/>
                  <a:ext cx="7" cy="5"/>
                </a:xfrm>
                <a:custGeom>
                  <a:avLst/>
                  <a:gdLst>
                    <a:gd name="T0" fmla="*/ 0 w 43"/>
                    <a:gd name="T1" fmla="*/ 12 h 31"/>
                    <a:gd name="T2" fmla="*/ 0 w 43"/>
                    <a:gd name="T3" fmla="*/ 31 h 31"/>
                    <a:gd name="T4" fmla="*/ 43 w 43"/>
                    <a:gd name="T5" fmla="*/ 31 h 31"/>
                    <a:gd name="T6" fmla="*/ 43 w 43"/>
                    <a:gd name="T7" fmla="*/ 25 h 31"/>
                    <a:gd name="T8" fmla="*/ 24 w 43"/>
                    <a:gd name="T9" fmla="*/ 25 h 31"/>
                    <a:gd name="T10" fmla="*/ 24 w 43"/>
                    <a:gd name="T11" fmla="*/ 19 h 31"/>
                    <a:gd name="T12" fmla="*/ 23 w 43"/>
                    <a:gd name="T13" fmla="*/ 8 h 31"/>
                    <a:gd name="T14" fmla="*/ 23 w 43"/>
                    <a:gd name="T15" fmla="*/ 8 h 31"/>
                    <a:gd name="T16" fmla="*/ 22 w 43"/>
                    <a:gd name="T17" fmla="*/ 4 h 31"/>
                    <a:gd name="T18" fmla="*/ 20 w 43"/>
                    <a:gd name="T19" fmla="*/ 0 h 31"/>
                    <a:gd name="T20" fmla="*/ 19 w 43"/>
                    <a:gd name="T21" fmla="*/ 25 h 31"/>
                    <a:gd name="T22" fmla="*/ 5 w 43"/>
                    <a:gd name="T23" fmla="*/ 25 h 31"/>
                    <a:gd name="T24" fmla="*/ 5 w 43"/>
                    <a:gd name="T25" fmla="*/ 12 h 31"/>
                    <a:gd name="T26" fmla="*/ 3 w 43"/>
                    <a:gd name="T27" fmla="*/ 1 h 31"/>
                    <a:gd name="T28" fmla="*/ 1 w 43"/>
                    <a:gd name="T29" fmla="*/ 5 h 31"/>
                    <a:gd name="T30" fmla="*/ 1 w 43"/>
                    <a:gd name="T31" fmla="*/ 6 h 31"/>
                    <a:gd name="T32" fmla="*/ 0 w 43"/>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0" y="12"/>
                      </a:moveTo>
                      <a:lnTo>
                        <a:pt x="0" y="31"/>
                      </a:lnTo>
                      <a:lnTo>
                        <a:pt x="43" y="31"/>
                      </a:lnTo>
                      <a:lnTo>
                        <a:pt x="43" y="25"/>
                      </a:lnTo>
                      <a:lnTo>
                        <a:pt x="24" y="25"/>
                      </a:lnTo>
                      <a:lnTo>
                        <a:pt x="24" y="19"/>
                      </a:lnTo>
                      <a:lnTo>
                        <a:pt x="23" y="8"/>
                      </a:lnTo>
                      <a:lnTo>
                        <a:pt x="23" y="8"/>
                      </a:lnTo>
                      <a:lnTo>
                        <a:pt x="22" y="4"/>
                      </a:lnTo>
                      <a:lnTo>
                        <a:pt x="20" y="0"/>
                      </a:lnTo>
                      <a:lnTo>
                        <a:pt x="19" y="25"/>
                      </a:lnTo>
                      <a:lnTo>
                        <a:pt x="5" y="25"/>
                      </a:lnTo>
                      <a:lnTo>
                        <a:pt x="5" y="12"/>
                      </a:lnTo>
                      <a:lnTo>
                        <a:pt x="3" y="1"/>
                      </a:lnTo>
                      <a:lnTo>
                        <a:pt x="1" y="5"/>
                      </a:lnTo>
                      <a:lnTo>
                        <a:pt x="1"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3" name="Freeform 916"/>
                <p:cNvSpPr>
                  <a:spLocks/>
                </p:cNvSpPr>
                <p:nvPr/>
              </p:nvSpPr>
              <p:spPr bwMode="auto">
                <a:xfrm>
                  <a:off x="1383" y="1415"/>
                  <a:ext cx="3" cy="3"/>
                </a:xfrm>
                <a:custGeom>
                  <a:avLst/>
                  <a:gdLst>
                    <a:gd name="T0" fmla="*/ 0 w 19"/>
                    <a:gd name="T1" fmla="*/ 0 h 18"/>
                    <a:gd name="T2" fmla="*/ 0 w 19"/>
                    <a:gd name="T3" fmla="*/ 18 h 18"/>
                    <a:gd name="T4" fmla="*/ 5 w 19"/>
                    <a:gd name="T5" fmla="*/ 18 h 18"/>
                    <a:gd name="T6" fmla="*/ 5 w 19"/>
                    <a:gd name="T7" fmla="*/ 5 h 18"/>
                    <a:gd name="T8" fmla="*/ 13 w 19"/>
                    <a:gd name="T9" fmla="*/ 5 h 18"/>
                    <a:gd name="T10" fmla="*/ 15 w 19"/>
                    <a:gd name="T11" fmla="*/ 7 h 18"/>
                    <a:gd name="T12" fmla="*/ 17 w 19"/>
                    <a:gd name="T13" fmla="*/ 13 h 18"/>
                    <a:gd name="T14" fmla="*/ 17 w 19"/>
                    <a:gd name="T15" fmla="*/ 18 h 18"/>
                    <a:gd name="T16" fmla="*/ 19 w 19"/>
                    <a:gd name="T17" fmla="*/ 5 h 18"/>
                    <a:gd name="T18" fmla="*/ 16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0" y="18"/>
                      </a:lnTo>
                      <a:lnTo>
                        <a:pt x="5" y="18"/>
                      </a:lnTo>
                      <a:lnTo>
                        <a:pt x="5" y="5"/>
                      </a:lnTo>
                      <a:lnTo>
                        <a:pt x="13" y="5"/>
                      </a:lnTo>
                      <a:lnTo>
                        <a:pt x="15" y="7"/>
                      </a:lnTo>
                      <a:lnTo>
                        <a:pt x="17" y="13"/>
                      </a:lnTo>
                      <a:lnTo>
                        <a:pt x="17" y="18"/>
                      </a:lnTo>
                      <a:lnTo>
                        <a:pt x="19" y="5"/>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4" name="Freeform 917"/>
                <p:cNvSpPr>
                  <a:spLocks/>
                </p:cNvSpPr>
                <p:nvPr/>
              </p:nvSpPr>
              <p:spPr bwMode="auto">
                <a:xfrm>
                  <a:off x="1380" y="1415"/>
                  <a:ext cx="1" cy="3"/>
                </a:xfrm>
                <a:custGeom>
                  <a:avLst/>
                  <a:gdLst>
                    <a:gd name="T0" fmla="*/ 0 w 10"/>
                    <a:gd name="T1" fmla="*/ 5 h 17"/>
                    <a:gd name="T2" fmla="*/ 1 w 10"/>
                    <a:gd name="T3" fmla="*/ 17 h 17"/>
                    <a:gd name="T4" fmla="*/ 1 w 10"/>
                    <a:gd name="T5" fmla="*/ 14 h 17"/>
                    <a:gd name="T6" fmla="*/ 3 w 10"/>
                    <a:gd name="T7" fmla="*/ 8 h 17"/>
                    <a:gd name="T8" fmla="*/ 5 w 10"/>
                    <a:gd name="T9" fmla="*/ 7 h 17"/>
                    <a:gd name="T10" fmla="*/ 10 w 10"/>
                    <a:gd name="T11" fmla="*/ 4 h 17"/>
                    <a:gd name="T12" fmla="*/ 9 w 10"/>
                    <a:gd name="T13" fmla="*/ 0 h 17"/>
                    <a:gd name="T14" fmla="*/ 8 w 10"/>
                    <a:gd name="T15" fmla="*/ 0 h 17"/>
                    <a:gd name="T16" fmla="*/ 3 w 10"/>
                    <a:gd name="T17" fmla="*/ 2 h 17"/>
                    <a:gd name="T18" fmla="*/ 0 w 10"/>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0" y="5"/>
                      </a:moveTo>
                      <a:lnTo>
                        <a:pt x="1" y="17"/>
                      </a:lnTo>
                      <a:lnTo>
                        <a:pt x="1" y="14"/>
                      </a:lnTo>
                      <a:lnTo>
                        <a:pt x="3" y="8"/>
                      </a:lnTo>
                      <a:lnTo>
                        <a:pt x="5" y="7"/>
                      </a:lnTo>
                      <a:lnTo>
                        <a:pt x="10" y="4"/>
                      </a:lnTo>
                      <a:lnTo>
                        <a:pt x="9" y="0"/>
                      </a:lnTo>
                      <a:lnTo>
                        <a:pt x="8" y="0"/>
                      </a:lnTo>
                      <a:lnTo>
                        <a:pt x="3"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5" name="Freeform 918"/>
                <p:cNvSpPr>
                  <a:spLocks/>
                </p:cNvSpPr>
                <p:nvPr/>
              </p:nvSpPr>
              <p:spPr bwMode="auto">
                <a:xfrm>
                  <a:off x="1379" y="1416"/>
                  <a:ext cx="7" cy="5"/>
                </a:xfrm>
                <a:custGeom>
                  <a:avLst/>
                  <a:gdLst>
                    <a:gd name="T0" fmla="*/ 0 w 43"/>
                    <a:gd name="T1" fmla="*/ 13 h 34"/>
                    <a:gd name="T2" fmla="*/ 0 w 43"/>
                    <a:gd name="T3" fmla="*/ 14 h 34"/>
                    <a:gd name="T4" fmla="*/ 0 w 43"/>
                    <a:gd name="T5" fmla="*/ 19 h 34"/>
                    <a:gd name="T6" fmla="*/ 2 w 43"/>
                    <a:gd name="T7" fmla="*/ 25 h 34"/>
                    <a:gd name="T8" fmla="*/ 6 w 43"/>
                    <a:gd name="T9" fmla="*/ 29 h 34"/>
                    <a:gd name="T10" fmla="*/ 10 w 43"/>
                    <a:gd name="T11" fmla="*/ 32 h 34"/>
                    <a:gd name="T12" fmla="*/ 10 w 43"/>
                    <a:gd name="T13" fmla="*/ 32 h 34"/>
                    <a:gd name="T14" fmla="*/ 16 w 43"/>
                    <a:gd name="T15" fmla="*/ 34 h 34"/>
                    <a:gd name="T16" fmla="*/ 22 w 43"/>
                    <a:gd name="T17" fmla="*/ 34 h 34"/>
                    <a:gd name="T18" fmla="*/ 22 w 43"/>
                    <a:gd name="T19" fmla="*/ 34 h 34"/>
                    <a:gd name="T20" fmla="*/ 28 w 43"/>
                    <a:gd name="T21" fmla="*/ 34 h 34"/>
                    <a:gd name="T22" fmla="*/ 34 w 43"/>
                    <a:gd name="T23" fmla="*/ 32 h 34"/>
                    <a:gd name="T24" fmla="*/ 38 w 43"/>
                    <a:gd name="T25" fmla="*/ 29 h 34"/>
                    <a:gd name="T26" fmla="*/ 38 w 43"/>
                    <a:gd name="T27" fmla="*/ 28 h 34"/>
                    <a:gd name="T28" fmla="*/ 41 w 43"/>
                    <a:gd name="T29" fmla="*/ 24 h 34"/>
                    <a:gd name="T30" fmla="*/ 43 w 43"/>
                    <a:gd name="T31" fmla="*/ 18 h 34"/>
                    <a:gd name="T32" fmla="*/ 43 w 43"/>
                    <a:gd name="T33" fmla="*/ 13 h 34"/>
                    <a:gd name="T34" fmla="*/ 43 w 43"/>
                    <a:gd name="T35" fmla="*/ 11 h 34"/>
                    <a:gd name="T36" fmla="*/ 42 w 43"/>
                    <a:gd name="T37" fmla="*/ 4 h 34"/>
                    <a:gd name="T38" fmla="*/ 40 w 43"/>
                    <a:gd name="T39" fmla="*/ 0 h 34"/>
                    <a:gd name="T40" fmla="*/ 38 w 43"/>
                    <a:gd name="T41" fmla="*/ 13 h 34"/>
                    <a:gd name="T42" fmla="*/ 38 w 43"/>
                    <a:gd name="T43" fmla="*/ 16 h 34"/>
                    <a:gd name="T44" fmla="*/ 37 w 43"/>
                    <a:gd name="T45" fmla="*/ 21 h 34"/>
                    <a:gd name="T46" fmla="*/ 35 w 43"/>
                    <a:gd name="T47" fmla="*/ 24 h 34"/>
                    <a:gd name="T48" fmla="*/ 30 w 43"/>
                    <a:gd name="T49" fmla="*/ 27 h 34"/>
                    <a:gd name="T50" fmla="*/ 27 w 43"/>
                    <a:gd name="T51" fmla="*/ 28 h 34"/>
                    <a:gd name="T52" fmla="*/ 21 w 43"/>
                    <a:gd name="T53" fmla="*/ 29 h 34"/>
                    <a:gd name="T54" fmla="*/ 19 w 43"/>
                    <a:gd name="T55" fmla="*/ 29 h 34"/>
                    <a:gd name="T56" fmla="*/ 13 w 43"/>
                    <a:gd name="T57" fmla="*/ 28 h 34"/>
                    <a:gd name="T58" fmla="*/ 9 w 43"/>
                    <a:gd name="T59" fmla="*/ 25 h 34"/>
                    <a:gd name="T60" fmla="*/ 8 w 43"/>
                    <a:gd name="T61" fmla="*/ 24 h 34"/>
                    <a:gd name="T62" fmla="*/ 5 w 43"/>
                    <a:gd name="T63" fmla="*/ 19 h 34"/>
                    <a:gd name="T64" fmla="*/ 4 w 43"/>
                    <a:gd name="T65" fmla="*/ 13 h 34"/>
                    <a:gd name="T66" fmla="*/ 3 w 43"/>
                    <a:gd name="T67" fmla="*/ 1 h 34"/>
                    <a:gd name="T68" fmla="*/ 2 w 43"/>
                    <a:gd name="T69" fmla="*/ 2 h 34"/>
                    <a:gd name="T70" fmla="*/ 0 w 43"/>
                    <a:gd name="T71" fmla="*/ 7 h 34"/>
                    <a:gd name="T72" fmla="*/ 0 w 43"/>
                    <a:gd name="T73"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4">
                      <a:moveTo>
                        <a:pt x="0" y="13"/>
                      </a:moveTo>
                      <a:lnTo>
                        <a:pt x="0" y="14"/>
                      </a:lnTo>
                      <a:lnTo>
                        <a:pt x="0" y="19"/>
                      </a:lnTo>
                      <a:lnTo>
                        <a:pt x="2" y="25"/>
                      </a:lnTo>
                      <a:lnTo>
                        <a:pt x="6" y="29"/>
                      </a:lnTo>
                      <a:lnTo>
                        <a:pt x="10" y="32"/>
                      </a:lnTo>
                      <a:lnTo>
                        <a:pt x="10" y="32"/>
                      </a:lnTo>
                      <a:lnTo>
                        <a:pt x="16" y="34"/>
                      </a:lnTo>
                      <a:lnTo>
                        <a:pt x="22" y="34"/>
                      </a:lnTo>
                      <a:lnTo>
                        <a:pt x="22" y="34"/>
                      </a:lnTo>
                      <a:lnTo>
                        <a:pt x="28" y="34"/>
                      </a:lnTo>
                      <a:lnTo>
                        <a:pt x="34" y="32"/>
                      </a:lnTo>
                      <a:lnTo>
                        <a:pt x="38" y="29"/>
                      </a:lnTo>
                      <a:lnTo>
                        <a:pt x="38" y="28"/>
                      </a:lnTo>
                      <a:lnTo>
                        <a:pt x="41" y="24"/>
                      </a:lnTo>
                      <a:lnTo>
                        <a:pt x="43" y="18"/>
                      </a:lnTo>
                      <a:lnTo>
                        <a:pt x="43" y="13"/>
                      </a:lnTo>
                      <a:lnTo>
                        <a:pt x="43" y="11"/>
                      </a:lnTo>
                      <a:lnTo>
                        <a:pt x="42" y="4"/>
                      </a:lnTo>
                      <a:lnTo>
                        <a:pt x="40" y="0"/>
                      </a:lnTo>
                      <a:lnTo>
                        <a:pt x="38" y="13"/>
                      </a:lnTo>
                      <a:lnTo>
                        <a:pt x="38" y="16"/>
                      </a:lnTo>
                      <a:lnTo>
                        <a:pt x="37" y="21"/>
                      </a:lnTo>
                      <a:lnTo>
                        <a:pt x="35" y="24"/>
                      </a:lnTo>
                      <a:lnTo>
                        <a:pt x="30" y="27"/>
                      </a:lnTo>
                      <a:lnTo>
                        <a:pt x="27" y="28"/>
                      </a:lnTo>
                      <a:lnTo>
                        <a:pt x="21" y="29"/>
                      </a:lnTo>
                      <a:lnTo>
                        <a:pt x="19" y="29"/>
                      </a:lnTo>
                      <a:lnTo>
                        <a:pt x="13" y="28"/>
                      </a:lnTo>
                      <a:lnTo>
                        <a:pt x="9" y="25"/>
                      </a:lnTo>
                      <a:lnTo>
                        <a:pt x="8" y="24"/>
                      </a:lnTo>
                      <a:lnTo>
                        <a:pt x="5" y="19"/>
                      </a:lnTo>
                      <a:lnTo>
                        <a:pt x="4" y="13"/>
                      </a:lnTo>
                      <a:lnTo>
                        <a:pt x="3" y="1"/>
                      </a:lnTo>
                      <a:lnTo>
                        <a:pt x="2" y="2"/>
                      </a:lnTo>
                      <a:lnTo>
                        <a:pt x="0"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6" name="Freeform 919"/>
                <p:cNvSpPr>
                  <a:spLocks/>
                </p:cNvSpPr>
                <p:nvPr/>
              </p:nvSpPr>
              <p:spPr bwMode="auto">
                <a:xfrm>
                  <a:off x="1379" y="1409"/>
                  <a:ext cx="7" cy="5"/>
                </a:xfrm>
                <a:custGeom>
                  <a:avLst/>
                  <a:gdLst>
                    <a:gd name="T0" fmla="*/ 0 w 43"/>
                    <a:gd name="T1" fmla="*/ 5 h 29"/>
                    <a:gd name="T2" fmla="*/ 0 w 43"/>
                    <a:gd name="T3" fmla="*/ 12 h 29"/>
                    <a:gd name="T4" fmla="*/ 43 w 43"/>
                    <a:gd name="T5" fmla="*/ 29 h 29"/>
                    <a:gd name="T6" fmla="*/ 43 w 43"/>
                    <a:gd name="T7" fmla="*/ 22 h 29"/>
                    <a:gd name="T8" fmla="*/ 29 w 43"/>
                    <a:gd name="T9" fmla="*/ 17 h 29"/>
                    <a:gd name="T10" fmla="*/ 29 w 43"/>
                    <a:gd name="T11" fmla="*/ 0 h 29"/>
                    <a:gd name="T12" fmla="*/ 25 w 43"/>
                    <a:gd name="T13" fmla="*/ 16 h 29"/>
                    <a:gd name="T14" fmla="*/ 12 w 43"/>
                    <a:gd name="T15" fmla="*/ 11 h 29"/>
                    <a:gd name="T16" fmla="*/ 10 w 43"/>
                    <a:gd name="T17" fmla="*/ 11 h 29"/>
                    <a:gd name="T18" fmla="*/ 5 w 43"/>
                    <a:gd name="T19" fmla="*/ 8 h 29"/>
                    <a:gd name="T20" fmla="*/ 5 w 43"/>
                    <a:gd name="T21" fmla="*/ 8 h 29"/>
                    <a:gd name="T22" fmla="*/ 0 w 43"/>
                    <a:gd name="T23"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5"/>
                      </a:moveTo>
                      <a:lnTo>
                        <a:pt x="0" y="12"/>
                      </a:lnTo>
                      <a:lnTo>
                        <a:pt x="43" y="29"/>
                      </a:lnTo>
                      <a:lnTo>
                        <a:pt x="43" y="22"/>
                      </a:lnTo>
                      <a:lnTo>
                        <a:pt x="29" y="17"/>
                      </a:lnTo>
                      <a:lnTo>
                        <a:pt x="29" y="0"/>
                      </a:lnTo>
                      <a:lnTo>
                        <a:pt x="25" y="16"/>
                      </a:lnTo>
                      <a:lnTo>
                        <a:pt x="12" y="11"/>
                      </a:lnTo>
                      <a:lnTo>
                        <a:pt x="10" y="11"/>
                      </a:lnTo>
                      <a:lnTo>
                        <a:pt x="5" y="8"/>
                      </a:lnTo>
                      <a:lnTo>
                        <a:pt x="5" y="8"/>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7" name="Freeform 920"/>
                <p:cNvSpPr>
                  <a:spLocks/>
                </p:cNvSpPr>
                <p:nvPr/>
              </p:nvSpPr>
              <p:spPr bwMode="auto">
                <a:xfrm>
                  <a:off x="1379" y="1407"/>
                  <a:ext cx="7" cy="5"/>
                </a:xfrm>
                <a:custGeom>
                  <a:avLst/>
                  <a:gdLst>
                    <a:gd name="T0" fmla="*/ 0 w 43"/>
                    <a:gd name="T1" fmla="*/ 17 h 28"/>
                    <a:gd name="T2" fmla="*/ 5 w 43"/>
                    <a:gd name="T3" fmla="*/ 20 h 28"/>
                    <a:gd name="T4" fmla="*/ 9 w 43"/>
                    <a:gd name="T5" fmla="*/ 19 h 28"/>
                    <a:gd name="T6" fmla="*/ 12 w 43"/>
                    <a:gd name="T7" fmla="*/ 18 h 28"/>
                    <a:gd name="T8" fmla="*/ 18 w 43"/>
                    <a:gd name="T9" fmla="*/ 16 h 28"/>
                    <a:gd name="T10" fmla="*/ 25 w 43"/>
                    <a:gd name="T11" fmla="*/ 13 h 28"/>
                    <a:gd name="T12" fmla="*/ 25 w 43"/>
                    <a:gd name="T13" fmla="*/ 28 h 28"/>
                    <a:gd name="T14" fmla="*/ 29 w 43"/>
                    <a:gd name="T15" fmla="*/ 12 h 28"/>
                    <a:gd name="T16" fmla="*/ 43 w 43"/>
                    <a:gd name="T17" fmla="*/ 7 h 28"/>
                    <a:gd name="T18" fmla="*/ 43 w 43"/>
                    <a:gd name="T19" fmla="*/ 0 h 28"/>
                    <a:gd name="T20" fmla="*/ 0 w 43"/>
                    <a:gd name="T2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7"/>
                      </a:moveTo>
                      <a:lnTo>
                        <a:pt x="5" y="20"/>
                      </a:lnTo>
                      <a:lnTo>
                        <a:pt x="9" y="19"/>
                      </a:lnTo>
                      <a:lnTo>
                        <a:pt x="12" y="18"/>
                      </a:lnTo>
                      <a:lnTo>
                        <a:pt x="18" y="16"/>
                      </a:lnTo>
                      <a:lnTo>
                        <a:pt x="25" y="13"/>
                      </a:lnTo>
                      <a:lnTo>
                        <a:pt x="25" y="28"/>
                      </a:lnTo>
                      <a:lnTo>
                        <a:pt x="29" y="12"/>
                      </a:lnTo>
                      <a:lnTo>
                        <a:pt x="43" y="7"/>
                      </a:lnTo>
                      <a:lnTo>
                        <a:pt x="43"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8" name="Freeform 921"/>
                <p:cNvSpPr>
                  <a:spLocks/>
                </p:cNvSpPr>
                <p:nvPr/>
              </p:nvSpPr>
              <p:spPr bwMode="auto">
                <a:xfrm>
                  <a:off x="1383" y="1400"/>
                  <a:ext cx="3" cy="5"/>
                </a:xfrm>
                <a:custGeom>
                  <a:avLst/>
                  <a:gdLst>
                    <a:gd name="T0" fmla="*/ 0 w 20"/>
                    <a:gd name="T1" fmla="*/ 15 h 25"/>
                    <a:gd name="T2" fmla="*/ 1 w 20"/>
                    <a:gd name="T3" fmla="*/ 25 h 25"/>
                    <a:gd name="T4" fmla="*/ 1 w 20"/>
                    <a:gd name="T5" fmla="*/ 21 h 25"/>
                    <a:gd name="T6" fmla="*/ 3 w 20"/>
                    <a:gd name="T7" fmla="*/ 18 h 25"/>
                    <a:gd name="T8" fmla="*/ 7 w 20"/>
                    <a:gd name="T9" fmla="*/ 14 h 25"/>
                    <a:gd name="T10" fmla="*/ 9 w 20"/>
                    <a:gd name="T11" fmla="*/ 13 h 25"/>
                    <a:gd name="T12" fmla="*/ 13 w 20"/>
                    <a:gd name="T13" fmla="*/ 11 h 25"/>
                    <a:gd name="T14" fmla="*/ 20 w 20"/>
                    <a:gd name="T15" fmla="*/ 7 h 25"/>
                    <a:gd name="T16" fmla="*/ 20 w 20"/>
                    <a:gd name="T17" fmla="*/ 0 h 25"/>
                    <a:gd name="T18" fmla="*/ 9 w 20"/>
                    <a:gd name="T19" fmla="*/ 7 h 25"/>
                    <a:gd name="T20" fmla="*/ 3 w 20"/>
                    <a:gd name="T21" fmla="*/ 11 h 25"/>
                    <a:gd name="T22" fmla="*/ 0 w 20"/>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0" y="15"/>
                      </a:moveTo>
                      <a:lnTo>
                        <a:pt x="1" y="25"/>
                      </a:lnTo>
                      <a:lnTo>
                        <a:pt x="1" y="21"/>
                      </a:lnTo>
                      <a:lnTo>
                        <a:pt x="3" y="18"/>
                      </a:lnTo>
                      <a:lnTo>
                        <a:pt x="7" y="14"/>
                      </a:lnTo>
                      <a:lnTo>
                        <a:pt x="9" y="13"/>
                      </a:lnTo>
                      <a:lnTo>
                        <a:pt x="13" y="11"/>
                      </a:lnTo>
                      <a:lnTo>
                        <a:pt x="20" y="7"/>
                      </a:lnTo>
                      <a:lnTo>
                        <a:pt x="20" y="0"/>
                      </a:lnTo>
                      <a:lnTo>
                        <a:pt x="9" y="7"/>
                      </a:lnTo>
                      <a:lnTo>
                        <a:pt x="3" y="11"/>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9" name="Freeform 922"/>
                <p:cNvSpPr>
                  <a:spLocks/>
                </p:cNvSpPr>
                <p:nvPr/>
              </p:nvSpPr>
              <p:spPr bwMode="auto">
                <a:xfrm>
                  <a:off x="1380" y="1401"/>
                  <a:ext cx="2" cy="5"/>
                </a:xfrm>
                <a:custGeom>
                  <a:avLst/>
                  <a:gdLst>
                    <a:gd name="T0" fmla="*/ 0 w 17"/>
                    <a:gd name="T1" fmla="*/ 4 h 28"/>
                    <a:gd name="T2" fmla="*/ 2 w 17"/>
                    <a:gd name="T3" fmla="*/ 15 h 28"/>
                    <a:gd name="T4" fmla="*/ 2 w 17"/>
                    <a:gd name="T5" fmla="*/ 12 h 28"/>
                    <a:gd name="T6" fmla="*/ 4 w 17"/>
                    <a:gd name="T7" fmla="*/ 8 h 28"/>
                    <a:gd name="T8" fmla="*/ 8 w 17"/>
                    <a:gd name="T9" fmla="*/ 6 h 28"/>
                    <a:gd name="T10" fmla="*/ 13 w 17"/>
                    <a:gd name="T11" fmla="*/ 7 h 28"/>
                    <a:gd name="T12" fmla="*/ 16 w 17"/>
                    <a:gd name="T13" fmla="*/ 10 h 28"/>
                    <a:gd name="T14" fmla="*/ 16 w 17"/>
                    <a:gd name="T15" fmla="*/ 10 h 28"/>
                    <a:gd name="T16" fmla="*/ 16 w 17"/>
                    <a:gd name="T17" fmla="*/ 17 h 28"/>
                    <a:gd name="T18" fmla="*/ 16 w 17"/>
                    <a:gd name="T19" fmla="*/ 28 h 28"/>
                    <a:gd name="T20" fmla="*/ 17 w 17"/>
                    <a:gd name="T21" fmla="*/ 3 h 28"/>
                    <a:gd name="T22" fmla="*/ 15 w 17"/>
                    <a:gd name="T23" fmla="*/ 2 h 28"/>
                    <a:gd name="T24" fmla="*/ 8 w 17"/>
                    <a:gd name="T25" fmla="*/ 0 h 28"/>
                    <a:gd name="T26" fmla="*/ 4 w 17"/>
                    <a:gd name="T27" fmla="*/ 1 h 28"/>
                    <a:gd name="T28" fmla="*/ 0 w 17"/>
                    <a:gd name="T2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4"/>
                      </a:moveTo>
                      <a:lnTo>
                        <a:pt x="2" y="15"/>
                      </a:lnTo>
                      <a:lnTo>
                        <a:pt x="2" y="12"/>
                      </a:lnTo>
                      <a:lnTo>
                        <a:pt x="4" y="8"/>
                      </a:lnTo>
                      <a:lnTo>
                        <a:pt x="8" y="6"/>
                      </a:lnTo>
                      <a:lnTo>
                        <a:pt x="13" y="7"/>
                      </a:lnTo>
                      <a:lnTo>
                        <a:pt x="16" y="10"/>
                      </a:lnTo>
                      <a:lnTo>
                        <a:pt x="16" y="10"/>
                      </a:lnTo>
                      <a:lnTo>
                        <a:pt x="16" y="17"/>
                      </a:lnTo>
                      <a:lnTo>
                        <a:pt x="16" y="28"/>
                      </a:lnTo>
                      <a:lnTo>
                        <a:pt x="17" y="3"/>
                      </a:lnTo>
                      <a:lnTo>
                        <a:pt x="15" y="2"/>
                      </a:lnTo>
                      <a:lnTo>
                        <a:pt x="8"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0" name="Freeform 923"/>
                <p:cNvSpPr>
                  <a:spLocks/>
                </p:cNvSpPr>
                <p:nvPr/>
              </p:nvSpPr>
              <p:spPr bwMode="auto">
                <a:xfrm>
                  <a:off x="1379" y="1401"/>
                  <a:ext cx="7" cy="5"/>
                </a:xfrm>
                <a:custGeom>
                  <a:avLst/>
                  <a:gdLst>
                    <a:gd name="T0" fmla="*/ 0 w 43"/>
                    <a:gd name="T1" fmla="*/ 13 h 31"/>
                    <a:gd name="T2" fmla="*/ 0 w 43"/>
                    <a:gd name="T3" fmla="*/ 31 h 31"/>
                    <a:gd name="T4" fmla="*/ 43 w 43"/>
                    <a:gd name="T5" fmla="*/ 31 h 31"/>
                    <a:gd name="T6" fmla="*/ 43 w 43"/>
                    <a:gd name="T7" fmla="*/ 25 h 31"/>
                    <a:gd name="T8" fmla="*/ 24 w 43"/>
                    <a:gd name="T9" fmla="*/ 25 h 31"/>
                    <a:gd name="T10" fmla="*/ 24 w 43"/>
                    <a:gd name="T11" fmla="*/ 19 h 31"/>
                    <a:gd name="T12" fmla="*/ 23 w 43"/>
                    <a:gd name="T13" fmla="*/ 9 h 31"/>
                    <a:gd name="T14" fmla="*/ 23 w 43"/>
                    <a:gd name="T15" fmla="*/ 9 h 31"/>
                    <a:gd name="T16" fmla="*/ 22 w 43"/>
                    <a:gd name="T17" fmla="*/ 4 h 31"/>
                    <a:gd name="T18" fmla="*/ 20 w 43"/>
                    <a:gd name="T19" fmla="*/ 0 h 31"/>
                    <a:gd name="T20" fmla="*/ 19 w 43"/>
                    <a:gd name="T21" fmla="*/ 25 h 31"/>
                    <a:gd name="T22" fmla="*/ 5 w 43"/>
                    <a:gd name="T23" fmla="*/ 25 h 31"/>
                    <a:gd name="T24" fmla="*/ 5 w 43"/>
                    <a:gd name="T25" fmla="*/ 12 h 31"/>
                    <a:gd name="T26" fmla="*/ 3 w 43"/>
                    <a:gd name="T27" fmla="*/ 1 h 31"/>
                    <a:gd name="T28" fmla="*/ 1 w 43"/>
                    <a:gd name="T29" fmla="*/ 6 h 31"/>
                    <a:gd name="T30" fmla="*/ 1 w 43"/>
                    <a:gd name="T31" fmla="*/ 6 h 31"/>
                    <a:gd name="T32" fmla="*/ 0 w 43"/>
                    <a:gd name="T3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0" y="13"/>
                      </a:moveTo>
                      <a:lnTo>
                        <a:pt x="0" y="31"/>
                      </a:lnTo>
                      <a:lnTo>
                        <a:pt x="43" y="31"/>
                      </a:lnTo>
                      <a:lnTo>
                        <a:pt x="43" y="25"/>
                      </a:lnTo>
                      <a:lnTo>
                        <a:pt x="24" y="25"/>
                      </a:lnTo>
                      <a:lnTo>
                        <a:pt x="24" y="19"/>
                      </a:lnTo>
                      <a:lnTo>
                        <a:pt x="23" y="9"/>
                      </a:lnTo>
                      <a:lnTo>
                        <a:pt x="23" y="9"/>
                      </a:lnTo>
                      <a:lnTo>
                        <a:pt x="22" y="4"/>
                      </a:lnTo>
                      <a:lnTo>
                        <a:pt x="20" y="0"/>
                      </a:lnTo>
                      <a:lnTo>
                        <a:pt x="19" y="25"/>
                      </a:lnTo>
                      <a:lnTo>
                        <a:pt x="5" y="25"/>
                      </a:lnTo>
                      <a:lnTo>
                        <a:pt x="5" y="12"/>
                      </a:lnTo>
                      <a:lnTo>
                        <a:pt x="3" y="1"/>
                      </a:lnTo>
                      <a:lnTo>
                        <a:pt x="1" y="6"/>
                      </a:lnTo>
                      <a:lnTo>
                        <a:pt x="1"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1" name="Rectangle 924"/>
                <p:cNvSpPr>
                  <a:spLocks noChangeArrowheads="1"/>
                </p:cNvSpPr>
                <p:nvPr/>
              </p:nvSpPr>
              <p:spPr bwMode="auto">
                <a:xfrm>
                  <a:off x="1379" y="1398"/>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2" name="Freeform 925"/>
                <p:cNvSpPr>
                  <a:spLocks/>
                </p:cNvSpPr>
                <p:nvPr/>
              </p:nvSpPr>
              <p:spPr bwMode="auto">
                <a:xfrm>
                  <a:off x="1379" y="1392"/>
                  <a:ext cx="7" cy="5"/>
                </a:xfrm>
                <a:custGeom>
                  <a:avLst/>
                  <a:gdLst>
                    <a:gd name="T0" fmla="*/ 0 w 43"/>
                    <a:gd name="T1" fmla="*/ 0 h 34"/>
                    <a:gd name="T2" fmla="*/ 0 w 43"/>
                    <a:gd name="T3" fmla="*/ 34 h 34"/>
                    <a:gd name="T4" fmla="*/ 5 w 43"/>
                    <a:gd name="T5" fmla="*/ 34 h 34"/>
                    <a:gd name="T6" fmla="*/ 5 w 43"/>
                    <a:gd name="T7" fmla="*/ 19 h 34"/>
                    <a:gd name="T8" fmla="*/ 43 w 43"/>
                    <a:gd name="T9" fmla="*/ 19 h 34"/>
                    <a:gd name="T10" fmla="*/ 43 w 43"/>
                    <a:gd name="T11" fmla="*/ 14 h 34"/>
                    <a:gd name="T12" fmla="*/ 5 w 43"/>
                    <a:gd name="T13" fmla="*/ 14 h 34"/>
                    <a:gd name="T14" fmla="*/ 5 w 43"/>
                    <a:gd name="T15" fmla="*/ 0 h 34"/>
                    <a:gd name="T16" fmla="*/ 0 w 43"/>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4">
                      <a:moveTo>
                        <a:pt x="0" y="0"/>
                      </a:moveTo>
                      <a:lnTo>
                        <a:pt x="0" y="34"/>
                      </a:lnTo>
                      <a:lnTo>
                        <a:pt x="5" y="34"/>
                      </a:lnTo>
                      <a:lnTo>
                        <a:pt x="5" y="19"/>
                      </a:lnTo>
                      <a:lnTo>
                        <a:pt x="43" y="19"/>
                      </a:lnTo>
                      <a:lnTo>
                        <a:pt x="43" y="14"/>
                      </a:lnTo>
                      <a:lnTo>
                        <a:pt x="5" y="1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3" name="Freeform 926"/>
                <p:cNvSpPr>
                  <a:spLocks/>
                </p:cNvSpPr>
                <p:nvPr/>
              </p:nvSpPr>
              <p:spPr bwMode="auto">
                <a:xfrm>
                  <a:off x="1379" y="1387"/>
                  <a:ext cx="7" cy="4"/>
                </a:xfrm>
                <a:custGeom>
                  <a:avLst/>
                  <a:gdLst>
                    <a:gd name="T0" fmla="*/ 0 w 42"/>
                    <a:gd name="T1" fmla="*/ 6 h 29"/>
                    <a:gd name="T2" fmla="*/ 0 w 42"/>
                    <a:gd name="T3" fmla="*/ 12 h 29"/>
                    <a:gd name="T4" fmla="*/ 42 w 42"/>
                    <a:gd name="T5" fmla="*/ 29 h 29"/>
                    <a:gd name="T6" fmla="*/ 42 w 42"/>
                    <a:gd name="T7" fmla="*/ 23 h 29"/>
                    <a:gd name="T8" fmla="*/ 28 w 42"/>
                    <a:gd name="T9" fmla="*/ 18 h 29"/>
                    <a:gd name="T10" fmla="*/ 28 w 42"/>
                    <a:gd name="T11" fmla="*/ 0 h 29"/>
                    <a:gd name="T12" fmla="*/ 24 w 42"/>
                    <a:gd name="T13" fmla="*/ 16 h 29"/>
                    <a:gd name="T14" fmla="*/ 11 w 42"/>
                    <a:gd name="T15" fmla="*/ 11 h 29"/>
                    <a:gd name="T16" fmla="*/ 9 w 42"/>
                    <a:gd name="T17" fmla="*/ 11 h 29"/>
                    <a:gd name="T18" fmla="*/ 4 w 42"/>
                    <a:gd name="T19" fmla="*/ 9 h 29"/>
                    <a:gd name="T20" fmla="*/ 4 w 42"/>
                    <a:gd name="T21" fmla="*/ 9 h 29"/>
                    <a:gd name="T22" fmla="*/ 0 w 42"/>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6"/>
                      </a:moveTo>
                      <a:lnTo>
                        <a:pt x="0" y="12"/>
                      </a:lnTo>
                      <a:lnTo>
                        <a:pt x="42" y="29"/>
                      </a:lnTo>
                      <a:lnTo>
                        <a:pt x="42" y="23"/>
                      </a:lnTo>
                      <a:lnTo>
                        <a:pt x="28" y="18"/>
                      </a:lnTo>
                      <a:lnTo>
                        <a:pt x="28" y="0"/>
                      </a:lnTo>
                      <a:lnTo>
                        <a:pt x="24" y="16"/>
                      </a:lnTo>
                      <a:lnTo>
                        <a:pt x="11" y="11"/>
                      </a:lnTo>
                      <a:lnTo>
                        <a:pt x="9" y="11"/>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4" name="Freeform 927"/>
                <p:cNvSpPr>
                  <a:spLocks/>
                </p:cNvSpPr>
                <p:nvPr/>
              </p:nvSpPr>
              <p:spPr bwMode="auto">
                <a:xfrm>
                  <a:off x="1379" y="1385"/>
                  <a:ext cx="7" cy="4"/>
                </a:xfrm>
                <a:custGeom>
                  <a:avLst/>
                  <a:gdLst>
                    <a:gd name="T0" fmla="*/ 0 w 42"/>
                    <a:gd name="T1" fmla="*/ 17 h 27"/>
                    <a:gd name="T2" fmla="*/ 4 w 42"/>
                    <a:gd name="T3" fmla="*/ 20 h 27"/>
                    <a:gd name="T4" fmla="*/ 8 w 42"/>
                    <a:gd name="T5" fmla="*/ 19 h 27"/>
                    <a:gd name="T6" fmla="*/ 11 w 42"/>
                    <a:gd name="T7" fmla="*/ 18 h 27"/>
                    <a:gd name="T8" fmla="*/ 17 w 42"/>
                    <a:gd name="T9" fmla="*/ 16 h 27"/>
                    <a:gd name="T10" fmla="*/ 24 w 42"/>
                    <a:gd name="T11" fmla="*/ 13 h 27"/>
                    <a:gd name="T12" fmla="*/ 24 w 42"/>
                    <a:gd name="T13" fmla="*/ 27 h 27"/>
                    <a:gd name="T14" fmla="*/ 28 w 42"/>
                    <a:gd name="T15" fmla="*/ 11 h 27"/>
                    <a:gd name="T16" fmla="*/ 42 w 42"/>
                    <a:gd name="T17" fmla="*/ 6 h 27"/>
                    <a:gd name="T18" fmla="*/ 42 w 42"/>
                    <a:gd name="T19" fmla="*/ 0 h 27"/>
                    <a:gd name="T20" fmla="*/ 0 w 42"/>
                    <a:gd name="T2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7">
                      <a:moveTo>
                        <a:pt x="0" y="17"/>
                      </a:moveTo>
                      <a:lnTo>
                        <a:pt x="4" y="20"/>
                      </a:lnTo>
                      <a:lnTo>
                        <a:pt x="8" y="19"/>
                      </a:lnTo>
                      <a:lnTo>
                        <a:pt x="11" y="18"/>
                      </a:lnTo>
                      <a:lnTo>
                        <a:pt x="17" y="16"/>
                      </a:lnTo>
                      <a:lnTo>
                        <a:pt x="24" y="13"/>
                      </a:lnTo>
                      <a:lnTo>
                        <a:pt x="24" y="27"/>
                      </a:lnTo>
                      <a:lnTo>
                        <a:pt x="28" y="11"/>
                      </a:lnTo>
                      <a:lnTo>
                        <a:pt x="42" y="6"/>
                      </a:lnTo>
                      <a:lnTo>
                        <a:pt x="42"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5" name="Freeform 928"/>
                <p:cNvSpPr>
                  <a:spLocks/>
                </p:cNvSpPr>
                <p:nvPr/>
              </p:nvSpPr>
              <p:spPr bwMode="auto">
                <a:xfrm>
                  <a:off x="1384" y="1381"/>
                  <a:ext cx="2" cy="3"/>
                </a:xfrm>
                <a:custGeom>
                  <a:avLst/>
                  <a:gdLst>
                    <a:gd name="T0" fmla="*/ 0 w 12"/>
                    <a:gd name="T1" fmla="*/ 12 h 19"/>
                    <a:gd name="T2" fmla="*/ 1 w 12"/>
                    <a:gd name="T3" fmla="*/ 19 h 19"/>
                    <a:gd name="T4" fmla="*/ 1 w 12"/>
                    <a:gd name="T5" fmla="*/ 18 h 19"/>
                    <a:gd name="T6" fmla="*/ 8 w 12"/>
                    <a:gd name="T7" fmla="*/ 16 h 19"/>
                    <a:gd name="T8" fmla="*/ 12 w 12"/>
                    <a:gd name="T9" fmla="*/ 13 h 19"/>
                    <a:gd name="T10" fmla="*/ 11 w 12"/>
                    <a:gd name="T11" fmla="*/ 0 h 19"/>
                    <a:gd name="T12" fmla="*/ 10 w 12"/>
                    <a:gd name="T13" fmla="*/ 4 h 19"/>
                    <a:gd name="T14" fmla="*/ 8 w 12"/>
                    <a:gd name="T15" fmla="*/ 9 h 19"/>
                    <a:gd name="T16" fmla="*/ 6 w 12"/>
                    <a:gd name="T17" fmla="*/ 11 h 19"/>
                    <a:gd name="T18" fmla="*/ 0 w 12"/>
                    <a:gd name="T19"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12"/>
                      </a:moveTo>
                      <a:lnTo>
                        <a:pt x="1" y="19"/>
                      </a:lnTo>
                      <a:lnTo>
                        <a:pt x="1" y="18"/>
                      </a:lnTo>
                      <a:lnTo>
                        <a:pt x="8" y="16"/>
                      </a:lnTo>
                      <a:lnTo>
                        <a:pt x="12" y="13"/>
                      </a:lnTo>
                      <a:lnTo>
                        <a:pt x="11" y="0"/>
                      </a:lnTo>
                      <a:lnTo>
                        <a:pt x="10" y="4"/>
                      </a:lnTo>
                      <a:lnTo>
                        <a:pt x="8" y="9"/>
                      </a:lnTo>
                      <a:lnTo>
                        <a:pt x="6" y="1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6" name="Freeform 929"/>
                <p:cNvSpPr>
                  <a:spLocks/>
                </p:cNvSpPr>
                <p:nvPr/>
              </p:nvSpPr>
              <p:spPr bwMode="auto">
                <a:xfrm>
                  <a:off x="1380" y="1378"/>
                  <a:ext cx="6" cy="6"/>
                </a:xfrm>
                <a:custGeom>
                  <a:avLst/>
                  <a:gdLst>
                    <a:gd name="T0" fmla="*/ 0 w 40"/>
                    <a:gd name="T1" fmla="*/ 29 h 33"/>
                    <a:gd name="T2" fmla="*/ 3 w 40"/>
                    <a:gd name="T3" fmla="*/ 32 h 33"/>
                    <a:gd name="T4" fmla="*/ 8 w 40"/>
                    <a:gd name="T5" fmla="*/ 33 h 33"/>
                    <a:gd name="T6" fmla="*/ 11 w 40"/>
                    <a:gd name="T7" fmla="*/ 33 h 33"/>
                    <a:gd name="T8" fmla="*/ 16 w 40"/>
                    <a:gd name="T9" fmla="*/ 30 h 33"/>
                    <a:gd name="T10" fmla="*/ 18 w 40"/>
                    <a:gd name="T11" fmla="*/ 26 h 33"/>
                    <a:gd name="T12" fmla="*/ 20 w 40"/>
                    <a:gd name="T13" fmla="*/ 20 h 33"/>
                    <a:gd name="T14" fmla="*/ 21 w 40"/>
                    <a:gd name="T15" fmla="*/ 14 h 33"/>
                    <a:gd name="T16" fmla="*/ 23 w 40"/>
                    <a:gd name="T17" fmla="*/ 9 h 33"/>
                    <a:gd name="T18" fmla="*/ 23 w 40"/>
                    <a:gd name="T19" fmla="*/ 9 h 33"/>
                    <a:gd name="T20" fmla="*/ 29 w 40"/>
                    <a:gd name="T21" fmla="*/ 7 h 33"/>
                    <a:gd name="T22" fmla="*/ 30 w 40"/>
                    <a:gd name="T23" fmla="*/ 7 h 33"/>
                    <a:gd name="T24" fmla="*/ 34 w 40"/>
                    <a:gd name="T25" fmla="*/ 9 h 33"/>
                    <a:gd name="T26" fmla="*/ 35 w 40"/>
                    <a:gd name="T27" fmla="*/ 11 h 33"/>
                    <a:gd name="T28" fmla="*/ 36 w 40"/>
                    <a:gd name="T29" fmla="*/ 17 h 33"/>
                    <a:gd name="T30" fmla="*/ 37 w 40"/>
                    <a:gd name="T31" fmla="*/ 30 h 33"/>
                    <a:gd name="T32" fmla="*/ 38 w 40"/>
                    <a:gd name="T33" fmla="*/ 28 h 33"/>
                    <a:gd name="T34" fmla="*/ 40 w 40"/>
                    <a:gd name="T35" fmla="*/ 23 h 33"/>
                    <a:gd name="T36" fmla="*/ 40 w 40"/>
                    <a:gd name="T37" fmla="*/ 16 h 33"/>
                    <a:gd name="T38" fmla="*/ 40 w 40"/>
                    <a:gd name="T39" fmla="*/ 15 h 33"/>
                    <a:gd name="T40" fmla="*/ 39 w 40"/>
                    <a:gd name="T41" fmla="*/ 10 h 33"/>
                    <a:gd name="T42" fmla="*/ 37 w 40"/>
                    <a:gd name="T43" fmla="*/ 6 h 33"/>
                    <a:gd name="T44" fmla="*/ 33 w 40"/>
                    <a:gd name="T45" fmla="*/ 3 h 33"/>
                    <a:gd name="T46" fmla="*/ 27 w 40"/>
                    <a:gd name="T47" fmla="*/ 0 h 33"/>
                    <a:gd name="T48" fmla="*/ 25 w 40"/>
                    <a:gd name="T49" fmla="*/ 1 h 33"/>
                    <a:gd name="T50" fmla="*/ 21 w 40"/>
                    <a:gd name="T51" fmla="*/ 4 h 33"/>
                    <a:gd name="T52" fmla="*/ 20 w 40"/>
                    <a:gd name="T53" fmla="*/ 5 h 33"/>
                    <a:gd name="T54" fmla="*/ 17 w 40"/>
                    <a:gd name="T55" fmla="*/ 9 h 33"/>
                    <a:gd name="T56" fmla="*/ 16 w 40"/>
                    <a:gd name="T57" fmla="*/ 12 h 33"/>
                    <a:gd name="T58" fmla="*/ 15 w 40"/>
                    <a:gd name="T59" fmla="*/ 17 h 33"/>
                    <a:gd name="T60" fmla="*/ 14 w 40"/>
                    <a:gd name="T61" fmla="*/ 22 h 33"/>
                    <a:gd name="T62" fmla="*/ 11 w 40"/>
                    <a:gd name="T63" fmla="*/ 26 h 33"/>
                    <a:gd name="T64" fmla="*/ 8 w 40"/>
                    <a:gd name="T65" fmla="*/ 28 h 33"/>
                    <a:gd name="T66" fmla="*/ 7 w 40"/>
                    <a:gd name="T67" fmla="*/ 28 h 33"/>
                    <a:gd name="T68" fmla="*/ 3 w 40"/>
                    <a:gd name="T69" fmla="*/ 25 h 33"/>
                    <a:gd name="T70" fmla="*/ 3 w 40"/>
                    <a:gd name="T71" fmla="*/ 24 h 33"/>
                    <a:gd name="T72" fmla="*/ 2 w 40"/>
                    <a:gd name="T73" fmla="*/ 19 h 33"/>
                    <a:gd name="T74" fmla="*/ 0 w 40"/>
                    <a:gd name="T75" fmla="*/ 2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33">
                      <a:moveTo>
                        <a:pt x="0" y="29"/>
                      </a:moveTo>
                      <a:lnTo>
                        <a:pt x="3" y="32"/>
                      </a:lnTo>
                      <a:lnTo>
                        <a:pt x="8" y="33"/>
                      </a:lnTo>
                      <a:lnTo>
                        <a:pt x="11" y="33"/>
                      </a:lnTo>
                      <a:lnTo>
                        <a:pt x="16" y="30"/>
                      </a:lnTo>
                      <a:lnTo>
                        <a:pt x="18" y="26"/>
                      </a:lnTo>
                      <a:lnTo>
                        <a:pt x="20" y="20"/>
                      </a:lnTo>
                      <a:lnTo>
                        <a:pt x="21" y="14"/>
                      </a:lnTo>
                      <a:lnTo>
                        <a:pt x="23" y="9"/>
                      </a:lnTo>
                      <a:lnTo>
                        <a:pt x="23" y="9"/>
                      </a:lnTo>
                      <a:lnTo>
                        <a:pt x="29" y="7"/>
                      </a:lnTo>
                      <a:lnTo>
                        <a:pt x="30" y="7"/>
                      </a:lnTo>
                      <a:lnTo>
                        <a:pt x="34" y="9"/>
                      </a:lnTo>
                      <a:lnTo>
                        <a:pt x="35" y="11"/>
                      </a:lnTo>
                      <a:lnTo>
                        <a:pt x="36" y="17"/>
                      </a:lnTo>
                      <a:lnTo>
                        <a:pt x="37" y="30"/>
                      </a:lnTo>
                      <a:lnTo>
                        <a:pt x="38" y="28"/>
                      </a:lnTo>
                      <a:lnTo>
                        <a:pt x="40" y="23"/>
                      </a:lnTo>
                      <a:lnTo>
                        <a:pt x="40" y="16"/>
                      </a:lnTo>
                      <a:lnTo>
                        <a:pt x="40" y="15"/>
                      </a:lnTo>
                      <a:lnTo>
                        <a:pt x="39" y="10"/>
                      </a:lnTo>
                      <a:lnTo>
                        <a:pt x="37" y="6"/>
                      </a:lnTo>
                      <a:lnTo>
                        <a:pt x="33" y="3"/>
                      </a:lnTo>
                      <a:lnTo>
                        <a:pt x="27" y="0"/>
                      </a:lnTo>
                      <a:lnTo>
                        <a:pt x="25" y="1"/>
                      </a:lnTo>
                      <a:lnTo>
                        <a:pt x="21" y="4"/>
                      </a:lnTo>
                      <a:lnTo>
                        <a:pt x="20" y="5"/>
                      </a:lnTo>
                      <a:lnTo>
                        <a:pt x="17" y="9"/>
                      </a:lnTo>
                      <a:lnTo>
                        <a:pt x="16" y="12"/>
                      </a:lnTo>
                      <a:lnTo>
                        <a:pt x="15" y="17"/>
                      </a:lnTo>
                      <a:lnTo>
                        <a:pt x="14" y="22"/>
                      </a:lnTo>
                      <a:lnTo>
                        <a:pt x="11" y="26"/>
                      </a:lnTo>
                      <a:lnTo>
                        <a:pt x="8" y="28"/>
                      </a:lnTo>
                      <a:lnTo>
                        <a:pt x="7" y="28"/>
                      </a:lnTo>
                      <a:lnTo>
                        <a:pt x="3" y="25"/>
                      </a:lnTo>
                      <a:lnTo>
                        <a:pt x="3" y="24"/>
                      </a:lnTo>
                      <a:lnTo>
                        <a:pt x="2" y="19"/>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7" name="Freeform 930"/>
                <p:cNvSpPr>
                  <a:spLocks/>
                </p:cNvSpPr>
                <p:nvPr/>
              </p:nvSpPr>
              <p:spPr bwMode="auto">
                <a:xfrm>
                  <a:off x="1379" y="1379"/>
                  <a:ext cx="2" cy="4"/>
                </a:xfrm>
                <a:custGeom>
                  <a:avLst/>
                  <a:gdLst>
                    <a:gd name="T0" fmla="*/ 0 w 12"/>
                    <a:gd name="T1" fmla="*/ 16 h 26"/>
                    <a:gd name="T2" fmla="*/ 0 w 12"/>
                    <a:gd name="T3" fmla="*/ 16 h 26"/>
                    <a:gd name="T4" fmla="*/ 1 w 12"/>
                    <a:gd name="T5" fmla="*/ 22 h 26"/>
                    <a:gd name="T6" fmla="*/ 3 w 12"/>
                    <a:gd name="T7" fmla="*/ 26 h 26"/>
                    <a:gd name="T8" fmla="*/ 5 w 12"/>
                    <a:gd name="T9" fmla="*/ 16 h 26"/>
                    <a:gd name="T10" fmla="*/ 5 w 12"/>
                    <a:gd name="T11" fmla="*/ 12 h 26"/>
                    <a:gd name="T12" fmla="*/ 7 w 12"/>
                    <a:gd name="T13" fmla="*/ 8 h 26"/>
                    <a:gd name="T14" fmla="*/ 7 w 12"/>
                    <a:gd name="T15" fmla="*/ 7 h 26"/>
                    <a:gd name="T16" fmla="*/ 12 w 12"/>
                    <a:gd name="T17" fmla="*/ 5 h 26"/>
                    <a:gd name="T18" fmla="*/ 12 w 12"/>
                    <a:gd name="T19" fmla="*/ 0 h 26"/>
                    <a:gd name="T20" fmla="*/ 7 w 12"/>
                    <a:gd name="T21" fmla="*/ 1 h 26"/>
                    <a:gd name="T22" fmla="*/ 3 w 12"/>
                    <a:gd name="T23" fmla="*/ 4 h 26"/>
                    <a:gd name="T24" fmla="*/ 3 w 12"/>
                    <a:gd name="T25" fmla="*/ 5 h 26"/>
                    <a:gd name="T26" fmla="*/ 1 w 12"/>
                    <a:gd name="T27" fmla="*/ 9 h 26"/>
                    <a:gd name="T28" fmla="*/ 0 w 12"/>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6">
                      <a:moveTo>
                        <a:pt x="0" y="16"/>
                      </a:moveTo>
                      <a:lnTo>
                        <a:pt x="0" y="16"/>
                      </a:lnTo>
                      <a:lnTo>
                        <a:pt x="1" y="22"/>
                      </a:lnTo>
                      <a:lnTo>
                        <a:pt x="3" y="26"/>
                      </a:lnTo>
                      <a:lnTo>
                        <a:pt x="5" y="16"/>
                      </a:lnTo>
                      <a:lnTo>
                        <a:pt x="5" y="12"/>
                      </a:lnTo>
                      <a:lnTo>
                        <a:pt x="7" y="8"/>
                      </a:lnTo>
                      <a:lnTo>
                        <a:pt x="7" y="7"/>
                      </a:lnTo>
                      <a:lnTo>
                        <a:pt x="12" y="5"/>
                      </a:lnTo>
                      <a:lnTo>
                        <a:pt x="12" y="0"/>
                      </a:lnTo>
                      <a:lnTo>
                        <a:pt x="7" y="1"/>
                      </a:lnTo>
                      <a:lnTo>
                        <a:pt x="3" y="4"/>
                      </a:lnTo>
                      <a:lnTo>
                        <a:pt x="3" y="5"/>
                      </a:lnTo>
                      <a:lnTo>
                        <a:pt x="1" y="9"/>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8" name="Line 931"/>
                <p:cNvSpPr>
                  <a:spLocks noChangeShapeType="1"/>
                </p:cNvSpPr>
                <p:nvPr/>
              </p:nvSpPr>
              <p:spPr bwMode="auto">
                <a:xfrm>
                  <a:off x="1506" y="1379"/>
                  <a:ext cx="3"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29" name="Line 932"/>
                <p:cNvSpPr>
                  <a:spLocks noChangeShapeType="1"/>
                </p:cNvSpPr>
                <p:nvPr/>
              </p:nvSpPr>
              <p:spPr bwMode="auto">
                <a:xfrm>
                  <a:off x="1474" y="1379"/>
                  <a:ext cx="12"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30" name="Line 933"/>
                <p:cNvSpPr>
                  <a:spLocks noChangeShapeType="1"/>
                </p:cNvSpPr>
                <p:nvPr/>
              </p:nvSpPr>
              <p:spPr bwMode="auto">
                <a:xfrm flipV="1">
                  <a:off x="1442" y="1378"/>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31" name="Line 934"/>
                <p:cNvSpPr>
                  <a:spLocks noChangeShapeType="1"/>
                </p:cNvSpPr>
                <p:nvPr/>
              </p:nvSpPr>
              <p:spPr bwMode="auto">
                <a:xfrm>
                  <a:off x="1431" y="1378"/>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32" name="Line 935"/>
                <p:cNvSpPr>
                  <a:spLocks noChangeShapeType="1"/>
                </p:cNvSpPr>
                <p:nvPr/>
              </p:nvSpPr>
              <p:spPr bwMode="auto">
                <a:xfrm flipV="1">
                  <a:off x="1388" y="1378"/>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33" name="Line 936"/>
                <p:cNvSpPr>
                  <a:spLocks noChangeShapeType="1"/>
                </p:cNvSpPr>
                <p:nvPr/>
              </p:nvSpPr>
              <p:spPr bwMode="auto">
                <a:xfrm>
                  <a:off x="1377" y="1378"/>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34" name="Freeform 937"/>
                <p:cNvSpPr>
                  <a:spLocks/>
                </p:cNvSpPr>
                <p:nvPr/>
              </p:nvSpPr>
              <p:spPr bwMode="auto">
                <a:xfrm>
                  <a:off x="1406" y="1465"/>
                  <a:ext cx="4" cy="8"/>
                </a:xfrm>
                <a:custGeom>
                  <a:avLst/>
                  <a:gdLst>
                    <a:gd name="T0" fmla="*/ 6 w 27"/>
                    <a:gd name="T1" fmla="*/ 0 h 42"/>
                    <a:gd name="T2" fmla="*/ 0 w 27"/>
                    <a:gd name="T3" fmla="*/ 0 h 42"/>
                    <a:gd name="T4" fmla="*/ 0 w 27"/>
                    <a:gd name="T5" fmla="*/ 42 h 42"/>
                    <a:gd name="T6" fmla="*/ 27 w 27"/>
                    <a:gd name="T7" fmla="*/ 42 h 42"/>
                    <a:gd name="T8" fmla="*/ 27 w 27"/>
                    <a:gd name="T9" fmla="*/ 38 h 42"/>
                    <a:gd name="T10" fmla="*/ 6 w 27"/>
                    <a:gd name="T11" fmla="*/ 38 h 42"/>
                    <a:gd name="T12" fmla="*/ 6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6" y="0"/>
                      </a:moveTo>
                      <a:lnTo>
                        <a:pt x="0" y="0"/>
                      </a:lnTo>
                      <a:lnTo>
                        <a:pt x="0" y="42"/>
                      </a:lnTo>
                      <a:lnTo>
                        <a:pt x="27" y="42"/>
                      </a:lnTo>
                      <a:lnTo>
                        <a:pt x="27" y="38"/>
                      </a:lnTo>
                      <a:lnTo>
                        <a:pt x="6" y="3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5" name="Freeform 938"/>
                <p:cNvSpPr>
                  <a:spLocks/>
                </p:cNvSpPr>
                <p:nvPr/>
              </p:nvSpPr>
              <p:spPr bwMode="auto">
                <a:xfrm>
                  <a:off x="1411" y="1465"/>
                  <a:ext cx="4" cy="8"/>
                </a:xfrm>
                <a:custGeom>
                  <a:avLst/>
                  <a:gdLst>
                    <a:gd name="T0" fmla="*/ 23 w 29"/>
                    <a:gd name="T1" fmla="*/ 0 h 42"/>
                    <a:gd name="T2" fmla="*/ 16 w 29"/>
                    <a:gd name="T3" fmla="*/ 0 h 42"/>
                    <a:gd name="T4" fmla="*/ 0 w 29"/>
                    <a:gd name="T5" fmla="*/ 42 h 42"/>
                    <a:gd name="T6" fmla="*/ 5 w 29"/>
                    <a:gd name="T7" fmla="*/ 42 h 42"/>
                    <a:gd name="T8" fmla="*/ 11 w 29"/>
                    <a:gd name="T9" fmla="*/ 29 h 42"/>
                    <a:gd name="T10" fmla="*/ 29 w 29"/>
                    <a:gd name="T11" fmla="*/ 29 h 42"/>
                    <a:gd name="T12" fmla="*/ 12 w 29"/>
                    <a:gd name="T13" fmla="*/ 25 h 42"/>
                    <a:gd name="T14" fmla="*/ 17 w 29"/>
                    <a:gd name="T15" fmla="*/ 12 h 42"/>
                    <a:gd name="T16" fmla="*/ 18 w 29"/>
                    <a:gd name="T17" fmla="*/ 10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6" y="0"/>
                      </a:lnTo>
                      <a:lnTo>
                        <a:pt x="0" y="42"/>
                      </a:lnTo>
                      <a:lnTo>
                        <a:pt x="5" y="42"/>
                      </a:lnTo>
                      <a:lnTo>
                        <a:pt x="11" y="29"/>
                      </a:lnTo>
                      <a:lnTo>
                        <a:pt x="29" y="29"/>
                      </a:lnTo>
                      <a:lnTo>
                        <a:pt x="12" y="25"/>
                      </a:lnTo>
                      <a:lnTo>
                        <a:pt x="17" y="12"/>
                      </a:lnTo>
                      <a:lnTo>
                        <a:pt x="18" y="10"/>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6" name="Freeform 939"/>
                <p:cNvSpPr>
                  <a:spLocks/>
                </p:cNvSpPr>
                <p:nvPr/>
              </p:nvSpPr>
              <p:spPr bwMode="auto">
                <a:xfrm>
                  <a:off x="1412" y="1465"/>
                  <a:ext cx="5" cy="8"/>
                </a:xfrm>
                <a:custGeom>
                  <a:avLst/>
                  <a:gdLst>
                    <a:gd name="T0" fmla="*/ 11 w 28"/>
                    <a:gd name="T1" fmla="*/ 0 h 43"/>
                    <a:gd name="T2" fmla="*/ 7 w 28"/>
                    <a:gd name="T3" fmla="*/ 4 h 43"/>
                    <a:gd name="T4" fmla="*/ 8 w 28"/>
                    <a:gd name="T5" fmla="*/ 9 h 43"/>
                    <a:gd name="T6" fmla="*/ 9 w 28"/>
                    <a:gd name="T7" fmla="*/ 11 h 43"/>
                    <a:gd name="T8" fmla="*/ 12 w 28"/>
                    <a:gd name="T9" fmla="*/ 17 h 43"/>
                    <a:gd name="T10" fmla="*/ 15 w 28"/>
                    <a:gd name="T11" fmla="*/ 25 h 43"/>
                    <a:gd name="T12" fmla="*/ 0 w 28"/>
                    <a:gd name="T13" fmla="*/ 25 h 43"/>
                    <a:gd name="T14" fmla="*/ 17 w 28"/>
                    <a:gd name="T15" fmla="*/ 29 h 43"/>
                    <a:gd name="T16" fmla="*/ 21 w 28"/>
                    <a:gd name="T17" fmla="*/ 42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7" y="4"/>
                      </a:lnTo>
                      <a:lnTo>
                        <a:pt x="8" y="9"/>
                      </a:lnTo>
                      <a:lnTo>
                        <a:pt x="9" y="11"/>
                      </a:lnTo>
                      <a:lnTo>
                        <a:pt x="12" y="17"/>
                      </a:lnTo>
                      <a:lnTo>
                        <a:pt x="15" y="25"/>
                      </a:lnTo>
                      <a:lnTo>
                        <a:pt x="0" y="25"/>
                      </a:lnTo>
                      <a:lnTo>
                        <a:pt x="17" y="29"/>
                      </a:lnTo>
                      <a:lnTo>
                        <a:pt x="21" y="42"/>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7" name="Freeform 940"/>
                <p:cNvSpPr>
                  <a:spLocks/>
                </p:cNvSpPr>
                <p:nvPr/>
              </p:nvSpPr>
              <p:spPr bwMode="auto">
                <a:xfrm>
                  <a:off x="1418" y="1470"/>
                  <a:ext cx="3" cy="2"/>
                </a:xfrm>
                <a:custGeom>
                  <a:avLst/>
                  <a:gdLst>
                    <a:gd name="T0" fmla="*/ 5 w 18"/>
                    <a:gd name="T1" fmla="*/ 0 h 11"/>
                    <a:gd name="T2" fmla="*/ 0 w 18"/>
                    <a:gd name="T3" fmla="*/ 1 h 11"/>
                    <a:gd name="T4" fmla="*/ 0 w 18"/>
                    <a:gd name="T5" fmla="*/ 1 h 11"/>
                    <a:gd name="T6" fmla="*/ 1 w 18"/>
                    <a:gd name="T7" fmla="*/ 7 h 11"/>
                    <a:gd name="T8" fmla="*/ 4 w 18"/>
                    <a:gd name="T9" fmla="*/ 11 h 11"/>
                    <a:gd name="T10" fmla="*/ 18 w 18"/>
                    <a:gd name="T11" fmla="*/ 10 h 11"/>
                    <a:gd name="T12" fmla="*/ 14 w 18"/>
                    <a:gd name="T13" fmla="*/ 10 h 11"/>
                    <a:gd name="T14" fmla="*/ 9 w 18"/>
                    <a:gd name="T15" fmla="*/ 8 h 11"/>
                    <a:gd name="T16" fmla="*/ 7 w 18"/>
                    <a:gd name="T17" fmla="*/ 6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1"/>
                      </a:lnTo>
                      <a:lnTo>
                        <a:pt x="0" y="1"/>
                      </a:lnTo>
                      <a:lnTo>
                        <a:pt x="1" y="7"/>
                      </a:lnTo>
                      <a:lnTo>
                        <a:pt x="4" y="11"/>
                      </a:lnTo>
                      <a:lnTo>
                        <a:pt x="18" y="10"/>
                      </a:lnTo>
                      <a:lnTo>
                        <a:pt x="14" y="10"/>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8" name="Freeform 941"/>
                <p:cNvSpPr>
                  <a:spLocks/>
                </p:cNvSpPr>
                <p:nvPr/>
              </p:nvSpPr>
              <p:spPr bwMode="auto">
                <a:xfrm>
                  <a:off x="1418" y="1466"/>
                  <a:ext cx="5" cy="7"/>
                </a:xfrm>
                <a:custGeom>
                  <a:avLst/>
                  <a:gdLst>
                    <a:gd name="T0" fmla="*/ 4 w 33"/>
                    <a:gd name="T1" fmla="*/ 0 h 40"/>
                    <a:gd name="T2" fmla="*/ 2 w 33"/>
                    <a:gd name="T3" fmla="*/ 3 h 40"/>
                    <a:gd name="T4" fmla="*/ 0 w 33"/>
                    <a:gd name="T5" fmla="*/ 8 h 40"/>
                    <a:gd name="T6" fmla="*/ 1 w 33"/>
                    <a:gd name="T7" fmla="*/ 10 h 40"/>
                    <a:gd name="T8" fmla="*/ 3 w 33"/>
                    <a:gd name="T9" fmla="*/ 16 h 40"/>
                    <a:gd name="T10" fmla="*/ 7 w 33"/>
                    <a:gd name="T11" fmla="*/ 18 h 40"/>
                    <a:gd name="T12" fmla="*/ 14 w 33"/>
                    <a:gd name="T13" fmla="*/ 20 h 40"/>
                    <a:gd name="T14" fmla="*/ 20 w 33"/>
                    <a:gd name="T15" fmla="*/ 21 h 40"/>
                    <a:gd name="T16" fmla="*/ 24 w 33"/>
                    <a:gd name="T17" fmla="*/ 23 h 40"/>
                    <a:gd name="T18" fmla="*/ 25 w 33"/>
                    <a:gd name="T19" fmla="*/ 23 h 40"/>
                    <a:gd name="T20" fmla="*/ 28 w 33"/>
                    <a:gd name="T21" fmla="*/ 29 h 40"/>
                    <a:gd name="T22" fmla="*/ 28 w 33"/>
                    <a:gd name="T23" fmla="*/ 29 h 40"/>
                    <a:gd name="T24" fmla="*/ 24 w 33"/>
                    <a:gd name="T25" fmla="*/ 34 h 40"/>
                    <a:gd name="T26" fmla="*/ 22 w 33"/>
                    <a:gd name="T27" fmla="*/ 34 h 40"/>
                    <a:gd name="T28" fmla="*/ 17 w 33"/>
                    <a:gd name="T29" fmla="*/ 35 h 40"/>
                    <a:gd name="T30" fmla="*/ 3 w 33"/>
                    <a:gd name="T31" fmla="*/ 36 h 40"/>
                    <a:gd name="T32" fmla="*/ 5 w 33"/>
                    <a:gd name="T33" fmla="*/ 38 h 40"/>
                    <a:gd name="T34" fmla="*/ 10 w 33"/>
                    <a:gd name="T35" fmla="*/ 40 h 40"/>
                    <a:gd name="T36" fmla="*/ 17 w 33"/>
                    <a:gd name="T37" fmla="*/ 40 h 40"/>
                    <a:gd name="T38" fmla="*/ 18 w 33"/>
                    <a:gd name="T39" fmla="*/ 40 h 40"/>
                    <a:gd name="T40" fmla="*/ 23 w 33"/>
                    <a:gd name="T41" fmla="*/ 39 h 40"/>
                    <a:gd name="T42" fmla="*/ 29 w 33"/>
                    <a:gd name="T43" fmla="*/ 37 h 40"/>
                    <a:gd name="T44" fmla="*/ 32 w 33"/>
                    <a:gd name="T45" fmla="*/ 33 h 40"/>
                    <a:gd name="T46" fmla="*/ 33 w 33"/>
                    <a:gd name="T47" fmla="*/ 28 h 40"/>
                    <a:gd name="T48" fmla="*/ 33 w 33"/>
                    <a:gd name="T49" fmla="*/ 25 h 40"/>
                    <a:gd name="T50" fmla="*/ 31 w 33"/>
                    <a:gd name="T51" fmla="*/ 21 h 40"/>
                    <a:gd name="T52" fmla="*/ 30 w 33"/>
                    <a:gd name="T53" fmla="*/ 20 h 40"/>
                    <a:gd name="T54" fmla="*/ 24 w 33"/>
                    <a:gd name="T55" fmla="*/ 17 h 40"/>
                    <a:gd name="T56" fmla="*/ 22 w 33"/>
                    <a:gd name="T57" fmla="*/ 16 h 40"/>
                    <a:gd name="T58" fmla="*/ 16 w 33"/>
                    <a:gd name="T59" fmla="*/ 15 h 40"/>
                    <a:gd name="T60" fmla="*/ 13 w 33"/>
                    <a:gd name="T61" fmla="*/ 14 h 40"/>
                    <a:gd name="T62" fmla="*/ 7 w 33"/>
                    <a:gd name="T63" fmla="*/ 12 h 40"/>
                    <a:gd name="T64" fmla="*/ 5 w 33"/>
                    <a:gd name="T65" fmla="*/ 7 h 40"/>
                    <a:gd name="T66" fmla="*/ 5 w 33"/>
                    <a:gd name="T67" fmla="*/ 7 h 40"/>
                    <a:gd name="T68" fmla="*/ 8 w 33"/>
                    <a:gd name="T69" fmla="*/ 3 h 40"/>
                    <a:gd name="T70" fmla="*/ 9 w 33"/>
                    <a:gd name="T71" fmla="*/ 2 h 40"/>
                    <a:gd name="T72" fmla="*/ 16 w 33"/>
                    <a:gd name="T73" fmla="*/ 1 h 40"/>
                    <a:gd name="T74" fmla="*/ 4 w 33"/>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0">
                      <a:moveTo>
                        <a:pt x="4" y="0"/>
                      </a:moveTo>
                      <a:lnTo>
                        <a:pt x="2" y="3"/>
                      </a:lnTo>
                      <a:lnTo>
                        <a:pt x="0" y="8"/>
                      </a:lnTo>
                      <a:lnTo>
                        <a:pt x="1" y="10"/>
                      </a:lnTo>
                      <a:lnTo>
                        <a:pt x="3" y="16"/>
                      </a:lnTo>
                      <a:lnTo>
                        <a:pt x="7" y="18"/>
                      </a:lnTo>
                      <a:lnTo>
                        <a:pt x="14" y="20"/>
                      </a:lnTo>
                      <a:lnTo>
                        <a:pt x="20" y="21"/>
                      </a:lnTo>
                      <a:lnTo>
                        <a:pt x="24" y="23"/>
                      </a:lnTo>
                      <a:lnTo>
                        <a:pt x="25" y="23"/>
                      </a:lnTo>
                      <a:lnTo>
                        <a:pt x="28" y="29"/>
                      </a:lnTo>
                      <a:lnTo>
                        <a:pt x="28" y="29"/>
                      </a:lnTo>
                      <a:lnTo>
                        <a:pt x="24" y="34"/>
                      </a:lnTo>
                      <a:lnTo>
                        <a:pt x="22" y="34"/>
                      </a:lnTo>
                      <a:lnTo>
                        <a:pt x="17" y="35"/>
                      </a:lnTo>
                      <a:lnTo>
                        <a:pt x="3" y="36"/>
                      </a:lnTo>
                      <a:lnTo>
                        <a:pt x="5" y="38"/>
                      </a:lnTo>
                      <a:lnTo>
                        <a:pt x="10" y="40"/>
                      </a:lnTo>
                      <a:lnTo>
                        <a:pt x="17" y="40"/>
                      </a:lnTo>
                      <a:lnTo>
                        <a:pt x="18" y="40"/>
                      </a:lnTo>
                      <a:lnTo>
                        <a:pt x="23" y="39"/>
                      </a:lnTo>
                      <a:lnTo>
                        <a:pt x="29" y="37"/>
                      </a:lnTo>
                      <a:lnTo>
                        <a:pt x="32" y="33"/>
                      </a:lnTo>
                      <a:lnTo>
                        <a:pt x="33" y="28"/>
                      </a:lnTo>
                      <a:lnTo>
                        <a:pt x="33" y="25"/>
                      </a:lnTo>
                      <a:lnTo>
                        <a:pt x="31" y="21"/>
                      </a:lnTo>
                      <a:lnTo>
                        <a:pt x="30" y="20"/>
                      </a:lnTo>
                      <a:lnTo>
                        <a:pt x="24" y="17"/>
                      </a:lnTo>
                      <a:lnTo>
                        <a:pt x="22" y="16"/>
                      </a:lnTo>
                      <a:lnTo>
                        <a:pt x="16" y="15"/>
                      </a:lnTo>
                      <a:lnTo>
                        <a:pt x="13" y="14"/>
                      </a:lnTo>
                      <a:lnTo>
                        <a:pt x="7" y="12"/>
                      </a:lnTo>
                      <a:lnTo>
                        <a:pt x="5" y="7"/>
                      </a:lnTo>
                      <a:lnTo>
                        <a:pt x="5" y="7"/>
                      </a:lnTo>
                      <a:lnTo>
                        <a:pt x="8" y="3"/>
                      </a:lnTo>
                      <a:lnTo>
                        <a:pt x="9" y="2"/>
                      </a:lnTo>
                      <a:lnTo>
                        <a:pt x="16"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9" name="Freeform 942"/>
                <p:cNvSpPr>
                  <a:spLocks/>
                </p:cNvSpPr>
                <p:nvPr/>
              </p:nvSpPr>
              <p:spPr bwMode="auto">
                <a:xfrm>
                  <a:off x="1419" y="1465"/>
                  <a:ext cx="4" cy="3"/>
                </a:xfrm>
                <a:custGeom>
                  <a:avLst/>
                  <a:gdLst>
                    <a:gd name="T0" fmla="*/ 12 w 28"/>
                    <a:gd name="T1" fmla="*/ 0 h 12"/>
                    <a:gd name="T2" fmla="*/ 11 w 28"/>
                    <a:gd name="T3" fmla="*/ 0 h 12"/>
                    <a:gd name="T4" fmla="*/ 5 w 28"/>
                    <a:gd name="T5" fmla="*/ 0 h 12"/>
                    <a:gd name="T6" fmla="*/ 0 w 28"/>
                    <a:gd name="T7" fmla="*/ 3 h 12"/>
                    <a:gd name="T8" fmla="*/ 12 w 28"/>
                    <a:gd name="T9" fmla="*/ 4 h 12"/>
                    <a:gd name="T10" fmla="*/ 14 w 28"/>
                    <a:gd name="T11" fmla="*/ 5 h 12"/>
                    <a:gd name="T12" fmla="*/ 19 w 28"/>
                    <a:gd name="T13" fmla="*/ 6 h 12"/>
                    <a:gd name="T14" fmla="*/ 20 w 28"/>
                    <a:gd name="T15" fmla="*/ 7 h 12"/>
                    <a:gd name="T16" fmla="*/ 21 w 28"/>
                    <a:gd name="T17" fmla="*/ 12 h 12"/>
                    <a:gd name="T18" fmla="*/ 28 w 28"/>
                    <a:gd name="T19" fmla="*/ 12 h 12"/>
                    <a:gd name="T20" fmla="*/ 26 w 28"/>
                    <a:gd name="T21" fmla="*/ 7 h 12"/>
                    <a:gd name="T22" fmla="*/ 22 w 28"/>
                    <a:gd name="T23" fmla="*/ 3 h 12"/>
                    <a:gd name="T24" fmla="*/ 22 w 28"/>
                    <a:gd name="T25" fmla="*/ 2 h 12"/>
                    <a:gd name="T26" fmla="*/ 17 w 28"/>
                    <a:gd name="T27" fmla="*/ 0 h 12"/>
                    <a:gd name="T28" fmla="*/ 12 w 28"/>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2">
                      <a:moveTo>
                        <a:pt x="12" y="0"/>
                      </a:moveTo>
                      <a:lnTo>
                        <a:pt x="11" y="0"/>
                      </a:lnTo>
                      <a:lnTo>
                        <a:pt x="5" y="0"/>
                      </a:lnTo>
                      <a:lnTo>
                        <a:pt x="0" y="3"/>
                      </a:lnTo>
                      <a:lnTo>
                        <a:pt x="12" y="4"/>
                      </a:lnTo>
                      <a:lnTo>
                        <a:pt x="14" y="5"/>
                      </a:lnTo>
                      <a:lnTo>
                        <a:pt x="19" y="6"/>
                      </a:lnTo>
                      <a:lnTo>
                        <a:pt x="20" y="7"/>
                      </a:lnTo>
                      <a:lnTo>
                        <a:pt x="21" y="12"/>
                      </a:lnTo>
                      <a:lnTo>
                        <a:pt x="28" y="12"/>
                      </a:lnTo>
                      <a:lnTo>
                        <a:pt x="26" y="7"/>
                      </a:lnTo>
                      <a:lnTo>
                        <a:pt x="22" y="3"/>
                      </a:lnTo>
                      <a:lnTo>
                        <a:pt x="22" y="2"/>
                      </a:lnTo>
                      <a:lnTo>
                        <a:pt x="17"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0" name="Freeform 943"/>
                <p:cNvSpPr>
                  <a:spLocks/>
                </p:cNvSpPr>
                <p:nvPr/>
              </p:nvSpPr>
              <p:spPr bwMode="auto">
                <a:xfrm>
                  <a:off x="1429" y="1466"/>
                  <a:ext cx="5" cy="7"/>
                </a:xfrm>
                <a:custGeom>
                  <a:avLst/>
                  <a:gdLst>
                    <a:gd name="T0" fmla="*/ 21 w 31"/>
                    <a:gd name="T1" fmla="*/ 0 h 41"/>
                    <a:gd name="T2" fmla="*/ 10 w 31"/>
                    <a:gd name="T3" fmla="*/ 2 h 41"/>
                    <a:gd name="T4" fmla="*/ 12 w 31"/>
                    <a:gd name="T5" fmla="*/ 2 h 41"/>
                    <a:gd name="T6" fmla="*/ 17 w 31"/>
                    <a:gd name="T7" fmla="*/ 3 h 41"/>
                    <a:gd name="T8" fmla="*/ 21 w 31"/>
                    <a:gd name="T9" fmla="*/ 6 h 41"/>
                    <a:gd name="T10" fmla="*/ 22 w 31"/>
                    <a:gd name="T11" fmla="*/ 8 h 41"/>
                    <a:gd name="T12" fmla="*/ 24 w 31"/>
                    <a:gd name="T13" fmla="*/ 14 h 41"/>
                    <a:gd name="T14" fmla="*/ 25 w 31"/>
                    <a:gd name="T15" fmla="*/ 20 h 41"/>
                    <a:gd name="T16" fmla="*/ 25 w 31"/>
                    <a:gd name="T17" fmla="*/ 22 h 41"/>
                    <a:gd name="T18" fmla="*/ 24 w 31"/>
                    <a:gd name="T19" fmla="*/ 27 h 41"/>
                    <a:gd name="T20" fmla="*/ 21 w 31"/>
                    <a:gd name="T21" fmla="*/ 32 h 41"/>
                    <a:gd name="T22" fmla="*/ 21 w 31"/>
                    <a:gd name="T23" fmla="*/ 33 h 41"/>
                    <a:gd name="T24" fmla="*/ 16 w 31"/>
                    <a:gd name="T25" fmla="*/ 36 h 41"/>
                    <a:gd name="T26" fmla="*/ 10 w 31"/>
                    <a:gd name="T27" fmla="*/ 37 h 41"/>
                    <a:gd name="T28" fmla="*/ 0 w 31"/>
                    <a:gd name="T29" fmla="*/ 39 h 41"/>
                    <a:gd name="T30" fmla="*/ 5 w 31"/>
                    <a:gd name="T31" fmla="*/ 41 h 41"/>
                    <a:gd name="T32" fmla="*/ 10 w 31"/>
                    <a:gd name="T33" fmla="*/ 41 h 41"/>
                    <a:gd name="T34" fmla="*/ 16 w 31"/>
                    <a:gd name="T35" fmla="*/ 41 h 41"/>
                    <a:gd name="T36" fmla="*/ 21 w 31"/>
                    <a:gd name="T37" fmla="*/ 39 h 41"/>
                    <a:gd name="T38" fmla="*/ 25 w 31"/>
                    <a:gd name="T39" fmla="*/ 36 h 41"/>
                    <a:gd name="T40" fmla="*/ 25 w 31"/>
                    <a:gd name="T41" fmla="*/ 35 h 41"/>
                    <a:gd name="T42" fmla="*/ 29 w 31"/>
                    <a:gd name="T43" fmla="*/ 31 h 41"/>
                    <a:gd name="T44" fmla="*/ 31 w 31"/>
                    <a:gd name="T45" fmla="*/ 25 h 41"/>
                    <a:gd name="T46" fmla="*/ 31 w 31"/>
                    <a:gd name="T47" fmla="*/ 20 h 41"/>
                    <a:gd name="T48" fmla="*/ 31 w 31"/>
                    <a:gd name="T49" fmla="*/ 19 h 41"/>
                    <a:gd name="T50" fmla="*/ 31 w 31"/>
                    <a:gd name="T51" fmla="*/ 13 h 41"/>
                    <a:gd name="T52" fmla="*/ 29 w 31"/>
                    <a:gd name="T53" fmla="*/ 7 h 41"/>
                    <a:gd name="T54" fmla="*/ 25 w 31"/>
                    <a:gd name="T55" fmla="*/ 3 h 41"/>
                    <a:gd name="T56" fmla="*/ 21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1" y="0"/>
                      </a:moveTo>
                      <a:lnTo>
                        <a:pt x="10" y="2"/>
                      </a:lnTo>
                      <a:lnTo>
                        <a:pt x="12" y="2"/>
                      </a:lnTo>
                      <a:lnTo>
                        <a:pt x="17" y="3"/>
                      </a:lnTo>
                      <a:lnTo>
                        <a:pt x="21" y="6"/>
                      </a:lnTo>
                      <a:lnTo>
                        <a:pt x="22" y="8"/>
                      </a:lnTo>
                      <a:lnTo>
                        <a:pt x="24" y="14"/>
                      </a:lnTo>
                      <a:lnTo>
                        <a:pt x="25" y="20"/>
                      </a:lnTo>
                      <a:lnTo>
                        <a:pt x="25" y="22"/>
                      </a:lnTo>
                      <a:lnTo>
                        <a:pt x="24" y="27"/>
                      </a:lnTo>
                      <a:lnTo>
                        <a:pt x="21" y="32"/>
                      </a:lnTo>
                      <a:lnTo>
                        <a:pt x="21" y="33"/>
                      </a:lnTo>
                      <a:lnTo>
                        <a:pt x="16" y="36"/>
                      </a:lnTo>
                      <a:lnTo>
                        <a:pt x="10" y="37"/>
                      </a:lnTo>
                      <a:lnTo>
                        <a:pt x="0" y="39"/>
                      </a:lnTo>
                      <a:lnTo>
                        <a:pt x="5" y="41"/>
                      </a:lnTo>
                      <a:lnTo>
                        <a:pt x="10" y="41"/>
                      </a:lnTo>
                      <a:lnTo>
                        <a:pt x="16" y="41"/>
                      </a:lnTo>
                      <a:lnTo>
                        <a:pt x="21" y="39"/>
                      </a:lnTo>
                      <a:lnTo>
                        <a:pt x="25" y="36"/>
                      </a:lnTo>
                      <a:lnTo>
                        <a:pt x="25" y="35"/>
                      </a:lnTo>
                      <a:lnTo>
                        <a:pt x="29" y="31"/>
                      </a:lnTo>
                      <a:lnTo>
                        <a:pt x="31" y="25"/>
                      </a:lnTo>
                      <a:lnTo>
                        <a:pt x="31" y="20"/>
                      </a:lnTo>
                      <a:lnTo>
                        <a:pt x="31" y="19"/>
                      </a:lnTo>
                      <a:lnTo>
                        <a:pt x="31" y="13"/>
                      </a:lnTo>
                      <a:lnTo>
                        <a:pt x="29" y="7"/>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1" name="Freeform 944"/>
                <p:cNvSpPr>
                  <a:spLocks/>
                </p:cNvSpPr>
                <p:nvPr/>
              </p:nvSpPr>
              <p:spPr bwMode="auto">
                <a:xfrm>
                  <a:off x="1427" y="1465"/>
                  <a:ext cx="5" cy="7"/>
                </a:xfrm>
                <a:custGeom>
                  <a:avLst/>
                  <a:gdLst>
                    <a:gd name="T0" fmla="*/ 20 w 31"/>
                    <a:gd name="T1" fmla="*/ 0 h 41"/>
                    <a:gd name="T2" fmla="*/ 15 w 31"/>
                    <a:gd name="T3" fmla="*/ 0 h 41"/>
                    <a:gd name="T4" fmla="*/ 10 w 31"/>
                    <a:gd name="T5" fmla="*/ 2 h 41"/>
                    <a:gd name="T6" fmla="*/ 6 w 31"/>
                    <a:gd name="T7" fmla="*/ 5 h 41"/>
                    <a:gd name="T8" fmla="*/ 6 w 31"/>
                    <a:gd name="T9" fmla="*/ 6 h 41"/>
                    <a:gd name="T10" fmla="*/ 2 w 31"/>
                    <a:gd name="T11" fmla="*/ 10 h 41"/>
                    <a:gd name="T12" fmla="*/ 1 w 31"/>
                    <a:gd name="T13" fmla="*/ 16 h 41"/>
                    <a:gd name="T14" fmla="*/ 0 w 31"/>
                    <a:gd name="T15" fmla="*/ 22 h 41"/>
                    <a:gd name="T16" fmla="*/ 1 w 31"/>
                    <a:gd name="T17" fmla="*/ 27 h 41"/>
                    <a:gd name="T18" fmla="*/ 2 w 31"/>
                    <a:gd name="T19" fmla="*/ 33 h 41"/>
                    <a:gd name="T20" fmla="*/ 6 w 31"/>
                    <a:gd name="T21" fmla="*/ 37 h 41"/>
                    <a:gd name="T22" fmla="*/ 10 w 31"/>
                    <a:gd name="T23" fmla="*/ 41 h 41"/>
                    <a:gd name="T24" fmla="*/ 20 w 31"/>
                    <a:gd name="T25" fmla="*/ 39 h 41"/>
                    <a:gd name="T26" fmla="*/ 19 w 31"/>
                    <a:gd name="T27" fmla="*/ 39 h 41"/>
                    <a:gd name="T28" fmla="*/ 14 w 31"/>
                    <a:gd name="T29" fmla="*/ 37 h 41"/>
                    <a:gd name="T30" fmla="*/ 10 w 31"/>
                    <a:gd name="T31" fmla="*/ 34 h 41"/>
                    <a:gd name="T32" fmla="*/ 9 w 31"/>
                    <a:gd name="T33" fmla="*/ 33 h 41"/>
                    <a:gd name="T34" fmla="*/ 7 w 31"/>
                    <a:gd name="T35" fmla="*/ 28 h 41"/>
                    <a:gd name="T36" fmla="*/ 6 w 31"/>
                    <a:gd name="T37" fmla="*/ 22 h 41"/>
                    <a:gd name="T38" fmla="*/ 7 w 31"/>
                    <a:gd name="T39" fmla="*/ 18 h 41"/>
                    <a:gd name="T40" fmla="*/ 8 w 31"/>
                    <a:gd name="T41" fmla="*/ 12 h 41"/>
                    <a:gd name="T42" fmla="*/ 10 w 31"/>
                    <a:gd name="T43" fmla="*/ 8 h 41"/>
                    <a:gd name="T44" fmla="*/ 11 w 31"/>
                    <a:gd name="T45" fmla="*/ 8 h 41"/>
                    <a:gd name="T46" fmla="*/ 15 w 31"/>
                    <a:gd name="T47" fmla="*/ 5 h 41"/>
                    <a:gd name="T48" fmla="*/ 20 w 31"/>
                    <a:gd name="T49" fmla="*/ 4 h 41"/>
                    <a:gd name="T50" fmla="*/ 31 w 31"/>
                    <a:gd name="T51" fmla="*/ 2 h 41"/>
                    <a:gd name="T52" fmla="*/ 27 w 31"/>
                    <a:gd name="T53" fmla="*/ 0 h 41"/>
                    <a:gd name="T54" fmla="*/ 20 w 31"/>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1">
                      <a:moveTo>
                        <a:pt x="20" y="0"/>
                      </a:moveTo>
                      <a:lnTo>
                        <a:pt x="15" y="0"/>
                      </a:lnTo>
                      <a:lnTo>
                        <a:pt x="10" y="2"/>
                      </a:lnTo>
                      <a:lnTo>
                        <a:pt x="6" y="5"/>
                      </a:lnTo>
                      <a:lnTo>
                        <a:pt x="6" y="6"/>
                      </a:lnTo>
                      <a:lnTo>
                        <a:pt x="2" y="10"/>
                      </a:lnTo>
                      <a:lnTo>
                        <a:pt x="1" y="16"/>
                      </a:lnTo>
                      <a:lnTo>
                        <a:pt x="0" y="22"/>
                      </a:lnTo>
                      <a:lnTo>
                        <a:pt x="1" y="27"/>
                      </a:lnTo>
                      <a:lnTo>
                        <a:pt x="2" y="33"/>
                      </a:lnTo>
                      <a:lnTo>
                        <a:pt x="6" y="37"/>
                      </a:lnTo>
                      <a:lnTo>
                        <a:pt x="10" y="41"/>
                      </a:lnTo>
                      <a:lnTo>
                        <a:pt x="20" y="39"/>
                      </a:lnTo>
                      <a:lnTo>
                        <a:pt x="19" y="39"/>
                      </a:lnTo>
                      <a:lnTo>
                        <a:pt x="14" y="37"/>
                      </a:lnTo>
                      <a:lnTo>
                        <a:pt x="10" y="34"/>
                      </a:lnTo>
                      <a:lnTo>
                        <a:pt x="9" y="33"/>
                      </a:lnTo>
                      <a:lnTo>
                        <a:pt x="7" y="28"/>
                      </a:lnTo>
                      <a:lnTo>
                        <a:pt x="6" y="22"/>
                      </a:lnTo>
                      <a:lnTo>
                        <a:pt x="7" y="18"/>
                      </a:lnTo>
                      <a:lnTo>
                        <a:pt x="8" y="12"/>
                      </a:lnTo>
                      <a:lnTo>
                        <a:pt x="10" y="8"/>
                      </a:lnTo>
                      <a:lnTo>
                        <a:pt x="11" y="8"/>
                      </a:lnTo>
                      <a:lnTo>
                        <a:pt x="15" y="5"/>
                      </a:lnTo>
                      <a:lnTo>
                        <a:pt x="20" y="4"/>
                      </a:lnTo>
                      <a:lnTo>
                        <a:pt x="31" y="2"/>
                      </a:lnTo>
                      <a:lnTo>
                        <a:pt x="27"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2" name="Freeform 945"/>
                <p:cNvSpPr>
                  <a:spLocks/>
                </p:cNvSpPr>
                <p:nvPr/>
              </p:nvSpPr>
              <p:spPr bwMode="auto">
                <a:xfrm>
                  <a:off x="1437" y="1469"/>
                  <a:ext cx="4" cy="4"/>
                </a:xfrm>
                <a:custGeom>
                  <a:avLst/>
                  <a:gdLst>
                    <a:gd name="T0" fmla="*/ 10 w 26"/>
                    <a:gd name="T1" fmla="*/ 0 h 20"/>
                    <a:gd name="T2" fmla="*/ 0 w 26"/>
                    <a:gd name="T3" fmla="*/ 1 h 20"/>
                    <a:gd name="T4" fmla="*/ 4 w 26"/>
                    <a:gd name="T5" fmla="*/ 1 h 20"/>
                    <a:gd name="T6" fmla="*/ 7 w 26"/>
                    <a:gd name="T7" fmla="*/ 3 h 20"/>
                    <a:gd name="T8" fmla="*/ 11 w 26"/>
                    <a:gd name="T9" fmla="*/ 8 h 20"/>
                    <a:gd name="T10" fmla="*/ 12 w 26"/>
                    <a:gd name="T11" fmla="*/ 9 h 20"/>
                    <a:gd name="T12" fmla="*/ 14 w 26"/>
                    <a:gd name="T13" fmla="*/ 13 h 20"/>
                    <a:gd name="T14" fmla="*/ 18 w 26"/>
                    <a:gd name="T15" fmla="*/ 20 h 20"/>
                    <a:gd name="T16" fmla="*/ 26 w 26"/>
                    <a:gd name="T17" fmla="*/ 20 h 20"/>
                    <a:gd name="T18" fmla="*/ 18 w 26"/>
                    <a:gd name="T19" fmla="*/ 9 h 20"/>
                    <a:gd name="T20" fmla="*/ 14 w 26"/>
                    <a:gd name="T21" fmla="*/ 3 h 20"/>
                    <a:gd name="T22" fmla="*/ 10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0" y="0"/>
                      </a:moveTo>
                      <a:lnTo>
                        <a:pt x="0" y="1"/>
                      </a:lnTo>
                      <a:lnTo>
                        <a:pt x="4" y="1"/>
                      </a:lnTo>
                      <a:lnTo>
                        <a:pt x="7" y="3"/>
                      </a:lnTo>
                      <a:lnTo>
                        <a:pt x="11" y="8"/>
                      </a:lnTo>
                      <a:lnTo>
                        <a:pt x="12" y="9"/>
                      </a:lnTo>
                      <a:lnTo>
                        <a:pt x="14" y="13"/>
                      </a:lnTo>
                      <a:lnTo>
                        <a:pt x="18" y="20"/>
                      </a:lnTo>
                      <a:lnTo>
                        <a:pt x="26" y="20"/>
                      </a:lnTo>
                      <a:lnTo>
                        <a:pt x="18" y="9"/>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3" name="Freeform 946"/>
                <p:cNvSpPr>
                  <a:spLocks/>
                </p:cNvSpPr>
                <p:nvPr/>
              </p:nvSpPr>
              <p:spPr bwMode="auto">
                <a:xfrm>
                  <a:off x="1436" y="1466"/>
                  <a:ext cx="5" cy="3"/>
                </a:xfrm>
                <a:custGeom>
                  <a:avLst/>
                  <a:gdLst>
                    <a:gd name="T0" fmla="*/ 24 w 28"/>
                    <a:gd name="T1" fmla="*/ 0 h 17"/>
                    <a:gd name="T2" fmla="*/ 13 w 28"/>
                    <a:gd name="T3" fmla="*/ 2 h 17"/>
                    <a:gd name="T4" fmla="*/ 16 w 28"/>
                    <a:gd name="T5" fmla="*/ 2 h 17"/>
                    <a:gd name="T6" fmla="*/ 20 w 28"/>
                    <a:gd name="T7" fmla="*/ 4 h 17"/>
                    <a:gd name="T8" fmla="*/ 22 w 28"/>
                    <a:gd name="T9" fmla="*/ 8 h 17"/>
                    <a:gd name="T10" fmla="*/ 21 w 28"/>
                    <a:gd name="T11" fmla="*/ 13 h 17"/>
                    <a:gd name="T12" fmla="*/ 18 w 28"/>
                    <a:gd name="T13" fmla="*/ 15 h 17"/>
                    <a:gd name="T14" fmla="*/ 18 w 28"/>
                    <a:gd name="T15" fmla="*/ 16 h 17"/>
                    <a:gd name="T16" fmla="*/ 11 w 28"/>
                    <a:gd name="T17" fmla="*/ 16 h 17"/>
                    <a:gd name="T18" fmla="*/ 0 w 28"/>
                    <a:gd name="T19" fmla="*/ 16 h 17"/>
                    <a:gd name="T20" fmla="*/ 25 w 28"/>
                    <a:gd name="T21" fmla="*/ 17 h 17"/>
                    <a:gd name="T22" fmla="*/ 26 w 28"/>
                    <a:gd name="T23" fmla="*/ 15 h 17"/>
                    <a:gd name="T24" fmla="*/ 28 w 28"/>
                    <a:gd name="T25" fmla="*/ 8 h 17"/>
                    <a:gd name="T26" fmla="*/ 27 w 28"/>
                    <a:gd name="T27" fmla="*/ 4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3" y="2"/>
                      </a:lnTo>
                      <a:lnTo>
                        <a:pt x="16" y="2"/>
                      </a:lnTo>
                      <a:lnTo>
                        <a:pt x="20" y="4"/>
                      </a:lnTo>
                      <a:lnTo>
                        <a:pt x="22" y="8"/>
                      </a:lnTo>
                      <a:lnTo>
                        <a:pt x="21" y="13"/>
                      </a:lnTo>
                      <a:lnTo>
                        <a:pt x="18" y="15"/>
                      </a:lnTo>
                      <a:lnTo>
                        <a:pt x="18" y="16"/>
                      </a:lnTo>
                      <a:lnTo>
                        <a:pt x="11" y="16"/>
                      </a:lnTo>
                      <a:lnTo>
                        <a:pt x="0" y="16"/>
                      </a:lnTo>
                      <a:lnTo>
                        <a:pt x="25" y="17"/>
                      </a:lnTo>
                      <a:lnTo>
                        <a:pt x="26" y="15"/>
                      </a:lnTo>
                      <a:lnTo>
                        <a:pt x="28" y="8"/>
                      </a:lnTo>
                      <a:lnTo>
                        <a:pt x="27"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4" name="Freeform 947"/>
                <p:cNvSpPr>
                  <a:spLocks/>
                </p:cNvSpPr>
                <p:nvPr/>
              </p:nvSpPr>
              <p:spPr bwMode="auto">
                <a:xfrm>
                  <a:off x="1435" y="1465"/>
                  <a:ext cx="5" cy="8"/>
                </a:xfrm>
                <a:custGeom>
                  <a:avLst/>
                  <a:gdLst>
                    <a:gd name="T0" fmla="*/ 18 w 31"/>
                    <a:gd name="T1" fmla="*/ 0 h 43"/>
                    <a:gd name="T2" fmla="*/ 0 w 31"/>
                    <a:gd name="T3" fmla="*/ 0 h 43"/>
                    <a:gd name="T4" fmla="*/ 0 w 31"/>
                    <a:gd name="T5" fmla="*/ 43 h 43"/>
                    <a:gd name="T6" fmla="*/ 6 w 31"/>
                    <a:gd name="T7" fmla="*/ 43 h 43"/>
                    <a:gd name="T8" fmla="*/ 6 w 31"/>
                    <a:gd name="T9" fmla="*/ 24 h 43"/>
                    <a:gd name="T10" fmla="*/ 12 w 31"/>
                    <a:gd name="T11" fmla="*/ 24 h 43"/>
                    <a:gd name="T12" fmla="*/ 22 w 31"/>
                    <a:gd name="T13" fmla="*/ 23 h 43"/>
                    <a:gd name="T14" fmla="*/ 22 w 31"/>
                    <a:gd name="T15" fmla="*/ 23 h 43"/>
                    <a:gd name="T16" fmla="*/ 27 w 31"/>
                    <a:gd name="T17" fmla="*/ 22 h 43"/>
                    <a:gd name="T18" fmla="*/ 31 w 31"/>
                    <a:gd name="T19" fmla="*/ 20 h 43"/>
                    <a:gd name="T20" fmla="*/ 6 w 31"/>
                    <a:gd name="T21" fmla="*/ 19 h 43"/>
                    <a:gd name="T22" fmla="*/ 6 w 31"/>
                    <a:gd name="T23" fmla="*/ 5 h 43"/>
                    <a:gd name="T24" fmla="*/ 19 w 31"/>
                    <a:gd name="T25" fmla="*/ 5 h 43"/>
                    <a:gd name="T26" fmla="*/ 30 w 31"/>
                    <a:gd name="T27" fmla="*/ 3 h 43"/>
                    <a:gd name="T28" fmla="*/ 25 w 31"/>
                    <a:gd name="T29" fmla="*/ 1 h 43"/>
                    <a:gd name="T30" fmla="*/ 25 w 31"/>
                    <a:gd name="T31" fmla="*/ 1 h 43"/>
                    <a:gd name="T32" fmla="*/ 18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8" y="0"/>
                      </a:moveTo>
                      <a:lnTo>
                        <a:pt x="0" y="0"/>
                      </a:lnTo>
                      <a:lnTo>
                        <a:pt x="0" y="43"/>
                      </a:lnTo>
                      <a:lnTo>
                        <a:pt x="6" y="43"/>
                      </a:lnTo>
                      <a:lnTo>
                        <a:pt x="6" y="24"/>
                      </a:lnTo>
                      <a:lnTo>
                        <a:pt x="12" y="24"/>
                      </a:lnTo>
                      <a:lnTo>
                        <a:pt x="22" y="23"/>
                      </a:lnTo>
                      <a:lnTo>
                        <a:pt x="22" y="23"/>
                      </a:lnTo>
                      <a:lnTo>
                        <a:pt x="27" y="22"/>
                      </a:lnTo>
                      <a:lnTo>
                        <a:pt x="31" y="20"/>
                      </a:lnTo>
                      <a:lnTo>
                        <a:pt x="6" y="19"/>
                      </a:lnTo>
                      <a:lnTo>
                        <a:pt x="6" y="5"/>
                      </a:lnTo>
                      <a:lnTo>
                        <a:pt x="19" y="5"/>
                      </a:lnTo>
                      <a:lnTo>
                        <a:pt x="30" y="3"/>
                      </a:lnTo>
                      <a:lnTo>
                        <a:pt x="25" y="1"/>
                      </a:lnTo>
                      <a:lnTo>
                        <a:pt x="25"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5" name="Freeform 948"/>
                <p:cNvSpPr>
                  <a:spLocks/>
                </p:cNvSpPr>
                <p:nvPr/>
              </p:nvSpPr>
              <p:spPr bwMode="auto">
                <a:xfrm>
                  <a:off x="1444" y="1472"/>
                  <a:ext cx="3" cy="1"/>
                </a:xfrm>
                <a:custGeom>
                  <a:avLst/>
                  <a:gdLst>
                    <a:gd name="T0" fmla="*/ 0 w 22"/>
                    <a:gd name="T1" fmla="*/ 0 h 2"/>
                    <a:gd name="T2" fmla="*/ 6 w 22"/>
                    <a:gd name="T3" fmla="*/ 2 h 2"/>
                    <a:gd name="T4" fmla="*/ 11 w 22"/>
                    <a:gd name="T5" fmla="*/ 2 h 2"/>
                    <a:gd name="T6" fmla="*/ 16 w 22"/>
                    <a:gd name="T7" fmla="*/ 2 h 2"/>
                    <a:gd name="T8" fmla="*/ 22 w 22"/>
                    <a:gd name="T9" fmla="*/ 0 h 2"/>
                    <a:gd name="T10" fmla="*/ 0 w 22"/>
                    <a:gd name="T11" fmla="*/ 0 h 2"/>
                  </a:gdLst>
                  <a:ahLst/>
                  <a:cxnLst>
                    <a:cxn ang="0">
                      <a:pos x="T0" y="T1"/>
                    </a:cxn>
                    <a:cxn ang="0">
                      <a:pos x="T2" y="T3"/>
                    </a:cxn>
                    <a:cxn ang="0">
                      <a:pos x="T4" y="T5"/>
                    </a:cxn>
                    <a:cxn ang="0">
                      <a:pos x="T6" y="T7"/>
                    </a:cxn>
                    <a:cxn ang="0">
                      <a:pos x="T8" y="T9"/>
                    </a:cxn>
                    <a:cxn ang="0">
                      <a:pos x="T10" y="T11"/>
                    </a:cxn>
                  </a:cxnLst>
                  <a:rect l="0" t="0" r="r" b="b"/>
                  <a:pathLst>
                    <a:path w="22" h="2">
                      <a:moveTo>
                        <a:pt x="0" y="0"/>
                      </a:moveTo>
                      <a:lnTo>
                        <a:pt x="6" y="2"/>
                      </a:lnTo>
                      <a:lnTo>
                        <a:pt x="11" y="2"/>
                      </a:lnTo>
                      <a:lnTo>
                        <a:pt x="16" y="2"/>
                      </a:lnTo>
                      <a:lnTo>
                        <a:pt x="2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6" name="Freeform 949"/>
                <p:cNvSpPr>
                  <a:spLocks/>
                </p:cNvSpPr>
                <p:nvPr/>
              </p:nvSpPr>
              <p:spPr bwMode="auto">
                <a:xfrm>
                  <a:off x="1446" y="1471"/>
                  <a:ext cx="1" cy="0"/>
                </a:xfrm>
                <a:custGeom>
                  <a:avLst/>
                  <a:gdLst>
                    <a:gd name="T0" fmla="*/ 1 w 9"/>
                    <a:gd name="T1" fmla="*/ 0 h 4"/>
                    <a:gd name="T2" fmla="*/ 0 w 9"/>
                    <a:gd name="T3" fmla="*/ 4 h 4"/>
                    <a:gd name="T4" fmla="*/ 0 w 9"/>
                    <a:gd name="T5" fmla="*/ 4 h 4"/>
                    <a:gd name="T6" fmla="*/ 9 w 9"/>
                    <a:gd name="T7" fmla="*/ 4 h 4"/>
                    <a:gd name="T8" fmla="*/ 6 w 9"/>
                    <a:gd name="T9" fmla="*/ 3 h 4"/>
                    <a:gd name="T10" fmla="*/ 1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1" y="0"/>
                      </a:moveTo>
                      <a:lnTo>
                        <a:pt x="0" y="4"/>
                      </a:lnTo>
                      <a:lnTo>
                        <a:pt x="0" y="4"/>
                      </a:lnTo>
                      <a:lnTo>
                        <a:pt x="9" y="4"/>
                      </a:lnTo>
                      <a:lnTo>
                        <a:pt x="6" y="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7" name="Freeform 950"/>
                <p:cNvSpPr>
                  <a:spLocks/>
                </p:cNvSpPr>
                <p:nvPr/>
              </p:nvSpPr>
              <p:spPr bwMode="auto">
                <a:xfrm>
                  <a:off x="1444" y="1466"/>
                  <a:ext cx="5" cy="7"/>
                </a:xfrm>
                <a:custGeom>
                  <a:avLst/>
                  <a:gdLst>
                    <a:gd name="T0" fmla="*/ 23 w 32"/>
                    <a:gd name="T1" fmla="*/ 0 h 45"/>
                    <a:gd name="T2" fmla="*/ 11 w 32"/>
                    <a:gd name="T3" fmla="*/ 2 h 45"/>
                    <a:gd name="T4" fmla="*/ 12 w 32"/>
                    <a:gd name="T5" fmla="*/ 2 h 45"/>
                    <a:gd name="T6" fmla="*/ 17 w 32"/>
                    <a:gd name="T7" fmla="*/ 3 h 45"/>
                    <a:gd name="T8" fmla="*/ 22 w 32"/>
                    <a:gd name="T9" fmla="*/ 7 h 45"/>
                    <a:gd name="T10" fmla="*/ 24 w 32"/>
                    <a:gd name="T11" fmla="*/ 8 h 45"/>
                    <a:gd name="T12" fmla="*/ 26 w 32"/>
                    <a:gd name="T13" fmla="*/ 14 h 45"/>
                    <a:gd name="T14" fmla="*/ 26 w 32"/>
                    <a:gd name="T15" fmla="*/ 20 h 45"/>
                    <a:gd name="T16" fmla="*/ 26 w 32"/>
                    <a:gd name="T17" fmla="*/ 24 h 45"/>
                    <a:gd name="T18" fmla="*/ 24 w 32"/>
                    <a:gd name="T19" fmla="*/ 30 h 45"/>
                    <a:gd name="T20" fmla="*/ 21 w 32"/>
                    <a:gd name="T21" fmla="*/ 33 h 45"/>
                    <a:gd name="T22" fmla="*/ 12 w 32"/>
                    <a:gd name="T23" fmla="*/ 33 h 45"/>
                    <a:gd name="T24" fmla="*/ 17 w 32"/>
                    <a:gd name="T25" fmla="*/ 36 h 45"/>
                    <a:gd name="T26" fmla="*/ 17 w 32"/>
                    <a:gd name="T27" fmla="*/ 36 h 45"/>
                    <a:gd name="T28" fmla="*/ 11 w 32"/>
                    <a:gd name="T29" fmla="*/ 37 h 45"/>
                    <a:gd name="T30" fmla="*/ 0 w 32"/>
                    <a:gd name="T31" fmla="*/ 39 h 45"/>
                    <a:gd name="T32" fmla="*/ 22 w 32"/>
                    <a:gd name="T33" fmla="*/ 39 h 45"/>
                    <a:gd name="T34" fmla="*/ 26 w 32"/>
                    <a:gd name="T35" fmla="*/ 41 h 45"/>
                    <a:gd name="T36" fmla="*/ 31 w 32"/>
                    <a:gd name="T37" fmla="*/ 45 h 45"/>
                    <a:gd name="T38" fmla="*/ 32 w 32"/>
                    <a:gd name="T39" fmla="*/ 40 h 45"/>
                    <a:gd name="T40" fmla="*/ 30 w 32"/>
                    <a:gd name="T41" fmla="*/ 39 h 45"/>
                    <a:gd name="T42" fmla="*/ 26 w 32"/>
                    <a:gd name="T43" fmla="*/ 36 h 45"/>
                    <a:gd name="T44" fmla="*/ 27 w 32"/>
                    <a:gd name="T45" fmla="*/ 35 h 45"/>
                    <a:gd name="T46" fmla="*/ 29 w 32"/>
                    <a:gd name="T47" fmla="*/ 31 h 45"/>
                    <a:gd name="T48" fmla="*/ 31 w 32"/>
                    <a:gd name="T49" fmla="*/ 25 h 45"/>
                    <a:gd name="T50" fmla="*/ 32 w 32"/>
                    <a:gd name="T51" fmla="*/ 19 h 45"/>
                    <a:gd name="T52" fmla="*/ 32 w 32"/>
                    <a:gd name="T53" fmla="*/ 19 h 45"/>
                    <a:gd name="T54" fmla="*/ 31 w 32"/>
                    <a:gd name="T55" fmla="*/ 13 h 45"/>
                    <a:gd name="T56" fmla="*/ 29 w 32"/>
                    <a:gd name="T57" fmla="*/ 8 h 45"/>
                    <a:gd name="T58" fmla="*/ 26 w 32"/>
                    <a:gd name="T59" fmla="*/ 3 h 45"/>
                    <a:gd name="T60" fmla="*/ 23 w 32"/>
                    <a:gd name="T6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45">
                      <a:moveTo>
                        <a:pt x="23" y="0"/>
                      </a:moveTo>
                      <a:lnTo>
                        <a:pt x="11" y="2"/>
                      </a:lnTo>
                      <a:lnTo>
                        <a:pt x="12" y="2"/>
                      </a:lnTo>
                      <a:lnTo>
                        <a:pt x="17" y="3"/>
                      </a:lnTo>
                      <a:lnTo>
                        <a:pt x="22" y="7"/>
                      </a:lnTo>
                      <a:lnTo>
                        <a:pt x="24" y="8"/>
                      </a:lnTo>
                      <a:lnTo>
                        <a:pt x="26" y="14"/>
                      </a:lnTo>
                      <a:lnTo>
                        <a:pt x="26" y="20"/>
                      </a:lnTo>
                      <a:lnTo>
                        <a:pt x="26" y="24"/>
                      </a:lnTo>
                      <a:lnTo>
                        <a:pt x="24" y="30"/>
                      </a:lnTo>
                      <a:lnTo>
                        <a:pt x="21" y="33"/>
                      </a:lnTo>
                      <a:lnTo>
                        <a:pt x="12" y="33"/>
                      </a:lnTo>
                      <a:lnTo>
                        <a:pt x="17" y="36"/>
                      </a:lnTo>
                      <a:lnTo>
                        <a:pt x="17" y="36"/>
                      </a:lnTo>
                      <a:lnTo>
                        <a:pt x="11" y="37"/>
                      </a:lnTo>
                      <a:lnTo>
                        <a:pt x="0" y="39"/>
                      </a:lnTo>
                      <a:lnTo>
                        <a:pt x="22" y="39"/>
                      </a:lnTo>
                      <a:lnTo>
                        <a:pt x="26" y="41"/>
                      </a:lnTo>
                      <a:lnTo>
                        <a:pt x="31" y="45"/>
                      </a:lnTo>
                      <a:lnTo>
                        <a:pt x="32" y="40"/>
                      </a:lnTo>
                      <a:lnTo>
                        <a:pt x="30" y="39"/>
                      </a:lnTo>
                      <a:lnTo>
                        <a:pt x="26" y="36"/>
                      </a:lnTo>
                      <a:lnTo>
                        <a:pt x="27" y="35"/>
                      </a:lnTo>
                      <a:lnTo>
                        <a:pt x="29" y="31"/>
                      </a:lnTo>
                      <a:lnTo>
                        <a:pt x="31" y="25"/>
                      </a:lnTo>
                      <a:lnTo>
                        <a:pt x="32" y="19"/>
                      </a:lnTo>
                      <a:lnTo>
                        <a:pt x="32" y="19"/>
                      </a:lnTo>
                      <a:lnTo>
                        <a:pt x="31" y="13"/>
                      </a:lnTo>
                      <a:lnTo>
                        <a:pt x="29" y="8"/>
                      </a:lnTo>
                      <a:lnTo>
                        <a:pt x="26"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8" name="Freeform 951"/>
                <p:cNvSpPr>
                  <a:spLocks/>
                </p:cNvSpPr>
                <p:nvPr/>
              </p:nvSpPr>
              <p:spPr bwMode="auto">
                <a:xfrm>
                  <a:off x="1442" y="1465"/>
                  <a:ext cx="5" cy="7"/>
                </a:xfrm>
                <a:custGeom>
                  <a:avLst/>
                  <a:gdLst>
                    <a:gd name="T0" fmla="*/ 20 w 32"/>
                    <a:gd name="T1" fmla="*/ 0 h 41"/>
                    <a:gd name="T2" fmla="*/ 15 w 32"/>
                    <a:gd name="T3" fmla="*/ 0 h 41"/>
                    <a:gd name="T4" fmla="*/ 9 w 32"/>
                    <a:gd name="T5" fmla="*/ 2 h 41"/>
                    <a:gd name="T6" fmla="*/ 5 w 32"/>
                    <a:gd name="T7" fmla="*/ 6 h 41"/>
                    <a:gd name="T8" fmla="*/ 5 w 32"/>
                    <a:gd name="T9" fmla="*/ 6 h 41"/>
                    <a:gd name="T10" fmla="*/ 2 w 32"/>
                    <a:gd name="T11" fmla="*/ 10 h 41"/>
                    <a:gd name="T12" fmla="*/ 1 w 32"/>
                    <a:gd name="T13" fmla="*/ 16 h 41"/>
                    <a:gd name="T14" fmla="*/ 0 w 32"/>
                    <a:gd name="T15" fmla="*/ 22 h 41"/>
                    <a:gd name="T16" fmla="*/ 0 w 32"/>
                    <a:gd name="T17" fmla="*/ 22 h 41"/>
                    <a:gd name="T18" fmla="*/ 1 w 32"/>
                    <a:gd name="T19" fmla="*/ 27 h 41"/>
                    <a:gd name="T20" fmla="*/ 3 w 32"/>
                    <a:gd name="T21" fmla="*/ 33 h 41"/>
                    <a:gd name="T22" fmla="*/ 6 w 32"/>
                    <a:gd name="T23" fmla="*/ 37 h 41"/>
                    <a:gd name="T24" fmla="*/ 9 w 32"/>
                    <a:gd name="T25" fmla="*/ 41 h 41"/>
                    <a:gd name="T26" fmla="*/ 20 w 32"/>
                    <a:gd name="T27" fmla="*/ 39 h 41"/>
                    <a:gd name="T28" fmla="*/ 20 w 32"/>
                    <a:gd name="T29" fmla="*/ 39 h 41"/>
                    <a:gd name="T30" fmla="*/ 15 w 32"/>
                    <a:gd name="T31" fmla="*/ 38 h 41"/>
                    <a:gd name="T32" fmla="*/ 10 w 32"/>
                    <a:gd name="T33" fmla="*/ 35 h 41"/>
                    <a:gd name="T34" fmla="*/ 8 w 32"/>
                    <a:gd name="T35" fmla="*/ 33 h 41"/>
                    <a:gd name="T36" fmla="*/ 6 w 32"/>
                    <a:gd name="T37" fmla="*/ 27 h 41"/>
                    <a:gd name="T38" fmla="*/ 6 w 32"/>
                    <a:gd name="T39" fmla="*/ 22 h 41"/>
                    <a:gd name="T40" fmla="*/ 6 w 32"/>
                    <a:gd name="T41" fmla="*/ 19 h 41"/>
                    <a:gd name="T42" fmla="*/ 7 w 32"/>
                    <a:gd name="T43" fmla="*/ 12 h 41"/>
                    <a:gd name="T44" fmla="*/ 10 w 32"/>
                    <a:gd name="T45" fmla="*/ 8 h 41"/>
                    <a:gd name="T46" fmla="*/ 10 w 32"/>
                    <a:gd name="T47" fmla="*/ 8 h 41"/>
                    <a:gd name="T48" fmla="*/ 15 w 32"/>
                    <a:gd name="T49" fmla="*/ 5 h 41"/>
                    <a:gd name="T50" fmla="*/ 20 w 32"/>
                    <a:gd name="T51" fmla="*/ 4 h 41"/>
                    <a:gd name="T52" fmla="*/ 32 w 32"/>
                    <a:gd name="T53" fmla="*/ 2 h 41"/>
                    <a:gd name="T54" fmla="*/ 26 w 32"/>
                    <a:gd name="T55" fmla="*/ 0 h 41"/>
                    <a:gd name="T56" fmla="*/ 20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0" y="0"/>
                      </a:moveTo>
                      <a:lnTo>
                        <a:pt x="15" y="0"/>
                      </a:lnTo>
                      <a:lnTo>
                        <a:pt x="9" y="2"/>
                      </a:lnTo>
                      <a:lnTo>
                        <a:pt x="5" y="6"/>
                      </a:lnTo>
                      <a:lnTo>
                        <a:pt x="5" y="6"/>
                      </a:lnTo>
                      <a:lnTo>
                        <a:pt x="2" y="10"/>
                      </a:lnTo>
                      <a:lnTo>
                        <a:pt x="1" y="16"/>
                      </a:lnTo>
                      <a:lnTo>
                        <a:pt x="0" y="22"/>
                      </a:lnTo>
                      <a:lnTo>
                        <a:pt x="0" y="22"/>
                      </a:lnTo>
                      <a:lnTo>
                        <a:pt x="1" y="27"/>
                      </a:lnTo>
                      <a:lnTo>
                        <a:pt x="3" y="33"/>
                      </a:lnTo>
                      <a:lnTo>
                        <a:pt x="6" y="37"/>
                      </a:lnTo>
                      <a:lnTo>
                        <a:pt x="9" y="41"/>
                      </a:lnTo>
                      <a:lnTo>
                        <a:pt x="20" y="39"/>
                      </a:lnTo>
                      <a:lnTo>
                        <a:pt x="20" y="39"/>
                      </a:lnTo>
                      <a:lnTo>
                        <a:pt x="15" y="38"/>
                      </a:lnTo>
                      <a:lnTo>
                        <a:pt x="10" y="35"/>
                      </a:lnTo>
                      <a:lnTo>
                        <a:pt x="8" y="33"/>
                      </a:lnTo>
                      <a:lnTo>
                        <a:pt x="6" y="27"/>
                      </a:lnTo>
                      <a:lnTo>
                        <a:pt x="6" y="22"/>
                      </a:lnTo>
                      <a:lnTo>
                        <a:pt x="6" y="19"/>
                      </a:lnTo>
                      <a:lnTo>
                        <a:pt x="7" y="12"/>
                      </a:lnTo>
                      <a:lnTo>
                        <a:pt x="10" y="8"/>
                      </a:lnTo>
                      <a:lnTo>
                        <a:pt x="10" y="8"/>
                      </a:lnTo>
                      <a:lnTo>
                        <a:pt x="15" y="5"/>
                      </a:lnTo>
                      <a:lnTo>
                        <a:pt x="20" y="4"/>
                      </a:lnTo>
                      <a:lnTo>
                        <a:pt x="32" y="2"/>
                      </a:lnTo>
                      <a:lnTo>
                        <a:pt x="26"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49" name="Freeform 952"/>
                <p:cNvSpPr>
                  <a:spLocks/>
                </p:cNvSpPr>
                <p:nvPr/>
              </p:nvSpPr>
              <p:spPr bwMode="auto">
                <a:xfrm>
                  <a:off x="1450" y="1465"/>
                  <a:ext cx="5" cy="8"/>
                </a:xfrm>
                <a:custGeom>
                  <a:avLst/>
                  <a:gdLst>
                    <a:gd name="T0" fmla="*/ 5 w 27"/>
                    <a:gd name="T1" fmla="*/ 0 h 43"/>
                    <a:gd name="T2" fmla="*/ 0 w 27"/>
                    <a:gd name="T3" fmla="*/ 0 h 43"/>
                    <a:gd name="T4" fmla="*/ 0 w 27"/>
                    <a:gd name="T5" fmla="*/ 25 h 43"/>
                    <a:gd name="T6" fmla="*/ 0 w 27"/>
                    <a:gd name="T7" fmla="*/ 26 h 43"/>
                    <a:gd name="T8" fmla="*/ 0 w 27"/>
                    <a:gd name="T9" fmla="*/ 32 h 43"/>
                    <a:gd name="T10" fmla="*/ 0 w 27"/>
                    <a:gd name="T11" fmla="*/ 32 h 43"/>
                    <a:gd name="T12" fmla="*/ 2 w 27"/>
                    <a:gd name="T13" fmla="*/ 37 h 43"/>
                    <a:gd name="T14" fmla="*/ 3 w 27"/>
                    <a:gd name="T15" fmla="*/ 38 h 43"/>
                    <a:gd name="T16" fmla="*/ 7 w 27"/>
                    <a:gd name="T17" fmla="*/ 42 h 43"/>
                    <a:gd name="T18" fmla="*/ 10 w 27"/>
                    <a:gd name="T19" fmla="*/ 43 h 43"/>
                    <a:gd name="T20" fmla="*/ 17 w 27"/>
                    <a:gd name="T21" fmla="*/ 43 h 43"/>
                    <a:gd name="T22" fmla="*/ 21 w 27"/>
                    <a:gd name="T23" fmla="*/ 43 h 43"/>
                    <a:gd name="T24" fmla="*/ 25 w 27"/>
                    <a:gd name="T25" fmla="*/ 41 h 43"/>
                    <a:gd name="T26" fmla="*/ 27 w 27"/>
                    <a:gd name="T27" fmla="*/ 41 h 43"/>
                    <a:gd name="T28" fmla="*/ 16 w 27"/>
                    <a:gd name="T29" fmla="*/ 39 h 43"/>
                    <a:gd name="T30" fmla="*/ 14 w 27"/>
                    <a:gd name="T31" fmla="*/ 38 h 43"/>
                    <a:gd name="T32" fmla="*/ 8 w 27"/>
                    <a:gd name="T33" fmla="*/ 37 h 43"/>
                    <a:gd name="T34" fmla="*/ 8 w 27"/>
                    <a:gd name="T35" fmla="*/ 36 h 43"/>
                    <a:gd name="T36" fmla="*/ 6 w 27"/>
                    <a:gd name="T37" fmla="*/ 32 h 43"/>
                    <a:gd name="T38" fmla="*/ 5 w 27"/>
                    <a:gd name="T39" fmla="*/ 31 h 43"/>
                    <a:gd name="T40" fmla="*/ 5 w 27"/>
                    <a:gd name="T41" fmla="*/ 25 h 43"/>
                    <a:gd name="T42" fmla="*/ 5 w 27"/>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3">
                      <a:moveTo>
                        <a:pt x="5" y="0"/>
                      </a:moveTo>
                      <a:lnTo>
                        <a:pt x="0" y="0"/>
                      </a:lnTo>
                      <a:lnTo>
                        <a:pt x="0" y="25"/>
                      </a:lnTo>
                      <a:lnTo>
                        <a:pt x="0" y="26"/>
                      </a:lnTo>
                      <a:lnTo>
                        <a:pt x="0" y="32"/>
                      </a:lnTo>
                      <a:lnTo>
                        <a:pt x="0" y="32"/>
                      </a:lnTo>
                      <a:lnTo>
                        <a:pt x="2" y="37"/>
                      </a:lnTo>
                      <a:lnTo>
                        <a:pt x="3" y="38"/>
                      </a:lnTo>
                      <a:lnTo>
                        <a:pt x="7" y="42"/>
                      </a:lnTo>
                      <a:lnTo>
                        <a:pt x="10" y="43"/>
                      </a:lnTo>
                      <a:lnTo>
                        <a:pt x="17" y="43"/>
                      </a:lnTo>
                      <a:lnTo>
                        <a:pt x="21" y="43"/>
                      </a:lnTo>
                      <a:lnTo>
                        <a:pt x="25" y="41"/>
                      </a:lnTo>
                      <a:lnTo>
                        <a:pt x="27" y="41"/>
                      </a:lnTo>
                      <a:lnTo>
                        <a:pt x="16" y="39"/>
                      </a:lnTo>
                      <a:lnTo>
                        <a:pt x="14" y="38"/>
                      </a:lnTo>
                      <a:lnTo>
                        <a:pt x="8" y="37"/>
                      </a:lnTo>
                      <a:lnTo>
                        <a:pt x="8" y="36"/>
                      </a:lnTo>
                      <a:lnTo>
                        <a:pt x="6" y="32"/>
                      </a:lnTo>
                      <a:lnTo>
                        <a:pt x="5" y="31"/>
                      </a:lnTo>
                      <a:lnTo>
                        <a:pt x="5" y="2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0" name="Freeform 953"/>
                <p:cNvSpPr>
                  <a:spLocks/>
                </p:cNvSpPr>
                <p:nvPr/>
              </p:nvSpPr>
              <p:spPr bwMode="auto">
                <a:xfrm>
                  <a:off x="1453" y="1465"/>
                  <a:ext cx="3" cy="7"/>
                </a:xfrm>
                <a:custGeom>
                  <a:avLst/>
                  <a:gdLst>
                    <a:gd name="T0" fmla="*/ 17 w 17"/>
                    <a:gd name="T1" fmla="*/ 0 h 41"/>
                    <a:gd name="T2" fmla="*/ 11 w 17"/>
                    <a:gd name="T3" fmla="*/ 0 h 41"/>
                    <a:gd name="T4" fmla="*/ 11 w 17"/>
                    <a:gd name="T5" fmla="*/ 25 h 41"/>
                    <a:gd name="T6" fmla="*/ 11 w 17"/>
                    <a:gd name="T7" fmla="*/ 27 h 41"/>
                    <a:gd name="T8" fmla="*/ 10 w 17"/>
                    <a:gd name="T9" fmla="*/ 33 h 41"/>
                    <a:gd name="T10" fmla="*/ 10 w 17"/>
                    <a:gd name="T11" fmla="*/ 33 h 41"/>
                    <a:gd name="T12" fmla="*/ 7 w 17"/>
                    <a:gd name="T13" fmla="*/ 37 h 41"/>
                    <a:gd name="T14" fmla="*/ 6 w 17"/>
                    <a:gd name="T15" fmla="*/ 38 h 41"/>
                    <a:gd name="T16" fmla="*/ 0 w 17"/>
                    <a:gd name="T17" fmla="*/ 39 h 41"/>
                    <a:gd name="T18" fmla="*/ 11 w 17"/>
                    <a:gd name="T19" fmla="*/ 41 h 41"/>
                    <a:gd name="T20" fmla="*/ 15 w 17"/>
                    <a:gd name="T21" fmla="*/ 37 h 41"/>
                    <a:gd name="T22" fmla="*/ 15 w 17"/>
                    <a:gd name="T23" fmla="*/ 37 h 41"/>
                    <a:gd name="T24" fmla="*/ 17 w 17"/>
                    <a:gd name="T25" fmla="*/ 31 h 41"/>
                    <a:gd name="T26" fmla="*/ 17 w 17"/>
                    <a:gd name="T27" fmla="*/ 31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1" y="0"/>
                      </a:lnTo>
                      <a:lnTo>
                        <a:pt x="11" y="25"/>
                      </a:lnTo>
                      <a:lnTo>
                        <a:pt x="11" y="27"/>
                      </a:lnTo>
                      <a:lnTo>
                        <a:pt x="10" y="33"/>
                      </a:lnTo>
                      <a:lnTo>
                        <a:pt x="10" y="33"/>
                      </a:lnTo>
                      <a:lnTo>
                        <a:pt x="7" y="37"/>
                      </a:lnTo>
                      <a:lnTo>
                        <a:pt x="6" y="38"/>
                      </a:lnTo>
                      <a:lnTo>
                        <a:pt x="0" y="39"/>
                      </a:lnTo>
                      <a:lnTo>
                        <a:pt x="11" y="41"/>
                      </a:lnTo>
                      <a:lnTo>
                        <a:pt x="15" y="37"/>
                      </a:lnTo>
                      <a:lnTo>
                        <a:pt x="15" y="37"/>
                      </a:lnTo>
                      <a:lnTo>
                        <a:pt x="17" y="31"/>
                      </a:lnTo>
                      <a:lnTo>
                        <a:pt x="17" y="31"/>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1" name="Rectangle 954"/>
                <p:cNvSpPr>
                  <a:spLocks noChangeArrowheads="1"/>
                </p:cNvSpPr>
                <p:nvPr/>
              </p:nvSpPr>
              <p:spPr bwMode="auto">
                <a:xfrm>
                  <a:off x="1457" y="1465"/>
                  <a:ext cx="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2" name="Freeform 955"/>
                <p:cNvSpPr>
                  <a:spLocks/>
                </p:cNvSpPr>
                <p:nvPr/>
              </p:nvSpPr>
              <p:spPr bwMode="auto">
                <a:xfrm>
                  <a:off x="1461" y="1466"/>
                  <a:ext cx="5" cy="6"/>
                </a:xfrm>
                <a:custGeom>
                  <a:avLst/>
                  <a:gdLst>
                    <a:gd name="T0" fmla="*/ 21 w 30"/>
                    <a:gd name="T1" fmla="*/ 0 h 37"/>
                    <a:gd name="T2" fmla="*/ 9 w 30"/>
                    <a:gd name="T3" fmla="*/ 2 h 37"/>
                    <a:gd name="T4" fmla="*/ 14 w 30"/>
                    <a:gd name="T5" fmla="*/ 2 h 37"/>
                    <a:gd name="T6" fmla="*/ 18 w 30"/>
                    <a:gd name="T7" fmla="*/ 4 h 37"/>
                    <a:gd name="T8" fmla="*/ 21 w 30"/>
                    <a:gd name="T9" fmla="*/ 7 h 37"/>
                    <a:gd name="T10" fmla="*/ 23 w 30"/>
                    <a:gd name="T11" fmla="*/ 13 h 37"/>
                    <a:gd name="T12" fmla="*/ 23 w 30"/>
                    <a:gd name="T13" fmla="*/ 13 h 37"/>
                    <a:gd name="T14" fmla="*/ 24 w 30"/>
                    <a:gd name="T15" fmla="*/ 18 h 37"/>
                    <a:gd name="T16" fmla="*/ 23 w 30"/>
                    <a:gd name="T17" fmla="*/ 22 h 37"/>
                    <a:gd name="T18" fmla="*/ 22 w 30"/>
                    <a:gd name="T19" fmla="*/ 28 h 37"/>
                    <a:gd name="T20" fmla="*/ 22 w 30"/>
                    <a:gd name="T21" fmla="*/ 29 h 37"/>
                    <a:gd name="T22" fmla="*/ 19 w 30"/>
                    <a:gd name="T23" fmla="*/ 33 h 37"/>
                    <a:gd name="T24" fmla="*/ 15 w 30"/>
                    <a:gd name="T25" fmla="*/ 35 h 37"/>
                    <a:gd name="T26" fmla="*/ 9 w 30"/>
                    <a:gd name="T27" fmla="*/ 35 h 37"/>
                    <a:gd name="T28" fmla="*/ 0 w 30"/>
                    <a:gd name="T29" fmla="*/ 35 h 37"/>
                    <a:gd name="T30" fmla="*/ 22 w 30"/>
                    <a:gd name="T31" fmla="*/ 37 h 37"/>
                    <a:gd name="T32" fmla="*/ 25 w 30"/>
                    <a:gd name="T33" fmla="*/ 34 h 37"/>
                    <a:gd name="T34" fmla="*/ 27 w 30"/>
                    <a:gd name="T35" fmla="*/ 30 h 37"/>
                    <a:gd name="T36" fmla="*/ 30 w 30"/>
                    <a:gd name="T37" fmla="*/ 24 h 37"/>
                    <a:gd name="T38" fmla="*/ 30 w 30"/>
                    <a:gd name="T39" fmla="*/ 18 h 37"/>
                    <a:gd name="T40" fmla="*/ 30 w 30"/>
                    <a:gd name="T41" fmla="*/ 15 h 37"/>
                    <a:gd name="T42" fmla="*/ 28 w 30"/>
                    <a:gd name="T43" fmla="*/ 9 h 37"/>
                    <a:gd name="T44" fmla="*/ 28 w 30"/>
                    <a:gd name="T45" fmla="*/ 8 h 37"/>
                    <a:gd name="T46" fmla="*/ 25 w 30"/>
                    <a:gd name="T47" fmla="*/ 4 h 37"/>
                    <a:gd name="T48" fmla="*/ 25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9" y="2"/>
                      </a:lnTo>
                      <a:lnTo>
                        <a:pt x="14" y="2"/>
                      </a:lnTo>
                      <a:lnTo>
                        <a:pt x="18" y="4"/>
                      </a:lnTo>
                      <a:lnTo>
                        <a:pt x="21" y="7"/>
                      </a:lnTo>
                      <a:lnTo>
                        <a:pt x="23" y="13"/>
                      </a:lnTo>
                      <a:lnTo>
                        <a:pt x="23" y="13"/>
                      </a:lnTo>
                      <a:lnTo>
                        <a:pt x="24" y="18"/>
                      </a:lnTo>
                      <a:lnTo>
                        <a:pt x="23" y="22"/>
                      </a:lnTo>
                      <a:lnTo>
                        <a:pt x="22" y="28"/>
                      </a:lnTo>
                      <a:lnTo>
                        <a:pt x="22" y="29"/>
                      </a:lnTo>
                      <a:lnTo>
                        <a:pt x="19" y="33"/>
                      </a:lnTo>
                      <a:lnTo>
                        <a:pt x="15" y="35"/>
                      </a:lnTo>
                      <a:lnTo>
                        <a:pt x="9" y="35"/>
                      </a:lnTo>
                      <a:lnTo>
                        <a:pt x="0" y="35"/>
                      </a:lnTo>
                      <a:lnTo>
                        <a:pt x="22" y="37"/>
                      </a:lnTo>
                      <a:lnTo>
                        <a:pt x="25" y="34"/>
                      </a:lnTo>
                      <a:lnTo>
                        <a:pt x="27" y="30"/>
                      </a:lnTo>
                      <a:lnTo>
                        <a:pt x="30" y="24"/>
                      </a:lnTo>
                      <a:lnTo>
                        <a:pt x="30" y="18"/>
                      </a:lnTo>
                      <a:lnTo>
                        <a:pt x="30" y="15"/>
                      </a:lnTo>
                      <a:lnTo>
                        <a:pt x="28" y="9"/>
                      </a:lnTo>
                      <a:lnTo>
                        <a:pt x="28" y="8"/>
                      </a:lnTo>
                      <a:lnTo>
                        <a:pt x="25" y="4"/>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3" name="Freeform 956"/>
                <p:cNvSpPr>
                  <a:spLocks/>
                </p:cNvSpPr>
                <p:nvPr/>
              </p:nvSpPr>
              <p:spPr bwMode="auto">
                <a:xfrm>
                  <a:off x="1460" y="1465"/>
                  <a:ext cx="5" cy="8"/>
                </a:xfrm>
                <a:custGeom>
                  <a:avLst/>
                  <a:gdLst>
                    <a:gd name="T0" fmla="*/ 15 w 28"/>
                    <a:gd name="T1" fmla="*/ 0 h 43"/>
                    <a:gd name="T2" fmla="*/ 0 w 28"/>
                    <a:gd name="T3" fmla="*/ 0 h 43"/>
                    <a:gd name="T4" fmla="*/ 0 w 28"/>
                    <a:gd name="T5" fmla="*/ 43 h 43"/>
                    <a:gd name="T6" fmla="*/ 15 w 28"/>
                    <a:gd name="T7" fmla="*/ 43 h 43"/>
                    <a:gd name="T8" fmla="*/ 16 w 28"/>
                    <a:gd name="T9" fmla="*/ 43 h 43"/>
                    <a:gd name="T10" fmla="*/ 23 w 28"/>
                    <a:gd name="T11" fmla="*/ 42 h 43"/>
                    <a:gd name="T12" fmla="*/ 28 w 28"/>
                    <a:gd name="T13" fmla="*/ 40 h 43"/>
                    <a:gd name="T14" fmla="*/ 6 w 28"/>
                    <a:gd name="T15" fmla="*/ 38 h 43"/>
                    <a:gd name="T16" fmla="*/ 6 w 28"/>
                    <a:gd name="T17" fmla="*/ 5 h 43"/>
                    <a:gd name="T18" fmla="*/ 15 w 28"/>
                    <a:gd name="T19" fmla="*/ 5 h 43"/>
                    <a:gd name="T20" fmla="*/ 27 w 28"/>
                    <a:gd name="T21" fmla="*/ 3 h 43"/>
                    <a:gd name="T22" fmla="*/ 27 w 28"/>
                    <a:gd name="T23" fmla="*/ 3 h 43"/>
                    <a:gd name="T24" fmla="*/ 22 w 28"/>
                    <a:gd name="T25" fmla="*/ 1 h 43"/>
                    <a:gd name="T26" fmla="*/ 21 w 28"/>
                    <a:gd name="T27" fmla="*/ 1 h 43"/>
                    <a:gd name="T28" fmla="*/ 15 w 28"/>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15" y="0"/>
                      </a:moveTo>
                      <a:lnTo>
                        <a:pt x="0" y="0"/>
                      </a:lnTo>
                      <a:lnTo>
                        <a:pt x="0" y="43"/>
                      </a:lnTo>
                      <a:lnTo>
                        <a:pt x="15" y="43"/>
                      </a:lnTo>
                      <a:lnTo>
                        <a:pt x="16" y="43"/>
                      </a:lnTo>
                      <a:lnTo>
                        <a:pt x="23" y="42"/>
                      </a:lnTo>
                      <a:lnTo>
                        <a:pt x="28" y="40"/>
                      </a:lnTo>
                      <a:lnTo>
                        <a:pt x="6" y="38"/>
                      </a:lnTo>
                      <a:lnTo>
                        <a:pt x="6" y="5"/>
                      </a:lnTo>
                      <a:lnTo>
                        <a:pt x="15" y="5"/>
                      </a:lnTo>
                      <a:lnTo>
                        <a:pt x="27" y="3"/>
                      </a:lnTo>
                      <a:lnTo>
                        <a:pt x="27" y="3"/>
                      </a:lnTo>
                      <a:lnTo>
                        <a:pt x="22" y="1"/>
                      </a:lnTo>
                      <a:lnTo>
                        <a:pt x="21"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4" name="Freeform 957"/>
                <p:cNvSpPr>
                  <a:spLocks/>
                </p:cNvSpPr>
                <p:nvPr/>
              </p:nvSpPr>
              <p:spPr bwMode="auto">
                <a:xfrm>
                  <a:off x="1467" y="1466"/>
                  <a:ext cx="5" cy="7"/>
                </a:xfrm>
                <a:custGeom>
                  <a:avLst/>
                  <a:gdLst>
                    <a:gd name="T0" fmla="*/ 31 w 32"/>
                    <a:gd name="T1" fmla="*/ 0 h 42"/>
                    <a:gd name="T2" fmla="*/ 0 w 32"/>
                    <a:gd name="T3" fmla="*/ 0 h 42"/>
                    <a:gd name="T4" fmla="*/ 0 w 32"/>
                    <a:gd name="T5" fmla="*/ 42 h 42"/>
                    <a:gd name="T6" fmla="*/ 32 w 32"/>
                    <a:gd name="T7" fmla="*/ 42 h 42"/>
                    <a:gd name="T8" fmla="*/ 32 w 32"/>
                    <a:gd name="T9" fmla="*/ 37 h 42"/>
                    <a:gd name="T10" fmla="*/ 6 w 32"/>
                    <a:gd name="T11" fmla="*/ 37 h 42"/>
                    <a:gd name="T12" fmla="*/ 6 w 32"/>
                    <a:gd name="T13" fmla="*/ 22 h 42"/>
                    <a:gd name="T14" fmla="*/ 30 w 32"/>
                    <a:gd name="T15" fmla="*/ 22 h 42"/>
                    <a:gd name="T16" fmla="*/ 30 w 32"/>
                    <a:gd name="T17" fmla="*/ 18 h 42"/>
                    <a:gd name="T18" fmla="*/ 6 w 32"/>
                    <a:gd name="T19" fmla="*/ 18 h 42"/>
                    <a:gd name="T20" fmla="*/ 6 w 32"/>
                    <a:gd name="T21" fmla="*/ 4 h 42"/>
                    <a:gd name="T22" fmla="*/ 31 w 32"/>
                    <a:gd name="T23" fmla="*/ 4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7"/>
                      </a:lnTo>
                      <a:lnTo>
                        <a:pt x="6" y="37"/>
                      </a:lnTo>
                      <a:lnTo>
                        <a:pt x="6" y="22"/>
                      </a:lnTo>
                      <a:lnTo>
                        <a:pt x="30" y="22"/>
                      </a:lnTo>
                      <a:lnTo>
                        <a:pt x="30" y="18"/>
                      </a:lnTo>
                      <a:lnTo>
                        <a:pt x="6" y="18"/>
                      </a:lnTo>
                      <a:lnTo>
                        <a:pt x="6" y="4"/>
                      </a:lnTo>
                      <a:lnTo>
                        <a:pt x="31" y="4"/>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5" name="Freeform 958"/>
                <p:cNvSpPr>
                  <a:spLocks/>
                </p:cNvSpPr>
                <p:nvPr/>
              </p:nvSpPr>
              <p:spPr bwMode="auto">
                <a:xfrm>
                  <a:off x="1473" y="1466"/>
                  <a:ext cx="5" cy="7"/>
                </a:xfrm>
                <a:custGeom>
                  <a:avLst/>
                  <a:gdLst>
                    <a:gd name="T0" fmla="*/ 24 w 29"/>
                    <a:gd name="T1" fmla="*/ 0 h 42"/>
                    <a:gd name="T2" fmla="*/ 17 w 29"/>
                    <a:gd name="T3" fmla="*/ 0 h 42"/>
                    <a:gd name="T4" fmla="*/ 0 w 29"/>
                    <a:gd name="T5" fmla="*/ 42 h 42"/>
                    <a:gd name="T6" fmla="*/ 7 w 29"/>
                    <a:gd name="T7" fmla="*/ 42 h 42"/>
                    <a:gd name="T8" fmla="*/ 11 w 29"/>
                    <a:gd name="T9" fmla="*/ 30 h 42"/>
                    <a:gd name="T10" fmla="*/ 29 w 29"/>
                    <a:gd name="T11" fmla="*/ 30 h 42"/>
                    <a:gd name="T12" fmla="*/ 13 w 29"/>
                    <a:gd name="T13" fmla="*/ 24 h 42"/>
                    <a:gd name="T14" fmla="*/ 17 w 29"/>
                    <a:gd name="T15" fmla="*/ 11 h 42"/>
                    <a:gd name="T16" fmla="*/ 18 w 29"/>
                    <a:gd name="T17" fmla="*/ 9 h 42"/>
                    <a:gd name="T18" fmla="*/ 19 w 29"/>
                    <a:gd name="T19" fmla="*/ 4 h 42"/>
                    <a:gd name="T20" fmla="*/ 20 w 29"/>
                    <a:gd name="T21" fmla="*/ 4 h 42"/>
                    <a:gd name="T22" fmla="*/ 24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4" y="0"/>
                      </a:moveTo>
                      <a:lnTo>
                        <a:pt x="17" y="0"/>
                      </a:lnTo>
                      <a:lnTo>
                        <a:pt x="0" y="42"/>
                      </a:lnTo>
                      <a:lnTo>
                        <a:pt x="7" y="42"/>
                      </a:lnTo>
                      <a:lnTo>
                        <a:pt x="11" y="30"/>
                      </a:lnTo>
                      <a:lnTo>
                        <a:pt x="29" y="30"/>
                      </a:lnTo>
                      <a:lnTo>
                        <a:pt x="13" y="24"/>
                      </a:lnTo>
                      <a:lnTo>
                        <a:pt x="17" y="11"/>
                      </a:lnTo>
                      <a:lnTo>
                        <a:pt x="18" y="9"/>
                      </a:lnTo>
                      <a:lnTo>
                        <a:pt x="19" y="4"/>
                      </a:lnTo>
                      <a:lnTo>
                        <a:pt x="20"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6" name="Freeform 959"/>
                <p:cNvSpPr>
                  <a:spLocks/>
                </p:cNvSpPr>
                <p:nvPr/>
              </p:nvSpPr>
              <p:spPr bwMode="auto">
                <a:xfrm>
                  <a:off x="1475" y="1466"/>
                  <a:ext cx="5" cy="7"/>
                </a:xfrm>
                <a:custGeom>
                  <a:avLst/>
                  <a:gdLst>
                    <a:gd name="T0" fmla="*/ 11 w 28"/>
                    <a:gd name="T1" fmla="*/ 0 h 42"/>
                    <a:gd name="T2" fmla="*/ 7 w 28"/>
                    <a:gd name="T3" fmla="*/ 4 h 42"/>
                    <a:gd name="T4" fmla="*/ 8 w 28"/>
                    <a:gd name="T5" fmla="*/ 8 h 42"/>
                    <a:gd name="T6" fmla="*/ 10 w 28"/>
                    <a:gd name="T7" fmla="*/ 11 h 42"/>
                    <a:gd name="T8" fmla="*/ 12 w 28"/>
                    <a:gd name="T9" fmla="*/ 17 h 42"/>
                    <a:gd name="T10" fmla="*/ 15 w 28"/>
                    <a:gd name="T11" fmla="*/ 24 h 42"/>
                    <a:gd name="T12" fmla="*/ 0 w 28"/>
                    <a:gd name="T13" fmla="*/ 24 h 42"/>
                    <a:gd name="T14" fmla="*/ 16 w 28"/>
                    <a:gd name="T15" fmla="*/ 30 h 42"/>
                    <a:gd name="T16" fmla="*/ 21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7" y="4"/>
                      </a:lnTo>
                      <a:lnTo>
                        <a:pt x="8" y="8"/>
                      </a:lnTo>
                      <a:lnTo>
                        <a:pt x="10" y="11"/>
                      </a:lnTo>
                      <a:lnTo>
                        <a:pt x="12" y="17"/>
                      </a:lnTo>
                      <a:lnTo>
                        <a:pt x="15" y="24"/>
                      </a:lnTo>
                      <a:lnTo>
                        <a:pt x="0" y="24"/>
                      </a:lnTo>
                      <a:lnTo>
                        <a:pt x="16" y="30"/>
                      </a:lnTo>
                      <a:lnTo>
                        <a:pt x="21"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7" name="Freeform 960"/>
                <p:cNvSpPr>
                  <a:spLocks/>
                </p:cNvSpPr>
                <p:nvPr/>
              </p:nvSpPr>
              <p:spPr bwMode="auto">
                <a:xfrm>
                  <a:off x="1480" y="1470"/>
                  <a:ext cx="3" cy="2"/>
                </a:xfrm>
                <a:custGeom>
                  <a:avLst/>
                  <a:gdLst>
                    <a:gd name="T0" fmla="*/ 5 w 18"/>
                    <a:gd name="T1" fmla="*/ 0 h 12"/>
                    <a:gd name="T2" fmla="*/ 0 w 18"/>
                    <a:gd name="T3" fmla="*/ 1 h 12"/>
                    <a:gd name="T4" fmla="*/ 0 w 18"/>
                    <a:gd name="T5" fmla="*/ 1 h 12"/>
                    <a:gd name="T6" fmla="*/ 2 w 18"/>
                    <a:gd name="T7" fmla="*/ 8 h 12"/>
                    <a:gd name="T8" fmla="*/ 5 w 18"/>
                    <a:gd name="T9" fmla="*/ 12 h 12"/>
                    <a:gd name="T10" fmla="*/ 18 w 18"/>
                    <a:gd name="T11" fmla="*/ 11 h 12"/>
                    <a:gd name="T12" fmla="*/ 15 w 18"/>
                    <a:gd name="T13" fmla="*/ 10 h 12"/>
                    <a:gd name="T14" fmla="*/ 9 w 18"/>
                    <a:gd name="T15" fmla="*/ 8 h 12"/>
                    <a:gd name="T16" fmla="*/ 7 w 18"/>
                    <a:gd name="T17" fmla="*/ 6 h 12"/>
                    <a:gd name="T18" fmla="*/ 5 w 1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5" y="0"/>
                      </a:moveTo>
                      <a:lnTo>
                        <a:pt x="0" y="1"/>
                      </a:lnTo>
                      <a:lnTo>
                        <a:pt x="0" y="1"/>
                      </a:lnTo>
                      <a:lnTo>
                        <a:pt x="2" y="8"/>
                      </a:lnTo>
                      <a:lnTo>
                        <a:pt x="5" y="12"/>
                      </a:lnTo>
                      <a:lnTo>
                        <a:pt x="18" y="11"/>
                      </a:lnTo>
                      <a:lnTo>
                        <a:pt x="15" y="10"/>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8" name="Freeform 961"/>
                <p:cNvSpPr>
                  <a:spLocks/>
                </p:cNvSpPr>
                <p:nvPr/>
              </p:nvSpPr>
              <p:spPr bwMode="auto">
                <a:xfrm>
                  <a:off x="1480" y="1466"/>
                  <a:ext cx="6" cy="7"/>
                </a:xfrm>
                <a:custGeom>
                  <a:avLst/>
                  <a:gdLst>
                    <a:gd name="T0" fmla="*/ 4 w 32"/>
                    <a:gd name="T1" fmla="*/ 0 h 40"/>
                    <a:gd name="T2" fmla="*/ 1 w 32"/>
                    <a:gd name="T3" fmla="*/ 3 h 40"/>
                    <a:gd name="T4" fmla="*/ 0 w 32"/>
                    <a:gd name="T5" fmla="*/ 8 h 40"/>
                    <a:gd name="T6" fmla="*/ 0 w 32"/>
                    <a:gd name="T7" fmla="*/ 12 h 40"/>
                    <a:gd name="T8" fmla="*/ 3 w 32"/>
                    <a:gd name="T9" fmla="*/ 16 h 40"/>
                    <a:gd name="T10" fmla="*/ 7 w 32"/>
                    <a:gd name="T11" fmla="*/ 18 h 40"/>
                    <a:gd name="T12" fmla="*/ 14 w 32"/>
                    <a:gd name="T13" fmla="*/ 20 h 40"/>
                    <a:gd name="T14" fmla="*/ 19 w 32"/>
                    <a:gd name="T15" fmla="*/ 21 h 40"/>
                    <a:gd name="T16" fmla="*/ 23 w 32"/>
                    <a:gd name="T17" fmla="*/ 23 h 40"/>
                    <a:gd name="T18" fmla="*/ 24 w 32"/>
                    <a:gd name="T19" fmla="*/ 23 h 40"/>
                    <a:gd name="T20" fmla="*/ 27 w 32"/>
                    <a:gd name="T21" fmla="*/ 29 h 40"/>
                    <a:gd name="T22" fmla="*/ 27 w 32"/>
                    <a:gd name="T23" fmla="*/ 30 h 40"/>
                    <a:gd name="T24" fmla="*/ 24 w 32"/>
                    <a:gd name="T25" fmla="*/ 34 h 40"/>
                    <a:gd name="T26" fmla="*/ 22 w 32"/>
                    <a:gd name="T27" fmla="*/ 35 h 40"/>
                    <a:gd name="T28" fmla="*/ 16 w 32"/>
                    <a:gd name="T29" fmla="*/ 36 h 40"/>
                    <a:gd name="T30" fmla="*/ 3 w 32"/>
                    <a:gd name="T31" fmla="*/ 37 h 40"/>
                    <a:gd name="T32" fmla="*/ 5 w 32"/>
                    <a:gd name="T33" fmla="*/ 38 h 40"/>
                    <a:gd name="T34" fmla="*/ 11 w 32"/>
                    <a:gd name="T35" fmla="*/ 40 h 40"/>
                    <a:gd name="T36" fmla="*/ 16 w 32"/>
                    <a:gd name="T37" fmla="*/ 40 h 40"/>
                    <a:gd name="T38" fmla="*/ 18 w 32"/>
                    <a:gd name="T39" fmla="*/ 40 h 40"/>
                    <a:gd name="T40" fmla="*/ 23 w 32"/>
                    <a:gd name="T41" fmla="*/ 39 h 40"/>
                    <a:gd name="T42" fmla="*/ 28 w 32"/>
                    <a:gd name="T43" fmla="*/ 37 h 40"/>
                    <a:gd name="T44" fmla="*/ 31 w 32"/>
                    <a:gd name="T45" fmla="*/ 33 h 40"/>
                    <a:gd name="T46" fmla="*/ 32 w 32"/>
                    <a:gd name="T47" fmla="*/ 28 h 40"/>
                    <a:gd name="T48" fmla="*/ 32 w 32"/>
                    <a:gd name="T49" fmla="*/ 26 h 40"/>
                    <a:gd name="T50" fmla="*/ 30 w 32"/>
                    <a:gd name="T51" fmla="*/ 21 h 40"/>
                    <a:gd name="T52" fmla="*/ 29 w 32"/>
                    <a:gd name="T53" fmla="*/ 20 h 40"/>
                    <a:gd name="T54" fmla="*/ 24 w 32"/>
                    <a:gd name="T55" fmla="*/ 17 h 40"/>
                    <a:gd name="T56" fmla="*/ 21 w 32"/>
                    <a:gd name="T57" fmla="*/ 17 h 40"/>
                    <a:gd name="T58" fmla="*/ 16 w 32"/>
                    <a:gd name="T59" fmla="*/ 15 h 40"/>
                    <a:gd name="T60" fmla="*/ 12 w 32"/>
                    <a:gd name="T61" fmla="*/ 14 h 40"/>
                    <a:gd name="T62" fmla="*/ 7 w 32"/>
                    <a:gd name="T63" fmla="*/ 13 h 40"/>
                    <a:gd name="T64" fmla="*/ 5 w 32"/>
                    <a:gd name="T65" fmla="*/ 8 h 40"/>
                    <a:gd name="T66" fmla="*/ 5 w 32"/>
                    <a:gd name="T67" fmla="*/ 7 h 40"/>
                    <a:gd name="T68" fmla="*/ 8 w 32"/>
                    <a:gd name="T69" fmla="*/ 3 h 40"/>
                    <a:gd name="T70" fmla="*/ 10 w 32"/>
                    <a:gd name="T71" fmla="*/ 3 h 40"/>
                    <a:gd name="T72" fmla="*/ 15 w 32"/>
                    <a:gd name="T73" fmla="*/ 2 h 40"/>
                    <a:gd name="T74" fmla="*/ 4 w 32"/>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0">
                      <a:moveTo>
                        <a:pt x="4" y="0"/>
                      </a:moveTo>
                      <a:lnTo>
                        <a:pt x="1" y="3"/>
                      </a:lnTo>
                      <a:lnTo>
                        <a:pt x="0" y="8"/>
                      </a:lnTo>
                      <a:lnTo>
                        <a:pt x="0" y="12"/>
                      </a:lnTo>
                      <a:lnTo>
                        <a:pt x="3" y="16"/>
                      </a:lnTo>
                      <a:lnTo>
                        <a:pt x="7" y="18"/>
                      </a:lnTo>
                      <a:lnTo>
                        <a:pt x="14" y="20"/>
                      </a:lnTo>
                      <a:lnTo>
                        <a:pt x="19" y="21"/>
                      </a:lnTo>
                      <a:lnTo>
                        <a:pt x="23" y="23"/>
                      </a:lnTo>
                      <a:lnTo>
                        <a:pt x="24" y="23"/>
                      </a:lnTo>
                      <a:lnTo>
                        <a:pt x="27" y="29"/>
                      </a:lnTo>
                      <a:lnTo>
                        <a:pt x="27" y="30"/>
                      </a:lnTo>
                      <a:lnTo>
                        <a:pt x="24" y="34"/>
                      </a:lnTo>
                      <a:lnTo>
                        <a:pt x="22" y="35"/>
                      </a:lnTo>
                      <a:lnTo>
                        <a:pt x="16" y="36"/>
                      </a:lnTo>
                      <a:lnTo>
                        <a:pt x="3" y="37"/>
                      </a:lnTo>
                      <a:lnTo>
                        <a:pt x="5" y="38"/>
                      </a:lnTo>
                      <a:lnTo>
                        <a:pt x="11" y="40"/>
                      </a:lnTo>
                      <a:lnTo>
                        <a:pt x="16" y="40"/>
                      </a:lnTo>
                      <a:lnTo>
                        <a:pt x="18" y="40"/>
                      </a:lnTo>
                      <a:lnTo>
                        <a:pt x="23" y="39"/>
                      </a:lnTo>
                      <a:lnTo>
                        <a:pt x="28" y="37"/>
                      </a:lnTo>
                      <a:lnTo>
                        <a:pt x="31" y="33"/>
                      </a:lnTo>
                      <a:lnTo>
                        <a:pt x="32" y="28"/>
                      </a:lnTo>
                      <a:lnTo>
                        <a:pt x="32" y="26"/>
                      </a:lnTo>
                      <a:lnTo>
                        <a:pt x="30" y="21"/>
                      </a:lnTo>
                      <a:lnTo>
                        <a:pt x="29" y="20"/>
                      </a:lnTo>
                      <a:lnTo>
                        <a:pt x="24" y="17"/>
                      </a:lnTo>
                      <a:lnTo>
                        <a:pt x="21" y="17"/>
                      </a:lnTo>
                      <a:lnTo>
                        <a:pt x="16" y="15"/>
                      </a:lnTo>
                      <a:lnTo>
                        <a:pt x="12" y="14"/>
                      </a:lnTo>
                      <a:lnTo>
                        <a:pt x="7" y="13"/>
                      </a:lnTo>
                      <a:lnTo>
                        <a:pt x="5" y="8"/>
                      </a:lnTo>
                      <a:lnTo>
                        <a:pt x="5" y="7"/>
                      </a:lnTo>
                      <a:lnTo>
                        <a:pt x="8" y="3"/>
                      </a:lnTo>
                      <a:lnTo>
                        <a:pt x="10" y="3"/>
                      </a:lnTo>
                      <a:lnTo>
                        <a:pt x="15"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9" name="Freeform 962"/>
                <p:cNvSpPr>
                  <a:spLocks/>
                </p:cNvSpPr>
                <p:nvPr/>
              </p:nvSpPr>
              <p:spPr bwMode="auto">
                <a:xfrm>
                  <a:off x="1481" y="1465"/>
                  <a:ext cx="5" cy="3"/>
                </a:xfrm>
                <a:custGeom>
                  <a:avLst/>
                  <a:gdLst>
                    <a:gd name="T0" fmla="*/ 11 w 27"/>
                    <a:gd name="T1" fmla="*/ 0 h 12"/>
                    <a:gd name="T2" fmla="*/ 11 w 27"/>
                    <a:gd name="T3" fmla="*/ 0 h 12"/>
                    <a:gd name="T4" fmla="*/ 4 w 27"/>
                    <a:gd name="T5" fmla="*/ 1 h 12"/>
                    <a:gd name="T6" fmla="*/ 0 w 27"/>
                    <a:gd name="T7" fmla="*/ 3 h 12"/>
                    <a:gd name="T8" fmla="*/ 11 w 27"/>
                    <a:gd name="T9" fmla="*/ 5 h 12"/>
                    <a:gd name="T10" fmla="*/ 14 w 27"/>
                    <a:gd name="T11" fmla="*/ 5 h 12"/>
                    <a:gd name="T12" fmla="*/ 18 w 27"/>
                    <a:gd name="T13" fmla="*/ 7 h 12"/>
                    <a:gd name="T14" fmla="*/ 19 w 27"/>
                    <a:gd name="T15" fmla="*/ 7 h 12"/>
                    <a:gd name="T16" fmla="*/ 22 w 27"/>
                    <a:gd name="T17" fmla="*/ 12 h 12"/>
                    <a:gd name="T18" fmla="*/ 27 w 27"/>
                    <a:gd name="T19" fmla="*/ 12 h 12"/>
                    <a:gd name="T20" fmla="*/ 26 w 27"/>
                    <a:gd name="T21" fmla="*/ 7 h 12"/>
                    <a:gd name="T22" fmla="*/ 23 w 27"/>
                    <a:gd name="T23" fmla="*/ 3 h 12"/>
                    <a:gd name="T24" fmla="*/ 22 w 27"/>
                    <a:gd name="T25" fmla="*/ 3 h 12"/>
                    <a:gd name="T26" fmla="*/ 17 w 27"/>
                    <a:gd name="T27" fmla="*/ 1 h 12"/>
                    <a:gd name="T28" fmla="*/ 11 w 2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2">
                      <a:moveTo>
                        <a:pt x="11" y="0"/>
                      </a:moveTo>
                      <a:lnTo>
                        <a:pt x="11" y="0"/>
                      </a:lnTo>
                      <a:lnTo>
                        <a:pt x="4" y="1"/>
                      </a:lnTo>
                      <a:lnTo>
                        <a:pt x="0" y="3"/>
                      </a:lnTo>
                      <a:lnTo>
                        <a:pt x="11" y="5"/>
                      </a:lnTo>
                      <a:lnTo>
                        <a:pt x="14" y="5"/>
                      </a:lnTo>
                      <a:lnTo>
                        <a:pt x="18" y="7"/>
                      </a:lnTo>
                      <a:lnTo>
                        <a:pt x="19" y="7"/>
                      </a:lnTo>
                      <a:lnTo>
                        <a:pt x="22" y="12"/>
                      </a:lnTo>
                      <a:lnTo>
                        <a:pt x="27" y="12"/>
                      </a:lnTo>
                      <a:lnTo>
                        <a:pt x="26" y="7"/>
                      </a:lnTo>
                      <a:lnTo>
                        <a:pt x="23" y="3"/>
                      </a:lnTo>
                      <a:lnTo>
                        <a:pt x="22" y="3"/>
                      </a:lnTo>
                      <a:lnTo>
                        <a:pt x="17"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0" name="Line 963"/>
                <p:cNvSpPr>
                  <a:spLocks noChangeShapeType="1"/>
                </p:cNvSpPr>
                <p:nvPr/>
              </p:nvSpPr>
              <p:spPr bwMode="auto">
                <a:xfrm flipH="1" flipV="1">
                  <a:off x="1383" y="1474"/>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1" name="Line 964"/>
                <p:cNvSpPr>
                  <a:spLocks noChangeShapeType="1"/>
                </p:cNvSpPr>
                <p:nvPr/>
              </p:nvSpPr>
              <p:spPr bwMode="auto">
                <a:xfrm flipH="1">
                  <a:off x="1388" y="1464"/>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2" name="Line 965"/>
                <p:cNvSpPr>
                  <a:spLocks noChangeShapeType="1"/>
                </p:cNvSpPr>
                <p:nvPr/>
              </p:nvSpPr>
              <p:spPr bwMode="auto">
                <a:xfrm flipH="1">
                  <a:off x="1335" y="1474"/>
                  <a:ext cx="3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3" name="Line 966"/>
                <p:cNvSpPr>
                  <a:spLocks noChangeShapeType="1"/>
                </p:cNvSpPr>
                <p:nvPr/>
              </p:nvSpPr>
              <p:spPr bwMode="auto">
                <a:xfrm flipH="1">
                  <a:off x="1335" y="1464"/>
                  <a:ext cx="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4" name="Line 967"/>
                <p:cNvSpPr>
                  <a:spLocks noChangeShapeType="1"/>
                </p:cNvSpPr>
                <p:nvPr/>
              </p:nvSpPr>
              <p:spPr bwMode="auto">
                <a:xfrm flipH="1">
                  <a:off x="1436" y="1474"/>
                  <a:ext cx="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5" name="Line 968"/>
                <p:cNvSpPr>
                  <a:spLocks noChangeShapeType="1"/>
                </p:cNvSpPr>
                <p:nvPr/>
              </p:nvSpPr>
              <p:spPr bwMode="auto">
                <a:xfrm flipH="1" flipV="1">
                  <a:off x="1442" y="1464"/>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6" name="Line 969"/>
                <p:cNvSpPr>
                  <a:spLocks noChangeShapeType="1"/>
                </p:cNvSpPr>
                <p:nvPr/>
              </p:nvSpPr>
              <p:spPr bwMode="auto">
                <a:xfrm>
                  <a:off x="1516" y="1449"/>
                  <a:ext cx="4"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7" name="Line 970"/>
                <p:cNvSpPr>
                  <a:spLocks noChangeShapeType="1"/>
                </p:cNvSpPr>
                <p:nvPr/>
              </p:nvSpPr>
              <p:spPr bwMode="auto">
                <a:xfrm flipH="1" flipV="1">
                  <a:off x="1490" y="1493"/>
                  <a:ext cx="4"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8" name="Line 971"/>
                <p:cNvSpPr>
                  <a:spLocks noChangeShapeType="1"/>
                </p:cNvSpPr>
                <p:nvPr/>
              </p:nvSpPr>
              <p:spPr bwMode="auto">
                <a:xfrm>
                  <a:off x="1487" y="1474"/>
                  <a:ext cx="3"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9" name="Line 972"/>
                <p:cNvSpPr>
                  <a:spLocks noChangeShapeType="1"/>
                </p:cNvSpPr>
                <p:nvPr/>
              </p:nvSpPr>
              <p:spPr bwMode="auto">
                <a:xfrm flipH="1" flipV="1">
                  <a:off x="1523" y="1487"/>
                  <a:ext cx="9"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0" name="Line 973"/>
                <p:cNvSpPr>
                  <a:spLocks noChangeShapeType="1"/>
                </p:cNvSpPr>
                <p:nvPr/>
              </p:nvSpPr>
              <p:spPr bwMode="auto">
                <a:xfrm>
                  <a:off x="1510" y="1409"/>
                  <a:ext cx="5"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1" name="Line 974"/>
                <p:cNvSpPr>
                  <a:spLocks noChangeShapeType="1"/>
                </p:cNvSpPr>
                <p:nvPr/>
              </p:nvSpPr>
              <p:spPr bwMode="auto">
                <a:xfrm>
                  <a:off x="1388" y="1378"/>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2" name="Line 975"/>
                <p:cNvSpPr>
                  <a:spLocks noChangeShapeType="1"/>
                </p:cNvSpPr>
                <p:nvPr/>
              </p:nvSpPr>
              <p:spPr bwMode="auto">
                <a:xfrm>
                  <a:off x="1335" y="1378"/>
                  <a:ext cx="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3" name="Line 976"/>
                <p:cNvSpPr>
                  <a:spLocks noChangeShapeType="1"/>
                </p:cNvSpPr>
                <p:nvPr/>
              </p:nvSpPr>
              <p:spPr bwMode="auto">
                <a:xfrm>
                  <a:off x="1442" y="1378"/>
                  <a:ext cx="3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4" name="Line 977"/>
                <p:cNvSpPr>
                  <a:spLocks noChangeShapeType="1"/>
                </p:cNvSpPr>
                <p:nvPr/>
              </p:nvSpPr>
              <p:spPr bwMode="auto">
                <a:xfrm flipH="1" flipV="1">
                  <a:off x="1538" y="1614"/>
                  <a:ext cx="151" cy="30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5" name="Line 978"/>
                <p:cNvSpPr>
                  <a:spLocks noChangeShapeType="1"/>
                </p:cNvSpPr>
                <p:nvPr/>
              </p:nvSpPr>
              <p:spPr bwMode="auto">
                <a:xfrm flipH="1" flipV="1">
                  <a:off x="1543" y="1612"/>
                  <a:ext cx="153" cy="30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6" name="Line 979"/>
                <p:cNvSpPr>
                  <a:spLocks noChangeShapeType="1"/>
                </p:cNvSpPr>
                <p:nvPr/>
              </p:nvSpPr>
              <p:spPr bwMode="auto">
                <a:xfrm flipH="1" flipV="1">
                  <a:off x="1664" y="1460"/>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7" name="Line 980"/>
                <p:cNvSpPr>
                  <a:spLocks noChangeShapeType="1"/>
                </p:cNvSpPr>
                <p:nvPr/>
              </p:nvSpPr>
              <p:spPr bwMode="auto">
                <a:xfrm flipH="1">
                  <a:off x="1618" y="1492"/>
                  <a:ext cx="5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8" name="Line 981"/>
                <p:cNvSpPr>
                  <a:spLocks noChangeShapeType="1"/>
                </p:cNvSpPr>
                <p:nvPr/>
              </p:nvSpPr>
              <p:spPr bwMode="auto">
                <a:xfrm flipH="1">
                  <a:off x="1619" y="1499"/>
                  <a:ext cx="54"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79" name="Line 982"/>
                <p:cNvSpPr>
                  <a:spLocks noChangeShapeType="1"/>
                </p:cNvSpPr>
                <p:nvPr/>
              </p:nvSpPr>
              <p:spPr bwMode="auto">
                <a:xfrm flipH="1">
                  <a:off x="1604" y="1460"/>
                  <a:ext cx="6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0" name="Line 983"/>
                <p:cNvSpPr>
                  <a:spLocks noChangeShapeType="1"/>
                </p:cNvSpPr>
                <p:nvPr/>
              </p:nvSpPr>
              <p:spPr bwMode="auto">
                <a:xfrm>
                  <a:off x="1604" y="1490"/>
                  <a:ext cx="14"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1" name="Line 984"/>
                <p:cNvSpPr>
                  <a:spLocks noChangeShapeType="1"/>
                </p:cNvSpPr>
                <p:nvPr/>
              </p:nvSpPr>
              <p:spPr bwMode="auto">
                <a:xfrm flipH="1" flipV="1">
                  <a:off x="1588" y="1498"/>
                  <a:ext cx="14"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2" name="Freeform 985"/>
                <p:cNvSpPr>
                  <a:spLocks/>
                </p:cNvSpPr>
                <p:nvPr/>
              </p:nvSpPr>
              <p:spPr bwMode="auto">
                <a:xfrm>
                  <a:off x="1313" y="1720"/>
                  <a:ext cx="52" cy="100"/>
                </a:xfrm>
                <a:custGeom>
                  <a:avLst/>
                  <a:gdLst>
                    <a:gd name="T0" fmla="*/ 278 w 316"/>
                    <a:gd name="T1" fmla="*/ 603 h 603"/>
                    <a:gd name="T2" fmla="*/ 316 w 316"/>
                    <a:gd name="T3" fmla="*/ 483 h 603"/>
                    <a:gd name="T4" fmla="*/ 314 w 316"/>
                    <a:gd name="T5" fmla="*/ 460 h 603"/>
                    <a:gd name="T6" fmla="*/ 292 w 316"/>
                    <a:gd name="T7" fmla="*/ 407 h 603"/>
                    <a:gd name="T8" fmla="*/ 276 w 316"/>
                    <a:gd name="T9" fmla="*/ 390 h 603"/>
                    <a:gd name="T10" fmla="*/ 257 w 316"/>
                    <a:gd name="T11" fmla="*/ 364 h 603"/>
                    <a:gd name="T12" fmla="*/ 237 w 316"/>
                    <a:gd name="T13" fmla="*/ 334 h 603"/>
                    <a:gd name="T14" fmla="*/ 213 w 316"/>
                    <a:gd name="T15" fmla="*/ 309 h 603"/>
                    <a:gd name="T16" fmla="*/ 188 w 316"/>
                    <a:gd name="T17" fmla="*/ 282 h 603"/>
                    <a:gd name="T18" fmla="*/ 165 w 316"/>
                    <a:gd name="T19" fmla="*/ 249 h 603"/>
                    <a:gd name="T20" fmla="*/ 145 w 316"/>
                    <a:gd name="T21" fmla="*/ 211 h 603"/>
                    <a:gd name="T22" fmla="*/ 129 w 316"/>
                    <a:gd name="T23" fmla="*/ 185 h 603"/>
                    <a:gd name="T24" fmla="*/ 111 w 316"/>
                    <a:gd name="T25" fmla="*/ 162 h 603"/>
                    <a:gd name="T26" fmla="*/ 82 w 316"/>
                    <a:gd name="T27" fmla="*/ 133 h 603"/>
                    <a:gd name="T28" fmla="*/ 62 w 316"/>
                    <a:gd name="T29" fmla="*/ 87 h 603"/>
                    <a:gd name="T30" fmla="*/ 46 w 316"/>
                    <a:gd name="T31" fmla="*/ 66 h 603"/>
                    <a:gd name="T32" fmla="*/ 19 w 316"/>
                    <a:gd name="T33" fmla="*/ 28 h 603"/>
                    <a:gd name="T34" fmla="*/ 5 w 316"/>
                    <a:gd name="T35" fmla="*/ 7 h 603"/>
                    <a:gd name="T36" fmla="*/ 0 w 316"/>
                    <a:gd name="T37"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603">
                      <a:moveTo>
                        <a:pt x="278" y="603"/>
                      </a:moveTo>
                      <a:lnTo>
                        <a:pt x="316" y="483"/>
                      </a:lnTo>
                      <a:lnTo>
                        <a:pt x="314" y="460"/>
                      </a:lnTo>
                      <a:lnTo>
                        <a:pt x="292" y="407"/>
                      </a:lnTo>
                      <a:lnTo>
                        <a:pt x="276" y="390"/>
                      </a:lnTo>
                      <a:lnTo>
                        <a:pt x="257" y="364"/>
                      </a:lnTo>
                      <a:lnTo>
                        <a:pt x="237" y="334"/>
                      </a:lnTo>
                      <a:lnTo>
                        <a:pt x="213" y="309"/>
                      </a:lnTo>
                      <a:lnTo>
                        <a:pt x="188" y="282"/>
                      </a:lnTo>
                      <a:lnTo>
                        <a:pt x="165" y="249"/>
                      </a:lnTo>
                      <a:lnTo>
                        <a:pt x="145" y="211"/>
                      </a:lnTo>
                      <a:lnTo>
                        <a:pt x="129" y="185"/>
                      </a:lnTo>
                      <a:lnTo>
                        <a:pt x="111" y="162"/>
                      </a:lnTo>
                      <a:lnTo>
                        <a:pt x="82" y="133"/>
                      </a:lnTo>
                      <a:lnTo>
                        <a:pt x="62" y="87"/>
                      </a:lnTo>
                      <a:lnTo>
                        <a:pt x="46" y="66"/>
                      </a:lnTo>
                      <a:lnTo>
                        <a:pt x="19" y="28"/>
                      </a:lnTo>
                      <a:lnTo>
                        <a:pt x="5" y="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3" name="Freeform 986"/>
                <p:cNvSpPr>
                  <a:spLocks/>
                </p:cNvSpPr>
                <p:nvPr/>
              </p:nvSpPr>
              <p:spPr bwMode="auto">
                <a:xfrm>
                  <a:off x="1313" y="1716"/>
                  <a:ext cx="55" cy="103"/>
                </a:xfrm>
                <a:custGeom>
                  <a:avLst/>
                  <a:gdLst>
                    <a:gd name="T0" fmla="*/ 294 w 331"/>
                    <a:gd name="T1" fmla="*/ 619 h 619"/>
                    <a:gd name="T2" fmla="*/ 331 w 331"/>
                    <a:gd name="T3" fmla="*/ 507 h 619"/>
                    <a:gd name="T4" fmla="*/ 326 w 331"/>
                    <a:gd name="T5" fmla="*/ 478 h 619"/>
                    <a:gd name="T6" fmla="*/ 303 w 331"/>
                    <a:gd name="T7" fmla="*/ 419 h 619"/>
                    <a:gd name="T8" fmla="*/ 285 w 331"/>
                    <a:gd name="T9" fmla="*/ 401 h 619"/>
                    <a:gd name="T10" fmla="*/ 267 w 331"/>
                    <a:gd name="T11" fmla="*/ 376 h 619"/>
                    <a:gd name="T12" fmla="*/ 245 w 331"/>
                    <a:gd name="T13" fmla="*/ 345 h 619"/>
                    <a:gd name="T14" fmla="*/ 221 w 331"/>
                    <a:gd name="T15" fmla="*/ 319 h 619"/>
                    <a:gd name="T16" fmla="*/ 197 w 331"/>
                    <a:gd name="T17" fmla="*/ 293 h 619"/>
                    <a:gd name="T18" fmla="*/ 176 w 331"/>
                    <a:gd name="T19" fmla="*/ 262 h 619"/>
                    <a:gd name="T20" fmla="*/ 156 w 331"/>
                    <a:gd name="T21" fmla="*/ 224 h 619"/>
                    <a:gd name="T22" fmla="*/ 139 w 331"/>
                    <a:gd name="T23" fmla="*/ 197 h 619"/>
                    <a:gd name="T24" fmla="*/ 121 w 331"/>
                    <a:gd name="T25" fmla="*/ 172 h 619"/>
                    <a:gd name="T26" fmla="*/ 93 w 331"/>
                    <a:gd name="T27" fmla="*/ 144 h 619"/>
                    <a:gd name="T28" fmla="*/ 73 w 331"/>
                    <a:gd name="T29" fmla="*/ 100 h 619"/>
                    <a:gd name="T30" fmla="*/ 57 w 331"/>
                    <a:gd name="T31" fmla="*/ 78 h 619"/>
                    <a:gd name="T32" fmla="*/ 30 w 331"/>
                    <a:gd name="T33" fmla="*/ 41 h 619"/>
                    <a:gd name="T34" fmla="*/ 16 w 331"/>
                    <a:gd name="T35" fmla="*/ 19 h 619"/>
                    <a:gd name="T36" fmla="*/ 4 w 331"/>
                    <a:gd name="T37" fmla="*/ 2 h 619"/>
                    <a:gd name="T38" fmla="*/ 0 w 331"/>
                    <a:gd name="T39"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1" h="619">
                      <a:moveTo>
                        <a:pt x="294" y="619"/>
                      </a:moveTo>
                      <a:lnTo>
                        <a:pt x="331" y="507"/>
                      </a:lnTo>
                      <a:lnTo>
                        <a:pt x="326" y="478"/>
                      </a:lnTo>
                      <a:lnTo>
                        <a:pt x="303" y="419"/>
                      </a:lnTo>
                      <a:lnTo>
                        <a:pt x="285" y="401"/>
                      </a:lnTo>
                      <a:lnTo>
                        <a:pt x="267" y="376"/>
                      </a:lnTo>
                      <a:lnTo>
                        <a:pt x="245" y="345"/>
                      </a:lnTo>
                      <a:lnTo>
                        <a:pt x="221" y="319"/>
                      </a:lnTo>
                      <a:lnTo>
                        <a:pt x="197" y="293"/>
                      </a:lnTo>
                      <a:lnTo>
                        <a:pt x="176" y="262"/>
                      </a:lnTo>
                      <a:lnTo>
                        <a:pt x="156" y="224"/>
                      </a:lnTo>
                      <a:lnTo>
                        <a:pt x="139" y="197"/>
                      </a:lnTo>
                      <a:lnTo>
                        <a:pt x="121" y="172"/>
                      </a:lnTo>
                      <a:lnTo>
                        <a:pt x="93" y="144"/>
                      </a:lnTo>
                      <a:lnTo>
                        <a:pt x="73" y="100"/>
                      </a:lnTo>
                      <a:lnTo>
                        <a:pt x="57" y="78"/>
                      </a:lnTo>
                      <a:lnTo>
                        <a:pt x="30" y="41"/>
                      </a:lnTo>
                      <a:lnTo>
                        <a:pt x="16" y="19"/>
                      </a:lnTo>
                      <a:lnTo>
                        <a:pt x="4"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4" name="Line 987"/>
                <p:cNvSpPr>
                  <a:spLocks noChangeShapeType="1"/>
                </p:cNvSpPr>
                <p:nvPr/>
              </p:nvSpPr>
              <p:spPr bwMode="auto">
                <a:xfrm flipH="1">
                  <a:off x="1427" y="996"/>
                  <a:ext cx="2" cy="5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5" name="Freeform 988"/>
                <p:cNvSpPr>
                  <a:spLocks/>
                </p:cNvSpPr>
                <p:nvPr/>
              </p:nvSpPr>
              <p:spPr bwMode="auto">
                <a:xfrm>
                  <a:off x="1427" y="1054"/>
                  <a:ext cx="55" cy="316"/>
                </a:xfrm>
                <a:custGeom>
                  <a:avLst/>
                  <a:gdLst>
                    <a:gd name="T0" fmla="*/ 5 w 330"/>
                    <a:gd name="T1" fmla="*/ 0 h 1890"/>
                    <a:gd name="T2" fmla="*/ 0 w 330"/>
                    <a:gd name="T3" fmla="*/ 28 h 1890"/>
                    <a:gd name="T4" fmla="*/ 14 w 330"/>
                    <a:gd name="T5" fmla="*/ 246 h 1890"/>
                    <a:gd name="T6" fmla="*/ 16 w 330"/>
                    <a:gd name="T7" fmla="*/ 349 h 1890"/>
                    <a:gd name="T8" fmla="*/ 35 w 330"/>
                    <a:gd name="T9" fmla="*/ 478 h 1890"/>
                    <a:gd name="T10" fmla="*/ 46 w 330"/>
                    <a:gd name="T11" fmla="*/ 560 h 1890"/>
                    <a:gd name="T12" fmla="*/ 62 w 330"/>
                    <a:gd name="T13" fmla="*/ 665 h 1890"/>
                    <a:gd name="T14" fmla="*/ 77 w 330"/>
                    <a:gd name="T15" fmla="*/ 759 h 1890"/>
                    <a:gd name="T16" fmla="*/ 88 w 330"/>
                    <a:gd name="T17" fmla="*/ 847 h 1890"/>
                    <a:gd name="T18" fmla="*/ 108 w 330"/>
                    <a:gd name="T19" fmla="*/ 937 h 1890"/>
                    <a:gd name="T20" fmla="*/ 120 w 330"/>
                    <a:gd name="T21" fmla="*/ 1037 h 1890"/>
                    <a:gd name="T22" fmla="*/ 139 w 330"/>
                    <a:gd name="T23" fmla="*/ 1132 h 1890"/>
                    <a:gd name="T24" fmla="*/ 330 w 330"/>
                    <a:gd name="T25" fmla="*/ 1890 h 1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0" h="1890">
                      <a:moveTo>
                        <a:pt x="5" y="0"/>
                      </a:moveTo>
                      <a:lnTo>
                        <a:pt x="0" y="28"/>
                      </a:lnTo>
                      <a:lnTo>
                        <a:pt x="14" y="246"/>
                      </a:lnTo>
                      <a:lnTo>
                        <a:pt x="16" y="349"/>
                      </a:lnTo>
                      <a:lnTo>
                        <a:pt x="35" y="478"/>
                      </a:lnTo>
                      <a:lnTo>
                        <a:pt x="46" y="560"/>
                      </a:lnTo>
                      <a:lnTo>
                        <a:pt x="62" y="665"/>
                      </a:lnTo>
                      <a:lnTo>
                        <a:pt x="77" y="759"/>
                      </a:lnTo>
                      <a:lnTo>
                        <a:pt x="88" y="847"/>
                      </a:lnTo>
                      <a:lnTo>
                        <a:pt x="108" y="937"/>
                      </a:lnTo>
                      <a:lnTo>
                        <a:pt x="120" y="1037"/>
                      </a:lnTo>
                      <a:lnTo>
                        <a:pt x="139" y="1132"/>
                      </a:lnTo>
                      <a:lnTo>
                        <a:pt x="330" y="189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6" name="Line 989"/>
                <p:cNvSpPr>
                  <a:spLocks noChangeShapeType="1"/>
                </p:cNvSpPr>
                <p:nvPr/>
              </p:nvSpPr>
              <p:spPr bwMode="auto">
                <a:xfrm flipH="1">
                  <a:off x="1422" y="996"/>
                  <a:ext cx="1" cy="5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7" name="Freeform 990"/>
                <p:cNvSpPr>
                  <a:spLocks/>
                </p:cNvSpPr>
                <p:nvPr/>
              </p:nvSpPr>
              <p:spPr bwMode="auto">
                <a:xfrm>
                  <a:off x="1421" y="1054"/>
                  <a:ext cx="55" cy="314"/>
                </a:xfrm>
                <a:custGeom>
                  <a:avLst/>
                  <a:gdLst>
                    <a:gd name="T0" fmla="*/ 6 w 332"/>
                    <a:gd name="T1" fmla="*/ 0 h 1887"/>
                    <a:gd name="T2" fmla="*/ 0 w 332"/>
                    <a:gd name="T3" fmla="*/ 31 h 1887"/>
                    <a:gd name="T4" fmla="*/ 15 w 332"/>
                    <a:gd name="T5" fmla="*/ 252 h 1887"/>
                    <a:gd name="T6" fmla="*/ 16 w 332"/>
                    <a:gd name="T7" fmla="*/ 357 h 1887"/>
                    <a:gd name="T8" fmla="*/ 36 w 332"/>
                    <a:gd name="T9" fmla="*/ 487 h 1887"/>
                    <a:gd name="T10" fmla="*/ 47 w 332"/>
                    <a:gd name="T11" fmla="*/ 570 h 1887"/>
                    <a:gd name="T12" fmla="*/ 63 w 332"/>
                    <a:gd name="T13" fmla="*/ 675 h 1887"/>
                    <a:gd name="T14" fmla="*/ 78 w 332"/>
                    <a:gd name="T15" fmla="*/ 770 h 1887"/>
                    <a:gd name="T16" fmla="*/ 89 w 332"/>
                    <a:gd name="T17" fmla="*/ 858 h 1887"/>
                    <a:gd name="T18" fmla="*/ 110 w 332"/>
                    <a:gd name="T19" fmla="*/ 949 h 1887"/>
                    <a:gd name="T20" fmla="*/ 122 w 332"/>
                    <a:gd name="T21" fmla="*/ 1047 h 1887"/>
                    <a:gd name="T22" fmla="*/ 141 w 332"/>
                    <a:gd name="T23" fmla="*/ 1144 h 1887"/>
                    <a:gd name="T24" fmla="*/ 332 w 332"/>
                    <a:gd name="T25" fmla="*/ 1887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2" h="1887">
                      <a:moveTo>
                        <a:pt x="6" y="0"/>
                      </a:moveTo>
                      <a:lnTo>
                        <a:pt x="0" y="31"/>
                      </a:lnTo>
                      <a:lnTo>
                        <a:pt x="15" y="252"/>
                      </a:lnTo>
                      <a:lnTo>
                        <a:pt x="16" y="357"/>
                      </a:lnTo>
                      <a:lnTo>
                        <a:pt x="36" y="487"/>
                      </a:lnTo>
                      <a:lnTo>
                        <a:pt x="47" y="570"/>
                      </a:lnTo>
                      <a:lnTo>
                        <a:pt x="63" y="675"/>
                      </a:lnTo>
                      <a:lnTo>
                        <a:pt x="78" y="770"/>
                      </a:lnTo>
                      <a:lnTo>
                        <a:pt x="89" y="858"/>
                      </a:lnTo>
                      <a:lnTo>
                        <a:pt x="110" y="949"/>
                      </a:lnTo>
                      <a:lnTo>
                        <a:pt x="122" y="1047"/>
                      </a:lnTo>
                      <a:lnTo>
                        <a:pt x="141" y="1144"/>
                      </a:lnTo>
                      <a:lnTo>
                        <a:pt x="332" y="188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8" name="Freeform 991"/>
                <p:cNvSpPr>
                  <a:spLocks/>
                </p:cNvSpPr>
                <p:nvPr/>
              </p:nvSpPr>
              <p:spPr bwMode="auto">
                <a:xfrm>
                  <a:off x="1472" y="1368"/>
                  <a:ext cx="4" cy="5"/>
                </a:xfrm>
                <a:custGeom>
                  <a:avLst/>
                  <a:gdLst>
                    <a:gd name="T0" fmla="*/ 0 w 21"/>
                    <a:gd name="T1" fmla="*/ 26 h 26"/>
                    <a:gd name="T2" fmla="*/ 6 w 21"/>
                    <a:gd name="T3" fmla="*/ 25 h 26"/>
                    <a:gd name="T4" fmla="*/ 12 w 21"/>
                    <a:gd name="T5" fmla="*/ 22 h 26"/>
                    <a:gd name="T6" fmla="*/ 17 w 21"/>
                    <a:gd name="T7" fmla="*/ 18 h 26"/>
                    <a:gd name="T8" fmla="*/ 20 w 21"/>
                    <a:gd name="T9" fmla="*/ 12 h 26"/>
                    <a:gd name="T10" fmla="*/ 21 w 21"/>
                    <a:gd name="T11" fmla="*/ 6 h 26"/>
                    <a:gd name="T12" fmla="*/ 20 w 21"/>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1" h="26">
                      <a:moveTo>
                        <a:pt x="0" y="26"/>
                      </a:moveTo>
                      <a:lnTo>
                        <a:pt x="6" y="25"/>
                      </a:lnTo>
                      <a:lnTo>
                        <a:pt x="12" y="22"/>
                      </a:lnTo>
                      <a:lnTo>
                        <a:pt x="17" y="18"/>
                      </a:lnTo>
                      <a:lnTo>
                        <a:pt x="20" y="12"/>
                      </a:lnTo>
                      <a:lnTo>
                        <a:pt x="21" y="6"/>
                      </a:lnTo>
                      <a:lnTo>
                        <a:pt x="2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9" name="Line 992"/>
                <p:cNvSpPr>
                  <a:spLocks noChangeShapeType="1"/>
                </p:cNvSpPr>
                <p:nvPr/>
              </p:nvSpPr>
              <p:spPr bwMode="auto">
                <a:xfrm flipH="1" flipV="1">
                  <a:off x="1424" y="1372"/>
                  <a:ext cx="4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0" name="Line 993"/>
                <p:cNvSpPr>
                  <a:spLocks noChangeShapeType="1"/>
                </p:cNvSpPr>
                <p:nvPr/>
              </p:nvSpPr>
              <p:spPr bwMode="auto">
                <a:xfrm flipH="1" flipV="1">
                  <a:off x="1551" y="1381"/>
                  <a:ext cx="9"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1" name="Line 994"/>
                <p:cNvSpPr>
                  <a:spLocks noChangeShapeType="1"/>
                </p:cNvSpPr>
                <p:nvPr/>
              </p:nvSpPr>
              <p:spPr bwMode="auto">
                <a:xfrm>
                  <a:off x="1644" y="1385"/>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2" name="Freeform 995"/>
                <p:cNvSpPr>
                  <a:spLocks/>
                </p:cNvSpPr>
                <p:nvPr/>
              </p:nvSpPr>
              <p:spPr bwMode="auto">
                <a:xfrm>
                  <a:off x="1650" y="1380"/>
                  <a:ext cx="20" cy="69"/>
                </a:xfrm>
                <a:custGeom>
                  <a:avLst/>
                  <a:gdLst>
                    <a:gd name="T0" fmla="*/ 0 w 120"/>
                    <a:gd name="T1" fmla="*/ 0 h 415"/>
                    <a:gd name="T2" fmla="*/ 36 w 120"/>
                    <a:gd name="T3" fmla="*/ 79 h 415"/>
                    <a:gd name="T4" fmla="*/ 84 w 120"/>
                    <a:gd name="T5" fmla="*/ 181 h 415"/>
                    <a:gd name="T6" fmla="*/ 80 w 120"/>
                    <a:gd name="T7" fmla="*/ 235 h 415"/>
                    <a:gd name="T8" fmla="*/ 119 w 120"/>
                    <a:gd name="T9" fmla="*/ 410 h 415"/>
                    <a:gd name="T10" fmla="*/ 120 w 120"/>
                    <a:gd name="T11" fmla="*/ 415 h 415"/>
                  </a:gdLst>
                  <a:ahLst/>
                  <a:cxnLst>
                    <a:cxn ang="0">
                      <a:pos x="T0" y="T1"/>
                    </a:cxn>
                    <a:cxn ang="0">
                      <a:pos x="T2" y="T3"/>
                    </a:cxn>
                    <a:cxn ang="0">
                      <a:pos x="T4" y="T5"/>
                    </a:cxn>
                    <a:cxn ang="0">
                      <a:pos x="T6" y="T7"/>
                    </a:cxn>
                    <a:cxn ang="0">
                      <a:pos x="T8" y="T9"/>
                    </a:cxn>
                    <a:cxn ang="0">
                      <a:pos x="T10" y="T11"/>
                    </a:cxn>
                  </a:cxnLst>
                  <a:rect l="0" t="0" r="r" b="b"/>
                  <a:pathLst>
                    <a:path w="120" h="415">
                      <a:moveTo>
                        <a:pt x="0" y="0"/>
                      </a:moveTo>
                      <a:lnTo>
                        <a:pt x="36" y="79"/>
                      </a:lnTo>
                      <a:lnTo>
                        <a:pt x="84" y="181"/>
                      </a:lnTo>
                      <a:lnTo>
                        <a:pt x="80" y="235"/>
                      </a:lnTo>
                      <a:lnTo>
                        <a:pt x="119" y="410"/>
                      </a:lnTo>
                      <a:lnTo>
                        <a:pt x="120" y="4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3" name="Freeform 996"/>
                <p:cNvSpPr>
                  <a:spLocks/>
                </p:cNvSpPr>
                <p:nvPr/>
              </p:nvSpPr>
              <p:spPr bwMode="auto">
                <a:xfrm>
                  <a:off x="1590" y="1491"/>
                  <a:ext cx="25" cy="31"/>
                </a:xfrm>
                <a:custGeom>
                  <a:avLst/>
                  <a:gdLst>
                    <a:gd name="T0" fmla="*/ 148 w 148"/>
                    <a:gd name="T1" fmla="*/ 164 h 185"/>
                    <a:gd name="T2" fmla="*/ 67 w 148"/>
                    <a:gd name="T3" fmla="*/ 0 h 185"/>
                    <a:gd name="T4" fmla="*/ 0 w 148"/>
                    <a:gd name="T5" fmla="*/ 35 h 185"/>
                    <a:gd name="T6" fmla="*/ 85 w 148"/>
                    <a:gd name="T7" fmla="*/ 185 h 185"/>
                    <a:gd name="T8" fmla="*/ 148 w 148"/>
                    <a:gd name="T9" fmla="*/ 164 h 185"/>
                  </a:gdLst>
                  <a:ahLst/>
                  <a:cxnLst>
                    <a:cxn ang="0">
                      <a:pos x="T0" y="T1"/>
                    </a:cxn>
                    <a:cxn ang="0">
                      <a:pos x="T2" y="T3"/>
                    </a:cxn>
                    <a:cxn ang="0">
                      <a:pos x="T4" y="T5"/>
                    </a:cxn>
                    <a:cxn ang="0">
                      <a:pos x="T6" y="T7"/>
                    </a:cxn>
                    <a:cxn ang="0">
                      <a:pos x="T8" y="T9"/>
                    </a:cxn>
                  </a:cxnLst>
                  <a:rect l="0" t="0" r="r" b="b"/>
                  <a:pathLst>
                    <a:path w="148" h="185">
                      <a:moveTo>
                        <a:pt x="148" y="164"/>
                      </a:moveTo>
                      <a:lnTo>
                        <a:pt x="67" y="0"/>
                      </a:lnTo>
                      <a:lnTo>
                        <a:pt x="0" y="35"/>
                      </a:lnTo>
                      <a:lnTo>
                        <a:pt x="85" y="185"/>
                      </a:lnTo>
                      <a:lnTo>
                        <a:pt x="148" y="164"/>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4" name="Freeform 997"/>
                <p:cNvSpPr>
                  <a:spLocks/>
                </p:cNvSpPr>
                <p:nvPr/>
              </p:nvSpPr>
              <p:spPr bwMode="auto">
                <a:xfrm>
                  <a:off x="1476" y="1379"/>
                  <a:ext cx="3" cy="2"/>
                </a:xfrm>
                <a:custGeom>
                  <a:avLst/>
                  <a:gdLst>
                    <a:gd name="T0" fmla="*/ 19 w 19"/>
                    <a:gd name="T1" fmla="*/ 12 h 12"/>
                    <a:gd name="T2" fmla="*/ 16 w 19"/>
                    <a:gd name="T3" fmla="*/ 7 h 12"/>
                    <a:gd name="T4" fmla="*/ 12 w 19"/>
                    <a:gd name="T5" fmla="*/ 4 h 12"/>
                    <a:gd name="T6" fmla="*/ 7 w 19"/>
                    <a:gd name="T7" fmla="*/ 1 h 12"/>
                    <a:gd name="T8" fmla="*/ 0 w 19"/>
                    <a:gd name="T9" fmla="*/ 0 h 12"/>
                  </a:gdLst>
                  <a:ahLst/>
                  <a:cxnLst>
                    <a:cxn ang="0">
                      <a:pos x="T0" y="T1"/>
                    </a:cxn>
                    <a:cxn ang="0">
                      <a:pos x="T2" y="T3"/>
                    </a:cxn>
                    <a:cxn ang="0">
                      <a:pos x="T4" y="T5"/>
                    </a:cxn>
                    <a:cxn ang="0">
                      <a:pos x="T6" y="T7"/>
                    </a:cxn>
                    <a:cxn ang="0">
                      <a:pos x="T8" y="T9"/>
                    </a:cxn>
                  </a:cxnLst>
                  <a:rect l="0" t="0" r="r" b="b"/>
                  <a:pathLst>
                    <a:path w="19" h="12">
                      <a:moveTo>
                        <a:pt x="19" y="12"/>
                      </a:moveTo>
                      <a:lnTo>
                        <a:pt x="16" y="7"/>
                      </a:lnTo>
                      <a:lnTo>
                        <a:pt x="12"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5" name="Freeform 998"/>
                <p:cNvSpPr>
                  <a:spLocks/>
                </p:cNvSpPr>
                <p:nvPr/>
              </p:nvSpPr>
              <p:spPr bwMode="auto">
                <a:xfrm>
                  <a:off x="1482" y="1370"/>
                  <a:ext cx="3" cy="2"/>
                </a:xfrm>
                <a:custGeom>
                  <a:avLst/>
                  <a:gdLst>
                    <a:gd name="T0" fmla="*/ 0 w 20"/>
                    <a:gd name="T1" fmla="*/ 0 h 16"/>
                    <a:gd name="T2" fmla="*/ 1 w 20"/>
                    <a:gd name="T3" fmla="*/ 4 h 16"/>
                    <a:gd name="T4" fmla="*/ 4 w 20"/>
                    <a:gd name="T5" fmla="*/ 8 h 16"/>
                    <a:gd name="T6" fmla="*/ 7 w 20"/>
                    <a:gd name="T7" fmla="*/ 11 h 16"/>
                    <a:gd name="T8" fmla="*/ 11 w 20"/>
                    <a:gd name="T9" fmla="*/ 14 h 16"/>
                    <a:gd name="T10" fmla="*/ 15 w 20"/>
                    <a:gd name="T11" fmla="*/ 15 h 16"/>
                    <a:gd name="T12" fmla="*/ 20 w 2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0" y="0"/>
                      </a:moveTo>
                      <a:lnTo>
                        <a:pt x="1" y="4"/>
                      </a:lnTo>
                      <a:lnTo>
                        <a:pt x="4" y="8"/>
                      </a:lnTo>
                      <a:lnTo>
                        <a:pt x="7" y="11"/>
                      </a:lnTo>
                      <a:lnTo>
                        <a:pt x="11" y="14"/>
                      </a:lnTo>
                      <a:lnTo>
                        <a:pt x="15" y="15"/>
                      </a:lnTo>
                      <a:lnTo>
                        <a:pt x="20"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6" name="Freeform 999"/>
                <p:cNvSpPr>
                  <a:spLocks/>
                </p:cNvSpPr>
                <p:nvPr/>
              </p:nvSpPr>
              <p:spPr bwMode="auto">
                <a:xfrm>
                  <a:off x="1484" y="1379"/>
                  <a:ext cx="2" cy="3"/>
                </a:xfrm>
                <a:custGeom>
                  <a:avLst/>
                  <a:gdLst>
                    <a:gd name="T0" fmla="*/ 9 w 9"/>
                    <a:gd name="T1" fmla="*/ 0 h 16"/>
                    <a:gd name="T2" fmla="*/ 6 w 9"/>
                    <a:gd name="T3" fmla="*/ 1 h 16"/>
                    <a:gd name="T4" fmla="*/ 4 w 9"/>
                    <a:gd name="T5" fmla="*/ 3 h 16"/>
                    <a:gd name="T6" fmla="*/ 1 w 9"/>
                    <a:gd name="T7" fmla="*/ 6 h 16"/>
                    <a:gd name="T8" fmla="*/ 0 w 9"/>
                    <a:gd name="T9" fmla="*/ 9 h 16"/>
                    <a:gd name="T10" fmla="*/ 0 w 9"/>
                    <a:gd name="T11" fmla="*/ 13 h 16"/>
                    <a:gd name="T12" fmla="*/ 1 w 9"/>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9" y="0"/>
                      </a:moveTo>
                      <a:lnTo>
                        <a:pt x="6" y="1"/>
                      </a:lnTo>
                      <a:lnTo>
                        <a:pt x="4" y="3"/>
                      </a:lnTo>
                      <a:lnTo>
                        <a:pt x="1" y="6"/>
                      </a:lnTo>
                      <a:lnTo>
                        <a:pt x="0" y="9"/>
                      </a:lnTo>
                      <a:lnTo>
                        <a:pt x="0" y="13"/>
                      </a:lnTo>
                      <a:lnTo>
                        <a:pt x="1" y="1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97" name="Freeform 1000"/>
                <p:cNvSpPr>
                  <a:spLocks/>
                </p:cNvSpPr>
                <p:nvPr/>
              </p:nvSpPr>
              <p:spPr bwMode="auto">
                <a:xfrm>
                  <a:off x="1279" y="1362"/>
                  <a:ext cx="6" cy="8"/>
                </a:xfrm>
                <a:custGeom>
                  <a:avLst/>
                  <a:gdLst>
                    <a:gd name="T0" fmla="*/ 24 w 31"/>
                    <a:gd name="T1" fmla="*/ 0 h 47"/>
                    <a:gd name="T2" fmla="*/ 18 w 31"/>
                    <a:gd name="T3" fmla="*/ 0 h 47"/>
                    <a:gd name="T4" fmla="*/ 0 w 31"/>
                    <a:gd name="T5" fmla="*/ 47 h 47"/>
                    <a:gd name="T6" fmla="*/ 6 w 31"/>
                    <a:gd name="T7" fmla="*/ 47 h 47"/>
                    <a:gd name="T8" fmla="*/ 12 w 31"/>
                    <a:gd name="T9" fmla="*/ 33 h 47"/>
                    <a:gd name="T10" fmla="*/ 31 w 31"/>
                    <a:gd name="T11" fmla="*/ 33 h 47"/>
                    <a:gd name="T12" fmla="*/ 14 w 31"/>
                    <a:gd name="T13" fmla="*/ 28 h 47"/>
                    <a:gd name="T14" fmla="*/ 19 w 31"/>
                    <a:gd name="T15" fmla="*/ 14 h 47"/>
                    <a:gd name="T16" fmla="*/ 19 w 31"/>
                    <a:gd name="T17" fmla="*/ 12 h 47"/>
                    <a:gd name="T18" fmla="*/ 21 w 31"/>
                    <a:gd name="T19" fmla="*/ 6 h 47"/>
                    <a:gd name="T20" fmla="*/ 21 w 31"/>
                    <a:gd name="T21" fmla="*/ 6 h 47"/>
                    <a:gd name="T22" fmla="*/ 24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4" y="0"/>
                      </a:moveTo>
                      <a:lnTo>
                        <a:pt x="18" y="0"/>
                      </a:lnTo>
                      <a:lnTo>
                        <a:pt x="0" y="47"/>
                      </a:lnTo>
                      <a:lnTo>
                        <a:pt x="6" y="47"/>
                      </a:lnTo>
                      <a:lnTo>
                        <a:pt x="12" y="33"/>
                      </a:lnTo>
                      <a:lnTo>
                        <a:pt x="31" y="33"/>
                      </a:lnTo>
                      <a:lnTo>
                        <a:pt x="14" y="28"/>
                      </a:lnTo>
                      <a:lnTo>
                        <a:pt x="19" y="14"/>
                      </a:lnTo>
                      <a:lnTo>
                        <a:pt x="19" y="12"/>
                      </a:lnTo>
                      <a:lnTo>
                        <a:pt x="21" y="6"/>
                      </a:lnTo>
                      <a:lnTo>
                        <a:pt x="21" y="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8" name="Freeform 1001"/>
                <p:cNvSpPr>
                  <a:spLocks/>
                </p:cNvSpPr>
                <p:nvPr/>
              </p:nvSpPr>
              <p:spPr bwMode="auto">
                <a:xfrm>
                  <a:off x="1282" y="1362"/>
                  <a:ext cx="5" cy="8"/>
                </a:xfrm>
                <a:custGeom>
                  <a:avLst/>
                  <a:gdLst>
                    <a:gd name="T0" fmla="*/ 10 w 29"/>
                    <a:gd name="T1" fmla="*/ 0 h 47"/>
                    <a:gd name="T2" fmla="*/ 7 w 29"/>
                    <a:gd name="T3" fmla="*/ 6 h 47"/>
                    <a:gd name="T4" fmla="*/ 8 w 29"/>
                    <a:gd name="T5" fmla="*/ 11 h 47"/>
                    <a:gd name="T6" fmla="*/ 9 w 29"/>
                    <a:gd name="T7" fmla="*/ 13 h 47"/>
                    <a:gd name="T8" fmla="*/ 11 w 29"/>
                    <a:gd name="T9" fmla="*/ 20 h 47"/>
                    <a:gd name="T10" fmla="*/ 16 w 29"/>
                    <a:gd name="T11" fmla="*/ 28 h 47"/>
                    <a:gd name="T12" fmla="*/ 0 w 29"/>
                    <a:gd name="T13" fmla="*/ 28 h 47"/>
                    <a:gd name="T14" fmla="*/ 17 w 29"/>
                    <a:gd name="T15" fmla="*/ 33 h 47"/>
                    <a:gd name="T16" fmla="*/ 22 w 29"/>
                    <a:gd name="T17" fmla="*/ 47 h 47"/>
                    <a:gd name="T18" fmla="*/ 29 w 29"/>
                    <a:gd name="T19" fmla="*/ 47 h 47"/>
                    <a:gd name="T20" fmla="*/ 10 w 29"/>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7">
                      <a:moveTo>
                        <a:pt x="10" y="0"/>
                      </a:moveTo>
                      <a:lnTo>
                        <a:pt x="7" y="6"/>
                      </a:lnTo>
                      <a:lnTo>
                        <a:pt x="8" y="11"/>
                      </a:lnTo>
                      <a:lnTo>
                        <a:pt x="9" y="13"/>
                      </a:lnTo>
                      <a:lnTo>
                        <a:pt x="11" y="20"/>
                      </a:lnTo>
                      <a:lnTo>
                        <a:pt x="16" y="28"/>
                      </a:lnTo>
                      <a:lnTo>
                        <a:pt x="0" y="28"/>
                      </a:lnTo>
                      <a:lnTo>
                        <a:pt x="17" y="33"/>
                      </a:lnTo>
                      <a:lnTo>
                        <a:pt x="22" y="47"/>
                      </a:lnTo>
                      <a:lnTo>
                        <a:pt x="29" y="4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9" name="Freeform 1002"/>
                <p:cNvSpPr>
                  <a:spLocks/>
                </p:cNvSpPr>
                <p:nvPr/>
              </p:nvSpPr>
              <p:spPr bwMode="auto">
                <a:xfrm>
                  <a:off x="1290" y="1362"/>
                  <a:ext cx="4" cy="8"/>
                </a:xfrm>
                <a:custGeom>
                  <a:avLst/>
                  <a:gdLst>
                    <a:gd name="T0" fmla="*/ 25 w 25"/>
                    <a:gd name="T1" fmla="*/ 0 h 48"/>
                    <a:gd name="T2" fmla="*/ 19 w 25"/>
                    <a:gd name="T3" fmla="*/ 0 h 48"/>
                    <a:gd name="T4" fmla="*/ 6 w 25"/>
                    <a:gd name="T5" fmla="*/ 35 h 48"/>
                    <a:gd name="T6" fmla="*/ 5 w 25"/>
                    <a:gd name="T7" fmla="*/ 37 h 48"/>
                    <a:gd name="T8" fmla="*/ 4 w 25"/>
                    <a:gd name="T9" fmla="*/ 43 h 48"/>
                    <a:gd name="T10" fmla="*/ 3 w 25"/>
                    <a:gd name="T11" fmla="*/ 43 h 48"/>
                    <a:gd name="T12" fmla="*/ 0 w 25"/>
                    <a:gd name="T13" fmla="*/ 47 h 48"/>
                    <a:gd name="T14" fmla="*/ 6 w 25"/>
                    <a:gd name="T15" fmla="*/ 48 h 48"/>
                    <a:gd name="T16" fmla="*/ 25 w 25"/>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8">
                      <a:moveTo>
                        <a:pt x="25" y="0"/>
                      </a:moveTo>
                      <a:lnTo>
                        <a:pt x="19" y="0"/>
                      </a:lnTo>
                      <a:lnTo>
                        <a:pt x="6" y="35"/>
                      </a:lnTo>
                      <a:lnTo>
                        <a:pt x="5" y="37"/>
                      </a:lnTo>
                      <a:lnTo>
                        <a:pt x="4" y="43"/>
                      </a:lnTo>
                      <a:lnTo>
                        <a:pt x="3" y="43"/>
                      </a:lnTo>
                      <a:lnTo>
                        <a:pt x="0" y="47"/>
                      </a:lnTo>
                      <a:lnTo>
                        <a:pt x="6" y="48"/>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0" name="Freeform 1003"/>
                <p:cNvSpPr>
                  <a:spLocks/>
                </p:cNvSpPr>
                <p:nvPr/>
              </p:nvSpPr>
              <p:spPr bwMode="auto">
                <a:xfrm>
                  <a:off x="1287" y="1362"/>
                  <a:ext cx="3" cy="8"/>
                </a:xfrm>
                <a:custGeom>
                  <a:avLst/>
                  <a:gdLst>
                    <a:gd name="T0" fmla="*/ 6 w 20"/>
                    <a:gd name="T1" fmla="*/ 0 h 47"/>
                    <a:gd name="T2" fmla="*/ 0 w 20"/>
                    <a:gd name="T3" fmla="*/ 0 h 47"/>
                    <a:gd name="T4" fmla="*/ 17 w 20"/>
                    <a:gd name="T5" fmla="*/ 47 h 47"/>
                    <a:gd name="T6" fmla="*/ 20 w 20"/>
                    <a:gd name="T7" fmla="*/ 43 h 47"/>
                    <a:gd name="T8" fmla="*/ 20 w 20"/>
                    <a:gd name="T9" fmla="*/ 41 h 47"/>
                    <a:gd name="T10" fmla="*/ 18 w 20"/>
                    <a:gd name="T11" fmla="*/ 35 h 47"/>
                    <a:gd name="T12" fmla="*/ 6 w 2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0" h="47">
                      <a:moveTo>
                        <a:pt x="6" y="0"/>
                      </a:moveTo>
                      <a:lnTo>
                        <a:pt x="0" y="0"/>
                      </a:lnTo>
                      <a:lnTo>
                        <a:pt x="17" y="47"/>
                      </a:lnTo>
                      <a:lnTo>
                        <a:pt x="20" y="43"/>
                      </a:lnTo>
                      <a:lnTo>
                        <a:pt x="20" y="41"/>
                      </a:lnTo>
                      <a:lnTo>
                        <a:pt x="18" y="3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1" name="Rectangle 1004"/>
                <p:cNvSpPr>
                  <a:spLocks noChangeArrowheads="1"/>
                </p:cNvSpPr>
                <p:nvPr/>
              </p:nvSpPr>
              <p:spPr bwMode="auto">
                <a:xfrm>
                  <a:off x="1295" y="1369"/>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2" name="Freeform 1005"/>
                <p:cNvSpPr>
                  <a:spLocks/>
                </p:cNvSpPr>
                <p:nvPr/>
              </p:nvSpPr>
              <p:spPr bwMode="auto">
                <a:xfrm>
                  <a:off x="1301" y="1362"/>
                  <a:ext cx="5" cy="8"/>
                </a:xfrm>
                <a:custGeom>
                  <a:avLst/>
                  <a:gdLst>
                    <a:gd name="T0" fmla="*/ 6 w 30"/>
                    <a:gd name="T1" fmla="*/ 0 h 46"/>
                    <a:gd name="T2" fmla="*/ 0 w 30"/>
                    <a:gd name="T3" fmla="*/ 0 h 46"/>
                    <a:gd name="T4" fmla="*/ 0 w 30"/>
                    <a:gd name="T5" fmla="*/ 46 h 46"/>
                    <a:gd name="T6" fmla="*/ 30 w 30"/>
                    <a:gd name="T7" fmla="*/ 46 h 46"/>
                    <a:gd name="T8" fmla="*/ 30 w 30"/>
                    <a:gd name="T9" fmla="*/ 41 h 46"/>
                    <a:gd name="T10" fmla="*/ 6 w 30"/>
                    <a:gd name="T11" fmla="*/ 41 h 46"/>
                    <a:gd name="T12" fmla="*/ 6 w 30"/>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0" h="46">
                      <a:moveTo>
                        <a:pt x="6" y="0"/>
                      </a:moveTo>
                      <a:lnTo>
                        <a:pt x="0" y="0"/>
                      </a:lnTo>
                      <a:lnTo>
                        <a:pt x="0" y="46"/>
                      </a:lnTo>
                      <a:lnTo>
                        <a:pt x="30" y="46"/>
                      </a:lnTo>
                      <a:lnTo>
                        <a:pt x="30" y="41"/>
                      </a:lnTo>
                      <a:lnTo>
                        <a:pt x="6" y="4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3" name="Freeform 1006"/>
                <p:cNvSpPr>
                  <a:spLocks/>
                </p:cNvSpPr>
                <p:nvPr/>
              </p:nvSpPr>
              <p:spPr bwMode="auto">
                <a:xfrm>
                  <a:off x="1306" y="1362"/>
                  <a:ext cx="5" cy="8"/>
                </a:xfrm>
                <a:custGeom>
                  <a:avLst/>
                  <a:gdLst>
                    <a:gd name="T0" fmla="*/ 24 w 31"/>
                    <a:gd name="T1" fmla="*/ 0 h 46"/>
                    <a:gd name="T2" fmla="*/ 18 w 31"/>
                    <a:gd name="T3" fmla="*/ 0 h 46"/>
                    <a:gd name="T4" fmla="*/ 0 w 31"/>
                    <a:gd name="T5" fmla="*/ 46 h 46"/>
                    <a:gd name="T6" fmla="*/ 6 w 31"/>
                    <a:gd name="T7" fmla="*/ 46 h 46"/>
                    <a:gd name="T8" fmla="*/ 11 w 31"/>
                    <a:gd name="T9" fmla="*/ 31 h 46"/>
                    <a:gd name="T10" fmla="*/ 31 w 31"/>
                    <a:gd name="T11" fmla="*/ 33 h 46"/>
                    <a:gd name="T12" fmla="*/ 14 w 31"/>
                    <a:gd name="T13" fmla="*/ 27 h 46"/>
                    <a:gd name="T14" fmla="*/ 19 w 31"/>
                    <a:gd name="T15" fmla="*/ 13 h 46"/>
                    <a:gd name="T16" fmla="*/ 19 w 31"/>
                    <a:gd name="T17" fmla="*/ 10 h 46"/>
                    <a:gd name="T18" fmla="*/ 21 w 31"/>
                    <a:gd name="T19" fmla="*/ 4 h 46"/>
                    <a:gd name="T20" fmla="*/ 21 w 31"/>
                    <a:gd name="T21" fmla="*/ 4 h 46"/>
                    <a:gd name="T22" fmla="*/ 24 w 3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6">
                      <a:moveTo>
                        <a:pt x="24" y="0"/>
                      </a:moveTo>
                      <a:lnTo>
                        <a:pt x="18" y="0"/>
                      </a:lnTo>
                      <a:lnTo>
                        <a:pt x="0" y="46"/>
                      </a:lnTo>
                      <a:lnTo>
                        <a:pt x="6" y="46"/>
                      </a:lnTo>
                      <a:lnTo>
                        <a:pt x="11" y="31"/>
                      </a:lnTo>
                      <a:lnTo>
                        <a:pt x="31" y="33"/>
                      </a:lnTo>
                      <a:lnTo>
                        <a:pt x="14" y="27"/>
                      </a:lnTo>
                      <a:lnTo>
                        <a:pt x="19" y="13"/>
                      </a:lnTo>
                      <a:lnTo>
                        <a:pt x="19" y="10"/>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4" name="Freeform 1007"/>
                <p:cNvSpPr>
                  <a:spLocks/>
                </p:cNvSpPr>
                <p:nvPr/>
              </p:nvSpPr>
              <p:spPr bwMode="auto">
                <a:xfrm>
                  <a:off x="1309" y="1362"/>
                  <a:ext cx="5" cy="8"/>
                </a:xfrm>
                <a:custGeom>
                  <a:avLst/>
                  <a:gdLst>
                    <a:gd name="T0" fmla="*/ 10 w 29"/>
                    <a:gd name="T1" fmla="*/ 0 h 46"/>
                    <a:gd name="T2" fmla="*/ 7 w 29"/>
                    <a:gd name="T3" fmla="*/ 4 h 46"/>
                    <a:gd name="T4" fmla="*/ 9 w 29"/>
                    <a:gd name="T5" fmla="*/ 10 h 46"/>
                    <a:gd name="T6" fmla="*/ 9 w 29"/>
                    <a:gd name="T7" fmla="*/ 12 h 46"/>
                    <a:gd name="T8" fmla="*/ 11 w 29"/>
                    <a:gd name="T9" fmla="*/ 19 h 46"/>
                    <a:gd name="T10" fmla="*/ 16 w 29"/>
                    <a:gd name="T11" fmla="*/ 27 h 46"/>
                    <a:gd name="T12" fmla="*/ 0 w 29"/>
                    <a:gd name="T13" fmla="*/ 27 h 46"/>
                    <a:gd name="T14" fmla="*/ 17 w 29"/>
                    <a:gd name="T15" fmla="*/ 33 h 46"/>
                    <a:gd name="T16" fmla="*/ 22 w 29"/>
                    <a:gd name="T17" fmla="*/ 46 h 46"/>
                    <a:gd name="T18" fmla="*/ 29 w 29"/>
                    <a:gd name="T19" fmla="*/ 46 h 46"/>
                    <a:gd name="T20" fmla="*/ 10 w 29"/>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6">
                      <a:moveTo>
                        <a:pt x="10" y="0"/>
                      </a:moveTo>
                      <a:lnTo>
                        <a:pt x="7" y="4"/>
                      </a:lnTo>
                      <a:lnTo>
                        <a:pt x="9" y="10"/>
                      </a:lnTo>
                      <a:lnTo>
                        <a:pt x="9" y="12"/>
                      </a:lnTo>
                      <a:lnTo>
                        <a:pt x="11" y="19"/>
                      </a:lnTo>
                      <a:lnTo>
                        <a:pt x="16" y="27"/>
                      </a:lnTo>
                      <a:lnTo>
                        <a:pt x="0" y="27"/>
                      </a:lnTo>
                      <a:lnTo>
                        <a:pt x="17" y="33"/>
                      </a:lnTo>
                      <a:lnTo>
                        <a:pt x="22" y="46"/>
                      </a:lnTo>
                      <a:lnTo>
                        <a:pt x="29" y="46"/>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5" name="Freeform 1008"/>
                <p:cNvSpPr>
                  <a:spLocks/>
                </p:cNvSpPr>
                <p:nvPr/>
              </p:nvSpPr>
              <p:spPr bwMode="auto">
                <a:xfrm>
                  <a:off x="1314" y="1368"/>
                  <a:ext cx="3" cy="2"/>
                </a:xfrm>
                <a:custGeom>
                  <a:avLst/>
                  <a:gdLst>
                    <a:gd name="T0" fmla="*/ 5 w 19"/>
                    <a:gd name="T1" fmla="*/ 0 h 13"/>
                    <a:gd name="T2" fmla="*/ 0 w 19"/>
                    <a:gd name="T3" fmla="*/ 1 h 13"/>
                    <a:gd name="T4" fmla="*/ 0 w 19"/>
                    <a:gd name="T5" fmla="*/ 3 h 13"/>
                    <a:gd name="T6" fmla="*/ 1 w 19"/>
                    <a:gd name="T7" fmla="*/ 8 h 13"/>
                    <a:gd name="T8" fmla="*/ 5 w 19"/>
                    <a:gd name="T9" fmla="*/ 13 h 13"/>
                    <a:gd name="T10" fmla="*/ 19 w 19"/>
                    <a:gd name="T11" fmla="*/ 12 h 13"/>
                    <a:gd name="T12" fmla="*/ 16 w 19"/>
                    <a:gd name="T13" fmla="*/ 11 h 13"/>
                    <a:gd name="T14" fmla="*/ 9 w 19"/>
                    <a:gd name="T15" fmla="*/ 9 h 13"/>
                    <a:gd name="T16" fmla="*/ 7 w 19"/>
                    <a:gd name="T17" fmla="*/ 7 h 13"/>
                    <a:gd name="T18" fmla="*/ 5 w 19"/>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3">
                      <a:moveTo>
                        <a:pt x="5" y="0"/>
                      </a:moveTo>
                      <a:lnTo>
                        <a:pt x="0" y="1"/>
                      </a:lnTo>
                      <a:lnTo>
                        <a:pt x="0" y="3"/>
                      </a:lnTo>
                      <a:lnTo>
                        <a:pt x="1" y="8"/>
                      </a:lnTo>
                      <a:lnTo>
                        <a:pt x="5" y="13"/>
                      </a:lnTo>
                      <a:lnTo>
                        <a:pt x="19" y="12"/>
                      </a:lnTo>
                      <a:lnTo>
                        <a:pt x="16" y="11"/>
                      </a:lnTo>
                      <a:lnTo>
                        <a:pt x="9" y="9"/>
                      </a:lnTo>
                      <a:lnTo>
                        <a:pt x="7"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34" name="Group 1210"/>
              <p:cNvGrpSpPr>
                <a:grpSpLocks/>
              </p:cNvGrpSpPr>
              <p:nvPr/>
            </p:nvGrpSpPr>
            <p:grpSpPr bwMode="auto">
              <a:xfrm>
                <a:off x="1314" y="1362"/>
                <a:ext cx="1749" cy="1722"/>
                <a:chOff x="1314" y="1362"/>
                <a:chExt cx="1749" cy="1722"/>
              </a:xfrm>
            </p:grpSpPr>
            <p:sp>
              <p:nvSpPr>
                <p:cNvPr id="16406" name="Freeform 1010"/>
                <p:cNvSpPr>
                  <a:spLocks/>
                </p:cNvSpPr>
                <p:nvPr/>
              </p:nvSpPr>
              <p:spPr bwMode="auto">
                <a:xfrm>
                  <a:off x="1314" y="1363"/>
                  <a:ext cx="6" cy="7"/>
                </a:xfrm>
                <a:custGeom>
                  <a:avLst/>
                  <a:gdLst>
                    <a:gd name="T0" fmla="*/ 4 w 35"/>
                    <a:gd name="T1" fmla="*/ 0 h 44"/>
                    <a:gd name="T2" fmla="*/ 1 w 35"/>
                    <a:gd name="T3" fmla="*/ 3 h 44"/>
                    <a:gd name="T4" fmla="*/ 0 w 35"/>
                    <a:gd name="T5" fmla="*/ 8 h 44"/>
                    <a:gd name="T6" fmla="*/ 0 w 35"/>
                    <a:gd name="T7" fmla="*/ 11 h 44"/>
                    <a:gd name="T8" fmla="*/ 3 w 35"/>
                    <a:gd name="T9" fmla="*/ 17 h 44"/>
                    <a:gd name="T10" fmla="*/ 7 w 35"/>
                    <a:gd name="T11" fmla="*/ 20 h 44"/>
                    <a:gd name="T12" fmla="*/ 15 w 35"/>
                    <a:gd name="T13" fmla="*/ 22 h 44"/>
                    <a:gd name="T14" fmla="*/ 21 w 35"/>
                    <a:gd name="T15" fmla="*/ 23 h 44"/>
                    <a:gd name="T16" fmla="*/ 25 w 35"/>
                    <a:gd name="T17" fmla="*/ 25 h 44"/>
                    <a:gd name="T18" fmla="*/ 26 w 35"/>
                    <a:gd name="T19" fmla="*/ 25 h 44"/>
                    <a:gd name="T20" fmla="*/ 28 w 35"/>
                    <a:gd name="T21" fmla="*/ 31 h 44"/>
                    <a:gd name="T22" fmla="*/ 28 w 35"/>
                    <a:gd name="T23" fmla="*/ 32 h 44"/>
                    <a:gd name="T24" fmla="*/ 25 w 35"/>
                    <a:gd name="T25" fmla="*/ 37 h 44"/>
                    <a:gd name="T26" fmla="*/ 23 w 35"/>
                    <a:gd name="T27" fmla="*/ 38 h 44"/>
                    <a:gd name="T28" fmla="*/ 17 w 35"/>
                    <a:gd name="T29" fmla="*/ 39 h 44"/>
                    <a:gd name="T30" fmla="*/ 3 w 35"/>
                    <a:gd name="T31" fmla="*/ 40 h 44"/>
                    <a:gd name="T32" fmla="*/ 5 w 35"/>
                    <a:gd name="T33" fmla="*/ 41 h 44"/>
                    <a:gd name="T34" fmla="*/ 10 w 35"/>
                    <a:gd name="T35" fmla="*/ 43 h 44"/>
                    <a:gd name="T36" fmla="*/ 18 w 35"/>
                    <a:gd name="T37" fmla="*/ 44 h 44"/>
                    <a:gd name="T38" fmla="*/ 19 w 35"/>
                    <a:gd name="T39" fmla="*/ 44 h 44"/>
                    <a:gd name="T40" fmla="*/ 25 w 35"/>
                    <a:gd name="T41" fmla="*/ 43 h 44"/>
                    <a:gd name="T42" fmla="*/ 31 w 35"/>
                    <a:gd name="T43" fmla="*/ 40 h 44"/>
                    <a:gd name="T44" fmla="*/ 34 w 35"/>
                    <a:gd name="T45" fmla="*/ 36 h 44"/>
                    <a:gd name="T46" fmla="*/ 35 w 35"/>
                    <a:gd name="T47" fmla="*/ 31 h 44"/>
                    <a:gd name="T48" fmla="*/ 35 w 35"/>
                    <a:gd name="T49" fmla="*/ 28 h 44"/>
                    <a:gd name="T50" fmla="*/ 33 w 35"/>
                    <a:gd name="T51" fmla="*/ 23 h 44"/>
                    <a:gd name="T52" fmla="*/ 32 w 35"/>
                    <a:gd name="T53" fmla="*/ 22 h 44"/>
                    <a:gd name="T54" fmla="*/ 26 w 35"/>
                    <a:gd name="T55" fmla="*/ 19 h 44"/>
                    <a:gd name="T56" fmla="*/ 23 w 35"/>
                    <a:gd name="T57" fmla="*/ 18 h 44"/>
                    <a:gd name="T58" fmla="*/ 17 w 35"/>
                    <a:gd name="T59" fmla="*/ 16 h 44"/>
                    <a:gd name="T60" fmla="*/ 12 w 35"/>
                    <a:gd name="T61" fmla="*/ 15 h 44"/>
                    <a:gd name="T62" fmla="*/ 7 w 35"/>
                    <a:gd name="T63" fmla="*/ 13 h 44"/>
                    <a:gd name="T64" fmla="*/ 5 w 35"/>
                    <a:gd name="T65" fmla="*/ 8 h 44"/>
                    <a:gd name="T66" fmla="*/ 5 w 35"/>
                    <a:gd name="T67" fmla="*/ 8 h 44"/>
                    <a:gd name="T68" fmla="*/ 8 w 35"/>
                    <a:gd name="T69" fmla="*/ 3 h 44"/>
                    <a:gd name="T70" fmla="*/ 9 w 35"/>
                    <a:gd name="T71" fmla="*/ 2 h 44"/>
                    <a:gd name="T72" fmla="*/ 16 w 35"/>
                    <a:gd name="T73" fmla="*/ 1 h 44"/>
                    <a:gd name="T74" fmla="*/ 4 w 35"/>
                    <a:gd name="T7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44">
                      <a:moveTo>
                        <a:pt x="4" y="0"/>
                      </a:moveTo>
                      <a:lnTo>
                        <a:pt x="1" y="3"/>
                      </a:lnTo>
                      <a:lnTo>
                        <a:pt x="0" y="8"/>
                      </a:lnTo>
                      <a:lnTo>
                        <a:pt x="0" y="11"/>
                      </a:lnTo>
                      <a:lnTo>
                        <a:pt x="3" y="17"/>
                      </a:lnTo>
                      <a:lnTo>
                        <a:pt x="7" y="20"/>
                      </a:lnTo>
                      <a:lnTo>
                        <a:pt x="15" y="22"/>
                      </a:lnTo>
                      <a:lnTo>
                        <a:pt x="21" y="23"/>
                      </a:lnTo>
                      <a:lnTo>
                        <a:pt x="25" y="25"/>
                      </a:lnTo>
                      <a:lnTo>
                        <a:pt x="26" y="25"/>
                      </a:lnTo>
                      <a:lnTo>
                        <a:pt x="28" y="31"/>
                      </a:lnTo>
                      <a:lnTo>
                        <a:pt x="28" y="32"/>
                      </a:lnTo>
                      <a:lnTo>
                        <a:pt x="25" y="37"/>
                      </a:lnTo>
                      <a:lnTo>
                        <a:pt x="23" y="38"/>
                      </a:lnTo>
                      <a:lnTo>
                        <a:pt x="17" y="39"/>
                      </a:lnTo>
                      <a:lnTo>
                        <a:pt x="3" y="40"/>
                      </a:lnTo>
                      <a:lnTo>
                        <a:pt x="5" y="41"/>
                      </a:lnTo>
                      <a:lnTo>
                        <a:pt x="10" y="43"/>
                      </a:lnTo>
                      <a:lnTo>
                        <a:pt x="18" y="44"/>
                      </a:lnTo>
                      <a:lnTo>
                        <a:pt x="19" y="44"/>
                      </a:lnTo>
                      <a:lnTo>
                        <a:pt x="25" y="43"/>
                      </a:lnTo>
                      <a:lnTo>
                        <a:pt x="31" y="40"/>
                      </a:lnTo>
                      <a:lnTo>
                        <a:pt x="34" y="36"/>
                      </a:lnTo>
                      <a:lnTo>
                        <a:pt x="35" y="31"/>
                      </a:lnTo>
                      <a:lnTo>
                        <a:pt x="35" y="28"/>
                      </a:lnTo>
                      <a:lnTo>
                        <a:pt x="33" y="23"/>
                      </a:lnTo>
                      <a:lnTo>
                        <a:pt x="32" y="22"/>
                      </a:lnTo>
                      <a:lnTo>
                        <a:pt x="26" y="19"/>
                      </a:lnTo>
                      <a:lnTo>
                        <a:pt x="23" y="18"/>
                      </a:lnTo>
                      <a:lnTo>
                        <a:pt x="17" y="16"/>
                      </a:lnTo>
                      <a:lnTo>
                        <a:pt x="12" y="15"/>
                      </a:lnTo>
                      <a:lnTo>
                        <a:pt x="7" y="13"/>
                      </a:lnTo>
                      <a:lnTo>
                        <a:pt x="5" y="8"/>
                      </a:lnTo>
                      <a:lnTo>
                        <a:pt x="5" y="8"/>
                      </a:lnTo>
                      <a:lnTo>
                        <a:pt x="8" y="3"/>
                      </a:lnTo>
                      <a:lnTo>
                        <a:pt x="9" y="2"/>
                      </a:lnTo>
                      <a:lnTo>
                        <a:pt x="16"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7" name="Freeform 1011"/>
                <p:cNvSpPr>
                  <a:spLocks/>
                </p:cNvSpPr>
                <p:nvPr/>
              </p:nvSpPr>
              <p:spPr bwMode="auto">
                <a:xfrm>
                  <a:off x="1315" y="1362"/>
                  <a:ext cx="5" cy="3"/>
                </a:xfrm>
                <a:custGeom>
                  <a:avLst/>
                  <a:gdLst>
                    <a:gd name="T0" fmla="*/ 12 w 30"/>
                    <a:gd name="T1" fmla="*/ 0 h 15"/>
                    <a:gd name="T2" fmla="*/ 12 w 30"/>
                    <a:gd name="T3" fmla="*/ 0 h 15"/>
                    <a:gd name="T4" fmla="*/ 5 w 30"/>
                    <a:gd name="T5" fmla="*/ 2 h 15"/>
                    <a:gd name="T6" fmla="*/ 0 w 30"/>
                    <a:gd name="T7" fmla="*/ 5 h 15"/>
                    <a:gd name="T8" fmla="*/ 12 w 30"/>
                    <a:gd name="T9" fmla="*/ 6 h 15"/>
                    <a:gd name="T10" fmla="*/ 15 w 30"/>
                    <a:gd name="T11" fmla="*/ 7 h 15"/>
                    <a:gd name="T12" fmla="*/ 20 w 30"/>
                    <a:gd name="T13" fmla="*/ 9 h 15"/>
                    <a:gd name="T14" fmla="*/ 21 w 30"/>
                    <a:gd name="T15" fmla="*/ 10 h 15"/>
                    <a:gd name="T16" fmla="*/ 23 w 30"/>
                    <a:gd name="T17" fmla="*/ 15 h 15"/>
                    <a:gd name="T18" fmla="*/ 30 w 30"/>
                    <a:gd name="T19" fmla="*/ 15 h 15"/>
                    <a:gd name="T20" fmla="*/ 29 w 30"/>
                    <a:gd name="T21" fmla="*/ 9 h 15"/>
                    <a:gd name="T22" fmla="*/ 24 w 30"/>
                    <a:gd name="T23" fmla="*/ 5 h 15"/>
                    <a:gd name="T24" fmla="*/ 23 w 30"/>
                    <a:gd name="T25" fmla="*/ 4 h 15"/>
                    <a:gd name="T26" fmla="*/ 18 w 30"/>
                    <a:gd name="T27" fmla="*/ 2 h 15"/>
                    <a:gd name="T28" fmla="*/ 12 w 30"/>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5">
                      <a:moveTo>
                        <a:pt x="12" y="0"/>
                      </a:moveTo>
                      <a:lnTo>
                        <a:pt x="12" y="0"/>
                      </a:lnTo>
                      <a:lnTo>
                        <a:pt x="5" y="2"/>
                      </a:lnTo>
                      <a:lnTo>
                        <a:pt x="0" y="5"/>
                      </a:lnTo>
                      <a:lnTo>
                        <a:pt x="12" y="6"/>
                      </a:lnTo>
                      <a:lnTo>
                        <a:pt x="15" y="7"/>
                      </a:lnTo>
                      <a:lnTo>
                        <a:pt x="20" y="9"/>
                      </a:lnTo>
                      <a:lnTo>
                        <a:pt x="21" y="10"/>
                      </a:lnTo>
                      <a:lnTo>
                        <a:pt x="23" y="15"/>
                      </a:lnTo>
                      <a:lnTo>
                        <a:pt x="30" y="15"/>
                      </a:lnTo>
                      <a:lnTo>
                        <a:pt x="29" y="9"/>
                      </a:lnTo>
                      <a:lnTo>
                        <a:pt x="24" y="5"/>
                      </a:lnTo>
                      <a:lnTo>
                        <a:pt x="23" y="4"/>
                      </a:lnTo>
                      <a:lnTo>
                        <a:pt x="18"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8" name="Freeform 1012"/>
                <p:cNvSpPr>
                  <a:spLocks/>
                </p:cNvSpPr>
                <p:nvPr/>
              </p:nvSpPr>
              <p:spPr bwMode="auto">
                <a:xfrm>
                  <a:off x="1324" y="1362"/>
                  <a:ext cx="6" cy="8"/>
                </a:xfrm>
                <a:custGeom>
                  <a:avLst/>
                  <a:gdLst>
                    <a:gd name="T0" fmla="*/ 38 w 38"/>
                    <a:gd name="T1" fmla="*/ 0 h 46"/>
                    <a:gd name="T2" fmla="*/ 0 w 38"/>
                    <a:gd name="T3" fmla="*/ 0 h 46"/>
                    <a:gd name="T4" fmla="*/ 0 w 38"/>
                    <a:gd name="T5" fmla="*/ 5 h 46"/>
                    <a:gd name="T6" fmla="*/ 15 w 38"/>
                    <a:gd name="T7" fmla="*/ 5 h 46"/>
                    <a:gd name="T8" fmla="*/ 15 w 38"/>
                    <a:gd name="T9" fmla="*/ 46 h 46"/>
                    <a:gd name="T10" fmla="*/ 22 w 38"/>
                    <a:gd name="T11" fmla="*/ 46 h 46"/>
                    <a:gd name="T12" fmla="*/ 22 w 38"/>
                    <a:gd name="T13" fmla="*/ 5 h 46"/>
                    <a:gd name="T14" fmla="*/ 38 w 38"/>
                    <a:gd name="T15" fmla="*/ 6 h 46"/>
                    <a:gd name="T16" fmla="*/ 38 w 38"/>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6">
                      <a:moveTo>
                        <a:pt x="38" y="0"/>
                      </a:moveTo>
                      <a:lnTo>
                        <a:pt x="0" y="0"/>
                      </a:lnTo>
                      <a:lnTo>
                        <a:pt x="0" y="5"/>
                      </a:lnTo>
                      <a:lnTo>
                        <a:pt x="15" y="5"/>
                      </a:lnTo>
                      <a:lnTo>
                        <a:pt x="15" y="46"/>
                      </a:lnTo>
                      <a:lnTo>
                        <a:pt x="22" y="46"/>
                      </a:lnTo>
                      <a:lnTo>
                        <a:pt x="22" y="5"/>
                      </a:lnTo>
                      <a:lnTo>
                        <a:pt x="38" y="6"/>
                      </a:lnTo>
                      <a:lnTo>
                        <a:pt x="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9" name="Freeform 1013"/>
                <p:cNvSpPr>
                  <a:spLocks/>
                </p:cNvSpPr>
                <p:nvPr/>
              </p:nvSpPr>
              <p:spPr bwMode="auto">
                <a:xfrm>
                  <a:off x="1331" y="1362"/>
                  <a:ext cx="6" cy="8"/>
                </a:xfrm>
                <a:custGeom>
                  <a:avLst/>
                  <a:gdLst>
                    <a:gd name="T0" fmla="*/ 34 w 35"/>
                    <a:gd name="T1" fmla="*/ 0 h 47"/>
                    <a:gd name="T2" fmla="*/ 0 w 35"/>
                    <a:gd name="T3" fmla="*/ 0 h 47"/>
                    <a:gd name="T4" fmla="*/ 0 w 35"/>
                    <a:gd name="T5" fmla="*/ 47 h 47"/>
                    <a:gd name="T6" fmla="*/ 35 w 35"/>
                    <a:gd name="T7" fmla="*/ 47 h 47"/>
                    <a:gd name="T8" fmla="*/ 35 w 35"/>
                    <a:gd name="T9" fmla="*/ 41 h 47"/>
                    <a:gd name="T10" fmla="*/ 6 w 35"/>
                    <a:gd name="T11" fmla="*/ 41 h 47"/>
                    <a:gd name="T12" fmla="*/ 6 w 35"/>
                    <a:gd name="T13" fmla="*/ 25 h 47"/>
                    <a:gd name="T14" fmla="*/ 32 w 35"/>
                    <a:gd name="T15" fmla="*/ 25 h 47"/>
                    <a:gd name="T16" fmla="*/ 32 w 35"/>
                    <a:gd name="T17" fmla="*/ 20 h 47"/>
                    <a:gd name="T18" fmla="*/ 6 w 35"/>
                    <a:gd name="T19" fmla="*/ 20 h 47"/>
                    <a:gd name="T20" fmla="*/ 6 w 35"/>
                    <a:gd name="T21" fmla="*/ 6 h 47"/>
                    <a:gd name="T22" fmla="*/ 34 w 35"/>
                    <a:gd name="T23" fmla="*/ 6 h 47"/>
                    <a:gd name="T24" fmla="*/ 34 w 3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7">
                      <a:moveTo>
                        <a:pt x="34" y="0"/>
                      </a:moveTo>
                      <a:lnTo>
                        <a:pt x="0" y="0"/>
                      </a:lnTo>
                      <a:lnTo>
                        <a:pt x="0" y="47"/>
                      </a:lnTo>
                      <a:lnTo>
                        <a:pt x="35" y="47"/>
                      </a:lnTo>
                      <a:lnTo>
                        <a:pt x="35" y="41"/>
                      </a:lnTo>
                      <a:lnTo>
                        <a:pt x="6" y="41"/>
                      </a:lnTo>
                      <a:lnTo>
                        <a:pt x="6" y="25"/>
                      </a:lnTo>
                      <a:lnTo>
                        <a:pt x="32" y="25"/>
                      </a:lnTo>
                      <a:lnTo>
                        <a:pt x="32" y="20"/>
                      </a:lnTo>
                      <a:lnTo>
                        <a:pt x="6" y="20"/>
                      </a:lnTo>
                      <a:lnTo>
                        <a:pt x="6" y="6"/>
                      </a:lnTo>
                      <a:lnTo>
                        <a:pt x="34"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0" name="Freeform 1014"/>
                <p:cNvSpPr>
                  <a:spLocks/>
                </p:cNvSpPr>
                <p:nvPr/>
              </p:nvSpPr>
              <p:spPr bwMode="auto">
                <a:xfrm>
                  <a:off x="1341" y="1367"/>
                  <a:ext cx="5" cy="3"/>
                </a:xfrm>
                <a:custGeom>
                  <a:avLst/>
                  <a:gdLst>
                    <a:gd name="T0" fmla="*/ 10 w 27"/>
                    <a:gd name="T1" fmla="*/ 0 h 21"/>
                    <a:gd name="T2" fmla="*/ 0 w 27"/>
                    <a:gd name="T3" fmla="*/ 0 h 21"/>
                    <a:gd name="T4" fmla="*/ 4 w 27"/>
                    <a:gd name="T5" fmla="*/ 1 h 21"/>
                    <a:gd name="T6" fmla="*/ 7 w 27"/>
                    <a:gd name="T7" fmla="*/ 3 h 21"/>
                    <a:gd name="T8" fmla="*/ 11 w 27"/>
                    <a:gd name="T9" fmla="*/ 8 h 21"/>
                    <a:gd name="T10" fmla="*/ 12 w 27"/>
                    <a:gd name="T11" fmla="*/ 9 h 21"/>
                    <a:gd name="T12" fmla="*/ 14 w 27"/>
                    <a:gd name="T13" fmla="*/ 14 h 21"/>
                    <a:gd name="T14" fmla="*/ 20 w 27"/>
                    <a:gd name="T15" fmla="*/ 21 h 21"/>
                    <a:gd name="T16" fmla="*/ 27 w 27"/>
                    <a:gd name="T17" fmla="*/ 21 h 21"/>
                    <a:gd name="T18" fmla="*/ 20 w 27"/>
                    <a:gd name="T19" fmla="*/ 9 h 21"/>
                    <a:gd name="T20" fmla="*/ 16 w 27"/>
                    <a:gd name="T21" fmla="*/ 3 h 21"/>
                    <a:gd name="T22" fmla="*/ 10 w 2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10" y="0"/>
                      </a:moveTo>
                      <a:lnTo>
                        <a:pt x="0" y="0"/>
                      </a:lnTo>
                      <a:lnTo>
                        <a:pt x="4" y="1"/>
                      </a:lnTo>
                      <a:lnTo>
                        <a:pt x="7" y="3"/>
                      </a:lnTo>
                      <a:lnTo>
                        <a:pt x="11" y="8"/>
                      </a:lnTo>
                      <a:lnTo>
                        <a:pt x="12" y="9"/>
                      </a:lnTo>
                      <a:lnTo>
                        <a:pt x="14" y="14"/>
                      </a:lnTo>
                      <a:lnTo>
                        <a:pt x="20" y="21"/>
                      </a:lnTo>
                      <a:lnTo>
                        <a:pt x="27" y="21"/>
                      </a:lnTo>
                      <a:lnTo>
                        <a:pt x="20" y="9"/>
                      </a:lnTo>
                      <a:lnTo>
                        <a:pt x="16"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1" name="Freeform 1015"/>
                <p:cNvSpPr>
                  <a:spLocks/>
                </p:cNvSpPr>
                <p:nvPr/>
              </p:nvSpPr>
              <p:spPr bwMode="auto">
                <a:xfrm>
                  <a:off x="1340" y="1363"/>
                  <a:ext cx="5" cy="3"/>
                </a:xfrm>
                <a:custGeom>
                  <a:avLst/>
                  <a:gdLst>
                    <a:gd name="T0" fmla="*/ 27 w 32"/>
                    <a:gd name="T1" fmla="*/ 0 h 19"/>
                    <a:gd name="T2" fmla="*/ 15 w 32"/>
                    <a:gd name="T3" fmla="*/ 2 h 19"/>
                    <a:gd name="T4" fmla="*/ 18 w 32"/>
                    <a:gd name="T5" fmla="*/ 3 h 19"/>
                    <a:gd name="T6" fmla="*/ 22 w 32"/>
                    <a:gd name="T7" fmla="*/ 5 h 19"/>
                    <a:gd name="T8" fmla="*/ 26 w 32"/>
                    <a:gd name="T9" fmla="*/ 10 h 19"/>
                    <a:gd name="T10" fmla="*/ 24 w 32"/>
                    <a:gd name="T11" fmla="*/ 15 h 19"/>
                    <a:gd name="T12" fmla="*/ 20 w 32"/>
                    <a:gd name="T13" fmla="*/ 17 h 19"/>
                    <a:gd name="T14" fmla="*/ 20 w 32"/>
                    <a:gd name="T15" fmla="*/ 17 h 19"/>
                    <a:gd name="T16" fmla="*/ 14 w 32"/>
                    <a:gd name="T17" fmla="*/ 18 h 19"/>
                    <a:gd name="T18" fmla="*/ 0 w 32"/>
                    <a:gd name="T19" fmla="*/ 18 h 19"/>
                    <a:gd name="T20" fmla="*/ 29 w 32"/>
                    <a:gd name="T21" fmla="*/ 19 h 19"/>
                    <a:gd name="T22" fmla="*/ 30 w 32"/>
                    <a:gd name="T23" fmla="*/ 16 h 19"/>
                    <a:gd name="T24" fmla="*/ 32 w 32"/>
                    <a:gd name="T25" fmla="*/ 10 h 19"/>
                    <a:gd name="T26" fmla="*/ 31 w 32"/>
                    <a:gd name="T27" fmla="*/ 4 h 19"/>
                    <a:gd name="T28" fmla="*/ 27 w 3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9">
                      <a:moveTo>
                        <a:pt x="27" y="0"/>
                      </a:moveTo>
                      <a:lnTo>
                        <a:pt x="15" y="2"/>
                      </a:lnTo>
                      <a:lnTo>
                        <a:pt x="18" y="3"/>
                      </a:lnTo>
                      <a:lnTo>
                        <a:pt x="22" y="5"/>
                      </a:lnTo>
                      <a:lnTo>
                        <a:pt x="26" y="10"/>
                      </a:lnTo>
                      <a:lnTo>
                        <a:pt x="24" y="15"/>
                      </a:lnTo>
                      <a:lnTo>
                        <a:pt x="20" y="17"/>
                      </a:lnTo>
                      <a:lnTo>
                        <a:pt x="20" y="17"/>
                      </a:lnTo>
                      <a:lnTo>
                        <a:pt x="14" y="18"/>
                      </a:lnTo>
                      <a:lnTo>
                        <a:pt x="0" y="18"/>
                      </a:lnTo>
                      <a:lnTo>
                        <a:pt x="29" y="19"/>
                      </a:lnTo>
                      <a:lnTo>
                        <a:pt x="30" y="16"/>
                      </a:lnTo>
                      <a:lnTo>
                        <a:pt x="32" y="10"/>
                      </a:lnTo>
                      <a:lnTo>
                        <a:pt x="31"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2" name="Freeform 1016"/>
                <p:cNvSpPr>
                  <a:spLocks/>
                </p:cNvSpPr>
                <p:nvPr/>
              </p:nvSpPr>
              <p:spPr bwMode="auto">
                <a:xfrm>
                  <a:off x="1339" y="1362"/>
                  <a:ext cx="6" cy="8"/>
                </a:xfrm>
                <a:custGeom>
                  <a:avLst/>
                  <a:gdLst>
                    <a:gd name="T0" fmla="*/ 21 w 35"/>
                    <a:gd name="T1" fmla="*/ 1 h 47"/>
                    <a:gd name="T2" fmla="*/ 0 w 35"/>
                    <a:gd name="T3" fmla="*/ 0 h 47"/>
                    <a:gd name="T4" fmla="*/ 0 w 35"/>
                    <a:gd name="T5" fmla="*/ 47 h 47"/>
                    <a:gd name="T6" fmla="*/ 6 w 35"/>
                    <a:gd name="T7" fmla="*/ 47 h 47"/>
                    <a:gd name="T8" fmla="*/ 6 w 35"/>
                    <a:gd name="T9" fmla="*/ 26 h 47"/>
                    <a:gd name="T10" fmla="*/ 14 w 35"/>
                    <a:gd name="T11" fmla="*/ 26 h 47"/>
                    <a:gd name="T12" fmla="*/ 24 w 35"/>
                    <a:gd name="T13" fmla="*/ 26 h 47"/>
                    <a:gd name="T14" fmla="*/ 24 w 35"/>
                    <a:gd name="T15" fmla="*/ 26 h 47"/>
                    <a:gd name="T16" fmla="*/ 30 w 35"/>
                    <a:gd name="T17" fmla="*/ 25 h 47"/>
                    <a:gd name="T18" fmla="*/ 35 w 35"/>
                    <a:gd name="T19" fmla="*/ 22 h 47"/>
                    <a:gd name="T20" fmla="*/ 6 w 35"/>
                    <a:gd name="T21" fmla="*/ 21 h 47"/>
                    <a:gd name="T22" fmla="*/ 6 w 35"/>
                    <a:gd name="T23" fmla="*/ 5 h 47"/>
                    <a:gd name="T24" fmla="*/ 21 w 35"/>
                    <a:gd name="T25" fmla="*/ 5 h 47"/>
                    <a:gd name="T26" fmla="*/ 33 w 35"/>
                    <a:gd name="T27" fmla="*/ 3 h 47"/>
                    <a:gd name="T28" fmla="*/ 28 w 35"/>
                    <a:gd name="T29" fmla="*/ 1 h 47"/>
                    <a:gd name="T30" fmla="*/ 27 w 35"/>
                    <a:gd name="T31" fmla="*/ 1 h 47"/>
                    <a:gd name="T32" fmla="*/ 21 w 35"/>
                    <a:gd name="T33"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21" y="1"/>
                      </a:moveTo>
                      <a:lnTo>
                        <a:pt x="0" y="0"/>
                      </a:lnTo>
                      <a:lnTo>
                        <a:pt x="0" y="47"/>
                      </a:lnTo>
                      <a:lnTo>
                        <a:pt x="6" y="47"/>
                      </a:lnTo>
                      <a:lnTo>
                        <a:pt x="6" y="26"/>
                      </a:lnTo>
                      <a:lnTo>
                        <a:pt x="14" y="26"/>
                      </a:lnTo>
                      <a:lnTo>
                        <a:pt x="24" y="26"/>
                      </a:lnTo>
                      <a:lnTo>
                        <a:pt x="24" y="26"/>
                      </a:lnTo>
                      <a:lnTo>
                        <a:pt x="30" y="25"/>
                      </a:lnTo>
                      <a:lnTo>
                        <a:pt x="35" y="22"/>
                      </a:lnTo>
                      <a:lnTo>
                        <a:pt x="6" y="21"/>
                      </a:lnTo>
                      <a:lnTo>
                        <a:pt x="6" y="5"/>
                      </a:lnTo>
                      <a:lnTo>
                        <a:pt x="21" y="5"/>
                      </a:lnTo>
                      <a:lnTo>
                        <a:pt x="33" y="3"/>
                      </a:lnTo>
                      <a:lnTo>
                        <a:pt x="28" y="1"/>
                      </a:lnTo>
                      <a:lnTo>
                        <a:pt x="27" y="1"/>
                      </a:lnTo>
                      <a:lnTo>
                        <a:pt x="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3" name="Freeform 1017"/>
                <p:cNvSpPr>
                  <a:spLocks/>
                </p:cNvSpPr>
                <p:nvPr/>
              </p:nvSpPr>
              <p:spPr bwMode="auto">
                <a:xfrm>
                  <a:off x="1347" y="1363"/>
                  <a:ext cx="1" cy="7"/>
                </a:xfrm>
                <a:custGeom>
                  <a:avLst/>
                  <a:gdLst>
                    <a:gd name="T0" fmla="*/ 9 w 9"/>
                    <a:gd name="T1" fmla="*/ 0 h 46"/>
                    <a:gd name="T2" fmla="*/ 0 w 9"/>
                    <a:gd name="T3" fmla="*/ 0 h 46"/>
                    <a:gd name="T4" fmla="*/ 0 w 9"/>
                    <a:gd name="T5" fmla="*/ 46 h 46"/>
                    <a:gd name="T6" fmla="*/ 5 w 9"/>
                    <a:gd name="T7" fmla="*/ 46 h 46"/>
                    <a:gd name="T8" fmla="*/ 5 w 9"/>
                    <a:gd name="T9" fmla="*/ 6 h 46"/>
                    <a:gd name="T10" fmla="*/ 6 w 9"/>
                    <a:gd name="T11" fmla="*/ 6 h 46"/>
                    <a:gd name="T12" fmla="*/ 9 w 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9" h="46">
                      <a:moveTo>
                        <a:pt x="9" y="0"/>
                      </a:moveTo>
                      <a:lnTo>
                        <a:pt x="0" y="0"/>
                      </a:lnTo>
                      <a:lnTo>
                        <a:pt x="0" y="46"/>
                      </a:lnTo>
                      <a:lnTo>
                        <a:pt x="5" y="46"/>
                      </a:lnTo>
                      <a:lnTo>
                        <a:pt x="5" y="6"/>
                      </a:lnTo>
                      <a:lnTo>
                        <a:pt x="6"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4" name="Freeform 1018"/>
                <p:cNvSpPr>
                  <a:spLocks/>
                </p:cNvSpPr>
                <p:nvPr/>
              </p:nvSpPr>
              <p:spPr bwMode="auto">
                <a:xfrm>
                  <a:off x="1348" y="1363"/>
                  <a:ext cx="2" cy="7"/>
                </a:xfrm>
                <a:custGeom>
                  <a:avLst/>
                  <a:gdLst>
                    <a:gd name="T0" fmla="*/ 3 w 16"/>
                    <a:gd name="T1" fmla="*/ 0 h 46"/>
                    <a:gd name="T2" fmla="*/ 0 w 16"/>
                    <a:gd name="T3" fmla="*/ 6 h 46"/>
                    <a:gd name="T4" fmla="*/ 13 w 16"/>
                    <a:gd name="T5" fmla="*/ 46 h 46"/>
                    <a:gd name="T6" fmla="*/ 16 w 16"/>
                    <a:gd name="T7" fmla="*/ 40 h 46"/>
                    <a:gd name="T8" fmla="*/ 16 w 16"/>
                    <a:gd name="T9" fmla="*/ 39 h 46"/>
                    <a:gd name="T10" fmla="*/ 14 w 16"/>
                    <a:gd name="T11" fmla="*/ 33 h 46"/>
                    <a:gd name="T12" fmla="*/ 3 w 16"/>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16" h="46">
                      <a:moveTo>
                        <a:pt x="3" y="0"/>
                      </a:moveTo>
                      <a:lnTo>
                        <a:pt x="0" y="6"/>
                      </a:lnTo>
                      <a:lnTo>
                        <a:pt x="13" y="46"/>
                      </a:lnTo>
                      <a:lnTo>
                        <a:pt x="16" y="40"/>
                      </a:lnTo>
                      <a:lnTo>
                        <a:pt x="16" y="39"/>
                      </a:lnTo>
                      <a:lnTo>
                        <a:pt x="14" y="33"/>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5" name="Freeform 1019"/>
                <p:cNvSpPr>
                  <a:spLocks/>
                </p:cNvSpPr>
                <p:nvPr/>
              </p:nvSpPr>
              <p:spPr bwMode="auto">
                <a:xfrm>
                  <a:off x="1350" y="1363"/>
                  <a:ext cx="4" cy="7"/>
                </a:xfrm>
                <a:custGeom>
                  <a:avLst/>
                  <a:gdLst>
                    <a:gd name="T0" fmla="*/ 25 w 25"/>
                    <a:gd name="T1" fmla="*/ 0 h 46"/>
                    <a:gd name="T2" fmla="*/ 17 w 25"/>
                    <a:gd name="T3" fmla="*/ 0 h 46"/>
                    <a:gd name="T4" fmla="*/ 5 w 25"/>
                    <a:gd name="T5" fmla="*/ 33 h 46"/>
                    <a:gd name="T6" fmla="*/ 5 w 25"/>
                    <a:gd name="T7" fmla="*/ 34 h 46"/>
                    <a:gd name="T8" fmla="*/ 3 w 25"/>
                    <a:gd name="T9" fmla="*/ 40 h 46"/>
                    <a:gd name="T10" fmla="*/ 3 w 25"/>
                    <a:gd name="T11" fmla="*/ 40 h 46"/>
                    <a:gd name="T12" fmla="*/ 0 w 25"/>
                    <a:gd name="T13" fmla="*/ 46 h 46"/>
                    <a:gd name="T14" fmla="*/ 5 w 25"/>
                    <a:gd name="T15" fmla="*/ 46 h 46"/>
                    <a:gd name="T16" fmla="*/ 19 w 25"/>
                    <a:gd name="T17" fmla="*/ 7 h 46"/>
                    <a:gd name="T18" fmla="*/ 19 w 25"/>
                    <a:gd name="T19" fmla="*/ 7 h 46"/>
                    <a:gd name="T20" fmla="*/ 25 w 25"/>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6">
                      <a:moveTo>
                        <a:pt x="25" y="0"/>
                      </a:moveTo>
                      <a:lnTo>
                        <a:pt x="17" y="0"/>
                      </a:lnTo>
                      <a:lnTo>
                        <a:pt x="5" y="33"/>
                      </a:lnTo>
                      <a:lnTo>
                        <a:pt x="5" y="34"/>
                      </a:lnTo>
                      <a:lnTo>
                        <a:pt x="3" y="40"/>
                      </a:lnTo>
                      <a:lnTo>
                        <a:pt x="3" y="40"/>
                      </a:lnTo>
                      <a:lnTo>
                        <a:pt x="0" y="46"/>
                      </a:lnTo>
                      <a:lnTo>
                        <a:pt x="5" y="46"/>
                      </a:lnTo>
                      <a:lnTo>
                        <a:pt x="19" y="7"/>
                      </a:lnTo>
                      <a:lnTo>
                        <a:pt x="19" y="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6" name="Freeform 1020"/>
                <p:cNvSpPr>
                  <a:spLocks/>
                </p:cNvSpPr>
                <p:nvPr/>
              </p:nvSpPr>
              <p:spPr bwMode="auto">
                <a:xfrm>
                  <a:off x="1353" y="1363"/>
                  <a:ext cx="1" cy="7"/>
                </a:xfrm>
                <a:custGeom>
                  <a:avLst/>
                  <a:gdLst>
                    <a:gd name="T0" fmla="*/ 6 w 6"/>
                    <a:gd name="T1" fmla="*/ 0 h 46"/>
                    <a:gd name="T2" fmla="*/ 0 w 6"/>
                    <a:gd name="T3" fmla="*/ 7 h 46"/>
                    <a:gd name="T4" fmla="*/ 0 w 6"/>
                    <a:gd name="T5" fmla="*/ 46 h 46"/>
                    <a:gd name="T6" fmla="*/ 6 w 6"/>
                    <a:gd name="T7" fmla="*/ 46 h 46"/>
                    <a:gd name="T8" fmla="*/ 6 w 6"/>
                    <a:gd name="T9" fmla="*/ 0 h 46"/>
                  </a:gdLst>
                  <a:ahLst/>
                  <a:cxnLst>
                    <a:cxn ang="0">
                      <a:pos x="T0" y="T1"/>
                    </a:cxn>
                    <a:cxn ang="0">
                      <a:pos x="T2" y="T3"/>
                    </a:cxn>
                    <a:cxn ang="0">
                      <a:pos x="T4" y="T5"/>
                    </a:cxn>
                    <a:cxn ang="0">
                      <a:pos x="T6" y="T7"/>
                    </a:cxn>
                    <a:cxn ang="0">
                      <a:pos x="T8" y="T9"/>
                    </a:cxn>
                  </a:cxnLst>
                  <a:rect l="0" t="0" r="r" b="b"/>
                  <a:pathLst>
                    <a:path w="6" h="46">
                      <a:moveTo>
                        <a:pt x="6" y="0"/>
                      </a:moveTo>
                      <a:lnTo>
                        <a:pt x="0" y="7"/>
                      </a:lnTo>
                      <a:lnTo>
                        <a:pt x="0" y="46"/>
                      </a:lnTo>
                      <a:lnTo>
                        <a:pt x="6" y="4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7" name="Freeform 1021"/>
                <p:cNvSpPr>
                  <a:spLocks/>
                </p:cNvSpPr>
                <p:nvPr/>
              </p:nvSpPr>
              <p:spPr bwMode="auto">
                <a:xfrm>
                  <a:off x="1355" y="1363"/>
                  <a:ext cx="5" cy="7"/>
                </a:xfrm>
                <a:custGeom>
                  <a:avLst/>
                  <a:gdLst>
                    <a:gd name="T0" fmla="*/ 25 w 32"/>
                    <a:gd name="T1" fmla="*/ 0 h 46"/>
                    <a:gd name="T2" fmla="*/ 18 w 32"/>
                    <a:gd name="T3" fmla="*/ 0 h 46"/>
                    <a:gd name="T4" fmla="*/ 0 w 32"/>
                    <a:gd name="T5" fmla="*/ 46 h 46"/>
                    <a:gd name="T6" fmla="*/ 6 w 32"/>
                    <a:gd name="T7" fmla="*/ 46 h 46"/>
                    <a:gd name="T8" fmla="*/ 11 w 32"/>
                    <a:gd name="T9" fmla="*/ 33 h 46"/>
                    <a:gd name="T10" fmla="*/ 32 w 32"/>
                    <a:gd name="T11" fmla="*/ 33 h 46"/>
                    <a:gd name="T12" fmla="*/ 13 w 32"/>
                    <a:gd name="T13" fmla="*/ 27 h 46"/>
                    <a:gd name="T14" fmla="*/ 19 w 32"/>
                    <a:gd name="T15" fmla="*/ 13 h 46"/>
                    <a:gd name="T16" fmla="*/ 20 w 32"/>
                    <a:gd name="T17" fmla="*/ 10 h 46"/>
                    <a:gd name="T18" fmla="*/ 21 w 32"/>
                    <a:gd name="T19" fmla="*/ 5 h 46"/>
                    <a:gd name="T20" fmla="*/ 22 w 32"/>
                    <a:gd name="T21" fmla="*/ 5 h 46"/>
                    <a:gd name="T22" fmla="*/ 25 w 32"/>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6">
                      <a:moveTo>
                        <a:pt x="25" y="0"/>
                      </a:moveTo>
                      <a:lnTo>
                        <a:pt x="18" y="0"/>
                      </a:lnTo>
                      <a:lnTo>
                        <a:pt x="0" y="46"/>
                      </a:lnTo>
                      <a:lnTo>
                        <a:pt x="6" y="46"/>
                      </a:lnTo>
                      <a:lnTo>
                        <a:pt x="11" y="33"/>
                      </a:lnTo>
                      <a:lnTo>
                        <a:pt x="32" y="33"/>
                      </a:lnTo>
                      <a:lnTo>
                        <a:pt x="13" y="27"/>
                      </a:lnTo>
                      <a:lnTo>
                        <a:pt x="19" y="13"/>
                      </a:lnTo>
                      <a:lnTo>
                        <a:pt x="20" y="10"/>
                      </a:lnTo>
                      <a:lnTo>
                        <a:pt x="21" y="5"/>
                      </a:lnTo>
                      <a:lnTo>
                        <a:pt x="22"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8" name="Freeform 1022"/>
                <p:cNvSpPr>
                  <a:spLocks/>
                </p:cNvSpPr>
                <p:nvPr/>
              </p:nvSpPr>
              <p:spPr bwMode="auto">
                <a:xfrm>
                  <a:off x="1357" y="1363"/>
                  <a:ext cx="5" cy="7"/>
                </a:xfrm>
                <a:custGeom>
                  <a:avLst/>
                  <a:gdLst>
                    <a:gd name="T0" fmla="*/ 12 w 31"/>
                    <a:gd name="T1" fmla="*/ 0 h 46"/>
                    <a:gd name="T2" fmla="*/ 9 w 31"/>
                    <a:gd name="T3" fmla="*/ 5 h 46"/>
                    <a:gd name="T4" fmla="*/ 10 w 31"/>
                    <a:gd name="T5" fmla="*/ 10 h 46"/>
                    <a:gd name="T6" fmla="*/ 11 w 31"/>
                    <a:gd name="T7" fmla="*/ 12 h 46"/>
                    <a:gd name="T8" fmla="*/ 13 w 31"/>
                    <a:gd name="T9" fmla="*/ 19 h 46"/>
                    <a:gd name="T10" fmla="*/ 16 w 31"/>
                    <a:gd name="T11" fmla="*/ 27 h 46"/>
                    <a:gd name="T12" fmla="*/ 0 w 31"/>
                    <a:gd name="T13" fmla="*/ 27 h 46"/>
                    <a:gd name="T14" fmla="*/ 19 w 31"/>
                    <a:gd name="T15" fmla="*/ 33 h 46"/>
                    <a:gd name="T16" fmla="*/ 24 w 31"/>
                    <a:gd name="T17" fmla="*/ 46 h 46"/>
                    <a:gd name="T18" fmla="*/ 31 w 31"/>
                    <a:gd name="T19" fmla="*/ 46 h 46"/>
                    <a:gd name="T20" fmla="*/ 12 w 31"/>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6">
                      <a:moveTo>
                        <a:pt x="12" y="0"/>
                      </a:moveTo>
                      <a:lnTo>
                        <a:pt x="9" y="5"/>
                      </a:lnTo>
                      <a:lnTo>
                        <a:pt x="10" y="10"/>
                      </a:lnTo>
                      <a:lnTo>
                        <a:pt x="11" y="12"/>
                      </a:lnTo>
                      <a:lnTo>
                        <a:pt x="13" y="19"/>
                      </a:lnTo>
                      <a:lnTo>
                        <a:pt x="16" y="27"/>
                      </a:lnTo>
                      <a:lnTo>
                        <a:pt x="0" y="27"/>
                      </a:lnTo>
                      <a:lnTo>
                        <a:pt x="19" y="33"/>
                      </a:lnTo>
                      <a:lnTo>
                        <a:pt x="24" y="46"/>
                      </a:lnTo>
                      <a:lnTo>
                        <a:pt x="31" y="46"/>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9" name="Freeform 1023"/>
                <p:cNvSpPr>
                  <a:spLocks/>
                </p:cNvSpPr>
                <p:nvPr/>
              </p:nvSpPr>
              <p:spPr bwMode="auto">
                <a:xfrm>
                  <a:off x="1363" y="1368"/>
                  <a:ext cx="3" cy="2"/>
                </a:xfrm>
                <a:custGeom>
                  <a:avLst/>
                  <a:gdLst>
                    <a:gd name="T0" fmla="*/ 6 w 20"/>
                    <a:gd name="T1" fmla="*/ 0 h 11"/>
                    <a:gd name="T2" fmla="*/ 0 w 20"/>
                    <a:gd name="T3" fmla="*/ 0 h 11"/>
                    <a:gd name="T4" fmla="*/ 0 w 20"/>
                    <a:gd name="T5" fmla="*/ 1 h 11"/>
                    <a:gd name="T6" fmla="*/ 2 w 20"/>
                    <a:gd name="T7" fmla="*/ 6 h 11"/>
                    <a:gd name="T8" fmla="*/ 5 w 20"/>
                    <a:gd name="T9" fmla="*/ 11 h 11"/>
                    <a:gd name="T10" fmla="*/ 20 w 20"/>
                    <a:gd name="T11" fmla="*/ 10 h 11"/>
                    <a:gd name="T12" fmla="*/ 15 w 20"/>
                    <a:gd name="T13" fmla="*/ 10 h 11"/>
                    <a:gd name="T14" fmla="*/ 10 w 20"/>
                    <a:gd name="T15" fmla="*/ 7 h 11"/>
                    <a:gd name="T16" fmla="*/ 8 w 20"/>
                    <a:gd name="T17" fmla="*/ 5 h 11"/>
                    <a:gd name="T18" fmla="*/ 6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6" y="0"/>
                      </a:moveTo>
                      <a:lnTo>
                        <a:pt x="0" y="0"/>
                      </a:lnTo>
                      <a:lnTo>
                        <a:pt x="0" y="1"/>
                      </a:lnTo>
                      <a:lnTo>
                        <a:pt x="2" y="6"/>
                      </a:lnTo>
                      <a:lnTo>
                        <a:pt x="5" y="11"/>
                      </a:lnTo>
                      <a:lnTo>
                        <a:pt x="20" y="10"/>
                      </a:lnTo>
                      <a:lnTo>
                        <a:pt x="15" y="10"/>
                      </a:lnTo>
                      <a:lnTo>
                        <a:pt x="10" y="7"/>
                      </a:lnTo>
                      <a:lnTo>
                        <a:pt x="8"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0" name="Freeform 1024"/>
                <p:cNvSpPr>
                  <a:spLocks/>
                </p:cNvSpPr>
                <p:nvPr/>
              </p:nvSpPr>
              <p:spPr bwMode="auto">
                <a:xfrm>
                  <a:off x="1363" y="1363"/>
                  <a:ext cx="6" cy="8"/>
                </a:xfrm>
                <a:custGeom>
                  <a:avLst/>
                  <a:gdLst>
                    <a:gd name="T0" fmla="*/ 4 w 36"/>
                    <a:gd name="T1" fmla="*/ 0 h 45"/>
                    <a:gd name="T2" fmla="*/ 2 w 36"/>
                    <a:gd name="T3" fmla="*/ 3 h 45"/>
                    <a:gd name="T4" fmla="*/ 0 w 36"/>
                    <a:gd name="T5" fmla="*/ 9 h 45"/>
                    <a:gd name="T6" fmla="*/ 1 w 36"/>
                    <a:gd name="T7" fmla="*/ 12 h 45"/>
                    <a:gd name="T8" fmla="*/ 3 w 36"/>
                    <a:gd name="T9" fmla="*/ 17 h 45"/>
                    <a:gd name="T10" fmla="*/ 8 w 36"/>
                    <a:gd name="T11" fmla="*/ 20 h 45"/>
                    <a:gd name="T12" fmla="*/ 15 w 36"/>
                    <a:gd name="T13" fmla="*/ 22 h 45"/>
                    <a:gd name="T14" fmla="*/ 21 w 36"/>
                    <a:gd name="T15" fmla="*/ 23 h 45"/>
                    <a:gd name="T16" fmla="*/ 26 w 36"/>
                    <a:gd name="T17" fmla="*/ 25 h 45"/>
                    <a:gd name="T18" fmla="*/ 27 w 36"/>
                    <a:gd name="T19" fmla="*/ 26 h 45"/>
                    <a:gd name="T20" fmla="*/ 29 w 36"/>
                    <a:gd name="T21" fmla="*/ 31 h 45"/>
                    <a:gd name="T22" fmla="*/ 29 w 36"/>
                    <a:gd name="T23" fmla="*/ 32 h 45"/>
                    <a:gd name="T24" fmla="*/ 26 w 36"/>
                    <a:gd name="T25" fmla="*/ 37 h 45"/>
                    <a:gd name="T26" fmla="*/ 24 w 36"/>
                    <a:gd name="T27" fmla="*/ 38 h 45"/>
                    <a:gd name="T28" fmla="*/ 18 w 36"/>
                    <a:gd name="T29" fmla="*/ 39 h 45"/>
                    <a:gd name="T30" fmla="*/ 3 w 36"/>
                    <a:gd name="T31" fmla="*/ 40 h 45"/>
                    <a:gd name="T32" fmla="*/ 5 w 36"/>
                    <a:gd name="T33" fmla="*/ 42 h 45"/>
                    <a:gd name="T34" fmla="*/ 11 w 36"/>
                    <a:gd name="T35" fmla="*/ 43 h 45"/>
                    <a:gd name="T36" fmla="*/ 18 w 36"/>
                    <a:gd name="T37" fmla="*/ 45 h 45"/>
                    <a:gd name="T38" fmla="*/ 19 w 36"/>
                    <a:gd name="T39" fmla="*/ 45 h 45"/>
                    <a:gd name="T40" fmla="*/ 25 w 36"/>
                    <a:gd name="T41" fmla="*/ 43 h 45"/>
                    <a:gd name="T42" fmla="*/ 31 w 36"/>
                    <a:gd name="T43" fmla="*/ 40 h 45"/>
                    <a:gd name="T44" fmla="*/ 34 w 36"/>
                    <a:gd name="T45" fmla="*/ 37 h 45"/>
                    <a:gd name="T46" fmla="*/ 36 w 36"/>
                    <a:gd name="T47" fmla="*/ 31 h 45"/>
                    <a:gd name="T48" fmla="*/ 35 w 36"/>
                    <a:gd name="T49" fmla="*/ 29 h 45"/>
                    <a:gd name="T50" fmla="*/ 33 w 36"/>
                    <a:gd name="T51" fmla="*/ 23 h 45"/>
                    <a:gd name="T52" fmla="*/ 32 w 36"/>
                    <a:gd name="T53" fmla="*/ 22 h 45"/>
                    <a:gd name="T54" fmla="*/ 26 w 36"/>
                    <a:gd name="T55" fmla="*/ 19 h 45"/>
                    <a:gd name="T56" fmla="*/ 23 w 36"/>
                    <a:gd name="T57" fmla="*/ 18 h 45"/>
                    <a:gd name="T58" fmla="*/ 17 w 36"/>
                    <a:gd name="T59" fmla="*/ 16 h 45"/>
                    <a:gd name="T60" fmla="*/ 13 w 36"/>
                    <a:gd name="T61" fmla="*/ 15 h 45"/>
                    <a:gd name="T62" fmla="*/ 8 w 36"/>
                    <a:gd name="T63" fmla="*/ 13 h 45"/>
                    <a:gd name="T64" fmla="*/ 6 w 36"/>
                    <a:gd name="T65" fmla="*/ 8 h 45"/>
                    <a:gd name="T66" fmla="*/ 6 w 36"/>
                    <a:gd name="T67" fmla="*/ 8 h 45"/>
                    <a:gd name="T68" fmla="*/ 9 w 36"/>
                    <a:gd name="T69" fmla="*/ 3 h 45"/>
                    <a:gd name="T70" fmla="*/ 10 w 36"/>
                    <a:gd name="T71" fmla="*/ 3 h 45"/>
                    <a:gd name="T72" fmla="*/ 17 w 36"/>
                    <a:gd name="T73" fmla="*/ 2 h 45"/>
                    <a:gd name="T74" fmla="*/ 4 w 36"/>
                    <a:gd name="T7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45">
                      <a:moveTo>
                        <a:pt x="4" y="0"/>
                      </a:moveTo>
                      <a:lnTo>
                        <a:pt x="2" y="3"/>
                      </a:lnTo>
                      <a:lnTo>
                        <a:pt x="0" y="9"/>
                      </a:lnTo>
                      <a:lnTo>
                        <a:pt x="1" y="12"/>
                      </a:lnTo>
                      <a:lnTo>
                        <a:pt x="3" y="17"/>
                      </a:lnTo>
                      <a:lnTo>
                        <a:pt x="8" y="20"/>
                      </a:lnTo>
                      <a:lnTo>
                        <a:pt x="15" y="22"/>
                      </a:lnTo>
                      <a:lnTo>
                        <a:pt x="21" y="23"/>
                      </a:lnTo>
                      <a:lnTo>
                        <a:pt x="26" y="25"/>
                      </a:lnTo>
                      <a:lnTo>
                        <a:pt x="27" y="26"/>
                      </a:lnTo>
                      <a:lnTo>
                        <a:pt x="29" y="31"/>
                      </a:lnTo>
                      <a:lnTo>
                        <a:pt x="29" y="32"/>
                      </a:lnTo>
                      <a:lnTo>
                        <a:pt x="26" y="37"/>
                      </a:lnTo>
                      <a:lnTo>
                        <a:pt x="24" y="38"/>
                      </a:lnTo>
                      <a:lnTo>
                        <a:pt x="18" y="39"/>
                      </a:lnTo>
                      <a:lnTo>
                        <a:pt x="3" y="40"/>
                      </a:lnTo>
                      <a:lnTo>
                        <a:pt x="5" y="42"/>
                      </a:lnTo>
                      <a:lnTo>
                        <a:pt x="11" y="43"/>
                      </a:lnTo>
                      <a:lnTo>
                        <a:pt x="18" y="45"/>
                      </a:lnTo>
                      <a:lnTo>
                        <a:pt x="19" y="45"/>
                      </a:lnTo>
                      <a:lnTo>
                        <a:pt x="25" y="43"/>
                      </a:lnTo>
                      <a:lnTo>
                        <a:pt x="31" y="40"/>
                      </a:lnTo>
                      <a:lnTo>
                        <a:pt x="34" y="37"/>
                      </a:lnTo>
                      <a:lnTo>
                        <a:pt x="36" y="31"/>
                      </a:lnTo>
                      <a:lnTo>
                        <a:pt x="35" y="29"/>
                      </a:lnTo>
                      <a:lnTo>
                        <a:pt x="33" y="23"/>
                      </a:lnTo>
                      <a:lnTo>
                        <a:pt x="32" y="22"/>
                      </a:lnTo>
                      <a:lnTo>
                        <a:pt x="26" y="19"/>
                      </a:lnTo>
                      <a:lnTo>
                        <a:pt x="23" y="18"/>
                      </a:lnTo>
                      <a:lnTo>
                        <a:pt x="17" y="16"/>
                      </a:lnTo>
                      <a:lnTo>
                        <a:pt x="13" y="15"/>
                      </a:lnTo>
                      <a:lnTo>
                        <a:pt x="8" y="13"/>
                      </a:lnTo>
                      <a:lnTo>
                        <a:pt x="6" y="8"/>
                      </a:lnTo>
                      <a:lnTo>
                        <a:pt x="6" y="8"/>
                      </a:lnTo>
                      <a:lnTo>
                        <a:pt x="9" y="3"/>
                      </a:lnTo>
                      <a:lnTo>
                        <a:pt x="10" y="3"/>
                      </a:lnTo>
                      <a:lnTo>
                        <a:pt x="17"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1" name="Freeform 1025"/>
                <p:cNvSpPr>
                  <a:spLocks/>
                </p:cNvSpPr>
                <p:nvPr/>
              </p:nvSpPr>
              <p:spPr bwMode="auto">
                <a:xfrm>
                  <a:off x="1364" y="1362"/>
                  <a:ext cx="5" cy="3"/>
                </a:xfrm>
                <a:custGeom>
                  <a:avLst/>
                  <a:gdLst>
                    <a:gd name="T0" fmla="*/ 13 w 30"/>
                    <a:gd name="T1" fmla="*/ 0 h 14"/>
                    <a:gd name="T2" fmla="*/ 12 w 30"/>
                    <a:gd name="T3" fmla="*/ 0 h 14"/>
                    <a:gd name="T4" fmla="*/ 5 w 30"/>
                    <a:gd name="T5" fmla="*/ 1 h 14"/>
                    <a:gd name="T6" fmla="*/ 0 w 30"/>
                    <a:gd name="T7" fmla="*/ 4 h 14"/>
                    <a:gd name="T8" fmla="*/ 13 w 30"/>
                    <a:gd name="T9" fmla="*/ 6 h 14"/>
                    <a:gd name="T10" fmla="*/ 16 w 30"/>
                    <a:gd name="T11" fmla="*/ 6 h 14"/>
                    <a:gd name="T12" fmla="*/ 21 w 30"/>
                    <a:gd name="T13" fmla="*/ 8 h 14"/>
                    <a:gd name="T14" fmla="*/ 22 w 30"/>
                    <a:gd name="T15" fmla="*/ 9 h 14"/>
                    <a:gd name="T16" fmla="*/ 24 w 30"/>
                    <a:gd name="T17" fmla="*/ 14 h 14"/>
                    <a:gd name="T18" fmla="*/ 30 w 30"/>
                    <a:gd name="T19" fmla="*/ 14 h 14"/>
                    <a:gd name="T20" fmla="*/ 29 w 30"/>
                    <a:gd name="T21" fmla="*/ 8 h 14"/>
                    <a:gd name="T22" fmla="*/ 25 w 30"/>
                    <a:gd name="T23" fmla="*/ 4 h 14"/>
                    <a:gd name="T24" fmla="*/ 24 w 30"/>
                    <a:gd name="T25" fmla="*/ 3 h 14"/>
                    <a:gd name="T26" fmla="*/ 19 w 30"/>
                    <a:gd name="T27" fmla="*/ 1 h 14"/>
                    <a:gd name="T28" fmla="*/ 13 w 30"/>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4">
                      <a:moveTo>
                        <a:pt x="13" y="0"/>
                      </a:moveTo>
                      <a:lnTo>
                        <a:pt x="12" y="0"/>
                      </a:lnTo>
                      <a:lnTo>
                        <a:pt x="5" y="1"/>
                      </a:lnTo>
                      <a:lnTo>
                        <a:pt x="0" y="4"/>
                      </a:lnTo>
                      <a:lnTo>
                        <a:pt x="13" y="6"/>
                      </a:lnTo>
                      <a:lnTo>
                        <a:pt x="16" y="6"/>
                      </a:lnTo>
                      <a:lnTo>
                        <a:pt x="21" y="8"/>
                      </a:lnTo>
                      <a:lnTo>
                        <a:pt x="22" y="9"/>
                      </a:lnTo>
                      <a:lnTo>
                        <a:pt x="24" y="14"/>
                      </a:lnTo>
                      <a:lnTo>
                        <a:pt x="30" y="14"/>
                      </a:lnTo>
                      <a:lnTo>
                        <a:pt x="29" y="8"/>
                      </a:lnTo>
                      <a:lnTo>
                        <a:pt x="25" y="4"/>
                      </a:lnTo>
                      <a:lnTo>
                        <a:pt x="24" y="3"/>
                      </a:lnTo>
                      <a:lnTo>
                        <a:pt x="19"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2" name="Freeform 1026"/>
                <p:cNvSpPr>
                  <a:spLocks/>
                </p:cNvSpPr>
                <p:nvPr/>
              </p:nvSpPr>
              <p:spPr bwMode="auto">
                <a:xfrm>
                  <a:off x="1470" y="1802"/>
                  <a:ext cx="5" cy="4"/>
                </a:xfrm>
                <a:custGeom>
                  <a:avLst/>
                  <a:gdLst>
                    <a:gd name="T0" fmla="*/ 25 w 29"/>
                    <a:gd name="T1" fmla="*/ 0 h 20"/>
                    <a:gd name="T2" fmla="*/ 13 w 29"/>
                    <a:gd name="T3" fmla="*/ 2 h 20"/>
                    <a:gd name="T4" fmla="*/ 19 w 29"/>
                    <a:gd name="T5" fmla="*/ 3 h 20"/>
                    <a:gd name="T6" fmla="*/ 21 w 29"/>
                    <a:gd name="T7" fmla="*/ 6 h 20"/>
                    <a:gd name="T8" fmla="*/ 22 w 29"/>
                    <a:gd name="T9" fmla="*/ 11 h 20"/>
                    <a:gd name="T10" fmla="*/ 21 w 29"/>
                    <a:gd name="T11" fmla="*/ 14 h 20"/>
                    <a:gd name="T12" fmla="*/ 17 w 29"/>
                    <a:gd name="T13" fmla="*/ 17 h 20"/>
                    <a:gd name="T14" fmla="*/ 12 w 29"/>
                    <a:gd name="T15" fmla="*/ 17 h 20"/>
                    <a:gd name="T16" fmla="*/ 0 w 29"/>
                    <a:gd name="T17" fmla="*/ 16 h 20"/>
                    <a:gd name="T18" fmla="*/ 23 w 29"/>
                    <a:gd name="T19" fmla="*/ 20 h 20"/>
                    <a:gd name="T20" fmla="*/ 27 w 29"/>
                    <a:gd name="T21" fmla="*/ 16 h 20"/>
                    <a:gd name="T22" fmla="*/ 29 w 29"/>
                    <a:gd name="T23" fmla="*/ 11 h 20"/>
                    <a:gd name="T24" fmla="*/ 29 w 29"/>
                    <a:gd name="T25" fmla="*/ 11 h 20"/>
                    <a:gd name="T26" fmla="*/ 28 w 29"/>
                    <a:gd name="T27" fmla="*/ 6 h 20"/>
                    <a:gd name="T28" fmla="*/ 25 w 2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0">
                      <a:moveTo>
                        <a:pt x="25" y="0"/>
                      </a:moveTo>
                      <a:lnTo>
                        <a:pt x="13" y="2"/>
                      </a:lnTo>
                      <a:lnTo>
                        <a:pt x="19" y="3"/>
                      </a:lnTo>
                      <a:lnTo>
                        <a:pt x="21" y="6"/>
                      </a:lnTo>
                      <a:lnTo>
                        <a:pt x="22" y="11"/>
                      </a:lnTo>
                      <a:lnTo>
                        <a:pt x="21" y="14"/>
                      </a:lnTo>
                      <a:lnTo>
                        <a:pt x="17" y="17"/>
                      </a:lnTo>
                      <a:lnTo>
                        <a:pt x="12" y="17"/>
                      </a:lnTo>
                      <a:lnTo>
                        <a:pt x="0" y="16"/>
                      </a:lnTo>
                      <a:lnTo>
                        <a:pt x="23" y="20"/>
                      </a:lnTo>
                      <a:lnTo>
                        <a:pt x="27" y="16"/>
                      </a:lnTo>
                      <a:lnTo>
                        <a:pt x="29" y="11"/>
                      </a:lnTo>
                      <a:lnTo>
                        <a:pt x="29" y="11"/>
                      </a:lnTo>
                      <a:lnTo>
                        <a:pt x="28" y="6"/>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3" name="Freeform 1027"/>
                <p:cNvSpPr>
                  <a:spLocks/>
                </p:cNvSpPr>
                <p:nvPr/>
              </p:nvSpPr>
              <p:spPr bwMode="auto">
                <a:xfrm>
                  <a:off x="1469" y="1801"/>
                  <a:ext cx="5" cy="8"/>
                </a:xfrm>
                <a:custGeom>
                  <a:avLst/>
                  <a:gdLst>
                    <a:gd name="T0" fmla="*/ 21 w 32"/>
                    <a:gd name="T1" fmla="*/ 2 h 43"/>
                    <a:gd name="T2" fmla="*/ 5 w 32"/>
                    <a:gd name="T3" fmla="*/ 0 h 43"/>
                    <a:gd name="T4" fmla="*/ 0 w 32"/>
                    <a:gd name="T5" fmla="*/ 43 h 43"/>
                    <a:gd name="T6" fmla="*/ 5 w 32"/>
                    <a:gd name="T7" fmla="*/ 43 h 43"/>
                    <a:gd name="T8" fmla="*/ 7 w 32"/>
                    <a:gd name="T9" fmla="*/ 25 h 43"/>
                    <a:gd name="T10" fmla="*/ 18 w 32"/>
                    <a:gd name="T11" fmla="*/ 28 h 43"/>
                    <a:gd name="T12" fmla="*/ 20 w 32"/>
                    <a:gd name="T13" fmla="*/ 28 h 43"/>
                    <a:gd name="T14" fmla="*/ 26 w 32"/>
                    <a:gd name="T15" fmla="*/ 27 h 43"/>
                    <a:gd name="T16" fmla="*/ 30 w 32"/>
                    <a:gd name="T17" fmla="*/ 25 h 43"/>
                    <a:gd name="T18" fmla="*/ 7 w 32"/>
                    <a:gd name="T19" fmla="*/ 21 h 43"/>
                    <a:gd name="T20" fmla="*/ 9 w 32"/>
                    <a:gd name="T21" fmla="*/ 5 h 43"/>
                    <a:gd name="T22" fmla="*/ 20 w 32"/>
                    <a:gd name="T23" fmla="*/ 7 h 43"/>
                    <a:gd name="T24" fmla="*/ 32 w 32"/>
                    <a:gd name="T25" fmla="*/ 5 h 43"/>
                    <a:gd name="T26" fmla="*/ 27 w 32"/>
                    <a:gd name="T27" fmla="*/ 3 h 43"/>
                    <a:gd name="T28" fmla="*/ 26 w 32"/>
                    <a:gd name="T29" fmla="*/ 3 h 43"/>
                    <a:gd name="T30" fmla="*/ 21 w 32"/>
                    <a:gd name="T3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3">
                      <a:moveTo>
                        <a:pt x="21" y="2"/>
                      </a:moveTo>
                      <a:lnTo>
                        <a:pt x="5" y="0"/>
                      </a:lnTo>
                      <a:lnTo>
                        <a:pt x="0" y="43"/>
                      </a:lnTo>
                      <a:lnTo>
                        <a:pt x="5" y="43"/>
                      </a:lnTo>
                      <a:lnTo>
                        <a:pt x="7" y="25"/>
                      </a:lnTo>
                      <a:lnTo>
                        <a:pt x="18" y="28"/>
                      </a:lnTo>
                      <a:lnTo>
                        <a:pt x="20" y="28"/>
                      </a:lnTo>
                      <a:lnTo>
                        <a:pt x="26" y="27"/>
                      </a:lnTo>
                      <a:lnTo>
                        <a:pt x="30" y="25"/>
                      </a:lnTo>
                      <a:lnTo>
                        <a:pt x="7" y="21"/>
                      </a:lnTo>
                      <a:lnTo>
                        <a:pt x="9" y="5"/>
                      </a:lnTo>
                      <a:lnTo>
                        <a:pt x="20" y="7"/>
                      </a:lnTo>
                      <a:lnTo>
                        <a:pt x="32" y="5"/>
                      </a:lnTo>
                      <a:lnTo>
                        <a:pt x="27" y="3"/>
                      </a:lnTo>
                      <a:lnTo>
                        <a:pt x="26" y="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4" name="Freeform 1028"/>
                <p:cNvSpPr>
                  <a:spLocks/>
                </p:cNvSpPr>
                <p:nvPr/>
              </p:nvSpPr>
              <p:spPr bwMode="auto">
                <a:xfrm>
                  <a:off x="1475" y="1808"/>
                  <a:ext cx="1" cy="1"/>
                </a:xfrm>
                <a:custGeom>
                  <a:avLst/>
                  <a:gdLst>
                    <a:gd name="T0" fmla="*/ 6 w 7"/>
                    <a:gd name="T1" fmla="*/ 7 h 7"/>
                    <a:gd name="T2" fmla="*/ 0 w 7"/>
                    <a:gd name="T3" fmla="*/ 6 h 7"/>
                    <a:gd name="T4" fmla="*/ 1 w 7"/>
                    <a:gd name="T5" fmla="*/ 0 h 7"/>
                    <a:gd name="T6" fmla="*/ 7 w 7"/>
                    <a:gd name="T7" fmla="*/ 2 h 7"/>
                    <a:gd name="T8" fmla="*/ 6 w 7"/>
                    <a:gd name="T9" fmla="*/ 7 h 7"/>
                  </a:gdLst>
                  <a:ahLst/>
                  <a:cxnLst>
                    <a:cxn ang="0">
                      <a:pos x="T0" y="T1"/>
                    </a:cxn>
                    <a:cxn ang="0">
                      <a:pos x="T2" y="T3"/>
                    </a:cxn>
                    <a:cxn ang="0">
                      <a:pos x="T4" y="T5"/>
                    </a:cxn>
                    <a:cxn ang="0">
                      <a:pos x="T6" y="T7"/>
                    </a:cxn>
                    <a:cxn ang="0">
                      <a:pos x="T8" y="T9"/>
                    </a:cxn>
                  </a:cxnLst>
                  <a:rect l="0" t="0" r="r" b="b"/>
                  <a:pathLst>
                    <a:path w="7" h="7">
                      <a:moveTo>
                        <a:pt x="6" y="7"/>
                      </a:moveTo>
                      <a:lnTo>
                        <a:pt x="0" y="6"/>
                      </a:lnTo>
                      <a:lnTo>
                        <a:pt x="1" y="0"/>
                      </a:lnTo>
                      <a:lnTo>
                        <a:pt x="7" y="2"/>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5" name="Freeform 1029"/>
                <p:cNvSpPr>
                  <a:spLocks/>
                </p:cNvSpPr>
                <p:nvPr/>
              </p:nvSpPr>
              <p:spPr bwMode="auto">
                <a:xfrm>
                  <a:off x="1480" y="1808"/>
                  <a:ext cx="4" cy="2"/>
                </a:xfrm>
                <a:custGeom>
                  <a:avLst/>
                  <a:gdLst>
                    <a:gd name="T0" fmla="*/ 5 w 19"/>
                    <a:gd name="T1" fmla="*/ 0 h 15"/>
                    <a:gd name="T2" fmla="*/ 0 w 19"/>
                    <a:gd name="T3" fmla="*/ 0 h 15"/>
                    <a:gd name="T4" fmla="*/ 0 w 19"/>
                    <a:gd name="T5" fmla="*/ 6 h 15"/>
                    <a:gd name="T6" fmla="*/ 2 w 19"/>
                    <a:gd name="T7" fmla="*/ 11 h 15"/>
                    <a:gd name="T8" fmla="*/ 4 w 19"/>
                    <a:gd name="T9" fmla="*/ 13 h 15"/>
                    <a:gd name="T10" fmla="*/ 11 w 19"/>
                    <a:gd name="T11" fmla="*/ 15 h 15"/>
                    <a:gd name="T12" fmla="*/ 15 w 19"/>
                    <a:gd name="T13" fmla="*/ 15 h 15"/>
                    <a:gd name="T14" fmla="*/ 19 w 19"/>
                    <a:gd name="T15" fmla="*/ 13 h 15"/>
                    <a:gd name="T16" fmla="*/ 19 w 19"/>
                    <a:gd name="T17" fmla="*/ 13 h 15"/>
                    <a:gd name="T18" fmla="*/ 11 w 19"/>
                    <a:gd name="T19" fmla="*/ 10 h 15"/>
                    <a:gd name="T20" fmla="*/ 6 w 19"/>
                    <a:gd name="T21" fmla="*/ 8 h 15"/>
                    <a:gd name="T22" fmla="*/ 6 w 19"/>
                    <a:gd name="T23" fmla="*/ 7 h 15"/>
                    <a:gd name="T24" fmla="*/ 5 w 1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5">
                      <a:moveTo>
                        <a:pt x="5" y="0"/>
                      </a:moveTo>
                      <a:lnTo>
                        <a:pt x="0" y="0"/>
                      </a:lnTo>
                      <a:lnTo>
                        <a:pt x="0" y="6"/>
                      </a:lnTo>
                      <a:lnTo>
                        <a:pt x="2" y="11"/>
                      </a:lnTo>
                      <a:lnTo>
                        <a:pt x="4" y="13"/>
                      </a:lnTo>
                      <a:lnTo>
                        <a:pt x="11" y="15"/>
                      </a:lnTo>
                      <a:lnTo>
                        <a:pt x="15" y="15"/>
                      </a:lnTo>
                      <a:lnTo>
                        <a:pt x="19" y="13"/>
                      </a:lnTo>
                      <a:lnTo>
                        <a:pt x="19" y="13"/>
                      </a:lnTo>
                      <a:lnTo>
                        <a:pt x="11" y="10"/>
                      </a:lnTo>
                      <a:lnTo>
                        <a:pt x="6" y="8"/>
                      </a:lnTo>
                      <a:lnTo>
                        <a:pt x="6"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6" name="Freeform 1030"/>
                <p:cNvSpPr>
                  <a:spLocks/>
                </p:cNvSpPr>
                <p:nvPr/>
              </p:nvSpPr>
              <p:spPr bwMode="auto">
                <a:xfrm>
                  <a:off x="1482" y="1803"/>
                  <a:ext cx="3" cy="7"/>
                </a:xfrm>
                <a:custGeom>
                  <a:avLst/>
                  <a:gdLst>
                    <a:gd name="T0" fmla="*/ 17 w 17"/>
                    <a:gd name="T1" fmla="*/ 1 h 40"/>
                    <a:gd name="T2" fmla="*/ 10 w 17"/>
                    <a:gd name="T3" fmla="*/ 0 h 40"/>
                    <a:gd name="T4" fmla="*/ 7 w 17"/>
                    <a:gd name="T5" fmla="*/ 28 h 40"/>
                    <a:gd name="T6" fmla="*/ 6 w 17"/>
                    <a:gd name="T7" fmla="*/ 34 h 40"/>
                    <a:gd name="T8" fmla="*/ 4 w 17"/>
                    <a:gd name="T9" fmla="*/ 36 h 40"/>
                    <a:gd name="T10" fmla="*/ 0 w 17"/>
                    <a:gd name="T11" fmla="*/ 37 h 40"/>
                    <a:gd name="T12" fmla="*/ 8 w 17"/>
                    <a:gd name="T13" fmla="*/ 40 h 40"/>
                    <a:gd name="T14" fmla="*/ 11 w 17"/>
                    <a:gd name="T15" fmla="*/ 36 h 40"/>
                    <a:gd name="T16" fmla="*/ 12 w 17"/>
                    <a:gd name="T17" fmla="*/ 29 h 40"/>
                    <a:gd name="T18" fmla="*/ 17 w 17"/>
                    <a:gd name="T19"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0">
                      <a:moveTo>
                        <a:pt x="17" y="1"/>
                      </a:moveTo>
                      <a:lnTo>
                        <a:pt x="10" y="0"/>
                      </a:lnTo>
                      <a:lnTo>
                        <a:pt x="7" y="28"/>
                      </a:lnTo>
                      <a:lnTo>
                        <a:pt x="6" y="34"/>
                      </a:lnTo>
                      <a:lnTo>
                        <a:pt x="4" y="36"/>
                      </a:lnTo>
                      <a:lnTo>
                        <a:pt x="0" y="37"/>
                      </a:lnTo>
                      <a:lnTo>
                        <a:pt x="8" y="40"/>
                      </a:lnTo>
                      <a:lnTo>
                        <a:pt x="11" y="36"/>
                      </a:lnTo>
                      <a:lnTo>
                        <a:pt x="12" y="29"/>
                      </a:ln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7" name="Freeform 1031"/>
                <p:cNvSpPr>
                  <a:spLocks/>
                </p:cNvSpPr>
                <p:nvPr/>
              </p:nvSpPr>
              <p:spPr bwMode="auto">
                <a:xfrm>
                  <a:off x="1486" y="1804"/>
                  <a:ext cx="4" cy="7"/>
                </a:xfrm>
                <a:custGeom>
                  <a:avLst/>
                  <a:gdLst>
                    <a:gd name="T0" fmla="*/ 9 w 27"/>
                    <a:gd name="T1" fmla="*/ 0 h 44"/>
                    <a:gd name="T2" fmla="*/ 4 w 27"/>
                    <a:gd name="T3" fmla="*/ 0 h 44"/>
                    <a:gd name="T4" fmla="*/ 1 w 27"/>
                    <a:gd name="T5" fmla="*/ 24 h 44"/>
                    <a:gd name="T6" fmla="*/ 1 w 27"/>
                    <a:gd name="T7" fmla="*/ 25 h 44"/>
                    <a:gd name="T8" fmla="*/ 0 w 27"/>
                    <a:gd name="T9" fmla="*/ 31 h 44"/>
                    <a:gd name="T10" fmla="*/ 0 w 27"/>
                    <a:gd name="T11" fmla="*/ 32 h 44"/>
                    <a:gd name="T12" fmla="*/ 2 w 27"/>
                    <a:gd name="T13" fmla="*/ 37 h 44"/>
                    <a:gd name="T14" fmla="*/ 2 w 27"/>
                    <a:gd name="T15" fmla="*/ 38 h 44"/>
                    <a:gd name="T16" fmla="*/ 6 w 27"/>
                    <a:gd name="T17" fmla="*/ 42 h 44"/>
                    <a:gd name="T18" fmla="*/ 9 w 27"/>
                    <a:gd name="T19" fmla="*/ 43 h 44"/>
                    <a:gd name="T20" fmla="*/ 15 w 27"/>
                    <a:gd name="T21" fmla="*/ 44 h 44"/>
                    <a:gd name="T22" fmla="*/ 20 w 27"/>
                    <a:gd name="T23" fmla="*/ 44 h 44"/>
                    <a:gd name="T24" fmla="*/ 24 w 27"/>
                    <a:gd name="T25" fmla="*/ 44 h 44"/>
                    <a:gd name="T26" fmla="*/ 27 w 27"/>
                    <a:gd name="T27" fmla="*/ 43 h 44"/>
                    <a:gd name="T28" fmla="*/ 16 w 27"/>
                    <a:gd name="T29" fmla="*/ 39 h 44"/>
                    <a:gd name="T30" fmla="*/ 13 w 27"/>
                    <a:gd name="T31" fmla="*/ 39 h 44"/>
                    <a:gd name="T32" fmla="*/ 8 w 27"/>
                    <a:gd name="T33" fmla="*/ 37 h 44"/>
                    <a:gd name="T34" fmla="*/ 8 w 27"/>
                    <a:gd name="T35" fmla="*/ 36 h 44"/>
                    <a:gd name="T36" fmla="*/ 6 w 27"/>
                    <a:gd name="T37" fmla="*/ 32 h 44"/>
                    <a:gd name="T38" fmla="*/ 6 w 27"/>
                    <a:gd name="T39" fmla="*/ 31 h 44"/>
                    <a:gd name="T40" fmla="*/ 6 w 27"/>
                    <a:gd name="T41" fmla="*/ 24 h 44"/>
                    <a:gd name="T42" fmla="*/ 9 w 27"/>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4">
                      <a:moveTo>
                        <a:pt x="9" y="0"/>
                      </a:moveTo>
                      <a:lnTo>
                        <a:pt x="4" y="0"/>
                      </a:lnTo>
                      <a:lnTo>
                        <a:pt x="1" y="24"/>
                      </a:lnTo>
                      <a:lnTo>
                        <a:pt x="1" y="25"/>
                      </a:lnTo>
                      <a:lnTo>
                        <a:pt x="0" y="31"/>
                      </a:lnTo>
                      <a:lnTo>
                        <a:pt x="0" y="32"/>
                      </a:lnTo>
                      <a:lnTo>
                        <a:pt x="2" y="37"/>
                      </a:lnTo>
                      <a:lnTo>
                        <a:pt x="2" y="38"/>
                      </a:lnTo>
                      <a:lnTo>
                        <a:pt x="6" y="42"/>
                      </a:lnTo>
                      <a:lnTo>
                        <a:pt x="9" y="43"/>
                      </a:lnTo>
                      <a:lnTo>
                        <a:pt x="15" y="44"/>
                      </a:lnTo>
                      <a:lnTo>
                        <a:pt x="20" y="44"/>
                      </a:lnTo>
                      <a:lnTo>
                        <a:pt x="24" y="44"/>
                      </a:lnTo>
                      <a:lnTo>
                        <a:pt x="27" y="43"/>
                      </a:lnTo>
                      <a:lnTo>
                        <a:pt x="16" y="39"/>
                      </a:lnTo>
                      <a:lnTo>
                        <a:pt x="13" y="39"/>
                      </a:lnTo>
                      <a:lnTo>
                        <a:pt x="8" y="37"/>
                      </a:lnTo>
                      <a:lnTo>
                        <a:pt x="8" y="36"/>
                      </a:lnTo>
                      <a:lnTo>
                        <a:pt x="6" y="32"/>
                      </a:lnTo>
                      <a:lnTo>
                        <a:pt x="6" y="31"/>
                      </a:lnTo>
                      <a:lnTo>
                        <a:pt x="6"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8" name="Freeform 1032"/>
                <p:cNvSpPr>
                  <a:spLocks/>
                </p:cNvSpPr>
                <p:nvPr/>
              </p:nvSpPr>
              <p:spPr bwMode="auto">
                <a:xfrm>
                  <a:off x="1488" y="1804"/>
                  <a:ext cx="4" cy="7"/>
                </a:xfrm>
                <a:custGeom>
                  <a:avLst/>
                  <a:gdLst>
                    <a:gd name="T0" fmla="*/ 21 w 21"/>
                    <a:gd name="T1" fmla="*/ 1 h 40"/>
                    <a:gd name="T2" fmla="*/ 16 w 21"/>
                    <a:gd name="T3" fmla="*/ 0 h 40"/>
                    <a:gd name="T4" fmla="*/ 13 w 21"/>
                    <a:gd name="T5" fmla="*/ 24 h 40"/>
                    <a:gd name="T6" fmla="*/ 13 w 21"/>
                    <a:gd name="T7" fmla="*/ 27 h 40"/>
                    <a:gd name="T8" fmla="*/ 11 w 21"/>
                    <a:gd name="T9" fmla="*/ 32 h 40"/>
                    <a:gd name="T10" fmla="*/ 11 w 21"/>
                    <a:gd name="T11" fmla="*/ 32 h 40"/>
                    <a:gd name="T12" fmla="*/ 7 w 21"/>
                    <a:gd name="T13" fmla="*/ 36 h 40"/>
                    <a:gd name="T14" fmla="*/ 5 w 21"/>
                    <a:gd name="T15" fmla="*/ 36 h 40"/>
                    <a:gd name="T16" fmla="*/ 0 w 21"/>
                    <a:gd name="T17" fmla="*/ 36 h 40"/>
                    <a:gd name="T18" fmla="*/ 11 w 21"/>
                    <a:gd name="T19" fmla="*/ 40 h 40"/>
                    <a:gd name="T20" fmla="*/ 15 w 21"/>
                    <a:gd name="T21" fmla="*/ 37 h 40"/>
                    <a:gd name="T22" fmla="*/ 15 w 21"/>
                    <a:gd name="T23" fmla="*/ 36 h 40"/>
                    <a:gd name="T24" fmla="*/ 17 w 21"/>
                    <a:gd name="T25" fmla="*/ 31 h 40"/>
                    <a:gd name="T26" fmla="*/ 17 w 21"/>
                    <a:gd name="T27" fmla="*/ 31 h 40"/>
                    <a:gd name="T28" fmla="*/ 18 w 21"/>
                    <a:gd name="T29" fmla="*/ 25 h 40"/>
                    <a:gd name="T30" fmla="*/ 21 w 21"/>
                    <a:gd name="T3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0">
                      <a:moveTo>
                        <a:pt x="21" y="1"/>
                      </a:moveTo>
                      <a:lnTo>
                        <a:pt x="16" y="0"/>
                      </a:lnTo>
                      <a:lnTo>
                        <a:pt x="13" y="24"/>
                      </a:lnTo>
                      <a:lnTo>
                        <a:pt x="13" y="27"/>
                      </a:lnTo>
                      <a:lnTo>
                        <a:pt x="11" y="32"/>
                      </a:lnTo>
                      <a:lnTo>
                        <a:pt x="11" y="32"/>
                      </a:lnTo>
                      <a:lnTo>
                        <a:pt x="7" y="36"/>
                      </a:lnTo>
                      <a:lnTo>
                        <a:pt x="5" y="36"/>
                      </a:lnTo>
                      <a:lnTo>
                        <a:pt x="0" y="36"/>
                      </a:lnTo>
                      <a:lnTo>
                        <a:pt x="11" y="40"/>
                      </a:lnTo>
                      <a:lnTo>
                        <a:pt x="15" y="37"/>
                      </a:lnTo>
                      <a:lnTo>
                        <a:pt x="15" y="36"/>
                      </a:lnTo>
                      <a:lnTo>
                        <a:pt x="17" y="31"/>
                      </a:lnTo>
                      <a:lnTo>
                        <a:pt x="17" y="31"/>
                      </a:lnTo>
                      <a:lnTo>
                        <a:pt x="18" y="25"/>
                      </a:lnTo>
                      <a:lnTo>
                        <a:pt x="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9" name="Freeform 1033"/>
                <p:cNvSpPr>
                  <a:spLocks/>
                </p:cNvSpPr>
                <p:nvPr/>
              </p:nvSpPr>
              <p:spPr bwMode="auto">
                <a:xfrm>
                  <a:off x="1492" y="1805"/>
                  <a:ext cx="5" cy="7"/>
                </a:xfrm>
                <a:custGeom>
                  <a:avLst/>
                  <a:gdLst>
                    <a:gd name="T0" fmla="*/ 28 w 31"/>
                    <a:gd name="T1" fmla="*/ 1 h 42"/>
                    <a:gd name="T2" fmla="*/ 22 w 31"/>
                    <a:gd name="T3" fmla="*/ 0 h 42"/>
                    <a:gd name="T4" fmla="*/ 0 w 31"/>
                    <a:gd name="T5" fmla="*/ 41 h 42"/>
                    <a:gd name="T6" fmla="*/ 7 w 31"/>
                    <a:gd name="T7" fmla="*/ 42 h 42"/>
                    <a:gd name="T8" fmla="*/ 13 w 31"/>
                    <a:gd name="T9" fmla="*/ 29 h 42"/>
                    <a:gd name="T10" fmla="*/ 31 w 31"/>
                    <a:gd name="T11" fmla="*/ 31 h 42"/>
                    <a:gd name="T12" fmla="*/ 15 w 31"/>
                    <a:gd name="T13" fmla="*/ 25 h 42"/>
                    <a:gd name="T14" fmla="*/ 21 w 31"/>
                    <a:gd name="T15" fmla="*/ 13 h 42"/>
                    <a:gd name="T16" fmla="*/ 22 w 31"/>
                    <a:gd name="T17" fmla="*/ 11 h 42"/>
                    <a:gd name="T18" fmla="*/ 25 w 31"/>
                    <a:gd name="T19" fmla="*/ 5 h 42"/>
                    <a:gd name="T20" fmla="*/ 25 w 31"/>
                    <a:gd name="T21" fmla="*/ 5 h 42"/>
                    <a:gd name="T22" fmla="*/ 28 w 31"/>
                    <a:gd name="T23"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2">
                      <a:moveTo>
                        <a:pt x="28" y="1"/>
                      </a:moveTo>
                      <a:lnTo>
                        <a:pt x="22" y="0"/>
                      </a:lnTo>
                      <a:lnTo>
                        <a:pt x="0" y="41"/>
                      </a:lnTo>
                      <a:lnTo>
                        <a:pt x="7" y="42"/>
                      </a:lnTo>
                      <a:lnTo>
                        <a:pt x="13" y="29"/>
                      </a:lnTo>
                      <a:lnTo>
                        <a:pt x="31" y="31"/>
                      </a:lnTo>
                      <a:lnTo>
                        <a:pt x="15" y="25"/>
                      </a:lnTo>
                      <a:lnTo>
                        <a:pt x="21" y="13"/>
                      </a:lnTo>
                      <a:lnTo>
                        <a:pt x="22" y="11"/>
                      </a:lnTo>
                      <a:lnTo>
                        <a:pt x="25" y="5"/>
                      </a:lnTo>
                      <a:lnTo>
                        <a:pt x="25" y="5"/>
                      </a:lnTo>
                      <a:lnTo>
                        <a:pt x="2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0" name="Freeform 1034"/>
                <p:cNvSpPr>
                  <a:spLocks/>
                </p:cNvSpPr>
                <p:nvPr/>
              </p:nvSpPr>
              <p:spPr bwMode="auto">
                <a:xfrm>
                  <a:off x="1494" y="1805"/>
                  <a:ext cx="5" cy="7"/>
                </a:xfrm>
                <a:custGeom>
                  <a:avLst/>
                  <a:gdLst>
                    <a:gd name="T0" fmla="*/ 13 w 26"/>
                    <a:gd name="T1" fmla="*/ 0 h 45"/>
                    <a:gd name="T2" fmla="*/ 10 w 26"/>
                    <a:gd name="T3" fmla="*/ 4 h 45"/>
                    <a:gd name="T4" fmla="*/ 11 w 26"/>
                    <a:gd name="T5" fmla="*/ 9 h 45"/>
                    <a:gd name="T6" fmla="*/ 11 w 26"/>
                    <a:gd name="T7" fmla="*/ 12 h 45"/>
                    <a:gd name="T8" fmla="*/ 13 w 26"/>
                    <a:gd name="T9" fmla="*/ 17 h 45"/>
                    <a:gd name="T10" fmla="*/ 15 w 26"/>
                    <a:gd name="T11" fmla="*/ 26 h 45"/>
                    <a:gd name="T12" fmla="*/ 0 w 26"/>
                    <a:gd name="T13" fmla="*/ 24 h 45"/>
                    <a:gd name="T14" fmla="*/ 16 w 26"/>
                    <a:gd name="T15" fmla="*/ 30 h 45"/>
                    <a:gd name="T16" fmla="*/ 19 w 26"/>
                    <a:gd name="T17" fmla="*/ 44 h 45"/>
                    <a:gd name="T18" fmla="*/ 26 w 26"/>
                    <a:gd name="T19" fmla="*/ 45 h 45"/>
                    <a:gd name="T20" fmla="*/ 13 w 26"/>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5">
                      <a:moveTo>
                        <a:pt x="13" y="0"/>
                      </a:moveTo>
                      <a:lnTo>
                        <a:pt x="10" y="4"/>
                      </a:lnTo>
                      <a:lnTo>
                        <a:pt x="11" y="9"/>
                      </a:lnTo>
                      <a:lnTo>
                        <a:pt x="11" y="12"/>
                      </a:lnTo>
                      <a:lnTo>
                        <a:pt x="13" y="17"/>
                      </a:lnTo>
                      <a:lnTo>
                        <a:pt x="15" y="26"/>
                      </a:lnTo>
                      <a:lnTo>
                        <a:pt x="0" y="24"/>
                      </a:lnTo>
                      <a:lnTo>
                        <a:pt x="16" y="30"/>
                      </a:lnTo>
                      <a:lnTo>
                        <a:pt x="19" y="44"/>
                      </a:lnTo>
                      <a:lnTo>
                        <a:pt x="26" y="4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1" name="Freeform 1035"/>
                <p:cNvSpPr>
                  <a:spLocks/>
                </p:cNvSpPr>
                <p:nvPr/>
              </p:nvSpPr>
              <p:spPr bwMode="auto">
                <a:xfrm>
                  <a:off x="1499" y="1805"/>
                  <a:ext cx="2" cy="7"/>
                </a:xfrm>
                <a:custGeom>
                  <a:avLst/>
                  <a:gdLst>
                    <a:gd name="T0" fmla="*/ 11 w 11"/>
                    <a:gd name="T1" fmla="*/ 1 h 44"/>
                    <a:gd name="T2" fmla="*/ 5 w 11"/>
                    <a:gd name="T3" fmla="*/ 0 h 44"/>
                    <a:gd name="T4" fmla="*/ 0 w 11"/>
                    <a:gd name="T5" fmla="*/ 43 h 44"/>
                    <a:gd name="T6" fmla="*/ 5 w 11"/>
                    <a:gd name="T7" fmla="*/ 44 h 44"/>
                    <a:gd name="T8" fmla="*/ 9 w 11"/>
                    <a:gd name="T9" fmla="*/ 11 h 44"/>
                    <a:gd name="T10" fmla="*/ 9 w 11"/>
                    <a:gd name="T11" fmla="*/ 11 h 44"/>
                    <a:gd name="T12" fmla="*/ 11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11" y="1"/>
                      </a:moveTo>
                      <a:lnTo>
                        <a:pt x="5" y="0"/>
                      </a:lnTo>
                      <a:lnTo>
                        <a:pt x="0" y="43"/>
                      </a:lnTo>
                      <a:lnTo>
                        <a:pt x="5" y="44"/>
                      </a:lnTo>
                      <a:lnTo>
                        <a:pt x="9" y="11"/>
                      </a:lnTo>
                      <a:lnTo>
                        <a:pt x="9" y="1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2" name="Freeform 1036"/>
                <p:cNvSpPr>
                  <a:spLocks/>
                </p:cNvSpPr>
                <p:nvPr/>
              </p:nvSpPr>
              <p:spPr bwMode="auto">
                <a:xfrm>
                  <a:off x="1501" y="1805"/>
                  <a:ext cx="3" cy="8"/>
                </a:xfrm>
                <a:custGeom>
                  <a:avLst/>
                  <a:gdLst>
                    <a:gd name="T0" fmla="*/ 2 w 20"/>
                    <a:gd name="T1" fmla="*/ 0 h 45"/>
                    <a:gd name="T2" fmla="*/ 0 w 20"/>
                    <a:gd name="T3" fmla="*/ 10 h 45"/>
                    <a:gd name="T4" fmla="*/ 19 w 20"/>
                    <a:gd name="T5" fmla="*/ 45 h 45"/>
                    <a:gd name="T6" fmla="*/ 20 w 20"/>
                    <a:gd name="T7" fmla="*/ 37 h 45"/>
                    <a:gd name="T8" fmla="*/ 2 w 20"/>
                    <a:gd name="T9" fmla="*/ 0 h 45"/>
                  </a:gdLst>
                  <a:ahLst/>
                  <a:cxnLst>
                    <a:cxn ang="0">
                      <a:pos x="T0" y="T1"/>
                    </a:cxn>
                    <a:cxn ang="0">
                      <a:pos x="T2" y="T3"/>
                    </a:cxn>
                    <a:cxn ang="0">
                      <a:pos x="T4" y="T5"/>
                    </a:cxn>
                    <a:cxn ang="0">
                      <a:pos x="T6" y="T7"/>
                    </a:cxn>
                    <a:cxn ang="0">
                      <a:pos x="T8" y="T9"/>
                    </a:cxn>
                  </a:cxnLst>
                  <a:rect l="0" t="0" r="r" b="b"/>
                  <a:pathLst>
                    <a:path w="20" h="45">
                      <a:moveTo>
                        <a:pt x="2" y="0"/>
                      </a:moveTo>
                      <a:lnTo>
                        <a:pt x="0" y="10"/>
                      </a:lnTo>
                      <a:lnTo>
                        <a:pt x="19" y="45"/>
                      </a:lnTo>
                      <a:lnTo>
                        <a:pt x="20" y="3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3" name="Freeform 1037"/>
                <p:cNvSpPr>
                  <a:spLocks/>
                </p:cNvSpPr>
                <p:nvPr/>
              </p:nvSpPr>
              <p:spPr bwMode="auto">
                <a:xfrm>
                  <a:off x="1504" y="1806"/>
                  <a:ext cx="2" cy="7"/>
                </a:xfrm>
                <a:custGeom>
                  <a:avLst/>
                  <a:gdLst>
                    <a:gd name="T0" fmla="*/ 10 w 10"/>
                    <a:gd name="T1" fmla="*/ 0 h 42"/>
                    <a:gd name="T2" fmla="*/ 5 w 10"/>
                    <a:gd name="T3" fmla="*/ 0 h 42"/>
                    <a:gd name="T4" fmla="*/ 2 w 10"/>
                    <a:gd name="T5" fmla="*/ 33 h 42"/>
                    <a:gd name="T6" fmla="*/ 1 w 10"/>
                    <a:gd name="T7" fmla="*/ 33 h 42"/>
                    <a:gd name="T8" fmla="*/ 0 w 10"/>
                    <a:gd name="T9" fmla="*/ 41 h 42"/>
                    <a:gd name="T10" fmla="*/ 5 w 10"/>
                    <a:gd name="T11" fmla="*/ 42 h 42"/>
                    <a:gd name="T12" fmla="*/ 10 w 1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0" h="42">
                      <a:moveTo>
                        <a:pt x="10" y="0"/>
                      </a:moveTo>
                      <a:lnTo>
                        <a:pt x="5" y="0"/>
                      </a:lnTo>
                      <a:lnTo>
                        <a:pt x="2" y="33"/>
                      </a:lnTo>
                      <a:lnTo>
                        <a:pt x="1" y="33"/>
                      </a:lnTo>
                      <a:lnTo>
                        <a:pt x="0" y="41"/>
                      </a:lnTo>
                      <a:lnTo>
                        <a:pt x="5"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4" name="Freeform 1038"/>
                <p:cNvSpPr>
                  <a:spLocks/>
                </p:cNvSpPr>
                <p:nvPr/>
              </p:nvSpPr>
              <p:spPr bwMode="auto">
                <a:xfrm>
                  <a:off x="1509" y="1806"/>
                  <a:ext cx="2" cy="8"/>
                </a:xfrm>
                <a:custGeom>
                  <a:avLst/>
                  <a:gdLst>
                    <a:gd name="T0" fmla="*/ 10 w 10"/>
                    <a:gd name="T1" fmla="*/ 1 h 43"/>
                    <a:gd name="T2" fmla="*/ 5 w 10"/>
                    <a:gd name="T3" fmla="*/ 0 h 43"/>
                    <a:gd name="T4" fmla="*/ 0 w 10"/>
                    <a:gd name="T5" fmla="*/ 42 h 43"/>
                    <a:gd name="T6" fmla="*/ 5 w 10"/>
                    <a:gd name="T7" fmla="*/ 43 h 43"/>
                    <a:gd name="T8" fmla="*/ 9 w 10"/>
                    <a:gd name="T9" fmla="*/ 9 h 43"/>
                    <a:gd name="T10" fmla="*/ 9 w 10"/>
                    <a:gd name="T11" fmla="*/ 9 h 43"/>
                    <a:gd name="T12" fmla="*/ 10 w 10"/>
                    <a:gd name="T13" fmla="*/ 1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10" y="1"/>
                      </a:moveTo>
                      <a:lnTo>
                        <a:pt x="5" y="0"/>
                      </a:lnTo>
                      <a:lnTo>
                        <a:pt x="0" y="42"/>
                      </a:lnTo>
                      <a:lnTo>
                        <a:pt x="5" y="43"/>
                      </a:lnTo>
                      <a:lnTo>
                        <a:pt x="9" y="9"/>
                      </a:lnTo>
                      <a:lnTo>
                        <a:pt x="9" y="9"/>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5" name="Freeform 1039"/>
                <p:cNvSpPr>
                  <a:spLocks/>
                </p:cNvSpPr>
                <p:nvPr/>
              </p:nvSpPr>
              <p:spPr bwMode="auto">
                <a:xfrm>
                  <a:off x="1511" y="1807"/>
                  <a:ext cx="3" cy="7"/>
                </a:xfrm>
                <a:custGeom>
                  <a:avLst/>
                  <a:gdLst>
                    <a:gd name="T0" fmla="*/ 1 w 19"/>
                    <a:gd name="T1" fmla="*/ 0 h 45"/>
                    <a:gd name="T2" fmla="*/ 0 w 19"/>
                    <a:gd name="T3" fmla="*/ 8 h 45"/>
                    <a:gd name="T4" fmla="*/ 18 w 19"/>
                    <a:gd name="T5" fmla="*/ 45 h 45"/>
                    <a:gd name="T6" fmla="*/ 19 w 19"/>
                    <a:gd name="T7" fmla="*/ 36 h 45"/>
                    <a:gd name="T8" fmla="*/ 1 w 19"/>
                    <a:gd name="T9" fmla="*/ 0 h 45"/>
                  </a:gdLst>
                  <a:ahLst/>
                  <a:cxnLst>
                    <a:cxn ang="0">
                      <a:pos x="T0" y="T1"/>
                    </a:cxn>
                    <a:cxn ang="0">
                      <a:pos x="T2" y="T3"/>
                    </a:cxn>
                    <a:cxn ang="0">
                      <a:pos x="T4" y="T5"/>
                    </a:cxn>
                    <a:cxn ang="0">
                      <a:pos x="T6" y="T7"/>
                    </a:cxn>
                    <a:cxn ang="0">
                      <a:pos x="T8" y="T9"/>
                    </a:cxn>
                  </a:cxnLst>
                  <a:rect l="0" t="0" r="r" b="b"/>
                  <a:pathLst>
                    <a:path w="19" h="45">
                      <a:moveTo>
                        <a:pt x="1" y="0"/>
                      </a:moveTo>
                      <a:lnTo>
                        <a:pt x="0" y="8"/>
                      </a:lnTo>
                      <a:lnTo>
                        <a:pt x="18" y="45"/>
                      </a:lnTo>
                      <a:lnTo>
                        <a:pt x="19" y="3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6" name="Freeform 1040"/>
                <p:cNvSpPr>
                  <a:spLocks/>
                </p:cNvSpPr>
                <p:nvPr/>
              </p:nvSpPr>
              <p:spPr bwMode="auto">
                <a:xfrm>
                  <a:off x="1514" y="1807"/>
                  <a:ext cx="2" cy="7"/>
                </a:xfrm>
                <a:custGeom>
                  <a:avLst/>
                  <a:gdLst>
                    <a:gd name="T0" fmla="*/ 11 w 11"/>
                    <a:gd name="T1" fmla="*/ 1 h 44"/>
                    <a:gd name="T2" fmla="*/ 6 w 11"/>
                    <a:gd name="T3" fmla="*/ 0 h 44"/>
                    <a:gd name="T4" fmla="*/ 1 w 11"/>
                    <a:gd name="T5" fmla="*/ 34 h 44"/>
                    <a:gd name="T6" fmla="*/ 1 w 11"/>
                    <a:gd name="T7" fmla="*/ 34 h 44"/>
                    <a:gd name="T8" fmla="*/ 0 w 11"/>
                    <a:gd name="T9" fmla="*/ 43 h 44"/>
                    <a:gd name="T10" fmla="*/ 6 w 11"/>
                    <a:gd name="T11" fmla="*/ 44 h 44"/>
                    <a:gd name="T12" fmla="*/ 11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11" y="1"/>
                      </a:moveTo>
                      <a:lnTo>
                        <a:pt x="6" y="0"/>
                      </a:lnTo>
                      <a:lnTo>
                        <a:pt x="1" y="34"/>
                      </a:lnTo>
                      <a:lnTo>
                        <a:pt x="1" y="34"/>
                      </a:lnTo>
                      <a:lnTo>
                        <a:pt x="0" y="43"/>
                      </a:lnTo>
                      <a:lnTo>
                        <a:pt x="6" y="4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7" name="Freeform 1041"/>
                <p:cNvSpPr>
                  <a:spLocks/>
                </p:cNvSpPr>
                <p:nvPr/>
              </p:nvSpPr>
              <p:spPr bwMode="auto">
                <a:xfrm>
                  <a:off x="1517" y="1807"/>
                  <a:ext cx="1" cy="8"/>
                </a:xfrm>
                <a:custGeom>
                  <a:avLst/>
                  <a:gdLst>
                    <a:gd name="T0" fmla="*/ 6 w 11"/>
                    <a:gd name="T1" fmla="*/ 44 h 44"/>
                    <a:gd name="T2" fmla="*/ 0 w 11"/>
                    <a:gd name="T3" fmla="*/ 43 h 44"/>
                    <a:gd name="T4" fmla="*/ 6 w 11"/>
                    <a:gd name="T5" fmla="*/ 0 h 44"/>
                    <a:gd name="T6" fmla="*/ 11 w 11"/>
                    <a:gd name="T7" fmla="*/ 1 h 44"/>
                    <a:gd name="T8" fmla="*/ 6 w 11"/>
                    <a:gd name="T9" fmla="*/ 44 h 44"/>
                  </a:gdLst>
                  <a:ahLst/>
                  <a:cxnLst>
                    <a:cxn ang="0">
                      <a:pos x="T0" y="T1"/>
                    </a:cxn>
                    <a:cxn ang="0">
                      <a:pos x="T2" y="T3"/>
                    </a:cxn>
                    <a:cxn ang="0">
                      <a:pos x="T4" y="T5"/>
                    </a:cxn>
                    <a:cxn ang="0">
                      <a:pos x="T6" y="T7"/>
                    </a:cxn>
                    <a:cxn ang="0">
                      <a:pos x="T8" y="T9"/>
                    </a:cxn>
                  </a:cxnLst>
                  <a:rect l="0" t="0" r="r" b="b"/>
                  <a:pathLst>
                    <a:path w="11" h="44">
                      <a:moveTo>
                        <a:pt x="6" y="44"/>
                      </a:moveTo>
                      <a:lnTo>
                        <a:pt x="0" y="43"/>
                      </a:lnTo>
                      <a:lnTo>
                        <a:pt x="6" y="0"/>
                      </a:lnTo>
                      <a:lnTo>
                        <a:pt x="11" y="1"/>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8" name="Freeform 1042"/>
                <p:cNvSpPr>
                  <a:spLocks/>
                </p:cNvSpPr>
                <p:nvPr/>
              </p:nvSpPr>
              <p:spPr bwMode="auto">
                <a:xfrm>
                  <a:off x="1522" y="1813"/>
                  <a:ext cx="3" cy="2"/>
                </a:xfrm>
                <a:custGeom>
                  <a:avLst/>
                  <a:gdLst>
                    <a:gd name="T0" fmla="*/ 14 w 19"/>
                    <a:gd name="T1" fmla="*/ 0 h 11"/>
                    <a:gd name="T2" fmla="*/ 12 w 19"/>
                    <a:gd name="T3" fmla="*/ 3 h 11"/>
                    <a:gd name="T4" fmla="*/ 9 w 19"/>
                    <a:gd name="T5" fmla="*/ 8 h 11"/>
                    <a:gd name="T6" fmla="*/ 6 w 19"/>
                    <a:gd name="T7" fmla="*/ 9 h 11"/>
                    <a:gd name="T8" fmla="*/ 0 w 19"/>
                    <a:gd name="T9" fmla="*/ 9 h 11"/>
                    <a:gd name="T10" fmla="*/ 13 w 19"/>
                    <a:gd name="T11" fmla="*/ 11 h 11"/>
                    <a:gd name="T12" fmla="*/ 16 w 19"/>
                    <a:gd name="T13" fmla="*/ 8 h 11"/>
                    <a:gd name="T14" fmla="*/ 19 w 19"/>
                    <a:gd name="T15" fmla="*/ 2 h 11"/>
                    <a:gd name="T16" fmla="*/ 14 w 1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4" y="0"/>
                      </a:moveTo>
                      <a:lnTo>
                        <a:pt x="12" y="3"/>
                      </a:lnTo>
                      <a:lnTo>
                        <a:pt x="9" y="8"/>
                      </a:lnTo>
                      <a:lnTo>
                        <a:pt x="6" y="9"/>
                      </a:lnTo>
                      <a:lnTo>
                        <a:pt x="0" y="9"/>
                      </a:lnTo>
                      <a:lnTo>
                        <a:pt x="13" y="11"/>
                      </a:lnTo>
                      <a:lnTo>
                        <a:pt x="16" y="8"/>
                      </a:lnTo>
                      <a:lnTo>
                        <a:pt x="19" y="2"/>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9" name="Freeform 1043"/>
                <p:cNvSpPr>
                  <a:spLocks/>
                </p:cNvSpPr>
                <p:nvPr/>
              </p:nvSpPr>
              <p:spPr bwMode="auto">
                <a:xfrm>
                  <a:off x="1523" y="1809"/>
                  <a:ext cx="3" cy="2"/>
                </a:xfrm>
                <a:custGeom>
                  <a:avLst/>
                  <a:gdLst>
                    <a:gd name="T0" fmla="*/ 10 w 16"/>
                    <a:gd name="T1" fmla="*/ 0 h 10"/>
                    <a:gd name="T2" fmla="*/ 0 w 16"/>
                    <a:gd name="T3" fmla="*/ 0 h 10"/>
                    <a:gd name="T4" fmla="*/ 2 w 16"/>
                    <a:gd name="T5" fmla="*/ 0 h 10"/>
                    <a:gd name="T6" fmla="*/ 7 w 16"/>
                    <a:gd name="T7" fmla="*/ 3 h 10"/>
                    <a:gd name="T8" fmla="*/ 8 w 16"/>
                    <a:gd name="T9" fmla="*/ 5 h 10"/>
                    <a:gd name="T10" fmla="*/ 10 w 16"/>
                    <a:gd name="T11" fmla="*/ 10 h 10"/>
                    <a:gd name="T12" fmla="*/ 16 w 16"/>
                    <a:gd name="T13" fmla="*/ 9 h 10"/>
                    <a:gd name="T14" fmla="*/ 16 w 16"/>
                    <a:gd name="T15" fmla="*/ 9 h 10"/>
                    <a:gd name="T16" fmla="*/ 13 w 16"/>
                    <a:gd name="T17" fmla="*/ 4 h 10"/>
                    <a:gd name="T18" fmla="*/ 10 w 1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0" y="0"/>
                      </a:moveTo>
                      <a:lnTo>
                        <a:pt x="0" y="0"/>
                      </a:lnTo>
                      <a:lnTo>
                        <a:pt x="2" y="0"/>
                      </a:lnTo>
                      <a:lnTo>
                        <a:pt x="7" y="3"/>
                      </a:lnTo>
                      <a:lnTo>
                        <a:pt x="8" y="5"/>
                      </a:lnTo>
                      <a:lnTo>
                        <a:pt x="10" y="10"/>
                      </a:lnTo>
                      <a:lnTo>
                        <a:pt x="16" y="9"/>
                      </a:lnTo>
                      <a:lnTo>
                        <a:pt x="16" y="9"/>
                      </a:lnTo>
                      <a:lnTo>
                        <a:pt x="13"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0" name="Freeform 1044"/>
                <p:cNvSpPr>
                  <a:spLocks/>
                </p:cNvSpPr>
                <p:nvPr/>
              </p:nvSpPr>
              <p:spPr bwMode="auto">
                <a:xfrm>
                  <a:off x="1519" y="1808"/>
                  <a:ext cx="6" cy="7"/>
                </a:xfrm>
                <a:custGeom>
                  <a:avLst/>
                  <a:gdLst>
                    <a:gd name="T0" fmla="*/ 24 w 33"/>
                    <a:gd name="T1" fmla="*/ 1 h 45"/>
                    <a:gd name="T2" fmla="*/ 18 w 33"/>
                    <a:gd name="T3" fmla="*/ 0 h 45"/>
                    <a:gd name="T4" fmla="*/ 13 w 33"/>
                    <a:gd name="T5" fmla="*/ 2 h 45"/>
                    <a:gd name="T6" fmla="*/ 9 w 33"/>
                    <a:gd name="T7" fmla="*/ 5 h 45"/>
                    <a:gd name="T8" fmla="*/ 8 w 33"/>
                    <a:gd name="T9" fmla="*/ 6 h 45"/>
                    <a:gd name="T10" fmla="*/ 4 w 33"/>
                    <a:gd name="T11" fmla="*/ 9 h 45"/>
                    <a:gd name="T12" fmla="*/ 2 w 33"/>
                    <a:gd name="T13" fmla="*/ 14 h 45"/>
                    <a:gd name="T14" fmla="*/ 0 w 33"/>
                    <a:gd name="T15" fmla="*/ 21 h 45"/>
                    <a:gd name="T16" fmla="*/ 0 w 33"/>
                    <a:gd name="T17" fmla="*/ 26 h 45"/>
                    <a:gd name="T18" fmla="*/ 1 w 33"/>
                    <a:gd name="T19" fmla="*/ 31 h 45"/>
                    <a:gd name="T20" fmla="*/ 3 w 33"/>
                    <a:gd name="T21" fmla="*/ 37 h 45"/>
                    <a:gd name="T22" fmla="*/ 3 w 33"/>
                    <a:gd name="T23" fmla="*/ 37 h 45"/>
                    <a:gd name="T24" fmla="*/ 8 w 33"/>
                    <a:gd name="T25" fmla="*/ 41 h 45"/>
                    <a:gd name="T26" fmla="*/ 12 w 33"/>
                    <a:gd name="T27" fmla="*/ 43 h 45"/>
                    <a:gd name="T28" fmla="*/ 18 w 33"/>
                    <a:gd name="T29" fmla="*/ 45 h 45"/>
                    <a:gd name="T30" fmla="*/ 18 w 33"/>
                    <a:gd name="T31" fmla="*/ 45 h 45"/>
                    <a:gd name="T32" fmla="*/ 25 w 33"/>
                    <a:gd name="T33" fmla="*/ 45 h 45"/>
                    <a:gd name="T34" fmla="*/ 29 w 33"/>
                    <a:gd name="T35" fmla="*/ 43 h 45"/>
                    <a:gd name="T36" fmla="*/ 31 w 33"/>
                    <a:gd name="T37" fmla="*/ 42 h 45"/>
                    <a:gd name="T38" fmla="*/ 18 w 33"/>
                    <a:gd name="T39" fmla="*/ 40 h 45"/>
                    <a:gd name="T40" fmla="*/ 13 w 33"/>
                    <a:gd name="T41" fmla="*/ 39 h 45"/>
                    <a:gd name="T42" fmla="*/ 9 w 33"/>
                    <a:gd name="T43" fmla="*/ 34 h 45"/>
                    <a:gd name="T44" fmla="*/ 8 w 33"/>
                    <a:gd name="T45" fmla="*/ 32 h 45"/>
                    <a:gd name="T46" fmla="*/ 7 w 33"/>
                    <a:gd name="T47" fmla="*/ 27 h 45"/>
                    <a:gd name="T48" fmla="*/ 7 w 33"/>
                    <a:gd name="T49" fmla="*/ 21 h 45"/>
                    <a:gd name="T50" fmla="*/ 7 w 33"/>
                    <a:gd name="T51" fmla="*/ 18 h 45"/>
                    <a:gd name="T52" fmla="*/ 9 w 33"/>
                    <a:gd name="T53" fmla="*/ 13 h 45"/>
                    <a:gd name="T54" fmla="*/ 12 w 33"/>
                    <a:gd name="T55" fmla="*/ 9 h 45"/>
                    <a:gd name="T56" fmla="*/ 12 w 33"/>
                    <a:gd name="T57" fmla="*/ 9 h 45"/>
                    <a:gd name="T58" fmla="*/ 17 w 33"/>
                    <a:gd name="T59" fmla="*/ 6 h 45"/>
                    <a:gd name="T60" fmla="*/ 23 w 33"/>
                    <a:gd name="T61" fmla="*/ 6 h 45"/>
                    <a:gd name="T62" fmla="*/ 33 w 33"/>
                    <a:gd name="T63" fmla="*/ 6 h 45"/>
                    <a:gd name="T64" fmla="*/ 29 w 33"/>
                    <a:gd name="T65" fmla="*/ 2 h 45"/>
                    <a:gd name="T66" fmla="*/ 24 w 33"/>
                    <a:gd name="T6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4" y="1"/>
                      </a:moveTo>
                      <a:lnTo>
                        <a:pt x="18" y="0"/>
                      </a:lnTo>
                      <a:lnTo>
                        <a:pt x="13" y="2"/>
                      </a:lnTo>
                      <a:lnTo>
                        <a:pt x="9" y="5"/>
                      </a:lnTo>
                      <a:lnTo>
                        <a:pt x="8" y="6"/>
                      </a:lnTo>
                      <a:lnTo>
                        <a:pt x="4" y="9"/>
                      </a:lnTo>
                      <a:lnTo>
                        <a:pt x="2" y="14"/>
                      </a:lnTo>
                      <a:lnTo>
                        <a:pt x="0" y="21"/>
                      </a:lnTo>
                      <a:lnTo>
                        <a:pt x="0" y="26"/>
                      </a:lnTo>
                      <a:lnTo>
                        <a:pt x="1" y="31"/>
                      </a:lnTo>
                      <a:lnTo>
                        <a:pt x="3" y="37"/>
                      </a:lnTo>
                      <a:lnTo>
                        <a:pt x="3" y="37"/>
                      </a:lnTo>
                      <a:lnTo>
                        <a:pt x="8" y="41"/>
                      </a:lnTo>
                      <a:lnTo>
                        <a:pt x="12" y="43"/>
                      </a:lnTo>
                      <a:lnTo>
                        <a:pt x="18" y="45"/>
                      </a:lnTo>
                      <a:lnTo>
                        <a:pt x="18" y="45"/>
                      </a:lnTo>
                      <a:lnTo>
                        <a:pt x="25" y="45"/>
                      </a:lnTo>
                      <a:lnTo>
                        <a:pt x="29" y="43"/>
                      </a:lnTo>
                      <a:lnTo>
                        <a:pt x="31" y="42"/>
                      </a:lnTo>
                      <a:lnTo>
                        <a:pt x="18" y="40"/>
                      </a:lnTo>
                      <a:lnTo>
                        <a:pt x="13" y="39"/>
                      </a:lnTo>
                      <a:lnTo>
                        <a:pt x="9" y="34"/>
                      </a:lnTo>
                      <a:lnTo>
                        <a:pt x="8" y="32"/>
                      </a:lnTo>
                      <a:lnTo>
                        <a:pt x="7" y="27"/>
                      </a:lnTo>
                      <a:lnTo>
                        <a:pt x="7" y="21"/>
                      </a:lnTo>
                      <a:lnTo>
                        <a:pt x="7" y="18"/>
                      </a:lnTo>
                      <a:lnTo>
                        <a:pt x="9" y="13"/>
                      </a:lnTo>
                      <a:lnTo>
                        <a:pt x="12" y="9"/>
                      </a:lnTo>
                      <a:lnTo>
                        <a:pt x="12" y="9"/>
                      </a:lnTo>
                      <a:lnTo>
                        <a:pt x="17" y="6"/>
                      </a:lnTo>
                      <a:lnTo>
                        <a:pt x="23" y="6"/>
                      </a:lnTo>
                      <a:lnTo>
                        <a:pt x="33" y="6"/>
                      </a:lnTo>
                      <a:lnTo>
                        <a:pt x="29" y="2"/>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1" name="Freeform 1045"/>
                <p:cNvSpPr>
                  <a:spLocks/>
                </p:cNvSpPr>
                <p:nvPr/>
              </p:nvSpPr>
              <p:spPr bwMode="auto">
                <a:xfrm>
                  <a:off x="1528" y="1809"/>
                  <a:ext cx="5" cy="7"/>
                </a:xfrm>
                <a:custGeom>
                  <a:avLst/>
                  <a:gdLst>
                    <a:gd name="T0" fmla="*/ 27 w 34"/>
                    <a:gd name="T1" fmla="*/ 0 h 40"/>
                    <a:gd name="T2" fmla="*/ 16 w 34"/>
                    <a:gd name="T3" fmla="*/ 1 h 40"/>
                    <a:gd name="T4" fmla="*/ 16 w 34"/>
                    <a:gd name="T5" fmla="*/ 1 h 40"/>
                    <a:gd name="T6" fmla="*/ 22 w 34"/>
                    <a:gd name="T7" fmla="*/ 3 h 40"/>
                    <a:gd name="T8" fmla="*/ 26 w 34"/>
                    <a:gd name="T9" fmla="*/ 6 h 40"/>
                    <a:gd name="T10" fmla="*/ 27 w 34"/>
                    <a:gd name="T11" fmla="*/ 8 h 40"/>
                    <a:gd name="T12" fmla="*/ 28 w 34"/>
                    <a:gd name="T13" fmla="*/ 14 h 40"/>
                    <a:gd name="T14" fmla="*/ 28 w 34"/>
                    <a:gd name="T15" fmla="*/ 20 h 40"/>
                    <a:gd name="T16" fmla="*/ 28 w 34"/>
                    <a:gd name="T17" fmla="*/ 22 h 40"/>
                    <a:gd name="T18" fmla="*/ 26 w 34"/>
                    <a:gd name="T19" fmla="*/ 28 h 40"/>
                    <a:gd name="T20" fmla="*/ 23 w 34"/>
                    <a:gd name="T21" fmla="*/ 32 h 40"/>
                    <a:gd name="T22" fmla="*/ 22 w 34"/>
                    <a:gd name="T23" fmla="*/ 33 h 40"/>
                    <a:gd name="T24" fmla="*/ 17 w 34"/>
                    <a:gd name="T25" fmla="*/ 35 h 40"/>
                    <a:gd name="T26" fmla="*/ 12 w 34"/>
                    <a:gd name="T27" fmla="*/ 35 h 40"/>
                    <a:gd name="T28" fmla="*/ 0 w 34"/>
                    <a:gd name="T29" fmla="*/ 36 h 40"/>
                    <a:gd name="T30" fmla="*/ 6 w 34"/>
                    <a:gd name="T31" fmla="*/ 38 h 40"/>
                    <a:gd name="T32" fmla="*/ 11 w 34"/>
                    <a:gd name="T33" fmla="*/ 40 h 40"/>
                    <a:gd name="T34" fmla="*/ 16 w 34"/>
                    <a:gd name="T35" fmla="*/ 40 h 40"/>
                    <a:gd name="T36" fmla="*/ 22 w 34"/>
                    <a:gd name="T37" fmla="*/ 39 h 40"/>
                    <a:gd name="T38" fmla="*/ 26 w 34"/>
                    <a:gd name="T39" fmla="*/ 36 h 40"/>
                    <a:gd name="T40" fmla="*/ 27 w 34"/>
                    <a:gd name="T41" fmla="*/ 36 h 40"/>
                    <a:gd name="T42" fmla="*/ 30 w 34"/>
                    <a:gd name="T43" fmla="*/ 32 h 40"/>
                    <a:gd name="T44" fmla="*/ 32 w 34"/>
                    <a:gd name="T45" fmla="*/ 27 h 40"/>
                    <a:gd name="T46" fmla="*/ 34 w 34"/>
                    <a:gd name="T47" fmla="*/ 21 h 40"/>
                    <a:gd name="T48" fmla="*/ 34 w 34"/>
                    <a:gd name="T49" fmla="*/ 20 h 40"/>
                    <a:gd name="T50" fmla="*/ 34 w 34"/>
                    <a:gd name="T51" fmla="*/ 14 h 40"/>
                    <a:gd name="T52" fmla="*/ 33 w 34"/>
                    <a:gd name="T53" fmla="*/ 8 h 40"/>
                    <a:gd name="T54" fmla="*/ 30 w 34"/>
                    <a:gd name="T55" fmla="*/ 4 h 40"/>
                    <a:gd name="T56" fmla="*/ 27 w 34"/>
                    <a:gd name="T5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40">
                      <a:moveTo>
                        <a:pt x="27" y="0"/>
                      </a:moveTo>
                      <a:lnTo>
                        <a:pt x="16" y="1"/>
                      </a:lnTo>
                      <a:lnTo>
                        <a:pt x="16" y="1"/>
                      </a:lnTo>
                      <a:lnTo>
                        <a:pt x="22" y="3"/>
                      </a:lnTo>
                      <a:lnTo>
                        <a:pt x="26" y="6"/>
                      </a:lnTo>
                      <a:lnTo>
                        <a:pt x="27" y="8"/>
                      </a:lnTo>
                      <a:lnTo>
                        <a:pt x="28" y="14"/>
                      </a:lnTo>
                      <a:lnTo>
                        <a:pt x="28" y="20"/>
                      </a:lnTo>
                      <a:lnTo>
                        <a:pt x="28" y="22"/>
                      </a:lnTo>
                      <a:lnTo>
                        <a:pt x="26" y="28"/>
                      </a:lnTo>
                      <a:lnTo>
                        <a:pt x="23" y="32"/>
                      </a:lnTo>
                      <a:lnTo>
                        <a:pt x="22" y="33"/>
                      </a:lnTo>
                      <a:lnTo>
                        <a:pt x="17" y="35"/>
                      </a:lnTo>
                      <a:lnTo>
                        <a:pt x="12" y="35"/>
                      </a:lnTo>
                      <a:lnTo>
                        <a:pt x="0" y="36"/>
                      </a:lnTo>
                      <a:lnTo>
                        <a:pt x="6" y="38"/>
                      </a:lnTo>
                      <a:lnTo>
                        <a:pt x="11" y="40"/>
                      </a:lnTo>
                      <a:lnTo>
                        <a:pt x="16" y="40"/>
                      </a:lnTo>
                      <a:lnTo>
                        <a:pt x="22" y="39"/>
                      </a:lnTo>
                      <a:lnTo>
                        <a:pt x="26" y="36"/>
                      </a:lnTo>
                      <a:lnTo>
                        <a:pt x="27" y="36"/>
                      </a:lnTo>
                      <a:lnTo>
                        <a:pt x="30" y="32"/>
                      </a:lnTo>
                      <a:lnTo>
                        <a:pt x="32" y="27"/>
                      </a:lnTo>
                      <a:lnTo>
                        <a:pt x="34" y="21"/>
                      </a:lnTo>
                      <a:lnTo>
                        <a:pt x="34" y="20"/>
                      </a:lnTo>
                      <a:lnTo>
                        <a:pt x="34" y="14"/>
                      </a:lnTo>
                      <a:lnTo>
                        <a:pt x="33" y="8"/>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2" name="Freeform 1046"/>
                <p:cNvSpPr>
                  <a:spLocks/>
                </p:cNvSpPr>
                <p:nvPr/>
              </p:nvSpPr>
              <p:spPr bwMode="auto">
                <a:xfrm>
                  <a:off x="1526" y="1809"/>
                  <a:ext cx="6" cy="7"/>
                </a:xfrm>
                <a:custGeom>
                  <a:avLst/>
                  <a:gdLst>
                    <a:gd name="T0" fmla="*/ 23 w 34"/>
                    <a:gd name="T1" fmla="*/ 1 h 40"/>
                    <a:gd name="T2" fmla="*/ 18 w 34"/>
                    <a:gd name="T3" fmla="*/ 0 h 40"/>
                    <a:gd name="T4" fmla="*/ 13 w 34"/>
                    <a:gd name="T5" fmla="*/ 2 h 40"/>
                    <a:gd name="T6" fmla="*/ 8 w 34"/>
                    <a:gd name="T7" fmla="*/ 4 h 40"/>
                    <a:gd name="T8" fmla="*/ 7 w 34"/>
                    <a:gd name="T9" fmla="*/ 5 h 40"/>
                    <a:gd name="T10" fmla="*/ 4 w 34"/>
                    <a:gd name="T11" fmla="*/ 9 h 40"/>
                    <a:gd name="T12" fmla="*/ 2 w 34"/>
                    <a:gd name="T13" fmla="*/ 15 h 40"/>
                    <a:gd name="T14" fmla="*/ 0 w 34"/>
                    <a:gd name="T15" fmla="*/ 20 h 40"/>
                    <a:gd name="T16" fmla="*/ 0 w 34"/>
                    <a:gd name="T17" fmla="*/ 26 h 40"/>
                    <a:gd name="T18" fmla="*/ 1 w 34"/>
                    <a:gd name="T19" fmla="*/ 32 h 40"/>
                    <a:gd name="T20" fmla="*/ 4 w 34"/>
                    <a:gd name="T21" fmla="*/ 36 h 40"/>
                    <a:gd name="T22" fmla="*/ 7 w 34"/>
                    <a:gd name="T23" fmla="*/ 40 h 40"/>
                    <a:gd name="T24" fmla="*/ 19 w 34"/>
                    <a:gd name="T25" fmla="*/ 39 h 40"/>
                    <a:gd name="T26" fmla="*/ 18 w 34"/>
                    <a:gd name="T27" fmla="*/ 39 h 40"/>
                    <a:gd name="T28" fmla="*/ 13 w 34"/>
                    <a:gd name="T29" fmla="*/ 37 h 40"/>
                    <a:gd name="T30" fmla="*/ 8 w 34"/>
                    <a:gd name="T31" fmla="*/ 34 h 40"/>
                    <a:gd name="T32" fmla="*/ 8 w 34"/>
                    <a:gd name="T33" fmla="*/ 33 h 40"/>
                    <a:gd name="T34" fmla="*/ 6 w 34"/>
                    <a:gd name="T35" fmla="*/ 27 h 40"/>
                    <a:gd name="T36" fmla="*/ 6 w 34"/>
                    <a:gd name="T37" fmla="*/ 21 h 40"/>
                    <a:gd name="T38" fmla="*/ 7 w 34"/>
                    <a:gd name="T39" fmla="*/ 18 h 40"/>
                    <a:gd name="T40" fmla="*/ 8 w 34"/>
                    <a:gd name="T41" fmla="*/ 12 h 40"/>
                    <a:gd name="T42" fmla="*/ 12 w 34"/>
                    <a:gd name="T43" fmla="*/ 8 h 40"/>
                    <a:gd name="T44" fmla="*/ 13 w 34"/>
                    <a:gd name="T45" fmla="*/ 8 h 40"/>
                    <a:gd name="T46" fmla="*/ 17 w 34"/>
                    <a:gd name="T47" fmla="*/ 5 h 40"/>
                    <a:gd name="T48" fmla="*/ 23 w 34"/>
                    <a:gd name="T49" fmla="*/ 5 h 40"/>
                    <a:gd name="T50" fmla="*/ 34 w 34"/>
                    <a:gd name="T51" fmla="*/ 4 h 40"/>
                    <a:gd name="T52" fmla="*/ 29 w 34"/>
                    <a:gd name="T53" fmla="*/ 2 h 40"/>
                    <a:gd name="T54" fmla="*/ 23 w 34"/>
                    <a:gd name="T5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0">
                      <a:moveTo>
                        <a:pt x="23" y="1"/>
                      </a:moveTo>
                      <a:lnTo>
                        <a:pt x="18" y="0"/>
                      </a:lnTo>
                      <a:lnTo>
                        <a:pt x="13" y="2"/>
                      </a:lnTo>
                      <a:lnTo>
                        <a:pt x="8" y="4"/>
                      </a:lnTo>
                      <a:lnTo>
                        <a:pt x="7" y="5"/>
                      </a:lnTo>
                      <a:lnTo>
                        <a:pt x="4" y="9"/>
                      </a:lnTo>
                      <a:lnTo>
                        <a:pt x="2" y="15"/>
                      </a:lnTo>
                      <a:lnTo>
                        <a:pt x="0" y="20"/>
                      </a:lnTo>
                      <a:lnTo>
                        <a:pt x="0" y="26"/>
                      </a:lnTo>
                      <a:lnTo>
                        <a:pt x="1" y="32"/>
                      </a:lnTo>
                      <a:lnTo>
                        <a:pt x="4" y="36"/>
                      </a:lnTo>
                      <a:lnTo>
                        <a:pt x="7" y="40"/>
                      </a:lnTo>
                      <a:lnTo>
                        <a:pt x="19" y="39"/>
                      </a:lnTo>
                      <a:lnTo>
                        <a:pt x="18" y="39"/>
                      </a:lnTo>
                      <a:lnTo>
                        <a:pt x="13" y="37"/>
                      </a:lnTo>
                      <a:lnTo>
                        <a:pt x="8" y="34"/>
                      </a:lnTo>
                      <a:lnTo>
                        <a:pt x="8" y="33"/>
                      </a:lnTo>
                      <a:lnTo>
                        <a:pt x="6" y="27"/>
                      </a:lnTo>
                      <a:lnTo>
                        <a:pt x="6" y="21"/>
                      </a:lnTo>
                      <a:lnTo>
                        <a:pt x="7" y="18"/>
                      </a:lnTo>
                      <a:lnTo>
                        <a:pt x="8" y="12"/>
                      </a:lnTo>
                      <a:lnTo>
                        <a:pt x="12" y="8"/>
                      </a:lnTo>
                      <a:lnTo>
                        <a:pt x="13" y="8"/>
                      </a:lnTo>
                      <a:lnTo>
                        <a:pt x="17" y="5"/>
                      </a:lnTo>
                      <a:lnTo>
                        <a:pt x="23" y="5"/>
                      </a:lnTo>
                      <a:lnTo>
                        <a:pt x="34" y="4"/>
                      </a:lnTo>
                      <a:lnTo>
                        <a:pt x="29" y="2"/>
                      </a:ln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3" name="Freeform 1047"/>
                <p:cNvSpPr>
                  <a:spLocks/>
                </p:cNvSpPr>
                <p:nvPr/>
              </p:nvSpPr>
              <p:spPr bwMode="auto">
                <a:xfrm>
                  <a:off x="1534" y="1809"/>
                  <a:ext cx="4" cy="8"/>
                </a:xfrm>
                <a:custGeom>
                  <a:avLst/>
                  <a:gdLst>
                    <a:gd name="T0" fmla="*/ 10 w 26"/>
                    <a:gd name="T1" fmla="*/ 1 h 46"/>
                    <a:gd name="T2" fmla="*/ 5 w 26"/>
                    <a:gd name="T3" fmla="*/ 0 h 46"/>
                    <a:gd name="T4" fmla="*/ 0 w 26"/>
                    <a:gd name="T5" fmla="*/ 42 h 46"/>
                    <a:gd name="T6" fmla="*/ 26 w 26"/>
                    <a:gd name="T7" fmla="*/ 46 h 46"/>
                    <a:gd name="T8" fmla="*/ 26 w 26"/>
                    <a:gd name="T9" fmla="*/ 41 h 46"/>
                    <a:gd name="T10" fmla="*/ 6 w 26"/>
                    <a:gd name="T11" fmla="*/ 38 h 46"/>
                    <a:gd name="T12" fmla="*/ 10 w 26"/>
                    <a:gd name="T13" fmla="*/ 1 h 46"/>
                  </a:gdLst>
                  <a:ahLst/>
                  <a:cxnLst>
                    <a:cxn ang="0">
                      <a:pos x="T0" y="T1"/>
                    </a:cxn>
                    <a:cxn ang="0">
                      <a:pos x="T2" y="T3"/>
                    </a:cxn>
                    <a:cxn ang="0">
                      <a:pos x="T4" y="T5"/>
                    </a:cxn>
                    <a:cxn ang="0">
                      <a:pos x="T6" y="T7"/>
                    </a:cxn>
                    <a:cxn ang="0">
                      <a:pos x="T8" y="T9"/>
                    </a:cxn>
                    <a:cxn ang="0">
                      <a:pos x="T10" y="T11"/>
                    </a:cxn>
                    <a:cxn ang="0">
                      <a:pos x="T12" y="T13"/>
                    </a:cxn>
                  </a:cxnLst>
                  <a:rect l="0" t="0" r="r" b="b"/>
                  <a:pathLst>
                    <a:path w="26" h="46">
                      <a:moveTo>
                        <a:pt x="10" y="1"/>
                      </a:moveTo>
                      <a:lnTo>
                        <a:pt x="5" y="0"/>
                      </a:lnTo>
                      <a:lnTo>
                        <a:pt x="0" y="42"/>
                      </a:lnTo>
                      <a:lnTo>
                        <a:pt x="26" y="46"/>
                      </a:lnTo>
                      <a:lnTo>
                        <a:pt x="26" y="41"/>
                      </a:lnTo>
                      <a:lnTo>
                        <a:pt x="6" y="38"/>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4" name="Freeform 1048"/>
                <p:cNvSpPr>
                  <a:spLocks/>
                </p:cNvSpPr>
                <p:nvPr/>
              </p:nvSpPr>
              <p:spPr bwMode="auto">
                <a:xfrm>
                  <a:off x="1539" y="1811"/>
                  <a:ext cx="5" cy="6"/>
                </a:xfrm>
                <a:custGeom>
                  <a:avLst/>
                  <a:gdLst>
                    <a:gd name="T0" fmla="*/ 28 w 30"/>
                    <a:gd name="T1" fmla="*/ 0 h 41"/>
                    <a:gd name="T2" fmla="*/ 22 w 30"/>
                    <a:gd name="T3" fmla="*/ 0 h 41"/>
                    <a:gd name="T4" fmla="*/ 0 w 30"/>
                    <a:gd name="T5" fmla="*/ 41 h 41"/>
                    <a:gd name="T6" fmla="*/ 6 w 30"/>
                    <a:gd name="T7" fmla="*/ 41 h 41"/>
                    <a:gd name="T8" fmla="*/ 12 w 30"/>
                    <a:gd name="T9" fmla="*/ 29 h 41"/>
                    <a:gd name="T10" fmla="*/ 30 w 30"/>
                    <a:gd name="T11" fmla="*/ 31 h 41"/>
                    <a:gd name="T12" fmla="*/ 14 w 30"/>
                    <a:gd name="T13" fmla="*/ 25 h 41"/>
                    <a:gd name="T14" fmla="*/ 21 w 30"/>
                    <a:gd name="T15" fmla="*/ 12 h 41"/>
                    <a:gd name="T16" fmla="*/ 22 w 30"/>
                    <a:gd name="T17" fmla="*/ 10 h 41"/>
                    <a:gd name="T18" fmla="*/ 24 w 30"/>
                    <a:gd name="T19" fmla="*/ 5 h 41"/>
                    <a:gd name="T20" fmla="*/ 24 w 30"/>
                    <a:gd name="T21" fmla="*/ 5 h 41"/>
                    <a:gd name="T22" fmla="*/ 28 w 30"/>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41">
                      <a:moveTo>
                        <a:pt x="28" y="0"/>
                      </a:moveTo>
                      <a:lnTo>
                        <a:pt x="22" y="0"/>
                      </a:lnTo>
                      <a:lnTo>
                        <a:pt x="0" y="41"/>
                      </a:lnTo>
                      <a:lnTo>
                        <a:pt x="6" y="41"/>
                      </a:lnTo>
                      <a:lnTo>
                        <a:pt x="12" y="29"/>
                      </a:lnTo>
                      <a:lnTo>
                        <a:pt x="30" y="31"/>
                      </a:lnTo>
                      <a:lnTo>
                        <a:pt x="14" y="25"/>
                      </a:lnTo>
                      <a:lnTo>
                        <a:pt x="21" y="12"/>
                      </a:lnTo>
                      <a:lnTo>
                        <a:pt x="22" y="10"/>
                      </a:lnTo>
                      <a:lnTo>
                        <a:pt x="24" y="5"/>
                      </a:lnTo>
                      <a:lnTo>
                        <a:pt x="24" y="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5" name="Freeform 1049"/>
                <p:cNvSpPr>
                  <a:spLocks/>
                </p:cNvSpPr>
                <p:nvPr/>
              </p:nvSpPr>
              <p:spPr bwMode="auto">
                <a:xfrm>
                  <a:off x="1541" y="1811"/>
                  <a:ext cx="4" cy="7"/>
                </a:xfrm>
                <a:custGeom>
                  <a:avLst/>
                  <a:gdLst>
                    <a:gd name="T0" fmla="*/ 14 w 26"/>
                    <a:gd name="T1" fmla="*/ 0 h 45"/>
                    <a:gd name="T2" fmla="*/ 10 w 26"/>
                    <a:gd name="T3" fmla="*/ 5 h 45"/>
                    <a:gd name="T4" fmla="*/ 11 w 26"/>
                    <a:gd name="T5" fmla="*/ 10 h 45"/>
                    <a:gd name="T6" fmla="*/ 12 w 26"/>
                    <a:gd name="T7" fmla="*/ 12 h 45"/>
                    <a:gd name="T8" fmla="*/ 13 w 26"/>
                    <a:gd name="T9" fmla="*/ 17 h 45"/>
                    <a:gd name="T10" fmla="*/ 15 w 26"/>
                    <a:gd name="T11" fmla="*/ 26 h 45"/>
                    <a:gd name="T12" fmla="*/ 0 w 26"/>
                    <a:gd name="T13" fmla="*/ 25 h 45"/>
                    <a:gd name="T14" fmla="*/ 16 w 26"/>
                    <a:gd name="T15" fmla="*/ 31 h 45"/>
                    <a:gd name="T16" fmla="*/ 19 w 26"/>
                    <a:gd name="T17" fmla="*/ 44 h 45"/>
                    <a:gd name="T18" fmla="*/ 26 w 26"/>
                    <a:gd name="T19" fmla="*/ 45 h 45"/>
                    <a:gd name="T20" fmla="*/ 14 w 26"/>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5">
                      <a:moveTo>
                        <a:pt x="14" y="0"/>
                      </a:moveTo>
                      <a:lnTo>
                        <a:pt x="10" y="5"/>
                      </a:lnTo>
                      <a:lnTo>
                        <a:pt x="11" y="10"/>
                      </a:lnTo>
                      <a:lnTo>
                        <a:pt x="12" y="12"/>
                      </a:lnTo>
                      <a:lnTo>
                        <a:pt x="13" y="17"/>
                      </a:lnTo>
                      <a:lnTo>
                        <a:pt x="15" y="26"/>
                      </a:lnTo>
                      <a:lnTo>
                        <a:pt x="0" y="25"/>
                      </a:lnTo>
                      <a:lnTo>
                        <a:pt x="16" y="31"/>
                      </a:lnTo>
                      <a:lnTo>
                        <a:pt x="19" y="44"/>
                      </a:lnTo>
                      <a:lnTo>
                        <a:pt x="26" y="45"/>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6" name="Freeform 1050"/>
                <p:cNvSpPr>
                  <a:spLocks/>
                </p:cNvSpPr>
                <p:nvPr/>
              </p:nvSpPr>
              <p:spPr bwMode="auto">
                <a:xfrm>
                  <a:off x="1546" y="1811"/>
                  <a:ext cx="5" cy="8"/>
                </a:xfrm>
                <a:custGeom>
                  <a:avLst/>
                  <a:gdLst>
                    <a:gd name="T0" fmla="*/ 10 w 26"/>
                    <a:gd name="T1" fmla="*/ 2 h 46"/>
                    <a:gd name="T2" fmla="*/ 3 w 26"/>
                    <a:gd name="T3" fmla="*/ 0 h 46"/>
                    <a:gd name="T4" fmla="*/ 0 w 26"/>
                    <a:gd name="T5" fmla="*/ 25 h 46"/>
                    <a:gd name="T6" fmla="*/ 0 w 26"/>
                    <a:gd name="T7" fmla="*/ 26 h 46"/>
                    <a:gd name="T8" fmla="*/ 0 w 26"/>
                    <a:gd name="T9" fmla="*/ 31 h 46"/>
                    <a:gd name="T10" fmla="*/ 0 w 26"/>
                    <a:gd name="T11" fmla="*/ 32 h 46"/>
                    <a:gd name="T12" fmla="*/ 1 w 26"/>
                    <a:gd name="T13" fmla="*/ 38 h 46"/>
                    <a:gd name="T14" fmla="*/ 2 w 26"/>
                    <a:gd name="T15" fmla="*/ 39 h 46"/>
                    <a:gd name="T16" fmla="*/ 7 w 26"/>
                    <a:gd name="T17" fmla="*/ 43 h 46"/>
                    <a:gd name="T18" fmla="*/ 9 w 26"/>
                    <a:gd name="T19" fmla="*/ 44 h 46"/>
                    <a:gd name="T20" fmla="*/ 15 w 26"/>
                    <a:gd name="T21" fmla="*/ 45 h 46"/>
                    <a:gd name="T22" fmla="*/ 19 w 26"/>
                    <a:gd name="T23" fmla="*/ 46 h 46"/>
                    <a:gd name="T24" fmla="*/ 25 w 26"/>
                    <a:gd name="T25" fmla="*/ 45 h 46"/>
                    <a:gd name="T26" fmla="*/ 26 w 26"/>
                    <a:gd name="T27" fmla="*/ 44 h 46"/>
                    <a:gd name="T28" fmla="*/ 15 w 26"/>
                    <a:gd name="T29" fmla="*/ 41 h 46"/>
                    <a:gd name="T30" fmla="*/ 13 w 26"/>
                    <a:gd name="T31" fmla="*/ 40 h 46"/>
                    <a:gd name="T32" fmla="*/ 9 w 26"/>
                    <a:gd name="T33" fmla="*/ 38 h 46"/>
                    <a:gd name="T34" fmla="*/ 8 w 26"/>
                    <a:gd name="T35" fmla="*/ 38 h 46"/>
                    <a:gd name="T36" fmla="*/ 6 w 26"/>
                    <a:gd name="T37" fmla="*/ 32 h 46"/>
                    <a:gd name="T38" fmla="*/ 6 w 26"/>
                    <a:gd name="T39" fmla="*/ 31 h 46"/>
                    <a:gd name="T40" fmla="*/ 7 w 26"/>
                    <a:gd name="T41" fmla="*/ 26 h 46"/>
                    <a:gd name="T42" fmla="*/ 10 w 26"/>
                    <a:gd name="T4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6">
                      <a:moveTo>
                        <a:pt x="10" y="2"/>
                      </a:moveTo>
                      <a:lnTo>
                        <a:pt x="3" y="0"/>
                      </a:lnTo>
                      <a:lnTo>
                        <a:pt x="0" y="25"/>
                      </a:lnTo>
                      <a:lnTo>
                        <a:pt x="0" y="26"/>
                      </a:lnTo>
                      <a:lnTo>
                        <a:pt x="0" y="31"/>
                      </a:lnTo>
                      <a:lnTo>
                        <a:pt x="0" y="32"/>
                      </a:lnTo>
                      <a:lnTo>
                        <a:pt x="1" y="38"/>
                      </a:lnTo>
                      <a:lnTo>
                        <a:pt x="2" y="39"/>
                      </a:lnTo>
                      <a:lnTo>
                        <a:pt x="7" y="43"/>
                      </a:lnTo>
                      <a:lnTo>
                        <a:pt x="9" y="44"/>
                      </a:lnTo>
                      <a:lnTo>
                        <a:pt x="15" y="45"/>
                      </a:lnTo>
                      <a:lnTo>
                        <a:pt x="19" y="46"/>
                      </a:lnTo>
                      <a:lnTo>
                        <a:pt x="25" y="45"/>
                      </a:lnTo>
                      <a:lnTo>
                        <a:pt x="26" y="44"/>
                      </a:lnTo>
                      <a:lnTo>
                        <a:pt x="15" y="41"/>
                      </a:lnTo>
                      <a:lnTo>
                        <a:pt x="13" y="40"/>
                      </a:lnTo>
                      <a:lnTo>
                        <a:pt x="9" y="38"/>
                      </a:lnTo>
                      <a:lnTo>
                        <a:pt x="8" y="38"/>
                      </a:lnTo>
                      <a:lnTo>
                        <a:pt x="6" y="32"/>
                      </a:lnTo>
                      <a:lnTo>
                        <a:pt x="6" y="31"/>
                      </a:lnTo>
                      <a:lnTo>
                        <a:pt x="7" y="2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7" name="Freeform 1051"/>
                <p:cNvSpPr>
                  <a:spLocks/>
                </p:cNvSpPr>
                <p:nvPr/>
              </p:nvSpPr>
              <p:spPr bwMode="auto">
                <a:xfrm>
                  <a:off x="1549" y="1812"/>
                  <a:ext cx="4" cy="6"/>
                </a:xfrm>
                <a:custGeom>
                  <a:avLst/>
                  <a:gdLst>
                    <a:gd name="T0" fmla="*/ 23 w 23"/>
                    <a:gd name="T1" fmla="*/ 1 h 40"/>
                    <a:gd name="T2" fmla="*/ 16 w 23"/>
                    <a:gd name="T3" fmla="*/ 0 h 40"/>
                    <a:gd name="T4" fmla="*/ 13 w 23"/>
                    <a:gd name="T5" fmla="*/ 24 h 40"/>
                    <a:gd name="T6" fmla="*/ 13 w 23"/>
                    <a:gd name="T7" fmla="*/ 26 h 40"/>
                    <a:gd name="T8" fmla="*/ 12 w 23"/>
                    <a:gd name="T9" fmla="*/ 32 h 40"/>
                    <a:gd name="T10" fmla="*/ 12 w 23"/>
                    <a:gd name="T11" fmla="*/ 32 h 40"/>
                    <a:gd name="T12" fmla="*/ 8 w 23"/>
                    <a:gd name="T13" fmla="*/ 36 h 40"/>
                    <a:gd name="T14" fmla="*/ 7 w 23"/>
                    <a:gd name="T15" fmla="*/ 36 h 40"/>
                    <a:gd name="T16" fmla="*/ 0 w 23"/>
                    <a:gd name="T17" fmla="*/ 37 h 40"/>
                    <a:gd name="T18" fmla="*/ 11 w 23"/>
                    <a:gd name="T19" fmla="*/ 40 h 40"/>
                    <a:gd name="T20" fmla="*/ 15 w 23"/>
                    <a:gd name="T21" fmla="*/ 37 h 40"/>
                    <a:gd name="T22" fmla="*/ 15 w 23"/>
                    <a:gd name="T23" fmla="*/ 36 h 40"/>
                    <a:gd name="T24" fmla="*/ 18 w 23"/>
                    <a:gd name="T25" fmla="*/ 31 h 40"/>
                    <a:gd name="T26" fmla="*/ 18 w 23"/>
                    <a:gd name="T27" fmla="*/ 31 h 40"/>
                    <a:gd name="T28" fmla="*/ 19 w 23"/>
                    <a:gd name="T29" fmla="*/ 25 h 40"/>
                    <a:gd name="T30" fmla="*/ 23 w 23"/>
                    <a:gd name="T3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40">
                      <a:moveTo>
                        <a:pt x="23" y="1"/>
                      </a:moveTo>
                      <a:lnTo>
                        <a:pt x="16" y="0"/>
                      </a:lnTo>
                      <a:lnTo>
                        <a:pt x="13" y="24"/>
                      </a:lnTo>
                      <a:lnTo>
                        <a:pt x="13" y="26"/>
                      </a:lnTo>
                      <a:lnTo>
                        <a:pt x="12" y="32"/>
                      </a:lnTo>
                      <a:lnTo>
                        <a:pt x="12" y="32"/>
                      </a:lnTo>
                      <a:lnTo>
                        <a:pt x="8" y="36"/>
                      </a:lnTo>
                      <a:lnTo>
                        <a:pt x="7" y="36"/>
                      </a:lnTo>
                      <a:lnTo>
                        <a:pt x="0" y="37"/>
                      </a:lnTo>
                      <a:lnTo>
                        <a:pt x="11" y="40"/>
                      </a:lnTo>
                      <a:lnTo>
                        <a:pt x="15" y="37"/>
                      </a:lnTo>
                      <a:lnTo>
                        <a:pt x="15" y="36"/>
                      </a:lnTo>
                      <a:lnTo>
                        <a:pt x="18" y="31"/>
                      </a:lnTo>
                      <a:lnTo>
                        <a:pt x="18" y="31"/>
                      </a:lnTo>
                      <a:lnTo>
                        <a:pt x="19" y="25"/>
                      </a:ln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8" name="Line 1052"/>
                <p:cNvSpPr>
                  <a:spLocks noChangeShapeType="1"/>
                </p:cNvSpPr>
                <p:nvPr/>
              </p:nvSpPr>
              <p:spPr bwMode="auto">
                <a:xfrm flipH="1">
                  <a:off x="2548" y="308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9" name="Line 1053"/>
                <p:cNvSpPr>
                  <a:spLocks noChangeShapeType="1"/>
                </p:cNvSpPr>
                <p:nvPr/>
              </p:nvSpPr>
              <p:spPr bwMode="auto">
                <a:xfrm flipV="1">
                  <a:off x="2551" y="3069"/>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0" name="Line 1054"/>
                <p:cNvSpPr>
                  <a:spLocks noChangeShapeType="1"/>
                </p:cNvSpPr>
                <p:nvPr/>
              </p:nvSpPr>
              <p:spPr bwMode="auto">
                <a:xfrm flipH="1">
                  <a:off x="2551" y="3077"/>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1" name="Line 1055"/>
                <p:cNvSpPr>
                  <a:spLocks noChangeShapeType="1"/>
                </p:cNvSpPr>
                <p:nvPr/>
              </p:nvSpPr>
              <p:spPr bwMode="auto">
                <a:xfrm flipH="1">
                  <a:off x="2548"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2" name="Line 1056"/>
                <p:cNvSpPr>
                  <a:spLocks noChangeShapeType="1"/>
                </p:cNvSpPr>
                <p:nvPr/>
              </p:nvSpPr>
              <p:spPr bwMode="auto">
                <a:xfrm>
                  <a:off x="2551"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3" name="Line 1057"/>
                <p:cNvSpPr>
                  <a:spLocks noChangeShapeType="1"/>
                </p:cNvSpPr>
                <p:nvPr/>
              </p:nvSpPr>
              <p:spPr bwMode="auto">
                <a:xfrm>
                  <a:off x="2549" y="307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4" name="Freeform 1058"/>
                <p:cNvSpPr>
                  <a:spLocks/>
                </p:cNvSpPr>
                <p:nvPr/>
              </p:nvSpPr>
              <p:spPr bwMode="auto">
                <a:xfrm>
                  <a:off x="2555" y="3069"/>
                  <a:ext cx="6" cy="8"/>
                </a:xfrm>
                <a:custGeom>
                  <a:avLst/>
                  <a:gdLst>
                    <a:gd name="T0" fmla="*/ 0 w 36"/>
                    <a:gd name="T1" fmla="*/ 1 h 48"/>
                    <a:gd name="T2" fmla="*/ 18 w 36"/>
                    <a:gd name="T3" fmla="*/ 48 h 48"/>
                    <a:gd name="T4" fmla="*/ 36 w 36"/>
                    <a:gd name="T5" fmla="*/ 0 h 48"/>
                  </a:gdLst>
                  <a:ahLst/>
                  <a:cxnLst>
                    <a:cxn ang="0">
                      <a:pos x="T0" y="T1"/>
                    </a:cxn>
                    <a:cxn ang="0">
                      <a:pos x="T2" y="T3"/>
                    </a:cxn>
                    <a:cxn ang="0">
                      <a:pos x="T4" y="T5"/>
                    </a:cxn>
                  </a:cxnLst>
                  <a:rect l="0" t="0" r="r" b="b"/>
                  <a:pathLst>
                    <a:path w="36" h="48">
                      <a:moveTo>
                        <a:pt x="0" y="1"/>
                      </a:moveTo>
                      <a:lnTo>
                        <a:pt x="18" y="48"/>
                      </a:lnTo>
                      <a:lnTo>
                        <a:pt x="3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5" name="Freeform 1059"/>
                <p:cNvSpPr>
                  <a:spLocks/>
                </p:cNvSpPr>
                <p:nvPr/>
              </p:nvSpPr>
              <p:spPr bwMode="auto">
                <a:xfrm>
                  <a:off x="2563" y="3076"/>
                  <a:ext cx="0" cy="1"/>
                </a:xfrm>
                <a:custGeom>
                  <a:avLst/>
                  <a:gdLst>
                    <a:gd name="T0" fmla="*/ 2 w 4"/>
                    <a:gd name="T1" fmla="*/ 0 h 6"/>
                    <a:gd name="T2" fmla="*/ 0 w 4"/>
                    <a:gd name="T3" fmla="*/ 4 h 6"/>
                    <a:gd name="T4" fmla="*/ 2 w 4"/>
                    <a:gd name="T5" fmla="*/ 6 h 6"/>
                    <a:gd name="T6" fmla="*/ 4 w 4"/>
                    <a:gd name="T7" fmla="*/ 4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lnTo>
                        <a:pt x="0" y="4"/>
                      </a:lnTo>
                      <a:lnTo>
                        <a:pt x="2" y="6"/>
                      </a:lnTo>
                      <a:lnTo>
                        <a:pt x="4" y="4"/>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6" name="Line 1060"/>
                <p:cNvSpPr>
                  <a:spLocks noChangeShapeType="1"/>
                </p:cNvSpPr>
                <p:nvPr/>
              </p:nvSpPr>
              <p:spPr bwMode="auto">
                <a:xfrm>
                  <a:off x="2574" y="3069"/>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7" name="Freeform 1061"/>
                <p:cNvSpPr>
                  <a:spLocks/>
                </p:cNvSpPr>
                <p:nvPr/>
              </p:nvSpPr>
              <p:spPr bwMode="auto">
                <a:xfrm>
                  <a:off x="2574" y="3069"/>
                  <a:ext cx="6" cy="4"/>
                </a:xfrm>
                <a:custGeom>
                  <a:avLst/>
                  <a:gdLst>
                    <a:gd name="T0" fmla="*/ 0 w 32"/>
                    <a:gd name="T1" fmla="*/ 0 h 24"/>
                    <a:gd name="T2" fmla="*/ 20 w 32"/>
                    <a:gd name="T3" fmla="*/ 0 h 24"/>
                    <a:gd name="T4" fmla="*/ 28 w 32"/>
                    <a:gd name="T5" fmla="*/ 2 h 24"/>
                    <a:gd name="T6" fmla="*/ 30 w 32"/>
                    <a:gd name="T7" fmla="*/ 4 h 24"/>
                    <a:gd name="T8" fmla="*/ 32 w 32"/>
                    <a:gd name="T9" fmla="*/ 9 h 24"/>
                    <a:gd name="T10" fmla="*/ 32 w 32"/>
                    <a:gd name="T11" fmla="*/ 16 h 24"/>
                    <a:gd name="T12" fmla="*/ 30 w 32"/>
                    <a:gd name="T13" fmla="*/ 20 h 24"/>
                    <a:gd name="T14" fmla="*/ 28 w 32"/>
                    <a:gd name="T15" fmla="*/ 22 h 24"/>
                    <a:gd name="T16" fmla="*/ 20 w 32"/>
                    <a:gd name="T17" fmla="*/ 24 h 24"/>
                    <a:gd name="T18" fmla="*/ 0 w 32"/>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4">
                      <a:moveTo>
                        <a:pt x="0" y="0"/>
                      </a:moveTo>
                      <a:lnTo>
                        <a:pt x="20" y="0"/>
                      </a:lnTo>
                      <a:lnTo>
                        <a:pt x="28" y="2"/>
                      </a:lnTo>
                      <a:lnTo>
                        <a:pt x="30" y="4"/>
                      </a:lnTo>
                      <a:lnTo>
                        <a:pt x="32" y="9"/>
                      </a:lnTo>
                      <a:lnTo>
                        <a:pt x="32" y="16"/>
                      </a:lnTo>
                      <a:lnTo>
                        <a:pt x="30" y="20"/>
                      </a:lnTo>
                      <a:lnTo>
                        <a:pt x="28" y="22"/>
                      </a:lnTo>
                      <a:lnTo>
                        <a:pt x="20" y="24"/>
                      </a:lnTo>
                      <a:lnTo>
                        <a:pt x="0" y="2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8" name="Line 1062"/>
                <p:cNvSpPr>
                  <a:spLocks noChangeShapeType="1"/>
                </p:cNvSpPr>
                <p:nvPr/>
              </p:nvSpPr>
              <p:spPr bwMode="auto">
                <a:xfrm flipH="1">
                  <a:off x="2581"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59" name="Line 1063"/>
                <p:cNvSpPr>
                  <a:spLocks noChangeShapeType="1"/>
                </p:cNvSpPr>
                <p:nvPr/>
              </p:nvSpPr>
              <p:spPr bwMode="auto">
                <a:xfrm>
                  <a:off x="2584"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0" name="Line 1064"/>
                <p:cNvSpPr>
                  <a:spLocks noChangeShapeType="1"/>
                </p:cNvSpPr>
                <p:nvPr/>
              </p:nvSpPr>
              <p:spPr bwMode="auto">
                <a:xfrm flipV="1">
                  <a:off x="2582" y="307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1" name="Line 1065"/>
                <p:cNvSpPr>
                  <a:spLocks noChangeShapeType="1"/>
                </p:cNvSpPr>
                <p:nvPr/>
              </p:nvSpPr>
              <p:spPr bwMode="auto">
                <a:xfrm>
                  <a:off x="2589" y="3069"/>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2" name="Freeform 1066"/>
                <p:cNvSpPr>
                  <a:spLocks/>
                </p:cNvSpPr>
                <p:nvPr/>
              </p:nvSpPr>
              <p:spPr bwMode="auto">
                <a:xfrm>
                  <a:off x="2589" y="3069"/>
                  <a:ext cx="5" cy="4"/>
                </a:xfrm>
                <a:custGeom>
                  <a:avLst/>
                  <a:gdLst>
                    <a:gd name="T0" fmla="*/ 0 w 32"/>
                    <a:gd name="T1" fmla="*/ 0 h 22"/>
                    <a:gd name="T2" fmla="*/ 20 w 32"/>
                    <a:gd name="T3" fmla="*/ 0 h 22"/>
                    <a:gd name="T4" fmla="*/ 27 w 32"/>
                    <a:gd name="T5" fmla="*/ 2 h 22"/>
                    <a:gd name="T6" fmla="*/ 29 w 32"/>
                    <a:gd name="T7" fmla="*/ 4 h 22"/>
                    <a:gd name="T8" fmla="*/ 32 w 32"/>
                    <a:gd name="T9" fmla="*/ 8 h 22"/>
                    <a:gd name="T10" fmla="*/ 32 w 32"/>
                    <a:gd name="T11" fmla="*/ 13 h 22"/>
                    <a:gd name="T12" fmla="*/ 29 w 32"/>
                    <a:gd name="T13" fmla="*/ 18 h 22"/>
                    <a:gd name="T14" fmla="*/ 27 w 32"/>
                    <a:gd name="T15" fmla="*/ 20 h 22"/>
                    <a:gd name="T16" fmla="*/ 21 w 32"/>
                    <a:gd name="T17" fmla="*/ 22 h 22"/>
                    <a:gd name="T18" fmla="*/ 1 w 32"/>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2">
                      <a:moveTo>
                        <a:pt x="0" y="0"/>
                      </a:moveTo>
                      <a:lnTo>
                        <a:pt x="20" y="0"/>
                      </a:lnTo>
                      <a:lnTo>
                        <a:pt x="27" y="2"/>
                      </a:lnTo>
                      <a:lnTo>
                        <a:pt x="29" y="4"/>
                      </a:lnTo>
                      <a:lnTo>
                        <a:pt x="32" y="8"/>
                      </a:lnTo>
                      <a:lnTo>
                        <a:pt x="32" y="13"/>
                      </a:lnTo>
                      <a:lnTo>
                        <a:pt x="29" y="18"/>
                      </a:lnTo>
                      <a:lnTo>
                        <a:pt x="27" y="20"/>
                      </a:lnTo>
                      <a:lnTo>
                        <a:pt x="21" y="22"/>
                      </a:lnTo>
                      <a:lnTo>
                        <a:pt x="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3" name="Line 1067"/>
                <p:cNvSpPr>
                  <a:spLocks noChangeShapeType="1"/>
                </p:cNvSpPr>
                <p:nvPr/>
              </p:nvSpPr>
              <p:spPr bwMode="auto">
                <a:xfrm>
                  <a:off x="2591" y="3073"/>
                  <a:ext cx="3"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4" name="Line 1068"/>
                <p:cNvSpPr>
                  <a:spLocks noChangeShapeType="1"/>
                </p:cNvSpPr>
                <p:nvPr/>
              </p:nvSpPr>
              <p:spPr bwMode="auto">
                <a:xfrm flipH="1">
                  <a:off x="2596"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5" name="Line 1069"/>
                <p:cNvSpPr>
                  <a:spLocks noChangeShapeType="1"/>
                </p:cNvSpPr>
                <p:nvPr/>
              </p:nvSpPr>
              <p:spPr bwMode="auto">
                <a:xfrm>
                  <a:off x="2599"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6" name="Line 1070"/>
                <p:cNvSpPr>
                  <a:spLocks noChangeShapeType="1"/>
                </p:cNvSpPr>
                <p:nvPr/>
              </p:nvSpPr>
              <p:spPr bwMode="auto">
                <a:xfrm>
                  <a:off x="2597" y="307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7" name="Freeform 1071"/>
                <p:cNvSpPr>
                  <a:spLocks/>
                </p:cNvSpPr>
                <p:nvPr/>
              </p:nvSpPr>
              <p:spPr bwMode="auto">
                <a:xfrm>
                  <a:off x="2603" y="3069"/>
                  <a:ext cx="6" cy="8"/>
                </a:xfrm>
                <a:custGeom>
                  <a:avLst/>
                  <a:gdLst>
                    <a:gd name="T0" fmla="*/ 33 w 33"/>
                    <a:gd name="T1" fmla="*/ 10 h 47"/>
                    <a:gd name="T2" fmla="*/ 31 w 33"/>
                    <a:gd name="T3" fmla="*/ 6 h 47"/>
                    <a:gd name="T4" fmla="*/ 27 w 33"/>
                    <a:gd name="T5" fmla="*/ 2 h 47"/>
                    <a:gd name="T6" fmla="*/ 22 w 33"/>
                    <a:gd name="T7" fmla="*/ 0 h 47"/>
                    <a:gd name="T8" fmla="*/ 13 w 33"/>
                    <a:gd name="T9" fmla="*/ 0 h 47"/>
                    <a:gd name="T10" fmla="*/ 8 w 33"/>
                    <a:gd name="T11" fmla="*/ 2 h 47"/>
                    <a:gd name="T12" fmla="*/ 4 w 33"/>
                    <a:gd name="T13" fmla="*/ 6 h 47"/>
                    <a:gd name="T14" fmla="*/ 2 w 33"/>
                    <a:gd name="T15" fmla="*/ 10 h 47"/>
                    <a:gd name="T16" fmla="*/ 0 w 33"/>
                    <a:gd name="T17" fmla="*/ 17 h 47"/>
                    <a:gd name="T18" fmla="*/ 0 w 33"/>
                    <a:gd name="T19" fmla="*/ 29 h 47"/>
                    <a:gd name="T20" fmla="*/ 2 w 33"/>
                    <a:gd name="T21" fmla="*/ 35 h 47"/>
                    <a:gd name="T22" fmla="*/ 4 w 33"/>
                    <a:gd name="T23" fmla="*/ 40 h 47"/>
                    <a:gd name="T24" fmla="*/ 8 w 33"/>
                    <a:gd name="T25" fmla="*/ 44 h 47"/>
                    <a:gd name="T26" fmla="*/ 13 w 33"/>
                    <a:gd name="T27" fmla="*/ 47 h 47"/>
                    <a:gd name="T28" fmla="*/ 22 w 33"/>
                    <a:gd name="T29" fmla="*/ 47 h 47"/>
                    <a:gd name="T30" fmla="*/ 27 w 33"/>
                    <a:gd name="T31" fmla="*/ 44 h 47"/>
                    <a:gd name="T32" fmla="*/ 31 w 33"/>
                    <a:gd name="T33" fmla="*/ 39 h 47"/>
                    <a:gd name="T34" fmla="*/ 33 w 33"/>
                    <a:gd name="T35" fmla="*/ 35 h 47"/>
                    <a:gd name="T36" fmla="*/ 33 w 33"/>
                    <a:gd name="T37" fmla="*/ 29 h 47"/>
                    <a:gd name="T38" fmla="*/ 22 w 33"/>
                    <a:gd name="T39"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7">
                      <a:moveTo>
                        <a:pt x="33" y="10"/>
                      </a:moveTo>
                      <a:lnTo>
                        <a:pt x="31" y="6"/>
                      </a:lnTo>
                      <a:lnTo>
                        <a:pt x="27" y="2"/>
                      </a:lnTo>
                      <a:lnTo>
                        <a:pt x="22" y="0"/>
                      </a:lnTo>
                      <a:lnTo>
                        <a:pt x="13" y="0"/>
                      </a:lnTo>
                      <a:lnTo>
                        <a:pt x="8" y="2"/>
                      </a:lnTo>
                      <a:lnTo>
                        <a:pt x="4" y="6"/>
                      </a:lnTo>
                      <a:lnTo>
                        <a:pt x="2" y="10"/>
                      </a:lnTo>
                      <a:lnTo>
                        <a:pt x="0" y="17"/>
                      </a:lnTo>
                      <a:lnTo>
                        <a:pt x="0" y="29"/>
                      </a:lnTo>
                      <a:lnTo>
                        <a:pt x="2" y="35"/>
                      </a:lnTo>
                      <a:lnTo>
                        <a:pt x="4" y="40"/>
                      </a:lnTo>
                      <a:lnTo>
                        <a:pt x="8" y="44"/>
                      </a:lnTo>
                      <a:lnTo>
                        <a:pt x="13" y="47"/>
                      </a:lnTo>
                      <a:lnTo>
                        <a:pt x="22" y="47"/>
                      </a:lnTo>
                      <a:lnTo>
                        <a:pt x="27" y="44"/>
                      </a:lnTo>
                      <a:lnTo>
                        <a:pt x="31" y="39"/>
                      </a:lnTo>
                      <a:lnTo>
                        <a:pt x="33" y="35"/>
                      </a:lnTo>
                      <a:lnTo>
                        <a:pt x="33" y="29"/>
                      </a:lnTo>
                      <a:lnTo>
                        <a:pt x="22"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8" name="Freeform 1072"/>
                <p:cNvSpPr>
                  <a:spLocks/>
                </p:cNvSpPr>
                <p:nvPr/>
              </p:nvSpPr>
              <p:spPr bwMode="auto">
                <a:xfrm>
                  <a:off x="2611" y="3069"/>
                  <a:ext cx="5" cy="8"/>
                </a:xfrm>
                <a:custGeom>
                  <a:avLst/>
                  <a:gdLst>
                    <a:gd name="T0" fmla="*/ 0 w 31"/>
                    <a:gd name="T1" fmla="*/ 0 h 48"/>
                    <a:gd name="T2" fmla="*/ 0 w 31"/>
                    <a:gd name="T3" fmla="*/ 34 h 48"/>
                    <a:gd name="T4" fmla="*/ 2 w 31"/>
                    <a:gd name="T5" fmla="*/ 40 h 48"/>
                    <a:gd name="T6" fmla="*/ 6 w 31"/>
                    <a:gd name="T7" fmla="*/ 45 h 48"/>
                    <a:gd name="T8" fmla="*/ 14 w 31"/>
                    <a:gd name="T9" fmla="*/ 48 h 48"/>
                    <a:gd name="T10" fmla="*/ 18 w 31"/>
                    <a:gd name="T11" fmla="*/ 48 h 48"/>
                    <a:gd name="T12" fmla="*/ 24 w 31"/>
                    <a:gd name="T13" fmla="*/ 45 h 48"/>
                    <a:gd name="T14" fmla="*/ 29 w 31"/>
                    <a:gd name="T15" fmla="*/ 40 h 48"/>
                    <a:gd name="T16" fmla="*/ 31 w 31"/>
                    <a:gd name="T17" fmla="*/ 34 h 48"/>
                    <a:gd name="T18" fmla="*/ 31 w 31"/>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48">
                      <a:moveTo>
                        <a:pt x="0" y="0"/>
                      </a:moveTo>
                      <a:lnTo>
                        <a:pt x="0" y="34"/>
                      </a:lnTo>
                      <a:lnTo>
                        <a:pt x="2" y="40"/>
                      </a:lnTo>
                      <a:lnTo>
                        <a:pt x="6" y="45"/>
                      </a:lnTo>
                      <a:lnTo>
                        <a:pt x="14" y="48"/>
                      </a:lnTo>
                      <a:lnTo>
                        <a:pt x="18" y="48"/>
                      </a:lnTo>
                      <a:lnTo>
                        <a:pt x="24" y="45"/>
                      </a:lnTo>
                      <a:lnTo>
                        <a:pt x="29" y="40"/>
                      </a:lnTo>
                      <a:lnTo>
                        <a:pt x="31" y="34"/>
                      </a:lnTo>
                      <a:lnTo>
                        <a:pt x="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9" name="Line 1073"/>
                <p:cNvSpPr>
                  <a:spLocks noChangeShapeType="1"/>
                </p:cNvSpPr>
                <p:nvPr/>
              </p:nvSpPr>
              <p:spPr bwMode="auto">
                <a:xfrm flipH="1">
                  <a:off x="2618"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0" name="Line 1074"/>
                <p:cNvSpPr>
                  <a:spLocks noChangeShapeType="1"/>
                </p:cNvSpPr>
                <p:nvPr/>
              </p:nvSpPr>
              <p:spPr bwMode="auto">
                <a:xfrm>
                  <a:off x="2621" y="306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1" name="Line 1075"/>
                <p:cNvSpPr>
                  <a:spLocks noChangeShapeType="1"/>
                </p:cNvSpPr>
                <p:nvPr/>
              </p:nvSpPr>
              <p:spPr bwMode="auto">
                <a:xfrm>
                  <a:off x="2619" y="307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2" name="Freeform 1076"/>
                <p:cNvSpPr>
                  <a:spLocks/>
                </p:cNvSpPr>
                <p:nvPr/>
              </p:nvSpPr>
              <p:spPr bwMode="auto">
                <a:xfrm>
                  <a:off x="2625" y="3069"/>
                  <a:ext cx="3" cy="8"/>
                </a:xfrm>
                <a:custGeom>
                  <a:avLst/>
                  <a:gdLst>
                    <a:gd name="T0" fmla="*/ 0 w 18"/>
                    <a:gd name="T1" fmla="*/ 0 h 47"/>
                    <a:gd name="T2" fmla="*/ 18 w 18"/>
                    <a:gd name="T3" fmla="*/ 22 h 47"/>
                    <a:gd name="T4" fmla="*/ 18 w 18"/>
                    <a:gd name="T5" fmla="*/ 47 h 47"/>
                  </a:gdLst>
                  <a:ahLst/>
                  <a:cxnLst>
                    <a:cxn ang="0">
                      <a:pos x="T0" y="T1"/>
                    </a:cxn>
                    <a:cxn ang="0">
                      <a:pos x="T2" y="T3"/>
                    </a:cxn>
                    <a:cxn ang="0">
                      <a:pos x="T4" y="T5"/>
                    </a:cxn>
                  </a:cxnLst>
                  <a:rect l="0" t="0" r="r" b="b"/>
                  <a:pathLst>
                    <a:path w="18" h="47">
                      <a:moveTo>
                        <a:pt x="0" y="0"/>
                      </a:moveTo>
                      <a:lnTo>
                        <a:pt x="18" y="22"/>
                      </a:lnTo>
                      <a:lnTo>
                        <a:pt x="18" y="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3" name="Line 1077"/>
                <p:cNvSpPr>
                  <a:spLocks noChangeShapeType="1"/>
                </p:cNvSpPr>
                <p:nvPr/>
              </p:nvSpPr>
              <p:spPr bwMode="auto">
                <a:xfrm flipH="1">
                  <a:off x="2628" y="3069"/>
                  <a:ext cx="3"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4" name="Freeform 1078"/>
                <p:cNvSpPr>
                  <a:spLocks/>
                </p:cNvSpPr>
                <p:nvPr/>
              </p:nvSpPr>
              <p:spPr bwMode="auto">
                <a:xfrm>
                  <a:off x="2548" y="2980"/>
                  <a:ext cx="5" cy="7"/>
                </a:xfrm>
                <a:custGeom>
                  <a:avLst/>
                  <a:gdLst>
                    <a:gd name="T0" fmla="*/ 29 w 29"/>
                    <a:gd name="T1" fmla="*/ 6 h 43"/>
                    <a:gd name="T2" fmla="*/ 24 w 29"/>
                    <a:gd name="T3" fmla="*/ 2 h 43"/>
                    <a:gd name="T4" fmla="*/ 18 w 29"/>
                    <a:gd name="T5" fmla="*/ 0 h 43"/>
                    <a:gd name="T6" fmla="*/ 9 w 29"/>
                    <a:gd name="T7" fmla="*/ 0 h 43"/>
                    <a:gd name="T8" fmla="*/ 4 w 29"/>
                    <a:gd name="T9" fmla="*/ 2 h 43"/>
                    <a:gd name="T10" fmla="*/ 0 w 29"/>
                    <a:gd name="T11" fmla="*/ 6 h 43"/>
                    <a:gd name="T12" fmla="*/ 0 w 29"/>
                    <a:gd name="T13" fmla="*/ 11 h 43"/>
                    <a:gd name="T14" fmla="*/ 2 w 29"/>
                    <a:gd name="T15" fmla="*/ 14 h 43"/>
                    <a:gd name="T16" fmla="*/ 4 w 29"/>
                    <a:gd name="T17" fmla="*/ 16 h 43"/>
                    <a:gd name="T18" fmla="*/ 8 w 29"/>
                    <a:gd name="T19" fmla="*/ 18 h 43"/>
                    <a:gd name="T20" fmla="*/ 20 w 29"/>
                    <a:gd name="T21" fmla="*/ 22 h 43"/>
                    <a:gd name="T22" fmla="*/ 24 w 29"/>
                    <a:gd name="T23" fmla="*/ 24 h 43"/>
                    <a:gd name="T24" fmla="*/ 26 w 29"/>
                    <a:gd name="T25" fmla="*/ 27 h 43"/>
                    <a:gd name="T26" fmla="*/ 29 w 29"/>
                    <a:gd name="T27" fmla="*/ 31 h 43"/>
                    <a:gd name="T28" fmla="*/ 29 w 29"/>
                    <a:gd name="T29" fmla="*/ 36 h 43"/>
                    <a:gd name="T30" fmla="*/ 24 w 29"/>
                    <a:gd name="T31" fmla="*/ 40 h 43"/>
                    <a:gd name="T32" fmla="*/ 18 w 29"/>
                    <a:gd name="T33" fmla="*/ 43 h 43"/>
                    <a:gd name="T34" fmla="*/ 10 w 29"/>
                    <a:gd name="T35" fmla="*/ 43 h 43"/>
                    <a:gd name="T36" fmla="*/ 4 w 29"/>
                    <a:gd name="T37" fmla="*/ 40 h 43"/>
                    <a:gd name="T38" fmla="*/ 0 w 29"/>
                    <a:gd name="T3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3">
                      <a:moveTo>
                        <a:pt x="29" y="6"/>
                      </a:moveTo>
                      <a:lnTo>
                        <a:pt x="24" y="2"/>
                      </a:lnTo>
                      <a:lnTo>
                        <a:pt x="18" y="0"/>
                      </a:lnTo>
                      <a:lnTo>
                        <a:pt x="9" y="0"/>
                      </a:lnTo>
                      <a:lnTo>
                        <a:pt x="4" y="2"/>
                      </a:lnTo>
                      <a:lnTo>
                        <a:pt x="0" y="6"/>
                      </a:lnTo>
                      <a:lnTo>
                        <a:pt x="0" y="11"/>
                      </a:lnTo>
                      <a:lnTo>
                        <a:pt x="2" y="14"/>
                      </a:lnTo>
                      <a:lnTo>
                        <a:pt x="4" y="16"/>
                      </a:lnTo>
                      <a:lnTo>
                        <a:pt x="8" y="18"/>
                      </a:lnTo>
                      <a:lnTo>
                        <a:pt x="20" y="22"/>
                      </a:lnTo>
                      <a:lnTo>
                        <a:pt x="24" y="24"/>
                      </a:lnTo>
                      <a:lnTo>
                        <a:pt x="26" y="27"/>
                      </a:lnTo>
                      <a:lnTo>
                        <a:pt x="29" y="31"/>
                      </a:lnTo>
                      <a:lnTo>
                        <a:pt x="29" y="36"/>
                      </a:lnTo>
                      <a:lnTo>
                        <a:pt x="24" y="40"/>
                      </a:lnTo>
                      <a:lnTo>
                        <a:pt x="18" y="43"/>
                      </a:lnTo>
                      <a:lnTo>
                        <a:pt x="10" y="43"/>
                      </a:lnTo>
                      <a:lnTo>
                        <a:pt x="4" y="40"/>
                      </a:lnTo>
                      <a:lnTo>
                        <a:pt x="0"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5" name="Line 1079"/>
                <p:cNvSpPr>
                  <a:spLocks noChangeShapeType="1"/>
                </p:cNvSpPr>
                <p:nvPr/>
              </p:nvSpPr>
              <p:spPr bwMode="auto">
                <a:xfrm flipH="1">
                  <a:off x="2554" y="2980"/>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6" name="Line 1080"/>
                <p:cNvSpPr>
                  <a:spLocks noChangeShapeType="1"/>
                </p:cNvSpPr>
                <p:nvPr/>
              </p:nvSpPr>
              <p:spPr bwMode="auto">
                <a:xfrm>
                  <a:off x="2557" y="2980"/>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7" name="Line 1081"/>
                <p:cNvSpPr>
                  <a:spLocks noChangeShapeType="1"/>
                </p:cNvSpPr>
                <p:nvPr/>
              </p:nvSpPr>
              <p:spPr bwMode="auto">
                <a:xfrm>
                  <a:off x="2556" y="298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8" name="Line 1082"/>
                <p:cNvSpPr>
                  <a:spLocks noChangeShapeType="1"/>
                </p:cNvSpPr>
                <p:nvPr/>
              </p:nvSpPr>
              <p:spPr bwMode="auto">
                <a:xfrm flipH="1">
                  <a:off x="2561" y="2980"/>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79" name="Line 1083"/>
                <p:cNvSpPr>
                  <a:spLocks noChangeShapeType="1"/>
                </p:cNvSpPr>
                <p:nvPr/>
              </p:nvSpPr>
              <p:spPr bwMode="auto">
                <a:xfrm>
                  <a:off x="2563" y="2980"/>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0" name="Line 1084"/>
                <p:cNvSpPr>
                  <a:spLocks noChangeShapeType="1"/>
                </p:cNvSpPr>
                <p:nvPr/>
              </p:nvSpPr>
              <p:spPr bwMode="auto">
                <a:xfrm>
                  <a:off x="2562" y="298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1" name="Freeform 1085"/>
                <p:cNvSpPr>
                  <a:spLocks/>
                </p:cNvSpPr>
                <p:nvPr/>
              </p:nvSpPr>
              <p:spPr bwMode="auto">
                <a:xfrm>
                  <a:off x="2567" y="2980"/>
                  <a:ext cx="5" cy="7"/>
                </a:xfrm>
                <a:custGeom>
                  <a:avLst/>
                  <a:gdLst>
                    <a:gd name="T0" fmla="*/ 0 w 34"/>
                    <a:gd name="T1" fmla="*/ 0 h 43"/>
                    <a:gd name="T2" fmla="*/ 18 w 34"/>
                    <a:gd name="T3" fmla="*/ 43 h 43"/>
                    <a:gd name="T4" fmla="*/ 34 w 34"/>
                    <a:gd name="T5" fmla="*/ 0 h 43"/>
                  </a:gdLst>
                  <a:ahLst/>
                  <a:cxnLst>
                    <a:cxn ang="0">
                      <a:pos x="T0" y="T1"/>
                    </a:cxn>
                    <a:cxn ang="0">
                      <a:pos x="T2" y="T3"/>
                    </a:cxn>
                    <a:cxn ang="0">
                      <a:pos x="T4" y="T5"/>
                    </a:cxn>
                  </a:cxnLst>
                  <a:rect l="0" t="0" r="r" b="b"/>
                  <a:pathLst>
                    <a:path w="34" h="43">
                      <a:moveTo>
                        <a:pt x="0" y="0"/>
                      </a:moveTo>
                      <a:lnTo>
                        <a:pt x="18" y="43"/>
                      </a:lnTo>
                      <a:lnTo>
                        <a:pt x="3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2" name="Line 1086"/>
                <p:cNvSpPr>
                  <a:spLocks noChangeShapeType="1"/>
                </p:cNvSpPr>
                <p:nvPr/>
              </p:nvSpPr>
              <p:spPr bwMode="auto">
                <a:xfrm>
                  <a:off x="2574" y="298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3" name="Line 1087"/>
                <p:cNvSpPr>
                  <a:spLocks noChangeShapeType="1"/>
                </p:cNvSpPr>
                <p:nvPr/>
              </p:nvSpPr>
              <p:spPr bwMode="auto">
                <a:xfrm>
                  <a:off x="2574" y="298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4" name="Line 1088"/>
                <p:cNvSpPr>
                  <a:spLocks noChangeShapeType="1"/>
                </p:cNvSpPr>
                <p:nvPr/>
              </p:nvSpPr>
              <p:spPr bwMode="auto">
                <a:xfrm>
                  <a:off x="2574" y="298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5" name="Line 1089"/>
                <p:cNvSpPr>
                  <a:spLocks noChangeShapeType="1"/>
                </p:cNvSpPr>
                <p:nvPr/>
              </p:nvSpPr>
              <p:spPr bwMode="auto">
                <a:xfrm>
                  <a:off x="2574" y="298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6" name="Line 1090"/>
                <p:cNvSpPr>
                  <a:spLocks noChangeShapeType="1"/>
                </p:cNvSpPr>
                <p:nvPr/>
              </p:nvSpPr>
              <p:spPr bwMode="auto">
                <a:xfrm>
                  <a:off x="2580" y="298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7" name="Freeform 1091"/>
                <p:cNvSpPr>
                  <a:spLocks/>
                </p:cNvSpPr>
                <p:nvPr/>
              </p:nvSpPr>
              <p:spPr bwMode="auto">
                <a:xfrm>
                  <a:off x="2580" y="2980"/>
                  <a:ext cx="5" cy="7"/>
                </a:xfrm>
                <a:custGeom>
                  <a:avLst/>
                  <a:gdLst>
                    <a:gd name="T0" fmla="*/ 0 w 28"/>
                    <a:gd name="T1" fmla="*/ 0 h 44"/>
                    <a:gd name="T2" fmla="*/ 13 w 28"/>
                    <a:gd name="T3" fmla="*/ 0 h 44"/>
                    <a:gd name="T4" fmla="*/ 20 w 28"/>
                    <a:gd name="T5" fmla="*/ 2 h 44"/>
                    <a:gd name="T6" fmla="*/ 24 w 28"/>
                    <a:gd name="T7" fmla="*/ 6 h 44"/>
                    <a:gd name="T8" fmla="*/ 26 w 28"/>
                    <a:gd name="T9" fmla="*/ 10 h 44"/>
                    <a:gd name="T10" fmla="*/ 28 w 28"/>
                    <a:gd name="T11" fmla="*/ 17 h 44"/>
                    <a:gd name="T12" fmla="*/ 28 w 28"/>
                    <a:gd name="T13" fmla="*/ 26 h 44"/>
                    <a:gd name="T14" fmla="*/ 26 w 28"/>
                    <a:gd name="T15" fmla="*/ 33 h 44"/>
                    <a:gd name="T16" fmla="*/ 24 w 28"/>
                    <a:gd name="T17" fmla="*/ 37 h 44"/>
                    <a:gd name="T18" fmla="*/ 20 w 28"/>
                    <a:gd name="T19" fmla="*/ 41 h 44"/>
                    <a:gd name="T20" fmla="*/ 13 w 28"/>
                    <a:gd name="T21" fmla="*/ 44 h 44"/>
                    <a:gd name="T22" fmla="*/ 0 w 28"/>
                    <a:gd name="T2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0" y="0"/>
                      </a:moveTo>
                      <a:lnTo>
                        <a:pt x="13" y="0"/>
                      </a:lnTo>
                      <a:lnTo>
                        <a:pt x="20" y="2"/>
                      </a:lnTo>
                      <a:lnTo>
                        <a:pt x="24" y="6"/>
                      </a:lnTo>
                      <a:lnTo>
                        <a:pt x="26" y="10"/>
                      </a:lnTo>
                      <a:lnTo>
                        <a:pt x="28" y="17"/>
                      </a:lnTo>
                      <a:lnTo>
                        <a:pt x="28" y="26"/>
                      </a:lnTo>
                      <a:lnTo>
                        <a:pt x="26" y="33"/>
                      </a:lnTo>
                      <a:lnTo>
                        <a:pt x="24" y="37"/>
                      </a:lnTo>
                      <a:lnTo>
                        <a:pt x="20" y="41"/>
                      </a:lnTo>
                      <a:lnTo>
                        <a:pt x="13" y="44"/>
                      </a:lnTo>
                      <a:lnTo>
                        <a:pt x="0" y="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8" name="Line 1092"/>
                <p:cNvSpPr>
                  <a:spLocks noChangeShapeType="1"/>
                </p:cNvSpPr>
                <p:nvPr/>
              </p:nvSpPr>
              <p:spPr bwMode="auto">
                <a:xfrm>
                  <a:off x="2588" y="298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9" name="Freeform 1093"/>
                <p:cNvSpPr>
                  <a:spLocks/>
                </p:cNvSpPr>
                <p:nvPr/>
              </p:nvSpPr>
              <p:spPr bwMode="auto">
                <a:xfrm>
                  <a:off x="2588" y="2980"/>
                  <a:ext cx="4" cy="4"/>
                </a:xfrm>
                <a:custGeom>
                  <a:avLst/>
                  <a:gdLst>
                    <a:gd name="T0" fmla="*/ 0 w 29"/>
                    <a:gd name="T1" fmla="*/ 0 h 20"/>
                    <a:gd name="T2" fmla="*/ 18 w 29"/>
                    <a:gd name="T3" fmla="*/ 0 h 20"/>
                    <a:gd name="T4" fmla="*/ 25 w 29"/>
                    <a:gd name="T5" fmla="*/ 2 h 20"/>
                    <a:gd name="T6" fmla="*/ 27 w 29"/>
                    <a:gd name="T7" fmla="*/ 4 h 20"/>
                    <a:gd name="T8" fmla="*/ 29 w 29"/>
                    <a:gd name="T9" fmla="*/ 8 h 20"/>
                    <a:gd name="T10" fmla="*/ 29 w 29"/>
                    <a:gd name="T11" fmla="*/ 13 h 20"/>
                    <a:gd name="T12" fmla="*/ 27 w 29"/>
                    <a:gd name="T13" fmla="*/ 17 h 20"/>
                    <a:gd name="T14" fmla="*/ 25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5" y="2"/>
                      </a:lnTo>
                      <a:lnTo>
                        <a:pt x="27" y="4"/>
                      </a:lnTo>
                      <a:lnTo>
                        <a:pt x="29" y="8"/>
                      </a:lnTo>
                      <a:lnTo>
                        <a:pt x="29" y="13"/>
                      </a:lnTo>
                      <a:lnTo>
                        <a:pt x="27" y="17"/>
                      </a:lnTo>
                      <a:lnTo>
                        <a:pt x="25"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0" name="Line 1094"/>
                <p:cNvSpPr>
                  <a:spLocks noChangeShapeType="1"/>
                </p:cNvSpPr>
                <p:nvPr/>
              </p:nvSpPr>
              <p:spPr bwMode="auto">
                <a:xfrm>
                  <a:off x="2590" y="2984"/>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1" name="Line 1095"/>
                <p:cNvSpPr>
                  <a:spLocks noChangeShapeType="1"/>
                </p:cNvSpPr>
                <p:nvPr/>
              </p:nvSpPr>
              <p:spPr bwMode="auto">
                <a:xfrm flipH="1">
                  <a:off x="2594" y="2980"/>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2" name="Line 1096"/>
                <p:cNvSpPr>
                  <a:spLocks noChangeShapeType="1"/>
                </p:cNvSpPr>
                <p:nvPr/>
              </p:nvSpPr>
              <p:spPr bwMode="auto">
                <a:xfrm>
                  <a:off x="2596" y="2980"/>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3" name="Line 1097"/>
                <p:cNvSpPr>
                  <a:spLocks noChangeShapeType="1"/>
                </p:cNvSpPr>
                <p:nvPr/>
              </p:nvSpPr>
              <p:spPr bwMode="auto">
                <a:xfrm>
                  <a:off x="2595" y="298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4" name="Line 1098"/>
                <p:cNvSpPr>
                  <a:spLocks noChangeShapeType="1"/>
                </p:cNvSpPr>
                <p:nvPr/>
              </p:nvSpPr>
              <p:spPr bwMode="auto">
                <a:xfrm flipH="1">
                  <a:off x="2547" y="299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5" name="Line 1099"/>
                <p:cNvSpPr>
                  <a:spLocks noChangeShapeType="1"/>
                </p:cNvSpPr>
                <p:nvPr/>
              </p:nvSpPr>
              <p:spPr bwMode="auto">
                <a:xfrm flipV="1">
                  <a:off x="2548" y="306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6" name="Line 1100"/>
                <p:cNvSpPr>
                  <a:spLocks noChangeShapeType="1"/>
                </p:cNvSpPr>
                <p:nvPr/>
              </p:nvSpPr>
              <p:spPr bwMode="auto">
                <a:xfrm flipH="1">
                  <a:off x="2547" y="290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7" name="Line 1101"/>
                <p:cNvSpPr>
                  <a:spLocks noChangeShapeType="1"/>
                </p:cNvSpPr>
                <p:nvPr/>
              </p:nvSpPr>
              <p:spPr bwMode="auto">
                <a:xfrm flipV="1">
                  <a:off x="2547" y="297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8" name="Line 1102"/>
                <p:cNvSpPr>
                  <a:spLocks noChangeShapeType="1"/>
                </p:cNvSpPr>
                <p:nvPr/>
              </p:nvSpPr>
              <p:spPr bwMode="auto">
                <a:xfrm flipH="1">
                  <a:off x="2547" y="2819"/>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99" name="Line 1103"/>
                <p:cNvSpPr>
                  <a:spLocks noChangeShapeType="1"/>
                </p:cNvSpPr>
                <p:nvPr/>
              </p:nvSpPr>
              <p:spPr bwMode="auto">
                <a:xfrm flipV="1">
                  <a:off x="2547" y="28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0" name="Line 1104"/>
                <p:cNvSpPr>
                  <a:spLocks noChangeShapeType="1"/>
                </p:cNvSpPr>
                <p:nvPr/>
              </p:nvSpPr>
              <p:spPr bwMode="auto">
                <a:xfrm flipH="1">
                  <a:off x="2550" y="2799"/>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1" name="Line 1105"/>
                <p:cNvSpPr>
                  <a:spLocks noChangeShapeType="1"/>
                </p:cNvSpPr>
                <p:nvPr/>
              </p:nvSpPr>
              <p:spPr bwMode="auto">
                <a:xfrm flipH="1">
                  <a:off x="2550" y="2813"/>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2" name="Line 1106"/>
                <p:cNvSpPr>
                  <a:spLocks noChangeShapeType="1"/>
                </p:cNvSpPr>
                <p:nvPr/>
              </p:nvSpPr>
              <p:spPr bwMode="auto">
                <a:xfrm flipH="1" flipV="1">
                  <a:off x="2546" y="2713"/>
                  <a:ext cx="2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3" name="Line 1107"/>
                <p:cNvSpPr>
                  <a:spLocks noChangeShapeType="1"/>
                </p:cNvSpPr>
                <p:nvPr/>
              </p:nvSpPr>
              <p:spPr bwMode="auto">
                <a:xfrm>
                  <a:off x="2546" y="2784"/>
                  <a:ext cx="6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4" name="Freeform 1108"/>
                <p:cNvSpPr>
                  <a:spLocks/>
                </p:cNvSpPr>
                <p:nvPr/>
              </p:nvSpPr>
              <p:spPr bwMode="auto">
                <a:xfrm>
                  <a:off x="2550" y="2802"/>
                  <a:ext cx="5" cy="8"/>
                </a:xfrm>
                <a:custGeom>
                  <a:avLst/>
                  <a:gdLst>
                    <a:gd name="T0" fmla="*/ 25 w 32"/>
                    <a:gd name="T1" fmla="*/ 0 h 47"/>
                    <a:gd name="T2" fmla="*/ 18 w 32"/>
                    <a:gd name="T3" fmla="*/ 0 h 47"/>
                    <a:gd name="T4" fmla="*/ 0 w 32"/>
                    <a:gd name="T5" fmla="*/ 47 h 47"/>
                    <a:gd name="T6" fmla="*/ 7 w 32"/>
                    <a:gd name="T7" fmla="*/ 47 h 47"/>
                    <a:gd name="T8" fmla="*/ 12 w 32"/>
                    <a:gd name="T9" fmla="*/ 33 h 47"/>
                    <a:gd name="T10" fmla="*/ 32 w 32"/>
                    <a:gd name="T11" fmla="*/ 33 h 47"/>
                    <a:gd name="T12" fmla="*/ 14 w 32"/>
                    <a:gd name="T13" fmla="*/ 28 h 47"/>
                    <a:gd name="T14" fmla="*/ 19 w 32"/>
                    <a:gd name="T15" fmla="*/ 14 h 47"/>
                    <a:gd name="T16" fmla="*/ 20 w 32"/>
                    <a:gd name="T17" fmla="*/ 12 h 47"/>
                    <a:gd name="T18" fmla="*/ 21 w 32"/>
                    <a:gd name="T19" fmla="*/ 5 h 47"/>
                    <a:gd name="T20" fmla="*/ 21 w 32"/>
                    <a:gd name="T21" fmla="*/ 5 h 47"/>
                    <a:gd name="T22" fmla="*/ 25 w 3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7">
                      <a:moveTo>
                        <a:pt x="25" y="0"/>
                      </a:moveTo>
                      <a:lnTo>
                        <a:pt x="18" y="0"/>
                      </a:lnTo>
                      <a:lnTo>
                        <a:pt x="0" y="47"/>
                      </a:lnTo>
                      <a:lnTo>
                        <a:pt x="7" y="47"/>
                      </a:lnTo>
                      <a:lnTo>
                        <a:pt x="12" y="33"/>
                      </a:lnTo>
                      <a:lnTo>
                        <a:pt x="32" y="33"/>
                      </a:lnTo>
                      <a:lnTo>
                        <a:pt x="14" y="28"/>
                      </a:lnTo>
                      <a:lnTo>
                        <a:pt x="19" y="14"/>
                      </a:lnTo>
                      <a:lnTo>
                        <a:pt x="20" y="12"/>
                      </a:lnTo>
                      <a:lnTo>
                        <a:pt x="21" y="5"/>
                      </a:lnTo>
                      <a:lnTo>
                        <a:pt x="21"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5" name="Freeform 1109"/>
                <p:cNvSpPr>
                  <a:spLocks/>
                </p:cNvSpPr>
                <p:nvPr/>
              </p:nvSpPr>
              <p:spPr bwMode="auto">
                <a:xfrm>
                  <a:off x="2552" y="2802"/>
                  <a:ext cx="5" cy="8"/>
                </a:xfrm>
                <a:custGeom>
                  <a:avLst/>
                  <a:gdLst>
                    <a:gd name="T0" fmla="*/ 11 w 30"/>
                    <a:gd name="T1" fmla="*/ 0 h 47"/>
                    <a:gd name="T2" fmla="*/ 7 w 30"/>
                    <a:gd name="T3" fmla="*/ 5 h 47"/>
                    <a:gd name="T4" fmla="*/ 10 w 30"/>
                    <a:gd name="T5" fmla="*/ 11 h 47"/>
                    <a:gd name="T6" fmla="*/ 11 w 30"/>
                    <a:gd name="T7" fmla="*/ 13 h 47"/>
                    <a:gd name="T8" fmla="*/ 13 w 30"/>
                    <a:gd name="T9" fmla="*/ 19 h 47"/>
                    <a:gd name="T10" fmla="*/ 16 w 30"/>
                    <a:gd name="T11" fmla="*/ 28 h 47"/>
                    <a:gd name="T12" fmla="*/ 0 w 30"/>
                    <a:gd name="T13" fmla="*/ 28 h 47"/>
                    <a:gd name="T14" fmla="*/ 18 w 30"/>
                    <a:gd name="T15" fmla="*/ 33 h 47"/>
                    <a:gd name="T16" fmla="*/ 23 w 30"/>
                    <a:gd name="T17" fmla="*/ 47 h 47"/>
                    <a:gd name="T18" fmla="*/ 30 w 30"/>
                    <a:gd name="T19" fmla="*/ 47 h 47"/>
                    <a:gd name="T20" fmla="*/ 11 w 30"/>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11" y="0"/>
                      </a:moveTo>
                      <a:lnTo>
                        <a:pt x="7" y="5"/>
                      </a:lnTo>
                      <a:lnTo>
                        <a:pt x="10" y="11"/>
                      </a:lnTo>
                      <a:lnTo>
                        <a:pt x="11" y="13"/>
                      </a:lnTo>
                      <a:lnTo>
                        <a:pt x="13" y="19"/>
                      </a:lnTo>
                      <a:lnTo>
                        <a:pt x="16" y="28"/>
                      </a:lnTo>
                      <a:lnTo>
                        <a:pt x="0" y="28"/>
                      </a:lnTo>
                      <a:lnTo>
                        <a:pt x="18" y="33"/>
                      </a:lnTo>
                      <a:lnTo>
                        <a:pt x="23" y="47"/>
                      </a:lnTo>
                      <a:lnTo>
                        <a:pt x="30" y="4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6" name="Freeform 1110"/>
                <p:cNvSpPr>
                  <a:spLocks/>
                </p:cNvSpPr>
                <p:nvPr/>
              </p:nvSpPr>
              <p:spPr bwMode="auto">
                <a:xfrm>
                  <a:off x="2560" y="2802"/>
                  <a:ext cx="4" cy="8"/>
                </a:xfrm>
                <a:custGeom>
                  <a:avLst/>
                  <a:gdLst>
                    <a:gd name="T0" fmla="*/ 25 w 25"/>
                    <a:gd name="T1" fmla="*/ 0 h 47"/>
                    <a:gd name="T2" fmla="*/ 18 w 25"/>
                    <a:gd name="T3" fmla="*/ 0 h 47"/>
                    <a:gd name="T4" fmla="*/ 5 w 25"/>
                    <a:gd name="T5" fmla="*/ 34 h 47"/>
                    <a:gd name="T6" fmla="*/ 5 w 25"/>
                    <a:gd name="T7" fmla="*/ 36 h 47"/>
                    <a:gd name="T8" fmla="*/ 3 w 25"/>
                    <a:gd name="T9" fmla="*/ 43 h 47"/>
                    <a:gd name="T10" fmla="*/ 3 w 25"/>
                    <a:gd name="T11" fmla="*/ 43 h 47"/>
                    <a:gd name="T12" fmla="*/ 0 w 25"/>
                    <a:gd name="T13" fmla="*/ 47 h 47"/>
                    <a:gd name="T14" fmla="*/ 6 w 25"/>
                    <a:gd name="T15" fmla="*/ 47 h 47"/>
                    <a:gd name="T16" fmla="*/ 25 w 2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7">
                      <a:moveTo>
                        <a:pt x="25" y="0"/>
                      </a:moveTo>
                      <a:lnTo>
                        <a:pt x="18" y="0"/>
                      </a:lnTo>
                      <a:lnTo>
                        <a:pt x="5" y="34"/>
                      </a:lnTo>
                      <a:lnTo>
                        <a:pt x="5" y="36"/>
                      </a:lnTo>
                      <a:lnTo>
                        <a:pt x="3" y="43"/>
                      </a:lnTo>
                      <a:lnTo>
                        <a:pt x="3" y="43"/>
                      </a:lnTo>
                      <a:lnTo>
                        <a:pt x="0" y="47"/>
                      </a:lnTo>
                      <a:lnTo>
                        <a:pt x="6" y="4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7" name="Freeform 1111"/>
                <p:cNvSpPr>
                  <a:spLocks/>
                </p:cNvSpPr>
                <p:nvPr/>
              </p:nvSpPr>
              <p:spPr bwMode="auto">
                <a:xfrm>
                  <a:off x="2557" y="2802"/>
                  <a:ext cx="4" cy="8"/>
                </a:xfrm>
                <a:custGeom>
                  <a:avLst/>
                  <a:gdLst>
                    <a:gd name="T0" fmla="*/ 6 w 21"/>
                    <a:gd name="T1" fmla="*/ 0 h 47"/>
                    <a:gd name="T2" fmla="*/ 0 w 21"/>
                    <a:gd name="T3" fmla="*/ 0 h 47"/>
                    <a:gd name="T4" fmla="*/ 18 w 21"/>
                    <a:gd name="T5" fmla="*/ 47 h 47"/>
                    <a:gd name="T6" fmla="*/ 21 w 21"/>
                    <a:gd name="T7" fmla="*/ 43 h 47"/>
                    <a:gd name="T8" fmla="*/ 20 w 21"/>
                    <a:gd name="T9" fmla="*/ 40 h 47"/>
                    <a:gd name="T10" fmla="*/ 18 w 21"/>
                    <a:gd name="T11" fmla="*/ 34 h 47"/>
                    <a:gd name="T12" fmla="*/ 6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6" y="0"/>
                      </a:moveTo>
                      <a:lnTo>
                        <a:pt x="0" y="0"/>
                      </a:lnTo>
                      <a:lnTo>
                        <a:pt x="18" y="47"/>
                      </a:lnTo>
                      <a:lnTo>
                        <a:pt x="21" y="43"/>
                      </a:lnTo>
                      <a:lnTo>
                        <a:pt x="20" y="40"/>
                      </a:lnTo>
                      <a:lnTo>
                        <a:pt x="18"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8" name="Rectangle 1112"/>
                <p:cNvSpPr>
                  <a:spLocks noChangeArrowheads="1"/>
                </p:cNvSpPr>
                <p:nvPr/>
              </p:nvSpPr>
              <p:spPr bwMode="auto">
                <a:xfrm>
                  <a:off x="2565" y="2809"/>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9" name="Freeform 1113"/>
                <p:cNvSpPr>
                  <a:spLocks/>
                </p:cNvSpPr>
                <p:nvPr/>
              </p:nvSpPr>
              <p:spPr bwMode="auto">
                <a:xfrm>
                  <a:off x="2571" y="2802"/>
                  <a:ext cx="5" cy="8"/>
                </a:xfrm>
                <a:custGeom>
                  <a:avLst/>
                  <a:gdLst>
                    <a:gd name="T0" fmla="*/ 6 w 30"/>
                    <a:gd name="T1" fmla="*/ 0 h 48"/>
                    <a:gd name="T2" fmla="*/ 0 w 30"/>
                    <a:gd name="T3" fmla="*/ 0 h 48"/>
                    <a:gd name="T4" fmla="*/ 0 w 30"/>
                    <a:gd name="T5" fmla="*/ 48 h 48"/>
                    <a:gd name="T6" fmla="*/ 30 w 30"/>
                    <a:gd name="T7" fmla="*/ 48 h 48"/>
                    <a:gd name="T8" fmla="*/ 30 w 30"/>
                    <a:gd name="T9" fmla="*/ 41 h 48"/>
                    <a:gd name="T10" fmla="*/ 6 w 30"/>
                    <a:gd name="T11" fmla="*/ 41 h 48"/>
                    <a:gd name="T12" fmla="*/ 6 w 3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0" h="48">
                      <a:moveTo>
                        <a:pt x="6" y="0"/>
                      </a:moveTo>
                      <a:lnTo>
                        <a:pt x="0" y="0"/>
                      </a:lnTo>
                      <a:lnTo>
                        <a:pt x="0" y="48"/>
                      </a:lnTo>
                      <a:lnTo>
                        <a:pt x="30" y="48"/>
                      </a:lnTo>
                      <a:lnTo>
                        <a:pt x="30" y="41"/>
                      </a:lnTo>
                      <a:lnTo>
                        <a:pt x="6" y="4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0" name="Freeform 1114"/>
                <p:cNvSpPr>
                  <a:spLocks/>
                </p:cNvSpPr>
                <p:nvPr/>
              </p:nvSpPr>
              <p:spPr bwMode="auto">
                <a:xfrm>
                  <a:off x="2576" y="2802"/>
                  <a:ext cx="6" cy="8"/>
                </a:xfrm>
                <a:custGeom>
                  <a:avLst/>
                  <a:gdLst>
                    <a:gd name="T0" fmla="*/ 25 w 32"/>
                    <a:gd name="T1" fmla="*/ 0 h 48"/>
                    <a:gd name="T2" fmla="*/ 18 w 32"/>
                    <a:gd name="T3" fmla="*/ 0 h 48"/>
                    <a:gd name="T4" fmla="*/ 0 w 32"/>
                    <a:gd name="T5" fmla="*/ 48 h 48"/>
                    <a:gd name="T6" fmla="*/ 6 w 32"/>
                    <a:gd name="T7" fmla="*/ 48 h 48"/>
                    <a:gd name="T8" fmla="*/ 12 w 32"/>
                    <a:gd name="T9" fmla="*/ 33 h 48"/>
                    <a:gd name="T10" fmla="*/ 32 w 32"/>
                    <a:gd name="T11" fmla="*/ 33 h 48"/>
                    <a:gd name="T12" fmla="*/ 14 w 32"/>
                    <a:gd name="T13" fmla="*/ 29 h 48"/>
                    <a:gd name="T14" fmla="*/ 19 w 32"/>
                    <a:gd name="T15" fmla="*/ 14 h 48"/>
                    <a:gd name="T16" fmla="*/ 20 w 32"/>
                    <a:gd name="T17" fmla="*/ 12 h 48"/>
                    <a:gd name="T18" fmla="*/ 21 w 32"/>
                    <a:gd name="T19" fmla="*/ 5 h 48"/>
                    <a:gd name="T20" fmla="*/ 21 w 32"/>
                    <a:gd name="T21" fmla="*/ 5 h 48"/>
                    <a:gd name="T22" fmla="*/ 25 w 32"/>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8">
                      <a:moveTo>
                        <a:pt x="25" y="0"/>
                      </a:moveTo>
                      <a:lnTo>
                        <a:pt x="18" y="0"/>
                      </a:lnTo>
                      <a:lnTo>
                        <a:pt x="0" y="48"/>
                      </a:lnTo>
                      <a:lnTo>
                        <a:pt x="6" y="48"/>
                      </a:lnTo>
                      <a:lnTo>
                        <a:pt x="12" y="33"/>
                      </a:lnTo>
                      <a:lnTo>
                        <a:pt x="32" y="33"/>
                      </a:lnTo>
                      <a:lnTo>
                        <a:pt x="14" y="29"/>
                      </a:lnTo>
                      <a:lnTo>
                        <a:pt x="19" y="14"/>
                      </a:lnTo>
                      <a:lnTo>
                        <a:pt x="20" y="12"/>
                      </a:lnTo>
                      <a:lnTo>
                        <a:pt x="21" y="5"/>
                      </a:lnTo>
                      <a:lnTo>
                        <a:pt x="21"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1" name="Freeform 1115"/>
                <p:cNvSpPr>
                  <a:spLocks/>
                </p:cNvSpPr>
                <p:nvPr/>
              </p:nvSpPr>
              <p:spPr bwMode="auto">
                <a:xfrm>
                  <a:off x="2579" y="2802"/>
                  <a:ext cx="5" cy="8"/>
                </a:xfrm>
                <a:custGeom>
                  <a:avLst/>
                  <a:gdLst>
                    <a:gd name="T0" fmla="*/ 11 w 30"/>
                    <a:gd name="T1" fmla="*/ 0 h 48"/>
                    <a:gd name="T2" fmla="*/ 7 w 30"/>
                    <a:gd name="T3" fmla="*/ 5 h 48"/>
                    <a:gd name="T4" fmla="*/ 9 w 30"/>
                    <a:gd name="T5" fmla="*/ 11 h 48"/>
                    <a:gd name="T6" fmla="*/ 11 w 30"/>
                    <a:gd name="T7" fmla="*/ 14 h 48"/>
                    <a:gd name="T8" fmla="*/ 13 w 30"/>
                    <a:gd name="T9" fmla="*/ 19 h 48"/>
                    <a:gd name="T10" fmla="*/ 16 w 30"/>
                    <a:gd name="T11" fmla="*/ 29 h 48"/>
                    <a:gd name="T12" fmla="*/ 0 w 30"/>
                    <a:gd name="T13" fmla="*/ 29 h 48"/>
                    <a:gd name="T14" fmla="*/ 18 w 30"/>
                    <a:gd name="T15" fmla="*/ 33 h 48"/>
                    <a:gd name="T16" fmla="*/ 23 w 30"/>
                    <a:gd name="T17" fmla="*/ 48 h 48"/>
                    <a:gd name="T18" fmla="*/ 30 w 30"/>
                    <a:gd name="T19" fmla="*/ 48 h 48"/>
                    <a:gd name="T20" fmla="*/ 11 w 3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8">
                      <a:moveTo>
                        <a:pt x="11" y="0"/>
                      </a:moveTo>
                      <a:lnTo>
                        <a:pt x="7" y="5"/>
                      </a:lnTo>
                      <a:lnTo>
                        <a:pt x="9" y="11"/>
                      </a:lnTo>
                      <a:lnTo>
                        <a:pt x="11" y="14"/>
                      </a:lnTo>
                      <a:lnTo>
                        <a:pt x="13" y="19"/>
                      </a:lnTo>
                      <a:lnTo>
                        <a:pt x="16" y="29"/>
                      </a:lnTo>
                      <a:lnTo>
                        <a:pt x="0" y="29"/>
                      </a:lnTo>
                      <a:lnTo>
                        <a:pt x="18" y="33"/>
                      </a:lnTo>
                      <a:lnTo>
                        <a:pt x="23" y="48"/>
                      </a:lnTo>
                      <a:lnTo>
                        <a:pt x="30" y="4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2" name="Freeform 1116"/>
                <p:cNvSpPr>
                  <a:spLocks/>
                </p:cNvSpPr>
                <p:nvPr/>
              </p:nvSpPr>
              <p:spPr bwMode="auto">
                <a:xfrm>
                  <a:off x="2586" y="2803"/>
                  <a:ext cx="5" cy="3"/>
                </a:xfrm>
                <a:custGeom>
                  <a:avLst/>
                  <a:gdLst>
                    <a:gd name="T0" fmla="*/ 25 w 30"/>
                    <a:gd name="T1" fmla="*/ 0 h 21"/>
                    <a:gd name="T2" fmla="*/ 12 w 30"/>
                    <a:gd name="T3" fmla="*/ 3 h 21"/>
                    <a:gd name="T4" fmla="*/ 19 w 30"/>
                    <a:gd name="T5" fmla="*/ 3 h 21"/>
                    <a:gd name="T6" fmla="*/ 22 w 30"/>
                    <a:gd name="T7" fmla="*/ 7 h 21"/>
                    <a:gd name="T8" fmla="*/ 24 w 30"/>
                    <a:gd name="T9" fmla="*/ 12 h 21"/>
                    <a:gd name="T10" fmla="*/ 23 w 30"/>
                    <a:gd name="T11" fmla="*/ 16 h 21"/>
                    <a:gd name="T12" fmla="*/ 19 w 30"/>
                    <a:gd name="T13" fmla="*/ 19 h 21"/>
                    <a:gd name="T14" fmla="*/ 12 w 30"/>
                    <a:gd name="T15" fmla="*/ 20 h 21"/>
                    <a:gd name="T16" fmla="*/ 0 w 30"/>
                    <a:gd name="T17" fmla="*/ 20 h 21"/>
                    <a:gd name="T18" fmla="*/ 26 w 30"/>
                    <a:gd name="T19" fmla="*/ 21 h 21"/>
                    <a:gd name="T20" fmla="*/ 29 w 30"/>
                    <a:gd name="T21" fmla="*/ 17 h 21"/>
                    <a:gd name="T22" fmla="*/ 30 w 30"/>
                    <a:gd name="T23" fmla="*/ 11 h 21"/>
                    <a:gd name="T24" fmla="*/ 30 w 30"/>
                    <a:gd name="T25" fmla="*/ 11 h 21"/>
                    <a:gd name="T26" fmla="*/ 29 w 30"/>
                    <a:gd name="T27" fmla="*/ 4 h 21"/>
                    <a:gd name="T28" fmla="*/ 25 w 30"/>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1">
                      <a:moveTo>
                        <a:pt x="25" y="0"/>
                      </a:moveTo>
                      <a:lnTo>
                        <a:pt x="12" y="3"/>
                      </a:lnTo>
                      <a:lnTo>
                        <a:pt x="19" y="3"/>
                      </a:lnTo>
                      <a:lnTo>
                        <a:pt x="22" y="7"/>
                      </a:lnTo>
                      <a:lnTo>
                        <a:pt x="24" y="12"/>
                      </a:lnTo>
                      <a:lnTo>
                        <a:pt x="23" y="16"/>
                      </a:lnTo>
                      <a:lnTo>
                        <a:pt x="19" y="19"/>
                      </a:lnTo>
                      <a:lnTo>
                        <a:pt x="12" y="20"/>
                      </a:lnTo>
                      <a:lnTo>
                        <a:pt x="0" y="20"/>
                      </a:lnTo>
                      <a:lnTo>
                        <a:pt x="26" y="21"/>
                      </a:lnTo>
                      <a:lnTo>
                        <a:pt x="29" y="17"/>
                      </a:lnTo>
                      <a:lnTo>
                        <a:pt x="30" y="11"/>
                      </a:lnTo>
                      <a:lnTo>
                        <a:pt x="30" y="11"/>
                      </a:lnTo>
                      <a:lnTo>
                        <a:pt x="29"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3" name="Freeform 1117"/>
                <p:cNvSpPr>
                  <a:spLocks/>
                </p:cNvSpPr>
                <p:nvPr/>
              </p:nvSpPr>
              <p:spPr bwMode="auto">
                <a:xfrm>
                  <a:off x="2585" y="2802"/>
                  <a:ext cx="5" cy="8"/>
                </a:xfrm>
                <a:custGeom>
                  <a:avLst/>
                  <a:gdLst>
                    <a:gd name="T0" fmla="*/ 18 w 32"/>
                    <a:gd name="T1" fmla="*/ 0 h 47"/>
                    <a:gd name="T2" fmla="*/ 0 w 32"/>
                    <a:gd name="T3" fmla="*/ 0 h 47"/>
                    <a:gd name="T4" fmla="*/ 0 w 32"/>
                    <a:gd name="T5" fmla="*/ 47 h 47"/>
                    <a:gd name="T6" fmla="*/ 6 w 32"/>
                    <a:gd name="T7" fmla="*/ 47 h 47"/>
                    <a:gd name="T8" fmla="*/ 6 w 32"/>
                    <a:gd name="T9" fmla="*/ 28 h 47"/>
                    <a:gd name="T10" fmla="*/ 18 w 32"/>
                    <a:gd name="T11" fmla="*/ 28 h 47"/>
                    <a:gd name="T12" fmla="*/ 21 w 32"/>
                    <a:gd name="T13" fmla="*/ 28 h 47"/>
                    <a:gd name="T14" fmla="*/ 28 w 32"/>
                    <a:gd name="T15" fmla="*/ 27 h 47"/>
                    <a:gd name="T16" fmla="*/ 32 w 32"/>
                    <a:gd name="T17" fmla="*/ 23 h 47"/>
                    <a:gd name="T18" fmla="*/ 6 w 32"/>
                    <a:gd name="T19" fmla="*/ 22 h 47"/>
                    <a:gd name="T20" fmla="*/ 6 w 32"/>
                    <a:gd name="T21" fmla="*/ 5 h 47"/>
                    <a:gd name="T22" fmla="*/ 18 w 32"/>
                    <a:gd name="T23" fmla="*/ 5 h 47"/>
                    <a:gd name="T24" fmla="*/ 31 w 32"/>
                    <a:gd name="T25" fmla="*/ 2 h 47"/>
                    <a:gd name="T26" fmla="*/ 26 w 32"/>
                    <a:gd name="T27" fmla="*/ 0 h 47"/>
                    <a:gd name="T28" fmla="*/ 25 w 32"/>
                    <a:gd name="T29" fmla="*/ 0 h 47"/>
                    <a:gd name="T30" fmla="*/ 18 w 32"/>
                    <a:gd name="T3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7">
                      <a:moveTo>
                        <a:pt x="18" y="0"/>
                      </a:moveTo>
                      <a:lnTo>
                        <a:pt x="0" y="0"/>
                      </a:lnTo>
                      <a:lnTo>
                        <a:pt x="0" y="47"/>
                      </a:lnTo>
                      <a:lnTo>
                        <a:pt x="6" y="47"/>
                      </a:lnTo>
                      <a:lnTo>
                        <a:pt x="6" y="28"/>
                      </a:lnTo>
                      <a:lnTo>
                        <a:pt x="18" y="28"/>
                      </a:lnTo>
                      <a:lnTo>
                        <a:pt x="21" y="28"/>
                      </a:lnTo>
                      <a:lnTo>
                        <a:pt x="28" y="27"/>
                      </a:lnTo>
                      <a:lnTo>
                        <a:pt x="32" y="23"/>
                      </a:lnTo>
                      <a:lnTo>
                        <a:pt x="6" y="22"/>
                      </a:lnTo>
                      <a:lnTo>
                        <a:pt x="6" y="5"/>
                      </a:lnTo>
                      <a:lnTo>
                        <a:pt x="18" y="5"/>
                      </a:lnTo>
                      <a:lnTo>
                        <a:pt x="31" y="2"/>
                      </a:lnTo>
                      <a:lnTo>
                        <a:pt x="26" y="0"/>
                      </a:lnTo>
                      <a:lnTo>
                        <a:pt x="25"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4" name="Freeform 1118"/>
                <p:cNvSpPr>
                  <a:spLocks/>
                </p:cNvSpPr>
                <p:nvPr/>
              </p:nvSpPr>
              <p:spPr bwMode="auto">
                <a:xfrm>
                  <a:off x="2594" y="2806"/>
                  <a:ext cx="5" cy="4"/>
                </a:xfrm>
                <a:custGeom>
                  <a:avLst/>
                  <a:gdLst>
                    <a:gd name="T0" fmla="*/ 10 w 27"/>
                    <a:gd name="T1" fmla="*/ 0 h 21"/>
                    <a:gd name="T2" fmla="*/ 0 w 27"/>
                    <a:gd name="T3" fmla="*/ 0 h 21"/>
                    <a:gd name="T4" fmla="*/ 4 w 27"/>
                    <a:gd name="T5" fmla="*/ 1 h 21"/>
                    <a:gd name="T6" fmla="*/ 8 w 27"/>
                    <a:gd name="T7" fmla="*/ 3 h 21"/>
                    <a:gd name="T8" fmla="*/ 11 w 27"/>
                    <a:gd name="T9" fmla="*/ 7 h 21"/>
                    <a:gd name="T10" fmla="*/ 12 w 27"/>
                    <a:gd name="T11" fmla="*/ 9 h 21"/>
                    <a:gd name="T12" fmla="*/ 16 w 27"/>
                    <a:gd name="T13" fmla="*/ 13 h 21"/>
                    <a:gd name="T14" fmla="*/ 20 w 27"/>
                    <a:gd name="T15" fmla="*/ 21 h 21"/>
                    <a:gd name="T16" fmla="*/ 27 w 27"/>
                    <a:gd name="T17" fmla="*/ 21 h 21"/>
                    <a:gd name="T18" fmla="*/ 20 w 27"/>
                    <a:gd name="T19" fmla="*/ 8 h 21"/>
                    <a:gd name="T20" fmla="*/ 16 w 27"/>
                    <a:gd name="T21" fmla="*/ 3 h 21"/>
                    <a:gd name="T22" fmla="*/ 10 w 2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10" y="0"/>
                      </a:moveTo>
                      <a:lnTo>
                        <a:pt x="0" y="0"/>
                      </a:lnTo>
                      <a:lnTo>
                        <a:pt x="4" y="1"/>
                      </a:lnTo>
                      <a:lnTo>
                        <a:pt x="8" y="3"/>
                      </a:lnTo>
                      <a:lnTo>
                        <a:pt x="11" y="7"/>
                      </a:lnTo>
                      <a:lnTo>
                        <a:pt x="12" y="9"/>
                      </a:lnTo>
                      <a:lnTo>
                        <a:pt x="16" y="13"/>
                      </a:lnTo>
                      <a:lnTo>
                        <a:pt x="20" y="21"/>
                      </a:lnTo>
                      <a:lnTo>
                        <a:pt x="27" y="21"/>
                      </a:lnTo>
                      <a:lnTo>
                        <a:pt x="20" y="8"/>
                      </a:lnTo>
                      <a:lnTo>
                        <a:pt x="16"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5" name="Freeform 1119"/>
                <p:cNvSpPr>
                  <a:spLocks/>
                </p:cNvSpPr>
                <p:nvPr/>
              </p:nvSpPr>
              <p:spPr bwMode="auto">
                <a:xfrm>
                  <a:off x="2593" y="2803"/>
                  <a:ext cx="5" cy="3"/>
                </a:xfrm>
                <a:custGeom>
                  <a:avLst/>
                  <a:gdLst>
                    <a:gd name="T0" fmla="*/ 28 w 32"/>
                    <a:gd name="T1" fmla="*/ 0 h 19"/>
                    <a:gd name="T2" fmla="*/ 15 w 32"/>
                    <a:gd name="T3" fmla="*/ 3 h 19"/>
                    <a:gd name="T4" fmla="*/ 18 w 32"/>
                    <a:gd name="T5" fmla="*/ 3 h 19"/>
                    <a:gd name="T6" fmla="*/ 24 w 32"/>
                    <a:gd name="T7" fmla="*/ 5 h 19"/>
                    <a:gd name="T8" fmla="*/ 26 w 32"/>
                    <a:gd name="T9" fmla="*/ 11 h 19"/>
                    <a:gd name="T10" fmla="*/ 24 w 32"/>
                    <a:gd name="T11" fmla="*/ 15 h 19"/>
                    <a:gd name="T12" fmla="*/ 20 w 32"/>
                    <a:gd name="T13" fmla="*/ 17 h 19"/>
                    <a:gd name="T14" fmla="*/ 20 w 32"/>
                    <a:gd name="T15" fmla="*/ 18 h 19"/>
                    <a:gd name="T16" fmla="*/ 14 w 32"/>
                    <a:gd name="T17" fmla="*/ 18 h 19"/>
                    <a:gd name="T18" fmla="*/ 0 w 32"/>
                    <a:gd name="T19" fmla="*/ 18 h 19"/>
                    <a:gd name="T20" fmla="*/ 29 w 32"/>
                    <a:gd name="T21" fmla="*/ 19 h 19"/>
                    <a:gd name="T22" fmla="*/ 30 w 32"/>
                    <a:gd name="T23" fmla="*/ 17 h 19"/>
                    <a:gd name="T24" fmla="*/ 32 w 32"/>
                    <a:gd name="T25" fmla="*/ 11 h 19"/>
                    <a:gd name="T26" fmla="*/ 31 w 32"/>
                    <a:gd name="T27" fmla="*/ 5 h 19"/>
                    <a:gd name="T28" fmla="*/ 28 w 3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9">
                      <a:moveTo>
                        <a:pt x="28" y="0"/>
                      </a:moveTo>
                      <a:lnTo>
                        <a:pt x="15" y="3"/>
                      </a:lnTo>
                      <a:lnTo>
                        <a:pt x="18" y="3"/>
                      </a:lnTo>
                      <a:lnTo>
                        <a:pt x="24" y="5"/>
                      </a:lnTo>
                      <a:lnTo>
                        <a:pt x="26" y="11"/>
                      </a:lnTo>
                      <a:lnTo>
                        <a:pt x="24" y="15"/>
                      </a:lnTo>
                      <a:lnTo>
                        <a:pt x="20" y="17"/>
                      </a:lnTo>
                      <a:lnTo>
                        <a:pt x="20" y="18"/>
                      </a:lnTo>
                      <a:lnTo>
                        <a:pt x="14" y="18"/>
                      </a:lnTo>
                      <a:lnTo>
                        <a:pt x="0" y="18"/>
                      </a:lnTo>
                      <a:lnTo>
                        <a:pt x="29" y="19"/>
                      </a:lnTo>
                      <a:lnTo>
                        <a:pt x="30" y="17"/>
                      </a:lnTo>
                      <a:lnTo>
                        <a:pt x="32" y="11"/>
                      </a:lnTo>
                      <a:lnTo>
                        <a:pt x="31" y="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6" name="Freeform 1120"/>
                <p:cNvSpPr>
                  <a:spLocks/>
                </p:cNvSpPr>
                <p:nvPr/>
              </p:nvSpPr>
              <p:spPr bwMode="auto">
                <a:xfrm>
                  <a:off x="2592" y="2802"/>
                  <a:ext cx="6" cy="8"/>
                </a:xfrm>
                <a:custGeom>
                  <a:avLst/>
                  <a:gdLst>
                    <a:gd name="T0" fmla="*/ 21 w 35"/>
                    <a:gd name="T1" fmla="*/ 0 h 47"/>
                    <a:gd name="T2" fmla="*/ 1 w 35"/>
                    <a:gd name="T3" fmla="*/ 0 h 47"/>
                    <a:gd name="T4" fmla="*/ 0 w 35"/>
                    <a:gd name="T5" fmla="*/ 47 h 47"/>
                    <a:gd name="T6" fmla="*/ 6 w 35"/>
                    <a:gd name="T7" fmla="*/ 47 h 47"/>
                    <a:gd name="T8" fmla="*/ 6 w 35"/>
                    <a:gd name="T9" fmla="*/ 26 h 47"/>
                    <a:gd name="T10" fmla="*/ 14 w 35"/>
                    <a:gd name="T11" fmla="*/ 26 h 47"/>
                    <a:gd name="T12" fmla="*/ 24 w 35"/>
                    <a:gd name="T13" fmla="*/ 26 h 47"/>
                    <a:gd name="T14" fmla="*/ 24 w 35"/>
                    <a:gd name="T15" fmla="*/ 26 h 47"/>
                    <a:gd name="T16" fmla="*/ 30 w 35"/>
                    <a:gd name="T17" fmla="*/ 25 h 47"/>
                    <a:gd name="T18" fmla="*/ 35 w 35"/>
                    <a:gd name="T19" fmla="*/ 21 h 47"/>
                    <a:gd name="T20" fmla="*/ 6 w 35"/>
                    <a:gd name="T21" fmla="*/ 20 h 47"/>
                    <a:gd name="T22" fmla="*/ 6 w 35"/>
                    <a:gd name="T23" fmla="*/ 5 h 47"/>
                    <a:gd name="T24" fmla="*/ 21 w 35"/>
                    <a:gd name="T25" fmla="*/ 5 h 47"/>
                    <a:gd name="T26" fmla="*/ 34 w 35"/>
                    <a:gd name="T27" fmla="*/ 2 h 47"/>
                    <a:gd name="T28" fmla="*/ 28 w 35"/>
                    <a:gd name="T29" fmla="*/ 0 h 47"/>
                    <a:gd name="T30" fmla="*/ 27 w 35"/>
                    <a:gd name="T31" fmla="*/ 0 h 47"/>
                    <a:gd name="T32" fmla="*/ 21 w 35"/>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21" y="0"/>
                      </a:moveTo>
                      <a:lnTo>
                        <a:pt x="1" y="0"/>
                      </a:lnTo>
                      <a:lnTo>
                        <a:pt x="0" y="47"/>
                      </a:lnTo>
                      <a:lnTo>
                        <a:pt x="6" y="47"/>
                      </a:lnTo>
                      <a:lnTo>
                        <a:pt x="6" y="26"/>
                      </a:lnTo>
                      <a:lnTo>
                        <a:pt x="14" y="26"/>
                      </a:lnTo>
                      <a:lnTo>
                        <a:pt x="24" y="26"/>
                      </a:lnTo>
                      <a:lnTo>
                        <a:pt x="24" y="26"/>
                      </a:lnTo>
                      <a:lnTo>
                        <a:pt x="30" y="25"/>
                      </a:lnTo>
                      <a:lnTo>
                        <a:pt x="35" y="21"/>
                      </a:lnTo>
                      <a:lnTo>
                        <a:pt x="6" y="20"/>
                      </a:lnTo>
                      <a:lnTo>
                        <a:pt x="6" y="5"/>
                      </a:lnTo>
                      <a:lnTo>
                        <a:pt x="21" y="5"/>
                      </a:lnTo>
                      <a:lnTo>
                        <a:pt x="34" y="2"/>
                      </a:lnTo>
                      <a:lnTo>
                        <a:pt x="28" y="0"/>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7" name="Rectangle 1121"/>
                <p:cNvSpPr>
                  <a:spLocks noChangeArrowheads="1"/>
                </p:cNvSpPr>
                <p:nvPr/>
              </p:nvSpPr>
              <p:spPr bwMode="auto">
                <a:xfrm>
                  <a:off x="2600" y="2802"/>
                  <a:ext cx="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8" name="Freeform 1122"/>
                <p:cNvSpPr>
                  <a:spLocks/>
                </p:cNvSpPr>
                <p:nvPr/>
              </p:nvSpPr>
              <p:spPr bwMode="auto">
                <a:xfrm>
                  <a:off x="2604" y="2803"/>
                  <a:ext cx="5" cy="6"/>
                </a:xfrm>
                <a:custGeom>
                  <a:avLst/>
                  <a:gdLst>
                    <a:gd name="T0" fmla="*/ 24 w 33"/>
                    <a:gd name="T1" fmla="*/ 0 h 42"/>
                    <a:gd name="T2" fmla="*/ 10 w 33"/>
                    <a:gd name="T3" fmla="*/ 3 h 42"/>
                    <a:gd name="T4" fmla="*/ 15 w 33"/>
                    <a:gd name="T5" fmla="*/ 3 h 42"/>
                    <a:gd name="T6" fmla="*/ 19 w 33"/>
                    <a:gd name="T7" fmla="*/ 5 h 42"/>
                    <a:gd name="T8" fmla="*/ 24 w 33"/>
                    <a:gd name="T9" fmla="*/ 9 h 42"/>
                    <a:gd name="T10" fmla="*/ 26 w 33"/>
                    <a:gd name="T11" fmla="*/ 14 h 42"/>
                    <a:gd name="T12" fmla="*/ 26 w 33"/>
                    <a:gd name="T13" fmla="*/ 15 h 42"/>
                    <a:gd name="T14" fmla="*/ 27 w 33"/>
                    <a:gd name="T15" fmla="*/ 21 h 42"/>
                    <a:gd name="T16" fmla="*/ 27 w 33"/>
                    <a:gd name="T17" fmla="*/ 26 h 42"/>
                    <a:gd name="T18" fmla="*/ 25 w 33"/>
                    <a:gd name="T19" fmla="*/ 31 h 42"/>
                    <a:gd name="T20" fmla="*/ 25 w 33"/>
                    <a:gd name="T21" fmla="*/ 32 h 42"/>
                    <a:gd name="T22" fmla="*/ 20 w 33"/>
                    <a:gd name="T23" fmla="*/ 36 h 42"/>
                    <a:gd name="T24" fmla="*/ 16 w 33"/>
                    <a:gd name="T25" fmla="*/ 38 h 42"/>
                    <a:gd name="T26" fmla="*/ 11 w 33"/>
                    <a:gd name="T27" fmla="*/ 40 h 42"/>
                    <a:gd name="T28" fmla="*/ 0 w 33"/>
                    <a:gd name="T29" fmla="*/ 40 h 42"/>
                    <a:gd name="T30" fmla="*/ 24 w 33"/>
                    <a:gd name="T31" fmla="*/ 42 h 42"/>
                    <a:gd name="T32" fmla="*/ 28 w 33"/>
                    <a:gd name="T33" fmla="*/ 38 h 42"/>
                    <a:gd name="T34" fmla="*/ 31 w 33"/>
                    <a:gd name="T35" fmla="*/ 34 h 42"/>
                    <a:gd name="T36" fmla="*/ 32 w 33"/>
                    <a:gd name="T37" fmla="*/ 28 h 42"/>
                    <a:gd name="T38" fmla="*/ 33 w 33"/>
                    <a:gd name="T39" fmla="*/ 21 h 42"/>
                    <a:gd name="T40" fmla="*/ 33 w 33"/>
                    <a:gd name="T41" fmla="*/ 18 h 42"/>
                    <a:gd name="T42" fmla="*/ 32 w 33"/>
                    <a:gd name="T43" fmla="*/ 12 h 42"/>
                    <a:gd name="T44" fmla="*/ 31 w 33"/>
                    <a:gd name="T45" fmla="*/ 11 h 42"/>
                    <a:gd name="T46" fmla="*/ 29 w 33"/>
                    <a:gd name="T47" fmla="*/ 5 h 42"/>
                    <a:gd name="T48" fmla="*/ 28 w 33"/>
                    <a:gd name="T49" fmla="*/ 4 h 42"/>
                    <a:gd name="T50" fmla="*/ 24 w 33"/>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42">
                      <a:moveTo>
                        <a:pt x="24" y="0"/>
                      </a:moveTo>
                      <a:lnTo>
                        <a:pt x="10" y="3"/>
                      </a:lnTo>
                      <a:lnTo>
                        <a:pt x="15" y="3"/>
                      </a:lnTo>
                      <a:lnTo>
                        <a:pt x="19" y="5"/>
                      </a:lnTo>
                      <a:lnTo>
                        <a:pt x="24" y="9"/>
                      </a:lnTo>
                      <a:lnTo>
                        <a:pt x="26" y="14"/>
                      </a:lnTo>
                      <a:lnTo>
                        <a:pt x="26" y="15"/>
                      </a:lnTo>
                      <a:lnTo>
                        <a:pt x="27" y="21"/>
                      </a:lnTo>
                      <a:lnTo>
                        <a:pt x="27" y="26"/>
                      </a:lnTo>
                      <a:lnTo>
                        <a:pt x="25" y="31"/>
                      </a:lnTo>
                      <a:lnTo>
                        <a:pt x="25" y="32"/>
                      </a:lnTo>
                      <a:lnTo>
                        <a:pt x="20" y="36"/>
                      </a:lnTo>
                      <a:lnTo>
                        <a:pt x="16" y="38"/>
                      </a:lnTo>
                      <a:lnTo>
                        <a:pt x="11" y="40"/>
                      </a:lnTo>
                      <a:lnTo>
                        <a:pt x="0" y="40"/>
                      </a:lnTo>
                      <a:lnTo>
                        <a:pt x="24" y="42"/>
                      </a:lnTo>
                      <a:lnTo>
                        <a:pt x="28" y="38"/>
                      </a:lnTo>
                      <a:lnTo>
                        <a:pt x="31" y="34"/>
                      </a:lnTo>
                      <a:lnTo>
                        <a:pt x="32" y="28"/>
                      </a:lnTo>
                      <a:lnTo>
                        <a:pt x="33" y="21"/>
                      </a:lnTo>
                      <a:lnTo>
                        <a:pt x="33" y="18"/>
                      </a:lnTo>
                      <a:lnTo>
                        <a:pt x="32" y="12"/>
                      </a:lnTo>
                      <a:lnTo>
                        <a:pt x="31" y="11"/>
                      </a:lnTo>
                      <a:lnTo>
                        <a:pt x="29" y="5"/>
                      </a:lnTo>
                      <a:lnTo>
                        <a:pt x="28"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9" name="Freeform 1123"/>
                <p:cNvSpPr>
                  <a:spLocks/>
                </p:cNvSpPr>
                <p:nvPr/>
              </p:nvSpPr>
              <p:spPr bwMode="auto">
                <a:xfrm>
                  <a:off x="2603" y="2802"/>
                  <a:ext cx="5" cy="8"/>
                </a:xfrm>
                <a:custGeom>
                  <a:avLst/>
                  <a:gdLst>
                    <a:gd name="T0" fmla="*/ 17 w 30"/>
                    <a:gd name="T1" fmla="*/ 0 h 47"/>
                    <a:gd name="T2" fmla="*/ 0 w 30"/>
                    <a:gd name="T3" fmla="*/ 0 h 47"/>
                    <a:gd name="T4" fmla="*/ 0 w 30"/>
                    <a:gd name="T5" fmla="*/ 47 h 47"/>
                    <a:gd name="T6" fmla="*/ 17 w 30"/>
                    <a:gd name="T7" fmla="*/ 47 h 47"/>
                    <a:gd name="T8" fmla="*/ 18 w 30"/>
                    <a:gd name="T9" fmla="*/ 47 h 47"/>
                    <a:gd name="T10" fmla="*/ 24 w 30"/>
                    <a:gd name="T11" fmla="*/ 46 h 47"/>
                    <a:gd name="T12" fmla="*/ 30 w 30"/>
                    <a:gd name="T13" fmla="*/ 44 h 47"/>
                    <a:gd name="T14" fmla="*/ 6 w 30"/>
                    <a:gd name="T15" fmla="*/ 42 h 47"/>
                    <a:gd name="T16" fmla="*/ 6 w 30"/>
                    <a:gd name="T17" fmla="*/ 5 h 47"/>
                    <a:gd name="T18" fmla="*/ 16 w 30"/>
                    <a:gd name="T19" fmla="*/ 5 h 47"/>
                    <a:gd name="T20" fmla="*/ 30 w 30"/>
                    <a:gd name="T21" fmla="*/ 2 h 47"/>
                    <a:gd name="T22" fmla="*/ 30 w 30"/>
                    <a:gd name="T23" fmla="*/ 2 h 47"/>
                    <a:gd name="T24" fmla="*/ 23 w 30"/>
                    <a:gd name="T25" fmla="*/ 0 h 47"/>
                    <a:gd name="T26" fmla="*/ 23 w 30"/>
                    <a:gd name="T27" fmla="*/ 0 h 47"/>
                    <a:gd name="T28" fmla="*/ 17 w 30"/>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7">
                      <a:moveTo>
                        <a:pt x="17" y="0"/>
                      </a:moveTo>
                      <a:lnTo>
                        <a:pt x="0" y="0"/>
                      </a:lnTo>
                      <a:lnTo>
                        <a:pt x="0" y="47"/>
                      </a:lnTo>
                      <a:lnTo>
                        <a:pt x="17" y="47"/>
                      </a:lnTo>
                      <a:lnTo>
                        <a:pt x="18" y="47"/>
                      </a:lnTo>
                      <a:lnTo>
                        <a:pt x="24" y="46"/>
                      </a:lnTo>
                      <a:lnTo>
                        <a:pt x="30" y="44"/>
                      </a:lnTo>
                      <a:lnTo>
                        <a:pt x="6" y="42"/>
                      </a:lnTo>
                      <a:lnTo>
                        <a:pt x="6" y="5"/>
                      </a:lnTo>
                      <a:lnTo>
                        <a:pt x="16" y="5"/>
                      </a:lnTo>
                      <a:lnTo>
                        <a:pt x="30" y="2"/>
                      </a:lnTo>
                      <a:lnTo>
                        <a:pt x="30" y="2"/>
                      </a:lnTo>
                      <a:lnTo>
                        <a:pt x="23" y="0"/>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0" name="Freeform 1124"/>
                <p:cNvSpPr>
                  <a:spLocks/>
                </p:cNvSpPr>
                <p:nvPr/>
              </p:nvSpPr>
              <p:spPr bwMode="auto">
                <a:xfrm>
                  <a:off x="2610" y="2802"/>
                  <a:ext cx="5" cy="8"/>
                </a:xfrm>
                <a:custGeom>
                  <a:avLst/>
                  <a:gdLst>
                    <a:gd name="T0" fmla="*/ 25 w 31"/>
                    <a:gd name="T1" fmla="*/ 0 h 47"/>
                    <a:gd name="T2" fmla="*/ 19 w 31"/>
                    <a:gd name="T3" fmla="*/ 0 h 47"/>
                    <a:gd name="T4" fmla="*/ 0 w 31"/>
                    <a:gd name="T5" fmla="*/ 47 h 47"/>
                    <a:gd name="T6" fmla="*/ 7 w 31"/>
                    <a:gd name="T7" fmla="*/ 47 h 47"/>
                    <a:gd name="T8" fmla="*/ 12 w 31"/>
                    <a:gd name="T9" fmla="*/ 33 h 47"/>
                    <a:gd name="T10" fmla="*/ 31 w 31"/>
                    <a:gd name="T11" fmla="*/ 33 h 47"/>
                    <a:gd name="T12" fmla="*/ 14 w 31"/>
                    <a:gd name="T13" fmla="*/ 28 h 47"/>
                    <a:gd name="T14" fmla="*/ 20 w 31"/>
                    <a:gd name="T15" fmla="*/ 14 h 47"/>
                    <a:gd name="T16" fmla="*/ 20 w 31"/>
                    <a:gd name="T17" fmla="*/ 11 h 47"/>
                    <a:gd name="T18" fmla="*/ 22 w 31"/>
                    <a:gd name="T19" fmla="*/ 5 h 47"/>
                    <a:gd name="T20" fmla="*/ 22 w 31"/>
                    <a:gd name="T21" fmla="*/ 5 h 47"/>
                    <a:gd name="T22" fmla="*/ 25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5" y="0"/>
                      </a:moveTo>
                      <a:lnTo>
                        <a:pt x="19" y="0"/>
                      </a:lnTo>
                      <a:lnTo>
                        <a:pt x="0" y="47"/>
                      </a:lnTo>
                      <a:lnTo>
                        <a:pt x="7" y="47"/>
                      </a:lnTo>
                      <a:lnTo>
                        <a:pt x="12" y="33"/>
                      </a:lnTo>
                      <a:lnTo>
                        <a:pt x="31" y="33"/>
                      </a:lnTo>
                      <a:lnTo>
                        <a:pt x="14" y="28"/>
                      </a:lnTo>
                      <a:lnTo>
                        <a:pt x="20" y="14"/>
                      </a:lnTo>
                      <a:lnTo>
                        <a:pt x="20" y="11"/>
                      </a:lnTo>
                      <a:lnTo>
                        <a:pt x="22" y="5"/>
                      </a:lnTo>
                      <a:lnTo>
                        <a:pt x="22"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1" name="Freeform 1125"/>
                <p:cNvSpPr>
                  <a:spLocks/>
                </p:cNvSpPr>
                <p:nvPr/>
              </p:nvSpPr>
              <p:spPr bwMode="auto">
                <a:xfrm>
                  <a:off x="2612" y="2802"/>
                  <a:ext cx="5" cy="8"/>
                </a:xfrm>
                <a:custGeom>
                  <a:avLst/>
                  <a:gdLst>
                    <a:gd name="T0" fmla="*/ 11 w 30"/>
                    <a:gd name="T1" fmla="*/ 0 h 47"/>
                    <a:gd name="T2" fmla="*/ 8 w 30"/>
                    <a:gd name="T3" fmla="*/ 5 h 47"/>
                    <a:gd name="T4" fmla="*/ 10 w 30"/>
                    <a:gd name="T5" fmla="*/ 11 h 47"/>
                    <a:gd name="T6" fmla="*/ 10 w 30"/>
                    <a:gd name="T7" fmla="*/ 13 h 47"/>
                    <a:gd name="T8" fmla="*/ 12 w 30"/>
                    <a:gd name="T9" fmla="*/ 19 h 47"/>
                    <a:gd name="T10" fmla="*/ 16 w 30"/>
                    <a:gd name="T11" fmla="*/ 28 h 47"/>
                    <a:gd name="T12" fmla="*/ 0 w 30"/>
                    <a:gd name="T13" fmla="*/ 28 h 47"/>
                    <a:gd name="T14" fmla="*/ 17 w 30"/>
                    <a:gd name="T15" fmla="*/ 33 h 47"/>
                    <a:gd name="T16" fmla="*/ 24 w 30"/>
                    <a:gd name="T17" fmla="*/ 47 h 47"/>
                    <a:gd name="T18" fmla="*/ 30 w 30"/>
                    <a:gd name="T19" fmla="*/ 47 h 47"/>
                    <a:gd name="T20" fmla="*/ 11 w 30"/>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11" y="0"/>
                      </a:moveTo>
                      <a:lnTo>
                        <a:pt x="8" y="5"/>
                      </a:lnTo>
                      <a:lnTo>
                        <a:pt x="10" y="11"/>
                      </a:lnTo>
                      <a:lnTo>
                        <a:pt x="10" y="13"/>
                      </a:lnTo>
                      <a:lnTo>
                        <a:pt x="12" y="19"/>
                      </a:lnTo>
                      <a:lnTo>
                        <a:pt x="16" y="28"/>
                      </a:lnTo>
                      <a:lnTo>
                        <a:pt x="0" y="28"/>
                      </a:lnTo>
                      <a:lnTo>
                        <a:pt x="17" y="33"/>
                      </a:lnTo>
                      <a:lnTo>
                        <a:pt x="24" y="47"/>
                      </a:lnTo>
                      <a:lnTo>
                        <a:pt x="30" y="4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2" name="Freeform 1126"/>
                <p:cNvSpPr>
                  <a:spLocks/>
                </p:cNvSpPr>
                <p:nvPr/>
              </p:nvSpPr>
              <p:spPr bwMode="auto">
                <a:xfrm>
                  <a:off x="2547" y="2707"/>
                  <a:ext cx="3" cy="2"/>
                </a:xfrm>
                <a:custGeom>
                  <a:avLst/>
                  <a:gdLst>
                    <a:gd name="T0" fmla="*/ 5 w 18"/>
                    <a:gd name="T1" fmla="*/ 0 h 10"/>
                    <a:gd name="T2" fmla="*/ 0 w 18"/>
                    <a:gd name="T3" fmla="*/ 0 h 10"/>
                    <a:gd name="T4" fmla="*/ 0 w 18"/>
                    <a:gd name="T5" fmla="*/ 1 h 10"/>
                    <a:gd name="T6" fmla="*/ 2 w 18"/>
                    <a:gd name="T7" fmla="*/ 6 h 10"/>
                    <a:gd name="T8" fmla="*/ 5 w 18"/>
                    <a:gd name="T9" fmla="*/ 10 h 10"/>
                    <a:gd name="T10" fmla="*/ 18 w 18"/>
                    <a:gd name="T11" fmla="*/ 9 h 10"/>
                    <a:gd name="T12" fmla="*/ 15 w 18"/>
                    <a:gd name="T13" fmla="*/ 9 h 10"/>
                    <a:gd name="T14" fmla="*/ 10 w 18"/>
                    <a:gd name="T15" fmla="*/ 7 h 10"/>
                    <a:gd name="T16" fmla="*/ 8 w 18"/>
                    <a:gd name="T17" fmla="*/ 5 h 10"/>
                    <a:gd name="T18" fmla="*/ 5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5" y="0"/>
                      </a:moveTo>
                      <a:lnTo>
                        <a:pt x="0" y="0"/>
                      </a:lnTo>
                      <a:lnTo>
                        <a:pt x="0" y="1"/>
                      </a:lnTo>
                      <a:lnTo>
                        <a:pt x="2" y="6"/>
                      </a:lnTo>
                      <a:lnTo>
                        <a:pt x="5" y="10"/>
                      </a:lnTo>
                      <a:lnTo>
                        <a:pt x="18" y="9"/>
                      </a:lnTo>
                      <a:lnTo>
                        <a:pt x="15" y="9"/>
                      </a:lnTo>
                      <a:lnTo>
                        <a:pt x="10" y="7"/>
                      </a:lnTo>
                      <a:lnTo>
                        <a:pt x="8"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3" name="Freeform 1127"/>
                <p:cNvSpPr>
                  <a:spLocks/>
                </p:cNvSpPr>
                <p:nvPr/>
              </p:nvSpPr>
              <p:spPr bwMode="auto">
                <a:xfrm>
                  <a:off x="2547" y="2702"/>
                  <a:ext cx="5" cy="7"/>
                </a:xfrm>
                <a:custGeom>
                  <a:avLst/>
                  <a:gdLst>
                    <a:gd name="T0" fmla="*/ 4 w 32"/>
                    <a:gd name="T1" fmla="*/ 0 h 42"/>
                    <a:gd name="T2" fmla="*/ 1 w 32"/>
                    <a:gd name="T3" fmla="*/ 3 h 42"/>
                    <a:gd name="T4" fmla="*/ 0 w 32"/>
                    <a:gd name="T5" fmla="*/ 9 h 42"/>
                    <a:gd name="T6" fmla="*/ 0 w 32"/>
                    <a:gd name="T7" fmla="*/ 12 h 42"/>
                    <a:gd name="T8" fmla="*/ 3 w 32"/>
                    <a:gd name="T9" fmla="*/ 16 h 42"/>
                    <a:gd name="T10" fmla="*/ 8 w 32"/>
                    <a:gd name="T11" fmla="*/ 18 h 42"/>
                    <a:gd name="T12" fmla="*/ 14 w 32"/>
                    <a:gd name="T13" fmla="*/ 20 h 42"/>
                    <a:gd name="T14" fmla="*/ 19 w 32"/>
                    <a:gd name="T15" fmla="*/ 22 h 42"/>
                    <a:gd name="T16" fmla="*/ 24 w 32"/>
                    <a:gd name="T17" fmla="*/ 24 h 42"/>
                    <a:gd name="T18" fmla="*/ 25 w 32"/>
                    <a:gd name="T19" fmla="*/ 25 h 42"/>
                    <a:gd name="T20" fmla="*/ 27 w 32"/>
                    <a:gd name="T21" fmla="*/ 29 h 42"/>
                    <a:gd name="T22" fmla="*/ 27 w 32"/>
                    <a:gd name="T23" fmla="*/ 30 h 42"/>
                    <a:gd name="T24" fmla="*/ 24 w 32"/>
                    <a:gd name="T25" fmla="*/ 34 h 42"/>
                    <a:gd name="T26" fmla="*/ 23 w 32"/>
                    <a:gd name="T27" fmla="*/ 35 h 42"/>
                    <a:gd name="T28" fmla="*/ 16 w 32"/>
                    <a:gd name="T29" fmla="*/ 36 h 42"/>
                    <a:gd name="T30" fmla="*/ 3 w 32"/>
                    <a:gd name="T31" fmla="*/ 37 h 42"/>
                    <a:gd name="T32" fmla="*/ 6 w 32"/>
                    <a:gd name="T33" fmla="*/ 38 h 42"/>
                    <a:gd name="T34" fmla="*/ 10 w 32"/>
                    <a:gd name="T35" fmla="*/ 41 h 42"/>
                    <a:gd name="T36" fmla="*/ 16 w 32"/>
                    <a:gd name="T37" fmla="*/ 42 h 42"/>
                    <a:gd name="T38" fmla="*/ 17 w 32"/>
                    <a:gd name="T39" fmla="*/ 42 h 42"/>
                    <a:gd name="T40" fmla="*/ 24 w 32"/>
                    <a:gd name="T41" fmla="*/ 41 h 42"/>
                    <a:gd name="T42" fmla="*/ 28 w 32"/>
                    <a:gd name="T43" fmla="*/ 37 h 42"/>
                    <a:gd name="T44" fmla="*/ 31 w 32"/>
                    <a:gd name="T45" fmla="*/ 34 h 42"/>
                    <a:gd name="T46" fmla="*/ 32 w 32"/>
                    <a:gd name="T47" fmla="*/ 29 h 42"/>
                    <a:gd name="T48" fmla="*/ 32 w 32"/>
                    <a:gd name="T49" fmla="*/ 27 h 42"/>
                    <a:gd name="T50" fmla="*/ 30 w 32"/>
                    <a:gd name="T51" fmla="*/ 21 h 42"/>
                    <a:gd name="T52" fmla="*/ 29 w 32"/>
                    <a:gd name="T53" fmla="*/ 20 h 42"/>
                    <a:gd name="T54" fmla="*/ 25 w 32"/>
                    <a:gd name="T55" fmla="*/ 18 h 42"/>
                    <a:gd name="T56" fmla="*/ 22 w 32"/>
                    <a:gd name="T57" fmla="*/ 17 h 42"/>
                    <a:gd name="T58" fmla="*/ 16 w 32"/>
                    <a:gd name="T59" fmla="*/ 15 h 42"/>
                    <a:gd name="T60" fmla="*/ 12 w 32"/>
                    <a:gd name="T61" fmla="*/ 14 h 42"/>
                    <a:gd name="T62" fmla="*/ 8 w 32"/>
                    <a:gd name="T63" fmla="*/ 13 h 42"/>
                    <a:gd name="T64" fmla="*/ 6 w 32"/>
                    <a:gd name="T65" fmla="*/ 9 h 42"/>
                    <a:gd name="T66" fmla="*/ 6 w 32"/>
                    <a:gd name="T67" fmla="*/ 9 h 42"/>
                    <a:gd name="T68" fmla="*/ 9 w 32"/>
                    <a:gd name="T69" fmla="*/ 3 h 42"/>
                    <a:gd name="T70" fmla="*/ 10 w 32"/>
                    <a:gd name="T71" fmla="*/ 3 h 42"/>
                    <a:gd name="T72" fmla="*/ 15 w 32"/>
                    <a:gd name="T73" fmla="*/ 2 h 42"/>
                    <a:gd name="T74" fmla="*/ 4 w 3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2">
                      <a:moveTo>
                        <a:pt x="4" y="0"/>
                      </a:moveTo>
                      <a:lnTo>
                        <a:pt x="1" y="3"/>
                      </a:lnTo>
                      <a:lnTo>
                        <a:pt x="0" y="9"/>
                      </a:lnTo>
                      <a:lnTo>
                        <a:pt x="0" y="12"/>
                      </a:lnTo>
                      <a:lnTo>
                        <a:pt x="3" y="16"/>
                      </a:lnTo>
                      <a:lnTo>
                        <a:pt x="8" y="18"/>
                      </a:lnTo>
                      <a:lnTo>
                        <a:pt x="14" y="20"/>
                      </a:lnTo>
                      <a:lnTo>
                        <a:pt x="19" y="22"/>
                      </a:lnTo>
                      <a:lnTo>
                        <a:pt x="24" y="24"/>
                      </a:lnTo>
                      <a:lnTo>
                        <a:pt x="25" y="25"/>
                      </a:lnTo>
                      <a:lnTo>
                        <a:pt x="27" y="29"/>
                      </a:lnTo>
                      <a:lnTo>
                        <a:pt x="27" y="30"/>
                      </a:lnTo>
                      <a:lnTo>
                        <a:pt x="24" y="34"/>
                      </a:lnTo>
                      <a:lnTo>
                        <a:pt x="23" y="35"/>
                      </a:lnTo>
                      <a:lnTo>
                        <a:pt x="16" y="36"/>
                      </a:lnTo>
                      <a:lnTo>
                        <a:pt x="3" y="37"/>
                      </a:lnTo>
                      <a:lnTo>
                        <a:pt x="6" y="38"/>
                      </a:lnTo>
                      <a:lnTo>
                        <a:pt x="10" y="41"/>
                      </a:lnTo>
                      <a:lnTo>
                        <a:pt x="16" y="42"/>
                      </a:lnTo>
                      <a:lnTo>
                        <a:pt x="17" y="42"/>
                      </a:lnTo>
                      <a:lnTo>
                        <a:pt x="24" y="41"/>
                      </a:lnTo>
                      <a:lnTo>
                        <a:pt x="28" y="37"/>
                      </a:lnTo>
                      <a:lnTo>
                        <a:pt x="31" y="34"/>
                      </a:lnTo>
                      <a:lnTo>
                        <a:pt x="32" y="29"/>
                      </a:lnTo>
                      <a:lnTo>
                        <a:pt x="32" y="27"/>
                      </a:lnTo>
                      <a:lnTo>
                        <a:pt x="30" y="21"/>
                      </a:lnTo>
                      <a:lnTo>
                        <a:pt x="29" y="20"/>
                      </a:lnTo>
                      <a:lnTo>
                        <a:pt x="25" y="18"/>
                      </a:lnTo>
                      <a:lnTo>
                        <a:pt x="22" y="17"/>
                      </a:lnTo>
                      <a:lnTo>
                        <a:pt x="16" y="15"/>
                      </a:lnTo>
                      <a:lnTo>
                        <a:pt x="12" y="14"/>
                      </a:lnTo>
                      <a:lnTo>
                        <a:pt x="8" y="13"/>
                      </a:lnTo>
                      <a:lnTo>
                        <a:pt x="6" y="9"/>
                      </a:lnTo>
                      <a:lnTo>
                        <a:pt x="6" y="9"/>
                      </a:lnTo>
                      <a:lnTo>
                        <a:pt x="9" y="3"/>
                      </a:lnTo>
                      <a:lnTo>
                        <a:pt x="10" y="3"/>
                      </a:lnTo>
                      <a:lnTo>
                        <a:pt x="15"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4" name="Freeform 1128"/>
                <p:cNvSpPr>
                  <a:spLocks/>
                </p:cNvSpPr>
                <p:nvPr/>
              </p:nvSpPr>
              <p:spPr bwMode="auto">
                <a:xfrm>
                  <a:off x="2548" y="2702"/>
                  <a:ext cx="4" cy="2"/>
                </a:xfrm>
                <a:custGeom>
                  <a:avLst/>
                  <a:gdLst>
                    <a:gd name="T0" fmla="*/ 11 w 27"/>
                    <a:gd name="T1" fmla="*/ 0 h 14"/>
                    <a:gd name="T2" fmla="*/ 11 w 27"/>
                    <a:gd name="T3" fmla="*/ 0 h 14"/>
                    <a:gd name="T4" fmla="*/ 5 w 27"/>
                    <a:gd name="T5" fmla="*/ 1 h 14"/>
                    <a:gd name="T6" fmla="*/ 0 w 27"/>
                    <a:gd name="T7" fmla="*/ 3 h 14"/>
                    <a:gd name="T8" fmla="*/ 11 w 27"/>
                    <a:gd name="T9" fmla="*/ 5 h 14"/>
                    <a:gd name="T10" fmla="*/ 14 w 27"/>
                    <a:gd name="T11" fmla="*/ 5 h 14"/>
                    <a:gd name="T12" fmla="*/ 19 w 27"/>
                    <a:gd name="T13" fmla="*/ 7 h 14"/>
                    <a:gd name="T14" fmla="*/ 20 w 27"/>
                    <a:gd name="T15" fmla="*/ 8 h 14"/>
                    <a:gd name="T16" fmla="*/ 22 w 27"/>
                    <a:gd name="T17" fmla="*/ 14 h 14"/>
                    <a:gd name="T18" fmla="*/ 27 w 27"/>
                    <a:gd name="T19" fmla="*/ 13 h 14"/>
                    <a:gd name="T20" fmla="*/ 26 w 27"/>
                    <a:gd name="T21" fmla="*/ 7 h 14"/>
                    <a:gd name="T22" fmla="*/ 23 w 27"/>
                    <a:gd name="T23" fmla="*/ 3 h 14"/>
                    <a:gd name="T24" fmla="*/ 22 w 27"/>
                    <a:gd name="T25" fmla="*/ 3 h 14"/>
                    <a:gd name="T26" fmla="*/ 18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1" y="0"/>
                      </a:lnTo>
                      <a:lnTo>
                        <a:pt x="5" y="1"/>
                      </a:lnTo>
                      <a:lnTo>
                        <a:pt x="0" y="3"/>
                      </a:lnTo>
                      <a:lnTo>
                        <a:pt x="11" y="5"/>
                      </a:lnTo>
                      <a:lnTo>
                        <a:pt x="14" y="5"/>
                      </a:lnTo>
                      <a:lnTo>
                        <a:pt x="19" y="7"/>
                      </a:lnTo>
                      <a:lnTo>
                        <a:pt x="20" y="8"/>
                      </a:lnTo>
                      <a:lnTo>
                        <a:pt x="22" y="14"/>
                      </a:lnTo>
                      <a:lnTo>
                        <a:pt x="27" y="13"/>
                      </a:lnTo>
                      <a:lnTo>
                        <a:pt x="26" y="7"/>
                      </a:lnTo>
                      <a:lnTo>
                        <a:pt x="23" y="3"/>
                      </a:lnTo>
                      <a:lnTo>
                        <a:pt x="22" y="3"/>
                      </a:lnTo>
                      <a:lnTo>
                        <a:pt x="18"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5" name="Freeform 1129"/>
                <p:cNvSpPr>
                  <a:spLocks/>
                </p:cNvSpPr>
                <p:nvPr/>
              </p:nvSpPr>
              <p:spPr bwMode="auto">
                <a:xfrm>
                  <a:off x="2553" y="2702"/>
                  <a:ext cx="5" cy="7"/>
                </a:xfrm>
                <a:custGeom>
                  <a:avLst/>
                  <a:gdLst>
                    <a:gd name="T0" fmla="*/ 23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6 h 43"/>
                    <a:gd name="T14" fmla="*/ 17 w 29"/>
                    <a:gd name="T15" fmla="*/ 13 h 43"/>
                    <a:gd name="T16" fmla="*/ 18 w 29"/>
                    <a:gd name="T17" fmla="*/ 10 h 43"/>
                    <a:gd name="T18" fmla="*/ 20 w 29"/>
                    <a:gd name="T19" fmla="*/ 4 h 43"/>
                    <a:gd name="T20" fmla="*/ 21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7" y="43"/>
                      </a:lnTo>
                      <a:lnTo>
                        <a:pt x="11" y="30"/>
                      </a:lnTo>
                      <a:lnTo>
                        <a:pt x="29" y="30"/>
                      </a:lnTo>
                      <a:lnTo>
                        <a:pt x="13" y="26"/>
                      </a:lnTo>
                      <a:lnTo>
                        <a:pt x="17" y="13"/>
                      </a:lnTo>
                      <a:lnTo>
                        <a:pt x="18" y="10"/>
                      </a:lnTo>
                      <a:lnTo>
                        <a:pt x="20" y="4"/>
                      </a:lnTo>
                      <a:lnTo>
                        <a:pt x="21"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6" name="Freeform 1130"/>
                <p:cNvSpPr>
                  <a:spLocks/>
                </p:cNvSpPr>
                <p:nvPr/>
              </p:nvSpPr>
              <p:spPr bwMode="auto">
                <a:xfrm>
                  <a:off x="2555" y="2702"/>
                  <a:ext cx="5" cy="7"/>
                </a:xfrm>
                <a:custGeom>
                  <a:avLst/>
                  <a:gdLst>
                    <a:gd name="T0" fmla="*/ 10 w 28"/>
                    <a:gd name="T1" fmla="*/ 0 h 43"/>
                    <a:gd name="T2" fmla="*/ 8 w 28"/>
                    <a:gd name="T3" fmla="*/ 4 h 43"/>
                    <a:gd name="T4" fmla="*/ 9 w 28"/>
                    <a:gd name="T5" fmla="*/ 10 h 43"/>
                    <a:gd name="T6" fmla="*/ 10 w 28"/>
                    <a:gd name="T7" fmla="*/ 12 h 43"/>
                    <a:gd name="T8" fmla="*/ 12 w 28"/>
                    <a:gd name="T9" fmla="*/ 17 h 43"/>
                    <a:gd name="T10" fmla="*/ 14 w 28"/>
                    <a:gd name="T11" fmla="*/ 26 h 43"/>
                    <a:gd name="T12" fmla="*/ 0 w 28"/>
                    <a:gd name="T13" fmla="*/ 26 h 43"/>
                    <a:gd name="T14" fmla="*/ 16 w 28"/>
                    <a:gd name="T15" fmla="*/ 30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8" y="4"/>
                      </a:lnTo>
                      <a:lnTo>
                        <a:pt x="9" y="10"/>
                      </a:lnTo>
                      <a:lnTo>
                        <a:pt x="10" y="12"/>
                      </a:lnTo>
                      <a:lnTo>
                        <a:pt x="12" y="17"/>
                      </a:lnTo>
                      <a:lnTo>
                        <a:pt x="14" y="26"/>
                      </a:lnTo>
                      <a:lnTo>
                        <a:pt x="0" y="26"/>
                      </a:lnTo>
                      <a:lnTo>
                        <a:pt x="16" y="30"/>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7" name="Freeform 1131"/>
                <p:cNvSpPr>
                  <a:spLocks/>
                </p:cNvSpPr>
                <p:nvPr/>
              </p:nvSpPr>
              <p:spPr bwMode="auto">
                <a:xfrm>
                  <a:off x="2562" y="2706"/>
                  <a:ext cx="5" cy="3"/>
                </a:xfrm>
                <a:custGeom>
                  <a:avLst/>
                  <a:gdLst>
                    <a:gd name="T0" fmla="*/ 10 w 25"/>
                    <a:gd name="T1" fmla="*/ 0 h 20"/>
                    <a:gd name="T2" fmla="*/ 0 w 25"/>
                    <a:gd name="T3" fmla="*/ 0 h 20"/>
                    <a:gd name="T4" fmla="*/ 3 w 25"/>
                    <a:gd name="T5" fmla="*/ 1 h 20"/>
                    <a:gd name="T6" fmla="*/ 6 w 25"/>
                    <a:gd name="T7" fmla="*/ 4 h 20"/>
                    <a:gd name="T8" fmla="*/ 10 w 25"/>
                    <a:gd name="T9" fmla="*/ 7 h 20"/>
                    <a:gd name="T10" fmla="*/ 11 w 25"/>
                    <a:gd name="T11" fmla="*/ 9 h 20"/>
                    <a:gd name="T12" fmla="*/ 14 w 25"/>
                    <a:gd name="T13" fmla="*/ 13 h 20"/>
                    <a:gd name="T14" fmla="*/ 18 w 25"/>
                    <a:gd name="T15" fmla="*/ 20 h 20"/>
                    <a:gd name="T16" fmla="*/ 25 w 25"/>
                    <a:gd name="T17" fmla="*/ 20 h 20"/>
                    <a:gd name="T18" fmla="*/ 18 w 25"/>
                    <a:gd name="T19" fmla="*/ 8 h 20"/>
                    <a:gd name="T20" fmla="*/ 14 w 25"/>
                    <a:gd name="T21" fmla="*/ 4 h 20"/>
                    <a:gd name="T22" fmla="*/ 10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10" y="0"/>
                      </a:moveTo>
                      <a:lnTo>
                        <a:pt x="0" y="0"/>
                      </a:lnTo>
                      <a:lnTo>
                        <a:pt x="3" y="1"/>
                      </a:lnTo>
                      <a:lnTo>
                        <a:pt x="6" y="4"/>
                      </a:lnTo>
                      <a:lnTo>
                        <a:pt x="10" y="7"/>
                      </a:lnTo>
                      <a:lnTo>
                        <a:pt x="11" y="9"/>
                      </a:lnTo>
                      <a:lnTo>
                        <a:pt x="14" y="13"/>
                      </a:lnTo>
                      <a:lnTo>
                        <a:pt x="18" y="20"/>
                      </a:lnTo>
                      <a:lnTo>
                        <a:pt x="25" y="20"/>
                      </a:lnTo>
                      <a:lnTo>
                        <a:pt x="18" y="8"/>
                      </a:lnTo>
                      <a:lnTo>
                        <a:pt x="14"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8" name="Freeform 1132"/>
                <p:cNvSpPr>
                  <a:spLocks/>
                </p:cNvSpPr>
                <p:nvPr/>
              </p:nvSpPr>
              <p:spPr bwMode="auto">
                <a:xfrm>
                  <a:off x="2561" y="2702"/>
                  <a:ext cx="5" cy="3"/>
                </a:xfrm>
                <a:custGeom>
                  <a:avLst/>
                  <a:gdLst>
                    <a:gd name="T0" fmla="*/ 24 w 27"/>
                    <a:gd name="T1" fmla="*/ 0 h 17"/>
                    <a:gd name="T2" fmla="*/ 12 w 27"/>
                    <a:gd name="T3" fmla="*/ 2 h 17"/>
                    <a:gd name="T4" fmla="*/ 14 w 27"/>
                    <a:gd name="T5" fmla="*/ 2 h 17"/>
                    <a:gd name="T6" fmla="*/ 20 w 27"/>
                    <a:gd name="T7" fmla="*/ 4 h 17"/>
                    <a:gd name="T8" fmla="*/ 22 w 27"/>
                    <a:gd name="T9" fmla="*/ 10 h 17"/>
                    <a:gd name="T10" fmla="*/ 21 w 27"/>
                    <a:gd name="T11" fmla="*/ 14 h 17"/>
                    <a:gd name="T12" fmla="*/ 17 w 27"/>
                    <a:gd name="T13" fmla="*/ 16 h 17"/>
                    <a:gd name="T14" fmla="*/ 17 w 27"/>
                    <a:gd name="T15" fmla="*/ 16 h 17"/>
                    <a:gd name="T16" fmla="*/ 11 w 27"/>
                    <a:gd name="T17" fmla="*/ 17 h 17"/>
                    <a:gd name="T18" fmla="*/ 0 w 27"/>
                    <a:gd name="T19" fmla="*/ 17 h 17"/>
                    <a:gd name="T20" fmla="*/ 24 w 27"/>
                    <a:gd name="T21" fmla="*/ 17 h 17"/>
                    <a:gd name="T22" fmla="*/ 26 w 27"/>
                    <a:gd name="T23" fmla="*/ 15 h 17"/>
                    <a:gd name="T24" fmla="*/ 27 w 27"/>
                    <a:gd name="T25" fmla="*/ 10 h 17"/>
                    <a:gd name="T26" fmla="*/ 26 w 27"/>
                    <a:gd name="T27" fmla="*/ 4 h 17"/>
                    <a:gd name="T28" fmla="*/ 24 w 27"/>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7">
                      <a:moveTo>
                        <a:pt x="24" y="0"/>
                      </a:moveTo>
                      <a:lnTo>
                        <a:pt x="12" y="2"/>
                      </a:lnTo>
                      <a:lnTo>
                        <a:pt x="14" y="2"/>
                      </a:lnTo>
                      <a:lnTo>
                        <a:pt x="20" y="4"/>
                      </a:lnTo>
                      <a:lnTo>
                        <a:pt x="22" y="10"/>
                      </a:lnTo>
                      <a:lnTo>
                        <a:pt x="21" y="14"/>
                      </a:lnTo>
                      <a:lnTo>
                        <a:pt x="17" y="16"/>
                      </a:lnTo>
                      <a:lnTo>
                        <a:pt x="17" y="16"/>
                      </a:lnTo>
                      <a:lnTo>
                        <a:pt x="11" y="17"/>
                      </a:lnTo>
                      <a:lnTo>
                        <a:pt x="0" y="17"/>
                      </a:lnTo>
                      <a:lnTo>
                        <a:pt x="24" y="17"/>
                      </a:lnTo>
                      <a:lnTo>
                        <a:pt x="26" y="15"/>
                      </a:lnTo>
                      <a:lnTo>
                        <a:pt x="27" y="10"/>
                      </a:lnTo>
                      <a:lnTo>
                        <a:pt x="26"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9" name="Freeform 1133"/>
                <p:cNvSpPr>
                  <a:spLocks/>
                </p:cNvSpPr>
                <p:nvPr/>
              </p:nvSpPr>
              <p:spPr bwMode="auto">
                <a:xfrm>
                  <a:off x="2560" y="2702"/>
                  <a:ext cx="6" cy="7"/>
                </a:xfrm>
                <a:custGeom>
                  <a:avLst/>
                  <a:gdLst>
                    <a:gd name="T0" fmla="*/ 19 w 31"/>
                    <a:gd name="T1" fmla="*/ 0 h 43"/>
                    <a:gd name="T2" fmla="*/ 0 w 31"/>
                    <a:gd name="T3" fmla="*/ 0 h 43"/>
                    <a:gd name="T4" fmla="*/ 0 w 31"/>
                    <a:gd name="T5" fmla="*/ 43 h 43"/>
                    <a:gd name="T6" fmla="*/ 7 w 31"/>
                    <a:gd name="T7" fmla="*/ 43 h 43"/>
                    <a:gd name="T8" fmla="*/ 7 w 31"/>
                    <a:gd name="T9" fmla="*/ 23 h 43"/>
                    <a:gd name="T10" fmla="*/ 13 w 31"/>
                    <a:gd name="T11" fmla="*/ 23 h 43"/>
                    <a:gd name="T12" fmla="*/ 23 w 31"/>
                    <a:gd name="T13" fmla="*/ 23 h 43"/>
                    <a:gd name="T14" fmla="*/ 23 w 31"/>
                    <a:gd name="T15" fmla="*/ 23 h 43"/>
                    <a:gd name="T16" fmla="*/ 27 w 31"/>
                    <a:gd name="T17" fmla="*/ 22 h 43"/>
                    <a:gd name="T18" fmla="*/ 31 w 31"/>
                    <a:gd name="T19" fmla="*/ 19 h 43"/>
                    <a:gd name="T20" fmla="*/ 7 w 31"/>
                    <a:gd name="T21" fmla="*/ 19 h 43"/>
                    <a:gd name="T22" fmla="*/ 7 w 31"/>
                    <a:gd name="T23" fmla="*/ 4 h 43"/>
                    <a:gd name="T24" fmla="*/ 19 w 31"/>
                    <a:gd name="T25" fmla="*/ 4 h 43"/>
                    <a:gd name="T26" fmla="*/ 31 w 31"/>
                    <a:gd name="T27" fmla="*/ 2 h 43"/>
                    <a:gd name="T28" fmla="*/ 26 w 31"/>
                    <a:gd name="T29" fmla="*/ 0 h 43"/>
                    <a:gd name="T30" fmla="*/ 26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7" y="43"/>
                      </a:lnTo>
                      <a:lnTo>
                        <a:pt x="7" y="23"/>
                      </a:lnTo>
                      <a:lnTo>
                        <a:pt x="13" y="23"/>
                      </a:lnTo>
                      <a:lnTo>
                        <a:pt x="23" y="23"/>
                      </a:lnTo>
                      <a:lnTo>
                        <a:pt x="23" y="23"/>
                      </a:lnTo>
                      <a:lnTo>
                        <a:pt x="27" y="22"/>
                      </a:lnTo>
                      <a:lnTo>
                        <a:pt x="31" y="19"/>
                      </a:lnTo>
                      <a:lnTo>
                        <a:pt x="7" y="19"/>
                      </a:lnTo>
                      <a:lnTo>
                        <a:pt x="7" y="4"/>
                      </a:lnTo>
                      <a:lnTo>
                        <a:pt x="19" y="4"/>
                      </a:lnTo>
                      <a:lnTo>
                        <a:pt x="31" y="2"/>
                      </a:lnTo>
                      <a:lnTo>
                        <a:pt x="26" y="0"/>
                      </a:lnTo>
                      <a:lnTo>
                        <a:pt x="26"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0" name="Freeform 1134"/>
                <p:cNvSpPr>
                  <a:spLocks/>
                </p:cNvSpPr>
                <p:nvPr/>
              </p:nvSpPr>
              <p:spPr bwMode="auto">
                <a:xfrm>
                  <a:off x="2571" y="2706"/>
                  <a:ext cx="3" cy="3"/>
                </a:xfrm>
                <a:custGeom>
                  <a:avLst/>
                  <a:gdLst>
                    <a:gd name="T0" fmla="*/ 18 w 18"/>
                    <a:gd name="T1" fmla="*/ 0 h 19"/>
                    <a:gd name="T2" fmla="*/ 0 w 18"/>
                    <a:gd name="T3" fmla="*/ 0 h 19"/>
                    <a:gd name="T4" fmla="*/ 0 w 18"/>
                    <a:gd name="T5" fmla="*/ 6 h 19"/>
                    <a:gd name="T6" fmla="*/ 13 w 18"/>
                    <a:gd name="T7" fmla="*/ 6 h 19"/>
                    <a:gd name="T8" fmla="*/ 13 w 18"/>
                    <a:gd name="T9" fmla="*/ 13 h 19"/>
                    <a:gd name="T10" fmla="*/ 11 w 18"/>
                    <a:gd name="T11" fmla="*/ 14 h 19"/>
                    <a:gd name="T12" fmla="*/ 6 w 18"/>
                    <a:gd name="T13" fmla="*/ 16 h 19"/>
                    <a:gd name="T14" fmla="*/ 0 w 18"/>
                    <a:gd name="T15" fmla="*/ 17 h 19"/>
                    <a:gd name="T16" fmla="*/ 14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6"/>
                      </a:lnTo>
                      <a:lnTo>
                        <a:pt x="13" y="6"/>
                      </a:lnTo>
                      <a:lnTo>
                        <a:pt x="13" y="13"/>
                      </a:lnTo>
                      <a:lnTo>
                        <a:pt x="11" y="14"/>
                      </a:lnTo>
                      <a:lnTo>
                        <a:pt x="6" y="16"/>
                      </a:lnTo>
                      <a:lnTo>
                        <a:pt x="0" y="17"/>
                      </a:lnTo>
                      <a:lnTo>
                        <a:pt x="14"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1" name="Freeform 1135"/>
                <p:cNvSpPr>
                  <a:spLocks/>
                </p:cNvSpPr>
                <p:nvPr/>
              </p:nvSpPr>
              <p:spPr bwMode="auto">
                <a:xfrm>
                  <a:off x="2571" y="2702"/>
                  <a:ext cx="3" cy="2"/>
                </a:xfrm>
                <a:custGeom>
                  <a:avLst/>
                  <a:gdLst>
                    <a:gd name="T0" fmla="*/ 12 w 18"/>
                    <a:gd name="T1" fmla="*/ 0 h 12"/>
                    <a:gd name="T2" fmla="*/ 0 w 18"/>
                    <a:gd name="T3" fmla="*/ 2 h 12"/>
                    <a:gd name="T4" fmla="*/ 3 w 18"/>
                    <a:gd name="T5" fmla="*/ 2 h 12"/>
                    <a:gd name="T6" fmla="*/ 9 w 18"/>
                    <a:gd name="T7" fmla="*/ 4 h 12"/>
                    <a:gd name="T8" fmla="*/ 11 w 18"/>
                    <a:gd name="T9" fmla="*/ 6 h 12"/>
                    <a:gd name="T10" fmla="*/ 13 w 18"/>
                    <a:gd name="T11" fmla="*/ 12 h 12"/>
                    <a:gd name="T12" fmla="*/ 18 w 18"/>
                    <a:gd name="T13" fmla="*/ 10 h 12"/>
                    <a:gd name="T14" fmla="*/ 18 w 18"/>
                    <a:gd name="T15" fmla="*/ 10 h 12"/>
                    <a:gd name="T16" fmla="*/ 16 w 18"/>
                    <a:gd name="T17" fmla="*/ 4 h 12"/>
                    <a:gd name="T18" fmla="*/ 12 w 1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12" y="0"/>
                      </a:moveTo>
                      <a:lnTo>
                        <a:pt x="0" y="2"/>
                      </a:lnTo>
                      <a:lnTo>
                        <a:pt x="3" y="2"/>
                      </a:lnTo>
                      <a:lnTo>
                        <a:pt x="9" y="4"/>
                      </a:lnTo>
                      <a:lnTo>
                        <a:pt x="11" y="6"/>
                      </a:lnTo>
                      <a:lnTo>
                        <a:pt x="13" y="12"/>
                      </a:lnTo>
                      <a:lnTo>
                        <a:pt x="18" y="10"/>
                      </a:lnTo>
                      <a:lnTo>
                        <a:pt x="18" y="10"/>
                      </a:lnTo>
                      <a:lnTo>
                        <a:pt x="16"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2" name="Freeform 1136"/>
                <p:cNvSpPr>
                  <a:spLocks/>
                </p:cNvSpPr>
                <p:nvPr/>
              </p:nvSpPr>
              <p:spPr bwMode="auto">
                <a:xfrm>
                  <a:off x="2567" y="2702"/>
                  <a:ext cx="6" cy="7"/>
                </a:xfrm>
                <a:custGeom>
                  <a:avLst/>
                  <a:gdLst>
                    <a:gd name="T0" fmla="*/ 21 w 35"/>
                    <a:gd name="T1" fmla="*/ 0 h 45"/>
                    <a:gd name="T2" fmla="*/ 21 w 35"/>
                    <a:gd name="T3" fmla="*/ 0 h 45"/>
                    <a:gd name="T4" fmla="*/ 15 w 35"/>
                    <a:gd name="T5" fmla="*/ 1 h 45"/>
                    <a:gd name="T6" fmla="*/ 9 w 35"/>
                    <a:gd name="T7" fmla="*/ 3 h 45"/>
                    <a:gd name="T8" fmla="*/ 6 w 35"/>
                    <a:gd name="T9" fmla="*/ 6 h 45"/>
                    <a:gd name="T10" fmla="*/ 3 w 35"/>
                    <a:gd name="T11" fmla="*/ 12 h 45"/>
                    <a:gd name="T12" fmla="*/ 2 w 35"/>
                    <a:gd name="T13" fmla="*/ 12 h 45"/>
                    <a:gd name="T14" fmla="*/ 1 w 35"/>
                    <a:gd name="T15" fmla="*/ 17 h 45"/>
                    <a:gd name="T16" fmla="*/ 0 w 35"/>
                    <a:gd name="T17" fmla="*/ 22 h 45"/>
                    <a:gd name="T18" fmla="*/ 0 w 35"/>
                    <a:gd name="T19" fmla="*/ 23 h 45"/>
                    <a:gd name="T20" fmla="*/ 1 w 35"/>
                    <a:gd name="T21" fmla="*/ 29 h 45"/>
                    <a:gd name="T22" fmla="*/ 3 w 35"/>
                    <a:gd name="T23" fmla="*/ 34 h 45"/>
                    <a:gd name="T24" fmla="*/ 6 w 35"/>
                    <a:gd name="T25" fmla="*/ 38 h 45"/>
                    <a:gd name="T26" fmla="*/ 6 w 35"/>
                    <a:gd name="T27" fmla="*/ 39 h 45"/>
                    <a:gd name="T28" fmla="*/ 10 w 35"/>
                    <a:gd name="T29" fmla="*/ 43 h 45"/>
                    <a:gd name="T30" fmla="*/ 16 w 35"/>
                    <a:gd name="T31" fmla="*/ 44 h 45"/>
                    <a:gd name="T32" fmla="*/ 22 w 35"/>
                    <a:gd name="T33" fmla="*/ 45 h 45"/>
                    <a:gd name="T34" fmla="*/ 24 w 35"/>
                    <a:gd name="T35" fmla="*/ 45 h 45"/>
                    <a:gd name="T36" fmla="*/ 30 w 35"/>
                    <a:gd name="T37" fmla="*/ 44 h 45"/>
                    <a:gd name="T38" fmla="*/ 35 w 35"/>
                    <a:gd name="T39" fmla="*/ 41 h 45"/>
                    <a:gd name="T40" fmla="*/ 21 w 35"/>
                    <a:gd name="T41" fmla="*/ 39 h 45"/>
                    <a:gd name="T42" fmla="*/ 19 w 35"/>
                    <a:gd name="T43" fmla="*/ 39 h 45"/>
                    <a:gd name="T44" fmla="*/ 14 w 35"/>
                    <a:gd name="T45" fmla="*/ 37 h 45"/>
                    <a:gd name="T46" fmla="*/ 11 w 35"/>
                    <a:gd name="T47" fmla="*/ 36 h 45"/>
                    <a:gd name="T48" fmla="*/ 7 w 35"/>
                    <a:gd name="T49" fmla="*/ 32 h 45"/>
                    <a:gd name="T50" fmla="*/ 6 w 35"/>
                    <a:gd name="T51" fmla="*/ 29 h 45"/>
                    <a:gd name="T52" fmla="*/ 6 w 35"/>
                    <a:gd name="T53" fmla="*/ 22 h 45"/>
                    <a:gd name="T54" fmla="*/ 6 w 35"/>
                    <a:gd name="T55" fmla="*/ 20 h 45"/>
                    <a:gd name="T56" fmla="*/ 7 w 35"/>
                    <a:gd name="T57" fmla="*/ 15 h 45"/>
                    <a:gd name="T58" fmla="*/ 9 w 35"/>
                    <a:gd name="T59" fmla="*/ 9 h 45"/>
                    <a:gd name="T60" fmla="*/ 11 w 35"/>
                    <a:gd name="T61" fmla="*/ 8 h 45"/>
                    <a:gd name="T62" fmla="*/ 16 w 35"/>
                    <a:gd name="T63" fmla="*/ 6 h 45"/>
                    <a:gd name="T64" fmla="*/ 21 w 35"/>
                    <a:gd name="T65" fmla="*/ 5 h 45"/>
                    <a:gd name="T66" fmla="*/ 33 w 35"/>
                    <a:gd name="T67" fmla="*/ 3 h 45"/>
                    <a:gd name="T68" fmla="*/ 33 w 35"/>
                    <a:gd name="T69" fmla="*/ 3 h 45"/>
                    <a:gd name="T70" fmla="*/ 27 w 35"/>
                    <a:gd name="T71" fmla="*/ 1 h 45"/>
                    <a:gd name="T72" fmla="*/ 21 w 35"/>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5">
                      <a:moveTo>
                        <a:pt x="21" y="0"/>
                      </a:moveTo>
                      <a:lnTo>
                        <a:pt x="21" y="0"/>
                      </a:lnTo>
                      <a:lnTo>
                        <a:pt x="15" y="1"/>
                      </a:lnTo>
                      <a:lnTo>
                        <a:pt x="9" y="3"/>
                      </a:lnTo>
                      <a:lnTo>
                        <a:pt x="6" y="6"/>
                      </a:lnTo>
                      <a:lnTo>
                        <a:pt x="3" y="12"/>
                      </a:lnTo>
                      <a:lnTo>
                        <a:pt x="2" y="12"/>
                      </a:lnTo>
                      <a:lnTo>
                        <a:pt x="1" y="17"/>
                      </a:lnTo>
                      <a:lnTo>
                        <a:pt x="0" y="22"/>
                      </a:lnTo>
                      <a:lnTo>
                        <a:pt x="0" y="23"/>
                      </a:lnTo>
                      <a:lnTo>
                        <a:pt x="1" y="29"/>
                      </a:lnTo>
                      <a:lnTo>
                        <a:pt x="3" y="34"/>
                      </a:lnTo>
                      <a:lnTo>
                        <a:pt x="6" y="38"/>
                      </a:lnTo>
                      <a:lnTo>
                        <a:pt x="6" y="39"/>
                      </a:lnTo>
                      <a:lnTo>
                        <a:pt x="10" y="43"/>
                      </a:lnTo>
                      <a:lnTo>
                        <a:pt x="16" y="44"/>
                      </a:lnTo>
                      <a:lnTo>
                        <a:pt x="22" y="45"/>
                      </a:lnTo>
                      <a:lnTo>
                        <a:pt x="24" y="45"/>
                      </a:lnTo>
                      <a:lnTo>
                        <a:pt x="30" y="44"/>
                      </a:lnTo>
                      <a:lnTo>
                        <a:pt x="35" y="41"/>
                      </a:lnTo>
                      <a:lnTo>
                        <a:pt x="21" y="39"/>
                      </a:lnTo>
                      <a:lnTo>
                        <a:pt x="19" y="39"/>
                      </a:lnTo>
                      <a:lnTo>
                        <a:pt x="14" y="37"/>
                      </a:lnTo>
                      <a:lnTo>
                        <a:pt x="11" y="36"/>
                      </a:lnTo>
                      <a:lnTo>
                        <a:pt x="7" y="32"/>
                      </a:lnTo>
                      <a:lnTo>
                        <a:pt x="6" y="29"/>
                      </a:lnTo>
                      <a:lnTo>
                        <a:pt x="6" y="22"/>
                      </a:lnTo>
                      <a:lnTo>
                        <a:pt x="6" y="20"/>
                      </a:lnTo>
                      <a:lnTo>
                        <a:pt x="7" y="15"/>
                      </a:lnTo>
                      <a:lnTo>
                        <a:pt x="9" y="9"/>
                      </a:lnTo>
                      <a:lnTo>
                        <a:pt x="11" y="8"/>
                      </a:lnTo>
                      <a:lnTo>
                        <a:pt x="16" y="6"/>
                      </a:lnTo>
                      <a:lnTo>
                        <a:pt x="21" y="5"/>
                      </a:lnTo>
                      <a:lnTo>
                        <a:pt x="33" y="3"/>
                      </a:lnTo>
                      <a:lnTo>
                        <a:pt x="33" y="3"/>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3" name="Freeform 1137"/>
                <p:cNvSpPr>
                  <a:spLocks/>
                </p:cNvSpPr>
                <p:nvPr/>
              </p:nvSpPr>
              <p:spPr bwMode="auto">
                <a:xfrm>
                  <a:off x="2575" y="2702"/>
                  <a:ext cx="6" cy="7"/>
                </a:xfrm>
                <a:custGeom>
                  <a:avLst/>
                  <a:gdLst>
                    <a:gd name="T0" fmla="*/ 32 w 32"/>
                    <a:gd name="T1" fmla="*/ 0 h 43"/>
                    <a:gd name="T2" fmla="*/ 0 w 32"/>
                    <a:gd name="T3" fmla="*/ 0 h 43"/>
                    <a:gd name="T4" fmla="*/ 0 w 32"/>
                    <a:gd name="T5" fmla="*/ 43 h 43"/>
                    <a:gd name="T6" fmla="*/ 32 w 32"/>
                    <a:gd name="T7" fmla="*/ 43 h 43"/>
                    <a:gd name="T8" fmla="*/ 32 w 32"/>
                    <a:gd name="T9" fmla="*/ 38 h 43"/>
                    <a:gd name="T10" fmla="*/ 6 w 32"/>
                    <a:gd name="T11" fmla="*/ 38 h 43"/>
                    <a:gd name="T12" fmla="*/ 6 w 32"/>
                    <a:gd name="T13" fmla="*/ 23 h 43"/>
                    <a:gd name="T14" fmla="*/ 29 w 32"/>
                    <a:gd name="T15" fmla="*/ 23 h 43"/>
                    <a:gd name="T16" fmla="*/ 29 w 32"/>
                    <a:gd name="T17" fmla="*/ 18 h 43"/>
                    <a:gd name="T18" fmla="*/ 6 w 32"/>
                    <a:gd name="T19" fmla="*/ 18 h 43"/>
                    <a:gd name="T20" fmla="*/ 6 w 32"/>
                    <a:gd name="T21" fmla="*/ 5 h 43"/>
                    <a:gd name="T22" fmla="*/ 32 w 32"/>
                    <a:gd name="T23" fmla="*/ 5 h 43"/>
                    <a:gd name="T24" fmla="*/ 32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2" y="0"/>
                      </a:moveTo>
                      <a:lnTo>
                        <a:pt x="0" y="0"/>
                      </a:lnTo>
                      <a:lnTo>
                        <a:pt x="0" y="43"/>
                      </a:lnTo>
                      <a:lnTo>
                        <a:pt x="32" y="43"/>
                      </a:lnTo>
                      <a:lnTo>
                        <a:pt x="32" y="38"/>
                      </a:lnTo>
                      <a:lnTo>
                        <a:pt x="6" y="38"/>
                      </a:lnTo>
                      <a:lnTo>
                        <a:pt x="6" y="23"/>
                      </a:lnTo>
                      <a:lnTo>
                        <a:pt x="29" y="23"/>
                      </a:lnTo>
                      <a:lnTo>
                        <a:pt x="29" y="18"/>
                      </a:lnTo>
                      <a:lnTo>
                        <a:pt x="6" y="18"/>
                      </a:lnTo>
                      <a:lnTo>
                        <a:pt x="6" y="5"/>
                      </a:lnTo>
                      <a:lnTo>
                        <a:pt x="32" y="5"/>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4" name="Freeform 1138"/>
                <p:cNvSpPr>
                  <a:spLocks/>
                </p:cNvSpPr>
                <p:nvPr/>
              </p:nvSpPr>
              <p:spPr bwMode="auto">
                <a:xfrm>
                  <a:off x="2582" y="2702"/>
                  <a:ext cx="1" cy="7"/>
                </a:xfrm>
                <a:custGeom>
                  <a:avLst/>
                  <a:gdLst>
                    <a:gd name="T0" fmla="*/ 5 w 5"/>
                    <a:gd name="T1" fmla="*/ 0 h 43"/>
                    <a:gd name="T2" fmla="*/ 0 w 5"/>
                    <a:gd name="T3" fmla="*/ 0 h 43"/>
                    <a:gd name="T4" fmla="*/ 0 w 5"/>
                    <a:gd name="T5" fmla="*/ 43 h 43"/>
                    <a:gd name="T6" fmla="*/ 5 w 5"/>
                    <a:gd name="T7" fmla="*/ 43 h 43"/>
                    <a:gd name="T8" fmla="*/ 5 w 5"/>
                    <a:gd name="T9" fmla="*/ 10 h 43"/>
                    <a:gd name="T10" fmla="*/ 5 w 5"/>
                    <a:gd name="T11" fmla="*/ 10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43"/>
                      </a:lnTo>
                      <a:lnTo>
                        <a:pt x="5" y="43"/>
                      </a:lnTo>
                      <a:lnTo>
                        <a:pt x="5" y="10"/>
                      </a:lnTo>
                      <a:lnTo>
                        <a:pt x="5" y="1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5" name="Freeform 1139"/>
                <p:cNvSpPr>
                  <a:spLocks/>
                </p:cNvSpPr>
                <p:nvPr/>
              </p:nvSpPr>
              <p:spPr bwMode="auto">
                <a:xfrm>
                  <a:off x="2583" y="2702"/>
                  <a:ext cx="4" cy="7"/>
                </a:xfrm>
                <a:custGeom>
                  <a:avLst/>
                  <a:gdLst>
                    <a:gd name="T0" fmla="*/ 0 w 23"/>
                    <a:gd name="T1" fmla="*/ 0 h 43"/>
                    <a:gd name="T2" fmla="*/ 0 w 23"/>
                    <a:gd name="T3" fmla="*/ 10 h 43"/>
                    <a:gd name="T4" fmla="*/ 23 w 23"/>
                    <a:gd name="T5" fmla="*/ 43 h 43"/>
                    <a:gd name="T6" fmla="*/ 23 w 23"/>
                    <a:gd name="T7" fmla="*/ 34 h 43"/>
                    <a:gd name="T8" fmla="*/ 0 w 23"/>
                    <a:gd name="T9" fmla="*/ 0 h 43"/>
                  </a:gdLst>
                  <a:ahLst/>
                  <a:cxnLst>
                    <a:cxn ang="0">
                      <a:pos x="T0" y="T1"/>
                    </a:cxn>
                    <a:cxn ang="0">
                      <a:pos x="T2" y="T3"/>
                    </a:cxn>
                    <a:cxn ang="0">
                      <a:pos x="T4" y="T5"/>
                    </a:cxn>
                    <a:cxn ang="0">
                      <a:pos x="T6" y="T7"/>
                    </a:cxn>
                    <a:cxn ang="0">
                      <a:pos x="T8" y="T9"/>
                    </a:cxn>
                  </a:cxnLst>
                  <a:rect l="0" t="0" r="r" b="b"/>
                  <a:pathLst>
                    <a:path w="23" h="43">
                      <a:moveTo>
                        <a:pt x="0" y="0"/>
                      </a:moveTo>
                      <a:lnTo>
                        <a:pt x="0" y="10"/>
                      </a:lnTo>
                      <a:lnTo>
                        <a:pt x="23" y="43"/>
                      </a:lnTo>
                      <a:lnTo>
                        <a:pt x="23"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6" name="Freeform 1140"/>
                <p:cNvSpPr>
                  <a:spLocks/>
                </p:cNvSpPr>
                <p:nvPr/>
              </p:nvSpPr>
              <p:spPr bwMode="auto">
                <a:xfrm>
                  <a:off x="2587" y="2702"/>
                  <a:ext cx="1" cy="7"/>
                </a:xfrm>
                <a:custGeom>
                  <a:avLst/>
                  <a:gdLst>
                    <a:gd name="T0" fmla="*/ 6 w 6"/>
                    <a:gd name="T1" fmla="*/ 0 h 43"/>
                    <a:gd name="T2" fmla="*/ 0 w 6"/>
                    <a:gd name="T3" fmla="*/ 0 h 43"/>
                    <a:gd name="T4" fmla="*/ 0 w 6"/>
                    <a:gd name="T5" fmla="*/ 34 h 43"/>
                    <a:gd name="T6" fmla="*/ 0 w 6"/>
                    <a:gd name="T7" fmla="*/ 34 h 43"/>
                    <a:gd name="T8" fmla="*/ 0 w 6"/>
                    <a:gd name="T9" fmla="*/ 43 h 43"/>
                    <a:gd name="T10" fmla="*/ 5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34"/>
                      </a:lnTo>
                      <a:lnTo>
                        <a:pt x="0" y="34"/>
                      </a:lnTo>
                      <a:lnTo>
                        <a:pt x="0" y="43"/>
                      </a:lnTo>
                      <a:lnTo>
                        <a:pt x="5"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7" name="Freeform 1141"/>
                <p:cNvSpPr>
                  <a:spLocks/>
                </p:cNvSpPr>
                <p:nvPr/>
              </p:nvSpPr>
              <p:spPr bwMode="auto">
                <a:xfrm>
                  <a:off x="2589" y="2702"/>
                  <a:ext cx="5" cy="7"/>
                </a:xfrm>
                <a:custGeom>
                  <a:avLst/>
                  <a:gdLst>
                    <a:gd name="T0" fmla="*/ 34 w 34"/>
                    <a:gd name="T1" fmla="*/ 0 h 43"/>
                    <a:gd name="T2" fmla="*/ 0 w 34"/>
                    <a:gd name="T3" fmla="*/ 0 h 43"/>
                    <a:gd name="T4" fmla="*/ 0 w 34"/>
                    <a:gd name="T5" fmla="*/ 5 h 43"/>
                    <a:gd name="T6" fmla="*/ 13 w 34"/>
                    <a:gd name="T7" fmla="*/ 5 h 43"/>
                    <a:gd name="T8" fmla="*/ 13 w 34"/>
                    <a:gd name="T9" fmla="*/ 43 h 43"/>
                    <a:gd name="T10" fmla="*/ 20 w 34"/>
                    <a:gd name="T11" fmla="*/ 43 h 43"/>
                    <a:gd name="T12" fmla="*/ 20 w 34"/>
                    <a:gd name="T13" fmla="*/ 5 h 43"/>
                    <a:gd name="T14" fmla="*/ 34 w 34"/>
                    <a:gd name="T15" fmla="*/ 5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5"/>
                      </a:lnTo>
                      <a:lnTo>
                        <a:pt x="13" y="5"/>
                      </a:lnTo>
                      <a:lnTo>
                        <a:pt x="13" y="43"/>
                      </a:lnTo>
                      <a:lnTo>
                        <a:pt x="20" y="43"/>
                      </a:lnTo>
                      <a:lnTo>
                        <a:pt x="20"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8" name="Freeform 1142"/>
                <p:cNvSpPr>
                  <a:spLocks/>
                </p:cNvSpPr>
                <p:nvPr/>
              </p:nvSpPr>
              <p:spPr bwMode="auto">
                <a:xfrm>
                  <a:off x="2597" y="2702"/>
                  <a:ext cx="5" cy="7"/>
                </a:xfrm>
                <a:custGeom>
                  <a:avLst/>
                  <a:gdLst>
                    <a:gd name="T0" fmla="*/ 22 w 31"/>
                    <a:gd name="T1" fmla="*/ 0 h 42"/>
                    <a:gd name="T2" fmla="*/ 11 w 31"/>
                    <a:gd name="T3" fmla="*/ 2 h 42"/>
                    <a:gd name="T4" fmla="*/ 12 w 31"/>
                    <a:gd name="T5" fmla="*/ 2 h 42"/>
                    <a:gd name="T6" fmla="*/ 18 w 31"/>
                    <a:gd name="T7" fmla="*/ 3 h 42"/>
                    <a:gd name="T8" fmla="*/ 22 w 31"/>
                    <a:gd name="T9" fmla="*/ 6 h 42"/>
                    <a:gd name="T10" fmla="*/ 23 w 31"/>
                    <a:gd name="T11" fmla="*/ 9 h 42"/>
                    <a:gd name="T12" fmla="*/ 25 w 31"/>
                    <a:gd name="T13" fmla="*/ 14 h 42"/>
                    <a:gd name="T14" fmla="*/ 26 w 31"/>
                    <a:gd name="T15" fmla="*/ 20 h 42"/>
                    <a:gd name="T16" fmla="*/ 26 w 31"/>
                    <a:gd name="T17" fmla="*/ 22 h 42"/>
                    <a:gd name="T18" fmla="*/ 25 w 31"/>
                    <a:gd name="T19" fmla="*/ 28 h 42"/>
                    <a:gd name="T20" fmla="*/ 22 w 31"/>
                    <a:gd name="T21" fmla="*/ 32 h 42"/>
                    <a:gd name="T22" fmla="*/ 22 w 31"/>
                    <a:gd name="T23" fmla="*/ 33 h 42"/>
                    <a:gd name="T24" fmla="*/ 16 w 31"/>
                    <a:gd name="T25" fmla="*/ 36 h 42"/>
                    <a:gd name="T26" fmla="*/ 11 w 31"/>
                    <a:gd name="T27" fmla="*/ 37 h 42"/>
                    <a:gd name="T28" fmla="*/ 0 w 31"/>
                    <a:gd name="T29" fmla="*/ 40 h 42"/>
                    <a:gd name="T30" fmla="*/ 6 w 31"/>
                    <a:gd name="T31" fmla="*/ 42 h 42"/>
                    <a:gd name="T32" fmla="*/ 11 w 31"/>
                    <a:gd name="T33" fmla="*/ 42 h 42"/>
                    <a:gd name="T34" fmla="*/ 16 w 31"/>
                    <a:gd name="T35" fmla="*/ 42 h 42"/>
                    <a:gd name="T36" fmla="*/ 22 w 31"/>
                    <a:gd name="T37" fmla="*/ 40 h 42"/>
                    <a:gd name="T38" fmla="*/ 26 w 31"/>
                    <a:gd name="T39" fmla="*/ 36 h 42"/>
                    <a:gd name="T40" fmla="*/ 26 w 31"/>
                    <a:gd name="T41" fmla="*/ 35 h 42"/>
                    <a:gd name="T42" fmla="*/ 29 w 31"/>
                    <a:gd name="T43" fmla="*/ 31 h 42"/>
                    <a:gd name="T44" fmla="*/ 31 w 31"/>
                    <a:gd name="T45" fmla="*/ 26 h 42"/>
                    <a:gd name="T46" fmla="*/ 31 w 31"/>
                    <a:gd name="T47" fmla="*/ 20 h 42"/>
                    <a:gd name="T48" fmla="*/ 31 w 31"/>
                    <a:gd name="T49" fmla="*/ 19 h 42"/>
                    <a:gd name="T50" fmla="*/ 31 w 31"/>
                    <a:gd name="T51" fmla="*/ 13 h 42"/>
                    <a:gd name="T52" fmla="*/ 29 w 31"/>
                    <a:gd name="T53" fmla="*/ 9 h 42"/>
                    <a:gd name="T54" fmla="*/ 26 w 31"/>
                    <a:gd name="T55" fmla="*/ 3 h 42"/>
                    <a:gd name="T56" fmla="*/ 22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2" y="0"/>
                      </a:moveTo>
                      <a:lnTo>
                        <a:pt x="11" y="2"/>
                      </a:lnTo>
                      <a:lnTo>
                        <a:pt x="12" y="2"/>
                      </a:lnTo>
                      <a:lnTo>
                        <a:pt x="18" y="3"/>
                      </a:lnTo>
                      <a:lnTo>
                        <a:pt x="22" y="6"/>
                      </a:lnTo>
                      <a:lnTo>
                        <a:pt x="23" y="9"/>
                      </a:lnTo>
                      <a:lnTo>
                        <a:pt x="25" y="14"/>
                      </a:lnTo>
                      <a:lnTo>
                        <a:pt x="26" y="20"/>
                      </a:lnTo>
                      <a:lnTo>
                        <a:pt x="26" y="22"/>
                      </a:lnTo>
                      <a:lnTo>
                        <a:pt x="25" y="28"/>
                      </a:lnTo>
                      <a:lnTo>
                        <a:pt x="22" y="32"/>
                      </a:lnTo>
                      <a:lnTo>
                        <a:pt x="22" y="33"/>
                      </a:lnTo>
                      <a:lnTo>
                        <a:pt x="16" y="36"/>
                      </a:lnTo>
                      <a:lnTo>
                        <a:pt x="11" y="37"/>
                      </a:lnTo>
                      <a:lnTo>
                        <a:pt x="0" y="40"/>
                      </a:lnTo>
                      <a:lnTo>
                        <a:pt x="6" y="42"/>
                      </a:lnTo>
                      <a:lnTo>
                        <a:pt x="11" y="42"/>
                      </a:lnTo>
                      <a:lnTo>
                        <a:pt x="16" y="42"/>
                      </a:lnTo>
                      <a:lnTo>
                        <a:pt x="22" y="40"/>
                      </a:lnTo>
                      <a:lnTo>
                        <a:pt x="26" y="36"/>
                      </a:lnTo>
                      <a:lnTo>
                        <a:pt x="26" y="35"/>
                      </a:lnTo>
                      <a:lnTo>
                        <a:pt x="29" y="31"/>
                      </a:lnTo>
                      <a:lnTo>
                        <a:pt x="31" y="26"/>
                      </a:lnTo>
                      <a:lnTo>
                        <a:pt x="31" y="20"/>
                      </a:lnTo>
                      <a:lnTo>
                        <a:pt x="31" y="19"/>
                      </a:lnTo>
                      <a:lnTo>
                        <a:pt x="31" y="13"/>
                      </a:lnTo>
                      <a:lnTo>
                        <a:pt x="29" y="9"/>
                      </a:lnTo>
                      <a:lnTo>
                        <a:pt x="26"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9" name="Freeform 1143"/>
                <p:cNvSpPr>
                  <a:spLocks/>
                </p:cNvSpPr>
                <p:nvPr/>
              </p:nvSpPr>
              <p:spPr bwMode="auto">
                <a:xfrm>
                  <a:off x="2595" y="2702"/>
                  <a:ext cx="5" cy="7"/>
                </a:xfrm>
                <a:custGeom>
                  <a:avLst/>
                  <a:gdLst>
                    <a:gd name="T0" fmla="*/ 20 w 31"/>
                    <a:gd name="T1" fmla="*/ 0 h 42"/>
                    <a:gd name="T2" fmla="*/ 15 w 31"/>
                    <a:gd name="T3" fmla="*/ 0 h 42"/>
                    <a:gd name="T4" fmla="*/ 9 w 31"/>
                    <a:gd name="T5" fmla="*/ 2 h 42"/>
                    <a:gd name="T6" fmla="*/ 5 w 31"/>
                    <a:gd name="T7" fmla="*/ 5 h 42"/>
                    <a:gd name="T8" fmla="*/ 5 w 31"/>
                    <a:gd name="T9" fmla="*/ 6 h 42"/>
                    <a:gd name="T10" fmla="*/ 2 w 31"/>
                    <a:gd name="T11" fmla="*/ 11 h 42"/>
                    <a:gd name="T12" fmla="*/ 0 w 31"/>
                    <a:gd name="T13" fmla="*/ 16 h 42"/>
                    <a:gd name="T14" fmla="*/ 0 w 31"/>
                    <a:gd name="T15" fmla="*/ 22 h 42"/>
                    <a:gd name="T16" fmla="*/ 0 w 31"/>
                    <a:gd name="T17" fmla="*/ 28 h 42"/>
                    <a:gd name="T18" fmla="*/ 2 w 31"/>
                    <a:gd name="T19" fmla="*/ 33 h 42"/>
                    <a:gd name="T20" fmla="*/ 5 w 31"/>
                    <a:gd name="T21" fmla="*/ 37 h 42"/>
                    <a:gd name="T22" fmla="*/ 9 w 31"/>
                    <a:gd name="T23" fmla="*/ 42 h 42"/>
                    <a:gd name="T24" fmla="*/ 20 w 31"/>
                    <a:gd name="T25" fmla="*/ 39 h 42"/>
                    <a:gd name="T26" fmla="*/ 19 w 31"/>
                    <a:gd name="T27" fmla="*/ 39 h 42"/>
                    <a:gd name="T28" fmla="*/ 14 w 31"/>
                    <a:gd name="T29" fmla="*/ 37 h 42"/>
                    <a:gd name="T30" fmla="*/ 9 w 31"/>
                    <a:gd name="T31" fmla="*/ 34 h 42"/>
                    <a:gd name="T32" fmla="*/ 8 w 31"/>
                    <a:gd name="T33" fmla="*/ 33 h 42"/>
                    <a:gd name="T34" fmla="*/ 6 w 31"/>
                    <a:gd name="T35" fmla="*/ 29 h 42"/>
                    <a:gd name="T36" fmla="*/ 5 w 31"/>
                    <a:gd name="T37" fmla="*/ 22 h 42"/>
                    <a:gd name="T38" fmla="*/ 6 w 31"/>
                    <a:gd name="T39" fmla="*/ 18 h 42"/>
                    <a:gd name="T40" fmla="*/ 7 w 31"/>
                    <a:gd name="T41" fmla="*/ 13 h 42"/>
                    <a:gd name="T42" fmla="*/ 9 w 31"/>
                    <a:gd name="T43" fmla="*/ 8 h 42"/>
                    <a:gd name="T44" fmla="*/ 11 w 31"/>
                    <a:gd name="T45" fmla="*/ 8 h 42"/>
                    <a:gd name="T46" fmla="*/ 15 w 31"/>
                    <a:gd name="T47" fmla="*/ 5 h 42"/>
                    <a:gd name="T48" fmla="*/ 20 w 31"/>
                    <a:gd name="T49" fmla="*/ 4 h 42"/>
                    <a:gd name="T50" fmla="*/ 31 w 31"/>
                    <a:gd name="T51" fmla="*/ 2 h 42"/>
                    <a:gd name="T52" fmla="*/ 27 w 31"/>
                    <a:gd name="T53" fmla="*/ 0 h 42"/>
                    <a:gd name="T54" fmla="*/ 20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0" y="0"/>
                      </a:moveTo>
                      <a:lnTo>
                        <a:pt x="15" y="0"/>
                      </a:lnTo>
                      <a:lnTo>
                        <a:pt x="9" y="2"/>
                      </a:lnTo>
                      <a:lnTo>
                        <a:pt x="5" y="5"/>
                      </a:lnTo>
                      <a:lnTo>
                        <a:pt x="5" y="6"/>
                      </a:lnTo>
                      <a:lnTo>
                        <a:pt x="2" y="11"/>
                      </a:lnTo>
                      <a:lnTo>
                        <a:pt x="0" y="16"/>
                      </a:lnTo>
                      <a:lnTo>
                        <a:pt x="0" y="22"/>
                      </a:lnTo>
                      <a:lnTo>
                        <a:pt x="0" y="28"/>
                      </a:lnTo>
                      <a:lnTo>
                        <a:pt x="2" y="33"/>
                      </a:lnTo>
                      <a:lnTo>
                        <a:pt x="5" y="37"/>
                      </a:lnTo>
                      <a:lnTo>
                        <a:pt x="9" y="42"/>
                      </a:lnTo>
                      <a:lnTo>
                        <a:pt x="20" y="39"/>
                      </a:lnTo>
                      <a:lnTo>
                        <a:pt x="19" y="39"/>
                      </a:lnTo>
                      <a:lnTo>
                        <a:pt x="14" y="37"/>
                      </a:lnTo>
                      <a:lnTo>
                        <a:pt x="9" y="34"/>
                      </a:lnTo>
                      <a:lnTo>
                        <a:pt x="8" y="33"/>
                      </a:lnTo>
                      <a:lnTo>
                        <a:pt x="6" y="29"/>
                      </a:lnTo>
                      <a:lnTo>
                        <a:pt x="5" y="22"/>
                      </a:lnTo>
                      <a:lnTo>
                        <a:pt x="6" y="18"/>
                      </a:lnTo>
                      <a:lnTo>
                        <a:pt x="7" y="13"/>
                      </a:lnTo>
                      <a:lnTo>
                        <a:pt x="9" y="8"/>
                      </a:lnTo>
                      <a:lnTo>
                        <a:pt x="11" y="8"/>
                      </a:lnTo>
                      <a:lnTo>
                        <a:pt x="15" y="5"/>
                      </a:lnTo>
                      <a:lnTo>
                        <a:pt x="20" y="4"/>
                      </a:lnTo>
                      <a:lnTo>
                        <a:pt x="31" y="2"/>
                      </a:lnTo>
                      <a:lnTo>
                        <a:pt x="27"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0" name="Freeform 1144"/>
                <p:cNvSpPr>
                  <a:spLocks/>
                </p:cNvSpPr>
                <p:nvPr/>
              </p:nvSpPr>
              <p:spPr bwMode="auto">
                <a:xfrm>
                  <a:off x="2609" y="2707"/>
                  <a:ext cx="3" cy="2"/>
                </a:xfrm>
                <a:custGeom>
                  <a:avLst/>
                  <a:gdLst>
                    <a:gd name="T0" fmla="*/ 13 w 18"/>
                    <a:gd name="T1" fmla="*/ 0 h 10"/>
                    <a:gd name="T2" fmla="*/ 11 w 18"/>
                    <a:gd name="T3" fmla="*/ 3 h 10"/>
                    <a:gd name="T4" fmla="*/ 7 w 18"/>
                    <a:gd name="T5" fmla="*/ 7 h 10"/>
                    <a:gd name="T6" fmla="*/ 5 w 18"/>
                    <a:gd name="T7" fmla="*/ 9 h 10"/>
                    <a:gd name="T8" fmla="*/ 0 w 18"/>
                    <a:gd name="T9" fmla="*/ 10 h 10"/>
                    <a:gd name="T10" fmla="*/ 13 w 18"/>
                    <a:gd name="T11" fmla="*/ 10 h 10"/>
                    <a:gd name="T12" fmla="*/ 16 w 18"/>
                    <a:gd name="T13" fmla="*/ 6 h 10"/>
                    <a:gd name="T14" fmla="*/ 18 w 18"/>
                    <a:gd name="T15" fmla="*/ 1 h 10"/>
                    <a:gd name="T16" fmla="*/ 13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3" y="0"/>
                      </a:moveTo>
                      <a:lnTo>
                        <a:pt x="11" y="3"/>
                      </a:lnTo>
                      <a:lnTo>
                        <a:pt x="7" y="7"/>
                      </a:lnTo>
                      <a:lnTo>
                        <a:pt x="5" y="9"/>
                      </a:lnTo>
                      <a:lnTo>
                        <a:pt x="0" y="10"/>
                      </a:lnTo>
                      <a:lnTo>
                        <a:pt x="13" y="10"/>
                      </a:lnTo>
                      <a:lnTo>
                        <a:pt x="16" y="6"/>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1" name="Freeform 1145"/>
                <p:cNvSpPr>
                  <a:spLocks/>
                </p:cNvSpPr>
                <p:nvPr/>
              </p:nvSpPr>
              <p:spPr bwMode="auto">
                <a:xfrm>
                  <a:off x="2609" y="2703"/>
                  <a:ext cx="3" cy="1"/>
                </a:xfrm>
                <a:custGeom>
                  <a:avLst/>
                  <a:gdLst>
                    <a:gd name="T0" fmla="*/ 11 w 17"/>
                    <a:gd name="T1" fmla="*/ 0 h 11"/>
                    <a:gd name="T2" fmla="*/ 0 w 17"/>
                    <a:gd name="T3" fmla="*/ 1 h 11"/>
                    <a:gd name="T4" fmla="*/ 2 w 17"/>
                    <a:gd name="T5" fmla="*/ 2 h 11"/>
                    <a:gd name="T6" fmla="*/ 7 w 17"/>
                    <a:gd name="T7" fmla="*/ 3 h 11"/>
                    <a:gd name="T8" fmla="*/ 9 w 17"/>
                    <a:gd name="T9" fmla="*/ 5 h 11"/>
                    <a:gd name="T10" fmla="*/ 12 w 17"/>
                    <a:gd name="T11" fmla="*/ 11 h 11"/>
                    <a:gd name="T12" fmla="*/ 17 w 17"/>
                    <a:gd name="T13" fmla="*/ 10 h 11"/>
                    <a:gd name="T14" fmla="*/ 17 w 17"/>
                    <a:gd name="T15" fmla="*/ 10 h 11"/>
                    <a:gd name="T16" fmla="*/ 15 w 17"/>
                    <a:gd name="T17" fmla="*/ 3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1"/>
                      </a:lnTo>
                      <a:lnTo>
                        <a:pt x="2" y="2"/>
                      </a:lnTo>
                      <a:lnTo>
                        <a:pt x="7" y="3"/>
                      </a:lnTo>
                      <a:lnTo>
                        <a:pt x="9" y="5"/>
                      </a:lnTo>
                      <a:lnTo>
                        <a:pt x="12" y="11"/>
                      </a:lnTo>
                      <a:lnTo>
                        <a:pt x="17" y="10"/>
                      </a:lnTo>
                      <a:lnTo>
                        <a:pt x="17" y="10"/>
                      </a:lnTo>
                      <a:lnTo>
                        <a:pt x="15"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2" name="Freeform 1146"/>
                <p:cNvSpPr>
                  <a:spLocks/>
                </p:cNvSpPr>
                <p:nvPr/>
              </p:nvSpPr>
              <p:spPr bwMode="auto">
                <a:xfrm>
                  <a:off x="2605" y="2702"/>
                  <a:ext cx="6" cy="7"/>
                </a:xfrm>
                <a:custGeom>
                  <a:avLst/>
                  <a:gdLst>
                    <a:gd name="T0" fmla="*/ 20 w 33"/>
                    <a:gd name="T1" fmla="*/ 0 h 44"/>
                    <a:gd name="T2" fmla="*/ 16 w 33"/>
                    <a:gd name="T3" fmla="*/ 0 h 44"/>
                    <a:gd name="T4" fmla="*/ 10 w 33"/>
                    <a:gd name="T5" fmla="*/ 2 h 44"/>
                    <a:gd name="T6" fmla="*/ 6 w 33"/>
                    <a:gd name="T7" fmla="*/ 5 h 44"/>
                    <a:gd name="T8" fmla="*/ 5 w 33"/>
                    <a:gd name="T9" fmla="*/ 6 h 44"/>
                    <a:gd name="T10" fmla="*/ 3 w 33"/>
                    <a:gd name="T11" fmla="*/ 11 h 44"/>
                    <a:gd name="T12" fmla="*/ 1 w 33"/>
                    <a:gd name="T13" fmla="*/ 16 h 44"/>
                    <a:gd name="T14" fmla="*/ 0 w 33"/>
                    <a:gd name="T15" fmla="*/ 21 h 44"/>
                    <a:gd name="T16" fmla="*/ 1 w 33"/>
                    <a:gd name="T17" fmla="*/ 28 h 44"/>
                    <a:gd name="T18" fmla="*/ 2 w 33"/>
                    <a:gd name="T19" fmla="*/ 33 h 44"/>
                    <a:gd name="T20" fmla="*/ 5 w 33"/>
                    <a:gd name="T21" fmla="*/ 37 h 44"/>
                    <a:gd name="T22" fmla="*/ 5 w 33"/>
                    <a:gd name="T23" fmla="*/ 38 h 44"/>
                    <a:gd name="T24" fmla="*/ 9 w 33"/>
                    <a:gd name="T25" fmla="*/ 42 h 44"/>
                    <a:gd name="T26" fmla="*/ 14 w 33"/>
                    <a:gd name="T27" fmla="*/ 44 h 44"/>
                    <a:gd name="T28" fmla="*/ 20 w 33"/>
                    <a:gd name="T29" fmla="*/ 44 h 44"/>
                    <a:gd name="T30" fmla="*/ 21 w 33"/>
                    <a:gd name="T31" fmla="*/ 44 h 44"/>
                    <a:gd name="T32" fmla="*/ 26 w 33"/>
                    <a:gd name="T33" fmla="*/ 43 h 44"/>
                    <a:gd name="T34" fmla="*/ 32 w 33"/>
                    <a:gd name="T35" fmla="*/ 40 h 44"/>
                    <a:gd name="T36" fmla="*/ 33 w 33"/>
                    <a:gd name="T37" fmla="*/ 39 h 44"/>
                    <a:gd name="T38" fmla="*/ 20 w 33"/>
                    <a:gd name="T39" fmla="*/ 39 h 44"/>
                    <a:gd name="T40" fmla="*/ 15 w 33"/>
                    <a:gd name="T41" fmla="*/ 38 h 44"/>
                    <a:gd name="T42" fmla="*/ 9 w 33"/>
                    <a:gd name="T43" fmla="*/ 35 h 44"/>
                    <a:gd name="T44" fmla="*/ 8 w 33"/>
                    <a:gd name="T45" fmla="*/ 33 h 44"/>
                    <a:gd name="T46" fmla="*/ 6 w 33"/>
                    <a:gd name="T47" fmla="*/ 28 h 44"/>
                    <a:gd name="T48" fmla="*/ 6 w 33"/>
                    <a:gd name="T49" fmla="*/ 21 h 44"/>
                    <a:gd name="T50" fmla="*/ 6 w 33"/>
                    <a:gd name="T51" fmla="*/ 19 h 44"/>
                    <a:gd name="T52" fmla="*/ 7 w 33"/>
                    <a:gd name="T53" fmla="*/ 14 h 44"/>
                    <a:gd name="T54" fmla="*/ 9 w 33"/>
                    <a:gd name="T55" fmla="*/ 10 h 44"/>
                    <a:gd name="T56" fmla="*/ 10 w 33"/>
                    <a:gd name="T57" fmla="*/ 8 h 44"/>
                    <a:gd name="T58" fmla="*/ 15 w 33"/>
                    <a:gd name="T59" fmla="*/ 5 h 44"/>
                    <a:gd name="T60" fmla="*/ 20 w 33"/>
                    <a:gd name="T61" fmla="*/ 4 h 44"/>
                    <a:gd name="T62" fmla="*/ 31 w 33"/>
                    <a:gd name="T63" fmla="*/ 3 h 44"/>
                    <a:gd name="T64" fmla="*/ 26 w 33"/>
                    <a:gd name="T65" fmla="*/ 1 h 44"/>
                    <a:gd name="T66" fmla="*/ 20 w 33"/>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4">
                      <a:moveTo>
                        <a:pt x="20" y="0"/>
                      </a:moveTo>
                      <a:lnTo>
                        <a:pt x="16" y="0"/>
                      </a:lnTo>
                      <a:lnTo>
                        <a:pt x="10" y="2"/>
                      </a:lnTo>
                      <a:lnTo>
                        <a:pt x="6" y="5"/>
                      </a:lnTo>
                      <a:lnTo>
                        <a:pt x="5" y="6"/>
                      </a:lnTo>
                      <a:lnTo>
                        <a:pt x="3" y="11"/>
                      </a:lnTo>
                      <a:lnTo>
                        <a:pt x="1" y="16"/>
                      </a:lnTo>
                      <a:lnTo>
                        <a:pt x="0" y="21"/>
                      </a:lnTo>
                      <a:lnTo>
                        <a:pt x="1" y="28"/>
                      </a:lnTo>
                      <a:lnTo>
                        <a:pt x="2" y="33"/>
                      </a:lnTo>
                      <a:lnTo>
                        <a:pt x="5" y="37"/>
                      </a:lnTo>
                      <a:lnTo>
                        <a:pt x="5" y="38"/>
                      </a:lnTo>
                      <a:lnTo>
                        <a:pt x="9" y="42"/>
                      </a:lnTo>
                      <a:lnTo>
                        <a:pt x="14" y="44"/>
                      </a:lnTo>
                      <a:lnTo>
                        <a:pt x="20" y="44"/>
                      </a:lnTo>
                      <a:lnTo>
                        <a:pt x="21" y="44"/>
                      </a:lnTo>
                      <a:lnTo>
                        <a:pt x="26" y="43"/>
                      </a:lnTo>
                      <a:lnTo>
                        <a:pt x="32" y="40"/>
                      </a:lnTo>
                      <a:lnTo>
                        <a:pt x="33" y="39"/>
                      </a:lnTo>
                      <a:lnTo>
                        <a:pt x="20" y="39"/>
                      </a:lnTo>
                      <a:lnTo>
                        <a:pt x="15" y="38"/>
                      </a:lnTo>
                      <a:lnTo>
                        <a:pt x="9" y="35"/>
                      </a:lnTo>
                      <a:lnTo>
                        <a:pt x="8" y="33"/>
                      </a:lnTo>
                      <a:lnTo>
                        <a:pt x="6" y="28"/>
                      </a:lnTo>
                      <a:lnTo>
                        <a:pt x="6" y="21"/>
                      </a:lnTo>
                      <a:lnTo>
                        <a:pt x="6" y="19"/>
                      </a:lnTo>
                      <a:lnTo>
                        <a:pt x="7" y="14"/>
                      </a:lnTo>
                      <a:lnTo>
                        <a:pt x="9" y="10"/>
                      </a:lnTo>
                      <a:lnTo>
                        <a:pt x="10" y="8"/>
                      </a:lnTo>
                      <a:lnTo>
                        <a:pt x="15" y="5"/>
                      </a:lnTo>
                      <a:lnTo>
                        <a:pt x="20" y="4"/>
                      </a:lnTo>
                      <a:lnTo>
                        <a:pt x="31"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3" name="Freeform 1147"/>
                <p:cNvSpPr>
                  <a:spLocks/>
                </p:cNvSpPr>
                <p:nvPr/>
              </p:nvSpPr>
              <p:spPr bwMode="auto">
                <a:xfrm>
                  <a:off x="2612" y="2702"/>
                  <a:ext cx="5" cy="7"/>
                </a:xfrm>
                <a:custGeom>
                  <a:avLst/>
                  <a:gdLst>
                    <a:gd name="T0" fmla="*/ 23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5 h 43"/>
                    <a:gd name="T14" fmla="*/ 17 w 29"/>
                    <a:gd name="T15" fmla="*/ 12 h 43"/>
                    <a:gd name="T16" fmla="*/ 18 w 29"/>
                    <a:gd name="T17" fmla="*/ 10 h 43"/>
                    <a:gd name="T18" fmla="*/ 19 w 29"/>
                    <a:gd name="T19" fmla="*/ 4 h 43"/>
                    <a:gd name="T20" fmla="*/ 19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7" y="43"/>
                      </a:lnTo>
                      <a:lnTo>
                        <a:pt x="11" y="30"/>
                      </a:lnTo>
                      <a:lnTo>
                        <a:pt x="29" y="30"/>
                      </a:lnTo>
                      <a:lnTo>
                        <a:pt x="13" y="25"/>
                      </a:lnTo>
                      <a:lnTo>
                        <a:pt x="17" y="12"/>
                      </a:lnTo>
                      <a:lnTo>
                        <a:pt x="18" y="10"/>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4" name="Freeform 1148"/>
                <p:cNvSpPr>
                  <a:spLocks/>
                </p:cNvSpPr>
                <p:nvPr/>
              </p:nvSpPr>
              <p:spPr bwMode="auto">
                <a:xfrm>
                  <a:off x="2614" y="2702"/>
                  <a:ext cx="5" cy="7"/>
                </a:xfrm>
                <a:custGeom>
                  <a:avLst/>
                  <a:gdLst>
                    <a:gd name="T0" fmla="*/ 10 w 28"/>
                    <a:gd name="T1" fmla="*/ 0 h 43"/>
                    <a:gd name="T2" fmla="*/ 6 w 28"/>
                    <a:gd name="T3" fmla="*/ 4 h 43"/>
                    <a:gd name="T4" fmla="*/ 9 w 28"/>
                    <a:gd name="T5" fmla="*/ 9 h 43"/>
                    <a:gd name="T6" fmla="*/ 10 w 28"/>
                    <a:gd name="T7" fmla="*/ 12 h 43"/>
                    <a:gd name="T8" fmla="*/ 11 w 28"/>
                    <a:gd name="T9" fmla="*/ 17 h 43"/>
                    <a:gd name="T10" fmla="*/ 14 w 28"/>
                    <a:gd name="T11" fmla="*/ 25 h 43"/>
                    <a:gd name="T12" fmla="*/ 0 w 28"/>
                    <a:gd name="T13" fmla="*/ 25 h 43"/>
                    <a:gd name="T14" fmla="*/ 16 w 28"/>
                    <a:gd name="T15" fmla="*/ 30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6" y="4"/>
                      </a:lnTo>
                      <a:lnTo>
                        <a:pt x="9" y="9"/>
                      </a:lnTo>
                      <a:lnTo>
                        <a:pt x="10" y="12"/>
                      </a:lnTo>
                      <a:lnTo>
                        <a:pt x="11" y="17"/>
                      </a:lnTo>
                      <a:lnTo>
                        <a:pt x="14" y="25"/>
                      </a:lnTo>
                      <a:lnTo>
                        <a:pt x="0" y="25"/>
                      </a:lnTo>
                      <a:lnTo>
                        <a:pt x="16" y="30"/>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5" name="Freeform 1149"/>
                <p:cNvSpPr>
                  <a:spLocks/>
                </p:cNvSpPr>
                <p:nvPr/>
              </p:nvSpPr>
              <p:spPr bwMode="auto">
                <a:xfrm>
                  <a:off x="2621" y="2706"/>
                  <a:ext cx="4" cy="3"/>
                </a:xfrm>
                <a:custGeom>
                  <a:avLst/>
                  <a:gdLst>
                    <a:gd name="T0" fmla="*/ 24 w 27"/>
                    <a:gd name="T1" fmla="*/ 0 h 19"/>
                    <a:gd name="T2" fmla="*/ 10 w 27"/>
                    <a:gd name="T3" fmla="*/ 0 h 19"/>
                    <a:gd name="T4" fmla="*/ 14 w 27"/>
                    <a:gd name="T5" fmla="*/ 1 h 19"/>
                    <a:gd name="T6" fmla="*/ 18 w 27"/>
                    <a:gd name="T7" fmla="*/ 3 h 19"/>
                    <a:gd name="T8" fmla="*/ 20 w 27"/>
                    <a:gd name="T9" fmla="*/ 3 h 19"/>
                    <a:gd name="T10" fmla="*/ 22 w 27"/>
                    <a:gd name="T11" fmla="*/ 8 h 19"/>
                    <a:gd name="T12" fmla="*/ 22 w 27"/>
                    <a:gd name="T13" fmla="*/ 9 h 19"/>
                    <a:gd name="T14" fmla="*/ 18 w 27"/>
                    <a:gd name="T15" fmla="*/ 13 h 19"/>
                    <a:gd name="T16" fmla="*/ 17 w 27"/>
                    <a:gd name="T17" fmla="*/ 14 h 19"/>
                    <a:gd name="T18" fmla="*/ 11 w 27"/>
                    <a:gd name="T19" fmla="*/ 15 h 19"/>
                    <a:gd name="T20" fmla="*/ 0 w 27"/>
                    <a:gd name="T21" fmla="*/ 15 h 19"/>
                    <a:gd name="T22" fmla="*/ 22 w 27"/>
                    <a:gd name="T23" fmla="*/ 19 h 19"/>
                    <a:gd name="T24" fmla="*/ 25 w 27"/>
                    <a:gd name="T25" fmla="*/ 14 h 19"/>
                    <a:gd name="T26" fmla="*/ 26 w 27"/>
                    <a:gd name="T27" fmla="*/ 13 h 19"/>
                    <a:gd name="T28" fmla="*/ 27 w 27"/>
                    <a:gd name="T29" fmla="*/ 8 h 19"/>
                    <a:gd name="T30" fmla="*/ 27 w 27"/>
                    <a:gd name="T31" fmla="*/ 7 h 19"/>
                    <a:gd name="T32" fmla="*/ 25 w 27"/>
                    <a:gd name="T33" fmla="*/ 1 h 19"/>
                    <a:gd name="T34" fmla="*/ 24 w 27"/>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9">
                      <a:moveTo>
                        <a:pt x="24" y="0"/>
                      </a:moveTo>
                      <a:lnTo>
                        <a:pt x="10" y="0"/>
                      </a:lnTo>
                      <a:lnTo>
                        <a:pt x="14" y="1"/>
                      </a:lnTo>
                      <a:lnTo>
                        <a:pt x="18" y="3"/>
                      </a:lnTo>
                      <a:lnTo>
                        <a:pt x="20" y="3"/>
                      </a:lnTo>
                      <a:lnTo>
                        <a:pt x="22" y="8"/>
                      </a:lnTo>
                      <a:lnTo>
                        <a:pt x="22" y="9"/>
                      </a:lnTo>
                      <a:lnTo>
                        <a:pt x="18" y="13"/>
                      </a:lnTo>
                      <a:lnTo>
                        <a:pt x="17" y="14"/>
                      </a:lnTo>
                      <a:lnTo>
                        <a:pt x="11" y="15"/>
                      </a:lnTo>
                      <a:lnTo>
                        <a:pt x="0" y="15"/>
                      </a:lnTo>
                      <a:lnTo>
                        <a:pt x="22" y="19"/>
                      </a:lnTo>
                      <a:lnTo>
                        <a:pt x="25" y="14"/>
                      </a:lnTo>
                      <a:lnTo>
                        <a:pt x="26" y="13"/>
                      </a:lnTo>
                      <a:lnTo>
                        <a:pt x="27" y="8"/>
                      </a:lnTo>
                      <a:lnTo>
                        <a:pt x="27" y="7"/>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6" name="Freeform 1150"/>
                <p:cNvSpPr>
                  <a:spLocks/>
                </p:cNvSpPr>
                <p:nvPr/>
              </p:nvSpPr>
              <p:spPr bwMode="auto">
                <a:xfrm>
                  <a:off x="2621" y="2703"/>
                  <a:ext cx="4" cy="2"/>
                </a:xfrm>
                <a:custGeom>
                  <a:avLst/>
                  <a:gdLst>
                    <a:gd name="T0" fmla="*/ 22 w 25"/>
                    <a:gd name="T1" fmla="*/ 0 h 16"/>
                    <a:gd name="T2" fmla="*/ 9 w 25"/>
                    <a:gd name="T3" fmla="*/ 1 h 16"/>
                    <a:gd name="T4" fmla="*/ 14 w 25"/>
                    <a:gd name="T5" fmla="*/ 2 h 16"/>
                    <a:gd name="T6" fmla="*/ 18 w 25"/>
                    <a:gd name="T7" fmla="*/ 3 h 16"/>
                    <a:gd name="T8" fmla="*/ 20 w 25"/>
                    <a:gd name="T9" fmla="*/ 9 h 16"/>
                    <a:gd name="T10" fmla="*/ 17 w 25"/>
                    <a:gd name="T11" fmla="*/ 13 h 16"/>
                    <a:gd name="T12" fmla="*/ 14 w 25"/>
                    <a:gd name="T13" fmla="*/ 14 h 16"/>
                    <a:gd name="T14" fmla="*/ 10 w 25"/>
                    <a:gd name="T15" fmla="*/ 15 h 16"/>
                    <a:gd name="T16" fmla="*/ 0 w 25"/>
                    <a:gd name="T17" fmla="*/ 14 h 16"/>
                    <a:gd name="T18" fmla="*/ 20 w 25"/>
                    <a:gd name="T19" fmla="*/ 16 h 16"/>
                    <a:gd name="T20" fmla="*/ 24 w 25"/>
                    <a:gd name="T21" fmla="*/ 13 h 16"/>
                    <a:gd name="T22" fmla="*/ 25 w 25"/>
                    <a:gd name="T23" fmla="*/ 8 h 16"/>
                    <a:gd name="T24" fmla="*/ 25 w 25"/>
                    <a:gd name="T25" fmla="*/ 4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9" y="1"/>
                      </a:lnTo>
                      <a:lnTo>
                        <a:pt x="14" y="2"/>
                      </a:lnTo>
                      <a:lnTo>
                        <a:pt x="18" y="3"/>
                      </a:lnTo>
                      <a:lnTo>
                        <a:pt x="20" y="9"/>
                      </a:lnTo>
                      <a:lnTo>
                        <a:pt x="17" y="13"/>
                      </a:lnTo>
                      <a:lnTo>
                        <a:pt x="14" y="14"/>
                      </a:lnTo>
                      <a:lnTo>
                        <a:pt x="10" y="15"/>
                      </a:lnTo>
                      <a:lnTo>
                        <a:pt x="0" y="14"/>
                      </a:lnTo>
                      <a:lnTo>
                        <a:pt x="20" y="16"/>
                      </a:lnTo>
                      <a:lnTo>
                        <a:pt x="24" y="13"/>
                      </a:lnTo>
                      <a:lnTo>
                        <a:pt x="25" y="8"/>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7" name="Freeform 1151"/>
                <p:cNvSpPr>
                  <a:spLocks/>
                </p:cNvSpPr>
                <p:nvPr/>
              </p:nvSpPr>
              <p:spPr bwMode="auto">
                <a:xfrm>
                  <a:off x="2620" y="2702"/>
                  <a:ext cx="4" cy="7"/>
                </a:xfrm>
                <a:custGeom>
                  <a:avLst/>
                  <a:gdLst>
                    <a:gd name="T0" fmla="*/ 16 w 29"/>
                    <a:gd name="T1" fmla="*/ 0 h 43"/>
                    <a:gd name="T2" fmla="*/ 0 w 29"/>
                    <a:gd name="T3" fmla="*/ 0 h 43"/>
                    <a:gd name="T4" fmla="*/ 0 w 29"/>
                    <a:gd name="T5" fmla="*/ 43 h 43"/>
                    <a:gd name="T6" fmla="*/ 16 w 29"/>
                    <a:gd name="T7" fmla="*/ 43 h 43"/>
                    <a:gd name="T8" fmla="*/ 20 w 29"/>
                    <a:gd name="T9" fmla="*/ 43 h 43"/>
                    <a:gd name="T10" fmla="*/ 26 w 29"/>
                    <a:gd name="T11" fmla="*/ 42 h 43"/>
                    <a:gd name="T12" fmla="*/ 27 w 29"/>
                    <a:gd name="T13" fmla="*/ 41 h 43"/>
                    <a:gd name="T14" fmla="*/ 5 w 29"/>
                    <a:gd name="T15" fmla="*/ 37 h 43"/>
                    <a:gd name="T16" fmla="*/ 5 w 29"/>
                    <a:gd name="T17" fmla="*/ 22 h 43"/>
                    <a:gd name="T18" fmla="*/ 15 w 29"/>
                    <a:gd name="T19" fmla="*/ 22 h 43"/>
                    <a:gd name="T20" fmla="*/ 29 w 29"/>
                    <a:gd name="T21" fmla="*/ 22 h 43"/>
                    <a:gd name="T22" fmla="*/ 25 w 29"/>
                    <a:gd name="T23" fmla="*/ 20 h 43"/>
                    <a:gd name="T24" fmla="*/ 25 w 29"/>
                    <a:gd name="T25" fmla="*/ 19 h 43"/>
                    <a:gd name="T26" fmla="*/ 5 w 29"/>
                    <a:gd name="T27" fmla="*/ 17 h 43"/>
                    <a:gd name="T28" fmla="*/ 5 w 29"/>
                    <a:gd name="T29" fmla="*/ 4 h 43"/>
                    <a:gd name="T30" fmla="*/ 14 w 29"/>
                    <a:gd name="T31" fmla="*/ 4 h 43"/>
                    <a:gd name="T32" fmla="*/ 27 w 29"/>
                    <a:gd name="T33" fmla="*/ 3 h 43"/>
                    <a:gd name="T34" fmla="*/ 27 w 29"/>
                    <a:gd name="T35" fmla="*/ 3 h 43"/>
                    <a:gd name="T36" fmla="*/ 22 w 29"/>
                    <a:gd name="T37" fmla="*/ 0 h 43"/>
                    <a:gd name="T38" fmla="*/ 16 w 29"/>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3">
                      <a:moveTo>
                        <a:pt x="16" y="0"/>
                      </a:moveTo>
                      <a:lnTo>
                        <a:pt x="0" y="0"/>
                      </a:lnTo>
                      <a:lnTo>
                        <a:pt x="0" y="43"/>
                      </a:lnTo>
                      <a:lnTo>
                        <a:pt x="16" y="43"/>
                      </a:lnTo>
                      <a:lnTo>
                        <a:pt x="20" y="43"/>
                      </a:lnTo>
                      <a:lnTo>
                        <a:pt x="26" y="42"/>
                      </a:lnTo>
                      <a:lnTo>
                        <a:pt x="27" y="41"/>
                      </a:lnTo>
                      <a:lnTo>
                        <a:pt x="5" y="37"/>
                      </a:lnTo>
                      <a:lnTo>
                        <a:pt x="5" y="22"/>
                      </a:lnTo>
                      <a:lnTo>
                        <a:pt x="15" y="22"/>
                      </a:lnTo>
                      <a:lnTo>
                        <a:pt x="29" y="22"/>
                      </a:lnTo>
                      <a:lnTo>
                        <a:pt x="25" y="20"/>
                      </a:lnTo>
                      <a:lnTo>
                        <a:pt x="25" y="19"/>
                      </a:lnTo>
                      <a:lnTo>
                        <a:pt x="5" y="17"/>
                      </a:lnTo>
                      <a:lnTo>
                        <a:pt x="5" y="4"/>
                      </a:lnTo>
                      <a:lnTo>
                        <a:pt x="14" y="4"/>
                      </a:lnTo>
                      <a:lnTo>
                        <a:pt x="27" y="3"/>
                      </a:lnTo>
                      <a:lnTo>
                        <a:pt x="27" y="3"/>
                      </a:lnTo>
                      <a:lnTo>
                        <a:pt x="22"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8" name="Freeform 1152"/>
                <p:cNvSpPr>
                  <a:spLocks/>
                </p:cNvSpPr>
                <p:nvPr/>
              </p:nvSpPr>
              <p:spPr bwMode="auto">
                <a:xfrm>
                  <a:off x="2628" y="2706"/>
                  <a:ext cx="5" cy="3"/>
                </a:xfrm>
                <a:custGeom>
                  <a:avLst/>
                  <a:gdLst>
                    <a:gd name="T0" fmla="*/ 10 w 26"/>
                    <a:gd name="T1" fmla="*/ 0 h 20"/>
                    <a:gd name="T2" fmla="*/ 0 w 26"/>
                    <a:gd name="T3" fmla="*/ 0 h 20"/>
                    <a:gd name="T4" fmla="*/ 4 w 26"/>
                    <a:gd name="T5" fmla="*/ 2 h 20"/>
                    <a:gd name="T6" fmla="*/ 8 w 26"/>
                    <a:gd name="T7" fmla="*/ 4 h 20"/>
                    <a:gd name="T8" fmla="*/ 11 w 26"/>
                    <a:gd name="T9" fmla="*/ 7 h 20"/>
                    <a:gd name="T10" fmla="*/ 12 w 26"/>
                    <a:gd name="T11" fmla="*/ 9 h 20"/>
                    <a:gd name="T12" fmla="*/ 14 w 26"/>
                    <a:gd name="T13" fmla="*/ 13 h 20"/>
                    <a:gd name="T14" fmla="*/ 18 w 26"/>
                    <a:gd name="T15" fmla="*/ 20 h 20"/>
                    <a:gd name="T16" fmla="*/ 26 w 26"/>
                    <a:gd name="T17" fmla="*/ 20 h 20"/>
                    <a:gd name="T18" fmla="*/ 18 w 26"/>
                    <a:gd name="T19" fmla="*/ 8 h 20"/>
                    <a:gd name="T20" fmla="*/ 14 w 26"/>
                    <a:gd name="T21" fmla="*/ 3 h 20"/>
                    <a:gd name="T22" fmla="*/ 10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0" y="0"/>
                      </a:moveTo>
                      <a:lnTo>
                        <a:pt x="0" y="0"/>
                      </a:lnTo>
                      <a:lnTo>
                        <a:pt x="4" y="2"/>
                      </a:lnTo>
                      <a:lnTo>
                        <a:pt x="8" y="4"/>
                      </a:lnTo>
                      <a:lnTo>
                        <a:pt x="11" y="7"/>
                      </a:lnTo>
                      <a:lnTo>
                        <a:pt x="12" y="9"/>
                      </a:lnTo>
                      <a:lnTo>
                        <a:pt x="14" y="13"/>
                      </a:lnTo>
                      <a:lnTo>
                        <a:pt x="18" y="20"/>
                      </a:lnTo>
                      <a:lnTo>
                        <a:pt x="26" y="20"/>
                      </a:lnTo>
                      <a:lnTo>
                        <a:pt x="18" y="8"/>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9" name="Freeform 1153"/>
                <p:cNvSpPr>
                  <a:spLocks/>
                </p:cNvSpPr>
                <p:nvPr/>
              </p:nvSpPr>
              <p:spPr bwMode="auto">
                <a:xfrm>
                  <a:off x="2627" y="2703"/>
                  <a:ext cx="5" cy="2"/>
                </a:xfrm>
                <a:custGeom>
                  <a:avLst/>
                  <a:gdLst>
                    <a:gd name="T0" fmla="*/ 24 w 29"/>
                    <a:gd name="T1" fmla="*/ 0 h 17"/>
                    <a:gd name="T2" fmla="*/ 14 w 29"/>
                    <a:gd name="T3" fmla="*/ 2 h 17"/>
                    <a:gd name="T4" fmla="*/ 16 w 29"/>
                    <a:gd name="T5" fmla="*/ 2 h 17"/>
                    <a:gd name="T6" fmla="*/ 20 w 29"/>
                    <a:gd name="T7" fmla="*/ 4 h 17"/>
                    <a:gd name="T8" fmla="*/ 22 w 29"/>
                    <a:gd name="T9" fmla="*/ 10 h 17"/>
                    <a:gd name="T10" fmla="*/ 21 w 29"/>
                    <a:gd name="T11" fmla="*/ 14 h 17"/>
                    <a:gd name="T12" fmla="*/ 18 w 29"/>
                    <a:gd name="T13" fmla="*/ 16 h 17"/>
                    <a:gd name="T14" fmla="*/ 18 w 29"/>
                    <a:gd name="T15" fmla="*/ 16 h 17"/>
                    <a:gd name="T16" fmla="*/ 12 w 29"/>
                    <a:gd name="T17" fmla="*/ 16 h 17"/>
                    <a:gd name="T18" fmla="*/ 0 w 29"/>
                    <a:gd name="T19" fmla="*/ 16 h 17"/>
                    <a:gd name="T20" fmla="*/ 25 w 29"/>
                    <a:gd name="T21" fmla="*/ 17 h 17"/>
                    <a:gd name="T22" fmla="*/ 26 w 29"/>
                    <a:gd name="T23" fmla="*/ 15 h 17"/>
                    <a:gd name="T24" fmla="*/ 29 w 29"/>
                    <a:gd name="T25" fmla="*/ 10 h 17"/>
                    <a:gd name="T26" fmla="*/ 28 w 29"/>
                    <a:gd name="T27" fmla="*/ 4 h 17"/>
                    <a:gd name="T28" fmla="*/ 24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4" y="0"/>
                      </a:moveTo>
                      <a:lnTo>
                        <a:pt x="14" y="2"/>
                      </a:lnTo>
                      <a:lnTo>
                        <a:pt x="16" y="2"/>
                      </a:lnTo>
                      <a:lnTo>
                        <a:pt x="20" y="4"/>
                      </a:lnTo>
                      <a:lnTo>
                        <a:pt x="22" y="10"/>
                      </a:lnTo>
                      <a:lnTo>
                        <a:pt x="21" y="14"/>
                      </a:lnTo>
                      <a:lnTo>
                        <a:pt x="18" y="16"/>
                      </a:lnTo>
                      <a:lnTo>
                        <a:pt x="18" y="16"/>
                      </a:lnTo>
                      <a:lnTo>
                        <a:pt x="12" y="16"/>
                      </a:lnTo>
                      <a:lnTo>
                        <a:pt x="0" y="16"/>
                      </a:lnTo>
                      <a:lnTo>
                        <a:pt x="25" y="17"/>
                      </a:lnTo>
                      <a:lnTo>
                        <a:pt x="26" y="15"/>
                      </a:lnTo>
                      <a:lnTo>
                        <a:pt x="29" y="10"/>
                      </a:lnTo>
                      <a:lnTo>
                        <a:pt x="28"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0" name="Freeform 1154"/>
                <p:cNvSpPr>
                  <a:spLocks/>
                </p:cNvSpPr>
                <p:nvPr/>
              </p:nvSpPr>
              <p:spPr bwMode="auto">
                <a:xfrm>
                  <a:off x="2626" y="2702"/>
                  <a:ext cx="6" cy="7"/>
                </a:xfrm>
                <a:custGeom>
                  <a:avLst/>
                  <a:gdLst>
                    <a:gd name="T0" fmla="*/ 20 w 32"/>
                    <a:gd name="T1" fmla="*/ 0 h 43"/>
                    <a:gd name="T2" fmla="*/ 1 w 32"/>
                    <a:gd name="T3" fmla="*/ 0 h 43"/>
                    <a:gd name="T4" fmla="*/ 0 w 32"/>
                    <a:gd name="T5" fmla="*/ 43 h 43"/>
                    <a:gd name="T6" fmla="*/ 7 w 32"/>
                    <a:gd name="T7" fmla="*/ 43 h 43"/>
                    <a:gd name="T8" fmla="*/ 7 w 32"/>
                    <a:gd name="T9" fmla="*/ 23 h 43"/>
                    <a:gd name="T10" fmla="*/ 13 w 32"/>
                    <a:gd name="T11" fmla="*/ 23 h 43"/>
                    <a:gd name="T12" fmla="*/ 23 w 32"/>
                    <a:gd name="T13" fmla="*/ 23 h 43"/>
                    <a:gd name="T14" fmla="*/ 23 w 32"/>
                    <a:gd name="T15" fmla="*/ 23 h 43"/>
                    <a:gd name="T16" fmla="*/ 28 w 32"/>
                    <a:gd name="T17" fmla="*/ 22 h 43"/>
                    <a:gd name="T18" fmla="*/ 32 w 32"/>
                    <a:gd name="T19" fmla="*/ 19 h 43"/>
                    <a:gd name="T20" fmla="*/ 7 w 32"/>
                    <a:gd name="T21" fmla="*/ 18 h 43"/>
                    <a:gd name="T22" fmla="*/ 7 w 32"/>
                    <a:gd name="T23" fmla="*/ 4 h 43"/>
                    <a:gd name="T24" fmla="*/ 21 w 32"/>
                    <a:gd name="T25" fmla="*/ 4 h 43"/>
                    <a:gd name="T26" fmla="*/ 31 w 32"/>
                    <a:gd name="T27" fmla="*/ 2 h 43"/>
                    <a:gd name="T28" fmla="*/ 26 w 32"/>
                    <a:gd name="T29" fmla="*/ 0 h 43"/>
                    <a:gd name="T30" fmla="*/ 26 w 32"/>
                    <a:gd name="T31" fmla="*/ 0 h 43"/>
                    <a:gd name="T32" fmla="*/ 20 w 32"/>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3">
                      <a:moveTo>
                        <a:pt x="20" y="0"/>
                      </a:moveTo>
                      <a:lnTo>
                        <a:pt x="1" y="0"/>
                      </a:lnTo>
                      <a:lnTo>
                        <a:pt x="0" y="43"/>
                      </a:lnTo>
                      <a:lnTo>
                        <a:pt x="7" y="43"/>
                      </a:lnTo>
                      <a:lnTo>
                        <a:pt x="7" y="23"/>
                      </a:lnTo>
                      <a:lnTo>
                        <a:pt x="13" y="23"/>
                      </a:lnTo>
                      <a:lnTo>
                        <a:pt x="23" y="23"/>
                      </a:lnTo>
                      <a:lnTo>
                        <a:pt x="23" y="23"/>
                      </a:lnTo>
                      <a:lnTo>
                        <a:pt x="28" y="22"/>
                      </a:lnTo>
                      <a:lnTo>
                        <a:pt x="32" y="19"/>
                      </a:lnTo>
                      <a:lnTo>
                        <a:pt x="7" y="18"/>
                      </a:lnTo>
                      <a:lnTo>
                        <a:pt x="7" y="4"/>
                      </a:lnTo>
                      <a:lnTo>
                        <a:pt x="21" y="4"/>
                      </a:lnTo>
                      <a:lnTo>
                        <a:pt x="31" y="2"/>
                      </a:lnTo>
                      <a:lnTo>
                        <a:pt x="26" y="0"/>
                      </a:lnTo>
                      <a:lnTo>
                        <a:pt x="26"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1" name="Freeform 1155"/>
                <p:cNvSpPr>
                  <a:spLocks/>
                </p:cNvSpPr>
                <p:nvPr/>
              </p:nvSpPr>
              <p:spPr bwMode="auto">
                <a:xfrm>
                  <a:off x="2633" y="2702"/>
                  <a:ext cx="4" cy="7"/>
                </a:xfrm>
                <a:custGeom>
                  <a:avLst/>
                  <a:gdLst>
                    <a:gd name="T0" fmla="*/ 23 w 29"/>
                    <a:gd name="T1" fmla="*/ 0 h 43"/>
                    <a:gd name="T2" fmla="*/ 17 w 29"/>
                    <a:gd name="T3" fmla="*/ 0 h 43"/>
                    <a:gd name="T4" fmla="*/ 0 w 29"/>
                    <a:gd name="T5" fmla="*/ 43 h 43"/>
                    <a:gd name="T6" fmla="*/ 6 w 29"/>
                    <a:gd name="T7" fmla="*/ 43 h 43"/>
                    <a:gd name="T8" fmla="*/ 12 w 29"/>
                    <a:gd name="T9" fmla="*/ 30 h 43"/>
                    <a:gd name="T10" fmla="*/ 29 w 29"/>
                    <a:gd name="T11" fmla="*/ 30 h 43"/>
                    <a:gd name="T12" fmla="*/ 13 w 29"/>
                    <a:gd name="T13" fmla="*/ 26 h 43"/>
                    <a:gd name="T14" fmla="*/ 18 w 29"/>
                    <a:gd name="T15" fmla="*/ 13 h 43"/>
                    <a:gd name="T16" fmla="*/ 18 w 29"/>
                    <a:gd name="T17" fmla="*/ 10 h 43"/>
                    <a:gd name="T18" fmla="*/ 20 w 29"/>
                    <a:gd name="T19" fmla="*/ 4 h 43"/>
                    <a:gd name="T20" fmla="*/ 20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6" y="43"/>
                      </a:lnTo>
                      <a:lnTo>
                        <a:pt x="12" y="30"/>
                      </a:lnTo>
                      <a:lnTo>
                        <a:pt x="29" y="30"/>
                      </a:lnTo>
                      <a:lnTo>
                        <a:pt x="13" y="26"/>
                      </a:lnTo>
                      <a:lnTo>
                        <a:pt x="18" y="13"/>
                      </a:lnTo>
                      <a:lnTo>
                        <a:pt x="18" y="10"/>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2" name="Freeform 1156"/>
                <p:cNvSpPr>
                  <a:spLocks/>
                </p:cNvSpPr>
                <p:nvPr/>
              </p:nvSpPr>
              <p:spPr bwMode="auto">
                <a:xfrm>
                  <a:off x="2635" y="2702"/>
                  <a:ext cx="4"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4 w 27"/>
                    <a:gd name="T11" fmla="*/ 26 h 43"/>
                    <a:gd name="T12" fmla="*/ 0 w 27"/>
                    <a:gd name="T13" fmla="*/ 26 h 43"/>
                    <a:gd name="T14" fmla="*/ 16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4" y="26"/>
                      </a:lnTo>
                      <a:lnTo>
                        <a:pt x="0" y="26"/>
                      </a:lnTo>
                      <a:lnTo>
                        <a:pt x="16"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3" name="Freeform 1157"/>
                <p:cNvSpPr>
                  <a:spLocks/>
                </p:cNvSpPr>
                <p:nvPr/>
              </p:nvSpPr>
              <p:spPr bwMode="auto">
                <a:xfrm>
                  <a:off x="2640" y="2702"/>
                  <a:ext cx="5" cy="7"/>
                </a:xfrm>
                <a:custGeom>
                  <a:avLst/>
                  <a:gdLst>
                    <a:gd name="T0" fmla="*/ 6 w 26"/>
                    <a:gd name="T1" fmla="*/ 0 h 43"/>
                    <a:gd name="T2" fmla="*/ 0 w 26"/>
                    <a:gd name="T3" fmla="*/ 0 h 43"/>
                    <a:gd name="T4" fmla="*/ 0 w 26"/>
                    <a:gd name="T5" fmla="*/ 43 h 43"/>
                    <a:gd name="T6" fmla="*/ 26 w 26"/>
                    <a:gd name="T7" fmla="*/ 43 h 43"/>
                    <a:gd name="T8" fmla="*/ 26 w 26"/>
                    <a:gd name="T9" fmla="*/ 37 h 43"/>
                    <a:gd name="T10" fmla="*/ 6 w 26"/>
                    <a:gd name="T11" fmla="*/ 37 h 43"/>
                    <a:gd name="T12" fmla="*/ 6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6" y="0"/>
                      </a:moveTo>
                      <a:lnTo>
                        <a:pt x="0" y="0"/>
                      </a:lnTo>
                      <a:lnTo>
                        <a:pt x="0" y="43"/>
                      </a:lnTo>
                      <a:lnTo>
                        <a:pt x="26" y="43"/>
                      </a:lnTo>
                      <a:lnTo>
                        <a:pt x="26" y="37"/>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4" name="Line 1158"/>
                <p:cNvSpPr>
                  <a:spLocks noChangeShapeType="1"/>
                </p:cNvSpPr>
                <p:nvPr/>
              </p:nvSpPr>
              <p:spPr bwMode="auto">
                <a:xfrm>
                  <a:off x="2546" y="2698"/>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55" name="Freeform 1159"/>
                <p:cNvSpPr>
                  <a:spLocks/>
                </p:cNvSpPr>
                <p:nvPr/>
              </p:nvSpPr>
              <p:spPr bwMode="auto">
                <a:xfrm>
                  <a:off x="2987" y="2443"/>
                  <a:ext cx="4" cy="7"/>
                </a:xfrm>
                <a:custGeom>
                  <a:avLst/>
                  <a:gdLst>
                    <a:gd name="T0" fmla="*/ 23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5 h 43"/>
                    <a:gd name="T14" fmla="*/ 17 w 29"/>
                    <a:gd name="T15" fmla="*/ 12 h 43"/>
                    <a:gd name="T16" fmla="*/ 18 w 29"/>
                    <a:gd name="T17" fmla="*/ 10 h 43"/>
                    <a:gd name="T18" fmla="*/ 19 w 29"/>
                    <a:gd name="T19" fmla="*/ 4 h 43"/>
                    <a:gd name="T20" fmla="*/ 19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7" y="43"/>
                      </a:lnTo>
                      <a:lnTo>
                        <a:pt x="11" y="30"/>
                      </a:lnTo>
                      <a:lnTo>
                        <a:pt x="29" y="30"/>
                      </a:lnTo>
                      <a:lnTo>
                        <a:pt x="13" y="25"/>
                      </a:lnTo>
                      <a:lnTo>
                        <a:pt x="17" y="12"/>
                      </a:lnTo>
                      <a:lnTo>
                        <a:pt x="18" y="10"/>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6" name="Freeform 1160"/>
                <p:cNvSpPr>
                  <a:spLocks/>
                </p:cNvSpPr>
                <p:nvPr/>
              </p:nvSpPr>
              <p:spPr bwMode="auto">
                <a:xfrm>
                  <a:off x="2989" y="2443"/>
                  <a:ext cx="4" cy="7"/>
                </a:xfrm>
                <a:custGeom>
                  <a:avLst/>
                  <a:gdLst>
                    <a:gd name="T0" fmla="*/ 10 w 28"/>
                    <a:gd name="T1" fmla="*/ 0 h 43"/>
                    <a:gd name="T2" fmla="*/ 6 w 28"/>
                    <a:gd name="T3" fmla="*/ 4 h 43"/>
                    <a:gd name="T4" fmla="*/ 9 w 28"/>
                    <a:gd name="T5" fmla="*/ 9 h 43"/>
                    <a:gd name="T6" fmla="*/ 10 w 28"/>
                    <a:gd name="T7" fmla="*/ 12 h 43"/>
                    <a:gd name="T8" fmla="*/ 11 w 28"/>
                    <a:gd name="T9" fmla="*/ 17 h 43"/>
                    <a:gd name="T10" fmla="*/ 14 w 28"/>
                    <a:gd name="T11" fmla="*/ 25 h 43"/>
                    <a:gd name="T12" fmla="*/ 0 w 28"/>
                    <a:gd name="T13" fmla="*/ 25 h 43"/>
                    <a:gd name="T14" fmla="*/ 16 w 28"/>
                    <a:gd name="T15" fmla="*/ 30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6" y="4"/>
                      </a:lnTo>
                      <a:lnTo>
                        <a:pt x="9" y="9"/>
                      </a:lnTo>
                      <a:lnTo>
                        <a:pt x="10" y="12"/>
                      </a:lnTo>
                      <a:lnTo>
                        <a:pt x="11" y="17"/>
                      </a:lnTo>
                      <a:lnTo>
                        <a:pt x="14" y="25"/>
                      </a:lnTo>
                      <a:lnTo>
                        <a:pt x="0" y="25"/>
                      </a:lnTo>
                      <a:lnTo>
                        <a:pt x="16" y="30"/>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7" name="Freeform 1161"/>
                <p:cNvSpPr>
                  <a:spLocks/>
                </p:cNvSpPr>
                <p:nvPr/>
              </p:nvSpPr>
              <p:spPr bwMode="auto">
                <a:xfrm>
                  <a:off x="2994" y="2443"/>
                  <a:ext cx="4" cy="7"/>
                </a:xfrm>
                <a:custGeom>
                  <a:avLst/>
                  <a:gdLst>
                    <a:gd name="T0" fmla="*/ 5 w 27"/>
                    <a:gd name="T1" fmla="*/ 0 h 43"/>
                    <a:gd name="T2" fmla="*/ 0 w 27"/>
                    <a:gd name="T3" fmla="*/ 0 h 43"/>
                    <a:gd name="T4" fmla="*/ 0 w 27"/>
                    <a:gd name="T5" fmla="*/ 43 h 43"/>
                    <a:gd name="T6" fmla="*/ 27 w 27"/>
                    <a:gd name="T7" fmla="*/ 43 h 43"/>
                    <a:gd name="T8" fmla="*/ 27 w 27"/>
                    <a:gd name="T9" fmla="*/ 37 h 43"/>
                    <a:gd name="T10" fmla="*/ 5 w 27"/>
                    <a:gd name="T11" fmla="*/ 37 h 43"/>
                    <a:gd name="T12" fmla="*/ 5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5" y="0"/>
                      </a:moveTo>
                      <a:lnTo>
                        <a:pt x="0" y="0"/>
                      </a:lnTo>
                      <a:lnTo>
                        <a:pt x="0" y="43"/>
                      </a:lnTo>
                      <a:lnTo>
                        <a:pt x="27" y="43"/>
                      </a:lnTo>
                      <a:lnTo>
                        <a:pt x="27" y="37"/>
                      </a:lnTo>
                      <a:lnTo>
                        <a:pt x="5" y="3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8" name="Rectangle 1162"/>
                <p:cNvSpPr>
                  <a:spLocks noChangeArrowheads="1"/>
                </p:cNvSpPr>
                <p:nvPr/>
              </p:nvSpPr>
              <p:spPr bwMode="auto">
                <a:xfrm>
                  <a:off x="3000" y="2443"/>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9" name="Freeform 1163"/>
                <p:cNvSpPr>
                  <a:spLocks/>
                </p:cNvSpPr>
                <p:nvPr/>
              </p:nvSpPr>
              <p:spPr bwMode="auto">
                <a:xfrm>
                  <a:off x="3005" y="2447"/>
                  <a:ext cx="3" cy="2"/>
                </a:xfrm>
                <a:custGeom>
                  <a:avLst/>
                  <a:gdLst>
                    <a:gd name="T0" fmla="*/ 12 w 18"/>
                    <a:gd name="T1" fmla="*/ 0 h 11"/>
                    <a:gd name="T2" fmla="*/ 11 w 18"/>
                    <a:gd name="T3" fmla="*/ 4 h 11"/>
                    <a:gd name="T4" fmla="*/ 8 w 18"/>
                    <a:gd name="T5" fmla="*/ 8 h 11"/>
                    <a:gd name="T6" fmla="*/ 6 w 18"/>
                    <a:gd name="T7" fmla="*/ 9 h 11"/>
                    <a:gd name="T8" fmla="*/ 0 w 18"/>
                    <a:gd name="T9" fmla="*/ 10 h 11"/>
                    <a:gd name="T10" fmla="*/ 13 w 18"/>
                    <a:gd name="T11" fmla="*/ 11 h 11"/>
                    <a:gd name="T12" fmla="*/ 16 w 18"/>
                    <a:gd name="T13" fmla="*/ 7 h 11"/>
                    <a:gd name="T14" fmla="*/ 18 w 18"/>
                    <a:gd name="T15" fmla="*/ 1 h 11"/>
                    <a:gd name="T16" fmla="*/ 12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2" y="0"/>
                      </a:moveTo>
                      <a:lnTo>
                        <a:pt x="11" y="4"/>
                      </a:lnTo>
                      <a:lnTo>
                        <a:pt x="8" y="8"/>
                      </a:lnTo>
                      <a:lnTo>
                        <a:pt x="6" y="9"/>
                      </a:lnTo>
                      <a:lnTo>
                        <a:pt x="0" y="10"/>
                      </a:lnTo>
                      <a:lnTo>
                        <a:pt x="13" y="11"/>
                      </a:lnTo>
                      <a:lnTo>
                        <a:pt x="16" y="7"/>
                      </a:lnTo>
                      <a:lnTo>
                        <a:pt x="1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0" name="Freeform 1164"/>
                <p:cNvSpPr>
                  <a:spLocks/>
                </p:cNvSpPr>
                <p:nvPr/>
              </p:nvSpPr>
              <p:spPr bwMode="auto">
                <a:xfrm>
                  <a:off x="3005" y="2443"/>
                  <a:ext cx="3" cy="2"/>
                </a:xfrm>
                <a:custGeom>
                  <a:avLst/>
                  <a:gdLst>
                    <a:gd name="T0" fmla="*/ 11 w 17"/>
                    <a:gd name="T1" fmla="*/ 0 h 11"/>
                    <a:gd name="T2" fmla="*/ 0 w 17"/>
                    <a:gd name="T3" fmla="*/ 2 h 11"/>
                    <a:gd name="T4" fmla="*/ 2 w 17"/>
                    <a:gd name="T5" fmla="*/ 2 h 11"/>
                    <a:gd name="T6" fmla="*/ 8 w 17"/>
                    <a:gd name="T7" fmla="*/ 4 h 11"/>
                    <a:gd name="T8" fmla="*/ 9 w 17"/>
                    <a:gd name="T9" fmla="*/ 6 h 11"/>
                    <a:gd name="T10" fmla="*/ 12 w 17"/>
                    <a:gd name="T11" fmla="*/ 11 h 11"/>
                    <a:gd name="T12" fmla="*/ 17 w 17"/>
                    <a:gd name="T13" fmla="*/ 10 h 11"/>
                    <a:gd name="T14" fmla="*/ 17 w 17"/>
                    <a:gd name="T15" fmla="*/ 10 h 11"/>
                    <a:gd name="T16" fmla="*/ 15 w 17"/>
                    <a:gd name="T17" fmla="*/ 4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2"/>
                      </a:lnTo>
                      <a:lnTo>
                        <a:pt x="2" y="2"/>
                      </a:lnTo>
                      <a:lnTo>
                        <a:pt x="8" y="4"/>
                      </a:lnTo>
                      <a:lnTo>
                        <a:pt x="9" y="6"/>
                      </a:lnTo>
                      <a:lnTo>
                        <a:pt x="12" y="11"/>
                      </a:lnTo>
                      <a:lnTo>
                        <a:pt x="17" y="10"/>
                      </a:lnTo>
                      <a:lnTo>
                        <a:pt x="17" y="10"/>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1" name="Freeform 1165"/>
                <p:cNvSpPr>
                  <a:spLocks/>
                </p:cNvSpPr>
                <p:nvPr/>
              </p:nvSpPr>
              <p:spPr bwMode="auto">
                <a:xfrm>
                  <a:off x="3002" y="2442"/>
                  <a:ext cx="6" cy="8"/>
                </a:xfrm>
                <a:custGeom>
                  <a:avLst/>
                  <a:gdLst>
                    <a:gd name="T0" fmla="*/ 20 w 33"/>
                    <a:gd name="T1" fmla="*/ 0 h 45"/>
                    <a:gd name="T2" fmla="*/ 15 w 33"/>
                    <a:gd name="T3" fmla="*/ 1 h 45"/>
                    <a:gd name="T4" fmla="*/ 11 w 33"/>
                    <a:gd name="T5" fmla="*/ 2 h 45"/>
                    <a:gd name="T6" fmla="*/ 6 w 33"/>
                    <a:gd name="T7" fmla="*/ 5 h 45"/>
                    <a:gd name="T8" fmla="*/ 5 w 33"/>
                    <a:gd name="T9" fmla="*/ 6 h 45"/>
                    <a:gd name="T10" fmla="*/ 2 w 33"/>
                    <a:gd name="T11" fmla="*/ 11 h 45"/>
                    <a:gd name="T12" fmla="*/ 1 w 33"/>
                    <a:gd name="T13" fmla="*/ 16 h 45"/>
                    <a:gd name="T14" fmla="*/ 0 w 33"/>
                    <a:gd name="T15" fmla="*/ 22 h 45"/>
                    <a:gd name="T16" fmla="*/ 1 w 33"/>
                    <a:gd name="T17" fmla="*/ 28 h 45"/>
                    <a:gd name="T18" fmla="*/ 2 w 33"/>
                    <a:gd name="T19" fmla="*/ 33 h 45"/>
                    <a:gd name="T20" fmla="*/ 5 w 33"/>
                    <a:gd name="T21" fmla="*/ 37 h 45"/>
                    <a:gd name="T22" fmla="*/ 5 w 33"/>
                    <a:gd name="T23" fmla="*/ 38 h 45"/>
                    <a:gd name="T24" fmla="*/ 10 w 33"/>
                    <a:gd name="T25" fmla="*/ 42 h 45"/>
                    <a:gd name="T26" fmla="*/ 14 w 33"/>
                    <a:gd name="T27" fmla="*/ 44 h 45"/>
                    <a:gd name="T28" fmla="*/ 20 w 33"/>
                    <a:gd name="T29" fmla="*/ 45 h 45"/>
                    <a:gd name="T30" fmla="*/ 21 w 33"/>
                    <a:gd name="T31" fmla="*/ 45 h 45"/>
                    <a:gd name="T32" fmla="*/ 27 w 33"/>
                    <a:gd name="T33" fmla="*/ 44 h 45"/>
                    <a:gd name="T34" fmla="*/ 32 w 33"/>
                    <a:gd name="T35" fmla="*/ 40 h 45"/>
                    <a:gd name="T36" fmla="*/ 33 w 33"/>
                    <a:gd name="T37" fmla="*/ 40 h 45"/>
                    <a:gd name="T38" fmla="*/ 20 w 33"/>
                    <a:gd name="T39" fmla="*/ 39 h 45"/>
                    <a:gd name="T40" fmla="*/ 14 w 33"/>
                    <a:gd name="T41" fmla="*/ 38 h 45"/>
                    <a:gd name="T42" fmla="*/ 10 w 33"/>
                    <a:gd name="T43" fmla="*/ 35 h 45"/>
                    <a:gd name="T44" fmla="*/ 9 w 33"/>
                    <a:gd name="T45" fmla="*/ 33 h 45"/>
                    <a:gd name="T46" fmla="*/ 6 w 33"/>
                    <a:gd name="T47" fmla="*/ 29 h 45"/>
                    <a:gd name="T48" fmla="*/ 6 w 33"/>
                    <a:gd name="T49" fmla="*/ 22 h 45"/>
                    <a:gd name="T50" fmla="*/ 6 w 33"/>
                    <a:gd name="T51" fmla="*/ 20 h 45"/>
                    <a:gd name="T52" fmla="*/ 7 w 33"/>
                    <a:gd name="T53" fmla="*/ 14 h 45"/>
                    <a:gd name="T54" fmla="*/ 10 w 33"/>
                    <a:gd name="T55" fmla="*/ 10 h 45"/>
                    <a:gd name="T56" fmla="*/ 11 w 33"/>
                    <a:gd name="T57" fmla="*/ 9 h 45"/>
                    <a:gd name="T58" fmla="*/ 15 w 33"/>
                    <a:gd name="T59" fmla="*/ 6 h 45"/>
                    <a:gd name="T60" fmla="*/ 20 w 33"/>
                    <a:gd name="T61" fmla="*/ 5 h 45"/>
                    <a:gd name="T62" fmla="*/ 31 w 33"/>
                    <a:gd name="T63" fmla="*/ 3 h 45"/>
                    <a:gd name="T64" fmla="*/ 27 w 33"/>
                    <a:gd name="T65" fmla="*/ 1 h 45"/>
                    <a:gd name="T66" fmla="*/ 20 w 33"/>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0" y="0"/>
                      </a:moveTo>
                      <a:lnTo>
                        <a:pt x="15" y="1"/>
                      </a:lnTo>
                      <a:lnTo>
                        <a:pt x="11" y="2"/>
                      </a:lnTo>
                      <a:lnTo>
                        <a:pt x="6" y="5"/>
                      </a:lnTo>
                      <a:lnTo>
                        <a:pt x="5" y="6"/>
                      </a:lnTo>
                      <a:lnTo>
                        <a:pt x="2" y="11"/>
                      </a:lnTo>
                      <a:lnTo>
                        <a:pt x="1" y="16"/>
                      </a:lnTo>
                      <a:lnTo>
                        <a:pt x="0" y="22"/>
                      </a:lnTo>
                      <a:lnTo>
                        <a:pt x="1" y="28"/>
                      </a:lnTo>
                      <a:lnTo>
                        <a:pt x="2" y="33"/>
                      </a:lnTo>
                      <a:lnTo>
                        <a:pt x="5" y="37"/>
                      </a:lnTo>
                      <a:lnTo>
                        <a:pt x="5" y="38"/>
                      </a:lnTo>
                      <a:lnTo>
                        <a:pt x="10" y="42"/>
                      </a:lnTo>
                      <a:lnTo>
                        <a:pt x="14" y="44"/>
                      </a:lnTo>
                      <a:lnTo>
                        <a:pt x="20" y="45"/>
                      </a:lnTo>
                      <a:lnTo>
                        <a:pt x="21" y="45"/>
                      </a:lnTo>
                      <a:lnTo>
                        <a:pt x="27" y="44"/>
                      </a:lnTo>
                      <a:lnTo>
                        <a:pt x="32" y="40"/>
                      </a:lnTo>
                      <a:lnTo>
                        <a:pt x="33" y="40"/>
                      </a:lnTo>
                      <a:lnTo>
                        <a:pt x="20" y="39"/>
                      </a:lnTo>
                      <a:lnTo>
                        <a:pt x="14" y="38"/>
                      </a:lnTo>
                      <a:lnTo>
                        <a:pt x="10" y="35"/>
                      </a:lnTo>
                      <a:lnTo>
                        <a:pt x="9" y="33"/>
                      </a:lnTo>
                      <a:lnTo>
                        <a:pt x="6" y="29"/>
                      </a:lnTo>
                      <a:lnTo>
                        <a:pt x="6" y="22"/>
                      </a:lnTo>
                      <a:lnTo>
                        <a:pt x="6" y="20"/>
                      </a:lnTo>
                      <a:lnTo>
                        <a:pt x="7" y="14"/>
                      </a:lnTo>
                      <a:lnTo>
                        <a:pt x="10" y="10"/>
                      </a:lnTo>
                      <a:lnTo>
                        <a:pt x="11" y="9"/>
                      </a:lnTo>
                      <a:lnTo>
                        <a:pt x="15" y="6"/>
                      </a:lnTo>
                      <a:lnTo>
                        <a:pt x="20" y="5"/>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2" name="Freeform 1166"/>
                <p:cNvSpPr>
                  <a:spLocks/>
                </p:cNvSpPr>
                <p:nvPr/>
              </p:nvSpPr>
              <p:spPr bwMode="auto">
                <a:xfrm>
                  <a:off x="3009" y="2443"/>
                  <a:ext cx="6"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6 w 32"/>
                    <a:gd name="T11" fmla="*/ 37 h 43"/>
                    <a:gd name="T12" fmla="*/ 6 w 32"/>
                    <a:gd name="T13" fmla="*/ 23 h 43"/>
                    <a:gd name="T14" fmla="*/ 30 w 32"/>
                    <a:gd name="T15" fmla="*/ 23 h 43"/>
                    <a:gd name="T16" fmla="*/ 30 w 32"/>
                    <a:gd name="T17" fmla="*/ 18 h 43"/>
                    <a:gd name="T18" fmla="*/ 6 w 32"/>
                    <a:gd name="T19" fmla="*/ 18 h 43"/>
                    <a:gd name="T20" fmla="*/ 6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6" y="37"/>
                      </a:lnTo>
                      <a:lnTo>
                        <a:pt x="6" y="23"/>
                      </a:lnTo>
                      <a:lnTo>
                        <a:pt x="30" y="23"/>
                      </a:lnTo>
                      <a:lnTo>
                        <a:pt x="30"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3" name="Freeform 1167"/>
                <p:cNvSpPr>
                  <a:spLocks/>
                </p:cNvSpPr>
                <p:nvPr/>
              </p:nvSpPr>
              <p:spPr bwMode="auto">
                <a:xfrm>
                  <a:off x="3019" y="2443"/>
                  <a:ext cx="4" cy="7"/>
                </a:xfrm>
                <a:custGeom>
                  <a:avLst/>
                  <a:gdLst>
                    <a:gd name="T0" fmla="*/ 7 w 27"/>
                    <a:gd name="T1" fmla="*/ 0 h 43"/>
                    <a:gd name="T2" fmla="*/ 0 w 27"/>
                    <a:gd name="T3" fmla="*/ 0 h 43"/>
                    <a:gd name="T4" fmla="*/ 0 w 27"/>
                    <a:gd name="T5" fmla="*/ 43 h 43"/>
                    <a:gd name="T6" fmla="*/ 27 w 27"/>
                    <a:gd name="T7" fmla="*/ 43 h 43"/>
                    <a:gd name="T8" fmla="*/ 27 w 27"/>
                    <a:gd name="T9" fmla="*/ 37 h 43"/>
                    <a:gd name="T10" fmla="*/ 6 w 27"/>
                    <a:gd name="T11" fmla="*/ 37 h 43"/>
                    <a:gd name="T12" fmla="*/ 7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7" y="0"/>
                      </a:moveTo>
                      <a:lnTo>
                        <a:pt x="0" y="0"/>
                      </a:lnTo>
                      <a:lnTo>
                        <a:pt x="0" y="43"/>
                      </a:lnTo>
                      <a:lnTo>
                        <a:pt x="27" y="43"/>
                      </a:lnTo>
                      <a:lnTo>
                        <a:pt x="27" y="37"/>
                      </a:lnTo>
                      <a:lnTo>
                        <a:pt x="6" y="3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4" name="Freeform 1168"/>
                <p:cNvSpPr>
                  <a:spLocks/>
                </p:cNvSpPr>
                <p:nvPr/>
              </p:nvSpPr>
              <p:spPr bwMode="auto">
                <a:xfrm>
                  <a:off x="3025" y="2443"/>
                  <a:ext cx="5"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6 w 32"/>
                    <a:gd name="T11" fmla="*/ 37 h 43"/>
                    <a:gd name="T12" fmla="*/ 6 w 32"/>
                    <a:gd name="T13" fmla="*/ 23 h 43"/>
                    <a:gd name="T14" fmla="*/ 29 w 32"/>
                    <a:gd name="T15" fmla="*/ 23 h 43"/>
                    <a:gd name="T16" fmla="*/ 29 w 32"/>
                    <a:gd name="T17" fmla="*/ 18 h 43"/>
                    <a:gd name="T18" fmla="*/ 6 w 32"/>
                    <a:gd name="T19" fmla="*/ 18 h 43"/>
                    <a:gd name="T20" fmla="*/ 6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6" y="37"/>
                      </a:lnTo>
                      <a:lnTo>
                        <a:pt x="6" y="23"/>
                      </a:lnTo>
                      <a:lnTo>
                        <a:pt x="29" y="23"/>
                      </a:lnTo>
                      <a:lnTo>
                        <a:pt x="29"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5" name="Freeform 1169"/>
                <p:cNvSpPr>
                  <a:spLocks/>
                </p:cNvSpPr>
                <p:nvPr/>
              </p:nvSpPr>
              <p:spPr bwMode="auto">
                <a:xfrm>
                  <a:off x="3034" y="2447"/>
                  <a:ext cx="3" cy="2"/>
                </a:xfrm>
                <a:custGeom>
                  <a:avLst/>
                  <a:gdLst>
                    <a:gd name="T0" fmla="*/ 5 w 18"/>
                    <a:gd name="T1" fmla="*/ 0 h 10"/>
                    <a:gd name="T2" fmla="*/ 0 w 18"/>
                    <a:gd name="T3" fmla="*/ 0 h 10"/>
                    <a:gd name="T4" fmla="*/ 0 w 18"/>
                    <a:gd name="T5" fmla="*/ 1 h 10"/>
                    <a:gd name="T6" fmla="*/ 1 w 18"/>
                    <a:gd name="T7" fmla="*/ 6 h 10"/>
                    <a:gd name="T8" fmla="*/ 4 w 18"/>
                    <a:gd name="T9" fmla="*/ 10 h 10"/>
                    <a:gd name="T10" fmla="*/ 18 w 18"/>
                    <a:gd name="T11" fmla="*/ 9 h 10"/>
                    <a:gd name="T12" fmla="*/ 13 w 18"/>
                    <a:gd name="T13" fmla="*/ 9 h 10"/>
                    <a:gd name="T14" fmla="*/ 9 w 18"/>
                    <a:gd name="T15" fmla="*/ 7 h 10"/>
                    <a:gd name="T16" fmla="*/ 6 w 18"/>
                    <a:gd name="T17" fmla="*/ 5 h 10"/>
                    <a:gd name="T18" fmla="*/ 5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5" y="0"/>
                      </a:moveTo>
                      <a:lnTo>
                        <a:pt x="0" y="0"/>
                      </a:lnTo>
                      <a:lnTo>
                        <a:pt x="0" y="1"/>
                      </a:lnTo>
                      <a:lnTo>
                        <a:pt x="1" y="6"/>
                      </a:lnTo>
                      <a:lnTo>
                        <a:pt x="4" y="10"/>
                      </a:lnTo>
                      <a:lnTo>
                        <a:pt x="18" y="9"/>
                      </a:lnTo>
                      <a:lnTo>
                        <a:pt x="13" y="9"/>
                      </a:lnTo>
                      <a:lnTo>
                        <a:pt x="9" y="7"/>
                      </a:lnTo>
                      <a:lnTo>
                        <a:pt x="6"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6" name="Freeform 1170"/>
                <p:cNvSpPr>
                  <a:spLocks/>
                </p:cNvSpPr>
                <p:nvPr/>
              </p:nvSpPr>
              <p:spPr bwMode="auto">
                <a:xfrm>
                  <a:off x="3034" y="2443"/>
                  <a:ext cx="5" cy="7"/>
                </a:xfrm>
                <a:custGeom>
                  <a:avLst/>
                  <a:gdLst>
                    <a:gd name="T0" fmla="*/ 4 w 33"/>
                    <a:gd name="T1" fmla="*/ 0 h 41"/>
                    <a:gd name="T2" fmla="*/ 2 w 33"/>
                    <a:gd name="T3" fmla="*/ 3 h 41"/>
                    <a:gd name="T4" fmla="*/ 0 w 33"/>
                    <a:gd name="T5" fmla="*/ 9 h 41"/>
                    <a:gd name="T6" fmla="*/ 1 w 33"/>
                    <a:gd name="T7" fmla="*/ 11 h 41"/>
                    <a:gd name="T8" fmla="*/ 3 w 33"/>
                    <a:gd name="T9" fmla="*/ 15 h 41"/>
                    <a:gd name="T10" fmla="*/ 7 w 33"/>
                    <a:gd name="T11" fmla="*/ 18 h 41"/>
                    <a:gd name="T12" fmla="*/ 14 w 33"/>
                    <a:gd name="T13" fmla="*/ 20 h 41"/>
                    <a:gd name="T14" fmla="*/ 20 w 33"/>
                    <a:gd name="T15" fmla="*/ 22 h 41"/>
                    <a:gd name="T16" fmla="*/ 24 w 33"/>
                    <a:gd name="T17" fmla="*/ 24 h 41"/>
                    <a:gd name="T18" fmla="*/ 24 w 33"/>
                    <a:gd name="T19" fmla="*/ 24 h 41"/>
                    <a:gd name="T20" fmla="*/ 27 w 33"/>
                    <a:gd name="T21" fmla="*/ 28 h 41"/>
                    <a:gd name="T22" fmla="*/ 27 w 33"/>
                    <a:gd name="T23" fmla="*/ 29 h 41"/>
                    <a:gd name="T24" fmla="*/ 24 w 33"/>
                    <a:gd name="T25" fmla="*/ 33 h 41"/>
                    <a:gd name="T26" fmla="*/ 22 w 33"/>
                    <a:gd name="T27" fmla="*/ 34 h 41"/>
                    <a:gd name="T28" fmla="*/ 17 w 33"/>
                    <a:gd name="T29" fmla="*/ 35 h 41"/>
                    <a:gd name="T30" fmla="*/ 3 w 33"/>
                    <a:gd name="T31" fmla="*/ 36 h 41"/>
                    <a:gd name="T32" fmla="*/ 5 w 33"/>
                    <a:gd name="T33" fmla="*/ 39 h 41"/>
                    <a:gd name="T34" fmla="*/ 10 w 33"/>
                    <a:gd name="T35" fmla="*/ 40 h 41"/>
                    <a:gd name="T36" fmla="*/ 17 w 33"/>
                    <a:gd name="T37" fmla="*/ 41 h 41"/>
                    <a:gd name="T38" fmla="*/ 18 w 33"/>
                    <a:gd name="T39" fmla="*/ 41 h 41"/>
                    <a:gd name="T40" fmla="*/ 23 w 33"/>
                    <a:gd name="T41" fmla="*/ 40 h 41"/>
                    <a:gd name="T42" fmla="*/ 28 w 33"/>
                    <a:gd name="T43" fmla="*/ 38 h 41"/>
                    <a:gd name="T44" fmla="*/ 32 w 33"/>
                    <a:gd name="T45" fmla="*/ 33 h 41"/>
                    <a:gd name="T46" fmla="*/ 33 w 33"/>
                    <a:gd name="T47" fmla="*/ 28 h 41"/>
                    <a:gd name="T48" fmla="*/ 33 w 33"/>
                    <a:gd name="T49" fmla="*/ 26 h 41"/>
                    <a:gd name="T50" fmla="*/ 31 w 33"/>
                    <a:gd name="T51" fmla="*/ 22 h 41"/>
                    <a:gd name="T52" fmla="*/ 30 w 33"/>
                    <a:gd name="T53" fmla="*/ 20 h 41"/>
                    <a:gd name="T54" fmla="*/ 24 w 33"/>
                    <a:gd name="T55" fmla="*/ 17 h 41"/>
                    <a:gd name="T56" fmla="*/ 22 w 33"/>
                    <a:gd name="T57" fmla="*/ 16 h 41"/>
                    <a:gd name="T58" fmla="*/ 16 w 33"/>
                    <a:gd name="T59" fmla="*/ 15 h 41"/>
                    <a:gd name="T60" fmla="*/ 12 w 33"/>
                    <a:gd name="T61" fmla="*/ 14 h 41"/>
                    <a:gd name="T62" fmla="*/ 7 w 33"/>
                    <a:gd name="T63" fmla="*/ 12 h 41"/>
                    <a:gd name="T64" fmla="*/ 5 w 33"/>
                    <a:gd name="T65" fmla="*/ 8 h 41"/>
                    <a:gd name="T66" fmla="*/ 5 w 33"/>
                    <a:gd name="T67" fmla="*/ 8 h 41"/>
                    <a:gd name="T68" fmla="*/ 8 w 33"/>
                    <a:gd name="T69" fmla="*/ 3 h 41"/>
                    <a:gd name="T70" fmla="*/ 9 w 33"/>
                    <a:gd name="T71" fmla="*/ 2 h 41"/>
                    <a:gd name="T72" fmla="*/ 16 w 33"/>
                    <a:gd name="T73" fmla="*/ 1 h 41"/>
                    <a:gd name="T74" fmla="*/ 4 w 33"/>
                    <a:gd name="T7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1">
                      <a:moveTo>
                        <a:pt x="4" y="0"/>
                      </a:moveTo>
                      <a:lnTo>
                        <a:pt x="2" y="3"/>
                      </a:lnTo>
                      <a:lnTo>
                        <a:pt x="0" y="9"/>
                      </a:lnTo>
                      <a:lnTo>
                        <a:pt x="1" y="11"/>
                      </a:lnTo>
                      <a:lnTo>
                        <a:pt x="3" y="15"/>
                      </a:lnTo>
                      <a:lnTo>
                        <a:pt x="7" y="18"/>
                      </a:lnTo>
                      <a:lnTo>
                        <a:pt x="14" y="20"/>
                      </a:lnTo>
                      <a:lnTo>
                        <a:pt x="20" y="22"/>
                      </a:lnTo>
                      <a:lnTo>
                        <a:pt x="24" y="24"/>
                      </a:lnTo>
                      <a:lnTo>
                        <a:pt x="24" y="24"/>
                      </a:lnTo>
                      <a:lnTo>
                        <a:pt x="27" y="28"/>
                      </a:lnTo>
                      <a:lnTo>
                        <a:pt x="27" y="29"/>
                      </a:lnTo>
                      <a:lnTo>
                        <a:pt x="24" y="33"/>
                      </a:lnTo>
                      <a:lnTo>
                        <a:pt x="22" y="34"/>
                      </a:lnTo>
                      <a:lnTo>
                        <a:pt x="17" y="35"/>
                      </a:lnTo>
                      <a:lnTo>
                        <a:pt x="3" y="36"/>
                      </a:lnTo>
                      <a:lnTo>
                        <a:pt x="5" y="39"/>
                      </a:lnTo>
                      <a:lnTo>
                        <a:pt x="10" y="40"/>
                      </a:lnTo>
                      <a:lnTo>
                        <a:pt x="17" y="41"/>
                      </a:lnTo>
                      <a:lnTo>
                        <a:pt x="18" y="41"/>
                      </a:lnTo>
                      <a:lnTo>
                        <a:pt x="23" y="40"/>
                      </a:lnTo>
                      <a:lnTo>
                        <a:pt x="28" y="38"/>
                      </a:lnTo>
                      <a:lnTo>
                        <a:pt x="32" y="33"/>
                      </a:lnTo>
                      <a:lnTo>
                        <a:pt x="33" y="28"/>
                      </a:lnTo>
                      <a:lnTo>
                        <a:pt x="33" y="26"/>
                      </a:lnTo>
                      <a:lnTo>
                        <a:pt x="31" y="22"/>
                      </a:lnTo>
                      <a:lnTo>
                        <a:pt x="30" y="20"/>
                      </a:lnTo>
                      <a:lnTo>
                        <a:pt x="24" y="17"/>
                      </a:lnTo>
                      <a:lnTo>
                        <a:pt x="22" y="16"/>
                      </a:lnTo>
                      <a:lnTo>
                        <a:pt x="16" y="15"/>
                      </a:lnTo>
                      <a:lnTo>
                        <a:pt x="12" y="14"/>
                      </a:lnTo>
                      <a:lnTo>
                        <a:pt x="7" y="12"/>
                      </a:lnTo>
                      <a:lnTo>
                        <a:pt x="5" y="8"/>
                      </a:lnTo>
                      <a:lnTo>
                        <a:pt x="5" y="8"/>
                      </a:lnTo>
                      <a:lnTo>
                        <a:pt x="8" y="3"/>
                      </a:lnTo>
                      <a:lnTo>
                        <a:pt x="9" y="2"/>
                      </a:lnTo>
                      <a:lnTo>
                        <a:pt x="16"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7" name="Freeform 1171"/>
                <p:cNvSpPr>
                  <a:spLocks/>
                </p:cNvSpPr>
                <p:nvPr/>
              </p:nvSpPr>
              <p:spPr bwMode="auto">
                <a:xfrm>
                  <a:off x="3034" y="2442"/>
                  <a:ext cx="5" cy="3"/>
                </a:xfrm>
                <a:custGeom>
                  <a:avLst/>
                  <a:gdLst>
                    <a:gd name="T0" fmla="*/ 12 w 28"/>
                    <a:gd name="T1" fmla="*/ 0 h 14"/>
                    <a:gd name="T2" fmla="*/ 11 w 28"/>
                    <a:gd name="T3" fmla="*/ 0 h 14"/>
                    <a:gd name="T4" fmla="*/ 4 w 28"/>
                    <a:gd name="T5" fmla="*/ 1 h 14"/>
                    <a:gd name="T6" fmla="*/ 0 w 28"/>
                    <a:gd name="T7" fmla="*/ 4 h 14"/>
                    <a:gd name="T8" fmla="*/ 12 w 28"/>
                    <a:gd name="T9" fmla="*/ 5 h 14"/>
                    <a:gd name="T10" fmla="*/ 14 w 28"/>
                    <a:gd name="T11" fmla="*/ 5 h 14"/>
                    <a:gd name="T12" fmla="*/ 19 w 28"/>
                    <a:gd name="T13" fmla="*/ 7 h 14"/>
                    <a:gd name="T14" fmla="*/ 20 w 28"/>
                    <a:gd name="T15" fmla="*/ 9 h 14"/>
                    <a:gd name="T16" fmla="*/ 21 w 28"/>
                    <a:gd name="T17" fmla="*/ 14 h 14"/>
                    <a:gd name="T18" fmla="*/ 28 w 28"/>
                    <a:gd name="T19" fmla="*/ 14 h 14"/>
                    <a:gd name="T20" fmla="*/ 26 w 28"/>
                    <a:gd name="T21" fmla="*/ 9 h 14"/>
                    <a:gd name="T22" fmla="*/ 22 w 28"/>
                    <a:gd name="T23" fmla="*/ 4 h 14"/>
                    <a:gd name="T24" fmla="*/ 22 w 28"/>
                    <a:gd name="T25" fmla="*/ 3 h 14"/>
                    <a:gd name="T26" fmla="*/ 17 w 28"/>
                    <a:gd name="T27" fmla="*/ 1 h 14"/>
                    <a:gd name="T28" fmla="*/ 12 w 2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4">
                      <a:moveTo>
                        <a:pt x="12" y="0"/>
                      </a:moveTo>
                      <a:lnTo>
                        <a:pt x="11" y="0"/>
                      </a:lnTo>
                      <a:lnTo>
                        <a:pt x="4" y="1"/>
                      </a:lnTo>
                      <a:lnTo>
                        <a:pt x="0" y="4"/>
                      </a:lnTo>
                      <a:lnTo>
                        <a:pt x="12" y="5"/>
                      </a:lnTo>
                      <a:lnTo>
                        <a:pt x="14" y="5"/>
                      </a:lnTo>
                      <a:lnTo>
                        <a:pt x="19" y="7"/>
                      </a:lnTo>
                      <a:lnTo>
                        <a:pt x="20" y="9"/>
                      </a:lnTo>
                      <a:lnTo>
                        <a:pt x="21" y="14"/>
                      </a:lnTo>
                      <a:lnTo>
                        <a:pt x="28" y="14"/>
                      </a:lnTo>
                      <a:lnTo>
                        <a:pt x="26" y="9"/>
                      </a:lnTo>
                      <a:lnTo>
                        <a:pt x="22" y="4"/>
                      </a:lnTo>
                      <a:lnTo>
                        <a:pt x="22" y="3"/>
                      </a:lnTo>
                      <a:lnTo>
                        <a:pt x="17"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8" name="Freeform 1172"/>
                <p:cNvSpPr>
                  <a:spLocks/>
                </p:cNvSpPr>
                <p:nvPr/>
              </p:nvSpPr>
              <p:spPr bwMode="auto">
                <a:xfrm>
                  <a:off x="3040" y="2443"/>
                  <a:ext cx="4" cy="7"/>
                </a:xfrm>
                <a:custGeom>
                  <a:avLst/>
                  <a:gdLst>
                    <a:gd name="T0" fmla="*/ 22 w 28"/>
                    <a:gd name="T1" fmla="*/ 0 h 43"/>
                    <a:gd name="T2" fmla="*/ 16 w 28"/>
                    <a:gd name="T3" fmla="*/ 0 h 43"/>
                    <a:gd name="T4" fmla="*/ 0 w 28"/>
                    <a:gd name="T5" fmla="*/ 43 h 43"/>
                    <a:gd name="T6" fmla="*/ 5 w 28"/>
                    <a:gd name="T7" fmla="*/ 43 h 43"/>
                    <a:gd name="T8" fmla="*/ 11 w 28"/>
                    <a:gd name="T9" fmla="*/ 30 h 43"/>
                    <a:gd name="T10" fmla="*/ 28 w 28"/>
                    <a:gd name="T11" fmla="*/ 30 h 43"/>
                    <a:gd name="T12" fmla="*/ 12 w 28"/>
                    <a:gd name="T13" fmla="*/ 26 h 43"/>
                    <a:gd name="T14" fmla="*/ 17 w 28"/>
                    <a:gd name="T15" fmla="*/ 13 h 43"/>
                    <a:gd name="T16" fmla="*/ 17 w 28"/>
                    <a:gd name="T17" fmla="*/ 11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5" y="43"/>
                      </a:lnTo>
                      <a:lnTo>
                        <a:pt x="11" y="30"/>
                      </a:lnTo>
                      <a:lnTo>
                        <a:pt x="28" y="30"/>
                      </a:lnTo>
                      <a:lnTo>
                        <a:pt x="12" y="26"/>
                      </a:lnTo>
                      <a:lnTo>
                        <a:pt x="17" y="13"/>
                      </a:lnTo>
                      <a:lnTo>
                        <a:pt x="17" y="11"/>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9" name="Freeform 1173"/>
                <p:cNvSpPr>
                  <a:spLocks/>
                </p:cNvSpPr>
                <p:nvPr/>
              </p:nvSpPr>
              <p:spPr bwMode="auto">
                <a:xfrm>
                  <a:off x="3042" y="2443"/>
                  <a:ext cx="4"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5 w 27"/>
                    <a:gd name="T11" fmla="*/ 26 h 43"/>
                    <a:gd name="T12" fmla="*/ 0 w 27"/>
                    <a:gd name="T13" fmla="*/ 26 h 43"/>
                    <a:gd name="T14" fmla="*/ 16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5" y="26"/>
                      </a:lnTo>
                      <a:lnTo>
                        <a:pt x="0" y="26"/>
                      </a:lnTo>
                      <a:lnTo>
                        <a:pt x="16"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0" name="Rectangle 1174"/>
                <p:cNvSpPr>
                  <a:spLocks noChangeArrowheads="1"/>
                </p:cNvSpPr>
                <p:nvPr/>
              </p:nvSpPr>
              <p:spPr bwMode="auto">
                <a:xfrm>
                  <a:off x="3047" y="2443"/>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1" name="Freeform 1175"/>
                <p:cNvSpPr>
                  <a:spLocks/>
                </p:cNvSpPr>
                <p:nvPr/>
              </p:nvSpPr>
              <p:spPr bwMode="auto">
                <a:xfrm>
                  <a:off x="3053" y="2446"/>
                  <a:ext cx="3" cy="3"/>
                </a:xfrm>
                <a:custGeom>
                  <a:avLst/>
                  <a:gdLst>
                    <a:gd name="T0" fmla="*/ 18 w 18"/>
                    <a:gd name="T1" fmla="*/ 0 h 20"/>
                    <a:gd name="T2" fmla="*/ 0 w 18"/>
                    <a:gd name="T3" fmla="*/ 0 h 20"/>
                    <a:gd name="T4" fmla="*/ 0 w 18"/>
                    <a:gd name="T5" fmla="*/ 6 h 20"/>
                    <a:gd name="T6" fmla="*/ 13 w 18"/>
                    <a:gd name="T7" fmla="*/ 6 h 20"/>
                    <a:gd name="T8" fmla="*/ 13 w 18"/>
                    <a:gd name="T9" fmla="*/ 13 h 20"/>
                    <a:gd name="T10" fmla="*/ 11 w 18"/>
                    <a:gd name="T11" fmla="*/ 15 h 20"/>
                    <a:gd name="T12" fmla="*/ 5 w 18"/>
                    <a:gd name="T13" fmla="*/ 17 h 20"/>
                    <a:gd name="T14" fmla="*/ 0 w 18"/>
                    <a:gd name="T15" fmla="*/ 17 h 20"/>
                    <a:gd name="T16" fmla="*/ 13 w 18"/>
                    <a:gd name="T17" fmla="*/ 20 h 20"/>
                    <a:gd name="T18" fmla="*/ 18 w 18"/>
                    <a:gd name="T19" fmla="*/ 16 h 20"/>
                    <a:gd name="T20" fmla="*/ 18 w 1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0">
                      <a:moveTo>
                        <a:pt x="18" y="0"/>
                      </a:moveTo>
                      <a:lnTo>
                        <a:pt x="0" y="0"/>
                      </a:lnTo>
                      <a:lnTo>
                        <a:pt x="0" y="6"/>
                      </a:lnTo>
                      <a:lnTo>
                        <a:pt x="13" y="6"/>
                      </a:lnTo>
                      <a:lnTo>
                        <a:pt x="13" y="13"/>
                      </a:lnTo>
                      <a:lnTo>
                        <a:pt x="11" y="15"/>
                      </a:lnTo>
                      <a:lnTo>
                        <a:pt x="5" y="17"/>
                      </a:lnTo>
                      <a:lnTo>
                        <a:pt x="0" y="17"/>
                      </a:lnTo>
                      <a:lnTo>
                        <a:pt x="13" y="20"/>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2" name="Freeform 1176"/>
                <p:cNvSpPr>
                  <a:spLocks/>
                </p:cNvSpPr>
                <p:nvPr/>
              </p:nvSpPr>
              <p:spPr bwMode="auto">
                <a:xfrm>
                  <a:off x="3053" y="2443"/>
                  <a:ext cx="3" cy="2"/>
                </a:xfrm>
                <a:custGeom>
                  <a:avLst/>
                  <a:gdLst>
                    <a:gd name="T0" fmla="*/ 12 w 17"/>
                    <a:gd name="T1" fmla="*/ 0 h 11"/>
                    <a:gd name="T2" fmla="*/ 0 w 17"/>
                    <a:gd name="T3" fmla="*/ 1 h 11"/>
                    <a:gd name="T4" fmla="*/ 3 w 17"/>
                    <a:gd name="T5" fmla="*/ 1 h 11"/>
                    <a:gd name="T6" fmla="*/ 7 w 17"/>
                    <a:gd name="T7" fmla="*/ 3 h 11"/>
                    <a:gd name="T8" fmla="*/ 10 w 17"/>
                    <a:gd name="T9" fmla="*/ 6 h 11"/>
                    <a:gd name="T10" fmla="*/ 12 w 17"/>
                    <a:gd name="T11" fmla="*/ 11 h 11"/>
                    <a:gd name="T12" fmla="*/ 17 w 17"/>
                    <a:gd name="T13" fmla="*/ 10 h 11"/>
                    <a:gd name="T14" fmla="*/ 17 w 17"/>
                    <a:gd name="T15" fmla="*/ 10 h 11"/>
                    <a:gd name="T16" fmla="*/ 15 w 17"/>
                    <a:gd name="T17" fmla="*/ 3 h 11"/>
                    <a:gd name="T18" fmla="*/ 12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2" y="0"/>
                      </a:moveTo>
                      <a:lnTo>
                        <a:pt x="0" y="1"/>
                      </a:lnTo>
                      <a:lnTo>
                        <a:pt x="3" y="1"/>
                      </a:lnTo>
                      <a:lnTo>
                        <a:pt x="7" y="3"/>
                      </a:lnTo>
                      <a:lnTo>
                        <a:pt x="10" y="6"/>
                      </a:lnTo>
                      <a:lnTo>
                        <a:pt x="12" y="11"/>
                      </a:lnTo>
                      <a:lnTo>
                        <a:pt x="17" y="10"/>
                      </a:lnTo>
                      <a:lnTo>
                        <a:pt x="17" y="10"/>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3" name="Freeform 1177"/>
                <p:cNvSpPr>
                  <a:spLocks/>
                </p:cNvSpPr>
                <p:nvPr/>
              </p:nvSpPr>
              <p:spPr bwMode="auto">
                <a:xfrm>
                  <a:off x="3050" y="2443"/>
                  <a:ext cx="5" cy="7"/>
                </a:xfrm>
                <a:custGeom>
                  <a:avLst/>
                  <a:gdLst>
                    <a:gd name="T0" fmla="*/ 21 w 34"/>
                    <a:gd name="T1" fmla="*/ 0 h 44"/>
                    <a:gd name="T2" fmla="*/ 20 w 34"/>
                    <a:gd name="T3" fmla="*/ 0 h 44"/>
                    <a:gd name="T4" fmla="*/ 15 w 34"/>
                    <a:gd name="T5" fmla="*/ 0 h 44"/>
                    <a:gd name="T6" fmla="*/ 9 w 34"/>
                    <a:gd name="T7" fmla="*/ 2 h 44"/>
                    <a:gd name="T8" fmla="*/ 5 w 34"/>
                    <a:gd name="T9" fmla="*/ 5 h 44"/>
                    <a:gd name="T10" fmla="*/ 2 w 34"/>
                    <a:gd name="T11" fmla="*/ 11 h 44"/>
                    <a:gd name="T12" fmla="*/ 2 w 34"/>
                    <a:gd name="T13" fmla="*/ 11 h 44"/>
                    <a:gd name="T14" fmla="*/ 0 w 34"/>
                    <a:gd name="T15" fmla="*/ 16 h 44"/>
                    <a:gd name="T16" fmla="*/ 0 w 34"/>
                    <a:gd name="T17" fmla="*/ 22 h 44"/>
                    <a:gd name="T18" fmla="*/ 0 w 34"/>
                    <a:gd name="T19" fmla="*/ 22 h 44"/>
                    <a:gd name="T20" fmla="*/ 0 w 34"/>
                    <a:gd name="T21" fmla="*/ 29 h 44"/>
                    <a:gd name="T22" fmla="*/ 2 w 34"/>
                    <a:gd name="T23" fmla="*/ 34 h 44"/>
                    <a:gd name="T24" fmla="*/ 5 w 34"/>
                    <a:gd name="T25" fmla="*/ 38 h 44"/>
                    <a:gd name="T26" fmla="*/ 6 w 34"/>
                    <a:gd name="T27" fmla="*/ 38 h 44"/>
                    <a:gd name="T28" fmla="*/ 10 w 34"/>
                    <a:gd name="T29" fmla="*/ 42 h 44"/>
                    <a:gd name="T30" fmla="*/ 16 w 34"/>
                    <a:gd name="T31" fmla="*/ 44 h 44"/>
                    <a:gd name="T32" fmla="*/ 21 w 34"/>
                    <a:gd name="T33" fmla="*/ 44 h 44"/>
                    <a:gd name="T34" fmla="*/ 23 w 34"/>
                    <a:gd name="T35" fmla="*/ 44 h 44"/>
                    <a:gd name="T36" fmla="*/ 28 w 34"/>
                    <a:gd name="T37" fmla="*/ 43 h 44"/>
                    <a:gd name="T38" fmla="*/ 34 w 34"/>
                    <a:gd name="T39" fmla="*/ 41 h 44"/>
                    <a:gd name="T40" fmla="*/ 21 w 34"/>
                    <a:gd name="T41" fmla="*/ 38 h 44"/>
                    <a:gd name="T42" fmla="*/ 18 w 34"/>
                    <a:gd name="T43" fmla="*/ 38 h 44"/>
                    <a:gd name="T44" fmla="*/ 12 w 34"/>
                    <a:gd name="T45" fmla="*/ 37 h 44"/>
                    <a:gd name="T46" fmla="*/ 10 w 34"/>
                    <a:gd name="T47" fmla="*/ 35 h 44"/>
                    <a:gd name="T48" fmla="*/ 7 w 34"/>
                    <a:gd name="T49" fmla="*/ 31 h 44"/>
                    <a:gd name="T50" fmla="*/ 6 w 34"/>
                    <a:gd name="T51" fmla="*/ 28 h 44"/>
                    <a:gd name="T52" fmla="*/ 5 w 34"/>
                    <a:gd name="T53" fmla="*/ 21 h 44"/>
                    <a:gd name="T54" fmla="*/ 5 w 34"/>
                    <a:gd name="T55" fmla="*/ 19 h 44"/>
                    <a:gd name="T56" fmla="*/ 6 w 34"/>
                    <a:gd name="T57" fmla="*/ 14 h 44"/>
                    <a:gd name="T58" fmla="*/ 9 w 34"/>
                    <a:gd name="T59" fmla="*/ 10 h 44"/>
                    <a:gd name="T60" fmla="*/ 10 w 34"/>
                    <a:gd name="T61" fmla="*/ 8 h 44"/>
                    <a:gd name="T62" fmla="*/ 15 w 34"/>
                    <a:gd name="T63" fmla="*/ 5 h 44"/>
                    <a:gd name="T64" fmla="*/ 21 w 34"/>
                    <a:gd name="T65" fmla="*/ 4 h 44"/>
                    <a:gd name="T66" fmla="*/ 33 w 34"/>
                    <a:gd name="T67" fmla="*/ 3 h 44"/>
                    <a:gd name="T68" fmla="*/ 32 w 34"/>
                    <a:gd name="T69" fmla="*/ 2 h 44"/>
                    <a:gd name="T70" fmla="*/ 27 w 34"/>
                    <a:gd name="T71" fmla="*/ 0 h 44"/>
                    <a:gd name="T72" fmla="*/ 21 w 34"/>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4">
                      <a:moveTo>
                        <a:pt x="21" y="0"/>
                      </a:moveTo>
                      <a:lnTo>
                        <a:pt x="20" y="0"/>
                      </a:lnTo>
                      <a:lnTo>
                        <a:pt x="15" y="0"/>
                      </a:lnTo>
                      <a:lnTo>
                        <a:pt x="9" y="2"/>
                      </a:lnTo>
                      <a:lnTo>
                        <a:pt x="5" y="5"/>
                      </a:lnTo>
                      <a:lnTo>
                        <a:pt x="2" y="11"/>
                      </a:lnTo>
                      <a:lnTo>
                        <a:pt x="2" y="11"/>
                      </a:lnTo>
                      <a:lnTo>
                        <a:pt x="0" y="16"/>
                      </a:lnTo>
                      <a:lnTo>
                        <a:pt x="0" y="22"/>
                      </a:lnTo>
                      <a:lnTo>
                        <a:pt x="0" y="22"/>
                      </a:lnTo>
                      <a:lnTo>
                        <a:pt x="0" y="29"/>
                      </a:lnTo>
                      <a:lnTo>
                        <a:pt x="2" y="34"/>
                      </a:lnTo>
                      <a:lnTo>
                        <a:pt x="5" y="38"/>
                      </a:lnTo>
                      <a:lnTo>
                        <a:pt x="6" y="38"/>
                      </a:lnTo>
                      <a:lnTo>
                        <a:pt x="10" y="42"/>
                      </a:lnTo>
                      <a:lnTo>
                        <a:pt x="16" y="44"/>
                      </a:lnTo>
                      <a:lnTo>
                        <a:pt x="21" y="44"/>
                      </a:lnTo>
                      <a:lnTo>
                        <a:pt x="23" y="44"/>
                      </a:lnTo>
                      <a:lnTo>
                        <a:pt x="28" y="43"/>
                      </a:lnTo>
                      <a:lnTo>
                        <a:pt x="34" y="41"/>
                      </a:lnTo>
                      <a:lnTo>
                        <a:pt x="21" y="38"/>
                      </a:lnTo>
                      <a:lnTo>
                        <a:pt x="18" y="38"/>
                      </a:lnTo>
                      <a:lnTo>
                        <a:pt x="12" y="37"/>
                      </a:lnTo>
                      <a:lnTo>
                        <a:pt x="10" y="35"/>
                      </a:lnTo>
                      <a:lnTo>
                        <a:pt x="7" y="31"/>
                      </a:lnTo>
                      <a:lnTo>
                        <a:pt x="6" y="28"/>
                      </a:lnTo>
                      <a:lnTo>
                        <a:pt x="5" y="21"/>
                      </a:lnTo>
                      <a:lnTo>
                        <a:pt x="5" y="19"/>
                      </a:lnTo>
                      <a:lnTo>
                        <a:pt x="6" y="14"/>
                      </a:lnTo>
                      <a:lnTo>
                        <a:pt x="9" y="10"/>
                      </a:lnTo>
                      <a:lnTo>
                        <a:pt x="10" y="8"/>
                      </a:lnTo>
                      <a:lnTo>
                        <a:pt x="15" y="5"/>
                      </a:lnTo>
                      <a:lnTo>
                        <a:pt x="21" y="4"/>
                      </a:lnTo>
                      <a:lnTo>
                        <a:pt x="33" y="3"/>
                      </a:lnTo>
                      <a:lnTo>
                        <a:pt x="32" y="2"/>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4" name="Freeform 1178"/>
                <p:cNvSpPr>
                  <a:spLocks/>
                </p:cNvSpPr>
                <p:nvPr/>
              </p:nvSpPr>
              <p:spPr bwMode="auto">
                <a:xfrm>
                  <a:off x="3058" y="2443"/>
                  <a:ext cx="5" cy="7"/>
                </a:xfrm>
                <a:custGeom>
                  <a:avLst/>
                  <a:gdLst>
                    <a:gd name="T0" fmla="*/ 30 w 32"/>
                    <a:gd name="T1" fmla="*/ 0 h 44"/>
                    <a:gd name="T2" fmla="*/ 0 w 32"/>
                    <a:gd name="T3" fmla="*/ 0 h 44"/>
                    <a:gd name="T4" fmla="*/ 0 w 32"/>
                    <a:gd name="T5" fmla="*/ 44 h 44"/>
                    <a:gd name="T6" fmla="*/ 32 w 32"/>
                    <a:gd name="T7" fmla="*/ 44 h 44"/>
                    <a:gd name="T8" fmla="*/ 32 w 32"/>
                    <a:gd name="T9" fmla="*/ 38 h 44"/>
                    <a:gd name="T10" fmla="*/ 5 w 32"/>
                    <a:gd name="T11" fmla="*/ 38 h 44"/>
                    <a:gd name="T12" fmla="*/ 5 w 32"/>
                    <a:gd name="T13" fmla="*/ 23 h 44"/>
                    <a:gd name="T14" fmla="*/ 28 w 32"/>
                    <a:gd name="T15" fmla="*/ 23 h 44"/>
                    <a:gd name="T16" fmla="*/ 28 w 32"/>
                    <a:gd name="T17" fmla="*/ 19 h 44"/>
                    <a:gd name="T18" fmla="*/ 5 w 32"/>
                    <a:gd name="T19" fmla="*/ 19 h 44"/>
                    <a:gd name="T20" fmla="*/ 5 w 32"/>
                    <a:gd name="T21" fmla="*/ 5 h 44"/>
                    <a:gd name="T22" fmla="*/ 30 w 32"/>
                    <a:gd name="T23" fmla="*/ 5 h 44"/>
                    <a:gd name="T24" fmla="*/ 30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0" y="0"/>
                      </a:moveTo>
                      <a:lnTo>
                        <a:pt x="0" y="0"/>
                      </a:lnTo>
                      <a:lnTo>
                        <a:pt x="0" y="44"/>
                      </a:lnTo>
                      <a:lnTo>
                        <a:pt x="32" y="44"/>
                      </a:lnTo>
                      <a:lnTo>
                        <a:pt x="32" y="38"/>
                      </a:lnTo>
                      <a:lnTo>
                        <a:pt x="5" y="38"/>
                      </a:lnTo>
                      <a:lnTo>
                        <a:pt x="5" y="23"/>
                      </a:lnTo>
                      <a:lnTo>
                        <a:pt x="28" y="23"/>
                      </a:lnTo>
                      <a:lnTo>
                        <a:pt x="28" y="19"/>
                      </a:lnTo>
                      <a:lnTo>
                        <a:pt x="5" y="19"/>
                      </a:lnTo>
                      <a:lnTo>
                        <a:pt x="5" y="5"/>
                      </a:lnTo>
                      <a:lnTo>
                        <a:pt x="30" y="5"/>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5" name="Freeform 1179"/>
                <p:cNvSpPr>
                  <a:spLocks/>
                </p:cNvSpPr>
                <p:nvPr/>
              </p:nvSpPr>
              <p:spPr bwMode="auto">
                <a:xfrm>
                  <a:off x="2548" y="2531"/>
                  <a:ext cx="5" cy="6"/>
                </a:xfrm>
                <a:custGeom>
                  <a:avLst/>
                  <a:gdLst>
                    <a:gd name="T0" fmla="*/ 21 w 30"/>
                    <a:gd name="T1" fmla="*/ 0 h 37"/>
                    <a:gd name="T2" fmla="*/ 8 w 30"/>
                    <a:gd name="T3" fmla="*/ 2 h 37"/>
                    <a:gd name="T4" fmla="*/ 14 w 30"/>
                    <a:gd name="T5" fmla="*/ 3 h 37"/>
                    <a:gd name="T6" fmla="*/ 17 w 30"/>
                    <a:gd name="T7" fmla="*/ 4 h 37"/>
                    <a:gd name="T8" fmla="*/ 21 w 30"/>
                    <a:gd name="T9" fmla="*/ 7 h 37"/>
                    <a:gd name="T10" fmla="*/ 23 w 30"/>
                    <a:gd name="T11" fmla="*/ 12 h 37"/>
                    <a:gd name="T12" fmla="*/ 23 w 30"/>
                    <a:gd name="T13" fmla="*/ 12 h 37"/>
                    <a:gd name="T14" fmla="*/ 23 w 30"/>
                    <a:gd name="T15" fmla="*/ 18 h 37"/>
                    <a:gd name="T16" fmla="*/ 23 w 30"/>
                    <a:gd name="T17" fmla="*/ 22 h 37"/>
                    <a:gd name="T18" fmla="*/ 22 w 30"/>
                    <a:gd name="T19" fmla="*/ 27 h 37"/>
                    <a:gd name="T20" fmla="*/ 22 w 30"/>
                    <a:gd name="T21" fmla="*/ 28 h 37"/>
                    <a:gd name="T22" fmla="*/ 18 w 30"/>
                    <a:gd name="T23" fmla="*/ 33 h 37"/>
                    <a:gd name="T24" fmla="*/ 14 w 30"/>
                    <a:gd name="T25" fmla="*/ 35 h 37"/>
                    <a:gd name="T26" fmla="*/ 8 w 30"/>
                    <a:gd name="T27" fmla="*/ 35 h 37"/>
                    <a:gd name="T28" fmla="*/ 0 w 30"/>
                    <a:gd name="T29" fmla="*/ 35 h 37"/>
                    <a:gd name="T30" fmla="*/ 21 w 30"/>
                    <a:gd name="T31" fmla="*/ 37 h 37"/>
                    <a:gd name="T32" fmla="*/ 24 w 30"/>
                    <a:gd name="T33" fmla="*/ 34 h 37"/>
                    <a:gd name="T34" fmla="*/ 27 w 30"/>
                    <a:gd name="T35" fmla="*/ 30 h 37"/>
                    <a:gd name="T36" fmla="*/ 29 w 30"/>
                    <a:gd name="T37" fmla="*/ 24 h 37"/>
                    <a:gd name="T38" fmla="*/ 30 w 30"/>
                    <a:gd name="T39" fmla="*/ 19 h 37"/>
                    <a:gd name="T40" fmla="*/ 30 w 30"/>
                    <a:gd name="T41" fmla="*/ 16 h 37"/>
                    <a:gd name="T42" fmla="*/ 29 w 30"/>
                    <a:gd name="T43" fmla="*/ 10 h 37"/>
                    <a:gd name="T44" fmla="*/ 27 w 30"/>
                    <a:gd name="T45" fmla="*/ 9 h 37"/>
                    <a:gd name="T46" fmla="*/ 25 w 30"/>
                    <a:gd name="T47" fmla="*/ 4 h 37"/>
                    <a:gd name="T48" fmla="*/ 25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8" y="2"/>
                      </a:lnTo>
                      <a:lnTo>
                        <a:pt x="14" y="3"/>
                      </a:lnTo>
                      <a:lnTo>
                        <a:pt x="17" y="4"/>
                      </a:lnTo>
                      <a:lnTo>
                        <a:pt x="21" y="7"/>
                      </a:lnTo>
                      <a:lnTo>
                        <a:pt x="23" y="12"/>
                      </a:lnTo>
                      <a:lnTo>
                        <a:pt x="23" y="12"/>
                      </a:lnTo>
                      <a:lnTo>
                        <a:pt x="23" y="18"/>
                      </a:lnTo>
                      <a:lnTo>
                        <a:pt x="23" y="22"/>
                      </a:lnTo>
                      <a:lnTo>
                        <a:pt x="22" y="27"/>
                      </a:lnTo>
                      <a:lnTo>
                        <a:pt x="22" y="28"/>
                      </a:lnTo>
                      <a:lnTo>
                        <a:pt x="18" y="33"/>
                      </a:lnTo>
                      <a:lnTo>
                        <a:pt x="14" y="35"/>
                      </a:lnTo>
                      <a:lnTo>
                        <a:pt x="8" y="35"/>
                      </a:lnTo>
                      <a:lnTo>
                        <a:pt x="0" y="35"/>
                      </a:lnTo>
                      <a:lnTo>
                        <a:pt x="21" y="37"/>
                      </a:lnTo>
                      <a:lnTo>
                        <a:pt x="24" y="34"/>
                      </a:lnTo>
                      <a:lnTo>
                        <a:pt x="27" y="30"/>
                      </a:lnTo>
                      <a:lnTo>
                        <a:pt x="29" y="24"/>
                      </a:lnTo>
                      <a:lnTo>
                        <a:pt x="30" y="19"/>
                      </a:lnTo>
                      <a:lnTo>
                        <a:pt x="30" y="16"/>
                      </a:lnTo>
                      <a:lnTo>
                        <a:pt x="29" y="10"/>
                      </a:lnTo>
                      <a:lnTo>
                        <a:pt x="27" y="9"/>
                      </a:lnTo>
                      <a:lnTo>
                        <a:pt x="25" y="4"/>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6" name="Freeform 1180"/>
                <p:cNvSpPr>
                  <a:spLocks/>
                </p:cNvSpPr>
                <p:nvPr/>
              </p:nvSpPr>
              <p:spPr bwMode="auto">
                <a:xfrm>
                  <a:off x="2547" y="2531"/>
                  <a:ext cx="5" cy="7"/>
                </a:xfrm>
                <a:custGeom>
                  <a:avLst/>
                  <a:gdLst>
                    <a:gd name="T0" fmla="*/ 15 w 28"/>
                    <a:gd name="T1" fmla="*/ 0 h 42"/>
                    <a:gd name="T2" fmla="*/ 1 w 28"/>
                    <a:gd name="T3" fmla="*/ 0 h 42"/>
                    <a:gd name="T4" fmla="*/ 0 w 28"/>
                    <a:gd name="T5" fmla="*/ 42 h 42"/>
                    <a:gd name="T6" fmla="*/ 16 w 28"/>
                    <a:gd name="T7" fmla="*/ 42 h 42"/>
                    <a:gd name="T8" fmla="*/ 17 w 28"/>
                    <a:gd name="T9" fmla="*/ 42 h 42"/>
                    <a:gd name="T10" fmla="*/ 24 w 28"/>
                    <a:gd name="T11" fmla="*/ 41 h 42"/>
                    <a:gd name="T12" fmla="*/ 28 w 28"/>
                    <a:gd name="T13" fmla="*/ 39 h 42"/>
                    <a:gd name="T14" fmla="*/ 7 w 28"/>
                    <a:gd name="T15" fmla="*/ 37 h 42"/>
                    <a:gd name="T16" fmla="*/ 7 w 28"/>
                    <a:gd name="T17" fmla="*/ 4 h 42"/>
                    <a:gd name="T18" fmla="*/ 15 w 28"/>
                    <a:gd name="T19" fmla="*/ 4 h 42"/>
                    <a:gd name="T20" fmla="*/ 28 w 28"/>
                    <a:gd name="T21" fmla="*/ 2 h 42"/>
                    <a:gd name="T22" fmla="*/ 28 w 28"/>
                    <a:gd name="T23" fmla="*/ 2 h 42"/>
                    <a:gd name="T24" fmla="*/ 23 w 28"/>
                    <a:gd name="T25" fmla="*/ 0 h 42"/>
                    <a:gd name="T26" fmla="*/ 22 w 28"/>
                    <a:gd name="T27" fmla="*/ 0 h 42"/>
                    <a:gd name="T28" fmla="*/ 15 w 28"/>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2">
                      <a:moveTo>
                        <a:pt x="15" y="0"/>
                      </a:moveTo>
                      <a:lnTo>
                        <a:pt x="1" y="0"/>
                      </a:lnTo>
                      <a:lnTo>
                        <a:pt x="0" y="42"/>
                      </a:lnTo>
                      <a:lnTo>
                        <a:pt x="16" y="42"/>
                      </a:lnTo>
                      <a:lnTo>
                        <a:pt x="17" y="42"/>
                      </a:lnTo>
                      <a:lnTo>
                        <a:pt x="24" y="41"/>
                      </a:lnTo>
                      <a:lnTo>
                        <a:pt x="28" y="39"/>
                      </a:lnTo>
                      <a:lnTo>
                        <a:pt x="7" y="37"/>
                      </a:lnTo>
                      <a:lnTo>
                        <a:pt x="7" y="4"/>
                      </a:lnTo>
                      <a:lnTo>
                        <a:pt x="15" y="4"/>
                      </a:lnTo>
                      <a:lnTo>
                        <a:pt x="28" y="2"/>
                      </a:lnTo>
                      <a:lnTo>
                        <a:pt x="28" y="2"/>
                      </a:lnTo>
                      <a:lnTo>
                        <a:pt x="23" y="0"/>
                      </a:lnTo>
                      <a:lnTo>
                        <a:pt x="22"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7" name="Freeform 1181"/>
                <p:cNvSpPr>
                  <a:spLocks/>
                </p:cNvSpPr>
                <p:nvPr/>
              </p:nvSpPr>
              <p:spPr bwMode="auto">
                <a:xfrm>
                  <a:off x="2557" y="2535"/>
                  <a:ext cx="4" cy="3"/>
                </a:xfrm>
                <a:custGeom>
                  <a:avLst/>
                  <a:gdLst>
                    <a:gd name="T0" fmla="*/ 9 w 24"/>
                    <a:gd name="T1" fmla="*/ 0 h 19"/>
                    <a:gd name="T2" fmla="*/ 0 w 24"/>
                    <a:gd name="T3" fmla="*/ 0 h 19"/>
                    <a:gd name="T4" fmla="*/ 3 w 24"/>
                    <a:gd name="T5" fmla="*/ 1 h 19"/>
                    <a:gd name="T6" fmla="*/ 6 w 24"/>
                    <a:gd name="T7" fmla="*/ 3 h 19"/>
                    <a:gd name="T8" fmla="*/ 9 w 24"/>
                    <a:gd name="T9" fmla="*/ 6 h 19"/>
                    <a:gd name="T10" fmla="*/ 10 w 24"/>
                    <a:gd name="T11" fmla="*/ 9 h 19"/>
                    <a:gd name="T12" fmla="*/ 14 w 24"/>
                    <a:gd name="T13" fmla="*/ 13 h 19"/>
                    <a:gd name="T14" fmla="*/ 18 w 24"/>
                    <a:gd name="T15" fmla="*/ 19 h 19"/>
                    <a:gd name="T16" fmla="*/ 24 w 24"/>
                    <a:gd name="T17" fmla="*/ 19 h 19"/>
                    <a:gd name="T18" fmla="*/ 17 w 24"/>
                    <a:gd name="T19" fmla="*/ 7 h 19"/>
                    <a:gd name="T20" fmla="*/ 14 w 24"/>
                    <a:gd name="T21" fmla="*/ 2 h 19"/>
                    <a:gd name="T22" fmla="*/ 9 w 24"/>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9">
                      <a:moveTo>
                        <a:pt x="9" y="0"/>
                      </a:moveTo>
                      <a:lnTo>
                        <a:pt x="0" y="0"/>
                      </a:lnTo>
                      <a:lnTo>
                        <a:pt x="3" y="1"/>
                      </a:lnTo>
                      <a:lnTo>
                        <a:pt x="6" y="3"/>
                      </a:lnTo>
                      <a:lnTo>
                        <a:pt x="9" y="6"/>
                      </a:lnTo>
                      <a:lnTo>
                        <a:pt x="10" y="9"/>
                      </a:lnTo>
                      <a:lnTo>
                        <a:pt x="14" y="13"/>
                      </a:lnTo>
                      <a:lnTo>
                        <a:pt x="18" y="19"/>
                      </a:lnTo>
                      <a:lnTo>
                        <a:pt x="24" y="19"/>
                      </a:lnTo>
                      <a:lnTo>
                        <a:pt x="17" y="7"/>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8" name="Freeform 1182"/>
                <p:cNvSpPr>
                  <a:spLocks/>
                </p:cNvSpPr>
                <p:nvPr/>
              </p:nvSpPr>
              <p:spPr bwMode="auto">
                <a:xfrm>
                  <a:off x="2556" y="2531"/>
                  <a:ext cx="4" cy="3"/>
                </a:xfrm>
                <a:custGeom>
                  <a:avLst/>
                  <a:gdLst>
                    <a:gd name="T0" fmla="*/ 25 w 29"/>
                    <a:gd name="T1" fmla="*/ 0 h 17"/>
                    <a:gd name="T2" fmla="*/ 14 w 29"/>
                    <a:gd name="T3" fmla="*/ 2 h 17"/>
                    <a:gd name="T4" fmla="*/ 16 w 29"/>
                    <a:gd name="T5" fmla="*/ 2 h 17"/>
                    <a:gd name="T6" fmla="*/ 22 w 29"/>
                    <a:gd name="T7" fmla="*/ 4 h 17"/>
                    <a:gd name="T8" fmla="*/ 24 w 29"/>
                    <a:gd name="T9" fmla="*/ 9 h 17"/>
                    <a:gd name="T10" fmla="*/ 22 w 29"/>
                    <a:gd name="T11" fmla="*/ 14 h 17"/>
                    <a:gd name="T12" fmla="*/ 18 w 29"/>
                    <a:gd name="T13" fmla="*/ 16 h 17"/>
                    <a:gd name="T14" fmla="*/ 18 w 29"/>
                    <a:gd name="T15" fmla="*/ 16 h 17"/>
                    <a:gd name="T16" fmla="*/ 13 w 29"/>
                    <a:gd name="T17" fmla="*/ 16 h 17"/>
                    <a:gd name="T18" fmla="*/ 0 w 29"/>
                    <a:gd name="T19" fmla="*/ 16 h 17"/>
                    <a:gd name="T20" fmla="*/ 26 w 29"/>
                    <a:gd name="T21" fmla="*/ 17 h 17"/>
                    <a:gd name="T22" fmla="*/ 28 w 29"/>
                    <a:gd name="T23" fmla="*/ 15 h 17"/>
                    <a:gd name="T24" fmla="*/ 29 w 29"/>
                    <a:gd name="T25" fmla="*/ 9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2" y="4"/>
                      </a:lnTo>
                      <a:lnTo>
                        <a:pt x="24" y="9"/>
                      </a:lnTo>
                      <a:lnTo>
                        <a:pt x="22" y="14"/>
                      </a:lnTo>
                      <a:lnTo>
                        <a:pt x="18" y="16"/>
                      </a:lnTo>
                      <a:lnTo>
                        <a:pt x="18" y="16"/>
                      </a:lnTo>
                      <a:lnTo>
                        <a:pt x="13" y="16"/>
                      </a:lnTo>
                      <a:lnTo>
                        <a:pt x="0" y="16"/>
                      </a:lnTo>
                      <a:lnTo>
                        <a:pt x="26" y="17"/>
                      </a:lnTo>
                      <a:lnTo>
                        <a:pt x="28" y="15"/>
                      </a:lnTo>
                      <a:lnTo>
                        <a:pt x="29" y="9"/>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9" name="Freeform 1183"/>
                <p:cNvSpPr>
                  <a:spLocks/>
                </p:cNvSpPr>
                <p:nvPr/>
              </p:nvSpPr>
              <p:spPr bwMode="auto">
                <a:xfrm>
                  <a:off x="2555" y="2531"/>
                  <a:ext cx="5" cy="7"/>
                </a:xfrm>
                <a:custGeom>
                  <a:avLst/>
                  <a:gdLst>
                    <a:gd name="T0" fmla="*/ 19 w 31"/>
                    <a:gd name="T1" fmla="*/ 0 h 42"/>
                    <a:gd name="T2" fmla="*/ 0 w 31"/>
                    <a:gd name="T3" fmla="*/ 0 h 42"/>
                    <a:gd name="T4" fmla="*/ 0 w 31"/>
                    <a:gd name="T5" fmla="*/ 42 h 42"/>
                    <a:gd name="T6" fmla="*/ 5 w 31"/>
                    <a:gd name="T7" fmla="*/ 42 h 42"/>
                    <a:gd name="T8" fmla="*/ 5 w 31"/>
                    <a:gd name="T9" fmla="*/ 23 h 42"/>
                    <a:gd name="T10" fmla="*/ 13 w 31"/>
                    <a:gd name="T11" fmla="*/ 23 h 42"/>
                    <a:gd name="T12" fmla="*/ 22 w 31"/>
                    <a:gd name="T13" fmla="*/ 23 h 42"/>
                    <a:gd name="T14" fmla="*/ 22 w 31"/>
                    <a:gd name="T15" fmla="*/ 23 h 42"/>
                    <a:gd name="T16" fmla="*/ 27 w 31"/>
                    <a:gd name="T17" fmla="*/ 22 h 42"/>
                    <a:gd name="T18" fmla="*/ 31 w 31"/>
                    <a:gd name="T19" fmla="*/ 19 h 42"/>
                    <a:gd name="T20" fmla="*/ 5 w 31"/>
                    <a:gd name="T21" fmla="*/ 18 h 42"/>
                    <a:gd name="T22" fmla="*/ 5 w 31"/>
                    <a:gd name="T23" fmla="*/ 4 h 42"/>
                    <a:gd name="T24" fmla="*/ 19 w 31"/>
                    <a:gd name="T25" fmla="*/ 4 h 42"/>
                    <a:gd name="T26" fmla="*/ 30 w 31"/>
                    <a:gd name="T27" fmla="*/ 2 h 42"/>
                    <a:gd name="T28" fmla="*/ 26 w 31"/>
                    <a:gd name="T29" fmla="*/ 0 h 42"/>
                    <a:gd name="T30" fmla="*/ 25 w 31"/>
                    <a:gd name="T31" fmla="*/ 0 h 42"/>
                    <a:gd name="T32" fmla="*/ 19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19" y="0"/>
                      </a:moveTo>
                      <a:lnTo>
                        <a:pt x="0" y="0"/>
                      </a:lnTo>
                      <a:lnTo>
                        <a:pt x="0" y="42"/>
                      </a:lnTo>
                      <a:lnTo>
                        <a:pt x="5" y="42"/>
                      </a:lnTo>
                      <a:lnTo>
                        <a:pt x="5" y="23"/>
                      </a:lnTo>
                      <a:lnTo>
                        <a:pt x="13" y="23"/>
                      </a:lnTo>
                      <a:lnTo>
                        <a:pt x="22" y="23"/>
                      </a:lnTo>
                      <a:lnTo>
                        <a:pt x="22" y="23"/>
                      </a:lnTo>
                      <a:lnTo>
                        <a:pt x="27" y="22"/>
                      </a:lnTo>
                      <a:lnTo>
                        <a:pt x="31" y="19"/>
                      </a:lnTo>
                      <a:lnTo>
                        <a:pt x="5" y="18"/>
                      </a:lnTo>
                      <a:lnTo>
                        <a:pt x="5" y="4"/>
                      </a:lnTo>
                      <a:lnTo>
                        <a:pt x="19" y="4"/>
                      </a:lnTo>
                      <a:lnTo>
                        <a:pt x="30" y="2"/>
                      </a:lnTo>
                      <a:lnTo>
                        <a:pt x="26" y="0"/>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0" name="Rectangle 1184"/>
                <p:cNvSpPr>
                  <a:spLocks noChangeArrowheads="1"/>
                </p:cNvSpPr>
                <p:nvPr/>
              </p:nvSpPr>
              <p:spPr bwMode="auto">
                <a:xfrm>
                  <a:off x="2562" y="253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1" name="Freeform 1185"/>
                <p:cNvSpPr>
                  <a:spLocks/>
                </p:cNvSpPr>
                <p:nvPr/>
              </p:nvSpPr>
              <p:spPr bwMode="auto">
                <a:xfrm>
                  <a:off x="2569" y="2535"/>
                  <a:ext cx="5" cy="3"/>
                </a:xfrm>
                <a:custGeom>
                  <a:avLst/>
                  <a:gdLst>
                    <a:gd name="T0" fmla="*/ 11 w 26"/>
                    <a:gd name="T1" fmla="*/ 0 h 19"/>
                    <a:gd name="T2" fmla="*/ 0 w 26"/>
                    <a:gd name="T3" fmla="*/ 0 h 19"/>
                    <a:gd name="T4" fmla="*/ 5 w 26"/>
                    <a:gd name="T5" fmla="*/ 1 h 19"/>
                    <a:gd name="T6" fmla="*/ 8 w 26"/>
                    <a:gd name="T7" fmla="*/ 3 h 19"/>
                    <a:gd name="T8" fmla="*/ 11 w 26"/>
                    <a:gd name="T9" fmla="*/ 7 h 19"/>
                    <a:gd name="T10" fmla="*/ 12 w 26"/>
                    <a:gd name="T11" fmla="*/ 9 h 19"/>
                    <a:gd name="T12" fmla="*/ 15 w 26"/>
                    <a:gd name="T13" fmla="*/ 13 h 19"/>
                    <a:gd name="T14" fmla="*/ 20 w 26"/>
                    <a:gd name="T15" fmla="*/ 19 h 19"/>
                    <a:gd name="T16" fmla="*/ 26 w 26"/>
                    <a:gd name="T17" fmla="*/ 19 h 19"/>
                    <a:gd name="T18" fmla="*/ 19 w 26"/>
                    <a:gd name="T19" fmla="*/ 7 h 19"/>
                    <a:gd name="T20" fmla="*/ 15 w 26"/>
                    <a:gd name="T21" fmla="*/ 3 h 19"/>
                    <a:gd name="T22" fmla="*/ 11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1" y="0"/>
                      </a:moveTo>
                      <a:lnTo>
                        <a:pt x="0" y="0"/>
                      </a:lnTo>
                      <a:lnTo>
                        <a:pt x="5" y="1"/>
                      </a:lnTo>
                      <a:lnTo>
                        <a:pt x="8" y="3"/>
                      </a:lnTo>
                      <a:lnTo>
                        <a:pt x="11" y="7"/>
                      </a:lnTo>
                      <a:lnTo>
                        <a:pt x="12" y="9"/>
                      </a:lnTo>
                      <a:lnTo>
                        <a:pt x="15" y="13"/>
                      </a:lnTo>
                      <a:lnTo>
                        <a:pt x="20" y="19"/>
                      </a:lnTo>
                      <a:lnTo>
                        <a:pt x="26" y="19"/>
                      </a:lnTo>
                      <a:lnTo>
                        <a:pt x="19" y="7"/>
                      </a:lnTo>
                      <a:lnTo>
                        <a:pt x="15"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2" name="Freeform 1186"/>
                <p:cNvSpPr>
                  <a:spLocks/>
                </p:cNvSpPr>
                <p:nvPr/>
              </p:nvSpPr>
              <p:spPr bwMode="auto">
                <a:xfrm>
                  <a:off x="2568" y="2531"/>
                  <a:ext cx="5" cy="3"/>
                </a:xfrm>
                <a:custGeom>
                  <a:avLst/>
                  <a:gdLst>
                    <a:gd name="T0" fmla="*/ 25 w 29"/>
                    <a:gd name="T1" fmla="*/ 0 h 17"/>
                    <a:gd name="T2" fmla="*/ 14 w 29"/>
                    <a:gd name="T3" fmla="*/ 2 h 17"/>
                    <a:gd name="T4" fmla="*/ 16 w 29"/>
                    <a:gd name="T5" fmla="*/ 2 h 17"/>
                    <a:gd name="T6" fmla="*/ 20 w 29"/>
                    <a:gd name="T7" fmla="*/ 4 h 17"/>
                    <a:gd name="T8" fmla="*/ 22 w 29"/>
                    <a:gd name="T9" fmla="*/ 9 h 17"/>
                    <a:gd name="T10" fmla="*/ 21 w 29"/>
                    <a:gd name="T11" fmla="*/ 14 h 17"/>
                    <a:gd name="T12" fmla="*/ 18 w 29"/>
                    <a:gd name="T13" fmla="*/ 16 h 17"/>
                    <a:gd name="T14" fmla="*/ 18 w 29"/>
                    <a:gd name="T15" fmla="*/ 16 h 17"/>
                    <a:gd name="T16" fmla="*/ 13 w 29"/>
                    <a:gd name="T17" fmla="*/ 17 h 17"/>
                    <a:gd name="T18" fmla="*/ 0 w 29"/>
                    <a:gd name="T19" fmla="*/ 17 h 17"/>
                    <a:gd name="T20" fmla="*/ 26 w 29"/>
                    <a:gd name="T21" fmla="*/ 17 h 17"/>
                    <a:gd name="T22" fmla="*/ 28 w 29"/>
                    <a:gd name="T23" fmla="*/ 15 h 17"/>
                    <a:gd name="T24" fmla="*/ 29 w 29"/>
                    <a:gd name="T25" fmla="*/ 9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0" y="4"/>
                      </a:lnTo>
                      <a:lnTo>
                        <a:pt x="22" y="9"/>
                      </a:lnTo>
                      <a:lnTo>
                        <a:pt x="21" y="14"/>
                      </a:lnTo>
                      <a:lnTo>
                        <a:pt x="18" y="16"/>
                      </a:lnTo>
                      <a:lnTo>
                        <a:pt x="18" y="16"/>
                      </a:lnTo>
                      <a:lnTo>
                        <a:pt x="13" y="17"/>
                      </a:lnTo>
                      <a:lnTo>
                        <a:pt x="0" y="17"/>
                      </a:lnTo>
                      <a:lnTo>
                        <a:pt x="26" y="17"/>
                      </a:lnTo>
                      <a:lnTo>
                        <a:pt x="28" y="15"/>
                      </a:lnTo>
                      <a:lnTo>
                        <a:pt x="29" y="9"/>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3" name="Freeform 1187"/>
                <p:cNvSpPr>
                  <a:spLocks/>
                </p:cNvSpPr>
                <p:nvPr/>
              </p:nvSpPr>
              <p:spPr bwMode="auto">
                <a:xfrm>
                  <a:off x="2567" y="2531"/>
                  <a:ext cx="6" cy="7"/>
                </a:xfrm>
                <a:custGeom>
                  <a:avLst/>
                  <a:gdLst>
                    <a:gd name="T0" fmla="*/ 19 w 31"/>
                    <a:gd name="T1" fmla="*/ 0 h 42"/>
                    <a:gd name="T2" fmla="*/ 0 w 31"/>
                    <a:gd name="T3" fmla="*/ 0 h 42"/>
                    <a:gd name="T4" fmla="*/ 0 w 31"/>
                    <a:gd name="T5" fmla="*/ 42 h 42"/>
                    <a:gd name="T6" fmla="*/ 5 w 31"/>
                    <a:gd name="T7" fmla="*/ 42 h 42"/>
                    <a:gd name="T8" fmla="*/ 5 w 31"/>
                    <a:gd name="T9" fmla="*/ 23 h 42"/>
                    <a:gd name="T10" fmla="*/ 11 w 31"/>
                    <a:gd name="T11" fmla="*/ 23 h 42"/>
                    <a:gd name="T12" fmla="*/ 22 w 31"/>
                    <a:gd name="T13" fmla="*/ 23 h 42"/>
                    <a:gd name="T14" fmla="*/ 22 w 31"/>
                    <a:gd name="T15" fmla="*/ 23 h 42"/>
                    <a:gd name="T16" fmla="*/ 26 w 31"/>
                    <a:gd name="T17" fmla="*/ 22 h 42"/>
                    <a:gd name="T18" fmla="*/ 31 w 31"/>
                    <a:gd name="T19" fmla="*/ 19 h 42"/>
                    <a:gd name="T20" fmla="*/ 5 w 31"/>
                    <a:gd name="T21" fmla="*/ 19 h 42"/>
                    <a:gd name="T22" fmla="*/ 5 w 31"/>
                    <a:gd name="T23" fmla="*/ 4 h 42"/>
                    <a:gd name="T24" fmla="*/ 19 w 31"/>
                    <a:gd name="T25" fmla="*/ 4 h 42"/>
                    <a:gd name="T26" fmla="*/ 30 w 31"/>
                    <a:gd name="T27" fmla="*/ 2 h 42"/>
                    <a:gd name="T28" fmla="*/ 25 w 31"/>
                    <a:gd name="T29" fmla="*/ 0 h 42"/>
                    <a:gd name="T30" fmla="*/ 24 w 31"/>
                    <a:gd name="T31" fmla="*/ 0 h 42"/>
                    <a:gd name="T32" fmla="*/ 19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19" y="0"/>
                      </a:moveTo>
                      <a:lnTo>
                        <a:pt x="0" y="0"/>
                      </a:lnTo>
                      <a:lnTo>
                        <a:pt x="0" y="42"/>
                      </a:lnTo>
                      <a:lnTo>
                        <a:pt x="5" y="42"/>
                      </a:lnTo>
                      <a:lnTo>
                        <a:pt x="5" y="23"/>
                      </a:lnTo>
                      <a:lnTo>
                        <a:pt x="11" y="23"/>
                      </a:lnTo>
                      <a:lnTo>
                        <a:pt x="22" y="23"/>
                      </a:lnTo>
                      <a:lnTo>
                        <a:pt x="22" y="23"/>
                      </a:lnTo>
                      <a:lnTo>
                        <a:pt x="26" y="22"/>
                      </a:lnTo>
                      <a:lnTo>
                        <a:pt x="31" y="19"/>
                      </a:lnTo>
                      <a:lnTo>
                        <a:pt x="5" y="19"/>
                      </a:lnTo>
                      <a:lnTo>
                        <a:pt x="5" y="4"/>
                      </a:lnTo>
                      <a:lnTo>
                        <a:pt x="19" y="4"/>
                      </a:lnTo>
                      <a:lnTo>
                        <a:pt x="30" y="2"/>
                      </a:lnTo>
                      <a:lnTo>
                        <a:pt x="25" y="0"/>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4" name="Freeform 1188"/>
                <p:cNvSpPr>
                  <a:spLocks/>
                </p:cNvSpPr>
                <p:nvPr/>
              </p:nvSpPr>
              <p:spPr bwMode="auto">
                <a:xfrm>
                  <a:off x="2575" y="2531"/>
                  <a:ext cx="5" cy="7"/>
                </a:xfrm>
                <a:custGeom>
                  <a:avLst/>
                  <a:gdLst>
                    <a:gd name="T0" fmla="*/ 31 w 32"/>
                    <a:gd name="T1" fmla="*/ 0 h 42"/>
                    <a:gd name="T2" fmla="*/ 0 w 32"/>
                    <a:gd name="T3" fmla="*/ 0 h 42"/>
                    <a:gd name="T4" fmla="*/ 0 w 32"/>
                    <a:gd name="T5" fmla="*/ 42 h 42"/>
                    <a:gd name="T6" fmla="*/ 32 w 32"/>
                    <a:gd name="T7" fmla="*/ 42 h 42"/>
                    <a:gd name="T8" fmla="*/ 32 w 32"/>
                    <a:gd name="T9" fmla="*/ 38 h 42"/>
                    <a:gd name="T10" fmla="*/ 7 w 32"/>
                    <a:gd name="T11" fmla="*/ 37 h 42"/>
                    <a:gd name="T12" fmla="*/ 7 w 32"/>
                    <a:gd name="T13" fmla="*/ 23 h 42"/>
                    <a:gd name="T14" fmla="*/ 30 w 32"/>
                    <a:gd name="T15" fmla="*/ 23 h 42"/>
                    <a:gd name="T16" fmla="*/ 30 w 32"/>
                    <a:gd name="T17" fmla="*/ 18 h 42"/>
                    <a:gd name="T18" fmla="*/ 7 w 32"/>
                    <a:gd name="T19" fmla="*/ 18 h 42"/>
                    <a:gd name="T20" fmla="*/ 7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8"/>
                      </a:lnTo>
                      <a:lnTo>
                        <a:pt x="7" y="37"/>
                      </a:lnTo>
                      <a:lnTo>
                        <a:pt x="7" y="23"/>
                      </a:lnTo>
                      <a:lnTo>
                        <a:pt x="30" y="23"/>
                      </a:lnTo>
                      <a:lnTo>
                        <a:pt x="30" y="18"/>
                      </a:lnTo>
                      <a:lnTo>
                        <a:pt x="7" y="18"/>
                      </a:lnTo>
                      <a:lnTo>
                        <a:pt x="7"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5" name="Freeform 1189"/>
                <p:cNvSpPr>
                  <a:spLocks/>
                </p:cNvSpPr>
                <p:nvPr/>
              </p:nvSpPr>
              <p:spPr bwMode="auto">
                <a:xfrm>
                  <a:off x="2585" y="2534"/>
                  <a:ext cx="3" cy="3"/>
                </a:xfrm>
                <a:custGeom>
                  <a:avLst/>
                  <a:gdLst>
                    <a:gd name="T0" fmla="*/ 18 w 18"/>
                    <a:gd name="T1" fmla="*/ 0 h 19"/>
                    <a:gd name="T2" fmla="*/ 0 w 18"/>
                    <a:gd name="T3" fmla="*/ 0 h 19"/>
                    <a:gd name="T4" fmla="*/ 0 w 18"/>
                    <a:gd name="T5" fmla="*/ 5 h 19"/>
                    <a:gd name="T6" fmla="*/ 13 w 18"/>
                    <a:gd name="T7" fmla="*/ 5 h 19"/>
                    <a:gd name="T8" fmla="*/ 13 w 18"/>
                    <a:gd name="T9" fmla="*/ 13 h 19"/>
                    <a:gd name="T10" fmla="*/ 11 w 18"/>
                    <a:gd name="T11" fmla="*/ 14 h 19"/>
                    <a:gd name="T12" fmla="*/ 6 w 18"/>
                    <a:gd name="T13" fmla="*/ 17 h 19"/>
                    <a:gd name="T14" fmla="*/ 0 w 18"/>
                    <a:gd name="T15" fmla="*/ 17 h 19"/>
                    <a:gd name="T16" fmla="*/ 14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3"/>
                      </a:lnTo>
                      <a:lnTo>
                        <a:pt x="11" y="14"/>
                      </a:lnTo>
                      <a:lnTo>
                        <a:pt x="6" y="17"/>
                      </a:lnTo>
                      <a:lnTo>
                        <a:pt x="0" y="17"/>
                      </a:lnTo>
                      <a:lnTo>
                        <a:pt x="14"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6" name="Freeform 1190"/>
                <p:cNvSpPr>
                  <a:spLocks/>
                </p:cNvSpPr>
                <p:nvPr/>
              </p:nvSpPr>
              <p:spPr bwMode="auto">
                <a:xfrm>
                  <a:off x="2585" y="2531"/>
                  <a:ext cx="3" cy="2"/>
                </a:xfrm>
                <a:custGeom>
                  <a:avLst/>
                  <a:gdLst>
                    <a:gd name="T0" fmla="*/ 12 w 18"/>
                    <a:gd name="T1" fmla="*/ 0 h 11"/>
                    <a:gd name="T2" fmla="*/ 0 w 18"/>
                    <a:gd name="T3" fmla="*/ 2 h 11"/>
                    <a:gd name="T4" fmla="*/ 3 w 18"/>
                    <a:gd name="T5" fmla="*/ 2 h 11"/>
                    <a:gd name="T6" fmla="*/ 9 w 18"/>
                    <a:gd name="T7" fmla="*/ 4 h 11"/>
                    <a:gd name="T8" fmla="*/ 11 w 18"/>
                    <a:gd name="T9" fmla="*/ 6 h 11"/>
                    <a:gd name="T10" fmla="*/ 13 w 18"/>
                    <a:gd name="T11" fmla="*/ 11 h 11"/>
                    <a:gd name="T12" fmla="*/ 18 w 18"/>
                    <a:gd name="T13" fmla="*/ 9 h 11"/>
                    <a:gd name="T14" fmla="*/ 18 w 18"/>
                    <a:gd name="T15" fmla="*/ 9 h 11"/>
                    <a:gd name="T16" fmla="*/ 16 w 18"/>
                    <a:gd name="T17" fmla="*/ 4 h 11"/>
                    <a:gd name="T18" fmla="*/ 12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12" y="0"/>
                      </a:moveTo>
                      <a:lnTo>
                        <a:pt x="0" y="2"/>
                      </a:lnTo>
                      <a:lnTo>
                        <a:pt x="3" y="2"/>
                      </a:lnTo>
                      <a:lnTo>
                        <a:pt x="9" y="4"/>
                      </a:lnTo>
                      <a:lnTo>
                        <a:pt x="11" y="6"/>
                      </a:lnTo>
                      <a:lnTo>
                        <a:pt x="13" y="11"/>
                      </a:lnTo>
                      <a:lnTo>
                        <a:pt x="18" y="9"/>
                      </a:lnTo>
                      <a:lnTo>
                        <a:pt x="18" y="9"/>
                      </a:lnTo>
                      <a:lnTo>
                        <a:pt x="16"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7" name="Freeform 1191"/>
                <p:cNvSpPr>
                  <a:spLocks/>
                </p:cNvSpPr>
                <p:nvPr/>
              </p:nvSpPr>
              <p:spPr bwMode="auto">
                <a:xfrm>
                  <a:off x="2581" y="2530"/>
                  <a:ext cx="6" cy="8"/>
                </a:xfrm>
                <a:custGeom>
                  <a:avLst/>
                  <a:gdLst>
                    <a:gd name="T0" fmla="*/ 21 w 35"/>
                    <a:gd name="T1" fmla="*/ 0 h 45"/>
                    <a:gd name="T2" fmla="*/ 21 w 35"/>
                    <a:gd name="T3" fmla="*/ 0 h 45"/>
                    <a:gd name="T4" fmla="*/ 15 w 35"/>
                    <a:gd name="T5" fmla="*/ 2 h 45"/>
                    <a:gd name="T6" fmla="*/ 9 w 35"/>
                    <a:gd name="T7" fmla="*/ 4 h 45"/>
                    <a:gd name="T8" fmla="*/ 6 w 35"/>
                    <a:gd name="T9" fmla="*/ 7 h 45"/>
                    <a:gd name="T10" fmla="*/ 3 w 35"/>
                    <a:gd name="T11" fmla="*/ 12 h 45"/>
                    <a:gd name="T12" fmla="*/ 2 w 35"/>
                    <a:gd name="T13" fmla="*/ 12 h 45"/>
                    <a:gd name="T14" fmla="*/ 1 w 35"/>
                    <a:gd name="T15" fmla="*/ 18 h 45"/>
                    <a:gd name="T16" fmla="*/ 0 w 35"/>
                    <a:gd name="T17" fmla="*/ 23 h 45"/>
                    <a:gd name="T18" fmla="*/ 0 w 35"/>
                    <a:gd name="T19" fmla="*/ 24 h 45"/>
                    <a:gd name="T20" fmla="*/ 1 w 35"/>
                    <a:gd name="T21" fmla="*/ 30 h 45"/>
                    <a:gd name="T22" fmla="*/ 3 w 35"/>
                    <a:gd name="T23" fmla="*/ 35 h 45"/>
                    <a:gd name="T24" fmla="*/ 6 w 35"/>
                    <a:gd name="T25" fmla="*/ 39 h 45"/>
                    <a:gd name="T26" fmla="*/ 6 w 35"/>
                    <a:gd name="T27" fmla="*/ 40 h 45"/>
                    <a:gd name="T28" fmla="*/ 10 w 35"/>
                    <a:gd name="T29" fmla="*/ 43 h 45"/>
                    <a:gd name="T30" fmla="*/ 16 w 35"/>
                    <a:gd name="T31" fmla="*/ 44 h 45"/>
                    <a:gd name="T32" fmla="*/ 22 w 35"/>
                    <a:gd name="T33" fmla="*/ 45 h 45"/>
                    <a:gd name="T34" fmla="*/ 24 w 35"/>
                    <a:gd name="T35" fmla="*/ 45 h 45"/>
                    <a:gd name="T36" fmla="*/ 30 w 35"/>
                    <a:gd name="T37" fmla="*/ 44 h 45"/>
                    <a:gd name="T38" fmla="*/ 35 w 35"/>
                    <a:gd name="T39" fmla="*/ 42 h 45"/>
                    <a:gd name="T40" fmla="*/ 21 w 35"/>
                    <a:gd name="T41" fmla="*/ 40 h 45"/>
                    <a:gd name="T42" fmla="*/ 19 w 35"/>
                    <a:gd name="T43" fmla="*/ 40 h 45"/>
                    <a:gd name="T44" fmla="*/ 14 w 35"/>
                    <a:gd name="T45" fmla="*/ 38 h 45"/>
                    <a:gd name="T46" fmla="*/ 11 w 35"/>
                    <a:gd name="T47" fmla="*/ 37 h 45"/>
                    <a:gd name="T48" fmla="*/ 8 w 35"/>
                    <a:gd name="T49" fmla="*/ 32 h 45"/>
                    <a:gd name="T50" fmla="*/ 6 w 35"/>
                    <a:gd name="T51" fmla="*/ 29 h 45"/>
                    <a:gd name="T52" fmla="*/ 6 w 35"/>
                    <a:gd name="T53" fmla="*/ 23 h 45"/>
                    <a:gd name="T54" fmla="*/ 6 w 35"/>
                    <a:gd name="T55" fmla="*/ 21 h 45"/>
                    <a:gd name="T56" fmla="*/ 7 w 35"/>
                    <a:gd name="T57" fmla="*/ 15 h 45"/>
                    <a:gd name="T58" fmla="*/ 9 w 35"/>
                    <a:gd name="T59" fmla="*/ 10 h 45"/>
                    <a:gd name="T60" fmla="*/ 11 w 35"/>
                    <a:gd name="T61" fmla="*/ 9 h 45"/>
                    <a:gd name="T62" fmla="*/ 16 w 35"/>
                    <a:gd name="T63" fmla="*/ 7 h 45"/>
                    <a:gd name="T64" fmla="*/ 21 w 35"/>
                    <a:gd name="T65" fmla="*/ 6 h 45"/>
                    <a:gd name="T66" fmla="*/ 33 w 35"/>
                    <a:gd name="T67" fmla="*/ 4 h 45"/>
                    <a:gd name="T68" fmla="*/ 33 w 35"/>
                    <a:gd name="T69" fmla="*/ 4 h 45"/>
                    <a:gd name="T70" fmla="*/ 27 w 35"/>
                    <a:gd name="T71" fmla="*/ 2 h 45"/>
                    <a:gd name="T72" fmla="*/ 21 w 35"/>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5">
                      <a:moveTo>
                        <a:pt x="21" y="0"/>
                      </a:moveTo>
                      <a:lnTo>
                        <a:pt x="21" y="0"/>
                      </a:lnTo>
                      <a:lnTo>
                        <a:pt x="15" y="2"/>
                      </a:lnTo>
                      <a:lnTo>
                        <a:pt x="9" y="4"/>
                      </a:lnTo>
                      <a:lnTo>
                        <a:pt x="6" y="7"/>
                      </a:lnTo>
                      <a:lnTo>
                        <a:pt x="3" y="12"/>
                      </a:lnTo>
                      <a:lnTo>
                        <a:pt x="2" y="12"/>
                      </a:lnTo>
                      <a:lnTo>
                        <a:pt x="1" y="18"/>
                      </a:lnTo>
                      <a:lnTo>
                        <a:pt x="0" y="23"/>
                      </a:lnTo>
                      <a:lnTo>
                        <a:pt x="0" y="24"/>
                      </a:lnTo>
                      <a:lnTo>
                        <a:pt x="1" y="30"/>
                      </a:lnTo>
                      <a:lnTo>
                        <a:pt x="3" y="35"/>
                      </a:lnTo>
                      <a:lnTo>
                        <a:pt x="6" y="39"/>
                      </a:lnTo>
                      <a:lnTo>
                        <a:pt x="6" y="40"/>
                      </a:lnTo>
                      <a:lnTo>
                        <a:pt x="10" y="43"/>
                      </a:lnTo>
                      <a:lnTo>
                        <a:pt x="16" y="44"/>
                      </a:lnTo>
                      <a:lnTo>
                        <a:pt x="22" y="45"/>
                      </a:lnTo>
                      <a:lnTo>
                        <a:pt x="24" y="45"/>
                      </a:lnTo>
                      <a:lnTo>
                        <a:pt x="30" y="44"/>
                      </a:lnTo>
                      <a:lnTo>
                        <a:pt x="35" y="42"/>
                      </a:lnTo>
                      <a:lnTo>
                        <a:pt x="21" y="40"/>
                      </a:lnTo>
                      <a:lnTo>
                        <a:pt x="19" y="40"/>
                      </a:lnTo>
                      <a:lnTo>
                        <a:pt x="14" y="38"/>
                      </a:lnTo>
                      <a:lnTo>
                        <a:pt x="11" y="37"/>
                      </a:lnTo>
                      <a:lnTo>
                        <a:pt x="8" y="32"/>
                      </a:lnTo>
                      <a:lnTo>
                        <a:pt x="6" y="29"/>
                      </a:lnTo>
                      <a:lnTo>
                        <a:pt x="6" y="23"/>
                      </a:lnTo>
                      <a:lnTo>
                        <a:pt x="6" y="21"/>
                      </a:lnTo>
                      <a:lnTo>
                        <a:pt x="7" y="15"/>
                      </a:lnTo>
                      <a:lnTo>
                        <a:pt x="9" y="10"/>
                      </a:lnTo>
                      <a:lnTo>
                        <a:pt x="11" y="9"/>
                      </a:lnTo>
                      <a:lnTo>
                        <a:pt x="16" y="7"/>
                      </a:lnTo>
                      <a:lnTo>
                        <a:pt x="21" y="6"/>
                      </a:lnTo>
                      <a:lnTo>
                        <a:pt x="33" y="4"/>
                      </a:lnTo>
                      <a:lnTo>
                        <a:pt x="33" y="4"/>
                      </a:lnTo>
                      <a:lnTo>
                        <a:pt x="27" y="2"/>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8" name="Freeform 1192"/>
                <p:cNvSpPr>
                  <a:spLocks/>
                </p:cNvSpPr>
                <p:nvPr/>
              </p:nvSpPr>
              <p:spPr bwMode="auto">
                <a:xfrm>
                  <a:off x="2592" y="2534"/>
                  <a:ext cx="3" cy="3"/>
                </a:xfrm>
                <a:custGeom>
                  <a:avLst/>
                  <a:gdLst>
                    <a:gd name="T0" fmla="*/ 18 w 18"/>
                    <a:gd name="T1" fmla="*/ 0 h 19"/>
                    <a:gd name="T2" fmla="*/ 0 w 18"/>
                    <a:gd name="T3" fmla="*/ 0 h 19"/>
                    <a:gd name="T4" fmla="*/ 0 w 18"/>
                    <a:gd name="T5" fmla="*/ 5 h 19"/>
                    <a:gd name="T6" fmla="*/ 13 w 18"/>
                    <a:gd name="T7" fmla="*/ 5 h 19"/>
                    <a:gd name="T8" fmla="*/ 13 w 18"/>
                    <a:gd name="T9" fmla="*/ 13 h 19"/>
                    <a:gd name="T10" fmla="*/ 11 w 18"/>
                    <a:gd name="T11" fmla="*/ 14 h 19"/>
                    <a:gd name="T12" fmla="*/ 5 w 18"/>
                    <a:gd name="T13" fmla="*/ 17 h 19"/>
                    <a:gd name="T14" fmla="*/ 0 w 18"/>
                    <a:gd name="T15" fmla="*/ 17 h 19"/>
                    <a:gd name="T16" fmla="*/ 13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3"/>
                      </a:lnTo>
                      <a:lnTo>
                        <a:pt x="11" y="14"/>
                      </a:lnTo>
                      <a:lnTo>
                        <a:pt x="5" y="17"/>
                      </a:lnTo>
                      <a:lnTo>
                        <a:pt x="0" y="17"/>
                      </a:lnTo>
                      <a:lnTo>
                        <a:pt x="13"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9" name="Freeform 1193"/>
                <p:cNvSpPr>
                  <a:spLocks/>
                </p:cNvSpPr>
                <p:nvPr/>
              </p:nvSpPr>
              <p:spPr bwMode="auto">
                <a:xfrm>
                  <a:off x="2592" y="2531"/>
                  <a:ext cx="3" cy="2"/>
                </a:xfrm>
                <a:custGeom>
                  <a:avLst/>
                  <a:gdLst>
                    <a:gd name="T0" fmla="*/ 12 w 18"/>
                    <a:gd name="T1" fmla="*/ 0 h 10"/>
                    <a:gd name="T2" fmla="*/ 0 w 18"/>
                    <a:gd name="T3" fmla="*/ 1 h 10"/>
                    <a:gd name="T4" fmla="*/ 3 w 18"/>
                    <a:gd name="T5" fmla="*/ 1 h 10"/>
                    <a:gd name="T6" fmla="*/ 8 w 18"/>
                    <a:gd name="T7" fmla="*/ 3 h 10"/>
                    <a:gd name="T8" fmla="*/ 10 w 18"/>
                    <a:gd name="T9" fmla="*/ 5 h 10"/>
                    <a:gd name="T10" fmla="*/ 13 w 18"/>
                    <a:gd name="T11" fmla="*/ 10 h 10"/>
                    <a:gd name="T12" fmla="*/ 18 w 18"/>
                    <a:gd name="T13" fmla="*/ 8 h 10"/>
                    <a:gd name="T14" fmla="*/ 17 w 18"/>
                    <a:gd name="T15" fmla="*/ 8 h 10"/>
                    <a:gd name="T16" fmla="*/ 15 w 18"/>
                    <a:gd name="T17" fmla="*/ 3 h 10"/>
                    <a:gd name="T18" fmla="*/ 12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12" y="0"/>
                      </a:moveTo>
                      <a:lnTo>
                        <a:pt x="0" y="1"/>
                      </a:lnTo>
                      <a:lnTo>
                        <a:pt x="3" y="1"/>
                      </a:lnTo>
                      <a:lnTo>
                        <a:pt x="8" y="3"/>
                      </a:lnTo>
                      <a:lnTo>
                        <a:pt x="10" y="5"/>
                      </a:lnTo>
                      <a:lnTo>
                        <a:pt x="13" y="10"/>
                      </a:lnTo>
                      <a:lnTo>
                        <a:pt x="18" y="8"/>
                      </a:lnTo>
                      <a:lnTo>
                        <a:pt x="17" y="8"/>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0" name="Freeform 1194"/>
                <p:cNvSpPr>
                  <a:spLocks/>
                </p:cNvSpPr>
                <p:nvPr/>
              </p:nvSpPr>
              <p:spPr bwMode="auto">
                <a:xfrm>
                  <a:off x="2589" y="2531"/>
                  <a:ext cx="5" cy="7"/>
                </a:xfrm>
                <a:custGeom>
                  <a:avLst/>
                  <a:gdLst>
                    <a:gd name="T0" fmla="*/ 21 w 34"/>
                    <a:gd name="T1" fmla="*/ 0 h 43"/>
                    <a:gd name="T2" fmla="*/ 20 w 34"/>
                    <a:gd name="T3" fmla="*/ 0 h 43"/>
                    <a:gd name="T4" fmla="*/ 15 w 34"/>
                    <a:gd name="T5" fmla="*/ 0 h 43"/>
                    <a:gd name="T6" fmla="*/ 9 w 34"/>
                    <a:gd name="T7" fmla="*/ 2 h 43"/>
                    <a:gd name="T8" fmla="*/ 5 w 34"/>
                    <a:gd name="T9" fmla="*/ 5 h 43"/>
                    <a:gd name="T10" fmla="*/ 2 w 34"/>
                    <a:gd name="T11" fmla="*/ 10 h 43"/>
                    <a:gd name="T12" fmla="*/ 2 w 34"/>
                    <a:gd name="T13" fmla="*/ 10 h 43"/>
                    <a:gd name="T14" fmla="*/ 0 w 34"/>
                    <a:gd name="T15" fmla="*/ 16 h 43"/>
                    <a:gd name="T16" fmla="*/ 0 w 34"/>
                    <a:gd name="T17" fmla="*/ 21 h 43"/>
                    <a:gd name="T18" fmla="*/ 0 w 34"/>
                    <a:gd name="T19" fmla="*/ 22 h 43"/>
                    <a:gd name="T20" fmla="*/ 1 w 34"/>
                    <a:gd name="T21" fmla="*/ 28 h 43"/>
                    <a:gd name="T22" fmla="*/ 2 w 34"/>
                    <a:gd name="T23" fmla="*/ 33 h 43"/>
                    <a:gd name="T24" fmla="*/ 6 w 34"/>
                    <a:gd name="T25" fmla="*/ 37 h 43"/>
                    <a:gd name="T26" fmla="*/ 6 w 34"/>
                    <a:gd name="T27" fmla="*/ 38 h 43"/>
                    <a:gd name="T28" fmla="*/ 10 w 34"/>
                    <a:gd name="T29" fmla="*/ 41 h 43"/>
                    <a:gd name="T30" fmla="*/ 16 w 34"/>
                    <a:gd name="T31" fmla="*/ 43 h 43"/>
                    <a:gd name="T32" fmla="*/ 21 w 34"/>
                    <a:gd name="T33" fmla="*/ 43 h 43"/>
                    <a:gd name="T34" fmla="*/ 24 w 34"/>
                    <a:gd name="T35" fmla="*/ 43 h 43"/>
                    <a:gd name="T36" fmla="*/ 29 w 34"/>
                    <a:gd name="T37" fmla="*/ 42 h 43"/>
                    <a:gd name="T38" fmla="*/ 34 w 34"/>
                    <a:gd name="T39" fmla="*/ 40 h 43"/>
                    <a:gd name="T40" fmla="*/ 21 w 34"/>
                    <a:gd name="T41" fmla="*/ 38 h 43"/>
                    <a:gd name="T42" fmla="*/ 19 w 34"/>
                    <a:gd name="T43" fmla="*/ 38 h 43"/>
                    <a:gd name="T44" fmla="*/ 13 w 34"/>
                    <a:gd name="T45" fmla="*/ 36 h 43"/>
                    <a:gd name="T46" fmla="*/ 11 w 34"/>
                    <a:gd name="T47" fmla="*/ 35 h 43"/>
                    <a:gd name="T48" fmla="*/ 7 w 34"/>
                    <a:gd name="T49" fmla="*/ 30 h 43"/>
                    <a:gd name="T50" fmla="*/ 6 w 34"/>
                    <a:gd name="T51" fmla="*/ 27 h 43"/>
                    <a:gd name="T52" fmla="*/ 5 w 34"/>
                    <a:gd name="T53" fmla="*/ 21 h 43"/>
                    <a:gd name="T54" fmla="*/ 6 w 34"/>
                    <a:gd name="T55" fmla="*/ 19 h 43"/>
                    <a:gd name="T56" fmla="*/ 7 w 34"/>
                    <a:gd name="T57" fmla="*/ 13 h 43"/>
                    <a:gd name="T58" fmla="*/ 9 w 34"/>
                    <a:gd name="T59" fmla="*/ 9 h 43"/>
                    <a:gd name="T60" fmla="*/ 10 w 34"/>
                    <a:gd name="T61" fmla="*/ 7 h 43"/>
                    <a:gd name="T62" fmla="*/ 16 w 34"/>
                    <a:gd name="T63" fmla="*/ 5 h 43"/>
                    <a:gd name="T64" fmla="*/ 21 w 34"/>
                    <a:gd name="T65" fmla="*/ 4 h 43"/>
                    <a:gd name="T66" fmla="*/ 33 w 34"/>
                    <a:gd name="T67" fmla="*/ 3 h 43"/>
                    <a:gd name="T68" fmla="*/ 32 w 34"/>
                    <a:gd name="T69" fmla="*/ 2 h 43"/>
                    <a:gd name="T70" fmla="*/ 27 w 34"/>
                    <a:gd name="T71" fmla="*/ 0 h 43"/>
                    <a:gd name="T72" fmla="*/ 21 w 34"/>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3">
                      <a:moveTo>
                        <a:pt x="21" y="0"/>
                      </a:moveTo>
                      <a:lnTo>
                        <a:pt x="20" y="0"/>
                      </a:lnTo>
                      <a:lnTo>
                        <a:pt x="15" y="0"/>
                      </a:lnTo>
                      <a:lnTo>
                        <a:pt x="9" y="2"/>
                      </a:lnTo>
                      <a:lnTo>
                        <a:pt x="5" y="5"/>
                      </a:lnTo>
                      <a:lnTo>
                        <a:pt x="2" y="10"/>
                      </a:lnTo>
                      <a:lnTo>
                        <a:pt x="2" y="10"/>
                      </a:lnTo>
                      <a:lnTo>
                        <a:pt x="0" y="16"/>
                      </a:lnTo>
                      <a:lnTo>
                        <a:pt x="0" y="21"/>
                      </a:lnTo>
                      <a:lnTo>
                        <a:pt x="0" y="22"/>
                      </a:lnTo>
                      <a:lnTo>
                        <a:pt x="1" y="28"/>
                      </a:lnTo>
                      <a:lnTo>
                        <a:pt x="2" y="33"/>
                      </a:lnTo>
                      <a:lnTo>
                        <a:pt x="6" y="37"/>
                      </a:lnTo>
                      <a:lnTo>
                        <a:pt x="6" y="38"/>
                      </a:lnTo>
                      <a:lnTo>
                        <a:pt x="10" y="41"/>
                      </a:lnTo>
                      <a:lnTo>
                        <a:pt x="16" y="43"/>
                      </a:lnTo>
                      <a:lnTo>
                        <a:pt x="21" y="43"/>
                      </a:lnTo>
                      <a:lnTo>
                        <a:pt x="24" y="43"/>
                      </a:lnTo>
                      <a:lnTo>
                        <a:pt x="29" y="42"/>
                      </a:lnTo>
                      <a:lnTo>
                        <a:pt x="34" y="40"/>
                      </a:lnTo>
                      <a:lnTo>
                        <a:pt x="21" y="38"/>
                      </a:lnTo>
                      <a:lnTo>
                        <a:pt x="19" y="38"/>
                      </a:lnTo>
                      <a:lnTo>
                        <a:pt x="13" y="36"/>
                      </a:lnTo>
                      <a:lnTo>
                        <a:pt x="11" y="35"/>
                      </a:lnTo>
                      <a:lnTo>
                        <a:pt x="7" y="30"/>
                      </a:lnTo>
                      <a:lnTo>
                        <a:pt x="6" y="27"/>
                      </a:lnTo>
                      <a:lnTo>
                        <a:pt x="5" y="21"/>
                      </a:lnTo>
                      <a:lnTo>
                        <a:pt x="6" y="19"/>
                      </a:lnTo>
                      <a:lnTo>
                        <a:pt x="7" y="13"/>
                      </a:lnTo>
                      <a:lnTo>
                        <a:pt x="9" y="9"/>
                      </a:lnTo>
                      <a:lnTo>
                        <a:pt x="10" y="7"/>
                      </a:lnTo>
                      <a:lnTo>
                        <a:pt x="16" y="5"/>
                      </a:lnTo>
                      <a:lnTo>
                        <a:pt x="21" y="4"/>
                      </a:lnTo>
                      <a:lnTo>
                        <a:pt x="33" y="3"/>
                      </a:lnTo>
                      <a:lnTo>
                        <a:pt x="32" y="2"/>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1" name="Freeform 1195"/>
                <p:cNvSpPr>
                  <a:spLocks/>
                </p:cNvSpPr>
                <p:nvPr/>
              </p:nvSpPr>
              <p:spPr bwMode="auto">
                <a:xfrm>
                  <a:off x="2597" y="2531"/>
                  <a:ext cx="1" cy="7"/>
                </a:xfrm>
                <a:custGeom>
                  <a:avLst/>
                  <a:gdLst>
                    <a:gd name="T0" fmla="*/ 5 w 5"/>
                    <a:gd name="T1" fmla="*/ 43 h 43"/>
                    <a:gd name="T2" fmla="*/ 0 w 5"/>
                    <a:gd name="T3" fmla="*/ 42 h 43"/>
                    <a:gd name="T4" fmla="*/ 0 w 5"/>
                    <a:gd name="T5" fmla="*/ 0 h 43"/>
                    <a:gd name="T6" fmla="*/ 5 w 5"/>
                    <a:gd name="T7" fmla="*/ 0 h 43"/>
                    <a:gd name="T8" fmla="*/ 5 w 5"/>
                    <a:gd name="T9" fmla="*/ 43 h 43"/>
                  </a:gdLst>
                  <a:ahLst/>
                  <a:cxnLst>
                    <a:cxn ang="0">
                      <a:pos x="T0" y="T1"/>
                    </a:cxn>
                    <a:cxn ang="0">
                      <a:pos x="T2" y="T3"/>
                    </a:cxn>
                    <a:cxn ang="0">
                      <a:pos x="T4" y="T5"/>
                    </a:cxn>
                    <a:cxn ang="0">
                      <a:pos x="T6" y="T7"/>
                    </a:cxn>
                    <a:cxn ang="0">
                      <a:pos x="T8" y="T9"/>
                    </a:cxn>
                  </a:cxnLst>
                  <a:rect l="0" t="0" r="r" b="b"/>
                  <a:pathLst>
                    <a:path w="5" h="43">
                      <a:moveTo>
                        <a:pt x="5" y="43"/>
                      </a:moveTo>
                      <a:lnTo>
                        <a:pt x="0" y="42"/>
                      </a:lnTo>
                      <a:lnTo>
                        <a:pt x="0" y="0"/>
                      </a:lnTo>
                      <a:lnTo>
                        <a:pt x="5" y="0"/>
                      </a:lnTo>
                      <a:lnTo>
                        <a:pt x="5"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2" name="Freeform 1196"/>
                <p:cNvSpPr>
                  <a:spLocks/>
                </p:cNvSpPr>
                <p:nvPr/>
              </p:nvSpPr>
              <p:spPr bwMode="auto">
                <a:xfrm>
                  <a:off x="2599" y="2531"/>
                  <a:ext cx="5" cy="7"/>
                </a:xfrm>
                <a:custGeom>
                  <a:avLst/>
                  <a:gdLst>
                    <a:gd name="T0" fmla="*/ 23 w 29"/>
                    <a:gd name="T1" fmla="*/ 0 h 43"/>
                    <a:gd name="T2" fmla="*/ 17 w 29"/>
                    <a:gd name="T3" fmla="*/ 0 h 43"/>
                    <a:gd name="T4" fmla="*/ 0 w 29"/>
                    <a:gd name="T5" fmla="*/ 43 h 43"/>
                    <a:gd name="T6" fmla="*/ 7 w 29"/>
                    <a:gd name="T7" fmla="*/ 43 h 43"/>
                    <a:gd name="T8" fmla="*/ 11 w 29"/>
                    <a:gd name="T9" fmla="*/ 29 h 43"/>
                    <a:gd name="T10" fmla="*/ 29 w 29"/>
                    <a:gd name="T11" fmla="*/ 29 h 43"/>
                    <a:gd name="T12" fmla="*/ 13 w 29"/>
                    <a:gd name="T13" fmla="*/ 25 h 43"/>
                    <a:gd name="T14" fmla="*/ 17 w 29"/>
                    <a:gd name="T15" fmla="*/ 12 h 43"/>
                    <a:gd name="T16" fmla="*/ 18 w 29"/>
                    <a:gd name="T17" fmla="*/ 10 h 43"/>
                    <a:gd name="T18" fmla="*/ 19 w 29"/>
                    <a:gd name="T19" fmla="*/ 5 h 43"/>
                    <a:gd name="T20" fmla="*/ 21 w 29"/>
                    <a:gd name="T21" fmla="*/ 5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7" y="43"/>
                      </a:lnTo>
                      <a:lnTo>
                        <a:pt x="11" y="29"/>
                      </a:lnTo>
                      <a:lnTo>
                        <a:pt x="29" y="29"/>
                      </a:lnTo>
                      <a:lnTo>
                        <a:pt x="13" y="25"/>
                      </a:lnTo>
                      <a:lnTo>
                        <a:pt x="17" y="12"/>
                      </a:lnTo>
                      <a:lnTo>
                        <a:pt x="18" y="10"/>
                      </a:lnTo>
                      <a:lnTo>
                        <a:pt x="19" y="5"/>
                      </a:lnTo>
                      <a:lnTo>
                        <a:pt x="21"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3" name="Freeform 1197"/>
                <p:cNvSpPr>
                  <a:spLocks/>
                </p:cNvSpPr>
                <p:nvPr/>
              </p:nvSpPr>
              <p:spPr bwMode="auto">
                <a:xfrm>
                  <a:off x="2601" y="2531"/>
                  <a:ext cx="4" cy="7"/>
                </a:xfrm>
                <a:custGeom>
                  <a:avLst/>
                  <a:gdLst>
                    <a:gd name="T0" fmla="*/ 10 w 28"/>
                    <a:gd name="T1" fmla="*/ 0 h 43"/>
                    <a:gd name="T2" fmla="*/ 8 w 28"/>
                    <a:gd name="T3" fmla="*/ 5 h 43"/>
                    <a:gd name="T4" fmla="*/ 9 w 28"/>
                    <a:gd name="T5" fmla="*/ 9 h 43"/>
                    <a:gd name="T6" fmla="*/ 10 w 28"/>
                    <a:gd name="T7" fmla="*/ 12 h 43"/>
                    <a:gd name="T8" fmla="*/ 12 w 28"/>
                    <a:gd name="T9" fmla="*/ 17 h 43"/>
                    <a:gd name="T10" fmla="*/ 14 w 28"/>
                    <a:gd name="T11" fmla="*/ 25 h 43"/>
                    <a:gd name="T12" fmla="*/ 0 w 28"/>
                    <a:gd name="T13" fmla="*/ 25 h 43"/>
                    <a:gd name="T14" fmla="*/ 16 w 28"/>
                    <a:gd name="T15" fmla="*/ 29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8" y="5"/>
                      </a:lnTo>
                      <a:lnTo>
                        <a:pt x="9" y="9"/>
                      </a:lnTo>
                      <a:lnTo>
                        <a:pt x="10" y="12"/>
                      </a:lnTo>
                      <a:lnTo>
                        <a:pt x="12" y="17"/>
                      </a:lnTo>
                      <a:lnTo>
                        <a:pt x="14" y="25"/>
                      </a:lnTo>
                      <a:lnTo>
                        <a:pt x="0" y="25"/>
                      </a:lnTo>
                      <a:lnTo>
                        <a:pt x="16" y="29"/>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4" name="Freeform 1198"/>
                <p:cNvSpPr>
                  <a:spLocks/>
                </p:cNvSpPr>
                <p:nvPr/>
              </p:nvSpPr>
              <p:spPr bwMode="auto">
                <a:xfrm>
                  <a:off x="2608" y="2535"/>
                  <a:ext cx="5" cy="3"/>
                </a:xfrm>
                <a:custGeom>
                  <a:avLst/>
                  <a:gdLst>
                    <a:gd name="T0" fmla="*/ 9 w 25"/>
                    <a:gd name="T1" fmla="*/ 0 h 20"/>
                    <a:gd name="T2" fmla="*/ 0 w 25"/>
                    <a:gd name="T3" fmla="*/ 1 h 20"/>
                    <a:gd name="T4" fmla="*/ 3 w 25"/>
                    <a:gd name="T5" fmla="*/ 1 h 20"/>
                    <a:gd name="T6" fmla="*/ 6 w 25"/>
                    <a:gd name="T7" fmla="*/ 3 h 20"/>
                    <a:gd name="T8" fmla="*/ 9 w 25"/>
                    <a:gd name="T9" fmla="*/ 7 h 20"/>
                    <a:gd name="T10" fmla="*/ 10 w 25"/>
                    <a:gd name="T11" fmla="*/ 9 h 20"/>
                    <a:gd name="T12" fmla="*/ 14 w 25"/>
                    <a:gd name="T13" fmla="*/ 13 h 20"/>
                    <a:gd name="T14" fmla="*/ 18 w 25"/>
                    <a:gd name="T15" fmla="*/ 20 h 20"/>
                    <a:gd name="T16" fmla="*/ 25 w 25"/>
                    <a:gd name="T17" fmla="*/ 20 h 20"/>
                    <a:gd name="T18" fmla="*/ 18 w 25"/>
                    <a:gd name="T19" fmla="*/ 9 h 20"/>
                    <a:gd name="T20" fmla="*/ 14 w 25"/>
                    <a:gd name="T21" fmla="*/ 3 h 20"/>
                    <a:gd name="T22" fmla="*/ 9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9" y="0"/>
                      </a:moveTo>
                      <a:lnTo>
                        <a:pt x="0" y="1"/>
                      </a:lnTo>
                      <a:lnTo>
                        <a:pt x="3" y="1"/>
                      </a:lnTo>
                      <a:lnTo>
                        <a:pt x="6" y="3"/>
                      </a:lnTo>
                      <a:lnTo>
                        <a:pt x="9" y="7"/>
                      </a:lnTo>
                      <a:lnTo>
                        <a:pt x="10" y="9"/>
                      </a:lnTo>
                      <a:lnTo>
                        <a:pt x="14" y="13"/>
                      </a:lnTo>
                      <a:lnTo>
                        <a:pt x="18" y="20"/>
                      </a:lnTo>
                      <a:lnTo>
                        <a:pt x="25" y="20"/>
                      </a:lnTo>
                      <a:lnTo>
                        <a:pt x="18" y="9"/>
                      </a:lnTo>
                      <a:lnTo>
                        <a:pt x="14"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5" name="Freeform 1199"/>
                <p:cNvSpPr>
                  <a:spLocks/>
                </p:cNvSpPr>
                <p:nvPr/>
              </p:nvSpPr>
              <p:spPr bwMode="auto">
                <a:xfrm>
                  <a:off x="2607" y="2531"/>
                  <a:ext cx="5" cy="3"/>
                </a:xfrm>
                <a:custGeom>
                  <a:avLst/>
                  <a:gdLst>
                    <a:gd name="T0" fmla="*/ 25 w 28"/>
                    <a:gd name="T1" fmla="*/ 0 h 17"/>
                    <a:gd name="T2" fmla="*/ 13 w 28"/>
                    <a:gd name="T3" fmla="*/ 2 h 17"/>
                    <a:gd name="T4" fmla="*/ 15 w 28"/>
                    <a:gd name="T5" fmla="*/ 2 h 17"/>
                    <a:gd name="T6" fmla="*/ 21 w 28"/>
                    <a:gd name="T7" fmla="*/ 4 h 17"/>
                    <a:gd name="T8" fmla="*/ 23 w 28"/>
                    <a:gd name="T9" fmla="*/ 8 h 17"/>
                    <a:gd name="T10" fmla="*/ 22 w 28"/>
                    <a:gd name="T11" fmla="*/ 13 h 17"/>
                    <a:gd name="T12" fmla="*/ 17 w 28"/>
                    <a:gd name="T13" fmla="*/ 16 h 17"/>
                    <a:gd name="T14" fmla="*/ 17 w 28"/>
                    <a:gd name="T15" fmla="*/ 16 h 17"/>
                    <a:gd name="T16" fmla="*/ 12 w 28"/>
                    <a:gd name="T17" fmla="*/ 16 h 17"/>
                    <a:gd name="T18" fmla="*/ 0 w 28"/>
                    <a:gd name="T19" fmla="*/ 16 h 17"/>
                    <a:gd name="T20" fmla="*/ 25 w 28"/>
                    <a:gd name="T21" fmla="*/ 17 h 17"/>
                    <a:gd name="T22" fmla="*/ 27 w 28"/>
                    <a:gd name="T23" fmla="*/ 15 h 17"/>
                    <a:gd name="T24" fmla="*/ 28 w 28"/>
                    <a:gd name="T25" fmla="*/ 8 h 17"/>
                    <a:gd name="T26" fmla="*/ 27 w 28"/>
                    <a:gd name="T27" fmla="*/ 4 h 17"/>
                    <a:gd name="T28" fmla="*/ 25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5" y="0"/>
                      </a:moveTo>
                      <a:lnTo>
                        <a:pt x="13" y="2"/>
                      </a:lnTo>
                      <a:lnTo>
                        <a:pt x="15" y="2"/>
                      </a:lnTo>
                      <a:lnTo>
                        <a:pt x="21" y="4"/>
                      </a:lnTo>
                      <a:lnTo>
                        <a:pt x="23" y="8"/>
                      </a:lnTo>
                      <a:lnTo>
                        <a:pt x="22" y="13"/>
                      </a:lnTo>
                      <a:lnTo>
                        <a:pt x="17" y="16"/>
                      </a:lnTo>
                      <a:lnTo>
                        <a:pt x="17" y="16"/>
                      </a:lnTo>
                      <a:lnTo>
                        <a:pt x="12" y="16"/>
                      </a:lnTo>
                      <a:lnTo>
                        <a:pt x="0" y="16"/>
                      </a:lnTo>
                      <a:lnTo>
                        <a:pt x="25" y="17"/>
                      </a:lnTo>
                      <a:lnTo>
                        <a:pt x="27" y="15"/>
                      </a:lnTo>
                      <a:lnTo>
                        <a:pt x="28" y="8"/>
                      </a:lnTo>
                      <a:lnTo>
                        <a:pt x="27"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6" name="Freeform 1200"/>
                <p:cNvSpPr>
                  <a:spLocks/>
                </p:cNvSpPr>
                <p:nvPr/>
              </p:nvSpPr>
              <p:spPr bwMode="auto">
                <a:xfrm>
                  <a:off x="2606" y="2531"/>
                  <a:ext cx="5" cy="7"/>
                </a:xfrm>
                <a:custGeom>
                  <a:avLst/>
                  <a:gdLst>
                    <a:gd name="T0" fmla="*/ 19 w 31"/>
                    <a:gd name="T1" fmla="*/ 0 h 43"/>
                    <a:gd name="T2" fmla="*/ 0 w 31"/>
                    <a:gd name="T3" fmla="*/ 0 h 43"/>
                    <a:gd name="T4" fmla="*/ 0 w 31"/>
                    <a:gd name="T5" fmla="*/ 43 h 43"/>
                    <a:gd name="T6" fmla="*/ 5 w 31"/>
                    <a:gd name="T7" fmla="*/ 43 h 43"/>
                    <a:gd name="T8" fmla="*/ 6 w 31"/>
                    <a:gd name="T9" fmla="*/ 24 h 43"/>
                    <a:gd name="T10" fmla="*/ 13 w 31"/>
                    <a:gd name="T11" fmla="*/ 24 h 43"/>
                    <a:gd name="T12" fmla="*/ 22 w 31"/>
                    <a:gd name="T13" fmla="*/ 23 h 43"/>
                    <a:gd name="T14" fmla="*/ 22 w 31"/>
                    <a:gd name="T15" fmla="*/ 23 h 43"/>
                    <a:gd name="T16" fmla="*/ 27 w 31"/>
                    <a:gd name="T17" fmla="*/ 22 h 43"/>
                    <a:gd name="T18" fmla="*/ 31 w 31"/>
                    <a:gd name="T19" fmla="*/ 20 h 43"/>
                    <a:gd name="T20" fmla="*/ 6 w 31"/>
                    <a:gd name="T21" fmla="*/ 19 h 43"/>
                    <a:gd name="T22" fmla="*/ 6 w 31"/>
                    <a:gd name="T23" fmla="*/ 5 h 43"/>
                    <a:gd name="T24" fmla="*/ 19 w 31"/>
                    <a:gd name="T25" fmla="*/ 5 h 43"/>
                    <a:gd name="T26" fmla="*/ 31 w 31"/>
                    <a:gd name="T27" fmla="*/ 3 h 43"/>
                    <a:gd name="T28" fmla="*/ 26 w 31"/>
                    <a:gd name="T29" fmla="*/ 1 h 43"/>
                    <a:gd name="T30" fmla="*/ 26 w 31"/>
                    <a:gd name="T31" fmla="*/ 1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5" y="43"/>
                      </a:lnTo>
                      <a:lnTo>
                        <a:pt x="6" y="24"/>
                      </a:lnTo>
                      <a:lnTo>
                        <a:pt x="13" y="24"/>
                      </a:lnTo>
                      <a:lnTo>
                        <a:pt x="22" y="23"/>
                      </a:lnTo>
                      <a:lnTo>
                        <a:pt x="22" y="23"/>
                      </a:lnTo>
                      <a:lnTo>
                        <a:pt x="27" y="22"/>
                      </a:lnTo>
                      <a:lnTo>
                        <a:pt x="31" y="20"/>
                      </a:lnTo>
                      <a:lnTo>
                        <a:pt x="6" y="19"/>
                      </a:lnTo>
                      <a:lnTo>
                        <a:pt x="6" y="5"/>
                      </a:lnTo>
                      <a:lnTo>
                        <a:pt x="19" y="5"/>
                      </a:lnTo>
                      <a:lnTo>
                        <a:pt x="31" y="3"/>
                      </a:lnTo>
                      <a:lnTo>
                        <a:pt x="26" y="1"/>
                      </a:lnTo>
                      <a:lnTo>
                        <a:pt x="26"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7" name="Freeform 1201"/>
                <p:cNvSpPr>
                  <a:spLocks/>
                </p:cNvSpPr>
                <p:nvPr/>
              </p:nvSpPr>
              <p:spPr bwMode="auto">
                <a:xfrm>
                  <a:off x="2614" y="2531"/>
                  <a:ext cx="5" cy="6"/>
                </a:xfrm>
                <a:custGeom>
                  <a:avLst/>
                  <a:gdLst>
                    <a:gd name="T0" fmla="*/ 21 w 30"/>
                    <a:gd name="T1" fmla="*/ 0 h 37"/>
                    <a:gd name="T2" fmla="*/ 10 w 30"/>
                    <a:gd name="T3" fmla="*/ 2 h 37"/>
                    <a:gd name="T4" fmla="*/ 14 w 30"/>
                    <a:gd name="T5" fmla="*/ 3 h 37"/>
                    <a:gd name="T6" fmla="*/ 18 w 30"/>
                    <a:gd name="T7" fmla="*/ 4 h 37"/>
                    <a:gd name="T8" fmla="*/ 21 w 30"/>
                    <a:gd name="T9" fmla="*/ 7 h 37"/>
                    <a:gd name="T10" fmla="*/ 23 w 30"/>
                    <a:gd name="T11" fmla="*/ 13 h 37"/>
                    <a:gd name="T12" fmla="*/ 23 w 30"/>
                    <a:gd name="T13" fmla="*/ 13 h 37"/>
                    <a:gd name="T14" fmla="*/ 25 w 30"/>
                    <a:gd name="T15" fmla="*/ 18 h 37"/>
                    <a:gd name="T16" fmla="*/ 23 w 30"/>
                    <a:gd name="T17" fmla="*/ 22 h 37"/>
                    <a:gd name="T18" fmla="*/ 22 w 30"/>
                    <a:gd name="T19" fmla="*/ 27 h 37"/>
                    <a:gd name="T20" fmla="*/ 22 w 30"/>
                    <a:gd name="T21" fmla="*/ 29 h 37"/>
                    <a:gd name="T22" fmla="*/ 19 w 30"/>
                    <a:gd name="T23" fmla="*/ 33 h 37"/>
                    <a:gd name="T24" fmla="*/ 14 w 30"/>
                    <a:gd name="T25" fmla="*/ 35 h 37"/>
                    <a:gd name="T26" fmla="*/ 10 w 30"/>
                    <a:gd name="T27" fmla="*/ 35 h 37"/>
                    <a:gd name="T28" fmla="*/ 0 w 30"/>
                    <a:gd name="T29" fmla="*/ 35 h 37"/>
                    <a:gd name="T30" fmla="*/ 21 w 30"/>
                    <a:gd name="T31" fmla="*/ 37 h 37"/>
                    <a:gd name="T32" fmla="*/ 26 w 30"/>
                    <a:gd name="T33" fmla="*/ 34 h 37"/>
                    <a:gd name="T34" fmla="*/ 28 w 30"/>
                    <a:gd name="T35" fmla="*/ 30 h 37"/>
                    <a:gd name="T36" fmla="*/ 29 w 30"/>
                    <a:gd name="T37" fmla="*/ 24 h 37"/>
                    <a:gd name="T38" fmla="*/ 30 w 30"/>
                    <a:gd name="T39" fmla="*/ 18 h 37"/>
                    <a:gd name="T40" fmla="*/ 30 w 30"/>
                    <a:gd name="T41" fmla="*/ 16 h 37"/>
                    <a:gd name="T42" fmla="*/ 29 w 30"/>
                    <a:gd name="T43" fmla="*/ 9 h 37"/>
                    <a:gd name="T44" fmla="*/ 29 w 30"/>
                    <a:gd name="T45" fmla="*/ 8 h 37"/>
                    <a:gd name="T46" fmla="*/ 26 w 30"/>
                    <a:gd name="T47" fmla="*/ 4 h 37"/>
                    <a:gd name="T48" fmla="*/ 26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10" y="2"/>
                      </a:lnTo>
                      <a:lnTo>
                        <a:pt x="14" y="3"/>
                      </a:lnTo>
                      <a:lnTo>
                        <a:pt x="18" y="4"/>
                      </a:lnTo>
                      <a:lnTo>
                        <a:pt x="21" y="7"/>
                      </a:lnTo>
                      <a:lnTo>
                        <a:pt x="23" y="13"/>
                      </a:lnTo>
                      <a:lnTo>
                        <a:pt x="23" y="13"/>
                      </a:lnTo>
                      <a:lnTo>
                        <a:pt x="25" y="18"/>
                      </a:lnTo>
                      <a:lnTo>
                        <a:pt x="23" y="22"/>
                      </a:lnTo>
                      <a:lnTo>
                        <a:pt x="22" y="27"/>
                      </a:lnTo>
                      <a:lnTo>
                        <a:pt x="22" y="29"/>
                      </a:lnTo>
                      <a:lnTo>
                        <a:pt x="19" y="33"/>
                      </a:lnTo>
                      <a:lnTo>
                        <a:pt x="14" y="35"/>
                      </a:lnTo>
                      <a:lnTo>
                        <a:pt x="10" y="35"/>
                      </a:lnTo>
                      <a:lnTo>
                        <a:pt x="0" y="35"/>
                      </a:lnTo>
                      <a:lnTo>
                        <a:pt x="21" y="37"/>
                      </a:lnTo>
                      <a:lnTo>
                        <a:pt x="26" y="34"/>
                      </a:lnTo>
                      <a:lnTo>
                        <a:pt x="28" y="30"/>
                      </a:lnTo>
                      <a:lnTo>
                        <a:pt x="29" y="24"/>
                      </a:lnTo>
                      <a:lnTo>
                        <a:pt x="30" y="18"/>
                      </a:lnTo>
                      <a:lnTo>
                        <a:pt x="30" y="16"/>
                      </a:lnTo>
                      <a:lnTo>
                        <a:pt x="29" y="9"/>
                      </a:lnTo>
                      <a:lnTo>
                        <a:pt x="29" y="8"/>
                      </a:lnTo>
                      <a:lnTo>
                        <a:pt x="26" y="4"/>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8" name="Freeform 1202"/>
                <p:cNvSpPr>
                  <a:spLocks/>
                </p:cNvSpPr>
                <p:nvPr/>
              </p:nvSpPr>
              <p:spPr bwMode="auto">
                <a:xfrm>
                  <a:off x="2613" y="2531"/>
                  <a:ext cx="5" cy="7"/>
                </a:xfrm>
                <a:custGeom>
                  <a:avLst/>
                  <a:gdLst>
                    <a:gd name="T0" fmla="*/ 15 w 26"/>
                    <a:gd name="T1" fmla="*/ 1 h 43"/>
                    <a:gd name="T2" fmla="*/ 0 w 26"/>
                    <a:gd name="T3" fmla="*/ 0 h 43"/>
                    <a:gd name="T4" fmla="*/ 0 w 26"/>
                    <a:gd name="T5" fmla="*/ 43 h 43"/>
                    <a:gd name="T6" fmla="*/ 15 w 26"/>
                    <a:gd name="T7" fmla="*/ 43 h 43"/>
                    <a:gd name="T8" fmla="*/ 16 w 26"/>
                    <a:gd name="T9" fmla="*/ 43 h 43"/>
                    <a:gd name="T10" fmla="*/ 22 w 26"/>
                    <a:gd name="T11" fmla="*/ 42 h 43"/>
                    <a:gd name="T12" fmla="*/ 26 w 26"/>
                    <a:gd name="T13" fmla="*/ 40 h 43"/>
                    <a:gd name="T14" fmla="*/ 5 w 26"/>
                    <a:gd name="T15" fmla="*/ 38 h 43"/>
                    <a:gd name="T16" fmla="*/ 5 w 26"/>
                    <a:gd name="T17" fmla="*/ 5 h 43"/>
                    <a:gd name="T18" fmla="*/ 15 w 26"/>
                    <a:gd name="T19" fmla="*/ 5 h 43"/>
                    <a:gd name="T20" fmla="*/ 26 w 26"/>
                    <a:gd name="T21" fmla="*/ 3 h 43"/>
                    <a:gd name="T22" fmla="*/ 26 w 26"/>
                    <a:gd name="T23" fmla="*/ 3 h 43"/>
                    <a:gd name="T24" fmla="*/ 21 w 26"/>
                    <a:gd name="T25" fmla="*/ 1 h 43"/>
                    <a:gd name="T26" fmla="*/ 20 w 26"/>
                    <a:gd name="T27" fmla="*/ 1 h 43"/>
                    <a:gd name="T28" fmla="*/ 15 w 26"/>
                    <a:gd name="T2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3">
                      <a:moveTo>
                        <a:pt x="15" y="1"/>
                      </a:moveTo>
                      <a:lnTo>
                        <a:pt x="0" y="0"/>
                      </a:lnTo>
                      <a:lnTo>
                        <a:pt x="0" y="43"/>
                      </a:lnTo>
                      <a:lnTo>
                        <a:pt x="15" y="43"/>
                      </a:lnTo>
                      <a:lnTo>
                        <a:pt x="16" y="43"/>
                      </a:lnTo>
                      <a:lnTo>
                        <a:pt x="22" y="42"/>
                      </a:lnTo>
                      <a:lnTo>
                        <a:pt x="26" y="40"/>
                      </a:lnTo>
                      <a:lnTo>
                        <a:pt x="5" y="38"/>
                      </a:lnTo>
                      <a:lnTo>
                        <a:pt x="5" y="5"/>
                      </a:lnTo>
                      <a:lnTo>
                        <a:pt x="15" y="5"/>
                      </a:lnTo>
                      <a:lnTo>
                        <a:pt x="26" y="3"/>
                      </a:lnTo>
                      <a:lnTo>
                        <a:pt x="26" y="3"/>
                      </a:lnTo>
                      <a:lnTo>
                        <a:pt x="21" y="1"/>
                      </a:lnTo>
                      <a:lnTo>
                        <a:pt x="20" y="1"/>
                      </a:lnTo>
                      <a:lnTo>
                        <a:pt x="1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9" name="Freeform 1203"/>
                <p:cNvSpPr>
                  <a:spLocks/>
                </p:cNvSpPr>
                <p:nvPr/>
              </p:nvSpPr>
              <p:spPr bwMode="auto">
                <a:xfrm>
                  <a:off x="2622" y="2531"/>
                  <a:ext cx="5" cy="7"/>
                </a:xfrm>
                <a:custGeom>
                  <a:avLst/>
                  <a:gdLst>
                    <a:gd name="T0" fmla="*/ 21 w 31"/>
                    <a:gd name="T1" fmla="*/ 0 h 41"/>
                    <a:gd name="T2" fmla="*/ 11 w 31"/>
                    <a:gd name="T3" fmla="*/ 1 h 41"/>
                    <a:gd name="T4" fmla="*/ 11 w 31"/>
                    <a:gd name="T5" fmla="*/ 1 h 41"/>
                    <a:gd name="T6" fmla="*/ 16 w 31"/>
                    <a:gd name="T7" fmla="*/ 3 h 41"/>
                    <a:gd name="T8" fmla="*/ 21 w 31"/>
                    <a:gd name="T9" fmla="*/ 6 h 41"/>
                    <a:gd name="T10" fmla="*/ 22 w 31"/>
                    <a:gd name="T11" fmla="*/ 7 h 41"/>
                    <a:gd name="T12" fmla="*/ 24 w 31"/>
                    <a:gd name="T13" fmla="*/ 13 h 41"/>
                    <a:gd name="T14" fmla="*/ 24 w 31"/>
                    <a:gd name="T15" fmla="*/ 19 h 41"/>
                    <a:gd name="T16" fmla="*/ 24 w 31"/>
                    <a:gd name="T17" fmla="*/ 21 h 41"/>
                    <a:gd name="T18" fmla="*/ 23 w 31"/>
                    <a:gd name="T19" fmla="*/ 27 h 41"/>
                    <a:gd name="T20" fmla="*/ 21 w 31"/>
                    <a:gd name="T21" fmla="*/ 32 h 41"/>
                    <a:gd name="T22" fmla="*/ 20 w 31"/>
                    <a:gd name="T23" fmla="*/ 32 h 41"/>
                    <a:gd name="T24" fmla="*/ 16 w 31"/>
                    <a:gd name="T25" fmla="*/ 35 h 41"/>
                    <a:gd name="T26" fmla="*/ 11 w 31"/>
                    <a:gd name="T27" fmla="*/ 36 h 41"/>
                    <a:gd name="T28" fmla="*/ 0 w 31"/>
                    <a:gd name="T29" fmla="*/ 38 h 41"/>
                    <a:gd name="T30" fmla="*/ 4 w 31"/>
                    <a:gd name="T31" fmla="*/ 40 h 41"/>
                    <a:gd name="T32" fmla="*/ 11 w 31"/>
                    <a:gd name="T33" fmla="*/ 41 h 41"/>
                    <a:gd name="T34" fmla="*/ 16 w 31"/>
                    <a:gd name="T35" fmla="*/ 40 h 41"/>
                    <a:gd name="T36" fmla="*/ 20 w 31"/>
                    <a:gd name="T37" fmla="*/ 38 h 41"/>
                    <a:gd name="T38" fmla="*/ 24 w 31"/>
                    <a:gd name="T39" fmla="*/ 35 h 41"/>
                    <a:gd name="T40" fmla="*/ 25 w 31"/>
                    <a:gd name="T41" fmla="*/ 35 h 41"/>
                    <a:gd name="T42" fmla="*/ 29 w 31"/>
                    <a:gd name="T43" fmla="*/ 30 h 41"/>
                    <a:gd name="T44" fmla="*/ 30 w 31"/>
                    <a:gd name="T45" fmla="*/ 24 h 41"/>
                    <a:gd name="T46" fmla="*/ 31 w 31"/>
                    <a:gd name="T47" fmla="*/ 19 h 41"/>
                    <a:gd name="T48" fmla="*/ 31 w 31"/>
                    <a:gd name="T49" fmla="*/ 18 h 41"/>
                    <a:gd name="T50" fmla="*/ 30 w 31"/>
                    <a:gd name="T51" fmla="*/ 13 h 41"/>
                    <a:gd name="T52" fmla="*/ 28 w 31"/>
                    <a:gd name="T53" fmla="*/ 7 h 41"/>
                    <a:gd name="T54" fmla="*/ 25 w 31"/>
                    <a:gd name="T55" fmla="*/ 3 h 41"/>
                    <a:gd name="T56" fmla="*/ 21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1" y="0"/>
                      </a:moveTo>
                      <a:lnTo>
                        <a:pt x="11" y="1"/>
                      </a:lnTo>
                      <a:lnTo>
                        <a:pt x="11" y="1"/>
                      </a:lnTo>
                      <a:lnTo>
                        <a:pt x="16" y="3"/>
                      </a:lnTo>
                      <a:lnTo>
                        <a:pt x="21" y="6"/>
                      </a:lnTo>
                      <a:lnTo>
                        <a:pt x="22" y="7"/>
                      </a:lnTo>
                      <a:lnTo>
                        <a:pt x="24" y="13"/>
                      </a:lnTo>
                      <a:lnTo>
                        <a:pt x="24" y="19"/>
                      </a:lnTo>
                      <a:lnTo>
                        <a:pt x="24" y="21"/>
                      </a:lnTo>
                      <a:lnTo>
                        <a:pt x="23" y="27"/>
                      </a:lnTo>
                      <a:lnTo>
                        <a:pt x="21" y="32"/>
                      </a:lnTo>
                      <a:lnTo>
                        <a:pt x="20" y="32"/>
                      </a:lnTo>
                      <a:lnTo>
                        <a:pt x="16" y="35"/>
                      </a:lnTo>
                      <a:lnTo>
                        <a:pt x="11" y="36"/>
                      </a:lnTo>
                      <a:lnTo>
                        <a:pt x="0" y="38"/>
                      </a:lnTo>
                      <a:lnTo>
                        <a:pt x="4" y="40"/>
                      </a:lnTo>
                      <a:lnTo>
                        <a:pt x="11" y="41"/>
                      </a:lnTo>
                      <a:lnTo>
                        <a:pt x="16" y="40"/>
                      </a:lnTo>
                      <a:lnTo>
                        <a:pt x="20" y="38"/>
                      </a:lnTo>
                      <a:lnTo>
                        <a:pt x="24" y="35"/>
                      </a:lnTo>
                      <a:lnTo>
                        <a:pt x="25" y="35"/>
                      </a:lnTo>
                      <a:lnTo>
                        <a:pt x="29" y="30"/>
                      </a:lnTo>
                      <a:lnTo>
                        <a:pt x="30" y="24"/>
                      </a:lnTo>
                      <a:lnTo>
                        <a:pt x="31" y="19"/>
                      </a:lnTo>
                      <a:lnTo>
                        <a:pt x="31" y="18"/>
                      </a:lnTo>
                      <a:lnTo>
                        <a:pt x="30" y="13"/>
                      </a:lnTo>
                      <a:lnTo>
                        <a:pt x="28" y="7"/>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0" name="Freeform 1204"/>
                <p:cNvSpPr>
                  <a:spLocks/>
                </p:cNvSpPr>
                <p:nvPr/>
              </p:nvSpPr>
              <p:spPr bwMode="auto">
                <a:xfrm>
                  <a:off x="2620" y="2531"/>
                  <a:ext cx="6" cy="7"/>
                </a:xfrm>
                <a:custGeom>
                  <a:avLst/>
                  <a:gdLst>
                    <a:gd name="T0" fmla="*/ 22 w 32"/>
                    <a:gd name="T1" fmla="*/ 0 h 41"/>
                    <a:gd name="T2" fmla="*/ 16 w 32"/>
                    <a:gd name="T3" fmla="*/ 1 h 41"/>
                    <a:gd name="T4" fmla="*/ 11 w 32"/>
                    <a:gd name="T5" fmla="*/ 2 h 41"/>
                    <a:gd name="T6" fmla="*/ 7 w 32"/>
                    <a:gd name="T7" fmla="*/ 6 h 41"/>
                    <a:gd name="T8" fmla="*/ 6 w 32"/>
                    <a:gd name="T9" fmla="*/ 6 h 41"/>
                    <a:gd name="T10" fmla="*/ 3 w 32"/>
                    <a:gd name="T11" fmla="*/ 10 h 41"/>
                    <a:gd name="T12" fmla="*/ 1 w 32"/>
                    <a:gd name="T13" fmla="*/ 16 h 41"/>
                    <a:gd name="T14" fmla="*/ 0 w 32"/>
                    <a:gd name="T15" fmla="*/ 22 h 41"/>
                    <a:gd name="T16" fmla="*/ 1 w 32"/>
                    <a:gd name="T17" fmla="*/ 27 h 41"/>
                    <a:gd name="T18" fmla="*/ 3 w 32"/>
                    <a:gd name="T19" fmla="*/ 33 h 41"/>
                    <a:gd name="T20" fmla="*/ 7 w 32"/>
                    <a:gd name="T21" fmla="*/ 38 h 41"/>
                    <a:gd name="T22" fmla="*/ 11 w 32"/>
                    <a:gd name="T23" fmla="*/ 41 h 41"/>
                    <a:gd name="T24" fmla="*/ 22 w 32"/>
                    <a:gd name="T25" fmla="*/ 39 h 41"/>
                    <a:gd name="T26" fmla="*/ 20 w 32"/>
                    <a:gd name="T27" fmla="*/ 39 h 41"/>
                    <a:gd name="T28" fmla="*/ 15 w 32"/>
                    <a:gd name="T29" fmla="*/ 38 h 41"/>
                    <a:gd name="T30" fmla="*/ 11 w 32"/>
                    <a:gd name="T31" fmla="*/ 35 h 41"/>
                    <a:gd name="T32" fmla="*/ 10 w 32"/>
                    <a:gd name="T33" fmla="*/ 33 h 41"/>
                    <a:gd name="T34" fmla="*/ 8 w 32"/>
                    <a:gd name="T35" fmla="*/ 28 h 41"/>
                    <a:gd name="T36" fmla="*/ 7 w 32"/>
                    <a:gd name="T37" fmla="*/ 22 h 41"/>
                    <a:gd name="T38" fmla="*/ 7 w 32"/>
                    <a:gd name="T39" fmla="*/ 19 h 41"/>
                    <a:gd name="T40" fmla="*/ 8 w 32"/>
                    <a:gd name="T41" fmla="*/ 13 h 41"/>
                    <a:gd name="T42" fmla="*/ 11 w 32"/>
                    <a:gd name="T43" fmla="*/ 9 h 41"/>
                    <a:gd name="T44" fmla="*/ 11 w 32"/>
                    <a:gd name="T45" fmla="*/ 8 h 41"/>
                    <a:gd name="T46" fmla="*/ 16 w 32"/>
                    <a:gd name="T47" fmla="*/ 5 h 41"/>
                    <a:gd name="T48" fmla="*/ 22 w 32"/>
                    <a:gd name="T49" fmla="*/ 4 h 41"/>
                    <a:gd name="T50" fmla="*/ 32 w 32"/>
                    <a:gd name="T51" fmla="*/ 3 h 41"/>
                    <a:gd name="T52" fmla="*/ 27 w 32"/>
                    <a:gd name="T53" fmla="*/ 1 h 41"/>
                    <a:gd name="T54" fmla="*/ 22 w 32"/>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1">
                      <a:moveTo>
                        <a:pt x="22" y="0"/>
                      </a:moveTo>
                      <a:lnTo>
                        <a:pt x="16" y="1"/>
                      </a:lnTo>
                      <a:lnTo>
                        <a:pt x="11" y="2"/>
                      </a:lnTo>
                      <a:lnTo>
                        <a:pt x="7" y="6"/>
                      </a:lnTo>
                      <a:lnTo>
                        <a:pt x="6" y="6"/>
                      </a:lnTo>
                      <a:lnTo>
                        <a:pt x="3" y="10"/>
                      </a:lnTo>
                      <a:lnTo>
                        <a:pt x="1" y="16"/>
                      </a:lnTo>
                      <a:lnTo>
                        <a:pt x="0" y="22"/>
                      </a:lnTo>
                      <a:lnTo>
                        <a:pt x="1" y="27"/>
                      </a:lnTo>
                      <a:lnTo>
                        <a:pt x="3" y="33"/>
                      </a:lnTo>
                      <a:lnTo>
                        <a:pt x="7" y="38"/>
                      </a:lnTo>
                      <a:lnTo>
                        <a:pt x="11" y="41"/>
                      </a:lnTo>
                      <a:lnTo>
                        <a:pt x="22" y="39"/>
                      </a:lnTo>
                      <a:lnTo>
                        <a:pt x="20" y="39"/>
                      </a:lnTo>
                      <a:lnTo>
                        <a:pt x="15" y="38"/>
                      </a:lnTo>
                      <a:lnTo>
                        <a:pt x="11" y="35"/>
                      </a:lnTo>
                      <a:lnTo>
                        <a:pt x="10" y="33"/>
                      </a:lnTo>
                      <a:lnTo>
                        <a:pt x="8" y="28"/>
                      </a:lnTo>
                      <a:lnTo>
                        <a:pt x="7" y="22"/>
                      </a:lnTo>
                      <a:lnTo>
                        <a:pt x="7" y="19"/>
                      </a:lnTo>
                      <a:lnTo>
                        <a:pt x="8" y="13"/>
                      </a:lnTo>
                      <a:lnTo>
                        <a:pt x="11" y="9"/>
                      </a:lnTo>
                      <a:lnTo>
                        <a:pt x="11" y="8"/>
                      </a:lnTo>
                      <a:lnTo>
                        <a:pt x="16" y="5"/>
                      </a:lnTo>
                      <a:lnTo>
                        <a:pt x="22" y="4"/>
                      </a:lnTo>
                      <a:lnTo>
                        <a:pt x="32" y="3"/>
                      </a:lnTo>
                      <a:lnTo>
                        <a:pt x="27"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1" name="Freeform 1205"/>
                <p:cNvSpPr>
                  <a:spLocks/>
                </p:cNvSpPr>
                <p:nvPr/>
              </p:nvSpPr>
              <p:spPr bwMode="auto">
                <a:xfrm>
                  <a:off x="2547" y="2621"/>
                  <a:ext cx="3" cy="2"/>
                </a:xfrm>
                <a:custGeom>
                  <a:avLst/>
                  <a:gdLst>
                    <a:gd name="T0" fmla="*/ 5 w 21"/>
                    <a:gd name="T1" fmla="*/ 0 h 14"/>
                    <a:gd name="T2" fmla="*/ 0 w 21"/>
                    <a:gd name="T3" fmla="*/ 1 h 14"/>
                    <a:gd name="T4" fmla="*/ 1 w 21"/>
                    <a:gd name="T5" fmla="*/ 6 h 14"/>
                    <a:gd name="T6" fmla="*/ 3 w 21"/>
                    <a:gd name="T7" fmla="*/ 11 h 14"/>
                    <a:gd name="T8" fmla="*/ 6 w 21"/>
                    <a:gd name="T9" fmla="*/ 13 h 14"/>
                    <a:gd name="T10" fmla="*/ 12 w 21"/>
                    <a:gd name="T11" fmla="*/ 14 h 14"/>
                    <a:gd name="T12" fmla="*/ 16 w 21"/>
                    <a:gd name="T13" fmla="*/ 14 h 14"/>
                    <a:gd name="T14" fmla="*/ 21 w 21"/>
                    <a:gd name="T15" fmla="*/ 11 h 14"/>
                    <a:gd name="T16" fmla="*/ 21 w 21"/>
                    <a:gd name="T17" fmla="*/ 11 h 14"/>
                    <a:gd name="T18" fmla="*/ 12 w 21"/>
                    <a:gd name="T19" fmla="*/ 9 h 14"/>
                    <a:gd name="T20" fmla="*/ 8 w 21"/>
                    <a:gd name="T21" fmla="*/ 6 h 14"/>
                    <a:gd name="T22" fmla="*/ 6 w 21"/>
                    <a:gd name="T23" fmla="*/ 6 h 14"/>
                    <a:gd name="T24" fmla="*/ 5 w 21"/>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4">
                      <a:moveTo>
                        <a:pt x="5" y="0"/>
                      </a:moveTo>
                      <a:lnTo>
                        <a:pt x="0" y="1"/>
                      </a:lnTo>
                      <a:lnTo>
                        <a:pt x="1" y="6"/>
                      </a:lnTo>
                      <a:lnTo>
                        <a:pt x="3" y="11"/>
                      </a:lnTo>
                      <a:lnTo>
                        <a:pt x="6" y="13"/>
                      </a:lnTo>
                      <a:lnTo>
                        <a:pt x="12" y="14"/>
                      </a:lnTo>
                      <a:lnTo>
                        <a:pt x="16" y="14"/>
                      </a:lnTo>
                      <a:lnTo>
                        <a:pt x="21" y="11"/>
                      </a:lnTo>
                      <a:lnTo>
                        <a:pt x="21" y="11"/>
                      </a:lnTo>
                      <a:lnTo>
                        <a:pt x="12" y="9"/>
                      </a:lnTo>
                      <a:lnTo>
                        <a:pt x="8" y="6"/>
                      </a:lnTo>
                      <a:lnTo>
                        <a:pt x="6"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2" name="Freeform 1206"/>
                <p:cNvSpPr>
                  <a:spLocks/>
                </p:cNvSpPr>
                <p:nvPr/>
              </p:nvSpPr>
              <p:spPr bwMode="auto">
                <a:xfrm>
                  <a:off x="2549" y="2616"/>
                  <a:ext cx="2" cy="7"/>
                </a:xfrm>
                <a:custGeom>
                  <a:avLst/>
                  <a:gdLst>
                    <a:gd name="T0" fmla="*/ 13 w 13"/>
                    <a:gd name="T1" fmla="*/ 0 h 41"/>
                    <a:gd name="T2" fmla="*/ 6 w 13"/>
                    <a:gd name="T3" fmla="*/ 0 h 41"/>
                    <a:gd name="T4" fmla="*/ 6 w 13"/>
                    <a:gd name="T5" fmla="*/ 30 h 41"/>
                    <a:gd name="T6" fmla="*/ 6 w 13"/>
                    <a:gd name="T7" fmla="*/ 34 h 41"/>
                    <a:gd name="T8" fmla="*/ 4 w 13"/>
                    <a:gd name="T9" fmla="*/ 38 h 41"/>
                    <a:gd name="T10" fmla="*/ 0 w 13"/>
                    <a:gd name="T11" fmla="*/ 39 h 41"/>
                    <a:gd name="T12" fmla="*/ 9 w 13"/>
                    <a:gd name="T13" fmla="*/ 41 h 41"/>
                    <a:gd name="T14" fmla="*/ 12 w 13"/>
                    <a:gd name="T15" fmla="*/ 36 h 41"/>
                    <a:gd name="T16" fmla="*/ 12 w 13"/>
                    <a:gd name="T17" fmla="*/ 30 h 41"/>
                    <a:gd name="T18" fmla="*/ 13 w 13"/>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1">
                      <a:moveTo>
                        <a:pt x="13" y="0"/>
                      </a:moveTo>
                      <a:lnTo>
                        <a:pt x="6" y="0"/>
                      </a:lnTo>
                      <a:lnTo>
                        <a:pt x="6" y="30"/>
                      </a:lnTo>
                      <a:lnTo>
                        <a:pt x="6" y="34"/>
                      </a:lnTo>
                      <a:lnTo>
                        <a:pt x="4" y="38"/>
                      </a:lnTo>
                      <a:lnTo>
                        <a:pt x="0" y="39"/>
                      </a:lnTo>
                      <a:lnTo>
                        <a:pt x="9" y="41"/>
                      </a:lnTo>
                      <a:lnTo>
                        <a:pt x="12" y="36"/>
                      </a:lnTo>
                      <a:lnTo>
                        <a:pt x="12" y="3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3" name="Rectangle 1207"/>
                <p:cNvSpPr>
                  <a:spLocks noChangeArrowheads="1"/>
                </p:cNvSpPr>
                <p:nvPr/>
              </p:nvSpPr>
              <p:spPr bwMode="auto">
                <a:xfrm>
                  <a:off x="2552" y="262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4" name="Freeform 1208"/>
                <p:cNvSpPr>
                  <a:spLocks/>
                </p:cNvSpPr>
                <p:nvPr/>
              </p:nvSpPr>
              <p:spPr bwMode="auto">
                <a:xfrm>
                  <a:off x="2560" y="2620"/>
                  <a:ext cx="4" cy="3"/>
                </a:xfrm>
                <a:custGeom>
                  <a:avLst/>
                  <a:gdLst>
                    <a:gd name="T0" fmla="*/ 11 w 26"/>
                    <a:gd name="T1" fmla="*/ 0 h 20"/>
                    <a:gd name="T2" fmla="*/ 0 w 26"/>
                    <a:gd name="T3" fmla="*/ 1 h 20"/>
                    <a:gd name="T4" fmla="*/ 4 w 26"/>
                    <a:gd name="T5" fmla="*/ 1 h 20"/>
                    <a:gd name="T6" fmla="*/ 7 w 26"/>
                    <a:gd name="T7" fmla="*/ 3 h 20"/>
                    <a:gd name="T8" fmla="*/ 11 w 26"/>
                    <a:gd name="T9" fmla="*/ 7 h 20"/>
                    <a:gd name="T10" fmla="*/ 12 w 26"/>
                    <a:gd name="T11" fmla="*/ 8 h 20"/>
                    <a:gd name="T12" fmla="*/ 14 w 26"/>
                    <a:gd name="T13" fmla="*/ 12 h 20"/>
                    <a:gd name="T14" fmla="*/ 18 w 26"/>
                    <a:gd name="T15" fmla="*/ 20 h 20"/>
                    <a:gd name="T16" fmla="*/ 26 w 26"/>
                    <a:gd name="T17" fmla="*/ 20 h 20"/>
                    <a:gd name="T18" fmla="*/ 18 w 26"/>
                    <a:gd name="T19" fmla="*/ 8 h 20"/>
                    <a:gd name="T20" fmla="*/ 14 w 26"/>
                    <a:gd name="T21" fmla="*/ 3 h 20"/>
                    <a:gd name="T22" fmla="*/ 11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1" y="0"/>
                      </a:moveTo>
                      <a:lnTo>
                        <a:pt x="0" y="1"/>
                      </a:lnTo>
                      <a:lnTo>
                        <a:pt x="4" y="1"/>
                      </a:lnTo>
                      <a:lnTo>
                        <a:pt x="7" y="3"/>
                      </a:lnTo>
                      <a:lnTo>
                        <a:pt x="11" y="7"/>
                      </a:lnTo>
                      <a:lnTo>
                        <a:pt x="12" y="8"/>
                      </a:lnTo>
                      <a:lnTo>
                        <a:pt x="14" y="12"/>
                      </a:lnTo>
                      <a:lnTo>
                        <a:pt x="18" y="20"/>
                      </a:lnTo>
                      <a:lnTo>
                        <a:pt x="26" y="20"/>
                      </a:lnTo>
                      <a:lnTo>
                        <a:pt x="18" y="8"/>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5" name="Freeform 1209"/>
                <p:cNvSpPr>
                  <a:spLocks/>
                </p:cNvSpPr>
                <p:nvPr/>
              </p:nvSpPr>
              <p:spPr bwMode="auto">
                <a:xfrm>
                  <a:off x="2559" y="2617"/>
                  <a:ext cx="5" cy="3"/>
                </a:xfrm>
                <a:custGeom>
                  <a:avLst/>
                  <a:gdLst>
                    <a:gd name="T0" fmla="*/ 24 w 28"/>
                    <a:gd name="T1" fmla="*/ 0 h 17"/>
                    <a:gd name="T2" fmla="*/ 13 w 28"/>
                    <a:gd name="T3" fmla="*/ 3 h 17"/>
                    <a:gd name="T4" fmla="*/ 16 w 28"/>
                    <a:gd name="T5" fmla="*/ 3 h 17"/>
                    <a:gd name="T6" fmla="*/ 20 w 28"/>
                    <a:gd name="T7" fmla="*/ 5 h 17"/>
                    <a:gd name="T8" fmla="*/ 22 w 28"/>
                    <a:gd name="T9" fmla="*/ 9 h 17"/>
                    <a:gd name="T10" fmla="*/ 21 w 28"/>
                    <a:gd name="T11" fmla="*/ 13 h 17"/>
                    <a:gd name="T12" fmla="*/ 18 w 28"/>
                    <a:gd name="T13" fmla="*/ 15 h 17"/>
                    <a:gd name="T14" fmla="*/ 18 w 28"/>
                    <a:gd name="T15" fmla="*/ 15 h 17"/>
                    <a:gd name="T16" fmla="*/ 11 w 28"/>
                    <a:gd name="T17" fmla="*/ 16 h 17"/>
                    <a:gd name="T18" fmla="*/ 0 w 28"/>
                    <a:gd name="T19" fmla="*/ 16 h 17"/>
                    <a:gd name="T20" fmla="*/ 25 w 28"/>
                    <a:gd name="T21" fmla="*/ 17 h 17"/>
                    <a:gd name="T22" fmla="*/ 27 w 28"/>
                    <a:gd name="T23" fmla="*/ 15 h 17"/>
                    <a:gd name="T24" fmla="*/ 28 w 28"/>
                    <a:gd name="T25" fmla="*/ 9 h 17"/>
                    <a:gd name="T26" fmla="*/ 27 w 28"/>
                    <a:gd name="T27" fmla="*/ 5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3" y="3"/>
                      </a:lnTo>
                      <a:lnTo>
                        <a:pt x="16" y="3"/>
                      </a:lnTo>
                      <a:lnTo>
                        <a:pt x="20" y="5"/>
                      </a:lnTo>
                      <a:lnTo>
                        <a:pt x="22" y="9"/>
                      </a:lnTo>
                      <a:lnTo>
                        <a:pt x="21" y="13"/>
                      </a:lnTo>
                      <a:lnTo>
                        <a:pt x="18" y="15"/>
                      </a:lnTo>
                      <a:lnTo>
                        <a:pt x="18" y="15"/>
                      </a:lnTo>
                      <a:lnTo>
                        <a:pt x="11" y="16"/>
                      </a:lnTo>
                      <a:lnTo>
                        <a:pt x="0" y="16"/>
                      </a:lnTo>
                      <a:lnTo>
                        <a:pt x="25" y="17"/>
                      </a:lnTo>
                      <a:lnTo>
                        <a:pt x="27" y="15"/>
                      </a:lnTo>
                      <a:lnTo>
                        <a:pt x="28" y="9"/>
                      </a:lnTo>
                      <a:lnTo>
                        <a:pt x="27"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35" name="Group 1411"/>
              <p:cNvGrpSpPr>
                <a:grpSpLocks/>
              </p:cNvGrpSpPr>
              <p:nvPr/>
            </p:nvGrpSpPr>
            <p:grpSpPr bwMode="auto">
              <a:xfrm>
                <a:off x="2521" y="1655"/>
                <a:ext cx="558" cy="1432"/>
                <a:chOff x="2521" y="1655"/>
                <a:chExt cx="558" cy="1432"/>
              </a:xfrm>
            </p:grpSpPr>
            <p:sp>
              <p:nvSpPr>
                <p:cNvPr id="16206" name="Freeform 1211"/>
                <p:cNvSpPr>
                  <a:spLocks/>
                </p:cNvSpPr>
                <p:nvPr/>
              </p:nvSpPr>
              <p:spPr bwMode="auto">
                <a:xfrm>
                  <a:off x="2558" y="2616"/>
                  <a:ext cx="5" cy="7"/>
                </a:xfrm>
                <a:custGeom>
                  <a:avLst/>
                  <a:gdLst>
                    <a:gd name="T0" fmla="*/ 19 w 31"/>
                    <a:gd name="T1" fmla="*/ 0 h 44"/>
                    <a:gd name="T2" fmla="*/ 0 w 31"/>
                    <a:gd name="T3" fmla="*/ 0 h 44"/>
                    <a:gd name="T4" fmla="*/ 0 w 31"/>
                    <a:gd name="T5" fmla="*/ 44 h 44"/>
                    <a:gd name="T6" fmla="*/ 6 w 31"/>
                    <a:gd name="T7" fmla="*/ 44 h 44"/>
                    <a:gd name="T8" fmla="*/ 6 w 31"/>
                    <a:gd name="T9" fmla="*/ 25 h 44"/>
                    <a:gd name="T10" fmla="*/ 12 w 31"/>
                    <a:gd name="T11" fmla="*/ 25 h 44"/>
                    <a:gd name="T12" fmla="*/ 23 w 31"/>
                    <a:gd name="T13" fmla="*/ 24 h 44"/>
                    <a:gd name="T14" fmla="*/ 23 w 31"/>
                    <a:gd name="T15" fmla="*/ 24 h 44"/>
                    <a:gd name="T16" fmla="*/ 27 w 31"/>
                    <a:gd name="T17" fmla="*/ 23 h 44"/>
                    <a:gd name="T18" fmla="*/ 31 w 31"/>
                    <a:gd name="T19" fmla="*/ 20 h 44"/>
                    <a:gd name="T20" fmla="*/ 6 w 31"/>
                    <a:gd name="T21" fmla="*/ 19 h 44"/>
                    <a:gd name="T22" fmla="*/ 6 w 31"/>
                    <a:gd name="T23" fmla="*/ 6 h 44"/>
                    <a:gd name="T24" fmla="*/ 19 w 31"/>
                    <a:gd name="T25" fmla="*/ 6 h 44"/>
                    <a:gd name="T26" fmla="*/ 30 w 31"/>
                    <a:gd name="T27" fmla="*/ 3 h 44"/>
                    <a:gd name="T28" fmla="*/ 26 w 31"/>
                    <a:gd name="T29" fmla="*/ 1 h 44"/>
                    <a:gd name="T30" fmla="*/ 25 w 31"/>
                    <a:gd name="T31" fmla="*/ 1 h 44"/>
                    <a:gd name="T32" fmla="*/ 19 w 3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4">
                      <a:moveTo>
                        <a:pt x="19" y="0"/>
                      </a:moveTo>
                      <a:lnTo>
                        <a:pt x="0" y="0"/>
                      </a:lnTo>
                      <a:lnTo>
                        <a:pt x="0" y="44"/>
                      </a:lnTo>
                      <a:lnTo>
                        <a:pt x="6" y="44"/>
                      </a:lnTo>
                      <a:lnTo>
                        <a:pt x="6" y="25"/>
                      </a:lnTo>
                      <a:lnTo>
                        <a:pt x="12" y="25"/>
                      </a:lnTo>
                      <a:lnTo>
                        <a:pt x="23" y="24"/>
                      </a:lnTo>
                      <a:lnTo>
                        <a:pt x="23" y="24"/>
                      </a:lnTo>
                      <a:lnTo>
                        <a:pt x="27" y="23"/>
                      </a:lnTo>
                      <a:lnTo>
                        <a:pt x="31" y="20"/>
                      </a:lnTo>
                      <a:lnTo>
                        <a:pt x="6" y="19"/>
                      </a:lnTo>
                      <a:lnTo>
                        <a:pt x="6" y="6"/>
                      </a:lnTo>
                      <a:lnTo>
                        <a:pt x="19" y="6"/>
                      </a:lnTo>
                      <a:lnTo>
                        <a:pt x="30" y="3"/>
                      </a:lnTo>
                      <a:lnTo>
                        <a:pt x="26" y="1"/>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7" name="Rectangle 1212"/>
                <p:cNvSpPr>
                  <a:spLocks noChangeArrowheads="1"/>
                </p:cNvSpPr>
                <p:nvPr/>
              </p:nvSpPr>
              <p:spPr bwMode="auto">
                <a:xfrm>
                  <a:off x="2565" y="262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8" name="Freeform 1213"/>
                <p:cNvSpPr>
                  <a:spLocks/>
                </p:cNvSpPr>
                <p:nvPr/>
              </p:nvSpPr>
              <p:spPr bwMode="auto">
                <a:xfrm>
                  <a:off x="2570" y="2616"/>
                  <a:ext cx="5" cy="7"/>
                </a:xfrm>
                <a:custGeom>
                  <a:avLst/>
                  <a:gdLst>
                    <a:gd name="T0" fmla="*/ 6 w 27"/>
                    <a:gd name="T1" fmla="*/ 0 h 44"/>
                    <a:gd name="T2" fmla="*/ 0 w 27"/>
                    <a:gd name="T3" fmla="*/ 0 h 44"/>
                    <a:gd name="T4" fmla="*/ 0 w 27"/>
                    <a:gd name="T5" fmla="*/ 44 h 44"/>
                    <a:gd name="T6" fmla="*/ 27 w 27"/>
                    <a:gd name="T7" fmla="*/ 44 h 44"/>
                    <a:gd name="T8" fmla="*/ 27 w 27"/>
                    <a:gd name="T9" fmla="*/ 39 h 44"/>
                    <a:gd name="T10" fmla="*/ 5 w 27"/>
                    <a:gd name="T11" fmla="*/ 39 h 44"/>
                    <a:gd name="T12" fmla="*/ 6 w 27"/>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6" y="0"/>
                      </a:moveTo>
                      <a:lnTo>
                        <a:pt x="0" y="0"/>
                      </a:lnTo>
                      <a:lnTo>
                        <a:pt x="0" y="44"/>
                      </a:lnTo>
                      <a:lnTo>
                        <a:pt x="27" y="44"/>
                      </a:lnTo>
                      <a:lnTo>
                        <a:pt x="27" y="39"/>
                      </a:lnTo>
                      <a:lnTo>
                        <a:pt x="5" y="3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9" name="Freeform 1214"/>
                <p:cNvSpPr>
                  <a:spLocks/>
                </p:cNvSpPr>
                <p:nvPr/>
              </p:nvSpPr>
              <p:spPr bwMode="auto">
                <a:xfrm>
                  <a:off x="2576" y="2616"/>
                  <a:ext cx="5"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5 w 32"/>
                    <a:gd name="T11" fmla="*/ 38 h 43"/>
                    <a:gd name="T12" fmla="*/ 5 w 32"/>
                    <a:gd name="T13" fmla="*/ 23 h 43"/>
                    <a:gd name="T14" fmla="*/ 29 w 32"/>
                    <a:gd name="T15" fmla="*/ 23 h 43"/>
                    <a:gd name="T16" fmla="*/ 29 w 32"/>
                    <a:gd name="T17" fmla="*/ 18 h 43"/>
                    <a:gd name="T18" fmla="*/ 5 w 32"/>
                    <a:gd name="T19" fmla="*/ 18 h 43"/>
                    <a:gd name="T20" fmla="*/ 5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5" y="38"/>
                      </a:lnTo>
                      <a:lnTo>
                        <a:pt x="5" y="23"/>
                      </a:lnTo>
                      <a:lnTo>
                        <a:pt x="29" y="23"/>
                      </a:lnTo>
                      <a:lnTo>
                        <a:pt x="29"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0" name="Freeform 1215"/>
                <p:cNvSpPr>
                  <a:spLocks/>
                </p:cNvSpPr>
                <p:nvPr/>
              </p:nvSpPr>
              <p:spPr bwMode="auto">
                <a:xfrm>
                  <a:off x="2582" y="2621"/>
                  <a:ext cx="3" cy="2"/>
                </a:xfrm>
                <a:custGeom>
                  <a:avLst/>
                  <a:gdLst>
                    <a:gd name="T0" fmla="*/ 6 w 18"/>
                    <a:gd name="T1" fmla="*/ 0 h 12"/>
                    <a:gd name="T2" fmla="*/ 0 w 18"/>
                    <a:gd name="T3" fmla="*/ 1 h 12"/>
                    <a:gd name="T4" fmla="*/ 0 w 18"/>
                    <a:gd name="T5" fmla="*/ 1 h 12"/>
                    <a:gd name="T6" fmla="*/ 1 w 18"/>
                    <a:gd name="T7" fmla="*/ 7 h 12"/>
                    <a:gd name="T8" fmla="*/ 6 w 18"/>
                    <a:gd name="T9" fmla="*/ 12 h 12"/>
                    <a:gd name="T10" fmla="*/ 18 w 18"/>
                    <a:gd name="T11" fmla="*/ 11 h 12"/>
                    <a:gd name="T12" fmla="*/ 15 w 18"/>
                    <a:gd name="T13" fmla="*/ 10 h 12"/>
                    <a:gd name="T14" fmla="*/ 10 w 18"/>
                    <a:gd name="T15" fmla="*/ 9 h 12"/>
                    <a:gd name="T16" fmla="*/ 8 w 18"/>
                    <a:gd name="T17" fmla="*/ 6 h 12"/>
                    <a:gd name="T18" fmla="*/ 6 w 1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6" y="0"/>
                      </a:moveTo>
                      <a:lnTo>
                        <a:pt x="0" y="1"/>
                      </a:lnTo>
                      <a:lnTo>
                        <a:pt x="0" y="1"/>
                      </a:lnTo>
                      <a:lnTo>
                        <a:pt x="1" y="7"/>
                      </a:lnTo>
                      <a:lnTo>
                        <a:pt x="6" y="12"/>
                      </a:lnTo>
                      <a:lnTo>
                        <a:pt x="18" y="11"/>
                      </a:lnTo>
                      <a:lnTo>
                        <a:pt x="15" y="10"/>
                      </a:lnTo>
                      <a:lnTo>
                        <a:pt x="10" y="9"/>
                      </a:lnTo>
                      <a:lnTo>
                        <a:pt x="8"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1" name="Freeform 1216"/>
                <p:cNvSpPr>
                  <a:spLocks/>
                </p:cNvSpPr>
                <p:nvPr/>
              </p:nvSpPr>
              <p:spPr bwMode="auto">
                <a:xfrm>
                  <a:off x="2583" y="2617"/>
                  <a:ext cx="5" cy="7"/>
                </a:xfrm>
                <a:custGeom>
                  <a:avLst/>
                  <a:gdLst>
                    <a:gd name="T0" fmla="*/ 5 w 32"/>
                    <a:gd name="T1" fmla="*/ 0 h 42"/>
                    <a:gd name="T2" fmla="*/ 1 w 32"/>
                    <a:gd name="T3" fmla="*/ 4 h 42"/>
                    <a:gd name="T4" fmla="*/ 0 w 32"/>
                    <a:gd name="T5" fmla="*/ 9 h 42"/>
                    <a:gd name="T6" fmla="*/ 0 w 32"/>
                    <a:gd name="T7" fmla="*/ 12 h 42"/>
                    <a:gd name="T8" fmla="*/ 4 w 32"/>
                    <a:gd name="T9" fmla="*/ 16 h 42"/>
                    <a:gd name="T10" fmla="*/ 8 w 32"/>
                    <a:gd name="T11" fmla="*/ 19 h 42"/>
                    <a:gd name="T12" fmla="*/ 14 w 32"/>
                    <a:gd name="T13" fmla="*/ 21 h 42"/>
                    <a:gd name="T14" fmla="*/ 20 w 32"/>
                    <a:gd name="T15" fmla="*/ 23 h 42"/>
                    <a:gd name="T16" fmla="*/ 24 w 32"/>
                    <a:gd name="T17" fmla="*/ 24 h 42"/>
                    <a:gd name="T18" fmla="*/ 25 w 32"/>
                    <a:gd name="T19" fmla="*/ 25 h 42"/>
                    <a:gd name="T20" fmla="*/ 27 w 32"/>
                    <a:gd name="T21" fmla="*/ 29 h 42"/>
                    <a:gd name="T22" fmla="*/ 27 w 32"/>
                    <a:gd name="T23" fmla="*/ 30 h 42"/>
                    <a:gd name="T24" fmla="*/ 24 w 32"/>
                    <a:gd name="T25" fmla="*/ 35 h 42"/>
                    <a:gd name="T26" fmla="*/ 23 w 32"/>
                    <a:gd name="T27" fmla="*/ 36 h 42"/>
                    <a:gd name="T28" fmla="*/ 16 w 32"/>
                    <a:gd name="T29" fmla="*/ 37 h 42"/>
                    <a:gd name="T30" fmla="*/ 4 w 32"/>
                    <a:gd name="T31" fmla="*/ 38 h 42"/>
                    <a:gd name="T32" fmla="*/ 6 w 32"/>
                    <a:gd name="T33" fmla="*/ 39 h 42"/>
                    <a:gd name="T34" fmla="*/ 10 w 32"/>
                    <a:gd name="T35" fmla="*/ 41 h 42"/>
                    <a:gd name="T36" fmla="*/ 16 w 32"/>
                    <a:gd name="T37" fmla="*/ 42 h 42"/>
                    <a:gd name="T38" fmla="*/ 17 w 32"/>
                    <a:gd name="T39" fmla="*/ 42 h 42"/>
                    <a:gd name="T40" fmla="*/ 24 w 32"/>
                    <a:gd name="T41" fmla="*/ 41 h 42"/>
                    <a:gd name="T42" fmla="*/ 28 w 32"/>
                    <a:gd name="T43" fmla="*/ 38 h 42"/>
                    <a:gd name="T44" fmla="*/ 31 w 32"/>
                    <a:gd name="T45" fmla="*/ 35 h 42"/>
                    <a:gd name="T46" fmla="*/ 32 w 32"/>
                    <a:gd name="T47" fmla="*/ 29 h 42"/>
                    <a:gd name="T48" fmla="*/ 32 w 32"/>
                    <a:gd name="T49" fmla="*/ 27 h 42"/>
                    <a:gd name="T50" fmla="*/ 30 w 32"/>
                    <a:gd name="T51" fmla="*/ 22 h 42"/>
                    <a:gd name="T52" fmla="*/ 29 w 32"/>
                    <a:gd name="T53" fmla="*/ 21 h 42"/>
                    <a:gd name="T54" fmla="*/ 25 w 32"/>
                    <a:gd name="T55" fmla="*/ 17 h 42"/>
                    <a:gd name="T56" fmla="*/ 22 w 32"/>
                    <a:gd name="T57" fmla="*/ 17 h 42"/>
                    <a:gd name="T58" fmla="*/ 15 w 32"/>
                    <a:gd name="T59" fmla="*/ 15 h 42"/>
                    <a:gd name="T60" fmla="*/ 12 w 32"/>
                    <a:gd name="T61" fmla="*/ 14 h 42"/>
                    <a:gd name="T62" fmla="*/ 8 w 32"/>
                    <a:gd name="T63" fmla="*/ 13 h 42"/>
                    <a:gd name="T64" fmla="*/ 6 w 32"/>
                    <a:gd name="T65" fmla="*/ 9 h 42"/>
                    <a:gd name="T66" fmla="*/ 6 w 32"/>
                    <a:gd name="T67" fmla="*/ 8 h 42"/>
                    <a:gd name="T68" fmla="*/ 8 w 32"/>
                    <a:gd name="T69" fmla="*/ 4 h 42"/>
                    <a:gd name="T70" fmla="*/ 10 w 32"/>
                    <a:gd name="T71" fmla="*/ 4 h 42"/>
                    <a:gd name="T72" fmla="*/ 15 w 32"/>
                    <a:gd name="T73" fmla="*/ 3 h 42"/>
                    <a:gd name="T74" fmla="*/ 5 w 3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2">
                      <a:moveTo>
                        <a:pt x="5" y="0"/>
                      </a:moveTo>
                      <a:lnTo>
                        <a:pt x="1" y="4"/>
                      </a:lnTo>
                      <a:lnTo>
                        <a:pt x="0" y="9"/>
                      </a:lnTo>
                      <a:lnTo>
                        <a:pt x="0" y="12"/>
                      </a:lnTo>
                      <a:lnTo>
                        <a:pt x="4" y="16"/>
                      </a:lnTo>
                      <a:lnTo>
                        <a:pt x="8" y="19"/>
                      </a:lnTo>
                      <a:lnTo>
                        <a:pt x="14" y="21"/>
                      </a:lnTo>
                      <a:lnTo>
                        <a:pt x="20" y="23"/>
                      </a:lnTo>
                      <a:lnTo>
                        <a:pt x="24" y="24"/>
                      </a:lnTo>
                      <a:lnTo>
                        <a:pt x="25" y="25"/>
                      </a:lnTo>
                      <a:lnTo>
                        <a:pt x="27" y="29"/>
                      </a:lnTo>
                      <a:lnTo>
                        <a:pt x="27" y="30"/>
                      </a:lnTo>
                      <a:lnTo>
                        <a:pt x="24" y="35"/>
                      </a:lnTo>
                      <a:lnTo>
                        <a:pt x="23" y="36"/>
                      </a:lnTo>
                      <a:lnTo>
                        <a:pt x="16" y="37"/>
                      </a:lnTo>
                      <a:lnTo>
                        <a:pt x="4" y="38"/>
                      </a:lnTo>
                      <a:lnTo>
                        <a:pt x="6" y="39"/>
                      </a:lnTo>
                      <a:lnTo>
                        <a:pt x="10" y="41"/>
                      </a:lnTo>
                      <a:lnTo>
                        <a:pt x="16" y="42"/>
                      </a:lnTo>
                      <a:lnTo>
                        <a:pt x="17" y="42"/>
                      </a:lnTo>
                      <a:lnTo>
                        <a:pt x="24" y="41"/>
                      </a:lnTo>
                      <a:lnTo>
                        <a:pt x="28" y="38"/>
                      </a:lnTo>
                      <a:lnTo>
                        <a:pt x="31" y="35"/>
                      </a:lnTo>
                      <a:lnTo>
                        <a:pt x="32" y="29"/>
                      </a:lnTo>
                      <a:lnTo>
                        <a:pt x="32" y="27"/>
                      </a:lnTo>
                      <a:lnTo>
                        <a:pt x="30" y="22"/>
                      </a:lnTo>
                      <a:lnTo>
                        <a:pt x="29" y="21"/>
                      </a:lnTo>
                      <a:lnTo>
                        <a:pt x="25" y="17"/>
                      </a:lnTo>
                      <a:lnTo>
                        <a:pt x="22" y="17"/>
                      </a:lnTo>
                      <a:lnTo>
                        <a:pt x="15" y="15"/>
                      </a:lnTo>
                      <a:lnTo>
                        <a:pt x="12" y="14"/>
                      </a:lnTo>
                      <a:lnTo>
                        <a:pt x="8" y="13"/>
                      </a:lnTo>
                      <a:lnTo>
                        <a:pt x="6" y="9"/>
                      </a:lnTo>
                      <a:lnTo>
                        <a:pt x="6" y="8"/>
                      </a:lnTo>
                      <a:lnTo>
                        <a:pt x="8" y="4"/>
                      </a:lnTo>
                      <a:lnTo>
                        <a:pt x="10" y="4"/>
                      </a:lnTo>
                      <a:lnTo>
                        <a:pt x="15"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2" name="Freeform 1217"/>
                <p:cNvSpPr>
                  <a:spLocks/>
                </p:cNvSpPr>
                <p:nvPr/>
              </p:nvSpPr>
              <p:spPr bwMode="auto">
                <a:xfrm>
                  <a:off x="2583" y="2616"/>
                  <a:ext cx="5" cy="2"/>
                </a:xfrm>
                <a:custGeom>
                  <a:avLst/>
                  <a:gdLst>
                    <a:gd name="T0" fmla="*/ 10 w 26"/>
                    <a:gd name="T1" fmla="*/ 0 h 13"/>
                    <a:gd name="T2" fmla="*/ 9 w 26"/>
                    <a:gd name="T3" fmla="*/ 0 h 13"/>
                    <a:gd name="T4" fmla="*/ 4 w 26"/>
                    <a:gd name="T5" fmla="*/ 1 h 13"/>
                    <a:gd name="T6" fmla="*/ 0 w 26"/>
                    <a:gd name="T7" fmla="*/ 3 h 13"/>
                    <a:gd name="T8" fmla="*/ 10 w 26"/>
                    <a:gd name="T9" fmla="*/ 6 h 13"/>
                    <a:gd name="T10" fmla="*/ 12 w 26"/>
                    <a:gd name="T11" fmla="*/ 6 h 13"/>
                    <a:gd name="T12" fmla="*/ 18 w 26"/>
                    <a:gd name="T13" fmla="*/ 8 h 13"/>
                    <a:gd name="T14" fmla="*/ 19 w 26"/>
                    <a:gd name="T15" fmla="*/ 9 h 13"/>
                    <a:gd name="T16" fmla="*/ 21 w 26"/>
                    <a:gd name="T17" fmla="*/ 13 h 13"/>
                    <a:gd name="T18" fmla="*/ 26 w 26"/>
                    <a:gd name="T19" fmla="*/ 13 h 13"/>
                    <a:gd name="T20" fmla="*/ 25 w 26"/>
                    <a:gd name="T21" fmla="*/ 8 h 13"/>
                    <a:gd name="T22" fmla="*/ 22 w 26"/>
                    <a:gd name="T23" fmla="*/ 3 h 13"/>
                    <a:gd name="T24" fmla="*/ 21 w 26"/>
                    <a:gd name="T25" fmla="*/ 3 h 13"/>
                    <a:gd name="T26" fmla="*/ 17 w 26"/>
                    <a:gd name="T27" fmla="*/ 1 h 13"/>
                    <a:gd name="T28" fmla="*/ 10 w 26"/>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3">
                      <a:moveTo>
                        <a:pt x="10" y="0"/>
                      </a:moveTo>
                      <a:lnTo>
                        <a:pt x="9" y="0"/>
                      </a:lnTo>
                      <a:lnTo>
                        <a:pt x="4" y="1"/>
                      </a:lnTo>
                      <a:lnTo>
                        <a:pt x="0" y="3"/>
                      </a:lnTo>
                      <a:lnTo>
                        <a:pt x="10" y="6"/>
                      </a:lnTo>
                      <a:lnTo>
                        <a:pt x="12" y="6"/>
                      </a:lnTo>
                      <a:lnTo>
                        <a:pt x="18" y="8"/>
                      </a:lnTo>
                      <a:lnTo>
                        <a:pt x="19" y="9"/>
                      </a:lnTo>
                      <a:lnTo>
                        <a:pt x="21" y="13"/>
                      </a:lnTo>
                      <a:lnTo>
                        <a:pt x="26" y="13"/>
                      </a:lnTo>
                      <a:lnTo>
                        <a:pt x="25" y="8"/>
                      </a:lnTo>
                      <a:lnTo>
                        <a:pt x="22" y="3"/>
                      </a:lnTo>
                      <a:lnTo>
                        <a:pt x="21" y="3"/>
                      </a:lnTo>
                      <a:lnTo>
                        <a:pt x="17"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3" name="Freeform 1218"/>
                <p:cNvSpPr>
                  <a:spLocks/>
                </p:cNvSpPr>
                <p:nvPr/>
              </p:nvSpPr>
              <p:spPr bwMode="auto">
                <a:xfrm>
                  <a:off x="2589" y="2616"/>
                  <a:ext cx="5" cy="7"/>
                </a:xfrm>
                <a:custGeom>
                  <a:avLst/>
                  <a:gdLst>
                    <a:gd name="T0" fmla="*/ 34 w 34"/>
                    <a:gd name="T1" fmla="*/ 0 h 43"/>
                    <a:gd name="T2" fmla="*/ 0 w 34"/>
                    <a:gd name="T3" fmla="*/ 0 h 43"/>
                    <a:gd name="T4" fmla="*/ 0 w 34"/>
                    <a:gd name="T5" fmla="*/ 5 h 43"/>
                    <a:gd name="T6" fmla="*/ 15 w 34"/>
                    <a:gd name="T7" fmla="*/ 6 h 43"/>
                    <a:gd name="T8" fmla="*/ 13 w 34"/>
                    <a:gd name="T9" fmla="*/ 43 h 43"/>
                    <a:gd name="T10" fmla="*/ 20 w 34"/>
                    <a:gd name="T11" fmla="*/ 43 h 43"/>
                    <a:gd name="T12" fmla="*/ 20 w 34"/>
                    <a:gd name="T13" fmla="*/ 6 h 43"/>
                    <a:gd name="T14" fmla="*/ 34 w 34"/>
                    <a:gd name="T15" fmla="*/ 6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5"/>
                      </a:lnTo>
                      <a:lnTo>
                        <a:pt x="15" y="6"/>
                      </a:lnTo>
                      <a:lnTo>
                        <a:pt x="13" y="43"/>
                      </a:lnTo>
                      <a:lnTo>
                        <a:pt x="20" y="43"/>
                      </a:lnTo>
                      <a:lnTo>
                        <a:pt x="20" y="6"/>
                      </a:lnTo>
                      <a:lnTo>
                        <a:pt x="34"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4" name="Freeform 1219"/>
                <p:cNvSpPr>
                  <a:spLocks/>
                </p:cNvSpPr>
                <p:nvPr/>
              </p:nvSpPr>
              <p:spPr bwMode="auto">
                <a:xfrm>
                  <a:off x="2595" y="2616"/>
                  <a:ext cx="4" cy="7"/>
                </a:xfrm>
                <a:custGeom>
                  <a:avLst/>
                  <a:gdLst>
                    <a:gd name="T0" fmla="*/ 23 w 29"/>
                    <a:gd name="T1" fmla="*/ 0 h 43"/>
                    <a:gd name="T2" fmla="*/ 17 w 29"/>
                    <a:gd name="T3" fmla="*/ 0 h 43"/>
                    <a:gd name="T4" fmla="*/ 0 w 29"/>
                    <a:gd name="T5" fmla="*/ 43 h 43"/>
                    <a:gd name="T6" fmla="*/ 6 w 29"/>
                    <a:gd name="T7" fmla="*/ 43 h 43"/>
                    <a:gd name="T8" fmla="*/ 10 w 29"/>
                    <a:gd name="T9" fmla="*/ 30 h 43"/>
                    <a:gd name="T10" fmla="*/ 29 w 29"/>
                    <a:gd name="T11" fmla="*/ 30 h 43"/>
                    <a:gd name="T12" fmla="*/ 13 w 29"/>
                    <a:gd name="T13" fmla="*/ 26 h 43"/>
                    <a:gd name="T14" fmla="*/ 17 w 29"/>
                    <a:gd name="T15" fmla="*/ 13 h 43"/>
                    <a:gd name="T16" fmla="*/ 18 w 29"/>
                    <a:gd name="T17" fmla="*/ 10 h 43"/>
                    <a:gd name="T18" fmla="*/ 19 w 29"/>
                    <a:gd name="T19" fmla="*/ 5 h 43"/>
                    <a:gd name="T20" fmla="*/ 20 w 29"/>
                    <a:gd name="T21" fmla="*/ 5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6" y="43"/>
                      </a:lnTo>
                      <a:lnTo>
                        <a:pt x="10" y="30"/>
                      </a:lnTo>
                      <a:lnTo>
                        <a:pt x="29" y="30"/>
                      </a:lnTo>
                      <a:lnTo>
                        <a:pt x="13" y="26"/>
                      </a:lnTo>
                      <a:lnTo>
                        <a:pt x="17" y="13"/>
                      </a:lnTo>
                      <a:lnTo>
                        <a:pt x="18" y="10"/>
                      </a:lnTo>
                      <a:lnTo>
                        <a:pt x="19"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5" name="Freeform 1220"/>
                <p:cNvSpPr>
                  <a:spLocks/>
                </p:cNvSpPr>
                <p:nvPr/>
              </p:nvSpPr>
              <p:spPr bwMode="auto">
                <a:xfrm>
                  <a:off x="2597" y="2616"/>
                  <a:ext cx="4" cy="7"/>
                </a:xfrm>
                <a:custGeom>
                  <a:avLst/>
                  <a:gdLst>
                    <a:gd name="T0" fmla="*/ 10 w 27"/>
                    <a:gd name="T1" fmla="*/ 0 h 43"/>
                    <a:gd name="T2" fmla="*/ 7 w 27"/>
                    <a:gd name="T3" fmla="*/ 5 h 43"/>
                    <a:gd name="T4" fmla="*/ 8 w 27"/>
                    <a:gd name="T5" fmla="*/ 10 h 43"/>
                    <a:gd name="T6" fmla="*/ 9 w 27"/>
                    <a:gd name="T7" fmla="*/ 12 h 43"/>
                    <a:gd name="T8" fmla="*/ 11 w 27"/>
                    <a:gd name="T9" fmla="*/ 17 h 43"/>
                    <a:gd name="T10" fmla="*/ 14 w 27"/>
                    <a:gd name="T11" fmla="*/ 26 h 43"/>
                    <a:gd name="T12" fmla="*/ 0 w 27"/>
                    <a:gd name="T13" fmla="*/ 26 h 43"/>
                    <a:gd name="T14" fmla="*/ 16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5"/>
                      </a:lnTo>
                      <a:lnTo>
                        <a:pt x="8" y="10"/>
                      </a:lnTo>
                      <a:lnTo>
                        <a:pt x="9" y="12"/>
                      </a:lnTo>
                      <a:lnTo>
                        <a:pt x="11" y="17"/>
                      </a:lnTo>
                      <a:lnTo>
                        <a:pt x="14" y="26"/>
                      </a:lnTo>
                      <a:lnTo>
                        <a:pt x="0" y="26"/>
                      </a:lnTo>
                      <a:lnTo>
                        <a:pt x="16"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6" name="Freeform 1221"/>
                <p:cNvSpPr>
                  <a:spLocks/>
                </p:cNvSpPr>
                <p:nvPr/>
              </p:nvSpPr>
              <p:spPr bwMode="auto">
                <a:xfrm>
                  <a:off x="2602" y="2616"/>
                  <a:ext cx="1" cy="7"/>
                </a:xfrm>
                <a:custGeom>
                  <a:avLst/>
                  <a:gdLst>
                    <a:gd name="T0" fmla="*/ 6 w 6"/>
                    <a:gd name="T1" fmla="*/ 0 h 43"/>
                    <a:gd name="T2" fmla="*/ 0 w 6"/>
                    <a:gd name="T3" fmla="*/ 0 h 43"/>
                    <a:gd name="T4" fmla="*/ 0 w 6"/>
                    <a:gd name="T5" fmla="*/ 43 h 43"/>
                    <a:gd name="T6" fmla="*/ 5 w 6"/>
                    <a:gd name="T7" fmla="*/ 43 h 43"/>
                    <a:gd name="T8" fmla="*/ 5 w 6"/>
                    <a:gd name="T9" fmla="*/ 10 h 43"/>
                    <a:gd name="T10" fmla="*/ 5 w 6"/>
                    <a:gd name="T11" fmla="*/ 10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5" y="43"/>
                      </a:lnTo>
                      <a:lnTo>
                        <a:pt x="5" y="10"/>
                      </a:lnTo>
                      <a:lnTo>
                        <a:pt x="5"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7" name="Freeform 1222"/>
                <p:cNvSpPr>
                  <a:spLocks/>
                </p:cNvSpPr>
                <p:nvPr/>
              </p:nvSpPr>
              <p:spPr bwMode="auto">
                <a:xfrm>
                  <a:off x="2603" y="2616"/>
                  <a:ext cx="4" cy="7"/>
                </a:xfrm>
                <a:custGeom>
                  <a:avLst/>
                  <a:gdLst>
                    <a:gd name="T0" fmla="*/ 1 w 23"/>
                    <a:gd name="T1" fmla="*/ 0 h 43"/>
                    <a:gd name="T2" fmla="*/ 0 w 23"/>
                    <a:gd name="T3" fmla="*/ 10 h 43"/>
                    <a:gd name="T4" fmla="*/ 22 w 23"/>
                    <a:gd name="T5" fmla="*/ 43 h 43"/>
                    <a:gd name="T6" fmla="*/ 23 w 23"/>
                    <a:gd name="T7" fmla="*/ 34 h 43"/>
                    <a:gd name="T8" fmla="*/ 1 w 23"/>
                    <a:gd name="T9" fmla="*/ 0 h 43"/>
                  </a:gdLst>
                  <a:ahLst/>
                  <a:cxnLst>
                    <a:cxn ang="0">
                      <a:pos x="T0" y="T1"/>
                    </a:cxn>
                    <a:cxn ang="0">
                      <a:pos x="T2" y="T3"/>
                    </a:cxn>
                    <a:cxn ang="0">
                      <a:pos x="T4" y="T5"/>
                    </a:cxn>
                    <a:cxn ang="0">
                      <a:pos x="T6" y="T7"/>
                    </a:cxn>
                    <a:cxn ang="0">
                      <a:pos x="T8" y="T9"/>
                    </a:cxn>
                  </a:cxnLst>
                  <a:rect l="0" t="0" r="r" b="b"/>
                  <a:pathLst>
                    <a:path w="23" h="43">
                      <a:moveTo>
                        <a:pt x="1" y="0"/>
                      </a:moveTo>
                      <a:lnTo>
                        <a:pt x="0" y="10"/>
                      </a:lnTo>
                      <a:lnTo>
                        <a:pt x="22" y="43"/>
                      </a:lnTo>
                      <a:lnTo>
                        <a:pt x="23" y="3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8" name="Freeform 1223"/>
                <p:cNvSpPr>
                  <a:spLocks/>
                </p:cNvSpPr>
                <p:nvPr/>
              </p:nvSpPr>
              <p:spPr bwMode="auto">
                <a:xfrm>
                  <a:off x="2607" y="2616"/>
                  <a:ext cx="1" cy="7"/>
                </a:xfrm>
                <a:custGeom>
                  <a:avLst/>
                  <a:gdLst>
                    <a:gd name="T0" fmla="*/ 7 w 7"/>
                    <a:gd name="T1" fmla="*/ 0 h 43"/>
                    <a:gd name="T2" fmla="*/ 1 w 7"/>
                    <a:gd name="T3" fmla="*/ 0 h 43"/>
                    <a:gd name="T4" fmla="*/ 1 w 7"/>
                    <a:gd name="T5" fmla="*/ 34 h 43"/>
                    <a:gd name="T6" fmla="*/ 1 w 7"/>
                    <a:gd name="T7" fmla="*/ 34 h 43"/>
                    <a:gd name="T8" fmla="*/ 0 w 7"/>
                    <a:gd name="T9" fmla="*/ 43 h 43"/>
                    <a:gd name="T10" fmla="*/ 7 w 7"/>
                    <a:gd name="T11" fmla="*/ 43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lnTo>
                        <a:pt x="1" y="0"/>
                      </a:lnTo>
                      <a:lnTo>
                        <a:pt x="1" y="34"/>
                      </a:lnTo>
                      <a:lnTo>
                        <a:pt x="1" y="34"/>
                      </a:lnTo>
                      <a:lnTo>
                        <a:pt x="0" y="43"/>
                      </a:lnTo>
                      <a:lnTo>
                        <a:pt x="7" y="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9" name="Freeform 1224"/>
                <p:cNvSpPr>
                  <a:spLocks/>
                </p:cNvSpPr>
                <p:nvPr/>
              </p:nvSpPr>
              <p:spPr bwMode="auto">
                <a:xfrm>
                  <a:off x="2609" y="2616"/>
                  <a:ext cx="1" cy="7"/>
                </a:xfrm>
                <a:custGeom>
                  <a:avLst/>
                  <a:gdLst>
                    <a:gd name="T0" fmla="*/ 7 w 7"/>
                    <a:gd name="T1" fmla="*/ 43 h 43"/>
                    <a:gd name="T2" fmla="*/ 0 w 7"/>
                    <a:gd name="T3" fmla="*/ 43 h 43"/>
                    <a:gd name="T4" fmla="*/ 1 w 7"/>
                    <a:gd name="T5" fmla="*/ 0 h 43"/>
                    <a:gd name="T6" fmla="*/ 7 w 7"/>
                    <a:gd name="T7" fmla="*/ 0 h 43"/>
                    <a:gd name="T8" fmla="*/ 7 w 7"/>
                    <a:gd name="T9" fmla="*/ 43 h 43"/>
                  </a:gdLst>
                  <a:ahLst/>
                  <a:cxnLst>
                    <a:cxn ang="0">
                      <a:pos x="T0" y="T1"/>
                    </a:cxn>
                    <a:cxn ang="0">
                      <a:pos x="T2" y="T3"/>
                    </a:cxn>
                    <a:cxn ang="0">
                      <a:pos x="T4" y="T5"/>
                    </a:cxn>
                    <a:cxn ang="0">
                      <a:pos x="T6" y="T7"/>
                    </a:cxn>
                    <a:cxn ang="0">
                      <a:pos x="T8" y="T9"/>
                    </a:cxn>
                  </a:cxnLst>
                  <a:rect l="0" t="0" r="r" b="b"/>
                  <a:pathLst>
                    <a:path w="7" h="43">
                      <a:moveTo>
                        <a:pt x="7" y="43"/>
                      </a:moveTo>
                      <a:lnTo>
                        <a:pt x="0" y="43"/>
                      </a:lnTo>
                      <a:lnTo>
                        <a:pt x="1" y="0"/>
                      </a:lnTo>
                      <a:lnTo>
                        <a:pt x="7" y="0"/>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0" name="Line 1225"/>
                <p:cNvSpPr>
                  <a:spLocks noChangeShapeType="1"/>
                </p:cNvSpPr>
                <p:nvPr/>
              </p:nvSpPr>
              <p:spPr bwMode="auto">
                <a:xfrm>
                  <a:off x="2547" y="2441"/>
                  <a:ext cx="8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1" name="Line 1226"/>
                <p:cNvSpPr>
                  <a:spLocks noChangeShapeType="1"/>
                </p:cNvSpPr>
                <p:nvPr/>
              </p:nvSpPr>
              <p:spPr bwMode="auto">
                <a:xfrm>
                  <a:off x="2547" y="252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2" name="Line 1227"/>
                <p:cNvSpPr>
                  <a:spLocks noChangeShapeType="1"/>
                </p:cNvSpPr>
                <p:nvPr/>
              </p:nvSpPr>
              <p:spPr bwMode="auto">
                <a:xfrm flipH="1" flipV="1">
                  <a:off x="2547" y="2455"/>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3" name="Line 1228"/>
                <p:cNvSpPr>
                  <a:spLocks noChangeShapeType="1"/>
                </p:cNvSpPr>
                <p:nvPr/>
              </p:nvSpPr>
              <p:spPr bwMode="auto">
                <a:xfrm>
                  <a:off x="2547" y="261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4" name="Line 1229"/>
                <p:cNvSpPr>
                  <a:spLocks noChangeShapeType="1"/>
                </p:cNvSpPr>
                <p:nvPr/>
              </p:nvSpPr>
              <p:spPr bwMode="auto">
                <a:xfrm flipH="1" flipV="1">
                  <a:off x="2547" y="254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5" name="Line 1230"/>
                <p:cNvSpPr>
                  <a:spLocks noChangeShapeType="1"/>
                </p:cNvSpPr>
                <p:nvPr/>
              </p:nvSpPr>
              <p:spPr bwMode="auto">
                <a:xfrm flipH="1" flipV="1">
                  <a:off x="2547" y="262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6" name="Freeform 1231"/>
                <p:cNvSpPr>
                  <a:spLocks/>
                </p:cNvSpPr>
                <p:nvPr/>
              </p:nvSpPr>
              <p:spPr bwMode="auto">
                <a:xfrm>
                  <a:off x="2552" y="2166"/>
                  <a:ext cx="3" cy="4"/>
                </a:xfrm>
                <a:custGeom>
                  <a:avLst/>
                  <a:gdLst>
                    <a:gd name="T0" fmla="*/ 18 w 18"/>
                    <a:gd name="T1" fmla="*/ 0 h 19"/>
                    <a:gd name="T2" fmla="*/ 0 w 18"/>
                    <a:gd name="T3" fmla="*/ 0 h 19"/>
                    <a:gd name="T4" fmla="*/ 0 w 18"/>
                    <a:gd name="T5" fmla="*/ 4 h 19"/>
                    <a:gd name="T6" fmla="*/ 13 w 18"/>
                    <a:gd name="T7" fmla="*/ 4 h 19"/>
                    <a:gd name="T8" fmla="*/ 13 w 18"/>
                    <a:gd name="T9" fmla="*/ 13 h 19"/>
                    <a:gd name="T10" fmla="*/ 11 w 18"/>
                    <a:gd name="T11" fmla="*/ 14 h 19"/>
                    <a:gd name="T12" fmla="*/ 5 w 18"/>
                    <a:gd name="T13" fmla="*/ 16 h 19"/>
                    <a:gd name="T14" fmla="*/ 0 w 18"/>
                    <a:gd name="T15" fmla="*/ 17 h 19"/>
                    <a:gd name="T16" fmla="*/ 13 w 18"/>
                    <a:gd name="T17" fmla="*/ 19 h 19"/>
                    <a:gd name="T18" fmla="*/ 18 w 18"/>
                    <a:gd name="T19" fmla="*/ 15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4"/>
                      </a:lnTo>
                      <a:lnTo>
                        <a:pt x="13" y="4"/>
                      </a:lnTo>
                      <a:lnTo>
                        <a:pt x="13" y="13"/>
                      </a:lnTo>
                      <a:lnTo>
                        <a:pt x="11" y="14"/>
                      </a:lnTo>
                      <a:lnTo>
                        <a:pt x="5" y="16"/>
                      </a:lnTo>
                      <a:lnTo>
                        <a:pt x="0" y="17"/>
                      </a:lnTo>
                      <a:lnTo>
                        <a:pt x="13" y="19"/>
                      </a:lnTo>
                      <a:lnTo>
                        <a:pt x="18" y="1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7" name="Freeform 1232"/>
                <p:cNvSpPr>
                  <a:spLocks/>
                </p:cNvSpPr>
                <p:nvPr/>
              </p:nvSpPr>
              <p:spPr bwMode="auto">
                <a:xfrm>
                  <a:off x="2552" y="2163"/>
                  <a:ext cx="2" cy="2"/>
                </a:xfrm>
                <a:custGeom>
                  <a:avLst/>
                  <a:gdLst>
                    <a:gd name="T0" fmla="*/ 12 w 17"/>
                    <a:gd name="T1" fmla="*/ 0 h 10"/>
                    <a:gd name="T2" fmla="*/ 0 w 17"/>
                    <a:gd name="T3" fmla="*/ 2 h 10"/>
                    <a:gd name="T4" fmla="*/ 3 w 17"/>
                    <a:gd name="T5" fmla="*/ 2 h 10"/>
                    <a:gd name="T6" fmla="*/ 7 w 17"/>
                    <a:gd name="T7" fmla="*/ 4 h 10"/>
                    <a:gd name="T8" fmla="*/ 10 w 17"/>
                    <a:gd name="T9" fmla="*/ 6 h 10"/>
                    <a:gd name="T10" fmla="*/ 12 w 17"/>
                    <a:gd name="T11" fmla="*/ 10 h 10"/>
                    <a:gd name="T12" fmla="*/ 17 w 17"/>
                    <a:gd name="T13" fmla="*/ 9 h 10"/>
                    <a:gd name="T14" fmla="*/ 17 w 17"/>
                    <a:gd name="T15" fmla="*/ 9 h 10"/>
                    <a:gd name="T16" fmla="*/ 15 w 17"/>
                    <a:gd name="T17" fmla="*/ 4 h 10"/>
                    <a:gd name="T18" fmla="*/ 12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2" y="0"/>
                      </a:moveTo>
                      <a:lnTo>
                        <a:pt x="0" y="2"/>
                      </a:lnTo>
                      <a:lnTo>
                        <a:pt x="3" y="2"/>
                      </a:lnTo>
                      <a:lnTo>
                        <a:pt x="7" y="4"/>
                      </a:lnTo>
                      <a:lnTo>
                        <a:pt x="10" y="6"/>
                      </a:lnTo>
                      <a:lnTo>
                        <a:pt x="12" y="10"/>
                      </a:lnTo>
                      <a:lnTo>
                        <a:pt x="17" y="9"/>
                      </a:lnTo>
                      <a:lnTo>
                        <a:pt x="17" y="9"/>
                      </a:lnTo>
                      <a:lnTo>
                        <a:pt x="15"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8" name="Freeform 1233"/>
                <p:cNvSpPr>
                  <a:spLocks/>
                </p:cNvSpPr>
                <p:nvPr/>
              </p:nvSpPr>
              <p:spPr bwMode="auto">
                <a:xfrm>
                  <a:off x="2548" y="2163"/>
                  <a:ext cx="6" cy="7"/>
                </a:xfrm>
                <a:custGeom>
                  <a:avLst/>
                  <a:gdLst>
                    <a:gd name="T0" fmla="*/ 21 w 34"/>
                    <a:gd name="T1" fmla="*/ 0 h 45"/>
                    <a:gd name="T2" fmla="*/ 20 w 34"/>
                    <a:gd name="T3" fmla="*/ 0 h 45"/>
                    <a:gd name="T4" fmla="*/ 13 w 34"/>
                    <a:gd name="T5" fmla="*/ 2 h 45"/>
                    <a:gd name="T6" fmla="*/ 9 w 34"/>
                    <a:gd name="T7" fmla="*/ 4 h 45"/>
                    <a:gd name="T8" fmla="*/ 5 w 34"/>
                    <a:gd name="T9" fmla="*/ 7 h 45"/>
                    <a:gd name="T10" fmla="*/ 2 w 34"/>
                    <a:gd name="T11" fmla="*/ 11 h 45"/>
                    <a:gd name="T12" fmla="*/ 2 w 34"/>
                    <a:gd name="T13" fmla="*/ 12 h 45"/>
                    <a:gd name="T14" fmla="*/ 0 w 34"/>
                    <a:gd name="T15" fmla="*/ 18 h 45"/>
                    <a:gd name="T16" fmla="*/ 0 w 34"/>
                    <a:gd name="T17" fmla="*/ 23 h 45"/>
                    <a:gd name="T18" fmla="*/ 0 w 34"/>
                    <a:gd name="T19" fmla="*/ 24 h 45"/>
                    <a:gd name="T20" fmla="*/ 0 w 34"/>
                    <a:gd name="T21" fmla="*/ 29 h 45"/>
                    <a:gd name="T22" fmla="*/ 2 w 34"/>
                    <a:gd name="T23" fmla="*/ 35 h 45"/>
                    <a:gd name="T24" fmla="*/ 5 w 34"/>
                    <a:gd name="T25" fmla="*/ 39 h 45"/>
                    <a:gd name="T26" fmla="*/ 6 w 34"/>
                    <a:gd name="T27" fmla="*/ 39 h 45"/>
                    <a:gd name="T28" fmla="*/ 10 w 34"/>
                    <a:gd name="T29" fmla="*/ 42 h 45"/>
                    <a:gd name="T30" fmla="*/ 16 w 34"/>
                    <a:gd name="T31" fmla="*/ 44 h 45"/>
                    <a:gd name="T32" fmla="*/ 21 w 34"/>
                    <a:gd name="T33" fmla="*/ 45 h 45"/>
                    <a:gd name="T34" fmla="*/ 23 w 34"/>
                    <a:gd name="T35" fmla="*/ 45 h 45"/>
                    <a:gd name="T36" fmla="*/ 28 w 34"/>
                    <a:gd name="T37" fmla="*/ 44 h 45"/>
                    <a:gd name="T38" fmla="*/ 34 w 34"/>
                    <a:gd name="T39" fmla="*/ 42 h 45"/>
                    <a:gd name="T40" fmla="*/ 21 w 34"/>
                    <a:gd name="T41" fmla="*/ 40 h 45"/>
                    <a:gd name="T42" fmla="*/ 18 w 34"/>
                    <a:gd name="T43" fmla="*/ 40 h 45"/>
                    <a:gd name="T44" fmla="*/ 12 w 34"/>
                    <a:gd name="T45" fmla="*/ 38 h 45"/>
                    <a:gd name="T46" fmla="*/ 10 w 34"/>
                    <a:gd name="T47" fmla="*/ 37 h 45"/>
                    <a:gd name="T48" fmla="*/ 7 w 34"/>
                    <a:gd name="T49" fmla="*/ 32 h 45"/>
                    <a:gd name="T50" fmla="*/ 6 w 34"/>
                    <a:gd name="T51" fmla="*/ 28 h 45"/>
                    <a:gd name="T52" fmla="*/ 5 w 34"/>
                    <a:gd name="T53" fmla="*/ 23 h 45"/>
                    <a:gd name="T54" fmla="*/ 5 w 34"/>
                    <a:gd name="T55" fmla="*/ 21 h 45"/>
                    <a:gd name="T56" fmla="*/ 6 w 34"/>
                    <a:gd name="T57" fmla="*/ 14 h 45"/>
                    <a:gd name="T58" fmla="*/ 9 w 34"/>
                    <a:gd name="T59" fmla="*/ 10 h 45"/>
                    <a:gd name="T60" fmla="*/ 10 w 34"/>
                    <a:gd name="T61" fmla="*/ 9 h 45"/>
                    <a:gd name="T62" fmla="*/ 15 w 34"/>
                    <a:gd name="T63" fmla="*/ 7 h 45"/>
                    <a:gd name="T64" fmla="*/ 21 w 34"/>
                    <a:gd name="T65" fmla="*/ 6 h 45"/>
                    <a:gd name="T66" fmla="*/ 33 w 34"/>
                    <a:gd name="T67" fmla="*/ 4 h 45"/>
                    <a:gd name="T68" fmla="*/ 32 w 34"/>
                    <a:gd name="T69" fmla="*/ 4 h 45"/>
                    <a:gd name="T70" fmla="*/ 27 w 34"/>
                    <a:gd name="T71" fmla="*/ 2 h 45"/>
                    <a:gd name="T72" fmla="*/ 21 w 34"/>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5">
                      <a:moveTo>
                        <a:pt x="21" y="0"/>
                      </a:moveTo>
                      <a:lnTo>
                        <a:pt x="20" y="0"/>
                      </a:lnTo>
                      <a:lnTo>
                        <a:pt x="13" y="2"/>
                      </a:lnTo>
                      <a:lnTo>
                        <a:pt x="9" y="4"/>
                      </a:lnTo>
                      <a:lnTo>
                        <a:pt x="5" y="7"/>
                      </a:lnTo>
                      <a:lnTo>
                        <a:pt x="2" y="11"/>
                      </a:lnTo>
                      <a:lnTo>
                        <a:pt x="2" y="12"/>
                      </a:lnTo>
                      <a:lnTo>
                        <a:pt x="0" y="18"/>
                      </a:lnTo>
                      <a:lnTo>
                        <a:pt x="0" y="23"/>
                      </a:lnTo>
                      <a:lnTo>
                        <a:pt x="0" y="24"/>
                      </a:lnTo>
                      <a:lnTo>
                        <a:pt x="0" y="29"/>
                      </a:lnTo>
                      <a:lnTo>
                        <a:pt x="2" y="35"/>
                      </a:lnTo>
                      <a:lnTo>
                        <a:pt x="5" y="39"/>
                      </a:lnTo>
                      <a:lnTo>
                        <a:pt x="6" y="39"/>
                      </a:lnTo>
                      <a:lnTo>
                        <a:pt x="10" y="42"/>
                      </a:lnTo>
                      <a:lnTo>
                        <a:pt x="16" y="44"/>
                      </a:lnTo>
                      <a:lnTo>
                        <a:pt x="21" y="45"/>
                      </a:lnTo>
                      <a:lnTo>
                        <a:pt x="23" y="45"/>
                      </a:lnTo>
                      <a:lnTo>
                        <a:pt x="28" y="44"/>
                      </a:lnTo>
                      <a:lnTo>
                        <a:pt x="34" y="42"/>
                      </a:lnTo>
                      <a:lnTo>
                        <a:pt x="21" y="40"/>
                      </a:lnTo>
                      <a:lnTo>
                        <a:pt x="18" y="40"/>
                      </a:lnTo>
                      <a:lnTo>
                        <a:pt x="12" y="38"/>
                      </a:lnTo>
                      <a:lnTo>
                        <a:pt x="10" y="37"/>
                      </a:lnTo>
                      <a:lnTo>
                        <a:pt x="7" y="32"/>
                      </a:lnTo>
                      <a:lnTo>
                        <a:pt x="6" y="28"/>
                      </a:lnTo>
                      <a:lnTo>
                        <a:pt x="5" y="23"/>
                      </a:lnTo>
                      <a:lnTo>
                        <a:pt x="5" y="21"/>
                      </a:lnTo>
                      <a:lnTo>
                        <a:pt x="6" y="14"/>
                      </a:lnTo>
                      <a:lnTo>
                        <a:pt x="9" y="10"/>
                      </a:lnTo>
                      <a:lnTo>
                        <a:pt x="10" y="9"/>
                      </a:lnTo>
                      <a:lnTo>
                        <a:pt x="15" y="7"/>
                      </a:lnTo>
                      <a:lnTo>
                        <a:pt x="21" y="6"/>
                      </a:lnTo>
                      <a:lnTo>
                        <a:pt x="33" y="4"/>
                      </a:lnTo>
                      <a:lnTo>
                        <a:pt x="32" y="4"/>
                      </a:lnTo>
                      <a:lnTo>
                        <a:pt x="27" y="2"/>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9" name="Freeform 1234"/>
                <p:cNvSpPr>
                  <a:spLocks/>
                </p:cNvSpPr>
                <p:nvPr/>
              </p:nvSpPr>
              <p:spPr bwMode="auto">
                <a:xfrm>
                  <a:off x="2555" y="2163"/>
                  <a:ext cx="5" cy="7"/>
                </a:xfrm>
                <a:custGeom>
                  <a:avLst/>
                  <a:gdLst>
                    <a:gd name="T0" fmla="*/ 24 w 29"/>
                    <a:gd name="T1" fmla="*/ 0 h 42"/>
                    <a:gd name="T2" fmla="*/ 17 w 29"/>
                    <a:gd name="T3" fmla="*/ 0 h 42"/>
                    <a:gd name="T4" fmla="*/ 0 w 29"/>
                    <a:gd name="T5" fmla="*/ 42 h 42"/>
                    <a:gd name="T6" fmla="*/ 7 w 29"/>
                    <a:gd name="T7" fmla="*/ 42 h 42"/>
                    <a:gd name="T8" fmla="*/ 11 w 29"/>
                    <a:gd name="T9" fmla="*/ 29 h 42"/>
                    <a:gd name="T10" fmla="*/ 29 w 29"/>
                    <a:gd name="T11" fmla="*/ 29 h 42"/>
                    <a:gd name="T12" fmla="*/ 13 w 29"/>
                    <a:gd name="T13" fmla="*/ 25 h 42"/>
                    <a:gd name="T14" fmla="*/ 17 w 29"/>
                    <a:gd name="T15" fmla="*/ 12 h 42"/>
                    <a:gd name="T16" fmla="*/ 18 w 29"/>
                    <a:gd name="T17" fmla="*/ 9 h 42"/>
                    <a:gd name="T18" fmla="*/ 19 w 29"/>
                    <a:gd name="T19" fmla="*/ 4 h 42"/>
                    <a:gd name="T20" fmla="*/ 20 w 29"/>
                    <a:gd name="T21" fmla="*/ 4 h 42"/>
                    <a:gd name="T22" fmla="*/ 24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4" y="0"/>
                      </a:moveTo>
                      <a:lnTo>
                        <a:pt x="17" y="0"/>
                      </a:lnTo>
                      <a:lnTo>
                        <a:pt x="0" y="42"/>
                      </a:lnTo>
                      <a:lnTo>
                        <a:pt x="7" y="42"/>
                      </a:lnTo>
                      <a:lnTo>
                        <a:pt x="11" y="29"/>
                      </a:lnTo>
                      <a:lnTo>
                        <a:pt x="29" y="29"/>
                      </a:lnTo>
                      <a:lnTo>
                        <a:pt x="13" y="25"/>
                      </a:lnTo>
                      <a:lnTo>
                        <a:pt x="17" y="12"/>
                      </a:lnTo>
                      <a:lnTo>
                        <a:pt x="18" y="9"/>
                      </a:lnTo>
                      <a:lnTo>
                        <a:pt x="19" y="4"/>
                      </a:lnTo>
                      <a:lnTo>
                        <a:pt x="20"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0" name="Freeform 1235"/>
                <p:cNvSpPr>
                  <a:spLocks/>
                </p:cNvSpPr>
                <p:nvPr/>
              </p:nvSpPr>
              <p:spPr bwMode="auto">
                <a:xfrm>
                  <a:off x="2557" y="2163"/>
                  <a:ext cx="5" cy="7"/>
                </a:xfrm>
                <a:custGeom>
                  <a:avLst/>
                  <a:gdLst>
                    <a:gd name="T0" fmla="*/ 11 w 28"/>
                    <a:gd name="T1" fmla="*/ 0 h 42"/>
                    <a:gd name="T2" fmla="*/ 7 w 28"/>
                    <a:gd name="T3" fmla="*/ 4 h 42"/>
                    <a:gd name="T4" fmla="*/ 9 w 28"/>
                    <a:gd name="T5" fmla="*/ 9 h 42"/>
                    <a:gd name="T6" fmla="*/ 10 w 28"/>
                    <a:gd name="T7" fmla="*/ 11 h 42"/>
                    <a:gd name="T8" fmla="*/ 12 w 28"/>
                    <a:gd name="T9" fmla="*/ 17 h 42"/>
                    <a:gd name="T10" fmla="*/ 15 w 28"/>
                    <a:gd name="T11" fmla="*/ 25 h 42"/>
                    <a:gd name="T12" fmla="*/ 0 w 28"/>
                    <a:gd name="T13" fmla="*/ 25 h 42"/>
                    <a:gd name="T14" fmla="*/ 16 w 28"/>
                    <a:gd name="T15" fmla="*/ 29 h 42"/>
                    <a:gd name="T16" fmla="*/ 21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7" y="4"/>
                      </a:lnTo>
                      <a:lnTo>
                        <a:pt x="9" y="9"/>
                      </a:lnTo>
                      <a:lnTo>
                        <a:pt x="10" y="11"/>
                      </a:lnTo>
                      <a:lnTo>
                        <a:pt x="12" y="17"/>
                      </a:lnTo>
                      <a:lnTo>
                        <a:pt x="15" y="25"/>
                      </a:lnTo>
                      <a:lnTo>
                        <a:pt x="0" y="25"/>
                      </a:lnTo>
                      <a:lnTo>
                        <a:pt x="16" y="29"/>
                      </a:lnTo>
                      <a:lnTo>
                        <a:pt x="21"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1" name="Freeform 1236"/>
                <p:cNvSpPr>
                  <a:spLocks/>
                </p:cNvSpPr>
                <p:nvPr/>
              </p:nvSpPr>
              <p:spPr bwMode="auto">
                <a:xfrm>
                  <a:off x="2564" y="2166"/>
                  <a:ext cx="4" cy="4"/>
                </a:xfrm>
                <a:custGeom>
                  <a:avLst/>
                  <a:gdLst>
                    <a:gd name="T0" fmla="*/ 25 w 27"/>
                    <a:gd name="T1" fmla="*/ 0 h 18"/>
                    <a:gd name="T2" fmla="*/ 11 w 27"/>
                    <a:gd name="T3" fmla="*/ 1 h 18"/>
                    <a:gd name="T4" fmla="*/ 14 w 27"/>
                    <a:gd name="T5" fmla="*/ 1 h 18"/>
                    <a:gd name="T6" fmla="*/ 19 w 27"/>
                    <a:gd name="T7" fmla="*/ 2 h 18"/>
                    <a:gd name="T8" fmla="*/ 19 w 27"/>
                    <a:gd name="T9" fmla="*/ 3 h 18"/>
                    <a:gd name="T10" fmla="*/ 22 w 27"/>
                    <a:gd name="T11" fmla="*/ 8 h 18"/>
                    <a:gd name="T12" fmla="*/ 22 w 27"/>
                    <a:gd name="T13" fmla="*/ 8 h 18"/>
                    <a:gd name="T14" fmla="*/ 19 w 27"/>
                    <a:gd name="T15" fmla="*/ 14 h 18"/>
                    <a:gd name="T16" fmla="*/ 17 w 27"/>
                    <a:gd name="T17" fmla="*/ 15 h 18"/>
                    <a:gd name="T18" fmla="*/ 11 w 27"/>
                    <a:gd name="T19" fmla="*/ 15 h 18"/>
                    <a:gd name="T20" fmla="*/ 0 w 27"/>
                    <a:gd name="T21" fmla="*/ 15 h 18"/>
                    <a:gd name="T22" fmla="*/ 22 w 27"/>
                    <a:gd name="T23" fmla="*/ 18 h 18"/>
                    <a:gd name="T24" fmla="*/ 26 w 27"/>
                    <a:gd name="T25" fmla="*/ 15 h 18"/>
                    <a:gd name="T26" fmla="*/ 26 w 27"/>
                    <a:gd name="T27" fmla="*/ 14 h 18"/>
                    <a:gd name="T28" fmla="*/ 27 w 27"/>
                    <a:gd name="T29" fmla="*/ 8 h 18"/>
                    <a:gd name="T30" fmla="*/ 27 w 27"/>
                    <a:gd name="T31" fmla="*/ 7 h 18"/>
                    <a:gd name="T32" fmla="*/ 26 w 27"/>
                    <a:gd name="T33" fmla="*/ 2 h 18"/>
                    <a:gd name="T34" fmla="*/ 25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5" y="0"/>
                      </a:moveTo>
                      <a:lnTo>
                        <a:pt x="11" y="1"/>
                      </a:lnTo>
                      <a:lnTo>
                        <a:pt x="14" y="1"/>
                      </a:lnTo>
                      <a:lnTo>
                        <a:pt x="19" y="2"/>
                      </a:lnTo>
                      <a:lnTo>
                        <a:pt x="19" y="3"/>
                      </a:lnTo>
                      <a:lnTo>
                        <a:pt x="22" y="8"/>
                      </a:lnTo>
                      <a:lnTo>
                        <a:pt x="22" y="8"/>
                      </a:lnTo>
                      <a:lnTo>
                        <a:pt x="19" y="14"/>
                      </a:lnTo>
                      <a:lnTo>
                        <a:pt x="17" y="15"/>
                      </a:lnTo>
                      <a:lnTo>
                        <a:pt x="11" y="15"/>
                      </a:lnTo>
                      <a:lnTo>
                        <a:pt x="0" y="15"/>
                      </a:lnTo>
                      <a:lnTo>
                        <a:pt x="22" y="18"/>
                      </a:lnTo>
                      <a:lnTo>
                        <a:pt x="26" y="15"/>
                      </a:lnTo>
                      <a:lnTo>
                        <a:pt x="26" y="14"/>
                      </a:lnTo>
                      <a:lnTo>
                        <a:pt x="27" y="8"/>
                      </a:lnTo>
                      <a:lnTo>
                        <a:pt x="27" y="7"/>
                      </a:lnTo>
                      <a:lnTo>
                        <a:pt x="26" y="2"/>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2" name="Freeform 1237"/>
                <p:cNvSpPr>
                  <a:spLocks/>
                </p:cNvSpPr>
                <p:nvPr/>
              </p:nvSpPr>
              <p:spPr bwMode="auto">
                <a:xfrm>
                  <a:off x="2564" y="2163"/>
                  <a:ext cx="4" cy="3"/>
                </a:xfrm>
                <a:custGeom>
                  <a:avLst/>
                  <a:gdLst>
                    <a:gd name="T0" fmla="*/ 22 w 25"/>
                    <a:gd name="T1" fmla="*/ 0 h 17"/>
                    <a:gd name="T2" fmla="*/ 9 w 25"/>
                    <a:gd name="T3" fmla="*/ 2 h 17"/>
                    <a:gd name="T4" fmla="*/ 14 w 25"/>
                    <a:gd name="T5" fmla="*/ 2 h 17"/>
                    <a:gd name="T6" fmla="*/ 18 w 25"/>
                    <a:gd name="T7" fmla="*/ 4 h 17"/>
                    <a:gd name="T8" fmla="*/ 19 w 25"/>
                    <a:gd name="T9" fmla="*/ 8 h 17"/>
                    <a:gd name="T10" fmla="*/ 18 w 25"/>
                    <a:gd name="T11" fmla="*/ 13 h 17"/>
                    <a:gd name="T12" fmla="*/ 15 w 25"/>
                    <a:gd name="T13" fmla="*/ 15 h 17"/>
                    <a:gd name="T14" fmla="*/ 10 w 25"/>
                    <a:gd name="T15" fmla="*/ 15 h 17"/>
                    <a:gd name="T16" fmla="*/ 0 w 25"/>
                    <a:gd name="T17" fmla="*/ 15 h 17"/>
                    <a:gd name="T18" fmla="*/ 19 w 25"/>
                    <a:gd name="T19" fmla="*/ 17 h 17"/>
                    <a:gd name="T20" fmla="*/ 24 w 25"/>
                    <a:gd name="T21" fmla="*/ 13 h 17"/>
                    <a:gd name="T22" fmla="*/ 25 w 25"/>
                    <a:gd name="T23" fmla="*/ 7 h 17"/>
                    <a:gd name="T24" fmla="*/ 25 w 25"/>
                    <a:gd name="T25" fmla="*/ 5 h 17"/>
                    <a:gd name="T26" fmla="*/ 22 w 25"/>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7">
                      <a:moveTo>
                        <a:pt x="22" y="0"/>
                      </a:moveTo>
                      <a:lnTo>
                        <a:pt x="9" y="2"/>
                      </a:lnTo>
                      <a:lnTo>
                        <a:pt x="14" y="2"/>
                      </a:lnTo>
                      <a:lnTo>
                        <a:pt x="18" y="4"/>
                      </a:lnTo>
                      <a:lnTo>
                        <a:pt x="19" y="8"/>
                      </a:lnTo>
                      <a:lnTo>
                        <a:pt x="18" y="13"/>
                      </a:lnTo>
                      <a:lnTo>
                        <a:pt x="15" y="15"/>
                      </a:lnTo>
                      <a:lnTo>
                        <a:pt x="10" y="15"/>
                      </a:lnTo>
                      <a:lnTo>
                        <a:pt x="0" y="15"/>
                      </a:lnTo>
                      <a:lnTo>
                        <a:pt x="19" y="17"/>
                      </a:lnTo>
                      <a:lnTo>
                        <a:pt x="24" y="13"/>
                      </a:lnTo>
                      <a:lnTo>
                        <a:pt x="25" y="7"/>
                      </a:lnTo>
                      <a:lnTo>
                        <a:pt x="25"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3" name="Freeform 1238"/>
                <p:cNvSpPr>
                  <a:spLocks/>
                </p:cNvSpPr>
                <p:nvPr/>
              </p:nvSpPr>
              <p:spPr bwMode="auto">
                <a:xfrm>
                  <a:off x="2563" y="2163"/>
                  <a:ext cx="5" cy="7"/>
                </a:xfrm>
                <a:custGeom>
                  <a:avLst/>
                  <a:gdLst>
                    <a:gd name="T0" fmla="*/ 16 w 30"/>
                    <a:gd name="T1" fmla="*/ 0 h 42"/>
                    <a:gd name="T2" fmla="*/ 0 w 30"/>
                    <a:gd name="T3" fmla="*/ 0 h 42"/>
                    <a:gd name="T4" fmla="*/ 0 w 30"/>
                    <a:gd name="T5" fmla="*/ 42 h 42"/>
                    <a:gd name="T6" fmla="*/ 16 w 30"/>
                    <a:gd name="T7" fmla="*/ 42 h 42"/>
                    <a:gd name="T8" fmla="*/ 20 w 30"/>
                    <a:gd name="T9" fmla="*/ 42 h 42"/>
                    <a:gd name="T10" fmla="*/ 26 w 30"/>
                    <a:gd name="T11" fmla="*/ 41 h 42"/>
                    <a:gd name="T12" fmla="*/ 27 w 30"/>
                    <a:gd name="T13" fmla="*/ 40 h 42"/>
                    <a:gd name="T14" fmla="*/ 5 w 30"/>
                    <a:gd name="T15" fmla="*/ 37 h 42"/>
                    <a:gd name="T16" fmla="*/ 5 w 30"/>
                    <a:gd name="T17" fmla="*/ 23 h 42"/>
                    <a:gd name="T18" fmla="*/ 16 w 30"/>
                    <a:gd name="T19" fmla="*/ 23 h 42"/>
                    <a:gd name="T20" fmla="*/ 30 w 30"/>
                    <a:gd name="T21" fmla="*/ 22 h 42"/>
                    <a:gd name="T22" fmla="*/ 24 w 30"/>
                    <a:gd name="T23" fmla="*/ 20 h 42"/>
                    <a:gd name="T24" fmla="*/ 24 w 30"/>
                    <a:gd name="T25" fmla="*/ 20 h 42"/>
                    <a:gd name="T26" fmla="*/ 5 w 30"/>
                    <a:gd name="T27" fmla="*/ 18 h 42"/>
                    <a:gd name="T28" fmla="*/ 5 w 30"/>
                    <a:gd name="T29" fmla="*/ 5 h 42"/>
                    <a:gd name="T30" fmla="*/ 14 w 30"/>
                    <a:gd name="T31" fmla="*/ 5 h 42"/>
                    <a:gd name="T32" fmla="*/ 27 w 30"/>
                    <a:gd name="T33" fmla="*/ 3 h 42"/>
                    <a:gd name="T34" fmla="*/ 27 w 30"/>
                    <a:gd name="T35" fmla="*/ 3 h 42"/>
                    <a:gd name="T36" fmla="*/ 22 w 30"/>
                    <a:gd name="T37" fmla="*/ 1 h 42"/>
                    <a:gd name="T38" fmla="*/ 16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6" y="0"/>
                      </a:moveTo>
                      <a:lnTo>
                        <a:pt x="0" y="0"/>
                      </a:lnTo>
                      <a:lnTo>
                        <a:pt x="0" y="42"/>
                      </a:lnTo>
                      <a:lnTo>
                        <a:pt x="16" y="42"/>
                      </a:lnTo>
                      <a:lnTo>
                        <a:pt x="20" y="42"/>
                      </a:lnTo>
                      <a:lnTo>
                        <a:pt x="26" y="41"/>
                      </a:lnTo>
                      <a:lnTo>
                        <a:pt x="27" y="40"/>
                      </a:lnTo>
                      <a:lnTo>
                        <a:pt x="5" y="37"/>
                      </a:lnTo>
                      <a:lnTo>
                        <a:pt x="5" y="23"/>
                      </a:lnTo>
                      <a:lnTo>
                        <a:pt x="16" y="23"/>
                      </a:lnTo>
                      <a:lnTo>
                        <a:pt x="30" y="22"/>
                      </a:lnTo>
                      <a:lnTo>
                        <a:pt x="24" y="20"/>
                      </a:lnTo>
                      <a:lnTo>
                        <a:pt x="24" y="20"/>
                      </a:lnTo>
                      <a:lnTo>
                        <a:pt x="5" y="18"/>
                      </a:lnTo>
                      <a:lnTo>
                        <a:pt x="5" y="5"/>
                      </a:lnTo>
                      <a:lnTo>
                        <a:pt x="14" y="5"/>
                      </a:lnTo>
                      <a:lnTo>
                        <a:pt x="27" y="3"/>
                      </a:lnTo>
                      <a:lnTo>
                        <a:pt x="27"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4" name="Freeform 1239"/>
                <p:cNvSpPr>
                  <a:spLocks/>
                </p:cNvSpPr>
                <p:nvPr/>
              </p:nvSpPr>
              <p:spPr bwMode="auto">
                <a:xfrm>
                  <a:off x="2569" y="2163"/>
                  <a:ext cx="4" cy="7"/>
                </a:xfrm>
                <a:custGeom>
                  <a:avLst/>
                  <a:gdLst>
                    <a:gd name="T0" fmla="*/ 23 w 29"/>
                    <a:gd name="T1" fmla="*/ 0 h 42"/>
                    <a:gd name="T2" fmla="*/ 17 w 29"/>
                    <a:gd name="T3" fmla="*/ 0 h 42"/>
                    <a:gd name="T4" fmla="*/ 0 w 29"/>
                    <a:gd name="T5" fmla="*/ 42 h 42"/>
                    <a:gd name="T6" fmla="*/ 7 w 29"/>
                    <a:gd name="T7" fmla="*/ 42 h 42"/>
                    <a:gd name="T8" fmla="*/ 11 w 29"/>
                    <a:gd name="T9" fmla="*/ 29 h 42"/>
                    <a:gd name="T10" fmla="*/ 29 w 29"/>
                    <a:gd name="T11" fmla="*/ 29 h 42"/>
                    <a:gd name="T12" fmla="*/ 13 w 29"/>
                    <a:gd name="T13" fmla="*/ 25 h 42"/>
                    <a:gd name="T14" fmla="*/ 17 w 29"/>
                    <a:gd name="T15" fmla="*/ 12 h 42"/>
                    <a:gd name="T16" fmla="*/ 18 w 29"/>
                    <a:gd name="T17" fmla="*/ 10 h 42"/>
                    <a:gd name="T18" fmla="*/ 19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7" y="42"/>
                      </a:lnTo>
                      <a:lnTo>
                        <a:pt x="11" y="29"/>
                      </a:lnTo>
                      <a:lnTo>
                        <a:pt x="29" y="29"/>
                      </a:lnTo>
                      <a:lnTo>
                        <a:pt x="13" y="25"/>
                      </a:lnTo>
                      <a:lnTo>
                        <a:pt x="17" y="12"/>
                      </a:lnTo>
                      <a:lnTo>
                        <a:pt x="18" y="10"/>
                      </a:lnTo>
                      <a:lnTo>
                        <a:pt x="19"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5" name="Freeform 1240"/>
                <p:cNvSpPr>
                  <a:spLocks/>
                </p:cNvSpPr>
                <p:nvPr/>
              </p:nvSpPr>
              <p:spPr bwMode="auto">
                <a:xfrm>
                  <a:off x="2571" y="2163"/>
                  <a:ext cx="4" cy="7"/>
                </a:xfrm>
                <a:custGeom>
                  <a:avLst/>
                  <a:gdLst>
                    <a:gd name="T0" fmla="*/ 10 w 28"/>
                    <a:gd name="T1" fmla="*/ 0 h 42"/>
                    <a:gd name="T2" fmla="*/ 7 w 28"/>
                    <a:gd name="T3" fmla="*/ 4 h 42"/>
                    <a:gd name="T4" fmla="*/ 8 w 28"/>
                    <a:gd name="T5" fmla="*/ 9 h 42"/>
                    <a:gd name="T6" fmla="*/ 10 w 28"/>
                    <a:gd name="T7" fmla="*/ 11 h 42"/>
                    <a:gd name="T8" fmla="*/ 12 w 28"/>
                    <a:gd name="T9" fmla="*/ 17 h 42"/>
                    <a:gd name="T10" fmla="*/ 14 w 28"/>
                    <a:gd name="T11" fmla="*/ 25 h 42"/>
                    <a:gd name="T12" fmla="*/ 0 w 28"/>
                    <a:gd name="T13" fmla="*/ 25 h 42"/>
                    <a:gd name="T14" fmla="*/ 16 w 28"/>
                    <a:gd name="T15" fmla="*/ 29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7" y="4"/>
                      </a:lnTo>
                      <a:lnTo>
                        <a:pt x="8" y="9"/>
                      </a:lnTo>
                      <a:lnTo>
                        <a:pt x="10" y="11"/>
                      </a:lnTo>
                      <a:lnTo>
                        <a:pt x="12" y="17"/>
                      </a:lnTo>
                      <a:lnTo>
                        <a:pt x="14" y="25"/>
                      </a:lnTo>
                      <a:lnTo>
                        <a:pt x="0" y="25"/>
                      </a:lnTo>
                      <a:lnTo>
                        <a:pt x="16" y="29"/>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6" name="Freeform 1241"/>
                <p:cNvSpPr>
                  <a:spLocks/>
                </p:cNvSpPr>
                <p:nvPr/>
              </p:nvSpPr>
              <p:spPr bwMode="auto">
                <a:xfrm>
                  <a:off x="2578" y="2167"/>
                  <a:ext cx="4" cy="3"/>
                </a:xfrm>
                <a:custGeom>
                  <a:avLst/>
                  <a:gdLst>
                    <a:gd name="T0" fmla="*/ 9 w 25"/>
                    <a:gd name="T1" fmla="*/ 0 h 19"/>
                    <a:gd name="T2" fmla="*/ 0 w 25"/>
                    <a:gd name="T3" fmla="*/ 1 h 19"/>
                    <a:gd name="T4" fmla="*/ 3 w 25"/>
                    <a:gd name="T5" fmla="*/ 1 h 19"/>
                    <a:gd name="T6" fmla="*/ 6 w 25"/>
                    <a:gd name="T7" fmla="*/ 3 h 19"/>
                    <a:gd name="T8" fmla="*/ 10 w 25"/>
                    <a:gd name="T9" fmla="*/ 7 h 19"/>
                    <a:gd name="T10" fmla="*/ 10 w 25"/>
                    <a:gd name="T11" fmla="*/ 8 h 19"/>
                    <a:gd name="T12" fmla="*/ 14 w 25"/>
                    <a:gd name="T13" fmla="*/ 13 h 19"/>
                    <a:gd name="T14" fmla="*/ 18 w 25"/>
                    <a:gd name="T15" fmla="*/ 19 h 19"/>
                    <a:gd name="T16" fmla="*/ 25 w 25"/>
                    <a:gd name="T17" fmla="*/ 19 h 19"/>
                    <a:gd name="T18" fmla="*/ 18 w 25"/>
                    <a:gd name="T19" fmla="*/ 7 h 19"/>
                    <a:gd name="T20" fmla="*/ 14 w 25"/>
                    <a:gd name="T21" fmla="*/ 3 h 19"/>
                    <a:gd name="T22" fmla="*/ 9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9" y="0"/>
                      </a:moveTo>
                      <a:lnTo>
                        <a:pt x="0" y="1"/>
                      </a:lnTo>
                      <a:lnTo>
                        <a:pt x="3" y="1"/>
                      </a:lnTo>
                      <a:lnTo>
                        <a:pt x="6" y="3"/>
                      </a:lnTo>
                      <a:lnTo>
                        <a:pt x="10" y="7"/>
                      </a:lnTo>
                      <a:lnTo>
                        <a:pt x="10" y="8"/>
                      </a:lnTo>
                      <a:lnTo>
                        <a:pt x="14" y="13"/>
                      </a:lnTo>
                      <a:lnTo>
                        <a:pt x="18" y="19"/>
                      </a:lnTo>
                      <a:lnTo>
                        <a:pt x="25" y="19"/>
                      </a:lnTo>
                      <a:lnTo>
                        <a:pt x="18" y="7"/>
                      </a:lnTo>
                      <a:lnTo>
                        <a:pt x="14"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7" name="Freeform 1242"/>
                <p:cNvSpPr>
                  <a:spLocks/>
                </p:cNvSpPr>
                <p:nvPr/>
              </p:nvSpPr>
              <p:spPr bwMode="auto">
                <a:xfrm>
                  <a:off x="2577" y="2163"/>
                  <a:ext cx="5" cy="3"/>
                </a:xfrm>
                <a:custGeom>
                  <a:avLst/>
                  <a:gdLst>
                    <a:gd name="T0" fmla="*/ 25 w 28"/>
                    <a:gd name="T1" fmla="*/ 0 h 17"/>
                    <a:gd name="T2" fmla="*/ 13 w 28"/>
                    <a:gd name="T3" fmla="*/ 2 h 17"/>
                    <a:gd name="T4" fmla="*/ 15 w 28"/>
                    <a:gd name="T5" fmla="*/ 2 h 17"/>
                    <a:gd name="T6" fmla="*/ 21 w 28"/>
                    <a:gd name="T7" fmla="*/ 4 h 17"/>
                    <a:gd name="T8" fmla="*/ 23 w 28"/>
                    <a:gd name="T9" fmla="*/ 8 h 17"/>
                    <a:gd name="T10" fmla="*/ 22 w 28"/>
                    <a:gd name="T11" fmla="*/ 13 h 17"/>
                    <a:gd name="T12" fmla="*/ 17 w 28"/>
                    <a:gd name="T13" fmla="*/ 15 h 17"/>
                    <a:gd name="T14" fmla="*/ 17 w 28"/>
                    <a:gd name="T15" fmla="*/ 15 h 17"/>
                    <a:gd name="T16" fmla="*/ 12 w 28"/>
                    <a:gd name="T17" fmla="*/ 16 h 17"/>
                    <a:gd name="T18" fmla="*/ 0 w 28"/>
                    <a:gd name="T19" fmla="*/ 16 h 17"/>
                    <a:gd name="T20" fmla="*/ 25 w 28"/>
                    <a:gd name="T21" fmla="*/ 17 h 17"/>
                    <a:gd name="T22" fmla="*/ 27 w 28"/>
                    <a:gd name="T23" fmla="*/ 14 h 17"/>
                    <a:gd name="T24" fmla="*/ 28 w 28"/>
                    <a:gd name="T25" fmla="*/ 8 h 17"/>
                    <a:gd name="T26" fmla="*/ 27 w 28"/>
                    <a:gd name="T27" fmla="*/ 3 h 17"/>
                    <a:gd name="T28" fmla="*/ 25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5" y="0"/>
                      </a:moveTo>
                      <a:lnTo>
                        <a:pt x="13" y="2"/>
                      </a:lnTo>
                      <a:lnTo>
                        <a:pt x="15" y="2"/>
                      </a:lnTo>
                      <a:lnTo>
                        <a:pt x="21" y="4"/>
                      </a:lnTo>
                      <a:lnTo>
                        <a:pt x="23" y="8"/>
                      </a:lnTo>
                      <a:lnTo>
                        <a:pt x="22" y="13"/>
                      </a:lnTo>
                      <a:lnTo>
                        <a:pt x="17" y="15"/>
                      </a:lnTo>
                      <a:lnTo>
                        <a:pt x="17" y="15"/>
                      </a:lnTo>
                      <a:lnTo>
                        <a:pt x="12" y="16"/>
                      </a:lnTo>
                      <a:lnTo>
                        <a:pt x="0" y="16"/>
                      </a:lnTo>
                      <a:lnTo>
                        <a:pt x="25" y="17"/>
                      </a:lnTo>
                      <a:lnTo>
                        <a:pt x="27" y="14"/>
                      </a:lnTo>
                      <a:lnTo>
                        <a:pt x="28" y="8"/>
                      </a:lnTo>
                      <a:lnTo>
                        <a:pt x="27"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8" name="Freeform 1243"/>
                <p:cNvSpPr>
                  <a:spLocks/>
                </p:cNvSpPr>
                <p:nvPr/>
              </p:nvSpPr>
              <p:spPr bwMode="auto">
                <a:xfrm>
                  <a:off x="2576" y="2163"/>
                  <a:ext cx="5" cy="7"/>
                </a:xfrm>
                <a:custGeom>
                  <a:avLst/>
                  <a:gdLst>
                    <a:gd name="T0" fmla="*/ 19 w 31"/>
                    <a:gd name="T1" fmla="*/ 0 h 42"/>
                    <a:gd name="T2" fmla="*/ 0 w 31"/>
                    <a:gd name="T3" fmla="*/ 0 h 42"/>
                    <a:gd name="T4" fmla="*/ 0 w 31"/>
                    <a:gd name="T5" fmla="*/ 42 h 42"/>
                    <a:gd name="T6" fmla="*/ 6 w 31"/>
                    <a:gd name="T7" fmla="*/ 42 h 42"/>
                    <a:gd name="T8" fmla="*/ 6 w 31"/>
                    <a:gd name="T9" fmla="*/ 24 h 42"/>
                    <a:gd name="T10" fmla="*/ 13 w 31"/>
                    <a:gd name="T11" fmla="*/ 24 h 42"/>
                    <a:gd name="T12" fmla="*/ 22 w 31"/>
                    <a:gd name="T13" fmla="*/ 23 h 42"/>
                    <a:gd name="T14" fmla="*/ 22 w 31"/>
                    <a:gd name="T15" fmla="*/ 23 h 42"/>
                    <a:gd name="T16" fmla="*/ 27 w 31"/>
                    <a:gd name="T17" fmla="*/ 22 h 42"/>
                    <a:gd name="T18" fmla="*/ 31 w 31"/>
                    <a:gd name="T19" fmla="*/ 20 h 42"/>
                    <a:gd name="T20" fmla="*/ 6 w 31"/>
                    <a:gd name="T21" fmla="*/ 19 h 42"/>
                    <a:gd name="T22" fmla="*/ 6 w 31"/>
                    <a:gd name="T23" fmla="*/ 5 h 42"/>
                    <a:gd name="T24" fmla="*/ 19 w 31"/>
                    <a:gd name="T25" fmla="*/ 5 h 42"/>
                    <a:gd name="T26" fmla="*/ 31 w 31"/>
                    <a:gd name="T27" fmla="*/ 3 h 42"/>
                    <a:gd name="T28" fmla="*/ 25 w 31"/>
                    <a:gd name="T29" fmla="*/ 1 h 42"/>
                    <a:gd name="T30" fmla="*/ 25 w 31"/>
                    <a:gd name="T31" fmla="*/ 1 h 42"/>
                    <a:gd name="T32" fmla="*/ 19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19" y="0"/>
                      </a:moveTo>
                      <a:lnTo>
                        <a:pt x="0" y="0"/>
                      </a:lnTo>
                      <a:lnTo>
                        <a:pt x="0" y="42"/>
                      </a:lnTo>
                      <a:lnTo>
                        <a:pt x="6" y="42"/>
                      </a:lnTo>
                      <a:lnTo>
                        <a:pt x="6" y="24"/>
                      </a:lnTo>
                      <a:lnTo>
                        <a:pt x="13" y="24"/>
                      </a:lnTo>
                      <a:lnTo>
                        <a:pt x="22" y="23"/>
                      </a:lnTo>
                      <a:lnTo>
                        <a:pt x="22" y="23"/>
                      </a:lnTo>
                      <a:lnTo>
                        <a:pt x="27" y="22"/>
                      </a:lnTo>
                      <a:lnTo>
                        <a:pt x="31" y="20"/>
                      </a:lnTo>
                      <a:lnTo>
                        <a:pt x="6" y="19"/>
                      </a:lnTo>
                      <a:lnTo>
                        <a:pt x="6" y="5"/>
                      </a:lnTo>
                      <a:lnTo>
                        <a:pt x="19" y="5"/>
                      </a:lnTo>
                      <a:lnTo>
                        <a:pt x="31" y="3"/>
                      </a:lnTo>
                      <a:lnTo>
                        <a:pt x="25" y="1"/>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9" name="Freeform 1244"/>
                <p:cNvSpPr>
                  <a:spLocks/>
                </p:cNvSpPr>
                <p:nvPr/>
              </p:nvSpPr>
              <p:spPr bwMode="auto">
                <a:xfrm>
                  <a:off x="2584" y="2163"/>
                  <a:ext cx="5" cy="7"/>
                </a:xfrm>
                <a:custGeom>
                  <a:avLst/>
                  <a:gdLst>
                    <a:gd name="T0" fmla="*/ 21 w 30"/>
                    <a:gd name="T1" fmla="*/ 0 h 38"/>
                    <a:gd name="T2" fmla="*/ 9 w 30"/>
                    <a:gd name="T3" fmla="*/ 3 h 38"/>
                    <a:gd name="T4" fmla="*/ 14 w 30"/>
                    <a:gd name="T5" fmla="*/ 3 h 38"/>
                    <a:gd name="T6" fmla="*/ 18 w 30"/>
                    <a:gd name="T7" fmla="*/ 4 h 38"/>
                    <a:gd name="T8" fmla="*/ 21 w 30"/>
                    <a:gd name="T9" fmla="*/ 8 h 38"/>
                    <a:gd name="T10" fmla="*/ 23 w 30"/>
                    <a:gd name="T11" fmla="*/ 12 h 38"/>
                    <a:gd name="T12" fmla="*/ 23 w 30"/>
                    <a:gd name="T13" fmla="*/ 14 h 38"/>
                    <a:gd name="T14" fmla="*/ 24 w 30"/>
                    <a:gd name="T15" fmla="*/ 19 h 38"/>
                    <a:gd name="T16" fmla="*/ 23 w 30"/>
                    <a:gd name="T17" fmla="*/ 23 h 38"/>
                    <a:gd name="T18" fmla="*/ 22 w 30"/>
                    <a:gd name="T19" fmla="*/ 28 h 38"/>
                    <a:gd name="T20" fmla="*/ 22 w 30"/>
                    <a:gd name="T21" fmla="*/ 29 h 38"/>
                    <a:gd name="T22" fmla="*/ 19 w 30"/>
                    <a:gd name="T23" fmla="*/ 34 h 38"/>
                    <a:gd name="T24" fmla="*/ 14 w 30"/>
                    <a:gd name="T25" fmla="*/ 35 h 38"/>
                    <a:gd name="T26" fmla="*/ 9 w 30"/>
                    <a:gd name="T27" fmla="*/ 36 h 38"/>
                    <a:gd name="T28" fmla="*/ 0 w 30"/>
                    <a:gd name="T29" fmla="*/ 36 h 38"/>
                    <a:gd name="T30" fmla="*/ 21 w 30"/>
                    <a:gd name="T31" fmla="*/ 38 h 38"/>
                    <a:gd name="T32" fmla="*/ 25 w 30"/>
                    <a:gd name="T33" fmla="*/ 35 h 38"/>
                    <a:gd name="T34" fmla="*/ 28 w 30"/>
                    <a:gd name="T35" fmla="*/ 31 h 38"/>
                    <a:gd name="T36" fmla="*/ 30 w 30"/>
                    <a:gd name="T37" fmla="*/ 25 h 38"/>
                    <a:gd name="T38" fmla="*/ 30 w 30"/>
                    <a:gd name="T39" fmla="*/ 19 h 38"/>
                    <a:gd name="T40" fmla="*/ 30 w 30"/>
                    <a:gd name="T41" fmla="*/ 16 h 38"/>
                    <a:gd name="T42" fmla="*/ 29 w 30"/>
                    <a:gd name="T43" fmla="*/ 10 h 38"/>
                    <a:gd name="T44" fmla="*/ 29 w 30"/>
                    <a:gd name="T45" fmla="*/ 9 h 38"/>
                    <a:gd name="T46" fmla="*/ 25 w 30"/>
                    <a:gd name="T47" fmla="*/ 4 h 38"/>
                    <a:gd name="T48" fmla="*/ 25 w 30"/>
                    <a:gd name="T49" fmla="*/ 4 h 38"/>
                    <a:gd name="T50" fmla="*/ 21 w 3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8">
                      <a:moveTo>
                        <a:pt x="21" y="0"/>
                      </a:moveTo>
                      <a:lnTo>
                        <a:pt x="9" y="3"/>
                      </a:lnTo>
                      <a:lnTo>
                        <a:pt x="14" y="3"/>
                      </a:lnTo>
                      <a:lnTo>
                        <a:pt x="18" y="4"/>
                      </a:lnTo>
                      <a:lnTo>
                        <a:pt x="21" y="8"/>
                      </a:lnTo>
                      <a:lnTo>
                        <a:pt x="23" y="12"/>
                      </a:lnTo>
                      <a:lnTo>
                        <a:pt x="23" y="14"/>
                      </a:lnTo>
                      <a:lnTo>
                        <a:pt x="24" y="19"/>
                      </a:lnTo>
                      <a:lnTo>
                        <a:pt x="23" y="23"/>
                      </a:lnTo>
                      <a:lnTo>
                        <a:pt x="22" y="28"/>
                      </a:lnTo>
                      <a:lnTo>
                        <a:pt x="22" y="29"/>
                      </a:lnTo>
                      <a:lnTo>
                        <a:pt x="19" y="34"/>
                      </a:lnTo>
                      <a:lnTo>
                        <a:pt x="14" y="35"/>
                      </a:lnTo>
                      <a:lnTo>
                        <a:pt x="9" y="36"/>
                      </a:lnTo>
                      <a:lnTo>
                        <a:pt x="0" y="36"/>
                      </a:lnTo>
                      <a:lnTo>
                        <a:pt x="21" y="38"/>
                      </a:lnTo>
                      <a:lnTo>
                        <a:pt x="25" y="35"/>
                      </a:lnTo>
                      <a:lnTo>
                        <a:pt x="28" y="31"/>
                      </a:lnTo>
                      <a:lnTo>
                        <a:pt x="30" y="25"/>
                      </a:lnTo>
                      <a:lnTo>
                        <a:pt x="30" y="19"/>
                      </a:lnTo>
                      <a:lnTo>
                        <a:pt x="30" y="16"/>
                      </a:lnTo>
                      <a:lnTo>
                        <a:pt x="29" y="10"/>
                      </a:lnTo>
                      <a:lnTo>
                        <a:pt x="29" y="9"/>
                      </a:lnTo>
                      <a:lnTo>
                        <a:pt x="25" y="4"/>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0" name="Freeform 1245"/>
                <p:cNvSpPr>
                  <a:spLocks/>
                </p:cNvSpPr>
                <p:nvPr/>
              </p:nvSpPr>
              <p:spPr bwMode="auto">
                <a:xfrm>
                  <a:off x="2583" y="2163"/>
                  <a:ext cx="5" cy="7"/>
                </a:xfrm>
                <a:custGeom>
                  <a:avLst/>
                  <a:gdLst>
                    <a:gd name="T0" fmla="*/ 14 w 26"/>
                    <a:gd name="T1" fmla="*/ 0 h 42"/>
                    <a:gd name="T2" fmla="*/ 0 w 26"/>
                    <a:gd name="T3" fmla="*/ 0 h 42"/>
                    <a:gd name="T4" fmla="*/ 0 w 26"/>
                    <a:gd name="T5" fmla="*/ 42 h 42"/>
                    <a:gd name="T6" fmla="*/ 14 w 26"/>
                    <a:gd name="T7" fmla="*/ 42 h 42"/>
                    <a:gd name="T8" fmla="*/ 16 w 26"/>
                    <a:gd name="T9" fmla="*/ 42 h 42"/>
                    <a:gd name="T10" fmla="*/ 22 w 26"/>
                    <a:gd name="T11" fmla="*/ 42 h 42"/>
                    <a:gd name="T12" fmla="*/ 26 w 26"/>
                    <a:gd name="T13" fmla="*/ 40 h 42"/>
                    <a:gd name="T14" fmla="*/ 5 w 26"/>
                    <a:gd name="T15" fmla="*/ 38 h 42"/>
                    <a:gd name="T16" fmla="*/ 5 w 26"/>
                    <a:gd name="T17" fmla="*/ 5 h 42"/>
                    <a:gd name="T18" fmla="*/ 14 w 26"/>
                    <a:gd name="T19" fmla="*/ 5 h 42"/>
                    <a:gd name="T20" fmla="*/ 26 w 26"/>
                    <a:gd name="T21" fmla="*/ 2 h 42"/>
                    <a:gd name="T22" fmla="*/ 26 w 26"/>
                    <a:gd name="T23" fmla="*/ 2 h 42"/>
                    <a:gd name="T24" fmla="*/ 21 w 26"/>
                    <a:gd name="T25" fmla="*/ 1 h 42"/>
                    <a:gd name="T26" fmla="*/ 20 w 26"/>
                    <a:gd name="T27" fmla="*/ 1 h 42"/>
                    <a:gd name="T28" fmla="*/ 14 w 26"/>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2">
                      <a:moveTo>
                        <a:pt x="14" y="0"/>
                      </a:moveTo>
                      <a:lnTo>
                        <a:pt x="0" y="0"/>
                      </a:lnTo>
                      <a:lnTo>
                        <a:pt x="0" y="42"/>
                      </a:lnTo>
                      <a:lnTo>
                        <a:pt x="14" y="42"/>
                      </a:lnTo>
                      <a:lnTo>
                        <a:pt x="16" y="42"/>
                      </a:lnTo>
                      <a:lnTo>
                        <a:pt x="22" y="42"/>
                      </a:lnTo>
                      <a:lnTo>
                        <a:pt x="26" y="40"/>
                      </a:lnTo>
                      <a:lnTo>
                        <a:pt x="5" y="38"/>
                      </a:lnTo>
                      <a:lnTo>
                        <a:pt x="5" y="5"/>
                      </a:lnTo>
                      <a:lnTo>
                        <a:pt x="14" y="5"/>
                      </a:lnTo>
                      <a:lnTo>
                        <a:pt x="26" y="2"/>
                      </a:lnTo>
                      <a:lnTo>
                        <a:pt x="26" y="2"/>
                      </a:lnTo>
                      <a:lnTo>
                        <a:pt x="21" y="1"/>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1" name="Rectangle 1246"/>
                <p:cNvSpPr>
                  <a:spLocks noChangeArrowheads="1"/>
                </p:cNvSpPr>
                <p:nvPr/>
              </p:nvSpPr>
              <p:spPr bwMode="auto">
                <a:xfrm>
                  <a:off x="2591" y="2163"/>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2" name="Freeform 1247"/>
                <p:cNvSpPr>
                  <a:spLocks/>
                </p:cNvSpPr>
                <p:nvPr/>
              </p:nvSpPr>
              <p:spPr bwMode="auto">
                <a:xfrm>
                  <a:off x="2593" y="2163"/>
                  <a:ext cx="1" cy="7"/>
                </a:xfrm>
                <a:custGeom>
                  <a:avLst/>
                  <a:gdLst>
                    <a:gd name="T0" fmla="*/ 6 w 6"/>
                    <a:gd name="T1" fmla="*/ 0 h 43"/>
                    <a:gd name="T2" fmla="*/ 0 w 6"/>
                    <a:gd name="T3" fmla="*/ 0 h 43"/>
                    <a:gd name="T4" fmla="*/ 0 w 6"/>
                    <a:gd name="T5" fmla="*/ 43 h 43"/>
                    <a:gd name="T6" fmla="*/ 6 w 6"/>
                    <a:gd name="T7" fmla="*/ 43 h 43"/>
                    <a:gd name="T8" fmla="*/ 6 w 6"/>
                    <a:gd name="T9" fmla="*/ 9 h 43"/>
                    <a:gd name="T10" fmla="*/ 6 w 6"/>
                    <a:gd name="T11" fmla="*/ 9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9"/>
                      </a:lnTo>
                      <a:lnTo>
                        <a:pt x="6"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3" name="Freeform 1248"/>
                <p:cNvSpPr>
                  <a:spLocks/>
                </p:cNvSpPr>
                <p:nvPr/>
              </p:nvSpPr>
              <p:spPr bwMode="auto">
                <a:xfrm>
                  <a:off x="2594" y="2163"/>
                  <a:ext cx="4" cy="7"/>
                </a:xfrm>
                <a:custGeom>
                  <a:avLst/>
                  <a:gdLst>
                    <a:gd name="T0" fmla="*/ 0 w 22"/>
                    <a:gd name="T1" fmla="*/ 0 h 43"/>
                    <a:gd name="T2" fmla="*/ 0 w 22"/>
                    <a:gd name="T3" fmla="*/ 9 h 43"/>
                    <a:gd name="T4" fmla="*/ 22 w 22"/>
                    <a:gd name="T5" fmla="*/ 43 h 43"/>
                    <a:gd name="T6" fmla="*/ 22 w 22"/>
                    <a:gd name="T7" fmla="*/ 34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4" name="Freeform 1249"/>
                <p:cNvSpPr>
                  <a:spLocks/>
                </p:cNvSpPr>
                <p:nvPr/>
              </p:nvSpPr>
              <p:spPr bwMode="auto">
                <a:xfrm>
                  <a:off x="2598" y="2163"/>
                  <a:ext cx="1" cy="7"/>
                </a:xfrm>
                <a:custGeom>
                  <a:avLst/>
                  <a:gdLst>
                    <a:gd name="T0" fmla="*/ 6 w 6"/>
                    <a:gd name="T1" fmla="*/ 0 h 43"/>
                    <a:gd name="T2" fmla="*/ 0 w 6"/>
                    <a:gd name="T3" fmla="*/ 0 h 43"/>
                    <a:gd name="T4" fmla="*/ 0 w 6"/>
                    <a:gd name="T5" fmla="*/ 34 h 43"/>
                    <a:gd name="T6" fmla="*/ 0 w 6"/>
                    <a:gd name="T7" fmla="*/ 34 h 43"/>
                    <a:gd name="T8" fmla="*/ 0 w 6"/>
                    <a:gd name="T9" fmla="*/ 43 h 43"/>
                    <a:gd name="T10" fmla="*/ 5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34"/>
                      </a:lnTo>
                      <a:lnTo>
                        <a:pt x="0" y="34"/>
                      </a:lnTo>
                      <a:lnTo>
                        <a:pt x="0" y="43"/>
                      </a:lnTo>
                      <a:lnTo>
                        <a:pt x="5"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5" name="Freeform 1250"/>
                <p:cNvSpPr>
                  <a:spLocks/>
                </p:cNvSpPr>
                <p:nvPr/>
              </p:nvSpPr>
              <p:spPr bwMode="auto">
                <a:xfrm>
                  <a:off x="2600" y="2163"/>
                  <a:ext cx="2" cy="7"/>
                </a:xfrm>
                <a:custGeom>
                  <a:avLst/>
                  <a:gdLst>
                    <a:gd name="T0" fmla="*/ 5 w 6"/>
                    <a:gd name="T1" fmla="*/ 43 h 43"/>
                    <a:gd name="T2" fmla="*/ 0 w 6"/>
                    <a:gd name="T3" fmla="*/ 43 h 43"/>
                    <a:gd name="T4" fmla="*/ 0 w 6"/>
                    <a:gd name="T5" fmla="*/ 0 h 43"/>
                    <a:gd name="T6" fmla="*/ 6 w 6"/>
                    <a:gd name="T7" fmla="*/ 0 h 43"/>
                    <a:gd name="T8" fmla="*/ 5 w 6"/>
                    <a:gd name="T9" fmla="*/ 43 h 43"/>
                  </a:gdLst>
                  <a:ahLst/>
                  <a:cxnLst>
                    <a:cxn ang="0">
                      <a:pos x="T0" y="T1"/>
                    </a:cxn>
                    <a:cxn ang="0">
                      <a:pos x="T2" y="T3"/>
                    </a:cxn>
                    <a:cxn ang="0">
                      <a:pos x="T4" y="T5"/>
                    </a:cxn>
                    <a:cxn ang="0">
                      <a:pos x="T6" y="T7"/>
                    </a:cxn>
                    <a:cxn ang="0">
                      <a:pos x="T8" y="T9"/>
                    </a:cxn>
                  </a:cxnLst>
                  <a:rect l="0" t="0" r="r" b="b"/>
                  <a:pathLst>
                    <a:path w="6" h="43">
                      <a:moveTo>
                        <a:pt x="5" y="43"/>
                      </a:moveTo>
                      <a:lnTo>
                        <a:pt x="0" y="43"/>
                      </a:lnTo>
                      <a:lnTo>
                        <a:pt x="0" y="0"/>
                      </a:lnTo>
                      <a:lnTo>
                        <a:pt x="6" y="0"/>
                      </a:lnTo>
                      <a:lnTo>
                        <a:pt x="5"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6" name="Freeform 1251"/>
                <p:cNvSpPr>
                  <a:spLocks/>
                </p:cNvSpPr>
                <p:nvPr/>
              </p:nvSpPr>
              <p:spPr bwMode="auto">
                <a:xfrm>
                  <a:off x="2547" y="2248"/>
                  <a:ext cx="5" cy="8"/>
                </a:xfrm>
                <a:custGeom>
                  <a:avLst/>
                  <a:gdLst>
                    <a:gd name="T0" fmla="*/ 24 w 29"/>
                    <a:gd name="T1" fmla="*/ 0 h 44"/>
                    <a:gd name="T2" fmla="*/ 17 w 29"/>
                    <a:gd name="T3" fmla="*/ 0 h 44"/>
                    <a:gd name="T4" fmla="*/ 0 w 29"/>
                    <a:gd name="T5" fmla="*/ 44 h 44"/>
                    <a:gd name="T6" fmla="*/ 7 w 29"/>
                    <a:gd name="T7" fmla="*/ 44 h 44"/>
                    <a:gd name="T8" fmla="*/ 12 w 29"/>
                    <a:gd name="T9" fmla="*/ 30 h 44"/>
                    <a:gd name="T10" fmla="*/ 29 w 29"/>
                    <a:gd name="T11" fmla="*/ 30 h 44"/>
                    <a:gd name="T12" fmla="*/ 13 w 29"/>
                    <a:gd name="T13" fmla="*/ 26 h 44"/>
                    <a:gd name="T14" fmla="*/ 18 w 29"/>
                    <a:gd name="T15" fmla="*/ 13 h 44"/>
                    <a:gd name="T16" fmla="*/ 18 w 29"/>
                    <a:gd name="T17" fmla="*/ 11 h 44"/>
                    <a:gd name="T18" fmla="*/ 21 w 29"/>
                    <a:gd name="T19" fmla="*/ 6 h 44"/>
                    <a:gd name="T20" fmla="*/ 21 w 29"/>
                    <a:gd name="T21" fmla="*/ 6 h 44"/>
                    <a:gd name="T22" fmla="*/ 24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4" y="0"/>
                      </a:moveTo>
                      <a:lnTo>
                        <a:pt x="17" y="0"/>
                      </a:lnTo>
                      <a:lnTo>
                        <a:pt x="0" y="44"/>
                      </a:lnTo>
                      <a:lnTo>
                        <a:pt x="7" y="44"/>
                      </a:lnTo>
                      <a:lnTo>
                        <a:pt x="12" y="30"/>
                      </a:lnTo>
                      <a:lnTo>
                        <a:pt x="29" y="30"/>
                      </a:lnTo>
                      <a:lnTo>
                        <a:pt x="13" y="26"/>
                      </a:lnTo>
                      <a:lnTo>
                        <a:pt x="18" y="13"/>
                      </a:lnTo>
                      <a:lnTo>
                        <a:pt x="18" y="11"/>
                      </a:lnTo>
                      <a:lnTo>
                        <a:pt x="21" y="6"/>
                      </a:lnTo>
                      <a:lnTo>
                        <a:pt x="21" y="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7" name="Freeform 1252"/>
                <p:cNvSpPr>
                  <a:spLocks/>
                </p:cNvSpPr>
                <p:nvPr/>
              </p:nvSpPr>
              <p:spPr bwMode="auto">
                <a:xfrm>
                  <a:off x="2549" y="2248"/>
                  <a:ext cx="5" cy="8"/>
                </a:xfrm>
                <a:custGeom>
                  <a:avLst/>
                  <a:gdLst>
                    <a:gd name="T0" fmla="*/ 11 w 28"/>
                    <a:gd name="T1" fmla="*/ 0 h 44"/>
                    <a:gd name="T2" fmla="*/ 8 w 28"/>
                    <a:gd name="T3" fmla="*/ 6 h 44"/>
                    <a:gd name="T4" fmla="*/ 9 w 28"/>
                    <a:gd name="T5" fmla="*/ 10 h 44"/>
                    <a:gd name="T6" fmla="*/ 10 w 28"/>
                    <a:gd name="T7" fmla="*/ 13 h 44"/>
                    <a:gd name="T8" fmla="*/ 12 w 28"/>
                    <a:gd name="T9" fmla="*/ 17 h 44"/>
                    <a:gd name="T10" fmla="*/ 15 w 28"/>
                    <a:gd name="T11" fmla="*/ 26 h 44"/>
                    <a:gd name="T12" fmla="*/ 0 w 28"/>
                    <a:gd name="T13" fmla="*/ 26 h 44"/>
                    <a:gd name="T14" fmla="*/ 16 w 28"/>
                    <a:gd name="T15" fmla="*/ 30 h 44"/>
                    <a:gd name="T16" fmla="*/ 21 w 28"/>
                    <a:gd name="T17" fmla="*/ 44 h 44"/>
                    <a:gd name="T18" fmla="*/ 28 w 28"/>
                    <a:gd name="T19" fmla="*/ 44 h 44"/>
                    <a:gd name="T20" fmla="*/ 11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1" y="0"/>
                      </a:moveTo>
                      <a:lnTo>
                        <a:pt x="8" y="6"/>
                      </a:lnTo>
                      <a:lnTo>
                        <a:pt x="9" y="10"/>
                      </a:lnTo>
                      <a:lnTo>
                        <a:pt x="10" y="13"/>
                      </a:lnTo>
                      <a:lnTo>
                        <a:pt x="12" y="17"/>
                      </a:lnTo>
                      <a:lnTo>
                        <a:pt x="15" y="26"/>
                      </a:lnTo>
                      <a:lnTo>
                        <a:pt x="0" y="26"/>
                      </a:lnTo>
                      <a:lnTo>
                        <a:pt x="16" y="30"/>
                      </a:lnTo>
                      <a:lnTo>
                        <a:pt x="21" y="44"/>
                      </a:lnTo>
                      <a:lnTo>
                        <a:pt x="28" y="4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8" name="Freeform 1253"/>
                <p:cNvSpPr>
                  <a:spLocks/>
                </p:cNvSpPr>
                <p:nvPr/>
              </p:nvSpPr>
              <p:spPr bwMode="auto">
                <a:xfrm>
                  <a:off x="2554" y="2253"/>
                  <a:ext cx="3" cy="2"/>
                </a:xfrm>
                <a:custGeom>
                  <a:avLst/>
                  <a:gdLst>
                    <a:gd name="T0" fmla="*/ 5 w 17"/>
                    <a:gd name="T1" fmla="*/ 0 h 12"/>
                    <a:gd name="T2" fmla="*/ 0 w 17"/>
                    <a:gd name="T3" fmla="*/ 1 h 12"/>
                    <a:gd name="T4" fmla="*/ 0 w 17"/>
                    <a:gd name="T5" fmla="*/ 1 h 12"/>
                    <a:gd name="T6" fmla="*/ 1 w 17"/>
                    <a:gd name="T7" fmla="*/ 6 h 12"/>
                    <a:gd name="T8" fmla="*/ 4 w 17"/>
                    <a:gd name="T9" fmla="*/ 12 h 12"/>
                    <a:gd name="T10" fmla="*/ 17 w 17"/>
                    <a:gd name="T11" fmla="*/ 11 h 12"/>
                    <a:gd name="T12" fmla="*/ 14 w 17"/>
                    <a:gd name="T13" fmla="*/ 10 h 12"/>
                    <a:gd name="T14" fmla="*/ 8 w 17"/>
                    <a:gd name="T15" fmla="*/ 7 h 12"/>
                    <a:gd name="T16" fmla="*/ 6 w 17"/>
                    <a:gd name="T17" fmla="*/ 5 h 12"/>
                    <a:gd name="T18" fmla="*/ 5 w 1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5" y="0"/>
                      </a:moveTo>
                      <a:lnTo>
                        <a:pt x="0" y="1"/>
                      </a:lnTo>
                      <a:lnTo>
                        <a:pt x="0" y="1"/>
                      </a:lnTo>
                      <a:lnTo>
                        <a:pt x="1" y="6"/>
                      </a:lnTo>
                      <a:lnTo>
                        <a:pt x="4" y="12"/>
                      </a:lnTo>
                      <a:lnTo>
                        <a:pt x="17" y="11"/>
                      </a:lnTo>
                      <a:lnTo>
                        <a:pt x="14" y="10"/>
                      </a:lnTo>
                      <a:lnTo>
                        <a:pt x="8" y="7"/>
                      </a:lnTo>
                      <a:lnTo>
                        <a:pt x="6"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9" name="Freeform 1254"/>
                <p:cNvSpPr>
                  <a:spLocks/>
                </p:cNvSpPr>
                <p:nvPr/>
              </p:nvSpPr>
              <p:spPr bwMode="auto">
                <a:xfrm>
                  <a:off x="2555" y="2249"/>
                  <a:ext cx="5" cy="7"/>
                </a:xfrm>
                <a:custGeom>
                  <a:avLst/>
                  <a:gdLst>
                    <a:gd name="T0" fmla="*/ 4 w 33"/>
                    <a:gd name="T1" fmla="*/ 0 h 41"/>
                    <a:gd name="T2" fmla="*/ 1 w 33"/>
                    <a:gd name="T3" fmla="*/ 4 h 41"/>
                    <a:gd name="T4" fmla="*/ 0 w 33"/>
                    <a:gd name="T5" fmla="*/ 9 h 41"/>
                    <a:gd name="T6" fmla="*/ 0 w 33"/>
                    <a:gd name="T7" fmla="*/ 11 h 41"/>
                    <a:gd name="T8" fmla="*/ 3 w 33"/>
                    <a:gd name="T9" fmla="*/ 16 h 41"/>
                    <a:gd name="T10" fmla="*/ 7 w 33"/>
                    <a:gd name="T11" fmla="*/ 18 h 41"/>
                    <a:gd name="T12" fmla="*/ 14 w 33"/>
                    <a:gd name="T13" fmla="*/ 21 h 41"/>
                    <a:gd name="T14" fmla="*/ 19 w 33"/>
                    <a:gd name="T15" fmla="*/ 22 h 41"/>
                    <a:gd name="T16" fmla="*/ 25 w 33"/>
                    <a:gd name="T17" fmla="*/ 24 h 41"/>
                    <a:gd name="T18" fmla="*/ 25 w 33"/>
                    <a:gd name="T19" fmla="*/ 24 h 41"/>
                    <a:gd name="T20" fmla="*/ 27 w 33"/>
                    <a:gd name="T21" fmla="*/ 29 h 41"/>
                    <a:gd name="T22" fmla="*/ 27 w 33"/>
                    <a:gd name="T23" fmla="*/ 30 h 41"/>
                    <a:gd name="T24" fmla="*/ 25 w 33"/>
                    <a:gd name="T25" fmla="*/ 34 h 41"/>
                    <a:gd name="T26" fmla="*/ 22 w 33"/>
                    <a:gd name="T27" fmla="*/ 36 h 41"/>
                    <a:gd name="T28" fmla="*/ 16 w 33"/>
                    <a:gd name="T29" fmla="*/ 37 h 41"/>
                    <a:gd name="T30" fmla="*/ 3 w 33"/>
                    <a:gd name="T31" fmla="*/ 38 h 41"/>
                    <a:gd name="T32" fmla="*/ 5 w 33"/>
                    <a:gd name="T33" fmla="*/ 39 h 41"/>
                    <a:gd name="T34" fmla="*/ 11 w 33"/>
                    <a:gd name="T35" fmla="*/ 41 h 41"/>
                    <a:gd name="T36" fmla="*/ 17 w 33"/>
                    <a:gd name="T37" fmla="*/ 41 h 41"/>
                    <a:gd name="T38" fmla="*/ 18 w 33"/>
                    <a:gd name="T39" fmla="*/ 41 h 41"/>
                    <a:gd name="T40" fmla="*/ 23 w 33"/>
                    <a:gd name="T41" fmla="*/ 40 h 41"/>
                    <a:gd name="T42" fmla="*/ 28 w 33"/>
                    <a:gd name="T43" fmla="*/ 38 h 41"/>
                    <a:gd name="T44" fmla="*/ 31 w 33"/>
                    <a:gd name="T45" fmla="*/ 33 h 41"/>
                    <a:gd name="T46" fmla="*/ 33 w 33"/>
                    <a:gd name="T47" fmla="*/ 28 h 41"/>
                    <a:gd name="T48" fmla="*/ 32 w 33"/>
                    <a:gd name="T49" fmla="*/ 26 h 41"/>
                    <a:gd name="T50" fmla="*/ 30 w 33"/>
                    <a:gd name="T51" fmla="*/ 22 h 41"/>
                    <a:gd name="T52" fmla="*/ 29 w 33"/>
                    <a:gd name="T53" fmla="*/ 21 h 41"/>
                    <a:gd name="T54" fmla="*/ 25 w 33"/>
                    <a:gd name="T55" fmla="*/ 17 h 41"/>
                    <a:gd name="T56" fmla="*/ 21 w 33"/>
                    <a:gd name="T57" fmla="*/ 16 h 41"/>
                    <a:gd name="T58" fmla="*/ 16 w 33"/>
                    <a:gd name="T59" fmla="*/ 15 h 41"/>
                    <a:gd name="T60" fmla="*/ 12 w 33"/>
                    <a:gd name="T61" fmla="*/ 14 h 41"/>
                    <a:gd name="T62" fmla="*/ 7 w 33"/>
                    <a:gd name="T63" fmla="*/ 12 h 41"/>
                    <a:gd name="T64" fmla="*/ 5 w 33"/>
                    <a:gd name="T65" fmla="*/ 9 h 41"/>
                    <a:gd name="T66" fmla="*/ 5 w 33"/>
                    <a:gd name="T67" fmla="*/ 8 h 41"/>
                    <a:gd name="T68" fmla="*/ 9 w 33"/>
                    <a:gd name="T69" fmla="*/ 4 h 41"/>
                    <a:gd name="T70" fmla="*/ 10 w 33"/>
                    <a:gd name="T71" fmla="*/ 3 h 41"/>
                    <a:gd name="T72" fmla="*/ 15 w 33"/>
                    <a:gd name="T73" fmla="*/ 3 h 41"/>
                    <a:gd name="T74" fmla="*/ 4 w 33"/>
                    <a:gd name="T7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1">
                      <a:moveTo>
                        <a:pt x="4" y="0"/>
                      </a:moveTo>
                      <a:lnTo>
                        <a:pt x="1" y="4"/>
                      </a:lnTo>
                      <a:lnTo>
                        <a:pt x="0" y="9"/>
                      </a:lnTo>
                      <a:lnTo>
                        <a:pt x="0" y="11"/>
                      </a:lnTo>
                      <a:lnTo>
                        <a:pt x="3" y="16"/>
                      </a:lnTo>
                      <a:lnTo>
                        <a:pt x="7" y="18"/>
                      </a:lnTo>
                      <a:lnTo>
                        <a:pt x="14" y="21"/>
                      </a:lnTo>
                      <a:lnTo>
                        <a:pt x="19" y="22"/>
                      </a:lnTo>
                      <a:lnTo>
                        <a:pt x="25" y="24"/>
                      </a:lnTo>
                      <a:lnTo>
                        <a:pt x="25" y="24"/>
                      </a:lnTo>
                      <a:lnTo>
                        <a:pt x="27" y="29"/>
                      </a:lnTo>
                      <a:lnTo>
                        <a:pt x="27" y="30"/>
                      </a:lnTo>
                      <a:lnTo>
                        <a:pt x="25" y="34"/>
                      </a:lnTo>
                      <a:lnTo>
                        <a:pt x="22" y="36"/>
                      </a:lnTo>
                      <a:lnTo>
                        <a:pt x="16" y="37"/>
                      </a:lnTo>
                      <a:lnTo>
                        <a:pt x="3" y="38"/>
                      </a:lnTo>
                      <a:lnTo>
                        <a:pt x="5" y="39"/>
                      </a:lnTo>
                      <a:lnTo>
                        <a:pt x="11" y="41"/>
                      </a:lnTo>
                      <a:lnTo>
                        <a:pt x="17" y="41"/>
                      </a:lnTo>
                      <a:lnTo>
                        <a:pt x="18" y="41"/>
                      </a:lnTo>
                      <a:lnTo>
                        <a:pt x="23" y="40"/>
                      </a:lnTo>
                      <a:lnTo>
                        <a:pt x="28" y="38"/>
                      </a:lnTo>
                      <a:lnTo>
                        <a:pt x="31" y="33"/>
                      </a:lnTo>
                      <a:lnTo>
                        <a:pt x="33" y="28"/>
                      </a:lnTo>
                      <a:lnTo>
                        <a:pt x="32" y="26"/>
                      </a:lnTo>
                      <a:lnTo>
                        <a:pt x="30" y="22"/>
                      </a:lnTo>
                      <a:lnTo>
                        <a:pt x="29" y="21"/>
                      </a:lnTo>
                      <a:lnTo>
                        <a:pt x="25" y="17"/>
                      </a:lnTo>
                      <a:lnTo>
                        <a:pt x="21" y="16"/>
                      </a:lnTo>
                      <a:lnTo>
                        <a:pt x="16" y="15"/>
                      </a:lnTo>
                      <a:lnTo>
                        <a:pt x="12" y="14"/>
                      </a:lnTo>
                      <a:lnTo>
                        <a:pt x="7" y="12"/>
                      </a:lnTo>
                      <a:lnTo>
                        <a:pt x="5" y="9"/>
                      </a:lnTo>
                      <a:lnTo>
                        <a:pt x="5" y="8"/>
                      </a:lnTo>
                      <a:lnTo>
                        <a:pt x="9" y="4"/>
                      </a:lnTo>
                      <a:lnTo>
                        <a:pt x="10" y="3"/>
                      </a:lnTo>
                      <a:lnTo>
                        <a:pt x="15"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0" name="Freeform 1255"/>
                <p:cNvSpPr>
                  <a:spLocks/>
                </p:cNvSpPr>
                <p:nvPr/>
              </p:nvSpPr>
              <p:spPr bwMode="auto">
                <a:xfrm>
                  <a:off x="2555" y="2248"/>
                  <a:ext cx="5" cy="2"/>
                </a:xfrm>
                <a:custGeom>
                  <a:avLst/>
                  <a:gdLst>
                    <a:gd name="T0" fmla="*/ 11 w 27"/>
                    <a:gd name="T1" fmla="*/ 0 h 13"/>
                    <a:gd name="T2" fmla="*/ 11 w 27"/>
                    <a:gd name="T3" fmla="*/ 0 h 13"/>
                    <a:gd name="T4" fmla="*/ 5 w 27"/>
                    <a:gd name="T5" fmla="*/ 1 h 13"/>
                    <a:gd name="T6" fmla="*/ 0 w 27"/>
                    <a:gd name="T7" fmla="*/ 3 h 13"/>
                    <a:gd name="T8" fmla="*/ 11 w 27"/>
                    <a:gd name="T9" fmla="*/ 6 h 13"/>
                    <a:gd name="T10" fmla="*/ 14 w 27"/>
                    <a:gd name="T11" fmla="*/ 6 h 13"/>
                    <a:gd name="T12" fmla="*/ 18 w 27"/>
                    <a:gd name="T13" fmla="*/ 7 h 13"/>
                    <a:gd name="T14" fmla="*/ 19 w 27"/>
                    <a:gd name="T15" fmla="*/ 8 h 13"/>
                    <a:gd name="T16" fmla="*/ 22 w 27"/>
                    <a:gd name="T17" fmla="*/ 13 h 13"/>
                    <a:gd name="T18" fmla="*/ 27 w 27"/>
                    <a:gd name="T19" fmla="*/ 13 h 13"/>
                    <a:gd name="T20" fmla="*/ 26 w 27"/>
                    <a:gd name="T21" fmla="*/ 8 h 13"/>
                    <a:gd name="T22" fmla="*/ 23 w 27"/>
                    <a:gd name="T23" fmla="*/ 3 h 13"/>
                    <a:gd name="T24" fmla="*/ 22 w 27"/>
                    <a:gd name="T25" fmla="*/ 2 h 13"/>
                    <a:gd name="T26" fmla="*/ 17 w 27"/>
                    <a:gd name="T27" fmla="*/ 0 h 13"/>
                    <a:gd name="T28" fmla="*/ 11 w 2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11" y="0"/>
                      </a:moveTo>
                      <a:lnTo>
                        <a:pt x="11" y="0"/>
                      </a:lnTo>
                      <a:lnTo>
                        <a:pt x="5" y="1"/>
                      </a:lnTo>
                      <a:lnTo>
                        <a:pt x="0" y="3"/>
                      </a:lnTo>
                      <a:lnTo>
                        <a:pt x="11" y="6"/>
                      </a:lnTo>
                      <a:lnTo>
                        <a:pt x="14" y="6"/>
                      </a:lnTo>
                      <a:lnTo>
                        <a:pt x="18" y="7"/>
                      </a:lnTo>
                      <a:lnTo>
                        <a:pt x="19" y="8"/>
                      </a:lnTo>
                      <a:lnTo>
                        <a:pt x="22" y="13"/>
                      </a:lnTo>
                      <a:lnTo>
                        <a:pt x="27" y="13"/>
                      </a:lnTo>
                      <a:lnTo>
                        <a:pt x="26" y="8"/>
                      </a:lnTo>
                      <a:lnTo>
                        <a:pt x="23" y="3"/>
                      </a:lnTo>
                      <a:lnTo>
                        <a:pt x="22" y="2"/>
                      </a:lnTo>
                      <a:lnTo>
                        <a:pt x="17"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1" name="Freeform 1256"/>
                <p:cNvSpPr>
                  <a:spLocks/>
                </p:cNvSpPr>
                <p:nvPr/>
              </p:nvSpPr>
              <p:spPr bwMode="auto">
                <a:xfrm>
                  <a:off x="2561" y="2248"/>
                  <a:ext cx="5" cy="8"/>
                </a:xfrm>
                <a:custGeom>
                  <a:avLst/>
                  <a:gdLst>
                    <a:gd name="T0" fmla="*/ 5 w 27"/>
                    <a:gd name="T1" fmla="*/ 1 h 44"/>
                    <a:gd name="T2" fmla="*/ 0 w 27"/>
                    <a:gd name="T3" fmla="*/ 0 h 44"/>
                    <a:gd name="T4" fmla="*/ 0 w 27"/>
                    <a:gd name="T5" fmla="*/ 26 h 44"/>
                    <a:gd name="T6" fmla="*/ 0 w 27"/>
                    <a:gd name="T7" fmla="*/ 27 h 44"/>
                    <a:gd name="T8" fmla="*/ 0 w 27"/>
                    <a:gd name="T9" fmla="*/ 32 h 44"/>
                    <a:gd name="T10" fmla="*/ 0 w 27"/>
                    <a:gd name="T11" fmla="*/ 32 h 44"/>
                    <a:gd name="T12" fmla="*/ 2 w 27"/>
                    <a:gd name="T13" fmla="*/ 37 h 44"/>
                    <a:gd name="T14" fmla="*/ 3 w 27"/>
                    <a:gd name="T15" fmla="*/ 39 h 44"/>
                    <a:gd name="T16" fmla="*/ 7 w 27"/>
                    <a:gd name="T17" fmla="*/ 43 h 44"/>
                    <a:gd name="T18" fmla="*/ 10 w 27"/>
                    <a:gd name="T19" fmla="*/ 44 h 44"/>
                    <a:gd name="T20" fmla="*/ 17 w 27"/>
                    <a:gd name="T21" fmla="*/ 44 h 44"/>
                    <a:gd name="T22" fmla="*/ 21 w 27"/>
                    <a:gd name="T23" fmla="*/ 44 h 44"/>
                    <a:gd name="T24" fmla="*/ 26 w 27"/>
                    <a:gd name="T25" fmla="*/ 43 h 44"/>
                    <a:gd name="T26" fmla="*/ 27 w 27"/>
                    <a:gd name="T27" fmla="*/ 42 h 44"/>
                    <a:gd name="T28" fmla="*/ 16 w 27"/>
                    <a:gd name="T29" fmla="*/ 40 h 44"/>
                    <a:gd name="T30" fmla="*/ 13 w 27"/>
                    <a:gd name="T31" fmla="*/ 39 h 44"/>
                    <a:gd name="T32" fmla="*/ 8 w 27"/>
                    <a:gd name="T33" fmla="*/ 37 h 44"/>
                    <a:gd name="T34" fmla="*/ 8 w 27"/>
                    <a:gd name="T35" fmla="*/ 36 h 44"/>
                    <a:gd name="T36" fmla="*/ 6 w 27"/>
                    <a:gd name="T37" fmla="*/ 32 h 44"/>
                    <a:gd name="T38" fmla="*/ 6 w 27"/>
                    <a:gd name="T39" fmla="*/ 31 h 44"/>
                    <a:gd name="T40" fmla="*/ 5 w 27"/>
                    <a:gd name="T41" fmla="*/ 26 h 44"/>
                    <a:gd name="T42" fmla="*/ 5 w 27"/>
                    <a:gd name="T43"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4">
                      <a:moveTo>
                        <a:pt x="5" y="1"/>
                      </a:moveTo>
                      <a:lnTo>
                        <a:pt x="0" y="0"/>
                      </a:lnTo>
                      <a:lnTo>
                        <a:pt x="0" y="26"/>
                      </a:lnTo>
                      <a:lnTo>
                        <a:pt x="0" y="27"/>
                      </a:lnTo>
                      <a:lnTo>
                        <a:pt x="0" y="32"/>
                      </a:lnTo>
                      <a:lnTo>
                        <a:pt x="0" y="32"/>
                      </a:lnTo>
                      <a:lnTo>
                        <a:pt x="2" y="37"/>
                      </a:lnTo>
                      <a:lnTo>
                        <a:pt x="3" y="39"/>
                      </a:lnTo>
                      <a:lnTo>
                        <a:pt x="7" y="43"/>
                      </a:lnTo>
                      <a:lnTo>
                        <a:pt x="10" y="44"/>
                      </a:lnTo>
                      <a:lnTo>
                        <a:pt x="17" y="44"/>
                      </a:lnTo>
                      <a:lnTo>
                        <a:pt x="21" y="44"/>
                      </a:lnTo>
                      <a:lnTo>
                        <a:pt x="26" y="43"/>
                      </a:lnTo>
                      <a:lnTo>
                        <a:pt x="27" y="42"/>
                      </a:lnTo>
                      <a:lnTo>
                        <a:pt x="16" y="40"/>
                      </a:lnTo>
                      <a:lnTo>
                        <a:pt x="13" y="39"/>
                      </a:lnTo>
                      <a:lnTo>
                        <a:pt x="8" y="37"/>
                      </a:lnTo>
                      <a:lnTo>
                        <a:pt x="8" y="36"/>
                      </a:lnTo>
                      <a:lnTo>
                        <a:pt x="6" y="32"/>
                      </a:lnTo>
                      <a:lnTo>
                        <a:pt x="6" y="31"/>
                      </a:lnTo>
                      <a:lnTo>
                        <a:pt x="5" y="26"/>
                      </a:lnTo>
                      <a:lnTo>
                        <a:pt x="5"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2" name="Freeform 1257"/>
                <p:cNvSpPr>
                  <a:spLocks/>
                </p:cNvSpPr>
                <p:nvPr/>
              </p:nvSpPr>
              <p:spPr bwMode="auto">
                <a:xfrm>
                  <a:off x="2564" y="2249"/>
                  <a:ext cx="3" cy="6"/>
                </a:xfrm>
                <a:custGeom>
                  <a:avLst/>
                  <a:gdLst>
                    <a:gd name="T0" fmla="*/ 18 w 18"/>
                    <a:gd name="T1" fmla="*/ 0 h 41"/>
                    <a:gd name="T2" fmla="*/ 11 w 18"/>
                    <a:gd name="T3" fmla="*/ 0 h 41"/>
                    <a:gd name="T4" fmla="*/ 11 w 18"/>
                    <a:gd name="T5" fmla="*/ 25 h 41"/>
                    <a:gd name="T6" fmla="*/ 11 w 18"/>
                    <a:gd name="T7" fmla="*/ 27 h 41"/>
                    <a:gd name="T8" fmla="*/ 10 w 18"/>
                    <a:gd name="T9" fmla="*/ 32 h 41"/>
                    <a:gd name="T10" fmla="*/ 10 w 18"/>
                    <a:gd name="T11" fmla="*/ 32 h 41"/>
                    <a:gd name="T12" fmla="*/ 7 w 18"/>
                    <a:gd name="T13" fmla="*/ 36 h 41"/>
                    <a:gd name="T14" fmla="*/ 6 w 18"/>
                    <a:gd name="T15" fmla="*/ 38 h 41"/>
                    <a:gd name="T16" fmla="*/ 0 w 18"/>
                    <a:gd name="T17" fmla="*/ 39 h 41"/>
                    <a:gd name="T18" fmla="*/ 11 w 18"/>
                    <a:gd name="T19" fmla="*/ 41 h 41"/>
                    <a:gd name="T20" fmla="*/ 14 w 18"/>
                    <a:gd name="T21" fmla="*/ 36 h 41"/>
                    <a:gd name="T22" fmla="*/ 15 w 18"/>
                    <a:gd name="T23" fmla="*/ 36 h 41"/>
                    <a:gd name="T24" fmla="*/ 17 w 18"/>
                    <a:gd name="T25" fmla="*/ 31 h 41"/>
                    <a:gd name="T26" fmla="*/ 17 w 18"/>
                    <a:gd name="T27" fmla="*/ 30 h 41"/>
                    <a:gd name="T28" fmla="*/ 18 w 18"/>
                    <a:gd name="T29" fmla="*/ 25 h 41"/>
                    <a:gd name="T30" fmla="*/ 18 w 18"/>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1">
                      <a:moveTo>
                        <a:pt x="18" y="0"/>
                      </a:moveTo>
                      <a:lnTo>
                        <a:pt x="11" y="0"/>
                      </a:lnTo>
                      <a:lnTo>
                        <a:pt x="11" y="25"/>
                      </a:lnTo>
                      <a:lnTo>
                        <a:pt x="11" y="27"/>
                      </a:lnTo>
                      <a:lnTo>
                        <a:pt x="10" y="32"/>
                      </a:lnTo>
                      <a:lnTo>
                        <a:pt x="10" y="32"/>
                      </a:lnTo>
                      <a:lnTo>
                        <a:pt x="7" y="36"/>
                      </a:lnTo>
                      <a:lnTo>
                        <a:pt x="6" y="38"/>
                      </a:lnTo>
                      <a:lnTo>
                        <a:pt x="0" y="39"/>
                      </a:lnTo>
                      <a:lnTo>
                        <a:pt x="11" y="41"/>
                      </a:lnTo>
                      <a:lnTo>
                        <a:pt x="14" y="36"/>
                      </a:lnTo>
                      <a:lnTo>
                        <a:pt x="15" y="36"/>
                      </a:lnTo>
                      <a:lnTo>
                        <a:pt x="17" y="31"/>
                      </a:lnTo>
                      <a:lnTo>
                        <a:pt x="17" y="30"/>
                      </a:lnTo>
                      <a:lnTo>
                        <a:pt x="18" y="2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3" name="Freeform 1258"/>
                <p:cNvSpPr>
                  <a:spLocks/>
                </p:cNvSpPr>
                <p:nvPr/>
              </p:nvSpPr>
              <p:spPr bwMode="auto">
                <a:xfrm>
                  <a:off x="2569" y="2249"/>
                  <a:ext cx="1" cy="7"/>
                </a:xfrm>
                <a:custGeom>
                  <a:avLst/>
                  <a:gdLst>
                    <a:gd name="T0" fmla="*/ 7 w 7"/>
                    <a:gd name="T1" fmla="*/ 0 h 43"/>
                    <a:gd name="T2" fmla="*/ 1 w 7"/>
                    <a:gd name="T3" fmla="*/ 0 h 43"/>
                    <a:gd name="T4" fmla="*/ 0 w 7"/>
                    <a:gd name="T5" fmla="*/ 43 h 43"/>
                    <a:gd name="T6" fmla="*/ 5 w 7"/>
                    <a:gd name="T7" fmla="*/ 43 h 43"/>
                    <a:gd name="T8" fmla="*/ 7 w 7"/>
                    <a:gd name="T9" fmla="*/ 9 h 43"/>
                    <a:gd name="T10" fmla="*/ 7 w 7"/>
                    <a:gd name="T11" fmla="*/ 9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lnTo>
                        <a:pt x="1" y="0"/>
                      </a:lnTo>
                      <a:lnTo>
                        <a:pt x="0" y="43"/>
                      </a:lnTo>
                      <a:lnTo>
                        <a:pt x="5" y="43"/>
                      </a:lnTo>
                      <a:lnTo>
                        <a:pt x="7" y="9"/>
                      </a:lnTo>
                      <a:lnTo>
                        <a:pt x="7"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4" name="Freeform 1259"/>
                <p:cNvSpPr>
                  <a:spLocks/>
                </p:cNvSpPr>
                <p:nvPr/>
              </p:nvSpPr>
              <p:spPr bwMode="auto">
                <a:xfrm>
                  <a:off x="2570" y="2249"/>
                  <a:ext cx="3" cy="7"/>
                </a:xfrm>
                <a:custGeom>
                  <a:avLst/>
                  <a:gdLst>
                    <a:gd name="T0" fmla="*/ 0 w 22"/>
                    <a:gd name="T1" fmla="*/ 0 h 43"/>
                    <a:gd name="T2" fmla="*/ 0 w 22"/>
                    <a:gd name="T3" fmla="*/ 9 h 43"/>
                    <a:gd name="T4" fmla="*/ 22 w 22"/>
                    <a:gd name="T5" fmla="*/ 43 h 43"/>
                    <a:gd name="T6" fmla="*/ 22 w 22"/>
                    <a:gd name="T7" fmla="*/ 33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5" name="Freeform 1260"/>
                <p:cNvSpPr>
                  <a:spLocks/>
                </p:cNvSpPr>
                <p:nvPr/>
              </p:nvSpPr>
              <p:spPr bwMode="auto">
                <a:xfrm>
                  <a:off x="2573" y="2249"/>
                  <a:ext cx="1" cy="7"/>
                </a:xfrm>
                <a:custGeom>
                  <a:avLst/>
                  <a:gdLst>
                    <a:gd name="T0" fmla="*/ 5 w 5"/>
                    <a:gd name="T1" fmla="*/ 0 h 43"/>
                    <a:gd name="T2" fmla="*/ 0 w 5"/>
                    <a:gd name="T3" fmla="*/ 0 h 43"/>
                    <a:gd name="T4" fmla="*/ 0 w 5"/>
                    <a:gd name="T5" fmla="*/ 33 h 43"/>
                    <a:gd name="T6" fmla="*/ 0 w 5"/>
                    <a:gd name="T7" fmla="*/ 33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3"/>
                      </a:lnTo>
                      <a:lnTo>
                        <a:pt x="0" y="33"/>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6" name="Freeform 1261"/>
                <p:cNvSpPr>
                  <a:spLocks/>
                </p:cNvSpPr>
                <p:nvPr/>
              </p:nvSpPr>
              <p:spPr bwMode="auto">
                <a:xfrm>
                  <a:off x="2579" y="2253"/>
                  <a:ext cx="3" cy="2"/>
                </a:xfrm>
                <a:custGeom>
                  <a:avLst/>
                  <a:gdLst>
                    <a:gd name="T0" fmla="*/ 13 w 18"/>
                    <a:gd name="T1" fmla="*/ 0 h 11"/>
                    <a:gd name="T2" fmla="*/ 11 w 18"/>
                    <a:gd name="T3" fmla="*/ 4 h 11"/>
                    <a:gd name="T4" fmla="*/ 7 w 18"/>
                    <a:gd name="T5" fmla="*/ 8 h 11"/>
                    <a:gd name="T6" fmla="*/ 5 w 18"/>
                    <a:gd name="T7" fmla="*/ 10 h 11"/>
                    <a:gd name="T8" fmla="*/ 0 w 18"/>
                    <a:gd name="T9" fmla="*/ 11 h 11"/>
                    <a:gd name="T10" fmla="*/ 13 w 18"/>
                    <a:gd name="T11" fmla="*/ 11 h 11"/>
                    <a:gd name="T12" fmla="*/ 16 w 18"/>
                    <a:gd name="T13" fmla="*/ 7 h 11"/>
                    <a:gd name="T14" fmla="*/ 18 w 18"/>
                    <a:gd name="T15" fmla="*/ 1 h 11"/>
                    <a:gd name="T16" fmla="*/ 13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3" y="0"/>
                      </a:moveTo>
                      <a:lnTo>
                        <a:pt x="11" y="4"/>
                      </a:lnTo>
                      <a:lnTo>
                        <a:pt x="7" y="8"/>
                      </a:lnTo>
                      <a:lnTo>
                        <a:pt x="5" y="10"/>
                      </a:lnTo>
                      <a:lnTo>
                        <a:pt x="0" y="11"/>
                      </a:lnTo>
                      <a:lnTo>
                        <a:pt x="13" y="11"/>
                      </a:lnTo>
                      <a:lnTo>
                        <a:pt x="16" y="7"/>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7" name="Freeform 1262"/>
                <p:cNvSpPr>
                  <a:spLocks/>
                </p:cNvSpPr>
                <p:nvPr/>
              </p:nvSpPr>
              <p:spPr bwMode="auto">
                <a:xfrm>
                  <a:off x="2579" y="2249"/>
                  <a:ext cx="3" cy="2"/>
                </a:xfrm>
                <a:custGeom>
                  <a:avLst/>
                  <a:gdLst>
                    <a:gd name="T0" fmla="*/ 11 w 17"/>
                    <a:gd name="T1" fmla="*/ 0 h 11"/>
                    <a:gd name="T2" fmla="*/ 0 w 17"/>
                    <a:gd name="T3" fmla="*/ 3 h 11"/>
                    <a:gd name="T4" fmla="*/ 2 w 17"/>
                    <a:gd name="T5" fmla="*/ 3 h 11"/>
                    <a:gd name="T6" fmla="*/ 7 w 17"/>
                    <a:gd name="T7" fmla="*/ 5 h 11"/>
                    <a:gd name="T8" fmla="*/ 10 w 17"/>
                    <a:gd name="T9" fmla="*/ 6 h 11"/>
                    <a:gd name="T10" fmla="*/ 12 w 17"/>
                    <a:gd name="T11" fmla="*/ 11 h 11"/>
                    <a:gd name="T12" fmla="*/ 17 w 17"/>
                    <a:gd name="T13" fmla="*/ 10 h 11"/>
                    <a:gd name="T14" fmla="*/ 17 w 17"/>
                    <a:gd name="T15" fmla="*/ 10 h 11"/>
                    <a:gd name="T16" fmla="*/ 15 w 17"/>
                    <a:gd name="T17" fmla="*/ 5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3"/>
                      </a:lnTo>
                      <a:lnTo>
                        <a:pt x="2" y="3"/>
                      </a:lnTo>
                      <a:lnTo>
                        <a:pt x="7" y="5"/>
                      </a:lnTo>
                      <a:lnTo>
                        <a:pt x="10" y="6"/>
                      </a:lnTo>
                      <a:lnTo>
                        <a:pt x="12" y="11"/>
                      </a:lnTo>
                      <a:lnTo>
                        <a:pt x="17" y="10"/>
                      </a:lnTo>
                      <a:lnTo>
                        <a:pt x="17" y="10"/>
                      </a:lnTo>
                      <a:lnTo>
                        <a:pt x="15"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8" name="Freeform 1263"/>
                <p:cNvSpPr>
                  <a:spLocks/>
                </p:cNvSpPr>
                <p:nvPr/>
              </p:nvSpPr>
              <p:spPr bwMode="auto">
                <a:xfrm>
                  <a:off x="2575" y="2248"/>
                  <a:ext cx="6" cy="8"/>
                </a:xfrm>
                <a:custGeom>
                  <a:avLst/>
                  <a:gdLst>
                    <a:gd name="T0" fmla="*/ 20 w 33"/>
                    <a:gd name="T1" fmla="*/ 0 h 45"/>
                    <a:gd name="T2" fmla="*/ 16 w 33"/>
                    <a:gd name="T3" fmla="*/ 1 h 45"/>
                    <a:gd name="T4" fmla="*/ 10 w 33"/>
                    <a:gd name="T5" fmla="*/ 2 h 45"/>
                    <a:gd name="T6" fmla="*/ 6 w 33"/>
                    <a:gd name="T7" fmla="*/ 6 h 45"/>
                    <a:gd name="T8" fmla="*/ 5 w 33"/>
                    <a:gd name="T9" fmla="*/ 7 h 45"/>
                    <a:gd name="T10" fmla="*/ 3 w 33"/>
                    <a:gd name="T11" fmla="*/ 11 h 45"/>
                    <a:gd name="T12" fmla="*/ 1 w 33"/>
                    <a:gd name="T13" fmla="*/ 16 h 45"/>
                    <a:gd name="T14" fmla="*/ 0 w 33"/>
                    <a:gd name="T15" fmla="*/ 23 h 45"/>
                    <a:gd name="T16" fmla="*/ 1 w 33"/>
                    <a:gd name="T17" fmla="*/ 28 h 45"/>
                    <a:gd name="T18" fmla="*/ 2 w 33"/>
                    <a:gd name="T19" fmla="*/ 33 h 45"/>
                    <a:gd name="T20" fmla="*/ 5 w 33"/>
                    <a:gd name="T21" fmla="*/ 37 h 45"/>
                    <a:gd name="T22" fmla="*/ 5 w 33"/>
                    <a:gd name="T23" fmla="*/ 39 h 45"/>
                    <a:gd name="T24" fmla="*/ 9 w 33"/>
                    <a:gd name="T25" fmla="*/ 42 h 45"/>
                    <a:gd name="T26" fmla="*/ 14 w 33"/>
                    <a:gd name="T27" fmla="*/ 44 h 45"/>
                    <a:gd name="T28" fmla="*/ 20 w 33"/>
                    <a:gd name="T29" fmla="*/ 45 h 45"/>
                    <a:gd name="T30" fmla="*/ 21 w 33"/>
                    <a:gd name="T31" fmla="*/ 45 h 45"/>
                    <a:gd name="T32" fmla="*/ 26 w 33"/>
                    <a:gd name="T33" fmla="*/ 44 h 45"/>
                    <a:gd name="T34" fmla="*/ 32 w 33"/>
                    <a:gd name="T35" fmla="*/ 41 h 45"/>
                    <a:gd name="T36" fmla="*/ 33 w 33"/>
                    <a:gd name="T37" fmla="*/ 40 h 45"/>
                    <a:gd name="T38" fmla="*/ 20 w 33"/>
                    <a:gd name="T39" fmla="*/ 40 h 45"/>
                    <a:gd name="T40" fmla="*/ 15 w 33"/>
                    <a:gd name="T41" fmla="*/ 39 h 45"/>
                    <a:gd name="T42" fmla="*/ 10 w 33"/>
                    <a:gd name="T43" fmla="*/ 35 h 45"/>
                    <a:gd name="T44" fmla="*/ 8 w 33"/>
                    <a:gd name="T45" fmla="*/ 33 h 45"/>
                    <a:gd name="T46" fmla="*/ 6 w 33"/>
                    <a:gd name="T47" fmla="*/ 28 h 45"/>
                    <a:gd name="T48" fmla="*/ 6 w 33"/>
                    <a:gd name="T49" fmla="*/ 21 h 45"/>
                    <a:gd name="T50" fmla="*/ 6 w 33"/>
                    <a:gd name="T51" fmla="*/ 20 h 45"/>
                    <a:gd name="T52" fmla="*/ 7 w 33"/>
                    <a:gd name="T53" fmla="*/ 14 h 45"/>
                    <a:gd name="T54" fmla="*/ 9 w 33"/>
                    <a:gd name="T55" fmla="*/ 10 h 45"/>
                    <a:gd name="T56" fmla="*/ 10 w 33"/>
                    <a:gd name="T57" fmla="*/ 9 h 45"/>
                    <a:gd name="T58" fmla="*/ 15 w 33"/>
                    <a:gd name="T59" fmla="*/ 7 h 45"/>
                    <a:gd name="T60" fmla="*/ 20 w 33"/>
                    <a:gd name="T61" fmla="*/ 6 h 45"/>
                    <a:gd name="T62" fmla="*/ 31 w 33"/>
                    <a:gd name="T63" fmla="*/ 3 h 45"/>
                    <a:gd name="T64" fmla="*/ 26 w 33"/>
                    <a:gd name="T65" fmla="*/ 1 h 45"/>
                    <a:gd name="T66" fmla="*/ 20 w 33"/>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0" y="0"/>
                      </a:moveTo>
                      <a:lnTo>
                        <a:pt x="16" y="1"/>
                      </a:lnTo>
                      <a:lnTo>
                        <a:pt x="10" y="2"/>
                      </a:lnTo>
                      <a:lnTo>
                        <a:pt x="6" y="6"/>
                      </a:lnTo>
                      <a:lnTo>
                        <a:pt x="5" y="7"/>
                      </a:lnTo>
                      <a:lnTo>
                        <a:pt x="3" y="11"/>
                      </a:lnTo>
                      <a:lnTo>
                        <a:pt x="1" y="16"/>
                      </a:lnTo>
                      <a:lnTo>
                        <a:pt x="0" y="23"/>
                      </a:lnTo>
                      <a:lnTo>
                        <a:pt x="1" y="28"/>
                      </a:lnTo>
                      <a:lnTo>
                        <a:pt x="2" y="33"/>
                      </a:lnTo>
                      <a:lnTo>
                        <a:pt x="5" y="37"/>
                      </a:lnTo>
                      <a:lnTo>
                        <a:pt x="5" y="39"/>
                      </a:lnTo>
                      <a:lnTo>
                        <a:pt x="9" y="42"/>
                      </a:lnTo>
                      <a:lnTo>
                        <a:pt x="14" y="44"/>
                      </a:lnTo>
                      <a:lnTo>
                        <a:pt x="20" y="45"/>
                      </a:lnTo>
                      <a:lnTo>
                        <a:pt x="21" y="45"/>
                      </a:lnTo>
                      <a:lnTo>
                        <a:pt x="26" y="44"/>
                      </a:lnTo>
                      <a:lnTo>
                        <a:pt x="32" y="41"/>
                      </a:lnTo>
                      <a:lnTo>
                        <a:pt x="33" y="40"/>
                      </a:lnTo>
                      <a:lnTo>
                        <a:pt x="20" y="40"/>
                      </a:lnTo>
                      <a:lnTo>
                        <a:pt x="15" y="39"/>
                      </a:lnTo>
                      <a:lnTo>
                        <a:pt x="10" y="35"/>
                      </a:lnTo>
                      <a:lnTo>
                        <a:pt x="8" y="33"/>
                      </a:lnTo>
                      <a:lnTo>
                        <a:pt x="6" y="28"/>
                      </a:lnTo>
                      <a:lnTo>
                        <a:pt x="6" y="21"/>
                      </a:lnTo>
                      <a:lnTo>
                        <a:pt x="6" y="20"/>
                      </a:lnTo>
                      <a:lnTo>
                        <a:pt x="7" y="14"/>
                      </a:lnTo>
                      <a:lnTo>
                        <a:pt x="9" y="10"/>
                      </a:lnTo>
                      <a:lnTo>
                        <a:pt x="10" y="9"/>
                      </a:lnTo>
                      <a:lnTo>
                        <a:pt x="15" y="7"/>
                      </a:lnTo>
                      <a:lnTo>
                        <a:pt x="20" y="6"/>
                      </a:lnTo>
                      <a:lnTo>
                        <a:pt x="31"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9" name="Rectangle 1264"/>
                <p:cNvSpPr>
                  <a:spLocks noChangeArrowheads="1"/>
                </p:cNvSpPr>
                <p:nvPr/>
              </p:nvSpPr>
              <p:spPr bwMode="auto">
                <a:xfrm>
                  <a:off x="2583" y="2249"/>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0" name="Freeform 1265"/>
                <p:cNvSpPr>
                  <a:spLocks/>
                </p:cNvSpPr>
                <p:nvPr/>
              </p:nvSpPr>
              <p:spPr bwMode="auto">
                <a:xfrm>
                  <a:off x="2587" y="2249"/>
                  <a:ext cx="5" cy="7"/>
                </a:xfrm>
                <a:custGeom>
                  <a:avLst/>
                  <a:gdLst>
                    <a:gd name="T0" fmla="*/ 22 w 32"/>
                    <a:gd name="T1" fmla="*/ 0 h 42"/>
                    <a:gd name="T2" fmla="*/ 12 w 32"/>
                    <a:gd name="T3" fmla="*/ 3 h 42"/>
                    <a:gd name="T4" fmla="*/ 12 w 32"/>
                    <a:gd name="T5" fmla="*/ 3 h 42"/>
                    <a:gd name="T6" fmla="*/ 17 w 32"/>
                    <a:gd name="T7" fmla="*/ 4 h 42"/>
                    <a:gd name="T8" fmla="*/ 21 w 32"/>
                    <a:gd name="T9" fmla="*/ 7 h 42"/>
                    <a:gd name="T10" fmla="*/ 23 w 32"/>
                    <a:gd name="T11" fmla="*/ 9 h 42"/>
                    <a:gd name="T12" fmla="*/ 26 w 32"/>
                    <a:gd name="T13" fmla="*/ 13 h 42"/>
                    <a:gd name="T14" fmla="*/ 26 w 32"/>
                    <a:gd name="T15" fmla="*/ 20 h 42"/>
                    <a:gd name="T16" fmla="*/ 26 w 32"/>
                    <a:gd name="T17" fmla="*/ 23 h 42"/>
                    <a:gd name="T18" fmla="*/ 24 w 32"/>
                    <a:gd name="T19" fmla="*/ 28 h 42"/>
                    <a:gd name="T20" fmla="*/ 21 w 32"/>
                    <a:gd name="T21" fmla="*/ 32 h 42"/>
                    <a:gd name="T22" fmla="*/ 21 w 32"/>
                    <a:gd name="T23" fmla="*/ 32 h 42"/>
                    <a:gd name="T24" fmla="*/ 17 w 32"/>
                    <a:gd name="T25" fmla="*/ 36 h 42"/>
                    <a:gd name="T26" fmla="*/ 12 w 32"/>
                    <a:gd name="T27" fmla="*/ 37 h 42"/>
                    <a:gd name="T28" fmla="*/ 0 w 32"/>
                    <a:gd name="T29" fmla="*/ 39 h 42"/>
                    <a:gd name="T30" fmla="*/ 5 w 32"/>
                    <a:gd name="T31" fmla="*/ 41 h 42"/>
                    <a:gd name="T32" fmla="*/ 12 w 32"/>
                    <a:gd name="T33" fmla="*/ 42 h 42"/>
                    <a:gd name="T34" fmla="*/ 17 w 32"/>
                    <a:gd name="T35" fmla="*/ 41 h 42"/>
                    <a:gd name="T36" fmla="*/ 21 w 32"/>
                    <a:gd name="T37" fmla="*/ 39 h 42"/>
                    <a:gd name="T38" fmla="*/ 26 w 32"/>
                    <a:gd name="T39" fmla="*/ 36 h 42"/>
                    <a:gd name="T40" fmla="*/ 27 w 32"/>
                    <a:gd name="T41" fmla="*/ 36 h 42"/>
                    <a:gd name="T42" fmla="*/ 30 w 32"/>
                    <a:gd name="T43" fmla="*/ 31 h 42"/>
                    <a:gd name="T44" fmla="*/ 31 w 32"/>
                    <a:gd name="T45" fmla="*/ 26 h 42"/>
                    <a:gd name="T46" fmla="*/ 32 w 32"/>
                    <a:gd name="T47" fmla="*/ 20 h 42"/>
                    <a:gd name="T48" fmla="*/ 32 w 32"/>
                    <a:gd name="T49" fmla="*/ 18 h 42"/>
                    <a:gd name="T50" fmla="*/ 31 w 32"/>
                    <a:gd name="T51" fmla="*/ 13 h 42"/>
                    <a:gd name="T52" fmla="*/ 29 w 32"/>
                    <a:gd name="T53" fmla="*/ 8 h 42"/>
                    <a:gd name="T54" fmla="*/ 26 w 32"/>
                    <a:gd name="T55" fmla="*/ 4 h 42"/>
                    <a:gd name="T56" fmla="*/ 22 w 32"/>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2">
                      <a:moveTo>
                        <a:pt x="22" y="0"/>
                      </a:moveTo>
                      <a:lnTo>
                        <a:pt x="12" y="3"/>
                      </a:lnTo>
                      <a:lnTo>
                        <a:pt x="12" y="3"/>
                      </a:lnTo>
                      <a:lnTo>
                        <a:pt x="17" y="4"/>
                      </a:lnTo>
                      <a:lnTo>
                        <a:pt x="21" y="7"/>
                      </a:lnTo>
                      <a:lnTo>
                        <a:pt x="23" y="9"/>
                      </a:lnTo>
                      <a:lnTo>
                        <a:pt x="26" y="13"/>
                      </a:lnTo>
                      <a:lnTo>
                        <a:pt x="26" y="20"/>
                      </a:lnTo>
                      <a:lnTo>
                        <a:pt x="26" y="23"/>
                      </a:lnTo>
                      <a:lnTo>
                        <a:pt x="24" y="28"/>
                      </a:lnTo>
                      <a:lnTo>
                        <a:pt x="21" y="32"/>
                      </a:lnTo>
                      <a:lnTo>
                        <a:pt x="21" y="32"/>
                      </a:lnTo>
                      <a:lnTo>
                        <a:pt x="17" y="36"/>
                      </a:lnTo>
                      <a:lnTo>
                        <a:pt x="12" y="37"/>
                      </a:lnTo>
                      <a:lnTo>
                        <a:pt x="0" y="39"/>
                      </a:lnTo>
                      <a:lnTo>
                        <a:pt x="5" y="41"/>
                      </a:lnTo>
                      <a:lnTo>
                        <a:pt x="12" y="42"/>
                      </a:lnTo>
                      <a:lnTo>
                        <a:pt x="17" y="41"/>
                      </a:lnTo>
                      <a:lnTo>
                        <a:pt x="21" y="39"/>
                      </a:lnTo>
                      <a:lnTo>
                        <a:pt x="26" y="36"/>
                      </a:lnTo>
                      <a:lnTo>
                        <a:pt x="27" y="36"/>
                      </a:lnTo>
                      <a:lnTo>
                        <a:pt x="30" y="31"/>
                      </a:lnTo>
                      <a:lnTo>
                        <a:pt x="31" y="26"/>
                      </a:lnTo>
                      <a:lnTo>
                        <a:pt x="32" y="20"/>
                      </a:lnTo>
                      <a:lnTo>
                        <a:pt x="32" y="18"/>
                      </a:lnTo>
                      <a:lnTo>
                        <a:pt x="31" y="13"/>
                      </a:lnTo>
                      <a:lnTo>
                        <a:pt x="29" y="8"/>
                      </a:lnTo>
                      <a:lnTo>
                        <a:pt x="26"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1" name="Freeform 1266"/>
                <p:cNvSpPr>
                  <a:spLocks/>
                </p:cNvSpPr>
                <p:nvPr/>
              </p:nvSpPr>
              <p:spPr bwMode="auto">
                <a:xfrm>
                  <a:off x="2585" y="2248"/>
                  <a:ext cx="6" cy="7"/>
                </a:xfrm>
                <a:custGeom>
                  <a:avLst/>
                  <a:gdLst>
                    <a:gd name="T0" fmla="*/ 22 w 32"/>
                    <a:gd name="T1" fmla="*/ 0 h 42"/>
                    <a:gd name="T2" fmla="*/ 16 w 32"/>
                    <a:gd name="T3" fmla="*/ 1 h 42"/>
                    <a:gd name="T4" fmla="*/ 11 w 32"/>
                    <a:gd name="T5" fmla="*/ 3 h 42"/>
                    <a:gd name="T6" fmla="*/ 7 w 32"/>
                    <a:gd name="T7" fmla="*/ 7 h 42"/>
                    <a:gd name="T8" fmla="*/ 6 w 32"/>
                    <a:gd name="T9" fmla="*/ 8 h 42"/>
                    <a:gd name="T10" fmla="*/ 2 w 32"/>
                    <a:gd name="T11" fmla="*/ 12 h 42"/>
                    <a:gd name="T12" fmla="*/ 1 w 32"/>
                    <a:gd name="T13" fmla="*/ 17 h 42"/>
                    <a:gd name="T14" fmla="*/ 0 w 32"/>
                    <a:gd name="T15" fmla="*/ 23 h 42"/>
                    <a:gd name="T16" fmla="*/ 1 w 32"/>
                    <a:gd name="T17" fmla="*/ 29 h 42"/>
                    <a:gd name="T18" fmla="*/ 4 w 32"/>
                    <a:gd name="T19" fmla="*/ 34 h 42"/>
                    <a:gd name="T20" fmla="*/ 7 w 32"/>
                    <a:gd name="T21" fmla="*/ 39 h 42"/>
                    <a:gd name="T22" fmla="*/ 10 w 32"/>
                    <a:gd name="T23" fmla="*/ 42 h 42"/>
                    <a:gd name="T24" fmla="*/ 22 w 32"/>
                    <a:gd name="T25" fmla="*/ 40 h 42"/>
                    <a:gd name="T26" fmla="*/ 21 w 32"/>
                    <a:gd name="T27" fmla="*/ 40 h 42"/>
                    <a:gd name="T28" fmla="*/ 15 w 32"/>
                    <a:gd name="T29" fmla="*/ 39 h 42"/>
                    <a:gd name="T30" fmla="*/ 11 w 32"/>
                    <a:gd name="T31" fmla="*/ 35 h 42"/>
                    <a:gd name="T32" fmla="*/ 10 w 32"/>
                    <a:gd name="T33" fmla="*/ 34 h 42"/>
                    <a:gd name="T34" fmla="*/ 8 w 32"/>
                    <a:gd name="T35" fmla="*/ 29 h 42"/>
                    <a:gd name="T36" fmla="*/ 7 w 32"/>
                    <a:gd name="T37" fmla="*/ 24 h 42"/>
                    <a:gd name="T38" fmla="*/ 7 w 32"/>
                    <a:gd name="T39" fmla="*/ 19 h 42"/>
                    <a:gd name="T40" fmla="*/ 8 w 32"/>
                    <a:gd name="T41" fmla="*/ 14 h 42"/>
                    <a:gd name="T42" fmla="*/ 11 w 32"/>
                    <a:gd name="T43" fmla="*/ 10 h 42"/>
                    <a:gd name="T44" fmla="*/ 11 w 32"/>
                    <a:gd name="T45" fmla="*/ 9 h 42"/>
                    <a:gd name="T46" fmla="*/ 15 w 32"/>
                    <a:gd name="T47" fmla="*/ 7 h 42"/>
                    <a:gd name="T48" fmla="*/ 22 w 32"/>
                    <a:gd name="T49" fmla="*/ 6 h 42"/>
                    <a:gd name="T50" fmla="*/ 32 w 32"/>
                    <a:gd name="T51" fmla="*/ 3 h 42"/>
                    <a:gd name="T52" fmla="*/ 27 w 32"/>
                    <a:gd name="T53" fmla="*/ 1 h 42"/>
                    <a:gd name="T54" fmla="*/ 22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2" y="0"/>
                      </a:moveTo>
                      <a:lnTo>
                        <a:pt x="16" y="1"/>
                      </a:lnTo>
                      <a:lnTo>
                        <a:pt x="11" y="3"/>
                      </a:lnTo>
                      <a:lnTo>
                        <a:pt x="7" y="7"/>
                      </a:lnTo>
                      <a:lnTo>
                        <a:pt x="6" y="8"/>
                      </a:lnTo>
                      <a:lnTo>
                        <a:pt x="2" y="12"/>
                      </a:lnTo>
                      <a:lnTo>
                        <a:pt x="1" y="17"/>
                      </a:lnTo>
                      <a:lnTo>
                        <a:pt x="0" y="23"/>
                      </a:lnTo>
                      <a:lnTo>
                        <a:pt x="1" y="29"/>
                      </a:lnTo>
                      <a:lnTo>
                        <a:pt x="4" y="34"/>
                      </a:lnTo>
                      <a:lnTo>
                        <a:pt x="7" y="39"/>
                      </a:lnTo>
                      <a:lnTo>
                        <a:pt x="10" y="42"/>
                      </a:lnTo>
                      <a:lnTo>
                        <a:pt x="22" y="40"/>
                      </a:lnTo>
                      <a:lnTo>
                        <a:pt x="21" y="40"/>
                      </a:lnTo>
                      <a:lnTo>
                        <a:pt x="15" y="39"/>
                      </a:lnTo>
                      <a:lnTo>
                        <a:pt x="11" y="35"/>
                      </a:lnTo>
                      <a:lnTo>
                        <a:pt x="10" y="34"/>
                      </a:lnTo>
                      <a:lnTo>
                        <a:pt x="8" y="29"/>
                      </a:lnTo>
                      <a:lnTo>
                        <a:pt x="7" y="24"/>
                      </a:lnTo>
                      <a:lnTo>
                        <a:pt x="7" y="19"/>
                      </a:lnTo>
                      <a:lnTo>
                        <a:pt x="8" y="14"/>
                      </a:lnTo>
                      <a:lnTo>
                        <a:pt x="11" y="10"/>
                      </a:lnTo>
                      <a:lnTo>
                        <a:pt x="11" y="9"/>
                      </a:lnTo>
                      <a:lnTo>
                        <a:pt x="15" y="7"/>
                      </a:lnTo>
                      <a:lnTo>
                        <a:pt x="22" y="6"/>
                      </a:lnTo>
                      <a:lnTo>
                        <a:pt x="32" y="3"/>
                      </a:lnTo>
                      <a:lnTo>
                        <a:pt x="27"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2" name="Freeform 1267"/>
                <p:cNvSpPr>
                  <a:spLocks/>
                </p:cNvSpPr>
                <p:nvPr/>
              </p:nvSpPr>
              <p:spPr bwMode="auto">
                <a:xfrm>
                  <a:off x="2594" y="2249"/>
                  <a:ext cx="0" cy="7"/>
                </a:xfrm>
                <a:custGeom>
                  <a:avLst/>
                  <a:gdLst>
                    <a:gd name="T0" fmla="*/ 6 w 6"/>
                    <a:gd name="T1" fmla="*/ 0 h 43"/>
                    <a:gd name="T2" fmla="*/ 0 w 6"/>
                    <a:gd name="T3" fmla="*/ 0 h 43"/>
                    <a:gd name="T4" fmla="*/ 0 w 6"/>
                    <a:gd name="T5" fmla="*/ 43 h 43"/>
                    <a:gd name="T6" fmla="*/ 6 w 6"/>
                    <a:gd name="T7" fmla="*/ 43 h 43"/>
                    <a:gd name="T8" fmla="*/ 6 w 6"/>
                    <a:gd name="T9" fmla="*/ 10 h 43"/>
                    <a:gd name="T10" fmla="*/ 6 w 6"/>
                    <a:gd name="T11" fmla="*/ 10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10"/>
                      </a:lnTo>
                      <a:lnTo>
                        <a:pt x="6"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3" name="Freeform 1268"/>
                <p:cNvSpPr>
                  <a:spLocks/>
                </p:cNvSpPr>
                <p:nvPr/>
              </p:nvSpPr>
              <p:spPr bwMode="auto">
                <a:xfrm>
                  <a:off x="2594" y="2249"/>
                  <a:ext cx="4" cy="7"/>
                </a:xfrm>
                <a:custGeom>
                  <a:avLst/>
                  <a:gdLst>
                    <a:gd name="T0" fmla="*/ 0 w 22"/>
                    <a:gd name="T1" fmla="*/ 0 h 43"/>
                    <a:gd name="T2" fmla="*/ 0 w 22"/>
                    <a:gd name="T3" fmla="*/ 10 h 43"/>
                    <a:gd name="T4" fmla="*/ 22 w 22"/>
                    <a:gd name="T5" fmla="*/ 43 h 43"/>
                    <a:gd name="T6" fmla="*/ 22 w 22"/>
                    <a:gd name="T7" fmla="*/ 34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10"/>
                      </a:lnTo>
                      <a:lnTo>
                        <a:pt x="22" y="43"/>
                      </a:lnTo>
                      <a:lnTo>
                        <a:pt x="22"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4" name="Freeform 1269"/>
                <p:cNvSpPr>
                  <a:spLocks/>
                </p:cNvSpPr>
                <p:nvPr/>
              </p:nvSpPr>
              <p:spPr bwMode="auto">
                <a:xfrm>
                  <a:off x="2598" y="2249"/>
                  <a:ext cx="1" cy="7"/>
                </a:xfrm>
                <a:custGeom>
                  <a:avLst/>
                  <a:gdLst>
                    <a:gd name="T0" fmla="*/ 6 w 6"/>
                    <a:gd name="T1" fmla="*/ 0 h 43"/>
                    <a:gd name="T2" fmla="*/ 0 w 6"/>
                    <a:gd name="T3" fmla="*/ 0 h 43"/>
                    <a:gd name="T4" fmla="*/ 0 w 6"/>
                    <a:gd name="T5" fmla="*/ 34 h 43"/>
                    <a:gd name="T6" fmla="*/ 0 w 6"/>
                    <a:gd name="T7" fmla="*/ 34 h 43"/>
                    <a:gd name="T8" fmla="*/ 0 w 6"/>
                    <a:gd name="T9" fmla="*/ 43 h 43"/>
                    <a:gd name="T10" fmla="*/ 5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34"/>
                      </a:lnTo>
                      <a:lnTo>
                        <a:pt x="0" y="34"/>
                      </a:lnTo>
                      <a:lnTo>
                        <a:pt x="0" y="43"/>
                      </a:lnTo>
                      <a:lnTo>
                        <a:pt x="5"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5" name="Line 1270"/>
                <p:cNvSpPr>
                  <a:spLocks noChangeShapeType="1"/>
                </p:cNvSpPr>
                <p:nvPr/>
              </p:nvSpPr>
              <p:spPr bwMode="auto">
                <a:xfrm>
                  <a:off x="2547" y="234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66" name="Line 1271"/>
                <p:cNvSpPr>
                  <a:spLocks noChangeShapeType="1"/>
                </p:cNvSpPr>
                <p:nvPr/>
              </p:nvSpPr>
              <p:spPr bwMode="auto">
                <a:xfrm>
                  <a:off x="2548" y="215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67" name="Line 1272"/>
                <p:cNvSpPr>
                  <a:spLocks noChangeShapeType="1"/>
                </p:cNvSpPr>
                <p:nvPr/>
              </p:nvSpPr>
              <p:spPr bwMode="auto">
                <a:xfrm>
                  <a:off x="2547" y="224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68" name="Line 1273"/>
                <p:cNvSpPr>
                  <a:spLocks noChangeShapeType="1"/>
                </p:cNvSpPr>
                <p:nvPr/>
              </p:nvSpPr>
              <p:spPr bwMode="auto">
                <a:xfrm flipH="1" flipV="1">
                  <a:off x="2548" y="217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69" name="Line 1274"/>
                <p:cNvSpPr>
                  <a:spLocks noChangeShapeType="1"/>
                </p:cNvSpPr>
                <p:nvPr/>
              </p:nvSpPr>
              <p:spPr bwMode="auto">
                <a:xfrm>
                  <a:off x="2547" y="2331"/>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0" name="Line 1275"/>
                <p:cNvSpPr>
                  <a:spLocks noChangeShapeType="1"/>
                </p:cNvSpPr>
                <p:nvPr/>
              </p:nvSpPr>
              <p:spPr bwMode="auto">
                <a:xfrm flipH="1" flipV="1">
                  <a:off x="2547" y="225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1" name="Line 1276"/>
                <p:cNvSpPr>
                  <a:spLocks noChangeShapeType="1"/>
                </p:cNvSpPr>
                <p:nvPr/>
              </p:nvSpPr>
              <p:spPr bwMode="auto">
                <a:xfrm flipH="1">
                  <a:off x="2548" y="20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2" name="Line 1277"/>
                <p:cNvSpPr>
                  <a:spLocks noChangeShapeType="1"/>
                </p:cNvSpPr>
                <p:nvPr/>
              </p:nvSpPr>
              <p:spPr bwMode="auto">
                <a:xfrm flipH="1">
                  <a:off x="2548" y="19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3" name="Line 1278"/>
                <p:cNvSpPr>
                  <a:spLocks noChangeShapeType="1"/>
                </p:cNvSpPr>
                <p:nvPr/>
              </p:nvSpPr>
              <p:spPr bwMode="auto">
                <a:xfrm flipH="1" flipV="1">
                  <a:off x="2549" y="1830"/>
                  <a:ext cx="7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4" name="Line 1279"/>
                <p:cNvSpPr>
                  <a:spLocks noChangeShapeType="1"/>
                </p:cNvSpPr>
                <p:nvPr/>
              </p:nvSpPr>
              <p:spPr bwMode="auto">
                <a:xfrm flipV="1">
                  <a:off x="2549" y="181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5" name="Line 1280"/>
                <p:cNvSpPr>
                  <a:spLocks noChangeShapeType="1"/>
                </p:cNvSpPr>
                <p:nvPr/>
              </p:nvSpPr>
              <p:spPr bwMode="auto">
                <a:xfrm>
                  <a:off x="2548" y="191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76" name="Freeform 1281"/>
                <p:cNvSpPr>
                  <a:spLocks/>
                </p:cNvSpPr>
                <p:nvPr/>
              </p:nvSpPr>
              <p:spPr bwMode="auto">
                <a:xfrm>
                  <a:off x="2549" y="1905"/>
                  <a:ext cx="5" cy="8"/>
                </a:xfrm>
                <a:custGeom>
                  <a:avLst/>
                  <a:gdLst>
                    <a:gd name="T0" fmla="*/ 31 w 32"/>
                    <a:gd name="T1" fmla="*/ 0 h 44"/>
                    <a:gd name="T2" fmla="*/ 0 w 32"/>
                    <a:gd name="T3" fmla="*/ 0 h 44"/>
                    <a:gd name="T4" fmla="*/ 0 w 32"/>
                    <a:gd name="T5" fmla="*/ 44 h 44"/>
                    <a:gd name="T6" fmla="*/ 32 w 32"/>
                    <a:gd name="T7" fmla="*/ 44 h 44"/>
                    <a:gd name="T8" fmla="*/ 32 w 32"/>
                    <a:gd name="T9" fmla="*/ 39 h 44"/>
                    <a:gd name="T10" fmla="*/ 5 w 32"/>
                    <a:gd name="T11" fmla="*/ 39 h 44"/>
                    <a:gd name="T12" fmla="*/ 5 w 32"/>
                    <a:gd name="T13" fmla="*/ 24 h 44"/>
                    <a:gd name="T14" fmla="*/ 29 w 32"/>
                    <a:gd name="T15" fmla="*/ 24 h 44"/>
                    <a:gd name="T16" fmla="*/ 29 w 32"/>
                    <a:gd name="T17" fmla="*/ 18 h 44"/>
                    <a:gd name="T18" fmla="*/ 5 w 32"/>
                    <a:gd name="T19" fmla="*/ 18 h 44"/>
                    <a:gd name="T20" fmla="*/ 5 w 32"/>
                    <a:gd name="T21" fmla="*/ 6 h 44"/>
                    <a:gd name="T22" fmla="*/ 31 w 32"/>
                    <a:gd name="T23" fmla="*/ 6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4"/>
                      </a:lnTo>
                      <a:lnTo>
                        <a:pt x="32" y="44"/>
                      </a:lnTo>
                      <a:lnTo>
                        <a:pt x="32" y="39"/>
                      </a:lnTo>
                      <a:lnTo>
                        <a:pt x="5" y="39"/>
                      </a:lnTo>
                      <a:lnTo>
                        <a:pt x="5" y="24"/>
                      </a:lnTo>
                      <a:lnTo>
                        <a:pt x="29" y="24"/>
                      </a:lnTo>
                      <a:lnTo>
                        <a:pt x="29" y="18"/>
                      </a:lnTo>
                      <a:lnTo>
                        <a:pt x="5" y="18"/>
                      </a:lnTo>
                      <a:lnTo>
                        <a:pt x="5" y="6"/>
                      </a:lnTo>
                      <a:lnTo>
                        <a:pt x="31" y="6"/>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7" name="Freeform 1282"/>
                <p:cNvSpPr>
                  <a:spLocks/>
                </p:cNvSpPr>
                <p:nvPr/>
              </p:nvSpPr>
              <p:spPr bwMode="auto">
                <a:xfrm>
                  <a:off x="2556" y="1905"/>
                  <a:ext cx="4" cy="8"/>
                </a:xfrm>
                <a:custGeom>
                  <a:avLst/>
                  <a:gdLst>
                    <a:gd name="T0" fmla="*/ 6 w 28"/>
                    <a:gd name="T1" fmla="*/ 0 h 44"/>
                    <a:gd name="T2" fmla="*/ 0 w 28"/>
                    <a:gd name="T3" fmla="*/ 0 h 44"/>
                    <a:gd name="T4" fmla="*/ 0 w 28"/>
                    <a:gd name="T5" fmla="*/ 26 h 44"/>
                    <a:gd name="T6" fmla="*/ 0 w 28"/>
                    <a:gd name="T7" fmla="*/ 27 h 44"/>
                    <a:gd name="T8" fmla="*/ 1 w 28"/>
                    <a:gd name="T9" fmla="*/ 32 h 44"/>
                    <a:gd name="T10" fmla="*/ 1 w 28"/>
                    <a:gd name="T11" fmla="*/ 32 h 44"/>
                    <a:gd name="T12" fmla="*/ 3 w 28"/>
                    <a:gd name="T13" fmla="*/ 38 h 44"/>
                    <a:gd name="T14" fmla="*/ 4 w 28"/>
                    <a:gd name="T15" fmla="*/ 39 h 44"/>
                    <a:gd name="T16" fmla="*/ 8 w 28"/>
                    <a:gd name="T17" fmla="*/ 43 h 44"/>
                    <a:gd name="T18" fmla="*/ 11 w 28"/>
                    <a:gd name="T19" fmla="*/ 44 h 44"/>
                    <a:gd name="T20" fmla="*/ 17 w 28"/>
                    <a:gd name="T21" fmla="*/ 44 h 44"/>
                    <a:gd name="T22" fmla="*/ 22 w 28"/>
                    <a:gd name="T23" fmla="*/ 44 h 44"/>
                    <a:gd name="T24" fmla="*/ 27 w 28"/>
                    <a:gd name="T25" fmla="*/ 43 h 44"/>
                    <a:gd name="T26" fmla="*/ 28 w 28"/>
                    <a:gd name="T27" fmla="*/ 42 h 44"/>
                    <a:gd name="T28" fmla="*/ 16 w 28"/>
                    <a:gd name="T29" fmla="*/ 40 h 44"/>
                    <a:gd name="T30" fmla="*/ 14 w 28"/>
                    <a:gd name="T31" fmla="*/ 39 h 44"/>
                    <a:gd name="T32" fmla="*/ 10 w 28"/>
                    <a:gd name="T33" fmla="*/ 38 h 44"/>
                    <a:gd name="T34" fmla="*/ 10 w 28"/>
                    <a:gd name="T35" fmla="*/ 37 h 44"/>
                    <a:gd name="T36" fmla="*/ 7 w 28"/>
                    <a:gd name="T37" fmla="*/ 32 h 44"/>
                    <a:gd name="T38" fmla="*/ 7 w 28"/>
                    <a:gd name="T39" fmla="*/ 31 h 44"/>
                    <a:gd name="T40" fmla="*/ 6 w 28"/>
                    <a:gd name="T41" fmla="*/ 26 h 44"/>
                    <a:gd name="T42" fmla="*/ 6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6" y="0"/>
                      </a:moveTo>
                      <a:lnTo>
                        <a:pt x="0" y="0"/>
                      </a:lnTo>
                      <a:lnTo>
                        <a:pt x="0" y="26"/>
                      </a:lnTo>
                      <a:lnTo>
                        <a:pt x="0" y="27"/>
                      </a:lnTo>
                      <a:lnTo>
                        <a:pt x="1" y="32"/>
                      </a:lnTo>
                      <a:lnTo>
                        <a:pt x="1" y="32"/>
                      </a:lnTo>
                      <a:lnTo>
                        <a:pt x="3" y="38"/>
                      </a:lnTo>
                      <a:lnTo>
                        <a:pt x="4" y="39"/>
                      </a:lnTo>
                      <a:lnTo>
                        <a:pt x="8" y="43"/>
                      </a:lnTo>
                      <a:lnTo>
                        <a:pt x="11" y="44"/>
                      </a:lnTo>
                      <a:lnTo>
                        <a:pt x="17" y="44"/>
                      </a:lnTo>
                      <a:lnTo>
                        <a:pt x="22" y="44"/>
                      </a:lnTo>
                      <a:lnTo>
                        <a:pt x="27" y="43"/>
                      </a:lnTo>
                      <a:lnTo>
                        <a:pt x="28" y="42"/>
                      </a:lnTo>
                      <a:lnTo>
                        <a:pt x="16" y="40"/>
                      </a:lnTo>
                      <a:lnTo>
                        <a:pt x="14" y="39"/>
                      </a:lnTo>
                      <a:lnTo>
                        <a:pt x="10" y="38"/>
                      </a:lnTo>
                      <a:lnTo>
                        <a:pt x="10" y="37"/>
                      </a:lnTo>
                      <a:lnTo>
                        <a:pt x="7" y="32"/>
                      </a:lnTo>
                      <a:lnTo>
                        <a:pt x="7" y="31"/>
                      </a:lnTo>
                      <a:lnTo>
                        <a:pt x="6" y="2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8" name="Freeform 1283"/>
                <p:cNvSpPr>
                  <a:spLocks/>
                </p:cNvSpPr>
                <p:nvPr/>
              </p:nvSpPr>
              <p:spPr bwMode="auto">
                <a:xfrm>
                  <a:off x="2558" y="1905"/>
                  <a:ext cx="3" cy="7"/>
                </a:xfrm>
                <a:custGeom>
                  <a:avLst/>
                  <a:gdLst>
                    <a:gd name="T0" fmla="*/ 19 w 19"/>
                    <a:gd name="T1" fmla="*/ 1 h 42"/>
                    <a:gd name="T2" fmla="*/ 12 w 19"/>
                    <a:gd name="T3" fmla="*/ 0 h 42"/>
                    <a:gd name="T4" fmla="*/ 12 w 19"/>
                    <a:gd name="T5" fmla="*/ 26 h 42"/>
                    <a:gd name="T6" fmla="*/ 12 w 19"/>
                    <a:gd name="T7" fmla="*/ 28 h 42"/>
                    <a:gd name="T8" fmla="*/ 12 w 19"/>
                    <a:gd name="T9" fmla="*/ 33 h 42"/>
                    <a:gd name="T10" fmla="*/ 12 w 19"/>
                    <a:gd name="T11" fmla="*/ 33 h 42"/>
                    <a:gd name="T12" fmla="*/ 9 w 19"/>
                    <a:gd name="T13" fmla="*/ 38 h 42"/>
                    <a:gd name="T14" fmla="*/ 7 w 19"/>
                    <a:gd name="T15" fmla="*/ 39 h 42"/>
                    <a:gd name="T16" fmla="*/ 0 w 19"/>
                    <a:gd name="T17" fmla="*/ 40 h 42"/>
                    <a:gd name="T18" fmla="*/ 12 w 19"/>
                    <a:gd name="T19" fmla="*/ 42 h 42"/>
                    <a:gd name="T20" fmla="*/ 16 w 19"/>
                    <a:gd name="T21" fmla="*/ 38 h 42"/>
                    <a:gd name="T22" fmla="*/ 16 w 19"/>
                    <a:gd name="T23" fmla="*/ 38 h 42"/>
                    <a:gd name="T24" fmla="*/ 17 w 19"/>
                    <a:gd name="T25" fmla="*/ 32 h 42"/>
                    <a:gd name="T26" fmla="*/ 17 w 19"/>
                    <a:gd name="T27" fmla="*/ 31 h 42"/>
                    <a:gd name="T28" fmla="*/ 19 w 19"/>
                    <a:gd name="T29" fmla="*/ 26 h 42"/>
                    <a:gd name="T30" fmla="*/ 19 w 19"/>
                    <a:gd name="T3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19" y="1"/>
                      </a:moveTo>
                      <a:lnTo>
                        <a:pt x="12" y="0"/>
                      </a:lnTo>
                      <a:lnTo>
                        <a:pt x="12" y="26"/>
                      </a:lnTo>
                      <a:lnTo>
                        <a:pt x="12" y="28"/>
                      </a:lnTo>
                      <a:lnTo>
                        <a:pt x="12" y="33"/>
                      </a:lnTo>
                      <a:lnTo>
                        <a:pt x="12" y="33"/>
                      </a:lnTo>
                      <a:lnTo>
                        <a:pt x="9" y="38"/>
                      </a:lnTo>
                      <a:lnTo>
                        <a:pt x="7" y="39"/>
                      </a:lnTo>
                      <a:lnTo>
                        <a:pt x="0" y="40"/>
                      </a:lnTo>
                      <a:lnTo>
                        <a:pt x="12" y="42"/>
                      </a:lnTo>
                      <a:lnTo>
                        <a:pt x="16" y="38"/>
                      </a:lnTo>
                      <a:lnTo>
                        <a:pt x="16" y="38"/>
                      </a:lnTo>
                      <a:lnTo>
                        <a:pt x="17" y="32"/>
                      </a:lnTo>
                      <a:lnTo>
                        <a:pt x="17" y="31"/>
                      </a:lnTo>
                      <a:lnTo>
                        <a:pt x="19" y="26"/>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9" name="Freeform 1284"/>
                <p:cNvSpPr>
                  <a:spLocks/>
                </p:cNvSpPr>
                <p:nvPr/>
              </p:nvSpPr>
              <p:spPr bwMode="auto">
                <a:xfrm>
                  <a:off x="2566" y="1909"/>
                  <a:ext cx="3" cy="3"/>
                </a:xfrm>
                <a:custGeom>
                  <a:avLst/>
                  <a:gdLst>
                    <a:gd name="T0" fmla="*/ 18 w 18"/>
                    <a:gd name="T1" fmla="*/ 0 h 19"/>
                    <a:gd name="T2" fmla="*/ 0 w 18"/>
                    <a:gd name="T3" fmla="*/ 0 h 19"/>
                    <a:gd name="T4" fmla="*/ 0 w 18"/>
                    <a:gd name="T5" fmla="*/ 5 h 19"/>
                    <a:gd name="T6" fmla="*/ 13 w 18"/>
                    <a:gd name="T7" fmla="*/ 5 h 19"/>
                    <a:gd name="T8" fmla="*/ 13 w 18"/>
                    <a:gd name="T9" fmla="*/ 14 h 19"/>
                    <a:gd name="T10" fmla="*/ 11 w 18"/>
                    <a:gd name="T11" fmla="*/ 15 h 19"/>
                    <a:gd name="T12" fmla="*/ 7 w 18"/>
                    <a:gd name="T13" fmla="*/ 17 h 19"/>
                    <a:gd name="T14" fmla="*/ 0 w 18"/>
                    <a:gd name="T15" fmla="*/ 18 h 19"/>
                    <a:gd name="T16" fmla="*/ 14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4"/>
                      </a:lnTo>
                      <a:lnTo>
                        <a:pt x="11" y="15"/>
                      </a:lnTo>
                      <a:lnTo>
                        <a:pt x="7" y="17"/>
                      </a:lnTo>
                      <a:lnTo>
                        <a:pt x="0" y="18"/>
                      </a:lnTo>
                      <a:lnTo>
                        <a:pt x="14"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0" name="Freeform 1285"/>
                <p:cNvSpPr>
                  <a:spLocks/>
                </p:cNvSpPr>
                <p:nvPr/>
              </p:nvSpPr>
              <p:spPr bwMode="auto">
                <a:xfrm>
                  <a:off x="2566" y="1906"/>
                  <a:ext cx="3" cy="2"/>
                </a:xfrm>
                <a:custGeom>
                  <a:avLst/>
                  <a:gdLst>
                    <a:gd name="T0" fmla="*/ 12 w 18"/>
                    <a:gd name="T1" fmla="*/ 0 h 10"/>
                    <a:gd name="T2" fmla="*/ 0 w 18"/>
                    <a:gd name="T3" fmla="*/ 1 h 10"/>
                    <a:gd name="T4" fmla="*/ 3 w 18"/>
                    <a:gd name="T5" fmla="*/ 2 h 10"/>
                    <a:gd name="T6" fmla="*/ 9 w 18"/>
                    <a:gd name="T7" fmla="*/ 4 h 10"/>
                    <a:gd name="T8" fmla="*/ 11 w 18"/>
                    <a:gd name="T9" fmla="*/ 5 h 10"/>
                    <a:gd name="T10" fmla="*/ 13 w 18"/>
                    <a:gd name="T11" fmla="*/ 10 h 10"/>
                    <a:gd name="T12" fmla="*/ 18 w 18"/>
                    <a:gd name="T13" fmla="*/ 9 h 10"/>
                    <a:gd name="T14" fmla="*/ 18 w 18"/>
                    <a:gd name="T15" fmla="*/ 9 h 10"/>
                    <a:gd name="T16" fmla="*/ 16 w 18"/>
                    <a:gd name="T17" fmla="*/ 4 h 10"/>
                    <a:gd name="T18" fmla="*/ 12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12" y="0"/>
                      </a:moveTo>
                      <a:lnTo>
                        <a:pt x="0" y="1"/>
                      </a:lnTo>
                      <a:lnTo>
                        <a:pt x="3" y="2"/>
                      </a:lnTo>
                      <a:lnTo>
                        <a:pt x="9" y="4"/>
                      </a:lnTo>
                      <a:lnTo>
                        <a:pt x="11" y="5"/>
                      </a:lnTo>
                      <a:lnTo>
                        <a:pt x="13" y="10"/>
                      </a:lnTo>
                      <a:lnTo>
                        <a:pt x="18" y="9"/>
                      </a:lnTo>
                      <a:lnTo>
                        <a:pt x="18" y="9"/>
                      </a:lnTo>
                      <a:lnTo>
                        <a:pt x="16"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1" name="Freeform 1286"/>
                <p:cNvSpPr>
                  <a:spLocks/>
                </p:cNvSpPr>
                <p:nvPr/>
              </p:nvSpPr>
              <p:spPr bwMode="auto">
                <a:xfrm>
                  <a:off x="2563" y="1905"/>
                  <a:ext cx="6" cy="8"/>
                </a:xfrm>
                <a:custGeom>
                  <a:avLst/>
                  <a:gdLst>
                    <a:gd name="T0" fmla="*/ 21 w 35"/>
                    <a:gd name="T1" fmla="*/ 0 h 44"/>
                    <a:gd name="T2" fmla="*/ 20 w 35"/>
                    <a:gd name="T3" fmla="*/ 0 h 44"/>
                    <a:gd name="T4" fmla="*/ 15 w 35"/>
                    <a:gd name="T5" fmla="*/ 1 h 44"/>
                    <a:gd name="T6" fmla="*/ 10 w 35"/>
                    <a:gd name="T7" fmla="*/ 4 h 44"/>
                    <a:gd name="T8" fmla="*/ 5 w 35"/>
                    <a:gd name="T9" fmla="*/ 7 h 44"/>
                    <a:gd name="T10" fmla="*/ 2 w 35"/>
                    <a:gd name="T11" fmla="*/ 11 h 44"/>
                    <a:gd name="T12" fmla="*/ 2 w 35"/>
                    <a:gd name="T13" fmla="*/ 11 h 44"/>
                    <a:gd name="T14" fmla="*/ 1 w 35"/>
                    <a:gd name="T15" fmla="*/ 16 h 44"/>
                    <a:gd name="T16" fmla="*/ 0 w 35"/>
                    <a:gd name="T17" fmla="*/ 23 h 44"/>
                    <a:gd name="T18" fmla="*/ 0 w 35"/>
                    <a:gd name="T19" fmla="*/ 23 h 44"/>
                    <a:gd name="T20" fmla="*/ 1 w 35"/>
                    <a:gd name="T21" fmla="*/ 29 h 44"/>
                    <a:gd name="T22" fmla="*/ 3 w 35"/>
                    <a:gd name="T23" fmla="*/ 34 h 44"/>
                    <a:gd name="T24" fmla="*/ 6 w 35"/>
                    <a:gd name="T25" fmla="*/ 39 h 44"/>
                    <a:gd name="T26" fmla="*/ 6 w 35"/>
                    <a:gd name="T27" fmla="*/ 39 h 44"/>
                    <a:gd name="T28" fmla="*/ 11 w 35"/>
                    <a:gd name="T29" fmla="*/ 42 h 44"/>
                    <a:gd name="T30" fmla="*/ 16 w 35"/>
                    <a:gd name="T31" fmla="*/ 44 h 44"/>
                    <a:gd name="T32" fmla="*/ 22 w 35"/>
                    <a:gd name="T33" fmla="*/ 44 h 44"/>
                    <a:gd name="T34" fmla="*/ 24 w 35"/>
                    <a:gd name="T35" fmla="*/ 44 h 44"/>
                    <a:gd name="T36" fmla="*/ 30 w 35"/>
                    <a:gd name="T37" fmla="*/ 43 h 44"/>
                    <a:gd name="T38" fmla="*/ 35 w 35"/>
                    <a:gd name="T39" fmla="*/ 41 h 44"/>
                    <a:gd name="T40" fmla="*/ 21 w 35"/>
                    <a:gd name="T41" fmla="*/ 40 h 44"/>
                    <a:gd name="T42" fmla="*/ 19 w 35"/>
                    <a:gd name="T43" fmla="*/ 39 h 44"/>
                    <a:gd name="T44" fmla="*/ 14 w 35"/>
                    <a:gd name="T45" fmla="*/ 38 h 44"/>
                    <a:gd name="T46" fmla="*/ 12 w 35"/>
                    <a:gd name="T47" fmla="*/ 37 h 44"/>
                    <a:gd name="T48" fmla="*/ 7 w 35"/>
                    <a:gd name="T49" fmla="*/ 31 h 44"/>
                    <a:gd name="T50" fmla="*/ 6 w 35"/>
                    <a:gd name="T51" fmla="*/ 28 h 44"/>
                    <a:gd name="T52" fmla="*/ 6 w 35"/>
                    <a:gd name="T53" fmla="*/ 22 h 44"/>
                    <a:gd name="T54" fmla="*/ 6 w 35"/>
                    <a:gd name="T55" fmla="*/ 20 h 44"/>
                    <a:gd name="T56" fmla="*/ 7 w 35"/>
                    <a:gd name="T57" fmla="*/ 14 h 44"/>
                    <a:gd name="T58" fmla="*/ 10 w 35"/>
                    <a:gd name="T59" fmla="*/ 10 h 44"/>
                    <a:gd name="T60" fmla="*/ 11 w 35"/>
                    <a:gd name="T61" fmla="*/ 9 h 44"/>
                    <a:gd name="T62" fmla="*/ 16 w 35"/>
                    <a:gd name="T63" fmla="*/ 6 h 44"/>
                    <a:gd name="T64" fmla="*/ 21 w 35"/>
                    <a:gd name="T65" fmla="*/ 5 h 44"/>
                    <a:gd name="T66" fmla="*/ 33 w 35"/>
                    <a:gd name="T67" fmla="*/ 4 h 44"/>
                    <a:gd name="T68" fmla="*/ 33 w 35"/>
                    <a:gd name="T69" fmla="*/ 2 h 44"/>
                    <a:gd name="T70" fmla="*/ 28 w 35"/>
                    <a:gd name="T71" fmla="*/ 1 h 44"/>
                    <a:gd name="T72" fmla="*/ 21 w 35"/>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4">
                      <a:moveTo>
                        <a:pt x="21" y="0"/>
                      </a:moveTo>
                      <a:lnTo>
                        <a:pt x="20" y="0"/>
                      </a:lnTo>
                      <a:lnTo>
                        <a:pt x="15" y="1"/>
                      </a:lnTo>
                      <a:lnTo>
                        <a:pt x="10" y="4"/>
                      </a:lnTo>
                      <a:lnTo>
                        <a:pt x="5" y="7"/>
                      </a:lnTo>
                      <a:lnTo>
                        <a:pt x="2" y="11"/>
                      </a:lnTo>
                      <a:lnTo>
                        <a:pt x="2" y="11"/>
                      </a:lnTo>
                      <a:lnTo>
                        <a:pt x="1" y="16"/>
                      </a:lnTo>
                      <a:lnTo>
                        <a:pt x="0" y="23"/>
                      </a:lnTo>
                      <a:lnTo>
                        <a:pt x="0" y="23"/>
                      </a:lnTo>
                      <a:lnTo>
                        <a:pt x="1" y="29"/>
                      </a:lnTo>
                      <a:lnTo>
                        <a:pt x="3" y="34"/>
                      </a:lnTo>
                      <a:lnTo>
                        <a:pt x="6" y="39"/>
                      </a:lnTo>
                      <a:lnTo>
                        <a:pt x="6" y="39"/>
                      </a:lnTo>
                      <a:lnTo>
                        <a:pt x="11" y="42"/>
                      </a:lnTo>
                      <a:lnTo>
                        <a:pt x="16" y="44"/>
                      </a:lnTo>
                      <a:lnTo>
                        <a:pt x="22" y="44"/>
                      </a:lnTo>
                      <a:lnTo>
                        <a:pt x="24" y="44"/>
                      </a:lnTo>
                      <a:lnTo>
                        <a:pt x="30" y="43"/>
                      </a:lnTo>
                      <a:lnTo>
                        <a:pt x="35" y="41"/>
                      </a:lnTo>
                      <a:lnTo>
                        <a:pt x="21" y="40"/>
                      </a:lnTo>
                      <a:lnTo>
                        <a:pt x="19" y="39"/>
                      </a:lnTo>
                      <a:lnTo>
                        <a:pt x="14" y="38"/>
                      </a:lnTo>
                      <a:lnTo>
                        <a:pt x="12" y="37"/>
                      </a:lnTo>
                      <a:lnTo>
                        <a:pt x="7" y="31"/>
                      </a:lnTo>
                      <a:lnTo>
                        <a:pt x="6" y="28"/>
                      </a:lnTo>
                      <a:lnTo>
                        <a:pt x="6" y="22"/>
                      </a:lnTo>
                      <a:lnTo>
                        <a:pt x="6" y="20"/>
                      </a:lnTo>
                      <a:lnTo>
                        <a:pt x="7" y="14"/>
                      </a:lnTo>
                      <a:lnTo>
                        <a:pt x="10" y="10"/>
                      </a:lnTo>
                      <a:lnTo>
                        <a:pt x="11" y="9"/>
                      </a:lnTo>
                      <a:lnTo>
                        <a:pt x="16" y="6"/>
                      </a:lnTo>
                      <a:lnTo>
                        <a:pt x="21" y="5"/>
                      </a:lnTo>
                      <a:lnTo>
                        <a:pt x="33" y="4"/>
                      </a:lnTo>
                      <a:lnTo>
                        <a:pt x="33" y="2"/>
                      </a:lnTo>
                      <a:lnTo>
                        <a:pt x="28"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2" name="Freeform 1287"/>
                <p:cNvSpPr>
                  <a:spLocks/>
                </p:cNvSpPr>
                <p:nvPr/>
              </p:nvSpPr>
              <p:spPr bwMode="auto">
                <a:xfrm>
                  <a:off x="2571" y="1906"/>
                  <a:ext cx="5"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6 w 32"/>
                    <a:gd name="T11" fmla="*/ 38 h 43"/>
                    <a:gd name="T12" fmla="*/ 6 w 32"/>
                    <a:gd name="T13" fmla="*/ 23 h 43"/>
                    <a:gd name="T14" fmla="*/ 30 w 32"/>
                    <a:gd name="T15" fmla="*/ 24 h 43"/>
                    <a:gd name="T16" fmla="*/ 30 w 32"/>
                    <a:gd name="T17" fmla="*/ 19 h 43"/>
                    <a:gd name="T18" fmla="*/ 6 w 32"/>
                    <a:gd name="T19" fmla="*/ 19 h 43"/>
                    <a:gd name="T20" fmla="*/ 6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6" y="38"/>
                      </a:lnTo>
                      <a:lnTo>
                        <a:pt x="6" y="23"/>
                      </a:lnTo>
                      <a:lnTo>
                        <a:pt x="30" y="24"/>
                      </a:lnTo>
                      <a:lnTo>
                        <a:pt x="30" y="19"/>
                      </a:lnTo>
                      <a:lnTo>
                        <a:pt x="6" y="19"/>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3" name="Freeform 1288"/>
                <p:cNvSpPr>
                  <a:spLocks/>
                </p:cNvSpPr>
                <p:nvPr/>
              </p:nvSpPr>
              <p:spPr bwMode="auto">
                <a:xfrm>
                  <a:off x="2577" y="1906"/>
                  <a:ext cx="1" cy="7"/>
                </a:xfrm>
                <a:custGeom>
                  <a:avLst/>
                  <a:gdLst>
                    <a:gd name="T0" fmla="*/ 6 w 6"/>
                    <a:gd name="T1" fmla="*/ 0 h 43"/>
                    <a:gd name="T2" fmla="*/ 0 w 6"/>
                    <a:gd name="T3" fmla="*/ 0 h 43"/>
                    <a:gd name="T4" fmla="*/ 0 w 6"/>
                    <a:gd name="T5" fmla="*/ 43 h 43"/>
                    <a:gd name="T6" fmla="*/ 6 w 6"/>
                    <a:gd name="T7" fmla="*/ 43 h 43"/>
                    <a:gd name="T8" fmla="*/ 6 w 6"/>
                    <a:gd name="T9" fmla="*/ 9 h 43"/>
                    <a:gd name="T10" fmla="*/ 6 w 6"/>
                    <a:gd name="T11" fmla="*/ 9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9"/>
                      </a:lnTo>
                      <a:lnTo>
                        <a:pt x="6"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4" name="Freeform 1289"/>
                <p:cNvSpPr>
                  <a:spLocks/>
                </p:cNvSpPr>
                <p:nvPr/>
              </p:nvSpPr>
              <p:spPr bwMode="auto">
                <a:xfrm>
                  <a:off x="2578" y="1906"/>
                  <a:ext cx="4" cy="7"/>
                </a:xfrm>
                <a:custGeom>
                  <a:avLst/>
                  <a:gdLst>
                    <a:gd name="T0" fmla="*/ 0 w 22"/>
                    <a:gd name="T1" fmla="*/ 0 h 43"/>
                    <a:gd name="T2" fmla="*/ 0 w 22"/>
                    <a:gd name="T3" fmla="*/ 9 h 43"/>
                    <a:gd name="T4" fmla="*/ 22 w 22"/>
                    <a:gd name="T5" fmla="*/ 43 h 43"/>
                    <a:gd name="T6" fmla="*/ 22 w 22"/>
                    <a:gd name="T7" fmla="*/ 33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5" name="Freeform 1290"/>
                <p:cNvSpPr>
                  <a:spLocks/>
                </p:cNvSpPr>
                <p:nvPr/>
              </p:nvSpPr>
              <p:spPr bwMode="auto">
                <a:xfrm>
                  <a:off x="2582" y="1906"/>
                  <a:ext cx="1" cy="7"/>
                </a:xfrm>
                <a:custGeom>
                  <a:avLst/>
                  <a:gdLst>
                    <a:gd name="T0" fmla="*/ 5 w 5"/>
                    <a:gd name="T1" fmla="*/ 0 h 43"/>
                    <a:gd name="T2" fmla="*/ 0 w 5"/>
                    <a:gd name="T3" fmla="*/ 0 h 43"/>
                    <a:gd name="T4" fmla="*/ 0 w 5"/>
                    <a:gd name="T5" fmla="*/ 33 h 43"/>
                    <a:gd name="T6" fmla="*/ 0 w 5"/>
                    <a:gd name="T7" fmla="*/ 33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3"/>
                      </a:lnTo>
                      <a:lnTo>
                        <a:pt x="0" y="33"/>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6" name="Rectangle 1291"/>
                <p:cNvSpPr>
                  <a:spLocks noChangeArrowheads="1"/>
                </p:cNvSpPr>
                <p:nvPr/>
              </p:nvSpPr>
              <p:spPr bwMode="auto">
                <a:xfrm>
                  <a:off x="2585" y="1906"/>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7" name="Freeform 1292"/>
                <p:cNvSpPr>
                  <a:spLocks/>
                </p:cNvSpPr>
                <p:nvPr/>
              </p:nvSpPr>
              <p:spPr bwMode="auto">
                <a:xfrm>
                  <a:off x="2589" y="1906"/>
                  <a:ext cx="5" cy="7"/>
                </a:xfrm>
                <a:custGeom>
                  <a:avLst/>
                  <a:gdLst>
                    <a:gd name="T0" fmla="*/ 22 w 32"/>
                    <a:gd name="T1" fmla="*/ 0 h 41"/>
                    <a:gd name="T2" fmla="*/ 10 w 32"/>
                    <a:gd name="T3" fmla="*/ 2 h 41"/>
                    <a:gd name="T4" fmla="*/ 11 w 32"/>
                    <a:gd name="T5" fmla="*/ 2 h 41"/>
                    <a:gd name="T6" fmla="*/ 17 w 32"/>
                    <a:gd name="T7" fmla="*/ 3 h 41"/>
                    <a:gd name="T8" fmla="*/ 21 w 32"/>
                    <a:gd name="T9" fmla="*/ 6 h 41"/>
                    <a:gd name="T10" fmla="*/ 23 w 32"/>
                    <a:gd name="T11" fmla="*/ 8 h 41"/>
                    <a:gd name="T12" fmla="*/ 24 w 32"/>
                    <a:gd name="T13" fmla="*/ 12 h 41"/>
                    <a:gd name="T14" fmla="*/ 25 w 32"/>
                    <a:gd name="T15" fmla="*/ 19 h 41"/>
                    <a:gd name="T16" fmla="*/ 25 w 32"/>
                    <a:gd name="T17" fmla="*/ 22 h 41"/>
                    <a:gd name="T18" fmla="*/ 24 w 32"/>
                    <a:gd name="T19" fmla="*/ 27 h 41"/>
                    <a:gd name="T20" fmla="*/ 21 w 32"/>
                    <a:gd name="T21" fmla="*/ 32 h 41"/>
                    <a:gd name="T22" fmla="*/ 21 w 32"/>
                    <a:gd name="T23" fmla="*/ 32 h 41"/>
                    <a:gd name="T24" fmla="*/ 17 w 32"/>
                    <a:gd name="T25" fmla="*/ 35 h 41"/>
                    <a:gd name="T26" fmla="*/ 10 w 32"/>
                    <a:gd name="T27" fmla="*/ 36 h 41"/>
                    <a:gd name="T28" fmla="*/ 0 w 32"/>
                    <a:gd name="T29" fmla="*/ 38 h 41"/>
                    <a:gd name="T30" fmla="*/ 5 w 32"/>
                    <a:gd name="T31" fmla="*/ 40 h 41"/>
                    <a:gd name="T32" fmla="*/ 10 w 32"/>
                    <a:gd name="T33" fmla="*/ 41 h 41"/>
                    <a:gd name="T34" fmla="*/ 16 w 32"/>
                    <a:gd name="T35" fmla="*/ 40 h 41"/>
                    <a:gd name="T36" fmla="*/ 21 w 32"/>
                    <a:gd name="T37" fmla="*/ 38 h 41"/>
                    <a:gd name="T38" fmla="*/ 25 w 32"/>
                    <a:gd name="T39" fmla="*/ 35 h 41"/>
                    <a:gd name="T40" fmla="*/ 25 w 32"/>
                    <a:gd name="T41" fmla="*/ 35 h 41"/>
                    <a:gd name="T42" fmla="*/ 28 w 32"/>
                    <a:gd name="T43" fmla="*/ 30 h 41"/>
                    <a:gd name="T44" fmla="*/ 30 w 32"/>
                    <a:gd name="T45" fmla="*/ 25 h 41"/>
                    <a:gd name="T46" fmla="*/ 32 w 32"/>
                    <a:gd name="T47" fmla="*/ 19 h 41"/>
                    <a:gd name="T48" fmla="*/ 32 w 32"/>
                    <a:gd name="T49" fmla="*/ 18 h 41"/>
                    <a:gd name="T50" fmla="*/ 30 w 32"/>
                    <a:gd name="T51" fmla="*/ 12 h 41"/>
                    <a:gd name="T52" fmla="*/ 28 w 32"/>
                    <a:gd name="T53" fmla="*/ 7 h 41"/>
                    <a:gd name="T54" fmla="*/ 25 w 32"/>
                    <a:gd name="T55" fmla="*/ 3 h 41"/>
                    <a:gd name="T56" fmla="*/ 22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2" y="0"/>
                      </a:moveTo>
                      <a:lnTo>
                        <a:pt x="10" y="2"/>
                      </a:lnTo>
                      <a:lnTo>
                        <a:pt x="11" y="2"/>
                      </a:lnTo>
                      <a:lnTo>
                        <a:pt x="17" y="3"/>
                      </a:lnTo>
                      <a:lnTo>
                        <a:pt x="21" y="6"/>
                      </a:lnTo>
                      <a:lnTo>
                        <a:pt x="23" y="8"/>
                      </a:lnTo>
                      <a:lnTo>
                        <a:pt x="24" y="12"/>
                      </a:lnTo>
                      <a:lnTo>
                        <a:pt x="25" y="19"/>
                      </a:lnTo>
                      <a:lnTo>
                        <a:pt x="25" y="22"/>
                      </a:lnTo>
                      <a:lnTo>
                        <a:pt x="24" y="27"/>
                      </a:lnTo>
                      <a:lnTo>
                        <a:pt x="21" y="32"/>
                      </a:lnTo>
                      <a:lnTo>
                        <a:pt x="21" y="32"/>
                      </a:lnTo>
                      <a:lnTo>
                        <a:pt x="17" y="35"/>
                      </a:lnTo>
                      <a:lnTo>
                        <a:pt x="10" y="36"/>
                      </a:lnTo>
                      <a:lnTo>
                        <a:pt x="0" y="38"/>
                      </a:lnTo>
                      <a:lnTo>
                        <a:pt x="5" y="40"/>
                      </a:lnTo>
                      <a:lnTo>
                        <a:pt x="10" y="41"/>
                      </a:lnTo>
                      <a:lnTo>
                        <a:pt x="16" y="40"/>
                      </a:lnTo>
                      <a:lnTo>
                        <a:pt x="21" y="38"/>
                      </a:lnTo>
                      <a:lnTo>
                        <a:pt x="25" y="35"/>
                      </a:lnTo>
                      <a:lnTo>
                        <a:pt x="25" y="35"/>
                      </a:lnTo>
                      <a:lnTo>
                        <a:pt x="28" y="30"/>
                      </a:lnTo>
                      <a:lnTo>
                        <a:pt x="30" y="25"/>
                      </a:lnTo>
                      <a:lnTo>
                        <a:pt x="32" y="19"/>
                      </a:lnTo>
                      <a:lnTo>
                        <a:pt x="32" y="18"/>
                      </a:lnTo>
                      <a:lnTo>
                        <a:pt x="30" y="12"/>
                      </a:lnTo>
                      <a:lnTo>
                        <a:pt x="28" y="7"/>
                      </a:lnTo>
                      <a:lnTo>
                        <a:pt x="25"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8" name="Freeform 1293"/>
                <p:cNvSpPr>
                  <a:spLocks/>
                </p:cNvSpPr>
                <p:nvPr/>
              </p:nvSpPr>
              <p:spPr bwMode="auto">
                <a:xfrm>
                  <a:off x="2587" y="1905"/>
                  <a:ext cx="5" cy="7"/>
                </a:xfrm>
                <a:custGeom>
                  <a:avLst/>
                  <a:gdLst>
                    <a:gd name="T0" fmla="*/ 20 w 32"/>
                    <a:gd name="T1" fmla="*/ 0 h 42"/>
                    <a:gd name="T2" fmla="*/ 15 w 32"/>
                    <a:gd name="T3" fmla="*/ 1 h 42"/>
                    <a:gd name="T4" fmla="*/ 11 w 32"/>
                    <a:gd name="T5" fmla="*/ 4 h 42"/>
                    <a:gd name="T6" fmla="*/ 6 w 32"/>
                    <a:gd name="T7" fmla="*/ 7 h 42"/>
                    <a:gd name="T8" fmla="*/ 5 w 32"/>
                    <a:gd name="T9" fmla="*/ 8 h 42"/>
                    <a:gd name="T10" fmla="*/ 2 w 32"/>
                    <a:gd name="T11" fmla="*/ 12 h 42"/>
                    <a:gd name="T12" fmla="*/ 1 w 32"/>
                    <a:gd name="T13" fmla="*/ 17 h 42"/>
                    <a:gd name="T14" fmla="*/ 0 w 32"/>
                    <a:gd name="T15" fmla="*/ 23 h 42"/>
                    <a:gd name="T16" fmla="*/ 1 w 32"/>
                    <a:gd name="T17" fmla="*/ 29 h 42"/>
                    <a:gd name="T18" fmla="*/ 2 w 32"/>
                    <a:gd name="T19" fmla="*/ 34 h 42"/>
                    <a:gd name="T20" fmla="*/ 5 w 32"/>
                    <a:gd name="T21" fmla="*/ 39 h 42"/>
                    <a:gd name="T22" fmla="*/ 10 w 32"/>
                    <a:gd name="T23" fmla="*/ 42 h 42"/>
                    <a:gd name="T24" fmla="*/ 20 w 32"/>
                    <a:gd name="T25" fmla="*/ 40 h 42"/>
                    <a:gd name="T26" fmla="*/ 20 w 32"/>
                    <a:gd name="T27" fmla="*/ 40 h 42"/>
                    <a:gd name="T28" fmla="*/ 15 w 32"/>
                    <a:gd name="T29" fmla="*/ 39 h 42"/>
                    <a:gd name="T30" fmla="*/ 10 w 32"/>
                    <a:gd name="T31" fmla="*/ 36 h 42"/>
                    <a:gd name="T32" fmla="*/ 8 w 32"/>
                    <a:gd name="T33" fmla="*/ 34 h 42"/>
                    <a:gd name="T34" fmla="*/ 6 w 32"/>
                    <a:gd name="T35" fmla="*/ 29 h 42"/>
                    <a:gd name="T36" fmla="*/ 6 w 32"/>
                    <a:gd name="T37" fmla="*/ 24 h 42"/>
                    <a:gd name="T38" fmla="*/ 6 w 32"/>
                    <a:gd name="T39" fmla="*/ 20 h 42"/>
                    <a:gd name="T40" fmla="*/ 7 w 32"/>
                    <a:gd name="T41" fmla="*/ 14 h 42"/>
                    <a:gd name="T42" fmla="*/ 11 w 32"/>
                    <a:gd name="T43" fmla="*/ 10 h 42"/>
                    <a:gd name="T44" fmla="*/ 11 w 32"/>
                    <a:gd name="T45" fmla="*/ 9 h 42"/>
                    <a:gd name="T46" fmla="*/ 15 w 32"/>
                    <a:gd name="T47" fmla="*/ 7 h 42"/>
                    <a:gd name="T48" fmla="*/ 20 w 32"/>
                    <a:gd name="T49" fmla="*/ 6 h 42"/>
                    <a:gd name="T50" fmla="*/ 32 w 32"/>
                    <a:gd name="T51" fmla="*/ 4 h 42"/>
                    <a:gd name="T52" fmla="*/ 27 w 32"/>
                    <a:gd name="T53" fmla="*/ 1 h 42"/>
                    <a:gd name="T54" fmla="*/ 20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0" y="0"/>
                      </a:moveTo>
                      <a:lnTo>
                        <a:pt x="15" y="1"/>
                      </a:lnTo>
                      <a:lnTo>
                        <a:pt x="11" y="4"/>
                      </a:lnTo>
                      <a:lnTo>
                        <a:pt x="6" y="7"/>
                      </a:lnTo>
                      <a:lnTo>
                        <a:pt x="5" y="8"/>
                      </a:lnTo>
                      <a:lnTo>
                        <a:pt x="2" y="12"/>
                      </a:lnTo>
                      <a:lnTo>
                        <a:pt x="1" y="17"/>
                      </a:lnTo>
                      <a:lnTo>
                        <a:pt x="0" y="23"/>
                      </a:lnTo>
                      <a:lnTo>
                        <a:pt x="1" y="29"/>
                      </a:lnTo>
                      <a:lnTo>
                        <a:pt x="2" y="34"/>
                      </a:lnTo>
                      <a:lnTo>
                        <a:pt x="5" y="39"/>
                      </a:lnTo>
                      <a:lnTo>
                        <a:pt x="10" y="42"/>
                      </a:lnTo>
                      <a:lnTo>
                        <a:pt x="20" y="40"/>
                      </a:lnTo>
                      <a:lnTo>
                        <a:pt x="20" y="40"/>
                      </a:lnTo>
                      <a:lnTo>
                        <a:pt x="15" y="39"/>
                      </a:lnTo>
                      <a:lnTo>
                        <a:pt x="10" y="36"/>
                      </a:lnTo>
                      <a:lnTo>
                        <a:pt x="8" y="34"/>
                      </a:lnTo>
                      <a:lnTo>
                        <a:pt x="6" y="29"/>
                      </a:lnTo>
                      <a:lnTo>
                        <a:pt x="6" y="24"/>
                      </a:lnTo>
                      <a:lnTo>
                        <a:pt x="6" y="20"/>
                      </a:lnTo>
                      <a:lnTo>
                        <a:pt x="7" y="14"/>
                      </a:lnTo>
                      <a:lnTo>
                        <a:pt x="11" y="10"/>
                      </a:lnTo>
                      <a:lnTo>
                        <a:pt x="11" y="9"/>
                      </a:lnTo>
                      <a:lnTo>
                        <a:pt x="15" y="7"/>
                      </a:lnTo>
                      <a:lnTo>
                        <a:pt x="20" y="6"/>
                      </a:lnTo>
                      <a:lnTo>
                        <a:pt x="32" y="4"/>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9" name="Freeform 1294"/>
                <p:cNvSpPr>
                  <a:spLocks/>
                </p:cNvSpPr>
                <p:nvPr/>
              </p:nvSpPr>
              <p:spPr bwMode="auto">
                <a:xfrm>
                  <a:off x="2597" y="1910"/>
                  <a:ext cx="3" cy="2"/>
                </a:xfrm>
                <a:custGeom>
                  <a:avLst/>
                  <a:gdLst>
                    <a:gd name="T0" fmla="*/ 5 w 18"/>
                    <a:gd name="T1" fmla="*/ 0 h 11"/>
                    <a:gd name="T2" fmla="*/ 0 w 18"/>
                    <a:gd name="T3" fmla="*/ 0 h 11"/>
                    <a:gd name="T4" fmla="*/ 0 w 18"/>
                    <a:gd name="T5" fmla="*/ 1 h 11"/>
                    <a:gd name="T6" fmla="*/ 2 w 18"/>
                    <a:gd name="T7" fmla="*/ 7 h 11"/>
                    <a:gd name="T8" fmla="*/ 5 w 18"/>
                    <a:gd name="T9" fmla="*/ 11 h 11"/>
                    <a:gd name="T10" fmla="*/ 18 w 18"/>
                    <a:gd name="T11" fmla="*/ 10 h 11"/>
                    <a:gd name="T12" fmla="*/ 15 w 18"/>
                    <a:gd name="T13" fmla="*/ 10 h 11"/>
                    <a:gd name="T14" fmla="*/ 9 w 18"/>
                    <a:gd name="T15" fmla="*/ 8 h 11"/>
                    <a:gd name="T16" fmla="*/ 7 w 18"/>
                    <a:gd name="T17" fmla="*/ 6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0"/>
                      </a:lnTo>
                      <a:lnTo>
                        <a:pt x="0" y="1"/>
                      </a:lnTo>
                      <a:lnTo>
                        <a:pt x="2" y="7"/>
                      </a:lnTo>
                      <a:lnTo>
                        <a:pt x="5" y="11"/>
                      </a:lnTo>
                      <a:lnTo>
                        <a:pt x="18" y="10"/>
                      </a:lnTo>
                      <a:lnTo>
                        <a:pt x="15" y="10"/>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0" name="Freeform 1295"/>
                <p:cNvSpPr>
                  <a:spLocks/>
                </p:cNvSpPr>
                <p:nvPr/>
              </p:nvSpPr>
              <p:spPr bwMode="auto">
                <a:xfrm>
                  <a:off x="2598" y="1906"/>
                  <a:ext cx="5" cy="7"/>
                </a:xfrm>
                <a:custGeom>
                  <a:avLst/>
                  <a:gdLst>
                    <a:gd name="T0" fmla="*/ 4 w 32"/>
                    <a:gd name="T1" fmla="*/ 0 h 41"/>
                    <a:gd name="T2" fmla="*/ 1 w 32"/>
                    <a:gd name="T3" fmla="*/ 3 h 41"/>
                    <a:gd name="T4" fmla="*/ 0 w 32"/>
                    <a:gd name="T5" fmla="*/ 8 h 41"/>
                    <a:gd name="T6" fmla="*/ 0 w 32"/>
                    <a:gd name="T7" fmla="*/ 11 h 41"/>
                    <a:gd name="T8" fmla="*/ 3 w 32"/>
                    <a:gd name="T9" fmla="*/ 16 h 41"/>
                    <a:gd name="T10" fmla="*/ 7 w 32"/>
                    <a:gd name="T11" fmla="*/ 19 h 41"/>
                    <a:gd name="T12" fmla="*/ 14 w 32"/>
                    <a:gd name="T13" fmla="*/ 20 h 41"/>
                    <a:gd name="T14" fmla="*/ 19 w 32"/>
                    <a:gd name="T15" fmla="*/ 22 h 41"/>
                    <a:gd name="T16" fmla="*/ 23 w 32"/>
                    <a:gd name="T17" fmla="*/ 23 h 41"/>
                    <a:gd name="T18" fmla="*/ 24 w 32"/>
                    <a:gd name="T19" fmla="*/ 24 h 41"/>
                    <a:gd name="T20" fmla="*/ 27 w 32"/>
                    <a:gd name="T21" fmla="*/ 28 h 41"/>
                    <a:gd name="T22" fmla="*/ 27 w 32"/>
                    <a:gd name="T23" fmla="*/ 29 h 41"/>
                    <a:gd name="T24" fmla="*/ 23 w 32"/>
                    <a:gd name="T25" fmla="*/ 34 h 41"/>
                    <a:gd name="T26" fmla="*/ 22 w 32"/>
                    <a:gd name="T27" fmla="*/ 35 h 41"/>
                    <a:gd name="T28" fmla="*/ 16 w 32"/>
                    <a:gd name="T29" fmla="*/ 36 h 41"/>
                    <a:gd name="T30" fmla="*/ 3 w 32"/>
                    <a:gd name="T31" fmla="*/ 37 h 41"/>
                    <a:gd name="T32" fmla="*/ 5 w 32"/>
                    <a:gd name="T33" fmla="*/ 39 h 41"/>
                    <a:gd name="T34" fmla="*/ 10 w 32"/>
                    <a:gd name="T35" fmla="*/ 40 h 41"/>
                    <a:gd name="T36" fmla="*/ 16 w 32"/>
                    <a:gd name="T37" fmla="*/ 41 h 41"/>
                    <a:gd name="T38" fmla="*/ 17 w 32"/>
                    <a:gd name="T39" fmla="*/ 41 h 41"/>
                    <a:gd name="T40" fmla="*/ 23 w 32"/>
                    <a:gd name="T41" fmla="*/ 40 h 41"/>
                    <a:gd name="T42" fmla="*/ 28 w 32"/>
                    <a:gd name="T43" fmla="*/ 38 h 41"/>
                    <a:gd name="T44" fmla="*/ 31 w 32"/>
                    <a:gd name="T45" fmla="*/ 34 h 41"/>
                    <a:gd name="T46" fmla="*/ 32 w 32"/>
                    <a:gd name="T47" fmla="*/ 28 h 41"/>
                    <a:gd name="T48" fmla="*/ 32 w 32"/>
                    <a:gd name="T49" fmla="*/ 26 h 41"/>
                    <a:gd name="T50" fmla="*/ 30 w 32"/>
                    <a:gd name="T51" fmla="*/ 21 h 41"/>
                    <a:gd name="T52" fmla="*/ 29 w 32"/>
                    <a:gd name="T53" fmla="*/ 21 h 41"/>
                    <a:gd name="T54" fmla="*/ 24 w 32"/>
                    <a:gd name="T55" fmla="*/ 18 h 41"/>
                    <a:gd name="T56" fmla="*/ 21 w 32"/>
                    <a:gd name="T57" fmla="*/ 17 h 41"/>
                    <a:gd name="T58" fmla="*/ 16 w 32"/>
                    <a:gd name="T59" fmla="*/ 16 h 41"/>
                    <a:gd name="T60" fmla="*/ 12 w 32"/>
                    <a:gd name="T61" fmla="*/ 14 h 41"/>
                    <a:gd name="T62" fmla="*/ 7 w 32"/>
                    <a:gd name="T63" fmla="*/ 12 h 41"/>
                    <a:gd name="T64" fmla="*/ 5 w 32"/>
                    <a:gd name="T65" fmla="*/ 8 h 41"/>
                    <a:gd name="T66" fmla="*/ 5 w 32"/>
                    <a:gd name="T67" fmla="*/ 8 h 41"/>
                    <a:gd name="T68" fmla="*/ 8 w 32"/>
                    <a:gd name="T69" fmla="*/ 4 h 41"/>
                    <a:gd name="T70" fmla="*/ 10 w 32"/>
                    <a:gd name="T71" fmla="*/ 3 h 41"/>
                    <a:gd name="T72" fmla="*/ 15 w 32"/>
                    <a:gd name="T73" fmla="*/ 2 h 41"/>
                    <a:gd name="T74" fmla="*/ 4 w 32"/>
                    <a:gd name="T7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1">
                      <a:moveTo>
                        <a:pt x="4" y="0"/>
                      </a:moveTo>
                      <a:lnTo>
                        <a:pt x="1" y="3"/>
                      </a:lnTo>
                      <a:lnTo>
                        <a:pt x="0" y="8"/>
                      </a:lnTo>
                      <a:lnTo>
                        <a:pt x="0" y="11"/>
                      </a:lnTo>
                      <a:lnTo>
                        <a:pt x="3" y="16"/>
                      </a:lnTo>
                      <a:lnTo>
                        <a:pt x="7" y="19"/>
                      </a:lnTo>
                      <a:lnTo>
                        <a:pt x="14" y="20"/>
                      </a:lnTo>
                      <a:lnTo>
                        <a:pt x="19" y="22"/>
                      </a:lnTo>
                      <a:lnTo>
                        <a:pt x="23" y="23"/>
                      </a:lnTo>
                      <a:lnTo>
                        <a:pt x="24" y="24"/>
                      </a:lnTo>
                      <a:lnTo>
                        <a:pt x="27" y="28"/>
                      </a:lnTo>
                      <a:lnTo>
                        <a:pt x="27" y="29"/>
                      </a:lnTo>
                      <a:lnTo>
                        <a:pt x="23" y="34"/>
                      </a:lnTo>
                      <a:lnTo>
                        <a:pt x="22" y="35"/>
                      </a:lnTo>
                      <a:lnTo>
                        <a:pt x="16" y="36"/>
                      </a:lnTo>
                      <a:lnTo>
                        <a:pt x="3" y="37"/>
                      </a:lnTo>
                      <a:lnTo>
                        <a:pt x="5" y="39"/>
                      </a:lnTo>
                      <a:lnTo>
                        <a:pt x="10" y="40"/>
                      </a:lnTo>
                      <a:lnTo>
                        <a:pt x="16" y="41"/>
                      </a:lnTo>
                      <a:lnTo>
                        <a:pt x="17" y="41"/>
                      </a:lnTo>
                      <a:lnTo>
                        <a:pt x="23" y="40"/>
                      </a:lnTo>
                      <a:lnTo>
                        <a:pt x="28" y="38"/>
                      </a:lnTo>
                      <a:lnTo>
                        <a:pt x="31" y="34"/>
                      </a:lnTo>
                      <a:lnTo>
                        <a:pt x="32" y="28"/>
                      </a:lnTo>
                      <a:lnTo>
                        <a:pt x="32" y="26"/>
                      </a:lnTo>
                      <a:lnTo>
                        <a:pt x="30" y="21"/>
                      </a:lnTo>
                      <a:lnTo>
                        <a:pt x="29" y="21"/>
                      </a:lnTo>
                      <a:lnTo>
                        <a:pt x="24" y="18"/>
                      </a:lnTo>
                      <a:lnTo>
                        <a:pt x="21" y="17"/>
                      </a:lnTo>
                      <a:lnTo>
                        <a:pt x="16" y="16"/>
                      </a:lnTo>
                      <a:lnTo>
                        <a:pt x="12" y="14"/>
                      </a:lnTo>
                      <a:lnTo>
                        <a:pt x="7" y="12"/>
                      </a:lnTo>
                      <a:lnTo>
                        <a:pt x="5" y="8"/>
                      </a:lnTo>
                      <a:lnTo>
                        <a:pt x="5" y="8"/>
                      </a:lnTo>
                      <a:lnTo>
                        <a:pt x="8" y="4"/>
                      </a:lnTo>
                      <a:lnTo>
                        <a:pt x="10" y="3"/>
                      </a:lnTo>
                      <a:lnTo>
                        <a:pt x="15"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1" name="Freeform 1296"/>
                <p:cNvSpPr>
                  <a:spLocks/>
                </p:cNvSpPr>
                <p:nvPr/>
              </p:nvSpPr>
              <p:spPr bwMode="auto">
                <a:xfrm>
                  <a:off x="2599" y="1905"/>
                  <a:ext cx="4" cy="3"/>
                </a:xfrm>
                <a:custGeom>
                  <a:avLst/>
                  <a:gdLst>
                    <a:gd name="T0" fmla="*/ 11 w 27"/>
                    <a:gd name="T1" fmla="*/ 0 h 14"/>
                    <a:gd name="T2" fmla="*/ 11 w 27"/>
                    <a:gd name="T3" fmla="*/ 0 h 14"/>
                    <a:gd name="T4" fmla="*/ 4 w 27"/>
                    <a:gd name="T5" fmla="*/ 1 h 14"/>
                    <a:gd name="T6" fmla="*/ 0 w 27"/>
                    <a:gd name="T7" fmla="*/ 4 h 14"/>
                    <a:gd name="T8" fmla="*/ 11 w 27"/>
                    <a:gd name="T9" fmla="*/ 6 h 14"/>
                    <a:gd name="T10" fmla="*/ 14 w 27"/>
                    <a:gd name="T11" fmla="*/ 6 h 14"/>
                    <a:gd name="T12" fmla="*/ 18 w 27"/>
                    <a:gd name="T13" fmla="*/ 8 h 14"/>
                    <a:gd name="T14" fmla="*/ 19 w 27"/>
                    <a:gd name="T15" fmla="*/ 9 h 14"/>
                    <a:gd name="T16" fmla="*/ 22 w 27"/>
                    <a:gd name="T17" fmla="*/ 14 h 14"/>
                    <a:gd name="T18" fmla="*/ 27 w 27"/>
                    <a:gd name="T19" fmla="*/ 13 h 14"/>
                    <a:gd name="T20" fmla="*/ 26 w 27"/>
                    <a:gd name="T21" fmla="*/ 8 h 14"/>
                    <a:gd name="T22" fmla="*/ 23 w 27"/>
                    <a:gd name="T23" fmla="*/ 4 h 14"/>
                    <a:gd name="T24" fmla="*/ 22 w 27"/>
                    <a:gd name="T25" fmla="*/ 4 h 14"/>
                    <a:gd name="T26" fmla="*/ 17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1" y="0"/>
                      </a:lnTo>
                      <a:lnTo>
                        <a:pt x="4" y="1"/>
                      </a:lnTo>
                      <a:lnTo>
                        <a:pt x="0" y="4"/>
                      </a:lnTo>
                      <a:lnTo>
                        <a:pt x="11" y="6"/>
                      </a:lnTo>
                      <a:lnTo>
                        <a:pt x="14" y="6"/>
                      </a:lnTo>
                      <a:lnTo>
                        <a:pt x="18" y="8"/>
                      </a:lnTo>
                      <a:lnTo>
                        <a:pt x="19" y="9"/>
                      </a:lnTo>
                      <a:lnTo>
                        <a:pt x="22" y="14"/>
                      </a:lnTo>
                      <a:lnTo>
                        <a:pt x="27" y="13"/>
                      </a:lnTo>
                      <a:lnTo>
                        <a:pt x="26" y="8"/>
                      </a:lnTo>
                      <a:lnTo>
                        <a:pt x="23" y="4"/>
                      </a:lnTo>
                      <a:lnTo>
                        <a:pt x="22" y="4"/>
                      </a:lnTo>
                      <a:lnTo>
                        <a:pt x="17"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2" name="Freeform 1297"/>
                <p:cNvSpPr>
                  <a:spLocks/>
                </p:cNvSpPr>
                <p:nvPr/>
              </p:nvSpPr>
              <p:spPr bwMode="auto">
                <a:xfrm>
                  <a:off x="2604" y="1906"/>
                  <a:ext cx="4" cy="7"/>
                </a:xfrm>
                <a:custGeom>
                  <a:avLst/>
                  <a:gdLst>
                    <a:gd name="T0" fmla="*/ 22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6 h 43"/>
                    <a:gd name="T14" fmla="*/ 17 w 29"/>
                    <a:gd name="T15" fmla="*/ 13 h 43"/>
                    <a:gd name="T16" fmla="*/ 18 w 29"/>
                    <a:gd name="T17" fmla="*/ 11 h 43"/>
                    <a:gd name="T18" fmla="*/ 19 w 29"/>
                    <a:gd name="T19" fmla="*/ 5 h 43"/>
                    <a:gd name="T20" fmla="*/ 19 w 29"/>
                    <a:gd name="T21" fmla="*/ 5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7" y="0"/>
                      </a:lnTo>
                      <a:lnTo>
                        <a:pt x="0" y="43"/>
                      </a:lnTo>
                      <a:lnTo>
                        <a:pt x="7" y="43"/>
                      </a:lnTo>
                      <a:lnTo>
                        <a:pt x="11" y="30"/>
                      </a:lnTo>
                      <a:lnTo>
                        <a:pt x="29" y="30"/>
                      </a:lnTo>
                      <a:lnTo>
                        <a:pt x="13" y="26"/>
                      </a:lnTo>
                      <a:lnTo>
                        <a:pt x="17" y="13"/>
                      </a:lnTo>
                      <a:lnTo>
                        <a:pt x="18"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3" name="Freeform 1298"/>
                <p:cNvSpPr>
                  <a:spLocks/>
                </p:cNvSpPr>
                <p:nvPr/>
              </p:nvSpPr>
              <p:spPr bwMode="auto">
                <a:xfrm>
                  <a:off x="2606" y="1906"/>
                  <a:ext cx="4" cy="7"/>
                </a:xfrm>
                <a:custGeom>
                  <a:avLst/>
                  <a:gdLst>
                    <a:gd name="T0" fmla="*/ 9 w 28"/>
                    <a:gd name="T1" fmla="*/ 0 h 43"/>
                    <a:gd name="T2" fmla="*/ 6 w 28"/>
                    <a:gd name="T3" fmla="*/ 5 h 43"/>
                    <a:gd name="T4" fmla="*/ 8 w 28"/>
                    <a:gd name="T5" fmla="*/ 10 h 43"/>
                    <a:gd name="T6" fmla="*/ 9 w 28"/>
                    <a:gd name="T7" fmla="*/ 12 h 43"/>
                    <a:gd name="T8" fmla="*/ 12 w 28"/>
                    <a:gd name="T9" fmla="*/ 17 h 43"/>
                    <a:gd name="T10" fmla="*/ 14 w 28"/>
                    <a:gd name="T11" fmla="*/ 26 h 43"/>
                    <a:gd name="T12" fmla="*/ 0 w 28"/>
                    <a:gd name="T13" fmla="*/ 26 h 43"/>
                    <a:gd name="T14" fmla="*/ 16 w 28"/>
                    <a:gd name="T15" fmla="*/ 30 h 43"/>
                    <a:gd name="T16" fmla="*/ 21 w 28"/>
                    <a:gd name="T17" fmla="*/ 43 h 43"/>
                    <a:gd name="T18" fmla="*/ 28 w 28"/>
                    <a:gd name="T19" fmla="*/ 43 h 43"/>
                    <a:gd name="T20" fmla="*/ 9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9" y="0"/>
                      </a:moveTo>
                      <a:lnTo>
                        <a:pt x="6" y="5"/>
                      </a:lnTo>
                      <a:lnTo>
                        <a:pt x="8" y="10"/>
                      </a:lnTo>
                      <a:lnTo>
                        <a:pt x="9" y="12"/>
                      </a:lnTo>
                      <a:lnTo>
                        <a:pt x="12" y="17"/>
                      </a:lnTo>
                      <a:lnTo>
                        <a:pt x="14" y="26"/>
                      </a:lnTo>
                      <a:lnTo>
                        <a:pt x="0" y="26"/>
                      </a:lnTo>
                      <a:lnTo>
                        <a:pt x="16" y="30"/>
                      </a:lnTo>
                      <a:lnTo>
                        <a:pt x="21" y="43"/>
                      </a:lnTo>
                      <a:lnTo>
                        <a:pt x="28" y="4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4" name="Freeform 1299"/>
                <p:cNvSpPr>
                  <a:spLocks/>
                </p:cNvSpPr>
                <p:nvPr/>
              </p:nvSpPr>
              <p:spPr bwMode="auto">
                <a:xfrm>
                  <a:off x="2611" y="1906"/>
                  <a:ext cx="5" cy="7"/>
                </a:xfrm>
                <a:custGeom>
                  <a:avLst/>
                  <a:gdLst>
                    <a:gd name="T0" fmla="*/ 5 w 26"/>
                    <a:gd name="T1" fmla="*/ 0 h 43"/>
                    <a:gd name="T2" fmla="*/ 0 w 26"/>
                    <a:gd name="T3" fmla="*/ 0 h 43"/>
                    <a:gd name="T4" fmla="*/ 0 w 26"/>
                    <a:gd name="T5" fmla="*/ 43 h 43"/>
                    <a:gd name="T6" fmla="*/ 26 w 26"/>
                    <a:gd name="T7" fmla="*/ 43 h 43"/>
                    <a:gd name="T8" fmla="*/ 26 w 26"/>
                    <a:gd name="T9" fmla="*/ 39 h 43"/>
                    <a:gd name="T10" fmla="*/ 5 w 26"/>
                    <a:gd name="T11" fmla="*/ 39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3"/>
                      </a:lnTo>
                      <a:lnTo>
                        <a:pt x="26" y="43"/>
                      </a:lnTo>
                      <a:lnTo>
                        <a:pt x="26" y="39"/>
                      </a:lnTo>
                      <a:lnTo>
                        <a:pt x="5" y="3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5" name="Freeform 1300"/>
                <p:cNvSpPr>
                  <a:spLocks/>
                </p:cNvSpPr>
                <p:nvPr/>
              </p:nvSpPr>
              <p:spPr bwMode="auto">
                <a:xfrm>
                  <a:off x="2618" y="1906"/>
                  <a:ext cx="5" cy="7"/>
                </a:xfrm>
                <a:custGeom>
                  <a:avLst/>
                  <a:gdLst>
                    <a:gd name="T0" fmla="*/ 22 w 31"/>
                    <a:gd name="T1" fmla="*/ 0 h 41"/>
                    <a:gd name="T2" fmla="*/ 11 w 31"/>
                    <a:gd name="T3" fmla="*/ 2 h 41"/>
                    <a:gd name="T4" fmla="*/ 11 w 31"/>
                    <a:gd name="T5" fmla="*/ 2 h 41"/>
                    <a:gd name="T6" fmla="*/ 16 w 31"/>
                    <a:gd name="T7" fmla="*/ 3 h 41"/>
                    <a:gd name="T8" fmla="*/ 22 w 31"/>
                    <a:gd name="T9" fmla="*/ 6 h 41"/>
                    <a:gd name="T10" fmla="*/ 23 w 31"/>
                    <a:gd name="T11" fmla="*/ 8 h 41"/>
                    <a:gd name="T12" fmla="*/ 25 w 31"/>
                    <a:gd name="T13" fmla="*/ 13 h 41"/>
                    <a:gd name="T14" fmla="*/ 25 w 31"/>
                    <a:gd name="T15" fmla="*/ 19 h 41"/>
                    <a:gd name="T16" fmla="*/ 25 w 31"/>
                    <a:gd name="T17" fmla="*/ 22 h 41"/>
                    <a:gd name="T18" fmla="*/ 24 w 31"/>
                    <a:gd name="T19" fmla="*/ 27 h 41"/>
                    <a:gd name="T20" fmla="*/ 22 w 31"/>
                    <a:gd name="T21" fmla="*/ 32 h 41"/>
                    <a:gd name="T22" fmla="*/ 21 w 31"/>
                    <a:gd name="T23" fmla="*/ 33 h 41"/>
                    <a:gd name="T24" fmla="*/ 16 w 31"/>
                    <a:gd name="T25" fmla="*/ 36 h 41"/>
                    <a:gd name="T26" fmla="*/ 11 w 31"/>
                    <a:gd name="T27" fmla="*/ 37 h 41"/>
                    <a:gd name="T28" fmla="*/ 0 w 31"/>
                    <a:gd name="T29" fmla="*/ 38 h 41"/>
                    <a:gd name="T30" fmla="*/ 5 w 31"/>
                    <a:gd name="T31" fmla="*/ 40 h 41"/>
                    <a:gd name="T32" fmla="*/ 11 w 31"/>
                    <a:gd name="T33" fmla="*/ 41 h 41"/>
                    <a:gd name="T34" fmla="*/ 16 w 31"/>
                    <a:gd name="T35" fmla="*/ 41 h 41"/>
                    <a:gd name="T36" fmla="*/ 21 w 31"/>
                    <a:gd name="T37" fmla="*/ 39 h 41"/>
                    <a:gd name="T38" fmla="*/ 26 w 31"/>
                    <a:gd name="T39" fmla="*/ 35 h 41"/>
                    <a:gd name="T40" fmla="*/ 26 w 31"/>
                    <a:gd name="T41" fmla="*/ 35 h 41"/>
                    <a:gd name="T42" fmla="*/ 29 w 31"/>
                    <a:gd name="T43" fmla="*/ 30 h 41"/>
                    <a:gd name="T44" fmla="*/ 30 w 31"/>
                    <a:gd name="T45" fmla="*/ 25 h 41"/>
                    <a:gd name="T46" fmla="*/ 31 w 31"/>
                    <a:gd name="T47" fmla="*/ 19 h 41"/>
                    <a:gd name="T48" fmla="*/ 31 w 31"/>
                    <a:gd name="T49" fmla="*/ 19 h 41"/>
                    <a:gd name="T50" fmla="*/ 30 w 31"/>
                    <a:gd name="T51" fmla="*/ 12 h 41"/>
                    <a:gd name="T52" fmla="*/ 29 w 31"/>
                    <a:gd name="T53" fmla="*/ 7 h 41"/>
                    <a:gd name="T54" fmla="*/ 26 w 31"/>
                    <a:gd name="T55" fmla="*/ 3 h 41"/>
                    <a:gd name="T56" fmla="*/ 22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2" y="0"/>
                      </a:moveTo>
                      <a:lnTo>
                        <a:pt x="11" y="2"/>
                      </a:lnTo>
                      <a:lnTo>
                        <a:pt x="11" y="2"/>
                      </a:lnTo>
                      <a:lnTo>
                        <a:pt x="16" y="3"/>
                      </a:lnTo>
                      <a:lnTo>
                        <a:pt x="22" y="6"/>
                      </a:lnTo>
                      <a:lnTo>
                        <a:pt x="23" y="8"/>
                      </a:lnTo>
                      <a:lnTo>
                        <a:pt x="25" y="13"/>
                      </a:lnTo>
                      <a:lnTo>
                        <a:pt x="25" y="19"/>
                      </a:lnTo>
                      <a:lnTo>
                        <a:pt x="25" y="22"/>
                      </a:lnTo>
                      <a:lnTo>
                        <a:pt x="24" y="27"/>
                      </a:lnTo>
                      <a:lnTo>
                        <a:pt x="22" y="32"/>
                      </a:lnTo>
                      <a:lnTo>
                        <a:pt x="21" y="33"/>
                      </a:lnTo>
                      <a:lnTo>
                        <a:pt x="16" y="36"/>
                      </a:lnTo>
                      <a:lnTo>
                        <a:pt x="11" y="37"/>
                      </a:lnTo>
                      <a:lnTo>
                        <a:pt x="0" y="38"/>
                      </a:lnTo>
                      <a:lnTo>
                        <a:pt x="5" y="40"/>
                      </a:lnTo>
                      <a:lnTo>
                        <a:pt x="11" y="41"/>
                      </a:lnTo>
                      <a:lnTo>
                        <a:pt x="16" y="41"/>
                      </a:lnTo>
                      <a:lnTo>
                        <a:pt x="21" y="39"/>
                      </a:lnTo>
                      <a:lnTo>
                        <a:pt x="26" y="35"/>
                      </a:lnTo>
                      <a:lnTo>
                        <a:pt x="26" y="35"/>
                      </a:lnTo>
                      <a:lnTo>
                        <a:pt x="29" y="30"/>
                      </a:lnTo>
                      <a:lnTo>
                        <a:pt x="30" y="25"/>
                      </a:lnTo>
                      <a:lnTo>
                        <a:pt x="31" y="19"/>
                      </a:lnTo>
                      <a:lnTo>
                        <a:pt x="31" y="19"/>
                      </a:lnTo>
                      <a:lnTo>
                        <a:pt x="30" y="12"/>
                      </a:lnTo>
                      <a:lnTo>
                        <a:pt x="29" y="7"/>
                      </a:lnTo>
                      <a:lnTo>
                        <a:pt x="26"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6" name="Freeform 1301"/>
                <p:cNvSpPr>
                  <a:spLocks/>
                </p:cNvSpPr>
                <p:nvPr/>
              </p:nvSpPr>
              <p:spPr bwMode="auto">
                <a:xfrm>
                  <a:off x="2616" y="1906"/>
                  <a:ext cx="6" cy="6"/>
                </a:xfrm>
                <a:custGeom>
                  <a:avLst/>
                  <a:gdLst>
                    <a:gd name="T0" fmla="*/ 20 w 31"/>
                    <a:gd name="T1" fmla="*/ 0 h 41"/>
                    <a:gd name="T2" fmla="*/ 15 w 31"/>
                    <a:gd name="T3" fmla="*/ 0 h 41"/>
                    <a:gd name="T4" fmla="*/ 9 w 31"/>
                    <a:gd name="T5" fmla="*/ 3 h 41"/>
                    <a:gd name="T6" fmla="*/ 5 w 31"/>
                    <a:gd name="T7" fmla="*/ 6 h 41"/>
                    <a:gd name="T8" fmla="*/ 4 w 31"/>
                    <a:gd name="T9" fmla="*/ 7 h 41"/>
                    <a:gd name="T10" fmla="*/ 2 w 31"/>
                    <a:gd name="T11" fmla="*/ 11 h 41"/>
                    <a:gd name="T12" fmla="*/ 0 w 31"/>
                    <a:gd name="T13" fmla="*/ 16 h 41"/>
                    <a:gd name="T14" fmla="*/ 0 w 31"/>
                    <a:gd name="T15" fmla="*/ 23 h 41"/>
                    <a:gd name="T16" fmla="*/ 0 w 31"/>
                    <a:gd name="T17" fmla="*/ 28 h 41"/>
                    <a:gd name="T18" fmla="*/ 2 w 31"/>
                    <a:gd name="T19" fmla="*/ 33 h 41"/>
                    <a:gd name="T20" fmla="*/ 5 w 31"/>
                    <a:gd name="T21" fmla="*/ 38 h 41"/>
                    <a:gd name="T22" fmla="*/ 9 w 31"/>
                    <a:gd name="T23" fmla="*/ 41 h 41"/>
                    <a:gd name="T24" fmla="*/ 20 w 31"/>
                    <a:gd name="T25" fmla="*/ 40 h 41"/>
                    <a:gd name="T26" fmla="*/ 19 w 31"/>
                    <a:gd name="T27" fmla="*/ 40 h 41"/>
                    <a:gd name="T28" fmla="*/ 14 w 31"/>
                    <a:gd name="T29" fmla="*/ 38 h 41"/>
                    <a:gd name="T30" fmla="*/ 9 w 31"/>
                    <a:gd name="T31" fmla="*/ 35 h 41"/>
                    <a:gd name="T32" fmla="*/ 8 w 31"/>
                    <a:gd name="T33" fmla="*/ 33 h 41"/>
                    <a:gd name="T34" fmla="*/ 6 w 31"/>
                    <a:gd name="T35" fmla="*/ 29 h 41"/>
                    <a:gd name="T36" fmla="*/ 5 w 31"/>
                    <a:gd name="T37" fmla="*/ 23 h 41"/>
                    <a:gd name="T38" fmla="*/ 5 w 31"/>
                    <a:gd name="T39" fmla="*/ 19 h 41"/>
                    <a:gd name="T40" fmla="*/ 7 w 31"/>
                    <a:gd name="T41" fmla="*/ 13 h 41"/>
                    <a:gd name="T42" fmla="*/ 9 w 31"/>
                    <a:gd name="T43" fmla="*/ 9 h 41"/>
                    <a:gd name="T44" fmla="*/ 9 w 31"/>
                    <a:gd name="T45" fmla="*/ 9 h 41"/>
                    <a:gd name="T46" fmla="*/ 15 w 31"/>
                    <a:gd name="T47" fmla="*/ 6 h 41"/>
                    <a:gd name="T48" fmla="*/ 20 w 31"/>
                    <a:gd name="T49" fmla="*/ 5 h 41"/>
                    <a:gd name="T50" fmla="*/ 31 w 31"/>
                    <a:gd name="T51" fmla="*/ 3 h 41"/>
                    <a:gd name="T52" fmla="*/ 25 w 31"/>
                    <a:gd name="T53" fmla="*/ 0 h 41"/>
                    <a:gd name="T54" fmla="*/ 20 w 31"/>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1">
                      <a:moveTo>
                        <a:pt x="20" y="0"/>
                      </a:moveTo>
                      <a:lnTo>
                        <a:pt x="15" y="0"/>
                      </a:lnTo>
                      <a:lnTo>
                        <a:pt x="9" y="3"/>
                      </a:lnTo>
                      <a:lnTo>
                        <a:pt x="5" y="6"/>
                      </a:lnTo>
                      <a:lnTo>
                        <a:pt x="4" y="7"/>
                      </a:lnTo>
                      <a:lnTo>
                        <a:pt x="2" y="11"/>
                      </a:lnTo>
                      <a:lnTo>
                        <a:pt x="0" y="16"/>
                      </a:lnTo>
                      <a:lnTo>
                        <a:pt x="0" y="23"/>
                      </a:lnTo>
                      <a:lnTo>
                        <a:pt x="0" y="28"/>
                      </a:lnTo>
                      <a:lnTo>
                        <a:pt x="2" y="33"/>
                      </a:lnTo>
                      <a:lnTo>
                        <a:pt x="5" y="38"/>
                      </a:lnTo>
                      <a:lnTo>
                        <a:pt x="9" y="41"/>
                      </a:lnTo>
                      <a:lnTo>
                        <a:pt x="20" y="40"/>
                      </a:lnTo>
                      <a:lnTo>
                        <a:pt x="19" y="40"/>
                      </a:lnTo>
                      <a:lnTo>
                        <a:pt x="14" y="38"/>
                      </a:lnTo>
                      <a:lnTo>
                        <a:pt x="9" y="35"/>
                      </a:lnTo>
                      <a:lnTo>
                        <a:pt x="8" y="33"/>
                      </a:lnTo>
                      <a:lnTo>
                        <a:pt x="6" y="29"/>
                      </a:lnTo>
                      <a:lnTo>
                        <a:pt x="5" y="23"/>
                      </a:lnTo>
                      <a:lnTo>
                        <a:pt x="5" y="19"/>
                      </a:lnTo>
                      <a:lnTo>
                        <a:pt x="7" y="13"/>
                      </a:lnTo>
                      <a:lnTo>
                        <a:pt x="9" y="9"/>
                      </a:lnTo>
                      <a:lnTo>
                        <a:pt x="9" y="9"/>
                      </a:lnTo>
                      <a:lnTo>
                        <a:pt x="15" y="6"/>
                      </a:lnTo>
                      <a:lnTo>
                        <a:pt x="20" y="5"/>
                      </a:lnTo>
                      <a:lnTo>
                        <a:pt x="31" y="3"/>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7" name="Freeform 1302"/>
                <p:cNvSpPr>
                  <a:spLocks/>
                </p:cNvSpPr>
                <p:nvPr/>
              </p:nvSpPr>
              <p:spPr bwMode="auto">
                <a:xfrm>
                  <a:off x="2624" y="1906"/>
                  <a:ext cx="2" cy="7"/>
                </a:xfrm>
                <a:custGeom>
                  <a:avLst/>
                  <a:gdLst>
                    <a:gd name="T0" fmla="*/ 8 w 8"/>
                    <a:gd name="T1" fmla="*/ 0 h 44"/>
                    <a:gd name="T2" fmla="*/ 0 w 8"/>
                    <a:gd name="T3" fmla="*/ 0 h 44"/>
                    <a:gd name="T4" fmla="*/ 0 w 8"/>
                    <a:gd name="T5" fmla="*/ 44 h 44"/>
                    <a:gd name="T6" fmla="*/ 5 w 8"/>
                    <a:gd name="T7" fmla="*/ 44 h 44"/>
                    <a:gd name="T8" fmla="*/ 5 w 8"/>
                    <a:gd name="T9" fmla="*/ 7 h 44"/>
                    <a:gd name="T10" fmla="*/ 5 w 8"/>
                    <a:gd name="T11" fmla="*/ 7 h 44"/>
                    <a:gd name="T12" fmla="*/ 8 w 8"/>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8" h="44">
                      <a:moveTo>
                        <a:pt x="8" y="0"/>
                      </a:moveTo>
                      <a:lnTo>
                        <a:pt x="0" y="0"/>
                      </a:lnTo>
                      <a:lnTo>
                        <a:pt x="0" y="44"/>
                      </a:lnTo>
                      <a:lnTo>
                        <a:pt x="5" y="44"/>
                      </a:lnTo>
                      <a:lnTo>
                        <a:pt x="5" y="7"/>
                      </a:lnTo>
                      <a:lnTo>
                        <a:pt x="5" y="7"/>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8" name="Freeform 1303"/>
                <p:cNvSpPr>
                  <a:spLocks/>
                </p:cNvSpPr>
                <p:nvPr/>
              </p:nvSpPr>
              <p:spPr bwMode="auto">
                <a:xfrm>
                  <a:off x="2625" y="1906"/>
                  <a:ext cx="3" cy="7"/>
                </a:xfrm>
                <a:custGeom>
                  <a:avLst/>
                  <a:gdLst>
                    <a:gd name="T0" fmla="*/ 3 w 15"/>
                    <a:gd name="T1" fmla="*/ 0 h 44"/>
                    <a:gd name="T2" fmla="*/ 0 w 15"/>
                    <a:gd name="T3" fmla="*/ 7 h 44"/>
                    <a:gd name="T4" fmla="*/ 13 w 15"/>
                    <a:gd name="T5" fmla="*/ 44 h 44"/>
                    <a:gd name="T6" fmla="*/ 15 w 15"/>
                    <a:gd name="T7" fmla="*/ 38 h 44"/>
                    <a:gd name="T8" fmla="*/ 15 w 15"/>
                    <a:gd name="T9" fmla="*/ 37 h 44"/>
                    <a:gd name="T10" fmla="*/ 13 w 15"/>
                    <a:gd name="T11" fmla="*/ 31 h 44"/>
                    <a:gd name="T12" fmla="*/ 3 w 1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15" h="44">
                      <a:moveTo>
                        <a:pt x="3" y="0"/>
                      </a:moveTo>
                      <a:lnTo>
                        <a:pt x="0" y="7"/>
                      </a:lnTo>
                      <a:lnTo>
                        <a:pt x="13" y="44"/>
                      </a:lnTo>
                      <a:lnTo>
                        <a:pt x="15" y="38"/>
                      </a:lnTo>
                      <a:lnTo>
                        <a:pt x="15" y="37"/>
                      </a:lnTo>
                      <a:lnTo>
                        <a:pt x="13" y="3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9" name="Freeform 1304"/>
                <p:cNvSpPr>
                  <a:spLocks/>
                </p:cNvSpPr>
                <p:nvPr/>
              </p:nvSpPr>
              <p:spPr bwMode="auto">
                <a:xfrm>
                  <a:off x="2627" y="1906"/>
                  <a:ext cx="4" cy="7"/>
                </a:xfrm>
                <a:custGeom>
                  <a:avLst/>
                  <a:gdLst>
                    <a:gd name="T0" fmla="*/ 22 w 22"/>
                    <a:gd name="T1" fmla="*/ 0 h 44"/>
                    <a:gd name="T2" fmla="*/ 15 w 22"/>
                    <a:gd name="T3" fmla="*/ 0 h 44"/>
                    <a:gd name="T4" fmla="*/ 4 w 22"/>
                    <a:gd name="T5" fmla="*/ 30 h 44"/>
                    <a:gd name="T6" fmla="*/ 4 w 22"/>
                    <a:gd name="T7" fmla="*/ 32 h 44"/>
                    <a:gd name="T8" fmla="*/ 2 w 22"/>
                    <a:gd name="T9" fmla="*/ 38 h 44"/>
                    <a:gd name="T10" fmla="*/ 2 w 22"/>
                    <a:gd name="T11" fmla="*/ 38 h 44"/>
                    <a:gd name="T12" fmla="*/ 0 w 22"/>
                    <a:gd name="T13" fmla="*/ 44 h 44"/>
                    <a:gd name="T14" fmla="*/ 4 w 22"/>
                    <a:gd name="T15" fmla="*/ 44 h 44"/>
                    <a:gd name="T16" fmla="*/ 17 w 22"/>
                    <a:gd name="T17" fmla="*/ 8 h 44"/>
                    <a:gd name="T18" fmla="*/ 17 w 22"/>
                    <a:gd name="T19" fmla="*/ 8 h 44"/>
                    <a:gd name="T20" fmla="*/ 22 w 22"/>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4">
                      <a:moveTo>
                        <a:pt x="22" y="0"/>
                      </a:moveTo>
                      <a:lnTo>
                        <a:pt x="15" y="0"/>
                      </a:lnTo>
                      <a:lnTo>
                        <a:pt x="4" y="30"/>
                      </a:lnTo>
                      <a:lnTo>
                        <a:pt x="4" y="32"/>
                      </a:lnTo>
                      <a:lnTo>
                        <a:pt x="2" y="38"/>
                      </a:lnTo>
                      <a:lnTo>
                        <a:pt x="2" y="38"/>
                      </a:lnTo>
                      <a:lnTo>
                        <a:pt x="0" y="44"/>
                      </a:lnTo>
                      <a:lnTo>
                        <a:pt x="4" y="44"/>
                      </a:lnTo>
                      <a:lnTo>
                        <a:pt x="17" y="8"/>
                      </a:lnTo>
                      <a:lnTo>
                        <a:pt x="17" y="8"/>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0" name="Freeform 1305"/>
                <p:cNvSpPr>
                  <a:spLocks/>
                </p:cNvSpPr>
                <p:nvPr/>
              </p:nvSpPr>
              <p:spPr bwMode="auto">
                <a:xfrm>
                  <a:off x="2630" y="1906"/>
                  <a:ext cx="1" cy="7"/>
                </a:xfrm>
                <a:custGeom>
                  <a:avLst/>
                  <a:gdLst>
                    <a:gd name="T0" fmla="*/ 5 w 5"/>
                    <a:gd name="T1" fmla="*/ 0 h 44"/>
                    <a:gd name="T2" fmla="*/ 0 w 5"/>
                    <a:gd name="T3" fmla="*/ 8 h 44"/>
                    <a:gd name="T4" fmla="*/ 0 w 5"/>
                    <a:gd name="T5" fmla="*/ 44 h 44"/>
                    <a:gd name="T6" fmla="*/ 5 w 5"/>
                    <a:gd name="T7" fmla="*/ 44 h 44"/>
                    <a:gd name="T8" fmla="*/ 5 w 5"/>
                    <a:gd name="T9" fmla="*/ 0 h 44"/>
                  </a:gdLst>
                  <a:ahLst/>
                  <a:cxnLst>
                    <a:cxn ang="0">
                      <a:pos x="T0" y="T1"/>
                    </a:cxn>
                    <a:cxn ang="0">
                      <a:pos x="T2" y="T3"/>
                    </a:cxn>
                    <a:cxn ang="0">
                      <a:pos x="T4" y="T5"/>
                    </a:cxn>
                    <a:cxn ang="0">
                      <a:pos x="T6" y="T7"/>
                    </a:cxn>
                    <a:cxn ang="0">
                      <a:pos x="T8" y="T9"/>
                    </a:cxn>
                  </a:cxnLst>
                  <a:rect l="0" t="0" r="r" b="b"/>
                  <a:pathLst>
                    <a:path w="5" h="44">
                      <a:moveTo>
                        <a:pt x="5" y="0"/>
                      </a:moveTo>
                      <a:lnTo>
                        <a:pt x="0" y="8"/>
                      </a:lnTo>
                      <a:lnTo>
                        <a:pt x="0" y="44"/>
                      </a:lnTo>
                      <a:lnTo>
                        <a:pt x="5" y="4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1" name="Line 1306"/>
                <p:cNvSpPr>
                  <a:spLocks noChangeShapeType="1"/>
                </p:cNvSpPr>
                <p:nvPr/>
              </p:nvSpPr>
              <p:spPr bwMode="auto">
                <a:xfrm>
                  <a:off x="2548" y="207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02" name="Line 1307"/>
                <p:cNvSpPr>
                  <a:spLocks noChangeShapeType="1"/>
                </p:cNvSpPr>
                <p:nvPr/>
              </p:nvSpPr>
              <p:spPr bwMode="auto">
                <a:xfrm>
                  <a:off x="2548" y="20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03" name="Line 1308"/>
                <p:cNvSpPr>
                  <a:spLocks noChangeShapeType="1"/>
                </p:cNvSpPr>
                <p:nvPr/>
              </p:nvSpPr>
              <p:spPr bwMode="auto">
                <a:xfrm>
                  <a:off x="2548" y="19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04" name="Freeform 1309"/>
                <p:cNvSpPr>
                  <a:spLocks/>
                </p:cNvSpPr>
                <p:nvPr/>
              </p:nvSpPr>
              <p:spPr bwMode="auto">
                <a:xfrm>
                  <a:off x="2993" y="2074"/>
                  <a:ext cx="6" cy="8"/>
                </a:xfrm>
                <a:custGeom>
                  <a:avLst/>
                  <a:gdLst>
                    <a:gd name="T0" fmla="*/ 24 w 31"/>
                    <a:gd name="T1" fmla="*/ 0 h 46"/>
                    <a:gd name="T2" fmla="*/ 18 w 31"/>
                    <a:gd name="T3" fmla="*/ 0 h 46"/>
                    <a:gd name="T4" fmla="*/ 0 w 31"/>
                    <a:gd name="T5" fmla="*/ 46 h 46"/>
                    <a:gd name="T6" fmla="*/ 6 w 31"/>
                    <a:gd name="T7" fmla="*/ 46 h 46"/>
                    <a:gd name="T8" fmla="*/ 12 w 31"/>
                    <a:gd name="T9" fmla="*/ 33 h 46"/>
                    <a:gd name="T10" fmla="*/ 31 w 31"/>
                    <a:gd name="T11" fmla="*/ 33 h 46"/>
                    <a:gd name="T12" fmla="*/ 13 w 31"/>
                    <a:gd name="T13" fmla="*/ 27 h 46"/>
                    <a:gd name="T14" fmla="*/ 18 w 31"/>
                    <a:gd name="T15" fmla="*/ 13 h 46"/>
                    <a:gd name="T16" fmla="*/ 19 w 31"/>
                    <a:gd name="T17" fmla="*/ 11 h 46"/>
                    <a:gd name="T18" fmla="*/ 21 w 31"/>
                    <a:gd name="T19" fmla="*/ 5 h 46"/>
                    <a:gd name="T20" fmla="*/ 21 w 31"/>
                    <a:gd name="T21" fmla="*/ 5 h 46"/>
                    <a:gd name="T22" fmla="*/ 24 w 31"/>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6">
                      <a:moveTo>
                        <a:pt x="24" y="0"/>
                      </a:moveTo>
                      <a:lnTo>
                        <a:pt x="18" y="0"/>
                      </a:lnTo>
                      <a:lnTo>
                        <a:pt x="0" y="46"/>
                      </a:lnTo>
                      <a:lnTo>
                        <a:pt x="6" y="46"/>
                      </a:lnTo>
                      <a:lnTo>
                        <a:pt x="12" y="33"/>
                      </a:lnTo>
                      <a:lnTo>
                        <a:pt x="31" y="33"/>
                      </a:lnTo>
                      <a:lnTo>
                        <a:pt x="13" y="27"/>
                      </a:lnTo>
                      <a:lnTo>
                        <a:pt x="18" y="13"/>
                      </a:lnTo>
                      <a:lnTo>
                        <a:pt x="19" y="11"/>
                      </a:lnTo>
                      <a:lnTo>
                        <a:pt x="21" y="5"/>
                      </a:lnTo>
                      <a:lnTo>
                        <a:pt x="21"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5" name="Freeform 1310"/>
                <p:cNvSpPr>
                  <a:spLocks/>
                </p:cNvSpPr>
                <p:nvPr/>
              </p:nvSpPr>
              <p:spPr bwMode="auto">
                <a:xfrm>
                  <a:off x="2996" y="2074"/>
                  <a:ext cx="5" cy="8"/>
                </a:xfrm>
                <a:custGeom>
                  <a:avLst/>
                  <a:gdLst>
                    <a:gd name="T0" fmla="*/ 11 w 31"/>
                    <a:gd name="T1" fmla="*/ 0 h 48"/>
                    <a:gd name="T2" fmla="*/ 8 w 31"/>
                    <a:gd name="T3" fmla="*/ 5 h 48"/>
                    <a:gd name="T4" fmla="*/ 9 w 31"/>
                    <a:gd name="T5" fmla="*/ 10 h 48"/>
                    <a:gd name="T6" fmla="*/ 10 w 31"/>
                    <a:gd name="T7" fmla="*/ 13 h 48"/>
                    <a:gd name="T8" fmla="*/ 12 w 31"/>
                    <a:gd name="T9" fmla="*/ 19 h 48"/>
                    <a:gd name="T10" fmla="*/ 17 w 31"/>
                    <a:gd name="T11" fmla="*/ 27 h 48"/>
                    <a:gd name="T12" fmla="*/ 0 w 31"/>
                    <a:gd name="T13" fmla="*/ 27 h 48"/>
                    <a:gd name="T14" fmla="*/ 18 w 31"/>
                    <a:gd name="T15" fmla="*/ 33 h 48"/>
                    <a:gd name="T16" fmla="*/ 23 w 31"/>
                    <a:gd name="T17" fmla="*/ 46 h 48"/>
                    <a:gd name="T18" fmla="*/ 31 w 31"/>
                    <a:gd name="T19" fmla="*/ 48 h 48"/>
                    <a:gd name="T20" fmla="*/ 11 w 31"/>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8">
                      <a:moveTo>
                        <a:pt x="11" y="0"/>
                      </a:moveTo>
                      <a:lnTo>
                        <a:pt x="8" y="5"/>
                      </a:lnTo>
                      <a:lnTo>
                        <a:pt x="9" y="10"/>
                      </a:lnTo>
                      <a:lnTo>
                        <a:pt x="10" y="13"/>
                      </a:lnTo>
                      <a:lnTo>
                        <a:pt x="12" y="19"/>
                      </a:lnTo>
                      <a:lnTo>
                        <a:pt x="17" y="27"/>
                      </a:lnTo>
                      <a:lnTo>
                        <a:pt x="0" y="27"/>
                      </a:lnTo>
                      <a:lnTo>
                        <a:pt x="18" y="33"/>
                      </a:lnTo>
                      <a:lnTo>
                        <a:pt x="23" y="46"/>
                      </a:lnTo>
                      <a:lnTo>
                        <a:pt x="31" y="4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6" name="Freeform 1311"/>
                <p:cNvSpPr>
                  <a:spLocks/>
                </p:cNvSpPr>
                <p:nvPr/>
              </p:nvSpPr>
              <p:spPr bwMode="auto">
                <a:xfrm>
                  <a:off x="3004" y="2074"/>
                  <a:ext cx="4" cy="8"/>
                </a:xfrm>
                <a:custGeom>
                  <a:avLst/>
                  <a:gdLst>
                    <a:gd name="T0" fmla="*/ 25 w 25"/>
                    <a:gd name="T1" fmla="*/ 0 h 48"/>
                    <a:gd name="T2" fmla="*/ 19 w 25"/>
                    <a:gd name="T3" fmla="*/ 0 h 48"/>
                    <a:gd name="T4" fmla="*/ 6 w 25"/>
                    <a:gd name="T5" fmla="*/ 34 h 48"/>
                    <a:gd name="T6" fmla="*/ 5 w 25"/>
                    <a:gd name="T7" fmla="*/ 36 h 48"/>
                    <a:gd name="T8" fmla="*/ 4 w 25"/>
                    <a:gd name="T9" fmla="*/ 42 h 48"/>
                    <a:gd name="T10" fmla="*/ 3 w 25"/>
                    <a:gd name="T11" fmla="*/ 42 h 48"/>
                    <a:gd name="T12" fmla="*/ 0 w 25"/>
                    <a:gd name="T13" fmla="*/ 48 h 48"/>
                    <a:gd name="T14" fmla="*/ 6 w 25"/>
                    <a:gd name="T15" fmla="*/ 48 h 48"/>
                    <a:gd name="T16" fmla="*/ 25 w 25"/>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8">
                      <a:moveTo>
                        <a:pt x="25" y="0"/>
                      </a:moveTo>
                      <a:lnTo>
                        <a:pt x="19" y="0"/>
                      </a:lnTo>
                      <a:lnTo>
                        <a:pt x="6" y="34"/>
                      </a:lnTo>
                      <a:lnTo>
                        <a:pt x="5" y="36"/>
                      </a:lnTo>
                      <a:lnTo>
                        <a:pt x="4" y="42"/>
                      </a:lnTo>
                      <a:lnTo>
                        <a:pt x="3" y="42"/>
                      </a:lnTo>
                      <a:lnTo>
                        <a:pt x="0" y="48"/>
                      </a:lnTo>
                      <a:lnTo>
                        <a:pt x="6" y="48"/>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7" name="Freeform 1312"/>
                <p:cNvSpPr>
                  <a:spLocks/>
                </p:cNvSpPr>
                <p:nvPr/>
              </p:nvSpPr>
              <p:spPr bwMode="auto">
                <a:xfrm>
                  <a:off x="3001" y="2074"/>
                  <a:ext cx="3" cy="8"/>
                </a:xfrm>
                <a:custGeom>
                  <a:avLst/>
                  <a:gdLst>
                    <a:gd name="T0" fmla="*/ 7 w 21"/>
                    <a:gd name="T1" fmla="*/ 0 h 48"/>
                    <a:gd name="T2" fmla="*/ 0 w 21"/>
                    <a:gd name="T3" fmla="*/ 0 h 48"/>
                    <a:gd name="T4" fmla="*/ 18 w 21"/>
                    <a:gd name="T5" fmla="*/ 48 h 48"/>
                    <a:gd name="T6" fmla="*/ 21 w 21"/>
                    <a:gd name="T7" fmla="*/ 42 h 48"/>
                    <a:gd name="T8" fmla="*/ 21 w 21"/>
                    <a:gd name="T9" fmla="*/ 40 h 48"/>
                    <a:gd name="T10" fmla="*/ 19 w 21"/>
                    <a:gd name="T11" fmla="*/ 34 h 48"/>
                    <a:gd name="T12" fmla="*/ 7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7" y="0"/>
                      </a:moveTo>
                      <a:lnTo>
                        <a:pt x="0" y="0"/>
                      </a:lnTo>
                      <a:lnTo>
                        <a:pt x="18" y="48"/>
                      </a:lnTo>
                      <a:lnTo>
                        <a:pt x="21" y="42"/>
                      </a:lnTo>
                      <a:lnTo>
                        <a:pt x="21" y="40"/>
                      </a:lnTo>
                      <a:lnTo>
                        <a:pt x="19" y="3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8" name="Rectangle 1313"/>
                <p:cNvSpPr>
                  <a:spLocks noChangeArrowheads="1"/>
                </p:cNvSpPr>
                <p:nvPr/>
              </p:nvSpPr>
              <p:spPr bwMode="auto">
                <a:xfrm>
                  <a:off x="3009" y="2081"/>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9" name="Freeform 1314"/>
                <p:cNvSpPr>
                  <a:spLocks/>
                </p:cNvSpPr>
                <p:nvPr/>
              </p:nvSpPr>
              <p:spPr bwMode="auto">
                <a:xfrm>
                  <a:off x="3016" y="2074"/>
                  <a:ext cx="5" cy="4"/>
                </a:xfrm>
                <a:custGeom>
                  <a:avLst/>
                  <a:gdLst>
                    <a:gd name="T0" fmla="*/ 25 w 30"/>
                    <a:gd name="T1" fmla="*/ 0 h 21"/>
                    <a:gd name="T2" fmla="*/ 12 w 30"/>
                    <a:gd name="T3" fmla="*/ 3 h 21"/>
                    <a:gd name="T4" fmla="*/ 18 w 30"/>
                    <a:gd name="T5" fmla="*/ 3 h 21"/>
                    <a:gd name="T6" fmla="*/ 23 w 30"/>
                    <a:gd name="T7" fmla="*/ 6 h 21"/>
                    <a:gd name="T8" fmla="*/ 24 w 30"/>
                    <a:gd name="T9" fmla="*/ 10 h 21"/>
                    <a:gd name="T10" fmla="*/ 23 w 30"/>
                    <a:gd name="T11" fmla="*/ 15 h 21"/>
                    <a:gd name="T12" fmla="*/ 19 w 30"/>
                    <a:gd name="T13" fmla="*/ 19 h 21"/>
                    <a:gd name="T14" fmla="*/ 13 w 30"/>
                    <a:gd name="T15" fmla="*/ 20 h 21"/>
                    <a:gd name="T16" fmla="*/ 0 w 30"/>
                    <a:gd name="T17" fmla="*/ 20 h 21"/>
                    <a:gd name="T18" fmla="*/ 26 w 30"/>
                    <a:gd name="T19" fmla="*/ 21 h 21"/>
                    <a:gd name="T20" fmla="*/ 29 w 30"/>
                    <a:gd name="T21" fmla="*/ 17 h 21"/>
                    <a:gd name="T22" fmla="*/ 30 w 30"/>
                    <a:gd name="T23" fmla="*/ 10 h 21"/>
                    <a:gd name="T24" fmla="*/ 30 w 30"/>
                    <a:gd name="T25" fmla="*/ 10 h 21"/>
                    <a:gd name="T26" fmla="*/ 29 w 30"/>
                    <a:gd name="T27" fmla="*/ 4 h 21"/>
                    <a:gd name="T28" fmla="*/ 25 w 30"/>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21">
                      <a:moveTo>
                        <a:pt x="25" y="0"/>
                      </a:moveTo>
                      <a:lnTo>
                        <a:pt x="12" y="3"/>
                      </a:lnTo>
                      <a:lnTo>
                        <a:pt x="18" y="3"/>
                      </a:lnTo>
                      <a:lnTo>
                        <a:pt x="23" y="6"/>
                      </a:lnTo>
                      <a:lnTo>
                        <a:pt x="24" y="10"/>
                      </a:lnTo>
                      <a:lnTo>
                        <a:pt x="23" y="15"/>
                      </a:lnTo>
                      <a:lnTo>
                        <a:pt x="19" y="19"/>
                      </a:lnTo>
                      <a:lnTo>
                        <a:pt x="13" y="20"/>
                      </a:lnTo>
                      <a:lnTo>
                        <a:pt x="0" y="20"/>
                      </a:lnTo>
                      <a:lnTo>
                        <a:pt x="26" y="21"/>
                      </a:lnTo>
                      <a:lnTo>
                        <a:pt x="29" y="17"/>
                      </a:lnTo>
                      <a:lnTo>
                        <a:pt x="30" y="10"/>
                      </a:lnTo>
                      <a:lnTo>
                        <a:pt x="30" y="10"/>
                      </a:lnTo>
                      <a:lnTo>
                        <a:pt x="29"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0" name="Freeform 1315"/>
                <p:cNvSpPr>
                  <a:spLocks/>
                </p:cNvSpPr>
                <p:nvPr/>
              </p:nvSpPr>
              <p:spPr bwMode="auto">
                <a:xfrm>
                  <a:off x="3015" y="2074"/>
                  <a:ext cx="5" cy="8"/>
                </a:xfrm>
                <a:custGeom>
                  <a:avLst/>
                  <a:gdLst>
                    <a:gd name="T0" fmla="*/ 18 w 32"/>
                    <a:gd name="T1" fmla="*/ 0 h 48"/>
                    <a:gd name="T2" fmla="*/ 0 w 32"/>
                    <a:gd name="T3" fmla="*/ 0 h 48"/>
                    <a:gd name="T4" fmla="*/ 0 w 32"/>
                    <a:gd name="T5" fmla="*/ 48 h 48"/>
                    <a:gd name="T6" fmla="*/ 6 w 32"/>
                    <a:gd name="T7" fmla="*/ 48 h 48"/>
                    <a:gd name="T8" fmla="*/ 6 w 32"/>
                    <a:gd name="T9" fmla="*/ 28 h 48"/>
                    <a:gd name="T10" fmla="*/ 18 w 32"/>
                    <a:gd name="T11" fmla="*/ 28 h 48"/>
                    <a:gd name="T12" fmla="*/ 21 w 32"/>
                    <a:gd name="T13" fmla="*/ 28 h 48"/>
                    <a:gd name="T14" fmla="*/ 27 w 32"/>
                    <a:gd name="T15" fmla="*/ 27 h 48"/>
                    <a:gd name="T16" fmla="*/ 32 w 32"/>
                    <a:gd name="T17" fmla="*/ 24 h 48"/>
                    <a:gd name="T18" fmla="*/ 6 w 32"/>
                    <a:gd name="T19" fmla="*/ 23 h 48"/>
                    <a:gd name="T20" fmla="*/ 6 w 32"/>
                    <a:gd name="T21" fmla="*/ 6 h 48"/>
                    <a:gd name="T22" fmla="*/ 18 w 32"/>
                    <a:gd name="T23" fmla="*/ 6 h 48"/>
                    <a:gd name="T24" fmla="*/ 31 w 32"/>
                    <a:gd name="T25" fmla="*/ 3 h 48"/>
                    <a:gd name="T26" fmla="*/ 25 w 32"/>
                    <a:gd name="T27" fmla="*/ 1 h 48"/>
                    <a:gd name="T28" fmla="*/ 24 w 32"/>
                    <a:gd name="T29" fmla="*/ 1 h 48"/>
                    <a:gd name="T30" fmla="*/ 18 w 32"/>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8">
                      <a:moveTo>
                        <a:pt x="18" y="0"/>
                      </a:moveTo>
                      <a:lnTo>
                        <a:pt x="0" y="0"/>
                      </a:lnTo>
                      <a:lnTo>
                        <a:pt x="0" y="48"/>
                      </a:lnTo>
                      <a:lnTo>
                        <a:pt x="6" y="48"/>
                      </a:lnTo>
                      <a:lnTo>
                        <a:pt x="6" y="28"/>
                      </a:lnTo>
                      <a:lnTo>
                        <a:pt x="18" y="28"/>
                      </a:lnTo>
                      <a:lnTo>
                        <a:pt x="21" y="28"/>
                      </a:lnTo>
                      <a:lnTo>
                        <a:pt x="27" y="27"/>
                      </a:lnTo>
                      <a:lnTo>
                        <a:pt x="32" y="24"/>
                      </a:lnTo>
                      <a:lnTo>
                        <a:pt x="6" y="23"/>
                      </a:lnTo>
                      <a:lnTo>
                        <a:pt x="6" y="6"/>
                      </a:lnTo>
                      <a:lnTo>
                        <a:pt x="18" y="6"/>
                      </a:lnTo>
                      <a:lnTo>
                        <a:pt x="31" y="3"/>
                      </a:lnTo>
                      <a:lnTo>
                        <a:pt x="25" y="1"/>
                      </a:lnTo>
                      <a:lnTo>
                        <a:pt x="24"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1" name="Rectangle 1316"/>
                <p:cNvSpPr>
                  <a:spLocks noChangeArrowheads="1"/>
                </p:cNvSpPr>
                <p:nvPr/>
              </p:nvSpPr>
              <p:spPr bwMode="auto">
                <a:xfrm>
                  <a:off x="3022" y="2081"/>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2" name="Freeform 1317"/>
                <p:cNvSpPr>
                  <a:spLocks/>
                </p:cNvSpPr>
                <p:nvPr/>
              </p:nvSpPr>
              <p:spPr bwMode="auto">
                <a:xfrm>
                  <a:off x="3031" y="2078"/>
                  <a:ext cx="4" cy="4"/>
                </a:xfrm>
                <a:custGeom>
                  <a:avLst/>
                  <a:gdLst>
                    <a:gd name="T0" fmla="*/ 10 w 27"/>
                    <a:gd name="T1" fmla="*/ 0 h 22"/>
                    <a:gd name="T2" fmla="*/ 0 w 27"/>
                    <a:gd name="T3" fmla="*/ 0 h 22"/>
                    <a:gd name="T4" fmla="*/ 4 w 27"/>
                    <a:gd name="T5" fmla="*/ 1 h 22"/>
                    <a:gd name="T6" fmla="*/ 7 w 27"/>
                    <a:gd name="T7" fmla="*/ 3 h 22"/>
                    <a:gd name="T8" fmla="*/ 10 w 27"/>
                    <a:gd name="T9" fmla="*/ 8 h 22"/>
                    <a:gd name="T10" fmla="*/ 11 w 27"/>
                    <a:gd name="T11" fmla="*/ 9 h 22"/>
                    <a:gd name="T12" fmla="*/ 15 w 27"/>
                    <a:gd name="T13" fmla="*/ 14 h 22"/>
                    <a:gd name="T14" fmla="*/ 20 w 27"/>
                    <a:gd name="T15" fmla="*/ 22 h 22"/>
                    <a:gd name="T16" fmla="*/ 27 w 27"/>
                    <a:gd name="T17" fmla="*/ 22 h 22"/>
                    <a:gd name="T18" fmla="*/ 19 w 27"/>
                    <a:gd name="T19" fmla="*/ 9 h 22"/>
                    <a:gd name="T20" fmla="*/ 15 w 27"/>
                    <a:gd name="T21" fmla="*/ 3 h 22"/>
                    <a:gd name="T22" fmla="*/ 10 w 27"/>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2">
                      <a:moveTo>
                        <a:pt x="10" y="0"/>
                      </a:moveTo>
                      <a:lnTo>
                        <a:pt x="0" y="0"/>
                      </a:lnTo>
                      <a:lnTo>
                        <a:pt x="4" y="1"/>
                      </a:lnTo>
                      <a:lnTo>
                        <a:pt x="7" y="3"/>
                      </a:lnTo>
                      <a:lnTo>
                        <a:pt x="10" y="8"/>
                      </a:lnTo>
                      <a:lnTo>
                        <a:pt x="11" y="9"/>
                      </a:lnTo>
                      <a:lnTo>
                        <a:pt x="15" y="14"/>
                      </a:lnTo>
                      <a:lnTo>
                        <a:pt x="20" y="22"/>
                      </a:lnTo>
                      <a:lnTo>
                        <a:pt x="27" y="22"/>
                      </a:lnTo>
                      <a:lnTo>
                        <a:pt x="19" y="9"/>
                      </a:lnTo>
                      <a:lnTo>
                        <a:pt x="15"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3" name="Freeform 1318"/>
                <p:cNvSpPr>
                  <a:spLocks/>
                </p:cNvSpPr>
                <p:nvPr/>
              </p:nvSpPr>
              <p:spPr bwMode="auto">
                <a:xfrm>
                  <a:off x="3030" y="2074"/>
                  <a:ext cx="5" cy="3"/>
                </a:xfrm>
                <a:custGeom>
                  <a:avLst/>
                  <a:gdLst>
                    <a:gd name="T0" fmla="*/ 27 w 31"/>
                    <a:gd name="T1" fmla="*/ 0 h 19"/>
                    <a:gd name="T2" fmla="*/ 15 w 31"/>
                    <a:gd name="T3" fmla="*/ 3 h 19"/>
                    <a:gd name="T4" fmla="*/ 17 w 31"/>
                    <a:gd name="T5" fmla="*/ 3 h 19"/>
                    <a:gd name="T6" fmla="*/ 23 w 31"/>
                    <a:gd name="T7" fmla="*/ 5 h 19"/>
                    <a:gd name="T8" fmla="*/ 25 w 31"/>
                    <a:gd name="T9" fmla="*/ 10 h 19"/>
                    <a:gd name="T10" fmla="*/ 24 w 31"/>
                    <a:gd name="T11" fmla="*/ 15 h 19"/>
                    <a:gd name="T12" fmla="*/ 19 w 31"/>
                    <a:gd name="T13" fmla="*/ 17 h 19"/>
                    <a:gd name="T14" fmla="*/ 19 w 31"/>
                    <a:gd name="T15" fmla="*/ 18 h 19"/>
                    <a:gd name="T16" fmla="*/ 13 w 31"/>
                    <a:gd name="T17" fmla="*/ 18 h 19"/>
                    <a:gd name="T18" fmla="*/ 0 w 31"/>
                    <a:gd name="T19" fmla="*/ 18 h 19"/>
                    <a:gd name="T20" fmla="*/ 28 w 31"/>
                    <a:gd name="T21" fmla="*/ 19 h 19"/>
                    <a:gd name="T22" fmla="*/ 30 w 31"/>
                    <a:gd name="T23" fmla="*/ 16 h 19"/>
                    <a:gd name="T24" fmla="*/ 31 w 31"/>
                    <a:gd name="T25" fmla="*/ 10 h 19"/>
                    <a:gd name="T26" fmla="*/ 30 w 31"/>
                    <a:gd name="T27" fmla="*/ 5 h 19"/>
                    <a:gd name="T28" fmla="*/ 27 w 31"/>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9">
                      <a:moveTo>
                        <a:pt x="27" y="0"/>
                      </a:moveTo>
                      <a:lnTo>
                        <a:pt x="15" y="3"/>
                      </a:lnTo>
                      <a:lnTo>
                        <a:pt x="17" y="3"/>
                      </a:lnTo>
                      <a:lnTo>
                        <a:pt x="23" y="5"/>
                      </a:lnTo>
                      <a:lnTo>
                        <a:pt x="25" y="10"/>
                      </a:lnTo>
                      <a:lnTo>
                        <a:pt x="24" y="15"/>
                      </a:lnTo>
                      <a:lnTo>
                        <a:pt x="19" y="17"/>
                      </a:lnTo>
                      <a:lnTo>
                        <a:pt x="19" y="18"/>
                      </a:lnTo>
                      <a:lnTo>
                        <a:pt x="13" y="18"/>
                      </a:lnTo>
                      <a:lnTo>
                        <a:pt x="0" y="18"/>
                      </a:lnTo>
                      <a:lnTo>
                        <a:pt x="28" y="19"/>
                      </a:lnTo>
                      <a:lnTo>
                        <a:pt x="30" y="16"/>
                      </a:lnTo>
                      <a:lnTo>
                        <a:pt x="31" y="10"/>
                      </a:lnTo>
                      <a:lnTo>
                        <a:pt x="30" y="5"/>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4" name="Freeform 1319"/>
                <p:cNvSpPr>
                  <a:spLocks/>
                </p:cNvSpPr>
                <p:nvPr/>
              </p:nvSpPr>
              <p:spPr bwMode="auto">
                <a:xfrm>
                  <a:off x="3028" y="2074"/>
                  <a:ext cx="6" cy="8"/>
                </a:xfrm>
                <a:custGeom>
                  <a:avLst/>
                  <a:gdLst>
                    <a:gd name="T0" fmla="*/ 21 w 34"/>
                    <a:gd name="T1" fmla="*/ 0 h 47"/>
                    <a:gd name="T2" fmla="*/ 0 w 34"/>
                    <a:gd name="T3" fmla="*/ 0 h 47"/>
                    <a:gd name="T4" fmla="*/ 0 w 34"/>
                    <a:gd name="T5" fmla="*/ 47 h 47"/>
                    <a:gd name="T6" fmla="*/ 6 w 34"/>
                    <a:gd name="T7" fmla="*/ 47 h 47"/>
                    <a:gd name="T8" fmla="*/ 6 w 34"/>
                    <a:gd name="T9" fmla="*/ 25 h 47"/>
                    <a:gd name="T10" fmla="*/ 14 w 34"/>
                    <a:gd name="T11" fmla="*/ 25 h 47"/>
                    <a:gd name="T12" fmla="*/ 24 w 34"/>
                    <a:gd name="T13" fmla="*/ 25 h 47"/>
                    <a:gd name="T14" fmla="*/ 24 w 34"/>
                    <a:gd name="T15" fmla="*/ 25 h 47"/>
                    <a:gd name="T16" fmla="*/ 30 w 34"/>
                    <a:gd name="T17" fmla="*/ 24 h 47"/>
                    <a:gd name="T18" fmla="*/ 34 w 34"/>
                    <a:gd name="T19" fmla="*/ 21 h 47"/>
                    <a:gd name="T20" fmla="*/ 6 w 34"/>
                    <a:gd name="T21" fmla="*/ 20 h 47"/>
                    <a:gd name="T22" fmla="*/ 6 w 34"/>
                    <a:gd name="T23" fmla="*/ 4 h 47"/>
                    <a:gd name="T24" fmla="*/ 21 w 34"/>
                    <a:gd name="T25" fmla="*/ 5 h 47"/>
                    <a:gd name="T26" fmla="*/ 33 w 34"/>
                    <a:gd name="T27" fmla="*/ 2 h 47"/>
                    <a:gd name="T28" fmla="*/ 27 w 34"/>
                    <a:gd name="T29" fmla="*/ 0 h 47"/>
                    <a:gd name="T30" fmla="*/ 27 w 34"/>
                    <a:gd name="T31" fmla="*/ 0 h 47"/>
                    <a:gd name="T32" fmla="*/ 21 w 34"/>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7">
                      <a:moveTo>
                        <a:pt x="21" y="0"/>
                      </a:moveTo>
                      <a:lnTo>
                        <a:pt x="0" y="0"/>
                      </a:lnTo>
                      <a:lnTo>
                        <a:pt x="0" y="47"/>
                      </a:lnTo>
                      <a:lnTo>
                        <a:pt x="6" y="47"/>
                      </a:lnTo>
                      <a:lnTo>
                        <a:pt x="6" y="25"/>
                      </a:lnTo>
                      <a:lnTo>
                        <a:pt x="14" y="25"/>
                      </a:lnTo>
                      <a:lnTo>
                        <a:pt x="24" y="25"/>
                      </a:lnTo>
                      <a:lnTo>
                        <a:pt x="24" y="25"/>
                      </a:lnTo>
                      <a:lnTo>
                        <a:pt x="30" y="24"/>
                      </a:lnTo>
                      <a:lnTo>
                        <a:pt x="34" y="21"/>
                      </a:lnTo>
                      <a:lnTo>
                        <a:pt x="6" y="20"/>
                      </a:lnTo>
                      <a:lnTo>
                        <a:pt x="6" y="4"/>
                      </a:lnTo>
                      <a:lnTo>
                        <a:pt x="21" y="5"/>
                      </a:lnTo>
                      <a:lnTo>
                        <a:pt x="33" y="2"/>
                      </a:lnTo>
                      <a:lnTo>
                        <a:pt x="27" y="0"/>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5" name="Rectangle 1320"/>
                <p:cNvSpPr>
                  <a:spLocks noChangeArrowheads="1"/>
                </p:cNvSpPr>
                <p:nvPr/>
              </p:nvSpPr>
              <p:spPr bwMode="auto">
                <a:xfrm>
                  <a:off x="3036" y="2074"/>
                  <a:ext cx="2"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6" name="Freeform 1321"/>
                <p:cNvSpPr>
                  <a:spLocks/>
                </p:cNvSpPr>
                <p:nvPr/>
              </p:nvSpPr>
              <p:spPr bwMode="auto">
                <a:xfrm>
                  <a:off x="3039" y="2079"/>
                  <a:ext cx="3" cy="2"/>
                </a:xfrm>
                <a:custGeom>
                  <a:avLst/>
                  <a:gdLst>
                    <a:gd name="T0" fmla="*/ 5 w 19"/>
                    <a:gd name="T1" fmla="*/ 0 h 12"/>
                    <a:gd name="T2" fmla="*/ 0 w 19"/>
                    <a:gd name="T3" fmla="*/ 1 h 12"/>
                    <a:gd name="T4" fmla="*/ 0 w 19"/>
                    <a:gd name="T5" fmla="*/ 1 h 12"/>
                    <a:gd name="T6" fmla="*/ 1 w 19"/>
                    <a:gd name="T7" fmla="*/ 7 h 12"/>
                    <a:gd name="T8" fmla="*/ 4 w 19"/>
                    <a:gd name="T9" fmla="*/ 12 h 12"/>
                    <a:gd name="T10" fmla="*/ 19 w 19"/>
                    <a:gd name="T11" fmla="*/ 11 h 12"/>
                    <a:gd name="T12" fmla="*/ 15 w 19"/>
                    <a:gd name="T13" fmla="*/ 10 h 12"/>
                    <a:gd name="T14" fmla="*/ 9 w 19"/>
                    <a:gd name="T15" fmla="*/ 8 h 12"/>
                    <a:gd name="T16" fmla="*/ 7 w 19"/>
                    <a:gd name="T17" fmla="*/ 6 h 12"/>
                    <a:gd name="T18" fmla="*/ 5 w 1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5" y="0"/>
                      </a:moveTo>
                      <a:lnTo>
                        <a:pt x="0" y="1"/>
                      </a:lnTo>
                      <a:lnTo>
                        <a:pt x="0" y="1"/>
                      </a:lnTo>
                      <a:lnTo>
                        <a:pt x="1" y="7"/>
                      </a:lnTo>
                      <a:lnTo>
                        <a:pt x="4" y="12"/>
                      </a:lnTo>
                      <a:lnTo>
                        <a:pt x="19" y="11"/>
                      </a:lnTo>
                      <a:lnTo>
                        <a:pt x="15" y="10"/>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7" name="Freeform 1322"/>
                <p:cNvSpPr>
                  <a:spLocks/>
                </p:cNvSpPr>
                <p:nvPr/>
              </p:nvSpPr>
              <p:spPr bwMode="auto">
                <a:xfrm>
                  <a:off x="3039" y="2074"/>
                  <a:ext cx="6" cy="8"/>
                </a:xfrm>
                <a:custGeom>
                  <a:avLst/>
                  <a:gdLst>
                    <a:gd name="T0" fmla="*/ 5 w 36"/>
                    <a:gd name="T1" fmla="*/ 0 h 46"/>
                    <a:gd name="T2" fmla="*/ 2 w 36"/>
                    <a:gd name="T3" fmla="*/ 4 h 46"/>
                    <a:gd name="T4" fmla="*/ 0 w 36"/>
                    <a:gd name="T5" fmla="*/ 9 h 46"/>
                    <a:gd name="T6" fmla="*/ 1 w 36"/>
                    <a:gd name="T7" fmla="*/ 13 h 46"/>
                    <a:gd name="T8" fmla="*/ 4 w 36"/>
                    <a:gd name="T9" fmla="*/ 18 h 46"/>
                    <a:gd name="T10" fmla="*/ 8 w 36"/>
                    <a:gd name="T11" fmla="*/ 20 h 46"/>
                    <a:gd name="T12" fmla="*/ 15 w 36"/>
                    <a:gd name="T13" fmla="*/ 22 h 46"/>
                    <a:gd name="T14" fmla="*/ 21 w 36"/>
                    <a:gd name="T15" fmla="*/ 24 h 46"/>
                    <a:gd name="T16" fmla="*/ 26 w 36"/>
                    <a:gd name="T17" fmla="*/ 26 h 46"/>
                    <a:gd name="T18" fmla="*/ 27 w 36"/>
                    <a:gd name="T19" fmla="*/ 26 h 46"/>
                    <a:gd name="T20" fmla="*/ 30 w 36"/>
                    <a:gd name="T21" fmla="*/ 32 h 46"/>
                    <a:gd name="T22" fmla="*/ 30 w 36"/>
                    <a:gd name="T23" fmla="*/ 33 h 46"/>
                    <a:gd name="T24" fmla="*/ 26 w 36"/>
                    <a:gd name="T25" fmla="*/ 38 h 46"/>
                    <a:gd name="T26" fmla="*/ 24 w 36"/>
                    <a:gd name="T27" fmla="*/ 39 h 46"/>
                    <a:gd name="T28" fmla="*/ 18 w 36"/>
                    <a:gd name="T29" fmla="*/ 40 h 46"/>
                    <a:gd name="T30" fmla="*/ 3 w 36"/>
                    <a:gd name="T31" fmla="*/ 41 h 46"/>
                    <a:gd name="T32" fmla="*/ 6 w 36"/>
                    <a:gd name="T33" fmla="*/ 42 h 46"/>
                    <a:gd name="T34" fmla="*/ 11 w 36"/>
                    <a:gd name="T35" fmla="*/ 45 h 46"/>
                    <a:gd name="T36" fmla="*/ 18 w 36"/>
                    <a:gd name="T37" fmla="*/ 46 h 46"/>
                    <a:gd name="T38" fmla="*/ 20 w 36"/>
                    <a:gd name="T39" fmla="*/ 46 h 46"/>
                    <a:gd name="T40" fmla="*/ 25 w 36"/>
                    <a:gd name="T41" fmla="*/ 45 h 46"/>
                    <a:gd name="T42" fmla="*/ 31 w 36"/>
                    <a:gd name="T43" fmla="*/ 41 h 46"/>
                    <a:gd name="T44" fmla="*/ 35 w 36"/>
                    <a:gd name="T45" fmla="*/ 37 h 46"/>
                    <a:gd name="T46" fmla="*/ 36 w 36"/>
                    <a:gd name="T47" fmla="*/ 32 h 46"/>
                    <a:gd name="T48" fmla="*/ 36 w 36"/>
                    <a:gd name="T49" fmla="*/ 29 h 46"/>
                    <a:gd name="T50" fmla="*/ 33 w 36"/>
                    <a:gd name="T51" fmla="*/ 23 h 46"/>
                    <a:gd name="T52" fmla="*/ 32 w 36"/>
                    <a:gd name="T53" fmla="*/ 22 h 46"/>
                    <a:gd name="T54" fmla="*/ 26 w 36"/>
                    <a:gd name="T55" fmla="*/ 19 h 46"/>
                    <a:gd name="T56" fmla="*/ 24 w 36"/>
                    <a:gd name="T57" fmla="*/ 19 h 46"/>
                    <a:gd name="T58" fmla="*/ 17 w 36"/>
                    <a:gd name="T59" fmla="*/ 17 h 46"/>
                    <a:gd name="T60" fmla="*/ 14 w 36"/>
                    <a:gd name="T61" fmla="*/ 16 h 46"/>
                    <a:gd name="T62" fmla="*/ 8 w 36"/>
                    <a:gd name="T63" fmla="*/ 14 h 46"/>
                    <a:gd name="T64" fmla="*/ 6 w 36"/>
                    <a:gd name="T65" fmla="*/ 9 h 46"/>
                    <a:gd name="T66" fmla="*/ 6 w 36"/>
                    <a:gd name="T67" fmla="*/ 9 h 46"/>
                    <a:gd name="T68" fmla="*/ 9 w 36"/>
                    <a:gd name="T69" fmla="*/ 4 h 46"/>
                    <a:gd name="T70" fmla="*/ 10 w 36"/>
                    <a:gd name="T71" fmla="*/ 3 h 46"/>
                    <a:gd name="T72" fmla="*/ 17 w 36"/>
                    <a:gd name="T73" fmla="*/ 2 h 46"/>
                    <a:gd name="T74" fmla="*/ 5 w 36"/>
                    <a:gd name="T7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46">
                      <a:moveTo>
                        <a:pt x="5" y="0"/>
                      </a:moveTo>
                      <a:lnTo>
                        <a:pt x="2" y="4"/>
                      </a:lnTo>
                      <a:lnTo>
                        <a:pt x="0" y="9"/>
                      </a:lnTo>
                      <a:lnTo>
                        <a:pt x="1" y="13"/>
                      </a:lnTo>
                      <a:lnTo>
                        <a:pt x="4" y="18"/>
                      </a:lnTo>
                      <a:lnTo>
                        <a:pt x="8" y="20"/>
                      </a:lnTo>
                      <a:lnTo>
                        <a:pt x="15" y="22"/>
                      </a:lnTo>
                      <a:lnTo>
                        <a:pt x="21" y="24"/>
                      </a:lnTo>
                      <a:lnTo>
                        <a:pt x="26" y="26"/>
                      </a:lnTo>
                      <a:lnTo>
                        <a:pt x="27" y="26"/>
                      </a:lnTo>
                      <a:lnTo>
                        <a:pt x="30" y="32"/>
                      </a:lnTo>
                      <a:lnTo>
                        <a:pt x="30" y="33"/>
                      </a:lnTo>
                      <a:lnTo>
                        <a:pt x="26" y="38"/>
                      </a:lnTo>
                      <a:lnTo>
                        <a:pt x="24" y="39"/>
                      </a:lnTo>
                      <a:lnTo>
                        <a:pt x="18" y="40"/>
                      </a:lnTo>
                      <a:lnTo>
                        <a:pt x="3" y="41"/>
                      </a:lnTo>
                      <a:lnTo>
                        <a:pt x="6" y="42"/>
                      </a:lnTo>
                      <a:lnTo>
                        <a:pt x="11" y="45"/>
                      </a:lnTo>
                      <a:lnTo>
                        <a:pt x="18" y="46"/>
                      </a:lnTo>
                      <a:lnTo>
                        <a:pt x="20" y="46"/>
                      </a:lnTo>
                      <a:lnTo>
                        <a:pt x="25" y="45"/>
                      </a:lnTo>
                      <a:lnTo>
                        <a:pt x="31" y="41"/>
                      </a:lnTo>
                      <a:lnTo>
                        <a:pt x="35" y="37"/>
                      </a:lnTo>
                      <a:lnTo>
                        <a:pt x="36" y="32"/>
                      </a:lnTo>
                      <a:lnTo>
                        <a:pt x="36" y="29"/>
                      </a:lnTo>
                      <a:lnTo>
                        <a:pt x="33" y="23"/>
                      </a:lnTo>
                      <a:lnTo>
                        <a:pt x="32" y="22"/>
                      </a:lnTo>
                      <a:lnTo>
                        <a:pt x="26" y="19"/>
                      </a:lnTo>
                      <a:lnTo>
                        <a:pt x="24" y="19"/>
                      </a:lnTo>
                      <a:lnTo>
                        <a:pt x="17" y="17"/>
                      </a:lnTo>
                      <a:lnTo>
                        <a:pt x="14" y="16"/>
                      </a:lnTo>
                      <a:lnTo>
                        <a:pt x="8" y="14"/>
                      </a:lnTo>
                      <a:lnTo>
                        <a:pt x="6" y="9"/>
                      </a:lnTo>
                      <a:lnTo>
                        <a:pt x="6" y="9"/>
                      </a:lnTo>
                      <a:lnTo>
                        <a:pt x="9" y="4"/>
                      </a:lnTo>
                      <a:lnTo>
                        <a:pt x="10" y="3"/>
                      </a:lnTo>
                      <a:lnTo>
                        <a:pt x="17"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8" name="Freeform 1323"/>
                <p:cNvSpPr>
                  <a:spLocks/>
                </p:cNvSpPr>
                <p:nvPr/>
              </p:nvSpPr>
              <p:spPr bwMode="auto">
                <a:xfrm>
                  <a:off x="3040" y="2074"/>
                  <a:ext cx="5" cy="2"/>
                </a:xfrm>
                <a:custGeom>
                  <a:avLst/>
                  <a:gdLst>
                    <a:gd name="T0" fmla="*/ 12 w 29"/>
                    <a:gd name="T1" fmla="*/ 0 h 15"/>
                    <a:gd name="T2" fmla="*/ 11 w 29"/>
                    <a:gd name="T3" fmla="*/ 0 h 15"/>
                    <a:gd name="T4" fmla="*/ 4 w 29"/>
                    <a:gd name="T5" fmla="*/ 1 h 15"/>
                    <a:gd name="T6" fmla="*/ 0 w 29"/>
                    <a:gd name="T7" fmla="*/ 3 h 15"/>
                    <a:gd name="T8" fmla="*/ 12 w 29"/>
                    <a:gd name="T9" fmla="*/ 5 h 15"/>
                    <a:gd name="T10" fmla="*/ 15 w 29"/>
                    <a:gd name="T11" fmla="*/ 5 h 15"/>
                    <a:gd name="T12" fmla="*/ 20 w 29"/>
                    <a:gd name="T13" fmla="*/ 7 h 15"/>
                    <a:gd name="T14" fmla="*/ 21 w 29"/>
                    <a:gd name="T15" fmla="*/ 8 h 15"/>
                    <a:gd name="T16" fmla="*/ 24 w 29"/>
                    <a:gd name="T17" fmla="*/ 15 h 15"/>
                    <a:gd name="T18" fmla="*/ 29 w 29"/>
                    <a:gd name="T19" fmla="*/ 13 h 15"/>
                    <a:gd name="T20" fmla="*/ 28 w 29"/>
                    <a:gd name="T21" fmla="*/ 8 h 15"/>
                    <a:gd name="T22" fmla="*/ 25 w 29"/>
                    <a:gd name="T23" fmla="*/ 4 h 15"/>
                    <a:gd name="T24" fmla="*/ 24 w 29"/>
                    <a:gd name="T25" fmla="*/ 3 h 15"/>
                    <a:gd name="T26" fmla="*/ 18 w 29"/>
                    <a:gd name="T27" fmla="*/ 1 h 15"/>
                    <a:gd name="T28" fmla="*/ 12 w 29"/>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5">
                      <a:moveTo>
                        <a:pt x="12" y="0"/>
                      </a:moveTo>
                      <a:lnTo>
                        <a:pt x="11" y="0"/>
                      </a:lnTo>
                      <a:lnTo>
                        <a:pt x="4" y="1"/>
                      </a:lnTo>
                      <a:lnTo>
                        <a:pt x="0" y="3"/>
                      </a:lnTo>
                      <a:lnTo>
                        <a:pt x="12" y="5"/>
                      </a:lnTo>
                      <a:lnTo>
                        <a:pt x="15" y="5"/>
                      </a:lnTo>
                      <a:lnTo>
                        <a:pt x="20" y="7"/>
                      </a:lnTo>
                      <a:lnTo>
                        <a:pt x="21" y="8"/>
                      </a:lnTo>
                      <a:lnTo>
                        <a:pt x="24" y="15"/>
                      </a:lnTo>
                      <a:lnTo>
                        <a:pt x="29" y="13"/>
                      </a:lnTo>
                      <a:lnTo>
                        <a:pt x="28" y="8"/>
                      </a:lnTo>
                      <a:lnTo>
                        <a:pt x="25" y="4"/>
                      </a:lnTo>
                      <a:lnTo>
                        <a:pt x="24" y="3"/>
                      </a:lnTo>
                      <a:lnTo>
                        <a:pt x="1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9" name="Freeform 1324"/>
                <p:cNvSpPr>
                  <a:spLocks/>
                </p:cNvSpPr>
                <p:nvPr/>
              </p:nvSpPr>
              <p:spPr bwMode="auto">
                <a:xfrm>
                  <a:off x="3046" y="2079"/>
                  <a:ext cx="4" cy="2"/>
                </a:xfrm>
                <a:custGeom>
                  <a:avLst/>
                  <a:gdLst>
                    <a:gd name="T0" fmla="*/ 6 w 20"/>
                    <a:gd name="T1" fmla="*/ 0 h 12"/>
                    <a:gd name="T2" fmla="*/ 0 w 20"/>
                    <a:gd name="T3" fmla="*/ 1 h 12"/>
                    <a:gd name="T4" fmla="*/ 0 w 20"/>
                    <a:gd name="T5" fmla="*/ 2 h 12"/>
                    <a:gd name="T6" fmla="*/ 1 w 20"/>
                    <a:gd name="T7" fmla="*/ 7 h 12"/>
                    <a:gd name="T8" fmla="*/ 6 w 20"/>
                    <a:gd name="T9" fmla="*/ 12 h 12"/>
                    <a:gd name="T10" fmla="*/ 20 w 20"/>
                    <a:gd name="T11" fmla="*/ 11 h 12"/>
                    <a:gd name="T12" fmla="*/ 16 w 20"/>
                    <a:gd name="T13" fmla="*/ 10 h 12"/>
                    <a:gd name="T14" fmla="*/ 10 w 20"/>
                    <a:gd name="T15" fmla="*/ 8 h 12"/>
                    <a:gd name="T16" fmla="*/ 8 w 20"/>
                    <a:gd name="T17" fmla="*/ 6 h 12"/>
                    <a:gd name="T18" fmla="*/ 6 w 2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6" y="0"/>
                      </a:moveTo>
                      <a:lnTo>
                        <a:pt x="0" y="1"/>
                      </a:lnTo>
                      <a:lnTo>
                        <a:pt x="0" y="2"/>
                      </a:lnTo>
                      <a:lnTo>
                        <a:pt x="1" y="7"/>
                      </a:lnTo>
                      <a:lnTo>
                        <a:pt x="6" y="12"/>
                      </a:lnTo>
                      <a:lnTo>
                        <a:pt x="20" y="11"/>
                      </a:lnTo>
                      <a:lnTo>
                        <a:pt x="16" y="10"/>
                      </a:lnTo>
                      <a:lnTo>
                        <a:pt x="10" y="8"/>
                      </a:lnTo>
                      <a:lnTo>
                        <a:pt x="8"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0" name="Freeform 1325"/>
                <p:cNvSpPr>
                  <a:spLocks/>
                </p:cNvSpPr>
                <p:nvPr/>
              </p:nvSpPr>
              <p:spPr bwMode="auto">
                <a:xfrm>
                  <a:off x="3047" y="2074"/>
                  <a:ext cx="6" cy="8"/>
                </a:xfrm>
                <a:custGeom>
                  <a:avLst/>
                  <a:gdLst>
                    <a:gd name="T0" fmla="*/ 5 w 36"/>
                    <a:gd name="T1" fmla="*/ 0 h 45"/>
                    <a:gd name="T2" fmla="*/ 2 w 36"/>
                    <a:gd name="T3" fmla="*/ 3 h 45"/>
                    <a:gd name="T4" fmla="*/ 0 w 36"/>
                    <a:gd name="T5" fmla="*/ 8 h 45"/>
                    <a:gd name="T6" fmla="*/ 0 w 36"/>
                    <a:gd name="T7" fmla="*/ 12 h 45"/>
                    <a:gd name="T8" fmla="*/ 4 w 36"/>
                    <a:gd name="T9" fmla="*/ 17 h 45"/>
                    <a:gd name="T10" fmla="*/ 8 w 36"/>
                    <a:gd name="T11" fmla="*/ 20 h 45"/>
                    <a:gd name="T12" fmla="*/ 15 w 36"/>
                    <a:gd name="T13" fmla="*/ 22 h 45"/>
                    <a:gd name="T14" fmla="*/ 22 w 36"/>
                    <a:gd name="T15" fmla="*/ 23 h 45"/>
                    <a:gd name="T16" fmla="*/ 26 w 36"/>
                    <a:gd name="T17" fmla="*/ 25 h 45"/>
                    <a:gd name="T18" fmla="*/ 27 w 36"/>
                    <a:gd name="T19" fmla="*/ 25 h 45"/>
                    <a:gd name="T20" fmla="*/ 29 w 36"/>
                    <a:gd name="T21" fmla="*/ 31 h 45"/>
                    <a:gd name="T22" fmla="*/ 29 w 36"/>
                    <a:gd name="T23" fmla="*/ 32 h 45"/>
                    <a:gd name="T24" fmla="*/ 26 w 36"/>
                    <a:gd name="T25" fmla="*/ 37 h 45"/>
                    <a:gd name="T26" fmla="*/ 24 w 36"/>
                    <a:gd name="T27" fmla="*/ 38 h 45"/>
                    <a:gd name="T28" fmla="*/ 18 w 36"/>
                    <a:gd name="T29" fmla="*/ 39 h 45"/>
                    <a:gd name="T30" fmla="*/ 4 w 36"/>
                    <a:gd name="T31" fmla="*/ 40 h 45"/>
                    <a:gd name="T32" fmla="*/ 6 w 36"/>
                    <a:gd name="T33" fmla="*/ 41 h 45"/>
                    <a:gd name="T34" fmla="*/ 11 w 36"/>
                    <a:gd name="T35" fmla="*/ 44 h 45"/>
                    <a:gd name="T36" fmla="*/ 19 w 36"/>
                    <a:gd name="T37" fmla="*/ 45 h 45"/>
                    <a:gd name="T38" fmla="*/ 20 w 36"/>
                    <a:gd name="T39" fmla="*/ 45 h 45"/>
                    <a:gd name="T40" fmla="*/ 26 w 36"/>
                    <a:gd name="T41" fmla="*/ 44 h 45"/>
                    <a:gd name="T42" fmla="*/ 30 w 36"/>
                    <a:gd name="T43" fmla="*/ 40 h 45"/>
                    <a:gd name="T44" fmla="*/ 35 w 36"/>
                    <a:gd name="T45" fmla="*/ 36 h 45"/>
                    <a:gd name="T46" fmla="*/ 36 w 36"/>
                    <a:gd name="T47" fmla="*/ 31 h 45"/>
                    <a:gd name="T48" fmla="*/ 36 w 36"/>
                    <a:gd name="T49" fmla="*/ 29 h 45"/>
                    <a:gd name="T50" fmla="*/ 34 w 36"/>
                    <a:gd name="T51" fmla="*/ 22 h 45"/>
                    <a:gd name="T52" fmla="*/ 32 w 36"/>
                    <a:gd name="T53" fmla="*/ 22 h 45"/>
                    <a:gd name="T54" fmla="*/ 27 w 36"/>
                    <a:gd name="T55" fmla="*/ 19 h 45"/>
                    <a:gd name="T56" fmla="*/ 24 w 36"/>
                    <a:gd name="T57" fmla="*/ 18 h 45"/>
                    <a:gd name="T58" fmla="*/ 18 w 36"/>
                    <a:gd name="T59" fmla="*/ 16 h 45"/>
                    <a:gd name="T60" fmla="*/ 13 w 36"/>
                    <a:gd name="T61" fmla="*/ 15 h 45"/>
                    <a:gd name="T62" fmla="*/ 8 w 36"/>
                    <a:gd name="T63" fmla="*/ 13 h 45"/>
                    <a:gd name="T64" fmla="*/ 6 w 36"/>
                    <a:gd name="T65" fmla="*/ 8 h 45"/>
                    <a:gd name="T66" fmla="*/ 6 w 36"/>
                    <a:gd name="T67" fmla="*/ 8 h 45"/>
                    <a:gd name="T68" fmla="*/ 9 w 36"/>
                    <a:gd name="T69" fmla="*/ 3 h 45"/>
                    <a:gd name="T70" fmla="*/ 10 w 36"/>
                    <a:gd name="T71" fmla="*/ 2 h 45"/>
                    <a:gd name="T72" fmla="*/ 16 w 36"/>
                    <a:gd name="T73" fmla="*/ 1 h 45"/>
                    <a:gd name="T74" fmla="*/ 5 w 36"/>
                    <a:gd name="T7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45">
                      <a:moveTo>
                        <a:pt x="5" y="0"/>
                      </a:moveTo>
                      <a:lnTo>
                        <a:pt x="2" y="3"/>
                      </a:lnTo>
                      <a:lnTo>
                        <a:pt x="0" y="8"/>
                      </a:lnTo>
                      <a:lnTo>
                        <a:pt x="0" y="12"/>
                      </a:lnTo>
                      <a:lnTo>
                        <a:pt x="4" y="17"/>
                      </a:lnTo>
                      <a:lnTo>
                        <a:pt x="8" y="20"/>
                      </a:lnTo>
                      <a:lnTo>
                        <a:pt x="15" y="22"/>
                      </a:lnTo>
                      <a:lnTo>
                        <a:pt x="22" y="23"/>
                      </a:lnTo>
                      <a:lnTo>
                        <a:pt x="26" y="25"/>
                      </a:lnTo>
                      <a:lnTo>
                        <a:pt x="27" y="25"/>
                      </a:lnTo>
                      <a:lnTo>
                        <a:pt x="29" y="31"/>
                      </a:lnTo>
                      <a:lnTo>
                        <a:pt x="29" y="32"/>
                      </a:lnTo>
                      <a:lnTo>
                        <a:pt x="26" y="37"/>
                      </a:lnTo>
                      <a:lnTo>
                        <a:pt x="24" y="38"/>
                      </a:lnTo>
                      <a:lnTo>
                        <a:pt x="18" y="39"/>
                      </a:lnTo>
                      <a:lnTo>
                        <a:pt x="4" y="40"/>
                      </a:lnTo>
                      <a:lnTo>
                        <a:pt x="6" y="41"/>
                      </a:lnTo>
                      <a:lnTo>
                        <a:pt x="11" y="44"/>
                      </a:lnTo>
                      <a:lnTo>
                        <a:pt x="19" y="45"/>
                      </a:lnTo>
                      <a:lnTo>
                        <a:pt x="20" y="45"/>
                      </a:lnTo>
                      <a:lnTo>
                        <a:pt x="26" y="44"/>
                      </a:lnTo>
                      <a:lnTo>
                        <a:pt x="30" y="40"/>
                      </a:lnTo>
                      <a:lnTo>
                        <a:pt x="35" y="36"/>
                      </a:lnTo>
                      <a:lnTo>
                        <a:pt x="36" y="31"/>
                      </a:lnTo>
                      <a:lnTo>
                        <a:pt x="36" y="29"/>
                      </a:lnTo>
                      <a:lnTo>
                        <a:pt x="34" y="22"/>
                      </a:lnTo>
                      <a:lnTo>
                        <a:pt x="32" y="22"/>
                      </a:lnTo>
                      <a:lnTo>
                        <a:pt x="27" y="19"/>
                      </a:lnTo>
                      <a:lnTo>
                        <a:pt x="24" y="18"/>
                      </a:lnTo>
                      <a:lnTo>
                        <a:pt x="18" y="16"/>
                      </a:lnTo>
                      <a:lnTo>
                        <a:pt x="13" y="15"/>
                      </a:lnTo>
                      <a:lnTo>
                        <a:pt x="8" y="13"/>
                      </a:lnTo>
                      <a:lnTo>
                        <a:pt x="6" y="8"/>
                      </a:lnTo>
                      <a:lnTo>
                        <a:pt x="6" y="8"/>
                      </a:lnTo>
                      <a:lnTo>
                        <a:pt x="9" y="3"/>
                      </a:lnTo>
                      <a:lnTo>
                        <a:pt x="10" y="2"/>
                      </a:lnTo>
                      <a:lnTo>
                        <a:pt x="16" y="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1" name="Freeform 1326"/>
                <p:cNvSpPr>
                  <a:spLocks/>
                </p:cNvSpPr>
                <p:nvPr/>
              </p:nvSpPr>
              <p:spPr bwMode="auto">
                <a:xfrm>
                  <a:off x="3047" y="2074"/>
                  <a:ext cx="5" cy="2"/>
                </a:xfrm>
                <a:custGeom>
                  <a:avLst/>
                  <a:gdLst>
                    <a:gd name="T0" fmla="*/ 11 w 30"/>
                    <a:gd name="T1" fmla="*/ 0 h 15"/>
                    <a:gd name="T2" fmla="*/ 11 w 30"/>
                    <a:gd name="T3" fmla="*/ 0 h 15"/>
                    <a:gd name="T4" fmla="*/ 4 w 30"/>
                    <a:gd name="T5" fmla="*/ 1 h 15"/>
                    <a:gd name="T6" fmla="*/ 0 w 30"/>
                    <a:gd name="T7" fmla="*/ 4 h 15"/>
                    <a:gd name="T8" fmla="*/ 11 w 30"/>
                    <a:gd name="T9" fmla="*/ 5 h 15"/>
                    <a:gd name="T10" fmla="*/ 15 w 30"/>
                    <a:gd name="T11" fmla="*/ 6 h 15"/>
                    <a:gd name="T12" fmla="*/ 20 w 30"/>
                    <a:gd name="T13" fmla="*/ 8 h 15"/>
                    <a:gd name="T14" fmla="*/ 21 w 30"/>
                    <a:gd name="T15" fmla="*/ 8 h 15"/>
                    <a:gd name="T16" fmla="*/ 23 w 30"/>
                    <a:gd name="T17" fmla="*/ 15 h 15"/>
                    <a:gd name="T18" fmla="*/ 30 w 30"/>
                    <a:gd name="T19" fmla="*/ 13 h 15"/>
                    <a:gd name="T20" fmla="*/ 27 w 30"/>
                    <a:gd name="T21" fmla="*/ 8 h 15"/>
                    <a:gd name="T22" fmla="*/ 24 w 30"/>
                    <a:gd name="T23" fmla="*/ 4 h 15"/>
                    <a:gd name="T24" fmla="*/ 23 w 30"/>
                    <a:gd name="T25" fmla="*/ 3 h 15"/>
                    <a:gd name="T26" fmla="*/ 18 w 30"/>
                    <a:gd name="T27" fmla="*/ 1 h 15"/>
                    <a:gd name="T28" fmla="*/ 11 w 30"/>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5">
                      <a:moveTo>
                        <a:pt x="11" y="0"/>
                      </a:moveTo>
                      <a:lnTo>
                        <a:pt x="11" y="0"/>
                      </a:lnTo>
                      <a:lnTo>
                        <a:pt x="4" y="1"/>
                      </a:lnTo>
                      <a:lnTo>
                        <a:pt x="0" y="4"/>
                      </a:lnTo>
                      <a:lnTo>
                        <a:pt x="11" y="5"/>
                      </a:lnTo>
                      <a:lnTo>
                        <a:pt x="15" y="6"/>
                      </a:lnTo>
                      <a:lnTo>
                        <a:pt x="20" y="8"/>
                      </a:lnTo>
                      <a:lnTo>
                        <a:pt x="21" y="8"/>
                      </a:lnTo>
                      <a:lnTo>
                        <a:pt x="23" y="15"/>
                      </a:lnTo>
                      <a:lnTo>
                        <a:pt x="30" y="13"/>
                      </a:lnTo>
                      <a:lnTo>
                        <a:pt x="27" y="8"/>
                      </a:lnTo>
                      <a:lnTo>
                        <a:pt x="24" y="4"/>
                      </a:lnTo>
                      <a:lnTo>
                        <a:pt x="23" y="3"/>
                      </a:lnTo>
                      <a:lnTo>
                        <a:pt x="18"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2" name="Rectangle 1327"/>
                <p:cNvSpPr>
                  <a:spLocks noChangeArrowheads="1"/>
                </p:cNvSpPr>
                <p:nvPr/>
              </p:nvSpPr>
              <p:spPr bwMode="auto">
                <a:xfrm>
                  <a:off x="3054" y="2074"/>
                  <a:ext cx="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3" name="Freeform 1328"/>
                <p:cNvSpPr>
                  <a:spLocks/>
                </p:cNvSpPr>
                <p:nvPr/>
              </p:nvSpPr>
              <p:spPr bwMode="auto">
                <a:xfrm>
                  <a:off x="3058" y="2074"/>
                  <a:ext cx="6" cy="8"/>
                </a:xfrm>
                <a:custGeom>
                  <a:avLst/>
                  <a:gdLst>
                    <a:gd name="T0" fmla="*/ 24 w 35"/>
                    <a:gd name="T1" fmla="*/ 0 h 46"/>
                    <a:gd name="T2" fmla="*/ 13 w 35"/>
                    <a:gd name="T3" fmla="*/ 2 h 46"/>
                    <a:gd name="T4" fmla="*/ 13 w 35"/>
                    <a:gd name="T5" fmla="*/ 2 h 46"/>
                    <a:gd name="T6" fmla="*/ 19 w 35"/>
                    <a:gd name="T7" fmla="*/ 4 h 46"/>
                    <a:gd name="T8" fmla="*/ 23 w 35"/>
                    <a:gd name="T9" fmla="*/ 7 h 46"/>
                    <a:gd name="T10" fmla="*/ 25 w 35"/>
                    <a:gd name="T11" fmla="*/ 9 h 46"/>
                    <a:gd name="T12" fmla="*/ 28 w 35"/>
                    <a:gd name="T13" fmla="*/ 15 h 46"/>
                    <a:gd name="T14" fmla="*/ 29 w 35"/>
                    <a:gd name="T15" fmla="*/ 21 h 46"/>
                    <a:gd name="T16" fmla="*/ 28 w 35"/>
                    <a:gd name="T17" fmla="*/ 24 h 46"/>
                    <a:gd name="T18" fmla="*/ 26 w 35"/>
                    <a:gd name="T19" fmla="*/ 31 h 46"/>
                    <a:gd name="T20" fmla="*/ 23 w 35"/>
                    <a:gd name="T21" fmla="*/ 35 h 46"/>
                    <a:gd name="T22" fmla="*/ 23 w 35"/>
                    <a:gd name="T23" fmla="*/ 36 h 46"/>
                    <a:gd name="T24" fmla="*/ 18 w 35"/>
                    <a:gd name="T25" fmla="*/ 39 h 46"/>
                    <a:gd name="T26" fmla="*/ 12 w 35"/>
                    <a:gd name="T27" fmla="*/ 40 h 46"/>
                    <a:gd name="T28" fmla="*/ 0 w 35"/>
                    <a:gd name="T29" fmla="*/ 42 h 46"/>
                    <a:gd name="T30" fmla="*/ 5 w 35"/>
                    <a:gd name="T31" fmla="*/ 45 h 46"/>
                    <a:gd name="T32" fmla="*/ 12 w 35"/>
                    <a:gd name="T33" fmla="*/ 46 h 46"/>
                    <a:gd name="T34" fmla="*/ 18 w 35"/>
                    <a:gd name="T35" fmla="*/ 45 h 46"/>
                    <a:gd name="T36" fmla="*/ 23 w 35"/>
                    <a:gd name="T37" fmla="*/ 42 h 46"/>
                    <a:gd name="T38" fmla="*/ 29 w 35"/>
                    <a:gd name="T39" fmla="*/ 39 h 46"/>
                    <a:gd name="T40" fmla="*/ 29 w 35"/>
                    <a:gd name="T41" fmla="*/ 38 h 46"/>
                    <a:gd name="T42" fmla="*/ 32 w 35"/>
                    <a:gd name="T43" fmla="*/ 34 h 46"/>
                    <a:gd name="T44" fmla="*/ 34 w 35"/>
                    <a:gd name="T45" fmla="*/ 28 h 46"/>
                    <a:gd name="T46" fmla="*/ 35 w 35"/>
                    <a:gd name="T47" fmla="*/ 21 h 46"/>
                    <a:gd name="T48" fmla="*/ 35 w 35"/>
                    <a:gd name="T49" fmla="*/ 21 h 46"/>
                    <a:gd name="T50" fmla="*/ 34 w 35"/>
                    <a:gd name="T51" fmla="*/ 14 h 46"/>
                    <a:gd name="T52" fmla="*/ 32 w 35"/>
                    <a:gd name="T53" fmla="*/ 8 h 46"/>
                    <a:gd name="T54" fmla="*/ 29 w 35"/>
                    <a:gd name="T55" fmla="*/ 4 h 46"/>
                    <a:gd name="T56" fmla="*/ 24 w 35"/>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6">
                      <a:moveTo>
                        <a:pt x="24" y="0"/>
                      </a:moveTo>
                      <a:lnTo>
                        <a:pt x="13" y="2"/>
                      </a:lnTo>
                      <a:lnTo>
                        <a:pt x="13" y="2"/>
                      </a:lnTo>
                      <a:lnTo>
                        <a:pt x="19" y="4"/>
                      </a:lnTo>
                      <a:lnTo>
                        <a:pt x="23" y="7"/>
                      </a:lnTo>
                      <a:lnTo>
                        <a:pt x="25" y="9"/>
                      </a:lnTo>
                      <a:lnTo>
                        <a:pt x="28" y="15"/>
                      </a:lnTo>
                      <a:lnTo>
                        <a:pt x="29" y="21"/>
                      </a:lnTo>
                      <a:lnTo>
                        <a:pt x="28" y="24"/>
                      </a:lnTo>
                      <a:lnTo>
                        <a:pt x="26" y="31"/>
                      </a:lnTo>
                      <a:lnTo>
                        <a:pt x="23" y="35"/>
                      </a:lnTo>
                      <a:lnTo>
                        <a:pt x="23" y="36"/>
                      </a:lnTo>
                      <a:lnTo>
                        <a:pt x="18" y="39"/>
                      </a:lnTo>
                      <a:lnTo>
                        <a:pt x="12" y="40"/>
                      </a:lnTo>
                      <a:lnTo>
                        <a:pt x="0" y="42"/>
                      </a:lnTo>
                      <a:lnTo>
                        <a:pt x="5" y="45"/>
                      </a:lnTo>
                      <a:lnTo>
                        <a:pt x="12" y="46"/>
                      </a:lnTo>
                      <a:lnTo>
                        <a:pt x="18" y="45"/>
                      </a:lnTo>
                      <a:lnTo>
                        <a:pt x="23" y="42"/>
                      </a:lnTo>
                      <a:lnTo>
                        <a:pt x="29" y="39"/>
                      </a:lnTo>
                      <a:lnTo>
                        <a:pt x="29" y="38"/>
                      </a:lnTo>
                      <a:lnTo>
                        <a:pt x="32" y="34"/>
                      </a:lnTo>
                      <a:lnTo>
                        <a:pt x="34" y="28"/>
                      </a:lnTo>
                      <a:lnTo>
                        <a:pt x="35" y="21"/>
                      </a:lnTo>
                      <a:lnTo>
                        <a:pt x="35" y="21"/>
                      </a:lnTo>
                      <a:lnTo>
                        <a:pt x="34" y="14"/>
                      </a:lnTo>
                      <a:lnTo>
                        <a:pt x="32" y="8"/>
                      </a:lnTo>
                      <a:lnTo>
                        <a:pt x="29"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4" name="Freeform 1329"/>
                <p:cNvSpPr>
                  <a:spLocks/>
                </p:cNvSpPr>
                <p:nvPr/>
              </p:nvSpPr>
              <p:spPr bwMode="auto">
                <a:xfrm>
                  <a:off x="3057" y="2074"/>
                  <a:ext cx="6" cy="7"/>
                </a:xfrm>
                <a:custGeom>
                  <a:avLst/>
                  <a:gdLst>
                    <a:gd name="T0" fmla="*/ 24 w 35"/>
                    <a:gd name="T1" fmla="*/ 0 h 45"/>
                    <a:gd name="T2" fmla="*/ 17 w 35"/>
                    <a:gd name="T3" fmla="*/ 1 h 45"/>
                    <a:gd name="T4" fmla="*/ 12 w 35"/>
                    <a:gd name="T5" fmla="*/ 3 h 45"/>
                    <a:gd name="T6" fmla="*/ 7 w 35"/>
                    <a:gd name="T7" fmla="*/ 6 h 45"/>
                    <a:gd name="T8" fmla="*/ 7 w 35"/>
                    <a:gd name="T9" fmla="*/ 7 h 45"/>
                    <a:gd name="T10" fmla="*/ 3 w 35"/>
                    <a:gd name="T11" fmla="*/ 12 h 45"/>
                    <a:gd name="T12" fmla="*/ 1 w 35"/>
                    <a:gd name="T13" fmla="*/ 18 h 45"/>
                    <a:gd name="T14" fmla="*/ 0 w 35"/>
                    <a:gd name="T15" fmla="*/ 25 h 45"/>
                    <a:gd name="T16" fmla="*/ 1 w 35"/>
                    <a:gd name="T17" fmla="*/ 31 h 45"/>
                    <a:gd name="T18" fmla="*/ 3 w 35"/>
                    <a:gd name="T19" fmla="*/ 37 h 45"/>
                    <a:gd name="T20" fmla="*/ 7 w 35"/>
                    <a:gd name="T21" fmla="*/ 41 h 45"/>
                    <a:gd name="T22" fmla="*/ 11 w 35"/>
                    <a:gd name="T23" fmla="*/ 45 h 45"/>
                    <a:gd name="T24" fmla="*/ 23 w 35"/>
                    <a:gd name="T25" fmla="*/ 43 h 45"/>
                    <a:gd name="T26" fmla="*/ 23 w 35"/>
                    <a:gd name="T27" fmla="*/ 43 h 45"/>
                    <a:gd name="T28" fmla="*/ 16 w 35"/>
                    <a:gd name="T29" fmla="*/ 42 h 45"/>
                    <a:gd name="T30" fmla="*/ 12 w 35"/>
                    <a:gd name="T31" fmla="*/ 38 h 45"/>
                    <a:gd name="T32" fmla="*/ 10 w 35"/>
                    <a:gd name="T33" fmla="*/ 37 h 45"/>
                    <a:gd name="T34" fmla="*/ 8 w 35"/>
                    <a:gd name="T35" fmla="*/ 32 h 45"/>
                    <a:gd name="T36" fmla="*/ 7 w 35"/>
                    <a:gd name="T37" fmla="*/ 25 h 45"/>
                    <a:gd name="T38" fmla="*/ 8 w 35"/>
                    <a:gd name="T39" fmla="*/ 21 h 45"/>
                    <a:gd name="T40" fmla="*/ 9 w 35"/>
                    <a:gd name="T41" fmla="*/ 15 h 45"/>
                    <a:gd name="T42" fmla="*/ 12 w 35"/>
                    <a:gd name="T43" fmla="*/ 10 h 45"/>
                    <a:gd name="T44" fmla="*/ 12 w 35"/>
                    <a:gd name="T45" fmla="*/ 9 h 45"/>
                    <a:gd name="T46" fmla="*/ 17 w 35"/>
                    <a:gd name="T47" fmla="*/ 6 h 45"/>
                    <a:gd name="T48" fmla="*/ 24 w 35"/>
                    <a:gd name="T49" fmla="*/ 5 h 45"/>
                    <a:gd name="T50" fmla="*/ 35 w 35"/>
                    <a:gd name="T51" fmla="*/ 3 h 45"/>
                    <a:gd name="T52" fmla="*/ 29 w 35"/>
                    <a:gd name="T53" fmla="*/ 1 h 45"/>
                    <a:gd name="T54" fmla="*/ 24 w 35"/>
                    <a:gd name="T55"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45">
                      <a:moveTo>
                        <a:pt x="24" y="0"/>
                      </a:moveTo>
                      <a:lnTo>
                        <a:pt x="17" y="1"/>
                      </a:lnTo>
                      <a:lnTo>
                        <a:pt x="12" y="3"/>
                      </a:lnTo>
                      <a:lnTo>
                        <a:pt x="7" y="6"/>
                      </a:lnTo>
                      <a:lnTo>
                        <a:pt x="7" y="7"/>
                      </a:lnTo>
                      <a:lnTo>
                        <a:pt x="3" y="12"/>
                      </a:lnTo>
                      <a:lnTo>
                        <a:pt x="1" y="18"/>
                      </a:lnTo>
                      <a:lnTo>
                        <a:pt x="0" y="25"/>
                      </a:lnTo>
                      <a:lnTo>
                        <a:pt x="1" y="31"/>
                      </a:lnTo>
                      <a:lnTo>
                        <a:pt x="3" y="37"/>
                      </a:lnTo>
                      <a:lnTo>
                        <a:pt x="7" y="41"/>
                      </a:lnTo>
                      <a:lnTo>
                        <a:pt x="11" y="45"/>
                      </a:lnTo>
                      <a:lnTo>
                        <a:pt x="23" y="43"/>
                      </a:lnTo>
                      <a:lnTo>
                        <a:pt x="23" y="43"/>
                      </a:lnTo>
                      <a:lnTo>
                        <a:pt x="16" y="42"/>
                      </a:lnTo>
                      <a:lnTo>
                        <a:pt x="12" y="38"/>
                      </a:lnTo>
                      <a:lnTo>
                        <a:pt x="10" y="37"/>
                      </a:lnTo>
                      <a:lnTo>
                        <a:pt x="8" y="32"/>
                      </a:lnTo>
                      <a:lnTo>
                        <a:pt x="7" y="25"/>
                      </a:lnTo>
                      <a:lnTo>
                        <a:pt x="8" y="21"/>
                      </a:lnTo>
                      <a:lnTo>
                        <a:pt x="9" y="15"/>
                      </a:lnTo>
                      <a:lnTo>
                        <a:pt x="12" y="10"/>
                      </a:lnTo>
                      <a:lnTo>
                        <a:pt x="12" y="9"/>
                      </a:lnTo>
                      <a:lnTo>
                        <a:pt x="17" y="6"/>
                      </a:lnTo>
                      <a:lnTo>
                        <a:pt x="24" y="5"/>
                      </a:lnTo>
                      <a:lnTo>
                        <a:pt x="35" y="3"/>
                      </a:lnTo>
                      <a:lnTo>
                        <a:pt x="29"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5" name="Freeform 1330"/>
                <p:cNvSpPr>
                  <a:spLocks/>
                </p:cNvSpPr>
                <p:nvPr/>
              </p:nvSpPr>
              <p:spPr bwMode="auto">
                <a:xfrm>
                  <a:off x="3066" y="2074"/>
                  <a:ext cx="1" cy="8"/>
                </a:xfrm>
                <a:custGeom>
                  <a:avLst/>
                  <a:gdLst>
                    <a:gd name="T0" fmla="*/ 7 w 7"/>
                    <a:gd name="T1" fmla="*/ 0 h 47"/>
                    <a:gd name="T2" fmla="*/ 0 w 7"/>
                    <a:gd name="T3" fmla="*/ 0 h 47"/>
                    <a:gd name="T4" fmla="*/ 0 w 7"/>
                    <a:gd name="T5" fmla="*/ 47 h 47"/>
                    <a:gd name="T6" fmla="*/ 7 w 7"/>
                    <a:gd name="T7" fmla="*/ 47 h 47"/>
                    <a:gd name="T8" fmla="*/ 7 w 7"/>
                    <a:gd name="T9" fmla="*/ 10 h 47"/>
                    <a:gd name="T10" fmla="*/ 7 w 7"/>
                    <a:gd name="T11" fmla="*/ 10 h 47"/>
                    <a:gd name="T12" fmla="*/ 7 w 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7" h="47">
                      <a:moveTo>
                        <a:pt x="7" y="0"/>
                      </a:moveTo>
                      <a:lnTo>
                        <a:pt x="0" y="0"/>
                      </a:lnTo>
                      <a:lnTo>
                        <a:pt x="0" y="47"/>
                      </a:lnTo>
                      <a:lnTo>
                        <a:pt x="7" y="47"/>
                      </a:lnTo>
                      <a:lnTo>
                        <a:pt x="7" y="10"/>
                      </a:lnTo>
                      <a:lnTo>
                        <a:pt x="7" y="1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6" name="Freeform 1331"/>
                <p:cNvSpPr>
                  <a:spLocks/>
                </p:cNvSpPr>
                <p:nvPr/>
              </p:nvSpPr>
              <p:spPr bwMode="auto">
                <a:xfrm>
                  <a:off x="3067" y="2074"/>
                  <a:ext cx="4" cy="8"/>
                </a:xfrm>
                <a:custGeom>
                  <a:avLst/>
                  <a:gdLst>
                    <a:gd name="T0" fmla="*/ 0 w 24"/>
                    <a:gd name="T1" fmla="*/ 0 h 47"/>
                    <a:gd name="T2" fmla="*/ 0 w 24"/>
                    <a:gd name="T3" fmla="*/ 10 h 47"/>
                    <a:gd name="T4" fmla="*/ 24 w 24"/>
                    <a:gd name="T5" fmla="*/ 47 h 47"/>
                    <a:gd name="T6" fmla="*/ 24 w 24"/>
                    <a:gd name="T7" fmla="*/ 37 h 47"/>
                    <a:gd name="T8" fmla="*/ 0 w 24"/>
                    <a:gd name="T9" fmla="*/ 0 h 47"/>
                  </a:gdLst>
                  <a:ahLst/>
                  <a:cxnLst>
                    <a:cxn ang="0">
                      <a:pos x="T0" y="T1"/>
                    </a:cxn>
                    <a:cxn ang="0">
                      <a:pos x="T2" y="T3"/>
                    </a:cxn>
                    <a:cxn ang="0">
                      <a:pos x="T4" y="T5"/>
                    </a:cxn>
                    <a:cxn ang="0">
                      <a:pos x="T6" y="T7"/>
                    </a:cxn>
                    <a:cxn ang="0">
                      <a:pos x="T8" y="T9"/>
                    </a:cxn>
                  </a:cxnLst>
                  <a:rect l="0" t="0" r="r" b="b"/>
                  <a:pathLst>
                    <a:path w="24" h="47">
                      <a:moveTo>
                        <a:pt x="0" y="0"/>
                      </a:moveTo>
                      <a:lnTo>
                        <a:pt x="0" y="10"/>
                      </a:lnTo>
                      <a:lnTo>
                        <a:pt x="24" y="47"/>
                      </a:lnTo>
                      <a:lnTo>
                        <a:pt x="24" y="3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7" name="Freeform 1332"/>
                <p:cNvSpPr>
                  <a:spLocks/>
                </p:cNvSpPr>
                <p:nvPr/>
              </p:nvSpPr>
              <p:spPr bwMode="auto">
                <a:xfrm>
                  <a:off x="3071" y="2074"/>
                  <a:ext cx="1" cy="8"/>
                </a:xfrm>
                <a:custGeom>
                  <a:avLst/>
                  <a:gdLst>
                    <a:gd name="T0" fmla="*/ 7 w 7"/>
                    <a:gd name="T1" fmla="*/ 0 h 47"/>
                    <a:gd name="T2" fmla="*/ 1 w 7"/>
                    <a:gd name="T3" fmla="*/ 0 h 47"/>
                    <a:gd name="T4" fmla="*/ 0 w 7"/>
                    <a:gd name="T5" fmla="*/ 37 h 47"/>
                    <a:gd name="T6" fmla="*/ 0 w 7"/>
                    <a:gd name="T7" fmla="*/ 37 h 47"/>
                    <a:gd name="T8" fmla="*/ 0 w 7"/>
                    <a:gd name="T9" fmla="*/ 47 h 47"/>
                    <a:gd name="T10" fmla="*/ 7 w 7"/>
                    <a:gd name="T11" fmla="*/ 47 h 47"/>
                    <a:gd name="T12" fmla="*/ 7 w 7"/>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7" h="47">
                      <a:moveTo>
                        <a:pt x="7" y="0"/>
                      </a:moveTo>
                      <a:lnTo>
                        <a:pt x="1" y="0"/>
                      </a:lnTo>
                      <a:lnTo>
                        <a:pt x="0" y="37"/>
                      </a:lnTo>
                      <a:lnTo>
                        <a:pt x="0" y="37"/>
                      </a:lnTo>
                      <a:lnTo>
                        <a:pt x="0" y="47"/>
                      </a:lnTo>
                      <a:lnTo>
                        <a:pt x="7" y="4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8" name="Freeform 1333"/>
                <p:cNvSpPr>
                  <a:spLocks/>
                </p:cNvSpPr>
                <p:nvPr/>
              </p:nvSpPr>
              <p:spPr bwMode="auto">
                <a:xfrm>
                  <a:off x="3074" y="2074"/>
                  <a:ext cx="5" cy="8"/>
                </a:xfrm>
                <a:custGeom>
                  <a:avLst/>
                  <a:gdLst>
                    <a:gd name="T0" fmla="*/ 34 w 36"/>
                    <a:gd name="T1" fmla="*/ 0 h 48"/>
                    <a:gd name="T2" fmla="*/ 0 w 36"/>
                    <a:gd name="T3" fmla="*/ 0 h 48"/>
                    <a:gd name="T4" fmla="*/ 0 w 36"/>
                    <a:gd name="T5" fmla="*/ 47 h 48"/>
                    <a:gd name="T6" fmla="*/ 36 w 36"/>
                    <a:gd name="T7" fmla="*/ 48 h 48"/>
                    <a:gd name="T8" fmla="*/ 36 w 36"/>
                    <a:gd name="T9" fmla="*/ 41 h 48"/>
                    <a:gd name="T10" fmla="*/ 7 w 36"/>
                    <a:gd name="T11" fmla="*/ 41 h 48"/>
                    <a:gd name="T12" fmla="*/ 7 w 36"/>
                    <a:gd name="T13" fmla="*/ 25 h 48"/>
                    <a:gd name="T14" fmla="*/ 32 w 36"/>
                    <a:gd name="T15" fmla="*/ 25 h 48"/>
                    <a:gd name="T16" fmla="*/ 32 w 36"/>
                    <a:gd name="T17" fmla="*/ 20 h 48"/>
                    <a:gd name="T18" fmla="*/ 7 w 36"/>
                    <a:gd name="T19" fmla="*/ 20 h 48"/>
                    <a:gd name="T20" fmla="*/ 7 w 36"/>
                    <a:gd name="T21" fmla="*/ 5 h 48"/>
                    <a:gd name="T22" fmla="*/ 34 w 36"/>
                    <a:gd name="T23" fmla="*/ 6 h 48"/>
                    <a:gd name="T24" fmla="*/ 34 w 36"/>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8">
                      <a:moveTo>
                        <a:pt x="34" y="0"/>
                      </a:moveTo>
                      <a:lnTo>
                        <a:pt x="0" y="0"/>
                      </a:lnTo>
                      <a:lnTo>
                        <a:pt x="0" y="47"/>
                      </a:lnTo>
                      <a:lnTo>
                        <a:pt x="36" y="48"/>
                      </a:lnTo>
                      <a:lnTo>
                        <a:pt x="36" y="41"/>
                      </a:lnTo>
                      <a:lnTo>
                        <a:pt x="7" y="41"/>
                      </a:lnTo>
                      <a:lnTo>
                        <a:pt x="7" y="25"/>
                      </a:lnTo>
                      <a:lnTo>
                        <a:pt x="32" y="25"/>
                      </a:lnTo>
                      <a:lnTo>
                        <a:pt x="32" y="20"/>
                      </a:lnTo>
                      <a:lnTo>
                        <a:pt x="7" y="20"/>
                      </a:lnTo>
                      <a:lnTo>
                        <a:pt x="7" y="5"/>
                      </a:lnTo>
                      <a:lnTo>
                        <a:pt x="34"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9" name="Freeform 1334"/>
                <p:cNvSpPr>
                  <a:spLocks/>
                </p:cNvSpPr>
                <p:nvPr/>
              </p:nvSpPr>
              <p:spPr bwMode="auto">
                <a:xfrm>
                  <a:off x="2534" y="3084"/>
                  <a:ext cx="3" cy="3"/>
                </a:xfrm>
                <a:custGeom>
                  <a:avLst/>
                  <a:gdLst>
                    <a:gd name="T0" fmla="*/ 22 w 22"/>
                    <a:gd name="T1" fmla="*/ 0 h 22"/>
                    <a:gd name="T2" fmla="*/ 16 w 22"/>
                    <a:gd name="T3" fmla="*/ 1 h 22"/>
                    <a:gd name="T4" fmla="*/ 11 w 22"/>
                    <a:gd name="T5" fmla="*/ 3 h 22"/>
                    <a:gd name="T6" fmla="*/ 7 w 22"/>
                    <a:gd name="T7" fmla="*/ 7 h 22"/>
                    <a:gd name="T8" fmla="*/ 3 w 22"/>
                    <a:gd name="T9" fmla="*/ 11 h 22"/>
                    <a:gd name="T10" fmla="*/ 1 w 22"/>
                    <a:gd name="T11" fmla="*/ 16 h 22"/>
                    <a:gd name="T12" fmla="*/ 0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0"/>
                      </a:moveTo>
                      <a:lnTo>
                        <a:pt x="16" y="1"/>
                      </a:lnTo>
                      <a:lnTo>
                        <a:pt x="11" y="3"/>
                      </a:lnTo>
                      <a:lnTo>
                        <a:pt x="7"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0" name="Line 1335"/>
                <p:cNvSpPr>
                  <a:spLocks noChangeShapeType="1"/>
                </p:cNvSpPr>
                <p:nvPr/>
              </p:nvSpPr>
              <p:spPr bwMode="auto">
                <a:xfrm>
                  <a:off x="2533" y="2909"/>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1" name="Line 1336"/>
                <p:cNvSpPr>
                  <a:spLocks noChangeShapeType="1"/>
                </p:cNvSpPr>
                <p:nvPr/>
              </p:nvSpPr>
              <p:spPr bwMode="auto">
                <a:xfrm>
                  <a:off x="2526"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2" name="Line 1337"/>
                <p:cNvSpPr>
                  <a:spLocks noChangeShapeType="1"/>
                </p:cNvSpPr>
                <p:nvPr/>
              </p:nvSpPr>
              <p:spPr bwMode="auto">
                <a:xfrm>
                  <a:off x="2533" y="299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3" name="Line 1338"/>
                <p:cNvSpPr>
                  <a:spLocks noChangeShapeType="1"/>
                </p:cNvSpPr>
                <p:nvPr/>
              </p:nvSpPr>
              <p:spPr bwMode="auto">
                <a:xfrm>
                  <a:off x="2526" y="299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4" name="Freeform 1339"/>
                <p:cNvSpPr>
                  <a:spLocks/>
                </p:cNvSpPr>
                <p:nvPr/>
              </p:nvSpPr>
              <p:spPr bwMode="auto">
                <a:xfrm>
                  <a:off x="2534" y="3070"/>
                  <a:ext cx="3" cy="7"/>
                </a:xfrm>
                <a:custGeom>
                  <a:avLst/>
                  <a:gdLst>
                    <a:gd name="T0" fmla="*/ 22 w 22"/>
                    <a:gd name="T1" fmla="*/ 0 h 43"/>
                    <a:gd name="T2" fmla="*/ 15 w 22"/>
                    <a:gd name="T3" fmla="*/ 1 h 43"/>
                    <a:gd name="T4" fmla="*/ 9 w 22"/>
                    <a:gd name="T5" fmla="*/ 4 h 43"/>
                    <a:gd name="T6" fmla="*/ 5 w 22"/>
                    <a:gd name="T7" fmla="*/ 8 h 43"/>
                    <a:gd name="T8" fmla="*/ 1 w 22"/>
                    <a:gd name="T9" fmla="*/ 15 h 43"/>
                    <a:gd name="T10" fmla="*/ 0 w 22"/>
                    <a:gd name="T11" fmla="*/ 21 h 43"/>
                    <a:gd name="T12" fmla="*/ 1 w 22"/>
                    <a:gd name="T13" fmla="*/ 28 h 43"/>
                    <a:gd name="T14" fmla="*/ 5 w 22"/>
                    <a:gd name="T15" fmla="*/ 34 h 43"/>
                    <a:gd name="T16" fmla="*/ 9 w 22"/>
                    <a:gd name="T17" fmla="*/ 38 h 43"/>
                    <a:gd name="T18" fmla="*/ 15 w 22"/>
                    <a:gd name="T19" fmla="*/ 41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8"/>
                      </a:lnTo>
                      <a:lnTo>
                        <a:pt x="1" y="15"/>
                      </a:lnTo>
                      <a:lnTo>
                        <a:pt x="0" y="21"/>
                      </a:lnTo>
                      <a:lnTo>
                        <a:pt x="1" y="28"/>
                      </a:lnTo>
                      <a:lnTo>
                        <a:pt x="5" y="34"/>
                      </a:lnTo>
                      <a:lnTo>
                        <a:pt x="9" y="38"/>
                      </a:lnTo>
                      <a:lnTo>
                        <a:pt x="15" y="41"/>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5" name="Freeform 1340"/>
                <p:cNvSpPr>
                  <a:spLocks/>
                </p:cNvSpPr>
                <p:nvPr/>
              </p:nvSpPr>
              <p:spPr bwMode="auto">
                <a:xfrm>
                  <a:off x="2533" y="3059"/>
                  <a:ext cx="4" cy="4"/>
                </a:xfrm>
                <a:custGeom>
                  <a:avLst/>
                  <a:gdLst>
                    <a:gd name="T0" fmla="*/ 0 w 21"/>
                    <a:gd name="T1" fmla="*/ 0 h 21"/>
                    <a:gd name="T2" fmla="*/ 1 w 21"/>
                    <a:gd name="T3" fmla="*/ 5 h 21"/>
                    <a:gd name="T4" fmla="*/ 3 w 21"/>
                    <a:gd name="T5" fmla="*/ 11 h 21"/>
                    <a:gd name="T6" fmla="*/ 7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7"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6" name="Freeform 1341"/>
                <p:cNvSpPr>
                  <a:spLocks/>
                </p:cNvSpPr>
                <p:nvPr/>
              </p:nvSpPr>
              <p:spPr bwMode="auto">
                <a:xfrm>
                  <a:off x="2523" y="3070"/>
                  <a:ext cx="3" cy="7"/>
                </a:xfrm>
                <a:custGeom>
                  <a:avLst/>
                  <a:gdLst>
                    <a:gd name="T0" fmla="*/ 0 w 22"/>
                    <a:gd name="T1" fmla="*/ 43 h 43"/>
                    <a:gd name="T2" fmla="*/ 7 w 22"/>
                    <a:gd name="T3" fmla="*/ 41 h 43"/>
                    <a:gd name="T4" fmla="*/ 13 w 22"/>
                    <a:gd name="T5" fmla="*/ 38 h 43"/>
                    <a:gd name="T6" fmla="*/ 17 w 22"/>
                    <a:gd name="T7" fmla="*/ 34 h 43"/>
                    <a:gd name="T8" fmla="*/ 20 w 22"/>
                    <a:gd name="T9" fmla="*/ 28 h 43"/>
                    <a:gd name="T10" fmla="*/ 22 w 22"/>
                    <a:gd name="T11" fmla="*/ 21 h 43"/>
                    <a:gd name="T12" fmla="*/ 20 w 22"/>
                    <a:gd name="T13" fmla="*/ 15 h 43"/>
                    <a:gd name="T14" fmla="*/ 17 w 22"/>
                    <a:gd name="T15" fmla="*/ 8 h 43"/>
                    <a:gd name="T16" fmla="*/ 13 w 22"/>
                    <a:gd name="T17" fmla="*/ 4 h 43"/>
                    <a:gd name="T18" fmla="*/ 7 w 22"/>
                    <a:gd name="T19" fmla="*/ 1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1"/>
                      </a:lnTo>
                      <a:lnTo>
                        <a:pt x="13" y="38"/>
                      </a:lnTo>
                      <a:lnTo>
                        <a:pt x="17" y="34"/>
                      </a:lnTo>
                      <a:lnTo>
                        <a:pt x="20" y="28"/>
                      </a:lnTo>
                      <a:lnTo>
                        <a:pt x="22" y="21"/>
                      </a:lnTo>
                      <a:lnTo>
                        <a:pt x="20" y="15"/>
                      </a:lnTo>
                      <a:lnTo>
                        <a:pt x="17"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7" name="Freeform 1342"/>
                <p:cNvSpPr>
                  <a:spLocks/>
                </p:cNvSpPr>
                <p:nvPr/>
              </p:nvSpPr>
              <p:spPr bwMode="auto">
                <a:xfrm>
                  <a:off x="2533" y="2991"/>
                  <a:ext cx="4" cy="4"/>
                </a:xfrm>
                <a:custGeom>
                  <a:avLst/>
                  <a:gdLst>
                    <a:gd name="T0" fmla="*/ 21 w 21"/>
                    <a:gd name="T1" fmla="*/ 0 h 21"/>
                    <a:gd name="T2" fmla="*/ 16 w 21"/>
                    <a:gd name="T3" fmla="*/ 1 h 21"/>
                    <a:gd name="T4" fmla="*/ 11 w 21"/>
                    <a:gd name="T5" fmla="*/ 3 h 21"/>
                    <a:gd name="T6" fmla="*/ 7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7"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8" name="Freeform 1343"/>
                <p:cNvSpPr>
                  <a:spLocks/>
                </p:cNvSpPr>
                <p:nvPr/>
              </p:nvSpPr>
              <p:spPr bwMode="auto">
                <a:xfrm>
                  <a:off x="2533" y="2973"/>
                  <a:ext cx="4" cy="4"/>
                </a:xfrm>
                <a:custGeom>
                  <a:avLst/>
                  <a:gdLst>
                    <a:gd name="T0" fmla="*/ 0 w 21"/>
                    <a:gd name="T1" fmla="*/ 0 h 22"/>
                    <a:gd name="T2" fmla="*/ 1 w 21"/>
                    <a:gd name="T3" fmla="*/ 6 h 22"/>
                    <a:gd name="T4" fmla="*/ 3 w 21"/>
                    <a:gd name="T5" fmla="*/ 11 h 22"/>
                    <a:gd name="T6" fmla="*/ 7 w 21"/>
                    <a:gd name="T7" fmla="*/ 15 h 22"/>
                    <a:gd name="T8" fmla="*/ 11 w 21"/>
                    <a:gd name="T9" fmla="*/ 18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7" y="15"/>
                      </a:lnTo>
                      <a:lnTo>
                        <a:pt x="11" y="18"/>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39" name="Line 1344"/>
                <p:cNvSpPr>
                  <a:spLocks noChangeShapeType="1"/>
                </p:cNvSpPr>
                <p:nvPr/>
              </p:nvSpPr>
              <p:spPr bwMode="auto">
                <a:xfrm>
                  <a:off x="2525" y="2820"/>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0" name="Line 1345"/>
                <p:cNvSpPr>
                  <a:spLocks noChangeShapeType="1"/>
                </p:cNvSpPr>
                <p:nvPr/>
              </p:nvSpPr>
              <p:spPr bwMode="auto">
                <a:xfrm>
                  <a:off x="2533" y="282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1" name="Freeform 1346"/>
                <p:cNvSpPr>
                  <a:spLocks/>
                </p:cNvSpPr>
                <p:nvPr/>
              </p:nvSpPr>
              <p:spPr bwMode="auto">
                <a:xfrm>
                  <a:off x="2533" y="2905"/>
                  <a:ext cx="3" cy="4"/>
                </a:xfrm>
                <a:custGeom>
                  <a:avLst/>
                  <a:gdLst>
                    <a:gd name="T0" fmla="*/ 21 w 21"/>
                    <a:gd name="T1" fmla="*/ 0 h 21"/>
                    <a:gd name="T2" fmla="*/ 16 w 21"/>
                    <a:gd name="T3" fmla="*/ 1 h 21"/>
                    <a:gd name="T4" fmla="*/ 11 w 21"/>
                    <a:gd name="T5" fmla="*/ 3 h 21"/>
                    <a:gd name="T6" fmla="*/ 6 w 21"/>
                    <a:gd name="T7" fmla="*/ 7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2" name="Freeform 1347"/>
                <p:cNvSpPr>
                  <a:spLocks/>
                </p:cNvSpPr>
                <p:nvPr/>
              </p:nvSpPr>
              <p:spPr bwMode="auto">
                <a:xfrm>
                  <a:off x="2533" y="2888"/>
                  <a:ext cx="3" cy="3"/>
                </a:xfrm>
                <a:custGeom>
                  <a:avLst/>
                  <a:gdLst>
                    <a:gd name="T0" fmla="*/ 0 w 21"/>
                    <a:gd name="T1" fmla="*/ 0 h 21"/>
                    <a:gd name="T2" fmla="*/ 1 w 21"/>
                    <a:gd name="T3" fmla="*/ 5 h 21"/>
                    <a:gd name="T4" fmla="*/ 3 w 21"/>
                    <a:gd name="T5" fmla="*/ 10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3" name="Freeform 1348"/>
                <p:cNvSpPr>
                  <a:spLocks/>
                </p:cNvSpPr>
                <p:nvPr/>
              </p:nvSpPr>
              <p:spPr bwMode="auto">
                <a:xfrm>
                  <a:off x="2533" y="2820"/>
                  <a:ext cx="3" cy="3"/>
                </a:xfrm>
                <a:custGeom>
                  <a:avLst/>
                  <a:gdLst>
                    <a:gd name="T0" fmla="*/ 21 w 21"/>
                    <a:gd name="T1" fmla="*/ 0 h 21"/>
                    <a:gd name="T2" fmla="*/ 16 w 21"/>
                    <a:gd name="T3" fmla="*/ 1 h 21"/>
                    <a:gd name="T4" fmla="*/ 11 w 21"/>
                    <a:gd name="T5" fmla="*/ 3 h 21"/>
                    <a:gd name="T6" fmla="*/ 6 w 21"/>
                    <a:gd name="T7" fmla="*/ 6 h 21"/>
                    <a:gd name="T8" fmla="*/ 3 w 21"/>
                    <a:gd name="T9" fmla="*/ 10 h 21"/>
                    <a:gd name="T10" fmla="*/ 1 w 21"/>
                    <a:gd name="T11" fmla="*/ 15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0"/>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4" name="Freeform 1349"/>
                <p:cNvSpPr>
                  <a:spLocks/>
                </p:cNvSpPr>
                <p:nvPr/>
              </p:nvSpPr>
              <p:spPr bwMode="auto">
                <a:xfrm>
                  <a:off x="2532" y="2802"/>
                  <a:ext cx="4" cy="7"/>
                </a:xfrm>
                <a:custGeom>
                  <a:avLst/>
                  <a:gdLst>
                    <a:gd name="T0" fmla="*/ 21 w 21"/>
                    <a:gd name="T1" fmla="*/ 0 h 43"/>
                    <a:gd name="T2" fmla="*/ 15 w 21"/>
                    <a:gd name="T3" fmla="*/ 1 h 43"/>
                    <a:gd name="T4" fmla="*/ 8 w 21"/>
                    <a:gd name="T5" fmla="*/ 4 h 43"/>
                    <a:gd name="T6" fmla="*/ 4 w 21"/>
                    <a:gd name="T7" fmla="*/ 8 h 43"/>
                    <a:gd name="T8" fmla="*/ 1 w 21"/>
                    <a:gd name="T9" fmla="*/ 15 h 43"/>
                    <a:gd name="T10" fmla="*/ 0 w 21"/>
                    <a:gd name="T11" fmla="*/ 21 h 43"/>
                    <a:gd name="T12" fmla="*/ 1 w 21"/>
                    <a:gd name="T13" fmla="*/ 28 h 43"/>
                    <a:gd name="T14" fmla="*/ 4 w 21"/>
                    <a:gd name="T15" fmla="*/ 34 h 43"/>
                    <a:gd name="T16" fmla="*/ 8 w 21"/>
                    <a:gd name="T17" fmla="*/ 38 h 43"/>
                    <a:gd name="T18" fmla="*/ 15 w 21"/>
                    <a:gd name="T19" fmla="*/ 41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4"/>
                      </a:lnTo>
                      <a:lnTo>
                        <a:pt x="4" y="8"/>
                      </a:lnTo>
                      <a:lnTo>
                        <a:pt x="1" y="15"/>
                      </a:lnTo>
                      <a:lnTo>
                        <a:pt x="0" y="21"/>
                      </a:lnTo>
                      <a:lnTo>
                        <a:pt x="1" y="28"/>
                      </a:lnTo>
                      <a:lnTo>
                        <a:pt x="4" y="34"/>
                      </a:lnTo>
                      <a:lnTo>
                        <a:pt x="8" y="38"/>
                      </a:lnTo>
                      <a:lnTo>
                        <a:pt x="15" y="41"/>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5" name="Freeform 1350"/>
                <p:cNvSpPr>
                  <a:spLocks/>
                </p:cNvSpPr>
                <p:nvPr/>
              </p:nvSpPr>
              <p:spPr bwMode="auto">
                <a:xfrm>
                  <a:off x="2522" y="2799"/>
                  <a:ext cx="3" cy="4"/>
                </a:xfrm>
                <a:custGeom>
                  <a:avLst/>
                  <a:gdLst>
                    <a:gd name="T0" fmla="*/ 21 w 21"/>
                    <a:gd name="T1" fmla="*/ 21 h 21"/>
                    <a:gd name="T2" fmla="*/ 20 w 21"/>
                    <a:gd name="T3" fmla="*/ 16 h 21"/>
                    <a:gd name="T4" fmla="*/ 18 w 21"/>
                    <a:gd name="T5" fmla="*/ 11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6" name="Freeform 1351"/>
                <p:cNvSpPr>
                  <a:spLocks/>
                </p:cNvSpPr>
                <p:nvPr/>
              </p:nvSpPr>
              <p:spPr bwMode="auto">
                <a:xfrm>
                  <a:off x="2522" y="2810"/>
                  <a:ext cx="3" cy="4"/>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7" name="Line 1352"/>
                <p:cNvSpPr>
                  <a:spLocks noChangeShapeType="1"/>
                </p:cNvSpPr>
                <p:nvPr/>
              </p:nvSpPr>
              <p:spPr bwMode="auto">
                <a:xfrm>
                  <a:off x="2525"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8" name="Line 1353"/>
                <p:cNvSpPr>
                  <a:spLocks noChangeShapeType="1"/>
                </p:cNvSpPr>
                <p:nvPr/>
              </p:nvSpPr>
              <p:spPr bwMode="auto">
                <a:xfrm flipH="1" flipV="1">
                  <a:off x="2531" y="2348"/>
                  <a:ext cx="0"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9" name="Line 1354"/>
                <p:cNvSpPr>
                  <a:spLocks noChangeShapeType="1"/>
                </p:cNvSpPr>
                <p:nvPr/>
              </p:nvSpPr>
              <p:spPr bwMode="auto">
                <a:xfrm flipH="1" flipV="1">
                  <a:off x="2524" y="2334"/>
                  <a:ext cx="0"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0" name="Line 1355"/>
                <p:cNvSpPr>
                  <a:spLocks noChangeShapeType="1"/>
                </p:cNvSpPr>
                <p:nvPr/>
              </p:nvSpPr>
              <p:spPr bwMode="auto">
                <a:xfrm flipH="1" flipV="1">
                  <a:off x="2525" y="263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1" name="Line 1356"/>
                <p:cNvSpPr>
                  <a:spLocks noChangeShapeType="1"/>
                </p:cNvSpPr>
                <p:nvPr/>
              </p:nvSpPr>
              <p:spPr bwMode="auto">
                <a:xfrm flipH="1" flipV="1">
                  <a:off x="2532" y="2720"/>
                  <a:ext cx="0" cy="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2" name="Line 1357"/>
                <p:cNvSpPr>
                  <a:spLocks noChangeShapeType="1"/>
                </p:cNvSpPr>
                <p:nvPr/>
              </p:nvSpPr>
              <p:spPr bwMode="auto">
                <a:xfrm flipH="1" flipV="1">
                  <a:off x="2525" y="27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3" name="Line 1358"/>
                <p:cNvSpPr>
                  <a:spLocks noChangeShapeType="1"/>
                </p:cNvSpPr>
                <p:nvPr/>
              </p:nvSpPr>
              <p:spPr bwMode="auto">
                <a:xfrm flipH="1" flipV="1">
                  <a:off x="2532" y="2634"/>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4" name="Line 1359"/>
                <p:cNvSpPr>
                  <a:spLocks noChangeShapeType="1"/>
                </p:cNvSpPr>
                <p:nvPr/>
              </p:nvSpPr>
              <p:spPr bwMode="auto">
                <a:xfrm flipH="1" flipV="1">
                  <a:off x="2531" y="2459"/>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5" name="Line 1360"/>
                <p:cNvSpPr>
                  <a:spLocks noChangeShapeType="1"/>
                </p:cNvSpPr>
                <p:nvPr/>
              </p:nvSpPr>
              <p:spPr bwMode="auto">
                <a:xfrm flipH="1" flipV="1">
                  <a:off x="2524" y="2434"/>
                  <a:ext cx="0" cy="1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6" name="Line 1361"/>
                <p:cNvSpPr>
                  <a:spLocks noChangeShapeType="1"/>
                </p:cNvSpPr>
                <p:nvPr/>
              </p:nvSpPr>
              <p:spPr bwMode="auto">
                <a:xfrm flipV="1">
                  <a:off x="2532" y="2584"/>
                  <a:ext cx="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7" name="Line 1362"/>
                <p:cNvSpPr>
                  <a:spLocks noChangeShapeType="1"/>
                </p:cNvSpPr>
                <p:nvPr/>
              </p:nvSpPr>
              <p:spPr bwMode="auto">
                <a:xfrm flipV="1">
                  <a:off x="2525" y="2581"/>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8" name="Line 1363"/>
                <p:cNvSpPr>
                  <a:spLocks noChangeShapeType="1"/>
                </p:cNvSpPr>
                <p:nvPr/>
              </p:nvSpPr>
              <p:spPr bwMode="auto">
                <a:xfrm flipV="1">
                  <a:off x="2532" y="254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59" name="Line 1364"/>
                <p:cNvSpPr>
                  <a:spLocks noChangeShapeType="1"/>
                </p:cNvSpPr>
                <p:nvPr/>
              </p:nvSpPr>
              <p:spPr bwMode="auto">
                <a:xfrm flipV="1">
                  <a:off x="2531" y="244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0" name="Line 1365"/>
                <p:cNvSpPr>
                  <a:spLocks noChangeShapeType="1"/>
                </p:cNvSpPr>
                <p:nvPr/>
              </p:nvSpPr>
              <p:spPr bwMode="auto">
                <a:xfrm flipH="1" flipV="1">
                  <a:off x="2530" y="2091"/>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1" name="Line 1366"/>
                <p:cNvSpPr>
                  <a:spLocks noChangeShapeType="1"/>
                </p:cNvSpPr>
                <p:nvPr/>
              </p:nvSpPr>
              <p:spPr bwMode="auto">
                <a:xfrm flipH="1" flipV="1">
                  <a:off x="2523" y="208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2" name="Line 1367"/>
                <p:cNvSpPr>
                  <a:spLocks noChangeShapeType="1"/>
                </p:cNvSpPr>
                <p:nvPr/>
              </p:nvSpPr>
              <p:spPr bwMode="auto">
                <a:xfrm flipH="1" flipV="1">
                  <a:off x="2530" y="2177"/>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3" name="Line 1368"/>
                <p:cNvSpPr>
                  <a:spLocks noChangeShapeType="1"/>
                </p:cNvSpPr>
                <p:nvPr/>
              </p:nvSpPr>
              <p:spPr bwMode="auto">
                <a:xfrm flipH="1" flipV="1">
                  <a:off x="2523" y="2173"/>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4" name="Line 1369"/>
                <p:cNvSpPr>
                  <a:spLocks noChangeShapeType="1"/>
                </p:cNvSpPr>
                <p:nvPr/>
              </p:nvSpPr>
              <p:spPr bwMode="auto">
                <a:xfrm flipH="1" flipV="1">
                  <a:off x="2531" y="2263"/>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5" name="Line 1370"/>
                <p:cNvSpPr>
                  <a:spLocks noChangeShapeType="1"/>
                </p:cNvSpPr>
                <p:nvPr/>
              </p:nvSpPr>
              <p:spPr bwMode="auto">
                <a:xfrm>
                  <a:off x="2523" y="2259"/>
                  <a:ext cx="1"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6" name="Line 1371"/>
                <p:cNvSpPr>
                  <a:spLocks noChangeShapeType="1"/>
                </p:cNvSpPr>
                <p:nvPr/>
              </p:nvSpPr>
              <p:spPr bwMode="auto">
                <a:xfrm flipH="1" flipV="1">
                  <a:off x="2521" y="1655"/>
                  <a:ext cx="0"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7" name="Line 1372"/>
                <p:cNvSpPr>
                  <a:spLocks noChangeShapeType="1"/>
                </p:cNvSpPr>
                <p:nvPr/>
              </p:nvSpPr>
              <p:spPr bwMode="auto">
                <a:xfrm flipH="1" flipV="1">
                  <a:off x="2522" y="191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8" name="Line 1373"/>
                <p:cNvSpPr>
                  <a:spLocks noChangeShapeType="1"/>
                </p:cNvSpPr>
                <p:nvPr/>
              </p:nvSpPr>
              <p:spPr bwMode="auto">
                <a:xfrm flipH="1" flipV="1">
                  <a:off x="2523" y="200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9" name="Line 1374"/>
                <p:cNvSpPr>
                  <a:spLocks noChangeShapeType="1"/>
                </p:cNvSpPr>
                <p:nvPr/>
              </p:nvSpPr>
              <p:spPr bwMode="auto">
                <a:xfrm flipH="1" flipV="1">
                  <a:off x="2522" y="174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0" name="Line 1375"/>
                <p:cNvSpPr>
                  <a:spLocks noChangeShapeType="1"/>
                </p:cNvSpPr>
                <p:nvPr/>
              </p:nvSpPr>
              <p:spPr bwMode="auto">
                <a:xfrm flipH="1" flipV="1">
                  <a:off x="2522" y="18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1" name="Freeform 1376"/>
                <p:cNvSpPr>
                  <a:spLocks/>
                </p:cNvSpPr>
                <p:nvPr/>
              </p:nvSpPr>
              <p:spPr bwMode="auto">
                <a:xfrm>
                  <a:off x="2534" y="3084"/>
                  <a:ext cx="3" cy="3"/>
                </a:xfrm>
                <a:custGeom>
                  <a:avLst/>
                  <a:gdLst>
                    <a:gd name="T0" fmla="*/ 22 w 22"/>
                    <a:gd name="T1" fmla="*/ 0 h 22"/>
                    <a:gd name="T2" fmla="*/ 16 w 22"/>
                    <a:gd name="T3" fmla="*/ 1 h 22"/>
                    <a:gd name="T4" fmla="*/ 11 w 22"/>
                    <a:gd name="T5" fmla="*/ 3 h 22"/>
                    <a:gd name="T6" fmla="*/ 7 w 22"/>
                    <a:gd name="T7" fmla="*/ 7 h 22"/>
                    <a:gd name="T8" fmla="*/ 3 w 22"/>
                    <a:gd name="T9" fmla="*/ 11 h 22"/>
                    <a:gd name="T10" fmla="*/ 1 w 22"/>
                    <a:gd name="T11" fmla="*/ 16 h 22"/>
                    <a:gd name="T12" fmla="*/ 0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0"/>
                      </a:moveTo>
                      <a:lnTo>
                        <a:pt x="16" y="1"/>
                      </a:lnTo>
                      <a:lnTo>
                        <a:pt x="11" y="3"/>
                      </a:lnTo>
                      <a:lnTo>
                        <a:pt x="7"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2" name="Line 1377"/>
                <p:cNvSpPr>
                  <a:spLocks noChangeShapeType="1"/>
                </p:cNvSpPr>
                <p:nvPr/>
              </p:nvSpPr>
              <p:spPr bwMode="auto">
                <a:xfrm>
                  <a:off x="2533" y="2909"/>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3" name="Line 1378"/>
                <p:cNvSpPr>
                  <a:spLocks noChangeShapeType="1"/>
                </p:cNvSpPr>
                <p:nvPr/>
              </p:nvSpPr>
              <p:spPr bwMode="auto">
                <a:xfrm>
                  <a:off x="2526"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4" name="Line 1379"/>
                <p:cNvSpPr>
                  <a:spLocks noChangeShapeType="1"/>
                </p:cNvSpPr>
                <p:nvPr/>
              </p:nvSpPr>
              <p:spPr bwMode="auto">
                <a:xfrm>
                  <a:off x="2533" y="299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5" name="Line 1380"/>
                <p:cNvSpPr>
                  <a:spLocks noChangeShapeType="1"/>
                </p:cNvSpPr>
                <p:nvPr/>
              </p:nvSpPr>
              <p:spPr bwMode="auto">
                <a:xfrm>
                  <a:off x="2526" y="299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6" name="Freeform 1381"/>
                <p:cNvSpPr>
                  <a:spLocks/>
                </p:cNvSpPr>
                <p:nvPr/>
              </p:nvSpPr>
              <p:spPr bwMode="auto">
                <a:xfrm>
                  <a:off x="2534" y="3070"/>
                  <a:ext cx="3" cy="7"/>
                </a:xfrm>
                <a:custGeom>
                  <a:avLst/>
                  <a:gdLst>
                    <a:gd name="T0" fmla="*/ 22 w 22"/>
                    <a:gd name="T1" fmla="*/ 0 h 43"/>
                    <a:gd name="T2" fmla="*/ 15 w 22"/>
                    <a:gd name="T3" fmla="*/ 1 h 43"/>
                    <a:gd name="T4" fmla="*/ 9 w 22"/>
                    <a:gd name="T5" fmla="*/ 4 h 43"/>
                    <a:gd name="T6" fmla="*/ 5 w 22"/>
                    <a:gd name="T7" fmla="*/ 8 h 43"/>
                    <a:gd name="T8" fmla="*/ 1 w 22"/>
                    <a:gd name="T9" fmla="*/ 15 h 43"/>
                    <a:gd name="T10" fmla="*/ 0 w 22"/>
                    <a:gd name="T11" fmla="*/ 21 h 43"/>
                    <a:gd name="T12" fmla="*/ 1 w 22"/>
                    <a:gd name="T13" fmla="*/ 28 h 43"/>
                    <a:gd name="T14" fmla="*/ 5 w 22"/>
                    <a:gd name="T15" fmla="*/ 34 h 43"/>
                    <a:gd name="T16" fmla="*/ 9 w 22"/>
                    <a:gd name="T17" fmla="*/ 38 h 43"/>
                    <a:gd name="T18" fmla="*/ 15 w 22"/>
                    <a:gd name="T19" fmla="*/ 41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8"/>
                      </a:lnTo>
                      <a:lnTo>
                        <a:pt x="1" y="15"/>
                      </a:lnTo>
                      <a:lnTo>
                        <a:pt x="0" y="21"/>
                      </a:lnTo>
                      <a:lnTo>
                        <a:pt x="1" y="28"/>
                      </a:lnTo>
                      <a:lnTo>
                        <a:pt x="5" y="34"/>
                      </a:lnTo>
                      <a:lnTo>
                        <a:pt x="9" y="38"/>
                      </a:lnTo>
                      <a:lnTo>
                        <a:pt x="15" y="41"/>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7" name="Freeform 1382"/>
                <p:cNvSpPr>
                  <a:spLocks/>
                </p:cNvSpPr>
                <p:nvPr/>
              </p:nvSpPr>
              <p:spPr bwMode="auto">
                <a:xfrm>
                  <a:off x="2533" y="3059"/>
                  <a:ext cx="4" cy="4"/>
                </a:xfrm>
                <a:custGeom>
                  <a:avLst/>
                  <a:gdLst>
                    <a:gd name="T0" fmla="*/ 0 w 21"/>
                    <a:gd name="T1" fmla="*/ 0 h 21"/>
                    <a:gd name="T2" fmla="*/ 1 w 21"/>
                    <a:gd name="T3" fmla="*/ 5 h 21"/>
                    <a:gd name="T4" fmla="*/ 3 w 21"/>
                    <a:gd name="T5" fmla="*/ 11 h 21"/>
                    <a:gd name="T6" fmla="*/ 7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7"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8" name="Freeform 1383"/>
                <p:cNvSpPr>
                  <a:spLocks/>
                </p:cNvSpPr>
                <p:nvPr/>
              </p:nvSpPr>
              <p:spPr bwMode="auto">
                <a:xfrm>
                  <a:off x="2523" y="3070"/>
                  <a:ext cx="3" cy="7"/>
                </a:xfrm>
                <a:custGeom>
                  <a:avLst/>
                  <a:gdLst>
                    <a:gd name="T0" fmla="*/ 0 w 22"/>
                    <a:gd name="T1" fmla="*/ 43 h 43"/>
                    <a:gd name="T2" fmla="*/ 7 w 22"/>
                    <a:gd name="T3" fmla="*/ 41 h 43"/>
                    <a:gd name="T4" fmla="*/ 13 w 22"/>
                    <a:gd name="T5" fmla="*/ 38 h 43"/>
                    <a:gd name="T6" fmla="*/ 17 w 22"/>
                    <a:gd name="T7" fmla="*/ 34 h 43"/>
                    <a:gd name="T8" fmla="*/ 20 w 22"/>
                    <a:gd name="T9" fmla="*/ 28 h 43"/>
                    <a:gd name="T10" fmla="*/ 22 w 22"/>
                    <a:gd name="T11" fmla="*/ 21 h 43"/>
                    <a:gd name="T12" fmla="*/ 20 w 22"/>
                    <a:gd name="T13" fmla="*/ 15 h 43"/>
                    <a:gd name="T14" fmla="*/ 17 w 22"/>
                    <a:gd name="T15" fmla="*/ 8 h 43"/>
                    <a:gd name="T16" fmla="*/ 13 w 22"/>
                    <a:gd name="T17" fmla="*/ 4 h 43"/>
                    <a:gd name="T18" fmla="*/ 7 w 22"/>
                    <a:gd name="T19" fmla="*/ 1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1"/>
                      </a:lnTo>
                      <a:lnTo>
                        <a:pt x="13" y="38"/>
                      </a:lnTo>
                      <a:lnTo>
                        <a:pt x="17" y="34"/>
                      </a:lnTo>
                      <a:lnTo>
                        <a:pt x="20" y="28"/>
                      </a:lnTo>
                      <a:lnTo>
                        <a:pt x="22" y="21"/>
                      </a:lnTo>
                      <a:lnTo>
                        <a:pt x="20" y="15"/>
                      </a:lnTo>
                      <a:lnTo>
                        <a:pt x="17"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79" name="Freeform 1384"/>
                <p:cNvSpPr>
                  <a:spLocks/>
                </p:cNvSpPr>
                <p:nvPr/>
              </p:nvSpPr>
              <p:spPr bwMode="auto">
                <a:xfrm>
                  <a:off x="2533" y="2991"/>
                  <a:ext cx="4" cy="4"/>
                </a:xfrm>
                <a:custGeom>
                  <a:avLst/>
                  <a:gdLst>
                    <a:gd name="T0" fmla="*/ 21 w 21"/>
                    <a:gd name="T1" fmla="*/ 0 h 21"/>
                    <a:gd name="T2" fmla="*/ 16 w 21"/>
                    <a:gd name="T3" fmla="*/ 1 h 21"/>
                    <a:gd name="T4" fmla="*/ 11 w 21"/>
                    <a:gd name="T5" fmla="*/ 3 h 21"/>
                    <a:gd name="T6" fmla="*/ 7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7"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0" name="Freeform 1385"/>
                <p:cNvSpPr>
                  <a:spLocks/>
                </p:cNvSpPr>
                <p:nvPr/>
              </p:nvSpPr>
              <p:spPr bwMode="auto">
                <a:xfrm>
                  <a:off x="2533" y="2973"/>
                  <a:ext cx="4" cy="4"/>
                </a:xfrm>
                <a:custGeom>
                  <a:avLst/>
                  <a:gdLst>
                    <a:gd name="T0" fmla="*/ 0 w 21"/>
                    <a:gd name="T1" fmla="*/ 0 h 22"/>
                    <a:gd name="T2" fmla="*/ 1 w 21"/>
                    <a:gd name="T3" fmla="*/ 6 h 22"/>
                    <a:gd name="T4" fmla="*/ 3 w 21"/>
                    <a:gd name="T5" fmla="*/ 11 h 22"/>
                    <a:gd name="T6" fmla="*/ 7 w 21"/>
                    <a:gd name="T7" fmla="*/ 15 h 22"/>
                    <a:gd name="T8" fmla="*/ 11 w 21"/>
                    <a:gd name="T9" fmla="*/ 18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7" y="15"/>
                      </a:lnTo>
                      <a:lnTo>
                        <a:pt x="11" y="18"/>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1" name="Line 1386"/>
                <p:cNvSpPr>
                  <a:spLocks noChangeShapeType="1"/>
                </p:cNvSpPr>
                <p:nvPr/>
              </p:nvSpPr>
              <p:spPr bwMode="auto">
                <a:xfrm>
                  <a:off x="2525" y="2820"/>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2" name="Line 1387"/>
                <p:cNvSpPr>
                  <a:spLocks noChangeShapeType="1"/>
                </p:cNvSpPr>
                <p:nvPr/>
              </p:nvSpPr>
              <p:spPr bwMode="auto">
                <a:xfrm>
                  <a:off x="2533" y="282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3" name="Freeform 1388"/>
                <p:cNvSpPr>
                  <a:spLocks/>
                </p:cNvSpPr>
                <p:nvPr/>
              </p:nvSpPr>
              <p:spPr bwMode="auto">
                <a:xfrm>
                  <a:off x="2533" y="2905"/>
                  <a:ext cx="3" cy="4"/>
                </a:xfrm>
                <a:custGeom>
                  <a:avLst/>
                  <a:gdLst>
                    <a:gd name="T0" fmla="*/ 21 w 21"/>
                    <a:gd name="T1" fmla="*/ 0 h 21"/>
                    <a:gd name="T2" fmla="*/ 16 w 21"/>
                    <a:gd name="T3" fmla="*/ 1 h 21"/>
                    <a:gd name="T4" fmla="*/ 11 w 21"/>
                    <a:gd name="T5" fmla="*/ 3 h 21"/>
                    <a:gd name="T6" fmla="*/ 6 w 21"/>
                    <a:gd name="T7" fmla="*/ 7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4" name="Freeform 1389"/>
                <p:cNvSpPr>
                  <a:spLocks/>
                </p:cNvSpPr>
                <p:nvPr/>
              </p:nvSpPr>
              <p:spPr bwMode="auto">
                <a:xfrm>
                  <a:off x="2533" y="2888"/>
                  <a:ext cx="3" cy="3"/>
                </a:xfrm>
                <a:custGeom>
                  <a:avLst/>
                  <a:gdLst>
                    <a:gd name="T0" fmla="*/ 0 w 21"/>
                    <a:gd name="T1" fmla="*/ 0 h 21"/>
                    <a:gd name="T2" fmla="*/ 1 w 21"/>
                    <a:gd name="T3" fmla="*/ 5 h 21"/>
                    <a:gd name="T4" fmla="*/ 3 w 21"/>
                    <a:gd name="T5" fmla="*/ 10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5" name="Freeform 1390"/>
                <p:cNvSpPr>
                  <a:spLocks/>
                </p:cNvSpPr>
                <p:nvPr/>
              </p:nvSpPr>
              <p:spPr bwMode="auto">
                <a:xfrm>
                  <a:off x="2533" y="2820"/>
                  <a:ext cx="3" cy="3"/>
                </a:xfrm>
                <a:custGeom>
                  <a:avLst/>
                  <a:gdLst>
                    <a:gd name="T0" fmla="*/ 21 w 21"/>
                    <a:gd name="T1" fmla="*/ 0 h 21"/>
                    <a:gd name="T2" fmla="*/ 16 w 21"/>
                    <a:gd name="T3" fmla="*/ 1 h 21"/>
                    <a:gd name="T4" fmla="*/ 11 w 21"/>
                    <a:gd name="T5" fmla="*/ 3 h 21"/>
                    <a:gd name="T6" fmla="*/ 6 w 21"/>
                    <a:gd name="T7" fmla="*/ 6 h 21"/>
                    <a:gd name="T8" fmla="*/ 3 w 21"/>
                    <a:gd name="T9" fmla="*/ 10 h 21"/>
                    <a:gd name="T10" fmla="*/ 1 w 21"/>
                    <a:gd name="T11" fmla="*/ 15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0"/>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6" name="Freeform 1391"/>
                <p:cNvSpPr>
                  <a:spLocks/>
                </p:cNvSpPr>
                <p:nvPr/>
              </p:nvSpPr>
              <p:spPr bwMode="auto">
                <a:xfrm>
                  <a:off x="2532" y="2802"/>
                  <a:ext cx="4" cy="7"/>
                </a:xfrm>
                <a:custGeom>
                  <a:avLst/>
                  <a:gdLst>
                    <a:gd name="T0" fmla="*/ 21 w 21"/>
                    <a:gd name="T1" fmla="*/ 0 h 43"/>
                    <a:gd name="T2" fmla="*/ 15 w 21"/>
                    <a:gd name="T3" fmla="*/ 1 h 43"/>
                    <a:gd name="T4" fmla="*/ 8 w 21"/>
                    <a:gd name="T5" fmla="*/ 4 h 43"/>
                    <a:gd name="T6" fmla="*/ 4 w 21"/>
                    <a:gd name="T7" fmla="*/ 8 h 43"/>
                    <a:gd name="T8" fmla="*/ 1 w 21"/>
                    <a:gd name="T9" fmla="*/ 15 h 43"/>
                    <a:gd name="T10" fmla="*/ 0 w 21"/>
                    <a:gd name="T11" fmla="*/ 21 h 43"/>
                    <a:gd name="T12" fmla="*/ 1 w 21"/>
                    <a:gd name="T13" fmla="*/ 28 h 43"/>
                    <a:gd name="T14" fmla="*/ 4 w 21"/>
                    <a:gd name="T15" fmla="*/ 34 h 43"/>
                    <a:gd name="T16" fmla="*/ 8 w 21"/>
                    <a:gd name="T17" fmla="*/ 38 h 43"/>
                    <a:gd name="T18" fmla="*/ 15 w 21"/>
                    <a:gd name="T19" fmla="*/ 41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4"/>
                      </a:lnTo>
                      <a:lnTo>
                        <a:pt x="4" y="8"/>
                      </a:lnTo>
                      <a:lnTo>
                        <a:pt x="1" y="15"/>
                      </a:lnTo>
                      <a:lnTo>
                        <a:pt x="0" y="21"/>
                      </a:lnTo>
                      <a:lnTo>
                        <a:pt x="1" y="28"/>
                      </a:lnTo>
                      <a:lnTo>
                        <a:pt x="4" y="34"/>
                      </a:lnTo>
                      <a:lnTo>
                        <a:pt x="8" y="38"/>
                      </a:lnTo>
                      <a:lnTo>
                        <a:pt x="15" y="41"/>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7" name="Freeform 1392"/>
                <p:cNvSpPr>
                  <a:spLocks/>
                </p:cNvSpPr>
                <p:nvPr/>
              </p:nvSpPr>
              <p:spPr bwMode="auto">
                <a:xfrm>
                  <a:off x="2522" y="2799"/>
                  <a:ext cx="3" cy="4"/>
                </a:xfrm>
                <a:custGeom>
                  <a:avLst/>
                  <a:gdLst>
                    <a:gd name="T0" fmla="*/ 21 w 21"/>
                    <a:gd name="T1" fmla="*/ 21 h 21"/>
                    <a:gd name="T2" fmla="*/ 20 w 21"/>
                    <a:gd name="T3" fmla="*/ 16 h 21"/>
                    <a:gd name="T4" fmla="*/ 18 w 21"/>
                    <a:gd name="T5" fmla="*/ 11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8" name="Freeform 1393"/>
                <p:cNvSpPr>
                  <a:spLocks/>
                </p:cNvSpPr>
                <p:nvPr/>
              </p:nvSpPr>
              <p:spPr bwMode="auto">
                <a:xfrm>
                  <a:off x="2522" y="2810"/>
                  <a:ext cx="3" cy="4"/>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9" name="Line 1394"/>
                <p:cNvSpPr>
                  <a:spLocks noChangeShapeType="1"/>
                </p:cNvSpPr>
                <p:nvPr/>
              </p:nvSpPr>
              <p:spPr bwMode="auto">
                <a:xfrm>
                  <a:off x="2525"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0" name="Line 1395"/>
                <p:cNvSpPr>
                  <a:spLocks noChangeShapeType="1"/>
                </p:cNvSpPr>
                <p:nvPr/>
              </p:nvSpPr>
              <p:spPr bwMode="auto">
                <a:xfrm flipH="1" flipV="1">
                  <a:off x="2531" y="2348"/>
                  <a:ext cx="0"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1" name="Line 1396"/>
                <p:cNvSpPr>
                  <a:spLocks noChangeShapeType="1"/>
                </p:cNvSpPr>
                <p:nvPr/>
              </p:nvSpPr>
              <p:spPr bwMode="auto">
                <a:xfrm flipH="1" flipV="1">
                  <a:off x="2524" y="2334"/>
                  <a:ext cx="0"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2" name="Line 1397"/>
                <p:cNvSpPr>
                  <a:spLocks noChangeShapeType="1"/>
                </p:cNvSpPr>
                <p:nvPr/>
              </p:nvSpPr>
              <p:spPr bwMode="auto">
                <a:xfrm flipH="1" flipV="1">
                  <a:off x="2525" y="263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3" name="Line 1398"/>
                <p:cNvSpPr>
                  <a:spLocks noChangeShapeType="1"/>
                </p:cNvSpPr>
                <p:nvPr/>
              </p:nvSpPr>
              <p:spPr bwMode="auto">
                <a:xfrm flipH="1" flipV="1">
                  <a:off x="2532" y="2720"/>
                  <a:ext cx="0" cy="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4" name="Line 1399"/>
                <p:cNvSpPr>
                  <a:spLocks noChangeShapeType="1"/>
                </p:cNvSpPr>
                <p:nvPr/>
              </p:nvSpPr>
              <p:spPr bwMode="auto">
                <a:xfrm flipH="1" flipV="1">
                  <a:off x="2525" y="27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5" name="Line 1400"/>
                <p:cNvSpPr>
                  <a:spLocks noChangeShapeType="1"/>
                </p:cNvSpPr>
                <p:nvPr/>
              </p:nvSpPr>
              <p:spPr bwMode="auto">
                <a:xfrm flipH="1" flipV="1">
                  <a:off x="2532" y="2634"/>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6" name="Line 1401"/>
                <p:cNvSpPr>
                  <a:spLocks noChangeShapeType="1"/>
                </p:cNvSpPr>
                <p:nvPr/>
              </p:nvSpPr>
              <p:spPr bwMode="auto">
                <a:xfrm flipH="1" flipV="1">
                  <a:off x="2531" y="2459"/>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7" name="Line 1402"/>
                <p:cNvSpPr>
                  <a:spLocks noChangeShapeType="1"/>
                </p:cNvSpPr>
                <p:nvPr/>
              </p:nvSpPr>
              <p:spPr bwMode="auto">
                <a:xfrm flipH="1" flipV="1">
                  <a:off x="2524" y="2434"/>
                  <a:ext cx="0" cy="1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8" name="Line 1403"/>
                <p:cNvSpPr>
                  <a:spLocks noChangeShapeType="1"/>
                </p:cNvSpPr>
                <p:nvPr/>
              </p:nvSpPr>
              <p:spPr bwMode="auto">
                <a:xfrm flipV="1">
                  <a:off x="2532" y="2584"/>
                  <a:ext cx="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99" name="Line 1404"/>
                <p:cNvSpPr>
                  <a:spLocks noChangeShapeType="1"/>
                </p:cNvSpPr>
                <p:nvPr/>
              </p:nvSpPr>
              <p:spPr bwMode="auto">
                <a:xfrm flipV="1">
                  <a:off x="2525" y="2581"/>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0" name="Line 1405"/>
                <p:cNvSpPr>
                  <a:spLocks noChangeShapeType="1"/>
                </p:cNvSpPr>
                <p:nvPr/>
              </p:nvSpPr>
              <p:spPr bwMode="auto">
                <a:xfrm flipV="1">
                  <a:off x="2532" y="254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1" name="Line 1406"/>
                <p:cNvSpPr>
                  <a:spLocks noChangeShapeType="1"/>
                </p:cNvSpPr>
                <p:nvPr/>
              </p:nvSpPr>
              <p:spPr bwMode="auto">
                <a:xfrm flipV="1">
                  <a:off x="2531" y="244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2" name="Line 1407"/>
                <p:cNvSpPr>
                  <a:spLocks noChangeShapeType="1"/>
                </p:cNvSpPr>
                <p:nvPr/>
              </p:nvSpPr>
              <p:spPr bwMode="auto">
                <a:xfrm flipH="1" flipV="1">
                  <a:off x="2530" y="2177"/>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3" name="Line 1408"/>
                <p:cNvSpPr>
                  <a:spLocks noChangeShapeType="1"/>
                </p:cNvSpPr>
                <p:nvPr/>
              </p:nvSpPr>
              <p:spPr bwMode="auto">
                <a:xfrm flipH="1" flipV="1">
                  <a:off x="2531" y="2263"/>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4" name="Freeform 1409"/>
                <p:cNvSpPr>
                  <a:spLocks/>
                </p:cNvSpPr>
                <p:nvPr/>
              </p:nvSpPr>
              <p:spPr bwMode="auto">
                <a:xfrm>
                  <a:off x="2537" y="3084"/>
                  <a:ext cx="4" cy="3"/>
                </a:xfrm>
                <a:custGeom>
                  <a:avLst/>
                  <a:gdLst>
                    <a:gd name="T0" fmla="*/ 21 w 21"/>
                    <a:gd name="T1" fmla="*/ 22 h 22"/>
                    <a:gd name="T2" fmla="*/ 20 w 21"/>
                    <a:gd name="T3" fmla="*/ 16 h 22"/>
                    <a:gd name="T4" fmla="*/ 18 w 21"/>
                    <a:gd name="T5" fmla="*/ 11 h 22"/>
                    <a:gd name="T6" fmla="*/ 14 w 21"/>
                    <a:gd name="T7" fmla="*/ 7 h 22"/>
                    <a:gd name="T8" fmla="*/ 10 w 21"/>
                    <a:gd name="T9" fmla="*/ 3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4" y="7"/>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5" name="Line 1410"/>
                <p:cNvSpPr>
                  <a:spLocks noChangeShapeType="1"/>
                </p:cNvSpPr>
                <p:nvPr/>
              </p:nvSpPr>
              <p:spPr bwMode="auto">
                <a:xfrm>
                  <a:off x="2540" y="2909"/>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6" name="Group 1612"/>
              <p:cNvGrpSpPr>
                <a:grpSpLocks/>
              </p:cNvGrpSpPr>
              <p:nvPr/>
            </p:nvGrpSpPr>
            <p:grpSpPr bwMode="auto">
              <a:xfrm>
                <a:off x="1241" y="1459"/>
                <a:ext cx="1319" cy="1618"/>
                <a:chOff x="1241" y="1459"/>
                <a:chExt cx="1319" cy="1618"/>
              </a:xfrm>
            </p:grpSpPr>
            <p:sp>
              <p:nvSpPr>
                <p:cNvPr id="16006" name="Line 1412"/>
                <p:cNvSpPr>
                  <a:spLocks noChangeShapeType="1"/>
                </p:cNvSpPr>
                <p:nvPr/>
              </p:nvSpPr>
              <p:spPr bwMode="auto">
                <a:xfrm>
                  <a:off x="2547"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7" name="Line 1413"/>
                <p:cNvSpPr>
                  <a:spLocks noChangeShapeType="1"/>
                </p:cNvSpPr>
                <p:nvPr/>
              </p:nvSpPr>
              <p:spPr bwMode="auto">
                <a:xfrm>
                  <a:off x="2540" y="299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8" name="Line 1414"/>
                <p:cNvSpPr>
                  <a:spLocks noChangeShapeType="1"/>
                </p:cNvSpPr>
                <p:nvPr/>
              </p:nvSpPr>
              <p:spPr bwMode="auto">
                <a:xfrm>
                  <a:off x="2547" y="299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9" name="Freeform 1415"/>
                <p:cNvSpPr>
                  <a:spLocks/>
                </p:cNvSpPr>
                <p:nvPr/>
              </p:nvSpPr>
              <p:spPr bwMode="auto">
                <a:xfrm>
                  <a:off x="2537" y="3070"/>
                  <a:ext cx="4" cy="7"/>
                </a:xfrm>
                <a:custGeom>
                  <a:avLst/>
                  <a:gdLst>
                    <a:gd name="T0" fmla="*/ 0 w 21"/>
                    <a:gd name="T1" fmla="*/ 43 h 43"/>
                    <a:gd name="T2" fmla="*/ 6 w 21"/>
                    <a:gd name="T3" fmla="*/ 41 h 43"/>
                    <a:gd name="T4" fmla="*/ 12 w 21"/>
                    <a:gd name="T5" fmla="*/ 38 h 43"/>
                    <a:gd name="T6" fmla="*/ 17 w 21"/>
                    <a:gd name="T7" fmla="*/ 34 h 43"/>
                    <a:gd name="T8" fmla="*/ 20 w 21"/>
                    <a:gd name="T9" fmla="*/ 28 h 43"/>
                    <a:gd name="T10" fmla="*/ 21 w 21"/>
                    <a:gd name="T11" fmla="*/ 21 h 43"/>
                    <a:gd name="T12" fmla="*/ 20 w 21"/>
                    <a:gd name="T13" fmla="*/ 15 h 43"/>
                    <a:gd name="T14" fmla="*/ 17 w 21"/>
                    <a:gd name="T15" fmla="*/ 8 h 43"/>
                    <a:gd name="T16" fmla="*/ 12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1"/>
                      </a:lnTo>
                      <a:lnTo>
                        <a:pt x="12" y="38"/>
                      </a:lnTo>
                      <a:lnTo>
                        <a:pt x="17" y="34"/>
                      </a:lnTo>
                      <a:lnTo>
                        <a:pt x="20" y="28"/>
                      </a:lnTo>
                      <a:lnTo>
                        <a:pt x="21" y="21"/>
                      </a:lnTo>
                      <a:lnTo>
                        <a:pt x="20" y="15"/>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0" name="Freeform 1416"/>
                <p:cNvSpPr>
                  <a:spLocks/>
                </p:cNvSpPr>
                <p:nvPr/>
              </p:nvSpPr>
              <p:spPr bwMode="auto">
                <a:xfrm>
                  <a:off x="2537" y="3059"/>
                  <a:ext cx="3" cy="4"/>
                </a:xfrm>
                <a:custGeom>
                  <a:avLst/>
                  <a:gdLst>
                    <a:gd name="T0" fmla="*/ 0 w 22"/>
                    <a:gd name="T1" fmla="*/ 21 h 21"/>
                    <a:gd name="T2" fmla="*/ 6 w 22"/>
                    <a:gd name="T3" fmla="*/ 20 h 21"/>
                    <a:gd name="T4" fmla="*/ 11 w 22"/>
                    <a:gd name="T5" fmla="*/ 18 h 21"/>
                    <a:gd name="T6" fmla="*/ 15 w 22"/>
                    <a:gd name="T7" fmla="*/ 15 h 21"/>
                    <a:gd name="T8" fmla="*/ 19 w 22"/>
                    <a:gd name="T9" fmla="*/ 11 h 21"/>
                    <a:gd name="T10" fmla="*/ 21 w 22"/>
                    <a:gd name="T11" fmla="*/ 5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9" y="11"/>
                      </a:lnTo>
                      <a:lnTo>
                        <a:pt x="21" y="5"/>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1" name="Freeform 1417"/>
                <p:cNvSpPr>
                  <a:spLocks/>
                </p:cNvSpPr>
                <p:nvPr/>
              </p:nvSpPr>
              <p:spPr bwMode="auto">
                <a:xfrm>
                  <a:off x="2548" y="3070"/>
                  <a:ext cx="3" cy="7"/>
                </a:xfrm>
                <a:custGeom>
                  <a:avLst/>
                  <a:gdLst>
                    <a:gd name="T0" fmla="*/ 22 w 22"/>
                    <a:gd name="T1" fmla="*/ 0 h 43"/>
                    <a:gd name="T2" fmla="*/ 15 w 22"/>
                    <a:gd name="T3" fmla="*/ 1 h 43"/>
                    <a:gd name="T4" fmla="*/ 9 w 22"/>
                    <a:gd name="T5" fmla="*/ 4 h 43"/>
                    <a:gd name="T6" fmla="*/ 5 w 22"/>
                    <a:gd name="T7" fmla="*/ 8 h 43"/>
                    <a:gd name="T8" fmla="*/ 2 w 22"/>
                    <a:gd name="T9" fmla="*/ 15 h 43"/>
                    <a:gd name="T10" fmla="*/ 0 w 22"/>
                    <a:gd name="T11" fmla="*/ 21 h 43"/>
                    <a:gd name="T12" fmla="*/ 2 w 22"/>
                    <a:gd name="T13" fmla="*/ 28 h 43"/>
                    <a:gd name="T14" fmla="*/ 5 w 22"/>
                    <a:gd name="T15" fmla="*/ 34 h 43"/>
                    <a:gd name="T16" fmla="*/ 9 w 22"/>
                    <a:gd name="T17" fmla="*/ 38 h 43"/>
                    <a:gd name="T18" fmla="*/ 15 w 22"/>
                    <a:gd name="T19" fmla="*/ 41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8"/>
                      </a:lnTo>
                      <a:lnTo>
                        <a:pt x="2" y="15"/>
                      </a:lnTo>
                      <a:lnTo>
                        <a:pt x="0" y="21"/>
                      </a:lnTo>
                      <a:lnTo>
                        <a:pt x="2" y="28"/>
                      </a:lnTo>
                      <a:lnTo>
                        <a:pt x="5" y="34"/>
                      </a:lnTo>
                      <a:lnTo>
                        <a:pt x="9" y="38"/>
                      </a:lnTo>
                      <a:lnTo>
                        <a:pt x="15" y="41"/>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2" name="Freeform 1418"/>
                <p:cNvSpPr>
                  <a:spLocks/>
                </p:cNvSpPr>
                <p:nvPr/>
              </p:nvSpPr>
              <p:spPr bwMode="auto">
                <a:xfrm>
                  <a:off x="2537" y="2991"/>
                  <a:ext cx="3" cy="4"/>
                </a:xfrm>
                <a:custGeom>
                  <a:avLst/>
                  <a:gdLst>
                    <a:gd name="T0" fmla="*/ 22 w 22"/>
                    <a:gd name="T1" fmla="*/ 21 h 21"/>
                    <a:gd name="T2" fmla="*/ 21 w 22"/>
                    <a:gd name="T3" fmla="*/ 16 h 21"/>
                    <a:gd name="T4" fmla="*/ 19 w 22"/>
                    <a:gd name="T5" fmla="*/ 11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9" y="11"/>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3" name="Freeform 1419"/>
                <p:cNvSpPr>
                  <a:spLocks/>
                </p:cNvSpPr>
                <p:nvPr/>
              </p:nvSpPr>
              <p:spPr bwMode="auto">
                <a:xfrm>
                  <a:off x="2537" y="2973"/>
                  <a:ext cx="3" cy="4"/>
                </a:xfrm>
                <a:custGeom>
                  <a:avLst/>
                  <a:gdLst>
                    <a:gd name="T0" fmla="*/ 0 w 22"/>
                    <a:gd name="T1" fmla="*/ 22 h 22"/>
                    <a:gd name="T2" fmla="*/ 6 w 22"/>
                    <a:gd name="T3" fmla="*/ 21 h 22"/>
                    <a:gd name="T4" fmla="*/ 11 w 22"/>
                    <a:gd name="T5" fmla="*/ 18 h 22"/>
                    <a:gd name="T6" fmla="*/ 15 w 22"/>
                    <a:gd name="T7" fmla="*/ 15 h 22"/>
                    <a:gd name="T8" fmla="*/ 19 w 22"/>
                    <a:gd name="T9" fmla="*/ 11 h 22"/>
                    <a:gd name="T10" fmla="*/ 21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1"/>
                      </a:lnTo>
                      <a:lnTo>
                        <a:pt x="11" y="18"/>
                      </a:lnTo>
                      <a:lnTo>
                        <a:pt x="15" y="15"/>
                      </a:lnTo>
                      <a:lnTo>
                        <a:pt x="19" y="11"/>
                      </a:lnTo>
                      <a:lnTo>
                        <a:pt x="21"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4" name="Line 1420"/>
                <p:cNvSpPr>
                  <a:spLocks noChangeShapeType="1"/>
                </p:cNvSpPr>
                <p:nvPr/>
              </p:nvSpPr>
              <p:spPr bwMode="auto">
                <a:xfrm>
                  <a:off x="2547" y="282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5" name="Line 1421"/>
                <p:cNvSpPr>
                  <a:spLocks noChangeShapeType="1"/>
                </p:cNvSpPr>
                <p:nvPr/>
              </p:nvSpPr>
              <p:spPr bwMode="auto">
                <a:xfrm>
                  <a:off x="2540" y="282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6" name="Freeform 1422"/>
                <p:cNvSpPr>
                  <a:spLocks/>
                </p:cNvSpPr>
                <p:nvPr/>
              </p:nvSpPr>
              <p:spPr bwMode="auto">
                <a:xfrm>
                  <a:off x="2536" y="2905"/>
                  <a:ext cx="4" cy="4"/>
                </a:xfrm>
                <a:custGeom>
                  <a:avLst/>
                  <a:gdLst>
                    <a:gd name="T0" fmla="*/ 22 w 22"/>
                    <a:gd name="T1" fmla="*/ 21 h 21"/>
                    <a:gd name="T2" fmla="*/ 21 w 22"/>
                    <a:gd name="T3" fmla="*/ 16 h 21"/>
                    <a:gd name="T4" fmla="*/ 18 w 22"/>
                    <a:gd name="T5" fmla="*/ 11 h 21"/>
                    <a:gd name="T6" fmla="*/ 15 w 22"/>
                    <a:gd name="T7" fmla="*/ 7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7"/>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7" name="Freeform 1423"/>
                <p:cNvSpPr>
                  <a:spLocks/>
                </p:cNvSpPr>
                <p:nvPr/>
              </p:nvSpPr>
              <p:spPr bwMode="auto">
                <a:xfrm>
                  <a:off x="2536" y="2888"/>
                  <a:ext cx="4" cy="3"/>
                </a:xfrm>
                <a:custGeom>
                  <a:avLst/>
                  <a:gdLst>
                    <a:gd name="T0" fmla="*/ 0 w 22"/>
                    <a:gd name="T1" fmla="*/ 21 h 21"/>
                    <a:gd name="T2" fmla="*/ 6 w 22"/>
                    <a:gd name="T3" fmla="*/ 20 h 21"/>
                    <a:gd name="T4" fmla="*/ 11 w 22"/>
                    <a:gd name="T5" fmla="*/ 18 h 21"/>
                    <a:gd name="T6" fmla="*/ 15 w 22"/>
                    <a:gd name="T7" fmla="*/ 15 h 21"/>
                    <a:gd name="T8" fmla="*/ 18 w 22"/>
                    <a:gd name="T9" fmla="*/ 10 h 21"/>
                    <a:gd name="T10" fmla="*/ 21 w 22"/>
                    <a:gd name="T11" fmla="*/ 5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8" y="10"/>
                      </a:lnTo>
                      <a:lnTo>
                        <a:pt x="21" y="5"/>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8" name="Freeform 1424"/>
                <p:cNvSpPr>
                  <a:spLocks/>
                </p:cNvSpPr>
                <p:nvPr/>
              </p:nvSpPr>
              <p:spPr bwMode="auto">
                <a:xfrm>
                  <a:off x="2536" y="2820"/>
                  <a:ext cx="4" cy="3"/>
                </a:xfrm>
                <a:custGeom>
                  <a:avLst/>
                  <a:gdLst>
                    <a:gd name="T0" fmla="*/ 22 w 22"/>
                    <a:gd name="T1" fmla="*/ 21 h 21"/>
                    <a:gd name="T2" fmla="*/ 20 w 22"/>
                    <a:gd name="T3" fmla="*/ 15 h 21"/>
                    <a:gd name="T4" fmla="*/ 18 w 22"/>
                    <a:gd name="T5" fmla="*/ 10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0" y="15"/>
                      </a:lnTo>
                      <a:lnTo>
                        <a:pt x="18" y="10"/>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19" name="Freeform 1425"/>
                <p:cNvSpPr>
                  <a:spLocks/>
                </p:cNvSpPr>
                <p:nvPr/>
              </p:nvSpPr>
              <p:spPr bwMode="auto">
                <a:xfrm>
                  <a:off x="2547" y="2799"/>
                  <a:ext cx="3" cy="4"/>
                </a:xfrm>
                <a:custGeom>
                  <a:avLst/>
                  <a:gdLst>
                    <a:gd name="T0" fmla="*/ 21 w 21"/>
                    <a:gd name="T1" fmla="*/ 0 h 21"/>
                    <a:gd name="T2" fmla="*/ 16 w 21"/>
                    <a:gd name="T3" fmla="*/ 1 h 21"/>
                    <a:gd name="T4" fmla="*/ 11 w 21"/>
                    <a:gd name="T5" fmla="*/ 3 h 21"/>
                    <a:gd name="T6" fmla="*/ 7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7"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0" name="Freeform 1426"/>
                <p:cNvSpPr>
                  <a:spLocks/>
                </p:cNvSpPr>
                <p:nvPr/>
              </p:nvSpPr>
              <p:spPr bwMode="auto">
                <a:xfrm>
                  <a:off x="2547" y="2810"/>
                  <a:ext cx="3" cy="3"/>
                </a:xfrm>
                <a:custGeom>
                  <a:avLst/>
                  <a:gdLst>
                    <a:gd name="T0" fmla="*/ 0 w 21"/>
                    <a:gd name="T1" fmla="*/ 0 h 21"/>
                    <a:gd name="T2" fmla="*/ 1 w 21"/>
                    <a:gd name="T3" fmla="*/ 5 h 21"/>
                    <a:gd name="T4" fmla="*/ 3 w 21"/>
                    <a:gd name="T5" fmla="*/ 10 h 21"/>
                    <a:gd name="T6" fmla="*/ 7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7"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1" name="Freeform 1427"/>
                <p:cNvSpPr>
                  <a:spLocks/>
                </p:cNvSpPr>
                <p:nvPr/>
              </p:nvSpPr>
              <p:spPr bwMode="auto">
                <a:xfrm>
                  <a:off x="2536" y="2802"/>
                  <a:ext cx="4" cy="7"/>
                </a:xfrm>
                <a:custGeom>
                  <a:avLst/>
                  <a:gdLst>
                    <a:gd name="T0" fmla="*/ 0 w 21"/>
                    <a:gd name="T1" fmla="*/ 43 h 43"/>
                    <a:gd name="T2" fmla="*/ 7 w 21"/>
                    <a:gd name="T3" fmla="*/ 41 h 43"/>
                    <a:gd name="T4" fmla="*/ 13 w 21"/>
                    <a:gd name="T5" fmla="*/ 38 h 43"/>
                    <a:gd name="T6" fmla="*/ 17 w 21"/>
                    <a:gd name="T7" fmla="*/ 34 h 43"/>
                    <a:gd name="T8" fmla="*/ 20 w 21"/>
                    <a:gd name="T9" fmla="*/ 28 h 43"/>
                    <a:gd name="T10" fmla="*/ 21 w 21"/>
                    <a:gd name="T11" fmla="*/ 21 h 43"/>
                    <a:gd name="T12" fmla="*/ 20 w 21"/>
                    <a:gd name="T13" fmla="*/ 15 h 43"/>
                    <a:gd name="T14" fmla="*/ 17 w 21"/>
                    <a:gd name="T15" fmla="*/ 8 h 43"/>
                    <a:gd name="T16" fmla="*/ 13 w 21"/>
                    <a:gd name="T17" fmla="*/ 4 h 43"/>
                    <a:gd name="T18" fmla="*/ 7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7" y="41"/>
                      </a:lnTo>
                      <a:lnTo>
                        <a:pt x="13" y="38"/>
                      </a:lnTo>
                      <a:lnTo>
                        <a:pt x="17" y="34"/>
                      </a:lnTo>
                      <a:lnTo>
                        <a:pt x="20" y="28"/>
                      </a:lnTo>
                      <a:lnTo>
                        <a:pt x="21" y="21"/>
                      </a:lnTo>
                      <a:lnTo>
                        <a:pt x="20" y="15"/>
                      </a:lnTo>
                      <a:lnTo>
                        <a:pt x="17"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2" name="Line 1428"/>
                <p:cNvSpPr>
                  <a:spLocks noChangeShapeType="1"/>
                </p:cNvSpPr>
                <p:nvPr/>
              </p:nvSpPr>
              <p:spPr bwMode="auto">
                <a:xfrm>
                  <a:off x="2547"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3" name="Line 1429"/>
                <p:cNvSpPr>
                  <a:spLocks noChangeShapeType="1"/>
                </p:cNvSpPr>
                <p:nvPr/>
              </p:nvSpPr>
              <p:spPr bwMode="auto">
                <a:xfrm flipH="1">
                  <a:off x="2540" y="2348"/>
                  <a:ext cx="0"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4" name="Line 1430"/>
                <p:cNvSpPr>
                  <a:spLocks noChangeShapeType="1"/>
                </p:cNvSpPr>
                <p:nvPr/>
              </p:nvSpPr>
              <p:spPr bwMode="auto">
                <a:xfrm flipH="1">
                  <a:off x="2547" y="2345"/>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5" name="Line 1431"/>
                <p:cNvSpPr>
                  <a:spLocks noChangeShapeType="1"/>
                </p:cNvSpPr>
                <p:nvPr/>
              </p:nvSpPr>
              <p:spPr bwMode="auto">
                <a:xfrm flipH="1">
                  <a:off x="2539" y="2634"/>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6" name="Line 1432"/>
                <p:cNvSpPr>
                  <a:spLocks noChangeShapeType="1"/>
                </p:cNvSpPr>
                <p:nvPr/>
              </p:nvSpPr>
              <p:spPr bwMode="auto">
                <a:xfrm flipH="1">
                  <a:off x="2546" y="262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7" name="Line 1433"/>
                <p:cNvSpPr>
                  <a:spLocks noChangeShapeType="1"/>
                </p:cNvSpPr>
                <p:nvPr/>
              </p:nvSpPr>
              <p:spPr bwMode="auto">
                <a:xfrm flipH="1">
                  <a:off x="2546" y="271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8" name="Line 1434"/>
                <p:cNvSpPr>
                  <a:spLocks noChangeShapeType="1"/>
                </p:cNvSpPr>
                <p:nvPr/>
              </p:nvSpPr>
              <p:spPr bwMode="auto">
                <a:xfrm>
                  <a:off x="2539" y="2720"/>
                  <a:ext cx="0" cy="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9" name="Line 1435"/>
                <p:cNvSpPr>
                  <a:spLocks noChangeShapeType="1"/>
                </p:cNvSpPr>
                <p:nvPr/>
              </p:nvSpPr>
              <p:spPr bwMode="auto">
                <a:xfrm flipH="1">
                  <a:off x="2540" y="2459"/>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0" name="Line 1436"/>
                <p:cNvSpPr>
                  <a:spLocks noChangeShapeType="1"/>
                </p:cNvSpPr>
                <p:nvPr/>
              </p:nvSpPr>
              <p:spPr bwMode="auto">
                <a:xfrm flipH="1">
                  <a:off x="2547" y="245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1" name="Line 1437"/>
                <p:cNvSpPr>
                  <a:spLocks noChangeShapeType="1"/>
                </p:cNvSpPr>
                <p:nvPr/>
              </p:nvSpPr>
              <p:spPr bwMode="auto">
                <a:xfrm flipH="1">
                  <a:off x="2547" y="254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2" name="Line 1438"/>
                <p:cNvSpPr>
                  <a:spLocks noChangeShapeType="1"/>
                </p:cNvSpPr>
                <p:nvPr/>
              </p:nvSpPr>
              <p:spPr bwMode="auto">
                <a:xfrm>
                  <a:off x="2539" y="2584"/>
                  <a:ext cx="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3" name="Line 1439"/>
                <p:cNvSpPr>
                  <a:spLocks noChangeShapeType="1"/>
                </p:cNvSpPr>
                <p:nvPr/>
              </p:nvSpPr>
              <p:spPr bwMode="auto">
                <a:xfrm flipH="1">
                  <a:off x="2539" y="2545"/>
                  <a:ext cx="1"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4" name="Line 1440"/>
                <p:cNvSpPr>
                  <a:spLocks noChangeShapeType="1"/>
                </p:cNvSpPr>
                <p:nvPr/>
              </p:nvSpPr>
              <p:spPr bwMode="auto">
                <a:xfrm>
                  <a:off x="2540" y="244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5" name="Line 1441"/>
                <p:cNvSpPr>
                  <a:spLocks noChangeShapeType="1"/>
                </p:cNvSpPr>
                <p:nvPr/>
              </p:nvSpPr>
              <p:spPr bwMode="auto">
                <a:xfrm flipH="1">
                  <a:off x="2542" y="1525"/>
                  <a:ext cx="2" cy="1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6" name="Line 1442"/>
                <p:cNvSpPr>
                  <a:spLocks noChangeShapeType="1"/>
                </p:cNvSpPr>
                <p:nvPr/>
              </p:nvSpPr>
              <p:spPr bwMode="auto">
                <a:xfrm flipH="1">
                  <a:off x="2548" y="208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7" name="Line 1443"/>
                <p:cNvSpPr>
                  <a:spLocks noChangeShapeType="1"/>
                </p:cNvSpPr>
                <p:nvPr/>
              </p:nvSpPr>
              <p:spPr bwMode="auto">
                <a:xfrm>
                  <a:off x="2540" y="2177"/>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8" name="Line 1444"/>
                <p:cNvSpPr>
                  <a:spLocks noChangeShapeType="1"/>
                </p:cNvSpPr>
                <p:nvPr/>
              </p:nvSpPr>
              <p:spPr bwMode="auto">
                <a:xfrm flipH="1">
                  <a:off x="2547" y="2173"/>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39" name="Line 1445"/>
                <p:cNvSpPr>
                  <a:spLocks noChangeShapeType="1"/>
                </p:cNvSpPr>
                <p:nvPr/>
              </p:nvSpPr>
              <p:spPr bwMode="auto">
                <a:xfrm flipH="1">
                  <a:off x="2540" y="2263"/>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0" name="Line 1446"/>
                <p:cNvSpPr>
                  <a:spLocks noChangeShapeType="1"/>
                </p:cNvSpPr>
                <p:nvPr/>
              </p:nvSpPr>
              <p:spPr bwMode="auto">
                <a:xfrm flipH="1">
                  <a:off x="2547" y="225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1" name="Freeform 1447"/>
                <p:cNvSpPr>
                  <a:spLocks/>
                </p:cNvSpPr>
                <p:nvPr/>
              </p:nvSpPr>
              <p:spPr bwMode="auto">
                <a:xfrm>
                  <a:off x="2532" y="2780"/>
                  <a:ext cx="7" cy="4"/>
                </a:xfrm>
                <a:custGeom>
                  <a:avLst/>
                  <a:gdLst>
                    <a:gd name="T0" fmla="*/ 0 w 38"/>
                    <a:gd name="T1" fmla="*/ 0 h 21"/>
                    <a:gd name="T2" fmla="*/ 0 w 38"/>
                    <a:gd name="T3" fmla="*/ 6 h 21"/>
                    <a:gd name="T4" fmla="*/ 3 w 38"/>
                    <a:gd name="T5" fmla="*/ 13 h 21"/>
                    <a:gd name="T6" fmla="*/ 7 w 38"/>
                    <a:gd name="T7" fmla="*/ 17 h 21"/>
                    <a:gd name="T8" fmla="*/ 13 w 38"/>
                    <a:gd name="T9" fmla="*/ 20 h 21"/>
                    <a:gd name="T10" fmla="*/ 19 w 38"/>
                    <a:gd name="T11" fmla="*/ 21 h 21"/>
                    <a:gd name="T12" fmla="*/ 25 w 38"/>
                    <a:gd name="T13" fmla="*/ 20 h 21"/>
                    <a:gd name="T14" fmla="*/ 31 w 38"/>
                    <a:gd name="T15" fmla="*/ 17 h 21"/>
                    <a:gd name="T16" fmla="*/ 35 w 38"/>
                    <a:gd name="T17" fmla="*/ 13 h 21"/>
                    <a:gd name="T18" fmla="*/ 37 w 38"/>
                    <a:gd name="T19" fmla="*/ 6 h 21"/>
                    <a:gd name="T20" fmla="*/ 38 w 38"/>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1">
                      <a:moveTo>
                        <a:pt x="0" y="0"/>
                      </a:moveTo>
                      <a:lnTo>
                        <a:pt x="0" y="6"/>
                      </a:lnTo>
                      <a:lnTo>
                        <a:pt x="3" y="13"/>
                      </a:lnTo>
                      <a:lnTo>
                        <a:pt x="7" y="17"/>
                      </a:lnTo>
                      <a:lnTo>
                        <a:pt x="13" y="20"/>
                      </a:lnTo>
                      <a:lnTo>
                        <a:pt x="19" y="21"/>
                      </a:lnTo>
                      <a:lnTo>
                        <a:pt x="25" y="20"/>
                      </a:lnTo>
                      <a:lnTo>
                        <a:pt x="31" y="17"/>
                      </a:lnTo>
                      <a:lnTo>
                        <a:pt x="35" y="13"/>
                      </a:lnTo>
                      <a:lnTo>
                        <a:pt x="37" y="6"/>
                      </a:lnTo>
                      <a:lnTo>
                        <a:pt x="3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2" name="Freeform 1448"/>
                <p:cNvSpPr>
                  <a:spLocks/>
                </p:cNvSpPr>
                <p:nvPr/>
              </p:nvSpPr>
              <p:spPr bwMode="auto">
                <a:xfrm>
                  <a:off x="2532" y="2716"/>
                  <a:ext cx="7" cy="4"/>
                </a:xfrm>
                <a:custGeom>
                  <a:avLst/>
                  <a:gdLst>
                    <a:gd name="T0" fmla="*/ 40 w 40"/>
                    <a:gd name="T1" fmla="*/ 22 h 22"/>
                    <a:gd name="T2" fmla="*/ 39 w 40"/>
                    <a:gd name="T3" fmla="*/ 15 h 22"/>
                    <a:gd name="T4" fmla="*/ 37 w 40"/>
                    <a:gd name="T5" fmla="*/ 9 h 22"/>
                    <a:gd name="T6" fmla="*/ 32 w 40"/>
                    <a:gd name="T7" fmla="*/ 4 h 22"/>
                    <a:gd name="T8" fmla="*/ 26 w 40"/>
                    <a:gd name="T9" fmla="*/ 1 h 22"/>
                    <a:gd name="T10" fmla="*/ 20 w 40"/>
                    <a:gd name="T11" fmla="*/ 0 h 22"/>
                    <a:gd name="T12" fmla="*/ 14 w 40"/>
                    <a:gd name="T13" fmla="*/ 1 h 22"/>
                    <a:gd name="T14" fmla="*/ 8 w 40"/>
                    <a:gd name="T15" fmla="*/ 4 h 22"/>
                    <a:gd name="T16" fmla="*/ 4 w 40"/>
                    <a:gd name="T17" fmla="*/ 9 h 22"/>
                    <a:gd name="T18" fmla="*/ 1 w 40"/>
                    <a:gd name="T19" fmla="*/ 14 h 22"/>
                    <a:gd name="T20" fmla="*/ 0 w 40"/>
                    <a:gd name="T21"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40" y="22"/>
                      </a:moveTo>
                      <a:lnTo>
                        <a:pt x="39" y="15"/>
                      </a:lnTo>
                      <a:lnTo>
                        <a:pt x="37" y="9"/>
                      </a:lnTo>
                      <a:lnTo>
                        <a:pt x="32" y="4"/>
                      </a:lnTo>
                      <a:lnTo>
                        <a:pt x="26" y="1"/>
                      </a:lnTo>
                      <a:lnTo>
                        <a:pt x="20" y="0"/>
                      </a:lnTo>
                      <a:lnTo>
                        <a:pt x="14" y="1"/>
                      </a:lnTo>
                      <a:lnTo>
                        <a:pt x="8" y="4"/>
                      </a:lnTo>
                      <a:lnTo>
                        <a:pt x="4" y="9"/>
                      </a:lnTo>
                      <a:lnTo>
                        <a:pt x="1" y="14"/>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3" name="Freeform 1449"/>
                <p:cNvSpPr>
                  <a:spLocks/>
                </p:cNvSpPr>
                <p:nvPr/>
              </p:nvSpPr>
              <p:spPr bwMode="auto">
                <a:xfrm>
                  <a:off x="2532" y="2695"/>
                  <a:ext cx="7" cy="3"/>
                </a:xfrm>
                <a:custGeom>
                  <a:avLst/>
                  <a:gdLst>
                    <a:gd name="T0" fmla="*/ 0 w 40"/>
                    <a:gd name="T1" fmla="*/ 0 h 22"/>
                    <a:gd name="T2" fmla="*/ 1 w 40"/>
                    <a:gd name="T3" fmla="*/ 7 h 22"/>
                    <a:gd name="T4" fmla="*/ 3 w 40"/>
                    <a:gd name="T5" fmla="*/ 13 h 22"/>
                    <a:gd name="T6" fmla="*/ 8 w 40"/>
                    <a:gd name="T7" fmla="*/ 17 h 22"/>
                    <a:gd name="T8" fmla="*/ 14 w 40"/>
                    <a:gd name="T9" fmla="*/ 21 h 22"/>
                    <a:gd name="T10" fmla="*/ 20 w 40"/>
                    <a:gd name="T11" fmla="*/ 22 h 22"/>
                    <a:gd name="T12" fmla="*/ 26 w 40"/>
                    <a:gd name="T13" fmla="*/ 21 h 22"/>
                    <a:gd name="T14" fmla="*/ 32 w 40"/>
                    <a:gd name="T15" fmla="*/ 17 h 22"/>
                    <a:gd name="T16" fmla="*/ 36 w 40"/>
                    <a:gd name="T17" fmla="*/ 13 h 22"/>
                    <a:gd name="T18" fmla="*/ 39 w 40"/>
                    <a:gd name="T19" fmla="*/ 8 h 22"/>
                    <a:gd name="T20" fmla="*/ 40 w 40"/>
                    <a:gd name="T21"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22">
                      <a:moveTo>
                        <a:pt x="0" y="0"/>
                      </a:moveTo>
                      <a:lnTo>
                        <a:pt x="1" y="7"/>
                      </a:lnTo>
                      <a:lnTo>
                        <a:pt x="3" y="13"/>
                      </a:lnTo>
                      <a:lnTo>
                        <a:pt x="8" y="17"/>
                      </a:lnTo>
                      <a:lnTo>
                        <a:pt x="14" y="21"/>
                      </a:lnTo>
                      <a:lnTo>
                        <a:pt x="20" y="22"/>
                      </a:lnTo>
                      <a:lnTo>
                        <a:pt x="26" y="21"/>
                      </a:lnTo>
                      <a:lnTo>
                        <a:pt x="32" y="17"/>
                      </a:lnTo>
                      <a:lnTo>
                        <a:pt x="36" y="13"/>
                      </a:lnTo>
                      <a:lnTo>
                        <a:pt x="39" y="8"/>
                      </a:lnTo>
                      <a:lnTo>
                        <a:pt x="40"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4" name="Freeform 1450"/>
                <p:cNvSpPr>
                  <a:spLocks/>
                </p:cNvSpPr>
                <p:nvPr/>
              </p:nvSpPr>
              <p:spPr bwMode="auto">
                <a:xfrm>
                  <a:off x="2532" y="2631"/>
                  <a:ext cx="7" cy="3"/>
                </a:xfrm>
                <a:custGeom>
                  <a:avLst/>
                  <a:gdLst>
                    <a:gd name="T0" fmla="*/ 42 w 42"/>
                    <a:gd name="T1" fmla="*/ 20 h 20"/>
                    <a:gd name="T2" fmla="*/ 41 w 42"/>
                    <a:gd name="T3" fmla="*/ 13 h 20"/>
                    <a:gd name="T4" fmla="*/ 38 w 42"/>
                    <a:gd name="T5" fmla="*/ 8 h 20"/>
                    <a:gd name="T6" fmla="*/ 34 w 42"/>
                    <a:gd name="T7" fmla="*/ 4 h 20"/>
                    <a:gd name="T8" fmla="*/ 27 w 42"/>
                    <a:gd name="T9" fmla="*/ 1 h 20"/>
                    <a:gd name="T10" fmla="*/ 21 w 42"/>
                    <a:gd name="T11" fmla="*/ 0 h 20"/>
                    <a:gd name="T12" fmla="*/ 15 w 42"/>
                    <a:gd name="T13" fmla="*/ 1 h 20"/>
                    <a:gd name="T14" fmla="*/ 9 w 42"/>
                    <a:gd name="T15" fmla="*/ 3 h 20"/>
                    <a:gd name="T16" fmla="*/ 4 w 42"/>
                    <a:gd name="T17" fmla="*/ 8 h 20"/>
                    <a:gd name="T18" fmla="*/ 1 w 42"/>
                    <a:gd name="T19" fmla="*/ 13 h 20"/>
                    <a:gd name="T20" fmla="*/ 0 w 42"/>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0">
                      <a:moveTo>
                        <a:pt x="42" y="20"/>
                      </a:moveTo>
                      <a:lnTo>
                        <a:pt x="41" y="13"/>
                      </a:lnTo>
                      <a:lnTo>
                        <a:pt x="38" y="8"/>
                      </a:lnTo>
                      <a:lnTo>
                        <a:pt x="34" y="4"/>
                      </a:lnTo>
                      <a:lnTo>
                        <a:pt x="27" y="1"/>
                      </a:lnTo>
                      <a:lnTo>
                        <a:pt x="21" y="0"/>
                      </a:lnTo>
                      <a:lnTo>
                        <a:pt x="15" y="1"/>
                      </a:lnTo>
                      <a:lnTo>
                        <a:pt x="9" y="3"/>
                      </a:lnTo>
                      <a:lnTo>
                        <a:pt x="4" y="8"/>
                      </a:lnTo>
                      <a:lnTo>
                        <a:pt x="1" y="13"/>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5" name="Freeform 1451"/>
                <p:cNvSpPr>
                  <a:spLocks/>
                </p:cNvSpPr>
                <p:nvPr/>
              </p:nvSpPr>
              <p:spPr bwMode="auto">
                <a:xfrm>
                  <a:off x="2532" y="2609"/>
                  <a:ext cx="7" cy="4"/>
                </a:xfrm>
                <a:custGeom>
                  <a:avLst/>
                  <a:gdLst>
                    <a:gd name="T0" fmla="*/ 0 w 44"/>
                    <a:gd name="T1" fmla="*/ 0 h 21"/>
                    <a:gd name="T2" fmla="*/ 1 w 44"/>
                    <a:gd name="T3" fmla="*/ 6 h 21"/>
                    <a:gd name="T4" fmla="*/ 4 w 44"/>
                    <a:gd name="T5" fmla="*/ 12 h 21"/>
                    <a:gd name="T6" fmla="*/ 9 w 44"/>
                    <a:gd name="T7" fmla="*/ 17 h 21"/>
                    <a:gd name="T8" fmla="*/ 16 w 44"/>
                    <a:gd name="T9" fmla="*/ 20 h 21"/>
                    <a:gd name="T10" fmla="*/ 22 w 44"/>
                    <a:gd name="T11" fmla="*/ 21 h 21"/>
                    <a:gd name="T12" fmla="*/ 28 w 44"/>
                    <a:gd name="T13" fmla="*/ 20 h 21"/>
                    <a:gd name="T14" fmla="*/ 35 w 44"/>
                    <a:gd name="T15" fmla="*/ 17 h 21"/>
                    <a:gd name="T16" fmla="*/ 39 w 44"/>
                    <a:gd name="T17" fmla="*/ 12 h 21"/>
                    <a:gd name="T18" fmla="*/ 43 w 44"/>
                    <a:gd name="T19" fmla="*/ 6 h 21"/>
                    <a:gd name="T20" fmla="*/ 44 w 4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1">
                      <a:moveTo>
                        <a:pt x="0" y="0"/>
                      </a:moveTo>
                      <a:lnTo>
                        <a:pt x="1" y="6"/>
                      </a:lnTo>
                      <a:lnTo>
                        <a:pt x="4" y="12"/>
                      </a:lnTo>
                      <a:lnTo>
                        <a:pt x="9" y="17"/>
                      </a:lnTo>
                      <a:lnTo>
                        <a:pt x="16" y="20"/>
                      </a:lnTo>
                      <a:lnTo>
                        <a:pt x="22" y="21"/>
                      </a:lnTo>
                      <a:lnTo>
                        <a:pt x="28" y="20"/>
                      </a:lnTo>
                      <a:lnTo>
                        <a:pt x="35" y="17"/>
                      </a:lnTo>
                      <a:lnTo>
                        <a:pt x="39" y="12"/>
                      </a:lnTo>
                      <a:lnTo>
                        <a:pt x="43" y="6"/>
                      </a:lnTo>
                      <a:lnTo>
                        <a:pt x="4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6" name="Freeform 1452"/>
                <p:cNvSpPr>
                  <a:spLocks/>
                </p:cNvSpPr>
                <p:nvPr/>
              </p:nvSpPr>
              <p:spPr bwMode="auto">
                <a:xfrm>
                  <a:off x="2532" y="2581"/>
                  <a:ext cx="7" cy="3"/>
                </a:xfrm>
                <a:custGeom>
                  <a:avLst/>
                  <a:gdLst>
                    <a:gd name="T0" fmla="*/ 44 w 44"/>
                    <a:gd name="T1" fmla="*/ 20 h 20"/>
                    <a:gd name="T2" fmla="*/ 43 w 44"/>
                    <a:gd name="T3" fmla="*/ 14 h 20"/>
                    <a:gd name="T4" fmla="*/ 39 w 44"/>
                    <a:gd name="T5" fmla="*/ 9 h 20"/>
                    <a:gd name="T6" fmla="*/ 35 w 44"/>
                    <a:gd name="T7" fmla="*/ 4 h 20"/>
                    <a:gd name="T8" fmla="*/ 28 w 44"/>
                    <a:gd name="T9" fmla="*/ 1 h 20"/>
                    <a:gd name="T10" fmla="*/ 22 w 44"/>
                    <a:gd name="T11" fmla="*/ 0 h 20"/>
                    <a:gd name="T12" fmla="*/ 16 w 44"/>
                    <a:gd name="T13" fmla="*/ 1 h 20"/>
                    <a:gd name="T14" fmla="*/ 9 w 44"/>
                    <a:gd name="T15" fmla="*/ 4 h 20"/>
                    <a:gd name="T16" fmla="*/ 5 w 44"/>
                    <a:gd name="T17" fmla="*/ 9 h 20"/>
                    <a:gd name="T18" fmla="*/ 2 w 44"/>
                    <a:gd name="T19" fmla="*/ 14 h 20"/>
                    <a:gd name="T20" fmla="*/ 0 w 44"/>
                    <a:gd name="T21"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0">
                      <a:moveTo>
                        <a:pt x="44" y="20"/>
                      </a:moveTo>
                      <a:lnTo>
                        <a:pt x="43" y="14"/>
                      </a:lnTo>
                      <a:lnTo>
                        <a:pt x="39" y="9"/>
                      </a:lnTo>
                      <a:lnTo>
                        <a:pt x="35" y="4"/>
                      </a:lnTo>
                      <a:lnTo>
                        <a:pt x="28" y="1"/>
                      </a:lnTo>
                      <a:lnTo>
                        <a:pt x="22" y="0"/>
                      </a:lnTo>
                      <a:lnTo>
                        <a:pt x="16" y="1"/>
                      </a:lnTo>
                      <a:lnTo>
                        <a:pt x="9" y="4"/>
                      </a:lnTo>
                      <a:lnTo>
                        <a:pt x="5" y="9"/>
                      </a:lnTo>
                      <a:lnTo>
                        <a:pt x="2" y="14"/>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7" name="Freeform 1453"/>
                <p:cNvSpPr>
                  <a:spLocks/>
                </p:cNvSpPr>
                <p:nvPr/>
              </p:nvSpPr>
              <p:spPr bwMode="auto">
                <a:xfrm>
                  <a:off x="2532" y="2563"/>
                  <a:ext cx="7" cy="3"/>
                </a:xfrm>
                <a:custGeom>
                  <a:avLst/>
                  <a:gdLst>
                    <a:gd name="T0" fmla="*/ 0 w 46"/>
                    <a:gd name="T1" fmla="*/ 0 h 22"/>
                    <a:gd name="T2" fmla="*/ 1 w 46"/>
                    <a:gd name="T3" fmla="*/ 7 h 22"/>
                    <a:gd name="T4" fmla="*/ 5 w 46"/>
                    <a:gd name="T5" fmla="*/ 13 h 22"/>
                    <a:gd name="T6" fmla="*/ 9 w 46"/>
                    <a:gd name="T7" fmla="*/ 17 h 22"/>
                    <a:gd name="T8" fmla="*/ 16 w 46"/>
                    <a:gd name="T9" fmla="*/ 21 h 22"/>
                    <a:gd name="T10" fmla="*/ 23 w 46"/>
                    <a:gd name="T11" fmla="*/ 22 h 22"/>
                    <a:gd name="T12" fmla="*/ 29 w 46"/>
                    <a:gd name="T13" fmla="*/ 21 h 22"/>
                    <a:gd name="T14" fmla="*/ 36 w 46"/>
                    <a:gd name="T15" fmla="*/ 17 h 22"/>
                    <a:gd name="T16" fmla="*/ 41 w 46"/>
                    <a:gd name="T17" fmla="*/ 13 h 22"/>
                    <a:gd name="T18" fmla="*/ 44 w 46"/>
                    <a:gd name="T19" fmla="*/ 7 h 22"/>
                    <a:gd name="T20" fmla="*/ 46 w 46"/>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2">
                      <a:moveTo>
                        <a:pt x="0" y="0"/>
                      </a:moveTo>
                      <a:lnTo>
                        <a:pt x="1" y="7"/>
                      </a:lnTo>
                      <a:lnTo>
                        <a:pt x="5" y="13"/>
                      </a:lnTo>
                      <a:lnTo>
                        <a:pt x="9" y="17"/>
                      </a:lnTo>
                      <a:lnTo>
                        <a:pt x="16" y="21"/>
                      </a:lnTo>
                      <a:lnTo>
                        <a:pt x="23" y="22"/>
                      </a:lnTo>
                      <a:lnTo>
                        <a:pt x="29" y="21"/>
                      </a:lnTo>
                      <a:lnTo>
                        <a:pt x="36" y="17"/>
                      </a:lnTo>
                      <a:lnTo>
                        <a:pt x="41" y="13"/>
                      </a:lnTo>
                      <a:lnTo>
                        <a:pt x="44" y="7"/>
                      </a:lnTo>
                      <a:lnTo>
                        <a:pt x="4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8" name="Freeform 1454"/>
                <p:cNvSpPr>
                  <a:spLocks/>
                </p:cNvSpPr>
                <p:nvPr/>
              </p:nvSpPr>
              <p:spPr bwMode="auto">
                <a:xfrm>
                  <a:off x="2532" y="2523"/>
                  <a:ext cx="7" cy="4"/>
                </a:xfrm>
                <a:custGeom>
                  <a:avLst/>
                  <a:gdLst>
                    <a:gd name="T0" fmla="*/ 0 w 46"/>
                    <a:gd name="T1" fmla="*/ 0 h 21"/>
                    <a:gd name="T2" fmla="*/ 2 w 46"/>
                    <a:gd name="T3" fmla="*/ 6 h 21"/>
                    <a:gd name="T4" fmla="*/ 5 w 46"/>
                    <a:gd name="T5" fmla="*/ 13 h 21"/>
                    <a:gd name="T6" fmla="*/ 10 w 46"/>
                    <a:gd name="T7" fmla="*/ 17 h 21"/>
                    <a:gd name="T8" fmla="*/ 16 w 46"/>
                    <a:gd name="T9" fmla="*/ 20 h 21"/>
                    <a:gd name="T10" fmla="*/ 23 w 46"/>
                    <a:gd name="T11" fmla="*/ 21 h 21"/>
                    <a:gd name="T12" fmla="*/ 29 w 46"/>
                    <a:gd name="T13" fmla="*/ 20 h 21"/>
                    <a:gd name="T14" fmla="*/ 36 w 46"/>
                    <a:gd name="T15" fmla="*/ 17 h 21"/>
                    <a:gd name="T16" fmla="*/ 41 w 46"/>
                    <a:gd name="T17" fmla="*/ 13 h 21"/>
                    <a:gd name="T18" fmla="*/ 44 w 46"/>
                    <a:gd name="T19" fmla="*/ 7 h 21"/>
                    <a:gd name="T20" fmla="*/ 46 w 46"/>
                    <a:gd name="T2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1">
                      <a:moveTo>
                        <a:pt x="0" y="0"/>
                      </a:moveTo>
                      <a:lnTo>
                        <a:pt x="2" y="6"/>
                      </a:lnTo>
                      <a:lnTo>
                        <a:pt x="5" y="13"/>
                      </a:lnTo>
                      <a:lnTo>
                        <a:pt x="10" y="17"/>
                      </a:lnTo>
                      <a:lnTo>
                        <a:pt x="16" y="20"/>
                      </a:lnTo>
                      <a:lnTo>
                        <a:pt x="23" y="21"/>
                      </a:lnTo>
                      <a:lnTo>
                        <a:pt x="29" y="20"/>
                      </a:lnTo>
                      <a:lnTo>
                        <a:pt x="36" y="17"/>
                      </a:lnTo>
                      <a:lnTo>
                        <a:pt x="41" y="13"/>
                      </a:lnTo>
                      <a:lnTo>
                        <a:pt x="44" y="7"/>
                      </a:lnTo>
                      <a:lnTo>
                        <a:pt x="46"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9" name="Freeform 1455"/>
                <p:cNvSpPr>
                  <a:spLocks/>
                </p:cNvSpPr>
                <p:nvPr/>
              </p:nvSpPr>
              <p:spPr bwMode="auto">
                <a:xfrm>
                  <a:off x="2532" y="2541"/>
                  <a:ext cx="7" cy="4"/>
                </a:xfrm>
                <a:custGeom>
                  <a:avLst/>
                  <a:gdLst>
                    <a:gd name="T0" fmla="*/ 46 w 46"/>
                    <a:gd name="T1" fmla="*/ 21 h 21"/>
                    <a:gd name="T2" fmla="*/ 44 w 46"/>
                    <a:gd name="T3" fmla="*/ 14 h 21"/>
                    <a:gd name="T4" fmla="*/ 41 w 46"/>
                    <a:gd name="T5" fmla="*/ 8 h 21"/>
                    <a:gd name="T6" fmla="*/ 36 w 46"/>
                    <a:gd name="T7" fmla="*/ 4 h 21"/>
                    <a:gd name="T8" fmla="*/ 30 w 46"/>
                    <a:gd name="T9" fmla="*/ 1 h 21"/>
                    <a:gd name="T10" fmla="*/ 23 w 46"/>
                    <a:gd name="T11" fmla="*/ 0 h 21"/>
                    <a:gd name="T12" fmla="*/ 17 w 46"/>
                    <a:gd name="T13" fmla="*/ 1 h 21"/>
                    <a:gd name="T14" fmla="*/ 10 w 46"/>
                    <a:gd name="T15" fmla="*/ 4 h 21"/>
                    <a:gd name="T16" fmla="*/ 5 w 46"/>
                    <a:gd name="T17" fmla="*/ 8 h 21"/>
                    <a:gd name="T18" fmla="*/ 2 w 46"/>
                    <a:gd name="T19" fmla="*/ 13 h 21"/>
                    <a:gd name="T20" fmla="*/ 0 w 46"/>
                    <a:gd name="T21"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1">
                      <a:moveTo>
                        <a:pt x="46" y="21"/>
                      </a:moveTo>
                      <a:lnTo>
                        <a:pt x="44" y="14"/>
                      </a:lnTo>
                      <a:lnTo>
                        <a:pt x="41" y="8"/>
                      </a:lnTo>
                      <a:lnTo>
                        <a:pt x="36" y="4"/>
                      </a:lnTo>
                      <a:lnTo>
                        <a:pt x="30" y="1"/>
                      </a:lnTo>
                      <a:lnTo>
                        <a:pt x="23" y="0"/>
                      </a:lnTo>
                      <a:lnTo>
                        <a:pt x="17" y="1"/>
                      </a:lnTo>
                      <a:lnTo>
                        <a:pt x="10" y="4"/>
                      </a:lnTo>
                      <a:lnTo>
                        <a:pt x="5" y="8"/>
                      </a:lnTo>
                      <a:lnTo>
                        <a:pt x="2" y="13"/>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0" name="Freeform 1456"/>
                <p:cNvSpPr>
                  <a:spLocks/>
                </p:cNvSpPr>
                <p:nvPr/>
              </p:nvSpPr>
              <p:spPr bwMode="auto">
                <a:xfrm>
                  <a:off x="2531" y="2443"/>
                  <a:ext cx="9" cy="4"/>
                </a:xfrm>
                <a:custGeom>
                  <a:avLst/>
                  <a:gdLst>
                    <a:gd name="T0" fmla="*/ 0 w 52"/>
                    <a:gd name="T1" fmla="*/ 0 h 22"/>
                    <a:gd name="T2" fmla="*/ 3 w 52"/>
                    <a:gd name="T3" fmla="*/ 7 h 22"/>
                    <a:gd name="T4" fmla="*/ 7 w 52"/>
                    <a:gd name="T5" fmla="*/ 13 h 22"/>
                    <a:gd name="T6" fmla="*/ 12 w 52"/>
                    <a:gd name="T7" fmla="*/ 17 h 22"/>
                    <a:gd name="T8" fmla="*/ 19 w 52"/>
                    <a:gd name="T9" fmla="*/ 21 h 22"/>
                    <a:gd name="T10" fmla="*/ 26 w 52"/>
                    <a:gd name="T11" fmla="*/ 22 h 22"/>
                    <a:gd name="T12" fmla="*/ 33 w 52"/>
                    <a:gd name="T13" fmla="*/ 21 h 22"/>
                    <a:gd name="T14" fmla="*/ 40 w 52"/>
                    <a:gd name="T15" fmla="*/ 17 h 22"/>
                    <a:gd name="T16" fmla="*/ 45 w 52"/>
                    <a:gd name="T17" fmla="*/ 13 h 22"/>
                    <a:gd name="T18" fmla="*/ 49 w 52"/>
                    <a:gd name="T19" fmla="*/ 7 h 22"/>
                    <a:gd name="T20" fmla="*/ 52 w 5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2">
                      <a:moveTo>
                        <a:pt x="0" y="0"/>
                      </a:moveTo>
                      <a:lnTo>
                        <a:pt x="3" y="7"/>
                      </a:lnTo>
                      <a:lnTo>
                        <a:pt x="7" y="13"/>
                      </a:lnTo>
                      <a:lnTo>
                        <a:pt x="12" y="17"/>
                      </a:lnTo>
                      <a:lnTo>
                        <a:pt x="19" y="21"/>
                      </a:lnTo>
                      <a:lnTo>
                        <a:pt x="26" y="22"/>
                      </a:lnTo>
                      <a:lnTo>
                        <a:pt x="33" y="21"/>
                      </a:lnTo>
                      <a:lnTo>
                        <a:pt x="40" y="17"/>
                      </a:lnTo>
                      <a:lnTo>
                        <a:pt x="45" y="13"/>
                      </a:lnTo>
                      <a:lnTo>
                        <a:pt x="49" y="7"/>
                      </a:lnTo>
                      <a:lnTo>
                        <a:pt x="5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1" name="Freeform 1457"/>
                <p:cNvSpPr>
                  <a:spLocks/>
                </p:cNvSpPr>
                <p:nvPr/>
              </p:nvSpPr>
              <p:spPr bwMode="auto">
                <a:xfrm>
                  <a:off x="2531" y="2455"/>
                  <a:ext cx="9" cy="4"/>
                </a:xfrm>
                <a:custGeom>
                  <a:avLst/>
                  <a:gdLst>
                    <a:gd name="T0" fmla="*/ 52 w 52"/>
                    <a:gd name="T1" fmla="*/ 21 h 21"/>
                    <a:gd name="T2" fmla="*/ 49 w 52"/>
                    <a:gd name="T3" fmla="*/ 15 h 21"/>
                    <a:gd name="T4" fmla="*/ 45 w 52"/>
                    <a:gd name="T5" fmla="*/ 8 h 21"/>
                    <a:gd name="T6" fmla="*/ 40 w 52"/>
                    <a:gd name="T7" fmla="*/ 4 h 21"/>
                    <a:gd name="T8" fmla="*/ 33 w 52"/>
                    <a:gd name="T9" fmla="*/ 1 h 21"/>
                    <a:gd name="T10" fmla="*/ 26 w 52"/>
                    <a:gd name="T11" fmla="*/ 0 h 21"/>
                    <a:gd name="T12" fmla="*/ 20 w 52"/>
                    <a:gd name="T13" fmla="*/ 1 h 21"/>
                    <a:gd name="T14" fmla="*/ 12 w 52"/>
                    <a:gd name="T15" fmla="*/ 4 h 21"/>
                    <a:gd name="T16" fmla="*/ 7 w 52"/>
                    <a:gd name="T17" fmla="*/ 8 h 21"/>
                    <a:gd name="T18" fmla="*/ 3 w 52"/>
                    <a:gd name="T19" fmla="*/ 15 h 21"/>
                    <a:gd name="T20" fmla="*/ 0 w 5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1">
                      <a:moveTo>
                        <a:pt x="52" y="21"/>
                      </a:moveTo>
                      <a:lnTo>
                        <a:pt x="49" y="15"/>
                      </a:lnTo>
                      <a:lnTo>
                        <a:pt x="45" y="8"/>
                      </a:lnTo>
                      <a:lnTo>
                        <a:pt x="40" y="4"/>
                      </a:lnTo>
                      <a:lnTo>
                        <a:pt x="33" y="1"/>
                      </a:lnTo>
                      <a:lnTo>
                        <a:pt x="26" y="0"/>
                      </a:lnTo>
                      <a:lnTo>
                        <a:pt x="20" y="1"/>
                      </a:lnTo>
                      <a:lnTo>
                        <a:pt x="12" y="4"/>
                      </a:lnTo>
                      <a:lnTo>
                        <a:pt x="7" y="8"/>
                      </a:lnTo>
                      <a:lnTo>
                        <a:pt x="3"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2" name="Freeform 1458"/>
                <p:cNvSpPr>
                  <a:spLocks/>
                </p:cNvSpPr>
                <p:nvPr/>
              </p:nvSpPr>
              <p:spPr bwMode="auto">
                <a:xfrm>
                  <a:off x="2531" y="2422"/>
                  <a:ext cx="9" cy="3"/>
                </a:xfrm>
                <a:custGeom>
                  <a:avLst/>
                  <a:gdLst>
                    <a:gd name="T0" fmla="*/ 0 w 52"/>
                    <a:gd name="T1" fmla="*/ 0 h 22"/>
                    <a:gd name="T2" fmla="*/ 3 w 52"/>
                    <a:gd name="T3" fmla="*/ 7 h 22"/>
                    <a:gd name="T4" fmla="*/ 7 w 52"/>
                    <a:gd name="T5" fmla="*/ 13 h 22"/>
                    <a:gd name="T6" fmla="*/ 12 w 52"/>
                    <a:gd name="T7" fmla="*/ 17 h 22"/>
                    <a:gd name="T8" fmla="*/ 19 w 52"/>
                    <a:gd name="T9" fmla="*/ 21 h 22"/>
                    <a:gd name="T10" fmla="*/ 26 w 52"/>
                    <a:gd name="T11" fmla="*/ 22 h 22"/>
                    <a:gd name="T12" fmla="*/ 32 w 52"/>
                    <a:gd name="T13" fmla="*/ 21 h 22"/>
                    <a:gd name="T14" fmla="*/ 40 w 52"/>
                    <a:gd name="T15" fmla="*/ 17 h 22"/>
                    <a:gd name="T16" fmla="*/ 45 w 52"/>
                    <a:gd name="T17" fmla="*/ 13 h 22"/>
                    <a:gd name="T18" fmla="*/ 49 w 52"/>
                    <a:gd name="T19" fmla="*/ 8 h 22"/>
                    <a:gd name="T20" fmla="*/ 52 w 5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2">
                      <a:moveTo>
                        <a:pt x="0" y="0"/>
                      </a:moveTo>
                      <a:lnTo>
                        <a:pt x="3" y="7"/>
                      </a:lnTo>
                      <a:lnTo>
                        <a:pt x="7" y="13"/>
                      </a:lnTo>
                      <a:lnTo>
                        <a:pt x="12" y="17"/>
                      </a:lnTo>
                      <a:lnTo>
                        <a:pt x="19" y="21"/>
                      </a:lnTo>
                      <a:lnTo>
                        <a:pt x="26" y="22"/>
                      </a:lnTo>
                      <a:lnTo>
                        <a:pt x="32" y="21"/>
                      </a:lnTo>
                      <a:lnTo>
                        <a:pt x="40" y="17"/>
                      </a:lnTo>
                      <a:lnTo>
                        <a:pt x="45" y="13"/>
                      </a:lnTo>
                      <a:lnTo>
                        <a:pt x="49" y="8"/>
                      </a:lnTo>
                      <a:lnTo>
                        <a:pt x="5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3" name="Freeform 1459"/>
                <p:cNvSpPr>
                  <a:spLocks/>
                </p:cNvSpPr>
                <p:nvPr/>
              </p:nvSpPr>
              <p:spPr bwMode="auto">
                <a:xfrm>
                  <a:off x="2531" y="2436"/>
                  <a:ext cx="9" cy="4"/>
                </a:xfrm>
                <a:custGeom>
                  <a:avLst/>
                  <a:gdLst>
                    <a:gd name="T0" fmla="*/ 52 w 52"/>
                    <a:gd name="T1" fmla="*/ 21 h 21"/>
                    <a:gd name="T2" fmla="*/ 49 w 52"/>
                    <a:gd name="T3" fmla="*/ 15 h 21"/>
                    <a:gd name="T4" fmla="*/ 45 w 52"/>
                    <a:gd name="T5" fmla="*/ 8 h 21"/>
                    <a:gd name="T6" fmla="*/ 40 w 52"/>
                    <a:gd name="T7" fmla="*/ 4 h 21"/>
                    <a:gd name="T8" fmla="*/ 33 w 52"/>
                    <a:gd name="T9" fmla="*/ 1 h 21"/>
                    <a:gd name="T10" fmla="*/ 26 w 52"/>
                    <a:gd name="T11" fmla="*/ 0 h 21"/>
                    <a:gd name="T12" fmla="*/ 20 w 52"/>
                    <a:gd name="T13" fmla="*/ 1 h 21"/>
                    <a:gd name="T14" fmla="*/ 12 w 52"/>
                    <a:gd name="T15" fmla="*/ 4 h 21"/>
                    <a:gd name="T16" fmla="*/ 7 w 52"/>
                    <a:gd name="T17" fmla="*/ 8 h 21"/>
                    <a:gd name="T18" fmla="*/ 3 w 52"/>
                    <a:gd name="T19" fmla="*/ 14 h 21"/>
                    <a:gd name="T20" fmla="*/ 0 w 5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1">
                      <a:moveTo>
                        <a:pt x="52" y="21"/>
                      </a:moveTo>
                      <a:lnTo>
                        <a:pt x="49" y="15"/>
                      </a:lnTo>
                      <a:lnTo>
                        <a:pt x="45" y="8"/>
                      </a:lnTo>
                      <a:lnTo>
                        <a:pt x="40" y="4"/>
                      </a:lnTo>
                      <a:lnTo>
                        <a:pt x="33" y="1"/>
                      </a:lnTo>
                      <a:lnTo>
                        <a:pt x="26" y="0"/>
                      </a:lnTo>
                      <a:lnTo>
                        <a:pt x="20" y="1"/>
                      </a:lnTo>
                      <a:lnTo>
                        <a:pt x="12" y="4"/>
                      </a:lnTo>
                      <a:lnTo>
                        <a:pt x="7" y="8"/>
                      </a:lnTo>
                      <a:lnTo>
                        <a:pt x="3" y="14"/>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4" name="Freeform 1460"/>
                <p:cNvSpPr>
                  <a:spLocks/>
                </p:cNvSpPr>
                <p:nvPr/>
              </p:nvSpPr>
              <p:spPr bwMode="auto">
                <a:xfrm>
                  <a:off x="2531" y="2327"/>
                  <a:ext cx="9" cy="4"/>
                </a:xfrm>
                <a:custGeom>
                  <a:avLst/>
                  <a:gdLst>
                    <a:gd name="T0" fmla="*/ 0 w 54"/>
                    <a:gd name="T1" fmla="*/ 0 h 23"/>
                    <a:gd name="T2" fmla="*/ 2 w 54"/>
                    <a:gd name="T3" fmla="*/ 8 h 23"/>
                    <a:gd name="T4" fmla="*/ 7 w 54"/>
                    <a:gd name="T5" fmla="*/ 14 h 23"/>
                    <a:gd name="T6" fmla="*/ 12 w 54"/>
                    <a:gd name="T7" fmla="*/ 18 h 23"/>
                    <a:gd name="T8" fmla="*/ 20 w 54"/>
                    <a:gd name="T9" fmla="*/ 22 h 23"/>
                    <a:gd name="T10" fmla="*/ 27 w 54"/>
                    <a:gd name="T11" fmla="*/ 23 h 23"/>
                    <a:gd name="T12" fmla="*/ 34 w 54"/>
                    <a:gd name="T13" fmla="*/ 22 h 23"/>
                    <a:gd name="T14" fmla="*/ 41 w 54"/>
                    <a:gd name="T15" fmla="*/ 18 h 23"/>
                    <a:gd name="T16" fmla="*/ 47 w 54"/>
                    <a:gd name="T17" fmla="*/ 14 h 23"/>
                    <a:gd name="T18" fmla="*/ 51 w 54"/>
                    <a:gd name="T19" fmla="*/ 8 h 23"/>
                    <a:gd name="T20" fmla="*/ 54 w 54"/>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23">
                      <a:moveTo>
                        <a:pt x="0" y="0"/>
                      </a:moveTo>
                      <a:lnTo>
                        <a:pt x="2" y="8"/>
                      </a:lnTo>
                      <a:lnTo>
                        <a:pt x="7" y="14"/>
                      </a:lnTo>
                      <a:lnTo>
                        <a:pt x="12" y="18"/>
                      </a:lnTo>
                      <a:lnTo>
                        <a:pt x="20" y="22"/>
                      </a:lnTo>
                      <a:lnTo>
                        <a:pt x="27" y="23"/>
                      </a:lnTo>
                      <a:lnTo>
                        <a:pt x="34" y="22"/>
                      </a:lnTo>
                      <a:lnTo>
                        <a:pt x="41" y="18"/>
                      </a:lnTo>
                      <a:lnTo>
                        <a:pt x="47" y="14"/>
                      </a:lnTo>
                      <a:lnTo>
                        <a:pt x="51" y="8"/>
                      </a:lnTo>
                      <a:lnTo>
                        <a:pt x="54"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5" name="Freeform 1461"/>
                <p:cNvSpPr>
                  <a:spLocks/>
                </p:cNvSpPr>
                <p:nvPr/>
              </p:nvSpPr>
              <p:spPr bwMode="auto">
                <a:xfrm>
                  <a:off x="2531" y="2345"/>
                  <a:ext cx="9" cy="4"/>
                </a:xfrm>
                <a:custGeom>
                  <a:avLst/>
                  <a:gdLst>
                    <a:gd name="T0" fmla="*/ 54 w 54"/>
                    <a:gd name="T1" fmla="*/ 22 h 22"/>
                    <a:gd name="T2" fmla="*/ 51 w 54"/>
                    <a:gd name="T3" fmla="*/ 15 h 22"/>
                    <a:gd name="T4" fmla="*/ 47 w 54"/>
                    <a:gd name="T5" fmla="*/ 8 h 22"/>
                    <a:gd name="T6" fmla="*/ 42 w 54"/>
                    <a:gd name="T7" fmla="*/ 4 h 22"/>
                    <a:gd name="T8" fmla="*/ 34 w 54"/>
                    <a:gd name="T9" fmla="*/ 1 h 22"/>
                    <a:gd name="T10" fmla="*/ 27 w 54"/>
                    <a:gd name="T11" fmla="*/ 0 h 22"/>
                    <a:gd name="T12" fmla="*/ 20 w 54"/>
                    <a:gd name="T13" fmla="*/ 1 h 22"/>
                    <a:gd name="T14" fmla="*/ 13 w 54"/>
                    <a:gd name="T15" fmla="*/ 4 h 22"/>
                    <a:gd name="T16" fmla="*/ 7 w 54"/>
                    <a:gd name="T17" fmla="*/ 8 h 22"/>
                    <a:gd name="T18" fmla="*/ 2 w 54"/>
                    <a:gd name="T19" fmla="*/ 15 h 22"/>
                    <a:gd name="T20" fmla="*/ 0 w 54"/>
                    <a:gd name="T2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22">
                      <a:moveTo>
                        <a:pt x="54" y="22"/>
                      </a:moveTo>
                      <a:lnTo>
                        <a:pt x="51" y="15"/>
                      </a:lnTo>
                      <a:lnTo>
                        <a:pt x="47" y="8"/>
                      </a:lnTo>
                      <a:lnTo>
                        <a:pt x="42" y="4"/>
                      </a:lnTo>
                      <a:lnTo>
                        <a:pt x="34" y="1"/>
                      </a:lnTo>
                      <a:lnTo>
                        <a:pt x="27" y="0"/>
                      </a:lnTo>
                      <a:lnTo>
                        <a:pt x="20" y="1"/>
                      </a:lnTo>
                      <a:lnTo>
                        <a:pt x="13" y="4"/>
                      </a:lnTo>
                      <a:lnTo>
                        <a:pt x="7" y="8"/>
                      </a:lnTo>
                      <a:lnTo>
                        <a:pt x="2"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6" name="Freeform 1462"/>
                <p:cNvSpPr>
                  <a:spLocks/>
                </p:cNvSpPr>
                <p:nvPr/>
              </p:nvSpPr>
              <p:spPr bwMode="auto">
                <a:xfrm>
                  <a:off x="2531" y="2241"/>
                  <a:ext cx="9" cy="4"/>
                </a:xfrm>
                <a:custGeom>
                  <a:avLst/>
                  <a:gdLst>
                    <a:gd name="T0" fmla="*/ 0 w 58"/>
                    <a:gd name="T1" fmla="*/ 0 h 22"/>
                    <a:gd name="T2" fmla="*/ 3 w 58"/>
                    <a:gd name="T3" fmla="*/ 7 h 22"/>
                    <a:gd name="T4" fmla="*/ 8 w 58"/>
                    <a:gd name="T5" fmla="*/ 13 h 22"/>
                    <a:gd name="T6" fmla="*/ 14 w 58"/>
                    <a:gd name="T7" fmla="*/ 18 h 22"/>
                    <a:gd name="T8" fmla="*/ 21 w 58"/>
                    <a:gd name="T9" fmla="*/ 21 h 22"/>
                    <a:gd name="T10" fmla="*/ 29 w 58"/>
                    <a:gd name="T11" fmla="*/ 22 h 22"/>
                    <a:gd name="T12" fmla="*/ 36 w 58"/>
                    <a:gd name="T13" fmla="*/ 21 h 22"/>
                    <a:gd name="T14" fmla="*/ 44 w 58"/>
                    <a:gd name="T15" fmla="*/ 18 h 22"/>
                    <a:gd name="T16" fmla="*/ 50 w 58"/>
                    <a:gd name="T17" fmla="*/ 13 h 22"/>
                    <a:gd name="T18" fmla="*/ 54 w 58"/>
                    <a:gd name="T19" fmla="*/ 7 h 22"/>
                    <a:gd name="T20" fmla="*/ 58 w 58"/>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22">
                      <a:moveTo>
                        <a:pt x="0" y="0"/>
                      </a:moveTo>
                      <a:lnTo>
                        <a:pt x="3" y="7"/>
                      </a:lnTo>
                      <a:lnTo>
                        <a:pt x="8" y="13"/>
                      </a:lnTo>
                      <a:lnTo>
                        <a:pt x="14" y="18"/>
                      </a:lnTo>
                      <a:lnTo>
                        <a:pt x="21" y="21"/>
                      </a:lnTo>
                      <a:lnTo>
                        <a:pt x="29" y="22"/>
                      </a:lnTo>
                      <a:lnTo>
                        <a:pt x="36" y="21"/>
                      </a:lnTo>
                      <a:lnTo>
                        <a:pt x="44" y="18"/>
                      </a:lnTo>
                      <a:lnTo>
                        <a:pt x="50" y="13"/>
                      </a:lnTo>
                      <a:lnTo>
                        <a:pt x="54" y="7"/>
                      </a:lnTo>
                      <a:lnTo>
                        <a:pt x="5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7" name="Freeform 1463"/>
                <p:cNvSpPr>
                  <a:spLocks/>
                </p:cNvSpPr>
                <p:nvPr/>
              </p:nvSpPr>
              <p:spPr bwMode="auto">
                <a:xfrm>
                  <a:off x="2531" y="2259"/>
                  <a:ext cx="9" cy="4"/>
                </a:xfrm>
                <a:custGeom>
                  <a:avLst/>
                  <a:gdLst>
                    <a:gd name="T0" fmla="*/ 56 w 56"/>
                    <a:gd name="T1" fmla="*/ 22 h 22"/>
                    <a:gd name="T2" fmla="*/ 53 w 56"/>
                    <a:gd name="T3" fmla="*/ 15 h 22"/>
                    <a:gd name="T4" fmla="*/ 48 w 56"/>
                    <a:gd name="T5" fmla="*/ 9 h 22"/>
                    <a:gd name="T6" fmla="*/ 43 w 56"/>
                    <a:gd name="T7" fmla="*/ 4 h 22"/>
                    <a:gd name="T8" fmla="*/ 35 w 56"/>
                    <a:gd name="T9" fmla="*/ 1 h 22"/>
                    <a:gd name="T10" fmla="*/ 28 w 56"/>
                    <a:gd name="T11" fmla="*/ 0 h 22"/>
                    <a:gd name="T12" fmla="*/ 20 w 56"/>
                    <a:gd name="T13" fmla="*/ 1 h 22"/>
                    <a:gd name="T14" fmla="*/ 14 w 56"/>
                    <a:gd name="T15" fmla="*/ 4 h 22"/>
                    <a:gd name="T16" fmla="*/ 8 w 56"/>
                    <a:gd name="T17" fmla="*/ 9 h 22"/>
                    <a:gd name="T18" fmla="*/ 3 w 56"/>
                    <a:gd name="T19" fmla="*/ 14 h 22"/>
                    <a:gd name="T20" fmla="*/ 0 w 56"/>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22">
                      <a:moveTo>
                        <a:pt x="56" y="22"/>
                      </a:moveTo>
                      <a:lnTo>
                        <a:pt x="53" y="15"/>
                      </a:lnTo>
                      <a:lnTo>
                        <a:pt x="48" y="9"/>
                      </a:lnTo>
                      <a:lnTo>
                        <a:pt x="43" y="4"/>
                      </a:lnTo>
                      <a:lnTo>
                        <a:pt x="35" y="1"/>
                      </a:lnTo>
                      <a:lnTo>
                        <a:pt x="28" y="0"/>
                      </a:lnTo>
                      <a:lnTo>
                        <a:pt x="20" y="1"/>
                      </a:lnTo>
                      <a:lnTo>
                        <a:pt x="14" y="4"/>
                      </a:lnTo>
                      <a:lnTo>
                        <a:pt x="8" y="9"/>
                      </a:lnTo>
                      <a:lnTo>
                        <a:pt x="3" y="14"/>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8" name="Freeform 1464"/>
                <p:cNvSpPr>
                  <a:spLocks/>
                </p:cNvSpPr>
                <p:nvPr/>
              </p:nvSpPr>
              <p:spPr bwMode="auto">
                <a:xfrm>
                  <a:off x="2530" y="2155"/>
                  <a:ext cx="10" cy="4"/>
                </a:xfrm>
                <a:custGeom>
                  <a:avLst/>
                  <a:gdLst>
                    <a:gd name="T0" fmla="*/ 0 w 60"/>
                    <a:gd name="T1" fmla="*/ 0 h 22"/>
                    <a:gd name="T2" fmla="*/ 3 w 60"/>
                    <a:gd name="T3" fmla="*/ 7 h 22"/>
                    <a:gd name="T4" fmla="*/ 9 w 60"/>
                    <a:gd name="T5" fmla="*/ 14 h 22"/>
                    <a:gd name="T6" fmla="*/ 15 w 60"/>
                    <a:gd name="T7" fmla="*/ 18 h 22"/>
                    <a:gd name="T8" fmla="*/ 21 w 60"/>
                    <a:gd name="T9" fmla="*/ 21 h 22"/>
                    <a:gd name="T10" fmla="*/ 30 w 60"/>
                    <a:gd name="T11" fmla="*/ 22 h 22"/>
                    <a:gd name="T12" fmla="*/ 37 w 60"/>
                    <a:gd name="T13" fmla="*/ 21 h 22"/>
                    <a:gd name="T14" fmla="*/ 45 w 60"/>
                    <a:gd name="T15" fmla="*/ 18 h 22"/>
                    <a:gd name="T16" fmla="*/ 51 w 60"/>
                    <a:gd name="T17" fmla="*/ 14 h 22"/>
                    <a:gd name="T18" fmla="*/ 57 w 60"/>
                    <a:gd name="T19" fmla="*/ 7 h 22"/>
                    <a:gd name="T20" fmla="*/ 60 w 6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2">
                      <a:moveTo>
                        <a:pt x="0" y="0"/>
                      </a:moveTo>
                      <a:lnTo>
                        <a:pt x="3" y="7"/>
                      </a:lnTo>
                      <a:lnTo>
                        <a:pt x="9" y="14"/>
                      </a:lnTo>
                      <a:lnTo>
                        <a:pt x="15" y="18"/>
                      </a:lnTo>
                      <a:lnTo>
                        <a:pt x="21" y="21"/>
                      </a:lnTo>
                      <a:lnTo>
                        <a:pt x="30" y="22"/>
                      </a:lnTo>
                      <a:lnTo>
                        <a:pt x="37" y="21"/>
                      </a:lnTo>
                      <a:lnTo>
                        <a:pt x="45" y="18"/>
                      </a:lnTo>
                      <a:lnTo>
                        <a:pt x="51" y="14"/>
                      </a:lnTo>
                      <a:lnTo>
                        <a:pt x="57" y="7"/>
                      </a:lnTo>
                      <a:lnTo>
                        <a:pt x="6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59" name="Freeform 1465"/>
                <p:cNvSpPr>
                  <a:spLocks/>
                </p:cNvSpPr>
                <p:nvPr/>
              </p:nvSpPr>
              <p:spPr bwMode="auto">
                <a:xfrm>
                  <a:off x="2530" y="2173"/>
                  <a:ext cx="10" cy="4"/>
                </a:xfrm>
                <a:custGeom>
                  <a:avLst/>
                  <a:gdLst>
                    <a:gd name="T0" fmla="*/ 60 w 60"/>
                    <a:gd name="T1" fmla="*/ 23 h 23"/>
                    <a:gd name="T2" fmla="*/ 57 w 60"/>
                    <a:gd name="T3" fmla="*/ 15 h 23"/>
                    <a:gd name="T4" fmla="*/ 51 w 60"/>
                    <a:gd name="T5" fmla="*/ 9 h 23"/>
                    <a:gd name="T6" fmla="*/ 45 w 60"/>
                    <a:gd name="T7" fmla="*/ 5 h 23"/>
                    <a:gd name="T8" fmla="*/ 38 w 60"/>
                    <a:gd name="T9" fmla="*/ 1 h 23"/>
                    <a:gd name="T10" fmla="*/ 30 w 60"/>
                    <a:gd name="T11" fmla="*/ 0 h 23"/>
                    <a:gd name="T12" fmla="*/ 22 w 60"/>
                    <a:gd name="T13" fmla="*/ 1 h 23"/>
                    <a:gd name="T14" fmla="*/ 15 w 60"/>
                    <a:gd name="T15" fmla="*/ 5 h 23"/>
                    <a:gd name="T16" fmla="*/ 9 w 60"/>
                    <a:gd name="T17" fmla="*/ 9 h 23"/>
                    <a:gd name="T18" fmla="*/ 3 w 60"/>
                    <a:gd name="T19" fmla="*/ 15 h 23"/>
                    <a:gd name="T20" fmla="*/ 0 w 60"/>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3">
                      <a:moveTo>
                        <a:pt x="60" y="23"/>
                      </a:moveTo>
                      <a:lnTo>
                        <a:pt x="57" y="15"/>
                      </a:lnTo>
                      <a:lnTo>
                        <a:pt x="51" y="9"/>
                      </a:lnTo>
                      <a:lnTo>
                        <a:pt x="45" y="5"/>
                      </a:lnTo>
                      <a:lnTo>
                        <a:pt x="38" y="1"/>
                      </a:lnTo>
                      <a:lnTo>
                        <a:pt x="30" y="0"/>
                      </a:lnTo>
                      <a:lnTo>
                        <a:pt x="22" y="1"/>
                      </a:lnTo>
                      <a:lnTo>
                        <a:pt x="15" y="5"/>
                      </a:lnTo>
                      <a:lnTo>
                        <a:pt x="9" y="9"/>
                      </a:lnTo>
                      <a:lnTo>
                        <a:pt x="3" y="15"/>
                      </a:lnTo>
                      <a:lnTo>
                        <a:pt x="0" y="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0" name="Freeform 1466"/>
                <p:cNvSpPr>
                  <a:spLocks/>
                </p:cNvSpPr>
                <p:nvPr/>
              </p:nvSpPr>
              <p:spPr bwMode="auto">
                <a:xfrm>
                  <a:off x="2530" y="2087"/>
                  <a:ext cx="10" cy="4"/>
                </a:xfrm>
                <a:custGeom>
                  <a:avLst/>
                  <a:gdLst>
                    <a:gd name="T0" fmla="*/ 62 w 62"/>
                    <a:gd name="T1" fmla="*/ 22 h 22"/>
                    <a:gd name="T2" fmla="*/ 59 w 62"/>
                    <a:gd name="T3" fmla="*/ 15 h 22"/>
                    <a:gd name="T4" fmla="*/ 53 w 62"/>
                    <a:gd name="T5" fmla="*/ 8 h 22"/>
                    <a:gd name="T6" fmla="*/ 47 w 62"/>
                    <a:gd name="T7" fmla="*/ 4 h 22"/>
                    <a:gd name="T8" fmla="*/ 39 w 62"/>
                    <a:gd name="T9" fmla="*/ 1 h 22"/>
                    <a:gd name="T10" fmla="*/ 31 w 62"/>
                    <a:gd name="T11" fmla="*/ 0 h 22"/>
                    <a:gd name="T12" fmla="*/ 23 w 62"/>
                    <a:gd name="T13" fmla="*/ 1 h 22"/>
                    <a:gd name="T14" fmla="*/ 15 w 62"/>
                    <a:gd name="T15" fmla="*/ 4 h 22"/>
                    <a:gd name="T16" fmla="*/ 9 w 62"/>
                    <a:gd name="T17" fmla="*/ 8 h 22"/>
                    <a:gd name="T18" fmla="*/ 3 w 62"/>
                    <a:gd name="T19" fmla="*/ 15 h 22"/>
                    <a:gd name="T20" fmla="*/ 0 w 62"/>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2">
                      <a:moveTo>
                        <a:pt x="62" y="22"/>
                      </a:moveTo>
                      <a:lnTo>
                        <a:pt x="59" y="15"/>
                      </a:lnTo>
                      <a:lnTo>
                        <a:pt x="53" y="8"/>
                      </a:lnTo>
                      <a:lnTo>
                        <a:pt x="47" y="4"/>
                      </a:lnTo>
                      <a:lnTo>
                        <a:pt x="39" y="1"/>
                      </a:lnTo>
                      <a:lnTo>
                        <a:pt x="31" y="0"/>
                      </a:lnTo>
                      <a:lnTo>
                        <a:pt x="23" y="1"/>
                      </a:lnTo>
                      <a:lnTo>
                        <a:pt x="15" y="4"/>
                      </a:lnTo>
                      <a:lnTo>
                        <a:pt x="9" y="8"/>
                      </a:lnTo>
                      <a:lnTo>
                        <a:pt x="3" y="15"/>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1" name="Line 1467"/>
                <p:cNvSpPr>
                  <a:spLocks noChangeShapeType="1"/>
                </p:cNvSpPr>
                <p:nvPr/>
              </p:nvSpPr>
              <p:spPr bwMode="auto">
                <a:xfrm>
                  <a:off x="2532" y="2820"/>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2" name="Line 1468"/>
                <p:cNvSpPr>
                  <a:spLocks noChangeShapeType="1"/>
                </p:cNvSpPr>
                <p:nvPr/>
              </p:nvSpPr>
              <p:spPr bwMode="auto">
                <a:xfrm flipV="1">
                  <a:off x="2532" y="2817"/>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3" name="Line 1469"/>
                <p:cNvSpPr>
                  <a:spLocks noChangeShapeType="1"/>
                </p:cNvSpPr>
                <p:nvPr/>
              </p:nvSpPr>
              <p:spPr bwMode="auto">
                <a:xfrm flipV="1">
                  <a:off x="2537" y="2819"/>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4" name="Freeform 1470"/>
                <p:cNvSpPr>
                  <a:spLocks/>
                </p:cNvSpPr>
                <p:nvPr/>
              </p:nvSpPr>
              <p:spPr bwMode="auto">
                <a:xfrm>
                  <a:off x="2531" y="2811"/>
                  <a:ext cx="8" cy="6"/>
                </a:xfrm>
                <a:custGeom>
                  <a:avLst/>
                  <a:gdLst>
                    <a:gd name="T0" fmla="*/ 0 w 48"/>
                    <a:gd name="T1" fmla="*/ 35 h 35"/>
                    <a:gd name="T2" fmla="*/ 48 w 48"/>
                    <a:gd name="T3" fmla="*/ 17 h 35"/>
                    <a:gd name="T4" fmla="*/ 0 w 48"/>
                    <a:gd name="T5" fmla="*/ 0 h 35"/>
                  </a:gdLst>
                  <a:ahLst/>
                  <a:cxnLst>
                    <a:cxn ang="0">
                      <a:pos x="T0" y="T1"/>
                    </a:cxn>
                    <a:cxn ang="0">
                      <a:pos x="T2" y="T3"/>
                    </a:cxn>
                    <a:cxn ang="0">
                      <a:pos x="T4" y="T5"/>
                    </a:cxn>
                  </a:cxnLst>
                  <a:rect l="0" t="0" r="r" b="b"/>
                  <a:pathLst>
                    <a:path w="48" h="35">
                      <a:moveTo>
                        <a:pt x="0" y="35"/>
                      </a:moveTo>
                      <a:lnTo>
                        <a:pt x="48" y="1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5" name="Freeform 1471"/>
                <p:cNvSpPr>
                  <a:spLocks/>
                </p:cNvSpPr>
                <p:nvPr/>
              </p:nvSpPr>
              <p:spPr bwMode="auto">
                <a:xfrm>
                  <a:off x="2539" y="2808"/>
                  <a:ext cx="0" cy="1"/>
                </a:xfrm>
                <a:custGeom>
                  <a:avLst/>
                  <a:gdLst>
                    <a:gd name="T0" fmla="*/ 0 w 5"/>
                    <a:gd name="T1" fmla="*/ 2 h 4"/>
                    <a:gd name="T2" fmla="*/ 2 w 5"/>
                    <a:gd name="T3" fmla="*/ 4 h 4"/>
                    <a:gd name="T4" fmla="*/ 5 w 5"/>
                    <a:gd name="T5" fmla="*/ 2 h 4"/>
                    <a:gd name="T6" fmla="*/ 2 w 5"/>
                    <a:gd name="T7" fmla="*/ 0 h 4"/>
                    <a:gd name="T8" fmla="*/ 0 w 5"/>
                    <a:gd name="T9" fmla="*/ 2 h 4"/>
                  </a:gdLst>
                  <a:ahLst/>
                  <a:cxnLst>
                    <a:cxn ang="0">
                      <a:pos x="T0" y="T1"/>
                    </a:cxn>
                    <a:cxn ang="0">
                      <a:pos x="T2" y="T3"/>
                    </a:cxn>
                    <a:cxn ang="0">
                      <a:pos x="T4" y="T5"/>
                    </a:cxn>
                    <a:cxn ang="0">
                      <a:pos x="T6" y="T7"/>
                    </a:cxn>
                    <a:cxn ang="0">
                      <a:pos x="T8" y="T9"/>
                    </a:cxn>
                  </a:cxnLst>
                  <a:rect l="0" t="0" r="r" b="b"/>
                  <a:pathLst>
                    <a:path w="5" h="4">
                      <a:moveTo>
                        <a:pt x="0" y="2"/>
                      </a:moveTo>
                      <a:lnTo>
                        <a:pt x="2" y="4"/>
                      </a:lnTo>
                      <a:lnTo>
                        <a:pt x="5"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6" name="Freeform 1472"/>
                <p:cNvSpPr>
                  <a:spLocks/>
                </p:cNvSpPr>
                <p:nvPr/>
              </p:nvSpPr>
              <p:spPr bwMode="auto">
                <a:xfrm>
                  <a:off x="2531" y="2792"/>
                  <a:ext cx="8" cy="6"/>
                </a:xfrm>
                <a:custGeom>
                  <a:avLst/>
                  <a:gdLst>
                    <a:gd name="T0" fmla="*/ 7 w 47"/>
                    <a:gd name="T1" fmla="*/ 0 h 32"/>
                    <a:gd name="T2" fmla="*/ 3 w 47"/>
                    <a:gd name="T3" fmla="*/ 6 h 32"/>
                    <a:gd name="T4" fmla="*/ 0 w 47"/>
                    <a:gd name="T5" fmla="*/ 12 h 32"/>
                    <a:gd name="T6" fmla="*/ 0 w 47"/>
                    <a:gd name="T7" fmla="*/ 21 h 32"/>
                    <a:gd name="T8" fmla="*/ 3 w 47"/>
                    <a:gd name="T9" fmla="*/ 28 h 32"/>
                    <a:gd name="T10" fmla="*/ 7 w 47"/>
                    <a:gd name="T11" fmla="*/ 32 h 32"/>
                    <a:gd name="T12" fmla="*/ 12 w 47"/>
                    <a:gd name="T13" fmla="*/ 32 h 32"/>
                    <a:gd name="T14" fmla="*/ 16 w 47"/>
                    <a:gd name="T15" fmla="*/ 30 h 32"/>
                    <a:gd name="T16" fmla="*/ 19 w 47"/>
                    <a:gd name="T17" fmla="*/ 28 h 32"/>
                    <a:gd name="T18" fmla="*/ 21 w 47"/>
                    <a:gd name="T19" fmla="*/ 23 h 32"/>
                    <a:gd name="T20" fmla="*/ 25 w 47"/>
                    <a:gd name="T21" fmla="*/ 10 h 32"/>
                    <a:gd name="T22" fmla="*/ 27 w 47"/>
                    <a:gd name="T23" fmla="*/ 6 h 32"/>
                    <a:gd name="T24" fmla="*/ 29 w 47"/>
                    <a:gd name="T25" fmla="*/ 3 h 32"/>
                    <a:gd name="T26" fmla="*/ 35 w 47"/>
                    <a:gd name="T27" fmla="*/ 0 h 32"/>
                    <a:gd name="T28" fmla="*/ 41 w 47"/>
                    <a:gd name="T29" fmla="*/ 0 h 32"/>
                    <a:gd name="T30" fmla="*/ 45 w 47"/>
                    <a:gd name="T31" fmla="*/ 6 h 32"/>
                    <a:gd name="T32" fmla="*/ 47 w 47"/>
                    <a:gd name="T33" fmla="*/ 12 h 32"/>
                    <a:gd name="T34" fmla="*/ 47 w 47"/>
                    <a:gd name="T35" fmla="*/ 21 h 32"/>
                    <a:gd name="T36" fmla="*/ 45 w 47"/>
                    <a:gd name="T37" fmla="*/ 28 h 32"/>
                    <a:gd name="T38" fmla="*/ 41 w 47"/>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32">
                      <a:moveTo>
                        <a:pt x="7" y="0"/>
                      </a:moveTo>
                      <a:lnTo>
                        <a:pt x="3" y="6"/>
                      </a:lnTo>
                      <a:lnTo>
                        <a:pt x="0" y="12"/>
                      </a:lnTo>
                      <a:lnTo>
                        <a:pt x="0" y="21"/>
                      </a:lnTo>
                      <a:lnTo>
                        <a:pt x="3" y="28"/>
                      </a:lnTo>
                      <a:lnTo>
                        <a:pt x="7" y="32"/>
                      </a:lnTo>
                      <a:lnTo>
                        <a:pt x="12" y="32"/>
                      </a:lnTo>
                      <a:lnTo>
                        <a:pt x="16" y="30"/>
                      </a:lnTo>
                      <a:lnTo>
                        <a:pt x="19" y="28"/>
                      </a:lnTo>
                      <a:lnTo>
                        <a:pt x="21" y="23"/>
                      </a:lnTo>
                      <a:lnTo>
                        <a:pt x="25" y="10"/>
                      </a:lnTo>
                      <a:lnTo>
                        <a:pt x="27" y="6"/>
                      </a:lnTo>
                      <a:lnTo>
                        <a:pt x="29" y="3"/>
                      </a:lnTo>
                      <a:lnTo>
                        <a:pt x="35" y="0"/>
                      </a:lnTo>
                      <a:lnTo>
                        <a:pt x="41" y="0"/>
                      </a:lnTo>
                      <a:lnTo>
                        <a:pt x="45" y="6"/>
                      </a:lnTo>
                      <a:lnTo>
                        <a:pt x="47" y="12"/>
                      </a:lnTo>
                      <a:lnTo>
                        <a:pt x="47" y="21"/>
                      </a:lnTo>
                      <a:lnTo>
                        <a:pt x="45" y="28"/>
                      </a:lnTo>
                      <a:lnTo>
                        <a:pt x="41"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7" name="Line 1473"/>
                <p:cNvSpPr>
                  <a:spLocks noChangeShapeType="1"/>
                </p:cNvSpPr>
                <p:nvPr/>
              </p:nvSpPr>
              <p:spPr bwMode="auto">
                <a:xfrm>
                  <a:off x="2531" y="2788"/>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8" name="Line 1474"/>
                <p:cNvSpPr>
                  <a:spLocks noChangeShapeType="1"/>
                </p:cNvSpPr>
                <p:nvPr/>
              </p:nvSpPr>
              <p:spPr bwMode="auto">
                <a:xfrm flipV="1">
                  <a:off x="2531" y="2785"/>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9" name="Line 1475"/>
                <p:cNvSpPr>
                  <a:spLocks noChangeShapeType="1"/>
                </p:cNvSpPr>
                <p:nvPr/>
              </p:nvSpPr>
              <p:spPr bwMode="auto">
                <a:xfrm flipV="1">
                  <a:off x="2537" y="2786"/>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0" name="Line 1476"/>
                <p:cNvSpPr>
                  <a:spLocks noChangeShapeType="1"/>
                </p:cNvSpPr>
                <p:nvPr/>
              </p:nvSpPr>
              <p:spPr bwMode="auto">
                <a:xfrm>
                  <a:off x="2531" y="278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1" name="Freeform 1477"/>
                <p:cNvSpPr>
                  <a:spLocks/>
                </p:cNvSpPr>
                <p:nvPr/>
              </p:nvSpPr>
              <p:spPr bwMode="auto">
                <a:xfrm>
                  <a:off x="2531" y="2778"/>
                  <a:ext cx="4" cy="5"/>
                </a:xfrm>
                <a:custGeom>
                  <a:avLst/>
                  <a:gdLst>
                    <a:gd name="T0" fmla="*/ 0 w 23"/>
                    <a:gd name="T1" fmla="*/ 32 h 32"/>
                    <a:gd name="T2" fmla="*/ 0 w 23"/>
                    <a:gd name="T3" fmla="*/ 12 h 32"/>
                    <a:gd name="T4" fmla="*/ 3 w 23"/>
                    <a:gd name="T5" fmla="*/ 5 h 32"/>
                    <a:gd name="T6" fmla="*/ 5 w 23"/>
                    <a:gd name="T7" fmla="*/ 2 h 32"/>
                    <a:gd name="T8" fmla="*/ 9 w 23"/>
                    <a:gd name="T9" fmla="*/ 0 h 32"/>
                    <a:gd name="T10" fmla="*/ 13 w 23"/>
                    <a:gd name="T11" fmla="*/ 0 h 32"/>
                    <a:gd name="T12" fmla="*/ 19 w 23"/>
                    <a:gd name="T13" fmla="*/ 2 h 32"/>
                    <a:gd name="T14" fmla="*/ 21 w 23"/>
                    <a:gd name="T15" fmla="*/ 4 h 32"/>
                    <a:gd name="T16" fmla="*/ 23 w 23"/>
                    <a:gd name="T17" fmla="*/ 12 h 32"/>
                    <a:gd name="T18" fmla="*/ 23 w 23"/>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2">
                      <a:moveTo>
                        <a:pt x="0" y="32"/>
                      </a:moveTo>
                      <a:lnTo>
                        <a:pt x="0" y="12"/>
                      </a:lnTo>
                      <a:lnTo>
                        <a:pt x="3" y="5"/>
                      </a:lnTo>
                      <a:lnTo>
                        <a:pt x="5" y="2"/>
                      </a:lnTo>
                      <a:lnTo>
                        <a:pt x="9" y="0"/>
                      </a:lnTo>
                      <a:lnTo>
                        <a:pt x="13" y="0"/>
                      </a:lnTo>
                      <a:lnTo>
                        <a:pt x="19" y="2"/>
                      </a:lnTo>
                      <a:lnTo>
                        <a:pt x="21" y="4"/>
                      </a:lnTo>
                      <a:lnTo>
                        <a:pt x="23" y="12"/>
                      </a:lnTo>
                      <a:lnTo>
                        <a:pt x="23"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2" name="Line 1478"/>
                <p:cNvSpPr>
                  <a:spLocks noChangeShapeType="1"/>
                </p:cNvSpPr>
                <p:nvPr/>
              </p:nvSpPr>
              <p:spPr bwMode="auto">
                <a:xfrm flipV="1">
                  <a:off x="2535" y="2778"/>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3" name="Line 1479"/>
                <p:cNvSpPr>
                  <a:spLocks noChangeShapeType="1"/>
                </p:cNvSpPr>
                <p:nvPr/>
              </p:nvSpPr>
              <p:spPr bwMode="auto">
                <a:xfrm flipV="1">
                  <a:off x="2531" y="277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4" name="Freeform 1480"/>
                <p:cNvSpPr>
                  <a:spLocks/>
                </p:cNvSpPr>
                <p:nvPr/>
              </p:nvSpPr>
              <p:spPr bwMode="auto">
                <a:xfrm>
                  <a:off x="2531" y="2769"/>
                  <a:ext cx="8" cy="6"/>
                </a:xfrm>
                <a:custGeom>
                  <a:avLst/>
                  <a:gdLst>
                    <a:gd name="T0" fmla="*/ 0 w 47"/>
                    <a:gd name="T1" fmla="*/ 36 h 36"/>
                    <a:gd name="T2" fmla="*/ 47 w 47"/>
                    <a:gd name="T3" fmla="*/ 18 h 36"/>
                    <a:gd name="T4" fmla="*/ 0 w 47"/>
                    <a:gd name="T5" fmla="*/ 0 h 36"/>
                    <a:gd name="T6" fmla="*/ 47 w 47"/>
                    <a:gd name="T7" fmla="*/ 0 h 36"/>
                  </a:gdLst>
                  <a:ahLst/>
                  <a:cxnLst>
                    <a:cxn ang="0">
                      <a:pos x="T0" y="T1"/>
                    </a:cxn>
                    <a:cxn ang="0">
                      <a:pos x="T2" y="T3"/>
                    </a:cxn>
                    <a:cxn ang="0">
                      <a:pos x="T4" y="T5"/>
                    </a:cxn>
                    <a:cxn ang="0">
                      <a:pos x="T6" y="T7"/>
                    </a:cxn>
                  </a:cxnLst>
                  <a:rect l="0" t="0" r="r" b="b"/>
                  <a:pathLst>
                    <a:path w="47" h="36">
                      <a:moveTo>
                        <a:pt x="0" y="36"/>
                      </a:moveTo>
                      <a:lnTo>
                        <a:pt x="47" y="18"/>
                      </a:lnTo>
                      <a:lnTo>
                        <a:pt x="0" y="0"/>
                      </a:lnTo>
                      <a:lnTo>
                        <a:pt x="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5" name="Line 1481"/>
                <p:cNvSpPr>
                  <a:spLocks noChangeShapeType="1"/>
                </p:cNvSpPr>
                <p:nvPr/>
              </p:nvSpPr>
              <p:spPr bwMode="auto">
                <a:xfrm>
                  <a:off x="2531" y="276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6" name="Line 1482"/>
                <p:cNvSpPr>
                  <a:spLocks noChangeShapeType="1"/>
                </p:cNvSpPr>
                <p:nvPr/>
              </p:nvSpPr>
              <p:spPr bwMode="auto">
                <a:xfrm>
                  <a:off x="2531" y="276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7" name="Line 1483"/>
                <p:cNvSpPr>
                  <a:spLocks noChangeShapeType="1"/>
                </p:cNvSpPr>
                <p:nvPr/>
              </p:nvSpPr>
              <p:spPr bwMode="auto">
                <a:xfrm flipV="1">
                  <a:off x="2531" y="2758"/>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8" name="Line 1484"/>
                <p:cNvSpPr>
                  <a:spLocks noChangeShapeType="1"/>
                </p:cNvSpPr>
                <p:nvPr/>
              </p:nvSpPr>
              <p:spPr bwMode="auto">
                <a:xfrm flipV="1">
                  <a:off x="2535" y="276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79" name="Line 1485"/>
                <p:cNvSpPr>
                  <a:spLocks noChangeShapeType="1"/>
                </p:cNvSpPr>
                <p:nvPr/>
              </p:nvSpPr>
              <p:spPr bwMode="auto">
                <a:xfrm flipV="1">
                  <a:off x="2539" y="2758"/>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0" name="Line 1486"/>
                <p:cNvSpPr>
                  <a:spLocks noChangeShapeType="1"/>
                </p:cNvSpPr>
                <p:nvPr/>
              </p:nvSpPr>
              <p:spPr bwMode="auto">
                <a:xfrm>
                  <a:off x="2531" y="275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1" name="Freeform 1487"/>
                <p:cNvSpPr>
                  <a:spLocks/>
                </p:cNvSpPr>
                <p:nvPr/>
              </p:nvSpPr>
              <p:spPr bwMode="auto">
                <a:xfrm>
                  <a:off x="2531" y="2751"/>
                  <a:ext cx="8" cy="5"/>
                </a:xfrm>
                <a:custGeom>
                  <a:avLst/>
                  <a:gdLst>
                    <a:gd name="T0" fmla="*/ 0 w 47"/>
                    <a:gd name="T1" fmla="*/ 31 h 31"/>
                    <a:gd name="T2" fmla="*/ 47 w 47"/>
                    <a:gd name="T3" fmla="*/ 0 h 31"/>
                    <a:gd name="T4" fmla="*/ 0 w 47"/>
                    <a:gd name="T5" fmla="*/ 0 h 31"/>
                  </a:gdLst>
                  <a:ahLst/>
                  <a:cxnLst>
                    <a:cxn ang="0">
                      <a:pos x="T0" y="T1"/>
                    </a:cxn>
                    <a:cxn ang="0">
                      <a:pos x="T2" y="T3"/>
                    </a:cxn>
                    <a:cxn ang="0">
                      <a:pos x="T4" y="T5"/>
                    </a:cxn>
                  </a:cxnLst>
                  <a:rect l="0" t="0" r="r" b="b"/>
                  <a:pathLst>
                    <a:path w="47" h="31">
                      <a:moveTo>
                        <a:pt x="0" y="31"/>
                      </a:moveTo>
                      <a:lnTo>
                        <a:pt x="47"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2" name="Line 1488"/>
                <p:cNvSpPr>
                  <a:spLocks noChangeShapeType="1"/>
                </p:cNvSpPr>
                <p:nvPr/>
              </p:nvSpPr>
              <p:spPr bwMode="auto">
                <a:xfrm>
                  <a:off x="2531" y="274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3" name="Line 1489"/>
                <p:cNvSpPr>
                  <a:spLocks noChangeShapeType="1"/>
                </p:cNvSpPr>
                <p:nvPr/>
              </p:nvSpPr>
              <p:spPr bwMode="auto">
                <a:xfrm flipV="1">
                  <a:off x="2531" y="2744"/>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4" name="Freeform 1490"/>
                <p:cNvSpPr>
                  <a:spLocks/>
                </p:cNvSpPr>
                <p:nvPr/>
              </p:nvSpPr>
              <p:spPr bwMode="auto">
                <a:xfrm>
                  <a:off x="2531" y="2736"/>
                  <a:ext cx="8" cy="6"/>
                </a:xfrm>
                <a:custGeom>
                  <a:avLst/>
                  <a:gdLst>
                    <a:gd name="T0" fmla="*/ 0 w 47"/>
                    <a:gd name="T1" fmla="*/ 23 h 36"/>
                    <a:gd name="T2" fmla="*/ 3 w 47"/>
                    <a:gd name="T3" fmla="*/ 27 h 36"/>
                    <a:gd name="T4" fmla="*/ 7 w 47"/>
                    <a:gd name="T5" fmla="*/ 32 h 36"/>
                    <a:gd name="T6" fmla="*/ 12 w 47"/>
                    <a:gd name="T7" fmla="*/ 34 h 36"/>
                    <a:gd name="T8" fmla="*/ 19 w 47"/>
                    <a:gd name="T9" fmla="*/ 36 h 36"/>
                    <a:gd name="T10" fmla="*/ 29 w 47"/>
                    <a:gd name="T11" fmla="*/ 36 h 36"/>
                    <a:gd name="T12" fmla="*/ 37 w 47"/>
                    <a:gd name="T13" fmla="*/ 34 h 36"/>
                    <a:gd name="T14" fmla="*/ 41 w 47"/>
                    <a:gd name="T15" fmla="*/ 32 h 36"/>
                    <a:gd name="T16" fmla="*/ 45 w 47"/>
                    <a:gd name="T17" fmla="*/ 27 h 36"/>
                    <a:gd name="T18" fmla="*/ 47 w 47"/>
                    <a:gd name="T19" fmla="*/ 22 h 36"/>
                    <a:gd name="T20" fmla="*/ 47 w 47"/>
                    <a:gd name="T21" fmla="*/ 13 h 36"/>
                    <a:gd name="T22" fmla="*/ 45 w 47"/>
                    <a:gd name="T23" fmla="*/ 9 h 36"/>
                    <a:gd name="T24" fmla="*/ 41 w 47"/>
                    <a:gd name="T25" fmla="*/ 5 h 36"/>
                    <a:gd name="T26" fmla="*/ 37 w 47"/>
                    <a:gd name="T27" fmla="*/ 3 h 36"/>
                    <a:gd name="T28" fmla="*/ 29 w 47"/>
                    <a:gd name="T29" fmla="*/ 0 h 36"/>
                    <a:gd name="T30" fmla="*/ 19 w 47"/>
                    <a:gd name="T31" fmla="*/ 0 h 36"/>
                    <a:gd name="T32" fmla="*/ 11 w 47"/>
                    <a:gd name="T33" fmla="*/ 3 h 36"/>
                    <a:gd name="T34" fmla="*/ 7 w 47"/>
                    <a:gd name="T35" fmla="*/ 5 h 36"/>
                    <a:gd name="T36" fmla="*/ 3 w 47"/>
                    <a:gd name="T37" fmla="*/ 9 h 36"/>
                    <a:gd name="T38" fmla="*/ 0 w 47"/>
                    <a:gd name="T39" fmla="*/ 13 h 36"/>
                    <a:gd name="T40" fmla="*/ 0 w 47"/>
                    <a:gd name="T4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6">
                      <a:moveTo>
                        <a:pt x="0" y="23"/>
                      </a:moveTo>
                      <a:lnTo>
                        <a:pt x="3" y="27"/>
                      </a:lnTo>
                      <a:lnTo>
                        <a:pt x="7" y="32"/>
                      </a:lnTo>
                      <a:lnTo>
                        <a:pt x="12" y="34"/>
                      </a:lnTo>
                      <a:lnTo>
                        <a:pt x="19" y="36"/>
                      </a:lnTo>
                      <a:lnTo>
                        <a:pt x="29" y="36"/>
                      </a:lnTo>
                      <a:lnTo>
                        <a:pt x="37" y="34"/>
                      </a:lnTo>
                      <a:lnTo>
                        <a:pt x="41" y="32"/>
                      </a:lnTo>
                      <a:lnTo>
                        <a:pt x="45" y="27"/>
                      </a:lnTo>
                      <a:lnTo>
                        <a:pt x="47" y="22"/>
                      </a:lnTo>
                      <a:lnTo>
                        <a:pt x="47" y="13"/>
                      </a:lnTo>
                      <a:lnTo>
                        <a:pt x="45" y="9"/>
                      </a:lnTo>
                      <a:lnTo>
                        <a:pt x="41" y="5"/>
                      </a:lnTo>
                      <a:lnTo>
                        <a:pt x="37" y="3"/>
                      </a:lnTo>
                      <a:lnTo>
                        <a:pt x="29" y="0"/>
                      </a:lnTo>
                      <a:lnTo>
                        <a:pt x="19" y="0"/>
                      </a:lnTo>
                      <a:lnTo>
                        <a:pt x="11" y="3"/>
                      </a:lnTo>
                      <a:lnTo>
                        <a:pt x="7" y="5"/>
                      </a:lnTo>
                      <a:lnTo>
                        <a:pt x="3" y="9"/>
                      </a:lnTo>
                      <a:lnTo>
                        <a:pt x="0" y="13"/>
                      </a:lnTo>
                      <a:lnTo>
                        <a:pt x="0" y="23"/>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5" name="Freeform 1491"/>
                <p:cNvSpPr>
                  <a:spLocks/>
                </p:cNvSpPr>
                <p:nvPr/>
              </p:nvSpPr>
              <p:spPr bwMode="auto">
                <a:xfrm>
                  <a:off x="2529" y="1666"/>
                  <a:ext cx="13" cy="5"/>
                </a:xfrm>
                <a:custGeom>
                  <a:avLst/>
                  <a:gdLst>
                    <a:gd name="T0" fmla="*/ 74 w 74"/>
                    <a:gd name="T1" fmla="*/ 28 h 31"/>
                    <a:gd name="T2" fmla="*/ 71 w 74"/>
                    <a:gd name="T3" fmla="*/ 20 h 31"/>
                    <a:gd name="T4" fmla="*/ 66 w 74"/>
                    <a:gd name="T5" fmla="*/ 14 h 31"/>
                    <a:gd name="T6" fmla="*/ 60 w 74"/>
                    <a:gd name="T7" fmla="*/ 7 h 31"/>
                    <a:gd name="T8" fmla="*/ 53 w 74"/>
                    <a:gd name="T9" fmla="*/ 3 h 31"/>
                    <a:gd name="T10" fmla="*/ 44 w 74"/>
                    <a:gd name="T11" fmla="*/ 1 h 31"/>
                    <a:gd name="T12" fmla="*/ 36 w 74"/>
                    <a:gd name="T13" fmla="*/ 0 h 31"/>
                    <a:gd name="T14" fmla="*/ 27 w 74"/>
                    <a:gd name="T15" fmla="*/ 1 h 31"/>
                    <a:gd name="T16" fmla="*/ 20 w 74"/>
                    <a:gd name="T17" fmla="*/ 4 h 31"/>
                    <a:gd name="T18" fmla="*/ 12 w 74"/>
                    <a:gd name="T19" fmla="*/ 8 h 31"/>
                    <a:gd name="T20" fmla="*/ 6 w 74"/>
                    <a:gd name="T21" fmla="*/ 15 h 31"/>
                    <a:gd name="T22" fmla="*/ 2 w 74"/>
                    <a:gd name="T23" fmla="*/ 22 h 31"/>
                    <a:gd name="T24" fmla="*/ 0 w 74"/>
                    <a:gd name="T25"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31">
                      <a:moveTo>
                        <a:pt x="74" y="28"/>
                      </a:moveTo>
                      <a:lnTo>
                        <a:pt x="71" y="20"/>
                      </a:lnTo>
                      <a:lnTo>
                        <a:pt x="66" y="14"/>
                      </a:lnTo>
                      <a:lnTo>
                        <a:pt x="60" y="7"/>
                      </a:lnTo>
                      <a:lnTo>
                        <a:pt x="53" y="3"/>
                      </a:lnTo>
                      <a:lnTo>
                        <a:pt x="44" y="1"/>
                      </a:lnTo>
                      <a:lnTo>
                        <a:pt x="36" y="0"/>
                      </a:lnTo>
                      <a:lnTo>
                        <a:pt x="27" y="1"/>
                      </a:lnTo>
                      <a:lnTo>
                        <a:pt x="20" y="4"/>
                      </a:lnTo>
                      <a:lnTo>
                        <a:pt x="12" y="8"/>
                      </a:lnTo>
                      <a:lnTo>
                        <a:pt x="6" y="15"/>
                      </a:lnTo>
                      <a:lnTo>
                        <a:pt x="2" y="22"/>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6" name="Line 1492"/>
                <p:cNvSpPr>
                  <a:spLocks noChangeShapeType="1"/>
                </p:cNvSpPr>
                <p:nvPr/>
              </p:nvSpPr>
              <p:spPr bwMode="auto">
                <a:xfrm flipH="1">
                  <a:off x="2548" y="1830"/>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7" name="Line 1493"/>
                <p:cNvSpPr>
                  <a:spLocks noChangeShapeType="1"/>
                </p:cNvSpPr>
                <p:nvPr/>
              </p:nvSpPr>
              <p:spPr bwMode="auto">
                <a:xfrm>
                  <a:off x="2549" y="16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8" name="Line 1494"/>
                <p:cNvSpPr>
                  <a:spLocks noChangeShapeType="1"/>
                </p:cNvSpPr>
                <p:nvPr/>
              </p:nvSpPr>
              <p:spPr bwMode="auto">
                <a:xfrm flipV="1">
                  <a:off x="2548" y="1659"/>
                  <a:ext cx="1" cy="1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9" name="Line 1495"/>
                <p:cNvSpPr>
                  <a:spLocks noChangeShapeType="1"/>
                </p:cNvSpPr>
                <p:nvPr/>
              </p:nvSpPr>
              <p:spPr bwMode="auto">
                <a:xfrm flipV="1">
                  <a:off x="2548" y="200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90" name="Freeform 1496"/>
                <p:cNvSpPr>
                  <a:spLocks/>
                </p:cNvSpPr>
                <p:nvPr/>
              </p:nvSpPr>
              <p:spPr bwMode="auto">
                <a:xfrm>
                  <a:off x="2533" y="1539"/>
                  <a:ext cx="8" cy="5"/>
                </a:xfrm>
                <a:custGeom>
                  <a:avLst/>
                  <a:gdLst>
                    <a:gd name="T0" fmla="*/ 0 w 47"/>
                    <a:gd name="T1" fmla="*/ 6 h 31"/>
                    <a:gd name="T2" fmla="*/ 0 w 47"/>
                    <a:gd name="T3" fmla="*/ 13 h 31"/>
                    <a:gd name="T4" fmla="*/ 47 w 47"/>
                    <a:gd name="T5" fmla="*/ 31 h 31"/>
                    <a:gd name="T6" fmla="*/ 47 w 47"/>
                    <a:gd name="T7" fmla="*/ 24 h 31"/>
                    <a:gd name="T8" fmla="*/ 32 w 47"/>
                    <a:gd name="T9" fmla="*/ 19 h 31"/>
                    <a:gd name="T10" fmla="*/ 33 w 47"/>
                    <a:gd name="T11" fmla="*/ 0 h 31"/>
                    <a:gd name="T12" fmla="*/ 28 w 47"/>
                    <a:gd name="T13" fmla="*/ 18 h 31"/>
                    <a:gd name="T14" fmla="*/ 14 w 47"/>
                    <a:gd name="T15" fmla="*/ 13 h 31"/>
                    <a:gd name="T16" fmla="*/ 11 w 47"/>
                    <a:gd name="T17" fmla="*/ 11 h 31"/>
                    <a:gd name="T18" fmla="*/ 4 w 47"/>
                    <a:gd name="T19" fmla="*/ 9 h 31"/>
                    <a:gd name="T20" fmla="*/ 4 w 47"/>
                    <a:gd name="T21" fmla="*/ 9 h 31"/>
                    <a:gd name="T22" fmla="*/ 0 w 47"/>
                    <a:gd name="T2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1">
                      <a:moveTo>
                        <a:pt x="0" y="6"/>
                      </a:moveTo>
                      <a:lnTo>
                        <a:pt x="0" y="13"/>
                      </a:lnTo>
                      <a:lnTo>
                        <a:pt x="47" y="31"/>
                      </a:lnTo>
                      <a:lnTo>
                        <a:pt x="47" y="24"/>
                      </a:lnTo>
                      <a:lnTo>
                        <a:pt x="32" y="19"/>
                      </a:lnTo>
                      <a:lnTo>
                        <a:pt x="33" y="0"/>
                      </a:lnTo>
                      <a:lnTo>
                        <a:pt x="28" y="18"/>
                      </a:lnTo>
                      <a:lnTo>
                        <a:pt x="14" y="13"/>
                      </a:lnTo>
                      <a:lnTo>
                        <a:pt x="11" y="11"/>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1" name="Freeform 1497"/>
                <p:cNvSpPr>
                  <a:spLocks/>
                </p:cNvSpPr>
                <p:nvPr/>
              </p:nvSpPr>
              <p:spPr bwMode="auto">
                <a:xfrm>
                  <a:off x="2533" y="1537"/>
                  <a:ext cx="8" cy="5"/>
                </a:xfrm>
                <a:custGeom>
                  <a:avLst/>
                  <a:gdLst>
                    <a:gd name="T0" fmla="*/ 0 w 47"/>
                    <a:gd name="T1" fmla="*/ 19 h 31"/>
                    <a:gd name="T2" fmla="*/ 4 w 47"/>
                    <a:gd name="T3" fmla="*/ 22 h 31"/>
                    <a:gd name="T4" fmla="*/ 11 w 47"/>
                    <a:gd name="T5" fmla="*/ 21 h 31"/>
                    <a:gd name="T6" fmla="*/ 13 w 47"/>
                    <a:gd name="T7" fmla="*/ 20 h 31"/>
                    <a:gd name="T8" fmla="*/ 19 w 47"/>
                    <a:gd name="T9" fmla="*/ 18 h 31"/>
                    <a:gd name="T10" fmla="*/ 28 w 47"/>
                    <a:gd name="T11" fmla="*/ 15 h 31"/>
                    <a:gd name="T12" fmla="*/ 28 w 47"/>
                    <a:gd name="T13" fmla="*/ 31 h 31"/>
                    <a:gd name="T14" fmla="*/ 33 w 47"/>
                    <a:gd name="T15" fmla="*/ 13 h 31"/>
                    <a:gd name="T16" fmla="*/ 47 w 47"/>
                    <a:gd name="T17" fmla="*/ 7 h 31"/>
                    <a:gd name="T18" fmla="*/ 47 w 47"/>
                    <a:gd name="T19" fmla="*/ 0 h 31"/>
                    <a:gd name="T20" fmla="*/ 0 w 47"/>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0" y="19"/>
                      </a:moveTo>
                      <a:lnTo>
                        <a:pt x="4" y="22"/>
                      </a:lnTo>
                      <a:lnTo>
                        <a:pt x="11" y="21"/>
                      </a:lnTo>
                      <a:lnTo>
                        <a:pt x="13" y="20"/>
                      </a:lnTo>
                      <a:lnTo>
                        <a:pt x="19" y="18"/>
                      </a:lnTo>
                      <a:lnTo>
                        <a:pt x="28" y="15"/>
                      </a:lnTo>
                      <a:lnTo>
                        <a:pt x="28" y="31"/>
                      </a:lnTo>
                      <a:lnTo>
                        <a:pt x="33" y="13"/>
                      </a:lnTo>
                      <a:lnTo>
                        <a:pt x="47" y="7"/>
                      </a:lnTo>
                      <a:lnTo>
                        <a:pt x="47"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2" name="Freeform 1498"/>
                <p:cNvSpPr>
                  <a:spLocks/>
                </p:cNvSpPr>
                <p:nvPr/>
              </p:nvSpPr>
              <p:spPr bwMode="auto">
                <a:xfrm>
                  <a:off x="2533" y="1529"/>
                  <a:ext cx="8" cy="5"/>
                </a:xfrm>
                <a:custGeom>
                  <a:avLst/>
                  <a:gdLst>
                    <a:gd name="T0" fmla="*/ 0 w 47"/>
                    <a:gd name="T1" fmla="*/ 0 h 26"/>
                    <a:gd name="T2" fmla="*/ 0 w 47"/>
                    <a:gd name="T3" fmla="*/ 7 h 26"/>
                    <a:gd name="T4" fmla="*/ 34 w 47"/>
                    <a:gd name="T5" fmla="*/ 19 h 26"/>
                    <a:gd name="T6" fmla="*/ 36 w 47"/>
                    <a:gd name="T7" fmla="*/ 21 h 26"/>
                    <a:gd name="T8" fmla="*/ 42 w 47"/>
                    <a:gd name="T9" fmla="*/ 23 h 26"/>
                    <a:gd name="T10" fmla="*/ 42 w 47"/>
                    <a:gd name="T11" fmla="*/ 23 h 26"/>
                    <a:gd name="T12" fmla="*/ 47 w 47"/>
                    <a:gd name="T13" fmla="*/ 26 h 26"/>
                    <a:gd name="T14" fmla="*/ 47 w 47"/>
                    <a:gd name="T15" fmla="*/ 19 h 26"/>
                    <a:gd name="T16" fmla="*/ 0 w 47"/>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0" y="0"/>
                      </a:moveTo>
                      <a:lnTo>
                        <a:pt x="0" y="7"/>
                      </a:lnTo>
                      <a:lnTo>
                        <a:pt x="34" y="19"/>
                      </a:lnTo>
                      <a:lnTo>
                        <a:pt x="36" y="21"/>
                      </a:lnTo>
                      <a:lnTo>
                        <a:pt x="42" y="23"/>
                      </a:lnTo>
                      <a:lnTo>
                        <a:pt x="42" y="23"/>
                      </a:lnTo>
                      <a:lnTo>
                        <a:pt x="47" y="26"/>
                      </a:lnTo>
                      <a:lnTo>
                        <a:pt x="47"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3" name="Freeform 1499"/>
                <p:cNvSpPr>
                  <a:spLocks/>
                </p:cNvSpPr>
                <p:nvPr/>
              </p:nvSpPr>
              <p:spPr bwMode="auto">
                <a:xfrm>
                  <a:off x="2533" y="1533"/>
                  <a:ext cx="8" cy="4"/>
                </a:xfrm>
                <a:custGeom>
                  <a:avLst/>
                  <a:gdLst>
                    <a:gd name="T0" fmla="*/ 0 w 47"/>
                    <a:gd name="T1" fmla="*/ 14 h 21"/>
                    <a:gd name="T2" fmla="*/ 0 w 47"/>
                    <a:gd name="T3" fmla="*/ 21 h 21"/>
                    <a:gd name="T4" fmla="*/ 47 w 47"/>
                    <a:gd name="T5" fmla="*/ 3 h 21"/>
                    <a:gd name="T6" fmla="*/ 42 w 47"/>
                    <a:gd name="T7" fmla="*/ 0 h 21"/>
                    <a:gd name="T8" fmla="*/ 40 w 47"/>
                    <a:gd name="T9" fmla="*/ 0 h 21"/>
                    <a:gd name="T10" fmla="*/ 34 w 47"/>
                    <a:gd name="T11" fmla="*/ 2 h 21"/>
                    <a:gd name="T12" fmla="*/ 0 w 47"/>
                    <a:gd name="T13" fmla="*/ 14 h 21"/>
                  </a:gdLst>
                  <a:ahLst/>
                  <a:cxnLst>
                    <a:cxn ang="0">
                      <a:pos x="T0" y="T1"/>
                    </a:cxn>
                    <a:cxn ang="0">
                      <a:pos x="T2" y="T3"/>
                    </a:cxn>
                    <a:cxn ang="0">
                      <a:pos x="T4" y="T5"/>
                    </a:cxn>
                    <a:cxn ang="0">
                      <a:pos x="T6" y="T7"/>
                    </a:cxn>
                    <a:cxn ang="0">
                      <a:pos x="T8" y="T9"/>
                    </a:cxn>
                    <a:cxn ang="0">
                      <a:pos x="T10" y="T11"/>
                    </a:cxn>
                    <a:cxn ang="0">
                      <a:pos x="T12" y="T13"/>
                    </a:cxn>
                  </a:cxnLst>
                  <a:rect l="0" t="0" r="r" b="b"/>
                  <a:pathLst>
                    <a:path w="47" h="21">
                      <a:moveTo>
                        <a:pt x="0" y="14"/>
                      </a:moveTo>
                      <a:lnTo>
                        <a:pt x="0" y="21"/>
                      </a:lnTo>
                      <a:lnTo>
                        <a:pt x="47" y="3"/>
                      </a:lnTo>
                      <a:lnTo>
                        <a:pt x="42" y="0"/>
                      </a:lnTo>
                      <a:lnTo>
                        <a:pt x="40" y="0"/>
                      </a:lnTo>
                      <a:lnTo>
                        <a:pt x="34" y="2"/>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4" name="Rectangle 1500"/>
                <p:cNvSpPr>
                  <a:spLocks noChangeArrowheads="1"/>
                </p:cNvSpPr>
                <p:nvPr/>
              </p:nvSpPr>
              <p:spPr bwMode="auto">
                <a:xfrm>
                  <a:off x="2540" y="152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5" name="Freeform 1501"/>
                <p:cNvSpPr>
                  <a:spLocks/>
                </p:cNvSpPr>
                <p:nvPr/>
              </p:nvSpPr>
              <p:spPr bwMode="auto">
                <a:xfrm>
                  <a:off x="2539" y="1519"/>
                  <a:ext cx="2" cy="4"/>
                </a:xfrm>
                <a:custGeom>
                  <a:avLst/>
                  <a:gdLst>
                    <a:gd name="T0" fmla="*/ 0 w 12"/>
                    <a:gd name="T1" fmla="*/ 13 h 20"/>
                    <a:gd name="T2" fmla="*/ 0 w 12"/>
                    <a:gd name="T3" fmla="*/ 20 h 20"/>
                    <a:gd name="T4" fmla="*/ 1 w 12"/>
                    <a:gd name="T5" fmla="*/ 20 h 20"/>
                    <a:gd name="T6" fmla="*/ 7 w 12"/>
                    <a:gd name="T7" fmla="*/ 18 h 20"/>
                    <a:gd name="T8" fmla="*/ 12 w 12"/>
                    <a:gd name="T9" fmla="*/ 15 h 20"/>
                    <a:gd name="T10" fmla="*/ 11 w 12"/>
                    <a:gd name="T11" fmla="*/ 0 h 20"/>
                    <a:gd name="T12" fmla="*/ 10 w 12"/>
                    <a:gd name="T13" fmla="*/ 4 h 20"/>
                    <a:gd name="T14" fmla="*/ 8 w 12"/>
                    <a:gd name="T15" fmla="*/ 9 h 20"/>
                    <a:gd name="T16" fmla="*/ 5 w 12"/>
                    <a:gd name="T17" fmla="*/ 11 h 20"/>
                    <a:gd name="T18" fmla="*/ 0 w 12"/>
                    <a:gd name="T1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0">
                      <a:moveTo>
                        <a:pt x="0" y="13"/>
                      </a:moveTo>
                      <a:lnTo>
                        <a:pt x="0" y="20"/>
                      </a:lnTo>
                      <a:lnTo>
                        <a:pt x="1" y="20"/>
                      </a:lnTo>
                      <a:lnTo>
                        <a:pt x="7" y="18"/>
                      </a:lnTo>
                      <a:lnTo>
                        <a:pt x="12" y="15"/>
                      </a:lnTo>
                      <a:lnTo>
                        <a:pt x="11" y="0"/>
                      </a:lnTo>
                      <a:lnTo>
                        <a:pt x="10" y="4"/>
                      </a:lnTo>
                      <a:lnTo>
                        <a:pt x="8" y="9"/>
                      </a:lnTo>
                      <a:lnTo>
                        <a:pt x="5"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6" name="Freeform 1502"/>
                <p:cNvSpPr>
                  <a:spLocks/>
                </p:cNvSpPr>
                <p:nvPr/>
              </p:nvSpPr>
              <p:spPr bwMode="auto">
                <a:xfrm>
                  <a:off x="2534" y="1517"/>
                  <a:ext cx="7" cy="5"/>
                </a:xfrm>
                <a:custGeom>
                  <a:avLst/>
                  <a:gdLst>
                    <a:gd name="T0" fmla="*/ 0 w 45"/>
                    <a:gd name="T1" fmla="*/ 30 h 35"/>
                    <a:gd name="T2" fmla="*/ 4 w 45"/>
                    <a:gd name="T3" fmla="*/ 34 h 35"/>
                    <a:gd name="T4" fmla="*/ 9 w 45"/>
                    <a:gd name="T5" fmla="*/ 35 h 35"/>
                    <a:gd name="T6" fmla="*/ 12 w 45"/>
                    <a:gd name="T7" fmla="*/ 35 h 35"/>
                    <a:gd name="T8" fmla="*/ 17 w 45"/>
                    <a:gd name="T9" fmla="*/ 32 h 35"/>
                    <a:gd name="T10" fmla="*/ 21 w 45"/>
                    <a:gd name="T11" fmla="*/ 26 h 35"/>
                    <a:gd name="T12" fmla="*/ 23 w 45"/>
                    <a:gd name="T13" fmla="*/ 20 h 35"/>
                    <a:gd name="T14" fmla="*/ 24 w 45"/>
                    <a:gd name="T15" fmla="*/ 13 h 35"/>
                    <a:gd name="T16" fmla="*/ 26 w 45"/>
                    <a:gd name="T17" fmla="*/ 8 h 35"/>
                    <a:gd name="T18" fmla="*/ 26 w 45"/>
                    <a:gd name="T19" fmla="*/ 8 h 35"/>
                    <a:gd name="T20" fmla="*/ 31 w 45"/>
                    <a:gd name="T21" fmla="*/ 5 h 35"/>
                    <a:gd name="T22" fmla="*/ 32 w 45"/>
                    <a:gd name="T23" fmla="*/ 5 h 35"/>
                    <a:gd name="T24" fmla="*/ 38 w 45"/>
                    <a:gd name="T25" fmla="*/ 8 h 35"/>
                    <a:gd name="T26" fmla="*/ 39 w 45"/>
                    <a:gd name="T27" fmla="*/ 10 h 35"/>
                    <a:gd name="T28" fmla="*/ 40 w 45"/>
                    <a:gd name="T29" fmla="*/ 17 h 35"/>
                    <a:gd name="T30" fmla="*/ 41 w 45"/>
                    <a:gd name="T31" fmla="*/ 32 h 35"/>
                    <a:gd name="T32" fmla="*/ 42 w 45"/>
                    <a:gd name="T33" fmla="*/ 29 h 35"/>
                    <a:gd name="T34" fmla="*/ 44 w 45"/>
                    <a:gd name="T35" fmla="*/ 24 h 35"/>
                    <a:gd name="T36" fmla="*/ 45 w 45"/>
                    <a:gd name="T37" fmla="*/ 17 h 35"/>
                    <a:gd name="T38" fmla="*/ 45 w 45"/>
                    <a:gd name="T39" fmla="*/ 16 h 35"/>
                    <a:gd name="T40" fmla="*/ 44 w 45"/>
                    <a:gd name="T41" fmla="*/ 9 h 35"/>
                    <a:gd name="T42" fmla="*/ 41 w 45"/>
                    <a:gd name="T43" fmla="*/ 4 h 35"/>
                    <a:gd name="T44" fmla="*/ 37 w 45"/>
                    <a:gd name="T45" fmla="*/ 1 h 35"/>
                    <a:gd name="T46" fmla="*/ 31 w 45"/>
                    <a:gd name="T47" fmla="*/ 0 h 35"/>
                    <a:gd name="T48" fmla="*/ 29 w 45"/>
                    <a:gd name="T49" fmla="*/ 0 h 35"/>
                    <a:gd name="T50" fmla="*/ 24 w 45"/>
                    <a:gd name="T51" fmla="*/ 2 h 35"/>
                    <a:gd name="T52" fmla="*/ 23 w 45"/>
                    <a:gd name="T53" fmla="*/ 3 h 35"/>
                    <a:gd name="T54" fmla="*/ 20 w 45"/>
                    <a:gd name="T55" fmla="*/ 8 h 35"/>
                    <a:gd name="T56" fmla="*/ 18 w 45"/>
                    <a:gd name="T57" fmla="*/ 11 h 35"/>
                    <a:gd name="T58" fmla="*/ 16 w 45"/>
                    <a:gd name="T59" fmla="*/ 18 h 35"/>
                    <a:gd name="T60" fmla="*/ 15 w 45"/>
                    <a:gd name="T61" fmla="*/ 21 h 35"/>
                    <a:gd name="T62" fmla="*/ 13 w 45"/>
                    <a:gd name="T63" fmla="*/ 26 h 35"/>
                    <a:gd name="T64" fmla="*/ 9 w 45"/>
                    <a:gd name="T65" fmla="*/ 28 h 35"/>
                    <a:gd name="T66" fmla="*/ 9 w 45"/>
                    <a:gd name="T67" fmla="*/ 28 h 35"/>
                    <a:gd name="T68" fmla="*/ 4 w 45"/>
                    <a:gd name="T69" fmla="*/ 26 h 35"/>
                    <a:gd name="T70" fmla="*/ 4 w 45"/>
                    <a:gd name="T71" fmla="*/ 24 h 35"/>
                    <a:gd name="T72" fmla="*/ 3 w 45"/>
                    <a:gd name="T73" fmla="*/ 18 h 35"/>
                    <a:gd name="T74" fmla="*/ 0 w 45"/>
                    <a:gd name="T75" fmla="*/ 3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5">
                      <a:moveTo>
                        <a:pt x="0" y="30"/>
                      </a:moveTo>
                      <a:lnTo>
                        <a:pt x="4" y="34"/>
                      </a:lnTo>
                      <a:lnTo>
                        <a:pt x="9" y="35"/>
                      </a:lnTo>
                      <a:lnTo>
                        <a:pt x="12" y="35"/>
                      </a:lnTo>
                      <a:lnTo>
                        <a:pt x="17" y="32"/>
                      </a:lnTo>
                      <a:lnTo>
                        <a:pt x="21" y="26"/>
                      </a:lnTo>
                      <a:lnTo>
                        <a:pt x="23" y="20"/>
                      </a:lnTo>
                      <a:lnTo>
                        <a:pt x="24" y="13"/>
                      </a:lnTo>
                      <a:lnTo>
                        <a:pt x="26" y="8"/>
                      </a:lnTo>
                      <a:lnTo>
                        <a:pt x="26" y="8"/>
                      </a:lnTo>
                      <a:lnTo>
                        <a:pt x="31" y="5"/>
                      </a:lnTo>
                      <a:lnTo>
                        <a:pt x="32" y="5"/>
                      </a:lnTo>
                      <a:lnTo>
                        <a:pt x="38" y="8"/>
                      </a:lnTo>
                      <a:lnTo>
                        <a:pt x="39" y="10"/>
                      </a:lnTo>
                      <a:lnTo>
                        <a:pt x="40" y="17"/>
                      </a:lnTo>
                      <a:lnTo>
                        <a:pt x="41" y="32"/>
                      </a:lnTo>
                      <a:lnTo>
                        <a:pt x="42" y="29"/>
                      </a:lnTo>
                      <a:lnTo>
                        <a:pt x="44" y="24"/>
                      </a:lnTo>
                      <a:lnTo>
                        <a:pt x="45" y="17"/>
                      </a:lnTo>
                      <a:lnTo>
                        <a:pt x="45" y="16"/>
                      </a:lnTo>
                      <a:lnTo>
                        <a:pt x="44" y="9"/>
                      </a:lnTo>
                      <a:lnTo>
                        <a:pt x="41" y="4"/>
                      </a:lnTo>
                      <a:lnTo>
                        <a:pt x="37" y="1"/>
                      </a:lnTo>
                      <a:lnTo>
                        <a:pt x="31" y="0"/>
                      </a:lnTo>
                      <a:lnTo>
                        <a:pt x="29" y="0"/>
                      </a:lnTo>
                      <a:lnTo>
                        <a:pt x="24" y="2"/>
                      </a:lnTo>
                      <a:lnTo>
                        <a:pt x="23" y="3"/>
                      </a:lnTo>
                      <a:lnTo>
                        <a:pt x="20" y="8"/>
                      </a:lnTo>
                      <a:lnTo>
                        <a:pt x="18" y="11"/>
                      </a:lnTo>
                      <a:lnTo>
                        <a:pt x="16" y="18"/>
                      </a:lnTo>
                      <a:lnTo>
                        <a:pt x="15" y="21"/>
                      </a:lnTo>
                      <a:lnTo>
                        <a:pt x="13" y="26"/>
                      </a:lnTo>
                      <a:lnTo>
                        <a:pt x="9" y="28"/>
                      </a:lnTo>
                      <a:lnTo>
                        <a:pt x="9" y="28"/>
                      </a:lnTo>
                      <a:lnTo>
                        <a:pt x="4" y="26"/>
                      </a:lnTo>
                      <a:lnTo>
                        <a:pt x="4" y="24"/>
                      </a:lnTo>
                      <a:lnTo>
                        <a:pt x="3" y="18"/>
                      </a:lnTo>
                      <a:lnTo>
                        <a:pt x="0"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7" name="Freeform 1503"/>
                <p:cNvSpPr>
                  <a:spLocks/>
                </p:cNvSpPr>
                <p:nvPr/>
              </p:nvSpPr>
              <p:spPr bwMode="auto">
                <a:xfrm>
                  <a:off x="2533" y="1517"/>
                  <a:ext cx="3" cy="5"/>
                </a:xfrm>
                <a:custGeom>
                  <a:avLst/>
                  <a:gdLst>
                    <a:gd name="T0" fmla="*/ 0 w 15"/>
                    <a:gd name="T1" fmla="*/ 17 h 29"/>
                    <a:gd name="T2" fmla="*/ 0 w 15"/>
                    <a:gd name="T3" fmla="*/ 18 h 29"/>
                    <a:gd name="T4" fmla="*/ 1 w 15"/>
                    <a:gd name="T5" fmla="*/ 24 h 29"/>
                    <a:gd name="T6" fmla="*/ 4 w 15"/>
                    <a:gd name="T7" fmla="*/ 29 h 29"/>
                    <a:gd name="T8" fmla="*/ 7 w 15"/>
                    <a:gd name="T9" fmla="*/ 17 h 29"/>
                    <a:gd name="T10" fmla="*/ 7 w 15"/>
                    <a:gd name="T11" fmla="*/ 15 h 29"/>
                    <a:gd name="T12" fmla="*/ 9 w 15"/>
                    <a:gd name="T13" fmla="*/ 9 h 29"/>
                    <a:gd name="T14" fmla="*/ 10 w 15"/>
                    <a:gd name="T15" fmla="*/ 8 h 29"/>
                    <a:gd name="T16" fmla="*/ 15 w 15"/>
                    <a:gd name="T17" fmla="*/ 5 h 29"/>
                    <a:gd name="T18" fmla="*/ 15 w 15"/>
                    <a:gd name="T19" fmla="*/ 0 h 29"/>
                    <a:gd name="T20" fmla="*/ 9 w 15"/>
                    <a:gd name="T21" fmla="*/ 1 h 29"/>
                    <a:gd name="T22" fmla="*/ 4 w 15"/>
                    <a:gd name="T23" fmla="*/ 5 h 29"/>
                    <a:gd name="T24" fmla="*/ 3 w 15"/>
                    <a:gd name="T25" fmla="*/ 5 h 29"/>
                    <a:gd name="T26" fmla="*/ 1 w 15"/>
                    <a:gd name="T27" fmla="*/ 10 h 29"/>
                    <a:gd name="T28" fmla="*/ 0 w 15"/>
                    <a:gd name="T2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9">
                      <a:moveTo>
                        <a:pt x="0" y="17"/>
                      </a:moveTo>
                      <a:lnTo>
                        <a:pt x="0" y="18"/>
                      </a:lnTo>
                      <a:lnTo>
                        <a:pt x="1" y="24"/>
                      </a:lnTo>
                      <a:lnTo>
                        <a:pt x="4" y="29"/>
                      </a:lnTo>
                      <a:lnTo>
                        <a:pt x="7" y="17"/>
                      </a:lnTo>
                      <a:lnTo>
                        <a:pt x="7" y="15"/>
                      </a:lnTo>
                      <a:lnTo>
                        <a:pt x="9" y="9"/>
                      </a:lnTo>
                      <a:lnTo>
                        <a:pt x="10" y="8"/>
                      </a:lnTo>
                      <a:lnTo>
                        <a:pt x="15" y="5"/>
                      </a:lnTo>
                      <a:lnTo>
                        <a:pt x="15" y="0"/>
                      </a:lnTo>
                      <a:lnTo>
                        <a:pt x="9" y="1"/>
                      </a:lnTo>
                      <a:lnTo>
                        <a:pt x="4" y="5"/>
                      </a:lnTo>
                      <a:lnTo>
                        <a:pt x="3" y="5"/>
                      </a:lnTo>
                      <a:lnTo>
                        <a:pt x="1" y="1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8" name="Freeform 1504"/>
                <p:cNvSpPr>
                  <a:spLocks/>
                </p:cNvSpPr>
                <p:nvPr/>
              </p:nvSpPr>
              <p:spPr bwMode="auto">
                <a:xfrm>
                  <a:off x="2533" y="1511"/>
                  <a:ext cx="8" cy="5"/>
                </a:xfrm>
                <a:custGeom>
                  <a:avLst/>
                  <a:gdLst>
                    <a:gd name="T0" fmla="*/ 0 w 47"/>
                    <a:gd name="T1" fmla="*/ 7 h 31"/>
                    <a:gd name="T2" fmla="*/ 0 w 47"/>
                    <a:gd name="T3" fmla="*/ 13 h 31"/>
                    <a:gd name="T4" fmla="*/ 47 w 47"/>
                    <a:gd name="T5" fmla="*/ 31 h 31"/>
                    <a:gd name="T6" fmla="*/ 47 w 47"/>
                    <a:gd name="T7" fmla="*/ 25 h 31"/>
                    <a:gd name="T8" fmla="*/ 33 w 47"/>
                    <a:gd name="T9" fmla="*/ 20 h 31"/>
                    <a:gd name="T10" fmla="*/ 33 w 47"/>
                    <a:gd name="T11" fmla="*/ 0 h 31"/>
                    <a:gd name="T12" fmla="*/ 28 w 47"/>
                    <a:gd name="T13" fmla="*/ 18 h 31"/>
                    <a:gd name="T14" fmla="*/ 14 w 47"/>
                    <a:gd name="T15" fmla="*/ 13 h 31"/>
                    <a:gd name="T16" fmla="*/ 12 w 47"/>
                    <a:gd name="T17" fmla="*/ 12 h 31"/>
                    <a:gd name="T18" fmla="*/ 6 w 47"/>
                    <a:gd name="T19" fmla="*/ 10 h 31"/>
                    <a:gd name="T20" fmla="*/ 6 w 47"/>
                    <a:gd name="T21" fmla="*/ 10 h 31"/>
                    <a:gd name="T22" fmla="*/ 0 w 47"/>
                    <a:gd name="T23" fmla="*/ 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1">
                      <a:moveTo>
                        <a:pt x="0" y="7"/>
                      </a:moveTo>
                      <a:lnTo>
                        <a:pt x="0" y="13"/>
                      </a:lnTo>
                      <a:lnTo>
                        <a:pt x="47" y="31"/>
                      </a:lnTo>
                      <a:lnTo>
                        <a:pt x="47" y="25"/>
                      </a:lnTo>
                      <a:lnTo>
                        <a:pt x="33" y="20"/>
                      </a:lnTo>
                      <a:lnTo>
                        <a:pt x="33" y="0"/>
                      </a:lnTo>
                      <a:lnTo>
                        <a:pt x="28" y="18"/>
                      </a:lnTo>
                      <a:lnTo>
                        <a:pt x="14" y="13"/>
                      </a:lnTo>
                      <a:lnTo>
                        <a:pt x="12" y="12"/>
                      </a:lnTo>
                      <a:lnTo>
                        <a:pt x="6" y="10"/>
                      </a:lnTo>
                      <a:lnTo>
                        <a:pt x="6"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9" name="Freeform 1505"/>
                <p:cNvSpPr>
                  <a:spLocks/>
                </p:cNvSpPr>
                <p:nvPr/>
              </p:nvSpPr>
              <p:spPr bwMode="auto">
                <a:xfrm>
                  <a:off x="2533" y="1509"/>
                  <a:ext cx="8" cy="5"/>
                </a:xfrm>
                <a:custGeom>
                  <a:avLst/>
                  <a:gdLst>
                    <a:gd name="T0" fmla="*/ 0 w 47"/>
                    <a:gd name="T1" fmla="*/ 19 h 30"/>
                    <a:gd name="T2" fmla="*/ 6 w 47"/>
                    <a:gd name="T3" fmla="*/ 22 h 30"/>
                    <a:gd name="T4" fmla="*/ 11 w 47"/>
                    <a:gd name="T5" fmla="*/ 21 h 30"/>
                    <a:gd name="T6" fmla="*/ 13 w 47"/>
                    <a:gd name="T7" fmla="*/ 20 h 30"/>
                    <a:gd name="T8" fmla="*/ 19 w 47"/>
                    <a:gd name="T9" fmla="*/ 18 h 30"/>
                    <a:gd name="T10" fmla="*/ 28 w 47"/>
                    <a:gd name="T11" fmla="*/ 15 h 30"/>
                    <a:gd name="T12" fmla="*/ 28 w 47"/>
                    <a:gd name="T13" fmla="*/ 30 h 30"/>
                    <a:gd name="T14" fmla="*/ 33 w 47"/>
                    <a:gd name="T15" fmla="*/ 12 h 30"/>
                    <a:gd name="T16" fmla="*/ 47 w 47"/>
                    <a:gd name="T17" fmla="*/ 7 h 30"/>
                    <a:gd name="T18" fmla="*/ 47 w 47"/>
                    <a:gd name="T19" fmla="*/ 0 h 30"/>
                    <a:gd name="T20" fmla="*/ 0 w 47"/>
                    <a:gd name="T21"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0">
                      <a:moveTo>
                        <a:pt x="0" y="19"/>
                      </a:moveTo>
                      <a:lnTo>
                        <a:pt x="6" y="22"/>
                      </a:lnTo>
                      <a:lnTo>
                        <a:pt x="11" y="21"/>
                      </a:lnTo>
                      <a:lnTo>
                        <a:pt x="13" y="20"/>
                      </a:lnTo>
                      <a:lnTo>
                        <a:pt x="19" y="18"/>
                      </a:lnTo>
                      <a:lnTo>
                        <a:pt x="28" y="15"/>
                      </a:lnTo>
                      <a:lnTo>
                        <a:pt x="28" y="30"/>
                      </a:lnTo>
                      <a:lnTo>
                        <a:pt x="33" y="12"/>
                      </a:lnTo>
                      <a:lnTo>
                        <a:pt x="47" y="7"/>
                      </a:lnTo>
                      <a:lnTo>
                        <a:pt x="47"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0" name="Freeform 1506"/>
                <p:cNvSpPr>
                  <a:spLocks/>
                </p:cNvSpPr>
                <p:nvPr/>
              </p:nvSpPr>
              <p:spPr bwMode="auto">
                <a:xfrm>
                  <a:off x="2538" y="1501"/>
                  <a:ext cx="3" cy="5"/>
                </a:xfrm>
                <a:custGeom>
                  <a:avLst/>
                  <a:gdLst>
                    <a:gd name="T0" fmla="*/ 0 w 21"/>
                    <a:gd name="T1" fmla="*/ 17 h 28"/>
                    <a:gd name="T2" fmla="*/ 1 w 21"/>
                    <a:gd name="T3" fmla="*/ 28 h 28"/>
                    <a:gd name="T4" fmla="*/ 1 w 21"/>
                    <a:gd name="T5" fmla="*/ 23 h 28"/>
                    <a:gd name="T6" fmla="*/ 4 w 21"/>
                    <a:gd name="T7" fmla="*/ 20 h 28"/>
                    <a:gd name="T8" fmla="*/ 8 w 21"/>
                    <a:gd name="T9" fmla="*/ 17 h 28"/>
                    <a:gd name="T10" fmla="*/ 9 w 21"/>
                    <a:gd name="T11" fmla="*/ 16 h 28"/>
                    <a:gd name="T12" fmla="*/ 15 w 21"/>
                    <a:gd name="T13" fmla="*/ 12 h 28"/>
                    <a:gd name="T14" fmla="*/ 21 w 21"/>
                    <a:gd name="T15" fmla="*/ 8 h 28"/>
                    <a:gd name="T16" fmla="*/ 21 w 21"/>
                    <a:gd name="T17" fmla="*/ 0 h 28"/>
                    <a:gd name="T18" fmla="*/ 8 w 21"/>
                    <a:gd name="T19" fmla="*/ 8 h 28"/>
                    <a:gd name="T20" fmla="*/ 3 w 21"/>
                    <a:gd name="T21" fmla="*/ 12 h 28"/>
                    <a:gd name="T22" fmla="*/ 0 w 21"/>
                    <a:gd name="T23"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8">
                      <a:moveTo>
                        <a:pt x="0" y="17"/>
                      </a:moveTo>
                      <a:lnTo>
                        <a:pt x="1" y="28"/>
                      </a:lnTo>
                      <a:lnTo>
                        <a:pt x="1" y="23"/>
                      </a:lnTo>
                      <a:lnTo>
                        <a:pt x="4" y="20"/>
                      </a:lnTo>
                      <a:lnTo>
                        <a:pt x="8" y="17"/>
                      </a:lnTo>
                      <a:lnTo>
                        <a:pt x="9" y="16"/>
                      </a:lnTo>
                      <a:lnTo>
                        <a:pt x="15" y="12"/>
                      </a:lnTo>
                      <a:lnTo>
                        <a:pt x="21" y="8"/>
                      </a:lnTo>
                      <a:lnTo>
                        <a:pt x="21" y="0"/>
                      </a:lnTo>
                      <a:lnTo>
                        <a:pt x="8" y="8"/>
                      </a:lnTo>
                      <a:lnTo>
                        <a:pt x="3" y="12"/>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1" name="Freeform 1507"/>
                <p:cNvSpPr>
                  <a:spLocks/>
                </p:cNvSpPr>
                <p:nvPr/>
              </p:nvSpPr>
              <p:spPr bwMode="auto">
                <a:xfrm>
                  <a:off x="2534" y="1501"/>
                  <a:ext cx="3" cy="6"/>
                </a:xfrm>
                <a:custGeom>
                  <a:avLst/>
                  <a:gdLst>
                    <a:gd name="T0" fmla="*/ 0 w 18"/>
                    <a:gd name="T1" fmla="*/ 4 h 31"/>
                    <a:gd name="T2" fmla="*/ 3 w 18"/>
                    <a:gd name="T3" fmla="*/ 16 h 31"/>
                    <a:gd name="T4" fmla="*/ 3 w 18"/>
                    <a:gd name="T5" fmla="*/ 14 h 31"/>
                    <a:gd name="T6" fmla="*/ 5 w 18"/>
                    <a:gd name="T7" fmla="*/ 8 h 31"/>
                    <a:gd name="T8" fmla="*/ 10 w 18"/>
                    <a:gd name="T9" fmla="*/ 6 h 31"/>
                    <a:gd name="T10" fmla="*/ 15 w 18"/>
                    <a:gd name="T11" fmla="*/ 7 h 31"/>
                    <a:gd name="T12" fmla="*/ 17 w 18"/>
                    <a:gd name="T13" fmla="*/ 12 h 31"/>
                    <a:gd name="T14" fmla="*/ 17 w 18"/>
                    <a:gd name="T15" fmla="*/ 12 h 31"/>
                    <a:gd name="T16" fmla="*/ 18 w 18"/>
                    <a:gd name="T17" fmla="*/ 18 h 31"/>
                    <a:gd name="T18" fmla="*/ 18 w 18"/>
                    <a:gd name="T19" fmla="*/ 31 h 31"/>
                    <a:gd name="T20" fmla="*/ 18 w 18"/>
                    <a:gd name="T21" fmla="*/ 3 h 31"/>
                    <a:gd name="T22" fmla="*/ 16 w 18"/>
                    <a:gd name="T23" fmla="*/ 1 h 31"/>
                    <a:gd name="T24" fmla="*/ 10 w 18"/>
                    <a:gd name="T25" fmla="*/ 0 h 31"/>
                    <a:gd name="T26" fmla="*/ 5 w 18"/>
                    <a:gd name="T27" fmla="*/ 1 h 31"/>
                    <a:gd name="T28" fmla="*/ 0 w 18"/>
                    <a:gd name="T2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31">
                      <a:moveTo>
                        <a:pt x="0" y="4"/>
                      </a:moveTo>
                      <a:lnTo>
                        <a:pt x="3" y="16"/>
                      </a:lnTo>
                      <a:lnTo>
                        <a:pt x="3" y="14"/>
                      </a:lnTo>
                      <a:lnTo>
                        <a:pt x="5" y="8"/>
                      </a:lnTo>
                      <a:lnTo>
                        <a:pt x="10" y="6"/>
                      </a:lnTo>
                      <a:lnTo>
                        <a:pt x="15" y="7"/>
                      </a:lnTo>
                      <a:lnTo>
                        <a:pt x="17" y="12"/>
                      </a:lnTo>
                      <a:lnTo>
                        <a:pt x="17" y="12"/>
                      </a:lnTo>
                      <a:lnTo>
                        <a:pt x="18" y="18"/>
                      </a:lnTo>
                      <a:lnTo>
                        <a:pt x="18" y="31"/>
                      </a:lnTo>
                      <a:lnTo>
                        <a:pt x="18" y="3"/>
                      </a:lnTo>
                      <a:lnTo>
                        <a:pt x="16" y="1"/>
                      </a:lnTo>
                      <a:lnTo>
                        <a:pt x="10" y="0"/>
                      </a:lnTo>
                      <a:lnTo>
                        <a:pt x="5"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2" name="Freeform 1508"/>
                <p:cNvSpPr>
                  <a:spLocks/>
                </p:cNvSpPr>
                <p:nvPr/>
              </p:nvSpPr>
              <p:spPr bwMode="auto">
                <a:xfrm>
                  <a:off x="2533" y="1502"/>
                  <a:ext cx="8" cy="6"/>
                </a:xfrm>
                <a:custGeom>
                  <a:avLst/>
                  <a:gdLst>
                    <a:gd name="T0" fmla="*/ 0 w 47"/>
                    <a:gd name="T1" fmla="*/ 14 h 34"/>
                    <a:gd name="T2" fmla="*/ 0 w 47"/>
                    <a:gd name="T3" fmla="*/ 34 h 34"/>
                    <a:gd name="T4" fmla="*/ 47 w 47"/>
                    <a:gd name="T5" fmla="*/ 34 h 34"/>
                    <a:gd name="T6" fmla="*/ 47 w 47"/>
                    <a:gd name="T7" fmla="*/ 28 h 34"/>
                    <a:gd name="T8" fmla="*/ 27 w 47"/>
                    <a:gd name="T9" fmla="*/ 28 h 34"/>
                    <a:gd name="T10" fmla="*/ 27 w 47"/>
                    <a:gd name="T11" fmla="*/ 21 h 34"/>
                    <a:gd name="T12" fmla="*/ 26 w 47"/>
                    <a:gd name="T13" fmla="*/ 10 h 34"/>
                    <a:gd name="T14" fmla="*/ 26 w 47"/>
                    <a:gd name="T15" fmla="*/ 10 h 34"/>
                    <a:gd name="T16" fmla="*/ 25 w 47"/>
                    <a:gd name="T17" fmla="*/ 5 h 34"/>
                    <a:gd name="T18" fmla="*/ 21 w 47"/>
                    <a:gd name="T19" fmla="*/ 0 h 34"/>
                    <a:gd name="T20" fmla="*/ 21 w 47"/>
                    <a:gd name="T21" fmla="*/ 28 h 34"/>
                    <a:gd name="T22" fmla="*/ 6 w 47"/>
                    <a:gd name="T23" fmla="*/ 28 h 34"/>
                    <a:gd name="T24" fmla="*/ 6 w 47"/>
                    <a:gd name="T25" fmla="*/ 13 h 34"/>
                    <a:gd name="T26" fmla="*/ 3 w 47"/>
                    <a:gd name="T27" fmla="*/ 1 h 34"/>
                    <a:gd name="T28" fmla="*/ 1 w 47"/>
                    <a:gd name="T29" fmla="*/ 7 h 34"/>
                    <a:gd name="T30" fmla="*/ 1 w 47"/>
                    <a:gd name="T31" fmla="*/ 7 h 34"/>
                    <a:gd name="T32" fmla="*/ 0 w 47"/>
                    <a:gd name="T33"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34">
                      <a:moveTo>
                        <a:pt x="0" y="14"/>
                      </a:moveTo>
                      <a:lnTo>
                        <a:pt x="0" y="34"/>
                      </a:lnTo>
                      <a:lnTo>
                        <a:pt x="47" y="34"/>
                      </a:lnTo>
                      <a:lnTo>
                        <a:pt x="47" y="28"/>
                      </a:lnTo>
                      <a:lnTo>
                        <a:pt x="27" y="28"/>
                      </a:lnTo>
                      <a:lnTo>
                        <a:pt x="27" y="21"/>
                      </a:lnTo>
                      <a:lnTo>
                        <a:pt x="26" y="10"/>
                      </a:lnTo>
                      <a:lnTo>
                        <a:pt x="26" y="10"/>
                      </a:lnTo>
                      <a:lnTo>
                        <a:pt x="25" y="5"/>
                      </a:lnTo>
                      <a:lnTo>
                        <a:pt x="21" y="0"/>
                      </a:lnTo>
                      <a:lnTo>
                        <a:pt x="21" y="28"/>
                      </a:lnTo>
                      <a:lnTo>
                        <a:pt x="6" y="28"/>
                      </a:lnTo>
                      <a:lnTo>
                        <a:pt x="6" y="13"/>
                      </a:lnTo>
                      <a:lnTo>
                        <a:pt x="3" y="1"/>
                      </a:lnTo>
                      <a:lnTo>
                        <a:pt x="1" y="7"/>
                      </a:lnTo>
                      <a:lnTo>
                        <a:pt x="1"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3" name="Freeform 1509"/>
                <p:cNvSpPr>
                  <a:spLocks/>
                </p:cNvSpPr>
                <p:nvPr/>
              </p:nvSpPr>
              <p:spPr bwMode="auto">
                <a:xfrm>
                  <a:off x="2533" y="1498"/>
                  <a:ext cx="8" cy="2"/>
                </a:xfrm>
                <a:custGeom>
                  <a:avLst/>
                  <a:gdLst>
                    <a:gd name="T0" fmla="*/ 0 w 47"/>
                    <a:gd name="T1" fmla="*/ 0 h 9"/>
                    <a:gd name="T2" fmla="*/ 0 w 47"/>
                    <a:gd name="T3" fmla="*/ 9 h 9"/>
                    <a:gd name="T4" fmla="*/ 47 w 47"/>
                    <a:gd name="T5" fmla="*/ 9 h 9"/>
                    <a:gd name="T6" fmla="*/ 47 w 47"/>
                    <a:gd name="T7" fmla="*/ 3 h 9"/>
                    <a:gd name="T8" fmla="*/ 8 w 47"/>
                    <a:gd name="T9" fmla="*/ 3 h 9"/>
                    <a:gd name="T10" fmla="*/ 8 w 47"/>
                    <a:gd name="T11" fmla="*/ 3 h 9"/>
                    <a:gd name="T12" fmla="*/ 0 w 4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7" h="9">
                      <a:moveTo>
                        <a:pt x="0" y="0"/>
                      </a:moveTo>
                      <a:lnTo>
                        <a:pt x="0" y="9"/>
                      </a:lnTo>
                      <a:lnTo>
                        <a:pt x="47" y="9"/>
                      </a:lnTo>
                      <a:lnTo>
                        <a:pt x="47" y="3"/>
                      </a:lnTo>
                      <a:lnTo>
                        <a:pt x="8" y="3"/>
                      </a:lnTo>
                      <a:lnTo>
                        <a:pt x="8"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4" name="Freeform 1510"/>
                <p:cNvSpPr>
                  <a:spLocks/>
                </p:cNvSpPr>
                <p:nvPr/>
              </p:nvSpPr>
              <p:spPr bwMode="auto">
                <a:xfrm>
                  <a:off x="2533" y="1496"/>
                  <a:ext cx="8" cy="3"/>
                </a:xfrm>
                <a:custGeom>
                  <a:avLst/>
                  <a:gdLst>
                    <a:gd name="T0" fmla="*/ 0 w 48"/>
                    <a:gd name="T1" fmla="*/ 13 h 16"/>
                    <a:gd name="T2" fmla="*/ 8 w 48"/>
                    <a:gd name="T3" fmla="*/ 16 h 16"/>
                    <a:gd name="T4" fmla="*/ 48 w 48"/>
                    <a:gd name="T5" fmla="*/ 2 h 16"/>
                    <a:gd name="T6" fmla="*/ 41 w 48"/>
                    <a:gd name="T7" fmla="*/ 0 h 16"/>
                    <a:gd name="T8" fmla="*/ 41 w 48"/>
                    <a:gd name="T9" fmla="*/ 0 h 16"/>
                    <a:gd name="T10" fmla="*/ 34 w 48"/>
                    <a:gd name="T11" fmla="*/ 2 h 16"/>
                    <a:gd name="T12" fmla="*/ 0 w 48"/>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8" h="16">
                      <a:moveTo>
                        <a:pt x="0" y="13"/>
                      </a:moveTo>
                      <a:lnTo>
                        <a:pt x="8" y="16"/>
                      </a:lnTo>
                      <a:lnTo>
                        <a:pt x="48" y="2"/>
                      </a:lnTo>
                      <a:lnTo>
                        <a:pt x="41" y="0"/>
                      </a:lnTo>
                      <a:lnTo>
                        <a:pt x="41" y="0"/>
                      </a:lnTo>
                      <a:lnTo>
                        <a:pt x="34"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5" name="Freeform 1511"/>
                <p:cNvSpPr>
                  <a:spLocks/>
                </p:cNvSpPr>
                <p:nvPr/>
              </p:nvSpPr>
              <p:spPr bwMode="auto">
                <a:xfrm>
                  <a:off x="2533" y="1492"/>
                  <a:ext cx="8" cy="5"/>
                </a:xfrm>
                <a:custGeom>
                  <a:avLst/>
                  <a:gdLst>
                    <a:gd name="T0" fmla="*/ 0 w 48"/>
                    <a:gd name="T1" fmla="*/ 0 h 24"/>
                    <a:gd name="T2" fmla="*/ 0 w 48"/>
                    <a:gd name="T3" fmla="*/ 7 h 24"/>
                    <a:gd name="T4" fmla="*/ 33 w 48"/>
                    <a:gd name="T5" fmla="*/ 19 h 24"/>
                    <a:gd name="T6" fmla="*/ 35 w 48"/>
                    <a:gd name="T7" fmla="*/ 20 h 24"/>
                    <a:gd name="T8" fmla="*/ 41 w 48"/>
                    <a:gd name="T9" fmla="*/ 21 h 24"/>
                    <a:gd name="T10" fmla="*/ 41 w 48"/>
                    <a:gd name="T11" fmla="*/ 22 h 24"/>
                    <a:gd name="T12" fmla="*/ 48 w 48"/>
                    <a:gd name="T13" fmla="*/ 24 h 24"/>
                    <a:gd name="T14" fmla="*/ 48 w 48"/>
                    <a:gd name="T15" fmla="*/ 19 h 24"/>
                    <a:gd name="T16" fmla="*/ 9 w 48"/>
                    <a:gd name="T17" fmla="*/ 5 h 24"/>
                    <a:gd name="T18" fmla="*/ 9 w 48"/>
                    <a:gd name="T19" fmla="*/ 5 h 24"/>
                    <a:gd name="T20" fmla="*/ 0 w 48"/>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4">
                      <a:moveTo>
                        <a:pt x="0" y="0"/>
                      </a:moveTo>
                      <a:lnTo>
                        <a:pt x="0" y="7"/>
                      </a:lnTo>
                      <a:lnTo>
                        <a:pt x="33" y="19"/>
                      </a:lnTo>
                      <a:lnTo>
                        <a:pt x="35" y="20"/>
                      </a:lnTo>
                      <a:lnTo>
                        <a:pt x="41" y="21"/>
                      </a:lnTo>
                      <a:lnTo>
                        <a:pt x="41" y="22"/>
                      </a:lnTo>
                      <a:lnTo>
                        <a:pt x="48" y="24"/>
                      </a:lnTo>
                      <a:lnTo>
                        <a:pt x="48" y="19"/>
                      </a:lnTo>
                      <a:lnTo>
                        <a:pt x="9" y="5"/>
                      </a:lnTo>
                      <a:lnTo>
                        <a:pt x="9"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6" name="Freeform 1512"/>
                <p:cNvSpPr>
                  <a:spLocks/>
                </p:cNvSpPr>
                <p:nvPr/>
              </p:nvSpPr>
              <p:spPr bwMode="auto">
                <a:xfrm>
                  <a:off x="2533" y="1492"/>
                  <a:ext cx="8" cy="1"/>
                </a:xfrm>
                <a:custGeom>
                  <a:avLst/>
                  <a:gdLst>
                    <a:gd name="T0" fmla="*/ 0 w 48"/>
                    <a:gd name="T1" fmla="*/ 0 h 5"/>
                    <a:gd name="T2" fmla="*/ 9 w 48"/>
                    <a:gd name="T3" fmla="*/ 5 h 5"/>
                    <a:gd name="T4" fmla="*/ 48 w 48"/>
                    <a:gd name="T5" fmla="*/ 5 h 5"/>
                    <a:gd name="T6" fmla="*/ 48 w 48"/>
                    <a:gd name="T7" fmla="*/ 0 h 5"/>
                    <a:gd name="T8" fmla="*/ 0 w 48"/>
                    <a:gd name="T9" fmla="*/ 0 h 5"/>
                  </a:gdLst>
                  <a:ahLst/>
                  <a:cxnLst>
                    <a:cxn ang="0">
                      <a:pos x="T0" y="T1"/>
                    </a:cxn>
                    <a:cxn ang="0">
                      <a:pos x="T2" y="T3"/>
                    </a:cxn>
                    <a:cxn ang="0">
                      <a:pos x="T4" y="T5"/>
                    </a:cxn>
                    <a:cxn ang="0">
                      <a:pos x="T6" y="T7"/>
                    </a:cxn>
                    <a:cxn ang="0">
                      <a:pos x="T8" y="T9"/>
                    </a:cxn>
                  </a:cxnLst>
                  <a:rect l="0" t="0" r="r" b="b"/>
                  <a:pathLst>
                    <a:path w="48" h="5">
                      <a:moveTo>
                        <a:pt x="0" y="0"/>
                      </a:moveTo>
                      <a:lnTo>
                        <a:pt x="9" y="5"/>
                      </a:lnTo>
                      <a:lnTo>
                        <a:pt x="48" y="5"/>
                      </a:lnTo>
                      <a:lnTo>
                        <a:pt x="4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7" name="Rectangle 1513"/>
                <p:cNvSpPr>
                  <a:spLocks noChangeArrowheads="1"/>
                </p:cNvSpPr>
                <p:nvPr/>
              </p:nvSpPr>
              <p:spPr bwMode="auto">
                <a:xfrm>
                  <a:off x="2533" y="1489"/>
                  <a:ext cx="8"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8" name="Freeform 1514"/>
                <p:cNvSpPr>
                  <a:spLocks/>
                </p:cNvSpPr>
                <p:nvPr/>
              </p:nvSpPr>
              <p:spPr bwMode="auto">
                <a:xfrm>
                  <a:off x="2533" y="1482"/>
                  <a:ext cx="8" cy="6"/>
                </a:xfrm>
                <a:custGeom>
                  <a:avLst/>
                  <a:gdLst>
                    <a:gd name="T0" fmla="*/ 0 w 48"/>
                    <a:gd name="T1" fmla="*/ 1 h 35"/>
                    <a:gd name="T2" fmla="*/ 0 w 48"/>
                    <a:gd name="T3" fmla="*/ 35 h 35"/>
                    <a:gd name="T4" fmla="*/ 48 w 48"/>
                    <a:gd name="T5" fmla="*/ 35 h 35"/>
                    <a:gd name="T6" fmla="*/ 48 w 48"/>
                    <a:gd name="T7" fmla="*/ 0 h 35"/>
                    <a:gd name="T8" fmla="*/ 42 w 48"/>
                    <a:gd name="T9" fmla="*/ 0 h 35"/>
                    <a:gd name="T10" fmla="*/ 42 w 48"/>
                    <a:gd name="T11" fmla="*/ 28 h 35"/>
                    <a:gd name="T12" fmla="*/ 26 w 48"/>
                    <a:gd name="T13" fmla="*/ 28 h 35"/>
                    <a:gd name="T14" fmla="*/ 27 w 48"/>
                    <a:gd name="T15" fmla="*/ 3 h 35"/>
                    <a:gd name="T16" fmla="*/ 20 w 48"/>
                    <a:gd name="T17" fmla="*/ 3 h 35"/>
                    <a:gd name="T18" fmla="*/ 20 w 48"/>
                    <a:gd name="T19" fmla="*/ 28 h 35"/>
                    <a:gd name="T20" fmla="*/ 7 w 48"/>
                    <a:gd name="T21" fmla="*/ 28 h 35"/>
                    <a:gd name="T22" fmla="*/ 7 w 48"/>
                    <a:gd name="T23" fmla="*/ 1 h 35"/>
                    <a:gd name="T24" fmla="*/ 0 w 48"/>
                    <a:gd name="T2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5">
                      <a:moveTo>
                        <a:pt x="0" y="1"/>
                      </a:moveTo>
                      <a:lnTo>
                        <a:pt x="0" y="35"/>
                      </a:lnTo>
                      <a:lnTo>
                        <a:pt x="48" y="35"/>
                      </a:lnTo>
                      <a:lnTo>
                        <a:pt x="48" y="0"/>
                      </a:lnTo>
                      <a:lnTo>
                        <a:pt x="42" y="0"/>
                      </a:lnTo>
                      <a:lnTo>
                        <a:pt x="42" y="28"/>
                      </a:lnTo>
                      <a:lnTo>
                        <a:pt x="26" y="28"/>
                      </a:lnTo>
                      <a:lnTo>
                        <a:pt x="27" y="3"/>
                      </a:lnTo>
                      <a:lnTo>
                        <a:pt x="20" y="3"/>
                      </a:lnTo>
                      <a:lnTo>
                        <a:pt x="20" y="28"/>
                      </a:lnTo>
                      <a:lnTo>
                        <a:pt x="7" y="28"/>
                      </a:lnTo>
                      <a:lnTo>
                        <a:pt x="7"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9" name="Freeform 1515"/>
                <p:cNvSpPr>
                  <a:spLocks/>
                </p:cNvSpPr>
                <p:nvPr/>
              </p:nvSpPr>
              <p:spPr bwMode="auto">
                <a:xfrm>
                  <a:off x="2534" y="1479"/>
                  <a:ext cx="7" cy="1"/>
                </a:xfrm>
                <a:custGeom>
                  <a:avLst/>
                  <a:gdLst>
                    <a:gd name="T0" fmla="*/ 0 w 47"/>
                    <a:gd name="T1" fmla="*/ 0 h 6"/>
                    <a:gd name="T2" fmla="*/ 0 w 47"/>
                    <a:gd name="T3" fmla="*/ 6 h 6"/>
                    <a:gd name="T4" fmla="*/ 47 w 47"/>
                    <a:gd name="T5" fmla="*/ 6 h 6"/>
                    <a:gd name="T6" fmla="*/ 47 w 47"/>
                    <a:gd name="T7" fmla="*/ 0 h 6"/>
                    <a:gd name="T8" fmla="*/ 10 w 47"/>
                    <a:gd name="T9" fmla="*/ 0 h 6"/>
                    <a:gd name="T10" fmla="*/ 10 w 47"/>
                    <a:gd name="T11" fmla="*/ 0 h 6"/>
                    <a:gd name="T12" fmla="*/ 0 w 4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7" h="6">
                      <a:moveTo>
                        <a:pt x="0" y="0"/>
                      </a:moveTo>
                      <a:lnTo>
                        <a:pt x="0" y="6"/>
                      </a:lnTo>
                      <a:lnTo>
                        <a:pt x="47" y="6"/>
                      </a:lnTo>
                      <a:lnTo>
                        <a:pt x="47" y="0"/>
                      </a:lnTo>
                      <a:lnTo>
                        <a:pt x="10" y="0"/>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0" name="Freeform 1516"/>
                <p:cNvSpPr>
                  <a:spLocks/>
                </p:cNvSpPr>
                <p:nvPr/>
              </p:nvSpPr>
              <p:spPr bwMode="auto">
                <a:xfrm>
                  <a:off x="2534" y="1475"/>
                  <a:ext cx="7" cy="4"/>
                </a:xfrm>
                <a:custGeom>
                  <a:avLst/>
                  <a:gdLst>
                    <a:gd name="T0" fmla="*/ 0 w 47"/>
                    <a:gd name="T1" fmla="*/ 25 h 25"/>
                    <a:gd name="T2" fmla="*/ 10 w 47"/>
                    <a:gd name="T3" fmla="*/ 25 h 25"/>
                    <a:gd name="T4" fmla="*/ 47 w 47"/>
                    <a:gd name="T5" fmla="*/ 0 h 25"/>
                    <a:gd name="T6" fmla="*/ 36 w 47"/>
                    <a:gd name="T7" fmla="*/ 0 h 25"/>
                    <a:gd name="T8" fmla="*/ 0 w 47"/>
                    <a:gd name="T9" fmla="*/ 25 h 25"/>
                  </a:gdLst>
                  <a:ahLst/>
                  <a:cxnLst>
                    <a:cxn ang="0">
                      <a:pos x="T0" y="T1"/>
                    </a:cxn>
                    <a:cxn ang="0">
                      <a:pos x="T2" y="T3"/>
                    </a:cxn>
                    <a:cxn ang="0">
                      <a:pos x="T4" y="T5"/>
                    </a:cxn>
                    <a:cxn ang="0">
                      <a:pos x="T6" y="T7"/>
                    </a:cxn>
                    <a:cxn ang="0">
                      <a:pos x="T8" y="T9"/>
                    </a:cxn>
                  </a:cxnLst>
                  <a:rect l="0" t="0" r="r" b="b"/>
                  <a:pathLst>
                    <a:path w="47" h="25">
                      <a:moveTo>
                        <a:pt x="0" y="25"/>
                      </a:moveTo>
                      <a:lnTo>
                        <a:pt x="10" y="25"/>
                      </a:lnTo>
                      <a:lnTo>
                        <a:pt x="47" y="0"/>
                      </a:lnTo>
                      <a:lnTo>
                        <a:pt x="36" y="0"/>
                      </a:lnTo>
                      <a:lnTo>
                        <a:pt x="0"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1" name="Freeform 1517"/>
                <p:cNvSpPr>
                  <a:spLocks/>
                </p:cNvSpPr>
                <p:nvPr/>
              </p:nvSpPr>
              <p:spPr bwMode="auto">
                <a:xfrm>
                  <a:off x="2534" y="1474"/>
                  <a:ext cx="7" cy="1"/>
                </a:xfrm>
                <a:custGeom>
                  <a:avLst/>
                  <a:gdLst>
                    <a:gd name="T0" fmla="*/ 0 w 47"/>
                    <a:gd name="T1" fmla="*/ 0 h 6"/>
                    <a:gd name="T2" fmla="*/ 0 w 47"/>
                    <a:gd name="T3" fmla="*/ 5 h 6"/>
                    <a:gd name="T4" fmla="*/ 36 w 47"/>
                    <a:gd name="T5" fmla="*/ 6 h 6"/>
                    <a:gd name="T6" fmla="*/ 36 w 47"/>
                    <a:gd name="T7" fmla="*/ 6 h 6"/>
                    <a:gd name="T8" fmla="*/ 47 w 47"/>
                    <a:gd name="T9" fmla="*/ 6 h 6"/>
                    <a:gd name="T10" fmla="*/ 47 w 47"/>
                    <a:gd name="T11" fmla="*/ 0 h 6"/>
                    <a:gd name="T12" fmla="*/ 0 w 47"/>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7" h="6">
                      <a:moveTo>
                        <a:pt x="0" y="0"/>
                      </a:moveTo>
                      <a:lnTo>
                        <a:pt x="0" y="5"/>
                      </a:lnTo>
                      <a:lnTo>
                        <a:pt x="36" y="6"/>
                      </a:lnTo>
                      <a:lnTo>
                        <a:pt x="36" y="6"/>
                      </a:lnTo>
                      <a:lnTo>
                        <a:pt x="47" y="6"/>
                      </a:lnTo>
                      <a:lnTo>
                        <a:pt x="47"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2" name="Freeform 1518"/>
                <p:cNvSpPr>
                  <a:spLocks/>
                </p:cNvSpPr>
                <p:nvPr/>
              </p:nvSpPr>
              <p:spPr bwMode="auto">
                <a:xfrm>
                  <a:off x="2534" y="1467"/>
                  <a:ext cx="7" cy="6"/>
                </a:xfrm>
                <a:custGeom>
                  <a:avLst/>
                  <a:gdLst>
                    <a:gd name="T0" fmla="*/ 0 w 47"/>
                    <a:gd name="T1" fmla="*/ 0 h 37"/>
                    <a:gd name="T2" fmla="*/ 0 w 47"/>
                    <a:gd name="T3" fmla="*/ 37 h 37"/>
                    <a:gd name="T4" fmla="*/ 6 w 47"/>
                    <a:gd name="T5" fmla="*/ 37 h 37"/>
                    <a:gd name="T6" fmla="*/ 6 w 47"/>
                    <a:gd name="T7" fmla="*/ 21 h 37"/>
                    <a:gd name="T8" fmla="*/ 47 w 47"/>
                    <a:gd name="T9" fmla="*/ 21 h 37"/>
                    <a:gd name="T10" fmla="*/ 47 w 47"/>
                    <a:gd name="T11" fmla="*/ 15 h 37"/>
                    <a:gd name="T12" fmla="*/ 6 w 47"/>
                    <a:gd name="T13" fmla="*/ 15 h 37"/>
                    <a:gd name="T14" fmla="*/ 6 w 47"/>
                    <a:gd name="T15" fmla="*/ 0 h 37"/>
                    <a:gd name="T16" fmla="*/ 0 w 47"/>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7">
                      <a:moveTo>
                        <a:pt x="0" y="0"/>
                      </a:moveTo>
                      <a:lnTo>
                        <a:pt x="0" y="37"/>
                      </a:lnTo>
                      <a:lnTo>
                        <a:pt x="6" y="37"/>
                      </a:lnTo>
                      <a:lnTo>
                        <a:pt x="6" y="21"/>
                      </a:lnTo>
                      <a:lnTo>
                        <a:pt x="47" y="21"/>
                      </a:lnTo>
                      <a:lnTo>
                        <a:pt x="47" y="15"/>
                      </a:lnTo>
                      <a:lnTo>
                        <a:pt x="6" y="15"/>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3" name="Freeform 1519"/>
                <p:cNvSpPr>
                  <a:spLocks/>
                </p:cNvSpPr>
                <p:nvPr/>
              </p:nvSpPr>
              <p:spPr bwMode="auto">
                <a:xfrm>
                  <a:off x="2534" y="1459"/>
                  <a:ext cx="8" cy="5"/>
                </a:xfrm>
                <a:custGeom>
                  <a:avLst/>
                  <a:gdLst>
                    <a:gd name="T0" fmla="*/ 0 w 46"/>
                    <a:gd name="T1" fmla="*/ 11 h 34"/>
                    <a:gd name="T2" fmla="*/ 3 w 46"/>
                    <a:gd name="T3" fmla="*/ 22 h 34"/>
                    <a:gd name="T4" fmla="*/ 3 w 46"/>
                    <a:gd name="T5" fmla="*/ 22 h 34"/>
                    <a:gd name="T6" fmla="*/ 4 w 46"/>
                    <a:gd name="T7" fmla="*/ 16 h 34"/>
                    <a:gd name="T8" fmla="*/ 8 w 46"/>
                    <a:gd name="T9" fmla="*/ 11 h 34"/>
                    <a:gd name="T10" fmla="*/ 10 w 46"/>
                    <a:gd name="T11" fmla="*/ 10 h 34"/>
                    <a:gd name="T12" fmla="*/ 15 w 46"/>
                    <a:gd name="T13" fmla="*/ 8 h 34"/>
                    <a:gd name="T14" fmla="*/ 22 w 46"/>
                    <a:gd name="T15" fmla="*/ 6 h 34"/>
                    <a:gd name="T16" fmla="*/ 25 w 46"/>
                    <a:gd name="T17" fmla="*/ 6 h 34"/>
                    <a:gd name="T18" fmla="*/ 30 w 46"/>
                    <a:gd name="T19" fmla="*/ 9 h 34"/>
                    <a:gd name="T20" fmla="*/ 36 w 46"/>
                    <a:gd name="T21" fmla="*/ 11 h 34"/>
                    <a:gd name="T22" fmla="*/ 37 w 46"/>
                    <a:gd name="T23" fmla="*/ 12 h 34"/>
                    <a:gd name="T24" fmla="*/ 40 w 46"/>
                    <a:gd name="T25" fmla="*/ 16 h 34"/>
                    <a:gd name="T26" fmla="*/ 41 w 46"/>
                    <a:gd name="T27" fmla="*/ 22 h 34"/>
                    <a:gd name="T28" fmla="*/ 43 w 46"/>
                    <a:gd name="T29" fmla="*/ 34 h 34"/>
                    <a:gd name="T30" fmla="*/ 45 w 46"/>
                    <a:gd name="T31" fmla="*/ 29 h 34"/>
                    <a:gd name="T32" fmla="*/ 46 w 46"/>
                    <a:gd name="T33" fmla="*/ 22 h 34"/>
                    <a:gd name="T34" fmla="*/ 45 w 46"/>
                    <a:gd name="T35" fmla="*/ 17 h 34"/>
                    <a:gd name="T36" fmla="*/ 43 w 46"/>
                    <a:gd name="T37" fmla="*/ 11 h 34"/>
                    <a:gd name="T38" fmla="*/ 39 w 46"/>
                    <a:gd name="T39" fmla="*/ 6 h 34"/>
                    <a:gd name="T40" fmla="*/ 39 w 46"/>
                    <a:gd name="T41" fmla="*/ 6 h 34"/>
                    <a:gd name="T42" fmla="*/ 34 w 46"/>
                    <a:gd name="T43" fmla="*/ 3 h 34"/>
                    <a:gd name="T44" fmla="*/ 28 w 46"/>
                    <a:gd name="T45" fmla="*/ 1 h 34"/>
                    <a:gd name="T46" fmla="*/ 22 w 46"/>
                    <a:gd name="T47" fmla="*/ 0 h 34"/>
                    <a:gd name="T48" fmla="*/ 21 w 46"/>
                    <a:gd name="T49" fmla="*/ 0 h 34"/>
                    <a:gd name="T50" fmla="*/ 14 w 46"/>
                    <a:gd name="T51" fmla="*/ 1 h 34"/>
                    <a:gd name="T52" fmla="*/ 9 w 46"/>
                    <a:gd name="T53" fmla="*/ 3 h 34"/>
                    <a:gd name="T54" fmla="*/ 4 w 46"/>
                    <a:gd name="T55" fmla="*/ 6 h 34"/>
                    <a:gd name="T56" fmla="*/ 0 w 46"/>
                    <a:gd name="T57"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34">
                      <a:moveTo>
                        <a:pt x="0" y="11"/>
                      </a:moveTo>
                      <a:lnTo>
                        <a:pt x="3" y="22"/>
                      </a:lnTo>
                      <a:lnTo>
                        <a:pt x="3" y="22"/>
                      </a:lnTo>
                      <a:lnTo>
                        <a:pt x="4" y="16"/>
                      </a:lnTo>
                      <a:lnTo>
                        <a:pt x="8" y="11"/>
                      </a:lnTo>
                      <a:lnTo>
                        <a:pt x="10" y="10"/>
                      </a:lnTo>
                      <a:lnTo>
                        <a:pt x="15" y="8"/>
                      </a:lnTo>
                      <a:lnTo>
                        <a:pt x="22" y="6"/>
                      </a:lnTo>
                      <a:lnTo>
                        <a:pt x="25" y="6"/>
                      </a:lnTo>
                      <a:lnTo>
                        <a:pt x="30" y="9"/>
                      </a:lnTo>
                      <a:lnTo>
                        <a:pt x="36" y="11"/>
                      </a:lnTo>
                      <a:lnTo>
                        <a:pt x="37" y="12"/>
                      </a:lnTo>
                      <a:lnTo>
                        <a:pt x="40" y="16"/>
                      </a:lnTo>
                      <a:lnTo>
                        <a:pt x="41" y="22"/>
                      </a:lnTo>
                      <a:lnTo>
                        <a:pt x="43" y="34"/>
                      </a:lnTo>
                      <a:lnTo>
                        <a:pt x="45" y="29"/>
                      </a:lnTo>
                      <a:lnTo>
                        <a:pt x="46" y="22"/>
                      </a:lnTo>
                      <a:lnTo>
                        <a:pt x="45" y="17"/>
                      </a:lnTo>
                      <a:lnTo>
                        <a:pt x="43" y="11"/>
                      </a:lnTo>
                      <a:lnTo>
                        <a:pt x="39" y="6"/>
                      </a:lnTo>
                      <a:lnTo>
                        <a:pt x="39" y="6"/>
                      </a:lnTo>
                      <a:lnTo>
                        <a:pt x="34" y="3"/>
                      </a:lnTo>
                      <a:lnTo>
                        <a:pt x="28" y="1"/>
                      </a:lnTo>
                      <a:lnTo>
                        <a:pt x="22" y="0"/>
                      </a:lnTo>
                      <a:lnTo>
                        <a:pt x="21" y="0"/>
                      </a:lnTo>
                      <a:lnTo>
                        <a:pt x="14" y="1"/>
                      </a:lnTo>
                      <a:lnTo>
                        <a:pt x="9" y="3"/>
                      </a:lnTo>
                      <a:lnTo>
                        <a:pt x="4"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4" name="Freeform 1520"/>
                <p:cNvSpPr>
                  <a:spLocks/>
                </p:cNvSpPr>
                <p:nvPr/>
              </p:nvSpPr>
              <p:spPr bwMode="auto">
                <a:xfrm>
                  <a:off x="2533" y="1460"/>
                  <a:ext cx="8" cy="6"/>
                </a:xfrm>
                <a:custGeom>
                  <a:avLst/>
                  <a:gdLst>
                    <a:gd name="T0" fmla="*/ 0 w 46"/>
                    <a:gd name="T1" fmla="*/ 11 h 34"/>
                    <a:gd name="T2" fmla="*/ 1 w 46"/>
                    <a:gd name="T3" fmla="*/ 18 h 34"/>
                    <a:gd name="T4" fmla="*/ 3 w 46"/>
                    <a:gd name="T5" fmla="*/ 23 h 34"/>
                    <a:gd name="T6" fmla="*/ 7 w 46"/>
                    <a:gd name="T7" fmla="*/ 27 h 34"/>
                    <a:gd name="T8" fmla="*/ 8 w 46"/>
                    <a:gd name="T9" fmla="*/ 28 h 34"/>
                    <a:gd name="T10" fmla="*/ 13 w 46"/>
                    <a:gd name="T11" fmla="*/ 32 h 34"/>
                    <a:gd name="T12" fmla="*/ 18 w 46"/>
                    <a:gd name="T13" fmla="*/ 34 h 34"/>
                    <a:gd name="T14" fmla="*/ 25 w 46"/>
                    <a:gd name="T15" fmla="*/ 34 h 34"/>
                    <a:gd name="T16" fmla="*/ 31 w 46"/>
                    <a:gd name="T17" fmla="*/ 34 h 34"/>
                    <a:gd name="T18" fmla="*/ 36 w 46"/>
                    <a:gd name="T19" fmla="*/ 32 h 34"/>
                    <a:gd name="T20" fmla="*/ 42 w 46"/>
                    <a:gd name="T21" fmla="*/ 28 h 34"/>
                    <a:gd name="T22" fmla="*/ 46 w 46"/>
                    <a:gd name="T23" fmla="*/ 23 h 34"/>
                    <a:gd name="T24" fmla="*/ 44 w 46"/>
                    <a:gd name="T25" fmla="*/ 11 h 34"/>
                    <a:gd name="T26" fmla="*/ 44 w 46"/>
                    <a:gd name="T27" fmla="*/ 13 h 34"/>
                    <a:gd name="T28" fmla="*/ 42 w 46"/>
                    <a:gd name="T29" fmla="*/ 19 h 34"/>
                    <a:gd name="T30" fmla="*/ 39 w 46"/>
                    <a:gd name="T31" fmla="*/ 23 h 34"/>
                    <a:gd name="T32" fmla="*/ 37 w 46"/>
                    <a:gd name="T33" fmla="*/ 24 h 34"/>
                    <a:gd name="T34" fmla="*/ 32 w 46"/>
                    <a:gd name="T35" fmla="*/ 26 h 34"/>
                    <a:gd name="T36" fmla="*/ 25 w 46"/>
                    <a:gd name="T37" fmla="*/ 27 h 34"/>
                    <a:gd name="T38" fmla="*/ 21 w 46"/>
                    <a:gd name="T39" fmla="*/ 27 h 34"/>
                    <a:gd name="T40" fmla="*/ 15 w 46"/>
                    <a:gd name="T41" fmla="*/ 26 h 34"/>
                    <a:gd name="T42" fmla="*/ 11 w 46"/>
                    <a:gd name="T43" fmla="*/ 23 h 34"/>
                    <a:gd name="T44" fmla="*/ 10 w 46"/>
                    <a:gd name="T45" fmla="*/ 23 h 34"/>
                    <a:gd name="T46" fmla="*/ 7 w 46"/>
                    <a:gd name="T47" fmla="*/ 18 h 34"/>
                    <a:gd name="T48" fmla="*/ 6 w 46"/>
                    <a:gd name="T49" fmla="*/ 11 h 34"/>
                    <a:gd name="T50" fmla="*/ 3 w 46"/>
                    <a:gd name="T51" fmla="*/ 0 h 34"/>
                    <a:gd name="T52" fmla="*/ 1 w 46"/>
                    <a:gd name="T53" fmla="*/ 5 h 34"/>
                    <a:gd name="T54" fmla="*/ 0 w 46"/>
                    <a:gd name="T55"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34">
                      <a:moveTo>
                        <a:pt x="0" y="11"/>
                      </a:moveTo>
                      <a:lnTo>
                        <a:pt x="1" y="18"/>
                      </a:lnTo>
                      <a:lnTo>
                        <a:pt x="3" y="23"/>
                      </a:lnTo>
                      <a:lnTo>
                        <a:pt x="7" y="27"/>
                      </a:lnTo>
                      <a:lnTo>
                        <a:pt x="8" y="28"/>
                      </a:lnTo>
                      <a:lnTo>
                        <a:pt x="13" y="32"/>
                      </a:lnTo>
                      <a:lnTo>
                        <a:pt x="18" y="34"/>
                      </a:lnTo>
                      <a:lnTo>
                        <a:pt x="25" y="34"/>
                      </a:lnTo>
                      <a:lnTo>
                        <a:pt x="31" y="34"/>
                      </a:lnTo>
                      <a:lnTo>
                        <a:pt x="36" y="32"/>
                      </a:lnTo>
                      <a:lnTo>
                        <a:pt x="42" y="28"/>
                      </a:lnTo>
                      <a:lnTo>
                        <a:pt x="46" y="23"/>
                      </a:lnTo>
                      <a:lnTo>
                        <a:pt x="44" y="11"/>
                      </a:lnTo>
                      <a:lnTo>
                        <a:pt x="44" y="13"/>
                      </a:lnTo>
                      <a:lnTo>
                        <a:pt x="42" y="19"/>
                      </a:lnTo>
                      <a:lnTo>
                        <a:pt x="39" y="23"/>
                      </a:lnTo>
                      <a:lnTo>
                        <a:pt x="37" y="24"/>
                      </a:lnTo>
                      <a:lnTo>
                        <a:pt x="32" y="26"/>
                      </a:lnTo>
                      <a:lnTo>
                        <a:pt x="25" y="27"/>
                      </a:lnTo>
                      <a:lnTo>
                        <a:pt x="21" y="27"/>
                      </a:lnTo>
                      <a:lnTo>
                        <a:pt x="15" y="26"/>
                      </a:lnTo>
                      <a:lnTo>
                        <a:pt x="11" y="23"/>
                      </a:lnTo>
                      <a:lnTo>
                        <a:pt x="10" y="23"/>
                      </a:lnTo>
                      <a:lnTo>
                        <a:pt x="7" y="18"/>
                      </a:lnTo>
                      <a:lnTo>
                        <a:pt x="6" y="11"/>
                      </a:lnTo>
                      <a:lnTo>
                        <a:pt x="3" y="0"/>
                      </a:lnTo>
                      <a:lnTo>
                        <a:pt x="1"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5" name="Line 1521"/>
                <p:cNvSpPr>
                  <a:spLocks noChangeShapeType="1"/>
                </p:cNvSpPr>
                <p:nvPr/>
              </p:nvSpPr>
              <p:spPr bwMode="auto">
                <a:xfrm flipV="1">
                  <a:off x="2548" y="19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16" name="Line 1522"/>
                <p:cNvSpPr>
                  <a:spLocks noChangeShapeType="1"/>
                </p:cNvSpPr>
                <p:nvPr/>
              </p:nvSpPr>
              <p:spPr bwMode="auto">
                <a:xfrm flipH="1">
                  <a:off x="2560" y="1563"/>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17" name="Line 1523"/>
                <p:cNvSpPr>
                  <a:spLocks noChangeShapeType="1"/>
                </p:cNvSpPr>
                <p:nvPr/>
              </p:nvSpPr>
              <p:spPr bwMode="auto">
                <a:xfrm flipH="1" flipV="1">
                  <a:off x="2529" y="1671"/>
                  <a:ext cx="2" cy="2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18" name="Line 1524"/>
                <p:cNvSpPr>
                  <a:spLocks noChangeShapeType="1"/>
                </p:cNvSpPr>
                <p:nvPr/>
              </p:nvSpPr>
              <p:spPr bwMode="auto">
                <a:xfrm>
                  <a:off x="2540" y="2091"/>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19" name="Line 1525"/>
                <p:cNvSpPr>
                  <a:spLocks noChangeShapeType="1"/>
                </p:cNvSpPr>
                <p:nvPr/>
              </p:nvSpPr>
              <p:spPr bwMode="auto">
                <a:xfrm flipH="1">
                  <a:off x="2541" y="200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0" name="Line 1526"/>
                <p:cNvSpPr>
                  <a:spLocks noChangeShapeType="1"/>
                </p:cNvSpPr>
                <p:nvPr/>
              </p:nvSpPr>
              <p:spPr bwMode="auto">
                <a:xfrm flipH="1" flipV="1">
                  <a:off x="2530" y="200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1" name="Freeform 1527"/>
                <p:cNvSpPr>
                  <a:spLocks/>
                </p:cNvSpPr>
                <p:nvPr/>
              </p:nvSpPr>
              <p:spPr bwMode="auto">
                <a:xfrm>
                  <a:off x="2530" y="2001"/>
                  <a:ext cx="11" cy="4"/>
                </a:xfrm>
                <a:custGeom>
                  <a:avLst/>
                  <a:gdLst>
                    <a:gd name="T0" fmla="*/ 62 w 62"/>
                    <a:gd name="T1" fmla="*/ 22 h 22"/>
                    <a:gd name="T2" fmla="*/ 59 w 62"/>
                    <a:gd name="T3" fmla="*/ 15 h 22"/>
                    <a:gd name="T4" fmla="*/ 53 w 62"/>
                    <a:gd name="T5" fmla="*/ 8 h 22"/>
                    <a:gd name="T6" fmla="*/ 47 w 62"/>
                    <a:gd name="T7" fmla="*/ 4 h 22"/>
                    <a:gd name="T8" fmla="*/ 39 w 62"/>
                    <a:gd name="T9" fmla="*/ 1 h 22"/>
                    <a:gd name="T10" fmla="*/ 31 w 62"/>
                    <a:gd name="T11" fmla="*/ 0 h 22"/>
                    <a:gd name="T12" fmla="*/ 24 w 62"/>
                    <a:gd name="T13" fmla="*/ 1 h 22"/>
                    <a:gd name="T14" fmla="*/ 15 w 62"/>
                    <a:gd name="T15" fmla="*/ 4 h 22"/>
                    <a:gd name="T16" fmla="*/ 9 w 62"/>
                    <a:gd name="T17" fmla="*/ 8 h 22"/>
                    <a:gd name="T18" fmla="*/ 3 w 62"/>
                    <a:gd name="T19" fmla="*/ 15 h 22"/>
                    <a:gd name="T20" fmla="*/ 0 w 62"/>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2">
                      <a:moveTo>
                        <a:pt x="62" y="22"/>
                      </a:moveTo>
                      <a:lnTo>
                        <a:pt x="59" y="15"/>
                      </a:lnTo>
                      <a:lnTo>
                        <a:pt x="53" y="8"/>
                      </a:lnTo>
                      <a:lnTo>
                        <a:pt x="47" y="4"/>
                      </a:lnTo>
                      <a:lnTo>
                        <a:pt x="39" y="1"/>
                      </a:lnTo>
                      <a:lnTo>
                        <a:pt x="31" y="0"/>
                      </a:lnTo>
                      <a:lnTo>
                        <a:pt x="24" y="1"/>
                      </a:lnTo>
                      <a:lnTo>
                        <a:pt x="15" y="4"/>
                      </a:lnTo>
                      <a:lnTo>
                        <a:pt x="9" y="8"/>
                      </a:lnTo>
                      <a:lnTo>
                        <a:pt x="3" y="15"/>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2" name="Freeform 1528"/>
                <p:cNvSpPr>
                  <a:spLocks/>
                </p:cNvSpPr>
                <p:nvPr/>
              </p:nvSpPr>
              <p:spPr bwMode="auto">
                <a:xfrm>
                  <a:off x="2531" y="2069"/>
                  <a:ext cx="9" cy="4"/>
                </a:xfrm>
                <a:custGeom>
                  <a:avLst/>
                  <a:gdLst>
                    <a:gd name="T0" fmla="*/ 0 w 60"/>
                    <a:gd name="T1" fmla="*/ 0 h 22"/>
                    <a:gd name="T2" fmla="*/ 3 w 60"/>
                    <a:gd name="T3" fmla="*/ 7 h 22"/>
                    <a:gd name="T4" fmla="*/ 9 w 60"/>
                    <a:gd name="T5" fmla="*/ 14 h 22"/>
                    <a:gd name="T6" fmla="*/ 15 w 60"/>
                    <a:gd name="T7" fmla="*/ 18 h 22"/>
                    <a:gd name="T8" fmla="*/ 21 w 60"/>
                    <a:gd name="T9" fmla="*/ 21 h 22"/>
                    <a:gd name="T10" fmla="*/ 30 w 60"/>
                    <a:gd name="T11" fmla="*/ 22 h 22"/>
                    <a:gd name="T12" fmla="*/ 37 w 60"/>
                    <a:gd name="T13" fmla="*/ 21 h 22"/>
                    <a:gd name="T14" fmla="*/ 45 w 60"/>
                    <a:gd name="T15" fmla="*/ 18 h 22"/>
                    <a:gd name="T16" fmla="*/ 51 w 60"/>
                    <a:gd name="T17" fmla="*/ 14 h 22"/>
                    <a:gd name="T18" fmla="*/ 57 w 60"/>
                    <a:gd name="T19" fmla="*/ 7 h 22"/>
                    <a:gd name="T20" fmla="*/ 60 w 6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2">
                      <a:moveTo>
                        <a:pt x="0" y="0"/>
                      </a:moveTo>
                      <a:lnTo>
                        <a:pt x="3" y="7"/>
                      </a:lnTo>
                      <a:lnTo>
                        <a:pt x="9" y="14"/>
                      </a:lnTo>
                      <a:lnTo>
                        <a:pt x="15" y="18"/>
                      </a:lnTo>
                      <a:lnTo>
                        <a:pt x="21" y="21"/>
                      </a:lnTo>
                      <a:lnTo>
                        <a:pt x="30" y="22"/>
                      </a:lnTo>
                      <a:lnTo>
                        <a:pt x="37" y="21"/>
                      </a:lnTo>
                      <a:lnTo>
                        <a:pt x="45" y="18"/>
                      </a:lnTo>
                      <a:lnTo>
                        <a:pt x="51" y="14"/>
                      </a:lnTo>
                      <a:lnTo>
                        <a:pt x="57" y="7"/>
                      </a:lnTo>
                      <a:lnTo>
                        <a:pt x="6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3" name="Line 1529"/>
                <p:cNvSpPr>
                  <a:spLocks noChangeShapeType="1"/>
                </p:cNvSpPr>
                <p:nvPr/>
              </p:nvSpPr>
              <p:spPr bwMode="auto">
                <a:xfrm flipH="1" flipV="1">
                  <a:off x="2530" y="200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4" name="Line 1530"/>
                <p:cNvSpPr>
                  <a:spLocks noChangeShapeType="1"/>
                </p:cNvSpPr>
                <p:nvPr/>
              </p:nvSpPr>
              <p:spPr bwMode="auto">
                <a:xfrm flipH="1">
                  <a:off x="2541" y="1920"/>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5" name="Line 1531"/>
                <p:cNvSpPr>
                  <a:spLocks noChangeShapeType="1"/>
                </p:cNvSpPr>
                <p:nvPr/>
              </p:nvSpPr>
              <p:spPr bwMode="auto">
                <a:xfrm flipH="1" flipV="1">
                  <a:off x="2530" y="1920"/>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6" name="Freeform 1532"/>
                <p:cNvSpPr>
                  <a:spLocks/>
                </p:cNvSpPr>
                <p:nvPr/>
              </p:nvSpPr>
              <p:spPr bwMode="auto">
                <a:xfrm>
                  <a:off x="2530" y="1916"/>
                  <a:ext cx="11" cy="4"/>
                </a:xfrm>
                <a:custGeom>
                  <a:avLst/>
                  <a:gdLst>
                    <a:gd name="T0" fmla="*/ 62 w 62"/>
                    <a:gd name="T1" fmla="*/ 23 h 23"/>
                    <a:gd name="T2" fmla="*/ 59 w 62"/>
                    <a:gd name="T3" fmla="*/ 15 h 23"/>
                    <a:gd name="T4" fmla="*/ 53 w 62"/>
                    <a:gd name="T5" fmla="*/ 9 h 23"/>
                    <a:gd name="T6" fmla="*/ 47 w 62"/>
                    <a:gd name="T7" fmla="*/ 5 h 23"/>
                    <a:gd name="T8" fmla="*/ 39 w 62"/>
                    <a:gd name="T9" fmla="*/ 1 h 23"/>
                    <a:gd name="T10" fmla="*/ 31 w 62"/>
                    <a:gd name="T11" fmla="*/ 0 h 23"/>
                    <a:gd name="T12" fmla="*/ 24 w 62"/>
                    <a:gd name="T13" fmla="*/ 1 h 23"/>
                    <a:gd name="T14" fmla="*/ 15 w 62"/>
                    <a:gd name="T15" fmla="*/ 5 h 23"/>
                    <a:gd name="T16" fmla="*/ 9 w 62"/>
                    <a:gd name="T17" fmla="*/ 9 h 23"/>
                    <a:gd name="T18" fmla="*/ 3 w 62"/>
                    <a:gd name="T19" fmla="*/ 15 h 23"/>
                    <a:gd name="T20" fmla="*/ 0 w 62"/>
                    <a:gd name="T21"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23">
                      <a:moveTo>
                        <a:pt x="62" y="23"/>
                      </a:moveTo>
                      <a:lnTo>
                        <a:pt x="59" y="15"/>
                      </a:lnTo>
                      <a:lnTo>
                        <a:pt x="53" y="9"/>
                      </a:lnTo>
                      <a:lnTo>
                        <a:pt x="47" y="5"/>
                      </a:lnTo>
                      <a:lnTo>
                        <a:pt x="39" y="1"/>
                      </a:lnTo>
                      <a:lnTo>
                        <a:pt x="31" y="0"/>
                      </a:lnTo>
                      <a:lnTo>
                        <a:pt x="24" y="1"/>
                      </a:lnTo>
                      <a:lnTo>
                        <a:pt x="15" y="5"/>
                      </a:lnTo>
                      <a:lnTo>
                        <a:pt x="9" y="9"/>
                      </a:lnTo>
                      <a:lnTo>
                        <a:pt x="3" y="15"/>
                      </a:lnTo>
                      <a:lnTo>
                        <a:pt x="0" y="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7" name="Freeform 1533"/>
                <p:cNvSpPr>
                  <a:spLocks/>
                </p:cNvSpPr>
                <p:nvPr/>
              </p:nvSpPr>
              <p:spPr bwMode="auto">
                <a:xfrm>
                  <a:off x="2531" y="1984"/>
                  <a:ext cx="10" cy="4"/>
                </a:xfrm>
                <a:custGeom>
                  <a:avLst/>
                  <a:gdLst>
                    <a:gd name="T0" fmla="*/ 0 w 60"/>
                    <a:gd name="T1" fmla="*/ 0 h 23"/>
                    <a:gd name="T2" fmla="*/ 3 w 60"/>
                    <a:gd name="T3" fmla="*/ 8 h 23"/>
                    <a:gd name="T4" fmla="*/ 9 w 60"/>
                    <a:gd name="T5" fmla="*/ 14 h 23"/>
                    <a:gd name="T6" fmla="*/ 15 w 60"/>
                    <a:gd name="T7" fmla="*/ 19 h 23"/>
                    <a:gd name="T8" fmla="*/ 22 w 60"/>
                    <a:gd name="T9" fmla="*/ 22 h 23"/>
                    <a:gd name="T10" fmla="*/ 30 w 60"/>
                    <a:gd name="T11" fmla="*/ 23 h 23"/>
                    <a:gd name="T12" fmla="*/ 37 w 60"/>
                    <a:gd name="T13" fmla="*/ 22 h 23"/>
                    <a:gd name="T14" fmla="*/ 45 w 60"/>
                    <a:gd name="T15" fmla="*/ 19 h 23"/>
                    <a:gd name="T16" fmla="*/ 51 w 60"/>
                    <a:gd name="T17" fmla="*/ 14 h 23"/>
                    <a:gd name="T18" fmla="*/ 57 w 60"/>
                    <a:gd name="T19" fmla="*/ 8 h 23"/>
                    <a:gd name="T20" fmla="*/ 60 w 60"/>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3">
                      <a:moveTo>
                        <a:pt x="0" y="0"/>
                      </a:moveTo>
                      <a:lnTo>
                        <a:pt x="3" y="8"/>
                      </a:lnTo>
                      <a:lnTo>
                        <a:pt x="9" y="14"/>
                      </a:lnTo>
                      <a:lnTo>
                        <a:pt x="15" y="19"/>
                      </a:lnTo>
                      <a:lnTo>
                        <a:pt x="22" y="22"/>
                      </a:lnTo>
                      <a:lnTo>
                        <a:pt x="30" y="23"/>
                      </a:lnTo>
                      <a:lnTo>
                        <a:pt x="37" y="22"/>
                      </a:lnTo>
                      <a:lnTo>
                        <a:pt x="45" y="19"/>
                      </a:lnTo>
                      <a:lnTo>
                        <a:pt x="51" y="14"/>
                      </a:lnTo>
                      <a:lnTo>
                        <a:pt x="57" y="8"/>
                      </a:lnTo>
                      <a:lnTo>
                        <a:pt x="6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8" name="Line 1534"/>
                <p:cNvSpPr>
                  <a:spLocks noChangeShapeType="1"/>
                </p:cNvSpPr>
                <p:nvPr/>
              </p:nvSpPr>
              <p:spPr bwMode="auto">
                <a:xfrm flipH="1" flipV="1">
                  <a:off x="2530" y="1920"/>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9" name="Freeform 1535"/>
                <p:cNvSpPr>
                  <a:spLocks/>
                </p:cNvSpPr>
                <p:nvPr/>
              </p:nvSpPr>
              <p:spPr bwMode="auto">
                <a:xfrm>
                  <a:off x="2531" y="1899"/>
                  <a:ext cx="10" cy="4"/>
                </a:xfrm>
                <a:custGeom>
                  <a:avLst/>
                  <a:gdLst>
                    <a:gd name="T0" fmla="*/ 0 w 60"/>
                    <a:gd name="T1" fmla="*/ 0 h 22"/>
                    <a:gd name="T2" fmla="*/ 3 w 60"/>
                    <a:gd name="T3" fmla="*/ 8 h 22"/>
                    <a:gd name="T4" fmla="*/ 9 w 60"/>
                    <a:gd name="T5" fmla="*/ 14 h 22"/>
                    <a:gd name="T6" fmla="*/ 15 w 60"/>
                    <a:gd name="T7" fmla="*/ 18 h 22"/>
                    <a:gd name="T8" fmla="*/ 22 w 60"/>
                    <a:gd name="T9" fmla="*/ 21 h 22"/>
                    <a:gd name="T10" fmla="*/ 30 w 60"/>
                    <a:gd name="T11" fmla="*/ 22 h 22"/>
                    <a:gd name="T12" fmla="*/ 38 w 60"/>
                    <a:gd name="T13" fmla="*/ 21 h 22"/>
                    <a:gd name="T14" fmla="*/ 45 w 60"/>
                    <a:gd name="T15" fmla="*/ 18 h 22"/>
                    <a:gd name="T16" fmla="*/ 51 w 60"/>
                    <a:gd name="T17" fmla="*/ 14 h 22"/>
                    <a:gd name="T18" fmla="*/ 57 w 60"/>
                    <a:gd name="T19" fmla="*/ 8 h 22"/>
                    <a:gd name="T20" fmla="*/ 60 w 60"/>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2">
                      <a:moveTo>
                        <a:pt x="0" y="0"/>
                      </a:moveTo>
                      <a:lnTo>
                        <a:pt x="3" y="8"/>
                      </a:lnTo>
                      <a:lnTo>
                        <a:pt x="9" y="14"/>
                      </a:lnTo>
                      <a:lnTo>
                        <a:pt x="15" y="18"/>
                      </a:lnTo>
                      <a:lnTo>
                        <a:pt x="22" y="21"/>
                      </a:lnTo>
                      <a:lnTo>
                        <a:pt x="30" y="22"/>
                      </a:lnTo>
                      <a:lnTo>
                        <a:pt x="38" y="21"/>
                      </a:lnTo>
                      <a:lnTo>
                        <a:pt x="45" y="18"/>
                      </a:lnTo>
                      <a:lnTo>
                        <a:pt x="51" y="14"/>
                      </a:lnTo>
                      <a:lnTo>
                        <a:pt x="57" y="8"/>
                      </a:lnTo>
                      <a:lnTo>
                        <a:pt x="6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0" name="Freeform 1536"/>
                <p:cNvSpPr>
                  <a:spLocks/>
                </p:cNvSpPr>
                <p:nvPr/>
              </p:nvSpPr>
              <p:spPr bwMode="auto">
                <a:xfrm>
                  <a:off x="2529" y="1651"/>
                  <a:ext cx="13" cy="6"/>
                </a:xfrm>
                <a:custGeom>
                  <a:avLst/>
                  <a:gdLst>
                    <a:gd name="T0" fmla="*/ 0 w 75"/>
                    <a:gd name="T1" fmla="*/ 0 h 32"/>
                    <a:gd name="T2" fmla="*/ 2 w 75"/>
                    <a:gd name="T3" fmla="*/ 8 h 32"/>
                    <a:gd name="T4" fmla="*/ 6 w 75"/>
                    <a:gd name="T5" fmla="*/ 15 h 32"/>
                    <a:gd name="T6" fmla="*/ 11 w 75"/>
                    <a:gd name="T7" fmla="*/ 22 h 32"/>
                    <a:gd name="T8" fmla="*/ 19 w 75"/>
                    <a:gd name="T9" fmla="*/ 27 h 32"/>
                    <a:gd name="T10" fmla="*/ 26 w 75"/>
                    <a:gd name="T11" fmla="*/ 30 h 32"/>
                    <a:gd name="T12" fmla="*/ 35 w 75"/>
                    <a:gd name="T13" fmla="*/ 32 h 32"/>
                    <a:gd name="T14" fmla="*/ 43 w 75"/>
                    <a:gd name="T15" fmla="*/ 32 h 32"/>
                    <a:gd name="T16" fmla="*/ 52 w 75"/>
                    <a:gd name="T17" fmla="*/ 30 h 32"/>
                    <a:gd name="T18" fmla="*/ 59 w 75"/>
                    <a:gd name="T19" fmla="*/ 26 h 32"/>
                    <a:gd name="T20" fmla="*/ 66 w 75"/>
                    <a:gd name="T21" fmla="*/ 21 h 32"/>
                    <a:gd name="T22" fmla="*/ 71 w 75"/>
                    <a:gd name="T23" fmla="*/ 14 h 32"/>
                    <a:gd name="T24" fmla="*/ 75 w 75"/>
                    <a:gd name="T25" fmla="*/ 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32">
                      <a:moveTo>
                        <a:pt x="0" y="0"/>
                      </a:moveTo>
                      <a:lnTo>
                        <a:pt x="2" y="8"/>
                      </a:lnTo>
                      <a:lnTo>
                        <a:pt x="6" y="15"/>
                      </a:lnTo>
                      <a:lnTo>
                        <a:pt x="11" y="22"/>
                      </a:lnTo>
                      <a:lnTo>
                        <a:pt x="19" y="27"/>
                      </a:lnTo>
                      <a:lnTo>
                        <a:pt x="26" y="30"/>
                      </a:lnTo>
                      <a:lnTo>
                        <a:pt x="35" y="32"/>
                      </a:lnTo>
                      <a:lnTo>
                        <a:pt x="43" y="32"/>
                      </a:lnTo>
                      <a:lnTo>
                        <a:pt x="52" y="30"/>
                      </a:lnTo>
                      <a:lnTo>
                        <a:pt x="59" y="26"/>
                      </a:lnTo>
                      <a:lnTo>
                        <a:pt x="66" y="21"/>
                      </a:lnTo>
                      <a:lnTo>
                        <a:pt x="71" y="14"/>
                      </a:lnTo>
                      <a:lnTo>
                        <a:pt x="75" y="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1" name="Line 1537"/>
                <p:cNvSpPr>
                  <a:spLocks noChangeShapeType="1"/>
                </p:cNvSpPr>
                <p:nvPr/>
              </p:nvSpPr>
              <p:spPr bwMode="auto">
                <a:xfrm flipV="1">
                  <a:off x="2529" y="1523"/>
                  <a:ext cx="5" cy="1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2" name="Line 1538"/>
                <p:cNvSpPr>
                  <a:spLocks noChangeShapeType="1"/>
                </p:cNvSpPr>
                <p:nvPr/>
              </p:nvSpPr>
              <p:spPr bwMode="auto">
                <a:xfrm flipH="1">
                  <a:off x="2541" y="1671"/>
                  <a:ext cx="1" cy="2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3" name="Line 1539"/>
                <p:cNvSpPr>
                  <a:spLocks noChangeShapeType="1"/>
                </p:cNvSpPr>
                <p:nvPr/>
              </p:nvSpPr>
              <p:spPr bwMode="auto">
                <a:xfrm>
                  <a:off x="1266" y="20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4" name="Line 1540"/>
                <p:cNvSpPr>
                  <a:spLocks noChangeShapeType="1"/>
                </p:cNvSpPr>
                <p:nvPr/>
              </p:nvSpPr>
              <p:spPr bwMode="auto">
                <a:xfrm>
                  <a:off x="1261" y="2044"/>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5" name="Line 1541"/>
                <p:cNvSpPr>
                  <a:spLocks noChangeShapeType="1"/>
                </p:cNvSpPr>
                <p:nvPr/>
              </p:nvSpPr>
              <p:spPr bwMode="auto">
                <a:xfrm>
                  <a:off x="1277" y="204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6" name="Line 1542"/>
                <p:cNvSpPr>
                  <a:spLocks noChangeShapeType="1"/>
                </p:cNvSpPr>
                <p:nvPr/>
              </p:nvSpPr>
              <p:spPr bwMode="auto">
                <a:xfrm>
                  <a:off x="1277" y="206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7" name="Line 1543"/>
                <p:cNvSpPr>
                  <a:spLocks noChangeShapeType="1"/>
                </p:cNvSpPr>
                <p:nvPr/>
              </p:nvSpPr>
              <p:spPr bwMode="auto">
                <a:xfrm>
                  <a:off x="1298" y="2066"/>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8" name="Line 1544"/>
                <p:cNvSpPr>
                  <a:spLocks noChangeShapeType="1"/>
                </p:cNvSpPr>
                <p:nvPr/>
              </p:nvSpPr>
              <p:spPr bwMode="auto">
                <a:xfrm>
                  <a:off x="1272" y="207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39" name="Line 1545"/>
                <p:cNvSpPr>
                  <a:spLocks noChangeShapeType="1"/>
                </p:cNvSpPr>
                <p:nvPr/>
              </p:nvSpPr>
              <p:spPr bwMode="auto">
                <a:xfrm>
                  <a:off x="1287" y="20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0" name="Line 1546"/>
                <p:cNvSpPr>
                  <a:spLocks noChangeShapeType="1"/>
                </p:cNvSpPr>
                <p:nvPr/>
              </p:nvSpPr>
              <p:spPr bwMode="auto">
                <a:xfrm>
                  <a:off x="1276" y="208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1" name="Line 1547"/>
                <p:cNvSpPr>
                  <a:spLocks noChangeShapeType="1"/>
                </p:cNvSpPr>
                <p:nvPr/>
              </p:nvSpPr>
              <p:spPr bwMode="auto">
                <a:xfrm>
                  <a:off x="1298" y="208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2" name="Line 1548"/>
                <p:cNvSpPr>
                  <a:spLocks noChangeShapeType="1"/>
                </p:cNvSpPr>
                <p:nvPr/>
              </p:nvSpPr>
              <p:spPr bwMode="auto">
                <a:xfrm>
                  <a:off x="1276" y="209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3" name="Line 1549"/>
                <p:cNvSpPr>
                  <a:spLocks noChangeShapeType="1"/>
                </p:cNvSpPr>
                <p:nvPr/>
              </p:nvSpPr>
              <p:spPr bwMode="auto">
                <a:xfrm>
                  <a:off x="1287" y="20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4" name="Line 1550"/>
                <p:cNvSpPr>
                  <a:spLocks noChangeShapeType="1"/>
                </p:cNvSpPr>
                <p:nvPr/>
              </p:nvSpPr>
              <p:spPr bwMode="auto">
                <a:xfrm>
                  <a:off x="1309" y="2098"/>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5" name="Line 1551"/>
                <p:cNvSpPr>
                  <a:spLocks noChangeShapeType="1"/>
                </p:cNvSpPr>
                <p:nvPr/>
              </p:nvSpPr>
              <p:spPr bwMode="auto">
                <a:xfrm>
                  <a:off x="1277" y="210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6" name="Line 1552"/>
                <p:cNvSpPr>
                  <a:spLocks noChangeShapeType="1"/>
                </p:cNvSpPr>
                <p:nvPr/>
              </p:nvSpPr>
              <p:spPr bwMode="auto">
                <a:xfrm>
                  <a:off x="1298" y="21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7" name="Line 1553"/>
                <p:cNvSpPr>
                  <a:spLocks noChangeShapeType="1"/>
                </p:cNvSpPr>
                <p:nvPr/>
              </p:nvSpPr>
              <p:spPr bwMode="auto">
                <a:xfrm>
                  <a:off x="1319" y="210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8" name="Line 1554"/>
                <p:cNvSpPr>
                  <a:spLocks noChangeShapeType="1"/>
                </p:cNvSpPr>
                <p:nvPr/>
              </p:nvSpPr>
              <p:spPr bwMode="auto">
                <a:xfrm>
                  <a:off x="1287" y="21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9" name="Line 1555"/>
                <p:cNvSpPr>
                  <a:spLocks noChangeShapeType="1"/>
                </p:cNvSpPr>
                <p:nvPr/>
              </p:nvSpPr>
              <p:spPr bwMode="auto">
                <a:xfrm>
                  <a:off x="1309" y="212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0" name="Line 1556"/>
                <p:cNvSpPr>
                  <a:spLocks noChangeShapeType="1"/>
                </p:cNvSpPr>
                <p:nvPr/>
              </p:nvSpPr>
              <p:spPr bwMode="auto">
                <a:xfrm>
                  <a:off x="1279" y="213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1" name="Line 1557"/>
                <p:cNvSpPr>
                  <a:spLocks noChangeShapeType="1"/>
                </p:cNvSpPr>
                <p:nvPr/>
              </p:nvSpPr>
              <p:spPr bwMode="auto">
                <a:xfrm>
                  <a:off x="1298" y="21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2" name="Line 1558"/>
                <p:cNvSpPr>
                  <a:spLocks noChangeShapeType="1"/>
                </p:cNvSpPr>
                <p:nvPr/>
              </p:nvSpPr>
              <p:spPr bwMode="auto">
                <a:xfrm>
                  <a:off x="1319" y="21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3" name="Line 1559"/>
                <p:cNvSpPr>
                  <a:spLocks noChangeShapeType="1"/>
                </p:cNvSpPr>
                <p:nvPr/>
              </p:nvSpPr>
              <p:spPr bwMode="auto">
                <a:xfrm>
                  <a:off x="1295" y="214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4" name="Line 1560"/>
                <p:cNvSpPr>
                  <a:spLocks noChangeShapeType="1"/>
                </p:cNvSpPr>
                <p:nvPr/>
              </p:nvSpPr>
              <p:spPr bwMode="auto">
                <a:xfrm>
                  <a:off x="1309" y="21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5" name="Line 1561"/>
                <p:cNvSpPr>
                  <a:spLocks noChangeShapeType="1"/>
                </p:cNvSpPr>
                <p:nvPr/>
              </p:nvSpPr>
              <p:spPr bwMode="auto">
                <a:xfrm>
                  <a:off x="1330" y="21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6" name="Line 1562"/>
                <p:cNvSpPr>
                  <a:spLocks noChangeShapeType="1"/>
                </p:cNvSpPr>
                <p:nvPr/>
              </p:nvSpPr>
              <p:spPr bwMode="auto">
                <a:xfrm>
                  <a:off x="1319" y="21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7" name="Line 1563"/>
                <p:cNvSpPr>
                  <a:spLocks noChangeShapeType="1"/>
                </p:cNvSpPr>
                <p:nvPr/>
              </p:nvSpPr>
              <p:spPr bwMode="auto">
                <a:xfrm>
                  <a:off x="1341" y="2152"/>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8" name="Line 1564"/>
                <p:cNvSpPr>
                  <a:spLocks noChangeShapeType="1"/>
                </p:cNvSpPr>
                <p:nvPr/>
              </p:nvSpPr>
              <p:spPr bwMode="auto">
                <a:xfrm>
                  <a:off x="1317" y="216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59" name="Line 1565"/>
                <p:cNvSpPr>
                  <a:spLocks noChangeShapeType="1"/>
                </p:cNvSpPr>
                <p:nvPr/>
              </p:nvSpPr>
              <p:spPr bwMode="auto">
                <a:xfrm>
                  <a:off x="1330" y="21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0" name="Line 1566"/>
                <p:cNvSpPr>
                  <a:spLocks noChangeShapeType="1"/>
                </p:cNvSpPr>
                <p:nvPr/>
              </p:nvSpPr>
              <p:spPr bwMode="auto">
                <a:xfrm>
                  <a:off x="1241" y="2173"/>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1" name="Line 1567"/>
                <p:cNvSpPr>
                  <a:spLocks noChangeShapeType="1"/>
                </p:cNvSpPr>
                <p:nvPr/>
              </p:nvSpPr>
              <p:spPr bwMode="auto">
                <a:xfrm>
                  <a:off x="1319" y="21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2" name="Line 1568"/>
                <p:cNvSpPr>
                  <a:spLocks noChangeShapeType="1"/>
                </p:cNvSpPr>
                <p:nvPr/>
              </p:nvSpPr>
              <p:spPr bwMode="auto">
                <a:xfrm>
                  <a:off x="1341" y="21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3" name="Line 1569"/>
                <p:cNvSpPr>
                  <a:spLocks noChangeShapeType="1"/>
                </p:cNvSpPr>
                <p:nvPr/>
              </p:nvSpPr>
              <p:spPr bwMode="auto">
                <a:xfrm>
                  <a:off x="1244" y="218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4" name="Line 1570"/>
                <p:cNvSpPr>
                  <a:spLocks noChangeShapeType="1"/>
                </p:cNvSpPr>
                <p:nvPr/>
              </p:nvSpPr>
              <p:spPr bwMode="auto">
                <a:xfrm>
                  <a:off x="1308" y="21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5" name="Line 1571"/>
                <p:cNvSpPr>
                  <a:spLocks noChangeShapeType="1"/>
                </p:cNvSpPr>
                <p:nvPr/>
              </p:nvSpPr>
              <p:spPr bwMode="auto">
                <a:xfrm>
                  <a:off x="1330" y="21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6" name="Line 1572"/>
                <p:cNvSpPr>
                  <a:spLocks noChangeShapeType="1"/>
                </p:cNvSpPr>
                <p:nvPr/>
              </p:nvSpPr>
              <p:spPr bwMode="auto">
                <a:xfrm>
                  <a:off x="1351" y="2184"/>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7" name="Line 1573"/>
                <p:cNvSpPr>
                  <a:spLocks noChangeShapeType="1"/>
                </p:cNvSpPr>
                <p:nvPr/>
              </p:nvSpPr>
              <p:spPr bwMode="auto">
                <a:xfrm>
                  <a:off x="1241" y="2194"/>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8" name="Line 1574"/>
                <p:cNvSpPr>
                  <a:spLocks noChangeShapeType="1"/>
                </p:cNvSpPr>
                <p:nvPr/>
              </p:nvSpPr>
              <p:spPr bwMode="auto">
                <a:xfrm>
                  <a:off x="1410" y="2195"/>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9" name="Line 1575"/>
                <p:cNvSpPr>
                  <a:spLocks noChangeShapeType="1"/>
                </p:cNvSpPr>
                <p:nvPr/>
              </p:nvSpPr>
              <p:spPr bwMode="auto">
                <a:xfrm>
                  <a:off x="1298" y="219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0" name="Line 1576"/>
                <p:cNvSpPr>
                  <a:spLocks noChangeShapeType="1"/>
                </p:cNvSpPr>
                <p:nvPr/>
              </p:nvSpPr>
              <p:spPr bwMode="auto">
                <a:xfrm>
                  <a:off x="1319" y="21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1" name="Line 1577"/>
                <p:cNvSpPr>
                  <a:spLocks noChangeShapeType="1"/>
                </p:cNvSpPr>
                <p:nvPr/>
              </p:nvSpPr>
              <p:spPr bwMode="auto">
                <a:xfrm>
                  <a:off x="1341" y="219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2" name="Line 1578"/>
                <p:cNvSpPr>
                  <a:spLocks noChangeShapeType="1"/>
                </p:cNvSpPr>
                <p:nvPr/>
              </p:nvSpPr>
              <p:spPr bwMode="auto">
                <a:xfrm>
                  <a:off x="1362" y="2195"/>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3" name="Line 1579"/>
                <p:cNvSpPr>
                  <a:spLocks noChangeShapeType="1"/>
                </p:cNvSpPr>
                <p:nvPr/>
              </p:nvSpPr>
              <p:spPr bwMode="auto">
                <a:xfrm>
                  <a:off x="1244"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4" name="Line 1580"/>
                <p:cNvSpPr>
                  <a:spLocks noChangeShapeType="1"/>
                </p:cNvSpPr>
                <p:nvPr/>
              </p:nvSpPr>
              <p:spPr bwMode="auto">
                <a:xfrm>
                  <a:off x="1398" y="220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5" name="Line 1581"/>
                <p:cNvSpPr>
                  <a:spLocks noChangeShapeType="1"/>
                </p:cNvSpPr>
                <p:nvPr/>
              </p:nvSpPr>
              <p:spPr bwMode="auto">
                <a:xfrm>
                  <a:off x="1415" y="22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6" name="Line 1582"/>
                <p:cNvSpPr>
                  <a:spLocks noChangeShapeType="1"/>
                </p:cNvSpPr>
                <p:nvPr/>
              </p:nvSpPr>
              <p:spPr bwMode="auto">
                <a:xfrm>
                  <a:off x="1287"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7" name="Line 1583"/>
                <p:cNvSpPr>
                  <a:spLocks noChangeShapeType="1"/>
                </p:cNvSpPr>
                <p:nvPr/>
              </p:nvSpPr>
              <p:spPr bwMode="auto">
                <a:xfrm>
                  <a:off x="1308"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8" name="Line 1584"/>
                <p:cNvSpPr>
                  <a:spLocks noChangeShapeType="1"/>
                </p:cNvSpPr>
                <p:nvPr/>
              </p:nvSpPr>
              <p:spPr bwMode="auto">
                <a:xfrm>
                  <a:off x="1330"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79" name="Line 1585"/>
                <p:cNvSpPr>
                  <a:spLocks noChangeShapeType="1"/>
                </p:cNvSpPr>
                <p:nvPr/>
              </p:nvSpPr>
              <p:spPr bwMode="auto">
                <a:xfrm>
                  <a:off x="1351"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0" name="Line 1586"/>
                <p:cNvSpPr>
                  <a:spLocks noChangeShapeType="1"/>
                </p:cNvSpPr>
                <p:nvPr/>
              </p:nvSpPr>
              <p:spPr bwMode="auto">
                <a:xfrm>
                  <a:off x="1373" y="2205"/>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1" name="Line 1587"/>
                <p:cNvSpPr>
                  <a:spLocks noChangeShapeType="1"/>
                </p:cNvSpPr>
                <p:nvPr/>
              </p:nvSpPr>
              <p:spPr bwMode="auto">
                <a:xfrm>
                  <a:off x="1241" y="2216"/>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2" name="Line 1588"/>
                <p:cNvSpPr>
                  <a:spLocks noChangeShapeType="1"/>
                </p:cNvSpPr>
                <p:nvPr/>
              </p:nvSpPr>
              <p:spPr bwMode="auto">
                <a:xfrm>
                  <a:off x="1255"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3" name="Line 1589"/>
                <p:cNvSpPr>
                  <a:spLocks noChangeShapeType="1"/>
                </p:cNvSpPr>
                <p:nvPr/>
              </p:nvSpPr>
              <p:spPr bwMode="auto">
                <a:xfrm>
                  <a:off x="1276"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4" name="Line 1590"/>
                <p:cNvSpPr>
                  <a:spLocks noChangeShapeType="1"/>
                </p:cNvSpPr>
                <p:nvPr/>
              </p:nvSpPr>
              <p:spPr bwMode="auto">
                <a:xfrm>
                  <a:off x="1298" y="22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5" name="Line 1591"/>
                <p:cNvSpPr>
                  <a:spLocks noChangeShapeType="1"/>
                </p:cNvSpPr>
                <p:nvPr/>
              </p:nvSpPr>
              <p:spPr bwMode="auto">
                <a:xfrm>
                  <a:off x="1319"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6" name="Line 1592"/>
                <p:cNvSpPr>
                  <a:spLocks noChangeShapeType="1"/>
                </p:cNvSpPr>
                <p:nvPr/>
              </p:nvSpPr>
              <p:spPr bwMode="auto">
                <a:xfrm>
                  <a:off x="1341" y="22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7" name="Line 1593"/>
                <p:cNvSpPr>
                  <a:spLocks noChangeShapeType="1"/>
                </p:cNvSpPr>
                <p:nvPr/>
              </p:nvSpPr>
              <p:spPr bwMode="auto">
                <a:xfrm>
                  <a:off x="1362"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8" name="Line 1594"/>
                <p:cNvSpPr>
                  <a:spLocks noChangeShapeType="1"/>
                </p:cNvSpPr>
                <p:nvPr/>
              </p:nvSpPr>
              <p:spPr bwMode="auto">
                <a:xfrm>
                  <a:off x="1383" y="221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9" name="Line 1595"/>
                <p:cNvSpPr>
                  <a:spLocks noChangeShapeType="1"/>
                </p:cNvSpPr>
                <p:nvPr/>
              </p:nvSpPr>
              <p:spPr bwMode="auto">
                <a:xfrm>
                  <a:off x="1391" y="2216"/>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0" name="Line 1596"/>
                <p:cNvSpPr>
                  <a:spLocks noChangeShapeType="1"/>
                </p:cNvSpPr>
                <p:nvPr/>
              </p:nvSpPr>
              <p:spPr bwMode="auto">
                <a:xfrm>
                  <a:off x="1405" y="22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1" name="Line 1597"/>
                <p:cNvSpPr>
                  <a:spLocks noChangeShapeType="1"/>
                </p:cNvSpPr>
                <p:nvPr/>
              </p:nvSpPr>
              <p:spPr bwMode="auto">
                <a:xfrm>
                  <a:off x="1426" y="221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2" name="Line 1598"/>
                <p:cNvSpPr>
                  <a:spLocks noChangeShapeType="1"/>
                </p:cNvSpPr>
                <p:nvPr/>
              </p:nvSpPr>
              <p:spPr bwMode="auto">
                <a:xfrm>
                  <a:off x="1244"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3" name="Line 1599"/>
                <p:cNvSpPr>
                  <a:spLocks noChangeShapeType="1"/>
                </p:cNvSpPr>
                <p:nvPr/>
              </p:nvSpPr>
              <p:spPr bwMode="auto">
                <a:xfrm>
                  <a:off x="1266" y="22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4" name="Line 1600"/>
                <p:cNvSpPr>
                  <a:spLocks noChangeShapeType="1"/>
                </p:cNvSpPr>
                <p:nvPr/>
              </p:nvSpPr>
              <p:spPr bwMode="auto">
                <a:xfrm>
                  <a:off x="1287"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5" name="Line 1601"/>
                <p:cNvSpPr>
                  <a:spLocks noChangeShapeType="1"/>
                </p:cNvSpPr>
                <p:nvPr/>
              </p:nvSpPr>
              <p:spPr bwMode="auto">
                <a:xfrm>
                  <a:off x="1308"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6" name="Line 1602"/>
                <p:cNvSpPr>
                  <a:spLocks noChangeShapeType="1"/>
                </p:cNvSpPr>
                <p:nvPr/>
              </p:nvSpPr>
              <p:spPr bwMode="auto">
                <a:xfrm>
                  <a:off x="1330"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7" name="Line 1603"/>
                <p:cNvSpPr>
                  <a:spLocks noChangeShapeType="1"/>
                </p:cNvSpPr>
                <p:nvPr/>
              </p:nvSpPr>
              <p:spPr bwMode="auto">
                <a:xfrm>
                  <a:off x="1351"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8" name="Line 1604"/>
                <p:cNvSpPr>
                  <a:spLocks noChangeShapeType="1"/>
                </p:cNvSpPr>
                <p:nvPr/>
              </p:nvSpPr>
              <p:spPr bwMode="auto">
                <a:xfrm>
                  <a:off x="1373" y="22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99" name="Line 1605"/>
                <p:cNvSpPr>
                  <a:spLocks noChangeShapeType="1"/>
                </p:cNvSpPr>
                <p:nvPr/>
              </p:nvSpPr>
              <p:spPr bwMode="auto">
                <a:xfrm>
                  <a:off x="1394" y="2227"/>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0" name="Line 1606"/>
                <p:cNvSpPr>
                  <a:spLocks noChangeShapeType="1"/>
                </p:cNvSpPr>
                <p:nvPr/>
              </p:nvSpPr>
              <p:spPr bwMode="auto">
                <a:xfrm>
                  <a:off x="1415" y="22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1" name="Line 1607"/>
                <p:cNvSpPr>
                  <a:spLocks noChangeShapeType="1"/>
                </p:cNvSpPr>
                <p:nvPr/>
              </p:nvSpPr>
              <p:spPr bwMode="auto">
                <a:xfrm>
                  <a:off x="1241" y="2237"/>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2" name="Line 1608"/>
                <p:cNvSpPr>
                  <a:spLocks noChangeShapeType="1"/>
                </p:cNvSpPr>
                <p:nvPr/>
              </p:nvSpPr>
              <p:spPr bwMode="auto">
                <a:xfrm>
                  <a:off x="1255" y="2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3" name="Line 1609"/>
                <p:cNvSpPr>
                  <a:spLocks noChangeShapeType="1"/>
                </p:cNvSpPr>
                <p:nvPr/>
              </p:nvSpPr>
              <p:spPr bwMode="auto">
                <a:xfrm>
                  <a:off x="1276" y="2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4" name="Line 1610"/>
                <p:cNvSpPr>
                  <a:spLocks noChangeShapeType="1"/>
                </p:cNvSpPr>
                <p:nvPr/>
              </p:nvSpPr>
              <p:spPr bwMode="auto">
                <a:xfrm>
                  <a:off x="1298" y="22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5" name="Line 1611"/>
                <p:cNvSpPr>
                  <a:spLocks noChangeShapeType="1"/>
                </p:cNvSpPr>
                <p:nvPr/>
              </p:nvSpPr>
              <p:spPr bwMode="auto">
                <a:xfrm>
                  <a:off x="1319" y="2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7" name="Group 1813"/>
              <p:cNvGrpSpPr>
                <a:grpSpLocks/>
              </p:cNvGrpSpPr>
              <p:nvPr/>
            </p:nvGrpSpPr>
            <p:grpSpPr bwMode="auto">
              <a:xfrm>
                <a:off x="1241" y="2238"/>
                <a:ext cx="1028" cy="876"/>
                <a:chOff x="1241" y="2238"/>
                <a:chExt cx="1028" cy="876"/>
              </a:xfrm>
            </p:grpSpPr>
            <p:sp>
              <p:nvSpPr>
                <p:cNvPr id="15806" name="Line 1613"/>
                <p:cNvSpPr>
                  <a:spLocks noChangeShapeType="1"/>
                </p:cNvSpPr>
                <p:nvPr/>
              </p:nvSpPr>
              <p:spPr bwMode="auto">
                <a:xfrm>
                  <a:off x="1341" y="22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7" name="Line 1614"/>
                <p:cNvSpPr>
                  <a:spLocks noChangeShapeType="1"/>
                </p:cNvSpPr>
                <p:nvPr/>
              </p:nvSpPr>
              <p:spPr bwMode="auto">
                <a:xfrm>
                  <a:off x="1362" y="2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8" name="Line 1615"/>
                <p:cNvSpPr>
                  <a:spLocks noChangeShapeType="1"/>
                </p:cNvSpPr>
                <p:nvPr/>
              </p:nvSpPr>
              <p:spPr bwMode="auto">
                <a:xfrm>
                  <a:off x="1383" y="22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9" name="Line 1616"/>
                <p:cNvSpPr>
                  <a:spLocks noChangeShapeType="1"/>
                </p:cNvSpPr>
                <p:nvPr/>
              </p:nvSpPr>
              <p:spPr bwMode="auto">
                <a:xfrm>
                  <a:off x="1405" y="22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0" name="Line 1617"/>
                <p:cNvSpPr>
                  <a:spLocks noChangeShapeType="1"/>
                </p:cNvSpPr>
                <p:nvPr/>
              </p:nvSpPr>
              <p:spPr bwMode="auto">
                <a:xfrm>
                  <a:off x="1426" y="2238"/>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1" name="Line 1618"/>
                <p:cNvSpPr>
                  <a:spLocks noChangeShapeType="1"/>
                </p:cNvSpPr>
                <p:nvPr/>
              </p:nvSpPr>
              <p:spPr bwMode="auto">
                <a:xfrm>
                  <a:off x="1433" y="223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2" name="Line 1619"/>
                <p:cNvSpPr>
                  <a:spLocks noChangeShapeType="1"/>
                </p:cNvSpPr>
                <p:nvPr/>
              </p:nvSpPr>
              <p:spPr bwMode="auto">
                <a:xfrm>
                  <a:off x="1244"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3" name="Line 1620"/>
                <p:cNvSpPr>
                  <a:spLocks noChangeShapeType="1"/>
                </p:cNvSpPr>
                <p:nvPr/>
              </p:nvSpPr>
              <p:spPr bwMode="auto">
                <a:xfrm>
                  <a:off x="1265"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4" name="Line 1621"/>
                <p:cNvSpPr>
                  <a:spLocks noChangeShapeType="1"/>
                </p:cNvSpPr>
                <p:nvPr/>
              </p:nvSpPr>
              <p:spPr bwMode="auto">
                <a:xfrm>
                  <a:off x="1287"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5" name="Line 1622"/>
                <p:cNvSpPr>
                  <a:spLocks noChangeShapeType="1"/>
                </p:cNvSpPr>
                <p:nvPr/>
              </p:nvSpPr>
              <p:spPr bwMode="auto">
                <a:xfrm>
                  <a:off x="1308"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6" name="Line 1623"/>
                <p:cNvSpPr>
                  <a:spLocks noChangeShapeType="1"/>
                </p:cNvSpPr>
                <p:nvPr/>
              </p:nvSpPr>
              <p:spPr bwMode="auto">
                <a:xfrm>
                  <a:off x="1330" y="22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7" name="Line 1624"/>
                <p:cNvSpPr>
                  <a:spLocks noChangeShapeType="1"/>
                </p:cNvSpPr>
                <p:nvPr/>
              </p:nvSpPr>
              <p:spPr bwMode="auto">
                <a:xfrm>
                  <a:off x="1351"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8" name="Line 1625"/>
                <p:cNvSpPr>
                  <a:spLocks noChangeShapeType="1"/>
                </p:cNvSpPr>
                <p:nvPr/>
              </p:nvSpPr>
              <p:spPr bwMode="auto">
                <a:xfrm>
                  <a:off x="1373" y="22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19" name="Line 1626"/>
                <p:cNvSpPr>
                  <a:spLocks noChangeShapeType="1"/>
                </p:cNvSpPr>
                <p:nvPr/>
              </p:nvSpPr>
              <p:spPr bwMode="auto">
                <a:xfrm>
                  <a:off x="1394"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0" name="Line 1627"/>
                <p:cNvSpPr>
                  <a:spLocks noChangeShapeType="1"/>
                </p:cNvSpPr>
                <p:nvPr/>
              </p:nvSpPr>
              <p:spPr bwMode="auto">
                <a:xfrm>
                  <a:off x="1415"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1" name="Line 1628"/>
                <p:cNvSpPr>
                  <a:spLocks noChangeShapeType="1"/>
                </p:cNvSpPr>
                <p:nvPr/>
              </p:nvSpPr>
              <p:spPr bwMode="auto">
                <a:xfrm>
                  <a:off x="1437" y="22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2" name="Line 1629"/>
                <p:cNvSpPr>
                  <a:spLocks noChangeShapeType="1"/>
                </p:cNvSpPr>
                <p:nvPr/>
              </p:nvSpPr>
              <p:spPr bwMode="auto">
                <a:xfrm>
                  <a:off x="1241" y="225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3" name="Line 1630"/>
                <p:cNvSpPr>
                  <a:spLocks noChangeShapeType="1"/>
                </p:cNvSpPr>
                <p:nvPr/>
              </p:nvSpPr>
              <p:spPr bwMode="auto">
                <a:xfrm>
                  <a:off x="1255" y="22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4" name="Line 1631"/>
                <p:cNvSpPr>
                  <a:spLocks noChangeShapeType="1"/>
                </p:cNvSpPr>
                <p:nvPr/>
              </p:nvSpPr>
              <p:spPr bwMode="auto">
                <a:xfrm>
                  <a:off x="1276" y="22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5" name="Line 1632"/>
                <p:cNvSpPr>
                  <a:spLocks noChangeShapeType="1"/>
                </p:cNvSpPr>
                <p:nvPr/>
              </p:nvSpPr>
              <p:spPr bwMode="auto">
                <a:xfrm>
                  <a:off x="1298" y="22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6" name="Line 1633"/>
                <p:cNvSpPr>
                  <a:spLocks noChangeShapeType="1"/>
                </p:cNvSpPr>
                <p:nvPr/>
              </p:nvSpPr>
              <p:spPr bwMode="auto">
                <a:xfrm>
                  <a:off x="1427" y="22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7" name="Line 1634"/>
                <p:cNvSpPr>
                  <a:spLocks noChangeShapeType="1"/>
                </p:cNvSpPr>
                <p:nvPr/>
              </p:nvSpPr>
              <p:spPr bwMode="auto">
                <a:xfrm>
                  <a:off x="1447" y="225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8" name="Line 1635"/>
                <p:cNvSpPr>
                  <a:spLocks noChangeShapeType="1"/>
                </p:cNvSpPr>
                <p:nvPr/>
              </p:nvSpPr>
              <p:spPr bwMode="auto">
                <a:xfrm>
                  <a:off x="1324" y="225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9" name="Line 1636"/>
                <p:cNvSpPr>
                  <a:spLocks noChangeShapeType="1"/>
                </p:cNvSpPr>
                <p:nvPr/>
              </p:nvSpPr>
              <p:spPr bwMode="auto">
                <a:xfrm>
                  <a:off x="1340" y="22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0" name="Line 1637"/>
                <p:cNvSpPr>
                  <a:spLocks noChangeShapeType="1"/>
                </p:cNvSpPr>
                <p:nvPr/>
              </p:nvSpPr>
              <p:spPr bwMode="auto">
                <a:xfrm>
                  <a:off x="1362" y="22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1" name="Line 1638"/>
                <p:cNvSpPr>
                  <a:spLocks noChangeShapeType="1"/>
                </p:cNvSpPr>
                <p:nvPr/>
              </p:nvSpPr>
              <p:spPr bwMode="auto">
                <a:xfrm>
                  <a:off x="1383" y="22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2" name="Line 1639"/>
                <p:cNvSpPr>
                  <a:spLocks noChangeShapeType="1"/>
                </p:cNvSpPr>
                <p:nvPr/>
              </p:nvSpPr>
              <p:spPr bwMode="auto">
                <a:xfrm>
                  <a:off x="1404" y="22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3" name="Line 1640"/>
                <p:cNvSpPr>
                  <a:spLocks noChangeShapeType="1"/>
                </p:cNvSpPr>
                <p:nvPr/>
              </p:nvSpPr>
              <p:spPr bwMode="auto">
                <a:xfrm>
                  <a:off x="1244" y="22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4" name="Line 1641"/>
                <p:cNvSpPr>
                  <a:spLocks noChangeShapeType="1"/>
                </p:cNvSpPr>
                <p:nvPr/>
              </p:nvSpPr>
              <p:spPr bwMode="auto">
                <a:xfrm>
                  <a:off x="1422" y="227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5" name="Line 1642"/>
                <p:cNvSpPr>
                  <a:spLocks noChangeShapeType="1"/>
                </p:cNvSpPr>
                <p:nvPr/>
              </p:nvSpPr>
              <p:spPr bwMode="auto">
                <a:xfrm>
                  <a:off x="1437" y="227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6" name="Line 1643"/>
                <p:cNvSpPr>
                  <a:spLocks noChangeShapeType="1"/>
                </p:cNvSpPr>
                <p:nvPr/>
              </p:nvSpPr>
              <p:spPr bwMode="auto">
                <a:xfrm>
                  <a:off x="1458" y="2270"/>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7" name="Line 1644"/>
                <p:cNvSpPr>
                  <a:spLocks noChangeShapeType="1"/>
                </p:cNvSpPr>
                <p:nvPr/>
              </p:nvSpPr>
              <p:spPr bwMode="auto">
                <a:xfrm>
                  <a:off x="1267" y="2269"/>
                  <a:ext cx="9"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8" name="Line 1645"/>
                <p:cNvSpPr>
                  <a:spLocks noChangeShapeType="1"/>
                </p:cNvSpPr>
                <p:nvPr/>
              </p:nvSpPr>
              <p:spPr bwMode="auto">
                <a:xfrm>
                  <a:off x="1287" y="22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39" name="Line 1646"/>
                <p:cNvSpPr>
                  <a:spLocks noChangeShapeType="1"/>
                </p:cNvSpPr>
                <p:nvPr/>
              </p:nvSpPr>
              <p:spPr bwMode="auto">
                <a:xfrm>
                  <a:off x="1308" y="22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0" name="Line 1647"/>
                <p:cNvSpPr>
                  <a:spLocks noChangeShapeType="1"/>
                </p:cNvSpPr>
                <p:nvPr/>
              </p:nvSpPr>
              <p:spPr bwMode="auto">
                <a:xfrm>
                  <a:off x="1330" y="227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1" name="Line 1648"/>
                <p:cNvSpPr>
                  <a:spLocks noChangeShapeType="1"/>
                </p:cNvSpPr>
                <p:nvPr/>
              </p:nvSpPr>
              <p:spPr bwMode="auto">
                <a:xfrm>
                  <a:off x="1351" y="22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2" name="Line 1649"/>
                <p:cNvSpPr>
                  <a:spLocks noChangeShapeType="1"/>
                </p:cNvSpPr>
                <p:nvPr/>
              </p:nvSpPr>
              <p:spPr bwMode="auto">
                <a:xfrm>
                  <a:off x="1375" y="227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3" name="Line 1650"/>
                <p:cNvSpPr>
                  <a:spLocks noChangeShapeType="1"/>
                </p:cNvSpPr>
                <p:nvPr/>
              </p:nvSpPr>
              <p:spPr bwMode="auto">
                <a:xfrm>
                  <a:off x="1394" y="227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4" name="Line 1651"/>
                <p:cNvSpPr>
                  <a:spLocks noChangeShapeType="1"/>
                </p:cNvSpPr>
                <p:nvPr/>
              </p:nvSpPr>
              <p:spPr bwMode="auto">
                <a:xfrm>
                  <a:off x="1415" y="227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5" name="Line 1652"/>
                <p:cNvSpPr>
                  <a:spLocks noChangeShapeType="1"/>
                </p:cNvSpPr>
                <p:nvPr/>
              </p:nvSpPr>
              <p:spPr bwMode="auto">
                <a:xfrm>
                  <a:off x="1241" y="2280"/>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6" name="Line 1653"/>
                <p:cNvSpPr>
                  <a:spLocks noChangeShapeType="1"/>
                </p:cNvSpPr>
                <p:nvPr/>
              </p:nvSpPr>
              <p:spPr bwMode="auto">
                <a:xfrm>
                  <a:off x="1255" y="228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7" name="Line 1654"/>
                <p:cNvSpPr>
                  <a:spLocks noChangeShapeType="1"/>
                </p:cNvSpPr>
                <p:nvPr/>
              </p:nvSpPr>
              <p:spPr bwMode="auto">
                <a:xfrm>
                  <a:off x="1276" y="22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8" name="Line 1655"/>
                <p:cNvSpPr>
                  <a:spLocks noChangeShapeType="1"/>
                </p:cNvSpPr>
                <p:nvPr/>
              </p:nvSpPr>
              <p:spPr bwMode="auto">
                <a:xfrm>
                  <a:off x="1426" y="22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9" name="Line 1656"/>
                <p:cNvSpPr>
                  <a:spLocks noChangeShapeType="1"/>
                </p:cNvSpPr>
                <p:nvPr/>
              </p:nvSpPr>
              <p:spPr bwMode="auto">
                <a:xfrm>
                  <a:off x="1447" y="22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0" name="Line 1657"/>
                <p:cNvSpPr>
                  <a:spLocks noChangeShapeType="1"/>
                </p:cNvSpPr>
                <p:nvPr/>
              </p:nvSpPr>
              <p:spPr bwMode="auto">
                <a:xfrm>
                  <a:off x="1362" y="22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1" name="Line 1658"/>
                <p:cNvSpPr>
                  <a:spLocks noChangeShapeType="1"/>
                </p:cNvSpPr>
                <p:nvPr/>
              </p:nvSpPr>
              <p:spPr bwMode="auto">
                <a:xfrm>
                  <a:off x="1383" y="22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2" name="Line 1659"/>
                <p:cNvSpPr>
                  <a:spLocks noChangeShapeType="1"/>
                </p:cNvSpPr>
                <p:nvPr/>
              </p:nvSpPr>
              <p:spPr bwMode="auto">
                <a:xfrm>
                  <a:off x="1408" y="228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3" name="Line 1660"/>
                <p:cNvSpPr>
                  <a:spLocks noChangeShapeType="1"/>
                </p:cNvSpPr>
                <p:nvPr/>
              </p:nvSpPr>
              <p:spPr bwMode="auto">
                <a:xfrm>
                  <a:off x="1379" y="22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4" name="Line 1661"/>
                <p:cNvSpPr>
                  <a:spLocks noChangeShapeType="1"/>
                </p:cNvSpPr>
                <p:nvPr/>
              </p:nvSpPr>
              <p:spPr bwMode="auto">
                <a:xfrm>
                  <a:off x="1394" y="22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5" name="Line 1662"/>
                <p:cNvSpPr>
                  <a:spLocks noChangeShapeType="1"/>
                </p:cNvSpPr>
                <p:nvPr/>
              </p:nvSpPr>
              <p:spPr bwMode="auto">
                <a:xfrm>
                  <a:off x="1464" y="229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6" name="Line 1663"/>
                <p:cNvSpPr>
                  <a:spLocks noChangeShapeType="1"/>
                </p:cNvSpPr>
                <p:nvPr/>
              </p:nvSpPr>
              <p:spPr bwMode="auto">
                <a:xfrm>
                  <a:off x="1404" y="230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7" name="Line 1664"/>
                <p:cNvSpPr>
                  <a:spLocks noChangeShapeType="1"/>
                </p:cNvSpPr>
                <p:nvPr/>
              </p:nvSpPr>
              <p:spPr bwMode="auto">
                <a:xfrm>
                  <a:off x="1426" y="230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8" name="Line 1665"/>
                <p:cNvSpPr>
                  <a:spLocks noChangeShapeType="1"/>
                </p:cNvSpPr>
                <p:nvPr/>
              </p:nvSpPr>
              <p:spPr bwMode="auto">
                <a:xfrm>
                  <a:off x="1447" y="230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59" name="Line 1666"/>
                <p:cNvSpPr>
                  <a:spLocks noChangeShapeType="1"/>
                </p:cNvSpPr>
                <p:nvPr/>
              </p:nvSpPr>
              <p:spPr bwMode="auto">
                <a:xfrm>
                  <a:off x="1469" y="230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0" name="Line 1667"/>
                <p:cNvSpPr>
                  <a:spLocks noChangeShapeType="1"/>
                </p:cNvSpPr>
                <p:nvPr/>
              </p:nvSpPr>
              <p:spPr bwMode="auto">
                <a:xfrm>
                  <a:off x="1416" y="231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1" name="Line 1668"/>
                <p:cNvSpPr>
                  <a:spLocks noChangeShapeType="1"/>
                </p:cNvSpPr>
                <p:nvPr/>
              </p:nvSpPr>
              <p:spPr bwMode="auto">
                <a:xfrm>
                  <a:off x="1437" y="231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2" name="Line 1669"/>
                <p:cNvSpPr>
                  <a:spLocks noChangeShapeType="1"/>
                </p:cNvSpPr>
                <p:nvPr/>
              </p:nvSpPr>
              <p:spPr bwMode="auto">
                <a:xfrm>
                  <a:off x="1458" y="231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3" name="Line 1670"/>
                <p:cNvSpPr>
                  <a:spLocks noChangeShapeType="1"/>
                </p:cNvSpPr>
                <p:nvPr/>
              </p:nvSpPr>
              <p:spPr bwMode="auto">
                <a:xfrm>
                  <a:off x="1479" y="2313"/>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4" name="Line 1671"/>
                <p:cNvSpPr>
                  <a:spLocks noChangeShapeType="1"/>
                </p:cNvSpPr>
                <p:nvPr/>
              </p:nvSpPr>
              <p:spPr bwMode="auto">
                <a:xfrm>
                  <a:off x="1428" y="232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5" name="Line 1672"/>
                <p:cNvSpPr>
                  <a:spLocks noChangeShapeType="1"/>
                </p:cNvSpPr>
                <p:nvPr/>
              </p:nvSpPr>
              <p:spPr bwMode="auto">
                <a:xfrm>
                  <a:off x="1447" y="23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6" name="Line 1673"/>
                <p:cNvSpPr>
                  <a:spLocks noChangeShapeType="1"/>
                </p:cNvSpPr>
                <p:nvPr/>
              </p:nvSpPr>
              <p:spPr bwMode="auto">
                <a:xfrm>
                  <a:off x="1469" y="232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7" name="Line 1674"/>
                <p:cNvSpPr>
                  <a:spLocks noChangeShapeType="1"/>
                </p:cNvSpPr>
                <p:nvPr/>
              </p:nvSpPr>
              <p:spPr bwMode="auto">
                <a:xfrm>
                  <a:off x="1437" y="233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8" name="Line 1675"/>
                <p:cNvSpPr>
                  <a:spLocks noChangeShapeType="1"/>
                </p:cNvSpPr>
                <p:nvPr/>
              </p:nvSpPr>
              <p:spPr bwMode="auto">
                <a:xfrm>
                  <a:off x="1458" y="23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9" name="Line 1676"/>
                <p:cNvSpPr>
                  <a:spLocks noChangeShapeType="1"/>
                </p:cNvSpPr>
                <p:nvPr/>
              </p:nvSpPr>
              <p:spPr bwMode="auto">
                <a:xfrm>
                  <a:off x="1479" y="233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0" name="Line 1677"/>
                <p:cNvSpPr>
                  <a:spLocks noChangeShapeType="1"/>
                </p:cNvSpPr>
                <p:nvPr/>
              </p:nvSpPr>
              <p:spPr bwMode="auto">
                <a:xfrm>
                  <a:off x="1447" y="234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1" name="Line 1678"/>
                <p:cNvSpPr>
                  <a:spLocks noChangeShapeType="1"/>
                </p:cNvSpPr>
                <p:nvPr/>
              </p:nvSpPr>
              <p:spPr bwMode="auto">
                <a:xfrm>
                  <a:off x="1469" y="234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2" name="Line 1679"/>
                <p:cNvSpPr>
                  <a:spLocks noChangeShapeType="1"/>
                </p:cNvSpPr>
                <p:nvPr/>
              </p:nvSpPr>
              <p:spPr bwMode="auto">
                <a:xfrm>
                  <a:off x="1490" y="234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3" name="Line 1680"/>
                <p:cNvSpPr>
                  <a:spLocks noChangeShapeType="1"/>
                </p:cNvSpPr>
                <p:nvPr/>
              </p:nvSpPr>
              <p:spPr bwMode="auto">
                <a:xfrm>
                  <a:off x="1458" y="23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4" name="Line 1681"/>
                <p:cNvSpPr>
                  <a:spLocks noChangeShapeType="1"/>
                </p:cNvSpPr>
                <p:nvPr/>
              </p:nvSpPr>
              <p:spPr bwMode="auto">
                <a:xfrm>
                  <a:off x="1479" y="235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5" name="Line 1682"/>
                <p:cNvSpPr>
                  <a:spLocks noChangeShapeType="1"/>
                </p:cNvSpPr>
                <p:nvPr/>
              </p:nvSpPr>
              <p:spPr bwMode="auto">
                <a:xfrm>
                  <a:off x="1501" y="235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6" name="Line 1683"/>
                <p:cNvSpPr>
                  <a:spLocks noChangeShapeType="1"/>
                </p:cNvSpPr>
                <p:nvPr/>
              </p:nvSpPr>
              <p:spPr bwMode="auto">
                <a:xfrm>
                  <a:off x="1458" y="2366"/>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7" name="Line 1684"/>
                <p:cNvSpPr>
                  <a:spLocks noChangeShapeType="1"/>
                </p:cNvSpPr>
                <p:nvPr/>
              </p:nvSpPr>
              <p:spPr bwMode="auto">
                <a:xfrm>
                  <a:off x="1469" y="236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8" name="Line 1685"/>
                <p:cNvSpPr>
                  <a:spLocks noChangeShapeType="1"/>
                </p:cNvSpPr>
                <p:nvPr/>
              </p:nvSpPr>
              <p:spPr bwMode="auto">
                <a:xfrm>
                  <a:off x="1490" y="236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79" name="Line 1686"/>
                <p:cNvSpPr>
                  <a:spLocks noChangeShapeType="1"/>
                </p:cNvSpPr>
                <p:nvPr/>
              </p:nvSpPr>
              <p:spPr bwMode="auto">
                <a:xfrm>
                  <a:off x="1512" y="2366"/>
                  <a:ext cx="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0" name="Line 1687"/>
                <p:cNvSpPr>
                  <a:spLocks noChangeShapeType="1"/>
                </p:cNvSpPr>
                <p:nvPr/>
              </p:nvSpPr>
              <p:spPr bwMode="auto">
                <a:xfrm>
                  <a:off x="1464" y="237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1" name="Line 1688"/>
                <p:cNvSpPr>
                  <a:spLocks noChangeShapeType="1"/>
                </p:cNvSpPr>
                <p:nvPr/>
              </p:nvSpPr>
              <p:spPr bwMode="auto">
                <a:xfrm>
                  <a:off x="1479" y="237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2" name="Line 1689"/>
                <p:cNvSpPr>
                  <a:spLocks noChangeShapeType="1"/>
                </p:cNvSpPr>
                <p:nvPr/>
              </p:nvSpPr>
              <p:spPr bwMode="auto">
                <a:xfrm>
                  <a:off x="1501" y="237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3" name="Line 1690"/>
                <p:cNvSpPr>
                  <a:spLocks noChangeShapeType="1"/>
                </p:cNvSpPr>
                <p:nvPr/>
              </p:nvSpPr>
              <p:spPr bwMode="auto">
                <a:xfrm>
                  <a:off x="1522" y="2377"/>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4" name="Line 1691"/>
                <p:cNvSpPr>
                  <a:spLocks noChangeShapeType="1"/>
                </p:cNvSpPr>
                <p:nvPr/>
              </p:nvSpPr>
              <p:spPr bwMode="auto">
                <a:xfrm>
                  <a:off x="1469" y="238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5" name="Line 1692"/>
                <p:cNvSpPr>
                  <a:spLocks noChangeShapeType="1"/>
                </p:cNvSpPr>
                <p:nvPr/>
              </p:nvSpPr>
              <p:spPr bwMode="auto">
                <a:xfrm>
                  <a:off x="1490" y="23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6" name="Line 1693"/>
                <p:cNvSpPr>
                  <a:spLocks noChangeShapeType="1"/>
                </p:cNvSpPr>
                <p:nvPr/>
              </p:nvSpPr>
              <p:spPr bwMode="auto">
                <a:xfrm>
                  <a:off x="1511" y="23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7" name="Line 1694"/>
                <p:cNvSpPr>
                  <a:spLocks noChangeShapeType="1"/>
                </p:cNvSpPr>
                <p:nvPr/>
              </p:nvSpPr>
              <p:spPr bwMode="auto">
                <a:xfrm>
                  <a:off x="1469" y="2398"/>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8" name="Line 1695"/>
                <p:cNvSpPr>
                  <a:spLocks noChangeShapeType="1"/>
                </p:cNvSpPr>
                <p:nvPr/>
              </p:nvSpPr>
              <p:spPr bwMode="auto">
                <a:xfrm>
                  <a:off x="1479" y="23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9" name="Line 1696"/>
                <p:cNvSpPr>
                  <a:spLocks noChangeShapeType="1"/>
                </p:cNvSpPr>
                <p:nvPr/>
              </p:nvSpPr>
              <p:spPr bwMode="auto">
                <a:xfrm>
                  <a:off x="1501" y="23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0" name="Line 1697"/>
                <p:cNvSpPr>
                  <a:spLocks noChangeShapeType="1"/>
                </p:cNvSpPr>
                <p:nvPr/>
              </p:nvSpPr>
              <p:spPr bwMode="auto">
                <a:xfrm>
                  <a:off x="1522" y="2399"/>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1" name="Line 1698"/>
                <p:cNvSpPr>
                  <a:spLocks noChangeShapeType="1"/>
                </p:cNvSpPr>
                <p:nvPr/>
              </p:nvSpPr>
              <p:spPr bwMode="auto">
                <a:xfrm>
                  <a:off x="1470" y="2409"/>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2" name="Line 1699"/>
                <p:cNvSpPr>
                  <a:spLocks noChangeShapeType="1"/>
                </p:cNvSpPr>
                <p:nvPr/>
              </p:nvSpPr>
              <p:spPr bwMode="auto">
                <a:xfrm>
                  <a:off x="1490" y="24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3" name="Line 1700"/>
                <p:cNvSpPr>
                  <a:spLocks noChangeShapeType="1"/>
                </p:cNvSpPr>
                <p:nvPr/>
              </p:nvSpPr>
              <p:spPr bwMode="auto">
                <a:xfrm>
                  <a:off x="1511" y="24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4" name="Line 1701"/>
                <p:cNvSpPr>
                  <a:spLocks noChangeShapeType="1"/>
                </p:cNvSpPr>
                <p:nvPr/>
              </p:nvSpPr>
              <p:spPr bwMode="auto">
                <a:xfrm>
                  <a:off x="1533" y="240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5" name="Line 1702"/>
                <p:cNvSpPr>
                  <a:spLocks noChangeShapeType="1"/>
                </p:cNvSpPr>
                <p:nvPr/>
              </p:nvSpPr>
              <p:spPr bwMode="auto">
                <a:xfrm>
                  <a:off x="1479" y="24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6" name="Line 1703"/>
                <p:cNvSpPr>
                  <a:spLocks noChangeShapeType="1"/>
                </p:cNvSpPr>
                <p:nvPr/>
              </p:nvSpPr>
              <p:spPr bwMode="auto">
                <a:xfrm>
                  <a:off x="1501" y="242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7" name="Line 1704"/>
                <p:cNvSpPr>
                  <a:spLocks noChangeShapeType="1"/>
                </p:cNvSpPr>
                <p:nvPr/>
              </p:nvSpPr>
              <p:spPr bwMode="auto">
                <a:xfrm>
                  <a:off x="1522" y="242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8" name="Line 1705"/>
                <p:cNvSpPr>
                  <a:spLocks noChangeShapeType="1"/>
                </p:cNvSpPr>
                <p:nvPr/>
              </p:nvSpPr>
              <p:spPr bwMode="auto">
                <a:xfrm>
                  <a:off x="1474" y="243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99" name="Line 1706"/>
                <p:cNvSpPr>
                  <a:spLocks noChangeShapeType="1"/>
                </p:cNvSpPr>
                <p:nvPr/>
              </p:nvSpPr>
              <p:spPr bwMode="auto">
                <a:xfrm>
                  <a:off x="1490" y="24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0" name="Line 1707"/>
                <p:cNvSpPr>
                  <a:spLocks noChangeShapeType="1"/>
                </p:cNvSpPr>
                <p:nvPr/>
              </p:nvSpPr>
              <p:spPr bwMode="auto">
                <a:xfrm>
                  <a:off x="1511" y="243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1" name="Line 1708"/>
                <p:cNvSpPr>
                  <a:spLocks noChangeShapeType="1"/>
                </p:cNvSpPr>
                <p:nvPr/>
              </p:nvSpPr>
              <p:spPr bwMode="auto">
                <a:xfrm>
                  <a:off x="1533" y="243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2" name="Line 1709"/>
                <p:cNvSpPr>
                  <a:spLocks noChangeShapeType="1"/>
                </p:cNvSpPr>
                <p:nvPr/>
              </p:nvSpPr>
              <p:spPr bwMode="auto">
                <a:xfrm>
                  <a:off x="1479" y="24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3" name="Line 1710"/>
                <p:cNvSpPr>
                  <a:spLocks noChangeShapeType="1"/>
                </p:cNvSpPr>
                <p:nvPr/>
              </p:nvSpPr>
              <p:spPr bwMode="auto">
                <a:xfrm>
                  <a:off x="1501" y="24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4" name="Line 1711"/>
                <p:cNvSpPr>
                  <a:spLocks noChangeShapeType="1"/>
                </p:cNvSpPr>
                <p:nvPr/>
              </p:nvSpPr>
              <p:spPr bwMode="auto">
                <a:xfrm>
                  <a:off x="1522" y="24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5" name="Line 1712"/>
                <p:cNvSpPr>
                  <a:spLocks noChangeShapeType="1"/>
                </p:cNvSpPr>
                <p:nvPr/>
              </p:nvSpPr>
              <p:spPr bwMode="auto">
                <a:xfrm>
                  <a:off x="1490" y="24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6" name="Line 1713"/>
                <p:cNvSpPr>
                  <a:spLocks noChangeShapeType="1"/>
                </p:cNvSpPr>
                <p:nvPr/>
              </p:nvSpPr>
              <p:spPr bwMode="auto">
                <a:xfrm>
                  <a:off x="1511" y="245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7" name="Line 1714"/>
                <p:cNvSpPr>
                  <a:spLocks noChangeShapeType="1"/>
                </p:cNvSpPr>
                <p:nvPr/>
              </p:nvSpPr>
              <p:spPr bwMode="auto">
                <a:xfrm>
                  <a:off x="1533" y="2452"/>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8" name="Line 1715"/>
                <p:cNvSpPr>
                  <a:spLocks noChangeShapeType="1"/>
                </p:cNvSpPr>
                <p:nvPr/>
              </p:nvSpPr>
              <p:spPr bwMode="auto">
                <a:xfrm>
                  <a:off x="1485" y="246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9" name="Line 1716"/>
                <p:cNvSpPr>
                  <a:spLocks noChangeShapeType="1"/>
                </p:cNvSpPr>
                <p:nvPr/>
              </p:nvSpPr>
              <p:spPr bwMode="auto">
                <a:xfrm>
                  <a:off x="1501" y="246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0" name="Line 1717"/>
                <p:cNvSpPr>
                  <a:spLocks noChangeShapeType="1"/>
                </p:cNvSpPr>
                <p:nvPr/>
              </p:nvSpPr>
              <p:spPr bwMode="auto">
                <a:xfrm>
                  <a:off x="1522" y="2463"/>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1" name="Line 1718"/>
                <p:cNvSpPr>
                  <a:spLocks noChangeShapeType="1"/>
                </p:cNvSpPr>
                <p:nvPr/>
              </p:nvSpPr>
              <p:spPr bwMode="auto">
                <a:xfrm>
                  <a:off x="1495" y="2474"/>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2" name="Line 1719"/>
                <p:cNvSpPr>
                  <a:spLocks noChangeShapeType="1"/>
                </p:cNvSpPr>
                <p:nvPr/>
              </p:nvSpPr>
              <p:spPr bwMode="auto">
                <a:xfrm>
                  <a:off x="1511" y="24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3" name="Line 1720"/>
                <p:cNvSpPr>
                  <a:spLocks noChangeShapeType="1"/>
                </p:cNvSpPr>
                <p:nvPr/>
              </p:nvSpPr>
              <p:spPr bwMode="auto">
                <a:xfrm flipV="1">
                  <a:off x="2201" y="280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4" name="Line 1721"/>
                <p:cNvSpPr>
                  <a:spLocks noChangeShapeType="1"/>
                </p:cNvSpPr>
                <p:nvPr/>
              </p:nvSpPr>
              <p:spPr bwMode="auto">
                <a:xfrm flipV="1">
                  <a:off x="2201"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5" name="Line 1722"/>
                <p:cNvSpPr>
                  <a:spLocks noChangeShapeType="1"/>
                </p:cNvSpPr>
                <p:nvPr/>
              </p:nvSpPr>
              <p:spPr bwMode="auto">
                <a:xfrm flipH="1">
                  <a:off x="2202"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6" name="Line 1723"/>
                <p:cNvSpPr>
                  <a:spLocks noChangeShapeType="1"/>
                </p:cNvSpPr>
                <p:nvPr/>
              </p:nvSpPr>
              <p:spPr bwMode="auto">
                <a:xfrm flipV="1">
                  <a:off x="2202" y="307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7" name="Line 1724"/>
                <p:cNvSpPr>
                  <a:spLocks noChangeShapeType="1"/>
                </p:cNvSpPr>
                <p:nvPr/>
              </p:nvSpPr>
              <p:spPr bwMode="auto">
                <a:xfrm flipV="1">
                  <a:off x="2198" y="308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8" name="Line 1725"/>
                <p:cNvSpPr>
                  <a:spLocks noChangeShapeType="1"/>
                </p:cNvSpPr>
                <p:nvPr/>
              </p:nvSpPr>
              <p:spPr bwMode="auto">
                <a:xfrm flipV="1">
                  <a:off x="2198" y="29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19" name="Line 1726"/>
                <p:cNvSpPr>
                  <a:spLocks noChangeShapeType="1"/>
                </p:cNvSpPr>
                <p:nvPr/>
              </p:nvSpPr>
              <p:spPr bwMode="auto">
                <a:xfrm flipH="1">
                  <a:off x="2198" y="306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0" name="Line 1727"/>
                <p:cNvSpPr>
                  <a:spLocks noChangeShapeType="1"/>
                </p:cNvSpPr>
                <p:nvPr/>
              </p:nvSpPr>
              <p:spPr bwMode="auto">
                <a:xfrm flipV="1">
                  <a:off x="2197" y="2906"/>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1" name="Line 1728"/>
                <p:cNvSpPr>
                  <a:spLocks noChangeShapeType="1"/>
                </p:cNvSpPr>
                <p:nvPr/>
              </p:nvSpPr>
              <p:spPr bwMode="auto">
                <a:xfrm flipH="1">
                  <a:off x="2198" y="297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2" name="Line 1729"/>
                <p:cNvSpPr>
                  <a:spLocks noChangeShapeType="1"/>
                </p:cNvSpPr>
                <p:nvPr/>
              </p:nvSpPr>
              <p:spPr bwMode="auto">
                <a:xfrm flipV="1">
                  <a:off x="2197" y="282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3" name="Line 1730"/>
                <p:cNvSpPr>
                  <a:spLocks noChangeShapeType="1"/>
                </p:cNvSpPr>
                <p:nvPr/>
              </p:nvSpPr>
              <p:spPr bwMode="auto">
                <a:xfrm flipH="1">
                  <a:off x="2197" y="289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4" name="Line 1731"/>
                <p:cNvSpPr>
                  <a:spLocks noChangeShapeType="1"/>
                </p:cNvSpPr>
                <p:nvPr/>
              </p:nvSpPr>
              <p:spPr bwMode="auto">
                <a:xfrm flipV="1">
                  <a:off x="1934" y="30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5" name="Line 1732"/>
                <p:cNvSpPr>
                  <a:spLocks noChangeShapeType="1"/>
                </p:cNvSpPr>
                <p:nvPr/>
              </p:nvSpPr>
              <p:spPr bwMode="auto">
                <a:xfrm flipV="1">
                  <a:off x="1848" y="308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6" name="Line 1733"/>
                <p:cNvSpPr>
                  <a:spLocks noChangeShapeType="1"/>
                </p:cNvSpPr>
                <p:nvPr/>
              </p:nvSpPr>
              <p:spPr bwMode="auto">
                <a:xfrm flipH="1" flipV="1">
                  <a:off x="2112" y="3088"/>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7" name="Line 1734"/>
                <p:cNvSpPr>
                  <a:spLocks noChangeShapeType="1"/>
                </p:cNvSpPr>
                <p:nvPr/>
              </p:nvSpPr>
              <p:spPr bwMode="auto">
                <a:xfrm flipH="1" flipV="1">
                  <a:off x="2115" y="3085"/>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8" name="Line 1735"/>
                <p:cNvSpPr>
                  <a:spLocks noChangeShapeType="1"/>
                </p:cNvSpPr>
                <p:nvPr/>
              </p:nvSpPr>
              <p:spPr bwMode="auto">
                <a:xfrm flipV="1">
                  <a:off x="2112" y="308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9" name="Line 1736"/>
                <p:cNvSpPr>
                  <a:spLocks noChangeShapeType="1"/>
                </p:cNvSpPr>
                <p:nvPr/>
              </p:nvSpPr>
              <p:spPr bwMode="auto">
                <a:xfrm flipV="1">
                  <a:off x="2020" y="3085"/>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0" name="Freeform 1737"/>
                <p:cNvSpPr>
                  <a:spLocks/>
                </p:cNvSpPr>
                <p:nvPr/>
              </p:nvSpPr>
              <p:spPr bwMode="auto">
                <a:xfrm>
                  <a:off x="2098" y="3085"/>
                  <a:ext cx="7" cy="4"/>
                </a:xfrm>
                <a:custGeom>
                  <a:avLst/>
                  <a:gdLst>
                    <a:gd name="T0" fmla="*/ 42 w 42"/>
                    <a:gd name="T1" fmla="*/ 21 h 21"/>
                    <a:gd name="T2" fmla="*/ 41 w 42"/>
                    <a:gd name="T3" fmla="*/ 15 h 21"/>
                    <a:gd name="T4" fmla="*/ 38 w 42"/>
                    <a:gd name="T5" fmla="*/ 8 h 21"/>
                    <a:gd name="T6" fmla="*/ 34 w 42"/>
                    <a:gd name="T7" fmla="*/ 4 h 21"/>
                    <a:gd name="T8" fmla="*/ 27 w 42"/>
                    <a:gd name="T9" fmla="*/ 1 h 21"/>
                    <a:gd name="T10" fmla="*/ 21 w 42"/>
                    <a:gd name="T11" fmla="*/ 0 h 21"/>
                    <a:gd name="T12" fmla="*/ 15 w 42"/>
                    <a:gd name="T13" fmla="*/ 1 h 21"/>
                    <a:gd name="T14" fmla="*/ 8 w 42"/>
                    <a:gd name="T15" fmla="*/ 4 h 21"/>
                    <a:gd name="T16" fmla="*/ 4 w 42"/>
                    <a:gd name="T17" fmla="*/ 8 h 21"/>
                    <a:gd name="T18" fmla="*/ 1 w 42"/>
                    <a:gd name="T19" fmla="*/ 15 h 21"/>
                    <a:gd name="T20" fmla="*/ 0 w 4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21"/>
                      </a:moveTo>
                      <a:lnTo>
                        <a:pt x="41" y="15"/>
                      </a:lnTo>
                      <a:lnTo>
                        <a:pt x="38" y="8"/>
                      </a:lnTo>
                      <a:lnTo>
                        <a:pt x="34" y="4"/>
                      </a:lnTo>
                      <a:lnTo>
                        <a:pt x="27" y="1"/>
                      </a:lnTo>
                      <a:lnTo>
                        <a:pt x="21" y="0"/>
                      </a:lnTo>
                      <a:lnTo>
                        <a:pt x="15" y="1"/>
                      </a:lnTo>
                      <a:lnTo>
                        <a:pt x="8" y="4"/>
                      </a:lnTo>
                      <a:lnTo>
                        <a:pt x="4" y="8"/>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1" name="Line 1738"/>
                <p:cNvSpPr>
                  <a:spLocks noChangeShapeType="1"/>
                </p:cNvSpPr>
                <p:nvPr/>
              </p:nvSpPr>
              <p:spPr bwMode="auto">
                <a:xfrm flipV="1">
                  <a:off x="2158" y="3088"/>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2" name="Freeform 1739"/>
                <p:cNvSpPr>
                  <a:spLocks/>
                </p:cNvSpPr>
                <p:nvPr/>
              </p:nvSpPr>
              <p:spPr bwMode="auto">
                <a:xfrm>
                  <a:off x="2141" y="3109"/>
                  <a:ext cx="15" cy="2"/>
                </a:xfrm>
                <a:custGeom>
                  <a:avLst/>
                  <a:gdLst>
                    <a:gd name="T0" fmla="*/ 90 w 90"/>
                    <a:gd name="T1" fmla="*/ 15 h 15"/>
                    <a:gd name="T2" fmla="*/ 79 w 90"/>
                    <a:gd name="T3" fmla="*/ 9 h 15"/>
                    <a:gd name="T4" fmla="*/ 69 w 90"/>
                    <a:gd name="T5" fmla="*/ 4 h 15"/>
                    <a:gd name="T6" fmla="*/ 57 w 90"/>
                    <a:gd name="T7" fmla="*/ 1 h 15"/>
                    <a:gd name="T8" fmla="*/ 45 w 90"/>
                    <a:gd name="T9" fmla="*/ 0 h 15"/>
                    <a:gd name="T10" fmla="*/ 33 w 90"/>
                    <a:gd name="T11" fmla="*/ 1 h 15"/>
                    <a:gd name="T12" fmla="*/ 22 w 90"/>
                    <a:gd name="T13" fmla="*/ 5 h 15"/>
                    <a:gd name="T14" fmla="*/ 10 w 90"/>
                    <a:gd name="T15" fmla="*/ 9 h 15"/>
                    <a:gd name="T16" fmla="*/ 0 w 90"/>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5">
                      <a:moveTo>
                        <a:pt x="90" y="15"/>
                      </a:moveTo>
                      <a:lnTo>
                        <a:pt x="79" y="9"/>
                      </a:lnTo>
                      <a:lnTo>
                        <a:pt x="69" y="4"/>
                      </a:lnTo>
                      <a:lnTo>
                        <a:pt x="57" y="1"/>
                      </a:lnTo>
                      <a:lnTo>
                        <a:pt x="45" y="0"/>
                      </a:lnTo>
                      <a:lnTo>
                        <a:pt x="33" y="1"/>
                      </a:lnTo>
                      <a:lnTo>
                        <a:pt x="22" y="5"/>
                      </a:lnTo>
                      <a:lnTo>
                        <a:pt x="10" y="9"/>
                      </a:lnTo>
                      <a:lnTo>
                        <a:pt x="0"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3" name="Line 1740"/>
                <p:cNvSpPr>
                  <a:spLocks noChangeShapeType="1"/>
                </p:cNvSpPr>
                <p:nvPr/>
              </p:nvSpPr>
              <p:spPr bwMode="auto">
                <a:xfrm flipV="1">
                  <a:off x="2156" y="3085"/>
                  <a:ext cx="25"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4" name="Line 1741"/>
                <p:cNvSpPr>
                  <a:spLocks noChangeShapeType="1"/>
                </p:cNvSpPr>
                <p:nvPr/>
              </p:nvSpPr>
              <p:spPr bwMode="auto">
                <a:xfrm flipV="1">
                  <a:off x="1937"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5" name="Line 1742"/>
                <p:cNvSpPr>
                  <a:spLocks noChangeShapeType="1"/>
                </p:cNvSpPr>
                <p:nvPr/>
              </p:nvSpPr>
              <p:spPr bwMode="auto">
                <a:xfrm flipV="1">
                  <a:off x="1937" y="280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6" name="Line 1743"/>
                <p:cNvSpPr>
                  <a:spLocks noChangeShapeType="1"/>
                </p:cNvSpPr>
                <p:nvPr/>
              </p:nvSpPr>
              <p:spPr bwMode="auto">
                <a:xfrm flipH="1">
                  <a:off x="1937" y="3072"/>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7" name="Line 1744"/>
                <p:cNvSpPr>
                  <a:spLocks noChangeShapeType="1"/>
                </p:cNvSpPr>
                <p:nvPr/>
              </p:nvSpPr>
              <p:spPr bwMode="auto">
                <a:xfrm flipV="1">
                  <a:off x="1937" y="3079"/>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8" name="Line 1745"/>
                <p:cNvSpPr>
                  <a:spLocks noChangeShapeType="1"/>
                </p:cNvSpPr>
                <p:nvPr/>
              </p:nvSpPr>
              <p:spPr bwMode="auto">
                <a:xfrm flipV="1">
                  <a:off x="1934" y="29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39" name="Line 1746"/>
                <p:cNvSpPr>
                  <a:spLocks noChangeShapeType="1"/>
                </p:cNvSpPr>
                <p:nvPr/>
              </p:nvSpPr>
              <p:spPr bwMode="auto">
                <a:xfrm flipH="1">
                  <a:off x="1934" y="3064"/>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0" name="Line 1747"/>
                <p:cNvSpPr>
                  <a:spLocks noChangeShapeType="1"/>
                </p:cNvSpPr>
                <p:nvPr/>
              </p:nvSpPr>
              <p:spPr bwMode="auto">
                <a:xfrm flipV="1">
                  <a:off x="1933" y="290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1" name="Line 1748"/>
                <p:cNvSpPr>
                  <a:spLocks noChangeShapeType="1"/>
                </p:cNvSpPr>
                <p:nvPr/>
              </p:nvSpPr>
              <p:spPr bwMode="auto">
                <a:xfrm flipH="1">
                  <a:off x="1933" y="297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2" name="Line 1749"/>
                <p:cNvSpPr>
                  <a:spLocks noChangeShapeType="1"/>
                </p:cNvSpPr>
                <p:nvPr/>
              </p:nvSpPr>
              <p:spPr bwMode="auto">
                <a:xfrm flipV="1">
                  <a:off x="1933" y="282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3" name="Line 1750"/>
                <p:cNvSpPr>
                  <a:spLocks noChangeShapeType="1"/>
                </p:cNvSpPr>
                <p:nvPr/>
              </p:nvSpPr>
              <p:spPr bwMode="auto">
                <a:xfrm flipH="1">
                  <a:off x="1933" y="289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4" name="Line 1751"/>
                <p:cNvSpPr>
                  <a:spLocks noChangeShapeType="1"/>
                </p:cNvSpPr>
                <p:nvPr/>
              </p:nvSpPr>
              <p:spPr bwMode="auto">
                <a:xfrm flipH="1" flipV="1">
                  <a:off x="1822" y="2826"/>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5" name="Line 1752"/>
                <p:cNvSpPr>
                  <a:spLocks noChangeShapeType="1"/>
                </p:cNvSpPr>
                <p:nvPr/>
              </p:nvSpPr>
              <p:spPr bwMode="auto">
                <a:xfrm flipH="1" flipV="1">
                  <a:off x="1837" y="282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6" name="Line 1753"/>
                <p:cNvSpPr>
                  <a:spLocks noChangeShapeType="1"/>
                </p:cNvSpPr>
                <p:nvPr/>
              </p:nvSpPr>
              <p:spPr bwMode="auto">
                <a:xfrm>
                  <a:off x="1826" y="282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7" name="Freeform 1754"/>
                <p:cNvSpPr>
                  <a:spLocks/>
                </p:cNvSpPr>
                <p:nvPr/>
              </p:nvSpPr>
              <p:spPr bwMode="auto">
                <a:xfrm>
                  <a:off x="1822" y="2822"/>
                  <a:ext cx="4" cy="4"/>
                </a:xfrm>
                <a:custGeom>
                  <a:avLst/>
                  <a:gdLst>
                    <a:gd name="T0" fmla="*/ 21 w 21"/>
                    <a:gd name="T1" fmla="*/ 0 h 22"/>
                    <a:gd name="T2" fmla="*/ 16 w 21"/>
                    <a:gd name="T3" fmla="*/ 1 h 22"/>
                    <a:gd name="T4" fmla="*/ 11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8" name="Freeform 1755"/>
                <p:cNvSpPr>
                  <a:spLocks/>
                </p:cNvSpPr>
                <p:nvPr/>
              </p:nvSpPr>
              <p:spPr bwMode="auto">
                <a:xfrm>
                  <a:off x="1833" y="2822"/>
                  <a:ext cx="4" cy="4"/>
                </a:xfrm>
                <a:custGeom>
                  <a:avLst/>
                  <a:gdLst>
                    <a:gd name="T0" fmla="*/ 21 w 21"/>
                    <a:gd name="T1" fmla="*/ 22 h 22"/>
                    <a:gd name="T2" fmla="*/ 20 w 21"/>
                    <a:gd name="T3" fmla="*/ 16 h 22"/>
                    <a:gd name="T4" fmla="*/ 18 w 21"/>
                    <a:gd name="T5" fmla="*/ 11 h 22"/>
                    <a:gd name="T6" fmla="*/ 15 w 21"/>
                    <a:gd name="T7" fmla="*/ 7 h 22"/>
                    <a:gd name="T8" fmla="*/ 11 w 21"/>
                    <a:gd name="T9" fmla="*/ 4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5" y="7"/>
                      </a:lnTo>
                      <a:lnTo>
                        <a:pt x="11" y="4"/>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9" name="Line 1756"/>
                <p:cNvSpPr>
                  <a:spLocks noChangeShapeType="1"/>
                </p:cNvSpPr>
                <p:nvPr/>
              </p:nvSpPr>
              <p:spPr bwMode="auto">
                <a:xfrm flipH="1" flipV="1">
                  <a:off x="1933"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0" name="Line 1757"/>
                <p:cNvSpPr>
                  <a:spLocks noChangeShapeType="1"/>
                </p:cNvSpPr>
                <p:nvPr/>
              </p:nvSpPr>
              <p:spPr bwMode="auto">
                <a:xfrm>
                  <a:off x="1919" y="290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1" name="Line 1758"/>
                <p:cNvSpPr>
                  <a:spLocks noChangeShapeType="1"/>
                </p:cNvSpPr>
                <p:nvPr/>
              </p:nvSpPr>
              <p:spPr bwMode="auto">
                <a:xfrm flipV="1">
                  <a:off x="1848" y="29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2" name="Line 1759"/>
                <p:cNvSpPr>
                  <a:spLocks noChangeShapeType="1"/>
                </p:cNvSpPr>
                <p:nvPr/>
              </p:nvSpPr>
              <p:spPr bwMode="auto">
                <a:xfrm flipV="1">
                  <a:off x="1852" y="3079"/>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3" name="Line 1760"/>
                <p:cNvSpPr>
                  <a:spLocks noChangeShapeType="1"/>
                </p:cNvSpPr>
                <p:nvPr/>
              </p:nvSpPr>
              <p:spPr bwMode="auto">
                <a:xfrm flipH="1">
                  <a:off x="1852" y="3072"/>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4" name="Line 1761"/>
                <p:cNvSpPr>
                  <a:spLocks noChangeShapeType="1"/>
                </p:cNvSpPr>
                <p:nvPr/>
              </p:nvSpPr>
              <p:spPr bwMode="auto">
                <a:xfrm flipH="1">
                  <a:off x="1848" y="306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5" name="Freeform 1762"/>
                <p:cNvSpPr>
                  <a:spLocks/>
                </p:cNvSpPr>
                <p:nvPr/>
              </p:nvSpPr>
              <p:spPr bwMode="auto">
                <a:xfrm>
                  <a:off x="1848" y="3072"/>
                  <a:ext cx="4" cy="7"/>
                </a:xfrm>
                <a:custGeom>
                  <a:avLst/>
                  <a:gdLst>
                    <a:gd name="T0" fmla="*/ 21 w 21"/>
                    <a:gd name="T1" fmla="*/ 0 h 42"/>
                    <a:gd name="T2" fmla="*/ 14 w 21"/>
                    <a:gd name="T3" fmla="*/ 1 h 42"/>
                    <a:gd name="T4" fmla="*/ 8 w 21"/>
                    <a:gd name="T5" fmla="*/ 4 h 42"/>
                    <a:gd name="T6" fmla="*/ 4 w 21"/>
                    <a:gd name="T7" fmla="*/ 8 h 42"/>
                    <a:gd name="T8" fmla="*/ 1 w 21"/>
                    <a:gd name="T9" fmla="*/ 15 h 42"/>
                    <a:gd name="T10" fmla="*/ 0 w 21"/>
                    <a:gd name="T11" fmla="*/ 21 h 42"/>
                    <a:gd name="T12" fmla="*/ 1 w 21"/>
                    <a:gd name="T13" fmla="*/ 28 h 42"/>
                    <a:gd name="T14" fmla="*/ 4 w 21"/>
                    <a:gd name="T15" fmla="*/ 34 h 42"/>
                    <a:gd name="T16" fmla="*/ 8 w 21"/>
                    <a:gd name="T17" fmla="*/ 38 h 42"/>
                    <a:gd name="T18" fmla="*/ 14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4" y="1"/>
                      </a:lnTo>
                      <a:lnTo>
                        <a:pt x="8" y="4"/>
                      </a:lnTo>
                      <a:lnTo>
                        <a:pt x="4" y="8"/>
                      </a:lnTo>
                      <a:lnTo>
                        <a:pt x="1" y="15"/>
                      </a:lnTo>
                      <a:lnTo>
                        <a:pt x="0" y="21"/>
                      </a:lnTo>
                      <a:lnTo>
                        <a:pt x="1" y="28"/>
                      </a:lnTo>
                      <a:lnTo>
                        <a:pt x="4" y="34"/>
                      </a:lnTo>
                      <a:lnTo>
                        <a:pt x="8" y="38"/>
                      </a:lnTo>
                      <a:lnTo>
                        <a:pt x="14"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6" name="Line 1763"/>
                <p:cNvSpPr>
                  <a:spLocks noChangeShapeType="1"/>
                </p:cNvSpPr>
                <p:nvPr/>
              </p:nvSpPr>
              <p:spPr bwMode="auto">
                <a:xfrm flipH="1" flipV="1">
                  <a:off x="1934" y="2993"/>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7" name="Line 1764"/>
                <p:cNvSpPr>
                  <a:spLocks noChangeShapeType="1"/>
                </p:cNvSpPr>
                <p:nvPr/>
              </p:nvSpPr>
              <p:spPr bwMode="auto">
                <a:xfrm>
                  <a:off x="1919" y="2993"/>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8" name="Freeform 1765"/>
                <p:cNvSpPr>
                  <a:spLocks/>
                </p:cNvSpPr>
                <p:nvPr/>
              </p:nvSpPr>
              <p:spPr bwMode="auto">
                <a:xfrm>
                  <a:off x="1916" y="3072"/>
                  <a:ext cx="4" cy="7"/>
                </a:xfrm>
                <a:custGeom>
                  <a:avLst/>
                  <a:gdLst>
                    <a:gd name="T0" fmla="*/ 0 w 21"/>
                    <a:gd name="T1" fmla="*/ 42 h 42"/>
                    <a:gd name="T2" fmla="*/ 6 w 21"/>
                    <a:gd name="T3" fmla="*/ 41 h 42"/>
                    <a:gd name="T4" fmla="*/ 12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2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2" y="38"/>
                      </a:lnTo>
                      <a:lnTo>
                        <a:pt x="17" y="34"/>
                      </a:lnTo>
                      <a:lnTo>
                        <a:pt x="20" y="27"/>
                      </a:lnTo>
                      <a:lnTo>
                        <a:pt x="21" y="21"/>
                      </a:lnTo>
                      <a:lnTo>
                        <a:pt x="20" y="15"/>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59" name="Freeform 1766"/>
                <p:cNvSpPr>
                  <a:spLocks/>
                </p:cNvSpPr>
                <p:nvPr/>
              </p:nvSpPr>
              <p:spPr bwMode="auto">
                <a:xfrm>
                  <a:off x="1934" y="3072"/>
                  <a:ext cx="3" cy="7"/>
                </a:xfrm>
                <a:custGeom>
                  <a:avLst/>
                  <a:gdLst>
                    <a:gd name="T0" fmla="*/ 21 w 21"/>
                    <a:gd name="T1" fmla="*/ 0 h 42"/>
                    <a:gd name="T2" fmla="*/ 15 w 21"/>
                    <a:gd name="T3" fmla="*/ 1 h 42"/>
                    <a:gd name="T4" fmla="*/ 9 w 21"/>
                    <a:gd name="T5" fmla="*/ 4 h 42"/>
                    <a:gd name="T6" fmla="*/ 4 w 21"/>
                    <a:gd name="T7" fmla="*/ 8 h 42"/>
                    <a:gd name="T8" fmla="*/ 1 w 21"/>
                    <a:gd name="T9" fmla="*/ 15 h 42"/>
                    <a:gd name="T10" fmla="*/ 0 w 21"/>
                    <a:gd name="T11" fmla="*/ 21 h 42"/>
                    <a:gd name="T12" fmla="*/ 1 w 21"/>
                    <a:gd name="T13" fmla="*/ 27 h 42"/>
                    <a:gd name="T14" fmla="*/ 4 w 21"/>
                    <a:gd name="T15" fmla="*/ 34 h 42"/>
                    <a:gd name="T16" fmla="*/ 9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9" y="4"/>
                      </a:lnTo>
                      <a:lnTo>
                        <a:pt x="4" y="8"/>
                      </a:lnTo>
                      <a:lnTo>
                        <a:pt x="1" y="15"/>
                      </a:lnTo>
                      <a:lnTo>
                        <a:pt x="0" y="21"/>
                      </a:lnTo>
                      <a:lnTo>
                        <a:pt x="1" y="27"/>
                      </a:lnTo>
                      <a:lnTo>
                        <a:pt x="4" y="34"/>
                      </a:lnTo>
                      <a:lnTo>
                        <a:pt x="9"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0" name="Line 1767"/>
                <p:cNvSpPr>
                  <a:spLocks noChangeShapeType="1"/>
                </p:cNvSpPr>
                <p:nvPr/>
              </p:nvSpPr>
              <p:spPr bwMode="auto">
                <a:xfrm flipV="1">
                  <a:off x="1848" y="290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1" name="Line 1768"/>
                <p:cNvSpPr>
                  <a:spLocks noChangeShapeType="1"/>
                </p:cNvSpPr>
                <p:nvPr/>
              </p:nvSpPr>
              <p:spPr bwMode="auto">
                <a:xfrm flipV="1">
                  <a:off x="1847" y="282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2" name="Line 1769"/>
                <p:cNvSpPr>
                  <a:spLocks noChangeShapeType="1"/>
                </p:cNvSpPr>
                <p:nvPr/>
              </p:nvSpPr>
              <p:spPr bwMode="auto">
                <a:xfrm flipH="1">
                  <a:off x="1848" y="289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3" name="Line 1770"/>
                <p:cNvSpPr>
                  <a:spLocks noChangeShapeType="1"/>
                </p:cNvSpPr>
                <p:nvPr/>
              </p:nvSpPr>
              <p:spPr bwMode="auto">
                <a:xfrm flipH="1" flipV="1">
                  <a:off x="1847" y="2822"/>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4" name="Line 1771"/>
                <p:cNvSpPr>
                  <a:spLocks noChangeShapeType="1"/>
                </p:cNvSpPr>
                <p:nvPr/>
              </p:nvSpPr>
              <p:spPr bwMode="auto">
                <a:xfrm>
                  <a:off x="1919"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5" name="Line 1772"/>
                <p:cNvSpPr>
                  <a:spLocks noChangeShapeType="1"/>
                </p:cNvSpPr>
                <p:nvPr/>
              </p:nvSpPr>
              <p:spPr bwMode="auto">
                <a:xfrm flipH="1" flipV="1">
                  <a:off x="1933"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6" name="Freeform 1773"/>
                <p:cNvSpPr>
                  <a:spLocks/>
                </p:cNvSpPr>
                <p:nvPr/>
              </p:nvSpPr>
              <p:spPr bwMode="auto">
                <a:xfrm>
                  <a:off x="1822" y="2797"/>
                  <a:ext cx="15" cy="14"/>
                </a:xfrm>
                <a:custGeom>
                  <a:avLst/>
                  <a:gdLst>
                    <a:gd name="T0" fmla="*/ 85 w 85"/>
                    <a:gd name="T1" fmla="*/ 43 h 85"/>
                    <a:gd name="T2" fmla="*/ 84 w 85"/>
                    <a:gd name="T3" fmla="*/ 32 h 85"/>
                    <a:gd name="T4" fmla="*/ 80 w 85"/>
                    <a:gd name="T5" fmla="*/ 23 h 85"/>
                    <a:gd name="T6" fmla="*/ 75 w 85"/>
                    <a:gd name="T7" fmla="*/ 14 h 85"/>
                    <a:gd name="T8" fmla="*/ 67 w 85"/>
                    <a:gd name="T9" fmla="*/ 8 h 85"/>
                    <a:gd name="T10" fmla="*/ 58 w 85"/>
                    <a:gd name="T11" fmla="*/ 3 h 85"/>
                    <a:gd name="T12" fmla="*/ 48 w 85"/>
                    <a:gd name="T13" fmla="*/ 0 h 85"/>
                    <a:gd name="T14" fmla="*/ 37 w 85"/>
                    <a:gd name="T15" fmla="*/ 0 h 85"/>
                    <a:gd name="T16" fmla="*/ 28 w 85"/>
                    <a:gd name="T17" fmla="*/ 3 h 85"/>
                    <a:gd name="T18" fmla="*/ 18 w 85"/>
                    <a:gd name="T19" fmla="*/ 8 h 85"/>
                    <a:gd name="T20" fmla="*/ 11 w 85"/>
                    <a:gd name="T21" fmla="*/ 14 h 85"/>
                    <a:gd name="T22" fmla="*/ 5 w 85"/>
                    <a:gd name="T23" fmla="*/ 23 h 85"/>
                    <a:gd name="T24" fmla="*/ 1 w 85"/>
                    <a:gd name="T25" fmla="*/ 32 h 85"/>
                    <a:gd name="T26" fmla="*/ 0 w 85"/>
                    <a:gd name="T27" fmla="*/ 43 h 85"/>
                    <a:gd name="T28" fmla="*/ 1 w 85"/>
                    <a:gd name="T29" fmla="*/ 53 h 85"/>
                    <a:gd name="T30" fmla="*/ 5 w 85"/>
                    <a:gd name="T31" fmla="*/ 63 h 85"/>
                    <a:gd name="T32" fmla="*/ 11 w 85"/>
                    <a:gd name="T33" fmla="*/ 72 h 85"/>
                    <a:gd name="T34" fmla="*/ 18 w 85"/>
                    <a:gd name="T35" fmla="*/ 78 h 85"/>
                    <a:gd name="T36" fmla="*/ 28 w 85"/>
                    <a:gd name="T37" fmla="*/ 82 h 85"/>
                    <a:gd name="T38" fmla="*/ 37 w 85"/>
                    <a:gd name="T39" fmla="*/ 85 h 85"/>
                    <a:gd name="T40" fmla="*/ 48 w 85"/>
                    <a:gd name="T41" fmla="*/ 85 h 85"/>
                    <a:gd name="T42" fmla="*/ 58 w 85"/>
                    <a:gd name="T43" fmla="*/ 82 h 85"/>
                    <a:gd name="T44" fmla="*/ 67 w 85"/>
                    <a:gd name="T45" fmla="*/ 78 h 85"/>
                    <a:gd name="T46" fmla="*/ 75 w 85"/>
                    <a:gd name="T47" fmla="*/ 72 h 85"/>
                    <a:gd name="T48" fmla="*/ 80 w 85"/>
                    <a:gd name="T49" fmla="*/ 63 h 85"/>
                    <a:gd name="T50" fmla="*/ 84 w 85"/>
                    <a:gd name="T51" fmla="*/ 53 h 85"/>
                    <a:gd name="T52" fmla="*/ 85 w 85"/>
                    <a:gd name="T53"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85" y="43"/>
                      </a:moveTo>
                      <a:lnTo>
                        <a:pt x="84" y="32"/>
                      </a:lnTo>
                      <a:lnTo>
                        <a:pt x="80" y="23"/>
                      </a:lnTo>
                      <a:lnTo>
                        <a:pt x="75" y="14"/>
                      </a:lnTo>
                      <a:lnTo>
                        <a:pt x="67" y="8"/>
                      </a:lnTo>
                      <a:lnTo>
                        <a:pt x="58" y="3"/>
                      </a:lnTo>
                      <a:lnTo>
                        <a:pt x="48" y="0"/>
                      </a:lnTo>
                      <a:lnTo>
                        <a:pt x="37" y="0"/>
                      </a:lnTo>
                      <a:lnTo>
                        <a:pt x="28" y="3"/>
                      </a:lnTo>
                      <a:lnTo>
                        <a:pt x="18" y="8"/>
                      </a:lnTo>
                      <a:lnTo>
                        <a:pt x="11" y="14"/>
                      </a:lnTo>
                      <a:lnTo>
                        <a:pt x="5" y="23"/>
                      </a:lnTo>
                      <a:lnTo>
                        <a:pt x="1" y="32"/>
                      </a:lnTo>
                      <a:lnTo>
                        <a:pt x="0" y="43"/>
                      </a:lnTo>
                      <a:lnTo>
                        <a:pt x="1" y="53"/>
                      </a:lnTo>
                      <a:lnTo>
                        <a:pt x="5" y="63"/>
                      </a:lnTo>
                      <a:lnTo>
                        <a:pt x="11" y="72"/>
                      </a:lnTo>
                      <a:lnTo>
                        <a:pt x="18" y="78"/>
                      </a:lnTo>
                      <a:lnTo>
                        <a:pt x="28" y="82"/>
                      </a:lnTo>
                      <a:lnTo>
                        <a:pt x="37" y="85"/>
                      </a:lnTo>
                      <a:lnTo>
                        <a:pt x="48" y="85"/>
                      </a:lnTo>
                      <a:lnTo>
                        <a:pt x="58" y="82"/>
                      </a:lnTo>
                      <a:lnTo>
                        <a:pt x="67" y="78"/>
                      </a:lnTo>
                      <a:lnTo>
                        <a:pt x="75" y="72"/>
                      </a:lnTo>
                      <a:lnTo>
                        <a:pt x="80" y="63"/>
                      </a:lnTo>
                      <a:lnTo>
                        <a:pt x="84" y="53"/>
                      </a:lnTo>
                      <a:lnTo>
                        <a:pt x="85" y="43"/>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7" name="Line 1774"/>
                <p:cNvSpPr>
                  <a:spLocks noChangeShapeType="1"/>
                </p:cNvSpPr>
                <p:nvPr/>
              </p:nvSpPr>
              <p:spPr bwMode="auto">
                <a:xfrm flipV="1">
                  <a:off x="1851" y="280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8" name="Line 1775"/>
                <p:cNvSpPr>
                  <a:spLocks noChangeShapeType="1"/>
                </p:cNvSpPr>
                <p:nvPr/>
              </p:nvSpPr>
              <p:spPr bwMode="auto">
                <a:xfrm flipV="1">
                  <a:off x="1851"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9" name="Freeform 1776"/>
                <p:cNvSpPr>
                  <a:spLocks/>
                </p:cNvSpPr>
                <p:nvPr/>
              </p:nvSpPr>
              <p:spPr bwMode="auto">
                <a:xfrm>
                  <a:off x="1847" y="2801"/>
                  <a:ext cx="4" cy="4"/>
                </a:xfrm>
                <a:custGeom>
                  <a:avLst/>
                  <a:gdLst>
                    <a:gd name="T0" fmla="*/ 22 w 22"/>
                    <a:gd name="T1" fmla="*/ 0 h 21"/>
                    <a:gd name="T2" fmla="*/ 16 w 22"/>
                    <a:gd name="T3" fmla="*/ 1 h 21"/>
                    <a:gd name="T4" fmla="*/ 11 w 22"/>
                    <a:gd name="T5" fmla="*/ 3 h 21"/>
                    <a:gd name="T6" fmla="*/ 7 w 22"/>
                    <a:gd name="T7" fmla="*/ 6 h 21"/>
                    <a:gd name="T8" fmla="*/ 3 w 22"/>
                    <a:gd name="T9" fmla="*/ 10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0" name="Line 1777"/>
                <p:cNvSpPr>
                  <a:spLocks noChangeShapeType="1"/>
                </p:cNvSpPr>
                <p:nvPr/>
              </p:nvSpPr>
              <p:spPr bwMode="auto">
                <a:xfrm flipH="1" flipV="1">
                  <a:off x="1847"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1" name="Freeform 1778"/>
                <p:cNvSpPr>
                  <a:spLocks/>
                </p:cNvSpPr>
                <p:nvPr/>
              </p:nvSpPr>
              <p:spPr bwMode="auto">
                <a:xfrm>
                  <a:off x="1847" y="2812"/>
                  <a:ext cx="4" cy="3"/>
                </a:xfrm>
                <a:custGeom>
                  <a:avLst/>
                  <a:gdLst>
                    <a:gd name="T0" fmla="*/ 0 w 22"/>
                    <a:gd name="T1" fmla="*/ 0 h 21"/>
                    <a:gd name="T2" fmla="*/ 1 w 22"/>
                    <a:gd name="T3" fmla="*/ 5 h 21"/>
                    <a:gd name="T4" fmla="*/ 3 w 22"/>
                    <a:gd name="T5" fmla="*/ 10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3" y="10"/>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2" name="Freeform 1779"/>
                <p:cNvSpPr>
                  <a:spLocks/>
                </p:cNvSpPr>
                <p:nvPr/>
              </p:nvSpPr>
              <p:spPr bwMode="auto">
                <a:xfrm>
                  <a:off x="1915" y="2801"/>
                  <a:ext cx="4" cy="4"/>
                </a:xfrm>
                <a:custGeom>
                  <a:avLst/>
                  <a:gdLst>
                    <a:gd name="T0" fmla="*/ 21 w 21"/>
                    <a:gd name="T1" fmla="*/ 21 h 21"/>
                    <a:gd name="T2" fmla="*/ 20 w 21"/>
                    <a:gd name="T3" fmla="*/ 16 h 21"/>
                    <a:gd name="T4" fmla="*/ 18 w 21"/>
                    <a:gd name="T5" fmla="*/ 10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3" name="Freeform 1780"/>
                <p:cNvSpPr>
                  <a:spLocks/>
                </p:cNvSpPr>
                <p:nvPr/>
              </p:nvSpPr>
              <p:spPr bwMode="auto">
                <a:xfrm>
                  <a:off x="1915" y="2812"/>
                  <a:ext cx="4" cy="3"/>
                </a:xfrm>
                <a:custGeom>
                  <a:avLst/>
                  <a:gdLst>
                    <a:gd name="T0" fmla="*/ 0 w 21"/>
                    <a:gd name="T1" fmla="*/ 21 h 21"/>
                    <a:gd name="T2" fmla="*/ 5 w 21"/>
                    <a:gd name="T3" fmla="*/ 20 h 21"/>
                    <a:gd name="T4" fmla="*/ 11 w 21"/>
                    <a:gd name="T5" fmla="*/ 18 h 21"/>
                    <a:gd name="T6" fmla="*/ 15 w 21"/>
                    <a:gd name="T7" fmla="*/ 14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4"/>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4" name="Line 1781"/>
                <p:cNvSpPr>
                  <a:spLocks noChangeShapeType="1"/>
                </p:cNvSpPr>
                <p:nvPr/>
              </p:nvSpPr>
              <p:spPr bwMode="auto">
                <a:xfrm>
                  <a:off x="1919"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5" name="Freeform 1782"/>
                <p:cNvSpPr>
                  <a:spLocks/>
                </p:cNvSpPr>
                <p:nvPr/>
              </p:nvSpPr>
              <p:spPr bwMode="auto">
                <a:xfrm>
                  <a:off x="1933" y="2801"/>
                  <a:ext cx="4" cy="4"/>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6" name="Line 1783"/>
                <p:cNvSpPr>
                  <a:spLocks noChangeShapeType="1"/>
                </p:cNvSpPr>
                <p:nvPr/>
              </p:nvSpPr>
              <p:spPr bwMode="auto">
                <a:xfrm flipV="1">
                  <a:off x="1933"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7" name="Freeform 1784"/>
                <p:cNvSpPr>
                  <a:spLocks/>
                </p:cNvSpPr>
                <p:nvPr/>
              </p:nvSpPr>
              <p:spPr bwMode="auto">
                <a:xfrm>
                  <a:off x="1933" y="2812"/>
                  <a:ext cx="4" cy="3"/>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8" name="Freeform 1785"/>
                <p:cNvSpPr>
                  <a:spLocks/>
                </p:cNvSpPr>
                <p:nvPr/>
              </p:nvSpPr>
              <p:spPr bwMode="auto">
                <a:xfrm>
                  <a:off x="2112" y="3071"/>
                  <a:ext cx="4" cy="7"/>
                </a:xfrm>
                <a:custGeom>
                  <a:avLst/>
                  <a:gdLst>
                    <a:gd name="T0" fmla="*/ 21 w 21"/>
                    <a:gd name="T1" fmla="*/ 0 h 42"/>
                    <a:gd name="T2" fmla="*/ 15 w 21"/>
                    <a:gd name="T3" fmla="*/ 1 h 42"/>
                    <a:gd name="T4" fmla="*/ 8 w 21"/>
                    <a:gd name="T5" fmla="*/ 4 h 42"/>
                    <a:gd name="T6" fmla="*/ 4 w 21"/>
                    <a:gd name="T7" fmla="*/ 8 h 42"/>
                    <a:gd name="T8" fmla="*/ 1 w 21"/>
                    <a:gd name="T9" fmla="*/ 14 h 42"/>
                    <a:gd name="T10" fmla="*/ 0 w 21"/>
                    <a:gd name="T11" fmla="*/ 21 h 42"/>
                    <a:gd name="T12" fmla="*/ 1 w 21"/>
                    <a:gd name="T13" fmla="*/ 27 h 42"/>
                    <a:gd name="T14" fmla="*/ 4 w 21"/>
                    <a:gd name="T15" fmla="*/ 34 h 42"/>
                    <a:gd name="T16" fmla="*/ 8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8" y="4"/>
                      </a:lnTo>
                      <a:lnTo>
                        <a:pt x="4" y="8"/>
                      </a:lnTo>
                      <a:lnTo>
                        <a:pt x="1" y="14"/>
                      </a:lnTo>
                      <a:lnTo>
                        <a:pt x="0" y="21"/>
                      </a:lnTo>
                      <a:lnTo>
                        <a:pt x="1" y="27"/>
                      </a:lnTo>
                      <a:lnTo>
                        <a:pt x="4" y="34"/>
                      </a:lnTo>
                      <a:lnTo>
                        <a:pt x="8"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79" name="Line 1786"/>
                <p:cNvSpPr>
                  <a:spLocks noChangeShapeType="1"/>
                </p:cNvSpPr>
                <p:nvPr/>
              </p:nvSpPr>
              <p:spPr bwMode="auto">
                <a:xfrm flipV="1">
                  <a:off x="2112" y="299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0" name="Line 1787"/>
                <p:cNvSpPr>
                  <a:spLocks noChangeShapeType="1"/>
                </p:cNvSpPr>
                <p:nvPr/>
              </p:nvSpPr>
              <p:spPr bwMode="auto">
                <a:xfrm flipH="1">
                  <a:off x="2112" y="306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1" name="Line 1788"/>
                <p:cNvSpPr>
                  <a:spLocks noChangeShapeType="1"/>
                </p:cNvSpPr>
                <p:nvPr/>
              </p:nvSpPr>
              <p:spPr bwMode="auto">
                <a:xfrm flipV="1">
                  <a:off x="2112" y="29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2" name="Line 1789"/>
                <p:cNvSpPr>
                  <a:spLocks noChangeShapeType="1"/>
                </p:cNvSpPr>
                <p:nvPr/>
              </p:nvSpPr>
              <p:spPr bwMode="auto">
                <a:xfrm flipH="1">
                  <a:off x="2112" y="297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3" name="Line 1790"/>
                <p:cNvSpPr>
                  <a:spLocks noChangeShapeType="1"/>
                </p:cNvSpPr>
                <p:nvPr/>
              </p:nvSpPr>
              <p:spPr bwMode="auto">
                <a:xfrm flipV="1">
                  <a:off x="2111" y="282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4" name="Line 1791"/>
                <p:cNvSpPr>
                  <a:spLocks noChangeShapeType="1"/>
                </p:cNvSpPr>
                <p:nvPr/>
              </p:nvSpPr>
              <p:spPr bwMode="auto">
                <a:xfrm flipH="1">
                  <a:off x="2112" y="289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5" name="Line 1792"/>
                <p:cNvSpPr>
                  <a:spLocks noChangeShapeType="1"/>
                </p:cNvSpPr>
                <p:nvPr/>
              </p:nvSpPr>
              <p:spPr bwMode="auto">
                <a:xfrm>
                  <a:off x="2097" y="2911"/>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6" name="Line 1793"/>
                <p:cNvSpPr>
                  <a:spLocks noChangeShapeType="1"/>
                </p:cNvSpPr>
                <p:nvPr/>
              </p:nvSpPr>
              <p:spPr bwMode="auto">
                <a:xfrm flipH="1" flipV="1">
                  <a:off x="2105" y="2911"/>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7" name="Line 1794"/>
                <p:cNvSpPr>
                  <a:spLocks noChangeShapeType="1"/>
                </p:cNvSpPr>
                <p:nvPr/>
              </p:nvSpPr>
              <p:spPr bwMode="auto">
                <a:xfrm flipH="1" flipV="1">
                  <a:off x="2112" y="290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8" name="Line 1795"/>
                <p:cNvSpPr>
                  <a:spLocks noChangeShapeType="1"/>
                </p:cNvSpPr>
                <p:nvPr/>
              </p:nvSpPr>
              <p:spPr bwMode="auto">
                <a:xfrm>
                  <a:off x="2090" y="290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9" name="Line 1796"/>
                <p:cNvSpPr>
                  <a:spLocks noChangeShapeType="1"/>
                </p:cNvSpPr>
                <p:nvPr/>
              </p:nvSpPr>
              <p:spPr bwMode="auto">
                <a:xfrm flipH="1" flipV="1">
                  <a:off x="2019"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0" name="Line 1797"/>
                <p:cNvSpPr>
                  <a:spLocks noChangeShapeType="1"/>
                </p:cNvSpPr>
                <p:nvPr/>
              </p:nvSpPr>
              <p:spPr bwMode="auto">
                <a:xfrm>
                  <a:off x="2005"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1" name="Line 1798"/>
                <p:cNvSpPr>
                  <a:spLocks noChangeShapeType="1"/>
                </p:cNvSpPr>
                <p:nvPr/>
              </p:nvSpPr>
              <p:spPr bwMode="auto">
                <a:xfrm flipH="1">
                  <a:off x="2023"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2" name="Line 1799"/>
                <p:cNvSpPr>
                  <a:spLocks noChangeShapeType="1"/>
                </p:cNvSpPr>
                <p:nvPr/>
              </p:nvSpPr>
              <p:spPr bwMode="auto">
                <a:xfrm flipV="1">
                  <a:off x="2023" y="3078"/>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3" name="Line 1800"/>
                <p:cNvSpPr>
                  <a:spLocks noChangeShapeType="1"/>
                </p:cNvSpPr>
                <p:nvPr/>
              </p:nvSpPr>
              <p:spPr bwMode="auto">
                <a:xfrm flipV="1">
                  <a:off x="2019" y="299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4" name="Line 1801"/>
                <p:cNvSpPr>
                  <a:spLocks noChangeShapeType="1"/>
                </p:cNvSpPr>
                <p:nvPr/>
              </p:nvSpPr>
              <p:spPr bwMode="auto">
                <a:xfrm flipH="1">
                  <a:off x="2019" y="306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5" name="Line 1802"/>
                <p:cNvSpPr>
                  <a:spLocks noChangeShapeType="1"/>
                </p:cNvSpPr>
                <p:nvPr/>
              </p:nvSpPr>
              <p:spPr bwMode="auto">
                <a:xfrm flipH="1">
                  <a:off x="2019" y="2978"/>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6" name="Line 1803"/>
                <p:cNvSpPr>
                  <a:spLocks noChangeShapeType="1"/>
                </p:cNvSpPr>
                <p:nvPr/>
              </p:nvSpPr>
              <p:spPr bwMode="auto">
                <a:xfrm flipH="1" flipV="1">
                  <a:off x="2019"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7" name="Line 1804"/>
                <p:cNvSpPr>
                  <a:spLocks noChangeShapeType="1"/>
                </p:cNvSpPr>
                <p:nvPr/>
              </p:nvSpPr>
              <p:spPr bwMode="auto">
                <a:xfrm>
                  <a:off x="2005"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8" name="Freeform 1805"/>
                <p:cNvSpPr>
                  <a:spLocks/>
                </p:cNvSpPr>
                <p:nvPr/>
              </p:nvSpPr>
              <p:spPr bwMode="auto">
                <a:xfrm>
                  <a:off x="2002" y="3072"/>
                  <a:ext cx="3" cy="7"/>
                </a:xfrm>
                <a:custGeom>
                  <a:avLst/>
                  <a:gdLst>
                    <a:gd name="T0" fmla="*/ 0 w 21"/>
                    <a:gd name="T1" fmla="*/ 42 h 42"/>
                    <a:gd name="T2" fmla="*/ 7 w 21"/>
                    <a:gd name="T3" fmla="*/ 41 h 42"/>
                    <a:gd name="T4" fmla="*/ 13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3 w 21"/>
                    <a:gd name="T17" fmla="*/ 4 h 42"/>
                    <a:gd name="T18" fmla="*/ 7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7" y="41"/>
                      </a:lnTo>
                      <a:lnTo>
                        <a:pt x="13" y="38"/>
                      </a:lnTo>
                      <a:lnTo>
                        <a:pt x="17" y="34"/>
                      </a:lnTo>
                      <a:lnTo>
                        <a:pt x="20" y="27"/>
                      </a:lnTo>
                      <a:lnTo>
                        <a:pt x="21" y="21"/>
                      </a:lnTo>
                      <a:lnTo>
                        <a:pt x="20" y="15"/>
                      </a:lnTo>
                      <a:lnTo>
                        <a:pt x="17"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99" name="Freeform 1806"/>
                <p:cNvSpPr>
                  <a:spLocks/>
                </p:cNvSpPr>
                <p:nvPr/>
              </p:nvSpPr>
              <p:spPr bwMode="auto">
                <a:xfrm>
                  <a:off x="2020" y="3071"/>
                  <a:ext cx="3" cy="8"/>
                </a:xfrm>
                <a:custGeom>
                  <a:avLst/>
                  <a:gdLst>
                    <a:gd name="T0" fmla="*/ 21 w 21"/>
                    <a:gd name="T1" fmla="*/ 0 h 42"/>
                    <a:gd name="T2" fmla="*/ 15 w 21"/>
                    <a:gd name="T3" fmla="*/ 1 h 42"/>
                    <a:gd name="T4" fmla="*/ 8 w 21"/>
                    <a:gd name="T5" fmla="*/ 4 h 42"/>
                    <a:gd name="T6" fmla="*/ 4 w 21"/>
                    <a:gd name="T7" fmla="*/ 8 h 42"/>
                    <a:gd name="T8" fmla="*/ 1 w 21"/>
                    <a:gd name="T9" fmla="*/ 15 h 42"/>
                    <a:gd name="T10" fmla="*/ 0 w 21"/>
                    <a:gd name="T11" fmla="*/ 21 h 42"/>
                    <a:gd name="T12" fmla="*/ 1 w 21"/>
                    <a:gd name="T13" fmla="*/ 27 h 42"/>
                    <a:gd name="T14" fmla="*/ 4 w 21"/>
                    <a:gd name="T15" fmla="*/ 34 h 42"/>
                    <a:gd name="T16" fmla="*/ 8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8" y="4"/>
                      </a:lnTo>
                      <a:lnTo>
                        <a:pt x="4" y="8"/>
                      </a:lnTo>
                      <a:lnTo>
                        <a:pt x="1" y="15"/>
                      </a:lnTo>
                      <a:lnTo>
                        <a:pt x="0" y="21"/>
                      </a:lnTo>
                      <a:lnTo>
                        <a:pt x="1" y="27"/>
                      </a:lnTo>
                      <a:lnTo>
                        <a:pt x="4" y="34"/>
                      </a:lnTo>
                      <a:lnTo>
                        <a:pt x="8"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0" name="Line 1807"/>
                <p:cNvSpPr>
                  <a:spLocks noChangeShapeType="1"/>
                </p:cNvSpPr>
                <p:nvPr/>
              </p:nvSpPr>
              <p:spPr bwMode="auto">
                <a:xfrm>
                  <a:off x="2098" y="299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1" name="Line 1808"/>
                <p:cNvSpPr>
                  <a:spLocks noChangeShapeType="1"/>
                </p:cNvSpPr>
                <p:nvPr/>
              </p:nvSpPr>
              <p:spPr bwMode="auto">
                <a:xfrm flipH="1" flipV="1">
                  <a:off x="2105" y="299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2" name="Line 1809"/>
                <p:cNvSpPr>
                  <a:spLocks noChangeShapeType="1"/>
                </p:cNvSpPr>
                <p:nvPr/>
              </p:nvSpPr>
              <p:spPr bwMode="auto">
                <a:xfrm flipH="1" flipV="1">
                  <a:off x="2112"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3" name="Line 1810"/>
                <p:cNvSpPr>
                  <a:spLocks noChangeShapeType="1"/>
                </p:cNvSpPr>
                <p:nvPr/>
              </p:nvSpPr>
              <p:spPr bwMode="auto">
                <a:xfrm>
                  <a:off x="2091"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4" name="Freeform 1811"/>
                <p:cNvSpPr>
                  <a:spLocks/>
                </p:cNvSpPr>
                <p:nvPr/>
              </p:nvSpPr>
              <p:spPr bwMode="auto">
                <a:xfrm>
                  <a:off x="2098" y="3071"/>
                  <a:ext cx="7" cy="7"/>
                </a:xfrm>
                <a:custGeom>
                  <a:avLst/>
                  <a:gdLst>
                    <a:gd name="T0" fmla="*/ 42 w 42"/>
                    <a:gd name="T1" fmla="*/ 21 h 42"/>
                    <a:gd name="T2" fmla="*/ 41 w 42"/>
                    <a:gd name="T3" fmla="*/ 14 h 42"/>
                    <a:gd name="T4" fmla="*/ 38 w 42"/>
                    <a:gd name="T5" fmla="*/ 8 h 42"/>
                    <a:gd name="T6" fmla="*/ 34 w 42"/>
                    <a:gd name="T7" fmla="*/ 4 h 42"/>
                    <a:gd name="T8" fmla="*/ 27 w 42"/>
                    <a:gd name="T9" fmla="*/ 1 h 42"/>
                    <a:gd name="T10" fmla="*/ 21 w 42"/>
                    <a:gd name="T11" fmla="*/ 0 h 42"/>
                    <a:gd name="T12" fmla="*/ 15 w 42"/>
                    <a:gd name="T13" fmla="*/ 1 h 42"/>
                    <a:gd name="T14" fmla="*/ 8 w 42"/>
                    <a:gd name="T15" fmla="*/ 4 h 42"/>
                    <a:gd name="T16" fmla="*/ 4 w 42"/>
                    <a:gd name="T17" fmla="*/ 8 h 42"/>
                    <a:gd name="T18" fmla="*/ 1 w 42"/>
                    <a:gd name="T19" fmla="*/ 14 h 42"/>
                    <a:gd name="T20" fmla="*/ 0 w 42"/>
                    <a:gd name="T21" fmla="*/ 21 h 42"/>
                    <a:gd name="T22" fmla="*/ 1 w 42"/>
                    <a:gd name="T23" fmla="*/ 27 h 42"/>
                    <a:gd name="T24" fmla="*/ 4 w 42"/>
                    <a:gd name="T25" fmla="*/ 34 h 42"/>
                    <a:gd name="T26" fmla="*/ 8 w 42"/>
                    <a:gd name="T27" fmla="*/ 38 h 42"/>
                    <a:gd name="T28" fmla="*/ 15 w 42"/>
                    <a:gd name="T29" fmla="*/ 41 h 42"/>
                    <a:gd name="T30" fmla="*/ 21 w 42"/>
                    <a:gd name="T31" fmla="*/ 42 h 42"/>
                    <a:gd name="T32" fmla="*/ 27 w 42"/>
                    <a:gd name="T33" fmla="*/ 41 h 42"/>
                    <a:gd name="T34" fmla="*/ 34 w 42"/>
                    <a:gd name="T35" fmla="*/ 38 h 42"/>
                    <a:gd name="T36" fmla="*/ 38 w 42"/>
                    <a:gd name="T37" fmla="*/ 34 h 42"/>
                    <a:gd name="T38" fmla="*/ 41 w 42"/>
                    <a:gd name="T39" fmla="*/ 27 h 42"/>
                    <a:gd name="T40" fmla="*/ 42 w 42"/>
                    <a:gd name="T4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42" y="21"/>
                      </a:moveTo>
                      <a:lnTo>
                        <a:pt x="41" y="14"/>
                      </a:lnTo>
                      <a:lnTo>
                        <a:pt x="38" y="8"/>
                      </a:lnTo>
                      <a:lnTo>
                        <a:pt x="34" y="4"/>
                      </a:lnTo>
                      <a:lnTo>
                        <a:pt x="27" y="1"/>
                      </a:lnTo>
                      <a:lnTo>
                        <a:pt x="21" y="0"/>
                      </a:lnTo>
                      <a:lnTo>
                        <a:pt x="15" y="1"/>
                      </a:lnTo>
                      <a:lnTo>
                        <a:pt x="8" y="4"/>
                      </a:lnTo>
                      <a:lnTo>
                        <a:pt x="4" y="8"/>
                      </a:lnTo>
                      <a:lnTo>
                        <a:pt x="1" y="14"/>
                      </a:lnTo>
                      <a:lnTo>
                        <a:pt x="0" y="21"/>
                      </a:lnTo>
                      <a:lnTo>
                        <a:pt x="1" y="27"/>
                      </a:lnTo>
                      <a:lnTo>
                        <a:pt x="4" y="34"/>
                      </a:lnTo>
                      <a:lnTo>
                        <a:pt x="8" y="38"/>
                      </a:lnTo>
                      <a:lnTo>
                        <a:pt x="15" y="41"/>
                      </a:lnTo>
                      <a:lnTo>
                        <a:pt x="21" y="42"/>
                      </a:lnTo>
                      <a:lnTo>
                        <a:pt x="27" y="41"/>
                      </a:lnTo>
                      <a:lnTo>
                        <a:pt x="34" y="38"/>
                      </a:lnTo>
                      <a:lnTo>
                        <a:pt x="38" y="34"/>
                      </a:lnTo>
                      <a:lnTo>
                        <a:pt x="41" y="27"/>
                      </a:lnTo>
                      <a:lnTo>
                        <a:pt x="42" y="2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5" name="Freeform 1812"/>
                <p:cNvSpPr>
                  <a:spLocks/>
                </p:cNvSpPr>
                <p:nvPr/>
              </p:nvSpPr>
              <p:spPr bwMode="auto">
                <a:xfrm>
                  <a:off x="2098" y="3060"/>
                  <a:ext cx="7" cy="4"/>
                </a:xfrm>
                <a:custGeom>
                  <a:avLst/>
                  <a:gdLst>
                    <a:gd name="T0" fmla="*/ 0 w 42"/>
                    <a:gd name="T1" fmla="*/ 0 h 21"/>
                    <a:gd name="T2" fmla="*/ 1 w 42"/>
                    <a:gd name="T3" fmla="*/ 6 h 21"/>
                    <a:gd name="T4" fmla="*/ 4 w 42"/>
                    <a:gd name="T5" fmla="*/ 12 h 21"/>
                    <a:gd name="T6" fmla="*/ 8 w 42"/>
                    <a:gd name="T7" fmla="*/ 17 h 21"/>
                    <a:gd name="T8" fmla="*/ 15 w 42"/>
                    <a:gd name="T9" fmla="*/ 20 h 21"/>
                    <a:gd name="T10" fmla="*/ 21 w 42"/>
                    <a:gd name="T11" fmla="*/ 21 h 21"/>
                    <a:gd name="T12" fmla="*/ 27 w 42"/>
                    <a:gd name="T13" fmla="*/ 20 h 21"/>
                    <a:gd name="T14" fmla="*/ 34 w 42"/>
                    <a:gd name="T15" fmla="*/ 17 h 21"/>
                    <a:gd name="T16" fmla="*/ 38 w 42"/>
                    <a:gd name="T17" fmla="*/ 12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2"/>
                      </a:lnTo>
                      <a:lnTo>
                        <a:pt x="8" y="17"/>
                      </a:lnTo>
                      <a:lnTo>
                        <a:pt x="15" y="20"/>
                      </a:lnTo>
                      <a:lnTo>
                        <a:pt x="21" y="21"/>
                      </a:lnTo>
                      <a:lnTo>
                        <a:pt x="27" y="20"/>
                      </a:lnTo>
                      <a:lnTo>
                        <a:pt x="34" y="17"/>
                      </a:lnTo>
                      <a:lnTo>
                        <a:pt x="38" y="12"/>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8" name="Group 2014"/>
              <p:cNvGrpSpPr>
                <a:grpSpLocks/>
              </p:cNvGrpSpPr>
              <p:nvPr/>
            </p:nvGrpSpPr>
            <p:grpSpPr bwMode="auto">
              <a:xfrm>
                <a:off x="1740" y="2089"/>
                <a:ext cx="719" cy="996"/>
                <a:chOff x="1740" y="2089"/>
                <a:chExt cx="719" cy="996"/>
              </a:xfrm>
            </p:grpSpPr>
            <p:sp>
              <p:nvSpPr>
                <p:cNvPr id="15606" name="Freeform 1814"/>
                <p:cNvSpPr>
                  <a:spLocks/>
                </p:cNvSpPr>
                <p:nvPr/>
              </p:nvSpPr>
              <p:spPr bwMode="auto">
                <a:xfrm>
                  <a:off x="2087" y="3071"/>
                  <a:ext cx="4" cy="7"/>
                </a:xfrm>
                <a:custGeom>
                  <a:avLst/>
                  <a:gdLst>
                    <a:gd name="T0" fmla="*/ 0 w 21"/>
                    <a:gd name="T1" fmla="*/ 42 h 42"/>
                    <a:gd name="T2" fmla="*/ 6 w 21"/>
                    <a:gd name="T3" fmla="*/ 41 h 42"/>
                    <a:gd name="T4" fmla="*/ 12 w 21"/>
                    <a:gd name="T5" fmla="*/ 38 h 42"/>
                    <a:gd name="T6" fmla="*/ 17 w 21"/>
                    <a:gd name="T7" fmla="*/ 34 h 42"/>
                    <a:gd name="T8" fmla="*/ 20 w 21"/>
                    <a:gd name="T9" fmla="*/ 27 h 42"/>
                    <a:gd name="T10" fmla="*/ 21 w 21"/>
                    <a:gd name="T11" fmla="*/ 21 h 42"/>
                    <a:gd name="T12" fmla="*/ 20 w 21"/>
                    <a:gd name="T13" fmla="*/ 14 h 42"/>
                    <a:gd name="T14" fmla="*/ 17 w 21"/>
                    <a:gd name="T15" fmla="*/ 8 h 42"/>
                    <a:gd name="T16" fmla="*/ 12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2" y="38"/>
                      </a:lnTo>
                      <a:lnTo>
                        <a:pt x="17" y="34"/>
                      </a:lnTo>
                      <a:lnTo>
                        <a:pt x="20" y="27"/>
                      </a:lnTo>
                      <a:lnTo>
                        <a:pt x="21" y="21"/>
                      </a:lnTo>
                      <a:lnTo>
                        <a:pt x="20" y="14"/>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7" name="Freeform 1815"/>
                <p:cNvSpPr>
                  <a:spLocks/>
                </p:cNvSpPr>
                <p:nvPr/>
              </p:nvSpPr>
              <p:spPr bwMode="auto">
                <a:xfrm>
                  <a:off x="2098" y="2993"/>
                  <a:ext cx="7" cy="3"/>
                </a:xfrm>
                <a:custGeom>
                  <a:avLst/>
                  <a:gdLst>
                    <a:gd name="T0" fmla="*/ 42 w 42"/>
                    <a:gd name="T1" fmla="*/ 22 h 22"/>
                    <a:gd name="T2" fmla="*/ 41 w 42"/>
                    <a:gd name="T3" fmla="*/ 15 h 22"/>
                    <a:gd name="T4" fmla="*/ 38 w 42"/>
                    <a:gd name="T5" fmla="*/ 9 h 22"/>
                    <a:gd name="T6" fmla="*/ 34 w 42"/>
                    <a:gd name="T7" fmla="*/ 5 h 22"/>
                    <a:gd name="T8" fmla="*/ 27 w 42"/>
                    <a:gd name="T9" fmla="*/ 2 h 22"/>
                    <a:gd name="T10" fmla="*/ 21 w 42"/>
                    <a:gd name="T11" fmla="*/ 0 h 22"/>
                    <a:gd name="T12" fmla="*/ 14 w 42"/>
                    <a:gd name="T13" fmla="*/ 2 h 22"/>
                    <a:gd name="T14" fmla="*/ 8 w 42"/>
                    <a:gd name="T15" fmla="*/ 5 h 22"/>
                    <a:gd name="T16" fmla="*/ 4 w 42"/>
                    <a:gd name="T17" fmla="*/ 9 h 22"/>
                    <a:gd name="T18" fmla="*/ 1 w 42"/>
                    <a:gd name="T19" fmla="*/ 15 h 22"/>
                    <a:gd name="T20" fmla="*/ 0 w 42"/>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2">
                      <a:moveTo>
                        <a:pt x="42" y="22"/>
                      </a:moveTo>
                      <a:lnTo>
                        <a:pt x="41" y="15"/>
                      </a:lnTo>
                      <a:lnTo>
                        <a:pt x="38" y="9"/>
                      </a:lnTo>
                      <a:lnTo>
                        <a:pt x="34" y="5"/>
                      </a:lnTo>
                      <a:lnTo>
                        <a:pt x="27" y="2"/>
                      </a:lnTo>
                      <a:lnTo>
                        <a:pt x="21" y="0"/>
                      </a:lnTo>
                      <a:lnTo>
                        <a:pt x="14" y="2"/>
                      </a:lnTo>
                      <a:lnTo>
                        <a:pt x="8" y="5"/>
                      </a:lnTo>
                      <a:lnTo>
                        <a:pt x="4" y="9"/>
                      </a:lnTo>
                      <a:lnTo>
                        <a:pt x="1" y="15"/>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8" name="Freeform 1816"/>
                <p:cNvSpPr>
                  <a:spLocks/>
                </p:cNvSpPr>
                <p:nvPr/>
              </p:nvSpPr>
              <p:spPr bwMode="auto">
                <a:xfrm>
                  <a:off x="2098" y="2975"/>
                  <a:ext cx="7" cy="3"/>
                </a:xfrm>
                <a:custGeom>
                  <a:avLst/>
                  <a:gdLst>
                    <a:gd name="T0" fmla="*/ 0 w 42"/>
                    <a:gd name="T1" fmla="*/ 0 h 21"/>
                    <a:gd name="T2" fmla="*/ 1 w 42"/>
                    <a:gd name="T3" fmla="*/ 6 h 21"/>
                    <a:gd name="T4" fmla="*/ 4 w 42"/>
                    <a:gd name="T5" fmla="*/ 13 h 21"/>
                    <a:gd name="T6" fmla="*/ 8 w 42"/>
                    <a:gd name="T7" fmla="*/ 17 h 21"/>
                    <a:gd name="T8" fmla="*/ 14 w 42"/>
                    <a:gd name="T9" fmla="*/ 20 h 21"/>
                    <a:gd name="T10" fmla="*/ 21 w 42"/>
                    <a:gd name="T11" fmla="*/ 21 h 21"/>
                    <a:gd name="T12" fmla="*/ 27 w 42"/>
                    <a:gd name="T13" fmla="*/ 20 h 21"/>
                    <a:gd name="T14" fmla="*/ 34 w 42"/>
                    <a:gd name="T15" fmla="*/ 17 h 21"/>
                    <a:gd name="T16" fmla="*/ 38 w 42"/>
                    <a:gd name="T17" fmla="*/ 13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3"/>
                      </a:lnTo>
                      <a:lnTo>
                        <a:pt x="8" y="17"/>
                      </a:lnTo>
                      <a:lnTo>
                        <a:pt x="14" y="20"/>
                      </a:lnTo>
                      <a:lnTo>
                        <a:pt x="21" y="21"/>
                      </a:lnTo>
                      <a:lnTo>
                        <a:pt x="27" y="20"/>
                      </a:lnTo>
                      <a:lnTo>
                        <a:pt x="34" y="17"/>
                      </a:lnTo>
                      <a:lnTo>
                        <a:pt x="38" y="13"/>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9" name="Line 1817"/>
                <p:cNvSpPr>
                  <a:spLocks noChangeShapeType="1"/>
                </p:cNvSpPr>
                <p:nvPr/>
              </p:nvSpPr>
              <p:spPr bwMode="auto">
                <a:xfrm flipV="1">
                  <a:off x="2019" y="29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0" name="Line 1818"/>
                <p:cNvSpPr>
                  <a:spLocks noChangeShapeType="1"/>
                </p:cNvSpPr>
                <p:nvPr/>
              </p:nvSpPr>
              <p:spPr bwMode="auto">
                <a:xfrm flipV="1">
                  <a:off x="2019" y="2821"/>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1" name="Line 1819"/>
                <p:cNvSpPr>
                  <a:spLocks noChangeShapeType="1"/>
                </p:cNvSpPr>
                <p:nvPr/>
              </p:nvSpPr>
              <p:spPr bwMode="auto">
                <a:xfrm flipH="1">
                  <a:off x="2019" y="28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2" name="Line 1820"/>
                <p:cNvSpPr>
                  <a:spLocks noChangeShapeType="1"/>
                </p:cNvSpPr>
                <p:nvPr/>
              </p:nvSpPr>
              <p:spPr bwMode="auto">
                <a:xfrm>
                  <a:off x="2004" y="282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3" name="Line 1821"/>
                <p:cNvSpPr>
                  <a:spLocks noChangeShapeType="1"/>
                </p:cNvSpPr>
                <p:nvPr/>
              </p:nvSpPr>
              <p:spPr bwMode="auto">
                <a:xfrm flipH="1" flipV="1">
                  <a:off x="2019"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4" name="Line 1822"/>
                <p:cNvSpPr>
                  <a:spLocks noChangeShapeType="1"/>
                </p:cNvSpPr>
                <p:nvPr/>
              </p:nvSpPr>
              <p:spPr bwMode="auto">
                <a:xfrm>
                  <a:off x="2090" y="28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5" name="Line 1823"/>
                <p:cNvSpPr>
                  <a:spLocks noChangeShapeType="1"/>
                </p:cNvSpPr>
                <p:nvPr/>
              </p:nvSpPr>
              <p:spPr bwMode="auto">
                <a:xfrm>
                  <a:off x="2097" y="282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6" name="Line 1824"/>
                <p:cNvSpPr>
                  <a:spLocks noChangeShapeType="1"/>
                </p:cNvSpPr>
                <p:nvPr/>
              </p:nvSpPr>
              <p:spPr bwMode="auto">
                <a:xfrm flipH="1" flipV="1">
                  <a:off x="2104" y="2825"/>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7" name="Line 1825"/>
                <p:cNvSpPr>
                  <a:spLocks noChangeShapeType="1"/>
                </p:cNvSpPr>
                <p:nvPr/>
              </p:nvSpPr>
              <p:spPr bwMode="auto">
                <a:xfrm flipH="1" flipV="1">
                  <a:off x="2111" y="282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8" name="Freeform 1826"/>
                <p:cNvSpPr>
                  <a:spLocks/>
                </p:cNvSpPr>
                <p:nvPr/>
              </p:nvSpPr>
              <p:spPr bwMode="auto">
                <a:xfrm>
                  <a:off x="2098" y="2907"/>
                  <a:ext cx="7" cy="4"/>
                </a:xfrm>
                <a:custGeom>
                  <a:avLst/>
                  <a:gdLst>
                    <a:gd name="T0" fmla="*/ 43 w 43"/>
                    <a:gd name="T1" fmla="*/ 21 h 21"/>
                    <a:gd name="T2" fmla="*/ 42 w 43"/>
                    <a:gd name="T3" fmla="*/ 15 h 21"/>
                    <a:gd name="T4" fmla="*/ 39 w 43"/>
                    <a:gd name="T5" fmla="*/ 8 h 21"/>
                    <a:gd name="T6" fmla="*/ 35 w 43"/>
                    <a:gd name="T7" fmla="*/ 4 h 21"/>
                    <a:gd name="T8" fmla="*/ 28 w 43"/>
                    <a:gd name="T9" fmla="*/ 1 h 21"/>
                    <a:gd name="T10" fmla="*/ 22 w 43"/>
                    <a:gd name="T11" fmla="*/ 0 h 21"/>
                    <a:gd name="T12" fmla="*/ 15 w 43"/>
                    <a:gd name="T13" fmla="*/ 1 h 21"/>
                    <a:gd name="T14" fmla="*/ 9 w 43"/>
                    <a:gd name="T15" fmla="*/ 4 h 21"/>
                    <a:gd name="T16" fmla="*/ 5 w 43"/>
                    <a:gd name="T17" fmla="*/ 8 h 21"/>
                    <a:gd name="T18" fmla="*/ 2 w 43"/>
                    <a:gd name="T19" fmla="*/ 15 h 21"/>
                    <a:gd name="T20" fmla="*/ 0 w 4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43" y="21"/>
                      </a:moveTo>
                      <a:lnTo>
                        <a:pt x="42" y="15"/>
                      </a:lnTo>
                      <a:lnTo>
                        <a:pt x="39" y="8"/>
                      </a:lnTo>
                      <a:lnTo>
                        <a:pt x="35" y="4"/>
                      </a:lnTo>
                      <a:lnTo>
                        <a:pt x="28" y="1"/>
                      </a:lnTo>
                      <a:lnTo>
                        <a:pt x="22" y="0"/>
                      </a:lnTo>
                      <a:lnTo>
                        <a:pt x="15" y="1"/>
                      </a:lnTo>
                      <a:lnTo>
                        <a:pt x="9" y="4"/>
                      </a:lnTo>
                      <a:lnTo>
                        <a:pt x="5" y="8"/>
                      </a:lnTo>
                      <a:lnTo>
                        <a:pt x="2"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19" name="Freeform 1827"/>
                <p:cNvSpPr>
                  <a:spLocks/>
                </p:cNvSpPr>
                <p:nvPr/>
              </p:nvSpPr>
              <p:spPr bwMode="auto">
                <a:xfrm>
                  <a:off x="2097" y="2889"/>
                  <a:ext cx="8" cy="4"/>
                </a:xfrm>
                <a:custGeom>
                  <a:avLst/>
                  <a:gdLst>
                    <a:gd name="T0" fmla="*/ 0 w 43"/>
                    <a:gd name="T1" fmla="*/ 0 h 21"/>
                    <a:gd name="T2" fmla="*/ 1 w 43"/>
                    <a:gd name="T3" fmla="*/ 7 h 21"/>
                    <a:gd name="T4" fmla="*/ 5 w 43"/>
                    <a:gd name="T5" fmla="*/ 13 h 21"/>
                    <a:gd name="T6" fmla="*/ 9 w 43"/>
                    <a:gd name="T7" fmla="*/ 17 h 21"/>
                    <a:gd name="T8" fmla="*/ 15 w 43"/>
                    <a:gd name="T9" fmla="*/ 20 h 21"/>
                    <a:gd name="T10" fmla="*/ 22 w 43"/>
                    <a:gd name="T11" fmla="*/ 21 h 21"/>
                    <a:gd name="T12" fmla="*/ 28 w 43"/>
                    <a:gd name="T13" fmla="*/ 20 h 21"/>
                    <a:gd name="T14" fmla="*/ 35 w 43"/>
                    <a:gd name="T15" fmla="*/ 17 h 21"/>
                    <a:gd name="T16" fmla="*/ 39 w 43"/>
                    <a:gd name="T17" fmla="*/ 13 h 21"/>
                    <a:gd name="T18" fmla="*/ 42 w 43"/>
                    <a:gd name="T19" fmla="*/ 7 h 21"/>
                    <a:gd name="T20" fmla="*/ 43 w 4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0" y="0"/>
                      </a:moveTo>
                      <a:lnTo>
                        <a:pt x="1" y="7"/>
                      </a:lnTo>
                      <a:lnTo>
                        <a:pt x="5" y="13"/>
                      </a:lnTo>
                      <a:lnTo>
                        <a:pt x="9" y="17"/>
                      </a:lnTo>
                      <a:lnTo>
                        <a:pt x="15" y="20"/>
                      </a:lnTo>
                      <a:lnTo>
                        <a:pt x="22" y="21"/>
                      </a:lnTo>
                      <a:lnTo>
                        <a:pt x="28" y="20"/>
                      </a:lnTo>
                      <a:lnTo>
                        <a:pt x="35" y="17"/>
                      </a:lnTo>
                      <a:lnTo>
                        <a:pt x="39" y="13"/>
                      </a:lnTo>
                      <a:lnTo>
                        <a:pt x="42" y="7"/>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0" name="Freeform 1828"/>
                <p:cNvSpPr>
                  <a:spLocks/>
                </p:cNvSpPr>
                <p:nvPr/>
              </p:nvSpPr>
              <p:spPr bwMode="auto">
                <a:xfrm>
                  <a:off x="2097" y="2821"/>
                  <a:ext cx="7" cy="4"/>
                </a:xfrm>
                <a:custGeom>
                  <a:avLst/>
                  <a:gdLst>
                    <a:gd name="T0" fmla="*/ 43 w 43"/>
                    <a:gd name="T1" fmla="*/ 21 h 21"/>
                    <a:gd name="T2" fmla="*/ 42 w 43"/>
                    <a:gd name="T3" fmla="*/ 15 h 21"/>
                    <a:gd name="T4" fmla="*/ 39 w 43"/>
                    <a:gd name="T5" fmla="*/ 9 h 21"/>
                    <a:gd name="T6" fmla="*/ 34 w 43"/>
                    <a:gd name="T7" fmla="*/ 4 h 21"/>
                    <a:gd name="T8" fmla="*/ 28 w 43"/>
                    <a:gd name="T9" fmla="*/ 1 h 21"/>
                    <a:gd name="T10" fmla="*/ 22 w 43"/>
                    <a:gd name="T11" fmla="*/ 0 h 21"/>
                    <a:gd name="T12" fmla="*/ 15 w 43"/>
                    <a:gd name="T13" fmla="*/ 1 h 21"/>
                    <a:gd name="T14" fmla="*/ 9 w 43"/>
                    <a:gd name="T15" fmla="*/ 4 h 21"/>
                    <a:gd name="T16" fmla="*/ 5 w 43"/>
                    <a:gd name="T17" fmla="*/ 9 h 21"/>
                    <a:gd name="T18" fmla="*/ 1 w 43"/>
                    <a:gd name="T19" fmla="*/ 15 h 21"/>
                    <a:gd name="T20" fmla="*/ 0 w 4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43" y="21"/>
                      </a:moveTo>
                      <a:lnTo>
                        <a:pt x="42" y="15"/>
                      </a:lnTo>
                      <a:lnTo>
                        <a:pt x="39" y="9"/>
                      </a:lnTo>
                      <a:lnTo>
                        <a:pt x="34" y="4"/>
                      </a:lnTo>
                      <a:lnTo>
                        <a:pt x="28" y="1"/>
                      </a:lnTo>
                      <a:lnTo>
                        <a:pt x="22" y="0"/>
                      </a:lnTo>
                      <a:lnTo>
                        <a:pt x="15" y="1"/>
                      </a:lnTo>
                      <a:lnTo>
                        <a:pt x="9" y="4"/>
                      </a:lnTo>
                      <a:lnTo>
                        <a:pt x="5" y="9"/>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1" name="Line 1829"/>
                <p:cNvSpPr>
                  <a:spLocks noChangeShapeType="1"/>
                </p:cNvSpPr>
                <p:nvPr/>
              </p:nvSpPr>
              <p:spPr bwMode="auto">
                <a:xfrm flipH="1" flipV="1">
                  <a:off x="2197" y="290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2" name="Line 1830"/>
                <p:cNvSpPr>
                  <a:spLocks noChangeShapeType="1"/>
                </p:cNvSpPr>
                <p:nvPr/>
              </p:nvSpPr>
              <p:spPr bwMode="auto">
                <a:xfrm>
                  <a:off x="2183" y="290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3" name="Freeform 1831"/>
                <p:cNvSpPr>
                  <a:spLocks/>
                </p:cNvSpPr>
                <p:nvPr/>
              </p:nvSpPr>
              <p:spPr bwMode="auto">
                <a:xfrm>
                  <a:off x="2180" y="3071"/>
                  <a:ext cx="4" cy="7"/>
                </a:xfrm>
                <a:custGeom>
                  <a:avLst/>
                  <a:gdLst>
                    <a:gd name="T0" fmla="*/ 0 w 21"/>
                    <a:gd name="T1" fmla="*/ 43 h 43"/>
                    <a:gd name="T2" fmla="*/ 6 w 21"/>
                    <a:gd name="T3" fmla="*/ 42 h 43"/>
                    <a:gd name="T4" fmla="*/ 13 w 21"/>
                    <a:gd name="T5" fmla="*/ 39 h 43"/>
                    <a:gd name="T6" fmla="*/ 17 w 21"/>
                    <a:gd name="T7" fmla="*/ 34 h 43"/>
                    <a:gd name="T8" fmla="*/ 20 w 21"/>
                    <a:gd name="T9" fmla="*/ 28 h 43"/>
                    <a:gd name="T10" fmla="*/ 21 w 21"/>
                    <a:gd name="T11" fmla="*/ 22 h 43"/>
                    <a:gd name="T12" fmla="*/ 20 w 21"/>
                    <a:gd name="T13" fmla="*/ 15 h 43"/>
                    <a:gd name="T14" fmla="*/ 17 w 21"/>
                    <a:gd name="T15" fmla="*/ 9 h 43"/>
                    <a:gd name="T16" fmla="*/ 13 w 21"/>
                    <a:gd name="T17" fmla="*/ 5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3" y="39"/>
                      </a:lnTo>
                      <a:lnTo>
                        <a:pt x="17" y="34"/>
                      </a:lnTo>
                      <a:lnTo>
                        <a:pt x="20" y="28"/>
                      </a:lnTo>
                      <a:lnTo>
                        <a:pt x="21" y="22"/>
                      </a:lnTo>
                      <a:lnTo>
                        <a:pt x="20" y="15"/>
                      </a:lnTo>
                      <a:lnTo>
                        <a:pt x="17" y="9"/>
                      </a:lnTo>
                      <a:lnTo>
                        <a:pt x="13" y="5"/>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4" name="Line 1832"/>
                <p:cNvSpPr>
                  <a:spLocks noChangeShapeType="1"/>
                </p:cNvSpPr>
                <p:nvPr/>
              </p:nvSpPr>
              <p:spPr bwMode="auto">
                <a:xfrm flipV="1">
                  <a:off x="2116" y="307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5" name="Line 1833"/>
                <p:cNvSpPr>
                  <a:spLocks noChangeShapeType="1"/>
                </p:cNvSpPr>
                <p:nvPr/>
              </p:nvSpPr>
              <p:spPr bwMode="auto">
                <a:xfrm flipH="1">
                  <a:off x="2116"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6" name="Line 1834"/>
                <p:cNvSpPr>
                  <a:spLocks noChangeShapeType="1"/>
                </p:cNvSpPr>
                <p:nvPr/>
              </p:nvSpPr>
              <p:spPr bwMode="auto">
                <a:xfrm flipH="1" flipV="1">
                  <a:off x="2198" y="299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7" name="Line 1835"/>
                <p:cNvSpPr>
                  <a:spLocks noChangeShapeType="1"/>
                </p:cNvSpPr>
                <p:nvPr/>
              </p:nvSpPr>
              <p:spPr bwMode="auto">
                <a:xfrm>
                  <a:off x="2183" y="2992"/>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8" name="Freeform 1836"/>
                <p:cNvSpPr>
                  <a:spLocks/>
                </p:cNvSpPr>
                <p:nvPr/>
              </p:nvSpPr>
              <p:spPr bwMode="auto">
                <a:xfrm>
                  <a:off x="2198" y="3071"/>
                  <a:ext cx="4" cy="7"/>
                </a:xfrm>
                <a:custGeom>
                  <a:avLst/>
                  <a:gdLst>
                    <a:gd name="T0" fmla="*/ 21 w 21"/>
                    <a:gd name="T1" fmla="*/ 0 h 43"/>
                    <a:gd name="T2" fmla="*/ 14 w 21"/>
                    <a:gd name="T3" fmla="*/ 1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4 h 43"/>
                    <a:gd name="T16" fmla="*/ 8 w 21"/>
                    <a:gd name="T17" fmla="*/ 39 h 43"/>
                    <a:gd name="T18" fmla="*/ 14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4" y="1"/>
                      </a:lnTo>
                      <a:lnTo>
                        <a:pt x="8" y="5"/>
                      </a:lnTo>
                      <a:lnTo>
                        <a:pt x="4" y="9"/>
                      </a:lnTo>
                      <a:lnTo>
                        <a:pt x="1" y="15"/>
                      </a:lnTo>
                      <a:lnTo>
                        <a:pt x="0" y="22"/>
                      </a:lnTo>
                      <a:lnTo>
                        <a:pt x="1" y="28"/>
                      </a:lnTo>
                      <a:lnTo>
                        <a:pt x="4" y="34"/>
                      </a:lnTo>
                      <a:lnTo>
                        <a:pt x="8" y="39"/>
                      </a:lnTo>
                      <a:lnTo>
                        <a:pt x="14"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9" name="Line 1837"/>
                <p:cNvSpPr>
                  <a:spLocks noChangeShapeType="1"/>
                </p:cNvSpPr>
                <p:nvPr/>
              </p:nvSpPr>
              <p:spPr bwMode="auto">
                <a:xfrm>
                  <a:off x="2183"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0" name="Line 1838"/>
                <p:cNvSpPr>
                  <a:spLocks noChangeShapeType="1"/>
                </p:cNvSpPr>
                <p:nvPr/>
              </p:nvSpPr>
              <p:spPr bwMode="auto">
                <a:xfrm flipH="1" flipV="1">
                  <a:off x="2197"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1" name="Freeform 1839"/>
                <p:cNvSpPr>
                  <a:spLocks/>
                </p:cNvSpPr>
                <p:nvPr/>
              </p:nvSpPr>
              <p:spPr bwMode="auto">
                <a:xfrm>
                  <a:off x="2111" y="2801"/>
                  <a:ext cx="4" cy="3"/>
                </a:xfrm>
                <a:custGeom>
                  <a:avLst/>
                  <a:gdLst>
                    <a:gd name="T0" fmla="*/ 21 w 21"/>
                    <a:gd name="T1" fmla="*/ 0 h 22"/>
                    <a:gd name="T2" fmla="*/ 16 w 21"/>
                    <a:gd name="T3" fmla="*/ 1 h 22"/>
                    <a:gd name="T4" fmla="*/ 10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0"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2" name="Freeform 1840"/>
                <p:cNvSpPr>
                  <a:spLocks/>
                </p:cNvSpPr>
                <p:nvPr/>
              </p:nvSpPr>
              <p:spPr bwMode="auto">
                <a:xfrm>
                  <a:off x="2111" y="2811"/>
                  <a:ext cx="4" cy="4"/>
                </a:xfrm>
                <a:custGeom>
                  <a:avLst/>
                  <a:gdLst>
                    <a:gd name="T0" fmla="*/ 0 w 21"/>
                    <a:gd name="T1" fmla="*/ 0 h 22"/>
                    <a:gd name="T2" fmla="*/ 1 w 21"/>
                    <a:gd name="T3" fmla="*/ 6 h 22"/>
                    <a:gd name="T4" fmla="*/ 3 w 21"/>
                    <a:gd name="T5" fmla="*/ 11 h 22"/>
                    <a:gd name="T6" fmla="*/ 6 w 21"/>
                    <a:gd name="T7" fmla="*/ 15 h 22"/>
                    <a:gd name="T8" fmla="*/ 10 w 21"/>
                    <a:gd name="T9" fmla="*/ 18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0" y="18"/>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3" name="Line 1841"/>
                <p:cNvSpPr>
                  <a:spLocks noChangeShapeType="1"/>
                </p:cNvSpPr>
                <p:nvPr/>
              </p:nvSpPr>
              <p:spPr bwMode="auto">
                <a:xfrm flipV="1">
                  <a:off x="2022" y="2800"/>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4" name="Line 1842"/>
                <p:cNvSpPr>
                  <a:spLocks noChangeShapeType="1"/>
                </p:cNvSpPr>
                <p:nvPr/>
              </p:nvSpPr>
              <p:spPr bwMode="auto">
                <a:xfrm flipV="1">
                  <a:off x="2022"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5" name="Freeform 1843"/>
                <p:cNvSpPr>
                  <a:spLocks/>
                </p:cNvSpPr>
                <p:nvPr/>
              </p:nvSpPr>
              <p:spPr bwMode="auto">
                <a:xfrm>
                  <a:off x="2001" y="2801"/>
                  <a:ext cx="3" cy="3"/>
                </a:xfrm>
                <a:custGeom>
                  <a:avLst/>
                  <a:gdLst>
                    <a:gd name="T0" fmla="*/ 21 w 21"/>
                    <a:gd name="T1" fmla="*/ 21 h 21"/>
                    <a:gd name="T2" fmla="*/ 20 w 21"/>
                    <a:gd name="T3" fmla="*/ 16 h 21"/>
                    <a:gd name="T4" fmla="*/ 18 w 21"/>
                    <a:gd name="T5" fmla="*/ 10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6" name="Freeform 1844"/>
                <p:cNvSpPr>
                  <a:spLocks/>
                </p:cNvSpPr>
                <p:nvPr/>
              </p:nvSpPr>
              <p:spPr bwMode="auto">
                <a:xfrm>
                  <a:off x="2001" y="2812"/>
                  <a:ext cx="3" cy="3"/>
                </a:xfrm>
                <a:custGeom>
                  <a:avLst/>
                  <a:gdLst>
                    <a:gd name="T0" fmla="*/ 0 w 21"/>
                    <a:gd name="T1" fmla="*/ 22 h 22"/>
                    <a:gd name="T2" fmla="*/ 5 w 21"/>
                    <a:gd name="T3" fmla="*/ 21 h 22"/>
                    <a:gd name="T4" fmla="*/ 10 w 21"/>
                    <a:gd name="T5" fmla="*/ 19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0" y="19"/>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7" name="Line 1845"/>
                <p:cNvSpPr>
                  <a:spLocks noChangeShapeType="1"/>
                </p:cNvSpPr>
                <p:nvPr/>
              </p:nvSpPr>
              <p:spPr bwMode="auto">
                <a:xfrm>
                  <a:off x="2004" y="2804"/>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8" name="Freeform 1846"/>
                <p:cNvSpPr>
                  <a:spLocks/>
                </p:cNvSpPr>
                <p:nvPr/>
              </p:nvSpPr>
              <p:spPr bwMode="auto">
                <a:xfrm>
                  <a:off x="2019" y="2801"/>
                  <a:ext cx="3" cy="3"/>
                </a:xfrm>
                <a:custGeom>
                  <a:avLst/>
                  <a:gdLst>
                    <a:gd name="T0" fmla="*/ 22 w 22"/>
                    <a:gd name="T1" fmla="*/ 0 h 22"/>
                    <a:gd name="T2" fmla="*/ 16 w 22"/>
                    <a:gd name="T3" fmla="*/ 1 h 22"/>
                    <a:gd name="T4" fmla="*/ 11 w 22"/>
                    <a:gd name="T5" fmla="*/ 4 h 22"/>
                    <a:gd name="T6" fmla="*/ 7 w 22"/>
                    <a:gd name="T7" fmla="*/ 7 h 22"/>
                    <a:gd name="T8" fmla="*/ 4 w 22"/>
                    <a:gd name="T9" fmla="*/ 11 h 22"/>
                    <a:gd name="T10" fmla="*/ 1 w 22"/>
                    <a:gd name="T11" fmla="*/ 16 h 22"/>
                    <a:gd name="T12" fmla="*/ 0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0"/>
                      </a:moveTo>
                      <a:lnTo>
                        <a:pt x="16" y="1"/>
                      </a:lnTo>
                      <a:lnTo>
                        <a:pt x="11" y="4"/>
                      </a:lnTo>
                      <a:lnTo>
                        <a:pt x="7" y="7"/>
                      </a:lnTo>
                      <a:lnTo>
                        <a:pt x="4"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39" name="Freeform 1847"/>
                <p:cNvSpPr>
                  <a:spLocks/>
                </p:cNvSpPr>
                <p:nvPr/>
              </p:nvSpPr>
              <p:spPr bwMode="auto">
                <a:xfrm>
                  <a:off x="2019" y="2811"/>
                  <a:ext cx="3" cy="4"/>
                </a:xfrm>
                <a:custGeom>
                  <a:avLst/>
                  <a:gdLst>
                    <a:gd name="T0" fmla="*/ 0 w 22"/>
                    <a:gd name="T1" fmla="*/ 0 h 22"/>
                    <a:gd name="T2" fmla="*/ 1 w 22"/>
                    <a:gd name="T3" fmla="*/ 6 h 22"/>
                    <a:gd name="T4" fmla="*/ 4 w 22"/>
                    <a:gd name="T5" fmla="*/ 11 h 22"/>
                    <a:gd name="T6" fmla="*/ 7 w 22"/>
                    <a:gd name="T7" fmla="*/ 15 h 22"/>
                    <a:gd name="T8" fmla="*/ 11 w 22"/>
                    <a:gd name="T9" fmla="*/ 19 h 22"/>
                    <a:gd name="T10" fmla="*/ 16 w 22"/>
                    <a:gd name="T11" fmla="*/ 21 h 22"/>
                    <a:gd name="T12" fmla="*/ 22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1" y="6"/>
                      </a:lnTo>
                      <a:lnTo>
                        <a:pt x="4" y="11"/>
                      </a:lnTo>
                      <a:lnTo>
                        <a:pt x="7" y="15"/>
                      </a:lnTo>
                      <a:lnTo>
                        <a:pt x="11" y="19"/>
                      </a:lnTo>
                      <a:lnTo>
                        <a:pt x="16" y="21"/>
                      </a:lnTo>
                      <a:lnTo>
                        <a:pt x="22"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0" name="Line 1848"/>
                <p:cNvSpPr>
                  <a:spLocks noChangeShapeType="1"/>
                </p:cNvSpPr>
                <p:nvPr/>
              </p:nvSpPr>
              <p:spPr bwMode="auto">
                <a:xfrm flipV="1">
                  <a:off x="2019"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1" name="Freeform 1849"/>
                <p:cNvSpPr>
                  <a:spLocks/>
                </p:cNvSpPr>
                <p:nvPr/>
              </p:nvSpPr>
              <p:spPr bwMode="auto">
                <a:xfrm>
                  <a:off x="2086" y="2800"/>
                  <a:ext cx="4" cy="4"/>
                </a:xfrm>
                <a:custGeom>
                  <a:avLst/>
                  <a:gdLst>
                    <a:gd name="T0" fmla="*/ 22 w 22"/>
                    <a:gd name="T1" fmla="*/ 22 h 22"/>
                    <a:gd name="T2" fmla="*/ 21 w 22"/>
                    <a:gd name="T3" fmla="*/ 16 h 22"/>
                    <a:gd name="T4" fmla="*/ 18 w 22"/>
                    <a:gd name="T5" fmla="*/ 11 h 22"/>
                    <a:gd name="T6" fmla="*/ 15 w 22"/>
                    <a:gd name="T7" fmla="*/ 7 h 22"/>
                    <a:gd name="T8" fmla="*/ 11 w 22"/>
                    <a:gd name="T9" fmla="*/ 4 h 22"/>
                    <a:gd name="T10" fmla="*/ 6 w 22"/>
                    <a:gd name="T11" fmla="*/ 1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22"/>
                      </a:moveTo>
                      <a:lnTo>
                        <a:pt x="21" y="16"/>
                      </a:lnTo>
                      <a:lnTo>
                        <a:pt x="18" y="11"/>
                      </a:lnTo>
                      <a:lnTo>
                        <a:pt x="15" y="7"/>
                      </a:lnTo>
                      <a:lnTo>
                        <a:pt x="11"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2" name="Freeform 1850"/>
                <p:cNvSpPr>
                  <a:spLocks/>
                </p:cNvSpPr>
                <p:nvPr/>
              </p:nvSpPr>
              <p:spPr bwMode="auto">
                <a:xfrm>
                  <a:off x="2086" y="2811"/>
                  <a:ext cx="4" cy="4"/>
                </a:xfrm>
                <a:custGeom>
                  <a:avLst/>
                  <a:gdLst>
                    <a:gd name="T0" fmla="*/ 0 w 22"/>
                    <a:gd name="T1" fmla="*/ 22 h 22"/>
                    <a:gd name="T2" fmla="*/ 6 w 22"/>
                    <a:gd name="T3" fmla="*/ 21 h 22"/>
                    <a:gd name="T4" fmla="*/ 11 w 22"/>
                    <a:gd name="T5" fmla="*/ 18 h 22"/>
                    <a:gd name="T6" fmla="*/ 15 w 22"/>
                    <a:gd name="T7" fmla="*/ 15 h 22"/>
                    <a:gd name="T8" fmla="*/ 18 w 22"/>
                    <a:gd name="T9" fmla="*/ 11 h 22"/>
                    <a:gd name="T10" fmla="*/ 21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1"/>
                      </a:lnTo>
                      <a:lnTo>
                        <a:pt x="11" y="18"/>
                      </a:lnTo>
                      <a:lnTo>
                        <a:pt x="15" y="15"/>
                      </a:lnTo>
                      <a:lnTo>
                        <a:pt x="18" y="11"/>
                      </a:lnTo>
                      <a:lnTo>
                        <a:pt x="21"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3" name="Line 1851"/>
                <p:cNvSpPr>
                  <a:spLocks noChangeShapeType="1"/>
                </p:cNvSpPr>
                <p:nvPr/>
              </p:nvSpPr>
              <p:spPr bwMode="auto">
                <a:xfrm>
                  <a:off x="2090"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4" name="Freeform 1852"/>
                <p:cNvSpPr>
                  <a:spLocks/>
                </p:cNvSpPr>
                <p:nvPr/>
              </p:nvSpPr>
              <p:spPr bwMode="auto">
                <a:xfrm>
                  <a:off x="2099" y="2806"/>
                  <a:ext cx="3" cy="3"/>
                </a:xfrm>
                <a:custGeom>
                  <a:avLst/>
                  <a:gdLst>
                    <a:gd name="T0" fmla="*/ 21 w 21"/>
                    <a:gd name="T1" fmla="*/ 11 h 22"/>
                    <a:gd name="T2" fmla="*/ 20 w 21"/>
                    <a:gd name="T3" fmla="*/ 7 h 22"/>
                    <a:gd name="T4" fmla="*/ 17 w 21"/>
                    <a:gd name="T5" fmla="*/ 2 h 22"/>
                    <a:gd name="T6" fmla="*/ 13 w 21"/>
                    <a:gd name="T7" fmla="*/ 0 h 22"/>
                    <a:gd name="T8" fmla="*/ 8 w 21"/>
                    <a:gd name="T9" fmla="*/ 0 h 22"/>
                    <a:gd name="T10" fmla="*/ 4 w 21"/>
                    <a:gd name="T11" fmla="*/ 2 h 22"/>
                    <a:gd name="T12" fmla="*/ 1 w 21"/>
                    <a:gd name="T13" fmla="*/ 7 h 22"/>
                    <a:gd name="T14" fmla="*/ 0 w 21"/>
                    <a:gd name="T15" fmla="*/ 11 h 22"/>
                    <a:gd name="T16" fmla="*/ 1 w 21"/>
                    <a:gd name="T17" fmla="*/ 15 h 22"/>
                    <a:gd name="T18" fmla="*/ 4 w 21"/>
                    <a:gd name="T19" fmla="*/ 19 h 22"/>
                    <a:gd name="T20" fmla="*/ 8 w 21"/>
                    <a:gd name="T21" fmla="*/ 22 h 22"/>
                    <a:gd name="T22" fmla="*/ 13 w 21"/>
                    <a:gd name="T23" fmla="*/ 22 h 22"/>
                    <a:gd name="T24" fmla="*/ 17 w 21"/>
                    <a:gd name="T25" fmla="*/ 19 h 22"/>
                    <a:gd name="T26" fmla="*/ 20 w 21"/>
                    <a:gd name="T27" fmla="*/ 15 h 22"/>
                    <a:gd name="T28" fmla="*/ 21 w 21"/>
                    <a:gd name="T2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2">
                      <a:moveTo>
                        <a:pt x="21" y="11"/>
                      </a:moveTo>
                      <a:lnTo>
                        <a:pt x="20" y="7"/>
                      </a:lnTo>
                      <a:lnTo>
                        <a:pt x="17" y="2"/>
                      </a:lnTo>
                      <a:lnTo>
                        <a:pt x="13" y="0"/>
                      </a:lnTo>
                      <a:lnTo>
                        <a:pt x="8" y="0"/>
                      </a:lnTo>
                      <a:lnTo>
                        <a:pt x="4" y="2"/>
                      </a:lnTo>
                      <a:lnTo>
                        <a:pt x="1" y="7"/>
                      </a:lnTo>
                      <a:lnTo>
                        <a:pt x="0" y="11"/>
                      </a:lnTo>
                      <a:lnTo>
                        <a:pt x="1" y="15"/>
                      </a:lnTo>
                      <a:lnTo>
                        <a:pt x="4" y="19"/>
                      </a:lnTo>
                      <a:lnTo>
                        <a:pt x="8" y="22"/>
                      </a:lnTo>
                      <a:lnTo>
                        <a:pt x="13" y="22"/>
                      </a:lnTo>
                      <a:lnTo>
                        <a:pt x="17" y="19"/>
                      </a:lnTo>
                      <a:lnTo>
                        <a:pt x="20" y="15"/>
                      </a:lnTo>
                      <a:lnTo>
                        <a:pt x="21" y="1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5" name="Line 1853"/>
                <p:cNvSpPr>
                  <a:spLocks noChangeShapeType="1"/>
                </p:cNvSpPr>
                <p:nvPr/>
              </p:nvSpPr>
              <p:spPr bwMode="auto">
                <a:xfrm flipV="1">
                  <a:off x="2111"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6" name="Freeform 1854"/>
                <p:cNvSpPr>
                  <a:spLocks/>
                </p:cNvSpPr>
                <p:nvPr/>
              </p:nvSpPr>
              <p:spPr bwMode="auto">
                <a:xfrm>
                  <a:off x="2179" y="2811"/>
                  <a:ext cx="4" cy="4"/>
                </a:xfrm>
                <a:custGeom>
                  <a:avLst/>
                  <a:gdLst>
                    <a:gd name="T0" fmla="*/ 0 w 21"/>
                    <a:gd name="T1" fmla="*/ 22 h 22"/>
                    <a:gd name="T2" fmla="*/ 5 w 21"/>
                    <a:gd name="T3" fmla="*/ 21 h 22"/>
                    <a:gd name="T4" fmla="*/ 10 w 21"/>
                    <a:gd name="T5" fmla="*/ 18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0" y="18"/>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7" name="Freeform 1855"/>
                <p:cNvSpPr>
                  <a:spLocks/>
                </p:cNvSpPr>
                <p:nvPr/>
              </p:nvSpPr>
              <p:spPr bwMode="auto">
                <a:xfrm>
                  <a:off x="2179" y="2800"/>
                  <a:ext cx="4" cy="4"/>
                </a:xfrm>
                <a:custGeom>
                  <a:avLst/>
                  <a:gdLst>
                    <a:gd name="T0" fmla="*/ 21 w 21"/>
                    <a:gd name="T1" fmla="*/ 22 h 22"/>
                    <a:gd name="T2" fmla="*/ 20 w 21"/>
                    <a:gd name="T3" fmla="*/ 16 h 22"/>
                    <a:gd name="T4" fmla="*/ 18 w 21"/>
                    <a:gd name="T5" fmla="*/ 11 h 22"/>
                    <a:gd name="T6" fmla="*/ 14 w 21"/>
                    <a:gd name="T7" fmla="*/ 7 h 22"/>
                    <a:gd name="T8" fmla="*/ 10 w 21"/>
                    <a:gd name="T9" fmla="*/ 3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4" y="7"/>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8" name="Line 1856"/>
                <p:cNvSpPr>
                  <a:spLocks noChangeShapeType="1"/>
                </p:cNvSpPr>
                <p:nvPr/>
              </p:nvSpPr>
              <p:spPr bwMode="auto">
                <a:xfrm flipV="1">
                  <a:off x="2115" y="2800"/>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9" name="Line 1857"/>
                <p:cNvSpPr>
                  <a:spLocks noChangeShapeType="1"/>
                </p:cNvSpPr>
                <p:nvPr/>
              </p:nvSpPr>
              <p:spPr bwMode="auto">
                <a:xfrm flipV="1">
                  <a:off x="2115"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0" name="Freeform 1858"/>
                <p:cNvSpPr>
                  <a:spLocks/>
                </p:cNvSpPr>
                <p:nvPr/>
              </p:nvSpPr>
              <p:spPr bwMode="auto">
                <a:xfrm>
                  <a:off x="2197" y="2800"/>
                  <a:ext cx="4" cy="4"/>
                </a:xfrm>
                <a:custGeom>
                  <a:avLst/>
                  <a:gdLst>
                    <a:gd name="T0" fmla="*/ 21 w 21"/>
                    <a:gd name="T1" fmla="*/ 0 h 22"/>
                    <a:gd name="T2" fmla="*/ 16 w 21"/>
                    <a:gd name="T3" fmla="*/ 1 h 22"/>
                    <a:gd name="T4" fmla="*/ 11 w 21"/>
                    <a:gd name="T5" fmla="*/ 3 h 22"/>
                    <a:gd name="T6" fmla="*/ 7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3"/>
                      </a:lnTo>
                      <a:lnTo>
                        <a:pt x="7"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1" name="Freeform 1859"/>
                <p:cNvSpPr>
                  <a:spLocks/>
                </p:cNvSpPr>
                <p:nvPr/>
              </p:nvSpPr>
              <p:spPr bwMode="auto">
                <a:xfrm>
                  <a:off x="2197" y="2811"/>
                  <a:ext cx="4" cy="3"/>
                </a:xfrm>
                <a:custGeom>
                  <a:avLst/>
                  <a:gdLst>
                    <a:gd name="T0" fmla="*/ 0 w 21"/>
                    <a:gd name="T1" fmla="*/ 0 h 21"/>
                    <a:gd name="T2" fmla="*/ 1 w 21"/>
                    <a:gd name="T3" fmla="*/ 5 h 21"/>
                    <a:gd name="T4" fmla="*/ 3 w 21"/>
                    <a:gd name="T5" fmla="*/ 11 h 21"/>
                    <a:gd name="T6" fmla="*/ 7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7"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2" name="Line 1860"/>
                <p:cNvSpPr>
                  <a:spLocks noChangeShapeType="1"/>
                </p:cNvSpPr>
                <p:nvPr/>
              </p:nvSpPr>
              <p:spPr bwMode="auto">
                <a:xfrm>
                  <a:off x="2183"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3" name="Line 1861"/>
                <p:cNvSpPr>
                  <a:spLocks noChangeShapeType="1"/>
                </p:cNvSpPr>
                <p:nvPr/>
              </p:nvSpPr>
              <p:spPr bwMode="auto">
                <a:xfrm flipV="1">
                  <a:off x="2197"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4" name="Line 1862"/>
                <p:cNvSpPr>
                  <a:spLocks noChangeShapeType="1"/>
                </p:cNvSpPr>
                <p:nvPr/>
              </p:nvSpPr>
              <p:spPr bwMode="auto">
                <a:xfrm flipV="1">
                  <a:off x="2369" y="308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5" name="Line 1863"/>
                <p:cNvSpPr>
                  <a:spLocks noChangeShapeType="1"/>
                </p:cNvSpPr>
                <p:nvPr/>
              </p:nvSpPr>
              <p:spPr bwMode="auto">
                <a:xfrm flipV="1">
                  <a:off x="2284" y="308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6" name="Line 1864"/>
                <p:cNvSpPr>
                  <a:spLocks noChangeShapeType="1"/>
                </p:cNvSpPr>
                <p:nvPr/>
              </p:nvSpPr>
              <p:spPr bwMode="auto">
                <a:xfrm flipH="1">
                  <a:off x="2373" y="307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7" name="Line 1865"/>
                <p:cNvSpPr>
                  <a:spLocks noChangeShapeType="1"/>
                </p:cNvSpPr>
                <p:nvPr/>
              </p:nvSpPr>
              <p:spPr bwMode="auto">
                <a:xfrm flipV="1">
                  <a:off x="2373" y="3077"/>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8" name="Line 1866"/>
                <p:cNvSpPr>
                  <a:spLocks noChangeShapeType="1"/>
                </p:cNvSpPr>
                <p:nvPr/>
              </p:nvSpPr>
              <p:spPr bwMode="auto">
                <a:xfrm flipV="1">
                  <a:off x="2369" y="29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59" name="Line 1867"/>
                <p:cNvSpPr>
                  <a:spLocks noChangeShapeType="1"/>
                </p:cNvSpPr>
                <p:nvPr/>
              </p:nvSpPr>
              <p:spPr bwMode="auto">
                <a:xfrm flipH="1">
                  <a:off x="2369" y="306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0" name="Line 1868"/>
                <p:cNvSpPr>
                  <a:spLocks noChangeShapeType="1"/>
                </p:cNvSpPr>
                <p:nvPr/>
              </p:nvSpPr>
              <p:spPr bwMode="auto">
                <a:xfrm flipV="1">
                  <a:off x="2369" y="290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1" name="Line 1869"/>
                <p:cNvSpPr>
                  <a:spLocks noChangeShapeType="1"/>
                </p:cNvSpPr>
                <p:nvPr/>
              </p:nvSpPr>
              <p:spPr bwMode="auto">
                <a:xfrm flipH="1">
                  <a:off x="2369" y="297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2" name="Line 1870"/>
                <p:cNvSpPr>
                  <a:spLocks noChangeShapeType="1"/>
                </p:cNvSpPr>
                <p:nvPr/>
              </p:nvSpPr>
              <p:spPr bwMode="auto">
                <a:xfrm flipV="1">
                  <a:off x="2368" y="282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3" name="Line 1871"/>
                <p:cNvSpPr>
                  <a:spLocks noChangeShapeType="1"/>
                </p:cNvSpPr>
                <p:nvPr/>
              </p:nvSpPr>
              <p:spPr bwMode="auto">
                <a:xfrm flipH="1">
                  <a:off x="2369" y="28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4" name="Line 1872"/>
                <p:cNvSpPr>
                  <a:spLocks noChangeShapeType="1"/>
                </p:cNvSpPr>
                <p:nvPr/>
              </p:nvSpPr>
              <p:spPr bwMode="auto">
                <a:xfrm flipH="1" flipV="1">
                  <a:off x="2369" y="290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5" name="Line 1873"/>
                <p:cNvSpPr>
                  <a:spLocks noChangeShapeType="1"/>
                </p:cNvSpPr>
                <p:nvPr/>
              </p:nvSpPr>
              <p:spPr bwMode="auto">
                <a:xfrm>
                  <a:off x="2354" y="2906"/>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6" name="Line 1874"/>
                <p:cNvSpPr>
                  <a:spLocks noChangeShapeType="1"/>
                </p:cNvSpPr>
                <p:nvPr/>
              </p:nvSpPr>
              <p:spPr bwMode="auto">
                <a:xfrm flipH="1" flipV="1">
                  <a:off x="2283" y="290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7" name="Line 1875"/>
                <p:cNvSpPr>
                  <a:spLocks noChangeShapeType="1"/>
                </p:cNvSpPr>
                <p:nvPr/>
              </p:nvSpPr>
              <p:spPr bwMode="auto">
                <a:xfrm>
                  <a:off x="2269" y="290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8" name="Line 1876"/>
                <p:cNvSpPr>
                  <a:spLocks noChangeShapeType="1"/>
                </p:cNvSpPr>
                <p:nvPr/>
              </p:nvSpPr>
              <p:spPr bwMode="auto">
                <a:xfrm flipV="1">
                  <a:off x="2287" y="3077"/>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9" name="Line 1877"/>
                <p:cNvSpPr>
                  <a:spLocks noChangeShapeType="1"/>
                </p:cNvSpPr>
                <p:nvPr/>
              </p:nvSpPr>
              <p:spPr bwMode="auto">
                <a:xfrm flipH="1">
                  <a:off x="2287" y="3070"/>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0" name="Line 1878"/>
                <p:cNvSpPr>
                  <a:spLocks noChangeShapeType="1"/>
                </p:cNvSpPr>
                <p:nvPr/>
              </p:nvSpPr>
              <p:spPr bwMode="auto">
                <a:xfrm flipV="1">
                  <a:off x="2283" y="299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1" name="Line 1879"/>
                <p:cNvSpPr>
                  <a:spLocks noChangeShapeType="1"/>
                </p:cNvSpPr>
                <p:nvPr/>
              </p:nvSpPr>
              <p:spPr bwMode="auto">
                <a:xfrm flipH="1">
                  <a:off x="2284" y="306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2" name="Line 1880"/>
                <p:cNvSpPr>
                  <a:spLocks noChangeShapeType="1"/>
                </p:cNvSpPr>
                <p:nvPr/>
              </p:nvSpPr>
              <p:spPr bwMode="auto">
                <a:xfrm flipH="1">
                  <a:off x="2283" y="2977"/>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3" name="Line 1881"/>
                <p:cNvSpPr>
                  <a:spLocks noChangeShapeType="1"/>
                </p:cNvSpPr>
                <p:nvPr/>
              </p:nvSpPr>
              <p:spPr bwMode="auto">
                <a:xfrm flipH="1" flipV="1">
                  <a:off x="2283" y="299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4" name="Line 1882"/>
                <p:cNvSpPr>
                  <a:spLocks noChangeShapeType="1"/>
                </p:cNvSpPr>
                <p:nvPr/>
              </p:nvSpPr>
              <p:spPr bwMode="auto">
                <a:xfrm>
                  <a:off x="2269"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5" name="Freeform 1883"/>
                <p:cNvSpPr>
                  <a:spLocks/>
                </p:cNvSpPr>
                <p:nvPr/>
              </p:nvSpPr>
              <p:spPr bwMode="auto">
                <a:xfrm>
                  <a:off x="2266" y="3071"/>
                  <a:ext cx="3" cy="7"/>
                </a:xfrm>
                <a:custGeom>
                  <a:avLst/>
                  <a:gdLst>
                    <a:gd name="T0" fmla="*/ 0 w 22"/>
                    <a:gd name="T1" fmla="*/ 43 h 43"/>
                    <a:gd name="T2" fmla="*/ 7 w 22"/>
                    <a:gd name="T3" fmla="*/ 42 h 43"/>
                    <a:gd name="T4" fmla="*/ 13 w 22"/>
                    <a:gd name="T5" fmla="*/ 39 h 43"/>
                    <a:gd name="T6" fmla="*/ 18 w 22"/>
                    <a:gd name="T7" fmla="*/ 34 h 43"/>
                    <a:gd name="T8" fmla="*/ 21 w 22"/>
                    <a:gd name="T9" fmla="*/ 28 h 43"/>
                    <a:gd name="T10" fmla="*/ 22 w 22"/>
                    <a:gd name="T11" fmla="*/ 22 h 43"/>
                    <a:gd name="T12" fmla="*/ 21 w 22"/>
                    <a:gd name="T13" fmla="*/ 15 h 43"/>
                    <a:gd name="T14" fmla="*/ 18 w 22"/>
                    <a:gd name="T15" fmla="*/ 9 h 43"/>
                    <a:gd name="T16" fmla="*/ 13 w 22"/>
                    <a:gd name="T17" fmla="*/ 5 h 43"/>
                    <a:gd name="T18" fmla="*/ 7 w 22"/>
                    <a:gd name="T19" fmla="*/ 1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2"/>
                      </a:lnTo>
                      <a:lnTo>
                        <a:pt x="13" y="39"/>
                      </a:lnTo>
                      <a:lnTo>
                        <a:pt x="18" y="34"/>
                      </a:lnTo>
                      <a:lnTo>
                        <a:pt x="21" y="28"/>
                      </a:lnTo>
                      <a:lnTo>
                        <a:pt x="22" y="22"/>
                      </a:lnTo>
                      <a:lnTo>
                        <a:pt x="21" y="15"/>
                      </a:lnTo>
                      <a:lnTo>
                        <a:pt x="18" y="9"/>
                      </a:lnTo>
                      <a:lnTo>
                        <a:pt x="13" y="5"/>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6" name="Freeform 1884"/>
                <p:cNvSpPr>
                  <a:spLocks/>
                </p:cNvSpPr>
                <p:nvPr/>
              </p:nvSpPr>
              <p:spPr bwMode="auto">
                <a:xfrm>
                  <a:off x="2284" y="3071"/>
                  <a:ext cx="3" cy="7"/>
                </a:xfrm>
                <a:custGeom>
                  <a:avLst/>
                  <a:gdLst>
                    <a:gd name="T0" fmla="*/ 21 w 21"/>
                    <a:gd name="T1" fmla="*/ 0 h 43"/>
                    <a:gd name="T2" fmla="*/ 15 w 21"/>
                    <a:gd name="T3" fmla="*/ 1 h 43"/>
                    <a:gd name="T4" fmla="*/ 9 w 21"/>
                    <a:gd name="T5" fmla="*/ 5 h 43"/>
                    <a:gd name="T6" fmla="*/ 4 w 21"/>
                    <a:gd name="T7" fmla="*/ 9 h 43"/>
                    <a:gd name="T8" fmla="*/ 1 w 21"/>
                    <a:gd name="T9" fmla="*/ 15 h 43"/>
                    <a:gd name="T10" fmla="*/ 0 w 21"/>
                    <a:gd name="T11" fmla="*/ 22 h 43"/>
                    <a:gd name="T12" fmla="*/ 1 w 21"/>
                    <a:gd name="T13" fmla="*/ 28 h 43"/>
                    <a:gd name="T14" fmla="*/ 4 w 21"/>
                    <a:gd name="T15" fmla="*/ 34 h 43"/>
                    <a:gd name="T16" fmla="*/ 9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9" y="5"/>
                      </a:lnTo>
                      <a:lnTo>
                        <a:pt x="4" y="9"/>
                      </a:lnTo>
                      <a:lnTo>
                        <a:pt x="1" y="15"/>
                      </a:lnTo>
                      <a:lnTo>
                        <a:pt x="0" y="22"/>
                      </a:lnTo>
                      <a:lnTo>
                        <a:pt x="1" y="28"/>
                      </a:lnTo>
                      <a:lnTo>
                        <a:pt x="4" y="34"/>
                      </a:lnTo>
                      <a:lnTo>
                        <a:pt x="9"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7" name="Line 1885"/>
                <p:cNvSpPr>
                  <a:spLocks noChangeShapeType="1"/>
                </p:cNvSpPr>
                <p:nvPr/>
              </p:nvSpPr>
              <p:spPr bwMode="auto">
                <a:xfrm flipH="1" flipV="1">
                  <a:off x="2369"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8" name="Line 1886"/>
                <p:cNvSpPr>
                  <a:spLocks noChangeShapeType="1"/>
                </p:cNvSpPr>
                <p:nvPr/>
              </p:nvSpPr>
              <p:spPr bwMode="auto">
                <a:xfrm>
                  <a:off x="2355"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79" name="Freeform 1887"/>
                <p:cNvSpPr>
                  <a:spLocks/>
                </p:cNvSpPr>
                <p:nvPr/>
              </p:nvSpPr>
              <p:spPr bwMode="auto">
                <a:xfrm>
                  <a:off x="2352" y="3070"/>
                  <a:ext cx="3" cy="7"/>
                </a:xfrm>
                <a:custGeom>
                  <a:avLst/>
                  <a:gdLst>
                    <a:gd name="T0" fmla="*/ 0 w 21"/>
                    <a:gd name="T1" fmla="*/ 43 h 43"/>
                    <a:gd name="T2" fmla="*/ 7 w 21"/>
                    <a:gd name="T3" fmla="*/ 42 h 43"/>
                    <a:gd name="T4" fmla="*/ 13 w 21"/>
                    <a:gd name="T5" fmla="*/ 39 h 43"/>
                    <a:gd name="T6" fmla="*/ 17 w 21"/>
                    <a:gd name="T7" fmla="*/ 34 h 43"/>
                    <a:gd name="T8" fmla="*/ 20 w 21"/>
                    <a:gd name="T9" fmla="*/ 28 h 43"/>
                    <a:gd name="T10" fmla="*/ 21 w 21"/>
                    <a:gd name="T11" fmla="*/ 22 h 43"/>
                    <a:gd name="T12" fmla="*/ 20 w 21"/>
                    <a:gd name="T13" fmla="*/ 15 h 43"/>
                    <a:gd name="T14" fmla="*/ 17 w 21"/>
                    <a:gd name="T15" fmla="*/ 9 h 43"/>
                    <a:gd name="T16" fmla="*/ 13 w 21"/>
                    <a:gd name="T17" fmla="*/ 4 h 43"/>
                    <a:gd name="T18" fmla="*/ 7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7" y="42"/>
                      </a:lnTo>
                      <a:lnTo>
                        <a:pt x="13" y="39"/>
                      </a:lnTo>
                      <a:lnTo>
                        <a:pt x="17" y="34"/>
                      </a:lnTo>
                      <a:lnTo>
                        <a:pt x="20" y="28"/>
                      </a:lnTo>
                      <a:lnTo>
                        <a:pt x="21" y="22"/>
                      </a:lnTo>
                      <a:lnTo>
                        <a:pt x="20" y="15"/>
                      </a:lnTo>
                      <a:lnTo>
                        <a:pt x="17" y="9"/>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0" name="Freeform 1888"/>
                <p:cNvSpPr>
                  <a:spLocks/>
                </p:cNvSpPr>
                <p:nvPr/>
              </p:nvSpPr>
              <p:spPr bwMode="auto">
                <a:xfrm>
                  <a:off x="2369" y="3070"/>
                  <a:ext cx="4" cy="7"/>
                </a:xfrm>
                <a:custGeom>
                  <a:avLst/>
                  <a:gdLst>
                    <a:gd name="T0" fmla="*/ 21 w 21"/>
                    <a:gd name="T1" fmla="*/ 0 h 43"/>
                    <a:gd name="T2" fmla="*/ 15 w 21"/>
                    <a:gd name="T3" fmla="*/ 1 h 43"/>
                    <a:gd name="T4" fmla="*/ 8 w 21"/>
                    <a:gd name="T5" fmla="*/ 4 h 43"/>
                    <a:gd name="T6" fmla="*/ 4 w 21"/>
                    <a:gd name="T7" fmla="*/ 9 h 43"/>
                    <a:gd name="T8" fmla="*/ 1 w 21"/>
                    <a:gd name="T9" fmla="*/ 15 h 43"/>
                    <a:gd name="T10" fmla="*/ 0 w 21"/>
                    <a:gd name="T11" fmla="*/ 21 h 43"/>
                    <a:gd name="T12" fmla="*/ 1 w 21"/>
                    <a:gd name="T13" fmla="*/ 28 h 43"/>
                    <a:gd name="T14" fmla="*/ 4 w 21"/>
                    <a:gd name="T15" fmla="*/ 34 h 43"/>
                    <a:gd name="T16" fmla="*/ 8 w 21"/>
                    <a:gd name="T17" fmla="*/ 38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4"/>
                      </a:lnTo>
                      <a:lnTo>
                        <a:pt x="4" y="9"/>
                      </a:lnTo>
                      <a:lnTo>
                        <a:pt x="1" y="15"/>
                      </a:lnTo>
                      <a:lnTo>
                        <a:pt x="0" y="21"/>
                      </a:lnTo>
                      <a:lnTo>
                        <a:pt x="1" y="28"/>
                      </a:lnTo>
                      <a:lnTo>
                        <a:pt x="4" y="34"/>
                      </a:lnTo>
                      <a:lnTo>
                        <a:pt x="8" y="38"/>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1" name="Line 1889"/>
                <p:cNvSpPr>
                  <a:spLocks noChangeShapeType="1"/>
                </p:cNvSpPr>
                <p:nvPr/>
              </p:nvSpPr>
              <p:spPr bwMode="auto">
                <a:xfrm flipV="1">
                  <a:off x="2283" y="290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2" name="Line 1890"/>
                <p:cNvSpPr>
                  <a:spLocks noChangeShapeType="1"/>
                </p:cNvSpPr>
                <p:nvPr/>
              </p:nvSpPr>
              <p:spPr bwMode="auto">
                <a:xfrm flipV="1">
                  <a:off x="2283" y="2820"/>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3" name="Line 1891"/>
                <p:cNvSpPr>
                  <a:spLocks noChangeShapeType="1"/>
                </p:cNvSpPr>
                <p:nvPr/>
              </p:nvSpPr>
              <p:spPr bwMode="auto">
                <a:xfrm flipH="1">
                  <a:off x="2283" y="28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4" name="Line 1892"/>
                <p:cNvSpPr>
                  <a:spLocks noChangeShapeType="1"/>
                </p:cNvSpPr>
                <p:nvPr/>
              </p:nvSpPr>
              <p:spPr bwMode="auto">
                <a:xfrm>
                  <a:off x="2268" y="282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5" name="Line 1893"/>
                <p:cNvSpPr>
                  <a:spLocks noChangeShapeType="1"/>
                </p:cNvSpPr>
                <p:nvPr/>
              </p:nvSpPr>
              <p:spPr bwMode="auto">
                <a:xfrm flipH="1" flipV="1">
                  <a:off x="2283"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6" name="Line 1894"/>
                <p:cNvSpPr>
                  <a:spLocks noChangeShapeType="1"/>
                </p:cNvSpPr>
                <p:nvPr/>
              </p:nvSpPr>
              <p:spPr bwMode="auto">
                <a:xfrm>
                  <a:off x="2354" y="282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7" name="Line 1895"/>
                <p:cNvSpPr>
                  <a:spLocks noChangeShapeType="1"/>
                </p:cNvSpPr>
                <p:nvPr/>
              </p:nvSpPr>
              <p:spPr bwMode="auto">
                <a:xfrm flipH="1" flipV="1">
                  <a:off x="2368" y="2820"/>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8" name="Line 1896"/>
                <p:cNvSpPr>
                  <a:spLocks noChangeShapeType="1"/>
                </p:cNvSpPr>
                <p:nvPr/>
              </p:nvSpPr>
              <p:spPr bwMode="auto">
                <a:xfrm flipH="1" flipV="1">
                  <a:off x="2454" y="2906"/>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9" name="Line 1897"/>
                <p:cNvSpPr>
                  <a:spLocks noChangeShapeType="1"/>
                </p:cNvSpPr>
                <p:nvPr/>
              </p:nvSpPr>
              <p:spPr bwMode="auto">
                <a:xfrm>
                  <a:off x="2440" y="290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0" name="Line 1898"/>
                <p:cNvSpPr>
                  <a:spLocks noChangeShapeType="1"/>
                </p:cNvSpPr>
                <p:nvPr/>
              </p:nvSpPr>
              <p:spPr bwMode="auto">
                <a:xfrm>
                  <a:off x="2440" y="299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1" name="Freeform 1899"/>
                <p:cNvSpPr>
                  <a:spLocks/>
                </p:cNvSpPr>
                <p:nvPr/>
              </p:nvSpPr>
              <p:spPr bwMode="auto">
                <a:xfrm>
                  <a:off x="2437" y="3070"/>
                  <a:ext cx="4" cy="7"/>
                </a:xfrm>
                <a:custGeom>
                  <a:avLst/>
                  <a:gdLst>
                    <a:gd name="T0" fmla="*/ 0 w 21"/>
                    <a:gd name="T1" fmla="*/ 43 h 43"/>
                    <a:gd name="T2" fmla="*/ 6 w 21"/>
                    <a:gd name="T3" fmla="*/ 42 h 43"/>
                    <a:gd name="T4" fmla="*/ 12 w 21"/>
                    <a:gd name="T5" fmla="*/ 38 h 43"/>
                    <a:gd name="T6" fmla="*/ 17 w 21"/>
                    <a:gd name="T7" fmla="*/ 34 h 43"/>
                    <a:gd name="T8" fmla="*/ 20 w 21"/>
                    <a:gd name="T9" fmla="*/ 28 h 43"/>
                    <a:gd name="T10" fmla="*/ 21 w 21"/>
                    <a:gd name="T11" fmla="*/ 21 h 43"/>
                    <a:gd name="T12" fmla="*/ 20 w 21"/>
                    <a:gd name="T13" fmla="*/ 15 h 43"/>
                    <a:gd name="T14" fmla="*/ 17 w 21"/>
                    <a:gd name="T15" fmla="*/ 9 h 43"/>
                    <a:gd name="T16" fmla="*/ 12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2" y="38"/>
                      </a:lnTo>
                      <a:lnTo>
                        <a:pt x="17" y="34"/>
                      </a:lnTo>
                      <a:lnTo>
                        <a:pt x="20" y="28"/>
                      </a:lnTo>
                      <a:lnTo>
                        <a:pt x="21" y="21"/>
                      </a:lnTo>
                      <a:lnTo>
                        <a:pt x="20" y="15"/>
                      </a:lnTo>
                      <a:lnTo>
                        <a:pt x="17" y="9"/>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2" name="Line 1900"/>
                <p:cNvSpPr>
                  <a:spLocks noChangeShapeType="1"/>
                </p:cNvSpPr>
                <p:nvPr/>
              </p:nvSpPr>
              <p:spPr bwMode="auto">
                <a:xfrm flipH="1" flipV="1">
                  <a:off x="2455" y="299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3" name="Freeform 1901"/>
                <p:cNvSpPr>
                  <a:spLocks/>
                </p:cNvSpPr>
                <p:nvPr/>
              </p:nvSpPr>
              <p:spPr bwMode="auto">
                <a:xfrm>
                  <a:off x="2455" y="3070"/>
                  <a:ext cx="4" cy="7"/>
                </a:xfrm>
                <a:custGeom>
                  <a:avLst/>
                  <a:gdLst>
                    <a:gd name="T0" fmla="*/ 22 w 22"/>
                    <a:gd name="T1" fmla="*/ 0 h 43"/>
                    <a:gd name="T2" fmla="*/ 15 w 22"/>
                    <a:gd name="T3" fmla="*/ 1 h 43"/>
                    <a:gd name="T4" fmla="*/ 9 w 22"/>
                    <a:gd name="T5" fmla="*/ 4 h 43"/>
                    <a:gd name="T6" fmla="*/ 5 w 22"/>
                    <a:gd name="T7" fmla="*/ 9 h 43"/>
                    <a:gd name="T8" fmla="*/ 1 w 22"/>
                    <a:gd name="T9" fmla="*/ 15 h 43"/>
                    <a:gd name="T10" fmla="*/ 0 w 22"/>
                    <a:gd name="T11" fmla="*/ 21 h 43"/>
                    <a:gd name="T12" fmla="*/ 1 w 22"/>
                    <a:gd name="T13" fmla="*/ 28 h 43"/>
                    <a:gd name="T14" fmla="*/ 5 w 22"/>
                    <a:gd name="T15" fmla="*/ 34 h 43"/>
                    <a:gd name="T16" fmla="*/ 9 w 22"/>
                    <a:gd name="T17" fmla="*/ 38 h 43"/>
                    <a:gd name="T18" fmla="*/ 15 w 22"/>
                    <a:gd name="T19" fmla="*/ 42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9"/>
                      </a:lnTo>
                      <a:lnTo>
                        <a:pt x="1" y="15"/>
                      </a:lnTo>
                      <a:lnTo>
                        <a:pt x="0" y="21"/>
                      </a:lnTo>
                      <a:lnTo>
                        <a:pt x="1" y="28"/>
                      </a:lnTo>
                      <a:lnTo>
                        <a:pt x="5" y="34"/>
                      </a:lnTo>
                      <a:lnTo>
                        <a:pt x="9" y="38"/>
                      </a:lnTo>
                      <a:lnTo>
                        <a:pt x="15" y="42"/>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4" name="Line 1902"/>
                <p:cNvSpPr>
                  <a:spLocks noChangeShapeType="1"/>
                </p:cNvSpPr>
                <p:nvPr/>
              </p:nvSpPr>
              <p:spPr bwMode="auto">
                <a:xfrm>
                  <a:off x="2440" y="282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5" name="Line 1903"/>
                <p:cNvSpPr>
                  <a:spLocks noChangeShapeType="1"/>
                </p:cNvSpPr>
                <p:nvPr/>
              </p:nvSpPr>
              <p:spPr bwMode="auto">
                <a:xfrm flipH="1" flipV="1">
                  <a:off x="2454" y="282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6" name="Line 1904"/>
                <p:cNvSpPr>
                  <a:spLocks noChangeShapeType="1"/>
                </p:cNvSpPr>
                <p:nvPr/>
              </p:nvSpPr>
              <p:spPr bwMode="auto">
                <a:xfrm flipV="1">
                  <a:off x="2372" y="2799"/>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7" name="Line 1905"/>
                <p:cNvSpPr>
                  <a:spLocks noChangeShapeType="1"/>
                </p:cNvSpPr>
                <p:nvPr/>
              </p:nvSpPr>
              <p:spPr bwMode="auto">
                <a:xfrm flipV="1">
                  <a:off x="2286" y="280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8" name="Line 1906"/>
                <p:cNvSpPr>
                  <a:spLocks noChangeShapeType="1"/>
                </p:cNvSpPr>
                <p:nvPr/>
              </p:nvSpPr>
              <p:spPr bwMode="auto">
                <a:xfrm flipV="1">
                  <a:off x="2286"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99" name="Freeform 1907"/>
                <p:cNvSpPr>
                  <a:spLocks/>
                </p:cNvSpPr>
                <p:nvPr/>
              </p:nvSpPr>
              <p:spPr bwMode="auto">
                <a:xfrm>
                  <a:off x="2283" y="2800"/>
                  <a:ext cx="3" cy="3"/>
                </a:xfrm>
                <a:custGeom>
                  <a:avLst/>
                  <a:gdLst>
                    <a:gd name="T0" fmla="*/ 21 w 21"/>
                    <a:gd name="T1" fmla="*/ 0 h 21"/>
                    <a:gd name="T2" fmla="*/ 16 w 21"/>
                    <a:gd name="T3" fmla="*/ 1 h 21"/>
                    <a:gd name="T4" fmla="*/ 10 w 21"/>
                    <a:gd name="T5" fmla="*/ 3 h 21"/>
                    <a:gd name="T6" fmla="*/ 6 w 21"/>
                    <a:gd name="T7" fmla="*/ 7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0" name="Freeform 1908"/>
                <p:cNvSpPr>
                  <a:spLocks/>
                </p:cNvSpPr>
                <p:nvPr/>
              </p:nvSpPr>
              <p:spPr bwMode="auto">
                <a:xfrm>
                  <a:off x="2283" y="2811"/>
                  <a:ext cx="3" cy="3"/>
                </a:xfrm>
                <a:custGeom>
                  <a:avLst/>
                  <a:gdLst>
                    <a:gd name="T0" fmla="*/ 0 w 21"/>
                    <a:gd name="T1" fmla="*/ 0 h 21"/>
                    <a:gd name="T2" fmla="*/ 1 w 21"/>
                    <a:gd name="T3" fmla="*/ 5 h 21"/>
                    <a:gd name="T4" fmla="*/ 3 w 21"/>
                    <a:gd name="T5" fmla="*/ 11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1" name="Freeform 1909"/>
                <p:cNvSpPr>
                  <a:spLocks/>
                </p:cNvSpPr>
                <p:nvPr/>
              </p:nvSpPr>
              <p:spPr bwMode="auto">
                <a:xfrm>
                  <a:off x="2265" y="2811"/>
                  <a:ext cx="3" cy="3"/>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2" name="Freeform 1910"/>
                <p:cNvSpPr>
                  <a:spLocks/>
                </p:cNvSpPr>
                <p:nvPr/>
              </p:nvSpPr>
              <p:spPr bwMode="auto">
                <a:xfrm>
                  <a:off x="2265" y="2800"/>
                  <a:ext cx="3" cy="3"/>
                </a:xfrm>
                <a:custGeom>
                  <a:avLst/>
                  <a:gdLst>
                    <a:gd name="T0" fmla="*/ 21 w 21"/>
                    <a:gd name="T1" fmla="*/ 21 h 21"/>
                    <a:gd name="T2" fmla="*/ 20 w 21"/>
                    <a:gd name="T3" fmla="*/ 16 h 21"/>
                    <a:gd name="T4" fmla="*/ 18 w 21"/>
                    <a:gd name="T5" fmla="*/ 11 h 21"/>
                    <a:gd name="T6" fmla="*/ 15 w 21"/>
                    <a:gd name="T7" fmla="*/ 7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7"/>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3" name="Line 1911"/>
                <p:cNvSpPr>
                  <a:spLocks noChangeShapeType="1"/>
                </p:cNvSpPr>
                <p:nvPr/>
              </p:nvSpPr>
              <p:spPr bwMode="auto">
                <a:xfrm>
                  <a:off x="2268" y="280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4" name="Line 1912"/>
                <p:cNvSpPr>
                  <a:spLocks noChangeShapeType="1"/>
                </p:cNvSpPr>
                <p:nvPr/>
              </p:nvSpPr>
              <p:spPr bwMode="auto">
                <a:xfrm flipV="1">
                  <a:off x="2283" y="280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5" name="Freeform 1913"/>
                <p:cNvSpPr>
                  <a:spLocks/>
                </p:cNvSpPr>
                <p:nvPr/>
              </p:nvSpPr>
              <p:spPr bwMode="auto">
                <a:xfrm>
                  <a:off x="2350" y="2800"/>
                  <a:ext cx="4" cy="3"/>
                </a:xfrm>
                <a:custGeom>
                  <a:avLst/>
                  <a:gdLst>
                    <a:gd name="T0" fmla="*/ 21 w 21"/>
                    <a:gd name="T1" fmla="*/ 21 h 21"/>
                    <a:gd name="T2" fmla="*/ 20 w 21"/>
                    <a:gd name="T3" fmla="*/ 16 h 21"/>
                    <a:gd name="T4" fmla="*/ 18 w 21"/>
                    <a:gd name="T5" fmla="*/ 11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6" name="Freeform 1914"/>
                <p:cNvSpPr>
                  <a:spLocks/>
                </p:cNvSpPr>
                <p:nvPr/>
              </p:nvSpPr>
              <p:spPr bwMode="auto">
                <a:xfrm>
                  <a:off x="2350" y="2810"/>
                  <a:ext cx="4" cy="4"/>
                </a:xfrm>
                <a:custGeom>
                  <a:avLst/>
                  <a:gdLst>
                    <a:gd name="T0" fmla="*/ 0 w 21"/>
                    <a:gd name="T1" fmla="*/ 21 h 21"/>
                    <a:gd name="T2" fmla="*/ 5 w 21"/>
                    <a:gd name="T3" fmla="*/ 20 h 21"/>
                    <a:gd name="T4" fmla="*/ 10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7" name="Line 1915"/>
                <p:cNvSpPr>
                  <a:spLocks noChangeShapeType="1"/>
                </p:cNvSpPr>
                <p:nvPr/>
              </p:nvSpPr>
              <p:spPr bwMode="auto">
                <a:xfrm>
                  <a:off x="2354"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8" name="Freeform 1916"/>
                <p:cNvSpPr>
                  <a:spLocks/>
                </p:cNvSpPr>
                <p:nvPr/>
              </p:nvSpPr>
              <p:spPr bwMode="auto">
                <a:xfrm>
                  <a:off x="2368" y="2800"/>
                  <a:ext cx="4" cy="3"/>
                </a:xfrm>
                <a:custGeom>
                  <a:avLst/>
                  <a:gdLst>
                    <a:gd name="T0" fmla="*/ 22 w 22"/>
                    <a:gd name="T1" fmla="*/ 0 h 21"/>
                    <a:gd name="T2" fmla="*/ 16 w 22"/>
                    <a:gd name="T3" fmla="*/ 1 h 21"/>
                    <a:gd name="T4" fmla="*/ 11 w 22"/>
                    <a:gd name="T5" fmla="*/ 3 h 21"/>
                    <a:gd name="T6" fmla="*/ 7 w 22"/>
                    <a:gd name="T7" fmla="*/ 6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9" name="Line 1917"/>
                <p:cNvSpPr>
                  <a:spLocks noChangeShapeType="1"/>
                </p:cNvSpPr>
                <p:nvPr/>
              </p:nvSpPr>
              <p:spPr bwMode="auto">
                <a:xfrm flipV="1">
                  <a:off x="2368"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0" name="Freeform 1918"/>
                <p:cNvSpPr>
                  <a:spLocks/>
                </p:cNvSpPr>
                <p:nvPr/>
              </p:nvSpPr>
              <p:spPr bwMode="auto">
                <a:xfrm>
                  <a:off x="2368" y="2810"/>
                  <a:ext cx="4" cy="4"/>
                </a:xfrm>
                <a:custGeom>
                  <a:avLst/>
                  <a:gdLst>
                    <a:gd name="T0" fmla="*/ 0 w 22"/>
                    <a:gd name="T1" fmla="*/ 0 h 21"/>
                    <a:gd name="T2" fmla="*/ 1 w 22"/>
                    <a:gd name="T3" fmla="*/ 5 h 21"/>
                    <a:gd name="T4" fmla="*/ 4 w 22"/>
                    <a:gd name="T5" fmla="*/ 11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4" y="11"/>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1" name="Freeform 1919"/>
                <p:cNvSpPr>
                  <a:spLocks/>
                </p:cNvSpPr>
                <p:nvPr/>
              </p:nvSpPr>
              <p:spPr bwMode="auto">
                <a:xfrm>
                  <a:off x="2436" y="2799"/>
                  <a:ext cx="4" cy="4"/>
                </a:xfrm>
                <a:custGeom>
                  <a:avLst/>
                  <a:gdLst>
                    <a:gd name="T0" fmla="*/ 22 w 22"/>
                    <a:gd name="T1" fmla="*/ 21 h 21"/>
                    <a:gd name="T2" fmla="*/ 21 w 22"/>
                    <a:gd name="T3" fmla="*/ 16 h 21"/>
                    <a:gd name="T4" fmla="*/ 18 w 22"/>
                    <a:gd name="T5" fmla="*/ 11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2" name="Freeform 1920"/>
                <p:cNvSpPr>
                  <a:spLocks/>
                </p:cNvSpPr>
                <p:nvPr/>
              </p:nvSpPr>
              <p:spPr bwMode="auto">
                <a:xfrm>
                  <a:off x="2436" y="2810"/>
                  <a:ext cx="4" cy="4"/>
                </a:xfrm>
                <a:custGeom>
                  <a:avLst/>
                  <a:gdLst>
                    <a:gd name="T0" fmla="*/ 0 w 22"/>
                    <a:gd name="T1" fmla="*/ 21 h 21"/>
                    <a:gd name="T2" fmla="*/ 6 w 22"/>
                    <a:gd name="T3" fmla="*/ 20 h 21"/>
                    <a:gd name="T4" fmla="*/ 11 w 22"/>
                    <a:gd name="T5" fmla="*/ 18 h 21"/>
                    <a:gd name="T6" fmla="*/ 15 w 22"/>
                    <a:gd name="T7" fmla="*/ 15 h 21"/>
                    <a:gd name="T8" fmla="*/ 18 w 22"/>
                    <a:gd name="T9" fmla="*/ 11 h 21"/>
                    <a:gd name="T10" fmla="*/ 21 w 22"/>
                    <a:gd name="T11" fmla="*/ 5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8" y="11"/>
                      </a:lnTo>
                      <a:lnTo>
                        <a:pt x="21" y="5"/>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3" name="Line 1921"/>
                <p:cNvSpPr>
                  <a:spLocks noChangeShapeType="1"/>
                </p:cNvSpPr>
                <p:nvPr/>
              </p:nvSpPr>
              <p:spPr bwMode="auto">
                <a:xfrm>
                  <a:off x="2440"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4" name="Freeform 1922"/>
                <p:cNvSpPr>
                  <a:spLocks/>
                </p:cNvSpPr>
                <p:nvPr/>
              </p:nvSpPr>
              <p:spPr bwMode="auto">
                <a:xfrm>
                  <a:off x="2454" y="2800"/>
                  <a:ext cx="4" cy="3"/>
                </a:xfrm>
                <a:custGeom>
                  <a:avLst/>
                  <a:gdLst>
                    <a:gd name="T0" fmla="*/ 21 w 21"/>
                    <a:gd name="T1" fmla="*/ 0 h 21"/>
                    <a:gd name="T2" fmla="*/ 16 w 21"/>
                    <a:gd name="T3" fmla="*/ 1 h 21"/>
                    <a:gd name="T4" fmla="*/ 11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5" name="Line 1923"/>
                <p:cNvSpPr>
                  <a:spLocks noChangeShapeType="1"/>
                </p:cNvSpPr>
                <p:nvPr/>
              </p:nvSpPr>
              <p:spPr bwMode="auto">
                <a:xfrm flipV="1">
                  <a:off x="2454"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6" name="Freeform 1924"/>
                <p:cNvSpPr>
                  <a:spLocks/>
                </p:cNvSpPr>
                <p:nvPr/>
              </p:nvSpPr>
              <p:spPr bwMode="auto">
                <a:xfrm>
                  <a:off x="2454" y="2810"/>
                  <a:ext cx="4" cy="4"/>
                </a:xfrm>
                <a:custGeom>
                  <a:avLst/>
                  <a:gdLst>
                    <a:gd name="T0" fmla="*/ 0 w 21"/>
                    <a:gd name="T1" fmla="*/ 0 h 21"/>
                    <a:gd name="T2" fmla="*/ 1 w 21"/>
                    <a:gd name="T3" fmla="*/ 5 h 21"/>
                    <a:gd name="T4" fmla="*/ 3 w 21"/>
                    <a:gd name="T5" fmla="*/ 11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7" name="Line 1925"/>
                <p:cNvSpPr>
                  <a:spLocks noChangeShapeType="1"/>
                </p:cNvSpPr>
                <p:nvPr/>
              </p:nvSpPr>
              <p:spPr bwMode="auto">
                <a:xfrm flipH="1">
                  <a:off x="1740" y="280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8" name="Line 1926"/>
                <p:cNvSpPr>
                  <a:spLocks noChangeShapeType="1"/>
                </p:cNvSpPr>
                <p:nvPr/>
              </p:nvSpPr>
              <p:spPr bwMode="auto">
                <a:xfrm flipV="1">
                  <a:off x="2229" y="2400"/>
                  <a:ext cx="3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19" name="Line 1927"/>
                <p:cNvSpPr>
                  <a:spLocks noChangeShapeType="1"/>
                </p:cNvSpPr>
                <p:nvPr/>
              </p:nvSpPr>
              <p:spPr bwMode="auto">
                <a:xfrm flipV="1">
                  <a:off x="2229" y="2393"/>
                  <a:ext cx="3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0" name="Freeform 1928"/>
                <p:cNvSpPr>
                  <a:spLocks/>
                </p:cNvSpPr>
                <p:nvPr/>
              </p:nvSpPr>
              <p:spPr bwMode="auto">
                <a:xfrm>
                  <a:off x="2229" y="2425"/>
                  <a:ext cx="34" cy="40"/>
                </a:xfrm>
                <a:custGeom>
                  <a:avLst/>
                  <a:gdLst>
                    <a:gd name="T0" fmla="*/ 206 w 206"/>
                    <a:gd name="T1" fmla="*/ 239 h 239"/>
                    <a:gd name="T2" fmla="*/ 185 w 206"/>
                    <a:gd name="T3" fmla="*/ 205 h 239"/>
                    <a:gd name="T4" fmla="*/ 163 w 206"/>
                    <a:gd name="T5" fmla="*/ 172 h 239"/>
                    <a:gd name="T6" fmla="*/ 139 w 206"/>
                    <a:gd name="T7" fmla="*/ 141 h 239"/>
                    <a:gd name="T8" fmla="*/ 114 w 206"/>
                    <a:gd name="T9" fmla="*/ 111 h 239"/>
                    <a:gd name="T10" fmla="*/ 87 w 206"/>
                    <a:gd name="T11" fmla="*/ 81 h 239"/>
                    <a:gd name="T12" fmla="*/ 60 w 206"/>
                    <a:gd name="T13" fmla="*/ 53 h 239"/>
                    <a:gd name="T14" fmla="*/ 31 w 206"/>
                    <a:gd name="T15" fmla="*/ 25 h 239"/>
                    <a:gd name="T16" fmla="*/ 0 w 206"/>
                    <a:gd name="T1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39">
                      <a:moveTo>
                        <a:pt x="206" y="239"/>
                      </a:moveTo>
                      <a:lnTo>
                        <a:pt x="185" y="205"/>
                      </a:lnTo>
                      <a:lnTo>
                        <a:pt x="163" y="172"/>
                      </a:lnTo>
                      <a:lnTo>
                        <a:pt x="139" y="141"/>
                      </a:lnTo>
                      <a:lnTo>
                        <a:pt x="114" y="111"/>
                      </a:lnTo>
                      <a:lnTo>
                        <a:pt x="87" y="81"/>
                      </a:lnTo>
                      <a:lnTo>
                        <a:pt x="60" y="53"/>
                      </a:lnTo>
                      <a:lnTo>
                        <a:pt x="31" y="2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1" name="Freeform 1929"/>
                <p:cNvSpPr>
                  <a:spLocks/>
                </p:cNvSpPr>
                <p:nvPr/>
              </p:nvSpPr>
              <p:spPr bwMode="auto">
                <a:xfrm>
                  <a:off x="2227" y="2443"/>
                  <a:ext cx="40" cy="92"/>
                </a:xfrm>
                <a:custGeom>
                  <a:avLst/>
                  <a:gdLst>
                    <a:gd name="T0" fmla="*/ 241 w 241"/>
                    <a:gd name="T1" fmla="*/ 551 h 551"/>
                    <a:gd name="T2" fmla="*/ 240 w 241"/>
                    <a:gd name="T3" fmla="*/ 513 h 551"/>
                    <a:gd name="T4" fmla="*/ 237 w 241"/>
                    <a:gd name="T5" fmla="*/ 474 h 551"/>
                    <a:gd name="T6" fmla="*/ 231 w 241"/>
                    <a:gd name="T7" fmla="*/ 436 h 551"/>
                    <a:gd name="T8" fmla="*/ 225 w 241"/>
                    <a:gd name="T9" fmla="*/ 398 h 551"/>
                    <a:gd name="T10" fmla="*/ 216 w 241"/>
                    <a:gd name="T11" fmla="*/ 360 h 551"/>
                    <a:gd name="T12" fmla="*/ 205 w 241"/>
                    <a:gd name="T13" fmla="*/ 323 h 551"/>
                    <a:gd name="T14" fmla="*/ 192 w 241"/>
                    <a:gd name="T15" fmla="*/ 287 h 551"/>
                    <a:gd name="T16" fmla="*/ 177 w 241"/>
                    <a:gd name="T17" fmla="*/ 251 h 551"/>
                    <a:gd name="T18" fmla="*/ 161 w 241"/>
                    <a:gd name="T19" fmla="*/ 216 h 551"/>
                    <a:gd name="T20" fmla="*/ 143 w 241"/>
                    <a:gd name="T21" fmla="*/ 182 h 551"/>
                    <a:gd name="T22" fmla="*/ 123 w 241"/>
                    <a:gd name="T23" fmla="*/ 148 h 551"/>
                    <a:gd name="T24" fmla="*/ 102 w 241"/>
                    <a:gd name="T25" fmla="*/ 116 h 551"/>
                    <a:gd name="T26" fmla="*/ 78 w 241"/>
                    <a:gd name="T27" fmla="*/ 85 h 551"/>
                    <a:gd name="T28" fmla="*/ 54 w 241"/>
                    <a:gd name="T29" fmla="*/ 56 h 551"/>
                    <a:gd name="T30" fmla="*/ 28 w 241"/>
                    <a:gd name="T31" fmla="*/ 28 h 551"/>
                    <a:gd name="T32" fmla="*/ 0 w 241"/>
                    <a:gd name="T33"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551">
                      <a:moveTo>
                        <a:pt x="241" y="551"/>
                      </a:moveTo>
                      <a:lnTo>
                        <a:pt x="240" y="513"/>
                      </a:lnTo>
                      <a:lnTo>
                        <a:pt x="237" y="474"/>
                      </a:lnTo>
                      <a:lnTo>
                        <a:pt x="231" y="436"/>
                      </a:lnTo>
                      <a:lnTo>
                        <a:pt x="225" y="398"/>
                      </a:lnTo>
                      <a:lnTo>
                        <a:pt x="216" y="360"/>
                      </a:lnTo>
                      <a:lnTo>
                        <a:pt x="205" y="323"/>
                      </a:lnTo>
                      <a:lnTo>
                        <a:pt x="192" y="287"/>
                      </a:lnTo>
                      <a:lnTo>
                        <a:pt x="177" y="251"/>
                      </a:lnTo>
                      <a:lnTo>
                        <a:pt x="161" y="216"/>
                      </a:lnTo>
                      <a:lnTo>
                        <a:pt x="143" y="182"/>
                      </a:lnTo>
                      <a:lnTo>
                        <a:pt x="123" y="148"/>
                      </a:lnTo>
                      <a:lnTo>
                        <a:pt x="102" y="116"/>
                      </a:lnTo>
                      <a:lnTo>
                        <a:pt x="78" y="85"/>
                      </a:lnTo>
                      <a:lnTo>
                        <a:pt x="54" y="56"/>
                      </a:lnTo>
                      <a:lnTo>
                        <a:pt x="28" y="2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2" name="Line 1930"/>
                <p:cNvSpPr>
                  <a:spLocks noChangeShapeType="1"/>
                </p:cNvSpPr>
                <p:nvPr/>
              </p:nvSpPr>
              <p:spPr bwMode="auto">
                <a:xfrm flipH="1">
                  <a:off x="2228" y="2174"/>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3" name="Line 1931"/>
                <p:cNvSpPr>
                  <a:spLocks noChangeShapeType="1"/>
                </p:cNvSpPr>
                <p:nvPr/>
              </p:nvSpPr>
              <p:spPr bwMode="auto">
                <a:xfrm flipH="1">
                  <a:off x="2228" y="2260"/>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4" name="Line 1932"/>
                <p:cNvSpPr>
                  <a:spLocks noChangeShapeType="1"/>
                </p:cNvSpPr>
                <p:nvPr/>
              </p:nvSpPr>
              <p:spPr bwMode="auto">
                <a:xfrm flipH="1">
                  <a:off x="2228" y="2246"/>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5" name="Line 1933"/>
                <p:cNvSpPr>
                  <a:spLocks noChangeShapeType="1"/>
                </p:cNvSpPr>
                <p:nvPr/>
              </p:nvSpPr>
              <p:spPr bwMode="auto">
                <a:xfrm flipH="1">
                  <a:off x="2228" y="2160"/>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6" name="Line 1934"/>
                <p:cNvSpPr>
                  <a:spLocks noChangeShapeType="1"/>
                </p:cNvSpPr>
                <p:nvPr/>
              </p:nvSpPr>
              <p:spPr bwMode="auto">
                <a:xfrm flipH="1">
                  <a:off x="2228" y="2089"/>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7" name="Line 1935"/>
                <p:cNvSpPr>
                  <a:spLocks noChangeShapeType="1"/>
                </p:cNvSpPr>
                <p:nvPr/>
              </p:nvSpPr>
              <p:spPr bwMode="auto">
                <a:xfrm>
                  <a:off x="2225" y="2703"/>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8" name="Line 1936"/>
                <p:cNvSpPr>
                  <a:spLocks noChangeShapeType="1"/>
                </p:cNvSpPr>
                <p:nvPr/>
              </p:nvSpPr>
              <p:spPr bwMode="auto">
                <a:xfrm flipV="1">
                  <a:off x="2197" y="275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9" name="Line 1937"/>
                <p:cNvSpPr>
                  <a:spLocks noChangeShapeType="1"/>
                </p:cNvSpPr>
                <p:nvPr/>
              </p:nvSpPr>
              <p:spPr bwMode="auto">
                <a:xfrm flipV="1">
                  <a:off x="2197" y="274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0" name="Line 1938"/>
                <p:cNvSpPr>
                  <a:spLocks noChangeShapeType="1"/>
                </p:cNvSpPr>
                <p:nvPr/>
              </p:nvSpPr>
              <p:spPr bwMode="auto">
                <a:xfrm flipV="1">
                  <a:off x="2197" y="2788"/>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1" name="Line 1939"/>
                <p:cNvSpPr>
                  <a:spLocks noChangeShapeType="1"/>
                </p:cNvSpPr>
                <p:nvPr/>
              </p:nvSpPr>
              <p:spPr bwMode="auto">
                <a:xfrm flipV="1">
                  <a:off x="2197" y="271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2" name="Line 1940"/>
                <p:cNvSpPr>
                  <a:spLocks noChangeShapeType="1"/>
                </p:cNvSpPr>
                <p:nvPr/>
              </p:nvSpPr>
              <p:spPr bwMode="auto">
                <a:xfrm flipH="1" flipV="1">
                  <a:off x="2078" y="2321"/>
                  <a:ext cx="13"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3" name="Line 1941"/>
                <p:cNvSpPr>
                  <a:spLocks noChangeShapeType="1"/>
                </p:cNvSpPr>
                <p:nvPr/>
              </p:nvSpPr>
              <p:spPr bwMode="auto">
                <a:xfrm flipH="1" flipV="1">
                  <a:off x="2090" y="2318"/>
                  <a:ext cx="11" cy="6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4" name="Line 1942"/>
                <p:cNvSpPr>
                  <a:spLocks noChangeShapeType="1"/>
                </p:cNvSpPr>
                <p:nvPr/>
              </p:nvSpPr>
              <p:spPr bwMode="auto">
                <a:xfrm flipH="1">
                  <a:off x="1850" y="2287"/>
                  <a:ext cx="185"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5" name="Line 1943"/>
                <p:cNvSpPr>
                  <a:spLocks noChangeShapeType="1"/>
                </p:cNvSpPr>
                <p:nvPr/>
              </p:nvSpPr>
              <p:spPr bwMode="auto">
                <a:xfrm flipV="1">
                  <a:off x="1846" y="2789"/>
                  <a:ext cx="24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6" name="Freeform 1944"/>
                <p:cNvSpPr>
                  <a:spLocks/>
                </p:cNvSpPr>
                <p:nvPr/>
              </p:nvSpPr>
              <p:spPr bwMode="auto">
                <a:xfrm>
                  <a:off x="1822" y="2633"/>
                  <a:ext cx="4" cy="3"/>
                </a:xfrm>
                <a:custGeom>
                  <a:avLst/>
                  <a:gdLst>
                    <a:gd name="T0" fmla="*/ 21 w 21"/>
                    <a:gd name="T1" fmla="*/ 0 h 22"/>
                    <a:gd name="T2" fmla="*/ 16 w 21"/>
                    <a:gd name="T3" fmla="*/ 1 h 22"/>
                    <a:gd name="T4" fmla="*/ 11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7" name="Freeform 1945"/>
                <p:cNvSpPr>
                  <a:spLocks/>
                </p:cNvSpPr>
                <p:nvPr/>
              </p:nvSpPr>
              <p:spPr bwMode="auto">
                <a:xfrm>
                  <a:off x="1833" y="2633"/>
                  <a:ext cx="3" cy="3"/>
                </a:xfrm>
                <a:custGeom>
                  <a:avLst/>
                  <a:gdLst>
                    <a:gd name="T0" fmla="*/ 21 w 21"/>
                    <a:gd name="T1" fmla="*/ 22 h 22"/>
                    <a:gd name="T2" fmla="*/ 20 w 21"/>
                    <a:gd name="T3" fmla="*/ 16 h 22"/>
                    <a:gd name="T4" fmla="*/ 18 w 21"/>
                    <a:gd name="T5" fmla="*/ 11 h 22"/>
                    <a:gd name="T6" fmla="*/ 15 w 21"/>
                    <a:gd name="T7" fmla="*/ 7 h 22"/>
                    <a:gd name="T8" fmla="*/ 11 w 21"/>
                    <a:gd name="T9" fmla="*/ 4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5" y="7"/>
                      </a:lnTo>
                      <a:lnTo>
                        <a:pt x="11" y="4"/>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8" name="Line 1946"/>
                <p:cNvSpPr>
                  <a:spLocks noChangeShapeType="1"/>
                </p:cNvSpPr>
                <p:nvPr/>
              </p:nvSpPr>
              <p:spPr bwMode="auto">
                <a:xfrm flipH="1" flipV="1">
                  <a:off x="1846" y="2595"/>
                  <a:ext cx="0" cy="1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39" name="Line 1947"/>
                <p:cNvSpPr>
                  <a:spLocks noChangeShapeType="1"/>
                </p:cNvSpPr>
                <p:nvPr/>
              </p:nvSpPr>
              <p:spPr bwMode="auto">
                <a:xfrm flipH="1" flipV="1">
                  <a:off x="1823" y="2722"/>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0" name="Line 1948"/>
                <p:cNvSpPr>
                  <a:spLocks noChangeShapeType="1"/>
                </p:cNvSpPr>
                <p:nvPr/>
              </p:nvSpPr>
              <p:spPr bwMode="auto">
                <a:xfrm flipH="1" flipV="1">
                  <a:off x="1837" y="2722"/>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1" name="Line 1949"/>
                <p:cNvSpPr>
                  <a:spLocks noChangeShapeType="1"/>
                </p:cNvSpPr>
                <p:nvPr/>
              </p:nvSpPr>
              <p:spPr bwMode="auto">
                <a:xfrm>
                  <a:off x="1827" y="27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2" name="Freeform 1950"/>
                <p:cNvSpPr>
                  <a:spLocks/>
                </p:cNvSpPr>
                <p:nvPr/>
              </p:nvSpPr>
              <p:spPr bwMode="auto">
                <a:xfrm>
                  <a:off x="1823" y="2787"/>
                  <a:ext cx="4" cy="3"/>
                </a:xfrm>
                <a:custGeom>
                  <a:avLst/>
                  <a:gdLst>
                    <a:gd name="T0" fmla="*/ 0 w 22"/>
                    <a:gd name="T1" fmla="*/ 0 h 22"/>
                    <a:gd name="T2" fmla="*/ 1 w 22"/>
                    <a:gd name="T3" fmla="*/ 6 h 22"/>
                    <a:gd name="T4" fmla="*/ 4 w 22"/>
                    <a:gd name="T5" fmla="*/ 11 h 22"/>
                    <a:gd name="T6" fmla="*/ 7 w 22"/>
                    <a:gd name="T7" fmla="*/ 15 h 22"/>
                    <a:gd name="T8" fmla="*/ 11 w 22"/>
                    <a:gd name="T9" fmla="*/ 18 h 22"/>
                    <a:gd name="T10" fmla="*/ 16 w 22"/>
                    <a:gd name="T11" fmla="*/ 20 h 22"/>
                    <a:gd name="T12" fmla="*/ 22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1" y="6"/>
                      </a:lnTo>
                      <a:lnTo>
                        <a:pt x="4" y="11"/>
                      </a:lnTo>
                      <a:lnTo>
                        <a:pt x="7" y="15"/>
                      </a:lnTo>
                      <a:lnTo>
                        <a:pt x="11" y="18"/>
                      </a:lnTo>
                      <a:lnTo>
                        <a:pt x="16" y="20"/>
                      </a:lnTo>
                      <a:lnTo>
                        <a:pt x="22"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3" name="Freeform 1951"/>
                <p:cNvSpPr>
                  <a:spLocks/>
                </p:cNvSpPr>
                <p:nvPr/>
              </p:nvSpPr>
              <p:spPr bwMode="auto">
                <a:xfrm>
                  <a:off x="1834" y="2787"/>
                  <a:ext cx="3" cy="3"/>
                </a:xfrm>
                <a:custGeom>
                  <a:avLst/>
                  <a:gdLst>
                    <a:gd name="T0" fmla="*/ 0 w 22"/>
                    <a:gd name="T1" fmla="*/ 22 h 22"/>
                    <a:gd name="T2" fmla="*/ 6 w 22"/>
                    <a:gd name="T3" fmla="*/ 20 h 22"/>
                    <a:gd name="T4" fmla="*/ 11 w 22"/>
                    <a:gd name="T5" fmla="*/ 18 h 22"/>
                    <a:gd name="T6" fmla="*/ 15 w 22"/>
                    <a:gd name="T7" fmla="*/ 15 h 22"/>
                    <a:gd name="T8" fmla="*/ 18 w 22"/>
                    <a:gd name="T9" fmla="*/ 11 h 22"/>
                    <a:gd name="T10" fmla="*/ 20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0"/>
                      </a:lnTo>
                      <a:lnTo>
                        <a:pt x="11" y="18"/>
                      </a:lnTo>
                      <a:lnTo>
                        <a:pt x="15" y="15"/>
                      </a:lnTo>
                      <a:lnTo>
                        <a:pt x="18" y="11"/>
                      </a:lnTo>
                      <a:lnTo>
                        <a:pt x="20"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4" name="Line 1952"/>
                <p:cNvSpPr>
                  <a:spLocks noChangeShapeType="1"/>
                </p:cNvSpPr>
                <p:nvPr/>
              </p:nvSpPr>
              <p:spPr bwMode="auto">
                <a:xfrm flipH="1" flipV="1">
                  <a:off x="1836" y="263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5" name="Line 1953"/>
                <p:cNvSpPr>
                  <a:spLocks noChangeShapeType="1"/>
                </p:cNvSpPr>
                <p:nvPr/>
              </p:nvSpPr>
              <p:spPr bwMode="auto">
                <a:xfrm flipH="1" flipV="1">
                  <a:off x="1822" y="263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6" name="Line 1954"/>
                <p:cNvSpPr>
                  <a:spLocks noChangeShapeType="1"/>
                </p:cNvSpPr>
                <p:nvPr/>
              </p:nvSpPr>
              <p:spPr bwMode="auto">
                <a:xfrm flipV="1">
                  <a:off x="1826" y="2711"/>
                  <a:ext cx="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7" name="Line 1955"/>
                <p:cNvSpPr>
                  <a:spLocks noChangeShapeType="1"/>
                </p:cNvSpPr>
                <p:nvPr/>
              </p:nvSpPr>
              <p:spPr bwMode="auto">
                <a:xfrm>
                  <a:off x="1827" y="271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8" name="Freeform 1956"/>
                <p:cNvSpPr>
                  <a:spLocks/>
                </p:cNvSpPr>
                <p:nvPr/>
              </p:nvSpPr>
              <p:spPr bwMode="auto">
                <a:xfrm>
                  <a:off x="1823" y="2719"/>
                  <a:ext cx="4" cy="3"/>
                </a:xfrm>
                <a:custGeom>
                  <a:avLst/>
                  <a:gdLst>
                    <a:gd name="T0" fmla="*/ 22 w 22"/>
                    <a:gd name="T1" fmla="*/ 0 h 21"/>
                    <a:gd name="T2" fmla="*/ 16 w 22"/>
                    <a:gd name="T3" fmla="*/ 1 h 21"/>
                    <a:gd name="T4" fmla="*/ 11 w 22"/>
                    <a:gd name="T5" fmla="*/ 3 h 21"/>
                    <a:gd name="T6" fmla="*/ 7 w 22"/>
                    <a:gd name="T7" fmla="*/ 7 h 21"/>
                    <a:gd name="T8" fmla="*/ 3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9" name="Freeform 1957"/>
                <p:cNvSpPr>
                  <a:spLocks/>
                </p:cNvSpPr>
                <p:nvPr/>
              </p:nvSpPr>
              <p:spPr bwMode="auto">
                <a:xfrm>
                  <a:off x="1822" y="2708"/>
                  <a:ext cx="4" cy="3"/>
                </a:xfrm>
                <a:custGeom>
                  <a:avLst/>
                  <a:gdLst>
                    <a:gd name="T0" fmla="*/ 0 w 21"/>
                    <a:gd name="T1" fmla="*/ 0 h 21"/>
                    <a:gd name="T2" fmla="*/ 1 w 21"/>
                    <a:gd name="T3" fmla="*/ 5 h 21"/>
                    <a:gd name="T4" fmla="*/ 3 w 21"/>
                    <a:gd name="T5" fmla="*/ 11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0" name="Freeform 1958"/>
                <p:cNvSpPr>
                  <a:spLocks/>
                </p:cNvSpPr>
                <p:nvPr/>
              </p:nvSpPr>
              <p:spPr bwMode="auto">
                <a:xfrm>
                  <a:off x="1834" y="2719"/>
                  <a:ext cx="3" cy="3"/>
                </a:xfrm>
                <a:custGeom>
                  <a:avLst/>
                  <a:gdLst>
                    <a:gd name="T0" fmla="*/ 21 w 21"/>
                    <a:gd name="T1" fmla="*/ 21 h 21"/>
                    <a:gd name="T2" fmla="*/ 20 w 21"/>
                    <a:gd name="T3" fmla="*/ 16 h 21"/>
                    <a:gd name="T4" fmla="*/ 18 w 21"/>
                    <a:gd name="T5" fmla="*/ 11 h 21"/>
                    <a:gd name="T6" fmla="*/ 15 w 21"/>
                    <a:gd name="T7" fmla="*/ 7 h 21"/>
                    <a:gd name="T8" fmla="*/ 11 w 21"/>
                    <a:gd name="T9" fmla="*/ 3 h 21"/>
                    <a:gd name="T10" fmla="*/ 6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7"/>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1" name="Freeform 1959"/>
                <p:cNvSpPr>
                  <a:spLocks/>
                </p:cNvSpPr>
                <p:nvPr/>
              </p:nvSpPr>
              <p:spPr bwMode="auto">
                <a:xfrm>
                  <a:off x="1833" y="2708"/>
                  <a:ext cx="4" cy="3"/>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2" name="Freeform 1960"/>
                <p:cNvSpPr>
                  <a:spLocks/>
                </p:cNvSpPr>
                <p:nvPr/>
              </p:nvSpPr>
              <p:spPr bwMode="auto">
                <a:xfrm>
                  <a:off x="1907" y="2421"/>
                  <a:ext cx="40" cy="19"/>
                </a:xfrm>
                <a:custGeom>
                  <a:avLst/>
                  <a:gdLst>
                    <a:gd name="T0" fmla="*/ 240 w 240"/>
                    <a:gd name="T1" fmla="*/ 0 h 115"/>
                    <a:gd name="T2" fmla="*/ 208 w 240"/>
                    <a:gd name="T3" fmla="*/ 11 h 115"/>
                    <a:gd name="T4" fmla="*/ 177 w 240"/>
                    <a:gd name="T5" fmla="*/ 22 h 115"/>
                    <a:gd name="T6" fmla="*/ 146 w 240"/>
                    <a:gd name="T7" fmla="*/ 35 h 115"/>
                    <a:gd name="T8" fmla="*/ 115 w 240"/>
                    <a:gd name="T9" fmla="*/ 49 h 115"/>
                    <a:gd name="T10" fmla="*/ 86 w 240"/>
                    <a:gd name="T11" fmla="*/ 64 h 115"/>
                    <a:gd name="T12" fmla="*/ 57 w 240"/>
                    <a:gd name="T13" fmla="*/ 80 h 115"/>
                    <a:gd name="T14" fmla="*/ 28 w 240"/>
                    <a:gd name="T15" fmla="*/ 97 h 115"/>
                    <a:gd name="T16" fmla="*/ 0 w 240"/>
                    <a:gd name="T1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115">
                      <a:moveTo>
                        <a:pt x="240" y="0"/>
                      </a:moveTo>
                      <a:lnTo>
                        <a:pt x="208" y="11"/>
                      </a:lnTo>
                      <a:lnTo>
                        <a:pt x="177" y="22"/>
                      </a:lnTo>
                      <a:lnTo>
                        <a:pt x="146" y="35"/>
                      </a:lnTo>
                      <a:lnTo>
                        <a:pt x="115" y="49"/>
                      </a:lnTo>
                      <a:lnTo>
                        <a:pt x="86" y="64"/>
                      </a:lnTo>
                      <a:lnTo>
                        <a:pt x="57" y="80"/>
                      </a:lnTo>
                      <a:lnTo>
                        <a:pt x="28" y="97"/>
                      </a:lnTo>
                      <a:lnTo>
                        <a:pt x="0" y="1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3" name="Freeform 1961"/>
                <p:cNvSpPr>
                  <a:spLocks/>
                </p:cNvSpPr>
                <p:nvPr/>
              </p:nvSpPr>
              <p:spPr bwMode="auto">
                <a:xfrm>
                  <a:off x="1823" y="2554"/>
                  <a:ext cx="12" cy="41"/>
                </a:xfrm>
                <a:custGeom>
                  <a:avLst/>
                  <a:gdLst>
                    <a:gd name="T0" fmla="*/ 78 w 78"/>
                    <a:gd name="T1" fmla="*/ 0 h 246"/>
                    <a:gd name="T2" fmla="*/ 64 w 78"/>
                    <a:gd name="T3" fmla="*/ 23 h 246"/>
                    <a:gd name="T4" fmla="*/ 51 w 78"/>
                    <a:gd name="T5" fmla="*/ 45 h 246"/>
                    <a:gd name="T6" fmla="*/ 39 w 78"/>
                    <a:gd name="T7" fmla="*/ 68 h 246"/>
                    <a:gd name="T8" fmla="*/ 30 w 78"/>
                    <a:gd name="T9" fmla="*/ 93 h 246"/>
                    <a:gd name="T10" fmla="*/ 21 w 78"/>
                    <a:gd name="T11" fmla="*/ 117 h 246"/>
                    <a:gd name="T12" fmla="*/ 14 w 78"/>
                    <a:gd name="T13" fmla="*/ 143 h 246"/>
                    <a:gd name="T14" fmla="*/ 9 w 78"/>
                    <a:gd name="T15" fmla="*/ 169 h 246"/>
                    <a:gd name="T16" fmla="*/ 4 w 78"/>
                    <a:gd name="T17" fmla="*/ 194 h 246"/>
                    <a:gd name="T18" fmla="*/ 1 w 78"/>
                    <a:gd name="T19" fmla="*/ 221 h 246"/>
                    <a:gd name="T20" fmla="*/ 0 w 78"/>
                    <a:gd name="T2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246">
                      <a:moveTo>
                        <a:pt x="78" y="0"/>
                      </a:moveTo>
                      <a:lnTo>
                        <a:pt x="64" y="23"/>
                      </a:lnTo>
                      <a:lnTo>
                        <a:pt x="51" y="45"/>
                      </a:lnTo>
                      <a:lnTo>
                        <a:pt x="39" y="68"/>
                      </a:lnTo>
                      <a:lnTo>
                        <a:pt x="30" y="93"/>
                      </a:lnTo>
                      <a:lnTo>
                        <a:pt x="21" y="117"/>
                      </a:lnTo>
                      <a:lnTo>
                        <a:pt x="14" y="143"/>
                      </a:lnTo>
                      <a:lnTo>
                        <a:pt x="9" y="169"/>
                      </a:lnTo>
                      <a:lnTo>
                        <a:pt x="4" y="194"/>
                      </a:lnTo>
                      <a:lnTo>
                        <a:pt x="1" y="221"/>
                      </a:lnTo>
                      <a:lnTo>
                        <a:pt x="0" y="2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4" name="Freeform 1962"/>
                <p:cNvSpPr>
                  <a:spLocks/>
                </p:cNvSpPr>
                <p:nvPr/>
              </p:nvSpPr>
              <p:spPr bwMode="auto">
                <a:xfrm>
                  <a:off x="1836" y="2556"/>
                  <a:ext cx="4" cy="39"/>
                </a:xfrm>
                <a:custGeom>
                  <a:avLst/>
                  <a:gdLst>
                    <a:gd name="T0" fmla="*/ 20 w 20"/>
                    <a:gd name="T1" fmla="*/ 0 h 236"/>
                    <a:gd name="T2" fmla="*/ 13 w 20"/>
                    <a:gd name="T3" fmla="*/ 39 h 236"/>
                    <a:gd name="T4" fmla="*/ 7 w 20"/>
                    <a:gd name="T5" fmla="*/ 78 h 236"/>
                    <a:gd name="T6" fmla="*/ 2 w 20"/>
                    <a:gd name="T7" fmla="*/ 117 h 236"/>
                    <a:gd name="T8" fmla="*/ 0 w 20"/>
                    <a:gd name="T9" fmla="*/ 156 h 236"/>
                    <a:gd name="T10" fmla="*/ 0 w 20"/>
                    <a:gd name="T11" fmla="*/ 197 h 236"/>
                    <a:gd name="T12" fmla="*/ 2 w 20"/>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0" h="236">
                      <a:moveTo>
                        <a:pt x="20" y="0"/>
                      </a:moveTo>
                      <a:lnTo>
                        <a:pt x="13" y="39"/>
                      </a:lnTo>
                      <a:lnTo>
                        <a:pt x="7" y="78"/>
                      </a:lnTo>
                      <a:lnTo>
                        <a:pt x="2" y="117"/>
                      </a:lnTo>
                      <a:lnTo>
                        <a:pt x="0" y="156"/>
                      </a:lnTo>
                      <a:lnTo>
                        <a:pt x="0" y="197"/>
                      </a:lnTo>
                      <a:lnTo>
                        <a:pt x="2" y="2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5" name="Line 1963"/>
                <p:cNvSpPr>
                  <a:spLocks noChangeShapeType="1"/>
                </p:cNvSpPr>
                <p:nvPr/>
              </p:nvSpPr>
              <p:spPr bwMode="auto">
                <a:xfrm flipV="1">
                  <a:off x="1822" y="2595"/>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6" name="Line 1964"/>
                <p:cNvSpPr>
                  <a:spLocks noChangeShapeType="1"/>
                </p:cNvSpPr>
                <p:nvPr/>
              </p:nvSpPr>
              <p:spPr bwMode="auto">
                <a:xfrm flipH="1" flipV="1">
                  <a:off x="1837" y="2595"/>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7" name="Line 1965"/>
                <p:cNvSpPr>
                  <a:spLocks noChangeShapeType="1"/>
                </p:cNvSpPr>
                <p:nvPr/>
              </p:nvSpPr>
              <p:spPr bwMode="auto">
                <a:xfrm>
                  <a:off x="1826" y="262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8" name="Line 1966"/>
                <p:cNvSpPr>
                  <a:spLocks noChangeShapeType="1"/>
                </p:cNvSpPr>
                <p:nvPr/>
              </p:nvSpPr>
              <p:spPr bwMode="auto">
                <a:xfrm>
                  <a:off x="1826" y="263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59" name="Freeform 1967"/>
                <p:cNvSpPr>
                  <a:spLocks/>
                </p:cNvSpPr>
                <p:nvPr/>
              </p:nvSpPr>
              <p:spPr bwMode="auto">
                <a:xfrm>
                  <a:off x="1822" y="2622"/>
                  <a:ext cx="4" cy="4"/>
                </a:xfrm>
                <a:custGeom>
                  <a:avLst/>
                  <a:gdLst>
                    <a:gd name="T0" fmla="*/ 0 w 21"/>
                    <a:gd name="T1" fmla="*/ 0 h 22"/>
                    <a:gd name="T2" fmla="*/ 1 w 21"/>
                    <a:gd name="T3" fmla="*/ 6 h 22"/>
                    <a:gd name="T4" fmla="*/ 3 w 21"/>
                    <a:gd name="T5" fmla="*/ 11 h 22"/>
                    <a:gd name="T6" fmla="*/ 6 w 21"/>
                    <a:gd name="T7" fmla="*/ 15 h 22"/>
                    <a:gd name="T8" fmla="*/ 11 w 21"/>
                    <a:gd name="T9" fmla="*/ 19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1" y="19"/>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0" name="Freeform 1968"/>
                <p:cNvSpPr>
                  <a:spLocks/>
                </p:cNvSpPr>
                <p:nvPr/>
              </p:nvSpPr>
              <p:spPr bwMode="auto">
                <a:xfrm>
                  <a:off x="1833" y="2622"/>
                  <a:ext cx="4" cy="4"/>
                </a:xfrm>
                <a:custGeom>
                  <a:avLst/>
                  <a:gdLst>
                    <a:gd name="T0" fmla="*/ 0 w 21"/>
                    <a:gd name="T1" fmla="*/ 22 h 22"/>
                    <a:gd name="T2" fmla="*/ 5 w 21"/>
                    <a:gd name="T3" fmla="*/ 21 h 22"/>
                    <a:gd name="T4" fmla="*/ 11 w 21"/>
                    <a:gd name="T5" fmla="*/ 19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1" y="19"/>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1" name="Freeform 1969"/>
                <p:cNvSpPr>
                  <a:spLocks/>
                </p:cNvSpPr>
                <p:nvPr/>
              </p:nvSpPr>
              <p:spPr bwMode="auto">
                <a:xfrm>
                  <a:off x="1835" y="2553"/>
                  <a:ext cx="5" cy="3"/>
                </a:xfrm>
                <a:custGeom>
                  <a:avLst/>
                  <a:gdLst>
                    <a:gd name="T0" fmla="*/ 24 w 24"/>
                    <a:gd name="T1" fmla="*/ 16 h 16"/>
                    <a:gd name="T2" fmla="*/ 24 w 24"/>
                    <a:gd name="T3" fmla="*/ 11 h 16"/>
                    <a:gd name="T4" fmla="*/ 22 w 24"/>
                    <a:gd name="T5" fmla="*/ 6 h 16"/>
                    <a:gd name="T6" fmla="*/ 20 w 24"/>
                    <a:gd name="T7" fmla="*/ 3 h 16"/>
                    <a:gd name="T8" fmla="*/ 16 w 24"/>
                    <a:gd name="T9" fmla="*/ 1 h 16"/>
                    <a:gd name="T10" fmla="*/ 12 w 24"/>
                    <a:gd name="T11" fmla="*/ 0 h 16"/>
                    <a:gd name="T12" fmla="*/ 7 w 24"/>
                    <a:gd name="T13" fmla="*/ 0 h 16"/>
                    <a:gd name="T14" fmla="*/ 3 w 24"/>
                    <a:gd name="T15" fmla="*/ 2 h 16"/>
                    <a:gd name="T16" fmla="*/ 0 w 24"/>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24" y="16"/>
                      </a:moveTo>
                      <a:lnTo>
                        <a:pt x="24" y="11"/>
                      </a:lnTo>
                      <a:lnTo>
                        <a:pt x="22" y="6"/>
                      </a:lnTo>
                      <a:lnTo>
                        <a:pt x="20" y="3"/>
                      </a:lnTo>
                      <a:lnTo>
                        <a:pt x="16" y="1"/>
                      </a:lnTo>
                      <a:lnTo>
                        <a:pt x="12" y="0"/>
                      </a:lnTo>
                      <a:lnTo>
                        <a:pt x="7" y="0"/>
                      </a:lnTo>
                      <a:lnTo>
                        <a:pt x="3" y="2"/>
                      </a:lnTo>
                      <a:lnTo>
                        <a:pt x="0"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2" name="Line 1970"/>
                <p:cNvSpPr>
                  <a:spLocks noChangeShapeType="1"/>
                </p:cNvSpPr>
                <p:nvPr/>
              </p:nvSpPr>
              <p:spPr bwMode="auto">
                <a:xfrm flipH="1" flipV="1">
                  <a:off x="1861" y="2401"/>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3" name="Line 1971"/>
                <p:cNvSpPr>
                  <a:spLocks noChangeShapeType="1"/>
                </p:cNvSpPr>
                <p:nvPr/>
              </p:nvSpPr>
              <p:spPr bwMode="auto">
                <a:xfrm flipH="1" flipV="1">
                  <a:off x="1856" y="2408"/>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4" name="Line 1972"/>
                <p:cNvSpPr>
                  <a:spLocks noChangeShapeType="1"/>
                </p:cNvSpPr>
                <p:nvPr/>
              </p:nvSpPr>
              <p:spPr bwMode="auto">
                <a:xfrm flipH="1">
                  <a:off x="1848" y="240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5" name="Line 1973"/>
                <p:cNvSpPr>
                  <a:spLocks noChangeShapeType="1"/>
                </p:cNvSpPr>
                <p:nvPr/>
              </p:nvSpPr>
              <p:spPr bwMode="auto">
                <a:xfrm flipH="1" flipV="1">
                  <a:off x="1850" y="2375"/>
                  <a:ext cx="17"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6" name="Line 1974"/>
                <p:cNvSpPr>
                  <a:spLocks noChangeShapeType="1"/>
                </p:cNvSpPr>
                <p:nvPr/>
              </p:nvSpPr>
              <p:spPr bwMode="auto">
                <a:xfrm flipH="1" flipV="1">
                  <a:off x="1861" y="239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7" name="Freeform 1975"/>
                <p:cNvSpPr>
                  <a:spLocks/>
                </p:cNvSpPr>
                <p:nvPr/>
              </p:nvSpPr>
              <p:spPr bwMode="auto">
                <a:xfrm>
                  <a:off x="1909" y="2445"/>
                  <a:ext cx="2" cy="17"/>
                </a:xfrm>
                <a:custGeom>
                  <a:avLst/>
                  <a:gdLst>
                    <a:gd name="T0" fmla="*/ 0 w 10"/>
                    <a:gd name="T1" fmla="*/ 100 h 100"/>
                    <a:gd name="T2" fmla="*/ 5 w 10"/>
                    <a:gd name="T3" fmla="*/ 84 h 100"/>
                    <a:gd name="T4" fmla="*/ 9 w 10"/>
                    <a:gd name="T5" fmla="*/ 67 h 100"/>
                    <a:gd name="T6" fmla="*/ 10 w 10"/>
                    <a:gd name="T7" fmla="*/ 50 h 100"/>
                    <a:gd name="T8" fmla="*/ 9 w 10"/>
                    <a:gd name="T9" fmla="*/ 33 h 100"/>
                    <a:gd name="T10" fmla="*/ 5 w 10"/>
                    <a:gd name="T11" fmla="*/ 16 h 100"/>
                    <a:gd name="T12" fmla="*/ 1 w 10"/>
                    <a:gd name="T13" fmla="*/ 0 h 100"/>
                  </a:gdLst>
                  <a:ahLst/>
                  <a:cxnLst>
                    <a:cxn ang="0">
                      <a:pos x="T0" y="T1"/>
                    </a:cxn>
                    <a:cxn ang="0">
                      <a:pos x="T2" y="T3"/>
                    </a:cxn>
                    <a:cxn ang="0">
                      <a:pos x="T4" y="T5"/>
                    </a:cxn>
                    <a:cxn ang="0">
                      <a:pos x="T6" y="T7"/>
                    </a:cxn>
                    <a:cxn ang="0">
                      <a:pos x="T8" y="T9"/>
                    </a:cxn>
                    <a:cxn ang="0">
                      <a:pos x="T10" y="T11"/>
                    </a:cxn>
                    <a:cxn ang="0">
                      <a:pos x="T12" y="T13"/>
                    </a:cxn>
                  </a:cxnLst>
                  <a:rect l="0" t="0" r="r" b="b"/>
                  <a:pathLst>
                    <a:path w="10" h="100">
                      <a:moveTo>
                        <a:pt x="0" y="100"/>
                      </a:moveTo>
                      <a:lnTo>
                        <a:pt x="5" y="84"/>
                      </a:lnTo>
                      <a:lnTo>
                        <a:pt x="9" y="67"/>
                      </a:lnTo>
                      <a:lnTo>
                        <a:pt x="10" y="50"/>
                      </a:lnTo>
                      <a:lnTo>
                        <a:pt x="9" y="33"/>
                      </a:lnTo>
                      <a:lnTo>
                        <a:pt x="5" y="16"/>
                      </a:lnTo>
                      <a:lnTo>
                        <a:pt x="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8" name="Freeform 1976"/>
                <p:cNvSpPr>
                  <a:spLocks/>
                </p:cNvSpPr>
                <p:nvPr/>
              </p:nvSpPr>
              <p:spPr bwMode="auto">
                <a:xfrm>
                  <a:off x="1893" y="2439"/>
                  <a:ext cx="5" cy="23"/>
                </a:xfrm>
                <a:custGeom>
                  <a:avLst/>
                  <a:gdLst>
                    <a:gd name="T0" fmla="*/ 0 w 29"/>
                    <a:gd name="T1" fmla="*/ 138 h 138"/>
                    <a:gd name="T2" fmla="*/ 10 w 29"/>
                    <a:gd name="T3" fmla="*/ 126 h 138"/>
                    <a:gd name="T4" fmla="*/ 18 w 29"/>
                    <a:gd name="T5" fmla="*/ 114 h 138"/>
                    <a:gd name="T6" fmla="*/ 23 w 29"/>
                    <a:gd name="T7" fmla="*/ 100 h 138"/>
                    <a:gd name="T8" fmla="*/ 28 w 29"/>
                    <a:gd name="T9" fmla="*/ 85 h 138"/>
                    <a:gd name="T10" fmla="*/ 29 w 29"/>
                    <a:gd name="T11" fmla="*/ 70 h 138"/>
                    <a:gd name="T12" fmla="*/ 28 w 29"/>
                    <a:gd name="T13" fmla="*/ 54 h 138"/>
                    <a:gd name="T14" fmla="*/ 26 w 29"/>
                    <a:gd name="T15" fmla="*/ 39 h 138"/>
                    <a:gd name="T16" fmla="*/ 20 w 29"/>
                    <a:gd name="T17" fmla="*/ 25 h 138"/>
                    <a:gd name="T18" fmla="*/ 13 w 29"/>
                    <a:gd name="T19" fmla="*/ 11 h 138"/>
                    <a:gd name="T20" fmla="*/ 3 w 29"/>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38">
                      <a:moveTo>
                        <a:pt x="0" y="138"/>
                      </a:moveTo>
                      <a:lnTo>
                        <a:pt x="10" y="126"/>
                      </a:lnTo>
                      <a:lnTo>
                        <a:pt x="18" y="114"/>
                      </a:lnTo>
                      <a:lnTo>
                        <a:pt x="23" y="100"/>
                      </a:lnTo>
                      <a:lnTo>
                        <a:pt x="28" y="85"/>
                      </a:lnTo>
                      <a:lnTo>
                        <a:pt x="29" y="70"/>
                      </a:lnTo>
                      <a:lnTo>
                        <a:pt x="28" y="54"/>
                      </a:lnTo>
                      <a:lnTo>
                        <a:pt x="26" y="39"/>
                      </a:lnTo>
                      <a:lnTo>
                        <a:pt x="20" y="25"/>
                      </a:lnTo>
                      <a:lnTo>
                        <a:pt x="13" y="11"/>
                      </a:lnTo>
                      <a:lnTo>
                        <a:pt x="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9" name="Line 1977"/>
                <p:cNvSpPr>
                  <a:spLocks noChangeShapeType="1"/>
                </p:cNvSpPr>
                <p:nvPr/>
              </p:nvSpPr>
              <p:spPr bwMode="auto">
                <a:xfrm>
                  <a:off x="1894" y="2439"/>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0" name="Line 1978"/>
                <p:cNvSpPr>
                  <a:spLocks noChangeShapeType="1"/>
                </p:cNvSpPr>
                <p:nvPr/>
              </p:nvSpPr>
              <p:spPr bwMode="auto">
                <a:xfrm flipV="1">
                  <a:off x="1899" y="2431"/>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1" name="Line 1979"/>
                <p:cNvSpPr>
                  <a:spLocks noChangeShapeType="1"/>
                </p:cNvSpPr>
                <p:nvPr/>
              </p:nvSpPr>
              <p:spPr bwMode="auto">
                <a:xfrm>
                  <a:off x="2075" y="256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2" name="Line 1980"/>
                <p:cNvSpPr>
                  <a:spLocks noChangeShapeType="1"/>
                </p:cNvSpPr>
                <p:nvPr/>
              </p:nvSpPr>
              <p:spPr bwMode="auto">
                <a:xfrm flipH="1" flipV="1">
                  <a:off x="2018" y="256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3" name="Line 1981"/>
                <p:cNvSpPr>
                  <a:spLocks noChangeShapeType="1"/>
                </p:cNvSpPr>
                <p:nvPr/>
              </p:nvSpPr>
              <p:spPr bwMode="auto">
                <a:xfrm flipH="1" flipV="1">
                  <a:off x="2224" y="2448"/>
                  <a:ext cx="1" cy="25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4" name="Line 1982"/>
                <p:cNvSpPr>
                  <a:spLocks noChangeShapeType="1"/>
                </p:cNvSpPr>
                <p:nvPr/>
              </p:nvSpPr>
              <p:spPr bwMode="auto">
                <a:xfrm flipH="1" flipV="1">
                  <a:off x="2218"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5" name="Line 1983"/>
                <p:cNvSpPr>
                  <a:spLocks noChangeShapeType="1"/>
                </p:cNvSpPr>
                <p:nvPr/>
              </p:nvSpPr>
              <p:spPr bwMode="auto">
                <a:xfrm flipH="1" flipV="1">
                  <a:off x="2196" y="2607"/>
                  <a:ext cx="1"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6" name="Line 1984"/>
                <p:cNvSpPr>
                  <a:spLocks noChangeShapeType="1"/>
                </p:cNvSpPr>
                <p:nvPr/>
              </p:nvSpPr>
              <p:spPr bwMode="auto">
                <a:xfrm flipH="1" flipV="1">
                  <a:off x="2182"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7" name="Line 1985"/>
                <p:cNvSpPr>
                  <a:spLocks noChangeShapeType="1"/>
                </p:cNvSpPr>
                <p:nvPr/>
              </p:nvSpPr>
              <p:spPr bwMode="auto">
                <a:xfrm flipH="1" flipV="1">
                  <a:off x="2111"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8" name="Freeform 1986"/>
                <p:cNvSpPr>
                  <a:spLocks/>
                </p:cNvSpPr>
                <p:nvPr/>
              </p:nvSpPr>
              <p:spPr bwMode="auto">
                <a:xfrm>
                  <a:off x="2018" y="2636"/>
                  <a:ext cx="57" cy="28"/>
                </a:xfrm>
                <a:custGeom>
                  <a:avLst/>
                  <a:gdLst>
                    <a:gd name="T0" fmla="*/ 0 w 341"/>
                    <a:gd name="T1" fmla="*/ 3 h 172"/>
                    <a:gd name="T2" fmla="*/ 1 w 341"/>
                    <a:gd name="T3" fmla="*/ 23 h 172"/>
                    <a:gd name="T4" fmla="*/ 6 w 341"/>
                    <a:gd name="T5" fmla="*/ 43 h 172"/>
                    <a:gd name="T6" fmla="*/ 12 w 341"/>
                    <a:gd name="T7" fmla="*/ 62 h 172"/>
                    <a:gd name="T8" fmla="*/ 21 w 341"/>
                    <a:gd name="T9" fmla="*/ 81 h 172"/>
                    <a:gd name="T10" fmla="*/ 31 w 341"/>
                    <a:gd name="T11" fmla="*/ 98 h 172"/>
                    <a:gd name="T12" fmla="*/ 44 w 341"/>
                    <a:gd name="T13" fmla="*/ 116 h 172"/>
                    <a:gd name="T14" fmla="*/ 58 w 341"/>
                    <a:gd name="T15" fmla="*/ 129 h 172"/>
                    <a:gd name="T16" fmla="*/ 75 w 341"/>
                    <a:gd name="T17" fmla="*/ 142 h 172"/>
                    <a:gd name="T18" fmla="*/ 92 w 341"/>
                    <a:gd name="T19" fmla="*/ 153 h 172"/>
                    <a:gd name="T20" fmla="*/ 111 w 341"/>
                    <a:gd name="T21" fmla="*/ 161 h 172"/>
                    <a:gd name="T22" fmla="*/ 130 w 341"/>
                    <a:gd name="T23" fmla="*/ 167 h 172"/>
                    <a:gd name="T24" fmla="*/ 151 w 341"/>
                    <a:gd name="T25" fmla="*/ 171 h 172"/>
                    <a:gd name="T26" fmla="*/ 172 w 341"/>
                    <a:gd name="T27" fmla="*/ 172 h 172"/>
                    <a:gd name="T28" fmla="*/ 192 w 341"/>
                    <a:gd name="T29" fmla="*/ 171 h 172"/>
                    <a:gd name="T30" fmla="*/ 212 w 341"/>
                    <a:gd name="T31" fmla="*/ 167 h 172"/>
                    <a:gd name="T32" fmla="*/ 231 w 341"/>
                    <a:gd name="T33" fmla="*/ 160 h 172"/>
                    <a:gd name="T34" fmla="*/ 251 w 341"/>
                    <a:gd name="T35" fmla="*/ 152 h 172"/>
                    <a:gd name="T36" fmla="*/ 268 w 341"/>
                    <a:gd name="T37" fmla="*/ 141 h 172"/>
                    <a:gd name="T38" fmla="*/ 285 w 341"/>
                    <a:gd name="T39" fmla="*/ 128 h 172"/>
                    <a:gd name="T40" fmla="*/ 299 w 341"/>
                    <a:gd name="T41" fmla="*/ 114 h 172"/>
                    <a:gd name="T42" fmla="*/ 311 w 341"/>
                    <a:gd name="T43" fmla="*/ 97 h 172"/>
                    <a:gd name="T44" fmla="*/ 322 w 341"/>
                    <a:gd name="T45" fmla="*/ 80 h 172"/>
                    <a:gd name="T46" fmla="*/ 331 w 341"/>
                    <a:gd name="T47" fmla="*/ 61 h 172"/>
                    <a:gd name="T48" fmla="*/ 336 w 341"/>
                    <a:gd name="T49" fmla="*/ 42 h 172"/>
                    <a:gd name="T50" fmla="*/ 340 w 341"/>
                    <a:gd name="T51" fmla="*/ 22 h 172"/>
                    <a:gd name="T52" fmla="*/ 341 w 341"/>
                    <a:gd name="T5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1" h="172">
                      <a:moveTo>
                        <a:pt x="0" y="3"/>
                      </a:moveTo>
                      <a:lnTo>
                        <a:pt x="1" y="23"/>
                      </a:lnTo>
                      <a:lnTo>
                        <a:pt x="6" y="43"/>
                      </a:lnTo>
                      <a:lnTo>
                        <a:pt x="12" y="62"/>
                      </a:lnTo>
                      <a:lnTo>
                        <a:pt x="21" y="81"/>
                      </a:lnTo>
                      <a:lnTo>
                        <a:pt x="31" y="98"/>
                      </a:lnTo>
                      <a:lnTo>
                        <a:pt x="44" y="116"/>
                      </a:lnTo>
                      <a:lnTo>
                        <a:pt x="58" y="129"/>
                      </a:lnTo>
                      <a:lnTo>
                        <a:pt x="75" y="142"/>
                      </a:lnTo>
                      <a:lnTo>
                        <a:pt x="92" y="153"/>
                      </a:lnTo>
                      <a:lnTo>
                        <a:pt x="111" y="161"/>
                      </a:lnTo>
                      <a:lnTo>
                        <a:pt x="130" y="167"/>
                      </a:lnTo>
                      <a:lnTo>
                        <a:pt x="151" y="171"/>
                      </a:lnTo>
                      <a:lnTo>
                        <a:pt x="172" y="172"/>
                      </a:lnTo>
                      <a:lnTo>
                        <a:pt x="192" y="171"/>
                      </a:lnTo>
                      <a:lnTo>
                        <a:pt x="212" y="167"/>
                      </a:lnTo>
                      <a:lnTo>
                        <a:pt x="231" y="160"/>
                      </a:lnTo>
                      <a:lnTo>
                        <a:pt x="251" y="152"/>
                      </a:lnTo>
                      <a:lnTo>
                        <a:pt x="268" y="141"/>
                      </a:lnTo>
                      <a:lnTo>
                        <a:pt x="285" y="128"/>
                      </a:lnTo>
                      <a:lnTo>
                        <a:pt x="299" y="114"/>
                      </a:lnTo>
                      <a:lnTo>
                        <a:pt x="311" y="97"/>
                      </a:lnTo>
                      <a:lnTo>
                        <a:pt x="322" y="80"/>
                      </a:lnTo>
                      <a:lnTo>
                        <a:pt x="331" y="61"/>
                      </a:lnTo>
                      <a:lnTo>
                        <a:pt x="336" y="42"/>
                      </a:lnTo>
                      <a:lnTo>
                        <a:pt x="340" y="22"/>
                      </a:lnTo>
                      <a:lnTo>
                        <a:pt x="34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79" name="Line 1987"/>
                <p:cNvSpPr>
                  <a:spLocks noChangeShapeType="1"/>
                </p:cNvSpPr>
                <p:nvPr/>
              </p:nvSpPr>
              <p:spPr bwMode="auto">
                <a:xfrm flipH="1" flipV="1">
                  <a:off x="2147" y="271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0" name="Line 1988"/>
                <p:cNvSpPr>
                  <a:spLocks noChangeShapeType="1"/>
                </p:cNvSpPr>
                <p:nvPr/>
              </p:nvSpPr>
              <p:spPr bwMode="auto">
                <a:xfrm flipH="1" flipV="1">
                  <a:off x="2140" y="271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1" name="Line 1989"/>
                <p:cNvSpPr>
                  <a:spLocks noChangeShapeType="1"/>
                </p:cNvSpPr>
                <p:nvPr/>
              </p:nvSpPr>
              <p:spPr bwMode="auto">
                <a:xfrm flipH="1" flipV="1">
                  <a:off x="2111" y="271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2" name="Line 1990"/>
                <p:cNvSpPr>
                  <a:spLocks noChangeShapeType="1"/>
                </p:cNvSpPr>
                <p:nvPr/>
              </p:nvSpPr>
              <p:spPr bwMode="auto">
                <a:xfrm flipH="1" flipV="1">
                  <a:off x="2182" y="2717"/>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3" name="Line 1991"/>
                <p:cNvSpPr>
                  <a:spLocks noChangeShapeType="1"/>
                </p:cNvSpPr>
                <p:nvPr/>
              </p:nvSpPr>
              <p:spPr bwMode="auto">
                <a:xfrm flipH="1" flipV="1">
                  <a:off x="2197" y="275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4" name="Line 1992"/>
                <p:cNvSpPr>
                  <a:spLocks noChangeShapeType="1"/>
                </p:cNvSpPr>
                <p:nvPr/>
              </p:nvSpPr>
              <p:spPr bwMode="auto">
                <a:xfrm>
                  <a:off x="2147" y="2789"/>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5" name="Line 1993"/>
                <p:cNvSpPr>
                  <a:spLocks noChangeShapeType="1"/>
                </p:cNvSpPr>
                <p:nvPr/>
              </p:nvSpPr>
              <p:spPr bwMode="auto">
                <a:xfrm>
                  <a:off x="2111" y="2789"/>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6" name="Line 1994"/>
                <p:cNvSpPr>
                  <a:spLocks noChangeShapeType="1"/>
                </p:cNvSpPr>
                <p:nvPr/>
              </p:nvSpPr>
              <p:spPr bwMode="auto">
                <a:xfrm>
                  <a:off x="2147" y="2717"/>
                  <a:ext cx="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7" name="Line 1995"/>
                <p:cNvSpPr>
                  <a:spLocks noChangeShapeType="1"/>
                </p:cNvSpPr>
                <p:nvPr/>
              </p:nvSpPr>
              <p:spPr bwMode="auto">
                <a:xfrm flipV="1">
                  <a:off x="2111" y="270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8" name="Line 1996"/>
                <p:cNvSpPr>
                  <a:spLocks noChangeShapeType="1"/>
                </p:cNvSpPr>
                <p:nvPr/>
              </p:nvSpPr>
              <p:spPr bwMode="auto">
                <a:xfrm>
                  <a:off x="2111" y="2718"/>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9" name="Line 1997"/>
                <p:cNvSpPr>
                  <a:spLocks noChangeShapeType="1"/>
                </p:cNvSpPr>
                <p:nvPr/>
              </p:nvSpPr>
              <p:spPr bwMode="auto">
                <a:xfrm>
                  <a:off x="2197" y="2703"/>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0" name="Line 1998"/>
                <p:cNvSpPr>
                  <a:spLocks noChangeShapeType="1"/>
                </p:cNvSpPr>
                <p:nvPr/>
              </p:nvSpPr>
              <p:spPr bwMode="auto">
                <a:xfrm flipH="1" flipV="1">
                  <a:off x="2197"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1" name="Freeform 1999"/>
                <p:cNvSpPr>
                  <a:spLocks/>
                </p:cNvSpPr>
                <p:nvPr/>
              </p:nvSpPr>
              <p:spPr bwMode="auto">
                <a:xfrm>
                  <a:off x="2018" y="2536"/>
                  <a:ext cx="57" cy="29"/>
                </a:xfrm>
                <a:custGeom>
                  <a:avLst/>
                  <a:gdLst>
                    <a:gd name="T0" fmla="*/ 341 w 341"/>
                    <a:gd name="T1" fmla="*/ 169 h 171"/>
                    <a:gd name="T2" fmla="*/ 340 w 341"/>
                    <a:gd name="T3" fmla="*/ 149 h 171"/>
                    <a:gd name="T4" fmla="*/ 336 w 341"/>
                    <a:gd name="T5" fmla="*/ 129 h 171"/>
                    <a:gd name="T6" fmla="*/ 329 w 341"/>
                    <a:gd name="T7" fmla="*/ 109 h 171"/>
                    <a:gd name="T8" fmla="*/ 321 w 341"/>
                    <a:gd name="T9" fmla="*/ 90 h 171"/>
                    <a:gd name="T10" fmla="*/ 310 w 341"/>
                    <a:gd name="T11" fmla="*/ 73 h 171"/>
                    <a:gd name="T12" fmla="*/ 297 w 341"/>
                    <a:gd name="T13" fmla="*/ 56 h 171"/>
                    <a:gd name="T14" fmla="*/ 284 w 341"/>
                    <a:gd name="T15" fmla="*/ 42 h 171"/>
                    <a:gd name="T16" fmla="*/ 267 w 341"/>
                    <a:gd name="T17" fmla="*/ 29 h 171"/>
                    <a:gd name="T18" fmla="*/ 250 w 341"/>
                    <a:gd name="T19" fmla="*/ 19 h 171"/>
                    <a:gd name="T20" fmla="*/ 230 w 341"/>
                    <a:gd name="T21" fmla="*/ 10 h 171"/>
                    <a:gd name="T22" fmla="*/ 211 w 341"/>
                    <a:gd name="T23" fmla="*/ 5 h 171"/>
                    <a:gd name="T24" fmla="*/ 191 w 341"/>
                    <a:gd name="T25" fmla="*/ 1 h 171"/>
                    <a:gd name="T26" fmla="*/ 170 w 341"/>
                    <a:gd name="T27" fmla="*/ 0 h 171"/>
                    <a:gd name="T28" fmla="*/ 149 w 341"/>
                    <a:gd name="T29" fmla="*/ 1 h 171"/>
                    <a:gd name="T30" fmla="*/ 129 w 341"/>
                    <a:gd name="T31" fmla="*/ 5 h 171"/>
                    <a:gd name="T32" fmla="*/ 110 w 341"/>
                    <a:gd name="T33" fmla="*/ 11 h 171"/>
                    <a:gd name="T34" fmla="*/ 91 w 341"/>
                    <a:gd name="T35" fmla="*/ 20 h 171"/>
                    <a:gd name="T36" fmla="*/ 74 w 341"/>
                    <a:gd name="T37" fmla="*/ 31 h 171"/>
                    <a:gd name="T38" fmla="*/ 57 w 341"/>
                    <a:gd name="T39" fmla="*/ 43 h 171"/>
                    <a:gd name="T40" fmla="*/ 43 w 341"/>
                    <a:gd name="T41" fmla="*/ 57 h 171"/>
                    <a:gd name="T42" fmla="*/ 30 w 341"/>
                    <a:gd name="T43" fmla="*/ 74 h 171"/>
                    <a:gd name="T44" fmla="*/ 19 w 341"/>
                    <a:gd name="T45" fmla="*/ 91 h 171"/>
                    <a:gd name="T46" fmla="*/ 11 w 341"/>
                    <a:gd name="T47" fmla="*/ 110 h 171"/>
                    <a:gd name="T48" fmla="*/ 6 w 341"/>
                    <a:gd name="T49" fmla="*/ 130 h 171"/>
                    <a:gd name="T50" fmla="*/ 1 w 341"/>
                    <a:gd name="T51" fmla="*/ 150 h 171"/>
                    <a:gd name="T52" fmla="*/ 0 w 341"/>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1" h="171">
                      <a:moveTo>
                        <a:pt x="341" y="169"/>
                      </a:moveTo>
                      <a:lnTo>
                        <a:pt x="340" y="149"/>
                      </a:lnTo>
                      <a:lnTo>
                        <a:pt x="336" y="129"/>
                      </a:lnTo>
                      <a:lnTo>
                        <a:pt x="329" y="109"/>
                      </a:lnTo>
                      <a:lnTo>
                        <a:pt x="321" y="90"/>
                      </a:lnTo>
                      <a:lnTo>
                        <a:pt x="310" y="73"/>
                      </a:lnTo>
                      <a:lnTo>
                        <a:pt x="297" y="56"/>
                      </a:lnTo>
                      <a:lnTo>
                        <a:pt x="284" y="42"/>
                      </a:lnTo>
                      <a:lnTo>
                        <a:pt x="267" y="29"/>
                      </a:lnTo>
                      <a:lnTo>
                        <a:pt x="250" y="19"/>
                      </a:lnTo>
                      <a:lnTo>
                        <a:pt x="230" y="10"/>
                      </a:lnTo>
                      <a:lnTo>
                        <a:pt x="211" y="5"/>
                      </a:lnTo>
                      <a:lnTo>
                        <a:pt x="191" y="1"/>
                      </a:lnTo>
                      <a:lnTo>
                        <a:pt x="170" y="0"/>
                      </a:lnTo>
                      <a:lnTo>
                        <a:pt x="149" y="1"/>
                      </a:lnTo>
                      <a:lnTo>
                        <a:pt x="129" y="5"/>
                      </a:lnTo>
                      <a:lnTo>
                        <a:pt x="110" y="11"/>
                      </a:lnTo>
                      <a:lnTo>
                        <a:pt x="91" y="20"/>
                      </a:lnTo>
                      <a:lnTo>
                        <a:pt x="74" y="31"/>
                      </a:lnTo>
                      <a:lnTo>
                        <a:pt x="57" y="43"/>
                      </a:lnTo>
                      <a:lnTo>
                        <a:pt x="43" y="57"/>
                      </a:lnTo>
                      <a:lnTo>
                        <a:pt x="30" y="74"/>
                      </a:lnTo>
                      <a:lnTo>
                        <a:pt x="19" y="91"/>
                      </a:lnTo>
                      <a:lnTo>
                        <a:pt x="11" y="110"/>
                      </a:lnTo>
                      <a:lnTo>
                        <a:pt x="6" y="130"/>
                      </a:lnTo>
                      <a:lnTo>
                        <a:pt x="1" y="150"/>
                      </a:lnTo>
                      <a:lnTo>
                        <a:pt x="0"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2" name="Freeform 2000"/>
                <p:cNvSpPr>
                  <a:spLocks/>
                </p:cNvSpPr>
                <p:nvPr/>
              </p:nvSpPr>
              <p:spPr bwMode="auto">
                <a:xfrm>
                  <a:off x="2014" y="2410"/>
                  <a:ext cx="49" cy="57"/>
                </a:xfrm>
                <a:custGeom>
                  <a:avLst/>
                  <a:gdLst>
                    <a:gd name="T0" fmla="*/ 297 w 297"/>
                    <a:gd name="T1" fmla="*/ 86 h 343"/>
                    <a:gd name="T2" fmla="*/ 149 w 297"/>
                    <a:gd name="T3" fmla="*/ 0 h 343"/>
                    <a:gd name="T4" fmla="*/ 0 w 297"/>
                    <a:gd name="T5" fmla="*/ 85 h 343"/>
                    <a:gd name="T6" fmla="*/ 0 w 297"/>
                    <a:gd name="T7" fmla="*/ 257 h 343"/>
                    <a:gd name="T8" fmla="*/ 148 w 297"/>
                    <a:gd name="T9" fmla="*/ 343 h 343"/>
                    <a:gd name="T10" fmla="*/ 296 w 297"/>
                    <a:gd name="T11" fmla="*/ 257 h 343"/>
                    <a:gd name="T12" fmla="*/ 297 w 297"/>
                    <a:gd name="T13" fmla="*/ 86 h 343"/>
                  </a:gdLst>
                  <a:ahLst/>
                  <a:cxnLst>
                    <a:cxn ang="0">
                      <a:pos x="T0" y="T1"/>
                    </a:cxn>
                    <a:cxn ang="0">
                      <a:pos x="T2" y="T3"/>
                    </a:cxn>
                    <a:cxn ang="0">
                      <a:pos x="T4" y="T5"/>
                    </a:cxn>
                    <a:cxn ang="0">
                      <a:pos x="T6" y="T7"/>
                    </a:cxn>
                    <a:cxn ang="0">
                      <a:pos x="T8" y="T9"/>
                    </a:cxn>
                    <a:cxn ang="0">
                      <a:pos x="T10" y="T11"/>
                    </a:cxn>
                    <a:cxn ang="0">
                      <a:pos x="T12" y="T13"/>
                    </a:cxn>
                  </a:cxnLst>
                  <a:rect l="0" t="0" r="r" b="b"/>
                  <a:pathLst>
                    <a:path w="297" h="343">
                      <a:moveTo>
                        <a:pt x="297" y="86"/>
                      </a:moveTo>
                      <a:lnTo>
                        <a:pt x="149" y="0"/>
                      </a:lnTo>
                      <a:lnTo>
                        <a:pt x="0" y="85"/>
                      </a:lnTo>
                      <a:lnTo>
                        <a:pt x="0" y="257"/>
                      </a:lnTo>
                      <a:lnTo>
                        <a:pt x="148" y="343"/>
                      </a:lnTo>
                      <a:lnTo>
                        <a:pt x="296" y="257"/>
                      </a:lnTo>
                      <a:lnTo>
                        <a:pt x="297" y="86"/>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3" name="Line 2001"/>
                <p:cNvSpPr>
                  <a:spLocks noChangeShapeType="1"/>
                </p:cNvSpPr>
                <p:nvPr/>
              </p:nvSpPr>
              <p:spPr bwMode="auto">
                <a:xfrm flipH="1">
                  <a:off x="2086" y="2386"/>
                  <a:ext cx="5"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4" name="Line 2002"/>
                <p:cNvSpPr>
                  <a:spLocks noChangeShapeType="1"/>
                </p:cNvSpPr>
                <p:nvPr/>
              </p:nvSpPr>
              <p:spPr bwMode="auto">
                <a:xfrm flipH="1" flipV="1">
                  <a:off x="2196" y="2406"/>
                  <a:ext cx="0" cy="10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5" name="Line 2003"/>
                <p:cNvSpPr>
                  <a:spLocks noChangeShapeType="1"/>
                </p:cNvSpPr>
                <p:nvPr/>
              </p:nvSpPr>
              <p:spPr bwMode="auto">
                <a:xfrm flipH="1" flipV="1">
                  <a:off x="2217" y="2404"/>
                  <a:ext cx="0" cy="10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6" name="Line 2004"/>
                <p:cNvSpPr>
                  <a:spLocks noChangeShapeType="1"/>
                </p:cNvSpPr>
                <p:nvPr/>
              </p:nvSpPr>
              <p:spPr bwMode="auto">
                <a:xfrm flipH="1" flipV="1">
                  <a:off x="2181" y="2407"/>
                  <a:ext cx="1"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7" name="Line 2005"/>
                <p:cNvSpPr>
                  <a:spLocks noChangeShapeType="1"/>
                </p:cNvSpPr>
                <p:nvPr/>
              </p:nvSpPr>
              <p:spPr bwMode="auto">
                <a:xfrm flipH="1" flipV="1">
                  <a:off x="2110" y="2413"/>
                  <a:ext cx="0" cy="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8" name="Line 2006"/>
                <p:cNvSpPr>
                  <a:spLocks noChangeShapeType="1"/>
                </p:cNvSpPr>
                <p:nvPr/>
              </p:nvSpPr>
              <p:spPr bwMode="auto">
                <a:xfrm flipH="1" flipV="1">
                  <a:off x="2146" y="2410"/>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99" name="Line 2007"/>
                <p:cNvSpPr>
                  <a:spLocks noChangeShapeType="1"/>
                </p:cNvSpPr>
                <p:nvPr/>
              </p:nvSpPr>
              <p:spPr bwMode="auto">
                <a:xfrm flipH="1" flipV="1">
                  <a:off x="2153" y="2409"/>
                  <a:ext cx="0" cy="9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0" name="Line 2008"/>
                <p:cNvSpPr>
                  <a:spLocks noChangeShapeType="1"/>
                </p:cNvSpPr>
                <p:nvPr/>
              </p:nvSpPr>
              <p:spPr bwMode="auto">
                <a:xfrm flipV="1">
                  <a:off x="2153" y="2507"/>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1" name="Line 2009"/>
                <p:cNvSpPr>
                  <a:spLocks noChangeShapeType="1"/>
                </p:cNvSpPr>
                <p:nvPr/>
              </p:nvSpPr>
              <p:spPr bwMode="auto">
                <a:xfrm flipV="1">
                  <a:off x="2139" y="2592"/>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2" name="Line 2010"/>
                <p:cNvSpPr>
                  <a:spLocks noChangeShapeType="1"/>
                </p:cNvSpPr>
                <p:nvPr/>
              </p:nvSpPr>
              <p:spPr bwMode="auto">
                <a:xfrm flipV="1">
                  <a:off x="2139" y="2521"/>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3" name="Line 2011"/>
                <p:cNvSpPr>
                  <a:spLocks noChangeShapeType="1"/>
                </p:cNvSpPr>
                <p:nvPr/>
              </p:nvSpPr>
              <p:spPr bwMode="auto">
                <a:xfrm flipV="1">
                  <a:off x="2111" y="26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4" name="Line 2012"/>
                <p:cNvSpPr>
                  <a:spLocks noChangeShapeType="1"/>
                </p:cNvSpPr>
                <p:nvPr/>
              </p:nvSpPr>
              <p:spPr bwMode="auto">
                <a:xfrm flipH="1" flipV="1">
                  <a:off x="2110" y="252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5" name="Line 2013"/>
                <p:cNvSpPr>
                  <a:spLocks noChangeShapeType="1"/>
                </p:cNvSpPr>
                <p:nvPr/>
              </p:nvSpPr>
              <p:spPr bwMode="auto">
                <a:xfrm flipH="1" flipV="1">
                  <a:off x="2132" y="25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39" name="Group 2215"/>
              <p:cNvGrpSpPr>
                <a:grpSpLocks/>
              </p:cNvGrpSpPr>
              <p:nvPr/>
            </p:nvGrpSpPr>
            <p:grpSpPr bwMode="auto">
              <a:xfrm>
                <a:off x="1795" y="2088"/>
                <a:ext cx="697" cy="700"/>
                <a:chOff x="1795" y="2088"/>
                <a:chExt cx="697" cy="700"/>
              </a:xfrm>
            </p:grpSpPr>
            <p:sp>
              <p:nvSpPr>
                <p:cNvPr id="15406" name="Line 2015"/>
                <p:cNvSpPr>
                  <a:spLocks noChangeShapeType="1"/>
                </p:cNvSpPr>
                <p:nvPr/>
              </p:nvSpPr>
              <p:spPr bwMode="auto">
                <a:xfrm flipH="1" flipV="1">
                  <a:off x="2139" y="25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7" name="Line 2016"/>
                <p:cNvSpPr>
                  <a:spLocks noChangeShapeType="1"/>
                </p:cNvSpPr>
                <p:nvPr/>
              </p:nvSpPr>
              <p:spPr bwMode="auto">
                <a:xfrm>
                  <a:off x="2111" y="2593"/>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8" name="Line 2017"/>
                <p:cNvSpPr>
                  <a:spLocks noChangeShapeType="1"/>
                </p:cNvSpPr>
                <p:nvPr/>
              </p:nvSpPr>
              <p:spPr bwMode="auto">
                <a:xfrm flipV="1">
                  <a:off x="2110" y="2507"/>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9" name="Line 2018"/>
                <p:cNvSpPr>
                  <a:spLocks noChangeShapeType="1"/>
                </p:cNvSpPr>
                <p:nvPr/>
              </p:nvSpPr>
              <p:spPr bwMode="auto">
                <a:xfrm>
                  <a:off x="2110" y="2521"/>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0" name="Line 2019"/>
                <p:cNvSpPr>
                  <a:spLocks noChangeShapeType="1"/>
                </p:cNvSpPr>
                <p:nvPr/>
              </p:nvSpPr>
              <p:spPr bwMode="auto">
                <a:xfrm flipH="1" flipV="1">
                  <a:off x="2217" y="252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1" name="Line 2020"/>
                <p:cNvSpPr>
                  <a:spLocks noChangeShapeType="1"/>
                </p:cNvSpPr>
                <p:nvPr/>
              </p:nvSpPr>
              <p:spPr bwMode="auto">
                <a:xfrm flipH="1" flipV="1">
                  <a:off x="2196" y="25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2" name="Line 2021"/>
                <p:cNvSpPr>
                  <a:spLocks noChangeShapeType="1"/>
                </p:cNvSpPr>
                <p:nvPr/>
              </p:nvSpPr>
              <p:spPr bwMode="auto">
                <a:xfrm flipH="1" flipV="1">
                  <a:off x="2182" y="25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3" name="Line 2022"/>
                <p:cNvSpPr>
                  <a:spLocks noChangeShapeType="1"/>
                </p:cNvSpPr>
                <p:nvPr/>
              </p:nvSpPr>
              <p:spPr bwMode="auto">
                <a:xfrm flipV="1">
                  <a:off x="2196" y="2592"/>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4" name="Line 2023"/>
                <p:cNvSpPr>
                  <a:spLocks noChangeShapeType="1"/>
                </p:cNvSpPr>
                <p:nvPr/>
              </p:nvSpPr>
              <p:spPr bwMode="auto">
                <a:xfrm>
                  <a:off x="2196" y="2607"/>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5" name="Line 2024"/>
                <p:cNvSpPr>
                  <a:spLocks noChangeShapeType="1"/>
                </p:cNvSpPr>
                <p:nvPr/>
              </p:nvSpPr>
              <p:spPr bwMode="auto">
                <a:xfrm flipV="1">
                  <a:off x="2196" y="2521"/>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6" name="Line 2025"/>
                <p:cNvSpPr>
                  <a:spLocks noChangeShapeType="1"/>
                </p:cNvSpPr>
                <p:nvPr/>
              </p:nvSpPr>
              <p:spPr bwMode="auto">
                <a:xfrm>
                  <a:off x="2196" y="2507"/>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7" name="Line 2026"/>
                <p:cNvSpPr>
                  <a:spLocks noChangeShapeType="1"/>
                </p:cNvSpPr>
                <p:nvPr/>
              </p:nvSpPr>
              <p:spPr bwMode="auto">
                <a:xfrm>
                  <a:off x="2108" y="2389"/>
                  <a:ext cx="0"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8" name="Line 2027"/>
                <p:cNvSpPr>
                  <a:spLocks noChangeShapeType="1"/>
                </p:cNvSpPr>
                <p:nvPr/>
              </p:nvSpPr>
              <p:spPr bwMode="auto">
                <a:xfrm>
                  <a:off x="2101" y="2384"/>
                  <a:ext cx="7"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19" name="Line 2028"/>
                <p:cNvSpPr>
                  <a:spLocks noChangeShapeType="1"/>
                </p:cNvSpPr>
                <p:nvPr/>
              </p:nvSpPr>
              <p:spPr bwMode="auto">
                <a:xfrm flipH="1">
                  <a:off x="2224" y="2443"/>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0" name="Line 2029"/>
                <p:cNvSpPr>
                  <a:spLocks noChangeShapeType="1"/>
                </p:cNvSpPr>
                <p:nvPr/>
              </p:nvSpPr>
              <p:spPr bwMode="auto">
                <a:xfrm>
                  <a:off x="2229" y="2403"/>
                  <a:ext cx="0"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1" name="Line 2030"/>
                <p:cNvSpPr>
                  <a:spLocks noChangeShapeType="1"/>
                </p:cNvSpPr>
                <p:nvPr/>
              </p:nvSpPr>
              <p:spPr bwMode="auto">
                <a:xfrm flipH="1">
                  <a:off x="1798" y="2241"/>
                  <a:ext cx="155"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2" name="Line 2031"/>
                <p:cNvSpPr>
                  <a:spLocks noChangeShapeType="1"/>
                </p:cNvSpPr>
                <p:nvPr/>
              </p:nvSpPr>
              <p:spPr bwMode="auto">
                <a:xfrm>
                  <a:off x="1931" y="2190"/>
                  <a:ext cx="34"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3" name="Line 2032"/>
                <p:cNvSpPr>
                  <a:spLocks noChangeShapeType="1"/>
                </p:cNvSpPr>
                <p:nvPr/>
              </p:nvSpPr>
              <p:spPr bwMode="auto">
                <a:xfrm flipH="1">
                  <a:off x="1800" y="2247"/>
                  <a:ext cx="167" cy="8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4" name="Line 2033"/>
                <p:cNvSpPr>
                  <a:spLocks noChangeShapeType="1"/>
                </p:cNvSpPr>
                <p:nvPr/>
              </p:nvSpPr>
              <p:spPr bwMode="auto">
                <a:xfrm flipV="1">
                  <a:off x="1841" y="2279"/>
                  <a:ext cx="183"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5" name="Line 2034"/>
                <p:cNvSpPr>
                  <a:spLocks noChangeShapeType="1"/>
                </p:cNvSpPr>
                <p:nvPr/>
              </p:nvSpPr>
              <p:spPr bwMode="auto">
                <a:xfrm flipH="1" flipV="1">
                  <a:off x="1800" y="2327"/>
                  <a:ext cx="41"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6" name="Line 2035"/>
                <p:cNvSpPr>
                  <a:spLocks noChangeShapeType="1"/>
                </p:cNvSpPr>
                <p:nvPr/>
              </p:nvSpPr>
              <p:spPr bwMode="auto">
                <a:xfrm flipH="1">
                  <a:off x="1795" y="2111"/>
                  <a:ext cx="57"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7" name="Line 2036"/>
                <p:cNvSpPr>
                  <a:spLocks noChangeShapeType="1"/>
                </p:cNvSpPr>
                <p:nvPr/>
              </p:nvSpPr>
              <p:spPr bwMode="auto">
                <a:xfrm flipH="1" flipV="1">
                  <a:off x="1796" y="2297"/>
                  <a:ext cx="2"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8" name="Line 2037"/>
                <p:cNvSpPr>
                  <a:spLocks noChangeShapeType="1"/>
                </p:cNvSpPr>
                <p:nvPr/>
              </p:nvSpPr>
              <p:spPr bwMode="auto">
                <a:xfrm flipH="1" flipV="1">
                  <a:off x="1852" y="2111"/>
                  <a:ext cx="61"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9" name="Line 2038"/>
                <p:cNvSpPr>
                  <a:spLocks noChangeShapeType="1"/>
                </p:cNvSpPr>
                <p:nvPr/>
              </p:nvSpPr>
              <p:spPr bwMode="auto">
                <a:xfrm flipH="1">
                  <a:off x="1876" y="2186"/>
                  <a:ext cx="37"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0" name="Line 2039"/>
                <p:cNvSpPr>
                  <a:spLocks noChangeShapeType="1"/>
                </p:cNvSpPr>
                <p:nvPr/>
              </p:nvSpPr>
              <p:spPr bwMode="auto">
                <a:xfrm>
                  <a:off x="1862" y="2106"/>
                  <a:ext cx="63"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1" name="Line 2040"/>
                <p:cNvSpPr>
                  <a:spLocks noChangeShapeType="1"/>
                </p:cNvSpPr>
                <p:nvPr/>
              </p:nvSpPr>
              <p:spPr bwMode="auto">
                <a:xfrm flipH="1">
                  <a:off x="1890" y="2194"/>
                  <a:ext cx="29"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2" name="Line 2041"/>
                <p:cNvSpPr>
                  <a:spLocks noChangeShapeType="1"/>
                </p:cNvSpPr>
                <p:nvPr/>
              </p:nvSpPr>
              <p:spPr bwMode="auto">
                <a:xfrm>
                  <a:off x="1890" y="2203"/>
                  <a:ext cx="5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3" name="Line 2042"/>
                <p:cNvSpPr>
                  <a:spLocks noChangeShapeType="1"/>
                </p:cNvSpPr>
                <p:nvPr/>
              </p:nvSpPr>
              <p:spPr bwMode="auto">
                <a:xfrm flipH="1" flipV="1">
                  <a:off x="1919" y="2194"/>
                  <a:ext cx="21"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4" name="Line 2043"/>
                <p:cNvSpPr>
                  <a:spLocks noChangeShapeType="1"/>
                </p:cNvSpPr>
                <p:nvPr/>
              </p:nvSpPr>
              <p:spPr bwMode="auto">
                <a:xfrm flipH="1">
                  <a:off x="1925" y="2179"/>
                  <a:ext cx="13"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5" name="Line 2044"/>
                <p:cNvSpPr>
                  <a:spLocks noChangeShapeType="1"/>
                </p:cNvSpPr>
                <p:nvPr/>
              </p:nvSpPr>
              <p:spPr bwMode="auto">
                <a:xfrm flipH="1">
                  <a:off x="1931" y="2185"/>
                  <a:ext cx="15"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6" name="Freeform 2045"/>
                <p:cNvSpPr>
                  <a:spLocks/>
                </p:cNvSpPr>
                <p:nvPr/>
              </p:nvSpPr>
              <p:spPr bwMode="auto">
                <a:xfrm>
                  <a:off x="2030" y="2090"/>
                  <a:ext cx="11" cy="21"/>
                </a:xfrm>
                <a:custGeom>
                  <a:avLst/>
                  <a:gdLst>
                    <a:gd name="T0" fmla="*/ 72 w 72"/>
                    <a:gd name="T1" fmla="*/ 0 h 126"/>
                    <a:gd name="T2" fmla="*/ 58 w 72"/>
                    <a:gd name="T3" fmla="*/ 4 h 126"/>
                    <a:gd name="T4" fmla="*/ 45 w 72"/>
                    <a:gd name="T5" fmla="*/ 9 h 126"/>
                    <a:gd name="T6" fmla="*/ 34 w 72"/>
                    <a:gd name="T7" fmla="*/ 15 h 126"/>
                    <a:gd name="T8" fmla="*/ 24 w 72"/>
                    <a:gd name="T9" fmla="*/ 25 h 126"/>
                    <a:gd name="T10" fmla="*/ 15 w 72"/>
                    <a:gd name="T11" fmla="*/ 36 h 126"/>
                    <a:gd name="T12" fmla="*/ 8 w 72"/>
                    <a:gd name="T13" fmla="*/ 47 h 126"/>
                    <a:gd name="T14" fmla="*/ 4 w 72"/>
                    <a:gd name="T15" fmla="*/ 60 h 126"/>
                    <a:gd name="T16" fmla="*/ 0 w 72"/>
                    <a:gd name="T17" fmla="*/ 73 h 126"/>
                    <a:gd name="T18" fmla="*/ 0 w 72"/>
                    <a:gd name="T19" fmla="*/ 87 h 126"/>
                    <a:gd name="T20" fmla="*/ 3 w 72"/>
                    <a:gd name="T21" fmla="*/ 101 h 126"/>
                    <a:gd name="T22" fmla="*/ 7 w 72"/>
                    <a:gd name="T23" fmla="*/ 113 h 126"/>
                    <a:gd name="T24" fmla="*/ 12 w 72"/>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26">
                      <a:moveTo>
                        <a:pt x="72" y="0"/>
                      </a:moveTo>
                      <a:lnTo>
                        <a:pt x="58" y="4"/>
                      </a:lnTo>
                      <a:lnTo>
                        <a:pt x="45" y="9"/>
                      </a:lnTo>
                      <a:lnTo>
                        <a:pt x="34" y="15"/>
                      </a:lnTo>
                      <a:lnTo>
                        <a:pt x="24" y="25"/>
                      </a:lnTo>
                      <a:lnTo>
                        <a:pt x="15" y="36"/>
                      </a:lnTo>
                      <a:lnTo>
                        <a:pt x="8" y="47"/>
                      </a:lnTo>
                      <a:lnTo>
                        <a:pt x="4" y="60"/>
                      </a:lnTo>
                      <a:lnTo>
                        <a:pt x="0" y="73"/>
                      </a:lnTo>
                      <a:lnTo>
                        <a:pt x="0" y="87"/>
                      </a:lnTo>
                      <a:lnTo>
                        <a:pt x="3" y="101"/>
                      </a:lnTo>
                      <a:lnTo>
                        <a:pt x="7" y="113"/>
                      </a:lnTo>
                      <a:lnTo>
                        <a:pt x="12"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7" name="Line 2046"/>
                <p:cNvSpPr>
                  <a:spLocks noChangeShapeType="1"/>
                </p:cNvSpPr>
                <p:nvPr/>
              </p:nvSpPr>
              <p:spPr bwMode="auto">
                <a:xfrm flipV="1">
                  <a:off x="2149" y="208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8" name="Line 2047"/>
                <p:cNvSpPr>
                  <a:spLocks noChangeShapeType="1"/>
                </p:cNvSpPr>
                <p:nvPr/>
              </p:nvSpPr>
              <p:spPr bwMode="auto">
                <a:xfrm flipH="1" flipV="1">
                  <a:off x="2213" y="2089"/>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39" name="Line 2048"/>
                <p:cNvSpPr>
                  <a:spLocks noChangeShapeType="1"/>
                </p:cNvSpPr>
                <p:nvPr/>
              </p:nvSpPr>
              <p:spPr bwMode="auto">
                <a:xfrm flipH="1" flipV="1">
                  <a:off x="2156" y="2089"/>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0" name="Line 2049"/>
                <p:cNvSpPr>
                  <a:spLocks noChangeShapeType="1"/>
                </p:cNvSpPr>
                <p:nvPr/>
              </p:nvSpPr>
              <p:spPr bwMode="auto">
                <a:xfrm>
                  <a:off x="2069" y="2089"/>
                  <a:ext cx="0" cy="5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1" name="Line 2050"/>
                <p:cNvSpPr>
                  <a:spLocks noChangeShapeType="1"/>
                </p:cNvSpPr>
                <p:nvPr/>
              </p:nvSpPr>
              <p:spPr bwMode="auto">
                <a:xfrm>
                  <a:off x="2061" y="2089"/>
                  <a:ext cx="0" cy="4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2" name="Line 2051"/>
                <p:cNvSpPr>
                  <a:spLocks noChangeShapeType="1"/>
                </p:cNvSpPr>
                <p:nvPr/>
              </p:nvSpPr>
              <p:spPr bwMode="auto">
                <a:xfrm flipH="1" flipV="1">
                  <a:off x="2228" y="208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3" name="Line 2052"/>
                <p:cNvSpPr>
                  <a:spLocks noChangeShapeType="1"/>
                </p:cNvSpPr>
                <p:nvPr/>
              </p:nvSpPr>
              <p:spPr bwMode="auto">
                <a:xfrm>
                  <a:off x="2044" y="2272"/>
                  <a:ext cx="49"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4" name="Line 2053"/>
                <p:cNvSpPr>
                  <a:spLocks noChangeShapeType="1"/>
                </p:cNvSpPr>
                <p:nvPr/>
              </p:nvSpPr>
              <p:spPr bwMode="auto">
                <a:xfrm flipV="1">
                  <a:off x="2090" y="2313"/>
                  <a:ext cx="6"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5" name="Line 2054"/>
                <p:cNvSpPr>
                  <a:spLocks noChangeShapeType="1"/>
                </p:cNvSpPr>
                <p:nvPr/>
              </p:nvSpPr>
              <p:spPr bwMode="auto">
                <a:xfrm>
                  <a:off x="1965" y="2231"/>
                  <a:ext cx="32"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6" name="Line 2055"/>
                <p:cNvSpPr>
                  <a:spLocks noChangeShapeType="1"/>
                </p:cNvSpPr>
                <p:nvPr/>
              </p:nvSpPr>
              <p:spPr bwMode="auto">
                <a:xfrm flipH="1" flipV="1">
                  <a:off x="1967" y="2247"/>
                  <a:ext cx="57"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7" name="Line 2056"/>
                <p:cNvSpPr>
                  <a:spLocks noChangeShapeType="1"/>
                </p:cNvSpPr>
                <p:nvPr/>
              </p:nvSpPr>
              <p:spPr bwMode="auto">
                <a:xfrm>
                  <a:off x="1997" y="2243"/>
                  <a:ext cx="38"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8" name="Line 2057"/>
                <p:cNvSpPr>
                  <a:spLocks noChangeShapeType="1"/>
                </p:cNvSpPr>
                <p:nvPr/>
              </p:nvSpPr>
              <p:spPr bwMode="auto">
                <a:xfrm flipH="1" flipV="1">
                  <a:off x="2035" y="2287"/>
                  <a:ext cx="43"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9" name="Line 2058"/>
                <p:cNvSpPr>
                  <a:spLocks noChangeShapeType="1"/>
                </p:cNvSpPr>
                <p:nvPr/>
              </p:nvSpPr>
              <p:spPr bwMode="auto">
                <a:xfrm flipH="1" flipV="1">
                  <a:off x="2070" y="2320"/>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0" name="Line 2059"/>
                <p:cNvSpPr>
                  <a:spLocks noChangeShapeType="1"/>
                </p:cNvSpPr>
                <p:nvPr/>
              </p:nvSpPr>
              <p:spPr bwMode="auto">
                <a:xfrm flipH="1">
                  <a:off x="2044" y="2257"/>
                  <a:ext cx="9"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1" name="Line 2060"/>
                <p:cNvSpPr>
                  <a:spLocks noChangeShapeType="1"/>
                </p:cNvSpPr>
                <p:nvPr/>
              </p:nvSpPr>
              <p:spPr bwMode="auto">
                <a:xfrm flipV="1">
                  <a:off x="2035" y="2251"/>
                  <a:ext cx="8"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2" name="Line 2061"/>
                <p:cNvSpPr>
                  <a:spLocks noChangeShapeType="1"/>
                </p:cNvSpPr>
                <p:nvPr/>
              </p:nvSpPr>
              <p:spPr bwMode="auto">
                <a:xfrm>
                  <a:off x="2043" y="2251"/>
                  <a:ext cx="1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3" name="Line 2062"/>
                <p:cNvSpPr>
                  <a:spLocks noChangeShapeType="1"/>
                </p:cNvSpPr>
                <p:nvPr/>
              </p:nvSpPr>
              <p:spPr bwMode="auto">
                <a:xfrm>
                  <a:off x="2032" y="2111"/>
                  <a:ext cx="29"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4" name="Line 2063"/>
                <p:cNvSpPr>
                  <a:spLocks noChangeShapeType="1"/>
                </p:cNvSpPr>
                <p:nvPr/>
              </p:nvSpPr>
              <p:spPr bwMode="auto">
                <a:xfrm flipH="1" flipV="1">
                  <a:off x="2228" y="217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5" name="Line 2064"/>
                <p:cNvSpPr>
                  <a:spLocks noChangeShapeType="1"/>
                </p:cNvSpPr>
                <p:nvPr/>
              </p:nvSpPr>
              <p:spPr bwMode="auto">
                <a:xfrm flipH="1" flipV="1">
                  <a:off x="2214" y="2174"/>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6" name="Line 2065"/>
                <p:cNvSpPr>
                  <a:spLocks noChangeShapeType="1"/>
                </p:cNvSpPr>
                <p:nvPr/>
              </p:nvSpPr>
              <p:spPr bwMode="auto">
                <a:xfrm flipH="1">
                  <a:off x="2160" y="2174"/>
                  <a:ext cx="5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7" name="Line 2066"/>
                <p:cNvSpPr>
                  <a:spLocks noChangeShapeType="1"/>
                </p:cNvSpPr>
                <p:nvPr/>
              </p:nvSpPr>
              <p:spPr bwMode="auto">
                <a:xfrm flipH="1">
                  <a:off x="2157" y="2160"/>
                  <a:ext cx="5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8" name="Freeform 2067"/>
                <p:cNvSpPr>
                  <a:spLocks/>
                </p:cNvSpPr>
                <p:nvPr/>
              </p:nvSpPr>
              <p:spPr bwMode="auto">
                <a:xfrm>
                  <a:off x="2142" y="2160"/>
                  <a:ext cx="7" cy="21"/>
                </a:xfrm>
                <a:custGeom>
                  <a:avLst/>
                  <a:gdLst>
                    <a:gd name="T0" fmla="*/ 43 w 43"/>
                    <a:gd name="T1" fmla="*/ 0 h 123"/>
                    <a:gd name="T2" fmla="*/ 32 w 43"/>
                    <a:gd name="T3" fmla="*/ 19 h 123"/>
                    <a:gd name="T4" fmla="*/ 23 w 43"/>
                    <a:gd name="T5" fmla="*/ 39 h 123"/>
                    <a:gd name="T6" fmla="*/ 16 w 43"/>
                    <a:gd name="T7" fmla="*/ 59 h 123"/>
                    <a:gd name="T8" fmla="*/ 10 w 43"/>
                    <a:gd name="T9" fmla="*/ 81 h 123"/>
                    <a:gd name="T10" fmla="*/ 4 w 43"/>
                    <a:gd name="T11" fmla="*/ 102 h 123"/>
                    <a:gd name="T12" fmla="*/ 0 w 4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43" h="123">
                      <a:moveTo>
                        <a:pt x="43" y="0"/>
                      </a:moveTo>
                      <a:lnTo>
                        <a:pt x="32" y="19"/>
                      </a:lnTo>
                      <a:lnTo>
                        <a:pt x="23" y="39"/>
                      </a:lnTo>
                      <a:lnTo>
                        <a:pt x="16" y="59"/>
                      </a:lnTo>
                      <a:lnTo>
                        <a:pt x="10" y="81"/>
                      </a:lnTo>
                      <a:lnTo>
                        <a:pt x="4" y="102"/>
                      </a:lnTo>
                      <a:lnTo>
                        <a:pt x="0" y="1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59" name="Freeform 2068"/>
                <p:cNvSpPr>
                  <a:spLocks/>
                </p:cNvSpPr>
                <p:nvPr/>
              </p:nvSpPr>
              <p:spPr bwMode="auto">
                <a:xfrm>
                  <a:off x="2154" y="2175"/>
                  <a:ext cx="6" cy="10"/>
                </a:xfrm>
                <a:custGeom>
                  <a:avLst/>
                  <a:gdLst>
                    <a:gd name="T0" fmla="*/ 38 w 38"/>
                    <a:gd name="T1" fmla="*/ 0 h 65"/>
                    <a:gd name="T2" fmla="*/ 29 w 38"/>
                    <a:gd name="T3" fmla="*/ 2 h 65"/>
                    <a:gd name="T4" fmla="*/ 22 w 38"/>
                    <a:gd name="T5" fmla="*/ 5 h 65"/>
                    <a:gd name="T6" fmla="*/ 15 w 38"/>
                    <a:gd name="T7" fmla="*/ 11 h 65"/>
                    <a:gd name="T8" fmla="*/ 9 w 38"/>
                    <a:gd name="T9" fmla="*/ 17 h 65"/>
                    <a:gd name="T10" fmla="*/ 5 w 38"/>
                    <a:gd name="T11" fmla="*/ 24 h 65"/>
                    <a:gd name="T12" fmla="*/ 1 w 38"/>
                    <a:gd name="T13" fmla="*/ 32 h 65"/>
                    <a:gd name="T14" fmla="*/ 0 w 38"/>
                    <a:gd name="T15" fmla="*/ 40 h 65"/>
                    <a:gd name="T16" fmla="*/ 0 w 38"/>
                    <a:gd name="T17" fmla="*/ 49 h 65"/>
                    <a:gd name="T18" fmla="*/ 3 w 38"/>
                    <a:gd name="T19" fmla="*/ 56 h 65"/>
                    <a:gd name="T20" fmla="*/ 7 w 38"/>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65">
                      <a:moveTo>
                        <a:pt x="38" y="0"/>
                      </a:moveTo>
                      <a:lnTo>
                        <a:pt x="29" y="2"/>
                      </a:lnTo>
                      <a:lnTo>
                        <a:pt x="22" y="5"/>
                      </a:lnTo>
                      <a:lnTo>
                        <a:pt x="15" y="11"/>
                      </a:lnTo>
                      <a:lnTo>
                        <a:pt x="9" y="17"/>
                      </a:lnTo>
                      <a:lnTo>
                        <a:pt x="5" y="24"/>
                      </a:lnTo>
                      <a:lnTo>
                        <a:pt x="1" y="32"/>
                      </a:lnTo>
                      <a:lnTo>
                        <a:pt x="0" y="40"/>
                      </a:lnTo>
                      <a:lnTo>
                        <a:pt x="0" y="49"/>
                      </a:lnTo>
                      <a:lnTo>
                        <a:pt x="3" y="56"/>
                      </a:lnTo>
                      <a:lnTo>
                        <a:pt x="7" y="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0" name="Line 2069"/>
                <p:cNvSpPr>
                  <a:spLocks noChangeShapeType="1"/>
                </p:cNvSpPr>
                <p:nvPr/>
              </p:nvSpPr>
              <p:spPr bwMode="auto">
                <a:xfrm flipH="1">
                  <a:off x="2069" y="2089"/>
                  <a:ext cx="8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1" name="Freeform 2070"/>
                <p:cNvSpPr>
                  <a:spLocks/>
                </p:cNvSpPr>
                <p:nvPr/>
              </p:nvSpPr>
              <p:spPr bwMode="auto">
                <a:xfrm>
                  <a:off x="2020" y="2089"/>
                  <a:ext cx="3" cy="6"/>
                </a:xfrm>
                <a:custGeom>
                  <a:avLst/>
                  <a:gdLst>
                    <a:gd name="T0" fmla="*/ 16 w 16"/>
                    <a:gd name="T1" fmla="*/ 0 h 33"/>
                    <a:gd name="T2" fmla="*/ 12 w 16"/>
                    <a:gd name="T3" fmla="*/ 9 h 33"/>
                    <a:gd name="T4" fmla="*/ 7 w 16"/>
                    <a:gd name="T5" fmla="*/ 16 h 33"/>
                    <a:gd name="T6" fmla="*/ 3 w 16"/>
                    <a:gd name="T7" fmla="*/ 25 h 33"/>
                    <a:gd name="T8" fmla="*/ 0 w 16"/>
                    <a:gd name="T9" fmla="*/ 33 h 33"/>
                  </a:gdLst>
                  <a:ahLst/>
                  <a:cxnLst>
                    <a:cxn ang="0">
                      <a:pos x="T0" y="T1"/>
                    </a:cxn>
                    <a:cxn ang="0">
                      <a:pos x="T2" y="T3"/>
                    </a:cxn>
                    <a:cxn ang="0">
                      <a:pos x="T4" y="T5"/>
                    </a:cxn>
                    <a:cxn ang="0">
                      <a:pos x="T6" y="T7"/>
                    </a:cxn>
                    <a:cxn ang="0">
                      <a:pos x="T8" y="T9"/>
                    </a:cxn>
                  </a:cxnLst>
                  <a:rect l="0" t="0" r="r" b="b"/>
                  <a:pathLst>
                    <a:path w="16" h="33">
                      <a:moveTo>
                        <a:pt x="16" y="0"/>
                      </a:moveTo>
                      <a:lnTo>
                        <a:pt x="12" y="9"/>
                      </a:lnTo>
                      <a:lnTo>
                        <a:pt x="7" y="16"/>
                      </a:lnTo>
                      <a:lnTo>
                        <a:pt x="3" y="25"/>
                      </a:lnTo>
                      <a:lnTo>
                        <a:pt x="0"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2" name="Line 2071"/>
                <p:cNvSpPr>
                  <a:spLocks noChangeShapeType="1"/>
                </p:cNvSpPr>
                <p:nvPr/>
              </p:nvSpPr>
              <p:spPr bwMode="auto">
                <a:xfrm flipH="1">
                  <a:off x="2008" y="2089"/>
                  <a:ext cx="1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3" name="Freeform 2072"/>
                <p:cNvSpPr>
                  <a:spLocks/>
                </p:cNvSpPr>
                <p:nvPr/>
              </p:nvSpPr>
              <p:spPr bwMode="auto">
                <a:xfrm>
                  <a:off x="2015" y="2095"/>
                  <a:ext cx="5" cy="2"/>
                </a:xfrm>
                <a:custGeom>
                  <a:avLst/>
                  <a:gdLst>
                    <a:gd name="T0" fmla="*/ 0 w 32"/>
                    <a:gd name="T1" fmla="*/ 5 h 11"/>
                    <a:gd name="T2" fmla="*/ 5 w 32"/>
                    <a:gd name="T3" fmla="*/ 8 h 11"/>
                    <a:gd name="T4" fmla="*/ 11 w 32"/>
                    <a:gd name="T5" fmla="*/ 11 h 11"/>
                    <a:gd name="T6" fmla="*/ 17 w 32"/>
                    <a:gd name="T7" fmla="*/ 11 h 11"/>
                    <a:gd name="T8" fmla="*/ 23 w 32"/>
                    <a:gd name="T9" fmla="*/ 9 h 11"/>
                    <a:gd name="T10" fmla="*/ 28 w 32"/>
                    <a:gd name="T11" fmla="*/ 6 h 11"/>
                    <a:gd name="T12" fmla="*/ 32 w 3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0" y="5"/>
                      </a:moveTo>
                      <a:lnTo>
                        <a:pt x="5" y="8"/>
                      </a:lnTo>
                      <a:lnTo>
                        <a:pt x="11" y="11"/>
                      </a:lnTo>
                      <a:lnTo>
                        <a:pt x="17" y="11"/>
                      </a:lnTo>
                      <a:lnTo>
                        <a:pt x="23" y="9"/>
                      </a:lnTo>
                      <a:lnTo>
                        <a:pt x="28" y="6"/>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4" name="Line 2073"/>
                <p:cNvSpPr>
                  <a:spLocks noChangeShapeType="1"/>
                </p:cNvSpPr>
                <p:nvPr/>
              </p:nvSpPr>
              <p:spPr bwMode="auto">
                <a:xfrm flipH="1">
                  <a:off x="2041" y="2089"/>
                  <a:ext cx="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5" name="Line 2074"/>
                <p:cNvSpPr>
                  <a:spLocks noChangeShapeType="1"/>
                </p:cNvSpPr>
                <p:nvPr/>
              </p:nvSpPr>
              <p:spPr bwMode="auto">
                <a:xfrm flipH="1">
                  <a:off x="2156" y="2089"/>
                  <a:ext cx="5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6" name="Line 2075"/>
                <p:cNvSpPr>
                  <a:spLocks noChangeShapeType="1"/>
                </p:cNvSpPr>
                <p:nvPr/>
              </p:nvSpPr>
              <p:spPr bwMode="auto">
                <a:xfrm>
                  <a:off x="2266" y="2347"/>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7" name="Line 2076"/>
                <p:cNvSpPr>
                  <a:spLocks noChangeShapeType="1"/>
                </p:cNvSpPr>
                <p:nvPr/>
              </p:nvSpPr>
              <p:spPr bwMode="auto">
                <a:xfrm>
                  <a:off x="2276" y="234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8" name="Line 2077"/>
                <p:cNvSpPr>
                  <a:spLocks noChangeShapeType="1"/>
                </p:cNvSpPr>
                <p:nvPr/>
              </p:nvSpPr>
              <p:spPr bwMode="auto">
                <a:xfrm>
                  <a:off x="2294" y="2322"/>
                  <a:ext cx="0"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9" name="Line 2078"/>
                <p:cNvSpPr>
                  <a:spLocks noChangeShapeType="1"/>
                </p:cNvSpPr>
                <p:nvPr/>
              </p:nvSpPr>
              <p:spPr bwMode="auto">
                <a:xfrm flipH="1" flipV="1">
                  <a:off x="2301" y="2356"/>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0" name="Line 2079"/>
                <p:cNvSpPr>
                  <a:spLocks noChangeShapeType="1"/>
                </p:cNvSpPr>
                <p:nvPr/>
              </p:nvSpPr>
              <p:spPr bwMode="auto">
                <a:xfrm flipH="1" flipV="1">
                  <a:off x="2382" y="2356"/>
                  <a:ext cx="1"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1" name="Line 2080"/>
                <p:cNvSpPr>
                  <a:spLocks noChangeShapeType="1"/>
                </p:cNvSpPr>
                <p:nvPr/>
              </p:nvSpPr>
              <p:spPr bwMode="auto">
                <a:xfrm flipV="1">
                  <a:off x="2438" y="236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2" name="Line 2081"/>
                <p:cNvSpPr>
                  <a:spLocks noChangeShapeType="1"/>
                </p:cNvSpPr>
                <p:nvPr/>
              </p:nvSpPr>
              <p:spPr bwMode="auto">
                <a:xfrm flipH="1" flipV="1">
                  <a:off x="2282" y="2535"/>
                  <a:ext cx="0" cy="1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3" name="Line 2082"/>
                <p:cNvSpPr>
                  <a:spLocks noChangeShapeType="1"/>
                </p:cNvSpPr>
                <p:nvPr/>
              </p:nvSpPr>
              <p:spPr bwMode="auto">
                <a:xfrm flipH="1" flipV="1">
                  <a:off x="2268" y="2535"/>
                  <a:ext cx="0" cy="1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4" name="Line 2083"/>
                <p:cNvSpPr>
                  <a:spLocks noChangeShapeType="1"/>
                </p:cNvSpPr>
                <p:nvPr/>
              </p:nvSpPr>
              <p:spPr bwMode="auto">
                <a:xfrm flipH="1" flipV="1">
                  <a:off x="2453" y="263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5" name="Line 2084"/>
                <p:cNvSpPr>
                  <a:spLocks noChangeShapeType="1"/>
                </p:cNvSpPr>
                <p:nvPr/>
              </p:nvSpPr>
              <p:spPr bwMode="auto">
                <a:xfrm flipH="1" flipV="1">
                  <a:off x="2439" y="26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6" name="Line 2085"/>
                <p:cNvSpPr>
                  <a:spLocks noChangeShapeType="1"/>
                </p:cNvSpPr>
                <p:nvPr/>
              </p:nvSpPr>
              <p:spPr bwMode="auto">
                <a:xfrm flipH="1" flipV="1">
                  <a:off x="2368" y="26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7" name="Line 2086"/>
                <p:cNvSpPr>
                  <a:spLocks noChangeShapeType="1"/>
                </p:cNvSpPr>
                <p:nvPr/>
              </p:nvSpPr>
              <p:spPr bwMode="auto">
                <a:xfrm flipH="1" flipV="1">
                  <a:off x="2353" y="263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8" name="Line 2087"/>
                <p:cNvSpPr>
                  <a:spLocks noChangeShapeType="1"/>
                </p:cNvSpPr>
                <p:nvPr/>
              </p:nvSpPr>
              <p:spPr bwMode="auto">
                <a:xfrm flipV="1">
                  <a:off x="2368" y="27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79" name="Line 2088"/>
                <p:cNvSpPr>
                  <a:spLocks noChangeShapeType="1"/>
                </p:cNvSpPr>
                <p:nvPr/>
              </p:nvSpPr>
              <p:spPr bwMode="auto">
                <a:xfrm flipV="1">
                  <a:off x="2368" y="271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0" name="Line 2089"/>
                <p:cNvSpPr>
                  <a:spLocks noChangeShapeType="1"/>
                </p:cNvSpPr>
                <p:nvPr/>
              </p:nvSpPr>
              <p:spPr bwMode="auto">
                <a:xfrm flipV="1">
                  <a:off x="2368" y="27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1" name="Line 2090"/>
                <p:cNvSpPr>
                  <a:spLocks noChangeShapeType="1"/>
                </p:cNvSpPr>
                <p:nvPr/>
              </p:nvSpPr>
              <p:spPr bwMode="auto">
                <a:xfrm flipH="1" flipV="1">
                  <a:off x="2268" y="2756"/>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2" name="Line 2091"/>
                <p:cNvSpPr>
                  <a:spLocks noChangeShapeType="1"/>
                </p:cNvSpPr>
                <p:nvPr/>
              </p:nvSpPr>
              <p:spPr bwMode="auto">
                <a:xfrm flipH="1" flipV="1">
                  <a:off x="2282" y="2756"/>
                  <a:ext cx="1"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3" name="Line 2092"/>
                <p:cNvSpPr>
                  <a:spLocks noChangeShapeType="1"/>
                </p:cNvSpPr>
                <p:nvPr/>
              </p:nvSpPr>
              <p:spPr bwMode="auto">
                <a:xfrm flipH="1" flipV="1">
                  <a:off x="2354" y="2756"/>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4" name="Line 2093"/>
                <p:cNvSpPr>
                  <a:spLocks noChangeShapeType="1"/>
                </p:cNvSpPr>
                <p:nvPr/>
              </p:nvSpPr>
              <p:spPr bwMode="auto">
                <a:xfrm flipH="1" flipV="1">
                  <a:off x="2368" y="271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5" name="Line 2094"/>
                <p:cNvSpPr>
                  <a:spLocks noChangeShapeType="1"/>
                </p:cNvSpPr>
                <p:nvPr/>
              </p:nvSpPr>
              <p:spPr bwMode="auto">
                <a:xfrm flipV="1">
                  <a:off x="2283" y="27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6" name="Line 2095"/>
                <p:cNvSpPr>
                  <a:spLocks noChangeShapeType="1"/>
                </p:cNvSpPr>
                <p:nvPr/>
              </p:nvSpPr>
              <p:spPr bwMode="auto">
                <a:xfrm flipV="1">
                  <a:off x="2282" y="275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7" name="Line 2096"/>
                <p:cNvSpPr>
                  <a:spLocks noChangeShapeType="1"/>
                </p:cNvSpPr>
                <p:nvPr/>
              </p:nvSpPr>
              <p:spPr bwMode="auto">
                <a:xfrm flipV="1">
                  <a:off x="2282" y="274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8" name="Line 2097"/>
                <p:cNvSpPr>
                  <a:spLocks noChangeShapeType="1"/>
                </p:cNvSpPr>
                <p:nvPr/>
              </p:nvSpPr>
              <p:spPr bwMode="auto">
                <a:xfrm flipV="1">
                  <a:off x="2282" y="271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9" name="Line 2098"/>
                <p:cNvSpPr>
                  <a:spLocks noChangeShapeType="1"/>
                </p:cNvSpPr>
                <p:nvPr/>
              </p:nvSpPr>
              <p:spPr bwMode="auto">
                <a:xfrm flipV="1">
                  <a:off x="2282" y="270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0" name="Line 2099"/>
                <p:cNvSpPr>
                  <a:spLocks noChangeShapeType="1"/>
                </p:cNvSpPr>
                <p:nvPr/>
              </p:nvSpPr>
              <p:spPr bwMode="auto">
                <a:xfrm flipV="1">
                  <a:off x="2282"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1" name="Line 2100"/>
                <p:cNvSpPr>
                  <a:spLocks noChangeShapeType="1"/>
                </p:cNvSpPr>
                <p:nvPr/>
              </p:nvSpPr>
              <p:spPr bwMode="auto">
                <a:xfrm flipH="1" flipV="1">
                  <a:off x="2268"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2" name="Line 2101"/>
                <p:cNvSpPr>
                  <a:spLocks noChangeShapeType="1"/>
                </p:cNvSpPr>
                <p:nvPr/>
              </p:nvSpPr>
              <p:spPr bwMode="auto">
                <a:xfrm flipV="1">
                  <a:off x="2354"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3" name="Line 2102"/>
                <p:cNvSpPr>
                  <a:spLocks noChangeShapeType="1"/>
                </p:cNvSpPr>
                <p:nvPr/>
              </p:nvSpPr>
              <p:spPr bwMode="auto">
                <a:xfrm flipH="1" flipV="1">
                  <a:off x="2439" y="271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4" name="Line 2103"/>
                <p:cNvSpPr>
                  <a:spLocks noChangeShapeType="1"/>
                </p:cNvSpPr>
                <p:nvPr/>
              </p:nvSpPr>
              <p:spPr bwMode="auto">
                <a:xfrm flipH="1" flipV="1">
                  <a:off x="2454" y="27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5" name="Line 2104"/>
                <p:cNvSpPr>
                  <a:spLocks noChangeShapeType="1"/>
                </p:cNvSpPr>
                <p:nvPr/>
              </p:nvSpPr>
              <p:spPr bwMode="auto">
                <a:xfrm flipV="1">
                  <a:off x="2295" y="2567"/>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6" name="Line 2105"/>
                <p:cNvSpPr>
                  <a:spLocks noChangeShapeType="1"/>
                </p:cNvSpPr>
                <p:nvPr/>
              </p:nvSpPr>
              <p:spPr bwMode="auto">
                <a:xfrm flipV="1">
                  <a:off x="2302" y="2392"/>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7" name="Line 2106"/>
                <p:cNvSpPr>
                  <a:spLocks noChangeShapeType="1"/>
                </p:cNvSpPr>
                <p:nvPr/>
              </p:nvSpPr>
              <p:spPr bwMode="auto">
                <a:xfrm flipH="1">
                  <a:off x="2294" y="2398"/>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8" name="Line 2107"/>
                <p:cNvSpPr>
                  <a:spLocks noChangeShapeType="1"/>
                </p:cNvSpPr>
                <p:nvPr/>
              </p:nvSpPr>
              <p:spPr bwMode="auto">
                <a:xfrm flipV="1">
                  <a:off x="2311" y="2434"/>
                  <a:ext cx="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99" name="Line 2108"/>
                <p:cNvSpPr>
                  <a:spLocks noChangeShapeType="1"/>
                </p:cNvSpPr>
                <p:nvPr/>
              </p:nvSpPr>
              <p:spPr bwMode="auto">
                <a:xfrm flipH="1">
                  <a:off x="2295" y="2439"/>
                  <a:ext cx="9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0" name="Line 2109"/>
                <p:cNvSpPr>
                  <a:spLocks noChangeShapeType="1"/>
                </p:cNvSpPr>
                <p:nvPr/>
              </p:nvSpPr>
              <p:spPr bwMode="auto">
                <a:xfrm flipV="1">
                  <a:off x="2312" y="2475"/>
                  <a:ext cx="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1" name="Line 2110"/>
                <p:cNvSpPr>
                  <a:spLocks noChangeShapeType="1"/>
                </p:cNvSpPr>
                <p:nvPr/>
              </p:nvSpPr>
              <p:spPr bwMode="auto">
                <a:xfrm flipV="1">
                  <a:off x="2312" y="2517"/>
                  <a:ext cx="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2" name="Line 2111"/>
                <p:cNvSpPr>
                  <a:spLocks noChangeShapeType="1"/>
                </p:cNvSpPr>
                <p:nvPr/>
              </p:nvSpPr>
              <p:spPr bwMode="auto">
                <a:xfrm flipH="1">
                  <a:off x="2295" y="2481"/>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3" name="Line 2112"/>
                <p:cNvSpPr>
                  <a:spLocks noChangeShapeType="1"/>
                </p:cNvSpPr>
                <p:nvPr/>
              </p:nvSpPr>
              <p:spPr bwMode="auto">
                <a:xfrm flipH="1">
                  <a:off x="2295" y="2523"/>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4" name="Line 2113"/>
                <p:cNvSpPr>
                  <a:spLocks noChangeShapeType="1"/>
                </p:cNvSpPr>
                <p:nvPr/>
              </p:nvSpPr>
              <p:spPr bwMode="auto">
                <a:xfrm flipV="1">
                  <a:off x="2368" y="258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5" name="Line 2114"/>
                <p:cNvSpPr>
                  <a:spLocks noChangeShapeType="1"/>
                </p:cNvSpPr>
                <p:nvPr/>
              </p:nvSpPr>
              <p:spPr bwMode="auto">
                <a:xfrm flipV="1">
                  <a:off x="2368" y="261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6" name="Line 2115"/>
                <p:cNvSpPr>
                  <a:spLocks noChangeShapeType="1"/>
                </p:cNvSpPr>
                <p:nvPr/>
              </p:nvSpPr>
              <p:spPr bwMode="auto">
                <a:xfrm flipV="1">
                  <a:off x="2368" y="263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7" name="Line 2116"/>
                <p:cNvSpPr>
                  <a:spLocks noChangeShapeType="1"/>
                </p:cNvSpPr>
                <p:nvPr/>
              </p:nvSpPr>
              <p:spPr bwMode="auto">
                <a:xfrm>
                  <a:off x="2295" y="249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8" name="Freeform 2117"/>
                <p:cNvSpPr>
                  <a:spLocks/>
                </p:cNvSpPr>
                <p:nvPr/>
              </p:nvSpPr>
              <p:spPr bwMode="auto">
                <a:xfrm>
                  <a:off x="2277" y="2498"/>
                  <a:ext cx="5" cy="37"/>
                </a:xfrm>
                <a:custGeom>
                  <a:avLst/>
                  <a:gdLst>
                    <a:gd name="T0" fmla="*/ 29 w 29"/>
                    <a:gd name="T1" fmla="*/ 217 h 217"/>
                    <a:gd name="T2" fmla="*/ 28 w 29"/>
                    <a:gd name="T3" fmla="*/ 181 h 217"/>
                    <a:gd name="T4" fmla="*/ 26 w 29"/>
                    <a:gd name="T5" fmla="*/ 144 h 217"/>
                    <a:gd name="T6" fmla="*/ 22 w 29"/>
                    <a:gd name="T7" fmla="*/ 107 h 217"/>
                    <a:gd name="T8" fmla="*/ 17 w 29"/>
                    <a:gd name="T9" fmla="*/ 71 h 217"/>
                    <a:gd name="T10" fmla="*/ 9 w 29"/>
                    <a:gd name="T11" fmla="*/ 35 h 217"/>
                    <a:gd name="T12" fmla="*/ 0 w 29"/>
                    <a:gd name="T13" fmla="*/ 0 h 217"/>
                  </a:gdLst>
                  <a:ahLst/>
                  <a:cxnLst>
                    <a:cxn ang="0">
                      <a:pos x="T0" y="T1"/>
                    </a:cxn>
                    <a:cxn ang="0">
                      <a:pos x="T2" y="T3"/>
                    </a:cxn>
                    <a:cxn ang="0">
                      <a:pos x="T4" y="T5"/>
                    </a:cxn>
                    <a:cxn ang="0">
                      <a:pos x="T6" y="T7"/>
                    </a:cxn>
                    <a:cxn ang="0">
                      <a:pos x="T8" y="T9"/>
                    </a:cxn>
                    <a:cxn ang="0">
                      <a:pos x="T10" y="T11"/>
                    </a:cxn>
                    <a:cxn ang="0">
                      <a:pos x="T12" y="T13"/>
                    </a:cxn>
                  </a:cxnLst>
                  <a:rect l="0" t="0" r="r" b="b"/>
                  <a:pathLst>
                    <a:path w="29" h="217">
                      <a:moveTo>
                        <a:pt x="29" y="217"/>
                      </a:moveTo>
                      <a:lnTo>
                        <a:pt x="28" y="181"/>
                      </a:lnTo>
                      <a:lnTo>
                        <a:pt x="26" y="144"/>
                      </a:lnTo>
                      <a:lnTo>
                        <a:pt x="22" y="107"/>
                      </a:lnTo>
                      <a:lnTo>
                        <a:pt x="17" y="71"/>
                      </a:lnTo>
                      <a:lnTo>
                        <a:pt x="9" y="3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9" name="Line 2118"/>
                <p:cNvSpPr>
                  <a:spLocks noChangeShapeType="1"/>
                </p:cNvSpPr>
                <p:nvPr/>
              </p:nvSpPr>
              <p:spPr bwMode="auto">
                <a:xfrm>
                  <a:off x="2312" y="2499"/>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0" name="Line 2119"/>
                <p:cNvSpPr>
                  <a:spLocks noChangeShapeType="1"/>
                </p:cNvSpPr>
                <p:nvPr/>
              </p:nvSpPr>
              <p:spPr bwMode="auto">
                <a:xfrm flipV="1">
                  <a:off x="2295" y="2581"/>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1" name="Line 2120"/>
                <p:cNvSpPr>
                  <a:spLocks noChangeShapeType="1"/>
                </p:cNvSpPr>
                <p:nvPr/>
              </p:nvSpPr>
              <p:spPr bwMode="auto">
                <a:xfrm flipV="1">
                  <a:off x="2295" y="2617"/>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2" name="Line 2121"/>
                <p:cNvSpPr>
                  <a:spLocks noChangeShapeType="1"/>
                </p:cNvSpPr>
                <p:nvPr/>
              </p:nvSpPr>
              <p:spPr bwMode="auto">
                <a:xfrm flipV="1">
                  <a:off x="2295" y="2631"/>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3" name="Line 2122"/>
                <p:cNvSpPr>
                  <a:spLocks noChangeShapeType="1"/>
                </p:cNvSpPr>
                <p:nvPr/>
              </p:nvSpPr>
              <p:spPr bwMode="auto">
                <a:xfrm>
                  <a:off x="2295" y="256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4" name="Line 2123"/>
                <p:cNvSpPr>
                  <a:spLocks noChangeShapeType="1"/>
                </p:cNvSpPr>
                <p:nvPr/>
              </p:nvSpPr>
              <p:spPr bwMode="auto">
                <a:xfrm>
                  <a:off x="2295" y="261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5" name="Line 2124"/>
                <p:cNvSpPr>
                  <a:spLocks noChangeShapeType="1"/>
                </p:cNvSpPr>
                <p:nvPr/>
              </p:nvSpPr>
              <p:spPr bwMode="auto">
                <a:xfrm flipH="1" flipV="1">
                  <a:off x="2353"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6" name="Line 2125"/>
                <p:cNvSpPr>
                  <a:spLocks noChangeShapeType="1"/>
                </p:cNvSpPr>
                <p:nvPr/>
              </p:nvSpPr>
              <p:spPr bwMode="auto">
                <a:xfrm flipH="1" flipV="1">
                  <a:off x="2368"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7" name="Line 2126"/>
                <p:cNvSpPr>
                  <a:spLocks noChangeShapeType="1"/>
                </p:cNvSpPr>
                <p:nvPr/>
              </p:nvSpPr>
              <p:spPr bwMode="auto">
                <a:xfrm flipH="1" flipV="1">
                  <a:off x="2277" y="2418"/>
                  <a:ext cx="26"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8" name="Line 2127"/>
                <p:cNvSpPr>
                  <a:spLocks noChangeShapeType="1"/>
                </p:cNvSpPr>
                <p:nvPr/>
              </p:nvSpPr>
              <p:spPr bwMode="auto">
                <a:xfrm flipV="1">
                  <a:off x="2295" y="2457"/>
                  <a:ext cx="1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19" name="Line 2128"/>
                <p:cNvSpPr>
                  <a:spLocks noChangeShapeType="1"/>
                </p:cNvSpPr>
                <p:nvPr/>
              </p:nvSpPr>
              <p:spPr bwMode="auto">
                <a:xfrm>
                  <a:off x="2295" y="2499"/>
                  <a:ext cx="1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0" name="Line 2129"/>
                <p:cNvSpPr>
                  <a:spLocks noChangeShapeType="1"/>
                </p:cNvSpPr>
                <p:nvPr/>
              </p:nvSpPr>
              <p:spPr bwMode="auto">
                <a:xfrm>
                  <a:off x="2277" y="2425"/>
                  <a:ext cx="0" cy="7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1" name="Line 2130"/>
                <p:cNvSpPr>
                  <a:spLocks noChangeShapeType="1"/>
                </p:cNvSpPr>
                <p:nvPr/>
              </p:nvSpPr>
              <p:spPr bwMode="auto">
                <a:xfrm flipH="1" flipV="1">
                  <a:off x="2263" y="2400"/>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2" name="Line 2131"/>
                <p:cNvSpPr>
                  <a:spLocks noChangeShapeType="1"/>
                </p:cNvSpPr>
                <p:nvPr/>
              </p:nvSpPr>
              <p:spPr bwMode="auto">
                <a:xfrm>
                  <a:off x="2294" y="2425"/>
                  <a:ext cx="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3" name="Line 2132"/>
                <p:cNvSpPr>
                  <a:spLocks noChangeShapeType="1"/>
                </p:cNvSpPr>
                <p:nvPr/>
              </p:nvSpPr>
              <p:spPr bwMode="auto">
                <a:xfrm>
                  <a:off x="2295" y="2458"/>
                  <a:ext cx="0"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4" name="Line 2133"/>
                <p:cNvSpPr>
                  <a:spLocks noChangeShapeType="1"/>
                </p:cNvSpPr>
                <p:nvPr/>
              </p:nvSpPr>
              <p:spPr bwMode="auto">
                <a:xfrm flipV="1">
                  <a:off x="2277" y="2425"/>
                  <a:ext cx="1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5" name="Line 2134"/>
                <p:cNvSpPr>
                  <a:spLocks noChangeShapeType="1"/>
                </p:cNvSpPr>
                <p:nvPr/>
              </p:nvSpPr>
              <p:spPr bwMode="auto">
                <a:xfrm>
                  <a:off x="2312" y="245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6" name="Line 2135"/>
                <p:cNvSpPr>
                  <a:spLocks noChangeShapeType="1"/>
                </p:cNvSpPr>
                <p:nvPr/>
              </p:nvSpPr>
              <p:spPr bwMode="auto">
                <a:xfrm>
                  <a:off x="2303" y="2420"/>
                  <a:ext cx="8"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7" name="Line 2136"/>
                <p:cNvSpPr>
                  <a:spLocks noChangeShapeType="1"/>
                </p:cNvSpPr>
                <p:nvPr/>
              </p:nvSpPr>
              <p:spPr bwMode="auto">
                <a:xfrm>
                  <a:off x="2311" y="2425"/>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8" name="Line 2137"/>
                <p:cNvSpPr>
                  <a:spLocks noChangeShapeType="1"/>
                </p:cNvSpPr>
                <p:nvPr/>
              </p:nvSpPr>
              <p:spPr bwMode="auto">
                <a:xfrm>
                  <a:off x="2388" y="24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9" name="Line 2138"/>
                <p:cNvSpPr>
                  <a:spLocks noChangeShapeType="1"/>
                </p:cNvSpPr>
                <p:nvPr/>
              </p:nvSpPr>
              <p:spPr bwMode="auto">
                <a:xfrm>
                  <a:off x="2492" y="2435"/>
                  <a:ext cx="0" cy="1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0" name="Line 2139"/>
                <p:cNvSpPr>
                  <a:spLocks noChangeShapeType="1"/>
                </p:cNvSpPr>
                <p:nvPr/>
              </p:nvSpPr>
              <p:spPr bwMode="auto">
                <a:xfrm flipV="1">
                  <a:off x="2402" y="2566"/>
                  <a:ext cx="4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1" name="Line 2140"/>
                <p:cNvSpPr>
                  <a:spLocks noChangeShapeType="1"/>
                </p:cNvSpPr>
                <p:nvPr/>
              </p:nvSpPr>
              <p:spPr bwMode="auto">
                <a:xfrm flipV="1">
                  <a:off x="2402" y="2503"/>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2" name="Line 2141"/>
                <p:cNvSpPr>
                  <a:spLocks noChangeShapeType="1"/>
                </p:cNvSpPr>
                <p:nvPr/>
              </p:nvSpPr>
              <p:spPr bwMode="auto">
                <a:xfrm flipV="1">
                  <a:off x="2402" y="2531"/>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3" name="Line 2142"/>
                <p:cNvSpPr>
                  <a:spLocks noChangeShapeType="1"/>
                </p:cNvSpPr>
                <p:nvPr/>
              </p:nvSpPr>
              <p:spPr bwMode="auto">
                <a:xfrm flipV="1">
                  <a:off x="2402" y="2538"/>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4" name="Line 2143"/>
                <p:cNvSpPr>
                  <a:spLocks noChangeShapeType="1"/>
                </p:cNvSpPr>
                <p:nvPr/>
              </p:nvSpPr>
              <p:spPr bwMode="auto">
                <a:xfrm flipH="1" flipV="1">
                  <a:off x="2439"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5" name="Line 2144"/>
                <p:cNvSpPr>
                  <a:spLocks noChangeShapeType="1"/>
                </p:cNvSpPr>
                <p:nvPr/>
              </p:nvSpPr>
              <p:spPr bwMode="auto">
                <a:xfrm>
                  <a:off x="2388" y="2523"/>
                  <a:ext cx="0"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6" name="Line 2145"/>
                <p:cNvSpPr>
                  <a:spLocks noChangeShapeType="1"/>
                </p:cNvSpPr>
                <p:nvPr/>
              </p:nvSpPr>
              <p:spPr bwMode="auto">
                <a:xfrm flipH="1" flipV="1">
                  <a:off x="2402" y="2538"/>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7" name="Line 2146"/>
                <p:cNvSpPr>
                  <a:spLocks noChangeShapeType="1"/>
                </p:cNvSpPr>
                <p:nvPr/>
              </p:nvSpPr>
              <p:spPr bwMode="auto">
                <a:xfrm flipV="1">
                  <a:off x="2402" y="250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8" name="Line 2147"/>
                <p:cNvSpPr>
                  <a:spLocks noChangeShapeType="1"/>
                </p:cNvSpPr>
                <p:nvPr/>
              </p:nvSpPr>
              <p:spPr bwMode="auto">
                <a:xfrm flipV="1">
                  <a:off x="2453" y="2581"/>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39" name="Line 2148"/>
                <p:cNvSpPr>
                  <a:spLocks noChangeShapeType="1"/>
                </p:cNvSpPr>
                <p:nvPr/>
              </p:nvSpPr>
              <p:spPr bwMode="auto">
                <a:xfrm flipV="1">
                  <a:off x="2446" y="2531"/>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0" name="Line 2149"/>
                <p:cNvSpPr>
                  <a:spLocks noChangeShapeType="1"/>
                </p:cNvSpPr>
                <p:nvPr/>
              </p:nvSpPr>
              <p:spPr bwMode="auto">
                <a:xfrm flipV="1">
                  <a:off x="2445" y="250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1" name="Line 2150"/>
                <p:cNvSpPr>
                  <a:spLocks noChangeShapeType="1"/>
                </p:cNvSpPr>
                <p:nvPr/>
              </p:nvSpPr>
              <p:spPr bwMode="auto">
                <a:xfrm flipV="1">
                  <a:off x="2446" y="2538"/>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2" name="Line 2151"/>
                <p:cNvSpPr>
                  <a:spLocks noChangeShapeType="1"/>
                </p:cNvSpPr>
                <p:nvPr/>
              </p:nvSpPr>
              <p:spPr bwMode="auto">
                <a:xfrm flipV="1">
                  <a:off x="2446" y="2566"/>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3" name="Line 2152"/>
                <p:cNvSpPr>
                  <a:spLocks noChangeShapeType="1"/>
                </p:cNvSpPr>
                <p:nvPr/>
              </p:nvSpPr>
              <p:spPr bwMode="auto">
                <a:xfrm flipH="1" flipV="1">
                  <a:off x="2443"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4" name="Line 2153"/>
                <p:cNvSpPr>
                  <a:spLocks noChangeShapeType="1"/>
                </p:cNvSpPr>
                <p:nvPr/>
              </p:nvSpPr>
              <p:spPr bwMode="auto">
                <a:xfrm flipV="1">
                  <a:off x="2446"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5" name="Line 2154"/>
                <p:cNvSpPr>
                  <a:spLocks noChangeShapeType="1"/>
                </p:cNvSpPr>
                <p:nvPr/>
              </p:nvSpPr>
              <p:spPr bwMode="auto">
                <a:xfrm flipH="1" flipV="1">
                  <a:off x="2442" y="2503"/>
                  <a:ext cx="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6" name="Line 2155"/>
                <p:cNvSpPr>
                  <a:spLocks noChangeShapeType="1"/>
                </p:cNvSpPr>
                <p:nvPr/>
              </p:nvSpPr>
              <p:spPr bwMode="auto">
                <a:xfrm flipH="1" flipV="1">
                  <a:off x="2445" y="2503"/>
                  <a:ext cx="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7" name="Line 2156"/>
                <p:cNvSpPr>
                  <a:spLocks noChangeShapeType="1"/>
                </p:cNvSpPr>
                <p:nvPr/>
              </p:nvSpPr>
              <p:spPr bwMode="auto">
                <a:xfrm flipV="1">
                  <a:off x="2487"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8" name="Line 2157"/>
                <p:cNvSpPr>
                  <a:spLocks noChangeShapeType="1"/>
                </p:cNvSpPr>
                <p:nvPr/>
              </p:nvSpPr>
              <p:spPr bwMode="auto">
                <a:xfrm flipV="1">
                  <a:off x="2486" y="250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9" name="Line 2158"/>
                <p:cNvSpPr>
                  <a:spLocks noChangeShapeType="1"/>
                </p:cNvSpPr>
                <p:nvPr/>
              </p:nvSpPr>
              <p:spPr bwMode="auto">
                <a:xfrm flipV="1">
                  <a:off x="2401" y="2469"/>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0" name="Line 2159"/>
                <p:cNvSpPr>
                  <a:spLocks noChangeShapeType="1"/>
                </p:cNvSpPr>
                <p:nvPr/>
              </p:nvSpPr>
              <p:spPr bwMode="auto">
                <a:xfrm>
                  <a:off x="2402" y="2498"/>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1" name="Line 2160"/>
                <p:cNvSpPr>
                  <a:spLocks noChangeShapeType="1"/>
                </p:cNvSpPr>
                <p:nvPr/>
              </p:nvSpPr>
              <p:spPr bwMode="auto">
                <a:xfrm flipV="1">
                  <a:off x="2401" y="2434"/>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2" name="Line 2161"/>
                <p:cNvSpPr>
                  <a:spLocks noChangeShapeType="1"/>
                </p:cNvSpPr>
                <p:nvPr/>
              </p:nvSpPr>
              <p:spPr bwMode="auto">
                <a:xfrm flipV="1">
                  <a:off x="2401" y="246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3" name="Line 2162"/>
                <p:cNvSpPr>
                  <a:spLocks noChangeShapeType="1"/>
                </p:cNvSpPr>
                <p:nvPr/>
              </p:nvSpPr>
              <p:spPr bwMode="auto">
                <a:xfrm>
                  <a:off x="2388" y="2439"/>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4" name="Line 2163"/>
                <p:cNvSpPr>
                  <a:spLocks noChangeShapeType="1"/>
                </p:cNvSpPr>
                <p:nvPr/>
              </p:nvSpPr>
              <p:spPr bwMode="auto">
                <a:xfrm flipH="1" flipV="1">
                  <a:off x="2401" y="2469"/>
                  <a:ext cx="1"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5" name="Line 2164"/>
                <p:cNvSpPr>
                  <a:spLocks noChangeShapeType="1"/>
                </p:cNvSpPr>
                <p:nvPr/>
              </p:nvSpPr>
              <p:spPr bwMode="auto">
                <a:xfrm flipH="1" flipV="1">
                  <a:off x="2401"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6" name="Line 2165"/>
                <p:cNvSpPr>
                  <a:spLocks noChangeShapeType="1"/>
                </p:cNvSpPr>
                <p:nvPr/>
              </p:nvSpPr>
              <p:spPr bwMode="auto">
                <a:xfrm flipV="1">
                  <a:off x="2395" y="2368"/>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7" name="Line 2166"/>
                <p:cNvSpPr>
                  <a:spLocks noChangeShapeType="1"/>
                </p:cNvSpPr>
                <p:nvPr/>
              </p:nvSpPr>
              <p:spPr bwMode="auto">
                <a:xfrm>
                  <a:off x="2387" y="2398"/>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8" name="Line 2167"/>
                <p:cNvSpPr>
                  <a:spLocks noChangeShapeType="1"/>
                </p:cNvSpPr>
                <p:nvPr/>
              </p:nvSpPr>
              <p:spPr bwMode="auto">
                <a:xfrm flipV="1">
                  <a:off x="2402" y="239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59" name="Line 2168"/>
                <p:cNvSpPr>
                  <a:spLocks noChangeShapeType="1"/>
                </p:cNvSpPr>
                <p:nvPr/>
              </p:nvSpPr>
              <p:spPr bwMode="auto">
                <a:xfrm>
                  <a:off x="2383" y="2380"/>
                  <a:ext cx="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0" name="Line 2169"/>
                <p:cNvSpPr>
                  <a:spLocks noChangeShapeType="1"/>
                </p:cNvSpPr>
                <p:nvPr/>
              </p:nvSpPr>
              <p:spPr bwMode="auto">
                <a:xfrm>
                  <a:off x="2395" y="2381"/>
                  <a:ext cx="7"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1" name="Line 2170"/>
                <p:cNvSpPr>
                  <a:spLocks noChangeShapeType="1"/>
                </p:cNvSpPr>
                <p:nvPr/>
              </p:nvSpPr>
              <p:spPr bwMode="auto">
                <a:xfrm flipH="1" flipV="1">
                  <a:off x="2395" y="236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2" name="Line 2171"/>
                <p:cNvSpPr>
                  <a:spLocks noChangeShapeType="1"/>
                </p:cNvSpPr>
                <p:nvPr/>
              </p:nvSpPr>
              <p:spPr bwMode="auto">
                <a:xfrm flipV="1">
                  <a:off x="2445" y="246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3" name="Line 2172"/>
                <p:cNvSpPr>
                  <a:spLocks noChangeShapeType="1"/>
                </p:cNvSpPr>
                <p:nvPr/>
              </p:nvSpPr>
              <p:spPr bwMode="auto">
                <a:xfrm flipV="1">
                  <a:off x="2445" y="2434"/>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4" name="Line 2173"/>
                <p:cNvSpPr>
                  <a:spLocks noChangeShapeType="1"/>
                </p:cNvSpPr>
                <p:nvPr/>
              </p:nvSpPr>
              <p:spPr bwMode="auto">
                <a:xfrm>
                  <a:off x="2445" y="2497"/>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5" name="Line 2174"/>
                <p:cNvSpPr>
                  <a:spLocks noChangeShapeType="1"/>
                </p:cNvSpPr>
                <p:nvPr/>
              </p:nvSpPr>
              <p:spPr bwMode="auto">
                <a:xfrm flipV="1">
                  <a:off x="2445" y="2469"/>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6" name="Line 2175"/>
                <p:cNvSpPr>
                  <a:spLocks noChangeShapeType="1"/>
                </p:cNvSpPr>
                <p:nvPr/>
              </p:nvSpPr>
              <p:spPr bwMode="auto">
                <a:xfrm flipV="1">
                  <a:off x="2442" y="2469"/>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7" name="Line 2176"/>
                <p:cNvSpPr>
                  <a:spLocks noChangeShapeType="1"/>
                </p:cNvSpPr>
                <p:nvPr/>
              </p:nvSpPr>
              <p:spPr bwMode="auto">
                <a:xfrm flipV="1">
                  <a:off x="2445" y="246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8" name="Line 2177"/>
                <p:cNvSpPr>
                  <a:spLocks noChangeShapeType="1"/>
                </p:cNvSpPr>
                <p:nvPr/>
              </p:nvSpPr>
              <p:spPr bwMode="auto">
                <a:xfrm flipH="1" flipV="1">
                  <a:off x="2442"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9" name="Line 2178"/>
                <p:cNvSpPr>
                  <a:spLocks noChangeShapeType="1"/>
                </p:cNvSpPr>
                <p:nvPr/>
              </p:nvSpPr>
              <p:spPr bwMode="auto">
                <a:xfrm flipV="1">
                  <a:off x="2445"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0" name="Line 2179"/>
                <p:cNvSpPr>
                  <a:spLocks noChangeShapeType="1"/>
                </p:cNvSpPr>
                <p:nvPr/>
              </p:nvSpPr>
              <p:spPr bwMode="auto">
                <a:xfrm flipH="1" flipV="1">
                  <a:off x="2486" y="246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1" name="Line 2180"/>
                <p:cNvSpPr>
                  <a:spLocks noChangeShapeType="1"/>
                </p:cNvSpPr>
                <p:nvPr/>
              </p:nvSpPr>
              <p:spPr bwMode="auto">
                <a:xfrm flipV="1">
                  <a:off x="2486"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2" name="Line 2181"/>
                <p:cNvSpPr>
                  <a:spLocks noChangeShapeType="1"/>
                </p:cNvSpPr>
                <p:nvPr/>
              </p:nvSpPr>
              <p:spPr bwMode="auto">
                <a:xfrm flipH="1" flipV="1">
                  <a:off x="2286" y="2089"/>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3" name="Line 2182"/>
                <p:cNvSpPr>
                  <a:spLocks noChangeShapeType="1"/>
                </p:cNvSpPr>
                <p:nvPr/>
              </p:nvSpPr>
              <p:spPr bwMode="auto">
                <a:xfrm flipH="1" flipV="1">
                  <a:off x="2296" y="208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4" name="Line 2183"/>
                <p:cNvSpPr>
                  <a:spLocks noChangeShapeType="1"/>
                </p:cNvSpPr>
                <p:nvPr/>
              </p:nvSpPr>
              <p:spPr bwMode="auto">
                <a:xfrm flipH="1" flipV="1">
                  <a:off x="2451" y="2088"/>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5" name="Line 2184"/>
                <p:cNvSpPr>
                  <a:spLocks noChangeShapeType="1"/>
                </p:cNvSpPr>
                <p:nvPr/>
              </p:nvSpPr>
              <p:spPr bwMode="auto">
                <a:xfrm flipH="1" flipV="1">
                  <a:off x="2437" y="208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6" name="Line 2185"/>
                <p:cNvSpPr>
                  <a:spLocks noChangeShapeType="1"/>
                </p:cNvSpPr>
                <p:nvPr/>
              </p:nvSpPr>
              <p:spPr bwMode="auto">
                <a:xfrm flipH="1" flipV="1">
                  <a:off x="2394" y="208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7" name="Line 2186"/>
                <p:cNvSpPr>
                  <a:spLocks noChangeShapeType="1"/>
                </p:cNvSpPr>
                <p:nvPr/>
              </p:nvSpPr>
              <p:spPr bwMode="auto">
                <a:xfrm flipH="1" flipV="1">
                  <a:off x="2387" y="208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8" name="Line 2187"/>
                <p:cNvSpPr>
                  <a:spLocks noChangeShapeType="1"/>
                </p:cNvSpPr>
                <p:nvPr/>
              </p:nvSpPr>
              <p:spPr bwMode="auto">
                <a:xfrm flipH="1" flipV="1">
                  <a:off x="2339" y="208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79" name="Line 2188"/>
                <p:cNvSpPr>
                  <a:spLocks noChangeShapeType="1"/>
                </p:cNvSpPr>
                <p:nvPr/>
              </p:nvSpPr>
              <p:spPr bwMode="auto">
                <a:xfrm flipH="1" flipV="1">
                  <a:off x="2332" y="208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0" name="Line 2189"/>
                <p:cNvSpPr>
                  <a:spLocks noChangeShapeType="1"/>
                </p:cNvSpPr>
                <p:nvPr/>
              </p:nvSpPr>
              <p:spPr bwMode="auto">
                <a:xfrm flipH="1">
                  <a:off x="2357" y="2349"/>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1" name="Line 2190"/>
                <p:cNvSpPr>
                  <a:spLocks noChangeShapeType="1"/>
                </p:cNvSpPr>
                <p:nvPr/>
              </p:nvSpPr>
              <p:spPr bwMode="auto">
                <a:xfrm flipV="1">
                  <a:off x="2349" y="2280"/>
                  <a:ext cx="3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2" name="Line 2191"/>
                <p:cNvSpPr>
                  <a:spLocks noChangeShapeType="1"/>
                </p:cNvSpPr>
                <p:nvPr/>
              </p:nvSpPr>
              <p:spPr bwMode="auto">
                <a:xfrm flipV="1">
                  <a:off x="2343" y="2272"/>
                  <a:ext cx="44"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3" name="Line 2192"/>
                <p:cNvSpPr>
                  <a:spLocks noChangeShapeType="1"/>
                </p:cNvSpPr>
                <p:nvPr/>
              </p:nvSpPr>
              <p:spPr bwMode="auto">
                <a:xfrm flipH="1">
                  <a:off x="2301" y="2356"/>
                  <a:ext cx="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4" name="Line 2193"/>
                <p:cNvSpPr>
                  <a:spLocks noChangeShapeType="1"/>
                </p:cNvSpPr>
                <p:nvPr/>
              </p:nvSpPr>
              <p:spPr bwMode="auto">
                <a:xfrm flipH="1">
                  <a:off x="2339" y="2174"/>
                  <a:ext cx="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5" name="Line 2194"/>
                <p:cNvSpPr>
                  <a:spLocks noChangeShapeType="1"/>
                </p:cNvSpPr>
                <p:nvPr/>
              </p:nvSpPr>
              <p:spPr bwMode="auto">
                <a:xfrm flipH="1">
                  <a:off x="2339" y="2160"/>
                  <a:ext cx="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6" name="Line 2195"/>
                <p:cNvSpPr>
                  <a:spLocks noChangeShapeType="1"/>
                </p:cNvSpPr>
                <p:nvPr/>
              </p:nvSpPr>
              <p:spPr bwMode="auto">
                <a:xfrm flipV="1">
                  <a:off x="2308" y="2211"/>
                  <a:ext cx="13"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7" name="Line 2196"/>
                <p:cNvSpPr>
                  <a:spLocks noChangeShapeType="1"/>
                </p:cNvSpPr>
                <p:nvPr/>
              </p:nvSpPr>
              <p:spPr bwMode="auto">
                <a:xfrm flipH="1" flipV="1">
                  <a:off x="2296"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8" name="Line 2197"/>
                <p:cNvSpPr>
                  <a:spLocks noChangeShapeType="1"/>
                </p:cNvSpPr>
                <p:nvPr/>
              </p:nvSpPr>
              <p:spPr bwMode="auto">
                <a:xfrm flipH="1" flipV="1">
                  <a:off x="2287" y="217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9" name="Line 2198"/>
                <p:cNvSpPr>
                  <a:spLocks noChangeShapeType="1"/>
                </p:cNvSpPr>
                <p:nvPr/>
              </p:nvSpPr>
              <p:spPr bwMode="auto">
                <a:xfrm>
                  <a:off x="2296" y="2245"/>
                  <a:ext cx="13" cy="5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0" name="Line 2199"/>
                <p:cNvSpPr>
                  <a:spLocks noChangeShapeType="1"/>
                </p:cNvSpPr>
                <p:nvPr/>
              </p:nvSpPr>
              <p:spPr bwMode="auto">
                <a:xfrm flipH="1" flipV="1">
                  <a:off x="2288" y="2272"/>
                  <a:ext cx="9"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1" name="Line 2200"/>
                <p:cNvSpPr>
                  <a:spLocks noChangeShapeType="1"/>
                </p:cNvSpPr>
                <p:nvPr/>
              </p:nvSpPr>
              <p:spPr bwMode="auto">
                <a:xfrm flipH="1">
                  <a:off x="2266" y="234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2" name="Line 2201"/>
                <p:cNvSpPr>
                  <a:spLocks noChangeShapeType="1"/>
                </p:cNvSpPr>
                <p:nvPr/>
              </p:nvSpPr>
              <p:spPr bwMode="auto">
                <a:xfrm flipH="1" flipV="1">
                  <a:off x="2287" y="2260"/>
                  <a:ext cx="1"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3" name="Line 2202"/>
                <p:cNvSpPr>
                  <a:spLocks noChangeShapeType="1"/>
                </p:cNvSpPr>
                <p:nvPr/>
              </p:nvSpPr>
              <p:spPr bwMode="auto">
                <a:xfrm flipV="1">
                  <a:off x="2318" y="2289"/>
                  <a:ext cx="27"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4" name="Line 2203"/>
                <p:cNvSpPr>
                  <a:spLocks noChangeShapeType="1"/>
                </p:cNvSpPr>
                <p:nvPr/>
              </p:nvSpPr>
              <p:spPr bwMode="auto">
                <a:xfrm>
                  <a:off x="2345" y="2289"/>
                  <a:ext cx="9"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5" name="Line 2204"/>
                <p:cNvSpPr>
                  <a:spLocks noChangeShapeType="1"/>
                </p:cNvSpPr>
                <p:nvPr/>
              </p:nvSpPr>
              <p:spPr bwMode="auto">
                <a:xfrm>
                  <a:off x="2349" y="2288"/>
                  <a:ext cx="8"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6" name="Line 2205"/>
                <p:cNvSpPr>
                  <a:spLocks noChangeShapeType="1"/>
                </p:cNvSpPr>
                <p:nvPr/>
              </p:nvSpPr>
              <p:spPr bwMode="auto">
                <a:xfrm flipH="1">
                  <a:off x="2335" y="2349"/>
                  <a:ext cx="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7" name="Line 2206"/>
                <p:cNvSpPr>
                  <a:spLocks noChangeShapeType="1"/>
                </p:cNvSpPr>
                <p:nvPr/>
              </p:nvSpPr>
              <p:spPr bwMode="auto">
                <a:xfrm>
                  <a:off x="2314" y="2304"/>
                  <a:ext cx="17"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8" name="Line 2207"/>
                <p:cNvSpPr>
                  <a:spLocks noChangeShapeType="1"/>
                </p:cNvSpPr>
                <p:nvPr/>
              </p:nvSpPr>
              <p:spPr bwMode="auto">
                <a:xfrm>
                  <a:off x="2318" y="2303"/>
                  <a:ext cx="17"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99" name="Line 2208"/>
                <p:cNvSpPr>
                  <a:spLocks noChangeShapeType="1"/>
                </p:cNvSpPr>
                <p:nvPr/>
              </p:nvSpPr>
              <p:spPr bwMode="auto">
                <a:xfrm flipH="1" flipV="1">
                  <a:off x="2301" y="2311"/>
                  <a:ext cx="0"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0" name="Line 2209"/>
                <p:cNvSpPr>
                  <a:spLocks noChangeShapeType="1"/>
                </p:cNvSpPr>
                <p:nvPr/>
              </p:nvSpPr>
              <p:spPr bwMode="auto">
                <a:xfrm flipH="1">
                  <a:off x="2301" y="234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1" name="Line 2210"/>
                <p:cNvSpPr>
                  <a:spLocks noChangeShapeType="1"/>
                </p:cNvSpPr>
                <p:nvPr/>
              </p:nvSpPr>
              <p:spPr bwMode="auto">
                <a:xfrm>
                  <a:off x="2331" y="2340"/>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2" name="Line 2211"/>
                <p:cNvSpPr>
                  <a:spLocks noChangeShapeType="1"/>
                </p:cNvSpPr>
                <p:nvPr/>
              </p:nvSpPr>
              <p:spPr bwMode="auto">
                <a:xfrm>
                  <a:off x="2335" y="2339"/>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3" name="Line 2212"/>
                <p:cNvSpPr>
                  <a:spLocks noChangeShapeType="1"/>
                </p:cNvSpPr>
                <p:nvPr/>
              </p:nvSpPr>
              <p:spPr bwMode="auto">
                <a:xfrm flipV="1">
                  <a:off x="2301" y="2304"/>
                  <a:ext cx="1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4" name="Line 2213"/>
                <p:cNvSpPr>
                  <a:spLocks noChangeShapeType="1"/>
                </p:cNvSpPr>
                <p:nvPr/>
              </p:nvSpPr>
              <p:spPr bwMode="auto">
                <a:xfrm>
                  <a:off x="2354" y="2322"/>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5" name="Line 2214"/>
                <p:cNvSpPr>
                  <a:spLocks noChangeShapeType="1"/>
                </p:cNvSpPr>
                <p:nvPr/>
              </p:nvSpPr>
              <p:spPr bwMode="auto">
                <a:xfrm>
                  <a:off x="2357" y="2321"/>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0" name="Group 2416"/>
              <p:cNvGrpSpPr>
                <a:grpSpLocks/>
              </p:cNvGrpSpPr>
              <p:nvPr/>
            </p:nvGrpSpPr>
            <p:grpSpPr bwMode="auto">
              <a:xfrm>
                <a:off x="1610" y="1831"/>
                <a:ext cx="880" cy="1283"/>
                <a:chOff x="1610" y="1831"/>
                <a:chExt cx="880" cy="1283"/>
              </a:xfrm>
            </p:grpSpPr>
            <p:sp>
              <p:nvSpPr>
                <p:cNvPr id="15206" name="Line 2216"/>
                <p:cNvSpPr>
                  <a:spLocks noChangeShapeType="1"/>
                </p:cNvSpPr>
                <p:nvPr/>
              </p:nvSpPr>
              <p:spPr bwMode="auto">
                <a:xfrm flipV="1">
                  <a:off x="2326" y="2282"/>
                  <a:ext cx="17"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7" name="Line 2217"/>
                <p:cNvSpPr>
                  <a:spLocks noChangeShapeType="1"/>
                </p:cNvSpPr>
                <p:nvPr/>
              </p:nvSpPr>
              <p:spPr bwMode="auto">
                <a:xfrm flipV="1">
                  <a:off x="2309" y="2282"/>
                  <a:ext cx="34"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8" name="Line 2218"/>
                <p:cNvSpPr>
                  <a:spLocks noChangeShapeType="1"/>
                </p:cNvSpPr>
                <p:nvPr/>
              </p:nvSpPr>
              <p:spPr bwMode="auto">
                <a:xfrm flipH="1">
                  <a:off x="2296" y="2174"/>
                  <a:ext cx="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9" name="Line 2219"/>
                <p:cNvSpPr>
                  <a:spLocks noChangeShapeType="1"/>
                </p:cNvSpPr>
                <p:nvPr/>
              </p:nvSpPr>
              <p:spPr bwMode="auto">
                <a:xfrm flipH="1">
                  <a:off x="2296" y="2160"/>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0" name="Line 2220"/>
                <p:cNvSpPr>
                  <a:spLocks noChangeShapeType="1"/>
                </p:cNvSpPr>
                <p:nvPr/>
              </p:nvSpPr>
              <p:spPr bwMode="auto">
                <a:xfrm flipV="1">
                  <a:off x="2334" y="2174"/>
                  <a:ext cx="5"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1" name="Line 2221"/>
                <p:cNvSpPr>
                  <a:spLocks noChangeShapeType="1"/>
                </p:cNvSpPr>
                <p:nvPr/>
              </p:nvSpPr>
              <p:spPr bwMode="auto">
                <a:xfrm flipV="1">
                  <a:off x="2321" y="2174"/>
                  <a:ext cx="8" cy="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2" name="Line 2222"/>
                <p:cNvSpPr>
                  <a:spLocks noChangeShapeType="1"/>
                </p:cNvSpPr>
                <p:nvPr/>
              </p:nvSpPr>
              <p:spPr bwMode="auto">
                <a:xfrm flipH="1" flipV="1">
                  <a:off x="2394"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3" name="Line 2223"/>
                <p:cNvSpPr>
                  <a:spLocks noChangeShapeType="1"/>
                </p:cNvSpPr>
                <p:nvPr/>
              </p:nvSpPr>
              <p:spPr bwMode="auto">
                <a:xfrm flipH="1" flipV="1">
                  <a:off x="2437" y="2174"/>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4" name="Line 2224"/>
                <p:cNvSpPr>
                  <a:spLocks noChangeShapeType="1"/>
                </p:cNvSpPr>
                <p:nvPr/>
              </p:nvSpPr>
              <p:spPr bwMode="auto">
                <a:xfrm flipH="1" flipV="1">
                  <a:off x="2452"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5" name="Line 2225"/>
                <p:cNvSpPr>
                  <a:spLocks noChangeShapeType="1"/>
                </p:cNvSpPr>
                <p:nvPr/>
              </p:nvSpPr>
              <p:spPr bwMode="auto">
                <a:xfrm flipH="1" flipV="1">
                  <a:off x="2387" y="2174"/>
                  <a:ext cx="0" cy="9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6" name="Line 2226"/>
                <p:cNvSpPr>
                  <a:spLocks noChangeShapeType="1"/>
                </p:cNvSpPr>
                <p:nvPr/>
              </p:nvSpPr>
              <p:spPr bwMode="auto">
                <a:xfrm>
                  <a:off x="2438" y="2352"/>
                  <a:ext cx="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7" name="Line 2227"/>
                <p:cNvSpPr>
                  <a:spLocks noChangeShapeType="1"/>
                </p:cNvSpPr>
                <p:nvPr/>
              </p:nvSpPr>
              <p:spPr bwMode="auto">
                <a:xfrm flipV="1">
                  <a:off x="2394" y="22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8" name="Line 2228"/>
                <p:cNvSpPr>
                  <a:spLocks noChangeShapeType="1"/>
                </p:cNvSpPr>
                <p:nvPr/>
              </p:nvSpPr>
              <p:spPr bwMode="auto">
                <a:xfrm flipH="1" flipV="1">
                  <a:off x="2438" y="22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19" name="Line 2229"/>
                <p:cNvSpPr>
                  <a:spLocks noChangeShapeType="1"/>
                </p:cNvSpPr>
                <p:nvPr/>
              </p:nvSpPr>
              <p:spPr bwMode="auto">
                <a:xfrm flipH="1" flipV="1">
                  <a:off x="2382" y="2280"/>
                  <a:ext cx="1"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0" name="Line 2230"/>
                <p:cNvSpPr>
                  <a:spLocks noChangeShapeType="1"/>
                </p:cNvSpPr>
                <p:nvPr/>
              </p:nvSpPr>
              <p:spPr bwMode="auto">
                <a:xfrm flipH="1">
                  <a:off x="2395" y="2360"/>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1" name="Line 2231"/>
                <p:cNvSpPr>
                  <a:spLocks noChangeShapeType="1"/>
                </p:cNvSpPr>
                <p:nvPr/>
              </p:nvSpPr>
              <p:spPr bwMode="auto">
                <a:xfrm flipH="1">
                  <a:off x="2395" y="2333"/>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2" name="Line 2232"/>
                <p:cNvSpPr>
                  <a:spLocks noChangeShapeType="1"/>
                </p:cNvSpPr>
                <p:nvPr/>
              </p:nvSpPr>
              <p:spPr bwMode="auto">
                <a:xfrm flipH="1">
                  <a:off x="2394" y="2322"/>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3" name="Line 2233"/>
                <p:cNvSpPr>
                  <a:spLocks noChangeShapeType="1"/>
                </p:cNvSpPr>
                <p:nvPr/>
              </p:nvSpPr>
              <p:spPr bwMode="auto">
                <a:xfrm flipV="1">
                  <a:off x="2395" y="233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4" name="Line 2234"/>
                <p:cNvSpPr>
                  <a:spLocks noChangeShapeType="1"/>
                </p:cNvSpPr>
                <p:nvPr/>
              </p:nvSpPr>
              <p:spPr bwMode="auto">
                <a:xfrm flipH="1" flipV="1">
                  <a:off x="2438" y="2333"/>
                  <a:ext cx="0"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5" name="Line 2235"/>
                <p:cNvSpPr>
                  <a:spLocks noChangeShapeType="1"/>
                </p:cNvSpPr>
                <p:nvPr/>
              </p:nvSpPr>
              <p:spPr bwMode="auto">
                <a:xfrm flipH="1">
                  <a:off x="2394" y="2290"/>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6" name="Line 2236"/>
                <p:cNvSpPr>
                  <a:spLocks noChangeShapeType="1"/>
                </p:cNvSpPr>
                <p:nvPr/>
              </p:nvSpPr>
              <p:spPr bwMode="auto">
                <a:xfrm flipH="1">
                  <a:off x="2394" y="2287"/>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7" name="Line 2237"/>
                <p:cNvSpPr>
                  <a:spLocks noChangeShapeType="1"/>
                </p:cNvSpPr>
                <p:nvPr/>
              </p:nvSpPr>
              <p:spPr bwMode="auto">
                <a:xfrm flipH="1">
                  <a:off x="2394" y="2245"/>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8" name="Line 2238"/>
                <p:cNvSpPr>
                  <a:spLocks noChangeShapeType="1"/>
                </p:cNvSpPr>
                <p:nvPr/>
              </p:nvSpPr>
              <p:spPr bwMode="auto">
                <a:xfrm flipH="1">
                  <a:off x="2394" y="2259"/>
                  <a:ext cx="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9" name="Line 2239"/>
                <p:cNvSpPr>
                  <a:spLocks noChangeShapeType="1"/>
                </p:cNvSpPr>
                <p:nvPr/>
              </p:nvSpPr>
              <p:spPr bwMode="auto">
                <a:xfrm flipH="1" flipV="1">
                  <a:off x="2394" y="2260"/>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0" name="Line 2240"/>
                <p:cNvSpPr>
                  <a:spLocks noChangeShapeType="1"/>
                </p:cNvSpPr>
                <p:nvPr/>
              </p:nvSpPr>
              <p:spPr bwMode="auto">
                <a:xfrm flipV="1">
                  <a:off x="2438" y="225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1" name="Line 2241"/>
                <p:cNvSpPr>
                  <a:spLocks noChangeShapeType="1"/>
                </p:cNvSpPr>
                <p:nvPr/>
              </p:nvSpPr>
              <p:spPr bwMode="auto">
                <a:xfrm>
                  <a:off x="2450" y="2259"/>
                  <a:ext cx="0"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2" name="Line 2242"/>
                <p:cNvSpPr>
                  <a:spLocks noChangeShapeType="1"/>
                </p:cNvSpPr>
                <p:nvPr/>
              </p:nvSpPr>
              <p:spPr bwMode="auto">
                <a:xfrm>
                  <a:off x="2486" y="2259"/>
                  <a:ext cx="0"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3" name="Line 2243"/>
                <p:cNvSpPr>
                  <a:spLocks noChangeShapeType="1"/>
                </p:cNvSpPr>
                <p:nvPr/>
              </p:nvSpPr>
              <p:spPr bwMode="auto">
                <a:xfrm>
                  <a:off x="2490" y="2259"/>
                  <a:ext cx="0"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4" name="Line 2244"/>
                <p:cNvSpPr>
                  <a:spLocks noChangeShapeType="1"/>
                </p:cNvSpPr>
                <p:nvPr/>
              </p:nvSpPr>
              <p:spPr bwMode="auto">
                <a:xfrm flipH="1">
                  <a:off x="2450" y="2322"/>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5" name="Line 2245"/>
                <p:cNvSpPr>
                  <a:spLocks noChangeShapeType="1"/>
                </p:cNvSpPr>
                <p:nvPr/>
              </p:nvSpPr>
              <p:spPr bwMode="auto">
                <a:xfrm flipV="1">
                  <a:off x="2450" y="2335"/>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6" name="Line 2246"/>
                <p:cNvSpPr>
                  <a:spLocks noChangeShapeType="1"/>
                </p:cNvSpPr>
                <p:nvPr/>
              </p:nvSpPr>
              <p:spPr bwMode="auto">
                <a:xfrm flipH="1">
                  <a:off x="2450" y="2259"/>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7" name="Line 2247"/>
                <p:cNvSpPr>
                  <a:spLocks noChangeShapeType="1"/>
                </p:cNvSpPr>
                <p:nvPr/>
              </p:nvSpPr>
              <p:spPr bwMode="auto">
                <a:xfrm flipH="1">
                  <a:off x="2394" y="2174"/>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8" name="Line 2248"/>
                <p:cNvSpPr>
                  <a:spLocks noChangeShapeType="1"/>
                </p:cNvSpPr>
                <p:nvPr/>
              </p:nvSpPr>
              <p:spPr bwMode="auto">
                <a:xfrm flipH="1">
                  <a:off x="2394" y="2159"/>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39" name="Line 2249"/>
                <p:cNvSpPr>
                  <a:spLocks noChangeShapeType="1"/>
                </p:cNvSpPr>
                <p:nvPr/>
              </p:nvSpPr>
              <p:spPr bwMode="auto">
                <a:xfrm flipH="1">
                  <a:off x="2339" y="2088"/>
                  <a:ext cx="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0" name="Line 2250"/>
                <p:cNvSpPr>
                  <a:spLocks noChangeShapeType="1"/>
                </p:cNvSpPr>
                <p:nvPr/>
              </p:nvSpPr>
              <p:spPr bwMode="auto">
                <a:xfrm flipH="1">
                  <a:off x="2296" y="2088"/>
                  <a:ext cx="3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1" name="Line 2251"/>
                <p:cNvSpPr>
                  <a:spLocks noChangeShapeType="1"/>
                </p:cNvSpPr>
                <p:nvPr/>
              </p:nvSpPr>
              <p:spPr bwMode="auto">
                <a:xfrm flipH="1">
                  <a:off x="2394" y="2088"/>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2" name="Freeform 2252"/>
                <p:cNvSpPr>
                  <a:spLocks/>
                </p:cNvSpPr>
                <p:nvPr/>
              </p:nvSpPr>
              <p:spPr bwMode="auto">
                <a:xfrm>
                  <a:off x="1762" y="2328"/>
                  <a:ext cx="16" cy="67"/>
                </a:xfrm>
                <a:custGeom>
                  <a:avLst/>
                  <a:gdLst>
                    <a:gd name="T0" fmla="*/ 37 w 93"/>
                    <a:gd name="T1" fmla="*/ 0 h 402"/>
                    <a:gd name="T2" fmla="*/ 38 w 93"/>
                    <a:gd name="T3" fmla="*/ 0 h 402"/>
                    <a:gd name="T4" fmla="*/ 33 w 93"/>
                    <a:gd name="T5" fmla="*/ 24 h 402"/>
                    <a:gd name="T6" fmla="*/ 24 w 93"/>
                    <a:gd name="T7" fmla="*/ 43 h 402"/>
                    <a:gd name="T8" fmla="*/ 15 w 93"/>
                    <a:gd name="T9" fmla="*/ 64 h 402"/>
                    <a:gd name="T10" fmla="*/ 7 w 93"/>
                    <a:gd name="T11" fmla="*/ 85 h 402"/>
                    <a:gd name="T12" fmla="*/ 4 w 93"/>
                    <a:gd name="T13" fmla="*/ 107 h 402"/>
                    <a:gd name="T14" fmla="*/ 1 w 93"/>
                    <a:gd name="T15" fmla="*/ 128 h 402"/>
                    <a:gd name="T16" fmla="*/ 0 w 93"/>
                    <a:gd name="T17" fmla="*/ 150 h 402"/>
                    <a:gd name="T18" fmla="*/ 1 w 93"/>
                    <a:gd name="T19" fmla="*/ 174 h 402"/>
                    <a:gd name="T20" fmla="*/ 4 w 93"/>
                    <a:gd name="T21" fmla="*/ 194 h 402"/>
                    <a:gd name="T22" fmla="*/ 9 w 93"/>
                    <a:gd name="T23" fmla="*/ 217 h 402"/>
                    <a:gd name="T24" fmla="*/ 15 w 93"/>
                    <a:gd name="T25" fmla="*/ 238 h 402"/>
                    <a:gd name="T26" fmla="*/ 21 w 93"/>
                    <a:gd name="T27" fmla="*/ 262 h 402"/>
                    <a:gd name="T28" fmla="*/ 28 w 93"/>
                    <a:gd name="T29" fmla="*/ 284 h 402"/>
                    <a:gd name="T30" fmla="*/ 37 w 93"/>
                    <a:gd name="T31" fmla="*/ 306 h 402"/>
                    <a:gd name="T32" fmla="*/ 56 w 93"/>
                    <a:gd name="T33" fmla="*/ 345 h 402"/>
                    <a:gd name="T34" fmla="*/ 69 w 93"/>
                    <a:gd name="T35" fmla="*/ 365 h 402"/>
                    <a:gd name="T36" fmla="*/ 93 w 93"/>
                    <a:gd name="T37"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402">
                      <a:moveTo>
                        <a:pt x="37" y="0"/>
                      </a:moveTo>
                      <a:lnTo>
                        <a:pt x="38" y="0"/>
                      </a:lnTo>
                      <a:lnTo>
                        <a:pt x="33" y="24"/>
                      </a:lnTo>
                      <a:lnTo>
                        <a:pt x="24" y="43"/>
                      </a:lnTo>
                      <a:lnTo>
                        <a:pt x="15" y="64"/>
                      </a:lnTo>
                      <a:lnTo>
                        <a:pt x="7" y="85"/>
                      </a:lnTo>
                      <a:lnTo>
                        <a:pt x="4" y="107"/>
                      </a:lnTo>
                      <a:lnTo>
                        <a:pt x="1" y="128"/>
                      </a:lnTo>
                      <a:lnTo>
                        <a:pt x="0" y="150"/>
                      </a:lnTo>
                      <a:lnTo>
                        <a:pt x="1" y="174"/>
                      </a:lnTo>
                      <a:lnTo>
                        <a:pt x="4" y="194"/>
                      </a:lnTo>
                      <a:lnTo>
                        <a:pt x="9" y="217"/>
                      </a:lnTo>
                      <a:lnTo>
                        <a:pt x="15" y="238"/>
                      </a:lnTo>
                      <a:lnTo>
                        <a:pt x="21" y="262"/>
                      </a:lnTo>
                      <a:lnTo>
                        <a:pt x="28" y="284"/>
                      </a:lnTo>
                      <a:lnTo>
                        <a:pt x="37" y="306"/>
                      </a:lnTo>
                      <a:lnTo>
                        <a:pt x="56" y="345"/>
                      </a:lnTo>
                      <a:lnTo>
                        <a:pt x="69" y="365"/>
                      </a:lnTo>
                      <a:lnTo>
                        <a:pt x="93" y="40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3" name="Freeform 2253"/>
                <p:cNvSpPr>
                  <a:spLocks/>
                </p:cNvSpPr>
                <p:nvPr/>
              </p:nvSpPr>
              <p:spPr bwMode="auto">
                <a:xfrm>
                  <a:off x="1778" y="2338"/>
                  <a:ext cx="37" cy="44"/>
                </a:xfrm>
                <a:custGeom>
                  <a:avLst/>
                  <a:gdLst>
                    <a:gd name="T0" fmla="*/ 227 w 227"/>
                    <a:gd name="T1" fmla="*/ 262 h 262"/>
                    <a:gd name="T2" fmla="*/ 227 w 227"/>
                    <a:gd name="T3" fmla="*/ 249 h 262"/>
                    <a:gd name="T4" fmla="*/ 209 w 227"/>
                    <a:gd name="T5" fmla="*/ 234 h 262"/>
                    <a:gd name="T6" fmla="*/ 192 w 227"/>
                    <a:gd name="T7" fmla="*/ 220 h 262"/>
                    <a:gd name="T8" fmla="*/ 176 w 227"/>
                    <a:gd name="T9" fmla="*/ 206 h 262"/>
                    <a:gd name="T10" fmla="*/ 157 w 227"/>
                    <a:gd name="T11" fmla="*/ 189 h 262"/>
                    <a:gd name="T12" fmla="*/ 139 w 227"/>
                    <a:gd name="T13" fmla="*/ 173 h 262"/>
                    <a:gd name="T14" fmla="*/ 122 w 227"/>
                    <a:gd name="T15" fmla="*/ 154 h 262"/>
                    <a:gd name="T16" fmla="*/ 107 w 227"/>
                    <a:gd name="T17" fmla="*/ 135 h 262"/>
                    <a:gd name="T18" fmla="*/ 90 w 227"/>
                    <a:gd name="T19" fmla="*/ 117 h 262"/>
                    <a:gd name="T20" fmla="*/ 65 w 227"/>
                    <a:gd name="T21" fmla="*/ 81 h 262"/>
                    <a:gd name="T22" fmla="*/ 49 w 227"/>
                    <a:gd name="T23" fmla="*/ 61 h 262"/>
                    <a:gd name="T24" fmla="*/ 37 w 227"/>
                    <a:gd name="T25" fmla="*/ 43 h 262"/>
                    <a:gd name="T26" fmla="*/ 21 w 227"/>
                    <a:gd name="T27" fmla="*/ 22 h 262"/>
                    <a:gd name="T28" fmla="*/ 9 w 227"/>
                    <a:gd name="T29" fmla="*/ 5 h 262"/>
                    <a:gd name="T30" fmla="*/ 0 w 227"/>
                    <a:gd name="T3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7" h="262">
                      <a:moveTo>
                        <a:pt x="227" y="262"/>
                      </a:moveTo>
                      <a:lnTo>
                        <a:pt x="227" y="249"/>
                      </a:lnTo>
                      <a:lnTo>
                        <a:pt x="209" y="234"/>
                      </a:lnTo>
                      <a:lnTo>
                        <a:pt x="192" y="220"/>
                      </a:lnTo>
                      <a:lnTo>
                        <a:pt x="176" y="206"/>
                      </a:lnTo>
                      <a:lnTo>
                        <a:pt x="157" y="189"/>
                      </a:lnTo>
                      <a:lnTo>
                        <a:pt x="139" y="173"/>
                      </a:lnTo>
                      <a:lnTo>
                        <a:pt x="122" y="154"/>
                      </a:lnTo>
                      <a:lnTo>
                        <a:pt x="107" y="135"/>
                      </a:lnTo>
                      <a:lnTo>
                        <a:pt x="90" y="117"/>
                      </a:lnTo>
                      <a:lnTo>
                        <a:pt x="65" y="81"/>
                      </a:lnTo>
                      <a:lnTo>
                        <a:pt x="49" y="61"/>
                      </a:lnTo>
                      <a:lnTo>
                        <a:pt x="37" y="43"/>
                      </a:lnTo>
                      <a:lnTo>
                        <a:pt x="21" y="22"/>
                      </a:lnTo>
                      <a:lnTo>
                        <a:pt x="9"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4" name="Line 2254"/>
                <p:cNvSpPr>
                  <a:spLocks noChangeShapeType="1"/>
                </p:cNvSpPr>
                <p:nvPr/>
              </p:nvSpPr>
              <p:spPr bwMode="auto">
                <a:xfrm>
                  <a:off x="1776" y="236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5" name="Line 2255"/>
                <p:cNvSpPr>
                  <a:spLocks noChangeShapeType="1"/>
                </p:cNvSpPr>
                <p:nvPr/>
              </p:nvSpPr>
              <p:spPr bwMode="auto">
                <a:xfrm flipV="1">
                  <a:off x="1789" y="2382"/>
                  <a:ext cx="26"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6" name="Freeform 2256"/>
                <p:cNvSpPr>
                  <a:spLocks/>
                </p:cNvSpPr>
                <p:nvPr/>
              </p:nvSpPr>
              <p:spPr bwMode="auto">
                <a:xfrm>
                  <a:off x="1769" y="2397"/>
                  <a:ext cx="20" cy="11"/>
                </a:xfrm>
                <a:custGeom>
                  <a:avLst/>
                  <a:gdLst>
                    <a:gd name="T0" fmla="*/ 0 w 119"/>
                    <a:gd name="T1" fmla="*/ 0 h 61"/>
                    <a:gd name="T2" fmla="*/ 23 w 119"/>
                    <a:gd name="T3" fmla="*/ 61 h 61"/>
                    <a:gd name="T4" fmla="*/ 119 w 119"/>
                    <a:gd name="T5" fmla="*/ 28 h 61"/>
                  </a:gdLst>
                  <a:ahLst/>
                  <a:cxnLst>
                    <a:cxn ang="0">
                      <a:pos x="T0" y="T1"/>
                    </a:cxn>
                    <a:cxn ang="0">
                      <a:pos x="T2" y="T3"/>
                    </a:cxn>
                    <a:cxn ang="0">
                      <a:pos x="T4" y="T5"/>
                    </a:cxn>
                  </a:cxnLst>
                  <a:rect l="0" t="0" r="r" b="b"/>
                  <a:pathLst>
                    <a:path w="119" h="61">
                      <a:moveTo>
                        <a:pt x="0" y="0"/>
                      </a:moveTo>
                      <a:lnTo>
                        <a:pt x="23" y="61"/>
                      </a:lnTo>
                      <a:lnTo>
                        <a:pt x="119"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7" name="Line 2257"/>
                <p:cNvSpPr>
                  <a:spLocks noChangeShapeType="1"/>
                </p:cNvSpPr>
                <p:nvPr/>
              </p:nvSpPr>
              <p:spPr bwMode="auto">
                <a:xfrm flipH="1">
                  <a:off x="1743" y="264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8" name="Line 2258"/>
                <p:cNvSpPr>
                  <a:spLocks noChangeShapeType="1"/>
                </p:cNvSpPr>
                <p:nvPr/>
              </p:nvSpPr>
              <p:spPr bwMode="auto">
                <a:xfrm flipV="1">
                  <a:off x="1743" y="270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9" name="Line 2259"/>
                <p:cNvSpPr>
                  <a:spLocks noChangeShapeType="1"/>
                </p:cNvSpPr>
                <p:nvPr/>
              </p:nvSpPr>
              <p:spPr bwMode="auto">
                <a:xfrm flipV="1">
                  <a:off x="1743" y="271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0" name="Line 2260"/>
                <p:cNvSpPr>
                  <a:spLocks noChangeShapeType="1"/>
                </p:cNvSpPr>
                <p:nvPr/>
              </p:nvSpPr>
              <p:spPr bwMode="auto">
                <a:xfrm flipH="1" flipV="1">
                  <a:off x="1657" y="2538"/>
                  <a:ext cx="1" cy="10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1" name="Line 2261"/>
                <p:cNvSpPr>
                  <a:spLocks noChangeShapeType="1"/>
                </p:cNvSpPr>
                <p:nvPr/>
              </p:nvSpPr>
              <p:spPr bwMode="auto">
                <a:xfrm flipH="1" flipV="1">
                  <a:off x="1742" y="2619"/>
                  <a:ext cx="1"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2" name="Line 2262"/>
                <p:cNvSpPr>
                  <a:spLocks noChangeShapeType="1"/>
                </p:cNvSpPr>
                <p:nvPr/>
              </p:nvSpPr>
              <p:spPr bwMode="auto">
                <a:xfrm>
                  <a:off x="1727" y="2621"/>
                  <a:ext cx="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3" name="Line 2263"/>
                <p:cNvSpPr>
                  <a:spLocks noChangeShapeType="1"/>
                </p:cNvSpPr>
                <p:nvPr/>
              </p:nvSpPr>
              <p:spPr bwMode="auto">
                <a:xfrm flipH="1" flipV="1">
                  <a:off x="1647" y="2538"/>
                  <a:ext cx="0" cy="1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4" name="Line 2264"/>
                <p:cNvSpPr>
                  <a:spLocks noChangeShapeType="1"/>
                </p:cNvSpPr>
                <p:nvPr/>
              </p:nvSpPr>
              <p:spPr bwMode="auto">
                <a:xfrm flipH="1">
                  <a:off x="1658" y="264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5" name="Line 2265"/>
                <p:cNvSpPr>
                  <a:spLocks noChangeShapeType="1"/>
                </p:cNvSpPr>
                <p:nvPr/>
              </p:nvSpPr>
              <p:spPr bwMode="auto">
                <a:xfrm flipH="1">
                  <a:off x="1658" y="265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6" name="Line 2266"/>
                <p:cNvSpPr>
                  <a:spLocks noChangeShapeType="1"/>
                </p:cNvSpPr>
                <p:nvPr/>
              </p:nvSpPr>
              <p:spPr bwMode="auto">
                <a:xfrm flipV="1">
                  <a:off x="1658" y="271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7" name="Line 2267"/>
                <p:cNvSpPr>
                  <a:spLocks noChangeShapeType="1"/>
                </p:cNvSpPr>
                <p:nvPr/>
              </p:nvSpPr>
              <p:spPr bwMode="auto">
                <a:xfrm flipV="1">
                  <a:off x="1658" y="270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8" name="Line 2268"/>
                <p:cNvSpPr>
                  <a:spLocks noChangeShapeType="1"/>
                </p:cNvSpPr>
                <p:nvPr/>
              </p:nvSpPr>
              <p:spPr bwMode="auto">
                <a:xfrm flipV="1">
                  <a:off x="1658" y="2659"/>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59" name="Line 2269"/>
                <p:cNvSpPr>
                  <a:spLocks noChangeShapeType="1"/>
                </p:cNvSpPr>
                <p:nvPr/>
              </p:nvSpPr>
              <p:spPr bwMode="auto">
                <a:xfrm flipH="1" flipV="1">
                  <a:off x="1743" y="2719"/>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0" name="Line 2270"/>
                <p:cNvSpPr>
                  <a:spLocks noChangeShapeType="1"/>
                </p:cNvSpPr>
                <p:nvPr/>
              </p:nvSpPr>
              <p:spPr bwMode="auto">
                <a:xfrm flipV="1">
                  <a:off x="1729" y="271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1" name="Line 2271"/>
                <p:cNvSpPr>
                  <a:spLocks noChangeShapeType="1"/>
                </p:cNvSpPr>
                <p:nvPr/>
              </p:nvSpPr>
              <p:spPr bwMode="auto">
                <a:xfrm flipH="1" flipV="1">
                  <a:off x="1743" y="2659"/>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2" name="Line 2272"/>
                <p:cNvSpPr>
                  <a:spLocks noChangeShapeType="1"/>
                </p:cNvSpPr>
                <p:nvPr/>
              </p:nvSpPr>
              <p:spPr bwMode="auto">
                <a:xfrm flipH="1" flipV="1">
                  <a:off x="1654" y="2431"/>
                  <a:ext cx="54" cy="1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3" name="Line 2273"/>
                <p:cNvSpPr>
                  <a:spLocks noChangeShapeType="1"/>
                </p:cNvSpPr>
                <p:nvPr/>
              </p:nvSpPr>
              <p:spPr bwMode="auto">
                <a:xfrm flipH="1" flipV="1">
                  <a:off x="1708" y="2596"/>
                  <a:ext cx="34"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4" name="Line 2274"/>
                <p:cNvSpPr>
                  <a:spLocks noChangeShapeType="1"/>
                </p:cNvSpPr>
                <p:nvPr/>
              </p:nvSpPr>
              <p:spPr bwMode="auto">
                <a:xfrm>
                  <a:off x="1676" y="2531"/>
                  <a:ext cx="24"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5" name="Line 2275"/>
                <p:cNvSpPr>
                  <a:spLocks noChangeShapeType="1"/>
                </p:cNvSpPr>
                <p:nvPr/>
              </p:nvSpPr>
              <p:spPr bwMode="auto">
                <a:xfrm>
                  <a:off x="1700" y="2603"/>
                  <a:ext cx="27"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6" name="Line 2276"/>
                <p:cNvSpPr>
                  <a:spLocks noChangeShapeType="1"/>
                </p:cNvSpPr>
                <p:nvPr/>
              </p:nvSpPr>
              <p:spPr bwMode="auto">
                <a:xfrm>
                  <a:off x="1783" y="2382"/>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7" name="Line 2277"/>
                <p:cNvSpPr>
                  <a:spLocks noChangeShapeType="1"/>
                </p:cNvSpPr>
                <p:nvPr/>
              </p:nvSpPr>
              <p:spPr bwMode="auto">
                <a:xfrm flipV="1">
                  <a:off x="1769" y="2395"/>
                  <a:ext cx="9"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8" name="Line 2278"/>
                <p:cNvSpPr>
                  <a:spLocks noChangeShapeType="1"/>
                </p:cNvSpPr>
                <p:nvPr/>
              </p:nvSpPr>
              <p:spPr bwMode="auto">
                <a:xfrm>
                  <a:off x="1777" y="2371"/>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9" name="Line 2279"/>
                <p:cNvSpPr>
                  <a:spLocks noChangeShapeType="1"/>
                </p:cNvSpPr>
                <p:nvPr/>
              </p:nvSpPr>
              <p:spPr bwMode="auto">
                <a:xfrm>
                  <a:off x="1781" y="2380"/>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0" name="Line 2280"/>
                <p:cNvSpPr>
                  <a:spLocks noChangeShapeType="1"/>
                </p:cNvSpPr>
                <p:nvPr/>
              </p:nvSpPr>
              <p:spPr bwMode="auto">
                <a:xfrm>
                  <a:off x="1778" y="2374"/>
                  <a:ext cx="3"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1" name="Freeform 2281"/>
                <p:cNvSpPr>
                  <a:spLocks/>
                </p:cNvSpPr>
                <p:nvPr/>
              </p:nvSpPr>
              <p:spPr bwMode="auto">
                <a:xfrm>
                  <a:off x="1787" y="2389"/>
                  <a:ext cx="2" cy="2"/>
                </a:xfrm>
                <a:custGeom>
                  <a:avLst/>
                  <a:gdLst>
                    <a:gd name="T0" fmla="*/ 0 w 13"/>
                    <a:gd name="T1" fmla="*/ 0 h 9"/>
                    <a:gd name="T2" fmla="*/ 7 w 13"/>
                    <a:gd name="T3" fmla="*/ 6 h 9"/>
                    <a:gd name="T4" fmla="*/ 13 w 13"/>
                    <a:gd name="T5" fmla="*/ 9 h 9"/>
                  </a:gdLst>
                  <a:ahLst/>
                  <a:cxnLst>
                    <a:cxn ang="0">
                      <a:pos x="T0" y="T1"/>
                    </a:cxn>
                    <a:cxn ang="0">
                      <a:pos x="T2" y="T3"/>
                    </a:cxn>
                    <a:cxn ang="0">
                      <a:pos x="T4" y="T5"/>
                    </a:cxn>
                  </a:cxnLst>
                  <a:rect l="0" t="0" r="r" b="b"/>
                  <a:pathLst>
                    <a:path w="13" h="9">
                      <a:moveTo>
                        <a:pt x="0" y="0"/>
                      </a:moveTo>
                      <a:lnTo>
                        <a:pt x="7" y="6"/>
                      </a:lnTo>
                      <a:lnTo>
                        <a:pt x="13"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2" name="Line 2282"/>
                <p:cNvSpPr>
                  <a:spLocks noChangeShapeType="1"/>
                </p:cNvSpPr>
                <p:nvPr/>
              </p:nvSpPr>
              <p:spPr bwMode="auto">
                <a:xfrm flipV="1">
                  <a:off x="1815" y="2619"/>
                  <a:ext cx="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3" name="Line 2283"/>
                <p:cNvSpPr>
                  <a:spLocks noChangeShapeType="1"/>
                </p:cNvSpPr>
                <p:nvPr/>
              </p:nvSpPr>
              <p:spPr bwMode="auto">
                <a:xfrm flipH="1" flipV="1">
                  <a:off x="1815" y="271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4" name="Line 2284"/>
                <p:cNvSpPr>
                  <a:spLocks noChangeShapeType="1"/>
                </p:cNvSpPr>
                <p:nvPr/>
              </p:nvSpPr>
              <p:spPr bwMode="auto">
                <a:xfrm flipH="1" flipV="1">
                  <a:off x="1815" y="2659"/>
                  <a:ext cx="0" cy="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5" name="Line 2285"/>
                <p:cNvSpPr>
                  <a:spLocks noChangeShapeType="1"/>
                </p:cNvSpPr>
                <p:nvPr/>
              </p:nvSpPr>
              <p:spPr bwMode="auto">
                <a:xfrm>
                  <a:off x="1818" y="2392"/>
                  <a:ext cx="4"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6" name="Line 2286"/>
                <p:cNvSpPr>
                  <a:spLocks noChangeShapeType="1"/>
                </p:cNvSpPr>
                <p:nvPr/>
              </p:nvSpPr>
              <p:spPr bwMode="auto">
                <a:xfrm flipH="1" flipV="1">
                  <a:off x="1662" y="2295"/>
                  <a:ext cx="13"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7" name="Line 2287"/>
                <p:cNvSpPr>
                  <a:spLocks noChangeShapeType="1"/>
                </p:cNvSpPr>
                <p:nvPr/>
              </p:nvSpPr>
              <p:spPr bwMode="auto">
                <a:xfrm flipV="1">
                  <a:off x="1707" y="2277"/>
                  <a:ext cx="4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8" name="Line 2288"/>
                <p:cNvSpPr>
                  <a:spLocks noChangeShapeType="1"/>
                </p:cNvSpPr>
                <p:nvPr/>
              </p:nvSpPr>
              <p:spPr bwMode="auto">
                <a:xfrm flipV="1">
                  <a:off x="1711" y="2288"/>
                  <a:ext cx="4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79" name="Line 2289"/>
                <p:cNvSpPr>
                  <a:spLocks noChangeShapeType="1"/>
                </p:cNvSpPr>
                <p:nvPr/>
              </p:nvSpPr>
              <p:spPr bwMode="auto">
                <a:xfrm flipV="1">
                  <a:off x="1777" y="2268"/>
                  <a:ext cx="14"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0" name="Line 2290"/>
                <p:cNvSpPr>
                  <a:spLocks noChangeShapeType="1"/>
                </p:cNvSpPr>
                <p:nvPr/>
              </p:nvSpPr>
              <p:spPr bwMode="auto">
                <a:xfrm>
                  <a:off x="1764" y="2284"/>
                  <a:ext cx="1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1" name="Line 2291"/>
                <p:cNvSpPr>
                  <a:spLocks noChangeShapeType="1"/>
                </p:cNvSpPr>
                <p:nvPr/>
              </p:nvSpPr>
              <p:spPr bwMode="auto">
                <a:xfrm>
                  <a:off x="1754" y="2288"/>
                  <a:ext cx="15" cy="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2" name="Line 2292"/>
                <p:cNvSpPr>
                  <a:spLocks noChangeShapeType="1"/>
                </p:cNvSpPr>
                <p:nvPr/>
              </p:nvSpPr>
              <p:spPr bwMode="auto">
                <a:xfrm flipH="1">
                  <a:off x="1773" y="235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3" name="Line 2293"/>
                <p:cNvSpPr>
                  <a:spLocks noChangeShapeType="1"/>
                </p:cNvSpPr>
                <p:nvPr/>
              </p:nvSpPr>
              <p:spPr bwMode="auto">
                <a:xfrm>
                  <a:off x="1775" y="236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4" name="Line 2294"/>
                <p:cNvSpPr>
                  <a:spLocks noChangeShapeType="1"/>
                </p:cNvSpPr>
                <p:nvPr/>
              </p:nvSpPr>
              <p:spPr bwMode="auto">
                <a:xfrm>
                  <a:off x="1774" y="2361"/>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5" name="Line 2295"/>
                <p:cNvSpPr>
                  <a:spLocks noChangeShapeType="1"/>
                </p:cNvSpPr>
                <p:nvPr/>
              </p:nvSpPr>
              <p:spPr bwMode="auto">
                <a:xfrm>
                  <a:off x="1773" y="235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6" name="Line 2296"/>
                <p:cNvSpPr>
                  <a:spLocks noChangeShapeType="1"/>
                </p:cNvSpPr>
                <p:nvPr/>
              </p:nvSpPr>
              <p:spPr bwMode="auto">
                <a:xfrm>
                  <a:off x="1773" y="2355"/>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7" name="Line 2297"/>
                <p:cNvSpPr>
                  <a:spLocks noChangeShapeType="1"/>
                </p:cNvSpPr>
                <p:nvPr/>
              </p:nvSpPr>
              <p:spPr bwMode="auto">
                <a:xfrm>
                  <a:off x="1773" y="235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8" name="Line 2298"/>
                <p:cNvSpPr>
                  <a:spLocks noChangeShapeType="1"/>
                </p:cNvSpPr>
                <p:nvPr/>
              </p:nvSpPr>
              <p:spPr bwMode="auto">
                <a:xfrm flipH="1">
                  <a:off x="1776" y="233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9" name="Line 2299"/>
                <p:cNvSpPr>
                  <a:spLocks noChangeShapeType="1"/>
                </p:cNvSpPr>
                <p:nvPr/>
              </p:nvSpPr>
              <p:spPr bwMode="auto">
                <a:xfrm flipH="1">
                  <a:off x="1773" y="2347"/>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0" name="Line 2300"/>
                <p:cNvSpPr>
                  <a:spLocks noChangeShapeType="1"/>
                </p:cNvSpPr>
                <p:nvPr/>
              </p:nvSpPr>
              <p:spPr bwMode="auto">
                <a:xfrm flipH="1">
                  <a:off x="1774" y="2344"/>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1" name="Line 2301"/>
                <p:cNvSpPr>
                  <a:spLocks noChangeShapeType="1"/>
                </p:cNvSpPr>
                <p:nvPr/>
              </p:nvSpPr>
              <p:spPr bwMode="auto">
                <a:xfrm flipH="1">
                  <a:off x="1774" y="234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2" name="Line 2302"/>
                <p:cNvSpPr>
                  <a:spLocks noChangeShapeType="1"/>
                </p:cNvSpPr>
                <p:nvPr/>
              </p:nvSpPr>
              <p:spPr bwMode="auto">
                <a:xfrm flipH="1">
                  <a:off x="1775" y="2339"/>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3" name="Line 2303"/>
                <p:cNvSpPr>
                  <a:spLocks noChangeShapeType="1"/>
                </p:cNvSpPr>
                <p:nvPr/>
              </p:nvSpPr>
              <p:spPr bwMode="auto">
                <a:xfrm flipV="1">
                  <a:off x="1775" y="2303"/>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4" name="Line 2304"/>
                <p:cNvSpPr>
                  <a:spLocks noChangeShapeType="1"/>
                </p:cNvSpPr>
                <p:nvPr/>
              </p:nvSpPr>
              <p:spPr bwMode="auto">
                <a:xfrm flipV="1">
                  <a:off x="1774" y="231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5" name="Line 2305"/>
                <p:cNvSpPr>
                  <a:spLocks noChangeShapeType="1"/>
                </p:cNvSpPr>
                <p:nvPr/>
              </p:nvSpPr>
              <p:spPr bwMode="auto">
                <a:xfrm flipH="1">
                  <a:off x="1764" y="2268"/>
                  <a:ext cx="27"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6" name="Line 2306"/>
                <p:cNvSpPr>
                  <a:spLocks noChangeShapeType="1"/>
                </p:cNvSpPr>
                <p:nvPr/>
              </p:nvSpPr>
              <p:spPr bwMode="auto">
                <a:xfrm flipV="1">
                  <a:off x="1744" y="279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7" name="Line 2307"/>
                <p:cNvSpPr>
                  <a:spLocks noChangeShapeType="1"/>
                </p:cNvSpPr>
                <p:nvPr/>
              </p:nvSpPr>
              <p:spPr bwMode="auto">
                <a:xfrm flipH="1">
                  <a:off x="2155" y="2074"/>
                  <a:ext cx="2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8" name="Line 2308"/>
                <p:cNvSpPr>
                  <a:spLocks noChangeShapeType="1"/>
                </p:cNvSpPr>
                <p:nvPr/>
              </p:nvSpPr>
              <p:spPr bwMode="auto">
                <a:xfrm flipV="1">
                  <a:off x="2069" y="1911"/>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99" name="Line 2309"/>
                <p:cNvSpPr>
                  <a:spLocks noChangeShapeType="1"/>
                </p:cNvSpPr>
                <p:nvPr/>
              </p:nvSpPr>
              <p:spPr bwMode="auto">
                <a:xfrm flipH="1" flipV="1">
                  <a:off x="2058" y="1911"/>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0" name="Line 2310"/>
                <p:cNvSpPr>
                  <a:spLocks noChangeShapeType="1"/>
                </p:cNvSpPr>
                <p:nvPr/>
              </p:nvSpPr>
              <p:spPr bwMode="auto">
                <a:xfrm flipH="1">
                  <a:off x="2069" y="193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1" name="Line 2311"/>
                <p:cNvSpPr>
                  <a:spLocks noChangeShapeType="1"/>
                </p:cNvSpPr>
                <p:nvPr/>
              </p:nvSpPr>
              <p:spPr bwMode="auto">
                <a:xfrm flipH="1">
                  <a:off x="2069" y="195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2" name="Line 2312"/>
                <p:cNvSpPr>
                  <a:spLocks noChangeShapeType="1"/>
                </p:cNvSpPr>
                <p:nvPr/>
              </p:nvSpPr>
              <p:spPr bwMode="auto">
                <a:xfrm flipH="1">
                  <a:off x="2069" y="1978"/>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3" name="Line 2313"/>
                <p:cNvSpPr>
                  <a:spLocks noChangeShapeType="1"/>
                </p:cNvSpPr>
                <p:nvPr/>
              </p:nvSpPr>
              <p:spPr bwMode="auto">
                <a:xfrm flipH="1">
                  <a:off x="2069" y="198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4" name="Line 2314"/>
                <p:cNvSpPr>
                  <a:spLocks noChangeShapeType="1"/>
                </p:cNvSpPr>
                <p:nvPr/>
              </p:nvSpPr>
              <p:spPr bwMode="auto">
                <a:xfrm flipH="1">
                  <a:off x="2069" y="202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5" name="Line 2315"/>
                <p:cNvSpPr>
                  <a:spLocks noChangeShapeType="1"/>
                </p:cNvSpPr>
                <p:nvPr/>
              </p:nvSpPr>
              <p:spPr bwMode="auto">
                <a:xfrm flipH="1">
                  <a:off x="2069" y="203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6" name="Line 2316"/>
                <p:cNvSpPr>
                  <a:spLocks noChangeShapeType="1"/>
                </p:cNvSpPr>
                <p:nvPr/>
              </p:nvSpPr>
              <p:spPr bwMode="auto">
                <a:xfrm flipH="1">
                  <a:off x="2070" y="207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7" name="Line 2317"/>
                <p:cNvSpPr>
                  <a:spLocks noChangeShapeType="1"/>
                </p:cNvSpPr>
                <p:nvPr/>
              </p:nvSpPr>
              <p:spPr bwMode="auto">
                <a:xfrm flipH="1" flipV="1">
                  <a:off x="2059" y="1989"/>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8" name="Line 2318"/>
                <p:cNvSpPr>
                  <a:spLocks noChangeShapeType="1"/>
                </p:cNvSpPr>
                <p:nvPr/>
              </p:nvSpPr>
              <p:spPr bwMode="auto">
                <a:xfrm flipH="1" flipV="1">
                  <a:off x="2069" y="2032"/>
                  <a:ext cx="1"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9" name="Line 2319"/>
                <p:cNvSpPr>
                  <a:spLocks noChangeShapeType="1"/>
                </p:cNvSpPr>
                <p:nvPr/>
              </p:nvSpPr>
              <p:spPr bwMode="auto">
                <a:xfrm flipH="1">
                  <a:off x="1987" y="207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0" name="Line 2320"/>
                <p:cNvSpPr>
                  <a:spLocks noChangeShapeType="1"/>
                </p:cNvSpPr>
                <p:nvPr/>
              </p:nvSpPr>
              <p:spPr bwMode="auto">
                <a:xfrm flipH="1">
                  <a:off x="1987" y="1989"/>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1" name="Line 2321"/>
                <p:cNvSpPr>
                  <a:spLocks noChangeShapeType="1"/>
                </p:cNvSpPr>
                <p:nvPr/>
              </p:nvSpPr>
              <p:spPr bwMode="auto">
                <a:xfrm flipH="1">
                  <a:off x="1987" y="197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2" name="Line 2322"/>
                <p:cNvSpPr>
                  <a:spLocks noChangeShapeType="1"/>
                </p:cNvSpPr>
                <p:nvPr/>
              </p:nvSpPr>
              <p:spPr bwMode="auto">
                <a:xfrm flipH="1">
                  <a:off x="1987" y="195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3" name="Line 2323"/>
                <p:cNvSpPr>
                  <a:spLocks noChangeShapeType="1"/>
                </p:cNvSpPr>
                <p:nvPr/>
              </p:nvSpPr>
              <p:spPr bwMode="auto">
                <a:xfrm flipH="1">
                  <a:off x="1987" y="1939"/>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4" name="Line 2324"/>
                <p:cNvSpPr>
                  <a:spLocks noChangeShapeType="1"/>
                </p:cNvSpPr>
                <p:nvPr/>
              </p:nvSpPr>
              <p:spPr bwMode="auto">
                <a:xfrm flipH="1" flipV="1">
                  <a:off x="2069" y="1989"/>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5" name="Line 2325"/>
                <p:cNvSpPr>
                  <a:spLocks noChangeShapeType="1"/>
                </p:cNvSpPr>
                <p:nvPr/>
              </p:nvSpPr>
              <p:spPr bwMode="auto">
                <a:xfrm flipH="1" flipV="1">
                  <a:off x="2058" y="1950"/>
                  <a:ext cx="1"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6" name="Line 2326"/>
                <p:cNvSpPr>
                  <a:spLocks noChangeShapeType="1"/>
                </p:cNvSpPr>
                <p:nvPr/>
              </p:nvSpPr>
              <p:spPr bwMode="auto">
                <a:xfrm flipV="1">
                  <a:off x="2069" y="1950"/>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7" name="Line 2327"/>
                <p:cNvSpPr>
                  <a:spLocks noChangeShapeType="1"/>
                </p:cNvSpPr>
                <p:nvPr/>
              </p:nvSpPr>
              <p:spPr bwMode="auto">
                <a:xfrm flipH="1" flipV="1">
                  <a:off x="2141" y="2032"/>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8" name="Line 2328"/>
                <p:cNvSpPr>
                  <a:spLocks noChangeShapeType="1"/>
                </p:cNvSpPr>
                <p:nvPr/>
              </p:nvSpPr>
              <p:spPr bwMode="auto">
                <a:xfrm flipH="1" flipV="1">
                  <a:off x="2155" y="1939"/>
                  <a:ext cx="0" cy="1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19" name="Line 2329"/>
                <p:cNvSpPr>
                  <a:spLocks noChangeShapeType="1"/>
                </p:cNvSpPr>
                <p:nvPr/>
              </p:nvSpPr>
              <p:spPr bwMode="auto">
                <a:xfrm flipH="1" flipV="1">
                  <a:off x="2141" y="1989"/>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0" name="Line 2330"/>
                <p:cNvSpPr>
                  <a:spLocks noChangeShapeType="1"/>
                </p:cNvSpPr>
                <p:nvPr/>
              </p:nvSpPr>
              <p:spPr bwMode="auto">
                <a:xfrm flipH="1" flipV="1">
                  <a:off x="2140" y="1950"/>
                  <a:ext cx="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1" name="Line 2331"/>
                <p:cNvSpPr>
                  <a:spLocks noChangeShapeType="1"/>
                </p:cNvSpPr>
                <p:nvPr/>
              </p:nvSpPr>
              <p:spPr bwMode="auto">
                <a:xfrm flipV="1">
                  <a:off x="2140" y="1933"/>
                  <a:ext cx="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2" name="Line 2332"/>
                <p:cNvSpPr>
                  <a:spLocks noChangeShapeType="1"/>
                </p:cNvSpPr>
                <p:nvPr/>
              </p:nvSpPr>
              <p:spPr bwMode="auto">
                <a:xfrm flipH="1" flipV="1">
                  <a:off x="2451" y="191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3" name="Line 2333"/>
                <p:cNvSpPr>
                  <a:spLocks noChangeShapeType="1"/>
                </p:cNvSpPr>
                <p:nvPr/>
              </p:nvSpPr>
              <p:spPr bwMode="auto">
                <a:xfrm flipH="1" flipV="1">
                  <a:off x="2437" y="191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4" name="Line 2334"/>
                <p:cNvSpPr>
                  <a:spLocks noChangeShapeType="1"/>
                </p:cNvSpPr>
                <p:nvPr/>
              </p:nvSpPr>
              <p:spPr bwMode="auto">
                <a:xfrm flipH="1">
                  <a:off x="2365" y="19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5" name="Line 2335"/>
                <p:cNvSpPr>
                  <a:spLocks noChangeShapeType="1"/>
                </p:cNvSpPr>
                <p:nvPr/>
              </p:nvSpPr>
              <p:spPr bwMode="auto">
                <a:xfrm flipH="1">
                  <a:off x="2366" y="200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6" name="Line 2336"/>
                <p:cNvSpPr>
                  <a:spLocks noChangeShapeType="1"/>
                </p:cNvSpPr>
                <p:nvPr/>
              </p:nvSpPr>
              <p:spPr bwMode="auto">
                <a:xfrm flipH="1" flipV="1">
                  <a:off x="2365" y="1988"/>
                  <a:ext cx="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7" name="Line 2337"/>
                <p:cNvSpPr>
                  <a:spLocks noChangeShapeType="1"/>
                </p:cNvSpPr>
                <p:nvPr/>
              </p:nvSpPr>
              <p:spPr bwMode="auto">
                <a:xfrm flipH="1" flipV="1">
                  <a:off x="2437" y="200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8" name="Line 2338"/>
                <p:cNvSpPr>
                  <a:spLocks noChangeShapeType="1"/>
                </p:cNvSpPr>
                <p:nvPr/>
              </p:nvSpPr>
              <p:spPr bwMode="auto">
                <a:xfrm flipH="1" flipV="1">
                  <a:off x="2451" y="200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9" name="Line 2339"/>
                <p:cNvSpPr>
                  <a:spLocks noChangeShapeType="1"/>
                </p:cNvSpPr>
                <p:nvPr/>
              </p:nvSpPr>
              <p:spPr bwMode="auto">
                <a:xfrm flipH="1">
                  <a:off x="2340" y="1902"/>
                  <a:ext cx="9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0" name="Line 2340"/>
                <p:cNvSpPr>
                  <a:spLocks noChangeShapeType="1"/>
                </p:cNvSpPr>
                <p:nvPr/>
              </p:nvSpPr>
              <p:spPr bwMode="auto">
                <a:xfrm flipH="1">
                  <a:off x="2325" y="1917"/>
                  <a:ext cx="1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1" name="Line 2341"/>
                <p:cNvSpPr>
                  <a:spLocks noChangeShapeType="1"/>
                </p:cNvSpPr>
                <p:nvPr/>
              </p:nvSpPr>
              <p:spPr bwMode="auto">
                <a:xfrm flipH="1" flipV="1">
                  <a:off x="2436" y="183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2" name="Line 2342"/>
                <p:cNvSpPr>
                  <a:spLocks noChangeShapeType="1"/>
                </p:cNvSpPr>
                <p:nvPr/>
              </p:nvSpPr>
              <p:spPr bwMode="auto">
                <a:xfrm flipH="1" flipV="1">
                  <a:off x="2451" y="18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3" name="Line 2343"/>
                <p:cNvSpPr>
                  <a:spLocks noChangeShapeType="1"/>
                </p:cNvSpPr>
                <p:nvPr/>
              </p:nvSpPr>
              <p:spPr bwMode="auto">
                <a:xfrm flipV="1">
                  <a:off x="1800" y="2100"/>
                  <a:ext cx="33"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4" name="Line 2344"/>
                <p:cNvSpPr>
                  <a:spLocks noChangeShapeType="1"/>
                </p:cNvSpPr>
                <p:nvPr/>
              </p:nvSpPr>
              <p:spPr bwMode="auto">
                <a:xfrm flipH="1" flipV="1">
                  <a:off x="1801" y="2012"/>
                  <a:ext cx="15"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5" name="Line 2345"/>
                <p:cNvSpPr>
                  <a:spLocks noChangeShapeType="1"/>
                </p:cNvSpPr>
                <p:nvPr/>
              </p:nvSpPr>
              <p:spPr bwMode="auto">
                <a:xfrm>
                  <a:off x="1783" y="1883"/>
                  <a:ext cx="36"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6" name="Line 2346"/>
                <p:cNvSpPr>
                  <a:spLocks noChangeShapeType="1"/>
                </p:cNvSpPr>
                <p:nvPr/>
              </p:nvSpPr>
              <p:spPr bwMode="auto">
                <a:xfrm flipH="1">
                  <a:off x="1793" y="1865"/>
                  <a:ext cx="26"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7" name="Line 2347"/>
                <p:cNvSpPr>
                  <a:spLocks noChangeShapeType="1"/>
                </p:cNvSpPr>
                <p:nvPr/>
              </p:nvSpPr>
              <p:spPr bwMode="auto">
                <a:xfrm flipH="1">
                  <a:off x="1815" y="1856"/>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8" name="Line 2348"/>
                <p:cNvSpPr>
                  <a:spLocks noChangeShapeType="1"/>
                </p:cNvSpPr>
                <p:nvPr/>
              </p:nvSpPr>
              <p:spPr bwMode="auto">
                <a:xfrm flipH="1" flipV="1">
                  <a:off x="1789" y="2102"/>
                  <a:ext cx="1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39" name="Line 2349"/>
                <p:cNvSpPr>
                  <a:spLocks noChangeShapeType="1"/>
                </p:cNvSpPr>
                <p:nvPr/>
              </p:nvSpPr>
              <p:spPr bwMode="auto">
                <a:xfrm flipV="1">
                  <a:off x="2291" y="2305"/>
                  <a:ext cx="6"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0" name="Line 2350"/>
                <p:cNvSpPr>
                  <a:spLocks noChangeShapeType="1"/>
                </p:cNvSpPr>
                <p:nvPr/>
              </p:nvSpPr>
              <p:spPr bwMode="auto">
                <a:xfrm flipH="1" flipV="1">
                  <a:off x="2291" y="2309"/>
                  <a:ext cx="3"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1" name="Line 2351"/>
                <p:cNvSpPr>
                  <a:spLocks noChangeShapeType="1"/>
                </p:cNvSpPr>
                <p:nvPr/>
              </p:nvSpPr>
              <p:spPr bwMode="auto">
                <a:xfrm>
                  <a:off x="1610" y="2450"/>
                  <a:ext cx="42" cy="7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2" name="Line 2352"/>
                <p:cNvSpPr>
                  <a:spLocks noChangeShapeType="1"/>
                </p:cNvSpPr>
                <p:nvPr/>
              </p:nvSpPr>
              <p:spPr bwMode="auto">
                <a:xfrm flipV="1">
                  <a:off x="2201" y="280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3" name="Line 2353"/>
                <p:cNvSpPr>
                  <a:spLocks noChangeShapeType="1"/>
                </p:cNvSpPr>
                <p:nvPr/>
              </p:nvSpPr>
              <p:spPr bwMode="auto">
                <a:xfrm flipV="1">
                  <a:off x="2201"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4" name="Line 2354"/>
                <p:cNvSpPr>
                  <a:spLocks noChangeShapeType="1"/>
                </p:cNvSpPr>
                <p:nvPr/>
              </p:nvSpPr>
              <p:spPr bwMode="auto">
                <a:xfrm flipH="1">
                  <a:off x="2202"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5" name="Line 2355"/>
                <p:cNvSpPr>
                  <a:spLocks noChangeShapeType="1"/>
                </p:cNvSpPr>
                <p:nvPr/>
              </p:nvSpPr>
              <p:spPr bwMode="auto">
                <a:xfrm flipV="1">
                  <a:off x="2202" y="307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6" name="Line 2356"/>
                <p:cNvSpPr>
                  <a:spLocks noChangeShapeType="1"/>
                </p:cNvSpPr>
                <p:nvPr/>
              </p:nvSpPr>
              <p:spPr bwMode="auto">
                <a:xfrm flipV="1">
                  <a:off x="2198" y="308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7" name="Line 2357"/>
                <p:cNvSpPr>
                  <a:spLocks noChangeShapeType="1"/>
                </p:cNvSpPr>
                <p:nvPr/>
              </p:nvSpPr>
              <p:spPr bwMode="auto">
                <a:xfrm flipV="1">
                  <a:off x="2198" y="29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8" name="Line 2358"/>
                <p:cNvSpPr>
                  <a:spLocks noChangeShapeType="1"/>
                </p:cNvSpPr>
                <p:nvPr/>
              </p:nvSpPr>
              <p:spPr bwMode="auto">
                <a:xfrm flipH="1">
                  <a:off x="2198" y="306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9" name="Line 2359"/>
                <p:cNvSpPr>
                  <a:spLocks noChangeShapeType="1"/>
                </p:cNvSpPr>
                <p:nvPr/>
              </p:nvSpPr>
              <p:spPr bwMode="auto">
                <a:xfrm flipV="1">
                  <a:off x="2197" y="2906"/>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0" name="Line 2360"/>
                <p:cNvSpPr>
                  <a:spLocks noChangeShapeType="1"/>
                </p:cNvSpPr>
                <p:nvPr/>
              </p:nvSpPr>
              <p:spPr bwMode="auto">
                <a:xfrm flipH="1">
                  <a:off x="2198" y="297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1" name="Line 2361"/>
                <p:cNvSpPr>
                  <a:spLocks noChangeShapeType="1"/>
                </p:cNvSpPr>
                <p:nvPr/>
              </p:nvSpPr>
              <p:spPr bwMode="auto">
                <a:xfrm flipV="1">
                  <a:off x="2197" y="282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2" name="Line 2362"/>
                <p:cNvSpPr>
                  <a:spLocks noChangeShapeType="1"/>
                </p:cNvSpPr>
                <p:nvPr/>
              </p:nvSpPr>
              <p:spPr bwMode="auto">
                <a:xfrm flipH="1">
                  <a:off x="2197" y="289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3" name="Line 2363"/>
                <p:cNvSpPr>
                  <a:spLocks noChangeShapeType="1"/>
                </p:cNvSpPr>
                <p:nvPr/>
              </p:nvSpPr>
              <p:spPr bwMode="auto">
                <a:xfrm flipV="1">
                  <a:off x="1934" y="30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4" name="Line 2364"/>
                <p:cNvSpPr>
                  <a:spLocks noChangeShapeType="1"/>
                </p:cNvSpPr>
                <p:nvPr/>
              </p:nvSpPr>
              <p:spPr bwMode="auto">
                <a:xfrm flipV="1">
                  <a:off x="1848" y="308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5" name="Line 2365"/>
                <p:cNvSpPr>
                  <a:spLocks noChangeShapeType="1"/>
                </p:cNvSpPr>
                <p:nvPr/>
              </p:nvSpPr>
              <p:spPr bwMode="auto">
                <a:xfrm flipH="1" flipV="1">
                  <a:off x="2112" y="3088"/>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6" name="Line 2366"/>
                <p:cNvSpPr>
                  <a:spLocks noChangeShapeType="1"/>
                </p:cNvSpPr>
                <p:nvPr/>
              </p:nvSpPr>
              <p:spPr bwMode="auto">
                <a:xfrm flipH="1" flipV="1">
                  <a:off x="2115" y="3085"/>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7" name="Line 2367"/>
                <p:cNvSpPr>
                  <a:spLocks noChangeShapeType="1"/>
                </p:cNvSpPr>
                <p:nvPr/>
              </p:nvSpPr>
              <p:spPr bwMode="auto">
                <a:xfrm flipV="1">
                  <a:off x="2112" y="308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8" name="Line 2368"/>
                <p:cNvSpPr>
                  <a:spLocks noChangeShapeType="1"/>
                </p:cNvSpPr>
                <p:nvPr/>
              </p:nvSpPr>
              <p:spPr bwMode="auto">
                <a:xfrm flipV="1">
                  <a:off x="2020" y="3085"/>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59" name="Freeform 2369"/>
                <p:cNvSpPr>
                  <a:spLocks/>
                </p:cNvSpPr>
                <p:nvPr/>
              </p:nvSpPr>
              <p:spPr bwMode="auto">
                <a:xfrm>
                  <a:off x="2098" y="3085"/>
                  <a:ext cx="7" cy="4"/>
                </a:xfrm>
                <a:custGeom>
                  <a:avLst/>
                  <a:gdLst>
                    <a:gd name="T0" fmla="*/ 42 w 42"/>
                    <a:gd name="T1" fmla="*/ 21 h 21"/>
                    <a:gd name="T2" fmla="*/ 41 w 42"/>
                    <a:gd name="T3" fmla="*/ 15 h 21"/>
                    <a:gd name="T4" fmla="*/ 38 w 42"/>
                    <a:gd name="T5" fmla="*/ 8 h 21"/>
                    <a:gd name="T6" fmla="*/ 34 w 42"/>
                    <a:gd name="T7" fmla="*/ 4 h 21"/>
                    <a:gd name="T8" fmla="*/ 27 w 42"/>
                    <a:gd name="T9" fmla="*/ 1 h 21"/>
                    <a:gd name="T10" fmla="*/ 21 w 42"/>
                    <a:gd name="T11" fmla="*/ 0 h 21"/>
                    <a:gd name="T12" fmla="*/ 15 w 42"/>
                    <a:gd name="T13" fmla="*/ 1 h 21"/>
                    <a:gd name="T14" fmla="*/ 8 w 42"/>
                    <a:gd name="T15" fmla="*/ 4 h 21"/>
                    <a:gd name="T16" fmla="*/ 4 w 42"/>
                    <a:gd name="T17" fmla="*/ 8 h 21"/>
                    <a:gd name="T18" fmla="*/ 1 w 42"/>
                    <a:gd name="T19" fmla="*/ 15 h 21"/>
                    <a:gd name="T20" fmla="*/ 0 w 4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21"/>
                      </a:moveTo>
                      <a:lnTo>
                        <a:pt x="41" y="15"/>
                      </a:lnTo>
                      <a:lnTo>
                        <a:pt x="38" y="8"/>
                      </a:lnTo>
                      <a:lnTo>
                        <a:pt x="34" y="4"/>
                      </a:lnTo>
                      <a:lnTo>
                        <a:pt x="27" y="1"/>
                      </a:lnTo>
                      <a:lnTo>
                        <a:pt x="21" y="0"/>
                      </a:lnTo>
                      <a:lnTo>
                        <a:pt x="15" y="1"/>
                      </a:lnTo>
                      <a:lnTo>
                        <a:pt x="8" y="4"/>
                      </a:lnTo>
                      <a:lnTo>
                        <a:pt x="4" y="8"/>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0" name="Line 2370"/>
                <p:cNvSpPr>
                  <a:spLocks noChangeShapeType="1"/>
                </p:cNvSpPr>
                <p:nvPr/>
              </p:nvSpPr>
              <p:spPr bwMode="auto">
                <a:xfrm flipV="1">
                  <a:off x="2158" y="3088"/>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1" name="Freeform 2371"/>
                <p:cNvSpPr>
                  <a:spLocks/>
                </p:cNvSpPr>
                <p:nvPr/>
              </p:nvSpPr>
              <p:spPr bwMode="auto">
                <a:xfrm>
                  <a:off x="2141" y="3109"/>
                  <a:ext cx="15" cy="2"/>
                </a:xfrm>
                <a:custGeom>
                  <a:avLst/>
                  <a:gdLst>
                    <a:gd name="T0" fmla="*/ 90 w 90"/>
                    <a:gd name="T1" fmla="*/ 15 h 15"/>
                    <a:gd name="T2" fmla="*/ 79 w 90"/>
                    <a:gd name="T3" fmla="*/ 9 h 15"/>
                    <a:gd name="T4" fmla="*/ 69 w 90"/>
                    <a:gd name="T5" fmla="*/ 4 h 15"/>
                    <a:gd name="T6" fmla="*/ 57 w 90"/>
                    <a:gd name="T7" fmla="*/ 1 h 15"/>
                    <a:gd name="T8" fmla="*/ 45 w 90"/>
                    <a:gd name="T9" fmla="*/ 0 h 15"/>
                    <a:gd name="T10" fmla="*/ 33 w 90"/>
                    <a:gd name="T11" fmla="*/ 1 h 15"/>
                    <a:gd name="T12" fmla="*/ 22 w 90"/>
                    <a:gd name="T13" fmla="*/ 5 h 15"/>
                    <a:gd name="T14" fmla="*/ 10 w 90"/>
                    <a:gd name="T15" fmla="*/ 9 h 15"/>
                    <a:gd name="T16" fmla="*/ 0 w 90"/>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 h="15">
                      <a:moveTo>
                        <a:pt x="90" y="15"/>
                      </a:moveTo>
                      <a:lnTo>
                        <a:pt x="79" y="9"/>
                      </a:lnTo>
                      <a:lnTo>
                        <a:pt x="69" y="4"/>
                      </a:lnTo>
                      <a:lnTo>
                        <a:pt x="57" y="1"/>
                      </a:lnTo>
                      <a:lnTo>
                        <a:pt x="45" y="0"/>
                      </a:lnTo>
                      <a:lnTo>
                        <a:pt x="33" y="1"/>
                      </a:lnTo>
                      <a:lnTo>
                        <a:pt x="22" y="5"/>
                      </a:lnTo>
                      <a:lnTo>
                        <a:pt x="10" y="9"/>
                      </a:lnTo>
                      <a:lnTo>
                        <a:pt x="0"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2" name="Line 2372"/>
                <p:cNvSpPr>
                  <a:spLocks noChangeShapeType="1"/>
                </p:cNvSpPr>
                <p:nvPr/>
              </p:nvSpPr>
              <p:spPr bwMode="auto">
                <a:xfrm flipV="1">
                  <a:off x="2156" y="3085"/>
                  <a:ext cx="25"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3" name="Line 2373"/>
                <p:cNvSpPr>
                  <a:spLocks noChangeShapeType="1"/>
                </p:cNvSpPr>
                <p:nvPr/>
              </p:nvSpPr>
              <p:spPr bwMode="auto">
                <a:xfrm flipV="1">
                  <a:off x="1937"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4" name="Line 2374"/>
                <p:cNvSpPr>
                  <a:spLocks noChangeShapeType="1"/>
                </p:cNvSpPr>
                <p:nvPr/>
              </p:nvSpPr>
              <p:spPr bwMode="auto">
                <a:xfrm flipV="1">
                  <a:off x="1937" y="280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5" name="Line 2375"/>
                <p:cNvSpPr>
                  <a:spLocks noChangeShapeType="1"/>
                </p:cNvSpPr>
                <p:nvPr/>
              </p:nvSpPr>
              <p:spPr bwMode="auto">
                <a:xfrm flipH="1">
                  <a:off x="1937" y="3072"/>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6" name="Line 2376"/>
                <p:cNvSpPr>
                  <a:spLocks noChangeShapeType="1"/>
                </p:cNvSpPr>
                <p:nvPr/>
              </p:nvSpPr>
              <p:spPr bwMode="auto">
                <a:xfrm flipV="1">
                  <a:off x="1937" y="3079"/>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7" name="Line 2377"/>
                <p:cNvSpPr>
                  <a:spLocks noChangeShapeType="1"/>
                </p:cNvSpPr>
                <p:nvPr/>
              </p:nvSpPr>
              <p:spPr bwMode="auto">
                <a:xfrm flipV="1">
                  <a:off x="1934" y="29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8" name="Line 2378"/>
                <p:cNvSpPr>
                  <a:spLocks noChangeShapeType="1"/>
                </p:cNvSpPr>
                <p:nvPr/>
              </p:nvSpPr>
              <p:spPr bwMode="auto">
                <a:xfrm flipH="1">
                  <a:off x="1934" y="3064"/>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9" name="Line 2379"/>
                <p:cNvSpPr>
                  <a:spLocks noChangeShapeType="1"/>
                </p:cNvSpPr>
                <p:nvPr/>
              </p:nvSpPr>
              <p:spPr bwMode="auto">
                <a:xfrm flipV="1">
                  <a:off x="1933" y="290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0" name="Line 2380"/>
                <p:cNvSpPr>
                  <a:spLocks noChangeShapeType="1"/>
                </p:cNvSpPr>
                <p:nvPr/>
              </p:nvSpPr>
              <p:spPr bwMode="auto">
                <a:xfrm flipH="1">
                  <a:off x="1933" y="297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1" name="Line 2381"/>
                <p:cNvSpPr>
                  <a:spLocks noChangeShapeType="1"/>
                </p:cNvSpPr>
                <p:nvPr/>
              </p:nvSpPr>
              <p:spPr bwMode="auto">
                <a:xfrm flipV="1">
                  <a:off x="1933" y="282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2" name="Line 2382"/>
                <p:cNvSpPr>
                  <a:spLocks noChangeShapeType="1"/>
                </p:cNvSpPr>
                <p:nvPr/>
              </p:nvSpPr>
              <p:spPr bwMode="auto">
                <a:xfrm flipH="1">
                  <a:off x="1933" y="289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3" name="Line 2383"/>
                <p:cNvSpPr>
                  <a:spLocks noChangeShapeType="1"/>
                </p:cNvSpPr>
                <p:nvPr/>
              </p:nvSpPr>
              <p:spPr bwMode="auto">
                <a:xfrm flipH="1" flipV="1">
                  <a:off x="1822" y="2826"/>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4" name="Line 2384"/>
                <p:cNvSpPr>
                  <a:spLocks noChangeShapeType="1"/>
                </p:cNvSpPr>
                <p:nvPr/>
              </p:nvSpPr>
              <p:spPr bwMode="auto">
                <a:xfrm flipH="1" flipV="1">
                  <a:off x="1837" y="282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5" name="Line 2385"/>
                <p:cNvSpPr>
                  <a:spLocks noChangeShapeType="1"/>
                </p:cNvSpPr>
                <p:nvPr/>
              </p:nvSpPr>
              <p:spPr bwMode="auto">
                <a:xfrm>
                  <a:off x="1826" y="282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6" name="Freeform 2386"/>
                <p:cNvSpPr>
                  <a:spLocks/>
                </p:cNvSpPr>
                <p:nvPr/>
              </p:nvSpPr>
              <p:spPr bwMode="auto">
                <a:xfrm>
                  <a:off x="1822" y="2822"/>
                  <a:ext cx="4" cy="4"/>
                </a:xfrm>
                <a:custGeom>
                  <a:avLst/>
                  <a:gdLst>
                    <a:gd name="T0" fmla="*/ 21 w 21"/>
                    <a:gd name="T1" fmla="*/ 0 h 22"/>
                    <a:gd name="T2" fmla="*/ 16 w 21"/>
                    <a:gd name="T3" fmla="*/ 1 h 22"/>
                    <a:gd name="T4" fmla="*/ 11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7" name="Freeform 2387"/>
                <p:cNvSpPr>
                  <a:spLocks/>
                </p:cNvSpPr>
                <p:nvPr/>
              </p:nvSpPr>
              <p:spPr bwMode="auto">
                <a:xfrm>
                  <a:off x="1833" y="2822"/>
                  <a:ext cx="4" cy="4"/>
                </a:xfrm>
                <a:custGeom>
                  <a:avLst/>
                  <a:gdLst>
                    <a:gd name="T0" fmla="*/ 21 w 21"/>
                    <a:gd name="T1" fmla="*/ 22 h 22"/>
                    <a:gd name="T2" fmla="*/ 20 w 21"/>
                    <a:gd name="T3" fmla="*/ 16 h 22"/>
                    <a:gd name="T4" fmla="*/ 18 w 21"/>
                    <a:gd name="T5" fmla="*/ 11 h 22"/>
                    <a:gd name="T6" fmla="*/ 15 w 21"/>
                    <a:gd name="T7" fmla="*/ 7 h 22"/>
                    <a:gd name="T8" fmla="*/ 11 w 21"/>
                    <a:gd name="T9" fmla="*/ 4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5" y="7"/>
                      </a:lnTo>
                      <a:lnTo>
                        <a:pt x="11" y="4"/>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8" name="Line 2388"/>
                <p:cNvSpPr>
                  <a:spLocks noChangeShapeType="1"/>
                </p:cNvSpPr>
                <p:nvPr/>
              </p:nvSpPr>
              <p:spPr bwMode="auto">
                <a:xfrm flipH="1" flipV="1">
                  <a:off x="1933"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79" name="Line 2389"/>
                <p:cNvSpPr>
                  <a:spLocks noChangeShapeType="1"/>
                </p:cNvSpPr>
                <p:nvPr/>
              </p:nvSpPr>
              <p:spPr bwMode="auto">
                <a:xfrm>
                  <a:off x="1919" y="290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0" name="Line 2390"/>
                <p:cNvSpPr>
                  <a:spLocks noChangeShapeType="1"/>
                </p:cNvSpPr>
                <p:nvPr/>
              </p:nvSpPr>
              <p:spPr bwMode="auto">
                <a:xfrm flipV="1">
                  <a:off x="1848" y="29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1" name="Line 2391"/>
                <p:cNvSpPr>
                  <a:spLocks noChangeShapeType="1"/>
                </p:cNvSpPr>
                <p:nvPr/>
              </p:nvSpPr>
              <p:spPr bwMode="auto">
                <a:xfrm flipV="1">
                  <a:off x="1852" y="3079"/>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2" name="Line 2392"/>
                <p:cNvSpPr>
                  <a:spLocks noChangeShapeType="1"/>
                </p:cNvSpPr>
                <p:nvPr/>
              </p:nvSpPr>
              <p:spPr bwMode="auto">
                <a:xfrm flipH="1">
                  <a:off x="1852" y="3072"/>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3" name="Line 2393"/>
                <p:cNvSpPr>
                  <a:spLocks noChangeShapeType="1"/>
                </p:cNvSpPr>
                <p:nvPr/>
              </p:nvSpPr>
              <p:spPr bwMode="auto">
                <a:xfrm flipH="1">
                  <a:off x="1848" y="306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4" name="Freeform 2394"/>
                <p:cNvSpPr>
                  <a:spLocks/>
                </p:cNvSpPr>
                <p:nvPr/>
              </p:nvSpPr>
              <p:spPr bwMode="auto">
                <a:xfrm>
                  <a:off x="1848" y="3072"/>
                  <a:ext cx="4" cy="7"/>
                </a:xfrm>
                <a:custGeom>
                  <a:avLst/>
                  <a:gdLst>
                    <a:gd name="T0" fmla="*/ 21 w 21"/>
                    <a:gd name="T1" fmla="*/ 0 h 42"/>
                    <a:gd name="T2" fmla="*/ 14 w 21"/>
                    <a:gd name="T3" fmla="*/ 1 h 42"/>
                    <a:gd name="T4" fmla="*/ 8 w 21"/>
                    <a:gd name="T5" fmla="*/ 4 h 42"/>
                    <a:gd name="T6" fmla="*/ 4 w 21"/>
                    <a:gd name="T7" fmla="*/ 8 h 42"/>
                    <a:gd name="T8" fmla="*/ 1 w 21"/>
                    <a:gd name="T9" fmla="*/ 15 h 42"/>
                    <a:gd name="T10" fmla="*/ 0 w 21"/>
                    <a:gd name="T11" fmla="*/ 21 h 42"/>
                    <a:gd name="T12" fmla="*/ 1 w 21"/>
                    <a:gd name="T13" fmla="*/ 28 h 42"/>
                    <a:gd name="T14" fmla="*/ 4 w 21"/>
                    <a:gd name="T15" fmla="*/ 34 h 42"/>
                    <a:gd name="T16" fmla="*/ 8 w 21"/>
                    <a:gd name="T17" fmla="*/ 38 h 42"/>
                    <a:gd name="T18" fmla="*/ 14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4" y="1"/>
                      </a:lnTo>
                      <a:lnTo>
                        <a:pt x="8" y="4"/>
                      </a:lnTo>
                      <a:lnTo>
                        <a:pt x="4" y="8"/>
                      </a:lnTo>
                      <a:lnTo>
                        <a:pt x="1" y="15"/>
                      </a:lnTo>
                      <a:lnTo>
                        <a:pt x="0" y="21"/>
                      </a:lnTo>
                      <a:lnTo>
                        <a:pt x="1" y="28"/>
                      </a:lnTo>
                      <a:lnTo>
                        <a:pt x="4" y="34"/>
                      </a:lnTo>
                      <a:lnTo>
                        <a:pt x="8" y="38"/>
                      </a:lnTo>
                      <a:lnTo>
                        <a:pt x="14"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5" name="Line 2395"/>
                <p:cNvSpPr>
                  <a:spLocks noChangeShapeType="1"/>
                </p:cNvSpPr>
                <p:nvPr/>
              </p:nvSpPr>
              <p:spPr bwMode="auto">
                <a:xfrm flipH="1" flipV="1">
                  <a:off x="1934" y="2993"/>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6" name="Line 2396"/>
                <p:cNvSpPr>
                  <a:spLocks noChangeShapeType="1"/>
                </p:cNvSpPr>
                <p:nvPr/>
              </p:nvSpPr>
              <p:spPr bwMode="auto">
                <a:xfrm>
                  <a:off x="1919" y="2993"/>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7" name="Freeform 2397"/>
                <p:cNvSpPr>
                  <a:spLocks/>
                </p:cNvSpPr>
                <p:nvPr/>
              </p:nvSpPr>
              <p:spPr bwMode="auto">
                <a:xfrm>
                  <a:off x="1916" y="3072"/>
                  <a:ext cx="4" cy="7"/>
                </a:xfrm>
                <a:custGeom>
                  <a:avLst/>
                  <a:gdLst>
                    <a:gd name="T0" fmla="*/ 0 w 21"/>
                    <a:gd name="T1" fmla="*/ 42 h 42"/>
                    <a:gd name="T2" fmla="*/ 6 w 21"/>
                    <a:gd name="T3" fmla="*/ 41 h 42"/>
                    <a:gd name="T4" fmla="*/ 12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2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2" y="38"/>
                      </a:lnTo>
                      <a:lnTo>
                        <a:pt x="17" y="34"/>
                      </a:lnTo>
                      <a:lnTo>
                        <a:pt x="20" y="27"/>
                      </a:lnTo>
                      <a:lnTo>
                        <a:pt x="21" y="21"/>
                      </a:lnTo>
                      <a:lnTo>
                        <a:pt x="20" y="15"/>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8" name="Freeform 2398"/>
                <p:cNvSpPr>
                  <a:spLocks/>
                </p:cNvSpPr>
                <p:nvPr/>
              </p:nvSpPr>
              <p:spPr bwMode="auto">
                <a:xfrm>
                  <a:off x="1934" y="3072"/>
                  <a:ext cx="3" cy="7"/>
                </a:xfrm>
                <a:custGeom>
                  <a:avLst/>
                  <a:gdLst>
                    <a:gd name="T0" fmla="*/ 21 w 21"/>
                    <a:gd name="T1" fmla="*/ 0 h 42"/>
                    <a:gd name="T2" fmla="*/ 15 w 21"/>
                    <a:gd name="T3" fmla="*/ 1 h 42"/>
                    <a:gd name="T4" fmla="*/ 9 w 21"/>
                    <a:gd name="T5" fmla="*/ 4 h 42"/>
                    <a:gd name="T6" fmla="*/ 4 w 21"/>
                    <a:gd name="T7" fmla="*/ 8 h 42"/>
                    <a:gd name="T8" fmla="*/ 1 w 21"/>
                    <a:gd name="T9" fmla="*/ 15 h 42"/>
                    <a:gd name="T10" fmla="*/ 0 w 21"/>
                    <a:gd name="T11" fmla="*/ 21 h 42"/>
                    <a:gd name="T12" fmla="*/ 1 w 21"/>
                    <a:gd name="T13" fmla="*/ 27 h 42"/>
                    <a:gd name="T14" fmla="*/ 4 w 21"/>
                    <a:gd name="T15" fmla="*/ 34 h 42"/>
                    <a:gd name="T16" fmla="*/ 9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9" y="4"/>
                      </a:lnTo>
                      <a:lnTo>
                        <a:pt x="4" y="8"/>
                      </a:lnTo>
                      <a:lnTo>
                        <a:pt x="1" y="15"/>
                      </a:lnTo>
                      <a:lnTo>
                        <a:pt x="0" y="21"/>
                      </a:lnTo>
                      <a:lnTo>
                        <a:pt x="1" y="27"/>
                      </a:lnTo>
                      <a:lnTo>
                        <a:pt x="4" y="34"/>
                      </a:lnTo>
                      <a:lnTo>
                        <a:pt x="9"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9" name="Line 2399"/>
                <p:cNvSpPr>
                  <a:spLocks noChangeShapeType="1"/>
                </p:cNvSpPr>
                <p:nvPr/>
              </p:nvSpPr>
              <p:spPr bwMode="auto">
                <a:xfrm flipV="1">
                  <a:off x="1848" y="290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0" name="Line 2400"/>
                <p:cNvSpPr>
                  <a:spLocks noChangeShapeType="1"/>
                </p:cNvSpPr>
                <p:nvPr/>
              </p:nvSpPr>
              <p:spPr bwMode="auto">
                <a:xfrm flipV="1">
                  <a:off x="1847" y="282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1" name="Line 2401"/>
                <p:cNvSpPr>
                  <a:spLocks noChangeShapeType="1"/>
                </p:cNvSpPr>
                <p:nvPr/>
              </p:nvSpPr>
              <p:spPr bwMode="auto">
                <a:xfrm flipH="1">
                  <a:off x="1848" y="289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2" name="Line 2402"/>
                <p:cNvSpPr>
                  <a:spLocks noChangeShapeType="1"/>
                </p:cNvSpPr>
                <p:nvPr/>
              </p:nvSpPr>
              <p:spPr bwMode="auto">
                <a:xfrm flipH="1" flipV="1">
                  <a:off x="1848" y="2993"/>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3" name="Line 2403"/>
                <p:cNvSpPr>
                  <a:spLocks noChangeShapeType="1"/>
                </p:cNvSpPr>
                <p:nvPr/>
              </p:nvSpPr>
              <p:spPr bwMode="auto">
                <a:xfrm>
                  <a:off x="1919"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4" name="Line 2404"/>
                <p:cNvSpPr>
                  <a:spLocks noChangeShapeType="1"/>
                </p:cNvSpPr>
                <p:nvPr/>
              </p:nvSpPr>
              <p:spPr bwMode="auto">
                <a:xfrm flipH="1" flipV="1">
                  <a:off x="1933"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5" name="Freeform 2405"/>
                <p:cNvSpPr>
                  <a:spLocks/>
                </p:cNvSpPr>
                <p:nvPr/>
              </p:nvSpPr>
              <p:spPr bwMode="auto">
                <a:xfrm>
                  <a:off x="1822" y="2797"/>
                  <a:ext cx="15" cy="14"/>
                </a:xfrm>
                <a:custGeom>
                  <a:avLst/>
                  <a:gdLst>
                    <a:gd name="T0" fmla="*/ 85 w 85"/>
                    <a:gd name="T1" fmla="*/ 43 h 85"/>
                    <a:gd name="T2" fmla="*/ 84 w 85"/>
                    <a:gd name="T3" fmla="*/ 32 h 85"/>
                    <a:gd name="T4" fmla="*/ 80 w 85"/>
                    <a:gd name="T5" fmla="*/ 23 h 85"/>
                    <a:gd name="T6" fmla="*/ 75 w 85"/>
                    <a:gd name="T7" fmla="*/ 14 h 85"/>
                    <a:gd name="T8" fmla="*/ 67 w 85"/>
                    <a:gd name="T9" fmla="*/ 8 h 85"/>
                    <a:gd name="T10" fmla="*/ 58 w 85"/>
                    <a:gd name="T11" fmla="*/ 3 h 85"/>
                    <a:gd name="T12" fmla="*/ 48 w 85"/>
                    <a:gd name="T13" fmla="*/ 0 h 85"/>
                    <a:gd name="T14" fmla="*/ 37 w 85"/>
                    <a:gd name="T15" fmla="*/ 0 h 85"/>
                    <a:gd name="T16" fmla="*/ 28 w 85"/>
                    <a:gd name="T17" fmla="*/ 3 h 85"/>
                    <a:gd name="T18" fmla="*/ 18 w 85"/>
                    <a:gd name="T19" fmla="*/ 8 h 85"/>
                    <a:gd name="T20" fmla="*/ 11 w 85"/>
                    <a:gd name="T21" fmla="*/ 14 h 85"/>
                    <a:gd name="T22" fmla="*/ 5 w 85"/>
                    <a:gd name="T23" fmla="*/ 23 h 85"/>
                    <a:gd name="T24" fmla="*/ 1 w 85"/>
                    <a:gd name="T25" fmla="*/ 32 h 85"/>
                    <a:gd name="T26" fmla="*/ 0 w 85"/>
                    <a:gd name="T27" fmla="*/ 43 h 85"/>
                    <a:gd name="T28" fmla="*/ 1 w 85"/>
                    <a:gd name="T29" fmla="*/ 53 h 85"/>
                    <a:gd name="T30" fmla="*/ 5 w 85"/>
                    <a:gd name="T31" fmla="*/ 63 h 85"/>
                    <a:gd name="T32" fmla="*/ 11 w 85"/>
                    <a:gd name="T33" fmla="*/ 72 h 85"/>
                    <a:gd name="T34" fmla="*/ 18 w 85"/>
                    <a:gd name="T35" fmla="*/ 78 h 85"/>
                    <a:gd name="T36" fmla="*/ 28 w 85"/>
                    <a:gd name="T37" fmla="*/ 82 h 85"/>
                    <a:gd name="T38" fmla="*/ 37 w 85"/>
                    <a:gd name="T39" fmla="*/ 85 h 85"/>
                    <a:gd name="T40" fmla="*/ 48 w 85"/>
                    <a:gd name="T41" fmla="*/ 85 h 85"/>
                    <a:gd name="T42" fmla="*/ 58 w 85"/>
                    <a:gd name="T43" fmla="*/ 82 h 85"/>
                    <a:gd name="T44" fmla="*/ 67 w 85"/>
                    <a:gd name="T45" fmla="*/ 78 h 85"/>
                    <a:gd name="T46" fmla="*/ 75 w 85"/>
                    <a:gd name="T47" fmla="*/ 72 h 85"/>
                    <a:gd name="T48" fmla="*/ 80 w 85"/>
                    <a:gd name="T49" fmla="*/ 63 h 85"/>
                    <a:gd name="T50" fmla="*/ 84 w 85"/>
                    <a:gd name="T51" fmla="*/ 53 h 85"/>
                    <a:gd name="T52" fmla="*/ 85 w 85"/>
                    <a:gd name="T53" fmla="*/ 4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 h="85">
                      <a:moveTo>
                        <a:pt x="85" y="43"/>
                      </a:moveTo>
                      <a:lnTo>
                        <a:pt x="84" y="32"/>
                      </a:lnTo>
                      <a:lnTo>
                        <a:pt x="80" y="23"/>
                      </a:lnTo>
                      <a:lnTo>
                        <a:pt x="75" y="14"/>
                      </a:lnTo>
                      <a:lnTo>
                        <a:pt x="67" y="8"/>
                      </a:lnTo>
                      <a:lnTo>
                        <a:pt x="58" y="3"/>
                      </a:lnTo>
                      <a:lnTo>
                        <a:pt x="48" y="0"/>
                      </a:lnTo>
                      <a:lnTo>
                        <a:pt x="37" y="0"/>
                      </a:lnTo>
                      <a:lnTo>
                        <a:pt x="28" y="3"/>
                      </a:lnTo>
                      <a:lnTo>
                        <a:pt x="18" y="8"/>
                      </a:lnTo>
                      <a:lnTo>
                        <a:pt x="11" y="14"/>
                      </a:lnTo>
                      <a:lnTo>
                        <a:pt x="5" y="23"/>
                      </a:lnTo>
                      <a:lnTo>
                        <a:pt x="1" y="32"/>
                      </a:lnTo>
                      <a:lnTo>
                        <a:pt x="0" y="43"/>
                      </a:lnTo>
                      <a:lnTo>
                        <a:pt x="1" y="53"/>
                      </a:lnTo>
                      <a:lnTo>
                        <a:pt x="5" y="63"/>
                      </a:lnTo>
                      <a:lnTo>
                        <a:pt x="11" y="72"/>
                      </a:lnTo>
                      <a:lnTo>
                        <a:pt x="18" y="78"/>
                      </a:lnTo>
                      <a:lnTo>
                        <a:pt x="28" y="82"/>
                      </a:lnTo>
                      <a:lnTo>
                        <a:pt x="37" y="85"/>
                      </a:lnTo>
                      <a:lnTo>
                        <a:pt x="48" y="85"/>
                      </a:lnTo>
                      <a:lnTo>
                        <a:pt x="58" y="82"/>
                      </a:lnTo>
                      <a:lnTo>
                        <a:pt x="67" y="78"/>
                      </a:lnTo>
                      <a:lnTo>
                        <a:pt x="75" y="72"/>
                      </a:lnTo>
                      <a:lnTo>
                        <a:pt x="80" y="63"/>
                      </a:lnTo>
                      <a:lnTo>
                        <a:pt x="84" y="53"/>
                      </a:lnTo>
                      <a:lnTo>
                        <a:pt x="85" y="43"/>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6" name="Line 2406"/>
                <p:cNvSpPr>
                  <a:spLocks noChangeShapeType="1"/>
                </p:cNvSpPr>
                <p:nvPr/>
              </p:nvSpPr>
              <p:spPr bwMode="auto">
                <a:xfrm flipV="1">
                  <a:off x="1851" y="280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7" name="Line 2407"/>
                <p:cNvSpPr>
                  <a:spLocks noChangeShapeType="1"/>
                </p:cNvSpPr>
                <p:nvPr/>
              </p:nvSpPr>
              <p:spPr bwMode="auto">
                <a:xfrm flipV="1">
                  <a:off x="1851"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8" name="Freeform 2408"/>
                <p:cNvSpPr>
                  <a:spLocks/>
                </p:cNvSpPr>
                <p:nvPr/>
              </p:nvSpPr>
              <p:spPr bwMode="auto">
                <a:xfrm>
                  <a:off x="1847" y="2801"/>
                  <a:ext cx="4" cy="4"/>
                </a:xfrm>
                <a:custGeom>
                  <a:avLst/>
                  <a:gdLst>
                    <a:gd name="T0" fmla="*/ 22 w 22"/>
                    <a:gd name="T1" fmla="*/ 0 h 21"/>
                    <a:gd name="T2" fmla="*/ 16 w 22"/>
                    <a:gd name="T3" fmla="*/ 1 h 21"/>
                    <a:gd name="T4" fmla="*/ 11 w 22"/>
                    <a:gd name="T5" fmla="*/ 3 h 21"/>
                    <a:gd name="T6" fmla="*/ 7 w 22"/>
                    <a:gd name="T7" fmla="*/ 6 h 21"/>
                    <a:gd name="T8" fmla="*/ 3 w 22"/>
                    <a:gd name="T9" fmla="*/ 10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99" name="Line 2409"/>
                <p:cNvSpPr>
                  <a:spLocks noChangeShapeType="1"/>
                </p:cNvSpPr>
                <p:nvPr/>
              </p:nvSpPr>
              <p:spPr bwMode="auto">
                <a:xfrm flipH="1" flipV="1">
                  <a:off x="1847"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0" name="Freeform 2410"/>
                <p:cNvSpPr>
                  <a:spLocks/>
                </p:cNvSpPr>
                <p:nvPr/>
              </p:nvSpPr>
              <p:spPr bwMode="auto">
                <a:xfrm>
                  <a:off x="1847" y="2812"/>
                  <a:ext cx="4" cy="3"/>
                </a:xfrm>
                <a:custGeom>
                  <a:avLst/>
                  <a:gdLst>
                    <a:gd name="T0" fmla="*/ 0 w 22"/>
                    <a:gd name="T1" fmla="*/ 0 h 21"/>
                    <a:gd name="T2" fmla="*/ 1 w 22"/>
                    <a:gd name="T3" fmla="*/ 5 h 21"/>
                    <a:gd name="T4" fmla="*/ 3 w 22"/>
                    <a:gd name="T5" fmla="*/ 10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3" y="10"/>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1" name="Freeform 2411"/>
                <p:cNvSpPr>
                  <a:spLocks/>
                </p:cNvSpPr>
                <p:nvPr/>
              </p:nvSpPr>
              <p:spPr bwMode="auto">
                <a:xfrm>
                  <a:off x="1915" y="2801"/>
                  <a:ext cx="4" cy="4"/>
                </a:xfrm>
                <a:custGeom>
                  <a:avLst/>
                  <a:gdLst>
                    <a:gd name="T0" fmla="*/ 21 w 21"/>
                    <a:gd name="T1" fmla="*/ 21 h 21"/>
                    <a:gd name="T2" fmla="*/ 20 w 21"/>
                    <a:gd name="T3" fmla="*/ 16 h 21"/>
                    <a:gd name="T4" fmla="*/ 18 w 21"/>
                    <a:gd name="T5" fmla="*/ 10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2" name="Freeform 2412"/>
                <p:cNvSpPr>
                  <a:spLocks/>
                </p:cNvSpPr>
                <p:nvPr/>
              </p:nvSpPr>
              <p:spPr bwMode="auto">
                <a:xfrm>
                  <a:off x="1915" y="2812"/>
                  <a:ext cx="4" cy="3"/>
                </a:xfrm>
                <a:custGeom>
                  <a:avLst/>
                  <a:gdLst>
                    <a:gd name="T0" fmla="*/ 0 w 21"/>
                    <a:gd name="T1" fmla="*/ 21 h 21"/>
                    <a:gd name="T2" fmla="*/ 5 w 21"/>
                    <a:gd name="T3" fmla="*/ 20 h 21"/>
                    <a:gd name="T4" fmla="*/ 11 w 21"/>
                    <a:gd name="T5" fmla="*/ 18 h 21"/>
                    <a:gd name="T6" fmla="*/ 15 w 21"/>
                    <a:gd name="T7" fmla="*/ 14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4"/>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3" name="Line 2413"/>
                <p:cNvSpPr>
                  <a:spLocks noChangeShapeType="1"/>
                </p:cNvSpPr>
                <p:nvPr/>
              </p:nvSpPr>
              <p:spPr bwMode="auto">
                <a:xfrm>
                  <a:off x="1919"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4" name="Freeform 2414"/>
                <p:cNvSpPr>
                  <a:spLocks/>
                </p:cNvSpPr>
                <p:nvPr/>
              </p:nvSpPr>
              <p:spPr bwMode="auto">
                <a:xfrm>
                  <a:off x="1933" y="2801"/>
                  <a:ext cx="4" cy="4"/>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5" name="Line 2415"/>
                <p:cNvSpPr>
                  <a:spLocks noChangeShapeType="1"/>
                </p:cNvSpPr>
                <p:nvPr/>
              </p:nvSpPr>
              <p:spPr bwMode="auto">
                <a:xfrm flipV="1">
                  <a:off x="1933" y="280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1" name="Group 2617"/>
              <p:cNvGrpSpPr>
                <a:grpSpLocks/>
              </p:cNvGrpSpPr>
              <p:nvPr/>
            </p:nvGrpSpPr>
            <p:grpSpPr bwMode="auto">
              <a:xfrm>
                <a:off x="1821" y="2174"/>
                <a:ext cx="638" cy="911"/>
                <a:chOff x="1821" y="2174"/>
                <a:chExt cx="638" cy="911"/>
              </a:xfrm>
            </p:grpSpPr>
            <p:sp>
              <p:nvSpPr>
                <p:cNvPr id="15006" name="Freeform 2417"/>
                <p:cNvSpPr>
                  <a:spLocks/>
                </p:cNvSpPr>
                <p:nvPr/>
              </p:nvSpPr>
              <p:spPr bwMode="auto">
                <a:xfrm>
                  <a:off x="1933" y="2812"/>
                  <a:ext cx="4" cy="3"/>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7" name="Freeform 2418"/>
                <p:cNvSpPr>
                  <a:spLocks/>
                </p:cNvSpPr>
                <p:nvPr/>
              </p:nvSpPr>
              <p:spPr bwMode="auto">
                <a:xfrm>
                  <a:off x="2112" y="3071"/>
                  <a:ext cx="4" cy="7"/>
                </a:xfrm>
                <a:custGeom>
                  <a:avLst/>
                  <a:gdLst>
                    <a:gd name="T0" fmla="*/ 21 w 21"/>
                    <a:gd name="T1" fmla="*/ 0 h 42"/>
                    <a:gd name="T2" fmla="*/ 15 w 21"/>
                    <a:gd name="T3" fmla="*/ 1 h 42"/>
                    <a:gd name="T4" fmla="*/ 8 w 21"/>
                    <a:gd name="T5" fmla="*/ 4 h 42"/>
                    <a:gd name="T6" fmla="*/ 4 w 21"/>
                    <a:gd name="T7" fmla="*/ 8 h 42"/>
                    <a:gd name="T8" fmla="*/ 1 w 21"/>
                    <a:gd name="T9" fmla="*/ 14 h 42"/>
                    <a:gd name="T10" fmla="*/ 0 w 21"/>
                    <a:gd name="T11" fmla="*/ 21 h 42"/>
                    <a:gd name="T12" fmla="*/ 1 w 21"/>
                    <a:gd name="T13" fmla="*/ 27 h 42"/>
                    <a:gd name="T14" fmla="*/ 4 w 21"/>
                    <a:gd name="T15" fmla="*/ 34 h 42"/>
                    <a:gd name="T16" fmla="*/ 8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8" y="4"/>
                      </a:lnTo>
                      <a:lnTo>
                        <a:pt x="4" y="8"/>
                      </a:lnTo>
                      <a:lnTo>
                        <a:pt x="1" y="14"/>
                      </a:lnTo>
                      <a:lnTo>
                        <a:pt x="0" y="21"/>
                      </a:lnTo>
                      <a:lnTo>
                        <a:pt x="1" y="27"/>
                      </a:lnTo>
                      <a:lnTo>
                        <a:pt x="4" y="34"/>
                      </a:lnTo>
                      <a:lnTo>
                        <a:pt x="8"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8" name="Line 2419"/>
                <p:cNvSpPr>
                  <a:spLocks noChangeShapeType="1"/>
                </p:cNvSpPr>
                <p:nvPr/>
              </p:nvSpPr>
              <p:spPr bwMode="auto">
                <a:xfrm flipV="1">
                  <a:off x="2112" y="299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9" name="Line 2420"/>
                <p:cNvSpPr>
                  <a:spLocks noChangeShapeType="1"/>
                </p:cNvSpPr>
                <p:nvPr/>
              </p:nvSpPr>
              <p:spPr bwMode="auto">
                <a:xfrm flipH="1">
                  <a:off x="2112" y="306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0" name="Line 2421"/>
                <p:cNvSpPr>
                  <a:spLocks noChangeShapeType="1"/>
                </p:cNvSpPr>
                <p:nvPr/>
              </p:nvSpPr>
              <p:spPr bwMode="auto">
                <a:xfrm flipV="1">
                  <a:off x="2112" y="29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1" name="Line 2422"/>
                <p:cNvSpPr>
                  <a:spLocks noChangeShapeType="1"/>
                </p:cNvSpPr>
                <p:nvPr/>
              </p:nvSpPr>
              <p:spPr bwMode="auto">
                <a:xfrm flipH="1">
                  <a:off x="2112" y="297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2" name="Line 2423"/>
                <p:cNvSpPr>
                  <a:spLocks noChangeShapeType="1"/>
                </p:cNvSpPr>
                <p:nvPr/>
              </p:nvSpPr>
              <p:spPr bwMode="auto">
                <a:xfrm flipV="1">
                  <a:off x="2111" y="282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3" name="Line 2424"/>
                <p:cNvSpPr>
                  <a:spLocks noChangeShapeType="1"/>
                </p:cNvSpPr>
                <p:nvPr/>
              </p:nvSpPr>
              <p:spPr bwMode="auto">
                <a:xfrm flipH="1">
                  <a:off x="2112" y="2892"/>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4" name="Line 2425"/>
                <p:cNvSpPr>
                  <a:spLocks noChangeShapeType="1"/>
                </p:cNvSpPr>
                <p:nvPr/>
              </p:nvSpPr>
              <p:spPr bwMode="auto">
                <a:xfrm>
                  <a:off x="2097" y="2911"/>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5" name="Line 2426"/>
                <p:cNvSpPr>
                  <a:spLocks noChangeShapeType="1"/>
                </p:cNvSpPr>
                <p:nvPr/>
              </p:nvSpPr>
              <p:spPr bwMode="auto">
                <a:xfrm flipH="1" flipV="1">
                  <a:off x="2105" y="2911"/>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6" name="Line 2427"/>
                <p:cNvSpPr>
                  <a:spLocks noChangeShapeType="1"/>
                </p:cNvSpPr>
                <p:nvPr/>
              </p:nvSpPr>
              <p:spPr bwMode="auto">
                <a:xfrm flipH="1" flipV="1">
                  <a:off x="2112" y="290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7" name="Line 2428"/>
                <p:cNvSpPr>
                  <a:spLocks noChangeShapeType="1"/>
                </p:cNvSpPr>
                <p:nvPr/>
              </p:nvSpPr>
              <p:spPr bwMode="auto">
                <a:xfrm>
                  <a:off x="2090" y="290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8" name="Line 2429"/>
                <p:cNvSpPr>
                  <a:spLocks noChangeShapeType="1"/>
                </p:cNvSpPr>
                <p:nvPr/>
              </p:nvSpPr>
              <p:spPr bwMode="auto">
                <a:xfrm flipH="1" flipV="1">
                  <a:off x="2019"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19" name="Line 2430"/>
                <p:cNvSpPr>
                  <a:spLocks noChangeShapeType="1"/>
                </p:cNvSpPr>
                <p:nvPr/>
              </p:nvSpPr>
              <p:spPr bwMode="auto">
                <a:xfrm>
                  <a:off x="2005" y="290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0" name="Line 2431"/>
                <p:cNvSpPr>
                  <a:spLocks noChangeShapeType="1"/>
                </p:cNvSpPr>
                <p:nvPr/>
              </p:nvSpPr>
              <p:spPr bwMode="auto">
                <a:xfrm flipH="1">
                  <a:off x="2023"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1" name="Line 2432"/>
                <p:cNvSpPr>
                  <a:spLocks noChangeShapeType="1"/>
                </p:cNvSpPr>
                <p:nvPr/>
              </p:nvSpPr>
              <p:spPr bwMode="auto">
                <a:xfrm flipV="1">
                  <a:off x="2023" y="3078"/>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2" name="Line 2433"/>
                <p:cNvSpPr>
                  <a:spLocks noChangeShapeType="1"/>
                </p:cNvSpPr>
                <p:nvPr/>
              </p:nvSpPr>
              <p:spPr bwMode="auto">
                <a:xfrm flipV="1">
                  <a:off x="2019" y="299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3" name="Line 2434"/>
                <p:cNvSpPr>
                  <a:spLocks noChangeShapeType="1"/>
                </p:cNvSpPr>
                <p:nvPr/>
              </p:nvSpPr>
              <p:spPr bwMode="auto">
                <a:xfrm flipH="1">
                  <a:off x="2019" y="306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4" name="Line 2435"/>
                <p:cNvSpPr>
                  <a:spLocks noChangeShapeType="1"/>
                </p:cNvSpPr>
                <p:nvPr/>
              </p:nvSpPr>
              <p:spPr bwMode="auto">
                <a:xfrm flipH="1">
                  <a:off x="2019" y="2978"/>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5" name="Line 2436"/>
                <p:cNvSpPr>
                  <a:spLocks noChangeShapeType="1"/>
                </p:cNvSpPr>
                <p:nvPr/>
              </p:nvSpPr>
              <p:spPr bwMode="auto">
                <a:xfrm flipH="1" flipV="1">
                  <a:off x="2019"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6" name="Line 2437"/>
                <p:cNvSpPr>
                  <a:spLocks noChangeShapeType="1"/>
                </p:cNvSpPr>
                <p:nvPr/>
              </p:nvSpPr>
              <p:spPr bwMode="auto">
                <a:xfrm>
                  <a:off x="2005"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7" name="Freeform 2438"/>
                <p:cNvSpPr>
                  <a:spLocks/>
                </p:cNvSpPr>
                <p:nvPr/>
              </p:nvSpPr>
              <p:spPr bwMode="auto">
                <a:xfrm>
                  <a:off x="2002" y="3072"/>
                  <a:ext cx="3" cy="7"/>
                </a:xfrm>
                <a:custGeom>
                  <a:avLst/>
                  <a:gdLst>
                    <a:gd name="T0" fmla="*/ 0 w 21"/>
                    <a:gd name="T1" fmla="*/ 42 h 42"/>
                    <a:gd name="T2" fmla="*/ 7 w 21"/>
                    <a:gd name="T3" fmla="*/ 41 h 42"/>
                    <a:gd name="T4" fmla="*/ 13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3 w 21"/>
                    <a:gd name="T17" fmla="*/ 4 h 42"/>
                    <a:gd name="T18" fmla="*/ 7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7" y="41"/>
                      </a:lnTo>
                      <a:lnTo>
                        <a:pt x="13" y="38"/>
                      </a:lnTo>
                      <a:lnTo>
                        <a:pt x="17" y="34"/>
                      </a:lnTo>
                      <a:lnTo>
                        <a:pt x="20" y="27"/>
                      </a:lnTo>
                      <a:lnTo>
                        <a:pt x="21" y="21"/>
                      </a:lnTo>
                      <a:lnTo>
                        <a:pt x="20" y="15"/>
                      </a:lnTo>
                      <a:lnTo>
                        <a:pt x="17"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8" name="Freeform 2439"/>
                <p:cNvSpPr>
                  <a:spLocks/>
                </p:cNvSpPr>
                <p:nvPr/>
              </p:nvSpPr>
              <p:spPr bwMode="auto">
                <a:xfrm>
                  <a:off x="2020" y="3071"/>
                  <a:ext cx="3" cy="8"/>
                </a:xfrm>
                <a:custGeom>
                  <a:avLst/>
                  <a:gdLst>
                    <a:gd name="T0" fmla="*/ 21 w 21"/>
                    <a:gd name="T1" fmla="*/ 0 h 42"/>
                    <a:gd name="T2" fmla="*/ 15 w 21"/>
                    <a:gd name="T3" fmla="*/ 1 h 42"/>
                    <a:gd name="T4" fmla="*/ 8 w 21"/>
                    <a:gd name="T5" fmla="*/ 4 h 42"/>
                    <a:gd name="T6" fmla="*/ 4 w 21"/>
                    <a:gd name="T7" fmla="*/ 8 h 42"/>
                    <a:gd name="T8" fmla="*/ 1 w 21"/>
                    <a:gd name="T9" fmla="*/ 15 h 42"/>
                    <a:gd name="T10" fmla="*/ 0 w 21"/>
                    <a:gd name="T11" fmla="*/ 21 h 42"/>
                    <a:gd name="T12" fmla="*/ 1 w 21"/>
                    <a:gd name="T13" fmla="*/ 27 h 42"/>
                    <a:gd name="T14" fmla="*/ 4 w 21"/>
                    <a:gd name="T15" fmla="*/ 34 h 42"/>
                    <a:gd name="T16" fmla="*/ 8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8" y="4"/>
                      </a:lnTo>
                      <a:lnTo>
                        <a:pt x="4" y="8"/>
                      </a:lnTo>
                      <a:lnTo>
                        <a:pt x="1" y="15"/>
                      </a:lnTo>
                      <a:lnTo>
                        <a:pt x="0" y="21"/>
                      </a:lnTo>
                      <a:lnTo>
                        <a:pt x="1" y="27"/>
                      </a:lnTo>
                      <a:lnTo>
                        <a:pt x="4" y="34"/>
                      </a:lnTo>
                      <a:lnTo>
                        <a:pt x="8"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9" name="Line 2440"/>
                <p:cNvSpPr>
                  <a:spLocks noChangeShapeType="1"/>
                </p:cNvSpPr>
                <p:nvPr/>
              </p:nvSpPr>
              <p:spPr bwMode="auto">
                <a:xfrm>
                  <a:off x="2098" y="299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0" name="Line 2441"/>
                <p:cNvSpPr>
                  <a:spLocks noChangeShapeType="1"/>
                </p:cNvSpPr>
                <p:nvPr/>
              </p:nvSpPr>
              <p:spPr bwMode="auto">
                <a:xfrm flipH="1" flipV="1">
                  <a:off x="2105" y="2996"/>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1" name="Line 2442"/>
                <p:cNvSpPr>
                  <a:spLocks noChangeShapeType="1"/>
                </p:cNvSpPr>
                <p:nvPr/>
              </p:nvSpPr>
              <p:spPr bwMode="auto">
                <a:xfrm flipH="1" flipV="1">
                  <a:off x="2112"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2" name="Line 2443"/>
                <p:cNvSpPr>
                  <a:spLocks noChangeShapeType="1"/>
                </p:cNvSpPr>
                <p:nvPr/>
              </p:nvSpPr>
              <p:spPr bwMode="auto">
                <a:xfrm>
                  <a:off x="2091" y="299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3" name="Freeform 2444"/>
                <p:cNvSpPr>
                  <a:spLocks/>
                </p:cNvSpPr>
                <p:nvPr/>
              </p:nvSpPr>
              <p:spPr bwMode="auto">
                <a:xfrm>
                  <a:off x="2098" y="3071"/>
                  <a:ext cx="7" cy="7"/>
                </a:xfrm>
                <a:custGeom>
                  <a:avLst/>
                  <a:gdLst>
                    <a:gd name="T0" fmla="*/ 42 w 42"/>
                    <a:gd name="T1" fmla="*/ 21 h 42"/>
                    <a:gd name="T2" fmla="*/ 41 w 42"/>
                    <a:gd name="T3" fmla="*/ 14 h 42"/>
                    <a:gd name="T4" fmla="*/ 38 w 42"/>
                    <a:gd name="T5" fmla="*/ 8 h 42"/>
                    <a:gd name="T6" fmla="*/ 34 w 42"/>
                    <a:gd name="T7" fmla="*/ 4 h 42"/>
                    <a:gd name="T8" fmla="*/ 27 w 42"/>
                    <a:gd name="T9" fmla="*/ 1 h 42"/>
                    <a:gd name="T10" fmla="*/ 21 w 42"/>
                    <a:gd name="T11" fmla="*/ 0 h 42"/>
                    <a:gd name="T12" fmla="*/ 15 w 42"/>
                    <a:gd name="T13" fmla="*/ 1 h 42"/>
                    <a:gd name="T14" fmla="*/ 8 w 42"/>
                    <a:gd name="T15" fmla="*/ 4 h 42"/>
                    <a:gd name="T16" fmla="*/ 4 w 42"/>
                    <a:gd name="T17" fmla="*/ 8 h 42"/>
                    <a:gd name="T18" fmla="*/ 1 w 42"/>
                    <a:gd name="T19" fmla="*/ 14 h 42"/>
                    <a:gd name="T20" fmla="*/ 0 w 42"/>
                    <a:gd name="T21" fmla="*/ 21 h 42"/>
                    <a:gd name="T22" fmla="*/ 1 w 42"/>
                    <a:gd name="T23" fmla="*/ 27 h 42"/>
                    <a:gd name="T24" fmla="*/ 4 w 42"/>
                    <a:gd name="T25" fmla="*/ 34 h 42"/>
                    <a:gd name="T26" fmla="*/ 8 w 42"/>
                    <a:gd name="T27" fmla="*/ 38 h 42"/>
                    <a:gd name="T28" fmla="*/ 15 w 42"/>
                    <a:gd name="T29" fmla="*/ 41 h 42"/>
                    <a:gd name="T30" fmla="*/ 21 w 42"/>
                    <a:gd name="T31" fmla="*/ 42 h 42"/>
                    <a:gd name="T32" fmla="*/ 27 w 42"/>
                    <a:gd name="T33" fmla="*/ 41 h 42"/>
                    <a:gd name="T34" fmla="*/ 34 w 42"/>
                    <a:gd name="T35" fmla="*/ 38 h 42"/>
                    <a:gd name="T36" fmla="*/ 38 w 42"/>
                    <a:gd name="T37" fmla="*/ 34 h 42"/>
                    <a:gd name="T38" fmla="*/ 41 w 42"/>
                    <a:gd name="T39" fmla="*/ 27 h 42"/>
                    <a:gd name="T40" fmla="*/ 42 w 42"/>
                    <a:gd name="T4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2">
                      <a:moveTo>
                        <a:pt x="42" y="21"/>
                      </a:moveTo>
                      <a:lnTo>
                        <a:pt x="41" y="14"/>
                      </a:lnTo>
                      <a:lnTo>
                        <a:pt x="38" y="8"/>
                      </a:lnTo>
                      <a:lnTo>
                        <a:pt x="34" y="4"/>
                      </a:lnTo>
                      <a:lnTo>
                        <a:pt x="27" y="1"/>
                      </a:lnTo>
                      <a:lnTo>
                        <a:pt x="21" y="0"/>
                      </a:lnTo>
                      <a:lnTo>
                        <a:pt x="15" y="1"/>
                      </a:lnTo>
                      <a:lnTo>
                        <a:pt x="8" y="4"/>
                      </a:lnTo>
                      <a:lnTo>
                        <a:pt x="4" y="8"/>
                      </a:lnTo>
                      <a:lnTo>
                        <a:pt x="1" y="14"/>
                      </a:lnTo>
                      <a:lnTo>
                        <a:pt x="0" y="21"/>
                      </a:lnTo>
                      <a:lnTo>
                        <a:pt x="1" y="27"/>
                      </a:lnTo>
                      <a:lnTo>
                        <a:pt x="4" y="34"/>
                      </a:lnTo>
                      <a:lnTo>
                        <a:pt x="8" y="38"/>
                      </a:lnTo>
                      <a:lnTo>
                        <a:pt x="15" y="41"/>
                      </a:lnTo>
                      <a:lnTo>
                        <a:pt x="21" y="42"/>
                      </a:lnTo>
                      <a:lnTo>
                        <a:pt x="27" y="41"/>
                      </a:lnTo>
                      <a:lnTo>
                        <a:pt x="34" y="38"/>
                      </a:lnTo>
                      <a:lnTo>
                        <a:pt x="38" y="34"/>
                      </a:lnTo>
                      <a:lnTo>
                        <a:pt x="41" y="27"/>
                      </a:lnTo>
                      <a:lnTo>
                        <a:pt x="42" y="2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4" name="Freeform 2445"/>
                <p:cNvSpPr>
                  <a:spLocks/>
                </p:cNvSpPr>
                <p:nvPr/>
              </p:nvSpPr>
              <p:spPr bwMode="auto">
                <a:xfrm>
                  <a:off x="2098" y="3060"/>
                  <a:ext cx="7" cy="4"/>
                </a:xfrm>
                <a:custGeom>
                  <a:avLst/>
                  <a:gdLst>
                    <a:gd name="T0" fmla="*/ 0 w 42"/>
                    <a:gd name="T1" fmla="*/ 0 h 21"/>
                    <a:gd name="T2" fmla="*/ 1 w 42"/>
                    <a:gd name="T3" fmla="*/ 6 h 21"/>
                    <a:gd name="T4" fmla="*/ 4 w 42"/>
                    <a:gd name="T5" fmla="*/ 12 h 21"/>
                    <a:gd name="T6" fmla="*/ 8 w 42"/>
                    <a:gd name="T7" fmla="*/ 17 h 21"/>
                    <a:gd name="T8" fmla="*/ 15 w 42"/>
                    <a:gd name="T9" fmla="*/ 20 h 21"/>
                    <a:gd name="T10" fmla="*/ 21 w 42"/>
                    <a:gd name="T11" fmla="*/ 21 h 21"/>
                    <a:gd name="T12" fmla="*/ 27 w 42"/>
                    <a:gd name="T13" fmla="*/ 20 h 21"/>
                    <a:gd name="T14" fmla="*/ 34 w 42"/>
                    <a:gd name="T15" fmla="*/ 17 h 21"/>
                    <a:gd name="T16" fmla="*/ 38 w 42"/>
                    <a:gd name="T17" fmla="*/ 12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2"/>
                      </a:lnTo>
                      <a:lnTo>
                        <a:pt x="8" y="17"/>
                      </a:lnTo>
                      <a:lnTo>
                        <a:pt x="15" y="20"/>
                      </a:lnTo>
                      <a:lnTo>
                        <a:pt x="21" y="21"/>
                      </a:lnTo>
                      <a:lnTo>
                        <a:pt x="27" y="20"/>
                      </a:lnTo>
                      <a:lnTo>
                        <a:pt x="34" y="17"/>
                      </a:lnTo>
                      <a:lnTo>
                        <a:pt x="38" y="12"/>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5" name="Freeform 2446"/>
                <p:cNvSpPr>
                  <a:spLocks/>
                </p:cNvSpPr>
                <p:nvPr/>
              </p:nvSpPr>
              <p:spPr bwMode="auto">
                <a:xfrm>
                  <a:off x="2087" y="3071"/>
                  <a:ext cx="4" cy="7"/>
                </a:xfrm>
                <a:custGeom>
                  <a:avLst/>
                  <a:gdLst>
                    <a:gd name="T0" fmla="*/ 0 w 21"/>
                    <a:gd name="T1" fmla="*/ 42 h 42"/>
                    <a:gd name="T2" fmla="*/ 6 w 21"/>
                    <a:gd name="T3" fmla="*/ 41 h 42"/>
                    <a:gd name="T4" fmla="*/ 12 w 21"/>
                    <a:gd name="T5" fmla="*/ 38 h 42"/>
                    <a:gd name="T6" fmla="*/ 17 w 21"/>
                    <a:gd name="T7" fmla="*/ 34 h 42"/>
                    <a:gd name="T8" fmla="*/ 20 w 21"/>
                    <a:gd name="T9" fmla="*/ 27 h 42"/>
                    <a:gd name="T10" fmla="*/ 21 w 21"/>
                    <a:gd name="T11" fmla="*/ 21 h 42"/>
                    <a:gd name="T12" fmla="*/ 20 w 21"/>
                    <a:gd name="T13" fmla="*/ 14 h 42"/>
                    <a:gd name="T14" fmla="*/ 17 w 21"/>
                    <a:gd name="T15" fmla="*/ 8 h 42"/>
                    <a:gd name="T16" fmla="*/ 12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2" y="38"/>
                      </a:lnTo>
                      <a:lnTo>
                        <a:pt x="17" y="34"/>
                      </a:lnTo>
                      <a:lnTo>
                        <a:pt x="20" y="27"/>
                      </a:lnTo>
                      <a:lnTo>
                        <a:pt x="21" y="21"/>
                      </a:lnTo>
                      <a:lnTo>
                        <a:pt x="20" y="14"/>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6" name="Freeform 2447"/>
                <p:cNvSpPr>
                  <a:spLocks/>
                </p:cNvSpPr>
                <p:nvPr/>
              </p:nvSpPr>
              <p:spPr bwMode="auto">
                <a:xfrm>
                  <a:off x="2098" y="2993"/>
                  <a:ext cx="7" cy="3"/>
                </a:xfrm>
                <a:custGeom>
                  <a:avLst/>
                  <a:gdLst>
                    <a:gd name="T0" fmla="*/ 42 w 42"/>
                    <a:gd name="T1" fmla="*/ 22 h 22"/>
                    <a:gd name="T2" fmla="*/ 41 w 42"/>
                    <a:gd name="T3" fmla="*/ 15 h 22"/>
                    <a:gd name="T4" fmla="*/ 38 w 42"/>
                    <a:gd name="T5" fmla="*/ 9 h 22"/>
                    <a:gd name="T6" fmla="*/ 34 w 42"/>
                    <a:gd name="T7" fmla="*/ 5 h 22"/>
                    <a:gd name="T8" fmla="*/ 27 w 42"/>
                    <a:gd name="T9" fmla="*/ 2 h 22"/>
                    <a:gd name="T10" fmla="*/ 21 w 42"/>
                    <a:gd name="T11" fmla="*/ 0 h 22"/>
                    <a:gd name="T12" fmla="*/ 14 w 42"/>
                    <a:gd name="T13" fmla="*/ 2 h 22"/>
                    <a:gd name="T14" fmla="*/ 8 w 42"/>
                    <a:gd name="T15" fmla="*/ 5 h 22"/>
                    <a:gd name="T16" fmla="*/ 4 w 42"/>
                    <a:gd name="T17" fmla="*/ 9 h 22"/>
                    <a:gd name="T18" fmla="*/ 1 w 42"/>
                    <a:gd name="T19" fmla="*/ 15 h 22"/>
                    <a:gd name="T20" fmla="*/ 0 w 42"/>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2">
                      <a:moveTo>
                        <a:pt x="42" y="22"/>
                      </a:moveTo>
                      <a:lnTo>
                        <a:pt x="41" y="15"/>
                      </a:lnTo>
                      <a:lnTo>
                        <a:pt x="38" y="9"/>
                      </a:lnTo>
                      <a:lnTo>
                        <a:pt x="34" y="5"/>
                      </a:lnTo>
                      <a:lnTo>
                        <a:pt x="27" y="2"/>
                      </a:lnTo>
                      <a:lnTo>
                        <a:pt x="21" y="0"/>
                      </a:lnTo>
                      <a:lnTo>
                        <a:pt x="14" y="2"/>
                      </a:lnTo>
                      <a:lnTo>
                        <a:pt x="8" y="5"/>
                      </a:lnTo>
                      <a:lnTo>
                        <a:pt x="4" y="9"/>
                      </a:lnTo>
                      <a:lnTo>
                        <a:pt x="1" y="15"/>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7" name="Freeform 2448"/>
                <p:cNvSpPr>
                  <a:spLocks/>
                </p:cNvSpPr>
                <p:nvPr/>
              </p:nvSpPr>
              <p:spPr bwMode="auto">
                <a:xfrm>
                  <a:off x="2098" y="2975"/>
                  <a:ext cx="7" cy="3"/>
                </a:xfrm>
                <a:custGeom>
                  <a:avLst/>
                  <a:gdLst>
                    <a:gd name="T0" fmla="*/ 0 w 42"/>
                    <a:gd name="T1" fmla="*/ 0 h 21"/>
                    <a:gd name="T2" fmla="*/ 1 w 42"/>
                    <a:gd name="T3" fmla="*/ 6 h 21"/>
                    <a:gd name="T4" fmla="*/ 4 w 42"/>
                    <a:gd name="T5" fmla="*/ 13 h 21"/>
                    <a:gd name="T6" fmla="*/ 8 w 42"/>
                    <a:gd name="T7" fmla="*/ 17 h 21"/>
                    <a:gd name="T8" fmla="*/ 14 w 42"/>
                    <a:gd name="T9" fmla="*/ 20 h 21"/>
                    <a:gd name="T10" fmla="*/ 21 w 42"/>
                    <a:gd name="T11" fmla="*/ 21 h 21"/>
                    <a:gd name="T12" fmla="*/ 27 w 42"/>
                    <a:gd name="T13" fmla="*/ 20 h 21"/>
                    <a:gd name="T14" fmla="*/ 34 w 42"/>
                    <a:gd name="T15" fmla="*/ 17 h 21"/>
                    <a:gd name="T16" fmla="*/ 38 w 42"/>
                    <a:gd name="T17" fmla="*/ 13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3"/>
                      </a:lnTo>
                      <a:lnTo>
                        <a:pt x="8" y="17"/>
                      </a:lnTo>
                      <a:lnTo>
                        <a:pt x="14" y="20"/>
                      </a:lnTo>
                      <a:lnTo>
                        <a:pt x="21" y="21"/>
                      </a:lnTo>
                      <a:lnTo>
                        <a:pt x="27" y="20"/>
                      </a:lnTo>
                      <a:lnTo>
                        <a:pt x="34" y="17"/>
                      </a:lnTo>
                      <a:lnTo>
                        <a:pt x="38" y="13"/>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8" name="Line 2449"/>
                <p:cNvSpPr>
                  <a:spLocks noChangeShapeType="1"/>
                </p:cNvSpPr>
                <p:nvPr/>
              </p:nvSpPr>
              <p:spPr bwMode="auto">
                <a:xfrm flipV="1">
                  <a:off x="2019" y="29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39" name="Line 2450"/>
                <p:cNvSpPr>
                  <a:spLocks noChangeShapeType="1"/>
                </p:cNvSpPr>
                <p:nvPr/>
              </p:nvSpPr>
              <p:spPr bwMode="auto">
                <a:xfrm flipV="1">
                  <a:off x="2019" y="2821"/>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0" name="Line 2451"/>
                <p:cNvSpPr>
                  <a:spLocks noChangeShapeType="1"/>
                </p:cNvSpPr>
                <p:nvPr/>
              </p:nvSpPr>
              <p:spPr bwMode="auto">
                <a:xfrm flipH="1">
                  <a:off x="2019" y="28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1" name="Line 2452"/>
                <p:cNvSpPr>
                  <a:spLocks noChangeShapeType="1"/>
                </p:cNvSpPr>
                <p:nvPr/>
              </p:nvSpPr>
              <p:spPr bwMode="auto">
                <a:xfrm>
                  <a:off x="2004" y="282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2" name="Line 2453"/>
                <p:cNvSpPr>
                  <a:spLocks noChangeShapeType="1"/>
                </p:cNvSpPr>
                <p:nvPr/>
              </p:nvSpPr>
              <p:spPr bwMode="auto">
                <a:xfrm flipH="1" flipV="1">
                  <a:off x="2019" y="282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3" name="Line 2454"/>
                <p:cNvSpPr>
                  <a:spLocks noChangeShapeType="1"/>
                </p:cNvSpPr>
                <p:nvPr/>
              </p:nvSpPr>
              <p:spPr bwMode="auto">
                <a:xfrm>
                  <a:off x="2090" y="28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4" name="Line 2455"/>
                <p:cNvSpPr>
                  <a:spLocks noChangeShapeType="1"/>
                </p:cNvSpPr>
                <p:nvPr/>
              </p:nvSpPr>
              <p:spPr bwMode="auto">
                <a:xfrm>
                  <a:off x="2097" y="2825"/>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5" name="Line 2456"/>
                <p:cNvSpPr>
                  <a:spLocks noChangeShapeType="1"/>
                </p:cNvSpPr>
                <p:nvPr/>
              </p:nvSpPr>
              <p:spPr bwMode="auto">
                <a:xfrm flipH="1" flipV="1">
                  <a:off x="2104" y="2825"/>
                  <a:ext cx="1"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6" name="Line 2457"/>
                <p:cNvSpPr>
                  <a:spLocks noChangeShapeType="1"/>
                </p:cNvSpPr>
                <p:nvPr/>
              </p:nvSpPr>
              <p:spPr bwMode="auto">
                <a:xfrm flipH="1" flipV="1">
                  <a:off x="2111" y="282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7" name="Freeform 2458"/>
                <p:cNvSpPr>
                  <a:spLocks/>
                </p:cNvSpPr>
                <p:nvPr/>
              </p:nvSpPr>
              <p:spPr bwMode="auto">
                <a:xfrm>
                  <a:off x="2098" y="2907"/>
                  <a:ext cx="7" cy="4"/>
                </a:xfrm>
                <a:custGeom>
                  <a:avLst/>
                  <a:gdLst>
                    <a:gd name="T0" fmla="*/ 43 w 43"/>
                    <a:gd name="T1" fmla="*/ 21 h 21"/>
                    <a:gd name="T2" fmla="*/ 42 w 43"/>
                    <a:gd name="T3" fmla="*/ 15 h 21"/>
                    <a:gd name="T4" fmla="*/ 39 w 43"/>
                    <a:gd name="T5" fmla="*/ 8 h 21"/>
                    <a:gd name="T6" fmla="*/ 35 w 43"/>
                    <a:gd name="T7" fmla="*/ 4 h 21"/>
                    <a:gd name="T8" fmla="*/ 28 w 43"/>
                    <a:gd name="T9" fmla="*/ 1 h 21"/>
                    <a:gd name="T10" fmla="*/ 22 w 43"/>
                    <a:gd name="T11" fmla="*/ 0 h 21"/>
                    <a:gd name="T12" fmla="*/ 15 w 43"/>
                    <a:gd name="T13" fmla="*/ 1 h 21"/>
                    <a:gd name="T14" fmla="*/ 9 w 43"/>
                    <a:gd name="T15" fmla="*/ 4 h 21"/>
                    <a:gd name="T16" fmla="*/ 5 w 43"/>
                    <a:gd name="T17" fmla="*/ 8 h 21"/>
                    <a:gd name="T18" fmla="*/ 2 w 43"/>
                    <a:gd name="T19" fmla="*/ 15 h 21"/>
                    <a:gd name="T20" fmla="*/ 0 w 4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43" y="21"/>
                      </a:moveTo>
                      <a:lnTo>
                        <a:pt x="42" y="15"/>
                      </a:lnTo>
                      <a:lnTo>
                        <a:pt x="39" y="8"/>
                      </a:lnTo>
                      <a:lnTo>
                        <a:pt x="35" y="4"/>
                      </a:lnTo>
                      <a:lnTo>
                        <a:pt x="28" y="1"/>
                      </a:lnTo>
                      <a:lnTo>
                        <a:pt x="22" y="0"/>
                      </a:lnTo>
                      <a:lnTo>
                        <a:pt x="15" y="1"/>
                      </a:lnTo>
                      <a:lnTo>
                        <a:pt x="9" y="4"/>
                      </a:lnTo>
                      <a:lnTo>
                        <a:pt x="5" y="8"/>
                      </a:lnTo>
                      <a:lnTo>
                        <a:pt x="2"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8" name="Freeform 2459"/>
                <p:cNvSpPr>
                  <a:spLocks/>
                </p:cNvSpPr>
                <p:nvPr/>
              </p:nvSpPr>
              <p:spPr bwMode="auto">
                <a:xfrm>
                  <a:off x="2097" y="2889"/>
                  <a:ext cx="8" cy="4"/>
                </a:xfrm>
                <a:custGeom>
                  <a:avLst/>
                  <a:gdLst>
                    <a:gd name="T0" fmla="*/ 0 w 43"/>
                    <a:gd name="T1" fmla="*/ 0 h 21"/>
                    <a:gd name="T2" fmla="*/ 1 w 43"/>
                    <a:gd name="T3" fmla="*/ 7 h 21"/>
                    <a:gd name="T4" fmla="*/ 5 w 43"/>
                    <a:gd name="T5" fmla="*/ 13 h 21"/>
                    <a:gd name="T6" fmla="*/ 9 w 43"/>
                    <a:gd name="T7" fmla="*/ 17 h 21"/>
                    <a:gd name="T8" fmla="*/ 15 w 43"/>
                    <a:gd name="T9" fmla="*/ 20 h 21"/>
                    <a:gd name="T10" fmla="*/ 22 w 43"/>
                    <a:gd name="T11" fmla="*/ 21 h 21"/>
                    <a:gd name="T12" fmla="*/ 28 w 43"/>
                    <a:gd name="T13" fmla="*/ 20 h 21"/>
                    <a:gd name="T14" fmla="*/ 35 w 43"/>
                    <a:gd name="T15" fmla="*/ 17 h 21"/>
                    <a:gd name="T16" fmla="*/ 39 w 43"/>
                    <a:gd name="T17" fmla="*/ 13 h 21"/>
                    <a:gd name="T18" fmla="*/ 42 w 43"/>
                    <a:gd name="T19" fmla="*/ 7 h 21"/>
                    <a:gd name="T20" fmla="*/ 43 w 43"/>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0" y="0"/>
                      </a:moveTo>
                      <a:lnTo>
                        <a:pt x="1" y="7"/>
                      </a:lnTo>
                      <a:lnTo>
                        <a:pt x="5" y="13"/>
                      </a:lnTo>
                      <a:lnTo>
                        <a:pt x="9" y="17"/>
                      </a:lnTo>
                      <a:lnTo>
                        <a:pt x="15" y="20"/>
                      </a:lnTo>
                      <a:lnTo>
                        <a:pt x="22" y="21"/>
                      </a:lnTo>
                      <a:lnTo>
                        <a:pt x="28" y="20"/>
                      </a:lnTo>
                      <a:lnTo>
                        <a:pt x="35" y="17"/>
                      </a:lnTo>
                      <a:lnTo>
                        <a:pt x="39" y="13"/>
                      </a:lnTo>
                      <a:lnTo>
                        <a:pt x="42" y="7"/>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9" name="Freeform 2460"/>
                <p:cNvSpPr>
                  <a:spLocks/>
                </p:cNvSpPr>
                <p:nvPr/>
              </p:nvSpPr>
              <p:spPr bwMode="auto">
                <a:xfrm>
                  <a:off x="2097" y="2821"/>
                  <a:ext cx="7" cy="4"/>
                </a:xfrm>
                <a:custGeom>
                  <a:avLst/>
                  <a:gdLst>
                    <a:gd name="T0" fmla="*/ 43 w 43"/>
                    <a:gd name="T1" fmla="*/ 21 h 21"/>
                    <a:gd name="T2" fmla="*/ 42 w 43"/>
                    <a:gd name="T3" fmla="*/ 15 h 21"/>
                    <a:gd name="T4" fmla="*/ 39 w 43"/>
                    <a:gd name="T5" fmla="*/ 9 h 21"/>
                    <a:gd name="T6" fmla="*/ 34 w 43"/>
                    <a:gd name="T7" fmla="*/ 4 h 21"/>
                    <a:gd name="T8" fmla="*/ 28 w 43"/>
                    <a:gd name="T9" fmla="*/ 1 h 21"/>
                    <a:gd name="T10" fmla="*/ 22 w 43"/>
                    <a:gd name="T11" fmla="*/ 0 h 21"/>
                    <a:gd name="T12" fmla="*/ 15 w 43"/>
                    <a:gd name="T13" fmla="*/ 1 h 21"/>
                    <a:gd name="T14" fmla="*/ 9 w 43"/>
                    <a:gd name="T15" fmla="*/ 4 h 21"/>
                    <a:gd name="T16" fmla="*/ 5 w 43"/>
                    <a:gd name="T17" fmla="*/ 9 h 21"/>
                    <a:gd name="T18" fmla="*/ 1 w 43"/>
                    <a:gd name="T19" fmla="*/ 15 h 21"/>
                    <a:gd name="T20" fmla="*/ 0 w 43"/>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1">
                      <a:moveTo>
                        <a:pt x="43" y="21"/>
                      </a:moveTo>
                      <a:lnTo>
                        <a:pt x="42" y="15"/>
                      </a:lnTo>
                      <a:lnTo>
                        <a:pt x="39" y="9"/>
                      </a:lnTo>
                      <a:lnTo>
                        <a:pt x="34" y="4"/>
                      </a:lnTo>
                      <a:lnTo>
                        <a:pt x="28" y="1"/>
                      </a:lnTo>
                      <a:lnTo>
                        <a:pt x="22" y="0"/>
                      </a:lnTo>
                      <a:lnTo>
                        <a:pt x="15" y="1"/>
                      </a:lnTo>
                      <a:lnTo>
                        <a:pt x="9" y="4"/>
                      </a:lnTo>
                      <a:lnTo>
                        <a:pt x="5" y="9"/>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0" name="Line 2461"/>
                <p:cNvSpPr>
                  <a:spLocks noChangeShapeType="1"/>
                </p:cNvSpPr>
                <p:nvPr/>
              </p:nvSpPr>
              <p:spPr bwMode="auto">
                <a:xfrm flipH="1" flipV="1">
                  <a:off x="2197" y="290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1" name="Line 2462"/>
                <p:cNvSpPr>
                  <a:spLocks noChangeShapeType="1"/>
                </p:cNvSpPr>
                <p:nvPr/>
              </p:nvSpPr>
              <p:spPr bwMode="auto">
                <a:xfrm>
                  <a:off x="2183" y="290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2" name="Freeform 2463"/>
                <p:cNvSpPr>
                  <a:spLocks/>
                </p:cNvSpPr>
                <p:nvPr/>
              </p:nvSpPr>
              <p:spPr bwMode="auto">
                <a:xfrm>
                  <a:off x="2180" y="3071"/>
                  <a:ext cx="4" cy="7"/>
                </a:xfrm>
                <a:custGeom>
                  <a:avLst/>
                  <a:gdLst>
                    <a:gd name="T0" fmla="*/ 0 w 21"/>
                    <a:gd name="T1" fmla="*/ 43 h 43"/>
                    <a:gd name="T2" fmla="*/ 6 w 21"/>
                    <a:gd name="T3" fmla="*/ 42 h 43"/>
                    <a:gd name="T4" fmla="*/ 13 w 21"/>
                    <a:gd name="T5" fmla="*/ 39 h 43"/>
                    <a:gd name="T6" fmla="*/ 17 w 21"/>
                    <a:gd name="T7" fmla="*/ 34 h 43"/>
                    <a:gd name="T8" fmla="*/ 20 w 21"/>
                    <a:gd name="T9" fmla="*/ 28 h 43"/>
                    <a:gd name="T10" fmla="*/ 21 w 21"/>
                    <a:gd name="T11" fmla="*/ 22 h 43"/>
                    <a:gd name="T12" fmla="*/ 20 w 21"/>
                    <a:gd name="T13" fmla="*/ 15 h 43"/>
                    <a:gd name="T14" fmla="*/ 17 w 21"/>
                    <a:gd name="T15" fmla="*/ 9 h 43"/>
                    <a:gd name="T16" fmla="*/ 13 w 21"/>
                    <a:gd name="T17" fmla="*/ 5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3" y="39"/>
                      </a:lnTo>
                      <a:lnTo>
                        <a:pt x="17" y="34"/>
                      </a:lnTo>
                      <a:lnTo>
                        <a:pt x="20" y="28"/>
                      </a:lnTo>
                      <a:lnTo>
                        <a:pt x="21" y="22"/>
                      </a:lnTo>
                      <a:lnTo>
                        <a:pt x="20" y="15"/>
                      </a:lnTo>
                      <a:lnTo>
                        <a:pt x="17" y="9"/>
                      </a:lnTo>
                      <a:lnTo>
                        <a:pt x="13" y="5"/>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3" name="Line 2464"/>
                <p:cNvSpPr>
                  <a:spLocks noChangeShapeType="1"/>
                </p:cNvSpPr>
                <p:nvPr/>
              </p:nvSpPr>
              <p:spPr bwMode="auto">
                <a:xfrm flipV="1">
                  <a:off x="2116" y="307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4" name="Line 2465"/>
                <p:cNvSpPr>
                  <a:spLocks noChangeShapeType="1"/>
                </p:cNvSpPr>
                <p:nvPr/>
              </p:nvSpPr>
              <p:spPr bwMode="auto">
                <a:xfrm flipH="1">
                  <a:off x="2116" y="3071"/>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5" name="Line 2466"/>
                <p:cNvSpPr>
                  <a:spLocks noChangeShapeType="1"/>
                </p:cNvSpPr>
                <p:nvPr/>
              </p:nvSpPr>
              <p:spPr bwMode="auto">
                <a:xfrm flipH="1" flipV="1">
                  <a:off x="2198" y="299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6" name="Line 2467"/>
                <p:cNvSpPr>
                  <a:spLocks noChangeShapeType="1"/>
                </p:cNvSpPr>
                <p:nvPr/>
              </p:nvSpPr>
              <p:spPr bwMode="auto">
                <a:xfrm>
                  <a:off x="2183" y="2992"/>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7" name="Freeform 2468"/>
                <p:cNvSpPr>
                  <a:spLocks/>
                </p:cNvSpPr>
                <p:nvPr/>
              </p:nvSpPr>
              <p:spPr bwMode="auto">
                <a:xfrm>
                  <a:off x="2198" y="3071"/>
                  <a:ext cx="4" cy="7"/>
                </a:xfrm>
                <a:custGeom>
                  <a:avLst/>
                  <a:gdLst>
                    <a:gd name="T0" fmla="*/ 21 w 21"/>
                    <a:gd name="T1" fmla="*/ 0 h 43"/>
                    <a:gd name="T2" fmla="*/ 14 w 21"/>
                    <a:gd name="T3" fmla="*/ 1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4 h 43"/>
                    <a:gd name="T16" fmla="*/ 8 w 21"/>
                    <a:gd name="T17" fmla="*/ 39 h 43"/>
                    <a:gd name="T18" fmla="*/ 14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4" y="1"/>
                      </a:lnTo>
                      <a:lnTo>
                        <a:pt x="8" y="5"/>
                      </a:lnTo>
                      <a:lnTo>
                        <a:pt x="4" y="9"/>
                      </a:lnTo>
                      <a:lnTo>
                        <a:pt x="1" y="15"/>
                      </a:lnTo>
                      <a:lnTo>
                        <a:pt x="0" y="22"/>
                      </a:lnTo>
                      <a:lnTo>
                        <a:pt x="1" y="28"/>
                      </a:lnTo>
                      <a:lnTo>
                        <a:pt x="4" y="34"/>
                      </a:lnTo>
                      <a:lnTo>
                        <a:pt x="8" y="39"/>
                      </a:lnTo>
                      <a:lnTo>
                        <a:pt x="14"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8" name="Line 2469"/>
                <p:cNvSpPr>
                  <a:spLocks noChangeShapeType="1"/>
                </p:cNvSpPr>
                <p:nvPr/>
              </p:nvSpPr>
              <p:spPr bwMode="auto">
                <a:xfrm>
                  <a:off x="2183"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59" name="Line 2470"/>
                <p:cNvSpPr>
                  <a:spLocks noChangeShapeType="1"/>
                </p:cNvSpPr>
                <p:nvPr/>
              </p:nvSpPr>
              <p:spPr bwMode="auto">
                <a:xfrm flipH="1" flipV="1">
                  <a:off x="2197"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0" name="Freeform 2471"/>
                <p:cNvSpPr>
                  <a:spLocks/>
                </p:cNvSpPr>
                <p:nvPr/>
              </p:nvSpPr>
              <p:spPr bwMode="auto">
                <a:xfrm>
                  <a:off x="2111" y="2801"/>
                  <a:ext cx="4" cy="3"/>
                </a:xfrm>
                <a:custGeom>
                  <a:avLst/>
                  <a:gdLst>
                    <a:gd name="T0" fmla="*/ 21 w 21"/>
                    <a:gd name="T1" fmla="*/ 0 h 22"/>
                    <a:gd name="T2" fmla="*/ 16 w 21"/>
                    <a:gd name="T3" fmla="*/ 1 h 22"/>
                    <a:gd name="T4" fmla="*/ 10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0"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1" name="Freeform 2472"/>
                <p:cNvSpPr>
                  <a:spLocks/>
                </p:cNvSpPr>
                <p:nvPr/>
              </p:nvSpPr>
              <p:spPr bwMode="auto">
                <a:xfrm>
                  <a:off x="2111" y="2811"/>
                  <a:ext cx="4" cy="4"/>
                </a:xfrm>
                <a:custGeom>
                  <a:avLst/>
                  <a:gdLst>
                    <a:gd name="T0" fmla="*/ 0 w 21"/>
                    <a:gd name="T1" fmla="*/ 0 h 22"/>
                    <a:gd name="T2" fmla="*/ 1 w 21"/>
                    <a:gd name="T3" fmla="*/ 6 h 22"/>
                    <a:gd name="T4" fmla="*/ 3 w 21"/>
                    <a:gd name="T5" fmla="*/ 11 h 22"/>
                    <a:gd name="T6" fmla="*/ 6 w 21"/>
                    <a:gd name="T7" fmla="*/ 15 h 22"/>
                    <a:gd name="T8" fmla="*/ 10 w 21"/>
                    <a:gd name="T9" fmla="*/ 18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0" y="18"/>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2" name="Line 2473"/>
                <p:cNvSpPr>
                  <a:spLocks noChangeShapeType="1"/>
                </p:cNvSpPr>
                <p:nvPr/>
              </p:nvSpPr>
              <p:spPr bwMode="auto">
                <a:xfrm flipV="1">
                  <a:off x="2022" y="2800"/>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3" name="Line 2474"/>
                <p:cNvSpPr>
                  <a:spLocks noChangeShapeType="1"/>
                </p:cNvSpPr>
                <p:nvPr/>
              </p:nvSpPr>
              <p:spPr bwMode="auto">
                <a:xfrm flipV="1">
                  <a:off x="2022"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4" name="Freeform 2475"/>
                <p:cNvSpPr>
                  <a:spLocks/>
                </p:cNvSpPr>
                <p:nvPr/>
              </p:nvSpPr>
              <p:spPr bwMode="auto">
                <a:xfrm>
                  <a:off x="2001" y="2801"/>
                  <a:ext cx="3" cy="3"/>
                </a:xfrm>
                <a:custGeom>
                  <a:avLst/>
                  <a:gdLst>
                    <a:gd name="T0" fmla="*/ 21 w 21"/>
                    <a:gd name="T1" fmla="*/ 21 h 21"/>
                    <a:gd name="T2" fmla="*/ 20 w 21"/>
                    <a:gd name="T3" fmla="*/ 16 h 21"/>
                    <a:gd name="T4" fmla="*/ 18 w 21"/>
                    <a:gd name="T5" fmla="*/ 10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5" name="Freeform 2476"/>
                <p:cNvSpPr>
                  <a:spLocks/>
                </p:cNvSpPr>
                <p:nvPr/>
              </p:nvSpPr>
              <p:spPr bwMode="auto">
                <a:xfrm>
                  <a:off x="2001" y="2812"/>
                  <a:ext cx="3" cy="3"/>
                </a:xfrm>
                <a:custGeom>
                  <a:avLst/>
                  <a:gdLst>
                    <a:gd name="T0" fmla="*/ 0 w 21"/>
                    <a:gd name="T1" fmla="*/ 22 h 22"/>
                    <a:gd name="T2" fmla="*/ 5 w 21"/>
                    <a:gd name="T3" fmla="*/ 21 h 22"/>
                    <a:gd name="T4" fmla="*/ 10 w 21"/>
                    <a:gd name="T5" fmla="*/ 19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0" y="19"/>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6" name="Line 2477"/>
                <p:cNvSpPr>
                  <a:spLocks noChangeShapeType="1"/>
                </p:cNvSpPr>
                <p:nvPr/>
              </p:nvSpPr>
              <p:spPr bwMode="auto">
                <a:xfrm>
                  <a:off x="2004" y="2804"/>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7" name="Freeform 2478"/>
                <p:cNvSpPr>
                  <a:spLocks/>
                </p:cNvSpPr>
                <p:nvPr/>
              </p:nvSpPr>
              <p:spPr bwMode="auto">
                <a:xfrm>
                  <a:off x="2019" y="2801"/>
                  <a:ext cx="3" cy="3"/>
                </a:xfrm>
                <a:custGeom>
                  <a:avLst/>
                  <a:gdLst>
                    <a:gd name="T0" fmla="*/ 22 w 22"/>
                    <a:gd name="T1" fmla="*/ 0 h 22"/>
                    <a:gd name="T2" fmla="*/ 16 w 22"/>
                    <a:gd name="T3" fmla="*/ 1 h 22"/>
                    <a:gd name="T4" fmla="*/ 11 w 22"/>
                    <a:gd name="T5" fmla="*/ 4 h 22"/>
                    <a:gd name="T6" fmla="*/ 7 w 22"/>
                    <a:gd name="T7" fmla="*/ 7 h 22"/>
                    <a:gd name="T8" fmla="*/ 4 w 22"/>
                    <a:gd name="T9" fmla="*/ 11 h 22"/>
                    <a:gd name="T10" fmla="*/ 1 w 22"/>
                    <a:gd name="T11" fmla="*/ 16 h 22"/>
                    <a:gd name="T12" fmla="*/ 0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0"/>
                      </a:moveTo>
                      <a:lnTo>
                        <a:pt x="16" y="1"/>
                      </a:lnTo>
                      <a:lnTo>
                        <a:pt x="11" y="4"/>
                      </a:lnTo>
                      <a:lnTo>
                        <a:pt x="7" y="7"/>
                      </a:lnTo>
                      <a:lnTo>
                        <a:pt x="4"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8" name="Freeform 2479"/>
                <p:cNvSpPr>
                  <a:spLocks/>
                </p:cNvSpPr>
                <p:nvPr/>
              </p:nvSpPr>
              <p:spPr bwMode="auto">
                <a:xfrm>
                  <a:off x="2019" y="2811"/>
                  <a:ext cx="3" cy="4"/>
                </a:xfrm>
                <a:custGeom>
                  <a:avLst/>
                  <a:gdLst>
                    <a:gd name="T0" fmla="*/ 0 w 22"/>
                    <a:gd name="T1" fmla="*/ 0 h 22"/>
                    <a:gd name="T2" fmla="*/ 1 w 22"/>
                    <a:gd name="T3" fmla="*/ 6 h 22"/>
                    <a:gd name="T4" fmla="*/ 4 w 22"/>
                    <a:gd name="T5" fmla="*/ 11 h 22"/>
                    <a:gd name="T6" fmla="*/ 7 w 22"/>
                    <a:gd name="T7" fmla="*/ 15 h 22"/>
                    <a:gd name="T8" fmla="*/ 11 w 22"/>
                    <a:gd name="T9" fmla="*/ 19 h 22"/>
                    <a:gd name="T10" fmla="*/ 16 w 22"/>
                    <a:gd name="T11" fmla="*/ 21 h 22"/>
                    <a:gd name="T12" fmla="*/ 22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1" y="6"/>
                      </a:lnTo>
                      <a:lnTo>
                        <a:pt x="4" y="11"/>
                      </a:lnTo>
                      <a:lnTo>
                        <a:pt x="7" y="15"/>
                      </a:lnTo>
                      <a:lnTo>
                        <a:pt x="11" y="19"/>
                      </a:lnTo>
                      <a:lnTo>
                        <a:pt x="16" y="21"/>
                      </a:lnTo>
                      <a:lnTo>
                        <a:pt x="22"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9" name="Line 2480"/>
                <p:cNvSpPr>
                  <a:spLocks noChangeShapeType="1"/>
                </p:cNvSpPr>
                <p:nvPr/>
              </p:nvSpPr>
              <p:spPr bwMode="auto">
                <a:xfrm flipV="1">
                  <a:off x="2019"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0" name="Freeform 2481"/>
                <p:cNvSpPr>
                  <a:spLocks/>
                </p:cNvSpPr>
                <p:nvPr/>
              </p:nvSpPr>
              <p:spPr bwMode="auto">
                <a:xfrm>
                  <a:off x="2086" y="2800"/>
                  <a:ext cx="4" cy="4"/>
                </a:xfrm>
                <a:custGeom>
                  <a:avLst/>
                  <a:gdLst>
                    <a:gd name="T0" fmla="*/ 22 w 22"/>
                    <a:gd name="T1" fmla="*/ 22 h 22"/>
                    <a:gd name="T2" fmla="*/ 21 w 22"/>
                    <a:gd name="T3" fmla="*/ 16 h 22"/>
                    <a:gd name="T4" fmla="*/ 18 w 22"/>
                    <a:gd name="T5" fmla="*/ 11 h 22"/>
                    <a:gd name="T6" fmla="*/ 15 w 22"/>
                    <a:gd name="T7" fmla="*/ 7 h 22"/>
                    <a:gd name="T8" fmla="*/ 11 w 22"/>
                    <a:gd name="T9" fmla="*/ 4 h 22"/>
                    <a:gd name="T10" fmla="*/ 6 w 22"/>
                    <a:gd name="T11" fmla="*/ 1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22"/>
                      </a:moveTo>
                      <a:lnTo>
                        <a:pt x="21" y="16"/>
                      </a:lnTo>
                      <a:lnTo>
                        <a:pt x="18" y="11"/>
                      </a:lnTo>
                      <a:lnTo>
                        <a:pt x="15" y="7"/>
                      </a:lnTo>
                      <a:lnTo>
                        <a:pt x="11"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1" name="Freeform 2482"/>
                <p:cNvSpPr>
                  <a:spLocks/>
                </p:cNvSpPr>
                <p:nvPr/>
              </p:nvSpPr>
              <p:spPr bwMode="auto">
                <a:xfrm>
                  <a:off x="2086" y="2811"/>
                  <a:ext cx="4" cy="4"/>
                </a:xfrm>
                <a:custGeom>
                  <a:avLst/>
                  <a:gdLst>
                    <a:gd name="T0" fmla="*/ 0 w 22"/>
                    <a:gd name="T1" fmla="*/ 22 h 22"/>
                    <a:gd name="T2" fmla="*/ 6 w 22"/>
                    <a:gd name="T3" fmla="*/ 21 h 22"/>
                    <a:gd name="T4" fmla="*/ 11 w 22"/>
                    <a:gd name="T5" fmla="*/ 18 h 22"/>
                    <a:gd name="T6" fmla="*/ 15 w 22"/>
                    <a:gd name="T7" fmla="*/ 15 h 22"/>
                    <a:gd name="T8" fmla="*/ 18 w 22"/>
                    <a:gd name="T9" fmla="*/ 11 h 22"/>
                    <a:gd name="T10" fmla="*/ 21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1"/>
                      </a:lnTo>
                      <a:lnTo>
                        <a:pt x="11" y="18"/>
                      </a:lnTo>
                      <a:lnTo>
                        <a:pt x="15" y="15"/>
                      </a:lnTo>
                      <a:lnTo>
                        <a:pt x="18" y="11"/>
                      </a:lnTo>
                      <a:lnTo>
                        <a:pt x="21"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2" name="Line 2483"/>
                <p:cNvSpPr>
                  <a:spLocks noChangeShapeType="1"/>
                </p:cNvSpPr>
                <p:nvPr/>
              </p:nvSpPr>
              <p:spPr bwMode="auto">
                <a:xfrm>
                  <a:off x="2090"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3" name="Freeform 2484"/>
                <p:cNvSpPr>
                  <a:spLocks/>
                </p:cNvSpPr>
                <p:nvPr/>
              </p:nvSpPr>
              <p:spPr bwMode="auto">
                <a:xfrm>
                  <a:off x="2099" y="2806"/>
                  <a:ext cx="3" cy="3"/>
                </a:xfrm>
                <a:custGeom>
                  <a:avLst/>
                  <a:gdLst>
                    <a:gd name="T0" fmla="*/ 21 w 21"/>
                    <a:gd name="T1" fmla="*/ 11 h 22"/>
                    <a:gd name="T2" fmla="*/ 20 w 21"/>
                    <a:gd name="T3" fmla="*/ 7 h 22"/>
                    <a:gd name="T4" fmla="*/ 17 w 21"/>
                    <a:gd name="T5" fmla="*/ 2 h 22"/>
                    <a:gd name="T6" fmla="*/ 13 w 21"/>
                    <a:gd name="T7" fmla="*/ 0 h 22"/>
                    <a:gd name="T8" fmla="*/ 8 w 21"/>
                    <a:gd name="T9" fmla="*/ 0 h 22"/>
                    <a:gd name="T10" fmla="*/ 4 w 21"/>
                    <a:gd name="T11" fmla="*/ 2 h 22"/>
                    <a:gd name="T12" fmla="*/ 1 w 21"/>
                    <a:gd name="T13" fmla="*/ 7 h 22"/>
                    <a:gd name="T14" fmla="*/ 0 w 21"/>
                    <a:gd name="T15" fmla="*/ 11 h 22"/>
                    <a:gd name="T16" fmla="*/ 1 w 21"/>
                    <a:gd name="T17" fmla="*/ 15 h 22"/>
                    <a:gd name="T18" fmla="*/ 4 w 21"/>
                    <a:gd name="T19" fmla="*/ 19 h 22"/>
                    <a:gd name="T20" fmla="*/ 8 w 21"/>
                    <a:gd name="T21" fmla="*/ 22 h 22"/>
                    <a:gd name="T22" fmla="*/ 13 w 21"/>
                    <a:gd name="T23" fmla="*/ 22 h 22"/>
                    <a:gd name="T24" fmla="*/ 17 w 21"/>
                    <a:gd name="T25" fmla="*/ 19 h 22"/>
                    <a:gd name="T26" fmla="*/ 20 w 21"/>
                    <a:gd name="T27" fmla="*/ 15 h 22"/>
                    <a:gd name="T28" fmla="*/ 21 w 21"/>
                    <a:gd name="T29"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2">
                      <a:moveTo>
                        <a:pt x="21" y="11"/>
                      </a:moveTo>
                      <a:lnTo>
                        <a:pt x="20" y="7"/>
                      </a:lnTo>
                      <a:lnTo>
                        <a:pt x="17" y="2"/>
                      </a:lnTo>
                      <a:lnTo>
                        <a:pt x="13" y="0"/>
                      </a:lnTo>
                      <a:lnTo>
                        <a:pt x="8" y="0"/>
                      </a:lnTo>
                      <a:lnTo>
                        <a:pt x="4" y="2"/>
                      </a:lnTo>
                      <a:lnTo>
                        <a:pt x="1" y="7"/>
                      </a:lnTo>
                      <a:lnTo>
                        <a:pt x="0" y="11"/>
                      </a:lnTo>
                      <a:lnTo>
                        <a:pt x="1" y="15"/>
                      </a:lnTo>
                      <a:lnTo>
                        <a:pt x="4" y="19"/>
                      </a:lnTo>
                      <a:lnTo>
                        <a:pt x="8" y="22"/>
                      </a:lnTo>
                      <a:lnTo>
                        <a:pt x="13" y="22"/>
                      </a:lnTo>
                      <a:lnTo>
                        <a:pt x="17" y="19"/>
                      </a:lnTo>
                      <a:lnTo>
                        <a:pt x="20" y="15"/>
                      </a:lnTo>
                      <a:lnTo>
                        <a:pt x="21" y="1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4" name="Line 2485"/>
                <p:cNvSpPr>
                  <a:spLocks noChangeShapeType="1"/>
                </p:cNvSpPr>
                <p:nvPr/>
              </p:nvSpPr>
              <p:spPr bwMode="auto">
                <a:xfrm flipV="1">
                  <a:off x="2111"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5" name="Freeform 2486"/>
                <p:cNvSpPr>
                  <a:spLocks/>
                </p:cNvSpPr>
                <p:nvPr/>
              </p:nvSpPr>
              <p:spPr bwMode="auto">
                <a:xfrm>
                  <a:off x="2179" y="2811"/>
                  <a:ext cx="4" cy="4"/>
                </a:xfrm>
                <a:custGeom>
                  <a:avLst/>
                  <a:gdLst>
                    <a:gd name="T0" fmla="*/ 0 w 21"/>
                    <a:gd name="T1" fmla="*/ 22 h 22"/>
                    <a:gd name="T2" fmla="*/ 5 w 21"/>
                    <a:gd name="T3" fmla="*/ 21 h 22"/>
                    <a:gd name="T4" fmla="*/ 10 w 21"/>
                    <a:gd name="T5" fmla="*/ 18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0" y="18"/>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6" name="Freeform 2487"/>
                <p:cNvSpPr>
                  <a:spLocks/>
                </p:cNvSpPr>
                <p:nvPr/>
              </p:nvSpPr>
              <p:spPr bwMode="auto">
                <a:xfrm>
                  <a:off x="2179" y="2800"/>
                  <a:ext cx="4" cy="4"/>
                </a:xfrm>
                <a:custGeom>
                  <a:avLst/>
                  <a:gdLst>
                    <a:gd name="T0" fmla="*/ 21 w 21"/>
                    <a:gd name="T1" fmla="*/ 22 h 22"/>
                    <a:gd name="T2" fmla="*/ 20 w 21"/>
                    <a:gd name="T3" fmla="*/ 16 h 22"/>
                    <a:gd name="T4" fmla="*/ 18 w 21"/>
                    <a:gd name="T5" fmla="*/ 11 h 22"/>
                    <a:gd name="T6" fmla="*/ 14 w 21"/>
                    <a:gd name="T7" fmla="*/ 7 h 22"/>
                    <a:gd name="T8" fmla="*/ 10 w 21"/>
                    <a:gd name="T9" fmla="*/ 3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4" y="7"/>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7" name="Line 2488"/>
                <p:cNvSpPr>
                  <a:spLocks noChangeShapeType="1"/>
                </p:cNvSpPr>
                <p:nvPr/>
              </p:nvSpPr>
              <p:spPr bwMode="auto">
                <a:xfrm flipV="1">
                  <a:off x="2115" y="2800"/>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8" name="Line 2489"/>
                <p:cNvSpPr>
                  <a:spLocks noChangeShapeType="1"/>
                </p:cNvSpPr>
                <p:nvPr/>
              </p:nvSpPr>
              <p:spPr bwMode="auto">
                <a:xfrm flipV="1">
                  <a:off x="2115" y="28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79" name="Freeform 2490"/>
                <p:cNvSpPr>
                  <a:spLocks/>
                </p:cNvSpPr>
                <p:nvPr/>
              </p:nvSpPr>
              <p:spPr bwMode="auto">
                <a:xfrm>
                  <a:off x="2197" y="2800"/>
                  <a:ext cx="4" cy="4"/>
                </a:xfrm>
                <a:custGeom>
                  <a:avLst/>
                  <a:gdLst>
                    <a:gd name="T0" fmla="*/ 21 w 21"/>
                    <a:gd name="T1" fmla="*/ 0 h 22"/>
                    <a:gd name="T2" fmla="*/ 16 w 21"/>
                    <a:gd name="T3" fmla="*/ 1 h 22"/>
                    <a:gd name="T4" fmla="*/ 11 w 21"/>
                    <a:gd name="T5" fmla="*/ 3 h 22"/>
                    <a:gd name="T6" fmla="*/ 7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3"/>
                      </a:lnTo>
                      <a:lnTo>
                        <a:pt x="7"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0" name="Freeform 2491"/>
                <p:cNvSpPr>
                  <a:spLocks/>
                </p:cNvSpPr>
                <p:nvPr/>
              </p:nvSpPr>
              <p:spPr bwMode="auto">
                <a:xfrm>
                  <a:off x="2197" y="2811"/>
                  <a:ext cx="4" cy="3"/>
                </a:xfrm>
                <a:custGeom>
                  <a:avLst/>
                  <a:gdLst>
                    <a:gd name="T0" fmla="*/ 0 w 21"/>
                    <a:gd name="T1" fmla="*/ 0 h 21"/>
                    <a:gd name="T2" fmla="*/ 1 w 21"/>
                    <a:gd name="T3" fmla="*/ 5 h 21"/>
                    <a:gd name="T4" fmla="*/ 3 w 21"/>
                    <a:gd name="T5" fmla="*/ 11 h 21"/>
                    <a:gd name="T6" fmla="*/ 7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7"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1" name="Line 2492"/>
                <p:cNvSpPr>
                  <a:spLocks noChangeShapeType="1"/>
                </p:cNvSpPr>
                <p:nvPr/>
              </p:nvSpPr>
              <p:spPr bwMode="auto">
                <a:xfrm>
                  <a:off x="2183"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2" name="Line 2493"/>
                <p:cNvSpPr>
                  <a:spLocks noChangeShapeType="1"/>
                </p:cNvSpPr>
                <p:nvPr/>
              </p:nvSpPr>
              <p:spPr bwMode="auto">
                <a:xfrm flipV="1">
                  <a:off x="2197" y="280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3" name="Line 2494"/>
                <p:cNvSpPr>
                  <a:spLocks noChangeShapeType="1"/>
                </p:cNvSpPr>
                <p:nvPr/>
              </p:nvSpPr>
              <p:spPr bwMode="auto">
                <a:xfrm flipV="1">
                  <a:off x="2369" y="308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4" name="Line 2495"/>
                <p:cNvSpPr>
                  <a:spLocks noChangeShapeType="1"/>
                </p:cNvSpPr>
                <p:nvPr/>
              </p:nvSpPr>
              <p:spPr bwMode="auto">
                <a:xfrm flipV="1">
                  <a:off x="2284" y="308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5" name="Line 2496"/>
                <p:cNvSpPr>
                  <a:spLocks noChangeShapeType="1"/>
                </p:cNvSpPr>
                <p:nvPr/>
              </p:nvSpPr>
              <p:spPr bwMode="auto">
                <a:xfrm flipH="1">
                  <a:off x="2373" y="307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6" name="Line 2497"/>
                <p:cNvSpPr>
                  <a:spLocks noChangeShapeType="1"/>
                </p:cNvSpPr>
                <p:nvPr/>
              </p:nvSpPr>
              <p:spPr bwMode="auto">
                <a:xfrm flipV="1">
                  <a:off x="2373" y="3077"/>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7" name="Line 2498"/>
                <p:cNvSpPr>
                  <a:spLocks noChangeShapeType="1"/>
                </p:cNvSpPr>
                <p:nvPr/>
              </p:nvSpPr>
              <p:spPr bwMode="auto">
                <a:xfrm flipV="1">
                  <a:off x="2369" y="29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8" name="Line 2499"/>
                <p:cNvSpPr>
                  <a:spLocks noChangeShapeType="1"/>
                </p:cNvSpPr>
                <p:nvPr/>
              </p:nvSpPr>
              <p:spPr bwMode="auto">
                <a:xfrm flipH="1">
                  <a:off x="2369" y="306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9" name="Line 2500"/>
                <p:cNvSpPr>
                  <a:spLocks noChangeShapeType="1"/>
                </p:cNvSpPr>
                <p:nvPr/>
              </p:nvSpPr>
              <p:spPr bwMode="auto">
                <a:xfrm flipV="1">
                  <a:off x="2369" y="290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0" name="Line 2501"/>
                <p:cNvSpPr>
                  <a:spLocks noChangeShapeType="1"/>
                </p:cNvSpPr>
                <p:nvPr/>
              </p:nvSpPr>
              <p:spPr bwMode="auto">
                <a:xfrm flipH="1">
                  <a:off x="2369" y="297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1" name="Line 2502"/>
                <p:cNvSpPr>
                  <a:spLocks noChangeShapeType="1"/>
                </p:cNvSpPr>
                <p:nvPr/>
              </p:nvSpPr>
              <p:spPr bwMode="auto">
                <a:xfrm flipV="1">
                  <a:off x="2368" y="282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2" name="Line 2503"/>
                <p:cNvSpPr>
                  <a:spLocks noChangeShapeType="1"/>
                </p:cNvSpPr>
                <p:nvPr/>
              </p:nvSpPr>
              <p:spPr bwMode="auto">
                <a:xfrm flipH="1">
                  <a:off x="2369" y="28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3" name="Line 2504"/>
                <p:cNvSpPr>
                  <a:spLocks noChangeShapeType="1"/>
                </p:cNvSpPr>
                <p:nvPr/>
              </p:nvSpPr>
              <p:spPr bwMode="auto">
                <a:xfrm flipH="1" flipV="1">
                  <a:off x="2369" y="290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4" name="Line 2505"/>
                <p:cNvSpPr>
                  <a:spLocks noChangeShapeType="1"/>
                </p:cNvSpPr>
                <p:nvPr/>
              </p:nvSpPr>
              <p:spPr bwMode="auto">
                <a:xfrm>
                  <a:off x="2354" y="2906"/>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5" name="Line 2506"/>
                <p:cNvSpPr>
                  <a:spLocks noChangeShapeType="1"/>
                </p:cNvSpPr>
                <p:nvPr/>
              </p:nvSpPr>
              <p:spPr bwMode="auto">
                <a:xfrm flipH="1" flipV="1">
                  <a:off x="2283" y="290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6" name="Line 2507"/>
                <p:cNvSpPr>
                  <a:spLocks noChangeShapeType="1"/>
                </p:cNvSpPr>
                <p:nvPr/>
              </p:nvSpPr>
              <p:spPr bwMode="auto">
                <a:xfrm>
                  <a:off x="2269" y="290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7" name="Line 2508"/>
                <p:cNvSpPr>
                  <a:spLocks noChangeShapeType="1"/>
                </p:cNvSpPr>
                <p:nvPr/>
              </p:nvSpPr>
              <p:spPr bwMode="auto">
                <a:xfrm flipV="1">
                  <a:off x="2287" y="3077"/>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8" name="Line 2509"/>
                <p:cNvSpPr>
                  <a:spLocks noChangeShapeType="1"/>
                </p:cNvSpPr>
                <p:nvPr/>
              </p:nvSpPr>
              <p:spPr bwMode="auto">
                <a:xfrm flipH="1">
                  <a:off x="2287" y="3070"/>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99" name="Line 2510"/>
                <p:cNvSpPr>
                  <a:spLocks noChangeShapeType="1"/>
                </p:cNvSpPr>
                <p:nvPr/>
              </p:nvSpPr>
              <p:spPr bwMode="auto">
                <a:xfrm flipV="1">
                  <a:off x="2283" y="299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0" name="Line 2511"/>
                <p:cNvSpPr>
                  <a:spLocks noChangeShapeType="1"/>
                </p:cNvSpPr>
                <p:nvPr/>
              </p:nvSpPr>
              <p:spPr bwMode="auto">
                <a:xfrm flipH="1">
                  <a:off x="2284" y="306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1" name="Line 2512"/>
                <p:cNvSpPr>
                  <a:spLocks noChangeShapeType="1"/>
                </p:cNvSpPr>
                <p:nvPr/>
              </p:nvSpPr>
              <p:spPr bwMode="auto">
                <a:xfrm flipH="1">
                  <a:off x="2283" y="2977"/>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2" name="Line 2513"/>
                <p:cNvSpPr>
                  <a:spLocks noChangeShapeType="1"/>
                </p:cNvSpPr>
                <p:nvPr/>
              </p:nvSpPr>
              <p:spPr bwMode="auto">
                <a:xfrm flipH="1" flipV="1">
                  <a:off x="2283" y="299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3" name="Line 2514"/>
                <p:cNvSpPr>
                  <a:spLocks noChangeShapeType="1"/>
                </p:cNvSpPr>
                <p:nvPr/>
              </p:nvSpPr>
              <p:spPr bwMode="auto">
                <a:xfrm>
                  <a:off x="2269"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4" name="Freeform 2515"/>
                <p:cNvSpPr>
                  <a:spLocks/>
                </p:cNvSpPr>
                <p:nvPr/>
              </p:nvSpPr>
              <p:spPr bwMode="auto">
                <a:xfrm>
                  <a:off x="2266" y="3071"/>
                  <a:ext cx="3" cy="7"/>
                </a:xfrm>
                <a:custGeom>
                  <a:avLst/>
                  <a:gdLst>
                    <a:gd name="T0" fmla="*/ 0 w 22"/>
                    <a:gd name="T1" fmla="*/ 43 h 43"/>
                    <a:gd name="T2" fmla="*/ 7 w 22"/>
                    <a:gd name="T3" fmla="*/ 42 h 43"/>
                    <a:gd name="T4" fmla="*/ 13 w 22"/>
                    <a:gd name="T5" fmla="*/ 39 h 43"/>
                    <a:gd name="T6" fmla="*/ 18 w 22"/>
                    <a:gd name="T7" fmla="*/ 34 h 43"/>
                    <a:gd name="T8" fmla="*/ 21 w 22"/>
                    <a:gd name="T9" fmla="*/ 28 h 43"/>
                    <a:gd name="T10" fmla="*/ 22 w 22"/>
                    <a:gd name="T11" fmla="*/ 22 h 43"/>
                    <a:gd name="T12" fmla="*/ 21 w 22"/>
                    <a:gd name="T13" fmla="*/ 15 h 43"/>
                    <a:gd name="T14" fmla="*/ 18 w 22"/>
                    <a:gd name="T15" fmla="*/ 9 h 43"/>
                    <a:gd name="T16" fmla="*/ 13 w 22"/>
                    <a:gd name="T17" fmla="*/ 5 h 43"/>
                    <a:gd name="T18" fmla="*/ 7 w 22"/>
                    <a:gd name="T19" fmla="*/ 1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2"/>
                      </a:lnTo>
                      <a:lnTo>
                        <a:pt x="13" y="39"/>
                      </a:lnTo>
                      <a:lnTo>
                        <a:pt x="18" y="34"/>
                      </a:lnTo>
                      <a:lnTo>
                        <a:pt x="21" y="28"/>
                      </a:lnTo>
                      <a:lnTo>
                        <a:pt x="22" y="22"/>
                      </a:lnTo>
                      <a:lnTo>
                        <a:pt x="21" y="15"/>
                      </a:lnTo>
                      <a:lnTo>
                        <a:pt x="18" y="9"/>
                      </a:lnTo>
                      <a:lnTo>
                        <a:pt x="13" y="5"/>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5" name="Freeform 2516"/>
                <p:cNvSpPr>
                  <a:spLocks/>
                </p:cNvSpPr>
                <p:nvPr/>
              </p:nvSpPr>
              <p:spPr bwMode="auto">
                <a:xfrm>
                  <a:off x="2284" y="3071"/>
                  <a:ext cx="3" cy="7"/>
                </a:xfrm>
                <a:custGeom>
                  <a:avLst/>
                  <a:gdLst>
                    <a:gd name="T0" fmla="*/ 21 w 21"/>
                    <a:gd name="T1" fmla="*/ 0 h 43"/>
                    <a:gd name="T2" fmla="*/ 15 w 21"/>
                    <a:gd name="T3" fmla="*/ 1 h 43"/>
                    <a:gd name="T4" fmla="*/ 9 w 21"/>
                    <a:gd name="T5" fmla="*/ 5 h 43"/>
                    <a:gd name="T6" fmla="*/ 4 w 21"/>
                    <a:gd name="T7" fmla="*/ 9 h 43"/>
                    <a:gd name="T8" fmla="*/ 1 w 21"/>
                    <a:gd name="T9" fmla="*/ 15 h 43"/>
                    <a:gd name="T10" fmla="*/ 0 w 21"/>
                    <a:gd name="T11" fmla="*/ 22 h 43"/>
                    <a:gd name="T12" fmla="*/ 1 w 21"/>
                    <a:gd name="T13" fmla="*/ 28 h 43"/>
                    <a:gd name="T14" fmla="*/ 4 w 21"/>
                    <a:gd name="T15" fmla="*/ 34 h 43"/>
                    <a:gd name="T16" fmla="*/ 9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9" y="5"/>
                      </a:lnTo>
                      <a:lnTo>
                        <a:pt x="4" y="9"/>
                      </a:lnTo>
                      <a:lnTo>
                        <a:pt x="1" y="15"/>
                      </a:lnTo>
                      <a:lnTo>
                        <a:pt x="0" y="22"/>
                      </a:lnTo>
                      <a:lnTo>
                        <a:pt x="1" y="28"/>
                      </a:lnTo>
                      <a:lnTo>
                        <a:pt x="4" y="34"/>
                      </a:lnTo>
                      <a:lnTo>
                        <a:pt x="9"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6" name="Line 2517"/>
                <p:cNvSpPr>
                  <a:spLocks noChangeShapeType="1"/>
                </p:cNvSpPr>
                <p:nvPr/>
              </p:nvSpPr>
              <p:spPr bwMode="auto">
                <a:xfrm flipH="1" flipV="1">
                  <a:off x="2369"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7" name="Line 2518"/>
                <p:cNvSpPr>
                  <a:spLocks noChangeShapeType="1"/>
                </p:cNvSpPr>
                <p:nvPr/>
              </p:nvSpPr>
              <p:spPr bwMode="auto">
                <a:xfrm>
                  <a:off x="2355" y="299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8" name="Freeform 2519"/>
                <p:cNvSpPr>
                  <a:spLocks/>
                </p:cNvSpPr>
                <p:nvPr/>
              </p:nvSpPr>
              <p:spPr bwMode="auto">
                <a:xfrm>
                  <a:off x="2352" y="3070"/>
                  <a:ext cx="3" cy="7"/>
                </a:xfrm>
                <a:custGeom>
                  <a:avLst/>
                  <a:gdLst>
                    <a:gd name="T0" fmla="*/ 0 w 21"/>
                    <a:gd name="T1" fmla="*/ 43 h 43"/>
                    <a:gd name="T2" fmla="*/ 7 w 21"/>
                    <a:gd name="T3" fmla="*/ 42 h 43"/>
                    <a:gd name="T4" fmla="*/ 13 w 21"/>
                    <a:gd name="T5" fmla="*/ 39 h 43"/>
                    <a:gd name="T6" fmla="*/ 17 w 21"/>
                    <a:gd name="T7" fmla="*/ 34 h 43"/>
                    <a:gd name="T8" fmla="*/ 20 w 21"/>
                    <a:gd name="T9" fmla="*/ 28 h 43"/>
                    <a:gd name="T10" fmla="*/ 21 w 21"/>
                    <a:gd name="T11" fmla="*/ 22 h 43"/>
                    <a:gd name="T12" fmla="*/ 20 w 21"/>
                    <a:gd name="T13" fmla="*/ 15 h 43"/>
                    <a:gd name="T14" fmla="*/ 17 w 21"/>
                    <a:gd name="T15" fmla="*/ 9 h 43"/>
                    <a:gd name="T16" fmla="*/ 13 w 21"/>
                    <a:gd name="T17" fmla="*/ 4 h 43"/>
                    <a:gd name="T18" fmla="*/ 7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7" y="42"/>
                      </a:lnTo>
                      <a:lnTo>
                        <a:pt x="13" y="39"/>
                      </a:lnTo>
                      <a:lnTo>
                        <a:pt x="17" y="34"/>
                      </a:lnTo>
                      <a:lnTo>
                        <a:pt x="20" y="28"/>
                      </a:lnTo>
                      <a:lnTo>
                        <a:pt x="21" y="22"/>
                      </a:lnTo>
                      <a:lnTo>
                        <a:pt x="20" y="15"/>
                      </a:lnTo>
                      <a:lnTo>
                        <a:pt x="17" y="9"/>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9" name="Freeform 2520"/>
                <p:cNvSpPr>
                  <a:spLocks/>
                </p:cNvSpPr>
                <p:nvPr/>
              </p:nvSpPr>
              <p:spPr bwMode="auto">
                <a:xfrm>
                  <a:off x="2369" y="3070"/>
                  <a:ext cx="4" cy="7"/>
                </a:xfrm>
                <a:custGeom>
                  <a:avLst/>
                  <a:gdLst>
                    <a:gd name="T0" fmla="*/ 21 w 21"/>
                    <a:gd name="T1" fmla="*/ 0 h 43"/>
                    <a:gd name="T2" fmla="*/ 15 w 21"/>
                    <a:gd name="T3" fmla="*/ 1 h 43"/>
                    <a:gd name="T4" fmla="*/ 8 w 21"/>
                    <a:gd name="T5" fmla="*/ 4 h 43"/>
                    <a:gd name="T6" fmla="*/ 4 w 21"/>
                    <a:gd name="T7" fmla="*/ 9 h 43"/>
                    <a:gd name="T8" fmla="*/ 1 w 21"/>
                    <a:gd name="T9" fmla="*/ 15 h 43"/>
                    <a:gd name="T10" fmla="*/ 0 w 21"/>
                    <a:gd name="T11" fmla="*/ 21 h 43"/>
                    <a:gd name="T12" fmla="*/ 1 w 21"/>
                    <a:gd name="T13" fmla="*/ 28 h 43"/>
                    <a:gd name="T14" fmla="*/ 4 w 21"/>
                    <a:gd name="T15" fmla="*/ 34 h 43"/>
                    <a:gd name="T16" fmla="*/ 8 w 21"/>
                    <a:gd name="T17" fmla="*/ 38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4"/>
                      </a:lnTo>
                      <a:lnTo>
                        <a:pt x="4" y="9"/>
                      </a:lnTo>
                      <a:lnTo>
                        <a:pt x="1" y="15"/>
                      </a:lnTo>
                      <a:lnTo>
                        <a:pt x="0" y="21"/>
                      </a:lnTo>
                      <a:lnTo>
                        <a:pt x="1" y="28"/>
                      </a:lnTo>
                      <a:lnTo>
                        <a:pt x="4" y="34"/>
                      </a:lnTo>
                      <a:lnTo>
                        <a:pt x="8" y="38"/>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0" name="Line 2521"/>
                <p:cNvSpPr>
                  <a:spLocks noChangeShapeType="1"/>
                </p:cNvSpPr>
                <p:nvPr/>
              </p:nvSpPr>
              <p:spPr bwMode="auto">
                <a:xfrm flipV="1">
                  <a:off x="2283" y="290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1" name="Line 2522"/>
                <p:cNvSpPr>
                  <a:spLocks noChangeShapeType="1"/>
                </p:cNvSpPr>
                <p:nvPr/>
              </p:nvSpPr>
              <p:spPr bwMode="auto">
                <a:xfrm flipV="1">
                  <a:off x="2283" y="2820"/>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2" name="Line 2523"/>
                <p:cNvSpPr>
                  <a:spLocks noChangeShapeType="1"/>
                </p:cNvSpPr>
                <p:nvPr/>
              </p:nvSpPr>
              <p:spPr bwMode="auto">
                <a:xfrm flipH="1">
                  <a:off x="2283" y="28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3" name="Line 2524"/>
                <p:cNvSpPr>
                  <a:spLocks noChangeShapeType="1"/>
                </p:cNvSpPr>
                <p:nvPr/>
              </p:nvSpPr>
              <p:spPr bwMode="auto">
                <a:xfrm>
                  <a:off x="2268" y="282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4" name="Line 2525"/>
                <p:cNvSpPr>
                  <a:spLocks noChangeShapeType="1"/>
                </p:cNvSpPr>
                <p:nvPr/>
              </p:nvSpPr>
              <p:spPr bwMode="auto">
                <a:xfrm flipH="1" flipV="1">
                  <a:off x="2283" y="28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5" name="Line 2526"/>
                <p:cNvSpPr>
                  <a:spLocks noChangeShapeType="1"/>
                </p:cNvSpPr>
                <p:nvPr/>
              </p:nvSpPr>
              <p:spPr bwMode="auto">
                <a:xfrm>
                  <a:off x="2354" y="282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6" name="Line 2527"/>
                <p:cNvSpPr>
                  <a:spLocks noChangeShapeType="1"/>
                </p:cNvSpPr>
                <p:nvPr/>
              </p:nvSpPr>
              <p:spPr bwMode="auto">
                <a:xfrm flipH="1" flipV="1">
                  <a:off x="2368" y="2820"/>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7" name="Line 2528"/>
                <p:cNvSpPr>
                  <a:spLocks noChangeShapeType="1"/>
                </p:cNvSpPr>
                <p:nvPr/>
              </p:nvSpPr>
              <p:spPr bwMode="auto">
                <a:xfrm flipH="1" flipV="1">
                  <a:off x="2454" y="2906"/>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8" name="Line 2529"/>
                <p:cNvSpPr>
                  <a:spLocks noChangeShapeType="1"/>
                </p:cNvSpPr>
                <p:nvPr/>
              </p:nvSpPr>
              <p:spPr bwMode="auto">
                <a:xfrm>
                  <a:off x="2440" y="290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19" name="Line 2530"/>
                <p:cNvSpPr>
                  <a:spLocks noChangeShapeType="1"/>
                </p:cNvSpPr>
                <p:nvPr/>
              </p:nvSpPr>
              <p:spPr bwMode="auto">
                <a:xfrm>
                  <a:off x="2440" y="299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0" name="Freeform 2531"/>
                <p:cNvSpPr>
                  <a:spLocks/>
                </p:cNvSpPr>
                <p:nvPr/>
              </p:nvSpPr>
              <p:spPr bwMode="auto">
                <a:xfrm>
                  <a:off x="2437" y="3070"/>
                  <a:ext cx="4" cy="7"/>
                </a:xfrm>
                <a:custGeom>
                  <a:avLst/>
                  <a:gdLst>
                    <a:gd name="T0" fmla="*/ 0 w 21"/>
                    <a:gd name="T1" fmla="*/ 43 h 43"/>
                    <a:gd name="T2" fmla="*/ 6 w 21"/>
                    <a:gd name="T3" fmla="*/ 42 h 43"/>
                    <a:gd name="T4" fmla="*/ 12 w 21"/>
                    <a:gd name="T5" fmla="*/ 38 h 43"/>
                    <a:gd name="T6" fmla="*/ 17 w 21"/>
                    <a:gd name="T7" fmla="*/ 34 h 43"/>
                    <a:gd name="T8" fmla="*/ 20 w 21"/>
                    <a:gd name="T9" fmla="*/ 28 h 43"/>
                    <a:gd name="T10" fmla="*/ 21 w 21"/>
                    <a:gd name="T11" fmla="*/ 21 h 43"/>
                    <a:gd name="T12" fmla="*/ 20 w 21"/>
                    <a:gd name="T13" fmla="*/ 15 h 43"/>
                    <a:gd name="T14" fmla="*/ 17 w 21"/>
                    <a:gd name="T15" fmla="*/ 9 h 43"/>
                    <a:gd name="T16" fmla="*/ 12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2" y="38"/>
                      </a:lnTo>
                      <a:lnTo>
                        <a:pt x="17" y="34"/>
                      </a:lnTo>
                      <a:lnTo>
                        <a:pt x="20" y="28"/>
                      </a:lnTo>
                      <a:lnTo>
                        <a:pt x="21" y="21"/>
                      </a:lnTo>
                      <a:lnTo>
                        <a:pt x="20" y="15"/>
                      </a:lnTo>
                      <a:lnTo>
                        <a:pt x="17" y="9"/>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1" name="Line 2532"/>
                <p:cNvSpPr>
                  <a:spLocks noChangeShapeType="1"/>
                </p:cNvSpPr>
                <p:nvPr/>
              </p:nvSpPr>
              <p:spPr bwMode="auto">
                <a:xfrm flipH="1" flipV="1">
                  <a:off x="2455" y="299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2" name="Freeform 2533"/>
                <p:cNvSpPr>
                  <a:spLocks/>
                </p:cNvSpPr>
                <p:nvPr/>
              </p:nvSpPr>
              <p:spPr bwMode="auto">
                <a:xfrm>
                  <a:off x="2455" y="3070"/>
                  <a:ext cx="4" cy="7"/>
                </a:xfrm>
                <a:custGeom>
                  <a:avLst/>
                  <a:gdLst>
                    <a:gd name="T0" fmla="*/ 22 w 22"/>
                    <a:gd name="T1" fmla="*/ 0 h 43"/>
                    <a:gd name="T2" fmla="*/ 15 w 22"/>
                    <a:gd name="T3" fmla="*/ 1 h 43"/>
                    <a:gd name="T4" fmla="*/ 9 w 22"/>
                    <a:gd name="T5" fmla="*/ 4 h 43"/>
                    <a:gd name="T6" fmla="*/ 5 w 22"/>
                    <a:gd name="T7" fmla="*/ 9 h 43"/>
                    <a:gd name="T8" fmla="*/ 1 w 22"/>
                    <a:gd name="T9" fmla="*/ 15 h 43"/>
                    <a:gd name="T10" fmla="*/ 0 w 22"/>
                    <a:gd name="T11" fmla="*/ 21 h 43"/>
                    <a:gd name="T12" fmla="*/ 1 w 22"/>
                    <a:gd name="T13" fmla="*/ 28 h 43"/>
                    <a:gd name="T14" fmla="*/ 5 w 22"/>
                    <a:gd name="T15" fmla="*/ 34 h 43"/>
                    <a:gd name="T16" fmla="*/ 9 w 22"/>
                    <a:gd name="T17" fmla="*/ 38 h 43"/>
                    <a:gd name="T18" fmla="*/ 15 w 22"/>
                    <a:gd name="T19" fmla="*/ 42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9"/>
                      </a:lnTo>
                      <a:lnTo>
                        <a:pt x="1" y="15"/>
                      </a:lnTo>
                      <a:lnTo>
                        <a:pt x="0" y="21"/>
                      </a:lnTo>
                      <a:lnTo>
                        <a:pt x="1" y="28"/>
                      </a:lnTo>
                      <a:lnTo>
                        <a:pt x="5" y="34"/>
                      </a:lnTo>
                      <a:lnTo>
                        <a:pt x="9" y="38"/>
                      </a:lnTo>
                      <a:lnTo>
                        <a:pt x="15" y="42"/>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3" name="Line 2534"/>
                <p:cNvSpPr>
                  <a:spLocks noChangeShapeType="1"/>
                </p:cNvSpPr>
                <p:nvPr/>
              </p:nvSpPr>
              <p:spPr bwMode="auto">
                <a:xfrm>
                  <a:off x="2440" y="282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4" name="Line 2535"/>
                <p:cNvSpPr>
                  <a:spLocks noChangeShapeType="1"/>
                </p:cNvSpPr>
                <p:nvPr/>
              </p:nvSpPr>
              <p:spPr bwMode="auto">
                <a:xfrm flipH="1" flipV="1">
                  <a:off x="2454" y="282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5" name="Line 2536"/>
                <p:cNvSpPr>
                  <a:spLocks noChangeShapeType="1"/>
                </p:cNvSpPr>
                <p:nvPr/>
              </p:nvSpPr>
              <p:spPr bwMode="auto">
                <a:xfrm flipV="1">
                  <a:off x="2372" y="2799"/>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6" name="Line 2537"/>
                <p:cNvSpPr>
                  <a:spLocks noChangeShapeType="1"/>
                </p:cNvSpPr>
                <p:nvPr/>
              </p:nvSpPr>
              <p:spPr bwMode="auto">
                <a:xfrm flipV="1">
                  <a:off x="2372"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7" name="Line 2538"/>
                <p:cNvSpPr>
                  <a:spLocks noChangeShapeType="1"/>
                </p:cNvSpPr>
                <p:nvPr/>
              </p:nvSpPr>
              <p:spPr bwMode="auto">
                <a:xfrm flipV="1">
                  <a:off x="2286" y="280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8" name="Line 2539"/>
                <p:cNvSpPr>
                  <a:spLocks noChangeShapeType="1"/>
                </p:cNvSpPr>
                <p:nvPr/>
              </p:nvSpPr>
              <p:spPr bwMode="auto">
                <a:xfrm flipV="1">
                  <a:off x="2286"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9" name="Freeform 2540"/>
                <p:cNvSpPr>
                  <a:spLocks/>
                </p:cNvSpPr>
                <p:nvPr/>
              </p:nvSpPr>
              <p:spPr bwMode="auto">
                <a:xfrm>
                  <a:off x="2283" y="2800"/>
                  <a:ext cx="3" cy="3"/>
                </a:xfrm>
                <a:custGeom>
                  <a:avLst/>
                  <a:gdLst>
                    <a:gd name="T0" fmla="*/ 21 w 21"/>
                    <a:gd name="T1" fmla="*/ 0 h 21"/>
                    <a:gd name="T2" fmla="*/ 16 w 21"/>
                    <a:gd name="T3" fmla="*/ 1 h 21"/>
                    <a:gd name="T4" fmla="*/ 10 w 21"/>
                    <a:gd name="T5" fmla="*/ 3 h 21"/>
                    <a:gd name="T6" fmla="*/ 6 w 21"/>
                    <a:gd name="T7" fmla="*/ 7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0" name="Freeform 2541"/>
                <p:cNvSpPr>
                  <a:spLocks/>
                </p:cNvSpPr>
                <p:nvPr/>
              </p:nvSpPr>
              <p:spPr bwMode="auto">
                <a:xfrm>
                  <a:off x="2283" y="2811"/>
                  <a:ext cx="3" cy="3"/>
                </a:xfrm>
                <a:custGeom>
                  <a:avLst/>
                  <a:gdLst>
                    <a:gd name="T0" fmla="*/ 0 w 21"/>
                    <a:gd name="T1" fmla="*/ 0 h 21"/>
                    <a:gd name="T2" fmla="*/ 1 w 21"/>
                    <a:gd name="T3" fmla="*/ 5 h 21"/>
                    <a:gd name="T4" fmla="*/ 3 w 21"/>
                    <a:gd name="T5" fmla="*/ 11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1" name="Freeform 2542"/>
                <p:cNvSpPr>
                  <a:spLocks/>
                </p:cNvSpPr>
                <p:nvPr/>
              </p:nvSpPr>
              <p:spPr bwMode="auto">
                <a:xfrm>
                  <a:off x="2265" y="2811"/>
                  <a:ext cx="3" cy="3"/>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2" name="Freeform 2543"/>
                <p:cNvSpPr>
                  <a:spLocks/>
                </p:cNvSpPr>
                <p:nvPr/>
              </p:nvSpPr>
              <p:spPr bwMode="auto">
                <a:xfrm>
                  <a:off x="2265" y="2800"/>
                  <a:ext cx="3" cy="3"/>
                </a:xfrm>
                <a:custGeom>
                  <a:avLst/>
                  <a:gdLst>
                    <a:gd name="T0" fmla="*/ 21 w 21"/>
                    <a:gd name="T1" fmla="*/ 21 h 21"/>
                    <a:gd name="T2" fmla="*/ 20 w 21"/>
                    <a:gd name="T3" fmla="*/ 16 h 21"/>
                    <a:gd name="T4" fmla="*/ 18 w 21"/>
                    <a:gd name="T5" fmla="*/ 11 h 21"/>
                    <a:gd name="T6" fmla="*/ 15 w 21"/>
                    <a:gd name="T7" fmla="*/ 7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7"/>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3" name="Line 2544"/>
                <p:cNvSpPr>
                  <a:spLocks noChangeShapeType="1"/>
                </p:cNvSpPr>
                <p:nvPr/>
              </p:nvSpPr>
              <p:spPr bwMode="auto">
                <a:xfrm>
                  <a:off x="2268" y="280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4" name="Line 2545"/>
                <p:cNvSpPr>
                  <a:spLocks noChangeShapeType="1"/>
                </p:cNvSpPr>
                <p:nvPr/>
              </p:nvSpPr>
              <p:spPr bwMode="auto">
                <a:xfrm flipV="1">
                  <a:off x="2283" y="280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5" name="Freeform 2546"/>
                <p:cNvSpPr>
                  <a:spLocks/>
                </p:cNvSpPr>
                <p:nvPr/>
              </p:nvSpPr>
              <p:spPr bwMode="auto">
                <a:xfrm>
                  <a:off x="2350" y="2800"/>
                  <a:ext cx="4" cy="3"/>
                </a:xfrm>
                <a:custGeom>
                  <a:avLst/>
                  <a:gdLst>
                    <a:gd name="T0" fmla="*/ 21 w 21"/>
                    <a:gd name="T1" fmla="*/ 21 h 21"/>
                    <a:gd name="T2" fmla="*/ 20 w 21"/>
                    <a:gd name="T3" fmla="*/ 16 h 21"/>
                    <a:gd name="T4" fmla="*/ 18 w 21"/>
                    <a:gd name="T5" fmla="*/ 11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6" name="Freeform 2547"/>
                <p:cNvSpPr>
                  <a:spLocks/>
                </p:cNvSpPr>
                <p:nvPr/>
              </p:nvSpPr>
              <p:spPr bwMode="auto">
                <a:xfrm>
                  <a:off x="2350" y="2810"/>
                  <a:ext cx="4" cy="4"/>
                </a:xfrm>
                <a:custGeom>
                  <a:avLst/>
                  <a:gdLst>
                    <a:gd name="T0" fmla="*/ 0 w 21"/>
                    <a:gd name="T1" fmla="*/ 21 h 21"/>
                    <a:gd name="T2" fmla="*/ 5 w 21"/>
                    <a:gd name="T3" fmla="*/ 20 h 21"/>
                    <a:gd name="T4" fmla="*/ 10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7" name="Line 2548"/>
                <p:cNvSpPr>
                  <a:spLocks noChangeShapeType="1"/>
                </p:cNvSpPr>
                <p:nvPr/>
              </p:nvSpPr>
              <p:spPr bwMode="auto">
                <a:xfrm>
                  <a:off x="2354"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8" name="Freeform 2549"/>
                <p:cNvSpPr>
                  <a:spLocks/>
                </p:cNvSpPr>
                <p:nvPr/>
              </p:nvSpPr>
              <p:spPr bwMode="auto">
                <a:xfrm>
                  <a:off x="2368" y="2800"/>
                  <a:ext cx="4" cy="3"/>
                </a:xfrm>
                <a:custGeom>
                  <a:avLst/>
                  <a:gdLst>
                    <a:gd name="T0" fmla="*/ 22 w 22"/>
                    <a:gd name="T1" fmla="*/ 0 h 21"/>
                    <a:gd name="T2" fmla="*/ 16 w 22"/>
                    <a:gd name="T3" fmla="*/ 1 h 21"/>
                    <a:gd name="T4" fmla="*/ 11 w 22"/>
                    <a:gd name="T5" fmla="*/ 3 h 21"/>
                    <a:gd name="T6" fmla="*/ 7 w 22"/>
                    <a:gd name="T7" fmla="*/ 6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39" name="Line 2550"/>
                <p:cNvSpPr>
                  <a:spLocks noChangeShapeType="1"/>
                </p:cNvSpPr>
                <p:nvPr/>
              </p:nvSpPr>
              <p:spPr bwMode="auto">
                <a:xfrm flipV="1">
                  <a:off x="2368"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0" name="Freeform 2551"/>
                <p:cNvSpPr>
                  <a:spLocks/>
                </p:cNvSpPr>
                <p:nvPr/>
              </p:nvSpPr>
              <p:spPr bwMode="auto">
                <a:xfrm>
                  <a:off x="2368" y="2810"/>
                  <a:ext cx="4" cy="4"/>
                </a:xfrm>
                <a:custGeom>
                  <a:avLst/>
                  <a:gdLst>
                    <a:gd name="T0" fmla="*/ 0 w 22"/>
                    <a:gd name="T1" fmla="*/ 0 h 21"/>
                    <a:gd name="T2" fmla="*/ 1 w 22"/>
                    <a:gd name="T3" fmla="*/ 5 h 21"/>
                    <a:gd name="T4" fmla="*/ 4 w 22"/>
                    <a:gd name="T5" fmla="*/ 11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4" y="11"/>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1" name="Freeform 2552"/>
                <p:cNvSpPr>
                  <a:spLocks/>
                </p:cNvSpPr>
                <p:nvPr/>
              </p:nvSpPr>
              <p:spPr bwMode="auto">
                <a:xfrm>
                  <a:off x="2436" y="2799"/>
                  <a:ext cx="4" cy="4"/>
                </a:xfrm>
                <a:custGeom>
                  <a:avLst/>
                  <a:gdLst>
                    <a:gd name="T0" fmla="*/ 22 w 22"/>
                    <a:gd name="T1" fmla="*/ 21 h 21"/>
                    <a:gd name="T2" fmla="*/ 21 w 22"/>
                    <a:gd name="T3" fmla="*/ 16 h 21"/>
                    <a:gd name="T4" fmla="*/ 18 w 22"/>
                    <a:gd name="T5" fmla="*/ 11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2" name="Freeform 2553"/>
                <p:cNvSpPr>
                  <a:spLocks/>
                </p:cNvSpPr>
                <p:nvPr/>
              </p:nvSpPr>
              <p:spPr bwMode="auto">
                <a:xfrm>
                  <a:off x="2436" y="2810"/>
                  <a:ext cx="4" cy="4"/>
                </a:xfrm>
                <a:custGeom>
                  <a:avLst/>
                  <a:gdLst>
                    <a:gd name="T0" fmla="*/ 0 w 22"/>
                    <a:gd name="T1" fmla="*/ 21 h 21"/>
                    <a:gd name="T2" fmla="*/ 6 w 22"/>
                    <a:gd name="T3" fmla="*/ 20 h 21"/>
                    <a:gd name="T4" fmla="*/ 11 w 22"/>
                    <a:gd name="T5" fmla="*/ 18 h 21"/>
                    <a:gd name="T6" fmla="*/ 15 w 22"/>
                    <a:gd name="T7" fmla="*/ 15 h 21"/>
                    <a:gd name="T8" fmla="*/ 18 w 22"/>
                    <a:gd name="T9" fmla="*/ 11 h 21"/>
                    <a:gd name="T10" fmla="*/ 21 w 22"/>
                    <a:gd name="T11" fmla="*/ 5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8" y="11"/>
                      </a:lnTo>
                      <a:lnTo>
                        <a:pt x="21" y="5"/>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3" name="Line 2554"/>
                <p:cNvSpPr>
                  <a:spLocks noChangeShapeType="1"/>
                </p:cNvSpPr>
                <p:nvPr/>
              </p:nvSpPr>
              <p:spPr bwMode="auto">
                <a:xfrm>
                  <a:off x="2440"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4" name="Freeform 2555"/>
                <p:cNvSpPr>
                  <a:spLocks/>
                </p:cNvSpPr>
                <p:nvPr/>
              </p:nvSpPr>
              <p:spPr bwMode="auto">
                <a:xfrm>
                  <a:off x="2454" y="2800"/>
                  <a:ext cx="4" cy="3"/>
                </a:xfrm>
                <a:custGeom>
                  <a:avLst/>
                  <a:gdLst>
                    <a:gd name="T0" fmla="*/ 21 w 21"/>
                    <a:gd name="T1" fmla="*/ 0 h 21"/>
                    <a:gd name="T2" fmla="*/ 16 w 21"/>
                    <a:gd name="T3" fmla="*/ 1 h 21"/>
                    <a:gd name="T4" fmla="*/ 11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5" name="Line 2556"/>
                <p:cNvSpPr>
                  <a:spLocks noChangeShapeType="1"/>
                </p:cNvSpPr>
                <p:nvPr/>
              </p:nvSpPr>
              <p:spPr bwMode="auto">
                <a:xfrm flipV="1">
                  <a:off x="2454" y="280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6" name="Freeform 2557"/>
                <p:cNvSpPr>
                  <a:spLocks/>
                </p:cNvSpPr>
                <p:nvPr/>
              </p:nvSpPr>
              <p:spPr bwMode="auto">
                <a:xfrm>
                  <a:off x="2454" y="2810"/>
                  <a:ext cx="4" cy="4"/>
                </a:xfrm>
                <a:custGeom>
                  <a:avLst/>
                  <a:gdLst>
                    <a:gd name="T0" fmla="*/ 0 w 21"/>
                    <a:gd name="T1" fmla="*/ 0 h 21"/>
                    <a:gd name="T2" fmla="*/ 1 w 21"/>
                    <a:gd name="T3" fmla="*/ 5 h 21"/>
                    <a:gd name="T4" fmla="*/ 3 w 21"/>
                    <a:gd name="T5" fmla="*/ 11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7" name="Line 2558"/>
                <p:cNvSpPr>
                  <a:spLocks noChangeShapeType="1"/>
                </p:cNvSpPr>
                <p:nvPr/>
              </p:nvSpPr>
              <p:spPr bwMode="auto">
                <a:xfrm flipV="1">
                  <a:off x="2229" y="2400"/>
                  <a:ext cx="3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8" name="Line 2559"/>
                <p:cNvSpPr>
                  <a:spLocks noChangeShapeType="1"/>
                </p:cNvSpPr>
                <p:nvPr/>
              </p:nvSpPr>
              <p:spPr bwMode="auto">
                <a:xfrm flipV="1">
                  <a:off x="2229" y="2393"/>
                  <a:ext cx="3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9" name="Freeform 2560"/>
                <p:cNvSpPr>
                  <a:spLocks/>
                </p:cNvSpPr>
                <p:nvPr/>
              </p:nvSpPr>
              <p:spPr bwMode="auto">
                <a:xfrm>
                  <a:off x="2229" y="2425"/>
                  <a:ext cx="34" cy="40"/>
                </a:xfrm>
                <a:custGeom>
                  <a:avLst/>
                  <a:gdLst>
                    <a:gd name="T0" fmla="*/ 206 w 206"/>
                    <a:gd name="T1" fmla="*/ 239 h 239"/>
                    <a:gd name="T2" fmla="*/ 185 w 206"/>
                    <a:gd name="T3" fmla="*/ 205 h 239"/>
                    <a:gd name="T4" fmla="*/ 163 w 206"/>
                    <a:gd name="T5" fmla="*/ 172 h 239"/>
                    <a:gd name="T6" fmla="*/ 139 w 206"/>
                    <a:gd name="T7" fmla="*/ 141 h 239"/>
                    <a:gd name="T8" fmla="*/ 114 w 206"/>
                    <a:gd name="T9" fmla="*/ 111 h 239"/>
                    <a:gd name="T10" fmla="*/ 87 w 206"/>
                    <a:gd name="T11" fmla="*/ 81 h 239"/>
                    <a:gd name="T12" fmla="*/ 60 w 206"/>
                    <a:gd name="T13" fmla="*/ 53 h 239"/>
                    <a:gd name="T14" fmla="*/ 31 w 206"/>
                    <a:gd name="T15" fmla="*/ 25 h 239"/>
                    <a:gd name="T16" fmla="*/ 0 w 206"/>
                    <a:gd name="T1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39">
                      <a:moveTo>
                        <a:pt x="206" y="239"/>
                      </a:moveTo>
                      <a:lnTo>
                        <a:pt x="185" y="205"/>
                      </a:lnTo>
                      <a:lnTo>
                        <a:pt x="163" y="172"/>
                      </a:lnTo>
                      <a:lnTo>
                        <a:pt x="139" y="141"/>
                      </a:lnTo>
                      <a:lnTo>
                        <a:pt x="114" y="111"/>
                      </a:lnTo>
                      <a:lnTo>
                        <a:pt x="87" y="81"/>
                      </a:lnTo>
                      <a:lnTo>
                        <a:pt x="60" y="53"/>
                      </a:lnTo>
                      <a:lnTo>
                        <a:pt x="31" y="2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0" name="Freeform 2561"/>
                <p:cNvSpPr>
                  <a:spLocks/>
                </p:cNvSpPr>
                <p:nvPr/>
              </p:nvSpPr>
              <p:spPr bwMode="auto">
                <a:xfrm>
                  <a:off x="2227" y="2443"/>
                  <a:ext cx="40" cy="92"/>
                </a:xfrm>
                <a:custGeom>
                  <a:avLst/>
                  <a:gdLst>
                    <a:gd name="T0" fmla="*/ 241 w 241"/>
                    <a:gd name="T1" fmla="*/ 551 h 551"/>
                    <a:gd name="T2" fmla="*/ 240 w 241"/>
                    <a:gd name="T3" fmla="*/ 513 h 551"/>
                    <a:gd name="T4" fmla="*/ 237 w 241"/>
                    <a:gd name="T5" fmla="*/ 474 h 551"/>
                    <a:gd name="T6" fmla="*/ 231 w 241"/>
                    <a:gd name="T7" fmla="*/ 436 h 551"/>
                    <a:gd name="T8" fmla="*/ 225 w 241"/>
                    <a:gd name="T9" fmla="*/ 398 h 551"/>
                    <a:gd name="T10" fmla="*/ 216 w 241"/>
                    <a:gd name="T11" fmla="*/ 360 h 551"/>
                    <a:gd name="T12" fmla="*/ 205 w 241"/>
                    <a:gd name="T13" fmla="*/ 323 h 551"/>
                    <a:gd name="T14" fmla="*/ 192 w 241"/>
                    <a:gd name="T15" fmla="*/ 287 h 551"/>
                    <a:gd name="T16" fmla="*/ 177 w 241"/>
                    <a:gd name="T17" fmla="*/ 251 h 551"/>
                    <a:gd name="T18" fmla="*/ 161 w 241"/>
                    <a:gd name="T19" fmla="*/ 216 h 551"/>
                    <a:gd name="T20" fmla="*/ 143 w 241"/>
                    <a:gd name="T21" fmla="*/ 182 h 551"/>
                    <a:gd name="T22" fmla="*/ 123 w 241"/>
                    <a:gd name="T23" fmla="*/ 148 h 551"/>
                    <a:gd name="T24" fmla="*/ 102 w 241"/>
                    <a:gd name="T25" fmla="*/ 116 h 551"/>
                    <a:gd name="T26" fmla="*/ 78 w 241"/>
                    <a:gd name="T27" fmla="*/ 85 h 551"/>
                    <a:gd name="T28" fmla="*/ 54 w 241"/>
                    <a:gd name="T29" fmla="*/ 56 h 551"/>
                    <a:gd name="T30" fmla="*/ 28 w 241"/>
                    <a:gd name="T31" fmla="*/ 28 h 551"/>
                    <a:gd name="T32" fmla="*/ 0 w 241"/>
                    <a:gd name="T33"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551">
                      <a:moveTo>
                        <a:pt x="241" y="551"/>
                      </a:moveTo>
                      <a:lnTo>
                        <a:pt x="240" y="513"/>
                      </a:lnTo>
                      <a:lnTo>
                        <a:pt x="237" y="474"/>
                      </a:lnTo>
                      <a:lnTo>
                        <a:pt x="231" y="436"/>
                      </a:lnTo>
                      <a:lnTo>
                        <a:pt x="225" y="398"/>
                      </a:lnTo>
                      <a:lnTo>
                        <a:pt x="216" y="360"/>
                      </a:lnTo>
                      <a:lnTo>
                        <a:pt x="205" y="323"/>
                      </a:lnTo>
                      <a:lnTo>
                        <a:pt x="192" y="287"/>
                      </a:lnTo>
                      <a:lnTo>
                        <a:pt x="177" y="251"/>
                      </a:lnTo>
                      <a:lnTo>
                        <a:pt x="161" y="216"/>
                      </a:lnTo>
                      <a:lnTo>
                        <a:pt x="143" y="182"/>
                      </a:lnTo>
                      <a:lnTo>
                        <a:pt x="123" y="148"/>
                      </a:lnTo>
                      <a:lnTo>
                        <a:pt x="102" y="116"/>
                      </a:lnTo>
                      <a:lnTo>
                        <a:pt x="78" y="85"/>
                      </a:lnTo>
                      <a:lnTo>
                        <a:pt x="54" y="56"/>
                      </a:lnTo>
                      <a:lnTo>
                        <a:pt x="28" y="2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1" name="Line 2562"/>
                <p:cNvSpPr>
                  <a:spLocks noChangeShapeType="1"/>
                </p:cNvSpPr>
                <p:nvPr/>
              </p:nvSpPr>
              <p:spPr bwMode="auto">
                <a:xfrm flipH="1">
                  <a:off x="2228" y="2174"/>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2" name="Line 2563"/>
                <p:cNvSpPr>
                  <a:spLocks noChangeShapeType="1"/>
                </p:cNvSpPr>
                <p:nvPr/>
              </p:nvSpPr>
              <p:spPr bwMode="auto">
                <a:xfrm flipH="1">
                  <a:off x="2228" y="2260"/>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3" name="Line 2564"/>
                <p:cNvSpPr>
                  <a:spLocks noChangeShapeType="1"/>
                </p:cNvSpPr>
                <p:nvPr/>
              </p:nvSpPr>
              <p:spPr bwMode="auto">
                <a:xfrm flipH="1">
                  <a:off x="2228" y="2246"/>
                  <a:ext cx="5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4" name="Line 2565"/>
                <p:cNvSpPr>
                  <a:spLocks noChangeShapeType="1"/>
                </p:cNvSpPr>
                <p:nvPr/>
              </p:nvSpPr>
              <p:spPr bwMode="auto">
                <a:xfrm>
                  <a:off x="2225" y="2703"/>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5" name="Line 2566"/>
                <p:cNvSpPr>
                  <a:spLocks noChangeShapeType="1"/>
                </p:cNvSpPr>
                <p:nvPr/>
              </p:nvSpPr>
              <p:spPr bwMode="auto">
                <a:xfrm flipV="1">
                  <a:off x="2197" y="275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6" name="Line 2567"/>
                <p:cNvSpPr>
                  <a:spLocks noChangeShapeType="1"/>
                </p:cNvSpPr>
                <p:nvPr/>
              </p:nvSpPr>
              <p:spPr bwMode="auto">
                <a:xfrm flipV="1">
                  <a:off x="2197" y="274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7" name="Line 2568"/>
                <p:cNvSpPr>
                  <a:spLocks noChangeShapeType="1"/>
                </p:cNvSpPr>
                <p:nvPr/>
              </p:nvSpPr>
              <p:spPr bwMode="auto">
                <a:xfrm flipV="1">
                  <a:off x="2197" y="2788"/>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8" name="Line 2569"/>
                <p:cNvSpPr>
                  <a:spLocks noChangeShapeType="1"/>
                </p:cNvSpPr>
                <p:nvPr/>
              </p:nvSpPr>
              <p:spPr bwMode="auto">
                <a:xfrm flipV="1">
                  <a:off x="2197" y="271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59" name="Line 2570"/>
                <p:cNvSpPr>
                  <a:spLocks noChangeShapeType="1"/>
                </p:cNvSpPr>
                <p:nvPr/>
              </p:nvSpPr>
              <p:spPr bwMode="auto">
                <a:xfrm flipH="1" flipV="1">
                  <a:off x="2078" y="2321"/>
                  <a:ext cx="13"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0" name="Line 2571"/>
                <p:cNvSpPr>
                  <a:spLocks noChangeShapeType="1"/>
                </p:cNvSpPr>
                <p:nvPr/>
              </p:nvSpPr>
              <p:spPr bwMode="auto">
                <a:xfrm flipH="1" flipV="1">
                  <a:off x="2090" y="2318"/>
                  <a:ext cx="11" cy="6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1" name="Line 2572"/>
                <p:cNvSpPr>
                  <a:spLocks noChangeShapeType="1"/>
                </p:cNvSpPr>
                <p:nvPr/>
              </p:nvSpPr>
              <p:spPr bwMode="auto">
                <a:xfrm flipH="1">
                  <a:off x="1850" y="2287"/>
                  <a:ext cx="185"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2" name="Line 2573"/>
                <p:cNvSpPr>
                  <a:spLocks noChangeShapeType="1"/>
                </p:cNvSpPr>
                <p:nvPr/>
              </p:nvSpPr>
              <p:spPr bwMode="auto">
                <a:xfrm flipV="1">
                  <a:off x="1846" y="2789"/>
                  <a:ext cx="24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3" name="Freeform 2574"/>
                <p:cNvSpPr>
                  <a:spLocks/>
                </p:cNvSpPr>
                <p:nvPr/>
              </p:nvSpPr>
              <p:spPr bwMode="auto">
                <a:xfrm>
                  <a:off x="1822" y="2633"/>
                  <a:ext cx="4" cy="3"/>
                </a:xfrm>
                <a:custGeom>
                  <a:avLst/>
                  <a:gdLst>
                    <a:gd name="T0" fmla="*/ 21 w 21"/>
                    <a:gd name="T1" fmla="*/ 0 h 22"/>
                    <a:gd name="T2" fmla="*/ 16 w 21"/>
                    <a:gd name="T3" fmla="*/ 1 h 22"/>
                    <a:gd name="T4" fmla="*/ 11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1"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4" name="Freeform 2575"/>
                <p:cNvSpPr>
                  <a:spLocks/>
                </p:cNvSpPr>
                <p:nvPr/>
              </p:nvSpPr>
              <p:spPr bwMode="auto">
                <a:xfrm>
                  <a:off x="1833" y="2633"/>
                  <a:ext cx="3" cy="3"/>
                </a:xfrm>
                <a:custGeom>
                  <a:avLst/>
                  <a:gdLst>
                    <a:gd name="T0" fmla="*/ 21 w 21"/>
                    <a:gd name="T1" fmla="*/ 22 h 22"/>
                    <a:gd name="T2" fmla="*/ 20 w 21"/>
                    <a:gd name="T3" fmla="*/ 16 h 22"/>
                    <a:gd name="T4" fmla="*/ 18 w 21"/>
                    <a:gd name="T5" fmla="*/ 11 h 22"/>
                    <a:gd name="T6" fmla="*/ 15 w 21"/>
                    <a:gd name="T7" fmla="*/ 7 h 22"/>
                    <a:gd name="T8" fmla="*/ 11 w 21"/>
                    <a:gd name="T9" fmla="*/ 4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5" y="7"/>
                      </a:lnTo>
                      <a:lnTo>
                        <a:pt x="11" y="4"/>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5" name="Line 2576"/>
                <p:cNvSpPr>
                  <a:spLocks noChangeShapeType="1"/>
                </p:cNvSpPr>
                <p:nvPr/>
              </p:nvSpPr>
              <p:spPr bwMode="auto">
                <a:xfrm flipH="1" flipV="1">
                  <a:off x="1846" y="2595"/>
                  <a:ext cx="0" cy="1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6" name="Line 2577"/>
                <p:cNvSpPr>
                  <a:spLocks noChangeShapeType="1"/>
                </p:cNvSpPr>
                <p:nvPr/>
              </p:nvSpPr>
              <p:spPr bwMode="auto">
                <a:xfrm flipH="1" flipV="1">
                  <a:off x="1823" y="2722"/>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7" name="Line 2578"/>
                <p:cNvSpPr>
                  <a:spLocks noChangeShapeType="1"/>
                </p:cNvSpPr>
                <p:nvPr/>
              </p:nvSpPr>
              <p:spPr bwMode="auto">
                <a:xfrm flipH="1" flipV="1">
                  <a:off x="1837" y="2722"/>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8" name="Line 2579"/>
                <p:cNvSpPr>
                  <a:spLocks noChangeShapeType="1"/>
                </p:cNvSpPr>
                <p:nvPr/>
              </p:nvSpPr>
              <p:spPr bwMode="auto">
                <a:xfrm>
                  <a:off x="1827" y="27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9" name="Freeform 2580"/>
                <p:cNvSpPr>
                  <a:spLocks/>
                </p:cNvSpPr>
                <p:nvPr/>
              </p:nvSpPr>
              <p:spPr bwMode="auto">
                <a:xfrm>
                  <a:off x="1823" y="2787"/>
                  <a:ext cx="4" cy="3"/>
                </a:xfrm>
                <a:custGeom>
                  <a:avLst/>
                  <a:gdLst>
                    <a:gd name="T0" fmla="*/ 0 w 22"/>
                    <a:gd name="T1" fmla="*/ 0 h 22"/>
                    <a:gd name="T2" fmla="*/ 1 w 22"/>
                    <a:gd name="T3" fmla="*/ 6 h 22"/>
                    <a:gd name="T4" fmla="*/ 4 w 22"/>
                    <a:gd name="T5" fmla="*/ 11 h 22"/>
                    <a:gd name="T6" fmla="*/ 7 w 22"/>
                    <a:gd name="T7" fmla="*/ 15 h 22"/>
                    <a:gd name="T8" fmla="*/ 11 w 22"/>
                    <a:gd name="T9" fmla="*/ 18 h 22"/>
                    <a:gd name="T10" fmla="*/ 16 w 22"/>
                    <a:gd name="T11" fmla="*/ 20 h 22"/>
                    <a:gd name="T12" fmla="*/ 22 w 22"/>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0"/>
                      </a:moveTo>
                      <a:lnTo>
                        <a:pt x="1" y="6"/>
                      </a:lnTo>
                      <a:lnTo>
                        <a:pt x="4" y="11"/>
                      </a:lnTo>
                      <a:lnTo>
                        <a:pt x="7" y="15"/>
                      </a:lnTo>
                      <a:lnTo>
                        <a:pt x="11" y="18"/>
                      </a:lnTo>
                      <a:lnTo>
                        <a:pt x="16" y="20"/>
                      </a:lnTo>
                      <a:lnTo>
                        <a:pt x="22"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0" name="Freeform 2581"/>
                <p:cNvSpPr>
                  <a:spLocks/>
                </p:cNvSpPr>
                <p:nvPr/>
              </p:nvSpPr>
              <p:spPr bwMode="auto">
                <a:xfrm>
                  <a:off x="1834" y="2787"/>
                  <a:ext cx="3" cy="3"/>
                </a:xfrm>
                <a:custGeom>
                  <a:avLst/>
                  <a:gdLst>
                    <a:gd name="T0" fmla="*/ 0 w 22"/>
                    <a:gd name="T1" fmla="*/ 22 h 22"/>
                    <a:gd name="T2" fmla="*/ 6 w 22"/>
                    <a:gd name="T3" fmla="*/ 20 h 22"/>
                    <a:gd name="T4" fmla="*/ 11 w 22"/>
                    <a:gd name="T5" fmla="*/ 18 h 22"/>
                    <a:gd name="T6" fmla="*/ 15 w 22"/>
                    <a:gd name="T7" fmla="*/ 15 h 22"/>
                    <a:gd name="T8" fmla="*/ 18 w 22"/>
                    <a:gd name="T9" fmla="*/ 11 h 22"/>
                    <a:gd name="T10" fmla="*/ 20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0"/>
                      </a:lnTo>
                      <a:lnTo>
                        <a:pt x="11" y="18"/>
                      </a:lnTo>
                      <a:lnTo>
                        <a:pt x="15" y="15"/>
                      </a:lnTo>
                      <a:lnTo>
                        <a:pt x="18" y="11"/>
                      </a:lnTo>
                      <a:lnTo>
                        <a:pt x="20"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1" name="Line 2582"/>
                <p:cNvSpPr>
                  <a:spLocks noChangeShapeType="1"/>
                </p:cNvSpPr>
                <p:nvPr/>
              </p:nvSpPr>
              <p:spPr bwMode="auto">
                <a:xfrm flipH="1" flipV="1">
                  <a:off x="1836" y="263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2" name="Line 2583"/>
                <p:cNvSpPr>
                  <a:spLocks noChangeShapeType="1"/>
                </p:cNvSpPr>
                <p:nvPr/>
              </p:nvSpPr>
              <p:spPr bwMode="auto">
                <a:xfrm flipH="1" flipV="1">
                  <a:off x="1822" y="263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3" name="Line 2584"/>
                <p:cNvSpPr>
                  <a:spLocks noChangeShapeType="1"/>
                </p:cNvSpPr>
                <p:nvPr/>
              </p:nvSpPr>
              <p:spPr bwMode="auto">
                <a:xfrm flipV="1">
                  <a:off x="1826" y="2711"/>
                  <a:ext cx="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4" name="Line 2585"/>
                <p:cNvSpPr>
                  <a:spLocks noChangeShapeType="1"/>
                </p:cNvSpPr>
                <p:nvPr/>
              </p:nvSpPr>
              <p:spPr bwMode="auto">
                <a:xfrm>
                  <a:off x="1827" y="271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5" name="Freeform 2586"/>
                <p:cNvSpPr>
                  <a:spLocks/>
                </p:cNvSpPr>
                <p:nvPr/>
              </p:nvSpPr>
              <p:spPr bwMode="auto">
                <a:xfrm>
                  <a:off x="1823" y="2719"/>
                  <a:ext cx="4" cy="3"/>
                </a:xfrm>
                <a:custGeom>
                  <a:avLst/>
                  <a:gdLst>
                    <a:gd name="T0" fmla="*/ 22 w 22"/>
                    <a:gd name="T1" fmla="*/ 0 h 21"/>
                    <a:gd name="T2" fmla="*/ 16 w 22"/>
                    <a:gd name="T3" fmla="*/ 1 h 21"/>
                    <a:gd name="T4" fmla="*/ 11 w 22"/>
                    <a:gd name="T5" fmla="*/ 3 h 21"/>
                    <a:gd name="T6" fmla="*/ 7 w 22"/>
                    <a:gd name="T7" fmla="*/ 7 h 21"/>
                    <a:gd name="T8" fmla="*/ 3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7"/>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6" name="Freeform 2587"/>
                <p:cNvSpPr>
                  <a:spLocks/>
                </p:cNvSpPr>
                <p:nvPr/>
              </p:nvSpPr>
              <p:spPr bwMode="auto">
                <a:xfrm>
                  <a:off x="1822" y="2708"/>
                  <a:ext cx="4" cy="3"/>
                </a:xfrm>
                <a:custGeom>
                  <a:avLst/>
                  <a:gdLst>
                    <a:gd name="T0" fmla="*/ 0 w 21"/>
                    <a:gd name="T1" fmla="*/ 0 h 21"/>
                    <a:gd name="T2" fmla="*/ 1 w 21"/>
                    <a:gd name="T3" fmla="*/ 5 h 21"/>
                    <a:gd name="T4" fmla="*/ 3 w 21"/>
                    <a:gd name="T5" fmla="*/ 11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7" name="Freeform 2588"/>
                <p:cNvSpPr>
                  <a:spLocks/>
                </p:cNvSpPr>
                <p:nvPr/>
              </p:nvSpPr>
              <p:spPr bwMode="auto">
                <a:xfrm>
                  <a:off x="1834" y="2719"/>
                  <a:ext cx="3" cy="3"/>
                </a:xfrm>
                <a:custGeom>
                  <a:avLst/>
                  <a:gdLst>
                    <a:gd name="T0" fmla="*/ 21 w 21"/>
                    <a:gd name="T1" fmla="*/ 21 h 21"/>
                    <a:gd name="T2" fmla="*/ 20 w 21"/>
                    <a:gd name="T3" fmla="*/ 16 h 21"/>
                    <a:gd name="T4" fmla="*/ 18 w 21"/>
                    <a:gd name="T5" fmla="*/ 11 h 21"/>
                    <a:gd name="T6" fmla="*/ 15 w 21"/>
                    <a:gd name="T7" fmla="*/ 7 h 21"/>
                    <a:gd name="T8" fmla="*/ 11 w 21"/>
                    <a:gd name="T9" fmla="*/ 3 h 21"/>
                    <a:gd name="T10" fmla="*/ 6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7"/>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8" name="Freeform 2589"/>
                <p:cNvSpPr>
                  <a:spLocks/>
                </p:cNvSpPr>
                <p:nvPr/>
              </p:nvSpPr>
              <p:spPr bwMode="auto">
                <a:xfrm>
                  <a:off x="1833" y="2708"/>
                  <a:ext cx="4" cy="3"/>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79" name="Freeform 2590"/>
                <p:cNvSpPr>
                  <a:spLocks/>
                </p:cNvSpPr>
                <p:nvPr/>
              </p:nvSpPr>
              <p:spPr bwMode="auto">
                <a:xfrm>
                  <a:off x="1821" y="2462"/>
                  <a:ext cx="72" cy="108"/>
                </a:xfrm>
                <a:custGeom>
                  <a:avLst/>
                  <a:gdLst>
                    <a:gd name="T0" fmla="*/ 433 w 433"/>
                    <a:gd name="T1" fmla="*/ 0 h 645"/>
                    <a:gd name="T2" fmla="*/ 389 w 433"/>
                    <a:gd name="T3" fmla="*/ 48 h 645"/>
                    <a:gd name="T4" fmla="*/ 347 w 433"/>
                    <a:gd name="T5" fmla="*/ 98 h 645"/>
                    <a:gd name="T6" fmla="*/ 306 w 433"/>
                    <a:gd name="T7" fmla="*/ 148 h 645"/>
                    <a:gd name="T8" fmla="*/ 266 w 433"/>
                    <a:gd name="T9" fmla="*/ 200 h 645"/>
                    <a:gd name="T10" fmla="*/ 227 w 433"/>
                    <a:gd name="T11" fmla="*/ 252 h 645"/>
                    <a:gd name="T12" fmla="*/ 191 w 433"/>
                    <a:gd name="T13" fmla="*/ 305 h 645"/>
                    <a:gd name="T14" fmla="*/ 155 w 433"/>
                    <a:gd name="T15" fmla="*/ 359 h 645"/>
                    <a:gd name="T16" fmla="*/ 121 w 433"/>
                    <a:gd name="T17" fmla="*/ 415 h 645"/>
                    <a:gd name="T18" fmla="*/ 89 w 433"/>
                    <a:gd name="T19" fmla="*/ 471 h 645"/>
                    <a:gd name="T20" fmla="*/ 58 w 433"/>
                    <a:gd name="T21" fmla="*/ 529 h 645"/>
                    <a:gd name="T22" fmla="*/ 28 w 433"/>
                    <a:gd name="T23" fmla="*/ 586 h 645"/>
                    <a:gd name="T24" fmla="*/ 0 w 433"/>
                    <a:gd name="T25" fmla="*/ 645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3" h="645">
                      <a:moveTo>
                        <a:pt x="433" y="0"/>
                      </a:moveTo>
                      <a:lnTo>
                        <a:pt x="389" y="48"/>
                      </a:lnTo>
                      <a:lnTo>
                        <a:pt x="347" y="98"/>
                      </a:lnTo>
                      <a:lnTo>
                        <a:pt x="306" y="148"/>
                      </a:lnTo>
                      <a:lnTo>
                        <a:pt x="266" y="200"/>
                      </a:lnTo>
                      <a:lnTo>
                        <a:pt x="227" y="252"/>
                      </a:lnTo>
                      <a:lnTo>
                        <a:pt x="191" y="305"/>
                      </a:lnTo>
                      <a:lnTo>
                        <a:pt x="155" y="359"/>
                      </a:lnTo>
                      <a:lnTo>
                        <a:pt x="121" y="415"/>
                      </a:lnTo>
                      <a:lnTo>
                        <a:pt x="89" y="471"/>
                      </a:lnTo>
                      <a:lnTo>
                        <a:pt x="58" y="529"/>
                      </a:lnTo>
                      <a:lnTo>
                        <a:pt x="28" y="586"/>
                      </a:lnTo>
                      <a:lnTo>
                        <a:pt x="0" y="6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0" name="Freeform 2591"/>
                <p:cNvSpPr>
                  <a:spLocks/>
                </p:cNvSpPr>
                <p:nvPr/>
              </p:nvSpPr>
              <p:spPr bwMode="auto">
                <a:xfrm>
                  <a:off x="1823" y="2554"/>
                  <a:ext cx="12" cy="41"/>
                </a:xfrm>
                <a:custGeom>
                  <a:avLst/>
                  <a:gdLst>
                    <a:gd name="T0" fmla="*/ 78 w 78"/>
                    <a:gd name="T1" fmla="*/ 0 h 246"/>
                    <a:gd name="T2" fmla="*/ 64 w 78"/>
                    <a:gd name="T3" fmla="*/ 23 h 246"/>
                    <a:gd name="T4" fmla="*/ 51 w 78"/>
                    <a:gd name="T5" fmla="*/ 45 h 246"/>
                    <a:gd name="T6" fmla="*/ 39 w 78"/>
                    <a:gd name="T7" fmla="*/ 68 h 246"/>
                    <a:gd name="T8" fmla="*/ 30 w 78"/>
                    <a:gd name="T9" fmla="*/ 93 h 246"/>
                    <a:gd name="T10" fmla="*/ 21 w 78"/>
                    <a:gd name="T11" fmla="*/ 117 h 246"/>
                    <a:gd name="T12" fmla="*/ 14 w 78"/>
                    <a:gd name="T13" fmla="*/ 143 h 246"/>
                    <a:gd name="T14" fmla="*/ 9 w 78"/>
                    <a:gd name="T15" fmla="*/ 169 h 246"/>
                    <a:gd name="T16" fmla="*/ 4 w 78"/>
                    <a:gd name="T17" fmla="*/ 194 h 246"/>
                    <a:gd name="T18" fmla="*/ 1 w 78"/>
                    <a:gd name="T19" fmla="*/ 221 h 246"/>
                    <a:gd name="T20" fmla="*/ 0 w 78"/>
                    <a:gd name="T2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246">
                      <a:moveTo>
                        <a:pt x="78" y="0"/>
                      </a:moveTo>
                      <a:lnTo>
                        <a:pt x="64" y="23"/>
                      </a:lnTo>
                      <a:lnTo>
                        <a:pt x="51" y="45"/>
                      </a:lnTo>
                      <a:lnTo>
                        <a:pt x="39" y="68"/>
                      </a:lnTo>
                      <a:lnTo>
                        <a:pt x="30" y="93"/>
                      </a:lnTo>
                      <a:lnTo>
                        <a:pt x="21" y="117"/>
                      </a:lnTo>
                      <a:lnTo>
                        <a:pt x="14" y="143"/>
                      </a:lnTo>
                      <a:lnTo>
                        <a:pt x="9" y="169"/>
                      </a:lnTo>
                      <a:lnTo>
                        <a:pt x="4" y="194"/>
                      </a:lnTo>
                      <a:lnTo>
                        <a:pt x="1" y="221"/>
                      </a:lnTo>
                      <a:lnTo>
                        <a:pt x="0" y="24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1" name="Freeform 2592"/>
                <p:cNvSpPr>
                  <a:spLocks/>
                </p:cNvSpPr>
                <p:nvPr/>
              </p:nvSpPr>
              <p:spPr bwMode="auto">
                <a:xfrm>
                  <a:off x="1836" y="2556"/>
                  <a:ext cx="4" cy="39"/>
                </a:xfrm>
                <a:custGeom>
                  <a:avLst/>
                  <a:gdLst>
                    <a:gd name="T0" fmla="*/ 20 w 20"/>
                    <a:gd name="T1" fmla="*/ 0 h 236"/>
                    <a:gd name="T2" fmla="*/ 13 w 20"/>
                    <a:gd name="T3" fmla="*/ 39 h 236"/>
                    <a:gd name="T4" fmla="*/ 7 w 20"/>
                    <a:gd name="T5" fmla="*/ 78 h 236"/>
                    <a:gd name="T6" fmla="*/ 2 w 20"/>
                    <a:gd name="T7" fmla="*/ 117 h 236"/>
                    <a:gd name="T8" fmla="*/ 0 w 20"/>
                    <a:gd name="T9" fmla="*/ 156 h 236"/>
                    <a:gd name="T10" fmla="*/ 0 w 20"/>
                    <a:gd name="T11" fmla="*/ 197 h 236"/>
                    <a:gd name="T12" fmla="*/ 2 w 20"/>
                    <a:gd name="T13" fmla="*/ 236 h 236"/>
                  </a:gdLst>
                  <a:ahLst/>
                  <a:cxnLst>
                    <a:cxn ang="0">
                      <a:pos x="T0" y="T1"/>
                    </a:cxn>
                    <a:cxn ang="0">
                      <a:pos x="T2" y="T3"/>
                    </a:cxn>
                    <a:cxn ang="0">
                      <a:pos x="T4" y="T5"/>
                    </a:cxn>
                    <a:cxn ang="0">
                      <a:pos x="T6" y="T7"/>
                    </a:cxn>
                    <a:cxn ang="0">
                      <a:pos x="T8" y="T9"/>
                    </a:cxn>
                    <a:cxn ang="0">
                      <a:pos x="T10" y="T11"/>
                    </a:cxn>
                    <a:cxn ang="0">
                      <a:pos x="T12" y="T13"/>
                    </a:cxn>
                  </a:cxnLst>
                  <a:rect l="0" t="0" r="r" b="b"/>
                  <a:pathLst>
                    <a:path w="20" h="236">
                      <a:moveTo>
                        <a:pt x="20" y="0"/>
                      </a:moveTo>
                      <a:lnTo>
                        <a:pt x="13" y="39"/>
                      </a:lnTo>
                      <a:lnTo>
                        <a:pt x="7" y="78"/>
                      </a:lnTo>
                      <a:lnTo>
                        <a:pt x="2" y="117"/>
                      </a:lnTo>
                      <a:lnTo>
                        <a:pt x="0" y="156"/>
                      </a:lnTo>
                      <a:lnTo>
                        <a:pt x="0" y="197"/>
                      </a:lnTo>
                      <a:lnTo>
                        <a:pt x="2" y="2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2" name="Line 2593"/>
                <p:cNvSpPr>
                  <a:spLocks noChangeShapeType="1"/>
                </p:cNvSpPr>
                <p:nvPr/>
              </p:nvSpPr>
              <p:spPr bwMode="auto">
                <a:xfrm flipV="1">
                  <a:off x="1822" y="2595"/>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3" name="Line 2594"/>
                <p:cNvSpPr>
                  <a:spLocks noChangeShapeType="1"/>
                </p:cNvSpPr>
                <p:nvPr/>
              </p:nvSpPr>
              <p:spPr bwMode="auto">
                <a:xfrm flipH="1" flipV="1">
                  <a:off x="1837" y="2595"/>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4" name="Line 2595"/>
                <p:cNvSpPr>
                  <a:spLocks noChangeShapeType="1"/>
                </p:cNvSpPr>
                <p:nvPr/>
              </p:nvSpPr>
              <p:spPr bwMode="auto">
                <a:xfrm>
                  <a:off x="1826" y="262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5" name="Line 2596"/>
                <p:cNvSpPr>
                  <a:spLocks noChangeShapeType="1"/>
                </p:cNvSpPr>
                <p:nvPr/>
              </p:nvSpPr>
              <p:spPr bwMode="auto">
                <a:xfrm>
                  <a:off x="1826" y="263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6" name="Freeform 2597"/>
                <p:cNvSpPr>
                  <a:spLocks/>
                </p:cNvSpPr>
                <p:nvPr/>
              </p:nvSpPr>
              <p:spPr bwMode="auto">
                <a:xfrm>
                  <a:off x="1822" y="2622"/>
                  <a:ext cx="4" cy="4"/>
                </a:xfrm>
                <a:custGeom>
                  <a:avLst/>
                  <a:gdLst>
                    <a:gd name="T0" fmla="*/ 0 w 21"/>
                    <a:gd name="T1" fmla="*/ 0 h 22"/>
                    <a:gd name="T2" fmla="*/ 1 w 21"/>
                    <a:gd name="T3" fmla="*/ 6 h 22"/>
                    <a:gd name="T4" fmla="*/ 3 w 21"/>
                    <a:gd name="T5" fmla="*/ 11 h 22"/>
                    <a:gd name="T6" fmla="*/ 6 w 21"/>
                    <a:gd name="T7" fmla="*/ 15 h 22"/>
                    <a:gd name="T8" fmla="*/ 11 w 21"/>
                    <a:gd name="T9" fmla="*/ 19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1" y="19"/>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7" name="Freeform 2598"/>
                <p:cNvSpPr>
                  <a:spLocks/>
                </p:cNvSpPr>
                <p:nvPr/>
              </p:nvSpPr>
              <p:spPr bwMode="auto">
                <a:xfrm>
                  <a:off x="1833" y="2622"/>
                  <a:ext cx="4" cy="4"/>
                </a:xfrm>
                <a:custGeom>
                  <a:avLst/>
                  <a:gdLst>
                    <a:gd name="T0" fmla="*/ 0 w 21"/>
                    <a:gd name="T1" fmla="*/ 22 h 22"/>
                    <a:gd name="T2" fmla="*/ 5 w 21"/>
                    <a:gd name="T3" fmla="*/ 21 h 22"/>
                    <a:gd name="T4" fmla="*/ 11 w 21"/>
                    <a:gd name="T5" fmla="*/ 19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1" y="19"/>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8" name="Freeform 2599"/>
                <p:cNvSpPr>
                  <a:spLocks/>
                </p:cNvSpPr>
                <p:nvPr/>
              </p:nvSpPr>
              <p:spPr bwMode="auto">
                <a:xfrm>
                  <a:off x="1835" y="2553"/>
                  <a:ext cx="5" cy="3"/>
                </a:xfrm>
                <a:custGeom>
                  <a:avLst/>
                  <a:gdLst>
                    <a:gd name="T0" fmla="*/ 24 w 24"/>
                    <a:gd name="T1" fmla="*/ 16 h 16"/>
                    <a:gd name="T2" fmla="*/ 24 w 24"/>
                    <a:gd name="T3" fmla="*/ 11 h 16"/>
                    <a:gd name="T4" fmla="*/ 22 w 24"/>
                    <a:gd name="T5" fmla="*/ 6 h 16"/>
                    <a:gd name="T6" fmla="*/ 20 w 24"/>
                    <a:gd name="T7" fmla="*/ 3 h 16"/>
                    <a:gd name="T8" fmla="*/ 16 w 24"/>
                    <a:gd name="T9" fmla="*/ 1 h 16"/>
                    <a:gd name="T10" fmla="*/ 12 w 24"/>
                    <a:gd name="T11" fmla="*/ 0 h 16"/>
                    <a:gd name="T12" fmla="*/ 7 w 24"/>
                    <a:gd name="T13" fmla="*/ 0 h 16"/>
                    <a:gd name="T14" fmla="*/ 3 w 24"/>
                    <a:gd name="T15" fmla="*/ 2 h 16"/>
                    <a:gd name="T16" fmla="*/ 0 w 24"/>
                    <a:gd name="T17"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6">
                      <a:moveTo>
                        <a:pt x="24" y="16"/>
                      </a:moveTo>
                      <a:lnTo>
                        <a:pt x="24" y="11"/>
                      </a:lnTo>
                      <a:lnTo>
                        <a:pt x="22" y="6"/>
                      </a:lnTo>
                      <a:lnTo>
                        <a:pt x="20" y="3"/>
                      </a:lnTo>
                      <a:lnTo>
                        <a:pt x="16" y="1"/>
                      </a:lnTo>
                      <a:lnTo>
                        <a:pt x="12" y="0"/>
                      </a:lnTo>
                      <a:lnTo>
                        <a:pt x="7" y="0"/>
                      </a:lnTo>
                      <a:lnTo>
                        <a:pt x="3" y="2"/>
                      </a:lnTo>
                      <a:lnTo>
                        <a:pt x="0" y="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9" name="Line 2600"/>
                <p:cNvSpPr>
                  <a:spLocks noChangeShapeType="1"/>
                </p:cNvSpPr>
                <p:nvPr/>
              </p:nvSpPr>
              <p:spPr bwMode="auto">
                <a:xfrm flipH="1" flipV="1">
                  <a:off x="1861" y="2401"/>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0" name="Line 2601"/>
                <p:cNvSpPr>
                  <a:spLocks noChangeShapeType="1"/>
                </p:cNvSpPr>
                <p:nvPr/>
              </p:nvSpPr>
              <p:spPr bwMode="auto">
                <a:xfrm flipH="1" flipV="1">
                  <a:off x="1856" y="2408"/>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1" name="Line 2602"/>
                <p:cNvSpPr>
                  <a:spLocks noChangeShapeType="1"/>
                </p:cNvSpPr>
                <p:nvPr/>
              </p:nvSpPr>
              <p:spPr bwMode="auto">
                <a:xfrm flipH="1">
                  <a:off x="1848" y="240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2" name="Line 2603"/>
                <p:cNvSpPr>
                  <a:spLocks noChangeShapeType="1"/>
                </p:cNvSpPr>
                <p:nvPr/>
              </p:nvSpPr>
              <p:spPr bwMode="auto">
                <a:xfrm flipH="1" flipV="1">
                  <a:off x="1850" y="2375"/>
                  <a:ext cx="17"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3" name="Line 2604"/>
                <p:cNvSpPr>
                  <a:spLocks noChangeShapeType="1"/>
                </p:cNvSpPr>
                <p:nvPr/>
              </p:nvSpPr>
              <p:spPr bwMode="auto">
                <a:xfrm flipH="1" flipV="1">
                  <a:off x="1861" y="239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4" name="Line 2605"/>
                <p:cNvSpPr>
                  <a:spLocks noChangeShapeType="1"/>
                </p:cNvSpPr>
                <p:nvPr/>
              </p:nvSpPr>
              <p:spPr bwMode="auto">
                <a:xfrm>
                  <a:off x="1894" y="2439"/>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5" name="Line 2606"/>
                <p:cNvSpPr>
                  <a:spLocks noChangeShapeType="1"/>
                </p:cNvSpPr>
                <p:nvPr/>
              </p:nvSpPr>
              <p:spPr bwMode="auto">
                <a:xfrm flipV="1">
                  <a:off x="1899" y="2431"/>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6" name="Line 2607"/>
                <p:cNvSpPr>
                  <a:spLocks noChangeShapeType="1"/>
                </p:cNvSpPr>
                <p:nvPr/>
              </p:nvSpPr>
              <p:spPr bwMode="auto">
                <a:xfrm>
                  <a:off x="2075" y="256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7" name="Line 2608"/>
                <p:cNvSpPr>
                  <a:spLocks noChangeShapeType="1"/>
                </p:cNvSpPr>
                <p:nvPr/>
              </p:nvSpPr>
              <p:spPr bwMode="auto">
                <a:xfrm flipH="1" flipV="1">
                  <a:off x="2018" y="256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8" name="Line 2609"/>
                <p:cNvSpPr>
                  <a:spLocks noChangeShapeType="1"/>
                </p:cNvSpPr>
                <p:nvPr/>
              </p:nvSpPr>
              <p:spPr bwMode="auto">
                <a:xfrm flipH="1" flipV="1">
                  <a:off x="2087" y="2514"/>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99" name="Line 2610"/>
                <p:cNvSpPr>
                  <a:spLocks noChangeShapeType="1"/>
                </p:cNvSpPr>
                <p:nvPr/>
              </p:nvSpPr>
              <p:spPr bwMode="auto">
                <a:xfrm flipH="1" flipV="1">
                  <a:off x="2224" y="2448"/>
                  <a:ext cx="1" cy="25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0" name="Line 2611"/>
                <p:cNvSpPr>
                  <a:spLocks noChangeShapeType="1"/>
                </p:cNvSpPr>
                <p:nvPr/>
              </p:nvSpPr>
              <p:spPr bwMode="auto">
                <a:xfrm flipH="1" flipV="1">
                  <a:off x="2218"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1" name="Line 2612"/>
                <p:cNvSpPr>
                  <a:spLocks noChangeShapeType="1"/>
                </p:cNvSpPr>
                <p:nvPr/>
              </p:nvSpPr>
              <p:spPr bwMode="auto">
                <a:xfrm flipH="1" flipV="1">
                  <a:off x="2196" y="2607"/>
                  <a:ext cx="1"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2" name="Line 2613"/>
                <p:cNvSpPr>
                  <a:spLocks noChangeShapeType="1"/>
                </p:cNvSpPr>
                <p:nvPr/>
              </p:nvSpPr>
              <p:spPr bwMode="auto">
                <a:xfrm flipH="1" flipV="1">
                  <a:off x="2182"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3" name="Line 2614"/>
                <p:cNvSpPr>
                  <a:spLocks noChangeShapeType="1"/>
                </p:cNvSpPr>
                <p:nvPr/>
              </p:nvSpPr>
              <p:spPr bwMode="auto">
                <a:xfrm flipH="1" flipV="1">
                  <a:off x="2111" y="2607"/>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4" name="Freeform 2615"/>
                <p:cNvSpPr>
                  <a:spLocks/>
                </p:cNvSpPr>
                <p:nvPr/>
              </p:nvSpPr>
              <p:spPr bwMode="auto">
                <a:xfrm>
                  <a:off x="2018" y="2636"/>
                  <a:ext cx="57" cy="28"/>
                </a:xfrm>
                <a:custGeom>
                  <a:avLst/>
                  <a:gdLst>
                    <a:gd name="T0" fmla="*/ 0 w 341"/>
                    <a:gd name="T1" fmla="*/ 3 h 172"/>
                    <a:gd name="T2" fmla="*/ 1 w 341"/>
                    <a:gd name="T3" fmla="*/ 23 h 172"/>
                    <a:gd name="T4" fmla="*/ 6 w 341"/>
                    <a:gd name="T5" fmla="*/ 43 h 172"/>
                    <a:gd name="T6" fmla="*/ 12 w 341"/>
                    <a:gd name="T7" fmla="*/ 62 h 172"/>
                    <a:gd name="T8" fmla="*/ 21 w 341"/>
                    <a:gd name="T9" fmla="*/ 81 h 172"/>
                    <a:gd name="T10" fmla="*/ 31 w 341"/>
                    <a:gd name="T11" fmla="*/ 98 h 172"/>
                    <a:gd name="T12" fmla="*/ 44 w 341"/>
                    <a:gd name="T13" fmla="*/ 116 h 172"/>
                    <a:gd name="T14" fmla="*/ 58 w 341"/>
                    <a:gd name="T15" fmla="*/ 129 h 172"/>
                    <a:gd name="T16" fmla="*/ 75 w 341"/>
                    <a:gd name="T17" fmla="*/ 142 h 172"/>
                    <a:gd name="T18" fmla="*/ 92 w 341"/>
                    <a:gd name="T19" fmla="*/ 153 h 172"/>
                    <a:gd name="T20" fmla="*/ 111 w 341"/>
                    <a:gd name="T21" fmla="*/ 161 h 172"/>
                    <a:gd name="T22" fmla="*/ 130 w 341"/>
                    <a:gd name="T23" fmla="*/ 167 h 172"/>
                    <a:gd name="T24" fmla="*/ 151 w 341"/>
                    <a:gd name="T25" fmla="*/ 171 h 172"/>
                    <a:gd name="T26" fmla="*/ 172 w 341"/>
                    <a:gd name="T27" fmla="*/ 172 h 172"/>
                    <a:gd name="T28" fmla="*/ 192 w 341"/>
                    <a:gd name="T29" fmla="*/ 171 h 172"/>
                    <a:gd name="T30" fmla="*/ 212 w 341"/>
                    <a:gd name="T31" fmla="*/ 167 h 172"/>
                    <a:gd name="T32" fmla="*/ 231 w 341"/>
                    <a:gd name="T33" fmla="*/ 160 h 172"/>
                    <a:gd name="T34" fmla="*/ 251 w 341"/>
                    <a:gd name="T35" fmla="*/ 152 h 172"/>
                    <a:gd name="T36" fmla="*/ 268 w 341"/>
                    <a:gd name="T37" fmla="*/ 141 h 172"/>
                    <a:gd name="T38" fmla="*/ 285 w 341"/>
                    <a:gd name="T39" fmla="*/ 128 h 172"/>
                    <a:gd name="T40" fmla="*/ 299 w 341"/>
                    <a:gd name="T41" fmla="*/ 114 h 172"/>
                    <a:gd name="T42" fmla="*/ 311 w 341"/>
                    <a:gd name="T43" fmla="*/ 97 h 172"/>
                    <a:gd name="T44" fmla="*/ 322 w 341"/>
                    <a:gd name="T45" fmla="*/ 80 h 172"/>
                    <a:gd name="T46" fmla="*/ 331 w 341"/>
                    <a:gd name="T47" fmla="*/ 61 h 172"/>
                    <a:gd name="T48" fmla="*/ 336 w 341"/>
                    <a:gd name="T49" fmla="*/ 42 h 172"/>
                    <a:gd name="T50" fmla="*/ 340 w 341"/>
                    <a:gd name="T51" fmla="*/ 22 h 172"/>
                    <a:gd name="T52" fmla="*/ 341 w 341"/>
                    <a:gd name="T5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1" h="172">
                      <a:moveTo>
                        <a:pt x="0" y="3"/>
                      </a:moveTo>
                      <a:lnTo>
                        <a:pt x="1" y="23"/>
                      </a:lnTo>
                      <a:lnTo>
                        <a:pt x="6" y="43"/>
                      </a:lnTo>
                      <a:lnTo>
                        <a:pt x="12" y="62"/>
                      </a:lnTo>
                      <a:lnTo>
                        <a:pt x="21" y="81"/>
                      </a:lnTo>
                      <a:lnTo>
                        <a:pt x="31" y="98"/>
                      </a:lnTo>
                      <a:lnTo>
                        <a:pt x="44" y="116"/>
                      </a:lnTo>
                      <a:lnTo>
                        <a:pt x="58" y="129"/>
                      </a:lnTo>
                      <a:lnTo>
                        <a:pt x="75" y="142"/>
                      </a:lnTo>
                      <a:lnTo>
                        <a:pt x="92" y="153"/>
                      </a:lnTo>
                      <a:lnTo>
                        <a:pt x="111" y="161"/>
                      </a:lnTo>
                      <a:lnTo>
                        <a:pt x="130" y="167"/>
                      </a:lnTo>
                      <a:lnTo>
                        <a:pt x="151" y="171"/>
                      </a:lnTo>
                      <a:lnTo>
                        <a:pt x="172" y="172"/>
                      </a:lnTo>
                      <a:lnTo>
                        <a:pt x="192" y="171"/>
                      </a:lnTo>
                      <a:lnTo>
                        <a:pt x="212" y="167"/>
                      </a:lnTo>
                      <a:lnTo>
                        <a:pt x="231" y="160"/>
                      </a:lnTo>
                      <a:lnTo>
                        <a:pt x="251" y="152"/>
                      </a:lnTo>
                      <a:lnTo>
                        <a:pt x="268" y="141"/>
                      </a:lnTo>
                      <a:lnTo>
                        <a:pt x="285" y="128"/>
                      </a:lnTo>
                      <a:lnTo>
                        <a:pt x="299" y="114"/>
                      </a:lnTo>
                      <a:lnTo>
                        <a:pt x="311" y="97"/>
                      </a:lnTo>
                      <a:lnTo>
                        <a:pt x="322" y="80"/>
                      </a:lnTo>
                      <a:lnTo>
                        <a:pt x="331" y="61"/>
                      </a:lnTo>
                      <a:lnTo>
                        <a:pt x="336" y="42"/>
                      </a:lnTo>
                      <a:lnTo>
                        <a:pt x="340" y="22"/>
                      </a:lnTo>
                      <a:lnTo>
                        <a:pt x="34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5" name="Line 2616"/>
                <p:cNvSpPr>
                  <a:spLocks noChangeShapeType="1"/>
                </p:cNvSpPr>
                <p:nvPr/>
              </p:nvSpPr>
              <p:spPr bwMode="auto">
                <a:xfrm flipH="1" flipV="1">
                  <a:off x="2147" y="271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2" name="Group 2818"/>
              <p:cNvGrpSpPr>
                <a:grpSpLocks/>
              </p:cNvGrpSpPr>
              <p:nvPr/>
            </p:nvGrpSpPr>
            <p:grpSpPr bwMode="auto">
              <a:xfrm>
                <a:off x="1795" y="2089"/>
                <a:ext cx="697" cy="700"/>
                <a:chOff x="1795" y="2089"/>
                <a:chExt cx="697" cy="700"/>
              </a:xfrm>
            </p:grpSpPr>
            <p:sp>
              <p:nvSpPr>
                <p:cNvPr id="14806" name="Line 2618"/>
                <p:cNvSpPr>
                  <a:spLocks noChangeShapeType="1"/>
                </p:cNvSpPr>
                <p:nvPr/>
              </p:nvSpPr>
              <p:spPr bwMode="auto">
                <a:xfrm flipH="1" flipV="1">
                  <a:off x="2140" y="271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7" name="Line 2619"/>
                <p:cNvSpPr>
                  <a:spLocks noChangeShapeType="1"/>
                </p:cNvSpPr>
                <p:nvPr/>
              </p:nvSpPr>
              <p:spPr bwMode="auto">
                <a:xfrm flipH="1" flipV="1">
                  <a:off x="2111" y="271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8" name="Line 2620"/>
                <p:cNvSpPr>
                  <a:spLocks noChangeShapeType="1"/>
                </p:cNvSpPr>
                <p:nvPr/>
              </p:nvSpPr>
              <p:spPr bwMode="auto">
                <a:xfrm flipH="1" flipV="1">
                  <a:off x="2182" y="2717"/>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9" name="Line 2621"/>
                <p:cNvSpPr>
                  <a:spLocks noChangeShapeType="1"/>
                </p:cNvSpPr>
                <p:nvPr/>
              </p:nvSpPr>
              <p:spPr bwMode="auto">
                <a:xfrm flipH="1" flipV="1">
                  <a:off x="2197" y="275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0" name="Line 2622"/>
                <p:cNvSpPr>
                  <a:spLocks noChangeShapeType="1"/>
                </p:cNvSpPr>
                <p:nvPr/>
              </p:nvSpPr>
              <p:spPr bwMode="auto">
                <a:xfrm>
                  <a:off x="2147" y="2789"/>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1" name="Line 2623"/>
                <p:cNvSpPr>
                  <a:spLocks noChangeShapeType="1"/>
                </p:cNvSpPr>
                <p:nvPr/>
              </p:nvSpPr>
              <p:spPr bwMode="auto">
                <a:xfrm>
                  <a:off x="2111" y="2789"/>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2" name="Line 2624"/>
                <p:cNvSpPr>
                  <a:spLocks noChangeShapeType="1"/>
                </p:cNvSpPr>
                <p:nvPr/>
              </p:nvSpPr>
              <p:spPr bwMode="auto">
                <a:xfrm>
                  <a:off x="2147" y="2717"/>
                  <a:ext cx="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3" name="Line 2625"/>
                <p:cNvSpPr>
                  <a:spLocks noChangeShapeType="1"/>
                </p:cNvSpPr>
                <p:nvPr/>
              </p:nvSpPr>
              <p:spPr bwMode="auto">
                <a:xfrm flipV="1">
                  <a:off x="2111" y="270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4" name="Line 2626"/>
                <p:cNvSpPr>
                  <a:spLocks noChangeShapeType="1"/>
                </p:cNvSpPr>
                <p:nvPr/>
              </p:nvSpPr>
              <p:spPr bwMode="auto">
                <a:xfrm>
                  <a:off x="2111" y="2718"/>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5" name="Line 2627"/>
                <p:cNvSpPr>
                  <a:spLocks noChangeShapeType="1"/>
                </p:cNvSpPr>
                <p:nvPr/>
              </p:nvSpPr>
              <p:spPr bwMode="auto">
                <a:xfrm>
                  <a:off x="2197" y="2703"/>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6" name="Line 2628"/>
                <p:cNvSpPr>
                  <a:spLocks noChangeShapeType="1"/>
                </p:cNvSpPr>
                <p:nvPr/>
              </p:nvSpPr>
              <p:spPr bwMode="auto">
                <a:xfrm flipH="1" flipV="1">
                  <a:off x="2197"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7" name="Freeform 2629"/>
                <p:cNvSpPr>
                  <a:spLocks/>
                </p:cNvSpPr>
                <p:nvPr/>
              </p:nvSpPr>
              <p:spPr bwMode="auto">
                <a:xfrm>
                  <a:off x="2018" y="2536"/>
                  <a:ext cx="57" cy="29"/>
                </a:xfrm>
                <a:custGeom>
                  <a:avLst/>
                  <a:gdLst>
                    <a:gd name="T0" fmla="*/ 341 w 341"/>
                    <a:gd name="T1" fmla="*/ 169 h 171"/>
                    <a:gd name="T2" fmla="*/ 340 w 341"/>
                    <a:gd name="T3" fmla="*/ 149 h 171"/>
                    <a:gd name="T4" fmla="*/ 336 w 341"/>
                    <a:gd name="T5" fmla="*/ 129 h 171"/>
                    <a:gd name="T6" fmla="*/ 329 w 341"/>
                    <a:gd name="T7" fmla="*/ 109 h 171"/>
                    <a:gd name="T8" fmla="*/ 321 w 341"/>
                    <a:gd name="T9" fmla="*/ 90 h 171"/>
                    <a:gd name="T10" fmla="*/ 310 w 341"/>
                    <a:gd name="T11" fmla="*/ 73 h 171"/>
                    <a:gd name="T12" fmla="*/ 297 w 341"/>
                    <a:gd name="T13" fmla="*/ 56 h 171"/>
                    <a:gd name="T14" fmla="*/ 284 w 341"/>
                    <a:gd name="T15" fmla="*/ 42 h 171"/>
                    <a:gd name="T16" fmla="*/ 267 w 341"/>
                    <a:gd name="T17" fmla="*/ 29 h 171"/>
                    <a:gd name="T18" fmla="*/ 250 w 341"/>
                    <a:gd name="T19" fmla="*/ 19 h 171"/>
                    <a:gd name="T20" fmla="*/ 230 w 341"/>
                    <a:gd name="T21" fmla="*/ 10 h 171"/>
                    <a:gd name="T22" fmla="*/ 211 w 341"/>
                    <a:gd name="T23" fmla="*/ 5 h 171"/>
                    <a:gd name="T24" fmla="*/ 191 w 341"/>
                    <a:gd name="T25" fmla="*/ 1 h 171"/>
                    <a:gd name="T26" fmla="*/ 170 w 341"/>
                    <a:gd name="T27" fmla="*/ 0 h 171"/>
                    <a:gd name="T28" fmla="*/ 149 w 341"/>
                    <a:gd name="T29" fmla="*/ 1 h 171"/>
                    <a:gd name="T30" fmla="*/ 129 w 341"/>
                    <a:gd name="T31" fmla="*/ 5 h 171"/>
                    <a:gd name="T32" fmla="*/ 110 w 341"/>
                    <a:gd name="T33" fmla="*/ 11 h 171"/>
                    <a:gd name="T34" fmla="*/ 91 w 341"/>
                    <a:gd name="T35" fmla="*/ 20 h 171"/>
                    <a:gd name="T36" fmla="*/ 74 w 341"/>
                    <a:gd name="T37" fmla="*/ 31 h 171"/>
                    <a:gd name="T38" fmla="*/ 57 w 341"/>
                    <a:gd name="T39" fmla="*/ 43 h 171"/>
                    <a:gd name="T40" fmla="*/ 43 w 341"/>
                    <a:gd name="T41" fmla="*/ 57 h 171"/>
                    <a:gd name="T42" fmla="*/ 30 w 341"/>
                    <a:gd name="T43" fmla="*/ 74 h 171"/>
                    <a:gd name="T44" fmla="*/ 19 w 341"/>
                    <a:gd name="T45" fmla="*/ 91 h 171"/>
                    <a:gd name="T46" fmla="*/ 11 w 341"/>
                    <a:gd name="T47" fmla="*/ 110 h 171"/>
                    <a:gd name="T48" fmla="*/ 6 w 341"/>
                    <a:gd name="T49" fmla="*/ 130 h 171"/>
                    <a:gd name="T50" fmla="*/ 1 w 341"/>
                    <a:gd name="T51" fmla="*/ 150 h 171"/>
                    <a:gd name="T52" fmla="*/ 0 w 341"/>
                    <a:gd name="T5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1" h="171">
                      <a:moveTo>
                        <a:pt x="341" y="169"/>
                      </a:moveTo>
                      <a:lnTo>
                        <a:pt x="340" y="149"/>
                      </a:lnTo>
                      <a:lnTo>
                        <a:pt x="336" y="129"/>
                      </a:lnTo>
                      <a:lnTo>
                        <a:pt x="329" y="109"/>
                      </a:lnTo>
                      <a:lnTo>
                        <a:pt x="321" y="90"/>
                      </a:lnTo>
                      <a:lnTo>
                        <a:pt x="310" y="73"/>
                      </a:lnTo>
                      <a:lnTo>
                        <a:pt x="297" y="56"/>
                      </a:lnTo>
                      <a:lnTo>
                        <a:pt x="284" y="42"/>
                      </a:lnTo>
                      <a:lnTo>
                        <a:pt x="267" y="29"/>
                      </a:lnTo>
                      <a:lnTo>
                        <a:pt x="250" y="19"/>
                      </a:lnTo>
                      <a:lnTo>
                        <a:pt x="230" y="10"/>
                      </a:lnTo>
                      <a:lnTo>
                        <a:pt x="211" y="5"/>
                      </a:lnTo>
                      <a:lnTo>
                        <a:pt x="191" y="1"/>
                      </a:lnTo>
                      <a:lnTo>
                        <a:pt x="170" y="0"/>
                      </a:lnTo>
                      <a:lnTo>
                        <a:pt x="149" y="1"/>
                      </a:lnTo>
                      <a:lnTo>
                        <a:pt x="129" y="5"/>
                      </a:lnTo>
                      <a:lnTo>
                        <a:pt x="110" y="11"/>
                      </a:lnTo>
                      <a:lnTo>
                        <a:pt x="91" y="20"/>
                      </a:lnTo>
                      <a:lnTo>
                        <a:pt x="74" y="31"/>
                      </a:lnTo>
                      <a:lnTo>
                        <a:pt x="57" y="43"/>
                      </a:lnTo>
                      <a:lnTo>
                        <a:pt x="43" y="57"/>
                      </a:lnTo>
                      <a:lnTo>
                        <a:pt x="30" y="74"/>
                      </a:lnTo>
                      <a:lnTo>
                        <a:pt x="19" y="91"/>
                      </a:lnTo>
                      <a:lnTo>
                        <a:pt x="11" y="110"/>
                      </a:lnTo>
                      <a:lnTo>
                        <a:pt x="6" y="130"/>
                      </a:lnTo>
                      <a:lnTo>
                        <a:pt x="1" y="150"/>
                      </a:lnTo>
                      <a:lnTo>
                        <a:pt x="0"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8" name="Freeform 2630"/>
                <p:cNvSpPr>
                  <a:spLocks/>
                </p:cNvSpPr>
                <p:nvPr/>
              </p:nvSpPr>
              <p:spPr bwMode="auto">
                <a:xfrm>
                  <a:off x="2014" y="2410"/>
                  <a:ext cx="49" cy="57"/>
                </a:xfrm>
                <a:custGeom>
                  <a:avLst/>
                  <a:gdLst>
                    <a:gd name="T0" fmla="*/ 297 w 297"/>
                    <a:gd name="T1" fmla="*/ 86 h 343"/>
                    <a:gd name="T2" fmla="*/ 149 w 297"/>
                    <a:gd name="T3" fmla="*/ 0 h 343"/>
                    <a:gd name="T4" fmla="*/ 0 w 297"/>
                    <a:gd name="T5" fmla="*/ 85 h 343"/>
                    <a:gd name="T6" fmla="*/ 0 w 297"/>
                    <a:gd name="T7" fmla="*/ 257 h 343"/>
                    <a:gd name="T8" fmla="*/ 148 w 297"/>
                    <a:gd name="T9" fmla="*/ 343 h 343"/>
                    <a:gd name="T10" fmla="*/ 296 w 297"/>
                    <a:gd name="T11" fmla="*/ 257 h 343"/>
                    <a:gd name="T12" fmla="*/ 297 w 297"/>
                    <a:gd name="T13" fmla="*/ 86 h 343"/>
                  </a:gdLst>
                  <a:ahLst/>
                  <a:cxnLst>
                    <a:cxn ang="0">
                      <a:pos x="T0" y="T1"/>
                    </a:cxn>
                    <a:cxn ang="0">
                      <a:pos x="T2" y="T3"/>
                    </a:cxn>
                    <a:cxn ang="0">
                      <a:pos x="T4" y="T5"/>
                    </a:cxn>
                    <a:cxn ang="0">
                      <a:pos x="T6" y="T7"/>
                    </a:cxn>
                    <a:cxn ang="0">
                      <a:pos x="T8" y="T9"/>
                    </a:cxn>
                    <a:cxn ang="0">
                      <a:pos x="T10" y="T11"/>
                    </a:cxn>
                    <a:cxn ang="0">
                      <a:pos x="T12" y="T13"/>
                    </a:cxn>
                  </a:cxnLst>
                  <a:rect l="0" t="0" r="r" b="b"/>
                  <a:pathLst>
                    <a:path w="297" h="343">
                      <a:moveTo>
                        <a:pt x="297" y="86"/>
                      </a:moveTo>
                      <a:lnTo>
                        <a:pt x="149" y="0"/>
                      </a:lnTo>
                      <a:lnTo>
                        <a:pt x="0" y="85"/>
                      </a:lnTo>
                      <a:lnTo>
                        <a:pt x="0" y="257"/>
                      </a:lnTo>
                      <a:lnTo>
                        <a:pt x="148" y="343"/>
                      </a:lnTo>
                      <a:lnTo>
                        <a:pt x="296" y="257"/>
                      </a:lnTo>
                      <a:lnTo>
                        <a:pt x="297" y="86"/>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19" name="Line 2631"/>
                <p:cNvSpPr>
                  <a:spLocks noChangeShapeType="1"/>
                </p:cNvSpPr>
                <p:nvPr/>
              </p:nvSpPr>
              <p:spPr bwMode="auto">
                <a:xfrm flipH="1">
                  <a:off x="2086" y="2386"/>
                  <a:ext cx="5"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0" name="Line 2632"/>
                <p:cNvSpPr>
                  <a:spLocks noChangeShapeType="1"/>
                </p:cNvSpPr>
                <p:nvPr/>
              </p:nvSpPr>
              <p:spPr bwMode="auto">
                <a:xfrm flipH="1" flipV="1">
                  <a:off x="2196" y="2406"/>
                  <a:ext cx="0" cy="10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1" name="Line 2633"/>
                <p:cNvSpPr>
                  <a:spLocks noChangeShapeType="1"/>
                </p:cNvSpPr>
                <p:nvPr/>
              </p:nvSpPr>
              <p:spPr bwMode="auto">
                <a:xfrm flipH="1" flipV="1">
                  <a:off x="2217" y="2404"/>
                  <a:ext cx="0" cy="10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2" name="Line 2634"/>
                <p:cNvSpPr>
                  <a:spLocks noChangeShapeType="1"/>
                </p:cNvSpPr>
                <p:nvPr/>
              </p:nvSpPr>
              <p:spPr bwMode="auto">
                <a:xfrm flipH="1" flipV="1">
                  <a:off x="2181" y="2407"/>
                  <a:ext cx="1" cy="10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3" name="Line 2635"/>
                <p:cNvSpPr>
                  <a:spLocks noChangeShapeType="1"/>
                </p:cNvSpPr>
                <p:nvPr/>
              </p:nvSpPr>
              <p:spPr bwMode="auto">
                <a:xfrm flipH="1" flipV="1">
                  <a:off x="2110" y="2413"/>
                  <a:ext cx="0" cy="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4" name="Line 2636"/>
                <p:cNvSpPr>
                  <a:spLocks noChangeShapeType="1"/>
                </p:cNvSpPr>
                <p:nvPr/>
              </p:nvSpPr>
              <p:spPr bwMode="auto">
                <a:xfrm flipH="1" flipV="1">
                  <a:off x="2146" y="2410"/>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5" name="Line 2637"/>
                <p:cNvSpPr>
                  <a:spLocks noChangeShapeType="1"/>
                </p:cNvSpPr>
                <p:nvPr/>
              </p:nvSpPr>
              <p:spPr bwMode="auto">
                <a:xfrm flipH="1" flipV="1">
                  <a:off x="2153" y="2409"/>
                  <a:ext cx="0" cy="9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6" name="Line 2638"/>
                <p:cNvSpPr>
                  <a:spLocks noChangeShapeType="1"/>
                </p:cNvSpPr>
                <p:nvPr/>
              </p:nvSpPr>
              <p:spPr bwMode="auto">
                <a:xfrm flipV="1">
                  <a:off x="2153" y="2507"/>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7" name="Line 2639"/>
                <p:cNvSpPr>
                  <a:spLocks noChangeShapeType="1"/>
                </p:cNvSpPr>
                <p:nvPr/>
              </p:nvSpPr>
              <p:spPr bwMode="auto">
                <a:xfrm flipV="1">
                  <a:off x="2139" y="2592"/>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8" name="Line 2640"/>
                <p:cNvSpPr>
                  <a:spLocks noChangeShapeType="1"/>
                </p:cNvSpPr>
                <p:nvPr/>
              </p:nvSpPr>
              <p:spPr bwMode="auto">
                <a:xfrm flipV="1">
                  <a:off x="2139" y="2521"/>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9" name="Line 2641"/>
                <p:cNvSpPr>
                  <a:spLocks noChangeShapeType="1"/>
                </p:cNvSpPr>
                <p:nvPr/>
              </p:nvSpPr>
              <p:spPr bwMode="auto">
                <a:xfrm flipV="1">
                  <a:off x="2111" y="260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0" name="Line 2642"/>
                <p:cNvSpPr>
                  <a:spLocks noChangeShapeType="1"/>
                </p:cNvSpPr>
                <p:nvPr/>
              </p:nvSpPr>
              <p:spPr bwMode="auto">
                <a:xfrm flipH="1" flipV="1">
                  <a:off x="2110" y="252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1" name="Line 2643"/>
                <p:cNvSpPr>
                  <a:spLocks noChangeShapeType="1"/>
                </p:cNvSpPr>
                <p:nvPr/>
              </p:nvSpPr>
              <p:spPr bwMode="auto">
                <a:xfrm flipH="1" flipV="1">
                  <a:off x="2132" y="25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2" name="Line 2644"/>
                <p:cNvSpPr>
                  <a:spLocks noChangeShapeType="1"/>
                </p:cNvSpPr>
                <p:nvPr/>
              </p:nvSpPr>
              <p:spPr bwMode="auto">
                <a:xfrm flipH="1" flipV="1">
                  <a:off x="2139" y="252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3" name="Line 2645"/>
                <p:cNvSpPr>
                  <a:spLocks noChangeShapeType="1"/>
                </p:cNvSpPr>
                <p:nvPr/>
              </p:nvSpPr>
              <p:spPr bwMode="auto">
                <a:xfrm>
                  <a:off x="2111" y="2593"/>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4" name="Line 2646"/>
                <p:cNvSpPr>
                  <a:spLocks noChangeShapeType="1"/>
                </p:cNvSpPr>
                <p:nvPr/>
              </p:nvSpPr>
              <p:spPr bwMode="auto">
                <a:xfrm flipV="1">
                  <a:off x="2110" y="2507"/>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5" name="Line 2647"/>
                <p:cNvSpPr>
                  <a:spLocks noChangeShapeType="1"/>
                </p:cNvSpPr>
                <p:nvPr/>
              </p:nvSpPr>
              <p:spPr bwMode="auto">
                <a:xfrm>
                  <a:off x="2110" y="2521"/>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6" name="Line 2648"/>
                <p:cNvSpPr>
                  <a:spLocks noChangeShapeType="1"/>
                </p:cNvSpPr>
                <p:nvPr/>
              </p:nvSpPr>
              <p:spPr bwMode="auto">
                <a:xfrm flipH="1" flipV="1">
                  <a:off x="2217" y="252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7" name="Line 2649"/>
                <p:cNvSpPr>
                  <a:spLocks noChangeShapeType="1"/>
                </p:cNvSpPr>
                <p:nvPr/>
              </p:nvSpPr>
              <p:spPr bwMode="auto">
                <a:xfrm flipH="1" flipV="1">
                  <a:off x="2196" y="25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8" name="Line 2650"/>
                <p:cNvSpPr>
                  <a:spLocks noChangeShapeType="1"/>
                </p:cNvSpPr>
                <p:nvPr/>
              </p:nvSpPr>
              <p:spPr bwMode="auto">
                <a:xfrm flipH="1" flipV="1">
                  <a:off x="2182" y="25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39" name="Line 2651"/>
                <p:cNvSpPr>
                  <a:spLocks noChangeShapeType="1"/>
                </p:cNvSpPr>
                <p:nvPr/>
              </p:nvSpPr>
              <p:spPr bwMode="auto">
                <a:xfrm flipV="1">
                  <a:off x="2196" y="2592"/>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0" name="Line 2652"/>
                <p:cNvSpPr>
                  <a:spLocks noChangeShapeType="1"/>
                </p:cNvSpPr>
                <p:nvPr/>
              </p:nvSpPr>
              <p:spPr bwMode="auto">
                <a:xfrm>
                  <a:off x="2196" y="2607"/>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1" name="Line 2653"/>
                <p:cNvSpPr>
                  <a:spLocks noChangeShapeType="1"/>
                </p:cNvSpPr>
                <p:nvPr/>
              </p:nvSpPr>
              <p:spPr bwMode="auto">
                <a:xfrm flipV="1">
                  <a:off x="2196" y="2521"/>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2" name="Line 2654"/>
                <p:cNvSpPr>
                  <a:spLocks noChangeShapeType="1"/>
                </p:cNvSpPr>
                <p:nvPr/>
              </p:nvSpPr>
              <p:spPr bwMode="auto">
                <a:xfrm>
                  <a:off x="2196" y="2507"/>
                  <a:ext cx="2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3" name="Line 2655"/>
                <p:cNvSpPr>
                  <a:spLocks noChangeShapeType="1"/>
                </p:cNvSpPr>
                <p:nvPr/>
              </p:nvSpPr>
              <p:spPr bwMode="auto">
                <a:xfrm>
                  <a:off x="2108" y="2389"/>
                  <a:ext cx="0"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4" name="Line 2656"/>
                <p:cNvSpPr>
                  <a:spLocks noChangeShapeType="1"/>
                </p:cNvSpPr>
                <p:nvPr/>
              </p:nvSpPr>
              <p:spPr bwMode="auto">
                <a:xfrm>
                  <a:off x="2101" y="2384"/>
                  <a:ext cx="7"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5" name="Line 2657"/>
                <p:cNvSpPr>
                  <a:spLocks noChangeShapeType="1"/>
                </p:cNvSpPr>
                <p:nvPr/>
              </p:nvSpPr>
              <p:spPr bwMode="auto">
                <a:xfrm flipH="1">
                  <a:off x="2224" y="2443"/>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6" name="Line 2658"/>
                <p:cNvSpPr>
                  <a:spLocks noChangeShapeType="1"/>
                </p:cNvSpPr>
                <p:nvPr/>
              </p:nvSpPr>
              <p:spPr bwMode="auto">
                <a:xfrm>
                  <a:off x="2229" y="2403"/>
                  <a:ext cx="0"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7" name="Line 2659"/>
                <p:cNvSpPr>
                  <a:spLocks noChangeShapeType="1"/>
                </p:cNvSpPr>
                <p:nvPr/>
              </p:nvSpPr>
              <p:spPr bwMode="auto">
                <a:xfrm flipH="1">
                  <a:off x="1798" y="2241"/>
                  <a:ext cx="155"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8" name="Line 2660"/>
                <p:cNvSpPr>
                  <a:spLocks noChangeShapeType="1"/>
                </p:cNvSpPr>
                <p:nvPr/>
              </p:nvSpPr>
              <p:spPr bwMode="auto">
                <a:xfrm>
                  <a:off x="1931" y="2190"/>
                  <a:ext cx="34"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9" name="Line 2661"/>
                <p:cNvSpPr>
                  <a:spLocks noChangeShapeType="1"/>
                </p:cNvSpPr>
                <p:nvPr/>
              </p:nvSpPr>
              <p:spPr bwMode="auto">
                <a:xfrm flipH="1">
                  <a:off x="1800" y="2247"/>
                  <a:ext cx="167" cy="8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0" name="Line 2662"/>
                <p:cNvSpPr>
                  <a:spLocks noChangeShapeType="1"/>
                </p:cNvSpPr>
                <p:nvPr/>
              </p:nvSpPr>
              <p:spPr bwMode="auto">
                <a:xfrm flipV="1">
                  <a:off x="1841" y="2279"/>
                  <a:ext cx="183"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1" name="Line 2663"/>
                <p:cNvSpPr>
                  <a:spLocks noChangeShapeType="1"/>
                </p:cNvSpPr>
                <p:nvPr/>
              </p:nvSpPr>
              <p:spPr bwMode="auto">
                <a:xfrm flipH="1" flipV="1">
                  <a:off x="1800" y="2327"/>
                  <a:ext cx="41"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2" name="Line 2664"/>
                <p:cNvSpPr>
                  <a:spLocks noChangeShapeType="1"/>
                </p:cNvSpPr>
                <p:nvPr/>
              </p:nvSpPr>
              <p:spPr bwMode="auto">
                <a:xfrm flipH="1">
                  <a:off x="1795" y="2111"/>
                  <a:ext cx="57"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3" name="Line 2665"/>
                <p:cNvSpPr>
                  <a:spLocks noChangeShapeType="1"/>
                </p:cNvSpPr>
                <p:nvPr/>
              </p:nvSpPr>
              <p:spPr bwMode="auto">
                <a:xfrm flipH="1" flipV="1">
                  <a:off x="1796" y="2297"/>
                  <a:ext cx="2"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4" name="Line 2666"/>
                <p:cNvSpPr>
                  <a:spLocks noChangeShapeType="1"/>
                </p:cNvSpPr>
                <p:nvPr/>
              </p:nvSpPr>
              <p:spPr bwMode="auto">
                <a:xfrm flipH="1" flipV="1">
                  <a:off x="1852" y="2111"/>
                  <a:ext cx="61"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5" name="Line 2667"/>
                <p:cNvSpPr>
                  <a:spLocks noChangeShapeType="1"/>
                </p:cNvSpPr>
                <p:nvPr/>
              </p:nvSpPr>
              <p:spPr bwMode="auto">
                <a:xfrm flipH="1">
                  <a:off x="1876" y="2186"/>
                  <a:ext cx="37"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6" name="Line 2668"/>
                <p:cNvSpPr>
                  <a:spLocks noChangeShapeType="1"/>
                </p:cNvSpPr>
                <p:nvPr/>
              </p:nvSpPr>
              <p:spPr bwMode="auto">
                <a:xfrm>
                  <a:off x="1862" y="2106"/>
                  <a:ext cx="63"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7" name="Line 2669"/>
                <p:cNvSpPr>
                  <a:spLocks noChangeShapeType="1"/>
                </p:cNvSpPr>
                <p:nvPr/>
              </p:nvSpPr>
              <p:spPr bwMode="auto">
                <a:xfrm flipH="1">
                  <a:off x="1890" y="2194"/>
                  <a:ext cx="29"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8" name="Line 2670"/>
                <p:cNvSpPr>
                  <a:spLocks noChangeShapeType="1"/>
                </p:cNvSpPr>
                <p:nvPr/>
              </p:nvSpPr>
              <p:spPr bwMode="auto">
                <a:xfrm>
                  <a:off x="1890" y="2203"/>
                  <a:ext cx="5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59" name="Line 2671"/>
                <p:cNvSpPr>
                  <a:spLocks noChangeShapeType="1"/>
                </p:cNvSpPr>
                <p:nvPr/>
              </p:nvSpPr>
              <p:spPr bwMode="auto">
                <a:xfrm flipH="1" flipV="1">
                  <a:off x="1919" y="2194"/>
                  <a:ext cx="21"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0" name="Line 2672"/>
                <p:cNvSpPr>
                  <a:spLocks noChangeShapeType="1"/>
                </p:cNvSpPr>
                <p:nvPr/>
              </p:nvSpPr>
              <p:spPr bwMode="auto">
                <a:xfrm flipH="1">
                  <a:off x="1925" y="2179"/>
                  <a:ext cx="13"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1" name="Line 2673"/>
                <p:cNvSpPr>
                  <a:spLocks noChangeShapeType="1"/>
                </p:cNvSpPr>
                <p:nvPr/>
              </p:nvSpPr>
              <p:spPr bwMode="auto">
                <a:xfrm flipH="1">
                  <a:off x="1931" y="2185"/>
                  <a:ext cx="15"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2" name="Freeform 2674"/>
                <p:cNvSpPr>
                  <a:spLocks/>
                </p:cNvSpPr>
                <p:nvPr/>
              </p:nvSpPr>
              <p:spPr bwMode="auto">
                <a:xfrm>
                  <a:off x="2030" y="2090"/>
                  <a:ext cx="11" cy="21"/>
                </a:xfrm>
                <a:custGeom>
                  <a:avLst/>
                  <a:gdLst>
                    <a:gd name="T0" fmla="*/ 72 w 72"/>
                    <a:gd name="T1" fmla="*/ 0 h 126"/>
                    <a:gd name="T2" fmla="*/ 58 w 72"/>
                    <a:gd name="T3" fmla="*/ 4 h 126"/>
                    <a:gd name="T4" fmla="*/ 45 w 72"/>
                    <a:gd name="T5" fmla="*/ 9 h 126"/>
                    <a:gd name="T6" fmla="*/ 34 w 72"/>
                    <a:gd name="T7" fmla="*/ 15 h 126"/>
                    <a:gd name="T8" fmla="*/ 24 w 72"/>
                    <a:gd name="T9" fmla="*/ 25 h 126"/>
                    <a:gd name="T10" fmla="*/ 15 w 72"/>
                    <a:gd name="T11" fmla="*/ 36 h 126"/>
                    <a:gd name="T12" fmla="*/ 8 w 72"/>
                    <a:gd name="T13" fmla="*/ 47 h 126"/>
                    <a:gd name="T14" fmla="*/ 4 w 72"/>
                    <a:gd name="T15" fmla="*/ 60 h 126"/>
                    <a:gd name="T16" fmla="*/ 0 w 72"/>
                    <a:gd name="T17" fmla="*/ 73 h 126"/>
                    <a:gd name="T18" fmla="*/ 0 w 72"/>
                    <a:gd name="T19" fmla="*/ 87 h 126"/>
                    <a:gd name="T20" fmla="*/ 3 w 72"/>
                    <a:gd name="T21" fmla="*/ 101 h 126"/>
                    <a:gd name="T22" fmla="*/ 7 w 72"/>
                    <a:gd name="T23" fmla="*/ 113 h 126"/>
                    <a:gd name="T24" fmla="*/ 12 w 72"/>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126">
                      <a:moveTo>
                        <a:pt x="72" y="0"/>
                      </a:moveTo>
                      <a:lnTo>
                        <a:pt x="58" y="4"/>
                      </a:lnTo>
                      <a:lnTo>
                        <a:pt x="45" y="9"/>
                      </a:lnTo>
                      <a:lnTo>
                        <a:pt x="34" y="15"/>
                      </a:lnTo>
                      <a:lnTo>
                        <a:pt x="24" y="25"/>
                      </a:lnTo>
                      <a:lnTo>
                        <a:pt x="15" y="36"/>
                      </a:lnTo>
                      <a:lnTo>
                        <a:pt x="8" y="47"/>
                      </a:lnTo>
                      <a:lnTo>
                        <a:pt x="4" y="60"/>
                      </a:lnTo>
                      <a:lnTo>
                        <a:pt x="0" y="73"/>
                      </a:lnTo>
                      <a:lnTo>
                        <a:pt x="0" y="87"/>
                      </a:lnTo>
                      <a:lnTo>
                        <a:pt x="3" y="101"/>
                      </a:lnTo>
                      <a:lnTo>
                        <a:pt x="7" y="113"/>
                      </a:lnTo>
                      <a:lnTo>
                        <a:pt x="12" y="1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3" name="Line 2675"/>
                <p:cNvSpPr>
                  <a:spLocks noChangeShapeType="1"/>
                </p:cNvSpPr>
                <p:nvPr/>
              </p:nvSpPr>
              <p:spPr bwMode="auto">
                <a:xfrm flipV="1">
                  <a:off x="2149" y="208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4" name="Line 2676"/>
                <p:cNvSpPr>
                  <a:spLocks noChangeShapeType="1"/>
                </p:cNvSpPr>
                <p:nvPr/>
              </p:nvSpPr>
              <p:spPr bwMode="auto">
                <a:xfrm>
                  <a:off x="2061" y="2089"/>
                  <a:ext cx="0" cy="4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5" name="Line 2677"/>
                <p:cNvSpPr>
                  <a:spLocks noChangeShapeType="1"/>
                </p:cNvSpPr>
                <p:nvPr/>
              </p:nvSpPr>
              <p:spPr bwMode="auto">
                <a:xfrm>
                  <a:off x="2044" y="2272"/>
                  <a:ext cx="49"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6" name="Line 2678"/>
                <p:cNvSpPr>
                  <a:spLocks noChangeShapeType="1"/>
                </p:cNvSpPr>
                <p:nvPr/>
              </p:nvSpPr>
              <p:spPr bwMode="auto">
                <a:xfrm flipV="1">
                  <a:off x="2090" y="2313"/>
                  <a:ext cx="6"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7" name="Line 2679"/>
                <p:cNvSpPr>
                  <a:spLocks noChangeShapeType="1"/>
                </p:cNvSpPr>
                <p:nvPr/>
              </p:nvSpPr>
              <p:spPr bwMode="auto">
                <a:xfrm>
                  <a:off x="1965" y="2231"/>
                  <a:ext cx="32"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8" name="Line 2680"/>
                <p:cNvSpPr>
                  <a:spLocks noChangeShapeType="1"/>
                </p:cNvSpPr>
                <p:nvPr/>
              </p:nvSpPr>
              <p:spPr bwMode="auto">
                <a:xfrm flipH="1" flipV="1">
                  <a:off x="1967" y="2247"/>
                  <a:ext cx="57"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9" name="Line 2681"/>
                <p:cNvSpPr>
                  <a:spLocks noChangeShapeType="1"/>
                </p:cNvSpPr>
                <p:nvPr/>
              </p:nvSpPr>
              <p:spPr bwMode="auto">
                <a:xfrm>
                  <a:off x="1997" y="2243"/>
                  <a:ext cx="38"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0" name="Line 2682"/>
                <p:cNvSpPr>
                  <a:spLocks noChangeShapeType="1"/>
                </p:cNvSpPr>
                <p:nvPr/>
              </p:nvSpPr>
              <p:spPr bwMode="auto">
                <a:xfrm flipH="1" flipV="1">
                  <a:off x="2035" y="2287"/>
                  <a:ext cx="43"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1" name="Line 2683"/>
                <p:cNvSpPr>
                  <a:spLocks noChangeShapeType="1"/>
                </p:cNvSpPr>
                <p:nvPr/>
              </p:nvSpPr>
              <p:spPr bwMode="auto">
                <a:xfrm flipH="1" flipV="1">
                  <a:off x="2070" y="2320"/>
                  <a:ext cx="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2" name="Line 2684"/>
                <p:cNvSpPr>
                  <a:spLocks noChangeShapeType="1"/>
                </p:cNvSpPr>
                <p:nvPr/>
              </p:nvSpPr>
              <p:spPr bwMode="auto">
                <a:xfrm flipH="1">
                  <a:off x="2044" y="2257"/>
                  <a:ext cx="9"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3" name="Line 2685"/>
                <p:cNvSpPr>
                  <a:spLocks noChangeShapeType="1"/>
                </p:cNvSpPr>
                <p:nvPr/>
              </p:nvSpPr>
              <p:spPr bwMode="auto">
                <a:xfrm flipV="1">
                  <a:off x="2035" y="2251"/>
                  <a:ext cx="8"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4" name="Line 2686"/>
                <p:cNvSpPr>
                  <a:spLocks noChangeShapeType="1"/>
                </p:cNvSpPr>
                <p:nvPr/>
              </p:nvSpPr>
              <p:spPr bwMode="auto">
                <a:xfrm>
                  <a:off x="2043" y="2251"/>
                  <a:ext cx="1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5" name="Line 2687"/>
                <p:cNvSpPr>
                  <a:spLocks noChangeShapeType="1"/>
                </p:cNvSpPr>
                <p:nvPr/>
              </p:nvSpPr>
              <p:spPr bwMode="auto">
                <a:xfrm flipH="1" flipV="1">
                  <a:off x="2228" y="217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6" name="Line 2688"/>
                <p:cNvSpPr>
                  <a:spLocks noChangeShapeType="1"/>
                </p:cNvSpPr>
                <p:nvPr/>
              </p:nvSpPr>
              <p:spPr bwMode="auto">
                <a:xfrm flipH="1" flipV="1">
                  <a:off x="2214" y="2174"/>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7" name="Line 2689"/>
                <p:cNvSpPr>
                  <a:spLocks noChangeShapeType="1"/>
                </p:cNvSpPr>
                <p:nvPr/>
              </p:nvSpPr>
              <p:spPr bwMode="auto">
                <a:xfrm flipH="1">
                  <a:off x="2160" y="2174"/>
                  <a:ext cx="5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8" name="Freeform 2690"/>
                <p:cNvSpPr>
                  <a:spLocks/>
                </p:cNvSpPr>
                <p:nvPr/>
              </p:nvSpPr>
              <p:spPr bwMode="auto">
                <a:xfrm>
                  <a:off x="2142" y="2160"/>
                  <a:ext cx="7" cy="21"/>
                </a:xfrm>
                <a:custGeom>
                  <a:avLst/>
                  <a:gdLst>
                    <a:gd name="T0" fmla="*/ 43 w 43"/>
                    <a:gd name="T1" fmla="*/ 0 h 123"/>
                    <a:gd name="T2" fmla="*/ 32 w 43"/>
                    <a:gd name="T3" fmla="*/ 19 h 123"/>
                    <a:gd name="T4" fmla="*/ 23 w 43"/>
                    <a:gd name="T5" fmla="*/ 39 h 123"/>
                    <a:gd name="T6" fmla="*/ 16 w 43"/>
                    <a:gd name="T7" fmla="*/ 59 h 123"/>
                    <a:gd name="T8" fmla="*/ 10 w 43"/>
                    <a:gd name="T9" fmla="*/ 81 h 123"/>
                    <a:gd name="T10" fmla="*/ 4 w 43"/>
                    <a:gd name="T11" fmla="*/ 102 h 123"/>
                    <a:gd name="T12" fmla="*/ 0 w 4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43" h="123">
                      <a:moveTo>
                        <a:pt x="43" y="0"/>
                      </a:moveTo>
                      <a:lnTo>
                        <a:pt x="32" y="19"/>
                      </a:lnTo>
                      <a:lnTo>
                        <a:pt x="23" y="39"/>
                      </a:lnTo>
                      <a:lnTo>
                        <a:pt x="16" y="59"/>
                      </a:lnTo>
                      <a:lnTo>
                        <a:pt x="10" y="81"/>
                      </a:lnTo>
                      <a:lnTo>
                        <a:pt x="4" y="102"/>
                      </a:lnTo>
                      <a:lnTo>
                        <a:pt x="0" y="1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79" name="Freeform 2691"/>
                <p:cNvSpPr>
                  <a:spLocks/>
                </p:cNvSpPr>
                <p:nvPr/>
              </p:nvSpPr>
              <p:spPr bwMode="auto">
                <a:xfrm>
                  <a:off x="2154" y="2175"/>
                  <a:ext cx="6" cy="10"/>
                </a:xfrm>
                <a:custGeom>
                  <a:avLst/>
                  <a:gdLst>
                    <a:gd name="T0" fmla="*/ 38 w 38"/>
                    <a:gd name="T1" fmla="*/ 0 h 65"/>
                    <a:gd name="T2" fmla="*/ 29 w 38"/>
                    <a:gd name="T3" fmla="*/ 2 h 65"/>
                    <a:gd name="T4" fmla="*/ 22 w 38"/>
                    <a:gd name="T5" fmla="*/ 5 h 65"/>
                    <a:gd name="T6" fmla="*/ 15 w 38"/>
                    <a:gd name="T7" fmla="*/ 11 h 65"/>
                    <a:gd name="T8" fmla="*/ 9 w 38"/>
                    <a:gd name="T9" fmla="*/ 17 h 65"/>
                    <a:gd name="T10" fmla="*/ 5 w 38"/>
                    <a:gd name="T11" fmla="*/ 24 h 65"/>
                    <a:gd name="T12" fmla="*/ 1 w 38"/>
                    <a:gd name="T13" fmla="*/ 32 h 65"/>
                    <a:gd name="T14" fmla="*/ 0 w 38"/>
                    <a:gd name="T15" fmla="*/ 40 h 65"/>
                    <a:gd name="T16" fmla="*/ 0 w 38"/>
                    <a:gd name="T17" fmla="*/ 49 h 65"/>
                    <a:gd name="T18" fmla="*/ 3 w 38"/>
                    <a:gd name="T19" fmla="*/ 56 h 65"/>
                    <a:gd name="T20" fmla="*/ 7 w 38"/>
                    <a:gd name="T21"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65">
                      <a:moveTo>
                        <a:pt x="38" y="0"/>
                      </a:moveTo>
                      <a:lnTo>
                        <a:pt x="29" y="2"/>
                      </a:lnTo>
                      <a:lnTo>
                        <a:pt x="22" y="5"/>
                      </a:lnTo>
                      <a:lnTo>
                        <a:pt x="15" y="11"/>
                      </a:lnTo>
                      <a:lnTo>
                        <a:pt x="9" y="17"/>
                      </a:lnTo>
                      <a:lnTo>
                        <a:pt x="5" y="24"/>
                      </a:lnTo>
                      <a:lnTo>
                        <a:pt x="1" y="32"/>
                      </a:lnTo>
                      <a:lnTo>
                        <a:pt x="0" y="40"/>
                      </a:lnTo>
                      <a:lnTo>
                        <a:pt x="0" y="49"/>
                      </a:lnTo>
                      <a:lnTo>
                        <a:pt x="3" y="56"/>
                      </a:lnTo>
                      <a:lnTo>
                        <a:pt x="7" y="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0" name="Line 2692"/>
                <p:cNvSpPr>
                  <a:spLocks noChangeShapeType="1"/>
                </p:cNvSpPr>
                <p:nvPr/>
              </p:nvSpPr>
              <p:spPr bwMode="auto">
                <a:xfrm flipH="1">
                  <a:off x="2041" y="2089"/>
                  <a:ext cx="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1" name="Line 2693"/>
                <p:cNvSpPr>
                  <a:spLocks noChangeShapeType="1"/>
                </p:cNvSpPr>
                <p:nvPr/>
              </p:nvSpPr>
              <p:spPr bwMode="auto">
                <a:xfrm>
                  <a:off x="2266" y="2347"/>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2" name="Line 2694"/>
                <p:cNvSpPr>
                  <a:spLocks noChangeShapeType="1"/>
                </p:cNvSpPr>
                <p:nvPr/>
              </p:nvSpPr>
              <p:spPr bwMode="auto">
                <a:xfrm>
                  <a:off x="2276" y="234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3" name="Line 2695"/>
                <p:cNvSpPr>
                  <a:spLocks noChangeShapeType="1"/>
                </p:cNvSpPr>
                <p:nvPr/>
              </p:nvSpPr>
              <p:spPr bwMode="auto">
                <a:xfrm>
                  <a:off x="2294" y="2322"/>
                  <a:ext cx="0"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4" name="Line 2696"/>
                <p:cNvSpPr>
                  <a:spLocks noChangeShapeType="1"/>
                </p:cNvSpPr>
                <p:nvPr/>
              </p:nvSpPr>
              <p:spPr bwMode="auto">
                <a:xfrm flipH="1" flipV="1">
                  <a:off x="2301" y="2356"/>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5" name="Line 2697"/>
                <p:cNvSpPr>
                  <a:spLocks noChangeShapeType="1"/>
                </p:cNvSpPr>
                <p:nvPr/>
              </p:nvSpPr>
              <p:spPr bwMode="auto">
                <a:xfrm flipH="1" flipV="1">
                  <a:off x="2382" y="2356"/>
                  <a:ext cx="1"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6" name="Line 2698"/>
                <p:cNvSpPr>
                  <a:spLocks noChangeShapeType="1"/>
                </p:cNvSpPr>
                <p:nvPr/>
              </p:nvSpPr>
              <p:spPr bwMode="auto">
                <a:xfrm flipV="1">
                  <a:off x="2438" y="236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7" name="Line 2699"/>
                <p:cNvSpPr>
                  <a:spLocks noChangeShapeType="1"/>
                </p:cNvSpPr>
                <p:nvPr/>
              </p:nvSpPr>
              <p:spPr bwMode="auto">
                <a:xfrm flipH="1" flipV="1">
                  <a:off x="2282" y="2535"/>
                  <a:ext cx="0" cy="1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8" name="Line 2700"/>
                <p:cNvSpPr>
                  <a:spLocks noChangeShapeType="1"/>
                </p:cNvSpPr>
                <p:nvPr/>
              </p:nvSpPr>
              <p:spPr bwMode="auto">
                <a:xfrm flipH="1" flipV="1">
                  <a:off x="2268" y="2535"/>
                  <a:ext cx="0" cy="1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9" name="Line 2701"/>
                <p:cNvSpPr>
                  <a:spLocks noChangeShapeType="1"/>
                </p:cNvSpPr>
                <p:nvPr/>
              </p:nvSpPr>
              <p:spPr bwMode="auto">
                <a:xfrm flipH="1" flipV="1">
                  <a:off x="2453" y="263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0" name="Line 2702"/>
                <p:cNvSpPr>
                  <a:spLocks noChangeShapeType="1"/>
                </p:cNvSpPr>
                <p:nvPr/>
              </p:nvSpPr>
              <p:spPr bwMode="auto">
                <a:xfrm flipH="1" flipV="1">
                  <a:off x="2439" y="26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1" name="Line 2703"/>
                <p:cNvSpPr>
                  <a:spLocks noChangeShapeType="1"/>
                </p:cNvSpPr>
                <p:nvPr/>
              </p:nvSpPr>
              <p:spPr bwMode="auto">
                <a:xfrm flipH="1" flipV="1">
                  <a:off x="2368" y="26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2" name="Line 2704"/>
                <p:cNvSpPr>
                  <a:spLocks noChangeShapeType="1"/>
                </p:cNvSpPr>
                <p:nvPr/>
              </p:nvSpPr>
              <p:spPr bwMode="auto">
                <a:xfrm flipH="1" flipV="1">
                  <a:off x="2353" y="2631"/>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3" name="Line 2705"/>
                <p:cNvSpPr>
                  <a:spLocks noChangeShapeType="1"/>
                </p:cNvSpPr>
                <p:nvPr/>
              </p:nvSpPr>
              <p:spPr bwMode="auto">
                <a:xfrm flipV="1">
                  <a:off x="2368" y="27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4" name="Line 2706"/>
                <p:cNvSpPr>
                  <a:spLocks noChangeShapeType="1"/>
                </p:cNvSpPr>
                <p:nvPr/>
              </p:nvSpPr>
              <p:spPr bwMode="auto">
                <a:xfrm flipV="1">
                  <a:off x="2368" y="271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5" name="Line 2707"/>
                <p:cNvSpPr>
                  <a:spLocks noChangeShapeType="1"/>
                </p:cNvSpPr>
                <p:nvPr/>
              </p:nvSpPr>
              <p:spPr bwMode="auto">
                <a:xfrm flipV="1">
                  <a:off x="2368" y="27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6" name="Line 2708"/>
                <p:cNvSpPr>
                  <a:spLocks noChangeShapeType="1"/>
                </p:cNvSpPr>
                <p:nvPr/>
              </p:nvSpPr>
              <p:spPr bwMode="auto">
                <a:xfrm flipH="1" flipV="1">
                  <a:off x="2268" y="2756"/>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7" name="Line 2709"/>
                <p:cNvSpPr>
                  <a:spLocks noChangeShapeType="1"/>
                </p:cNvSpPr>
                <p:nvPr/>
              </p:nvSpPr>
              <p:spPr bwMode="auto">
                <a:xfrm flipH="1" flipV="1">
                  <a:off x="2282" y="2756"/>
                  <a:ext cx="1"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8" name="Line 2710"/>
                <p:cNvSpPr>
                  <a:spLocks noChangeShapeType="1"/>
                </p:cNvSpPr>
                <p:nvPr/>
              </p:nvSpPr>
              <p:spPr bwMode="auto">
                <a:xfrm flipH="1" flipV="1">
                  <a:off x="2354" y="2756"/>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99" name="Line 2711"/>
                <p:cNvSpPr>
                  <a:spLocks noChangeShapeType="1"/>
                </p:cNvSpPr>
                <p:nvPr/>
              </p:nvSpPr>
              <p:spPr bwMode="auto">
                <a:xfrm flipH="1" flipV="1">
                  <a:off x="2368" y="271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0" name="Line 2712"/>
                <p:cNvSpPr>
                  <a:spLocks noChangeShapeType="1"/>
                </p:cNvSpPr>
                <p:nvPr/>
              </p:nvSpPr>
              <p:spPr bwMode="auto">
                <a:xfrm flipV="1">
                  <a:off x="2283" y="27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1" name="Line 2713"/>
                <p:cNvSpPr>
                  <a:spLocks noChangeShapeType="1"/>
                </p:cNvSpPr>
                <p:nvPr/>
              </p:nvSpPr>
              <p:spPr bwMode="auto">
                <a:xfrm flipV="1">
                  <a:off x="2282" y="275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2" name="Line 2714"/>
                <p:cNvSpPr>
                  <a:spLocks noChangeShapeType="1"/>
                </p:cNvSpPr>
                <p:nvPr/>
              </p:nvSpPr>
              <p:spPr bwMode="auto">
                <a:xfrm flipV="1">
                  <a:off x="2282" y="274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3" name="Line 2715"/>
                <p:cNvSpPr>
                  <a:spLocks noChangeShapeType="1"/>
                </p:cNvSpPr>
                <p:nvPr/>
              </p:nvSpPr>
              <p:spPr bwMode="auto">
                <a:xfrm flipV="1">
                  <a:off x="2282" y="271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4" name="Line 2716"/>
                <p:cNvSpPr>
                  <a:spLocks noChangeShapeType="1"/>
                </p:cNvSpPr>
                <p:nvPr/>
              </p:nvSpPr>
              <p:spPr bwMode="auto">
                <a:xfrm flipV="1">
                  <a:off x="2282" y="270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5" name="Line 2717"/>
                <p:cNvSpPr>
                  <a:spLocks noChangeShapeType="1"/>
                </p:cNvSpPr>
                <p:nvPr/>
              </p:nvSpPr>
              <p:spPr bwMode="auto">
                <a:xfrm flipV="1">
                  <a:off x="2282"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6" name="Line 2718"/>
                <p:cNvSpPr>
                  <a:spLocks noChangeShapeType="1"/>
                </p:cNvSpPr>
                <p:nvPr/>
              </p:nvSpPr>
              <p:spPr bwMode="auto">
                <a:xfrm flipH="1" flipV="1">
                  <a:off x="2268"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7" name="Line 2719"/>
                <p:cNvSpPr>
                  <a:spLocks noChangeShapeType="1"/>
                </p:cNvSpPr>
                <p:nvPr/>
              </p:nvSpPr>
              <p:spPr bwMode="auto">
                <a:xfrm flipV="1">
                  <a:off x="2354" y="2717"/>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8" name="Line 2720"/>
                <p:cNvSpPr>
                  <a:spLocks noChangeShapeType="1"/>
                </p:cNvSpPr>
                <p:nvPr/>
              </p:nvSpPr>
              <p:spPr bwMode="auto">
                <a:xfrm flipH="1" flipV="1">
                  <a:off x="2439" y="271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9" name="Line 2721"/>
                <p:cNvSpPr>
                  <a:spLocks noChangeShapeType="1"/>
                </p:cNvSpPr>
                <p:nvPr/>
              </p:nvSpPr>
              <p:spPr bwMode="auto">
                <a:xfrm flipH="1" flipV="1">
                  <a:off x="2454" y="27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0" name="Line 2722"/>
                <p:cNvSpPr>
                  <a:spLocks noChangeShapeType="1"/>
                </p:cNvSpPr>
                <p:nvPr/>
              </p:nvSpPr>
              <p:spPr bwMode="auto">
                <a:xfrm flipV="1">
                  <a:off x="2295" y="2567"/>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1" name="Line 2723"/>
                <p:cNvSpPr>
                  <a:spLocks noChangeShapeType="1"/>
                </p:cNvSpPr>
                <p:nvPr/>
              </p:nvSpPr>
              <p:spPr bwMode="auto">
                <a:xfrm flipV="1">
                  <a:off x="2302" y="2392"/>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2" name="Line 2724"/>
                <p:cNvSpPr>
                  <a:spLocks noChangeShapeType="1"/>
                </p:cNvSpPr>
                <p:nvPr/>
              </p:nvSpPr>
              <p:spPr bwMode="auto">
                <a:xfrm flipH="1">
                  <a:off x="2294" y="2398"/>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3" name="Line 2725"/>
                <p:cNvSpPr>
                  <a:spLocks noChangeShapeType="1"/>
                </p:cNvSpPr>
                <p:nvPr/>
              </p:nvSpPr>
              <p:spPr bwMode="auto">
                <a:xfrm flipV="1">
                  <a:off x="2311" y="2434"/>
                  <a:ext cx="7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4" name="Line 2726"/>
                <p:cNvSpPr>
                  <a:spLocks noChangeShapeType="1"/>
                </p:cNvSpPr>
                <p:nvPr/>
              </p:nvSpPr>
              <p:spPr bwMode="auto">
                <a:xfrm flipH="1">
                  <a:off x="2295" y="2439"/>
                  <a:ext cx="9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5" name="Line 2727"/>
                <p:cNvSpPr>
                  <a:spLocks noChangeShapeType="1"/>
                </p:cNvSpPr>
                <p:nvPr/>
              </p:nvSpPr>
              <p:spPr bwMode="auto">
                <a:xfrm flipV="1">
                  <a:off x="2312" y="2475"/>
                  <a:ext cx="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6" name="Line 2728"/>
                <p:cNvSpPr>
                  <a:spLocks noChangeShapeType="1"/>
                </p:cNvSpPr>
                <p:nvPr/>
              </p:nvSpPr>
              <p:spPr bwMode="auto">
                <a:xfrm flipV="1">
                  <a:off x="2312" y="2517"/>
                  <a:ext cx="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7" name="Line 2729"/>
                <p:cNvSpPr>
                  <a:spLocks noChangeShapeType="1"/>
                </p:cNvSpPr>
                <p:nvPr/>
              </p:nvSpPr>
              <p:spPr bwMode="auto">
                <a:xfrm flipH="1">
                  <a:off x="2295" y="2481"/>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8" name="Line 2730"/>
                <p:cNvSpPr>
                  <a:spLocks noChangeShapeType="1"/>
                </p:cNvSpPr>
                <p:nvPr/>
              </p:nvSpPr>
              <p:spPr bwMode="auto">
                <a:xfrm flipH="1">
                  <a:off x="2295" y="2523"/>
                  <a:ext cx="9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19" name="Line 2731"/>
                <p:cNvSpPr>
                  <a:spLocks noChangeShapeType="1"/>
                </p:cNvSpPr>
                <p:nvPr/>
              </p:nvSpPr>
              <p:spPr bwMode="auto">
                <a:xfrm flipV="1">
                  <a:off x="2368" y="258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0" name="Line 2732"/>
                <p:cNvSpPr>
                  <a:spLocks noChangeShapeType="1"/>
                </p:cNvSpPr>
                <p:nvPr/>
              </p:nvSpPr>
              <p:spPr bwMode="auto">
                <a:xfrm flipV="1">
                  <a:off x="2368" y="261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1" name="Line 2733"/>
                <p:cNvSpPr>
                  <a:spLocks noChangeShapeType="1"/>
                </p:cNvSpPr>
                <p:nvPr/>
              </p:nvSpPr>
              <p:spPr bwMode="auto">
                <a:xfrm flipV="1">
                  <a:off x="2368" y="263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2" name="Line 2734"/>
                <p:cNvSpPr>
                  <a:spLocks noChangeShapeType="1"/>
                </p:cNvSpPr>
                <p:nvPr/>
              </p:nvSpPr>
              <p:spPr bwMode="auto">
                <a:xfrm>
                  <a:off x="2295" y="2499"/>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3" name="Freeform 2735"/>
                <p:cNvSpPr>
                  <a:spLocks/>
                </p:cNvSpPr>
                <p:nvPr/>
              </p:nvSpPr>
              <p:spPr bwMode="auto">
                <a:xfrm>
                  <a:off x="2277" y="2498"/>
                  <a:ext cx="5" cy="37"/>
                </a:xfrm>
                <a:custGeom>
                  <a:avLst/>
                  <a:gdLst>
                    <a:gd name="T0" fmla="*/ 29 w 29"/>
                    <a:gd name="T1" fmla="*/ 217 h 217"/>
                    <a:gd name="T2" fmla="*/ 28 w 29"/>
                    <a:gd name="T3" fmla="*/ 181 h 217"/>
                    <a:gd name="T4" fmla="*/ 26 w 29"/>
                    <a:gd name="T5" fmla="*/ 144 h 217"/>
                    <a:gd name="T6" fmla="*/ 22 w 29"/>
                    <a:gd name="T7" fmla="*/ 107 h 217"/>
                    <a:gd name="T8" fmla="*/ 17 w 29"/>
                    <a:gd name="T9" fmla="*/ 71 h 217"/>
                    <a:gd name="T10" fmla="*/ 9 w 29"/>
                    <a:gd name="T11" fmla="*/ 35 h 217"/>
                    <a:gd name="T12" fmla="*/ 0 w 29"/>
                    <a:gd name="T13" fmla="*/ 0 h 217"/>
                  </a:gdLst>
                  <a:ahLst/>
                  <a:cxnLst>
                    <a:cxn ang="0">
                      <a:pos x="T0" y="T1"/>
                    </a:cxn>
                    <a:cxn ang="0">
                      <a:pos x="T2" y="T3"/>
                    </a:cxn>
                    <a:cxn ang="0">
                      <a:pos x="T4" y="T5"/>
                    </a:cxn>
                    <a:cxn ang="0">
                      <a:pos x="T6" y="T7"/>
                    </a:cxn>
                    <a:cxn ang="0">
                      <a:pos x="T8" y="T9"/>
                    </a:cxn>
                    <a:cxn ang="0">
                      <a:pos x="T10" y="T11"/>
                    </a:cxn>
                    <a:cxn ang="0">
                      <a:pos x="T12" y="T13"/>
                    </a:cxn>
                  </a:cxnLst>
                  <a:rect l="0" t="0" r="r" b="b"/>
                  <a:pathLst>
                    <a:path w="29" h="217">
                      <a:moveTo>
                        <a:pt x="29" y="217"/>
                      </a:moveTo>
                      <a:lnTo>
                        <a:pt x="28" y="181"/>
                      </a:lnTo>
                      <a:lnTo>
                        <a:pt x="26" y="144"/>
                      </a:lnTo>
                      <a:lnTo>
                        <a:pt x="22" y="107"/>
                      </a:lnTo>
                      <a:lnTo>
                        <a:pt x="17" y="71"/>
                      </a:lnTo>
                      <a:lnTo>
                        <a:pt x="9" y="3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4" name="Line 2736"/>
                <p:cNvSpPr>
                  <a:spLocks noChangeShapeType="1"/>
                </p:cNvSpPr>
                <p:nvPr/>
              </p:nvSpPr>
              <p:spPr bwMode="auto">
                <a:xfrm>
                  <a:off x="2312" y="2499"/>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5" name="Line 2737"/>
                <p:cNvSpPr>
                  <a:spLocks noChangeShapeType="1"/>
                </p:cNvSpPr>
                <p:nvPr/>
              </p:nvSpPr>
              <p:spPr bwMode="auto">
                <a:xfrm flipV="1">
                  <a:off x="2295" y="2581"/>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6" name="Line 2738"/>
                <p:cNvSpPr>
                  <a:spLocks noChangeShapeType="1"/>
                </p:cNvSpPr>
                <p:nvPr/>
              </p:nvSpPr>
              <p:spPr bwMode="auto">
                <a:xfrm flipV="1">
                  <a:off x="2295" y="2617"/>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7" name="Line 2739"/>
                <p:cNvSpPr>
                  <a:spLocks noChangeShapeType="1"/>
                </p:cNvSpPr>
                <p:nvPr/>
              </p:nvSpPr>
              <p:spPr bwMode="auto">
                <a:xfrm flipV="1">
                  <a:off x="2295" y="2631"/>
                  <a:ext cx="5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8" name="Line 2740"/>
                <p:cNvSpPr>
                  <a:spLocks noChangeShapeType="1"/>
                </p:cNvSpPr>
                <p:nvPr/>
              </p:nvSpPr>
              <p:spPr bwMode="auto">
                <a:xfrm>
                  <a:off x="2295" y="256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9" name="Line 2741"/>
                <p:cNvSpPr>
                  <a:spLocks noChangeShapeType="1"/>
                </p:cNvSpPr>
                <p:nvPr/>
              </p:nvSpPr>
              <p:spPr bwMode="auto">
                <a:xfrm>
                  <a:off x="2295" y="261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0" name="Line 2742"/>
                <p:cNvSpPr>
                  <a:spLocks noChangeShapeType="1"/>
                </p:cNvSpPr>
                <p:nvPr/>
              </p:nvSpPr>
              <p:spPr bwMode="auto">
                <a:xfrm flipH="1" flipV="1">
                  <a:off x="2353"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1" name="Line 2743"/>
                <p:cNvSpPr>
                  <a:spLocks noChangeShapeType="1"/>
                </p:cNvSpPr>
                <p:nvPr/>
              </p:nvSpPr>
              <p:spPr bwMode="auto">
                <a:xfrm flipH="1" flipV="1">
                  <a:off x="2368"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2" name="Line 2744"/>
                <p:cNvSpPr>
                  <a:spLocks noChangeShapeType="1"/>
                </p:cNvSpPr>
                <p:nvPr/>
              </p:nvSpPr>
              <p:spPr bwMode="auto">
                <a:xfrm flipH="1" flipV="1">
                  <a:off x="2277" y="2418"/>
                  <a:ext cx="26"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3" name="Line 2745"/>
                <p:cNvSpPr>
                  <a:spLocks noChangeShapeType="1"/>
                </p:cNvSpPr>
                <p:nvPr/>
              </p:nvSpPr>
              <p:spPr bwMode="auto">
                <a:xfrm flipV="1">
                  <a:off x="2295" y="2457"/>
                  <a:ext cx="1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4" name="Line 2746"/>
                <p:cNvSpPr>
                  <a:spLocks noChangeShapeType="1"/>
                </p:cNvSpPr>
                <p:nvPr/>
              </p:nvSpPr>
              <p:spPr bwMode="auto">
                <a:xfrm>
                  <a:off x="2295" y="2499"/>
                  <a:ext cx="1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5" name="Line 2747"/>
                <p:cNvSpPr>
                  <a:spLocks noChangeShapeType="1"/>
                </p:cNvSpPr>
                <p:nvPr/>
              </p:nvSpPr>
              <p:spPr bwMode="auto">
                <a:xfrm>
                  <a:off x="2277" y="2425"/>
                  <a:ext cx="0" cy="7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6" name="Line 2748"/>
                <p:cNvSpPr>
                  <a:spLocks noChangeShapeType="1"/>
                </p:cNvSpPr>
                <p:nvPr/>
              </p:nvSpPr>
              <p:spPr bwMode="auto">
                <a:xfrm flipH="1" flipV="1">
                  <a:off x="2263" y="2400"/>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7" name="Line 2749"/>
                <p:cNvSpPr>
                  <a:spLocks noChangeShapeType="1"/>
                </p:cNvSpPr>
                <p:nvPr/>
              </p:nvSpPr>
              <p:spPr bwMode="auto">
                <a:xfrm>
                  <a:off x="2294" y="2425"/>
                  <a:ext cx="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8" name="Line 2750"/>
                <p:cNvSpPr>
                  <a:spLocks noChangeShapeType="1"/>
                </p:cNvSpPr>
                <p:nvPr/>
              </p:nvSpPr>
              <p:spPr bwMode="auto">
                <a:xfrm>
                  <a:off x="2295" y="2458"/>
                  <a:ext cx="0"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39" name="Line 2751"/>
                <p:cNvSpPr>
                  <a:spLocks noChangeShapeType="1"/>
                </p:cNvSpPr>
                <p:nvPr/>
              </p:nvSpPr>
              <p:spPr bwMode="auto">
                <a:xfrm flipV="1">
                  <a:off x="2277" y="2425"/>
                  <a:ext cx="1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0" name="Line 2752"/>
                <p:cNvSpPr>
                  <a:spLocks noChangeShapeType="1"/>
                </p:cNvSpPr>
                <p:nvPr/>
              </p:nvSpPr>
              <p:spPr bwMode="auto">
                <a:xfrm>
                  <a:off x="2312" y="245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1" name="Line 2753"/>
                <p:cNvSpPr>
                  <a:spLocks noChangeShapeType="1"/>
                </p:cNvSpPr>
                <p:nvPr/>
              </p:nvSpPr>
              <p:spPr bwMode="auto">
                <a:xfrm>
                  <a:off x="2303" y="2420"/>
                  <a:ext cx="8"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2" name="Line 2754"/>
                <p:cNvSpPr>
                  <a:spLocks noChangeShapeType="1"/>
                </p:cNvSpPr>
                <p:nvPr/>
              </p:nvSpPr>
              <p:spPr bwMode="auto">
                <a:xfrm>
                  <a:off x="2311" y="2425"/>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3" name="Line 2755"/>
                <p:cNvSpPr>
                  <a:spLocks noChangeShapeType="1"/>
                </p:cNvSpPr>
                <p:nvPr/>
              </p:nvSpPr>
              <p:spPr bwMode="auto">
                <a:xfrm>
                  <a:off x="2388" y="24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4" name="Line 2756"/>
                <p:cNvSpPr>
                  <a:spLocks noChangeShapeType="1"/>
                </p:cNvSpPr>
                <p:nvPr/>
              </p:nvSpPr>
              <p:spPr bwMode="auto">
                <a:xfrm>
                  <a:off x="2492" y="2435"/>
                  <a:ext cx="0" cy="1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5" name="Line 2757"/>
                <p:cNvSpPr>
                  <a:spLocks noChangeShapeType="1"/>
                </p:cNvSpPr>
                <p:nvPr/>
              </p:nvSpPr>
              <p:spPr bwMode="auto">
                <a:xfrm flipV="1">
                  <a:off x="2402" y="2566"/>
                  <a:ext cx="4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6" name="Line 2758"/>
                <p:cNvSpPr>
                  <a:spLocks noChangeShapeType="1"/>
                </p:cNvSpPr>
                <p:nvPr/>
              </p:nvSpPr>
              <p:spPr bwMode="auto">
                <a:xfrm flipV="1">
                  <a:off x="2402" y="2503"/>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7" name="Line 2759"/>
                <p:cNvSpPr>
                  <a:spLocks noChangeShapeType="1"/>
                </p:cNvSpPr>
                <p:nvPr/>
              </p:nvSpPr>
              <p:spPr bwMode="auto">
                <a:xfrm flipV="1">
                  <a:off x="2402" y="2531"/>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8" name="Line 2760"/>
                <p:cNvSpPr>
                  <a:spLocks noChangeShapeType="1"/>
                </p:cNvSpPr>
                <p:nvPr/>
              </p:nvSpPr>
              <p:spPr bwMode="auto">
                <a:xfrm flipV="1">
                  <a:off x="2402" y="2538"/>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9" name="Line 2761"/>
                <p:cNvSpPr>
                  <a:spLocks noChangeShapeType="1"/>
                </p:cNvSpPr>
                <p:nvPr/>
              </p:nvSpPr>
              <p:spPr bwMode="auto">
                <a:xfrm flipH="1" flipV="1">
                  <a:off x="2439" y="2581"/>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0" name="Line 2762"/>
                <p:cNvSpPr>
                  <a:spLocks noChangeShapeType="1"/>
                </p:cNvSpPr>
                <p:nvPr/>
              </p:nvSpPr>
              <p:spPr bwMode="auto">
                <a:xfrm>
                  <a:off x="2388" y="2523"/>
                  <a:ext cx="0"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1" name="Line 2763"/>
                <p:cNvSpPr>
                  <a:spLocks noChangeShapeType="1"/>
                </p:cNvSpPr>
                <p:nvPr/>
              </p:nvSpPr>
              <p:spPr bwMode="auto">
                <a:xfrm flipH="1" flipV="1">
                  <a:off x="2402" y="2538"/>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2" name="Line 2764"/>
                <p:cNvSpPr>
                  <a:spLocks noChangeShapeType="1"/>
                </p:cNvSpPr>
                <p:nvPr/>
              </p:nvSpPr>
              <p:spPr bwMode="auto">
                <a:xfrm flipV="1">
                  <a:off x="2402" y="250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3" name="Line 2765"/>
                <p:cNvSpPr>
                  <a:spLocks noChangeShapeType="1"/>
                </p:cNvSpPr>
                <p:nvPr/>
              </p:nvSpPr>
              <p:spPr bwMode="auto">
                <a:xfrm flipV="1">
                  <a:off x="2453" y="2581"/>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4" name="Line 2766"/>
                <p:cNvSpPr>
                  <a:spLocks noChangeShapeType="1"/>
                </p:cNvSpPr>
                <p:nvPr/>
              </p:nvSpPr>
              <p:spPr bwMode="auto">
                <a:xfrm flipV="1">
                  <a:off x="2446" y="2531"/>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5" name="Line 2767"/>
                <p:cNvSpPr>
                  <a:spLocks noChangeShapeType="1"/>
                </p:cNvSpPr>
                <p:nvPr/>
              </p:nvSpPr>
              <p:spPr bwMode="auto">
                <a:xfrm flipV="1">
                  <a:off x="2445" y="250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6" name="Line 2768"/>
                <p:cNvSpPr>
                  <a:spLocks noChangeShapeType="1"/>
                </p:cNvSpPr>
                <p:nvPr/>
              </p:nvSpPr>
              <p:spPr bwMode="auto">
                <a:xfrm flipV="1">
                  <a:off x="2446" y="2538"/>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7" name="Line 2769"/>
                <p:cNvSpPr>
                  <a:spLocks noChangeShapeType="1"/>
                </p:cNvSpPr>
                <p:nvPr/>
              </p:nvSpPr>
              <p:spPr bwMode="auto">
                <a:xfrm flipV="1">
                  <a:off x="2446" y="2566"/>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8" name="Line 2770"/>
                <p:cNvSpPr>
                  <a:spLocks noChangeShapeType="1"/>
                </p:cNvSpPr>
                <p:nvPr/>
              </p:nvSpPr>
              <p:spPr bwMode="auto">
                <a:xfrm flipH="1" flipV="1">
                  <a:off x="2443"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59" name="Line 2771"/>
                <p:cNvSpPr>
                  <a:spLocks noChangeShapeType="1"/>
                </p:cNvSpPr>
                <p:nvPr/>
              </p:nvSpPr>
              <p:spPr bwMode="auto">
                <a:xfrm flipV="1">
                  <a:off x="2446"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0" name="Line 2772"/>
                <p:cNvSpPr>
                  <a:spLocks noChangeShapeType="1"/>
                </p:cNvSpPr>
                <p:nvPr/>
              </p:nvSpPr>
              <p:spPr bwMode="auto">
                <a:xfrm flipH="1" flipV="1">
                  <a:off x="2442" y="2503"/>
                  <a:ext cx="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1" name="Line 2773"/>
                <p:cNvSpPr>
                  <a:spLocks noChangeShapeType="1"/>
                </p:cNvSpPr>
                <p:nvPr/>
              </p:nvSpPr>
              <p:spPr bwMode="auto">
                <a:xfrm flipH="1" flipV="1">
                  <a:off x="2445" y="2503"/>
                  <a:ext cx="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2" name="Line 2774"/>
                <p:cNvSpPr>
                  <a:spLocks noChangeShapeType="1"/>
                </p:cNvSpPr>
                <p:nvPr/>
              </p:nvSpPr>
              <p:spPr bwMode="auto">
                <a:xfrm flipV="1">
                  <a:off x="2487" y="253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3" name="Line 2775"/>
                <p:cNvSpPr>
                  <a:spLocks noChangeShapeType="1"/>
                </p:cNvSpPr>
                <p:nvPr/>
              </p:nvSpPr>
              <p:spPr bwMode="auto">
                <a:xfrm flipV="1">
                  <a:off x="2486" y="250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4" name="Line 2776"/>
                <p:cNvSpPr>
                  <a:spLocks noChangeShapeType="1"/>
                </p:cNvSpPr>
                <p:nvPr/>
              </p:nvSpPr>
              <p:spPr bwMode="auto">
                <a:xfrm flipV="1">
                  <a:off x="2401" y="2469"/>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5" name="Line 2777"/>
                <p:cNvSpPr>
                  <a:spLocks noChangeShapeType="1"/>
                </p:cNvSpPr>
                <p:nvPr/>
              </p:nvSpPr>
              <p:spPr bwMode="auto">
                <a:xfrm>
                  <a:off x="2402" y="2498"/>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6" name="Line 2778"/>
                <p:cNvSpPr>
                  <a:spLocks noChangeShapeType="1"/>
                </p:cNvSpPr>
                <p:nvPr/>
              </p:nvSpPr>
              <p:spPr bwMode="auto">
                <a:xfrm flipV="1">
                  <a:off x="2401" y="2434"/>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7" name="Line 2779"/>
                <p:cNvSpPr>
                  <a:spLocks noChangeShapeType="1"/>
                </p:cNvSpPr>
                <p:nvPr/>
              </p:nvSpPr>
              <p:spPr bwMode="auto">
                <a:xfrm flipV="1">
                  <a:off x="2401" y="246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8" name="Line 2780"/>
                <p:cNvSpPr>
                  <a:spLocks noChangeShapeType="1"/>
                </p:cNvSpPr>
                <p:nvPr/>
              </p:nvSpPr>
              <p:spPr bwMode="auto">
                <a:xfrm>
                  <a:off x="2388" y="2439"/>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9" name="Line 2781"/>
                <p:cNvSpPr>
                  <a:spLocks noChangeShapeType="1"/>
                </p:cNvSpPr>
                <p:nvPr/>
              </p:nvSpPr>
              <p:spPr bwMode="auto">
                <a:xfrm flipH="1" flipV="1">
                  <a:off x="2401" y="2469"/>
                  <a:ext cx="1"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0" name="Line 2782"/>
                <p:cNvSpPr>
                  <a:spLocks noChangeShapeType="1"/>
                </p:cNvSpPr>
                <p:nvPr/>
              </p:nvSpPr>
              <p:spPr bwMode="auto">
                <a:xfrm flipH="1" flipV="1">
                  <a:off x="2401"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1" name="Line 2783"/>
                <p:cNvSpPr>
                  <a:spLocks noChangeShapeType="1"/>
                </p:cNvSpPr>
                <p:nvPr/>
              </p:nvSpPr>
              <p:spPr bwMode="auto">
                <a:xfrm flipV="1">
                  <a:off x="2395" y="2368"/>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2" name="Line 2784"/>
                <p:cNvSpPr>
                  <a:spLocks noChangeShapeType="1"/>
                </p:cNvSpPr>
                <p:nvPr/>
              </p:nvSpPr>
              <p:spPr bwMode="auto">
                <a:xfrm>
                  <a:off x="2387" y="2398"/>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3" name="Line 2785"/>
                <p:cNvSpPr>
                  <a:spLocks noChangeShapeType="1"/>
                </p:cNvSpPr>
                <p:nvPr/>
              </p:nvSpPr>
              <p:spPr bwMode="auto">
                <a:xfrm flipV="1">
                  <a:off x="2402" y="2398"/>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4" name="Line 2786"/>
                <p:cNvSpPr>
                  <a:spLocks noChangeShapeType="1"/>
                </p:cNvSpPr>
                <p:nvPr/>
              </p:nvSpPr>
              <p:spPr bwMode="auto">
                <a:xfrm>
                  <a:off x="2383" y="2380"/>
                  <a:ext cx="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5" name="Line 2787"/>
                <p:cNvSpPr>
                  <a:spLocks noChangeShapeType="1"/>
                </p:cNvSpPr>
                <p:nvPr/>
              </p:nvSpPr>
              <p:spPr bwMode="auto">
                <a:xfrm>
                  <a:off x="2395" y="2381"/>
                  <a:ext cx="7"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6" name="Line 2788"/>
                <p:cNvSpPr>
                  <a:spLocks noChangeShapeType="1"/>
                </p:cNvSpPr>
                <p:nvPr/>
              </p:nvSpPr>
              <p:spPr bwMode="auto">
                <a:xfrm flipH="1" flipV="1">
                  <a:off x="2395" y="236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7" name="Line 2789"/>
                <p:cNvSpPr>
                  <a:spLocks noChangeShapeType="1"/>
                </p:cNvSpPr>
                <p:nvPr/>
              </p:nvSpPr>
              <p:spPr bwMode="auto">
                <a:xfrm flipV="1">
                  <a:off x="2445" y="2463"/>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8" name="Line 2790"/>
                <p:cNvSpPr>
                  <a:spLocks noChangeShapeType="1"/>
                </p:cNvSpPr>
                <p:nvPr/>
              </p:nvSpPr>
              <p:spPr bwMode="auto">
                <a:xfrm flipV="1">
                  <a:off x="2445" y="2434"/>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79" name="Line 2791"/>
                <p:cNvSpPr>
                  <a:spLocks noChangeShapeType="1"/>
                </p:cNvSpPr>
                <p:nvPr/>
              </p:nvSpPr>
              <p:spPr bwMode="auto">
                <a:xfrm>
                  <a:off x="2445" y="2497"/>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0" name="Line 2792"/>
                <p:cNvSpPr>
                  <a:spLocks noChangeShapeType="1"/>
                </p:cNvSpPr>
                <p:nvPr/>
              </p:nvSpPr>
              <p:spPr bwMode="auto">
                <a:xfrm flipV="1">
                  <a:off x="2445" y="2469"/>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1" name="Line 2793"/>
                <p:cNvSpPr>
                  <a:spLocks noChangeShapeType="1"/>
                </p:cNvSpPr>
                <p:nvPr/>
              </p:nvSpPr>
              <p:spPr bwMode="auto">
                <a:xfrm flipV="1">
                  <a:off x="2442" y="2469"/>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2" name="Line 2794"/>
                <p:cNvSpPr>
                  <a:spLocks noChangeShapeType="1"/>
                </p:cNvSpPr>
                <p:nvPr/>
              </p:nvSpPr>
              <p:spPr bwMode="auto">
                <a:xfrm flipV="1">
                  <a:off x="2445" y="246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3" name="Line 2795"/>
                <p:cNvSpPr>
                  <a:spLocks noChangeShapeType="1"/>
                </p:cNvSpPr>
                <p:nvPr/>
              </p:nvSpPr>
              <p:spPr bwMode="auto">
                <a:xfrm flipH="1" flipV="1">
                  <a:off x="2442"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4" name="Line 2796"/>
                <p:cNvSpPr>
                  <a:spLocks noChangeShapeType="1"/>
                </p:cNvSpPr>
                <p:nvPr/>
              </p:nvSpPr>
              <p:spPr bwMode="auto">
                <a:xfrm flipV="1">
                  <a:off x="2445"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5" name="Line 2797"/>
                <p:cNvSpPr>
                  <a:spLocks noChangeShapeType="1"/>
                </p:cNvSpPr>
                <p:nvPr/>
              </p:nvSpPr>
              <p:spPr bwMode="auto">
                <a:xfrm flipH="1" flipV="1">
                  <a:off x="2486" y="246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6" name="Line 2798"/>
                <p:cNvSpPr>
                  <a:spLocks noChangeShapeType="1"/>
                </p:cNvSpPr>
                <p:nvPr/>
              </p:nvSpPr>
              <p:spPr bwMode="auto">
                <a:xfrm flipV="1">
                  <a:off x="2486" y="2434"/>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7" name="Line 2799"/>
                <p:cNvSpPr>
                  <a:spLocks noChangeShapeType="1"/>
                </p:cNvSpPr>
                <p:nvPr/>
              </p:nvSpPr>
              <p:spPr bwMode="auto">
                <a:xfrm flipH="1">
                  <a:off x="2357" y="2349"/>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8" name="Line 2800"/>
                <p:cNvSpPr>
                  <a:spLocks noChangeShapeType="1"/>
                </p:cNvSpPr>
                <p:nvPr/>
              </p:nvSpPr>
              <p:spPr bwMode="auto">
                <a:xfrm flipV="1">
                  <a:off x="2349" y="2280"/>
                  <a:ext cx="3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9" name="Line 2801"/>
                <p:cNvSpPr>
                  <a:spLocks noChangeShapeType="1"/>
                </p:cNvSpPr>
                <p:nvPr/>
              </p:nvSpPr>
              <p:spPr bwMode="auto">
                <a:xfrm flipH="1">
                  <a:off x="2301" y="2356"/>
                  <a:ext cx="8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0" name="Line 2802"/>
                <p:cNvSpPr>
                  <a:spLocks noChangeShapeType="1"/>
                </p:cNvSpPr>
                <p:nvPr/>
              </p:nvSpPr>
              <p:spPr bwMode="auto">
                <a:xfrm flipH="1">
                  <a:off x="2339" y="2174"/>
                  <a:ext cx="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1" name="Line 2803"/>
                <p:cNvSpPr>
                  <a:spLocks noChangeShapeType="1"/>
                </p:cNvSpPr>
                <p:nvPr/>
              </p:nvSpPr>
              <p:spPr bwMode="auto">
                <a:xfrm flipV="1">
                  <a:off x="2308" y="2211"/>
                  <a:ext cx="13"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2" name="Line 2804"/>
                <p:cNvSpPr>
                  <a:spLocks noChangeShapeType="1"/>
                </p:cNvSpPr>
                <p:nvPr/>
              </p:nvSpPr>
              <p:spPr bwMode="auto">
                <a:xfrm flipH="1" flipV="1">
                  <a:off x="2296"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3" name="Line 2805"/>
                <p:cNvSpPr>
                  <a:spLocks noChangeShapeType="1"/>
                </p:cNvSpPr>
                <p:nvPr/>
              </p:nvSpPr>
              <p:spPr bwMode="auto">
                <a:xfrm flipH="1" flipV="1">
                  <a:off x="2287" y="217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4" name="Line 2806"/>
                <p:cNvSpPr>
                  <a:spLocks noChangeShapeType="1"/>
                </p:cNvSpPr>
                <p:nvPr/>
              </p:nvSpPr>
              <p:spPr bwMode="auto">
                <a:xfrm>
                  <a:off x="2296" y="2245"/>
                  <a:ext cx="13" cy="5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5" name="Line 2807"/>
                <p:cNvSpPr>
                  <a:spLocks noChangeShapeType="1"/>
                </p:cNvSpPr>
                <p:nvPr/>
              </p:nvSpPr>
              <p:spPr bwMode="auto">
                <a:xfrm flipH="1" flipV="1">
                  <a:off x="2288" y="2272"/>
                  <a:ext cx="9"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6" name="Line 2808"/>
                <p:cNvSpPr>
                  <a:spLocks noChangeShapeType="1"/>
                </p:cNvSpPr>
                <p:nvPr/>
              </p:nvSpPr>
              <p:spPr bwMode="auto">
                <a:xfrm flipH="1">
                  <a:off x="2266" y="234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7" name="Line 2809"/>
                <p:cNvSpPr>
                  <a:spLocks noChangeShapeType="1"/>
                </p:cNvSpPr>
                <p:nvPr/>
              </p:nvSpPr>
              <p:spPr bwMode="auto">
                <a:xfrm flipH="1" flipV="1">
                  <a:off x="2287" y="2260"/>
                  <a:ext cx="1"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8" name="Line 2810"/>
                <p:cNvSpPr>
                  <a:spLocks noChangeShapeType="1"/>
                </p:cNvSpPr>
                <p:nvPr/>
              </p:nvSpPr>
              <p:spPr bwMode="auto">
                <a:xfrm flipV="1">
                  <a:off x="2318" y="2289"/>
                  <a:ext cx="27"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99" name="Line 2811"/>
                <p:cNvSpPr>
                  <a:spLocks noChangeShapeType="1"/>
                </p:cNvSpPr>
                <p:nvPr/>
              </p:nvSpPr>
              <p:spPr bwMode="auto">
                <a:xfrm>
                  <a:off x="2345" y="2289"/>
                  <a:ext cx="9"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0" name="Line 2812"/>
                <p:cNvSpPr>
                  <a:spLocks noChangeShapeType="1"/>
                </p:cNvSpPr>
                <p:nvPr/>
              </p:nvSpPr>
              <p:spPr bwMode="auto">
                <a:xfrm>
                  <a:off x="2349" y="2288"/>
                  <a:ext cx="8"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1" name="Line 2813"/>
                <p:cNvSpPr>
                  <a:spLocks noChangeShapeType="1"/>
                </p:cNvSpPr>
                <p:nvPr/>
              </p:nvSpPr>
              <p:spPr bwMode="auto">
                <a:xfrm flipH="1">
                  <a:off x="2335" y="2349"/>
                  <a:ext cx="1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2" name="Line 2814"/>
                <p:cNvSpPr>
                  <a:spLocks noChangeShapeType="1"/>
                </p:cNvSpPr>
                <p:nvPr/>
              </p:nvSpPr>
              <p:spPr bwMode="auto">
                <a:xfrm>
                  <a:off x="2314" y="2304"/>
                  <a:ext cx="17"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3" name="Line 2815"/>
                <p:cNvSpPr>
                  <a:spLocks noChangeShapeType="1"/>
                </p:cNvSpPr>
                <p:nvPr/>
              </p:nvSpPr>
              <p:spPr bwMode="auto">
                <a:xfrm>
                  <a:off x="2318" y="2303"/>
                  <a:ext cx="17"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4" name="Line 2816"/>
                <p:cNvSpPr>
                  <a:spLocks noChangeShapeType="1"/>
                </p:cNvSpPr>
                <p:nvPr/>
              </p:nvSpPr>
              <p:spPr bwMode="auto">
                <a:xfrm flipH="1" flipV="1">
                  <a:off x="2301" y="2311"/>
                  <a:ext cx="0"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5" name="Line 2817"/>
                <p:cNvSpPr>
                  <a:spLocks noChangeShapeType="1"/>
                </p:cNvSpPr>
                <p:nvPr/>
              </p:nvSpPr>
              <p:spPr bwMode="auto">
                <a:xfrm flipH="1">
                  <a:off x="2301" y="2349"/>
                  <a:ext cx="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3" name="Group 3019"/>
              <p:cNvGrpSpPr>
                <a:grpSpLocks/>
              </p:cNvGrpSpPr>
              <p:nvPr/>
            </p:nvGrpSpPr>
            <p:grpSpPr bwMode="auto">
              <a:xfrm>
                <a:off x="1287" y="1831"/>
                <a:ext cx="1199" cy="1257"/>
                <a:chOff x="1287" y="1831"/>
                <a:chExt cx="1199" cy="1257"/>
              </a:xfrm>
            </p:grpSpPr>
            <p:sp>
              <p:nvSpPr>
                <p:cNvPr id="14606" name="Line 2819"/>
                <p:cNvSpPr>
                  <a:spLocks noChangeShapeType="1"/>
                </p:cNvSpPr>
                <p:nvPr/>
              </p:nvSpPr>
              <p:spPr bwMode="auto">
                <a:xfrm>
                  <a:off x="2331" y="2340"/>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07" name="Line 2820"/>
                <p:cNvSpPr>
                  <a:spLocks noChangeShapeType="1"/>
                </p:cNvSpPr>
                <p:nvPr/>
              </p:nvSpPr>
              <p:spPr bwMode="auto">
                <a:xfrm>
                  <a:off x="2335" y="2339"/>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08" name="Line 2821"/>
                <p:cNvSpPr>
                  <a:spLocks noChangeShapeType="1"/>
                </p:cNvSpPr>
                <p:nvPr/>
              </p:nvSpPr>
              <p:spPr bwMode="auto">
                <a:xfrm flipV="1">
                  <a:off x="2301" y="2304"/>
                  <a:ext cx="1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09" name="Line 2822"/>
                <p:cNvSpPr>
                  <a:spLocks noChangeShapeType="1"/>
                </p:cNvSpPr>
                <p:nvPr/>
              </p:nvSpPr>
              <p:spPr bwMode="auto">
                <a:xfrm>
                  <a:off x="2354" y="2322"/>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0" name="Line 2823"/>
                <p:cNvSpPr>
                  <a:spLocks noChangeShapeType="1"/>
                </p:cNvSpPr>
                <p:nvPr/>
              </p:nvSpPr>
              <p:spPr bwMode="auto">
                <a:xfrm>
                  <a:off x="2357" y="2321"/>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1" name="Line 2824"/>
                <p:cNvSpPr>
                  <a:spLocks noChangeShapeType="1"/>
                </p:cNvSpPr>
                <p:nvPr/>
              </p:nvSpPr>
              <p:spPr bwMode="auto">
                <a:xfrm flipV="1">
                  <a:off x="2326" y="2282"/>
                  <a:ext cx="17"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2" name="Line 2825"/>
                <p:cNvSpPr>
                  <a:spLocks noChangeShapeType="1"/>
                </p:cNvSpPr>
                <p:nvPr/>
              </p:nvSpPr>
              <p:spPr bwMode="auto">
                <a:xfrm flipV="1">
                  <a:off x="2309" y="2282"/>
                  <a:ext cx="34"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3" name="Line 2826"/>
                <p:cNvSpPr>
                  <a:spLocks noChangeShapeType="1"/>
                </p:cNvSpPr>
                <p:nvPr/>
              </p:nvSpPr>
              <p:spPr bwMode="auto">
                <a:xfrm flipH="1">
                  <a:off x="2296" y="2174"/>
                  <a:ext cx="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4" name="Line 2827"/>
                <p:cNvSpPr>
                  <a:spLocks noChangeShapeType="1"/>
                </p:cNvSpPr>
                <p:nvPr/>
              </p:nvSpPr>
              <p:spPr bwMode="auto">
                <a:xfrm flipV="1">
                  <a:off x="2334" y="2174"/>
                  <a:ext cx="5"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5" name="Line 2828"/>
                <p:cNvSpPr>
                  <a:spLocks noChangeShapeType="1"/>
                </p:cNvSpPr>
                <p:nvPr/>
              </p:nvSpPr>
              <p:spPr bwMode="auto">
                <a:xfrm flipV="1">
                  <a:off x="2321" y="2174"/>
                  <a:ext cx="8" cy="3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6" name="Line 2829"/>
                <p:cNvSpPr>
                  <a:spLocks noChangeShapeType="1"/>
                </p:cNvSpPr>
                <p:nvPr/>
              </p:nvSpPr>
              <p:spPr bwMode="auto">
                <a:xfrm>
                  <a:off x="2438" y="2352"/>
                  <a:ext cx="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7" name="Line 2830"/>
                <p:cNvSpPr>
                  <a:spLocks noChangeShapeType="1"/>
                </p:cNvSpPr>
                <p:nvPr/>
              </p:nvSpPr>
              <p:spPr bwMode="auto">
                <a:xfrm flipV="1">
                  <a:off x="2394" y="22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8" name="Line 2831"/>
                <p:cNvSpPr>
                  <a:spLocks noChangeShapeType="1"/>
                </p:cNvSpPr>
                <p:nvPr/>
              </p:nvSpPr>
              <p:spPr bwMode="auto">
                <a:xfrm flipH="1" flipV="1">
                  <a:off x="2438" y="22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19" name="Line 2832"/>
                <p:cNvSpPr>
                  <a:spLocks noChangeShapeType="1"/>
                </p:cNvSpPr>
                <p:nvPr/>
              </p:nvSpPr>
              <p:spPr bwMode="auto">
                <a:xfrm flipH="1" flipV="1">
                  <a:off x="2382" y="2280"/>
                  <a:ext cx="1"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0" name="Line 2833"/>
                <p:cNvSpPr>
                  <a:spLocks noChangeShapeType="1"/>
                </p:cNvSpPr>
                <p:nvPr/>
              </p:nvSpPr>
              <p:spPr bwMode="auto">
                <a:xfrm flipH="1">
                  <a:off x="2395" y="2360"/>
                  <a:ext cx="4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1" name="Line 2834"/>
                <p:cNvSpPr>
                  <a:spLocks noChangeShapeType="1"/>
                </p:cNvSpPr>
                <p:nvPr/>
              </p:nvSpPr>
              <p:spPr bwMode="auto">
                <a:xfrm flipH="1">
                  <a:off x="2395" y="2333"/>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2" name="Line 2835"/>
                <p:cNvSpPr>
                  <a:spLocks noChangeShapeType="1"/>
                </p:cNvSpPr>
                <p:nvPr/>
              </p:nvSpPr>
              <p:spPr bwMode="auto">
                <a:xfrm flipH="1">
                  <a:off x="2394" y="2322"/>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3" name="Line 2836"/>
                <p:cNvSpPr>
                  <a:spLocks noChangeShapeType="1"/>
                </p:cNvSpPr>
                <p:nvPr/>
              </p:nvSpPr>
              <p:spPr bwMode="auto">
                <a:xfrm flipV="1">
                  <a:off x="2395" y="2333"/>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4" name="Line 2837"/>
                <p:cNvSpPr>
                  <a:spLocks noChangeShapeType="1"/>
                </p:cNvSpPr>
                <p:nvPr/>
              </p:nvSpPr>
              <p:spPr bwMode="auto">
                <a:xfrm flipH="1" flipV="1">
                  <a:off x="2438" y="2333"/>
                  <a:ext cx="0"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5" name="Line 2838"/>
                <p:cNvSpPr>
                  <a:spLocks noChangeShapeType="1"/>
                </p:cNvSpPr>
                <p:nvPr/>
              </p:nvSpPr>
              <p:spPr bwMode="auto">
                <a:xfrm flipH="1">
                  <a:off x="2394" y="2290"/>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6" name="Line 2839"/>
                <p:cNvSpPr>
                  <a:spLocks noChangeShapeType="1"/>
                </p:cNvSpPr>
                <p:nvPr/>
              </p:nvSpPr>
              <p:spPr bwMode="auto">
                <a:xfrm flipH="1">
                  <a:off x="2394" y="2287"/>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7" name="Line 2840"/>
                <p:cNvSpPr>
                  <a:spLocks noChangeShapeType="1"/>
                </p:cNvSpPr>
                <p:nvPr/>
              </p:nvSpPr>
              <p:spPr bwMode="auto">
                <a:xfrm flipH="1">
                  <a:off x="2394" y="2259"/>
                  <a:ext cx="4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8" name="Line 2841"/>
                <p:cNvSpPr>
                  <a:spLocks noChangeShapeType="1"/>
                </p:cNvSpPr>
                <p:nvPr/>
              </p:nvSpPr>
              <p:spPr bwMode="auto">
                <a:xfrm flipH="1" flipV="1">
                  <a:off x="2394" y="2260"/>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9" name="Line 2842"/>
                <p:cNvSpPr>
                  <a:spLocks noChangeShapeType="1"/>
                </p:cNvSpPr>
                <p:nvPr/>
              </p:nvSpPr>
              <p:spPr bwMode="auto">
                <a:xfrm flipV="1">
                  <a:off x="2438" y="2259"/>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0" name="Line 2843"/>
                <p:cNvSpPr>
                  <a:spLocks noChangeShapeType="1"/>
                </p:cNvSpPr>
                <p:nvPr/>
              </p:nvSpPr>
              <p:spPr bwMode="auto">
                <a:xfrm flipH="1">
                  <a:off x="2450" y="2322"/>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1" name="Line 2844"/>
                <p:cNvSpPr>
                  <a:spLocks noChangeShapeType="1"/>
                </p:cNvSpPr>
                <p:nvPr/>
              </p:nvSpPr>
              <p:spPr bwMode="auto">
                <a:xfrm flipV="1">
                  <a:off x="2450" y="2335"/>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2" name="Line 2845"/>
                <p:cNvSpPr>
                  <a:spLocks noChangeShapeType="1"/>
                </p:cNvSpPr>
                <p:nvPr/>
              </p:nvSpPr>
              <p:spPr bwMode="auto">
                <a:xfrm flipV="1">
                  <a:off x="1769" y="2395"/>
                  <a:ext cx="9"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3" name="Line 2846"/>
                <p:cNvSpPr>
                  <a:spLocks noChangeShapeType="1"/>
                </p:cNvSpPr>
                <p:nvPr/>
              </p:nvSpPr>
              <p:spPr bwMode="auto">
                <a:xfrm flipV="1">
                  <a:off x="1815" y="2619"/>
                  <a:ext cx="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4" name="Line 2847"/>
                <p:cNvSpPr>
                  <a:spLocks noChangeShapeType="1"/>
                </p:cNvSpPr>
                <p:nvPr/>
              </p:nvSpPr>
              <p:spPr bwMode="auto">
                <a:xfrm flipH="1" flipV="1">
                  <a:off x="1815" y="2659"/>
                  <a:ext cx="0" cy="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5" name="Line 2848"/>
                <p:cNvSpPr>
                  <a:spLocks noChangeShapeType="1"/>
                </p:cNvSpPr>
                <p:nvPr/>
              </p:nvSpPr>
              <p:spPr bwMode="auto">
                <a:xfrm flipV="1">
                  <a:off x="1815" y="2569"/>
                  <a:ext cx="6" cy="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6" name="Line 2849"/>
                <p:cNvSpPr>
                  <a:spLocks noChangeShapeType="1"/>
                </p:cNvSpPr>
                <p:nvPr/>
              </p:nvSpPr>
              <p:spPr bwMode="auto">
                <a:xfrm flipV="1">
                  <a:off x="1774" y="231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7" name="Line 2850"/>
                <p:cNvSpPr>
                  <a:spLocks noChangeShapeType="1"/>
                </p:cNvSpPr>
                <p:nvPr/>
              </p:nvSpPr>
              <p:spPr bwMode="auto">
                <a:xfrm flipH="1">
                  <a:off x="1987" y="207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8" name="Line 2851"/>
                <p:cNvSpPr>
                  <a:spLocks noChangeShapeType="1"/>
                </p:cNvSpPr>
                <p:nvPr/>
              </p:nvSpPr>
              <p:spPr bwMode="auto">
                <a:xfrm flipH="1" flipV="1">
                  <a:off x="2437" y="200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39" name="Line 2852"/>
                <p:cNvSpPr>
                  <a:spLocks noChangeShapeType="1"/>
                </p:cNvSpPr>
                <p:nvPr/>
              </p:nvSpPr>
              <p:spPr bwMode="auto">
                <a:xfrm flipH="1">
                  <a:off x="2325" y="1917"/>
                  <a:ext cx="11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0" name="Line 2853"/>
                <p:cNvSpPr>
                  <a:spLocks noChangeShapeType="1"/>
                </p:cNvSpPr>
                <p:nvPr/>
              </p:nvSpPr>
              <p:spPr bwMode="auto">
                <a:xfrm flipH="1" flipV="1">
                  <a:off x="2451" y="183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1" name="Line 2854"/>
                <p:cNvSpPr>
                  <a:spLocks noChangeShapeType="1"/>
                </p:cNvSpPr>
                <p:nvPr/>
              </p:nvSpPr>
              <p:spPr bwMode="auto">
                <a:xfrm flipV="1">
                  <a:off x="1800" y="2100"/>
                  <a:ext cx="33"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2" name="Line 2855"/>
                <p:cNvSpPr>
                  <a:spLocks noChangeShapeType="1"/>
                </p:cNvSpPr>
                <p:nvPr/>
              </p:nvSpPr>
              <p:spPr bwMode="auto">
                <a:xfrm flipH="1" flipV="1">
                  <a:off x="1801" y="2012"/>
                  <a:ext cx="39"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3" name="Line 2856"/>
                <p:cNvSpPr>
                  <a:spLocks noChangeShapeType="1"/>
                </p:cNvSpPr>
                <p:nvPr/>
              </p:nvSpPr>
              <p:spPr bwMode="auto">
                <a:xfrm flipH="1">
                  <a:off x="1793" y="1865"/>
                  <a:ext cx="26"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4" name="Line 2857"/>
                <p:cNvSpPr>
                  <a:spLocks noChangeShapeType="1"/>
                </p:cNvSpPr>
                <p:nvPr/>
              </p:nvSpPr>
              <p:spPr bwMode="auto">
                <a:xfrm flipH="1" flipV="1">
                  <a:off x="1789" y="2102"/>
                  <a:ext cx="1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5" name="Line 2858"/>
                <p:cNvSpPr>
                  <a:spLocks noChangeShapeType="1"/>
                </p:cNvSpPr>
                <p:nvPr/>
              </p:nvSpPr>
              <p:spPr bwMode="auto">
                <a:xfrm flipH="1">
                  <a:off x="1470" y="3073"/>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6" name="Line 2859"/>
                <p:cNvSpPr>
                  <a:spLocks noChangeShapeType="1"/>
                </p:cNvSpPr>
                <p:nvPr/>
              </p:nvSpPr>
              <p:spPr bwMode="auto">
                <a:xfrm flipH="1">
                  <a:off x="1470" y="3080"/>
                  <a:ext cx="7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7" name="Freeform 2860"/>
                <p:cNvSpPr>
                  <a:spLocks/>
                </p:cNvSpPr>
                <p:nvPr/>
              </p:nvSpPr>
              <p:spPr bwMode="auto">
                <a:xfrm>
                  <a:off x="1489" y="2903"/>
                  <a:ext cx="3" cy="2"/>
                </a:xfrm>
                <a:custGeom>
                  <a:avLst/>
                  <a:gdLst>
                    <a:gd name="T0" fmla="*/ 13 w 18"/>
                    <a:gd name="T1" fmla="*/ 0 h 12"/>
                    <a:gd name="T2" fmla="*/ 12 w 18"/>
                    <a:gd name="T3" fmla="*/ 5 h 12"/>
                    <a:gd name="T4" fmla="*/ 9 w 18"/>
                    <a:gd name="T5" fmla="*/ 9 h 12"/>
                    <a:gd name="T6" fmla="*/ 5 w 18"/>
                    <a:gd name="T7" fmla="*/ 10 h 12"/>
                    <a:gd name="T8" fmla="*/ 0 w 18"/>
                    <a:gd name="T9" fmla="*/ 11 h 12"/>
                    <a:gd name="T10" fmla="*/ 13 w 18"/>
                    <a:gd name="T11" fmla="*/ 12 h 12"/>
                    <a:gd name="T12" fmla="*/ 16 w 18"/>
                    <a:gd name="T13" fmla="*/ 8 h 12"/>
                    <a:gd name="T14" fmla="*/ 18 w 18"/>
                    <a:gd name="T15" fmla="*/ 1 h 12"/>
                    <a:gd name="T16" fmla="*/ 13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3" y="0"/>
                      </a:moveTo>
                      <a:lnTo>
                        <a:pt x="12" y="5"/>
                      </a:lnTo>
                      <a:lnTo>
                        <a:pt x="9" y="9"/>
                      </a:lnTo>
                      <a:lnTo>
                        <a:pt x="5" y="10"/>
                      </a:lnTo>
                      <a:lnTo>
                        <a:pt x="0" y="11"/>
                      </a:lnTo>
                      <a:lnTo>
                        <a:pt x="13" y="12"/>
                      </a:lnTo>
                      <a:lnTo>
                        <a:pt x="16" y="8"/>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8" name="Freeform 2861"/>
                <p:cNvSpPr>
                  <a:spLocks/>
                </p:cNvSpPr>
                <p:nvPr/>
              </p:nvSpPr>
              <p:spPr bwMode="auto">
                <a:xfrm>
                  <a:off x="1489" y="2899"/>
                  <a:ext cx="3" cy="2"/>
                </a:xfrm>
                <a:custGeom>
                  <a:avLst/>
                  <a:gdLst>
                    <a:gd name="T0" fmla="*/ 12 w 17"/>
                    <a:gd name="T1" fmla="*/ 0 h 10"/>
                    <a:gd name="T2" fmla="*/ 0 w 17"/>
                    <a:gd name="T3" fmla="*/ 2 h 10"/>
                    <a:gd name="T4" fmla="*/ 2 w 17"/>
                    <a:gd name="T5" fmla="*/ 2 h 10"/>
                    <a:gd name="T6" fmla="*/ 8 w 17"/>
                    <a:gd name="T7" fmla="*/ 4 h 10"/>
                    <a:gd name="T8" fmla="*/ 10 w 17"/>
                    <a:gd name="T9" fmla="*/ 5 h 10"/>
                    <a:gd name="T10" fmla="*/ 12 w 17"/>
                    <a:gd name="T11" fmla="*/ 10 h 10"/>
                    <a:gd name="T12" fmla="*/ 17 w 17"/>
                    <a:gd name="T13" fmla="*/ 9 h 10"/>
                    <a:gd name="T14" fmla="*/ 17 w 17"/>
                    <a:gd name="T15" fmla="*/ 9 h 10"/>
                    <a:gd name="T16" fmla="*/ 15 w 17"/>
                    <a:gd name="T17" fmla="*/ 4 h 10"/>
                    <a:gd name="T18" fmla="*/ 12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2" y="0"/>
                      </a:moveTo>
                      <a:lnTo>
                        <a:pt x="0" y="2"/>
                      </a:lnTo>
                      <a:lnTo>
                        <a:pt x="2" y="2"/>
                      </a:lnTo>
                      <a:lnTo>
                        <a:pt x="8" y="4"/>
                      </a:lnTo>
                      <a:lnTo>
                        <a:pt x="10" y="5"/>
                      </a:lnTo>
                      <a:lnTo>
                        <a:pt x="12" y="10"/>
                      </a:lnTo>
                      <a:lnTo>
                        <a:pt x="17" y="9"/>
                      </a:lnTo>
                      <a:lnTo>
                        <a:pt x="17" y="9"/>
                      </a:lnTo>
                      <a:lnTo>
                        <a:pt x="15"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49" name="Freeform 2862"/>
                <p:cNvSpPr>
                  <a:spLocks/>
                </p:cNvSpPr>
                <p:nvPr/>
              </p:nvSpPr>
              <p:spPr bwMode="auto">
                <a:xfrm>
                  <a:off x="1486" y="2898"/>
                  <a:ext cx="5" cy="8"/>
                </a:xfrm>
                <a:custGeom>
                  <a:avLst/>
                  <a:gdLst>
                    <a:gd name="T0" fmla="*/ 20 w 32"/>
                    <a:gd name="T1" fmla="*/ 0 h 44"/>
                    <a:gd name="T2" fmla="*/ 15 w 32"/>
                    <a:gd name="T3" fmla="*/ 1 h 44"/>
                    <a:gd name="T4" fmla="*/ 9 w 32"/>
                    <a:gd name="T5" fmla="*/ 3 h 44"/>
                    <a:gd name="T6" fmla="*/ 5 w 32"/>
                    <a:gd name="T7" fmla="*/ 6 h 44"/>
                    <a:gd name="T8" fmla="*/ 5 w 32"/>
                    <a:gd name="T9" fmla="*/ 6 h 44"/>
                    <a:gd name="T10" fmla="*/ 2 w 32"/>
                    <a:gd name="T11" fmla="*/ 10 h 44"/>
                    <a:gd name="T12" fmla="*/ 0 w 32"/>
                    <a:gd name="T13" fmla="*/ 16 h 44"/>
                    <a:gd name="T14" fmla="*/ 0 w 32"/>
                    <a:gd name="T15" fmla="*/ 22 h 44"/>
                    <a:gd name="T16" fmla="*/ 0 w 32"/>
                    <a:gd name="T17" fmla="*/ 27 h 44"/>
                    <a:gd name="T18" fmla="*/ 2 w 32"/>
                    <a:gd name="T19" fmla="*/ 33 h 44"/>
                    <a:gd name="T20" fmla="*/ 4 w 32"/>
                    <a:gd name="T21" fmla="*/ 38 h 44"/>
                    <a:gd name="T22" fmla="*/ 5 w 32"/>
                    <a:gd name="T23" fmla="*/ 38 h 44"/>
                    <a:gd name="T24" fmla="*/ 8 w 32"/>
                    <a:gd name="T25" fmla="*/ 41 h 44"/>
                    <a:gd name="T26" fmla="*/ 14 w 32"/>
                    <a:gd name="T27" fmla="*/ 43 h 44"/>
                    <a:gd name="T28" fmla="*/ 20 w 32"/>
                    <a:gd name="T29" fmla="*/ 44 h 44"/>
                    <a:gd name="T30" fmla="*/ 20 w 32"/>
                    <a:gd name="T31" fmla="*/ 44 h 44"/>
                    <a:gd name="T32" fmla="*/ 27 w 32"/>
                    <a:gd name="T33" fmla="*/ 43 h 44"/>
                    <a:gd name="T34" fmla="*/ 31 w 32"/>
                    <a:gd name="T35" fmla="*/ 40 h 44"/>
                    <a:gd name="T36" fmla="*/ 32 w 32"/>
                    <a:gd name="T37" fmla="*/ 40 h 44"/>
                    <a:gd name="T38" fmla="*/ 19 w 32"/>
                    <a:gd name="T39" fmla="*/ 39 h 44"/>
                    <a:gd name="T40" fmla="*/ 14 w 32"/>
                    <a:gd name="T41" fmla="*/ 38 h 44"/>
                    <a:gd name="T42" fmla="*/ 9 w 32"/>
                    <a:gd name="T43" fmla="*/ 35 h 44"/>
                    <a:gd name="T44" fmla="*/ 7 w 32"/>
                    <a:gd name="T45" fmla="*/ 33 h 44"/>
                    <a:gd name="T46" fmla="*/ 6 w 32"/>
                    <a:gd name="T47" fmla="*/ 28 h 44"/>
                    <a:gd name="T48" fmla="*/ 5 w 32"/>
                    <a:gd name="T49" fmla="*/ 22 h 44"/>
                    <a:gd name="T50" fmla="*/ 5 w 32"/>
                    <a:gd name="T51" fmla="*/ 20 h 44"/>
                    <a:gd name="T52" fmla="*/ 6 w 32"/>
                    <a:gd name="T53" fmla="*/ 13 h 44"/>
                    <a:gd name="T54" fmla="*/ 9 w 32"/>
                    <a:gd name="T55" fmla="*/ 9 h 44"/>
                    <a:gd name="T56" fmla="*/ 9 w 32"/>
                    <a:gd name="T57" fmla="*/ 8 h 44"/>
                    <a:gd name="T58" fmla="*/ 14 w 32"/>
                    <a:gd name="T59" fmla="*/ 6 h 44"/>
                    <a:gd name="T60" fmla="*/ 19 w 32"/>
                    <a:gd name="T61" fmla="*/ 5 h 44"/>
                    <a:gd name="T62" fmla="*/ 31 w 32"/>
                    <a:gd name="T63" fmla="*/ 3 h 44"/>
                    <a:gd name="T64" fmla="*/ 25 w 32"/>
                    <a:gd name="T65" fmla="*/ 1 h 44"/>
                    <a:gd name="T66" fmla="*/ 20 w 32"/>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20" y="0"/>
                      </a:moveTo>
                      <a:lnTo>
                        <a:pt x="15" y="1"/>
                      </a:lnTo>
                      <a:lnTo>
                        <a:pt x="9" y="3"/>
                      </a:lnTo>
                      <a:lnTo>
                        <a:pt x="5" y="6"/>
                      </a:lnTo>
                      <a:lnTo>
                        <a:pt x="5" y="6"/>
                      </a:lnTo>
                      <a:lnTo>
                        <a:pt x="2" y="10"/>
                      </a:lnTo>
                      <a:lnTo>
                        <a:pt x="0" y="16"/>
                      </a:lnTo>
                      <a:lnTo>
                        <a:pt x="0" y="22"/>
                      </a:lnTo>
                      <a:lnTo>
                        <a:pt x="0" y="27"/>
                      </a:lnTo>
                      <a:lnTo>
                        <a:pt x="2" y="33"/>
                      </a:lnTo>
                      <a:lnTo>
                        <a:pt x="4" y="38"/>
                      </a:lnTo>
                      <a:lnTo>
                        <a:pt x="5" y="38"/>
                      </a:lnTo>
                      <a:lnTo>
                        <a:pt x="8" y="41"/>
                      </a:lnTo>
                      <a:lnTo>
                        <a:pt x="14" y="43"/>
                      </a:lnTo>
                      <a:lnTo>
                        <a:pt x="20" y="44"/>
                      </a:lnTo>
                      <a:lnTo>
                        <a:pt x="20" y="44"/>
                      </a:lnTo>
                      <a:lnTo>
                        <a:pt x="27" y="43"/>
                      </a:lnTo>
                      <a:lnTo>
                        <a:pt x="31" y="40"/>
                      </a:lnTo>
                      <a:lnTo>
                        <a:pt x="32" y="40"/>
                      </a:lnTo>
                      <a:lnTo>
                        <a:pt x="19" y="39"/>
                      </a:lnTo>
                      <a:lnTo>
                        <a:pt x="14" y="38"/>
                      </a:lnTo>
                      <a:lnTo>
                        <a:pt x="9" y="35"/>
                      </a:lnTo>
                      <a:lnTo>
                        <a:pt x="7" y="33"/>
                      </a:lnTo>
                      <a:lnTo>
                        <a:pt x="6" y="28"/>
                      </a:lnTo>
                      <a:lnTo>
                        <a:pt x="5" y="22"/>
                      </a:lnTo>
                      <a:lnTo>
                        <a:pt x="5" y="20"/>
                      </a:lnTo>
                      <a:lnTo>
                        <a:pt x="6" y="13"/>
                      </a:lnTo>
                      <a:lnTo>
                        <a:pt x="9" y="9"/>
                      </a:lnTo>
                      <a:lnTo>
                        <a:pt x="9" y="8"/>
                      </a:lnTo>
                      <a:lnTo>
                        <a:pt x="14" y="6"/>
                      </a:lnTo>
                      <a:lnTo>
                        <a:pt x="19" y="5"/>
                      </a:lnTo>
                      <a:lnTo>
                        <a:pt x="31" y="3"/>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0" name="Freeform 2863"/>
                <p:cNvSpPr>
                  <a:spLocks/>
                </p:cNvSpPr>
                <p:nvPr/>
              </p:nvSpPr>
              <p:spPr bwMode="auto">
                <a:xfrm>
                  <a:off x="1492" y="2898"/>
                  <a:ext cx="5" cy="8"/>
                </a:xfrm>
                <a:custGeom>
                  <a:avLst/>
                  <a:gdLst>
                    <a:gd name="T0" fmla="*/ 23 w 29"/>
                    <a:gd name="T1" fmla="*/ 0 h 42"/>
                    <a:gd name="T2" fmla="*/ 17 w 29"/>
                    <a:gd name="T3" fmla="*/ 0 h 42"/>
                    <a:gd name="T4" fmla="*/ 0 w 29"/>
                    <a:gd name="T5" fmla="*/ 42 h 42"/>
                    <a:gd name="T6" fmla="*/ 7 w 29"/>
                    <a:gd name="T7" fmla="*/ 42 h 42"/>
                    <a:gd name="T8" fmla="*/ 11 w 29"/>
                    <a:gd name="T9" fmla="*/ 29 h 42"/>
                    <a:gd name="T10" fmla="*/ 29 w 29"/>
                    <a:gd name="T11" fmla="*/ 29 h 42"/>
                    <a:gd name="T12" fmla="*/ 13 w 29"/>
                    <a:gd name="T13" fmla="*/ 25 h 42"/>
                    <a:gd name="T14" fmla="*/ 17 w 29"/>
                    <a:gd name="T15" fmla="*/ 11 h 42"/>
                    <a:gd name="T16" fmla="*/ 18 w 29"/>
                    <a:gd name="T17" fmla="*/ 9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7" y="42"/>
                      </a:lnTo>
                      <a:lnTo>
                        <a:pt x="11" y="29"/>
                      </a:lnTo>
                      <a:lnTo>
                        <a:pt x="29" y="29"/>
                      </a:lnTo>
                      <a:lnTo>
                        <a:pt x="13" y="25"/>
                      </a:lnTo>
                      <a:lnTo>
                        <a:pt x="17" y="11"/>
                      </a:lnTo>
                      <a:lnTo>
                        <a:pt x="18" y="9"/>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1" name="Freeform 2864"/>
                <p:cNvSpPr>
                  <a:spLocks/>
                </p:cNvSpPr>
                <p:nvPr/>
              </p:nvSpPr>
              <p:spPr bwMode="auto">
                <a:xfrm>
                  <a:off x="1495" y="2898"/>
                  <a:ext cx="4" cy="8"/>
                </a:xfrm>
                <a:custGeom>
                  <a:avLst/>
                  <a:gdLst>
                    <a:gd name="T0" fmla="*/ 10 w 28"/>
                    <a:gd name="T1" fmla="*/ 0 h 42"/>
                    <a:gd name="T2" fmla="*/ 6 w 28"/>
                    <a:gd name="T3" fmla="*/ 4 h 42"/>
                    <a:gd name="T4" fmla="*/ 9 w 28"/>
                    <a:gd name="T5" fmla="*/ 9 h 42"/>
                    <a:gd name="T6" fmla="*/ 10 w 28"/>
                    <a:gd name="T7" fmla="*/ 11 h 42"/>
                    <a:gd name="T8" fmla="*/ 12 w 28"/>
                    <a:gd name="T9" fmla="*/ 17 h 42"/>
                    <a:gd name="T10" fmla="*/ 15 w 28"/>
                    <a:gd name="T11" fmla="*/ 24 h 42"/>
                    <a:gd name="T12" fmla="*/ 0 w 28"/>
                    <a:gd name="T13" fmla="*/ 25 h 42"/>
                    <a:gd name="T14" fmla="*/ 16 w 28"/>
                    <a:gd name="T15" fmla="*/ 29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6" y="4"/>
                      </a:lnTo>
                      <a:lnTo>
                        <a:pt x="9" y="9"/>
                      </a:lnTo>
                      <a:lnTo>
                        <a:pt x="10" y="11"/>
                      </a:lnTo>
                      <a:lnTo>
                        <a:pt x="12" y="17"/>
                      </a:lnTo>
                      <a:lnTo>
                        <a:pt x="15" y="24"/>
                      </a:lnTo>
                      <a:lnTo>
                        <a:pt x="0" y="25"/>
                      </a:lnTo>
                      <a:lnTo>
                        <a:pt x="16" y="29"/>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2" name="Freeform 2865"/>
                <p:cNvSpPr>
                  <a:spLocks/>
                </p:cNvSpPr>
                <p:nvPr/>
              </p:nvSpPr>
              <p:spPr bwMode="auto">
                <a:xfrm>
                  <a:off x="1499" y="2898"/>
                  <a:ext cx="6" cy="8"/>
                </a:xfrm>
                <a:custGeom>
                  <a:avLst/>
                  <a:gdLst>
                    <a:gd name="T0" fmla="*/ 34 w 34"/>
                    <a:gd name="T1" fmla="*/ 0 h 42"/>
                    <a:gd name="T2" fmla="*/ 0 w 34"/>
                    <a:gd name="T3" fmla="*/ 0 h 42"/>
                    <a:gd name="T4" fmla="*/ 0 w 34"/>
                    <a:gd name="T5" fmla="*/ 4 h 42"/>
                    <a:gd name="T6" fmla="*/ 14 w 34"/>
                    <a:gd name="T7" fmla="*/ 4 h 42"/>
                    <a:gd name="T8" fmla="*/ 14 w 34"/>
                    <a:gd name="T9" fmla="*/ 42 h 42"/>
                    <a:gd name="T10" fmla="*/ 20 w 34"/>
                    <a:gd name="T11" fmla="*/ 42 h 42"/>
                    <a:gd name="T12" fmla="*/ 19 w 34"/>
                    <a:gd name="T13" fmla="*/ 4 h 42"/>
                    <a:gd name="T14" fmla="*/ 34 w 34"/>
                    <a:gd name="T15" fmla="*/ 4 h 42"/>
                    <a:gd name="T16" fmla="*/ 34 w 3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2">
                      <a:moveTo>
                        <a:pt x="34" y="0"/>
                      </a:moveTo>
                      <a:lnTo>
                        <a:pt x="0" y="0"/>
                      </a:lnTo>
                      <a:lnTo>
                        <a:pt x="0" y="4"/>
                      </a:lnTo>
                      <a:lnTo>
                        <a:pt x="14" y="4"/>
                      </a:lnTo>
                      <a:lnTo>
                        <a:pt x="14" y="42"/>
                      </a:lnTo>
                      <a:lnTo>
                        <a:pt x="20" y="42"/>
                      </a:lnTo>
                      <a:lnTo>
                        <a:pt x="19" y="4"/>
                      </a:lnTo>
                      <a:lnTo>
                        <a:pt x="34"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3" name="Freeform 2866"/>
                <p:cNvSpPr>
                  <a:spLocks/>
                </p:cNvSpPr>
                <p:nvPr/>
              </p:nvSpPr>
              <p:spPr bwMode="auto">
                <a:xfrm>
                  <a:off x="1505" y="2898"/>
                  <a:ext cx="5" cy="8"/>
                </a:xfrm>
                <a:custGeom>
                  <a:avLst/>
                  <a:gdLst>
                    <a:gd name="T0" fmla="*/ 22 w 29"/>
                    <a:gd name="T1" fmla="*/ 0 h 43"/>
                    <a:gd name="T2" fmla="*/ 16 w 29"/>
                    <a:gd name="T3" fmla="*/ 0 h 43"/>
                    <a:gd name="T4" fmla="*/ 0 w 29"/>
                    <a:gd name="T5" fmla="*/ 43 h 43"/>
                    <a:gd name="T6" fmla="*/ 6 w 29"/>
                    <a:gd name="T7" fmla="*/ 43 h 43"/>
                    <a:gd name="T8" fmla="*/ 11 w 29"/>
                    <a:gd name="T9" fmla="*/ 29 h 43"/>
                    <a:gd name="T10" fmla="*/ 29 w 29"/>
                    <a:gd name="T11" fmla="*/ 29 h 43"/>
                    <a:gd name="T12" fmla="*/ 13 w 29"/>
                    <a:gd name="T13" fmla="*/ 25 h 43"/>
                    <a:gd name="T14" fmla="*/ 17 w 29"/>
                    <a:gd name="T15" fmla="*/ 12 h 43"/>
                    <a:gd name="T16" fmla="*/ 18 w 29"/>
                    <a:gd name="T17" fmla="*/ 10 h 43"/>
                    <a:gd name="T18" fmla="*/ 19 w 29"/>
                    <a:gd name="T19" fmla="*/ 5 h 43"/>
                    <a:gd name="T20" fmla="*/ 19 w 29"/>
                    <a:gd name="T21" fmla="*/ 5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6" y="43"/>
                      </a:lnTo>
                      <a:lnTo>
                        <a:pt x="11" y="29"/>
                      </a:lnTo>
                      <a:lnTo>
                        <a:pt x="29" y="29"/>
                      </a:lnTo>
                      <a:lnTo>
                        <a:pt x="13" y="25"/>
                      </a:lnTo>
                      <a:lnTo>
                        <a:pt x="17" y="12"/>
                      </a:lnTo>
                      <a:lnTo>
                        <a:pt x="18"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4" name="Freeform 2867"/>
                <p:cNvSpPr>
                  <a:spLocks/>
                </p:cNvSpPr>
                <p:nvPr/>
              </p:nvSpPr>
              <p:spPr bwMode="auto">
                <a:xfrm>
                  <a:off x="1507" y="2898"/>
                  <a:ext cx="5" cy="8"/>
                </a:xfrm>
                <a:custGeom>
                  <a:avLst/>
                  <a:gdLst>
                    <a:gd name="T0" fmla="*/ 9 w 28"/>
                    <a:gd name="T1" fmla="*/ 0 h 43"/>
                    <a:gd name="T2" fmla="*/ 6 w 28"/>
                    <a:gd name="T3" fmla="*/ 5 h 43"/>
                    <a:gd name="T4" fmla="*/ 8 w 28"/>
                    <a:gd name="T5" fmla="*/ 9 h 43"/>
                    <a:gd name="T6" fmla="*/ 8 w 28"/>
                    <a:gd name="T7" fmla="*/ 12 h 43"/>
                    <a:gd name="T8" fmla="*/ 10 w 28"/>
                    <a:gd name="T9" fmla="*/ 18 h 43"/>
                    <a:gd name="T10" fmla="*/ 14 w 28"/>
                    <a:gd name="T11" fmla="*/ 25 h 43"/>
                    <a:gd name="T12" fmla="*/ 0 w 28"/>
                    <a:gd name="T13" fmla="*/ 25 h 43"/>
                    <a:gd name="T14" fmla="*/ 16 w 28"/>
                    <a:gd name="T15" fmla="*/ 29 h 43"/>
                    <a:gd name="T16" fmla="*/ 21 w 28"/>
                    <a:gd name="T17" fmla="*/ 43 h 43"/>
                    <a:gd name="T18" fmla="*/ 28 w 28"/>
                    <a:gd name="T19" fmla="*/ 43 h 43"/>
                    <a:gd name="T20" fmla="*/ 9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9" y="0"/>
                      </a:moveTo>
                      <a:lnTo>
                        <a:pt x="6" y="5"/>
                      </a:lnTo>
                      <a:lnTo>
                        <a:pt x="8" y="9"/>
                      </a:lnTo>
                      <a:lnTo>
                        <a:pt x="8" y="12"/>
                      </a:lnTo>
                      <a:lnTo>
                        <a:pt x="10" y="18"/>
                      </a:lnTo>
                      <a:lnTo>
                        <a:pt x="14" y="25"/>
                      </a:lnTo>
                      <a:lnTo>
                        <a:pt x="0" y="25"/>
                      </a:lnTo>
                      <a:lnTo>
                        <a:pt x="16" y="29"/>
                      </a:lnTo>
                      <a:lnTo>
                        <a:pt x="21" y="43"/>
                      </a:lnTo>
                      <a:lnTo>
                        <a:pt x="28" y="4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5" name="Freeform 2868"/>
                <p:cNvSpPr>
                  <a:spLocks/>
                </p:cNvSpPr>
                <p:nvPr/>
              </p:nvSpPr>
              <p:spPr bwMode="auto">
                <a:xfrm>
                  <a:off x="1513" y="2898"/>
                  <a:ext cx="1" cy="8"/>
                </a:xfrm>
                <a:custGeom>
                  <a:avLst/>
                  <a:gdLst>
                    <a:gd name="T0" fmla="*/ 8 w 8"/>
                    <a:gd name="T1" fmla="*/ 0 h 43"/>
                    <a:gd name="T2" fmla="*/ 0 w 8"/>
                    <a:gd name="T3" fmla="*/ 0 h 43"/>
                    <a:gd name="T4" fmla="*/ 0 w 8"/>
                    <a:gd name="T5" fmla="*/ 43 h 43"/>
                    <a:gd name="T6" fmla="*/ 5 w 8"/>
                    <a:gd name="T7" fmla="*/ 43 h 43"/>
                    <a:gd name="T8" fmla="*/ 5 w 8"/>
                    <a:gd name="T9" fmla="*/ 6 h 43"/>
                    <a:gd name="T10" fmla="*/ 5 w 8"/>
                    <a:gd name="T11" fmla="*/ 6 h 43"/>
                    <a:gd name="T12" fmla="*/ 8 w 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8" h="43">
                      <a:moveTo>
                        <a:pt x="8" y="0"/>
                      </a:moveTo>
                      <a:lnTo>
                        <a:pt x="0" y="0"/>
                      </a:lnTo>
                      <a:lnTo>
                        <a:pt x="0" y="43"/>
                      </a:lnTo>
                      <a:lnTo>
                        <a:pt x="5" y="43"/>
                      </a:lnTo>
                      <a:lnTo>
                        <a:pt x="5" y="6"/>
                      </a:lnTo>
                      <a:lnTo>
                        <a:pt x="5"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6" name="Freeform 2869"/>
                <p:cNvSpPr>
                  <a:spLocks/>
                </p:cNvSpPr>
                <p:nvPr/>
              </p:nvSpPr>
              <p:spPr bwMode="auto">
                <a:xfrm>
                  <a:off x="1514" y="2898"/>
                  <a:ext cx="2" cy="8"/>
                </a:xfrm>
                <a:custGeom>
                  <a:avLst/>
                  <a:gdLst>
                    <a:gd name="T0" fmla="*/ 3 w 15"/>
                    <a:gd name="T1" fmla="*/ 0 h 43"/>
                    <a:gd name="T2" fmla="*/ 0 w 15"/>
                    <a:gd name="T3" fmla="*/ 6 h 43"/>
                    <a:gd name="T4" fmla="*/ 13 w 15"/>
                    <a:gd name="T5" fmla="*/ 43 h 43"/>
                    <a:gd name="T6" fmla="*/ 15 w 15"/>
                    <a:gd name="T7" fmla="*/ 37 h 43"/>
                    <a:gd name="T8" fmla="*/ 15 w 15"/>
                    <a:gd name="T9" fmla="*/ 36 h 43"/>
                    <a:gd name="T10" fmla="*/ 13 w 15"/>
                    <a:gd name="T11" fmla="*/ 30 h 43"/>
                    <a:gd name="T12" fmla="*/ 3 w 1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3" y="0"/>
                      </a:moveTo>
                      <a:lnTo>
                        <a:pt x="0" y="6"/>
                      </a:lnTo>
                      <a:lnTo>
                        <a:pt x="13" y="43"/>
                      </a:lnTo>
                      <a:lnTo>
                        <a:pt x="15" y="37"/>
                      </a:lnTo>
                      <a:lnTo>
                        <a:pt x="15" y="36"/>
                      </a:lnTo>
                      <a:lnTo>
                        <a:pt x="13" y="3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7" name="Freeform 2870"/>
                <p:cNvSpPr>
                  <a:spLocks/>
                </p:cNvSpPr>
                <p:nvPr/>
              </p:nvSpPr>
              <p:spPr bwMode="auto">
                <a:xfrm>
                  <a:off x="1516" y="2898"/>
                  <a:ext cx="3" cy="8"/>
                </a:xfrm>
                <a:custGeom>
                  <a:avLst/>
                  <a:gdLst>
                    <a:gd name="T0" fmla="*/ 22 w 22"/>
                    <a:gd name="T1" fmla="*/ 0 h 43"/>
                    <a:gd name="T2" fmla="*/ 15 w 22"/>
                    <a:gd name="T3" fmla="*/ 0 h 43"/>
                    <a:gd name="T4" fmla="*/ 4 w 22"/>
                    <a:gd name="T5" fmla="*/ 29 h 43"/>
                    <a:gd name="T6" fmla="*/ 4 w 22"/>
                    <a:gd name="T7" fmla="*/ 32 h 43"/>
                    <a:gd name="T8" fmla="*/ 2 w 22"/>
                    <a:gd name="T9" fmla="*/ 37 h 43"/>
                    <a:gd name="T10" fmla="*/ 2 w 22"/>
                    <a:gd name="T11" fmla="*/ 37 h 43"/>
                    <a:gd name="T12" fmla="*/ 0 w 22"/>
                    <a:gd name="T13" fmla="*/ 43 h 43"/>
                    <a:gd name="T14" fmla="*/ 4 w 22"/>
                    <a:gd name="T15" fmla="*/ 43 h 43"/>
                    <a:gd name="T16" fmla="*/ 17 w 22"/>
                    <a:gd name="T17" fmla="*/ 7 h 43"/>
                    <a:gd name="T18" fmla="*/ 17 w 22"/>
                    <a:gd name="T19" fmla="*/ 7 h 43"/>
                    <a:gd name="T20" fmla="*/ 22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0"/>
                      </a:lnTo>
                      <a:lnTo>
                        <a:pt x="4" y="29"/>
                      </a:lnTo>
                      <a:lnTo>
                        <a:pt x="4" y="32"/>
                      </a:lnTo>
                      <a:lnTo>
                        <a:pt x="2" y="37"/>
                      </a:lnTo>
                      <a:lnTo>
                        <a:pt x="2" y="37"/>
                      </a:lnTo>
                      <a:lnTo>
                        <a:pt x="0" y="43"/>
                      </a:lnTo>
                      <a:lnTo>
                        <a:pt x="4" y="43"/>
                      </a:lnTo>
                      <a:lnTo>
                        <a:pt x="17" y="7"/>
                      </a:lnTo>
                      <a:lnTo>
                        <a:pt x="17" y="7"/>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8" name="Freeform 2871"/>
                <p:cNvSpPr>
                  <a:spLocks/>
                </p:cNvSpPr>
                <p:nvPr/>
              </p:nvSpPr>
              <p:spPr bwMode="auto">
                <a:xfrm>
                  <a:off x="1518" y="2898"/>
                  <a:ext cx="1" cy="7"/>
                </a:xfrm>
                <a:custGeom>
                  <a:avLst/>
                  <a:gdLst>
                    <a:gd name="T0" fmla="*/ 5 w 5"/>
                    <a:gd name="T1" fmla="*/ 0 h 42"/>
                    <a:gd name="T2" fmla="*/ 0 w 5"/>
                    <a:gd name="T3" fmla="*/ 7 h 42"/>
                    <a:gd name="T4" fmla="*/ 0 w 5"/>
                    <a:gd name="T5" fmla="*/ 42 h 42"/>
                    <a:gd name="T6" fmla="*/ 5 w 5"/>
                    <a:gd name="T7" fmla="*/ 42 h 42"/>
                    <a:gd name="T8" fmla="*/ 5 w 5"/>
                    <a:gd name="T9" fmla="*/ 0 h 42"/>
                  </a:gdLst>
                  <a:ahLst/>
                  <a:cxnLst>
                    <a:cxn ang="0">
                      <a:pos x="T0" y="T1"/>
                    </a:cxn>
                    <a:cxn ang="0">
                      <a:pos x="T2" y="T3"/>
                    </a:cxn>
                    <a:cxn ang="0">
                      <a:pos x="T4" y="T5"/>
                    </a:cxn>
                    <a:cxn ang="0">
                      <a:pos x="T6" y="T7"/>
                    </a:cxn>
                    <a:cxn ang="0">
                      <a:pos x="T8" y="T9"/>
                    </a:cxn>
                  </a:cxnLst>
                  <a:rect l="0" t="0" r="r" b="b"/>
                  <a:pathLst>
                    <a:path w="5" h="42">
                      <a:moveTo>
                        <a:pt x="5" y="0"/>
                      </a:moveTo>
                      <a:lnTo>
                        <a:pt x="0" y="7"/>
                      </a:lnTo>
                      <a:lnTo>
                        <a:pt x="0" y="42"/>
                      </a:lnTo>
                      <a:lnTo>
                        <a:pt x="5" y="4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9" name="Freeform 2872"/>
                <p:cNvSpPr>
                  <a:spLocks/>
                </p:cNvSpPr>
                <p:nvPr/>
              </p:nvSpPr>
              <p:spPr bwMode="auto">
                <a:xfrm>
                  <a:off x="1520" y="2898"/>
                  <a:ext cx="5" cy="7"/>
                </a:xfrm>
                <a:custGeom>
                  <a:avLst/>
                  <a:gdLst>
                    <a:gd name="T0" fmla="*/ 22 w 28"/>
                    <a:gd name="T1" fmla="*/ 0 h 42"/>
                    <a:gd name="T2" fmla="*/ 17 w 28"/>
                    <a:gd name="T3" fmla="*/ 0 h 42"/>
                    <a:gd name="T4" fmla="*/ 0 w 28"/>
                    <a:gd name="T5" fmla="*/ 42 h 42"/>
                    <a:gd name="T6" fmla="*/ 6 w 28"/>
                    <a:gd name="T7" fmla="*/ 42 h 42"/>
                    <a:gd name="T8" fmla="*/ 10 w 28"/>
                    <a:gd name="T9" fmla="*/ 29 h 42"/>
                    <a:gd name="T10" fmla="*/ 28 w 28"/>
                    <a:gd name="T11" fmla="*/ 29 h 42"/>
                    <a:gd name="T12" fmla="*/ 12 w 28"/>
                    <a:gd name="T13" fmla="*/ 25 h 42"/>
                    <a:gd name="T14" fmla="*/ 17 w 28"/>
                    <a:gd name="T15" fmla="*/ 12 h 42"/>
                    <a:gd name="T16" fmla="*/ 18 w 28"/>
                    <a:gd name="T17" fmla="*/ 10 h 42"/>
                    <a:gd name="T18" fmla="*/ 19 w 28"/>
                    <a:gd name="T19" fmla="*/ 4 h 42"/>
                    <a:gd name="T20" fmla="*/ 19 w 28"/>
                    <a:gd name="T21" fmla="*/ 4 h 42"/>
                    <a:gd name="T22" fmla="*/ 22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2" y="0"/>
                      </a:moveTo>
                      <a:lnTo>
                        <a:pt x="17" y="0"/>
                      </a:lnTo>
                      <a:lnTo>
                        <a:pt x="0" y="42"/>
                      </a:lnTo>
                      <a:lnTo>
                        <a:pt x="6" y="42"/>
                      </a:lnTo>
                      <a:lnTo>
                        <a:pt x="10" y="29"/>
                      </a:lnTo>
                      <a:lnTo>
                        <a:pt x="28" y="29"/>
                      </a:lnTo>
                      <a:lnTo>
                        <a:pt x="12" y="25"/>
                      </a:lnTo>
                      <a:lnTo>
                        <a:pt x="17" y="12"/>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0" name="Freeform 2873"/>
                <p:cNvSpPr>
                  <a:spLocks/>
                </p:cNvSpPr>
                <p:nvPr/>
              </p:nvSpPr>
              <p:spPr bwMode="auto">
                <a:xfrm>
                  <a:off x="1522" y="2898"/>
                  <a:ext cx="5" cy="7"/>
                </a:xfrm>
                <a:custGeom>
                  <a:avLst/>
                  <a:gdLst>
                    <a:gd name="T0" fmla="*/ 10 w 28"/>
                    <a:gd name="T1" fmla="*/ 0 h 42"/>
                    <a:gd name="T2" fmla="*/ 7 w 28"/>
                    <a:gd name="T3" fmla="*/ 4 h 42"/>
                    <a:gd name="T4" fmla="*/ 9 w 28"/>
                    <a:gd name="T5" fmla="*/ 9 h 42"/>
                    <a:gd name="T6" fmla="*/ 10 w 28"/>
                    <a:gd name="T7" fmla="*/ 11 h 42"/>
                    <a:gd name="T8" fmla="*/ 12 w 28"/>
                    <a:gd name="T9" fmla="*/ 17 h 42"/>
                    <a:gd name="T10" fmla="*/ 14 w 28"/>
                    <a:gd name="T11" fmla="*/ 25 h 42"/>
                    <a:gd name="T12" fmla="*/ 0 w 28"/>
                    <a:gd name="T13" fmla="*/ 25 h 42"/>
                    <a:gd name="T14" fmla="*/ 16 w 28"/>
                    <a:gd name="T15" fmla="*/ 29 h 42"/>
                    <a:gd name="T16" fmla="*/ 22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7" y="4"/>
                      </a:lnTo>
                      <a:lnTo>
                        <a:pt x="9" y="9"/>
                      </a:lnTo>
                      <a:lnTo>
                        <a:pt x="10" y="11"/>
                      </a:lnTo>
                      <a:lnTo>
                        <a:pt x="12" y="17"/>
                      </a:lnTo>
                      <a:lnTo>
                        <a:pt x="14" y="25"/>
                      </a:lnTo>
                      <a:lnTo>
                        <a:pt x="0" y="25"/>
                      </a:lnTo>
                      <a:lnTo>
                        <a:pt x="16" y="29"/>
                      </a:lnTo>
                      <a:lnTo>
                        <a:pt x="22"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1" name="Freeform 2874"/>
                <p:cNvSpPr>
                  <a:spLocks/>
                </p:cNvSpPr>
                <p:nvPr/>
              </p:nvSpPr>
              <p:spPr bwMode="auto">
                <a:xfrm>
                  <a:off x="1530" y="2902"/>
                  <a:ext cx="4" cy="3"/>
                </a:xfrm>
                <a:custGeom>
                  <a:avLst/>
                  <a:gdLst>
                    <a:gd name="T0" fmla="*/ 10 w 26"/>
                    <a:gd name="T1" fmla="*/ 0 h 19"/>
                    <a:gd name="T2" fmla="*/ 0 w 26"/>
                    <a:gd name="T3" fmla="*/ 1 h 19"/>
                    <a:gd name="T4" fmla="*/ 3 w 26"/>
                    <a:gd name="T5" fmla="*/ 1 h 19"/>
                    <a:gd name="T6" fmla="*/ 8 w 26"/>
                    <a:gd name="T7" fmla="*/ 3 h 19"/>
                    <a:gd name="T8" fmla="*/ 11 w 26"/>
                    <a:gd name="T9" fmla="*/ 7 h 19"/>
                    <a:gd name="T10" fmla="*/ 11 w 26"/>
                    <a:gd name="T11" fmla="*/ 9 h 19"/>
                    <a:gd name="T12" fmla="*/ 14 w 26"/>
                    <a:gd name="T13" fmla="*/ 13 h 19"/>
                    <a:gd name="T14" fmla="*/ 18 w 26"/>
                    <a:gd name="T15" fmla="*/ 19 h 19"/>
                    <a:gd name="T16" fmla="*/ 26 w 26"/>
                    <a:gd name="T17" fmla="*/ 19 h 19"/>
                    <a:gd name="T18" fmla="*/ 18 w 26"/>
                    <a:gd name="T19" fmla="*/ 7 h 19"/>
                    <a:gd name="T20" fmla="*/ 14 w 26"/>
                    <a:gd name="T21" fmla="*/ 3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1"/>
                      </a:lnTo>
                      <a:lnTo>
                        <a:pt x="3" y="1"/>
                      </a:lnTo>
                      <a:lnTo>
                        <a:pt x="8" y="3"/>
                      </a:lnTo>
                      <a:lnTo>
                        <a:pt x="11" y="7"/>
                      </a:lnTo>
                      <a:lnTo>
                        <a:pt x="11" y="9"/>
                      </a:lnTo>
                      <a:lnTo>
                        <a:pt x="14" y="13"/>
                      </a:lnTo>
                      <a:lnTo>
                        <a:pt x="18" y="19"/>
                      </a:lnTo>
                      <a:lnTo>
                        <a:pt x="26" y="19"/>
                      </a:lnTo>
                      <a:lnTo>
                        <a:pt x="18" y="7"/>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2" name="Freeform 2875"/>
                <p:cNvSpPr>
                  <a:spLocks/>
                </p:cNvSpPr>
                <p:nvPr/>
              </p:nvSpPr>
              <p:spPr bwMode="auto">
                <a:xfrm>
                  <a:off x="1529" y="2899"/>
                  <a:ext cx="4" cy="2"/>
                </a:xfrm>
                <a:custGeom>
                  <a:avLst/>
                  <a:gdLst>
                    <a:gd name="T0" fmla="*/ 23 w 27"/>
                    <a:gd name="T1" fmla="*/ 0 h 17"/>
                    <a:gd name="T2" fmla="*/ 12 w 27"/>
                    <a:gd name="T3" fmla="*/ 2 h 17"/>
                    <a:gd name="T4" fmla="*/ 15 w 27"/>
                    <a:gd name="T5" fmla="*/ 3 h 17"/>
                    <a:gd name="T6" fmla="*/ 20 w 27"/>
                    <a:gd name="T7" fmla="*/ 4 h 17"/>
                    <a:gd name="T8" fmla="*/ 22 w 27"/>
                    <a:gd name="T9" fmla="*/ 9 h 17"/>
                    <a:gd name="T10" fmla="*/ 21 w 27"/>
                    <a:gd name="T11" fmla="*/ 14 h 17"/>
                    <a:gd name="T12" fmla="*/ 17 w 27"/>
                    <a:gd name="T13" fmla="*/ 16 h 17"/>
                    <a:gd name="T14" fmla="*/ 17 w 27"/>
                    <a:gd name="T15" fmla="*/ 16 h 17"/>
                    <a:gd name="T16" fmla="*/ 11 w 27"/>
                    <a:gd name="T17" fmla="*/ 17 h 17"/>
                    <a:gd name="T18" fmla="*/ 0 w 27"/>
                    <a:gd name="T19" fmla="*/ 17 h 17"/>
                    <a:gd name="T20" fmla="*/ 24 w 27"/>
                    <a:gd name="T21" fmla="*/ 17 h 17"/>
                    <a:gd name="T22" fmla="*/ 26 w 27"/>
                    <a:gd name="T23" fmla="*/ 15 h 17"/>
                    <a:gd name="T24" fmla="*/ 27 w 27"/>
                    <a:gd name="T25" fmla="*/ 9 h 17"/>
                    <a:gd name="T26" fmla="*/ 26 w 27"/>
                    <a:gd name="T27" fmla="*/ 4 h 17"/>
                    <a:gd name="T28" fmla="*/ 23 w 27"/>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7">
                      <a:moveTo>
                        <a:pt x="23" y="0"/>
                      </a:moveTo>
                      <a:lnTo>
                        <a:pt x="12" y="2"/>
                      </a:lnTo>
                      <a:lnTo>
                        <a:pt x="15" y="3"/>
                      </a:lnTo>
                      <a:lnTo>
                        <a:pt x="20" y="4"/>
                      </a:lnTo>
                      <a:lnTo>
                        <a:pt x="22" y="9"/>
                      </a:lnTo>
                      <a:lnTo>
                        <a:pt x="21" y="14"/>
                      </a:lnTo>
                      <a:lnTo>
                        <a:pt x="17" y="16"/>
                      </a:lnTo>
                      <a:lnTo>
                        <a:pt x="17" y="16"/>
                      </a:lnTo>
                      <a:lnTo>
                        <a:pt x="11" y="17"/>
                      </a:lnTo>
                      <a:lnTo>
                        <a:pt x="0" y="17"/>
                      </a:lnTo>
                      <a:lnTo>
                        <a:pt x="24" y="17"/>
                      </a:lnTo>
                      <a:lnTo>
                        <a:pt x="26" y="15"/>
                      </a:lnTo>
                      <a:lnTo>
                        <a:pt x="27" y="9"/>
                      </a:lnTo>
                      <a:lnTo>
                        <a:pt x="26"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3" name="Freeform 2876"/>
                <p:cNvSpPr>
                  <a:spLocks/>
                </p:cNvSpPr>
                <p:nvPr/>
              </p:nvSpPr>
              <p:spPr bwMode="auto">
                <a:xfrm>
                  <a:off x="1528" y="2898"/>
                  <a:ext cx="5" cy="7"/>
                </a:xfrm>
                <a:custGeom>
                  <a:avLst/>
                  <a:gdLst>
                    <a:gd name="T0" fmla="*/ 19 w 31"/>
                    <a:gd name="T1" fmla="*/ 0 h 42"/>
                    <a:gd name="T2" fmla="*/ 0 w 31"/>
                    <a:gd name="T3" fmla="*/ 0 h 42"/>
                    <a:gd name="T4" fmla="*/ 0 w 31"/>
                    <a:gd name="T5" fmla="*/ 42 h 42"/>
                    <a:gd name="T6" fmla="*/ 7 w 31"/>
                    <a:gd name="T7" fmla="*/ 42 h 42"/>
                    <a:gd name="T8" fmla="*/ 7 w 31"/>
                    <a:gd name="T9" fmla="*/ 24 h 42"/>
                    <a:gd name="T10" fmla="*/ 13 w 31"/>
                    <a:gd name="T11" fmla="*/ 24 h 42"/>
                    <a:gd name="T12" fmla="*/ 23 w 31"/>
                    <a:gd name="T13" fmla="*/ 23 h 42"/>
                    <a:gd name="T14" fmla="*/ 23 w 31"/>
                    <a:gd name="T15" fmla="*/ 23 h 42"/>
                    <a:gd name="T16" fmla="*/ 27 w 31"/>
                    <a:gd name="T17" fmla="*/ 22 h 42"/>
                    <a:gd name="T18" fmla="*/ 31 w 31"/>
                    <a:gd name="T19" fmla="*/ 19 h 42"/>
                    <a:gd name="T20" fmla="*/ 7 w 31"/>
                    <a:gd name="T21" fmla="*/ 19 h 42"/>
                    <a:gd name="T22" fmla="*/ 7 w 31"/>
                    <a:gd name="T23" fmla="*/ 4 h 42"/>
                    <a:gd name="T24" fmla="*/ 19 w 31"/>
                    <a:gd name="T25" fmla="*/ 4 h 42"/>
                    <a:gd name="T26" fmla="*/ 30 w 31"/>
                    <a:gd name="T27" fmla="*/ 2 h 42"/>
                    <a:gd name="T28" fmla="*/ 26 w 31"/>
                    <a:gd name="T29" fmla="*/ 0 h 42"/>
                    <a:gd name="T30" fmla="*/ 25 w 31"/>
                    <a:gd name="T31" fmla="*/ 0 h 42"/>
                    <a:gd name="T32" fmla="*/ 19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19" y="0"/>
                      </a:moveTo>
                      <a:lnTo>
                        <a:pt x="0" y="0"/>
                      </a:lnTo>
                      <a:lnTo>
                        <a:pt x="0" y="42"/>
                      </a:lnTo>
                      <a:lnTo>
                        <a:pt x="7" y="42"/>
                      </a:lnTo>
                      <a:lnTo>
                        <a:pt x="7" y="24"/>
                      </a:lnTo>
                      <a:lnTo>
                        <a:pt x="13" y="24"/>
                      </a:lnTo>
                      <a:lnTo>
                        <a:pt x="23" y="23"/>
                      </a:lnTo>
                      <a:lnTo>
                        <a:pt x="23" y="23"/>
                      </a:lnTo>
                      <a:lnTo>
                        <a:pt x="27" y="22"/>
                      </a:lnTo>
                      <a:lnTo>
                        <a:pt x="31" y="19"/>
                      </a:lnTo>
                      <a:lnTo>
                        <a:pt x="7" y="19"/>
                      </a:lnTo>
                      <a:lnTo>
                        <a:pt x="7" y="4"/>
                      </a:lnTo>
                      <a:lnTo>
                        <a:pt x="19" y="4"/>
                      </a:lnTo>
                      <a:lnTo>
                        <a:pt x="30" y="2"/>
                      </a:lnTo>
                      <a:lnTo>
                        <a:pt x="26" y="0"/>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4" name="Freeform 2877"/>
                <p:cNvSpPr>
                  <a:spLocks/>
                </p:cNvSpPr>
                <p:nvPr/>
              </p:nvSpPr>
              <p:spPr bwMode="auto">
                <a:xfrm>
                  <a:off x="1538" y="2903"/>
                  <a:ext cx="3" cy="2"/>
                </a:xfrm>
                <a:custGeom>
                  <a:avLst/>
                  <a:gdLst>
                    <a:gd name="T0" fmla="*/ 12 w 18"/>
                    <a:gd name="T1" fmla="*/ 0 h 12"/>
                    <a:gd name="T2" fmla="*/ 11 w 18"/>
                    <a:gd name="T3" fmla="*/ 5 h 12"/>
                    <a:gd name="T4" fmla="*/ 8 w 18"/>
                    <a:gd name="T5" fmla="*/ 9 h 12"/>
                    <a:gd name="T6" fmla="*/ 5 w 18"/>
                    <a:gd name="T7" fmla="*/ 10 h 12"/>
                    <a:gd name="T8" fmla="*/ 0 w 18"/>
                    <a:gd name="T9" fmla="*/ 11 h 12"/>
                    <a:gd name="T10" fmla="*/ 13 w 18"/>
                    <a:gd name="T11" fmla="*/ 12 h 12"/>
                    <a:gd name="T12" fmla="*/ 16 w 18"/>
                    <a:gd name="T13" fmla="*/ 8 h 12"/>
                    <a:gd name="T14" fmla="*/ 18 w 18"/>
                    <a:gd name="T15" fmla="*/ 1 h 12"/>
                    <a:gd name="T16" fmla="*/ 12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2" y="0"/>
                      </a:moveTo>
                      <a:lnTo>
                        <a:pt x="11" y="5"/>
                      </a:lnTo>
                      <a:lnTo>
                        <a:pt x="8" y="9"/>
                      </a:lnTo>
                      <a:lnTo>
                        <a:pt x="5" y="10"/>
                      </a:lnTo>
                      <a:lnTo>
                        <a:pt x="0" y="11"/>
                      </a:lnTo>
                      <a:lnTo>
                        <a:pt x="13" y="12"/>
                      </a:lnTo>
                      <a:lnTo>
                        <a:pt x="16" y="8"/>
                      </a:lnTo>
                      <a:lnTo>
                        <a:pt x="1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5" name="Freeform 2878"/>
                <p:cNvSpPr>
                  <a:spLocks/>
                </p:cNvSpPr>
                <p:nvPr/>
              </p:nvSpPr>
              <p:spPr bwMode="auto">
                <a:xfrm>
                  <a:off x="1538" y="2899"/>
                  <a:ext cx="3" cy="1"/>
                </a:xfrm>
                <a:custGeom>
                  <a:avLst/>
                  <a:gdLst>
                    <a:gd name="T0" fmla="*/ 11 w 17"/>
                    <a:gd name="T1" fmla="*/ 0 h 10"/>
                    <a:gd name="T2" fmla="*/ 0 w 17"/>
                    <a:gd name="T3" fmla="*/ 2 h 10"/>
                    <a:gd name="T4" fmla="*/ 2 w 17"/>
                    <a:gd name="T5" fmla="*/ 2 h 10"/>
                    <a:gd name="T6" fmla="*/ 8 w 17"/>
                    <a:gd name="T7" fmla="*/ 4 h 10"/>
                    <a:gd name="T8" fmla="*/ 9 w 17"/>
                    <a:gd name="T9" fmla="*/ 5 h 10"/>
                    <a:gd name="T10" fmla="*/ 12 w 17"/>
                    <a:gd name="T11" fmla="*/ 10 h 10"/>
                    <a:gd name="T12" fmla="*/ 17 w 17"/>
                    <a:gd name="T13" fmla="*/ 9 h 10"/>
                    <a:gd name="T14" fmla="*/ 17 w 17"/>
                    <a:gd name="T15" fmla="*/ 9 h 10"/>
                    <a:gd name="T16" fmla="*/ 15 w 17"/>
                    <a:gd name="T17" fmla="*/ 4 h 10"/>
                    <a:gd name="T18" fmla="*/ 11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1" y="0"/>
                      </a:moveTo>
                      <a:lnTo>
                        <a:pt x="0" y="2"/>
                      </a:lnTo>
                      <a:lnTo>
                        <a:pt x="2" y="2"/>
                      </a:lnTo>
                      <a:lnTo>
                        <a:pt x="8" y="4"/>
                      </a:lnTo>
                      <a:lnTo>
                        <a:pt x="9" y="5"/>
                      </a:lnTo>
                      <a:lnTo>
                        <a:pt x="12" y="10"/>
                      </a:lnTo>
                      <a:lnTo>
                        <a:pt x="17" y="9"/>
                      </a:lnTo>
                      <a:lnTo>
                        <a:pt x="17" y="9"/>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6" name="Freeform 2879"/>
                <p:cNvSpPr>
                  <a:spLocks/>
                </p:cNvSpPr>
                <p:nvPr/>
              </p:nvSpPr>
              <p:spPr bwMode="auto">
                <a:xfrm>
                  <a:off x="1534" y="2898"/>
                  <a:ext cx="6" cy="8"/>
                </a:xfrm>
                <a:custGeom>
                  <a:avLst/>
                  <a:gdLst>
                    <a:gd name="T0" fmla="*/ 20 w 33"/>
                    <a:gd name="T1" fmla="*/ 0 h 45"/>
                    <a:gd name="T2" fmla="*/ 15 w 33"/>
                    <a:gd name="T3" fmla="*/ 2 h 45"/>
                    <a:gd name="T4" fmla="*/ 9 w 33"/>
                    <a:gd name="T5" fmla="*/ 4 h 45"/>
                    <a:gd name="T6" fmla="*/ 5 w 33"/>
                    <a:gd name="T7" fmla="*/ 7 h 45"/>
                    <a:gd name="T8" fmla="*/ 5 w 33"/>
                    <a:gd name="T9" fmla="*/ 7 h 45"/>
                    <a:gd name="T10" fmla="*/ 2 w 33"/>
                    <a:gd name="T11" fmla="*/ 11 h 45"/>
                    <a:gd name="T12" fmla="*/ 1 w 33"/>
                    <a:gd name="T13" fmla="*/ 16 h 45"/>
                    <a:gd name="T14" fmla="*/ 0 w 33"/>
                    <a:gd name="T15" fmla="*/ 23 h 45"/>
                    <a:gd name="T16" fmla="*/ 1 w 33"/>
                    <a:gd name="T17" fmla="*/ 28 h 45"/>
                    <a:gd name="T18" fmla="*/ 2 w 33"/>
                    <a:gd name="T19" fmla="*/ 34 h 45"/>
                    <a:gd name="T20" fmla="*/ 5 w 33"/>
                    <a:gd name="T21" fmla="*/ 39 h 45"/>
                    <a:gd name="T22" fmla="*/ 5 w 33"/>
                    <a:gd name="T23" fmla="*/ 39 h 45"/>
                    <a:gd name="T24" fmla="*/ 9 w 33"/>
                    <a:gd name="T25" fmla="*/ 42 h 45"/>
                    <a:gd name="T26" fmla="*/ 14 w 33"/>
                    <a:gd name="T27" fmla="*/ 44 h 45"/>
                    <a:gd name="T28" fmla="*/ 20 w 33"/>
                    <a:gd name="T29" fmla="*/ 45 h 45"/>
                    <a:gd name="T30" fmla="*/ 21 w 33"/>
                    <a:gd name="T31" fmla="*/ 45 h 45"/>
                    <a:gd name="T32" fmla="*/ 26 w 33"/>
                    <a:gd name="T33" fmla="*/ 44 h 45"/>
                    <a:gd name="T34" fmla="*/ 32 w 33"/>
                    <a:gd name="T35" fmla="*/ 41 h 45"/>
                    <a:gd name="T36" fmla="*/ 33 w 33"/>
                    <a:gd name="T37" fmla="*/ 41 h 45"/>
                    <a:gd name="T38" fmla="*/ 20 w 33"/>
                    <a:gd name="T39" fmla="*/ 40 h 45"/>
                    <a:gd name="T40" fmla="*/ 14 w 33"/>
                    <a:gd name="T41" fmla="*/ 39 h 45"/>
                    <a:gd name="T42" fmla="*/ 9 w 33"/>
                    <a:gd name="T43" fmla="*/ 36 h 45"/>
                    <a:gd name="T44" fmla="*/ 8 w 33"/>
                    <a:gd name="T45" fmla="*/ 34 h 45"/>
                    <a:gd name="T46" fmla="*/ 6 w 33"/>
                    <a:gd name="T47" fmla="*/ 29 h 45"/>
                    <a:gd name="T48" fmla="*/ 6 w 33"/>
                    <a:gd name="T49" fmla="*/ 23 h 45"/>
                    <a:gd name="T50" fmla="*/ 6 w 33"/>
                    <a:gd name="T51" fmla="*/ 21 h 45"/>
                    <a:gd name="T52" fmla="*/ 7 w 33"/>
                    <a:gd name="T53" fmla="*/ 14 h 45"/>
                    <a:gd name="T54" fmla="*/ 9 w 33"/>
                    <a:gd name="T55" fmla="*/ 10 h 45"/>
                    <a:gd name="T56" fmla="*/ 10 w 33"/>
                    <a:gd name="T57" fmla="*/ 10 h 45"/>
                    <a:gd name="T58" fmla="*/ 15 w 33"/>
                    <a:gd name="T59" fmla="*/ 7 h 45"/>
                    <a:gd name="T60" fmla="*/ 20 w 33"/>
                    <a:gd name="T61" fmla="*/ 6 h 45"/>
                    <a:gd name="T62" fmla="*/ 31 w 33"/>
                    <a:gd name="T63" fmla="*/ 4 h 45"/>
                    <a:gd name="T64" fmla="*/ 25 w 33"/>
                    <a:gd name="T65" fmla="*/ 2 h 45"/>
                    <a:gd name="T66" fmla="*/ 20 w 33"/>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0" y="0"/>
                      </a:moveTo>
                      <a:lnTo>
                        <a:pt x="15" y="2"/>
                      </a:lnTo>
                      <a:lnTo>
                        <a:pt x="9" y="4"/>
                      </a:lnTo>
                      <a:lnTo>
                        <a:pt x="5" y="7"/>
                      </a:lnTo>
                      <a:lnTo>
                        <a:pt x="5" y="7"/>
                      </a:lnTo>
                      <a:lnTo>
                        <a:pt x="2" y="11"/>
                      </a:lnTo>
                      <a:lnTo>
                        <a:pt x="1" y="16"/>
                      </a:lnTo>
                      <a:lnTo>
                        <a:pt x="0" y="23"/>
                      </a:lnTo>
                      <a:lnTo>
                        <a:pt x="1" y="28"/>
                      </a:lnTo>
                      <a:lnTo>
                        <a:pt x="2" y="34"/>
                      </a:lnTo>
                      <a:lnTo>
                        <a:pt x="5" y="39"/>
                      </a:lnTo>
                      <a:lnTo>
                        <a:pt x="5" y="39"/>
                      </a:lnTo>
                      <a:lnTo>
                        <a:pt x="9" y="42"/>
                      </a:lnTo>
                      <a:lnTo>
                        <a:pt x="14" y="44"/>
                      </a:lnTo>
                      <a:lnTo>
                        <a:pt x="20" y="45"/>
                      </a:lnTo>
                      <a:lnTo>
                        <a:pt x="21" y="45"/>
                      </a:lnTo>
                      <a:lnTo>
                        <a:pt x="26" y="44"/>
                      </a:lnTo>
                      <a:lnTo>
                        <a:pt x="32" y="41"/>
                      </a:lnTo>
                      <a:lnTo>
                        <a:pt x="33" y="41"/>
                      </a:lnTo>
                      <a:lnTo>
                        <a:pt x="20" y="40"/>
                      </a:lnTo>
                      <a:lnTo>
                        <a:pt x="14" y="39"/>
                      </a:lnTo>
                      <a:lnTo>
                        <a:pt x="9" y="36"/>
                      </a:lnTo>
                      <a:lnTo>
                        <a:pt x="8" y="34"/>
                      </a:lnTo>
                      <a:lnTo>
                        <a:pt x="6" y="29"/>
                      </a:lnTo>
                      <a:lnTo>
                        <a:pt x="6" y="23"/>
                      </a:lnTo>
                      <a:lnTo>
                        <a:pt x="6" y="21"/>
                      </a:lnTo>
                      <a:lnTo>
                        <a:pt x="7" y="14"/>
                      </a:lnTo>
                      <a:lnTo>
                        <a:pt x="9" y="10"/>
                      </a:lnTo>
                      <a:lnTo>
                        <a:pt x="10" y="10"/>
                      </a:lnTo>
                      <a:lnTo>
                        <a:pt x="15" y="7"/>
                      </a:lnTo>
                      <a:lnTo>
                        <a:pt x="20" y="6"/>
                      </a:lnTo>
                      <a:lnTo>
                        <a:pt x="31" y="4"/>
                      </a:lnTo>
                      <a:lnTo>
                        <a:pt x="25" y="2"/>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7" name="Freeform 2880"/>
                <p:cNvSpPr>
                  <a:spLocks/>
                </p:cNvSpPr>
                <p:nvPr/>
              </p:nvSpPr>
              <p:spPr bwMode="auto">
                <a:xfrm>
                  <a:off x="1541" y="2898"/>
                  <a:ext cx="5" cy="7"/>
                </a:xfrm>
                <a:custGeom>
                  <a:avLst/>
                  <a:gdLst>
                    <a:gd name="T0" fmla="*/ 23 w 29"/>
                    <a:gd name="T1" fmla="*/ 0 h 42"/>
                    <a:gd name="T2" fmla="*/ 16 w 29"/>
                    <a:gd name="T3" fmla="*/ 0 h 42"/>
                    <a:gd name="T4" fmla="*/ 0 w 29"/>
                    <a:gd name="T5" fmla="*/ 42 h 42"/>
                    <a:gd name="T6" fmla="*/ 6 w 29"/>
                    <a:gd name="T7" fmla="*/ 42 h 42"/>
                    <a:gd name="T8" fmla="*/ 11 w 29"/>
                    <a:gd name="T9" fmla="*/ 29 h 42"/>
                    <a:gd name="T10" fmla="*/ 29 w 29"/>
                    <a:gd name="T11" fmla="*/ 29 h 42"/>
                    <a:gd name="T12" fmla="*/ 12 w 29"/>
                    <a:gd name="T13" fmla="*/ 25 h 42"/>
                    <a:gd name="T14" fmla="*/ 17 w 29"/>
                    <a:gd name="T15" fmla="*/ 11 h 42"/>
                    <a:gd name="T16" fmla="*/ 18 w 29"/>
                    <a:gd name="T17" fmla="*/ 9 h 42"/>
                    <a:gd name="T18" fmla="*/ 20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6" y="0"/>
                      </a:lnTo>
                      <a:lnTo>
                        <a:pt x="0" y="42"/>
                      </a:lnTo>
                      <a:lnTo>
                        <a:pt x="6" y="42"/>
                      </a:lnTo>
                      <a:lnTo>
                        <a:pt x="11" y="29"/>
                      </a:lnTo>
                      <a:lnTo>
                        <a:pt x="29" y="29"/>
                      </a:lnTo>
                      <a:lnTo>
                        <a:pt x="12" y="25"/>
                      </a:lnTo>
                      <a:lnTo>
                        <a:pt x="17" y="11"/>
                      </a:lnTo>
                      <a:lnTo>
                        <a:pt x="18" y="9"/>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8" name="Freeform 2881"/>
                <p:cNvSpPr>
                  <a:spLocks/>
                </p:cNvSpPr>
                <p:nvPr/>
              </p:nvSpPr>
              <p:spPr bwMode="auto">
                <a:xfrm>
                  <a:off x="1543" y="2898"/>
                  <a:ext cx="5" cy="7"/>
                </a:xfrm>
                <a:custGeom>
                  <a:avLst/>
                  <a:gdLst>
                    <a:gd name="T0" fmla="*/ 11 w 28"/>
                    <a:gd name="T1" fmla="*/ 0 h 42"/>
                    <a:gd name="T2" fmla="*/ 8 w 28"/>
                    <a:gd name="T3" fmla="*/ 4 h 42"/>
                    <a:gd name="T4" fmla="*/ 9 w 28"/>
                    <a:gd name="T5" fmla="*/ 9 h 42"/>
                    <a:gd name="T6" fmla="*/ 10 w 28"/>
                    <a:gd name="T7" fmla="*/ 11 h 42"/>
                    <a:gd name="T8" fmla="*/ 12 w 28"/>
                    <a:gd name="T9" fmla="*/ 17 h 42"/>
                    <a:gd name="T10" fmla="*/ 15 w 28"/>
                    <a:gd name="T11" fmla="*/ 24 h 42"/>
                    <a:gd name="T12" fmla="*/ 0 w 28"/>
                    <a:gd name="T13" fmla="*/ 25 h 42"/>
                    <a:gd name="T14" fmla="*/ 17 w 28"/>
                    <a:gd name="T15" fmla="*/ 29 h 42"/>
                    <a:gd name="T16" fmla="*/ 21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8" y="4"/>
                      </a:lnTo>
                      <a:lnTo>
                        <a:pt x="9" y="9"/>
                      </a:lnTo>
                      <a:lnTo>
                        <a:pt x="10" y="11"/>
                      </a:lnTo>
                      <a:lnTo>
                        <a:pt x="12" y="17"/>
                      </a:lnTo>
                      <a:lnTo>
                        <a:pt x="15" y="24"/>
                      </a:lnTo>
                      <a:lnTo>
                        <a:pt x="0" y="25"/>
                      </a:lnTo>
                      <a:lnTo>
                        <a:pt x="17" y="29"/>
                      </a:lnTo>
                      <a:lnTo>
                        <a:pt x="21"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69" name="Freeform 2882"/>
                <p:cNvSpPr>
                  <a:spLocks/>
                </p:cNvSpPr>
                <p:nvPr/>
              </p:nvSpPr>
              <p:spPr bwMode="auto">
                <a:xfrm>
                  <a:off x="1505" y="2984"/>
                  <a:ext cx="4" cy="7"/>
                </a:xfrm>
                <a:custGeom>
                  <a:avLst/>
                  <a:gdLst>
                    <a:gd name="T0" fmla="*/ 5 w 26"/>
                    <a:gd name="T1" fmla="*/ 0 h 43"/>
                    <a:gd name="T2" fmla="*/ 0 w 26"/>
                    <a:gd name="T3" fmla="*/ 0 h 43"/>
                    <a:gd name="T4" fmla="*/ 0 w 26"/>
                    <a:gd name="T5" fmla="*/ 43 h 43"/>
                    <a:gd name="T6" fmla="*/ 26 w 26"/>
                    <a:gd name="T7" fmla="*/ 43 h 43"/>
                    <a:gd name="T8" fmla="*/ 26 w 26"/>
                    <a:gd name="T9" fmla="*/ 38 h 43"/>
                    <a:gd name="T10" fmla="*/ 5 w 26"/>
                    <a:gd name="T11" fmla="*/ 39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3"/>
                      </a:lnTo>
                      <a:lnTo>
                        <a:pt x="26" y="43"/>
                      </a:lnTo>
                      <a:lnTo>
                        <a:pt x="26" y="38"/>
                      </a:lnTo>
                      <a:lnTo>
                        <a:pt x="5" y="3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0" name="Freeform 2883"/>
                <p:cNvSpPr>
                  <a:spLocks/>
                </p:cNvSpPr>
                <p:nvPr/>
              </p:nvSpPr>
              <p:spPr bwMode="auto">
                <a:xfrm>
                  <a:off x="1509" y="2984"/>
                  <a:ext cx="5" cy="7"/>
                </a:xfrm>
                <a:custGeom>
                  <a:avLst/>
                  <a:gdLst>
                    <a:gd name="T0" fmla="*/ 22 w 27"/>
                    <a:gd name="T1" fmla="*/ 0 h 43"/>
                    <a:gd name="T2" fmla="*/ 16 w 27"/>
                    <a:gd name="T3" fmla="*/ 0 h 43"/>
                    <a:gd name="T4" fmla="*/ 0 w 27"/>
                    <a:gd name="T5" fmla="*/ 43 h 43"/>
                    <a:gd name="T6" fmla="*/ 5 w 27"/>
                    <a:gd name="T7" fmla="*/ 43 h 43"/>
                    <a:gd name="T8" fmla="*/ 10 w 27"/>
                    <a:gd name="T9" fmla="*/ 30 h 43"/>
                    <a:gd name="T10" fmla="*/ 27 w 27"/>
                    <a:gd name="T11" fmla="*/ 30 h 43"/>
                    <a:gd name="T12" fmla="*/ 11 w 27"/>
                    <a:gd name="T13" fmla="*/ 26 h 43"/>
                    <a:gd name="T14" fmla="*/ 17 w 27"/>
                    <a:gd name="T15" fmla="*/ 13 h 43"/>
                    <a:gd name="T16" fmla="*/ 17 w 27"/>
                    <a:gd name="T17" fmla="*/ 10 h 43"/>
                    <a:gd name="T18" fmla="*/ 19 w 27"/>
                    <a:gd name="T19" fmla="*/ 5 h 43"/>
                    <a:gd name="T20" fmla="*/ 19 w 27"/>
                    <a:gd name="T21" fmla="*/ 5 h 43"/>
                    <a:gd name="T22" fmla="*/ 22 w 27"/>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3">
                      <a:moveTo>
                        <a:pt x="22" y="0"/>
                      </a:moveTo>
                      <a:lnTo>
                        <a:pt x="16" y="0"/>
                      </a:lnTo>
                      <a:lnTo>
                        <a:pt x="0" y="43"/>
                      </a:lnTo>
                      <a:lnTo>
                        <a:pt x="5" y="43"/>
                      </a:lnTo>
                      <a:lnTo>
                        <a:pt x="10" y="30"/>
                      </a:lnTo>
                      <a:lnTo>
                        <a:pt x="27" y="30"/>
                      </a:lnTo>
                      <a:lnTo>
                        <a:pt x="11" y="26"/>
                      </a:lnTo>
                      <a:lnTo>
                        <a:pt x="17" y="13"/>
                      </a:lnTo>
                      <a:lnTo>
                        <a:pt x="17"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1" name="Freeform 2884"/>
                <p:cNvSpPr>
                  <a:spLocks/>
                </p:cNvSpPr>
                <p:nvPr/>
              </p:nvSpPr>
              <p:spPr bwMode="auto">
                <a:xfrm>
                  <a:off x="1511" y="2984"/>
                  <a:ext cx="5" cy="7"/>
                </a:xfrm>
                <a:custGeom>
                  <a:avLst/>
                  <a:gdLst>
                    <a:gd name="T0" fmla="*/ 11 w 28"/>
                    <a:gd name="T1" fmla="*/ 0 h 43"/>
                    <a:gd name="T2" fmla="*/ 8 w 28"/>
                    <a:gd name="T3" fmla="*/ 5 h 43"/>
                    <a:gd name="T4" fmla="*/ 9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5"/>
                      </a:lnTo>
                      <a:lnTo>
                        <a:pt x="9" y="10"/>
                      </a:lnTo>
                      <a:lnTo>
                        <a:pt x="10" y="12"/>
                      </a:lnTo>
                      <a:lnTo>
                        <a:pt x="12" y="17"/>
                      </a:lnTo>
                      <a:lnTo>
                        <a:pt x="15" y="26"/>
                      </a:lnTo>
                      <a:lnTo>
                        <a:pt x="0" y="26"/>
                      </a:lnTo>
                      <a:lnTo>
                        <a:pt x="16"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2" name="Freeform 2885"/>
                <p:cNvSpPr>
                  <a:spLocks/>
                </p:cNvSpPr>
                <p:nvPr/>
              </p:nvSpPr>
              <p:spPr bwMode="auto">
                <a:xfrm>
                  <a:off x="1522" y="2988"/>
                  <a:ext cx="4" cy="3"/>
                </a:xfrm>
                <a:custGeom>
                  <a:avLst/>
                  <a:gdLst>
                    <a:gd name="T0" fmla="*/ 10 w 26"/>
                    <a:gd name="T1" fmla="*/ 0 h 19"/>
                    <a:gd name="T2" fmla="*/ 0 w 26"/>
                    <a:gd name="T3" fmla="*/ 0 h 19"/>
                    <a:gd name="T4" fmla="*/ 3 w 26"/>
                    <a:gd name="T5" fmla="*/ 1 h 19"/>
                    <a:gd name="T6" fmla="*/ 7 w 26"/>
                    <a:gd name="T7" fmla="*/ 3 h 19"/>
                    <a:gd name="T8" fmla="*/ 10 w 26"/>
                    <a:gd name="T9" fmla="*/ 6 h 19"/>
                    <a:gd name="T10" fmla="*/ 11 w 26"/>
                    <a:gd name="T11" fmla="*/ 8 h 19"/>
                    <a:gd name="T12" fmla="*/ 14 w 26"/>
                    <a:gd name="T13" fmla="*/ 13 h 19"/>
                    <a:gd name="T14" fmla="*/ 18 w 26"/>
                    <a:gd name="T15" fmla="*/ 19 h 19"/>
                    <a:gd name="T16" fmla="*/ 26 w 26"/>
                    <a:gd name="T17" fmla="*/ 19 h 19"/>
                    <a:gd name="T18" fmla="*/ 18 w 26"/>
                    <a:gd name="T19" fmla="*/ 7 h 19"/>
                    <a:gd name="T20" fmla="*/ 14 w 26"/>
                    <a:gd name="T21" fmla="*/ 2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0"/>
                      </a:lnTo>
                      <a:lnTo>
                        <a:pt x="3" y="1"/>
                      </a:lnTo>
                      <a:lnTo>
                        <a:pt x="7" y="3"/>
                      </a:lnTo>
                      <a:lnTo>
                        <a:pt x="10" y="6"/>
                      </a:lnTo>
                      <a:lnTo>
                        <a:pt x="11" y="8"/>
                      </a:lnTo>
                      <a:lnTo>
                        <a:pt x="14" y="13"/>
                      </a:lnTo>
                      <a:lnTo>
                        <a:pt x="18" y="19"/>
                      </a:lnTo>
                      <a:lnTo>
                        <a:pt x="26" y="19"/>
                      </a:lnTo>
                      <a:lnTo>
                        <a:pt x="18" y="7"/>
                      </a:lnTo>
                      <a:lnTo>
                        <a:pt x="14"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3" name="Freeform 2886"/>
                <p:cNvSpPr>
                  <a:spLocks/>
                </p:cNvSpPr>
                <p:nvPr/>
              </p:nvSpPr>
              <p:spPr bwMode="auto">
                <a:xfrm>
                  <a:off x="1520" y="2984"/>
                  <a:ext cx="5" cy="3"/>
                </a:xfrm>
                <a:custGeom>
                  <a:avLst/>
                  <a:gdLst>
                    <a:gd name="T0" fmla="*/ 24 w 28"/>
                    <a:gd name="T1" fmla="*/ 0 h 17"/>
                    <a:gd name="T2" fmla="*/ 14 w 28"/>
                    <a:gd name="T3" fmla="*/ 3 h 17"/>
                    <a:gd name="T4" fmla="*/ 16 w 28"/>
                    <a:gd name="T5" fmla="*/ 3 h 17"/>
                    <a:gd name="T6" fmla="*/ 21 w 28"/>
                    <a:gd name="T7" fmla="*/ 5 h 17"/>
                    <a:gd name="T8" fmla="*/ 23 w 28"/>
                    <a:gd name="T9" fmla="*/ 10 h 17"/>
                    <a:gd name="T10" fmla="*/ 22 w 28"/>
                    <a:gd name="T11" fmla="*/ 14 h 17"/>
                    <a:gd name="T12" fmla="*/ 18 w 28"/>
                    <a:gd name="T13" fmla="*/ 16 h 17"/>
                    <a:gd name="T14" fmla="*/ 18 w 28"/>
                    <a:gd name="T15" fmla="*/ 16 h 17"/>
                    <a:gd name="T16" fmla="*/ 12 w 28"/>
                    <a:gd name="T17" fmla="*/ 16 h 17"/>
                    <a:gd name="T18" fmla="*/ 0 w 28"/>
                    <a:gd name="T19" fmla="*/ 16 h 17"/>
                    <a:gd name="T20" fmla="*/ 25 w 28"/>
                    <a:gd name="T21" fmla="*/ 17 h 17"/>
                    <a:gd name="T22" fmla="*/ 27 w 28"/>
                    <a:gd name="T23" fmla="*/ 15 h 17"/>
                    <a:gd name="T24" fmla="*/ 28 w 28"/>
                    <a:gd name="T25" fmla="*/ 10 h 17"/>
                    <a:gd name="T26" fmla="*/ 27 w 28"/>
                    <a:gd name="T27" fmla="*/ 5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4" y="3"/>
                      </a:lnTo>
                      <a:lnTo>
                        <a:pt x="16" y="3"/>
                      </a:lnTo>
                      <a:lnTo>
                        <a:pt x="21" y="5"/>
                      </a:lnTo>
                      <a:lnTo>
                        <a:pt x="23" y="10"/>
                      </a:lnTo>
                      <a:lnTo>
                        <a:pt x="22" y="14"/>
                      </a:lnTo>
                      <a:lnTo>
                        <a:pt x="18" y="16"/>
                      </a:lnTo>
                      <a:lnTo>
                        <a:pt x="18" y="16"/>
                      </a:lnTo>
                      <a:lnTo>
                        <a:pt x="12" y="16"/>
                      </a:lnTo>
                      <a:lnTo>
                        <a:pt x="0" y="16"/>
                      </a:lnTo>
                      <a:lnTo>
                        <a:pt x="25" y="17"/>
                      </a:lnTo>
                      <a:lnTo>
                        <a:pt x="27" y="15"/>
                      </a:lnTo>
                      <a:lnTo>
                        <a:pt x="28" y="10"/>
                      </a:lnTo>
                      <a:lnTo>
                        <a:pt x="27"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4" name="Freeform 2887"/>
                <p:cNvSpPr>
                  <a:spLocks/>
                </p:cNvSpPr>
                <p:nvPr/>
              </p:nvSpPr>
              <p:spPr bwMode="auto">
                <a:xfrm>
                  <a:off x="1520" y="2984"/>
                  <a:ext cx="5" cy="7"/>
                </a:xfrm>
                <a:custGeom>
                  <a:avLst/>
                  <a:gdLst>
                    <a:gd name="T0" fmla="*/ 20 w 31"/>
                    <a:gd name="T1" fmla="*/ 0 h 43"/>
                    <a:gd name="T2" fmla="*/ 0 w 31"/>
                    <a:gd name="T3" fmla="*/ 0 h 43"/>
                    <a:gd name="T4" fmla="*/ 0 w 31"/>
                    <a:gd name="T5" fmla="*/ 43 h 43"/>
                    <a:gd name="T6" fmla="*/ 7 w 31"/>
                    <a:gd name="T7" fmla="*/ 43 h 43"/>
                    <a:gd name="T8" fmla="*/ 7 w 31"/>
                    <a:gd name="T9" fmla="*/ 24 h 43"/>
                    <a:gd name="T10" fmla="*/ 13 w 31"/>
                    <a:gd name="T11" fmla="*/ 24 h 43"/>
                    <a:gd name="T12" fmla="*/ 23 w 31"/>
                    <a:gd name="T13" fmla="*/ 24 h 43"/>
                    <a:gd name="T14" fmla="*/ 23 w 31"/>
                    <a:gd name="T15" fmla="*/ 24 h 43"/>
                    <a:gd name="T16" fmla="*/ 27 w 31"/>
                    <a:gd name="T17" fmla="*/ 23 h 43"/>
                    <a:gd name="T18" fmla="*/ 31 w 31"/>
                    <a:gd name="T19" fmla="*/ 19 h 43"/>
                    <a:gd name="T20" fmla="*/ 6 w 31"/>
                    <a:gd name="T21" fmla="*/ 18 h 43"/>
                    <a:gd name="T22" fmla="*/ 6 w 31"/>
                    <a:gd name="T23" fmla="*/ 5 h 43"/>
                    <a:gd name="T24" fmla="*/ 20 w 31"/>
                    <a:gd name="T25" fmla="*/ 5 h 43"/>
                    <a:gd name="T26" fmla="*/ 30 w 31"/>
                    <a:gd name="T27" fmla="*/ 2 h 43"/>
                    <a:gd name="T28" fmla="*/ 26 w 31"/>
                    <a:gd name="T29" fmla="*/ 0 h 43"/>
                    <a:gd name="T30" fmla="*/ 25 w 31"/>
                    <a:gd name="T31" fmla="*/ 0 h 43"/>
                    <a:gd name="T32" fmla="*/ 20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20" y="0"/>
                      </a:moveTo>
                      <a:lnTo>
                        <a:pt x="0" y="0"/>
                      </a:lnTo>
                      <a:lnTo>
                        <a:pt x="0" y="43"/>
                      </a:lnTo>
                      <a:lnTo>
                        <a:pt x="7" y="43"/>
                      </a:lnTo>
                      <a:lnTo>
                        <a:pt x="7" y="24"/>
                      </a:lnTo>
                      <a:lnTo>
                        <a:pt x="13" y="24"/>
                      </a:lnTo>
                      <a:lnTo>
                        <a:pt x="23" y="24"/>
                      </a:lnTo>
                      <a:lnTo>
                        <a:pt x="23" y="24"/>
                      </a:lnTo>
                      <a:lnTo>
                        <a:pt x="27" y="23"/>
                      </a:lnTo>
                      <a:lnTo>
                        <a:pt x="31" y="19"/>
                      </a:lnTo>
                      <a:lnTo>
                        <a:pt x="6" y="18"/>
                      </a:lnTo>
                      <a:lnTo>
                        <a:pt x="6" y="5"/>
                      </a:lnTo>
                      <a:lnTo>
                        <a:pt x="20" y="5"/>
                      </a:lnTo>
                      <a:lnTo>
                        <a:pt x="30" y="2"/>
                      </a:lnTo>
                      <a:lnTo>
                        <a:pt x="26" y="0"/>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5" name="Rectangle 2888"/>
                <p:cNvSpPr>
                  <a:spLocks noChangeArrowheads="1"/>
                </p:cNvSpPr>
                <p:nvPr/>
              </p:nvSpPr>
              <p:spPr bwMode="auto">
                <a:xfrm>
                  <a:off x="1527" y="2984"/>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6" name="Freeform 2889"/>
                <p:cNvSpPr>
                  <a:spLocks/>
                </p:cNvSpPr>
                <p:nvPr/>
              </p:nvSpPr>
              <p:spPr bwMode="auto">
                <a:xfrm>
                  <a:off x="1531" y="2984"/>
                  <a:ext cx="5" cy="7"/>
                </a:xfrm>
                <a:custGeom>
                  <a:avLst/>
                  <a:gdLst>
                    <a:gd name="T0" fmla="*/ 21 w 30"/>
                    <a:gd name="T1" fmla="*/ 0 h 42"/>
                    <a:gd name="T2" fmla="*/ 10 w 30"/>
                    <a:gd name="T3" fmla="*/ 2 h 42"/>
                    <a:gd name="T4" fmla="*/ 10 w 30"/>
                    <a:gd name="T5" fmla="*/ 2 h 42"/>
                    <a:gd name="T6" fmla="*/ 16 w 30"/>
                    <a:gd name="T7" fmla="*/ 5 h 42"/>
                    <a:gd name="T8" fmla="*/ 21 w 30"/>
                    <a:gd name="T9" fmla="*/ 8 h 42"/>
                    <a:gd name="T10" fmla="*/ 22 w 30"/>
                    <a:gd name="T11" fmla="*/ 9 h 42"/>
                    <a:gd name="T12" fmla="*/ 24 w 30"/>
                    <a:gd name="T13" fmla="*/ 14 h 42"/>
                    <a:gd name="T14" fmla="*/ 24 w 30"/>
                    <a:gd name="T15" fmla="*/ 21 h 42"/>
                    <a:gd name="T16" fmla="*/ 24 w 30"/>
                    <a:gd name="T17" fmla="*/ 23 h 42"/>
                    <a:gd name="T18" fmla="*/ 23 w 30"/>
                    <a:gd name="T19" fmla="*/ 28 h 42"/>
                    <a:gd name="T20" fmla="*/ 21 w 30"/>
                    <a:gd name="T21" fmla="*/ 33 h 42"/>
                    <a:gd name="T22" fmla="*/ 20 w 30"/>
                    <a:gd name="T23" fmla="*/ 33 h 42"/>
                    <a:gd name="T24" fmla="*/ 16 w 30"/>
                    <a:gd name="T25" fmla="*/ 37 h 42"/>
                    <a:gd name="T26" fmla="*/ 10 w 30"/>
                    <a:gd name="T27" fmla="*/ 38 h 42"/>
                    <a:gd name="T28" fmla="*/ 0 w 30"/>
                    <a:gd name="T29" fmla="*/ 40 h 42"/>
                    <a:gd name="T30" fmla="*/ 4 w 30"/>
                    <a:gd name="T31" fmla="*/ 42 h 42"/>
                    <a:gd name="T32" fmla="*/ 10 w 30"/>
                    <a:gd name="T33" fmla="*/ 42 h 42"/>
                    <a:gd name="T34" fmla="*/ 16 w 30"/>
                    <a:gd name="T35" fmla="*/ 42 h 42"/>
                    <a:gd name="T36" fmla="*/ 21 w 30"/>
                    <a:gd name="T37" fmla="*/ 40 h 42"/>
                    <a:gd name="T38" fmla="*/ 25 w 30"/>
                    <a:gd name="T39" fmla="*/ 37 h 42"/>
                    <a:gd name="T40" fmla="*/ 25 w 30"/>
                    <a:gd name="T41" fmla="*/ 36 h 42"/>
                    <a:gd name="T42" fmla="*/ 28 w 30"/>
                    <a:gd name="T43" fmla="*/ 31 h 42"/>
                    <a:gd name="T44" fmla="*/ 29 w 30"/>
                    <a:gd name="T45" fmla="*/ 26 h 42"/>
                    <a:gd name="T46" fmla="*/ 30 w 30"/>
                    <a:gd name="T47" fmla="*/ 21 h 42"/>
                    <a:gd name="T48" fmla="*/ 30 w 30"/>
                    <a:gd name="T49" fmla="*/ 20 h 42"/>
                    <a:gd name="T50" fmla="*/ 29 w 30"/>
                    <a:gd name="T51" fmla="*/ 13 h 42"/>
                    <a:gd name="T52" fmla="*/ 27 w 30"/>
                    <a:gd name="T53" fmla="*/ 9 h 42"/>
                    <a:gd name="T54" fmla="*/ 25 w 30"/>
                    <a:gd name="T55" fmla="*/ 5 h 42"/>
                    <a:gd name="T56" fmla="*/ 21 w 30"/>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2">
                      <a:moveTo>
                        <a:pt x="21" y="0"/>
                      </a:moveTo>
                      <a:lnTo>
                        <a:pt x="10" y="2"/>
                      </a:lnTo>
                      <a:lnTo>
                        <a:pt x="10" y="2"/>
                      </a:lnTo>
                      <a:lnTo>
                        <a:pt x="16" y="5"/>
                      </a:lnTo>
                      <a:lnTo>
                        <a:pt x="21" y="8"/>
                      </a:lnTo>
                      <a:lnTo>
                        <a:pt x="22" y="9"/>
                      </a:lnTo>
                      <a:lnTo>
                        <a:pt x="24" y="14"/>
                      </a:lnTo>
                      <a:lnTo>
                        <a:pt x="24" y="21"/>
                      </a:lnTo>
                      <a:lnTo>
                        <a:pt x="24" y="23"/>
                      </a:lnTo>
                      <a:lnTo>
                        <a:pt x="23" y="28"/>
                      </a:lnTo>
                      <a:lnTo>
                        <a:pt x="21" y="33"/>
                      </a:lnTo>
                      <a:lnTo>
                        <a:pt x="20" y="33"/>
                      </a:lnTo>
                      <a:lnTo>
                        <a:pt x="16" y="37"/>
                      </a:lnTo>
                      <a:lnTo>
                        <a:pt x="10" y="38"/>
                      </a:lnTo>
                      <a:lnTo>
                        <a:pt x="0" y="40"/>
                      </a:lnTo>
                      <a:lnTo>
                        <a:pt x="4" y="42"/>
                      </a:lnTo>
                      <a:lnTo>
                        <a:pt x="10" y="42"/>
                      </a:lnTo>
                      <a:lnTo>
                        <a:pt x="16" y="42"/>
                      </a:lnTo>
                      <a:lnTo>
                        <a:pt x="21" y="40"/>
                      </a:lnTo>
                      <a:lnTo>
                        <a:pt x="25" y="37"/>
                      </a:lnTo>
                      <a:lnTo>
                        <a:pt x="25" y="36"/>
                      </a:lnTo>
                      <a:lnTo>
                        <a:pt x="28" y="31"/>
                      </a:lnTo>
                      <a:lnTo>
                        <a:pt x="29" y="26"/>
                      </a:lnTo>
                      <a:lnTo>
                        <a:pt x="30" y="21"/>
                      </a:lnTo>
                      <a:lnTo>
                        <a:pt x="30" y="20"/>
                      </a:lnTo>
                      <a:lnTo>
                        <a:pt x="29" y="13"/>
                      </a:lnTo>
                      <a:lnTo>
                        <a:pt x="27" y="9"/>
                      </a:lnTo>
                      <a:lnTo>
                        <a:pt x="25"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7" name="Freeform 2890"/>
                <p:cNvSpPr>
                  <a:spLocks/>
                </p:cNvSpPr>
                <p:nvPr/>
              </p:nvSpPr>
              <p:spPr bwMode="auto">
                <a:xfrm>
                  <a:off x="1529" y="2984"/>
                  <a:ext cx="5" cy="7"/>
                </a:xfrm>
                <a:custGeom>
                  <a:avLst/>
                  <a:gdLst>
                    <a:gd name="T0" fmla="*/ 21 w 32"/>
                    <a:gd name="T1" fmla="*/ 0 h 42"/>
                    <a:gd name="T2" fmla="*/ 16 w 32"/>
                    <a:gd name="T3" fmla="*/ 0 h 42"/>
                    <a:gd name="T4" fmla="*/ 11 w 32"/>
                    <a:gd name="T5" fmla="*/ 2 h 42"/>
                    <a:gd name="T6" fmla="*/ 6 w 32"/>
                    <a:gd name="T7" fmla="*/ 7 h 42"/>
                    <a:gd name="T8" fmla="*/ 5 w 32"/>
                    <a:gd name="T9" fmla="*/ 7 h 42"/>
                    <a:gd name="T10" fmla="*/ 3 w 32"/>
                    <a:gd name="T11" fmla="*/ 11 h 42"/>
                    <a:gd name="T12" fmla="*/ 1 w 32"/>
                    <a:gd name="T13" fmla="*/ 16 h 42"/>
                    <a:gd name="T14" fmla="*/ 0 w 32"/>
                    <a:gd name="T15" fmla="*/ 23 h 42"/>
                    <a:gd name="T16" fmla="*/ 1 w 32"/>
                    <a:gd name="T17" fmla="*/ 28 h 42"/>
                    <a:gd name="T18" fmla="*/ 3 w 32"/>
                    <a:gd name="T19" fmla="*/ 33 h 42"/>
                    <a:gd name="T20" fmla="*/ 6 w 32"/>
                    <a:gd name="T21" fmla="*/ 39 h 42"/>
                    <a:gd name="T22" fmla="*/ 11 w 32"/>
                    <a:gd name="T23" fmla="*/ 42 h 42"/>
                    <a:gd name="T24" fmla="*/ 21 w 32"/>
                    <a:gd name="T25" fmla="*/ 40 h 42"/>
                    <a:gd name="T26" fmla="*/ 20 w 32"/>
                    <a:gd name="T27" fmla="*/ 40 h 42"/>
                    <a:gd name="T28" fmla="*/ 15 w 32"/>
                    <a:gd name="T29" fmla="*/ 39 h 42"/>
                    <a:gd name="T30" fmla="*/ 11 w 32"/>
                    <a:gd name="T31" fmla="*/ 35 h 42"/>
                    <a:gd name="T32" fmla="*/ 9 w 32"/>
                    <a:gd name="T33" fmla="*/ 33 h 42"/>
                    <a:gd name="T34" fmla="*/ 7 w 32"/>
                    <a:gd name="T35" fmla="*/ 29 h 42"/>
                    <a:gd name="T36" fmla="*/ 6 w 32"/>
                    <a:gd name="T37" fmla="*/ 23 h 42"/>
                    <a:gd name="T38" fmla="*/ 6 w 32"/>
                    <a:gd name="T39" fmla="*/ 19 h 42"/>
                    <a:gd name="T40" fmla="*/ 7 w 32"/>
                    <a:gd name="T41" fmla="*/ 13 h 42"/>
                    <a:gd name="T42" fmla="*/ 11 w 32"/>
                    <a:gd name="T43" fmla="*/ 10 h 42"/>
                    <a:gd name="T44" fmla="*/ 11 w 32"/>
                    <a:gd name="T45" fmla="*/ 9 h 42"/>
                    <a:gd name="T46" fmla="*/ 15 w 32"/>
                    <a:gd name="T47" fmla="*/ 6 h 42"/>
                    <a:gd name="T48" fmla="*/ 21 w 32"/>
                    <a:gd name="T49" fmla="*/ 4 h 42"/>
                    <a:gd name="T50" fmla="*/ 32 w 32"/>
                    <a:gd name="T51" fmla="*/ 2 h 42"/>
                    <a:gd name="T52" fmla="*/ 27 w 32"/>
                    <a:gd name="T53" fmla="*/ 0 h 42"/>
                    <a:gd name="T54" fmla="*/ 21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1" y="0"/>
                      </a:moveTo>
                      <a:lnTo>
                        <a:pt x="16" y="0"/>
                      </a:lnTo>
                      <a:lnTo>
                        <a:pt x="11" y="2"/>
                      </a:lnTo>
                      <a:lnTo>
                        <a:pt x="6" y="7"/>
                      </a:lnTo>
                      <a:lnTo>
                        <a:pt x="5" y="7"/>
                      </a:lnTo>
                      <a:lnTo>
                        <a:pt x="3" y="11"/>
                      </a:lnTo>
                      <a:lnTo>
                        <a:pt x="1" y="16"/>
                      </a:lnTo>
                      <a:lnTo>
                        <a:pt x="0" y="23"/>
                      </a:lnTo>
                      <a:lnTo>
                        <a:pt x="1" y="28"/>
                      </a:lnTo>
                      <a:lnTo>
                        <a:pt x="3" y="33"/>
                      </a:lnTo>
                      <a:lnTo>
                        <a:pt x="6" y="39"/>
                      </a:lnTo>
                      <a:lnTo>
                        <a:pt x="11" y="42"/>
                      </a:lnTo>
                      <a:lnTo>
                        <a:pt x="21" y="40"/>
                      </a:lnTo>
                      <a:lnTo>
                        <a:pt x="20" y="40"/>
                      </a:lnTo>
                      <a:lnTo>
                        <a:pt x="15" y="39"/>
                      </a:lnTo>
                      <a:lnTo>
                        <a:pt x="11" y="35"/>
                      </a:lnTo>
                      <a:lnTo>
                        <a:pt x="9" y="33"/>
                      </a:lnTo>
                      <a:lnTo>
                        <a:pt x="7" y="29"/>
                      </a:lnTo>
                      <a:lnTo>
                        <a:pt x="6" y="23"/>
                      </a:lnTo>
                      <a:lnTo>
                        <a:pt x="6" y="19"/>
                      </a:lnTo>
                      <a:lnTo>
                        <a:pt x="7" y="13"/>
                      </a:lnTo>
                      <a:lnTo>
                        <a:pt x="11" y="10"/>
                      </a:lnTo>
                      <a:lnTo>
                        <a:pt x="11" y="9"/>
                      </a:lnTo>
                      <a:lnTo>
                        <a:pt x="15" y="6"/>
                      </a:lnTo>
                      <a:lnTo>
                        <a:pt x="21" y="4"/>
                      </a:lnTo>
                      <a:lnTo>
                        <a:pt x="32" y="2"/>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8" name="Freeform 2891"/>
                <p:cNvSpPr>
                  <a:spLocks/>
                </p:cNvSpPr>
                <p:nvPr/>
              </p:nvSpPr>
              <p:spPr bwMode="auto">
                <a:xfrm>
                  <a:off x="1537" y="2989"/>
                  <a:ext cx="3" cy="2"/>
                </a:xfrm>
                <a:custGeom>
                  <a:avLst/>
                  <a:gdLst>
                    <a:gd name="T0" fmla="*/ 5 w 20"/>
                    <a:gd name="T1" fmla="*/ 0 h 13"/>
                    <a:gd name="T2" fmla="*/ 0 w 20"/>
                    <a:gd name="T3" fmla="*/ 0 h 13"/>
                    <a:gd name="T4" fmla="*/ 1 w 20"/>
                    <a:gd name="T5" fmla="*/ 5 h 13"/>
                    <a:gd name="T6" fmla="*/ 3 w 20"/>
                    <a:gd name="T7" fmla="*/ 10 h 13"/>
                    <a:gd name="T8" fmla="*/ 5 w 20"/>
                    <a:gd name="T9" fmla="*/ 12 h 13"/>
                    <a:gd name="T10" fmla="*/ 11 w 20"/>
                    <a:gd name="T11" fmla="*/ 13 h 13"/>
                    <a:gd name="T12" fmla="*/ 16 w 20"/>
                    <a:gd name="T13" fmla="*/ 13 h 13"/>
                    <a:gd name="T14" fmla="*/ 20 w 20"/>
                    <a:gd name="T15" fmla="*/ 10 h 13"/>
                    <a:gd name="T16" fmla="*/ 20 w 20"/>
                    <a:gd name="T17" fmla="*/ 10 h 13"/>
                    <a:gd name="T18" fmla="*/ 11 w 20"/>
                    <a:gd name="T19" fmla="*/ 8 h 13"/>
                    <a:gd name="T20" fmla="*/ 6 w 20"/>
                    <a:gd name="T21" fmla="*/ 7 h 13"/>
                    <a:gd name="T22" fmla="*/ 6 w 20"/>
                    <a:gd name="T23" fmla="*/ 5 h 13"/>
                    <a:gd name="T24" fmla="*/ 5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5" y="0"/>
                      </a:moveTo>
                      <a:lnTo>
                        <a:pt x="0" y="0"/>
                      </a:lnTo>
                      <a:lnTo>
                        <a:pt x="1" y="5"/>
                      </a:lnTo>
                      <a:lnTo>
                        <a:pt x="3" y="10"/>
                      </a:lnTo>
                      <a:lnTo>
                        <a:pt x="5" y="12"/>
                      </a:lnTo>
                      <a:lnTo>
                        <a:pt x="11" y="13"/>
                      </a:lnTo>
                      <a:lnTo>
                        <a:pt x="16" y="13"/>
                      </a:lnTo>
                      <a:lnTo>
                        <a:pt x="20" y="10"/>
                      </a:lnTo>
                      <a:lnTo>
                        <a:pt x="20" y="10"/>
                      </a:lnTo>
                      <a:lnTo>
                        <a:pt x="11" y="8"/>
                      </a:lnTo>
                      <a:lnTo>
                        <a:pt x="6" y="7"/>
                      </a:lnTo>
                      <a:lnTo>
                        <a:pt x="6"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9" name="Freeform 2892"/>
                <p:cNvSpPr>
                  <a:spLocks/>
                </p:cNvSpPr>
                <p:nvPr/>
              </p:nvSpPr>
              <p:spPr bwMode="auto">
                <a:xfrm>
                  <a:off x="1539" y="2984"/>
                  <a:ext cx="2" cy="7"/>
                </a:xfrm>
                <a:custGeom>
                  <a:avLst/>
                  <a:gdLst>
                    <a:gd name="T0" fmla="*/ 12 w 12"/>
                    <a:gd name="T1" fmla="*/ 0 h 41"/>
                    <a:gd name="T2" fmla="*/ 7 w 12"/>
                    <a:gd name="T3" fmla="*/ 0 h 41"/>
                    <a:gd name="T4" fmla="*/ 7 w 12"/>
                    <a:gd name="T5" fmla="*/ 30 h 41"/>
                    <a:gd name="T6" fmla="*/ 7 w 12"/>
                    <a:gd name="T7" fmla="*/ 34 h 41"/>
                    <a:gd name="T8" fmla="*/ 5 w 12"/>
                    <a:gd name="T9" fmla="*/ 38 h 41"/>
                    <a:gd name="T10" fmla="*/ 0 w 12"/>
                    <a:gd name="T11" fmla="*/ 39 h 41"/>
                    <a:gd name="T12" fmla="*/ 9 w 12"/>
                    <a:gd name="T13" fmla="*/ 41 h 41"/>
                    <a:gd name="T14" fmla="*/ 11 w 12"/>
                    <a:gd name="T15" fmla="*/ 36 h 41"/>
                    <a:gd name="T16" fmla="*/ 12 w 12"/>
                    <a:gd name="T17" fmla="*/ 30 h 41"/>
                    <a:gd name="T18" fmla="*/ 12 w 1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1">
                      <a:moveTo>
                        <a:pt x="12" y="0"/>
                      </a:moveTo>
                      <a:lnTo>
                        <a:pt x="7" y="0"/>
                      </a:lnTo>
                      <a:lnTo>
                        <a:pt x="7" y="30"/>
                      </a:lnTo>
                      <a:lnTo>
                        <a:pt x="7" y="34"/>
                      </a:lnTo>
                      <a:lnTo>
                        <a:pt x="5" y="38"/>
                      </a:lnTo>
                      <a:lnTo>
                        <a:pt x="0" y="39"/>
                      </a:lnTo>
                      <a:lnTo>
                        <a:pt x="9" y="41"/>
                      </a:lnTo>
                      <a:lnTo>
                        <a:pt x="11" y="36"/>
                      </a:lnTo>
                      <a:lnTo>
                        <a:pt x="12" y="3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0" name="Freeform 2893"/>
                <p:cNvSpPr>
                  <a:spLocks/>
                </p:cNvSpPr>
                <p:nvPr/>
              </p:nvSpPr>
              <p:spPr bwMode="auto">
                <a:xfrm>
                  <a:off x="1542" y="2984"/>
                  <a:ext cx="4" cy="7"/>
                </a:xfrm>
                <a:custGeom>
                  <a:avLst/>
                  <a:gdLst>
                    <a:gd name="T0" fmla="*/ 23 w 28"/>
                    <a:gd name="T1" fmla="*/ 0 h 44"/>
                    <a:gd name="T2" fmla="*/ 16 w 28"/>
                    <a:gd name="T3" fmla="*/ 0 h 44"/>
                    <a:gd name="T4" fmla="*/ 0 w 28"/>
                    <a:gd name="T5" fmla="*/ 44 h 44"/>
                    <a:gd name="T6" fmla="*/ 6 w 28"/>
                    <a:gd name="T7" fmla="*/ 44 h 44"/>
                    <a:gd name="T8" fmla="*/ 11 w 28"/>
                    <a:gd name="T9" fmla="*/ 30 h 44"/>
                    <a:gd name="T10" fmla="*/ 28 w 28"/>
                    <a:gd name="T11" fmla="*/ 30 h 44"/>
                    <a:gd name="T12" fmla="*/ 12 w 28"/>
                    <a:gd name="T13" fmla="*/ 26 h 44"/>
                    <a:gd name="T14" fmla="*/ 18 w 28"/>
                    <a:gd name="T15" fmla="*/ 13 h 44"/>
                    <a:gd name="T16" fmla="*/ 18 w 28"/>
                    <a:gd name="T17" fmla="*/ 11 h 44"/>
                    <a:gd name="T18" fmla="*/ 20 w 28"/>
                    <a:gd name="T19" fmla="*/ 4 h 44"/>
                    <a:gd name="T20" fmla="*/ 20 w 28"/>
                    <a:gd name="T21" fmla="*/ 4 h 44"/>
                    <a:gd name="T22" fmla="*/ 23 w 2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3" y="0"/>
                      </a:moveTo>
                      <a:lnTo>
                        <a:pt x="16" y="0"/>
                      </a:lnTo>
                      <a:lnTo>
                        <a:pt x="0" y="44"/>
                      </a:lnTo>
                      <a:lnTo>
                        <a:pt x="6" y="44"/>
                      </a:lnTo>
                      <a:lnTo>
                        <a:pt x="11" y="30"/>
                      </a:lnTo>
                      <a:lnTo>
                        <a:pt x="28" y="30"/>
                      </a:lnTo>
                      <a:lnTo>
                        <a:pt x="12" y="26"/>
                      </a:lnTo>
                      <a:lnTo>
                        <a:pt x="18" y="13"/>
                      </a:lnTo>
                      <a:lnTo>
                        <a:pt x="18" y="11"/>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1" name="Freeform 2894"/>
                <p:cNvSpPr>
                  <a:spLocks/>
                </p:cNvSpPr>
                <p:nvPr/>
              </p:nvSpPr>
              <p:spPr bwMode="auto">
                <a:xfrm>
                  <a:off x="1544" y="2984"/>
                  <a:ext cx="4" cy="7"/>
                </a:xfrm>
                <a:custGeom>
                  <a:avLst/>
                  <a:gdLst>
                    <a:gd name="T0" fmla="*/ 11 w 28"/>
                    <a:gd name="T1" fmla="*/ 0 h 43"/>
                    <a:gd name="T2" fmla="*/ 8 w 28"/>
                    <a:gd name="T3" fmla="*/ 4 h 43"/>
                    <a:gd name="T4" fmla="*/ 9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1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10"/>
                      </a:lnTo>
                      <a:lnTo>
                        <a:pt x="10" y="12"/>
                      </a:lnTo>
                      <a:lnTo>
                        <a:pt x="12" y="17"/>
                      </a:lnTo>
                      <a:lnTo>
                        <a:pt x="15" y="26"/>
                      </a:lnTo>
                      <a:lnTo>
                        <a:pt x="0" y="26"/>
                      </a:lnTo>
                      <a:lnTo>
                        <a:pt x="16" y="30"/>
                      </a:lnTo>
                      <a:lnTo>
                        <a:pt x="21"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82" name="Line 2895"/>
                <p:cNvSpPr>
                  <a:spLocks noChangeShapeType="1"/>
                </p:cNvSpPr>
                <p:nvPr/>
              </p:nvSpPr>
              <p:spPr bwMode="auto">
                <a:xfrm flipH="1">
                  <a:off x="1465" y="2805"/>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3" name="Line 2896"/>
                <p:cNvSpPr>
                  <a:spLocks noChangeShapeType="1"/>
                </p:cNvSpPr>
                <p:nvPr/>
              </p:nvSpPr>
              <p:spPr bwMode="auto">
                <a:xfrm flipV="1">
                  <a:off x="1466" y="2895"/>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4" name="Line 2897"/>
                <p:cNvSpPr>
                  <a:spLocks noChangeShapeType="1"/>
                </p:cNvSpPr>
                <p:nvPr/>
              </p:nvSpPr>
              <p:spPr bwMode="auto">
                <a:xfrm flipV="1">
                  <a:off x="1466" y="3066"/>
                  <a:ext cx="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5" name="Line 2898"/>
                <p:cNvSpPr>
                  <a:spLocks noChangeShapeType="1"/>
                </p:cNvSpPr>
                <p:nvPr/>
              </p:nvSpPr>
              <p:spPr bwMode="auto">
                <a:xfrm flipH="1">
                  <a:off x="1466" y="2909"/>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6" name="Line 2899"/>
                <p:cNvSpPr>
                  <a:spLocks noChangeShapeType="1"/>
                </p:cNvSpPr>
                <p:nvPr/>
              </p:nvSpPr>
              <p:spPr bwMode="auto">
                <a:xfrm flipV="1">
                  <a:off x="1466" y="2980"/>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7" name="Line 2900"/>
                <p:cNvSpPr>
                  <a:spLocks noChangeShapeType="1"/>
                </p:cNvSpPr>
                <p:nvPr/>
              </p:nvSpPr>
              <p:spPr bwMode="auto">
                <a:xfrm flipH="1">
                  <a:off x="1466" y="2995"/>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8" name="Line 2901"/>
                <p:cNvSpPr>
                  <a:spLocks noChangeShapeType="1"/>
                </p:cNvSpPr>
                <p:nvPr/>
              </p:nvSpPr>
              <p:spPr bwMode="auto">
                <a:xfrm flipH="1">
                  <a:off x="1466" y="3087"/>
                  <a:ext cx="8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9" name="Line 2902"/>
                <p:cNvSpPr>
                  <a:spLocks noChangeShapeType="1"/>
                </p:cNvSpPr>
                <p:nvPr/>
              </p:nvSpPr>
              <p:spPr bwMode="auto">
                <a:xfrm flipH="1">
                  <a:off x="1381" y="30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0" name="Line 2903"/>
                <p:cNvSpPr>
                  <a:spLocks noChangeShapeType="1"/>
                </p:cNvSpPr>
                <p:nvPr/>
              </p:nvSpPr>
              <p:spPr bwMode="auto">
                <a:xfrm flipH="1">
                  <a:off x="1288" y="3088"/>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1" name="Line 2904"/>
                <p:cNvSpPr>
                  <a:spLocks noChangeShapeType="1"/>
                </p:cNvSpPr>
                <p:nvPr/>
              </p:nvSpPr>
              <p:spPr bwMode="auto">
                <a:xfrm>
                  <a:off x="1465" y="2806"/>
                  <a:ext cx="1"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2" name="Line 2905"/>
                <p:cNvSpPr>
                  <a:spLocks noChangeShapeType="1"/>
                </p:cNvSpPr>
                <p:nvPr/>
              </p:nvSpPr>
              <p:spPr bwMode="auto">
                <a:xfrm flipH="1" flipV="1">
                  <a:off x="1451" y="2806"/>
                  <a:ext cx="1"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3" name="Line 2906"/>
                <p:cNvSpPr>
                  <a:spLocks noChangeShapeType="1"/>
                </p:cNvSpPr>
                <p:nvPr/>
              </p:nvSpPr>
              <p:spPr bwMode="auto">
                <a:xfrm>
                  <a:off x="1380" y="2806"/>
                  <a:ext cx="0"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4" name="Line 2907"/>
                <p:cNvSpPr>
                  <a:spLocks noChangeShapeType="1"/>
                </p:cNvSpPr>
                <p:nvPr/>
              </p:nvSpPr>
              <p:spPr bwMode="auto">
                <a:xfrm flipH="1" flipV="1">
                  <a:off x="1365" y="2806"/>
                  <a:ext cx="1"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5" name="Line 2908"/>
                <p:cNvSpPr>
                  <a:spLocks noChangeShapeType="1"/>
                </p:cNvSpPr>
                <p:nvPr/>
              </p:nvSpPr>
              <p:spPr bwMode="auto">
                <a:xfrm flipV="1">
                  <a:off x="1380" y="289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6" name="Line 2909"/>
                <p:cNvSpPr>
                  <a:spLocks noChangeShapeType="1"/>
                </p:cNvSpPr>
                <p:nvPr/>
              </p:nvSpPr>
              <p:spPr bwMode="auto">
                <a:xfrm flipH="1">
                  <a:off x="1380" y="290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7" name="Line 2910"/>
                <p:cNvSpPr>
                  <a:spLocks noChangeShapeType="1"/>
                </p:cNvSpPr>
                <p:nvPr/>
              </p:nvSpPr>
              <p:spPr bwMode="auto">
                <a:xfrm flipV="1">
                  <a:off x="1380" y="298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8" name="Line 2911"/>
                <p:cNvSpPr>
                  <a:spLocks noChangeShapeType="1"/>
                </p:cNvSpPr>
                <p:nvPr/>
              </p:nvSpPr>
              <p:spPr bwMode="auto">
                <a:xfrm flipH="1">
                  <a:off x="1381" y="299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99" name="Line 2912"/>
                <p:cNvSpPr>
                  <a:spLocks noChangeShapeType="1"/>
                </p:cNvSpPr>
                <p:nvPr/>
              </p:nvSpPr>
              <p:spPr bwMode="auto">
                <a:xfrm flipV="1">
                  <a:off x="1381" y="306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0" name="Line 2913"/>
                <p:cNvSpPr>
                  <a:spLocks noChangeShapeType="1"/>
                </p:cNvSpPr>
                <p:nvPr/>
              </p:nvSpPr>
              <p:spPr bwMode="auto">
                <a:xfrm>
                  <a:off x="1380" y="290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1" name="Line 2914"/>
                <p:cNvSpPr>
                  <a:spLocks noChangeShapeType="1"/>
                </p:cNvSpPr>
                <p:nvPr/>
              </p:nvSpPr>
              <p:spPr bwMode="auto">
                <a:xfrm flipH="1" flipV="1">
                  <a:off x="1366" y="291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2" name="Line 2915"/>
                <p:cNvSpPr>
                  <a:spLocks noChangeShapeType="1"/>
                </p:cNvSpPr>
                <p:nvPr/>
              </p:nvSpPr>
              <p:spPr bwMode="auto">
                <a:xfrm flipV="1">
                  <a:off x="1288" y="2981"/>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3" name="Line 2916"/>
                <p:cNvSpPr>
                  <a:spLocks noChangeShapeType="1"/>
                </p:cNvSpPr>
                <p:nvPr/>
              </p:nvSpPr>
              <p:spPr bwMode="auto">
                <a:xfrm flipH="1">
                  <a:off x="1288" y="2995"/>
                  <a:ext cx="7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4" name="Line 2917"/>
                <p:cNvSpPr>
                  <a:spLocks noChangeShapeType="1"/>
                </p:cNvSpPr>
                <p:nvPr/>
              </p:nvSpPr>
              <p:spPr bwMode="auto">
                <a:xfrm flipV="1">
                  <a:off x="1288" y="3067"/>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5" name="Line 2918"/>
                <p:cNvSpPr>
                  <a:spLocks noChangeShapeType="1"/>
                </p:cNvSpPr>
                <p:nvPr/>
              </p:nvSpPr>
              <p:spPr bwMode="auto">
                <a:xfrm>
                  <a:off x="1381" y="299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6" name="Line 2919"/>
                <p:cNvSpPr>
                  <a:spLocks noChangeShapeType="1"/>
                </p:cNvSpPr>
                <p:nvPr/>
              </p:nvSpPr>
              <p:spPr bwMode="auto">
                <a:xfrm flipH="1" flipV="1">
                  <a:off x="1366" y="299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7" name="Line 2920"/>
                <p:cNvSpPr>
                  <a:spLocks noChangeShapeType="1"/>
                </p:cNvSpPr>
                <p:nvPr/>
              </p:nvSpPr>
              <p:spPr bwMode="auto">
                <a:xfrm flipV="1">
                  <a:off x="1287" y="2895"/>
                  <a:ext cx="79"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8" name="Line 2921"/>
                <p:cNvSpPr>
                  <a:spLocks noChangeShapeType="1"/>
                </p:cNvSpPr>
                <p:nvPr/>
              </p:nvSpPr>
              <p:spPr bwMode="auto">
                <a:xfrm flipH="1">
                  <a:off x="1287" y="2910"/>
                  <a:ext cx="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9" name="Line 2922"/>
                <p:cNvSpPr>
                  <a:spLocks noChangeShapeType="1"/>
                </p:cNvSpPr>
                <p:nvPr/>
              </p:nvSpPr>
              <p:spPr bwMode="auto">
                <a:xfrm>
                  <a:off x="1466" y="290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0" name="Line 2923"/>
                <p:cNvSpPr>
                  <a:spLocks noChangeShapeType="1"/>
                </p:cNvSpPr>
                <p:nvPr/>
              </p:nvSpPr>
              <p:spPr bwMode="auto">
                <a:xfrm flipH="1" flipV="1">
                  <a:off x="1452" y="290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1" name="Line 2924"/>
                <p:cNvSpPr>
                  <a:spLocks noChangeShapeType="1"/>
                </p:cNvSpPr>
                <p:nvPr/>
              </p:nvSpPr>
              <p:spPr bwMode="auto">
                <a:xfrm>
                  <a:off x="1466" y="299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2" name="Line 2925"/>
                <p:cNvSpPr>
                  <a:spLocks noChangeShapeType="1"/>
                </p:cNvSpPr>
                <p:nvPr/>
              </p:nvSpPr>
              <p:spPr bwMode="auto">
                <a:xfrm flipH="1" flipV="1">
                  <a:off x="1452" y="299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3" name="Freeform 2926"/>
                <p:cNvSpPr>
                  <a:spLocks/>
                </p:cNvSpPr>
                <p:nvPr/>
              </p:nvSpPr>
              <p:spPr bwMode="auto">
                <a:xfrm>
                  <a:off x="1466" y="3074"/>
                  <a:ext cx="4" cy="7"/>
                </a:xfrm>
                <a:custGeom>
                  <a:avLst/>
                  <a:gdLst>
                    <a:gd name="T0" fmla="*/ 21 w 21"/>
                    <a:gd name="T1" fmla="*/ 0 h 43"/>
                    <a:gd name="T2" fmla="*/ 15 w 21"/>
                    <a:gd name="T3" fmla="*/ 1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4 h 43"/>
                    <a:gd name="T16" fmla="*/ 8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5"/>
                      </a:lnTo>
                      <a:lnTo>
                        <a:pt x="4" y="9"/>
                      </a:lnTo>
                      <a:lnTo>
                        <a:pt x="1" y="15"/>
                      </a:lnTo>
                      <a:lnTo>
                        <a:pt x="0" y="22"/>
                      </a:lnTo>
                      <a:lnTo>
                        <a:pt x="1" y="28"/>
                      </a:lnTo>
                      <a:lnTo>
                        <a:pt x="4" y="34"/>
                      </a:lnTo>
                      <a:lnTo>
                        <a:pt x="8"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4" name="Line 2927"/>
                <p:cNvSpPr>
                  <a:spLocks noChangeShapeType="1"/>
                </p:cNvSpPr>
                <p:nvPr/>
              </p:nvSpPr>
              <p:spPr bwMode="auto">
                <a:xfrm flipH="1">
                  <a:off x="1380" y="280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5" name="Line 2928"/>
                <p:cNvSpPr>
                  <a:spLocks noChangeShapeType="1"/>
                </p:cNvSpPr>
                <p:nvPr/>
              </p:nvSpPr>
              <p:spPr bwMode="auto">
                <a:xfrm flipH="1">
                  <a:off x="1287" y="2806"/>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16" name="Freeform 2929"/>
                <p:cNvSpPr>
                  <a:spLocks/>
                </p:cNvSpPr>
                <p:nvPr/>
              </p:nvSpPr>
              <p:spPr bwMode="auto">
                <a:xfrm>
                  <a:off x="1711" y="3079"/>
                  <a:ext cx="5" cy="7"/>
                </a:xfrm>
                <a:custGeom>
                  <a:avLst/>
                  <a:gdLst>
                    <a:gd name="T0" fmla="*/ 24 w 31"/>
                    <a:gd name="T1" fmla="*/ 0 h 47"/>
                    <a:gd name="T2" fmla="*/ 18 w 31"/>
                    <a:gd name="T3" fmla="*/ 0 h 47"/>
                    <a:gd name="T4" fmla="*/ 0 w 31"/>
                    <a:gd name="T5" fmla="*/ 47 h 47"/>
                    <a:gd name="T6" fmla="*/ 6 w 31"/>
                    <a:gd name="T7" fmla="*/ 47 h 47"/>
                    <a:gd name="T8" fmla="*/ 12 w 31"/>
                    <a:gd name="T9" fmla="*/ 32 h 47"/>
                    <a:gd name="T10" fmla="*/ 31 w 31"/>
                    <a:gd name="T11" fmla="*/ 32 h 47"/>
                    <a:gd name="T12" fmla="*/ 13 w 31"/>
                    <a:gd name="T13" fmla="*/ 28 h 47"/>
                    <a:gd name="T14" fmla="*/ 18 w 31"/>
                    <a:gd name="T15" fmla="*/ 14 h 47"/>
                    <a:gd name="T16" fmla="*/ 19 w 31"/>
                    <a:gd name="T17" fmla="*/ 11 h 47"/>
                    <a:gd name="T18" fmla="*/ 21 w 31"/>
                    <a:gd name="T19" fmla="*/ 4 h 47"/>
                    <a:gd name="T20" fmla="*/ 21 w 31"/>
                    <a:gd name="T21" fmla="*/ 4 h 47"/>
                    <a:gd name="T22" fmla="*/ 24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4" y="0"/>
                      </a:moveTo>
                      <a:lnTo>
                        <a:pt x="18" y="0"/>
                      </a:lnTo>
                      <a:lnTo>
                        <a:pt x="0" y="47"/>
                      </a:lnTo>
                      <a:lnTo>
                        <a:pt x="6" y="47"/>
                      </a:lnTo>
                      <a:lnTo>
                        <a:pt x="12" y="32"/>
                      </a:lnTo>
                      <a:lnTo>
                        <a:pt x="31" y="32"/>
                      </a:lnTo>
                      <a:lnTo>
                        <a:pt x="13" y="28"/>
                      </a:lnTo>
                      <a:lnTo>
                        <a:pt x="18" y="14"/>
                      </a:lnTo>
                      <a:lnTo>
                        <a:pt x="19" y="11"/>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7" name="Freeform 2930"/>
                <p:cNvSpPr>
                  <a:spLocks/>
                </p:cNvSpPr>
                <p:nvPr/>
              </p:nvSpPr>
              <p:spPr bwMode="auto">
                <a:xfrm>
                  <a:off x="1713" y="3079"/>
                  <a:ext cx="5" cy="7"/>
                </a:xfrm>
                <a:custGeom>
                  <a:avLst/>
                  <a:gdLst>
                    <a:gd name="T0" fmla="*/ 11 w 31"/>
                    <a:gd name="T1" fmla="*/ 0 h 47"/>
                    <a:gd name="T2" fmla="*/ 8 w 31"/>
                    <a:gd name="T3" fmla="*/ 4 h 47"/>
                    <a:gd name="T4" fmla="*/ 9 w 31"/>
                    <a:gd name="T5" fmla="*/ 10 h 47"/>
                    <a:gd name="T6" fmla="*/ 10 w 31"/>
                    <a:gd name="T7" fmla="*/ 13 h 47"/>
                    <a:gd name="T8" fmla="*/ 12 w 31"/>
                    <a:gd name="T9" fmla="*/ 18 h 47"/>
                    <a:gd name="T10" fmla="*/ 16 w 31"/>
                    <a:gd name="T11" fmla="*/ 28 h 47"/>
                    <a:gd name="T12" fmla="*/ 0 w 31"/>
                    <a:gd name="T13" fmla="*/ 28 h 47"/>
                    <a:gd name="T14" fmla="*/ 18 w 31"/>
                    <a:gd name="T15" fmla="*/ 32 h 47"/>
                    <a:gd name="T16" fmla="*/ 23 w 31"/>
                    <a:gd name="T17" fmla="*/ 47 h 47"/>
                    <a:gd name="T18" fmla="*/ 31 w 31"/>
                    <a:gd name="T19" fmla="*/ 47 h 47"/>
                    <a:gd name="T20" fmla="*/ 11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1" y="0"/>
                      </a:moveTo>
                      <a:lnTo>
                        <a:pt x="8" y="4"/>
                      </a:lnTo>
                      <a:lnTo>
                        <a:pt x="9" y="10"/>
                      </a:lnTo>
                      <a:lnTo>
                        <a:pt x="10" y="13"/>
                      </a:lnTo>
                      <a:lnTo>
                        <a:pt x="12" y="18"/>
                      </a:lnTo>
                      <a:lnTo>
                        <a:pt x="16" y="28"/>
                      </a:lnTo>
                      <a:lnTo>
                        <a:pt x="0" y="28"/>
                      </a:lnTo>
                      <a:lnTo>
                        <a:pt x="18" y="32"/>
                      </a:lnTo>
                      <a:lnTo>
                        <a:pt x="23" y="47"/>
                      </a:lnTo>
                      <a:lnTo>
                        <a:pt x="31" y="4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8" name="Freeform 2931"/>
                <p:cNvSpPr>
                  <a:spLocks/>
                </p:cNvSpPr>
                <p:nvPr/>
              </p:nvSpPr>
              <p:spPr bwMode="auto">
                <a:xfrm>
                  <a:off x="1721" y="3078"/>
                  <a:ext cx="4" cy="8"/>
                </a:xfrm>
                <a:custGeom>
                  <a:avLst/>
                  <a:gdLst>
                    <a:gd name="T0" fmla="*/ 24 w 24"/>
                    <a:gd name="T1" fmla="*/ 0 h 48"/>
                    <a:gd name="T2" fmla="*/ 18 w 24"/>
                    <a:gd name="T3" fmla="*/ 0 h 48"/>
                    <a:gd name="T4" fmla="*/ 5 w 24"/>
                    <a:gd name="T5" fmla="*/ 35 h 48"/>
                    <a:gd name="T6" fmla="*/ 4 w 24"/>
                    <a:gd name="T7" fmla="*/ 36 h 48"/>
                    <a:gd name="T8" fmla="*/ 3 w 24"/>
                    <a:gd name="T9" fmla="*/ 43 h 48"/>
                    <a:gd name="T10" fmla="*/ 2 w 24"/>
                    <a:gd name="T11" fmla="*/ 43 h 48"/>
                    <a:gd name="T12" fmla="*/ 0 w 24"/>
                    <a:gd name="T13" fmla="*/ 48 h 48"/>
                    <a:gd name="T14" fmla="*/ 6 w 24"/>
                    <a:gd name="T15" fmla="*/ 48 h 48"/>
                    <a:gd name="T16" fmla="*/ 24 w 24"/>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8">
                      <a:moveTo>
                        <a:pt x="24" y="0"/>
                      </a:moveTo>
                      <a:lnTo>
                        <a:pt x="18" y="0"/>
                      </a:lnTo>
                      <a:lnTo>
                        <a:pt x="5" y="35"/>
                      </a:lnTo>
                      <a:lnTo>
                        <a:pt x="4" y="36"/>
                      </a:lnTo>
                      <a:lnTo>
                        <a:pt x="3" y="43"/>
                      </a:lnTo>
                      <a:lnTo>
                        <a:pt x="2" y="43"/>
                      </a:lnTo>
                      <a:lnTo>
                        <a:pt x="0" y="48"/>
                      </a:lnTo>
                      <a:lnTo>
                        <a:pt x="6" y="48"/>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9" name="Freeform 2932"/>
                <p:cNvSpPr>
                  <a:spLocks/>
                </p:cNvSpPr>
                <p:nvPr/>
              </p:nvSpPr>
              <p:spPr bwMode="auto">
                <a:xfrm>
                  <a:off x="1718" y="3079"/>
                  <a:ext cx="4" cy="7"/>
                </a:xfrm>
                <a:custGeom>
                  <a:avLst/>
                  <a:gdLst>
                    <a:gd name="T0" fmla="*/ 7 w 21"/>
                    <a:gd name="T1" fmla="*/ 0 h 47"/>
                    <a:gd name="T2" fmla="*/ 0 w 21"/>
                    <a:gd name="T3" fmla="*/ 0 h 47"/>
                    <a:gd name="T4" fmla="*/ 19 w 21"/>
                    <a:gd name="T5" fmla="*/ 47 h 47"/>
                    <a:gd name="T6" fmla="*/ 21 w 21"/>
                    <a:gd name="T7" fmla="*/ 42 h 47"/>
                    <a:gd name="T8" fmla="*/ 21 w 21"/>
                    <a:gd name="T9" fmla="*/ 40 h 47"/>
                    <a:gd name="T10" fmla="*/ 19 w 21"/>
                    <a:gd name="T11" fmla="*/ 34 h 47"/>
                    <a:gd name="T12" fmla="*/ 7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7" y="0"/>
                      </a:moveTo>
                      <a:lnTo>
                        <a:pt x="0" y="0"/>
                      </a:lnTo>
                      <a:lnTo>
                        <a:pt x="19" y="47"/>
                      </a:lnTo>
                      <a:lnTo>
                        <a:pt x="21" y="42"/>
                      </a:lnTo>
                      <a:lnTo>
                        <a:pt x="21" y="40"/>
                      </a:lnTo>
                      <a:lnTo>
                        <a:pt x="19" y="3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0" name="Rectangle 2933"/>
                <p:cNvSpPr>
                  <a:spLocks noChangeArrowheads="1"/>
                </p:cNvSpPr>
                <p:nvPr/>
              </p:nvSpPr>
              <p:spPr bwMode="auto">
                <a:xfrm>
                  <a:off x="1726" y="3085"/>
                  <a:ext cx="2"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1" name="Freeform 2934"/>
                <p:cNvSpPr>
                  <a:spLocks/>
                </p:cNvSpPr>
                <p:nvPr/>
              </p:nvSpPr>
              <p:spPr bwMode="auto">
                <a:xfrm>
                  <a:off x="1735" y="3083"/>
                  <a:ext cx="4" cy="3"/>
                </a:xfrm>
                <a:custGeom>
                  <a:avLst/>
                  <a:gdLst>
                    <a:gd name="T0" fmla="*/ 10 w 27"/>
                    <a:gd name="T1" fmla="*/ 0 h 21"/>
                    <a:gd name="T2" fmla="*/ 0 w 27"/>
                    <a:gd name="T3" fmla="*/ 1 h 21"/>
                    <a:gd name="T4" fmla="*/ 4 w 27"/>
                    <a:gd name="T5" fmla="*/ 1 h 21"/>
                    <a:gd name="T6" fmla="*/ 8 w 27"/>
                    <a:gd name="T7" fmla="*/ 4 h 21"/>
                    <a:gd name="T8" fmla="*/ 11 w 27"/>
                    <a:gd name="T9" fmla="*/ 8 h 21"/>
                    <a:gd name="T10" fmla="*/ 12 w 27"/>
                    <a:gd name="T11" fmla="*/ 9 h 21"/>
                    <a:gd name="T12" fmla="*/ 16 w 27"/>
                    <a:gd name="T13" fmla="*/ 14 h 21"/>
                    <a:gd name="T14" fmla="*/ 20 w 27"/>
                    <a:gd name="T15" fmla="*/ 21 h 21"/>
                    <a:gd name="T16" fmla="*/ 27 w 27"/>
                    <a:gd name="T17" fmla="*/ 21 h 21"/>
                    <a:gd name="T18" fmla="*/ 20 w 27"/>
                    <a:gd name="T19" fmla="*/ 8 h 21"/>
                    <a:gd name="T20" fmla="*/ 16 w 27"/>
                    <a:gd name="T21" fmla="*/ 3 h 21"/>
                    <a:gd name="T22" fmla="*/ 10 w 27"/>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1">
                      <a:moveTo>
                        <a:pt x="10" y="0"/>
                      </a:moveTo>
                      <a:lnTo>
                        <a:pt x="0" y="1"/>
                      </a:lnTo>
                      <a:lnTo>
                        <a:pt x="4" y="1"/>
                      </a:lnTo>
                      <a:lnTo>
                        <a:pt x="8" y="4"/>
                      </a:lnTo>
                      <a:lnTo>
                        <a:pt x="11" y="8"/>
                      </a:lnTo>
                      <a:lnTo>
                        <a:pt x="12" y="9"/>
                      </a:lnTo>
                      <a:lnTo>
                        <a:pt x="16" y="14"/>
                      </a:lnTo>
                      <a:lnTo>
                        <a:pt x="20" y="21"/>
                      </a:lnTo>
                      <a:lnTo>
                        <a:pt x="27" y="21"/>
                      </a:lnTo>
                      <a:lnTo>
                        <a:pt x="20" y="8"/>
                      </a:lnTo>
                      <a:lnTo>
                        <a:pt x="16"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2" name="Freeform 2935"/>
                <p:cNvSpPr>
                  <a:spLocks/>
                </p:cNvSpPr>
                <p:nvPr/>
              </p:nvSpPr>
              <p:spPr bwMode="auto">
                <a:xfrm>
                  <a:off x="1733" y="3079"/>
                  <a:ext cx="6" cy="3"/>
                </a:xfrm>
                <a:custGeom>
                  <a:avLst/>
                  <a:gdLst>
                    <a:gd name="T0" fmla="*/ 27 w 32"/>
                    <a:gd name="T1" fmla="*/ 0 h 18"/>
                    <a:gd name="T2" fmla="*/ 15 w 32"/>
                    <a:gd name="T3" fmla="*/ 2 h 18"/>
                    <a:gd name="T4" fmla="*/ 18 w 32"/>
                    <a:gd name="T5" fmla="*/ 2 h 18"/>
                    <a:gd name="T6" fmla="*/ 23 w 32"/>
                    <a:gd name="T7" fmla="*/ 5 h 18"/>
                    <a:gd name="T8" fmla="*/ 26 w 32"/>
                    <a:gd name="T9" fmla="*/ 10 h 18"/>
                    <a:gd name="T10" fmla="*/ 24 w 32"/>
                    <a:gd name="T11" fmla="*/ 14 h 18"/>
                    <a:gd name="T12" fmla="*/ 20 w 32"/>
                    <a:gd name="T13" fmla="*/ 17 h 18"/>
                    <a:gd name="T14" fmla="*/ 20 w 32"/>
                    <a:gd name="T15" fmla="*/ 17 h 18"/>
                    <a:gd name="T16" fmla="*/ 14 w 32"/>
                    <a:gd name="T17" fmla="*/ 18 h 18"/>
                    <a:gd name="T18" fmla="*/ 0 w 32"/>
                    <a:gd name="T19" fmla="*/ 18 h 18"/>
                    <a:gd name="T20" fmla="*/ 29 w 32"/>
                    <a:gd name="T21" fmla="*/ 18 h 18"/>
                    <a:gd name="T22" fmla="*/ 30 w 32"/>
                    <a:gd name="T23" fmla="*/ 16 h 18"/>
                    <a:gd name="T24" fmla="*/ 32 w 32"/>
                    <a:gd name="T25" fmla="*/ 10 h 18"/>
                    <a:gd name="T26" fmla="*/ 31 w 32"/>
                    <a:gd name="T27" fmla="*/ 5 h 18"/>
                    <a:gd name="T28" fmla="*/ 27 w 32"/>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0"/>
                      </a:moveTo>
                      <a:lnTo>
                        <a:pt x="15" y="2"/>
                      </a:lnTo>
                      <a:lnTo>
                        <a:pt x="18" y="2"/>
                      </a:lnTo>
                      <a:lnTo>
                        <a:pt x="23" y="5"/>
                      </a:lnTo>
                      <a:lnTo>
                        <a:pt x="26" y="10"/>
                      </a:lnTo>
                      <a:lnTo>
                        <a:pt x="24" y="14"/>
                      </a:lnTo>
                      <a:lnTo>
                        <a:pt x="20" y="17"/>
                      </a:lnTo>
                      <a:lnTo>
                        <a:pt x="20" y="17"/>
                      </a:lnTo>
                      <a:lnTo>
                        <a:pt x="14" y="18"/>
                      </a:lnTo>
                      <a:lnTo>
                        <a:pt x="0" y="18"/>
                      </a:lnTo>
                      <a:lnTo>
                        <a:pt x="29" y="18"/>
                      </a:lnTo>
                      <a:lnTo>
                        <a:pt x="30" y="16"/>
                      </a:lnTo>
                      <a:lnTo>
                        <a:pt x="32" y="10"/>
                      </a:lnTo>
                      <a:lnTo>
                        <a:pt x="31" y="5"/>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3" name="Freeform 2936"/>
                <p:cNvSpPr>
                  <a:spLocks/>
                </p:cNvSpPr>
                <p:nvPr/>
              </p:nvSpPr>
              <p:spPr bwMode="auto">
                <a:xfrm>
                  <a:off x="1732" y="3078"/>
                  <a:ext cx="6" cy="8"/>
                </a:xfrm>
                <a:custGeom>
                  <a:avLst/>
                  <a:gdLst>
                    <a:gd name="T0" fmla="*/ 21 w 35"/>
                    <a:gd name="T1" fmla="*/ 0 h 48"/>
                    <a:gd name="T2" fmla="*/ 0 w 35"/>
                    <a:gd name="T3" fmla="*/ 0 h 48"/>
                    <a:gd name="T4" fmla="*/ 1 w 35"/>
                    <a:gd name="T5" fmla="*/ 48 h 48"/>
                    <a:gd name="T6" fmla="*/ 6 w 35"/>
                    <a:gd name="T7" fmla="*/ 47 h 48"/>
                    <a:gd name="T8" fmla="*/ 6 w 35"/>
                    <a:gd name="T9" fmla="*/ 27 h 48"/>
                    <a:gd name="T10" fmla="*/ 14 w 35"/>
                    <a:gd name="T11" fmla="*/ 27 h 48"/>
                    <a:gd name="T12" fmla="*/ 24 w 35"/>
                    <a:gd name="T13" fmla="*/ 26 h 48"/>
                    <a:gd name="T14" fmla="*/ 24 w 35"/>
                    <a:gd name="T15" fmla="*/ 26 h 48"/>
                    <a:gd name="T16" fmla="*/ 30 w 35"/>
                    <a:gd name="T17" fmla="*/ 25 h 48"/>
                    <a:gd name="T18" fmla="*/ 35 w 35"/>
                    <a:gd name="T19" fmla="*/ 21 h 48"/>
                    <a:gd name="T20" fmla="*/ 6 w 35"/>
                    <a:gd name="T21" fmla="*/ 21 h 48"/>
                    <a:gd name="T22" fmla="*/ 6 w 35"/>
                    <a:gd name="T23" fmla="*/ 5 h 48"/>
                    <a:gd name="T24" fmla="*/ 21 w 35"/>
                    <a:gd name="T25" fmla="*/ 5 h 48"/>
                    <a:gd name="T26" fmla="*/ 33 w 35"/>
                    <a:gd name="T27" fmla="*/ 3 h 48"/>
                    <a:gd name="T28" fmla="*/ 29 w 35"/>
                    <a:gd name="T29" fmla="*/ 1 h 48"/>
                    <a:gd name="T30" fmla="*/ 27 w 35"/>
                    <a:gd name="T31" fmla="*/ 1 h 48"/>
                    <a:gd name="T32" fmla="*/ 21 w 35"/>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8">
                      <a:moveTo>
                        <a:pt x="21" y="0"/>
                      </a:moveTo>
                      <a:lnTo>
                        <a:pt x="0" y="0"/>
                      </a:lnTo>
                      <a:lnTo>
                        <a:pt x="1" y="48"/>
                      </a:lnTo>
                      <a:lnTo>
                        <a:pt x="6" y="47"/>
                      </a:lnTo>
                      <a:lnTo>
                        <a:pt x="6" y="27"/>
                      </a:lnTo>
                      <a:lnTo>
                        <a:pt x="14" y="27"/>
                      </a:lnTo>
                      <a:lnTo>
                        <a:pt x="24" y="26"/>
                      </a:lnTo>
                      <a:lnTo>
                        <a:pt x="24" y="26"/>
                      </a:lnTo>
                      <a:lnTo>
                        <a:pt x="30" y="25"/>
                      </a:lnTo>
                      <a:lnTo>
                        <a:pt x="35" y="21"/>
                      </a:lnTo>
                      <a:lnTo>
                        <a:pt x="6" y="21"/>
                      </a:lnTo>
                      <a:lnTo>
                        <a:pt x="6" y="5"/>
                      </a:lnTo>
                      <a:lnTo>
                        <a:pt x="21" y="5"/>
                      </a:lnTo>
                      <a:lnTo>
                        <a:pt x="33" y="3"/>
                      </a:lnTo>
                      <a:lnTo>
                        <a:pt x="29" y="1"/>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4" name="Rectangle 2937"/>
                <p:cNvSpPr>
                  <a:spLocks noChangeArrowheads="1"/>
                </p:cNvSpPr>
                <p:nvPr/>
              </p:nvSpPr>
              <p:spPr bwMode="auto">
                <a:xfrm>
                  <a:off x="1740" y="3078"/>
                  <a:ext cx="2"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5" name="Freeform 2938"/>
                <p:cNvSpPr>
                  <a:spLocks/>
                </p:cNvSpPr>
                <p:nvPr/>
              </p:nvSpPr>
              <p:spPr bwMode="auto">
                <a:xfrm>
                  <a:off x="1746" y="3078"/>
                  <a:ext cx="4" cy="8"/>
                </a:xfrm>
                <a:custGeom>
                  <a:avLst/>
                  <a:gdLst>
                    <a:gd name="T0" fmla="*/ 24 w 24"/>
                    <a:gd name="T1" fmla="*/ 0 h 47"/>
                    <a:gd name="T2" fmla="*/ 18 w 24"/>
                    <a:gd name="T3" fmla="*/ 0 h 47"/>
                    <a:gd name="T4" fmla="*/ 5 w 24"/>
                    <a:gd name="T5" fmla="*/ 34 h 47"/>
                    <a:gd name="T6" fmla="*/ 5 w 24"/>
                    <a:gd name="T7" fmla="*/ 36 h 47"/>
                    <a:gd name="T8" fmla="*/ 3 w 24"/>
                    <a:gd name="T9" fmla="*/ 42 h 47"/>
                    <a:gd name="T10" fmla="*/ 3 w 24"/>
                    <a:gd name="T11" fmla="*/ 42 h 47"/>
                    <a:gd name="T12" fmla="*/ 0 w 24"/>
                    <a:gd name="T13" fmla="*/ 47 h 47"/>
                    <a:gd name="T14" fmla="*/ 6 w 24"/>
                    <a:gd name="T15" fmla="*/ 47 h 47"/>
                    <a:gd name="T16" fmla="*/ 24 w 2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7">
                      <a:moveTo>
                        <a:pt x="24" y="0"/>
                      </a:moveTo>
                      <a:lnTo>
                        <a:pt x="18" y="0"/>
                      </a:lnTo>
                      <a:lnTo>
                        <a:pt x="5" y="34"/>
                      </a:lnTo>
                      <a:lnTo>
                        <a:pt x="5" y="36"/>
                      </a:lnTo>
                      <a:lnTo>
                        <a:pt x="3" y="42"/>
                      </a:lnTo>
                      <a:lnTo>
                        <a:pt x="3" y="42"/>
                      </a:lnTo>
                      <a:lnTo>
                        <a:pt x="0" y="47"/>
                      </a:lnTo>
                      <a:lnTo>
                        <a:pt x="6" y="4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6" name="Freeform 2939"/>
                <p:cNvSpPr>
                  <a:spLocks/>
                </p:cNvSpPr>
                <p:nvPr/>
              </p:nvSpPr>
              <p:spPr bwMode="auto">
                <a:xfrm>
                  <a:off x="1743" y="3078"/>
                  <a:ext cx="3" cy="8"/>
                </a:xfrm>
                <a:custGeom>
                  <a:avLst/>
                  <a:gdLst>
                    <a:gd name="T0" fmla="*/ 6 w 21"/>
                    <a:gd name="T1" fmla="*/ 0 h 47"/>
                    <a:gd name="T2" fmla="*/ 0 w 21"/>
                    <a:gd name="T3" fmla="*/ 0 h 47"/>
                    <a:gd name="T4" fmla="*/ 18 w 21"/>
                    <a:gd name="T5" fmla="*/ 47 h 47"/>
                    <a:gd name="T6" fmla="*/ 21 w 21"/>
                    <a:gd name="T7" fmla="*/ 42 h 47"/>
                    <a:gd name="T8" fmla="*/ 20 w 21"/>
                    <a:gd name="T9" fmla="*/ 41 h 47"/>
                    <a:gd name="T10" fmla="*/ 18 w 21"/>
                    <a:gd name="T11" fmla="*/ 34 h 47"/>
                    <a:gd name="T12" fmla="*/ 6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6" y="0"/>
                      </a:moveTo>
                      <a:lnTo>
                        <a:pt x="0" y="0"/>
                      </a:lnTo>
                      <a:lnTo>
                        <a:pt x="18" y="47"/>
                      </a:lnTo>
                      <a:lnTo>
                        <a:pt x="21" y="42"/>
                      </a:lnTo>
                      <a:lnTo>
                        <a:pt x="20" y="41"/>
                      </a:lnTo>
                      <a:lnTo>
                        <a:pt x="18"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7" name="Freeform 2940"/>
                <p:cNvSpPr>
                  <a:spLocks/>
                </p:cNvSpPr>
                <p:nvPr/>
              </p:nvSpPr>
              <p:spPr bwMode="auto">
                <a:xfrm>
                  <a:off x="1750" y="3078"/>
                  <a:ext cx="5" cy="8"/>
                </a:xfrm>
                <a:custGeom>
                  <a:avLst/>
                  <a:gdLst>
                    <a:gd name="T0" fmla="*/ 26 w 32"/>
                    <a:gd name="T1" fmla="*/ 0 h 47"/>
                    <a:gd name="T2" fmla="*/ 18 w 32"/>
                    <a:gd name="T3" fmla="*/ 0 h 47"/>
                    <a:gd name="T4" fmla="*/ 0 w 32"/>
                    <a:gd name="T5" fmla="*/ 47 h 47"/>
                    <a:gd name="T6" fmla="*/ 8 w 32"/>
                    <a:gd name="T7" fmla="*/ 47 h 47"/>
                    <a:gd name="T8" fmla="*/ 12 w 32"/>
                    <a:gd name="T9" fmla="*/ 33 h 47"/>
                    <a:gd name="T10" fmla="*/ 32 w 32"/>
                    <a:gd name="T11" fmla="*/ 33 h 47"/>
                    <a:gd name="T12" fmla="*/ 14 w 32"/>
                    <a:gd name="T13" fmla="*/ 28 h 47"/>
                    <a:gd name="T14" fmla="*/ 19 w 32"/>
                    <a:gd name="T15" fmla="*/ 14 h 47"/>
                    <a:gd name="T16" fmla="*/ 20 w 32"/>
                    <a:gd name="T17" fmla="*/ 11 h 47"/>
                    <a:gd name="T18" fmla="*/ 22 w 32"/>
                    <a:gd name="T19" fmla="*/ 4 h 47"/>
                    <a:gd name="T20" fmla="*/ 22 w 32"/>
                    <a:gd name="T21" fmla="*/ 4 h 47"/>
                    <a:gd name="T22" fmla="*/ 26 w 3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7">
                      <a:moveTo>
                        <a:pt x="26" y="0"/>
                      </a:moveTo>
                      <a:lnTo>
                        <a:pt x="18" y="0"/>
                      </a:lnTo>
                      <a:lnTo>
                        <a:pt x="0" y="47"/>
                      </a:lnTo>
                      <a:lnTo>
                        <a:pt x="8" y="47"/>
                      </a:lnTo>
                      <a:lnTo>
                        <a:pt x="12" y="33"/>
                      </a:lnTo>
                      <a:lnTo>
                        <a:pt x="32" y="33"/>
                      </a:lnTo>
                      <a:lnTo>
                        <a:pt x="14" y="28"/>
                      </a:lnTo>
                      <a:lnTo>
                        <a:pt x="19" y="14"/>
                      </a:lnTo>
                      <a:lnTo>
                        <a:pt x="20" y="11"/>
                      </a:lnTo>
                      <a:lnTo>
                        <a:pt x="22" y="4"/>
                      </a:lnTo>
                      <a:lnTo>
                        <a:pt x="22" y="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8" name="Freeform 2941"/>
                <p:cNvSpPr>
                  <a:spLocks/>
                </p:cNvSpPr>
                <p:nvPr/>
              </p:nvSpPr>
              <p:spPr bwMode="auto">
                <a:xfrm>
                  <a:off x="1752" y="3078"/>
                  <a:ext cx="5" cy="8"/>
                </a:xfrm>
                <a:custGeom>
                  <a:avLst/>
                  <a:gdLst>
                    <a:gd name="T0" fmla="*/ 12 w 31"/>
                    <a:gd name="T1" fmla="*/ 0 h 47"/>
                    <a:gd name="T2" fmla="*/ 8 w 31"/>
                    <a:gd name="T3" fmla="*/ 4 h 47"/>
                    <a:gd name="T4" fmla="*/ 10 w 31"/>
                    <a:gd name="T5" fmla="*/ 11 h 47"/>
                    <a:gd name="T6" fmla="*/ 11 w 31"/>
                    <a:gd name="T7" fmla="*/ 13 h 47"/>
                    <a:gd name="T8" fmla="*/ 13 w 31"/>
                    <a:gd name="T9" fmla="*/ 19 h 47"/>
                    <a:gd name="T10" fmla="*/ 16 w 31"/>
                    <a:gd name="T11" fmla="*/ 28 h 47"/>
                    <a:gd name="T12" fmla="*/ 0 w 31"/>
                    <a:gd name="T13" fmla="*/ 28 h 47"/>
                    <a:gd name="T14" fmla="*/ 18 w 31"/>
                    <a:gd name="T15" fmla="*/ 33 h 47"/>
                    <a:gd name="T16" fmla="*/ 23 w 31"/>
                    <a:gd name="T17" fmla="*/ 47 h 47"/>
                    <a:gd name="T18" fmla="*/ 31 w 31"/>
                    <a:gd name="T19" fmla="*/ 47 h 47"/>
                    <a:gd name="T20" fmla="*/ 12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2" y="0"/>
                      </a:moveTo>
                      <a:lnTo>
                        <a:pt x="8" y="4"/>
                      </a:lnTo>
                      <a:lnTo>
                        <a:pt x="10" y="11"/>
                      </a:lnTo>
                      <a:lnTo>
                        <a:pt x="11" y="13"/>
                      </a:lnTo>
                      <a:lnTo>
                        <a:pt x="13" y="19"/>
                      </a:lnTo>
                      <a:lnTo>
                        <a:pt x="16" y="28"/>
                      </a:lnTo>
                      <a:lnTo>
                        <a:pt x="0" y="28"/>
                      </a:lnTo>
                      <a:lnTo>
                        <a:pt x="18" y="33"/>
                      </a:lnTo>
                      <a:lnTo>
                        <a:pt x="23" y="47"/>
                      </a:lnTo>
                      <a:lnTo>
                        <a:pt x="31" y="47"/>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29" name="Freeform 2942"/>
                <p:cNvSpPr>
                  <a:spLocks/>
                </p:cNvSpPr>
                <p:nvPr/>
              </p:nvSpPr>
              <p:spPr bwMode="auto">
                <a:xfrm>
                  <a:off x="1759" y="3079"/>
                  <a:ext cx="5" cy="7"/>
                </a:xfrm>
                <a:custGeom>
                  <a:avLst/>
                  <a:gdLst>
                    <a:gd name="T0" fmla="*/ 23 w 33"/>
                    <a:gd name="T1" fmla="*/ 0 h 42"/>
                    <a:gd name="T2" fmla="*/ 10 w 33"/>
                    <a:gd name="T3" fmla="*/ 3 h 42"/>
                    <a:gd name="T4" fmla="*/ 16 w 33"/>
                    <a:gd name="T5" fmla="*/ 3 h 42"/>
                    <a:gd name="T6" fmla="*/ 20 w 33"/>
                    <a:gd name="T7" fmla="*/ 5 h 42"/>
                    <a:gd name="T8" fmla="*/ 23 w 33"/>
                    <a:gd name="T9" fmla="*/ 9 h 42"/>
                    <a:gd name="T10" fmla="*/ 26 w 33"/>
                    <a:gd name="T11" fmla="*/ 14 h 42"/>
                    <a:gd name="T12" fmla="*/ 26 w 33"/>
                    <a:gd name="T13" fmla="*/ 14 h 42"/>
                    <a:gd name="T14" fmla="*/ 26 w 33"/>
                    <a:gd name="T15" fmla="*/ 21 h 42"/>
                    <a:gd name="T16" fmla="*/ 26 w 33"/>
                    <a:gd name="T17" fmla="*/ 26 h 42"/>
                    <a:gd name="T18" fmla="*/ 25 w 33"/>
                    <a:gd name="T19" fmla="*/ 31 h 42"/>
                    <a:gd name="T20" fmla="*/ 24 w 33"/>
                    <a:gd name="T21" fmla="*/ 32 h 42"/>
                    <a:gd name="T22" fmla="*/ 21 w 33"/>
                    <a:gd name="T23" fmla="*/ 37 h 42"/>
                    <a:gd name="T24" fmla="*/ 16 w 33"/>
                    <a:gd name="T25" fmla="*/ 39 h 42"/>
                    <a:gd name="T26" fmla="*/ 10 w 33"/>
                    <a:gd name="T27" fmla="*/ 40 h 42"/>
                    <a:gd name="T28" fmla="*/ 0 w 33"/>
                    <a:gd name="T29" fmla="*/ 40 h 42"/>
                    <a:gd name="T30" fmla="*/ 24 w 33"/>
                    <a:gd name="T31" fmla="*/ 42 h 42"/>
                    <a:gd name="T32" fmla="*/ 28 w 33"/>
                    <a:gd name="T33" fmla="*/ 39 h 42"/>
                    <a:gd name="T34" fmla="*/ 31 w 33"/>
                    <a:gd name="T35" fmla="*/ 33 h 42"/>
                    <a:gd name="T36" fmla="*/ 33 w 33"/>
                    <a:gd name="T37" fmla="*/ 28 h 42"/>
                    <a:gd name="T38" fmla="*/ 33 w 33"/>
                    <a:gd name="T39" fmla="*/ 22 h 42"/>
                    <a:gd name="T40" fmla="*/ 33 w 33"/>
                    <a:gd name="T41" fmla="*/ 17 h 42"/>
                    <a:gd name="T42" fmla="*/ 32 w 33"/>
                    <a:gd name="T43" fmla="*/ 12 h 42"/>
                    <a:gd name="T44" fmla="*/ 32 w 33"/>
                    <a:gd name="T45" fmla="*/ 11 h 42"/>
                    <a:gd name="T46" fmla="*/ 28 w 33"/>
                    <a:gd name="T47" fmla="*/ 5 h 42"/>
                    <a:gd name="T48" fmla="*/ 28 w 33"/>
                    <a:gd name="T49" fmla="*/ 5 h 42"/>
                    <a:gd name="T50" fmla="*/ 23 w 33"/>
                    <a:gd name="T5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42">
                      <a:moveTo>
                        <a:pt x="23" y="0"/>
                      </a:moveTo>
                      <a:lnTo>
                        <a:pt x="10" y="3"/>
                      </a:lnTo>
                      <a:lnTo>
                        <a:pt x="16" y="3"/>
                      </a:lnTo>
                      <a:lnTo>
                        <a:pt x="20" y="5"/>
                      </a:lnTo>
                      <a:lnTo>
                        <a:pt x="23" y="9"/>
                      </a:lnTo>
                      <a:lnTo>
                        <a:pt x="26" y="14"/>
                      </a:lnTo>
                      <a:lnTo>
                        <a:pt x="26" y="14"/>
                      </a:lnTo>
                      <a:lnTo>
                        <a:pt x="26" y="21"/>
                      </a:lnTo>
                      <a:lnTo>
                        <a:pt x="26" y="26"/>
                      </a:lnTo>
                      <a:lnTo>
                        <a:pt x="25" y="31"/>
                      </a:lnTo>
                      <a:lnTo>
                        <a:pt x="24" y="32"/>
                      </a:lnTo>
                      <a:lnTo>
                        <a:pt x="21" y="37"/>
                      </a:lnTo>
                      <a:lnTo>
                        <a:pt x="16" y="39"/>
                      </a:lnTo>
                      <a:lnTo>
                        <a:pt x="10" y="40"/>
                      </a:lnTo>
                      <a:lnTo>
                        <a:pt x="0" y="40"/>
                      </a:lnTo>
                      <a:lnTo>
                        <a:pt x="24" y="42"/>
                      </a:lnTo>
                      <a:lnTo>
                        <a:pt x="28" y="39"/>
                      </a:lnTo>
                      <a:lnTo>
                        <a:pt x="31" y="33"/>
                      </a:lnTo>
                      <a:lnTo>
                        <a:pt x="33" y="28"/>
                      </a:lnTo>
                      <a:lnTo>
                        <a:pt x="33" y="22"/>
                      </a:lnTo>
                      <a:lnTo>
                        <a:pt x="33" y="17"/>
                      </a:lnTo>
                      <a:lnTo>
                        <a:pt x="32" y="12"/>
                      </a:lnTo>
                      <a:lnTo>
                        <a:pt x="32" y="11"/>
                      </a:lnTo>
                      <a:lnTo>
                        <a:pt x="28" y="5"/>
                      </a:lnTo>
                      <a:lnTo>
                        <a:pt x="28"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0" name="Freeform 2943"/>
                <p:cNvSpPr>
                  <a:spLocks/>
                </p:cNvSpPr>
                <p:nvPr/>
              </p:nvSpPr>
              <p:spPr bwMode="auto">
                <a:xfrm>
                  <a:off x="1758" y="3078"/>
                  <a:ext cx="5" cy="8"/>
                </a:xfrm>
                <a:custGeom>
                  <a:avLst/>
                  <a:gdLst>
                    <a:gd name="T0" fmla="*/ 16 w 30"/>
                    <a:gd name="T1" fmla="*/ 0 h 47"/>
                    <a:gd name="T2" fmla="*/ 0 w 30"/>
                    <a:gd name="T3" fmla="*/ 0 h 47"/>
                    <a:gd name="T4" fmla="*/ 0 w 30"/>
                    <a:gd name="T5" fmla="*/ 47 h 47"/>
                    <a:gd name="T6" fmla="*/ 17 w 30"/>
                    <a:gd name="T7" fmla="*/ 47 h 47"/>
                    <a:gd name="T8" fmla="*/ 17 w 30"/>
                    <a:gd name="T9" fmla="*/ 47 h 47"/>
                    <a:gd name="T10" fmla="*/ 25 w 30"/>
                    <a:gd name="T11" fmla="*/ 46 h 47"/>
                    <a:gd name="T12" fmla="*/ 30 w 30"/>
                    <a:gd name="T13" fmla="*/ 44 h 47"/>
                    <a:gd name="T14" fmla="*/ 6 w 30"/>
                    <a:gd name="T15" fmla="*/ 42 h 47"/>
                    <a:gd name="T16" fmla="*/ 6 w 30"/>
                    <a:gd name="T17" fmla="*/ 5 h 47"/>
                    <a:gd name="T18" fmla="*/ 16 w 30"/>
                    <a:gd name="T19" fmla="*/ 5 h 47"/>
                    <a:gd name="T20" fmla="*/ 29 w 30"/>
                    <a:gd name="T21" fmla="*/ 2 h 47"/>
                    <a:gd name="T22" fmla="*/ 29 w 30"/>
                    <a:gd name="T23" fmla="*/ 2 h 47"/>
                    <a:gd name="T24" fmla="*/ 24 w 30"/>
                    <a:gd name="T25" fmla="*/ 0 h 47"/>
                    <a:gd name="T26" fmla="*/ 23 w 30"/>
                    <a:gd name="T27" fmla="*/ 0 h 47"/>
                    <a:gd name="T28" fmla="*/ 16 w 30"/>
                    <a:gd name="T2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7">
                      <a:moveTo>
                        <a:pt x="16" y="0"/>
                      </a:moveTo>
                      <a:lnTo>
                        <a:pt x="0" y="0"/>
                      </a:lnTo>
                      <a:lnTo>
                        <a:pt x="0" y="47"/>
                      </a:lnTo>
                      <a:lnTo>
                        <a:pt x="17" y="47"/>
                      </a:lnTo>
                      <a:lnTo>
                        <a:pt x="17" y="47"/>
                      </a:lnTo>
                      <a:lnTo>
                        <a:pt x="25" y="46"/>
                      </a:lnTo>
                      <a:lnTo>
                        <a:pt x="30" y="44"/>
                      </a:lnTo>
                      <a:lnTo>
                        <a:pt x="6" y="42"/>
                      </a:lnTo>
                      <a:lnTo>
                        <a:pt x="6" y="5"/>
                      </a:lnTo>
                      <a:lnTo>
                        <a:pt x="16" y="5"/>
                      </a:lnTo>
                      <a:lnTo>
                        <a:pt x="29" y="2"/>
                      </a:lnTo>
                      <a:lnTo>
                        <a:pt x="29" y="2"/>
                      </a:lnTo>
                      <a:lnTo>
                        <a:pt x="24" y="0"/>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1" name="Freeform 2944"/>
                <p:cNvSpPr>
                  <a:spLocks/>
                </p:cNvSpPr>
                <p:nvPr/>
              </p:nvSpPr>
              <p:spPr bwMode="auto">
                <a:xfrm>
                  <a:off x="1765" y="3078"/>
                  <a:ext cx="5" cy="8"/>
                </a:xfrm>
                <a:custGeom>
                  <a:avLst/>
                  <a:gdLst>
                    <a:gd name="T0" fmla="*/ 24 w 32"/>
                    <a:gd name="T1" fmla="*/ 0 h 47"/>
                    <a:gd name="T2" fmla="*/ 18 w 32"/>
                    <a:gd name="T3" fmla="*/ 0 h 47"/>
                    <a:gd name="T4" fmla="*/ 0 w 32"/>
                    <a:gd name="T5" fmla="*/ 47 h 47"/>
                    <a:gd name="T6" fmla="*/ 6 w 32"/>
                    <a:gd name="T7" fmla="*/ 47 h 47"/>
                    <a:gd name="T8" fmla="*/ 12 w 32"/>
                    <a:gd name="T9" fmla="*/ 32 h 47"/>
                    <a:gd name="T10" fmla="*/ 32 w 32"/>
                    <a:gd name="T11" fmla="*/ 32 h 47"/>
                    <a:gd name="T12" fmla="*/ 14 w 32"/>
                    <a:gd name="T13" fmla="*/ 28 h 47"/>
                    <a:gd name="T14" fmla="*/ 19 w 32"/>
                    <a:gd name="T15" fmla="*/ 13 h 47"/>
                    <a:gd name="T16" fmla="*/ 20 w 32"/>
                    <a:gd name="T17" fmla="*/ 11 h 47"/>
                    <a:gd name="T18" fmla="*/ 21 w 32"/>
                    <a:gd name="T19" fmla="*/ 4 h 47"/>
                    <a:gd name="T20" fmla="*/ 21 w 32"/>
                    <a:gd name="T21" fmla="*/ 4 h 47"/>
                    <a:gd name="T22" fmla="*/ 24 w 3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7">
                      <a:moveTo>
                        <a:pt x="24" y="0"/>
                      </a:moveTo>
                      <a:lnTo>
                        <a:pt x="18" y="0"/>
                      </a:lnTo>
                      <a:lnTo>
                        <a:pt x="0" y="47"/>
                      </a:lnTo>
                      <a:lnTo>
                        <a:pt x="6" y="47"/>
                      </a:lnTo>
                      <a:lnTo>
                        <a:pt x="12" y="32"/>
                      </a:lnTo>
                      <a:lnTo>
                        <a:pt x="32" y="32"/>
                      </a:lnTo>
                      <a:lnTo>
                        <a:pt x="14" y="28"/>
                      </a:lnTo>
                      <a:lnTo>
                        <a:pt x="19" y="13"/>
                      </a:lnTo>
                      <a:lnTo>
                        <a:pt x="20" y="11"/>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2" name="Freeform 2945"/>
                <p:cNvSpPr>
                  <a:spLocks/>
                </p:cNvSpPr>
                <p:nvPr/>
              </p:nvSpPr>
              <p:spPr bwMode="auto">
                <a:xfrm>
                  <a:off x="1767" y="3078"/>
                  <a:ext cx="5" cy="8"/>
                </a:xfrm>
                <a:custGeom>
                  <a:avLst/>
                  <a:gdLst>
                    <a:gd name="T0" fmla="*/ 10 w 31"/>
                    <a:gd name="T1" fmla="*/ 0 h 47"/>
                    <a:gd name="T2" fmla="*/ 7 w 31"/>
                    <a:gd name="T3" fmla="*/ 4 h 47"/>
                    <a:gd name="T4" fmla="*/ 9 w 31"/>
                    <a:gd name="T5" fmla="*/ 10 h 47"/>
                    <a:gd name="T6" fmla="*/ 10 w 31"/>
                    <a:gd name="T7" fmla="*/ 13 h 47"/>
                    <a:gd name="T8" fmla="*/ 12 w 31"/>
                    <a:gd name="T9" fmla="*/ 18 h 47"/>
                    <a:gd name="T10" fmla="*/ 16 w 31"/>
                    <a:gd name="T11" fmla="*/ 28 h 47"/>
                    <a:gd name="T12" fmla="*/ 0 w 31"/>
                    <a:gd name="T13" fmla="*/ 28 h 47"/>
                    <a:gd name="T14" fmla="*/ 18 w 31"/>
                    <a:gd name="T15" fmla="*/ 32 h 47"/>
                    <a:gd name="T16" fmla="*/ 23 w 31"/>
                    <a:gd name="T17" fmla="*/ 47 h 47"/>
                    <a:gd name="T18" fmla="*/ 31 w 31"/>
                    <a:gd name="T19" fmla="*/ 47 h 47"/>
                    <a:gd name="T20" fmla="*/ 10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0" y="0"/>
                      </a:moveTo>
                      <a:lnTo>
                        <a:pt x="7" y="4"/>
                      </a:lnTo>
                      <a:lnTo>
                        <a:pt x="9" y="10"/>
                      </a:lnTo>
                      <a:lnTo>
                        <a:pt x="10" y="13"/>
                      </a:lnTo>
                      <a:lnTo>
                        <a:pt x="12" y="18"/>
                      </a:lnTo>
                      <a:lnTo>
                        <a:pt x="16" y="28"/>
                      </a:lnTo>
                      <a:lnTo>
                        <a:pt x="0" y="28"/>
                      </a:lnTo>
                      <a:lnTo>
                        <a:pt x="18" y="32"/>
                      </a:lnTo>
                      <a:lnTo>
                        <a:pt x="23" y="47"/>
                      </a:lnTo>
                      <a:lnTo>
                        <a:pt x="31" y="47"/>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3" name="Freeform 2946"/>
                <p:cNvSpPr>
                  <a:spLocks/>
                </p:cNvSpPr>
                <p:nvPr/>
              </p:nvSpPr>
              <p:spPr bwMode="auto">
                <a:xfrm>
                  <a:off x="1775" y="3078"/>
                  <a:ext cx="5" cy="8"/>
                </a:xfrm>
                <a:custGeom>
                  <a:avLst/>
                  <a:gdLst>
                    <a:gd name="T0" fmla="*/ 24 w 24"/>
                    <a:gd name="T1" fmla="*/ 0 h 48"/>
                    <a:gd name="T2" fmla="*/ 18 w 24"/>
                    <a:gd name="T3" fmla="*/ 0 h 48"/>
                    <a:gd name="T4" fmla="*/ 5 w 24"/>
                    <a:gd name="T5" fmla="*/ 35 h 48"/>
                    <a:gd name="T6" fmla="*/ 5 w 24"/>
                    <a:gd name="T7" fmla="*/ 36 h 48"/>
                    <a:gd name="T8" fmla="*/ 3 w 24"/>
                    <a:gd name="T9" fmla="*/ 43 h 48"/>
                    <a:gd name="T10" fmla="*/ 3 w 24"/>
                    <a:gd name="T11" fmla="*/ 43 h 48"/>
                    <a:gd name="T12" fmla="*/ 0 w 24"/>
                    <a:gd name="T13" fmla="*/ 48 h 48"/>
                    <a:gd name="T14" fmla="*/ 6 w 24"/>
                    <a:gd name="T15" fmla="*/ 48 h 48"/>
                    <a:gd name="T16" fmla="*/ 24 w 24"/>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8">
                      <a:moveTo>
                        <a:pt x="24" y="0"/>
                      </a:moveTo>
                      <a:lnTo>
                        <a:pt x="18" y="0"/>
                      </a:lnTo>
                      <a:lnTo>
                        <a:pt x="5" y="35"/>
                      </a:lnTo>
                      <a:lnTo>
                        <a:pt x="5" y="36"/>
                      </a:lnTo>
                      <a:lnTo>
                        <a:pt x="3" y="43"/>
                      </a:lnTo>
                      <a:lnTo>
                        <a:pt x="3" y="43"/>
                      </a:lnTo>
                      <a:lnTo>
                        <a:pt x="0" y="48"/>
                      </a:lnTo>
                      <a:lnTo>
                        <a:pt x="6" y="48"/>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4" name="Freeform 2947"/>
                <p:cNvSpPr>
                  <a:spLocks/>
                </p:cNvSpPr>
                <p:nvPr/>
              </p:nvSpPr>
              <p:spPr bwMode="auto">
                <a:xfrm>
                  <a:off x="1772" y="3078"/>
                  <a:ext cx="4" cy="8"/>
                </a:xfrm>
                <a:custGeom>
                  <a:avLst/>
                  <a:gdLst>
                    <a:gd name="T0" fmla="*/ 6 w 21"/>
                    <a:gd name="T1" fmla="*/ 0 h 48"/>
                    <a:gd name="T2" fmla="*/ 0 w 21"/>
                    <a:gd name="T3" fmla="*/ 0 h 48"/>
                    <a:gd name="T4" fmla="*/ 18 w 21"/>
                    <a:gd name="T5" fmla="*/ 48 h 48"/>
                    <a:gd name="T6" fmla="*/ 21 w 21"/>
                    <a:gd name="T7" fmla="*/ 43 h 48"/>
                    <a:gd name="T8" fmla="*/ 21 w 21"/>
                    <a:gd name="T9" fmla="*/ 41 h 48"/>
                    <a:gd name="T10" fmla="*/ 19 w 21"/>
                    <a:gd name="T11" fmla="*/ 35 h 48"/>
                    <a:gd name="T12" fmla="*/ 6 w 21"/>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1" h="48">
                      <a:moveTo>
                        <a:pt x="6" y="0"/>
                      </a:moveTo>
                      <a:lnTo>
                        <a:pt x="0" y="0"/>
                      </a:lnTo>
                      <a:lnTo>
                        <a:pt x="18" y="48"/>
                      </a:lnTo>
                      <a:lnTo>
                        <a:pt x="21" y="43"/>
                      </a:lnTo>
                      <a:lnTo>
                        <a:pt x="21" y="41"/>
                      </a:lnTo>
                      <a:lnTo>
                        <a:pt x="19" y="3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5" name="Rectangle 2948"/>
                <p:cNvSpPr>
                  <a:spLocks noChangeArrowheads="1"/>
                </p:cNvSpPr>
                <p:nvPr/>
              </p:nvSpPr>
              <p:spPr bwMode="auto">
                <a:xfrm>
                  <a:off x="1781" y="3078"/>
                  <a:ext cx="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6" name="Freeform 2949"/>
                <p:cNvSpPr>
                  <a:spLocks/>
                </p:cNvSpPr>
                <p:nvPr/>
              </p:nvSpPr>
              <p:spPr bwMode="auto">
                <a:xfrm>
                  <a:off x="1783" y="3078"/>
                  <a:ext cx="5" cy="8"/>
                </a:xfrm>
                <a:custGeom>
                  <a:avLst/>
                  <a:gdLst>
                    <a:gd name="T0" fmla="*/ 25 w 31"/>
                    <a:gd name="T1" fmla="*/ 0 h 47"/>
                    <a:gd name="T2" fmla="*/ 18 w 31"/>
                    <a:gd name="T3" fmla="*/ 0 h 47"/>
                    <a:gd name="T4" fmla="*/ 0 w 31"/>
                    <a:gd name="T5" fmla="*/ 47 h 47"/>
                    <a:gd name="T6" fmla="*/ 7 w 31"/>
                    <a:gd name="T7" fmla="*/ 47 h 47"/>
                    <a:gd name="T8" fmla="*/ 12 w 31"/>
                    <a:gd name="T9" fmla="*/ 33 h 47"/>
                    <a:gd name="T10" fmla="*/ 31 w 31"/>
                    <a:gd name="T11" fmla="*/ 33 h 47"/>
                    <a:gd name="T12" fmla="*/ 13 w 31"/>
                    <a:gd name="T13" fmla="*/ 28 h 47"/>
                    <a:gd name="T14" fmla="*/ 18 w 31"/>
                    <a:gd name="T15" fmla="*/ 14 h 47"/>
                    <a:gd name="T16" fmla="*/ 20 w 31"/>
                    <a:gd name="T17" fmla="*/ 12 h 47"/>
                    <a:gd name="T18" fmla="*/ 22 w 31"/>
                    <a:gd name="T19" fmla="*/ 5 h 47"/>
                    <a:gd name="T20" fmla="*/ 22 w 31"/>
                    <a:gd name="T21" fmla="*/ 5 h 47"/>
                    <a:gd name="T22" fmla="*/ 25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5" y="0"/>
                      </a:moveTo>
                      <a:lnTo>
                        <a:pt x="18" y="0"/>
                      </a:lnTo>
                      <a:lnTo>
                        <a:pt x="0" y="47"/>
                      </a:lnTo>
                      <a:lnTo>
                        <a:pt x="7" y="47"/>
                      </a:lnTo>
                      <a:lnTo>
                        <a:pt x="12" y="33"/>
                      </a:lnTo>
                      <a:lnTo>
                        <a:pt x="31" y="33"/>
                      </a:lnTo>
                      <a:lnTo>
                        <a:pt x="13" y="28"/>
                      </a:lnTo>
                      <a:lnTo>
                        <a:pt x="18" y="14"/>
                      </a:lnTo>
                      <a:lnTo>
                        <a:pt x="20" y="12"/>
                      </a:lnTo>
                      <a:lnTo>
                        <a:pt x="22" y="5"/>
                      </a:lnTo>
                      <a:lnTo>
                        <a:pt x="22"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7" name="Freeform 2950"/>
                <p:cNvSpPr>
                  <a:spLocks/>
                </p:cNvSpPr>
                <p:nvPr/>
              </p:nvSpPr>
              <p:spPr bwMode="auto">
                <a:xfrm>
                  <a:off x="1785" y="3078"/>
                  <a:ext cx="5" cy="8"/>
                </a:xfrm>
                <a:custGeom>
                  <a:avLst/>
                  <a:gdLst>
                    <a:gd name="T0" fmla="*/ 12 w 31"/>
                    <a:gd name="T1" fmla="*/ 0 h 47"/>
                    <a:gd name="T2" fmla="*/ 9 w 31"/>
                    <a:gd name="T3" fmla="*/ 5 h 47"/>
                    <a:gd name="T4" fmla="*/ 10 w 31"/>
                    <a:gd name="T5" fmla="*/ 11 h 47"/>
                    <a:gd name="T6" fmla="*/ 11 w 31"/>
                    <a:gd name="T7" fmla="*/ 13 h 47"/>
                    <a:gd name="T8" fmla="*/ 13 w 31"/>
                    <a:gd name="T9" fmla="*/ 19 h 47"/>
                    <a:gd name="T10" fmla="*/ 17 w 31"/>
                    <a:gd name="T11" fmla="*/ 28 h 47"/>
                    <a:gd name="T12" fmla="*/ 0 w 31"/>
                    <a:gd name="T13" fmla="*/ 28 h 47"/>
                    <a:gd name="T14" fmla="*/ 18 w 31"/>
                    <a:gd name="T15" fmla="*/ 33 h 47"/>
                    <a:gd name="T16" fmla="*/ 25 w 31"/>
                    <a:gd name="T17" fmla="*/ 47 h 47"/>
                    <a:gd name="T18" fmla="*/ 31 w 31"/>
                    <a:gd name="T19" fmla="*/ 47 h 47"/>
                    <a:gd name="T20" fmla="*/ 12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2" y="0"/>
                      </a:moveTo>
                      <a:lnTo>
                        <a:pt x="9" y="5"/>
                      </a:lnTo>
                      <a:lnTo>
                        <a:pt x="10" y="11"/>
                      </a:lnTo>
                      <a:lnTo>
                        <a:pt x="11" y="13"/>
                      </a:lnTo>
                      <a:lnTo>
                        <a:pt x="13" y="19"/>
                      </a:lnTo>
                      <a:lnTo>
                        <a:pt x="17" y="28"/>
                      </a:lnTo>
                      <a:lnTo>
                        <a:pt x="0" y="28"/>
                      </a:lnTo>
                      <a:lnTo>
                        <a:pt x="18" y="33"/>
                      </a:lnTo>
                      <a:lnTo>
                        <a:pt x="25" y="47"/>
                      </a:lnTo>
                      <a:lnTo>
                        <a:pt x="31" y="47"/>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8" name="Line 2951"/>
                <p:cNvSpPr>
                  <a:spLocks noChangeShapeType="1"/>
                </p:cNvSpPr>
                <p:nvPr/>
              </p:nvSpPr>
              <p:spPr bwMode="auto">
                <a:xfrm flipH="1">
                  <a:off x="1741" y="308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39" name="Line 2952"/>
                <p:cNvSpPr>
                  <a:spLocks noChangeShapeType="1"/>
                </p:cNvSpPr>
                <p:nvPr/>
              </p:nvSpPr>
              <p:spPr bwMode="auto">
                <a:xfrm flipH="1">
                  <a:off x="1656" y="308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0" name="Line 2953"/>
                <p:cNvSpPr>
                  <a:spLocks noChangeShapeType="1"/>
                </p:cNvSpPr>
                <p:nvPr/>
              </p:nvSpPr>
              <p:spPr bwMode="auto">
                <a:xfrm flipH="1">
                  <a:off x="1563" y="3087"/>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1" name="Line 2954"/>
                <p:cNvSpPr>
                  <a:spLocks noChangeShapeType="1"/>
                </p:cNvSpPr>
                <p:nvPr/>
              </p:nvSpPr>
              <p:spPr bwMode="auto">
                <a:xfrm flipV="1">
                  <a:off x="1741" y="306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2" name="Line 2955"/>
                <p:cNvSpPr>
                  <a:spLocks noChangeShapeType="1"/>
                </p:cNvSpPr>
                <p:nvPr/>
              </p:nvSpPr>
              <p:spPr bwMode="auto">
                <a:xfrm flipH="1">
                  <a:off x="1745" y="3072"/>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3" name="Line 2956"/>
                <p:cNvSpPr>
                  <a:spLocks noChangeShapeType="1"/>
                </p:cNvSpPr>
                <p:nvPr/>
              </p:nvSpPr>
              <p:spPr bwMode="auto">
                <a:xfrm flipH="1">
                  <a:off x="1745" y="3079"/>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4" name="Line 2957"/>
                <p:cNvSpPr>
                  <a:spLocks noChangeShapeType="1"/>
                </p:cNvSpPr>
                <p:nvPr/>
              </p:nvSpPr>
              <p:spPr bwMode="auto">
                <a:xfrm flipH="1">
                  <a:off x="1740" y="280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5" name="Line 2958"/>
                <p:cNvSpPr>
                  <a:spLocks noChangeShapeType="1"/>
                </p:cNvSpPr>
                <p:nvPr/>
              </p:nvSpPr>
              <p:spPr bwMode="auto">
                <a:xfrm flipH="1" flipV="1">
                  <a:off x="1733" y="2805"/>
                  <a:ext cx="0" cy="9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6" name="Line 2959"/>
                <p:cNvSpPr>
                  <a:spLocks noChangeShapeType="1"/>
                </p:cNvSpPr>
                <p:nvPr/>
              </p:nvSpPr>
              <p:spPr bwMode="auto">
                <a:xfrm flipH="1" flipV="1">
                  <a:off x="1740" y="2805"/>
                  <a:ext cx="0" cy="9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7" name="Line 2960"/>
                <p:cNvSpPr>
                  <a:spLocks noChangeShapeType="1"/>
                </p:cNvSpPr>
                <p:nvPr/>
              </p:nvSpPr>
              <p:spPr bwMode="auto">
                <a:xfrm flipH="1" flipV="1">
                  <a:off x="1644" y="2805"/>
                  <a:ext cx="0"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8" name="Line 2961"/>
                <p:cNvSpPr>
                  <a:spLocks noChangeShapeType="1"/>
                </p:cNvSpPr>
                <p:nvPr/>
              </p:nvSpPr>
              <p:spPr bwMode="auto">
                <a:xfrm>
                  <a:off x="1658" y="2805"/>
                  <a:ext cx="0"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9" name="Line 2962"/>
                <p:cNvSpPr>
                  <a:spLocks noChangeShapeType="1"/>
                </p:cNvSpPr>
                <p:nvPr/>
              </p:nvSpPr>
              <p:spPr bwMode="auto">
                <a:xfrm>
                  <a:off x="1562" y="2805"/>
                  <a:ext cx="0"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0" name="Line 2963"/>
                <p:cNvSpPr>
                  <a:spLocks noChangeShapeType="1"/>
                </p:cNvSpPr>
                <p:nvPr/>
              </p:nvSpPr>
              <p:spPr bwMode="auto">
                <a:xfrm flipH="1" flipV="1">
                  <a:off x="1547" y="2805"/>
                  <a:ext cx="1" cy="9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1" name="Line 2964"/>
                <p:cNvSpPr>
                  <a:spLocks noChangeShapeType="1"/>
                </p:cNvSpPr>
                <p:nvPr/>
              </p:nvSpPr>
              <p:spPr bwMode="auto">
                <a:xfrm flipH="1">
                  <a:off x="1659" y="3072"/>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2" name="Line 2965"/>
                <p:cNvSpPr>
                  <a:spLocks noChangeShapeType="1"/>
                </p:cNvSpPr>
                <p:nvPr/>
              </p:nvSpPr>
              <p:spPr bwMode="auto">
                <a:xfrm flipH="1">
                  <a:off x="1659" y="3080"/>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3" name="Line 2966"/>
                <p:cNvSpPr>
                  <a:spLocks noChangeShapeType="1"/>
                </p:cNvSpPr>
                <p:nvPr/>
              </p:nvSpPr>
              <p:spPr bwMode="auto">
                <a:xfrm flipH="1">
                  <a:off x="1658" y="2831"/>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4" name="Line 2967"/>
                <p:cNvSpPr>
                  <a:spLocks noChangeShapeType="1"/>
                </p:cNvSpPr>
                <p:nvPr/>
              </p:nvSpPr>
              <p:spPr bwMode="auto">
                <a:xfrm flipH="1">
                  <a:off x="1658" y="2878"/>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5" name="Line 2968"/>
                <p:cNvSpPr>
                  <a:spLocks noChangeShapeType="1"/>
                </p:cNvSpPr>
                <p:nvPr/>
              </p:nvSpPr>
              <p:spPr bwMode="auto">
                <a:xfrm flipH="1">
                  <a:off x="1658" y="2869"/>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6" name="Line 2969"/>
                <p:cNvSpPr>
                  <a:spLocks noChangeShapeType="1"/>
                </p:cNvSpPr>
                <p:nvPr/>
              </p:nvSpPr>
              <p:spPr bwMode="auto">
                <a:xfrm flipH="1">
                  <a:off x="1658" y="2839"/>
                  <a:ext cx="3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7" name="Line 2970"/>
                <p:cNvSpPr>
                  <a:spLocks noChangeShapeType="1"/>
                </p:cNvSpPr>
                <p:nvPr/>
              </p:nvSpPr>
              <p:spPr bwMode="auto">
                <a:xfrm flipH="1">
                  <a:off x="1563" y="2998"/>
                  <a:ext cx="1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8" name="Line 2971"/>
                <p:cNvSpPr>
                  <a:spLocks noChangeShapeType="1"/>
                </p:cNvSpPr>
                <p:nvPr/>
              </p:nvSpPr>
              <p:spPr bwMode="auto">
                <a:xfrm flipV="1">
                  <a:off x="1659" y="2983"/>
                  <a:ext cx="3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59" name="Line 2972"/>
                <p:cNvSpPr>
                  <a:spLocks noChangeShapeType="1"/>
                </p:cNvSpPr>
                <p:nvPr/>
              </p:nvSpPr>
              <p:spPr bwMode="auto">
                <a:xfrm flipV="1">
                  <a:off x="1563" y="3065"/>
                  <a:ext cx="1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0" name="Line 2973"/>
                <p:cNvSpPr>
                  <a:spLocks noChangeShapeType="1"/>
                </p:cNvSpPr>
                <p:nvPr/>
              </p:nvSpPr>
              <p:spPr bwMode="auto">
                <a:xfrm>
                  <a:off x="1658" y="2878"/>
                  <a:ext cx="1" cy="10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1" name="Line 2974"/>
                <p:cNvSpPr>
                  <a:spLocks noChangeShapeType="1"/>
                </p:cNvSpPr>
                <p:nvPr/>
              </p:nvSpPr>
              <p:spPr bwMode="auto">
                <a:xfrm flipH="1" flipV="1">
                  <a:off x="1548" y="290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2" name="Line 2975"/>
                <p:cNvSpPr>
                  <a:spLocks noChangeShapeType="1"/>
                </p:cNvSpPr>
                <p:nvPr/>
              </p:nvSpPr>
              <p:spPr bwMode="auto">
                <a:xfrm flipH="1">
                  <a:off x="1566" y="307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3" name="Line 2976"/>
                <p:cNvSpPr>
                  <a:spLocks noChangeShapeType="1"/>
                </p:cNvSpPr>
                <p:nvPr/>
              </p:nvSpPr>
              <p:spPr bwMode="auto">
                <a:xfrm flipH="1">
                  <a:off x="1566" y="308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4" name="Line 2977"/>
                <p:cNvSpPr>
                  <a:spLocks noChangeShapeType="1"/>
                </p:cNvSpPr>
                <p:nvPr/>
              </p:nvSpPr>
              <p:spPr bwMode="auto">
                <a:xfrm flipV="1">
                  <a:off x="1562" y="2954"/>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5" name="Line 2978"/>
                <p:cNvSpPr>
                  <a:spLocks noChangeShapeType="1"/>
                </p:cNvSpPr>
                <p:nvPr/>
              </p:nvSpPr>
              <p:spPr bwMode="auto">
                <a:xfrm flipV="1">
                  <a:off x="1562" y="2984"/>
                  <a:ext cx="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6" name="Line 2979"/>
                <p:cNvSpPr>
                  <a:spLocks noChangeShapeType="1"/>
                </p:cNvSpPr>
                <p:nvPr/>
              </p:nvSpPr>
              <p:spPr bwMode="auto">
                <a:xfrm>
                  <a:off x="1563" y="2998"/>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7" name="Line 2980"/>
                <p:cNvSpPr>
                  <a:spLocks noChangeShapeType="1"/>
                </p:cNvSpPr>
                <p:nvPr/>
              </p:nvSpPr>
              <p:spPr bwMode="auto">
                <a:xfrm flipH="1" flipV="1">
                  <a:off x="1548" y="2995"/>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8" name="Freeform 2981"/>
                <p:cNvSpPr>
                  <a:spLocks/>
                </p:cNvSpPr>
                <p:nvPr/>
              </p:nvSpPr>
              <p:spPr bwMode="auto">
                <a:xfrm>
                  <a:off x="1545" y="3073"/>
                  <a:ext cx="4" cy="7"/>
                </a:xfrm>
                <a:custGeom>
                  <a:avLst/>
                  <a:gdLst>
                    <a:gd name="T0" fmla="*/ 0 w 21"/>
                    <a:gd name="T1" fmla="*/ 43 h 43"/>
                    <a:gd name="T2" fmla="*/ 6 w 21"/>
                    <a:gd name="T3" fmla="*/ 42 h 43"/>
                    <a:gd name="T4" fmla="*/ 12 w 21"/>
                    <a:gd name="T5" fmla="*/ 39 h 43"/>
                    <a:gd name="T6" fmla="*/ 17 w 21"/>
                    <a:gd name="T7" fmla="*/ 34 h 43"/>
                    <a:gd name="T8" fmla="*/ 20 w 21"/>
                    <a:gd name="T9" fmla="*/ 28 h 43"/>
                    <a:gd name="T10" fmla="*/ 21 w 21"/>
                    <a:gd name="T11" fmla="*/ 22 h 43"/>
                    <a:gd name="T12" fmla="*/ 20 w 21"/>
                    <a:gd name="T13" fmla="*/ 15 h 43"/>
                    <a:gd name="T14" fmla="*/ 17 w 21"/>
                    <a:gd name="T15" fmla="*/ 9 h 43"/>
                    <a:gd name="T16" fmla="*/ 12 w 21"/>
                    <a:gd name="T17" fmla="*/ 5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2" y="39"/>
                      </a:lnTo>
                      <a:lnTo>
                        <a:pt x="17" y="34"/>
                      </a:lnTo>
                      <a:lnTo>
                        <a:pt x="20" y="28"/>
                      </a:lnTo>
                      <a:lnTo>
                        <a:pt x="21" y="22"/>
                      </a:lnTo>
                      <a:lnTo>
                        <a:pt x="20" y="15"/>
                      </a:lnTo>
                      <a:lnTo>
                        <a:pt x="17" y="9"/>
                      </a:lnTo>
                      <a:lnTo>
                        <a:pt x="12" y="5"/>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9" name="Freeform 2982"/>
                <p:cNvSpPr>
                  <a:spLocks/>
                </p:cNvSpPr>
                <p:nvPr/>
              </p:nvSpPr>
              <p:spPr bwMode="auto">
                <a:xfrm>
                  <a:off x="1563" y="3073"/>
                  <a:ext cx="3" cy="7"/>
                </a:xfrm>
                <a:custGeom>
                  <a:avLst/>
                  <a:gdLst>
                    <a:gd name="T0" fmla="*/ 22 w 22"/>
                    <a:gd name="T1" fmla="*/ 0 h 43"/>
                    <a:gd name="T2" fmla="*/ 15 w 22"/>
                    <a:gd name="T3" fmla="*/ 1 h 43"/>
                    <a:gd name="T4" fmla="*/ 9 w 22"/>
                    <a:gd name="T5" fmla="*/ 5 h 43"/>
                    <a:gd name="T6" fmla="*/ 5 w 22"/>
                    <a:gd name="T7" fmla="*/ 9 h 43"/>
                    <a:gd name="T8" fmla="*/ 1 w 22"/>
                    <a:gd name="T9" fmla="*/ 15 h 43"/>
                    <a:gd name="T10" fmla="*/ 0 w 22"/>
                    <a:gd name="T11" fmla="*/ 22 h 43"/>
                    <a:gd name="T12" fmla="*/ 1 w 22"/>
                    <a:gd name="T13" fmla="*/ 28 h 43"/>
                    <a:gd name="T14" fmla="*/ 5 w 22"/>
                    <a:gd name="T15" fmla="*/ 34 h 43"/>
                    <a:gd name="T16" fmla="*/ 9 w 22"/>
                    <a:gd name="T17" fmla="*/ 39 h 43"/>
                    <a:gd name="T18" fmla="*/ 15 w 22"/>
                    <a:gd name="T19" fmla="*/ 42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5"/>
                      </a:lnTo>
                      <a:lnTo>
                        <a:pt x="5" y="9"/>
                      </a:lnTo>
                      <a:lnTo>
                        <a:pt x="1" y="15"/>
                      </a:lnTo>
                      <a:lnTo>
                        <a:pt x="0" y="22"/>
                      </a:lnTo>
                      <a:lnTo>
                        <a:pt x="1" y="28"/>
                      </a:lnTo>
                      <a:lnTo>
                        <a:pt x="5" y="34"/>
                      </a:lnTo>
                      <a:lnTo>
                        <a:pt x="9" y="39"/>
                      </a:lnTo>
                      <a:lnTo>
                        <a:pt x="15" y="42"/>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0" name="Line 2983"/>
                <p:cNvSpPr>
                  <a:spLocks noChangeShapeType="1"/>
                </p:cNvSpPr>
                <p:nvPr/>
              </p:nvSpPr>
              <p:spPr bwMode="auto">
                <a:xfrm>
                  <a:off x="1562" y="2955"/>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1" name="Freeform 2984"/>
                <p:cNvSpPr>
                  <a:spLocks/>
                </p:cNvSpPr>
                <p:nvPr/>
              </p:nvSpPr>
              <p:spPr bwMode="auto">
                <a:xfrm>
                  <a:off x="1638" y="3073"/>
                  <a:ext cx="3" cy="7"/>
                </a:xfrm>
                <a:custGeom>
                  <a:avLst/>
                  <a:gdLst>
                    <a:gd name="T0" fmla="*/ 0 w 21"/>
                    <a:gd name="T1" fmla="*/ 43 h 43"/>
                    <a:gd name="T2" fmla="*/ 6 w 21"/>
                    <a:gd name="T3" fmla="*/ 42 h 43"/>
                    <a:gd name="T4" fmla="*/ 13 w 21"/>
                    <a:gd name="T5" fmla="*/ 38 h 43"/>
                    <a:gd name="T6" fmla="*/ 17 w 21"/>
                    <a:gd name="T7" fmla="*/ 34 h 43"/>
                    <a:gd name="T8" fmla="*/ 20 w 21"/>
                    <a:gd name="T9" fmla="*/ 28 h 43"/>
                    <a:gd name="T10" fmla="*/ 21 w 21"/>
                    <a:gd name="T11" fmla="*/ 21 h 43"/>
                    <a:gd name="T12" fmla="*/ 20 w 21"/>
                    <a:gd name="T13" fmla="*/ 15 h 43"/>
                    <a:gd name="T14" fmla="*/ 17 w 21"/>
                    <a:gd name="T15" fmla="*/ 9 h 43"/>
                    <a:gd name="T16" fmla="*/ 13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3" y="38"/>
                      </a:lnTo>
                      <a:lnTo>
                        <a:pt x="17" y="34"/>
                      </a:lnTo>
                      <a:lnTo>
                        <a:pt x="20" y="28"/>
                      </a:lnTo>
                      <a:lnTo>
                        <a:pt x="21" y="21"/>
                      </a:lnTo>
                      <a:lnTo>
                        <a:pt x="20" y="15"/>
                      </a:lnTo>
                      <a:lnTo>
                        <a:pt x="17" y="9"/>
                      </a:lnTo>
                      <a:lnTo>
                        <a:pt x="13"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2" name="Freeform 2985"/>
                <p:cNvSpPr>
                  <a:spLocks/>
                </p:cNvSpPr>
                <p:nvPr/>
              </p:nvSpPr>
              <p:spPr bwMode="auto">
                <a:xfrm>
                  <a:off x="1656" y="3073"/>
                  <a:ext cx="3" cy="7"/>
                </a:xfrm>
                <a:custGeom>
                  <a:avLst/>
                  <a:gdLst>
                    <a:gd name="T0" fmla="*/ 22 w 22"/>
                    <a:gd name="T1" fmla="*/ 0 h 43"/>
                    <a:gd name="T2" fmla="*/ 15 w 22"/>
                    <a:gd name="T3" fmla="*/ 1 h 43"/>
                    <a:gd name="T4" fmla="*/ 9 w 22"/>
                    <a:gd name="T5" fmla="*/ 4 h 43"/>
                    <a:gd name="T6" fmla="*/ 5 w 22"/>
                    <a:gd name="T7" fmla="*/ 9 h 43"/>
                    <a:gd name="T8" fmla="*/ 2 w 22"/>
                    <a:gd name="T9" fmla="*/ 15 h 43"/>
                    <a:gd name="T10" fmla="*/ 0 w 22"/>
                    <a:gd name="T11" fmla="*/ 21 h 43"/>
                    <a:gd name="T12" fmla="*/ 2 w 22"/>
                    <a:gd name="T13" fmla="*/ 28 h 43"/>
                    <a:gd name="T14" fmla="*/ 5 w 22"/>
                    <a:gd name="T15" fmla="*/ 34 h 43"/>
                    <a:gd name="T16" fmla="*/ 9 w 22"/>
                    <a:gd name="T17" fmla="*/ 38 h 43"/>
                    <a:gd name="T18" fmla="*/ 15 w 22"/>
                    <a:gd name="T19" fmla="*/ 42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1"/>
                      </a:lnTo>
                      <a:lnTo>
                        <a:pt x="9" y="4"/>
                      </a:lnTo>
                      <a:lnTo>
                        <a:pt x="5" y="9"/>
                      </a:lnTo>
                      <a:lnTo>
                        <a:pt x="2" y="15"/>
                      </a:lnTo>
                      <a:lnTo>
                        <a:pt x="0" y="21"/>
                      </a:lnTo>
                      <a:lnTo>
                        <a:pt x="2" y="28"/>
                      </a:lnTo>
                      <a:lnTo>
                        <a:pt x="5" y="34"/>
                      </a:lnTo>
                      <a:lnTo>
                        <a:pt x="9" y="38"/>
                      </a:lnTo>
                      <a:lnTo>
                        <a:pt x="15" y="42"/>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3" name="Line 2986"/>
                <p:cNvSpPr>
                  <a:spLocks noChangeShapeType="1"/>
                </p:cNvSpPr>
                <p:nvPr/>
              </p:nvSpPr>
              <p:spPr bwMode="auto">
                <a:xfrm flipH="1" flipV="1">
                  <a:off x="1644" y="2954"/>
                  <a:ext cx="1"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4" name="Line 2987"/>
                <p:cNvSpPr>
                  <a:spLocks noChangeShapeType="1"/>
                </p:cNvSpPr>
                <p:nvPr/>
              </p:nvSpPr>
              <p:spPr bwMode="auto">
                <a:xfrm flipH="1">
                  <a:off x="1562" y="2878"/>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5" name="Line 2988"/>
                <p:cNvSpPr>
                  <a:spLocks noChangeShapeType="1"/>
                </p:cNvSpPr>
                <p:nvPr/>
              </p:nvSpPr>
              <p:spPr bwMode="auto">
                <a:xfrm flipH="1">
                  <a:off x="1562" y="2869"/>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6" name="Line 2989"/>
                <p:cNvSpPr>
                  <a:spLocks noChangeShapeType="1"/>
                </p:cNvSpPr>
                <p:nvPr/>
              </p:nvSpPr>
              <p:spPr bwMode="auto">
                <a:xfrm flipH="1">
                  <a:off x="1562" y="2840"/>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7" name="Line 2990"/>
                <p:cNvSpPr>
                  <a:spLocks noChangeShapeType="1"/>
                </p:cNvSpPr>
                <p:nvPr/>
              </p:nvSpPr>
              <p:spPr bwMode="auto">
                <a:xfrm flipV="1">
                  <a:off x="1562" y="2907"/>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8" name="Line 2991"/>
                <p:cNvSpPr>
                  <a:spLocks noChangeShapeType="1"/>
                </p:cNvSpPr>
                <p:nvPr/>
              </p:nvSpPr>
              <p:spPr bwMode="auto">
                <a:xfrm flipV="1">
                  <a:off x="1562" y="2916"/>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79" name="Line 2992"/>
                <p:cNvSpPr>
                  <a:spLocks noChangeShapeType="1"/>
                </p:cNvSpPr>
                <p:nvPr/>
              </p:nvSpPr>
              <p:spPr bwMode="auto">
                <a:xfrm flipV="1">
                  <a:off x="1562" y="2945"/>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0" name="Line 2993"/>
                <p:cNvSpPr>
                  <a:spLocks noChangeShapeType="1"/>
                </p:cNvSpPr>
                <p:nvPr/>
              </p:nvSpPr>
              <p:spPr bwMode="auto">
                <a:xfrm flipH="1">
                  <a:off x="1562" y="2831"/>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1" name="Line 2994"/>
                <p:cNvSpPr>
                  <a:spLocks noChangeShapeType="1"/>
                </p:cNvSpPr>
                <p:nvPr/>
              </p:nvSpPr>
              <p:spPr bwMode="auto">
                <a:xfrm>
                  <a:off x="1562" y="2878"/>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2" name="Line 2995"/>
                <p:cNvSpPr>
                  <a:spLocks noChangeShapeType="1"/>
                </p:cNvSpPr>
                <p:nvPr/>
              </p:nvSpPr>
              <p:spPr bwMode="auto">
                <a:xfrm>
                  <a:off x="1562" y="2916"/>
                  <a:ext cx="0"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3" name="Line 2996"/>
                <p:cNvSpPr>
                  <a:spLocks noChangeShapeType="1"/>
                </p:cNvSpPr>
                <p:nvPr/>
              </p:nvSpPr>
              <p:spPr bwMode="auto">
                <a:xfrm>
                  <a:off x="1562" y="2840"/>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4" name="Line 2997"/>
                <p:cNvSpPr>
                  <a:spLocks noChangeShapeType="1"/>
                </p:cNvSpPr>
                <p:nvPr/>
              </p:nvSpPr>
              <p:spPr bwMode="auto">
                <a:xfrm flipV="1">
                  <a:off x="1644" y="2878"/>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5" name="Line 2998"/>
                <p:cNvSpPr>
                  <a:spLocks noChangeShapeType="1"/>
                </p:cNvSpPr>
                <p:nvPr/>
              </p:nvSpPr>
              <p:spPr bwMode="auto">
                <a:xfrm flipH="1" flipV="1">
                  <a:off x="1644" y="2916"/>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6" name="Line 2999"/>
                <p:cNvSpPr>
                  <a:spLocks noChangeShapeType="1"/>
                </p:cNvSpPr>
                <p:nvPr/>
              </p:nvSpPr>
              <p:spPr bwMode="auto">
                <a:xfrm>
                  <a:off x="1658" y="2840"/>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7" name="Line 3000"/>
                <p:cNvSpPr>
                  <a:spLocks noChangeShapeType="1"/>
                </p:cNvSpPr>
                <p:nvPr/>
              </p:nvSpPr>
              <p:spPr bwMode="auto">
                <a:xfrm flipV="1">
                  <a:off x="1644" y="2840"/>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8" name="Line 3001"/>
                <p:cNvSpPr>
                  <a:spLocks noChangeShapeType="1"/>
                </p:cNvSpPr>
                <p:nvPr/>
              </p:nvSpPr>
              <p:spPr bwMode="auto">
                <a:xfrm flipH="1">
                  <a:off x="1658" y="2878"/>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9" name="Line 3002"/>
                <p:cNvSpPr>
                  <a:spLocks noChangeShapeType="1"/>
                </p:cNvSpPr>
                <p:nvPr/>
              </p:nvSpPr>
              <p:spPr bwMode="auto">
                <a:xfrm>
                  <a:off x="1658" y="2878"/>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0" name="Line 3003"/>
                <p:cNvSpPr>
                  <a:spLocks noChangeShapeType="1"/>
                </p:cNvSpPr>
                <p:nvPr/>
              </p:nvSpPr>
              <p:spPr bwMode="auto">
                <a:xfrm flipH="1" flipV="1">
                  <a:off x="1727" y="3029"/>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1" name="Freeform 3004"/>
                <p:cNvSpPr>
                  <a:spLocks/>
                </p:cNvSpPr>
                <p:nvPr/>
              </p:nvSpPr>
              <p:spPr bwMode="auto">
                <a:xfrm>
                  <a:off x="1723" y="3072"/>
                  <a:ext cx="4" cy="8"/>
                </a:xfrm>
                <a:custGeom>
                  <a:avLst/>
                  <a:gdLst>
                    <a:gd name="T0" fmla="*/ 0 w 21"/>
                    <a:gd name="T1" fmla="*/ 43 h 43"/>
                    <a:gd name="T2" fmla="*/ 6 w 21"/>
                    <a:gd name="T3" fmla="*/ 42 h 43"/>
                    <a:gd name="T4" fmla="*/ 12 w 21"/>
                    <a:gd name="T5" fmla="*/ 38 h 43"/>
                    <a:gd name="T6" fmla="*/ 17 w 21"/>
                    <a:gd name="T7" fmla="*/ 34 h 43"/>
                    <a:gd name="T8" fmla="*/ 20 w 21"/>
                    <a:gd name="T9" fmla="*/ 28 h 43"/>
                    <a:gd name="T10" fmla="*/ 21 w 21"/>
                    <a:gd name="T11" fmla="*/ 21 h 43"/>
                    <a:gd name="T12" fmla="*/ 20 w 21"/>
                    <a:gd name="T13" fmla="*/ 15 h 43"/>
                    <a:gd name="T14" fmla="*/ 17 w 21"/>
                    <a:gd name="T15" fmla="*/ 9 h 43"/>
                    <a:gd name="T16" fmla="*/ 12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2" y="38"/>
                      </a:lnTo>
                      <a:lnTo>
                        <a:pt x="17" y="34"/>
                      </a:lnTo>
                      <a:lnTo>
                        <a:pt x="20" y="28"/>
                      </a:lnTo>
                      <a:lnTo>
                        <a:pt x="21" y="21"/>
                      </a:lnTo>
                      <a:lnTo>
                        <a:pt x="20" y="15"/>
                      </a:lnTo>
                      <a:lnTo>
                        <a:pt x="17" y="9"/>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2" name="Line 3005"/>
                <p:cNvSpPr>
                  <a:spLocks noChangeShapeType="1"/>
                </p:cNvSpPr>
                <p:nvPr/>
              </p:nvSpPr>
              <p:spPr bwMode="auto">
                <a:xfrm>
                  <a:off x="1696" y="2983"/>
                  <a:ext cx="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3" name="Line 3006"/>
                <p:cNvSpPr>
                  <a:spLocks noChangeShapeType="1"/>
                </p:cNvSpPr>
                <p:nvPr/>
              </p:nvSpPr>
              <p:spPr bwMode="auto">
                <a:xfrm>
                  <a:off x="1741" y="3029"/>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4" name="Freeform 3007"/>
                <p:cNvSpPr>
                  <a:spLocks/>
                </p:cNvSpPr>
                <p:nvPr/>
              </p:nvSpPr>
              <p:spPr bwMode="auto">
                <a:xfrm>
                  <a:off x="1741" y="3072"/>
                  <a:ext cx="4" cy="8"/>
                </a:xfrm>
                <a:custGeom>
                  <a:avLst/>
                  <a:gdLst>
                    <a:gd name="T0" fmla="*/ 21 w 21"/>
                    <a:gd name="T1" fmla="*/ 0 h 43"/>
                    <a:gd name="T2" fmla="*/ 15 w 21"/>
                    <a:gd name="T3" fmla="*/ 1 h 43"/>
                    <a:gd name="T4" fmla="*/ 9 w 21"/>
                    <a:gd name="T5" fmla="*/ 4 h 43"/>
                    <a:gd name="T6" fmla="*/ 4 w 21"/>
                    <a:gd name="T7" fmla="*/ 9 h 43"/>
                    <a:gd name="T8" fmla="*/ 1 w 21"/>
                    <a:gd name="T9" fmla="*/ 15 h 43"/>
                    <a:gd name="T10" fmla="*/ 0 w 21"/>
                    <a:gd name="T11" fmla="*/ 21 h 43"/>
                    <a:gd name="T12" fmla="*/ 1 w 21"/>
                    <a:gd name="T13" fmla="*/ 28 h 43"/>
                    <a:gd name="T14" fmla="*/ 4 w 21"/>
                    <a:gd name="T15" fmla="*/ 34 h 43"/>
                    <a:gd name="T16" fmla="*/ 9 w 21"/>
                    <a:gd name="T17" fmla="*/ 38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9" y="4"/>
                      </a:lnTo>
                      <a:lnTo>
                        <a:pt x="4" y="9"/>
                      </a:lnTo>
                      <a:lnTo>
                        <a:pt x="1" y="15"/>
                      </a:lnTo>
                      <a:lnTo>
                        <a:pt x="0" y="21"/>
                      </a:lnTo>
                      <a:lnTo>
                        <a:pt x="1" y="28"/>
                      </a:lnTo>
                      <a:lnTo>
                        <a:pt x="4" y="34"/>
                      </a:lnTo>
                      <a:lnTo>
                        <a:pt x="9" y="38"/>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5" name="Line 3008"/>
                <p:cNvSpPr>
                  <a:spLocks noChangeShapeType="1"/>
                </p:cNvSpPr>
                <p:nvPr/>
              </p:nvSpPr>
              <p:spPr bwMode="auto">
                <a:xfrm flipH="1">
                  <a:off x="1658" y="2805"/>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6" name="Line 3009"/>
                <p:cNvSpPr>
                  <a:spLocks noChangeShapeType="1"/>
                </p:cNvSpPr>
                <p:nvPr/>
              </p:nvSpPr>
              <p:spPr bwMode="auto">
                <a:xfrm flipH="1">
                  <a:off x="1562" y="2805"/>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7" name="Line 3010"/>
                <p:cNvSpPr>
                  <a:spLocks noChangeShapeType="1"/>
                </p:cNvSpPr>
                <p:nvPr/>
              </p:nvSpPr>
              <p:spPr bwMode="auto">
                <a:xfrm flipH="1" flipV="1">
                  <a:off x="1812" y="2804"/>
                  <a:ext cx="1" cy="2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8" name="Freeform 3011"/>
                <p:cNvSpPr>
                  <a:spLocks/>
                </p:cNvSpPr>
                <p:nvPr/>
              </p:nvSpPr>
              <p:spPr bwMode="auto">
                <a:xfrm>
                  <a:off x="1809" y="3072"/>
                  <a:ext cx="4" cy="7"/>
                </a:xfrm>
                <a:custGeom>
                  <a:avLst/>
                  <a:gdLst>
                    <a:gd name="T0" fmla="*/ 0 w 21"/>
                    <a:gd name="T1" fmla="*/ 43 h 43"/>
                    <a:gd name="T2" fmla="*/ 6 w 21"/>
                    <a:gd name="T3" fmla="*/ 41 h 43"/>
                    <a:gd name="T4" fmla="*/ 13 w 21"/>
                    <a:gd name="T5" fmla="*/ 38 h 43"/>
                    <a:gd name="T6" fmla="*/ 17 w 21"/>
                    <a:gd name="T7" fmla="*/ 34 h 43"/>
                    <a:gd name="T8" fmla="*/ 20 w 21"/>
                    <a:gd name="T9" fmla="*/ 28 h 43"/>
                    <a:gd name="T10" fmla="*/ 21 w 21"/>
                    <a:gd name="T11" fmla="*/ 21 h 43"/>
                    <a:gd name="T12" fmla="*/ 20 w 21"/>
                    <a:gd name="T13" fmla="*/ 15 h 43"/>
                    <a:gd name="T14" fmla="*/ 17 w 21"/>
                    <a:gd name="T15" fmla="*/ 8 h 43"/>
                    <a:gd name="T16" fmla="*/ 13 w 21"/>
                    <a:gd name="T17" fmla="*/ 4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1"/>
                      </a:lnTo>
                      <a:lnTo>
                        <a:pt x="13" y="38"/>
                      </a:lnTo>
                      <a:lnTo>
                        <a:pt x="17" y="34"/>
                      </a:lnTo>
                      <a:lnTo>
                        <a:pt x="20" y="28"/>
                      </a:lnTo>
                      <a:lnTo>
                        <a:pt x="21" y="21"/>
                      </a:lnTo>
                      <a:lnTo>
                        <a:pt x="20" y="15"/>
                      </a:lnTo>
                      <a:lnTo>
                        <a:pt x="17" y="8"/>
                      </a:lnTo>
                      <a:lnTo>
                        <a:pt x="13"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99" name="Line 3012"/>
                <p:cNvSpPr>
                  <a:spLocks noChangeShapeType="1"/>
                </p:cNvSpPr>
                <p:nvPr/>
              </p:nvSpPr>
              <p:spPr bwMode="auto">
                <a:xfrm flipH="1">
                  <a:off x="1534" y="2599"/>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0" name="Line 3013"/>
                <p:cNvSpPr>
                  <a:spLocks noChangeShapeType="1"/>
                </p:cNvSpPr>
                <p:nvPr/>
              </p:nvSpPr>
              <p:spPr bwMode="auto">
                <a:xfrm flipH="1">
                  <a:off x="1530" y="2617"/>
                  <a:ext cx="6"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1" name="Freeform 3014"/>
                <p:cNvSpPr>
                  <a:spLocks/>
                </p:cNvSpPr>
                <p:nvPr/>
              </p:nvSpPr>
              <p:spPr bwMode="auto">
                <a:xfrm>
                  <a:off x="1527" y="2746"/>
                  <a:ext cx="13" cy="2"/>
                </a:xfrm>
                <a:custGeom>
                  <a:avLst/>
                  <a:gdLst>
                    <a:gd name="T0" fmla="*/ 0 w 79"/>
                    <a:gd name="T1" fmla="*/ 10 h 13"/>
                    <a:gd name="T2" fmla="*/ 13 w 79"/>
                    <a:gd name="T3" fmla="*/ 12 h 13"/>
                    <a:gd name="T4" fmla="*/ 27 w 79"/>
                    <a:gd name="T5" fmla="*/ 13 h 13"/>
                    <a:gd name="T6" fmla="*/ 41 w 79"/>
                    <a:gd name="T7" fmla="*/ 12 h 13"/>
                    <a:gd name="T8" fmla="*/ 53 w 79"/>
                    <a:gd name="T9" fmla="*/ 10 h 13"/>
                    <a:gd name="T10" fmla="*/ 66 w 79"/>
                    <a:gd name="T11" fmla="*/ 5 h 13"/>
                    <a:gd name="T12" fmla="*/ 79 w 7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79" h="13">
                      <a:moveTo>
                        <a:pt x="0" y="10"/>
                      </a:moveTo>
                      <a:lnTo>
                        <a:pt x="13" y="12"/>
                      </a:lnTo>
                      <a:lnTo>
                        <a:pt x="27" y="13"/>
                      </a:lnTo>
                      <a:lnTo>
                        <a:pt x="41" y="12"/>
                      </a:lnTo>
                      <a:lnTo>
                        <a:pt x="53" y="10"/>
                      </a:lnTo>
                      <a:lnTo>
                        <a:pt x="66" y="5"/>
                      </a:lnTo>
                      <a:lnTo>
                        <a:pt x="7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2" name="Freeform 3015"/>
                <p:cNvSpPr>
                  <a:spLocks/>
                </p:cNvSpPr>
                <p:nvPr/>
              </p:nvSpPr>
              <p:spPr bwMode="auto">
                <a:xfrm>
                  <a:off x="1518" y="2733"/>
                  <a:ext cx="22" cy="2"/>
                </a:xfrm>
                <a:custGeom>
                  <a:avLst/>
                  <a:gdLst>
                    <a:gd name="T0" fmla="*/ 0 w 131"/>
                    <a:gd name="T1" fmla="*/ 9 h 14"/>
                    <a:gd name="T2" fmla="*/ 22 w 131"/>
                    <a:gd name="T3" fmla="*/ 12 h 14"/>
                    <a:gd name="T4" fmla="*/ 44 w 131"/>
                    <a:gd name="T5" fmla="*/ 14 h 14"/>
                    <a:gd name="T6" fmla="*/ 66 w 131"/>
                    <a:gd name="T7" fmla="*/ 13 h 14"/>
                    <a:gd name="T8" fmla="*/ 88 w 131"/>
                    <a:gd name="T9" fmla="*/ 11 h 14"/>
                    <a:gd name="T10" fmla="*/ 110 w 131"/>
                    <a:gd name="T11" fmla="*/ 7 h 14"/>
                    <a:gd name="T12" fmla="*/ 131 w 131"/>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31" h="14">
                      <a:moveTo>
                        <a:pt x="0" y="9"/>
                      </a:moveTo>
                      <a:lnTo>
                        <a:pt x="22" y="12"/>
                      </a:lnTo>
                      <a:lnTo>
                        <a:pt x="44" y="14"/>
                      </a:lnTo>
                      <a:lnTo>
                        <a:pt x="66" y="13"/>
                      </a:lnTo>
                      <a:lnTo>
                        <a:pt x="88" y="11"/>
                      </a:lnTo>
                      <a:lnTo>
                        <a:pt x="110" y="7"/>
                      </a:lnTo>
                      <a:lnTo>
                        <a:pt x="13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3" name="Line 3016"/>
                <p:cNvSpPr>
                  <a:spLocks noChangeShapeType="1"/>
                </p:cNvSpPr>
                <p:nvPr/>
              </p:nvSpPr>
              <p:spPr bwMode="auto">
                <a:xfrm flipV="1">
                  <a:off x="1465" y="2791"/>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4" name="Line 3017"/>
                <p:cNvSpPr>
                  <a:spLocks noChangeShapeType="1"/>
                </p:cNvSpPr>
                <p:nvPr/>
              </p:nvSpPr>
              <p:spPr bwMode="auto">
                <a:xfrm flipH="1" flipV="1">
                  <a:off x="1304" y="2635"/>
                  <a:ext cx="61"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5" name="Line 3018"/>
                <p:cNvSpPr>
                  <a:spLocks noChangeShapeType="1"/>
                </p:cNvSpPr>
                <p:nvPr/>
              </p:nvSpPr>
              <p:spPr bwMode="auto">
                <a:xfrm flipH="1">
                  <a:off x="1379" y="2672"/>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4" name="Group 3220"/>
              <p:cNvGrpSpPr>
                <a:grpSpLocks/>
              </p:cNvGrpSpPr>
              <p:nvPr/>
            </p:nvGrpSpPr>
            <p:grpSpPr bwMode="auto">
              <a:xfrm>
                <a:off x="1293" y="2305"/>
                <a:ext cx="522" cy="487"/>
                <a:chOff x="1293" y="2305"/>
                <a:chExt cx="522" cy="487"/>
              </a:xfrm>
            </p:grpSpPr>
            <p:sp>
              <p:nvSpPr>
                <p:cNvPr id="14406" name="Line 3020"/>
                <p:cNvSpPr>
                  <a:spLocks noChangeShapeType="1"/>
                </p:cNvSpPr>
                <p:nvPr/>
              </p:nvSpPr>
              <p:spPr bwMode="auto">
                <a:xfrm flipV="1">
                  <a:off x="1379" y="2679"/>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7" name="Line 3021"/>
                <p:cNvSpPr>
                  <a:spLocks noChangeShapeType="1"/>
                </p:cNvSpPr>
                <p:nvPr/>
              </p:nvSpPr>
              <p:spPr bwMode="auto">
                <a:xfrm flipV="1">
                  <a:off x="1379" y="279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8" name="Line 3022"/>
                <p:cNvSpPr>
                  <a:spLocks noChangeShapeType="1"/>
                </p:cNvSpPr>
                <p:nvPr/>
              </p:nvSpPr>
              <p:spPr bwMode="auto">
                <a:xfrm flipV="1">
                  <a:off x="1379" y="2720"/>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9" name="Line 3023"/>
                <p:cNvSpPr>
                  <a:spLocks noChangeShapeType="1"/>
                </p:cNvSpPr>
                <p:nvPr/>
              </p:nvSpPr>
              <p:spPr bwMode="auto">
                <a:xfrm flipV="1">
                  <a:off x="1379" y="2706"/>
                  <a:ext cx="8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10" name="Line 3024"/>
                <p:cNvSpPr>
                  <a:spLocks noChangeShapeType="1"/>
                </p:cNvSpPr>
                <p:nvPr/>
              </p:nvSpPr>
              <p:spPr bwMode="auto">
                <a:xfrm flipH="1" flipV="1">
                  <a:off x="1379" y="27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11" name="Line 3025"/>
                <p:cNvSpPr>
                  <a:spLocks noChangeShapeType="1"/>
                </p:cNvSpPr>
                <p:nvPr/>
              </p:nvSpPr>
              <p:spPr bwMode="auto">
                <a:xfrm flipH="1" flipV="1">
                  <a:off x="1365" y="272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12" name="Freeform 3026"/>
                <p:cNvSpPr>
                  <a:spLocks/>
                </p:cNvSpPr>
                <p:nvPr/>
              </p:nvSpPr>
              <p:spPr bwMode="auto">
                <a:xfrm>
                  <a:off x="1369" y="2790"/>
                  <a:ext cx="7" cy="1"/>
                </a:xfrm>
                <a:custGeom>
                  <a:avLst/>
                  <a:gdLst>
                    <a:gd name="T0" fmla="*/ 0 w 42"/>
                    <a:gd name="T1" fmla="*/ 0 h 9"/>
                    <a:gd name="T2" fmla="*/ 0 w 42"/>
                    <a:gd name="T3" fmla="*/ 9 h 9"/>
                    <a:gd name="T4" fmla="*/ 42 w 42"/>
                    <a:gd name="T5" fmla="*/ 8 h 9"/>
                    <a:gd name="T6" fmla="*/ 42 w 42"/>
                    <a:gd name="T7" fmla="*/ 3 h 9"/>
                    <a:gd name="T8" fmla="*/ 6 w 42"/>
                    <a:gd name="T9" fmla="*/ 4 h 9"/>
                    <a:gd name="T10" fmla="*/ 6 w 42"/>
                    <a:gd name="T11" fmla="*/ 3 h 9"/>
                    <a:gd name="T12" fmla="*/ 0 w 42"/>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2" h="9">
                      <a:moveTo>
                        <a:pt x="0" y="0"/>
                      </a:moveTo>
                      <a:lnTo>
                        <a:pt x="0" y="9"/>
                      </a:lnTo>
                      <a:lnTo>
                        <a:pt x="42" y="8"/>
                      </a:lnTo>
                      <a:lnTo>
                        <a:pt x="42" y="3"/>
                      </a:lnTo>
                      <a:lnTo>
                        <a:pt x="6" y="4"/>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3" name="Freeform 3027"/>
                <p:cNvSpPr>
                  <a:spLocks/>
                </p:cNvSpPr>
                <p:nvPr/>
              </p:nvSpPr>
              <p:spPr bwMode="auto">
                <a:xfrm>
                  <a:off x="1369" y="2788"/>
                  <a:ext cx="7" cy="2"/>
                </a:xfrm>
                <a:custGeom>
                  <a:avLst/>
                  <a:gdLst>
                    <a:gd name="T0" fmla="*/ 0 w 42"/>
                    <a:gd name="T1" fmla="*/ 12 h 15"/>
                    <a:gd name="T2" fmla="*/ 6 w 42"/>
                    <a:gd name="T3" fmla="*/ 15 h 15"/>
                    <a:gd name="T4" fmla="*/ 42 w 42"/>
                    <a:gd name="T5" fmla="*/ 3 h 15"/>
                    <a:gd name="T6" fmla="*/ 36 w 42"/>
                    <a:gd name="T7" fmla="*/ 0 h 15"/>
                    <a:gd name="T8" fmla="*/ 36 w 42"/>
                    <a:gd name="T9" fmla="*/ 0 h 15"/>
                    <a:gd name="T10" fmla="*/ 30 w 42"/>
                    <a:gd name="T11" fmla="*/ 2 h 15"/>
                    <a:gd name="T12" fmla="*/ 0 w 4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42" h="15">
                      <a:moveTo>
                        <a:pt x="0" y="12"/>
                      </a:moveTo>
                      <a:lnTo>
                        <a:pt x="6" y="15"/>
                      </a:lnTo>
                      <a:lnTo>
                        <a:pt x="42" y="3"/>
                      </a:lnTo>
                      <a:lnTo>
                        <a:pt x="36" y="0"/>
                      </a:lnTo>
                      <a:lnTo>
                        <a:pt x="36" y="0"/>
                      </a:lnTo>
                      <a:lnTo>
                        <a:pt x="30" y="2"/>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4" name="Freeform 3028"/>
                <p:cNvSpPr>
                  <a:spLocks/>
                </p:cNvSpPr>
                <p:nvPr/>
              </p:nvSpPr>
              <p:spPr bwMode="auto">
                <a:xfrm>
                  <a:off x="1369" y="2784"/>
                  <a:ext cx="7" cy="4"/>
                </a:xfrm>
                <a:custGeom>
                  <a:avLst/>
                  <a:gdLst>
                    <a:gd name="T0" fmla="*/ 0 w 42"/>
                    <a:gd name="T1" fmla="*/ 0 h 24"/>
                    <a:gd name="T2" fmla="*/ 0 w 42"/>
                    <a:gd name="T3" fmla="*/ 8 h 24"/>
                    <a:gd name="T4" fmla="*/ 30 w 42"/>
                    <a:gd name="T5" fmla="*/ 19 h 24"/>
                    <a:gd name="T6" fmla="*/ 31 w 42"/>
                    <a:gd name="T7" fmla="*/ 19 h 24"/>
                    <a:gd name="T8" fmla="*/ 36 w 42"/>
                    <a:gd name="T9" fmla="*/ 21 h 24"/>
                    <a:gd name="T10" fmla="*/ 36 w 42"/>
                    <a:gd name="T11" fmla="*/ 21 h 24"/>
                    <a:gd name="T12" fmla="*/ 42 w 42"/>
                    <a:gd name="T13" fmla="*/ 24 h 24"/>
                    <a:gd name="T14" fmla="*/ 42 w 42"/>
                    <a:gd name="T15" fmla="*/ 19 h 24"/>
                    <a:gd name="T16" fmla="*/ 6 w 42"/>
                    <a:gd name="T17" fmla="*/ 7 h 24"/>
                    <a:gd name="T18" fmla="*/ 6 w 42"/>
                    <a:gd name="T19" fmla="*/ 6 h 24"/>
                    <a:gd name="T20" fmla="*/ 0 w 42"/>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4">
                      <a:moveTo>
                        <a:pt x="0" y="0"/>
                      </a:moveTo>
                      <a:lnTo>
                        <a:pt x="0" y="8"/>
                      </a:lnTo>
                      <a:lnTo>
                        <a:pt x="30" y="19"/>
                      </a:lnTo>
                      <a:lnTo>
                        <a:pt x="31" y="19"/>
                      </a:lnTo>
                      <a:lnTo>
                        <a:pt x="36" y="21"/>
                      </a:lnTo>
                      <a:lnTo>
                        <a:pt x="36" y="21"/>
                      </a:lnTo>
                      <a:lnTo>
                        <a:pt x="42" y="24"/>
                      </a:lnTo>
                      <a:lnTo>
                        <a:pt x="42" y="19"/>
                      </a:lnTo>
                      <a:lnTo>
                        <a:pt x="6" y="7"/>
                      </a:lnTo>
                      <a:lnTo>
                        <a:pt x="6"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5" name="Freeform 3029"/>
                <p:cNvSpPr>
                  <a:spLocks/>
                </p:cNvSpPr>
                <p:nvPr/>
              </p:nvSpPr>
              <p:spPr bwMode="auto">
                <a:xfrm>
                  <a:off x="1369" y="2784"/>
                  <a:ext cx="7" cy="1"/>
                </a:xfrm>
                <a:custGeom>
                  <a:avLst/>
                  <a:gdLst>
                    <a:gd name="T0" fmla="*/ 0 w 42"/>
                    <a:gd name="T1" fmla="*/ 0 h 6"/>
                    <a:gd name="T2" fmla="*/ 6 w 42"/>
                    <a:gd name="T3" fmla="*/ 6 h 6"/>
                    <a:gd name="T4" fmla="*/ 42 w 42"/>
                    <a:gd name="T5" fmla="*/ 6 h 6"/>
                    <a:gd name="T6" fmla="*/ 42 w 42"/>
                    <a:gd name="T7" fmla="*/ 0 h 6"/>
                    <a:gd name="T8" fmla="*/ 0 w 42"/>
                    <a:gd name="T9" fmla="*/ 0 h 6"/>
                  </a:gdLst>
                  <a:ahLst/>
                  <a:cxnLst>
                    <a:cxn ang="0">
                      <a:pos x="T0" y="T1"/>
                    </a:cxn>
                    <a:cxn ang="0">
                      <a:pos x="T2" y="T3"/>
                    </a:cxn>
                    <a:cxn ang="0">
                      <a:pos x="T4" y="T5"/>
                    </a:cxn>
                    <a:cxn ang="0">
                      <a:pos x="T6" y="T7"/>
                    </a:cxn>
                    <a:cxn ang="0">
                      <a:pos x="T8" y="T9"/>
                    </a:cxn>
                  </a:cxnLst>
                  <a:rect l="0" t="0" r="r" b="b"/>
                  <a:pathLst>
                    <a:path w="42" h="6">
                      <a:moveTo>
                        <a:pt x="0" y="0"/>
                      </a:moveTo>
                      <a:lnTo>
                        <a:pt x="6" y="6"/>
                      </a:lnTo>
                      <a:lnTo>
                        <a:pt x="42" y="6"/>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6" name="Rectangle 3030"/>
                <p:cNvSpPr>
                  <a:spLocks noChangeArrowheads="1"/>
                </p:cNvSpPr>
                <p:nvPr/>
              </p:nvSpPr>
              <p:spPr bwMode="auto">
                <a:xfrm>
                  <a:off x="1375" y="278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7" name="Freeform 3031"/>
                <p:cNvSpPr>
                  <a:spLocks/>
                </p:cNvSpPr>
                <p:nvPr/>
              </p:nvSpPr>
              <p:spPr bwMode="auto">
                <a:xfrm>
                  <a:off x="1373" y="2771"/>
                  <a:ext cx="3" cy="4"/>
                </a:xfrm>
                <a:custGeom>
                  <a:avLst/>
                  <a:gdLst>
                    <a:gd name="T0" fmla="*/ 0 w 20"/>
                    <a:gd name="T1" fmla="*/ 14 h 25"/>
                    <a:gd name="T2" fmla="*/ 1 w 20"/>
                    <a:gd name="T3" fmla="*/ 25 h 25"/>
                    <a:gd name="T4" fmla="*/ 1 w 20"/>
                    <a:gd name="T5" fmla="*/ 21 h 25"/>
                    <a:gd name="T6" fmla="*/ 3 w 20"/>
                    <a:gd name="T7" fmla="*/ 18 h 25"/>
                    <a:gd name="T8" fmla="*/ 8 w 20"/>
                    <a:gd name="T9" fmla="*/ 14 h 25"/>
                    <a:gd name="T10" fmla="*/ 9 w 20"/>
                    <a:gd name="T11" fmla="*/ 13 h 25"/>
                    <a:gd name="T12" fmla="*/ 13 w 20"/>
                    <a:gd name="T13" fmla="*/ 11 h 25"/>
                    <a:gd name="T14" fmla="*/ 20 w 20"/>
                    <a:gd name="T15" fmla="*/ 6 h 25"/>
                    <a:gd name="T16" fmla="*/ 20 w 20"/>
                    <a:gd name="T17" fmla="*/ 0 h 25"/>
                    <a:gd name="T18" fmla="*/ 9 w 20"/>
                    <a:gd name="T19" fmla="*/ 7 h 25"/>
                    <a:gd name="T20" fmla="*/ 3 w 20"/>
                    <a:gd name="T21" fmla="*/ 11 h 25"/>
                    <a:gd name="T22" fmla="*/ 0 w 20"/>
                    <a:gd name="T23"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0" y="14"/>
                      </a:moveTo>
                      <a:lnTo>
                        <a:pt x="1" y="25"/>
                      </a:lnTo>
                      <a:lnTo>
                        <a:pt x="1" y="21"/>
                      </a:lnTo>
                      <a:lnTo>
                        <a:pt x="3" y="18"/>
                      </a:lnTo>
                      <a:lnTo>
                        <a:pt x="8" y="14"/>
                      </a:lnTo>
                      <a:lnTo>
                        <a:pt x="9" y="13"/>
                      </a:lnTo>
                      <a:lnTo>
                        <a:pt x="13" y="11"/>
                      </a:lnTo>
                      <a:lnTo>
                        <a:pt x="20" y="6"/>
                      </a:lnTo>
                      <a:lnTo>
                        <a:pt x="20" y="0"/>
                      </a:lnTo>
                      <a:lnTo>
                        <a:pt x="9" y="7"/>
                      </a:lnTo>
                      <a:lnTo>
                        <a:pt x="3" y="11"/>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8" name="Freeform 3032"/>
                <p:cNvSpPr>
                  <a:spLocks/>
                </p:cNvSpPr>
                <p:nvPr/>
              </p:nvSpPr>
              <p:spPr bwMode="auto">
                <a:xfrm>
                  <a:off x="1369" y="2772"/>
                  <a:ext cx="3" cy="4"/>
                </a:xfrm>
                <a:custGeom>
                  <a:avLst/>
                  <a:gdLst>
                    <a:gd name="T0" fmla="*/ 0 w 17"/>
                    <a:gd name="T1" fmla="*/ 4 h 28"/>
                    <a:gd name="T2" fmla="*/ 2 w 17"/>
                    <a:gd name="T3" fmla="*/ 15 h 28"/>
                    <a:gd name="T4" fmla="*/ 2 w 17"/>
                    <a:gd name="T5" fmla="*/ 12 h 28"/>
                    <a:gd name="T6" fmla="*/ 4 w 17"/>
                    <a:gd name="T7" fmla="*/ 8 h 28"/>
                    <a:gd name="T8" fmla="*/ 9 w 17"/>
                    <a:gd name="T9" fmla="*/ 6 h 28"/>
                    <a:gd name="T10" fmla="*/ 13 w 17"/>
                    <a:gd name="T11" fmla="*/ 7 h 28"/>
                    <a:gd name="T12" fmla="*/ 16 w 17"/>
                    <a:gd name="T13" fmla="*/ 10 h 28"/>
                    <a:gd name="T14" fmla="*/ 16 w 17"/>
                    <a:gd name="T15" fmla="*/ 10 h 28"/>
                    <a:gd name="T16" fmla="*/ 16 w 17"/>
                    <a:gd name="T17" fmla="*/ 17 h 28"/>
                    <a:gd name="T18" fmla="*/ 16 w 17"/>
                    <a:gd name="T19" fmla="*/ 28 h 28"/>
                    <a:gd name="T20" fmla="*/ 17 w 17"/>
                    <a:gd name="T21" fmla="*/ 3 h 28"/>
                    <a:gd name="T22" fmla="*/ 15 w 17"/>
                    <a:gd name="T23" fmla="*/ 1 h 28"/>
                    <a:gd name="T24" fmla="*/ 8 w 17"/>
                    <a:gd name="T25" fmla="*/ 0 h 28"/>
                    <a:gd name="T26" fmla="*/ 4 w 17"/>
                    <a:gd name="T27" fmla="*/ 1 h 28"/>
                    <a:gd name="T28" fmla="*/ 0 w 17"/>
                    <a:gd name="T2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4"/>
                      </a:moveTo>
                      <a:lnTo>
                        <a:pt x="2" y="15"/>
                      </a:lnTo>
                      <a:lnTo>
                        <a:pt x="2" y="12"/>
                      </a:lnTo>
                      <a:lnTo>
                        <a:pt x="4" y="8"/>
                      </a:lnTo>
                      <a:lnTo>
                        <a:pt x="9" y="6"/>
                      </a:lnTo>
                      <a:lnTo>
                        <a:pt x="13" y="7"/>
                      </a:lnTo>
                      <a:lnTo>
                        <a:pt x="16" y="10"/>
                      </a:lnTo>
                      <a:lnTo>
                        <a:pt x="16" y="10"/>
                      </a:lnTo>
                      <a:lnTo>
                        <a:pt x="16" y="17"/>
                      </a:lnTo>
                      <a:lnTo>
                        <a:pt x="16" y="28"/>
                      </a:lnTo>
                      <a:lnTo>
                        <a:pt x="17" y="3"/>
                      </a:lnTo>
                      <a:lnTo>
                        <a:pt x="15" y="1"/>
                      </a:lnTo>
                      <a:lnTo>
                        <a:pt x="8"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9" name="Freeform 3033"/>
                <p:cNvSpPr>
                  <a:spLocks/>
                </p:cNvSpPr>
                <p:nvPr/>
              </p:nvSpPr>
              <p:spPr bwMode="auto">
                <a:xfrm>
                  <a:off x="1369" y="2772"/>
                  <a:ext cx="7" cy="5"/>
                </a:xfrm>
                <a:custGeom>
                  <a:avLst/>
                  <a:gdLst>
                    <a:gd name="T0" fmla="*/ 0 w 42"/>
                    <a:gd name="T1" fmla="*/ 13 h 31"/>
                    <a:gd name="T2" fmla="*/ 0 w 42"/>
                    <a:gd name="T3" fmla="*/ 31 h 31"/>
                    <a:gd name="T4" fmla="*/ 42 w 42"/>
                    <a:gd name="T5" fmla="*/ 31 h 31"/>
                    <a:gd name="T6" fmla="*/ 42 w 42"/>
                    <a:gd name="T7" fmla="*/ 25 h 31"/>
                    <a:gd name="T8" fmla="*/ 23 w 42"/>
                    <a:gd name="T9" fmla="*/ 25 h 31"/>
                    <a:gd name="T10" fmla="*/ 23 w 42"/>
                    <a:gd name="T11" fmla="*/ 19 h 31"/>
                    <a:gd name="T12" fmla="*/ 22 w 42"/>
                    <a:gd name="T13" fmla="*/ 8 h 31"/>
                    <a:gd name="T14" fmla="*/ 22 w 42"/>
                    <a:gd name="T15" fmla="*/ 8 h 31"/>
                    <a:gd name="T16" fmla="*/ 21 w 42"/>
                    <a:gd name="T17" fmla="*/ 4 h 31"/>
                    <a:gd name="T18" fmla="*/ 19 w 42"/>
                    <a:gd name="T19" fmla="*/ 0 h 31"/>
                    <a:gd name="T20" fmla="*/ 18 w 42"/>
                    <a:gd name="T21" fmla="*/ 25 h 31"/>
                    <a:gd name="T22" fmla="*/ 4 w 42"/>
                    <a:gd name="T23" fmla="*/ 25 h 31"/>
                    <a:gd name="T24" fmla="*/ 4 w 42"/>
                    <a:gd name="T25" fmla="*/ 12 h 31"/>
                    <a:gd name="T26" fmla="*/ 2 w 42"/>
                    <a:gd name="T27" fmla="*/ 1 h 31"/>
                    <a:gd name="T28" fmla="*/ 0 w 42"/>
                    <a:gd name="T29" fmla="*/ 5 h 31"/>
                    <a:gd name="T30" fmla="*/ 0 w 42"/>
                    <a:gd name="T31" fmla="*/ 6 h 31"/>
                    <a:gd name="T32" fmla="*/ 0 w 42"/>
                    <a:gd name="T3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3"/>
                      </a:moveTo>
                      <a:lnTo>
                        <a:pt x="0" y="31"/>
                      </a:lnTo>
                      <a:lnTo>
                        <a:pt x="42" y="31"/>
                      </a:lnTo>
                      <a:lnTo>
                        <a:pt x="42" y="25"/>
                      </a:lnTo>
                      <a:lnTo>
                        <a:pt x="23" y="25"/>
                      </a:lnTo>
                      <a:lnTo>
                        <a:pt x="23" y="19"/>
                      </a:lnTo>
                      <a:lnTo>
                        <a:pt x="22" y="8"/>
                      </a:lnTo>
                      <a:lnTo>
                        <a:pt x="22" y="8"/>
                      </a:lnTo>
                      <a:lnTo>
                        <a:pt x="21" y="4"/>
                      </a:lnTo>
                      <a:lnTo>
                        <a:pt x="19" y="0"/>
                      </a:lnTo>
                      <a:lnTo>
                        <a:pt x="18" y="25"/>
                      </a:lnTo>
                      <a:lnTo>
                        <a:pt x="4" y="25"/>
                      </a:lnTo>
                      <a:lnTo>
                        <a:pt x="4" y="12"/>
                      </a:lnTo>
                      <a:lnTo>
                        <a:pt x="2" y="1"/>
                      </a:lnTo>
                      <a:lnTo>
                        <a:pt x="0" y="5"/>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0" name="Rectangle 3034"/>
                <p:cNvSpPr>
                  <a:spLocks noChangeArrowheads="1"/>
                </p:cNvSpPr>
                <p:nvPr/>
              </p:nvSpPr>
              <p:spPr bwMode="auto">
                <a:xfrm>
                  <a:off x="1375" y="2769"/>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1" name="Freeform 3035"/>
                <p:cNvSpPr>
                  <a:spLocks/>
                </p:cNvSpPr>
                <p:nvPr/>
              </p:nvSpPr>
              <p:spPr bwMode="auto">
                <a:xfrm>
                  <a:off x="1369" y="2763"/>
                  <a:ext cx="7" cy="2"/>
                </a:xfrm>
                <a:custGeom>
                  <a:avLst/>
                  <a:gdLst>
                    <a:gd name="T0" fmla="*/ 0 w 43"/>
                    <a:gd name="T1" fmla="*/ 0 h 8"/>
                    <a:gd name="T2" fmla="*/ 0 w 43"/>
                    <a:gd name="T3" fmla="*/ 8 h 8"/>
                    <a:gd name="T4" fmla="*/ 43 w 43"/>
                    <a:gd name="T5" fmla="*/ 8 h 8"/>
                    <a:gd name="T6" fmla="*/ 43 w 43"/>
                    <a:gd name="T7" fmla="*/ 3 h 8"/>
                    <a:gd name="T8" fmla="*/ 6 w 43"/>
                    <a:gd name="T9" fmla="*/ 3 h 8"/>
                    <a:gd name="T10" fmla="*/ 6 w 43"/>
                    <a:gd name="T11" fmla="*/ 3 h 8"/>
                    <a:gd name="T12" fmla="*/ 0 w 4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0" y="0"/>
                      </a:moveTo>
                      <a:lnTo>
                        <a:pt x="0" y="8"/>
                      </a:lnTo>
                      <a:lnTo>
                        <a:pt x="43" y="8"/>
                      </a:lnTo>
                      <a:lnTo>
                        <a:pt x="43" y="3"/>
                      </a:lnTo>
                      <a:lnTo>
                        <a:pt x="6" y="3"/>
                      </a:lnTo>
                      <a:lnTo>
                        <a:pt x="6"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2" name="Freeform 3036"/>
                <p:cNvSpPr>
                  <a:spLocks/>
                </p:cNvSpPr>
                <p:nvPr/>
              </p:nvSpPr>
              <p:spPr bwMode="auto">
                <a:xfrm>
                  <a:off x="1369" y="2761"/>
                  <a:ext cx="7" cy="3"/>
                </a:xfrm>
                <a:custGeom>
                  <a:avLst/>
                  <a:gdLst>
                    <a:gd name="T0" fmla="*/ 0 w 42"/>
                    <a:gd name="T1" fmla="*/ 13 h 16"/>
                    <a:gd name="T2" fmla="*/ 6 w 42"/>
                    <a:gd name="T3" fmla="*/ 16 h 16"/>
                    <a:gd name="T4" fmla="*/ 42 w 42"/>
                    <a:gd name="T5" fmla="*/ 3 h 16"/>
                    <a:gd name="T6" fmla="*/ 37 w 42"/>
                    <a:gd name="T7" fmla="*/ 0 h 16"/>
                    <a:gd name="T8" fmla="*/ 36 w 42"/>
                    <a:gd name="T9" fmla="*/ 0 h 16"/>
                    <a:gd name="T10" fmla="*/ 31 w 42"/>
                    <a:gd name="T11" fmla="*/ 2 h 16"/>
                    <a:gd name="T12" fmla="*/ 0 w 42"/>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2" h="16">
                      <a:moveTo>
                        <a:pt x="0" y="13"/>
                      </a:moveTo>
                      <a:lnTo>
                        <a:pt x="6" y="16"/>
                      </a:lnTo>
                      <a:lnTo>
                        <a:pt x="42" y="3"/>
                      </a:lnTo>
                      <a:lnTo>
                        <a:pt x="37" y="0"/>
                      </a:lnTo>
                      <a:lnTo>
                        <a:pt x="36" y="0"/>
                      </a:lnTo>
                      <a:lnTo>
                        <a:pt x="31"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3" name="Freeform 3037"/>
                <p:cNvSpPr>
                  <a:spLocks/>
                </p:cNvSpPr>
                <p:nvPr/>
              </p:nvSpPr>
              <p:spPr bwMode="auto">
                <a:xfrm>
                  <a:off x="1369" y="2758"/>
                  <a:ext cx="7" cy="4"/>
                </a:xfrm>
                <a:custGeom>
                  <a:avLst/>
                  <a:gdLst>
                    <a:gd name="T0" fmla="*/ 0 w 42"/>
                    <a:gd name="T1" fmla="*/ 0 h 22"/>
                    <a:gd name="T2" fmla="*/ 0 w 42"/>
                    <a:gd name="T3" fmla="*/ 7 h 22"/>
                    <a:gd name="T4" fmla="*/ 30 w 42"/>
                    <a:gd name="T5" fmla="*/ 17 h 22"/>
                    <a:gd name="T6" fmla="*/ 32 w 42"/>
                    <a:gd name="T7" fmla="*/ 18 h 22"/>
                    <a:gd name="T8" fmla="*/ 37 w 42"/>
                    <a:gd name="T9" fmla="*/ 19 h 22"/>
                    <a:gd name="T10" fmla="*/ 37 w 42"/>
                    <a:gd name="T11" fmla="*/ 19 h 22"/>
                    <a:gd name="T12" fmla="*/ 42 w 42"/>
                    <a:gd name="T13" fmla="*/ 22 h 22"/>
                    <a:gd name="T14" fmla="*/ 42 w 42"/>
                    <a:gd name="T15" fmla="*/ 17 h 22"/>
                    <a:gd name="T16" fmla="*/ 7 w 42"/>
                    <a:gd name="T17" fmla="*/ 5 h 22"/>
                    <a:gd name="T18" fmla="*/ 7 w 42"/>
                    <a:gd name="T19" fmla="*/ 5 h 22"/>
                    <a:gd name="T20" fmla="*/ 0 w 4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2">
                      <a:moveTo>
                        <a:pt x="0" y="0"/>
                      </a:moveTo>
                      <a:lnTo>
                        <a:pt x="0" y="7"/>
                      </a:lnTo>
                      <a:lnTo>
                        <a:pt x="30" y="17"/>
                      </a:lnTo>
                      <a:lnTo>
                        <a:pt x="32" y="18"/>
                      </a:lnTo>
                      <a:lnTo>
                        <a:pt x="37" y="19"/>
                      </a:lnTo>
                      <a:lnTo>
                        <a:pt x="37" y="19"/>
                      </a:lnTo>
                      <a:lnTo>
                        <a:pt x="42" y="22"/>
                      </a:lnTo>
                      <a:lnTo>
                        <a:pt x="42" y="17"/>
                      </a:lnTo>
                      <a:lnTo>
                        <a:pt x="7" y="5"/>
                      </a:ln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4" name="Freeform 3038"/>
                <p:cNvSpPr>
                  <a:spLocks/>
                </p:cNvSpPr>
                <p:nvPr/>
              </p:nvSpPr>
              <p:spPr bwMode="auto">
                <a:xfrm>
                  <a:off x="1369" y="2758"/>
                  <a:ext cx="7" cy="1"/>
                </a:xfrm>
                <a:custGeom>
                  <a:avLst/>
                  <a:gdLst>
                    <a:gd name="T0" fmla="*/ 0 w 42"/>
                    <a:gd name="T1" fmla="*/ 1 h 6"/>
                    <a:gd name="T2" fmla="*/ 7 w 42"/>
                    <a:gd name="T3" fmla="*/ 6 h 6"/>
                    <a:gd name="T4" fmla="*/ 42 w 42"/>
                    <a:gd name="T5" fmla="*/ 5 h 6"/>
                    <a:gd name="T6" fmla="*/ 42 w 42"/>
                    <a:gd name="T7" fmla="*/ 0 h 6"/>
                    <a:gd name="T8" fmla="*/ 0 w 42"/>
                    <a:gd name="T9" fmla="*/ 1 h 6"/>
                  </a:gdLst>
                  <a:ahLst/>
                  <a:cxnLst>
                    <a:cxn ang="0">
                      <a:pos x="T0" y="T1"/>
                    </a:cxn>
                    <a:cxn ang="0">
                      <a:pos x="T2" y="T3"/>
                    </a:cxn>
                    <a:cxn ang="0">
                      <a:pos x="T4" y="T5"/>
                    </a:cxn>
                    <a:cxn ang="0">
                      <a:pos x="T6" y="T7"/>
                    </a:cxn>
                    <a:cxn ang="0">
                      <a:pos x="T8" y="T9"/>
                    </a:cxn>
                  </a:cxnLst>
                  <a:rect l="0" t="0" r="r" b="b"/>
                  <a:pathLst>
                    <a:path w="42" h="6">
                      <a:moveTo>
                        <a:pt x="0" y="1"/>
                      </a:moveTo>
                      <a:lnTo>
                        <a:pt x="7" y="6"/>
                      </a:lnTo>
                      <a:lnTo>
                        <a:pt x="42" y="5"/>
                      </a:lnTo>
                      <a:lnTo>
                        <a:pt x="42" y="0"/>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5" name="Freeform 3039"/>
                <p:cNvSpPr>
                  <a:spLocks/>
                </p:cNvSpPr>
                <p:nvPr/>
              </p:nvSpPr>
              <p:spPr bwMode="auto">
                <a:xfrm>
                  <a:off x="1369" y="2750"/>
                  <a:ext cx="7" cy="5"/>
                </a:xfrm>
                <a:custGeom>
                  <a:avLst/>
                  <a:gdLst>
                    <a:gd name="T0" fmla="*/ 0 w 41"/>
                    <a:gd name="T1" fmla="*/ 9 h 31"/>
                    <a:gd name="T2" fmla="*/ 2 w 41"/>
                    <a:gd name="T3" fmla="*/ 20 h 31"/>
                    <a:gd name="T4" fmla="*/ 2 w 41"/>
                    <a:gd name="T5" fmla="*/ 20 h 31"/>
                    <a:gd name="T6" fmla="*/ 3 w 41"/>
                    <a:gd name="T7" fmla="*/ 15 h 31"/>
                    <a:gd name="T8" fmla="*/ 6 w 41"/>
                    <a:gd name="T9" fmla="*/ 10 h 31"/>
                    <a:gd name="T10" fmla="*/ 8 w 41"/>
                    <a:gd name="T11" fmla="*/ 8 h 31"/>
                    <a:gd name="T12" fmla="*/ 13 w 41"/>
                    <a:gd name="T13" fmla="*/ 6 h 31"/>
                    <a:gd name="T14" fmla="*/ 19 w 41"/>
                    <a:gd name="T15" fmla="*/ 6 h 31"/>
                    <a:gd name="T16" fmla="*/ 22 w 41"/>
                    <a:gd name="T17" fmla="*/ 6 h 31"/>
                    <a:gd name="T18" fmla="*/ 28 w 41"/>
                    <a:gd name="T19" fmla="*/ 7 h 31"/>
                    <a:gd name="T20" fmla="*/ 32 w 41"/>
                    <a:gd name="T21" fmla="*/ 9 h 31"/>
                    <a:gd name="T22" fmla="*/ 33 w 41"/>
                    <a:gd name="T23" fmla="*/ 10 h 31"/>
                    <a:gd name="T24" fmla="*/ 35 w 41"/>
                    <a:gd name="T25" fmla="*/ 15 h 31"/>
                    <a:gd name="T26" fmla="*/ 36 w 41"/>
                    <a:gd name="T27" fmla="*/ 20 h 31"/>
                    <a:gd name="T28" fmla="*/ 38 w 41"/>
                    <a:gd name="T29" fmla="*/ 31 h 31"/>
                    <a:gd name="T30" fmla="*/ 40 w 41"/>
                    <a:gd name="T31" fmla="*/ 26 h 31"/>
                    <a:gd name="T32" fmla="*/ 41 w 41"/>
                    <a:gd name="T33" fmla="*/ 20 h 31"/>
                    <a:gd name="T34" fmla="*/ 40 w 41"/>
                    <a:gd name="T35" fmla="*/ 15 h 31"/>
                    <a:gd name="T36" fmla="*/ 39 w 41"/>
                    <a:gd name="T37" fmla="*/ 10 h 31"/>
                    <a:gd name="T38" fmla="*/ 35 w 41"/>
                    <a:gd name="T39" fmla="*/ 5 h 31"/>
                    <a:gd name="T40" fmla="*/ 35 w 41"/>
                    <a:gd name="T41" fmla="*/ 5 h 31"/>
                    <a:gd name="T42" fmla="*/ 31 w 41"/>
                    <a:gd name="T43" fmla="*/ 2 h 31"/>
                    <a:gd name="T44" fmla="*/ 25 w 41"/>
                    <a:gd name="T45" fmla="*/ 1 h 31"/>
                    <a:gd name="T46" fmla="*/ 19 w 41"/>
                    <a:gd name="T47" fmla="*/ 0 h 31"/>
                    <a:gd name="T48" fmla="*/ 19 w 41"/>
                    <a:gd name="T49" fmla="*/ 0 h 31"/>
                    <a:gd name="T50" fmla="*/ 13 w 41"/>
                    <a:gd name="T51" fmla="*/ 1 h 31"/>
                    <a:gd name="T52" fmla="*/ 7 w 41"/>
                    <a:gd name="T53" fmla="*/ 3 h 31"/>
                    <a:gd name="T54" fmla="*/ 3 w 41"/>
                    <a:gd name="T55" fmla="*/ 6 h 31"/>
                    <a:gd name="T56" fmla="*/ 0 w 41"/>
                    <a:gd name="T5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1">
                      <a:moveTo>
                        <a:pt x="0" y="9"/>
                      </a:moveTo>
                      <a:lnTo>
                        <a:pt x="2" y="20"/>
                      </a:lnTo>
                      <a:lnTo>
                        <a:pt x="2" y="20"/>
                      </a:lnTo>
                      <a:lnTo>
                        <a:pt x="3" y="15"/>
                      </a:lnTo>
                      <a:lnTo>
                        <a:pt x="6" y="10"/>
                      </a:lnTo>
                      <a:lnTo>
                        <a:pt x="8" y="8"/>
                      </a:lnTo>
                      <a:lnTo>
                        <a:pt x="13" y="6"/>
                      </a:lnTo>
                      <a:lnTo>
                        <a:pt x="19" y="6"/>
                      </a:lnTo>
                      <a:lnTo>
                        <a:pt x="22" y="6"/>
                      </a:lnTo>
                      <a:lnTo>
                        <a:pt x="28" y="7"/>
                      </a:lnTo>
                      <a:lnTo>
                        <a:pt x="32" y="9"/>
                      </a:lnTo>
                      <a:lnTo>
                        <a:pt x="33" y="10"/>
                      </a:lnTo>
                      <a:lnTo>
                        <a:pt x="35" y="15"/>
                      </a:lnTo>
                      <a:lnTo>
                        <a:pt x="36" y="20"/>
                      </a:lnTo>
                      <a:lnTo>
                        <a:pt x="38" y="31"/>
                      </a:lnTo>
                      <a:lnTo>
                        <a:pt x="40" y="26"/>
                      </a:lnTo>
                      <a:lnTo>
                        <a:pt x="41" y="20"/>
                      </a:lnTo>
                      <a:lnTo>
                        <a:pt x="40" y="15"/>
                      </a:lnTo>
                      <a:lnTo>
                        <a:pt x="39" y="10"/>
                      </a:lnTo>
                      <a:lnTo>
                        <a:pt x="35" y="5"/>
                      </a:lnTo>
                      <a:lnTo>
                        <a:pt x="35" y="5"/>
                      </a:lnTo>
                      <a:lnTo>
                        <a:pt x="31" y="2"/>
                      </a:lnTo>
                      <a:lnTo>
                        <a:pt x="25" y="1"/>
                      </a:lnTo>
                      <a:lnTo>
                        <a:pt x="19" y="0"/>
                      </a:lnTo>
                      <a:lnTo>
                        <a:pt x="19" y="0"/>
                      </a:lnTo>
                      <a:lnTo>
                        <a:pt x="13" y="1"/>
                      </a:lnTo>
                      <a:lnTo>
                        <a:pt x="7" y="3"/>
                      </a:lnTo>
                      <a:lnTo>
                        <a:pt x="3" y="6"/>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6" name="Freeform 3040"/>
                <p:cNvSpPr>
                  <a:spLocks/>
                </p:cNvSpPr>
                <p:nvPr/>
              </p:nvSpPr>
              <p:spPr bwMode="auto">
                <a:xfrm>
                  <a:off x="1368" y="2751"/>
                  <a:ext cx="7" cy="6"/>
                </a:xfrm>
                <a:custGeom>
                  <a:avLst/>
                  <a:gdLst>
                    <a:gd name="T0" fmla="*/ 0 w 41"/>
                    <a:gd name="T1" fmla="*/ 11 h 32"/>
                    <a:gd name="T2" fmla="*/ 1 w 41"/>
                    <a:gd name="T3" fmla="*/ 17 h 32"/>
                    <a:gd name="T4" fmla="*/ 3 w 41"/>
                    <a:gd name="T5" fmla="*/ 22 h 32"/>
                    <a:gd name="T6" fmla="*/ 6 w 41"/>
                    <a:gd name="T7" fmla="*/ 26 h 32"/>
                    <a:gd name="T8" fmla="*/ 7 w 41"/>
                    <a:gd name="T9" fmla="*/ 27 h 32"/>
                    <a:gd name="T10" fmla="*/ 11 w 41"/>
                    <a:gd name="T11" fmla="*/ 30 h 32"/>
                    <a:gd name="T12" fmla="*/ 17 w 41"/>
                    <a:gd name="T13" fmla="*/ 31 h 32"/>
                    <a:gd name="T14" fmla="*/ 23 w 41"/>
                    <a:gd name="T15" fmla="*/ 32 h 32"/>
                    <a:gd name="T16" fmla="*/ 28 w 41"/>
                    <a:gd name="T17" fmla="*/ 31 h 32"/>
                    <a:gd name="T18" fmla="*/ 34 w 41"/>
                    <a:gd name="T19" fmla="*/ 29 h 32"/>
                    <a:gd name="T20" fmla="*/ 38 w 41"/>
                    <a:gd name="T21" fmla="*/ 26 h 32"/>
                    <a:gd name="T22" fmla="*/ 41 w 41"/>
                    <a:gd name="T23" fmla="*/ 22 h 32"/>
                    <a:gd name="T24" fmla="*/ 39 w 41"/>
                    <a:gd name="T25" fmla="*/ 11 h 32"/>
                    <a:gd name="T26" fmla="*/ 39 w 41"/>
                    <a:gd name="T27" fmla="*/ 12 h 32"/>
                    <a:gd name="T28" fmla="*/ 38 w 41"/>
                    <a:gd name="T29" fmla="*/ 17 h 32"/>
                    <a:gd name="T30" fmla="*/ 35 w 41"/>
                    <a:gd name="T31" fmla="*/ 22 h 32"/>
                    <a:gd name="T32" fmla="*/ 34 w 41"/>
                    <a:gd name="T33" fmla="*/ 23 h 32"/>
                    <a:gd name="T34" fmla="*/ 28 w 41"/>
                    <a:gd name="T35" fmla="*/ 25 h 32"/>
                    <a:gd name="T36" fmla="*/ 23 w 41"/>
                    <a:gd name="T37" fmla="*/ 26 h 32"/>
                    <a:gd name="T38" fmla="*/ 19 w 41"/>
                    <a:gd name="T39" fmla="*/ 26 h 32"/>
                    <a:gd name="T40" fmla="*/ 13 w 41"/>
                    <a:gd name="T41" fmla="*/ 25 h 32"/>
                    <a:gd name="T42" fmla="*/ 9 w 41"/>
                    <a:gd name="T43" fmla="*/ 22 h 32"/>
                    <a:gd name="T44" fmla="*/ 9 w 41"/>
                    <a:gd name="T45" fmla="*/ 22 h 32"/>
                    <a:gd name="T46" fmla="*/ 6 w 41"/>
                    <a:gd name="T47" fmla="*/ 17 h 32"/>
                    <a:gd name="T48" fmla="*/ 5 w 41"/>
                    <a:gd name="T49" fmla="*/ 11 h 32"/>
                    <a:gd name="T50" fmla="*/ 3 w 41"/>
                    <a:gd name="T51" fmla="*/ 0 h 32"/>
                    <a:gd name="T52" fmla="*/ 1 w 41"/>
                    <a:gd name="T53" fmla="*/ 6 h 32"/>
                    <a:gd name="T54" fmla="*/ 0 w 41"/>
                    <a:gd name="T55"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0" y="11"/>
                      </a:moveTo>
                      <a:lnTo>
                        <a:pt x="1" y="17"/>
                      </a:lnTo>
                      <a:lnTo>
                        <a:pt x="3" y="22"/>
                      </a:lnTo>
                      <a:lnTo>
                        <a:pt x="6" y="26"/>
                      </a:lnTo>
                      <a:lnTo>
                        <a:pt x="7" y="27"/>
                      </a:lnTo>
                      <a:lnTo>
                        <a:pt x="11" y="30"/>
                      </a:lnTo>
                      <a:lnTo>
                        <a:pt x="17" y="31"/>
                      </a:lnTo>
                      <a:lnTo>
                        <a:pt x="23" y="32"/>
                      </a:lnTo>
                      <a:lnTo>
                        <a:pt x="28" y="31"/>
                      </a:lnTo>
                      <a:lnTo>
                        <a:pt x="34" y="29"/>
                      </a:lnTo>
                      <a:lnTo>
                        <a:pt x="38" y="26"/>
                      </a:lnTo>
                      <a:lnTo>
                        <a:pt x="41" y="22"/>
                      </a:lnTo>
                      <a:lnTo>
                        <a:pt x="39" y="11"/>
                      </a:lnTo>
                      <a:lnTo>
                        <a:pt x="39" y="12"/>
                      </a:lnTo>
                      <a:lnTo>
                        <a:pt x="38" y="17"/>
                      </a:lnTo>
                      <a:lnTo>
                        <a:pt x="35" y="22"/>
                      </a:lnTo>
                      <a:lnTo>
                        <a:pt x="34" y="23"/>
                      </a:lnTo>
                      <a:lnTo>
                        <a:pt x="28" y="25"/>
                      </a:lnTo>
                      <a:lnTo>
                        <a:pt x="23" y="26"/>
                      </a:lnTo>
                      <a:lnTo>
                        <a:pt x="19" y="26"/>
                      </a:lnTo>
                      <a:lnTo>
                        <a:pt x="13" y="25"/>
                      </a:lnTo>
                      <a:lnTo>
                        <a:pt x="9" y="22"/>
                      </a:lnTo>
                      <a:lnTo>
                        <a:pt x="9" y="22"/>
                      </a:lnTo>
                      <a:lnTo>
                        <a:pt x="6" y="17"/>
                      </a:lnTo>
                      <a:lnTo>
                        <a:pt x="5" y="11"/>
                      </a:lnTo>
                      <a:lnTo>
                        <a:pt x="3" y="0"/>
                      </a:lnTo>
                      <a:lnTo>
                        <a:pt x="1"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7" name="Freeform 3041"/>
                <p:cNvSpPr>
                  <a:spLocks/>
                </p:cNvSpPr>
                <p:nvPr/>
              </p:nvSpPr>
              <p:spPr bwMode="auto">
                <a:xfrm>
                  <a:off x="1373" y="2742"/>
                  <a:ext cx="3" cy="5"/>
                </a:xfrm>
                <a:custGeom>
                  <a:avLst/>
                  <a:gdLst>
                    <a:gd name="T0" fmla="*/ 0 w 19"/>
                    <a:gd name="T1" fmla="*/ 15 h 25"/>
                    <a:gd name="T2" fmla="*/ 0 w 19"/>
                    <a:gd name="T3" fmla="*/ 25 h 25"/>
                    <a:gd name="T4" fmla="*/ 1 w 19"/>
                    <a:gd name="T5" fmla="*/ 21 h 25"/>
                    <a:gd name="T6" fmla="*/ 3 w 19"/>
                    <a:gd name="T7" fmla="*/ 18 h 25"/>
                    <a:gd name="T8" fmla="*/ 8 w 19"/>
                    <a:gd name="T9" fmla="*/ 15 h 25"/>
                    <a:gd name="T10" fmla="*/ 9 w 19"/>
                    <a:gd name="T11" fmla="*/ 14 h 25"/>
                    <a:gd name="T12" fmla="*/ 13 w 19"/>
                    <a:gd name="T13" fmla="*/ 11 h 25"/>
                    <a:gd name="T14" fmla="*/ 19 w 19"/>
                    <a:gd name="T15" fmla="*/ 6 h 25"/>
                    <a:gd name="T16" fmla="*/ 19 w 19"/>
                    <a:gd name="T17" fmla="*/ 0 h 25"/>
                    <a:gd name="T18" fmla="*/ 8 w 19"/>
                    <a:gd name="T19" fmla="*/ 7 h 25"/>
                    <a:gd name="T20" fmla="*/ 3 w 19"/>
                    <a:gd name="T21" fmla="*/ 11 h 25"/>
                    <a:gd name="T22" fmla="*/ 0 w 19"/>
                    <a:gd name="T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5">
                      <a:moveTo>
                        <a:pt x="0" y="15"/>
                      </a:moveTo>
                      <a:lnTo>
                        <a:pt x="0" y="25"/>
                      </a:lnTo>
                      <a:lnTo>
                        <a:pt x="1" y="21"/>
                      </a:lnTo>
                      <a:lnTo>
                        <a:pt x="3" y="18"/>
                      </a:lnTo>
                      <a:lnTo>
                        <a:pt x="8" y="15"/>
                      </a:lnTo>
                      <a:lnTo>
                        <a:pt x="9" y="14"/>
                      </a:lnTo>
                      <a:lnTo>
                        <a:pt x="13" y="11"/>
                      </a:lnTo>
                      <a:lnTo>
                        <a:pt x="19" y="6"/>
                      </a:lnTo>
                      <a:lnTo>
                        <a:pt x="19" y="0"/>
                      </a:lnTo>
                      <a:lnTo>
                        <a:pt x="8" y="7"/>
                      </a:lnTo>
                      <a:lnTo>
                        <a:pt x="3" y="11"/>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8" name="Freeform 3042"/>
                <p:cNvSpPr>
                  <a:spLocks/>
                </p:cNvSpPr>
                <p:nvPr/>
              </p:nvSpPr>
              <p:spPr bwMode="auto">
                <a:xfrm>
                  <a:off x="1369" y="2743"/>
                  <a:ext cx="3" cy="5"/>
                </a:xfrm>
                <a:custGeom>
                  <a:avLst/>
                  <a:gdLst>
                    <a:gd name="T0" fmla="*/ 0 w 17"/>
                    <a:gd name="T1" fmla="*/ 4 h 29"/>
                    <a:gd name="T2" fmla="*/ 2 w 17"/>
                    <a:gd name="T3" fmla="*/ 15 h 29"/>
                    <a:gd name="T4" fmla="*/ 2 w 17"/>
                    <a:gd name="T5" fmla="*/ 13 h 29"/>
                    <a:gd name="T6" fmla="*/ 4 w 17"/>
                    <a:gd name="T7" fmla="*/ 8 h 29"/>
                    <a:gd name="T8" fmla="*/ 9 w 17"/>
                    <a:gd name="T9" fmla="*/ 5 h 29"/>
                    <a:gd name="T10" fmla="*/ 14 w 17"/>
                    <a:gd name="T11" fmla="*/ 8 h 29"/>
                    <a:gd name="T12" fmla="*/ 16 w 17"/>
                    <a:gd name="T13" fmla="*/ 11 h 29"/>
                    <a:gd name="T14" fmla="*/ 16 w 17"/>
                    <a:gd name="T15" fmla="*/ 11 h 29"/>
                    <a:gd name="T16" fmla="*/ 17 w 17"/>
                    <a:gd name="T17" fmla="*/ 16 h 29"/>
                    <a:gd name="T18" fmla="*/ 17 w 17"/>
                    <a:gd name="T19" fmla="*/ 29 h 29"/>
                    <a:gd name="T20" fmla="*/ 17 w 17"/>
                    <a:gd name="T21" fmla="*/ 3 h 29"/>
                    <a:gd name="T22" fmla="*/ 15 w 17"/>
                    <a:gd name="T23" fmla="*/ 1 h 29"/>
                    <a:gd name="T24" fmla="*/ 9 w 17"/>
                    <a:gd name="T25" fmla="*/ 0 h 29"/>
                    <a:gd name="T26" fmla="*/ 4 w 17"/>
                    <a:gd name="T27" fmla="*/ 1 h 29"/>
                    <a:gd name="T28" fmla="*/ 0 w 17"/>
                    <a:gd name="T2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9">
                      <a:moveTo>
                        <a:pt x="0" y="4"/>
                      </a:moveTo>
                      <a:lnTo>
                        <a:pt x="2" y="15"/>
                      </a:lnTo>
                      <a:lnTo>
                        <a:pt x="2" y="13"/>
                      </a:lnTo>
                      <a:lnTo>
                        <a:pt x="4" y="8"/>
                      </a:lnTo>
                      <a:lnTo>
                        <a:pt x="9" y="5"/>
                      </a:lnTo>
                      <a:lnTo>
                        <a:pt x="14" y="8"/>
                      </a:lnTo>
                      <a:lnTo>
                        <a:pt x="16" y="11"/>
                      </a:lnTo>
                      <a:lnTo>
                        <a:pt x="16" y="11"/>
                      </a:lnTo>
                      <a:lnTo>
                        <a:pt x="17" y="16"/>
                      </a:lnTo>
                      <a:lnTo>
                        <a:pt x="17" y="29"/>
                      </a:lnTo>
                      <a:lnTo>
                        <a:pt x="17" y="3"/>
                      </a:lnTo>
                      <a:lnTo>
                        <a:pt x="15" y="1"/>
                      </a:lnTo>
                      <a:lnTo>
                        <a:pt x="9"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29" name="Freeform 3043"/>
                <p:cNvSpPr>
                  <a:spLocks/>
                </p:cNvSpPr>
                <p:nvPr/>
              </p:nvSpPr>
              <p:spPr bwMode="auto">
                <a:xfrm>
                  <a:off x="1369" y="2743"/>
                  <a:ext cx="7" cy="6"/>
                </a:xfrm>
                <a:custGeom>
                  <a:avLst/>
                  <a:gdLst>
                    <a:gd name="T0" fmla="*/ 0 w 42"/>
                    <a:gd name="T1" fmla="*/ 12 h 31"/>
                    <a:gd name="T2" fmla="*/ 0 w 42"/>
                    <a:gd name="T3" fmla="*/ 31 h 31"/>
                    <a:gd name="T4" fmla="*/ 42 w 42"/>
                    <a:gd name="T5" fmla="*/ 31 h 31"/>
                    <a:gd name="T6" fmla="*/ 42 w 42"/>
                    <a:gd name="T7" fmla="*/ 26 h 31"/>
                    <a:gd name="T8" fmla="*/ 23 w 42"/>
                    <a:gd name="T9" fmla="*/ 26 h 31"/>
                    <a:gd name="T10" fmla="*/ 23 w 42"/>
                    <a:gd name="T11" fmla="*/ 19 h 31"/>
                    <a:gd name="T12" fmla="*/ 23 w 42"/>
                    <a:gd name="T13" fmla="*/ 9 h 31"/>
                    <a:gd name="T14" fmla="*/ 23 w 42"/>
                    <a:gd name="T15" fmla="*/ 9 h 31"/>
                    <a:gd name="T16" fmla="*/ 22 w 42"/>
                    <a:gd name="T17" fmla="*/ 5 h 31"/>
                    <a:gd name="T18" fmla="*/ 19 w 42"/>
                    <a:gd name="T19" fmla="*/ 0 h 31"/>
                    <a:gd name="T20" fmla="*/ 19 w 42"/>
                    <a:gd name="T21" fmla="*/ 26 h 31"/>
                    <a:gd name="T22" fmla="*/ 4 w 42"/>
                    <a:gd name="T23" fmla="*/ 26 h 31"/>
                    <a:gd name="T24" fmla="*/ 4 w 42"/>
                    <a:gd name="T25" fmla="*/ 12 h 31"/>
                    <a:gd name="T26" fmla="*/ 2 w 42"/>
                    <a:gd name="T27" fmla="*/ 1 h 31"/>
                    <a:gd name="T28" fmla="*/ 0 w 42"/>
                    <a:gd name="T29" fmla="*/ 6 h 31"/>
                    <a:gd name="T30" fmla="*/ 0 w 42"/>
                    <a:gd name="T31" fmla="*/ 7 h 31"/>
                    <a:gd name="T32" fmla="*/ 0 w 42"/>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2"/>
                      </a:moveTo>
                      <a:lnTo>
                        <a:pt x="0" y="31"/>
                      </a:lnTo>
                      <a:lnTo>
                        <a:pt x="42" y="31"/>
                      </a:lnTo>
                      <a:lnTo>
                        <a:pt x="42" y="26"/>
                      </a:lnTo>
                      <a:lnTo>
                        <a:pt x="23" y="26"/>
                      </a:lnTo>
                      <a:lnTo>
                        <a:pt x="23" y="19"/>
                      </a:lnTo>
                      <a:lnTo>
                        <a:pt x="23" y="9"/>
                      </a:lnTo>
                      <a:lnTo>
                        <a:pt x="23" y="9"/>
                      </a:lnTo>
                      <a:lnTo>
                        <a:pt x="22" y="5"/>
                      </a:lnTo>
                      <a:lnTo>
                        <a:pt x="19" y="0"/>
                      </a:lnTo>
                      <a:lnTo>
                        <a:pt x="19" y="26"/>
                      </a:lnTo>
                      <a:lnTo>
                        <a:pt x="4" y="26"/>
                      </a:lnTo>
                      <a:lnTo>
                        <a:pt x="4" y="12"/>
                      </a:lnTo>
                      <a:lnTo>
                        <a:pt x="2" y="1"/>
                      </a:lnTo>
                      <a:lnTo>
                        <a:pt x="0" y="6"/>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0" name="Freeform 3044"/>
                <p:cNvSpPr>
                  <a:spLocks/>
                </p:cNvSpPr>
                <p:nvPr/>
              </p:nvSpPr>
              <p:spPr bwMode="auto">
                <a:xfrm>
                  <a:off x="1369" y="2737"/>
                  <a:ext cx="7" cy="5"/>
                </a:xfrm>
                <a:custGeom>
                  <a:avLst/>
                  <a:gdLst>
                    <a:gd name="T0" fmla="*/ 0 w 42"/>
                    <a:gd name="T1" fmla="*/ 6 h 29"/>
                    <a:gd name="T2" fmla="*/ 0 w 42"/>
                    <a:gd name="T3" fmla="*/ 13 h 29"/>
                    <a:gd name="T4" fmla="*/ 42 w 42"/>
                    <a:gd name="T5" fmla="*/ 29 h 29"/>
                    <a:gd name="T6" fmla="*/ 42 w 42"/>
                    <a:gd name="T7" fmla="*/ 22 h 29"/>
                    <a:gd name="T8" fmla="*/ 30 w 42"/>
                    <a:gd name="T9" fmla="*/ 18 h 29"/>
                    <a:gd name="T10" fmla="*/ 30 w 42"/>
                    <a:gd name="T11" fmla="*/ 0 h 29"/>
                    <a:gd name="T12" fmla="*/ 25 w 42"/>
                    <a:gd name="T13" fmla="*/ 16 h 29"/>
                    <a:gd name="T14" fmla="*/ 12 w 42"/>
                    <a:gd name="T15" fmla="*/ 12 h 29"/>
                    <a:gd name="T16" fmla="*/ 9 w 42"/>
                    <a:gd name="T17" fmla="*/ 11 h 29"/>
                    <a:gd name="T18" fmla="*/ 4 w 42"/>
                    <a:gd name="T19" fmla="*/ 10 h 29"/>
                    <a:gd name="T20" fmla="*/ 4 w 42"/>
                    <a:gd name="T21" fmla="*/ 10 h 29"/>
                    <a:gd name="T22" fmla="*/ 0 w 42"/>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6"/>
                      </a:moveTo>
                      <a:lnTo>
                        <a:pt x="0" y="13"/>
                      </a:lnTo>
                      <a:lnTo>
                        <a:pt x="42" y="29"/>
                      </a:lnTo>
                      <a:lnTo>
                        <a:pt x="42" y="22"/>
                      </a:lnTo>
                      <a:lnTo>
                        <a:pt x="30" y="18"/>
                      </a:lnTo>
                      <a:lnTo>
                        <a:pt x="30" y="0"/>
                      </a:lnTo>
                      <a:lnTo>
                        <a:pt x="25" y="16"/>
                      </a:lnTo>
                      <a:lnTo>
                        <a:pt x="12" y="12"/>
                      </a:lnTo>
                      <a:lnTo>
                        <a:pt x="9" y="11"/>
                      </a:lnTo>
                      <a:lnTo>
                        <a:pt x="4" y="10"/>
                      </a:lnTo>
                      <a:lnTo>
                        <a:pt x="4" y="1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1" name="Freeform 3045"/>
                <p:cNvSpPr>
                  <a:spLocks/>
                </p:cNvSpPr>
                <p:nvPr/>
              </p:nvSpPr>
              <p:spPr bwMode="auto">
                <a:xfrm>
                  <a:off x="1369" y="2735"/>
                  <a:ext cx="7" cy="5"/>
                </a:xfrm>
                <a:custGeom>
                  <a:avLst/>
                  <a:gdLst>
                    <a:gd name="T0" fmla="*/ 0 w 42"/>
                    <a:gd name="T1" fmla="*/ 18 h 28"/>
                    <a:gd name="T2" fmla="*/ 4 w 42"/>
                    <a:gd name="T3" fmla="*/ 22 h 28"/>
                    <a:gd name="T4" fmla="*/ 9 w 42"/>
                    <a:gd name="T5" fmla="*/ 19 h 28"/>
                    <a:gd name="T6" fmla="*/ 11 w 42"/>
                    <a:gd name="T7" fmla="*/ 19 h 28"/>
                    <a:gd name="T8" fmla="*/ 17 w 42"/>
                    <a:gd name="T9" fmla="*/ 17 h 28"/>
                    <a:gd name="T10" fmla="*/ 25 w 42"/>
                    <a:gd name="T11" fmla="*/ 14 h 28"/>
                    <a:gd name="T12" fmla="*/ 25 w 42"/>
                    <a:gd name="T13" fmla="*/ 28 h 28"/>
                    <a:gd name="T14" fmla="*/ 30 w 42"/>
                    <a:gd name="T15" fmla="*/ 12 h 28"/>
                    <a:gd name="T16" fmla="*/ 42 w 42"/>
                    <a:gd name="T17" fmla="*/ 7 h 28"/>
                    <a:gd name="T18" fmla="*/ 42 w 42"/>
                    <a:gd name="T19" fmla="*/ 0 h 28"/>
                    <a:gd name="T20" fmla="*/ 0 w 42"/>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8"/>
                      </a:moveTo>
                      <a:lnTo>
                        <a:pt x="4" y="22"/>
                      </a:lnTo>
                      <a:lnTo>
                        <a:pt x="9" y="19"/>
                      </a:lnTo>
                      <a:lnTo>
                        <a:pt x="11" y="19"/>
                      </a:lnTo>
                      <a:lnTo>
                        <a:pt x="17" y="17"/>
                      </a:lnTo>
                      <a:lnTo>
                        <a:pt x="25" y="14"/>
                      </a:lnTo>
                      <a:lnTo>
                        <a:pt x="25" y="28"/>
                      </a:lnTo>
                      <a:lnTo>
                        <a:pt x="30" y="12"/>
                      </a:lnTo>
                      <a:lnTo>
                        <a:pt x="42" y="7"/>
                      </a:lnTo>
                      <a:lnTo>
                        <a:pt x="42"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2" name="Line 3046"/>
                <p:cNvSpPr>
                  <a:spLocks noChangeShapeType="1"/>
                </p:cNvSpPr>
                <p:nvPr/>
              </p:nvSpPr>
              <p:spPr bwMode="auto">
                <a:xfrm flipV="1">
                  <a:off x="1294" y="279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3" name="Line 3047"/>
                <p:cNvSpPr>
                  <a:spLocks noChangeShapeType="1"/>
                </p:cNvSpPr>
                <p:nvPr/>
              </p:nvSpPr>
              <p:spPr bwMode="auto">
                <a:xfrm flipV="1">
                  <a:off x="1293" y="2706"/>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4" name="Line 3048"/>
                <p:cNvSpPr>
                  <a:spLocks noChangeShapeType="1"/>
                </p:cNvSpPr>
                <p:nvPr/>
              </p:nvSpPr>
              <p:spPr bwMode="auto">
                <a:xfrm flipV="1">
                  <a:off x="1293" y="272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5" name="Line 3049"/>
                <p:cNvSpPr>
                  <a:spLocks noChangeShapeType="1"/>
                </p:cNvSpPr>
                <p:nvPr/>
              </p:nvSpPr>
              <p:spPr bwMode="auto">
                <a:xfrm flipH="1" flipV="1">
                  <a:off x="1365" y="2668"/>
                  <a:ext cx="0"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6" name="Line 3050"/>
                <p:cNvSpPr>
                  <a:spLocks noChangeShapeType="1"/>
                </p:cNvSpPr>
                <p:nvPr/>
              </p:nvSpPr>
              <p:spPr bwMode="auto">
                <a:xfrm flipV="1">
                  <a:off x="1379" y="2679"/>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7" name="Line 3051"/>
                <p:cNvSpPr>
                  <a:spLocks noChangeShapeType="1"/>
                </p:cNvSpPr>
                <p:nvPr/>
              </p:nvSpPr>
              <p:spPr bwMode="auto">
                <a:xfrm flipH="1" flipV="1">
                  <a:off x="1465" y="2748"/>
                  <a:ext cx="0"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8" name="Line 3052"/>
                <p:cNvSpPr>
                  <a:spLocks noChangeShapeType="1"/>
                </p:cNvSpPr>
                <p:nvPr/>
              </p:nvSpPr>
              <p:spPr bwMode="auto">
                <a:xfrm flipH="1" flipV="1">
                  <a:off x="1451" y="272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39" name="Freeform 3053"/>
                <p:cNvSpPr>
                  <a:spLocks/>
                </p:cNvSpPr>
                <p:nvPr/>
              </p:nvSpPr>
              <p:spPr bwMode="auto">
                <a:xfrm>
                  <a:off x="1454" y="2787"/>
                  <a:ext cx="7" cy="4"/>
                </a:xfrm>
                <a:custGeom>
                  <a:avLst/>
                  <a:gdLst>
                    <a:gd name="T0" fmla="*/ 0 w 43"/>
                    <a:gd name="T1" fmla="*/ 22 h 27"/>
                    <a:gd name="T2" fmla="*/ 0 w 43"/>
                    <a:gd name="T3" fmla="*/ 27 h 27"/>
                    <a:gd name="T4" fmla="*/ 43 w 43"/>
                    <a:gd name="T5" fmla="*/ 27 h 27"/>
                    <a:gd name="T6" fmla="*/ 43 w 43"/>
                    <a:gd name="T7" fmla="*/ 0 h 27"/>
                    <a:gd name="T8" fmla="*/ 39 w 43"/>
                    <a:gd name="T9" fmla="*/ 0 h 27"/>
                    <a:gd name="T10" fmla="*/ 39 w 43"/>
                    <a:gd name="T11" fmla="*/ 20 h 27"/>
                    <a:gd name="T12" fmla="*/ 0 w 43"/>
                    <a:gd name="T13" fmla="*/ 22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0" y="22"/>
                      </a:moveTo>
                      <a:lnTo>
                        <a:pt x="0" y="27"/>
                      </a:lnTo>
                      <a:lnTo>
                        <a:pt x="43" y="27"/>
                      </a:lnTo>
                      <a:lnTo>
                        <a:pt x="43" y="0"/>
                      </a:lnTo>
                      <a:lnTo>
                        <a:pt x="39" y="0"/>
                      </a:lnTo>
                      <a:lnTo>
                        <a:pt x="39" y="2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0" name="Freeform 3054"/>
                <p:cNvSpPr>
                  <a:spLocks/>
                </p:cNvSpPr>
                <p:nvPr/>
              </p:nvSpPr>
              <p:spPr bwMode="auto">
                <a:xfrm>
                  <a:off x="1454" y="2781"/>
                  <a:ext cx="7" cy="5"/>
                </a:xfrm>
                <a:custGeom>
                  <a:avLst/>
                  <a:gdLst>
                    <a:gd name="T0" fmla="*/ 0 w 43"/>
                    <a:gd name="T1" fmla="*/ 7 h 29"/>
                    <a:gd name="T2" fmla="*/ 0 w 43"/>
                    <a:gd name="T3" fmla="*/ 13 h 29"/>
                    <a:gd name="T4" fmla="*/ 43 w 43"/>
                    <a:gd name="T5" fmla="*/ 29 h 29"/>
                    <a:gd name="T6" fmla="*/ 43 w 43"/>
                    <a:gd name="T7" fmla="*/ 23 h 29"/>
                    <a:gd name="T8" fmla="*/ 30 w 43"/>
                    <a:gd name="T9" fmla="*/ 18 h 29"/>
                    <a:gd name="T10" fmla="*/ 30 w 43"/>
                    <a:gd name="T11" fmla="*/ 0 h 29"/>
                    <a:gd name="T12" fmla="*/ 26 w 43"/>
                    <a:gd name="T13" fmla="*/ 16 h 29"/>
                    <a:gd name="T14" fmla="*/ 13 w 43"/>
                    <a:gd name="T15" fmla="*/ 12 h 29"/>
                    <a:gd name="T16" fmla="*/ 11 w 43"/>
                    <a:gd name="T17" fmla="*/ 11 h 29"/>
                    <a:gd name="T18" fmla="*/ 5 w 43"/>
                    <a:gd name="T19" fmla="*/ 10 h 29"/>
                    <a:gd name="T20" fmla="*/ 5 w 43"/>
                    <a:gd name="T21" fmla="*/ 10 h 29"/>
                    <a:gd name="T22" fmla="*/ 0 w 43"/>
                    <a:gd name="T2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7"/>
                      </a:moveTo>
                      <a:lnTo>
                        <a:pt x="0" y="13"/>
                      </a:lnTo>
                      <a:lnTo>
                        <a:pt x="43" y="29"/>
                      </a:lnTo>
                      <a:lnTo>
                        <a:pt x="43" y="23"/>
                      </a:lnTo>
                      <a:lnTo>
                        <a:pt x="30" y="18"/>
                      </a:lnTo>
                      <a:lnTo>
                        <a:pt x="30" y="0"/>
                      </a:lnTo>
                      <a:lnTo>
                        <a:pt x="26" y="16"/>
                      </a:lnTo>
                      <a:lnTo>
                        <a:pt x="13" y="12"/>
                      </a:lnTo>
                      <a:lnTo>
                        <a:pt x="11" y="11"/>
                      </a:lnTo>
                      <a:lnTo>
                        <a:pt x="5" y="10"/>
                      </a:lnTo>
                      <a:lnTo>
                        <a:pt x="5"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1" name="Freeform 3055"/>
                <p:cNvSpPr>
                  <a:spLocks/>
                </p:cNvSpPr>
                <p:nvPr/>
              </p:nvSpPr>
              <p:spPr bwMode="auto">
                <a:xfrm>
                  <a:off x="1454" y="2779"/>
                  <a:ext cx="7" cy="5"/>
                </a:xfrm>
                <a:custGeom>
                  <a:avLst/>
                  <a:gdLst>
                    <a:gd name="T0" fmla="*/ 0 w 43"/>
                    <a:gd name="T1" fmla="*/ 18 h 27"/>
                    <a:gd name="T2" fmla="*/ 5 w 43"/>
                    <a:gd name="T3" fmla="*/ 21 h 27"/>
                    <a:gd name="T4" fmla="*/ 10 w 43"/>
                    <a:gd name="T5" fmla="*/ 19 h 27"/>
                    <a:gd name="T6" fmla="*/ 12 w 43"/>
                    <a:gd name="T7" fmla="*/ 18 h 27"/>
                    <a:gd name="T8" fmla="*/ 17 w 43"/>
                    <a:gd name="T9" fmla="*/ 17 h 27"/>
                    <a:gd name="T10" fmla="*/ 26 w 43"/>
                    <a:gd name="T11" fmla="*/ 13 h 27"/>
                    <a:gd name="T12" fmla="*/ 26 w 43"/>
                    <a:gd name="T13" fmla="*/ 27 h 27"/>
                    <a:gd name="T14" fmla="*/ 30 w 43"/>
                    <a:gd name="T15" fmla="*/ 11 h 27"/>
                    <a:gd name="T16" fmla="*/ 43 w 43"/>
                    <a:gd name="T17" fmla="*/ 6 h 27"/>
                    <a:gd name="T18" fmla="*/ 43 w 43"/>
                    <a:gd name="T19" fmla="*/ 0 h 27"/>
                    <a:gd name="T20" fmla="*/ 0 w 43"/>
                    <a:gd name="T2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7">
                      <a:moveTo>
                        <a:pt x="0" y="18"/>
                      </a:moveTo>
                      <a:lnTo>
                        <a:pt x="5" y="21"/>
                      </a:lnTo>
                      <a:lnTo>
                        <a:pt x="10" y="19"/>
                      </a:lnTo>
                      <a:lnTo>
                        <a:pt x="12" y="18"/>
                      </a:lnTo>
                      <a:lnTo>
                        <a:pt x="17" y="17"/>
                      </a:lnTo>
                      <a:lnTo>
                        <a:pt x="26" y="13"/>
                      </a:lnTo>
                      <a:lnTo>
                        <a:pt x="26" y="27"/>
                      </a:lnTo>
                      <a:lnTo>
                        <a:pt x="30" y="11"/>
                      </a:lnTo>
                      <a:lnTo>
                        <a:pt x="43" y="6"/>
                      </a:lnTo>
                      <a:lnTo>
                        <a:pt x="43"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2" name="Freeform 3056"/>
                <p:cNvSpPr>
                  <a:spLocks/>
                </p:cNvSpPr>
                <p:nvPr/>
              </p:nvSpPr>
              <p:spPr bwMode="auto">
                <a:xfrm>
                  <a:off x="1459" y="2770"/>
                  <a:ext cx="2" cy="3"/>
                </a:xfrm>
                <a:custGeom>
                  <a:avLst/>
                  <a:gdLst>
                    <a:gd name="T0" fmla="*/ 0 w 12"/>
                    <a:gd name="T1" fmla="*/ 6 h 18"/>
                    <a:gd name="T2" fmla="*/ 4 w 12"/>
                    <a:gd name="T3" fmla="*/ 8 h 18"/>
                    <a:gd name="T4" fmla="*/ 9 w 12"/>
                    <a:gd name="T5" fmla="*/ 11 h 18"/>
                    <a:gd name="T6" fmla="*/ 10 w 12"/>
                    <a:gd name="T7" fmla="*/ 13 h 18"/>
                    <a:gd name="T8" fmla="*/ 11 w 12"/>
                    <a:gd name="T9" fmla="*/ 18 h 18"/>
                    <a:gd name="T10" fmla="*/ 12 w 12"/>
                    <a:gd name="T11" fmla="*/ 5 h 18"/>
                    <a:gd name="T12" fmla="*/ 7 w 12"/>
                    <a:gd name="T13" fmla="*/ 2 h 18"/>
                    <a:gd name="T14" fmla="*/ 1 w 12"/>
                    <a:gd name="T15" fmla="*/ 0 h 18"/>
                    <a:gd name="T16" fmla="*/ 0 w 12"/>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8">
                      <a:moveTo>
                        <a:pt x="0" y="6"/>
                      </a:moveTo>
                      <a:lnTo>
                        <a:pt x="4" y="8"/>
                      </a:lnTo>
                      <a:lnTo>
                        <a:pt x="9" y="11"/>
                      </a:lnTo>
                      <a:lnTo>
                        <a:pt x="10" y="13"/>
                      </a:lnTo>
                      <a:lnTo>
                        <a:pt x="11" y="18"/>
                      </a:lnTo>
                      <a:lnTo>
                        <a:pt x="12" y="5"/>
                      </a:lnTo>
                      <a:lnTo>
                        <a:pt x="7" y="2"/>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3" name="Freeform 3057"/>
                <p:cNvSpPr>
                  <a:spLocks/>
                </p:cNvSpPr>
                <p:nvPr/>
              </p:nvSpPr>
              <p:spPr bwMode="auto">
                <a:xfrm>
                  <a:off x="1455" y="2770"/>
                  <a:ext cx="2" cy="3"/>
                </a:xfrm>
                <a:custGeom>
                  <a:avLst/>
                  <a:gdLst>
                    <a:gd name="T0" fmla="*/ 0 w 11"/>
                    <a:gd name="T1" fmla="*/ 7 h 17"/>
                    <a:gd name="T2" fmla="*/ 3 w 11"/>
                    <a:gd name="T3" fmla="*/ 17 h 17"/>
                    <a:gd name="T4" fmla="*/ 3 w 11"/>
                    <a:gd name="T5" fmla="*/ 15 h 17"/>
                    <a:gd name="T6" fmla="*/ 5 w 11"/>
                    <a:gd name="T7" fmla="*/ 10 h 17"/>
                    <a:gd name="T8" fmla="*/ 6 w 11"/>
                    <a:gd name="T9" fmla="*/ 9 h 17"/>
                    <a:gd name="T10" fmla="*/ 11 w 11"/>
                    <a:gd name="T11" fmla="*/ 5 h 17"/>
                    <a:gd name="T12" fmla="*/ 10 w 11"/>
                    <a:gd name="T13" fmla="*/ 0 h 17"/>
                    <a:gd name="T14" fmla="*/ 10 w 11"/>
                    <a:gd name="T15" fmla="*/ 0 h 17"/>
                    <a:gd name="T16" fmla="*/ 5 w 11"/>
                    <a:gd name="T17" fmla="*/ 2 h 17"/>
                    <a:gd name="T18" fmla="*/ 0 w 11"/>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7"/>
                      </a:moveTo>
                      <a:lnTo>
                        <a:pt x="3" y="17"/>
                      </a:lnTo>
                      <a:lnTo>
                        <a:pt x="3" y="15"/>
                      </a:lnTo>
                      <a:lnTo>
                        <a:pt x="5" y="10"/>
                      </a:lnTo>
                      <a:lnTo>
                        <a:pt x="6" y="9"/>
                      </a:lnTo>
                      <a:lnTo>
                        <a:pt x="11" y="5"/>
                      </a:lnTo>
                      <a:lnTo>
                        <a:pt x="10" y="0"/>
                      </a:lnTo>
                      <a:lnTo>
                        <a:pt x="10" y="0"/>
                      </a:lnTo>
                      <a:lnTo>
                        <a:pt x="5" y="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4" name="Freeform 3058"/>
                <p:cNvSpPr>
                  <a:spLocks/>
                </p:cNvSpPr>
                <p:nvPr/>
              </p:nvSpPr>
              <p:spPr bwMode="auto">
                <a:xfrm>
                  <a:off x="1454" y="2771"/>
                  <a:ext cx="8" cy="5"/>
                </a:xfrm>
                <a:custGeom>
                  <a:avLst/>
                  <a:gdLst>
                    <a:gd name="T0" fmla="*/ 0 w 45"/>
                    <a:gd name="T1" fmla="*/ 13 h 33"/>
                    <a:gd name="T2" fmla="*/ 1 w 45"/>
                    <a:gd name="T3" fmla="*/ 18 h 33"/>
                    <a:gd name="T4" fmla="*/ 2 w 45"/>
                    <a:gd name="T5" fmla="*/ 24 h 33"/>
                    <a:gd name="T6" fmla="*/ 7 w 45"/>
                    <a:gd name="T7" fmla="*/ 28 h 33"/>
                    <a:gd name="T8" fmla="*/ 7 w 45"/>
                    <a:gd name="T9" fmla="*/ 28 h 33"/>
                    <a:gd name="T10" fmla="*/ 11 w 45"/>
                    <a:gd name="T11" fmla="*/ 31 h 33"/>
                    <a:gd name="T12" fmla="*/ 16 w 45"/>
                    <a:gd name="T13" fmla="*/ 32 h 33"/>
                    <a:gd name="T14" fmla="*/ 23 w 45"/>
                    <a:gd name="T15" fmla="*/ 33 h 33"/>
                    <a:gd name="T16" fmla="*/ 28 w 45"/>
                    <a:gd name="T17" fmla="*/ 32 h 33"/>
                    <a:gd name="T18" fmla="*/ 33 w 45"/>
                    <a:gd name="T19" fmla="*/ 31 h 33"/>
                    <a:gd name="T20" fmla="*/ 39 w 45"/>
                    <a:gd name="T21" fmla="*/ 28 h 33"/>
                    <a:gd name="T22" fmla="*/ 39 w 45"/>
                    <a:gd name="T23" fmla="*/ 28 h 33"/>
                    <a:gd name="T24" fmla="*/ 42 w 45"/>
                    <a:gd name="T25" fmla="*/ 24 h 33"/>
                    <a:gd name="T26" fmla="*/ 44 w 45"/>
                    <a:gd name="T27" fmla="*/ 20 h 33"/>
                    <a:gd name="T28" fmla="*/ 45 w 45"/>
                    <a:gd name="T29" fmla="*/ 13 h 33"/>
                    <a:gd name="T30" fmla="*/ 45 w 45"/>
                    <a:gd name="T31" fmla="*/ 12 h 33"/>
                    <a:gd name="T32" fmla="*/ 44 w 45"/>
                    <a:gd name="T33" fmla="*/ 7 h 33"/>
                    <a:gd name="T34" fmla="*/ 41 w 45"/>
                    <a:gd name="T35" fmla="*/ 1 h 33"/>
                    <a:gd name="T36" fmla="*/ 41 w 45"/>
                    <a:gd name="T37" fmla="*/ 0 h 33"/>
                    <a:gd name="T38" fmla="*/ 40 w 45"/>
                    <a:gd name="T39" fmla="*/ 13 h 33"/>
                    <a:gd name="T40" fmla="*/ 39 w 45"/>
                    <a:gd name="T41" fmla="*/ 20 h 33"/>
                    <a:gd name="T42" fmla="*/ 35 w 45"/>
                    <a:gd name="T43" fmla="*/ 24 h 33"/>
                    <a:gd name="T44" fmla="*/ 33 w 45"/>
                    <a:gd name="T45" fmla="*/ 25 h 33"/>
                    <a:gd name="T46" fmla="*/ 29 w 45"/>
                    <a:gd name="T47" fmla="*/ 27 h 33"/>
                    <a:gd name="T48" fmla="*/ 23 w 45"/>
                    <a:gd name="T49" fmla="*/ 27 h 33"/>
                    <a:gd name="T50" fmla="*/ 20 w 45"/>
                    <a:gd name="T51" fmla="*/ 27 h 33"/>
                    <a:gd name="T52" fmla="*/ 14 w 45"/>
                    <a:gd name="T53" fmla="*/ 26 h 33"/>
                    <a:gd name="T54" fmla="*/ 10 w 45"/>
                    <a:gd name="T55" fmla="*/ 24 h 33"/>
                    <a:gd name="T56" fmla="*/ 9 w 45"/>
                    <a:gd name="T57" fmla="*/ 24 h 33"/>
                    <a:gd name="T58" fmla="*/ 7 w 45"/>
                    <a:gd name="T59" fmla="*/ 20 h 33"/>
                    <a:gd name="T60" fmla="*/ 6 w 45"/>
                    <a:gd name="T61" fmla="*/ 13 h 33"/>
                    <a:gd name="T62" fmla="*/ 3 w 45"/>
                    <a:gd name="T63" fmla="*/ 3 h 33"/>
                    <a:gd name="T64" fmla="*/ 1 w 45"/>
                    <a:gd name="T65" fmla="*/ 8 h 33"/>
                    <a:gd name="T66" fmla="*/ 0 w 45"/>
                    <a:gd name="T6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33">
                      <a:moveTo>
                        <a:pt x="0" y="13"/>
                      </a:moveTo>
                      <a:lnTo>
                        <a:pt x="1" y="18"/>
                      </a:lnTo>
                      <a:lnTo>
                        <a:pt x="2" y="24"/>
                      </a:lnTo>
                      <a:lnTo>
                        <a:pt x="7" y="28"/>
                      </a:lnTo>
                      <a:lnTo>
                        <a:pt x="7" y="28"/>
                      </a:lnTo>
                      <a:lnTo>
                        <a:pt x="11" y="31"/>
                      </a:lnTo>
                      <a:lnTo>
                        <a:pt x="16" y="32"/>
                      </a:lnTo>
                      <a:lnTo>
                        <a:pt x="23" y="33"/>
                      </a:lnTo>
                      <a:lnTo>
                        <a:pt x="28" y="32"/>
                      </a:lnTo>
                      <a:lnTo>
                        <a:pt x="33" y="31"/>
                      </a:lnTo>
                      <a:lnTo>
                        <a:pt x="39" y="28"/>
                      </a:lnTo>
                      <a:lnTo>
                        <a:pt x="39" y="28"/>
                      </a:lnTo>
                      <a:lnTo>
                        <a:pt x="42" y="24"/>
                      </a:lnTo>
                      <a:lnTo>
                        <a:pt x="44" y="20"/>
                      </a:lnTo>
                      <a:lnTo>
                        <a:pt x="45" y="13"/>
                      </a:lnTo>
                      <a:lnTo>
                        <a:pt x="45" y="12"/>
                      </a:lnTo>
                      <a:lnTo>
                        <a:pt x="44" y="7"/>
                      </a:lnTo>
                      <a:lnTo>
                        <a:pt x="41" y="1"/>
                      </a:lnTo>
                      <a:lnTo>
                        <a:pt x="41" y="0"/>
                      </a:lnTo>
                      <a:lnTo>
                        <a:pt x="40" y="13"/>
                      </a:lnTo>
                      <a:lnTo>
                        <a:pt x="39" y="20"/>
                      </a:lnTo>
                      <a:lnTo>
                        <a:pt x="35" y="24"/>
                      </a:lnTo>
                      <a:lnTo>
                        <a:pt x="33" y="25"/>
                      </a:lnTo>
                      <a:lnTo>
                        <a:pt x="29" y="27"/>
                      </a:lnTo>
                      <a:lnTo>
                        <a:pt x="23" y="27"/>
                      </a:lnTo>
                      <a:lnTo>
                        <a:pt x="20" y="27"/>
                      </a:lnTo>
                      <a:lnTo>
                        <a:pt x="14" y="26"/>
                      </a:lnTo>
                      <a:lnTo>
                        <a:pt x="10" y="24"/>
                      </a:lnTo>
                      <a:lnTo>
                        <a:pt x="9" y="24"/>
                      </a:lnTo>
                      <a:lnTo>
                        <a:pt x="7" y="20"/>
                      </a:lnTo>
                      <a:lnTo>
                        <a:pt x="6" y="13"/>
                      </a:lnTo>
                      <a:lnTo>
                        <a:pt x="3" y="3"/>
                      </a:lnTo>
                      <a:lnTo>
                        <a:pt x="1" y="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5" name="Freeform 3059"/>
                <p:cNvSpPr>
                  <a:spLocks/>
                </p:cNvSpPr>
                <p:nvPr/>
              </p:nvSpPr>
              <p:spPr bwMode="auto">
                <a:xfrm>
                  <a:off x="1454" y="2765"/>
                  <a:ext cx="7" cy="4"/>
                </a:xfrm>
                <a:custGeom>
                  <a:avLst/>
                  <a:gdLst>
                    <a:gd name="T0" fmla="*/ 0 w 43"/>
                    <a:gd name="T1" fmla="*/ 7 h 29"/>
                    <a:gd name="T2" fmla="*/ 0 w 43"/>
                    <a:gd name="T3" fmla="*/ 13 h 29"/>
                    <a:gd name="T4" fmla="*/ 43 w 43"/>
                    <a:gd name="T5" fmla="*/ 29 h 29"/>
                    <a:gd name="T6" fmla="*/ 43 w 43"/>
                    <a:gd name="T7" fmla="*/ 24 h 29"/>
                    <a:gd name="T8" fmla="*/ 30 w 43"/>
                    <a:gd name="T9" fmla="*/ 18 h 29"/>
                    <a:gd name="T10" fmla="*/ 30 w 43"/>
                    <a:gd name="T11" fmla="*/ 0 h 29"/>
                    <a:gd name="T12" fmla="*/ 25 w 43"/>
                    <a:gd name="T13" fmla="*/ 17 h 29"/>
                    <a:gd name="T14" fmla="*/ 12 w 43"/>
                    <a:gd name="T15" fmla="*/ 12 h 29"/>
                    <a:gd name="T16" fmla="*/ 10 w 43"/>
                    <a:gd name="T17" fmla="*/ 11 h 29"/>
                    <a:gd name="T18" fmla="*/ 5 w 43"/>
                    <a:gd name="T19" fmla="*/ 10 h 29"/>
                    <a:gd name="T20" fmla="*/ 5 w 43"/>
                    <a:gd name="T21" fmla="*/ 10 h 29"/>
                    <a:gd name="T22" fmla="*/ 0 w 43"/>
                    <a:gd name="T2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7"/>
                      </a:moveTo>
                      <a:lnTo>
                        <a:pt x="0" y="13"/>
                      </a:lnTo>
                      <a:lnTo>
                        <a:pt x="43" y="29"/>
                      </a:lnTo>
                      <a:lnTo>
                        <a:pt x="43" y="24"/>
                      </a:lnTo>
                      <a:lnTo>
                        <a:pt x="30" y="18"/>
                      </a:lnTo>
                      <a:lnTo>
                        <a:pt x="30" y="0"/>
                      </a:lnTo>
                      <a:lnTo>
                        <a:pt x="25" y="17"/>
                      </a:lnTo>
                      <a:lnTo>
                        <a:pt x="12" y="12"/>
                      </a:lnTo>
                      <a:lnTo>
                        <a:pt x="10" y="11"/>
                      </a:lnTo>
                      <a:lnTo>
                        <a:pt x="5" y="10"/>
                      </a:lnTo>
                      <a:lnTo>
                        <a:pt x="5"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6" name="Freeform 3060"/>
                <p:cNvSpPr>
                  <a:spLocks/>
                </p:cNvSpPr>
                <p:nvPr/>
              </p:nvSpPr>
              <p:spPr bwMode="auto">
                <a:xfrm>
                  <a:off x="1454" y="2763"/>
                  <a:ext cx="7" cy="5"/>
                </a:xfrm>
                <a:custGeom>
                  <a:avLst/>
                  <a:gdLst>
                    <a:gd name="T0" fmla="*/ 0 w 43"/>
                    <a:gd name="T1" fmla="*/ 18 h 28"/>
                    <a:gd name="T2" fmla="*/ 5 w 43"/>
                    <a:gd name="T3" fmla="*/ 21 h 28"/>
                    <a:gd name="T4" fmla="*/ 10 w 43"/>
                    <a:gd name="T5" fmla="*/ 20 h 28"/>
                    <a:gd name="T6" fmla="*/ 12 w 43"/>
                    <a:gd name="T7" fmla="*/ 19 h 28"/>
                    <a:gd name="T8" fmla="*/ 17 w 43"/>
                    <a:gd name="T9" fmla="*/ 16 h 28"/>
                    <a:gd name="T10" fmla="*/ 25 w 43"/>
                    <a:gd name="T11" fmla="*/ 13 h 28"/>
                    <a:gd name="T12" fmla="*/ 25 w 43"/>
                    <a:gd name="T13" fmla="*/ 28 h 28"/>
                    <a:gd name="T14" fmla="*/ 30 w 43"/>
                    <a:gd name="T15" fmla="*/ 11 h 28"/>
                    <a:gd name="T16" fmla="*/ 43 w 43"/>
                    <a:gd name="T17" fmla="*/ 7 h 28"/>
                    <a:gd name="T18" fmla="*/ 43 w 43"/>
                    <a:gd name="T19" fmla="*/ 0 h 28"/>
                    <a:gd name="T20" fmla="*/ 0 w 43"/>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8"/>
                      </a:moveTo>
                      <a:lnTo>
                        <a:pt x="5" y="21"/>
                      </a:lnTo>
                      <a:lnTo>
                        <a:pt x="10" y="20"/>
                      </a:lnTo>
                      <a:lnTo>
                        <a:pt x="12" y="19"/>
                      </a:lnTo>
                      <a:lnTo>
                        <a:pt x="17" y="16"/>
                      </a:lnTo>
                      <a:lnTo>
                        <a:pt x="25" y="13"/>
                      </a:lnTo>
                      <a:lnTo>
                        <a:pt x="25" y="28"/>
                      </a:lnTo>
                      <a:lnTo>
                        <a:pt x="30" y="11"/>
                      </a:lnTo>
                      <a:lnTo>
                        <a:pt x="43" y="7"/>
                      </a:lnTo>
                      <a:lnTo>
                        <a:pt x="43"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7" name="Freeform 3061"/>
                <p:cNvSpPr>
                  <a:spLocks/>
                </p:cNvSpPr>
                <p:nvPr/>
              </p:nvSpPr>
              <p:spPr bwMode="auto">
                <a:xfrm>
                  <a:off x="1454" y="2761"/>
                  <a:ext cx="7" cy="1"/>
                </a:xfrm>
                <a:custGeom>
                  <a:avLst/>
                  <a:gdLst>
                    <a:gd name="T0" fmla="*/ 0 w 43"/>
                    <a:gd name="T1" fmla="*/ 0 h 5"/>
                    <a:gd name="T2" fmla="*/ 0 w 43"/>
                    <a:gd name="T3" fmla="*/ 5 h 5"/>
                    <a:gd name="T4" fmla="*/ 43 w 43"/>
                    <a:gd name="T5" fmla="*/ 5 h 5"/>
                    <a:gd name="T6" fmla="*/ 43 w 43"/>
                    <a:gd name="T7" fmla="*/ 0 h 5"/>
                    <a:gd name="T8" fmla="*/ 9 w 43"/>
                    <a:gd name="T9" fmla="*/ 0 h 5"/>
                    <a:gd name="T10" fmla="*/ 9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43" y="5"/>
                      </a:lnTo>
                      <a:lnTo>
                        <a:pt x="43"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8" name="Freeform 3062"/>
                <p:cNvSpPr>
                  <a:spLocks/>
                </p:cNvSpPr>
                <p:nvPr/>
              </p:nvSpPr>
              <p:spPr bwMode="auto">
                <a:xfrm>
                  <a:off x="1454" y="2757"/>
                  <a:ext cx="7" cy="4"/>
                </a:xfrm>
                <a:custGeom>
                  <a:avLst/>
                  <a:gdLst>
                    <a:gd name="T0" fmla="*/ 0 w 43"/>
                    <a:gd name="T1" fmla="*/ 23 h 23"/>
                    <a:gd name="T2" fmla="*/ 9 w 43"/>
                    <a:gd name="T3" fmla="*/ 23 h 23"/>
                    <a:gd name="T4" fmla="*/ 43 w 43"/>
                    <a:gd name="T5" fmla="*/ 0 h 23"/>
                    <a:gd name="T6" fmla="*/ 33 w 43"/>
                    <a:gd name="T7" fmla="*/ 0 h 23"/>
                    <a:gd name="T8" fmla="*/ 0 w 43"/>
                    <a:gd name="T9" fmla="*/ 23 h 23"/>
                  </a:gdLst>
                  <a:ahLst/>
                  <a:cxnLst>
                    <a:cxn ang="0">
                      <a:pos x="T0" y="T1"/>
                    </a:cxn>
                    <a:cxn ang="0">
                      <a:pos x="T2" y="T3"/>
                    </a:cxn>
                    <a:cxn ang="0">
                      <a:pos x="T4" y="T5"/>
                    </a:cxn>
                    <a:cxn ang="0">
                      <a:pos x="T6" y="T7"/>
                    </a:cxn>
                    <a:cxn ang="0">
                      <a:pos x="T8" y="T9"/>
                    </a:cxn>
                  </a:cxnLst>
                  <a:rect l="0" t="0" r="r" b="b"/>
                  <a:pathLst>
                    <a:path w="43" h="23">
                      <a:moveTo>
                        <a:pt x="0" y="23"/>
                      </a:moveTo>
                      <a:lnTo>
                        <a:pt x="9" y="23"/>
                      </a:lnTo>
                      <a:lnTo>
                        <a:pt x="43" y="0"/>
                      </a:lnTo>
                      <a:lnTo>
                        <a:pt x="33"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49" name="Freeform 3063"/>
                <p:cNvSpPr>
                  <a:spLocks/>
                </p:cNvSpPr>
                <p:nvPr/>
              </p:nvSpPr>
              <p:spPr bwMode="auto">
                <a:xfrm>
                  <a:off x="1454" y="2757"/>
                  <a:ext cx="7" cy="0"/>
                </a:xfrm>
                <a:custGeom>
                  <a:avLst/>
                  <a:gdLst>
                    <a:gd name="T0" fmla="*/ 0 w 43"/>
                    <a:gd name="T1" fmla="*/ 0 h 5"/>
                    <a:gd name="T2" fmla="*/ 0 w 43"/>
                    <a:gd name="T3" fmla="*/ 5 h 5"/>
                    <a:gd name="T4" fmla="*/ 33 w 43"/>
                    <a:gd name="T5" fmla="*/ 5 h 5"/>
                    <a:gd name="T6" fmla="*/ 33 w 43"/>
                    <a:gd name="T7" fmla="*/ 5 h 5"/>
                    <a:gd name="T8" fmla="*/ 43 w 43"/>
                    <a:gd name="T9" fmla="*/ 5 h 5"/>
                    <a:gd name="T10" fmla="*/ 43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33" y="5"/>
                      </a:lnTo>
                      <a:lnTo>
                        <a:pt x="33"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0" name="Freeform 3064"/>
                <p:cNvSpPr>
                  <a:spLocks/>
                </p:cNvSpPr>
                <p:nvPr/>
              </p:nvSpPr>
              <p:spPr bwMode="auto">
                <a:xfrm>
                  <a:off x="1458" y="2749"/>
                  <a:ext cx="3" cy="3"/>
                </a:xfrm>
                <a:custGeom>
                  <a:avLst/>
                  <a:gdLst>
                    <a:gd name="T0" fmla="*/ 0 w 19"/>
                    <a:gd name="T1" fmla="*/ 0 h 18"/>
                    <a:gd name="T2" fmla="*/ 0 w 19"/>
                    <a:gd name="T3" fmla="*/ 18 h 18"/>
                    <a:gd name="T4" fmla="*/ 5 w 19"/>
                    <a:gd name="T5" fmla="*/ 18 h 18"/>
                    <a:gd name="T6" fmla="*/ 5 w 19"/>
                    <a:gd name="T7" fmla="*/ 5 h 18"/>
                    <a:gd name="T8" fmla="*/ 12 w 19"/>
                    <a:gd name="T9" fmla="*/ 5 h 18"/>
                    <a:gd name="T10" fmla="*/ 14 w 19"/>
                    <a:gd name="T11" fmla="*/ 8 h 18"/>
                    <a:gd name="T12" fmla="*/ 17 w 19"/>
                    <a:gd name="T13" fmla="*/ 13 h 18"/>
                    <a:gd name="T14" fmla="*/ 18 w 19"/>
                    <a:gd name="T15" fmla="*/ 18 h 18"/>
                    <a:gd name="T16" fmla="*/ 19 w 19"/>
                    <a:gd name="T17" fmla="*/ 5 h 18"/>
                    <a:gd name="T18" fmla="*/ 16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0" y="18"/>
                      </a:lnTo>
                      <a:lnTo>
                        <a:pt x="5" y="18"/>
                      </a:lnTo>
                      <a:lnTo>
                        <a:pt x="5" y="5"/>
                      </a:lnTo>
                      <a:lnTo>
                        <a:pt x="12" y="5"/>
                      </a:lnTo>
                      <a:lnTo>
                        <a:pt x="14" y="8"/>
                      </a:lnTo>
                      <a:lnTo>
                        <a:pt x="17" y="13"/>
                      </a:lnTo>
                      <a:lnTo>
                        <a:pt x="18" y="18"/>
                      </a:lnTo>
                      <a:lnTo>
                        <a:pt x="19" y="5"/>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1" name="Freeform 3065"/>
                <p:cNvSpPr>
                  <a:spLocks/>
                </p:cNvSpPr>
                <p:nvPr/>
              </p:nvSpPr>
              <p:spPr bwMode="auto">
                <a:xfrm>
                  <a:off x="1455" y="2749"/>
                  <a:ext cx="2" cy="3"/>
                </a:xfrm>
                <a:custGeom>
                  <a:avLst/>
                  <a:gdLst>
                    <a:gd name="T0" fmla="*/ 0 w 11"/>
                    <a:gd name="T1" fmla="*/ 6 h 17"/>
                    <a:gd name="T2" fmla="*/ 2 w 11"/>
                    <a:gd name="T3" fmla="*/ 17 h 17"/>
                    <a:gd name="T4" fmla="*/ 3 w 11"/>
                    <a:gd name="T5" fmla="*/ 14 h 17"/>
                    <a:gd name="T6" fmla="*/ 4 w 11"/>
                    <a:gd name="T7" fmla="*/ 10 h 17"/>
                    <a:gd name="T8" fmla="*/ 6 w 11"/>
                    <a:gd name="T9" fmla="*/ 8 h 17"/>
                    <a:gd name="T10" fmla="*/ 11 w 11"/>
                    <a:gd name="T11" fmla="*/ 4 h 17"/>
                    <a:gd name="T12" fmla="*/ 10 w 11"/>
                    <a:gd name="T13" fmla="*/ 0 h 17"/>
                    <a:gd name="T14" fmla="*/ 9 w 11"/>
                    <a:gd name="T15" fmla="*/ 0 h 17"/>
                    <a:gd name="T16" fmla="*/ 4 w 11"/>
                    <a:gd name="T17" fmla="*/ 2 h 17"/>
                    <a:gd name="T18" fmla="*/ 0 w 11"/>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6"/>
                      </a:moveTo>
                      <a:lnTo>
                        <a:pt x="2" y="17"/>
                      </a:lnTo>
                      <a:lnTo>
                        <a:pt x="3" y="14"/>
                      </a:lnTo>
                      <a:lnTo>
                        <a:pt x="4" y="10"/>
                      </a:lnTo>
                      <a:lnTo>
                        <a:pt x="6" y="8"/>
                      </a:lnTo>
                      <a:lnTo>
                        <a:pt x="11" y="4"/>
                      </a:lnTo>
                      <a:lnTo>
                        <a:pt x="10" y="0"/>
                      </a:lnTo>
                      <a:lnTo>
                        <a:pt x="9" y="0"/>
                      </a:lnTo>
                      <a:lnTo>
                        <a:pt x="4"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2" name="Freeform 3066"/>
                <p:cNvSpPr>
                  <a:spLocks/>
                </p:cNvSpPr>
                <p:nvPr/>
              </p:nvSpPr>
              <p:spPr bwMode="auto">
                <a:xfrm>
                  <a:off x="1454" y="2749"/>
                  <a:ext cx="7" cy="6"/>
                </a:xfrm>
                <a:custGeom>
                  <a:avLst/>
                  <a:gdLst>
                    <a:gd name="T0" fmla="*/ 0 w 44"/>
                    <a:gd name="T1" fmla="*/ 13 h 35"/>
                    <a:gd name="T2" fmla="*/ 0 w 44"/>
                    <a:gd name="T3" fmla="*/ 14 h 35"/>
                    <a:gd name="T4" fmla="*/ 1 w 44"/>
                    <a:gd name="T5" fmla="*/ 21 h 35"/>
                    <a:gd name="T6" fmla="*/ 2 w 44"/>
                    <a:gd name="T7" fmla="*/ 25 h 35"/>
                    <a:gd name="T8" fmla="*/ 7 w 44"/>
                    <a:gd name="T9" fmla="*/ 29 h 35"/>
                    <a:gd name="T10" fmla="*/ 11 w 44"/>
                    <a:gd name="T11" fmla="*/ 32 h 35"/>
                    <a:gd name="T12" fmla="*/ 11 w 44"/>
                    <a:gd name="T13" fmla="*/ 32 h 35"/>
                    <a:gd name="T14" fmla="*/ 16 w 44"/>
                    <a:gd name="T15" fmla="*/ 35 h 35"/>
                    <a:gd name="T16" fmla="*/ 23 w 44"/>
                    <a:gd name="T17" fmla="*/ 35 h 35"/>
                    <a:gd name="T18" fmla="*/ 23 w 44"/>
                    <a:gd name="T19" fmla="*/ 35 h 35"/>
                    <a:gd name="T20" fmla="*/ 29 w 44"/>
                    <a:gd name="T21" fmla="*/ 35 h 35"/>
                    <a:gd name="T22" fmla="*/ 34 w 44"/>
                    <a:gd name="T23" fmla="*/ 32 h 35"/>
                    <a:gd name="T24" fmla="*/ 39 w 44"/>
                    <a:gd name="T25" fmla="*/ 29 h 35"/>
                    <a:gd name="T26" fmla="*/ 39 w 44"/>
                    <a:gd name="T27" fmla="*/ 28 h 35"/>
                    <a:gd name="T28" fmla="*/ 42 w 44"/>
                    <a:gd name="T29" fmla="*/ 24 h 35"/>
                    <a:gd name="T30" fmla="*/ 44 w 44"/>
                    <a:gd name="T31" fmla="*/ 19 h 35"/>
                    <a:gd name="T32" fmla="*/ 44 w 44"/>
                    <a:gd name="T33" fmla="*/ 13 h 35"/>
                    <a:gd name="T34" fmla="*/ 44 w 44"/>
                    <a:gd name="T35" fmla="*/ 10 h 35"/>
                    <a:gd name="T36" fmla="*/ 43 w 44"/>
                    <a:gd name="T37" fmla="*/ 5 h 35"/>
                    <a:gd name="T38" fmla="*/ 41 w 44"/>
                    <a:gd name="T39" fmla="*/ 0 h 35"/>
                    <a:gd name="T40" fmla="*/ 40 w 44"/>
                    <a:gd name="T41" fmla="*/ 13 h 35"/>
                    <a:gd name="T42" fmla="*/ 39 w 44"/>
                    <a:gd name="T43" fmla="*/ 16 h 35"/>
                    <a:gd name="T44" fmla="*/ 38 w 44"/>
                    <a:gd name="T45" fmla="*/ 22 h 35"/>
                    <a:gd name="T46" fmla="*/ 35 w 44"/>
                    <a:gd name="T47" fmla="*/ 24 h 35"/>
                    <a:gd name="T48" fmla="*/ 31 w 44"/>
                    <a:gd name="T49" fmla="*/ 27 h 35"/>
                    <a:gd name="T50" fmla="*/ 28 w 44"/>
                    <a:gd name="T51" fmla="*/ 28 h 35"/>
                    <a:gd name="T52" fmla="*/ 22 w 44"/>
                    <a:gd name="T53" fmla="*/ 29 h 35"/>
                    <a:gd name="T54" fmla="*/ 19 w 44"/>
                    <a:gd name="T55" fmla="*/ 29 h 35"/>
                    <a:gd name="T56" fmla="*/ 14 w 44"/>
                    <a:gd name="T57" fmla="*/ 28 h 35"/>
                    <a:gd name="T58" fmla="*/ 10 w 44"/>
                    <a:gd name="T59" fmla="*/ 25 h 35"/>
                    <a:gd name="T60" fmla="*/ 9 w 44"/>
                    <a:gd name="T61" fmla="*/ 24 h 35"/>
                    <a:gd name="T62" fmla="*/ 6 w 44"/>
                    <a:gd name="T63" fmla="*/ 20 h 35"/>
                    <a:gd name="T64" fmla="*/ 5 w 44"/>
                    <a:gd name="T65" fmla="*/ 13 h 35"/>
                    <a:gd name="T66" fmla="*/ 3 w 44"/>
                    <a:gd name="T67" fmla="*/ 2 h 35"/>
                    <a:gd name="T68" fmla="*/ 2 w 44"/>
                    <a:gd name="T69" fmla="*/ 3 h 35"/>
                    <a:gd name="T70" fmla="*/ 0 w 44"/>
                    <a:gd name="T71" fmla="*/ 7 h 35"/>
                    <a:gd name="T72" fmla="*/ 0 w 44"/>
                    <a:gd name="T73"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5">
                      <a:moveTo>
                        <a:pt x="0" y="13"/>
                      </a:moveTo>
                      <a:lnTo>
                        <a:pt x="0" y="14"/>
                      </a:lnTo>
                      <a:lnTo>
                        <a:pt x="1" y="21"/>
                      </a:lnTo>
                      <a:lnTo>
                        <a:pt x="2" y="25"/>
                      </a:lnTo>
                      <a:lnTo>
                        <a:pt x="7" y="29"/>
                      </a:lnTo>
                      <a:lnTo>
                        <a:pt x="11" y="32"/>
                      </a:lnTo>
                      <a:lnTo>
                        <a:pt x="11" y="32"/>
                      </a:lnTo>
                      <a:lnTo>
                        <a:pt x="16" y="35"/>
                      </a:lnTo>
                      <a:lnTo>
                        <a:pt x="23" y="35"/>
                      </a:lnTo>
                      <a:lnTo>
                        <a:pt x="23" y="35"/>
                      </a:lnTo>
                      <a:lnTo>
                        <a:pt x="29" y="35"/>
                      </a:lnTo>
                      <a:lnTo>
                        <a:pt x="34" y="32"/>
                      </a:lnTo>
                      <a:lnTo>
                        <a:pt x="39" y="29"/>
                      </a:lnTo>
                      <a:lnTo>
                        <a:pt x="39" y="28"/>
                      </a:lnTo>
                      <a:lnTo>
                        <a:pt x="42" y="24"/>
                      </a:lnTo>
                      <a:lnTo>
                        <a:pt x="44" y="19"/>
                      </a:lnTo>
                      <a:lnTo>
                        <a:pt x="44" y="13"/>
                      </a:lnTo>
                      <a:lnTo>
                        <a:pt x="44" y="10"/>
                      </a:lnTo>
                      <a:lnTo>
                        <a:pt x="43" y="5"/>
                      </a:lnTo>
                      <a:lnTo>
                        <a:pt x="41" y="0"/>
                      </a:lnTo>
                      <a:lnTo>
                        <a:pt x="40" y="13"/>
                      </a:lnTo>
                      <a:lnTo>
                        <a:pt x="39" y="16"/>
                      </a:lnTo>
                      <a:lnTo>
                        <a:pt x="38" y="22"/>
                      </a:lnTo>
                      <a:lnTo>
                        <a:pt x="35" y="24"/>
                      </a:lnTo>
                      <a:lnTo>
                        <a:pt x="31" y="27"/>
                      </a:lnTo>
                      <a:lnTo>
                        <a:pt x="28" y="28"/>
                      </a:lnTo>
                      <a:lnTo>
                        <a:pt x="22" y="29"/>
                      </a:lnTo>
                      <a:lnTo>
                        <a:pt x="19" y="29"/>
                      </a:lnTo>
                      <a:lnTo>
                        <a:pt x="14" y="28"/>
                      </a:lnTo>
                      <a:lnTo>
                        <a:pt x="10" y="25"/>
                      </a:lnTo>
                      <a:lnTo>
                        <a:pt x="9" y="24"/>
                      </a:lnTo>
                      <a:lnTo>
                        <a:pt x="6" y="20"/>
                      </a:lnTo>
                      <a:lnTo>
                        <a:pt x="5" y="13"/>
                      </a:lnTo>
                      <a:lnTo>
                        <a:pt x="3" y="2"/>
                      </a:lnTo>
                      <a:lnTo>
                        <a:pt x="2" y="3"/>
                      </a:lnTo>
                      <a:lnTo>
                        <a:pt x="0"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3" name="Freeform 3067"/>
                <p:cNvSpPr>
                  <a:spLocks/>
                </p:cNvSpPr>
                <p:nvPr/>
              </p:nvSpPr>
              <p:spPr bwMode="auto">
                <a:xfrm>
                  <a:off x="1454" y="2743"/>
                  <a:ext cx="7" cy="5"/>
                </a:xfrm>
                <a:custGeom>
                  <a:avLst/>
                  <a:gdLst>
                    <a:gd name="T0" fmla="*/ 0 w 44"/>
                    <a:gd name="T1" fmla="*/ 6 h 28"/>
                    <a:gd name="T2" fmla="*/ 0 w 44"/>
                    <a:gd name="T3" fmla="*/ 12 h 28"/>
                    <a:gd name="T4" fmla="*/ 44 w 44"/>
                    <a:gd name="T5" fmla="*/ 28 h 28"/>
                    <a:gd name="T6" fmla="*/ 44 w 44"/>
                    <a:gd name="T7" fmla="*/ 23 h 28"/>
                    <a:gd name="T8" fmla="*/ 30 w 44"/>
                    <a:gd name="T9" fmla="*/ 17 h 28"/>
                    <a:gd name="T10" fmla="*/ 30 w 44"/>
                    <a:gd name="T11" fmla="*/ 0 h 28"/>
                    <a:gd name="T12" fmla="*/ 26 w 44"/>
                    <a:gd name="T13" fmla="*/ 16 h 28"/>
                    <a:gd name="T14" fmla="*/ 13 w 44"/>
                    <a:gd name="T15" fmla="*/ 11 h 28"/>
                    <a:gd name="T16" fmla="*/ 11 w 44"/>
                    <a:gd name="T17" fmla="*/ 11 h 28"/>
                    <a:gd name="T18" fmla="*/ 5 w 44"/>
                    <a:gd name="T19" fmla="*/ 9 h 28"/>
                    <a:gd name="T20" fmla="*/ 5 w 44"/>
                    <a:gd name="T21" fmla="*/ 9 h 28"/>
                    <a:gd name="T22" fmla="*/ 0 w 44"/>
                    <a:gd name="T2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8">
                      <a:moveTo>
                        <a:pt x="0" y="6"/>
                      </a:moveTo>
                      <a:lnTo>
                        <a:pt x="0" y="12"/>
                      </a:lnTo>
                      <a:lnTo>
                        <a:pt x="44" y="28"/>
                      </a:lnTo>
                      <a:lnTo>
                        <a:pt x="44" y="23"/>
                      </a:lnTo>
                      <a:lnTo>
                        <a:pt x="30" y="17"/>
                      </a:lnTo>
                      <a:lnTo>
                        <a:pt x="30" y="0"/>
                      </a:lnTo>
                      <a:lnTo>
                        <a:pt x="26" y="16"/>
                      </a:lnTo>
                      <a:lnTo>
                        <a:pt x="13" y="11"/>
                      </a:lnTo>
                      <a:lnTo>
                        <a:pt x="11" y="11"/>
                      </a:lnTo>
                      <a:lnTo>
                        <a:pt x="5" y="9"/>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4" name="Freeform 3068"/>
                <p:cNvSpPr>
                  <a:spLocks/>
                </p:cNvSpPr>
                <p:nvPr/>
              </p:nvSpPr>
              <p:spPr bwMode="auto">
                <a:xfrm>
                  <a:off x="1454" y="2741"/>
                  <a:ext cx="7" cy="5"/>
                </a:xfrm>
                <a:custGeom>
                  <a:avLst/>
                  <a:gdLst>
                    <a:gd name="T0" fmla="*/ 0 w 43"/>
                    <a:gd name="T1" fmla="*/ 18 h 28"/>
                    <a:gd name="T2" fmla="*/ 5 w 43"/>
                    <a:gd name="T3" fmla="*/ 21 h 28"/>
                    <a:gd name="T4" fmla="*/ 10 w 43"/>
                    <a:gd name="T5" fmla="*/ 20 h 28"/>
                    <a:gd name="T6" fmla="*/ 12 w 43"/>
                    <a:gd name="T7" fmla="*/ 19 h 28"/>
                    <a:gd name="T8" fmla="*/ 17 w 43"/>
                    <a:gd name="T9" fmla="*/ 16 h 28"/>
                    <a:gd name="T10" fmla="*/ 26 w 43"/>
                    <a:gd name="T11" fmla="*/ 13 h 28"/>
                    <a:gd name="T12" fmla="*/ 26 w 43"/>
                    <a:gd name="T13" fmla="*/ 28 h 28"/>
                    <a:gd name="T14" fmla="*/ 30 w 43"/>
                    <a:gd name="T15" fmla="*/ 12 h 28"/>
                    <a:gd name="T16" fmla="*/ 43 w 43"/>
                    <a:gd name="T17" fmla="*/ 7 h 28"/>
                    <a:gd name="T18" fmla="*/ 43 w 43"/>
                    <a:gd name="T19" fmla="*/ 0 h 28"/>
                    <a:gd name="T20" fmla="*/ 0 w 43"/>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8"/>
                      </a:moveTo>
                      <a:lnTo>
                        <a:pt x="5" y="21"/>
                      </a:lnTo>
                      <a:lnTo>
                        <a:pt x="10" y="20"/>
                      </a:lnTo>
                      <a:lnTo>
                        <a:pt x="12" y="19"/>
                      </a:lnTo>
                      <a:lnTo>
                        <a:pt x="17" y="16"/>
                      </a:lnTo>
                      <a:lnTo>
                        <a:pt x="26" y="13"/>
                      </a:lnTo>
                      <a:lnTo>
                        <a:pt x="26" y="28"/>
                      </a:lnTo>
                      <a:lnTo>
                        <a:pt x="30" y="12"/>
                      </a:lnTo>
                      <a:lnTo>
                        <a:pt x="43" y="7"/>
                      </a:lnTo>
                      <a:lnTo>
                        <a:pt x="43"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5" name="Freeform 3069"/>
                <p:cNvSpPr>
                  <a:spLocks/>
                </p:cNvSpPr>
                <p:nvPr/>
              </p:nvSpPr>
              <p:spPr bwMode="auto">
                <a:xfrm>
                  <a:off x="1454" y="2736"/>
                  <a:ext cx="7" cy="5"/>
                </a:xfrm>
                <a:custGeom>
                  <a:avLst/>
                  <a:gdLst>
                    <a:gd name="T0" fmla="*/ 0 w 43"/>
                    <a:gd name="T1" fmla="*/ 21 h 26"/>
                    <a:gd name="T2" fmla="*/ 0 w 43"/>
                    <a:gd name="T3" fmla="*/ 26 h 26"/>
                    <a:gd name="T4" fmla="*/ 43 w 43"/>
                    <a:gd name="T5" fmla="*/ 26 h 26"/>
                    <a:gd name="T6" fmla="*/ 43 w 43"/>
                    <a:gd name="T7" fmla="*/ 0 h 26"/>
                    <a:gd name="T8" fmla="*/ 39 w 43"/>
                    <a:gd name="T9" fmla="*/ 0 h 26"/>
                    <a:gd name="T10" fmla="*/ 39 w 43"/>
                    <a:gd name="T11" fmla="*/ 20 h 26"/>
                    <a:gd name="T12" fmla="*/ 0 w 43"/>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0" y="21"/>
                      </a:moveTo>
                      <a:lnTo>
                        <a:pt x="0" y="26"/>
                      </a:lnTo>
                      <a:lnTo>
                        <a:pt x="43" y="26"/>
                      </a:lnTo>
                      <a:lnTo>
                        <a:pt x="43" y="0"/>
                      </a:lnTo>
                      <a:lnTo>
                        <a:pt x="39" y="0"/>
                      </a:lnTo>
                      <a:lnTo>
                        <a:pt x="39" y="2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6" name="Freeform 3070"/>
                <p:cNvSpPr>
                  <a:spLocks/>
                </p:cNvSpPr>
                <p:nvPr/>
              </p:nvSpPr>
              <p:spPr bwMode="auto">
                <a:xfrm>
                  <a:off x="1454" y="2730"/>
                  <a:ext cx="7" cy="5"/>
                </a:xfrm>
                <a:custGeom>
                  <a:avLst/>
                  <a:gdLst>
                    <a:gd name="T0" fmla="*/ 0 w 43"/>
                    <a:gd name="T1" fmla="*/ 22 h 28"/>
                    <a:gd name="T2" fmla="*/ 0 w 43"/>
                    <a:gd name="T3" fmla="*/ 28 h 28"/>
                    <a:gd name="T4" fmla="*/ 43 w 43"/>
                    <a:gd name="T5" fmla="*/ 27 h 28"/>
                    <a:gd name="T6" fmla="*/ 43 w 43"/>
                    <a:gd name="T7" fmla="*/ 0 h 28"/>
                    <a:gd name="T8" fmla="*/ 38 w 43"/>
                    <a:gd name="T9" fmla="*/ 0 h 28"/>
                    <a:gd name="T10" fmla="*/ 38 w 43"/>
                    <a:gd name="T11" fmla="*/ 22 h 28"/>
                    <a:gd name="T12" fmla="*/ 0 w 43"/>
                    <a:gd name="T13" fmla="*/ 22 h 28"/>
                  </a:gdLst>
                  <a:ahLst/>
                  <a:cxnLst>
                    <a:cxn ang="0">
                      <a:pos x="T0" y="T1"/>
                    </a:cxn>
                    <a:cxn ang="0">
                      <a:pos x="T2" y="T3"/>
                    </a:cxn>
                    <a:cxn ang="0">
                      <a:pos x="T4" y="T5"/>
                    </a:cxn>
                    <a:cxn ang="0">
                      <a:pos x="T6" y="T7"/>
                    </a:cxn>
                    <a:cxn ang="0">
                      <a:pos x="T8" y="T9"/>
                    </a:cxn>
                    <a:cxn ang="0">
                      <a:pos x="T10" y="T11"/>
                    </a:cxn>
                    <a:cxn ang="0">
                      <a:pos x="T12" y="T13"/>
                    </a:cxn>
                  </a:cxnLst>
                  <a:rect l="0" t="0" r="r" b="b"/>
                  <a:pathLst>
                    <a:path w="43" h="28">
                      <a:moveTo>
                        <a:pt x="0" y="22"/>
                      </a:moveTo>
                      <a:lnTo>
                        <a:pt x="0" y="28"/>
                      </a:lnTo>
                      <a:lnTo>
                        <a:pt x="43" y="27"/>
                      </a:lnTo>
                      <a:lnTo>
                        <a:pt x="43" y="0"/>
                      </a:lnTo>
                      <a:lnTo>
                        <a:pt x="38" y="0"/>
                      </a:lnTo>
                      <a:lnTo>
                        <a:pt x="38"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7" name="Freeform 3071"/>
                <p:cNvSpPr>
                  <a:spLocks/>
                </p:cNvSpPr>
                <p:nvPr/>
              </p:nvSpPr>
              <p:spPr bwMode="auto">
                <a:xfrm>
                  <a:off x="1454" y="2724"/>
                  <a:ext cx="7" cy="5"/>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7 h 32"/>
                    <a:gd name="T12" fmla="*/ 24 w 43"/>
                    <a:gd name="T13" fmla="*/ 27 h 32"/>
                    <a:gd name="T14" fmla="*/ 24 w 43"/>
                    <a:gd name="T15" fmla="*/ 3 h 32"/>
                    <a:gd name="T16" fmla="*/ 18 w 43"/>
                    <a:gd name="T17" fmla="*/ 3 h 32"/>
                    <a:gd name="T18" fmla="*/ 18 w 43"/>
                    <a:gd name="T19" fmla="*/ 27 h 32"/>
                    <a:gd name="T20" fmla="*/ 6 w 43"/>
                    <a:gd name="T21" fmla="*/ 27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7"/>
                      </a:lnTo>
                      <a:lnTo>
                        <a:pt x="24" y="27"/>
                      </a:lnTo>
                      <a:lnTo>
                        <a:pt x="24" y="3"/>
                      </a:lnTo>
                      <a:lnTo>
                        <a:pt x="18" y="3"/>
                      </a:lnTo>
                      <a:lnTo>
                        <a:pt x="18" y="27"/>
                      </a:lnTo>
                      <a:lnTo>
                        <a:pt x="6" y="27"/>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8" name="Freeform 3072"/>
                <p:cNvSpPr>
                  <a:spLocks/>
                </p:cNvSpPr>
                <p:nvPr/>
              </p:nvSpPr>
              <p:spPr bwMode="auto">
                <a:xfrm>
                  <a:off x="1465" y="2741"/>
                  <a:ext cx="7" cy="7"/>
                </a:xfrm>
                <a:custGeom>
                  <a:avLst/>
                  <a:gdLst>
                    <a:gd name="T0" fmla="*/ 41 w 41"/>
                    <a:gd name="T1" fmla="*/ 0 h 43"/>
                    <a:gd name="T2" fmla="*/ 33 w 41"/>
                    <a:gd name="T3" fmla="*/ 1 h 43"/>
                    <a:gd name="T4" fmla="*/ 26 w 41"/>
                    <a:gd name="T5" fmla="*/ 5 h 43"/>
                    <a:gd name="T6" fmla="*/ 18 w 41"/>
                    <a:gd name="T7" fmla="*/ 8 h 43"/>
                    <a:gd name="T8" fmla="*/ 12 w 41"/>
                    <a:gd name="T9" fmla="*/ 13 h 43"/>
                    <a:gd name="T10" fmla="*/ 7 w 41"/>
                    <a:gd name="T11" fmla="*/ 19 h 43"/>
                    <a:gd name="T12" fmla="*/ 3 w 41"/>
                    <a:gd name="T13" fmla="*/ 27 h 43"/>
                    <a:gd name="T14" fmla="*/ 1 w 41"/>
                    <a:gd name="T15" fmla="*/ 35 h 43"/>
                    <a:gd name="T16" fmla="*/ 0 w 41"/>
                    <a:gd name="T17"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3">
                      <a:moveTo>
                        <a:pt x="41" y="0"/>
                      </a:moveTo>
                      <a:lnTo>
                        <a:pt x="33" y="1"/>
                      </a:lnTo>
                      <a:lnTo>
                        <a:pt x="26" y="5"/>
                      </a:lnTo>
                      <a:lnTo>
                        <a:pt x="18" y="8"/>
                      </a:lnTo>
                      <a:lnTo>
                        <a:pt x="12" y="13"/>
                      </a:lnTo>
                      <a:lnTo>
                        <a:pt x="7" y="19"/>
                      </a:lnTo>
                      <a:lnTo>
                        <a:pt x="3" y="27"/>
                      </a:lnTo>
                      <a:lnTo>
                        <a:pt x="1" y="35"/>
                      </a:lnTo>
                      <a:lnTo>
                        <a:pt x="0"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59" name="Line 3073"/>
                <p:cNvSpPr>
                  <a:spLocks noChangeShapeType="1"/>
                </p:cNvSpPr>
                <p:nvPr/>
              </p:nvSpPr>
              <p:spPr bwMode="auto">
                <a:xfrm flipV="1">
                  <a:off x="1465" y="2728"/>
                  <a:ext cx="2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0" name="Line 3074"/>
                <p:cNvSpPr>
                  <a:spLocks noChangeShapeType="1"/>
                </p:cNvSpPr>
                <p:nvPr/>
              </p:nvSpPr>
              <p:spPr bwMode="auto">
                <a:xfrm flipV="1">
                  <a:off x="1465" y="2706"/>
                  <a:ext cx="0"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1" name="Line 3075"/>
                <p:cNvSpPr>
                  <a:spLocks noChangeShapeType="1"/>
                </p:cNvSpPr>
                <p:nvPr/>
              </p:nvSpPr>
              <p:spPr bwMode="auto">
                <a:xfrm flipV="1">
                  <a:off x="1422" y="267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2" name="Line 3076"/>
                <p:cNvSpPr>
                  <a:spLocks noChangeShapeType="1"/>
                </p:cNvSpPr>
                <p:nvPr/>
              </p:nvSpPr>
              <p:spPr bwMode="auto">
                <a:xfrm>
                  <a:off x="1494" y="2740"/>
                  <a:ext cx="3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3" name="Line 3077"/>
                <p:cNvSpPr>
                  <a:spLocks noChangeShapeType="1"/>
                </p:cNvSpPr>
                <p:nvPr/>
              </p:nvSpPr>
              <p:spPr bwMode="auto">
                <a:xfrm>
                  <a:off x="1486" y="2728"/>
                  <a:ext cx="32"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4" name="Line 3078"/>
                <p:cNvSpPr>
                  <a:spLocks noChangeShapeType="1"/>
                </p:cNvSpPr>
                <p:nvPr/>
              </p:nvSpPr>
              <p:spPr bwMode="auto">
                <a:xfrm flipV="1">
                  <a:off x="1472" y="2740"/>
                  <a:ext cx="2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5" name="Line 3079"/>
                <p:cNvSpPr>
                  <a:spLocks noChangeShapeType="1"/>
                </p:cNvSpPr>
                <p:nvPr/>
              </p:nvSpPr>
              <p:spPr bwMode="auto">
                <a:xfrm flipH="1" flipV="1">
                  <a:off x="1466" y="2602"/>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6" name="Line 3080"/>
                <p:cNvSpPr>
                  <a:spLocks noChangeShapeType="1"/>
                </p:cNvSpPr>
                <p:nvPr/>
              </p:nvSpPr>
              <p:spPr bwMode="auto">
                <a:xfrm flipH="1" flipV="1">
                  <a:off x="1466" y="2617"/>
                  <a:ext cx="1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7" name="Line 3081"/>
                <p:cNvSpPr>
                  <a:spLocks noChangeShapeType="1"/>
                </p:cNvSpPr>
                <p:nvPr/>
              </p:nvSpPr>
              <p:spPr bwMode="auto">
                <a:xfrm flipH="1" flipV="1">
                  <a:off x="1453" y="2603"/>
                  <a:ext cx="4"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8" name="Line 3082"/>
                <p:cNvSpPr>
                  <a:spLocks noChangeShapeType="1"/>
                </p:cNvSpPr>
                <p:nvPr/>
              </p:nvSpPr>
              <p:spPr bwMode="auto">
                <a:xfrm flipH="1" flipV="1">
                  <a:off x="1457" y="2609"/>
                  <a:ext cx="4"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9" name="Line 3083"/>
                <p:cNvSpPr>
                  <a:spLocks noChangeShapeType="1"/>
                </p:cNvSpPr>
                <p:nvPr/>
              </p:nvSpPr>
              <p:spPr bwMode="auto">
                <a:xfrm flipH="1" flipV="1">
                  <a:off x="1461" y="2613"/>
                  <a:ext cx="5"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0" name="Line 3084"/>
                <p:cNvSpPr>
                  <a:spLocks noChangeShapeType="1"/>
                </p:cNvSpPr>
                <p:nvPr/>
              </p:nvSpPr>
              <p:spPr bwMode="auto">
                <a:xfrm flipH="1" flipV="1">
                  <a:off x="1450" y="2589"/>
                  <a:ext cx="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1" name="Line 3085"/>
                <p:cNvSpPr>
                  <a:spLocks noChangeShapeType="1"/>
                </p:cNvSpPr>
                <p:nvPr/>
              </p:nvSpPr>
              <p:spPr bwMode="auto">
                <a:xfrm flipH="1" flipV="1">
                  <a:off x="1450" y="2583"/>
                  <a:ext cx="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2" name="Line 3086"/>
                <p:cNvSpPr>
                  <a:spLocks noChangeShapeType="1"/>
                </p:cNvSpPr>
                <p:nvPr/>
              </p:nvSpPr>
              <p:spPr bwMode="auto">
                <a:xfrm flipH="1" flipV="1">
                  <a:off x="1460" y="2587"/>
                  <a:ext cx="2"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3" name="Line 3087"/>
                <p:cNvSpPr>
                  <a:spLocks noChangeShapeType="1"/>
                </p:cNvSpPr>
                <p:nvPr/>
              </p:nvSpPr>
              <p:spPr bwMode="auto">
                <a:xfrm flipH="1" flipV="1">
                  <a:off x="1451" y="259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4" name="Line 3088"/>
                <p:cNvSpPr>
                  <a:spLocks noChangeShapeType="1"/>
                </p:cNvSpPr>
                <p:nvPr/>
              </p:nvSpPr>
              <p:spPr bwMode="auto">
                <a:xfrm flipH="1" flipV="1">
                  <a:off x="1452" y="2598"/>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5" name="Line 3089"/>
                <p:cNvSpPr>
                  <a:spLocks noChangeShapeType="1"/>
                </p:cNvSpPr>
                <p:nvPr/>
              </p:nvSpPr>
              <p:spPr bwMode="auto">
                <a:xfrm flipH="1" flipV="1">
                  <a:off x="1462" y="2592"/>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6" name="Line 3090"/>
                <p:cNvSpPr>
                  <a:spLocks noChangeShapeType="1"/>
                </p:cNvSpPr>
                <p:nvPr/>
              </p:nvSpPr>
              <p:spPr bwMode="auto">
                <a:xfrm flipH="1" flipV="1">
                  <a:off x="1463" y="2595"/>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7" name="Line 3091"/>
                <p:cNvSpPr>
                  <a:spLocks noChangeShapeType="1"/>
                </p:cNvSpPr>
                <p:nvPr/>
              </p:nvSpPr>
              <p:spPr bwMode="auto">
                <a:xfrm flipH="1" flipV="1">
                  <a:off x="1463" y="2599"/>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8" name="Line 3092"/>
                <p:cNvSpPr>
                  <a:spLocks noChangeShapeType="1"/>
                </p:cNvSpPr>
                <p:nvPr/>
              </p:nvSpPr>
              <p:spPr bwMode="auto">
                <a:xfrm flipH="1" flipV="1">
                  <a:off x="1460" y="2584"/>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79" name="Line 3093"/>
                <p:cNvSpPr>
                  <a:spLocks noChangeShapeType="1"/>
                </p:cNvSpPr>
                <p:nvPr/>
              </p:nvSpPr>
              <p:spPr bwMode="auto">
                <a:xfrm flipH="1" flipV="1">
                  <a:off x="1499" y="261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0" name="Line 3094"/>
                <p:cNvSpPr>
                  <a:spLocks noChangeShapeType="1"/>
                </p:cNvSpPr>
                <p:nvPr/>
              </p:nvSpPr>
              <p:spPr bwMode="auto">
                <a:xfrm flipH="1" flipV="1">
                  <a:off x="1497" y="2624"/>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1" name="Line 3095"/>
                <p:cNvSpPr>
                  <a:spLocks noChangeShapeType="1"/>
                </p:cNvSpPr>
                <p:nvPr/>
              </p:nvSpPr>
              <p:spPr bwMode="auto">
                <a:xfrm flipH="1" flipV="1">
                  <a:off x="1483" y="261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2" name="Line 3096"/>
                <p:cNvSpPr>
                  <a:spLocks noChangeShapeType="1"/>
                </p:cNvSpPr>
                <p:nvPr/>
              </p:nvSpPr>
              <p:spPr bwMode="auto">
                <a:xfrm flipH="1" flipV="1">
                  <a:off x="1481" y="2622"/>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3" name="Line 3097"/>
                <p:cNvSpPr>
                  <a:spLocks noChangeShapeType="1"/>
                </p:cNvSpPr>
                <p:nvPr/>
              </p:nvSpPr>
              <p:spPr bwMode="auto">
                <a:xfrm flipH="1" flipV="1">
                  <a:off x="1476" y="2620"/>
                  <a:ext cx="5"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4" name="Line 3098"/>
                <p:cNvSpPr>
                  <a:spLocks noChangeShapeType="1"/>
                </p:cNvSpPr>
                <p:nvPr/>
              </p:nvSpPr>
              <p:spPr bwMode="auto">
                <a:xfrm flipH="1" flipV="1">
                  <a:off x="1471" y="2607"/>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5" name="Line 3099"/>
                <p:cNvSpPr>
                  <a:spLocks noChangeShapeType="1"/>
                </p:cNvSpPr>
                <p:nvPr/>
              </p:nvSpPr>
              <p:spPr bwMode="auto">
                <a:xfrm flipH="1" flipV="1">
                  <a:off x="1469" y="2605"/>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6" name="Line 3100"/>
                <p:cNvSpPr>
                  <a:spLocks noChangeShapeType="1"/>
                </p:cNvSpPr>
                <p:nvPr/>
              </p:nvSpPr>
              <p:spPr bwMode="auto">
                <a:xfrm flipH="1" flipV="1">
                  <a:off x="1479" y="2610"/>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7" name="Line 3101"/>
                <p:cNvSpPr>
                  <a:spLocks noChangeShapeType="1"/>
                </p:cNvSpPr>
                <p:nvPr/>
              </p:nvSpPr>
              <p:spPr bwMode="auto">
                <a:xfrm flipH="1" flipV="1">
                  <a:off x="1492" y="2623"/>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8" name="Line 3102"/>
                <p:cNvSpPr>
                  <a:spLocks noChangeShapeType="1"/>
                </p:cNvSpPr>
                <p:nvPr/>
              </p:nvSpPr>
              <p:spPr bwMode="auto">
                <a:xfrm flipH="1" flipV="1">
                  <a:off x="1484" y="2622"/>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9" name="Line 3103"/>
                <p:cNvSpPr>
                  <a:spLocks noChangeShapeType="1"/>
                </p:cNvSpPr>
                <p:nvPr/>
              </p:nvSpPr>
              <p:spPr bwMode="auto">
                <a:xfrm flipH="1" flipV="1">
                  <a:off x="1488" y="262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0" name="Line 3104"/>
                <p:cNvSpPr>
                  <a:spLocks noChangeShapeType="1"/>
                </p:cNvSpPr>
                <p:nvPr/>
              </p:nvSpPr>
              <p:spPr bwMode="auto">
                <a:xfrm flipH="1" flipV="1">
                  <a:off x="1490" y="2612"/>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1" name="Line 3105"/>
                <p:cNvSpPr>
                  <a:spLocks noChangeShapeType="1"/>
                </p:cNvSpPr>
                <p:nvPr/>
              </p:nvSpPr>
              <p:spPr bwMode="auto">
                <a:xfrm flipH="1" flipV="1">
                  <a:off x="1486" y="2611"/>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2" name="Line 3106"/>
                <p:cNvSpPr>
                  <a:spLocks noChangeShapeType="1"/>
                </p:cNvSpPr>
                <p:nvPr/>
              </p:nvSpPr>
              <p:spPr bwMode="auto">
                <a:xfrm flipH="1" flipV="1">
                  <a:off x="1494" y="2613"/>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3" name="Line 3107"/>
                <p:cNvSpPr>
                  <a:spLocks noChangeShapeType="1"/>
                </p:cNvSpPr>
                <p:nvPr/>
              </p:nvSpPr>
              <p:spPr bwMode="auto">
                <a:xfrm flipH="1">
                  <a:off x="1532" y="2602"/>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4" name="Line 3108"/>
                <p:cNvSpPr>
                  <a:spLocks noChangeShapeType="1"/>
                </p:cNvSpPr>
                <p:nvPr/>
              </p:nvSpPr>
              <p:spPr bwMode="auto">
                <a:xfrm flipH="1">
                  <a:off x="1517" y="2612"/>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5" name="Line 3109"/>
                <p:cNvSpPr>
                  <a:spLocks noChangeShapeType="1"/>
                </p:cNvSpPr>
                <p:nvPr/>
              </p:nvSpPr>
              <p:spPr bwMode="auto">
                <a:xfrm flipH="1">
                  <a:off x="1515" y="2623"/>
                  <a:ext cx="5"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6" name="Line 3110"/>
                <p:cNvSpPr>
                  <a:spLocks noChangeShapeType="1"/>
                </p:cNvSpPr>
                <p:nvPr/>
              </p:nvSpPr>
              <p:spPr bwMode="auto">
                <a:xfrm flipH="1">
                  <a:off x="1506" y="2625"/>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7" name="Line 3111"/>
                <p:cNvSpPr>
                  <a:spLocks noChangeShapeType="1"/>
                </p:cNvSpPr>
                <p:nvPr/>
              </p:nvSpPr>
              <p:spPr bwMode="auto">
                <a:xfrm flipH="1" flipV="1">
                  <a:off x="1501" y="2625"/>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8" name="Line 3112"/>
                <p:cNvSpPr>
                  <a:spLocks noChangeShapeType="1"/>
                </p:cNvSpPr>
                <p:nvPr/>
              </p:nvSpPr>
              <p:spPr bwMode="auto">
                <a:xfrm flipH="1">
                  <a:off x="1506" y="2614"/>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99" name="Line 3113"/>
                <p:cNvSpPr>
                  <a:spLocks noChangeShapeType="1"/>
                </p:cNvSpPr>
                <p:nvPr/>
              </p:nvSpPr>
              <p:spPr bwMode="auto">
                <a:xfrm flipH="1">
                  <a:off x="1502" y="261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0" name="Line 3114"/>
                <p:cNvSpPr>
                  <a:spLocks noChangeShapeType="1"/>
                </p:cNvSpPr>
                <p:nvPr/>
              </p:nvSpPr>
              <p:spPr bwMode="auto">
                <a:xfrm flipH="1">
                  <a:off x="1514" y="2613"/>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1" name="Line 3115"/>
                <p:cNvSpPr>
                  <a:spLocks noChangeShapeType="1"/>
                </p:cNvSpPr>
                <p:nvPr/>
              </p:nvSpPr>
              <p:spPr bwMode="auto">
                <a:xfrm flipH="1">
                  <a:off x="1526" y="2619"/>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2" name="Line 3116"/>
                <p:cNvSpPr>
                  <a:spLocks noChangeShapeType="1"/>
                </p:cNvSpPr>
                <p:nvPr/>
              </p:nvSpPr>
              <p:spPr bwMode="auto">
                <a:xfrm flipH="1">
                  <a:off x="1520" y="2622"/>
                  <a:ext cx="6"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3" name="Line 3117"/>
                <p:cNvSpPr>
                  <a:spLocks noChangeShapeType="1"/>
                </p:cNvSpPr>
                <p:nvPr/>
              </p:nvSpPr>
              <p:spPr bwMode="auto">
                <a:xfrm flipH="1">
                  <a:off x="1525" y="2608"/>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4" name="Line 3118"/>
                <p:cNvSpPr>
                  <a:spLocks noChangeShapeType="1"/>
                </p:cNvSpPr>
                <p:nvPr/>
              </p:nvSpPr>
              <p:spPr bwMode="auto">
                <a:xfrm flipH="1">
                  <a:off x="1522" y="2610"/>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5" name="Line 3119"/>
                <p:cNvSpPr>
                  <a:spLocks noChangeShapeType="1"/>
                </p:cNvSpPr>
                <p:nvPr/>
              </p:nvSpPr>
              <p:spPr bwMode="auto">
                <a:xfrm flipH="1">
                  <a:off x="1529" y="2605"/>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6" name="Line 3120"/>
                <p:cNvSpPr>
                  <a:spLocks noChangeShapeType="1"/>
                </p:cNvSpPr>
                <p:nvPr/>
              </p:nvSpPr>
              <p:spPr bwMode="auto">
                <a:xfrm flipH="1" flipV="1">
                  <a:off x="1589" y="2368"/>
                  <a:ext cx="0" cy="5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7" name="Line 3121"/>
                <p:cNvSpPr>
                  <a:spLocks noChangeShapeType="1"/>
                </p:cNvSpPr>
                <p:nvPr/>
              </p:nvSpPr>
              <p:spPr bwMode="auto">
                <a:xfrm>
                  <a:off x="1610" y="2368"/>
                  <a:ext cx="0" cy="8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8" name="Line 3122"/>
                <p:cNvSpPr>
                  <a:spLocks noChangeShapeType="1"/>
                </p:cNvSpPr>
                <p:nvPr/>
              </p:nvSpPr>
              <p:spPr bwMode="auto">
                <a:xfrm flipH="1" flipV="1">
                  <a:off x="1619" y="236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9" name="Line 3123"/>
                <p:cNvSpPr>
                  <a:spLocks noChangeShapeType="1"/>
                </p:cNvSpPr>
                <p:nvPr/>
              </p:nvSpPr>
              <p:spPr bwMode="auto">
                <a:xfrm>
                  <a:off x="1652" y="2305"/>
                  <a:ext cx="14"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10" name="Line 3124"/>
                <p:cNvSpPr>
                  <a:spLocks noChangeShapeType="1"/>
                </p:cNvSpPr>
                <p:nvPr/>
              </p:nvSpPr>
              <p:spPr bwMode="auto">
                <a:xfrm flipV="1">
                  <a:off x="1676" y="2369"/>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11" name="Line 3125"/>
                <p:cNvSpPr>
                  <a:spLocks noChangeShapeType="1"/>
                </p:cNvSpPr>
                <p:nvPr/>
              </p:nvSpPr>
              <p:spPr bwMode="auto">
                <a:xfrm flipH="1">
                  <a:off x="1743" y="265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12" name="Freeform 3126"/>
                <p:cNvSpPr>
                  <a:spLocks/>
                </p:cNvSpPr>
                <p:nvPr/>
              </p:nvSpPr>
              <p:spPr bwMode="auto">
                <a:xfrm>
                  <a:off x="1766" y="2653"/>
                  <a:ext cx="3" cy="2"/>
                </a:xfrm>
                <a:custGeom>
                  <a:avLst/>
                  <a:gdLst>
                    <a:gd name="T0" fmla="*/ 5 w 18"/>
                    <a:gd name="T1" fmla="*/ 0 h 11"/>
                    <a:gd name="T2" fmla="*/ 0 w 18"/>
                    <a:gd name="T3" fmla="*/ 0 h 11"/>
                    <a:gd name="T4" fmla="*/ 0 w 18"/>
                    <a:gd name="T5" fmla="*/ 1 h 11"/>
                    <a:gd name="T6" fmla="*/ 1 w 18"/>
                    <a:gd name="T7" fmla="*/ 6 h 11"/>
                    <a:gd name="T8" fmla="*/ 5 w 18"/>
                    <a:gd name="T9" fmla="*/ 11 h 11"/>
                    <a:gd name="T10" fmla="*/ 18 w 18"/>
                    <a:gd name="T11" fmla="*/ 10 h 11"/>
                    <a:gd name="T12" fmla="*/ 15 w 18"/>
                    <a:gd name="T13" fmla="*/ 8 h 11"/>
                    <a:gd name="T14" fmla="*/ 10 w 18"/>
                    <a:gd name="T15" fmla="*/ 7 h 11"/>
                    <a:gd name="T16" fmla="*/ 7 w 18"/>
                    <a:gd name="T17" fmla="*/ 5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0"/>
                      </a:lnTo>
                      <a:lnTo>
                        <a:pt x="0" y="1"/>
                      </a:lnTo>
                      <a:lnTo>
                        <a:pt x="1" y="6"/>
                      </a:lnTo>
                      <a:lnTo>
                        <a:pt x="5" y="11"/>
                      </a:lnTo>
                      <a:lnTo>
                        <a:pt x="18" y="10"/>
                      </a:lnTo>
                      <a:lnTo>
                        <a:pt x="15" y="8"/>
                      </a:lnTo>
                      <a:lnTo>
                        <a:pt x="10" y="7"/>
                      </a:lnTo>
                      <a:lnTo>
                        <a:pt x="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3" name="Freeform 3127"/>
                <p:cNvSpPr>
                  <a:spLocks/>
                </p:cNvSpPr>
                <p:nvPr/>
              </p:nvSpPr>
              <p:spPr bwMode="auto">
                <a:xfrm>
                  <a:off x="1766" y="2649"/>
                  <a:ext cx="5" cy="7"/>
                </a:xfrm>
                <a:custGeom>
                  <a:avLst/>
                  <a:gdLst>
                    <a:gd name="T0" fmla="*/ 3 w 32"/>
                    <a:gd name="T1" fmla="*/ 0 h 42"/>
                    <a:gd name="T2" fmla="*/ 1 w 32"/>
                    <a:gd name="T3" fmla="*/ 4 h 42"/>
                    <a:gd name="T4" fmla="*/ 0 w 32"/>
                    <a:gd name="T5" fmla="*/ 9 h 42"/>
                    <a:gd name="T6" fmla="*/ 0 w 32"/>
                    <a:gd name="T7" fmla="*/ 12 h 42"/>
                    <a:gd name="T8" fmla="*/ 3 w 32"/>
                    <a:gd name="T9" fmla="*/ 16 h 42"/>
                    <a:gd name="T10" fmla="*/ 8 w 32"/>
                    <a:gd name="T11" fmla="*/ 18 h 42"/>
                    <a:gd name="T12" fmla="*/ 13 w 32"/>
                    <a:gd name="T13" fmla="*/ 21 h 42"/>
                    <a:gd name="T14" fmla="*/ 19 w 32"/>
                    <a:gd name="T15" fmla="*/ 23 h 42"/>
                    <a:gd name="T16" fmla="*/ 24 w 32"/>
                    <a:gd name="T17" fmla="*/ 24 h 42"/>
                    <a:gd name="T18" fmla="*/ 25 w 32"/>
                    <a:gd name="T19" fmla="*/ 25 h 42"/>
                    <a:gd name="T20" fmla="*/ 27 w 32"/>
                    <a:gd name="T21" fmla="*/ 29 h 42"/>
                    <a:gd name="T22" fmla="*/ 27 w 32"/>
                    <a:gd name="T23" fmla="*/ 30 h 42"/>
                    <a:gd name="T24" fmla="*/ 24 w 32"/>
                    <a:gd name="T25" fmla="*/ 34 h 42"/>
                    <a:gd name="T26" fmla="*/ 21 w 32"/>
                    <a:gd name="T27" fmla="*/ 35 h 42"/>
                    <a:gd name="T28" fmla="*/ 16 w 32"/>
                    <a:gd name="T29" fmla="*/ 37 h 42"/>
                    <a:gd name="T30" fmla="*/ 3 w 32"/>
                    <a:gd name="T31" fmla="*/ 38 h 42"/>
                    <a:gd name="T32" fmla="*/ 5 w 32"/>
                    <a:gd name="T33" fmla="*/ 39 h 42"/>
                    <a:gd name="T34" fmla="*/ 10 w 32"/>
                    <a:gd name="T35" fmla="*/ 41 h 42"/>
                    <a:gd name="T36" fmla="*/ 16 w 32"/>
                    <a:gd name="T37" fmla="*/ 42 h 42"/>
                    <a:gd name="T38" fmla="*/ 17 w 32"/>
                    <a:gd name="T39" fmla="*/ 42 h 42"/>
                    <a:gd name="T40" fmla="*/ 24 w 32"/>
                    <a:gd name="T41" fmla="*/ 41 h 42"/>
                    <a:gd name="T42" fmla="*/ 28 w 32"/>
                    <a:gd name="T43" fmla="*/ 38 h 42"/>
                    <a:gd name="T44" fmla="*/ 31 w 32"/>
                    <a:gd name="T45" fmla="*/ 33 h 42"/>
                    <a:gd name="T46" fmla="*/ 32 w 32"/>
                    <a:gd name="T47" fmla="*/ 28 h 42"/>
                    <a:gd name="T48" fmla="*/ 32 w 32"/>
                    <a:gd name="T49" fmla="*/ 27 h 42"/>
                    <a:gd name="T50" fmla="*/ 30 w 32"/>
                    <a:gd name="T51" fmla="*/ 22 h 42"/>
                    <a:gd name="T52" fmla="*/ 29 w 32"/>
                    <a:gd name="T53" fmla="*/ 21 h 42"/>
                    <a:gd name="T54" fmla="*/ 24 w 32"/>
                    <a:gd name="T55" fmla="*/ 17 h 42"/>
                    <a:gd name="T56" fmla="*/ 21 w 32"/>
                    <a:gd name="T57" fmla="*/ 17 h 42"/>
                    <a:gd name="T58" fmla="*/ 15 w 32"/>
                    <a:gd name="T59" fmla="*/ 15 h 42"/>
                    <a:gd name="T60" fmla="*/ 12 w 32"/>
                    <a:gd name="T61" fmla="*/ 14 h 42"/>
                    <a:gd name="T62" fmla="*/ 8 w 32"/>
                    <a:gd name="T63" fmla="*/ 13 h 42"/>
                    <a:gd name="T64" fmla="*/ 5 w 32"/>
                    <a:gd name="T65" fmla="*/ 9 h 42"/>
                    <a:gd name="T66" fmla="*/ 5 w 32"/>
                    <a:gd name="T67" fmla="*/ 9 h 42"/>
                    <a:gd name="T68" fmla="*/ 8 w 32"/>
                    <a:gd name="T69" fmla="*/ 4 h 42"/>
                    <a:gd name="T70" fmla="*/ 9 w 32"/>
                    <a:gd name="T71" fmla="*/ 4 h 42"/>
                    <a:gd name="T72" fmla="*/ 15 w 32"/>
                    <a:gd name="T73" fmla="*/ 2 h 42"/>
                    <a:gd name="T74" fmla="*/ 3 w 3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2">
                      <a:moveTo>
                        <a:pt x="3" y="0"/>
                      </a:moveTo>
                      <a:lnTo>
                        <a:pt x="1" y="4"/>
                      </a:lnTo>
                      <a:lnTo>
                        <a:pt x="0" y="9"/>
                      </a:lnTo>
                      <a:lnTo>
                        <a:pt x="0" y="12"/>
                      </a:lnTo>
                      <a:lnTo>
                        <a:pt x="3" y="16"/>
                      </a:lnTo>
                      <a:lnTo>
                        <a:pt x="8" y="18"/>
                      </a:lnTo>
                      <a:lnTo>
                        <a:pt x="13" y="21"/>
                      </a:lnTo>
                      <a:lnTo>
                        <a:pt x="19" y="23"/>
                      </a:lnTo>
                      <a:lnTo>
                        <a:pt x="24" y="24"/>
                      </a:lnTo>
                      <a:lnTo>
                        <a:pt x="25" y="25"/>
                      </a:lnTo>
                      <a:lnTo>
                        <a:pt x="27" y="29"/>
                      </a:lnTo>
                      <a:lnTo>
                        <a:pt x="27" y="30"/>
                      </a:lnTo>
                      <a:lnTo>
                        <a:pt x="24" y="34"/>
                      </a:lnTo>
                      <a:lnTo>
                        <a:pt x="21" y="35"/>
                      </a:lnTo>
                      <a:lnTo>
                        <a:pt x="16" y="37"/>
                      </a:lnTo>
                      <a:lnTo>
                        <a:pt x="3" y="38"/>
                      </a:lnTo>
                      <a:lnTo>
                        <a:pt x="5" y="39"/>
                      </a:lnTo>
                      <a:lnTo>
                        <a:pt x="10" y="41"/>
                      </a:lnTo>
                      <a:lnTo>
                        <a:pt x="16" y="42"/>
                      </a:lnTo>
                      <a:lnTo>
                        <a:pt x="17" y="42"/>
                      </a:lnTo>
                      <a:lnTo>
                        <a:pt x="24" y="41"/>
                      </a:lnTo>
                      <a:lnTo>
                        <a:pt x="28" y="38"/>
                      </a:lnTo>
                      <a:lnTo>
                        <a:pt x="31" y="33"/>
                      </a:lnTo>
                      <a:lnTo>
                        <a:pt x="32" y="28"/>
                      </a:lnTo>
                      <a:lnTo>
                        <a:pt x="32" y="27"/>
                      </a:lnTo>
                      <a:lnTo>
                        <a:pt x="30" y="22"/>
                      </a:lnTo>
                      <a:lnTo>
                        <a:pt x="29" y="21"/>
                      </a:lnTo>
                      <a:lnTo>
                        <a:pt x="24" y="17"/>
                      </a:lnTo>
                      <a:lnTo>
                        <a:pt x="21" y="17"/>
                      </a:lnTo>
                      <a:lnTo>
                        <a:pt x="15" y="15"/>
                      </a:lnTo>
                      <a:lnTo>
                        <a:pt x="12" y="14"/>
                      </a:lnTo>
                      <a:lnTo>
                        <a:pt x="8" y="13"/>
                      </a:lnTo>
                      <a:lnTo>
                        <a:pt x="5" y="9"/>
                      </a:lnTo>
                      <a:lnTo>
                        <a:pt x="5" y="9"/>
                      </a:lnTo>
                      <a:lnTo>
                        <a:pt x="8" y="4"/>
                      </a:lnTo>
                      <a:lnTo>
                        <a:pt x="9" y="4"/>
                      </a:lnTo>
                      <a:lnTo>
                        <a:pt x="15"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4" name="Freeform 3128"/>
                <p:cNvSpPr>
                  <a:spLocks/>
                </p:cNvSpPr>
                <p:nvPr/>
              </p:nvSpPr>
              <p:spPr bwMode="auto">
                <a:xfrm>
                  <a:off x="1766" y="2648"/>
                  <a:ext cx="5" cy="2"/>
                </a:xfrm>
                <a:custGeom>
                  <a:avLst/>
                  <a:gdLst>
                    <a:gd name="T0" fmla="*/ 12 w 28"/>
                    <a:gd name="T1" fmla="*/ 0 h 13"/>
                    <a:gd name="T2" fmla="*/ 11 w 28"/>
                    <a:gd name="T3" fmla="*/ 0 h 13"/>
                    <a:gd name="T4" fmla="*/ 6 w 28"/>
                    <a:gd name="T5" fmla="*/ 1 h 13"/>
                    <a:gd name="T6" fmla="*/ 0 w 28"/>
                    <a:gd name="T7" fmla="*/ 3 h 13"/>
                    <a:gd name="T8" fmla="*/ 12 w 28"/>
                    <a:gd name="T9" fmla="*/ 5 h 13"/>
                    <a:gd name="T10" fmla="*/ 14 w 28"/>
                    <a:gd name="T11" fmla="*/ 5 h 13"/>
                    <a:gd name="T12" fmla="*/ 20 w 28"/>
                    <a:gd name="T13" fmla="*/ 8 h 13"/>
                    <a:gd name="T14" fmla="*/ 21 w 28"/>
                    <a:gd name="T15" fmla="*/ 8 h 13"/>
                    <a:gd name="T16" fmla="*/ 23 w 28"/>
                    <a:gd name="T17" fmla="*/ 13 h 13"/>
                    <a:gd name="T18" fmla="*/ 28 w 28"/>
                    <a:gd name="T19" fmla="*/ 13 h 13"/>
                    <a:gd name="T20" fmla="*/ 27 w 28"/>
                    <a:gd name="T21" fmla="*/ 8 h 13"/>
                    <a:gd name="T22" fmla="*/ 23 w 28"/>
                    <a:gd name="T23" fmla="*/ 3 h 13"/>
                    <a:gd name="T24" fmla="*/ 23 w 28"/>
                    <a:gd name="T25" fmla="*/ 3 h 13"/>
                    <a:gd name="T26" fmla="*/ 17 w 28"/>
                    <a:gd name="T27" fmla="*/ 1 h 13"/>
                    <a:gd name="T28" fmla="*/ 12 w 28"/>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3">
                      <a:moveTo>
                        <a:pt x="12" y="0"/>
                      </a:moveTo>
                      <a:lnTo>
                        <a:pt x="11" y="0"/>
                      </a:lnTo>
                      <a:lnTo>
                        <a:pt x="6" y="1"/>
                      </a:lnTo>
                      <a:lnTo>
                        <a:pt x="0" y="3"/>
                      </a:lnTo>
                      <a:lnTo>
                        <a:pt x="12" y="5"/>
                      </a:lnTo>
                      <a:lnTo>
                        <a:pt x="14" y="5"/>
                      </a:lnTo>
                      <a:lnTo>
                        <a:pt x="20" y="8"/>
                      </a:lnTo>
                      <a:lnTo>
                        <a:pt x="21" y="8"/>
                      </a:lnTo>
                      <a:lnTo>
                        <a:pt x="23" y="13"/>
                      </a:lnTo>
                      <a:lnTo>
                        <a:pt x="28" y="13"/>
                      </a:lnTo>
                      <a:lnTo>
                        <a:pt x="27" y="8"/>
                      </a:lnTo>
                      <a:lnTo>
                        <a:pt x="23" y="3"/>
                      </a:lnTo>
                      <a:lnTo>
                        <a:pt x="23" y="3"/>
                      </a:lnTo>
                      <a:lnTo>
                        <a:pt x="17"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5" name="Freeform 3129"/>
                <p:cNvSpPr>
                  <a:spLocks/>
                </p:cNvSpPr>
                <p:nvPr/>
              </p:nvSpPr>
              <p:spPr bwMode="auto">
                <a:xfrm>
                  <a:off x="1772" y="2649"/>
                  <a:ext cx="5" cy="7"/>
                </a:xfrm>
                <a:custGeom>
                  <a:avLst/>
                  <a:gdLst>
                    <a:gd name="T0" fmla="*/ 23 w 29"/>
                    <a:gd name="T1" fmla="*/ 0 h 43"/>
                    <a:gd name="T2" fmla="*/ 16 w 29"/>
                    <a:gd name="T3" fmla="*/ 0 h 43"/>
                    <a:gd name="T4" fmla="*/ 0 w 29"/>
                    <a:gd name="T5" fmla="*/ 43 h 43"/>
                    <a:gd name="T6" fmla="*/ 7 w 29"/>
                    <a:gd name="T7" fmla="*/ 43 h 43"/>
                    <a:gd name="T8" fmla="*/ 11 w 29"/>
                    <a:gd name="T9" fmla="*/ 30 h 43"/>
                    <a:gd name="T10" fmla="*/ 29 w 29"/>
                    <a:gd name="T11" fmla="*/ 29 h 43"/>
                    <a:gd name="T12" fmla="*/ 13 w 29"/>
                    <a:gd name="T13" fmla="*/ 25 h 43"/>
                    <a:gd name="T14" fmla="*/ 17 w 29"/>
                    <a:gd name="T15" fmla="*/ 12 h 43"/>
                    <a:gd name="T16" fmla="*/ 18 w 29"/>
                    <a:gd name="T17" fmla="*/ 10 h 43"/>
                    <a:gd name="T18" fmla="*/ 20 w 29"/>
                    <a:gd name="T19" fmla="*/ 4 h 43"/>
                    <a:gd name="T20" fmla="*/ 20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6" y="0"/>
                      </a:lnTo>
                      <a:lnTo>
                        <a:pt x="0" y="43"/>
                      </a:lnTo>
                      <a:lnTo>
                        <a:pt x="7" y="43"/>
                      </a:lnTo>
                      <a:lnTo>
                        <a:pt x="11" y="30"/>
                      </a:lnTo>
                      <a:lnTo>
                        <a:pt x="29" y="29"/>
                      </a:lnTo>
                      <a:lnTo>
                        <a:pt x="13" y="25"/>
                      </a:lnTo>
                      <a:lnTo>
                        <a:pt x="17" y="12"/>
                      </a:lnTo>
                      <a:lnTo>
                        <a:pt x="18" y="10"/>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6" name="Freeform 3130"/>
                <p:cNvSpPr>
                  <a:spLocks/>
                </p:cNvSpPr>
                <p:nvPr/>
              </p:nvSpPr>
              <p:spPr bwMode="auto">
                <a:xfrm>
                  <a:off x="1774" y="2649"/>
                  <a:ext cx="4" cy="7"/>
                </a:xfrm>
                <a:custGeom>
                  <a:avLst/>
                  <a:gdLst>
                    <a:gd name="T0" fmla="*/ 10 w 28"/>
                    <a:gd name="T1" fmla="*/ 0 h 43"/>
                    <a:gd name="T2" fmla="*/ 7 w 28"/>
                    <a:gd name="T3" fmla="*/ 4 h 43"/>
                    <a:gd name="T4" fmla="*/ 9 w 28"/>
                    <a:gd name="T5" fmla="*/ 9 h 43"/>
                    <a:gd name="T6" fmla="*/ 9 w 28"/>
                    <a:gd name="T7" fmla="*/ 12 h 43"/>
                    <a:gd name="T8" fmla="*/ 11 w 28"/>
                    <a:gd name="T9" fmla="*/ 17 h 43"/>
                    <a:gd name="T10" fmla="*/ 14 w 28"/>
                    <a:gd name="T11" fmla="*/ 25 h 43"/>
                    <a:gd name="T12" fmla="*/ 0 w 28"/>
                    <a:gd name="T13" fmla="*/ 25 h 43"/>
                    <a:gd name="T14" fmla="*/ 16 w 28"/>
                    <a:gd name="T15" fmla="*/ 29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4"/>
                      </a:lnTo>
                      <a:lnTo>
                        <a:pt x="9" y="9"/>
                      </a:lnTo>
                      <a:lnTo>
                        <a:pt x="9" y="12"/>
                      </a:lnTo>
                      <a:lnTo>
                        <a:pt x="11" y="17"/>
                      </a:lnTo>
                      <a:lnTo>
                        <a:pt x="14" y="25"/>
                      </a:lnTo>
                      <a:lnTo>
                        <a:pt x="0" y="25"/>
                      </a:lnTo>
                      <a:lnTo>
                        <a:pt x="16" y="29"/>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7" name="Freeform 3131"/>
                <p:cNvSpPr>
                  <a:spLocks/>
                </p:cNvSpPr>
                <p:nvPr/>
              </p:nvSpPr>
              <p:spPr bwMode="auto">
                <a:xfrm>
                  <a:off x="1779" y="2648"/>
                  <a:ext cx="1" cy="8"/>
                </a:xfrm>
                <a:custGeom>
                  <a:avLst/>
                  <a:gdLst>
                    <a:gd name="T0" fmla="*/ 5 w 5"/>
                    <a:gd name="T1" fmla="*/ 0 h 44"/>
                    <a:gd name="T2" fmla="*/ 0 w 5"/>
                    <a:gd name="T3" fmla="*/ 0 h 44"/>
                    <a:gd name="T4" fmla="*/ 0 w 5"/>
                    <a:gd name="T5" fmla="*/ 44 h 44"/>
                    <a:gd name="T6" fmla="*/ 5 w 5"/>
                    <a:gd name="T7" fmla="*/ 44 h 44"/>
                    <a:gd name="T8" fmla="*/ 5 w 5"/>
                    <a:gd name="T9" fmla="*/ 10 h 44"/>
                    <a:gd name="T10" fmla="*/ 5 w 5"/>
                    <a:gd name="T11" fmla="*/ 10 h 44"/>
                    <a:gd name="T12" fmla="*/ 5 w 5"/>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5" h="44">
                      <a:moveTo>
                        <a:pt x="5" y="0"/>
                      </a:moveTo>
                      <a:lnTo>
                        <a:pt x="0" y="0"/>
                      </a:lnTo>
                      <a:lnTo>
                        <a:pt x="0" y="44"/>
                      </a:lnTo>
                      <a:lnTo>
                        <a:pt x="5" y="44"/>
                      </a:lnTo>
                      <a:lnTo>
                        <a:pt x="5" y="10"/>
                      </a:lnTo>
                      <a:lnTo>
                        <a:pt x="5" y="1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8" name="Freeform 3132"/>
                <p:cNvSpPr>
                  <a:spLocks/>
                </p:cNvSpPr>
                <p:nvPr/>
              </p:nvSpPr>
              <p:spPr bwMode="auto">
                <a:xfrm>
                  <a:off x="1780" y="2648"/>
                  <a:ext cx="4" cy="8"/>
                </a:xfrm>
                <a:custGeom>
                  <a:avLst/>
                  <a:gdLst>
                    <a:gd name="T0" fmla="*/ 0 w 23"/>
                    <a:gd name="T1" fmla="*/ 0 h 44"/>
                    <a:gd name="T2" fmla="*/ 0 w 23"/>
                    <a:gd name="T3" fmla="*/ 10 h 44"/>
                    <a:gd name="T4" fmla="*/ 23 w 23"/>
                    <a:gd name="T5" fmla="*/ 44 h 44"/>
                    <a:gd name="T6" fmla="*/ 23 w 23"/>
                    <a:gd name="T7" fmla="*/ 34 h 44"/>
                    <a:gd name="T8" fmla="*/ 0 w 23"/>
                    <a:gd name="T9" fmla="*/ 0 h 44"/>
                  </a:gdLst>
                  <a:ahLst/>
                  <a:cxnLst>
                    <a:cxn ang="0">
                      <a:pos x="T0" y="T1"/>
                    </a:cxn>
                    <a:cxn ang="0">
                      <a:pos x="T2" y="T3"/>
                    </a:cxn>
                    <a:cxn ang="0">
                      <a:pos x="T4" y="T5"/>
                    </a:cxn>
                    <a:cxn ang="0">
                      <a:pos x="T6" y="T7"/>
                    </a:cxn>
                    <a:cxn ang="0">
                      <a:pos x="T8" y="T9"/>
                    </a:cxn>
                  </a:cxnLst>
                  <a:rect l="0" t="0" r="r" b="b"/>
                  <a:pathLst>
                    <a:path w="23" h="44">
                      <a:moveTo>
                        <a:pt x="0" y="0"/>
                      </a:moveTo>
                      <a:lnTo>
                        <a:pt x="0" y="10"/>
                      </a:lnTo>
                      <a:lnTo>
                        <a:pt x="23" y="44"/>
                      </a:lnTo>
                      <a:lnTo>
                        <a:pt x="23"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9" name="Freeform 3133"/>
                <p:cNvSpPr>
                  <a:spLocks/>
                </p:cNvSpPr>
                <p:nvPr/>
              </p:nvSpPr>
              <p:spPr bwMode="auto">
                <a:xfrm>
                  <a:off x="1784" y="2648"/>
                  <a:ext cx="1" cy="8"/>
                </a:xfrm>
                <a:custGeom>
                  <a:avLst/>
                  <a:gdLst>
                    <a:gd name="T0" fmla="*/ 5 w 6"/>
                    <a:gd name="T1" fmla="*/ 0 h 44"/>
                    <a:gd name="T2" fmla="*/ 0 w 6"/>
                    <a:gd name="T3" fmla="*/ 0 h 44"/>
                    <a:gd name="T4" fmla="*/ 0 w 6"/>
                    <a:gd name="T5" fmla="*/ 34 h 44"/>
                    <a:gd name="T6" fmla="*/ 0 w 6"/>
                    <a:gd name="T7" fmla="*/ 34 h 44"/>
                    <a:gd name="T8" fmla="*/ 0 w 6"/>
                    <a:gd name="T9" fmla="*/ 44 h 44"/>
                    <a:gd name="T10" fmla="*/ 6 w 6"/>
                    <a:gd name="T11" fmla="*/ 44 h 44"/>
                    <a:gd name="T12" fmla="*/ 5 w 6"/>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6" h="44">
                      <a:moveTo>
                        <a:pt x="5" y="0"/>
                      </a:moveTo>
                      <a:lnTo>
                        <a:pt x="0" y="0"/>
                      </a:lnTo>
                      <a:lnTo>
                        <a:pt x="0" y="34"/>
                      </a:lnTo>
                      <a:lnTo>
                        <a:pt x="0" y="34"/>
                      </a:lnTo>
                      <a:lnTo>
                        <a:pt x="0" y="44"/>
                      </a:lnTo>
                      <a:lnTo>
                        <a:pt x="6" y="4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0" name="Freeform 3134"/>
                <p:cNvSpPr>
                  <a:spLocks/>
                </p:cNvSpPr>
                <p:nvPr/>
              </p:nvSpPr>
              <p:spPr bwMode="auto">
                <a:xfrm>
                  <a:off x="1789" y="2653"/>
                  <a:ext cx="3" cy="3"/>
                </a:xfrm>
                <a:custGeom>
                  <a:avLst/>
                  <a:gdLst>
                    <a:gd name="T0" fmla="*/ 5 w 21"/>
                    <a:gd name="T1" fmla="*/ 0 h 14"/>
                    <a:gd name="T2" fmla="*/ 0 w 21"/>
                    <a:gd name="T3" fmla="*/ 1 h 14"/>
                    <a:gd name="T4" fmla="*/ 1 w 21"/>
                    <a:gd name="T5" fmla="*/ 6 h 14"/>
                    <a:gd name="T6" fmla="*/ 3 w 21"/>
                    <a:gd name="T7" fmla="*/ 11 h 14"/>
                    <a:gd name="T8" fmla="*/ 6 w 21"/>
                    <a:gd name="T9" fmla="*/ 13 h 14"/>
                    <a:gd name="T10" fmla="*/ 11 w 21"/>
                    <a:gd name="T11" fmla="*/ 14 h 14"/>
                    <a:gd name="T12" fmla="*/ 16 w 21"/>
                    <a:gd name="T13" fmla="*/ 14 h 14"/>
                    <a:gd name="T14" fmla="*/ 20 w 21"/>
                    <a:gd name="T15" fmla="*/ 11 h 14"/>
                    <a:gd name="T16" fmla="*/ 21 w 21"/>
                    <a:gd name="T17" fmla="*/ 11 h 14"/>
                    <a:gd name="T18" fmla="*/ 11 w 21"/>
                    <a:gd name="T19" fmla="*/ 8 h 14"/>
                    <a:gd name="T20" fmla="*/ 6 w 21"/>
                    <a:gd name="T21" fmla="*/ 6 h 14"/>
                    <a:gd name="T22" fmla="*/ 6 w 21"/>
                    <a:gd name="T23" fmla="*/ 6 h 14"/>
                    <a:gd name="T24" fmla="*/ 5 w 21"/>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4">
                      <a:moveTo>
                        <a:pt x="5" y="0"/>
                      </a:moveTo>
                      <a:lnTo>
                        <a:pt x="0" y="1"/>
                      </a:lnTo>
                      <a:lnTo>
                        <a:pt x="1" y="6"/>
                      </a:lnTo>
                      <a:lnTo>
                        <a:pt x="3" y="11"/>
                      </a:lnTo>
                      <a:lnTo>
                        <a:pt x="6" y="13"/>
                      </a:lnTo>
                      <a:lnTo>
                        <a:pt x="11" y="14"/>
                      </a:lnTo>
                      <a:lnTo>
                        <a:pt x="16" y="14"/>
                      </a:lnTo>
                      <a:lnTo>
                        <a:pt x="20" y="11"/>
                      </a:lnTo>
                      <a:lnTo>
                        <a:pt x="21" y="11"/>
                      </a:lnTo>
                      <a:lnTo>
                        <a:pt x="11" y="8"/>
                      </a:lnTo>
                      <a:lnTo>
                        <a:pt x="6" y="6"/>
                      </a:lnTo>
                      <a:lnTo>
                        <a:pt x="6"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1" name="Freeform 3135"/>
                <p:cNvSpPr>
                  <a:spLocks/>
                </p:cNvSpPr>
                <p:nvPr/>
              </p:nvSpPr>
              <p:spPr bwMode="auto">
                <a:xfrm>
                  <a:off x="1791" y="2648"/>
                  <a:ext cx="1" cy="7"/>
                </a:xfrm>
                <a:custGeom>
                  <a:avLst/>
                  <a:gdLst>
                    <a:gd name="T0" fmla="*/ 12 w 12"/>
                    <a:gd name="T1" fmla="*/ 0 h 41"/>
                    <a:gd name="T2" fmla="*/ 7 w 12"/>
                    <a:gd name="T3" fmla="*/ 0 h 41"/>
                    <a:gd name="T4" fmla="*/ 7 w 12"/>
                    <a:gd name="T5" fmla="*/ 30 h 41"/>
                    <a:gd name="T6" fmla="*/ 7 w 12"/>
                    <a:gd name="T7" fmla="*/ 34 h 41"/>
                    <a:gd name="T8" fmla="*/ 5 w 12"/>
                    <a:gd name="T9" fmla="*/ 37 h 41"/>
                    <a:gd name="T10" fmla="*/ 0 w 12"/>
                    <a:gd name="T11" fmla="*/ 38 h 41"/>
                    <a:gd name="T12" fmla="*/ 10 w 12"/>
                    <a:gd name="T13" fmla="*/ 41 h 41"/>
                    <a:gd name="T14" fmla="*/ 12 w 12"/>
                    <a:gd name="T15" fmla="*/ 36 h 41"/>
                    <a:gd name="T16" fmla="*/ 12 w 12"/>
                    <a:gd name="T17" fmla="*/ 30 h 41"/>
                    <a:gd name="T18" fmla="*/ 12 w 12"/>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41">
                      <a:moveTo>
                        <a:pt x="12" y="0"/>
                      </a:moveTo>
                      <a:lnTo>
                        <a:pt x="7" y="0"/>
                      </a:lnTo>
                      <a:lnTo>
                        <a:pt x="7" y="30"/>
                      </a:lnTo>
                      <a:lnTo>
                        <a:pt x="7" y="34"/>
                      </a:lnTo>
                      <a:lnTo>
                        <a:pt x="5" y="37"/>
                      </a:lnTo>
                      <a:lnTo>
                        <a:pt x="0" y="38"/>
                      </a:lnTo>
                      <a:lnTo>
                        <a:pt x="10" y="41"/>
                      </a:lnTo>
                      <a:lnTo>
                        <a:pt x="12" y="36"/>
                      </a:lnTo>
                      <a:lnTo>
                        <a:pt x="12" y="3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2" name="Freeform 3136"/>
                <p:cNvSpPr>
                  <a:spLocks/>
                </p:cNvSpPr>
                <p:nvPr/>
              </p:nvSpPr>
              <p:spPr bwMode="auto">
                <a:xfrm>
                  <a:off x="1794" y="2648"/>
                  <a:ext cx="5" cy="8"/>
                </a:xfrm>
                <a:custGeom>
                  <a:avLst/>
                  <a:gdLst>
                    <a:gd name="T0" fmla="*/ 5 w 27"/>
                    <a:gd name="T1" fmla="*/ 0 h 44"/>
                    <a:gd name="T2" fmla="*/ 0 w 27"/>
                    <a:gd name="T3" fmla="*/ 0 h 44"/>
                    <a:gd name="T4" fmla="*/ 0 w 27"/>
                    <a:gd name="T5" fmla="*/ 25 h 44"/>
                    <a:gd name="T6" fmla="*/ 0 w 27"/>
                    <a:gd name="T7" fmla="*/ 26 h 44"/>
                    <a:gd name="T8" fmla="*/ 1 w 27"/>
                    <a:gd name="T9" fmla="*/ 32 h 44"/>
                    <a:gd name="T10" fmla="*/ 1 w 27"/>
                    <a:gd name="T11" fmla="*/ 32 h 44"/>
                    <a:gd name="T12" fmla="*/ 3 w 27"/>
                    <a:gd name="T13" fmla="*/ 37 h 44"/>
                    <a:gd name="T14" fmla="*/ 3 w 27"/>
                    <a:gd name="T15" fmla="*/ 38 h 44"/>
                    <a:gd name="T16" fmla="*/ 7 w 27"/>
                    <a:gd name="T17" fmla="*/ 42 h 44"/>
                    <a:gd name="T18" fmla="*/ 10 w 27"/>
                    <a:gd name="T19" fmla="*/ 43 h 44"/>
                    <a:gd name="T20" fmla="*/ 17 w 27"/>
                    <a:gd name="T21" fmla="*/ 44 h 44"/>
                    <a:gd name="T22" fmla="*/ 21 w 27"/>
                    <a:gd name="T23" fmla="*/ 44 h 44"/>
                    <a:gd name="T24" fmla="*/ 26 w 27"/>
                    <a:gd name="T25" fmla="*/ 42 h 44"/>
                    <a:gd name="T26" fmla="*/ 27 w 27"/>
                    <a:gd name="T27" fmla="*/ 41 h 44"/>
                    <a:gd name="T28" fmla="*/ 17 w 27"/>
                    <a:gd name="T29" fmla="*/ 38 h 44"/>
                    <a:gd name="T30" fmla="*/ 13 w 27"/>
                    <a:gd name="T31" fmla="*/ 38 h 44"/>
                    <a:gd name="T32" fmla="*/ 9 w 27"/>
                    <a:gd name="T33" fmla="*/ 36 h 44"/>
                    <a:gd name="T34" fmla="*/ 9 w 27"/>
                    <a:gd name="T35" fmla="*/ 36 h 44"/>
                    <a:gd name="T36" fmla="*/ 6 w 27"/>
                    <a:gd name="T37" fmla="*/ 32 h 44"/>
                    <a:gd name="T38" fmla="*/ 6 w 27"/>
                    <a:gd name="T39" fmla="*/ 31 h 44"/>
                    <a:gd name="T40" fmla="*/ 5 w 27"/>
                    <a:gd name="T41" fmla="*/ 25 h 44"/>
                    <a:gd name="T42" fmla="*/ 5 w 27"/>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4">
                      <a:moveTo>
                        <a:pt x="5" y="0"/>
                      </a:moveTo>
                      <a:lnTo>
                        <a:pt x="0" y="0"/>
                      </a:lnTo>
                      <a:lnTo>
                        <a:pt x="0" y="25"/>
                      </a:lnTo>
                      <a:lnTo>
                        <a:pt x="0" y="26"/>
                      </a:lnTo>
                      <a:lnTo>
                        <a:pt x="1" y="32"/>
                      </a:lnTo>
                      <a:lnTo>
                        <a:pt x="1" y="32"/>
                      </a:lnTo>
                      <a:lnTo>
                        <a:pt x="3" y="37"/>
                      </a:lnTo>
                      <a:lnTo>
                        <a:pt x="3" y="38"/>
                      </a:lnTo>
                      <a:lnTo>
                        <a:pt x="7" y="42"/>
                      </a:lnTo>
                      <a:lnTo>
                        <a:pt x="10" y="43"/>
                      </a:lnTo>
                      <a:lnTo>
                        <a:pt x="17" y="44"/>
                      </a:lnTo>
                      <a:lnTo>
                        <a:pt x="21" y="44"/>
                      </a:lnTo>
                      <a:lnTo>
                        <a:pt x="26" y="42"/>
                      </a:lnTo>
                      <a:lnTo>
                        <a:pt x="27" y="41"/>
                      </a:lnTo>
                      <a:lnTo>
                        <a:pt x="17" y="38"/>
                      </a:lnTo>
                      <a:lnTo>
                        <a:pt x="13" y="38"/>
                      </a:lnTo>
                      <a:lnTo>
                        <a:pt x="9" y="36"/>
                      </a:lnTo>
                      <a:lnTo>
                        <a:pt x="9" y="36"/>
                      </a:lnTo>
                      <a:lnTo>
                        <a:pt x="6" y="32"/>
                      </a:lnTo>
                      <a:lnTo>
                        <a:pt x="6" y="31"/>
                      </a:lnTo>
                      <a:lnTo>
                        <a:pt x="5" y="2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3" name="Freeform 3137"/>
                <p:cNvSpPr>
                  <a:spLocks/>
                </p:cNvSpPr>
                <p:nvPr/>
              </p:nvSpPr>
              <p:spPr bwMode="auto">
                <a:xfrm>
                  <a:off x="1797" y="2648"/>
                  <a:ext cx="3" cy="7"/>
                </a:xfrm>
                <a:custGeom>
                  <a:avLst/>
                  <a:gdLst>
                    <a:gd name="T0" fmla="*/ 17 w 17"/>
                    <a:gd name="T1" fmla="*/ 0 h 41"/>
                    <a:gd name="T2" fmla="*/ 10 w 17"/>
                    <a:gd name="T3" fmla="*/ 0 h 41"/>
                    <a:gd name="T4" fmla="*/ 10 w 17"/>
                    <a:gd name="T5" fmla="*/ 25 h 41"/>
                    <a:gd name="T6" fmla="*/ 10 w 17"/>
                    <a:gd name="T7" fmla="*/ 27 h 41"/>
                    <a:gd name="T8" fmla="*/ 10 w 17"/>
                    <a:gd name="T9" fmla="*/ 32 h 41"/>
                    <a:gd name="T10" fmla="*/ 10 w 17"/>
                    <a:gd name="T11" fmla="*/ 32 h 41"/>
                    <a:gd name="T12" fmla="*/ 7 w 17"/>
                    <a:gd name="T13" fmla="*/ 37 h 41"/>
                    <a:gd name="T14" fmla="*/ 5 w 17"/>
                    <a:gd name="T15" fmla="*/ 37 h 41"/>
                    <a:gd name="T16" fmla="*/ 0 w 17"/>
                    <a:gd name="T17" fmla="*/ 38 h 41"/>
                    <a:gd name="T18" fmla="*/ 10 w 17"/>
                    <a:gd name="T19" fmla="*/ 41 h 41"/>
                    <a:gd name="T20" fmla="*/ 15 w 17"/>
                    <a:gd name="T21" fmla="*/ 36 h 41"/>
                    <a:gd name="T22" fmla="*/ 15 w 17"/>
                    <a:gd name="T23" fmla="*/ 36 h 41"/>
                    <a:gd name="T24" fmla="*/ 16 w 17"/>
                    <a:gd name="T25" fmla="*/ 31 h 41"/>
                    <a:gd name="T26" fmla="*/ 16 w 17"/>
                    <a:gd name="T27" fmla="*/ 31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0" y="0"/>
                      </a:lnTo>
                      <a:lnTo>
                        <a:pt x="10" y="25"/>
                      </a:lnTo>
                      <a:lnTo>
                        <a:pt x="10" y="27"/>
                      </a:lnTo>
                      <a:lnTo>
                        <a:pt x="10" y="32"/>
                      </a:lnTo>
                      <a:lnTo>
                        <a:pt x="10" y="32"/>
                      </a:lnTo>
                      <a:lnTo>
                        <a:pt x="7" y="37"/>
                      </a:lnTo>
                      <a:lnTo>
                        <a:pt x="5" y="37"/>
                      </a:lnTo>
                      <a:lnTo>
                        <a:pt x="0" y="38"/>
                      </a:lnTo>
                      <a:lnTo>
                        <a:pt x="10" y="41"/>
                      </a:lnTo>
                      <a:lnTo>
                        <a:pt x="15" y="36"/>
                      </a:lnTo>
                      <a:lnTo>
                        <a:pt x="15" y="36"/>
                      </a:lnTo>
                      <a:lnTo>
                        <a:pt x="16" y="31"/>
                      </a:lnTo>
                      <a:lnTo>
                        <a:pt x="16" y="31"/>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4" name="Freeform 3138"/>
                <p:cNvSpPr>
                  <a:spLocks/>
                </p:cNvSpPr>
                <p:nvPr/>
              </p:nvSpPr>
              <p:spPr bwMode="auto">
                <a:xfrm>
                  <a:off x="1800" y="2648"/>
                  <a:ext cx="5" cy="7"/>
                </a:xfrm>
                <a:custGeom>
                  <a:avLst/>
                  <a:gdLst>
                    <a:gd name="T0" fmla="*/ 22 w 29"/>
                    <a:gd name="T1" fmla="*/ 0 h 43"/>
                    <a:gd name="T2" fmla="*/ 17 w 29"/>
                    <a:gd name="T3" fmla="*/ 0 h 43"/>
                    <a:gd name="T4" fmla="*/ 0 w 29"/>
                    <a:gd name="T5" fmla="*/ 43 h 43"/>
                    <a:gd name="T6" fmla="*/ 6 w 29"/>
                    <a:gd name="T7" fmla="*/ 43 h 43"/>
                    <a:gd name="T8" fmla="*/ 11 w 29"/>
                    <a:gd name="T9" fmla="*/ 30 h 43"/>
                    <a:gd name="T10" fmla="*/ 29 w 29"/>
                    <a:gd name="T11" fmla="*/ 30 h 43"/>
                    <a:gd name="T12" fmla="*/ 13 w 29"/>
                    <a:gd name="T13" fmla="*/ 26 h 43"/>
                    <a:gd name="T14" fmla="*/ 17 w 29"/>
                    <a:gd name="T15" fmla="*/ 13 h 43"/>
                    <a:gd name="T16" fmla="*/ 18 w 29"/>
                    <a:gd name="T17" fmla="*/ 10 h 43"/>
                    <a:gd name="T18" fmla="*/ 19 w 29"/>
                    <a:gd name="T19" fmla="*/ 4 h 43"/>
                    <a:gd name="T20" fmla="*/ 19 w 29"/>
                    <a:gd name="T21" fmla="*/ 4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7" y="0"/>
                      </a:lnTo>
                      <a:lnTo>
                        <a:pt x="0" y="43"/>
                      </a:lnTo>
                      <a:lnTo>
                        <a:pt x="6" y="43"/>
                      </a:lnTo>
                      <a:lnTo>
                        <a:pt x="11" y="30"/>
                      </a:lnTo>
                      <a:lnTo>
                        <a:pt x="29" y="30"/>
                      </a:lnTo>
                      <a:lnTo>
                        <a:pt x="13" y="26"/>
                      </a:lnTo>
                      <a:lnTo>
                        <a:pt x="17" y="13"/>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5" name="Freeform 3139"/>
                <p:cNvSpPr>
                  <a:spLocks/>
                </p:cNvSpPr>
                <p:nvPr/>
              </p:nvSpPr>
              <p:spPr bwMode="auto">
                <a:xfrm>
                  <a:off x="1803" y="2648"/>
                  <a:ext cx="4" cy="7"/>
                </a:xfrm>
                <a:custGeom>
                  <a:avLst/>
                  <a:gdLst>
                    <a:gd name="T0" fmla="*/ 9 w 27"/>
                    <a:gd name="T1" fmla="*/ 0 h 43"/>
                    <a:gd name="T2" fmla="*/ 6 w 27"/>
                    <a:gd name="T3" fmla="*/ 4 h 43"/>
                    <a:gd name="T4" fmla="*/ 8 w 27"/>
                    <a:gd name="T5" fmla="*/ 10 h 43"/>
                    <a:gd name="T6" fmla="*/ 9 w 27"/>
                    <a:gd name="T7" fmla="*/ 12 h 43"/>
                    <a:gd name="T8" fmla="*/ 11 w 27"/>
                    <a:gd name="T9" fmla="*/ 17 h 43"/>
                    <a:gd name="T10" fmla="*/ 14 w 27"/>
                    <a:gd name="T11" fmla="*/ 26 h 43"/>
                    <a:gd name="T12" fmla="*/ 0 w 27"/>
                    <a:gd name="T13" fmla="*/ 26 h 43"/>
                    <a:gd name="T14" fmla="*/ 16 w 27"/>
                    <a:gd name="T15" fmla="*/ 30 h 43"/>
                    <a:gd name="T16" fmla="*/ 21 w 27"/>
                    <a:gd name="T17" fmla="*/ 43 h 43"/>
                    <a:gd name="T18" fmla="*/ 27 w 27"/>
                    <a:gd name="T19" fmla="*/ 43 h 43"/>
                    <a:gd name="T20" fmla="*/ 9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9" y="0"/>
                      </a:moveTo>
                      <a:lnTo>
                        <a:pt x="6" y="4"/>
                      </a:lnTo>
                      <a:lnTo>
                        <a:pt x="8" y="10"/>
                      </a:lnTo>
                      <a:lnTo>
                        <a:pt x="9" y="12"/>
                      </a:lnTo>
                      <a:lnTo>
                        <a:pt x="11" y="17"/>
                      </a:lnTo>
                      <a:lnTo>
                        <a:pt x="14" y="26"/>
                      </a:lnTo>
                      <a:lnTo>
                        <a:pt x="0" y="26"/>
                      </a:lnTo>
                      <a:lnTo>
                        <a:pt x="16" y="30"/>
                      </a:lnTo>
                      <a:lnTo>
                        <a:pt x="21" y="43"/>
                      </a:lnTo>
                      <a:lnTo>
                        <a:pt x="27" y="4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6" name="Freeform 3140"/>
                <p:cNvSpPr>
                  <a:spLocks/>
                </p:cNvSpPr>
                <p:nvPr/>
              </p:nvSpPr>
              <p:spPr bwMode="auto">
                <a:xfrm>
                  <a:off x="1808" y="2648"/>
                  <a:ext cx="1" cy="7"/>
                </a:xfrm>
                <a:custGeom>
                  <a:avLst/>
                  <a:gdLst>
                    <a:gd name="T0" fmla="*/ 5 w 5"/>
                    <a:gd name="T1" fmla="*/ 0 h 43"/>
                    <a:gd name="T2" fmla="*/ 0 w 5"/>
                    <a:gd name="T3" fmla="*/ 0 h 43"/>
                    <a:gd name="T4" fmla="*/ 0 w 5"/>
                    <a:gd name="T5" fmla="*/ 43 h 43"/>
                    <a:gd name="T6" fmla="*/ 5 w 5"/>
                    <a:gd name="T7" fmla="*/ 43 h 43"/>
                    <a:gd name="T8" fmla="*/ 5 w 5"/>
                    <a:gd name="T9" fmla="*/ 9 h 43"/>
                    <a:gd name="T10" fmla="*/ 5 w 5"/>
                    <a:gd name="T11" fmla="*/ 9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43"/>
                      </a:lnTo>
                      <a:lnTo>
                        <a:pt x="5" y="43"/>
                      </a:lnTo>
                      <a:lnTo>
                        <a:pt x="5" y="9"/>
                      </a:lnTo>
                      <a:lnTo>
                        <a:pt x="5"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7" name="Freeform 3141"/>
                <p:cNvSpPr>
                  <a:spLocks/>
                </p:cNvSpPr>
                <p:nvPr/>
              </p:nvSpPr>
              <p:spPr bwMode="auto">
                <a:xfrm>
                  <a:off x="1809" y="2648"/>
                  <a:ext cx="4" cy="7"/>
                </a:xfrm>
                <a:custGeom>
                  <a:avLst/>
                  <a:gdLst>
                    <a:gd name="T0" fmla="*/ 0 w 23"/>
                    <a:gd name="T1" fmla="*/ 0 h 43"/>
                    <a:gd name="T2" fmla="*/ 0 w 23"/>
                    <a:gd name="T3" fmla="*/ 9 h 43"/>
                    <a:gd name="T4" fmla="*/ 22 w 23"/>
                    <a:gd name="T5" fmla="*/ 43 h 43"/>
                    <a:gd name="T6" fmla="*/ 23 w 23"/>
                    <a:gd name="T7" fmla="*/ 33 h 43"/>
                    <a:gd name="T8" fmla="*/ 0 w 23"/>
                    <a:gd name="T9" fmla="*/ 0 h 43"/>
                  </a:gdLst>
                  <a:ahLst/>
                  <a:cxnLst>
                    <a:cxn ang="0">
                      <a:pos x="T0" y="T1"/>
                    </a:cxn>
                    <a:cxn ang="0">
                      <a:pos x="T2" y="T3"/>
                    </a:cxn>
                    <a:cxn ang="0">
                      <a:pos x="T4" y="T5"/>
                    </a:cxn>
                    <a:cxn ang="0">
                      <a:pos x="T6" y="T7"/>
                    </a:cxn>
                    <a:cxn ang="0">
                      <a:pos x="T8" y="T9"/>
                    </a:cxn>
                  </a:cxnLst>
                  <a:rect l="0" t="0" r="r" b="b"/>
                  <a:pathLst>
                    <a:path w="23" h="43">
                      <a:moveTo>
                        <a:pt x="0" y="0"/>
                      </a:moveTo>
                      <a:lnTo>
                        <a:pt x="0" y="9"/>
                      </a:lnTo>
                      <a:lnTo>
                        <a:pt x="22" y="43"/>
                      </a:lnTo>
                      <a:lnTo>
                        <a:pt x="23"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8" name="Freeform 3142"/>
                <p:cNvSpPr>
                  <a:spLocks/>
                </p:cNvSpPr>
                <p:nvPr/>
              </p:nvSpPr>
              <p:spPr bwMode="auto">
                <a:xfrm>
                  <a:off x="1813" y="2648"/>
                  <a:ext cx="1" cy="7"/>
                </a:xfrm>
                <a:custGeom>
                  <a:avLst/>
                  <a:gdLst>
                    <a:gd name="T0" fmla="*/ 7 w 7"/>
                    <a:gd name="T1" fmla="*/ 0 h 43"/>
                    <a:gd name="T2" fmla="*/ 1 w 7"/>
                    <a:gd name="T3" fmla="*/ 0 h 43"/>
                    <a:gd name="T4" fmla="*/ 1 w 7"/>
                    <a:gd name="T5" fmla="*/ 33 h 43"/>
                    <a:gd name="T6" fmla="*/ 1 w 7"/>
                    <a:gd name="T7" fmla="*/ 33 h 43"/>
                    <a:gd name="T8" fmla="*/ 0 w 7"/>
                    <a:gd name="T9" fmla="*/ 43 h 43"/>
                    <a:gd name="T10" fmla="*/ 7 w 7"/>
                    <a:gd name="T11" fmla="*/ 43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lnTo>
                        <a:pt x="1" y="0"/>
                      </a:lnTo>
                      <a:lnTo>
                        <a:pt x="1" y="33"/>
                      </a:lnTo>
                      <a:lnTo>
                        <a:pt x="1" y="33"/>
                      </a:lnTo>
                      <a:lnTo>
                        <a:pt x="0" y="43"/>
                      </a:lnTo>
                      <a:lnTo>
                        <a:pt x="7" y="4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29" name="Freeform 3143"/>
                <p:cNvSpPr>
                  <a:spLocks/>
                </p:cNvSpPr>
                <p:nvPr/>
              </p:nvSpPr>
              <p:spPr bwMode="auto">
                <a:xfrm>
                  <a:off x="1766" y="2712"/>
                  <a:ext cx="3" cy="3"/>
                </a:xfrm>
                <a:custGeom>
                  <a:avLst/>
                  <a:gdLst>
                    <a:gd name="T0" fmla="*/ 18 w 18"/>
                    <a:gd name="T1" fmla="*/ 0 h 19"/>
                    <a:gd name="T2" fmla="*/ 0 w 18"/>
                    <a:gd name="T3" fmla="*/ 0 h 19"/>
                    <a:gd name="T4" fmla="*/ 0 w 18"/>
                    <a:gd name="T5" fmla="*/ 5 h 19"/>
                    <a:gd name="T6" fmla="*/ 13 w 18"/>
                    <a:gd name="T7" fmla="*/ 5 h 19"/>
                    <a:gd name="T8" fmla="*/ 13 w 18"/>
                    <a:gd name="T9" fmla="*/ 12 h 19"/>
                    <a:gd name="T10" fmla="*/ 11 w 18"/>
                    <a:gd name="T11" fmla="*/ 15 h 19"/>
                    <a:gd name="T12" fmla="*/ 6 w 18"/>
                    <a:gd name="T13" fmla="*/ 17 h 19"/>
                    <a:gd name="T14" fmla="*/ 0 w 18"/>
                    <a:gd name="T15" fmla="*/ 18 h 19"/>
                    <a:gd name="T16" fmla="*/ 13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2"/>
                      </a:lnTo>
                      <a:lnTo>
                        <a:pt x="11" y="15"/>
                      </a:lnTo>
                      <a:lnTo>
                        <a:pt x="6" y="17"/>
                      </a:lnTo>
                      <a:lnTo>
                        <a:pt x="0" y="18"/>
                      </a:lnTo>
                      <a:lnTo>
                        <a:pt x="13"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0" name="Freeform 3144"/>
                <p:cNvSpPr>
                  <a:spLocks/>
                </p:cNvSpPr>
                <p:nvPr/>
              </p:nvSpPr>
              <p:spPr bwMode="auto">
                <a:xfrm>
                  <a:off x="1766" y="2709"/>
                  <a:ext cx="3" cy="2"/>
                </a:xfrm>
                <a:custGeom>
                  <a:avLst/>
                  <a:gdLst>
                    <a:gd name="T0" fmla="*/ 12 w 17"/>
                    <a:gd name="T1" fmla="*/ 0 h 10"/>
                    <a:gd name="T2" fmla="*/ 0 w 17"/>
                    <a:gd name="T3" fmla="*/ 1 h 10"/>
                    <a:gd name="T4" fmla="*/ 3 w 17"/>
                    <a:gd name="T5" fmla="*/ 2 h 10"/>
                    <a:gd name="T6" fmla="*/ 9 w 17"/>
                    <a:gd name="T7" fmla="*/ 3 h 10"/>
                    <a:gd name="T8" fmla="*/ 10 w 17"/>
                    <a:gd name="T9" fmla="*/ 5 h 10"/>
                    <a:gd name="T10" fmla="*/ 13 w 17"/>
                    <a:gd name="T11" fmla="*/ 10 h 10"/>
                    <a:gd name="T12" fmla="*/ 17 w 17"/>
                    <a:gd name="T13" fmla="*/ 9 h 10"/>
                    <a:gd name="T14" fmla="*/ 17 w 17"/>
                    <a:gd name="T15" fmla="*/ 9 h 10"/>
                    <a:gd name="T16" fmla="*/ 15 w 17"/>
                    <a:gd name="T17" fmla="*/ 3 h 10"/>
                    <a:gd name="T18" fmla="*/ 12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2" y="0"/>
                      </a:moveTo>
                      <a:lnTo>
                        <a:pt x="0" y="1"/>
                      </a:lnTo>
                      <a:lnTo>
                        <a:pt x="3" y="2"/>
                      </a:lnTo>
                      <a:lnTo>
                        <a:pt x="9" y="3"/>
                      </a:lnTo>
                      <a:lnTo>
                        <a:pt x="10" y="5"/>
                      </a:lnTo>
                      <a:lnTo>
                        <a:pt x="13" y="10"/>
                      </a:lnTo>
                      <a:lnTo>
                        <a:pt x="17" y="9"/>
                      </a:lnTo>
                      <a:lnTo>
                        <a:pt x="17" y="9"/>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1" name="Freeform 3145"/>
                <p:cNvSpPr>
                  <a:spLocks/>
                </p:cNvSpPr>
                <p:nvPr/>
              </p:nvSpPr>
              <p:spPr bwMode="auto">
                <a:xfrm>
                  <a:off x="1762" y="2708"/>
                  <a:ext cx="6" cy="8"/>
                </a:xfrm>
                <a:custGeom>
                  <a:avLst/>
                  <a:gdLst>
                    <a:gd name="T0" fmla="*/ 21 w 34"/>
                    <a:gd name="T1" fmla="*/ 0 h 44"/>
                    <a:gd name="T2" fmla="*/ 20 w 34"/>
                    <a:gd name="T3" fmla="*/ 0 h 44"/>
                    <a:gd name="T4" fmla="*/ 15 w 34"/>
                    <a:gd name="T5" fmla="*/ 1 h 44"/>
                    <a:gd name="T6" fmla="*/ 10 w 34"/>
                    <a:gd name="T7" fmla="*/ 4 h 44"/>
                    <a:gd name="T8" fmla="*/ 5 w 34"/>
                    <a:gd name="T9" fmla="*/ 7 h 44"/>
                    <a:gd name="T10" fmla="*/ 2 w 34"/>
                    <a:gd name="T11" fmla="*/ 11 h 44"/>
                    <a:gd name="T12" fmla="*/ 2 w 34"/>
                    <a:gd name="T13" fmla="*/ 11 h 44"/>
                    <a:gd name="T14" fmla="*/ 0 w 34"/>
                    <a:gd name="T15" fmla="*/ 16 h 44"/>
                    <a:gd name="T16" fmla="*/ 0 w 34"/>
                    <a:gd name="T17" fmla="*/ 23 h 44"/>
                    <a:gd name="T18" fmla="*/ 0 w 34"/>
                    <a:gd name="T19" fmla="*/ 23 h 44"/>
                    <a:gd name="T20" fmla="*/ 1 w 34"/>
                    <a:gd name="T21" fmla="*/ 29 h 44"/>
                    <a:gd name="T22" fmla="*/ 2 w 34"/>
                    <a:gd name="T23" fmla="*/ 34 h 44"/>
                    <a:gd name="T24" fmla="*/ 6 w 34"/>
                    <a:gd name="T25" fmla="*/ 39 h 44"/>
                    <a:gd name="T26" fmla="*/ 6 w 34"/>
                    <a:gd name="T27" fmla="*/ 39 h 44"/>
                    <a:gd name="T28" fmla="*/ 11 w 34"/>
                    <a:gd name="T29" fmla="*/ 42 h 44"/>
                    <a:gd name="T30" fmla="*/ 16 w 34"/>
                    <a:gd name="T31" fmla="*/ 44 h 44"/>
                    <a:gd name="T32" fmla="*/ 21 w 34"/>
                    <a:gd name="T33" fmla="*/ 44 h 44"/>
                    <a:gd name="T34" fmla="*/ 24 w 34"/>
                    <a:gd name="T35" fmla="*/ 44 h 44"/>
                    <a:gd name="T36" fmla="*/ 30 w 34"/>
                    <a:gd name="T37" fmla="*/ 43 h 44"/>
                    <a:gd name="T38" fmla="*/ 34 w 34"/>
                    <a:gd name="T39" fmla="*/ 41 h 44"/>
                    <a:gd name="T40" fmla="*/ 21 w 34"/>
                    <a:gd name="T41" fmla="*/ 40 h 44"/>
                    <a:gd name="T42" fmla="*/ 19 w 34"/>
                    <a:gd name="T43" fmla="*/ 39 h 44"/>
                    <a:gd name="T44" fmla="*/ 14 w 34"/>
                    <a:gd name="T45" fmla="*/ 38 h 44"/>
                    <a:gd name="T46" fmla="*/ 11 w 34"/>
                    <a:gd name="T47" fmla="*/ 35 h 44"/>
                    <a:gd name="T48" fmla="*/ 7 w 34"/>
                    <a:gd name="T49" fmla="*/ 31 h 44"/>
                    <a:gd name="T50" fmla="*/ 6 w 34"/>
                    <a:gd name="T51" fmla="*/ 28 h 44"/>
                    <a:gd name="T52" fmla="*/ 5 w 34"/>
                    <a:gd name="T53" fmla="*/ 22 h 44"/>
                    <a:gd name="T54" fmla="*/ 5 w 34"/>
                    <a:gd name="T55" fmla="*/ 20 h 44"/>
                    <a:gd name="T56" fmla="*/ 7 w 34"/>
                    <a:gd name="T57" fmla="*/ 14 h 44"/>
                    <a:gd name="T58" fmla="*/ 10 w 34"/>
                    <a:gd name="T59" fmla="*/ 10 h 44"/>
                    <a:gd name="T60" fmla="*/ 11 w 34"/>
                    <a:gd name="T61" fmla="*/ 9 h 44"/>
                    <a:gd name="T62" fmla="*/ 15 w 34"/>
                    <a:gd name="T63" fmla="*/ 6 h 44"/>
                    <a:gd name="T64" fmla="*/ 21 w 34"/>
                    <a:gd name="T65" fmla="*/ 5 h 44"/>
                    <a:gd name="T66" fmla="*/ 33 w 34"/>
                    <a:gd name="T67" fmla="*/ 4 h 44"/>
                    <a:gd name="T68" fmla="*/ 32 w 34"/>
                    <a:gd name="T69" fmla="*/ 2 h 44"/>
                    <a:gd name="T70" fmla="*/ 28 w 34"/>
                    <a:gd name="T71" fmla="*/ 0 h 44"/>
                    <a:gd name="T72" fmla="*/ 21 w 34"/>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4">
                      <a:moveTo>
                        <a:pt x="21" y="0"/>
                      </a:moveTo>
                      <a:lnTo>
                        <a:pt x="20" y="0"/>
                      </a:lnTo>
                      <a:lnTo>
                        <a:pt x="15" y="1"/>
                      </a:lnTo>
                      <a:lnTo>
                        <a:pt x="10" y="4"/>
                      </a:lnTo>
                      <a:lnTo>
                        <a:pt x="5" y="7"/>
                      </a:lnTo>
                      <a:lnTo>
                        <a:pt x="2" y="11"/>
                      </a:lnTo>
                      <a:lnTo>
                        <a:pt x="2" y="11"/>
                      </a:lnTo>
                      <a:lnTo>
                        <a:pt x="0" y="16"/>
                      </a:lnTo>
                      <a:lnTo>
                        <a:pt x="0" y="23"/>
                      </a:lnTo>
                      <a:lnTo>
                        <a:pt x="0" y="23"/>
                      </a:lnTo>
                      <a:lnTo>
                        <a:pt x="1" y="29"/>
                      </a:lnTo>
                      <a:lnTo>
                        <a:pt x="2" y="34"/>
                      </a:lnTo>
                      <a:lnTo>
                        <a:pt x="6" y="39"/>
                      </a:lnTo>
                      <a:lnTo>
                        <a:pt x="6" y="39"/>
                      </a:lnTo>
                      <a:lnTo>
                        <a:pt x="11" y="42"/>
                      </a:lnTo>
                      <a:lnTo>
                        <a:pt x="16" y="44"/>
                      </a:lnTo>
                      <a:lnTo>
                        <a:pt x="21" y="44"/>
                      </a:lnTo>
                      <a:lnTo>
                        <a:pt x="24" y="44"/>
                      </a:lnTo>
                      <a:lnTo>
                        <a:pt x="30" y="43"/>
                      </a:lnTo>
                      <a:lnTo>
                        <a:pt x="34" y="41"/>
                      </a:lnTo>
                      <a:lnTo>
                        <a:pt x="21" y="40"/>
                      </a:lnTo>
                      <a:lnTo>
                        <a:pt x="19" y="39"/>
                      </a:lnTo>
                      <a:lnTo>
                        <a:pt x="14" y="38"/>
                      </a:lnTo>
                      <a:lnTo>
                        <a:pt x="11" y="35"/>
                      </a:lnTo>
                      <a:lnTo>
                        <a:pt x="7" y="31"/>
                      </a:lnTo>
                      <a:lnTo>
                        <a:pt x="6" y="28"/>
                      </a:lnTo>
                      <a:lnTo>
                        <a:pt x="5" y="22"/>
                      </a:lnTo>
                      <a:lnTo>
                        <a:pt x="5" y="20"/>
                      </a:lnTo>
                      <a:lnTo>
                        <a:pt x="7" y="14"/>
                      </a:lnTo>
                      <a:lnTo>
                        <a:pt x="10" y="10"/>
                      </a:lnTo>
                      <a:lnTo>
                        <a:pt x="11" y="9"/>
                      </a:lnTo>
                      <a:lnTo>
                        <a:pt x="15" y="6"/>
                      </a:lnTo>
                      <a:lnTo>
                        <a:pt x="21" y="5"/>
                      </a:lnTo>
                      <a:lnTo>
                        <a:pt x="33" y="4"/>
                      </a:lnTo>
                      <a:lnTo>
                        <a:pt x="32" y="2"/>
                      </a:lnTo>
                      <a:lnTo>
                        <a:pt x="28"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2" name="Rectangle 3146"/>
                <p:cNvSpPr>
                  <a:spLocks noChangeArrowheads="1"/>
                </p:cNvSpPr>
                <p:nvPr/>
              </p:nvSpPr>
              <p:spPr bwMode="auto">
                <a:xfrm>
                  <a:off x="1771" y="271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3" name="Freeform 3147"/>
                <p:cNvSpPr>
                  <a:spLocks/>
                </p:cNvSpPr>
                <p:nvPr/>
              </p:nvSpPr>
              <p:spPr bwMode="auto">
                <a:xfrm>
                  <a:off x="1778" y="2708"/>
                  <a:ext cx="4" cy="7"/>
                </a:xfrm>
                <a:custGeom>
                  <a:avLst/>
                  <a:gdLst>
                    <a:gd name="T0" fmla="*/ 22 w 22"/>
                    <a:gd name="T1" fmla="*/ 0 h 43"/>
                    <a:gd name="T2" fmla="*/ 16 w 22"/>
                    <a:gd name="T3" fmla="*/ 0 h 43"/>
                    <a:gd name="T4" fmla="*/ 5 w 22"/>
                    <a:gd name="T5" fmla="*/ 31 h 43"/>
                    <a:gd name="T6" fmla="*/ 4 w 22"/>
                    <a:gd name="T7" fmla="*/ 33 h 43"/>
                    <a:gd name="T8" fmla="*/ 3 w 22"/>
                    <a:gd name="T9" fmla="*/ 39 h 43"/>
                    <a:gd name="T10" fmla="*/ 2 w 22"/>
                    <a:gd name="T11" fmla="*/ 39 h 43"/>
                    <a:gd name="T12" fmla="*/ 0 w 22"/>
                    <a:gd name="T13" fmla="*/ 43 h 43"/>
                    <a:gd name="T14" fmla="*/ 5 w 22"/>
                    <a:gd name="T15" fmla="*/ 43 h 43"/>
                    <a:gd name="T16" fmla="*/ 22 w 2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2" y="0"/>
                      </a:moveTo>
                      <a:lnTo>
                        <a:pt x="16" y="0"/>
                      </a:lnTo>
                      <a:lnTo>
                        <a:pt x="5" y="31"/>
                      </a:lnTo>
                      <a:lnTo>
                        <a:pt x="4" y="33"/>
                      </a:lnTo>
                      <a:lnTo>
                        <a:pt x="3" y="39"/>
                      </a:lnTo>
                      <a:lnTo>
                        <a:pt x="2" y="39"/>
                      </a:lnTo>
                      <a:lnTo>
                        <a:pt x="0" y="43"/>
                      </a:lnTo>
                      <a:lnTo>
                        <a:pt x="5" y="4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4" name="Freeform 3148"/>
                <p:cNvSpPr>
                  <a:spLocks/>
                </p:cNvSpPr>
                <p:nvPr/>
              </p:nvSpPr>
              <p:spPr bwMode="auto">
                <a:xfrm>
                  <a:off x="1775" y="2708"/>
                  <a:ext cx="3" cy="7"/>
                </a:xfrm>
                <a:custGeom>
                  <a:avLst/>
                  <a:gdLst>
                    <a:gd name="T0" fmla="*/ 6 w 19"/>
                    <a:gd name="T1" fmla="*/ 0 h 43"/>
                    <a:gd name="T2" fmla="*/ 0 w 19"/>
                    <a:gd name="T3" fmla="*/ 0 h 43"/>
                    <a:gd name="T4" fmla="*/ 17 w 19"/>
                    <a:gd name="T5" fmla="*/ 43 h 43"/>
                    <a:gd name="T6" fmla="*/ 19 w 19"/>
                    <a:gd name="T7" fmla="*/ 39 h 43"/>
                    <a:gd name="T8" fmla="*/ 19 w 19"/>
                    <a:gd name="T9" fmla="*/ 37 h 43"/>
                    <a:gd name="T10" fmla="*/ 17 w 19"/>
                    <a:gd name="T11" fmla="*/ 31 h 43"/>
                    <a:gd name="T12" fmla="*/ 6 w 1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9" h="43">
                      <a:moveTo>
                        <a:pt x="6" y="0"/>
                      </a:moveTo>
                      <a:lnTo>
                        <a:pt x="0" y="0"/>
                      </a:lnTo>
                      <a:lnTo>
                        <a:pt x="17" y="43"/>
                      </a:lnTo>
                      <a:lnTo>
                        <a:pt x="19" y="39"/>
                      </a:lnTo>
                      <a:lnTo>
                        <a:pt x="19" y="37"/>
                      </a:lnTo>
                      <a:lnTo>
                        <a:pt x="17" y="31"/>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5" name="Freeform 3149"/>
                <p:cNvSpPr>
                  <a:spLocks/>
                </p:cNvSpPr>
                <p:nvPr/>
              </p:nvSpPr>
              <p:spPr bwMode="auto">
                <a:xfrm>
                  <a:off x="1782" y="2708"/>
                  <a:ext cx="5" cy="7"/>
                </a:xfrm>
                <a:custGeom>
                  <a:avLst/>
                  <a:gdLst>
                    <a:gd name="T0" fmla="*/ 22 w 29"/>
                    <a:gd name="T1" fmla="*/ 0 h 43"/>
                    <a:gd name="T2" fmla="*/ 17 w 29"/>
                    <a:gd name="T3" fmla="*/ 0 h 43"/>
                    <a:gd name="T4" fmla="*/ 0 w 29"/>
                    <a:gd name="T5" fmla="*/ 43 h 43"/>
                    <a:gd name="T6" fmla="*/ 6 w 29"/>
                    <a:gd name="T7" fmla="*/ 43 h 43"/>
                    <a:gd name="T8" fmla="*/ 11 w 29"/>
                    <a:gd name="T9" fmla="*/ 30 h 43"/>
                    <a:gd name="T10" fmla="*/ 29 w 29"/>
                    <a:gd name="T11" fmla="*/ 30 h 43"/>
                    <a:gd name="T12" fmla="*/ 13 w 29"/>
                    <a:gd name="T13" fmla="*/ 26 h 43"/>
                    <a:gd name="T14" fmla="*/ 17 w 29"/>
                    <a:gd name="T15" fmla="*/ 13 h 43"/>
                    <a:gd name="T16" fmla="*/ 18 w 29"/>
                    <a:gd name="T17" fmla="*/ 11 h 43"/>
                    <a:gd name="T18" fmla="*/ 19 w 29"/>
                    <a:gd name="T19" fmla="*/ 5 h 43"/>
                    <a:gd name="T20" fmla="*/ 19 w 29"/>
                    <a:gd name="T21" fmla="*/ 5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7" y="0"/>
                      </a:lnTo>
                      <a:lnTo>
                        <a:pt x="0" y="43"/>
                      </a:lnTo>
                      <a:lnTo>
                        <a:pt x="6" y="43"/>
                      </a:lnTo>
                      <a:lnTo>
                        <a:pt x="11" y="30"/>
                      </a:lnTo>
                      <a:lnTo>
                        <a:pt x="29" y="30"/>
                      </a:lnTo>
                      <a:lnTo>
                        <a:pt x="13" y="26"/>
                      </a:lnTo>
                      <a:lnTo>
                        <a:pt x="17" y="13"/>
                      </a:lnTo>
                      <a:lnTo>
                        <a:pt x="18"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6" name="Freeform 3150"/>
                <p:cNvSpPr>
                  <a:spLocks/>
                </p:cNvSpPr>
                <p:nvPr/>
              </p:nvSpPr>
              <p:spPr bwMode="auto">
                <a:xfrm>
                  <a:off x="1784" y="2708"/>
                  <a:ext cx="5" cy="7"/>
                </a:xfrm>
                <a:custGeom>
                  <a:avLst/>
                  <a:gdLst>
                    <a:gd name="T0" fmla="*/ 9 w 28"/>
                    <a:gd name="T1" fmla="*/ 0 h 43"/>
                    <a:gd name="T2" fmla="*/ 6 w 28"/>
                    <a:gd name="T3" fmla="*/ 5 h 43"/>
                    <a:gd name="T4" fmla="*/ 8 w 28"/>
                    <a:gd name="T5" fmla="*/ 10 h 43"/>
                    <a:gd name="T6" fmla="*/ 9 w 28"/>
                    <a:gd name="T7" fmla="*/ 12 h 43"/>
                    <a:gd name="T8" fmla="*/ 12 w 28"/>
                    <a:gd name="T9" fmla="*/ 17 h 43"/>
                    <a:gd name="T10" fmla="*/ 14 w 28"/>
                    <a:gd name="T11" fmla="*/ 26 h 43"/>
                    <a:gd name="T12" fmla="*/ 0 w 28"/>
                    <a:gd name="T13" fmla="*/ 26 h 43"/>
                    <a:gd name="T14" fmla="*/ 16 w 28"/>
                    <a:gd name="T15" fmla="*/ 30 h 43"/>
                    <a:gd name="T16" fmla="*/ 21 w 28"/>
                    <a:gd name="T17" fmla="*/ 43 h 43"/>
                    <a:gd name="T18" fmla="*/ 28 w 28"/>
                    <a:gd name="T19" fmla="*/ 43 h 43"/>
                    <a:gd name="T20" fmla="*/ 9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9" y="0"/>
                      </a:moveTo>
                      <a:lnTo>
                        <a:pt x="6" y="5"/>
                      </a:lnTo>
                      <a:lnTo>
                        <a:pt x="8" y="10"/>
                      </a:lnTo>
                      <a:lnTo>
                        <a:pt x="9" y="12"/>
                      </a:lnTo>
                      <a:lnTo>
                        <a:pt x="12" y="17"/>
                      </a:lnTo>
                      <a:lnTo>
                        <a:pt x="14" y="26"/>
                      </a:lnTo>
                      <a:lnTo>
                        <a:pt x="0" y="26"/>
                      </a:lnTo>
                      <a:lnTo>
                        <a:pt x="16" y="30"/>
                      </a:lnTo>
                      <a:lnTo>
                        <a:pt x="21" y="43"/>
                      </a:lnTo>
                      <a:lnTo>
                        <a:pt x="28" y="4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7" name="Freeform 3151"/>
                <p:cNvSpPr>
                  <a:spLocks/>
                </p:cNvSpPr>
                <p:nvPr/>
              </p:nvSpPr>
              <p:spPr bwMode="auto">
                <a:xfrm>
                  <a:off x="1791" y="2712"/>
                  <a:ext cx="5" cy="3"/>
                </a:xfrm>
                <a:custGeom>
                  <a:avLst/>
                  <a:gdLst>
                    <a:gd name="T0" fmla="*/ 9 w 25"/>
                    <a:gd name="T1" fmla="*/ 0 h 19"/>
                    <a:gd name="T2" fmla="*/ 0 w 25"/>
                    <a:gd name="T3" fmla="*/ 0 h 19"/>
                    <a:gd name="T4" fmla="*/ 3 w 25"/>
                    <a:gd name="T5" fmla="*/ 1 h 19"/>
                    <a:gd name="T6" fmla="*/ 6 w 25"/>
                    <a:gd name="T7" fmla="*/ 3 h 19"/>
                    <a:gd name="T8" fmla="*/ 9 w 25"/>
                    <a:gd name="T9" fmla="*/ 6 h 19"/>
                    <a:gd name="T10" fmla="*/ 10 w 25"/>
                    <a:gd name="T11" fmla="*/ 8 h 19"/>
                    <a:gd name="T12" fmla="*/ 13 w 25"/>
                    <a:gd name="T13" fmla="*/ 13 h 19"/>
                    <a:gd name="T14" fmla="*/ 18 w 25"/>
                    <a:gd name="T15" fmla="*/ 19 h 19"/>
                    <a:gd name="T16" fmla="*/ 25 w 25"/>
                    <a:gd name="T17" fmla="*/ 19 h 19"/>
                    <a:gd name="T18" fmla="*/ 18 w 25"/>
                    <a:gd name="T19" fmla="*/ 7 h 19"/>
                    <a:gd name="T20" fmla="*/ 13 w 25"/>
                    <a:gd name="T21" fmla="*/ 3 h 19"/>
                    <a:gd name="T22" fmla="*/ 9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9" y="0"/>
                      </a:moveTo>
                      <a:lnTo>
                        <a:pt x="0" y="0"/>
                      </a:lnTo>
                      <a:lnTo>
                        <a:pt x="3" y="1"/>
                      </a:lnTo>
                      <a:lnTo>
                        <a:pt x="6" y="3"/>
                      </a:lnTo>
                      <a:lnTo>
                        <a:pt x="9" y="6"/>
                      </a:lnTo>
                      <a:lnTo>
                        <a:pt x="10" y="8"/>
                      </a:lnTo>
                      <a:lnTo>
                        <a:pt x="13" y="13"/>
                      </a:lnTo>
                      <a:lnTo>
                        <a:pt x="18" y="19"/>
                      </a:lnTo>
                      <a:lnTo>
                        <a:pt x="25" y="19"/>
                      </a:lnTo>
                      <a:lnTo>
                        <a:pt x="18" y="7"/>
                      </a:lnTo>
                      <a:lnTo>
                        <a:pt x="13"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8" name="Freeform 3152"/>
                <p:cNvSpPr>
                  <a:spLocks/>
                </p:cNvSpPr>
                <p:nvPr/>
              </p:nvSpPr>
              <p:spPr bwMode="auto">
                <a:xfrm>
                  <a:off x="1790" y="2709"/>
                  <a:ext cx="5" cy="3"/>
                </a:xfrm>
                <a:custGeom>
                  <a:avLst/>
                  <a:gdLst>
                    <a:gd name="T0" fmla="*/ 24 w 28"/>
                    <a:gd name="T1" fmla="*/ 0 h 18"/>
                    <a:gd name="T2" fmla="*/ 13 w 28"/>
                    <a:gd name="T3" fmla="*/ 3 h 18"/>
                    <a:gd name="T4" fmla="*/ 15 w 28"/>
                    <a:gd name="T5" fmla="*/ 3 h 18"/>
                    <a:gd name="T6" fmla="*/ 20 w 28"/>
                    <a:gd name="T7" fmla="*/ 5 h 18"/>
                    <a:gd name="T8" fmla="*/ 23 w 28"/>
                    <a:gd name="T9" fmla="*/ 10 h 18"/>
                    <a:gd name="T10" fmla="*/ 22 w 28"/>
                    <a:gd name="T11" fmla="*/ 14 h 18"/>
                    <a:gd name="T12" fmla="*/ 17 w 28"/>
                    <a:gd name="T13" fmla="*/ 16 h 18"/>
                    <a:gd name="T14" fmla="*/ 17 w 28"/>
                    <a:gd name="T15" fmla="*/ 16 h 18"/>
                    <a:gd name="T16" fmla="*/ 12 w 28"/>
                    <a:gd name="T17" fmla="*/ 18 h 18"/>
                    <a:gd name="T18" fmla="*/ 0 w 28"/>
                    <a:gd name="T19" fmla="*/ 18 h 18"/>
                    <a:gd name="T20" fmla="*/ 25 w 28"/>
                    <a:gd name="T21" fmla="*/ 18 h 18"/>
                    <a:gd name="T22" fmla="*/ 27 w 28"/>
                    <a:gd name="T23" fmla="*/ 15 h 18"/>
                    <a:gd name="T24" fmla="*/ 28 w 28"/>
                    <a:gd name="T25" fmla="*/ 10 h 18"/>
                    <a:gd name="T26" fmla="*/ 27 w 28"/>
                    <a:gd name="T27" fmla="*/ 5 h 18"/>
                    <a:gd name="T28" fmla="*/ 24 w 28"/>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8">
                      <a:moveTo>
                        <a:pt x="24" y="0"/>
                      </a:moveTo>
                      <a:lnTo>
                        <a:pt x="13" y="3"/>
                      </a:lnTo>
                      <a:lnTo>
                        <a:pt x="15" y="3"/>
                      </a:lnTo>
                      <a:lnTo>
                        <a:pt x="20" y="5"/>
                      </a:lnTo>
                      <a:lnTo>
                        <a:pt x="23" y="10"/>
                      </a:lnTo>
                      <a:lnTo>
                        <a:pt x="22" y="14"/>
                      </a:lnTo>
                      <a:lnTo>
                        <a:pt x="17" y="16"/>
                      </a:lnTo>
                      <a:lnTo>
                        <a:pt x="17" y="16"/>
                      </a:lnTo>
                      <a:lnTo>
                        <a:pt x="12" y="18"/>
                      </a:lnTo>
                      <a:lnTo>
                        <a:pt x="0" y="18"/>
                      </a:lnTo>
                      <a:lnTo>
                        <a:pt x="25" y="18"/>
                      </a:lnTo>
                      <a:lnTo>
                        <a:pt x="27" y="15"/>
                      </a:lnTo>
                      <a:lnTo>
                        <a:pt x="28" y="10"/>
                      </a:lnTo>
                      <a:lnTo>
                        <a:pt x="27"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9" name="Freeform 3153"/>
                <p:cNvSpPr>
                  <a:spLocks/>
                </p:cNvSpPr>
                <p:nvPr/>
              </p:nvSpPr>
              <p:spPr bwMode="auto">
                <a:xfrm>
                  <a:off x="1789" y="2708"/>
                  <a:ext cx="5" cy="7"/>
                </a:xfrm>
                <a:custGeom>
                  <a:avLst/>
                  <a:gdLst>
                    <a:gd name="T0" fmla="*/ 19 w 31"/>
                    <a:gd name="T1" fmla="*/ 0 h 43"/>
                    <a:gd name="T2" fmla="*/ 0 w 31"/>
                    <a:gd name="T3" fmla="*/ 0 h 43"/>
                    <a:gd name="T4" fmla="*/ 0 w 31"/>
                    <a:gd name="T5" fmla="*/ 43 h 43"/>
                    <a:gd name="T6" fmla="*/ 6 w 31"/>
                    <a:gd name="T7" fmla="*/ 43 h 43"/>
                    <a:gd name="T8" fmla="*/ 6 w 31"/>
                    <a:gd name="T9" fmla="*/ 24 h 43"/>
                    <a:gd name="T10" fmla="*/ 13 w 31"/>
                    <a:gd name="T11" fmla="*/ 24 h 43"/>
                    <a:gd name="T12" fmla="*/ 22 w 31"/>
                    <a:gd name="T13" fmla="*/ 24 h 43"/>
                    <a:gd name="T14" fmla="*/ 22 w 31"/>
                    <a:gd name="T15" fmla="*/ 24 h 43"/>
                    <a:gd name="T16" fmla="*/ 26 w 31"/>
                    <a:gd name="T17" fmla="*/ 23 h 43"/>
                    <a:gd name="T18" fmla="*/ 31 w 31"/>
                    <a:gd name="T19" fmla="*/ 20 h 43"/>
                    <a:gd name="T20" fmla="*/ 6 w 31"/>
                    <a:gd name="T21" fmla="*/ 20 h 43"/>
                    <a:gd name="T22" fmla="*/ 5 w 31"/>
                    <a:gd name="T23" fmla="*/ 5 h 43"/>
                    <a:gd name="T24" fmla="*/ 19 w 31"/>
                    <a:gd name="T25" fmla="*/ 5 h 43"/>
                    <a:gd name="T26" fmla="*/ 30 w 31"/>
                    <a:gd name="T27" fmla="*/ 2 h 43"/>
                    <a:gd name="T28" fmla="*/ 25 w 31"/>
                    <a:gd name="T29" fmla="*/ 0 h 43"/>
                    <a:gd name="T30" fmla="*/ 24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6" y="43"/>
                      </a:lnTo>
                      <a:lnTo>
                        <a:pt x="6" y="24"/>
                      </a:lnTo>
                      <a:lnTo>
                        <a:pt x="13" y="24"/>
                      </a:lnTo>
                      <a:lnTo>
                        <a:pt x="22" y="24"/>
                      </a:lnTo>
                      <a:lnTo>
                        <a:pt x="22" y="24"/>
                      </a:lnTo>
                      <a:lnTo>
                        <a:pt x="26" y="23"/>
                      </a:lnTo>
                      <a:lnTo>
                        <a:pt x="31" y="20"/>
                      </a:lnTo>
                      <a:lnTo>
                        <a:pt x="6" y="20"/>
                      </a:lnTo>
                      <a:lnTo>
                        <a:pt x="5" y="5"/>
                      </a:lnTo>
                      <a:lnTo>
                        <a:pt x="19" y="5"/>
                      </a:lnTo>
                      <a:lnTo>
                        <a:pt x="30" y="2"/>
                      </a:lnTo>
                      <a:lnTo>
                        <a:pt x="25" y="0"/>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0" name="Freeform 3154"/>
                <p:cNvSpPr>
                  <a:spLocks/>
                </p:cNvSpPr>
                <p:nvPr/>
              </p:nvSpPr>
              <p:spPr bwMode="auto">
                <a:xfrm>
                  <a:off x="1797" y="2708"/>
                  <a:ext cx="5"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6 w 32"/>
                    <a:gd name="T11" fmla="*/ 38 h 43"/>
                    <a:gd name="T12" fmla="*/ 6 w 32"/>
                    <a:gd name="T13" fmla="*/ 24 h 43"/>
                    <a:gd name="T14" fmla="*/ 29 w 32"/>
                    <a:gd name="T15" fmla="*/ 24 h 43"/>
                    <a:gd name="T16" fmla="*/ 29 w 32"/>
                    <a:gd name="T17" fmla="*/ 18 h 43"/>
                    <a:gd name="T18" fmla="*/ 6 w 32"/>
                    <a:gd name="T19" fmla="*/ 18 h 43"/>
                    <a:gd name="T20" fmla="*/ 6 w 32"/>
                    <a:gd name="T21" fmla="*/ 6 h 43"/>
                    <a:gd name="T22" fmla="*/ 31 w 32"/>
                    <a:gd name="T23" fmla="*/ 6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6" y="38"/>
                      </a:lnTo>
                      <a:lnTo>
                        <a:pt x="6" y="24"/>
                      </a:lnTo>
                      <a:lnTo>
                        <a:pt x="29" y="24"/>
                      </a:lnTo>
                      <a:lnTo>
                        <a:pt x="29" y="18"/>
                      </a:lnTo>
                      <a:lnTo>
                        <a:pt x="6" y="18"/>
                      </a:lnTo>
                      <a:lnTo>
                        <a:pt x="6" y="6"/>
                      </a:lnTo>
                      <a:lnTo>
                        <a:pt x="31" y="6"/>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1" name="Freeform 3155"/>
                <p:cNvSpPr>
                  <a:spLocks/>
                </p:cNvSpPr>
                <p:nvPr/>
              </p:nvSpPr>
              <p:spPr bwMode="auto">
                <a:xfrm>
                  <a:off x="1803" y="2708"/>
                  <a:ext cx="5" cy="7"/>
                </a:xfrm>
                <a:custGeom>
                  <a:avLst/>
                  <a:gdLst>
                    <a:gd name="T0" fmla="*/ 5 w 27"/>
                    <a:gd name="T1" fmla="*/ 0 h 43"/>
                    <a:gd name="T2" fmla="*/ 0 w 27"/>
                    <a:gd name="T3" fmla="*/ 0 h 43"/>
                    <a:gd name="T4" fmla="*/ 0 w 27"/>
                    <a:gd name="T5" fmla="*/ 43 h 43"/>
                    <a:gd name="T6" fmla="*/ 27 w 27"/>
                    <a:gd name="T7" fmla="*/ 43 h 43"/>
                    <a:gd name="T8" fmla="*/ 27 w 27"/>
                    <a:gd name="T9" fmla="*/ 38 h 43"/>
                    <a:gd name="T10" fmla="*/ 5 w 27"/>
                    <a:gd name="T11" fmla="*/ 38 h 43"/>
                    <a:gd name="T12" fmla="*/ 5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5" y="0"/>
                      </a:moveTo>
                      <a:lnTo>
                        <a:pt x="0" y="0"/>
                      </a:lnTo>
                      <a:lnTo>
                        <a:pt x="0" y="43"/>
                      </a:lnTo>
                      <a:lnTo>
                        <a:pt x="27" y="43"/>
                      </a:lnTo>
                      <a:lnTo>
                        <a:pt x="27"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2" name="Freeform 3156"/>
                <p:cNvSpPr>
                  <a:spLocks/>
                </p:cNvSpPr>
                <p:nvPr/>
              </p:nvSpPr>
              <p:spPr bwMode="auto">
                <a:xfrm>
                  <a:off x="1808" y="2708"/>
                  <a:ext cx="5" cy="7"/>
                </a:xfrm>
                <a:custGeom>
                  <a:avLst/>
                  <a:gdLst>
                    <a:gd name="T0" fmla="*/ 22 w 28"/>
                    <a:gd name="T1" fmla="*/ 0 h 43"/>
                    <a:gd name="T2" fmla="*/ 16 w 28"/>
                    <a:gd name="T3" fmla="*/ 0 h 43"/>
                    <a:gd name="T4" fmla="*/ 0 w 28"/>
                    <a:gd name="T5" fmla="*/ 43 h 43"/>
                    <a:gd name="T6" fmla="*/ 6 w 28"/>
                    <a:gd name="T7" fmla="*/ 43 h 43"/>
                    <a:gd name="T8" fmla="*/ 10 w 28"/>
                    <a:gd name="T9" fmla="*/ 30 h 43"/>
                    <a:gd name="T10" fmla="*/ 28 w 28"/>
                    <a:gd name="T11" fmla="*/ 30 h 43"/>
                    <a:gd name="T12" fmla="*/ 11 w 28"/>
                    <a:gd name="T13" fmla="*/ 25 h 43"/>
                    <a:gd name="T14" fmla="*/ 17 w 28"/>
                    <a:gd name="T15" fmla="*/ 12 h 43"/>
                    <a:gd name="T16" fmla="*/ 18 w 28"/>
                    <a:gd name="T17" fmla="*/ 10 h 43"/>
                    <a:gd name="T18" fmla="*/ 19 w 28"/>
                    <a:gd name="T19" fmla="*/ 5 h 43"/>
                    <a:gd name="T20" fmla="*/ 19 w 28"/>
                    <a:gd name="T21" fmla="*/ 5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6" y="43"/>
                      </a:lnTo>
                      <a:lnTo>
                        <a:pt x="10" y="30"/>
                      </a:lnTo>
                      <a:lnTo>
                        <a:pt x="28" y="30"/>
                      </a:lnTo>
                      <a:lnTo>
                        <a:pt x="11" y="25"/>
                      </a:lnTo>
                      <a:lnTo>
                        <a:pt x="17" y="12"/>
                      </a:lnTo>
                      <a:lnTo>
                        <a:pt x="18"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3" name="Freeform 3157"/>
                <p:cNvSpPr>
                  <a:spLocks/>
                </p:cNvSpPr>
                <p:nvPr/>
              </p:nvSpPr>
              <p:spPr bwMode="auto">
                <a:xfrm>
                  <a:off x="1810" y="2708"/>
                  <a:ext cx="5" cy="7"/>
                </a:xfrm>
                <a:custGeom>
                  <a:avLst/>
                  <a:gdLst>
                    <a:gd name="T0" fmla="*/ 11 w 29"/>
                    <a:gd name="T1" fmla="*/ 0 h 43"/>
                    <a:gd name="T2" fmla="*/ 8 w 29"/>
                    <a:gd name="T3" fmla="*/ 5 h 43"/>
                    <a:gd name="T4" fmla="*/ 9 w 29"/>
                    <a:gd name="T5" fmla="*/ 9 h 43"/>
                    <a:gd name="T6" fmla="*/ 10 w 29"/>
                    <a:gd name="T7" fmla="*/ 12 h 43"/>
                    <a:gd name="T8" fmla="*/ 12 w 29"/>
                    <a:gd name="T9" fmla="*/ 17 h 43"/>
                    <a:gd name="T10" fmla="*/ 15 w 29"/>
                    <a:gd name="T11" fmla="*/ 25 h 43"/>
                    <a:gd name="T12" fmla="*/ 0 w 29"/>
                    <a:gd name="T13" fmla="*/ 25 h 43"/>
                    <a:gd name="T14" fmla="*/ 17 w 29"/>
                    <a:gd name="T15" fmla="*/ 30 h 43"/>
                    <a:gd name="T16" fmla="*/ 22 w 29"/>
                    <a:gd name="T17" fmla="*/ 43 h 43"/>
                    <a:gd name="T18" fmla="*/ 29 w 29"/>
                    <a:gd name="T19" fmla="*/ 43 h 43"/>
                    <a:gd name="T20" fmla="*/ 11 w 2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11" y="0"/>
                      </a:moveTo>
                      <a:lnTo>
                        <a:pt x="8" y="5"/>
                      </a:lnTo>
                      <a:lnTo>
                        <a:pt x="9" y="9"/>
                      </a:lnTo>
                      <a:lnTo>
                        <a:pt x="10" y="12"/>
                      </a:lnTo>
                      <a:lnTo>
                        <a:pt x="12" y="17"/>
                      </a:lnTo>
                      <a:lnTo>
                        <a:pt x="15" y="25"/>
                      </a:lnTo>
                      <a:lnTo>
                        <a:pt x="0" y="25"/>
                      </a:lnTo>
                      <a:lnTo>
                        <a:pt x="17" y="30"/>
                      </a:lnTo>
                      <a:lnTo>
                        <a:pt x="22" y="43"/>
                      </a:lnTo>
                      <a:lnTo>
                        <a:pt x="29"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44" name="Line 3158"/>
                <p:cNvSpPr>
                  <a:spLocks noChangeShapeType="1"/>
                </p:cNvSpPr>
                <p:nvPr/>
              </p:nvSpPr>
              <p:spPr bwMode="auto">
                <a:xfrm flipV="1">
                  <a:off x="1658" y="27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5" name="Line 3159"/>
                <p:cNvSpPr>
                  <a:spLocks noChangeShapeType="1"/>
                </p:cNvSpPr>
                <p:nvPr/>
              </p:nvSpPr>
              <p:spPr bwMode="auto">
                <a:xfrm flipH="1" flipV="1">
                  <a:off x="1547" y="2750"/>
                  <a:ext cx="0"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6" name="Line 3160"/>
                <p:cNvSpPr>
                  <a:spLocks noChangeShapeType="1"/>
                </p:cNvSpPr>
                <p:nvPr/>
              </p:nvSpPr>
              <p:spPr bwMode="auto">
                <a:xfrm flipH="1" flipV="1">
                  <a:off x="1658" y="272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7" name="Line 3161"/>
                <p:cNvSpPr>
                  <a:spLocks noChangeShapeType="1"/>
                </p:cNvSpPr>
                <p:nvPr/>
              </p:nvSpPr>
              <p:spPr bwMode="auto">
                <a:xfrm flipH="1" flipV="1">
                  <a:off x="1643" y="2720"/>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8" name="Line 3162"/>
                <p:cNvSpPr>
                  <a:spLocks noChangeShapeType="1"/>
                </p:cNvSpPr>
                <p:nvPr/>
              </p:nvSpPr>
              <p:spPr bwMode="auto">
                <a:xfrm flipH="1" flipV="1">
                  <a:off x="1561" y="2745"/>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9" name="Freeform 3163"/>
                <p:cNvSpPr>
                  <a:spLocks/>
                </p:cNvSpPr>
                <p:nvPr/>
              </p:nvSpPr>
              <p:spPr bwMode="auto">
                <a:xfrm>
                  <a:off x="1652" y="2784"/>
                  <a:ext cx="2" cy="3"/>
                </a:xfrm>
                <a:custGeom>
                  <a:avLst/>
                  <a:gdLst>
                    <a:gd name="T0" fmla="*/ 0 w 12"/>
                    <a:gd name="T1" fmla="*/ 6 h 18"/>
                    <a:gd name="T2" fmla="*/ 4 w 12"/>
                    <a:gd name="T3" fmla="*/ 7 h 18"/>
                    <a:gd name="T4" fmla="*/ 9 w 12"/>
                    <a:gd name="T5" fmla="*/ 10 h 18"/>
                    <a:gd name="T6" fmla="*/ 11 w 12"/>
                    <a:gd name="T7" fmla="*/ 13 h 18"/>
                    <a:gd name="T8" fmla="*/ 12 w 12"/>
                    <a:gd name="T9" fmla="*/ 18 h 18"/>
                    <a:gd name="T10" fmla="*/ 12 w 12"/>
                    <a:gd name="T11" fmla="*/ 6 h 18"/>
                    <a:gd name="T12" fmla="*/ 8 w 12"/>
                    <a:gd name="T13" fmla="*/ 2 h 18"/>
                    <a:gd name="T14" fmla="*/ 2 w 12"/>
                    <a:gd name="T15" fmla="*/ 0 h 18"/>
                    <a:gd name="T16" fmla="*/ 0 w 12"/>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8">
                      <a:moveTo>
                        <a:pt x="0" y="6"/>
                      </a:moveTo>
                      <a:lnTo>
                        <a:pt x="4" y="7"/>
                      </a:lnTo>
                      <a:lnTo>
                        <a:pt x="9" y="10"/>
                      </a:lnTo>
                      <a:lnTo>
                        <a:pt x="11" y="13"/>
                      </a:lnTo>
                      <a:lnTo>
                        <a:pt x="12" y="18"/>
                      </a:lnTo>
                      <a:lnTo>
                        <a:pt x="12" y="6"/>
                      </a:lnTo>
                      <a:lnTo>
                        <a:pt x="8" y="2"/>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0" name="Freeform 3164"/>
                <p:cNvSpPr>
                  <a:spLocks/>
                </p:cNvSpPr>
                <p:nvPr/>
              </p:nvSpPr>
              <p:spPr bwMode="auto">
                <a:xfrm>
                  <a:off x="1648" y="2784"/>
                  <a:ext cx="1" cy="3"/>
                </a:xfrm>
                <a:custGeom>
                  <a:avLst/>
                  <a:gdLst>
                    <a:gd name="T0" fmla="*/ 0 w 10"/>
                    <a:gd name="T1" fmla="*/ 6 h 17"/>
                    <a:gd name="T2" fmla="*/ 1 w 10"/>
                    <a:gd name="T3" fmla="*/ 17 h 17"/>
                    <a:gd name="T4" fmla="*/ 1 w 10"/>
                    <a:gd name="T5" fmla="*/ 15 h 17"/>
                    <a:gd name="T6" fmla="*/ 3 w 10"/>
                    <a:gd name="T7" fmla="*/ 10 h 17"/>
                    <a:gd name="T8" fmla="*/ 5 w 10"/>
                    <a:gd name="T9" fmla="*/ 8 h 17"/>
                    <a:gd name="T10" fmla="*/ 10 w 10"/>
                    <a:gd name="T11" fmla="*/ 6 h 17"/>
                    <a:gd name="T12" fmla="*/ 8 w 10"/>
                    <a:gd name="T13" fmla="*/ 0 h 17"/>
                    <a:gd name="T14" fmla="*/ 8 w 10"/>
                    <a:gd name="T15" fmla="*/ 0 h 17"/>
                    <a:gd name="T16" fmla="*/ 3 w 10"/>
                    <a:gd name="T17" fmla="*/ 3 h 17"/>
                    <a:gd name="T18" fmla="*/ 0 w 10"/>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0" y="6"/>
                      </a:moveTo>
                      <a:lnTo>
                        <a:pt x="1" y="17"/>
                      </a:lnTo>
                      <a:lnTo>
                        <a:pt x="1" y="15"/>
                      </a:lnTo>
                      <a:lnTo>
                        <a:pt x="3" y="10"/>
                      </a:lnTo>
                      <a:lnTo>
                        <a:pt x="5" y="8"/>
                      </a:lnTo>
                      <a:lnTo>
                        <a:pt x="10" y="6"/>
                      </a:lnTo>
                      <a:lnTo>
                        <a:pt x="8" y="0"/>
                      </a:lnTo>
                      <a:lnTo>
                        <a:pt x="8" y="0"/>
                      </a:lnTo>
                      <a:lnTo>
                        <a:pt x="3"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1" name="Freeform 3165"/>
                <p:cNvSpPr>
                  <a:spLocks/>
                </p:cNvSpPr>
                <p:nvPr/>
              </p:nvSpPr>
              <p:spPr bwMode="auto">
                <a:xfrm>
                  <a:off x="1647" y="2785"/>
                  <a:ext cx="7" cy="5"/>
                </a:xfrm>
                <a:custGeom>
                  <a:avLst/>
                  <a:gdLst>
                    <a:gd name="T0" fmla="*/ 0 w 44"/>
                    <a:gd name="T1" fmla="*/ 11 h 32"/>
                    <a:gd name="T2" fmla="*/ 0 w 44"/>
                    <a:gd name="T3" fmla="*/ 17 h 32"/>
                    <a:gd name="T4" fmla="*/ 2 w 44"/>
                    <a:gd name="T5" fmla="*/ 22 h 32"/>
                    <a:gd name="T6" fmla="*/ 6 w 44"/>
                    <a:gd name="T7" fmla="*/ 26 h 32"/>
                    <a:gd name="T8" fmla="*/ 7 w 44"/>
                    <a:gd name="T9" fmla="*/ 26 h 32"/>
                    <a:gd name="T10" fmla="*/ 11 w 44"/>
                    <a:gd name="T11" fmla="*/ 30 h 32"/>
                    <a:gd name="T12" fmla="*/ 15 w 44"/>
                    <a:gd name="T13" fmla="*/ 32 h 32"/>
                    <a:gd name="T14" fmla="*/ 22 w 44"/>
                    <a:gd name="T15" fmla="*/ 32 h 32"/>
                    <a:gd name="T16" fmla="*/ 28 w 44"/>
                    <a:gd name="T17" fmla="*/ 32 h 32"/>
                    <a:gd name="T18" fmla="*/ 33 w 44"/>
                    <a:gd name="T19" fmla="*/ 30 h 32"/>
                    <a:gd name="T20" fmla="*/ 38 w 44"/>
                    <a:gd name="T21" fmla="*/ 27 h 32"/>
                    <a:gd name="T22" fmla="*/ 39 w 44"/>
                    <a:gd name="T23" fmla="*/ 26 h 32"/>
                    <a:gd name="T24" fmla="*/ 42 w 44"/>
                    <a:gd name="T25" fmla="*/ 23 h 32"/>
                    <a:gd name="T26" fmla="*/ 44 w 44"/>
                    <a:gd name="T27" fmla="*/ 18 h 32"/>
                    <a:gd name="T28" fmla="*/ 44 w 44"/>
                    <a:gd name="T29" fmla="*/ 11 h 32"/>
                    <a:gd name="T30" fmla="*/ 44 w 44"/>
                    <a:gd name="T31" fmla="*/ 11 h 32"/>
                    <a:gd name="T32" fmla="*/ 43 w 44"/>
                    <a:gd name="T33" fmla="*/ 5 h 32"/>
                    <a:gd name="T34" fmla="*/ 41 w 44"/>
                    <a:gd name="T35" fmla="*/ 1 h 32"/>
                    <a:gd name="T36" fmla="*/ 40 w 44"/>
                    <a:gd name="T37" fmla="*/ 0 h 32"/>
                    <a:gd name="T38" fmla="*/ 40 w 44"/>
                    <a:gd name="T39" fmla="*/ 12 h 32"/>
                    <a:gd name="T40" fmla="*/ 39 w 44"/>
                    <a:gd name="T41" fmla="*/ 18 h 32"/>
                    <a:gd name="T42" fmla="*/ 36 w 44"/>
                    <a:gd name="T43" fmla="*/ 22 h 32"/>
                    <a:gd name="T44" fmla="*/ 33 w 44"/>
                    <a:gd name="T45" fmla="*/ 24 h 32"/>
                    <a:gd name="T46" fmla="*/ 28 w 44"/>
                    <a:gd name="T47" fmla="*/ 25 h 32"/>
                    <a:gd name="T48" fmla="*/ 22 w 44"/>
                    <a:gd name="T49" fmla="*/ 26 h 32"/>
                    <a:gd name="T50" fmla="*/ 20 w 44"/>
                    <a:gd name="T51" fmla="*/ 26 h 32"/>
                    <a:gd name="T52" fmla="*/ 14 w 44"/>
                    <a:gd name="T53" fmla="*/ 25 h 32"/>
                    <a:gd name="T54" fmla="*/ 10 w 44"/>
                    <a:gd name="T55" fmla="*/ 22 h 32"/>
                    <a:gd name="T56" fmla="*/ 9 w 44"/>
                    <a:gd name="T57" fmla="*/ 22 h 32"/>
                    <a:gd name="T58" fmla="*/ 6 w 44"/>
                    <a:gd name="T59" fmla="*/ 18 h 32"/>
                    <a:gd name="T60" fmla="*/ 5 w 44"/>
                    <a:gd name="T61" fmla="*/ 12 h 32"/>
                    <a:gd name="T62" fmla="*/ 4 w 44"/>
                    <a:gd name="T63" fmla="*/ 1 h 32"/>
                    <a:gd name="T64" fmla="*/ 0 w 44"/>
                    <a:gd name="T65" fmla="*/ 6 h 32"/>
                    <a:gd name="T66" fmla="*/ 0 w 44"/>
                    <a:gd name="T6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32">
                      <a:moveTo>
                        <a:pt x="0" y="11"/>
                      </a:moveTo>
                      <a:lnTo>
                        <a:pt x="0" y="17"/>
                      </a:lnTo>
                      <a:lnTo>
                        <a:pt x="2" y="22"/>
                      </a:lnTo>
                      <a:lnTo>
                        <a:pt x="6" y="26"/>
                      </a:lnTo>
                      <a:lnTo>
                        <a:pt x="7" y="26"/>
                      </a:lnTo>
                      <a:lnTo>
                        <a:pt x="11" y="30"/>
                      </a:lnTo>
                      <a:lnTo>
                        <a:pt x="15" y="32"/>
                      </a:lnTo>
                      <a:lnTo>
                        <a:pt x="22" y="32"/>
                      </a:lnTo>
                      <a:lnTo>
                        <a:pt x="28" y="32"/>
                      </a:lnTo>
                      <a:lnTo>
                        <a:pt x="33" y="30"/>
                      </a:lnTo>
                      <a:lnTo>
                        <a:pt x="38" y="27"/>
                      </a:lnTo>
                      <a:lnTo>
                        <a:pt x="39" y="26"/>
                      </a:lnTo>
                      <a:lnTo>
                        <a:pt x="42" y="23"/>
                      </a:lnTo>
                      <a:lnTo>
                        <a:pt x="44" y="18"/>
                      </a:lnTo>
                      <a:lnTo>
                        <a:pt x="44" y="11"/>
                      </a:lnTo>
                      <a:lnTo>
                        <a:pt x="44" y="11"/>
                      </a:lnTo>
                      <a:lnTo>
                        <a:pt x="43" y="5"/>
                      </a:lnTo>
                      <a:lnTo>
                        <a:pt x="41" y="1"/>
                      </a:lnTo>
                      <a:lnTo>
                        <a:pt x="40" y="0"/>
                      </a:lnTo>
                      <a:lnTo>
                        <a:pt x="40" y="12"/>
                      </a:lnTo>
                      <a:lnTo>
                        <a:pt x="39" y="18"/>
                      </a:lnTo>
                      <a:lnTo>
                        <a:pt x="36" y="22"/>
                      </a:lnTo>
                      <a:lnTo>
                        <a:pt x="33" y="24"/>
                      </a:lnTo>
                      <a:lnTo>
                        <a:pt x="28" y="25"/>
                      </a:lnTo>
                      <a:lnTo>
                        <a:pt x="22" y="26"/>
                      </a:lnTo>
                      <a:lnTo>
                        <a:pt x="20" y="26"/>
                      </a:lnTo>
                      <a:lnTo>
                        <a:pt x="14" y="25"/>
                      </a:lnTo>
                      <a:lnTo>
                        <a:pt x="10" y="22"/>
                      </a:lnTo>
                      <a:lnTo>
                        <a:pt x="9" y="22"/>
                      </a:lnTo>
                      <a:lnTo>
                        <a:pt x="6" y="18"/>
                      </a:lnTo>
                      <a:lnTo>
                        <a:pt x="5" y="12"/>
                      </a:lnTo>
                      <a:lnTo>
                        <a:pt x="4" y="1"/>
                      </a:lnTo>
                      <a:lnTo>
                        <a:pt x="0"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2" name="Freeform 3166"/>
                <p:cNvSpPr>
                  <a:spLocks/>
                </p:cNvSpPr>
                <p:nvPr/>
              </p:nvSpPr>
              <p:spPr bwMode="auto">
                <a:xfrm>
                  <a:off x="1647" y="2777"/>
                  <a:ext cx="7" cy="5"/>
                </a:xfrm>
                <a:custGeom>
                  <a:avLst/>
                  <a:gdLst>
                    <a:gd name="T0" fmla="*/ 0 w 42"/>
                    <a:gd name="T1" fmla="*/ 9 h 30"/>
                    <a:gd name="T2" fmla="*/ 3 w 42"/>
                    <a:gd name="T3" fmla="*/ 20 h 30"/>
                    <a:gd name="T4" fmla="*/ 3 w 42"/>
                    <a:gd name="T5" fmla="*/ 19 h 30"/>
                    <a:gd name="T6" fmla="*/ 4 w 42"/>
                    <a:gd name="T7" fmla="*/ 13 h 30"/>
                    <a:gd name="T8" fmla="*/ 7 w 42"/>
                    <a:gd name="T9" fmla="*/ 9 h 30"/>
                    <a:gd name="T10" fmla="*/ 9 w 42"/>
                    <a:gd name="T11" fmla="*/ 8 h 30"/>
                    <a:gd name="T12" fmla="*/ 14 w 42"/>
                    <a:gd name="T13" fmla="*/ 6 h 30"/>
                    <a:gd name="T14" fmla="*/ 20 w 42"/>
                    <a:gd name="T15" fmla="*/ 5 h 30"/>
                    <a:gd name="T16" fmla="*/ 23 w 42"/>
                    <a:gd name="T17" fmla="*/ 5 h 30"/>
                    <a:gd name="T18" fmla="*/ 28 w 42"/>
                    <a:gd name="T19" fmla="*/ 6 h 30"/>
                    <a:gd name="T20" fmla="*/ 32 w 42"/>
                    <a:gd name="T21" fmla="*/ 9 h 30"/>
                    <a:gd name="T22" fmla="*/ 34 w 42"/>
                    <a:gd name="T23" fmla="*/ 9 h 30"/>
                    <a:gd name="T24" fmla="*/ 37 w 42"/>
                    <a:gd name="T25" fmla="*/ 13 h 30"/>
                    <a:gd name="T26" fmla="*/ 38 w 42"/>
                    <a:gd name="T27" fmla="*/ 20 h 30"/>
                    <a:gd name="T28" fmla="*/ 39 w 42"/>
                    <a:gd name="T29" fmla="*/ 30 h 30"/>
                    <a:gd name="T30" fmla="*/ 41 w 42"/>
                    <a:gd name="T31" fmla="*/ 25 h 30"/>
                    <a:gd name="T32" fmla="*/ 42 w 42"/>
                    <a:gd name="T33" fmla="*/ 20 h 30"/>
                    <a:gd name="T34" fmla="*/ 42 w 42"/>
                    <a:gd name="T35" fmla="*/ 14 h 30"/>
                    <a:gd name="T36" fmla="*/ 40 w 42"/>
                    <a:gd name="T37" fmla="*/ 9 h 30"/>
                    <a:gd name="T38" fmla="*/ 36 w 42"/>
                    <a:gd name="T39" fmla="*/ 5 h 30"/>
                    <a:gd name="T40" fmla="*/ 36 w 42"/>
                    <a:gd name="T41" fmla="*/ 5 h 30"/>
                    <a:gd name="T42" fmla="*/ 31 w 42"/>
                    <a:gd name="T43" fmla="*/ 2 h 30"/>
                    <a:gd name="T44" fmla="*/ 26 w 42"/>
                    <a:gd name="T45" fmla="*/ 0 h 30"/>
                    <a:gd name="T46" fmla="*/ 20 w 42"/>
                    <a:gd name="T47" fmla="*/ 0 h 30"/>
                    <a:gd name="T48" fmla="*/ 20 w 42"/>
                    <a:gd name="T49" fmla="*/ 0 h 30"/>
                    <a:gd name="T50" fmla="*/ 13 w 42"/>
                    <a:gd name="T51" fmla="*/ 0 h 30"/>
                    <a:gd name="T52" fmla="*/ 8 w 42"/>
                    <a:gd name="T53" fmla="*/ 2 h 30"/>
                    <a:gd name="T54" fmla="*/ 4 w 42"/>
                    <a:gd name="T55" fmla="*/ 5 h 30"/>
                    <a:gd name="T56" fmla="*/ 0 w 42"/>
                    <a:gd name="T5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0">
                      <a:moveTo>
                        <a:pt x="0" y="9"/>
                      </a:moveTo>
                      <a:lnTo>
                        <a:pt x="3" y="20"/>
                      </a:lnTo>
                      <a:lnTo>
                        <a:pt x="3" y="19"/>
                      </a:lnTo>
                      <a:lnTo>
                        <a:pt x="4" y="13"/>
                      </a:lnTo>
                      <a:lnTo>
                        <a:pt x="7" y="9"/>
                      </a:lnTo>
                      <a:lnTo>
                        <a:pt x="9" y="8"/>
                      </a:lnTo>
                      <a:lnTo>
                        <a:pt x="14" y="6"/>
                      </a:lnTo>
                      <a:lnTo>
                        <a:pt x="20" y="5"/>
                      </a:lnTo>
                      <a:lnTo>
                        <a:pt x="23" y="5"/>
                      </a:lnTo>
                      <a:lnTo>
                        <a:pt x="28" y="6"/>
                      </a:lnTo>
                      <a:lnTo>
                        <a:pt x="32" y="9"/>
                      </a:lnTo>
                      <a:lnTo>
                        <a:pt x="34" y="9"/>
                      </a:lnTo>
                      <a:lnTo>
                        <a:pt x="37" y="13"/>
                      </a:lnTo>
                      <a:lnTo>
                        <a:pt x="38" y="20"/>
                      </a:lnTo>
                      <a:lnTo>
                        <a:pt x="39" y="30"/>
                      </a:lnTo>
                      <a:lnTo>
                        <a:pt x="41" y="25"/>
                      </a:lnTo>
                      <a:lnTo>
                        <a:pt x="42" y="20"/>
                      </a:lnTo>
                      <a:lnTo>
                        <a:pt x="42" y="14"/>
                      </a:lnTo>
                      <a:lnTo>
                        <a:pt x="40" y="9"/>
                      </a:lnTo>
                      <a:lnTo>
                        <a:pt x="36" y="5"/>
                      </a:lnTo>
                      <a:lnTo>
                        <a:pt x="36" y="5"/>
                      </a:lnTo>
                      <a:lnTo>
                        <a:pt x="31" y="2"/>
                      </a:lnTo>
                      <a:lnTo>
                        <a:pt x="26" y="0"/>
                      </a:lnTo>
                      <a:lnTo>
                        <a:pt x="20" y="0"/>
                      </a:lnTo>
                      <a:lnTo>
                        <a:pt x="20" y="0"/>
                      </a:lnTo>
                      <a:lnTo>
                        <a:pt x="13" y="0"/>
                      </a:lnTo>
                      <a:lnTo>
                        <a:pt x="8" y="2"/>
                      </a:lnTo>
                      <a:lnTo>
                        <a:pt x="4"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3" name="Freeform 3167"/>
                <p:cNvSpPr>
                  <a:spLocks/>
                </p:cNvSpPr>
                <p:nvPr/>
              </p:nvSpPr>
              <p:spPr bwMode="auto">
                <a:xfrm>
                  <a:off x="1647" y="2778"/>
                  <a:ext cx="7" cy="5"/>
                </a:xfrm>
                <a:custGeom>
                  <a:avLst/>
                  <a:gdLst>
                    <a:gd name="T0" fmla="*/ 0 w 41"/>
                    <a:gd name="T1" fmla="*/ 11 h 31"/>
                    <a:gd name="T2" fmla="*/ 0 w 41"/>
                    <a:gd name="T3" fmla="*/ 16 h 31"/>
                    <a:gd name="T4" fmla="*/ 2 w 41"/>
                    <a:gd name="T5" fmla="*/ 21 h 31"/>
                    <a:gd name="T6" fmla="*/ 6 w 41"/>
                    <a:gd name="T7" fmla="*/ 26 h 31"/>
                    <a:gd name="T8" fmla="*/ 7 w 41"/>
                    <a:gd name="T9" fmla="*/ 26 h 31"/>
                    <a:gd name="T10" fmla="*/ 11 w 41"/>
                    <a:gd name="T11" fmla="*/ 29 h 31"/>
                    <a:gd name="T12" fmla="*/ 16 w 41"/>
                    <a:gd name="T13" fmla="*/ 31 h 31"/>
                    <a:gd name="T14" fmla="*/ 23 w 41"/>
                    <a:gd name="T15" fmla="*/ 31 h 31"/>
                    <a:gd name="T16" fmla="*/ 28 w 41"/>
                    <a:gd name="T17" fmla="*/ 30 h 31"/>
                    <a:gd name="T18" fmla="*/ 33 w 41"/>
                    <a:gd name="T19" fmla="*/ 29 h 31"/>
                    <a:gd name="T20" fmla="*/ 38 w 41"/>
                    <a:gd name="T21" fmla="*/ 26 h 31"/>
                    <a:gd name="T22" fmla="*/ 41 w 41"/>
                    <a:gd name="T23" fmla="*/ 21 h 31"/>
                    <a:gd name="T24" fmla="*/ 40 w 41"/>
                    <a:gd name="T25" fmla="*/ 11 h 31"/>
                    <a:gd name="T26" fmla="*/ 40 w 41"/>
                    <a:gd name="T27" fmla="*/ 11 h 31"/>
                    <a:gd name="T28" fmla="*/ 38 w 41"/>
                    <a:gd name="T29" fmla="*/ 17 h 31"/>
                    <a:gd name="T30" fmla="*/ 34 w 41"/>
                    <a:gd name="T31" fmla="*/ 21 h 31"/>
                    <a:gd name="T32" fmla="*/ 33 w 41"/>
                    <a:gd name="T33" fmla="*/ 23 h 31"/>
                    <a:gd name="T34" fmla="*/ 29 w 41"/>
                    <a:gd name="T35" fmla="*/ 25 h 31"/>
                    <a:gd name="T36" fmla="*/ 23 w 41"/>
                    <a:gd name="T37" fmla="*/ 26 h 31"/>
                    <a:gd name="T38" fmla="*/ 18 w 41"/>
                    <a:gd name="T39" fmla="*/ 25 h 31"/>
                    <a:gd name="T40" fmla="*/ 13 w 41"/>
                    <a:gd name="T41" fmla="*/ 24 h 31"/>
                    <a:gd name="T42" fmla="*/ 9 w 41"/>
                    <a:gd name="T43" fmla="*/ 21 h 31"/>
                    <a:gd name="T44" fmla="*/ 9 w 41"/>
                    <a:gd name="T45" fmla="*/ 20 h 31"/>
                    <a:gd name="T46" fmla="*/ 6 w 41"/>
                    <a:gd name="T47" fmla="*/ 16 h 31"/>
                    <a:gd name="T48" fmla="*/ 5 w 41"/>
                    <a:gd name="T49" fmla="*/ 11 h 31"/>
                    <a:gd name="T50" fmla="*/ 2 w 41"/>
                    <a:gd name="T51" fmla="*/ 0 h 31"/>
                    <a:gd name="T52" fmla="*/ 0 w 41"/>
                    <a:gd name="T53" fmla="*/ 4 h 31"/>
                    <a:gd name="T54" fmla="*/ 0 w 41"/>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1">
                      <a:moveTo>
                        <a:pt x="0" y="11"/>
                      </a:moveTo>
                      <a:lnTo>
                        <a:pt x="0" y="16"/>
                      </a:lnTo>
                      <a:lnTo>
                        <a:pt x="2" y="21"/>
                      </a:lnTo>
                      <a:lnTo>
                        <a:pt x="6" y="26"/>
                      </a:lnTo>
                      <a:lnTo>
                        <a:pt x="7" y="26"/>
                      </a:lnTo>
                      <a:lnTo>
                        <a:pt x="11" y="29"/>
                      </a:lnTo>
                      <a:lnTo>
                        <a:pt x="16" y="31"/>
                      </a:lnTo>
                      <a:lnTo>
                        <a:pt x="23" y="31"/>
                      </a:lnTo>
                      <a:lnTo>
                        <a:pt x="28" y="30"/>
                      </a:lnTo>
                      <a:lnTo>
                        <a:pt x="33" y="29"/>
                      </a:lnTo>
                      <a:lnTo>
                        <a:pt x="38" y="26"/>
                      </a:lnTo>
                      <a:lnTo>
                        <a:pt x="41" y="21"/>
                      </a:lnTo>
                      <a:lnTo>
                        <a:pt x="40" y="11"/>
                      </a:lnTo>
                      <a:lnTo>
                        <a:pt x="40" y="11"/>
                      </a:lnTo>
                      <a:lnTo>
                        <a:pt x="38" y="17"/>
                      </a:lnTo>
                      <a:lnTo>
                        <a:pt x="34" y="21"/>
                      </a:lnTo>
                      <a:lnTo>
                        <a:pt x="33" y="23"/>
                      </a:lnTo>
                      <a:lnTo>
                        <a:pt x="29" y="25"/>
                      </a:lnTo>
                      <a:lnTo>
                        <a:pt x="23" y="26"/>
                      </a:lnTo>
                      <a:lnTo>
                        <a:pt x="18" y="25"/>
                      </a:lnTo>
                      <a:lnTo>
                        <a:pt x="13" y="24"/>
                      </a:lnTo>
                      <a:lnTo>
                        <a:pt x="9" y="21"/>
                      </a:lnTo>
                      <a:lnTo>
                        <a:pt x="9" y="20"/>
                      </a:lnTo>
                      <a:lnTo>
                        <a:pt x="6" y="16"/>
                      </a:lnTo>
                      <a:lnTo>
                        <a:pt x="5" y="11"/>
                      </a:lnTo>
                      <a:lnTo>
                        <a:pt x="2" y="0"/>
                      </a:lnTo>
                      <a:lnTo>
                        <a:pt x="0" y="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4" name="Freeform 3168"/>
                <p:cNvSpPr>
                  <a:spLocks/>
                </p:cNvSpPr>
                <p:nvPr/>
              </p:nvSpPr>
              <p:spPr bwMode="auto">
                <a:xfrm>
                  <a:off x="1647" y="2774"/>
                  <a:ext cx="7" cy="1"/>
                </a:xfrm>
                <a:custGeom>
                  <a:avLst/>
                  <a:gdLst>
                    <a:gd name="T0" fmla="*/ 0 w 43"/>
                    <a:gd name="T1" fmla="*/ 0 h 6"/>
                    <a:gd name="T2" fmla="*/ 0 w 43"/>
                    <a:gd name="T3" fmla="*/ 6 h 6"/>
                    <a:gd name="T4" fmla="*/ 43 w 43"/>
                    <a:gd name="T5" fmla="*/ 5 h 6"/>
                    <a:gd name="T6" fmla="*/ 43 w 43"/>
                    <a:gd name="T7" fmla="*/ 0 h 6"/>
                    <a:gd name="T8" fmla="*/ 10 w 43"/>
                    <a:gd name="T9" fmla="*/ 1 h 6"/>
                    <a:gd name="T10" fmla="*/ 10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5"/>
                      </a:lnTo>
                      <a:lnTo>
                        <a:pt x="43" y="0"/>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5" name="Freeform 3169"/>
                <p:cNvSpPr>
                  <a:spLocks/>
                </p:cNvSpPr>
                <p:nvPr/>
              </p:nvSpPr>
              <p:spPr bwMode="auto">
                <a:xfrm>
                  <a:off x="1647" y="2771"/>
                  <a:ext cx="7" cy="3"/>
                </a:xfrm>
                <a:custGeom>
                  <a:avLst/>
                  <a:gdLst>
                    <a:gd name="T0" fmla="*/ 0 w 43"/>
                    <a:gd name="T1" fmla="*/ 23 h 23"/>
                    <a:gd name="T2" fmla="*/ 10 w 43"/>
                    <a:gd name="T3" fmla="*/ 23 h 23"/>
                    <a:gd name="T4" fmla="*/ 43 w 43"/>
                    <a:gd name="T5" fmla="*/ 0 h 23"/>
                    <a:gd name="T6" fmla="*/ 34 w 43"/>
                    <a:gd name="T7" fmla="*/ 0 h 23"/>
                    <a:gd name="T8" fmla="*/ 0 w 43"/>
                    <a:gd name="T9" fmla="*/ 23 h 23"/>
                  </a:gdLst>
                  <a:ahLst/>
                  <a:cxnLst>
                    <a:cxn ang="0">
                      <a:pos x="T0" y="T1"/>
                    </a:cxn>
                    <a:cxn ang="0">
                      <a:pos x="T2" y="T3"/>
                    </a:cxn>
                    <a:cxn ang="0">
                      <a:pos x="T4" y="T5"/>
                    </a:cxn>
                    <a:cxn ang="0">
                      <a:pos x="T6" y="T7"/>
                    </a:cxn>
                    <a:cxn ang="0">
                      <a:pos x="T8" y="T9"/>
                    </a:cxn>
                  </a:cxnLst>
                  <a:rect l="0" t="0" r="r" b="b"/>
                  <a:pathLst>
                    <a:path w="43" h="23">
                      <a:moveTo>
                        <a:pt x="0" y="23"/>
                      </a:moveTo>
                      <a:lnTo>
                        <a:pt x="10" y="23"/>
                      </a:lnTo>
                      <a:lnTo>
                        <a:pt x="43" y="0"/>
                      </a:lnTo>
                      <a:lnTo>
                        <a:pt x="34"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6" name="Freeform 3170"/>
                <p:cNvSpPr>
                  <a:spLocks/>
                </p:cNvSpPr>
                <p:nvPr/>
              </p:nvSpPr>
              <p:spPr bwMode="auto">
                <a:xfrm>
                  <a:off x="1647" y="2770"/>
                  <a:ext cx="7" cy="1"/>
                </a:xfrm>
                <a:custGeom>
                  <a:avLst/>
                  <a:gdLst>
                    <a:gd name="T0" fmla="*/ 0 w 43"/>
                    <a:gd name="T1" fmla="*/ 0 h 5"/>
                    <a:gd name="T2" fmla="*/ 0 w 43"/>
                    <a:gd name="T3" fmla="*/ 5 h 5"/>
                    <a:gd name="T4" fmla="*/ 34 w 43"/>
                    <a:gd name="T5" fmla="*/ 5 h 5"/>
                    <a:gd name="T6" fmla="*/ 34 w 43"/>
                    <a:gd name="T7" fmla="*/ 5 h 5"/>
                    <a:gd name="T8" fmla="*/ 43 w 43"/>
                    <a:gd name="T9" fmla="*/ 5 h 5"/>
                    <a:gd name="T10" fmla="*/ 43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34" y="5"/>
                      </a:lnTo>
                      <a:lnTo>
                        <a:pt x="34"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7" name="Freeform 3171"/>
                <p:cNvSpPr>
                  <a:spLocks/>
                </p:cNvSpPr>
                <p:nvPr/>
              </p:nvSpPr>
              <p:spPr bwMode="auto">
                <a:xfrm>
                  <a:off x="1652" y="2762"/>
                  <a:ext cx="2" cy="3"/>
                </a:xfrm>
                <a:custGeom>
                  <a:avLst/>
                  <a:gdLst>
                    <a:gd name="T0" fmla="*/ 0 w 12"/>
                    <a:gd name="T1" fmla="*/ 5 h 18"/>
                    <a:gd name="T2" fmla="*/ 4 w 12"/>
                    <a:gd name="T3" fmla="*/ 7 h 18"/>
                    <a:gd name="T4" fmla="*/ 9 w 12"/>
                    <a:gd name="T5" fmla="*/ 10 h 18"/>
                    <a:gd name="T6" fmla="*/ 10 w 12"/>
                    <a:gd name="T7" fmla="*/ 13 h 18"/>
                    <a:gd name="T8" fmla="*/ 11 w 12"/>
                    <a:gd name="T9" fmla="*/ 18 h 18"/>
                    <a:gd name="T10" fmla="*/ 12 w 12"/>
                    <a:gd name="T11" fmla="*/ 5 h 18"/>
                    <a:gd name="T12" fmla="*/ 8 w 12"/>
                    <a:gd name="T13" fmla="*/ 2 h 18"/>
                    <a:gd name="T14" fmla="*/ 1 w 12"/>
                    <a:gd name="T15" fmla="*/ 0 h 18"/>
                    <a:gd name="T16" fmla="*/ 0 w 12"/>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8">
                      <a:moveTo>
                        <a:pt x="0" y="5"/>
                      </a:moveTo>
                      <a:lnTo>
                        <a:pt x="4" y="7"/>
                      </a:lnTo>
                      <a:lnTo>
                        <a:pt x="9" y="10"/>
                      </a:lnTo>
                      <a:lnTo>
                        <a:pt x="10" y="13"/>
                      </a:lnTo>
                      <a:lnTo>
                        <a:pt x="11" y="18"/>
                      </a:lnTo>
                      <a:lnTo>
                        <a:pt x="12" y="5"/>
                      </a:lnTo>
                      <a:lnTo>
                        <a:pt x="8" y="2"/>
                      </a:lnTo>
                      <a:lnTo>
                        <a:pt x="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8" name="Freeform 3172"/>
                <p:cNvSpPr>
                  <a:spLocks/>
                </p:cNvSpPr>
                <p:nvPr/>
              </p:nvSpPr>
              <p:spPr bwMode="auto">
                <a:xfrm>
                  <a:off x="1647" y="2762"/>
                  <a:ext cx="2" cy="3"/>
                </a:xfrm>
                <a:custGeom>
                  <a:avLst/>
                  <a:gdLst>
                    <a:gd name="T0" fmla="*/ 0 w 11"/>
                    <a:gd name="T1" fmla="*/ 7 h 17"/>
                    <a:gd name="T2" fmla="*/ 3 w 11"/>
                    <a:gd name="T3" fmla="*/ 17 h 17"/>
                    <a:gd name="T4" fmla="*/ 3 w 11"/>
                    <a:gd name="T5" fmla="*/ 15 h 17"/>
                    <a:gd name="T6" fmla="*/ 5 w 11"/>
                    <a:gd name="T7" fmla="*/ 10 h 17"/>
                    <a:gd name="T8" fmla="*/ 6 w 11"/>
                    <a:gd name="T9" fmla="*/ 8 h 17"/>
                    <a:gd name="T10" fmla="*/ 11 w 11"/>
                    <a:gd name="T11" fmla="*/ 6 h 17"/>
                    <a:gd name="T12" fmla="*/ 10 w 11"/>
                    <a:gd name="T13" fmla="*/ 0 h 17"/>
                    <a:gd name="T14" fmla="*/ 10 w 11"/>
                    <a:gd name="T15" fmla="*/ 0 h 17"/>
                    <a:gd name="T16" fmla="*/ 5 w 11"/>
                    <a:gd name="T17" fmla="*/ 2 h 17"/>
                    <a:gd name="T18" fmla="*/ 0 w 11"/>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7"/>
                      </a:moveTo>
                      <a:lnTo>
                        <a:pt x="3" y="17"/>
                      </a:lnTo>
                      <a:lnTo>
                        <a:pt x="3" y="15"/>
                      </a:lnTo>
                      <a:lnTo>
                        <a:pt x="5" y="10"/>
                      </a:lnTo>
                      <a:lnTo>
                        <a:pt x="6" y="8"/>
                      </a:lnTo>
                      <a:lnTo>
                        <a:pt x="11" y="6"/>
                      </a:lnTo>
                      <a:lnTo>
                        <a:pt x="10" y="0"/>
                      </a:lnTo>
                      <a:lnTo>
                        <a:pt x="10" y="0"/>
                      </a:lnTo>
                      <a:lnTo>
                        <a:pt x="5" y="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9" name="Freeform 3173"/>
                <p:cNvSpPr>
                  <a:spLocks/>
                </p:cNvSpPr>
                <p:nvPr/>
              </p:nvSpPr>
              <p:spPr bwMode="auto">
                <a:xfrm>
                  <a:off x="1647" y="2763"/>
                  <a:ext cx="7" cy="5"/>
                </a:xfrm>
                <a:custGeom>
                  <a:avLst/>
                  <a:gdLst>
                    <a:gd name="T0" fmla="*/ 0 w 45"/>
                    <a:gd name="T1" fmla="*/ 13 h 34"/>
                    <a:gd name="T2" fmla="*/ 1 w 45"/>
                    <a:gd name="T3" fmla="*/ 18 h 34"/>
                    <a:gd name="T4" fmla="*/ 3 w 45"/>
                    <a:gd name="T5" fmla="*/ 23 h 34"/>
                    <a:gd name="T6" fmla="*/ 7 w 45"/>
                    <a:gd name="T7" fmla="*/ 27 h 34"/>
                    <a:gd name="T8" fmla="*/ 7 w 45"/>
                    <a:gd name="T9" fmla="*/ 28 h 34"/>
                    <a:gd name="T10" fmla="*/ 11 w 45"/>
                    <a:gd name="T11" fmla="*/ 30 h 34"/>
                    <a:gd name="T12" fmla="*/ 16 w 45"/>
                    <a:gd name="T13" fmla="*/ 32 h 34"/>
                    <a:gd name="T14" fmla="*/ 23 w 45"/>
                    <a:gd name="T15" fmla="*/ 34 h 34"/>
                    <a:gd name="T16" fmla="*/ 28 w 45"/>
                    <a:gd name="T17" fmla="*/ 32 h 34"/>
                    <a:gd name="T18" fmla="*/ 33 w 45"/>
                    <a:gd name="T19" fmla="*/ 31 h 34"/>
                    <a:gd name="T20" fmla="*/ 39 w 45"/>
                    <a:gd name="T21" fmla="*/ 28 h 34"/>
                    <a:gd name="T22" fmla="*/ 39 w 45"/>
                    <a:gd name="T23" fmla="*/ 28 h 34"/>
                    <a:gd name="T24" fmla="*/ 42 w 45"/>
                    <a:gd name="T25" fmla="*/ 24 h 34"/>
                    <a:gd name="T26" fmla="*/ 44 w 45"/>
                    <a:gd name="T27" fmla="*/ 19 h 34"/>
                    <a:gd name="T28" fmla="*/ 45 w 45"/>
                    <a:gd name="T29" fmla="*/ 13 h 34"/>
                    <a:gd name="T30" fmla="*/ 45 w 45"/>
                    <a:gd name="T31" fmla="*/ 12 h 34"/>
                    <a:gd name="T32" fmla="*/ 44 w 45"/>
                    <a:gd name="T33" fmla="*/ 7 h 34"/>
                    <a:gd name="T34" fmla="*/ 41 w 45"/>
                    <a:gd name="T35" fmla="*/ 2 h 34"/>
                    <a:gd name="T36" fmla="*/ 41 w 45"/>
                    <a:gd name="T37" fmla="*/ 0 h 34"/>
                    <a:gd name="T38" fmla="*/ 40 w 45"/>
                    <a:gd name="T39" fmla="*/ 13 h 34"/>
                    <a:gd name="T40" fmla="*/ 39 w 45"/>
                    <a:gd name="T41" fmla="*/ 19 h 34"/>
                    <a:gd name="T42" fmla="*/ 35 w 45"/>
                    <a:gd name="T43" fmla="*/ 23 h 34"/>
                    <a:gd name="T44" fmla="*/ 33 w 45"/>
                    <a:gd name="T45" fmla="*/ 25 h 34"/>
                    <a:gd name="T46" fmla="*/ 29 w 45"/>
                    <a:gd name="T47" fmla="*/ 26 h 34"/>
                    <a:gd name="T48" fmla="*/ 23 w 45"/>
                    <a:gd name="T49" fmla="*/ 27 h 34"/>
                    <a:gd name="T50" fmla="*/ 21 w 45"/>
                    <a:gd name="T51" fmla="*/ 27 h 34"/>
                    <a:gd name="T52" fmla="*/ 14 w 45"/>
                    <a:gd name="T53" fmla="*/ 26 h 34"/>
                    <a:gd name="T54" fmla="*/ 10 w 45"/>
                    <a:gd name="T55" fmla="*/ 24 h 34"/>
                    <a:gd name="T56" fmla="*/ 10 w 45"/>
                    <a:gd name="T57" fmla="*/ 23 h 34"/>
                    <a:gd name="T58" fmla="*/ 7 w 45"/>
                    <a:gd name="T59" fmla="*/ 19 h 34"/>
                    <a:gd name="T60" fmla="*/ 6 w 45"/>
                    <a:gd name="T61" fmla="*/ 13 h 34"/>
                    <a:gd name="T62" fmla="*/ 3 w 45"/>
                    <a:gd name="T63" fmla="*/ 3 h 34"/>
                    <a:gd name="T64" fmla="*/ 1 w 45"/>
                    <a:gd name="T65" fmla="*/ 7 h 34"/>
                    <a:gd name="T66" fmla="*/ 0 w 45"/>
                    <a:gd name="T67"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34">
                      <a:moveTo>
                        <a:pt x="0" y="13"/>
                      </a:moveTo>
                      <a:lnTo>
                        <a:pt x="1" y="18"/>
                      </a:lnTo>
                      <a:lnTo>
                        <a:pt x="3" y="23"/>
                      </a:lnTo>
                      <a:lnTo>
                        <a:pt x="7" y="27"/>
                      </a:lnTo>
                      <a:lnTo>
                        <a:pt x="7" y="28"/>
                      </a:lnTo>
                      <a:lnTo>
                        <a:pt x="11" y="30"/>
                      </a:lnTo>
                      <a:lnTo>
                        <a:pt x="16" y="32"/>
                      </a:lnTo>
                      <a:lnTo>
                        <a:pt x="23" y="34"/>
                      </a:lnTo>
                      <a:lnTo>
                        <a:pt x="28" y="32"/>
                      </a:lnTo>
                      <a:lnTo>
                        <a:pt x="33" y="31"/>
                      </a:lnTo>
                      <a:lnTo>
                        <a:pt x="39" y="28"/>
                      </a:lnTo>
                      <a:lnTo>
                        <a:pt x="39" y="28"/>
                      </a:lnTo>
                      <a:lnTo>
                        <a:pt x="42" y="24"/>
                      </a:lnTo>
                      <a:lnTo>
                        <a:pt x="44" y="19"/>
                      </a:lnTo>
                      <a:lnTo>
                        <a:pt x="45" y="13"/>
                      </a:lnTo>
                      <a:lnTo>
                        <a:pt x="45" y="12"/>
                      </a:lnTo>
                      <a:lnTo>
                        <a:pt x="44" y="7"/>
                      </a:lnTo>
                      <a:lnTo>
                        <a:pt x="41" y="2"/>
                      </a:lnTo>
                      <a:lnTo>
                        <a:pt x="41" y="0"/>
                      </a:lnTo>
                      <a:lnTo>
                        <a:pt x="40" y="13"/>
                      </a:lnTo>
                      <a:lnTo>
                        <a:pt x="39" y="19"/>
                      </a:lnTo>
                      <a:lnTo>
                        <a:pt x="35" y="23"/>
                      </a:lnTo>
                      <a:lnTo>
                        <a:pt x="33" y="25"/>
                      </a:lnTo>
                      <a:lnTo>
                        <a:pt x="29" y="26"/>
                      </a:lnTo>
                      <a:lnTo>
                        <a:pt x="23" y="27"/>
                      </a:lnTo>
                      <a:lnTo>
                        <a:pt x="21" y="27"/>
                      </a:lnTo>
                      <a:lnTo>
                        <a:pt x="14" y="26"/>
                      </a:lnTo>
                      <a:lnTo>
                        <a:pt x="10" y="24"/>
                      </a:lnTo>
                      <a:lnTo>
                        <a:pt x="10" y="23"/>
                      </a:lnTo>
                      <a:lnTo>
                        <a:pt x="7" y="19"/>
                      </a:lnTo>
                      <a:lnTo>
                        <a:pt x="6" y="13"/>
                      </a:lnTo>
                      <a:lnTo>
                        <a:pt x="3" y="3"/>
                      </a:lnTo>
                      <a:lnTo>
                        <a:pt x="1"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0" name="Freeform 3174"/>
                <p:cNvSpPr>
                  <a:spLocks/>
                </p:cNvSpPr>
                <p:nvPr/>
              </p:nvSpPr>
              <p:spPr bwMode="auto">
                <a:xfrm>
                  <a:off x="1647" y="2755"/>
                  <a:ext cx="7" cy="6"/>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6 h 32"/>
                    <a:gd name="T12" fmla="*/ 24 w 43"/>
                    <a:gd name="T13" fmla="*/ 26 h 32"/>
                    <a:gd name="T14" fmla="*/ 24 w 43"/>
                    <a:gd name="T15" fmla="*/ 3 h 32"/>
                    <a:gd name="T16" fmla="*/ 18 w 43"/>
                    <a:gd name="T17" fmla="*/ 3 h 32"/>
                    <a:gd name="T18" fmla="*/ 18 w 43"/>
                    <a:gd name="T19" fmla="*/ 26 h 32"/>
                    <a:gd name="T20" fmla="*/ 6 w 43"/>
                    <a:gd name="T21" fmla="*/ 26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6"/>
                      </a:lnTo>
                      <a:lnTo>
                        <a:pt x="24" y="26"/>
                      </a:lnTo>
                      <a:lnTo>
                        <a:pt x="24" y="3"/>
                      </a:lnTo>
                      <a:lnTo>
                        <a:pt x="18" y="3"/>
                      </a:lnTo>
                      <a:lnTo>
                        <a:pt x="18" y="26"/>
                      </a:lnTo>
                      <a:lnTo>
                        <a:pt x="6" y="26"/>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1" name="Freeform 3175"/>
                <p:cNvSpPr>
                  <a:spLocks/>
                </p:cNvSpPr>
                <p:nvPr/>
              </p:nvSpPr>
              <p:spPr bwMode="auto">
                <a:xfrm>
                  <a:off x="1647" y="2749"/>
                  <a:ext cx="4" cy="4"/>
                </a:xfrm>
                <a:custGeom>
                  <a:avLst/>
                  <a:gdLst>
                    <a:gd name="T0" fmla="*/ 0 w 20"/>
                    <a:gd name="T1" fmla="*/ 6 h 28"/>
                    <a:gd name="T2" fmla="*/ 3 w 20"/>
                    <a:gd name="T3" fmla="*/ 17 h 28"/>
                    <a:gd name="T4" fmla="*/ 4 w 20"/>
                    <a:gd name="T5" fmla="*/ 11 h 28"/>
                    <a:gd name="T6" fmla="*/ 6 w 20"/>
                    <a:gd name="T7" fmla="*/ 8 h 28"/>
                    <a:gd name="T8" fmla="*/ 10 w 20"/>
                    <a:gd name="T9" fmla="*/ 7 h 28"/>
                    <a:gd name="T10" fmla="*/ 14 w 20"/>
                    <a:gd name="T11" fmla="*/ 8 h 28"/>
                    <a:gd name="T12" fmla="*/ 18 w 20"/>
                    <a:gd name="T13" fmla="*/ 11 h 28"/>
                    <a:gd name="T14" fmla="*/ 19 w 20"/>
                    <a:gd name="T15" fmla="*/ 16 h 28"/>
                    <a:gd name="T16" fmla="*/ 19 w 20"/>
                    <a:gd name="T17" fmla="*/ 28 h 28"/>
                    <a:gd name="T18" fmla="*/ 20 w 20"/>
                    <a:gd name="T19" fmla="*/ 4 h 28"/>
                    <a:gd name="T20" fmla="*/ 16 w 20"/>
                    <a:gd name="T21" fmla="*/ 1 h 28"/>
                    <a:gd name="T22" fmla="*/ 10 w 20"/>
                    <a:gd name="T23" fmla="*/ 0 h 28"/>
                    <a:gd name="T24" fmla="*/ 10 w 20"/>
                    <a:gd name="T25" fmla="*/ 0 h 28"/>
                    <a:gd name="T26" fmla="*/ 5 w 20"/>
                    <a:gd name="T27" fmla="*/ 2 h 28"/>
                    <a:gd name="T28" fmla="*/ 0 w 20"/>
                    <a:gd name="T2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0" y="6"/>
                      </a:moveTo>
                      <a:lnTo>
                        <a:pt x="3" y="17"/>
                      </a:lnTo>
                      <a:lnTo>
                        <a:pt x="4" y="11"/>
                      </a:lnTo>
                      <a:lnTo>
                        <a:pt x="6" y="8"/>
                      </a:lnTo>
                      <a:lnTo>
                        <a:pt x="10" y="7"/>
                      </a:lnTo>
                      <a:lnTo>
                        <a:pt x="14" y="8"/>
                      </a:lnTo>
                      <a:lnTo>
                        <a:pt x="18" y="11"/>
                      </a:lnTo>
                      <a:lnTo>
                        <a:pt x="19" y="16"/>
                      </a:lnTo>
                      <a:lnTo>
                        <a:pt x="19" y="28"/>
                      </a:lnTo>
                      <a:lnTo>
                        <a:pt x="20" y="4"/>
                      </a:lnTo>
                      <a:lnTo>
                        <a:pt x="16" y="1"/>
                      </a:lnTo>
                      <a:lnTo>
                        <a:pt x="10" y="0"/>
                      </a:lnTo>
                      <a:lnTo>
                        <a:pt x="10" y="0"/>
                      </a:lnTo>
                      <a:lnTo>
                        <a:pt x="5"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2" name="Freeform 3176"/>
                <p:cNvSpPr>
                  <a:spLocks/>
                </p:cNvSpPr>
                <p:nvPr/>
              </p:nvSpPr>
              <p:spPr bwMode="auto">
                <a:xfrm>
                  <a:off x="1647" y="2749"/>
                  <a:ext cx="7" cy="5"/>
                </a:xfrm>
                <a:custGeom>
                  <a:avLst/>
                  <a:gdLst>
                    <a:gd name="T0" fmla="*/ 0 w 43"/>
                    <a:gd name="T1" fmla="*/ 13 h 29"/>
                    <a:gd name="T2" fmla="*/ 0 w 43"/>
                    <a:gd name="T3" fmla="*/ 29 h 29"/>
                    <a:gd name="T4" fmla="*/ 43 w 43"/>
                    <a:gd name="T5" fmla="*/ 29 h 29"/>
                    <a:gd name="T6" fmla="*/ 43 w 43"/>
                    <a:gd name="T7" fmla="*/ 24 h 29"/>
                    <a:gd name="T8" fmla="*/ 26 w 43"/>
                    <a:gd name="T9" fmla="*/ 24 h 29"/>
                    <a:gd name="T10" fmla="*/ 26 w 43"/>
                    <a:gd name="T11" fmla="*/ 12 h 29"/>
                    <a:gd name="T12" fmla="*/ 26 w 43"/>
                    <a:gd name="T13" fmla="*/ 10 h 29"/>
                    <a:gd name="T14" fmla="*/ 24 w 43"/>
                    <a:gd name="T15" fmla="*/ 5 h 29"/>
                    <a:gd name="T16" fmla="*/ 22 w 43"/>
                    <a:gd name="T17" fmla="*/ 0 h 29"/>
                    <a:gd name="T18" fmla="*/ 21 w 43"/>
                    <a:gd name="T19" fmla="*/ 24 h 29"/>
                    <a:gd name="T20" fmla="*/ 5 w 43"/>
                    <a:gd name="T21" fmla="*/ 24 h 29"/>
                    <a:gd name="T22" fmla="*/ 5 w 43"/>
                    <a:gd name="T23" fmla="*/ 13 h 29"/>
                    <a:gd name="T24" fmla="*/ 2 w 43"/>
                    <a:gd name="T25" fmla="*/ 2 h 29"/>
                    <a:gd name="T26" fmla="*/ 0 w 43"/>
                    <a:gd name="T27" fmla="*/ 7 h 29"/>
                    <a:gd name="T28" fmla="*/ 0 w 43"/>
                    <a:gd name="T29" fmla="*/ 7 h 29"/>
                    <a:gd name="T30" fmla="*/ 0 w 43"/>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9">
                      <a:moveTo>
                        <a:pt x="0" y="13"/>
                      </a:moveTo>
                      <a:lnTo>
                        <a:pt x="0" y="29"/>
                      </a:lnTo>
                      <a:lnTo>
                        <a:pt x="43" y="29"/>
                      </a:lnTo>
                      <a:lnTo>
                        <a:pt x="43" y="24"/>
                      </a:lnTo>
                      <a:lnTo>
                        <a:pt x="26" y="24"/>
                      </a:lnTo>
                      <a:lnTo>
                        <a:pt x="26" y="12"/>
                      </a:lnTo>
                      <a:lnTo>
                        <a:pt x="26" y="10"/>
                      </a:lnTo>
                      <a:lnTo>
                        <a:pt x="24" y="5"/>
                      </a:lnTo>
                      <a:lnTo>
                        <a:pt x="22" y="0"/>
                      </a:lnTo>
                      <a:lnTo>
                        <a:pt x="21" y="24"/>
                      </a:lnTo>
                      <a:lnTo>
                        <a:pt x="5" y="24"/>
                      </a:lnTo>
                      <a:lnTo>
                        <a:pt x="5" y="13"/>
                      </a:lnTo>
                      <a:lnTo>
                        <a:pt x="2" y="2"/>
                      </a:lnTo>
                      <a:lnTo>
                        <a:pt x="0" y="7"/>
                      </a:lnTo>
                      <a:lnTo>
                        <a:pt x="0"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3" name="Freeform 3177"/>
                <p:cNvSpPr>
                  <a:spLocks/>
                </p:cNvSpPr>
                <p:nvPr/>
              </p:nvSpPr>
              <p:spPr bwMode="auto">
                <a:xfrm>
                  <a:off x="1652" y="2741"/>
                  <a:ext cx="1" cy="4"/>
                </a:xfrm>
                <a:custGeom>
                  <a:avLst/>
                  <a:gdLst>
                    <a:gd name="T0" fmla="*/ 0 w 11"/>
                    <a:gd name="T1" fmla="*/ 6 h 19"/>
                    <a:gd name="T2" fmla="*/ 3 w 11"/>
                    <a:gd name="T3" fmla="*/ 7 h 19"/>
                    <a:gd name="T4" fmla="*/ 8 w 11"/>
                    <a:gd name="T5" fmla="*/ 10 h 19"/>
                    <a:gd name="T6" fmla="*/ 10 w 11"/>
                    <a:gd name="T7" fmla="*/ 12 h 19"/>
                    <a:gd name="T8" fmla="*/ 11 w 11"/>
                    <a:gd name="T9" fmla="*/ 19 h 19"/>
                    <a:gd name="T10" fmla="*/ 11 w 11"/>
                    <a:gd name="T11" fmla="*/ 6 h 19"/>
                    <a:gd name="T12" fmla="*/ 6 w 11"/>
                    <a:gd name="T13" fmla="*/ 3 h 19"/>
                    <a:gd name="T14" fmla="*/ 1 w 11"/>
                    <a:gd name="T15" fmla="*/ 0 h 19"/>
                    <a:gd name="T16" fmla="*/ 0 w 11"/>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9">
                      <a:moveTo>
                        <a:pt x="0" y="6"/>
                      </a:moveTo>
                      <a:lnTo>
                        <a:pt x="3" y="7"/>
                      </a:lnTo>
                      <a:lnTo>
                        <a:pt x="8" y="10"/>
                      </a:lnTo>
                      <a:lnTo>
                        <a:pt x="10" y="12"/>
                      </a:lnTo>
                      <a:lnTo>
                        <a:pt x="11" y="19"/>
                      </a:lnTo>
                      <a:lnTo>
                        <a:pt x="11" y="6"/>
                      </a:lnTo>
                      <a:lnTo>
                        <a:pt x="6" y="3"/>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4" name="Freeform 3178"/>
                <p:cNvSpPr>
                  <a:spLocks/>
                </p:cNvSpPr>
                <p:nvPr/>
              </p:nvSpPr>
              <p:spPr bwMode="auto">
                <a:xfrm>
                  <a:off x="1647" y="2742"/>
                  <a:ext cx="2" cy="2"/>
                </a:xfrm>
                <a:custGeom>
                  <a:avLst/>
                  <a:gdLst>
                    <a:gd name="T0" fmla="*/ 0 w 11"/>
                    <a:gd name="T1" fmla="*/ 6 h 17"/>
                    <a:gd name="T2" fmla="*/ 2 w 11"/>
                    <a:gd name="T3" fmla="*/ 17 h 17"/>
                    <a:gd name="T4" fmla="*/ 3 w 11"/>
                    <a:gd name="T5" fmla="*/ 15 h 17"/>
                    <a:gd name="T6" fmla="*/ 4 w 11"/>
                    <a:gd name="T7" fmla="*/ 9 h 17"/>
                    <a:gd name="T8" fmla="*/ 6 w 11"/>
                    <a:gd name="T9" fmla="*/ 8 h 17"/>
                    <a:gd name="T10" fmla="*/ 11 w 11"/>
                    <a:gd name="T11" fmla="*/ 5 h 17"/>
                    <a:gd name="T12" fmla="*/ 10 w 11"/>
                    <a:gd name="T13" fmla="*/ 0 h 17"/>
                    <a:gd name="T14" fmla="*/ 9 w 11"/>
                    <a:gd name="T15" fmla="*/ 0 h 17"/>
                    <a:gd name="T16" fmla="*/ 4 w 11"/>
                    <a:gd name="T17" fmla="*/ 3 h 17"/>
                    <a:gd name="T18" fmla="*/ 0 w 11"/>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6"/>
                      </a:moveTo>
                      <a:lnTo>
                        <a:pt x="2" y="17"/>
                      </a:lnTo>
                      <a:lnTo>
                        <a:pt x="3" y="15"/>
                      </a:lnTo>
                      <a:lnTo>
                        <a:pt x="4" y="9"/>
                      </a:lnTo>
                      <a:lnTo>
                        <a:pt x="6" y="8"/>
                      </a:lnTo>
                      <a:lnTo>
                        <a:pt x="11" y="5"/>
                      </a:lnTo>
                      <a:lnTo>
                        <a:pt x="10" y="0"/>
                      </a:lnTo>
                      <a:lnTo>
                        <a:pt x="9" y="0"/>
                      </a:lnTo>
                      <a:lnTo>
                        <a:pt x="4"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5" name="Freeform 3179"/>
                <p:cNvSpPr>
                  <a:spLocks/>
                </p:cNvSpPr>
                <p:nvPr/>
              </p:nvSpPr>
              <p:spPr bwMode="auto">
                <a:xfrm>
                  <a:off x="1647" y="2742"/>
                  <a:ext cx="7" cy="6"/>
                </a:xfrm>
                <a:custGeom>
                  <a:avLst/>
                  <a:gdLst>
                    <a:gd name="T0" fmla="*/ 0 w 44"/>
                    <a:gd name="T1" fmla="*/ 12 h 32"/>
                    <a:gd name="T2" fmla="*/ 0 w 44"/>
                    <a:gd name="T3" fmla="*/ 17 h 32"/>
                    <a:gd name="T4" fmla="*/ 2 w 44"/>
                    <a:gd name="T5" fmla="*/ 22 h 32"/>
                    <a:gd name="T6" fmla="*/ 6 w 44"/>
                    <a:gd name="T7" fmla="*/ 27 h 32"/>
                    <a:gd name="T8" fmla="*/ 7 w 44"/>
                    <a:gd name="T9" fmla="*/ 27 h 32"/>
                    <a:gd name="T10" fmla="*/ 11 w 44"/>
                    <a:gd name="T11" fmla="*/ 30 h 32"/>
                    <a:gd name="T12" fmla="*/ 16 w 44"/>
                    <a:gd name="T13" fmla="*/ 32 h 32"/>
                    <a:gd name="T14" fmla="*/ 22 w 44"/>
                    <a:gd name="T15" fmla="*/ 32 h 32"/>
                    <a:gd name="T16" fmla="*/ 28 w 44"/>
                    <a:gd name="T17" fmla="*/ 32 h 32"/>
                    <a:gd name="T18" fmla="*/ 33 w 44"/>
                    <a:gd name="T19" fmla="*/ 30 h 32"/>
                    <a:gd name="T20" fmla="*/ 38 w 44"/>
                    <a:gd name="T21" fmla="*/ 27 h 32"/>
                    <a:gd name="T22" fmla="*/ 39 w 44"/>
                    <a:gd name="T23" fmla="*/ 27 h 32"/>
                    <a:gd name="T24" fmla="*/ 42 w 44"/>
                    <a:gd name="T25" fmla="*/ 23 h 32"/>
                    <a:gd name="T26" fmla="*/ 44 w 44"/>
                    <a:gd name="T27" fmla="*/ 18 h 32"/>
                    <a:gd name="T28" fmla="*/ 44 w 44"/>
                    <a:gd name="T29" fmla="*/ 12 h 32"/>
                    <a:gd name="T30" fmla="*/ 44 w 44"/>
                    <a:gd name="T31" fmla="*/ 11 h 32"/>
                    <a:gd name="T32" fmla="*/ 43 w 44"/>
                    <a:gd name="T33" fmla="*/ 5 h 32"/>
                    <a:gd name="T34" fmla="*/ 41 w 44"/>
                    <a:gd name="T35" fmla="*/ 1 h 32"/>
                    <a:gd name="T36" fmla="*/ 40 w 44"/>
                    <a:gd name="T37" fmla="*/ 0 h 32"/>
                    <a:gd name="T38" fmla="*/ 40 w 44"/>
                    <a:gd name="T39" fmla="*/ 13 h 32"/>
                    <a:gd name="T40" fmla="*/ 39 w 44"/>
                    <a:gd name="T41" fmla="*/ 18 h 32"/>
                    <a:gd name="T42" fmla="*/ 35 w 44"/>
                    <a:gd name="T43" fmla="*/ 22 h 32"/>
                    <a:gd name="T44" fmla="*/ 33 w 44"/>
                    <a:gd name="T45" fmla="*/ 23 h 32"/>
                    <a:gd name="T46" fmla="*/ 28 w 44"/>
                    <a:gd name="T47" fmla="*/ 26 h 32"/>
                    <a:gd name="T48" fmla="*/ 22 w 44"/>
                    <a:gd name="T49" fmla="*/ 27 h 32"/>
                    <a:gd name="T50" fmla="*/ 19 w 44"/>
                    <a:gd name="T51" fmla="*/ 26 h 32"/>
                    <a:gd name="T52" fmla="*/ 14 w 44"/>
                    <a:gd name="T53" fmla="*/ 24 h 32"/>
                    <a:gd name="T54" fmla="*/ 10 w 44"/>
                    <a:gd name="T55" fmla="*/ 22 h 32"/>
                    <a:gd name="T56" fmla="*/ 9 w 44"/>
                    <a:gd name="T57" fmla="*/ 22 h 32"/>
                    <a:gd name="T58" fmla="*/ 6 w 44"/>
                    <a:gd name="T59" fmla="*/ 18 h 32"/>
                    <a:gd name="T60" fmla="*/ 5 w 44"/>
                    <a:gd name="T61" fmla="*/ 12 h 32"/>
                    <a:gd name="T62" fmla="*/ 3 w 44"/>
                    <a:gd name="T63" fmla="*/ 1 h 32"/>
                    <a:gd name="T64" fmla="*/ 1 w 44"/>
                    <a:gd name="T65" fmla="*/ 6 h 32"/>
                    <a:gd name="T66" fmla="*/ 0 w 44"/>
                    <a:gd name="T6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32">
                      <a:moveTo>
                        <a:pt x="0" y="12"/>
                      </a:moveTo>
                      <a:lnTo>
                        <a:pt x="0" y="17"/>
                      </a:lnTo>
                      <a:lnTo>
                        <a:pt x="2" y="22"/>
                      </a:lnTo>
                      <a:lnTo>
                        <a:pt x="6" y="27"/>
                      </a:lnTo>
                      <a:lnTo>
                        <a:pt x="7" y="27"/>
                      </a:lnTo>
                      <a:lnTo>
                        <a:pt x="11" y="30"/>
                      </a:lnTo>
                      <a:lnTo>
                        <a:pt x="16" y="32"/>
                      </a:lnTo>
                      <a:lnTo>
                        <a:pt x="22" y="32"/>
                      </a:lnTo>
                      <a:lnTo>
                        <a:pt x="28" y="32"/>
                      </a:lnTo>
                      <a:lnTo>
                        <a:pt x="33" y="30"/>
                      </a:lnTo>
                      <a:lnTo>
                        <a:pt x="38" y="27"/>
                      </a:lnTo>
                      <a:lnTo>
                        <a:pt x="39" y="27"/>
                      </a:lnTo>
                      <a:lnTo>
                        <a:pt x="42" y="23"/>
                      </a:lnTo>
                      <a:lnTo>
                        <a:pt x="44" y="18"/>
                      </a:lnTo>
                      <a:lnTo>
                        <a:pt x="44" y="12"/>
                      </a:lnTo>
                      <a:lnTo>
                        <a:pt x="44" y="11"/>
                      </a:lnTo>
                      <a:lnTo>
                        <a:pt x="43" y="5"/>
                      </a:lnTo>
                      <a:lnTo>
                        <a:pt x="41" y="1"/>
                      </a:lnTo>
                      <a:lnTo>
                        <a:pt x="40" y="0"/>
                      </a:lnTo>
                      <a:lnTo>
                        <a:pt x="40" y="13"/>
                      </a:lnTo>
                      <a:lnTo>
                        <a:pt x="39" y="18"/>
                      </a:lnTo>
                      <a:lnTo>
                        <a:pt x="35" y="22"/>
                      </a:lnTo>
                      <a:lnTo>
                        <a:pt x="33" y="23"/>
                      </a:lnTo>
                      <a:lnTo>
                        <a:pt x="28" y="26"/>
                      </a:lnTo>
                      <a:lnTo>
                        <a:pt x="22" y="27"/>
                      </a:lnTo>
                      <a:lnTo>
                        <a:pt x="19" y="26"/>
                      </a:lnTo>
                      <a:lnTo>
                        <a:pt x="14" y="24"/>
                      </a:lnTo>
                      <a:lnTo>
                        <a:pt x="10" y="22"/>
                      </a:lnTo>
                      <a:lnTo>
                        <a:pt x="9" y="22"/>
                      </a:lnTo>
                      <a:lnTo>
                        <a:pt x="6" y="18"/>
                      </a:lnTo>
                      <a:lnTo>
                        <a:pt x="5" y="12"/>
                      </a:lnTo>
                      <a:lnTo>
                        <a:pt x="3" y="1"/>
                      </a:lnTo>
                      <a:lnTo>
                        <a:pt x="1"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6" name="Rectangle 3180"/>
                <p:cNvSpPr>
                  <a:spLocks noChangeArrowheads="1"/>
                </p:cNvSpPr>
                <p:nvPr/>
              </p:nvSpPr>
              <p:spPr bwMode="auto">
                <a:xfrm>
                  <a:off x="1647" y="2739"/>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7" name="Freeform 3181"/>
                <p:cNvSpPr>
                  <a:spLocks/>
                </p:cNvSpPr>
                <p:nvPr/>
              </p:nvSpPr>
              <p:spPr bwMode="auto">
                <a:xfrm>
                  <a:off x="1647" y="2731"/>
                  <a:ext cx="7" cy="5"/>
                </a:xfrm>
                <a:custGeom>
                  <a:avLst/>
                  <a:gdLst>
                    <a:gd name="T0" fmla="*/ 0 w 42"/>
                    <a:gd name="T1" fmla="*/ 9 h 31"/>
                    <a:gd name="T2" fmla="*/ 3 w 42"/>
                    <a:gd name="T3" fmla="*/ 20 h 31"/>
                    <a:gd name="T4" fmla="*/ 3 w 42"/>
                    <a:gd name="T5" fmla="*/ 19 h 31"/>
                    <a:gd name="T6" fmla="*/ 4 w 42"/>
                    <a:gd name="T7" fmla="*/ 14 h 31"/>
                    <a:gd name="T8" fmla="*/ 7 w 42"/>
                    <a:gd name="T9" fmla="*/ 9 h 31"/>
                    <a:gd name="T10" fmla="*/ 9 w 42"/>
                    <a:gd name="T11" fmla="*/ 8 h 31"/>
                    <a:gd name="T12" fmla="*/ 14 w 42"/>
                    <a:gd name="T13" fmla="*/ 6 h 31"/>
                    <a:gd name="T14" fmla="*/ 20 w 42"/>
                    <a:gd name="T15" fmla="*/ 5 h 31"/>
                    <a:gd name="T16" fmla="*/ 23 w 42"/>
                    <a:gd name="T17" fmla="*/ 5 h 31"/>
                    <a:gd name="T18" fmla="*/ 28 w 42"/>
                    <a:gd name="T19" fmla="*/ 6 h 31"/>
                    <a:gd name="T20" fmla="*/ 32 w 42"/>
                    <a:gd name="T21" fmla="*/ 9 h 31"/>
                    <a:gd name="T22" fmla="*/ 33 w 42"/>
                    <a:gd name="T23" fmla="*/ 9 h 31"/>
                    <a:gd name="T24" fmla="*/ 37 w 42"/>
                    <a:gd name="T25" fmla="*/ 15 h 31"/>
                    <a:gd name="T26" fmla="*/ 38 w 42"/>
                    <a:gd name="T27" fmla="*/ 20 h 31"/>
                    <a:gd name="T28" fmla="*/ 40 w 42"/>
                    <a:gd name="T29" fmla="*/ 31 h 31"/>
                    <a:gd name="T30" fmla="*/ 42 w 42"/>
                    <a:gd name="T31" fmla="*/ 25 h 31"/>
                    <a:gd name="T32" fmla="*/ 42 w 42"/>
                    <a:gd name="T33" fmla="*/ 20 h 31"/>
                    <a:gd name="T34" fmla="*/ 42 w 42"/>
                    <a:gd name="T35" fmla="*/ 15 h 31"/>
                    <a:gd name="T36" fmla="*/ 40 w 42"/>
                    <a:gd name="T37" fmla="*/ 9 h 31"/>
                    <a:gd name="T38" fmla="*/ 36 w 42"/>
                    <a:gd name="T39" fmla="*/ 5 h 31"/>
                    <a:gd name="T40" fmla="*/ 36 w 42"/>
                    <a:gd name="T41" fmla="*/ 5 h 31"/>
                    <a:gd name="T42" fmla="*/ 31 w 42"/>
                    <a:gd name="T43" fmla="*/ 2 h 31"/>
                    <a:gd name="T44" fmla="*/ 26 w 42"/>
                    <a:gd name="T45" fmla="*/ 0 h 31"/>
                    <a:gd name="T46" fmla="*/ 20 w 42"/>
                    <a:gd name="T47" fmla="*/ 0 h 31"/>
                    <a:gd name="T48" fmla="*/ 20 w 42"/>
                    <a:gd name="T49" fmla="*/ 0 h 31"/>
                    <a:gd name="T50" fmla="*/ 13 w 42"/>
                    <a:gd name="T51" fmla="*/ 0 h 31"/>
                    <a:gd name="T52" fmla="*/ 8 w 42"/>
                    <a:gd name="T53" fmla="*/ 2 h 31"/>
                    <a:gd name="T54" fmla="*/ 4 w 42"/>
                    <a:gd name="T55" fmla="*/ 5 h 31"/>
                    <a:gd name="T56" fmla="*/ 0 w 42"/>
                    <a:gd name="T5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1">
                      <a:moveTo>
                        <a:pt x="0" y="9"/>
                      </a:moveTo>
                      <a:lnTo>
                        <a:pt x="3" y="20"/>
                      </a:lnTo>
                      <a:lnTo>
                        <a:pt x="3" y="19"/>
                      </a:lnTo>
                      <a:lnTo>
                        <a:pt x="4" y="14"/>
                      </a:lnTo>
                      <a:lnTo>
                        <a:pt x="7" y="9"/>
                      </a:lnTo>
                      <a:lnTo>
                        <a:pt x="9" y="8"/>
                      </a:lnTo>
                      <a:lnTo>
                        <a:pt x="14" y="6"/>
                      </a:lnTo>
                      <a:lnTo>
                        <a:pt x="20" y="5"/>
                      </a:lnTo>
                      <a:lnTo>
                        <a:pt x="23" y="5"/>
                      </a:lnTo>
                      <a:lnTo>
                        <a:pt x="28" y="6"/>
                      </a:lnTo>
                      <a:lnTo>
                        <a:pt x="32" y="9"/>
                      </a:lnTo>
                      <a:lnTo>
                        <a:pt x="33" y="9"/>
                      </a:lnTo>
                      <a:lnTo>
                        <a:pt x="37" y="15"/>
                      </a:lnTo>
                      <a:lnTo>
                        <a:pt x="38" y="20"/>
                      </a:lnTo>
                      <a:lnTo>
                        <a:pt x="40" y="31"/>
                      </a:lnTo>
                      <a:lnTo>
                        <a:pt x="42" y="25"/>
                      </a:lnTo>
                      <a:lnTo>
                        <a:pt x="42" y="20"/>
                      </a:lnTo>
                      <a:lnTo>
                        <a:pt x="42" y="15"/>
                      </a:lnTo>
                      <a:lnTo>
                        <a:pt x="40" y="9"/>
                      </a:lnTo>
                      <a:lnTo>
                        <a:pt x="36" y="5"/>
                      </a:lnTo>
                      <a:lnTo>
                        <a:pt x="36" y="5"/>
                      </a:lnTo>
                      <a:lnTo>
                        <a:pt x="31" y="2"/>
                      </a:lnTo>
                      <a:lnTo>
                        <a:pt x="26" y="0"/>
                      </a:lnTo>
                      <a:lnTo>
                        <a:pt x="20" y="0"/>
                      </a:lnTo>
                      <a:lnTo>
                        <a:pt x="20" y="0"/>
                      </a:lnTo>
                      <a:lnTo>
                        <a:pt x="13" y="0"/>
                      </a:lnTo>
                      <a:lnTo>
                        <a:pt x="8" y="2"/>
                      </a:lnTo>
                      <a:lnTo>
                        <a:pt x="4"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8" name="Freeform 3182"/>
                <p:cNvSpPr>
                  <a:spLocks/>
                </p:cNvSpPr>
                <p:nvPr/>
              </p:nvSpPr>
              <p:spPr bwMode="auto">
                <a:xfrm>
                  <a:off x="1647" y="2733"/>
                  <a:ext cx="7" cy="5"/>
                </a:xfrm>
                <a:custGeom>
                  <a:avLst/>
                  <a:gdLst>
                    <a:gd name="T0" fmla="*/ 0 w 42"/>
                    <a:gd name="T1" fmla="*/ 11 h 31"/>
                    <a:gd name="T2" fmla="*/ 0 w 42"/>
                    <a:gd name="T3" fmla="*/ 16 h 31"/>
                    <a:gd name="T4" fmla="*/ 2 w 42"/>
                    <a:gd name="T5" fmla="*/ 22 h 31"/>
                    <a:gd name="T6" fmla="*/ 6 w 42"/>
                    <a:gd name="T7" fmla="*/ 26 h 31"/>
                    <a:gd name="T8" fmla="*/ 7 w 42"/>
                    <a:gd name="T9" fmla="*/ 26 h 31"/>
                    <a:gd name="T10" fmla="*/ 11 w 42"/>
                    <a:gd name="T11" fmla="*/ 29 h 31"/>
                    <a:gd name="T12" fmla="*/ 16 w 42"/>
                    <a:gd name="T13" fmla="*/ 31 h 31"/>
                    <a:gd name="T14" fmla="*/ 23 w 42"/>
                    <a:gd name="T15" fmla="*/ 31 h 31"/>
                    <a:gd name="T16" fmla="*/ 28 w 42"/>
                    <a:gd name="T17" fmla="*/ 31 h 31"/>
                    <a:gd name="T18" fmla="*/ 33 w 42"/>
                    <a:gd name="T19" fmla="*/ 29 h 31"/>
                    <a:gd name="T20" fmla="*/ 38 w 42"/>
                    <a:gd name="T21" fmla="*/ 26 h 31"/>
                    <a:gd name="T22" fmla="*/ 42 w 42"/>
                    <a:gd name="T23" fmla="*/ 22 h 31"/>
                    <a:gd name="T24" fmla="*/ 40 w 42"/>
                    <a:gd name="T25" fmla="*/ 11 h 31"/>
                    <a:gd name="T26" fmla="*/ 40 w 42"/>
                    <a:gd name="T27" fmla="*/ 11 h 31"/>
                    <a:gd name="T28" fmla="*/ 38 w 42"/>
                    <a:gd name="T29" fmla="*/ 17 h 31"/>
                    <a:gd name="T30" fmla="*/ 34 w 42"/>
                    <a:gd name="T31" fmla="*/ 22 h 31"/>
                    <a:gd name="T32" fmla="*/ 33 w 42"/>
                    <a:gd name="T33" fmla="*/ 23 h 31"/>
                    <a:gd name="T34" fmla="*/ 29 w 42"/>
                    <a:gd name="T35" fmla="*/ 25 h 31"/>
                    <a:gd name="T36" fmla="*/ 23 w 42"/>
                    <a:gd name="T37" fmla="*/ 26 h 31"/>
                    <a:gd name="T38" fmla="*/ 19 w 42"/>
                    <a:gd name="T39" fmla="*/ 25 h 31"/>
                    <a:gd name="T40" fmla="*/ 13 w 42"/>
                    <a:gd name="T41" fmla="*/ 24 h 31"/>
                    <a:gd name="T42" fmla="*/ 9 w 42"/>
                    <a:gd name="T43" fmla="*/ 22 h 31"/>
                    <a:gd name="T44" fmla="*/ 9 w 42"/>
                    <a:gd name="T45" fmla="*/ 21 h 31"/>
                    <a:gd name="T46" fmla="*/ 6 w 42"/>
                    <a:gd name="T47" fmla="*/ 16 h 31"/>
                    <a:gd name="T48" fmla="*/ 5 w 42"/>
                    <a:gd name="T49" fmla="*/ 11 h 31"/>
                    <a:gd name="T50" fmla="*/ 2 w 42"/>
                    <a:gd name="T51" fmla="*/ 0 h 31"/>
                    <a:gd name="T52" fmla="*/ 0 w 42"/>
                    <a:gd name="T53" fmla="*/ 5 h 31"/>
                    <a:gd name="T54" fmla="*/ 0 w 42"/>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0" y="11"/>
                      </a:moveTo>
                      <a:lnTo>
                        <a:pt x="0" y="16"/>
                      </a:lnTo>
                      <a:lnTo>
                        <a:pt x="2" y="22"/>
                      </a:lnTo>
                      <a:lnTo>
                        <a:pt x="6" y="26"/>
                      </a:lnTo>
                      <a:lnTo>
                        <a:pt x="7" y="26"/>
                      </a:lnTo>
                      <a:lnTo>
                        <a:pt x="11" y="29"/>
                      </a:lnTo>
                      <a:lnTo>
                        <a:pt x="16" y="31"/>
                      </a:lnTo>
                      <a:lnTo>
                        <a:pt x="23" y="31"/>
                      </a:lnTo>
                      <a:lnTo>
                        <a:pt x="28" y="31"/>
                      </a:lnTo>
                      <a:lnTo>
                        <a:pt x="33" y="29"/>
                      </a:lnTo>
                      <a:lnTo>
                        <a:pt x="38" y="26"/>
                      </a:lnTo>
                      <a:lnTo>
                        <a:pt x="42" y="22"/>
                      </a:lnTo>
                      <a:lnTo>
                        <a:pt x="40" y="11"/>
                      </a:lnTo>
                      <a:lnTo>
                        <a:pt x="40" y="11"/>
                      </a:lnTo>
                      <a:lnTo>
                        <a:pt x="38" y="17"/>
                      </a:lnTo>
                      <a:lnTo>
                        <a:pt x="34" y="22"/>
                      </a:lnTo>
                      <a:lnTo>
                        <a:pt x="33" y="23"/>
                      </a:lnTo>
                      <a:lnTo>
                        <a:pt x="29" y="25"/>
                      </a:lnTo>
                      <a:lnTo>
                        <a:pt x="23" y="26"/>
                      </a:lnTo>
                      <a:lnTo>
                        <a:pt x="19" y="25"/>
                      </a:lnTo>
                      <a:lnTo>
                        <a:pt x="13" y="24"/>
                      </a:lnTo>
                      <a:lnTo>
                        <a:pt x="9" y="22"/>
                      </a:lnTo>
                      <a:lnTo>
                        <a:pt x="9" y="21"/>
                      </a:lnTo>
                      <a:lnTo>
                        <a:pt x="6" y="16"/>
                      </a:lnTo>
                      <a:lnTo>
                        <a:pt x="5" y="11"/>
                      </a:lnTo>
                      <a:lnTo>
                        <a:pt x="2" y="0"/>
                      </a:lnTo>
                      <a:lnTo>
                        <a:pt x="0"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69" name="Freeform 3183"/>
                <p:cNvSpPr>
                  <a:spLocks/>
                </p:cNvSpPr>
                <p:nvPr/>
              </p:nvSpPr>
              <p:spPr bwMode="auto">
                <a:xfrm>
                  <a:off x="1647" y="2729"/>
                  <a:ext cx="7" cy="1"/>
                </a:xfrm>
                <a:custGeom>
                  <a:avLst/>
                  <a:gdLst>
                    <a:gd name="T0" fmla="*/ 0 w 43"/>
                    <a:gd name="T1" fmla="*/ 0 h 6"/>
                    <a:gd name="T2" fmla="*/ 0 w 43"/>
                    <a:gd name="T3" fmla="*/ 6 h 6"/>
                    <a:gd name="T4" fmla="*/ 43 w 43"/>
                    <a:gd name="T5" fmla="*/ 6 h 6"/>
                    <a:gd name="T6" fmla="*/ 43 w 43"/>
                    <a:gd name="T7" fmla="*/ 0 h 6"/>
                    <a:gd name="T8" fmla="*/ 10 w 43"/>
                    <a:gd name="T9" fmla="*/ 1 h 6"/>
                    <a:gd name="T10" fmla="*/ 10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6"/>
                      </a:lnTo>
                      <a:lnTo>
                        <a:pt x="43" y="0"/>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0" name="Freeform 3184"/>
                <p:cNvSpPr>
                  <a:spLocks/>
                </p:cNvSpPr>
                <p:nvPr/>
              </p:nvSpPr>
              <p:spPr bwMode="auto">
                <a:xfrm>
                  <a:off x="1647" y="2725"/>
                  <a:ext cx="7" cy="4"/>
                </a:xfrm>
                <a:custGeom>
                  <a:avLst/>
                  <a:gdLst>
                    <a:gd name="T0" fmla="*/ 0 w 43"/>
                    <a:gd name="T1" fmla="*/ 23 h 23"/>
                    <a:gd name="T2" fmla="*/ 10 w 43"/>
                    <a:gd name="T3" fmla="*/ 23 h 23"/>
                    <a:gd name="T4" fmla="*/ 43 w 43"/>
                    <a:gd name="T5" fmla="*/ 0 h 23"/>
                    <a:gd name="T6" fmla="*/ 34 w 43"/>
                    <a:gd name="T7" fmla="*/ 0 h 23"/>
                    <a:gd name="T8" fmla="*/ 0 w 43"/>
                    <a:gd name="T9" fmla="*/ 23 h 23"/>
                  </a:gdLst>
                  <a:ahLst/>
                  <a:cxnLst>
                    <a:cxn ang="0">
                      <a:pos x="T0" y="T1"/>
                    </a:cxn>
                    <a:cxn ang="0">
                      <a:pos x="T2" y="T3"/>
                    </a:cxn>
                    <a:cxn ang="0">
                      <a:pos x="T4" y="T5"/>
                    </a:cxn>
                    <a:cxn ang="0">
                      <a:pos x="T6" y="T7"/>
                    </a:cxn>
                    <a:cxn ang="0">
                      <a:pos x="T8" y="T9"/>
                    </a:cxn>
                  </a:cxnLst>
                  <a:rect l="0" t="0" r="r" b="b"/>
                  <a:pathLst>
                    <a:path w="43" h="23">
                      <a:moveTo>
                        <a:pt x="0" y="23"/>
                      </a:moveTo>
                      <a:lnTo>
                        <a:pt x="10" y="23"/>
                      </a:lnTo>
                      <a:lnTo>
                        <a:pt x="43" y="0"/>
                      </a:lnTo>
                      <a:lnTo>
                        <a:pt x="34"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1" name="Freeform 3185"/>
                <p:cNvSpPr>
                  <a:spLocks/>
                </p:cNvSpPr>
                <p:nvPr/>
              </p:nvSpPr>
              <p:spPr bwMode="auto">
                <a:xfrm>
                  <a:off x="1647" y="2724"/>
                  <a:ext cx="7" cy="1"/>
                </a:xfrm>
                <a:custGeom>
                  <a:avLst/>
                  <a:gdLst>
                    <a:gd name="T0" fmla="*/ 0 w 43"/>
                    <a:gd name="T1" fmla="*/ 0 h 5"/>
                    <a:gd name="T2" fmla="*/ 0 w 43"/>
                    <a:gd name="T3" fmla="*/ 5 h 5"/>
                    <a:gd name="T4" fmla="*/ 34 w 43"/>
                    <a:gd name="T5" fmla="*/ 5 h 5"/>
                    <a:gd name="T6" fmla="*/ 34 w 43"/>
                    <a:gd name="T7" fmla="*/ 5 h 5"/>
                    <a:gd name="T8" fmla="*/ 43 w 43"/>
                    <a:gd name="T9" fmla="*/ 5 h 5"/>
                    <a:gd name="T10" fmla="*/ 43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34" y="5"/>
                      </a:lnTo>
                      <a:lnTo>
                        <a:pt x="34"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2" name="Freeform 3186"/>
                <p:cNvSpPr>
                  <a:spLocks/>
                </p:cNvSpPr>
                <p:nvPr/>
              </p:nvSpPr>
              <p:spPr bwMode="auto">
                <a:xfrm>
                  <a:off x="1647" y="2714"/>
                  <a:ext cx="6" cy="5"/>
                </a:xfrm>
                <a:custGeom>
                  <a:avLst/>
                  <a:gdLst>
                    <a:gd name="T0" fmla="*/ 0 w 38"/>
                    <a:gd name="T1" fmla="*/ 9 h 30"/>
                    <a:gd name="T2" fmla="*/ 4 w 38"/>
                    <a:gd name="T3" fmla="*/ 22 h 30"/>
                    <a:gd name="T4" fmla="*/ 4 w 38"/>
                    <a:gd name="T5" fmla="*/ 16 h 30"/>
                    <a:gd name="T6" fmla="*/ 5 w 38"/>
                    <a:gd name="T7" fmla="*/ 12 h 30"/>
                    <a:gd name="T8" fmla="*/ 8 w 38"/>
                    <a:gd name="T9" fmla="*/ 9 h 30"/>
                    <a:gd name="T10" fmla="*/ 13 w 38"/>
                    <a:gd name="T11" fmla="*/ 7 h 30"/>
                    <a:gd name="T12" fmla="*/ 13 w 38"/>
                    <a:gd name="T13" fmla="*/ 7 h 30"/>
                    <a:gd name="T14" fmla="*/ 20 w 38"/>
                    <a:gd name="T15" fmla="*/ 7 h 30"/>
                    <a:gd name="T16" fmla="*/ 24 w 38"/>
                    <a:gd name="T17" fmla="*/ 7 h 30"/>
                    <a:gd name="T18" fmla="*/ 28 w 38"/>
                    <a:gd name="T19" fmla="*/ 8 h 30"/>
                    <a:gd name="T20" fmla="*/ 29 w 38"/>
                    <a:gd name="T21" fmla="*/ 8 h 30"/>
                    <a:gd name="T22" fmla="*/ 33 w 38"/>
                    <a:gd name="T23" fmla="*/ 11 h 30"/>
                    <a:gd name="T24" fmla="*/ 36 w 38"/>
                    <a:gd name="T25" fmla="*/ 16 h 30"/>
                    <a:gd name="T26" fmla="*/ 36 w 38"/>
                    <a:gd name="T27" fmla="*/ 21 h 30"/>
                    <a:gd name="T28" fmla="*/ 36 w 38"/>
                    <a:gd name="T29" fmla="*/ 30 h 30"/>
                    <a:gd name="T30" fmla="*/ 38 w 38"/>
                    <a:gd name="T31" fmla="*/ 9 h 30"/>
                    <a:gd name="T32" fmla="*/ 35 w 38"/>
                    <a:gd name="T33" fmla="*/ 5 h 30"/>
                    <a:gd name="T34" fmla="*/ 31 w 38"/>
                    <a:gd name="T35" fmla="*/ 2 h 30"/>
                    <a:gd name="T36" fmla="*/ 26 w 38"/>
                    <a:gd name="T37" fmla="*/ 1 h 30"/>
                    <a:gd name="T38" fmla="*/ 20 w 38"/>
                    <a:gd name="T39" fmla="*/ 0 h 30"/>
                    <a:gd name="T40" fmla="*/ 16 w 38"/>
                    <a:gd name="T41" fmla="*/ 0 h 30"/>
                    <a:gd name="T42" fmla="*/ 11 w 38"/>
                    <a:gd name="T43" fmla="*/ 1 h 30"/>
                    <a:gd name="T44" fmla="*/ 10 w 38"/>
                    <a:gd name="T45" fmla="*/ 2 h 30"/>
                    <a:gd name="T46" fmla="*/ 5 w 38"/>
                    <a:gd name="T47" fmla="*/ 5 h 30"/>
                    <a:gd name="T48" fmla="*/ 5 w 38"/>
                    <a:gd name="T49" fmla="*/ 5 h 30"/>
                    <a:gd name="T50" fmla="*/ 0 w 38"/>
                    <a:gd name="T5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0">
                      <a:moveTo>
                        <a:pt x="0" y="9"/>
                      </a:moveTo>
                      <a:lnTo>
                        <a:pt x="4" y="22"/>
                      </a:lnTo>
                      <a:lnTo>
                        <a:pt x="4" y="16"/>
                      </a:lnTo>
                      <a:lnTo>
                        <a:pt x="5" y="12"/>
                      </a:lnTo>
                      <a:lnTo>
                        <a:pt x="8" y="9"/>
                      </a:lnTo>
                      <a:lnTo>
                        <a:pt x="13" y="7"/>
                      </a:lnTo>
                      <a:lnTo>
                        <a:pt x="13" y="7"/>
                      </a:lnTo>
                      <a:lnTo>
                        <a:pt x="20" y="7"/>
                      </a:lnTo>
                      <a:lnTo>
                        <a:pt x="24" y="7"/>
                      </a:lnTo>
                      <a:lnTo>
                        <a:pt x="28" y="8"/>
                      </a:lnTo>
                      <a:lnTo>
                        <a:pt x="29" y="8"/>
                      </a:lnTo>
                      <a:lnTo>
                        <a:pt x="33" y="11"/>
                      </a:lnTo>
                      <a:lnTo>
                        <a:pt x="36" y="16"/>
                      </a:lnTo>
                      <a:lnTo>
                        <a:pt x="36" y="21"/>
                      </a:lnTo>
                      <a:lnTo>
                        <a:pt x="36" y="30"/>
                      </a:lnTo>
                      <a:lnTo>
                        <a:pt x="38" y="9"/>
                      </a:lnTo>
                      <a:lnTo>
                        <a:pt x="35" y="5"/>
                      </a:lnTo>
                      <a:lnTo>
                        <a:pt x="31" y="2"/>
                      </a:lnTo>
                      <a:lnTo>
                        <a:pt x="26" y="1"/>
                      </a:lnTo>
                      <a:lnTo>
                        <a:pt x="20" y="0"/>
                      </a:lnTo>
                      <a:lnTo>
                        <a:pt x="16" y="0"/>
                      </a:lnTo>
                      <a:lnTo>
                        <a:pt x="11" y="1"/>
                      </a:lnTo>
                      <a:lnTo>
                        <a:pt x="10" y="2"/>
                      </a:lnTo>
                      <a:lnTo>
                        <a:pt x="5" y="5"/>
                      </a:lnTo>
                      <a:lnTo>
                        <a:pt x="5"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3" name="Freeform 3187"/>
                <p:cNvSpPr>
                  <a:spLocks/>
                </p:cNvSpPr>
                <p:nvPr/>
              </p:nvSpPr>
              <p:spPr bwMode="auto">
                <a:xfrm>
                  <a:off x="1647" y="2715"/>
                  <a:ext cx="7" cy="5"/>
                </a:xfrm>
                <a:custGeom>
                  <a:avLst/>
                  <a:gdLst>
                    <a:gd name="T0" fmla="*/ 0 w 43"/>
                    <a:gd name="T1" fmla="*/ 13 h 27"/>
                    <a:gd name="T2" fmla="*/ 0 w 43"/>
                    <a:gd name="T3" fmla="*/ 27 h 27"/>
                    <a:gd name="T4" fmla="*/ 43 w 43"/>
                    <a:gd name="T5" fmla="*/ 27 h 27"/>
                    <a:gd name="T6" fmla="*/ 43 w 43"/>
                    <a:gd name="T7" fmla="*/ 12 h 27"/>
                    <a:gd name="T8" fmla="*/ 43 w 43"/>
                    <a:gd name="T9" fmla="*/ 11 h 27"/>
                    <a:gd name="T10" fmla="*/ 42 w 43"/>
                    <a:gd name="T11" fmla="*/ 4 h 27"/>
                    <a:gd name="T12" fmla="*/ 40 w 43"/>
                    <a:gd name="T13" fmla="*/ 0 h 27"/>
                    <a:gd name="T14" fmla="*/ 38 w 43"/>
                    <a:gd name="T15" fmla="*/ 21 h 27"/>
                    <a:gd name="T16" fmla="*/ 6 w 43"/>
                    <a:gd name="T17" fmla="*/ 21 h 27"/>
                    <a:gd name="T18" fmla="*/ 6 w 43"/>
                    <a:gd name="T19" fmla="*/ 13 h 27"/>
                    <a:gd name="T20" fmla="*/ 2 w 43"/>
                    <a:gd name="T21" fmla="*/ 0 h 27"/>
                    <a:gd name="T22" fmla="*/ 2 w 43"/>
                    <a:gd name="T23" fmla="*/ 0 h 27"/>
                    <a:gd name="T24" fmla="*/ 0 w 43"/>
                    <a:gd name="T25" fmla="*/ 5 h 27"/>
                    <a:gd name="T26" fmla="*/ 0 w 43"/>
                    <a:gd name="T27" fmla="*/ 6 h 27"/>
                    <a:gd name="T28" fmla="*/ 0 w 43"/>
                    <a:gd name="T2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7">
                      <a:moveTo>
                        <a:pt x="0" y="13"/>
                      </a:moveTo>
                      <a:lnTo>
                        <a:pt x="0" y="27"/>
                      </a:lnTo>
                      <a:lnTo>
                        <a:pt x="43" y="27"/>
                      </a:lnTo>
                      <a:lnTo>
                        <a:pt x="43" y="12"/>
                      </a:lnTo>
                      <a:lnTo>
                        <a:pt x="43" y="11"/>
                      </a:lnTo>
                      <a:lnTo>
                        <a:pt x="42" y="4"/>
                      </a:lnTo>
                      <a:lnTo>
                        <a:pt x="40" y="0"/>
                      </a:lnTo>
                      <a:lnTo>
                        <a:pt x="38" y="21"/>
                      </a:lnTo>
                      <a:lnTo>
                        <a:pt x="6" y="21"/>
                      </a:lnTo>
                      <a:lnTo>
                        <a:pt x="6" y="13"/>
                      </a:lnTo>
                      <a:lnTo>
                        <a:pt x="2" y="0"/>
                      </a:lnTo>
                      <a:lnTo>
                        <a:pt x="2" y="0"/>
                      </a:lnTo>
                      <a:lnTo>
                        <a:pt x="0" y="5"/>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4" name="Freeform 3188"/>
                <p:cNvSpPr>
                  <a:spLocks/>
                </p:cNvSpPr>
                <p:nvPr/>
              </p:nvSpPr>
              <p:spPr bwMode="auto">
                <a:xfrm>
                  <a:off x="1647" y="2707"/>
                  <a:ext cx="7" cy="6"/>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6 h 32"/>
                    <a:gd name="T12" fmla="*/ 24 w 43"/>
                    <a:gd name="T13" fmla="*/ 27 h 32"/>
                    <a:gd name="T14" fmla="*/ 24 w 43"/>
                    <a:gd name="T15" fmla="*/ 2 h 32"/>
                    <a:gd name="T16" fmla="*/ 18 w 43"/>
                    <a:gd name="T17" fmla="*/ 2 h 32"/>
                    <a:gd name="T18" fmla="*/ 18 w 43"/>
                    <a:gd name="T19" fmla="*/ 27 h 32"/>
                    <a:gd name="T20" fmla="*/ 6 w 43"/>
                    <a:gd name="T21" fmla="*/ 27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6"/>
                      </a:lnTo>
                      <a:lnTo>
                        <a:pt x="24" y="27"/>
                      </a:lnTo>
                      <a:lnTo>
                        <a:pt x="24" y="2"/>
                      </a:lnTo>
                      <a:lnTo>
                        <a:pt x="18" y="2"/>
                      </a:lnTo>
                      <a:lnTo>
                        <a:pt x="18" y="27"/>
                      </a:lnTo>
                      <a:lnTo>
                        <a:pt x="6" y="27"/>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5" name="Freeform 3189"/>
                <p:cNvSpPr>
                  <a:spLocks/>
                </p:cNvSpPr>
                <p:nvPr/>
              </p:nvSpPr>
              <p:spPr bwMode="auto">
                <a:xfrm>
                  <a:off x="1647" y="2701"/>
                  <a:ext cx="7" cy="5"/>
                </a:xfrm>
                <a:custGeom>
                  <a:avLst/>
                  <a:gdLst>
                    <a:gd name="T0" fmla="*/ 0 w 43"/>
                    <a:gd name="T1" fmla="*/ 21 h 27"/>
                    <a:gd name="T2" fmla="*/ 0 w 43"/>
                    <a:gd name="T3" fmla="*/ 27 h 27"/>
                    <a:gd name="T4" fmla="*/ 43 w 43"/>
                    <a:gd name="T5" fmla="*/ 27 h 27"/>
                    <a:gd name="T6" fmla="*/ 43 w 43"/>
                    <a:gd name="T7" fmla="*/ 0 h 27"/>
                    <a:gd name="T8" fmla="*/ 38 w 43"/>
                    <a:gd name="T9" fmla="*/ 0 h 27"/>
                    <a:gd name="T10" fmla="*/ 38 w 43"/>
                    <a:gd name="T11" fmla="*/ 21 h 27"/>
                    <a:gd name="T12" fmla="*/ 0 w 43"/>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0" y="21"/>
                      </a:moveTo>
                      <a:lnTo>
                        <a:pt x="0" y="27"/>
                      </a:lnTo>
                      <a:lnTo>
                        <a:pt x="43" y="27"/>
                      </a:lnTo>
                      <a:lnTo>
                        <a:pt x="43" y="0"/>
                      </a:lnTo>
                      <a:lnTo>
                        <a:pt x="38" y="0"/>
                      </a:lnTo>
                      <a:lnTo>
                        <a:pt x="3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6" name="Freeform 3190"/>
                <p:cNvSpPr>
                  <a:spLocks/>
                </p:cNvSpPr>
                <p:nvPr/>
              </p:nvSpPr>
              <p:spPr bwMode="auto">
                <a:xfrm>
                  <a:off x="1651" y="2692"/>
                  <a:ext cx="3" cy="5"/>
                </a:xfrm>
                <a:custGeom>
                  <a:avLst/>
                  <a:gdLst>
                    <a:gd name="T0" fmla="*/ 0 w 18"/>
                    <a:gd name="T1" fmla="*/ 4 h 27"/>
                    <a:gd name="T2" fmla="*/ 0 w 18"/>
                    <a:gd name="T3" fmla="*/ 17 h 27"/>
                    <a:gd name="T4" fmla="*/ 0 w 18"/>
                    <a:gd name="T5" fmla="*/ 13 h 27"/>
                    <a:gd name="T6" fmla="*/ 2 w 18"/>
                    <a:gd name="T7" fmla="*/ 9 h 27"/>
                    <a:gd name="T8" fmla="*/ 2 w 18"/>
                    <a:gd name="T9" fmla="*/ 9 h 27"/>
                    <a:gd name="T10" fmla="*/ 7 w 18"/>
                    <a:gd name="T11" fmla="*/ 7 h 27"/>
                    <a:gd name="T12" fmla="*/ 7 w 18"/>
                    <a:gd name="T13" fmla="*/ 7 h 27"/>
                    <a:gd name="T14" fmla="*/ 12 w 18"/>
                    <a:gd name="T15" fmla="*/ 9 h 27"/>
                    <a:gd name="T16" fmla="*/ 14 w 18"/>
                    <a:gd name="T17" fmla="*/ 11 h 27"/>
                    <a:gd name="T18" fmla="*/ 15 w 18"/>
                    <a:gd name="T19" fmla="*/ 16 h 27"/>
                    <a:gd name="T20" fmla="*/ 15 w 18"/>
                    <a:gd name="T21" fmla="*/ 27 h 27"/>
                    <a:gd name="T22" fmla="*/ 18 w 18"/>
                    <a:gd name="T23" fmla="*/ 7 h 27"/>
                    <a:gd name="T24" fmla="*/ 14 w 18"/>
                    <a:gd name="T25" fmla="*/ 2 h 27"/>
                    <a:gd name="T26" fmla="*/ 12 w 18"/>
                    <a:gd name="T27" fmla="*/ 2 h 27"/>
                    <a:gd name="T28" fmla="*/ 7 w 18"/>
                    <a:gd name="T29" fmla="*/ 0 h 27"/>
                    <a:gd name="T30" fmla="*/ 6 w 18"/>
                    <a:gd name="T31" fmla="*/ 0 h 27"/>
                    <a:gd name="T32" fmla="*/ 1 w 18"/>
                    <a:gd name="T33" fmla="*/ 2 h 27"/>
                    <a:gd name="T34" fmla="*/ 0 w 18"/>
                    <a:gd name="T35"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7">
                      <a:moveTo>
                        <a:pt x="0" y="4"/>
                      </a:moveTo>
                      <a:lnTo>
                        <a:pt x="0" y="17"/>
                      </a:lnTo>
                      <a:lnTo>
                        <a:pt x="0" y="13"/>
                      </a:lnTo>
                      <a:lnTo>
                        <a:pt x="2" y="9"/>
                      </a:lnTo>
                      <a:lnTo>
                        <a:pt x="2" y="9"/>
                      </a:lnTo>
                      <a:lnTo>
                        <a:pt x="7" y="7"/>
                      </a:lnTo>
                      <a:lnTo>
                        <a:pt x="7" y="7"/>
                      </a:lnTo>
                      <a:lnTo>
                        <a:pt x="12" y="9"/>
                      </a:lnTo>
                      <a:lnTo>
                        <a:pt x="14" y="11"/>
                      </a:lnTo>
                      <a:lnTo>
                        <a:pt x="15" y="16"/>
                      </a:lnTo>
                      <a:lnTo>
                        <a:pt x="15" y="27"/>
                      </a:lnTo>
                      <a:lnTo>
                        <a:pt x="18" y="7"/>
                      </a:lnTo>
                      <a:lnTo>
                        <a:pt x="14" y="2"/>
                      </a:lnTo>
                      <a:lnTo>
                        <a:pt x="12" y="2"/>
                      </a:lnTo>
                      <a:lnTo>
                        <a:pt x="7" y="0"/>
                      </a:lnTo>
                      <a:lnTo>
                        <a:pt x="6" y="0"/>
                      </a:lnTo>
                      <a:lnTo>
                        <a:pt x="1"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7" name="Freeform 3191"/>
                <p:cNvSpPr>
                  <a:spLocks/>
                </p:cNvSpPr>
                <p:nvPr/>
              </p:nvSpPr>
              <p:spPr bwMode="auto">
                <a:xfrm>
                  <a:off x="1647" y="2693"/>
                  <a:ext cx="3" cy="4"/>
                </a:xfrm>
                <a:custGeom>
                  <a:avLst/>
                  <a:gdLst>
                    <a:gd name="T0" fmla="*/ 0 w 16"/>
                    <a:gd name="T1" fmla="*/ 4 h 25"/>
                    <a:gd name="T2" fmla="*/ 2 w 16"/>
                    <a:gd name="T3" fmla="*/ 16 h 25"/>
                    <a:gd name="T4" fmla="*/ 3 w 16"/>
                    <a:gd name="T5" fmla="*/ 11 h 25"/>
                    <a:gd name="T6" fmla="*/ 4 w 16"/>
                    <a:gd name="T7" fmla="*/ 8 h 25"/>
                    <a:gd name="T8" fmla="*/ 8 w 16"/>
                    <a:gd name="T9" fmla="*/ 7 h 25"/>
                    <a:gd name="T10" fmla="*/ 12 w 16"/>
                    <a:gd name="T11" fmla="*/ 8 h 25"/>
                    <a:gd name="T12" fmla="*/ 14 w 16"/>
                    <a:gd name="T13" fmla="*/ 11 h 25"/>
                    <a:gd name="T14" fmla="*/ 14 w 16"/>
                    <a:gd name="T15" fmla="*/ 16 h 25"/>
                    <a:gd name="T16" fmla="*/ 14 w 16"/>
                    <a:gd name="T17" fmla="*/ 25 h 25"/>
                    <a:gd name="T18" fmla="*/ 16 w 16"/>
                    <a:gd name="T19" fmla="*/ 7 h 25"/>
                    <a:gd name="T20" fmla="*/ 13 w 16"/>
                    <a:gd name="T21" fmla="*/ 3 h 25"/>
                    <a:gd name="T22" fmla="*/ 8 w 16"/>
                    <a:gd name="T23" fmla="*/ 0 h 25"/>
                    <a:gd name="T24" fmla="*/ 5 w 16"/>
                    <a:gd name="T25" fmla="*/ 2 h 25"/>
                    <a:gd name="T26" fmla="*/ 0 w 16"/>
                    <a:gd name="T2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5">
                      <a:moveTo>
                        <a:pt x="0" y="4"/>
                      </a:moveTo>
                      <a:lnTo>
                        <a:pt x="2" y="16"/>
                      </a:lnTo>
                      <a:lnTo>
                        <a:pt x="3" y="11"/>
                      </a:lnTo>
                      <a:lnTo>
                        <a:pt x="4" y="8"/>
                      </a:lnTo>
                      <a:lnTo>
                        <a:pt x="8" y="7"/>
                      </a:lnTo>
                      <a:lnTo>
                        <a:pt x="12" y="8"/>
                      </a:lnTo>
                      <a:lnTo>
                        <a:pt x="14" y="11"/>
                      </a:lnTo>
                      <a:lnTo>
                        <a:pt x="14" y="16"/>
                      </a:lnTo>
                      <a:lnTo>
                        <a:pt x="14" y="25"/>
                      </a:lnTo>
                      <a:lnTo>
                        <a:pt x="16" y="7"/>
                      </a:lnTo>
                      <a:lnTo>
                        <a:pt x="13" y="3"/>
                      </a:lnTo>
                      <a:lnTo>
                        <a:pt x="8" y="0"/>
                      </a:lnTo>
                      <a:lnTo>
                        <a:pt x="5" y="2"/>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8" name="Freeform 3192"/>
                <p:cNvSpPr>
                  <a:spLocks/>
                </p:cNvSpPr>
                <p:nvPr/>
              </p:nvSpPr>
              <p:spPr bwMode="auto">
                <a:xfrm>
                  <a:off x="1647" y="2693"/>
                  <a:ext cx="7" cy="5"/>
                </a:xfrm>
                <a:custGeom>
                  <a:avLst/>
                  <a:gdLst>
                    <a:gd name="T0" fmla="*/ 0 w 43"/>
                    <a:gd name="T1" fmla="*/ 13 h 29"/>
                    <a:gd name="T2" fmla="*/ 0 w 43"/>
                    <a:gd name="T3" fmla="*/ 29 h 29"/>
                    <a:gd name="T4" fmla="*/ 43 w 43"/>
                    <a:gd name="T5" fmla="*/ 29 h 29"/>
                    <a:gd name="T6" fmla="*/ 43 w 43"/>
                    <a:gd name="T7" fmla="*/ 12 h 29"/>
                    <a:gd name="T8" fmla="*/ 43 w 43"/>
                    <a:gd name="T9" fmla="*/ 9 h 29"/>
                    <a:gd name="T10" fmla="*/ 41 w 43"/>
                    <a:gd name="T11" fmla="*/ 4 h 29"/>
                    <a:gd name="T12" fmla="*/ 41 w 43"/>
                    <a:gd name="T13" fmla="*/ 3 h 29"/>
                    <a:gd name="T14" fmla="*/ 38 w 43"/>
                    <a:gd name="T15" fmla="*/ 23 h 29"/>
                    <a:gd name="T16" fmla="*/ 23 w 43"/>
                    <a:gd name="T17" fmla="*/ 23 h 29"/>
                    <a:gd name="T18" fmla="*/ 23 w 43"/>
                    <a:gd name="T19" fmla="*/ 13 h 29"/>
                    <a:gd name="T20" fmla="*/ 23 w 43"/>
                    <a:gd name="T21" fmla="*/ 0 h 29"/>
                    <a:gd name="T22" fmla="*/ 19 w 43"/>
                    <a:gd name="T23" fmla="*/ 5 h 29"/>
                    <a:gd name="T24" fmla="*/ 19 w 43"/>
                    <a:gd name="T25" fmla="*/ 5 h 29"/>
                    <a:gd name="T26" fmla="*/ 17 w 43"/>
                    <a:gd name="T27" fmla="*/ 23 h 29"/>
                    <a:gd name="T28" fmla="*/ 5 w 43"/>
                    <a:gd name="T29" fmla="*/ 24 h 29"/>
                    <a:gd name="T30" fmla="*/ 5 w 43"/>
                    <a:gd name="T31" fmla="*/ 14 h 29"/>
                    <a:gd name="T32" fmla="*/ 3 w 43"/>
                    <a:gd name="T33" fmla="*/ 2 h 29"/>
                    <a:gd name="T34" fmla="*/ 2 w 43"/>
                    <a:gd name="T35" fmla="*/ 3 h 29"/>
                    <a:gd name="T36" fmla="*/ 0 w 43"/>
                    <a:gd name="T37" fmla="*/ 7 h 29"/>
                    <a:gd name="T38" fmla="*/ 0 w 43"/>
                    <a:gd name="T3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0" y="13"/>
                      </a:moveTo>
                      <a:lnTo>
                        <a:pt x="0" y="29"/>
                      </a:lnTo>
                      <a:lnTo>
                        <a:pt x="43" y="29"/>
                      </a:lnTo>
                      <a:lnTo>
                        <a:pt x="43" y="12"/>
                      </a:lnTo>
                      <a:lnTo>
                        <a:pt x="43" y="9"/>
                      </a:lnTo>
                      <a:lnTo>
                        <a:pt x="41" y="4"/>
                      </a:lnTo>
                      <a:lnTo>
                        <a:pt x="41" y="3"/>
                      </a:lnTo>
                      <a:lnTo>
                        <a:pt x="38" y="23"/>
                      </a:lnTo>
                      <a:lnTo>
                        <a:pt x="23" y="23"/>
                      </a:lnTo>
                      <a:lnTo>
                        <a:pt x="23" y="13"/>
                      </a:lnTo>
                      <a:lnTo>
                        <a:pt x="23" y="0"/>
                      </a:lnTo>
                      <a:lnTo>
                        <a:pt x="19" y="5"/>
                      </a:lnTo>
                      <a:lnTo>
                        <a:pt x="19" y="5"/>
                      </a:lnTo>
                      <a:lnTo>
                        <a:pt x="17" y="23"/>
                      </a:lnTo>
                      <a:lnTo>
                        <a:pt x="5" y="24"/>
                      </a:lnTo>
                      <a:lnTo>
                        <a:pt x="5" y="14"/>
                      </a:lnTo>
                      <a:lnTo>
                        <a:pt x="3" y="2"/>
                      </a:lnTo>
                      <a:lnTo>
                        <a:pt x="2" y="3"/>
                      </a:lnTo>
                      <a:lnTo>
                        <a:pt x="0"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9" name="Freeform 3193"/>
                <p:cNvSpPr>
                  <a:spLocks/>
                </p:cNvSpPr>
                <p:nvPr/>
              </p:nvSpPr>
              <p:spPr bwMode="auto">
                <a:xfrm>
                  <a:off x="1647" y="2686"/>
                  <a:ext cx="7" cy="5"/>
                </a:xfrm>
                <a:custGeom>
                  <a:avLst/>
                  <a:gdLst>
                    <a:gd name="T0" fmla="*/ 0 w 44"/>
                    <a:gd name="T1" fmla="*/ 1 h 32"/>
                    <a:gd name="T2" fmla="*/ 0 w 44"/>
                    <a:gd name="T3" fmla="*/ 32 h 32"/>
                    <a:gd name="T4" fmla="*/ 44 w 44"/>
                    <a:gd name="T5" fmla="*/ 32 h 32"/>
                    <a:gd name="T6" fmla="*/ 44 w 44"/>
                    <a:gd name="T7" fmla="*/ 0 h 32"/>
                    <a:gd name="T8" fmla="*/ 39 w 44"/>
                    <a:gd name="T9" fmla="*/ 0 h 32"/>
                    <a:gd name="T10" fmla="*/ 39 w 44"/>
                    <a:gd name="T11" fmla="*/ 27 h 32"/>
                    <a:gd name="T12" fmla="*/ 24 w 44"/>
                    <a:gd name="T13" fmla="*/ 27 h 32"/>
                    <a:gd name="T14" fmla="*/ 24 w 44"/>
                    <a:gd name="T15" fmla="*/ 2 h 32"/>
                    <a:gd name="T16" fmla="*/ 18 w 44"/>
                    <a:gd name="T17" fmla="*/ 2 h 32"/>
                    <a:gd name="T18" fmla="*/ 18 w 44"/>
                    <a:gd name="T19" fmla="*/ 27 h 32"/>
                    <a:gd name="T20" fmla="*/ 6 w 44"/>
                    <a:gd name="T21" fmla="*/ 27 h 32"/>
                    <a:gd name="T22" fmla="*/ 6 w 44"/>
                    <a:gd name="T23" fmla="*/ 1 h 32"/>
                    <a:gd name="T24" fmla="*/ 0 w 44"/>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0" y="1"/>
                      </a:moveTo>
                      <a:lnTo>
                        <a:pt x="0" y="32"/>
                      </a:lnTo>
                      <a:lnTo>
                        <a:pt x="44" y="32"/>
                      </a:lnTo>
                      <a:lnTo>
                        <a:pt x="44" y="0"/>
                      </a:lnTo>
                      <a:lnTo>
                        <a:pt x="39" y="0"/>
                      </a:lnTo>
                      <a:lnTo>
                        <a:pt x="39" y="27"/>
                      </a:lnTo>
                      <a:lnTo>
                        <a:pt x="24" y="27"/>
                      </a:lnTo>
                      <a:lnTo>
                        <a:pt x="24" y="2"/>
                      </a:lnTo>
                      <a:lnTo>
                        <a:pt x="18" y="2"/>
                      </a:lnTo>
                      <a:lnTo>
                        <a:pt x="18" y="27"/>
                      </a:lnTo>
                      <a:lnTo>
                        <a:pt x="6" y="27"/>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0" name="Freeform 3194"/>
                <p:cNvSpPr>
                  <a:spLocks/>
                </p:cNvSpPr>
                <p:nvPr/>
              </p:nvSpPr>
              <p:spPr bwMode="auto">
                <a:xfrm>
                  <a:off x="1651" y="2678"/>
                  <a:ext cx="3" cy="4"/>
                </a:xfrm>
                <a:custGeom>
                  <a:avLst/>
                  <a:gdLst>
                    <a:gd name="T0" fmla="*/ 0 w 19"/>
                    <a:gd name="T1" fmla="*/ 16 h 26"/>
                    <a:gd name="T2" fmla="*/ 1 w 19"/>
                    <a:gd name="T3" fmla="*/ 26 h 26"/>
                    <a:gd name="T4" fmla="*/ 1 w 19"/>
                    <a:gd name="T5" fmla="*/ 21 h 26"/>
                    <a:gd name="T6" fmla="*/ 3 w 19"/>
                    <a:gd name="T7" fmla="*/ 18 h 26"/>
                    <a:gd name="T8" fmla="*/ 7 w 19"/>
                    <a:gd name="T9" fmla="*/ 15 h 26"/>
                    <a:gd name="T10" fmla="*/ 8 w 19"/>
                    <a:gd name="T11" fmla="*/ 14 h 26"/>
                    <a:gd name="T12" fmla="*/ 12 w 19"/>
                    <a:gd name="T13" fmla="*/ 12 h 26"/>
                    <a:gd name="T14" fmla="*/ 19 w 19"/>
                    <a:gd name="T15" fmla="*/ 8 h 26"/>
                    <a:gd name="T16" fmla="*/ 19 w 19"/>
                    <a:gd name="T17" fmla="*/ 0 h 26"/>
                    <a:gd name="T18" fmla="*/ 7 w 19"/>
                    <a:gd name="T19" fmla="*/ 8 h 26"/>
                    <a:gd name="T20" fmla="*/ 3 w 19"/>
                    <a:gd name="T21" fmla="*/ 12 h 26"/>
                    <a:gd name="T22" fmla="*/ 0 w 19"/>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0" y="16"/>
                      </a:moveTo>
                      <a:lnTo>
                        <a:pt x="1" y="26"/>
                      </a:lnTo>
                      <a:lnTo>
                        <a:pt x="1" y="21"/>
                      </a:lnTo>
                      <a:lnTo>
                        <a:pt x="3" y="18"/>
                      </a:lnTo>
                      <a:lnTo>
                        <a:pt x="7" y="15"/>
                      </a:lnTo>
                      <a:lnTo>
                        <a:pt x="8" y="14"/>
                      </a:lnTo>
                      <a:lnTo>
                        <a:pt x="12" y="12"/>
                      </a:lnTo>
                      <a:lnTo>
                        <a:pt x="19" y="8"/>
                      </a:lnTo>
                      <a:lnTo>
                        <a:pt x="19" y="0"/>
                      </a:lnTo>
                      <a:lnTo>
                        <a:pt x="7" y="8"/>
                      </a:lnTo>
                      <a:lnTo>
                        <a:pt x="3"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1" name="Freeform 3195"/>
                <p:cNvSpPr>
                  <a:spLocks/>
                </p:cNvSpPr>
                <p:nvPr/>
              </p:nvSpPr>
              <p:spPr bwMode="auto">
                <a:xfrm>
                  <a:off x="1647" y="2679"/>
                  <a:ext cx="3" cy="4"/>
                </a:xfrm>
                <a:custGeom>
                  <a:avLst/>
                  <a:gdLst>
                    <a:gd name="T0" fmla="*/ 0 w 17"/>
                    <a:gd name="T1" fmla="*/ 5 h 29"/>
                    <a:gd name="T2" fmla="*/ 3 w 17"/>
                    <a:gd name="T3" fmla="*/ 16 h 29"/>
                    <a:gd name="T4" fmla="*/ 3 w 17"/>
                    <a:gd name="T5" fmla="*/ 13 h 29"/>
                    <a:gd name="T6" fmla="*/ 5 w 17"/>
                    <a:gd name="T7" fmla="*/ 9 h 29"/>
                    <a:gd name="T8" fmla="*/ 9 w 17"/>
                    <a:gd name="T9" fmla="*/ 7 h 29"/>
                    <a:gd name="T10" fmla="*/ 13 w 17"/>
                    <a:gd name="T11" fmla="*/ 8 h 29"/>
                    <a:gd name="T12" fmla="*/ 15 w 17"/>
                    <a:gd name="T13" fmla="*/ 11 h 29"/>
                    <a:gd name="T14" fmla="*/ 15 w 17"/>
                    <a:gd name="T15" fmla="*/ 11 h 29"/>
                    <a:gd name="T16" fmla="*/ 16 w 17"/>
                    <a:gd name="T17" fmla="*/ 17 h 29"/>
                    <a:gd name="T18" fmla="*/ 16 w 17"/>
                    <a:gd name="T19" fmla="*/ 29 h 29"/>
                    <a:gd name="T20" fmla="*/ 17 w 17"/>
                    <a:gd name="T21" fmla="*/ 3 h 29"/>
                    <a:gd name="T22" fmla="*/ 14 w 17"/>
                    <a:gd name="T23" fmla="*/ 2 h 29"/>
                    <a:gd name="T24" fmla="*/ 9 w 17"/>
                    <a:gd name="T25" fmla="*/ 0 h 29"/>
                    <a:gd name="T26" fmla="*/ 4 w 17"/>
                    <a:gd name="T27" fmla="*/ 1 h 29"/>
                    <a:gd name="T28" fmla="*/ 0 w 17"/>
                    <a:gd name="T2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9">
                      <a:moveTo>
                        <a:pt x="0" y="5"/>
                      </a:moveTo>
                      <a:lnTo>
                        <a:pt x="3" y="16"/>
                      </a:lnTo>
                      <a:lnTo>
                        <a:pt x="3" y="13"/>
                      </a:lnTo>
                      <a:lnTo>
                        <a:pt x="5" y="9"/>
                      </a:lnTo>
                      <a:lnTo>
                        <a:pt x="9" y="7"/>
                      </a:lnTo>
                      <a:lnTo>
                        <a:pt x="13" y="8"/>
                      </a:lnTo>
                      <a:lnTo>
                        <a:pt x="15" y="11"/>
                      </a:lnTo>
                      <a:lnTo>
                        <a:pt x="15" y="11"/>
                      </a:lnTo>
                      <a:lnTo>
                        <a:pt x="16" y="17"/>
                      </a:lnTo>
                      <a:lnTo>
                        <a:pt x="16" y="29"/>
                      </a:lnTo>
                      <a:lnTo>
                        <a:pt x="17" y="3"/>
                      </a:lnTo>
                      <a:lnTo>
                        <a:pt x="14" y="2"/>
                      </a:lnTo>
                      <a:lnTo>
                        <a:pt x="9" y="0"/>
                      </a:lnTo>
                      <a:lnTo>
                        <a:pt x="4" y="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2" name="Freeform 3196"/>
                <p:cNvSpPr>
                  <a:spLocks/>
                </p:cNvSpPr>
                <p:nvPr/>
              </p:nvSpPr>
              <p:spPr bwMode="auto">
                <a:xfrm>
                  <a:off x="1647" y="2679"/>
                  <a:ext cx="7" cy="5"/>
                </a:xfrm>
                <a:custGeom>
                  <a:avLst/>
                  <a:gdLst>
                    <a:gd name="T0" fmla="*/ 0 w 44"/>
                    <a:gd name="T1" fmla="*/ 13 h 32"/>
                    <a:gd name="T2" fmla="*/ 0 w 44"/>
                    <a:gd name="T3" fmla="*/ 32 h 32"/>
                    <a:gd name="T4" fmla="*/ 44 w 44"/>
                    <a:gd name="T5" fmla="*/ 31 h 32"/>
                    <a:gd name="T6" fmla="*/ 43 w 44"/>
                    <a:gd name="T7" fmla="*/ 26 h 32"/>
                    <a:gd name="T8" fmla="*/ 25 w 44"/>
                    <a:gd name="T9" fmla="*/ 26 h 32"/>
                    <a:gd name="T10" fmla="*/ 25 w 44"/>
                    <a:gd name="T11" fmla="*/ 20 h 32"/>
                    <a:gd name="T12" fmla="*/ 24 w 44"/>
                    <a:gd name="T13" fmla="*/ 10 h 32"/>
                    <a:gd name="T14" fmla="*/ 24 w 44"/>
                    <a:gd name="T15" fmla="*/ 10 h 32"/>
                    <a:gd name="T16" fmla="*/ 23 w 44"/>
                    <a:gd name="T17" fmla="*/ 5 h 32"/>
                    <a:gd name="T18" fmla="*/ 20 w 44"/>
                    <a:gd name="T19" fmla="*/ 0 h 32"/>
                    <a:gd name="T20" fmla="*/ 19 w 44"/>
                    <a:gd name="T21" fmla="*/ 26 h 32"/>
                    <a:gd name="T22" fmla="*/ 6 w 44"/>
                    <a:gd name="T23" fmla="*/ 26 h 32"/>
                    <a:gd name="T24" fmla="*/ 6 w 44"/>
                    <a:gd name="T25" fmla="*/ 13 h 32"/>
                    <a:gd name="T26" fmla="*/ 3 w 44"/>
                    <a:gd name="T27" fmla="*/ 2 h 32"/>
                    <a:gd name="T28" fmla="*/ 1 w 44"/>
                    <a:gd name="T29" fmla="*/ 7 h 32"/>
                    <a:gd name="T30" fmla="*/ 1 w 44"/>
                    <a:gd name="T31" fmla="*/ 7 h 32"/>
                    <a:gd name="T32" fmla="*/ 0 w 44"/>
                    <a:gd name="T33"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2">
                      <a:moveTo>
                        <a:pt x="0" y="13"/>
                      </a:moveTo>
                      <a:lnTo>
                        <a:pt x="0" y="32"/>
                      </a:lnTo>
                      <a:lnTo>
                        <a:pt x="44" y="31"/>
                      </a:lnTo>
                      <a:lnTo>
                        <a:pt x="43" y="26"/>
                      </a:lnTo>
                      <a:lnTo>
                        <a:pt x="25" y="26"/>
                      </a:lnTo>
                      <a:lnTo>
                        <a:pt x="25" y="20"/>
                      </a:lnTo>
                      <a:lnTo>
                        <a:pt x="24" y="10"/>
                      </a:lnTo>
                      <a:lnTo>
                        <a:pt x="24" y="10"/>
                      </a:lnTo>
                      <a:lnTo>
                        <a:pt x="23" y="5"/>
                      </a:lnTo>
                      <a:lnTo>
                        <a:pt x="20" y="0"/>
                      </a:lnTo>
                      <a:lnTo>
                        <a:pt x="19" y="26"/>
                      </a:lnTo>
                      <a:lnTo>
                        <a:pt x="6" y="26"/>
                      </a:lnTo>
                      <a:lnTo>
                        <a:pt x="6" y="13"/>
                      </a:lnTo>
                      <a:lnTo>
                        <a:pt x="3" y="2"/>
                      </a:lnTo>
                      <a:lnTo>
                        <a:pt x="1" y="7"/>
                      </a:lnTo>
                      <a:lnTo>
                        <a:pt x="1"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3" name="Freeform 3197"/>
                <p:cNvSpPr>
                  <a:spLocks/>
                </p:cNvSpPr>
                <p:nvPr/>
              </p:nvSpPr>
              <p:spPr bwMode="auto">
                <a:xfrm>
                  <a:off x="1647" y="2676"/>
                  <a:ext cx="7" cy="1"/>
                </a:xfrm>
                <a:custGeom>
                  <a:avLst/>
                  <a:gdLst>
                    <a:gd name="T0" fmla="*/ 0 w 43"/>
                    <a:gd name="T1" fmla="*/ 0 h 9"/>
                    <a:gd name="T2" fmla="*/ 0 w 43"/>
                    <a:gd name="T3" fmla="*/ 9 h 9"/>
                    <a:gd name="T4" fmla="*/ 43 w 43"/>
                    <a:gd name="T5" fmla="*/ 9 h 9"/>
                    <a:gd name="T6" fmla="*/ 43 w 43"/>
                    <a:gd name="T7" fmla="*/ 3 h 9"/>
                    <a:gd name="T8" fmla="*/ 7 w 43"/>
                    <a:gd name="T9" fmla="*/ 3 h 9"/>
                    <a:gd name="T10" fmla="*/ 7 w 43"/>
                    <a:gd name="T11" fmla="*/ 3 h 9"/>
                    <a:gd name="T12" fmla="*/ 0 w 4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3" h="9">
                      <a:moveTo>
                        <a:pt x="0" y="0"/>
                      </a:moveTo>
                      <a:lnTo>
                        <a:pt x="0" y="9"/>
                      </a:lnTo>
                      <a:lnTo>
                        <a:pt x="43" y="9"/>
                      </a:lnTo>
                      <a:lnTo>
                        <a:pt x="43" y="3"/>
                      </a:lnTo>
                      <a:lnTo>
                        <a:pt x="7" y="3"/>
                      </a:lnTo>
                      <a:lnTo>
                        <a:pt x="7" y="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4" name="Freeform 3198"/>
                <p:cNvSpPr>
                  <a:spLocks/>
                </p:cNvSpPr>
                <p:nvPr/>
              </p:nvSpPr>
              <p:spPr bwMode="auto">
                <a:xfrm>
                  <a:off x="1647" y="2674"/>
                  <a:ext cx="7" cy="2"/>
                </a:xfrm>
                <a:custGeom>
                  <a:avLst/>
                  <a:gdLst>
                    <a:gd name="T0" fmla="*/ 0 w 43"/>
                    <a:gd name="T1" fmla="*/ 11 h 14"/>
                    <a:gd name="T2" fmla="*/ 7 w 43"/>
                    <a:gd name="T3" fmla="*/ 14 h 14"/>
                    <a:gd name="T4" fmla="*/ 43 w 43"/>
                    <a:gd name="T5" fmla="*/ 2 h 14"/>
                    <a:gd name="T6" fmla="*/ 38 w 43"/>
                    <a:gd name="T7" fmla="*/ 0 h 14"/>
                    <a:gd name="T8" fmla="*/ 36 w 43"/>
                    <a:gd name="T9" fmla="*/ 0 h 14"/>
                    <a:gd name="T10" fmla="*/ 31 w 43"/>
                    <a:gd name="T11" fmla="*/ 2 h 14"/>
                    <a:gd name="T12" fmla="*/ 0 w 43"/>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43" h="14">
                      <a:moveTo>
                        <a:pt x="0" y="11"/>
                      </a:moveTo>
                      <a:lnTo>
                        <a:pt x="7" y="14"/>
                      </a:lnTo>
                      <a:lnTo>
                        <a:pt x="43" y="2"/>
                      </a:lnTo>
                      <a:lnTo>
                        <a:pt x="38" y="0"/>
                      </a:lnTo>
                      <a:lnTo>
                        <a:pt x="36" y="0"/>
                      </a:lnTo>
                      <a:lnTo>
                        <a:pt x="31" y="2"/>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5" name="Freeform 3199"/>
                <p:cNvSpPr>
                  <a:spLocks/>
                </p:cNvSpPr>
                <p:nvPr/>
              </p:nvSpPr>
              <p:spPr bwMode="auto">
                <a:xfrm>
                  <a:off x="1647" y="2670"/>
                  <a:ext cx="7" cy="4"/>
                </a:xfrm>
                <a:custGeom>
                  <a:avLst/>
                  <a:gdLst>
                    <a:gd name="T0" fmla="*/ 0 w 43"/>
                    <a:gd name="T1" fmla="*/ 0 h 23"/>
                    <a:gd name="T2" fmla="*/ 0 w 43"/>
                    <a:gd name="T3" fmla="*/ 8 h 23"/>
                    <a:gd name="T4" fmla="*/ 30 w 43"/>
                    <a:gd name="T5" fmla="*/ 18 h 23"/>
                    <a:gd name="T6" fmla="*/ 32 w 43"/>
                    <a:gd name="T7" fmla="*/ 18 h 23"/>
                    <a:gd name="T8" fmla="*/ 38 w 43"/>
                    <a:gd name="T9" fmla="*/ 21 h 23"/>
                    <a:gd name="T10" fmla="*/ 38 w 43"/>
                    <a:gd name="T11" fmla="*/ 21 h 23"/>
                    <a:gd name="T12" fmla="*/ 43 w 43"/>
                    <a:gd name="T13" fmla="*/ 23 h 23"/>
                    <a:gd name="T14" fmla="*/ 43 w 43"/>
                    <a:gd name="T15" fmla="*/ 18 h 23"/>
                    <a:gd name="T16" fmla="*/ 8 w 43"/>
                    <a:gd name="T17" fmla="*/ 6 h 23"/>
                    <a:gd name="T18" fmla="*/ 8 w 43"/>
                    <a:gd name="T19" fmla="*/ 6 h 23"/>
                    <a:gd name="T20" fmla="*/ 0 w 4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3">
                      <a:moveTo>
                        <a:pt x="0" y="0"/>
                      </a:moveTo>
                      <a:lnTo>
                        <a:pt x="0" y="8"/>
                      </a:lnTo>
                      <a:lnTo>
                        <a:pt x="30" y="18"/>
                      </a:lnTo>
                      <a:lnTo>
                        <a:pt x="32" y="18"/>
                      </a:lnTo>
                      <a:lnTo>
                        <a:pt x="38" y="21"/>
                      </a:lnTo>
                      <a:lnTo>
                        <a:pt x="38" y="21"/>
                      </a:lnTo>
                      <a:lnTo>
                        <a:pt x="43" y="23"/>
                      </a:lnTo>
                      <a:lnTo>
                        <a:pt x="43" y="18"/>
                      </a:lnTo>
                      <a:lnTo>
                        <a:pt x="8" y="6"/>
                      </a:lnTo>
                      <a:lnTo>
                        <a:pt x="8"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6" name="Freeform 3200"/>
                <p:cNvSpPr>
                  <a:spLocks/>
                </p:cNvSpPr>
                <p:nvPr/>
              </p:nvSpPr>
              <p:spPr bwMode="auto">
                <a:xfrm>
                  <a:off x="1647" y="2670"/>
                  <a:ext cx="7" cy="1"/>
                </a:xfrm>
                <a:custGeom>
                  <a:avLst/>
                  <a:gdLst>
                    <a:gd name="T0" fmla="*/ 0 w 43"/>
                    <a:gd name="T1" fmla="*/ 0 h 6"/>
                    <a:gd name="T2" fmla="*/ 8 w 43"/>
                    <a:gd name="T3" fmla="*/ 6 h 6"/>
                    <a:gd name="T4" fmla="*/ 43 w 43"/>
                    <a:gd name="T5" fmla="*/ 6 h 6"/>
                    <a:gd name="T6" fmla="*/ 43 w 43"/>
                    <a:gd name="T7" fmla="*/ 0 h 6"/>
                    <a:gd name="T8" fmla="*/ 0 w 43"/>
                    <a:gd name="T9" fmla="*/ 0 h 6"/>
                  </a:gdLst>
                  <a:ahLst/>
                  <a:cxnLst>
                    <a:cxn ang="0">
                      <a:pos x="T0" y="T1"/>
                    </a:cxn>
                    <a:cxn ang="0">
                      <a:pos x="T2" y="T3"/>
                    </a:cxn>
                    <a:cxn ang="0">
                      <a:pos x="T4" y="T5"/>
                    </a:cxn>
                    <a:cxn ang="0">
                      <a:pos x="T6" y="T7"/>
                    </a:cxn>
                    <a:cxn ang="0">
                      <a:pos x="T8" y="T9"/>
                    </a:cxn>
                  </a:cxnLst>
                  <a:rect l="0" t="0" r="r" b="b"/>
                  <a:pathLst>
                    <a:path w="43" h="6">
                      <a:moveTo>
                        <a:pt x="0" y="0"/>
                      </a:moveTo>
                      <a:lnTo>
                        <a:pt x="8" y="6"/>
                      </a:lnTo>
                      <a:lnTo>
                        <a:pt x="43" y="6"/>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7" name="Freeform 3201"/>
                <p:cNvSpPr>
                  <a:spLocks/>
                </p:cNvSpPr>
                <p:nvPr/>
              </p:nvSpPr>
              <p:spPr bwMode="auto">
                <a:xfrm>
                  <a:off x="1647" y="2663"/>
                  <a:ext cx="7" cy="6"/>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6 h 32"/>
                    <a:gd name="T12" fmla="*/ 24 w 43"/>
                    <a:gd name="T13" fmla="*/ 26 h 32"/>
                    <a:gd name="T14" fmla="*/ 24 w 43"/>
                    <a:gd name="T15" fmla="*/ 3 h 32"/>
                    <a:gd name="T16" fmla="*/ 18 w 43"/>
                    <a:gd name="T17" fmla="*/ 3 h 32"/>
                    <a:gd name="T18" fmla="*/ 18 w 43"/>
                    <a:gd name="T19" fmla="*/ 26 h 32"/>
                    <a:gd name="T20" fmla="*/ 6 w 43"/>
                    <a:gd name="T21" fmla="*/ 26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6"/>
                      </a:lnTo>
                      <a:lnTo>
                        <a:pt x="24" y="26"/>
                      </a:lnTo>
                      <a:lnTo>
                        <a:pt x="24" y="3"/>
                      </a:lnTo>
                      <a:lnTo>
                        <a:pt x="18" y="3"/>
                      </a:lnTo>
                      <a:lnTo>
                        <a:pt x="18" y="26"/>
                      </a:lnTo>
                      <a:lnTo>
                        <a:pt x="6" y="26"/>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8" name="Freeform 3202"/>
                <p:cNvSpPr>
                  <a:spLocks/>
                </p:cNvSpPr>
                <p:nvPr/>
              </p:nvSpPr>
              <p:spPr bwMode="auto">
                <a:xfrm>
                  <a:off x="1652" y="2659"/>
                  <a:ext cx="2" cy="4"/>
                </a:xfrm>
                <a:custGeom>
                  <a:avLst/>
                  <a:gdLst>
                    <a:gd name="T0" fmla="*/ 0 w 14"/>
                    <a:gd name="T1" fmla="*/ 16 h 21"/>
                    <a:gd name="T2" fmla="*/ 1 w 14"/>
                    <a:gd name="T3" fmla="*/ 21 h 21"/>
                    <a:gd name="T4" fmla="*/ 6 w 14"/>
                    <a:gd name="T5" fmla="*/ 20 h 21"/>
                    <a:gd name="T6" fmla="*/ 11 w 14"/>
                    <a:gd name="T7" fmla="*/ 18 h 21"/>
                    <a:gd name="T8" fmla="*/ 13 w 14"/>
                    <a:gd name="T9" fmla="*/ 15 h 21"/>
                    <a:gd name="T10" fmla="*/ 14 w 14"/>
                    <a:gd name="T11" fmla="*/ 10 h 21"/>
                    <a:gd name="T12" fmla="*/ 13 w 14"/>
                    <a:gd name="T13" fmla="*/ 5 h 21"/>
                    <a:gd name="T14" fmla="*/ 11 w 14"/>
                    <a:gd name="T15" fmla="*/ 1 h 21"/>
                    <a:gd name="T16" fmla="*/ 10 w 14"/>
                    <a:gd name="T17" fmla="*/ 0 h 21"/>
                    <a:gd name="T18" fmla="*/ 9 w 14"/>
                    <a:gd name="T19" fmla="*/ 10 h 21"/>
                    <a:gd name="T20" fmla="*/ 6 w 14"/>
                    <a:gd name="T21" fmla="*/ 14 h 21"/>
                    <a:gd name="T22" fmla="*/ 5 w 14"/>
                    <a:gd name="T23" fmla="*/ 15 h 21"/>
                    <a:gd name="T24" fmla="*/ 0 w 14"/>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6"/>
                      </a:moveTo>
                      <a:lnTo>
                        <a:pt x="1" y="21"/>
                      </a:lnTo>
                      <a:lnTo>
                        <a:pt x="6" y="20"/>
                      </a:lnTo>
                      <a:lnTo>
                        <a:pt x="11" y="18"/>
                      </a:lnTo>
                      <a:lnTo>
                        <a:pt x="13" y="15"/>
                      </a:lnTo>
                      <a:lnTo>
                        <a:pt x="14" y="10"/>
                      </a:lnTo>
                      <a:lnTo>
                        <a:pt x="13" y="5"/>
                      </a:lnTo>
                      <a:lnTo>
                        <a:pt x="11" y="1"/>
                      </a:lnTo>
                      <a:lnTo>
                        <a:pt x="10" y="0"/>
                      </a:lnTo>
                      <a:lnTo>
                        <a:pt x="9" y="10"/>
                      </a:lnTo>
                      <a:lnTo>
                        <a:pt x="6" y="14"/>
                      </a:lnTo>
                      <a:lnTo>
                        <a:pt x="5"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89" name="Freeform 3203"/>
                <p:cNvSpPr>
                  <a:spLocks/>
                </p:cNvSpPr>
                <p:nvPr/>
              </p:nvSpPr>
              <p:spPr bwMode="auto">
                <a:xfrm>
                  <a:off x="1647" y="2659"/>
                  <a:ext cx="6" cy="2"/>
                </a:xfrm>
                <a:custGeom>
                  <a:avLst/>
                  <a:gdLst>
                    <a:gd name="T0" fmla="*/ 0 w 40"/>
                    <a:gd name="T1" fmla="*/ 0 h 12"/>
                    <a:gd name="T2" fmla="*/ 0 w 40"/>
                    <a:gd name="T3" fmla="*/ 5 h 12"/>
                    <a:gd name="T4" fmla="*/ 29 w 40"/>
                    <a:gd name="T5" fmla="*/ 5 h 12"/>
                    <a:gd name="T6" fmla="*/ 34 w 40"/>
                    <a:gd name="T7" fmla="*/ 5 h 12"/>
                    <a:gd name="T8" fmla="*/ 38 w 40"/>
                    <a:gd name="T9" fmla="*/ 7 h 12"/>
                    <a:gd name="T10" fmla="*/ 39 w 40"/>
                    <a:gd name="T11" fmla="*/ 12 h 12"/>
                    <a:gd name="T12" fmla="*/ 40 w 40"/>
                    <a:gd name="T13" fmla="*/ 2 h 12"/>
                    <a:gd name="T14" fmla="*/ 35 w 40"/>
                    <a:gd name="T15" fmla="*/ 0 h 12"/>
                    <a:gd name="T16" fmla="*/ 29 w 40"/>
                    <a:gd name="T17" fmla="*/ 0 h 12"/>
                    <a:gd name="T18" fmla="*/ 0 w 4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2">
                      <a:moveTo>
                        <a:pt x="0" y="0"/>
                      </a:moveTo>
                      <a:lnTo>
                        <a:pt x="0" y="5"/>
                      </a:lnTo>
                      <a:lnTo>
                        <a:pt x="29" y="5"/>
                      </a:lnTo>
                      <a:lnTo>
                        <a:pt x="34" y="5"/>
                      </a:lnTo>
                      <a:lnTo>
                        <a:pt x="38" y="7"/>
                      </a:lnTo>
                      <a:lnTo>
                        <a:pt x="39" y="12"/>
                      </a:lnTo>
                      <a:lnTo>
                        <a:pt x="40" y="2"/>
                      </a:lnTo>
                      <a:lnTo>
                        <a:pt x="35" y="0"/>
                      </a:lnTo>
                      <a:lnTo>
                        <a:pt x="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0" name="Freeform 3204"/>
                <p:cNvSpPr>
                  <a:spLocks/>
                </p:cNvSpPr>
                <p:nvPr/>
              </p:nvSpPr>
              <p:spPr bwMode="auto">
                <a:xfrm>
                  <a:off x="1647" y="2651"/>
                  <a:ext cx="7" cy="5"/>
                </a:xfrm>
                <a:custGeom>
                  <a:avLst/>
                  <a:gdLst>
                    <a:gd name="T0" fmla="*/ 0 w 42"/>
                    <a:gd name="T1" fmla="*/ 10 h 31"/>
                    <a:gd name="T2" fmla="*/ 2 w 42"/>
                    <a:gd name="T3" fmla="*/ 20 h 31"/>
                    <a:gd name="T4" fmla="*/ 2 w 42"/>
                    <a:gd name="T5" fmla="*/ 20 h 31"/>
                    <a:gd name="T6" fmla="*/ 4 w 42"/>
                    <a:gd name="T7" fmla="*/ 15 h 31"/>
                    <a:gd name="T8" fmla="*/ 7 w 42"/>
                    <a:gd name="T9" fmla="*/ 10 h 31"/>
                    <a:gd name="T10" fmla="*/ 8 w 42"/>
                    <a:gd name="T11" fmla="*/ 8 h 31"/>
                    <a:gd name="T12" fmla="*/ 13 w 42"/>
                    <a:gd name="T13" fmla="*/ 6 h 31"/>
                    <a:gd name="T14" fmla="*/ 20 w 42"/>
                    <a:gd name="T15" fmla="*/ 6 h 31"/>
                    <a:gd name="T16" fmla="*/ 22 w 42"/>
                    <a:gd name="T17" fmla="*/ 6 h 31"/>
                    <a:gd name="T18" fmla="*/ 28 w 42"/>
                    <a:gd name="T19" fmla="*/ 7 h 31"/>
                    <a:gd name="T20" fmla="*/ 32 w 42"/>
                    <a:gd name="T21" fmla="*/ 10 h 31"/>
                    <a:gd name="T22" fmla="*/ 32 w 42"/>
                    <a:gd name="T23" fmla="*/ 11 h 31"/>
                    <a:gd name="T24" fmla="*/ 36 w 42"/>
                    <a:gd name="T25" fmla="*/ 15 h 31"/>
                    <a:gd name="T26" fmla="*/ 37 w 42"/>
                    <a:gd name="T27" fmla="*/ 20 h 31"/>
                    <a:gd name="T28" fmla="*/ 39 w 42"/>
                    <a:gd name="T29" fmla="*/ 31 h 31"/>
                    <a:gd name="T30" fmla="*/ 41 w 42"/>
                    <a:gd name="T31" fmla="*/ 27 h 31"/>
                    <a:gd name="T32" fmla="*/ 42 w 42"/>
                    <a:gd name="T33" fmla="*/ 20 h 31"/>
                    <a:gd name="T34" fmla="*/ 41 w 42"/>
                    <a:gd name="T35" fmla="*/ 15 h 31"/>
                    <a:gd name="T36" fmla="*/ 39 w 42"/>
                    <a:gd name="T37" fmla="*/ 10 h 31"/>
                    <a:gd name="T38" fmla="*/ 36 w 42"/>
                    <a:gd name="T39" fmla="*/ 5 h 31"/>
                    <a:gd name="T40" fmla="*/ 34 w 42"/>
                    <a:gd name="T41" fmla="*/ 5 h 31"/>
                    <a:gd name="T42" fmla="*/ 30 w 42"/>
                    <a:gd name="T43" fmla="*/ 2 h 31"/>
                    <a:gd name="T44" fmla="*/ 25 w 42"/>
                    <a:gd name="T45" fmla="*/ 1 h 31"/>
                    <a:gd name="T46" fmla="*/ 20 w 42"/>
                    <a:gd name="T47" fmla="*/ 0 h 31"/>
                    <a:gd name="T48" fmla="*/ 18 w 42"/>
                    <a:gd name="T49" fmla="*/ 0 h 31"/>
                    <a:gd name="T50" fmla="*/ 13 w 42"/>
                    <a:gd name="T51" fmla="*/ 1 h 31"/>
                    <a:gd name="T52" fmla="*/ 8 w 42"/>
                    <a:gd name="T53" fmla="*/ 3 h 31"/>
                    <a:gd name="T54" fmla="*/ 4 w 42"/>
                    <a:gd name="T55" fmla="*/ 5 h 31"/>
                    <a:gd name="T56" fmla="*/ 0 w 42"/>
                    <a:gd name="T5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1">
                      <a:moveTo>
                        <a:pt x="0" y="10"/>
                      </a:moveTo>
                      <a:lnTo>
                        <a:pt x="2" y="20"/>
                      </a:lnTo>
                      <a:lnTo>
                        <a:pt x="2" y="20"/>
                      </a:lnTo>
                      <a:lnTo>
                        <a:pt x="4" y="15"/>
                      </a:lnTo>
                      <a:lnTo>
                        <a:pt x="7" y="10"/>
                      </a:lnTo>
                      <a:lnTo>
                        <a:pt x="8" y="8"/>
                      </a:lnTo>
                      <a:lnTo>
                        <a:pt x="13" y="6"/>
                      </a:lnTo>
                      <a:lnTo>
                        <a:pt x="20" y="6"/>
                      </a:lnTo>
                      <a:lnTo>
                        <a:pt x="22" y="6"/>
                      </a:lnTo>
                      <a:lnTo>
                        <a:pt x="28" y="7"/>
                      </a:lnTo>
                      <a:lnTo>
                        <a:pt x="32" y="10"/>
                      </a:lnTo>
                      <a:lnTo>
                        <a:pt x="32" y="11"/>
                      </a:lnTo>
                      <a:lnTo>
                        <a:pt x="36" y="15"/>
                      </a:lnTo>
                      <a:lnTo>
                        <a:pt x="37" y="20"/>
                      </a:lnTo>
                      <a:lnTo>
                        <a:pt x="39" y="31"/>
                      </a:lnTo>
                      <a:lnTo>
                        <a:pt x="41" y="27"/>
                      </a:lnTo>
                      <a:lnTo>
                        <a:pt x="42" y="20"/>
                      </a:lnTo>
                      <a:lnTo>
                        <a:pt x="41" y="15"/>
                      </a:lnTo>
                      <a:lnTo>
                        <a:pt x="39" y="10"/>
                      </a:lnTo>
                      <a:lnTo>
                        <a:pt x="36" y="5"/>
                      </a:lnTo>
                      <a:lnTo>
                        <a:pt x="34" y="5"/>
                      </a:lnTo>
                      <a:lnTo>
                        <a:pt x="30" y="2"/>
                      </a:lnTo>
                      <a:lnTo>
                        <a:pt x="25" y="1"/>
                      </a:lnTo>
                      <a:lnTo>
                        <a:pt x="20" y="0"/>
                      </a:lnTo>
                      <a:lnTo>
                        <a:pt x="18" y="0"/>
                      </a:lnTo>
                      <a:lnTo>
                        <a:pt x="13" y="1"/>
                      </a:lnTo>
                      <a:lnTo>
                        <a:pt x="8" y="3"/>
                      </a:lnTo>
                      <a:lnTo>
                        <a:pt x="4"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1" name="Freeform 3205"/>
                <p:cNvSpPr>
                  <a:spLocks/>
                </p:cNvSpPr>
                <p:nvPr/>
              </p:nvSpPr>
              <p:spPr bwMode="auto">
                <a:xfrm>
                  <a:off x="1647" y="2652"/>
                  <a:ext cx="6" cy="5"/>
                </a:xfrm>
                <a:custGeom>
                  <a:avLst/>
                  <a:gdLst>
                    <a:gd name="T0" fmla="*/ 0 w 42"/>
                    <a:gd name="T1" fmla="*/ 10 h 30"/>
                    <a:gd name="T2" fmla="*/ 1 w 42"/>
                    <a:gd name="T3" fmla="*/ 16 h 30"/>
                    <a:gd name="T4" fmla="*/ 3 w 42"/>
                    <a:gd name="T5" fmla="*/ 21 h 30"/>
                    <a:gd name="T6" fmla="*/ 7 w 42"/>
                    <a:gd name="T7" fmla="*/ 25 h 30"/>
                    <a:gd name="T8" fmla="*/ 7 w 42"/>
                    <a:gd name="T9" fmla="*/ 26 h 30"/>
                    <a:gd name="T10" fmla="*/ 12 w 42"/>
                    <a:gd name="T11" fmla="*/ 28 h 30"/>
                    <a:gd name="T12" fmla="*/ 17 w 42"/>
                    <a:gd name="T13" fmla="*/ 30 h 30"/>
                    <a:gd name="T14" fmla="*/ 23 w 42"/>
                    <a:gd name="T15" fmla="*/ 30 h 30"/>
                    <a:gd name="T16" fmla="*/ 29 w 42"/>
                    <a:gd name="T17" fmla="*/ 30 h 30"/>
                    <a:gd name="T18" fmla="*/ 33 w 42"/>
                    <a:gd name="T19" fmla="*/ 28 h 30"/>
                    <a:gd name="T20" fmla="*/ 39 w 42"/>
                    <a:gd name="T21" fmla="*/ 25 h 30"/>
                    <a:gd name="T22" fmla="*/ 42 w 42"/>
                    <a:gd name="T23" fmla="*/ 21 h 30"/>
                    <a:gd name="T24" fmla="*/ 40 w 42"/>
                    <a:gd name="T25" fmla="*/ 10 h 30"/>
                    <a:gd name="T26" fmla="*/ 40 w 42"/>
                    <a:gd name="T27" fmla="*/ 11 h 30"/>
                    <a:gd name="T28" fmla="*/ 39 w 42"/>
                    <a:gd name="T29" fmla="*/ 17 h 30"/>
                    <a:gd name="T30" fmla="*/ 35 w 42"/>
                    <a:gd name="T31" fmla="*/ 21 h 30"/>
                    <a:gd name="T32" fmla="*/ 34 w 42"/>
                    <a:gd name="T33" fmla="*/ 22 h 30"/>
                    <a:gd name="T34" fmla="*/ 29 w 42"/>
                    <a:gd name="T35" fmla="*/ 24 h 30"/>
                    <a:gd name="T36" fmla="*/ 23 w 42"/>
                    <a:gd name="T37" fmla="*/ 25 h 30"/>
                    <a:gd name="T38" fmla="*/ 19 w 42"/>
                    <a:gd name="T39" fmla="*/ 25 h 30"/>
                    <a:gd name="T40" fmla="*/ 14 w 42"/>
                    <a:gd name="T41" fmla="*/ 24 h 30"/>
                    <a:gd name="T42" fmla="*/ 10 w 42"/>
                    <a:gd name="T43" fmla="*/ 21 h 30"/>
                    <a:gd name="T44" fmla="*/ 9 w 42"/>
                    <a:gd name="T45" fmla="*/ 21 h 30"/>
                    <a:gd name="T46" fmla="*/ 7 w 42"/>
                    <a:gd name="T47" fmla="*/ 16 h 30"/>
                    <a:gd name="T48" fmla="*/ 5 w 42"/>
                    <a:gd name="T49" fmla="*/ 10 h 30"/>
                    <a:gd name="T50" fmla="*/ 3 w 42"/>
                    <a:gd name="T51" fmla="*/ 0 h 30"/>
                    <a:gd name="T52" fmla="*/ 1 w 42"/>
                    <a:gd name="T53" fmla="*/ 5 h 30"/>
                    <a:gd name="T54" fmla="*/ 0 w 42"/>
                    <a:gd name="T55"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0">
                      <a:moveTo>
                        <a:pt x="0" y="10"/>
                      </a:moveTo>
                      <a:lnTo>
                        <a:pt x="1" y="16"/>
                      </a:lnTo>
                      <a:lnTo>
                        <a:pt x="3" y="21"/>
                      </a:lnTo>
                      <a:lnTo>
                        <a:pt x="7" y="25"/>
                      </a:lnTo>
                      <a:lnTo>
                        <a:pt x="7" y="26"/>
                      </a:lnTo>
                      <a:lnTo>
                        <a:pt x="12" y="28"/>
                      </a:lnTo>
                      <a:lnTo>
                        <a:pt x="17" y="30"/>
                      </a:lnTo>
                      <a:lnTo>
                        <a:pt x="23" y="30"/>
                      </a:lnTo>
                      <a:lnTo>
                        <a:pt x="29" y="30"/>
                      </a:lnTo>
                      <a:lnTo>
                        <a:pt x="33" y="28"/>
                      </a:lnTo>
                      <a:lnTo>
                        <a:pt x="39" y="25"/>
                      </a:lnTo>
                      <a:lnTo>
                        <a:pt x="42" y="21"/>
                      </a:lnTo>
                      <a:lnTo>
                        <a:pt x="40" y="10"/>
                      </a:lnTo>
                      <a:lnTo>
                        <a:pt x="40" y="11"/>
                      </a:lnTo>
                      <a:lnTo>
                        <a:pt x="39" y="17"/>
                      </a:lnTo>
                      <a:lnTo>
                        <a:pt x="35" y="21"/>
                      </a:lnTo>
                      <a:lnTo>
                        <a:pt x="34" y="22"/>
                      </a:lnTo>
                      <a:lnTo>
                        <a:pt x="29" y="24"/>
                      </a:lnTo>
                      <a:lnTo>
                        <a:pt x="23" y="25"/>
                      </a:lnTo>
                      <a:lnTo>
                        <a:pt x="19" y="25"/>
                      </a:lnTo>
                      <a:lnTo>
                        <a:pt x="14" y="24"/>
                      </a:lnTo>
                      <a:lnTo>
                        <a:pt x="10" y="21"/>
                      </a:lnTo>
                      <a:lnTo>
                        <a:pt x="9" y="21"/>
                      </a:lnTo>
                      <a:lnTo>
                        <a:pt x="7" y="16"/>
                      </a:lnTo>
                      <a:lnTo>
                        <a:pt x="5" y="10"/>
                      </a:lnTo>
                      <a:lnTo>
                        <a:pt x="3" y="0"/>
                      </a:lnTo>
                      <a:lnTo>
                        <a:pt x="1"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2" name="Freeform 3206"/>
                <p:cNvSpPr>
                  <a:spLocks/>
                </p:cNvSpPr>
                <p:nvPr/>
              </p:nvSpPr>
              <p:spPr bwMode="auto">
                <a:xfrm>
                  <a:off x="1556" y="2788"/>
                  <a:ext cx="1" cy="3"/>
                </a:xfrm>
                <a:custGeom>
                  <a:avLst/>
                  <a:gdLst>
                    <a:gd name="T0" fmla="*/ 0 w 10"/>
                    <a:gd name="T1" fmla="*/ 13 h 18"/>
                    <a:gd name="T2" fmla="*/ 0 w 10"/>
                    <a:gd name="T3" fmla="*/ 18 h 18"/>
                    <a:gd name="T4" fmla="*/ 1 w 10"/>
                    <a:gd name="T5" fmla="*/ 18 h 18"/>
                    <a:gd name="T6" fmla="*/ 6 w 10"/>
                    <a:gd name="T7" fmla="*/ 16 h 18"/>
                    <a:gd name="T8" fmla="*/ 10 w 10"/>
                    <a:gd name="T9" fmla="*/ 13 h 18"/>
                    <a:gd name="T10" fmla="*/ 9 w 10"/>
                    <a:gd name="T11" fmla="*/ 0 h 18"/>
                    <a:gd name="T12" fmla="*/ 9 w 10"/>
                    <a:gd name="T13" fmla="*/ 3 h 18"/>
                    <a:gd name="T14" fmla="*/ 7 w 10"/>
                    <a:gd name="T15" fmla="*/ 8 h 18"/>
                    <a:gd name="T16" fmla="*/ 5 w 10"/>
                    <a:gd name="T17" fmla="*/ 10 h 18"/>
                    <a:gd name="T18" fmla="*/ 0 w 10"/>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8">
                      <a:moveTo>
                        <a:pt x="0" y="13"/>
                      </a:moveTo>
                      <a:lnTo>
                        <a:pt x="0" y="18"/>
                      </a:lnTo>
                      <a:lnTo>
                        <a:pt x="1" y="18"/>
                      </a:lnTo>
                      <a:lnTo>
                        <a:pt x="6" y="16"/>
                      </a:lnTo>
                      <a:lnTo>
                        <a:pt x="10" y="13"/>
                      </a:lnTo>
                      <a:lnTo>
                        <a:pt x="9" y="0"/>
                      </a:lnTo>
                      <a:lnTo>
                        <a:pt x="9" y="3"/>
                      </a:lnTo>
                      <a:lnTo>
                        <a:pt x="7" y="8"/>
                      </a:lnTo>
                      <a:lnTo>
                        <a:pt x="5"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3" name="Freeform 3207"/>
                <p:cNvSpPr>
                  <a:spLocks/>
                </p:cNvSpPr>
                <p:nvPr/>
              </p:nvSpPr>
              <p:spPr bwMode="auto">
                <a:xfrm>
                  <a:off x="1551" y="2785"/>
                  <a:ext cx="7" cy="6"/>
                </a:xfrm>
                <a:custGeom>
                  <a:avLst/>
                  <a:gdLst>
                    <a:gd name="T0" fmla="*/ 0 w 42"/>
                    <a:gd name="T1" fmla="*/ 27 h 32"/>
                    <a:gd name="T2" fmla="*/ 3 w 42"/>
                    <a:gd name="T3" fmla="*/ 31 h 32"/>
                    <a:gd name="T4" fmla="*/ 9 w 42"/>
                    <a:gd name="T5" fmla="*/ 32 h 32"/>
                    <a:gd name="T6" fmla="*/ 12 w 42"/>
                    <a:gd name="T7" fmla="*/ 32 h 32"/>
                    <a:gd name="T8" fmla="*/ 16 w 42"/>
                    <a:gd name="T9" fmla="*/ 29 h 32"/>
                    <a:gd name="T10" fmla="*/ 19 w 42"/>
                    <a:gd name="T11" fmla="*/ 24 h 32"/>
                    <a:gd name="T12" fmla="*/ 20 w 42"/>
                    <a:gd name="T13" fmla="*/ 18 h 32"/>
                    <a:gd name="T14" fmla="*/ 22 w 42"/>
                    <a:gd name="T15" fmla="*/ 13 h 32"/>
                    <a:gd name="T16" fmla="*/ 23 w 42"/>
                    <a:gd name="T17" fmla="*/ 8 h 32"/>
                    <a:gd name="T18" fmla="*/ 24 w 42"/>
                    <a:gd name="T19" fmla="*/ 7 h 32"/>
                    <a:gd name="T20" fmla="*/ 29 w 42"/>
                    <a:gd name="T21" fmla="*/ 5 h 32"/>
                    <a:gd name="T22" fmla="*/ 30 w 42"/>
                    <a:gd name="T23" fmla="*/ 5 h 32"/>
                    <a:gd name="T24" fmla="*/ 34 w 42"/>
                    <a:gd name="T25" fmla="*/ 7 h 32"/>
                    <a:gd name="T26" fmla="*/ 35 w 42"/>
                    <a:gd name="T27" fmla="*/ 9 h 32"/>
                    <a:gd name="T28" fmla="*/ 36 w 42"/>
                    <a:gd name="T29" fmla="*/ 16 h 32"/>
                    <a:gd name="T30" fmla="*/ 37 w 42"/>
                    <a:gd name="T31" fmla="*/ 29 h 32"/>
                    <a:gd name="T32" fmla="*/ 38 w 42"/>
                    <a:gd name="T33" fmla="*/ 26 h 32"/>
                    <a:gd name="T34" fmla="*/ 40 w 42"/>
                    <a:gd name="T35" fmla="*/ 21 h 32"/>
                    <a:gd name="T36" fmla="*/ 42 w 42"/>
                    <a:gd name="T37" fmla="*/ 15 h 32"/>
                    <a:gd name="T38" fmla="*/ 42 w 42"/>
                    <a:gd name="T39" fmla="*/ 14 h 32"/>
                    <a:gd name="T40" fmla="*/ 40 w 42"/>
                    <a:gd name="T41" fmla="*/ 8 h 32"/>
                    <a:gd name="T42" fmla="*/ 37 w 42"/>
                    <a:gd name="T43" fmla="*/ 4 h 32"/>
                    <a:gd name="T44" fmla="*/ 34 w 42"/>
                    <a:gd name="T45" fmla="*/ 1 h 32"/>
                    <a:gd name="T46" fmla="*/ 29 w 42"/>
                    <a:gd name="T47" fmla="*/ 0 h 32"/>
                    <a:gd name="T48" fmla="*/ 27 w 42"/>
                    <a:gd name="T49" fmla="*/ 0 h 32"/>
                    <a:gd name="T50" fmla="*/ 21 w 42"/>
                    <a:gd name="T51" fmla="*/ 2 h 32"/>
                    <a:gd name="T52" fmla="*/ 20 w 42"/>
                    <a:gd name="T53" fmla="*/ 3 h 32"/>
                    <a:gd name="T54" fmla="*/ 18 w 42"/>
                    <a:gd name="T55" fmla="*/ 7 h 32"/>
                    <a:gd name="T56" fmla="*/ 17 w 42"/>
                    <a:gd name="T57" fmla="*/ 10 h 32"/>
                    <a:gd name="T58" fmla="*/ 15 w 42"/>
                    <a:gd name="T59" fmla="*/ 16 h 32"/>
                    <a:gd name="T60" fmla="*/ 14 w 42"/>
                    <a:gd name="T61" fmla="*/ 20 h 32"/>
                    <a:gd name="T62" fmla="*/ 13 w 42"/>
                    <a:gd name="T63" fmla="*/ 24 h 32"/>
                    <a:gd name="T64" fmla="*/ 9 w 42"/>
                    <a:gd name="T65" fmla="*/ 26 h 32"/>
                    <a:gd name="T66" fmla="*/ 9 w 42"/>
                    <a:gd name="T67" fmla="*/ 26 h 32"/>
                    <a:gd name="T68" fmla="*/ 3 w 42"/>
                    <a:gd name="T69" fmla="*/ 23 h 32"/>
                    <a:gd name="T70" fmla="*/ 3 w 42"/>
                    <a:gd name="T71" fmla="*/ 22 h 32"/>
                    <a:gd name="T72" fmla="*/ 2 w 42"/>
                    <a:gd name="T73" fmla="*/ 17 h 32"/>
                    <a:gd name="T74" fmla="*/ 0 w 42"/>
                    <a:gd name="T75"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32">
                      <a:moveTo>
                        <a:pt x="0" y="27"/>
                      </a:moveTo>
                      <a:lnTo>
                        <a:pt x="3" y="31"/>
                      </a:lnTo>
                      <a:lnTo>
                        <a:pt x="9" y="32"/>
                      </a:lnTo>
                      <a:lnTo>
                        <a:pt x="12" y="32"/>
                      </a:lnTo>
                      <a:lnTo>
                        <a:pt x="16" y="29"/>
                      </a:lnTo>
                      <a:lnTo>
                        <a:pt x="19" y="24"/>
                      </a:lnTo>
                      <a:lnTo>
                        <a:pt x="20" y="18"/>
                      </a:lnTo>
                      <a:lnTo>
                        <a:pt x="22" y="13"/>
                      </a:lnTo>
                      <a:lnTo>
                        <a:pt x="23" y="8"/>
                      </a:lnTo>
                      <a:lnTo>
                        <a:pt x="24" y="7"/>
                      </a:lnTo>
                      <a:lnTo>
                        <a:pt x="29" y="5"/>
                      </a:lnTo>
                      <a:lnTo>
                        <a:pt x="30" y="5"/>
                      </a:lnTo>
                      <a:lnTo>
                        <a:pt x="34" y="7"/>
                      </a:lnTo>
                      <a:lnTo>
                        <a:pt x="35" y="9"/>
                      </a:lnTo>
                      <a:lnTo>
                        <a:pt x="36" y="16"/>
                      </a:lnTo>
                      <a:lnTo>
                        <a:pt x="37" y="29"/>
                      </a:lnTo>
                      <a:lnTo>
                        <a:pt x="38" y="26"/>
                      </a:lnTo>
                      <a:lnTo>
                        <a:pt x="40" y="21"/>
                      </a:lnTo>
                      <a:lnTo>
                        <a:pt x="42" y="15"/>
                      </a:lnTo>
                      <a:lnTo>
                        <a:pt x="42" y="14"/>
                      </a:lnTo>
                      <a:lnTo>
                        <a:pt x="40" y="8"/>
                      </a:lnTo>
                      <a:lnTo>
                        <a:pt x="37" y="4"/>
                      </a:lnTo>
                      <a:lnTo>
                        <a:pt x="34" y="1"/>
                      </a:lnTo>
                      <a:lnTo>
                        <a:pt x="29" y="0"/>
                      </a:lnTo>
                      <a:lnTo>
                        <a:pt x="27" y="0"/>
                      </a:lnTo>
                      <a:lnTo>
                        <a:pt x="21" y="2"/>
                      </a:lnTo>
                      <a:lnTo>
                        <a:pt x="20" y="3"/>
                      </a:lnTo>
                      <a:lnTo>
                        <a:pt x="18" y="7"/>
                      </a:lnTo>
                      <a:lnTo>
                        <a:pt x="17" y="10"/>
                      </a:lnTo>
                      <a:lnTo>
                        <a:pt x="15" y="16"/>
                      </a:lnTo>
                      <a:lnTo>
                        <a:pt x="14" y="20"/>
                      </a:lnTo>
                      <a:lnTo>
                        <a:pt x="13" y="24"/>
                      </a:lnTo>
                      <a:lnTo>
                        <a:pt x="9" y="26"/>
                      </a:lnTo>
                      <a:lnTo>
                        <a:pt x="9" y="26"/>
                      </a:lnTo>
                      <a:lnTo>
                        <a:pt x="3" y="23"/>
                      </a:lnTo>
                      <a:lnTo>
                        <a:pt x="3" y="22"/>
                      </a:lnTo>
                      <a:lnTo>
                        <a:pt x="2" y="17"/>
                      </a:lnTo>
                      <a:lnTo>
                        <a:pt x="0"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4" name="Freeform 3208"/>
                <p:cNvSpPr>
                  <a:spLocks/>
                </p:cNvSpPr>
                <p:nvPr/>
              </p:nvSpPr>
              <p:spPr bwMode="auto">
                <a:xfrm>
                  <a:off x="1551" y="2785"/>
                  <a:ext cx="2" cy="5"/>
                </a:xfrm>
                <a:custGeom>
                  <a:avLst/>
                  <a:gdLst>
                    <a:gd name="T0" fmla="*/ 0 w 14"/>
                    <a:gd name="T1" fmla="*/ 16 h 26"/>
                    <a:gd name="T2" fmla="*/ 0 w 14"/>
                    <a:gd name="T3" fmla="*/ 16 h 26"/>
                    <a:gd name="T4" fmla="*/ 1 w 14"/>
                    <a:gd name="T5" fmla="*/ 22 h 26"/>
                    <a:gd name="T6" fmla="*/ 3 w 14"/>
                    <a:gd name="T7" fmla="*/ 26 h 26"/>
                    <a:gd name="T8" fmla="*/ 5 w 14"/>
                    <a:gd name="T9" fmla="*/ 16 h 26"/>
                    <a:gd name="T10" fmla="*/ 5 w 14"/>
                    <a:gd name="T11" fmla="*/ 13 h 26"/>
                    <a:gd name="T12" fmla="*/ 7 w 14"/>
                    <a:gd name="T13" fmla="*/ 8 h 26"/>
                    <a:gd name="T14" fmla="*/ 8 w 14"/>
                    <a:gd name="T15" fmla="*/ 7 h 26"/>
                    <a:gd name="T16" fmla="*/ 14 w 14"/>
                    <a:gd name="T17" fmla="*/ 5 h 26"/>
                    <a:gd name="T18" fmla="*/ 13 w 14"/>
                    <a:gd name="T19" fmla="*/ 0 h 26"/>
                    <a:gd name="T20" fmla="*/ 7 w 14"/>
                    <a:gd name="T21" fmla="*/ 1 h 26"/>
                    <a:gd name="T22" fmla="*/ 3 w 14"/>
                    <a:gd name="T23" fmla="*/ 4 h 26"/>
                    <a:gd name="T24" fmla="*/ 3 w 14"/>
                    <a:gd name="T25" fmla="*/ 5 h 26"/>
                    <a:gd name="T26" fmla="*/ 1 w 14"/>
                    <a:gd name="T27" fmla="*/ 9 h 26"/>
                    <a:gd name="T28" fmla="*/ 0 w 14"/>
                    <a:gd name="T29"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6">
                      <a:moveTo>
                        <a:pt x="0" y="16"/>
                      </a:moveTo>
                      <a:lnTo>
                        <a:pt x="0" y="16"/>
                      </a:lnTo>
                      <a:lnTo>
                        <a:pt x="1" y="22"/>
                      </a:lnTo>
                      <a:lnTo>
                        <a:pt x="3" y="26"/>
                      </a:lnTo>
                      <a:lnTo>
                        <a:pt x="5" y="16"/>
                      </a:lnTo>
                      <a:lnTo>
                        <a:pt x="5" y="13"/>
                      </a:lnTo>
                      <a:lnTo>
                        <a:pt x="7" y="8"/>
                      </a:lnTo>
                      <a:lnTo>
                        <a:pt x="8" y="7"/>
                      </a:lnTo>
                      <a:lnTo>
                        <a:pt x="14" y="5"/>
                      </a:lnTo>
                      <a:lnTo>
                        <a:pt x="13" y="0"/>
                      </a:lnTo>
                      <a:lnTo>
                        <a:pt x="7" y="1"/>
                      </a:lnTo>
                      <a:lnTo>
                        <a:pt x="3" y="4"/>
                      </a:lnTo>
                      <a:lnTo>
                        <a:pt x="3" y="5"/>
                      </a:lnTo>
                      <a:lnTo>
                        <a:pt x="1" y="9"/>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5" name="Freeform 3209"/>
                <p:cNvSpPr>
                  <a:spLocks/>
                </p:cNvSpPr>
                <p:nvPr/>
              </p:nvSpPr>
              <p:spPr bwMode="auto">
                <a:xfrm>
                  <a:off x="1551" y="2780"/>
                  <a:ext cx="7" cy="5"/>
                </a:xfrm>
                <a:custGeom>
                  <a:avLst/>
                  <a:gdLst>
                    <a:gd name="T0" fmla="*/ 0 w 42"/>
                    <a:gd name="T1" fmla="*/ 6 h 29"/>
                    <a:gd name="T2" fmla="*/ 0 w 42"/>
                    <a:gd name="T3" fmla="*/ 12 h 29"/>
                    <a:gd name="T4" fmla="*/ 42 w 42"/>
                    <a:gd name="T5" fmla="*/ 29 h 29"/>
                    <a:gd name="T6" fmla="*/ 42 w 42"/>
                    <a:gd name="T7" fmla="*/ 22 h 29"/>
                    <a:gd name="T8" fmla="*/ 30 w 42"/>
                    <a:gd name="T9" fmla="*/ 18 h 29"/>
                    <a:gd name="T10" fmla="*/ 30 w 42"/>
                    <a:gd name="T11" fmla="*/ 0 h 29"/>
                    <a:gd name="T12" fmla="*/ 24 w 42"/>
                    <a:gd name="T13" fmla="*/ 16 h 29"/>
                    <a:gd name="T14" fmla="*/ 12 w 42"/>
                    <a:gd name="T15" fmla="*/ 12 h 29"/>
                    <a:gd name="T16" fmla="*/ 9 w 42"/>
                    <a:gd name="T17" fmla="*/ 10 h 29"/>
                    <a:gd name="T18" fmla="*/ 4 w 42"/>
                    <a:gd name="T19" fmla="*/ 9 h 29"/>
                    <a:gd name="T20" fmla="*/ 4 w 42"/>
                    <a:gd name="T21" fmla="*/ 9 h 29"/>
                    <a:gd name="T22" fmla="*/ 0 w 42"/>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6"/>
                      </a:moveTo>
                      <a:lnTo>
                        <a:pt x="0" y="12"/>
                      </a:lnTo>
                      <a:lnTo>
                        <a:pt x="42" y="29"/>
                      </a:lnTo>
                      <a:lnTo>
                        <a:pt x="42" y="22"/>
                      </a:lnTo>
                      <a:lnTo>
                        <a:pt x="30" y="18"/>
                      </a:lnTo>
                      <a:lnTo>
                        <a:pt x="30" y="0"/>
                      </a:lnTo>
                      <a:lnTo>
                        <a:pt x="24" y="16"/>
                      </a:lnTo>
                      <a:lnTo>
                        <a:pt x="12" y="12"/>
                      </a:lnTo>
                      <a:lnTo>
                        <a:pt x="9" y="10"/>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6" name="Freeform 3210"/>
                <p:cNvSpPr>
                  <a:spLocks/>
                </p:cNvSpPr>
                <p:nvPr/>
              </p:nvSpPr>
              <p:spPr bwMode="auto">
                <a:xfrm>
                  <a:off x="1551" y="2778"/>
                  <a:ext cx="7" cy="5"/>
                </a:xfrm>
                <a:custGeom>
                  <a:avLst/>
                  <a:gdLst>
                    <a:gd name="T0" fmla="*/ 0 w 42"/>
                    <a:gd name="T1" fmla="*/ 18 h 28"/>
                    <a:gd name="T2" fmla="*/ 4 w 42"/>
                    <a:gd name="T3" fmla="*/ 21 h 28"/>
                    <a:gd name="T4" fmla="*/ 9 w 42"/>
                    <a:gd name="T5" fmla="*/ 19 h 28"/>
                    <a:gd name="T6" fmla="*/ 12 w 42"/>
                    <a:gd name="T7" fmla="*/ 18 h 28"/>
                    <a:gd name="T8" fmla="*/ 17 w 42"/>
                    <a:gd name="T9" fmla="*/ 16 h 28"/>
                    <a:gd name="T10" fmla="*/ 24 w 42"/>
                    <a:gd name="T11" fmla="*/ 13 h 28"/>
                    <a:gd name="T12" fmla="*/ 24 w 42"/>
                    <a:gd name="T13" fmla="*/ 28 h 28"/>
                    <a:gd name="T14" fmla="*/ 30 w 42"/>
                    <a:gd name="T15" fmla="*/ 12 h 28"/>
                    <a:gd name="T16" fmla="*/ 42 w 42"/>
                    <a:gd name="T17" fmla="*/ 6 h 28"/>
                    <a:gd name="T18" fmla="*/ 42 w 42"/>
                    <a:gd name="T19" fmla="*/ 0 h 28"/>
                    <a:gd name="T20" fmla="*/ 0 w 42"/>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8"/>
                      </a:moveTo>
                      <a:lnTo>
                        <a:pt x="4" y="21"/>
                      </a:lnTo>
                      <a:lnTo>
                        <a:pt x="9" y="19"/>
                      </a:lnTo>
                      <a:lnTo>
                        <a:pt x="12" y="18"/>
                      </a:lnTo>
                      <a:lnTo>
                        <a:pt x="17" y="16"/>
                      </a:lnTo>
                      <a:lnTo>
                        <a:pt x="24" y="13"/>
                      </a:lnTo>
                      <a:lnTo>
                        <a:pt x="24" y="28"/>
                      </a:lnTo>
                      <a:lnTo>
                        <a:pt x="30" y="12"/>
                      </a:lnTo>
                      <a:lnTo>
                        <a:pt x="42" y="6"/>
                      </a:lnTo>
                      <a:lnTo>
                        <a:pt x="42"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7" name="Freeform 3211"/>
                <p:cNvSpPr>
                  <a:spLocks/>
                </p:cNvSpPr>
                <p:nvPr/>
              </p:nvSpPr>
              <p:spPr bwMode="auto">
                <a:xfrm>
                  <a:off x="1551" y="2776"/>
                  <a:ext cx="7" cy="1"/>
                </a:xfrm>
                <a:custGeom>
                  <a:avLst/>
                  <a:gdLst>
                    <a:gd name="T0" fmla="*/ 0 w 42"/>
                    <a:gd name="T1" fmla="*/ 0 h 7"/>
                    <a:gd name="T2" fmla="*/ 0 w 42"/>
                    <a:gd name="T3" fmla="*/ 7 h 7"/>
                    <a:gd name="T4" fmla="*/ 42 w 42"/>
                    <a:gd name="T5" fmla="*/ 7 h 7"/>
                    <a:gd name="T6" fmla="*/ 42 w 42"/>
                    <a:gd name="T7" fmla="*/ 1 h 7"/>
                    <a:gd name="T8" fmla="*/ 8 w 42"/>
                    <a:gd name="T9" fmla="*/ 1 h 7"/>
                    <a:gd name="T10" fmla="*/ 8 w 42"/>
                    <a:gd name="T11" fmla="*/ 1 h 7"/>
                    <a:gd name="T12" fmla="*/ 0 w 4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0" y="0"/>
                      </a:moveTo>
                      <a:lnTo>
                        <a:pt x="0" y="7"/>
                      </a:lnTo>
                      <a:lnTo>
                        <a:pt x="42" y="7"/>
                      </a:lnTo>
                      <a:lnTo>
                        <a:pt x="42" y="1"/>
                      </a:lnTo>
                      <a:lnTo>
                        <a:pt x="8" y="1"/>
                      </a:lnTo>
                      <a:lnTo>
                        <a:pt x="8"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8" name="Freeform 3212"/>
                <p:cNvSpPr>
                  <a:spLocks/>
                </p:cNvSpPr>
                <p:nvPr/>
              </p:nvSpPr>
              <p:spPr bwMode="auto">
                <a:xfrm>
                  <a:off x="1551" y="2773"/>
                  <a:ext cx="7" cy="3"/>
                </a:xfrm>
                <a:custGeom>
                  <a:avLst/>
                  <a:gdLst>
                    <a:gd name="T0" fmla="*/ 0 w 42"/>
                    <a:gd name="T1" fmla="*/ 22 h 23"/>
                    <a:gd name="T2" fmla="*/ 8 w 42"/>
                    <a:gd name="T3" fmla="*/ 23 h 23"/>
                    <a:gd name="T4" fmla="*/ 42 w 42"/>
                    <a:gd name="T5" fmla="*/ 1 h 23"/>
                    <a:gd name="T6" fmla="*/ 33 w 42"/>
                    <a:gd name="T7" fmla="*/ 0 h 23"/>
                    <a:gd name="T8" fmla="*/ 0 w 42"/>
                    <a:gd name="T9" fmla="*/ 22 h 23"/>
                  </a:gdLst>
                  <a:ahLst/>
                  <a:cxnLst>
                    <a:cxn ang="0">
                      <a:pos x="T0" y="T1"/>
                    </a:cxn>
                    <a:cxn ang="0">
                      <a:pos x="T2" y="T3"/>
                    </a:cxn>
                    <a:cxn ang="0">
                      <a:pos x="T4" y="T5"/>
                    </a:cxn>
                    <a:cxn ang="0">
                      <a:pos x="T6" y="T7"/>
                    </a:cxn>
                    <a:cxn ang="0">
                      <a:pos x="T8" y="T9"/>
                    </a:cxn>
                  </a:cxnLst>
                  <a:rect l="0" t="0" r="r" b="b"/>
                  <a:pathLst>
                    <a:path w="42" h="23">
                      <a:moveTo>
                        <a:pt x="0" y="22"/>
                      </a:moveTo>
                      <a:lnTo>
                        <a:pt x="8" y="23"/>
                      </a:lnTo>
                      <a:lnTo>
                        <a:pt x="42" y="1"/>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9" name="Freeform 3213"/>
                <p:cNvSpPr>
                  <a:spLocks/>
                </p:cNvSpPr>
                <p:nvPr/>
              </p:nvSpPr>
              <p:spPr bwMode="auto">
                <a:xfrm>
                  <a:off x="1551" y="2772"/>
                  <a:ext cx="7" cy="1"/>
                </a:xfrm>
                <a:custGeom>
                  <a:avLst/>
                  <a:gdLst>
                    <a:gd name="T0" fmla="*/ 0 w 43"/>
                    <a:gd name="T1" fmla="*/ 0 h 6"/>
                    <a:gd name="T2" fmla="*/ 0 w 43"/>
                    <a:gd name="T3" fmla="*/ 5 h 6"/>
                    <a:gd name="T4" fmla="*/ 34 w 43"/>
                    <a:gd name="T5" fmla="*/ 5 h 6"/>
                    <a:gd name="T6" fmla="*/ 34 w 43"/>
                    <a:gd name="T7" fmla="*/ 5 h 6"/>
                    <a:gd name="T8" fmla="*/ 43 w 43"/>
                    <a:gd name="T9" fmla="*/ 6 h 6"/>
                    <a:gd name="T10" fmla="*/ 43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5"/>
                      </a:lnTo>
                      <a:lnTo>
                        <a:pt x="34" y="5"/>
                      </a:lnTo>
                      <a:lnTo>
                        <a:pt x="34" y="5"/>
                      </a:lnTo>
                      <a:lnTo>
                        <a:pt x="43" y="6"/>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0" name="Freeform 3214"/>
                <p:cNvSpPr>
                  <a:spLocks/>
                </p:cNvSpPr>
                <p:nvPr/>
              </p:nvSpPr>
              <p:spPr bwMode="auto">
                <a:xfrm>
                  <a:off x="1551" y="2762"/>
                  <a:ext cx="7" cy="5"/>
                </a:xfrm>
                <a:custGeom>
                  <a:avLst/>
                  <a:gdLst>
                    <a:gd name="T0" fmla="*/ 0 w 43"/>
                    <a:gd name="T1" fmla="*/ 0 h 30"/>
                    <a:gd name="T2" fmla="*/ 0 w 43"/>
                    <a:gd name="T3" fmla="*/ 30 h 30"/>
                    <a:gd name="T4" fmla="*/ 43 w 43"/>
                    <a:gd name="T5" fmla="*/ 29 h 30"/>
                    <a:gd name="T6" fmla="*/ 43 w 43"/>
                    <a:gd name="T7" fmla="*/ 24 h 30"/>
                    <a:gd name="T8" fmla="*/ 23 w 43"/>
                    <a:gd name="T9" fmla="*/ 24 h 30"/>
                    <a:gd name="T10" fmla="*/ 23 w 43"/>
                    <a:gd name="T11" fmla="*/ 3 h 30"/>
                    <a:gd name="T12" fmla="*/ 18 w 43"/>
                    <a:gd name="T13" fmla="*/ 3 h 30"/>
                    <a:gd name="T14" fmla="*/ 19 w 43"/>
                    <a:gd name="T15" fmla="*/ 24 h 30"/>
                    <a:gd name="T16" fmla="*/ 5 w 43"/>
                    <a:gd name="T17" fmla="*/ 24 h 30"/>
                    <a:gd name="T18" fmla="*/ 5 w 43"/>
                    <a:gd name="T19" fmla="*/ 0 h 30"/>
                    <a:gd name="T20" fmla="*/ 0 w 43"/>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0">
                      <a:moveTo>
                        <a:pt x="0" y="0"/>
                      </a:moveTo>
                      <a:lnTo>
                        <a:pt x="0" y="30"/>
                      </a:lnTo>
                      <a:lnTo>
                        <a:pt x="43" y="29"/>
                      </a:lnTo>
                      <a:lnTo>
                        <a:pt x="43" y="24"/>
                      </a:lnTo>
                      <a:lnTo>
                        <a:pt x="23" y="24"/>
                      </a:lnTo>
                      <a:lnTo>
                        <a:pt x="23" y="3"/>
                      </a:lnTo>
                      <a:lnTo>
                        <a:pt x="18" y="3"/>
                      </a:lnTo>
                      <a:lnTo>
                        <a:pt x="19" y="24"/>
                      </a:lnTo>
                      <a:lnTo>
                        <a:pt x="5" y="2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1" name="Freeform 3215"/>
                <p:cNvSpPr>
                  <a:spLocks/>
                </p:cNvSpPr>
                <p:nvPr/>
              </p:nvSpPr>
              <p:spPr bwMode="auto">
                <a:xfrm>
                  <a:off x="1551" y="2756"/>
                  <a:ext cx="7" cy="5"/>
                </a:xfrm>
                <a:custGeom>
                  <a:avLst/>
                  <a:gdLst>
                    <a:gd name="T0" fmla="*/ 0 w 42"/>
                    <a:gd name="T1" fmla="*/ 1 h 32"/>
                    <a:gd name="T2" fmla="*/ 0 w 42"/>
                    <a:gd name="T3" fmla="*/ 32 h 32"/>
                    <a:gd name="T4" fmla="*/ 42 w 42"/>
                    <a:gd name="T5" fmla="*/ 32 h 32"/>
                    <a:gd name="T6" fmla="*/ 42 w 42"/>
                    <a:gd name="T7" fmla="*/ 0 h 32"/>
                    <a:gd name="T8" fmla="*/ 38 w 42"/>
                    <a:gd name="T9" fmla="*/ 0 h 32"/>
                    <a:gd name="T10" fmla="*/ 38 w 42"/>
                    <a:gd name="T11" fmla="*/ 26 h 32"/>
                    <a:gd name="T12" fmla="*/ 23 w 42"/>
                    <a:gd name="T13" fmla="*/ 26 h 32"/>
                    <a:gd name="T14" fmla="*/ 23 w 42"/>
                    <a:gd name="T15" fmla="*/ 3 h 32"/>
                    <a:gd name="T16" fmla="*/ 18 w 42"/>
                    <a:gd name="T17" fmla="*/ 3 h 32"/>
                    <a:gd name="T18" fmla="*/ 18 w 42"/>
                    <a:gd name="T19" fmla="*/ 26 h 32"/>
                    <a:gd name="T20" fmla="*/ 5 w 42"/>
                    <a:gd name="T21" fmla="*/ 26 h 32"/>
                    <a:gd name="T22" fmla="*/ 5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8" y="0"/>
                      </a:lnTo>
                      <a:lnTo>
                        <a:pt x="38" y="26"/>
                      </a:lnTo>
                      <a:lnTo>
                        <a:pt x="23" y="26"/>
                      </a:lnTo>
                      <a:lnTo>
                        <a:pt x="23" y="3"/>
                      </a:lnTo>
                      <a:lnTo>
                        <a:pt x="18" y="3"/>
                      </a:lnTo>
                      <a:lnTo>
                        <a:pt x="18" y="26"/>
                      </a:lnTo>
                      <a:lnTo>
                        <a:pt x="5" y="26"/>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2" name="Freeform 3216"/>
                <p:cNvSpPr>
                  <a:spLocks/>
                </p:cNvSpPr>
                <p:nvPr/>
              </p:nvSpPr>
              <p:spPr bwMode="auto">
                <a:xfrm>
                  <a:off x="1555" y="2748"/>
                  <a:ext cx="3" cy="4"/>
                </a:xfrm>
                <a:custGeom>
                  <a:avLst/>
                  <a:gdLst>
                    <a:gd name="T0" fmla="*/ 0 w 19"/>
                    <a:gd name="T1" fmla="*/ 16 h 26"/>
                    <a:gd name="T2" fmla="*/ 1 w 19"/>
                    <a:gd name="T3" fmla="*/ 26 h 26"/>
                    <a:gd name="T4" fmla="*/ 1 w 19"/>
                    <a:gd name="T5" fmla="*/ 22 h 26"/>
                    <a:gd name="T6" fmla="*/ 3 w 19"/>
                    <a:gd name="T7" fmla="*/ 19 h 26"/>
                    <a:gd name="T8" fmla="*/ 8 w 19"/>
                    <a:gd name="T9" fmla="*/ 15 h 26"/>
                    <a:gd name="T10" fmla="*/ 9 w 19"/>
                    <a:gd name="T11" fmla="*/ 15 h 26"/>
                    <a:gd name="T12" fmla="*/ 13 w 19"/>
                    <a:gd name="T13" fmla="*/ 12 h 26"/>
                    <a:gd name="T14" fmla="*/ 19 w 19"/>
                    <a:gd name="T15" fmla="*/ 7 h 26"/>
                    <a:gd name="T16" fmla="*/ 19 w 19"/>
                    <a:gd name="T17" fmla="*/ 0 h 26"/>
                    <a:gd name="T18" fmla="*/ 8 w 19"/>
                    <a:gd name="T19" fmla="*/ 7 h 26"/>
                    <a:gd name="T20" fmla="*/ 3 w 19"/>
                    <a:gd name="T21" fmla="*/ 12 h 26"/>
                    <a:gd name="T22" fmla="*/ 0 w 19"/>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0" y="16"/>
                      </a:moveTo>
                      <a:lnTo>
                        <a:pt x="1" y="26"/>
                      </a:lnTo>
                      <a:lnTo>
                        <a:pt x="1" y="22"/>
                      </a:lnTo>
                      <a:lnTo>
                        <a:pt x="3" y="19"/>
                      </a:lnTo>
                      <a:lnTo>
                        <a:pt x="8" y="15"/>
                      </a:lnTo>
                      <a:lnTo>
                        <a:pt x="9" y="15"/>
                      </a:lnTo>
                      <a:lnTo>
                        <a:pt x="13" y="12"/>
                      </a:lnTo>
                      <a:lnTo>
                        <a:pt x="19" y="7"/>
                      </a:lnTo>
                      <a:lnTo>
                        <a:pt x="19" y="0"/>
                      </a:lnTo>
                      <a:lnTo>
                        <a:pt x="8" y="7"/>
                      </a:lnTo>
                      <a:lnTo>
                        <a:pt x="3"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3" name="Freeform 3217"/>
                <p:cNvSpPr>
                  <a:spLocks/>
                </p:cNvSpPr>
                <p:nvPr/>
              </p:nvSpPr>
              <p:spPr bwMode="auto">
                <a:xfrm>
                  <a:off x="1551" y="2749"/>
                  <a:ext cx="3" cy="5"/>
                </a:xfrm>
                <a:custGeom>
                  <a:avLst/>
                  <a:gdLst>
                    <a:gd name="T0" fmla="*/ 0 w 17"/>
                    <a:gd name="T1" fmla="*/ 5 h 28"/>
                    <a:gd name="T2" fmla="*/ 2 w 17"/>
                    <a:gd name="T3" fmla="*/ 15 h 28"/>
                    <a:gd name="T4" fmla="*/ 3 w 17"/>
                    <a:gd name="T5" fmla="*/ 13 h 28"/>
                    <a:gd name="T6" fmla="*/ 4 w 17"/>
                    <a:gd name="T7" fmla="*/ 8 h 28"/>
                    <a:gd name="T8" fmla="*/ 10 w 17"/>
                    <a:gd name="T9" fmla="*/ 6 h 28"/>
                    <a:gd name="T10" fmla="*/ 14 w 17"/>
                    <a:gd name="T11" fmla="*/ 7 h 28"/>
                    <a:gd name="T12" fmla="*/ 16 w 17"/>
                    <a:gd name="T13" fmla="*/ 11 h 28"/>
                    <a:gd name="T14" fmla="*/ 16 w 17"/>
                    <a:gd name="T15" fmla="*/ 11 h 28"/>
                    <a:gd name="T16" fmla="*/ 17 w 17"/>
                    <a:gd name="T17" fmla="*/ 16 h 28"/>
                    <a:gd name="T18" fmla="*/ 17 w 17"/>
                    <a:gd name="T19" fmla="*/ 28 h 28"/>
                    <a:gd name="T20" fmla="*/ 17 w 17"/>
                    <a:gd name="T21" fmla="*/ 3 h 28"/>
                    <a:gd name="T22" fmla="*/ 15 w 17"/>
                    <a:gd name="T23" fmla="*/ 1 h 28"/>
                    <a:gd name="T24" fmla="*/ 10 w 17"/>
                    <a:gd name="T25" fmla="*/ 0 h 28"/>
                    <a:gd name="T26" fmla="*/ 4 w 17"/>
                    <a:gd name="T27" fmla="*/ 1 h 28"/>
                    <a:gd name="T28" fmla="*/ 0 w 17"/>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5"/>
                      </a:moveTo>
                      <a:lnTo>
                        <a:pt x="2" y="15"/>
                      </a:lnTo>
                      <a:lnTo>
                        <a:pt x="3" y="13"/>
                      </a:lnTo>
                      <a:lnTo>
                        <a:pt x="4" y="8"/>
                      </a:lnTo>
                      <a:lnTo>
                        <a:pt x="10" y="6"/>
                      </a:lnTo>
                      <a:lnTo>
                        <a:pt x="14" y="7"/>
                      </a:lnTo>
                      <a:lnTo>
                        <a:pt x="16" y="11"/>
                      </a:lnTo>
                      <a:lnTo>
                        <a:pt x="16" y="11"/>
                      </a:lnTo>
                      <a:lnTo>
                        <a:pt x="17" y="16"/>
                      </a:lnTo>
                      <a:lnTo>
                        <a:pt x="17" y="28"/>
                      </a:lnTo>
                      <a:lnTo>
                        <a:pt x="17" y="3"/>
                      </a:lnTo>
                      <a:lnTo>
                        <a:pt x="15" y="1"/>
                      </a:lnTo>
                      <a:lnTo>
                        <a:pt x="10" y="0"/>
                      </a:lnTo>
                      <a:lnTo>
                        <a:pt x="4" y="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4" name="Freeform 3218"/>
                <p:cNvSpPr>
                  <a:spLocks/>
                </p:cNvSpPr>
                <p:nvPr/>
              </p:nvSpPr>
              <p:spPr bwMode="auto">
                <a:xfrm>
                  <a:off x="1551" y="2749"/>
                  <a:ext cx="7" cy="6"/>
                </a:xfrm>
                <a:custGeom>
                  <a:avLst/>
                  <a:gdLst>
                    <a:gd name="T0" fmla="*/ 0 w 42"/>
                    <a:gd name="T1" fmla="*/ 12 h 31"/>
                    <a:gd name="T2" fmla="*/ 0 w 42"/>
                    <a:gd name="T3" fmla="*/ 31 h 31"/>
                    <a:gd name="T4" fmla="*/ 42 w 42"/>
                    <a:gd name="T5" fmla="*/ 31 h 31"/>
                    <a:gd name="T6" fmla="*/ 42 w 42"/>
                    <a:gd name="T7" fmla="*/ 25 h 31"/>
                    <a:gd name="T8" fmla="*/ 24 w 42"/>
                    <a:gd name="T9" fmla="*/ 25 h 31"/>
                    <a:gd name="T10" fmla="*/ 24 w 42"/>
                    <a:gd name="T11" fmla="*/ 19 h 31"/>
                    <a:gd name="T12" fmla="*/ 23 w 42"/>
                    <a:gd name="T13" fmla="*/ 9 h 31"/>
                    <a:gd name="T14" fmla="*/ 23 w 42"/>
                    <a:gd name="T15" fmla="*/ 9 h 31"/>
                    <a:gd name="T16" fmla="*/ 22 w 42"/>
                    <a:gd name="T17" fmla="*/ 5 h 31"/>
                    <a:gd name="T18" fmla="*/ 19 w 42"/>
                    <a:gd name="T19" fmla="*/ 0 h 31"/>
                    <a:gd name="T20" fmla="*/ 19 w 42"/>
                    <a:gd name="T21" fmla="*/ 25 h 31"/>
                    <a:gd name="T22" fmla="*/ 5 w 42"/>
                    <a:gd name="T23" fmla="*/ 26 h 31"/>
                    <a:gd name="T24" fmla="*/ 4 w 42"/>
                    <a:gd name="T25" fmla="*/ 12 h 31"/>
                    <a:gd name="T26" fmla="*/ 2 w 42"/>
                    <a:gd name="T27" fmla="*/ 2 h 31"/>
                    <a:gd name="T28" fmla="*/ 0 w 42"/>
                    <a:gd name="T29" fmla="*/ 6 h 31"/>
                    <a:gd name="T30" fmla="*/ 0 w 42"/>
                    <a:gd name="T31" fmla="*/ 7 h 31"/>
                    <a:gd name="T32" fmla="*/ 0 w 42"/>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2"/>
                      </a:moveTo>
                      <a:lnTo>
                        <a:pt x="0" y="31"/>
                      </a:lnTo>
                      <a:lnTo>
                        <a:pt x="42" y="31"/>
                      </a:lnTo>
                      <a:lnTo>
                        <a:pt x="42" y="25"/>
                      </a:lnTo>
                      <a:lnTo>
                        <a:pt x="24" y="25"/>
                      </a:lnTo>
                      <a:lnTo>
                        <a:pt x="24" y="19"/>
                      </a:lnTo>
                      <a:lnTo>
                        <a:pt x="23" y="9"/>
                      </a:lnTo>
                      <a:lnTo>
                        <a:pt x="23" y="9"/>
                      </a:lnTo>
                      <a:lnTo>
                        <a:pt x="22" y="5"/>
                      </a:lnTo>
                      <a:lnTo>
                        <a:pt x="19" y="0"/>
                      </a:lnTo>
                      <a:lnTo>
                        <a:pt x="19" y="25"/>
                      </a:lnTo>
                      <a:lnTo>
                        <a:pt x="5" y="26"/>
                      </a:lnTo>
                      <a:lnTo>
                        <a:pt x="4" y="12"/>
                      </a:lnTo>
                      <a:lnTo>
                        <a:pt x="2" y="2"/>
                      </a:lnTo>
                      <a:lnTo>
                        <a:pt x="0" y="6"/>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05" name="Freeform 3219"/>
                <p:cNvSpPr>
                  <a:spLocks/>
                </p:cNvSpPr>
                <p:nvPr/>
              </p:nvSpPr>
              <p:spPr bwMode="auto">
                <a:xfrm>
                  <a:off x="1551" y="2746"/>
                  <a:ext cx="7" cy="1"/>
                </a:xfrm>
                <a:custGeom>
                  <a:avLst/>
                  <a:gdLst>
                    <a:gd name="T0" fmla="*/ 0 w 42"/>
                    <a:gd name="T1" fmla="*/ 0 h 6"/>
                    <a:gd name="T2" fmla="*/ 0 w 42"/>
                    <a:gd name="T3" fmla="*/ 6 h 6"/>
                    <a:gd name="T4" fmla="*/ 42 w 42"/>
                    <a:gd name="T5" fmla="*/ 6 h 6"/>
                    <a:gd name="T6" fmla="*/ 42 w 42"/>
                    <a:gd name="T7" fmla="*/ 0 h 6"/>
                    <a:gd name="T8" fmla="*/ 9 w 42"/>
                    <a:gd name="T9" fmla="*/ 0 h 6"/>
                    <a:gd name="T10" fmla="*/ 9 w 42"/>
                    <a:gd name="T11" fmla="*/ 0 h 6"/>
                    <a:gd name="T12" fmla="*/ 0 w 4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2" h="6">
                      <a:moveTo>
                        <a:pt x="0" y="0"/>
                      </a:moveTo>
                      <a:lnTo>
                        <a:pt x="0" y="6"/>
                      </a:lnTo>
                      <a:lnTo>
                        <a:pt x="42" y="6"/>
                      </a:lnTo>
                      <a:lnTo>
                        <a:pt x="42"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45" name="Group 3421"/>
              <p:cNvGrpSpPr>
                <a:grpSpLocks/>
              </p:cNvGrpSpPr>
              <p:nvPr/>
            </p:nvGrpSpPr>
            <p:grpSpPr bwMode="auto">
              <a:xfrm>
                <a:off x="1471" y="1648"/>
                <a:ext cx="368" cy="1143"/>
                <a:chOff x="1471" y="1648"/>
                <a:chExt cx="368" cy="1143"/>
              </a:xfrm>
            </p:grpSpPr>
            <p:sp>
              <p:nvSpPr>
                <p:cNvPr id="14206" name="Freeform 3221"/>
                <p:cNvSpPr>
                  <a:spLocks/>
                </p:cNvSpPr>
                <p:nvPr/>
              </p:nvSpPr>
              <p:spPr bwMode="auto">
                <a:xfrm>
                  <a:off x="1551" y="2743"/>
                  <a:ext cx="7" cy="3"/>
                </a:xfrm>
                <a:custGeom>
                  <a:avLst/>
                  <a:gdLst>
                    <a:gd name="T0" fmla="*/ 0 w 42"/>
                    <a:gd name="T1" fmla="*/ 22 h 22"/>
                    <a:gd name="T2" fmla="*/ 9 w 42"/>
                    <a:gd name="T3" fmla="*/ 22 h 22"/>
                    <a:gd name="T4" fmla="*/ 42 w 42"/>
                    <a:gd name="T5" fmla="*/ 0 h 22"/>
                    <a:gd name="T6" fmla="*/ 33 w 42"/>
                    <a:gd name="T7" fmla="*/ 0 h 22"/>
                    <a:gd name="T8" fmla="*/ 0 w 42"/>
                    <a:gd name="T9" fmla="*/ 22 h 22"/>
                  </a:gdLst>
                  <a:ahLst/>
                  <a:cxnLst>
                    <a:cxn ang="0">
                      <a:pos x="T0" y="T1"/>
                    </a:cxn>
                    <a:cxn ang="0">
                      <a:pos x="T2" y="T3"/>
                    </a:cxn>
                    <a:cxn ang="0">
                      <a:pos x="T4" y="T5"/>
                    </a:cxn>
                    <a:cxn ang="0">
                      <a:pos x="T6" y="T7"/>
                    </a:cxn>
                    <a:cxn ang="0">
                      <a:pos x="T8" y="T9"/>
                    </a:cxn>
                  </a:cxnLst>
                  <a:rect l="0" t="0" r="r" b="b"/>
                  <a:pathLst>
                    <a:path w="42" h="22">
                      <a:moveTo>
                        <a:pt x="0" y="22"/>
                      </a:moveTo>
                      <a:lnTo>
                        <a:pt x="9" y="22"/>
                      </a:lnTo>
                      <a:lnTo>
                        <a:pt x="42" y="0"/>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7" name="Freeform 3222"/>
                <p:cNvSpPr>
                  <a:spLocks/>
                </p:cNvSpPr>
                <p:nvPr/>
              </p:nvSpPr>
              <p:spPr bwMode="auto">
                <a:xfrm>
                  <a:off x="1551" y="2742"/>
                  <a:ext cx="7" cy="1"/>
                </a:xfrm>
                <a:custGeom>
                  <a:avLst/>
                  <a:gdLst>
                    <a:gd name="T0" fmla="*/ 0 w 42"/>
                    <a:gd name="T1" fmla="*/ 0 h 5"/>
                    <a:gd name="T2" fmla="*/ 0 w 42"/>
                    <a:gd name="T3" fmla="*/ 5 h 5"/>
                    <a:gd name="T4" fmla="*/ 33 w 42"/>
                    <a:gd name="T5" fmla="*/ 5 h 5"/>
                    <a:gd name="T6" fmla="*/ 33 w 42"/>
                    <a:gd name="T7" fmla="*/ 5 h 5"/>
                    <a:gd name="T8" fmla="*/ 42 w 42"/>
                    <a:gd name="T9" fmla="*/ 5 h 5"/>
                    <a:gd name="T10" fmla="*/ 42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33" y="5"/>
                      </a:lnTo>
                      <a:lnTo>
                        <a:pt x="33" y="5"/>
                      </a:lnTo>
                      <a:lnTo>
                        <a:pt x="42" y="5"/>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8" name="Freeform 3223"/>
                <p:cNvSpPr>
                  <a:spLocks/>
                </p:cNvSpPr>
                <p:nvPr/>
              </p:nvSpPr>
              <p:spPr bwMode="auto">
                <a:xfrm>
                  <a:off x="1551" y="2736"/>
                  <a:ext cx="7" cy="5"/>
                </a:xfrm>
                <a:custGeom>
                  <a:avLst/>
                  <a:gdLst>
                    <a:gd name="T0" fmla="*/ 0 w 42"/>
                    <a:gd name="T1" fmla="*/ 6 h 28"/>
                    <a:gd name="T2" fmla="*/ 0 w 42"/>
                    <a:gd name="T3" fmla="*/ 12 h 28"/>
                    <a:gd name="T4" fmla="*/ 42 w 42"/>
                    <a:gd name="T5" fmla="*/ 28 h 28"/>
                    <a:gd name="T6" fmla="*/ 42 w 42"/>
                    <a:gd name="T7" fmla="*/ 22 h 28"/>
                    <a:gd name="T8" fmla="*/ 30 w 42"/>
                    <a:gd name="T9" fmla="*/ 18 h 28"/>
                    <a:gd name="T10" fmla="*/ 30 w 42"/>
                    <a:gd name="T11" fmla="*/ 0 h 28"/>
                    <a:gd name="T12" fmla="*/ 25 w 42"/>
                    <a:gd name="T13" fmla="*/ 17 h 28"/>
                    <a:gd name="T14" fmla="*/ 12 w 42"/>
                    <a:gd name="T15" fmla="*/ 11 h 28"/>
                    <a:gd name="T16" fmla="*/ 9 w 42"/>
                    <a:gd name="T17" fmla="*/ 10 h 28"/>
                    <a:gd name="T18" fmla="*/ 4 w 42"/>
                    <a:gd name="T19" fmla="*/ 9 h 28"/>
                    <a:gd name="T20" fmla="*/ 4 w 42"/>
                    <a:gd name="T21" fmla="*/ 9 h 28"/>
                    <a:gd name="T22" fmla="*/ 0 w 42"/>
                    <a:gd name="T2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8">
                      <a:moveTo>
                        <a:pt x="0" y="6"/>
                      </a:moveTo>
                      <a:lnTo>
                        <a:pt x="0" y="12"/>
                      </a:lnTo>
                      <a:lnTo>
                        <a:pt x="42" y="28"/>
                      </a:lnTo>
                      <a:lnTo>
                        <a:pt x="42" y="22"/>
                      </a:lnTo>
                      <a:lnTo>
                        <a:pt x="30" y="18"/>
                      </a:lnTo>
                      <a:lnTo>
                        <a:pt x="30" y="0"/>
                      </a:lnTo>
                      <a:lnTo>
                        <a:pt x="25" y="17"/>
                      </a:lnTo>
                      <a:lnTo>
                        <a:pt x="12" y="11"/>
                      </a:lnTo>
                      <a:lnTo>
                        <a:pt x="9" y="10"/>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09" name="Freeform 3224"/>
                <p:cNvSpPr>
                  <a:spLocks/>
                </p:cNvSpPr>
                <p:nvPr/>
              </p:nvSpPr>
              <p:spPr bwMode="auto">
                <a:xfrm>
                  <a:off x="1551" y="2734"/>
                  <a:ext cx="7" cy="5"/>
                </a:xfrm>
                <a:custGeom>
                  <a:avLst/>
                  <a:gdLst>
                    <a:gd name="T0" fmla="*/ 0 w 42"/>
                    <a:gd name="T1" fmla="*/ 17 h 28"/>
                    <a:gd name="T2" fmla="*/ 4 w 42"/>
                    <a:gd name="T3" fmla="*/ 20 h 28"/>
                    <a:gd name="T4" fmla="*/ 9 w 42"/>
                    <a:gd name="T5" fmla="*/ 19 h 28"/>
                    <a:gd name="T6" fmla="*/ 12 w 42"/>
                    <a:gd name="T7" fmla="*/ 18 h 28"/>
                    <a:gd name="T8" fmla="*/ 17 w 42"/>
                    <a:gd name="T9" fmla="*/ 16 h 28"/>
                    <a:gd name="T10" fmla="*/ 24 w 42"/>
                    <a:gd name="T11" fmla="*/ 13 h 28"/>
                    <a:gd name="T12" fmla="*/ 25 w 42"/>
                    <a:gd name="T13" fmla="*/ 28 h 28"/>
                    <a:gd name="T14" fmla="*/ 30 w 42"/>
                    <a:gd name="T15" fmla="*/ 11 h 28"/>
                    <a:gd name="T16" fmla="*/ 42 w 42"/>
                    <a:gd name="T17" fmla="*/ 6 h 28"/>
                    <a:gd name="T18" fmla="*/ 42 w 42"/>
                    <a:gd name="T19" fmla="*/ 0 h 28"/>
                    <a:gd name="T20" fmla="*/ 0 w 42"/>
                    <a:gd name="T2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7"/>
                      </a:moveTo>
                      <a:lnTo>
                        <a:pt x="4" y="20"/>
                      </a:lnTo>
                      <a:lnTo>
                        <a:pt x="9" y="19"/>
                      </a:lnTo>
                      <a:lnTo>
                        <a:pt x="12" y="18"/>
                      </a:lnTo>
                      <a:lnTo>
                        <a:pt x="17" y="16"/>
                      </a:lnTo>
                      <a:lnTo>
                        <a:pt x="24" y="13"/>
                      </a:lnTo>
                      <a:lnTo>
                        <a:pt x="25" y="28"/>
                      </a:lnTo>
                      <a:lnTo>
                        <a:pt x="30" y="11"/>
                      </a:lnTo>
                      <a:lnTo>
                        <a:pt x="42" y="6"/>
                      </a:lnTo>
                      <a:lnTo>
                        <a:pt x="42"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0" name="Freeform 3225"/>
                <p:cNvSpPr>
                  <a:spLocks/>
                </p:cNvSpPr>
                <p:nvPr/>
              </p:nvSpPr>
              <p:spPr bwMode="auto">
                <a:xfrm>
                  <a:off x="1551" y="2733"/>
                  <a:ext cx="7" cy="0"/>
                </a:xfrm>
                <a:custGeom>
                  <a:avLst/>
                  <a:gdLst>
                    <a:gd name="T0" fmla="*/ 0 w 42"/>
                    <a:gd name="T1" fmla="*/ 0 h 6"/>
                    <a:gd name="T2" fmla="*/ 0 w 42"/>
                    <a:gd name="T3" fmla="*/ 6 h 6"/>
                    <a:gd name="T4" fmla="*/ 42 w 42"/>
                    <a:gd name="T5" fmla="*/ 6 h 6"/>
                    <a:gd name="T6" fmla="*/ 42 w 42"/>
                    <a:gd name="T7" fmla="*/ 0 h 6"/>
                    <a:gd name="T8" fmla="*/ 8 w 42"/>
                    <a:gd name="T9" fmla="*/ 0 h 6"/>
                    <a:gd name="T10" fmla="*/ 8 w 42"/>
                    <a:gd name="T11" fmla="*/ 0 h 6"/>
                    <a:gd name="T12" fmla="*/ 0 w 4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2" h="6">
                      <a:moveTo>
                        <a:pt x="0" y="0"/>
                      </a:moveTo>
                      <a:lnTo>
                        <a:pt x="0" y="6"/>
                      </a:lnTo>
                      <a:lnTo>
                        <a:pt x="42" y="6"/>
                      </a:lnTo>
                      <a:lnTo>
                        <a:pt x="42" y="0"/>
                      </a:lnTo>
                      <a:lnTo>
                        <a:pt x="8"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1" name="Freeform 3226"/>
                <p:cNvSpPr>
                  <a:spLocks/>
                </p:cNvSpPr>
                <p:nvPr/>
              </p:nvSpPr>
              <p:spPr bwMode="auto">
                <a:xfrm>
                  <a:off x="1551" y="2729"/>
                  <a:ext cx="7" cy="4"/>
                </a:xfrm>
                <a:custGeom>
                  <a:avLst/>
                  <a:gdLst>
                    <a:gd name="T0" fmla="*/ 0 w 42"/>
                    <a:gd name="T1" fmla="*/ 22 h 22"/>
                    <a:gd name="T2" fmla="*/ 8 w 42"/>
                    <a:gd name="T3" fmla="*/ 22 h 22"/>
                    <a:gd name="T4" fmla="*/ 42 w 42"/>
                    <a:gd name="T5" fmla="*/ 0 h 22"/>
                    <a:gd name="T6" fmla="*/ 33 w 42"/>
                    <a:gd name="T7" fmla="*/ 0 h 22"/>
                    <a:gd name="T8" fmla="*/ 0 w 42"/>
                    <a:gd name="T9" fmla="*/ 22 h 22"/>
                  </a:gdLst>
                  <a:ahLst/>
                  <a:cxnLst>
                    <a:cxn ang="0">
                      <a:pos x="T0" y="T1"/>
                    </a:cxn>
                    <a:cxn ang="0">
                      <a:pos x="T2" y="T3"/>
                    </a:cxn>
                    <a:cxn ang="0">
                      <a:pos x="T4" y="T5"/>
                    </a:cxn>
                    <a:cxn ang="0">
                      <a:pos x="T6" y="T7"/>
                    </a:cxn>
                    <a:cxn ang="0">
                      <a:pos x="T8" y="T9"/>
                    </a:cxn>
                  </a:cxnLst>
                  <a:rect l="0" t="0" r="r" b="b"/>
                  <a:pathLst>
                    <a:path w="42" h="22">
                      <a:moveTo>
                        <a:pt x="0" y="22"/>
                      </a:moveTo>
                      <a:lnTo>
                        <a:pt x="8" y="22"/>
                      </a:lnTo>
                      <a:lnTo>
                        <a:pt x="42" y="0"/>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2" name="Freeform 3227"/>
                <p:cNvSpPr>
                  <a:spLocks/>
                </p:cNvSpPr>
                <p:nvPr/>
              </p:nvSpPr>
              <p:spPr bwMode="auto">
                <a:xfrm>
                  <a:off x="1551" y="2728"/>
                  <a:ext cx="7" cy="1"/>
                </a:xfrm>
                <a:custGeom>
                  <a:avLst/>
                  <a:gdLst>
                    <a:gd name="T0" fmla="*/ 0 w 42"/>
                    <a:gd name="T1" fmla="*/ 0 h 5"/>
                    <a:gd name="T2" fmla="*/ 0 w 42"/>
                    <a:gd name="T3" fmla="*/ 5 h 5"/>
                    <a:gd name="T4" fmla="*/ 33 w 42"/>
                    <a:gd name="T5" fmla="*/ 5 h 5"/>
                    <a:gd name="T6" fmla="*/ 33 w 42"/>
                    <a:gd name="T7" fmla="*/ 5 h 5"/>
                    <a:gd name="T8" fmla="*/ 42 w 42"/>
                    <a:gd name="T9" fmla="*/ 5 h 5"/>
                    <a:gd name="T10" fmla="*/ 42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33" y="5"/>
                      </a:lnTo>
                      <a:lnTo>
                        <a:pt x="33" y="5"/>
                      </a:lnTo>
                      <a:lnTo>
                        <a:pt x="42" y="5"/>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3" name="Freeform 3228"/>
                <p:cNvSpPr>
                  <a:spLocks/>
                </p:cNvSpPr>
                <p:nvPr/>
              </p:nvSpPr>
              <p:spPr bwMode="auto">
                <a:xfrm>
                  <a:off x="1551" y="2720"/>
                  <a:ext cx="6" cy="5"/>
                </a:xfrm>
                <a:custGeom>
                  <a:avLst/>
                  <a:gdLst>
                    <a:gd name="T0" fmla="*/ 0 w 37"/>
                    <a:gd name="T1" fmla="*/ 8 h 30"/>
                    <a:gd name="T2" fmla="*/ 2 w 37"/>
                    <a:gd name="T3" fmla="*/ 21 h 30"/>
                    <a:gd name="T4" fmla="*/ 2 w 37"/>
                    <a:gd name="T5" fmla="*/ 16 h 30"/>
                    <a:gd name="T6" fmla="*/ 4 w 37"/>
                    <a:gd name="T7" fmla="*/ 13 h 30"/>
                    <a:gd name="T8" fmla="*/ 7 w 37"/>
                    <a:gd name="T9" fmla="*/ 8 h 30"/>
                    <a:gd name="T10" fmla="*/ 13 w 37"/>
                    <a:gd name="T11" fmla="*/ 6 h 30"/>
                    <a:gd name="T12" fmla="*/ 13 w 37"/>
                    <a:gd name="T13" fmla="*/ 6 h 30"/>
                    <a:gd name="T14" fmla="*/ 18 w 37"/>
                    <a:gd name="T15" fmla="*/ 6 h 30"/>
                    <a:gd name="T16" fmla="*/ 22 w 37"/>
                    <a:gd name="T17" fmla="*/ 6 h 30"/>
                    <a:gd name="T18" fmla="*/ 28 w 37"/>
                    <a:gd name="T19" fmla="*/ 7 h 30"/>
                    <a:gd name="T20" fmla="*/ 29 w 37"/>
                    <a:gd name="T21" fmla="*/ 8 h 30"/>
                    <a:gd name="T22" fmla="*/ 33 w 37"/>
                    <a:gd name="T23" fmla="*/ 11 h 30"/>
                    <a:gd name="T24" fmla="*/ 35 w 37"/>
                    <a:gd name="T25" fmla="*/ 16 h 30"/>
                    <a:gd name="T26" fmla="*/ 35 w 37"/>
                    <a:gd name="T27" fmla="*/ 21 h 30"/>
                    <a:gd name="T28" fmla="*/ 35 w 37"/>
                    <a:gd name="T29" fmla="*/ 30 h 30"/>
                    <a:gd name="T30" fmla="*/ 37 w 37"/>
                    <a:gd name="T31" fmla="*/ 8 h 30"/>
                    <a:gd name="T32" fmla="*/ 34 w 37"/>
                    <a:gd name="T33" fmla="*/ 5 h 30"/>
                    <a:gd name="T34" fmla="*/ 30 w 37"/>
                    <a:gd name="T35" fmla="*/ 2 h 30"/>
                    <a:gd name="T36" fmla="*/ 24 w 37"/>
                    <a:gd name="T37" fmla="*/ 1 h 30"/>
                    <a:gd name="T38" fmla="*/ 18 w 37"/>
                    <a:gd name="T39" fmla="*/ 0 h 30"/>
                    <a:gd name="T40" fmla="*/ 15 w 37"/>
                    <a:gd name="T41" fmla="*/ 0 h 30"/>
                    <a:gd name="T42" fmla="*/ 10 w 37"/>
                    <a:gd name="T43" fmla="*/ 1 h 30"/>
                    <a:gd name="T44" fmla="*/ 8 w 37"/>
                    <a:gd name="T45" fmla="*/ 2 h 30"/>
                    <a:gd name="T46" fmla="*/ 4 w 37"/>
                    <a:gd name="T47" fmla="*/ 4 h 30"/>
                    <a:gd name="T48" fmla="*/ 3 w 37"/>
                    <a:gd name="T49" fmla="*/ 5 h 30"/>
                    <a:gd name="T50" fmla="*/ 0 w 37"/>
                    <a:gd name="T51"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0">
                      <a:moveTo>
                        <a:pt x="0" y="8"/>
                      </a:moveTo>
                      <a:lnTo>
                        <a:pt x="2" y="21"/>
                      </a:lnTo>
                      <a:lnTo>
                        <a:pt x="2" y="16"/>
                      </a:lnTo>
                      <a:lnTo>
                        <a:pt x="4" y="13"/>
                      </a:lnTo>
                      <a:lnTo>
                        <a:pt x="7" y="8"/>
                      </a:lnTo>
                      <a:lnTo>
                        <a:pt x="13" y="6"/>
                      </a:lnTo>
                      <a:lnTo>
                        <a:pt x="13" y="6"/>
                      </a:lnTo>
                      <a:lnTo>
                        <a:pt x="18" y="6"/>
                      </a:lnTo>
                      <a:lnTo>
                        <a:pt x="22" y="6"/>
                      </a:lnTo>
                      <a:lnTo>
                        <a:pt x="28" y="7"/>
                      </a:lnTo>
                      <a:lnTo>
                        <a:pt x="29" y="8"/>
                      </a:lnTo>
                      <a:lnTo>
                        <a:pt x="33" y="11"/>
                      </a:lnTo>
                      <a:lnTo>
                        <a:pt x="35" y="16"/>
                      </a:lnTo>
                      <a:lnTo>
                        <a:pt x="35" y="21"/>
                      </a:lnTo>
                      <a:lnTo>
                        <a:pt x="35" y="30"/>
                      </a:lnTo>
                      <a:lnTo>
                        <a:pt x="37" y="8"/>
                      </a:lnTo>
                      <a:lnTo>
                        <a:pt x="34" y="5"/>
                      </a:lnTo>
                      <a:lnTo>
                        <a:pt x="30" y="2"/>
                      </a:lnTo>
                      <a:lnTo>
                        <a:pt x="24" y="1"/>
                      </a:lnTo>
                      <a:lnTo>
                        <a:pt x="18" y="0"/>
                      </a:lnTo>
                      <a:lnTo>
                        <a:pt x="15" y="0"/>
                      </a:lnTo>
                      <a:lnTo>
                        <a:pt x="10" y="1"/>
                      </a:lnTo>
                      <a:lnTo>
                        <a:pt x="8" y="2"/>
                      </a:lnTo>
                      <a:lnTo>
                        <a:pt x="4" y="4"/>
                      </a:lnTo>
                      <a:lnTo>
                        <a:pt x="3" y="5"/>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4" name="Freeform 3229"/>
                <p:cNvSpPr>
                  <a:spLocks/>
                </p:cNvSpPr>
                <p:nvPr/>
              </p:nvSpPr>
              <p:spPr bwMode="auto">
                <a:xfrm>
                  <a:off x="1550" y="2722"/>
                  <a:ext cx="8" cy="4"/>
                </a:xfrm>
                <a:custGeom>
                  <a:avLst/>
                  <a:gdLst>
                    <a:gd name="T0" fmla="*/ 0 w 43"/>
                    <a:gd name="T1" fmla="*/ 13 h 28"/>
                    <a:gd name="T2" fmla="*/ 1 w 43"/>
                    <a:gd name="T3" fmla="*/ 28 h 28"/>
                    <a:gd name="T4" fmla="*/ 43 w 43"/>
                    <a:gd name="T5" fmla="*/ 28 h 28"/>
                    <a:gd name="T6" fmla="*/ 43 w 43"/>
                    <a:gd name="T7" fmla="*/ 12 h 28"/>
                    <a:gd name="T8" fmla="*/ 43 w 43"/>
                    <a:gd name="T9" fmla="*/ 11 h 28"/>
                    <a:gd name="T10" fmla="*/ 42 w 43"/>
                    <a:gd name="T11" fmla="*/ 5 h 28"/>
                    <a:gd name="T12" fmla="*/ 40 w 43"/>
                    <a:gd name="T13" fmla="*/ 0 h 28"/>
                    <a:gd name="T14" fmla="*/ 38 w 43"/>
                    <a:gd name="T15" fmla="*/ 22 h 28"/>
                    <a:gd name="T16" fmla="*/ 5 w 43"/>
                    <a:gd name="T17" fmla="*/ 22 h 28"/>
                    <a:gd name="T18" fmla="*/ 5 w 43"/>
                    <a:gd name="T19" fmla="*/ 13 h 28"/>
                    <a:gd name="T20" fmla="*/ 3 w 43"/>
                    <a:gd name="T21" fmla="*/ 0 h 28"/>
                    <a:gd name="T22" fmla="*/ 3 w 43"/>
                    <a:gd name="T23" fmla="*/ 0 h 28"/>
                    <a:gd name="T24" fmla="*/ 1 w 43"/>
                    <a:gd name="T25" fmla="*/ 7 h 28"/>
                    <a:gd name="T26" fmla="*/ 1 w 43"/>
                    <a:gd name="T27" fmla="*/ 7 h 28"/>
                    <a:gd name="T28" fmla="*/ 0 w 43"/>
                    <a:gd name="T2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8">
                      <a:moveTo>
                        <a:pt x="0" y="13"/>
                      </a:moveTo>
                      <a:lnTo>
                        <a:pt x="1" y="28"/>
                      </a:lnTo>
                      <a:lnTo>
                        <a:pt x="43" y="28"/>
                      </a:lnTo>
                      <a:lnTo>
                        <a:pt x="43" y="12"/>
                      </a:lnTo>
                      <a:lnTo>
                        <a:pt x="43" y="11"/>
                      </a:lnTo>
                      <a:lnTo>
                        <a:pt x="42" y="5"/>
                      </a:lnTo>
                      <a:lnTo>
                        <a:pt x="40" y="0"/>
                      </a:lnTo>
                      <a:lnTo>
                        <a:pt x="38" y="22"/>
                      </a:lnTo>
                      <a:lnTo>
                        <a:pt x="5" y="22"/>
                      </a:lnTo>
                      <a:lnTo>
                        <a:pt x="5" y="13"/>
                      </a:lnTo>
                      <a:lnTo>
                        <a:pt x="3" y="0"/>
                      </a:lnTo>
                      <a:lnTo>
                        <a:pt x="3" y="0"/>
                      </a:lnTo>
                      <a:lnTo>
                        <a:pt x="1" y="7"/>
                      </a:lnTo>
                      <a:lnTo>
                        <a:pt x="1"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5" name="Freeform 3230"/>
                <p:cNvSpPr>
                  <a:spLocks/>
                </p:cNvSpPr>
                <p:nvPr/>
              </p:nvSpPr>
              <p:spPr bwMode="auto">
                <a:xfrm>
                  <a:off x="1551" y="2712"/>
                  <a:ext cx="7" cy="6"/>
                </a:xfrm>
                <a:custGeom>
                  <a:avLst/>
                  <a:gdLst>
                    <a:gd name="T0" fmla="*/ 0 w 41"/>
                    <a:gd name="T1" fmla="*/ 10 h 32"/>
                    <a:gd name="T2" fmla="*/ 2 w 41"/>
                    <a:gd name="T3" fmla="*/ 21 h 32"/>
                    <a:gd name="T4" fmla="*/ 2 w 41"/>
                    <a:gd name="T5" fmla="*/ 20 h 32"/>
                    <a:gd name="T6" fmla="*/ 3 w 41"/>
                    <a:gd name="T7" fmla="*/ 15 h 32"/>
                    <a:gd name="T8" fmla="*/ 6 w 41"/>
                    <a:gd name="T9" fmla="*/ 10 h 32"/>
                    <a:gd name="T10" fmla="*/ 8 w 41"/>
                    <a:gd name="T11" fmla="*/ 9 h 32"/>
                    <a:gd name="T12" fmla="*/ 14 w 41"/>
                    <a:gd name="T13" fmla="*/ 7 h 32"/>
                    <a:gd name="T14" fmla="*/ 19 w 41"/>
                    <a:gd name="T15" fmla="*/ 6 h 32"/>
                    <a:gd name="T16" fmla="*/ 22 w 41"/>
                    <a:gd name="T17" fmla="*/ 6 h 32"/>
                    <a:gd name="T18" fmla="*/ 28 w 41"/>
                    <a:gd name="T19" fmla="*/ 7 h 32"/>
                    <a:gd name="T20" fmla="*/ 32 w 41"/>
                    <a:gd name="T21" fmla="*/ 10 h 32"/>
                    <a:gd name="T22" fmla="*/ 33 w 41"/>
                    <a:gd name="T23" fmla="*/ 10 h 32"/>
                    <a:gd name="T24" fmla="*/ 36 w 41"/>
                    <a:gd name="T25" fmla="*/ 15 h 32"/>
                    <a:gd name="T26" fmla="*/ 37 w 41"/>
                    <a:gd name="T27" fmla="*/ 21 h 32"/>
                    <a:gd name="T28" fmla="*/ 39 w 41"/>
                    <a:gd name="T29" fmla="*/ 32 h 32"/>
                    <a:gd name="T30" fmla="*/ 41 w 41"/>
                    <a:gd name="T31" fmla="*/ 26 h 32"/>
                    <a:gd name="T32" fmla="*/ 41 w 41"/>
                    <a:gd name="T33" fmla="*/ 21 h 32"/>
                    <a:gd name="T34" fmla="*/ 41 w 41"/>
                    <a:gd name="T35" fmla="*/ 16 h 32"/>
                    <a:gd name="T36" fmla="*/ 39 w 41"/>
                    <a:gd name="T37" fmla="*/ 10 h 32"/>
                    <a:gd name="T38" fmla="*/ 35 w 41"/>
                    <a:gd name="T39" fmla="*/ 6 h 32"/>
                    <a:gd name="T40" fmla="*/ 35 w 41"/>
                    <a:gd name="T41" fmla="*/ 5 h 32"/>
                    <a:gd name="T42" fmla="*/ 31 w 41"/>
                    <a:gd name="T43" fmla="*/ 3 h 32"/>
                    <a:gd name="T44" fmla="*/ 25 w 41"/>
                    <a:gd name="T45" fmla="*/ 1 h 32"/>
                    <a:gd name="T46" fmla="*/ 19 w 41"/>
                    <a:gd name="T47" fmla="*/ 0 h 32"/>
                    <a:gd name="T48" fmla="*/ 19 w 41"/>
                    <a:gd name="T49" fmla="*/ 0 h 32"/>
                    <a:gd name="T50" fmla="*/ 13 w 41"/>
                    <a:gd name="T51" fmla="*/ 1 h 32"/>
                    <a:gd name="T52" fmla="*/ 7 w 41"/>
                    <a:gd name="T53" fmla="*/ 3 h 32"/>
                    <a:gd name="T54" fmla="*/ 3 w 41"/>
                    <a:gd name="T55" fmla="*/ 6 h 32"/>
                    <a:gd name="T56" fmla="*/ 0 w 41"/>
                    <a:gd name="T5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2">
                      <a:moveTo>
                        <a:pt x="0" y="10"/>
                      </a:moveTo>
                      <a:lnTo>
                        <a:pt x="2" y="21"/>
                      </a:lnTo>
                      <a:lnTo>
                        <a:pt x="2" y="20"/>
                      </a:lnTo>
                      <a:lnTo>
                        <a:pt x="3" y="15"/>
                      </a:lnTo>
                      <a:lnTo>
                        <a:pt x="6" y="10"/>
                      </a:lnTo>
                      <a:lnTo>
                        <a:pt x="8" y="9"/>
                      </a:lnTo>
                      <a:lnTo>
                        <a:pt x="14" y="7"/>
                      </a:lnTo>
                      <a:lnTo>
                        <a:pt x="19" y="6"/>
                      </a:lnTo>
                      <a:lnTo>
                        <a:pt x="22" y="6"/>
                      </a:lnTo>
                      <a:lnTo>
                        <a:pt x="28" y="7"/>
                      </a:lnTo>
                      <a:lnTo>
                        <a:pt x="32" y="10"/>
                      </a:lnTo>
                      <a:lnTo>
                        <a:pt x="33" y="10"/>
                      </a:lnTo>
                      <a:lnTo>
                        <a:pt x="36" y="15"/>
                      </a:lnTo>
                      <a:lnTo>
                        <a:pt x="37" y="21"/>
                      </a:lnTo>
                      <a:lnTo>
                        <a:pt x="39" y="32"/>
                      </a:lnTo>
                      <a:lnTo>
                        <a:pt x="41" y="26"/>
                      </a:lnTo>
                      <a:lnTo>
                        <a:pt x="41" y="21"/>
                      </a:lnTo>
                      <a:lnTo>
                        <a:pt x="41" y="16"/>
                      </a:lnTo>
                      <a:lnTo>
                        <a:pt x="39" y="10"/>
                      </a:lnTo>
                      <a:lnTo>
                        <a:pt x="35" y="6"/>
                      </a:lnTo>
                      <a:lnTo>
                        <a:pt x="35" y="5"/>
                      </a:lnTo>
                      <a:lnTo>
                        <a:pt x="31" y="3"/>
                      </a:lnTo>
                      <a:lnTo>
                        <a:pt x="25" y="1"/>
                      </a:lnTo>
                      <a:lnTo>
                        <a:pt x="19" y="0"/>
                      </a:lnTo>
                      <a:lnTo>
                        <a:pt x="19" y="0"/>
                      </a:lnTo>
                      <a:lnTo>
                        <a:pt x="13" y="1"/>
                      </a:lnTo>
                      <a:lnTo>
                        <a:pt x="7" y="3"/>
                      </a:lnTo>
                      <a:lnTo>
                        <a:pt x="3"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6" name="Freeform 3231"/>
                <p:cNvSpPr>
                  <a:spLocks/>
                </p:cNvSpPr>
                <p:nvPr/>
              </p:nvSpPr>
              <p:spPr bwMode="auto">
                <a:xfrm>
                  <a:off x="1550" y="2714"/>
                  <a:ext cx="7" cy="5"/>
                </a:xfrm>
                <a:custGeom>
                  <a:avLst/>
                  <a:gdLst>
                    <a:gd name="T0" fmla="*/ 0 w 41"/>
                    <a:gd name="T1" fmla="*/ 11 h 31"/>
                    <a:gd name="T2" fmla="*/ 0 w 41"/>
                    <a:gd name="T3" fmla="*/ 16 h 31"/>
                    <a:gd name="T4" fmla="*/ 2 w 41"/>
                    <a:gd name="T5" fmla="*/ 22 h 31"/>
                    <a:gd name="T6" fmla="*/ 5 w 41"/>
                    <a:gd name="T7" fmla="*/ 26 h 31"/>
                    <a:gd name="T8" fmla="*/ 6 w 41"/>
                    <a:gd name="T9" fmla="*/ 26 h 31"/>
                    <a:gd name="T10" fmla="*/ 10 w 41"/>
                    <a:gd name="T11" fmla="*/ 29 h 31"/>
                    <a:gd name="T12" fmla="*/ 16 w 41"/>
                    <a:gd name="T13" fmla="*/ 30 h 31"/>
                    <a:gd name="T14" fmla="*/ 22 w 41"/>
                    <a:gd name="T15" fmla="*/ 31 h 31"/>
                    <a:gd name="T16" fmla="*/ 27 w 41"/>
                    <a:gd name="T17" fmla="*/ 30 h 31"/>
                    <a:gd name="T18" fmla="*/ 33 w 41"/>
                    <a:gd name="T19" fmla="*/ 29 h 31"/>
                    <a:gd name="T20" fmla="*/ 37 w 41"/>
                    <a:gd name="T21" fmla="*/ 26 h 31"/>
                    <a:gd name="T22" fmla="*/ 41 w 41"/>
                    <a:gd name="T23" fmla="*/ 22 h 31"/>
                    <a:gd name="T24" fmla="*/ 39 w 41"/>
                    <a:gd name="T25" fmla="*/ 11 h 31"/>
                    <a:gd name="T26" fmla="*/ 39 w 41"/>
                    <a:gd name="T27" fmla="*/ 11 h 31"/>
                    <a:gd name="T28" fmla="*/ 37 w 41"/>
                    <a:gd name="T29" fmla="*/ 16 h 31"/>
                    <a:gd name="T30" fmla="*/ 34 w 41"/>
                    <a:gd name="T31" fmla="*/ 22 h 31"/>
                    <a:gd name="T32" fmla="*/ 33 w 41"/>
                    <a:gd name="T33" fmla="*/ 22 h 31"/>
                    <a:gd name="T34" fmla="*/ 28 w 41"/>
                    <a:gd name="T35" fmla="*/ 25 h 31"/>
                    <a:gd name="T36" fmla="*/ 22 w 41"/>
                    <a:gd name="T37" fmla="*/ 25 h 31"/>
                    <a:gd name="T38" fmla="*/ 19 w 41"/>
                    <a:gd name="T39" fmla="*/ 25 h 31"/>
                    <a:gd name="T40" fmla="*/ 13 w 41"/>
                    <a:gd name="T41" fmla="*/ 24 h 31"/>
                    <a:gd name="T42" fmla="*/ 8 w 41"/>
                    <a:gd name="T43" fmla="*/ 22 h 31"/>
                    <a:gd name="T44" fmla="*/ 8 w 41"/>
                    <a:gd name="T45" fmla="*/ 21 h 31"/>
                    <a:gd name="T46" fmla="*/ 5 w 41"/>
                    <a:gd name="T47" fmla="*/ 16 h 31"/>
                    <a:gd name="T48" fmla="*/ 4 w 41"/>
                    <a:gd name="T49" fmla="*/ 11 h 31"/>
                    <a:gd name="T50" fmla="*/ 2 w 41"/>
                    <a:gd name="T51" fmla="*/ 0 h 31"/>
                    <a:gd name="T52" fmla="*/ 0 w 41"/>
                    <a:gd name="T53" fmla="*/ 5 h 31"/>
                    <a:gd name="T54" fmla="*/ 0 w 41"/>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1">
                      <a:moveTo>
                        <a:pt x="0" y="11"/>
                      </a:moveTo>
                      <a:lnTo>
                        <a:pt x="0" y="16"/>
                      </a:lnTo>
                      <a:lnTo>
                        <a:pt x="2" y="22"/>
                      </a:lnTo>
                      <a:lnTo>
                        <a:pt x="5" y="26"/>
                      </a:lnTo>
                      <a:lnTo>
                        <a:pt x="6" y="26"/>
                      </a:lnTo>
                      <a:lnTo>
                        <a:pt x="10" y="29"/>
                      </a:lnTo>
                      <a:lnTo>
                        <a:pt x="16" y="30"/>
                      </a:lnTo>
                      <a:lnTo>
                        <a:pt x="22" y="31"/>
                      </a:lnTo>
                      <a:lnTo>
                        <a:pt x="27" y="30"/>
                      </a:lnTo>
                      <a:lnTo>
                        <a:pt x="33" y="29"/>
                      </a:lnTo>
                      <a:lnTo>
                        <a:pt x="37" y="26"/>
                      </a:lnTo>
                      <a:lnTo>
                        <a:pt x="41" y="22"/>
                      </a:lnTo>
                      <a:lnTo>
                        <a:pt x="39" y="11"/>
                      </a:lnTo>
                      <a:lnTo>
                        <a:pt x="39" y="11"/>
                      </a:lnTo>
                      <a:lnTo>
                        <a:pt x="37" y="16"/>
                      </a:lnTo>
                      <a:lnTo>
                        <a:pt x="34" y="22"/>
                      </a:lnTo>
                      <a:lnTo>
                        <a:pt x="33" y="22"/>
                      </a:lnTo>
                      <a:lnTo>
                        <a:pt x="28" y="25"/>
                      </a:lnTo>
                      <a:lnTo>
                        <a:pt x="22" y="25"/>
                      </a:lnTo>
                      <a:lnTo>
                        <a:pt x="19" y="25"/>
                      </a:lnTo>
                      <a:lnTo>
                        <a:pt x="13" y="24"/>
                      </a:lnTo>
                      <a:lnTo>
                        <a:pt x="8" y="22"/>
                      </a:lnTo>
                      <a:lnTo>
                        <a:pt x="8" y="21"/>
                      </a:lnTo>
                      <a:lnTo>
                        <a:pt x="5" y="16"/>
                      </a:lnTo>
                      <a:lnTo>
                        <a:pt x="4" y="11"/>
                      </a:lnTo>
                      <a:lnTo>
                        <a:pt x="2" y="0"/>
                      </a:lnTo>
                      <a:lnTo>
                        <a:pt x="0"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7" name="Line 3232"/>
                <p:cNvSpPr>
                  <a:spLocks noChangeShapeType="1"/>
                </p:cNvSpPr>
                <p:nvPr/>
              </p:nvSpPr>
              <p:spPr bwMode="auto">
                <a:xfrm flipV="1">
                  <a:off x="1561" y="2791"/>
                  <a:ext cx="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18" name="Line 3233"/>
                <p:cNvSpPr>
                  <a:spLocks noChangeShapeType="1"/>
                </p:cNvSpPr>
                <p:nvPr/>
              </p:nvSpPr>
              <p:spPr bwMode="auto">
                <a:xfrm flipH="1">
                  <a:off x="1565" y="2723"/>
                  <a:ext cx="4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19" name="Line 3234"/>
                <p:cNvSpPr>
                  <a:spLocks noChangeShapeType="1"/>
                </p:cNvSpPr>
                <p:nvPr/>
              </p:nvSpPr>
              <p:spPr bwMode="auto">
                <a:xfrm flipH="1">
                  <a:off x="1540" y="2705"/>
                  <a:ext cx="79"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0" name="Freeform 3235"/>
                <p:cNvSpPr>
                  <a:spLocks/>
                </p:cNvSpPr>
                <p:nvPr/>
              </p:nvSpPr>
              <p:spPr bwMode="auto">
                <a:xfrm>
                  <a:off x="1540" y="2745"/>
                  <a:ext cx="7" cy="5"/>
                </a:xfrm>
                <a:custGeom>
                  <a:avLst/>
                  <a:gdLst>
                    <a:gd name="T0" fmla="*/ 40 w 40"/>
                    <a:gd name="T1" fmla="*/ 28 h 28"/>
                    <a:gd name="T2" fmla="*/ 39 w 40"/>
                    <a:gd name="T3" fmla="*/ 20 h 28"/>
                    <a:gd name="T4" fmla="*/ 37 w 40"/>
                    <a:gd name="T5" fmla="*/ 14 h 28"/>
                    <a:gd name="T6" fmla="*/ 33 w 40"/>
                    <a:gd name="T7" fmla="*/ 8 h 28"/>
                    <a:gd name="T8" fmla="*/ 28 w 40"/>
                    <a:gd name="T9" fmla="*/ 4 h 28"/>
                    <a:gd name="T10" fmla="*/ 20 w 40"/>
                    <a:gd name="T11" fmla="*/ 1 h 28"/>
                    <a:gd name="T12" fmla="*/ 14 w 40"/>
                    <a:gd name="T13" fmla="*/ 0 h 28"/>
                    <a:gd name="T14" fmla="*/ 6 w 40"/>
                    <a:gd name="T15" fmla="*/ 1 h 28"/>
                    <a:gd name="T16" fmla="*/ 0 w 40"/>
                    <a:gd name="T17"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8">
                      <a:moveTo>
                        <a:pt x="40" y="28"/>
                      </a:moveTo>
                      <a:lnTo>
                        <a:pt x="39" y="20"/>
                      </a:lnTo>
                      <a:lnTo>
                        <a:pt x="37" y="14"/>
                      </a:lnTo>
                      <a:lnTo>
                        <a:pt x="33" y="8"/>
                      </a:lnTo>
                      <a:lnTo>
                        <a:pt x="28" y="4"/>
                      </a:lnTo>
                      <a:lnTo>
                        <a:pt x="20" y="1"/>
                      </a:lnTo>
                      <a:lnTo>
                        <a:pt x="14" y="0"/>
                      </a:lnTo>
                      <a:lnTo>
                        <a:pt x="6" y="1"/>
                      </a:lnTo>
                      <a:lnTo>
                        <a:pt x="0"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1" name="Freeform 3236"/>
                <p:cNvSpPr>
                  <a:spLocks/>
                </p:cNvSpPr>
                <p:nvPr/>
              </p:nvSpPr>
              <p:spPr bwMode="auto">
                <a:xfrm>
                  <a:off x="1561" y="2740"/>
                  <a:ext cx="4" cy="5"/>
                </a:xfrm>
                <a:custGeom>
                  <a:avLst/>
                  <a:gdLst>
                    <a:gd name="T0" fmla="*/ 21 w 21"/>
                    <a:gd name="T1" fmla="*/ 0 h 32"/>
                    <a:gd name="T2" fmla="*/ 16 w 21"/>
                    <a:gd name="T3" fmla="*/ 3 h 32"/>
                    <a:gd name="T4" fmla="*/ 10 w 21"/>
                    <a:gd name="T5" fmla="*/ 7 h 32"/>
                    <a:gd name="T6" fmla="*/ 5 w 21"/>
                    <a:gd name="T7" fmla="*/ 13 h 32"/>
                    <a:gd name="T8" fmla="*/ 2 w 21"/>
                    <a:gd name="T9" fmla="*/ 18 h 32"/>
                    <a:gd name="T10" fmla="*/ 1 w 21"/>
                    <a:gd name="T11" fmla="*/ 25 h 32"/>
                    <a:gd name="T12" fmla="*/ 0 w 21"/>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21" h="32">
                      <a:moveTo>
                        <a:pt x="21" y="0"/>
                      </a:moveTo>
                      <a:lnTo>
                        <a:pt x="16" y="3"/>
                      </a:lnTo>
                      <a:lnTo>
                        <a:pt x="10" y="7"/>
                      </a:lnTo>
                      <a:lnTo>
                        <a:pt x="5" y="13"/>
                      </a:lnTo>
                      <a:lnTo>
                        <a:pt x="2" y="18"/>
                      </a:lnTo>
                      <a:lnTo>
                        <a:pt x="1" y="25"/>
                      </a:lnTo>
                      <a:lnTo>
                        <a:pt x="0"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2" name="Line 3237"/>
                <p:cNvSpPr>
                  <a:spLocks noChangeShapeType="1"/>
                </p:cNvSpPr>
                <p:nvPr/>
              </p:nvSpPr>
              <p:spPr bwMode="auto">
                <a:xfrm>
                  <a:off x="1619" y="2705"/>
                  <a:ext cx="2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3" name="Line 3238"/>
                <p:cNvSpPr>
                  <a:spLocks noChangeShapeType="1"/>
                </p:cNvSpPr>
                <p:nvPr/>
              </p:nvSpPr>
              <p:spPr bwMode="auto">
                <a:xfrm flipV="1">
                  <a:off x="1619" y="2720"/>
                  <a:ext cx="2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4" name="Line 3239"/>
                <p:cNvSpPr>
                  <a:spLocks noChangeShapeType="1"/>
                </p:cNvSpPr>
                <p:nvPr/>
              </p:nvSpPr>
              <p:spPr bwMode="auto">
                <a:xfrm flipH="1">
                  <a:off x="1605" y="2720"/>
                  <a:ext cx="1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5" name="Freeform 3240"/>
                <p:cNvSpPr>
                  <a:spLocks/>
                </p:cNvSpPr>
                <p:nvPr/>
              </p:nvSpPr>
              <p:spPr bwMode="auto">
                <a:xfrm>
                  <a:off x="1738" y="2787"/>
                  <a:ext cx="1" cy="3"/>
                </a:xfrm>
                <a:custGeom>
                  <a:avLst/>
                  <a:gdLst>
                    <a:gd name="T0" fmla="*/ 0 w 10"/>
                    <a:gd name="T1" fmla="*/ 13 h 19"/>
                    <a:gd name="T2" fmla="*/ 0 w 10"/>
                    <a:gd name="T3" fmla="*/ 19 h 19"/>
                    <a:gd name="T4" fmla="*/ 1 w 10"/>
                    <a:gd name="T5" fmla="*/ 19 h 19"/>
                    <a:gd name="T6" fmla="*/ 6 w 10"/>
                    <a:gd name="T7" fmla="*/ 18 h 19"/>
                    <a:gd name="T8" fmla="*/ 10 w 10"/>
                    <a:gd name="T9" fmla="*/ 13 h 19"/>
                    <a:gd name="T10" fmla="*/ 9 w 10"/>
                    <a:gd name="T11" fmla="*/ 0 h 19"/>
                    <a:gd name="T12" fmla="*/ 8 w 10"/>
                    <a:gd name="T13" fmla="*/ 4 h 19"/>
                    <a:gd name="T14" fmla="*/ 7 w 10"/>
                    <a:gd name="T15" fmla="*/ 9 h 19"/>
                    <a:gd name="T16" fmla="*/ 5 w 10"/>
                    <a:gd name="T17" fmla="*/ 11 h 19"/>
                    <a:gd name="T18" fmla="*/ 0 w 10"/>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0" y="13"/>
                      </a:moveTo>
                      <a:lnTo>
                        <a:pt x="0" y="19"/>
                      </a:lnTo>
                      <a:lnTo>
                        <a:pt x="1" y="19"/>
                      </a:lnTo>
                      <a:lnTo>
                        <a:pt x="6" y="18"/>
                      </a:lnTo>
                      <a:lnTo>
                        <a:pt x="10" y="13"/>
                      </a:lnTo>
                      <a:lnTo>
                        <a:pt x="9" y="0"/>
                      </a:lnTo>
                      <a:lnTo>
                        <a:pt x="8" y="4"/>
                      </a:lnTo>
                      <a:lnTo>
                        <a:pt x="7" y="9"/>
                      </a:lnTo>
                      <a:lnTo>
                        <a:pt x="5"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6" name="Freeform 3241"/>
                <p:cNvSpPr>
                  <a:spLocks/>
                </p:cNvSpPr>
                <p:nvPr/>
              </p:nvSpPr>
              <p:spPr bwMode="auto">
                <a:xfrm>
                  <a:off x="1733" y="2785"/>
                  <a:ext cx="7" cy="5"/>
                </a:xfrm>
                <a:custGeom>
                  <a:avLst/>
                  <a:gdLst>
                    <a:gd name="T0" fmla="*/ 0 w 42"/>
                    <a:gd name="T1" fmla="*/ 29 h 32"/>
                    <a:gd name="T2" fmla="*/ 3 w 42"/>
                    <a:gd name="T3" fmla="*/ 31 h 32"/>
                    <a:gd name="T4" fmla="*/ 9 w 42"/>
                    <a:gd name="T5" fmla="*/ 32 h 32"/>
                    <a:gd name="T6" fmla="*/ 12 w 42"/>
                    <a:gd name="T7" fmla="*/ 32 h 32"/>
                    <a:gd name="T8" fmla="*/ 16 w 42"/>
                    <a:gd name="T9" fmla="*/ 29 h 32"/>
                    <a:gd name="T10" fmla="*/ 18 w 42"/>
                    <a:gd name="T11" fmla="*/ 25 h 32"/>
                    <a:gd name="T12" fmla="*/ 20 w 42"/>
                    <a:gd name="T13" fmla="*/ 20 h 32"/>
                    <a:gd name="T14" fmla="*/ 22 w 42"/>
                    <a:gd name="T15" fmla="*/ 13 h 32"/>
                    <a:gd name="T16" fmla="*/ 24 w 42"/>
                    <a:gd name="T17" fmla="*/ 9 h 32"/>
                    <a:gd name="T18" fmla="*/ 25 w 42"/>
                    <a:gd name="T19" fmla="*/ 8 h 32"/>
                    <a:gd name="T20" fmla="*/ 29 w 42"/>
                    <a:gd name="T21" fmla="*/ 6 h 32"/>
                    <a:gd name="T22" fmla="*/ 30 w 42"/>
                    <a:gd name="T23" fmla="*/ 6 h 32"/>
                    <a:gd name="T24" fmla="*/ 34 w 42"/>
                    <a:gd name="T25" fmla="*/ 9 h 32"/>
                    <a:gd name="T26" fmla="*/ 35 w 42"/>
                    <a:gd name="T27" fmla="*/ 11 h 32"/>
                    <a:gd name="T28" fmla="*/ 36 w 42"/>
                    <a:gd name="T29" fmla="*/ 16 h 32"/>
                    <a:gd name="T30" fmla="*/ 37 w 42"/>
                    <a:gd name="T31" fmla="*/ 29 h 32"/>
                    <a:gd name="T32" fmla="*/ 38 w 42"/>
                    <a:gd name="T33" fmla="*/ 27 h 32"/>
                    <a:gd name="T34" fmla="*/ 41 w 42"/>
                    <a:gd name="T35" fmla="*/ 23 h 32"/>
                    <a:gd name="T36" fmla="*/ 42 w 42"/>
                    <a:gd name="T37" fmla="*/ 16 h 32"/>
                    <a:gd name="T38" fmla="*/ 42 w 42"/>
                    <a:gd name="T39" fmla="*/ 15 h 32"/>
                    <a:gd name="T40" fmla="*/ 41 w 42"/>
                    <a:gd name="T41" fmla="*/ 9 h 32"/>
                    <a:gd name="T42" fmla="*/ 37 w 42"/>
                    <a:gd name="T43" fmla="*/ 5 h 32"/>
                    <a:gd name="T44" fmla="*/ 34 w 42"/>
                    <a:gd name="T45" fmla="*/ 2 h 32"/>
                    <a:gd name="T46" fmla="*/ 29 w 42"/>
                    <a:gd name="T47" fmla="*/ 0 h 32"/>
                    <a:gd name="T48" fmla="*/ 27 w 42"/>
                    <a:gd name="T49" fmla="*/ 0 h 32"/>
                    <a:gd name="T50" fmla="*/ 21 w 42"/>
                    <a:gd name="T51" fmla="*/ 3 h 32"/>
                    <a:gd name="T52" fmla="*/ 20 w 42"/>
                    <a:gd name="T53" fmla="*/ 4 h 32"/>
                    <a:gd name="T54" fmla="*/ 17 w 42"/>
                    <a:gd name="T55" fmla="*/ 9 h 32"/>
                    <a:gd name="T56" fmla="*/ 17 w 42"/>
                    <a:gd name="T57" fmla="*/ 11 h 32"/>
                    <a:gd name="T58" fmla="*/ 15 w 42"/>
                    <a:gd name="T59" fmla="*/ 18 h 32"/>
                    <a:gd name="T60" fmla="*/ 14 w 42"/>
                    <a:gd name="T61" fmla="*/ 21 h 32"/>
                    <a:gd name="T62" fmla="*/ 13 w 42"/>
                    <a:gd name="T63" fmla="*/ 25 h 32"/>
                    <a:gd name="T64" fmla="*/ 9 w 42"/>
                    <a:gd name="T65" fmla="*/ 27 h 32"/>
                    <a:gd name="T66" fmla="*/ 9 w 42"/>
                    <a:gd name="T67" fmla="*/ 27 h 32"/>
                    <a:gd name="T68" fmla="*/ 3 w 42"/>
                    <a:gd name="T69" fmla="*/ 25 h 32"/>
                    <a:gd name="T70" fmla="*/ 3 w 42"/>
                    <a:gd name="T71" fmla="*/ 24 h 32"/>
                    <a:gd name="T72" fmla="*/ 2 w 42"/>
                    <a:gd name="T73" fmla="*/ 18 h 32"/>
                    <a:gd name="T74" fmla="*/ 0 w 42"/>
                    <a:gd name="T7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32">
                      <a:moveTo>
                        <a:pt x="0" y="29"/>
                      </a:moveTo>
                      <a:lnTo>
                        <a:pt x="3" y="31"/>
                      </a:lnTo>
                      <a:lnTo>
                        <a:pt x="9" y="32"/>
                      </a:lnTo>
                      <a:lnTo>
                        <a:pt x="12" y="32"/>
                      </a:lnTo>
                      <a:lnTo>
                        <a:pt x="16" y="29"/>
                      </a:lnTo>
                      <a:lnTo>
                        <a:pt x="18" y="25"/>
                      </a:lnTo>
                      <a:lnTo>
                        <a:pt x="20" y="20"/>
                      </a:lnTo>
                      <a:lnTo>
                        <a:pt x="22" y="13"/>
                      </a:lnTo>
                      <a:lnTo>
                        <a:pt x="24" y="9"/>
                      </a:lnTo>
                      <a:lnTo>
                        <a:pt x="25" y="8"/>
                      </a:lnTo>
                      <a:lnTo>
                        <a:pt x="29" y="6"/>
                      </a:lnTo>
                      <a:lnTo>
                        <a:pt x="30" y="6"/>
                      </a:lnTo>
                      <a:lnTo>
                        <a:pt x="34" y="9"/>
                      </a:lnTo>
                      <a:lnTo>
                        <a:pt x="35" y="11"/>
                      </a:lnTo>
                      <a:lnTo>
                        <a:pt x="36" y="16"/>
                      </a:lnTo>
                      <a:lnTo>
                        <a:pt x="37" y="29"/>
                      </a:lnTo>
                      <a:lnTo>
                        <a:pt x="38" y="27"/>
                      </a:lnTo>
                      <a:lnTo>
                        <a:pt x="41" y="23"/>
                      </a:lnTo>
                      <a:lnTo>
                        <a:pt x="42" y="16"/>
                      </a:lnTo>
                      <a:lnTo>
                        <a:pt x="42" y="15"/>
                      </a:lnTo>
                      <a:lnTo>
                        <a:pt x="41" y="9"/>
                      </a:lnTo>
                      <a:lnTo>
                        <a:pt x="37" y="5"/>
                      </a:lnTo>
                      <a:lnTo>
                        <a:pt x="34" y="2"/>
                      </a:lnTo>
                      <a:lnTo>
                        <a:pt x="29" y="0"/>
                      </a:lnTo>
                      <a:lnTo>
                        <a:pt x="27" y="0"/>
                      </a:lnTo>
                      <a:lnTo>
                        <a:pt x="21" y="3"/>
                      </a:lnTo>
                      <a:lnTo>
                        <a:pt x="20" y="4"/>
                      </a:lnTo>
                      <a:lnTo>
                        <a:pt x="17" y="9"/>
                      </a:lnTo>
                      <a:lnTo>
                        <a:pt x="17" y="11"/>
                      </a:lnTo>
                      <a:lnTo>
                        <a:pt x="15" y="18"/>
                      </a:lnTo>
                      <a:lnTo>
                        <a:pt x="14" y="21"/>
                      </a:lnTo>
                      <a:lnTo>
                        <a:pt x="13" y="25"/>
                      </a:lnTo>
                      <a:lnTo>
                        <a:pt x="9" y="27"/>
                      </a:lnTo>
                      <a:lnTo>
                        <a:pt x="9" y="27"/>
                      </a:lnTo>
                      <a:lnTo>
                        <a:pt x="3" y="25"/>
                      </a:lnTo>
                      <a:lnTo>
                        <a:pt x="3" y="24"/>
                      </a:lnTo>
                      <a:lnTo>
                        <a:pt x="2" y="18"/>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7" name="Freeform 3242"/>
                <p:cNvSpPr>
                  <a:spLocks/>
                </p:cNvSpPr>
                <p:nvPr/>
              </p:nvSpPr>
              <p:spPr bwMode="auto">
                <a:xfrm>
                  <a:off x="1733" y="2785"/>
                  <a:ext cx="2" cy="4"/>
                </a:xfrm>
                <a:custGeom>
                  <a:avLst/>
                  <a:gdLst>
                    <a:gd name="T0" fmla="*/ 0 w 13"/>
                    <a:gd name="T1" fmla="*/ 16 h 27"/>
                    <a:gd name="T2" fmla="*/ 0 w 13"/>
                    <a:gd name="T3" fmla="*/ 17 h 27"/>
                    <a:gd name="T4" fmla="*/ 1 w 13"/>
                    <a:gd name="T5" fmla="*/ 22 h 27"/>
                    <a:gd name="T6" fmla="*/ 3 w 13"/>
                    <a:gd name="T7" fmla="*/ 27 h 27"/>
                    <a:gd name="T8" fmla="*/ 5 w 13"/>
                    <a:gd name="T9" fmla="*/ 16 h 27"/>
                    <a:gd name="T10" fmla="*/ 5 w 13"/>
                    <a:gd name="T11" fmla="*/ 13 h 27"/>
                    <a:gd name="T12" fmla="*/ 7 w 13"/>
                    <a:gd name="T13" fmla="*/ 8 h 27"/>
                    <a:gd name="T14" fmla="*/ 8 w 13"/>
                    <a:gd name="T15" fmla="*/ 7 h 27"/>
                    <a:gd name="T16" fmla="*/ 13 w 13"/>
                    <a:gd name="T17" fmla="*/ 5 h 27"/>
                    <a:gd name="T18" fmla="*/ 13 w 13"/>
                    <a:gd name="T19" fmla="*/ 0 h 27"/>
                    <a:gd name="T20" fmla="*/ 7 w 13"/>
                    <a:gd name="T21" fmla="*/ 1 h 27"/>
                    <a:gd name="T22" fmla="*/ 3 w 13"/>
                    <a:gd name="T23" fmla="*/ 5 h 27"/>
                    <a:gd name="T24" fmla="*/ 3 w 13"/>
                    <a:gd name="T25" fmla="*/ 5 h 27"/>
                    <a:gd name="T26" fmla="*/ 1 w 13"/>
                    <a:gd name="T27" fmla="*/ 10 h 27"/>
                    <a:gd name="T28" fmla="*/ 0 w 13"/>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7">
                      <a:moveTo>
                        <a:pt x="0" y="16"/>
                      </a:moveTo>
                      <a:lnTo>
                        <a:pt x="0" y="17"/>
                      </a:lnTo>
                      <a:lnTo>
                        <a:pt x="1" y="22"/>
                      </a:lnTo>
                      <a:lnTo>
                        <a:pt x="3" y="27"/>
                      </a:lnTo>
                      <a:lnTo>
                        <a:pt x="5" y="16"/>
                      </a:lnTo>
                      <a:lnTo>
                        <a:pt x="5" y="13"/>
                      </a:lnTo>
                      <a:lnTo>
                        <a:pt x="7" y="8"/>
                      </a:lnTo>
                      <a:lnTo>
                        <a:pt x="8" y="7"/>
                      </a:lnTo>
                      <a:lnTo>
                        <a:pt x="13" y="5"/>
                      </a:lnTo>
                      <a:lnTo>
                        <a:pt x="13" y="0"/>
                      </a:lnTo>
                      <a:lnTo>
                        <a:pt x="7" y="1"/>
                      </a:lnTo>
                      <a:lnTo>
                        <a:pt x="3" y="5"/>
                      </a:lnTo>
                      <a:lnTo>
                        <a:pt x="3" y="5"/>
                      </a:lnTo>
                      <a:lnTo>
                        <a:pt x="1"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8" name="Freeform 3243"/>
                <p:cNvSpPr>
                  <a:spLocks/>
                </p:cNvSpPr>
                <p:nvPr/>
              </p:nvSpPr>
              <p:spPr bwMode="auto">
                <a:xfrm>
                  <a:off x="1733" y="2779"/>
                  <a:ext cx="7" cy="5"/>
                </a:xfrm>
                <a:custGeom>
                  <a:avLst/>
                  <a:gdLst>
                    <a:gd name="T0" fmla="*/ 0 w 43"/>
                    <a:gd name="T1" fmla="*/ 6 h 28"/>
                    <a:gd name="T2" fmla="*/ 0 w 43"/>
                    <a:gd name="T3" fmla="*/ 12 h 28"/>
                    <a:gd name="T4" fmla="*/ 43 w 43"/>
                    <a:gd name="T5" fmla="*/ 28 h 28"/>
                    <a:gd name="T6" fmla="*/ 43 w 43"/>
                    <a:gd name="T7" fmla="*/ 22 h 28"/>
                    <a:gd name="T8" fmla="*/ 30 w 43"/>
                    <a:gd name="T9" fmla="*/ 18 h 28"/>
                    <a:gd name="T10" fmla="*/ 30 w 43"/>
                    <a:gd name="T11" fmla="*/ 0 h 28"/>
                    <a:gd name="T12" fmla="*/ 24 w 43"/>
                    <a:gd name="T13" fmla="*/ 16 h 28"/>
                    <a:gd name="T14" fmla="*/ 12 w 43"/>
                    <a:gd name="T15" fmla="*/ 11 h 28"/>
                    <a:gd name="T16" fmla="*/ 10 w 43"/>
                    <a:gd name="T17" fmla="*/ 10 h 28"/>
                    <a:gd name="T18" fmla="*/ 4 w 43"/>
                    <a:gd name="T19" fmla="*/ 9 h 28"/>
                    <a:gd name="T20" fmla="*/ 4 w 43"/>
                    <a:gd name="T21" fmla="*/ 9 h 28"/>
                    <a:gd name="T22" fmla="*/ 0 w 43"/>
                    <a:gd name="T2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8">
                      <a:moveTo>
                        <a:pt x="0" y="6"/>
                      </a:moveTo>
                      <a:lnTo>
                        <a:pt x="0" y="12"/>
                      </a:lnTo>
                      <a:lnTo>
                        <a:pt x="43" y="28"/>
                      </a:lnTo>
                      <a:lnTo>
                        <a:pt x="43" y="22"/>
                      </a:lnTo>
                      <a:lnTo>
                        <a:pt x="30" y="18"/>
                      </a:lnTo>
                      <a:lnTo>
                        <a:pt x="30" y="0"/>
                      </a:lnTo>
                      <a:lnTo>
                        <a:pt x="24" y="16"/>
                      </a:lnTo>
                      <a:lnTo>
                        <a:pt x="12" y="11"/>
                      </a:lnTo>
                      <a:lnTo>
                        <a:pt x="10" y="10"/>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29" name="Freeform 3244"/>
                <p:cNvSpPr>
                  <a:spLocks/>
                </p:cNvSpPr>
                <p:nvPr/>
              </p:nvSpPr>
              <p:spPr bwMode="auto">
                <a:xfrm>
                  <a:off x="1733" y="2777"/>
                  <a:ext cx="7" cy="5"/>
                </a:xfrm>
                <a:custGeom>
                  <a:avLst/>
                  <a:gdLst>
                    <a:gd name="T0" fmla="*/ 0 w 43"/>
                    <a:gd name="T1" fmla="*/ 18 h 28"/>
                    <a:gd name="T2" fmla="*/ 4 w 43"/>
                    <a:gd name="T3" fmla="*/ 21 h 28"/>
                    <a:gd name="T4" fmla="*/ 9 w 43"/>
                    <a:gd name="T5" fmla="*/ 19 h 28"/>
                    <a:gd name="T6" fmla="*/ 12 w 43"/>
                    <a:gd name="T7" fmla="*/ 19 h 28"/>
                    <a:gd name="T8" fmla="*/ 17 w 43"/>
                    <a:gd name="T9" fmla="*/ 17 h 28"/>
                    <a:gd name="T10" fmla="*/ 24 w 43"/>
                    <a:gd name="T11" fmla="*/ 14 h 28"/>
                    <a:gd name="T12" fmla="*/ 24 w 43"/>
                    <a:gd name="T13" fmla="*/ 28 h 28"/>
                    <a:gd name="T14" fmla="*/ 30 w 43"/>
                    <a:gd name="T15" fmla="*/ 12 h 28"/>
                    <a:gd name="T16" fmla="*/ 43 w 43"/>
                    <a:gd name="T17" fmla="*/ 6 h 28"/>
                    <a:gd name="T18" fmla="*/ 43 w 43"/>
                    <a:gd name="T19" fmla="*/ 0 h 28"/>
                    <a:gd name="T20" fmla="*/ 0 w 43"/>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8"/>
                      </a:moveTo>
                      <a:lnTo>
                        <a:pt x="4" y="21"/>
                      </a:lnTo>
                      <a:lnTo>
                        <a:pt x="9" y="19"/>
                      </a:lnTo>
                      <a:lnTo>
                        <a:pt x="12" y="19"/>
                      </a:lnTo>
                      <a:lnTo>
                        <a:pt x="17" y="17"/>
                      </a:lnTo>
                      <a:lnTo>
                        <a:pt x="24" y="14"/>
                      </a:lnTo>
                      <a:lnTo>
                        <a:pt x="24" y="28"/>
                      </a:lnTo>
                      <a:lnTo>
                        <a:pt x="30" y="12"/>
                      </a:lnTo>
                      <a:lnTo>
                        <a:pt x="43" y="6"/>
                      </a:lnTo>
                      <a:lnTo>
                        <a:pt x="43"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0" name="Freeform 3245"/>
                <p:cNvSpPr>
                  <a:spLocks/>
                </p:cNvSpPr>
                <p:nvPr/>
              </p:nvSpPr>
              <p:spPr bwMode="auto">
                <a:xfrm>
                  <a:off x="1733" y="2776"/>
                  <a:ext cx="7" cy="1"/>
                </a:xfrm>
                <a:custGeom>
                  <a:avLst/>
                  <a:gdLst>
                    <a:gd name="T0" fmla="*/ 0 w 44"/>
                    <a:gd name="T1" fmla="*/ 0 h 6"/>
                    <a:gd name="T2" fmla="*/ 0 w 44"/>
                    <a:gd name="T3" fmla="*/ 6 h 6"/>
                    <a:gd name="T4" fmla="*/ 44 w 44"/>
                    <a:gd name="T5" fmla="*/ 6 h 6"/>
                    <a:gd name="T6" fmla="*/ 44 w 44"/>
                    <a:gd name="T7" fmla="*/ 0 h 6"/>
                    <a:gd name="T8" fmla="*/ 10 w 44"/>
                    <a:gd name="T9" fmla="*/ 0 h 6"/>
                    <a:gd name="T10" fmla="*/ 10 w 44"/>
                    <a:gd name="T11" fmla="*/ 0 h 6"/>
                    <a:gd name="T12" fmla="*/ 0 w 4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0" y="0"/>
                      </a:moveTo>
                      <a:lnTo>
                        <a:pt x="0" y="6"/>
                      </a:lnTo>
                      <a:lnTo>
                        <a:pt x="44" y="6"/>
                      </a:lnTo>
                      <a:lnTo>
                        <a:pt x="44" y="0"/>
                      </a:lnTo>
                      <a:lnTo>
                        <a:pt x="10" y="0"/>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1" name="Freeform 3246"/>
                <p:cNvSpPr>
                  <a:spLocks/>
                </p:cNvSpPr>
                <p:nvPr/>
              </p:nvSpPr>
              <p:spPr bwMode="auto">
                <a:xfrm>
                  <a:off x="1733" y="2772"/>
                  <a:ext cx="7" cy="4"/>
                </a:xfrm>
                <a:custGeom>
                  <a:avLst/>
                  <a:gdLst>
                    <a:gd name="T0" fmla="*/ 0 w 44"/>
                    <a:gd name="T1" fmla="*/ 22 h 22"/>
                    <a:gd name="T2" fmla="*/ 10 w 44"/>
                    <a:gd name="T3" fmla="*/ 22 h 22"/>
                    <a:gd name="T4" fmla="*/ 44 w 44"/>
                    <a:gd name="T5" fmla="*/ 0 h 22"/>
                    <a:gd name="T6" fmla="*/ 34 w 44"/>
                    <a:gd name="T7" fmla="*/ 0 h 22"/>
                    <a:gd name="T8" fmla="*/ 0 w 44"/>
                    <a:gd name="T9" fmla="*/ 22 h 22"/>
                  </a:gdLst>
                  <a:ahLst/>
                  <a:cxnLst>
                    <a:cxn ang="0">
                      <a:pos x="T0" y="T1"/>
                    </a:cxn>
                    <a:cxn ang="0">
                      <a:pos x="T2" y="T3"/>
                    </a:cxn>
                    <a:cxn ang="0">
                      <a:pos x="T4" y="T5"/>
                    </a:cxn>
                    <a:cxn ang="0">
                      <a:pos x="T6" y="T7"/>
                    </a:cxn>
                    <a:cxn ang="0">
                      <a:pos x="T8" y="T9"/>
                    </a:cxn>
                  </a:cxnLst>
                  <a:rect l="0" t="0" r="r" b="b"/>
                  <a:pathLst>
                    <a:path w="44" h="22">
                      <a:moveTo>
                        <a:pt x="0" y="22"/>
                      </a:moveTo>
                      <a:lnTo>
                        <a:pt x="10" y="22"/>
                      </a:lnTo>
                      <a:lnTo>
                        <a:pt x="44" y="0"/>
                      </a:lnTo>
                      <a:lnTo>
                        <a:pt x="34"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2" name="Freeform 3247"/>
                <p:cNvSpPr>
                  <a:spLocks/>
                </p:cNvSpPr>
                <p:nvPr/>
              </p:nvSpPr>
              <p:spPr bwMode="auto">
                <a:xfrm>
                  <a:off x="1733" y="2771"/>
                  <a:ext cx="7" cy="1"/>
                </a:xfrm>
                <a:custGeom>
                  <a:avLst/>
                  <a:gdLst>
                    <a:gd name="T0" fmla="*/ 0 w 44"/>
                    <a:gd name="T1" fmla="*/ 2 h 7"/>
                    <a:gd name="T2" fmla="*/ 0 w 44"/>
                    <a:gd name="T3" fmla="*/ 7 h 7"/>
                    <a:gd name="T4" fmla="*/ 34 w 44"/>
                    <a:gd name="T5" fmla="*/ 7 h 7"/>
                    <a:gd name="T6" fmla="*/ 34 w 44"/>
                    <a:gd name="T7" fmla="*/ 7 h 7"/>
                    <a:gd name="T8" fmla="*/ 44 w 44"/>
                    <a:gd name="T9" fmla="*/ 7 h 7"/>
                    <a:gd name="T10" fmla="*/ 44 w 44"/>
                    <a:gd name="T11" fmla="*/ 0 h 7"/>
                    <a:gd name="T12" fmla="*/ 0 w 4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0" y="2"/>
                      </a:moveTo>
                      <a:lnTo>
                        <a:pt x="0" y="7"/>
                      </a:lnTo>
                      <a:lnTo>
                        <a:pt x="34" y="7"/>
                      </a:lnTo>
                      <a:lnTo>
                        <a:pt x="34" y="7"/>
                      </a:lnTo>
                      <a:lnTo>
                        <a:pt x="44" y="7"/>
                      </a:lnTo>
                      <a:lnTo>
                        <a:pt x="44"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3" name="Freeform 3248"/>
                <p:cNvSpPr>
                  <a:spLocks/>
                </p:cNvSpPr>
                <p:nvPr/>
              </p:nvSpPr>
              <p:spPr bwMode="auto">
                <a:xfrm>
                  <a:off x="1737" y="2761"/>
                  <a:ext cx="3" cy="5"/>
                </a:xfrm>
                <a:custGeom>
                  <a:avLst/>
                  <a:gdLst>
                    <a:gd name="T0" fmla="*/ 0 w 18"/>
                    <a:gd name="T1" fmla="*/ 3 h 27"/>
                    <a:gd name="T2" fmla="*/ 0 w 18"/>
                    <a:gd name="T3" fmla="*/ 17 h 27"/>
                    <a:gd name="T4" fmla="*/ 0 w 18"/>
                    <a:gd name="T5" fmla="*/ 13 h 27"/>
                    <a:gd name="T6" fmla="*/ 2 w 18"/>
                    <a:gd name="T7" fmla="*/ 8 h 27"/>
                    <a:gd name="T8" fmla="*/ 2 w 18"/>
                    <a:gd name="T9" fmla="*/ 7 h 27"/>
                    <a:gd name="T10" fmla="*/ 8 w 18"/>
                    <a:gd name="T11" fmla="*/ 5 h 27"/>
                    <a:gd name="T12" fmla="*/ 8 w 18"/>
                    <a:gd name="T13" fmla="*/ 5 h 27"/>
                    <a:gd name="T14" fmla="*/ 13 w 18"/>
                    <a:gd name="T15" fmla="*/ 7 h 27"/>
                    <a:gd name="T16" fmla="*/ 14 w 18"/>
                    <a:gd name="T17" fmla="*/ 9 h 27"/>
                    <a:gd name="T18" fmla="*/ 15 w 18"/>
                    <a:gd name="T19" fmla="*/ 16 h 27"/>
                    <a:gd name="T20" fmla="*/ 15 w 18"/>
                    <a:gd name="T21" fmla="*/ 27 h 27"/>
                    <a:gd name="T22" fmla="*/ 18 w 18"/>
                    <a:gd name="T23" fmla="*/ 5 h 27"/>
                    <a:gd name="T24" fmla="*/ 14 w 18"/>
                    <a:gd name="T25" fmla="*/ 1 h 27"/>
                    <a:gd name="T26" fmla="*/ 13 w 18"/>
                    <a:gd name="T27" fmla="*/ 1 h 27"/>
                    <a:gd name="T28" fmla="*/ 8 w 18"/>
                    <a:gd name="T29" fmla="*/ 0 h 27"/>
                    <a:gd name="T30" fmla="*/ 7 w 18"/>
                    <a:gd name="T31" fmla="*/ 0 h 27"/>
                    <a:gd name="T32" fmla="*/ 1 w 18"/>
                    <a:gd name="T33" fmla="*/ 2 h 27"/>
                    <a:gd name="T34" fmla="*/ 0 w 18"/>
                    <a:gd name="T35"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7">
                      <a:moveTo>
                        <a:pt x="0" y="3"/>
                      </a:moveTo>
                      <a:lnTo>
                        <a:pt x="0" y="17"/>
                      </a:lnTo>
                      <a:lnTo>
                        <a:pt x="0" y="13"/>
                      </a:lnTo>
                      <a:lnTo>
                        <a:pt x="2" y="8"/>
                      </a:lnTo>
                      <a:lnTo>
                        <a:pt x="2" y="7"/>
                      </a:lnTo>
                      <a:lnTo>
                        <a:pt x="8" y="5"/>
                      </a:lnTo>
                      <a:lnTo>
                        <a:pt x="8" y="5"/>
                      </a:lnTo>
                      <a:lnTo>
                        <a:pt x="13" y="7"/>
                      </a:lnTo>
                      <a:lnTo>
                        <a:pt x="14" y="9"/>
                      </a:lnTo>
                      <a:lnTo>
                        <a:pt x="15" y="16"/>
                      </a:lnTo>
                      <a:lnTo>
                        <a:pt x="15" y="27"/>
                      </a:lnTo>
                      <a:lnTo>
                        <a:pt x="18" y="5"/>
                      </a:lnTo>
                      <a:lnTo>
                        <a:pt x="14" y="1"/>
                      </a:lnTo>
                      <a:lnTo>
                        <a:pt x="13" y="1"/>
                      </a:lnTo>
                      <a:lnTo>
                        <a:pt x="8" y="0"/>
                      </a:lnTo>
                      <a:lnTo>
                        <a:pt x="7" y="0"/>
                      </a:lnTo>
                      <a:lnTo>
                        <a:pt x="1" y="2"/>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4" name="Freeform 3249"/>
                <p:cNvSpPr>
                  <a:spLocks/>
                </p:cNvSpPr>
                <p:nvPr/>
              </p:nvSpPr>
              <p:spPr bwMode="auto">
                <a:xfrm>
                  <a:off x="1733" y="2762"/>
                  <a:ext cx="3" cy="4"/>
                </a:xfrm>
                <a:custGeom>
                  <a:avLst/>
                  <a:gdLst>
                    <a:gd name="T0" fmla="*/ 0 w 17"/>
                    <a:gd name="T1" fmla="*/ 3 h 25"/>
                    <a:gd name="T2" fmla="*/ 2 w 17"/>
                    <a:gd name="T3" fmla="*/ 16 h 25"/>
                    <a:gd name="T4" fmla="*/ 2 w 17"/>
                    <a:gd name="T5" fmla="*/ 11 h 25"/>
                    <a:gd name="T6" fmla="*/ 4 w 17"/>
                    <a:gd name="T7" fmla="*/ 6 h 25"/>
                    <a:gd name="T8" fmla="*/ 9 w 17"/>
                    <a:gd name="T9" fmla="*/ 5 h 25"/>
                    <a:gd name="T10" fmla="*/ 13 w 17"/>
                    <a:gd name="T11" fmla="*/ 6 h 25"/>
                    <a:gd name="T12" fmla="*/ 15 w 17"/>
                    <a:gd name="T13" fmla="*/ 11 h 25"/>
                    <a:gd name="T14" fmla="*/ 15 w 17"/>
                    <a:gd name="T15" fmla="*/ 15 h 25"/>
                    <a:gd name="T16" fmla="*/ 15 w 17"/>
                    <a:gd name="T17" fmla="*/ 25 h 25"/>
                    <a:gd name="T18" fmla="*/ 17 w 17"/>
                    <a:gd name="T19" fmla="*/ 5 h 25"/>
                    <a:gd name="T20" fmla="*/ 13 w 17"/>
                    <a:gd name="T21" fmla="*/ 1 h 25"/>
                    <a:gd name="T22" fmla="*/ 8 w 17"/>
                    <a:gd name="T23" fmla="*/ 0 h 25"/>
                    <a:gd name="T24" fmla="*/ 5 w 17"/>
                    <a:gd name="T25" fmla="*/ 0 h 25"/>
                    <a:gd name="T26" fmla="*/ 0 w 17"/>
                    <a:gd name="T2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25">
                      <a:moveTo>
                        <a:pt x="0" y="3"/>
                      </a:moveTo>
                      <a:lnTo>
                        <a:pt x="2" y="16"/>
                      </a:lnTo>
                      <a:lnTo>
                        <a:pt x="2" y="11"/>
                      </a:lnTo>
                      <a:lnTo>
                        <a:pt x="4" y="6"/>
                      </a:lnTo>
                      <a:lnTo>
                        <a:pt x="9" y="5"/>
                      </a:lnTo>
                      <a:lnTo>
                        <a:pt x="13" y="6"/>
                      </a:lnTo>
                      <a:lnTo>
                        <a:pt x="15" y="11"/>
                      </a:lnTo>
                      <a:lnTo>
                        <a:pt x="15" y="15"/>
                      </a:lnTo>
                      <a:lnTo>
                        <a:pt x="15" y="25"/>
                      </a:lnTo>
                      <a:lnTo>
                        <a:pt x="17" y="5"/>
                      </a:lnTo>
                      <a:lnTo>
                        <a:pt x="13" y="1"/>
                      </a:lnTo>
                      <a:lnTo>
                        <a:pt x="8" y="0"/>
                      </a:lnTo>
                      <a:lnTo>
                        <a:pt x="5"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5" name="Freeform 3250"/>
                <p:cNvSpPr>
                  <a:spLocks/>
                </p:cNvSpPr>
                <p:nvPr/>
              </p:nvSpPr>
              <p:spPr bwMode="auto">
                <a:xfrm>
                  <a:off x="1733" y="2762"/>
                  <a:ext cx="7" cy="5"/>
                </a:xfrm>
                <a:custGeom>
                  <a:avLst/>
                  <a:gdLst>
                    <a:gd name="T0" fmla="*/ 0 w 43"/>
                    <a:gd name="T1" fmla="*/ 13 h 29"/>
                    <a:gd name="T2" fmla="*/ 0 w 43"/>
                    <a:gd name="T3" fmla="*/ 29 h 29"/>
                    <a:gd name="T4" fmla="*/ 43 w 43"/>
                    <a:gd name="T5" fmla="*/ 29 h 29"/>
                    <a:gd name="T6" fmla="*/ 43 w 43"/>
                    <a:gd name="T7" fmla="*/ 13 h 29"/>
                    <a:gd name="T8" fmla="*/ 43 w 43"/>
                    <a:gd name="T9" fmla="*/ 9 h 29"/>
                    <a:gd name="T10" fmla="*/ 41 w 43"/>
                    <a:gd name="T11" fmla="*/ 3 h 29"/>
                    <a:gd name="T12" fmla="*/ 41 w 43"/>
                    <a:gd name="T13" fmla="*/ 2 h 29"/>
                    <a:gd name="T14" fmla="*/ 38 w 43"/>
                    <a:gd name="T15" fmla="*/ 24 h 29"/>
                    <a:gd name="T16" fmla="*/ 23 w 43"/>
                    <a:gd name="T17" fmla="*/ 24 h 29"/>
                    <a:gd name="T18" fmla="*/ 23 w 43"/>
                    <a:gd name="T19" fmla="*/ 14 h 29"/>
                    <a:gd name="T20" fmla="*/ 23 w 43"/>
                    <a:gd name="T21" fmla="*/ 0 h 29"/>
                    <a:gd name="T22" fmla="*/ 20 w 43"/>
                    <a:gd name="T23" fmla="*/ 4 h 29"/>
                    <a:gd name="T24" fmla="*/ 20 w 43"/>
                    <a:gd name="T25" fmla="*/ 4 h 29"/>
                    <a:gd name="T26" fmla="*/ 18 w 43"/>
                    <a:gd name="T27" fmla="*/ 24 h 29"/>
                    <a:gd name="T28" fmla="*/ 5 w 43"/>
                    <a:gd name="T29" fmla="*/ 24 h 29"/>
                    <a:gd name="T30" fmla="*/ 5 w 43"/>
                    <a:gd name="T31" fmla="*/ 15 h 29"/>
                    <a:gd name="T32" fmla="*/ 3 w 43"/>
                    <a:gd name="T33" fmla="*/ 2 h 29"/>
                    <a:gd name="T34" fmla="*/ 3 w 43"/>
                    <a:gd name="T35" fmla="*/ 2 h 29"/>
                    <a:gd name="T36" fmla="*/ 1 w 43"/>
                    <a:gd name="T37" fmla="*/ 6 h 29"/>
                    <a:gd name="T38" fmla="*/ 0 w 43"/>
                    <a:gd name="T3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0" y="13"/>
                      </a:moveTo>
                      <a:lnTo>
                        <a:pt x="0" y="29"/>
                      </a:lnTo>
                      <a:lnTo>
                        <a:pt x="43" y="29"/>
                      </a:lnTo>
                      <a:lnTo>
                        <a:pt x="43" y="13"/>
                      </a:lnTo>
                      <a:lnTo>
                        <a:pt x="43" y="9"/>
                      </a:lnTo>
                      <a:lnTo>
                        <a:pt x="41" y="3"/>
                      </a:lnTo>
                      <a:lnTo>
                        <a:pt x="41" y="2"/>
                      </a:lnTo>
                      <a:lnTo>
                        <a:pt x="38" y="24"/>
                      </a:lnTo>
                      <a:lnTo>
                        <a:pt x="23" y="24"/>
                      </a:lnTo>
                      <a:lnTo>
                        <a:pt x="23" y="14"/>
                      </a:lnTo>
                      <a:lnTo>
                        <a:pt x="23" y="0"/>
                      </a:lnTo>
                      <a:lnTo>
                        <a:pt x="20" y="4"/>
                      </a:lnTo>
                      <a:lnTo>
                        <a:pt x="20" y="4"/>
                      </a:lnTo>
                      <a:lnTo>
                        <a:pt x="18" y="24"/>
                      </a:lnTo>
                      <a:lnTo>
                        <a:pt x="5" y="24"/>
                      </a:lnTo>
                      <a:lnTo>
                        <a:pt x="5" y="15"/>
                      </a:lnTo>
                      <a:lnTo>
                        <a:pt x="3" y="2"/>
                      </a:lnTo>
                      <a:lnTo>
                        <a:pt x="3" y="2"/>
                      </a:lnTo>
                      <a:lnTo>
                        <a:pt x="1"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6" name="Rectangle 3251"/>
                <p:cNvSpPr>
                  <a:spLocks noChangeArrowheads="1"/>
                </p:cNvSpPr>
                <p:nvPr/>
              </p:nvSpPr>
              <p:spPr bwMode="auto">
                <a:xfrm>
                  <a:off x="1739" y="2759"/>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7" name="Freeform 3252"/>
                <p:cNvSpPr>
                  <a:spLocks/>
                </p:cNvSpPr>
                <p:nvPr/>
              </p:nvSpPr>
              <p:spPr bwMode="auto">
                <a:xfrm>
                  <a:off x="1733" y="2749"/>
                  <a:ext cx="6" cy="5"/>
                </a:xfrm>
                <a:custGeom>
                  <a:avLst/>
                  <a:gdLst>
                    <a:gd name="T0" fmla="*/ 0 w 38"/>
                    <a:gd name="T1" fmla="*/ 9 h 30"/>
                    <a:gd name="T2" fmla="*/ 3 w 38"/>
                    <a:gd name="T3" fmla="*/ 20 h 30"/>
                    <a:gd name="T4" fmla="*/ 3 w 38"/>
                    <a:gd name="T5" fmla="*/ 16 h 30"/>
                    <a:gd name="T6" fmla="*/ 4 w 38"/>
                    <a:gd name="T7" fmla="*/ 12 h 30"/>
                    <a:gd name="T8" fmla="*/ 8 w 38"/>
                    <a:gd name="T9" fmla="*/ 9 h 30"/>
                    <a:gd name="T10" fmla="*/ 13 w 38"/>
                    <a:gd name="T11" fmla="*/ 7 h 30"/>
                    <a:gd name="T12" fmla="*/ 13 w 38"/>
                    <a:gd name="T13" fmla="*/ 7 h 30"/>
                    <a:gd name="T14" fmla="*/ 19 w 38"/>
                    <a:gd name="T15" fmla="*/ 5 h 30"/>
                    <a:gd name="T16" fmla="*/ 23 w 38"/>
                    <a:gd name="T17" fmla="*/ 7 h 30"/>
                    <a:gd name="T18" fmla="*/ 28 w 38"/>
                    <a:gd name="T19" fmla="*/ 8 h 30"/>
                    <a:gd name="T20" fmla="*/ 29 w 38"/>
                    <a:gd name="T21" fmla="*/ 8 h 30"/>
                    <a:gd name="T22" fmla="*/ 33 w 38"/>
                    <a:gd name="T23" fmla="*/ 11 h 30"/>
                    <a:gd name="T24" fmla="*/ 35 w 38"/>
                    <a:gd name="T25" fmla="*/ 16 h 30"/>
                    <a:gd name="T26" fmla="*/ 35 w 38"/>
                    <a:gd name="T27" fmla="*/ 20 h 30"/>
                    <a:gd name="T28" fmla="*/ 35 w 38"/>
                    <a:gd name="T29" fmla="*/ 30 h 30"/>
                    <a:gd name="T30" fmla="*/ 38 w 38"/>
                    <a:gd name="T31" fmla="*/ 8 h 30"/>
                    <a:gd name="T32" fmla="*/ 34 w 38"/>
                    <a:gd name="T33" fmla="*/ 4 h 30"/>
                    <a:gd name="T34" fmla="*/ 31 w 38"/>
                    <a:gd name="T35" fmla="*/ 2 h 30"/>
                    <a:gd name="T36" fmla="*/ 26 w 38"/>
                    <a:gd name="T37" fmla="*/ 0 h 30"/>
                    <a:gd name="T38" fmla="*/ 19 w 38"/>
                    <a:gd name="T39" fmla="*/ 0 h 30"/>
                    <a:gd name="T40" fmla="*/ 16 w 38"/>
                    <a:gd name="T41" fmla="*/ 0 h 30"/>
                    <a:gd name="T42" fmla="*/ 11 w 38"/>
                    <a:gd name="T43" fmla="*/ 1 h 30"/>
                    <a:gd name="T44" fmla="*/ 10 w 38"/>
                    <a:gd name="T45" fmla="*/ 1 h 30"/>
                    <a:gd name="T46" fmla="*/ 4 w 38"/>
                    <a:gd name="T47" fmla="*/ 4 h 30"/>
                    <a:gd name="T48" fmla="*/ 4 w 38"/>
                    <a:gd name="T49" fmla="*/ 4 h 30"/>
                    <a:gd name="T50" fmla="*/ 0 w 38"/>
                    <a:gd name="T51"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30">
                      <a:moveTo>
                        <a:pt x="0" y="9"/>
                      </a:moveTo>
                      <a:lnTo>
                        <a:pt x="3" y="20"/>
                      </a:lnTo>
                      <a:lnTo>
                        <a:pt x="3" y="16"/>
                      </a:lnTo>
                      <a:lnTo>
                        <a:pt x="4" y="12"/>
                      </a:lnTo>
                      <a:lnTo>
                        <a:pt x="8" y="9"/>
                      </a:lnTo>
                      <a:lnTo>
                        <a:pt x="13" y="7"/>
                      </a:lnTo>
                      <a:lnTo>
                        <a:pt x="13" y="7"/>
                      </a:lnTo>
                      <a:lnTo>
                        <a:pt x="19" y="5"/>
                      </a:lnTo>
                      <a:lnTo>
                        <a:pt x="23" y="7"/>
                      </a:lnTo>
                      <a:lnTo>
                        <a:pt x="28" y="8"/>
                      </a:lnTo>
                      <a:lnTo>
                        <a:pt x="29" y="8"/>
                      </a:lnTo>
                      <a:lnTo>
                        <a:pt x="33" y="11"/>
                      </a:lnTo>
                      <a:lnTo>
                        <a:pt x="35" y="16"/>
                      </a:lnTo>
                      <a:lnTo>
                        <a:pt x="35" y="20"/>
                      </a:lnTo>
                      <a:lnTo>
                        <a:pt x="35" y="30"/>
                      </a:lnTo>
                      <a:lnTo>
                        <a:pt x="38" y="8"/>
                      </a:lnTo>
                      <a:lnTo>
                        <a:pt x="34" y="4"/>
                      </a:lnTo>
                      <a:lnTo>
                        <a:pt x="31" y="2"/>
                      </a:lnTo>
                      <a:lnTo>
                        <a:pt x="26" y="0"/>
                      </a:lnTo>
                      <a:lnTo>
                        <a:pt x="19" y="0"/>
                      </a:lnTo>
                      <a:lnTo>
                        <a:pt x="16" y="0"/>
                      </a:lnTo>
                      <a:lnTo>
                        <a:pt x="11" y="1"/>
                      </a:lnTo>
                      <a:lnTo>
                        <a:pt x="10" y="1"/>
                      </a:lnTo>
                      <a:lnTo>
                        <a:pt x="4" y="4"/>
                      </a:lnTo>
                      <a:lnTo>
                        <a:pt x="4" y="4"/>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8" name="Freeform 3253"/>
                <p:cNvSpPr>
                  <a:spLocks/>
                </p:cNvSpPr>
                <p:nvPr/>
              </p:nvSpPr>
              <p:spPr bwMode="auto">
                <a:xfrm>
                  <a:off x="1733" y="2750"/>
                  <a:ext cx="7" cy="4"/>
                </a:xfrm>
                <a:custGeom>
                  <a:avLst/>
                  <a:gdLst>
                    <a:gd name="T0" fmla="*/ 0 w 43"/>
                    <a:gd name="T1" fmla="*/ 12 h 27"/>
                    <a:gd name="T2" fmla="*/ 0 w 43"/>
                    <a:gd name="T3" fmla="*/ 27 h 27"/>
                    <a:gd name="T4" fmla="*/ 43 w 43"/>
                    <a:gd name="T5" fmla="*/ 27 h 27"/>
                    <a:gd name="T6" fmla="*/ 43 w 43"/>
                    <a:gd name="T7" fmla="*/ 12 h 27"/>
                    <a:gd name="T8" fmla="*/ 43 w 43"/>
                    <a:gd name="T9" fmla="*/ 11 h 27"/>
                    <a:gd name="T10" fmla="*/ 41 w 43"/>
                    <a:gd name="T11" fmla="*/ 5 h 27"/>
                    <a:gd name="T12" fmla="*/ 40 w 43"/>
                    <a:gd name="T13" fmla="*/ 0 h 27"/>
                    <a:gd name="T14" fmla="*/ 37 w 43"/>
                    <a:gd name="T15" fmla="*/ 22 h 27"/>
                    <a:gd name="T16" fmla="*/ 5 w 43"/>
                    <a:gd name="T17" fmla="*/ 22 h 27"/>
                    <a:gd name="T18" fmla="*/ 5 w 43"/>
                    <a:gd name="T19" fmla="*/ 12 h 27"/>
                    <a:gd name="T20" fmla="*/ 2 w 43"/>
                    <a:gd name="T21" fmla="*/ 1 h 27"/>
                    <a:gd name="T22" fmla="*/ 2 w 43"/>
                    <a:gd name="T23" fmla="*/ 1 h 27"/>
                    <a:gd name="T24" fmla="*/ 0 w 43"/>
                    <a:gd name="T25" fmla="*/ 6 h 27"/>
                    <a:gd name="T26" fmla="*/ 0 w 43"/>
                    <a:gd name="T27" fmla="*/ 7 h 27"/>
                    <a:gd name="T28" fmla="*/ 0 w 43"/>
                    <a:gd name="T29"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7">
                      <a:moveTo>
                        <a:pt x="0" y="12"/>
                      </a:moveTo>
                      <a:lnTo>
                        <a:pt x="0" y="27"/>
                      </a:lnTo>
                      <a:lnTo>
                        <a:pt x="43" y="27"/>
                      </a:lnTo>
                      <a:lnTo>
                        <a:pt x="43" y="12"/>
                      </a:lnTo>
                      <a:lnTo>
                        <a:pt x="43" y="11"/>
                      </a:lnTo>
                      <a:lnTo>
                        <a:pt x="41" y="5"/>
                      </a:lnTo>
                      <a:lnTo>
                        <a:pt x="40" y="0"/>
                      </a:lnTo>
                      <a:lnTo>
                        <a:pt x="37" y="22"/>
                      </a:lnTo>
                      <a:lnTo>
                        <a:pt x="5" y="22"/>
                      </a:lnTo>
                      <a:lnTo>
                        <a:pt x="5" y="12"/>
                      </a:lnTo>
                      <a:lnTo>
                        <a:pt x="2" y="1"/>
                      </a:lnTo>
                      <a:lnTo>
                        <a:pt x="2" y="1"/>
                      </a:lnTo>
                      <a:lnTo>
                        <a:pt x="0" y="6"/>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9" name="Freeform 3254"/>
                <p:cNvSpPr>
                  <a:spLocks/>
                </p:cNvSpPr>
                <p:nvPr/>
              </p:nvSpPr>
              <p:spPr bwMode="auto">
                <a:xfrm>
                  <a:off x="1733" y="2742"/>
                  <a:ext cx="7" cy="5"/>
                </a:xfrm>
                <a:custGeom>
                  <a:avLst/>
                  <a:gdLst>
                    <a:gd name="T0" fmla="*/ 0 w 43"/>
                    <a:gd name="T1" fmla="*/ 1 h 32"/>
                    <a:gd name="T2" fmla="*/ 0 w 43"/>
                    <a:gd name="T3" fmla="*/ 32 h 32"/>
                    <a:gd name="T4" fmla="*/ 43 w 43"/>
                    <a:gd name="T5" fmla="*/ 32 h 32"/>
                    <a:gd name="T6" fmla="*/ 43 w 43"/>
                    <a:gd name="T7" fmla="*/ 0 h 32"/>
                    <a:gd name="T8" fmla="*/ 37 w 43"/>
                    <a:gd name="T9" fmla="*/ 0 h 32"/>
                    <a:gd name="T10" fmla="*/ 37 w 43"/>
                    <a:gd name="T11" fmla="*/ 25 h 32"/>
                    <a:gd name="T12" fmla="*/ 23 w 43"/>
                    <a:gd name="T13" fmla="*/ 25 h 32"/>
                    <a:gd name="T14" fmla="*/ 23 w 43"/>
                    <a:gd name="T15" fmla="*/ 2 h 32"/>
                    <a:gd name="T16" fmla="*/ 18 w 43"/>
                    <a:gd name="T17" fmla="*/ 2 h 32"/>
                    <a:gd name="T18" fmla="*/ 18 w 43"/>
                    <a:gd name="T19" fmla="*/ 25 h 32"/>
                    <a:gd name="T20" fmla="*/ 5 w 43"/>
                    <a:gd name="T21" fmla="*/ 25 h 32"/>
                    <a:gd name="T22" fmla="*/ 5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7" y="0"/>
                      </a:lnTo>
                      <a:lnTo>
                        <a:pt x="37" y="25"/>
                      </a:lnTo>
                      <a:lnTo>
                        <a:pt x="23" y="25"/>
                      </a:lnTo>
                      <a:lnTo>
                        <a:pt x="23" y="2"/>
                      </a:lnTo>
                      <a:lnTo>
                        <a:pt x="18" y="2"/>
                      </a:lnTo>
                      <a:lnTo>
                        <a:pt x="18" y="25"/>
                      </a:lnTo>
                      <a:lnTo>
                        <a:pt x="5" y="25"/>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0" name="Freeform 3255"/>
                <p:cNvSpPr>
                  <a:spLocks/>
                </p:cNvSpPr>
                <p:nvPr/>
              </p:nvSpPr>
              <p:spPr bwMode="auto">
                <a:xfrm>
                  <a:off x="1733" y="2736"/>
                  <a:ext cx="7" cy="5"/>
                </a:xfrm>
                <a:custGeom>
                  <a:avLst/>
                  <a:gdLst>
                    <a:gd name="T0" fmla="*/ 0 w 43"/>
                    <a:gd name="T1" fmla="*/ 21 h 27"/>
                    <a:gd name="T2" fmla="*/ 0 w 43"/>
                    <a:gd name="T3" fmla="*/ 27 h 27"/>
                    <a:gd name="T4" fmla="*/ 43 w 43"/>
                    <a:gd name="T5" fmla="*/ 26 h 27"/>
                    <a:gd name="T6" fmla="*/ 43 w 43"/>
                    <a:gd name="T7" fmla="*/ 0 h 27"/>
                    <a:gd name="T8" fmla="*/ 37 w 43"/>
                    <a:gd name="T9" fmla="*/ 0 h 27"/>
                    <a:gd name="T10" fmla="*/ 37 w 43"/>
                    <a:gd name="T11" fmla="*/ 21 h 27"/>
                    <a:gd name="T12" fmla="*/ 0 w 43"/>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0" y="21"/>
                      </a:moveTo>
                      <a:lnTo>
                        <a:pt x="0" y="27"/>
                      </a:lnTo>
                      <a:lnTo>
                        <a:pt x="43" y="26"/>
                      </a:lnTo>
                      <a:lnTo>
                        <a:pt x="43"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1" name="Freeform 3256"/>
                <p:cNvSpPr>
                  <a:spLocks/>
                </p:cNvSpPr>
                <p:nvPr/>
              </p:nvSpPr>
              <p:spPr bwMode="auto">
                <a:xfrm>
                  <a:off x="1733" y="2731"/>
                  <a:ext cx="7" cy="1"/>
                </a:xfrm>
                <a:custGeom>
                  <a:avLst/>
                  <a:gdLst>
                    <a:gd name="T0" fmla="*/ 0 w 43"/>
                    <a:gd name="T1" fmla="*/ 0 h 8"/>
                    <a:gd name="T2" fmla="*/ 0 w 43"/>
                    <a:gd name="T3" fmla="*/ 8 h 8"/>
                    <a:gd name="T4" fmla="*/ 43 w 43"/>
                    <a:gd name="T5" fmla="*/ 7 h 8"/>
                    <a:gd name="T6" fmla="*/ 43 w 43"/>
                    <a:gd name="T7" fmla="*/ 2 h 8"/>
                    <a:gd name="T8" fmla="*/ 6 w 43"/>
                    <a:gd name="T9" fmla="*/ 3 h 8"/>
                    <a:gd name="T10" fmla="*/ 6 w 43"/>
                    <a:gd name="T11" fmla="*/ 2 h 8"/>
                    <a:gd name="T12" fmla="*/ 0 w 4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0" y="0"/>
                      </a:moveTo>
                      <a:lnTo>
                        <a:pt x="0" y="8"/>
                      </a:lnTo>
                      <a:lnTo>
                        <a:pt x="43" y="7"/>
                      </a:lnTo>
                      <a:lnTo>
                        <a:pt x="43" y="2"/>
                      </a:lnTo>
                      <a:lnTo>
                        <a:pt x="6" y="3"/>
                      </a:ln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2" name="Freeform 3257"/>
                <p:cNvSpPr>
                  <a:spLocks/>
                </p:cNvSpPr>
                <p:nvPr/>
              </p:nvSpPr>
              <p:spPr bwMode="auto">
                <a:xfrm>
                  <a:off x="1733" y="2729"/>
                  <a:ext cx="7" cy="2"/>
                </a:xfrm>
                <a:custGeom>
                  <a:avLst/>
                  <a:gdLst>
                    <a:gd name="T0" fmla="*/ 0 w 43"/>
                    <a:gd name="T1" fmla="*/ 13 h 15"/>
                    <a:gd name="T2" fmla="*/ 6 w 43"/>
                    <a:gd name="T3" fmla="*/ 15 h 15"/>
                    <a:gd name="T4" fmla="*/ 43 w 43"/>
                    <a:gd name="T5" fmla="*/ 3 h 15"/>
                    <a:gd name="T6" fmla="*/ 36 w 43"/>
                    <a:gd name="T7" fmla="*/ 0 h 15"/>
                    <a:gd name="T8" fmla="*/ 36 w 43"/>
                    <a:gd name="T9" fmla="*/ 0 h 15"/>
                    <a:gd name="T10" fmla="*/ 30 w 43"/>
                    <a:gd name="T11" fmla="*/ 2 h 15"/>
                    <a:gd name="T12" fmla="*/ 0 w 43"/>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43" h="15">
                      <a:moveTo>
                        <a:pt x="0" y="13"/>
                      </a:moveTo>
                      <a:lnTo>
                        <a:pt x="6" y="15"/>
                      </a:lnTo>
                      <a:lnTo>
                        <a:pt x="43" y="3"/>
                      </a:lnTo>
                      <a:lnTo>
                        <a:pt x="36" y="0"/>
                      </a:lnTo>
                      <a:lnTo>
                        <a:pt x="36" y="0"/>
                      </a:lnTo>
                      <a:lnTo>
                        <a:pt x="30"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3" name="Freeform 3258"/>
                <p:cNvSpPr>
                  <a:spLocks/>
                </p:cNvSpPr>
                <p:nvPr/>
              </p:nvSpPr>
              <p:spPr bwMode="auto">
                <a:xfrm>
                  <a:off x="1732" y="2725"/>
                  <a:ext cx="8" cy="4"/>
                </a:xfrm>
                <a:custGeom>
                  <a:avLst/>
                  <a:gdLst>
                    <a:gd name="T0" fmla="*/ 0 w 44"/>
                    <a:gd name="T1" fmla="*/ 0 h 23"/>
                    <a:gd name="T2" fmla="*/ 0 w 44"/>
                    <a:gd name="T3" fmla="*/ 7 h 23"/>
                    <a:gd name="T4" fmla="*/ 30 w 44"/>
                    <a:gd name="T5" fmla="*/ 18 h 23"/>
                    <a:gd name="T6" fmla="*/ 32 w 44"/>
                    <a:gd name="T7" fmla="*/ 18 h 23"/>
                    <a:gd name="T8" fmla="*/ 37 w 44"/>
                    <a:gd name="T9" fmla="*/ 20 h 23"/>
                    <a:gd name="T10" fmla="*/ 37 w 44"/>
                    <a:gd name="T11" fmla="*/ 20 h 23"/>
                    <a:gd name="T12" fmla="*/ 44 w 44"/>
                    <a:gd name="T13" fmla="*/ 23 h 23"/>
                    <a:gd name="T14" fmla="*/ 44 w 44"/>
                    <a:gd name="T15" fmla="*/ 18 h 23"/>
                    <a:gd name="T16" fmla="*/ 7 w 44"/>
                    <a:gd name="T17" fmla="*/ 6 h 23"/>
                    <a:gd name="T18" fmla="*/ 7 w 44"/>
                    <a:gd name="T19" fmla="*/ 5 h 23"/>
                    <a:gd name="T20" fmla="*/ 0 w 4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3">
                      <a:moveTo>
                        <a:pt x="0" y="0"/>
                      </a:moveTo>
                      <a:lnTo>
                        <a:pt x="0" y="7"/>
                      </a:lnTo>
                      <a:lnTo>
                        <a:pt x="30" y="18"/>
                      </a:lnTo>
                      <a:lnTo>
                        <a:pt x="32" y="18"/>
                      </a:lnTo>
                      <a:lnTo>
                        <a:pt x="37" y="20"/>
                      </a:lnTo>
                      <a:lnTo>
                        <a:pt x="37" y="20"/>
                      </a:lnTo>
                      <a:lnTo>
                        <a:pt x="44" y="23"/>
                      </a:lnTo>
                      <a:lnTo>
                        <a:pt x="44" y="18"/>
                      </a:lnTo>
                      <a:lnTo>
                        <a:pt x="7" y="6"/>
                      </a:lnTo>
                      <a:lnTo>
                        <a:pt x="7" y="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4" name="Freeform 3259"/>
                <p:cNvSpPr>
                  <a:spLocks/>
                </p:cNvSpPr>
                <p:nvPr/>
              </p:nvSpPr>
              <p:spPr bwMode="auto">
                <a:xfrm>
                  <a:off x="1732" y="2725"/>
                  <a:ext cx="8" cy="1"/>
                </a:xfrm>
                <a:custGeom>
                  <a:avLst/>
                  <a:gdLst>
                    <a:gd name="T0" fmla="*/ 0 w 44"/>
                    <a:gd name="T1" fmla="*/ 0 h 5"/>
                    <a:gd name="T2" fmla="*/ 7 w 44"/>
                    <a:gd name="T3" fmla="*/ 5 h 5"/>
                    <a:gd name="T4" fmla="*/ 44 w 44"/>
                    <a:gd name="T5" fmla="*/ 5 h 5"/>
                    <a:gd name="T6" fmla="*/ 44 w 44"/>
                    <a:gd name="T7" fmla="*/ 0 h 5"/>
                    <a:gd name="T8" fmla="*/ 0 w 44"/>
                    <a:gd name="T9" fmla="*/ 0 h 5"/>
                  </a:gdLst>
                  <a:ahLst/>
                  <a:cxnLst>
                    <a:cxn ang="0">
                      <a:pos x="T0" y="T1"/>
                    </a:cxn>
                    <a:cxn ang="0">
                      <a:pos x="T2" y="T3"/>
                    </a:cxn>
                    <a:cxn ang="0">
                      <a:pos x="T4" y="T5"/>
                    </a:cxn>
                    <a:cxn ang="0">
                      <a:pos x="T6" y="T7"/>
                    </a:cxn>
                    <a:cxn ang="0">
                      <a:pos x="T8" y="T9"/>
                    </a:cxn>
                  </a:cxnLst>
                  <a:rect l="0" t="0" r="r" b="b"/>
                  <a:pathLst>
                    <a:path w="44" h="5">
                      <a:moveTo>
                        <a:pt x="0" y="0"/>
                      </a:moveTo>
                      <a:lnTo>
                        <a:pt x="7" y="5"/>
                      </a:lnTo>
                      <a:lnTo>
                        <a:pt x="44" y="5"/>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5" name="Freeform 3260"/>
                <p:cNvSpPr>
                  <a:spLocks/>
                </p:cNvSpPr>
                <p:nvPr/>
              </p:nvSpPr>
              <p:spPr bwMode="auto">
                <a:xfrm>
                  <a:off x="1733" y="2717"/>
                  <a:ext cx="7" cy="6"/>
                </a:xfrm>
                <a:custGeom>
                  <a:avLst/>
                  <a:gdLst>
                    <a:gd name="T0" fmla="*/ 0 w 42"/>
                    <a:gd name="T1" fmla="*/ 9 h 31"/>
                    <a:gd name="T2" fmla="*/ 2 w 42"/>
                    <a:gd name="T3" fmla="*/ 20 h 31"/>
                    <a:gd name="T4" fmla="*/ 2 w 42"/>
                    <a:gd name="T5" fmla="*/ 20 h 31"/>
                    <a:gd name="T6" fmla="*/ 3 w 42"/>
                    <a:gd name="T7" fmla="*/ 15 h 31"/>
                    <a:gd name="T8" fmla="*/ 6 w 42"/>
                    <a:gd name="T9" fmla="*/ 9 h 31"/>
                    <a:gd name="T10" fmla="*/ 9 w 42"/>
                    <a:gd name="T11" fmla="*/ 8 h 31"/>
                    <a:gd name="T12" fmla="*/ 14 w 42"/>
                    <a:gd name="T13" fmla="*/ 6 h 31"/>
                    <a:gd name="T14" fmla="*/ 19 w 42"/>
                    <a:gd name="T15" fmla="*/ 5 h 31"/>
                    <a:gd name="T16" fmla="*/ 22 w 42"/>
                    <a:gd name="T17" fmla="*/ 6 h 31"/>
                    <a:gd name="T18" fmla="*/ 28 w 42"/>
                    <a:gd name="T19" fmla="*/ 7 h 31"/>
                    <a:gd name="T20" fmla="*/ 32 w 42"/>
                    <a:gd name="T21" fmla="*/ 9 h 31"/>
                    <a:gd name="T22" fmla="*/ 33 w 42"/>
                    <a:gd name="T23" fmla="*/ 10 h 31"/>
                    <a:gd name="T24" fmla="*/ 36 w 42"/>
                    <a:gd name="T25" fmla="*/ 15 h 31"/>
                    <a:gd name="T26" fmla="*/ 37 w 42"/>
                    <a:gd name="T27" fmla="*/ 20 h 31"/>
                    <a:gd name="T28" fmla="*/ 39 w 42"/>
                    <a:gd name="T29" fmla="*/ 31 h 31"/>
                    <a:gd name="T30" fmla="*/ 42 w 42"/>
                    <a:gd name="T31" fmla="*/ 26 h 31"/>
                    <a:gd name="T32" fmla="*/ 42 w 42"/>
                    <a:gd name="T33" fmla="*/ 20 h 31"/>
                    <a:gd name="T34" fmla="*/ 42 w 42"/>
                    <a:gd name="T35" fmla="*/ 15 h 31"/>
                    <a:gd name="T36" fmla="*/ 39 w 42"/>
                    <a:gd name="T37" fmla="*/ 9 h 31"/>
                    <a:gd name="T38" fmla="*/ 36 w 42"/>
                    <a:gd name="T39" fmla="*/ 5 h 31"/>
                    <a:gd name="T40" fmla="*/ 35 w 42"/>
                    <a:gd name="T41" fmla="*/ 5 h 31"/>
                    <a:gd name="T42" fmla="*/ 31 w 42"/>
                    <a:gd name="T43" fmla="*/ 2 h 31"/>
                    <a:gd name="T44" fmla="*/ 26 w 42"/>
                    <a:gd name="T45" fmla="*/ 0 h 31"/>
                    <a:gd name="T46" fmla="*/ 19 w 42"/>
                    <a:gd name="T47" fmla="*/ 0 h 31"/>
                    <a:gd name="T48" fmla="*/ 19 w 42"/>
                    <a:gd name="T49" fmla="*/ 0 h 31"/>
                    <a:gd name="T50" fmla="*/ 13 w 42"/>
                    <a:gd name="T51" fmla="*/ 1 h 31"/>
                    <a:gd name="T52" fmla="*/ 7 w 42"/>
                    <a:gd name="T53" fmla="*/ 2 h 31"/>
                    <a:gd name="T54" fmla="*/ 3 w 42"/>
                    <a:gd name="T55" fmla="*/ 5 h 31"/>
                    <a:gd name="T56" fmla="*/ 0 w 42"/>
                    <a:gd name="T5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1">
                      <a:moveTo>
                        <a:pt x="0" y="9"/>
                      </a:moveTo>
                      <a:lnTo>
                        <a:pt x="2" y="20"/>
                      </a:lnTo>
                      <a:lnTo>
                        <a:pt x="2" y="20"/>
                      </a:lnTo>
                      <a:lnTo>
                        <a:pt x="3" y="15"/>
                      </a:lnTo>
                      <a:lnTo>
                        <a:pt x="6" y="9"/>
                      </a:lnTo>
                      <a:lnTo>
                        <a:pt x="9" y="8"/>
                      </a:lnTo>
                      <a:lnTo>
                        <a:pt x="14" y="6"/>
                      </a:lnTo>
                      <a:lnTo>
                        <a:pt x="19" y="5"/>
                      </a:lnTo>
                      <a:lnTo>
                        <a:pt x="22" y="6"/>
                      </a:lnTo>
                      <a:lnTo>
                        <a:pt x="28" y="7"/>
                      </a:lnTo>
                      <a:lnTo>
                        <a:pt x="32" y="9"/>
                      </a:lnTo>
                      <a:lnTo>
                        <a:pt x="33" y="10"/>
                      </a:lnTo>
                      <a:lnTo>
                        <a:pt x="36" y="15"/>
                      </a:lnTo>
                      <a:lnTo>
                        <a:pt x="37" y="20"/>
                      </a:lnTo>
                      <a:lnTo>
                        <a:pt x="39" y="31"/>
                      </a:lnTo>
                      <a:lnTo>
                        <a:pt x="42" y="26"/>
                      </a:lnTo>
                      <a:lnTo>
                        <a:pt x="42" y="20"/>
                      </a:lnTo>
                      <a:lnTo>
                        <a:pt x="42" y="15"/>
                      </a:lnTo>
                      <a:lnTo>
                        <a:pt x="39" y="9"/>
                      </a:lnTo>
                      <a:lnTo>
                        <a:pt x="36" y="5"/>
                      </a:lnTo>
                      <a:lnTo>
                        <a:pt x="35" y="5"/>
                      </a:lnTo>
                      <a:lnTo>
                        <a:pt x="31" y="2"/>
                      </a:lnTo>
                      <a:lnTo>
                        <a:pt x="26" y="0"/>
                      </a:lnTo>
                      <a:lnTo>
                        <a:pt x="19" y="0"/>
                      </a:lnTo>
                      <a:lnTo>
                        <a:pt x="19" y="0"/>
                      </a:lnTo>
                      <a:lnTo>
                        <a:pt x="13" y="1"/>
                      </a:lnTo>
                      <a:lnTo>
                        <a:pt x="7" y="2"/>
                      </a:lnTo>
                      <a:lnTo>
                        <a:pt x="3"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6" name="Freeform 3261"/>
                <p:cNvSpPr>
                  <a:spLocks/>
                </p:cNvSpPr>
                <p:nvPr/>
              </p:nvSpPr>
              <p:spPr bwMode="auto">
                <a:xfrm>
                  <a:off x="1732" y="2719"/>
                  <a:ext cx="7" cy="5"/>
                </a:xfrm>
                <a:custGeom>
                  <a:avLst/>
                  <a:gdLst>
                    <a:gd name="T0" fmla="*/ 0 w 41"/>
                    <a:gd name="T1" fmla="*/ 11 h 31"/>
                    <a:gd name="T2" fmla="*/ 0 w 41"/>
                    <a:gd name="T3" fmla="*/ 16 h 31"/>
                    <a:gd name="T4" fmla="*/ 2 w 41"/>
                    <a:gd name="T5" fmla="*/ 22 h 31"/>
                    <a:gd name="T6" fmla="*/ 5 w 41"/>
                    <a:gd name="T7" fmla="*/ 26 h 31"/>
                    <a:gd name="T8" fmla="*/ 6 w 41"/>
                    <a:gd name="T9" fmla="*/ 27 h 31"/>
                    <a:gd name="T10" fmla="*/ 11 w 41"/>
                    <a:gd name="T11" fmla="*/ 29 h 31"/>
                    <a:gd name="T12" fmla="*/ 16 w 41"/>
                    <a:gd name="T13" fmla="*/ 31 h 31"/>
                    <a:gd name="T14" fmla="*/ 22 w 41"/>
                    <a:gd name="T15" fmla="*/ 31 h 31"/>
                    <a:gd name="T16" fmla="*/ 28 w 41"/>
                    <a:gd name="T17" fmla="*/ 31 h 31"/>
                    <a:gd name="T18" fmla="*/ 33 w 41"/>
                    <a:gd name="T19" fmla="*/ 29 h 31"/>
                    <a:gd name="T20" fmla="*/ 37 w 41"/>
                    <a:gd name="T21" fmla="*/ 26 h 31"/>
                    <a:gd name="T22" fmla="*/ 41 w 41"/>
                    <a:gd name="T23" fmla="*/ 22 h 31"/>
                    <a:gd name="T24" fmla="*/ 39 w 41"/>
                    <a:gd name="T25" fmla="*/ 11 h 31"/>
                    <a:gd name="T26" fmla="*/ 39 w 41"/>
                    <a:gd name="T27" fmla="*/ 12 h 31"/>
                    <a:gd name="T28" fmla="*/ 38 w 41"/>
                    <a:gd name="T29" fmla="*/ 17 h 31"/>
                    <a:gd name="T30" fmla="*/ 34 w 41"/>
                    <a:gd name="T31" fmla="*/ 22 h 31"/>
                    <a:gd name="T32" fmla="*/ 33 w 41"/>
                    <a:gd name="T33" fmla="*/ 23 h 31"/>
                    <a:gd name="T34" fmla="*/ 29 w 41"/>
                    <a:gd name="T35" fmla="*/ 25 h 31"/>
                    <a:gd name="T36" fmla="*/ 22 w 41"/>
                    <a:gd name="T37" fmla="*/ 26 h 31"/>
                    <a:gd name="T38" fmla="*/ 19 w 41"/>
                    <a:gd name="T39" fmla="*/ 26 h 31"/>
                    <a:gd name="T40" fmla="*/ 13 w 41"/>
                    <a:gd name="T41" fmla="*/ 24 h 31"/>
                    <a:gd name="T42" fmla="*/ 8 w 41"/>
                    <a:gd name="T43" fmla="*/ 22 h 31"/>
                    <a:gd name="T44" fmla="*/ 8 w 41"/>
                    <a:gd name="T45" fmla="*/ 22 h 31"/>
                    <a:gd name="T46" fmla="*/ 5 w 41"/>
                    <a:gd name="T47" fmla="*/ 16 h 31"/>
                    <a:gd name="T48" fmla="*/ 4 w 41"/>
                    <a:gd name="T49" fmla="*/ 11 h 31"/>
                    <a:gd name="T50" fmla="*/ 2 w 41"/>
                    <a:gd name="T51" fmla="*/ 0 h 31"/>
                    <a:gd name="T52" fmla="*/ 0 w 41"/>
                    <a:gd name="T53" fmla="*/ 6 h 31"/>
                    <a:gd name="T54" fmla="*/ 0 w 41"/>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1">
                      <a:moveTo>
                        <a:pt x="0" y="11"/>
                      </a:moveTo>
                      <a:lnTo>
                        <a:pt x="0" y="16"/>
                      </a:lnTo>
                      <a:lnTo>
                        <a:pt x="2" y="22"/>
                      </a:lnTo>
                      <a:lnTo>
                        <a:pt x="5" y="26"/>
                      </a:lnTo>
                      <a:lnTo>
                        <a:pt x="6" y="27"/>
                      </a:lnTo>
                      <a:lnTo>
                        <a:pt x="11" y="29"/>
                      </a:lnTo>
                      <a:lnTo>
                        <a:pt x="16" y="31"/>
                      </a:lnTo>
                      <a:lnTo>
                        <a:pt x="22" y="31"/>
                      </a:lnTo>
                      <a:lnTo>
                        <a:pt x="28" y="31"/>
                      </a:lnTo>
                      <a:lnTo>
                        <a:pt x="33" y="29"/>
                      </a:lnTo>
                      <a:lnTo>
                        <a:pt x="37" y="26"/>
                      </a:lnTo>
                      <a:lnTo>
                        <a:pt x="41" y="22"/>
                      </a:lnTo>
                      <a:lnTo>
                        <a:pt x="39" y="11"/>
                      </a:lnTo>
                      <a:lnTo>
                        <a:pt x="39" y="12"/>
                      </a:lnTo>
                      <a:lnTo>
                        <a:pt x="38" y="17"/>
                      </a:lnTo>
                      <a:lnTo>
                        <a:pt x="34" y="22"/>
                      </a:lnTo>
                      <a:lnTo>
                        <a:pt x="33" y="23"/>
                      </a:lnTo>
                      <a:lnTo>
                        <a:pt x="29" y="25"/>
                      </a:lnTo>
                      <a:lnTo>
                        <a:pt x="22" y="26"/>
                      </a:lnTo>
                      <a:lnTo>
                        <a:pt x="19" y="26"/>
                      </a:lnTo>
                      <a:lnTo>
                        <a:pt x="13" y="24"/>
                      </a:lnTo>
                      <a:lnTo>
                        <a:pt x="8" y="22"/>
                      </a:lnTo>
                      <a:lnTo>
                        <a:pt x="8" y="22"/>
                      </a:lnTo>
                      <a:lnTo>
                        <a:pt x="5" y="16"/>
                      </a:lnTo>
                      <a:lnTo>
                        <a:pt x="4" y="11"/>
                      </a:lnTo>
                      <a:lnTo>
                        <a:pt x="2" y="0"/>
                      </a:lnTo>
                      <a:lnTo>
                        <a:pt x="0"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7" name="Freeform 3262"/>
                <p:cNvSpPr>
                  <a:spLocks/>
                </p:cNvSpPr>
                <p:nvPr/>
              </p:nvSpPr>
              <p:spPr bwMode="auto">
                <a:xfrm>
                  <a:off x="1732" y="2715"/>
                  <a:ext cx="8" cy="1"/>
                </a:xfrm>
                <a:custGeom>
                  <a:avLst/>
                  <a:gdLst>
                    <a:gd name="T0" fmla="*/ 0 w 42"/>
                    <a:gd name="T1" fmla="*/ 0 h 5"/>
                    <a:gd name="T2" fmla="*/ 0 w 42"/>
                    <a:gd name="T3" fmla="*/ 5 h 5"/>
                    <a:gd name="T4" fmla="*/ 42 w 42"/>
                    <a:gd name="T5" fmla="*/ 5 h 5"/>
                    <a:gd name="T6" fmla="*/ 42 w 42"/>
                    <a:gd name="T7" fmla="*/ 0 h 5"/>
                    <a:gd name="T8" fmla="*/ 9 w 42"/>
                    <a:gd name="T9" fmla="*/ 0 h 5"/>
                    <a:gd name="T10" fmla="*/ 9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42" y="5"/>
                      </a:lnTo>
                      <a:lnTo>
                        <a:pt x="42"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8" name="Freeform 3263"/>
                <p:cNvSpPr>
                  <a:spLocks/>
                </p:cNvSpPr>
                <p:nvPr/>
              </p:nvSpPr>
              <p:spPr bwMode="auto">
                <a:xfrm>
                  <a:off x="1732" y="2711"/>
                  <a:ext cx="8" cy="4"/>
                </a:xfrm>
                <a:custGeom>
                  <a:avLst/>
                  <a:gdLst>
                    <a:gd name="T0" fmla="*/ 0 w 42"/>
                    <a:gd name="T1" fmla="*/ 24 h 24"/>
                    <a:gd name="T2" fmla="*/ 9 w 42"/>
                    <a:gd name="T3" fmla="*/ 24 h 24"/>
                    <a:gd name="T4" fmla="*/ 42 w 42"/>
                    <a:gd name="T5" fmla="*/ 2 h 24"/>
                    <a:gd name="T6" fmla="*/ 34 w 42"/>
                    <a:gd name="T7" fmla="*/ 0 h 24"/>
                    <a:gd name="T8" fmla="*/ 0 w 42"/>
                    <a:gd name="T9" fmla="*/ 24 h 24"/>
                  </a:gdLst>
                  <a:ahLst/>
                  <a:cxnLst>
                    <a:cxn ang="0">
                      <a:pos x="T0" y="T1"/>
                    </a:cxn>
                    <a:cxn ang="0">
                      <a:pos x="T2" y="T3"/>
                    </a:cxn>
                    <a:cxn ang="0">
                      <a:pos x="T4" y="T5"/>
                    </a:cxn>
                    <a:cxn ang="0">
                      <a:pos x="T6" y="T7"/>
                    </a:cxn>
                    <a:cxn ang="0">
                      <a:pos x="T8" y="T9"/>
                    </a:cxn>
                  </a:cxnLst>
                  <a:rect l="0" t="0" r="r" b="b"/>
                  <a:pathLst>
                    <a:path w="42" h="24">
                      <a:moveTo>
                        <a:pt x="0" y="24"/>
                      </a:moveTo>
                      <a:lnTo>
                        <a:pt x="9" y="24"/>
                      </a:lnTo>
                      <a:lnTo>
                        <a:pt x="42" y="2"/>
                      </a:lnTo>
                      <a:lnTo>
                        <a:pt x="34"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49" name="Freeform 3264"/>
                <p:cNvSpPr>
                  <a:spLocks/>
                </p:cNvSpPr>
                <p:nvPr/>
              </p:nvSpPr>
              <p:spPr bwMode="auto">
                <a:xfrm>
                  <a:off x="1732" y="2711"/>
                  <a:ext cx="8" cy="1"/>
                </a:xfrm>
                <a:custGeom>
                  <a:avLst/>
                  <a:gdLst>
                    <a:gd name="T0" fmla="*/ 0 w 42"/>
                    <a:gd name="T1" fmla="*/ 0 h 7"/>
                    <a:gd name="T2" fmla="*/ 0 w 42"/>
                    <a:gd name="T3" fmla="*/ 5 h 7"/>
                    <a:gd name="T4" fmla="*/ 34 w 42"/>
                    <a:gd name="T5" fmla="*/ 5 h 7"/>
                    <a:gd name="T6" fmla="*/ 34 w 42"/>
                    <a:gd name="T7" fmla="*/ 5 h 7"/>
                    <a:gd name="T8" fmla="*/ 42 w 42"/>
                    <a:gd name="T9" fmla="*/ 7 h 7"/>
                    <a:gd name="T10" fmla="*/ 42 w 42"/>
                    <a:gd name="T11" fmla="*/ 0 h 7"/>
                    <a:gd name="T12" fmla="*/ 0 w 4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0" y="0"/>
                      </a:moveTo>
                      <a:lnTo>
                        <a:pt x="0" y="5"/>
                      </a:lnTo>
                      <a:lnTo>
                        <a:pt x="34" y="5"/>
                      </a:lnTo>
                      <a:lnTo>
                        <a:pt x="34" y="5"/>
                      </a:lnTo>
                      <a:lnTo>
                        <a:pt x="42" y="7"/>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0" name="Freeform 3265"/>
                <p:cNvSpPr>
                  <a:spLocks/>
                </p:cNvSpPr>
                <p:nvPr/>
              </p:nvSpPr>
              <p:spPr bwMode="auto">
                <a:xfrm>
                  <a:off x="1732" y="2704"/>
                  <a:ext cx="8" cy="6"/>
                </a:xfrm>
                <a:custGeom>
                  <a:avLst/>
                  <a:gdLst>
                    <a:gd name="T0" fmla="*/ 0 w 42"/>
                    <a:gd name="T1" fmla="*/ 0 h 34"/>
                    <a:gd name="T2" fmla="*/ 0 w 42"/>
                    <a:gd name="T3" fmla="*/ 34 h 34"/>
                    <a:gd name="T4" fmla="*/ 5 w 42"/>
                    <a:gd name="T5" fmla="*/ 34 h 34"/>
                    <a:gd name="T6" fmla="*/ 5 w 42"/>
                    <a:gd name="T7" fmla="*/ 19 h 34"/>
                    <a:gd name="T8" fmla="*/ 42 w 42"/>
                    <a:gd name="T9" fmla="*/ 19 h 34"/>
                    <a:gd name="T10" fmla="*/ 42 w 42"/>
                    <a:gd name="T11" fmla="*/ 14 h 34"/>
                    <a:gd name="T12" fmla="*/ 5 w 42"/>
                    <a:gd name="T13" fmla="*/ 14 h 34"/>
                    <a:gd name="T14" fmla="*/ 5 w 42"/>
                    <a:gd name="T15" fmla="*/ 0 h 34"/>
                    <a:gd name="T16" fmla="*/ 0 w 42"/>
                    <a:gd name="T1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4">
                      <a:moveTo>
                        <a:pt x="0" y="0"/>
                      </a:moveTo>
                      <a:lnTo>
                        <a:pt x="0" y="34"/>
                      </a:lnTo>
                      <a:lnTo>
                        <a:pt x="5" y="34"/>
                      </a:lnTo>
                      <a:lnTo>
                        <a:pt x="5" y="19"/>
                      </a:lnTo>
                      <a:lnTo>
                        <a:pt x="42" y="19"/>
                      </a:lnTo>
                      <a:lnTo>
                        <a:pt x="42" y="14"/>
                      </a:lnTo>
                      <a:lnTo>
                        <a:pt x="5" y="1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1" name="Freeform 3266"/>
                <p:cNvSpPr>
                  <a:spLocks/>
                </p:cNvSpPr>
                <p:nvPr/>
              </p:nvSpPr>
              <p:spPr bwMode="auto">
                <a:xfrm>
                  <a:off x="1732" y="2698"/>
                  <a:ext cx="8" cy="5"/>
                </a:xfrm>
                <a:custGeom>
                  <a:avLst/>
                  <a:gdLst>
                    <a:gd name="T0" fmla="*/ 0 w 42"/>
                    <a:gd name="T1" fmla="*/ 1 h 32"/>
                    <a:gd name="T2" fmla="*/ 0 w 42"/>
                    <a:gd name="T3" fmla="*/ 32 h 32"/>
                    <a:gd name="T4" fmla="*/ 42 w 42"/>
                    <a:gd name="T5" fmla="*/ 32 h 32"/>
                    <a:gd name="T6" fmla="*/ 42 w 42"/>
                    <a:gd name="T7" fmla="*/ 0 h 32"/>
                    <a:gd name="T8" fmla="*/ 37 w 42"/>
                    <a:gd name="T9" fmla="*/ 0 h 32"/>
                    <a:gd name="T10" fmla="*/ 37 w 42"/>
                    <a:gd name="T11" fmla="*/ 27 h 32"/>
                    <a:gd name="T12" fmla="*/ 23 w 42"/>
                    <a:gd name="T13" fmla="*/ 27 h 32"/>
                    <a:gd name="T14" fmla="*/ 23 w 42"/>
                    <a:gd name="T15" fmla="*/ 2 h 32"/>
                    <a:gd name="T16" fmla="*/ 18 w 42"/>
                    <a:gd name="T17" fmla="*/ 2 h 32"/>
                    <a:gd name="T18" fmla="*/ 18 w 42"/>
                    <a:gd name="T19" fmla="*/ 27 h 32"/>
                    <a:gd name="T20" fmla="*/ 5 w 42"/>
                    <a:gd name="T21" fmla="*/ 27 h 32"/>
                    <a:gd name="T22" fmla="*/ 5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7" y="0"/>
                      </a:lnTo>
                      <a:lnTo>
                        <a:pt x="37" y="27"/>
                      </a:lnTo>
                      <a:lnTo>
                        <a:pt x="23" y="27"/>
                      </a:lnTo>
                      <a:lnTo>
                        <a:pt x="23" y="2"/>
                      </a:lnTo>
                      <a:lnTo>
                        <a:pt x="18" y="2"/>
                      </a:lnTo>
                      <a:lnTo>
                        <a:pt x="18" y="27"/>
                      </a:lnTo>
                      <a:lnTo>
                        <a:pt x="5" y="27"/>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2" name="Freeform 3267"/>
                <p:cNvSpPr>
                  <a:spLocks/>
                </p:cNvSpPr>
                <p:nvPr/>
              </p:nvSpPr>
              <p:spPr bwMode="auto">
                <a:xfrm>
                  <a:off x="1732" y="2690"/>
                  <a:ext cx="8" cy="4"/>
                </a:xfrm>
                <a:custGeom>
                  <a:avLst/>
                  <a:gdLst>
                    <a:gd name="T0" fmla="*/ 0 w 42"/>
                    <a:gd name="T1" fmla="*/ 6 h 28"/>
                    <a:gd name="T2" fmla="*/ 0 w 42"/>
                    <a:gd name="T3" fmla="*/ 12 h 28"/>
                    <a:gd name="T4" fmla="*/ 42 w 42"/>
                    <a:gd name="T5" fmla="*/ 28 h 28"/>
                    <a:gd name="T6" fmla="*/ 42 w 42"/>
                    <a:gd name="T7" fmla="*/ 23 h 28"/>
                    <a:gd name="T8" fmla="*/ 30 w 42"/>
                    <a:gd name="T9" fmla="*/ 17 h 28"/>
                    <a:gd name="T10" fmla="*/ 30 w 42"/>
                    <a:gd name="T11" fmla="*/ 0 h 28"/>
                    <a:gd name="T12" fmla="*/ 25 w 42"/>
                    <a:gd name="T13" fmla="*/ 16 h 28"/>
                    <a:gd name="T14" fmla="*/ 12 w 42"/>
                    <a:gd name="T15" fmla="*/ 11 h 28"/>
                    <a:gd name="T16" fmla="*/ 9 w 42"/>
                    <a:gd name="T17" fmla="*/ 11 h 28"/>
                    <a:gd name="T18" fmla="*/ 4 w 42"/>
                    <a:gd name="T19" fmla="*/ 9 h 28"/>
                    <a:gd name="T20" fmla="*/ 4 w 42"/>
                    <a:gd name="T21" fmla="*/ 9 h 28"/>
                    <a:gd name="T22" fmla="*/ 0 w 42"/>
                    <a:gd name="T23"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8">
                      <a:moveTo>
                        <a:pt x="0" y="6"/>
                      </a:moveTo>
                      <a:lnTo>
                        <a:pt x="0" y="12"/>
                      </a:lnTo>
                      <a:lnTo>
                        <a:pt x="42" y="28"/>
                      </a:lnTo>
                      <a:lnTo>
                        <a:pt x="42" y="23"/>
                      </a:lnTo>
                      <a:lnTo>
                        <a:pt x="30" y="17"/>
                      </a:lnTo>
                      <a:lnTo>
                        <a:pt x="30" y="0"/>
                      </a:lnTo>
                      <a:lnTo>
                        <a:pt x="25" y="16"/>
                      </a:lnTo>
                      <a:lnTo>
                        <a:pt x="12" y="11"/>
                      </a:lnTo>
                      <a:lnTo>
                        <a:pt x="9" y="11"/>
                      </a:lnTo>
                      <a:lnTo>
                        <a:pt x="4" y="9"/>
                      </a:lnTo>
                      <a:lnTo>
                        <a:pt x="4"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3" name="Freeform 3268"/>
                <p:cNvSpPr>
                  <a:spLocks/>
                </p:cNvSpPr>
                <p:nvPr/>
              </p:nvSpPr>
              <p:spPr bwMode="auto">
                <a:xfrm>
                  <a:off x="1732" y="2688"/>
                  <a:ext cx="8" cy="4"/>
                </a:xfrm>
                <a:custGeom>
                  <a:avLst/>
                  <a:gdLst>
                    <a:gd name="T0" fmla="*/ 0 w 42"/>
                    <a:gd name="T1" fmla="*/ 17 h 27"/>
                    <a:gd name="T2" fmla="*/ 4 w 42"/>
                    <a:gd name="T3" fmla="*/ 20 h 27"/>
                    <a:gd name="T4" fmla="*/ 9 w 42"/>
                    <a:gd name="T5" fmla="*/ 19 h 27"/>
                    <a:gd name="T6" fmla="*/ 12 w 42"/>
                    <a:gd name="T7" fmla="*/ 18 h 27"/>
                    <a:gd name="T8" fmla="*/ 17 w 42"/>
                    <a:gd name="T9" fmla="*/ 16 h 27"/>
                    <a:gd name="T10" fmla="*/ 24 w 42"/>
                    <a:gd name="T11" fmla="*/ 12 h 27"/>
                    <a:gd name="T12" fmla="*/ 25 w 42"/>
                    <a:gd name="T13" fmla="*/ 27 h 27"/>
                    <a:gd name="T14" fmla="*/ 30 w 42"/>
                    <a:gd name="T15" fmla="*/ 11 h 27"/>
                    <a:gd name="T16" fmla="*/ 42 w 42"/>
                    <a:gd name="T17" fmla="*/ 6 h 27"/>
                    <a:gd name="T18" fmla="*/ 42 w 42"/>
                    <a:gd name="T19" fmla="*/ 0 h 27"/>
                    <a:gd name="T20" fmla="*/ 0 w 42"/>
                    <a:gd name="T2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7">
                      <a:moveTo>
                        <a:pt x="0" y="17"/>
                      </a:moveTo>
                      <a:lnTo>
                        <a:pt x="4" y="20"/>
                      </a:lnTo>
                      <a:lnTo>
                        <a:pt x="9" y="19"/>
                      </a:lnTo>
                      <a:lnTo>
                        <a:pt x="12" y="18"/>
                      </a:lnTo>
                      <a:lnTo>
                        <a:pt x="17" y="16"/>
                      </a:lnTo>
                      <a:lnTo>
                        <a:pt x="24" y="12"/>
                      </a:lnTo>
                      <a:lnTo>
                        <a:pt x="25" y="27"/>
                      </a:lnTo>
                      <a:lnTo>
                        <a:pt x="30" y="11"/>
                      </a:lnTo>
                      <a:lnTo>
                        <a:pt x="42" y="6"/>
                      </a:lnTo>
                      <a:lnTo>
                        <a:pt x="42"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4" name="Freeform 3269"/>
                <p:cNvSpPr>
                  <a:spLocks/>
                </p:cNvSpPr>
                <p:nvPr/>
              </p:nvSpPr>
              <p:spPr bwMode="auto">
                <a:xfrm>
                  <a:off x="1732" y="2682"/>
                  <a:ext cx="8" cy="5"/>
                </a:xfrm>
                <a:custGeom>
                  <a:avLst/>
                  <a:gdLst>
                    <a:gd name="T0" fmla="*/ 0 w 42"/>
                    <a:gd name="T1" fmla="*/ 21 h 27"/>
                    <a:gd name="T2" fmla="*/ 0 w 42"/>
                    <a:gd name="T3" fmla="*/ 27 h 27"/>
                    <a:gd name="T4" fmla="*/ 42 w 42"/>
                    <a:gd name="T5" fmla="*/ 27 h 27"/>
                    <a:gd name="T6" fmla="*/ 42 w 42"/>
                    <a:gd name="T7" fmla="*/ 0 h 27"/>
                    <a:gd name="T8" fmla="*/ 37 w 42"/>
                    <a:gd name="T9" fmla="*/ 0 h 27"/>
                    <a:gd name="T10" fmla="*/ 37 w 42"/>
                    <a:gd name="T11" fmla="*/ 21 h 27"/>
                    <a:gd name="T12" fmla="*/ 0 w 42"/>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1"/>
                      </a:moveTo>
                      <a:lnTo>
                        <a:pt x="0" y="27"/>
                      </a:lnTo>
                      <a:lnTo>
                        <a:pt x="42" y="27"/>
                      </a:lnTo>
                      <a:lnTo>
                        <a:pt x="42"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5" name="Freeform 3270"/>
                <p:cNvSpPr>
                  <a:spLocks/>
                </p:cNvSpPr>
                <p:nvPr/>
              </p:nvSpPr>
              <p:spPr bwMode="auto">
                <a:xfrm>
                  <a:off x="1732" y="2676"/>
                  <a:ext cx="8" cy="6"/>
                </a:xfrm>
                <a:custGeom>
                  <a:avLst/>
                  <a:gdLst>
                    <a:gd name="T0" fmla="*/ 0 w 43"/>
                    <a:gd name="T1" fmla="*/ 0 h 35"/>
                    <a:gd name="T2" fmla="*/ 1 w 43"/>
                    <a:gd name="T3" fmla="*/ 35 h 35"/>
                    <a:gd name="T4" fmla="*/ 5 w 43"/>
                    <a:gd name="T5" fmla="*/ 33 h 35"/>
                    <a:gd name="T6" fmla="*/ 5 w 43"/>
                    <a:gd name="T7" fmla="*/ 20 h 35"/>
                    <a:gd name="T8" fmla="*/ 43 w 43"/>
                    <a:gd name="T9" fmla="*/ 20 h 35"/>
                    <a:gd name="T10" fmla="*/ 43 w 43"/>
                    <a:gd name="T11" fmla="*/ 14 h 35"/>
                    <a:gd name="T12" fmla="*/ 5 w 43"/>
                    <a:gd name="T13" fmla="*/ 14 h 35"/>
                    <a:gd name="T14" fmla="*/ 5 w 43"/>
                    <a:gd name="T15" fmla="*/ 0 h 35"/>
                    <a:gd name="T16" fmla="*/ 0 w 43"/>
                    <a:gd name="T1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5">
                      <a:moveTo>
                        <a:pt x="0" y="0"/>
                      </a:moveTo>
                      <a:lnTo>
                        <a:pt x="1" y="35"/>
                      </a:lnTo>
                      <a:lnTo>
                        <a:pt x="5" y="33"/>
                      </a:lnTo>
                      <a:lnTo>
                        <a:pt x="5" y="20"/>
                      </a:lnTo>
                      <a:lnTo>
                        <a:pt x="43" y="20"/>
                      </a:lnTo>
                      <a:lnTo>
                        <a:pt x="43" y="14"/>
                      </a:lnTo>
                      <a:lnTo>
                        <a:pt x="5" y="1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6" name="Freeform 3271"/>
                <p:cNvSpPr>
                  <a:spLocks/>
                </p:cNvSpPr>
                <p:nvPr/>
              </p:nvSpPr>
              <p:spPr bwMode="auto">
                <a:xfrm>
                  <a:off x="1733" y="2669"/>
                  <a:ext cx="7" cy="5"/>
                </a:xfrm>
                <a:custGeom>
                  <a:avLst/>
                  <a:gdLst>
                    <a:gd name="T0" fmla="*/ 0 w 41"/>
                    <a:gd name="T1" fmla="*/ 9 h 32"/>
                    <a:gd name="T2" fmla="*/ 2 w 41"/>
                    <a:gd name="T3" fmla="*/ 20 h 32"/>
                    <a:gd name="T4" fmla="*/ 2 w 41"/>
                    <a:gd name="T5" fmla="*/ 20 h 32"/>
                    <a:gd name="T6" fmla="*/ 3 w 41"/>
                    <a:gd name="T7" fmla="*/ 15 h 32"/>
                    <a:gd name="T8" fmla="*/ 6 w 41"/>
                    <a:gd name="T9" fmla="*/ 10 h 32"/>
                    <a:gd name="T10" fmla="*/ 8 w 41"/>
                    <a:gd name="T11" fmla="*/ 8 h 32"/>
                    <a:gd name="T12" fmla="*/ 14 w 41"/>
                    <a:gd name="T13" fmla="*/ 6 h 32"/>
                    <a:gd name="T14" fmla="*/ 20 w 41"/>
                    <a:gd name="T15" fmla="*/ 6 h 32"/>
                    <a:gd name="T16" fmla="*/ 22 w 41"/>
                    <a:gd name="T17" fmla="*/ 6 h 32"/>
                    <a:gd name="T18" fmla="*/ 28 w 41"/>
                    <a:gd name="T19" fmla="*/ 7 h 32"/>
                    <a:gd name="T20" fmla="*/ 32 w 41"/>
                    <a:gd name="T21" fmla="*/ 10 h 32"/>
                    <a:gd name="T22" fmla="*/ 33 w 41"/>
                    <a:gd name="T23" fmla="*/ 10 h 32"/>
                    <a:gd name="T24" fmla="*/ 36 w 41"/>
                    <a:gd name="T25" fmla="*/ 15 h 32"/>
                    <a:gd name="T26" fmla="*/ 37 w 41"/>
                    <a:gd name="T27" fmla="*/ 20 h 32"/>
                    <a:gd name="T28" fmla="*/ 39 w 41"/>
                    <a:gd name="T29" fmla="*/ 32 h 32"/>
                    <a:gd name="T30" fmla="*/ 41 w 41"/>
                    <a:gd name="T31" fmla="*/ 26 h 32"/>
                    <a:gd name="T32" fmla="*/ 41 w 41"/>
                    <a:gd name="T33" fmla="*/ 20 h 32"/>
                    <a:gd name="T34" fmla="*/ 41 w 41"/>
                    <a:gd name="T35" fmla="*/ 15 h 32"/>
                    <a:gd name="T36" fmla="*/ 39 w 41"/>
                    <a:gd name="T37" fmla="*/ 10 h 32"/>
                    <a:gd name="T38" fmla="*/ 36 w 41"/>
                    <a:gd name="T39" fmla="*/ 6 h 32"/>
                    <a:gd name="T40" fmla="*/ 35 w 41"/>
                    <a:gd name="T41" fmla="*/ 5 h 32"/>
                    <a:gd name="T42" fmla="*/ 31 w 41"/>
                    <a:gd name="T43" fmla="*/ 2 h 32"/>
                    <a:gd name="T44" fmla="*/ 25 w 41"/>
                    <a:gd name="T45" fmla="*/ 1 h 32"/>
                    <a:gd name="T46" fmla="*/ 19 w 41"/>
                    <a:gd name="T47" fmla="*/ 0 h 32"/>
                    <a:gd name="T48" fmla="*/ 19 w 41"/>
                    <a:gd name="T49" fmla="*/ 0 h 32"/>
                    <a:gd name="T50" fmla="*/ 13 w 41"/>
                    <a:gd name="T51" fmla="*/ 1 h 32"/>
                    <a:gd name="T52" fmla="*/ 7 w 41"/>
                    <a:gd name="T53" fmla="*/ 3 h 32"/>
                    <a:gd name="T54" fmla="*/ 3 w 41"/>
                    <a:gd name="T55" fmla="*/ 6 h 32"/>
                    <a:gd name="T56" fmla="*/ 0 w 41"/>
                    <a:gd name="T5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2">
                      <a:moveTo>
                        <a:pt x="0" y="9"/>
                      </a:moveTo>
                      <a:lnTo>
                        <a:pt x="2" y="20"/>
                      </a:lnTo>
                      <a:lnTo>
                        <a:pt x="2" y="20"/>
                      </a:lnTo>
                      <a:lnTo>
                        <a:pt x="3" y="15"/>
                      </a:lnTo>
                      <a:lnTo>
                        <a:pt x="6" y="10"/>
                      </a:lnTo>
                      <a:lnTo>
                        <a:pt x="8" y="8"/>
                      </a:lnTo>
                      <a:lnTo>
                        <a:pt x="14" y="6"/>
                      </a:lnTo>
                      <a:lnTo>
                        <a:pt x="20" y="6"/>
                      </a:lnTo>
                      <a:lnTo>
                        <a:pt x="22" y="6"/>
                      </a:lnTo>
                      <a:lnTo>
                        <a:pt x="28" y="7"/>
                      </a:lnTo>
                      <a:lnTo>
                        <a:pt x="32" y="10"/>
                      </a:lnTo>
                      <a:lnTo>
                        <a:pt x="33" y="10"/>
                      </a:lnTo>
                      <a:lnTo>
                        <a:pt x="36" y="15"/>
                      </a:lnTo>
                      <a:lnTo>
                        <a:pt x="37" y="20"/>
                      </a:lnTo>
                      <a:lnTo>
                        <a:pt x="39" y="32"/>
                      </a:lnTo>
                      <a:lnTo>
                        <a:pt x="41" y="26"/>
                      </a:lnTo>
                      <a:lnTo>
                        <a:pt x="41" y="20"/>
                      </a:lnTo>
                      <a:lnTo>
                        <a:pt x="41" y="15"/>
                      </a:lnTo>
                      <a:lnTo>
                        <a:pt x="39" y="10"/>
                      </a:lnTo>
                      <a:lnTo>
                        <a:pt x="36" y="6"/>
                      </a:lnTo>
                      <a:lnTo>
                        <a:pt x="35" y="5"/>
                      </a:lnTo>
                      <a:lnTo>
                        <a:pt x="31" y="2"/>
                      </a:lnTo>
                      <a:lnTo>
                        <a:pt x="25" y="1"/>
                      </a:lnTo>
                      <a:lnTo>
                        <a:pt x="19" y="0"/>
                      </a:lnTo>
                      <a:lnTo>
                        <a:pt x="19" y="0"/>
                      </a:lnTo>
                      <a:lnTo>
                        <a:pt x="13" y="1"/>
                      </a:lnTo>
                      <a:lnTo>
                        <a:pt x="7" y="3"/>
                      </a:lnTo>
                      <a:lnTo>
                        <a:pt x="3" y="6"/>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7" name="Freeform 3272"/>
                <p:cNvSpPr>
                  <a:spLocks/>
                </p:cNvSpPr>
                <p:nvPr/>
              </p:nvSpPr>
              <p:spPr bwMode="auto">
                <a:xfrm>
                  <a:off x="1732" y="2670"/>
                  <a:ext cx="7" cy="6"/>
                </a:xfrm>
                <a:custGeom>
                  <a:avLst/>
                  <a:gdLst>
                    <a:gd name="T0" fmla="*/ 0 w 41"/>
                    <a:gd name="T1" fmla="*/ 12 h 32"/>
                    <a:gd name="T2" fmla="*/ 0 w 41"/>
                    <a:gd name="T3" fmla="*/ 17 h 32"/>
                    <a:gd name="T4" fmla="*/ 2 w 41"/>
                    <a:gd name="T5" fmla="*/ 22 h 32"/>
                    <a:gd name="T6" fmla="*/ 5 w 41"/>
                    <a:gd name="T7" fmla="*/ 26 h 32"/>
                    <a:gd name="T8" fmla="*/ 6 w 41"/>
                    <a:gd name="T9" fmla="*/ 27 h 32"/>
                    <a:gd name="T10" fmla="*/ 10 w 41"/>
                    <a:gd name="T11" fmla="*/ 30 h 32"/>
                    <a:gd name="T12" fmla="*/ 16 w 41"/>
                    <a:gd name="T13" fmla="*/ 31 h 32"/>
                    <a:gd name="T14" fmla="*/ 22 w 41"/>
                    <a:gd name="T15" fmla="*/ 32 h 32"/>
                    <a:gd name="T16" fmla="*/ 27 w 41"/>
                    <a:gd name="T17" fmla="*/ 31 h 32"/>
                    <a:gd name="T18" fmla="*/ 33 w 41"/>
                    <a:gd name="T19" fmla="*/ 29 h 32"/>
                    <a:gd name="T20" fmla="*/ 37 w 41"/>
                    <a:gd name="T21" fmla="*/ 26 h 32"/>
                    <a:gd name="T22" fmla="*/ 41 w 41"/>
                    <a:gd name="T23" fmla="*/ 23 h 32"/>
                    <a:gd name="T24" fmla="*/ 39 w 41"/>
                    <a:gd name="T25" fmla="*/ 11 h 32"/>
                    <a:gd name="T26" fmla="*/ 39 w 41"/>
                    <a:gd name="T27" fmla="*/ 12 h 32"/>
                    <a:gd name="T28" fmla="*/ 38 w 41"/>
                    <a:gd name="T29" fmla="*/ 17 h 32"/>
                    <a:gd name="T30" fmla="*/ 34 w 41"/>
                    <a:gd name="T31" fmla="*/ 22 h 32"/>
                    <a:gd name="T32" fmla="*/ 33 w 41"/>
                    <a:gd name="T33" fmla="*/ 23 h 32"/>
                    <a:gd name="T34" fmla="*/ 29 w 41"/>
                    <a:gd name="T35" fmla="*/ 25 h 32"/>
                    <a:gd name="T36" fmla="*/ 22 w 41"/>
                    <a:gd name="T37" fmla="*/ 26 h 32"/>
                    <a:gd name="T38" fmla="*/ 19 w 41"/>
                    <a:gd name="T39" fmla="*/ 26 h 32"/>
                    <a:gd name="T40" fmla="*/ 13 w 41"/>
                    <a:gd name="T41" fmla="*/ 25 h 32"/>
                    <a:gd name="T42" fmla="*/ 8 w 41"/>
                    <a:gd name="T43" fmla="*/ 22 h 32"/>
                    <a:gd name="T44" fmla="*/ 8 w 41"/>
                    <a:gd name="T45" fmla="*/ 22 h 32"/>
                    <a:gd name="T46" fmla="*/ 5 w 41"/>
                    <a:gd name="T47" fmla="*/ 17 h 32"/>
                    <a:gd name="T48" fmla="*/ 4 w 41"/>
                    <a:gd name="T49" fmla="*/ 11 h 32"/>
                    <a:gd name="T50" fmla="*/ 2 w 41"/>
                    <a:gd name="T51" fmla="*/ 0 h 32"/>
                    <a:gd name="T52" fmla="*/ 0 w 41"/>
                    <a:gd name="T53" fmla="*/ 6 h 32"/>
                    <a:gd name="T54" fmla="*/ 0 w 41"/>
                    <a:gd name="T55"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0" y="12"/>
                      </a:moveTo>
                      <a:lnTo>
                        <a:pt x="0" y="17"/>
                      </a:lnTo>
                      <a:lnTo>
                        <a:pt x="2" y="22"/>
                      </a:lnTo>
                      <a:lnTo>
                        <a:pt x="5" y="26"/>
                      </a:lnTo>
                      <a:lnTo>
                        <a:pt x="6" y="27"/>
                      </a:lnTo>
                      <a:lnTo>
                        <a:pt x="10" y="30"/>
                      </a:lnTo>
                      <a:lnTo>
                        <a:pt x="16" y="31"/>
                      </a:lnTo>
                      <a:lnTo>
                        <a:pt x="22" y="32"/>
                      </a:lnTo>
                      <a:lnTo>
                        <a:pt x="27" y="31"/>
                      </a:lnTo>
                      <a:lnTo>
                        <a:pt x="33" y="29"/>
                      </a:lnTo>
                      <a:lnTo>
                        <a:pt x="37" y="26"/>
                      </a:lnTo>
                      <a:lnTo>
                        <a:pt x="41" y="23"/>
                      </a:lnTo>
                      <a:lnTo>
                        <a:pt x="39" y="11"/>
                      </a:lnTo>
                      <a:lnTo>
                        <a:pt x="39" y="12"/>
                      </a:lnTo>
                      <a:lnTo>
                        <a:pt x="38" y="17"/>
                      </a:lnTo>
                      <a:lnTo>
                        <a:pt x="34" y="22"/>
                      </a:lnTo>
                      <a:lnTo>
                        <a:pt x="33" y="23"/>
                      </a:lnTo>
                      <a:lnTo>
                        <a:pt x="29" y="25"/>
                      </a:lnTo>
                      <a:lnTo>
                        <a:pt x="22" y="26"/>
                      </a:lnTo>
                      <a:lnTo>
                        <a:pt x="19" y="26"/>
                      </a:lnTo>
                      <a:lnTo>
                        <a:pt x="13" y="25"/>
                      </a:lnTo>
                      <a:lnTo>
                        <a:pt x="8" y="22"/>
                      </a:lnTo>
                      <a:lnTo>
                        <a:pt x="8" y="22"/>
                      </a:lnTo>
                      <a:lnTo>
                        <a:pt x="5" y="17"/>
                      </a:lnTo>
                      <a:lnTo>
                        <a:pt x="4" y="11"/>
                      </a:lnTo>
                      <a:lnTo>
                        <a:pt x="2" y="0"/>
                      </a:lnTo>
                      <a:lnTo>
                        <a:pt x="0"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8" name="Line 3273"/>
                <p:cNvSpPr>
                  <a:spLocks noChangeShapeType="1"/>
                </p:cNvSpPr>
                <p:nvPr/>
              </p:nvSpPr>
              <p:spPr bwMode="auto">
                <a:xfrm flipH="1" flipV="1">
                  <a:off x="1729" y="2659"/>
                  <a:ext cx="0"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59" name="Line 3274"/>
                <p:cNvSpPr>
                  <a:spLocks noChangeShapeType="1"/>
                </p:cNvSpPr>
                <p:nvPr/>
              </p:nvSpPr>
              <p:spPr bwMode="auto">
                <a:xfrm flipV="1">
                  <a:off x="1656" y="2387"/>
                  <a:ext cx="17"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0" name="Line 3275"/>
                <p:cNvSpPr>
                  <a:spLocks noChangeShapeType="1"/>
                </p:cNvSpPr>
                <p:nvPr/>
              </p:nvSpPr>
              <p:spPr bwMode="auto">
                <a:xfrm>
                  <a:off x="1648" y="2450"/>
                  <a:ext cx="24" cy="7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1" name="Line 3276"/>
                <p:cNvSpPr>
                  <a:spLocks noChangeShapeType="1"/>
                </p:cNvSpPr>
                <p:nvPr/>
              </p:nvSpPr>
              <p:spPr bwMode="auto">
                <a:xfrm>
                  <a:off x="1550" y="2569"/>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2" name="Line 3277"/>
                <p:cNvSpPr>
                  <a:spLocks noChangeShapeType="1"/>
                </p:cNvSpPr>
                <p:nvPr/>
              </p:nvSpPr>
              <p:spPr bwMode="auto">
                <a:xfrm flipH="1">
                  <a:off x="1560" y="2560"/>
                  <a:ext cx="2"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3" name="Line 3278"/>
                <p:cNvSpPr>
                  <a:spLocks noChangeShapeType="1"/>
                </p:cNvSpPr>
                <p:nvPr/>
              </p:nvSpPr>
              <p:spPr bwMode="auto">
                <a:xfrm flipH="1">
                  <a:off x="1544" y="2603"/>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4" name="Line 3279"/>
                <p:cNvSpPr>
                  <a:spLocks noChangeShapeType="1"/>
                </p:cNvSpPr>
                <p:nvPr/>
              </p:nvSpPr>
              <p:spPr bwMode="auto">
                <a:xfrm flipH="1">
                  <a:off x="1542" y="2606"/>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5" name="Line 3280"/>
                <p:cNvSpPr>
                  <a:spLocks noChangeShapeType="1"/>
                </p:cNvSpPr>
                <p:nvPr/>
              </p:nvSpPr>
              <p:spPr bwMode="auto">
                <a:xfrm flipH="1">
                  <a:off x="1536" y="2612"/>
                  <a:ext cx="5"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6" name="Line 3281"/>
                <p:cNvSpPr>
                  <a:spLocks noChangeShapeType="1"/>
                </p:cNvSpPr>
                <p:nvPr/>
              </p:nvSpPr>
              <p:spPr bwMode="auto">
                <a:xfrm flipH="1">
                  <a:off x="1541" y="2608"/>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7" name="Line 3282"/>
                <p:cNvSpPr>
                  <a:spLocks noChangeShapeType="1"/>
                </p:cNvSpPr>
                <p:nvPr/>
              </p:nvSpPr>
              <p:spPr bwMode="auto">
                <a:xfrm flipH="1">
                  <a:off x="1550" y="2594"/>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8" name="Line 3283"/>
                <p:cNvSpPr>
                  <a:spLocks noChangeShapeType="1"/>
                </p:cNvSpPr>
                <p:nvPr/>
              </p:nvSpPr>
              <p:spPr bwMode="auto">
                <a:xfrm flipH="1">
                  <a:off x="1542" y="2586"/>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9" name="Line 3284"/>
                <p:cNvSpPr>
                  <a:spLocks noChangeShapeType="1"/>
                </p:cNvSpPr>
                <p:nvPr/>
              </p:nvSpPr>
              <p:spPr bwMode="auto">
                <a:xfrm flipH="1">
                  <a:off x="1536" y="2596"/>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0" name="Line 3285"/>
                <p:cNvSpPr>
                  <a:spLocks noChangeShapeType="1"/>
                </p:cNvSpPr>
                <p:nvPr/>
              </p:nvSpPr>
              <p:spPr bwMode="auto">
                <a:xfrm flipH="1">
                  <a:off x="1539" y="2593"/>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1" name="Line 3286"/>
                <p:cNvSpPr>
                  <a:spLocks noChangeShapeType="1"/>
                </p:cNvSpPr>
                <p:nvPr/>
              </p:nvSpPr>
              <p:spPr bwMode="auto">
                <a:xfrm flipH="1">
                  <a:off x="1541" y="2589"/>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2" name="Line 3287"/>
                <p:cNvSpPr>
                  <a:spLocks noChangeShapeType="1"/>
                </p:cNvSpPr>
                <p:nvPr/>
              </p:nvSpPr>
              <p:spPr bwMode="auto">
                <a:xfrm flipH="1">
                  <a:off x="1547" y="2598"/>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3" name="Line 3288"/>
                <p:cNvSpPr>
                  <a:spLocks noChangeShapeType="1"/>
                </p:cNvSpPr>
                <p:nvPr/>
              </p:nvSpPr>
              <p:spPr bwMode="auto">
                <a:xfrm flipH="1">
                  <a:off x="1544" y="2582"/>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4" name="Line 3289"/>
                <p:cNvSpPr>
                  <a:spLocks noChangeShapeType="1"/>
                </p:cNvSpPr>
                <p:nvPr/>
              </p:nvSpPr>
              <p:spPr bwMode="auto">
                <a:xfrm flipH="1">
                  <a:off x="1544" y="2579"/>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5" name="Line 3290"/>
                <p:cNvSpPr>
                  <a:spLocks noChangeShapeType="1"/>
                </p:cNvSpPr>
                <p:nvPr/>
              </p:nvSpPr>
              <p:spPr bwMode="auto">
                <a:xfrm flipH="1">
                  <a:off x="1546" y="2576"/>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6" name="Line 3291"/>
                <p:cNvSpPr>
                  <a:spLocks noChangeShapeType="1"/>
                </p:cNvSpPr>
                <p:nvPr/>
              </p:nvSpPr>
              <p:spPr bwMode="auto">
                <a:xfrm flipH="1">
                  <a:off x="1547" y="2573"/>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7" name="Line 3292"/>
                <p:cNvSpPr>
                  <a:spLocks noChangeShapeType="1"/>
                </p:cNvSpPr>
                <p:nvPr/>
              </p:nvSpPr>
              <p:spPr bwMode="auto">
                <a:xfrm flipH="1">
                  <a:off x="1555" y="2585"/>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8" name="Line 3293"/>
                <p:cNvSpPr>
                  <a:spLocks noChangeShapeType="1"/>
                </p:cNvSpPr>
                <p:nvPr/>
              </p:nvSpPr>
              <p:spPr bwMode="auto">
                <a:xfrm flipH="1">
                  <a:off x="1552" y="2589"/>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79" name="Line 3294"/>
                <p:cNvSpPr>
                  <a:spLocks noChangeShapeType="1"/>
                </p:cNvSpPr>
                <p:nvPr/>
              </p:nvSpPr>
              <p:spPr bwMode="auto">
                <a:xfrm flipH="1">
                  <a:off x="1556" y="2577"/>
                  <a:ext cx="4"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0" name="Line 3295"/>
                <p:cNvSpPr>
                  <a:spLocks noChangeShapeType="1"/>
                </p:cNvSpPr>
                <p:nvPr/>
              </p:nvSpPr>
              <p:spPr bwMode="auto">
                <a:xfrm flipH="1">
                  <a:off x="1555" y="2584"/>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1" name="Line 3296"/>
                <p:cNvSpPr>
                  <a:spLocks noChangeShapeType="1"/>
                </p:cNvSpPr>
                <p:nvPr/>
              </p:nvSpPr>
              <p:spPr bwMode="auto">
                <a:xfrm flipH="1">
                  <a:off x="1555" y="258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2" name="Line 3297"/>
                <p:cNvSpPr>
                  <a:spLocks noChangeShapeType="1"/>
                </p:cNvSpPr>
                <p:nvPr/>
              </p:nvSpPr>
              <p:spPr bwMode="auto">
                <a:xfrm>
                  <a:off x="1549" y="256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3" name="Line 3298"/>
                <p:cNvSpPr>
                  <a:spLocks noChangeShapeType="1"/>
                </p:cNvSpPr>
                <p:nvPr/>
              </p:nvSpPr>
              <p:spPr bwMode="auto">
                <a:xfrm flipH="1">
                  <a:off x="1587" y="2440"/>
                  <a:ext cx="2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4" name="Line 3299"/>
                <p:cNvSpPr>
                  <a:spLocks noChangeShapeType="1"/>
                </p:cNvSpPr>
                <p:nvPr/>
              </p:nvSpPr>
              <p:spPr bwMode="auto">
                <a:xfrm flipV="1">
                  <a:off x="1587" y="2427"/>
                  <a:ext cx="2"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5" name="Line 3300"/>
                <p:cNvSpPr>
                  <a:spLocks noChangeShapeType="1"/>
                </p:cNvSpPr>
                <p:nvPr/>
              </p:nvSpPr>
              <p:spPr bwMode="auto">
                <a:xfrm>
                  <a:off x="1642" y="2430"/>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6" name="Freeform 3301"/>
                <p:cNvSpPr>
                  <a:spLocks/>
                </p:cNvSpPr>
                <p:nvPr/>
              </p:nvSpPr>
              <p:spPr bwMode="auto">
                <a:xfrm>
                  <a:off x="1616" y="2433"/>
                  <a:ext cx="2" cy="3"/>
                </a:xfrm>
                <a:custGeom>
                  <a:avLst/>
                  <a:gdLst>
                    <a:gd name="T0" fmla="*/ 0 w 10"/>
                    <a:gd name="T1" fmla="*/ 5 h 18"/>
                    <a:gd name="T2" fmla="*/ 3 w 10"/>
                    <a:gd name="T3" fmla="*/ 6 h 18"/>
                    <a:gd name="T4" fmla="*/ 8 w 10"/>
                    <a:gd name="T5" fmla="*/ 9 h 18"/>
                    <a:gd name="T6" fmla="*/ 9 w 10"/>
                    <a:gd name="T7" fmla="*/ 11 h 18"/>
                    <a:gd name="T8" fmla="*/ 10 w 10"/>
                    <a:gd name="T9" fmla="*/ 18 h 18"/>
                    <a:gd name="T10" fmla="*/ 10 w 10"/>
                    <a:gd name="T11" fmla="*/ 5 h 18"/>
                    <a:gd name="T12" fmla="*/ 6 w 10"/>
                    <a:gd name="T13" fmla="*/ 2 h 18"/>
                    <a:gd name="T14" fmla="*/ 1 w 10"/>
                    <a:gd name="T15" fmla="*/ 0 h 18"/>
                    <a:gd name="T16" fmla="*/ 0 w 10"/>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8">
                      <a:moveTo>
                        <a:pt x="0" y="5"/>
                      </a:moveTo>
                      <a:lnTo>
                        <a:pt x="3" y="6"/>
                      </a:lnTo>
                      <a:lnTo>
                        <a:pt x="8" y="9"/>
                      </a:lnTo>
                      <a:lnTo>
                        <a:pt x="9" y="11"/>
                      </a:lnTo>
                      <a:lnTo>
                        <a:pt x="10" y="18"/>
                      </a:lnTo>
                      <a:lnTo>
                        <a:pt x="10" y="5"/>
                      </a:lnTo>
                      <a:lnTo>
                        <a:pt x="6" y="2"/>
                      </a:lnTo>
                      <a:lnTo>
                        <a:pt x="1"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7" name="Freeform 3302"/>
                <p:cNvSpPr>
                  <a:spLocks/>
                </p:cNvSpPr>
                <p:nvPr/>
              </p:nvSpPr>
              <p:spPr bwMode="auto">
                <a:xfrm>
                  <a:off x="1612" y="2433"/>
                  <a:ext cx="1" cy="3"/>
                </a:xfrm>
                <a:custGeom>
                  <a:avLst/>
                  <a:gdLst>
                    <a:gd name="T0" fmla="*/ 0 w 11"/>
                    <a:gd name="T1" fmla="*/ 6 h 17"/>
                    <a:gd name="T2" fmla="*/ 2 w 11"/>
                    <a:gd name="T3" fmla="*/ 17 h 17"/>
                    <a:gd name="T4" fmla="*/ 2 w 11"/>
                    <a:gd name="T5" fmla="*/ 14 h 17"/>
                    <a:gd name="T6" fmla="*/ 5 w 11"/>
                    <a:gd name="T7" fmla="*/ 10 h 17"/>
                    <a:gd name="T8" fmla="*/ 6 w 11"/>
                    <a:gd name="T9" fmla="*/ 8 h 17"/>
                    <a:gd name="T10" fmla="*/ 11 w 11"/>
                    <a:gd name="T11" fmla="*/ 6 h 17"/>
                    <a:gd name="T12" fmla="*/ 10 w 11"/>
                    <a:gd name="T13" fmla="*/ 0 h 17"/>
                    <a:gd name="T14" fmla="*/ 10 w 11"/>
                    <a:gd name="T15" fmla="*/ 0 h 17"/>
                    <a:gd name="T16" fmla="*/ 5 w 11"/>
                    <a:gd name="T17" fmla="*/ 3 h 17"/>
                    <a:gd name="T18" fmla="*/ 0 w 11"/>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6"/>
                      </a:moveTo>
                      <a:lnTo>
                        <a:pt x="2" y="17"/>
                      </a:lnTo>
                      <a:lnTo>
                        <a:pt x="2" y="14"/>
                      </a:lnTo>
                      <a:lnTo>
                        <a:pt x="5" y="10"/>
                      </a:lnTo>
                      <a:lnTo>
                        <a:pt x="6" y="8"/>
                      </a:lnTo>
                      <a:lnTo>
                        <a:pt x="11" y="6"/>
                      </a:lnTo>
                      <a:lnTo>
                        <a:pt x="10" y="0"/>
                      </a:lnTo>
                      <a:lnTo>
                        <a:pt x="10" y="0"/>
                      </a:lnTo>
                      <a:lnTo>
                        <a:pt x="5"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8" name="Freeform 3303"/>
                <p:cNvSpPr>
                  <a:spLocks/>
                </p:cNvSpPr>
                <p:nvPr/>
              </p:nvSpPr>
              <p:spPr bwMode="auto">
                <a:xfrm>
                  <a:off x="1611" y="2434"/>
                  <a:ext cx="7" cy="5"/>
                </a:xfrm>
                <a:custGeom>
                  <a:avLst/>
                  <a:gdLst>
                    <a:gd name="T0" fmla="*/ 0 w 45"/>
                    <a:gd name="T1" fmla="*/ 12 h 32"/>
                    <a:gd name="T2" fmla="*/ 1 w 45"/>
                    <a:gd name="T3" fmla="*/ 17 h 32"/>
                    <a:gd name="T4" fmla="*/ 2 w 45"/>
                    <a:gd name="T5" fmla="*/ 22 h 32"/>
                    <a:gd name="T6" fmla="*/ 6 w 45"/>
                    <a:gd name="T7" fmla="*/ 27 h 32"/>
                    <a:gd name="T8" fmla="*/ 6 w 45"/>
                    <a:gd name="T9" fmla="*/ 27 h 32"/>
                    <a:gd name="T10" fmla="*/ 11 w 45"/>
                    <a:gd name="T11" fmla="*/ 30 h 32"/>
                    <a:gd name="T12" fmla="*/ 16 w 45"/>
                    <a:gd name="T13" fmla="*/ 32 h 32"/>
                    <a:gd name="T14" fmla="*/ 22 w 45"/>
                    <a:gd name="T15" fmla="*/ 32 h 32"/>
                    <a:gd name="T16" fmla="*/ 28 w 45"/>
                    <a:gd name="T17" fmla="*/ 32 h 32"/>
                    <a:gd name="T18" fmla="*/ 33 w 45"/>
                    <a:gd name="T19" fmla="*/ 30 h 32"/>
                    <a:gd name="T20" fmla="*/ 37 w 45"/>
                    <a:gd name="T21" fmla="*/ 28 h 32"/>
                    <a:gd name="T22" fmla="*/ 38 w 45"/>
                    <a:gd name="T23" fmla="*/ 27 h 32"/>
                    <a:gd name="T24" fmla="*/ 42 w 45"/>
                    <a:gd name="T25" fmla="*/ 23 h 32"/>
                    <a:gd name="T26" fmla="*/ 44 w 45"/>
                    <a:gd name="T27" fmla="*/ 18 h 32"/>
                    <a:gd name="T28" fmla="*/ 45 w 45"/>
                    <a:gd name="T29" fmla="*/ 12 h 32"/>
                    <a:gd name="T30" fmla="*/ 45 w 45"/>
                    <a:gd name="T31" fmla="*/ 12 h 32"/>
                    <a:gd name="T32" fmla="*/ 44 w 45"/>
                    <a:gd name="T33" fmla="*/ 5 h 32"/>
                    <a:gd name="T34" fmla="*/ 41 w 45"/>
                    <a:gd name="T35" fmla="*/ 1 h 32"/>
                    <a:gd name="T36" fmla="*/ 39 w 45"/>
                    <a:gd name="T37" fmla="*/ 0 h 32"/>
                    <a:gd name="T38" fmla="*/ 39 w 45"/>
                    <a:gd name="T39" fmla="*/ 13 h 32"/>
                    <a:gd name="T40" fmla="*/ 38 w 45"/>
                    <a:gd name="T41" fmla="*/ 18 h 32"/>
                    <a:gd name="T42" fmla="*/ 35 w 45"/>
                    <a:gd name="T43" fmla="*/ 22 h 32"/>
                    <a:gd name="T44" fmla="*/ 33 w 45"/>
                    <a:gd name="T45" fmla="*/ 23 h 32"/>
                    <a:gd name="T46" fmla="*/ 29 w 45"/>
                    <a:gd name="T47" fmla="*/ 25 h 32"/>
                    <a:gd name="T48" fmla="*/ 22 w 45"/>
                    <a:gd name="T49" fmla="*/ 27 h 32"/>
                    <a:gd name="T50" fmla="*/ 20 w 45"/>
                    <a:gd name="T51" fmla="*/ 27 h 32"/>
                    <a:gd name="T52" fmla="*/ 14 w 45"/>
                    <a:gd name="T53" fmla="*/ 25 h 32"/>
                    <a:gd name="T54" fmla="*/ 10 w 45"/>
                    <a:gd name="T55" fmla="*/ 22 h 32"/>
                    <a:gd name="T56" fmla="*/ 9 w 45"/>
                    <a:gd name="T57" fmla="*/ 22 h 32"/>
                    <a:gd name="T58" fmla="*/ 6 w 45"/>
                    <a:gd name="T59" fmla="*/ 18 h 32"/>
                    <a:gd name="T60" fmla="*/ 5 w 45"/>
                    <a:gd name="T61" fmla="*/ 12 h 32"/>
                    <a:gd name="T62" fmla="*/ 3 w 45"/>
                    <a:gd name="T63" fmla="*/ 1 h 32"/>
                    <a:gd name="T64" fmla="*/ 1 w 45"/>
                    <a:gd name="T65" fmla="*/ 6 h 32"/>
                    <a:gd name="T66" fmla="*/ 0 w 45"/>
                    <a:gd name="T6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32">
                      <a:moveTo>
                        <a:pt x="0" y="12"/>
                      </a:moveTo>
                      <a:lnTo>
                        <a:pt x="1" y="17"/>
                      </a:lnTo>
                      <a:lnTo>
                        <a:pt x="2" y="22"/>
                      </a:lnTo>
                      <a:lnTo>
                        <a:pt x="6" y="27"/>
                      </a:lnTo>
                      <a:lnTo>
                        <a:pt x="6" y="27"/>
                      </a:lnTo>
                      <a:lnTo>
                        <a:pt x="11" y="30"/>
                      </a:lnTo>
                      <a:lnTo>
                        <a:pt x="16" y="32"/>
                      </a:lnTo>
                      <a:lnTo>
                        <a:pt x="22" y="32"/>
                      </a:lnTo>
                      <a:lnTo>
                        <a:pt x="28" y="32"/>
                      </a:lnTo>
                      <a:lnTo>
                        <a:pt x="33" y="30"/>
                      </a:lnTo>
                      <a:lnTo>
                        <a:pt x="37" y="28"/>
                      </a:lnTo>
                      <a:lnTo>
                        <a:pt x="38" y="27"/>
                      </a:lnTo>
                      <a:lnTo>
                        <a:pt x="42" y="23"/>
                      </a:lnTo>
                      <a:lnTo>
                        <a:pt x="44" y="18"/>
                      </a:lnTo>
                      <a:lnTo>
                        <a:pt x="45" y="12"/>
                      </a:lnTo>
                      <a:lnTo>
                        <a:pt x="45" y="12"/>
                      </a:lnTo>
                      <a:lnTo>
                        <a:pt x="44" y="5"/>
                      </a:lnTo>
                      <a:lnTo>
                        <a:pt x="41" y="1"/>
                      </a:lnTo>
                      <a:lnTo>
                        <a:pt x="39" y="0"/>
                      </a:lnTo>
                      <a:lnTo>
                        <a:pt x="39" y="13"/>
                      </a:lnTo>
                      <a:lnTo>
                        <a:pt x="38" y="18"/>
                      </a:lnTo>
                      <a:lnTo>
                        <a:pt x="35" y="22"/>
                      </a:lnTo>
                      <a:lnTo>
                        <a:pt x="33" y="23"/>
                      </a:lnTo>
                      <a:lnTo>
                        <a:pt x="29" y="25"/>
                      </a:lnTo>
                      <a:lnTo>
                        <a:pt x="22" y="27"/>
                      </a:lnTo>
                      <a:lnTo>
                        <a:pt x="20" y="27"/>
                      </a:lnTo>
                      <a:lnTo>
                        <a:pt x="14" y="25"/>
                      </a:lnTo>
                      <a:lnTo>
                        <a:pt x="10" y="22"/>
                      </a:lnTo>
                      <a:lnTo>
                        <a:pt x="9" y="22"/>
                      </a:lnTo>
                      <a:lnTo>
                        <a:pt x="6" y="18"/>
                      </a:lnTo>
                      <a:lnTo>
                        <a:pt x="5" y="12"/>
                      </a:lnTo>
                      <a:lnTo>
                        <a:pt x="3" y="1"/>
                      </a:lnTo>
                      <a:lnTo>
                        <a:pt x="1"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89" name="Freeform 3304"/>
                <p:cNvSpPr>
                  <a:spLocks/>
                </p:cNvSpPr>
                <p:nvPr/>
              </p:nvSpPr>
              <p:spPr bwMode="auto">
                <a:xfrm>
                  <a:off x="1612" y="2425"/>
                  <a:ext cx="6" cy="6"/>
                </a:xfrm>
                <a:custGeom>
                  <a:avLst/>
                  <a:gdLst>
                    <a:gd name="T0" fmla="*/ 0 w 41"/>
                    <a:gd name="T1" fmla="*/ 10 h 32"/>
                    <a:gd name="T2" fmla="*/ 1 w 41"/>
                    <a:gd name="T3" fmla="*/ 21 h 32"/>
                    <a:gd name="T4" fmla="*/ 1 w 41"/>
                    <a:gd name="T5" fmla="*/ 20 h 32"/>
                    <a:gd name="T6" fmla="*/ 3 w 41"/>
                    <a:gd name="T7" fmla="*/ 15 h 32"/>
                    <a:gd name="T8" fmla="*/ 7 w 41"/>
                    <a:gd name="T9" fmla="*/ 10 h 32"/>
                    <a:gd name="T10" fmla="*/ 8 w 41"/>
                    <a:gd name="T11" fmla="*/ 9 h 32"/>
                    <a:gd name="T12" fmla="*/ 13 w 41"/>
                    <a:gd name="T13" fmla="*/ 7 h 32"/>
                    <a:gd name="T14" fmla="*/ 19 w 41"/>
                    <a:gd name="T15" fmla="*/ 6 h 32"/>
                    <a:gd name="T16" fmla="*/ 22 w 41"/>
                    <a:gd name="T17" fmla="*/ 6 h 32"/>
                    <a:gd name="T18" fmla="*/ 27 w 41"/>
                    <a:gd name="T19" fmla="*/ 7 h 32"/>
                    <a:gd name="T20" fmla="*/ 32 w 41"/>
                    <a:gd name="T21" fmla="*/ 10 h 32"/>
                    <a:gd name="T22" fmla="*/ 32 w 41"/>
                    <a:gd name="T23" fmla="*/ 10 h 32"/>
                    <a:gd name="T24" fmla="*/ 35 w 41"/>
                    <a:gd name="T25" fmla="*/ 15 h 32"/>
                    <a:gd name="T26" fmla="*/ 36 w 41"/>
                    <a:gd name="T27" fmla="*/ 21 h 32"/>
                    <a:gd name="T28" fmla="*/ 39 w 41"/>
                    <a:gd name="T29" fmla="*/ 32 h 32"/>
                    <a:gd name="T30" fmla="*/ 41 w 41"/>
                    <a:gd name="T31" fmla="*/ 26 h 32"/>
                    <a:gd name="T32" fmla="*/ 41 w 41"/>
                    <a:gd name="T33" fmla="*/ 21 h 32"/>
                    <a:gd name="T34" fmla="*/ 41 w 41"/>
                    <a:gd name="T35" fmla="*/ 16 h 32"/>
                    <a:gd name="T36" fmla="*/ 39 w 41"/>
                    <a:gd name="T37" fmla="*/ 10 h 32"/>
                    <a:gd name="T38" fmla="*/ 35 w 41"/>
                    <a:gd name="T39" fmla="*/ 6 h 32"/>
                    <a:gd name="T40" fmla="*/ 34 w 41"/>
                    <a:gd name="T41" fmla="*/ 5 h 32"/>
                    <a:gd name="T42" fmla="*/ 30 w 41"/>
                    <a:gd name="T43" fmla="*/ 3 h 32"/>
                    <a:gd name="T44" fmla="*/ 25 w 41"/>
                    <a:gd name="T45" fmla="*/ 1 h 32"/>
                    <a:gd name="T46" fmla="*/ 19 w 41"/>
                    <a:gd name="T47" fmla="*/ 0 h 32"/>
                    <a:gd name="T48" fmla="*/ 18 w 41"/>
                    <a:gd name="T49" fmla="*/ 0 h 32"/>
                    <a:gd name="T50" fmla="*/ 12 w 41"/>
                    <a:gd name="T51" fmla="*/ 1 h 32"/>
                    <a:gd name="T52" fmla="*/ 8 w 41"/>
                    <a:gd name="T53" fmla="*/ 3 h 32"/>
                    <a:gd name="T54" fmla="*/ 3 w 41"/>
                    <a:gd name="T55" fmla="*/ 6 h 32"/>
                    <a:gd name="T56" fmla="*/ 0 w 41"/>
                    <a:gd name="T5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2">
                      <a:moveTo>
                        <a:pt x="0" y="10"/>
                      </a:moveTo>
                      <a:lnTo>
                        <a:pt x="1" y="21"/>
                      </a:lnTo>
                      <a:lnTo>
                        <a:pt x="1" y="20"/>
                      </a:lnTo>
                      <a:lnTo>
                        <a:pt x="3" y="15"/>
                      </a:lnTo>
                      <a:lnTo>
                        <a:pt x="7" y="10"/>
                      </a:lnTo>
                      <a:lnTo>
                        <a:pt x="8" y="9"/>
                      </a:lnTo>
                      <a:lnTo>
                        <a:pt x="13" y="7"/>
                      </a:lnTo>
                      <a:lnTo>
                        <a:pt x="19" y="6"/>
                      </a:lnTo>
                      <a:lnTo>
                        <a:pt x="22" y="6"/>
                      </a:lnTo>
                      <a:lnTo>
                        <a:pt x="27" y="7"/>
                      </a:lnTo>
                      <a:lnTo>
                        <a:pt x="32" y="10"/>
                      </a:lnTo>
                      <a:lnTo>
                        <a:pt x="32" y="10"/>
                      </a:lnTo>
                      <a:lnTo>
                        <a:pt x="35" y="15"/>
                      </a:lnTo>
                      <a:lnTo>
                        <a:pt x="36" y="21"/>
                      </a:lnTo>
                      <a:lnTo>
                        <a:pt x="39" y="32"/>
                      </a:lnTo>
                      <a:lnTo>
                        <a:pt x="41" y="26"/>
                      </a:lnTo>
                      <a:lnTo>
                        <a:pt x="41" y="21"/>
                      </a:lnTo>
                      <a:lnTo>
                        <a:pt x="41" y="16"/>
                      </a:lnTo>
                      <a:lnTo>
                        <a:pt x="39" y="10"/>
                      </a:lnTo>
                      <a:lnTo>
                        <a:pt x="35" y="6"/>
                      </a:lnTo>
                      <a:lnTo>
                        <a:pt x="34" y="5"/>
                      </a:lnTo>
                      <a:lnTo>
                        <a:pt x="30" y="3"/>
                      </a:lnTo>
                      <a:lnTo>
                        <a:pt x="25" y="1"/>
                      </a:lnTo>
                      <a:lnTo>
                        <a:pt x="19" y="0"/>
                      </a:lnTo>
                      <a:lnTo>
                        <a:pt x="18" y="0"/>
                      </a:lnTo>
                      <a:lnTo>
                        <a:pt x="12" y="1"/>
                      </a:lnTo>
                      <a:lnTo>
                        <a:pt x="8" y="3"/>
                      </a:lnTo>
                      <a:lnTo>
                        <a:pt x="3"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0" name="Freeform 3305"/>
                <p:cNvSpPr>
                  <a:spLocks/>
                </p:cNvSpPr>
                <p:nvPr/>
              </p:nvSpPr>
              <p:spPr bwMode="auto">
                <a:xfrm>
                  <a:off x="1611" y="2427"/>
                  <a:ext cx="7" cy="5"/>
                </a:xfrm>
                <a:custGeom>
                  <a:avLst/>
                  <a:gdLst>
                    <a:gd name="T0" fmla="*/ 0 w 42"/>
                    <a:gd name="T1" fmla="*/ 11 h 31"/>
                    <a:gd name="T2" fmla="*/ 1 w 42"/>
                    <a:gd name="T3" fmla="*/ 16 h 31"/>
                    <a:gd name="T4" fmla="*/ 2 w 42"/>
                    <a:gd name="T5" fmla="*/ 22 h 31"/>
                    <a:gd name="T6" fmla="*/ 6 w 42"/>
                    <a:gd name="T7" fmla="*/ 26 h 31"/>
                    <a:gd name="T8" fmla="*/ 6 w 42"/>
                    <a:gd name="T9" fmla="*/ 26 h 31"/>
                    <a:gd name="T10" fmla="*/ 12 w 42"/>
                    <a:gd name="T11" fmla="*/ 29 h 31"/>
                    <a:gd name="T12" fmla="*/ 16 w 42"/>
                    <a:gd name="T13" fmla="*/ 30 h 31"/>
                    <a:gd name="T14" fmla="*/ 22 w 42"/>
                    <a:gd name="T15" fmla="*/ 31 h 31"/>
                    <a:gd name="T16" fmla="*/ 29 w 42"/>
                    <a:gd name="T17" fmla="*/ 30 h 31"/>
                    <a:gd name="T18" fmla="*/ 33 w 42"/>
                    <a:gd name="T19" fmla="*/ 29 h 31"/>
                    <a:gd name="T20" fmla="*/ 38 w 42"/>
                    <a:gd name="T21" fmla="*/ 26 h 31"/>
                    <a:gd name="T22" fmla="*/ 42 w 42"/>
                    <a:gd name="T23" fmla="*/ 22 h 31"/>
                    <a:gd name="T24" fmla="*/ 39 w 42"/>
                    <a:gd name="T25" fmla="*/ 11 h 31"/>
                    <a:gd name="T26" fmla="*/ 39 w 42"/>
                    <a:gd name="T27" fmla="*/ 11 h 31"/>
                    <a:gd name="T28" fmla="*/ 38 w 42"/>
                    <a:gd name="T29" fmla="*/ 16 h 31"/>
                    <a:gd name="T30" fmla="*/ 35 w 42"/>
                    <a:gd name="T31" fmla="*/ 22 h 31"/>
                    <a:gd name="T32" fmla="*/ 33 w 42"/>
                    <a:gd name="T33" fmla="*/ 22 h 31"/>
                    <a:gd name="T34" fmla="*/ 29 w 42"/>
                    <a:gd name="T35" fmla="*/ 25 h 31"/>
                    <a:gd name="T36" fmla="*/ 22 w 42"/>
                    <a:gd name="T37" fmla="*/ 25 h 31"/>
                    <a:gd name="T38" fmla="*/ 19 w 42"/>
                    <a:gd name="T39" fmla="*/ 25 h 31"/>
                    <a:gd name="T40" fmla="*/ 14 w 42"/>
                    <a:gd name="T41" fmla="*/ 24 h 31"/>
                    <a:gd name="T42" fmla="*/ 10 w 42"/>
                    <a:gd name="T43" fmla="*/ 22 h 31"/>
                    <a:gd name="T44" fmla="*/ 9 w 42"/>
                    <a:gd name="T45" fmla="*/ 21 h 31"/>
                    <a:gd name="T46" fmla="*/ 5 w 42"/>
                    <a:gd name="T47" fmla="*/ 16 h 31"/>
                    <a:gd name="T48" fmla="*/ 4 w 42"/>
                    <a:gd name="T49" fmla="*/ 11 h 31"/>
                    <a:gd name="T50" fmla="*/ 3 w 42"/>
                    <a:gd name="T51" fmla="*/ 0 h 31"/>
                    <a:gd name="T52" fmla="*/ 1 w 42"/>
                    <a:gd name="T53" fmla="*/ 5 h 31"/>
                    <a:gd name="T54" fmla="*/ 0 w 42"/>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1">
                      <a:moveTo>
                        <a:pt x="0" y="11"/>
                      </a:moveTo>
                      <a:lnTo>
                        <a:pt x="1" y="16"/>
                      </a:lnTo>
                      <a:lnTo>
                        <a:pt x="2" y="22"/>
                      </a:lnTo>
                      <a:lnTo>
                        <a:pt x="6" y="26"/>
                      </a:lnTo>
                      <a:lnTo>
                        <a:pt x="6" y="26"/>
                      </a:lnTo>
                      <a:lnTo>
                        <a:pt x="12" y="29"/>
                      </a:lnTo>
                      <a:lnTo>
                        <a:pt x="16" y="30"/>
                      </a:lnTo>
                      <a:lnTo>
                        <a:pt x="22" y="31"/>
                      </a:lnTo>
                      <a:lnTo>
                        <a:pt x="29" y="30"/>
                      </a:lnTo>
                      <a:lnTo>
                        <a:pt x="33" y="29"/>
                      </a:lnTo>
                      <a:lnTo>
                        <a:pt x="38" y="26"/>
                      </a:lnTo>
                      <a:lnTo>
                        <a:pt x="42" y="22"/>
                      </a:lnTo>
                      <a:lnTo>
                        <a:pt x="39" y="11"/>
                      </a:lnTo>
                      <a:lnTo>
                        <a:pt x="39" y="11"/>
                      </a:lnTo>
                      <a:lnTo>
                        <a:pt x="38" y="16"/>
                      </a:lnTo>
                      <a:lnTo>
                        <a:pt x="35" y="22"/>
                      </a:lnTo>
                      <a:lnTo>
                        <a:pt x="33" y="22"/>
                      </a:lnTo>
                      <a:lnTo>
                        <a:pt x="29" y="25"/>
                      </a:lnTo>
                      <a:lnTo>
                        <a:pt x="22" y="25"/>
                      </a:lnTo>
                      <a:lnTo>
                        <a:pt x="19" y="25"/>
                      </a:lnTo>
                      <a:lnTo>
                        <a:pt x="14" y="24"/>
                      </a:lnTo>
                      <a:lnTo>
                        <a:pt x="10" y="22"/>
                      </a:lnTo>
                      <a:lnTo>
                        <a:pt x="9" y="21"/>
                      </a:lnTo>
                      <a:lnTo>
                        <a:pt x="5" y="16"/>
                      </a:lnTo>
                      <a:lnTo>
                        <a:pt x="4" y="11"/>
                      </a:lnTo>
                      <a:lnTo>
                        <a:pt x="3" y="0"/>
                      </a:lnTo>
                      <a:lnTo>
                        <a:pt x="1"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1" name="Freeform 3306"/>
                <p:cNvSpPr>
                  <a:spLocks/>
                </p:cNvSpPr>
                <p:nvPr/>
              </p:nvSpPr>
              <p:spPr bwMode="auto">
                <a:xfrm>
                  <a:off x="1611" y="2423"/>
                  <a:ext cx="7" cy="1"/>
                </a:xfrm>
                <a:custGeom>
                  <a:avLst/>
                  <a:gdLst>
                    <a:gd name="T0" fmla="*/ 0 w 43"/>
                    <a:gd name="T1" fmla="*/ 0 h 5"/>
                    <a:gd name="T2" fmla="*/ 0 w 43"/>
                    <a:gd name="T3" fmla="*/ 5 h 5"/>
                    <a:gd name="T4" fmla="*/ 43 w 43"/>
                    <a:gd name="T5" fmla="*/ 5 h 5"/>
                    <a:gd name="T6" fmla="*/ 43 w 43"/>
                    <a:gd name="T7" fmla="*/ 0 h 5"/>
                    <a:gd name="T8" fmla="*/ 9 w 43"/>
                    <a:gd name="T9" fmla="*/ 0 h 5"/>
                    <a:gd name="T10" fmla="*/ 9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43" y="5"/>
                      </a:lnTo>
                      <a:lnTo>
                        <a:pt x="43"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2" name="Freeform 3307"/>
                <p:cNvSpPr>
                  <a:spLocks/>
                </p:cNvSpPr>
                <p:nvPr/>
              </p:nvSpPr>
              <p:spPr bwMode="auto">
                <a:xfrm>
                  <a:off x="1611" y="2420"/>
                  <a:ext cx="7" cy="3"/>
                </a:xfrm>
                <a:custGeom>
                  <a:avLst/>
                  <a:gdLst>
                    <a:gd name="T0" fmla="*/ 0 w 43"/>
                    <a:gd name="T1" fmla="*/ 22 h 22"/>
                    <a:gd name="T2" fmla="*/ 9 w 43"/>
                    <a:gd name="T3" fmla="*/ 22 h 22"/>
                    <a:gd name="T4" fmla="*/ 43 w 43"/>
                    <a:gd name="T5" fmla="*/ 0 h 22"/>
                    <a:gd name="T6" fmla="*/ 33 w 43"/>
                    <a:gd name="T7" fmla="*/ 0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lnTo>
                        <a:pt x="9" y="22"/>
                      </a:lnTo>
                      <a:lnTo>
                        <a:pt x="43" y="0"/>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3" name="Freeform 3308"/>
                <p:cNvSpPr>
                  <a:spLocks/>
                </p:cNvSpPr>
                <p:nvPr/>
              </p:nvSpPr>
              <p:spPr bwMode="auto">
                <a:xfrm>
                  <a:off x="1611" y="2419"/>
                  <a:ext cx="7" cy="1"/>
                </a:xfrm>
                <a:custGeom>
                  <a:avLst/>
                  <a:gdLst>
                    <a:gd name="T0" fmla="*/ 0 w 44"/>
                    <a:gd name="T1" fmla="*/ 0 h 6"/>
                    <a:gd name="T2" fmla="*/ 0 w 44"/>
                    <a:gd name="T3" fmla="*/ 6 h 6"/>
                    <a:gd name="T4" fmla="*/ 34 w 44"/>
                    <a:gd name="T5" fmla="*/ 6 h 6"/>
                    <a:gd name="T6" fmla="*/ 34 w 44"/>
                    <a:gd name="T7" fmla="*/ 6 h 6"/>
                    <a:gd name="T8" fmla="*/ 44 w 44"/>
                    <a:gd name="T9" fmla="*/ 6 h 6"/>
                    <a:gd name="T10" fmla="*/ 44 w 44"/>
                    <a:gd name="T11" fmla="*/ 0 h 6"/>
                    <a:gd name="T12" fmla="*/ 0 w 4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0" y="0"/>
                      </a:moveTo>
                      <a:lnTo>
                        <a:pt x="0" y="6"/>
                      </a:lnTo>
                      <a:lnTo>
                        <a:pt x="34" y="6"/>
                      </a:lnTo>
                      <a:lnTo>
                        <a:pt x="34" y="6"/>
                      </a:lnTo>
                      <a:lnTo>
                        <a:pt x="44" y="6"/>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4" name="Freeform 3309"/>
                <p:cNvSpPr>
                  <a:spLocks/>
                </p:cNvSpPr>
                <p:nvPr/>
              </p:nvSpPr>
              <p:spPr bwMode="auto">
                <a:xfrm>
                  <a:off x="1616" y="2411"/>
                  <a:ext cx="2" cy="3"/>
                </a:xfrm>
                <a:custGeom>
                  <a:avLst/>
                  <a:gdLst>
                    <a:gd name="T0" fmla="*/ 0 w 11"/>
                    <a:gd name="T1" fmla="*/ 6 h 18"/>
                    <a:gd name="T2" fmla="*/ 4 w 11"/>
                    <a:gd name="T3" fmla="*/ 7 h 18"/>
                    <a:gd name="T4" fmla="*/ 8 w 11"/>
                    <a:gd name="T5" fmla="*/ 10 h 18"/>
                    <a:gd name="T6" fmla="*/ 10 w 11"/>
                    <a:gd name="T7" fmla="*/ 13 h 18"/>
                    <a:gd name="T8" fmla="*/ 11 w 11"/>
                    <a:gd name="T9" fmla="*/ 18 h 18"/>
                    <a:gd name="T10" fmla="*/ 11 w 11"/>
                    <a:gd name="T11" fmla="*/ 6 h 18"/>
                    <a:gd name="T12" fmla="*/ 7 w 11"/>
                    <a:gd name="T13" fmla="*/ 2 h 18"/>
                    <a:gd name="T14" fmla="*/ 2 w 11"/>
                    <a:gd name="T15" fmla="*/ 0 h 18"/>
                    <a:gd name="T16" fmla="*/ 0 w 11"/>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0" y="6"/>
                      </a:moveTo>
                      <a:lnTo>
                        <a:pt x="4" y="7"/>
                      </a:lnTo>
                      <a:lnTo>
                        <a:pt x="8" y="10"/>
                      </a:lnTo>
                      <a:lnTo>
                        <a:pt x="10" y="13"/>
                      </a:lnTo>
                      <a:lnTo>
                        <a:pt x="11" y="18"/>
                      </a:lnTo>
                      <a:lnTo>
                        <a:pt x="11" y="6"/>
                      </a:lnTo>
                      <a:lnTo>
                        <a:pt x="7" y="2"/>
                      </a:lnTo>
                      <a:lnTo>
                        <a:pt x="2"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5" name="Freeform 3310"/>
                <p:cNvSpPr>
                  <a:spLocks/>
                </p:cNvSpPr>
                <p:nvPr/>
              </p:nvSpPr>
              <p:spPr bwMode="auto">
                <a:xfrm>
                  <a:off x="1612" y="2411"/>
                  <a:ext cx="1" cy="3"/>
                </a:xfrm>
                <a:custGeom>
                  <a:avLst/>
                  <a:gdLst>
                    <a:gd name="T0" fmla="*/ 0 w 11"/>
                    <a:gd name="T1" fmla="*/ 7 h 17"/>
                    <a:gd name="T2" fmla="*/ 1 w 11"/>
                    <a:gd name="T3" fmla="*/ 17 h 17"/>
                    <a:gd name="T4" fmla="*/ 1 w 11"/>
                    <a:gd name="T5" fmla="*/ 15 h 17"/>
                    <a:gd name="T6" fmla="*/ 3 w 11"/>
                    <a:gd name="T7" fmla="*/ 10 h 17"/>
                    <a:gd name="T8" fmla="*/ 6 w 11"/>
                    <a:gd name="T9" fmla="*/ 8 h 17"/>
                    <a:gd name="T10" fmla="*/ 11 w 11"/>
                    <a:gd name="T11" fmla="*/ 6 h 17"/>
                    <a:gd name="T12" fmla="*/ 9 w 11"/>
                    <a:gd name="T13" fmla="*/ 0 h 17"/>
                    <a:gd name="T14" fmla="*/ 9 w 11"/>
                    <a:gd name="T15" fmla="*/ 0 h 17"/>
                    <a:gd name="T16" fmla="*/ 3 w 11"/>
                    <a:gd name="T17" fmla="*/ 3 h 17"/>
                    <a:gd name="T18" fmla="*/ 0 w 11"/>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7"/>
                      </a:moveTo>
                      <a:lnTo>
                        <a:pt x="1" y="17"/>
                      </a:lnTo>
                      <a:lnTo>
                        <a:pt x="1" y="15"/>
                      </a:lnTo>
                      <a:lnTo>
                        <a:pt x="3" y="10"/>
                      </a:lnTo>
                      <a:lnTo>
                        <a:pt x="6" y="8"/>
                      </a:lnTo>
                      <a:lnTo>
                        <a:pt x="11" y="6"/>
                      </a:lnTo>
                      <a:lnTo>
                        <a:pt x="9" y="0"/>
                      </a:lnTo>
                      <a:lnTo>
                        <a:pt x="9" y="0"/>
                      </a:lnTo>
                      <a:lnTo>
                        <a:pt x="3" y="3"/>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6" name="Freeform 3311"/>
                <p:cNvSpPr>
                  <a:spLocks/>
                </p:cNvSpPr>
                <p:nvPr/>
              </p:nvSpPr>
              <p:spPr bwMode="auto">
                <a:xfrm>
                  <a:off x="1611" y="2412"/>
                  <a:ext cx="7" cy="5"/>
                </a:xfrm>
                <a:custGeom>
                  <a:avLst/>
                  <a:gdLst>
                    <a:gd name="T0" fmla="*/ 0 w 44"/>
                    <a:gd name="T1" fmla="*/ 12 h 32"/>
                    <a:gd name="T2" fmla="*/ 0 w 44"/>
                    <a:gd name="T3" fmla="*/ 17 h 32"/>
                    <a:gd name="T4" fmla="*/ 2 w 44"/>
                    <a:gd name="T5" fmla="*/ 22 h 32"/>
                    <a:gd name="T6" fmla="*/ 5 w 44"/>
                    <a:gd name="T7" fmla="*/ 26 h 32"/>
                    <a:gd name="T8" fmla="*/ 5 w 44"/>
                    <a:gd name="T9" fmla="*/ 27 h 32"/>
                    <a:gd name="T10" fmla="*/ 11 w 44"/>
                    <a:gd name="T11" fmla="*/ 30 h 32"/>
                    <a:gd name="T12" fmla="*/ 15 w 44"/>
                    <a:gd name="T13" fmla="*/ 32 h 32"/>
                    <a:gd name="T14" fmla="*/ 21 w 44"/>
                    <a:gd name="T15" fmla="*/ 32 h 32"/>
                    <a:gd name="T16" fmla="*/ 28 w 44"/>
                    <a:gd name="T17" fmla="*/ 32 h 32"/>
                    <a:gd name="T18" fmla="*/ 33 w 44"/>
                    <a:gd name="T19" fmla="*/ 30 h 32"/>
                    <a:gd name="T20" fmla="*/ 37 w 44"/>
                    <a:gd name="T21" fmla="*/ 27 h 32"/>
                    <a:gd name="T22" fmla="*/ 37 w 44"/>
                    <a:gd name="T23" fmla="*/ 27 h 32"/>
                    <a:gd name="T24" fmla="*/ 42 w 44"/>
                    <a:gd name="T25" fmla="*/ 23 h 32"/>
                    <a:gd name="T26" fmla="*/ 44 w 44"/>
                    <a:gd name="T27" fmla="*/ 18 h 32"/>
                    <a:gd name="T28" fmla="*/ 44 w 44"/>
                    <a:gd name="T29" fmla="*/ 11 h 32"/>
                    <a:gd name="T30" fmla="*/ 44 w 44"/>
                    <a:gd name="T31" fmla="*/ 11 h 32"/>
                    <a:gd name="T32" fmla="*/ 43 w 44"/>
                    <a:gd name="T33" fmla="*/ 6 h 32"/>
                    <a:gd name="T34" fmla="*/ 41 w 44"/>
                    <a:gd name="T35" fmla="*/ 1 h 32"/>
                    <a:gd name="T36" fmla="*/ 39 w 44"/>
                    <a:gd name="T37" fmla="*/ 0 h 32"/>
                    <a:gd name="T38" fmla="*/ 39 w 44"/>
                    <a:gd name="T39" fmla="*/ 12 h 32"/>
                    <a:gd name="T40" fmla="*/ 38 w 44"/>
                    <a:gd name="T41" fmla="*/ 18 h 32"/>
                    <a:gd name="T42" fmla="*/ 35 w 44"/>
                    <a:gd name="T43" fmla="*/ 22 h 32"/>
                    <a:gd name="T44" fmla="*/ 33 w 44"/>
                    <a:gd name="T45" fmla="*/ 24 h 32"/>
                    <a:gd name="T46" fmla="*/ 28 w 44"/>
                    <a:gd name="T47" fmla="*/ 25 h 32"/>
                    <a:gd name="T48" fmla="*/ 21 w 44"/>
                    <a:gd name="T49" fmla="*/ 26 h 32"/>
                    <a:gd name="T50" fmla="*/ 19 w 44"/>
                    <a:gd name="T51" fmla="*/ 26 h 32"/>
                    <a:gd name="T52" fmla="*/ 14 w 44"/>
                    <a:gd name="T53" fmla="*/ 25 h 32"/>
                    <a:gd name="T54" fmla="*/ 10 w 44"/>
                    <a:gd name="T55" fmla="*/ 23 h 32"/>
                    <a:gd name="T56" fmla="*/ 9 w 44"/>
                    <a:gd name="T57" fmla="*/ 22 h 32"/>
                    <a:gd name="T58" fmla="*/ 5 w 44"/>
                    <a:gd name="T59" fmla="*/ 18 h 32"/>
                    <a:gd name="T60" fmla="*/ 4 w 44"/>
                    <a:gd name="T61" fmla="*/ 12 h 32"/>
                    <a:gd name="T62" fmla="*/ 3 w 44"/>
                    <a:gd name="T63" fmla="*/ 2 h 32"/>
                    <a:gd name="T64" fmla="*/ 0 w 44"/>
                    <a:gd name="T65" fmla="*/ 6 h 32"/>
                    <a:gd name="T66" fmla="*/ 0 w 44"/>
                    <a:gd name="T6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32">
                      <a:moveTo>
                        <a:pt x="0" y="12"/>
                      </a:moveTo>
                      <a:lnTo>
                        <a:pt x="0" y="17"/>
                      </a:lnTo>
                      <a:lnTo>
                        <a:pt x="2" y="22"/>
                      </a:lnTo>
                      <a:lnTo>
                        <a:pt x="5" y="26"/>
                      </a:lnTo>
                      <a:lnTo>
                        <a:pt x="5" y="27"/>
                      </a:lnTo>
                      <a:lnTo>
                        <a:pt x="11" y="30"/>
                      </a:lnTo>
                      <a:lnTo>
                        <a:pt x="15" y="32"/>
                      </a:lnTo>
                      <a:lnTo>
                        <a:pt x="21" y="32"/>
                      </a:lnTo>
                      <a:lnTo>
                        <a:pt x="28" y="32"/>
                      </a:lnTo>
                      <a:lnTo>
                        <a:pt x="33" y="30"/>
                      </a:lnTo>
                      <a:lnTo>
                        <a:pt x="37" y="27"/>
                      </a:lnTo>
                      <a:lnTo>
                        <a:pt x="37" y="27"/>
                      </a:lnTo>
                      <a:lnTo>
                        <a:pt x="42" y="23"/>
                      </a:lnTo>
                      <a:lnTo>
                        <a:pt x="44" y="18"/>
                      </a:lnTo>
                      <a:lnTo>
                        <a:pt x="44" y="11"/>
                      </a:lnTo>
                      <a:lnTo>
                        <a:pt x="44" y="11"/>
                      </a:lnTo>
                      <a:lnTo>
                        <a:pt x="43" y="6"/>
                      </a:lnTo>
                      <a:lnTo>
                        <a:pt x="41" y="1"/>
                      </a:lnTo>
                      <a:lnTo>
                        <a:pt x="39" y="0"/>
                      </a:lnTo>
                      <a:lnTo>
                        <a:pt x="39" y="12"/>
                      </a:lnTo>
                      <a:lnTo>
                        <a:pt x="38" y="18"/>
                      </a:lnTo>
                      <a:lnTo>
                        <a:pt x="35" y="22"/>
                      </a:lnTo>
                      <a:lnTo>
                        <a:pt x="33" y="24"/>
                      </a:lnTo>
                      <a:lnTo>
                        <a:pt x="28" y="25"/>
                      </a:lnTo>
                      <a:lnTo>
                        <a:pt x="21" y="26"/>
                      </a:lnTo>
                      <a:lnTo>
                        <a:pt x="19" y="26"/>
                      </a:lnTo>
                      <a:lnTo>
                        <a:pt x="14" y="25"/>
                      </a:lnTo>
                      <a:lnTo>
                        <a:pt x="10" y="23"/>
                      </a:lnTo>
                      <a:lnTo>
                        <a:pt x="9" y="22"/>
                      </a:lnTo>
                      <a:lnTo>
                        <a:pt x="5" y="18"/>
                      </a:lnTo>
                      <a:lnTo>
                        <a:pt x="4" y="12"/>
                      </a:lnTo>
                      <a:lnTo>
                        <a:pt x="3" y="2"/>
                      </a:lnTo>
                      <a:lnTo>
                        <a:pt x="0"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7" name="Freeform 3312"/>
                <p:cNvSpPr>
                  <a:spLocks/>
                </p:cNvSpPr>
                <p:nvPr/>
              </p:nvSpPr>
              <p:spPr bwMode="auto">
                <a:xfrm>
                  <a:off x="1611" y="2404"/>
                  <a:ext cx="7" cy="6"/>
                </a:xfrm>
                <a:custGeom>
                  <a:avLst/>
                  <a:gdLst>
                    <a:gd name="T0" fmla="*/ 0 w 43"/>
                    <a:gd name="T1" fmla="*/ 1 h 32"/>
                    <a:gd name="T2" fmla="*/ 0 w 43"/>
                    <a:gd name="T3" fmla="*/ 32 h 32"/>
                    <a:gd name="T4" fmla="*/ 43 w 43"/>
                    <a:gd name="T5" fmla="*/ 32 h 32"/>
                    <a:gd name="T6" fmla="*/ 43 w 43"/>
                    <a:gd name="T7" fmla="*/ 0 h 32"/>
                    <a:gd name="T8" fmla="*/ 38 w 43"/>
                    <a:gd name="T9" fmla="*/ 0 h 32"/>
                    <a:gd name="T10" fmla="*/ 38 w 43"/>
                    <a:gd name="T11" fmla="*/ 27 h 32"/>
                    <a:gd name="T12" fmla="*/ 24 w 43"/>
                    <a:gd name="T13" fmla="*/ 27 h 32"/>
                    <a:gd name="T14" fmla="*/ 24 w 43"/>
                    <a:gd name="T15" fmla="*/ 3 h 32"/>
                    <a:gd name="T16" fmla="*/ 18 w 43"/>
                    <a:gd name="T17" fmla="*/ 3 h 32"/>
                    <a:gd name="T18" fmla="*/ 18 w 43"/>
                    <a:gd name="T19" fmla="*/ 27 h 32"/>
                    <a:gd name="T20" fmla="*/ 5 w 43"/>
                    <a:gd name="T21" fmla="*/ 27 h 32"/>
                    <a:gd name="T22" fmla="*/ 5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8" y="0"/>
                      </a:lnTo>
                      <a:lnTo>
                        <a:pt x="38" y="27"/>
                      </a:lnTo>
                      <a:lnTo>
                        <a:pt x="24" y="27"/>
                      </a:lnTo>
                      <a:lnTo>
                        <a:pt x="24" y="3"/>
                      </a:lnTo>
                      <a:lnTo>
                        <a:pt x="18" y="3"/>
                      </a:lnTo>
                      <a:lnTo>
                        <a:pt x="18" y="27"/>
                      </a:lnTo>
                      <a:lnTo>
                        <a:pt x="5" y="27"/>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8" name="Freeform 3313"/>
                <p:cNvSpPr>
                  <a:spLocks/>
                </p:cNvSpPr>
                <p:nvPr/>
              </p:nvSpPr>
              <p:spPr bwMode="auto">
                <a:xfrm>
                  <a:off x="1611" y="2398"/>
                  <a:ext cx="4" cy="4"/>
                </a:xfrm>
                <a:custGeom>
                  <a:avLst/>
                  <a:gdLst>
                    <a:gd name="T0" fmla="*/ 0 w 20"/>
                    <a:gd name="T1" fmla="*/ 6 h 28"/>
                    <a:gd name="T2" fmla="*/ 3 w 20"/>
                    <a:gd name="T3" fmla="*/ 16 h 28"/>
                    <a:gd name="T4" fmla="*/ 3 w 20"/>
                    <a:gd name="T5" fmla="*/ 11 h 28"/>
                    <a:gd name="T6" fmla="*/ 7 w 20"/>
                    <a:gd name="T7" fmla="*/ 8 h 28"/>
                    <a:gd name="T8" fmla="*/ 11 w 20"/>
                    <a:gd name="T9" fmla="*/ 7 h 28"/>
                    <a:gd name="T10" fmla="*/ 14 w 20"/>
                    <a:gd name="T11" fmla="*/ 8 h 28"/>
                    <a:gd name="T12" fmla="*/ 17 w 20"/>
                    <a:gd name="T13" fmla="*/ 11 h 28"/>
                    <a:gd name="T14" fmla="*/ 18 w 20"/>
                    <a:gd name="T15" fmla="*/ 16 h 28"/>
                    <a:gd name="T16" fmla="*/ 18 w 20"/>
                    <a:gd name="T17" fmla="*/ 28 h 28"/>
                    <a:gd name="T18" fmla="*/ 20 w 20"/>
                    <a:gd name="T19" fmla="*/ 5 h 28"/>
                    <a:gd name="T20" fmla="*/ 16 w 20"/>
                    <a:gd name="T21" fmla="*/ 1 h 28"/>
                    <a:gd name="T22" fmla="*/ 11 w 20"/>
                    <a:gd name="T23" fmla="*/ 0 h 28"/>
                    <a:gd name="T24" fmla="*/ 10 w 20"/>
                    <a:gd name="T25" fmla="*/ 0 h 28"/>
                    <a:gd name="T26" fmla="*/ 4 w 20"/>
                    <a:gd name="T27" fmla="*/ 1 h 28"/>
                    <a:gd name="T28" fmla="*/ 0 w 20"/>
                    <a:gd name="T2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0" y="6"/>
                      </a:moveTo>
                      <a:lnTo>
                        <a:pt x="3" y="16"/>
                      </a:lnTo>
                      <a:lnTo>
                        <a:pt x="3" y="11"/>
                      </a:lnTo>
                      <a:lnTo>
                        <a:pt x="7" y="8"/>
                      </a:lnTo>
                      <a:lnTo>
                        <a:pt x="11" y="7"/>
                      </a:lnTo>
                      <a:lnTo>
                        <a:pt x="14" y="8"/>
                      </a:lnTo>
                      <a:lnTo>
                        <a:pt x="17" y="11"/>
                      </a:lnTo>
                      <a:lnTo>
                        <a:pt x="18" y="16"/>
                      </a:lnTo>
                      <a:lnTo>
                        <a:pt x="18" y="28"/>
                      </a:lnTo>
                      <a:lnTo>
                        <a:pt x="20" y="5"/>
                      </a:lnTo>
                      <a:lnTo>
                        <a:pt x="16" y="1"/>
                      </a:lnTo>
                      <a:lnTo>
                        <a:pt x="11" y="0"/>
                      </a:lnTo>
                      <a:lnTo>
                        <a:pt x="10" y="0"/>
                      </a:lnTo>
                      <a:lnTo>
                        <a:pt x="4" y="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9" name="Freeform 3314"/>
                <p:cNvSpPr>
                  <a:spLocks/>
                </p:cNvSpPr>
                <p:nvPr/>
              </p:nvSpPr>
              <p:spPr bwMode="auto">
                <a:xfrm>
                  <a:off x="1611" y="2398"/>
                  <a:ext cx="7" cy="5"/>
                </a:xfrm>
                <a:custGeom>
                  <a:avLst/>
                  <a:gdLst>
                    <a:gd name="T0" fmla="*/ 0 w 43"/>
                    <a:gd name="T1" fmla="*/ 12 h 28"/>
                    <a:gd name="T2" fmla="*/ 0 w 43"/>
                    <a:gd name="T3" fmla="*/ 28 h 28"/>
                    <a:gd name="T4" fmla="*/ 43 w 43"/>
                    <a:gd name="T5" fmla="*/ 28 h 28"/>
                    <a:gd name="T6" fmla="*/ 43 w 43"/>
                    <a:gd name="T7" fmla="*/ 23 h 28"/>
                    <a:gd name="T8" fmla="*/ 26 w 43"/>
                    <a:gd name="T9" fmla="*/ 23 h 28"/>
                    <a:gd name="T10" fmla="*/ 26 w 43"/>
                    <a:gd name="T11" fmla="*/ 11 h 28"/>
                    <a:gd name="T12" fmla="*/ 26 w 43"/>
                    <a:gd name="T13" fmla="*/ 9 h 28"/>
                    <a:gd name="T14" fmla="*/ 25 w 43"/>
                    <a:gd name="T15" fmla="*/ 4 h 28"/>
                    <a:gd name="T16" fmla="*/ 22 w 43"/>
                    <a:gd name="T17" fmla="*/ 0 h 28"/>
                    <a:gd name="T18" fmla="*/ 20 w 43"/>
                    <a:gd name="T19" fmla="*/ 23 h 28"/>
                    <a:gd name="T20" fmla="*/ 5 w 43"/>
                    <a:gd name="T21" fmla="*/ 23 h 28"/>
                    <a:gd name="T22" fmla="*/ 5 w 43"/>
                    <a:gd name="T23" fmla="*/ 11 h 28"/>
                    <a:gd name="T24" fmla="*/ 2 w 43"/>
                    <a:gd name="T25" fmla="*/ 1 h 28"/>
                    <a:gd name="T26" fmla="*/ 0 w 43"/>
                    <a:gd name="T27" fmla="*/ 6 h 28"/>
                    <a:gd name="T28" fmla="*/ 0 w 43"/>
                    <a:gd name="T29" fmla="*/ 6 h 28"/>
                    <a:gd name="T30" fmla="*/ 0 w 43"/>
                    <a:gd name="T3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8">
                      <a:moveTo>
                        <a:pt x="0" y="12"/>
                      </a:moveTo>
                      <a:lnTo>
                        <a:pt x="0" y="28"/>
                      </a:lnTo>
                      <a:lnTo>
                        <a:pt x="43" y="28"/>
                      </a:lnTo>
                      <a:lnTo>
                        <a:pt x="43" y="23"/>
                      </a:lnTo>
                      <a:lnTo>
                        <a:pt x="26" y="23"/>
                      </a:lnTo>
                      <a:lnTo>
                        <a:pt x="26" y="11"/>
                      </a:lnTo>
                      <a:lnTo>
                        <a:pt x="26" y="9"/>
                      </a:lnTo>
                      <a:lnTo>
                        <a:pt x="25" y="4"/>
                      </a:lnTo>
                      <a:lnTo>
                        <a:pt x="22" y="0"/>
                      </a:lnTo>
                      <a:lnTo>
                        <a:pt x="20" y="23"/>
                      </a:lnTo>
                      <a:lnTo>
                        <a:pt x="5" y="23"/>
                      </a:lnTo>
                      <a:lnTo>
                        <a:pt x="5" y="11"/>
                      </a:lnTo>
                      <a:lnTo>
                        <a:pt x="2" y="1"/>
                      </a:lnTo>
                      <a:lnTo>
                        <a:pt x="0" y="6"/>
                      </a:lnTo>
                      <a:lnTo>
                        <a:pt x="0"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0" name="Freeform 3315"/>
                <p:cNvSpPr>
                  <a:spLocks/>
                </p:cNvSpPr>
                <p:nvPr/>
              </p:nvSpPr>
              <p:spPr bwMode="auto">
                <a:xfrm>
                  <a:off x="1616" y="2390"/>
                  <a:ext cx="2" cy="3"/>
                </a:xfrm>
                <a:custGeom>
                  <a:avLst/>
                  <a:gdLst>
                    <a:gd name="T0" fmla="*/ 0 w 11"/>
                    <a:gd name="T1" fmla="*/ 6 h 18"/>
                    <a:gd name="T2" fmla="*/ 4 w 11"/>
                    <a:gd name="T3" fmla="*/ 7 h 18"/>
                    <a:gd name="T4" fmla="*/ 8 w 11"/>
                    <a:gd name="T5" fmla="*/ 10 h 18"/>
                    <a:gd name="T6" fmla="*/ 9 w 11"/>
                    <a:gd name="T7" fmla="*/ 13 h 18"/>
                    <a:gd name="T8" fmla="*/ 10 w 11"/>
                    <a:gd name="T9" fmla="*/ 18 h 18"/>
                    <a:gd name="T10" fmla="*/ 11 w 11"/>
                    <a:gd name="T11" fmla="*/ 6 h 18"/>
                    <a:gd name="T12" fmla="*/ 7 w 11"/>
                    <a:gd name="T13" fmla="*/ 2 h 18"/>
                    <a:gd name="T14" fmla="*/ 1 w 11"/>
                    <a:gd name="T15" fmla="*/ 0 h 18"/>
                    <a:gd name="T16" fmla="*/ 0 w 11"/>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0" y="6"/>
                      </a:moveTo>
                      <a:lnTo>
                        <a:pt x="4" y="7"/>
                      </a:lnTo>
                      <a:lnTo>
                        <a:pt x="8" y="10"/>
                      </a:lnTo>
                      <a:lnTo>
                        <a:pt x="9" y="13"/>
                      </a:lnTo>
                      <a:lnTo>
                        <a:pt x="10" y="18"/>
                      </a:lnTo>
                      <a:lnTo>
                        <a:pt x="11" y="6"/>
                      </a:lnTo>
                      <a:lnTo>
                        <a:pt x="7" y="2"/>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1" name="Freeform 3316"/>
                <p:cNvSpPr>
                  <a:spLocks/>
                </p:cNvSpPr>
                <p:nvPr/>
              </p:nvSpPr>
              <p:spPr bwMode="auto">
                <a:xfrm>
                  <a:off x="1611" y="2391"/>
                  <a:ext cx="2" cy="2"/>
                </a:xfrm>
                <a:custGeom>
                  <a:avLst/>
                  <a:gdLst>
                    <a:gd name="T0" fmla="*/ 0 w 11"/>
                    <a:gd name="T1" fmla="*/ 6 h 17"/>
                    <a:gd name="T2" fmla="*/ 2 w 11"/>
                    <a:gd name="T3" fmla="*/ 17 h 17"/>
                    <a:gd name="T4" fmla="*/ 2 w 11"/>
                    <a:gd name="T5" fmla="*/ 15 h 17"/>
                    <a:gd name="T6" fmla="*/ 4 w 11"/>
                    <a:gd name="T7" fmla="*/ 9 h 17"/>
                    <a:gd name="T8" fmla="*/ 6 w 11"/>
                    <a:gd name="T9" fmla="*/ 8 h 17"/>
                    <a:gd name="T10" fmla="*/ 11 w 11"/>
                    <a:gd name="T11" fmla="*/ 5 h 17"/>
                    <a:gd name="T12" fmla="*/ 10 w 11"/>
                    <a:gd name="T13" fmla="*/ 0 h 17"/>
                    <a:gd name="T14" fmla="*/ 10 w 11"/>
                    <a:gd name="T15" fmla="*/ 0 h 17"/>
                    <a:gd name="T16" fmla="*/ 4 w 11"/>
                    <a:gd name="T17" fmla="*/ 2 h 17"/>
                    <a:gd name="T18" fmla="*/ 0 w 11"/>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6"/>
                      </a:moveTo>
                      <a:lnTo>
                        <a:pt x="2" y="17"/>
                      </a:lnTo>
                      <a:lnTo>
                        <a:pt x="2" y="15"/>
                      </a:lnTo>
                      <a:lnTo>
                        <a:pt x="4" y="9"/>
                      </a:lnTo>
                      <a:lnTo>
                        <a:pt x="6" y="8"/>
                      </a:lnTo>
                      <a:lnTo>
                        <a:pt x="11" y="5"/>
                      </a:lnTo>
                      <a:lnTo>
                        <a:pt x="10" y="0"/>
                      </a:lnTo>
                      <a:lnTo>
                        <a:pt x="10" y="0"/>
                      </a:lnTo>
                      <a:lnTo>
                        <a:pt x="4"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2" name="Freeform 3317"/>
                <p:cNvSpPr>
                  <a:spLocks/>
                </p:cNvSpPr>
                <p:nvPr/>
              </p:nvSpPr>
              <p:spPr bwMode="auto">
                <a:xfrm>
                  <a:off x="1611" y="2392"/>
                  <a:ext cx="7" cy="5"/>
                </a:xfrm>
                <a:custGeom>
                  <a:avLst/>
                  <a:gdLst>
                    <a:gd name="T0" fmla="*/ 0 w 45"/>
                    <a:gd name="T1" fmla="*/ 12 h 32"/>
                    <a:gd name="T2" fmla="*/ 1 w 45"/>
                    <a:gd name="T3" fmla="*/ 17 h 32"/>
                    <a:gd name="T4" fmla="*/ 3 w 45"/>
                    <a:gd name="T5" fmla="*/ 23 h 32"/>
                    <a:gd name="T6" fmla="*/ 6 w 45"/>
                    <a:gd name="T7" fmla="*/ 27 h 32"/>
                    <a:gd name="T8" fmla="*/ 6 w 45"/>
                    <a:gd name="T9" fmla="*/ 27 h 32"/>
                    <a:gd name="T10" fmla="*/ 11 w 45"/>
                    <a:gd name="T11" fmla="*/ 30 h 32"/>
                    <a:gd name="T12" fmla="*/ 16 w 45"/>
                    <a:gd name="T13" fmla="*/ 31 h 32"/>
                    <a:gd name="T14" fmla="*/ 22 w 45"/>
                    <a:gd name="T15" fmla="*/ 32 h 32"/>
                    <a:gd name="T16" fmla="*/ 28 w 45"/>
                    <a:gd name="T17" fmla="*/ 31 h 32"/>
                    <a:gd name="T18" fmla="*/ 33 w 45"/>
                    <a:gd name="T19" fmla="*/ 30 h 32"/>
                    <a:gd name="T20" fmla="*/ 38 w 45"/>
                    <a:gd name="T21" fmla="*/ 27 h 32"/>
                    <a:gd name="T22" fmla="*/ 38 w 45"/>
                    <a:gd name="T23" fmla="*/ 27 h 32"/>
                    <a:gd name="T24" fmla="*/ 42 w 45"/>
                    <a:gd name="T25" fmla="*/ 23 h 32"/>
                    <a:gd name="T26" fmla="*/ 44 w 45"/>
                    <a:gd name="T27" fmla="*/ 18 h 32"/>
                    <a:gd name="T28" fmla="*/ 45 w 45"/>
                    <a:gd name="T29" fmla="*/ 12 h 32"/>
                    <a:gd name="T30" fmla="*/ 45 w 45"/>
                    <a:gd name="T31" fmla="*/ 11 h 32"/>
                    <a:gd name="T32" fmla="*/ 44 w 45"/>
                    <a:gd name="T33" fmla="*/ 5 h 32"/>
                    <a:gd name="T34" fmla="*/ 40 w 45"/>
                    <a:gd name="T35" fmla="*/ 0 h 32"/>
                    <a:gd name="T36" fmla="*/ 40 w 45"/>
                    <a:gd name="T37" fmla="*/ 0 h 32"/>
                    <a:gd name="T38" fmla="*/ 39 w 45"/>
                    <a:gd name="T39" fmla="*/ 12 h 32"/>
                    <a:gd name="T40" fmla="*/ 38 w 45"/>
                    <a:gd name="T41" fmla="*/ 18 h 32"/>
                    <a:gd name="T42" fmla="*/ 35 w 45"/>
                    <a:gd name="T43" fmla="*/ 23 h 32"/>
                    <a:gd name="T44" fmla="*/ 33 w 45"/>
                    <a:gd name="T45" fmla="*/ 24 h 32"/>
                    <a:gd name="T46" fmla="*/ 29 w 45"/>
                    <a:gd name="T47" fmla="*/ 26 h 32"/>
                    <a:gd name="T48" fmla="*/ 22 w 45"/>
                    <a:gd name="T49" fmla="*/ 26 h 32"/>
                    <a:gd name="T50" fmla="*/ 20 w 45"/>
                    <a:gd name="T51" fmla="*/ 26 h 32"/>
                    <a:gd name="T52" fmla="*/ 14 w 45"/>
                    <a:gd name="T53" fmla="*/ 25 h 32"/>
                    <a:gd name="T54" fmla="*/ 10 w 45"/>
                    <a:gd name="T55" fmla="*/ 23 h 32"/>
                    <a:gd name="T56" fmla="*/ 10 w 45"/>
                    <a:gd name="T57" fmla="*/ 23 h 32"/>
                    <a:gd name="T58" fmla="*/ 6 w 45"/>
                    <a:gd name="T59" fmla="*/ 18 h 32"/>
                    <a:gd name="T60" fmla="*/ 5 w 45"/>
                    <a:gd name="T61" fmla="*/ 12 h 32"/>
                    <a:gd name="T62" fmla="*/ 3 w 45"/>
                    <a:gd name="T63" fmla="*/ 1 h 32"/>
                    <a:gd name="T64" fmla="*/ 1 w 45"/>
                    <a:gd name="T65" fmla="*/ 7 h 32"/>
                    <a:gd name="T66" fmla="*/ 0 w 45"/>
                    <a:gd name="T6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32">
                      <a:moveTo>
                        <a:pt x="0" y="12"/>
                      </a:moveTo>
                      <a:lnTo>
                        <a:pt x="1" y="17"/>
                      </a:lnTo>
                      <a:lnTo>
                        <a:pt x="3" y="23"/>
                      </a:lnTo>
                      <a:lnTo>
                        <a:pt x="6" y="27"/>
                      </a:lnTo>
                      <a:lnTo>
                        <a:pt x="6" y="27"/>
                      </a:lnTo>
                      <a:lnTo>
                        <a:pt x="11" y="30"/>
                      </a:lnTo>
                      <a:lnTo>
                        <a:pt x="16" y="31"/>
                      </a:lnTo>
                      <a:lnTo>
                        <a:pt x="22" y="32"/>
                      </a:lnTo>
                      <a:lnTo>
                        <a:pt x="28" y="31"/>
                      </a:lnTo>
                      <a:lnTo>
                        <a:pt x="33" y="30"/>
                      </a:lnTo>
                      <a:lnTo>
                        <a:pt x="38" y="27"/>
                      </a:lnTo>
                      <a:lnTo>
                        <a:pt x="38" y="27"/>
                      </a:lnTo>
                      <a:lnTo>
                        <a:pt x="42" y="23"/>
                      </a:lnTo>
                      <a:lnTo>
                        <a:pt x="44" y="18"/>
                      </a:lnTo>
                      <a:lnTo>
                        <a:pt x="45" y="12"/>
                      </a:lnTo>
                      <a:lnTo>
                        <a:pt x="45" y="11"/>
                      </a:lnTo>
                      <a:lnTo>
                        <a:pt x="44" y="5"/>
                      </a:lnTo>
                      <a:lnTo>
                        <a:pt x="40" y="0"/>
                      </a:lnTo>
                      <a:lnTo>
                        <a:pt x="40" y="0"/>
                      </a:lnTo>
                      <a:lnTo>
                        <a:pt x="39" y="12"/>
                      </a:lnTo>
                      <a:lnTo>
                        <a:pt x="38" y="18"/>
                      </a:lnTo>
                      <a:lnTo>
                        <a:pt x="35" y="23"/>
                      </a:lnTo>
                      <a:lnTo>
                        <a:pt x="33" y="24"/>
                      </a:lnTo>
                      <a:lnTo>
                        <a:pt x="29" y="26"/>
                      </a:lnTo>
                      <a:lnTo>
                        <a:pt x="22" y="26"/>
                      </a:lnTo>
                      <a:lnTo>
                        <a:pt x="20" y="26"/>
                      </a:lnTo>
                      <a:lnTo>
                        <a:pt x="14" y="25"/>
                      </a:lnTo>
                      <a:lnTo>
                        <a:pt x="10" y="23"/>
                      </a:lnTo>
                      <a:lnTo>
                        <a:pt x="10" y="23"/>
                      </a:lnTo>
                      <a:lnTo>
                        <a:pt x="6" y="18"/>
                      </a:lnTo>
                      <a:lnTo>
                        <a:pt x="5" y="12"/>
                      </a:lnTo>
                      <a:lnTo>
                        <a:pt x="3" y="1"/>
                      </a:lnTo>
                      <a:lnTo>
                        <a:pt x="1"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3" name="Rectangle 3318"/>
                <p:cNvSpPr>
                  <a:spLocks noChangeArrowheads="1"/>
                </p:cNvSpPr>
                <p:nvPr/>
              </p:nvSpPr>
              <p:spPr bwMode="auto">
                <a:xfrm>
                  <a:off x="1611" y="2388"/>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4" name="Freeform 3319"/>
                <p:cNvSpPr>
                  <a:spLocks/>
                </p:cNvSpPr>
                <p:nvPr/>
              </p:nvSpPr>
              <p:spPr bwMode="auto">
                <a:xfrm>
                  <a:off x="1611" y="2380"/>
                  <a:ext cx="7" cy="5"/>
                </a:xfrm>
                <a:custGeom>
                  <a:avLst/>
                  <a:gdLst>
                    <a:gd name="T0" fmla="*/ 0 w 42"/>
                    <a:gd name="T1" fmla="*/ 11 h 32"/>
                    <a:gd name="T2" fmla="*/ 2 w 42"/>
                    <a:gd name="T3" fmla="*/ 21 h 32"/>
                    <a:gd name="T4" fmla="*/ 2 w 42"/>
                    <a:gd name="T5" fmla="*/ 20 h 32"/>
                    <a:gd name="T6" fmla="*/ 3 w 42"/>
                    <a:gd name="T7" fmla="*/ 15 h 32"/>
                    <a:gd name="T8" fmla="*/ 7 w 42"/>
                    <a:gd name="T9" fmla="*/ 11 h 32"/>
                    <a:gd name="T10" fmla="*/ 8 w 42"/>
                    <a:gd name="T11" fmla="*/ 9 h 32"/>
                    <a:gd name="T12" fmla="*/ 13 w 42"/>
                    <a:gd name="T13" fmla="*/ 7 h 32"/>
                    <a:gd name="T14" fmla="*/ 19 w 42"/>
                    <a:gd name="T15" fmla="*/ 6 h 32"/>
                    <a:gd name="T16" fmla="*/ 22 w 42"/>
                    <a:gd name="T17" fmla="*/ 6 h 32"/>
                    <a:gd name="T18" fmla="*/ 28 w 42"/>
                    <a:gd name="T19" fmla="*/ 7 h 32"/>
                    <a:gd name="T20" fmla="*/ 32 w 42"/>
                    <a:gd name="T21" fmla="*/ 11 h 32"/>
                    <a:gd name="T22" fmla="*/ 32 w 42"/>
                    <a:gd name="T23" fmla="*/ 11 h 32"/>
                    <a:gd name="T24" fmla="*/ 35 w 42"/>
                    <a:gd name="T25" fmla="*/ 15 h 32"/>
                    <a:gd name="T26" fmla="*/ 36 w 42"/>
                    <a:gd name="T27" fmla="*/ 21 h 32"/>
                    <a:gd name="T28" fmla="*/ 39 w 42"/>
                    <a:gd name="T29" fmla="*/ 32 h 32"/>
                    <a:gd name="T30" fmla="*/ 41 w 42"/>
                    <a:gd name="T31" fmla="*/ 26 h 32"/>
                    <a:gd name="T32" fmla="*/ 42 w 42"/>
                    <a:gd name="T33" fmla="*/ 21 h 32"/>
                    <a:gd name="T34" fmla="*/ 41 w 42"/>
                    <a:gd name="T35" fmla="*/ 16 h 32"/>
                    <a:gd name="T36" fmla="*/ 39 w 42"/>
                    <a:gd name="T37" fmla="*/ 11 h 32"/>
                    <a:gd name="T38" fmla="*/ 35 w 42"/>
                    <a:gd name="T39" fmla="*/ 6 h 32"/>
                    <a:gd name="T40" fmla="*/ 34 w 42"/>
                    <a:gd name="T41" fmla="*/ 6 h 32"/>
                    <a:gd name="T42" fmla="*/ 30 w 42"/>
                    <a:gd name="T43" fmla="*/ 3 h 32"/>
                    <a:gd name="T44" fmla="*/ 25 w 42"/>
                    <a:gd name="T45" fmla="*/ 1 h 32"/>
                    <a:gd name="T46" fmla="*/ 19 w 42"/>
                    <a:gd name="T47" fmla="*/ 0 h 32"/>
                    <a:gd name="T48" fmla="*/ 18 w 42"/>
                    <a:gd name="T49" fmla="*/ 0 h 32"/>
                    <a:gd name="T50" fmla="*/ 13 w 42"/>
                    <a:gd name="T51" fmla="*/ 1 h 32"/>
                    <a:gd name="T52" fmla="*/ 8 w 42"/>
                    <a:gd name="T53" fmla="*/ 3 h 32"/>
                    <a:gd name="T54" fmla="*/ 3 w 42"/>
                    <a:gd name="T55" fmla="*/ 6 h 32"/>
                    <a:gd name="T56" fmla="*/ 0 w 42"/>
                    <a:gd name="T5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2">
                      <a:moveTo>
                        <a:pt x="0" y="11"/>
                      </a:moveTo>
                      <a:lnTo>
                        <a:pt x="2" y="21"/>
                      </a:lnTo>
                      <a:lnTo>
                        <a:pt x="2" y="20"/>
                      </a:lnTo>
                      <a:lnTo>
                        <a:pt x="3" y="15"/>
                      </a:lnTo>
                      <a:lnTo>
                        <a:pt x="7" y="11"/>
                      </a:lnTo>
                      <a:lnTo>
                        <a:pt x="8" y="9"/>
                      </a:lnTo>
                      <a:lnTo>
                        <a:pt x="13" y="7"/>
                      </a:lnTo>
                      <a:lnTo>
                        <a:pt x="19" y="6"/>
                      </a:lnTo>
                      <a:lnTo>
                        <a:pt x="22" y="6"/>
                      </a:lnTo>
                      <a:lnTo>
                        <a:pt x="28" y="7"/>
                      </a:lnTo>
                      <a:lnTo>
                        <a:pt x="32" y="11"/>
                      </a:lnTo>
                      <a:lnTo>
                        <a:pt x="32" y="11"/>
                      </a:lnTo>
                      <a:lnTo>
                        <a:pt x="35" y="15"/>
                      </a:lnTo>
                      <a:lnTo>
                        <a:pt x="36" y="21"/>
                      </a:lnTo>
                      <a:lnTo>
                        <a:pt x="39" y="32"/>
                      </a:lnTo>
                      <a:lnTo>
                        <a:pt x="41" y="26"/>
                      </a:lnTo>
                      <a:lnTo>
                        <a:pt x="42" y="21"/>
                      </a:lnTo>
                      <a:lnTo>
                        <a:pt x="41" y="16"/>
                      </a:lnTo>
                      <a:lnTo>
                        <a:pt x="39" y="11"/>
                      </a:lnTo>
                      <a:lnTo>
                        <a:pt x="35" y="6"/>
                      </a:lnTo>
                      <a:lnTo>
                        <a:pt x="34" y="6"/>
                      </a:lnTo>
                      <a:lnTo>
                        <a:pt x="30" y="3"/>
                      </a:lnTo>
                      <a:lnTo>
                        <a:pt x="25" y="1"/>
                      </a:lnTo>
                      <a:lnTo>
                        <a:pt x="19" y="0"/>
                      </a:lnTo>
                      <a:lnTo>
                        <a:pt x="18" y="0"/>
                      </a:lnTo>
                      <a:lnTo>
                        <a:pt x="13" y="1"/>
                      </a:lnTo>
                      <a:lnTo>
                        <a:pt x="8" y="3"/>
                      </a:lnTo>
                      <a:lnTo>
                        <a:pt x="3"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5" name="Freeform 3320"/>
                <p:cNvSpPr>
                  <a:spLocks/>
                </p:cNvSpPr>
                <p:nvPr/>
              </p:nvSpPr>
              <p:spPr bwMode="auto">
                <a:xfrm>
                  <a:off x="1611" y="2382"/>
                  <a:ext cx="7" cy="5"/>
                </a:xfrm>
                <a:custGeom>
                  <a:avLst/>
                  <a:gdLst>
                    <a:gd name="T0" fmla="*/ 0 w 42"/>
                    <a:gd name="T1" fmla="*/ 10 h 30"/>
                    <a:gd name="T2" fmla="*/ 1 w 42"/>
                    <a:gd name="T3" fmla="*/ 15 h 30"/>
                    <a:gd name="T4" fmla="*/ 3 w 42"/>
                    <a:gd name="T5" fmla="*/ 21 h 30"/>
                    <a:gd name="T6" fmla="*/ 6 w 42"/>
                    <a:gd name="T7" fmla="*/ 25 h 30"/>
                    <a:gd name="T8" fmla="*/ 6 w 42"/>
                    <a:gd name="T9" fmla="*/ 25 h 30"/>
                    <a:gd name="T10" fmla="*/ 12 w 42"/>
                    <a:gd name="T11" fmla="*/ 28 h 30"/>
                    <a:gd name="T12" fmla="*/ 17 w 42"/>
                    <a:gd name="T13" fmla="*/ 29 h 30"/>
                    <a:gd name="T14" fmla="*/ 22 w 42"/>
                    <a:gd name="T15" fmla="*/ 30 h 30"/>
                    <a:gd name="T16" fmla="*/ 29 w 42"/>
                    <a:gd name="T17" fmla="*/ 29 h 30"/>
                    <a:gd name="T18" fmla="*/ 33 w 42"/>
                    <a:gd name="T19" fmla="*/ 28 h 30"/>
                    <a:gd name="T20" fmla="*/ 38 w 42"/>
                    <a:gd name="T21" fmla="*/ 25 h 30"/>
                    <a:gd name="T22" fmla="*/ 42 w 42"/>
                    <a:gd name="T23" fmla="*/ 21 h 30"/>
                    <a:gd name="T24" fmla="*/ 39 w 42"/>
                    <a:gd name="T25" fmla="*/ 10 h 30"/>
                    <a:gd name="T26" fmla="*/ 39 w 42"/>
                    <a:gd name="T27" fmla="*/ 10 h 30"/>
                    <a:gd name="T28" fmla="*/ 38 w 42"/>
                    <a:gd name="T29" fmla="*/ 15 h 30"/>
                    <a:gd name="T30" fmla="*/ 35 w 42"/>
                    <a:gd name="T31" fmla="*/ 21 h 30"/>
                    <a:gd name="T32" fmla="*/ 34 w 42"/>
                    <a:gd name="T33" fmla="*/ 22 h 30"/>
                    <a:gd name="T34" fmla="*/ 29 w 42"/>
                    <a:gd name="T35" fmla="*/ 24 h 30"/>
                    <a:gd name="T36" fmla="*/ 22 w 42"/>
                    <a:gd name="T37" fmla="*/ 24 h 30"/>
                    <a:gd name="T38" fmla="*/ 19 w 42"/>
                    <a:gd name="T39" fmla="*/ 24 h 30"/>
                    <a:gd name="T40" fmla="*/ 14 w 42"/>
                    <a:gd name="T41" fmla="*/ 23 h 30"/>
                    <a:gd name="T42" fmla="*/ 10 w 42"/>
                    <a:gd name="T43" fmla="*/ 21 h 30"/>
                    <a:gd name="T44" fmla="*/ 9 w 42"/>
                    <a:gd name="T45" fmla="*/ 20 h 30"/>
                    <a:gd name="T46" fmla="*/ 6 w 42"/>
                    <a:gd name="T47" fmla="*/ 15 h 30"/>
                    <a:gd name="T48" fmla="*/ 5 w 42"/>
                    <a:gd name="T49" fmla="*/ 10 h 30"/>
                    <a:gd name="T50" fmla="*/ 3 w 42"/>
                    <a:gd name="T51" fmla="*/ 0 h 30"/>
                    <a:gd name="T52" fmla="*/ 1 w 42"/>
                    <a:gd name="T53" fmla="*/ 4 h 30"/>
                    <a:gd name="T54" fmla="*/ 0 w 42"/>
                    <a:gd name="T55"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0">
                      <a:moveTo>
                        <a:pt x="0" y="10"/>
                      </a:moveTo>
                      <a:lnTo>
                        <a:pt x="1" y="15"/>
                      </a:lnTo>
                      <a:lnTo>
                        <a:pt x="3" y="21"/>
                      </a:lnTo>
                      <a:lnTo>
                        <a:pt x="6" y="25"/>
                      </a:lnTo>
                      <a:lnTo>
                        <a:pt x="6" y="25"/>
                      </a:lnTo>
                      <a:lnTo>
                        <a:pt x="12" y="28"/>
                      </a:lnTo>
                      <a:lnTo>
                        <a:pt x="17" y="29"/>
                      </a:lnTo>
                      <a:lnTo>
                        <a:pt x="22" y="30"/>
                      </a:lnTo>
                      <a:lnTo>
                        <a:pt x="29" y="29"/>
                      </a:lnTo>
                      <a:lnTo>
                        <a:pt x="33" y="28"/>
                      </a:lnTo>
                      <a:lnTo>
                        <a:pt x="38" y="25"/>
                      </a:lnTo>
                      <a:lnTo>
                        <a:pt x="42" y="21"/>
                      </a:lnTo>
                      <a:lnTo>
                        <a:pt x="39" y="10"/>
                      </a:lnTo>
                      <a:lnTo>
                        <a:pt x="39" y="10"/>
                      </a:lnTo>
                      <a:lnTo>
                        <a:pt x="38" y="15"/>
                      </a:lnTo>
                      <a:lnTo>
                        <a:pt x="35" y="21"/>
                      </a:lnTo>
                      <a:lnTo>
                        <a:pt x="34" y="22"/>
                      </a:lnTo>
                      <a:lnTo>
                        <a:pt x="29" y="24"/>
                      </a:lnTo>
                      <a:lnTo>
                        <a:pt x="22" y="24"/>
                      </a:lnTo>
                      <a:lnTo>
                        <a:pt x="19" y="24"/>
                      </a:lnTo>
                      <a:lnTo>
                        <a:pt x="14" y="23"/>
                      </a:lnTo>
                      <a:lnTo>
                        <a:pt x="10" y="21"/>
                      </a:lnTo>
                      <a:lnTo>
                        <a:pt x="9" y="20"/>
                      </a:lnTo>
                      <a:lnTo>
                        <a:pt x="6" y="15"/>
                      </a:lnTo>
                      <a:lnTo>
                        <a:pt x="5" y="10"/>
                      </a:lnTo>
                      <a:lnTo>
                        <a:pt x="3" y="0"/>
                      </a:lnTo>
                      <a:lnTo>
                        <a:pt x="1" y="4"/>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6" name="Freeform 3321"/>
                <p:cNvSpPr>
                  <a:spLocks/>
                </p:cNvSpPr>
                <p:nvPr/>
              </p:nvSpPr>
              <p:spPr bwMode="auto">
                <a:xfrm>
                  <a:off x="1611" y="2378"/>
                  <a:ext cx="7" cy="1"/>
                </a:xfrm>
                <a:custGeom>
                  <a:avLst/>
                  <a:gdLst>
                    <a:gd name="T0" fmla="*/ 0 w 43"/>
                    <a:gd name="T1" fmla="*/ 0 h 6"/>
                    <a:gd name="T2" fmla="*/ 0 w 43"/>
                    <a:gd name="T3" fmla="*/ 6 h 6"/>
                    <a:gd name="T4" fmla="*/ 43 w 43"/>
                    <a:gd name="T5" fmla="*/ 5 h 6"/>
                    <a:gd name="T6" fmla="*/ 43 w 43"/>
                    <a:gd name="T7" fmla="*/ 0 h 6"/>
                    <a:gd name="T8" fmla="*/ 9 w 43"/>
                    <a:gd name="T9" fmla="*/ 0 h 6"/>
                    <a:gd name="T10" fmla="*/ 9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5"/>
                      </a:lnTo>
                      <a:lnTo>
                        <a:pt x="43"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7" name="Freeform 3322"/>
                <p:cNvSpPr>
                  <a:spLocks/>
                </p:cNvSpPr>
                <p:nvPr/>
              </p:nvSpPr>
              <p:spPr bwMode="auto">
                <a:xfrm>
                  <a:off x="1611" y="2374"/>
                  <a:ext cx="7" cy="4"/>
                </a:xfrm>
                <a:custGeom>
                  <a:avLst/>
                  <a:gdLst>
                    <a:gd name="T0" fmla="*/ 0 w 43"/>
                    <a:gd name="T1" fmla="*/ 22 h 22"/>
                    <a:gd name="T2" fmla="*/ 9 w 43"/>
                    <a:gd name="T3" fmla="*/ 22 h 22"/>
                    <a:gd name="T4" fmla="*/ 43 w 43"/>
                    <a:gd name="T5" fmla="*/ 0 h 22"/>
                    <a:gd name="T6" fmla="*/ 33 w 43"/>
                    <a:gd name="T7" fmla="*/ 0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lnTo>
                        <a:pt x="9" y="22"/>
                      </a:lnTo>
                      <a:lnTo>
                        <a:pt x="43" y="0"/>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8" name="Freeform 3323"/>
                <p:cNvSpPr>
                  <a:spLocks/>
                </p:cNvSpPr>
                <p:nvPr/>
              </p:nvSpPr>
              <p:spPr bwMode="auto">
                <a:xfrm>
                  <a:off x="1611" y="2373"/>
                  <a:ext cx="7" cy="1"/>
                </a:xfrm>
                <a:custGeom>
                  <a:avLst/>
                  <a:gdLst>
                    <a:gd name="T0" fmla="*/ 0 w 44"/>
                    <a:gd name="T1" fmla="*/ 0 h 6"/>
                    <a:gd name="T2" fmla="*/ 1 w 44"/>
                    <a:gd name="T3" fmla="*/ 6 h 6"/>
                    <a:gd name="T4" fmla="*/ 34 w 44"/>
                    <a:gd name="T5" fmla="*/ 6 h 6"/>
                    <a:gd name="T6" fmla="*/ 34 w 44"/>
                    <a:gd name="T7" fmla="*/ 6 h 6"/>
                    <a:gd name="T8" fmla="*/ 44 w 44"/>
                    <a:gd name="T9" fmla="*/ 6 h 6"/>
                    <a:gd name="T10" fmla="*/ 44 w 44"/>
                    <a:gd name="T11" fmla="*/ 0 h 6"/>
                    <a:gd name="T12" fmla="*/ 0 w 4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0" y="0"/>
                      </a:moveTo>
                      <a:lnTo>
                        <a:pt x="1" y="6"/>
                      </a:lnTo>
                      <a:lnTo>
                        <a:pt x="34" y="6"/>
                      </a:lnTo>
                      <a:lnTo>
                        <a:pt x="34" y="6"/>
                      </a:lnTo>
                      <a:lnTo>
                        <a:pt x="44" y="6"/>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09" name="Line 3324"/>
                <p:cNvSpPr>
                  <a:spLocks noChangeShapeType="1"/>
                </p:cNvSpPr>
                <p:nvPr/>
              </p:nvSpPr>
              <p:spPr bwMode="auto">
                <a:xfrm flipH="1">
                  <a:off x="1619" y="2440"/>
                  <a:ext cx="2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0" name="Line 3325"/>
                <p:cNvSpPr>
                  <a:spLocks noChangeShapeType="1"/>
                </p:cNvSpPr>
                <p:nvPr/>
              </p:nvSpPr>
              <p:spPr bwMode="auto">
                <a:xfrm flipV="1">
                  <a:off x="1610" y="2450"/>
                  <a:ext cx="3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1" name="Line 3326"/>
                <p:cNvSpPr>
                  <a:spLocks noChangeShapeType="1"/>
                </p:cNvSpPr>
                <p:nvPr/>
              </p:nvSpPr>
              <p:spPr bwMode="auto">
                <a:xfrm flipH="1">
                  <a:off x="1645" y="2385"/>
                  <a:ext cx="17"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2" name="Line 3327"/>
                <p:cNvSpPr>
                  <a:spLocks noChangeShapeType="1"/>
                </p:cNvSpPr>
                <p:nvPr/>
              </p:nvSpPr>
              <p:spPr bwMode="auto">
                <a:xfrm flipH="1">
                  <a:off x="1642" y="2415"/>
                  <a:ext cx="3"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3" name="Line 3328"/>
                <p:cNvSpPr>
                  <a:spLocks noChangeShapeType="1"/>
                </p:cNvSpPr>
                <p:nvPr/>
              </p:nvSpPr>
              <p:spPr bwMode="auto">
                <a:xfrm flipV="1">
                  <a:off x="1653" y="2420"/>
                  <a:ext cx="3"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4" name="Line 3329"/>
                <p:cNvSpPr>
                  <a:spLocks noChangeShapeType="1"/>
                </p:cNvSpPr>
                <p:nvPr/>
              </p:nvSpPr>
              <p:spPr bwMode="auto">
                <a:xfrm flipH="1">
                  <a:off x="1662" y="2370"/>
                  <a:ext cx="4"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5" name="Line 3330"/>
                <p:cNvSpPr>
                  <a:spLocks noChangeShapeType="1"/>
                </p:cNvSpPr>
                <p:nvPr/>
              </p:nvSpPr>
              <p:spPr bwMode="auto">
                <a:xfrm flipV="1">
                  <a:off x="1673" y="2379"/>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16" name="Freeform 3331"/>
                <p:cNvSpPr>
                  <a:spLocks/>
                </p:cNvSpPr>
                <p:nvPr/>
              </p:nvSpPr>
              <p:spPr bwMode="auto">
                <a:xfrm>
                  <a:off x="1726" y="2291"/>
                  <a:ext cx="5" cy="9"/>
                </a:xfrm>
                <a:custGeom>
                  <a:avLst/>
                  <a:gdLst>
                    <a:gd name="T0" fmla="*/ 25 w 34"/>
                    <a:gd name="T1" fmla="*/ 0 h 51"/>
                    <a:gd name="T2" fmla="*/ 0 w 34"/>
                    <a:gd name="T3" fmla="*/ 15 h 51"/>
                    <a:gd name="T4" fmla="*/ 23 w 34"/>
                    <a:gd name="T5" fmla="*/ 51 h 51"/>
                    <a:gd name="T6" fmla="*/ 27 w 34"/>
                    <a:gd name="T7" fmla="*/ 48 h 51"/>
                    <a:gd name="T8" fmla="*/ 17 w 34"/>
                    <a:gd name="T9" fmla="*/ 32 h 51"/>
                    <a:gd name="T10" fmla="*/ 34 w 34"/>
                    <a:gd name="T11" fmla="*/ 21 h 51"/>
                    <a:gd name="T12" fmla="*/ 32 w 34"/>
                    <a:gd name="T13" fmla="*/ 17 h 51"/>
                    <a:gd name="T14" fmla="*/ 15 w 34"/>
                    <a:gd name="T15" fmla="*/ 28 h 51"/>
                    <a:gd name="T16" fmla="*/ 8 w 34"/>
                    <a:gd name="T17" fmla="*/ 16 h 51"/>
                    <a:gd name="T18" fmla="*/ 28 w 34"/>
                    <a:gd name="T19" fmla="*/ 4 h 51"/>
                    <a:gd name="T20" fmla="*/ 25 w 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1">
                      <a:moveTo>
                        <a:pt x="25" y="0"/>
                      </a:moveTo>
                      <a:lnTo>
                        <a:pt x="0" y="15"/>
                      </a:lnTo>
                      <a:lnTo>
                        <a:pt x="23" y="51"/>
                      </a:lnTo>
                      <a:lnTo>
                        <a:pt x="27" y="48"/>
                      </a:lnTo>
                      <a:lnTo>
                        <a:pt x="17" y="32"/>
                      </a:lnTo>
                      <a:lnTo>
                        <a:pt x="34" y="21"/>
                      </a:lnTo>
                      <a:lnTo>
                        <a:pt x="32" y="17"/>
                      </a:lnTo>
                      <a:lnTo>
                        <a:pt x="15" y="28"/>
                      </a:lnTo>
                      <a:lnTo>
                        <a:pt x="8" y="16"/>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7" name="Freeform 3332"/>
                <p:cNvSpPr>
                  <a:spLocks/>
                </p:cNvSpPr>
                <p:nvPr/>
              </p:nvSpPr>
              <p:spPr bwMode="auto">
                <a:xfrm>
                  <a:off x="1734" y="2288"/>
                  <a:ext cx="5" cy="8"/>
                </a:xfrm>
                <a:custGeom>
                  <a:avLst/>
                  <a:gdLst>
                    <a:gd name="T0" fmla="*/ 9 w 31"/>
                    <a:gd name="T1" fmla="*/ 0 h 45"/>
                    <a:gd name="T2" fmla="*/ 0 w 31"/>
                    <a:gd name="T3" fmla="*/ 7 h 45"/>
                    <a:gd name="T4" fmla="*/ 1 w 31"/>
                    <a:gd name="T5" fmla="*/ 7 h 45"/>
                    <a:gd name="T6" fmla="*/ 7 w 31"/>
                    <a:gd name="T7" fmla="*/ 5 h 45"/>
                    <a:gd name="T8" fmla="*/ 12 w 31"/>
                    <a:gd name="T9" fmla="*/ 6 h 45"/>
                    <a:gd name="T10" fmla="*/ 14 w 31"/>
                    <a:gd name="T11" fmla="*/ 7 h 45"/>
                    <a:gd name="T12" fmla="*/ 18 w 31"/>
                    <a:gd name="T13" fmla="*/ 10 h 45"/>
                    <a:gd name="T14" fmla="*/ 23 w 31"/>
                    <a:gd name="T15" fmla="*/ 15 h 45"/>
                    <a:gd name="T16" fmla="*/ 24 w 31"/>
                    <a:gd name="T17" fmla="*/ 17 h 45"/>
                    <a:gd name="T18" fmla="*/ 25 w 31"/>
                    <a:gd name="T19" fmla="*/ 22 h 45"/>
                    <a:gd name="T20" fmla="*/ 25 w 31"/>
                    <a:gd name="T21" fmla="*/ 28 h 45"/>
                    <a:gd name="T22" fmla="*/ 25 w 31"/>
                    <a:gd name="T23" fmla="*/ 29 h 45"/>
                    <a:gd name="T24" fmla="*/ 23 w 31"/>
                    <a:gd name="T25" fmla="*/ 34 h 45"/>
                    <a:gd name="T26" fmla="*/ 18 w 31"/>
                    <a:gd name="T27" fmla="*/ 37 h 45"/>
                    <a:gd name="T28" fmla="*/ 10 w 31"/>
                    <a:gd name="T29" fmla="*/ 45 h 45"/>
                    <a:gd name="T30" fmla="*/ 15 w 31"/>
                    <a:gd name="T31" fmla="*/ 44 h 45"/>
                    <a:gd name="T32" fmla="*/ 21 w 31"/>
                    <a:gd name="T33" fmla="*/ 42 h 45"/>
                    <a:gd name="T34" fmla="*/ 25 w 31"/>
                    <a:gd name="T35" fmla="*/ 38 h 45"/>
                    <a:gd name="T36" fmla="*/ 29 w 31"/>
                    <a:gd name="T37" fmla="*/ 34 h 45"/>
                    <a:gd name="T38" fmla="*/ 30 w 31"/>
                    <a:gd name="T39" fmla="*/ 29 h 45"/>
                    <a:gd name="T40" fmla="*/ 30 w 31"/>
                    <a:gd name="T41" fmla="*/ 28 h 45"/>
                    <a:gd name="T42" fmla="*/ 31 w 31"/>
                    <a:gd name="T43" fmla="*/ 23 h 45"/>
                    <a:gd name="T44" fmla="*/ 30 w 31"/>
                    <a:gd name="T45" fmla="*/ 17 h 45"/>
                    <a:gd name="T46" fmla="*/ 27 w 31"/>
                    <a:gd name="T47" fmla="*/ 12 h 45"/>
                    <a:gd name="T48" fmla="*/ 27 w 31"/>
                    <a:gd name="T49" fmla="*/ 12 h 45"/>
                    <a:gd name="T50" fmla="*/ 24 w 31"/>
                    <a:gd name="T51" fmla="*/ 6 h 45"/>
                    <a:gd name="T52" fmla="*/ 18 w 31"/>
                    <a:gd name="T53" fmla="*/ 3 h 45"/>
                    <a:gd name="T54" fmla="*/ 14 w 31"/>
                    <a:gd name="T55" fmla="*/ 1 h 45"/>
                    <a:gd name="T56" fmla="*/ 9 w 31"/>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5">
                      <a:moveTo>
                        <a:pt x="9" y="0"/>
                      </a:moveTo>
                      <a:lnTo>
                        <a:pt x="0" y="7"/>
                      </a:lnTo>
                      <a:lnTo>
                        <a:pt x="1" y="7"/>
                      </a:lnTo>
                      <a:lnTo>
                        <a:pt x="7" y="5"/>
                      </a:lnTo>
                      <a:lnTo>
                        <a:pt x="12" y="6"/>
                      </a:lnTo>
                      <a:lnTo>
                        <a:pt x="14" y="7"/>
                      </a:lnTo>
                      <a:lnTo>
                        <a:pt x="18" y="10"/>
                      </a:lnTo>
                      <a:lnTo>
                        <a:pt x="23" y="15"/>
                      </a:lnTo>
                      <a:lnTo>
                        <a:pt x="24" y="17"/>
                      </a:lnTo>
                      <a:lnTo>
                        <a:pt x="25" y="22"/>
                      </a:lnTo>
                      <a:lnTo>
                        <a:pt x="25" y="28"/>
                      </a:lnTo>
                      <a:lnTo>
                        <a:pt x="25" y="29"/>
                      </a:lnTo>
                      <a:lnTo>
                        <a:pt x="23" y="34"/>
                      </a:lnTo>
                      <a:lnTo>
                        <a:pt x="18" y="37"/>
                      </a:lnTo>
                      <a:lnTo>
                        <a:pt x="10" y="45"/>
                      </a:lnTo>
                      <a:lnTo>
                        <a:pt x="15" y="44"/>
                      </a:lnTo>
                      <a:lnTo>
                        <a:pt x="21" y="42"/>
                      </a:lnTo>
                      <a:lnTo>
                        <a:pt x="25" y="38"/>
                      </a:lnTo>
                      <a:lnTo>
                        <a:pt x="29" y="34"/>
                      </a:lnTo>
                      <a:lnTo>
                        <a:pt x="30" y="29"/>
                      </a:lnTo>
                      <a:lnTo>
                        <a:pt x="30" y="28"/>
                      </a:lnTo>
                      <a:lnTo>
                        <a:pt x="31" y="23"/>
                      </a:lnTo>
                      <a:lnTo>
                        <a:pt x="30" y="17"/>
                      </a:lnTo>
                      <a:lnTo>
                        <a:pt x="27" y="12"/>
                      </a:lnTo>
                      <a:lnTo>
                        <a:pt x="27" y="12"/>
                      </a:lnTo>
                      <a:lnTo>
                        <a:pt x="24" y="6"/>
                      </a:lnTo>
                      <a:lnTo>
                        <a:pt x="18"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8" name="Freeform 3333"/>
                <p:cNvSpPr>
                  <a:spLocks/>
                </p:cNvSpPr>
                <p:nvPr/>
              </p:nvSpPr>
              <p:spPr bwMode="auto">
                <a:xfrm>
                  <a:off x="1732" y="2288"/>
                  <a:ext cx="5" cy="8"/>
                </a:xfrm>
                <a:custGeom>
                  <a:avLst/>
                  <a:gdLst>
                    <a:gd name="T0" fmla="*/ 9 w 29"/>
                    <a:gd name="T1" fmla="*/ 3 h 45"/>
                    <a:gd name="T2" fmla="*/ 5 w 29"/>
                    <a:gd name="T3" fmla="*/ 6 h 45"/>
                    <a:gd name="T4" fmla="*/ 2 w 29"/>
                    <a:gd name="T5" fmla="*/ 11 h 45"/>
                    <a:gd name="T6" fmla="*/ 0 w 29"/>
                    <a:gd name="T7" fmla="*/ 16 h 45"/>
                    <a:gd name="T8" fmla="*/ 0 w 29"/>
                    <a:gd name="T9" fmla="*/ 17 h 45"/>
                    <a:gd name="T10" fmla="*/ 0 w 29"/>
                    <a:gd name="T11" fmla="*/ 22 h 45"/>
                    <a:gd name="T12" fmla="*/ 1 w 29"/>
                    <a:gd name="T13" fmla="*/ 28 h 45"/>
                    <a:gd name="T14" fmla="*/ 4 w 29"/>
                    <a:gd name="T15" fmla="*/ 33 h 45"/>
                    <a:gd name="T16" fmla="*/ 7 w 29"/>
                    <a:gd name="T17" fmla="*/ 38 h 45"/>
                    <a:gd name="T18" fmla="*/ 11 w 29"/>
                    <a:gd name="T19" fmla="*/ 42 h 45"/>
                    <a:gd name="T20" fmla="*/ 16 w 29"/>
                    <a:gd name="T21" fmla="*/ 44 h 45"/>
                    <a:gd name="T22" fmla="*/ 21 w 29"/>
                    <a:gd name="T23" fmla="*/ 45 h 45"/>
                    <a:gd name="T24" fmla="*/ 29 w 29"/>
                    <a:gd name="T25" fmla="*/ 37 h 45"/>
                    <a:gd name="T26" fmla="*/ 29 w 29"/>
                    <a:gd name="T27" fmla="*/ 37 h 45"/>
                    <a:gd name="T28" fmla="*/ 24 w 29"/>
                    <a:gd name="T29" fmla="*/ 39 h 45"/>
                    <a:gd name="T30" fmla="*/ 18 w 29"/>
                    <a:gd name="T31" fmla="*/ 38 h 45"/>
                    <a:gd name="T32" fmla="*/ 17 w 29"/>
                    <a:gd name="T33" fmla="*/ 38 h 45"/>
                    <a:gd name="T34" fmla="*/ 12 w 29"/>
                    <a:gd name="T35" fmla="*/ 35 h 45"/>
                    <a:gd name="T36" fmla="*/ 8 w 29"/>
                    <a:gd name="T37" fmla="*/ 31 h 45"/>
                    <a:gd name="T38" fmla="*/ 7 w 29"/>
                    <a:gd name="T39" fmla="*/ 28 h 45"/>
                    <a:gd name="T40" fmla="*/ 5 w 29"/>
                    <a:gd name="T41" fmla="*/ 21 h 45"/>
                    <a:gd name="T42" fmla="*/ 5 w 29"/>
                    <a:gd name="T43" fmla="*/ 17 h 45"/>
                    <a:gd name="T44" fmla="*/ 5 w 29"/>
                    <a:gd name="T45" fmla="*/ 16 h 45"/>
                    <a:gd name="T46" fmla="*/ 7 w 29"/>
                    <a:gd name="T47" fmla="*/ 12 h 45"/>
                    <a:gd name="T48" fmla="*/ 11 w 29"/>
                    <a:gd name="T49" fmla="*/ 7 h 45"/>
                    <a:gd name="T50" fmla="*/ 20 w 29"/>
                    <a:gd name="T51" fmla="*/ 0 h 45"/>
                    <a:gd name="T52" fmla="*/ 15 w 29"/>
                    <a:gd name="T53" fmla="*/ 1 h 45"/>
                    <a:gd name="T54" fmla="*/ 9 w 29"/>
                    <a:gd name="T5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5">
                      <a:moveTo>
                        <a:pt x="9" y="3"/>
                      </a:moveTo>
                      <a:lnTo>
                        <a:pt x="5" y="6"/>
                      </a:lnTo>
                      <a:lnTo>
                        <a:pt x="2" y="11"/>
                      </a:lnTo>
                      <a:lnTo>
                        <a:pt x="0" y="16"/>
                      </a:lnTo>
                      <a:lnTo>
                        <a:pt x="0" y="17"/>
                      </a:lnTo>
                      <a:lnTo>
                        <a:pt x="0" y="22"/>
                      </a:lnTo>
                      <a:lnTo>
                        <a:pt x="1" y="28"/>
                      </a:lnTo>
                      <a:lnTo>
                        <a:pt x="4" y="33"/>
                      </a:lnTo>
                      <a:lnTo>
                        <a:pt x="7" y="38"/>
                      </a:lnTo>
                      <a:lnTo>
                        <a:pt x="11" y="42"/>
                      </a:lnTo>
                      <a:lnTo>
                        <a:pt x="16" y="44"/>
                      </a:lnTo>
                      <a:lnTo>
                        <a:pt x="21" y="45"/>
                      </a:lnTo>
                      <a:lnTo>
                        <a:pt x="29" y="37"/>
                      </a:lnTo>
                      <a:lnTo>
                        <a:pt x="29" y="37"/>
                      </a:lnTo>
                      <a:lnTo>
                        <a:pt x="24" y="39"/>
                      </a:lnTo>
                      <a:lnTo>
                        <a:pt x="18" y="38"/>
                      </a:lnTo>
                      <a:lnTo>
                        <a:pt x="17" y="38"/>
                      </a:lnTo>
                      <a:lnTo>
                        <a:pt x="12" y="35"/>
                      </a:lnTo>
                      <a:lnTo>
                        <a:pt x="8" y="31"/>
                      </a:lnTo>
                      <a:lnTo>
                        <a:pt x="7" y="28"/>
                      </a:lnTo>
                      <a:lnTo>
                        <a:pt x="5" y="21"/>
                      </a:lnTo>
                      <a:lnTo>
                        <a:pt x="5" y="17"/>
                      </a:lnTo>
                      <a:lnTo>
                        <a:pt x="5" y="16"/>
                      </a:lnTo>
                      <a:lnTo>
                        <a:pt x="7" y="12"/>
                      </a:lnTo>
                      <a:lnTo>
                        <a:pt x="11" y="7"/>
                      </a:lnTo>
                      <a:lnTo>
                        <a:pt x="20" y="0"/>
                      </a:lnTo>
                      <a:lnTo>
                        <a:pt x="15" y="1"/>
                      </a:lnTo>
                      <a:lnTo>
                        <a:pt x="9"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9" name="Freeform 3334"/>
                <p:cNvSpPr>
                  <a:spLocks/>
                </p:cNvSpPr>
                <p:nvPr/>
              </p:nvSpPr>
              <p:spPr bwMode="auto">
                <a:xfrm>
                  <a:off x="1741" y="2288"/>
                  <a:ext cx="6" cy="2"/>
                </a:xfrm>
                <a:custGeom>
                  <a:avLst/>
                  <a:gdLst>
                    <a:gd name="T0" fmla="*/ 9 w 32"/>
                    <a:gd name="T1" fmla="*/ 0 h 13"/>
                    <a:gd name="T2" fmla="*/ 0 w 32"/>
                    <a:gd name="T3" fmla="*/ 6 h 13"/>
                    <a:gd name="T4" fmla="*/ 4 w 32"/>
                    <a:gd name="T5" fmla="*/ 4 h 13"/>
                    <a:gd name="T6" fmla="*/ 8 w 32"/>
                    <a:gd name="T7" fmla="*/ 4 h 13"/>
                    <a:gd name="T8" fmla="*/ 13 w 32"/>
                    <a:gd name="T9" fmla="*/ 6 h 13"/>
                    <a:gd name="T10" fmla="*/ 14 w 32"/>
                    <a:gd name="T11" fmla="*/ 7 h 13"/>
                    <a:gd name="T12" fmla="*/ 19 w 32"/>
                    <a:gd name="T13" fmla="*/ 9 h 13"/>
                    <a:gd name="T14" fmla="*/ 26 w 32"/>
                    <a:gd name="T15" fmla="*/ 13 h 13"/>
                    <a:gd name="T16" fmla="*/ 32 w 32"/>
                    <a:gd name="T17" fmla="*/ 9 h 13"/>
                    <a:gd name="T18" fmla="*/ 19 w 32"/>
                    <a:gd name="T19" fmla="*/ 3 h 13"/>
                    <a:gd name="T20" fmla="*/ 14 w 32"/>
                    <a:gd name="T21" fmla="*/ 1 h 13"/>
                    <a:gd name="T22" fmla="*/ 9 w 32"/>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3">
                      <a:moveTo>
                        <a:pt x="9" y="0"/>
                      </a:moveTo>
                      <a:lnTo>
                        <a:pt x="0" y="6"/>
                      </a:lnTo>
                      <a:lnTo>
                        <a:pt x="4" y="4"/>
                      </a:lnTo>
                      <a:lnTo>
                        <a:pt x="8" y="4"/>
                      </a:lnTo>
                      <a:lnTo>
                        <a:pt x="13" y="6"/>
                      </a:lnTo>
                      <a:lnTo>
                        <a:pt x="14" y="7"/>
                      </a:lnTo>
                      <a:lnTo>
                        <a:pt x="19" y="9"/>
                      </a:lnTo>
                      <a:lnTo>
                        <a:pt x="26" y="13"/>
                      </a:lnTo>
                      <a:lnTo>
                        <a:pt x="32" y="9"/>
                      </a:lnTo>
                      <a:lnTo>
                        <a:pt x="19"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0" name="Freeform 3335"/>
                <p:cNvSpPr>
                  <a:spLocks/>
                </p:cNvSpPr>
                <p:nvPr/>
              </p:nvSpPr>
              <p:spPr bwMode="auto">
                <a:xfrm>
                  <a:off x="1740" y="2284"/>
                  <a:ext cx="4" cy="5"/>
                </a:xfrm>
                <a:custGeom>
                  <a:avLst/>
                  <a:gdLst>
                    <a:gd name="T0" fmla="*/ 11 w 22"/>
                    <a:gd name="T1" fmla="*/ 0 h 26"/>
                    <a:gd name="T2" fmla="*/ 4 w 22"/>
                    <a:gd name="T3" fmla="*/ 7 h 26"/>
                    <a:gd name="T4" fmla="*/ 6 w 22"/>
                    <a:gd name="T5" fmla="*/ 6 h 26"/>
                    <a:gd name="T6" fmla="*/ 10 w 22"/>
                    <a:gd name="T7" fmla="*/ 5 h 26"/>
                    <a:gd name="T8" fmla="*/ 15 w 22"/>
                    <a:gd name="T9" fmla="*/ 8 h 26"/>
                    <a:gd name="T10" fmla="*/ 16 w 22"/>
                    <a:gd name="T11" fmla="*/ 12 h 26"/>
                    <a:gd name="T12" fmla="*/ 15 w 22"/>
                    <a:gd name="T13" fmla="*/ 17 h 26"/>
                    <a:gd name="T14" fmla="*/ 15 w 22"/>
                    <a:gd name="T15" fmla="*/ 17 h 26"/>
                    <a:gd name="T16" fmla="*/ 9 w 22"/>
                    <a:gd name="T17" fmla="*/ 20 h 26"/>
                    <a:gd name="T18" fmla="*/ 0 w 22"/>
                    <a:gd name="T19" fmla="*/ 26 h 26"/>
                    <a:gd name="T20" fmla="*/ 21 w 22"/>
                    <a:gd name="T21" fmla="*/ 13 h 26"/>
                    <a:gd name="T22" fmla="*/ 22 w 22"/>
                    <a:gd name="T23" fmla="*/ 10 h 26"/>
                    <a:gd name="T24" fmla="*/ 20 w 22"/>
                    <a:gd name="T25" fmla="*/ 5 h 26"/>
                    <a:gd name="T26" fmla="*/ 17 w 22"/>
                    <a:gd name="T27" fmla="*/ 2 h 26"/>
                    <a:gd name="T28" fmla="*/ 11 w 2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11" y="0"/>
                      </a:moveTo>
                      <a:lnTo>
                        <a:pt x="4" y="7"/>
                      </a:lnTo>
                      <a:lnTo>
                        <a:pt x="6" y="6"/>
                      </a:lnTo>
                      <a:lnTo>
                        <a:pt x="10" y="5"/>
                      </a:lnTo>
                      <a:lnTo>
                        <a:pt x="15" y="8"/>
                      </a:lnTo>
                      <a:lnTo>
                        <a:pt x="16" y="12"/>
                      </a:lnTo>
                      <a:lnTo>
                        <a:pt x="15" y="17"/>
                      </a:lnTo>
                      <a:lnTo>
                        <a:pt x="15" y="17"/>
                      </a:lnTo>
                      <a:lnTo>
                        <a:pt x="9" y="20"/>
                      </a:lnTo>
                      <a:lnTo>
                        <a:pt x="0" y="26"/>
                      </a:lnTo>
                      <a:lnTo>
                        <a:pt x="21" y="13"/>
                      </a:lnTo>
                      <a:lnTo>
                        <a:pt x="22" y="10"/>
                      </a:lnTo>
                      <a:lnTo>
                        <a:pt x="20" y="5"/>
                      </a:lnTo>
                      <a:lnTo>
                        <a:pt x="17" y="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1" name="Freeform 3336"/>
                <p:cNvSpPr>
                  <a:spLocks/>
                </p:cNvSpPr>
                <p:nvPr/>
              </p:nvSpPr>
              <p:spPr bwMode="auto">
                <a:xfrm>
                  <a:off x="1738" y="2284"/>
                  <a:ext cx="6" cy="9"/>
                </a:xfrm>
                <a:custGeom>
                  <a:avLst/>
                  <a:gdLst>
                    <a:gd name="T0" fmla="*/ 16 w 36"/>
                    <a:gd name="T1" fmla="*/ 3 h 50"/>
                    <a:gd name="T2" fmla="*/ 0 w 36"/>
                    <a:gd name="T3" fmla="*/ 12 h 50"/>
                    <a:gd name="T4" fmla="*/ 22 w 36"/>
                    <a:gd name="T5" fmla="*/ 50 h 50"/>
                    <a:gd name="T6" fmla="*/ 26 w 36"/>
                    <a:gd name="T7" fmla="*/ 46 h 50"/>
                    <a:gd name="T8" fmla="*/ 17 w 36"/>
                    <a:gd name="T9" fmla="*/ 30 h 50"/>
                    <a:gd name="T10" fmla="*/ 22 w 36"/>
                    <a:gd name="T11" fmla="*/ 27 h 50"/>
                    <a:gd name="T12" fmla="*/ 31 w 36"/>
                    <a:gd name="T13" fmla="*/ 21 h 50"/>
                    <a:gd name="T14" fmla="*/ 31 w 36"/>
                    <a:gd name="T15" fmla="*/ 21 h 50"/>
                    <a:gd name="T16" fmla="*/ 34 w 36"/>
                    <a:gd name="T17" fmla="*/ 18 h 50"/>
                    <a:gd name="T18" fmla="*/ 36 w 36"/>
                    <a:gd name="T19" fmla="*/ 13 h 50"/>
                    <a:gd name="T20" fmla="*/ 15 w 36"/>
                    <a:gd name="T21" fmla="*/ 26 h 50"/>
                    <a:gd name="T22" fmla="*/ 7 w 36"/>
                    <a:gd name="T23" fmla="*/ 13 h 50"/>
                    <a:gd name="T24" fmla="*/ 19 w 36"/>
                    <a:gd name="T25" fmla="*/ 7 h 50"/>
                    <a:gd name="T26" fmla="*/ 26 w 36"/>
                    <a:gd name="T27" fmla="*/ 0 h 50"/>
                    <a:gd name="T28" fmla="*/ 22 w 36"/>
                    <a:gd name="T29" fmla="*/ 0 h 50"/>
                    <a:gd name="T30" fmla="*/ 21 w 36"/>
                    <a:gd name="T31" fmla="*/ 1 h 50"/>
                    <a:gd name="T32" fmla="*/ 16 w 36"/>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0">
                      <a:moveTo>
                        <a:pt x="16" y="3"/>
                      </a:moveTo>
                      <a:lnTo>
                        <a:pt x="0" y="12"/>
                      </a:lnTo>
                      <a:lnTo>
                        <a:pt x="22" y="50"/>
                      </a:lnTo>
                      <a:lnTo>
                        <a:pt x="26" y="46"/>
                      </a:lnTo>
                      <a:lnTo>
                        <a:pt x="17" y="30"/>
                      </a:lnTo>
                      <a:lnTo>
                        <a:pt x="22" y="27"/>
                      </a:lnTo>
                      <a:lnTo>
                        <a:pt x="31" y="21"/>
                      </a:lnTo>
                      <a:lnTo>
                        <a:pt x="31" y="21"/>
                      </a:lnTo>
                      <a:lnTo>
                        <a:pt x="34" y="18"/>
                      </a:lnTo>
                      <a:lnTo>
                        <a:pt x="36" y="13"/>
                      </a:lnTo>
                      <a:lnTo>
                        <a:pt x="15" y="26"/>
                      </a:lnTo>
                      <a:lnTo>
                        <a:pt x="7" y="13"/>
                      </a:lnTo>
                      <a:lnTo>
                        <a:pt x="19" y="7"/>
                      </a:lnTo>
                      <a:lnTo>
                        <a:pt x="26" y="0"/>
                      </a:lnTo>
                      <a:lnTo>
                        <a:pt x="22" y="0"/>
                      </a:lnTo>
                      <a:lnTo>
                        <a:pt x="21" y="1"/>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2" name="Freeform 3337"/>
                <p:cNvSpPr>
                  <a:spLocks/>
                </p:cNvSpPr>
                <p:nvPr/>
              </p:nvSpPr>
              <p:spPr bwMode="auto">
                <a:xfrm>
                  <a:off x="1743" y="2280"/>
                  <a:ext cx="7" cy="8"/>
                </a:xfrm>
                <a:custGeom>
                  <a:avLst/>
                  <a:gdLst>
                    <a:gd name="T0" fmla="*/ 29 w 39"/>
                    <a:gd name="T1" fmla="*/ 0 h 47"/>
                    <a:gd name="T2" fmla="*/ 0 w 39"/>
                    <a:gd name="T3" fmla="*/ 17 h 47"/>
                    <a:gd name="T4" fmla="*/ 2 w 39"/>
                    <a:gd name="T5" fmla="*/ 21 h 47"/>
                    <a:gd name="T6" fmla="*/ 15 w 39"/>
                    <a:gd name="T7" fmla="*/ 14 h 47"/>
                    <a:gd name="T8" fmla="*/ 34 w 39"/>
                    <a:gd name="T9" fmla="*/ 47 h 47"/>
                    <a:gd name="T10" fmla="*/ 39 w 39"/>
                    <a:gd name="T11" fmla="*/ 44 h 47"/>
                    <a:gd name="T12" fmla="*/ 19 w 39"/>
                    <a:gd name="T13" fmla="*/ 12 h 47"/>
                    <a:gd name="T14" fmla="*/ 32 w 39"/>
                    <a:gd name="T15" fmla="*/ 4 h 47"/>
                    <a:gd name="T16" fmla="*/ 29 w 39"/>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7">
                      <a:moveTo>
                        <a:pt x="29" y="0"/>
                      </a:moveTo>
                      <a:lnTo>
                        <a:pt x="0" y="17"/>
                      </a:lnTo>
                      <a:lnTo>
                        <a:pt x="2" y="21"/>
                      </a:lnTo>
                      <a:lnTo>
                        <a:pt x="15" y="14"/>
                      </a:lnTo>
                      <a:lnTo>
                        <a:pt x="34" y="47"/>
                      </a:lnTo>
                      <a:lnTo>
                        <a:pt x="39" y="44"/>
                      </a:lnTo>
                      <a:lnTo>
                        <a:pt x="19" y="12"/>
                      </a:lnTo>
                      <a:lnTo>
                        <a:pt x="32" y="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3" name="Freeform 3338"/>
                <p:cNvSpPr>
                  <a:spLocks/>
                </p:cNvSpPr>
                <p:nvPr/>
              </p:nvSpPr>
              <p:spPr bwMode="auto">
                <a:xfrm>
                  <a:off x="1749" y="2279"/>
                  <a:ext cx="5" cy="7"/>
                </a:xfrm>
                <a:custGeom>
                  <a:avLst/>
                  <a:gdLst>
                    <a:gd name="T0" fmla="*/ 27 w 27"/>
                    <a:gd name="T1" fmla="*/ 36 h 39"/>
                    <a:gd name="T2" fmla="*/ 21 w 27"/>
                    <a:gd name="T3" fmla="*/ 39 h 39"/>
                    <a:gd name="T4" fmla="*/ 0 w 27"/>
                    <a:gd name="T5" fmla="*/ 2 h 39"/>
                    <a:gd name="T6" fmla="*/ 4 w 27"/>
                    <a:gd name="T7" fmla="*/ 0 h 39"/>
                    <a:gd name="T8" fmla="*/ 27 w 27"/>
                    <a:gd name="T9" fmla="*/ 36 h 39"/>
                  </a:gdLst>
                  <a:ahLst/>
                  <a:cxnLst>
                    <a:cxn ang="0">
                      <a:pos x="T0" y="T1"/>
                    </a:cxn>
                    <a:cxn ang="0">
                      <a:pos x="T2" y="T3"/>
                    </a:cxn>
                    <a:cxn ang="0">
                      <a:pos x="T4" y="T5"/>
                    </a:cxn>
                    <a:cxn ang="0">
                      <a:pos x="T6" y="T7"/>
                    </a:cxn>
                    <a:cxn ang="0">
                      <a:pos x="T8" y="T9"/>
                    </a:cxn>
                  </a:cxnLst>
                  <a:rect l="0" t="0" r="r" b="b"/>
                  <a:pathLst>
                    <a:path w="27" h="39">
                      <a:moveTo>
                        <a:pt x="27" y="36"/>
                      </a:moveTo>
                      <a:lnTo>
                        <a:pt x="21" y="39"/>
                      </a:lnTo>
                      <a:lnTo>
                        <a:pt x="0" y="2"/>
                      </a:lnTo>
                      <a:lnTo>
                        <a:pt x="4" y="0"/>
                      </a:lnTo>
                      <a:lnTo>
                        <a:pt x="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4" name="Freeform 3339"/>
                <p:cNvSpPr>
                  <a:spLocks/>
                </p:cNvSpPr>
                <p:nvPr/>
              </p:nvSpPr>
              <p:spPr bwMode="auto">
                <a:xfrm>
                  <a:off x="1751" y="2278"/>
                  <a:ext cx="5" cy="6"/>
                </a:xfrm>
                <a:custGeom>
                  <a:avLst/>
                  <a:gdLst>
                    <a:gd name="T0" fmla="*/ 5 w 26"/>
                    <a:gd name="T1" fmla="*/ 0 h 40"/>
                    <a:gd name="T2" fmla="*/ 0 w 26"/>
                    <a:gd name="T3" fmla="*/ 3 h 40"/>
                    <a:gd name="T4" fmla="*/ 22 w 26"/>
                    <a:gd name="T5" fmla="*/ 40 h 40"/>
                    <a:gd name="T6" fmla="*/ 26 w 26"/>
                    <a:gd name="T7" fmla="*/ 37 h 40"/>
                    <a:gd name="T8" fmla="*/ 9 w 26"/>
                    <a:gd name="T9" fmla="*/ 9 h 40"/>
                    <a:gd name="T10" fmla="*/ 9 w 26"/>
                    <a:gd name="T11" fmla="*/ 9 h 40"/>
                    <a:gd name="T12" fmla="*/ 5 w 26"/>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6" h="40">
                      <a:moveTo>
                        <a:pt x="5" y="0"/>
                      </a:moveTo>
                      <a:lnTo>
                        <a:pt x="0" y="3"/>
                      </a:lnTo>
                      <a:lnTo>
                        <a:pt x="22" y="40"/>
                      </a:lnTo>
                      <a:lnTo>
                        <a:pt x="26" y="37"/>
                      </a:lnTo>
                      <a:lnTo>
                        <a:pt x="9" y="9"/>
                      </a:lnTo>
                      <a:lnTo>
                        <a:pt x="9"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5" name="Freeform 3340"/>
                <p:cNvSpPr>
                  <a:spLocks/>
                </p:cNvSpPr>
                <p:nvPr/>
              </p:nvSpPr>
              <p:spPr bwMode="auto">
                <a:xfrm>
                  <a:off x="1752" y="2278"/>
                  <a:ext cx="7" cy="4"/>
                </a:xfrm>
                <a:custGeom>
                  <a:avLst/>
                  <a:gdLst>
                    <a:gd name="T0" fmla="*/ 0 w 42"/>
                    <a:gd name="T1" fmla="*/ 0 h 26"/>
                    <a:gd name="T2" fmla="*/ 4 w 42"/>
                    <a:gd name="T3" fmla="*/ 9 h 26"/>
                    <a:gd name="T4" fmla="*/ 42 w 42"/>
                    <a:gd name="T5" fmla="*/ 26 h 26"/>
                    <a:gd name="T6" fmla="*/ 36 w 42"/>
                    <a:gd name="T7" fmla="*/ 17 h 26"/>
                    <a:gd name="T8" fmla="*/ 0 w 42"/>
                    <a:gd name="T9" fmla="*/ 0 h 26"/>
                  </a:gdLst>
                  <a:ahLst/>
                  <a:cxnLst>
                    <a:cxn ang="0">
                      <a:pos x="T0" y="T1"/>
                    </a:cxn>
                    <a:cxn ang="0">
                      <a:pos x="T2" y="T3"/>
                    </a:cxn>
                    <a:cxn ang="0">
                      <a:pos x="T4" y="T5"/>
                    </a:cxn>
                    <a:cxn ang="0">
                      <a:pos x="T6" y="T7"/>
                    </a:cxn>
                    <a:cxn ang="0">
                      <a:pos x="T8" y="T9"/>
                    </a:cxn>
                  </a:cxnLst>
                  <a:rect l="0" t="0" r="r" b="b"/>
                  <a:pathLst>
                    <a:path w="42" h="26">
                      <a:moveTo>
                        <a:pt x="0" y="0"/>
                      </a:moveTo>
                      <a:lnTo>
                        <a:pt x="4" y="9"/>
                      </a:lnTo>
                      <a:lnTo>
                        <a:pt x="42" y="26"/>
                      </a:lnTo>
                      <a:lnTo>
                        <a:pt x="36"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6" name="Freeform 3341"/>
                <p:cNvSpPr>
                  <a:spLocks/>
                </p:cNvSpPr>
                <p:nvPr/>
              </p:nvSpPr>
              <p:spPr bwMode="auto">
                <a:xfrm>
                  <a:off x="1755" y="2276"/>
                  <a:ext cx="5" cy="6"/>
                </a:xfrm>
                <a:custGeom>
                  <a:avLst/>
                  <a:gdLst>
                    <a:gd name="T0" fmla="*/ 6 w 27"/>
                    <a:gd name="T1" fmla="*/ 0 h 40"/>
                    <a:gd name="T2" fmla="*/ 0 w 27"/>
                    <a:gd name="T3" fmla="*/ 2 h 40"/>
                    <a:gd name="T4" fmla="*/ 17 w 27"/>
                    <a:gd name="T5" fmla="*/ 31 h 40"/>
                    <a:gd name="T6" fmla="*/ 17 w 27"/>
                    <a:gd name="T7" fmla="*/ 31 h 40"/>
                    <a:gd name="T8" fmla="*/ 23 w 27"/>
                    <a:gd name="T9" fmla="*/ 40 h 40"/>
                    <a:gd name="T10" fmla="*/ 27 w 27"/>
                    <a:gd name="T11" fmla="*/ 36 h 40"/>
                    <a:gd name="T12" fmla="*/ 6 w 27"/>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7" h="40">
                      <a:moveTo>
                        <a:pt x="6" y="0"/>
                      </a:moveTo>
                      <a:lnTo>
                        <a:pt x="0" y="2"/>
                      </a:lnTo>
                      <a:lnTo>
                        <a:pt x="17" y="31"/>
                      </a:lnTo>
                      <a:lnTo>
                        <a:pt x="17" y="31"/>
                      </a:lnTo>
                      <a:lnTo>
                        <a:pt x="23" y="40"/>
                      </a:lnTo>
                      <a:lnTo>
                        <a:pt x="27" y="3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7" name="Freeform 3342"/>
                <p:cNvSpPr>
                  <a:spLocks/>
                </p:cNvSpPr>
                <p:nvPr/>
              </p:nvSpPr>
              <p:spPr bwMode="auto">
                <a:xfrm>
                  <a:off x="1766" y="2274"/>
                  <a:ext cx="2" cy="3"/>
                </a:xfrm>
                <a:custGeom>
                  <a:avLst/>
                  <a:gdLst>
                    <a:gd name="T0" fmla="*/ 5 w 12"/>
                    <a:gd name="T1" fmla="*/ 2 h 17"/>
                    <a:gd name="T2" fmla="*/ 5 w 12"/>
                    <a:gd name="T3" fmla="*/ 5 h 17"/>
                    <a:gd name="T4" fmla="*/ 5 w 12"/>
                    <a:gd name="T5" fmla="*/ 10 h 17"/>
                    <a:gd name="T6" fmla="*/ 4 w 12"/>
                    <a:gd name="T7" fmla="*/ 14 h 17"/>
                    <a:gd name="T8" fmla="*/ 0 w 12"/>
                    <a:gd name="T9" fmla="*/ 17 h 17"/>
                    <a:gd name="T10" fmla="*/ 11 w 12"/>
                    <a:gd name="T11" fmla="*/ 11 h 17"/>
                    <a:gd name="T12" fmla="*/ 12 w 12"/>
                    <a:gd name="T13" fmla="*/ 6 h 17"/>
                    <a:gd name="T14" fmla="*/ 11 w 12"/>
                    <a:gd name="T15" fmla="*/ 0 h 17"/>
                    <a:gd name="T16" fmla="*/ 5 w 12"/>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7">
                      <a:moveTo>
                        <a:pt x="5" y="2"/>
                      </a:moveTo>
                      <a:lnTo>
                        <a:pt x="5" y="5"/>
                      </a:lnTo>
                      <a:lnTo>
                        <a:pt x="5" y="10"/>
                      </a:lnTo>
                      <a:lnTo>
                        <a:pt x="4" y="14"/>
                      </a:lnTo>
                      <a:lnTo>
                        <a:pt x="0" y="17"/>
                      </a:lnTo>
                      <a:lnTo>
                        <a:pt x="11" y="11"/>
                      </a:lnTo>
                      <a:lnTo>
                        <a:pt x="12" y="6"/>
                      </a:lnTo>
                      <a:lnTo>
                        <a:pt x="11" y="0"/>
                      </a:lnTo>
                      <a:lnTo>
                        <a:pt x="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8" name="Freeform 3343"/>
                <p:cNvSpPr>
                  <a:spLocks/>
                </p:cNvSpPr>
                <p:nvPr/>
              </p:nvSpPr>
              <p:spPr bwMode="auto">
                <a:xfrm>
                  <a:off x="1763" y="2271"/>
                  <a:ext cx="3" cy="2"/>
                </a:xfrm>
                <a:custGeom>
                  <a:avLst/>
                  <a:gdLst>
                    <a:gd name="T0" fmla="*/ 9 w 19"/>
                    <a:gd name="T1" fmla="*/ 0 h 8"/>
                    <a:gd name="T2" fmla="*/ 0 w 19"/>
                    <a:gd name="T3" fmla="*/ 6 h 8"/>
                    <a:gd name="T4" fmla="*/ 2 w 19"/>
                    <a:gd name="T5" fmla="*/ 5 h 8"/>
                    <a:gd name="T6" fmla="*/ 8 w 19"/>
                    <a:gd name="T7" fmla="*/ 5 h 8"/>
                    <a:gd name="T8" fmla="*/ 10 w 19"/>
                    <a:gd name="T9" fmla="*/ 5 h 8"/>
                    <a:gd name="T10" fmla="*/ 15 w 19"/>
                    <a:gd name="T11" fmla="*/ 8 h 8"/>
                    <a:gd name="T12" fmla="*/ 19 w 19"/>
                    <a:gd name="T13" fmla="*/ 4 h 8"/>
                    <a:gd name="T14" fmla="*/ 19 w 19"/>
                    <a:gd name="T15" fmla="*/ 4 h 8"/>
                    <a:gd name="T16" fmla="*/ 14 w 19"/>
                    <a:gd name="T17" fmla="*/ 1 h 8"/>
                    <a:gd name="T18" fmla="*/ 9 w 1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8">
                      <a:moveTo>
                        <a:pt x="9" y="0"/>
                      </a:moveTo>
                      <a:lnTo>
                        <a:pt x="0" y="6"/>
                      </a:lnTo>
                      <a:lnTo>
                        <a:pt x="2" y="5"/>
                      </a:lnTo>
                      <a:lnTo>
                        <a:pt x="8" y="5"/>
                      </a:lnTo>
                      <a:lnTo>
                        <a:pt x="10" y="5"/>
                      </a:lnTo>
                      <a:lnTo>
                        <a:pt x="15" y="8"/>
                      </a:lnTo>
                      <a:lnTo>
                        <a:pt x="19" y="4"/>
                      </a:lnTo>
                      <a:lnTo>
                        <a:pt x="19" y="4"/>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29" name="Freeform 3344"/>
                <p:cNvSpPr>
                  <a:spLocks/>
                </p:cNvSpPr>
                <p:nvPr/>
              </p:nvSpPr>
              <p:spPr bwMode="auto">
                <a:xfrm>
                  <a:off x="1761" y="2271"/>
                  <a:ext cx="7" cy="7"/>
                </a:xfrm>
                <a:custGeom>
                  <a:avLst/>
                  <a:gdLst>
                    <a:gd name="T0" fmla="*/ 10 w 41"/>
                    <a:gd name="T1" fmla="*/ 2 h 43"/>
                    <a:gd name="T2" fmla="*/ 6 w 41"/>
                    <a:gd name="T3" fmla="*/ 5 h 43"/>
                    <a:gd name="T4" fmla="*/ 2 w 41"/>
                    <a:gd name="T5" fmla="*/ 9 h 43"/>
                    <a:gd name="T6" fmla="*/ 0 w 41"/>
                    <a:gd name="T7" fmla="*/ 15 h 43"/>
                    <a:gd name="T8" fmla="*/ 0 w 41"/>
                    <a:gd name="T9" fmla="*/ 16 h 43"/>
                    <a:gd name="T10" fmla="*/ 0 w 41"/>
                    <a:gd name="T11" fmla="*/ 20 h 43"/>
                    <a:gd name="T12" fmla="*/ 1 w 41"/>
                    <a:gd name="T13" fmla="*/ 26 h 43"/>
                    <a:gd name="T14" fmla="*/ 4 w 41"/>
                    <a:gd name="T15" fmla="*/ 32 h 43"/>
                    <a:gd name="T16" fmla="*/ 8 w 41"/>
                    <a:gd name="T17" fmla="*/ 36 h 43"/>
                    <a:gd name="T18" fmla="*/ 12 w 41"/>
                    <a:gd name="T19" fmla="*/ 40 h 43"/>
                    <a:gd name="T20" fmla="*/ 16 w 41"/>
                    <a:gd name="T21" fmla="*/ 42 h 43"/>
                    <a:gd name="T22" fmla="*/ 17 w 41"/>
                    <a:gd name="T23" fmla="*/ 42 h 43"/>
                    <a:gd name="T24" fmla="*/ 22 w 41"/>
                    <a:gd name="T25" fmla="*/ 43 h 43"/>
                    <a:gd name="T26" fmla="*/ 27 w 41"/>
                    <a:gd name="T27" fmla="*/ 43 h 43"/>
                    <a:gd name="T28" fmla="*/ 33 w 41"/>
                    <a:gd name="T29" fmla="*/ 40 h 43"/>
                    <a:gd name="T30" fmla="*/ 33 w 41"/>
                    <a:gd name="T31" fmla="*/ 40 h 43"/>
                    <a:gd name="T32" fmla="*/ 38 w 41"/>
                    <a:gd name="T33" fmla="*/ 36 h 43"/>
                    <a:gd name="T34" fmla="*/ 41 w 41"/>
                    <a:gd name="T35" fmla="*/ 32 h 43"/>
                    <a:gd name="T36" fmla="*/ 41 w 41"/>
                    <a:gd name="T37" fmla="*/ 30 h 43"/>
                    <a:gd name="T38" fmla="*/ 30 w 41"/>
                    <a:gd name="T39" fmla="*/ 36 h 43"/>
                    <a:gd name="T40" fmla="*/ 25 w 41"/>
                    <a:gd name="T41" fmla="*/ 38 h 43"/>
                    <a:gd name="T42" fmla="*/ 20 w 41"/>
                    <a:gd name="T43" fmla="*/ 38 h 43"/>
                    <a:gd name="T44" fmla="*/ 17 w 41"/>
                    <a:gd name="T45" fmla="*/ 37 h 43"/>
                    <a:gd name="T46" fmla="*/ 13 w 41"/>
                    <a:gd name="T47" fmla="*/ 34 h 43"/>
                    <a:gd name="T48" fmla="*/ 9 w 41"/>
                    <a:gd name="T49" fmla="*/ 28 h 43"/>
                    <a:gd name="T50" fmla="*/ 8 w 41"/>
                    <a:gd name="T51" fmla="*/ 26 h 43"/>
                    <a:gd name="T52" fmla="*/ 6 w 41"/>
                    <a:gd name="T53" fmla="*/ 21 h 43"/>
                    <a:gd name="T54" fmla="*/ 6 w 41"/>
                    <a:gd name="T55" fmla="*/ 16 h 43"/>
                    <a:gd name="T56" fmla="*/ 6 w 41"/>
                    <a:gd name="T57" fmla="*/ 15 h 43"/>
                    <a:gd name="T58" fmla="*/ 8 w 41"/>
                    <a:gd name="T59" fmla="*/ 10 h 43"/>
                    <a:gd name="T60" fmla="*/ 12 w 41"/>
                    <a:gd name="T61" fmla="*/ 6 h 43"/>
                    <a:gd name="T62" fmla="*/ 21 w 41"/>
                    <a:gd name="T63" fmla="*/ 0 h 43"/>
                    <a:gd name="T64" fmla="*/ 15 w 41"/>
                    <a:gd name="T65" fmla="*/ 0 h 43"/>
                    <a:gd name="T66" fmla="*/ 10 w 41"/>
                    <a:gd name="T6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3">
                      <a:moveTo>
                        <a:pt x="10" y="2"/>
                      </a:moveTo>
                      <a:lnTo>
                        <a:pt x="6" y="5"/>
                      </a:lnTo>
                      <a:lnTo>
                        <a:pt x="2" y="9"/>
                      </a:lnTo>
                      <a:lnTo>
                        <a:pt x="0" y="15"/>
                      </a:lnTo>
                      <a:lnTo>
                        <a:pt x="0" y="16"/>
                      </a:lnTo>
                      <a:lnTo>
                        <a:pt x="0" y="20"/>
                      </a:lnTo>
                      <a:lnTo>
                        <a:pt x="1" y="26"/>
                      </a:lnTo>
                      <a:lnTo>
                        <a:pt x="4" y="32"/>
                      </a:lnTo>
                      <a:lnTo>
                        <a:pt x="8" y="36"/>
                      </a:lnTo>
                      <a:lnTo>
                        <a:pt x="12" y="40"/>
                      </a:lnTo>
                      <a:lnTo>
                        <a:pt x="16" y="42"/>
                      </a:lnTo>
                      <a:lnTo>
                        <a:pt x="17" y="42"/>
                      </a:lnTo>
                      <a:lnTo>
                        <a:pt x="22" y="43"/>
                      </a:lnTo>
                      <a:lnTo>
                        <a:pt x="27" y="43"/>
                      </a:lnTo>
                      <a:lnTo>
                        <a:pt x="33" y="40"/>
                      </a:lnTo>
                      <a:lnTo>
                        <a:pt x="33" y="40"/>
                      </a:lnTo>
                      <a:lnTo>
                        <a:pt x="38" y="36"/>
                      </a:lnTo>
                      <a:lnTo>
                        <a:pt x="41" y="32"/>
                      </a:lnTo>
                      <a:lnTo>
                        <a:pt x="41" y="30"/>
                      </a:lnTo>
                      <a:lnTo>
                        <a:pt x="30" y="36"/>
                      </a:lnTo>
                      <a:lnTo>
                        <a:pt x="25" y="38"/>
                      </a:lnTo>
                      <a:lnTo>
                        <a:pt x="20" y="38"/>
                      </a:lnTo>
                      <a:lnTo>
                        <a:pt x="17" y="37"/>
                      </a:lnTo>
                      <a:lnTo>
                        <a:pt x="13" y="34"/>
                      </a:lnTo>
                      <a:lnTo>
                        <a:pt x="9" y="28"/>
                      </a:lnTo>
                      <a:lnTo>
                        <a:pt x="8" y="26"/>
                      </a:lnTo>
                      <a:lnTo>
                        <a:pt x="6" y="21"/>
                      </a:lnTo>
                      <a:lnTo>
                        <a:pt x="6" y="16"/>
                      </a:lnTo>
                      <a:lnTo>
                        <a:pt x="6" y="15"/>
                      </a:lnTo>
                      <a:lnTo>
                        <a:pt x="8" y="10"/>
                      </a:lnTo>
                      <a:lnTo>
                        <a:pt x="12" y="6"/>
                      </a:lnTo>
                      <a:lnTo>
                        <a:pt x="21" y="0"/>
                      </a:lnTo>
                      <a:lnTo>
                        <a:pt x="15" y="0"/>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0" name="Freeform 3345"/>
                <p:cNvSpPr>
                  <a:spLocks/>
                </p:cNvSpPr>
                <p:nvPr/>
              </p:nvSpPr>
              <p:spPr bwMode="auto">
                <a:xfrm>
                  <a:off x="1769" y="2267"/>
                  <a:ext cx="6" cy="6"/>
                </a:xfrm>
                <a:custGeom>
                  <a:avLst/>
                  <a:gdLst>
                    <a:gd name="T0" fmla="*/ 15 w 36"/>
                    <a:gd name="T1" fmla="*/ 0 h 39"/>
                    <a:gd name="T2" fmla="*/ 10 w 36"/>
                    <a:gd name="T3" fmla="*/ 3 h 39"/>
                    <a:gd name="T4" fmla="*/ 18 w 36"/>
                    <a:gd name="T5" fmla="*/ 18 h 39"/>
                    <a:gd name="T6" fmla="*/ 0 w 36"/>
                    <a:gd name="T7" fmla="*/ 29 h 39"/>
                    <a:gd name="T8" fmla="*/ 21 w 36"/>
                    <a:gd name="T9" fmla="*/ 22 h 39"/>
                    <a:gd name="T10" fmla="*/ 32 w 36"/>
                    <a:gd name="T11" fmla="*/ 39 h 39"/>
                    <a:gd name="T12" fmla="*/ 36 w 36"/>
                    <a:gd name="T13" fmla="*/ 36 h 39"/>
                    <a:gd name="T14" fmla="*/ 15 w 36"/>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15" y="0"/>
                      </a:moveTo>
                      <a:lnTo>
                        <a:pt x="10" y="3"/>
                      </a:lnTo>
                      <a:lnTo>
                        <a:pt x="18" y="18"/>
                      </a:lnTo>
                      <a:lnTo>
                        <a:pt x="0" y="29"/>
                      </a:lnTo>
                      <a:lnTo>
                        <a:pt x="21" y="22"/>
                      </a:lnTo>
                      <a:lnTo>
                        <a:pt x="32" y="39"/>
                      </a:lnTo>
                      <a:lnTo>
                        <a:pt x="36" y="36"/>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1" name="Freeform 3346"/>
                <p:cNvSpPr>
                  <a:spLocks/>
                </p:cNvSpPr>
                <p:nvPr/>
              </p:nvSpPr>
              <p:spPr bwMode="auto">
                <a:xfrm>
                  <a:off x="1766" y="2269"/>
                  <a:ext cx="6" cy="7"/>
                </a:xfrm>
                <a:custGeom>
                  <a:avLst/>
                  <a:gdLst>
                    <a:gd name="T0" fmla="*/ 6 w 36"/>
                    <a:gd name="T1" fmla="*/ 0 h 39"/>
                    <a:gd name="T2" fmla="*/ 0 w 36"/>
                    <a:gd name="T3" fmla="*/ 3 h 39"/>
                    <a:gd name="T4" fmla="*/ 23 w 36"/>
                    <a:gd name="T5" fmla="*/ 39 h 39"/>
                    <a:gd name="T6" fmla="*/ 28 w 36"/>
                    <a:gd name="T7" fmla="*/ 37 h 39"/>
                    <a:gd name="T8" fmla="*/ 17 w 36"/>
                    <a:gd name="T9" fmla="*/ 20 h 39"/>
                    <a:gd name="T10" fmla="*/ 36 w 36"/>
                    <a:gd name="T11" fmla="*/ 8 h 39"/>
                    <a:gd name="T12" fmla="*/ 15 w 36"/>
                    <a:gd name="T13" fmla="*/ 15 h 39"/>
                    <a:gd name="T14" fmla="*/ 6 w 36"/>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9">
                      <a:moveTo>
                        <a:pt x="6" y="0"/>
                      </a:moveTo>
                      <a:lnTo>
                        <a:pt x="0" y="3"/>
                      </a:lnTo>
                      <a:lnTo>
                        <a:pt x="23" y="39"/>
                      </a:lnTo>
                      <a:lnTo>
                        <a:pt x="28" y="37"/>
                      </a:lnTo>
                      <a:lnTo>
                        <a:pt x="17" y="20"/>
                      </a:lnTo>
                      <a:lnTo>
                        <a:pt x="36" y="8"/>
                      </a:lnTo>
                      <a:lnTo>
                        <a:pt x="15" y="1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2" name="Freeform 3347"/>
                <p:cNvSpPr>
                  <a:spLocks/>
                </p:cNvSpPr>
                <p:nvPr/>
              </p:nvSpPr>
              <p:spPr bwMode="auto">
                <a:xfrm>
                  <a:off x="1774" y="2264"/>
                  <a:ext cx="4" cy="8"/>
                </a:xfrm>
                <a:custGeom>
                  <a:avLst/>
                  <a:gdLst>
                    <a:gd name="T0" fmla="*/ 4 w 26"/>
                    <a:gd name="T1" fmla="*/ 0 h 48"/>
                    <a:gd name="T2" fmla="*/ 0 w 26"/>
                    <a:gd name="T3" fmla="*/ 3 h 48"/>
                    <a:gd name="T4" fmla="*/ 8 w 26"/>
                    <a:gd name="T5" fmla="*/ 48 h 48"/>
                    <a:gd name="T6" fmla="*/ 13 w 26"/>
                    <a:gd name="T7" fmla="*/ 45 h 48"/>
                    <a:gd name="T8" fmla="*/ 10 w 26"/>
                    <a:gd name="T9" fmla="*/ 31 h 48"/>
                    <a:gd name="T10" fmla="*/ 26 w 26"/>
                    <a:gd name="T11" fmla="*/ 22 h 48"/>
                    <a:gd name="T12" fmla="*/ 9 w 26"/>
                    <a:gd name="T13" fmla="*/ 27 h 48"/>
                    <a:gd name="T14" fmla="*/ 7 w 26"/>
                    <a:gd name="T15" fmla="*/ 13 h 48"/>
                    <a:gd name="T16" fmla="*/ 7 w 26"/>
                    <a:gd name="T17" fmla="*/ 11 h 48"/>
                    <a:gd name="T18" fmla="*/ 4 w 26"/>
                    <a:gd name="T19" fmla="*/ 5 h 48"/>
                    <a:gd name="T20" fmla="*/ 4 w 26"/>
                    <a:gd name="T21" fmla="*/ 5 h 48"/>
                    <a:gd name="T22" fmla="*/ 4 w 26"/>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8">
                      <a:moveTo>
                        <a:pt x="4" y="0"/>
                      </a:moveTo>
                      <a:lnTo>
                        <a:pt x="0" y="3"/>
                      </a:lnTo>
                      <a:lnTo>
                        <a:pt x="8" y="48"/>
                      </a:lnTo>
                      <a:lnTo>
                        <a:pt x="13" y="45"/>
                      </a:lnTo>
                      <a:lnTo>
                        <a:pt x="10" y="31"/>
                      </a:lnTo>
                      <a:lnTo>
                        <a:pt x="26" y="22"/>
                      </a:lnTo>
                      <a:lnTo>
                        <a:pt x="9" y="27"/>
                      </a:lnTo>
                      <a:lnTo>
                        <a:pt x="7" y="13"/>
                      </a:lnTo>
                      <a:lnTo>
                        <a:pt x="7" y="11"/>
                      </a:lnTo>
                      <a:lnTo>
                        <a:pt x="4" y="5"/>
                      </a:lnTo>
                      <a:lnTo>
                        <a:pt x="4"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3" name="Freeform 3348"/>
                <p:cNvSpPr>
                  <a:spLocks/>
                </p:cNvSpPr>
                <p:nvPr/>
              </p:nvSpPr>
              <p:spPr bwMode="auto">
                <a:xfrm>
                  <a:off x="1775" y="2264"/>
                  <a:ext cx="6" cy="5"/>
                </a:xfrm>
                <a:custGeom>
                  <a:avLst/>
                  <a:gdLst>
                    <a:gd name="T0" fmla="*/ 0 w 38"/>
                    <a:gd name="T1" fmla="*/ 0 h 31"/>
                    <a:gd name="T2" fmla="*/ 0 w 38"/>
                    <a:gd name="T3" fmla="*/ 5 h 31"/>
                    <a:gd name="T4" fmla="*/ 5 w 38"/>
                    <a:gd name="T5" fmla="*/ 9 h 31"/>
                    <a:gd name="T6" fmla="*/ 7 w 38"/>
                    <a:gd name="T7" fmla="*/ 11 h 31"/>
                    <a:gd name="T8" fmla="*/ 11 w 38"/>
                    <a:gd name="T9" fmla="*/ 14 h 31"/>
                    <a:gd name="T10" fmla="*/ 17 w 38"/>
                    <a:gd name="T11" fmla="*/ 19 h 31"/>
                    <a:gd name="T12" fmla="*/ 5 w 38"/>
                    <a:gd name="T13" fmla="*/ 27 h 31"/>
                    <a:gd name="T14" fmla="*/ 22 w 38"/>
                    <a:gd name="T15" fmla="*/ 22 h 31"/>
                    <a:gd name="T16" fmla="*/ 32 w 38"/>
                    <a:gd name="T17" fmla="*/ 31 h 31"/>
                    <a:gd name="T18" fmla="*/ 38 w 38"/>
                    <a:gd name="T19" fmla="*/ 28 h 31"/>
                    <a:gd name="T20" fmla="*/ 0 w 38"/>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1">
                      <a:moveTo>
                        <a:pt x="0" y="0"/>
                      </a:moveTo>
                      <a:lnTo>
                        <a:pt x="0" y="5"/>
                      </a:lnTo>
                      <a:lnTo>
                        <a:pt x="5" y="9"/>
                      </a:lnTo>
                      <a:lnTo>
                        <a:pt x="7" y="11"/>
                      </a:lnTo>
                      <a:lnTo>
                        <a:pt x="11" y="14"/>
                      </a:lnTo>
                      <a:lnTo>
                        <a:pt x="17" y="19"/>
                      </a:lnTo>
                      <a:lnTo>
                        <a:pt x="5" y="27"/>
                      </a:lnTo>
                      <a:lnTo>
                        <a:pt x="22" y="22"/>
                      </a:lnTo>
                      <a:lnTo>
                        <a:pt x="32" y="31"/>
                      </a:lnTo>
                      <a:lnTo>
                        <a:pt x="38" y="2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4" name="Freeform 3349"/>
                <p:cNvSpPr>
                  <a:spLocks/>
                </p:cNvSpPr>
                <p:nvPr/>
              </p:nvSpPr>
              <p:spPr bwMode="auto">
                <a:xfrm>
                  <a:off x="1782" y="2264"/>
                  <a:ext cx="5" cy="2"/>
                </a:xfrm>
                <a:custGeom>
                  <a:avLst/>
                  <a:gdLst>
                    <a:gd name="T0" fmla="*/ 8 w 31"/>
                    <a:gd name="T1" fmla="*/ 0 h 13"/>
                    <a:gd name="T2" fmla="*/ 0 w 31"/>
                    <a:gd name="T3" fmla="*/ 5 h 13"/>
                    <a:gd name="T4" fmla="*/ 3 w 31"/>
                    <a:gd name="T5" fmla="*/ 4 h 13"/>
                    <a:gd name="T6" fmla="*/ 8 w 31"/>
                    <a:gd name="T7" fmla="*/ 4 h 13"/>
                    <a:gd name="T8" fmla="*/ 12 w 31"/>
                    <a:gd name="T9" fmla="*/ 5 h 13"/>
                    <a:gd name="T10" fmla="*/ 14 w 31"/>
                    <a:gd name="T11" fmla="*/ 6 h 13"/>
                    <a:gd name="T12" fmla="*/ 18 w 31"/>
                    <a:gd name="T13" fmla="*/ 8 h 13"/>
                    <a:gd name="T14" fmla="*/ 26 w 31"/>
                    <a:gd name="T15" fmla="*/ 13 h 13"/>
                    <a:gd name="T16" fmla="*/ 31 w 31"/>
                    <a:gd name="T17" fmla="*/ 8 h 13"/>
                    <a:gd name="T18" fmla="*/ 19 w 31"/>
                    <a:gd name="T19" fmla="*/ 2 h 13"/>
                    <a:gd name="T20" fmla="*/ 13 w 31"/>
                    <a:gd name="T21" fmla="*/ 0 h 13"/>
                    <a:gd name="T22" fmla="*/ 8 w 3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8" y="0"/>
                      </a:moveTo>
                      <a:lnTo>
                        <a:pt x="0" y="5"/>
                      </a:lnTo>
                      <a:lnTo>
                        <a:pt x="3" y="4"/>
                      </a:lnTo>
                      <a:lnTo>
                        <a:pt x="8" y="4"/>
                      </a:lnTo>
                      <a:lnTo>
                        <a:pt x="12" y="5"/>
                      </a:lnTo>
                      <a:lnTo>
                        <a:pt x="14" y="6"/>
                      </a:lnTo>
                      <a:lnTo>
                        <a:pt x="18" y="8"/>
                      </a:lnTo>
                      <a:lnTo>
                        <a:pt x="26" y="13"/>
                      </a:lnTo>
                      <a:lnTo>
                        <a:pt x="31" y="8"/>
                      </a:lnTo>
                      <a:lnTo>
                        <a:pt x="19" y="2"/>
                      </a:lnTo>
                      <a:lnTo>
                        <a:pt x="13"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5" name="Freeform 3350"/>
                <p:cNvSpPr>
                  <a:spLocks/>
                </p:cNvSpPr>
                <p:nvPr/>
              </p:nvSpPr>
              <p:spPr bwMode="auto">
                <a:xfrm>
                  <a:off x="1780" y="2260"/>
                  <a:ext cx="4" cy="5"/>
                </a:xfrm>
                <a:custGeom>
                  <a:avLst/>
                  <a:gdLst>
                    <a:gd name="T0" fmla="*/ 12 w 22"/>
                    <a:gd name="T1" fmla="*/ 0 h 26"/>
                    <a:gd name="T2" fmla="*/ 4 w 22"/>
                    <a:gd name="T3" fmla="*/ 7 h 26"/>
                    <a:gd name="T4" fmla="*/ 6 w 22"/>
                    <a:gd name="T5" fmla="*/ 6 h 26"/>
                    <a:gd name="T6" fmla="*/ 11 w 22"/>
                    <a:gd name="T7" fmla="*/ 6 h 26"/>
                    <a:gd name="T8" fmla="*/ 16 w 22"/>
                    <a:gd name="T9" fmla="*/ 9 h 26"/>
                    <a:gd name="T10" fmla="*/ 17 w 22"/>
                    <a:gd name="T11" fmla="*/ 12 h 26"/>
                    <a:gd name="T12" fmla="*/ 14 w 22"/>
                    <a:gd name="T13" fmla="*/ 17 h 26"/>
                    <a:gd name="T14" fmla="*/ 14 w 22"/>
                    <a:gd name="T15" fmla="*/ 17 h 26"/>
                    <a:gd name="T16" fmla="*/ 10 w 22"/>
                    <a:gd name="T17" fmla="*/ 20 h 26"/>
                    <a:gd name="T18" fmla="*/ 0 w 22"/>
                    <a:gd name="T19" fmla="*/ 26 h 26"/>
                    <a:gd name="T20" fmla="*/ 22 w 22"/>
                    <a:gd name="T21" fmla="*/ 14 h 26"/>
                    <a:gd name="T22" fmla="*/ 22 w 22"/>
                    <a:gd name="T23" fmla="*/ 11 h 26"/>
                    <a:gd name="T24" fmla="*/ 21 w 22"/>
                    <a:gd name="T25" fmla="*/ 6 h 26"/>
                    <a:gd name="T26" fmla="*/ 17 w 22"/>
                    <a:gd name="T27" fmla="*/ 2 h 26"/>
                    <a:gd name="T28" fmla="*/ 12 w 2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12" y="0"/>
                      </a:moveTo>
                      <a:lnTo>
                        <a:pt x="4" y="7"/>
                      </a:lnTo>
                      <a:lnTo>
                        <a:pt x="6" y="6"/>
                      </a:lnTo>
                      <a:lnTo>
                        <a:pt x="11" y="6"/>
                      </a:lnTo>
                      <a:lnTo>
                        <a:pt x="16" y="9"/>
                      </a:lnTo>
                      <a:lnTo>
                        <a:pt x="17" y="12"/>
                      </a:lnTo>
                      <a:lnTo>
                        <a:pt x="14" y="17"/>
                      </a:lnTo>
                      <a:lnTo>
                        <a:pt x="14" y="17"/>
                      </a:lnTo>
                      <a:lnTo>
                        <a:pt x="10" y="20"/>
                      </a:lnTo>
                      <a:lnTo>
                        <a:pt x="0" y="26"/>
                      </a:lnTo>
                      <a:lnTo>
                        <a:pt x="22" y="14"/>
                      </a:lnTo>
                      <a:lnTo>
                        <a:pt x="22" y="11"/>
                      </a:lnTo>
                      <a:lnTo>
                        <a:pt x="21" y="6"/>
                      </a:lnTo>
                      <a:lnTo>
                        <a:pt x="17"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6" name="Freeform 3351"/>
                <p:cNvSpPr>
                  <a:spLocks/>
                </p:cNvSpPr>
                <p:nvPr/>
              </p:nvSpPr>
              <p:spPr bwMode="auto">
                <a:xfrm>
                  <a:off x="1778" y="2260"/>
                  <a:ext cx="6" cy="8"/>
                </a:xfrm>
                <a:custGeom>
                  <a:avLst/>
                  <a:gdLst>
                    <a:gd name="T0" fmla="*/ 17 w 37"/>
                    <a:gd name="T1" fmla="*/ 4 h 50"/>
                    <a:gd name="T2" fmla="*/ 0 w 37"/>
                    <a:gd name="T3" fmla="*/ 13 h 50"/>
                    <a:gd name="T4" fmla="*/ 22 w 37"/>
                    <a:gd name="T5" fmla="*/ 50 h 50"/>
                    <a:gd name="T6" fmla="*/ 27 w 37"/>
                    <a:gd name="T7" fmla="*/ 47 h 50"/>
                    <a:gd name="T8" fmla="*/ 17 w 37"/>
                    <a:gd name="T9" fmla="*/ 30 h 50"/>
                    <a:gd name="T10" fmla="*/ 23 w 37"/>
                    <a:gd name="T11" fmla="*/ 27 h 50"/>
                    <a:gd name="T12" fmla="*/ 31 w 37"/>
                    <a:gd name="T13" fmla="*/ 22 h 50"/>
                    <a:gd name="T14" fmla="*/ 31 w 37"/>
                    <a:gd name="T15" fmla="*/ 22 h 50"/>
                    <a:gd name="T16" fmla="*/ 35 w 37"/>
                    <a:gd name="T17" fmla="*/ 19 h 50"/>
                    <a:gd name="T18" fmla="*/ 37 w 37"/>
                    <a:gd name="T19" fmla="*/ 14 h 50"/>
                    <a:gd name="T20" fmla="*/ 15 w 37"/>
                    <a:gd name="T21" fmla="*/ 26 h 50"/>
                    <a:gd name="T22" fmla="*/ 7 w 37"/>
                    <a:gd name="T23" fmla="*/ 14 h 50"/>
                    <a:gd name="T24" fmla="*/ 19 w 37"/>
                    <a:gd name="T25" fmla="*/ 7 h 50"/>
                    <a:gd name="T26" fmla="*/ 27 w 37"/>
                    <a:gd name="T27" fmla="*/ 0 h 50"/>
                    <a:gd name="T28" fmla="*/ 22 w 37"/>
                    <a:gd name="T29" fmla="*/ 1 h 50"/>
                    <a:gd name="T30" fmla="*/ 22 w 37"/>
                    <a:gd name="T31" fmla="*/ 1 h 50"/>
                    <a:gd name="T32" fmla="*/ 17 w 37"/>
                    <a:gd name="T33"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17" y="4"/>
                      </a:moveTo>
                      <a:lnTo>
                        <a:pt x="0" y="13"/>
                      </a:lnTo>
                      <a:lnTo>
                        <a:pt x="22" y="50"/>
                      </a:lnTo>
                      <a:lnTo>
                        <a:pt x="27" y="47"/>
                      </a:lnTo>
                      <a:lnTo>
                        <a:pt x="17" y="30"/>
                      </a:lnTo>
                      <a:lnTo>
                        <a:pt x="23" y="27"/>
                      </a:lnTo>
                      <a:lnTo>
                        <a:pt x="31" y="22"/>
                      </a:lnTo>
                      <a:lnTo>
                        <a:pt x="31" y="22"/>
                      </a:lnTo>
                      <a:lnTo>
                        <a:pt x="35" y="19"/>
                      </a:lnTo>
                      <a:lnTo>
                        <a:pt x="37" y="14"/>
                      </a:lnTo>
                      <a:lnTo>
                        <a:pt x="15" y="26"/>
                      </a:lnTo>
                      <a:lnTo>
                        <a:pt x="7" y="14"/>
                      </a:lnTo>
                      <a:lnTo>
                        <a:pt x="19" y="7"/>
                      </a:lnTo>
                      <a:lnTo>
                        <a:pt x="27" y="0"/>
                      </a:lnTo>
                      <a:lnTo>
                        <a:pt x="22" y="1"/>
                      </a:lnTo>
                      <a:lnTo>
                        <a:pt x="22" y="1"/>
                      </a:lnTo>
                      <a:lnTo>
                        <a:pt x="17"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7" name="Freeform 3352"/>
                <p:cNvSpPr>
                  <a:spLocks/>
                </p:cNvSpPr>
                <p:nvPr/>
              </p:nvSpPr>
              <p:spPr bwMode="auto">
                <a:xfrm>
                  <a:off x="1788" y="2260"/>
                  <a:ext cx="5" cy="2"/>
                </a:xfrm>
                <a:custGeom>
                  <a:avLst/>
                  <a:gdLst>
                    <a:gd name="T0" fmla="*/ 9 w 32"/>
                    <a:gd name="T1" fmla="*/ 0 h 12"/>
                    <a:gd name="T2" fmla="*/ 0 w 32"/>
                    <a:gd name="T3" fmla="*/ 5 h 12"/>
                    <a:gd name="T4" fmla="*/ 5 w 32"/>
                    <a:gd name="T5" fmla="*/ 4 h 12"/>
                    <a:gd name="T6" fmla="*/ 9 w 32"/>
                    <a:gd name="T7" fmla="*/ 4 h 12"/>
                    <a:gd name="T8" fmla="*/ 13 w 32"/>
                    <a:gd name="T9" fmla="*/ 6 h 12"/>
                    <a:gd name="T10" fmla="*/ 14 w 32"/>
                    <a:gd name="T11" fmla="*/ 6 h 12"/>
                    <a:gd name="T12" fmla="*/ 19 w 32"/>
                    <a:gd name="T13" fmla="*/ 8 h 12"/>
                    <a:gd name="T14" fmla="*/ 26 w 32"/>
                    <a:gd name="T15" fmla="*/ 12 h 12"/>
                    <a:gd name="T16" fmla="*/ 32 w 32"/>
                    <a:gd name="T17" fmla="*/ 8 h 12"/>
                    <a:gd name="T18" fmla="*/ 21 w 32"/>
                    <a:gd name="T19" fmla="*/ 2 h 12"/>
                    <a:gd name="T20" fmla="*/ 14 w 32"/>
                    <a:gd name="T21" fmla="*/ 0 h 12"/>
                    <a:gd name="T22" fmla="*/ 9 w 3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2">
                      <a:moveTo>
                        <a:pt x="9" y="0"/>
                      </a:moveTo>
                      <a:lnTo>
                        <a:pt x="0" y="5"/>
                      </a:lnTo>
                      <a:lnTo>
                        <a:pt x="5" y="4"/>
                      </a:lnTo>
                      <a:lnTo>
                        <a:pt x="9" y="4"/>
                      </a:lnTo>
                      <a:lnTo>
                        <a:pt x="13" y="6"/>
                      </a:lnTo>
                      <a:lnTo>
                        <a:pt x="14" y="6"/>
                      </a:lnTo>
                      <a:lnTo>
                        <a:pt x="19" y="8"/>
                      </a:lnTo>
                      <a:lnTo>
                        <a:pt x="26" y="12"/>
                      </a:lnTo>
                      <a:lnTo>
                        <a:pt x="32" y="8"/>
                      </a:lnTo>
                      <a:lnTo>
                        <a:pt x="21" y="2"/>
                      </a:lnTo>
                      <a:lnTo>
                        <a:pt x="14" y="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8" name="Freeform 3353"/>
                <p:cNvSpPr>
                  <a:spLocks/>
                </p:cNvSpPr>
                <p:nvPr/>
              </p:nvSpPr>
              <p:spPr bwMode="auto">
                <a:xfrm>
                  <a:off x="1787" y="2257"/>
                  <a:ext cx="3" cy="4"/>
                </a:xfrm>
                <a:custGeom>
                  <a:avLst/>
                  <a:gdLst>
                    <a:gd name="T0" fmla="*/ 13 w 22"/>
                    <a:gd name="T1" fmla="*/ 0 h 26"/>
                    <a:gd name="T2" fmla="*/ 4 w 22"/>
                    <a:gd name="T3" fmla="*/ 8 h 26"/>
                    <a:gd name="T4" fmla="*/ 6 w 22"/>
                    <a:gd name="T5" fmla="*/ 7 h 26"/>
                    <a:gd name="T6" fmla="*/ 10 w 22"/>
                    <a:gd name="T7" fmla="*/ 6 h 26"/>
                    <a:gd name="T8" fmla="*/ 16 w 22"/>
                    <a:gd name="T9" fmla="*/ 9 h 26"/>
                    <a:gd name="T10" fmla="*/ 17 w 22"/>
                    <a:gd name="T11" fmla="*/ 13 h 26"/>
                    <a:gd name="T12" fmla="*/ 15 w 22"/>
                    <a:gd name="T13" fmla="*/ 16 h 26"/>
                    <a:gd name="T14" fmla="*/ 15 w 22"/>
                    <a:gd name="T15" fmla="*/ 16 h 26"/>
                    <a:gd name="T16" fmla="*/ 10 w 22"/>
                    <a:gd name="T17" fmla="*/ 20 h 26"/>
                    <a:gd name="T18" fmla="*/ 0 w 22"/>
                    <a:gd name="T19" fmla="*/ 26 h 26"/>
                    <a:gd name="T20" fmla="*/ 22 w 22"/>
                    <a:gd name="T21" fmla="*/ 14 h 26"/>
                    <a:gd name="T22" fmla="*/ 22 w 22"/>
                    <a:gd name="T23" fmla="*/ 11 h 26"/>
                    <a:gd name="T24" fmla="*/ 20 w 22"/>
                    <a:gd name="T25" fmla="*/ 6 h 26"/>
                    <a:gd name="T26" fmla="*/ 17 w 22"/>
                    <a:gd name="T27" fmla="*/ 1 h 26"/>
                    <a:gd name="T28" fmla="*/ 13 w 2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13" y="0"/>
                      </a:moveTo>
                      <a:lnTo>
                        <a:pt x="4" y="8"/>
                      </a:lnTo>
                      <a:lnTo>
                        <a:pt x="6" y="7"/>
                      </a:lnTo>
                      <a:lnTo>
                        <a:pt x="10" y="6"/>
                      </a:lnTo>
                      <a:lnTo>
                        <a:pt x="16" y="9"/>
                      </a:lnTo>
                      <a:lnTo>
                        <a:pt x="17" y="13"/>
                      </a:lnTo>
                      <a:lnTo>
                        <a:pt x="15" y="16"/>
                      </a:lnTo>
                      <a:lnTo>
                        <a:pt x="15" y="16"/>
                      </a:lnTo>
                      <a:lnTo>
                        <a:pt x="10" y="20"/>
                      </a:lnTo>
                      <a:lnTo>
                        <a:pt x="0" y="26"/>
                      </a:lnTo>
                      <a:lnTo>
                        <a:pt x="22" y="14"/>
                      </a:lnTo>
                      <a:lnTo>
                        <a:pt x="22" y="11"/>
                      </a:lnTo>
                      <a:lnTo>
                        <a:pt x="20" y="6"/>
                      </a:lnTo>
                      <a:lnTo>
                        <a:pt x="17"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9" name="Freeform 3354"/>
                <p:cNvSpPr>
                  <a:spLocks/>
                </p:cNvSpPr>
                <p:nvPr/>
              </p:nvSpPr>
              <p:spPr bwMode="auto">
                <a:xfrm>
                  <a:off x="1784" y="2257"/>
                  <a:ext cx="6" cy="8"/>
                </a:xfrm>
                <a:custGeom>
                  <a:avLst/>
                  <a:gdLst>
                    <a:gd name="T0" fmla="*/ 16 w 37"/>
                    <a:gd name="T1" fmla="*/ 3 h 49"/>
                    <a:gd name="T2" fmla="*/ 0 w 37"/>
                    <a:gd name="T3" fmla="*/ 13 h 49"/>
                    <a:gd name="T4" fmla="*/ 22 w 37"/>
                    <a:gd name="T5" fmla="*/ 49 h 49"/>
                    <a:gd name="T6" fmla="*/ 27 w 37"/>
                    <a:gd name="T7" fmla="*/ 47 h 49"/>
                    <a:gd name="T8" fmla="*/ 17 w 37"/>
                    <a:gd name="T9" fmla="*/ 31 h 49"/>
                    <a:gd name="T10" fmla="*/ 22 w 37"/>
                    <a:gd name="T11" fmla="*/ 27 h 49"/>
                    <a:gd name="T12" fmla="*/ 31 w 37"/>
                    <a:gd name="T13" fmla="*/ 22 h 49"/>
                    <a:gd name="T14" fmla="*/ 31 w 37"/>
                    <a:gd name="T15" fmla="*/ 22 h 49"/>
                    <a:gd name="T16" fmla="*/ 34 w 37"/>
                    <a:gd name="T17" fmla="*/ 18 h 49"/>
                    <a:gd name="T18" fmla="*/ 37 w 37"/>
                    <a:gd name="T19" fmla="*/ 14 h 49"/>
                    <a:gd name="T20" fmla="*/ 15 w 37"/>
                    <a:gd name="T21" fmla="*/ 26 h 49"/>
                    <a:gd name="T22" fmla="*/ 7 w 37"/>
                    <a:gd name="T23" fmla="*/ 14 h 49"/>
                    <a:gd name="T24" fmla="*/ 19 w 37"/>
                    <a:gd name="T25" fmla="*/ 8 h 49"/>
                    <a:gd name="T26" fmla="*/ 28 w 37"/>
                    <a:gd name="T27" fmla="*/ 0 h 49"/>
                    <a:gd name="T28" fmla="*/ 22 w 37"/>
                    <a:gd name="T29" fmla="*/ 0 h 49"/>
                    <a:gd name="T30" fmla="*/ 21 w 37"/>
                    <a:gd name="T31" fmla="*/ 0 h 49"/>
                    <a:gd name="T32" fmla="*/ 16 w 37"/>
                    <a:gd name="T33"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49">
                      <a:moveTo>
                        <a:pt x="16" y="3"/>
                      </a:moveTo>
                      <a:lnTo>
                        <a:pt x="0" y="13"/>
                      </a:lnTo>
                      <a:lnTo>
                        <a:pt x="22" y="49"/>
                      </a:lnTo>
                      <a:lnTo>
                        <a:pt x="27" y="47"/>
                      </a:lnTo>
                      <a:lnTo>
                        <a:pt x="17" y="31"/>
                      </a:lnTo>
                      <a:lnTo>
                        <a:pt x="22" y="27"/>
                      </a:lnTo>
                      <a:lnTo>
                        <a:pt x="31" y="22"/>
                      </a:lnTo>
                      <a:lnTo>
                        <a:pt x="31" y="22"/>
                      </a:lnTo>
                      <a:lnTo>
                        <a:pt x="34" y="18"/>
                      </a:lnTo>
                      <a:lnTo>
                        <a:pt x="37" y="14"/>
                      </a:lnTo>
                      <a:lnTo>
                        <a:pt x="15" y="26"/>
                      </a:lnTo>
                      <a:lnTo>
                        <a:pt x="7" y="14"/>
                      </a:lnTo>
                      <a:lnTo>
                        <a:pt x="19" y="8"/>
                      </a:lnTo>
                      <a:lnTo>
                        <a:pt x="28" y="0"/>
                      </a:lnTo>
                      <a:lnTo>
                        <a:pt x="22" y="0"/>
                      </a:lnTo>
                      <a:lnTo>
                        <a:pt x="21" y="0"/>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0" name="Freeform 3355"/>
                <p:cNvSpPr>
                  <a:spLocks/>
                </p:cNvSpPr>
                <p:nvPr/>
              </p:nvSpPr>
              <p:spPr bwMode="auto">
                <a:xfrm>
                  <a:off x="1790" y="2254"/>
                  <a:ext cx="8" cy="6"/>
                </a:xfrm>
                <a:custGeom>
                  <a:avLst/>
                  <a:gdLst>
                    <a:gd name="T0" fmla="*/ 4 w 45"/>
                    <a:gd name="T1" fmla="*/ 0 h 36"/>
                    <a:gd name="T2" fmla="*/ 0 w 45"/>
                    <a:gd name="T3" fmla="*/ 4 h 36"/>
                    <a:gd name="T4" fmla="*/ 13 w 45"/>
                    <a:gd name="T5" fmla="*/ 25 h 36"/>
                    <a:gd name="T6" fmla="*/ 13 w 45"/>
                    <a:gd name="T7" fmla="*/ 26 h 36"/>
                    <a:gd name="T8" fmla="*/ 16 w 45"/>
                    <a:gd name="T9" fmla="*/ 30 h 36"/>
                    <a:gd name="T10" fmla="*/ 17 w 45"/>
                    <a:gd name="T11" fmla="*/ 31 h 36"/>
                    <a:gd name="T12" fmla="*/ 22 w 45"/>
                    <a:gd name="T13" fmla="*/ 35 h 36"/>
                    <a:gd name="T14" fmla="*/ 23 w 45"/>
                    <a:gd name="T15" fmla="*/ 35 h 36"/>
                    <a:gd name="T16" fmla="*/ 28 w 45"/>
                    <a:gd name="T17" fmla="*/ 36 h 36"/>
                    <a:gd name="T18" fmla="*/ 31 w 45"/>
                    <a:gd name="T19" fmla="*/ 35 h 36"/>
                    <a:gd name="T20" fmla="*/ 36 w 45"/>
                    <a:gd name="T21" fmla="*/ 32 h 36"/>
                    <a:gd name="T22" fmla="*/ 41 w 45"/>
                    <a:gd name="T23" fmla="*/ 30 h 36"/>
                    <a:gd name="T24" fmla="*/ 44 w 45"/>
                    <a:gd name="T25" fmla="*/ 26 h 36"/>
                    <a:gd name="T26" fmla="*/ 45 w 45"/>
                    <a:gd name="T27" fmla="*/ 25 h 36"/>
                    <a:gd name="T28" fmla="*/ 34 w 45"/>
                    <a:gd name="T29" fmla="*/ 28 h 36"/>
                    <a:gd name="T30" fmla="*/ 32 w 45"/>
                    <a:gd name="T31" fmla="*/ 29 h 36"/>
                    <a:gd name="T32" fmla="*/ 27 w 45"/>
                    <a:gd name="T33" fmla="*/ 30 h 36"/>
                    <a:gd name="T34" fmla="*/ 27 w 45"/>
                    <a:gd name="T35" fmla="*/ 30 h 36"/>
                    <a:gd name="T36" fmla="*/ 22 w 45"/>
                    <a:gd name="T37" fmla="*/ 27 h 36"/>
                    <a:gd name="T38" fmla="*/ 20 w 45"/>
                    <a:gd name="T39" fmla="*/ 27 h 36"/>
                    <a:gd name="T40" fmla="*/ 17 w 45"/>
                    <a:gd name="T41" fmla="*/ 22 h 36"/>
                    <a:gd name="T42" fmla="*/ 4 w 45"/>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36">
                      <a:moveTo>
                        <a:pt x="4" y="0"/>
                      </a:moveTo>
                      <a:lnTo>
                        <a:pt x="0" y="4"/>
                      </a:lnTo>
                      <a:lnTo>
                        <a:pt x="13" y="25"/>
                      </a:lnTo>
                      <a:lnTo>
                        <a:pt x="13" y="26"/>
                      </a:lnTo>
                      <a:lnTo>
                        <a:pt x="16" y="30"/>
                      </a:lnTo>
                      <a:lnTo>
                        <a:pt x="17" y="31"/>
                      </a:lnTo>
                      <a:lnTo>
                        <a:pt x="22" y="35"/>
                      </a:lnTo>
                      <a:lnTo>
                        <a:pt x="23" y="35"/>
                      </a:lnTo>
                      <a:lnTo>
                        <a:pt x="28" y="36"/>
                      </a:lnTo>
                      <a:lnTo>
                        <a:pt x="31" y="35"/>
                      </a:lnTo>
                      <a:lnTo>
                        <a:pt x="36" y="32"/>
                      </a:lnTo>
                      <a:lnTo>
                        <a:pt x="41" y="30"/>
                      </a:lnTo>
                      <a:lnTo>
                        <a:pt x="44" y="26"/>
                      </a:lnTo>
                      <a:lnTo>
                        <a:pt x="45" y="25"/>
                      </a:lnTo>
                      <a:lnTo>
                        <a:pt x="34" y="28"/>
                      </a:lnTo>
                      <a:lnTo>
                        <a:pt x="32" y="29"/>
                      </a:lnTo>
                      <a:lnTo>
                        <a:pt x="27" y="30"/>
                      </a:lnTo>
                      <a:lnTo>
                        <a:pt x="27" y="30"/>
                      </a:lnTo>
                      <a:lnTo>
                        <a:pt x="22" y="27"/>
                      </a:lnTo>
                      <a:lnTo>
                        <a:pt x="20" y="27"/>
                      </a:lnTo>
                      <a:lnTo>
                        <a:pt x="17" y="2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1" name="Freeform 3356"/>
                <p:cNvSpPr>
                  <a:spLocks/>
                </p:cNvSpPr>
                <p:nvPr/>
              </p:nvSpPr>
              <p:spPr bwMode="auto">
                <a:xfrm>
                  <a:off x="1794" y="2252"/>
                  <a:ext cx="4" cy="7"/>
                </a:xfrm>
                <a:custGeom>
                  <a:avLst/>
                  <a:gdLst>
                    <a:gd name="T0" fmla="*/ 5 w 22"/>
                    <a:gd name="T1" fmla="*/ 0 h 41"/>
                    <a:gd name="T2" fmla="*/ 0 w 22"/>
                    <a:gd name="T3" fmla="*/ 3 h 41"/>
                    <a:gd name="T4" fmla="*/ 12 w 22"/>
                    <a:gd name="T5" fmla="*/ 23 h 41"/>
                    <a:gd name="T6" fmla="*/ 13 w 22"/>
                    <a:gd name="T7" fmla="*/ 25 h 41"/>
                    <a:gd name="T8" fmla="*/ 16 w 22"/>
                    <a:gd name="T9" fmla="*/ 30 h 41"/>
                    <a:gd name="T10" fmla="*/ 16 w 22"/>
                    <a:gd name="T11" fmla="*/ 30 h 41"/>
                    <a:gd name="T12" fmla="*/ 16 w 22"/>
                    <a:gd name="T13" fmla="*/ 36 h 41"/>
                    <a:gd name="T14" fmla="*/ 15 w 22"/>
                    <a:gd name="T15" fmla="*/ 38 h 41"/>
                    <a:gd name="T16" fmla="*/ 10 w 22"/>
                    <a:gd name="T17" fmla="*/ 41 h 41"/>
                    <a:gd name="T18" fmla="*/ 21 w 22"/>
                    <a:gd name="T19" fmla="*/ 38 h 41"/>
                    <a:gd name="T20" fmla="*/ 22 w 22"/>
                    <a:gd name="T21" fmla="*/ 32 h 41"/>
                    <a:gd name="T22" fmla="*/ 22 w 22"/>
                    <a:gd name="T23" fmla="*/ 32 h 41"/>
                    <a:gd name="T24" fmla="*/ 21 w 22"/>
                    <a:gd name="T25" fmla="*/ 26 h 41"/>
                    <a:gd name="T26" fmla="*/ 20 w 22"/>
                    <a:gd name="T27" fmla="*/ 26 h 41"/>
                    <a:gd name="T28" fmla="*/ 18 w 22"/>
                    <a:gd name="T29" fmla="*/ 21 h 41"/>
                    <a:gd name="T30" fmla="*/ 5 w 22"/>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1">
                      <a:moveTo>
                        <a:pt x="5" y="0"/>
                      </a:moveTo>
                      <a:lnTo>
                        <a:pt x="0" y="3"/>
                      </a:lnTo>
                      <a:lnTo>
                        <a:pt x="12" y="23"/>
                      </a:lnTo>
                      <a:lnTo>
                        <a:pt x="13" y="25"/>
                      </a:lnTo>
                      <a:lnTo>
                        <a:pt x="16" y="30"/>
                      </a:lnTo>
                      <a:lnTo>
                        <a:pt x="16" y="30"/>
                      </a:lnTo>
                      <a:lnTo>
                        <a:pt x="16" y="36"/>
                      </a:lnTo>
                      <a:lnTo>
                        <a:pt x="15" y="38"/>
                      </a:lnTo>
                      <a:lnTo>
                        <a:pt x="10" y="41"/>
                      </a:lnTo>
                      <a:lnTo>
                        <a:pt x="21" y="38"/>
                      </a:lnTo>
                      <a:lnTo>
                        <a:pt x="22" y="32"/>
                      </a:lnTo>
                      <a:lnTo>
                        <a:pt x="22" y="32"/>
                      </a:lnTo>
                      <a:lnTo>
                        <a:pt x="21" y="26"/>
                      </a:lnTo>
                      <a:lnTo>
                        <a:pt x="20" y="26"/>
                      </a:lnTo>
                      <a:lnTo>
                        <a:pt x="18" y="2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2" name="Freeform 3357"/>
                <p:cNvSpPr>
                  <a:spLocks/>
                </p:cNvSpPr>
                <p:nvPr/>
              </p:nvSpPr>
              <p:spPr bwMode="auto">
                <a:xfrm>
                  <a:off x="1798" y="2250"/>
                  <a:ext cx="4" cy="8"/>
                </a:xfrm>
                <a:custGeom>
                  <a:avLst/>
                  <a:gdLst>
                    <a:gd name="T0" fmla="*/ 5 w 26"/>
                    <a:gd name="T1" fmla="*/ 0 h 48"/>
                    <a:gd name="T2" fmla="*/ 0 w 26"/>
                    <a:gd name="T3" fmla="*/ 3 h 48"/>
                    <a:gd name="T4" fmla="*/ 8 w 26"/>
                    <a:gd name="T5" fmla="*/ 48 h 48"/>
                    <a:gd name="T6" fmla="*/ 13 w 26"/>
                    <a:gd name="T7" fmla="*/ 44 h 48"/>
                    <a:gd name="T8" fmla="*/ 11 w 26"/>
                    <a:gd name="T9" fmla="*/ 31 h 48"/>
                    <a:gd name="T10" fmla="*/ 26 w 26"/>
                    <a:gd name="T11" fmla="*/ 22 h 48"/>
                    <a:gd name="T12" fmla="*/ 10 w 26"/>
                    <a:gd name="T13" fmla="*/ 26 h 48"/>
                    <a:gd name="T14" fmla="*/ 8 w 26"/>
                    <a:gd name="T15" fmla="*/ 12 h 48"/>
                    <a:gd name="T16" fmla="*/ 6 w 26"/>
                    <a:gd name="T17" fmla="*/ 10 h 48"/>
                    <a:gd name="T18" fmla="*/ 4 w 26"/>
                    <a:gd name="T19" fmla="*/ 5 h 48"/>
                    <a:gd name="T20" fmla="*/ 5 w 26"/>
                    <a:gd name="T21" fmla="*/ 5 h 48"/>
                    <a:gd name="T22" fmla="*/ 5 w 26"/>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48">
                      <a:moveTo>
                        <a:pt x="5" y="0"/>
                      </a:moveTo>
                      <a:lnTo>
                        <a:pt x="0" y="3"/>
                      </a:lnTo>
                      <a:lnTo>
                        <a:pt x="8" y="48"/>
                      </a:lnTo>
                      <a:lnTo>
                        <a:pt x="13" y="44"/>
                      </a:lnTo>
                      <a:lnTo>
                        <a:pt x="11" y="31"/>
                      </a:lnTo>
                      <a:lnTo>
                        <a:pt x="26" y="22"/>
                      </a:lnTo>
                      <a:lnTo>
                        <a:pt x="10" y="26"/>
                      </a:lnTo>
                      <a:lnTo>
                        <a:pt x="8" y="12"/>
                      </a:lnTo>
                      <a:lnTo>
                        <a:pt x="6" y="10"/>
                      </a:lnTo>
                      <a:lnTo>
                        <a:pt x="4" y="5"/>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3" name="Freeform 3358"/>
                <p:cNvSpPr>
                  <a:spLocks/>
                </p:cNvSpPr>
                <p:nvPr/>
              </p:nvSpPr>
              <p:spPr bwMode="auto">
                <a:xfrm>
                  <a:off x="1799" y="2250"/>
                  <a:ext cx="6" cy="5"/>
                </a:xfrm>
                <a:custGeom>
                  <a:avLst/>
                  <a:gdLst>
                    <a:gd name="T0" fmla="*/ 0 w 38"/>
                    <a:gd name="T1" fmla="*/ 0 h 31"/>
                    <a:gd name="T2" fmla="*/ 0 w 38"/>
                    <a:gd name="T3" fmla="*/ 5 h 31"/>
                    <a:gd name="T4" fmla="*/ 4 w 38"/>
                    <a:gd name="T5" fmla="*/ 8 h 31"/>
                    <a:gd name="T6" fmla="*/ 6 w 38"/>
                    <a:gd name="T7" fmla="*/ 10 h 31"/>
                    <a:gd name="T8" fmla="*/ 10 w 38"/>
                    <a:gd name="T9" fmla="*/ 14 h 31"/>
                    <a:gd name="T10" fmla="*/ 17 w 38"/>
                    <a:gd name="T11" fmla="*/ 19 h 31"/>
                    <a:gd name="T12" fmla="*/ 5 w 38"/>
                    <a:gd name="T13" fmla="*/ 26 h 31"/>
                    <a:gd name="T14" fmla="*/ 21 w 38"/>
                    <a:gd name="T15" fmla="*/ 22 h 31"/>
                    <a:gd name="T16" fmla="*/ 31 w 38"/>
                    <a:gd name="T17" fmla="*/ 31 h 31"/>
                    <a:gd name="T18" fmla="*/ 38 w 38"/>
                    <a:gd name="T19" fmla="*/ 27 h 31"/>
                    <a:gd name="T20" fmla="*/ 0 w 38"/>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1">
                      <a:moveTo>
                        <a:pt x="0" y="0"/>
                      </a:moveTo>
                      <a:lnTo>
                        <a:pt x="0" y="5"/>
                      </a:lnTo>
                      <a:lnTo>
                        <a:pt x="4" y="8"/>
                      </a:lnTo>
                      <a:lnTo>
                        <a:pt x="6" y="10"/>
                      </a:lnTo>
                      <a:lnTo>
                        <a:pt x="10" y="14"/>
                      </a:lnTo>
                      <a:lnTo>
                        <a:pt x="17" y="19"/>
                      </a:lnTo>
                      <a:lnTo>
                        <a:pt x="5" y="26"/>
                      </a:lnTo>
                      <a:lnTo>
                        <a:pt x="21" y="22"/>
                      </a:lnTo>
                      <a:lnTo>
                        <a:pt x="31" y="31"/>
                      </a:lnTo>
                      <a:lnTo>
                        <a:pt x="38" y="2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4" name="Line 3359"/>
                <p:cNvSpPr>
                  <a:spLocks noChangeShapeType="1"/>
                </p:cNvSpPr>
                <p:nvPr/>
              </p:nvSpPr>
              <p:spPr bwMode="auto">
                <a:xfrm flipH="1" flipV="1">
                  <a:off x="1664" y="2068"/>
                  <a:ext cx="48" cy="10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5" name="Line 3360"/>
                <p:cNvSpPr>
                  <a:spLocks noChangeShapeType="1"/>
                </p:cNvSpPr>
                <p:nvPr/>
              </p:nvSpPr>
              <p:spPr bwMode="auto">
                <a:xfrm>
                  <a:off x="1587" y="2303"/>
                  <a:ext cx="20" cy="5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6" name="Line 3361"/>
                <p:cNvSpPr>
                  <a:spLocks noChangeShapeType="1"/>
                </p:cNvSpPr>
                <p:nvPr/>
              </p:nvSpPr>
              <p:spPr bwMode="auto">
                <a:xfrm flipV="1">
                  <a:off x="1597" y="2305"/>
                  <a:ext cx="5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7" name="Line 3362"/>
                <p:cNvSpPr>
                  <a:spLocks noChangeShapeType="1"/>
                </p:cNvSpPr>
                <p:nvPr/>
              </p:nvSpPr>
              <p:spPr bwMode="auto">
                <a:xfrm flipH="1" flipV="1">
                  <a:off x="1597" y="2305"/>
                  <a:ext cx="20" cy="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8" name="Freeform 3363"/>
                <p:cNvSpPr>
                  <a:spLocks/>
                </p:cNvSpPr>
                <p:nvPr/>
              </p:nvSpPr>
              <p:spPr bwMode="auto">
                <a:xfrm>
                  <a:off x="1606" y="2339"/>
                  <a:ext cx="3" cy="4"/>
                </a:xfrm>
                <a:custGeom>
                  <a:avLst/>
                  <a:gdLst>
                    <a:gd name="T0" fmla="*/ 0 w 22"/>
                    <a:gd name="T1" fmla="*/ 6 h 23"/>
                    <a:gd name="T2" fmla="*/ 5 w 22"/>
                    <a:gd name="T3" fmla="*/ 19 h 23"/>
                    <a:gd name="T4" fmla="*/ 4 w 22"/>
                    <a:gd name="T5" fmla="*/ 15 h 23"/>
                    <a:gd name="T6" fmla="*/ 4 w 22"/>
                    <a:gd name="T7" fmla="*/ 10 h 23"/>
                    <a:gd name="T8" fmla="*/ 4 w 22"/>
                    <a:gd name="T9" fmla="*/ 9 h 23"/>
                    <a:gd name="T10" fmla="*/ 9 w 22"/>
                    <a:gd name="T11" fmla="*/ 6 h 23"/>
                    <a:gd name="T12" fmla="*/ 9 w 22"/>
                    <a:gd name="T13" fmla="*/ 6 h 23"/>
                    <a:gd name="T14" fmla="*/ 15 w 22"/>
                    <a:gd name="T15" fmla="*/ 6 h 23"/>
                    <a:gd name="T16" fmla="*/ 16 w 22"/>
                    <a:gd name="T17" fmla="*/ 7 h 23"/>
                    <a:gd name="T18" fmla="*/ 19 w 22"/>
                    <a:gd name="T19" fmla="*/ 13 h 23"/>
                    <a:gd name="T20" fmla="*/ 22 w 22"/>
                    <a:gd name="T21" fmla="*/ 23 h 23"/>
                    <a:gd name="T22" fmla="*/ 18 w 22"/>
                    <a:gd name="T23" fmla="*/ 2 h 23"/>
                    <a:gd name="T24" fmla="*/ 14 w 22"/>
                    <a:gd name="T25" fmla="*/ 0 h 23"/>
                    <a:gd name="T26" fmla="*/ 12 w 22"/>
                    <a:gd name="T27" fmla="*/ 0 h 23"/>
                    <a:gd name="T28" fmla="*/ 6 w 22"/>
                    <a:gd name="T29" fmla="*/ 1 h 23"/>
                    <a:gd name="T30" fmla="*/ 5 w 22"/>
                    <a:gd name="T31" fmla="*/ 1 h 23"/>
                    <a:gd name="T32" fmla="*/ 1 w 22"/>
                    <a:gd name="T33" fmla="*/ 5 h 23"/>
                    <a:gd name="T34" fmla="*/ 0 w 22"/>
                    <a:gd name="T35"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3">
                      <a:moveTo>
                        <a:pt x="0" y="6"/>
                      </a:moveTo>
                      <a:lnTo>
                        <a:pt x="5" y="19"/>
                      </a:lnTo>
                      <a:lnTo>
                        <a:pt x="4" y="15"/>
                      </a:lnTo>
                      <a:lnTo>
                        <a:pt x="4" y="10"/>
                      </a:lnTo>
                      <a:lnTo>
                        <a:pt x="4" y="9"/>
                      </a:lnTo>
                      <a:lnTo>
                        <a:pt x="9" y="6"/>
                      </a:lnTo>
                      <a:lnTo>
                        <a:pt x="9" y="6"/>
                      </a:lnTo>
                      <a:lnTo>
                        <a:pt x="15" y="6"/>
                      </a:lnTo>
                      <a:lnTo>
                        <a:pt x="16" y="7"/>
                      </a:lnTo>
                      <a:lnTo>
                        <a:pt x="19" y="13"/>
                      </a:lnTo>
                      <a:lnTo>
                        <a:pt x="22" y="23"/>
                      </a:lnTo>
                      <a:lnTo>
                        <a:pt x="18" y="2"/>
                      </a:lnTo>
                      <a:lnTo>
                        <a:pt x="14" y="0"/>
                      </a:lnTo>
                      <a:lnTo>
                        <a:pt x="12" y="0"/>
                      </a:lnTo>
                      <a:lnTo>
                        <a:pt x="6" y="1"/>
                      </a:lnTo>
                      <a:lnTo>
                        <a:pt x="5" y="1"/>
                      </a:lnTo>
                      <a:lnTo>
                        <a:pt x="1" y="5"/>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49" name="Freeform 3364"/>
                <p:cNvSpPr>
                  <a:spLocks/>
                </p:cNvSpPr>
                <p:nvPr/>
              </p:nvSpPr>
              <p:spPr bwMode="auto">
                <a:xfrm>
                  <a:off x="1603" y="2341"/>
                  <a:ext cx="3" cy="3"/>
                </a:xfrm>
                <a:custGeom>
                  <a:avLst/>
                  <a:gdLst>
                    <a:gd name="T0" fmla="*/ 0 w 21"/>
                    <a:gd name="T1" fmla="*/ 6 h 21"/>
                    <a:gd name="T2" fmla="*/ 6 w 21"/>
                    <a:gd name="T3" fmla="*/ 17 h 21"/>
                    <a:gd name="T4" fmla="*/ 4 w 21"/>
                    <a:gd name="T5" fmla="*/ 12 h 21"/>
                    <a:gd name="T6" fmla="*/ 5 w 21"/>
                    <a:gd name="T7" fmla="*/ 8 h 21"/>
                    <a:gd name="T8" fmla="*/ 9 w 21"/>
                    <a:gd name="T9" fmla="*/ 6 h 21"/>
                    <a:gd name="T10" fmla="*/ 13 w 21"/>
                    <a:gd name="T11" fmla="*/ 6 h 21"/>
                    <a:gd name="T12" fmla="*/ 16 w 21"/>
                    <a:gd name="T13" fmla="*/ 8 h 21"/>
                    <a:gd name="T14" fmla="*/ 18 w 21"/>
                    <a:gd name="T15" fmla="*/ 12 h 21"/>
                    <a:gd name="T16" fmla="*/ 21 w 21"/>
                    <a:gd name="T17" fmla="*/ 21 h 21"/>
                    <a:gd name="T18" fmla="*/ 16 w 21"/>
                    <a:gd name="T19" fmla="*/ 2 h 21"/>
                    <a:gd name="T20" fmla="*/ 12 w 21"/>
                    <a:gd name="T21" fmla="*/ 0 h 21"/>
                    <a:gd name="T22" fmla="*/ 6 w 21"/>
                    <a:gd name="T23" fmla="*/ 0 h 21"/>
                    <a:gd name="T24" fmla="*/ 4 w 21"/>
                    <a:gd name="T25" fmla="*/ 1 h 21"/>
                    <a:gd name="T26" fmla="*/ 0 w 21"/>
                    <a:gd name="T27"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1">
                      <a:moveTo>
                        <a:pt x="0" y="6"/>
                      </a:moveTo>
                      <a:lnTo>
                        <a:pt x="6" y="17"/>
                      </a:lnTo>
                      <a:lnTo>
                        <a:pt x="4" y="12"/>
                      </a:lnTo>
                      <a:lnTo>
                        <a:pt x="5" y="8"/>
                      </a:lnTo>
                      <a:lnTo>
                        <a:pt x="9" y="6"/>
                      </a:lnTo>
                      <a:lnTo>
                        <a:pt x="13" y="6"/>
                      </a:lnTo>
                      <a:lnTo>
                        <a:pt x="16" y="8"/>
                      </a:lnTo>
                      <a:lnTo>
                        <a:pt x="18" y="12"/>
                      </a:lnTo>
                      <a:lnTo>
                        <a:pt x="21" y="21"/>
                      </a:lnTo>
                      <a:lnTo>
                        <a:pt x="16" y="2"/>
                      </a:lnTo>
                      <a:lnTo>
                        <a:pt x="12" y="0"/>
                      </a:lnTo>
                      <a:lnTo>
                        <a:pt x="6" y="0"/>
                      </a:lnTo>
                      <a:lnTo>
                        <a:pt x="4" y="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0" name="Freeform 3365"/>
                <p:cNvSpPr>
                  <a:spLocks/>
                </p:cNvSpPr>
                <p:nvPr/>
              </p:nvSpPr>
              <p:spPr bwMode="auto">
                <a:xfrm>
                  <a:off x="1602" y="2339"/>
                  <a:ext cx="8" cy="7"/>
                </a:xfrm>
                <a:custGeom>
                  <a:avLst/>
                  <a:gdLst>
                    <a:gd name="T0" fmla="*/ 2 w 48"/>
                    <a:gd name="T1" fmla="*/ 24 h 39"/>
                    <a:gd name="T2" fmla="*/ 7 w 48"/>
                    <a:gd name="T3" fmla="*/ 39 h 39"/>
                    <a:gd name="T4" fmla="*/ 48 w 48"/>
                    <a:gd name="T5" fmla="*/ 24 h 39"/>
                    <a:gd name="T6" fmla="*/ 41 w 48"/>
                    <a:gd name="T7" fmla="*/ 9 h 39"/>
                    <a:gd name="T8" fmla="*/ 40 w 48"/>
                    <a:gd name="T9" fmla="*/ 5 h 39"/>
                    <a:gd name="T10" fmla="*/ 37 w 48"/>
                    <a:gd name="T11" fmla="*/ 1 h 39"/>
                    <a:gd name="T12" fmla="*/ 36 w 48"/>
                    <a:gd name="T13" fmla="*/ 0 h 39"/>
                    <a:gd name="T14" fmla="*/ 40 w 48"/>
                    <a:gd name="T15" fmla="*/ 21 h 39"/>
                    <a:gd name="T16" fmla="*/ 27 w 48"/>
                    <a:gd name="T17" fmla="*/ 27 h 39"/>
                    <a:gd name="T18" fmla="*/ 23 w 48"/>
                    <a:gd name="T19" fmla="*/ 17 h 39"/>
                    <a:gd name="T20" fmla="*/ 18 w 48"/>
                    <a:gd name="T21" fmla="*/ 4 h 39"/>
                    <a:gd name="T22" fmla="*/ 18 w 48"/>
                    <a:gd name="T23" fmla="*/ 9 h 39"/>
                    <a:gd name="T24" fmla="*/ 17 w 48"/>
                    <a:gd name="T25" fmla="*/ 9 h 39"/>
                    <a:gd name="T26" fmla="*/ 22 w 48"/>
                    <a:gd name="T27" fmla="*/ 28 h 39"/>
                    <a:gd name="T28" fmla="*/ 11 w 48"/>
                    <a:gd name="T29" fmla="*/ 32 h 39"/>
                    <a:gd name="T30" fmla="*/ 7 w 48"/>
                    <a:gd name="T31" fmla="*/ 24 h 39"/>
                    <a:gd name="T32" fmla="*/ 1 w 48"/>
                    <a:gd name="T33" fmla="*/ 13 h 39"/>
                    <a:gd name="T34" fmla="*/ 1 w 48"/>
                    <a:gd name="T35" fmla="*/ 14 h 39"/>
                    <a:gd name="T36" fmla="*/ 0 w 48"/>
                    <a:gd name="T37" fmla="*/ 18 h 39"/>
                    <a:gd name="T38" fmla="*/ 2 w 48"/>
                    <a:gd name="T39" fmla="*/ 2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39">
                      <a:moveTo>
                        <a:pt x="2" y="24"/>
                      </a:moveTo>
                      <a:lnTo>
                        <a:pt x="7" y="39"/>
                      </a:lnTo>
                      <a:lnTo>
                        <a:pt x="48" y="24"/>
                      </a:lnTo>
                      <a:lnTo>
                        <a:pt x="41" y="9"/>
                      </a:lnTo>
                      <a:lnTo>
                        <a:pt x="40" y="5"/>
                      </a:lnTo>
                      <a:lnTo>
                        <a:pt x="37" y="1"/>
                      </a:lnTo>
                      <a:lnTo>
                        <a:pt x="36" y="0"/>
                      </a:lnTo>
                      <a:lnTo>
                        <a:pt x="40" y="21"/>
                      </a:lnTo>
                      <a:lnTo>
                        <a:pt x="27" y="27"/>
                      </a:lnTo>
                      <a:lnTo>
                        <a:pt x="23" y="17"/>
                      </a:lnTo>
                      <a:lnTo>
                        <a:pt x="18" y="4"/>
                      </a:lnTo>
                      <a:lnTo>
                        <a:pt x="18" y="9"/>
                      </a:lnTo>
                      <a:lnTo>
                        <a:pt x="17" y="9"/>
                      </a:lnTo>
                      <a:lnTo>
                        <a:pt x="22" y="28"/>
                      </a:lnTo>
                      <a:lnTo>
                        <a:pt x="11" y="32"/>
                      </a:lnTo>
                      <a:lnTo>
                        <a:pt x="7" y="24"/>
                      </a:lnTo>
                      <a:lnTo>
                        <a:pt x="1" y="13"/>
                      </a:lnTo>
                      <a:lnTo>
                        <a:pt x="1" y="14"/>
                      </a:lnTo>
                      <a:lnTo>
                        <a:pt x="0" y="18"/>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1" name="Freeform 3366"/>
                <p:cNvSpPr>
                  <a:spLocks/>
                </p:cNvSpPr>
                <p:nvPr/>
              </p:nvSpPr>
              <p:spPr bwMode="auto">
                <a:xfrm>
                  <a:off x="1600" y="2332"/>
                  <a:ext cx="8" cy="8"/>
                </a:xfrm>
                <a:custGeom>
                  <a:avLst/>
                  <a:gdLst>
                    <a:gd name="T0" fmla="*/ 0 w 51"/>
                    <a:gd name="T1" fmla="*/ 15 h 45"/>
                    <a:gd name="T2" fmla="*/ 11 w 51"/>
                    <a:gd name="T3" fmla="*/ 45 h 45"/>
                    <a:gd name="T4" fmla="*/ 51 w 51"/>
                    <a:gd name="T5" fmla="*/ 30 h 45"/>
                    <a:gd name="T6" fmla="*/ 39 w 51"/>
                    <a:gd name="T7" fmla="*/ 0 h 45"/>
                    <a:gd name="T8" fmla="*/ 35 w 51"/>
                    <a:gd name="T9" fmla="*/ 1 h 45"/>
                    <a:gd name="T10" fmla="*/ 44 w 51"/>
                    <a:gd name="T11" fmla="*/ 26 h 45"/>
                    <a:gd name="T12" fmla="*/ 30 w 51"/>
                    <a:gd name="T13" fmla="*/ 31 h 45"/>
                    <a:gd name="T14" fmla="*/ 22 w 51"/>
                    <a:gd name="T15" fmla="*/ 9 h 45"/>
                    <a:gd name="T16" fmla="*/ 17 w 51"/>
                    <a:gd name="T17" fmla="*/ 11 h 45"/>
                    <a:gd name="T18" fmla="*/ 25 w 51"/>
                    <a:gd name="T19" fmla="*/ 33 h 45"/>
                    <a:gd name="T20" fmla="*/ 13 w 51"/>
                    <a:gd name="T21" fmla="*/ 38 h 45"/>
                    <a:gd name="T22" fmla="*/ 4 w 51"/>
                    <a:gd name="T23" fmla="*/ 14 h 45"/>
                    <a:gd name="T24" fmla="*/ 0 w 51"/>
                    <a:gd name="T25" fmla="*/ 1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5">
                      <a:moveTo>
                        <a:pt x="0" y="15"/>
                      </a:moveTo>
                      <a:lnTo>
                        <a:pt x="11" y="45"/>
                      </a:lnTo>
                      <a:lnTo>
                        <a:pt x="51" y="30"/>
                      </a:lnTo>
                      <a:lnTo>
                        <a:pt x="39" y="0"/>
                      </a:lnTo>
                      <a:lnTo>
                        <a:pt x="35" y="1"/>
                      </a:lnTo>
                      <a:lnTo>
                        <a:pt x="44" y="26"/>
                      </a:lnTo>
                      <a:lnTo>
                        <a:pt x="30" y="31"/>
                      </a:lnTo>
                      <a:lnTo>
                        <a:pt x="22" y="9"/>
                      </a:lnTo>
                      <a:lnTo>
                        <a:pt x="17" y="11"/>
                      </a:lnTo>
                      <a:lnTo>
                        <a:pt x="25" y="33"/>
                      </a:lnTo>
                      <a:lnTo>
                        <a:pt x="13" y="38"/>
                      </a:lnTo>
                      <a:lnTo>
                        <a:pt x="4" y="14"/>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2" name="Freeform 3367"/>
                <p:cNvSpPr>
                  <a:spLocks/>
                </p:cNvSpPr>
                <p:nvPr/>
              </p:nvSpPr>
              <p:spPr bwMode="auto">
                <a:xfrm>
                  <a:off x="1601" y="2325"/>
                  <a:ext cx="3" cy="5"/>
                </a:xfrm>
                <a:custGeom>
                  <a:avLst/>
                  <a:gdLst>
                    <a:gd name="T0" fmla="*/ 0 w 16"/>
                    <a:gd name="T1" fmla="*/ 21 h 30"/>
                    <a:gd name="T2" fmla="*/ 4 w 16"/>
                    <a:gd name="T3" fmla="*/ 30 h 30"/>
                    <a:gd name="T4" fmla="*/ 3 w 16"/>
                    <a:gd name="T5" fmla="*/ 26 h 30"/>
                    <a:gd name="T6" fmla="*/ 4 w 16"/>
                    <a:gd name="T7" fmla="*/ 23 h 30"/>
                    <a:gd name="T8" fmla="*/ 6 w 16"/>
                    <a:gd name="T9" fmla="*/ 19 h 30"/>
                    <a:gd name="T10" fmla="*/ 7 w 16"/>
                    <a:gd name="T11" fmla="*/ 17 h 30"/>
                    <a:gd name="T12" fmla="*/ 10 w 16"/>
                    <a:gd name="T13" fmla="*/ 13 h 30"/>
                    <a:gd name="T14" fmla="*/ 16 w 16"/>
                    <a:gd name="T15" fmla="*/ 7 h 30"/>
                    <a:gd name="T16" fmla="*/ 12 w 16"/>
                    <a:gd name="T17" fmla="*/ 0 h 30"/>
                    <a:gd name="T18" fmla="*/ 4 w 16"/>
                    <a:gd name="T19" fmla="*/ 11 h 30"/>
                    <a:gd name="T20" fmla="*/ 1 w 16"/>
                    <a:gd name="T21" fmla="*/ 17 h 30"/>
                    <a:gd name="T22" fmla="*/ 0 w 16"/>
                    <a:gd name="T23"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30">
                      <a:moveTo>
                        <a:pt x="0" y="21"/>
                      </a:moveTo>
                      <a:lnTo>
                        <a:pt x="4" y="30"/>
                      </a:lnTo>
                      <a:lnTo>
                        <a:pt x="3" y="26"/>
                      </a:lnTo>
                      <a:lnTo>
                        <a:pt x="4" y="23"/>
                      </a:lnTo>
                      <a:lnTo>
                        <a:pt x="6" y="19"/>
                      </a:lnTo>
                      <a:lnTo>
                        <a:pt x="7" y="17"/>
                      </a:lnTo>
                      <a:lnTo>
                        <a:pt x="10" y="13"/>
                      </a:lnTo>
                      <a:lnTo>
                        <a:pt x="16" y="7"/>
                      </a:lnTo>
                      <a:lnTo>
                        <a:pt x="12" y="0"/>
                      </a:lnTo>
                      <a:lnTo>
                        <a:pt x="4" y="11"/>
                      </a:lnTo>
                      <a:lnTo>
                        <a:pt x="1" y="17"/>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3" name="Freeform 3368"/>
                <p:cNvSpPr>
                  <a:spLocks/>
                </p:cNvSpPr>
                <p:nvPr/>
              </p:nvSpPr>
              <p:spPr bwMode="auto">
                <a:xfrm>
                  <a:off x="1598" y="2327"/>
                  <a:ext cx="4" cy="4"/>
                </a:xfrm>
                <a:custGeom>
                  <a:avLst/>
                  <a:gdLst>
                    <a:gd name="T0" fmla="*/ 0 w 25"/>
                    <a:gd name="T1" fmla="*/ 8 h 25"/>
                    <a:gd name="T2" fmla="*/ 7 w 25"/>
                    <a:gd name="T3" fmla="*/ 17 h 25"/>
                    <a:gd name="T4" fmla="*/ 5 w 25"/>
                    <a:gd name="T5" fmla="*/ 15 h 25"/>
                    <a:gd name="T6" fmla="*/ 5 w 25"/>
                    <a:gd name="T7" fmla="*/ 10 h 25"/>
                    <a:gd name="T8" fmla="*/ 10 w 25"/>
                    <a:gd name="T9" fmla="*/ 7 h 25"/>
                    <a:gd name="T10" fmla="*/ 14 w 25"/>
                    <a:gd name="T11" fmla="*/ 7 h 25"/>
                    <a:gd name="T12" fmla="*/ 17 w 25"/>
                    <a:gd name="T13" fmla="*/ 9 h 25"/>
                    <a:gd name="T14" fmla="*/ 17 w 25"/>
                    <a:gd name="T15" fmla="*/ 9 h 25"/>
                    <a:gd name="T16" fmla="*/ 20 w 25"/>
                    <a:gd name="T17" fmla="*/ 14 h 25"/>
                    <a:gd name="T18" fmla="*/ 25 w 25"/>
                    <a:gd name="T19" fmla="*/ 25 h 25"/>
                    <a:gd name="T20" fmla="*/ 16 w 25"/>
                    <a:gd name="T21" fmla="*/ 1 h 25"/>
                    <a:gd name="T22" fmla="*/ 13 w 25"/>
                    <a:gd name="T23" fmla="*/ 0 h 25"/>
                    <a:gd name="T24" fmla="*/ 8 w 25"/>
                    <a:gd name="T25" fmla="*/ 1 h 25"/>
                    <a:gd name="T26" fmla="*/ 3 w 25"/>
                    <a:gd name="T27" fmla="*/ 4 h 25"/>
                    <a:gd name="T28" fmla="*/ 0 w 25"/>
                    <a:gd name="T2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5">
                      <a:moveTo>
                        <a:pt x="0" y="8"/>
                      </a:moveTo>
                      <a:lnTo>
                        <a:pt x="7" y="17"/>
                      </a:lnTo>
                      <a:lnTo>
                        <a:pt x="5" y="15"/>
                      </a:lnTo>
                      <a:lnTo>
                        <a:pt x="5" y="10"/>
                      </a:lnTo>
                      <a:lnTo>
                        <a:pt x="10" y="7"/>
                      </a:lnTo>
                      <a:lnTo>
                        <a:pt x="14" y="7"/>
                      </a:lnTo>
                      <a:lnTo>
                        <a:pt x="17" y="9"/>
                      </a:lnTo>
                      <a:lnTo>
                        <a:pt x="17" y="9"/>
                      </a:lnTo>
                      <a:lnTo>
                        <a:pt x="20" y="14"/>
                      </a:lnTo>
                      <a:lnTo>
                        <a:pt x="25" y="25"/>
                      </a:lnTo>
                      <a:lnTo>
                        <a:pt x="16" y="1"/>
                      </a:lnTo>
                      <a:lnTo>
                        <a:pt x="13" y="0"/>
                      </a:lnTo>
                      <a:lnTo>
                        <a:pt x="8" y="1"/>
                      </a:lnTo>
                      <a:lnTo>
                        <a:pt x="3" y="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4" name="Freeform 3369"/>
                <p:cNvSpPr>
                  <a:spLocks/>
                </p:cNvSpPr>
                <p:nvPr/>
              </p:nvSpPr>
              <p:spPr bwMode="auto">
                <a:xfrm>
                  <a:off x="1598" y="2328"/>
                  <a:ext cx="8" cy="6"/>
                </a:xfrm>
                <a:custGeom>
                  <a:avLst/>
                  <a:gdLst>
                    <a:gd name="T0" fmla="*/ 2 w 49"/>
                    <a:gd name="T1" fmla="*/ 19 h 37"/>
                    <a:gd name="T2" fmla="*/ 9 w 49"/>
                    <a:gd name="T3" fmla="*/ 37 h 37"/>
                    <a:gd name="T4" fmla="*/ 49 w 49"/>
                    <a:gd name="T5" fmla="*/ 22 h 37"/>
                    <a:gd name="T6" fmla="*/ 47 w 49"/>
                    <a:gd name="T7" fmla="*/ 16 h 37"/>
                    <a:gd name="T8" fmla="*/ 29 w 49"/>
                    <a:gd name="T9" fmla="*/ 23 h 37"/>
                    <a:gd name="T10" fmla="*/ 27 w 49"/>
                    <a:gd name="T11" fmla="*/ 16 h 37"/>
                    <a:gd name="T12" fmla="*/ 23 w 49"/>
                    <a:gd name="T13" fmla="*/ 7 h 37"/>
                    <a:gd name="T14" fmla="*/ 23 w 49"/>
                    <a:gd name="T15" fmla="*/ 7 h 37"/>
                    <a:gd name="T16" fmla="*/ 20 w 49"/>
                    <a:gd name="T17" fmla="*/ 4 h 37"/>
                    <a:gd name="T18" fmla="*/ 16 w 49"/>
                    <a:gd name="T19" fmla="*/ 0 h 37"/>
                    <a:gd name="T20" fmla="*/ 25 w 49"/>
                    <a:gd name="T21" fmla="*/ 24 h 37"/>
                    <a:gd name="T22" fmla="*/ 11 w 49"/>
                    <a:gd name="T23" fmla="*/ 29 h 37"/>
                    <a:gd name="T24" fmla="*/ 7 w 49"/>
                    <a:gd name="T25" fmla="*/ 16 h 37"/>
                    <a:gd name="T26" fmla="*/ 0 w 49"/>
                    <a:gd name="T27" fmla="*/ 7 h 37"/>
                    <a:gd name="T28" fmla="*/ 0 w 49"/>
                    <a:gd name="T29" fmla="*/ 12 h 37"/>
                    <a:gd name="T30" fmla="*/ 0 w 49"/>
                    <a:gd name="T31" fmla="*/ 13 h 37"/>
                    <a:gd name="T32" fmla="*/ 2 w 49"/>
                    <a:gd name="T33"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37">
                      <a:moveTo>
                        <a:pt x="2" y="19"/>
                      </a:moveTo>
                      <a:lnTo>
                        <a:pt x="9" y="37"/>
                      </a:lnTo>
                      <a:lnTo>
                        <a:pt x="49" y="22"/>
                      </a:lnTo>
                      <a:lnTo>
                        <a:pt x="47" y="16"/>
                      </a:lnTo>
                      <a:lnTo>
                        <a:pt x="29" y="23"/>
                      </a:lnTo>
                      <a:lnTo>
                        <a:pt x="27" y="16"/>
                      </a:lnTo>
                      <a:lnTo>
                        <a:pt x="23" y="7"/>
                      </a:lnTo>
                      <a:lnTo>
                        <a:pt x="23" y="7"/>
                      </a:lnTo>
                      <a:lnTo>
                        <a:pt x="20" y="4"/>
                      </a:lnTo>
                      <a:lnTo>
                        <a:pt x="16" y="0"/>
                      </a:lnTo>
                      <a:lnTo>
                        <a:pt x="25" y="24"/>
                      </a:lnTo>
                      <a:lnTo>
                        <a:pt x="11" y="29"/>
                      </a:lnTo>
                      <a:lnTo>
                        <a:pt x="7" y="16"/>
                      </a:lnTo>
                      <a:lnTo>
                        <a:pt x="0" y="7"/>
                      </a:lnTo>
                      <a:lnTo>
                        <a:pt x="0" y="12"/>
                      </a:lnTo>
                      <a:lnTo>
                        <a:pt x="0" y="13"/>
                      </a:lnTo>
                      <a:lnTo>
                        <a:pt x="2"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5" name="Freeform 3370"/>
                <p:cNvSpPr>
                  <a:spLocks/>
                </p:cNvSpPr>
                <p:nvPr/>
              </p:nvSpPr>
              <p:spPr bwMode="auto">
                <a:xfrm>
                  <a:off x="1596" y="2323"/>
                  <a:ext cx="7" cy="4"/>
                </a:xfrm>
                <a:custGeom>
                  <a:avLst/>
                  <a:gdLst>
                    <a:gd name="T0" fmla="*/ 0 w 43"/>
                    <a:gd name="T1" fmla="*/ 12 h 20"/>
                    <a:gd name="T2" fmla="*/ 3 w 43"/>
                    <a:gd name="T3" fmla="*/ 20 h 20"/>
                    <a:gd name="T4" fmla="*/ 43 w 43"/>
                    <a:gd name="T5" fmla="*/ 5 h 20"/>
                    <a:gd name="T6" fmla="*/ 41 w 43"/>
                    <a:gd name="T7" fmla="*/ 0 h 20"/>
                    <a:gd name="T8" fmla="*/ 7 w 43"/>
                    <a:gd name="T9" fmla="*/ 13 h 20"/>
                    <a:gd name="T10" fmla="*/ 7 w 43"/>
                    <a:gd name="T11" fmla="*/ 13 h 20"/>
                    <a:gd name="T12" fmla="*/ 0 w 43"/>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43" h="20">
                      <a:moveTo>
                        <a:pt x="0" y="12"/>
                      </a:moveTo>
                      <a:lnTo>
                        <a:pt x="3" y="20"/>
                      </a:lnTo>
                      <a:lnTo>
                        <a:pt x="43" y="5"/>
                      </a:lnTo>
                      <a:lnTo>
                        <a:pt x="41" y="0"/>
                      </a:lnTo>
                      <a:lnTo>
                        <a:pt x="7" y="13"/>
                      </a:lnTo>
                      <a:lnTo>
                        <a:pt x="7" y="13"/>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6" name="Freeform 3371"/>
                <p:cNvSpPr>
                  <a:spLocks/>
                </p:cNvSpPr>
                <p:nvPr/>
              </p:nvSpPr>
              <p:spPr bwMode="auto">
                <a:xfrm>
                  <a:off x="1596" y="2322"/>
                  <a:ext cx="6" cy="4"/>
                </a:xfrm>
                <a:custGeom>
                  <a:avLst/>
                  <a:gdLst>
                    <a:gd name="T0" fmla="*/ 0 w 37"/>
                    <a:gd name="T1" fmla="*/ 24 h 25"/>
                    <a:gd name="T2" fmla="*/ 7 w 37"/>
                    <a:gd name="T3" fmla="*/ 25 h 25"/>
                    <a:gd name="T4" fmla="*/ 37 w 37"/>
                    <a:gd name="T5" fmla="*/ 0 h 25"/>
                    <a:gd name="T6" fmla="*/ 29 w 37"/>
                    <a:gd name="T7" fmla="*/ 0 h 25"/>
                    <a:gd name="T8" fmla="*/ 29 w 37"/>
                    <a:gd name="T9" fmla="*/ 0 h 25"/>
                    <a:gd name="T10" fmla="*/ 24 w 37"/>
                    <a:gd name="T11" fmla="*/ 3 h 25"/>
                    <a:gd name="T12" fmla="*/ 0 w 37"/>
                    <a:gd name="T13" fmla="*/ 24 h 25"/>
                  </a:gdLst>
                  <a:ahLst/>
                  <a:cxnLst>
                    <a:cxn ang="0">
                      <a:pos x="T0" y="T1"/>
                    </a:cxn>
                    <a:cxn ang="0">
                      <a:pos x="T2" y="T3"/>
                    </a:cxn>
                    <a:cxn ang="0">
                      <a:pos x="T4" y="T5"/>
                    </a:cxn>
                    <a:cxn ang="0">
                      <a:pos x="T6" y="T7"/>
                    </a:cxn>
                    <a:cxn ang="0">
                      <a:pos x="T8" y="T9"/>
                    </a:cxn>
                    <a:cxn ang="0">
                      <a:pos x="T10" y="T11"/>
                    </a:cxn>
                    <a:cxn ang="0">
                      <a:pos x="T12" y="T13"/>
                    </a:cxn>
                  </a:cxnLst>
                  <a:rect l="0" t="0" r="r" b="b"/>
                  <a:pathLst>
                    <a:path w="37" h="25">
                      <a:moveTo>
                        <a:pt x="0" y="24"/>
                      </a:moveTo>
                      <a:lnTo>
                        <a:pt x="7" y="25"/>
                      </a:lnTo>
                      <a:lnTo>
                        <a:pt x="37" y="0"/>
                      </a:lnTo>
                      <a:lnTo>
                        <a:pt x="29" y="0"/>
                      </a:lnTo>
                      <a:lnTo>
                        <a:pt x="29" y="0"/>
                      </a:lnTo>
                      <a:lnTo>
                        <a:pt x="24" y="3"/>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7" name="Freeform 3372"/>
                <p:cNvSpPr>
                  <a:spLocks/>
                </p:cNvSpPr>
                <p:nvPr/>
              </p:nvSpPr>
              <p:spPr bwMode="auto">
                <a:xfrm>
                  <a:off x="1594" y="2320"/>
                  <a:ext cx="8" cy="2"/>
                </a:xfrm>
                <a:custGeom>
                  <a:avLst/>
                  <a:gdLst>
                    <a:gd name="T0" fmla="*/ 0 w 48"/>
                    <a:gd name="T1" fmla="*/ 0 h 6"/>
                    <a:gd name="T2" fmla="*/ 2 w 48"/>
                    <a:gd name="T3" fmla="*/ 6 h 6"/>
                    <a:gd name="T4" fmla="*/ 34 w 48"/>
                    <a:gd name="T5" fmla="*/ 6 h 6"/>
                    <a:gd name="T6" fmla="*/ 35 w 48"/>
                    <a:gd name="T7" fmla="*/ 6 h 6"/>
                    <a:gd name="T8" fmla="*/ 40 w 48"/>
                    <a:gd name="T9" fmla="*/ 6 h 6"/>
                    <a:gd name="T10" fmla="*/ 40 w 48"/>
                    <a:gd name="T11" fmla="*/ 6 h 6"/>
                    <a:gd name="T12" fmla="*/ 48 w 48"/>
                    <a:gd name="T13" fmla="*/ 6 h 6"/>
                    <a:gd name="T14" fmla="*/ 46 w 48"/>
                    <a:gd name="T15" fmla="*/ 2 h 6"/>
                    <a:gd name="T16" fmla="*/ 8 w 48"/>
                    <a:gd name="T17" fmla="*/ 2 h 6"/>
                    <a:gd name="T18" fmla="*/ 7 w 48"/>
                    <a:gd name="T19" fmla="*/ 2 h 6"/>
                    <a:gd name="T20" fmla="*/ 0 w 48"/>
                    <a:gd name="T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6">
                      <a:moveTo>
                        <a:pt x="0" y="0"/>
                      </a:moveTo>
                      <a:lnTo>
                        <a:pt x="2" y="6"/>
                      </a:lnTo>
                      <a:lnTo>
                        <a:pt x="34" y="6"/>
                      </a:lnTo>
                      <a:lnTo>
                        <a:pt x="35" y="6"/>
                      </a:lnTo>
                      <a:lnTo>
                        <a:pt x="40" y="6"/>
                      </a:lnTo>
                      <a:lnTo>
                        <a:pt x="40" y="6"/>
                      </a:lnTo>
                      <a:lnTo>
                        <a:pt x="48" y="6"/>
                      </a:lnTo>
                      <a:lnTo>
                        <a:pt x="46" y="2"/>
                      </a:lnTo>
                      <a:lnTo>
                        <a:pt x="8" y="2"/>
                      </a:lnTo>
                      <a:lnTo>
                        <a:pt x="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8" name="Freeform 3373"/>
                <p:cNvSpPr>
                  <a:spLocks/>
                </p:cNvSpPr>
                <p:nvPr/>
              </p:nvSpPr>
              <p:spPr bwMode="auto">
                <a:xfrm>
                  <a:off x="1594" y="2318"/>
                  <a:ext cx="7" cy="3"/>
                </a:xfrm>
                <a:custGeom>
                  <a:avLst/>
                  <a:gdLst>
                    <a:gd name="T0" fmla="*/ 0 w 41"/>
                    <a:gd name="T1" fmla="*/ 15 h 17"/>
                    <a:gd name="T2" fmla="*/ 7 w 41"/>
                    <a:gd name="T3" fmla="*/ 17 h 17"/>
                    <a:gd name="T4" fmla="*/ 41 w 41"/>
                    <a:gd name="T5" fmla="*/ 5 h 17"/>
                    <a:gd name="T6" fmla="*/ 39 w 41"/>
                    <a:gd name="T7" fmla="*/ 0 h 17"/>
                    <a:gd name="T8" fmla="*/ 0 w 41"/>
                    <a:gd name="T9" fmla="*/ 15 h 17"/>
                  </a:gdLst>
                  <a:ahLst/>
                  <a:cxnLst>
                    <a:cxn ang="0">
                      <a:pos x="T0" y="T1"/>
                    </a:cxn>
                    <a:cxn ang="0">
                      <a:pos x="T2" y="T3"/>
                    </a:cxn>
                    <a:cxn ang="0">
                      <a:pos x="T4" y="T5"/>
                    </a:cxn>
                    <a:cxn ang="0">
                      <a:pos x="T6" y="T7"/>
                    </a:cxn>
                    <a:cxn ang="0">
                      <a:pos x="T8" y="T9"/>
                    </a:cxn>
                  </a:cxnLst>
                  <a:rect l="0" t="0" r="r" b="b"/>
                  <a:pathLst>
                    <a:path w="41" h="17">
                      <a:moveTo>
                        <a:pt x="0" y="15"/>
                      </a:moveTo>
                      <a:lnTo>
                        <a:pt x="7" y="17"/>
                      </a:lnTo>
                      <a:lnTo>
                        <a:pt x="41" y="5"/>
                      </a:lnTo>
                      <a:lnTo>
                        <a:pt x="39"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9" name="Freeform 3374"/>
                <p:cNvSpPr>
                  <a:spLocks/>
                </p:cNvSpPr>
                <p:nvPr/>
              </p:nvSpPr>
              <p:spPr bwMode="auto">
                <a:xfrm>
                  <a:off x="1592" y="2312"/>
                  <a:ext cx="8" cy="7"/>
                </a:xfrm>
                <a:custGeom>
                  <a:avLst/>
                  <a:gdLst>
                    <a:gd name="T0" fmla="*/ 0 w 51"/>
                    <a:gd name="T1" fmla="*/ 14 h 44"/>
                    <a:gd name="T2" fmla="*/ 12 w 51"/>
                    <a:gd name="T3" fmla="*/ 44 h 44"/>
                    <a:gd name="T4" fmla="*/ 51 w 51"/>
                    <a:gd name="T5" fmla="*/ 29 h 44"/>
                    <a:gd name="T6" fmla="*/ 40 w 51"/>
                    <a:gd name="T7" fmla="*/ 0 h 44"/>
                    <a:gd name="T8" fmla="*/ 35 w 51"/>
                    <a:gd name="T9" fmla="*/ 1 h 44"/>
                    <a:gd name="T10" fmla="*/ 45 w 51"/>
                    <a:gd name="T11" fmla="*/ 25 h 44"/>
                    <a:gd name="T12" fmla="*/ 31 w 51"/>
                    <a:gd name="T13" fmla="*/ 30 h 44"/>
                    <a:gd name="T14" fmla="*/ 22 w 51"/>
                    <a:gd name="T15" fmla="*/ 8 h 44"/>
                    <a:gd name="T16" fmla="*/ 18 w 51"/>
                    <a:gd name="T17" fmla="*/ 10 h 44"/>
                    <a:gd name="T18" fmla="*/ 27 w 51"/>
                    <a:gd name="T19" fmla="*/ 33 h 44"/>
                    <a:gd name="T20" fmla="*/ 14 w 51"/>
                    <a:gd name="T21" fmla="*/ 37 h 44"/>
                    <a:gd name="T22" fmla="*/ 5 w 51"/>
                    <a:gd name="T23" fmla="*/ 13 h 44"/>
                    <a:gd name="T24" fmla="*/ 0 w 51"/>
                    <a:gd name="T25"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44">
                      <a:moveTo>
                        <a:pt x="0" y="14"/>
                      </a:moveTo>
                      <a:lnTo>
                        <a:pt x="12" y="44"/>
                      </a:lnTo>
                      <a:lnTo>
                        <a:pt x="51" y="29"/>
                      </a:lnTo>
                      <a:lnTo>
                        <a:pt x="40" y="0"/>
                      </a:lnTo>
                      <a:lnTo>
                        <a:pt x="35" y="1"/>
                      </a:lnTo>
                      <a:lnTo>
                        <a:pt x="45" y="25"/>
                      </a:lnTo>
                      <a:lnTo>
                        <a:pt x="31" y="30"/>
                      </a:lnTo>
                      <a:lnTo>
                        <a:pt x="22" y="8"/>
                      </a:lnTo>
                      <a:lnTo>
                        <a:pt x="18" y="10"/>
                      </a:lnTo>
                      <a:lnTo>
                        <a:pt x="27" y="33"/>
                      </a:lnTo>
                      <a:lnTo>
                        <a:pt x="14" y="37"/>
                      </a:lnTo>
                      <a:lnTo>
                        <a:pt x="5" y="13"/>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0" name="Freeform 3375"/>
                <p:cNvSpPr>
                  <a:spLocks/>
                </p:cNvSpPr>
                <p:nvPr/>
              </p:nvSpPr>
              <p:spPr bwMode="auto">
                <a:xfrm>
                  <a:off x="1596" y="2308"/>
                  <a:ext cx="2" cy="3"/>
                </a:xfrm>
                <a:custGeom>
                  <a:avLst/>
                  <a:gdLst>
                    <a:gd name="T0" fmla="*/ 0 w 12"/>
                    <a:gd name="T1" fmla="*/ 18 h 23"/>
                    <a:gd name="T2" fmla="*/ 4 w 12"/>
                    <a:gd name="T3" fmla="*/ 23 h 23"/>
                    <a:gd name="T4" fmla="*/ 8 w 12"/>
                    <a:gd name="T5" fmla="*/ 20 h 23"/>
                    <a:gd name="T6" fmla="*/ 11 w 12"/>
                    <a:gd name="T7" fmla="*/ 17 h 23"/>
                    <a:gd name="T8" fmla="*/ 12 w 12"/>
                    <a:gd name="T9" fmla="*/ 13 h 23"/>
                    <a:gd name="T10" fmla="*/ 11 w 12"/>
                    <a:gd name="T11" fmla="*/ 8 h 23"/>
                    <a:gd name="T12" fmla="*/ 9 w 12"/>
                    <a:gd name="T13" fmla="*/ 3 h 23"/>
                    <a:gd name="T14" fmla="*/ 5 w 12"/>
                    <a:gd name="T15" fmla="*/ 0 h 23"/>
                    <a:gd name="T16" fmla="*/ 5 w 12"/>
                    <a:gd name="T17" fmla="*/ 0 h 23"/>
                    <a:gd name="T18" fmla="*/ 7 w 12"/>
                    <a:gd name="T19" fmla="*/ 10 h 23"/>
                    <a:gd name="T20" fmla="*/ 6 w 12"/>
                    <a:gd name="T21" fmla="*/ 14 h 23"/>
                    <a:gd name="T22" fmla="*/ 6 w 12"/>
                    <a:gd name="T23" fmla="*/ 15 h 23"/>
                    <a:gd name="T24" fmla="*/ 0 w 12"/>
                    <a:gd name="T25"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3">
                      <a:moveTo>
                        <a:pt x="0" y="18"/>
                      </a:moveTo>
                      <a:lnTo>
                        <a:pt x="4" y="23"/>
                      </a:lnTo>
                      <a:lnTo>
                        <a:pt x="8" y="20"/>
                      </a:lnTo>
                      <a:lnTo>
                        <a:pt x="11" y="17"/>
                      </a:lnTo>
                      <a:lnTo>
                        <a:pt x="12" y="13"/>
                      </a:lnTo>
                      <a:lnTo>
                        <a:pt x="11" y="8"/>
                      </a:lnTo>
                      <a:lnTo>
                        <a:pt x="9" y="3"/>
                      </a:lnTo>
                      <a:lnTo>
                        <a:pt x="5" y="0"/>
                      </a:lnTo>
                      <a:lnTo>
                        <a:pt x="5" y="0"/>
                      </a:lnTo>
                      <a:lnTo>
                        <a:pt x="7" y="10"/>
                      </a:lnTo>
                      <a:lnTo>
                        <a:pt x="6" y="14"/>
                      </a:lnTo>
                      <a:lnTo>
                        <a:pt x="6" y="15"/>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1" name="Freeform 3376"/>
                <p:cNvSpPr>
                  <a:spLocks/>
                </p:cNvSpPr>
                <p:nvPr/>
              </p:nvSpPr>
              <p:spPr bwMode="auto">
                <a:xfrm>
                  <a:off x="1590" y="2308"/>
                  <a:ext cx="7" cy="3"/>
                </a:xfrm>
                <a:custGeom>
                  <a:avLst/>
                  <a:gdLst>
                    <a:gd name="T0" fmla="*/ 0 w 41"/>
                    <a:gd name="T1" fmla="*/ 12 h 17"/>
                    <a:gd name="T2" fmla="*/ 3 w 41"/>
                    <a:gd name="T3" fmla="*/ 17 h 17"/>
                    <a:gd name="T4" fmla="*/ 30 w 41"/>
                    <a:gd name="T5" fmla="*/ 7 h 17"/>
                    <a:gd name="T6" fmla="*/ 34 w 41"/>
                    <a:gd name="T7" fmla="*/ 5 h 17"/>
                    <a:gd name="T8" fmla="*/ 38 w 41"/>
                    <a:gd name="T9" fmla="*/ 5 h 17"/>
                    <a:gd name="T10" fmla="*/ 41 w 41"/>
                    <a:gd name="T11" fmla="*/ 10 h 17"/>
                    <a:gd name="T12" fmla="*/ 39 w 41"/>
                    <a:gd name="T13" fmla="*/ 0 h 17"/>
                    <a:gd name="T14" fmla="*/ 33 w 41"/>
                    <a:gd name="T15" fmla="*/ 0 h 17"/>
                    <a:gd name="T16" fmla="*/ 28 w 41"/>
                    <a:gd name="T17" fmla="*/ 1 h 17"/>
                    <a:gd name="T18" fmla="*/ 0 w 41"/>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17">
                      <a:moveTo>
                        <a:pt x="0" y="12"/>
                      </a:moveTo>
                      <a:lnTo>
                        <a:pt x="3" y="17"/>
                      </a:lnTo>
                      <a:lnTo>
                        <a:pt x="30" y="7"/>
                      </a:lnTo>
                      <a:lnTo>
                        <a:pt x="34" y="5"/>
                      </a:lnTo>
                      <a:lnTo>
                        <a:pt x="38" y="5"/>
                      </a:lnTo>
                      <a:lnTo>
                        <a:pt x="41" y="10"/>
                      </a:lnTo>
                      <a:lnTo>
                        <a:pt x="39" y="0"/>
                      </a:lnTo>
                      <a:lnTo>
                        <a:pt x="33" y="0"/>
                      </a:lnTo>
                      <a:lnTo>
                        <a:pt x="28" y="1"/>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2" name="Freeform 3377"/>
                <p:cNvSpPr>
                  <a:spLocks/>
                </p:cNvSpPr>
                <p:nvPr/>
              </p:nvSpPr>
              <p:spPr bwMode="auto">
                <a:xfrm>
                  <a:off x="1588" y="2300"/>
                  <a:ext cx="8" cy="5"/>
                </a:xfrm>
                <a:custGeom>
                  <a:avLst/>
                  <a:gdLst>
                    <a:gd name="T0" fmla="*/ 0 w 43"/>
                    <a:gd name="T1" fmla="*/ 19 h 27"/>
                    <a:gd name="T2" fmla="*/ 5 w 43"/>
                    <a:gd name="T3" fmla="*/ 27 h 27"/>
                    <a:gd name="T4" fmla="*/ 5 w 43"/>
                    <a:gd name="T5" fmla="*/ 27 h 27"/>
                    <a:gd name="T6" fmla="*/ 5 w 43"/>
                    <a:gd name="T7" fmla="*/ 22 h 27"/>
                    <a:gd name="T8" fmla="*/ 6 w 43"/>
                    <a:gd name="T9" fmla="*/ 16 h 27"/>
                    <a:gd name="T10" fmla="*/ 7 w 43"/>
                    <a:gd name="T11" fmla="*/ 14 h 27"/>
                    <a:gd name="T12" fmla="*/ 11 w 43"/>
                    <a:gd name="T13" fmla="*/ 11 h 27"/>
                    <a:gd name="T14" fmla="*/ 17 w 43"/>
                    <a:gd name="T15" fmla="*/ 8 h 27"/>
                    <a:gd name="T16" fmla="*/ 19 w 43"/>
                    <a:gd name="T17" fmla="*/ 7 h 27"/>
                    <a:gd name="T18" fmla="*/ 25 w 43"/>
                    <a:gd name="T19" fmla="*/ 6 h 27"/>
                    <a:gd name="T20" fmla="*/ 30 w 43"/>
                    <a:gd name="T21" fmla="*/ 7 h 27"/>
                    <a:gd name="T22" fmla="*/ 31 w 43"/>
                    <a:gd name="T23" fmla="*/ 8 h 27"/>
                    <a:gd name="T24" fmla="*/ 35 w 43"/>
                    <a:gd name="T25" fmla="*/ 11 h 27"/>
                    <a:gd name="T26" fmla="*/ 38 w 43"/>
                    <a:gd name="T27" fmla="*/ 15 h 27"/>
                    <a:gd name="T28" fmla="*/ 43 w 43"/>
                    <a:gd name="T29" fmla="*/ 25 h 27"/>
                    <a:gd name="T30" fmla="*/ 43 w 43"/>
                    <a:gd name="T31" fmla="*/ 20 h 27"/>
                    <a:gd name="T32" fmla="*/ 42 w 43"/>
                    <a:gd name="T33" fmla="*/ 14 h 27"/>
                    <a:gd name="T34" fmla="*/ 40 w 43"/>
                    <a:gd name="T35" fmla="*/ 9 h 27"/>
                    <a:gd name="T36" fmla="*/ 36 w 43"/>
                    <a:gd name="T37" fmla="*/ 5 h 27"/>
                    <a:gd name="T38" fmla="*/ 32 w 43"/>
                    <a:gd name="T39" fmla="*/ 3 h 27"/>
                    <a:gd name="T40" fmla="*/ 32 w 43"/>
                    <a:gd name="T41" fmla="*/ 1 h 27"/>
                    <a:gd name="T42" fmla="*/ 26 w 43"/>
                    <a:gd name="T43" fmla="*/ 0 h 27"/>
                    <a:gd name="T44" fmla="*/ 21 w 43"/>
                    <a:gd name="T45" fmla="*/ 0 h 27"/>
                    <a:gd name="T46" fmla="*/ 15 w 43"/>
                    <a:gd name="T47" fmla="*/ 3 h 27"/>
                    <a:gd name="T48" fmla="*/ 14 w 43"/>
                    <a:gd name="T49" fmla="*/ 3 h 27"/>
                    <a:gd name="T50" fmla="*/ 8 w 43"/>
                    <a:gd name="T51" fmla="*/ 6 h 27"/>
                    <a:gd name="T52" fmla="*/ 5 w 43"/>
                    <a:gd name="T53" fmla="*/ 9 h 27"/>
                    <a:gd name="T54" fmla="*/ 2 w 43"/>
                    <a:gd name="T55" fmla="*/ 13 h 27"/>
                    <a:gd name="T56" fmla="*/ 0 w 43"/>
                    <a:gd name="T57"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27">
                      <a:moveTo>
                        <a:pt x="0" y="19"/>
                      </a:moveTo>
                      <a:lnTo>
                        <a:pt x="5" y="27"/>
                      </a:lnTo>
                      <a:lnTo>
                        <a:pt x="5" y="27"/>
                      </a:lnTo>
                      <a:lnTo>
                        <a:pt x="5" y="22"/>
                      </a:lnTo>
                      <a:lnTo>
                        <a:pt x="6" y="16"/>
                      </a:lnTo>
                      <a:lnTo>
                        <a:pt x="7" y="14"/>
                      </a:lnTo>
                      <a:lnTo>
                        <a:pt x="11" y="11"/>
                      </a:lnTo>
                      <a:lnTo>
                        <a:pt x="17" y="8"/>
                      </a:lnTo>
                      <a:lnTo>
                        <a:pt x="19" y="7"/>
                      </a:lnTo>
                      <a:lnTo>
                        <a:pt x="25" y="6"/>
                      </a:lnTo>
                      <a:lnTo>
                        <a:pt x="30" y="7"/>
                      </a:lnTo>
                      <a:lnTo>
                        <a:pt x="31" y="8"/>
                      </a:lnTo>
                      <a:lnTo>
                        <a:pt x="35" y="11"/>
                      </a:lnTo>
                      <a:lnTo>
                        <a:pt x="38" y="15"/>
                      </a:lnTo>
                      <a:lnTo>
                        <a:pt x="43" y="25"/>
                      </a:lnTo>
                      <a:lnTo>
                        <a:pt x="43" y="20"/>
                      </a:lnTo>
                      <a:lnTo>
                        <a:pt x="42" y="14"/>
                      </a:lnTo>
                      <a:lnTo>
                        <a:pt x="40" y="9"/>
                      </a:lnTo>
                      <a:lnTo>
                        <a:pt x="36" y="5"/>
                      </a:lnTo>
                      <a:lnTo>
                        <a:pt x="32" y="3"/>
                      </a:lnTo>
                      <a:lnTo>
                        <a:pt x="32" y="1"/>
                      </a:lnTo>
                      <a:lnTo>
                        <a:pt x="26" y="0"/>
                      </a:lnTo>
                      <a:lnTo>
                        <a:pt x="21" y="0"/>
                      </a:lnTo>
                      <a:lnTo>
                        <a:pt x="15" y="3"/>
                      </a:lnTo>
                      <a:lnTo>
                        <a:pt x="14" y="3"/>
                      </a:lnTo>
                      <a:lnTo>
                        <a:pt x="8" y="6"/>
                      </a:lnTo>
                      <a:lnTo>
                        <a:pt x="5" y="9"/>
                      </a:lnTo>
                      <a:lnTo>
                        <a:pt x="2" y="13"/>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3" name="Freeform 3378"/>
                <p:cNvSpPr>
                  <a:spLocks/>
                </p:cNvSpPr>
                <p:nvPr/>
              </p:nvSpPr>
              <p:spPr bwMode="auto">
                <a:xfrm>
                  <a:off x="1588" y="2303"/>
                  <a:ext cx="8" cy="4"/>
                </a:xfrm>
                <a:custGeom>
                  <a:avLst/>
                  <a:gdLst>
                    <a:gd name="T0" fmla="*/ 1 w 43"/>
                    <a:gd name="T1" fmla="*/ 14 h 27"/>
                    <a:gd name="T2" fmla="*/ 3 w 43"/>
                    <a:gd name="T3" fmla="*/ 20 h 27"/>
                    <a:gd name="T4" fmla="*/ 7 w 43"/>
                    <a:gd name="T5" fmla="*/ 23 h 27"/>
                    <a:gd name="T6" fmla="*/ 11 w 43"/>
                    <a:gd name="T7" fmla="*/ 26 h 27"/>
                    <a:gd name="T8" fmla="*/ 12 w 43"/>
                    <a:gd name="T9" fmla="*/ 26 h 27"/>
                    <a:gd name="T10" fmla="*/ 18 w 43"/>
                    <a:gd name="T11" fmla="*/ 27 h 27"/>
                    <a:gd name="T12" fmla="*/ 23 w 43"/>
                    <a:gd name="T13" fmla="*/ 27 h 27"/>
                    <a:gd name="T14" fmla="*/ 30 w 43"/>
                    <a:gd name="T15" fmla="*/ 26 h 27"/>
                    <a:gd name="T16" fmla="*/ 35 w 43"/>
                    <a:gd name="T17" fmla="*/ 23 h 27"/>
                    <a:gd name="T18" fmla="*/ 38 w 43"/>
                    <a:gd name="T19" fmla="*/ 20 h 27"/>
                    <a:gd name="T20" fmla="*/ 41 w 43"/>
                    <a:gd name="T21" fmla="*/ 15 h 27"/>
                    <a:gd name="T22" fmla="*/ 43 w 43"/>
                    <a:gd name="T23" fmla="*/ 10 h 27"/>
                    <a:gd name="T24" fmla="*/ 38 w 43"/>
                    <a:gd name="T25" fmla="*/ 0 h 27"/>
                    <a:gd name="T26" fmla="*/ 38 w 43"/>
                    <a:gd name="T27" fmla="*/ 1 h 27"/>
                    <a:gd name="T28" fmla="*/ 39 w 43"/>
                    <a:gd name="T29" fmla="*/ 7 h 27"/>
                    <a:gd name="T30" fmla="*/ 37 w 43"/>
                    <a:gd name="T31" fmla="*/ 12 h 27"/>
                    <a:gd name="T32" fmla="*/ 36 w 43"/>
                    <a:gd name="T33" fmla="*/ 13 h 27"/>
                    <a:gd name="T34" fmla="*/ 33 w 43"/>
                    <a:gd name="T35" fmla="*/ 17 h 27"/>
                    <a:gd name="T36" fmla="*/ 27 w 43"/>
                    <a:gd name="T37" fmla="*/ 21 h 27"/>
                    <a:gd name="T38" fmla="*/ 24 w 43"/>
                    <a:gd name="T39" fmla="*/ 22 h 27"/>
                    <a:gd name="T40" fmla="*/ 18 w 43"/>
                    <a:gd name="T41" fmla="*/ 22 h 27"/>
                    <a:gd name="T42" fmla="*/ 14 w 43"/>
                    <a:gd name="T43" fmla="*/ 21 h 27"/>
                    <a:gd name="T44" fmla="*/ 12 w 43"/>
                    <a:gd name="T45" fmla="*/ 21 h 27"/>
                    <a:gd name="T46" fmla="*/ 8 w 43"/>
                    <a:gd name="T47" fmla="*/ 17 h 27"/>
                    <a:gd name="T48" fmla="*/ 5 w 43"/>
                    <a:gd name="T49" fmla="*/ 12 h 27"/>
                    <a:gd name="T50" fmla="*/ 0 w 43"/>
                    <a:gd name="T51" fmla="*/ 4 h 27"/>
                    <a:gd name="T52" fmla="*/ 0 w 43"/>
                    <a:gd name="T53" fmla="*/ 9 h 27"/>
                    <a:gd name="T54" fmla="*/ 1 w 43"/>
                    <a:gd name="T55"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27">
                      <a:moveTo>
                        <a:pt x="1" y="14"/>
                      </a:moveTo>
                      <a:lnTo>
                        <a:pt x="3" y="20"/>
                      </a:lnTo>
                      <a:lnTo>
                        <a:pt x="7" y="23"/>
                      </a:lnTo>
                      <a:lnTo>
                        <a:pt x="11" y="26"/>
                      </a:lnTo>
                      <a:lnTo>
                        <a:pt x="12" y="26"/>
                      </a:lnTo>
                      <a:lnTo>
                        <a:pt x="18" y="27"/>
                      </a:lnTo>
                      <a:lnTo>
                        <a:pt x="23" y="27"/>
                      </a:lnTo>
                      <a:lnTo>
                        <a:pt x="30" y="26"/>
                      </a:lnTo>
                      <a:lnTo>
                        <a:pt x="35" y="23"/>
                      </a:lnTo>
                      <a:lnTo>
                        <a:pt x="38" y="20"/>
                      </a:lnTo>
                      <a:lnTo>
                        <a:pt x="41" y="15"/>
                      </a:lnTo>
                      <a:lnTo>
                        <a:pt x="43" y="10"/>
                      </a:lnTo>
                      <a:lnTo>
                        <a:pt x="38" y="0"/>
                      </a:lnTo>
                      <a:lnTo>
                        <a:pt x="38" y="1"/>
                      </a:lnTo>
                      <a:lnTo>
                        <a:pt x="39" y="7"/>
                      </a:lnTo>
                      <a:lnTo>
                        <a:pt x="37" y="12"/>
                      </a:lnTo>
                      <a:lnTo>
                        <a:pt x="36" y="13"/>
                      </a:lnTo>
                      <a:lnTo>
                        <a:pt x="33" y="17"/>
                      </a:lnTo>
                      <a:lnTo>
                        <a:pt x="27" y="21"/>
                      </a:lnTo>
                      <a:lnTo>
                        <a:pt x="24" y="22"/>
                      </a:lnTo>
                      <a:lnTo>
                        <a:pt x="18" y="22"/>
                      </a:lnTo>
                      <a:lnTo>
                        <a:pt x="14" y="21"/>
                      </a:lnTo>
                      <a:lnTo>
                        <a:pt x="12" y="21"/>
                      </a:lnTo>
                      <a:lnTo>
                        <a:pt x="8" y="17"/>
                      </a:lnTo>
                      <a:lnTo>
                        <a:pt x="5" y="12"/>
                      </a:lnTo>
                      <a:lnTo>
                        <a:pt x="0" y="4"/>
                      </a:lnTo>
                      <a:lnTo>
                        <a:pt x="0" y="9"/>
                      </a:lnTo>
                      <a:lnTo>
                        <a:pt x="1"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4" name="Line 3379"/>
                <p:cNvSpPr>
                  <a:spLocks noChangeShapeType="1"/>
                </p:cNvSpPr>
                <p:nvPr/>
              </p:nvSpPr>
              <p:spPr bwMode="auto">
                <a:xfrm flipH="1" flipV="1">
                  <a:off x="1553" y="2303"/>
                  <a:ext cx="21"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65" name="Line 3380"/>
                <p:cNvSpPr>
                  <a:spLocks noChangeShapeType="1"/>
                </p:cNvSpPr>
                <p:nvPr/>
              </p:nvSpPr>
              <p:spPr bwMode="auto">
                <a:xfrm flipH="1" flipV="1">
                  <a:off x="1574" y="2330"/>
                  <a:ext cx="15"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66" name="Line 3381"/>
                <p:cNvSpPr>
                  <a:spLocks noChangeShapeType="1"/>
                </p:cNvSpPr>
                <p:nvPr/>
              </p:nvSpPr>
              <p:spPr bwMode="auto">
                <a:xfrm>
                  <a:off x="1553" y="2303"/>
                  <a:ext cx="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67" name="Line 3382"/>
                <p:cNvSpPr>
                  <a:spLocks noChangeShapeType="1"/>
                </p:cNvSpPr>
                <p:nvPr/>
              </p:nvSpPr>
              <p:spPr bwMode="auto">
                <a:xfrm flipH="1" flipV="1">
                  <a:off x="1617" y="2355"/>
                  <a:ext cx="2"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68" name="Freeform 3383"/>
                <p:cNvSpPr>
                  <a:spLocks/>
                </p:cNvSpPr>
                <p:nvPr/>
              </p:nvSpPr>
              <p:spPr bwMode="auto">
                <a:xfrm>
                  <a:off x="1610" y="2360"/>
                  <a:ext cx="6" cy="4"/>
                </a:xfrm>
                <a:custGeom>
                  <a:avLst/>
                  <a:gdLst>
                    <a:gd name="T0" fmla="*/ 0 w 39"/>
                    <a:gd name="T1" fmla="*/ 14 h 26"/>
                    <a:gd name="T2" fmla="*/ 6 w 39"/>
                    <a:gd name="T3" fmla="*/ 25 h 26"/>
                    <a:gd name="T4" fmla="*/ 5 w 39"/>
                    <a:gd name="T5" fmla="*/ 21 h 26"/>
                    <a:gd name="T6" fmla="*/ 5 w 39"/>
                    <a:gd name="T7" fmla="*/ 16 h 26"/>
                    <a:gd name="T8" fmla="*/ 7 w 39"/>
                    <a:gd name="T9" fmla="*/ 12 h 26"/>
                    <a:gd name="T10" fmla="*/ 12 w 39"/>
                    <a:gd name="T11" fmla="*/ 9 h 26"/>
                    <a:gd name="T12" fmla="*/ 12 w 39"/>
                    <a:gd name="T13" fmla="*/ 9 h 26"/>
                    <a:gd name="T14" fmla="*/ 18 w 39"/>
                    <a:gd name="T15" fmla="*/ 7 h 26"/>
                    <a:gd name="T16" fmla="*/ 22 w 39"/>
                    <a:gd name="T17" fmla="*/ 7 h 26"/>
                    <a:gd name="T18" fmla="*/ 27 w 39"/>
                    <a:gd name="T19" fmla="*/ 7 h 26"/>
                    <a:gd name="T20" fmla="*/ 28 w 39"/>
                    <a:gd name="T21" fmla="*/ 7 h 26"/>
                    <a:gd name="T22" fmla="*/ 33 w 39"/>
                    <a:gd name="T23" fmla="*/ 9 h 26"/>
                    <a:gd name="T24" fmla="*/ 36 w 39"/>
                    <a:gd name="T25" fmla="*/ 13 h 26"/>
                    <a:gd name="T26" fmla="*/ 37 w 39"/>
                    <a:gd name="T27" fmla="*/ 17 h 26"/>
                    <a:gd name="T28" fmla="*/ 39 w 39"/>
                    <a:gd name="T29" fmla="*/ 26 h 26"/>
                    <a:gd name="T30" fmla="*/ 37 w 39"/>
                    <a:gd name="T31" fmla="*/ 5 h 26"/>
                    <a:gd name="T32" fmla="*/ 33 w 39"/>
                    <a:gd name="T33" fmla="*/ 3 h 26"/>
                    <a:gd name="T34" fmla="*/ 28 w 39"/>
                    <a:gd name="T35" fmla="*/ 0 h 26"/>
                    <a:gd name="T36" fmla="*/ 23 w 39"/>
                    <a:gd name="T37" fmla="*/ 0 h 26"/>
                    <a:gd name="T38" fmla="*/ 17 w 39"/>
                    <a:gd name="T39" fmla="*/ 1 h 26"/>
                    <a:gd name="T40" fmla="*/ 13 w 39"/>
                    <a:gd name="T41" fmla="*/ 3 h 26"/>
                    <a:gd name="T42" fmla="*/ 8 w 39"/>
                    <a:gd name="T43" fmla="*/ 5 h 26"/>
                    <a:gd name="T44" fmla="*/ 7 w 39"/>
                    <a:gd name="T45" fmla="*/ 5 h 26"/>
                    <a:gd name="T46" fmla="*/ 3 w 39"/>
                    <a:gd name="T47" fmla="*/ 9 h 26"/>
                    <a:gd name="T48" fmla="*/ 3 w 39"/>
                    <a:gd name="T49" fmla="*/ 9 h 26"/>
                    <a:gd name="T50" fmla="*/ 0 w 39"/>
                    <a:gd name="T51"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26">
                      <a:moveTo>
                        <a:pt x="0" y="14"/>
                      </a:moveTo>
                      <a:lnTo>
                        <a:pt x="6" y="25"/>
                      </a:lnTo>
                      <a:lnTo>
                        <a:pt x="5" y="21"/>
                      </a:lnTo>
                      <a:lnTo>
                        <a:pt x="5" y="16"/>
                      </a:lnTo>
                      <a:lnTo>
                        <a:pt x="7" y="12"/>
                      </a:lnTo>
                      <a:lnTo>
                        <a:pt x="12" y="9"/>
                      </a:lnTo>
                      <a:lnTo>
                        <a:pt x="12" y="9"/>
                      </a:lnTo>
                      <a:lnTo>
                        <a:pt x="18" y="7"/>
                      </a:lnTo>
                      <a:lnTo>
                        <a:pt x="22" y="7"/>
                      </a:lnTo>
                      <a:lnTo>
                        <a:pt x="27" y="7"/>
                      </a:lnTo>
                      <a:lnTo>
                        <a:pt x="28" y="7"/>
                      </a:lnTo>
                      <a:lnTo>
                        <a:pt x="33" y="9"/>
                      </a:lnTo>
                      <a:lnTo>
                        <a:pt x="36" y="13"/>
                      </a:lnTo>
                      <a:lnTo>
                        <a:pt x="37" y="17"/>
                      </a:lnTo>
                      <a:lnTo>
                        <a:pt x="39" y="26"/>
                      </a:lnTo>
                      <a:lnTo>
                        <a:pt x="37" y="5"/>
                      </a:lnTo>
                      <a:lnTo>
                        <a:pt x="33" y="3"/>
                      </a:lnTo>
                      <a:lnTo>
                        <a:pt x="28" y="0"/>
                      </a:lnTo>
                      <a:lnTo>
                        <a:pt x="23" y="0"/>
                      </a:lnTo>
                      <a:lnTo>
                        <a:pt x="17" y="1"/>
                      </a:lnTo>
                      <a:lnTo>
                        <a:pt x="13" y="3"/>
                      </a:lnTo>
                      <a:lnTo>
                        <a:pt x="8" y="5"/>
                      </a:lnTo>
                      <a:lnTo>
                        <a:pt x="7" y="5"/>
                      </a:lnTo>
                      <a:lnTo>
                        <a:pt x="3" y="9"/>
                      </a:lnTo>
                      <a:lnTo>
                        <a:pt x="3" y="9"/>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69" name="Freeform 3384"/>
                <p:cNvSpPr>
                  <a:spLocks/>
                </p:cNvSpPr>
                <p:nvPr/>
              </p:nvSpPr>
              <p:spPr bwMode="auto">
                <a:xfrm>
                  <a:off x="1610" y="2361"/>
                  <a:ext cx="7" cy="6"/>
                </a:xfrm>
                <a:custGeom>
                  <a:avLst/>
                  <a:gdLst>
                    <a:gd name="T0" fmla="*/ 1 w 45"/>
                    <a:gd name="T1" fmla="*/ 21 h 36"/>
                    <a:gd name="T2" fmla="*/ 4 w 45"/>
                    <a:gd name="T3" fmla="*/ 36 h 36"/>
                    <a:gd name="T4" fmla="*/ 45 w 45"/>
                    <a:gd name="T5" fmla="*/ 26 h 36"/>
                    <a:gd name="T6" fmla="*/ 42 w 45"/>
                    <a:gd name="T7" fmla="*/ 10 h 36"/>
                    <a:gd name="T8" fmla="*/ 42 w 45"/>
                    <a:gd name="T9" fmla="*/ 10 h 36"/>
                    <a:gd name="T10" fmla="*/ 40 w 45"/>
                    <a:gd name="T11" fmla="*/ 4 h 36"/>
                    <a:gd name="T12" fmla="*/ 37 w 45"/>
                    <a:gd name="T13" fmla="*/ 0 h 36"/>
                    <a:gd name="T14" fmla="*/ 39 w 45"/>
                    <a:gd name="T15" fmla="*/ 21 h 36"/>
                    <a:gd name="T16" fmla="*/ 8 w 45"/>
                    <a:gd name="T17" fmla="*/ 30 h 36"/>
                    <a:gd name="T18" fmla="*/ 6 w 45"/>
                    <a:gd name="T19" fmla="*/ 20 h 36"/>
                    <a:gd name="T20" fmla="*/ 0 w 45"/>
                    <a:gd name="T21" fmla="*/ 9 h 36"/>
                    <a:gd name="T22" fmla="*/ 0 w 45"/>
                    <a:gd name="T23" fmla="*/ 9 h 36"/>
                    <a:gd name="T24" fmla="*/ 0 w 45"/>
                    <a:gd name="T25" fmla="*/ 15 h 36"/>
                    <a:gd name="T26" fmla="*/ 0 w 45"/>
                    <a:gd name="T27" fmla="*/ 16 h 36"/>
                    <a:gd name="T28" fmla="*/ 1 w 45"/>
                    <a:gd name="T2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6">
                      <a:moveTo>
                        <a:pt x="1" y="21"/>
                      </a:moveTo>
                      <a:lnTo>
                        <a:pt x="4" y="36"/>
                      </a:lnTo>
                      <a:lnTo>
                        <a:pt x="45" y="26"/>
                      </a:lnTo>
                      <a:lnTo>
                        <a:pt x="42" y="10"/>
                      </a:lnTo>
                      <a:lnTo>
                        <a:pt x="42" y="10"/>
                      </a:lnTo>
                      <a:lnTo>
                        <a:pt x="40" y="4"/>
                      </a:lnTo>
                      <a:lnTo>
                        <a:pt x="37" y="0"/>
                      </a:lnTo>
                      <a:lnTo>
                        <a:pt x="39" y="21"/>
                      </a:lnTo>
                      <a:lnTo>
                        <a:pt x="8" y="30"/>
                      </a:lnTo>
                      <a:lnTo>
                        <a:pt x="6" y="20"/>
                      </a:lnTo>
                      <a:lnTo>
                        <a:pt x="0" y="9"/>
                      </a:lnTo>
                      <a:lnTo>
                        <a:pt x="0" y="9"/>
                      </a:lnTo>
                      <a:lnTo>
                        <a:pt x="0" y="15"/>
                      </a:lnTo>
                      <a:lnTo>
                        <a:pt x="0" y="16"/>
                      </a:lnTo>
                      <a:lnTo>
                        <a:pt x="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0" name="Freeform 3385"/>
                <p:cNvSpPr>
                  <a:spLocks/>
                </p:cNvSpPr>
                <p:nvPr/>
              </p:nvSpPr>
              <p:spPr bwMode="auto">
                <a:xfrm>
                  <a:off x="1607" y="2353"/>
                  <a:ext cx="9" cy="7"/>
                </a:xfrm>
                <a:custGeom>
                  <a:avLst/>
                  <a:gdLst>
                    <a:gd name="T0" fmla="*/ 0 w 49"/>
                    <a:gd name="T1" fmla="*/ 10 h 41"/>
                    <a:gd name="T2" fmla="*/ 7 w 49"/>
                    <a:gd name="T3" fmla="*/ 41 h 41"/>
                    <a:gd name="T4" fmla="*/ 49 w 49"/>
                    <a:gd name="T5" fmla="*/ 31 h 41"/>
                    <a:gd name="T6" fmla="*/ 41 w 49"/>
                    <a:gd name="T7" fmla="*/ 0 h 41"/>
                    <a:gd name="T8" fmla="*/ 36 w 49"/>
                    <a:gd name="T9" fmla="*/ 1 h 41"/>
                    <a:gd name="T10" fmla="*/ 42 w 49"/>
                    <a:gd name="T11" fmla="*/ 26 h 41"/>
                    <a:gd name="T12" fmla="*/ 29 w 49"/>
                    <a:gd name="T13" fmla="*/ 30 h 41"/>
                    <a:gd name="T14" fmla="*/ 23 w 49"/>
                    <a:gd name="T15" fmla="*/ 7 h 41"/>
                    <a:gd name="T16" fmla="*/ 18 w 49"/>
                    <a:gd name="T17" fmla="*/ 8 h 41"/>
                    <a:gd name="T18" fmla="*/ 23 w 49"/>
                    <a:gd name="T19" fmla="*/ 31 h 41"/>
                    <a:gd name="T20" fmla="*/ 10 w 49"/>
                    <a:gd name="T21" fmla="*/ 34 h 41"/>
                    <a:gd name="T22" fmla="*/ 5 w 49"/>
                    <a:gd name="T23" fmla="*/ 9 h 41"/>
                    <a:gd name="T24" fmla="*/ 0 w 49"/>
                    <a:gd name="T25" fmla="*/ 1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41">
                      <a:moveTo>
                        <a:pt x="0" y="10"/>
                      </a:moveTo>
                      <a:lnTo>
                        <a:pt x="7" y="41"/>
                      </a:lnTo>
                      <a:lnTo>
                        <a:pt x="49" y="31"/>
                      </a:lnTo>
                      <a:lnTo>
                        <a:pt x="41" y="0"/>
                      </a:lnTo>
                      <a:lnTo>
                        <a:pt x="36" y="1"/>
                      </a:lnTo>
                      <a:lnTo>
                        <a:pt x="42" y="26"/>
                      </a:lnTo>
                      <a:lnTo>
                        <a:pt x="29" y="30"/>
                      </a:lnTo>
                      <a:lnTo>
                        <a:pt x="23" y="7"/>
                      </a:lnTo>
                      <a:lnTo>
                        <a:pt x="18" y="8"/>
                      </a:lnTo>
                      <a:lnTo>
                        <a:pt x="23" y="31"/>
                      </a:lnTo>
                      <a:lnTo>
                        <a:pt x="10" y="34"/>
                      </a:lnTo>
                      <a:lnTo>
                        <a:pt x="5" y="9"/>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1" name="Freeform 3386"/>
                <p:cNvSpPr>
                  <a:spLocks/>
                </p:cNvSpPr>
                <p:nvPr/>
              </p:nvSpPr>
              <p:spPr bwMode="auto">
                <a:xfrm>
                  <a:off x="1607" y="2347"/>
                  <a:ext cx="7" cy="6"/>
                </a:xfrm>
                <a:custGeom>
                  <a:avLst/>
                  <a:gdLst>
                    <a:gd name="T0" fmla="*/ 0 w 42"/>
                    <a:gd name="T1" fmla="*/ 31 h 36"/>
                    <a:gd name="T2" fmla="*/ 1 w 42"/>
                    <a:gd name="T3" fmla="*/ 36 h 36"/>
                    <a:gd name="T4" fmla="*/ 42 w 42"/>
                    <a:gd name="T5" fmla="*/ 26 h 36"/>
                    <a:gd name="T6" fmla="*/ 36 w 42"/>
                    <a:gd name="T7" fmla="*/ 0 h 36"/>
                    <a:gd name="T8" fmla="*/ 32 w 42"/>
                    <a:gd name="T9" fmla="*/ 2 h 36"/>
                    <a:gd name="T10" fmla="*/ 36 w 42"/>
                    <a:gd name="T11" fmla="*/ 22 h 36"/>
                    <a:gd name="T12" fmla="*/ 0 w 42"/>
                    <a:gd name="T13" fmla="*/ 31 h 36"/>
                  </a:gdLst>
                  <a:ahLst/>
                  <a:cxnLst>
                    <a:cxn ang="0">
                      <a:pos x="T0" y="T1"/>
                    </a:cxn>
                    <a:cxn ang="0">
                      <a:pos x="T2" y="T3"/>
                    </a:cxn>
                    <a:cxn ang="0">
                      <a:pos x="T4" y="T5"/>
                    </a:cxn>
                    <a:cxn ang="0">
                      <a:pos x="T6" y="T7"/>
                    </a:cxn>
                    <a:cxn ang="0">
                      <a:pos x="T8" y="T9"/>
                    </a:cxn>
                    <a:cxn ang="0">
                      <a:pos x="T10" y="T11"/>
                    </a:cxn>
                    <a:cxn ang="0">
                      <a:pos x="T12" y="T13"/>
                    </a:cxn>
                  </a:cxnLst>
                  <a:rect l="0" t="0" r="r" b="b"/>
                  <a:pathLst>
                    <a:path w="42" h="36">
                      <a:moveTo>
                        <a:pt x="0" y="31"/>
                      </a:moveTo>
                      <a:lnTo>
                        <a:pt x="1" y="36"/>
                      </a:lnTo>
                      <a:lnTo>
                        <a:pt x="42" y="26"/>
                      </a:lnTo>
                      <a:lnTo>
                        <a:pt x="36" y="0"/>
                      </a:lnTo>
                      <a:lnTo>
                        <a:pt x="32" y="2"/>
                      </a:lnTo>
                      <a:lnTo>
                        <a:pt x="36" y="22"/>
                      </a:lnTo>
                      <a:lnTo>
                        <a:pt x="0"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2" name="Line 3387"/>
                <p:cNvSpPr>
                  <a:spLocks noChangeShapeType="1"/>
                </p:cNvSpPr>
                <p:nvPr/>
              </p:nvSpPr>
              <p:spPr bwMode="auto">
                <a:xfrm>
                  <a:off x="1607" y="2356"/>
                  <a:ext cx="3"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73" name="Line 3388"/>
                <p:cNvSpPr>
                  <a:spLocks noChangeShapeType="1"/>
                </p:cNvSpPr>
                <p:nvPr/>
              </p:nvSpPr>
              <p:spPr bwMode="auto">
                <a:xfrm flipH="1" flipV="1">
                  <a:off x="1729" y="2176"/>
                  <a:ext cx="30" cy="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74" name="Line 3389"/>
                <p:cNvSpPr>
                  <a:spLocks noChangeShapeType="1"/>
                </p:cNvSpPr>
                <p:nvPr/>
              </p:nvSpPr>
              <p:spPr bwMode="auto">
                <a:xfrm flipH="1" flipV="1">
                  <a:off x="1675" y="2361"/>
                  <a:ext cx="1"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75" name="Line 3390"/>
                <p:cNvSpPr>
                  <a:spLocks noChangeShapeType="1"/>
                </p:cNvSpPr>
                <p:nvPr/>
              </p:nvSpPr>
              <p:spPr bwMode="auto">
                <a:xfrm flipV="1">
                  <a:off x="1759" y="2253"/>
                  <a:ext cx="31"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76" name="Freeform 3391"/>
                <p:cNvSpPr>
                  <a:spLocks/>
                </p:cNvSpPr>
                <p:nvPr/>
              </p:nvSpPr>
              <p:spPr bwMode="auto">
                <a:xfrm>
                  <a:off x="1764" y="2140"/>
                  <a:ext cx="5" cy="8"/>
                </a:xfrm>
                <a:custGeom>
                  <a:avLst/>
                  <a:gdLst>
                    <a:gd name="T0" fmla="*/ 26 w 33"/>
                    <a:gd name="T1" fmla="*/ 0 h 51"/>
                    <a:gd name="T2" fmla="*/ 0 w 33"/>
                    <a:gd name="T3" fmla="*/ 13 h 51"/>
                    <a:gd name="T4" fmla="*/ 20 w 33"/>
                    <a:gd name="T5" fmla="*/ 51 h 51"/>
                    <a:gd name="T6" fmla="*/ 25 w 33"/>
                    <a:gd name="T7" fmla="*/ 49 h 51"/>
                    <a:gd name="T8" fmla="*/ 16 w 33"/>
                    <a:gd name="T9" fmla="*/ 32 h 51"/>
                    <a:gd name="T10" fmla="*/ 33 w 33"/>
                    <a:gd name="T11" fmla="*/ 22 h 51"/>
                    <a:gd name="T12" fmla="*/ 31 w 33"/>
                    <a:gd name="T13" fmla="*/ 18 h 51"/>
                    <a:gd name="T14" fmla="*/ 13 w 33"/>
                    <a:gd name="T15" fmla="*/ 27 h 51"/>
                    <a:gd name="T16" fmla="*/ 8 w 33"/>
                    <a:gd name="T17" fmla="*/ 15 h 51"/>
                    <a:gd name="T18" fmla="*/ 28 w 33"/>
                    <a:gd name="T19" fmla="*/ 4 h 51"/>
                    <a:gd name="T20" fmla="*/ 26 w 33"/>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51">
                      <a:moveTo>
                        <a:pt x="26" y="0"/>
                      </a:moveTo>
                      <a:lnTo>
                        <a:pt x="0" y="13"/>
                      </a:lnTo>
                      <a:lnTo>
                        <a:pt x="20" y="51"/>
                      </a:lnTo>
                      <a:lnTo>
                        <a:pt x="25" y="49"/>
                      </a:lnTo>
                      <a:lnTo>
                        <a:pt x="16" y="32"/>
                      </a:lnTo>
                      <a:lnTo>
                        <a:pt x="33" y="22"/>
                      </a:lnTo>
                      <a:lnTo>
                        <a:pt x="31" y="18"/>
                      </a:lnTo>
                      <a:lnTo>
                        <a:pt x="13" y="27"/>
                      </a:lnTo>
                      <a:lnTo>
                        <a:pt x="8" y="15"/>
                      </a:lnTo>
                      <a:lnTo>
                        <a:pt x="28" y="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7" name="Freeform 3392"/>
                <p:cNvSpPr>
                  <a:spLocks/>
                </p:cNvSpPr>
                <p:nvPr/>
              </p:nvSpPr>
              <p:spPr bwMode="auto">
                <a:xfrm>
                  <a:off x="1772" y="2137"/>
                  <a:ext cx="5" cy="8"/>
                </a:xfrm>
                <a:custGeom>
                  <a:avLst/>
                  <a:gdLst>
                    <a:gd name="T0" fmla="*/ 8 w 28"/>
                    <a:gd name="T1" fmla="*/ 0 h 45"/>
                    <a:gd name="T2" fmla="*/ 0 w 28"/>
                    <a:gd name="T3" fmla="*/ 6 h 45"/>
                    <a:gd name="T4" fmla="*/ 0 w 28"/>
                    <a:gd name="T5" fmla="*/ 6 h 45"/>
                    <a:gd name="T6" fmla="*/ 5 w 28"/>
                    <a:gd name="T7" fmla="*/ 5 h 45"/>
                    <a:gd name="T8" fmla="*/ 10 w 28"/>
                    <a:gd name="T9" fmla="*/ 6 h 45"/>
                    <a:gd name="T10" fmla="*/ 12 w 28"/>
                    <a:gd name="T11" fmla="*/ 8 h 45"/>
                    <a:gd name="T12" fmla="*/ 17 w 28"/>
                    <a:gd name="T13" fmla="*/ 11 h 45"/>
                    <a:gd name="T14" fmla="*/ 20 w 28"/>
                    <a:gd name="T15" fmla="*/ 16 h 45"/>
                    <a:gd name="T16" fmla="*/ 21 w 28"/>
                    <a:gd name="T17" fmla="*/ 18 h 45"/>
                    <a:gd name="T18" fmla="*/ 23 w 28"/>
                    <a:gd name="T19" fmla="*/ 24 h 45"/>
                    <a:gd name="T20" fmla="*/ 22 w 28"/>
                    <a:gd name="T21" fmla="*/ 29 h 45"/>
                    <a:gd name="T22" fmla="*/ 22 w 28"/>
                    <a:gd name="T23" fmla="*/ 30 h 45"/>
                    <a:gd name="T24" fmla="*/ 20 w 28"/>
                    <a:gd name="T25" fmla="*/ 34 h 45"/>
                    <a:gd name="T26" fmla="*/ 14 w 28"/>
                    <a:gd name="T27" fmla="*/ 37 h 45"/>
                    <a:gd name="T28" fmla="*/ 6 w 28"/>
                    <a:gd name="T29" fmla="*/ 45 h 45"/>
                    <a:gd name="T30" fmla="*/ 11 w 28"/>
                    <a:gd name="T31" fmla="*/ 44 h 45"/>
                    <a:gd name="T32" fmla="*/ 17 w 28"/>
                    <a:gd name="T33" fmla="*/ 42 h 45"/>
                    <a:gd name="T34" fmla="*/ 22 w 28"/>
                    <a:gd name="T35" fmla="*/ 39 h 45"/>
                    <a:gd name="T36" fmla="*/ 25 w 28"/>
                    <a:gd name="T37" fmla="*/ 35 h 45"/>
                    <a:gd name="T38" fmla="*/ 27 w 28"/>
                    <a:gd name="T39" fmla="*/ 30 h 45"/>
                    <a:gd name="T40" fmla="*/ 27 w 28"/>
                    <a:gd name="T41" fmla="*/ 30 h 45"/>
                    <a:gd name="T42" fmla="*/ 28 w 28"/>
                    <a:gd name="T43" fmla="*/ 25 h 45"/>
                    <a:gd name="T44" fmla="*/ 27 w 28"/>
                    <a:gd name="T45" fmla="*/ 19 h 45"/>
                    <a:gd name="T46" fmla="*/ 25 w 28"/>
                    <a:gd name="T47" fmla="*/ 13 h 45"/>
                    <a:gd name="T48" fmla="*/ 25 w 28"/>
                    <a:gd name="T49" fmla="*/ 13 h 45"/>
                    <a:gd name="T50" fmla="*/ 22 w 28"/>
                    <a:gd name="T51" fmla="*/ 8 h 45"/>
                    <a:gd name="T52" fmla="*/ 18 w 28"/>
                    <a:gd name="T53" fmla="*/ 4 h 45"/>
                    <a:gd name="T54" fmla="*/ 12 w 28"/>
                    <a:gd name="T55" fmla="*/ 1 h 45"/>
                    <a:gd name="T56" fmla="*/ 8 w 28"/>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5">
                      <a:moveTo>
                        <a:pt x="8" y="0"/>
                      </a:moveTo>
                      <a:lnTo>
                        <a:pt x="0" y="6"/>
                      </a:lnTo>
                      <a:lnTo>
                        <a:pt x="0" y="6"/>
                      </a:lnTo>
                      <a:lnTo>
                        <a:pt x="5" y="5"/>
                      </a:lnTo>
                      <a:lnTo>
                        <a:pt x="10" y="6"/>
                      </a:lnTo>
                      <a:lnTo>
                        <a:pt x="12" y="8"/>
                      </a:lnTo>
                      <a:lnTo>
                        <a:pt x="17" y="11"/>
                      </a:lnTo>
                      <a:lnTo>
                        <a:pt x="20" y="16"/>
                      </a:lnTo>
                      <a:lnTo>
                        <a:pt x="21" y="18"/>
                      </a:lnTo>
                      <a:lnTo>
                        <a:pt x="23" y="24"/>
                      </a:lnTo>
                      <a:lnTo>
                        <a:pt x="22" y="29"/>
                      </a:lnTo>
                      <a:lnTo>
                        <a:pt x="22" y="30"/>
                      </a:lnTo>
                      <a:lnTo>
                        <a:pt x="20" y="34"/>
                      </a:lnTo>
                      <a:lnTo>
                        <a:pt x="14" y="37"/>
                      </a:lnTo>
                      <a:lnTo>
                        <a:pt x="6" y="45"/>
                      </a:lnTo>
                      <a:lnTo>
                        <a:pt x="11" y="44"/>
                      </a:lnTo>
                      <a:lnTo>
                        <a:pt x="17" y="42"/>
                      </a:lnTo>
                      <a:lnTo>
                        <a:pt x="22" y="39"/>
                      </a:lnTo>
                      <a:lnTo>
                        <a:pt x="25" y="35"/>
                      </a:lnTo>
                      <a:lnTo>
                        <a:pt x="27" y="30"/>
                      </a:lnTo>
                      <a:lnTo>
                        <a:pt x="27" y="30"/>
                      </a:lnTo>
                      <a:lnTo>
                        <a:pt x="28" y="25"/>
                      </a:lnTo>
                      <a:lnTo>
                        <a:pt x="27" y="19"/>
                      </a:lnTo>
                      <a:lnTo>
                        <a:pt x="25" y="13"/>
                      </a:lnTo>
                      <a:lnTo>
                        <a:pt x="25" y="13"/>
                      </a:lnTo>
                      <a:lnTo>
                        <a:pt x="22" y="8"/>
                      </a:lnTo>
                      <a:lnTo>
                        <a:pt x="18" y="4"/>
                      </a:lnTo>
                      <a:lnTo>
                        <a:pt x="12"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8" name="Freeform 3393"/>
                <p:cNvSpPr>
                  <a:spLocks/>
                </p:cNvSpPr>
                <p:nvPr/>
              </p:nvSpPr>
              <p:spPr bwMode="auto">
                <a:xfrm>
                  <a:off x="1770" y="2137"/>
                  <a:ext cx="5" cy="8"/>
                </a:xfrm>
                <a:custGeom>
                  <a:avLst/>
                  <a:gdLst>
                    <a:gd name="T0" fmla="*/ 11 w 28"/>
                    <a:gd name="T1" fmla="*/ 2 h 45"/>
                    <a:gd name="T2" fmla="*/ 6 w 28"/>
                    <a:gd name="T3" fmla="*/ 5 h 45"/>
                    <a:gd name="T4" fmla="*/ 3 w 28"/>
                    <a:gd name="T5" fmla="*/ 10 h 45"/>
                    <a:gd name="T6" fmla="*/ 1 w 28"/>
                    <a:gd name="T7" fmla="*/ 15 h 45"/>
                    <a:gd name="T8" fmla="*/ 1 w 28"/>
                    <a:gd name="T9" fmla="*/ 16 h 45"/>
                    <a:gd name="T10" fmla="*/ 0 w 28"/>
                    <a:gd name="T11" fmla="*/ 21 h 45"/>
                    <a:gd name="T12" fmla="*/ 1 w 28"/>
                    <a:gd name="T13" fmla="*/ 27 h 45"/>
                    <a:gd name="T14" fmla="*/ 3 w 28"/>
                    <a:gd name="T15" fmla="*/ 32 h 45"/>
                    <a:gd name="T16" fmla="*/ 6 w 28"/>
                    <a:gd name="T17" fmla="*/ 36 h 45"/>
                    <a:gd name="T18" fmla="*/ 10 w 28"/>
                    <a:gd name="T19" fmla="*/ 41 h 45"/>
                    <a:gd name="T20" fmla="*/ 15 w 28"/>
                    <a:gd name="T21" fmla="*/ 44 h 45"/>
                    <a:gd name="T22" fmla="*/ 20 w 28"/>
                    <a:gd name="T23" fmla="*/ 45 h 45"/>
                    <a:gd name="T24" fmla="*/ 28 w 28"/>
                    <a:gd name="T25" fmla="*/ 37 h 45"/>
                    <a:gd name="T26" fmla="*/ 28 w 28"/>
                    <a:gd name="T27" fmla="*/ 38 h 45"/>
                    <a:gd name="T28" fmla="*/ 23 w 28"/>
                    <a:gd name="T29" fmla="*/ 39 h 45"/>
                    <a:gd name="T30" fmla="*/ 18 w 28"/>
                    <a:gd name="T31" fmla="*/ 38 h 45"/>
                    <a:gd name="T32" fmla="*/ 16 w 28"/>
                    <a:gd name="T33" fmla="*/ 37 h 45"/>
                    <a:gd name="T34" fmla="*/ 11 w 28"/>
                    <a:gd name="T35" fmla="*/ 34 h 45"/>
                    <a:gd name="T36" fmla="*/ 8 w 28"/>
                    <a:gd name="T37" fmla="*/ 30 h 45"/>
                    <a:gd name="T38" fmla="*/ 7 w 28"/>
                    <a:gd name="T39" fmla="*/ 26 h 45"/>
                    <a:gd name="T40" fmla="*/ 5 w 28"/>
                    <a:gd name="T41" fmla="*/ 20 h 45"/>
                    <a:gd name="T42" fmla="*/ 6 w 28"/>
                    <a:gd name="T43" fmla="*/ 16 h 45"/>
                    <a:gd name="T44" fmla="*/ 6 w 28"/>
                    <a:gd name="T45" fmla="*/ 15 h 45"/>
                    <a:gd name="T46" fmla="*/ 8 w 28"/>
                    <a:gd name="T47" fmla="*/ 11 h 45"/>
                    <a:gd name="T48" fmla="*/ 14 w 28"/>
                    <a:gd name="T49" fmla="*/ 6 h 45"/>
                    <a:gd name="T50" fmla="*/ 22 w 28"/>
                    <a:gd name="T51" fmla="*/ 0 h 45"/>
                    <a:gd name="T52" fmla="*/ 17 w 28"/>
                    <a:gd name="T53" fmla="*/ 0 h 45"/>
                    <a:gd name="T54" fmla="*/ 11 w 28"/>
                    <a:gd name="T55"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45">
                      <a:moveTo>
                        <a:pt x="11" y="2"/>
                      </a:moveTo>
                      <a:lnTo>
                        <a:pt x="6" y="5"/>
                      </a:lnTo>
                      <a:lnTo>
                        <a:pt x="3" y="10"/>
                      </a:lnTo>
                      <a:lnTo>
                        <a:pt x="1" y="15"/>
                      </a:lnTo>
                      <a:lnTo>
                        <a:pt x="1" y="16"/>
                      </a:lnTo>
                      <a:lnTo>
                        <a:pt x="0" y="21"/>
                      </a:lnTo>
                      <a:lnTo>
                        <a:pt x="1" y="27"/>
                      </a:lnTo>
                      <a:lnTo>
                        <a:pt x="3" y="32"/>
                      </a:lnTo>
                      <a:lnTo>
                        <a:pt x="6" y="36"/>
                      </a:lnTo>
                      <a:lnTo>
                        <a:pt x="10" y="41"/>
                      </a:lnTo>
                      <a:lnTo>
                        <a:pt x="15" y="44"/>
                      </a:lnTo>
                      <a:lnTo>
                        <a:pt x="20" y="45"/>
                      </a:lnTo>
                      <a:lnTo>
                        <a:pt x="28" y="37"/>
                      </a:lnTo>
                      <a:lnTo>
                        <a:pt x="28" y="38"/>
                      </a:lnTo>
                      <a:lnTo>
                        <a:pt x="23" y="39"/>
                      </a:lnTo>
                      <a:lnTo>
                        <a:pt x="18" y="38"/>
                      </a:lnTo>
                      <a:lnTo>
                        <a:pt x="16" y="37"/>
                      </a:lnTo>
                      <a:lnTo>
                        <a:pt x="11" y="34"/>
                      </a:lnTo>
                      <a:lnTo>
                        <a:pt x="8" y="30"/>
                      </a:lnTo>
                      <a:lnTo>
                        <a:pt x="7" y="26"/>
                      </a:lnTo>
                      <a:lnTo>
                        <a:pt x="5" y="20"/>
                      </a:lnTo>
                      <a:lnTo>
                        <a:pt x="6" y="16"/>
                      </a:lnTo>
                      <a:lnTo>
                        <a:pt x="6" y="15"/>
                      </a:lnTo>
                      <a:lnTo>
                        <a:pt x="8" y="11"/>
                      </a:lnTo>
                      <a:lnTo>
                        <a:pt x="14" y="6"/>
                      </a:lnTo>
                      <a:lnTo>
                        <a:pt x="22" y="0"/>
                      </a:lnTo>
                      <a:lnTo>
                        <a:pt x="17" y="0"/>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9" name="Freeform 3394"/>
                <p:cNvSpPr>
                  <a:spLocks/>
                </p:cNvSpPr>
                <p:nvPr/>
              </p:nvSpPr>
              <p:spPr bwMode="auto">
                <a:xfrm>
                  <a:off x="1780" y="2137"/>
                  <a:ext cx="5" cy="3"/>
                </a:xfrm>
                <a:custGeom>
                  <a:avLst/>
                  <a:gdLst>
                    <a:gd name="T0" fmla="*/ 9 w 31"/>
                    <a:gd name="T1" fmla="*/ 0 h 14"/>
                    <a:gd name="T2" fmla="*/ 0 w 31"/>
                    <a:gd name="T3" fmla="*/ 5 h 14"/>
                    <a:gd name="T4" fmla="*/ 3 w 31"/>
                    <a:gd name="T5" fmla="*/ 4 h 14"/>
                    <a:gd name="T6" fmla="*/ 8 w 31"/>
                    <a:gd name="T7" fmla="*/ 4 h 14"/>
                    <a:gd name="T8" fmla="*/ 12 w 31"/>
                    <a:gd name="T9" fmla="*/ 7 h 14"/>
                    <a:gd name="T10" fmla="*/ 14 w 31"/>
                    <a:gd name="T11" fmla="*/ 8 h 14"/>
                    <a:gd name="T12" fmla="*/ 18 w 31"/>
                    <a:gd name="T13" fmla="*/ 10 h 14"/>
                    <a:gd name="T14" fmla="*/ 25 w 31"/>
                    <a:gd name="T15" fmla="*/ 14 h 14"/>
                    <a:gd name="T16" fmla="*/ 31 w 31"/>
                    <a:gd name="T17" fmla="*/ 11 h 14"/>
                    <a:gd name="T18" fmla="*/ 19 w 31"/>
                    <a:gd name="T19" fmla="*/ 3 h 14"/>
                    <a:gd name="T20" fmla="*/ 14 w 31"/>
                    <a:gd name="T21" fmla="*/ 1 h 14"/>
                    <a:gd name="T22" fmla="*/ 9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9" y="0"/>
                      </a:moveTo>
                      <a:lnTo>
                        <a:pt x="0" y="5"/>
                      </a:lnTo>
                      <a:lnTo>
                        <a:pt x="3" y="4"/>
                      </a:lnTo>
                      <a:lnTo>
                        <a:pt x="8" y="4"/>
                      </a:lnTo>
                      <a:lnTo>
                        <a:pt x="12" y="7"/>
                      </a:lnTo>
                      <a:lnTo>
                        <a:pt x="14" y="8"/>
                      </a:lnTo>
                      <a:lnTo>
                        <a:pt x="18" y="10"/>
                      </a:lnTo>
                      <a:lnTo>
                        <a:pt x="25" y="14"/>
                      </a:lnTo>
                      <a:lnTo>
                        <a:pt x="31" y="11"/>
                      </a:lnTo>
                      <a:lnTo>
                        <a:pt x="19"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0" name="Freeform 3395"/>
                <p:cNvSpPr>
                  <a:spLocks/>
                </p:cNvSpPr>
                <p:nvPr/>
              </p:nvSpPr>
              <p:spPr bwMode="auto">
                <a:xfrm>
                  <a:off x="1778" y="2134"/>
                  <a:ext cx="4" cy="4"/>
                </a:xfrm>
                <a:custGeom>
                  <a:avLst/>
                  <a:gdLst>
                    <a:gd name="T0" fmla="*/ 15 w 23"/>
                    <a:gd name="T1" fmla="*/ 0 h 25"/>
                    <a:gd name="T2" fmla="*/ 5 w 23"/>
                    <a:gd name="T3" fmla="*/ 7 h 25"/>
                    <a:gd name="T4" fmla="*/ 7 w 23"/>
                    <a:gd name="T5" fmla="*/ 6 h 25"/>
                    <a:gd name="T6" fmla="*/ 13 w 23"/>
                    <a:gd name="T7" fmla="*/ 6 h 25"/>
                    <a:gd name="T8" fmla="*/ 17 w 23"/>
                    <a:gd name="T9" fmla="*/ 9 h 25"/>
                    <a:gd name="T10" fmla="*/ 18 w 23"/>
                    <a:gd name="T11" fmla="*/ 14 h 25"/>
                    <a:gd name="T12" fmla="*/ 16 w 23"/>
                    <a:gd name="T13" fmla="*/ 17 h 25"/>
                    <a:gd name="T14" fmla="*/ 16 w 23"/>
                    <a:gd name="T15" fmla="*/ 17 h 25"/>
                    <a:gd name="T16" fmla="*/ 10 w 23"/>
                    <a:gd name="T17" fmla="*/ 20 h 25"/>
                    <a:gd name="T18" fmla="*/ 0 w 23"/>
                    <a:gd name="T19" fmla="*/ 25 h 25"/>
                    <a:gd name="T20" fmla="*/ 23 w 23"/>
                    <a:gd name="T21" fmla="*/ 15 h 25"/>
                    <a:gd name="T22" fmla="*/ 23 w 23"/>
                    <a:gd name="T23" fmla="*/ 11 h 25"/>
                    <a:gd name="T24" fmla="*/ 22 w 23"/>
                    <a:gd name="T25" fmla="*/ 6 h 25"/>
                    <a:gd name="T26" fmla="*/ 19 w 23"/>
                    <a:gd name="T27" fmla="*/ 2 h 25"/>
                    <a:gd name="T28" fmla="*/ 15 w 23"/>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5">
                      <a:moveTo>
                        <a:pt x="15" y="0"/>
                      </a:moveTo>
                      <a:lnTo>
                        <a:pt x="5" y="7"/>
                      </a:lnTo>
                      <a:lnTo>
                        <a:pt x="7" y="6"/>
                      </a:lnTo>
                      <a:lnTo>
                        <a:pt x="13" y="6"/>
                      </a:lnTo>
                      <a:lnTo>
                        <a:pt x="17" y="9"/>
                      </a:lnTo>
                      <a:lnTo>
                        <a:pt x="18" y="14"/>
                      </a:lnTo>
                      <a:lnTo>
                        <a:pt x="16" y="17"/>
                      </a:lnTo>
                      <a:lnTo>
                        <a:pt x="16" y="17"/>
                      </a:lnTo>
                      <a:lnTo>
                        <a:pt x="10" y="20"/>
                      </a:lnTo>
                      <a:lnTo>
                        <a:pt x="0" y="25"/>
                      </a:lnTo>
                      <a:lnTo>
                        <a:pt x="23" y="15"/>
                      </a:lnTo>
                      <a:lnTo>
                        <a:pt x="23" y="11"/>
                      </a:lnTo>
                      <a:lnTo>
                        <a:pt x="22" y="6"/>
                      </a:lnTo>
                      <a:lnTo>
                        <a:pt x="19"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1" name="Freeform 3396"/>
                <p:cNvSpPr>
                  <a:spLocks/>
                </p:cNvSpPr>
                <p:nvPr/>
              </p:nvSpPr>
              <p:spPr bwMode="auto">
                <a:xfrm>
                  <a:off x="1776" y="2134"/>
                  <a:ext cx="6" cy="8"/>
                </a:xfrm>
                <a:custGeom>
                  <a:avLst/>
                  <a:gdLst>
                    <a:gd name="T0" fmla="*/ 17 w 37"/>
                    <a:gd name="T1" fmla="*/ 3 h 50"/>
                    <a:gd name="T2" fmla="*/ 0 w 37"/>
                    <a:gd name="T3" fmla="*/ 11 h 50"/>
                    <a:gd name="T4" fmla="*/ 20 w 37"/>
                    <a:gd name="T5" fmla="*/ 50 h 50"/>
                    <a:gd name="T6" fmla="*/ 24 w 37"/>
                    <a:gd name="T7" fmla="*/ 47 h 50"/>
                    <a:gd name="T8" fmla="*/ 16 w 37"/>
                    <a:gd name="T9" fmla="*/ 31 h 50"/>
                    <a:gd name="T10" fmla="*/ 22 w 37"/>
                    <a:gd name="T11" fmla="*/ 27 h 50"/>
                    <a:gd name="T12" fmla="*/ 31 w 37"/>
                    <a:gd name="T13" fmla="*/ 22 h 50"/>
                    <a:gd name="T14" fmla="*/ 31 w 37"/>
                    <a:gd name="T15" fmla="*/ 22 h 50"/>
                    <a:gd name="T16" fmla="*/ 34 w 37"/>
                    <a:gd name="T17" fmla="*/ 19 h 50"/>
                    <a:gd name="T18" fmla="*/ 37 w 37"/>
                    <a:gd name="T19" fmla="*/ 15 h 50"/>
                    <a:gd name="T20" fmla="*/ 14 w 37"/>
                    <a:gd name="T21" fmla="*/ 25 h 50"/>
                    <a:gd name="T22" fmla="*/ 7 w 37"/>
                    <a:gd name="T23" fmla="*/ 14 h 50"/>
                    <a:gd name="T24" fmla="*/ 19 w 37"/>
                    <a:gd name="T25" fmla="*/ 7 h 50"/>
                    <a:gd name="T26" fmla="*/ 29 w 37"/>
                    <a:gd name="T27" fmla="*/ 0 h 50"/>
                    <a:gd name="T28" fmla="*/ 23 w 37"/>
                    <a:gd name="T29" fmla="*/ 1 h 50"/>
                    <a:gd name="T30" fmla="*/ 22 w 37"/>
                    <a:gd name="T31" fmla="*/ 1 h 50"/>
                    <a:gd name="T32" fmla="*/ 17 w 37"/>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17" y="3"/>
                      </a:moveTo>
                      <a:lnTo>
                        <a:pt x="0" y="11"/>
                      </a:lnTo>
                      <a:lnTo>
                        <a:pt x="20" y="50"/>
                      </a:lnTo>
                      <a:lnTo>
                        <a:pt x="24" y="47"/>
                      </a:lnTo>
                      <a:lnTo>
                        <a:pt x="16" y="31"/>
                      </a:lnTo>
                      <a:lnTo>
                        <a:pt x="22" y="27"/>
                      </a:lnTo>
                      <a:lnTo>
                        <a:pt x="31" y="22"/>
                      </a:lnTo>
                      <a:lnTo>
                        <a:pt x="31" y="22"/>
                      </a:lnTo>
                      <a:lnTo>
                        <a:pt x="34" y="19"/>
                      </a:lnTo>
                      <a:lnTo>
                        <a:pt x="37" y="15"/>
                      </a:lnTo>
                      <a:lnTo>
                        <a:pt x="14" y="25"/>
                      </a:lnTo>
                      <a:lnTo>
                        <a:pt x="7" y="14"/>
                      </a:lnTo>
                      <a:lnTo>
                        <a:pt x="19" y="7"/>
                      </a:lnTo>
                      <a:lnTo>
                        <a:pt x="29" y="0"/>
                      </a:lnTo>
                      <a:lnTo>
                        <a:pt x="23" y="1"/>
                      </a:lnTo>
                      <a:lnTo>
                        <a:pt x="22" y="1"/>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2" name="Freeform 3397"/>
                <p:cNvSpPr>
                  <a:spLocks/>
                </p:cNvSpPr>
                <p:nvPr/>
              </p:nvSpPr>
              <p:spPr bwMode="auto">
                <a:xfrm>
                  <a:off x="1782" y="2130"/>
                  <a:ext cx="6" cy="8"/>
                </a:xfrm>
                <a:custGeom>
                  <a:avLst/>
                  <a:gdLst>
                    <a:gd name="T0" fmla="*/ 30 w 36"/>
                    <a:gd name="T1" fmla="*/ 0 h 47"/>
                    <a:gd name="T2" fmla="*/ 0 w 36"/>
                    <a:gd name="T3" fmla="*/ 15 h 47"/>
                    <a:gd name="T4" fmla="*/ 2 w 36"/>
                    <a:gd name="T5" fmla="*/ 20 h 47"/>
                    <a:gd name="T6" fmla="*/ 14 w 36"/>
                    <a:gd name="T7" fmla="*/ 13 h 47"/>
                    <a:gd name="T8" fmla="*/ 31 w 36"/>
                    <a:gd name="T9" fmla="*/ 47 h 47"/>
                    <a:gd name="T10" fmla="*/ 36 w 36"/>
                    <a:gd name="T11" fmla="*/ 45 h 47"/>
                    <a:gd name="T12" fmla="*/ 19 w 36"/>
                    <a:gd name="T13" fmla="*/ 11 h 47"/>
                    <a:gd name="T14" fmla="*/ 32 w 36"/>
                    <a:gd name="T15" fmla="*/ 5 h 47"/>
                    <a:gd name="T16" fmla="*/ 30 w 3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7">
                      <a:moveTo>
                        <a:pt x="30" y="0"/>
                      </a:moveTo>
                      <a:lnTo>
                        <a:pt x="0" y="15"/>
                      </a:lnTo>
                      <a:lnTo>
                        <a:pt x="2" y="20"/>
                      </a:lnTo>
                      <a:lnTo>
                        <a:pt x="14" y="13"/>
                      </a:lnTo>
                      <a:lnTo>
                        <a:pt x="31" y="47"/>
                      </a:lnTo>
                      <a:lnTo>
                        <a:pt x="36" y="45"/>
                      </a:lnTo>
                      <a:lnTo>
                        <a:pt x="19" y="11"/>
                      </a:lnTo>
                      <a:lnTo>
                        <a:pt x="32" y="5"/>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3" name="Freeform 3398"/>
                <p:cNvSpPr>
                  <a:spLocks/>
                </p:cNvSpPr>
                <p:nvPr/>
              </p:nvSpPr>
              <p:spPr bwMode="auto">
                <a:xfrm>
                  <a:off x="1788" y="2129"/>
                  <a:ext cx="4" cy="7"/>
                </a:xfrm>
                <a:custGeom>
                  <a:avLst/>
                  <a:gdLst>
                    <a:gd name="T0" fmla="*/ 25 w 25"/>
                    <a:gd name="T1" fmla="*/ 38 h 42"/>
                    <a:gd name="T2" fmla="*/ 20 w 25"/>
                    <a:gd name="T3" fmla="*/ 42 h 42"/>
                    <a:gd name="T4" fmla="*/ 0 w 25"/>
                    <a:gd name="T5" fmla="*/ 3 h 42"/>
                    <a:gd name="T6" fmla="*/ 5 w 25"/>
                    <a:gd name="T7" fmla="*/ 0 h 42"/>
                    <a:gd name="T8" fmla="*/ 25 w 25"/>
                    <a:gd name="T9" fmla="*/ 38 h 42"/>
                  </a:gdLst>
                  <a:ahLst/>
                  <a:cxnLst>
                    <a:cxn ang="0">
                      <a:pos x="T0" y="T1"/>
                    </a:cxn>
                    <a:cxn ang="0">
                      <a:pos x="T2" y="T3"/>
                    </a:cxn>
                    <a:cxn ang="0">
                      <a:pos x="T4" y="T5"/>
                    </a:cxn>
                    <a:cxn ang="0">
                      <a:pos x="T6" y="T7"/>
                    </a:cxn>
                    <a:cxn ang="0">
                      <a:pos x="T8" y="T9"/>
                    </a:cxn>
                  </a:cxnLst>
                  <a:rect l="0" t="0" r="r" b="b"/>
                  <a:pathLst>
                    <a:path w="25" h="42">
                      <a:moveTo>
                        <a:pt x="25" y="38"/>
                      </a:moveTo>
                      <a:lnTo>
                        <a:pt x="20" y="42"/>
                      </a:lnTo>
                      <a:lnTo>
                        <a:pt x="0" y="3"/>
                      </a:lnTo>
                      <a:lnTo>
                        <a:pt x="5" y="0"/>
                      </a:lnTo>
                      <a:lnTo>
                        <a:pt x="25"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4" name="Freeform 3399"/>
                <p:cNvSpPr>
                  <a:spLocks/>
                </p:cNvSpPr>
                <p:nvPr/>
              </p:nvSpPr>
              <p:spPr bwMode="auto">
                <a:xfrm>
                  <a:off x="1790" y="2128"/>
                  <a:ext cx="4" cy="7"/>
                </a:xfrm>
                <a:custGeom>
                  <a:avLst/>
                  <a:gdLst>
                    <a:gd name="T0" fmla="*/ 6 w 25"/>
                    <a:gd name="T1" fmla="*/ 0 h 40"/>
                    <a:gd name="T2" fmla="*/ 0 w 25"/>
                    <a:gd name="T3" fmla="*/ 2 h 40"/>
                    <a:gd name="T4" fmla="*/ 19 w 25"/>
                    <a:gd name="T5" fmla="*/ 40 h 40"/>
                    <a:gd name="T6" fmla="*/ 25 w 25"/>
                    <a:gd name="T7" fmla="*/ 38 h 40"/>
                    <a:gd name="T8" fmla="*/ 9 w 25"/>
                    <a:gd name="T9" fmla="*/ 7 h 40"/>
                    <a:gd name="T10" fmla="*/ 9 w 25"/>
                    <a:gd name="T11" fmla="*/ 7 h 40"/>
                    <a:gd name="T12" fmla="*/ 6 w 2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5" h="40">
                      <a:moveTo>
                        <a:pt x="6" y="0"/>
                      </a:moveTo>
                      <a:lnTo>
                        <a:pt x="0" y="2"/>
                      </a:lnTo>
                      <a:lnTo>
                        <a:pt x="19" y="40"/>
                      </a:lnTo>
                      <a:lnTo>
                        <a:pt x="25" y="38"/>
                      </a:lnTo>
                      <a:lnTo>
                        <a:pt x="9" y="7"/>
                      </a:lnTo>
                      <a:lnTo>
                        <a:pt x="9"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5" name="Freeform 3400"/>
                <p:cNvSpPr>
                  <a:spLocks/>
                </p:cNvSpPr>
                <p:nvPr/>
              </p:nvSpPr>
              <p:spPr bwMode="auto">
                <a:xfrm>
                  <a:off x="1791" y="2128"/>
                  <a:ext cx="7" cy="5"/>
                </a:xfrm>
                <a:custGeom>
                  <a:avLst/>
                  <a:gdLst>
                    <a:gd name="T0" fmla="*/ 0 w 38"/>
                    <a:gd name="T1" fmla="*/ 0 h 27"/>
                    <a:gd name="T2" fmla="*/ 3 w 38"/>
                    <a:gd name="T3" fmla="*/ 7 h 27"/>
                    <a:gd name="T4" fmla="*/ 38 w 38"/>
                    <a:gd name="T5" fmla="*/ 27 h 27"/>
                    <a:gd name="T6" fmla="*/ 35 w 38"/>
                    <a:gd name="T7" fmla="*/ 19 h 27"/>
                    <a:gd name="T8" fmla="*/ 0 w 38"/>
                    <a:gd name="T9" fmla="*/ 0 h 27"/>
                  </a:gdLst>
                  <a:ahLst/>
                  <a:cxnLst>
                    <a:cxn ang="0">
                      <a:pos x="T0" y="T1"/>
                    </a:cxn>
                    <a:cxn ang="0">
                      <a:pos x="T2" y="T3"/>
                    </a:cxn>
                    <a:cxn ang="0">
                      <a:pos x="T4" y="T5"/>
                    </a:cxn>
                    <a:cxn ang="0">
                      <a:pos x="T6" y="T7"/>
                    </a:cxn>
                    <a:cxn ang="0">
                      <a:pos x="T8" y="T9"/>
                    </a:cxn>
                  </a:cxnLst>
                  <a:rect l="0" t="0" r="r" b="b"/>
                  <a:pathLst>
                    <a:path w="38" h="27">
                      <a:moveTo>
                        <a:pt x="0" y="0"/>
                      </a:moveTo>
                      <a:lnTo>
                        <a:pt x="3" y="7"/>
                      </a:lnTo>
                      <a:lnTo>
                        <a:pt x="38" y="27"/>
                      </a:lnTo>
                      <a:lnTo>
                        <a:pt x="35"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6" name="Freeform 3401"/>
                <p:cNvSpPr>
                  <a:spLocks/>
                </p:cNvSpPr>
                <p:nvPr/>
              </p:nvSpPr>
              <p:spPr bwMode="auto">
                <a:xfrm>
                  <a:off x="1794" y="2126"/>
                  <a:ext cx="5" cy="7"/>
                </a:xfrm>
                <a:custGeom>
                  <a:avLst/>
                  <a:gdLst>
                    <a:gd name="T0" fmla="*/ 5 w 24"/>
                    <a:gd name="T1" fmla="*/ 0 h 40"/>
                    <a:gd name="T2" fmla="*/ 0 w 24"/>
                    <a:gd name="T3" fmla="*/ 2 h 40"/>
                    <a:gd name="T4" fmla="*/ 16 w 24"/>
                    <a:gd name="T5" fmla="*/ 32 h 40"/>
                    <a:gd name="T6" fmla="*/ 16 w 24"/>
                    <a:gd name="T7" fmla="*/ 32 h 40"/>
                    <a:gd name="T8" fmla="*/ 19 w 24"/>
                    <a:gd name="T9" fmla="*/ 40 h 40"/>
                    <a:gd name="T10" fmla="*/ 24 w 24"/>
                    <a:gd name="T11" fmla="*/ 37 h 40"/>
                    <a:gd name="T12" fmla="*/ 5 w 24"/>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5" y="0"/>
                      </a:moveTo>
                      <a:lnTo>
                        <a:pt x="0" y="2"/>
                      </a:lnTo>
                      <a:lnTo>
                        <a:pt x="16" y="32"/>
                      </a:lnTo>
                      <a:lnTo>
                        <a:pt x="16" y="32"/>
                      </a:lnTo>
                      <a:lnTo>
                        <a:pt x="19" y="40"/>
                      </a:lnTo>
                      <a:lnTo>
                        <a:pt x="24" y="3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7" name="Freeform 3402"/>
                <p:cNvSpPr>
                  <a:spLocks/>
                </p:cNvSpPr>
                <p:nvPr/>
              </p:nvSpPr>
              <p:spPr bwMode="auto">
                <a:xfrm>
                  <a:off x="1805" y="2125"/>
                  <a:ext cx="2" cy="3"/>
                </a:xfrm>
                <a:custGeom>
                  <a:avLst/>
                  <a:gdLst>
                    <a:gd name="T0" fmla="*/ 6 w 12"/>
                    <a:gd name="T1" fmla="*/ 1 h 16"/>
                    <a:gd name="T2" fmla="*/ 7 w 12"/>
                    <a:gd name="T3" fmla="*/ 5 h 16"/>
                    <a:gd name="T4" fmla="*/ 6 w 12"/>
                    <a:gd name="T5" fmla="*/ 9 h 16"/>
                    <a:gd name="T6" fmla="*/ 5 w 12"/>
                    <a:gd name="T7" fmla="*/ 13 h 16"/>
                    <a:gd name="T8" fmla="*/ 0 w 12"/>
                    <a:gd name="T9" fmla="*/ 16 h 16"/>
                    <a:gd name="T10" fmla="*/ 11 w 12"/>
                    <a:gd name="T11" fmla="*/ 10 h 16"/>
                    <a:gd name="T12" fmla="*/ 12 w 12"/>
                    <a:gd name="T13" fmla="*/ 5 h 16"/>
                    <a:gd name="T14" fmla="*/ 12 w 12"/>
                    <a:gd name="T15" fmla="*/ 0 h 16"/>
                    <a:gd name="T16" fmla="*/ 6 w 12"/>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
                      </a:moveTo>
                      <a:lnTo>
                        <a:pt x="7" y="5"/>
                      </a:lnTo>
                      <a:lnTo>
                        <a:pt x="6" y="9"/>
                      </a:lnTo>
                      <a:lnTo>
                        <a:pt x="5" y="13"/>
                      </a:lnTo>
                      <a:lnTo>
                        <a:pt x="0" y="16"/>
                      </a:lnTo>
                      <a:lnTo>
                        <a:pt x="11" y="10"/>
                      </a:lnTo>
                      <a:lnTo>
                        <a:pt x="12" y="5"/>
                      </a:lnTo>
                      <a:lnTo>
                        <a:pt x="12"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8" name="Freeform 3403"/>
                <p:cNvSpPr>
                  <a:spLocks/>
                </p:cNvSpPr>
                <p:nvPr/>
              </p:nvSpPr>
              <p:spPr bwMode="auto">
                <a:xfrm>
                  <a:off x="1802" y="2122"/>
                  <a:ext cx="3" cy="2"/>
                </a:xfrm>
                <a:custGeom>
                  <a:avLst/>
                  <a:gdLst>
                    <a:gd name="T0" fmla="*/ 8 w 18"/>
                    <a:gd name="T1" fmla="*/ 0 h 10"/>
                    <a:gd name="T2" fmla="*/ 0 w 18"/>
                    <a:gd name="T3" fmla="*/ 7 h 10"/>
                    <a:gd name="T4" fmla="*/ 2 w 18"/>
                    <a:gd name="T5" fmla="*/ 6 h 10"/>
                    <a:gd name="T6" fmla="*/ 7 w 18"/>
                    <a:gd name="T7" fmla="*/ 6 h 10"/>
                    <a:gd name="T8" fmla="*/ 9 w 18"/>
                    <a:gd name="T9" fmla="*/ 7 h 10"/>
                    <a:gd name="T10" fmla="*/ 13 w 18"/>
                    <a:gd name="T11" fmla="*/ 10 h 10"/>
                    <a:gd name="T12" fmla="*/ 18 w 18"/>
                    <a:gd name="T13" fmla="*/ 6 h 10"/>
                    <a:gd name="T14" fmla="*/ 18 w 18"/>
                    <a:gd name="T15" fmla="*/ 6 h 10"/>
                    <a:gd name="T16" fmla="*/ 13 w 18"/>
                    <a:gd name="T17" fmla="*/ 3 h 10"/>
                    <a:gd name="T18" fmla="*/ 8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8" y="0"/>
                      </a:moveTo>
                      <a:lnTo>
                        <a:pt x="0" y="7"/>
                      </a:lnTo>
                      <a:lnTo>
                        <a:pt x="2" y="6"/>
                      </a:lnTo>
                      <a:lnTo>
                        <a:pt x="7" y="6"/>
                      </a:lnTo>
                      <a:lnTo>
                        <a:pt x="9" y="7"/>
                      </a:lnTo>
                      <a:lnTo>
                        <a:pt x="13" y="10"/>
                      </a:lnTo>
                      <a:lnTo>
                        <a:pt x="18" y="6"/>
                      </a:lnTo>
                      <a:lnTo>
                        <a:pt x="18" y="6"/>
                      </a:lnTo>
                      <a:lnTo>
                        <a:pt x="13"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89" name="Freeform 3404"/>
                <p:cNvSpPr>
                  <a:spLocks/>
                </p:cNvSpPr>
                <p:nvPr/>
              </p:nvSpPr>
              <p:spPr bwMode="auto">
                <a:xfrm>
                  <a:off x="1800" y="2122"/>
                  <a:ext cx="7" cy="7"/>
                </a:xfrm>
                <a:custGeom>
                  <a:avLst/>
                  <a:gdLst>
                    <a:gd name="T0" fmla="*/ 10 w 39"/>
                    <a:gd name="T1" fmla="*/ 3 h 45"/>
                    <a:gd name="T2" fmla="*/ 6 w 39"/>
                    <a:gd name="T3" fmla="*/ 6 h 45"/>
                    <a:gd name="T4" fmla="*/ 3 w 39"/>
                    <a:gd name="T5" fmla="*/ 9 h 45"/>
                    <a:gd name="T6" fmla="*/ 0 w 39"/>
                    <a:gd name="T7" fmla="*/ 14 h 45"/>
                    <a:gd name="T8" fmla="*/ 0 w 39"/>
                    <a:gd name="T9" fmla="*/ 14 h 45"/>
                    <a:gd name="T10" fmla="*/ 0 w 39"/>
                    <a:gd name="T11" fmla="*/ 20 h 45"/>
                    <a:gd name="T12" fmla="*/ 0 w 39"/>
                    <a:gd name="T13" fmla="*/ 25 h 45"/>
                    <a:gd name="T14" fmla="*/ 2 w 39"/>
                    <a:gd name="T15" fmla="*/ 31 h 45"/>
                    <a:gd name="T16" fmla="*/ 5 w 39"/>
                    <a:gd name="T17" fmla="*/ 36 h 45"/>
                    <a:gd name="T18" fmla="*/ 9 w 39"/>
                    <a:gd name="T19" fmla="*/ 40 h 45"/>
                    <a:gd name="T20" fmla="*/ 14 w 39"/>
                    <a:gd name="T21" fmla="*/ 43 h 45"/>
                    <a:gd name="T22" fmla="*/ 15 w 39"/>
                    <a:gd name="T23" fmla="*/ 43 h 45"/>
                    <a:gd name="T24" fmla="*/ 19 w 39"/>
                    <a:gd name="T25" fmla="*/ 45 h 45"/>
                    <a:gd name="T26" fmla="*/ 24 w 39"/>
                    <a:gd name="T27" fmla="*/ 44 h 45"/>
                    <a:gd name="T28" fmla="*/ 31 w 39"/>
                    <a:gd name="T29" fmla="*/ 42 h 45"/>
                    <a:gd name="T30" fmla="*/ 31 w 39"/>
                    <a:gd name="T31" fmla="*/ 42 h 45"/>
                    <a:gd name="T32" fmla="*/ 36 w 39"/>
                    <a:gd name="T33" fmla="*/ 39 h 45"/>
                    <a:gd name="T34" fmla="*/ 39 w 39"/>
                    <a:gd name="T35" fmla="*/ 33 h 45"/>
                    <a:gd name="T36" fmla="*/ 39 w 39"/>
                    <a:gd name="T37" fmla="*/ 32 h 45"/>
                    <a:gd name="T38" fmla="*/ 28 w 39"/>
                    <a:gd name="T39" fmla="*/ 38 h 45"/>
                    <a:gd name="T40" fmla="*/ 22 w 39"/>
                    <a:gd name="T41" fmla="*/ 40 h 45"/>
                    <a:gd name="T42" fmla="*/ 17 w 39"/>
                    <a:gd name="T43" fmla="*/ 39 h 45"/>
                    <a:gd name="T44" fmla="*/ 15 w 39"/>
                    <a:gd name="T45" fmla="*/ 38 h 45"/>
                    <a:gd name="T46" fmla="*/ 12 w 39"/>
                    <a:gd name="T47" fmla="*/ 33 h 45"/>
                    <a:gd name="T48" fmla="*/ 7 w 39"/>
                    <a:gd name="T49" fmla="*/ 28 h 45"/>
                    <a:gd name="T50" fmla="*/ 7 w 39"/>
                    <a:gd name="T51" fmla="*/ 27 h 45"/>
                    <a:gd name="T52" fmla="*/ 5 w 39"/>
                    <a:gd name="T53" fmla="*/ 21 h 45"/>
                    <a:gd name="T54" fmla="*/ 5 w 39"/>
                    <a:gd name="T55" fmla="*/ 15 h 45"/>
                    <a:gd name="T56" fmla="*/ 5 w 39"/>
                    <a:gd name="T57" fmla="*/ 15 h 45"/>
                    <a:gd name="T58" fmla="*/ 8 w 39"/>
                    <a:gd name="T59" fmla="*/ 10 h 45"/>
                    <a:gd name="T60" fmla="*/ 13 w 39"/>
                    <a:gd name="T61" fmla="*/ 7 h 45"/>
                    <a:gd name="T62" fmla="*/ 21 w 39"/>
                    <a:gd name="T63" fmla="*/ 0 h 45"/>
                    <a:gd name="T64" fmla="*/ 16 w 39"/>
                    <a:gd name="T65" fmla="*/ 0 h 45"/>
                    <a:gd name="T66" fmla="*/ 10 w 39"/>
                    <a:gd name="T6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5">
                      <a:moveTo>
                        <a:pt x="10" y="3"/>
                      </a:moveTo>
                      <a:lnTo>
                        <a:pt x="6" y="6"/>
                      </a:lnTo>
                      <a:lnTo>
                        <a:pt x="3" y="9"/>
                      </a:lnTo>
                      <a:lnTo>
                        <a:pt x="0" y="14"/>
                      </a:lnTo>
                      <a:lnTo>
                        <a:pt x="0" y="14"/>
                      </a:lnTo>
                      <a:lnTo>
                        <a:pt x="0" y="20"/>
                      </a:lnTo>
                      <a:lnTo>
                        <a:pt x="0" y="25"/>
                      </a:lnTo>
                      <a:lnTo>
                        <a:pt x="2" y="31"/>
                      </a:lnTo>
                      <a:lnTo>
                        <a:pt x="5" y="36"/>
                      </a:lnTo>
                      <a:lnTo>
                        <a:pt x="9" y="40"/>
                      </a:lnTo>
                      <a:lnTo>
                        <a:pt x="14" y="43"/>
                      </a:lnTo>
                      <a:lnTo>
                        <a:pt x="15" y="43"/>
                      </a:lnTo>
                      <a:lnTo>
                        <a:pt x="19" y="45"/>
                      </a:lnTo>
                      <a:lnTo>
                        <a:pt x="24" y="44"/>
                      </a:lnTo>
                      <a:lnTo>
                        <a:pt x="31" y="42"/>
                      </a:lnTo>
                      <a:lnTo>
                        <a:pt x="31" y="42"/>
                      </a:lnTo>
                      <a:lnTo>
                        <a:pt x="36" y="39"/>
                      </a:lnTo>
                      <a:lnTo>
                        <a:pt x="39" y="33"/>
                      </a:lnTo>
                      <a:lnTo>
                        <a:pt x="39" y="32"/>
                      </a:lnTo>
                      <a:lnTo>
                        <a:pt x="28" y="38"/>
                      </a:lnTo>
                      <a:lnTo>
                        <a:pt x="22" y="40"/>
                      </a:lnTo>
                      <a:lnTo>
                        <a:pt x="17" y="39"/>
                      </a:lnTo>
                      <a:lnTo>
                        <a:pt x="15" y="38"/>
                      </a:lnTo>
                      <a:lnTo>
                        <a:pt x="12" y="33"/>
                      </a:lnTo>
                      <a:lnTo>
                        <a:pt x="7" y="28"/>
                      </a:lnTo>
                      <a:lnTo>
                        <a:pt x="7" y="27"/>
                      </a:lnTo>
                      <a:lnTo>
                        <a:pt x="5" y="21"/>
                      </a:lnTo>
                      <a:lnTo>
                        <a:pt x="5" y="15"/>
                      </a:lnTo>
                      <a:lnTo>
                        <a:pt x="5" y="15"/>
                      </a:lnTo>
                      <a:lnTo>
                        <a:pt x="8" y="10"/>
                      </a:lnTo>
                      <a:lnTo>
                        <a:pt x="13" y="7"/>
                      </a:lnTo>
                      <a:lnTo>
                        <a:pt x="21" y="0"/>
                      </a:lnTo>
                      <a:lnTo>
                        <a:pt x="16" y="0"/>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0" name="Freeform 3405"/>
                <p:cNvSpPr>
                  <a:spLocks/>
                </p:cNvSpPr>
                <p:nvPr/>
              </p:nvSpPr>
              <p:spPr bwMode="auto">
                <a:xfrm>
                  <a:off x="1808" y="2118"/>
                  <a:ext cx="6" cy="7"/>
                </a:xfrm>
                <a:custGeom>
                  <a:avLst/>
                  <a:gdLst>
                    <a:gd name="T0" fmla="*/ 17 w 36"/>
                    <a:gd name="T1" fmla="*/ 0 h 40"/>
                    <a:gd name="T2" fmla="*/ 11 w 36"/>
                    <a:gd name="T3" fmla="*/ 2 h 40"/>
                    <a:gd name="T4" fmla="*/ 20 w 36"/>
                    <a:gd name="T5" fmla="*/ 18 h 40"/>
                    <a:gd name="T6" fmla="*/ 0 w 36"/>
                    <a:gd name="T7" fmla="*/ 28 h 40"/>
                    <a:gd name="T8" fmla="*/ 22 w 36"/>
                    <a:gd name="T9" fmla="*/ 22 h 40"/>
                    <a:gd name="T10" fmla="*/ 32 w 36"/>
                    <a:gd name="T11" fmla="*/ 40 h 40"/>
                    <a:gd name="T12" fmla="*/ 36 w 36"/>
                    <a:gd name="T13" fmla="*/ 38 h 40"/>
                    <a:gd name="T14" fmla="*/ 17 w 36"/>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0">
                      <a:moveTo>
                        <a:pt x="17" y="0"/>
                      </a:moveTo>
                      <a:lnTo>
                        <a:pt x="11" y="2"/>
                      </a:lnTo>
                      <a:lnTo>
                        <a:pt x="20" y="18"/>
                      </a:lnTo>
                      <a:lnTo>
                        <a:pt x="0" y="28"/>
                      </a:lnTo>
                      <a:lnTo>
                        <a:pt x="22" y="22"/>
                      </a:lnTo>
                      <a:lnTo>
                        <a:pt x="32" y="40"/>
                      </a:lnTo>
                      <a:lnTo>
                        <a:pt x="36" y="38"/>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1" name="Freeform 3406"/>
                <p:cNvSpPr>
                  <a:spLocks/>
                </p:cNvSpPr>
                <p:nvPr/>
              </p:nvSpPr>
              <p:spPr bwMode="auto">
                <a:xfrm>
                  <a:off x="1806" y="2120"/>
                  <a:ext cx="5" cy="7"/>
                </a:xfrm>
                <a:custGeom>
                  <a:avLst/>
                  <a:gdLst>
                    <a:gd name="T0" fmla="*/ 5 w 35"/>
                    <a:gd name="T1" fmla="*/ 0 h 40"/>
                    <a:gd name="T2" fmla="*/ 0 w 35"/>
                    <a:gd name="T3" fmla="*/ 2 h 40"/>
                    <a:gd name="T4" fmla="*/ 19 w 35"/>
                    <a:gd name="T5" fmla="*/ 40 h 40"/>
                    <a:gd name="T6" fmla="*/ 24 w 35"/>
                    <a:gd name="T7" fmla="*/ 37 h 40"/>
                    <a:gd name="T8" fmla="*/ 15 w 35"/>
                    <a:gd name="T9" fmla="*/ 20 h 40"/>
                    <a:gd name="T10" fmla="*/ 35 w 35"/>
                    <a:gd name="T11" fmla="*/ 9 h 40"/>
                    <a:gd name="T12" fmla="*/ 13 w 35"/>
                    <a:gd name="T13" fmla="*/ 15 h 40"/>
                    <a:gd name="T14" fmla="*/ 5 w 35"/>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0">
                      <a:moveTo>
                        <a:pt x="5" y="0"/>
                      </a:moveTo>
                      <a:lnTo>
                        <a:pt x="0" y="2"/>
                      </a:lnTo>
                      <a:lnTo>
                        <a:pt x="19" y="40"/>
                      </a:lnTo>
                      <a:lnTo>
                        <a:pt x="24" y="37"/>
                      </a:lnTo>
                      <a:lnTo>
                        <a:pt x="15" y="20"/>
                      </a:lnTo>
                      <a:lnTo>
                        <a:pt x="35" y="9"/>
                      </a:lnTo>
                      <a:lnTo>
                        <a:pt x="13" y="1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2" name="Freeform 3407"/>
                <p:cNvSpPr>
                  <a:spLocks/>
                </p:cNvSpPr>
                <p:nvPr/>
              </p:nvSpPr>
              <p:spPr bwMode="auto">
                <a:xfrm>
                  <a:off x="1812" y="2117"/>
                  <a:ext cx="4" cy="7"/>
                </a:xfrm>
                <a:custGeom>
                  <a:avLst/>
                  <a:gdLst>
                    <a:gd name="T0" fmla="*/ 25 w 25"/>
                    <a:gd name="T1" fmla="*/ 38 h 40"/>
                    <a:gd name="T2" fmla="*/ 19 w 25"/>
                    <a:gd name="T3" fmla="*/ 40 h 40"/>
                    <a:gd name="T4" fmla="*/ 0 w 25"/>
                    <a:gd name="T5" fmla="*/ 2 h 40"/>
                    <a:gd name="T6" fmla="*/ 6 w 25"/>
                    <a:gd name="T7" fmla="*/ 0 h 40"/>
                    <a:gd name="T8" fmla="*/ 25 w 25"/>
                    <a:gd name="T9" fmla="*/ 38 h 40"/>
                  </a:gdLst>
                  <a:ahLst/>
                  <a:cxnLst>
                    <a:cxn ang="0">
                      <a:pos x="T0" y="T1"/>
                    </a:cxn>
                    <a:cxn ang="0">
                      <a:pos x="T2" y="T3"/>
                    </a:cxn>
                    <a:cxn ang="0">
                      <a:pos x="T4" y="T5"/>
                    </a:cxn>
                    <a:cxn ang="0">
                      <a:pos x="T6" y="T7"/>
                    </a:cxn>
                    <a:cxn ang="0">
                      <a:pos x="T8" y="T9"/>
                    </a:cxn>
                  </a:cxnLst>
                  <a:rect l="0" t="0" r="r" b="b"/>
                  <a:pathLst>
                    <a:path w="25" h="40">
                      <a:moveTo>
                        <a:pt x="25" y="38"/>
                      </a:moveTo>
                      <a:lnTo>
                        <a:pt x="19" y="40"/>
                      </a:lnTo>
                      <a:lnTo>
                        <a:pt x="0" y="2"/>
                      </a:lnTo>
                      <a:lnTo>
                        <a:pt x="6" y="0"/>
                      </a:lnTo>
                      <a:lnTo>
                        <a:pt x="25"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3" name="Freeform 3408"/>
                <p:cNvSpPr>
                  <a:spLocks/>
                </p:cNvSpPr>
                <p:nvPr/>
              </p:nvSpPr>
              <p:spPr bwMode="auto">
                <a:xfrm>
                  <a:off x="1815" y="2116"/>
                  <a:ext cx="7" cy="6"/>
                </a:xfrm>
                <a:custGeom>
                  <a:avLst/>
                  <a:gdLst>
                    <a:gd name="T0" fmla="*/ 5 w 43"/>
                    <a:gd name="T1" fmla="*/ 0 h 41"/>
                    <a:gd name="T2" fmla="*/ 0 w 43"/>
                    <a:gd name="T3" fmla="*/ 3 h 41"/>
                    <a:gd name="T4" fmla="*/ 19 w 43"/>
                    <a:gd name="T5" fmla="*/ 41 h 41"/>
                    <a:gd name="T6" fmla="*/ 43 w 43"/>
                    <a:gd name="T7" fmla="*/ 29 h 41"/>
                    <a:gd name="T8" fmla="*/ 41 w 43"/>
                    <a:gd name="T9" fmla="*/ 25 h 41"/>
                    <a:gd name="T10" fmla="*/ 22 w 43"/>
                    <a:gd name="T11" fmla="*/ 34 h 41"/>
                    <a:gd name="T12" fmla="*/ 5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5" y="0"/>
                      </a:moveTo>
                      <a:lnTo>
                        <a:pt x="0" y="3"/>
                      </a:lnTo>
                      <a:lnTo>
                        <a:pt x="19" y="41"/>
                      </a:lnTo>
                      <a:lnTo>
                        <a:pt x="43" y="29"/>
                      </a:lnTo>
                      <a:lnTo>
                        <a:pt x="41" y="25"/>
                      </a:lnTo>
                      <a:lnTo>
                        <a:pt x="22" y="3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4" name="Freeform 3409"/>
                <p:cNvSpPr>
                  <a:spLocks/>
                </p:cNvSpPr>
                <p:nvPr/>
              </p:nvSpPr>
              <p:spPr bwMode="auto">
                <a:xfrm>
                  <a:off x="1825" y="2115"/>
                  <a:ext cx="2" cy="3"/>
                </a:xfrm>
                <a:custGeom>
                  <a:avLst/>
                  <a:gdLst>
                    <a:gd name="T0" fmla="*/ 6 w 13"/>
                    <a:gd name="T1" fmla="*/ 2 h 17"/>
                    <a:gd name="T2" fmla="*/ 7 w 13"/>
                    <a:gd name="T3" fmla="*/ 5 h 17"/>
                    <a:gd name="T4" fmla="*/ 6 w 13"/>
                    <a:gd name="T5" fmla="*/ 11 h 17"/>
                    <a:gd name="T6" fmla="*/ 5 w 13"/>
                    <a:gd name="T7" fmla="*/ 14 h 17"/>
                    <a:gd name="T8" fmla="*/ 0 w 13"/>
                    <a:gd name="T9" fmla="*/ 17 h 17"/>
                    <a:gd name="T10" fmla="*/ 12 w 13"/>
                    <a:gd name="T11" fmla="*/ 12 h 17"/>
                    <a:gd name="T12" fmla="*/ 13 w 13"/>
                    <a:gd name="T13" fmla="*/ 6 h 17"/>
                    <a:gd name="T14" fmla="*/ 13 w 13"/>
                    <a:gd name="T15" fmla="*/ 0 h 17"/>
                    <a:gd name="T16" fmla="*/ 6 w 13"/>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6" y="2"/>
                      </a:moveTo>
                      <a:lnTo>
                        <a:pt x="7" y="5"/>
                      </a:lnTo>
                      <a:lnTo>
                        <a:pt x="6" y="11"/>
                      </a:lnTo>
                      <a:lnTo>
                        <a:pt x="5" y="14"/>
                      </a:lnTo>
                      <a:lnTo>
                        <a:pt x="0" y="17"/>
                      </a:lnTo>
                      <a:lnTo>
                        <a:pt x="12" y="12"/>
                      </a:lnTo>
                      <a:lnTo>
                        <a:pt x="13" y="6"/>
                      </a:lnTo>
                      <a:lnTo>
                        <a:pt x="13" y="0"/>
                      </a:lnTo>
                      <a:lnTo>
                        <a:pt x="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5" name="Freeform 3410"/>
                <p:cNvSpPr>
                  <a:spLocks/>
                </p:cNvSpPr>
                <p:nvPr/>
              </p:nvSpPr>
              <p:spPr bwMode="auto">
                <a:xfrm>
                  <a:off x="1823" y="2112"/>
                  <a:ext cx="3" cy="1"/>
                </a:xfrm>
                <a:custGeom>
                  <a:avLst/>
                  <a:gdLst>
                    <a:gd name="T0" fmla="*/ 9 w 18"/>
                    <a:gd name="T1" fmla="*/ 0 h 9"/>
                    <a:gd name="T2" fmla="*/ 0 w 18"/>
                    <a:gd name="T3" fmla="*/ 6 h 9"/>
                    <a:gd name="T4" fmla="*/ 2 w 18"/>
                    <a:gd name="T5" fmla="*/ 5 h 9"/>
                    <a:gd name="T6" fmla="*/ 8 w 18"/>
                    <a:gd name="T7" fmla="*/ 5 h 9"/>
                    <a:gd name="T8" fmla="*/ 10 w 18"/>
                    <a:gd name="T9" fmla="*/ 5 h 9"/>
                    <a:gd name="T10" fmla="*/ 14 w 18"/>
                    <a:gd name="T11" fmla="*/ 9 h 9"/>
                    <a:gd name="T12" fmla="*/ 18 w 18"/>
                    <a:gd name="T13" fmla="*/ 5 h 9"/>
                    <a:gd name="T14" fmla="*/ 18 w 18"/>
                    <a:gd name="T15" fmla="*/ 5 h 9"/>
                    <a:gd name="T16" fmla="*/ 14 w 18"/>
                    <a:gd name="T17" fmla="*/ 2 h 9"/>
                    <a:gd name="T18" fmla="*/ 9 w 1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9">
                      <a:moveTo>
                        <a:pt x="9" y="0"/>
                      </a:moveTo>
                      <a:lnTo>
                        <a:pt x="0" y="6"/>
                      </a:lnTo>
                      <a:lnTo>
                        <a:pt x="2" y="5"/>
                      </a:lnTo>
                      <a:lnTo>
                        <a:pt x="8" y="5"/>
                      </a:lnTo>
                      <a:lnTo>
                        <a:pt x="10" y="5"/>
                      </a:lnTo>
                      <a:lnTo>
                        <a:pt x="14" y="9"/>
                      </a:lnTo>
                      <a:lnTo>
                        <a:pt x="18" y="5"/>
                      </a:lnTo>
                      <a:lnTo>
                        <a:pt x="18" y="5"/>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6" name="Freeform 3411"/>
                <p:cNvSpPr>
                  <a:spLocks/>
                </p:cNvSpPr>
                <p:nvPr/>
              </p:nvSpPr>
              <p:spPr bwMode="auto">
                <a:xfrm>
                  <a:off x="1820" y="2112"/>
                  <a:ext cx="7" cy="7"/>
                </a:xfrm>
                <a:custGeom>
                  <a:avLst/>
                  <a:gdLst>
                    <a:gd name="T0" fmla="*/ 11 w 40"/>
                    <a:gd name="T1" fmla="*/ 2 h 43"/>
                    <a:gd name="T2" fmla="*/ 7 w 40"/>
                    <a:gd name="T3" fmla="*/ 4 h 43"/>
                    <a:gd name="T4" fmla="*/ 3 w 40"/>
                    <a:gd name="T5" fmla="*/ 8 h 43"/>
                    <a:gd name="T6" fmla="*/ 0 w 40"/>
                    <a:gd name="T7" fmla="*/ 13 h 43"/>
                    <a:gd name="T8" fmla="*/ 0 w 40"/>
                    <a:gd name="T9" fmla="*/ 13 h 43"/>
                    <a:gd name="T10" fmla="*/ 0 w 40"/>
                    <a:gd name="T11" fmla="*/ 19 h 43"/>
                    <a:gd name="T12" fmla="*/ 0 w 40"/>
                    <a:gd name="T13" fmla="*/ 24 h 43"/>
                    <a:gd name="T14" fmla="*/ 2 w 40"/>
                    <a:gd name="T15" fmla="*/ 31 h 43"/>
                    <a:gd name="T16" fmla="*/ 6 w 40"/>
                    <a:gd name="T17" fmla="*/ 35 h 43"/>
                    <a:gd name="T18" fmla="*/ 10 w 40"/>
                    <a:gd name="T19" fmla="*/ 39 h 43"/>
                    <a:gd name="T20" fmla="*/ 14 w 40"/>
                    <a:gd name="T21" fmla="*/ 42 h 43"/>
                    <a:gd name="T22" fmla="*/ 15 w 40"/>
                    <a:gd name="T23" fmla="*/ 42 h 43"/>
                    <a:gd name="T24" fmla="*/ 19 w 40"/>
                    <a:gd name="T25" fmla="*/ 43 h 43"/>
                    <a:gd name="T26" fmla="*/ 25 w 40"/>
                    <a:gd name="T27" fmla="*/ 43 h 43"/>
                    <a:gd name="T28" fmla="*/ 31 w 40"/>
                    <a:gd name="T29" fmla="*/ 41 h 43"/>
                    <a:gd name="T30" fmla="*/ 31 w 40"/>
                    <a:gd name="T31" fmla="*/ 41 h 43"/>
                    <a:gd name="T32" fmla="*/ 36 w 40"/>
                    <a:gd name="T33" fmla="*/ 37 h 43"/>
                    <a:gd name="T34" fmla="*/ 40 w 40"/>
                    <a:gd name="T35" fmla="*/ 33 h 43"/>
                    <a:gd name="T36" fmla="*/ 40 w 40"/>
                    <a:gd name="T37" fmla="*/ 32 h 43"/>
                    <a:gd name="T38" fmla="*/ 28 w 40"/>
                    <a:gd name="T39" fmla="*/ 37 h 43"/>
                    <a:gd name="T40" fmla="*/ 23 w 40"/>
                    <a:gd name="T41" fmla="*/ 39 h 43"/>
                    <a:gd name="T42" fmla="*/ 17 w 40"/>
                    <a:gd name="T43" fmla="*/ 38 h 43"/>
                    <a:gd name="T44" fmla="*/ 15 w 40"/>
                    <a:gd name="T45" fmla="*/ 37 h 43"/>
                    <a:gd name="T46" fmla="*/ 12 w 40"/>
                    <a:gd name="T47" fmla="*/ 33 h 43"/>
                    <a:gd name="T48" fmla="*/ 8 w 40"/>
                    <a:gd name="T49" fmla="*/ 27 h 43"/>
                    <a:gd name="T50" fmla="*/ 7 w 40"/>
                    <a:gd name="T51" fmla="*/ 25 h 43"/>
                    <a:gd name="T52" fmla="*/ 6 w 40"/>
                    <a:gd name="T53" fmla="*/ 20 h 43"/>
                    <a:gd name="T54" fmla="*/ 6 w 40"/>
                    <a:gd name="T55" fmla="*/ 15 h 43"/>
                    <a:gd name="T56" fmla="*/ 6 w 40"/>
                    <a:gd name="T57" fmla="*/ 15 h 43"/>
                    <a:gd name="T58" fmla="*/ 9 w 40"/>
                    <a:gd name="T59" fmla="*/ 9 h 43"/>
                    <a:gd name="T60" fmla="*/ 13 w 40"/>
                    <a:gd name="T61" fmla="*/ 6 h 43"/>
                    <a:gd name="T62" fmla="*/ 22 w 40"/>
                    <a:gd name="T63" fmla="*/ 0 h 43"/>
                    <a:gd name="T64" fmla="*/ 16 w 40"/>
                    <a:gd name="T65" fmla="*/ 0 h 43"/>
                    <a:gd name="T66" fmla="*/ 11 w 40"/>
                    <a:gd name="T6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3">
                      <a:moveTo>
                        <a:pt x="11" y="2"/>
                      </a:moveTo>
                      <a:lnTo>
                        <a:pt x="7" y="4"/>
                      </a:lnTo>
                      <a:lnTo>
                        <a:pt x="3" y="8"/>
                      </a:lnTo>
                      <a:lnTo>
                        <a:pt x="0" y="13"/>
                      </a:lnTo>
                      <a:lnTo>
                        <a:pt x="0" y="13"/>
                      </a:lnTo>
                      <a:lnTo>
                        <a:pt x="0" y="19"/>
                      </a:lnTo>
                      <a:lnTo>
                        <a:pt x="0" y="24"/>
                      </a:lnTo>
                      <a:lnTo>
                        <a:pt x="2" y="31"/>
                      </a:lnTo>
                      <a:lnTo>
                        <a:pt x="6" y="35"/>
                      </a:lnTo>
                      <a:lnTo>
                        <a:pt x="10" y="39"/>
                      </a:lnTo>
                      <a:lnTo>
                        <a:pt x="14" y="42"/>
                      </a:lnTo>
                      <a:lnTo>
                        <a:pt x="15" y="42"/>
                      </a:lnTo>
                      <a:lnTo>
                        <a:pt x="19" y="43"/>
                      </a:lnTo>
                      <a:lnTo>
                        <a:pt x="25" y="43"/>
                      </a:lnTo>
                      <a:lnTo>
                        <a:pt x="31" y="41"/>
                      </a:lnTo>
                      <a:lnTo>
                        <a:pt x="31" y="41"/>
                      </a:lnTo>
                      <a:lnTo>
                        <a:pt x="36" y="37"/>
                      </a:lnTo>
                      <a:lnTo>
                        <a:pt x="40" y="33"/>
                      </a:lnTo>
                      <a:lnTo>
                        <a:pt x="40" y="32"/>
                      </a:lnTo>
                      <a:lnTo>
                        <a:pt x="28" y="37"/>
                      </a:lnTo>
                      <a:lnTo>
                        <a:pt x="23" y="39"/>
                      </a:lnTo>
                      <a:lnTo>
                        <a:pt x="17" y="38"/>
                      </a:lnTo>
                      <a:lnTo>
                        <a:pt x="15" y="37"/>
                      </a:lnTo>
                      <a:lnTo>
                        <a:pt x="12" y="33"/>
                      </a:lnTo>
                      <a:lnTo>
                        <a:pt x="8" y="27"/>
                      </a:lnTo>
                      <a:lnTo>
                        <a:pt x="7" y="25"/>
                      </a:lnTo>
                      <a:lnTo>
                        <a:pt x="6" y="20"/>
                      </a:lnTo>
                      <a:lnTo>
                        <a:pt x="6" y="15"/>
                      </a:lnTo>
                      <a:lnTo>
                        <a:pt x="6" y="15"/>
                      </a:lnTo>
                      <a:lnTo>
                        <a:pt x="9" y="9"/>
                      </a:lnTo>
                      <a:lnTo>
                        <a:pt x="13" y="6"/>
                      </a:lnTo>
                      <a:lnTo>
                        <a:pt x="22" y="0"/>
                      </a:lnTo>
                      <a:lnTo>
                        <a:pt x="16" y="0"/>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7" name="Freeform 3412"/>
                <p:cNvSpPr>
                  <a:spLocks/>
                </p:cNvSpPr>
                <p:nvPr/>
              </p:nvSpPr>
              <p:spPr bwMode="auto">
                <a:xfrm>
                  <a:off x="1828" y="2109"/>
                  <a:ext cx="4" cy="8"/>
                </a:xfrm>
                <a:custGeom>
                  <a:avLst/>
                  <a:gdLst>
                    <a:gd name="T0" fmla="*/ 5 w 24"/>
                    <a:gd name="T1" fmla="*/ 0 h 49"/>
                    <a:gd name="T2" fmla="*/ 0 w 24"/>
                    <a:gd name="T3" fmla="*/ 3 h 49"/>
                    <a:gd name="T4" fmla="*/ 4 w 24"/>
                    <a:gd name="T5" fmla="*/ 49 h 49"/>
                    <a:gd name="T6" fmla="*/ 10 w 24"/>
                    <a:gd name="T7" fmla="*/ 45 h 49"/>
                    <a:gd name="T8" fmla="*/ 8 w 24"/>
                    <a:gd name="T9" fmla="*/ 32 h 49"/>
                    <a:gd name="T10" fmla="*/ 24 w 24"/>
                    <a:gd name="T11" fmla="*/ 24 h 49"/>
                    <a:gd name="T12" fmla="*/ 7 w 24"/>
                    <a:gd name="T13" fmla="*/ 27 h 49"/>
                    <a:gd name="T14" fmla="*/ 6 w 24"/>
                    <a:gd name="T15" fmla="*/ 13 h 49"/>
                    <a:gd name="T16" fmla="*/ 5 w 24"/>
                    <a:gd name="T17" fmla="*/ 11 h 49"/>
                    <a:gd name="T18" fmla="*/ 4 w 24"/>
                    <a:gd name="T19" fmla="*/ 6 h 49"/>
                    <a:gd name="T20" fmla="*/ 4 w 24"/>
                    <a:gd name="T21" fmla="*/ 5 h 49"/>
                    <a:gd name="T22" fmla="*/ 5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5" y="0"/>
                      </a:moveTo>
                      <a:lnTo>
                        <a:pt x="0" y="3"/>
                      </a:lnTo>
                      <a:lnTo>
                        <a:pt x="4" y="49"/>
                      </a:lnTo>
                      <a:lnTo>
                        <a:pt x="10" y="45"/>
                      </a:lnTo>
                      <a:lnTo>
                        <a:pt x="8" y="32"/>
                      </a:lnTo>
                      <a:lnTo>
                        <a:pt x="24" y="24"/>
                      </a:lnTo>
                      <a:lnTo>
                        <a:pt x="7" y="27"/>
                      </a:lnTo>
                      <a:lnTo>
                        <a:pt x="6" y="13"/>
                      </a:lnTo>
                      <a:lnTo>
                        <a:pt x="5" y="11"/>
                      </a:lnTo>
                      <a:lnTo>
                        <a:pt x="4" y="6"/>
                      </a:lnTo>
                      <a:lnTo>
                        <a:pt x="4"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8" name="Freeform 3413"/>
                <p:cNvSpPr>
                  <a:spLocks/>
                </p:cNvSpPr>
                <p:nvPr/>
              </p:nvSpPr>
              <p:spPr bwMode="auto">
                <a:xfrm>
                  <a:off x="1828" y="2109"/>
                  <a:ext cx="6" cy="5"/>
                </a:xfrm>
                <a:custGeom>
                  <a:avLst/>
                  <a:gdLst>
                    <a:gd name="T0" fmla="*/ 1 w 36"/>
                    <a:gd name="T1" fmla="*/ 0 h 34"/>
                    <a:gd name="T2" fmla="*/ 0 w 36"/>
                    <a:gd name="T3" fmla="*/ 5 h 34"/>
                    <a:gd name="T4" fmla="*/ 4 w 36"/>
                    <a:gd name="T5" fmla="*/ 9 h 34"/>
                    <a:gd name="T6" fmla="*/ 6 w 36"/>
                    <a:gd name="T7" fmla="*/ 11 h 34"/>
                    <a:gd name="T8" fmla="*/ 10 w 36"/>
                    <a:gd name="T9" fmla="*/ 14 h 34"/>
                    <a:gd name="T10" fmla="*/ 16 w 36"/>
                    <a:gd name="T11" fmla="*/ 21 h 34"/>
                    <a:gd name="T12" fmla="*/ 3 w 36"/>
                    <a:gd name="T13" fmla="*/ 27 h 34"/>
                    <a:gd name="T14" fmla="*/ 20 w 36"/>
                    <a:gd name="T15" fmla="*/ 24 h 34"/>
                    <a:gd name="T16" fmla="*/ 30 w 36"/>
                    <a:gd name="T17" fmla="*/ 34 h 34"/>
                    <a:gd name="T18" fmla="*/ 36 w 36"/>
                    <a:gd name="T19" fmla="*/ 30 h 34"/>
                    <a:gd name="T20" fmla="*/ 1 w 36"/>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4">
                      <a:moveTo>
                        <a:pt x="1" y="0"/>
                      </a:moveTo>
                      <a:lnTo>
                        <a:pt x="0" y="5"/>
                      </a:lnTo>
                      <a:lnTo>
                        <a:pt x="4" y="9"/>
                      </a:lnTo>
                      <a:lnTo>
                        <a:pt x="6" y="11"/>
                      </a:lnTo>
                      <a:lnTo>
                        <a:pt x="10" y="14"/>
                      </a:lnTo>
                      <a:lnTo>
                        <a:pt x="16" y="21"/>
                      </a:lnTo>
                      <a:lnTo>
                        <a:pt x="3" y="27"/>
                      </a:lnTo>
                      <a:lnTo>
                        <a:pt x="20" y="24"/>
                      </a:lnTo>
                      <a:lnTo>
                        <a:pt x="30" y="34"/>
                      </a:lnTo>
                      <a:lnTo>
                        <a:pt x="36" y="3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9" name="Freeform 3414"/>
                <p:cNvSpPr>
                  <a:spLocks/>
                </p:cNvSpPr>
                <p:nvPr/>
              </p:nvSpPr>
              <p:spPr bwMode="auto">
                <a:xfrm>
                  <a:off x="1834" y="2111"/>
                  <a:ext cx="3" cy="2"/>
                </a:xfrm>
                <a:custGeom>
                  <a:avLst/>
                  <a:gdLst>
                    <a:gd name="T0" fmla="*/ 4 w 20"/>
                    <a:gd name="T1" fmla="*/ 0 h 11"/>
                    <a:gd name="T2" fmla="*/ 0 w 20"/>
                    <a:gd name="T3" fmla="*/ 4 h 11"/>
                    <a:gd name="T4" fmla="*/ 0 w 20"/>
                    <a:gd name="T5" fmla="*/ 5 h 11"/>
                    <a:gd name="T6" fmla="*/ 4 w 20"/>
                    <a:gd name="T7" fmla="*/ 9 h 11"/>
                    <a:gd name="T8" fmla="*/ 9 w 20"/>
                    <a:gd name="T9" fmla="*/ 11 h 11"/>
                    <a:gd name="T10" fmla="*/ 20 w 20"/>
                    <a:gd name="T11" fmla="*/ 4 h 11"/>
                    <a:gd name="T12" fmla="*/ 17 w 20"/>
                    <a:gd name="T13" fmla="*/ 6 h 11"/>
                    <a:gd name="T14" fmla="*/ 12 w 20"/>
                    <a:gd name="T15" fmla="*/ 6 h 11"/>
                    <a:gd name="T16" fmla="*/ 9 w 20"/>
                    <a:gd name="T17" fmla="*/ 5 h 11"/>
                    <a:gd name="T18" fmla="*/ 4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4" y="0"/>
                      </a:moveTo>
                      <a:lnTo>
                        <a:pt x="0" y="4"/>
                      </a:lnTo>
                      <a:lnTo>
                        <a:pt x="0" y="5"/>
                      </a:lnTo>
                      <a:lnTo>
                        <a:pt x="4" y="9"/>
                      </a:lnTo>
                      <a:lnTo>
                        <a:pt x="9" y="11"/>
                      </a:lnTo>
                      <a:lnTo>
                        <a:pt x="20" y="4"/>
                      </a:lnTo>
                      <a:lnTo>
                        <a:pt x="17" y="6"/>
                      </a:lnTo>
                      <a:lnTo>
                        <a:pt x="12" y="6"/>
                      </a:lnTo>
                      <a:lnTo>
                        <a:pt x="9"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0" name="Freeform 3415"/>
                <p:cNvSpPr>
                  <a:spLocks/>
                </p:cNvSpPr>
                <p:nvPr/>
              </p:nvSpPr>
              <p:spPr bwMode="auto">
                <a:xfrm>
                  <a:off x="1832" y="2107"/>
                  <a:ext cx="7" cy="6"/>
                </a:xfrm>
                <a:custGeom>
                  <a:avLst/>
                  <a:gdLst>
                    <a:gd name="T0" fmla="*/ 1 w 39"/>
                    <a:gd name="T1" fmla="*/ 4 h 37"/>
                    <a:gd name="T2" fmla="*/ 0 w 39"/>
                    <a:gd name="T3" fmla="*/ 7 h 37"/>
                    <a:gd name="T4" fmla="*/ 1 w 39"/>
                    <a:gd name="T5" fmla="*/ 13 h 37"/>
                    <a:gd name="T6" fmla="*/ 2 w 39"/>
                    <a:gd name="T7" fmla="*/ 16 h 37"/>
                    <a:gd name="T8" fmla="*/ 7 w 39"/>
                    <a:gd name="T9" fmla="*/ 18 h 37"/>
                    <a:gd name="T10" fmla="*/ 11 w 39"/>
                    <a:gd name="T11" fmla="*/ 19 h 37"/>
                    <a:gd name="T12" fmla="*/ 18 w 39"/>
                    <a:gd name="T13" fmla="*/ 17 h 37"/>
                    <a:gd name="T14" fmla="*/ 24 w 39"/>
                    <a:gd name="T15" fmla="*/ 16 h 37"/>
                    <a:gd name="T16" fmla="*/ 28 w 39"/>
                    <a:gd name="T17" fmla="*/ 16 h 37"/>
                    <a:gd name="T18" fmla="*/ 30 w 39"/>
                    <a:gd name="T19" fmla="*/ 16 h 37"/>
                    <a:gd name="T20" fmla="*/ 34 w 39"/>
                    <a:gd name="T21" fmla="*/ 19 h 37"/>
                    <a:gd name="T22" fmla="*/ 34 w 39"/>
                    <a:gd name="T23" fmla="*/ 19 h 37"/>
                    <a:gd name="T24" fmla="*/ 34 w 39"/>
                    <a:gd name="T25" fmla="*/ 24 h 37"/>
                    <a:gd name="T26" fmla="*/ 33 w 39"/>
                    <a:gd name="T27" fmla="*/ 26 h 37"/>
                    <a:gd name="T28" fmla="*/ 27 w 39"/>
                    <a:gd name="T29" fmla="*/ 30 h 37"/>
                    <a:gd name="T30" fmla="*/ 16 w 39"/>
                    <a:gd name="T31" fmla="*/ 37 h 37"/>
                    <a:gd name="T32" fmla="*/ 19 w 39"/>
                    <a:gd name="T33" fmla="*/ 37 h 37"/>
                    <a:gd name="T34" fmla="*/ 24 w 39"/>
                    <a:gd name="T35" fmla="*/ 37 h 37"/>
                    <a:gd name="T36" fmla="*/ 30 w 39"/>
                    <a:gd name="T37" fmla="*/ 34 h 37"/>
                    <a:gd name="T38" fmla="*/ 31 w 39"/>
                    <a:gd name="T39" fmla="*/ 34 h 37"/>
                    <a:gd name="T40" fmla="*/ 36 w 39"/>
                    <a:gd name="T41" fmla="*/ 31 h 37"/>
                    <a:gd name="T42" fmla="*/ 38 w 39"/>
                    <a:gd name="T43" fmla="*/ 26 h 37"/>
                    <a:gd name="T44" fmla="*/ 39 w 39"/>
                    <a:gd name="T45" fmla="*/ 21 h 37"/>
                    <a:gd name="T46" fmla="*/ 38 w 39"/>
                    <a:gd name="T47" fmla="*/ 16 h 37"/>
                    <a:gd name="T48" fmla="*/ 37 w 39"/>
                    <a:gd name="T49" fmla="*/ 14 h 37"/>
                    <a:gd name="T50" fmla="*/ 33 w 39"/>
                    <a:gd name="T51" fmla="*/ 10 h 37"/>
                    <a:gd name="T52" fmla="*/ 32 w 39"/>
                    <a:gd name="T53" fmla="*/ 10 h 37"/>
                    <a:gd name="T54" fmla="*/ 26 w 39"/>
                    <a:gd name="T55" fmla="*/ 9 h 37"/>
                    <a:gd name="T56" fmla="*/ 23 w 39"/>
                    <a:gd name="T57" fmla="*/ 10 h 37"/>
                    <a:gd name="T58" fmla="*/ 18 w 39"/>
                    <a:gd name="T59" fmla="*/ 11 h 37"/>
                    <a:gd name="T60" fmla="*/ 14 w 39"/>
                    <a:gd name="T61" fmla="*/ 13 h 37"/>
                    <a:gd name="T62" fmla="*/ 9 w 39"/>
                    <a:gd name="T63" fmla="*/ 13 h 37"/>
                    <a:gd name="T64" fmla="*/ 5 w 39"/>
                    <a:gd name="T65" fmla="*/ 10 h 37"/>
                    <a:gd name="T66" fmla="*/ 5 w 39"/>
                    <a:gd name="T67" fmla="*/ 10 h 37"/>
                    <a:gd name="T68" fmla="*/ 5 w 39"/>
                    <a:gd name="T69" fmla="*/ 5 h 37"/>
                    <a:gd name="T70" fmla="*/ 6 w 39"/>
                    <a:gd name="T71" fmla="*/ 4 h 37"/>
                    <a:gd name="T72" fmla="*/ 11 w 39"/>
                    <a:gd name="T73" fmla="*/ 0 h 37"/>
                    <a:gd name="T74" fmla="*/ 1 w 39"/>
                    <a:gd name="T7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 h="37">
                      <a:moveTo>
                        <a:pt x="1" y="4"/>
                      </a:moveTo>
                      <a:lnTo>
                        <a:pt x="0" y="7"/>
                      </a:lnTo>
                      <a:lnTo>
                        <a:pt x="1" y="13"/>
                      </a:lnTo>
                      <a:lnTo>
                        <a:pt x="2" y="16"/>
                      </a:lnTo>
                      <a:lnTo>
                        <a:pt x="7" y="18"/>
                      </a:lnTo>
                      <a:lnTo>
                        <a:pt x="11" y="19"/>
                      </a:lnTo>
                      <a:lnTo>
                        <a:pt x="18" y="17"/>
                      </a:lnTo>
                      <a:lnTo>
                        <a:pt x="24" y="16"/>
                      </a:lnTo>
                      <a:lnTo>
                        <a:pt x="28" y="16"/>
                      </a:lnTo>
                      <a:lnTo>
                        <a:pt x="30" y="16"/>
                      </a:lnTo>
                      <a:lnTo>
                        <a:pt x="34" y="19"/>
                      </a:lnTo>
                      <a:lnTo>
                        <a:pt x="34" y="19"/>
                      </a:lnTo>
                      <a:lnTo>
                        <a:pt x="34" y="24"/>
                      </a:lnTo>
                      <a:lnTo>
                        <a:pt x="33" y="26"/>
                      </a:lnTo>
                      <a:lnTo>
                        <a:pt x="27" y="30"/>
                      </a:lnTo>
                      <a:lnTo>
                        <a:pt x="16" y="37"/>
                      </a:lnTo>
                      <a:lnTo>
                        <a:pt x="19" y="37"/>
                      </a:lnTo>
                      <a:lnTo>
                        <a:pt x="24" y="37"/>
                      </a:lnTo>
                      <a:lnTo>
                        <a:pt x="30" y="34"/>
                      </a:lnTo>
                      <a:lnTo>
                        <a:pt x="31" y="34"/>
                      </a:lnTo>
                      <a:lnTo>
                        <a:pt x="36" y="31"/>
                      </a:lnTo>
                      <a:lnTo>
                        <a:pt x="38" y="26"/>
                      </a:lnTo>
                      <a:lnTo>
                        <a:pt x="39" y="21"/>
                      </a:lnTo>
                      <a:lnTo>
                        <a:pt x="38" y="16"/>
                      </a:lnTo>
                      <a:lnTo>
                        <a:pt x="37" y="14"/>
                      </a:lnTo>
                      <a:lnTo>
                        <a:pt x="33" y="10"/>
                      </a:lnTo>
                      <a:lnTo>
                        <a:pt x="32" y="10"/>
                      </a:lnTo>
                      <a:lnTo>
                        <a:pt x="26" y="9"/>
                      </a:lnTo>
                      <a:lnTo>
                        <a:pt x="23" y="10"/>
                      </a:lnTo>
                      <a:lnTo>
                        <a:pt x="18" y="11"/>
                      </a:lnTo>
                      <a:lnTo>
                        <a:pt x="14" y="13"/>
                      </a:lnTo>
                      <a:lnTo>
                        <a:pt x="9" y="13"/>
                      </a:lnTo>
                      <a:lnTo>
                        <a:pt x="5" y="10"/>
                      </a:lnTo>
                      <a:lnTo>
                        <a:pt x="5" y="10"/>
                      </a:lnTo>
                      <a:lnTo>
                        <a:pt x="5" y="5"/>
                      </a:lnTo>
                      <a:lnTo>
                        <a:pt x="6" y="4"/>
                      </a:lnTo>
                      <a:lnTo>
                        <a:pt x="11" y="0"/>
                      </a:lnTo>
                      <a:lnTo>
                        <a:pt x="1"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1" name="Freeform 3416"/>
                <p:cNvSpPr>
                  <a:spLocks/>
                </p:cNvSpPr>
                <p:nvPr/>
              </p:nvSpPr>
              <p:spPr bwMode="auto">
                <a:xfrm>
                  <a:off x="1833" y="2106"/>
                  <a:ext cx="4" cy="1"/>
                </a:xfrm>
                <a:custGeom>
                  <a:avLst/>
                  <a:gdLst>
                    <a:gd name="T0" fmla="*/ 7 w 27"/>
                    <a:gd name="T1" fmla="*/ 2 h 11"/>
                    <a:gd name="T2" fmla="*/ 7 w 27"/>
                    <a:gd name="T3" fmla="*/ 2 h 11"/>
                    <a:gd name="T4" fmla="*/ 2 w 27"/>
                    <a:gd name="T5" fmla="*/ 7 h 11"/>
                    <a:gd name="T6" fmla="*/ 0 w 27"/>
                    <a:gd name="T7" fmla="*/ 11 h 11"/>
                    <a:gd name="T8" fmla="*/ 10 w 27"/>
                    <a:gd name="T9" fmla="*/ 7 h 11"/>
                    <a:gd name="T10" fmla="*/ 13 w 27"/>
                    <a:gd name="T11" fmla="*/ 6 h 11"/>
                    <a:gd name="T12" fmla="*/ 18 w 27"/>
                    <a:gd name="T13" fmla="*/ 6 h 11"/>
                    <a:gd name="T14" fmla="*/ 19 w 27"/>
                    <a:gd name="T15" fmla="*/ 6 h 11"/>
                    <a:gd name="T16" fmla="*/ 23 w 27"/>
                    <a:gd name="T17" fmla="*/ 10 h 11"/>
                    <a:gd name="T18" fmla="*/ 27 w 27"/>
                    <a:gd name="T19" fmla="*/ 7 h 11"/>
                    <a:gd name="T20" fmla="*/ 24 w 27"/>
                    <a:gd name="T21" fmla="*/ 2 h 11"/>
                    <a:gd name="T22" fmla="*/ 19 w 27"/>
                    <a:gd name="T23" fmla="*/ 0 h 11"/>
                    <a:gd name="T24" fmla="*/ 19 w 27"/>
                    <a:gd name="T25" fmla="*/ 0 h 11"/>
                    <a:gd name="T26" fmla="*/ 14 w 27"/>
                    <a:gd name="T27" fmla="*/ 0 h 11"/>
                    <a:gd name="T28" fmla="*/ 7 w 27"/>
                    <a:gd name="T2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1">
                      <a:moveTo>
                        <a:pt x="7" y="2"/>
                      </a:moveTo>
                      <a:lnTo>
                        <a:pt x="7" y="2"/>
                      </a:lnTo>
                      <a:lnTo>
                        <a:pt x="2" y="7"/>
                      </a:lnTo>
                      <a:lnTo>
                        <a:pt x="0" y="11"/>
                      </a:lnTo>
                      <a:lnTo>
                        <a:pt x="10" y="7"/>
                      </a:lnTo>
                      <a:lnTo>
                        <a:pt x="13" y="6"/>
                      </a:lnTo>
                      <a:lnTo>
                        <a:pt x="18" y="6"/>
                      </a:lnTo>
                      <a:lnTo>
                        <a:pt x="19" y="6"/>
                      </a:lnTo>
                      <a:lnTo>
                        <a:pt x="23" y="10"/>
                      </a:lnTo>
                      <a:lnTo>
                        <a:pt x="27" y="7"/>
                      </a:lnTo>
                      <a:lnTo>
                        <a:pt x="24" y="2"/>
                      </a:lnTo>
                      <a:lnTo>
                        <a:pt x="19" y="0"/>
                      </a:lnTo>
                      <a:lnTo>
                        <a:pt x="19" y="0"/>
                      </a:lnTo>
                      <a:lnTo>
                        <a:pt x="14" y="0"/>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02" name="Line 3417"/>
                <p:cNvSpPr>
                  <a:spLocks noChangeShapeType="1"/>
                </p:cNvSpPr>
                <p:nvPr/>
              </p:nvSpPr>
              <p:spPr bwMode="auto">
                <a:xfrm>
                  <a:off x="1471" y="1654"/>
                  <a:ext cx="49"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3" name="Line 3418"/>
                <p:cNvSpPr>
                  <a:spLocks noChangeShapeType="1"/>
                </p:cNvSpPr>
                <p:nvPr/>
              </p:nvSpPr>
              <p:spPr bwMode="auto">
                <a:xfrm>
                  <a:off x="1482" y="1648"/>
                  <a:ext cx="49"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4" name="Line 3419"/>
                <p:cNvSpPr>
                  <a:spLocks noChangeShapeType="1"/>
                </p:cNvSpPr>
                <p:nvPr/>
              </p:nvSpPr>
              <p:spPr bwMode="auto">
                <a:xfrm flipV="1">
                  <a:off x="1538" y="1733"/>
                  <a:ext cx="41"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5" name="Freeform 3420"/>
                <p:cNvSpPr>
                  <a:spLocks/>
                </p:cNvSpPr>
                <p:nvPr/>
              </p:nvSpPr>
              <p:spPr bwMode="auto">
                <a:xfrm>
                  <a:off x="1548" y="1738"/>
                  <a:ext cx="4" cy="6"/>
                </a:xfrm>
                <a:custGeom>
                  <a:avLst/>
                  <a:gdLst>
                    <a:gd name="T0" fmla="*/ 24 w 24"/>
                    <a:gd name="T1" fmla="*/ 39 h 41"/>
                    <a:gd name="T2" fmla="*/ 19 w 24"/>
                    <a:gd name="T3" fmla="*/ 41 h 41"/>
                    <a:gd name="T4" fmla="*/ 0 w 24"/>
                    <a:gd name="T5" fmla="*/ 3 h 41"/>
                    <a:gd name="T6" fmla="*/ 5 w 24"/>
                    <a:gd name="T7" fmla="*/ 0 h 41"/>
                    <a:gd name="T8" fmla="*/ 24 w 24"/>
                    <a:gd name="T9" fmla="*/ 39 h 41"/>
                  </a:gdLst>
                  <a:ahLst/>
                  <a:cxnLst>
                    <a:cxn ang="0">
                      <a:pos x="T0" y="T1"/>
                    </a:cxn>
                    <a:cxn ang="0">
                      <a:pos x="T2" y="T3"/>
                    </a:cxn>
                    <a:cxn ang="0">
                      <a:pos x="T4" y="T5"/>
                    </a:cxn>
                    <a:cxn ang="0">
                      <a:pos x="T6" y="T7"/>
                    </a:cxn>
                    <a:cxn ang="0">
                      <a:pos x="T8" y="T9"/>
                    </a:cxn>
                  </a:cxnLst>
                  <a:rect l="0" t="0" r="r" b="b"/>
                  <a:pathLst>
                    <a:path w="24" h="41">
                      <a:moveTo>
                        <a:pt x="24" y="39"/>
                      </a:moveTo>
                      <a:lnTo>
                        <a:pt x="19" y="41"/>
                      </a:lnTo>
                      <a:lnTo>
                        <a:pt x="0" y="3"/>
                      </a:lnTo>
                      <a:lnTo>
                        <a:pt x="5" y="0"/>
                      </a:lnTo>
                      <a:lnTo>
                        <a:pt x="2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46" name="Group 3622"/>
              <p:cNvGrpSpPr>
                <a:grpSpLocks/>
              </p:cNvGrpSpPr>
              <p:nvPr/>
            </p:nvGrpSpPr>
            <p:grpSpPr bwMode="auto">
              <a:xfrm>
                <a:off x="1550" y="1603"/>
                <a:ext cx="485" cy="854"/>
                <a:chOff x="1550" y="1603"/>
                <a:chExt cx="485" cy="854"/>
              </a:xfrm>
            </p:grpSpPr>
            <p:sp>
              <p:nvSpPr>
                <p:cNvPr id="14006" name="Freeform 3422"/>
                <p:cNvSpPr>
                  <a:spLocks/>
                </p:cNvSpPr>
                <p:nvPr/>
              </p:nvSpPr>
              <p:spPr bwMode="auto">
                <a:xfrm>
                  <a:off x="1554" y="1739"/>
                  <a:ext cx="5" cy="2"/>
                </a:xfrm>
                <a:custGeom>
                  <a:avLst/>
                  <a:gdLst>
                    <a:gd name="T0" fmla="*/ 9 w 31"/>
                    <a:gd name="T1" fmla="*/ 0 h 14"/>
                    <a:gd name="T2" fmla="*/ 0 w 31"/>
                    <a:gd name="T3" fmla="*/ 5 h 14"/>
                    <a:gd name="T4" fmla="*/ 4 w 31"/>
                    <a:gd name="T5" fmla="*/ 3 h 14"/>
                    <a:gd name="T6" fmla="*/ 7 w 31"/>
                    <a:gd name="T7" fmla="*/ 4 h 14"/>
                    <a:gd name="T8" fmla="*/ 13 w 31"/>
                    <a:gd name="T9" fmla="*/ 6 h 14"/>
                    <a:gd name="T10" fmla="*/ 14 w 31"/>
                    <a:gd name="T11" fmla="*/ 7 h 14"/>
                    <a:gd name="T12" fmla="*/ 18 w 31"/>
                    <a:gd name="T13" fmla="*/ 9 h 14"/>
                    <a:gd name="T14" fmla="*/ 25 w 31"/>
                    <a:gd name="T15" fmla="*/ 14 h 14"/>
                    <a:gd name="T16" fmla="*/ 31 w 31"/>
                    <a:gd name="T17" fmla="*/ 10 h 14"/>
                    <a:gd name="T18" fmla="*/ 19 w 31"/>
                    <a:gd name="T19" fmla="*/ 3 h 14"/>
                    <a:gd name="T20" fmla="*/ 14 w 31"/>
                    <a:gd name="T21" fmla="*/ 1 h 14"/>
                    <a:gd name="T22" fmla="*/ 9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9" y="0"/>
                      </a:moveTo>
                      <a:lnTo>
                        <a:pt x="0" y="5"/>
                      </a:lnTo>
                      <a:lnTo>
                        <a:pt x="4" y="3"/>
                      </a:lnTo>
                      <a:lnTo>
                        <a:pt x="7" y="4"/>
                      </a:lnTo>
                      <a:lnTo>
                        <a:pt x="13" y="6"/>
                      </a:lnTo>
                      <a:lnTo>
                        <a:pt x="14" y="7"/>
                      </a:lnTo>
                      <a:lnTo>
                        <a:pt x="18" y="9"/>
                      </a:lnTo>
                      <a:lnTo>
                        <a:pt x="25" y="14"/>
                      </a:lnTo>
                      <a:lnTo>
                        <a:pt x="31" y="10"/>
                      </a:lnTo>
                      <a:lnTo>
                        <a:pt x="19"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7" name="Freeform 3423"/>
                <p:cNvSpPr>
                  <a:spLocks/>
                </p:cNvSpPr>
                <p:nvPr/>
              </p:nvSpPr>
              <p:spPr bwMode="auto">
                <a:xfrm>
                  <a:off x="1553" y="1735"/>
                  <a:ext cx="4" cy="4"/>
                </a:xfrm>
                <a:custGeom>
                  <a:avLst/>
                  <a:gdLst>
                    <a:gd name="T0" fmla="*/ 14 w 24"/>
                    <a:gd name="T1" fmla="*/ 0 h 26"/>
                    <a:gd name="T2" fmla="*/ 6 w 24"/>
                    <a:gd name="T3" fmla="*/ 8 h 26"/>
                    <a:gd name="T4" fmla="*/ 8 w 24"/>
                    <a:gd name="T5" fmla="*/ 7 h 26"/>
                    <a:gd name="T6" fmla="*/ 13 w 24"/>
                    <a:gd name="T7" fmla="*/ 6 h 26"/>
                    <a:gd name="T8" fmla="*/ 17 w 24"/>
                    <a:gd name="T9" fmla="*/ 10 h 26"/>
                    <a:gd name="T10" fmla="*/ 18 w 24"/>
                    <a:gd name="T11" fmla="*/ 14 h 26"/>
                    <a:gd name="T12" fmla="*/ 15 w 24"/>
                    <a:gd name="T13" fmla="*/ 17 h 26"/>
                    <a:gd name="T14" fmla="*/ 15 w 24"/>
                    <a:gd name="T15" fmla="*/ 17 h 26"/>
                    <a:gd name="T16" fmla="*/ 11 w 24"/>
                    <a:gd name="T17" fmla="*/ 21 h 26"/>
                    <a:gd name="T18" fmla="*/ 0 w 24"/>
                    <a:gd name="T19" fmla="*/ 26 h 26"/>
                    <a:gd name="T20" fmla="*/ 23 w 24"/>
                    <a:gd name="T21" fmla="*/ 15 h 26"/>
                    <a:gd name="T22" fmla="*/ 24 w 24"/>
                    <a:gd name="T23" fmla="*/ 12 h 26"/>
                    <a:gd name="T24" fmla="*/ 22 w 24"/>
                    <a:gd name="T25" fmla="*/ 7 h 26"/>
                    <a:gd name="T26" fmla="*/ 19 w 24"/>
                    <a:gd name="T27" fmla="*/ 2 h 26"/>
                    <a:gd name="T28" fmla="*/ 14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4" y="0"/>
                      </a:moveTo>
                      <a:lnTo>
                        <a:pt x="6" y="8"/>
                      </a:lnTo>
                      <a:lnTo>
                        <a:pt x="8" y="7"/>
                      </a:lnTo>
                      <a:lnTo>
                        <a:pt x="13" y="6"/>
                      </a:lnTo>
                      <a:lnTo>
                        <a:pt x="17" y="10"/>
                      </a:lnTo>
                      <a:lnTo>
                        <a:pt x="18" y="14"/>
                      </a:lnTo>
                      <a:lnTo>
                        <a:pt x="15" y="17"/>
                      </a:lnTo>
                      <a:lnTo>
                        <a:pt x="15" y="17"/>
                      </a:lnTo>
                      <a:lnTo>
                        <a:pt x="11" y="21"/>
                      </a:lnTo>
                      <a:lnTo>
                        <a:pt x="0" y="26"/>
                      </a:lnTo>
                      <a:lnTo>
                        <a:pt x="23" y="15"/>
                      </a:lnTo>
                      <a:lnTo>
                        <a:pt x="24" y="12"/>
                      </a:lnTo>
                      <a:lnTo>
                        <a:pt x="22" y="7"/>
                      </a:lnTo>
                      <a:lnTo>
                        <a:pt x="19" y="2"/>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8" name="Freeform 3424"/>
                <p:cNvSpPr>
                  <a:spLocks/>
                </p:cNvSpPr>
                <p:nvPr/>
              </p:nvSpPr>
              <p:spPr bwMode="auto">
                <a:xfrm>
                  <a:off x="1550" y="1735"/>
                  <a:ext cx="6" cy="8"/>
                </a:xfrm>
                <a:custGeom>
                  <a:avLst/>
                  <a:gdLst>
                    <a:gd name="T0" fmla="*/ 17 w 36"/>
                    <a:gd name="T1" fmla="*/ 3 h 50"/>
                    <a:gd name="T2" fmla="*/ 0 w 36"/>
                    <a:gd name="T3" fmla="*/ 12 h 50"/>
                    <a:gd name="T4" fmla="*/ 19 w 36"/>
                    <a:gd name="T5" fmla="*/ 50 h 50"/>
                    <a:gd name="T6" fmla="*/ 24 w 36"/>
                    <a:gd name="T7" fmla="*/ 47 h 50"/>
                    <a:gd name="T8" fmla="*/ 16 w 36"/>
                    <a:gd name="T9" fmla="*/ 31 h 50"/>
                    <a:gd name="T10" fmla="*/ 21 w 36"/>
                    <a:gd name="T11" fmla="*/ 28 h 50"/>
                    <a:gd name="T12" fmla="*/ 30 w 36"/>
                    <a:gd name="T13" fmla="*/ 23 h 50"/>
                    <a:gd name="T14" fmla="*/ 30 w 36"/>
                    <a:gd name="T15" fmla="*/ 23 h 50"/>
                    <a:gd name="T16" fmla="*/ 33 w 36"/>
                    <a:gd name="T17" fmla="*/ 19 h 50"/>
                    <a:gd name="T18" fmla="*/ 36 w 36"/>
                    <a:gd name="T19" fmla="*/ 15 h 50"/>
                    <a:gd name="T20" fmla="*/ 13 w 36"/>
                    <a:gd name="T21" fmla="*/ 26 h 50"/>
                    <a:gd name="T22" fmla="*/ 6 w 36"/>
                    <a:gd name="T23" fmla="*/ 13 h 50"/>
                    <a:gd name="T24" fmla="*/ 19 w 36"/>
                    <a:gd name="T25" fmla="*/ 8 h 50"/>
                    <a:gd name="T26" fmla="*/ 27 w 36"/>
                    <a:gd name="T27" fmla="*/ 0 h 50"/>
                    <a:gd name="T28" fmla="*/ 22 w 36"/>
                    <a:gd name="T29" fmla="*/ 1 h 50"/>
                    <a:gd name="T30" fmla="*/ 22 w 36"/>
                    <a:gd name="T31" fmla="*/ 1 h 50"/>
                    <a:gd name="T32" fmla="*/ 17 w 36"/>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0">
                      <a:moveTo>
                        <a:pt x="17" y="3"/>
                      </a:moveTo>
                      <a:lnTo>
                        <a:pt x="0" y="12"/>
                      </a:lnTo>
                      <a:lnTo>
                        <a:pt x="19" y="50"/>
                      </a:lnTo>
                      <a:lnTo>
                        <a:pt x="24" y="47"/>
                      </a:lnTo>
                      <a:lnTo>
                        <a:pt x="16" y="31"/>
                      </a:lnTo>
                      <a:lnTo>
                        <a:pt x="21" y="28"/>
                      </a:lnTo>
                      <a:lnTo>
                        <a:pt x="30" y="23"/>
                      </a:lnTo>
                      <a:lnTo>
                        <a:pt x="30" y="23"/>
                      </a:lnTo>
                      <a:lnTo>
                        <a:pt x="33" y="19"/>
                      </a:lnTo>
                      <a:lnTo>
                        <a:pt x="36" y="15"/>
                      </a:lnTo>
                      <a:lnTo>
                        <a:pt x="13" y="26"/>
                      </a:lnTo>
                      <a:lnTo>
                        <a:pt x="6" y="13"/>
                      </a:lnTo>
                      <a:lnTo>
                        <a:pt x="19" y="8"/>
                      </a:lnTo>
                      <a:lnTo>
                        <a:pt x="27" y="0"/>
                      </a:lnTo>
                      <a:lnTo>
                        <a:pt x="22" y="1"/>
                      </a:lnTo>
                      <a:lnTo>
                        <a:pt x="22" y="1"/>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09" name="Freeform 3425"/>
                <p:cNvSpPr>
                  <a:spLocks/>
                </p:cNvSpPr>
                <p:nvPr/>
              </p:nvSpPr>
              <p:spPr bwMode="auto">
                <a:xfrm>
                  <a:off x="1557" y="1733"/>
                  <a:ext cx="7" cy="6"/>
                </a:xfrm>
                <a:custGeom>
                  <a:avLst/>
                  <a:gdLst>
                    <a:gd name="T0" fmla="*/ 5 w 43"/>
                    <a:gd name="T1" fmla="*/ 0 h 37"/>
                    <a:gd name="T2" fmla="*/ 0 w 43"/>
                    <a:gd name="T3" fmla="*/ 3 h 37"/>
                    <a:gd name="T4" fmla="*/ 11 w 43"/>
                    <a:gd name="T5" fmla="*/ 24 h 37"/>
                    <a:gd name="T6" fmla="*/ 12 w 43"/>
                    <a:gd name="T7" fmla="*/ 25 h 37"/>
                    <a:gd name="T8" fmla="*/ 15 w 43"/>
                    <a:gd name="T9" fmla="*/ 31 h 37"/>
                    <a:gd name="T10" fmla="*/ 15 w 43"/>
                    <a:gd name="T11" fmla="*/ 31 h 37"/>
                    <a:gd name="T12" fmla="*/ 19 w 43"/>
                    <a:gd name="T13" fmla="*/ 35 h 37"/>
                    <a:gd name="T14" fmla="*/ 20 w 43"/>
                    <a:gd name="T15" fmla="*/ 35 h 37"/>
                    <a:gd name="T16" fmla="*/ 26 w 43"/>
                    <a:gd name="T17" fmla="*/ 37 h 37"/>
                    <a:gd name="T18" fmla="*/ 29 w 43"/>
                    <a:gd name="T19" fmla="*/ 36 h 37"/>
                    <a:gd name="T20" fmla="*/ 34 w 43"/>
                    <a:gd name="T21" fmla="*/ 34 h 37"/>
                    <a:gd name="T22" fmla="*/ 38 w 43"/>
                    <a:gd name="T23" fmla="*/ 32 h 37"/>
                    <a:gd name="T24" fmla="*/ 43 w 43"/>
                    <a:gd name="T25" fmla="*/ 27 h 37"/>
                    <a:gd name="T26" fmla="*/ 43 w 43"/>
                    <a:gd name="T27" fmla="*/ 26 h 37"/>
                    <a:gd name="T28" fmla="*/ 32 w 43"/>
                    <a:gd name="T29" fmla="*/ 29 h 37"/>
                    <a:gd name="T30" fmla="*/ 30 w 43"/>
                    <a:gd name="T31" fmla="*/ 31 h 37"/>
                    <a:gd name="T32" fmla="*/ 25 w 43"/>
                    <a:gd name="T33" fmla="*/ 31 h 37"/>
                    <a:gd name="T34" fmla="*/ 25 w 43"/>
                    <a:gd name="T35" fmla="*/ 31 h 37"/>
                    <a:gd name="T36" fmla="*/ 19 w 43"/>
                    <a:gd name="T37" fmla="*/ 27 h 37"/>
                    <a:gd name="T38" fmla="*/ 19 w 43"/>
                    <a:gd name="T39" fmla="*/ 27 h 37"/>
                    <a:gd name="T40" fmla="*/ 16 w 43"/>
                    <a:gd name="T41" fmla="*/ 22 h 37"/>
                    <a:gd name="T42" fmla="*/ 5 w 4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7">
                      <a:moveTo>
                        <a:pt x="5" y="0"/>
                      </a:moveTo>
                      <a:lnTo>
                        <a:pt x="0" y="3"/>
                      </a:lnTo>
                      <a:lnTo>
                        <a:pt x="11" y="24"/>
                      </a:lnTo>
                      <a:lnTo>
                        <a:pt x="12" y="25"/>
                      </a:lnTo>
                      <a:lnTo>
                        <a:pt x="15" y="31"/>
                      </a:lnTo>
                      <a:lnTo>
                        <a:pt x="15" y="31"/>
                      </a:lnTo>
                      <a:lnTo>
                        <a:pt x="19" y="35"/>
                      </a:lnTo>
                      <a:lnTo>
                        <a:pt x="20" y="35"/>
                      </a:lnTo>
                      <a:lnTo>
                        <a:pt x="26" y="37"/>
                      </a:lnTo>
                      <a:lnTo>
                        <a:pt x="29" y="36"/>
                      </a:lnTo>
                      <a:lnTo>
                        <a:pt x="34" y="34"/>
                      </a:lnTo>
                      <a:lnTo>
                        <a:pt x="38" y="32"/>
                      </a:lnTo>
                      <a:lnTo>
                        <a:pt x="43" y="27"/>
                      </a:lnTo>
                      <a:lnTo>
                        <a:pt x="43" y="26"/>
                      </a:lnTo>
                      <a:lnTo>
                        <a:pt x="32" y="29"/>
                      </a:lnTo>
                      <a:lnTo>
                        <a:pt x="30" y="31"/>
                      </a:lnTo>
                      <a:lnTo>
                        <a:pt x="25" y="31"/>
                      </a:lnTo>
                      <a:lnTo>
                        <a:pt x="25" y="31"/>
                      </a:lnTo>
                      <a:lnTo>
                        <a:pt x="19" y="27"/>
                      </a:lnTo>
                      <a:lnTo>
                        <a:pt x="19" y="27"/>
                      </a:lnTo>
                      <a:lnTo>
                        <a:pt x="16"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0" name="Freeform 3426"/>
                <p:cNvSpPr>
                  <a:spLocks/>
                </p:cNvSpPr>
                <p:nvPr/>
              </p:nvSpPr>
              <p:spPr bwMode="auto">
                <a:xfrm>
                  <a:off x="1561" y="1731"/>
                  <a:ext cx="3" cy="7"/>
                </a:xfrm>
                <a:custGeom>
                  <a:avLst/>
                  <a:gdLst>
                    <a:gd name="T0" fmla="*/ 5 w 20"/>
                    <a:gd name="T1" fmla="*/ 0 h 42"/>
                    <a:gd name="T2" fmla="*/ 0 w 20"/>
                    <a:gd name="T3" fmla="*/ 3 h 42"/>
                    <a:gd name="T4" fmla="*/ 11 w 20"/>
                    <a:gd name="T5" fmla="*/ 25 h 42"/>
                    <a:gd name="T6" fmla="*/ 12 w 20"/>
                    <a:gd name="T7" fmla="*/ 26 h 42"/>
                    <a:gd name="T8" fmla="*/ 13 w 20"/>
                    <a:gd name="T9" fmla="*/ 32 h 42"/>
                    <a:gd name="T10" fmla="*/ 13 w 20"/>
                    <a:gd name="T11" fmla="*/ 32 h 42"/>
                    <a:gd name="T12" fmla="*/ 12 w 20"/>
                    <a:gd name="T13" fmla="*/ 37 h 42"/>
                    <a:gd name="T14" fmla="*/ 12 w 20"/>
                    <a:gd name="T15" fmla="*/ 39 h 42"/>
                    <a:gd name="T16" fmla="*/ 7 w 20"/>
                    <a:gd name="T17" fmla="*/ 42 h 42"/>
                    <a:gd name="T18" fmla="*/ 18 w 20"/>
                    <a:gd name="T19" fmla="*/ 39 h 42"/>
                    <a:gd name="T20" fmla="*/ 20 w 20"/>
                    <a:gd name="T21" fmla="*/ 34 h 42"/>
                    <a:gd name="T22" fmla="*/ 20 w 20"/>
                    <a:gd name="T23" fmla="*/ 34 h 42"/>
                    <a:gd name="T24" fmla="*/ 19 w 20"/>
                    <a:gd name="T25" fmla="*/ 29 h 42"/>
                    <a:gd name="T26" fmla="*/ 19 w 20"/>
                    <a:gd name="T27" fmla="*/ 28 h 42"/>
                    <a:gd name="T28" fmla="*/ 17 w 20"/>
                    <a:gd name="T29" fmla="*/ 22 h 42"/>
                    <a:gd name="T30" fmla="*/ 5 w 20"/>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42">
                      <a:moveTo>
                        <a:pt x="5" y="0"/>
                      </a:moveTo>
                      <a:lnTo>
                        <a:pt x="0" y="3"/>
                      </a:lnTo>
                      <a:lnTo>
                        <a:pt x="11" y="25"/>
                      </a:lnTo>
                      <a:lnTo>
                        <a:pt x="12" y="26"/>
                      </a:lnTo>
                      <a:lnTo>
                        <a:pt x="13" y="32"/>
                      </a:lnTo>
                      <a:lnTo>
                        <a:pt x="13" y="32"/>
                      </a:lnTo>
                      <a:lnTo>
                        <a:pt x="12" y="37"/>
                      </a:lnTo>
                      <a:lnTo>
                        <a:pt x="12" y="39"/>
                      </a:lnTo>
                      <a:lnTo>
                        <a:pt x="7" y="42"/>
                      </a:lnTo>
                      <a:lnTo>
                        <a:pt x="18" y="39"/>
                      </a:lnTo>
                      <a:lnTo>
                        <a:pt x="20" y="34"/>
                      </a:lnTo>
                      <a:lnTo>
                        <a:pt x="20" y="34"/>
                      </a:lnTo>
                      <a:lnTo>
                        <a:pt x="19" y="29"/>
                      </a:lnTo>
                      <a:lnTo>
                        <a:pt x="19" y="28"/>
                      </a:lnTo>
                      <a:lnTo>
                        <a:pt x="17"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1" name="Freeform 3427"/>
                <p:cNvSpPr>
                  <a:spLocks/>
                </p:cNvSpPr>
                <p:nvPr/>
              </p:nvSpPr>
              <p:spPr bwMode="auto">
                <a:xfrm>
                  <a:off x="1566" y="1729"/>
                  <a:ext cx="3" cy="4"/>
                </a:xfrm>
                <a:custGeom>
                  <a:avLst/>
                  <a:gdLst>
                    <a:gd name="T0" fmla="*/ 12 w 23"/>
                    <a:gd name="T1" fmla="*/ 0 h 26"/>
                    <a:gd name="T2" fmla="*/ 3 w 23"/>
                    <a:gd name="T3" fmla="*/ 7 h 26"/>
                    <a:gd name="T4" fmla="*/ 9 w 23"/>
                    <a:gd name="T5" fmla="*/ 5 h 26"/>
                    <a:gd name="T6" fmla="*/ 13 w 23"/>
                    <a:gd name="T7" fmla="*/ 6 h 26"/>
                    <a:gd name="T8" fmla="*/ 16 w 23"/>
                    <a:gd name="T9" fmla="*/ 10 h 26"/>
                    <a:gd name="T10" fmla="*/ 17 w 23"/>
                    <a:gd name="T11" fmla="*/ 13 h 26"/>
                    <a:gd name="T12" fmla="*/ 15 w 23"/>
                    <a:gd name="T13" fmla="*/ 17 h 26"/>
                    <a:gd name="T14" fmla="*/ 11 w 23"/>
                    <a:gd name="T15" fmla="*/ 21 h 26"/>
                    <a:gd name="T16" fmla="*/ 0 w 23"/>
                    <a:gd name="T17" fmla="*/ 26 h 26"/>
                    <a:gd name="T18" fmla="*/ 23 w 23"/>
                    <a:gd name="T19" fmla="*/ 17 h 26"/>
                    <a:gd name="T20" fmla="*/ 23 w 23"/>
                    <a:gd name="T21" fmla="*/ 12 h 26"/>
                    <a:gd name="T22" fmla="*/ 22 w 23"/>
                    <a:gd name="T23" fmla="*/ 6 h 26"/>
                    <a:gd name="T24" fmla="*/ 22 w 23"/>
                    <a:gd name="T25" fmla="*/ 6 h 26"/>
                    <a:gd name="T26" fmla="*/ 17 w 23"/>
                    <a:gd name="T27" fmla="*/ 2 h 26"/>
                    <a:gd name="T28" fmla="*/ 12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12" y="0"/>
                      </a:moveTo>
                      <a:lnTo>
                        <a:pt x="3" y="7"/>
                      </a:lnTo>
                      <a:lnTo>
                        <a:pt x="9" y="5"/>
                      </a:lnTo>
                      <a:lnTo>
                        <a:pt x="13" y="6"/>
                      </a:lnTo>
                      <a:lnTo>
                        <a:pt x="16" y="10"/>
                      </a:lnTo>
                      <a:lnTo>
                        <a:pt x="17" y="13"/>
                      </a:lnTo>
                      <a:lnTo>
                        <a:pt x="15" y="17"/>
                      </a:lnTo>
                      <a:lnTo>
                        <a:pt x="11" y="21"/>
                      </a:lnTo>
                      <a:lnTo>
                        <a:pt x="0" y="26"/>
                      </a:lnTo>
                      <a:lnTo>
                        <a:pt x="23" y="17"/>
                      </a:lnTo>
                      <a:lnTo>
                        <a:pt x="23" y="12"/>
                      </a:lnTo>
                      <a:lnTo>
                        <a:pt x="22" y="6"/>
                      </a:lnTo>
                      <a:lnTo>
                        <a:pt x="22" y="6"/>
                      </a:lnTo>
                      <a:lnTo>
                        <a:pt x="17"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2" name="Freeform 3428"/>
                <p:cNvSpPr>
                  <a:spLocks/>
                </p:cNvSpPr>
                <p:nvPr/>
              </p:nvSpPr>
              <p:spPr bwMode="auto">
                <a:xfrm>
                  <a:off x="1563" y="1729"/>
                  <a:ext cx="6" cy="8"/>
                </a:xfrm>
                <a:custGeom>
                  <a:avLst/>
                  <a:gdLst>
                    <a:gd name="T0" fmla="*/ 15 w 37"/>
                    <a:gd name="T1" fmla="*/ 3 h 48"/>
                    <a:gd name="T2" fmla="*/ 0 w 37"/>
                    <a:gd name="T3" fmla="*/ 11 h 48"/>
                    <a:gd name="T4" fmla="*/ 20 w 37"/>
                    <a:gd name="T5" fmla="*/ 48 h 48"/>
                    <a:gd name="T6" fmla="*/ 25 w 37"/>
                    <a:gd name="T7" fmla="*/ 46 h 48"/>
                    <a:gd name="T8" fmla="*/ 17 w 37"/>
                    <a:gd name="T9" fmla="*/ 31 h 48"/>
                    <a:gd name="T10" fmla="*/ 27 w 37"/>
                    <a:gd name="T11" fmla="*/ 26 h 48"/>
                    <a:gd name="T12" fmla="*/ 29 w 37"/>
                    <a:gd name="T13" fmla="*/ 24 h 48"/>
                    <a:gd name="T14" fmla="*/ 33 w 37"/>
                    <a:gd name="T15" fmla="*/ 21 h 48"/>
                    <a:gd name="T16" fmla="*/ 37 w 37"/>
                    <a:gd name="T17" fmla="*/ 17 h 48"/>
                    <a:gd name="T18" fmla="*/ 14 w 37"/>
                    <a:gd name="T19" fmla="*/ 26 h 48"/>
                    <a:gd name="T20" fmla="*/ 8 w 37"/>
                    <a:gd name="T21" fmla="*/ 12 h 48"/>
                    <a:gd name="T22" fmla="*/ 17 w 37"/>
                    <a:gd name="T23" fmla="*/ 7 h 48"/>
                    <a:gd name="T24" fmla="*/ 26 w 37"/>
                    <a:gd name="T25" fmla="*/ 0 h 48"/>
                    <a:gd name="T26" fmla="*/ 21 w 37"/>
                    <a:gd name="T27" fmla="*/ 0 h 48"/>
                    <a:gd name="T28" fmla="*/ 21 w 37"/>
                    <a:gd name="T29" fmla="*/ 1 h 48"/>
                    <a:gd name="T30" fmla="*/ 15 w 37"/>
                    <a:gd name="T3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8">
                      <a:moveTo>
                        <a:pt x="15" y="3"/>
                      </a:moveTo>
                      <a:lnTo>
                        <a:pt x="0" y="11"/>
                      </a:lnTo>
                      <a:lnTo>
                        <a:pt x="20" y="48"/>
                      </a:lnTo>
                      <a:lnTo>
                        <a:pt x="25" y="46"/>
                      </a:lnTo>
                      <a:lnTo>
                        <a:pt x="17" y="31"/>
                      </a:lnTo>
                      <a:lnTo>
                        <a:pt x="27" y="26"/>
                      </a:lnTo>
                      <a:lnTo>
                        <a:pt x="29" y="24"/>
                      </a:lnTo>
                      <a:lnTo>
                        <a:pt x="33" y="21"/>
                      </a:lnTo>
                      <a:lnTo>
                        <a:pt x="37" y="17"/>
                      </a:lnTo>
                      <a:lnTo>
                        <a:pt x="14" y="26"/>
                      </a:lnTo>
                      <a:lnTo>
                        <a:pt x="8" y="12"/>
                      </a:lnTo>
                      <a:lnTo>
                        <a:pt x="17" y="7"/>
                      </a:lnTo>
                      <a:lnTo>
                        <a:pt x="26" y="0"/>
                      </a:lnTo>
                      <a:lnTo>
                        <a:pt x="21" y="0"/>
                      </a:lnTo>
                      <a:lnTo>
                        <a:pt x="21" y="1"/>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3" name="Freeform 3429"/>
                <p:cNvSpPr>
                  <a:spLocks/>
                </p:cNvSpPr>
                <p:nvPr/>
              </p:nvSpPr>
              <p:spPr bwMode="auto">
                <a:xfrm>
                  <a:off x="1569" y="1725"/>
                  <a:ext cx="8" cy="9"/>
                </a:xfrm>
                <a:custGeom>
                  <a:avLst/>
                  <a:gdLst>
                    <a:gd name="T0" fmla="*/ 27 w 48"/>
                    <a:gd name="T1" fmla="*/ 0 h 52"/>
                    <a:gd name="T2" fmla="*/ 0 w 48"/>
                    <a:gd name="T3" fmla="*/ 14 h 52"/>
                    <a:gd name="T4" fmla="*/ 19 w 48"/>
                    <a:gd name="T5" fmla="*/ 52 h 52"/>
                    <a:gd name="T6" fmla="*/ 48 w 48"/>
                    <a:gd name="T7" fmla="*/ 37 h 52"/>
                    <a:gd name="T8" fmla="*/ 44 w 48"/>
                    <a:gd name="T9" fmla="*/ 33 h 52"/>
                    <a:gd name="T10" fmla="*/ 21 w 48"/>
                    <a:gd name="T11" fmla="*/ 44 h 52"/>
                    <a:gd name="T12" fmla="*/ 15 w 48"/>
                    <a:gd name="T13" fmla="*/ 32 h 52"/>
                    <a:gd name="T14" fmla="*/ 36 w 48"/>
                    <a:gd name="T15" fmla="*/ 21 h 52"/>
                    <a:gd name="T16" fmla="*/ 34 w 48"/>
                    <a:gd name="T17" fmla="*/ 17 h 52"/>
                    <a:gd name="T18" fmla="*/ 12 w 48"/>
                    <a:gd name="T19" fmla="*/ 27 h 52"/>
                    <a:gd name="T20" fmla="*/ 7 w 48"/>
                    <a:gd name="T21" fmla="*/ 16 h 52"/>
                    <a:gd name="T22" fmla="*/ 30 w 48"/>
                    <a:gd name="T23" fmla="*/ 4 h 52"/>
                    <a:gd name="T24" fmla="*/ 27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7" y="0"/>
                      </a:moveTo>
                      <a:lnTo>
                        <a:pt x="0" y="14"/>
                      </a:lnTo>
                      <a:lnTo>
                        <a:pt x="19" y="52"/>
                      </a:lnTo>
                      <a:lnTo>
                        <a:pt x="48" y="37"/>
                      </a:lnTo>
                      <a:lnTo>
                        <a:pt x="44" y="33"/>
                      </a:lnTo>
                      <a:lnTo>
                        <a:pt x="21" y="44"/>
                      </a:lnTo>
                      <a:lnTo>
                        <a:pt x="15" y="32"/>
                      </a:lnTo>
                      <a:lnTo>
                        <a:pt x="36" y="21"/>
                      </a:lnTo>
                      <a:lnTo>
                        <a:pt x="34" y="17"/>
                      </a:lnTo>
                      <a:lnTo>
                        <a:pt x="12" y="27"/>
                      </a:lnTo>
                      <a:lnTo>
                        <a:pt x="7" y="16"/>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4" name="Line 3430"/>
                <p:cNvSpPr>
                  <a:spLocks noChangeShapeType="1"/>
                </p:cNvSpPr>
                <p:nvPr/>
              </p:nvSpPr>
              <p:spPr bwMode="auto">
                <a:xfrm flipV="1">
                  <a:off x="1658" y="1663"/>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15" name="Line 3431"/>
                <p:cNvSpPr>
                  <a:spLocks noChangeShapeType="1"/>
                </p:cNvSpPr>
                <p:nvPr/>
              </p:nvSpPr>
              <p:spPr bwMode="auto">
                <a:xfrm>
                  <a:off x="1671" y="1662"/>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16" name="Line 3432"/>
                <p:cNvSpPr>
                  <a:spLocks noChangeShapeType="1"/>
                </p:cNvSpPr>
                <p:nvPr/>
              </p:nvSpPr>
              <p:spPr bwMode="auto">
                <a:xfrm flipH="1">
                  <a:off x="1671" y="1637"/>
                  <a:ext cx="49"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17" name="Line 3433"/>
                <p:cNvSpPr>
                  <a:spLocks noChangeShapeType="1"/>
                </p:cNvSpPr>
                <p:nvPr/>
              </p:nvSpPr>
              <p:spPr bwMode="auto">
                <a:xfrm flipV="1">
                  <a:off x="1667" y="1630"/>
                  <a:ext cx="5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18" name="Line 3434"/>
                <p:cNvSpPr>
                  <a:spLocks noChangeShapeType="1"/>
                </p:cNvSpPr>
                <p:nvPr/>
              </p:nvSpPr>
              <p:spPr bwMode="auto">
                <a:xfrm flipH="1">
                  <a:off x="1690" y="1672"/>
                  <a:ext cx="48"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19" name="Line 3435"/>
                <p:cNvSpPr>
                  <a:spLocks noChangeShapeType="1"/>
                </p:cNvSpPr>
                <p:nvPr/>
              </p:nvSpPr>
              <p:spPr bwMode="auto">
                <a:xfrm flipV="1">
                  <a:off x="1684" y="1663"/>
                  <a:ext cx="5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0" name="Line 3436"/>
                <p:cNvSpPr>
                  <a:spLocks noChangeShapeType="1"/>
                </p:cNvSpPr>
                <p:nvPr/>
              </p:nvSpPr>
              <p:spPr bwMode="auto">
                <a:xfrm>
                  <a:off x="1668" y="1663"/>
                  <a:ext cx="14"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1" name="Line 3437"/>
                <p:cNvSpPr>
                  <a:spLocks noChangeShapeType="1"/>
                </p:cNvSpPr>
                <p:nvPr/>
              </p:nvSpPr>
              <p:spPr bwMode="auto">
                <a:xfrm flipH="1">
                  <a:off x="1642" y="1631"/>
                  <a:ext cx="1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2" name="Line 3438"/>
                <p:cNvSpPr>
                  <a:spLocks noChangeShapeType="1"/>
                </p:cNvSpPr>
                <p:nvPr/>
              </p:nvSpPr>
              <p:spPr bwMode="auto">
                <a:xfrm flipV="1">
                  <a:off x="1636" y="1625"/>
                  <a:ext cx="1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3" name="Line 3439"/>
                <p:cNvSpPr>
                  <a:spLocks noChangeShapeType="1"/>
                </p:cNvSpPr>
                <p:nvPr/>
              </p:nvSpPr>
              <p:spPr bwMode="auto">
                <a:xfrm flipV="1">
                  <a:off x="1654" y="1657"/>
                  <a:ext cx="1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4" name="Line 3440"/>
                <p:cNvSpPr>
                  <a:spLocks noChangeShapeType="1"/>
                </p:cNvSpPr>
                <p:nvPr/>
              </p:nvSpPr>
              <p:spPr bwMode="auto">
                <a:xfrm flipH="1" flipV="1">
                  <a:off x="1642" y="1636"/>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5" name="Line 3441"/>
                <p:cNvSpPr>
                  <a:spLocks noChangeShapeType="1"/>
                </p:cNvSpPr>
                <p:nvPr/>
              </p:nvSpPr>
              <p:spPr bwMode="auto">
                <a:xfrm>
                  <a:off x="1655" y="1630"/>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6" name="Line 3442"/>
                <p:cNvSpPr>
                  <a:spLocks noChangeShapeType="1"/>
                </p:cNvSpPr>
                <p:nvPr/>
              </p:nvSpPr>
              <p:spPr bwMode="auto">
                <a:xfrm flipH="1" flipV="1">
                  <a:off x="1620" y="1603"/>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7" name="Line 3443"/>
                <p:cNvSpPr>
                  <a:spLocks noChangeShapeType="1"/>
                </p:cNvSpPr>
                <p:nvPr/>
              </p:nvSpPr>
              <p:spPr bwMode="auto">
                <a:xfrm flipH="1" flipV="1">
                  <a:off x="1639" y="1636"/>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8" name="Line 3444"/>
                <p:cNvSpPr>
                  <a:spLocks noChangeShapeType="1"/>
                </p:cNvSpPr>
                <p:nvPr/>
              </p:nvSpPr>
              <p:spPr bwMode="auto">
                <a:xfrm>
                  <a:off x="1653" y="1631"/>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9" name="Line 3445"/>
                <p:cNvSpPr>
                  <a:spLocks noChangeShapeType="1"/>
                </p:cNvSpPr>
                <p:nvPr/>
              </p:nvSpPr>
              <p:spPr bwMode="auto">
                <a:xfrm flipH="1" flipV="1">
                  <a:off x="1624" y="1604"/>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0" name="Line 3446"/>
                <p:cNvSpPr>
                  <a:spLocks noChangeShapeType="1"/>
                </p:cNvSpPr>
                <p:nvPr/>
              </p:nvSpPr>
              <p:spPr bwMode="auto">
                <a:xfrm flipH="1">
                  <a:off x="1582" y="1636"/>
                  <a:ext cx="57"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1" name="Line 3447"/>
                <p:cNvSpPr>
                  <a:spLocks noChangeShapeType="1"/>
                </p:cNvSpPr>
                <p:nvPr/>
              </p:nvSpPr>
              <p:spPr bwMode="auto">
                <a:xfrm flipV="1">
                  <a:off x="1579" y="1629"/>
                  <a:ext cx="54"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2" name="Line 3448"/>
                <p:cNvSpPr>
                  <a:spLocks noChangeShapeType="1"/>
                </p:cNvSpPr>
                <p:nvPr/>
              </p:nvSpPr>
              <p:spPr bwMode="auto">
                <a:xfrm flipH="1" flipV="1">
                  <a:off x="1658" y="1668"/>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3" name="Line 3449"/>
                <p:cNvSpPr>
                  <a:spLocks noChangeShapeType="1"/>
                </p:cNvSpPr>
                <p:nvPr/>
              </p:nvSpPr>
              <p:spPr bwMode="auto">
                <a:xfrm>
                  <a:off x="1616" y="1731"/>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4" name="Line 3450"/>
                <p:cNvSpPr>
                  <a:spLocks noChangeShapeType="1"/>
                </p:cNvSpPr>
                <p:nvPr/>
              </p:nvSpPr>
              <p:spPr bwMode="auto">
                <a:xfrm>
                  <a:off x="1599" y="1697"/>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5" name="Line 3451"/>
                <p:cNvSpPr>
                  <a:spLocks noChangeShapeType="1"/>
                </p:cNvSpPr>
                <p:nvPr/>
              </p:nvSpPr>
              <p:spPr bwMode="auto">
                <a:xfrm flipH="1">
                  <a:off x="1616" y="1703"/>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6" name="Line 3452"/>
                <p:cNvSpPr>
                  <a:spLocks noChangeShapeType="1"/>
                </p:cNvSpPr>
                <p:nvPr/>
              </p:nvSpPr>
              <p:spPr bwMode="auto">
                <a:xfrm flipV="1">
                  <a:off x="1612" y="1695"/>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7" name="Line 3453"/>
                <p:cNvSpPr>
                  <a:spLocks noChangeShapeType="1"/>
                </p:cNvSpPr>
                <p:nvPr/>
              </p:nvSpPr>
              <p:spPr bwMode="auto">
                <a:xfrm flipH="1">
                  <a:off x="1599" y="1669"/>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8" name="Line 3454"/>
                <p:cNvSpPr>
                  <a:spLocks noChangeShapeType="1"/>
                </p:cNvSpPr>
                <p:nvPr/>
              </p:nvSpPr>
              <p:spPr bwMode="auto">
                <a:xfrm flipH="1" flipV="1">
                  <a:off x="1655" y="1669"/>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39" name="Line 3455"/>
                <p:cNvSpPr>
                  <a:spLocks noChangeShapeType="1"/>
                </p:cNvSpPr>
                <p:nvPr/>
              </p:nvSpPr>
              <p:spPr bwMode="auto">
                <a:xfrm flipV="1">
                  <a:off x="1595" y="1662"/>
                  <a:ext cx="57"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0" name="Line 3456"/>
                <p:cNvSpPr>
                  <a:spLocks noChangeShapeType="1"/>
                </p:cNvSpPr>
                <p:nvPr/>
              </p:nvSpPr>
              <p:spPr bwMode="auto">
                <a:xfrm>
                  <a:off x="1582" y="1664"/>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1" name="Line 3457"/>
                <p:cNvSpPr>
                  <a:spLocks noChangeShapeType="1"/>
                </p:cNvSpPr>
                <p:nvPr/>
              </p:nvSpPr>
              <p:spPr bwMode="auto">
                <a:xfrm flipH="1">
                  <a:off x="1555" y="1804"/>
                  <a:ext cx="6"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2" name="Line 3458"/>
                <p:cNvSpPr>
                  <a:spLocks noChangeShapeType="1"/>
                </p:cNvSpPr>
                <p:nvPr/>
              </p:nvSpPr>
              <p:spPr bwMode="auto">
                <a:xfrm flipV="1">
                  <a:off x="1675" y="1733"/>
                  <a:ext cx="28"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3" name="Line 3459"/>
                <p:cNvSpPr>
                  <a:spLocks noChangeShapeType="1"/>
                </p:cNvSpPr>
                <p:nvPr/>
              </p:nvSpPr>
              <p:spPr bwMode="auto">
                <a:xfrm>
                  <a:off x="1675" y="1748"/>
                  <a:ext cx="20"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4" name="Line 3460"/>
                <p:cNvSpPr>
                  <a:spLocks noChangeShapeType="1"/>
                </p:cNvSpPr>
                <p:nvPr/>
              </p:nvSpPr>
              <p:spPr bwMode="auto">
                <a:xfrm flipV="1">
                  <a:off x="1645" y="1792"/>
                  <a:ext cx="40" cy="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5" name="Line 3461"/>
                <p:cNvSpPr>
                  <a:spLocks noChangeShapeType="1"/>
                </p:cNvSpPr>
                <p:nvPr/>
              </p:nvSpPr>
              <p:spPr bwMode="auto">
                <a:xfrm>
                  <a:off x="1666" y="1752"/>
                  <a:ext cx="19" cy="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6" name="Line 3462"/>
                <p:cNvSpPr>
                  <a:spLocks noChangeShapeType="1"/>
                </p:cNvSpPr>
                <p:nvPr/>
              </p:nvSpPr>
              <p:spPr bwMode="auto">
                <a:xfrm flipV="1">
                  <a:off x="1625" y="1752"/>
                  <a:ext cx="41"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7" name="Line 3463"/>
                <p:cNvSpPr>
                  <a:spLocks noChangeShapeType="1"/>
                </p:cNvSpPr>
                <p:nvPr/>
              </p:nvSpPr>
              <p:spPr bwMode="auto">
                <a:xfrm flipV="1">
                  <a:off x="1649" y="1801"/>
                  <a:ext cx="4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8" name="Line 3464"/>
                <p:cNvSpPr>
                  <a:spLocks noChangeShapeType="1"/>
                </p:cNvSpPr>
                <p:nvPr/>
              </p:nvSpPr>
              <p:spPr bwMode="auto">
                <a:xfrm flipH="1">
                  <a:off x="1676" y="1698"/>
                  <a:ext cx="1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9" name="Line 3465"/>
                <p:cNvSpPr>
                  <a:spLocks noChangeShapeType="1"/>
                </p:cNvSpPr>
                <p:nvPr/>
              </p:nvSpPr>
              <p:spPr bwMode="auto">
                <a:xfrm>
                  <a:off x="1690" y="1697"/>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0" name="Line 3466"/>
                <p:cNvSpPr>
                  <a:spLocks noChangeShapeType="1"/>
                </p:cNvSpPr>
                <p:nvPr/>
              </p:nvSpPr>
              <p:spPr bwMode="auto">
                <a:xfrm flipH="1" flipV="1">
                  <a:off x="1676" y="1704"/>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1" name="Line 3467"/>
                <p:cNvSpPr>
                  <a:spLocks noChangeShapeType="1"/>
                </p:cNvSpPr>
                <p:nvPr/>
              </p:nvSpPr>
              <p:spPr bwMode="auto">
                <a:xfrm flipV="1">
                  <a:off x="1671" y="1689"/>
                  <a:ext cx="1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2" name="Line 3468"/>
                <p:cNvSpPr>
                  <a:spLocks noChangeShapeType="1"/>
                </p:cNvSpPr>
                <p:nvPr/>
              </p:nvSpPr>
              <p:spPr bwMode="auto">
                <a:xfrm flipH="1" flipV="1">
                  <a:off x="1672" y="1703"/>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3" name="Line 3469"/>
                <p:cNvSpPr>
                  <a:spLocks noChangeShapeType="1"/>
                </p:cNvSpPr>
                <p:nvPr/>
              </p:nvSpPr>
              <p:spPr bwMode="auto">
                <a:xfrm>
                  <a:off x="1687" y="1698"/>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4" name="Line 3470"/>
                <p:cNvSpPr>
                  <a:spLocks noChangeShapeType="1"/>
                </p:cNvSpPr>
                <p:nvPr/>
              </p:nvSpPr>
              <p:spPr bwMode="auto">
                <a:xfrm flipV="1">
                  <a:off x="1629" y="1729"/>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55" name="Freeform 3471"/>
                <p:cNvSpPr>
                  <a:spLocks/>
                </p:cNvSpPr>
                <p:nvPr/>
              </p:nvSpPr>
              <p:spPr bwMode="auto">
                <a:xfrm>
                  <a:off x="1646" y="1811"/>
                  <a:ext cx="6" cy="9"/>
                </a:xfrm>
                <a:custGeom>
                  <a:avLst/>
                  <a:gdLst>
                    <a:gd name="T0" fmla="*/ 26 w 34"/>
                    <a:gd name="T1" fmla="*/ 0 h 51"/>
                    <a:gd name="T2" fmla="*/ 0 w 34"/>
                    <a:gd name="T3" fmla="*/ 12 h 51"/>
                    <a:gd name="T4" fmla="*/ 20 w 34"/>
                    <a:gd name="T5" fmla="*/ 51 h 51"/>
                    <a:gd name="T6" fmla="*/ 24 w 34"/>
                    <a:gd name="T7" fmla="*/ 47 h 51"/>
                    <a:gd name="T8" fmla="*/ 16 w 34"/>
                    <a:gd name="T9" fmla="*/ 30 h 51"/>
                    <a:gd name="T10" fmla="*/ 34 w 34"/>
                    <a:gd name="T11" fmla="*/ 22 h 51"/>
                    <a:gd name="T12" fmla="*/ 32 w 34"/>
                    <a:gd name="T13" fmla="*/ 17 h 51"/>
                    <a:gd name="T14" fmla="*/ 14 w 34"/>
                    <a:gd name="T15" fmla="*/ 26 h 51"/>
                    <a:gd name="T16" fmla="*/ 7 w 34"/>
                    <a:gd name="T17" fmla="*/ 14 h 51"/>
                    <a:gd name="T18" fmla="*/ 28 w 34"/>
                    <a:gd name="T19" fmla="*/ 4 h 51"/>
                    <a:gd name="T20" fmla="*/ 26 w 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1">
                      <a:moveTo>
                        <a:pt x="26" y="0"/>
                      </a:moveTo>
                      <a:lnTo>
                        <a:pt x="0" y="12"/>
                      </a:lnTo>
                      <a:lnTo>
                        <a:pt x="20" y="51"/>
                      </a:lnTo>
                      <a:lnTo>
                        <a:pt x="24" y="47"/>
                      </a:lnTo>
                      <a:lnTo>
                        <a:pt x="16" y="30"/>
                      </a:lnTo>
                      <a:lnTo>
                        <a:pt x="34" y="22"/>
                      </a:lnTo>
                      <a:lnTo>
                        <a:pt x="32" y="17"/>
                      </a:lnTo>
                      <a:lnTo>
                        <a:pt x="14" y="26"/>
                      </a:lnTo>
                      <a:lnTo>
                        <a:pt x="7" y="14"/>
                      </a:lnTo>
                      <a:lnTo>
                        <a:pt x="28" y="4"/>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6" name="Freeform 3472"/>
                <p:cNvSpPr>
                  <a:spLocks/>
                </p:cNvSpPr>
                <p:nvPr/>
              </p:nvSpPr>
              <p:spPr bwMode="auto">
                <a:xfrm>
                  <a:off x="1655" y="1809"/>
                  <a:ext cx="4" cy="7"/>
                </a:xfrm>
                <a:custGeom>
                  <a:avLst/>
                  <a:gdLst>
                    <a:gd name="T0" fmla="*/ 9 w 29"/>
                    <a:gd name="T1" fmla="*/ 0 h 43"/>
                    <a:gd name="T2" fmla="*/ 0 w 29"/>
                    <a:gd name="T3" fmla="*/ 6 h 43"/>
                    <a:gd name="T4" fmla="*/ 0 w 29"/>
                    <a:gd name="T5" fmla="*/ 6 h 43"/>
                    <a:gd name="T6" fmla="*/ 5 w 29"/>
                    <a:gd name="T7" fmla="*/ 4 h 43"/>
                    <a:gd name="T8" fmla="*/ 12 w 29"/>
                    <a:gd name="T9" fmla="*/ 5 h 43"/>
                    <a:gd name="T10" fmla="*/ 14 w 29"/>
                    <a:gd name="T11" fmla="*/ 6 h 43"/>
                    <a:gd name="T12" fmla="*/ 17 w 29"/>
                    <a:gd name="T13" fmla="*/ 9 h 43"/>
                    <a:gd name="T14" fmla="*/ 21 w 29"/>
                    <a:gd name="T15" fmla="*/ 15 h 43"/>
                    <a:gd name="T16" fmla="*/ 22 w 29"/>
                    <a:gd name="T17" fmla="*/ 17 h 43"/>
                    <a:gd name="T18" fmla="*/ 24 w 29"/>
                    <a:gd name="T19" fmla="*/ 23 h 43"/>
                    <a:gd name="T20" fmla="*/ 24 w 29"/>
                    <a:gd name="T21" fmla="*/ 27 h 43"/>
                    <a:gd name="T22" fmla="*/ 22 w 29"/>
                    <a:gd name="T23" fmla="*/ 28 h 43"/>
                    <a:gd name="T24" fmla="*/ 20 w 29"/>
                    <a:gd name="T25" fmla="*/ 34 h 43"/>
                    <a:gd name="T26" fmla="*/ 16 w 29"/>
                    <a:gd name="T27" fmla="*/ 37 h 43"/>
                    <a:gd name="T28" fmla="*/ 8 w 29"/>
                    <a:gd name="T29" fmla="*/ 43 h 43"/>
                    <a:gd name="T30" fmla="*/ 13 w 29"/>
                    <a:gd name="T31" fmla="*/ 43 h 43"/>
                    <a:gd name="T32" fmla="*/ 18 w 29"/>
                    <a:gd name="T33" fmla="*/ 41 h 43"/>
                    <a:gd name="T34" fmla="*/ 22 w 29"/>
                    <a:gd name="T35" fmla="*/ 38 h 43"/>
                    <a:gd name="T36" fmla="*/ 26 w 29"/>
                    <a:gd name="T37" fmla="*/ 34 h 43"/>
                    <a:gd name="T38" fmla="*/ 29 w 29"/>
                    <a:gd name="T39" fmla="*/ 28 h 43"/>
                    <a:gd name="T40" fmla="*/ 29 w 29"/>
                    <a:gd name="T41" fmla="*/ 28 h 43"/>
                    <a:gd name="T42" fmla="*/ 29 w 29"/>
                    <a:gd name="T43" fmla="*/ 23 h 43"/>
                    <a:gd name="T44" fmla="*/ 29 w 29"/>
                    <a:gd name="T45" fmla="*/ 18 h 43"/>
                    <a:gd name="T46" fmla="*/ 26 w 29"/>
                    <a:gd name="T47" fmla="*/ 12 h 43"/>
                    <a:gd name="T48" fmla="*/ 26 w 29"/>
                    <a:gd name="T49" fmla="*/ 11 h 43"/>
                    <a:gd name="T50" fmla="*/ 22 w 29"/>
                    <a:gd name="T51" fmla="*/ 6 h 43"/>
                    <a:gd name="T52" fmla="*/ 18 w 29"/>
                    <a:gd name="T53" fmla="*/ 3 h 43"/>
                    <a:gd name="T54" fmla="*/ 14 w 29"/>
                    <a:gd name="T55" fmla="*/ 1 h 43"/>
                    <a:gd name="T56" fmla="*/ 9 w 29"/>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3">
                      <a:moveTo>
                        <a:pt x="9" y="0"/>
                      </a:moveTo>
                      <a:lnTo>
                        <a:pt x="0" y="6"/>
                      </a:lnTo>
                      <a:lnTo>
                        <a:pt x="0" y="6"/>
                      </a:lnTo>
                      <a:lnTo>
                        <a:pt x="5" y="4"/>
                      </a:lnTo>
                      <a:lnTo>
                        <a:pt x="12" y="5"/>
                      </a:lnTo>
                      <a:lnTo>
                        <a:pt x="14" y="6"/>
                      </a:lnTo>
                      <a:lnTo>
                        <a:pt x="17" y="9"/>
                      </a:lnTo>
                      <a:lnTo>
                        <a:pt x="21" y="15"/>
                      </a:lnTo>
                      <a:lnTo>
                        <a:pt x="22" y="17"/>
                      </a:lnTo>
                      <a:lnTo>
                        <a:pt x="24" y="23"/>
                      </a:lnTo>
                      <a:lnTo>
                        <a:pt x="24" y="27"/>
                      </a:lnTo>
                      <a:lnTo>
                        <a:pt x="22" y="28"/>
                      </a:lnTo>
                      <a:lnTo>
                        <a:pt x="20" y="34"/>
                      </a:lnTo>
                      <a:lnTo>
                        <a:pt x="16" y="37"/>
                      </a:lnTo>
                      <a:lnTo>
                        <a:pt x="8" y="43"/>
                      </a:lnTo>
                      <a:lnTo>
                        <a:pt x="13" y="43"/>
                      </a:lnTo>
                      <a:lnTo>
                        <a:pt x="18" y="41"/>
                      </a:lnTo>
                      <a:lnTo>
                        <a:pt x="22" y="38"/>
                      </a:lnTo>
                      <a:lnTo>
                        <a:pt x="26" y="34"/>
                      </a:lnTo>
                      <a:lnTo>
                        <a:pt x="29" y="28"/>
                      </a:lnTo>
                      <a:lnTo>
                        <a:pt x="29" y="28"/>
                      </a:lnTo>
                      <a:lnTo>
                        <a:pt x="29" y="23"/>
                      </a:lnTo>
                      <a:lnTo>
                        <a:pt x="29" y="18"/>
                      </a:lnTo>
                      <a:lnTo>
                        <a:pt x="26" y="12"/>
                      </a:lnTo>
                      <a:lnTo>
                        <a:pt x="26" y="11"/>
                      </a:lnTo>
                      <a:lnTo>
                        <a:pt x="22" y="6"/>
                      </a:lnTo>
                      <a:lnTo>
                        <a:pt x="18"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7" name="Freeform 3473"/>
                <p:cNvSpPr>
                  <a:spLocks/>
                </p:cNvSpPr>
                <p:nvPr/>
              </p:nvSpPr>
              <p:spPr bwMode="auto">
                <a:xfrm>
                  <a:off x="1652" y="1809"/>
                  <a:ext cx="5" cy="7"/>
                </a:xfrm>
                <a:custGeom>
                  <a:avLst/>
                  <a:gdLst>
                    <a:gd name="T0" fmla="*/ 12 w 30"/>
                    <a:gd name="T1" fmla="*/ 2 h 43"/>
                    <a:gd name="T2" fmla="*/ 8 w 30"/>
                    <a:gd name="T3" fmla="*/ 5 h 43"/>
                    <a:gd name="T4" fmla="*/ 3 w 30"/>
                    <a:gd name="T5" fmla="*/ 9 h 43"/>
                    <a:gd name="T6" fmla="*/ 1 w 30"/>
                    <a:gd name="T7" fmla="*/ 13 h 43"/>
                    <a:gd name="T8" fmla="*/ 1 w 30"/>
                    <a:gd name="T9" fmla="*/ 15 h 43"/>
                    <a:gd name="T10" fmla="*/ 0 w 30"/>
                    <a:gd name="T11" fmla="*/ 20 h 43"/>
                    <a:gd name="T12" fmla="*/ 1 w 30"/>
                    <a:gd name="T13" fmla="*/ 25 h 43"/>
                    <a:gd name="T14" fmla="*/ 3 w 30"/>
                    <a:gd name="T15" fmla="*/ 32 h 43"/>
                    <a:gd name="T16" fmla="*/ 7 w 30"/>
                    <a:gd name="T17" fmla="*/ 36 h 43"/>
                    <a:gd name="T18" fmla="*/ 11 w 30"/>
                    <a:gd name="T19" fmla="*/ 40 h 43"/>
                    <a:gd name="T20" fmla="*/ 16 w 30"/>
                    <a:gd name="T21" fmla="*/ 42 h 43"/>
                    <a:gd name="T22" fmla="*/ 22 w 30"/>
                    <a:gd name="T23" fmla="*/ 43 h 43"/>
                    <a:gd name="T24" fmla="*/ 30 w 30"/>
                    <a:gd name="T25" fmla="*/ 37 h 43"/>
                    <a:gd name="T26" fmla="*/ 29 w 30"/>
                    <a:gd name="T27" fmla="*/ 37 h 43"/>
                    <a:gd name="T28" fmla="*/ 24 w 30"/>
                    <a:gd name="T29" fmla="*/ 38 h 43"/>
                    <a:gd name="T30" fmla="*/ 18 w 30"/>
                    <a:gd name="T31" fmla="*/ 37 h 43"/>
                    <a:gd name="T32" fmla="*/ 17 w 30"/>
                    <a:gd name="T33" fmla="*/ 37 h 43"/>
                    <a:gd name="T34" fmla="*/ 13 w 30"/>
                    <a:gd name="T35" fmla="*/ 34 h 43"/>
                    <a:gd name="T36" fmla="*/ 9 w 30"/>
                    <a:gd name="T37" fmla="*/ 28 h 43"/>
                    <a:gd name="T38" fmla="*/ 8 w 30"/>
                    <a:gd name="T39" fmla="*/ 25 h 43"/>
                    <a:gd name="T40" fmla="*/ 7 w 30"/>
                    <a:gd name="T41" fmla="*/ 20 h 43"/>
                    <a:gd name="T42" fmla="*/ 7 w 30"/>
                    <a:gd name="T43" fmla="*/ 15 h 43"/>
                    <a:gd name="T44" fmla="*/ 7 w 30"/>
                    <a:gd name="T45" fmla="*/ 15 h 43"/>
                    <a:gd name="T46" fmla="*/ 10 w 30"/>
                    <a:gd name="T47" fmla="*/ 9 h 43"/>
                    <a:gd name="T48" fmla="*/ 14 w 30"/>
                    <a:gd name="T49" fmla="*/ 6 h 43"/>
                    <a:gd name="T50" fmla="*/ 23 w 30"/>
                    <a:gd name="T51" fmla="*/ 0 h 43"/>
                    <a:gd name="T52" fmla="*/ 17 w 30"/>
                    <a:gd name="T53" fmla="*/ 0 h 43"/>
                    <a:gd name="T54" fmla="*/ 12 w 30"/>
                    <a:gd name="T5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43">
                      <a:moveTo>
                        <a:pt x="12" y="2"/>
                      </a:moveTo>
                      <a:lnTo>
                        <a:pt x="8" y="5"/>
                      </a:lnTo>
                      <a:lnTo>
                        <a:pt x="3" y="9"/>
                      </a:lnTo>
                      <a:lnTo>
                        <a:pt x="1" y="13"/>
                      </a:lnTo>
                      <a:lnTo>
                        <a:pt x="1" y="15"/>
                      </a:lnTo>
                      <a:lnTo>
                        <a:pt x="0" y="20"/>
                      </a:lnTo>
                      <a:lnTo>
                        <a:pt x="1" y="25"/>
                      </a:lnTo>
                      <a:lnTo>
                        <a:pt x="3" y="32"/>
                      </a:lnTo>
                      <a:lnTo>
                        <a:pt x="7" y="36"/>
                      </a:lnTo>
                      <a:lnTo>
                        <a:pt x="11" y="40"/>
                      </a:lnTo>
                      <a:lnTo>
                        <a:pt x="16" y="42"/>
                      </a:lnTo>
                      <a:lnTo>
                        <a:pt x="22" y="43"/>
                      </a:lnTo>
                      <a:lnTo>
                        <a:pt x="30" y="37"/>
                      </a:lnTo>
                      <a:lnTo>
                        <a:pt x="29" y="37"/>
                      </a:lnTo>
                      <a:lnTo>
                        <a:pt x="24" y="38"/>
                      </a:lnTo>
                      <a:lnTo>
                        <a:pt x="18" y="37"/>
                      </a:lnTo>
                      <a:lnTo>
                        <a:pt x="17" y="37"/>
                      </a:lnTo>
                      <a:lnTo>
                        <a:pt x="13" y="34"/>
                      </a:lnTo>
                      <a:lnTo>
                        <a:pt x="9" y="28"/>
                      </a:lnTo>
                      <a:lnTo>
                        <a:pt x="8" y="25"/>
                      </a:lnTo>
                      <a:lnTo>
                        <a:pt x="7" y="20"/>
                      </a:lnTo>
                      <a:lnTo>
                        <a:pt x="7" y="15"/>
                      </a:lnTo>
                      <a:lnTo>
                        <a:pt x="7" y="15"/>
                      </a:lnTo>
                      <a:lnTo>
                        <a:pt x="10" y="9"/>
                      </a:lnTo>
                      <a:lnTo>
                        <a:pt x="14" y="6"/>
                      </a:lnTo>
                      <a:lnTo>
                        <a:pt x="23" y="0"/>
                      </a:lnTo>
                      <a:lnTo>
                        <a:pt x="17"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8" name="Freeform 3474"/>
                <p:cNvSpPr>
                  <a:spLocks/>
                </p:cNvSpPr>
                <p:nvPr/>
              </p:nvSpPr>
              <p:spPr bwMode="auto">
                <a:xfrm>
                  <a:off x="1662" y="1809"/>
                  <a:ext cx="5" cy="2"/>
                </a:xfrm>
                <a:custGeom>
                  <a:avLst/>
                  <a:gdLst>
                    <a:gd name="T0" fmla="*/ 8 w 31"/>
                    <a:gd name="T1" fmla="*/ 0 h 13"/>
                    <a:gd name="T2" fmla="*/ 0 w 31"/>
                    <a:gd name="T3" fmla="*/ 5 h 13"/>
                    <a:gd name="T4" fmla="*/ 4 w 31"/>
                    <a:gd name="T5" fmla="*/ 4 h 13"/>
                    <a:gd name="T6" fmla="*/ 7 w 31"/>
                    <a:gd name="T7" fmla="*/ 4 h 13"/>
                    <a:gd name="T8" fmla="*/ 13 w 31"/>
                    <a:gd name="T9" fmla="*/ 6 h 13"/>
                    <a:gd name="T10" fmla="*/ 14 w 31"/>
                    <a:gd name="T11" fmla="*/ 7 h 13"/>
                    <a:gd name="T12" fmla="*/ 18 w 31"/>
                    <a:gd name="T13" fmla="*/ 9 h 13"/>
                    <a:gd name="T14" fmla="*/ 24 w 31"/>
                    <a:gd name="T15" fmla="*/ 13 h 13"/>
                    <a:gd name="T16" fmla="*/ 31 w 31"/>
                    <a:gd name="T17" fmla="*/ 10 h 13"/>
                    <a:gd name="T18" fmla="*/ 19 w 31"/>
                    <a:gd name="T19" fmla="*/ 3 h 13"/>
                    <a:gd name="T20" fmla="*/ 14 w 31"/>
                    <a:gd name="T21" fmla="*/ 1 h 13"/>
                    <a:gd name="T22" fmla="*/ 8 w 3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8" y="0"/>
                      </a:moveTo>
                      <a:lnTo>
                        <a:pt x="0" y="5"/>
                      </a:lnTo>
                      <a:lnTo>
                        <a:pt x="4" y="4"/>
                      </a:lnTo>
                      <a:lnTo>
                        <a:pt x="7" y="4"/>
                      </a:lnTo>
                      <a:lnTo>
                        <a:pt x="13" y="6"/>
                      </a:lnTo>
                      <a:lnTo>
                        <a:pt x="14" y="7"/>
                      </a:lnTo>
                      <a:lnTo>
                        <a:pt x="18" y="9"/>
                      </a:lnTo>
                      <a:lnTo>
                        <a:pt x="24" y="13"/>
                      </a:lnTo>
                      <a:lnTo>
                        <a:pt x="31" y="10"/>
                      </a:lnTo>
                      <a:lnTo>
                        <a:pt x="19" y="3"/>
                      </a:lnTo>
                      <a:lnTo>
                        <a:pt x="14"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9" name="Freeform 3475"/>
                <p:cNvSpPr>
                  <a:spLocks/>
                </p:cNvSpPr>
                <p:nvPr/>
              </p:nvSpPr>
              <p:spPr bwMode="auto">
                <a:xfrm>
                  <a:off x="1661" y="1805"/>
                  <a:ext cx="3" cy="4"/>
                </a:xfrm>
                <a:custGeom>
                  <a:avLst/>
                  <a:gdLst>
                    <a:gd name="T0" fmla="*/ 15 w 24"/>
                    <a:gd name="T1" fmla="*/ 0 h 26"/>
                    <a:gd name="T2" fmla="*/ 7 w 24"/>
                    <a:gd name="T3" fmla="*/ 7 h 26"/>
                    <a:gd name="T4" fmla="*/ 9 w 24"/>
                    <a:gd name="T5" fmla="*/ 6 h 26"/>
                    <a:gd name="T6" fmla="*/ 13 w 24"/>
                    <a:gd name="T7" fmla="*/ 6 h 26"/>
                    <a:gd name="T8" fmla="*/ 17 w 24"/>
                    <a:gd name="T9" fmla="*/ 9 h 26"/>
                    <a:gd name="T10" fmla="*/ 18 w 24"/>
                    <a:gd name="T11" fmla="*/ 13 h 26"/>
                    <a:gd name="T12" fmla="*/ 16 w 24"/>
                    <a:gd name="T13" fmla="*/ 16 h 26"/>
                    <a:gd name="T14" fmla="*/ 16 w 24"/>
                    <a:gd name="T15" fmla="*/ 17 h 26"/>
                    <a:gd name="T16" fmla="*/ 11 w 24"/>
                    <a:gd name="T17" fmla="*/ 19 h 26"/>
                    <a:gd name="T18" fmla="*/ 0 w 24"/>
                    <a:gd name="T19" fmla="*/ 26 h 26"/>
                    <a:gd name="T20" fmla="*/ 24 w 24"/>
                    <a:gd name="T21" fmla="*/ 14 h 26"/>
                    <a:gd name="T22" fmla="*/ 24 w 24"/>
                    <a:gd name="T23" fmla="*/ 12 h 26"/>
                    <a:gd name="T24" fmla="*/ 23 w 24"/>
                    <a:gd name="T25" fmla="*/ 7 h 26"/>
                    <a:gd name="T26" fmla="*/ 20 w 24"/>
                    <a:gd name="T27" fmla="*/ 2 h 26"/>
                    <a:gd name="T28" fmla="*/ 15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5" y="0"/>
                      </a:moveTo>
                      <a:lnTo>
                        <a:pt x="7" y="7"/>
                      </a:lnTo>
                      <a:lnTo>
                        <a:pt x="9" y="6"/>
                      </a:lnTo>
                      <a:lnTo>
                        <a:pt x="13" y="6"/>
                      </a:lnTo>
                      <a:lnTo>
                        <a:pt x="17" y="9"/>
                      </a:lnTo>
                      <a:lnTo>
                        <a:pt x="18" y="13"/>
                      </a:lnTo>
                      <a:lnTo>
                        <a:pt x="16" y="16"/>
                      </a:lnTo>
                      <a:lnTo>
                        <a:pt x="16" y="17"/>
                      </a:lnTo>
                      <a:lnTo>
                        <a:pt x="11" y="19"/>
                      </a:lnTo>
                      <a:lnTo>
                        <a:pt x="0" y="26"/>
                      </a:lnTo>
                      <a:lnTo>
                        <a:pt x="24" y="14"/>
                      </a:lnTo>
                      <a:lnTo>
                        <a:pt x="24" y="12"/>
                      </a:lnTo>
                      <a:lnTo>
                        <a:pt x="23" y="7"/>
                      </a:lnTo>
                      <a:lnTo>
                        <a:pt x="20"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0" name="Freeform 3476"/>
                <p:cNvSpPr>
                  <a:spLocks/>
                </p:cNvSpPr>
                <p:nvPr/>
              </p:nvSpPr>
              <p:spPr bwMode="auto">
                <a:xfrm>
                  <a:off x="1658" y="1805"/>
                  <a:ext cx="6" cy="8"/>
                </a:xfrm>
                <a:custGeom>
                  <a:avLst/>
                  <a:gdLst>
                    <a:gd name="T0" fmla="*/ 16 w 36"/>
                    <a:gd name="T1" fmla="*/ 2 h 49"/>
                    <a:gd name="T2" fmla="*/ 0 w 36"/>
                    <a:gd name="T3" fmla="*/ 11 h 49"/>
                    <a:gd name="T4" fmla="*/ 19 w 36"/>
                    <a:gd name="T5" fmla="*/ 49 h 49"/>
                    <a:gd name="T6" fmla="*/ 24 w 36"/>
                    <a:gd name="T7" fmla="*/ 47 h 49"/>
                    <a:gd name="T8" fmla="*/ 16 w 36"/>
                    <a:gd name="T9" fmla="*/ 30 h 49"/>
                    <a:gd name="T10" fmla="*/ 21 w 36"/>
                    <a:gd name="T11" fmla="*/ 27 h 49"/>
                    <a:gd name="T12" fmla="*/ 29 w 36"/>
                    <a:gd name="T13" fmla="*/ 22 h 49"/>
                    <a:gd name="T14" fmla="*/ 29 w 36"/>
                    <a:gd name="T15" fmla="*/ 22 h 49"/>
                    <a:gd name="T16" fmla="*/ 33 w 36"/>
                    <a:gd name="T17" fmla="*/ 18 h 49"/>
                    <a:gd name="T18" fmla="*/ 36 w 36"/>
                    <a:gd name="T19" fmla="*/ 14 h 49"/>
                    <a:gd name="T20" fmla="*/ 12 w 36"/>
                    <a:gd name="T21" fmla="*/ 26 h 49"/>
                    <a:gd name="T22" fmla="*/ 6 w 36"/>
                    <a:gd name="T23" fmla="*/ 13 h 49"/>
                    <a:gd name="T24" fmla="*/ 19 w 36"/>
                    <a:gd name="T25" fmla="*/ 7 h 49"/>
                    <a:gd name="T26" fmla="*/ 27 w 36"/>
                    <a:gd name="T27" fmla="*/ 0 h 49"/>
                    <a:gd name="T28" fmla="*/ 22 w 36"/>
                    <a:gd name="T29" fmla="*/ 0 h 49"/>
                    <a:gd name="T30" fmla="*/ 21 w 36"/>
                    <a:gd name="T31" fmla="*/ 0 h 49"/>
                    <a:gd name="T32" fmla="*/ 16 w 36"/>
                    <a:gd name="T33"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9">
                      <a:moveTo>
                        <a:pt x="16" y="2"/>
                      </a:moveTo>
                      <a:lnTo>
                        <a:pt x="0" y="11"/>
                      </a:lnTo>
                      <a:lnTo>
                        <a:pt x="19" y="49"/>
                      </a:lnTo>
                      <a:lnTo>
                        <a:pt x="24" y="47"/>
                      </a:lnTo>
                      <a:lnTo>
                        <a:pt x="16" y="30"/>
                      </a:lnTo>
                      <a:lnTo>
                        <a:pt x="21" y="27"/>
                      </a:lnTo>
                      <a:lnTo>
                        <a:pt x="29" y="22"/>
                      </a:lnTo>
                      <a:lnTo>
                        <a:pt x="29" y="22"/>
                      </a:lnTo>
                      <a:lnTo>
                        <a:pt x="33" y="18"/>
                      </a:lnTo>
                      <a:lnTo>
                        <a:pt x="36" y="14"/>
                      </a:lnTo>
                      <a:lnTo>
                        <a:pt x="12" y="26"/>
                      </a:lnTo>
                      <a:lnTo>
                        <a:pt x="6" y="13"/>
                      </a:lnTo>
                      <a:lnTo>
                        <a:pt x="19" y="7"/>
                      </a:lnTo>
                      <a:lnTo>
                        <a:pt x="27" y="0"/>
                      </a:lnTo>
                      <a:lnTo>
                        <a:pt x="22" y="0"/>
                      </a:lnTo>
                      <a:lnTo>
                        <a:pt x="21"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1" name="Freeform 3477"/>
                <p:cNvSpPr>
                  <a:spLocks/>
                </p:cNvSpPr>
                <p:nvPr/>
              </p:nvSpPr>
              <p:spPr bwMode="auto">
                <a:xfrm>
                  <a:off x="1664" y="1801"/>
                  <a:ext cx="6" cy="8"/>
                </a:xfrm>
                <a:custGeom>
                  <a:avLst/>
                  <a:gdLst>
                    <a:gd name="T0" fmla="*/ 30 w 37"/>
                    <a:gd name="T1" fmla="*/ 0 h 47"/>
                    <a:gd name="T2" fmla="*/ 0 w 37"/>
                    <a:gd name="T3" fmla="*/ 15 h 47"/>
                    <a:gd name="T4" fmla="*/ 2 w 37"/>
                    <a:gd name="T5" fmla="*/ 20 h 47"/>
                    <a:gd name="T6" fmla="*/ 15 w 37"/>
                    <a:gd name="T7" fmla="*/ 14 h 47"/>
                    <a:gd name="T8" fmla="*/ 32 w 37"/>
                    <a:gd name="T9" fmla="*/ 47 h 47"/>
                    <a:gd name="T10" fmla="*/ 37 w 37"/>
                    <a:gd name="T11" fmla="*/ 45 h 47"/>
                    <a:gd name="T12" fmla="*/ 19 w 37"/>
                    <a:gd name="T13" fmla="*/ 11 h 47"/>
                    <a:gd name="T14" fmla="*/ 32 w 37"/>
                    <a:gd name="T15" fmla="*/ 4 h 47"/>
                    <a:gd name="T16" fmla="*/ 30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30" y="0"/>
                      </a:moveTo>
                      <a:lnTo>
                        <a:pt x="0" y="15"/>
                      </a:lnTo>
                      <a:lnTo>
                        <a:pt x="2" y="20"/>
                      </a:lnTo>
                      <a:lnTo>
                        <a:pt x="15" y="14"/>
                      </a:lnTo>
                      <a:lnTo>
                        <a:pt x="32" y="47"/>
                      </a:lnTo>
                      <a:lnTo>
                        <a:pt x="37" y="45"/>
                      </a:lnTo>
                      <a:lnTo>
                        <a:pt x="19" y="11"/>
                      </a:lnTo>
                      <a:lnTo>
                        <a:pt x="32" y="4"/>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2" name="Freeform 3478"/>
                <p:cNvSpPr>
                  <a:spLocks/>
                </p:cNvSpPr>
                <p:nvPr/>
              </p:nvSpPr>
              <p:spPr bwMode="auto">
                <a:xfrm>
                  <a:off x="1670" y="1800"/>
                  <a:ext cx="4" cy="7"/>
                </a:xfrm>
                <a:custGeom>
                  <a:avLst/>
                  <a:gdLst>
                    <a:gd name="T0" fmla="*/ 24 w 24"/>
                    <a:gd name="T1" fmla="*/ 38 h 41"/>
                    <a:gd name="T2" fmla="*/ 19 w 24"/>
                    <a:gd name="T3" fmla="*/ 41 h 41"/>
                    <a:gd name="T4" fmla="*/ 0 w 24"/>
                    <a:gd name="T5" fmla="*/ 3 h 41"/>
                    <a:gd name="T6" fmla="*/ 4 w 24"/>
                    <a:gd name="T7" fmla="*/ 0 h 41"/>
                    <a:gd name="T8" fmla="*/ 24 w 24"/>
                    <a:gd name="T9" fmla="*/ 38 h 41"/>
                  </a:gdLst>
                  <a:ahLst/>
                  <a:cxnLst>
                    <a:cxn ang="0">
                      <a:pos x="T0" y="T1"/>
                    </a:cxn>
                    <a:cxn ang="0">
                      <a:pos x="T2" y="T3"/>
                    </a:cxn>
                    <a:cxn ang="0">
                      <a:pos x="T4" y="T5"/>
                    </a:cxn>
                    <a:cxn ang="0">
                      <a:pos x="T6" y="T7"/>
                    </a:cxn>
                    <a:cxn ang="0">
                      <a:pos x="T8" y="T9"/>
                    </a:cxn>
                  </a:cxnLst>
                  <a:rect l="0" t="0" r="r" b="b"/>
                  <a:pathLst>
                    <a:path w="24" h="41">
                      <a:moveTo>
                        <a:pt x="24" y="38"/>
                      </a:moveTo>
                      <a:lnTo>
                        <a:pt x="19" y="41"/>
                      </a:lnTo>
                      <a:lnTo>
                        <a:pt x="0" y="3"/>
                      </a:lnTo>
                      <a:lnTo>
                        <a:pt x="4" y="0"/>
                      </a:lnTo>
                      <a:lnTo>
                        <a:pt x="2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3" name="Freeform 3479"/>
                <p:cNvSpPr>
                  <a:spLocks/>
                </p:cNvSpPr>
                <p:nvPr/>
              </p:nvSpPr>
              <p:spPr bwMode="auto">
                <a:xfrm>
                  <a:off x="1673" y="1799"/>
                  <a:ext cx="4" cy="7"/>
                </a:xfrm>
                <a:custGeom>
                  <a:avLst/>
                  <a:gdLst>
                    <a:gd name="T0" fmla="*/ 5 w 24"/>
                    <a:gd name="T1" fmla="*/ 0 h 41"/>
                    <a:gd name="T2" fmla="*/ 0 w 24"/>
                    <a:gd name="T3" fmla="*/ 2 h 41"/>
                    <a:gd name="T4" fmla="*/ 19 w 24"/>
                    <a:gd name="T5" fmla="*/ 41 h 41"/>
                    <a:gd name="T6" fmla="*/ 24 w 24"/>
                    <a:gd name="T7" fmla="*/ 38 h 41"/>
                    <a:gd name="T8" fmla="*/ 8 w 24"/>
                    <a:gd name="T9" fmla="*/ 8 h 41"/>
                    <a:gd name="T10" fmla="*/ 8 w 24"/>
                    <a:gd name="T11" fmla="*/ 8 h 41"/>
                    <a:gd name="T12" fmla="*/ 5 w 2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4" h="41">
                      <a:moveTo>
                        <a:pt x="5" y="0"/>
                      </a:moveTo>
                      <a:lnTo>
                        <a:pt x="0" y="2"/>
                      </a:lnTo>
                      <a:lnTo>
                        <a:pt x="19" y="41"/>
                      </a:lnTo>
                      <a:lnTo>
                        <a:pt x="24" y="38"/>
                      </a:lnTo>
                      <a:lnTo>
                        <a:pt x="8" y="8"/>
                      </a:lnTo>
                      <a:lnTo>
                        <a:pt x="8"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4" name="Freeform 3480"/>
                <p:cNvSpPr>
                  <a:spLocks/>
                </p:cNvSpPr>
                <p:nvPr/>
              </p:nvSpPr>
              <p:spPr bwMode="auto">
                <a:xfrm>
                  <a:off x="1674" y="1799"/>
                  <a:ext cx="6" cy="5"/>
                </a:xfrm>
                <a:custGeom>
                  <a:avLst/>
                  <a:gdLst>
                    <a:gd name="T0" fmla="*/ 0 w 40"/>
                    <a:gd name="T1" fmla="*/ 0 h 28"/>
                    <a:gd name="T2" fmla="*/ 3 w 40"/>
                    <a:gd name="T3" fmla="*/ 8 h 28"/>
                    <a:gd name="T4" fmla="*/ 40 w 40"/>
                    <a:gd name="T5" fmla="*/ 28 h 28"/>
                    <a:gd name="T6" fmla="*/ 35 w 40"/>
                    <a:gd name="T7" fmla="*/ 19 h 28"/>
                    <a:gd name="T8" fmla="*/ 0 w 40"/>
                    <a:gd name="T9" fmla="*/ 0 h 28"/>
                  </a:gdLst>
                  <a:ahLst/>
                  <a:cxnLst>
                    <a:cxn ang="0">
                      <a:pos x="T0" y="T1"/>
                    </a:cxn>
                    <a:cxn ang="0">
                      <a:pos x="T2" y="T3"/>
                    </a:cxn>
                    <a:cxn ang="0">
                      <a:pos x="T4" y="T5"/>
                    </a:cxn>
                    <a:cxn ang="0">
                      <a:pos x="T6" y="T7"/>
                    </a:cxn>
                    <a:cxn ang="0">
                      <a:pos x="T8" y="T9"/>
                    </a:cxn>
                  </a:cxnLst>
                  <a:rect l="0" t="0" r="r" b="b"/>
                  <a:pathLst>
                    <a:path w="40" h="28">
                      <a:moveTo>
                        <a:pt x="0" y="0"/>
                      </a:moveTo>
                      <a:lnTo>
                        <a:pt x="3" y="8"/>
                      </a:lnTo>
                      <a:lnTo>
                        <a:pt x="40" y="28"/>
                      </a:lnTo>
                      <a:lnTo>
                        <a:pt x="35"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5" name="Freeform 3481"/>
                <p:cNvSpPr>
                  <a:spLocks/>
                </p:cNvSpPr>
                <p:nvPr/>
              </p:nvSpPr>
              <p:spPr bwMode="auto">
                <a:xfrm>
                  <a:off x="1677" y="1797"/>
                  <a:ext cx="4" cy="7"/>
                </a:xfrm>
                <a:custGeom>
                  <a:avLst/>
                  <a:gdLst>
                    <a:gd name="T0" fmla="*/ 5 w 24"/>
                    <a:gd name="T1" fmla="*/ 0 h 41"/>
                    <a:gd name="T2" fmla="*/ 0 w 24"/>
                    <a:gd name="T3" fmla="*/ 2 h 41"/>
                    <a:gd name="T4" fmla="*/ 15 w 24"/>
                    <a:gd name="T5" fmla="*/ 32 h 41"/>
                    <a:gd name="T6" fmla="*/ 15 w 24"/>
                    <a:gd name="T7" fmla="*/ 32 h 41"/>
                    <a:gd name="T8" fmla="*/ 20 w 24"/>
                    <a:gd name="T9" fmla="*/ 41 h 41"/>
                    <a:gd name="T10" fmla="*/ 24 w 24"/>
                    <a:gd name="T11" fmla="*/ 38 h 41"/>
                    <a:gd name="T12" fmla="*/ 5 w 2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4" h="41">
                      <a:moveTo>
                        <a:pt x="5" y="0"/>
                      </a:moveTo>
                      <a:lnTo>
                        <a:pt x="0" y="2"/>
                      </a:lnTo>
                      <a:lnTo>
                        <a:pt x="15" y="32"/>
                      </a:lnTo>
                      <a:lnTo>
                        <a:pt x="15" y="32"/>
                      </a:lnTo>
                      <a:lnTo>
                        <a:pt x="20" y="41"/>
                      </a:lnTo>
                      <a:lnTo>
                        <a:pt x="24"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6" name="Freeform 3482"/>
                <p:cNvSpPr>
                  <a:spLocks/>
                </p:cNvSpPr>
                <p:nvPr/>
              </p:nvSpPr>
              <p:spPr bwMode="auto">
                <a:xfrm>
                  <a:off x="1683" y="1794"/>
                  <a:ext cx="4" cy="8"/>
                </a:xfrm>
                <a:custGeom>
                  <a:avLst/>
                  <a:gdLst>
                    <a:gd name="T0" fmla="*/ 5 w 24"/>
                    <a:gd name="T1" fmla="*/ 0 h 48"/>
                    <a:gd name="T2" fmla="*/ 0 w 24"/>
                    <a:gd name="T3" fmla="*/ 2 h 48"/>
                    <a:gd name="T4" fmla="*/ 4 w 24"/>
                    <a:gd name="T5" fmla="*/ 48 h 48"/>
                    <a:gd name="T6" fmla="*/ 9 w 24"/>
                    <a:gd name="T7" fmla="*/ 46 h 48"/>
                    <a:gd name="T8" fmla="*/ 8 w 24"/>
                    <a:gd name="T9" fmla="*/ 32 h 48"/>
                    <a:gd name="T10" fmla="*/ 24 w 24"/>
                    <a:gd name="T11" fmla="*/ 24 h 48"/>
                    <a:gd name="T12" fmla="*/ 7 w 24"/>
                    <a:gd name="T13" fmla="*/ 27 h 48"/>
                    <a:gd name="T14" fmla="*/ 6 w 24"/>
                    <a:gd name="T15" fmla="*/ 13 h 48"/>
                    <a:gd name="T16" fmla="*/ 5 w 24"/>
                    <a:gd name="T17" fmla="*/ 11 h 48"/>
                    <a:gd name="T18" fmla="*/ 4 w 24"/>
                    <a:gd name="T19" fmla="*/ 5 h 48"/>
                    <a:gd name="T20" fmla="*/ 4 w 24"/>
                    <a:gd name="T21" fmla="*/ 5 h 48"/>
                    <a:gd name="T22" fmla="*/ 5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5" y="0"/>
                      </a:moveTo>
                      <a:lnTo>
                        <a:pt x="0" y="2"/>
                      </a:lnTo>
                      <a:lnTo>
                        <a:pt x="4" y="48"/>
                      </a:lnTo>
                      <a:lnTo>
                        <a:pt x="9" y="46"/>
                      </a:lnTo>
                      <a:lnTo>
                        <a:pt x="8" y="32"/>
                      </a:lnTo>
                      <a:lnTo>
                        <a:pt x="24" y="24"/>
                      </a:lnTo>
                      <a:lnTo>
                        <a:pt x="7" y="27"/>
                      </a:lnTo>
                      <a:lnTo>
                        <a:pt x="6" y="13"/>
                      </a:lnTo>
                      <a:lnTo>
                        <a:pt x="5" y="11"/>
                      </a:lnTo>
                      <a:lnTo>
                        <a:pt x="4" y="5"/>
                      </a:lnTo>
                      <a:lnTo>
                        <a:pt x="4"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7" name="Freeform 3483"/>
                <p:cNvSpPr>
                  <a:spLocks/>
                </p:cNvSpPr>
                <p:nvPr/>
              </p:nvSpPr>
              <p:spPr bwMode="auto">
                <a:xfrm>
                  <a:off x="1684" y="1794"/>
                  <a:ext cx="6" cy="5"/>
                </a:xfrm>
                <a:custGeom>
                  <a:avLst/>
                  <a:gdLst>
                    <a:gd name="T0" fmla="*/ 1 w 36"/>
                    <a:gd name="T1" fmla="*/ 0 h 33"/>
                    <a:gd name="T2" fmla="*/ 0 w 36"/>
                    <a:gd name="T3" fmla="*/ 5 h 33"/>
                    <a:gd name="T4" fmla="*/ 3 w 36"/>
                    <a:gd name="T5" fmla="*/ 9 h 33"/>
                    <a:gd name="T6" fmla="*/ 5 w 36"/>
                    <a:gd name="T7" fmla="*/ 11 h 33"/>
                    <a:gd name="T8" fmla="*/ 10 w 36"/>
                    <a:gd name="T9" fmla="*/ 15 h 33"/>
                    <a:gd name="T10" fmla="*/ 16 w 36"/>
                    <a:gd name="T11" fmla="*/ 20 h 33"/>
                    <a:gd name="T12" fmla="*/ 3 w 36"/>
                    <a:gd name="T13" fmla="*/ 27 h 33"/>
                    <a:gd name="T14" fmla="*/ 20 w 36"/>
                    <a:gd name="T15" fmla="*/ 24 h 33"/>
                    <a:gd name="T16" fmla="*/ 30 w 36"/>
                    <a:gd name="T17" fmla="*/ 33 h 33"/>
                    <a:gd name="T18" fmla="*/ 36 w 36"/>
                    <a:gd name="T19" fmla="*/ 30 h 33"/>
                    <a:gd name="T20" fmla="*/ 1 w 3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 y="0"/>
                      </a:moveTo>
                      <a:lnTo>
                        <a:pt x="0" y="5"/>
                      </a:lnTo>
                      <a:lnTo>
                        <a:pt x="3" y="9"/>
                      </a:lnTo>
                      <a:lnTo>
                        <a:pt x="5" y="11"/>
                      </a:lnTo>
                      <a:lnTo>
                        <a:pt x="10" y="15"/>
                      </a:lnTo>
                      <a:lnTo>
                        <a:pt x="16" y="20"/>
                      </a:lnTo>
                      <a:lnTo>
                        <a:pt x="3" y="27"/>
                      </a:lnTo>
                      <a:lnTo>
                        <a:pt x="20" y="24"/>
                      </a:lnTo>
                      <a:lnTo>
                        <a:pt x="30" y="33"/>
                      </a:lnTo>
                      <a:lnTo>
                        <a:pt x="36" y="3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8" name="Freeform 3484"/>
                <p:cNvSpPr>
                  <a:spLocks/>
                </p:cNvSpPr>
                <p:nvPr/>
              </p:nvSpPr>
              <p:spPr bwMode="auto">
                <a:xfrm>
                  <a:off x="1691" y="1794"/>
                  <a:ext cx="5" cy="2"/>
                </a:xfrm>
                <a:custGeom>
                  <a:avLst/>
                  <a:gdLst>
                    <a:gd name="T0" fmla="*/ 8 w 30"/>
                    <a:gd name="T1" fmla="*/ 0 h 14"/>
                    <a:gd name="T2" fmla="*/ 0 w 30"/>
                    <a:gd name="T3" fmla="*/ 5 h 14"/>
                    <a:gd name="T4" fmla="*/ 3 w 30"/>
                    <a:gd name="T5" fmla="*/ 4 h 14"/>
                    <a:gd name="T6" fmla="*/ 7 w 30"/>
                    <a:gd name="T7" fmla="*/ 4 h 14"/>
                    <a:gd name="T8" fmla="*/ 11 w 30"/>
                    <a:gd name="T9" fmla="*/ 6 h 14"/>
                    <a:gd name="T10" fmla="*/ 13 w 30"/>
                    <a:gd name="T11" fmla="*/ 8 h 14"/>
                    <a:gd name="T12" fmla="*/ 18 w 30"/>
                    <a:gd name="T13" fmla="*/ 10 h 14"/>
                    <a:gd name="T14" fmla="*/ 24 w 30"/>
                    <a:gd name="T15" fmla="*/ 14 h 14"/>
                    <a:gd name="T16" fmla="*/ 30 w 30"/>
                    <a:gd name="T17" fmla="*/ 11 h 14"/>
                    <a:gd name="T18" fmla="*/ 19 w 30"/>
                    <a:gd name="T19" fmla="*/ 3 h 14"/>
                    <a:gd name="T20" fmla="*/ 13 w 30"/>
                    <a:gd name="T21" fmla="*/ 1 h 14"/>
                    <a:gd name="T22" fmla="*/ 8 w 30"/>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4">
                      <a:moveTo>
                        <a:pt x="8" y="0"/>
                      </a:moveTo>
                      <a:lnTo>
                        <a:pt x="0" y="5"/>
                      </a:lnTo>
                      <a:lnTo>
                        <a:pt x="3" y="4"/>
                      </a:lnTo>
                      <a:lnTo>
                        <a:pt x="7" y="4"/>
                      </a:lnTo>
                      <a:lnTo>
                        <a:pt x="11" y="6"/>
                      </a:lnTo>
                      <a:lnTo>
                        <a:pt x="13" y="8"/>
                      </a:lnTo>
                      <a:lnTo>
                        <a:pt x="18" y="10"/>
                      </a:lnTo>
                      <a:lnTo>
                        <a:pt x="24" y="14"/>
                      </a:lnTo>
                      <a:lnTo>
                        <a:pt x="30" y="11"/>
                      </a:lnTo>
                      <a:lnTo>
                        <a:pt x="19" y="3"/>
                      </a:lnTo>
                      <a:lnTo>
                        <a:pt x="13"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69" name="Freeform 3485"/>
                <p:cNvSpPr>
                  <a:spLocks/>
                </p:cNvSpPr>
                <p:nvPr/>
              </p:nvSpPr>
              <p:spPr bwMode="auto">
                <a:xfrm>
                  <a:off x="1690" y="1790"/>
                  <a:ext cx="4" cy="5"/>
                </a:xfrm>
                <a:custGeom>
                  <a:avLst/>
                  <a:gdLst>
                    <a:gd name="T0" fmla="*/ 14 w 24"/>
                    <a:gd name="T1" fmla="*/ 0 h 26"/>
                    <a:gd name="T2" fmla="*/ 5 w 24"/>
                    <a:gd name="T3" fmla="*/ 7 h 26"/>
                    <a:gd name="T4" fmla="*/ 8 w 24"/>
                    <a:gd name="T5" fmla="*/ 6 h 26"/>
                    <a:gd name="T6" fmla="*/ 13 w 24"/>
                    <a:gd name="T7" fmla="*/ 6 h 26"/>
                    <a:gd name="T8" fmla="*/ 17 w 24"/>
                    <a:gd name="T9" fmla="*/ 9 h 26"/>
                    <a:gd name="T10" fmla="*/ 18 w 24"/>
                    <a:gd name="T11" fmla="*/ 14 h 26"/>
                    <a:gd name="T12" fmla="*/ 16 w 24"/>
                    <a:gd name="T13" fmla="*/ 17 h 26"/>
                    <a:gd name="T14" fmla="*/ 16 w 24"/>
                    <a:gd name="T15" fmla="*/ 17 h 26"/>
                    <a:gd name="T16" fmla="*/ 11 w 24"/>
                    <a:gd name="T17" fmla="*/ 20 h 26"/>
                    <a:gd name="T18" fmla="*/ 0 w 24"/>
                    <a:gd name="T19" fmla="*/ 26 h 26"/>
                    <a:gd name="T20" fmla="*/ 24 w 24"/>
                    <a:gd name="T21" fmla="*/ 15 h 26"/>
                    <a:gd name="T22" fmla="*/ 24 w 24"/>
                    <a:gd name="T23" fmla="*/ 11 h 26"/>
                    <a:gd name="T24" fmla="*/ 22 w 24"/>
                    <a:gd name="T25" fmla="*/ 6 h 26"/>
                    <a:gd name="T26" fmla="*/ 19 w 24"/>
                    <a:gd name="T27" fmla="*/ 2 h 26"/>
                    <a:gd name="T28" fmla="*/ 14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4" y="0"/>
                      </a:moveTo>
                      <a:lnTo>
                        <a:pt x="5" y="7"/>
                      </a:lnTo>
                      <a:lnTo>
                        <a:pt x="8" y="6"/>
                      </a:lnTo>
                      <a:lnTo>
                        <a:pt x="13" y="6"/>
                      </a:lnTo>
                      <a:lnTo>
                        <a:pt x="17" y="9"/>
                      </a:lnTo>
                      <a:lnTo>
                        <a:pt x="18" y="14"/>
                      </a:lnTo>
                      <a:lnTo>
                        <a:pt x="16" y="17"/>
                      </a:lnTo>
                      <a:lnTo>
                        <a:pt x="16" y="17"/>
                      </a:lnTo>
                      <a:lnTo>
                        <a:pt x="11" y="20"/>
                      </a:lnTo>
                      <a:lnTo>
                        <a:pt x="0" y="26"/>
                      </a:lnTo>
                      <a:lnTo>
                        <a:pt x="24" y="15"/>
                      </a:lnTo>
                      <a:lnTo>
                        <a:pt x="24" y="11"/>
                      </a:lnTo>
                      <a:lnTo>
                        <a:pt x="22" y="6"/>
                      </a:lnTo>
                      <a:lnTo>
                        <a:pt x="19" y="2"/>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0" name="Freeform 3486"/>
                <p:cNvSpPr>
                  <a:spLocks/>
                </p:cNvSpPr>
                <p:nvPr/>
              </p:nvSpPr>
              <p:spPr bwMode="auto">
                <a:xfrm>
                  <a:off x="1687" y="1790"/>
                  <a:ext cx="7" cy="8"/>
                </a:xfrm>
                <a:custGeom>
                  <a:avLst/>
                  <a:gdLst>
                    <a:gd name="T0" fmla="*/ 17 w 38"/>
                    <a:gd name="T1" fmla="*/ 3 h 50"/>
                    <a:gd name="T2" fmla="*/ 0 w 38"/>
                    <a:gd name="T3" fmla="*/ 11 h 50"/>
                    <a:gd name="T4" fmla="*/ 20 w 38"/>
                    <a:gd name="T5" fmla="*/ 50 h 50"/>
                    <a:gd name="T6" fmla="*/ 25 w 38"/>
                    <a:gd name="T7" fmla="*/ 48 h 50"/>
                    <a:gd name="T8" fmla="*/ 16 w 38"/>
                    <a:gd name="T9" fmla="*/ 31 h 50"/>
                    <a:gd name="T10" fmla="*/ 23 w 38"/>
                    <a:gd name="T11" fmla="*/ 27 h 50"/>
                    <a:gd name="T12" fmla="*/ 31 w 38"/>
                    <a:gd name="T13" fmla="*/ 22 h 50"/>
                    <a:gd name="T14" fmla="*/ 31 w 38"/>
                    <a:gd name="T15" fmla="*/ 22 h 50"/>
                    <a:gd name="T16" fmla="*/ 34 w 38"/>
                    <a:gd name="T17" fmla="*/ 19 h 50"/>
                    <a:gd name="T18" fmla="*/ 38 w 38"/>
                    <a:gd name="T19" fmla="*/ 15 h 50"/>
                    <a:gd name="T20" fmla="*/ 14 w 38"/>
                    <a:gd name="T21" fmla="*/ 26 h 50"/>
                    <a:gd name="T22" fmla="*/ 8 w 38"/>
                    <a:gd name="T23" fmla="*/ 14 h 50"/>
                    <a:gd name="T24" fmla="*/ 19 w 38"/>
                    <a:gd name="T25" fmla="*/ 7 h 50"/>
                    <a:gd name="T26" fmla="*/ 28 w 38"/>
                    <a:gd name="T27" fmla="*/ 0 h 50"/>
                    <a:gd name="T28" fmla="*/ 24 w 38"/>
                    <a:gd name="T29" fmla="*/ 1 h 50"/>
                    <a:gd name="T30" fmla="*/ 23 w 38"/>
                    <a:gd name="T31" fmla="*/ 1 h 50"/>
                    <a:gd name="T32" fmla="*/ 17 w 38"/>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50">
                      <a:moveTo>
                        <a:pt x="17" y="3"/>
                      </a:moveTo>
                      <a:lnTo>
                        <a:pt x="0" y="11"/>
                      </a:lnTo>
                      <a:lnTo>
                        <a:pt x="20" y="50"/>
                      </a:lnTo>
                      <a:lnTo>
                        <a:pt x="25" y="48"/>
                      </a:lnTo>
                      <a:lnTo>
                        <a:pt x="16" y="31"/>
                      </a:lnTo>
                      <a:lnTo>
                        <a:pt x="23" y="27"/>
                      </a:lnTo>
                      <a:lnTo>
                        <a:pt x="31" y="22"/>
                      </a:lnTo>
                      <a:lnTo>
                        <a:pt x="31" y="22"/>
                      </a:lnTo>
                      <a:lnTo>
                        <a:pt x="34" y="19"/>
                      </a:lnTo>
                      <a:lnTo>
                        <a:pt x="38" y="15"/>
                      </a:lnTo>
                      <a:lnTo>
                        <a:pt x="14" y="26"/>
                      </a:lnTo>
                      <a:lnTo>
                        <a:pt x="8" y="14"/>
                      </a:lnTo>
                      <a:lnTo>
                        <a:pt x="19" y="7"/>
                      </a:lnTo>
                      <a:lnTo>
                        <a:pt x="28" y="0"/>
                      </a:lnTo>
                      <a:lnTo>
                        <a:pt x="24" y="1"/>
                      </a:lnTo>
                      <a:lnTo>
                        <a:pt x="23" y="1"/>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1" name="Freeform 3487"/>
                <p:cNvSpPr>
                  <a:spLocks/>
                </p:cNvSpPr>
                <p:nvPr/>
              </p:nvSpPr>
              <p:spPr bwMode="auto">
                <a:xfrm>
                  <a:off x="1694" y="1786"/>
                  <a:ext cx="8" cy="9"/>
                </a:xfrm>
                <a:custGeom>
                  <a:avLst/>
                  <a:gdLst>
                    <a:gd name="T0" fmla="*/ 27 w 48"/>
                    <a:gd name="T1" fmla="*/ 0 h 53"/>
                    <a:gd name="T2" fmla="*/ 0 w 48"/>
                    <a:gd name="T3" fmla="*/ 15 h 53"/>
                    <a:gd name="T4" fmla="*/ 20 w 48"/>
                    <a:gd name="T5" fmla="*/ 53 h 53"/>
                    <a:gd name="T6" fmla="*/ 48 w 48"/>
                    <a:gd name="T7" fmla="*/ 39 h 53"/>
                    <a:gd name="T8" fmla="*/ 45 w 48"/>
                    <a:gd name="T9" fmla="*/ 33 h 53"/>
                    <a:gd name="T10" fmla="*/ 22 w 48"/>
                    <a:gd name="T11" fmla="*/ 46 h 53"/>
                    <a:gd name="T12" fmla="*/ 16 w 48"/>
                    <a:gd name="T13" fmla="*/ 33 h 53"/>
                    <a:gd name="T14" fmla="*/ 37 w 48"/>
                    <a:gd name="T15" fmla="*/ 22 h 53"/>
                    <a:gd name="T16" fmla="*/ 35 w 48"/>
                    <a:gd name="T17" fmla="*/ 17 h 53"/>
                    <a:gd name="T18" fmla="*/ 13 w 48"/>
                    <a:gd name="T19" fmla="*/ 28 h 53"/>
                    <a:gd name="T20" fmla="*/ 7 w 48"/>
                    <a:gd name="T21" fmla="*/ 16 h 53"/>
                    <a:gd name="T22" fmla="*/ 29 w 48"/>
                    <a:gd name="T23" fmla="*/ 6 h 53"/>
                    <a:gd name="T24" fmla="*/ 27 w 48"/>
                    <a:gd name="T2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3">
                      <a:moveTo>
                        <a:pt x="27" y="0"/>
                      </a:moveTo>
                      <a:lnTo>
                        <a:pt x="0" y="15"/>
                      </a:lnTo>
                      <a:lnTo>
                        <a:pt x="20" y="53"/>
                      </a:lnTo>
                      <a:lnTo>
                        <a:pt x="48" y="39"/>
                      </a:lnTo>
                      <a:lnTo>
                        <a:pt x="45" y="33"/>
                      </a:lnTo>
                      <a:lnTo>
                        <a:pt x="22" y="46"/>
                      </a:lnTo>
                      <a:lnTo>
                        <a:pt x="16" y="33"/>
                      </a:lnTo>
                      <a:lnTo>
                        <a:pt x="37" y="22"/>
                      </a:lnTo>
                      <a:lnTo>
                        <a:pt x="35" y="17"/>
                      </a:lnTo>
                      <a:lnTo>
                        <a:pt x="13" y="28"/>
                      </a:lnTo>
                      <a:lnTo>
                        <a:pt x="7" y="16"/>
                      </a:lnTo>
                      <a:lnTo>
                        <a:pt x="29" y="6"/>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2" name="Freeform 3488"/>
                <p:cNvSpPr>
                  <a:spLocks/>
                </p:cNvSpPr>
                <p:nvPr/>
              </p:nvSpPr>
              <p:spPr bwMode="auto">
                <a:xfrm>
                  <a:off x="1700" y="1785"/>
                  <a:ext cx="4" cy="7"/>
                </a:xfrm>
                <a:custGeom>
                  <a:avLst/>
                  <a:gdLst>
                    <a:gd name="T0" fmla="*/ 4 w 23"/>
                    <a:gd name="T1" fmla="*/ 0 h 40"/>
                    <a:gd name="T2" fmla="*/ 0 w 23"/>
                    <a:gd name="T3" fmla="*/ 3 h 40"/>
                    <a:gd name="T4" fmla="*/ 19 w 23"/>
                    <a:gd name="T5" fmla="*/ 40 h 40"/>
                    <a:gd name="T6" fmla="*/ 23 w 23"/>
                    <a:gd name="T7" fmla="*/ 38 h 40"/>
                    <a:gd name="T8" fmla="*/ 8 w 23"/>
                    <a:gd name="T9" fmla="*/ 8 h 40"/>
                    <a:gd name="T10" fmla="*/ 8 w 23"/>
                    <a:gd name="T11" fmla="*/ 8 h 40"/>
                    <a:gd name="T12" fmla="*/ 4 w 2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3" h="40">
                      <a:moveTo>
                        <a:pt x="4" y="0"/>
                      </a:moveTo>
                      <a:lnTo>
                        <a:pt x="0" y="3"/>
                      </a:lnTo>
                      <a:lnTo>
                        <a:pt x="19" y="40"/>
                      </a:lnTo>
                      <a:lnTo>
                        <a:pt x="23" y="38"/>
                      </a:lnTo>
                      <a:lnTo>
                        <a:pt x="8" y="8"/>
                      </a:lnTo>
                      <a:lnTo>
                        <a:pt x="8" y="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3" name="Freeform 3489"/>
                <p:cNvSpPr>
                  <a:spLocks/>
                </p:cNvSpPr>
                <p:nvPr/>
              </p:nvSpPr>
              <p:spPr bwMode="auto">
                <a:xfrm>
                  <a:off x="1701" y="1785"/>
                  <a:ext cx="6" cy="5"/>
                </a:xfrm>
                <a:custGeom>
                  <a:avLst/>
                  <a:gdLst>
                    <a:gd name="T0" fmla="*/ 0 w 39"/>
                    <a:gd name="T1" fmla="*/ 0 h 28"/>
                    <a:gd name="T2" fmla="*/ 4 w 39"/>
                    <a:gd name="T3" fmla="*/ 8 h 28"/>
                    <a:gd name="T4" fmla="*/ 39 w 39"/>
                    <a:gd name="T5" fmla="*/ 28 h 28"/>
                    <a:gd name="T6" fmla="*/ 35 w 39"/>
                    <a:gd name="T7" fmla="*/ 20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lnTo>
                        <a:pt x="4" y="8"/>
                      </a:lnTo>
                      <a:lnTo>
                        <a:pt x="39" y="28"/>
                      </a:lnTo>
                      <a:lnTo>
                        <a:pt x="35"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4" name="Freeform 3490"/>
                <p:cNvSpPr>
                  <a:spLocks/>
                </p:cNvSpPr>
                <p:nvPr/>
              </p:nvSpPr>
              <p:spPr bwMode="auto">
                <a:xfrm>
                  <a:off x="1704" y="1783"/>
                  <a:ext cx="4" cy="7"/>
                </a:xfrm>
                <a:custGeom>
                  <a:avLst/>
                  <a:gdLst>
                    <a:gd name="T0" fmla="*/ 6 w 25"/>
                    <a:gd name="T1" fmla="*/ 0 h 41"/>
                    <a:gd name="T2" fmla="*/ 0 w 25"/>
                    <a:gd name="T3" fmla="*/ 2 h 41"/>
                    <a:gd name="T4" fmla="*/ 16 w 25"/>
                    <a:gd name="T5" fmla="*/ 32 h 41"/>
                    <a:gd name="T6" fmla="*/ 15 w 25"/>
                    <a:gd name="T7" fmla="*/ 33 h 41"/>
                    <a:gd name="T8" fmla="*/ 19 w 25"/>
                    <a:gd name="T9" fmla="*/ 41 h 41"/>
                    <a:gd name="T10" fmla="*/ 25 w 25"/>
                    <a:gd name="T11" fmla="*/ 39 h 41"/>
                    <a:gd name="T12" fmla="*/ 6 w 25"/>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 h="41">
                      <a:moveTo>
                        <a:pt x="6" y="0"/>
                      </a:moveTo>
                      <a:lnTo>
                        <a:pt x="0" y="2"/>
                      </a:lnTo>
                      <a:lnTo>
                        <a:pt x="16" y="32"/>
                      </a:lnTo>
                      <a:lnTo>
                        <a:pt x="15" y="33"/>
                      </a:lnTo>
                      <a:lnTo>
                        <a:pt x="19" y="41"/>
                      </a:lnTo>
                      <a:lnTo>
                        <a:pt x="25" y="3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5" name="Freeform 3491"/>
                <p:cNvSpPr>
                  <a:spLocks/>
                </p:cNvSpPr>
                <p:nvPr/>
              </p:nvSpPr>
              <p:spPr bwMode="auto">
                <a:xfrm>
                  <a:off x="1708" y="1781"/>
                  <a:ext cx="4" cy="8"/>
                </a:xfrm>
                <a:custGeom>
                  <a:avLst/>
                  <a:gdLst>
                    <a:gd name="T0" fmla="*/ 5 w 24"/>
                    <a:gd name="T1" fmla="*/ 0 h 49"/>
                    <a:gd name="T2" fmla="*/ 0 w 24"/>
                    <a:gd name="T3" fmla="*/ 4 h 49"/>
                    <a:gd name="T4" fmla="*/ 5 w 24"/>
                    <a:gd name="T5" fmla="*/ 49 h 49"/>
                    <a:gd name="T6" fmla="*/ 10 w 24"/>
                    <a:gd name="T7" fmla="*/ 46 h 49"/>
                    <a:gd name="T8" fmla="*/ 8 w 24"/>
                    <a:gd name="T9" fmla="*/ 32 h 49"/>
                    <a:gd name="T10" fmla="*/ 24 w 24"/>
                    <a:gd name="T11" fmla="*/ 25 h 49"/>
                    <a:gd name="T12" fmla="*/ 8 w 24"/>
                    <a:gd name="T13" fmla="*/ 28 h 49"/>
                    <a:gd name="T14" fmla="*/ 6 w 24"/>
                    <a:gd name="T15" fmla="*/ 14 h 49"/>
                    <a:gd name="T16" fmla="*/ 6 w 24"/>
                    <a:gd name="T17" fmla="*/ 12 h 49"/>
                    <a:gd name="T18" fmla="*/ 5 w 24"/>
                    <a:gd name="T19" fmla="*/ 6 h 49"/>
                    <a:gd name="T20" fmla="*/ 5 w 24"/>
                    <a:gd name="T21" fmla="*/ 6 h 49"/>
                    <a:gd name="T22" fmla="*/ 5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5" y="0"/>
                      </a:moveTo>
                      <a:lnTo>
                        <a:pt x="0" y="4"/>
                      </a:lnTo>
                      <a:lnTo>
                        <a:pt x="5" y="49"/>
                      </a:lnTo>
                      <a:lnTo>
                        <a:pt x="10" y="46"/>
                      </a:lnTo>
                      <a:lnTo>
                        <a:pt x="8" y="32"/>
                      </a:lnTo>
                      <a:lnTo>
                        <a:pt x="24" y="25"/>
                      </a:lnTo>
                      <a:lnTo>
                        <a:pt x="8" y="28"/>
                      </a:lnTo>
                      <a:lnTo>
                        <a:pt x="6" y="14"/>
                      </a:lnTo>
                      <a:lnTo>
                        <a:pt x="6" y="12"/>
                      </a:lnTo>
                      <a:lnTo>
                        <a:pt x="5" y="6"/>
                      </a:lnTo>
                      <a:lnTo>
                        <a:pt x="5"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6" name="Freeform 3492"/>
                <p:cNvSpPr>
                  <a:spLocks/>
                </p:cNvSpPr>
                <p:nvPr/>
              </p:nvSpPr>
              <p:spPr bwMode="auto">
                <a:xfrm>
                  <a:off x="1709" y="1781"/>
                  <a:ext cx="6" cy="6"/>
                </a:xfrm>
                <a:custGeom>
                  <a:avLst/>
                  <a:gdLst>
                    <a:gd name="T0" fmla="*/ 0 w 35"/>
                    <a:gd name="T1" fmla="*/ 0 h 33"/>
                    <a:gd name="T2" fmla="*/ 0 w 35"/>
                    <a:gd name="T3" fmla="*/ 6 h 33"/>
                    <a:gd name="T4" fmla="*/ 3 w 35"/>
                    <a:gd name="T5" fmla="*/ 10 h 33"/>
                    <a:gd name="T6" fmla="*/ 5 w 35"/>
                    <a:gd name="T7" fmla="*/ 12 h 33"/>
                    <a:gd name="T8" fmla="*/ 10 w 35"/>
                    <a:gd name="T9" fmla="*/ 15 h 33"/>
                    <a:gd name="T10" fmla="*/ 16 w 35"/>
                    <a:gd name="T11" fmla="*/ 22 h 33"/>
                    <a:gd name="T12" fmla="*/ 3 w 35"/>
                    <a:gd name="T13" fmla="*/ 28 h 33"/>
                    <a:gd name="T14" fmla="*/ 19 w 35"/>
                    <a:gd name="T15" fmla="*/ 25 h 33"/>
                    <a:gd name="T16" fmla="*/ 30 w 35"/>
                    <a:gd name="T17" fmla="*/ 33 h 33"/>
                    <a:gd name="T18" fmla="*/ 35 w 35"/>
                    <a:gd name="T19" fmla="*/ 31 h 33"/>
                    <a:gd name="T20" fmla="*/ 0 w 3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3">
                      <a:moveTo>
                        <a:pt x="0" y="0"/>
                      </a:moveTo>
                      <a:lnTo>
                        <a:pt x="0" y="6"/>
                      </a:lnTo>
                      <a:lnTo>
                        <a:pt x="3" y="10"/>
                      </a:lnTo>
                      <a:lnTo>
                        <a:pt x="5" y="12"/>
                      </a:lnTo>
                      <a:lnTo>
                        <a:pt x="10" y="15"/>
                      </a:lnTo>
                      <a:lnTo>
                        <a:pt x="16" y="22"/>
                      </a:lnTo>
                      <a:lnTo>
                        <a:pt x="3" y="28"/>
                      </a:lnTo>
                      <a:lnTo>
                        <a:pt x="19" y="25"/>
                      </a:lnTo>
                      <a:lnTo>
                        <a:pt x="30" y="33"/>
                      </a:lnTo>
                      <a:lnTo>
                        <a:pt x="35"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7" name="Freeform 3493"/>
                <p:cNvSpPr>
                  <a:spLocks/>
                </p:cNvSpPr>
                <p:nvPr/>
              </p:nvSpPr>
              <p:spPr bwMode="auto">
                <a:xfrm>
                  <a:off x="1712" y="1779"/>
                  <a:ext cx="7" cy="7"/>
                </a:xfrm>
                <a:custGeom>
                  <a:avLst/>
                  <a:gdLst>
                    <a:gd name="T0" fmla="*/ 5 w 43"/>
                    <a:gd name="T1" fmla="*/ 0 h 40"/>
                    <a:gd name="T2" fmla="*/ 0 w 43"/>
                    <a:gd name="T3" fmla="*/ 2 h 40"/>
                    <a:gd name="T4" fmla="*/ 19 w 43"/>
                    <a:gd name="T5" fmla="*/ 40 h 40"/>
                    <a:gd name="T6" fmla="*/ 43 w 43"/>
                    <a:gd name="T7" fmla="*/ 27 h 40"/>
                    <a:gd name="T8" fmla="*/ 41 w 43"/>
                    <a:gd name="T9" fmla="*/ 23 h 40"/>
                    <a:gd name="T10" fmla="*/ 23 w 43"/>
                    <a:gd name="T11" fmla="*/ 33 h 40"/>
                    <a:gd name="T12" fmla="*/ 5 w 4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43" h="40">
                      <a:moveTo>
                        <a:pt x="5" y="0"/>
                      </a:moveTo>
                      <a:lnTo>
                        <a:pt x="0" y="2"/>
                      </a:lnTo>
                      <a:lnTo>
                        <a:pt x="19" y="40"/>
                      </a:lnTo>
                      <a:lnTo>
                        <a:pt x="43" y="27"/>
                      </a:lnTo>
                      <a:lnTo>
                        <a:pt x="41" y="23"/>
                      </a:lnTo>
                      <a:lnTo>
                        <a:pt x="23" y="3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8" name="Freeform 3494"/>
                <p:cNvSpPr>
                  <a:spLocks/>
                </p:cNvSpPr>
                <p:nvPr/>
              </p:nvSpPr>
              <p:spPr bwMode="auto">
                <a:xfrm>
                  <a:off x="1717" y="1774"/>
                  <a:ext cx="8" cy="9"/>
                </a:xfrm>
                <a:custGeom>
                  <a:avLst/>
                  <a:gdLst>
                    <a:gd name="T0" fmla="*/ 28 w 48"/>
                    <a:gd name="T1" fmla="*/ 0 h 52"/>
                    <a:gd name="T2" fmla="*/ 0 w 48"/>
                    <a:gd name="T3" fmla="*/ 15 h 52"/>
                    <a:gd name="T4" fmla="*/ 19 w 48"/>
                    <a:gd name="T5" fmla="*/ 52 h 52"/>
                    <a:gd name="T6" fmla="*/ 48 w 48"/>
                    <a:gd name="T7" fmla="*/ 38 h 52"/>
                    <a:gd name="T8" fmla="*/ 46 w 48"/>
                    <a:gd name="T9" fmla="*/ 33 h 52"/>
                    <a:gd name="T10" fmla="*/ 23 w 48"/>
                    <a:gd name="T11" fmla="*/ 46 h 52"/>
                    <a:gd name="T12" fmla="*/ 15 w 48"/>
                    <a:gd name="T13" fmla="*/ 33 h 52"/>
                    <a:gd name="T14" fmla="*/ 36 w 48"/>
                    <a:gd name="T15" fmla="*/ 21 h 52"/>
                    <a:gd name="T16" fmla="*/ 34 w 48"/>
                    <a:gd name="T17" fmla="*/ 17 h 52"/>
                    <a:gd name="T18" fmla="*/ 13 w 48"/>
                    <a:gd name="T19" fmla="*/ 28 h 52"/>
                    <a:gd name="T20" fmla="*/ 8 w 48"/>
                    <a:gd name="T21" fmla="*/ 16 h 52"/>
                    <a:gd name="T22" fmla="*/ 30 w 48"/>
                    <a:gd name="T23" fmla="*/ 5 h 52"/>
                    <a:gd name="T24" fmla="*/ 28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8" y="0"/>
                      </a:moveTo>
                      <a:lnTo>
                        <a:pt x="0" y="15"/>
                      </a:lnTo>
                      <a:lnTo>
                        <a:pt x="19" y="52"/>
                      </a:lnTo>
                      <a:lnTo>
                        <a:pt x="48" y="38"/>
                      </a:lnTo>
                      <a:lnTo>
                        <a:pt x="46" y="33"/>
                      </a:lnTo>
                      <a:lnTo>
                        <a:pt x="23" y="46"/>
                      </a:lnTo>
                      <a:lnTo>
                        <a:pt x="15" y="33"/>
                      </a:lnTo>
                      <a:lnTo>
                        <a:pt x="36" y="21"/>
                      </a:lnTo>
                      <a:lnTo>
                        <a:pt x="34" y="17"/>
                      </a:lnTo>
                      <a:lnTo>
                        <a:pt x="13" y="28"/>
                      </a:lnTo>
                      <a:lnTo>
                        <a:pt x="8" y="16"/>
                      </a:lnTo>
                      <a:lnTo>
                        <a:pt x="30" y="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9" name="Freeform 3495"/>
                <p:cNvSpPr>
                  <a:spLocks/>
                </p:cNvSpPr>
                <p:nvPr/>
              </p:nvSpPr>
              <p:spPr bwMode="auto">
                <a:xfrm>
                  <a:off x="1725" y="1778"/>
                  <a:ext cx="3" cy="1"/>
                </a:xfrm>
                <a:custGeom>
                  <a:avLst/>
                  <a:gdLst>
                    <a:gd name="T0" fmla="*/ 4 w 20"/>
                    <a:gd name="T1" fmla="*/ 0 h 10"/>
                    <a:gd name="T2" fmla="*/ 0 w 20"/>
                    <a:gd name="T3" fmla="*/ 3 h 10"/>
                    <a:gd name="T4" fmla="*/ 0 w 20"/>
                    <a:gd name="T5" fmla="*/ 3 h 10"/>
                    <a:gd name="T6" fmla="*/ 4 w 20"/>
                    <a:gd name="T7" fmla="*/ 8 h 10"/>
                    <a:gd name="T8" fmla="*/ 9 w 20"/>
                    <a:gd name="T9" fmla="*/ 10 h 10"/>
                    <a:gd name="T10" fmla="*/ 20 w 20"/>
                    <a:gd name="T11" fmla="*/ 3 h 10"/>
                    <a:gd name="T12" fmla="*/ 17 w 20"/>
                    <a:gd name="T13" fmla="*/ 4 h 10"/>
                    <a:gd name="T14" fmla="*/ 12 w 20"/>
                    <a:gd name="T15" fmla="*/ 4 h 10"/>
                    <a:gd name="T16" fmla="*/ 9 w 20"/>
                    <a:gd name="T17" fmla="*/ 4 h 10"/>
                    <a:gd name="T18" fmla="*/ 4 w 2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0">
                      <a:moveTo>
                        <a:pt x="4" y="0"/>
                      </a:moveTo>
                      <a:lnTo>
                        <a:pt x="0" y="3"/>
                      </a:lnTo>
                      <a:lnTo>
                        <a:pt x="0" y="3"/>
                      </a:lnTo>
                      <a:lnTo>
                        <a:pt x="4" y="8"/>
                      </a:lnTo>
                      <a:lnTo>
                        <a:pt x="9" y="10"/>
                      </a:lnTo>
                      <a:lnTo>
                        <a:pt x="20" y="3"/>
                      </a:lnTo>
                      <a:lnTo>
                        <a:pt x="17" y="4"/>
                      </a:lnTo>
                      <a:lnTo>
                        <a:pt x="12" y="4"/>
                      </a:lnTo>
                      <a:lnTo>
                        <a:pt x="9"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0" name="Freeform 3496"/>
                <p:cNvSpPr>
                  <a:spLocks/>
                </p:cNvSpPr>
                <p:nvPr/>
              </p:nvSpPr>
              <p:spPr bwMode="auto">
                <a:xfrm>
                  <a:off x="1723" y="1773"/>
                  <a:ext cx="7" cy="7"/>
                </a:xfrm>
                <a:custGeom>
                  <a:avLst/>
                  <a:gdLst>
                    <a:gd name="T0" fmla="*/ 1 w 40"/>
                    <a:gd name="T1" fmla="*/ 3 h 37"/>
                    <a:gd name="T2" fmla="*/ 0 w 40"/>
                    <a:gd name="T3" fmla="*/ 7 h 37"/>
                    <a:gd name="T4" fmla="*/ 1 w 40"/>
                    <a:gd name="T5" fmla="*/ 12 h 37"/>
                    <a:gd name="T6" fmla="*/ 3 w 40"/>
                    <a:gd name="T7" fmla="*/ 14 h 37"/>
                    <a:gd name="T8" fmla="*/ 7 w 40"/>
                    <a:gd name="T9" fmla="*/ 18 h 37"/>
                    <a:gd name="T10" fmla="*/ 12 w 40"/>
                    <a:gd name="T11" fmla="*/ 18 h 37"/>
                    <a:gd name="T12" fmla="*/ 19 w 40"/>
                    <a:gd name="T13" fmla="*/ 17 h 37"/>
                    <a:gd name="T14" fmla="*/ 24 w 40"/>
                    <a:gd name="T15" fmla="*/ 16 h 37"/>
                    <a:gd name="T16" fmla="*/ 29 w 40"/>
                    <a:gd name="T17" fmla="*/ 14 h 37"/>
                    <a:gd name="T18" fmla="*/ 30 w 40"/>
                    <a:gd name="T19" fmla="*/ 14 h 37"/>
                    <a:gd name="T20" fmla="*/ 35 w 40"/>
                    <a:gd name="T21" fmla="*/ 18 h 37"/>
                    <a:gd name="T22" fmla="*/ 35 w 40"/>
                    <a:gd name="T23" fmla="*/ 19 h 37"/>
                    <a:gd name="T24" fmla="*/ 34 w 40"/>
                    <a:gd name="T25" fmla="*/ 24 h 37"/>
                    <a:gd name="T26" fmla="*/ 33 w 40"/>
                    <a:gd name="T27" fmla="*/ 25 h 37"/>
                    <a:gd name="T28" fmla="*/ 28 w 40"/>
                    <a:gd name="T29" fmla="*/ 29 h 37"/>
                    <a:gd name="T30" fmla="*/ 17 w 40"/>
                    <a:gd name="T31" fmla="*/ 36 h 37"/>
                    <a:gd name="T32" fmla="*/ 20 w 40"/>
                    <a:gd name="T33" fmla="*/ 37 h 37"/>
                    <a:gd name="T34" fmla="*/ 25 w 40"/>
                    <a:gd name="T35" fmla="*/ 36 h 37"/>
                    <a:gd name="T36" fmla="*/ 30 w 40"/>
                    <a:gd name="T37" fmla="*/ 34 h 37"/>
                    <a:gd name="T38" fmla="*/ 31 w 40"/>
                    <a:gd name="T39" fmla="*/ 33 h 37"/>
                    <a:gd name="T40" fmla="*/ 36 w 40"/>
                    <a:gd name="T41" fmla="*/ 29 h 37"/>
                    <a:gd name="T42" fmla="*/ 39 w 40"/>
                    <a:gd name="T43" fmla="*/ 25 h 37"/>
                    <a:gd name="T44" fmla="*/ 40 w 40"/>
                    <a:gd name="T45" fmla="*/ 20 h 37"/>
                    <a:gd name="T46" fmla="*/ 39 w 40"/>
                    <a:gd name="T47" fmla="*/ 14 h 37"/>
                    <a:gd name="T48" fmla="*/ 38 w 40"/>
                    <a:gd name="T49" fmla="*/ 13 h 37"/>
                    <a:gd name="T50" fmla="*/ 34 w 40"/>
                    <a:gd name="T51" fmla="*/ 10 h 37"/>
                    <a:gd name="T52" fmla="*/ 33 w 40"/>
                    <a:gd name="T53" fmla="*/ 9 h 37"/>
                    <a:gd name="T54" fmla="*/ 27 w 40"/>
                    <a:gd name="T55" fmla="*/ 9 h 37"/>
                    <a:gd name="T56" fmla="*/ 24 w 40"/>
                    <a:gd name="T57" fmla="*/ 9 h 37"/>
                    <a:gd name="T58" fmla="*/ 18 w 40"/>
                    <a:gd name="T59" fmla="*/ 11 h 37"/>
                    <a:gd name="T60" fmla="*/ 14 w 40"/>
                    <a:gd name="T61" fmla="*/ 11 h 37"/>
                    <a:gd name="T62" fmla="*/ 9 w 40"/>
                    <a:gd name="T63" fmla="*/ 12 h 37"/>
                    <a:gd name="T64" fmla="*/ 6 w 40"/>
                    <a:gd name="T65" fmla="*/ 9 h 37"/>
                    <a:gd name="T66" fmla="*/ 6 w 40"/>
                    <a:gd name="T67" fmla="*/ 9 h 37"/>
                    <a:gd name="T68" fmla="*/ 6 w 40"/>
                    <a:gd name="T69" fmla="*/ 4 h 37"/>
                    <a:gd name="T70" fmla="*/ 7 w 40"/>
                    <a:gd name="T71" fmla="*/ 3 h 37"/>
                    <a:gd name="T72" fmla="*/ 11 w 40"/>
                    <a:gd name="T73" fmla="*/ 0 h 37"/>
                    <a:gd name="T74" fmla="*/ 1 w 40"/>
                    <a:gd name="T7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37">
                      <a:moveTo>
                        <a:pt x="1" y="3"/>
                      </a:moveTo>
                      <a:lnTo>
                        <a:pt x="0" y="7"/>
                      </a:lnTo>
                      <a:lnTo>
                        <a:pt x="1" y="12"/>
                      </a:lnTo>
                      <a:lnTo>
                        <a:pt x="3" y="14"/>
                      </a:lnTo>
                      <a:lnTo>
                        <a:pt x="7" y="18"/>
                      </a:lnTo>
                      <a:lnTo>
                        <a:pt x="12" y="18"/>
                      </a:lnTo>
                      <a:lnTo>
                        <a:pt x="19" y="17"/>
                      </a:lnTo>
                      <a:lnTo>
                        <a:pt x="24" y="16"/>
                      </a:lnTo>
                      <a:lnTo>
                        <a:pt x="29" y="14"/>
                      </a:lnTo>
                      <a:lnTo>
                        <a:pt x="30" y="14"/>
                      </a:lnTo>
                      <a:lnTo>
                        <a:pt x="35" y="18"/>
                      </a:lnTo>
                      <a:lnTo>
                        <a:pt x="35" y="19"/>
                      </a:lnTo>
                      <a:lnTo>
                        <a:pt x="34" y="24"/>
                      </a:lnTo>
                      <a:lnTo>
                        <a:pt x="33" y="25"/>
                      </a:lnTo>
                      <a:lnTo>
                        <a:pt x="28" y="29"/>
                      </a:lnTo>
                      <a:lnTo>
                        <a:pt x="17" y="36"/>
                      </a:lnTo>
                      <a:lnTo>
                        <a:pt x="20" y="37"/>
                      </a:lnTo>
                      <a:lnTo>
                        <a:pt x="25" y="36"/>
                      </a:lnTo>
                      <a:lnTo>
                        <a:pt x="30" y="34"/>
                      </a:lnTo>
                      <a:lnTo>
                        <a:pt x="31" y="33"/>
                      </a:lnTo>
                      <a:lnTo>
                        <a:pt x="36" y="29"/>
                      </a:lnTo>
                      <a:lnTo>
                        <a:pt x="39" y="25"/>
                      </a:lnTo>
                      <a:lnTo>
                        <a:pt x="40" y="20"/>
                      </a:lnTo>
                      <a:lnTo>
                        <a:pt x="39" y="14"/>
                      </a:lnTo>
                      <a:lnTo>
                        <a:pt x="38" y="13"/>
                      </a:lnTo>
                      <a:lnTo>
                        <a:pt x="34" y="10"/>
                      </a:lnTo>
                      <a:lnTo>
                        <a:pt x="33" y="9"/>
                      </a:lnTo>
                      <a:lnTo>
                        <a:pt x="27" y="9"/>
                      </a:lnTo>
                      <a:lnTo>
                        <a:pt x="24" y="9"/>
                      </a:lnTo>
                      <a:lnTo>
                        <a:pt x="18" y="11"/>
                      </a:lnTo>
                      <a:lnTo>
                        <a:pt x="14" y="11"/>
                      </a:lnTo>
                      <a:lnTo>
                        <a:pt x="9" y="12"/>
                      </a:lnTo>
                      <a:lnTo>
                        <a:pt x="6" y="9"/>
                      </a:lnTo>
                      <a:lnTo>
                        <a:pt x="6" y="9"/>
                      </a:lnTo>
                      <a:lnTo>
                        <a:pt x="6" y="4"/>
                      </a:lnTo>
                      <a:lnTo>
                        <a:pt x="7" y="3"/>
                      </a:lnTo>
                      <a:lnTo>
                        <a:pt x="11"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1" name="Freeform 3497"/>
                <p:cNvSpPr>
                  <a:spLocks/>
                </p:cNvSpPr>
                <p:nvPr/>
              </p:nvSpPr>
              <p:spPr bwMode="auto">
                <a:xfrm>
                  <a:off x="1724" y="1772"/>
                  <a:ext cx="4" cy="2"/>
                </a:xfrm>
                <a:custGeom>
                  <a:avLst/>
                  <a:gdLst>
                    <a:gd name="T0" fmla="*/ 8 w 28"/>
                    <a:gd name="T1" fmla="*/ 3 h 11"/>
                    <a:gd name="T2" fmla="*/ 8 w 28"/>
                    <a:gd name="T3" fmla="*/ 3 h 11"/>
                    <a:gd name="T4" fmla="*/ 3 w 28"/>
                    <a:gd name="T5" fmla="*/ 6 h 11"/>
                    <a:gd name="T6" fmla="*/ 0 w 28"/>
                    <a:gd name="T7" fmla="*/ 11 h 11"/>
                    <a:gd name="T8" fmla="*/ 10 w 28"/>
                    <a:gd name="T9" fmla="*/ 8 h 11"/>
                    <a:gd name="T10" fmla="*/ 12 w 28"/>
                    <a:gd name="T11" fmla="*/ 6 h 11"/>
                    <a:gd name="T12" fmla="*/ 18 w 28"/>
                    <a:gd name="T13" fmla="*/ 5 h 11"/>
                    <a:gd name="T14" fmla="*/ 20 w 28"/>
                    <a:gd name="T15" fmla="*/ 6 h 11"/>
                    <a:gd name="T16" fmla="*/ 23 w 28"/>
                    <a:gd name="T17" fmla="*/ 10 h 11"/>
                    <a:gd name="T18" fmla="*/ 28 w 28"/>
                    <a:gd name="T19" fmla="*/ 6 h 11"/>
                    <a:gd name="T20" fmla="*/ 25 w 28"/>
                    <a:gd name="T21" fmla="*/ 2 h 11"/>
                    <a:gd name="T22" fmla="*/ 20 w 28"/>
                    <a:gd name="T23" fmla="*/ 0 h 11"/>
                    <a:gd name="T24" fmla="*/ 19 w 28"/>
                    <a:gd name="T25" fmla="*/ 0 h 11"/>
                    <a:gd name="T26" fmla="*/ 13 w 28"/>
                    <a:gd name="T27" fmla="*/ 1 h 11"/>
                    <a:gd name="T28" fmla="*/ 8 w 28"/>
                    <a:gd name="T2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1">
                      <a:moveTo>
                        <a:pt x="8" y="3"/>
                      </a:moveTo>
                      <a:lnTo>
                        <a:pt x="8" y="3"/>
                      </a:lnTo>
                      <a:lnTo>
                        <a:pt x="3" y="6"/>
                      </a:lnTo>
                      <a:lnTo>
                        <a:pt x="0" y="11"/>
                      </a:lnTo>
                      <a:lnTo>
                        <a:pt x="10" y="8"/>
                      </a:lnTo>
                      <a:lnTo>
                        <a:pt x="12" y="6"/>
                      </a:lnTo>
                      <a:lnTo>
                        <a:pt x="18" y="5"/>
                      </a:lnTo>
                      <a:lnTo>
                        <a:pt x="20" y="6"/>
                      </a:lnTo>
                      <a:lnTo>
                        <a:pt x="23" y="10"/>
                      </a:lnTo>
                      <a:lnTo>
                        <a:pt x="28" y="6"/>
                      </a:lnTo>
                      <a:lnTo>
                        <a:pt x="25" y="2"/>
                      </a:lnTo>
                      <a:lnTo>
                        <a:pt x="20" y="0"/>
                      </a:lnTo>
                      <a:lnTo>
                        <a:pt x="19" y="0"/>
                      </a:lnTo>
                      <a:lnTo>
                        <a:pt x="13" y="1"/>
                      </a:lnTo>
                      <a:lnTo>
                        <a:pt x="8"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2" name="Freeform 3498"/>
                <p:cNvSpPr>
                  <a:spLocks/>
                </p:cNvSpPr>
                <p:nvPr/>
              </p:nvSpPr>
              <p:spPr bwMode="auto">
                <a:xfrm>
                  <a:off x="1631" y="1757"/>
                  <a:ext cx="5" cy="8"/>
                </a:xfrm>
                <a:custGeom>
                  <a:avLst/>
                  <a:gdLst>
                    <a:gd name="T0" fmla="*/ 26 w 33"/>
                    <a:gd name="T1" fmla="*/ 0 h 52"/>
                    <a:gd name="T2" fmla="*/ 0 w 33"/>
                    <a:gd name="T3" fmla="*/ 14 h 52"/>
                    <a:gd name="T4" fmla="*/ 20 w 33"/>
                    <a:gd name="T5" fmla="*/ 52 h 52"/>
                    <a:gd name="T6" fmla="*/ 24 w 33"/>
                    <a:gd name="T7" fmla="*/ 49 h 52"/>
                    <a:gd name="T8" fmla="*/ 15 w 33"/>
                    <a:gd name="T9" fmla="*/ 32 h 52"/>
                    <a:gd name="T10" fmla="*/ 33 w 33"/>
                    <a:gd name="T11" fmla="*/ 23 h 52"/>
                    <a:gd name="T12" fmla="*/ 31 w 33"/>
                    <a:gd name="T13" fmla="*/ 18 h 52"/>
                    <a:gd name="T14" fmla="*/ 13 w 33"/>
                    <a:gd name="T15" fmla="*/ 28 h 52"/>
                    <a:gd name="T16" fmla="*/ 7 w 33"/>
                    <a:gd name="T17" fmla="*/ 15 h 52"/>
                    <a:gd name="T18" fmla="*/ 28 w 33"/>
                    <a:gd name="T19" fmla="*/ 6 h 52"/>
                    <a:gd name="T20" fmla="*/ 26 w 3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52">
                      <a:moveTo>
                        <a:pt x="26" y="0"/>
                      </a:moveTo>
                      <a:lnTo>
                        <a:pt x="0" y="14"/>
                      </a:lnTo>
                      <a:lnTo>
                        <a:pt x="20" y="52"/>
                      </a:lnTo>
                      <a:lnTo>
                        <a:pt x="24" y="49"/>
                      </a:lnTo>
                      <a:lnTo>
                        <a:pt x="15" y="32"/>
                      </a:lnTo>
                      <a:lnTo>
                        <a:pt x="33" y="23"/>
                      </a:lnTo>
                      <a:lnTo>
                        <a:pt x="31" y="18"/>
                      </a:lnTo>
                      <a:lnTo>
                        <a:pt x="13" y="28"/>
                      </a:lnTo>
                      <a:lnTo>
                        <a:pt x="7" y="15"/>
                      </a:lnTo>
                      <a:lnTo>
                        <a:pt x="28"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3" name="Freeform 3499"/>
                <p:cNvSpPr>
                  <a:spLocks/>
                </p:cNvSpPr>
                <p:nvPr/>
              </p:nvSpPr>
              <p:spPr bwMode="auto">
                <a:xfrm>
                  <a:off x="1639" y="1754"/>
                  <a:ext cx="5" cy="8"/>
                </a:xfrm>
                <a:custGeom>
                  <a:avLst/>
                  <a:gdLst>
                    <a:gd name="T0" fmla="*/ 8 w 28"/>
                    <a:gd name="T1" fmla="*/ 0 h 44"/>
                    <a:gd name="T2" fmla="*/ 0 w 28"/>
                    <a:gd name="T3" fmla="*/ 7 h 44"/>
                    <a:gd name="T4" fmla="*/ 0 w 28"/>
                    <a:gd name="T5" fmla="*/ 7 h 44"/>
                    <a:gd name="T6" fmla="*/ 5 w 28"/>
                    <a:gd name="T7" fmla="*/ 5 h 44"/>
                    <a:gd name="T8" fmla="*/ 10 w 28"/>
                    <a:gd name="T9" fmla="*/ 6 h 44"/>
                    <a:gd name="T10" fmla="*/ 12 w 28"/>
                    <a:gd name="T11" fmla="*/ 7 h 44"/>
                    <a:gd name="T12" fmla="*/ 17 w 28"/>
                    <a:gd name="T13" fmla="*/ 10 h 44"/>
                    <a:gd name="T14" fmla="*/ 20 w 28"/>
                    <a:gd name="T15" fmla="*/ 15 h 44"/>
                    <a:gd name="T16" fmla="*/ 21 w 28"/>
                    <a:gd name="T17" fmla="*/ 18 h 44"/>
                    <a:gd name="T18" fmla="*/ 22 w 28"/>
                    <a:gd name="T19" fmla="*/ 24 h 44"/>
                    <a:gd name="T20" fmla="*/ 22 w 28"/>
                    <a:gd name="T21" fmla="*/ 29 h 44"/>
                    <a:gd name="T22" fmla="*/ 22 w 28"/>
                    <a:gd name="T23" fmla="*/ 29 h 44"/>
                    <a:gd name="T24" fmla="*/ 19 w 28"/>
                    <a:gd name="T25" fmla="*/ 35 h 44"/>
                    <a:gd name="T26" fmla="*/ 14 w 28"/>
                    <a:gd name="T27" fmla="*/ 38 h 44"/>
                    <a:gd name="T28" fmla="*/ 6 w 28"/>
                    <a:gd name="T29" fmla="*/ 44 h 44"/>
                    <a:gd name="T30" fmla="*/ 11 w 28"/>
                    <a:gd name="T31" fmla="*/ 44 h 44"/>
                    <a:gd name="T32" fmla="*/ 17 w 28"/>
                    <a:gd name="T33" fmla="*/ 42 h 44"/>
                    <a:gd name="T34" fmla="*/ 21 w 28"/>
                    <a:gd name="T35" fmla="*/ 39 h 44"/>
                    <a:gd name="T36" fmla="*/ 25 w 28"/>
                    <a:gd name="T37" fmla="*/ 35 h 44"/>
                    <a:gd name="T38" fmla="*/ 27 w 28"/>
                    <a:gd name="T39" fmla="*/ 30 h 44"/>
                    <a:gd name="T40" fmla="*/ 27 w 28"/>
                    <a:gd name="T41" fmla="*/ 29 h 44"/>
                    <a:gd name="T42" fmla="*/ 28 w 28"/>
                    <a:gd name="T43" fmla="*/ 24 h 44"/>
                    <a:gd name="T44" fmla="*/ 27 w 28"/>
                    <a:gd name="T45" fmla="*/ 19 h 44"/>
                    <a:gd name="T46" fmla="*/ 25 w 28"/>
                    <a:gd name="T47" fmla="*/ 13 h 44"/>
                    <a:gd name="T48" fmla="*/ 25 w 28"/>
                    <a:gd name="T49" fmla="*/ 12 h 44"/>
                    <a:gd name="T50" fmla="*/ 22 w 28"/>
                    <a:gd name="T51" fmla="*/ 8 h 44"/>
                    <a:gd name="T52" fmla="*/ 18 w 28"/>
                    <a:gd name="T53" fmla="*/ 4 h 44"/>
                    <a:gd name="T54" fmla="*/ 12 w 28"/>
                    <a:gd name="T55" fmla="*/ 2 h 44"/>
                    <a:gd name="T56" fmla="*/ 8 w 28"/>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4">
                      <a:moveTo>
                        <a:pt x="8" y="0"/>
                      </a:moveTo>
                      <a:lnTo>
                        <a:pt x="0" y="7"/>
                      </a:lnTo>
                      <a:lnTo>
                        <a:pt x="0" y="7"/>
                      </a:lnTo>
                      <a:lnTo>
                        <a:pt x="5" y="5"/>
                      </a:lnTo>
                      <a:lnTo>
                        <a:pt x="10" y="6"/>
                      </a:lnTo>
                      <a:lnTo>
                        <a:pt x="12" y="7"/>
                      </a:lnTo>
                      <a:lnTo>
                        <a:pt x="17" y="10"/>
                      </a:lnTo>
                      <a:lnTo>
                        <a:pt x="20" y="15"/>
                      </a:lnTo>
                      <a:lnTo>
                        <a:pt x="21" y="18"/>
                      </a:lnTo>
                      <a:lnTo>
                        <a:pt x="22" y="24"/>
                      </a:lnTo>
                      <a:lnTo>
                        <a:pt x="22" y="29"/>
                      </a:lnTo>
                      <a:lnTo>
                        <a:pt x="22" y="29"/>
                      </a:lnTo>
                      <a:lnTo>
                        <a:pt x="19" y="35"/>
                      </a:lnTo>
                      <a:lnTo>
                        <a:pt x="14" y="38"/>
                      </a:lnTo>
                      <a:lnTo>
                        <a:pt x="6" y="44"/>
                      </a:lnTo>
                      <a:lnTo>
                        <a:pt x="11" y="44"/>
                      </a:lnTo>
                      <a:lnTo>
                        <a:pt x="17" y="42"/>
                      </a:lnTo>
                      <a:lnTo>
                        <a:pt x="21" y="39"/>
                      </a:lnTo>
                      <a:lnTo>
                        <a:pt x="25" y="35"/>
                      </a:lnTo>
                      <a:lnTo>
                        <a:pt x="27" y="30"/>
                      </a:lnTo>
                      <a:lnTo>
                        <a:pt x="27" y="29"/>
                      </a:lnTo>
                      <a:lnTo>
                        <a:pt x="28" y="24"/>
                      </a:lnTo>
                      <a:lnTo>
                        <a:pt x="27" y="19"/>
                      </a:lnTo>
                      <a:lnTo>
                        <a:pt x="25" y="13"/>
                      </a:lnTo>
                      <a:lnTo>
                        <a:pt x="25" y="12"/>
                      </a:lnTo>
                      <a:lnTo>
                        <a:pt x="22" y="8"/>
                      </a:lnTo>
                      <a:lnTo>
                        <a:pt x="18" y="4"/>
                      </a:lnTo>
                      <a:lnTo>
                        <a:pt x="12"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4" name="Freeform 3500"/>
                <p:cNvSpPr>
                  <a:spLocks/>
                </p:cNvSpPr>
                <p:nvPr/>
              </p:nvSpPr>
              <p:spPr bwMode="auto">
                <a:xfrm>
                  <a:off x="1637" y="1754"/>
                  <a:ext cx="5" cy="8"/>
                </a:xfrm>
                <a:custGeom>
                  <a:avLst/>
                  <a:gdLst>
                    <a:gd name="T0" fmla="*/ 10 w 28"/>
                    <a:gd name="T1" fmla="*/ 3 h 44"/>
                    <a:gd name="T2" fmla="*/ 6 w 28"/>
                    <a:gd name="T3" fmla="*/ 6 h 44"/>
                    <a:gd name="T4" fmla="*/ 3 w 28"/>
                    <a:gd name="T5" fmla="*/ 9 h 44"/>
                    <a:gd name="T6" fmla="*/ 1 w 28"/>
                    <a:gd name="T7" fmla="*/ 14 h 44"/>
                    <a:gd name="T8" fmla="*/ 0 w 28"/>
                    <a:gd name="T9" fmla="*/ 15 h 44"/>
                    <a:gd name="T10" fmla="*/ 0 w 28"/>
                    <a:gd name="T11" fmla="*/ 21 h 44"/>
                    <a:gd name="T12" fmla="*/ 1 w 28"/>
                    <a:gd name="T13" fmla="*/ 26 h 44"/>
                    <a:gd name="T14" fmla="*/ 3 w 28"/>
                    <a:gd name="T15" fmla="*/ 31 h 44"/>
                    <a:gd name="T16" fmla="*/ 6 w 28"/>
                    <a:gd name="T17" fmla="*/ 37 h 44"/>
                    <a:gd name="T18" fmla="*/ 9 w 28"/>
                    <a:gd name="T19" fmla="*/ 40 h 44"/>
                    <a:gd name="T20" fmla="*/ 15 w 28"/>
                    <a:gd name="T21" fmla="*/ 43 h 44"/>
                    <a:gd name="T22" fmla="*/ 20 w 28"/>
                    <a:gd name="T23" fmla="*/ 44 h 44"/>
                    <a:gd name="T24" fmla="*/ 28 w 28"/>
                    <a:gd name="T25" fmla="*/ 38 h 44"/>
                    <a:gd name="T26" fmla="*/ 27 w 28"/>
                    <a:gd name="T27" fmla="*/ 38 h 44"/>
                    <a:gd name="T28" fmla="*/ 22 w 28"/>
                    <a:gd name="T29" fmla="*/ 39 h 44"/>
                    <a:gd name="T30" fmla="*/ 17 w 28"/>
                    <a:gd name="T31" fmla="*/ 38 h 44"/>
                    <a:gd name="T32" fmla="*/ 16 w 28"/>
                    <a:gd name="T33" fmla="*/ 38 h 44"/>
                    <a:gd name="T34" fmla="*/ 11 w 28"/>
                    <a:gd name="T35" fmla="*/ 35 h 44"/>
                    <a:gd name="T36" fmla="*/ 8 w 28"/>
                    <a:gd name="T37" fmla="*/ 29 h 44"/>
                    <a:gd name="T38" fmla="*/ 6 w 28"/>
                    <a:gd name="T39" fmla="*/ 26 h 44"/>
                    <a:gd name="T40" fmla="*/ 5 w 28"/>
                    <a:gd name="T41" fmla="*/ 21 h 44"/>
                    <a:gd name="T42" fmla="*/ 6 w 28"/>
                    <a:gd name="T43" fmla="*/ 15 h 44"/>
                    <a:gd name="T44" fmla="*/ 6 w 28"/>
                    <a:gd name="T45" fmla="*/ 14 h 44"/>
                    <a:gd name="T46" fmla="*/ 8 w 28"/>
                    <a:gd name="T47" fmla="*/ 10 h 44"/>
                    <a:gd name="T48" fmla="*/ 14 w 28"/>
                    <a:gd name="T49" fmla="*/ 7 h 44"/>
                    <a:gd name="T50" fmla="*/ 22 w 28"/>
                    <a:gd name="T51" fmla="*/ 0 h 44"/>
                    <a:gd name="T52" fmla="*/ 17 w 28"/>
                    <a:gd name="T53" fmla="*/ 0 h 44"/>
                    <a:gd name="T54" fmla="*/ 10 w 28"/>
                    <a:gd name="T55"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44">
                      <a:moveTo>
                        <a:pt x="10" y="3"/>
                      </a:moveTo>
                      <a:lnTo>
                        <a:pt x="6" y="6"/>
                      </a:lnTo>
                      <a:lnTo>
                        <a:pt x="3" y="9"/>
                      </a:lnTo>
                      <a:lnTo>
                        <a:pt x="1" y="14"/>
                      </a:lnTo>
                      <a:lnTo>
                        <a:pt x="0" y="15"/>
                      </a:lnTo>
                      <a:lnTo>
                        <a:pt x="0" y="21"/>
                      </a:lnTo>
                      <a:lnTo>
                        <a:pt x="1" y="26"/>
                      </a:lnTo>
                      <a:lnTo>
                        <a:pt x="3" y="31"/>
                      </a:lnTo>
                      <a:lnTo>
                        <a:pt x="6" y="37"/>
                      </a:lnTo>
                      <a:lnTo>
                        <a:pt x="9" y="40"/>
                      </a:lnTo>
                      <a:lnTo>
                        <a:pt x="15" y="43"/>
                      </a:lnTo>
                      <a:lnTo>
                        <a:pt x="20" y="44"/>
                      </a:lnTo>
                      <a:lnTo>
                        <a:pt x="28" y="38"/>
                      </a:lnTo>
                      <a:lnTo>
                        <a:pt x="27" y="38"/>
                      </a:lnTo>
                      <a:lnTo>
                        <a:pt x="22" y="39"/>
                      </a:lnTo>
                      <a:lnTo>
                        <a:pt x="17" y="38"/>
                      </a:lnTo>
                      <a:lnTo>
                        <a:pt x="16" y="38"/>
                      </a:lnTo>
                      <a:lnTo>
                        <a:pt x="11" y="35"/>
                      </a:lnTo>
                      <a:lnTo>
                        <a:pt x="8" y="29"/>
                      </a:lnTo>
                      <a:lnTo>
                        <a:pt x="6" y="26"/>
                      </a:lnTo>
                      <a:lnTo>
                        <a:pt x="5" y="21"/>
                      </a:lnTo>
                      <a:lnTo>
                        <a:pt x="6" y="15"/>
                      </a:lnTo>
                      <a:lnTo>
                        <a:pt x="6" y="14"/>
                      </a:lnTo>
                      <a:lnTo>
                        <a:pt x="8" y="10"/>
                      </a:lnTo>
                      <a:lnTo>
                        <a:pt x="14" y="7"/>
                      </a:lnTo>
                      <a:lnTo>
                        <a:pt x="22" y="0"/>
                      </a:lnTo>
                      <a:lnTo>
                        <a:pt x="17" y="0"/>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5" name="Freeform 3501"/>
                <p:cNvSpPr>
                  <a:spLocks/>
                </p:cNvSpPr>
                <p:nvPr/>
              </p:nvSpPr>
              <p:spPr bwMode="auto">
                <a:xfrm>
                  <a:off x="1647" y="1755"/>
                  <a:ext cx="5" cy="2"/>
                </a:xfrm>
                <a:custGeom>
                  <a:avLst/>
                  <a:gdLst>
                    <a:gd name="T0" fmla="*/ 9 w 31"/>
                    <a:gd name="T1" fmla="*/ 0 h 13"/>
                    <a:gd name="T2" fmla="*/ 0 w 31"/>
                    <a:gd name="T3" fmla="*/ 5 h 13"/>
                    <a:gd name="T4" fmla="*/ 3 w 31"/>
                    <a:gd name="T5" fmla="*/ 3 h 13"/>
                    <a:gd name="T6" fmla="*/ 8 w 31"/>
                    <a:gd name="T7" fmla="*/ 4 h 13"/>
                    <a:gd name="T8" fmla="*/ 12 w 31"/>
                    <a:gd name="T9" fmla="*/ 6 h 13"/>
                    <a:gd name="T10" fmla="*/ 13 w 31"/>
                    <a:gd name="T11" fmla="*/ 6 h 13"/>
                    <a:gd name="T12" fmla="*/ 18 w 31"/>
                    <a:gd name="T13" fmla="*/ 9 h 13"/>
                    <a:gd name="T14" fmla="*/ 25 w 31"/>
                    <a:gd name="T15" fmla="*/ 13 h 13"/>
                    <a:gd name="T16" fmla="*/ 31 w 31"/>
                    <a:gd name="T17" fmla="*/ 10 h 13"/>
                    <a:gd name="T18" fmla="*/ 19 w 31"/>
                    <a:gd name="T19" fmla="*/ 3 h 13"/>
                    <a:gd name="T20" fmla="*/ 13 w 31"/>
                    <a:gd name="T21" fmla="*/ 1 h 13"/>
                    <a:gd name="T22" fmla="*/ 9 w 3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9" y="0"/>
                      </a:moveTo>
                      <a:lnTo>
                        <a:pt x="0" y="5"/>
                      </a:lnTo>
                      <a:lnTo>
                        <a:pt x="3" y="3"/>
                      </a:lnTo>
                      <a:lnTo>
                        <a:pt x="8" y="4"/>
                      </a:lnTo>
                      <a:lnTo>
                        <a:pt x="12" y="6"/>
                      </a:lnTo>
                      <a:lnTo>
                        <a:pt x="13" y="6"/>
                      </a:lnTo>
                      <a:lnTo>
                        <a:pt x="18" y="9"/>
                      </a:lnTo>
                      <a:lnTo>
                        <a:pt x="25" y="13"/>
                      </a:lnTo>
                      <a:lnTo>
                        <a:pt x="31" y="10"/>
                      </a:lnTo>
                      <a:lnTo>
                        <a:pt x="19" y="3"/>
                      </a:lnTo>
                      <a:lnTo>
                        <a:pt x="13"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6" name="Freeform 3502"/>
                <p:cNvSpPr>
                  <a:spLocks/>
                </p:cNvSpPr>
                <p:nvPr/>
              </p:nvSpPr>
              <p:spPr bwMode="auto">
                <a:xfrm>
                  <a:off x="1645" y="1751"/>
                  <a:ext cx="4" cy="4"/>
                </a:xfrm>
                <a:custGeom>
                  <a:avLst/>
                  <a:gdLst>
                    <a:gd name="T0" fmla="*/ 15 w 23"/>
                    <a:gd name="T1" fmla="*/ 0 h 26"/>
                    <a:gd name="T2" fmla="*/ 5 w 23"/>
                    <a:gd name="T3" fmla="*/ 7 h 26"/>
                    <a:gd name="T4" fmla="*/ 7 w 23"/>
                    <a:gd name="T5" fmla="*/ 7 h 26"/>
                    <a:gd name="T6" fmla="*/ 13 w 23"/>
                    <a:gd name="T7" fmla="*/ 6 h 26"/>
                    <a:gd name="T8" fmla="*/ 17 w 23"/>
                    <a:gd name="T9" fmla="*/ 9 h 26"/>
                    <a:gd name="T10" fmla="*/ 18 w 23"/>
                    <a:gd name="T11" fmla="*/ 13 h 26"/>
                    <a:gd name="T12" fmla="*/ 16 w 23"/>
                    <a:gd name="T13" fmla="*/ 17 h 26"/>
                    <a:gd name="T14" fmla="*/ 16 w 23"/>
                    <a:gd name="T15" fmla="*/ 17 h 26"/>
                    <a:gd name="T16" fmla="*/ 10 w 23"/>
                    <a:gd name="T17" fmla="*/ 20 h 26"/>
                    <a:gd name="T18" fmla="*/ 0 w 23"/>
                    <a:gd name="T19" fmla="*/ 26 h 26"/>
                    <a:gd name="T20" fmla="*/ 23 w 23"/>
                    <a:gd name="T21" fmla="*/ 15 h 26"/>
                    <a:gd name="T22" fmla="*/ 23 w 23"/>
                    <a:gd name="T23" fmla="*/ 12 h 26"/>
                    <a:gd name="T24" fmla="*/ 22 w 23"/>
                    <a:gd name="T25" fmla="*/ 7 h 26"/>
                    <a:gd name="T26" fmla="*/ 19 w 23"/>
                    <a:gd name="T27" fmla="*/ 2 h 26"/>
                    <a:gd name="T28" fmla="*/ 15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15" y="0"/>
                      </a:moveTo>
                      <a:lnTo>
                        <a:pt x="5" y="7"/>
                      </a:lnTo>
                      <a:lnTo>
                        <a:pt x="7" y="7"/>
                      </a:lnTo>
                      <a:lnTo>
                        <a:pt x="13" y="6"/>
                      </a:lnTo>
                      <a:lnTo>
                        <a:pt x="17" y="9"/>
                      </a:lnTo>
                      <a:lnTo>
                        <a:pt x="18" y="13"/>
                      </a:lnTo>
                      <a:lnTo>
                        <a:pt x="16" y="17"/>
                      </a:lnTo>
                      <a:lnTo>
                        <a:pt x="16" y="17"/>
                      </a:lnTo>
                      <a:lnTo>
                        <a:pt x="10" y="20"/>
                      </a:lnTo>
                      <a:lnTo>
                        <a:pt x="0" y="26"/>
                      </a:lnTo>
                      <a:lnTo>
                        <a:pt x="23" y="15"/>
                      </a:lnTo>
                      <a:lnTo>
                        <a:pt x="23" y="12"/>
                      </a:lnTo>
                      <a:lnTo>
                        <a:pt x="22" y="7"/>
                      </a:lnTo>
                      <a:lnTo>
                        <a:pt x="19"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7" name="Freeform 3503"/>
                <p:cNvSpPr>
                  <a:spLocks/>
                </p:cNvSpPr>
                <p:nvPr/>
              </p:nvSpPr>
              <p:spPr bwMode="auto">
                <a:xfrm>
                  <a:off x="1643" y="1751"/>
                  <a:ext cx="6" cy="8"/>
                </a:xfrm>
                <a:custGeom>
                  <a:avLst/>
                  <a:gdLst>
                    <a:gd name="T0" fmla="*/ 17 w 37"/>
                    <a:gd name="T1" fmla="*/ 3 h 50"/>
                    <a:gd name="T2" fmla="*/ 0 w 37"/>
                    <a:gd name="T3" fmla="*/ 12 h 50"/>
                    <a:gd name="T4" fmla="*/ 19 w 37"/>
                    <a:gd name="T5" fmla="*/ 50 h 50"/>
                    <a:gd name="T6" fmla="*/ 24 w 37"/>
                    <a:gd name="T7" fmla="*/ 47 h 50"/>
                    <a:gd name="T8" fmla="*/ 16 w 37"/>
                    <a:gd name="T9" fmla="*/ 30 h 50"/>
                    <a:gd name="T10" fmla="*/ 22 w 37"/>
                    <a:gd name="T11" fmla="*/ 28 h 50"/>
                    <a:gd name="T12" fmla="*/ 31 w 37"/>
                    <a:gd name="T13" fmla="*/ 23 h 50"/>
                    <a:gd name="T14" fmla="*/ 31 w 37"/>
                    <a:gd name="T15" fmla="*/ 23 h 50"/>
                    <a:gd name="T16" fmla="*/ 34 w 37"/>
                    <a:gd name="T17" fmla="*/ 19 h 50"/>
                    <a:gd name="T18" fmla="*/ 37 w 37"/>
                    <a:gd name="T19" fmla="*/ 15 h 50"/>
                    <a:gd name="T20" fmla="*/ 14 w 37"/>
                    <a:gd name="T21" fmla="*/ 26 h 50"/>
                    <a:gd name="T22" fmla="*/ 7 w 37"/>
                    <a:gd name="T23" fmla="*/ 13 h 50"/>
                    <a:gd name="T24" fmla="*/ 19 w 37"/>
                    <a:gd name="T25" fmla="*/ 7 h 50"/>
                    <a:gd name="T26" fmla="*/ 29 w 37"/>
                    <a:gd name="T27" fmla="*/ 0 h 50"/>
                    <a:gd name="T28" fmla="*/ 23 w 37"/>
                    <a:gd name="T29" fmla="*/ 0 h 50"/>
                    <a:gd name="T30" fmla="*/ 22 w 37"/>
                    <a:gd name="T31" fmla="*/ 0 h 50"/>
                    <a:gd name="T32" fmla="*/ 17 w 37"/>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17" y="3"/>
                      </a:moveTo>
                      <a:lnTo>
                        <a:pt x="0" y="12"/>
                      </a:lnTo>
                      <a:lnTo>
                        <a:pt x="19" y="50"/>
                      </a:lnTo>
                      <a:lnTo>
                        <a:pt x="24" y="47"/>
                      </a:lnTo>
                      <a:lnTo>
                        <a:pt x="16" y="30"/>
                      </a:lnTo>
                      <a:lnTo>
                        <a:pt x="22" y="28"/>
                      </a:lnTo>
                      <a:lnTo>
                        <a:pt x="31" y="23"/>
                      </a:lnTo>
                      <a:lnTo>
                        <a:pt x="31" y="23"/>
                      </a:lnTo>
                      <a:lnTo>
                        <a:pt x="34" y="19"/>
                      </a:lnTo>
                      <a:lnTo>
                        <a:pt x="37" y="15"/>
                      </a:lnTo>
                      <a:lnTo>
                        <a:pt x="14" y="26"/>
                      </a:lnTo>
                      <a:lnTo>
                        <a:pt x="7" y="13"/>
                      </a:lnTo>
                      <a:lnTo>
                        <a:pt x="19" y="7"/>
                      </a:lnTo>
                      <a:lnTo>
                        <a:pt x="29" y="0"/>
                      </a:lnTo>
                      <a:lnTo>
                        <a:pt x="23" y="0"/>
                      </a:lnTo>
                      <a:lnTo>
                        <a:pt x="22"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8" name="Freeform 3504"/>
                <p:cNvSpPr>
                  <a:spLocks/>
                </p:cNvSpPr>
                <p:nvPr/>
              </p:nvSpPr>
              <p:spPr bwMode="auto">
                <a:xfrm>
                  <a:off x="1649" y="1747"/>
                  <a:ext cx="6" cy="8"/>
                </a:xfrm>
                <a:custGeom>
                  <a:avLst/>
                  <a:gdLst>
                    <a:gd name="T0" fmla="*/ 30 w 36"/>
                    <a:gd name="T1" fmla="*/ 0 h 47"/>
                    <a:gd name="T2" fmla="*/ 0 w 36"/>
                    <a:gd name="T3" fmla="*/ 15 h 47"/>
                    <a:gd name="T4" fmla="*/ 2 w 36"/>
                    <a:gd name="T5" fmla="*/ 19 h 47"/>
                    <a:gd name="T6" fmla="*/ 15 w 36"/>
                    <a:gd name="T7" fmla="*/ 13 h 47"/>
                    <a:gd name="T8" fmla="*/ 31 w 36"/>
                    <a:gd name="T9" fmla="*/ 47 h 47"/>
                    <a:gd name="T10" fmla="*/ 36 w 36"/>
                    <a:gd name="T11" fmla="*/ 44 h 47"/>
                    <a:gd name="T12" fmla="*/ 19 w 36"/>
                    <a:gd name="T13" fmla="*/ 11 h 47"/>
                    <a:gd name="T14" fmla="*/ 32 w 36"/>
                    <a:gd name="T15" fmla="*/ 4 h 47"/>
                    <a:gd name="T16" fmla="*/ 30 w 3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7">
                      <a:moveTo>
                        <a:pt x="30" y="0"/>
                      </a:moveTo>
                      <a:lnTo>
                        <a:pt x="0" y="15"/>
                      </a:lnTo>
                      <a:lnTo>
                        <a:pt x="2" y="19"/>
                      </a:lnTo>
                      <a:lnTo>
                        <a:pt x="15" y="13"/>
                      </a:lnTo>
                      <a:lnTo>
                        <a:pt x="31" y="47"/>
                      </a:lnTo>
                      <a:lnTo>
                        <a:pt x="36" y="44"/>
                      </a:lnTo>
                      <a:lnTo>
                        <a:pt x="19" y="11"/>
                      </a:lnTo>
                      <a:lnTo>
                        <a:pt x="32" y="4"/>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89" name="Freeform 3505"/>
                <p:cNvSpPr>
                  <a:spLocks/>
                </p:cNvSpPr>
                <p:nvPr/>
              </p:nvSpPr>
              <p:spPr bwMode="auto">
                <a:xfrm>
                  <a:off x="1655" y="1746"/>
                  <a:ext cx="4" cy="7"/>
                </a:xfrm>
                <a:custGeom>
                  <a:avLst/>
                  <a:gdLst>
                    <a:gd name="T0" fmla="*/ 25 w 25"/>
                    <a:gd name="T1" fmla="*/ 39 h 42"/>
                    <a:gd name="T2" fmla="*/ 20 w 25"/>
                    <a:gd name="T3" fmla="*/ 42 h 42"/>
                    <a:gd name="T4" fmla="*/ 0 w 25"/>
                    <a:gd name="T5" fmla="*/ 4 h 42"/>
                    <a:gd name="T6" fmla="*/ 6 w 25"/>
                    <a:gd name="T7" fmla="*/ 0 h 42"/>
                    <a:gd name="T8" fmla="*/ 25 w 25"/>
                    <a:gd name="T9" fmla="*/ 39 h 42"/>
                  </a:gdLst>
                  <a:ahLst/>
                  <a:cxnLst>
                    <a:cxn ang="0">
                      <a:pos x="T0" y="T1"/>
                    </a:cxn>
                    <a:cxn ang="0">
                      <a:pos x="T2" y="T3"/>
                    </a:cxn>
                    <a:cxn ang="0">
                      <a:pos x="T4" y="T5"/>
                    </a:cxn>
                    <a:cxn ang="0">
                      <a:pos x="T6" y="T7"/>
                    </a:cxn>
                    <a:cxn ang="0">
                      <a:pos x="T8" y="T9"/>
                    </a:cxn>
                  </a:cxnLst>
                  <a:rect l="0" t="0" r="r" b="b"/>
                  <a:pathLst>
                    <a:path w="25" h="42">
                      <a:moveTo>
                        <a:pt x="25" y="39"/>
                      </a:moveTo>
                      <a:lnTo>
                        <a:pt x="20" y="42"/>
                      </a:lnTo>
                      <a:lnTo>
                        <a:pt x="0" y="4"/>
                      </a:lnTo>
                      <a:lnTo>
                        <a:pt x="6" y="0"/>
                      </a:lnTo>
                      <a:lnTo>
                        <a:pt x="2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0" name="Freeform 3506"/>
                <p:cNvSpPr>
                  <a:spLocks/>
                </p:cNvSpPr>
                <p:nvPr/>
              </p:nvSpPr>
              <p:spPr bwMode="auto">
                <a:xfrm>
                  <a:off x="1658" y="1745"/>
                  <a:ext cx="4" cy="7"/>
                </a:xfrm>
                <a:custGeom>
                  <a:avLst/>
                  <a:gdLst>
                    <a:gd name="T0" fmla="*/ 6 w 25"/>
                    <a:gd name="T1" fmla="*/ 0 h 41"/>
                    <a:gd name="T2" fmla="*/ 0 w 25"/>
                    <a:gd name="T3" fmla="*/ 2 h 41"/>
                    <a:gd name="T4" fmla="*/ 19 w 25"/>
                    <a:gd name="T5" fmla="*/ 41 h 41"/>
                    <a:gd name="T6" fmla="*/ 25 w 25"/>
                    <a:gd name="T7" fmla="*/ 38 h 41"/>
                    <a:gd name="T8" fmla="*/ 9 w 25"/>
                    <a:gd name="T9" fmla="*/ 9 h 41"/>
                    <a:gd name="T10" fmla="*/ 10 w 25"/>
                    <a:gd name="T11" fmla="*/ 8 h 41"/>
                    <a:gd name="T12" fmla="*/ 6 w 25"/>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 h="41">
                      <a:moveTo>
                        <a:pt x="6" y="0"/>
                      </a:moveTo>
                      <a:lnTo>
                        <a:pt x="0" y="2"/>
                      </a:lnTo>
                      <a:lnTo>
                        <a:pt x="19" y="41"/>
                      </a:lnTo>
                      <a:lnTo>
                        <a:pt x="25" y="38"/>
                      </a:lnTo>
                      <a:lnTo>
                        <a:pt x="9" y="9"/>
                      </a:lnTo>
                      <a:lnTo>
                        <a:pt x="10"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1" name="Freeform 3507"/>
                <p:cNvSpPr>
                  <a:spLocks/>
                </p:cNvSpPr>
                <p:nvPr/>
              </p:nvSpPr>
              <p:spPr bwMode="auto">
                <a:xfrm>
                  <a:off x="1658" y="1745"/>
                  <a:ext cx="7" cy="5"/>
                </a:xfrm>
                <a:custGeom>
                  <a:avLst/>
                  <a:gdLst>
                    <a:gd name="T0" fmla="*/ 0 w 38"/>
                    <a:gd name="T1" fmla="*/ 0 h 28"/>
                    <a:gd name="T2" fmla="*/ 4 w 38"/>
                    <a:gd name="T3" fmla="*/ 8 h 28"/>
                    <a:gd name="T4" fmla="*/ 38 w 38"/>
                    <a:gd name="T5" fmla="*/ 28 h 28"/>
                    <a:gd name="T6" fmla="*/ 35 w 38"/>
                    <a:gd name="T7" fmla="*/ 19 h 28"/>
                    <a:gd name="T8" fmla="*/ 0 w 38"/>
                    <a:gd name="T9" fmla="*/ 0 h 28"/>
                  </a:gdLst>
                  <a:ahLst/>
                  <a:cxnLst>
                    <a:cxn ang="0">
                      <a:pos x="T0" y="T1"/>
                    </a:cxn>
                    <a:cxn ang="0">
                      <a:pos x="T2" y="T3"/>
                    </a:cxn>
                    <a:cxn ang="0">
                      <a:pos x="T4" y="T5"/>
                    </a:cxn>
                    <a:cxn ang="0">
                      <a:pos x="T6" y="T7"/>
                    </a:cxn>
                    <a:cxn ang="0">
                      <a:pos x="T8" y="T9"/>
                    </a:cxn>
                  </a:cxnLst>
                  <a:rect l="0" t="0" r="r" b="b"/>
                  <a:pathLst>
                    <a:path w="38" h="28">
                      <a:moveTo>
                        <a:pt x="0" y="0"/>
                      </a:moveTo>
                      <a:lnTo>
                        <a:pt x="4" y="8"/>
                      </a:lnTo>
                      <a:lnTo>
                        <a:pt x="38" y="28"/>
                      </a:lnTo>
                      <a:lnTo>
                        <a:pt x="35"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2" name="Freeform 3508"/>
                <p:cNvSpPr>
                  <a:spLocks/>
                </p:cNvSpPr>
                <p:nvPr/>
              </p:nvSpPr>
              <p:spPr bwMode="auto">
                <a:xfrm>
                  <a:off x="1662" y="1743"/>
                  <a:ext cx="4" cy="7"/>
                </a:xfrm>
                <a:custGeom>
                  <a:avLst/>
                  <a:gdLst>
                    <a:gd name="T0" fmla="*/ 4 w 23"/>
                    <a:gd name="T1" fmla="*/ 0 h 41"/>
                    <a:gd name="T2" fmla="*/ 0 w 23"/>
                    <a:gd name="T3" fmla="*/ 2 h 41"/>
                    <a:gd name="T4" fmla="*/ 15 w 23"/>
                    <a:gd name="T5" fmla="*/ 32 h 41"/>
                    <a:gd name="T6" fmla="*/ 15 w 23"/>
                    <a:gd name="T7" fmla="*/ 32 h 41"/>
                    <a:gd name="T8" fmla="*/ 18 w 23"/>
                    <a:gd name="T9" fmla="*/ 41 h 41"/>
                    <a:gd name="T10" fmla="*/ 23 w 23"/>
                    <a:gd name="T11" fmla="*/ 39 h 41"/>
                    <a:gd name="T12" fmla="*/ 4 w 2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3" h="41">
                      <a:moveTo>
                        <a:pt x="4" y="0"/>
                      </a:moveTo>
                      <a:lnTo>
                        <a:pt x="0" y="2"/>
                      </a:lnTo>
                      <a:lnTo>
                        <a:pt x="15" y="32"/>
                      </a:lnTo>
                      <a:lnTo>
                        <a:pt x="15" y="32"/>
                      </a:lnTo>
                      <a:lnTo>
                        <a:pt x="18" y="41"/>
                      </a:lnTo>
                      <a:lnTo>
                        <a:pt x="23" y="39"/>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3" name="Freeform 3509"/>
                <p:cNvSpPr>
                  <a:spLocks/>
                </p:cNvSpPr>
                <p:nvPr/>
              </p:nvSpPr>
              <p:spPr bwMode="auto">
                <a:xfrm>
                  <a:off x="1673" y="1737"/>
                  <a:ext cx="2" cy="8"/>
                </a:xfrm>
                <a:custGeom>
                  <a:avLst/>
                  <a:gdLst>
                    <a:gd name="T0" fmla="*/ 5 w 14"/>
                    <a:gd name="T1" fmla="*/ 0 h 47"/>
                    <a:gd name="T2" fmla="*/ 0 w 14"/>
                    <a:gd name="T3" fmla="*/ 3 h 47"/>
                    <a:gd name="T4" fmla="*/ 6 w 14"/>
                    <a:gd name="T5" fmla="*/ 31 h 47"/>
                    <a:gd name="T6" fmla="*/ 7 w 14"/>
                    <a:gd name="T7" fmla="*/ 35 h 47"/>
                    <a:gd name="T8" fmla="*/ 9 w 14"/>
                    <a:gd name="T9" fmla="*/ 40 h 47"/>
                    <a:gd name="T10" fmla="*/ 9 w 14"/>
                    <a:gd name="T11" fmla="*/ 40 h 47"/>
                    <a:gd name="T12" fmla="*/ 10 w 14"/>
                    <a:gd name="T13" fmla="*/ 47 h 47"/>
                    <a:gd name="T14" fmla="*/ 14 w 14"/>
                    <a:gd name="T15" fmla="*/ 44 h 47"/>
                    <a:gd name="T16" fmla="*/ 5 w 1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7">
                      <a:moveTo>
                        <a:pt x="5" y="0"/>
                      </a:moveTo>
                      <a:lnTo>
                        <a:pt x="0" y="3"/>
                      </a:lnTo>
                      <a:lnTo>
                        <a:pt x="6" y="31"/>
                      </a:lnTo>
                      <a:lnTo>
                        <a:pt x="7" y="35"/>
                      </a:lnTo>
                      <a:lnTo>
                        <a:pt x="9" y="40"/>
                      </a:lnTo>
                      <a:lnTo>
                        <a:pt x="9" y="40"/>
                      </a:lnTo>
                      <a:lnTo>
                        <a:pt x="10" y="47"/>
                      </a:lnTo>
                      <a:lnTo>
                        <a:pt x="14" y="4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4" name="Freeform 3510"/>
                <p:cNvSpPr>
                  <a:spLocks/>
                </p:cNvSpPr>
                <p:nvPr/>
              </p:nvSpPr>
              <p:spPr bwMode="auto">
                <a:xfrm>
                  <a:off x="1666" y="1741"/>
                  <a:ext cx="5" cy="6"/>
                </a:xfrm>
                <a:custGeom>
                  <a:avLst/>
                  <a:gdLst>
                    <a:gd name="T0" fmla="*/ 6 w 30"/>
                    <a:gd name="T1" fmla="*/ 0 h 36"/>
                    <a:gd name="T2" fmla="*/ 0 w 30"/>
                    <a:gd name="T3" fmla="*/ 3 h 36"/>
                    <a:gd name="T4" fmla="*/ 30 w 30"/>
                    <a:gd name="T5" fmla="*/ 36 h 36"/>
                    <a:gd name="T6" fmla="*/ 29 w 30"/>
                    <a:gd name="T7" fmla="*/ 29 h 36"/>
                    <a:gd name="T8" fmla="*/ 29 w 30"/>
                    <a:gd name="T9" fmla="*/ 28 h 36"/>
                    <a:gd name="T10" fmla="*/ 28 w 30"/>
                    <a:gd name="T11" fmla="*/ 27 h 36"/>
                    <a:gd name="T12" fmla="*/ 24 w 30"/>
                    <a:gd name="T13" fmla="*/ 22 h 36"/>
                    <a:gd name="T14" fmla="*/ 6 w 30"/>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6">
                      <a:moveTo>
                        <a:pt x="6" y="0"/>
                      </a:moveTo>
                      <a:lnTo>
                        <a:pt x="0" y="3"/>
                      </a:lnTo>
                      <a:lnTo>
                        <a:pt x="30" y="36"/>
                      </a:lnTo>
                      <a:lnTo>
                        <a:pt x="29" y="29"/>
                      </a:lnTo>
                      <a:lnTo>
                        <a:pt x="29" y="28"/>
                      </a:lnTo>
                      <a:lnTo>
                        <a:pt x="28" y="27"/>
                      </a:lnTo>
                      <a:lnTo>
                        <a:pt x="24" y="2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5" name="Freeform 3511"/>
                <p:cNvSpPr>
                  <a:spLocks/>
                </p:cNvSpPr>
                <p:nvPr/>
              </p:nvSpPr>
              <p:spPr bwMode="auto">
                <a:xfrm>
                  <a:off x="1669" y="1739"/>
                  <a:ext cx="3" cy="8"/>
                </a:xfrm>
                <a:custGeom>
                  <a:avLst/>
                  <a:gdLst>
                    <a:gd name="T0" fmla="*/ 6 w 12"/>
                    <a:gd name="T1" fmla="*/ 0 h 48"/>
                    <a:gd name="T2" fmla="*/ 0 w 12"/>
                    <a:gd name="T3" fmla="*/ 3 h 48"/>
                    <a:gd name="T4" fmla="*/ 6 w 12"/>
                    <a:gd name="T5" fmla="*/ 33 h 48"/>
                    <a:gd name="T6" fmla="*/ 6 w 12"/>
                    <a:gd name="T7" fmla="*/ 35 h 48"/>
                    <a:gd name="T8" fmla="*/ 7 w 12"/>
                    <a:gd name="T9" fmla="*/ 40 h 48"/>
                    <a:gd name="T10" fmla="*/ 7 w 12"/>
                    <a:gd name="T11" fmla="*/ 41 h 48"/>
                    <a:gd name="T12" fmla="*/ 8 w 12"/>
                    <a:gd name="T13" fmla="*/ 48 h 48"/>
                    <a:gd name="T14" fmla="*/ 12 w 12"/>
                    <a:gd name="T15" fmla="*/ 45 h 48"/>
                    <a:gd name="T16" fmla="*/ 6 w 12"/>
                    <a:gd name="T17" fmla="*/ 12 h 48"/>
                    <a:gd name="T18" fmla="*/ 5 w 12"/>
                    <a:gd name="T19" fmla="*/ 6 h 48"/>
                    <a:gd name="T20" fmla="*/ 5 w 12"/>
                    <a:gd name="T21" fmla="*/ 6 h 48"/>
                    <a:gd name="T22" fmla="*/ 6 w 12"/>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8">
                      <a:moveTo>
                        <a:pt x="6" y="0"/>
                      </a:moveTo>
                      <a:lnTo>
                        <a:pt x="0" y="3"/>
                      </a:lnTo>
                      <a:lnTo>
                        <a:pt x="6" y="33"/>
                      </a:lnTo>
                      <a:lnTo>
                        <a:pt x="6" y="35"/>
                      </a:lnTo>
                      <a:lnTo>
                        <a:pt x="7" y="40"/>
                      </a:lnTo>
                      <a:lnTo>
                        <a:pt x="7" y="41"/>
                      </a:lnTo>
                      <a:lnTo>
                        <a:pt x="8" y="48"/>
                      </a:lnTo>
                      <a:lnTo>
                        <a:pt x="12" y="45"/>
                      </a:lnTo>
                      <a:lnTo>
                        <a:pt x="6" y="12"/>
                      </a:lnTo>
                      <a:lnTo>
                        <a:pt x="5" y="6"/>
                      </a:lnTo>
                      <a:lnTo>
                        <a:pt x="5"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6" name="Freeform 3512"/>
                <p:cNvSpPr>
                  <a:spLocks/>
                </p:cNvSpPr>
                <p:nvPr/>
              </p:nvSpPr>
              <p:spPr bwMode="auto">
                <a:xfrm>
                  <a:off x="1670" y="1739"/>
                  <a:ext cx="5" cy="6"/>
                </a:xfrm>
                <a:custGeom>
                  <a:avLst/>
                  <a:gdLst>
                    <a:gd name="T0" fmla="*/ 1 w 27"/>
                    <a:gd name="T1" fmla="*/ 0 h 36"/>
                    <a:gd name="T2" fmla="*/ 0 w 27"/>
                    <a:gd name="T3" fmla="*/ 6 h 36"/>
                    <a:gd name="T4" fmla="*/ 3 w 27"/>
                    <a:gd name="T5" fmla="*/ 9 h 36"/>
                    <a:gd name="T6" fmla="*/ 27 w 27"/>
                    <a:gd name="T7" fmla="*/ 36 h 36"/>
                    <a:gd name="T8" fmla="*/ 26 w 27"/>
                    <a:gd name="T9" fmla="*/ 29 h 36"/>
                    <a:gd name="T10" fmla="*/ 23 w 27"/>
                    <a:gd name="T11" fmla="*/ 26 h 36"/>
                    <a:gd name="T12" fmla="*/ 20 w 27"/>
                    <a:gd name="T13" fmla="*/ 21 h 36"/>
                    <a:gd name="T14" fmla="*/ 16 w 27"/>
                    <a:gd name="T15" fmla="*/ 17 h 36"/>
                    <a:gd name="T16" fmla="*/ 1 w 2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1" y="0"/>
                      </a:moveTo>
                      <a:lnTo>
                        <a:pt x="0" y="6"/>
                      </a:lnTo>
                      <a:lnTo>
                        <a:pt x="3" y="9"/>
                      </a:lnTo>
                      <a:lnTo>
                        <a:pt x="27" y="36"/>
                      </a:lnTo>
                      <a:lnTo>
                        <a:pt x="26" y="29"/>
                      </a:lnTo>
                      <a:lnTo>
                        <a:pt x="23" y="26"/>
                      </a:lnTo>
                      <a:lnTo>
                        <a:pt x="20" y="21"/>
                      </a:lnTo>
                      <a:lnTo>
                        <a:pt x="16" y="1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7" name="Freeform 3513"/>
                <p:cNvSpPr>
                  <a:spLocks/>
                </p:cNvSpPr>
                <p:nvPr/>
              </p:nvSpPr>
              <p:spPr bwMode="auto">
                <a:xfrm>
                  <a:off x="1675" y="1736"/>
                  <a:ext cx="4" cy="7"/>
                </a:xfrm>
                <a:custGeom>
                  <a:avLst/>
                  <a:gdLst>
                    <a:gd name="T0" fmla="*/ 24 w 24"/>
                    <a:gd name="T1" fmla="*/ 38 h 41"/>
                    <a:gd name="T2" fmla="*/ 19 w 24"/>
                    <a:gd name="T3" fmla="*/ 41 h 41"/>
                    <a:gd name="T4" fmla="*/ 0 w 24"/>
                    <a:gd name="T5" fmla="*/ 3 h 41"/>
                    <a:gd name="T6" fmla="*/ 5 w 24"/>
                    <a:gd name="T7" fmla="*/ 0 h 41"/>
                    <a:gd name="T8" fmla="*/ 24 w 24"/>
                    <a:gd name="T9" fmla="*/ 38 h 41"/>
                  </a:gdLst>
                  <a:ahLst/>
                  <a:cxnLst>
                    <a:cxn ang="0">
                      <a:pos x="T0" y="T1"/>
                    </a:cxn>
                    <a:cxn ang="0">
                      <a:pos x="T2" y="T3"/>
                    </a:cxn>
                    <a:cxn ang="0">
                      <a:pos x="T4" y="T5"/>
                    </a:cxn>
                    <a:cxn ang="0">
                      <a:pos x="T6" y="T7"/>
                    </a:cxn>
                    <a:cxn ang="0">
                      <a:pos x="T8" y="T9"/>
                    </a:cxn>
                  </a:cxnLst>
                  <a:rect l="0" t="0" r="r" b="b"/>
                  <a:pathLst>
                    <a:path w="24" h="41">
                      <a:moveTo>
                        <a:pt x="24" y="38"/>
                      </a:moveTo>
                      <a:lnTo>
                        <a:pt x="19" y="41"/>
                      </a:lnTo>
                      <a:lnTo>
                        <a:pt x="0" y="3"/>
                      </a:lnTo>
                      <a:lnTo>
                        <a:pt x="5" y="0"/>
                      </a:lnTo>
                      <a:lnTo>
                        <a:pt x="2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8" name="Freeform 3514"/>
                <p:cNvSpPr>
                  <a:spLocks/>
                </p:cNvSpPr>
                <p:nvPr/>
              </p:nvSpPr>
              <p:spPr bwMode="auto">
                <a:xfrm>
                  <a:off x="1677" y="1735"/>
                  <a:ext cx="8" cy="7"/>
                </a:xfrm>
                <a:custGeom>
                  <a:avLst/>
                  <a:gdLst>
                    <a:gd name="T0" fmla="*/ 6 w 44"/>
                    <a:gd name="T1" fmla="*/ 0 h 41"/>
                    <a:gd name="T2" fmla="*/ 0 w 44"/>
                    <a:gd name="T3" fmla="*/ 3 h 41"/>
                    <a:gd name="T4" fmla="*/ 20 w 44"/>
                    <a:gd name="T5" fmla="*/ 41 h 41"/>
                    <a:gd name="T6" fmla="*/ 44 w 44"/>
                    <a:gd name="T7" fmla="*/ 29 h 41"/>
                    <a:gd name="T8" fmla="*/ 42 w 44"/>
                    <a:gd name="T9" fmla="*/ 25 h 41"/>
                    <a:gd name="T10" fmla="*/ 23 w 44"/>
                    <a:gd name="T11" fmla="*/ 35 h 41"/>
                    <a:gd name="T12" fmla="*/ 6 w 4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6" y="0"/>
                      </a:moveTo>
                      <a:lnTo>
                        <a:pt x="0" y="3"/>
                      </a:lnTo>
                      <a:lnTo>
                        <a:pt x="20" y="41"/>
                      </a:lnTo>
                      <a:lnTo>
                        <a:pt x="44" y="29"/>
                      </a:lnTo>
                      <a:lnTo>
                        <a:pt x="42" y="25"/>
                      </a:lnTo>
                      <a:lnTo>
                        <a:pt x="23" y="3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9" name="Freeform 3515"/>
                <p:cNvSpPr>
                  <a:spLocks/>
                </p:cNvSpPr>
                <p:nvPr/>
              </p:nvSpPr>
              <p:spPr bwMode="auto">
                <a:xfrm>
                  <a:off x="1685" y="1732"/>
                  <a:ext cx="5" cy="6"/>
                </a:xfrm>
                <a:custGeom>
                  <a:avLst/>
                  <a:gdLst>
                    <a:gd name="T0" fmla="*/ 10 w 29"/>
                    <a:gd name="T1" fmla="*/ 0 h 41"/>
                    <a:gd name="T2" fmla="*/ 0 w 29"/>
                    <a:gd name="T3" fmla="*/ 7 h 41"/>
                    <a:gd name="T4" fmla="*/ 5 w 29"/>
                    <a:gd name="T5" fmla="*/ 5 h 41"/>
                    <a:gd name="T6" fmla="*/ 9 w 29"/>
                    <a:gd name="T7" fmla="*/ 5 h 41"/>
                    <a:gd name="T8" fmla="*/ 13 w 29"/>
                    <a:gd name="T9" fmla="*/ 6 h 41"/>
                    <a:gd name="T10" fmla="*/ 17 w 29"/>
                    <a:gd name="T11" fmla="*/ 11 h 41"/>
                    <a:gd name="T12" fmla="*/ 17 w 29"/>
                    <a:gd name="T13" fmla="*/ 11 h 41"/>
                    <a:gd name="T14" fmla="*/ 21 w 29"/>
                    <a:gd name="T15" fmla="*/ 15 h 41"/>
                    <a:gd name="T16" fmla="*/ 23 w 29"/>
                    <a:gd name="T17" fmla="*/ 19 h 41"/>
                    <a:gd name="T18" fmla="*/ 24 w 29"/>
                    <a:gd name="T19" fmla="*/ 25 h 41"/>
                    <a:gd name="T20" fmla="*/ 24 w 29"/>
                    <a:gd name="T21" fmla="*/ 26 h 41"/>
                    <a:gd name="T22" fmla="*/ 23 w 29"/>
                    <a:gd name="T23" fmla="*/ 31 h 41"/>
                    <a:gd name="T24" fmla="*/ 19 w 29"/>
                    <a:gd name="T25" fmla="*/ 34 h 41"/>
                    <a:gd name="T26" fmla="*/ 15 w 29"/>
                    <a:gd name="T27" fmla="*/ 37 h 41"/>
                    <a:gd name="T28" fmla="*/ 7 w 29"/>
                    <a:gd name="T29" fmla="*/ 41 h 41"/>
                    <a:gd name="T30" fmla="*/ 27 w 29"/>
                    <a:gd name="T31" fmla="*/ 33 h 41"/>
                    <a:gd name="T32" fmla="*/ 29 w 29"/>
                    <a:gd name="T33" fmla="*/ 29 h 41"/>
                    <a:gd name="T34" fmla="*/ 29 w 29"/>
                    <a:gd name="T35" fmla="*/ 23 h 41"/>
                    <a:gd name="T36" fmla="*/ 28 w 29"/>
                    <a:gd name="T37" fmla="*/ 18 h 41"/>
                    <a:gd name="T38" fmla="*/ 26 w 29"/>
                    <a:gd name="T39" fmla="*/ 13 h 41"/>
                    <a:gd name="T40" fmla="*/ 25 w 29"/>
                    <a:gd name="T41" fmla="*/ 10 h 41"/>
                    <a:gd name="T42" fmla="*/ 22 w 29"/>
                    <a:gd name="T43" fmla="*/ 5 h 41"/>
                    <a:gd name="T44" fmla="*/ 21 w 29"/>
                    <a:gd name="T45" fmla="*/ 5 h 41"/>
                    <a:gd name="T46" fmla="*/ 16 w 29"/>
                    <a:gd name="T47" fmla="*/ 1 h 41"/>
                    <a:gd name="T48" fmla="*/ 15 w 29"/>
                    <a:gd name="T49" fmla="*/ 1 h 41"/>
                    <a:gd name="T50" fmla="*/ 10 w 29"/>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1">
                      <a:moveTo>
                        <a:pt x="10" y="0"/>
                      </a:moveTo>
                      <a:lnTo>
                        <a:pt x="0" y="7"/>
                      </a:lnTo>
                      <a:lnTo>
                        <a:pt x="5" y="5"/>
                      </a:lnTo>
                      <a:lnTo>
                        <a:pt x="9" y="5"/>
                      </a:lnTo>
                      <a:lnTo>
                        <a:pt x="13" y="6"/>
                      </a:lnTo>
                      <a:lnTo>
                        <a:pt x="17" y="11"/>
                      </a:lnTo>
                      <a:lnTo>
                        <a:pt x="17" y="11"/>
                      </a:lnTo>
                      <a:lnTo>
                        <a:pt x="21" y="15"/>
                      </a:lnTo>
                      <a:lnTo>
                        <a:pt x="23" y="19"/>
                      </a:lnTo>
                      <a:lnTo>
                        <a:pt x="24" y="25"/>
                      </a:lnTo>
                      <a:lnTo>
                        <a:pt x="24" y="26"/>
                      </a:lnTo>
                      <a:lnTo>
                        <a:pt x="23" y="31"/>
                      </a:lnTo>
                      <a:lnTo>
                        <a:pt x="19" y="34"/>
                      </a:lnTo>
                      <a:lnTo>
                        <a:pt x="15" y="37"/>
                      </a:lnTo>
                      <a:lnTo>
                        <a:pt x="7" y="41"/>
                      </a:lnTo>
                      <a:lnTo>
                        <a:pt x="27" y="33"/>
                      </a:lnTo>
                      <a:lnTo>
                        <a:pt x="29" y="29"/>
                      </a:lnTo>
                      <a:lnTo>
                        <a:pt x="29" y="23"/>
                      </a:lnTo>
                      <a:lnTo>
                        <a:pt x="28" y="18"/>
                      </a:lnTo>
                      <a:lnTo>
                        <a:pt x="26" y="13"/>
                      </a:lnTo>
                      <a:lnTo>
                        <a:pt x="25" y="10"/>
                      </a:lnTo>
                      <a:lnTo>
                        <a:pt x="22" y="5"/>
                      </a:lnTo>
                      <a:lnTo>
                        <a:pt x="21" y="5"/>
                      </a:lnTo>
                      <a:lnTo>
                        <a:pt x="16" y="1"/>
                      </a:lnTo>
                      <a:lnTo>
                        <a:pt x="15"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0" name="Freeform 3516"/>
                <p:cNvSpPr>
                  <a:spLocks/>
                </p:cNvSpPr>
                <p:nvPr/>
              </p:nvSpPr>
              <p:spPr bwMode="auto">
                <a:xfrm>
                  <a:off x="1682" y="1732"/>
                  <a:ext cx="7" cy="7"/>
                </a:xfrm>
                <a:custGeom>
                  <a:avLst/>
                  <a:gdLst>
                    <a:gd name="T0" fmla="*/ 13 w 42"/>
                    <a:gd name="T1" fmla="*/ 3 h 48"/>
                    <a:gd name="T2" fmla="*/ 0 w 42"/>
                    <a:gd name="T3" fmla="*/ 10 h 48"/>
                    <a:gd name="T4" fmla="*/ 20 w 42"/>
                    <a:gd name="T5" fmla="*/ 48 h 48"/>
                    <a:gd name="T6" fmla="*/ 33 w 42"/>
                    <a:gd name="T7" fmla="*/ 42 h 48"/>
                    <a:gd name="T8" fmla="*/ 33 w 42"/>
                    <a:gd name="T9" fmla="*/ 41 h 48"/>
                    <a:gd name="T10" fmla="*/ 39 w 42"/>
                    <a:gd name="T11" fmla="*/ 37 h 48"/>
                    <a:gd name="T12" fmla="*/ 42 w 42"/>
                    <a:gd name="T13" fmla="*/ 33 h 48"/>
                    <a:gd name="T14" fmla="*/ 22 w 42"/>
                    <a:gd name="T15" fmla="*/ 41 h 48"/>
                    <a:gd name="T16" fmla="*/ 7 w 42"/>
                    <a:gd name="T17" fmla="*/ 12 h 48"/>
                    <a:gd name="T18" fmla="*/ 15 w 42"/>
                    <a:gd name="T19" fmla="*/ 7 h 48"/>
                    <a:gd name="T20" fmla="*/ 25 w 42"/>
                    <a:gd name="T21" fmla="*/ 0 h 48"/>
                    <a:gd name="T22" fmla="*/ 25 w 42"/>
                    <a:gd name="T23" fmla="*/ 0 h 48"/>
                    <a:gd name="T24" fmla="*/ 20 w 42"/>
                    <a:gd name="T25" fmla="*/ 0 h 48"/>
                    <a:gd name="T26" fmla="*/ 18 w 42"/>
                    <a:gd name="T27" fmla="*/ 1 h 48"/>
                    <a:gd name="T28" fmla="*/ 13 w 42"/>
                    <a:gd name="T2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8">
                      <a:moveTo>
                        <a:pt x="13" y="3"/>
                      </a:moveTo>
                      <a:lnTo>
                        <a:pt x="0" y="10"/>
                      </a:lnTo>
                      <a:lnTo>
                        <a:pt x="20" y="48"/>
                      </a:lnTo>
                      <a:lnTo>
                        <a:pt x="33" y="42"/>
                      </a:lnTo>
                      <a:lnTo>
                        <a:pt x="33" y="41"/>
                      </a:lnTo>
                      <a:lnTo>
                        <a:pt x="39" y="37"/>
                      </a:lnTo>
                      <a:lnTo>
                        <a:pt x="42" y="33"/>
                      </a:lnTo>
                      <a:lnTo>
                        <a:pt x="22" y="41"/>
                      </a:lnTo>
                      <a:lnTo>
                        <a:pt x="7" y="12"/>
                      </a:lnTo>
                      <a:lnTo>
                        <a:pt x="15" y="7"/>
                      </a:lnTo>
                      <a:lnTo>
                        <a:pt x="25" y="0"/>
                      </a:lnTo>
                      <a:lnTo>
                        <a:pt x="25" y="0"/>
                      </a:lnTo>
                      <a:lnTo>
                        <a:pt x="20" y="0"/>
                      </a:lnTo>
                      <a:lnTo>
                        <a:pt x="18" y="1"/>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1" name="Freeform 3517"/>
                <p:cNvSpPr>
                  <a:spLocks/>
                </p:cNvSpPr>
                <p:nvPr/>
              </p:nvSpPr>
              <p:spPr bwMode="auto">
                <a:xfrm>
                  <a:off x="1689" y="1728"/>
                  <a:ext cx="8" cy="8"/>
                </a:xfrm>
                <a:custGeom>
                  <a:avLst/>
                  <a:gdLst>
                    <a:gd name="T0" fmla="*/ 27 w 48"/>
                    <a:gd name="T1" fmla="*/ 0 h 52"/>
                    <a:gd name="T2" fmla="*/ 0 w 48"/>
                    <a:gd name="T3" fmla="*/ 13 h 52"/>
                    <a:gd name="T4" fmla="*/ 19 w 48"/>
                    <a:gd name="T5" fmla="*/ 52 h 52"/>
                    <a:gd name="T6" fmla="*/ 48 w 48"/>
                    <a:gd name="T7" fmla="*/ 37 h 52"/>
                    <a:gd name="T8" fmla="*/ 44 w 48"/>
                    <a:gd name="T9" fmla="*/ 33 h 52"/>
                    <a:gd name="T10" fmla="*/ 21 w 48"/>
                    <a:gd name="T11" fmla="*/ 44 h 52"/>
                    <a:gd name="T12" fmla="*/ 15 w 48"/>
                    <a:gd name="T13" fmla="*/ 32 h 52"/>
                    <a:gd name="T14" fmla="*/ 36 w 48"/>
                    <a:gd name="T15" fmla="*/ 21 h 52"/>
                    <a:gd name="T16" fmla="*/ 34 w 48"/>
                    <a:gd name="T17" fmla="*/ 17 h 52"/>
                    <a:gd name="T18" fmla="*/ 13 w 48"/>
                    <a:gd name="T19" fmla="*/ 27 h 52"/>
                    <a:gd name="T20" fmla="*/ 7 w 48"/>
                    <a:gd name="T21" fmla="*/ 16 h 52"/>
                    <a:gd name="T22" fmla="*/ 30 w 48"/>
                    <a:gd name="T23" fmla="*/ 4 h 52"/>
                    <a:gd name="T24" fmla="*/ 27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7" y="0"/>
                      </a:moveTo>
                      <a:lnTo>
                        <a:pt x="0" y="13"/>
                      </a:lnTo>
                      <a:lnTo>
                        <a:pt x="19" y="52"/>
                      </a:lnTo>
                      <a:lnTo>
                        <a:pt x="48" y="37"/>
                      </a:lnTo>
                      <a:lnTo>
                        <a:pt x="44" y="33"/>
                      </a:lnTo>
                      <a:lnTo>
                        <a:pt x="21" y="44"/>
                      </a:lnTo>
                      <a:lnTo>
                        <a:pt x="15" y="32"/>
                      </a:lnTo>
                      <a:lnTo>
                        <a:pt x="36" y="21"/>
                      </a:lnTo>
                      <a:lnTo>
                        <a:pt x="34" y="17"/>
                      </a:lnTo>
                      <a:lnTo>
                        <a:pt x="13" y="27"/>
                      </a:lnTo>
                      <a:lnTo>
                        <a:pt x="7" y="16"/>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02" name="Line 3518"/>
                <p:cNvSpPr>
                  <a:spLocks noChangeShapeType="1"/>
                </p:cNvSpPr>
                <p:nvPr/>
              </p:nvSpPr>
              <p:spPr bwMode="auto">
                <a:xfrm flipV="1">
                  <a:off x="1711" y="1717"/>
                  <a:ext cx="26"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3" name="Line 3519"/>
                <p:cNvSpPr>
                  <a:spLocks noChangeShapeType="1"/>
                </p:cNvSpPr>
                <p:nvPr/>
              </p:nvSpPr>
              <p:spPr bwMode="auto">
                <a:xfrm flipV="1">
                  <a:off x="1688" y="1722"/>
                  <a:ext cx="1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4" name="Line 3520"/>
                <p:cNvSpPr>
                  <a:spLocks noChangeShapeType="1"/>
                </p:cNvSpPr>
                <p:nvPr/>
              </p:nvSpPr>
              <p:spPr bwMode="auto">
                <a:xfrm flipV="1">
                  <a:off x="1702" y="1698"/>
                  <a:ext cx="49"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5" name="Line 3521"/>
                <p:cNvSpPr>
                  <a:spLocks noChangeShapeType="1"/>
                </p:cNvSpPr>
                <p:nvPr/>
              </p:nvSpPr>
              <p:spPr bwMode="auto">
                <a:xfrm flipV="1">
                  <a:off x="1700" y="1904"/>
                  <a:ext cx="41"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6" name="Line 3522"/>
                <p:cNvSpPr>
                  <a:spLocks noChangeShapeType="1"/>
                </p:cNvSpPr>
                <p:nvPr/>
              </p:nvSpPr>
              <p:spPr bwMode="auto">
                <a:xfrm flipV="1">
                  <a:off x="1697" y="1897"/>
                  <a:ext cx="40" cy="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7" name="Line 3523"/>
                <p:cNvSpPr>
                  <a:spLocks noChangeShapeType="1"/>
                </p:cNvSpPr>
                <p:nvPr/>
              </p:nvSpPr>
              <p:spPr bwMode="auto">
                <a:xfrm flipV="1">
                  <a:off x="1605" y="1832"/>
                  <a:ext cx="2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8" name="Line 3524"/>
                <p:cNvSpPr>
                  <a:spLocks noChangeShapeType="1"/>
                </p:cNvSpPr>
                <p:nvPr/>
              </p:nvSpPr>
              <p:spPr bwMode="auto">
                <a:xfrm flipV="1">
                  <a:off x="1641" y="1889"/>
                  <a:ext cx="16"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9" name="Line 3525"/>
                <p:cNvSpPr>
                  <a:spLocks noChangeShapeType="1"/>
                </p:cNvSpPr>
                <p:nvPr/>
              </p:nvSpPr>
              <p:spPr bwMode="auto">
                <a:xfrm flipH="1" flipV="1">
                  <a:off x="1629" y="1832"/>
                  <a:ext cx="28" cy="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0" name="Line 3526"/>
                <p:cNvSpPr>
                  <a:spLocks noChangeShapeType="1"/>
                </p:cNvSpPr>
                <p:nvPr/>
              </p:nvSpPr>
              <p:spPr bwMode="auto">
                <a:xfrm>
                  <a:off x="1625" y="1773"/>
                  <a:ext cx="20"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1" name="Line 3527"/>
                <p:cNvSpPr>
                  <a:spLocks noChangeShapeType="1"/>
                </p:cNvSpPr>
                <p:nvPr/>
              </p:nvSpPr>
              <p:spPr bwMode="auto">
                <a:xfrm flipH="1" flipV="1">
                  <a:off x="1649" y="1822"/>
                  <a:ext cx="48" cy="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2" name="Line 3528"/>
                <p:cNvSpPr>
                  <a:spLocks noChangeShapeType="1"/>
                </p:cNvSpPr>
                <p:nvPr/>
              </p:nvSpPr>
              <p:spPr bwMode="auto">
                <a:xfrm flipV="1">
                  <a:off x="1699" y="1782"/>
                  <a:ext cx="3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3" name="Line 3529"/>
                <p:cNvSpPr>
                  <a:spLocks noChangeShapeType="1"/>
                </p:cNvSpPr>
                <p:nvPr/>
              </p:nvSpPr>
              <p:spPr bwMode="auto">
                <a:xfrm flipV="1">
                  <a:off x="1695" y="1773"/>
                  <a:ext cx="29"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4" name="Line 3530"/>
                <p:cNvSpPr>
                  <a:spLocks noChangeShapeType="1"/>
                </p:cNvSpPr>
                <p:nvPr/>
              </p:nvSpPr>
              <p:spPr bwMode="auto">
                <a:xfrm>
                  <a:off x="1703" y="1733"/>
                  <a:ext cx="21" cy="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5" name="Line 3531"/>
                <p:cNvSpPr>
                  <a:spLocks noChangeShapeType="1"/>
                </p:cNvSpPr>
                <p:nvPr/>
              </p:nvSpPr>
              <p:spPr bwMode="auto">
                <a:xfrm>
                  <a:off x="1711" y="1730"/>
                  <a:ext cx="38"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6" name="Line 3532"/>
                <p:cNvSpPr>
                  <a:spLocks noChangeShapeType="1"/>
                </p:cNvSpPr>
                <p:nvPr/>
              </p:nvSpPr>
              <p:spPr bwMode="auto">
                <a:xfrm flipV="1">
                  <a:off x="1750" y="1883"/>
                  <a:ext cx="33"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7" name="Line 3533"/>
                <p:cNvSpPr>
                  <a:spLocks noChangeShapeType="1"/>
                </p:cNvSpPr>
                <p:nvPr/>
              </p:nvSpPr>
              <p:spPr bwMode="auto">
                <a:xfrm flipV="1">
                  <a:off x="1747" y="1876"/>
                  <a:ext cx="3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8" name="Line 3534"/>
                <p:cNvSpPr>
                  <a:spLocks noChangeShapeType="1"/>
                </p:cNvSpPr>
                <p:nvPr/>
              </p:nvSpPr>
              <p:spPr bwMode="auto">
                <a:xfrm>
                  <a:off x="1751" y="1811"/>
                  <a:ext cx="32"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19" name="Line 3535"/>
                <p:cNvSpPr>
                  <a:spLocks noChangeShapeType="1"/>
                </p:cNvSpPr>
                <p:nvPr/>
              </p:nvSpPr>
              <p:spPr bwMode="auto">
                <a:xfrm flipH="1">
                  <a:off x="1793" y="1865"/>
                  <a:ext cx="26"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0" name="Line 3536"/>
                <p:cNvSpPr>
                  <a:spLocks noChangeShapeType="1"/>
                </p:cNvSpPr>
                <p:nvPr/>
              </p:nvSpPr>
              <p:spPr bwMode="auto">
                <a:xfrm flipV="1">
                  <a:off x="1749" y="1794"/>
                  <a:ext cx="26"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1" name="Line 3537"/>
                <p:cNvSpPr>
                  <a:spLocks noChangeShapeType="1"/>
                </p:cNvSpPr>
                <p:nvPr/>
              </p:nvSpPr>
              <p:spPr bwMode="auto">
                <a:xfrm flipV="1">
                  <a:off x="1751" y="1798"/>
                  <a:ext cx="26"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2" name="Line 3538"/>
                <p:cNvSpPr>
                  <a:spLocks noChangeShapeType="1"/>
                </p:cNvSpPr>
                <p:nvPr/>
              </p:nvSpPr>
              <p:spPr bwMode="auto">
                <a:xfrm>
                  <a:off x="1689" y="1801"/>
                  <a:ext cx="48"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3" name="Line 3539"/>
                <p:cNvSpPr>
                  <a:spLocks noChangeShapeType="1"/>
                </p:cNvSpPr>
                <p:nvPr/>
              </p:nvSpPr>
              <p:spPr bwMode="auto">
                <a:xfrm>
                  <a:off x="1699" y="1797"/>
                  <a:ext cx="48" cy="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4" name="Line 3540"/>
                <p:cNvSpPr>
                  <a:spLocks noChangeShapeType="1"/>
                </p:cNvSpPr>
                <p:nvPr/>
              </p:nvSpPr>
              <p:spPr bwMode="auto">
                <a:xfrm flipV="1">
                  <a:off x="1647" y="1896"/>
                  <a:ext cx="14"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5" name="Line 3541"/>
                <p:cNvSpPr>
                  <a:spLocks noChangeShapeType="1"/>
                </p:cNvSpPr>
                <p:nvPr/>
              </p:nvSpPr>
              <p:spPr bwMode="auto">
                <a:xfrm flipH="1" flipV="1">
                  <a:off x="1661" y="1896"/>
                  <a:ext cx="15"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6" name="Line 3542"/>
                <p:cNvSpPr>
                  <a:spLocks noChangeShapeType="1"/>
                </p:cNvSpPr>
                <p:nvPr/>
              </p:nvSpPr>
              <p:spPr bwMode="auto">
                <a:xfrm flipV="1">
                  <a:off x="1646" y="1926"/>
                  <a:ext cx="3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7" name="Line 3543"/>
                <p:cNvSpPr>
                  <a:spLocks noChangeShapeType="1"/>
                </p:cNvSpPr>
                <p:nvPr/>
              </p:nvSpPr>
              <p:spPr bwMode="auto">
                <a:xfrm flipV="1">
                  <a:off x="1647" y="1935"/>
                  <a:ext cx="32"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8" name="Line 3544"/>
                <p:cNvSpPr>
                  <a:spLocks noChangeShapeType="1"/>
                </p:cNvSpPr>
                <p:nvPr/>
              </p:nvSpPr>
              <p:spPr bwMode="auto">
                <a:xfrm flipH="1" flipV="1">
                  <a:off x="1700" y="1925"/>
                  <a:ext cx="50" cy="9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9" name="Line 3545"/>
                <p:cNvSpPr>
                  <a:spLocks noChangeShapeType="1"/>
                </p:cNvSpPr>
                <p:nvPr/>
              </p:nvSpPr>
              <p:spPr bwMode="auto">
                <a:xfrm flipH="1" flipV="1">
                  <a:off x="1679" y="1935"/>
                  <a:ext cx="45" cy="10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0" name="Line 3546"/>
                <p:cNvSpPr>
                  <a:spLocks noChangeShapeType="1"/>
                </p:cNvSpPr>
                <p:nvPr/>
              </p:nvSpPr>
              <p:spPr bwMode="auto">
                <a:xfrm flipH="1" flipV="1">
                  <a:off x="1696" y="1920"/>
                  <a:ext cx="88" cy="20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1" name="Line 3547"/>
                <p:cNvSpPr>
                  <a:spLocks noChangeShapeType="1"/>
                </p:cNvSpPr>
                <p:nvPr/>
              </p:nvSpPr>
              <p:spPr bwMode="auto">
                <a:xfrm flipH="1" flipV="1">
                  <a:off x="1689" y="1920"/>
                  <a:ext cx="87" cy="2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2" name="Line 3548"/>
                <p:cNvSpPr>
                  <a:spLocks noChangeShapeType="1"/>
                </p:cNvSpPr>
                <p:nvPr/>
              </p:nvSpPr>
              <p:spPr bwMode="auto">
                <a:xfrm>
                  <a:off x="1750" y="1899"/>
                  <a:ext cx="47" cy="10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3" name="Line 3549"/>
                <p:cNvSpPr>
                  <a:spLocks noChangeShapeType="1"/>
                </p:cNvSpPr>
                <p:nvPr/>
              </p:nvSpPr>
              <p:spPr bwMode="auto">
                <a:xfrm>
                  <a:off x="1741" y="1904"/>
                  <a:ext cx="47" cy="10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4" name="Line 3550"/>
                <p:cNvSpPr>
                  <a:spLocks noChangeShapeType="1"/>
                </p:cNvSpPr>
                <p:nvPr/>
              </p:nvSpPr>
              <p:spPr bwMode="auto">
                <a:xfrm>
                  <a:off x="1836" y="1997"/>
                  <a:ext cx="14" cy="8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5" name="Line 3551"/>
                <p:cNvSpPr>
                  <a:spLocks noChangeShapeType="1"/>
                </p:cNvSpPr>
                <p:nvPr/>
              </p:nvSpPr>
              <p:spPr bwMode="auto">
                <a:xfrm>
                  <a:off x="1793" y="2016"/>
                  <a:ext cx="40" cy="8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6" name="Line 3552"/>
                <p:cNvSpPr>
                  <a:spLocks noChangeShapeType="1"/>
                </p:cNvSpPr>
                <p:nvPr/>
              </p:nvSpPr>
              <p:spPr bwMode="auto">
                <a:xfrm>
                  <a:off x="1829" y="1998"/>
                  <a:ext cx="13" cy="8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7" name="Line 3553"/>
                <p:cNvSpPr>
                  <a:spLocks noChangeShapeType="1"/>
                </p:cNvSpPr>
                <p:nvPr/>
              </p:nvSpPr>
              <p:spPr bwMode="auto">
                <a:xfrm flipH="1" flipV="1">
                  <a:off x="1756" y="2035"/>
                  <a:ext cx="33" cy="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8" name="Line 3554"/>
                <p:cNvSpPr>
                  <a:spLocks noChangeShapeType="1"/>
                </p:cNvSpPr>
                <p:nvPr/>
              </p:nvSpPr>
              <p:spPr bwMode="auto">
                <a:xfrm flipH="1" flipV="1">
                  <a:off x="1728" y="2047"/>
                  <a:ext cx="41" cy="9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39" name="Freeform 3555"/>
                <p:cNvSpPr>
                  <a:spLocks/>
                </p:cNvSpPr>
                <p:nvPr/>
              </p:nvSpPr>
              <p:spPr bwMode="auto">
                <a:xfrm>
                  <a:off x="1788" y="2141"/>
                  <a:ext cx="41" cy="48"/>
                </a:xfrm>
                <a:custGeom>
                  <a:avLst/>
                  <a:gdLst>
                    <a:gd name="T0" fmla="*/ 0 w 247"/>
                    <a:gd name="T1" fmla="*/ 0 h 290"/>
                    <a:gd name="T2" fmla="*/ 25 w 247"/>
                    <a:gd name="T3" fmla="*/ 41 h 290"/>
                    <a:gd name="T4" fmla="*/ 52 w 247"/>
                    <a:gd name="T5" fmla="*/ 80 h 290"/>
                    <a:gd name="T6" fmla="*/ 80 w 247"/>
                    <a:gd name="T7" fmla="*/ 120 h 290"/>
                    <a:gd name="T8" fmla="*/ 110 w 247"/>
                    <a:gd name="T9" fmla="*/ 156 h 290"/>
                    <a:gd name="T10" fmla="*/ 142 w 247"/>
                    <a:gd name="T11" fmla="*/ 192 h 290"/>
                    <a:gd name="T12" fmla="*/ 175 w 247"/>
                    <a:gd name="T13" fmla="*/ 226 h 290"/>
                    <a:gd name="T14" fmla="*/ 210 w 247"/>
                    <a:gd name="T15" fmla="*/ 259 h 290"/>
                    <a:gd name="T16" fmla="*/ 247 w 247"/>
                    <a:gd name="T17"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7" h="290">
                      <a:moveTo>
                        <a:pt x="0" y="0"/>
                      </a:moveTo>
                      <a:lnTo>
                        <a:pt x="25" y="41"/>
                      </a:lnTo>
                      <a:lnTo>
                        <a:pt x="52" y="80"/>
                      </a:lnTo>
                      <a:lnTo>
                        <a:pt x="80" y="120"/>
                      </a:lnTo>
                      <a:lnTo>
                        <a:pt x="110" y="156"/>
                      </a:lnTo>
                      <a:lnTo>
                        <a:pt x="142" y="192"/>
                      </a:lnTo>
                      <a:lnTo>
                        <a:pt x="175" y="226"/>
                      </a:lnTo>
                      <a:lnTo>
                        <a:pt x="210" y="259"/>
                      </a:lnTo>
                      <a:lnTo>
                        <a:pt x="247" y="29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0" name="Freeform 3556"/>
                <p:cNvSpPr>
                  <a:spLocks/>
                </p:cNvSpPr>
                <p:nvPr/>
              </p:nvSpPr>
              <p:spPr bwMode="auto">
                <a:xfrm>
                  <a:off x="1788" y="2141"/>
                  <a:ext cx="18" cy="60"/>
                </a:xfrm>
                <a:custGeom>
                  <a:avLst/>
                  <a:gdLst>
                    <a:gd name="T0" fmla="*/ 106 w 106"/>
                    <a:gd name="T1" fmla="*/ 362 h 362"/>
                    <a:gd name="T2" fmla="*/ 98 w 106"/>
                    <a:gd name="T3" fmla="*/ 316 h 362"/>
                    <a:gd name="T4" fmla="*/ 90 w 106"/>
                    <a:gd name="T5" fmla="*/ 269 h 362"/>
                    <a:gd name="T6" fmla="*/ 79 w 106"/>
                    <a:gd name="T7" fmla="*/ 223 h 362"/>
                    <a:gd name="T8" fmla="*/ 67 w 106"/>
                    <a:gd name="T9" fmla="*/ 177 h 362"/>
                    <a:gd name="T10" fmla="*/ 54 w 106"/>
                    <a:gd name="T11" fmla="*/ 132 h 362"/>
                    <a:gd name="T12" fmla="*/ 38 w 106"/>
                    <a:gd name="T13" fmla="*/ 88 h 362"/>
                    <a:gd name="T14" fmla="*/ 20 w 106"/>
                    <a:gd name="T15" fmla="*/ 44 h 362"/>
                    <a:gd name="T16" fmla="*/ 0 w 106"/>
                    <a:gd name="T17"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362">
                      <a:moveTo>
                        <a:pt x="106" y="362"/>
                      </a:moveTo>
                      <a:lnTo>
                        <a:pt x="98" y="316"/>
                      </a:lnTo>
                      <a:lnTo>
                        <a:pt x="90" y="269"/>
                      </a:lnTo>
                      <a:lnTo>
                        <a:pt x="79" y="223"/>
                      </a:lnTo>
                      <a:lnTo>
                        <a:pt x="67" y="177"/>
                      </a:lnTo>
                      <a:lnTo>
                        <a:pt x="54" y="132"/>
                      </a:lnTo>
                      <a:lnTo>
                        <a:pt x="38" y="88"/>
                      </a:lnTo>
                      <a:lnTo>
                        <a:pt x="20" y="4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1" name="Line 3557"/>
                <p:cNvSpPr>
                  <a:spLocks noChangeShapeType="1"/>
                </p:cNvSpPr>
                <p:nvPr/>
              </p:nvSpPr>
              <p:spPr bwMode="auto">
                <a:xfrm flipV="1">
                  <a:off x="1806" y="2189"/>
                  <a:ext cx="23"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2" name="Line 3558"/>
                <p:cNvSpPr>
                  <a:spLocks noChangeShapeType="1"/>
                </p:cNvSpPr>
                <p:nvPr/>
              </p:nvSpPr>
              <p:spPr bwMode="auto">
                <a:xfrm>
                  <a:off x="1850" y="2080"/>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3" name="Line 3559"/>
                <p:cNvSpPr>
                  <a:spLocks noChangeShapeType="1"/>
                </p:cNvSpPr>
                <p:nvPr/>
              </p:nvSpPr>
              <p:spPr bwMode="auto">
                <a:xfrm flipV="1">
                  <a:off x="1800" y="2100"/>
                  <a:ext cx="33"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4" name="Line 3560"/>
                <p:cNvSpPr>
                  <a:spLocks noChangeShapeType="1"/>
                </p:cNvSpPr>
                <p:nvPr/>
              </p:nvSpPr>
              <p:spPr bwMode="auto">
                <a:xfrm flipH="1">
                  <a:off x="1840" y="2079"/>
                  <a:ext cx="2"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5" name="Line 3561"/>
                <p:cNvSpPr>
                  <a:spLocks noChangeShapeType="1"/>
                </p:cNvSpPr>
                <p:nvPr/>
              </p:nvSpPr>
              <p:spPr bwMode="auto">
                <a:xfrm flipV="1">
                  <a:off x="1729" y="2148"/>
                  <a:ext cx="47"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6" name="Line 3562"/>
                <p:cNvSpPr>
                  <a:spLocks noChangeShapeType="1"/>
                </p:cNvSpPr>
                <p:nvPr/>
              </p:nvSpPr>
              <p:spPr bwMode="auto">
                <a:xfrm flipH="1" flipV="1">
                  <a:off x="1713" y="2173"/>
                  <a:ext cx="36" cy="1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7" name="Line 3563"/>
                <p:cNvSpPr>
                  <a:spLocks noChangeShapeType="1"/>
                </p:cNvSpPr>
                <p:nvPr/>
              </p:nvSpPr>
              <p:spPr bwMode="auto">
                <a:xfrm flipH="1">
                  <a:off x="1795" y="2111"/>
                  <a:ext cx="57"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8" name="Line 3564"/>
                <p:cNvSpPr>
                  <a:spLocks noChangeShapeType="1"/>
                </p:cNvSpPr>
                <p:nvPr/>
              </p:nvSpPr>
              <p:spPr bwMode="auto">
                <a:xfrm flipH="1" flipV="1">
                  <a:off x="1789" y="2102"/>
                  <a:ext cx="1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9" name="Line 3565"/>
                <p:cNvSpPr>
                  <a:spLocks noChangeShapeType="1"/>
                </p:cNvSpPr>
                <p:nvPr/>
              </p:nvSpPr>
              <p:spPr bwMode="auto">
                <a:xfrm flipV="1">
                  <a:off x="1723" y="2139"/>
                  <a:ext cx="4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0" name="Line 3566"/>
                <p:cNvSpPr>
                  <a:spLocks noChangeShapeType="1"/>
                </p:cNvSpPr>
                <p:nvPr/>
              </p:nvSpPr>
              <p:spPr bwMode="auto">
                <a:xfrm flipH="1">
                  <a:off x="1807" y="2195"/>
                  <a:ext cx="3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1" name="Freeform 3567"/>
                <p:cNvSpPr>
                  <a:spLocks/>
                </p:cNvSpPr>
                <p:nvPr/>
              </p:nvSpPr>
              <p:spPr bwMode="auto">
                <a:xfrm>
                  <a:off x="1837" y="2195"/>
                  <a:ext cx="47" cy="24"/>
                </a:xfrm>
                <a:custGeom>
                  <a:avLst/>
                  <a:gdLst>
                    <a:gd name="T0" fmla="*/ 0 w 288"/>
                    <a:gd name="T1" fmla="*/ 0 h 147"/>
                    <a:gd name="T2" fmla="*/ 33 w 288"/>
                    <a:gd name="T3" fmla="*/ 24 h 147"/>
                    <a:gd name="T4" fmla="*/ 67 w 288"/>
                    <a:gd name="T5" fmla="*/ 45 h 147"/>
                    <a:gd name="T6" fmla="*/ 103 w 288"/>
                    <a:gd name="T7" fmla="*/ 65 h 147"/>
                    <a:gd name="T8" fmla="*/ 139 w 288"/>
                    <a:gd name="T9" fmla="*/ 84 h 147"/>
                    <a:gd name="T10" fmla="*/ 175 w 288"/>
                    <a:gd name="T11" fmla="*/ 103 h 147"/>
                    <a:gd name="T12" fmla="*/ 212 w 288"/>
                    <a:gd name="T13" fmla="*/ 119 h 147"/>
                    <a:gd name="T14" fmla="*/ 250 w 288"/>
                    <a:gd name="T15" fmla="*/ 133 h 147"/>
                    <a:gd name="T16" fmla="*/ 288 w 288"/>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8" h="147">
                      <a:moveTo>
                        <a:pt x="0" y="0"/>
                      </a:moveTo>
                      <a:lnTo>
                        <a:pt x="33" y="24"/>
                      </a:lnTo>
                      <a:lnTo>
                        <a:pt x="67" y="45"/>
                      </a:lnTo>
                      <a:lnTo>
                        <a:pt x="103" y="65"/>
                      </a:lnTo>
                      <a:lnTo>
                        <a:pt x="139" y="84"/>
                      </a:lnTo>
                      <a:lnTo>
                        <a:pt x="175" y="103"/>
                      </a:lnTo>
                      <a:lnTo>
                        <a:pt x="212" y="119"/>
                      </a:lnTo>
                      <a:lnTo>
                        <a:pt x="250" y="133"/>
                      </a:lnTo>
                      <a:lnTo>
                        <a:pt x="288" y="1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2" name="Freeform 3568"/>
                <p:cNvSpPr>
                  <a:spLocks/>
                </p:cNvSpPr>
                <p:nvPr/>
              </p:nvSpPr>
              <p:spPr bwMode="auto">
                <a:xfrm>
                  <a:off x="1803" y="2210"/>
                  <a:ext cx="4" cy="54"/>
                </a:xfrm>
                <a:custGeom>
                  <a:avLst/>
                  <a:gdLst>
                    <a:gd name="T0" fmla="*/ 0 w 22"/>
                    <a:gd name="T1" fmla="*/ 325 h 325"/>
                    <a:gd name="T2" fmla="*/ 6 w 22"/>
                    <a:gd name="T3" fmla="*/ 284 h 325"/>
                    <a:gd name="T4" fmla="*/ 13 w 22"/>
                    <a:gd name="T5" fmla="*/ 244 h 325"/>
                    <a:gd name="T6" fmla="*/ 17 w 22"/>
                    <a:gd name="T7" fmla="*/ 203 h 325"/>
                    <a:gd name="T8" fmla="*/ 20 w 22"/>
                    <a:gd name="T9" fmla="*/ 163 h 325"/>
                    <a:gd name="T10" fmla="*/ 22 w 22"/>
                    <a:gd name="T11" fmla="*/ 122 h 325"/>
                    <a:gd name="T12" fmla="*/ 22 w 22"/>
                    <a:gd name="T13" fmla="*/ 81 h 325"/>
                    <a:gd name="T14" fmla="*/ 21 w 22"/>
                    <a:gd name="T15" fmla="*/ 40 h 325"/>
                    <a:gd name="T16" fmla="*/ 19 w 22"/>
                    <a:gd name="T17"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325">
                      <a:moveTo>
                        <a:pt x="0" y="325"/>
                      </a:moveTo>
                      <a:lnTo>
                        <a:pt x="6" y="284"/>
                      </a:lnTo>
                      <a:lnTo>
                        <a:pt x="13" y="244"/>
                      </a:lnTo>
                      <a:lnTo>
                        <a:pt x="17" y="203"/>
                      </a:lnTo>
                      <a:lnTo>
                        <a:pt x="20" y="163"/>
                      </a:lnTo>
                      <a:lnTo>
                        <a:pt x="22" y="122"/>
                      </a:lnTo>
                      <a:lnTo>
                        <a:pt x="22" y="81"/>
                      </a:lnTo>
                      <a:lnTo>
                        <a:pt x="21" y="40"/>
                      </a:lnTo>
                      <a:lnTo>
                        <a:pt x="1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3" name="Freeform 3569"/>
                <p:cNvSpPr>
                  <a:spLocks/>
                </p:cNvSpPr>
                <p:nvPr/>
              </p:nvSpPr>
              <p:spPr bwMode="auto">
                <a:xfrm>
                  <a:off x="1797" y="2231"/>
                  <a:ext cx="156" cy="66"/>
                </a:xfrm>
                <a:custGeom>
                  <a:avLst/>
                  <a:gdLst>
                    <a:gd name="T0" fmla="*/ 941 w 941"/>
                    <a:gd name="T1" fmla="*/ 63 h 397"/>
                    <a:gd name="T2" fmla="*/ 902 w 941"/>
                    <a:gd name="T3" fmla="*/ 47 h 397"/>
                    <a:gd name="T4" fmla="*/ 862 w 941"/>
                    <a:gd name="T5" fmla="*/ 33 h 397"/>
                    <a:gd name="T6" fmla="*/ 821 w 941"/>
                    <a:gd name="T7" fmla="*/ 21 h 397"/>
                    <a:gd name="T8" fmla="*/ 780 w 941"/>
                    <a:gd name="T9" fmla="*/ 12 h 397"/>
                    <a:gd name="T10" fmla="*/ 738 w 941"/>
                    <a:gd name="T11" fmla="*/ 6 h 397"/>
                    <a:gd name="T12" fmla="*/ 696 w 941"/>
                    <a:gd name="T13" fmla="*/ 2 h 397"/>
                    <a:gd name="T14" fmla="*/ 654 w 941"/>
                    <a:gd name="T15" fmla="*/ 0 h 397"/>
                    <a:gd name="T16" fmla="*/ 611 w 941"/>
                    <a:gd name="T17" fmla="*/ 1 h 397"/>
                    <a:gd name="T18" fmla="*/ 568 w 941"/>
                    <a:gd name="T19" fmla="*/ 4 h 397"/>
                    <a:gd name="T20" fmla="*/ 527 w 941"/>
                    <a:gd name="T21" fmla="*/ 9 h 397"/>
                    <a:gd name="T22" fmla="*/ 485 w 941"/>
                    <a:gd name="T23" fmla="*/ 18 h 397"/>
                    <a:gd name="T24" fmla="*/ 444 w 941"/>
                    <a:gd name="T25" fmla="*/ 28 h 397"/>
                    <a:gd name="T26" fmla="*/ 404 w 941"/>
                    <a:gd name="T27" fmla="*/ 41 h 397"/>
                    <a:gd name="T28" fmla="*/ 364 w 941"/>
                    <a:gd name="T29" fmla="*/ 57 h 397"/>
                    <a:gd name="T30" fmla="*/ 325 w 941"/>
                    <a:gd name="T31" fmla="*/ 74 h 397"/>
                    <a:gd name="T32" fmla="*/ 288 w 941"/>
                    <a:gd name="T33" fmla="*/ 95 h 397"/>
                    <a:gd name="T34" fmla="*/ 252 w 941"/>
                    <a:gd name="T35" fmla="*/ 117 h 397"/>
                    <a:gd name="T36" fmla="*/ 217 w 941"/>
                    <a:gd name="T37" fmla="*/ 140 h 397"/>
                    <a:gd name="T38" fmla="*/ 184 w 941"/>
                    <a:gd name="T39" fmla="*/ 167 h 397"/>
                    <a:gd name="T40" fmla="*/ 152 w 941"/>
                    <a:gd name="T41" fmla="*/ 195 h 397"/>
                    <a:gd name="T42" fmla="*/ 122 w 941"/>
                    <a:gd name="T43" fmla="*/ 225 h 397"/>
                    <a:gd name="T44" fmla="*/ 93 w 941"/>
                    <a:gd name="T45" fmla="*/ 257 h 397"/>
                    <a:gd name="T46" fmla="*/ 68 w 941"/>
                    <a:gd name="T47" fmla="*/ 290 h 397"/>
                    <a:gd name="T48" fmla="*/ 43 w 941"/>
                    <a:gd name="T49" fmla="*/ 324 h 397"/>
                    <a:gd name="T50" fmla="*/ 21 w 941"/>
                    <a:gd name="T51" fmla="*/ 360 h 397"/>
                    <a:gd name="T52" fmla="*/ 0 w 941"/>
                    <a:gd name="T53"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1" h="397">
                      <a:moveTo>
                        <a:pt x="941" y="63"/>
                      </a:moveTo>
                      <a:lnTo>
                        <a:pt x="902" y="47"/>
                      </a:lnTo>
                      <a:lnTo>
                        <a:pt x="862" y="33"/>
                      </a:lnTo>
                      <a:lnTo>
                        <a:pt x="821" y="21"/>
                      </a:lnTo>
                      <a:lnTo>
                        <a:pt x="780" y="12"/>
                      </a:lnTo>
                      <a:lnTo>
                        <a:pt x="738" y="6"/>
                      </a:lnTo>
                      <a:lnTo>
                        <a:pt x="696" y="2"/>
                      </a:lnTo>
                      <a:lnTo>
                        <a:pt x="654" y="0"/>
                      </a:lnTo>
                      <a:lnTo>
                        <a:pt x="611" y="1"/>
                      </a:lnTo>
                      <a:lnTo>
                        <a:pt x="568" y="4"/>
                      </a:lnTo>
                      <a:lnTo>
                        <a:pt x="527" y="9"/>
                      </a:lnTo>
                      <a:lnTo>
                        <a:pt x="485" y="18"/>
                      </a:lnTo>
                      <a:lnTo>
                        <a:pt x="444" y="28"/>
                      </a:lnTo>
                      <a:lnTo>
                        <a:pt x="404" y="41"/>
                      </a:lnTo>
                      <a:lnTo>
                        <a:pt x="364" y="57"/>
                      </a:lnTo>
                      <a:lnTo>
                        <a:pt x="325" y="74"/>
                      </a:lnTo>
                      <a:lnTo>
                        <a:pt x="288" y="95"/>
                      </a:lnTo>
                      <a:lnTo>
                        <a:pt x="252" y="117"/>
                      </a:lnTo>
                      <a:lnTo>
                        <a:pt x="217" y="140"/>
                      </a:lnTo>
                      <a:lnTo>
                        <a:pt x="184" y="167"/>
                      </a:lnTo>
                      <a:lnTo>
                        <a:pt x="152" y="195"/>
                      </a:lnTo>
                      <a:lnTo>
                        <a:pt x="122" y="225"/>
                      </a:lnTo>
                      <a:lnTo>
                        <a:pt x="93" y="257"/>
                      </a:lnTo>
                      <a:lnTo>
                        <a:pt x="68" y="290"/>
                      </a:lnTo>
                      <a:lnTo>
                        <a:pt x="43" y="324"/>
                      </a:lnTo>
                      <a:lnTo>
                        <a:pt x="21" y="360"/>
                      </a:lnTo>
                      <a:lnTo>
                        <a:pt x="0" y="39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4" name="Freeform 3570"/>
                <p:cNvSpPr>
                  <a:spLocks/>
                </p:cNvSpPr>
                <p:nvPr/>
              </p:nvSpPr>
              <p:spPr bwMode="auto">
                <a:xfrm>
                  <a:off x="1803" y="2219"/>
                  <a:ext cx="81" cy="45"/>
                </a:xfrm>
                <a:custGeom>
                  <a:avLst/>
                  <a:gdLst>
                    <a:gd name="T0" fmla="*/ 486 w 486"/>
                    <a:gd name="T1" fmla="*/ 0 h 269"/>
                    <a:gd name="T2" fmla="*/ 445 w 486"/>
                    <a:gd name="T3" fmla="*/ 7 h 269"/>
                    <a:gd name="T4" fmla="*/ 406 w 486"/>
                    <a:gd name="T5" fmla="*/ 16 h 269"/>
                    <a:gd name="T6" fmla="*/ 368 w 486"/>
                    <a:gd name="T7" fmla="*/ 27 h 269"/>
                    <a:gd name="T8" fmla="*/ 329 w 486"/>
                    <a:gd name="T9" fmla="*/ 40 h 269"/>
                    <a:gd name="T10" fmla="*/ 291 w 486"/>
                    <a:gd name="T11" fmla="*/ 55 h 269"/>
                    <a:gd name="T12" fmla="*/ 255 w 486"/>
                    <a:gd name="T13" fmla="*/ 72 h 269"/>
                    <a:gd name="T14" fmla="*/ 218 w 486"/>
                    <a:gd name="T15" fmla="*/ 90 h 269"/>
                    <a:gd name="T16" fmla="*/ 183 w 486"/>
                    <a:gd name="T17" fmla="*/ 111 h 269"/>
                    <a:gd name="T18" fmla="*/ 149 w 486"/>
                    <a:gd name="T19" fmla="*/ 134 h 269"/>
                    <a:gd name="T20" fmla="*/ 116 w 486"/>
                    <a:gd name="T21" fmla="*/ 157 h 269"/>
                    <a:gd name="T22" fmla="*/ 85 w 486"/>
                    <a:gd name="T23" fmla="*/ 183 h 269"/>
                    <a:gd name="T24" fmla="*/ 55 w 486"/>
                    <a:gd name="T25" fmla="*/ 210 h 269"/>
                    <a:gd name="T26" fmla="*/ 27 w 486"/>
                    <a:gd name="T27" fmla="*/ 239 h 269"/>
                    <a:gd name="T28" fmla="*/ 0 w 486"/>
                    <a:gd name="T2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6" h="269">
                      <a:moveTo>
                        <a:pt x="486" y="0"/>
                      </a:moveTo>
                      <a:lnTo>
                        <a:pt x="445" y="7"/>
                      </a:lnTo>
                      <a:lnTo>
                        <a:pt x="406" y="16"/>
                      </a:lnTo>
                      <a:lnTo>
                        <a:pt x="368" y="27"/>
                      </a:lnTo>
                      <a:lnTo>
                        <a:pt x="329" y="40"/>
                      </a:lnTo>
                      <a:lnTo>
                        <a:pt x="291" y="55"/>
                      </a:lnTo>
                      <a:lnTo>
                        <a:pt x="255" y="72"/>
                      </a:lnTo>
                      <a:lnTo>
                        <a:pt x="218" y="90"/>
                      </a:lnTo>
                      <a:lnTo>
                        <a:pt x="183" y="111"/>
                      </a:lnTo>
                      <a:lnTo>
                        <a:pt x="149" y="134"/>
                      </a:lnTo>
                      <a:lnTo>
                        <a:pt x="116" y="157"/>
                      </a:lnTo>
                      <a:lnTo>
                        <a:pt x="85" y="183"/>
                      </a:lnTo>
                      <a:lnTo>
                        <a:pt x="55" y="210"/>
                      </a:lnTo>
                      <a:lnTo>
                        <a:pt x="27" y="239"/>
                      </a:lnTo>
                      <a:lnTo>
                        <a:pt x="0" y="26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5" name="Freeform 3571"/>
                <p:cNvSpPr>
                  <a:spLocks/>
                </p:cNvSpPr>
                <p:nvPr/>
              </p:nvSpPr>
              <p:spPr bwMode="auto">
                <a:xfrm>
                  <a:off x="1804" y="2397"/>
                  <a:ext cx="16" cy="60"/>
                </a:xfrm>
                <a:custGeom>
                  <a:avLst/>
                  <a:gdLst>
                    <a:gd name="T0" fmla="*/ 0 w 94"/>
                    <a:gd name="T1" fmla="*/ 0 h 361"/>
                    <a:gd name="T2" fmla="*/ 42 w 94"/>
                    <a:gd name="T3" fmla="*/ 33 h 361"/>
                    <a:gd name="T4" fmla="*/ 77 w 94"/>
                    <a:gd name="T5" fmla="*/ 73 h 361"/>
                    <a:gd name="T6" fmla="*/ 87 w 94"/>
                    <a:gd name="T7" fmla="*/ 119 h 361"/>
                    <a:gd name="T8" fmla="*/ 76 w 94"/>
                    <a:gd name="T9" fmla="*/ 160 h 361"/>
                    <a:gd name="T10" fmla="*/ 66 w 94"/>
                    <a:gd name="T11" fmla="*/ 182 h 361"/>
                    <a:gd name="T12" fmla="*/ 67 w 94"/>
                    <a:gd name="T13" fmla="*/ 205 h 361"/>
                    <a:gd name="T14" fmla="*/ 75 w 94"/>
                    <a:gd name="T15" fmla="*/ 219 h 361"/>
                    <a:gd name="T16" fmla="*/ 90 w 94"/>
                    <a:gd name="T17" fmla="*/ 241 h 361"/>
                    <a:gd name="T18" fmla="*/ 94 w 94"/>
                    <a:gd name="T19" fmla="*/ 286 h 361"/>
                    <a:gd name="T20" fmla="*/ 88 w 94"/>
                    <a:gd name="T21" fmla="*/ 326 h 361"/>
                    <a:gd name="T22" fmla="*/ 75 w 94"/>
                    <a:gd name="T23" fmla="*/ 352 h 361"/>
                    <a:gd name="T24" fmla="*/ 60 w 94"/>
                    <a:gd name="T25" fmla="*/ 36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361">
                      <a:moveTo>
                        <a:pt x="0" y="0"/>
                      </a:moveTo>
                      <a:lnTo>
                        <a:pt x="42" y="33"/>
                      </a:lnTo>
                      <a:lnTo>
                        <a:pt x="77" y="73"/>
                      </a:lnTo>
                      <a:lnTo>
                        <a:pt x="87" y="119"/>
                      </a:lnTo>
                      <a:lnTo>
                        <a:pt x="76" y="160"/>
                      </a:lnTo>
                      <a:lnTo>
                        <a:pt x="66" y="182"/>
                      </a:lnTo>
                      <a:lnTo>
                        <a:pt x="67" y="205"/>
                      </a:lnTo>
                      <a:lnTo>
                        <a:pt x="75" y="219"/>
                      </a:lnTo>
                      <a:lnTo>
                        <a:pt x="90" y="241"/>
                      </a:lnTo>
                      <a:lnTo>
                        <a:pt x="94" y="286"/>
                      </a:lnTo>
                      <a:lnTo>
                        <a:pt x="88" y="326"/>
                      </a:lnTo>
                      <a:lnTo>
                        <a:pt x="75" y="352"/>
                      </a:lnTo>
                      <a:lnTo>
                        <a:pt x="60" y="3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6" name="Freeform 3572"/>
                <p:cNvSpPr>
                  <a:spLocks/>
                </p:cNvSpPr>
                <p:nvPr/>
              </p:nvSpPr>
              <p:spPr bwMode="auto">
                <a:xfrm>
                  <a:off x="1800" y="2398"/>
                  <a:ext cx="15" cy="38"/>
                </a:xfrm>
                <a:custGeom>
                  <a:avLst/>
                  <a:gdLst>
                    <a:gd name="T0" fmla="*/ 0 w 88"/>
                    <a:gd name="T1" fmla="*/ 0 h 229"/>
                    <a:gd name="T2" fmla="*/ 52 w 88"/>
                    <a:gd name="T3" fmla="*/ 41 h 229"/>
                    <a:gd name="T4" fmla="*/ 81 w 88"/>
                    <a:gd name="T5" fmla="*/ 74 h 229"/>
                    <a:gd name="T6" fmla="*/ 88 w 88"/>
                    <a:gd name="T7" fmla="*/ 111 h 229"/>
                    <a:gd name="T8" fmla="*/ 80 w 88"/>
                    <a:gd name="T9" fmla="*/ 144 h 229"/>
                    <a:gd name="T10" fmla="*/ 68 w 88"/>
                    <a:gd name="T11" fmla="*/ 170 h 229"/>
                    <a:gd name="T12" fmla="*/ 71 w 88"/>
                    <a:gd name="T13" fmla="*/ 202 h 229"/>
                    <a:gd name="T14" fmla="*/ 81 w 88"/>
                    <a:gd name="T15" fmla="*/ 222 h 229"/>
                    <a:gd name="T16" fmla="*/ 85 w 88"/>
                    <a:gd name="T1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229">
                      <a:moveTo>
                        <a:pt x="0" y="0"/>
                      </a:moveTo>
                      <a:lnTo>
                        <a:pt x="52" y="41"/>
                      </a:lnTo>
                      <a:lnTo>
                        <a:pt x="81" y="74"/>
                      </a:lnTo>
                      <a:lnTo>
                        <a:pt x="88" y="111"/>
                      </a:lnTo>
                      <a:lnTo>
                        <a:pt x="80" y="144"/>
                      </a:lnTo>
                      <a:lnTo>
                        <a:pt x="68" y="170"/>
                      </a:lnTo>
                      <a:lnTo>
                        <a:pt x="71" y="202"/>
                      </a:lnTo>
                      <a:lnTo>
                        <a:pt x="81" y="222"/>
                      </a:lnTo>
                      <a:lnTo>
                        <a:pt x="85" y="2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7" name="Line 3573"/>
                <p:cNvSpPr>
                  <a:spLocks noChangeShapeType="1"/>
                </p:cNvSpPr>
                <p:nvPr/>
              </p:nvSpPr>
              <p:spPr bwMode="auto">
                <a:xfrm flipV="1">
                  <a:off x="1774" y="231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8" name="Line 3574"/>
                <p:cNvSpPr>
                  <a:spLocks noChangeShapeType="1"/>
                </p:cNvSpPr>
                <p:nvPr/>
              </p:nvSpPr>
              <p:spPr bwMode="auto">
                <a:xfrm flipV="1">
                  <a:off x="1775" y="2303"/>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59" name="Line 3575"/>
                <p:cNvSpPr>
                  <a:spLocks noChangeShapeType="1"/>
                </p:cNvSpPr>
                <p:nvPr/>
              </p:nvSpPr>
              <p:spPr bwMode="auto">
                <a:xfrm flipH="1">
                  <a:off x="1775" y="2339"/>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0" name="Line 3576"/>
                <p:cNvSpPr>
                  <a:spLocks noChangeShapeType="1"/>
                </p:cNvSpPr>
                <p:nvPr/>
              </p:nvSpPr>
              <p:spPr bwMode="auto">
                <a:xfrm flipH="1">
                  <a:off x="1774" y="234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1" name="Line 3577"/>
                <p:cNvSpPr>
                  <a:spLocks noChangeShapeType="1"/>
                </p:cNvSpPr>
                <p:nvPr/>
              </p:nvSpPr>
              <p:spPr bwMode="auto">
                <a:xfrm flipH="1">
                  <a:off x="1774" y="2344"/>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2" name="Line 3578"/>
                <p:cNvSpPr>
                  <a:spLocks noChangeShapeType="1"/>
                </p:cNvSpPr>
                <p:nvPr/>
              </p:nvSpPr>
              <p:spPr bwMode="auto">
                <a:xfrm flipH="1">
                  <a:off x="1773" y="2347"/>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3" name="Line 3579"/>
                <p:cNvSpPr>
                  <a:spLocks noChangeShapeType="1"/>
                </p:cNvSpPr>
                <p:nvPr/>
              </p:nvSpPr>
              <p:spPr bwMode="auto">
                <a:xfrm flipH="1">
                  <a:off x="1776" y="233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4" name="Line 3580"/>
                <p:cNvSpPr>
                  <a:spLocks noChangeShapeType="1"/>
                </p:cNvSpPr>
                <p:nvPr/>
              </p:nvSpPr>
              <p:spPr bwMode="auto">
                <a:xfrm>
                  <a:off x="1773" y="235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5" name="Line 3581"/>
                <p:cNvSpPr>
                  <a:spLocks noChangeShapeType="1"/>
                </p:cNvSpPr>
                <p:nvPr/>
              </p:nvSpPr>
              <p:spPr bwMode="auto">
                <a:xfrm>
                  <a:off x="1773" y="2355"/>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6" name="Line 3582"/>
                <p:cNvSpPr>
                  <a:spLocks noChangeShapeType="1"/>
                </p:cNvSpPr>
                <p:nvPr/>
              </p:nvSpPr>
              <p:spPr bwMode="auto">
                <a:xfrm>
                  <a:off x="1773" y="235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7" name="Line 3583"/>
                <p:cNvSpPr>
                  <a:spLocks noChangeShapeType="1"/>
                </p:cNvSpPr>
                <p:nvPr/>
              </p:nvSpPr>
              <p:spPr bwMode="auto">
                <a:xfrm>
                  <a:off x="1774" y="2361"/>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8" name="Line 3584"/>
                <p:cNvSpPr>
                  <a:spLocks noChangeShapeType="1"/>
                </p:cNvSpPr>
                <p:nvPr/>
              </p:nvSpPr>
              <p:spPr bwMode="auto">
                <a:xfrm>
                  <a:off x="1775" y="236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9" name="Line 3585"/>
                <p:cNvSpPr>
                  <a:spLocks noChangeShapeType="1"/>
                </p:cNvSpPr>
                <p:nvPr/>
              </p:nvSpPr>
              <p:spPr bwMode="auto">
                <a:xfrm flipH="1">
                  <a:off x="1773" y="235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0" name="Line 3586"/>
                <p:cNvSpPr>
                  <a:spLocks noChangeShapeType="1"/>
                </p:cNvSpPr>
                <p:nvPr/>
              </p:nvSpPr>
              <p:spPr bwMode="auto">
                <a:xfrm>
                  <a:off x="1754" y="2288"/>
                  <a:ext cx="15" cy="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1" name="Line 3587"/>
                <p:cNvSpPr>
                  <a:spLocks noChangeShapeType="1"/>
                </p:cNvSpPr>
                <p:nvPr/>
              </p:nvSpPr>
              <p:spPr bwMode="auto">
                <a:xfrm flipV="1">
                  <a:off x="1777" y="2268"/>
                  <a:ext cx="14"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2" name="Line 3588"/>
                <p:cNvSpPr>
                  <a:spLocks noChangeShapeType="1"/>
                </p:cNvSpPr>
                <p:nvPr/>
              </p:nvSpPr>
              <p:spPr bwMode="auto">
                <a:xfrm flipV="1">
                  <a:off x="1711" y="2288"/>
                  <a:ext cx="4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3" name="Freeform 3589"/>
                <p:cNvSpPr>
                  <a:spLocks/>
                </p:cNvSpPr>
                <p:nvPr/>
              </p:nvSpPr>
              <p:spPr bwMode="auto">
                <a:xfrm>
                  <a:off x="1776" y="2148"/>
                  <a:ext cx="17" cy="104"/>
                </a:xfrm>
                <a:custGeom>
                  <a:avLst/>
                  <a:gdLst>
                    <a:gd name="T0" fmla="*/ 85 w 102"/>
                    <a:gd name="T1" fmla="*/ 629 h 629"/>
                    <a:gd name="T2" fmla="*/ 93 w 102"/>
                    <a:gd name="T3" fmla="*/ 583 h 629"/>
                    <a:gd name="T4" fmla="*/ 98 w 102"/>
                    <a:gd name="T5" fmla="*/ 537 h 629"/>
                    <a:gd name="T6" fmla="*/ 101 w 102"/>
                    <a:gd name="T7" fmla="*/ 491 h 629"/>
                    <a:gd name="T8" fmla="*/ 102 w 102"/>
                    <a:gd name="T9" fmla="*/ 445 h 629"/>
                    <a:gd name="T10" fmla="*/ 101 w 102"/>
                    <a:gd name="T11" fmla="*/ 400 h 629"/>
                    <a:gd name="T12" fmla="*/ 98 w 102"/>
                    <a:gd name="T13" fmla="*/ 353 h 629"/>
                    <a:gd name="T14" fmla="*/ 93 w 102"/>
                    <a:gd name="T15" fmla="*/ 308 h 629"/>
                    <a:gd name="T16" fmla="*/ 85 w 102"/>
                    <a:gd name="T17" fmla="*/ 262 h 629"/>
                    <a:gd name="T18" fmla="*/ 77 w 102"/>
                    <a:gd name="T19" fmla="*/ 217 h 629"/>
                    <a:gd name="T20" fmla="*/ 65 w 102"/>
                    <a:gd name="T21" fmla="*/ 173 h 629"/>
                    <a:gd name="T22" fmla="*/ 51 w 102"/>
                    <a:gd name="T23" fmla="*/ 128 h 629"/>
                    <a:gd name="T24" fmla="*/ 36 w 102"/>
                    <a:gd name="T25" fmla="*/ 85 h 629"/>
                    <a:gd name="T26" fmla="*/ 19 w 102"/>
                    <a:gd name="T27" fmla="*/ 43 h 629"/>
                    <a:gd name="T28" fmla="*/ 0 w 102"/>
                    <a:gd name="T29" fmla="*/ 0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629">
                      <a:moveTo>
                        <a:pt x="85" y="629"/>
                      </a:moveTo>
                      <a:lnTo>
                        <a:pt x="93" y="583"/>
                      </a:lnTo>
                      <a:lnTo>
                        <a:pt x="98" y="537"/>
                      </a:lnTo>
                      <a:lnTo>
                        <a:pt x="101" y="491"/>
                      </a:lnTo>
                      <a:lnTo>
                        <a:pt x="102" y="445"/>
                      </a:lnTo>
                      <a:lnTo>
                        <a:pt x="101" y="400"/>
                      </a:lnTo>
                      <a:lnTo>
                        <a:pt x="98" y="353"/>
                      </a:lnTo>
                      <a:lnTo>
                        <a:pt x="93" y="308"/>
                      </a:lnTo>
                      <a:lnTo>
                        <a:pt x="85" y="262"/>
                      </a:lnTo>
                      <a:lnTo>
                        <a:pt x="77" y="217"/>
                      </a:lnTo>
                      <a:lnTo>
                        <a:pt x="65" y="173"/>
                      </a:lnTo>
                      <a:lnTo>
                        <a:pt x="51" y="128"/>
                      </a:lnTo>
                      <a:lnTo>
                        <a:pt x="36" y="85"/>
                      </a:lnTo>
                      <a:lnTo>
                        <a:pt x="19" y="4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4" name="Line 3590"/>
                <p:cNvSpPr>
                  <a:spLocks noChangeShapeType="1"/>
                </p:cNvSpPr>
                <p:nvPr/>
              </p:nvSpPr>
              <p:spPr bwMode="auto">
                <a:xfrm flipH="1" flipV="1">
                  <a:off x="1827" y="2389"/>
                  <a:ext cx="24"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5" name="Line 3591"/>
                <p:cNvSpPr>
                  <a:spLocks noChangeShapeType="1"/>
                </p:cNvSpPr>
                <p:nvPr/>
              </p:nvSpPr>
              <p:spPr bwMode="auto">
                <a:xfrm>
                  <a:off x="1778" y="2374"/>
                  <a:ext cx="3"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6" name="Line 3592"/>
                <p:cNvSpPr>
                  <a:spLocks noChangeShapeType="1"/>
                </p:cNvSpPr>
                <p:nvPr/>
              </p:nvSpPr>
              <p:spPr bwMode="auto">
                <a:xfrm>
                  <a:off x="1776" y="236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7" name="Freeform 3593"/>
                <p:cNvSpPr>
                  <a:spLocks/>
                </p:cNvSpPr>
                <p:nvPr/>
              </p:nvSpPr>
              <p:spPr bwMode="auto">
                <a:xfrm>
                  <a:off x="1778" y="2338"/>
                  <a:ext cx="37" cy="44"/>
                </a:xfrm>
                <a:custGeom>
                  <a:avLst/>
                  <a:gdLst>
                    <a:gd name="T0" fmla="*/ 227 w 227"/>
                    <a:gd name="T1" fmla="*/ 262 h 262"/>
                    <a:gd name="T2" fmla="*/ 227 w 227"/>
                    <a:gd name="T3" fmla="*/ 249 h 262"/>
                    <a:gd name="T4" fmla="*/ 209 w 227"/>
                    <a:gd name="T5" fmla="*/ 234 h 262"/>
                    <a:gd name="T6" fmla="*/ 192 w 227"/>
                    <a:gd name="T7" fmla="*/ 220 h 262"/>
                    <a:gd name="T8" fmla="*/ 176 w 227"/>
                    <a:gd name="T9" fmla="*/ 206 h 262"/>
                    <a:gd name="T10" fmla="*/ 157 w 227"/>
                    <a:gd name="T11" fmla="*/ 189 h 262"/>
                    <a:gd name="T12" fmla="*/ 139 w 227"/>
                    <a:gd name="T13" fmla="*/ 173 h 262"/>
                    <a:gd name="T14" fmla="*/ 122 w 227"/>
                    <a:gd name="T15" fmla="*/ 154 h 262"/>
                    <a:gd name="T16" fmla="*/ 107 w 227"/>
                    <a:gd name="T17" fmla="*/ 135 h 262"/>
                    <a:gd name="T18" fmla="*/ 90 w 227"/>
                    <a:gd name="T19" fmla="*/ 117 h 262"/>
                    <a:gd name="T20" fmla="*/ 65 w 227"/>
                    <a:gd name="T21" fmla="*/ 81 h 262"/>
                    <a:gd name="T22" fmla="*/ 49 w 227"/>
                    <a:gd name="T23" fmla="*/ 61 h 262"/>
                    <a:gd name="T24" fmla="*/ 37 w 227"/>
                    <a:gd name="T25" fmla="*/ 43 h 262"/>
                    <a:gd name="T26" fmla="*/ 21 w 227"/>
                    <a:gd name="T27" fmla="*/ 22 h 262"/>
                    <a:gd name="T28" fmla="*/ 9 w 227"/>
                    <a:gd name="T29" fmla="*/ 5 h 262"/>
                    <a:gd name="T30" fmla="*/ 0 w 227"/>
                    <a:gd name="T31" fmla="*/ 0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7" h="262">
                      <a:moveTo>
                        <a:pt x="227" y="262"/>
                      </a:moveTo>
                      <a:lnTo>
                        <a:pt x="227" y="249"/>
                      </a:lnTo>
                      <a:lnTo>
                        <a:pt x="209" y="234"/>
                      </a:lnTo>
                      <a:lnTo>
                        <a:pt x="192" y="220"/>
                      </a:lnTo>
                      <a:lnTo>
                        <a:pt x="176" y="206"/>
                      </a:lnTo>
                      <a:lnTo>
                        <a:pt x="157" y="189"/>
                      </a:lnTo>
                      <a:lnTo>
                        <a:pt x="139" y="173"/>
                      </a:lnTo>
                      <a:lnTo>
                        <a:pt x="122" y="154"/>
                      </a:lnTo>
                      <a:lnTo>
                        <a:pt x="107" y="135"/>
                      </a:lnTo>
                      <a:lnTo>
                        <a:pt x="90" y="117"/>
                      </a:lnTo>
                      <a:lnTo>
                        <a:pt x="65" y="81"/>
                      </a:lnTo>
                      <a:lnTo>
                        <a:pt x="49" y="61"/>
                      </a:lnTo>
                      <a:lnTo>
                        <a:pt x="37" y="43"/>
                      </a:lnTo>
                      <a:lnTo>
                        <a:pt x="21" y="22"/>
                      </a:lnTo>
                      <a:lnTo>
                        <a:pt x="9"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8" name="Freeform 3594"/>
                <p:cNvSpPr>
                  <a:spLocks/>
                </p:cNvSpPr>
                <p:nvPr/>
              </p:nvSpPr>
              <p:spPr bwMode="auto">
                <a:xfrm>
                  <a:off x="1762" y="2328"/>
                  <a:ext cx="16" cy="67"/>
                </a:xfrm>
                <a:custGeom>
                  <a:avLst/>
                  <a:gdLst>
                    <a:gd name="T0" fmla="*/ 37 w 93"/>
                    <a:gd name="T1" fmla="*/ 0 h 402"/>
                    <a:gd name="T2" fmla="*/ 38 w 93"/>
                    <a:gd name="T3" fmla="*/ 0 h 402"/>
                    <a:gd name="T4" fmla="*/ 33 w 93"/>
                    <a:gd name="T5" fmla="*/ 24 h 402"/>
                    <a:gd name="T6" fmla="*/ 24 w 93"/>
                    <a:gd name="T7" fmla="*/ 43 h 402"/>
                    <a:gd name="T8" fmla="*/ 15 w 93"/>
                    <a:gd name="T9" fmla="*/ 64 h 402"/>
                    <a:gd name="T10" fmla="*/ 7 w 93"/>
                    <a:gd name="T11" fmla="*/ 85 h 402"/>
                    <a:gd name="T12" fmla="*/ 4 w 93"/>
                    <a:gd name="T13" fmla="*/ 107 h 402"/>
                    <a:gd name="T14" fmla="*/ 1 w 93"/>
                    <a:gd name="T15" fmla="*/ 128 h 402"/>
                    <a:gd name="T16" fmla="*/ 0 w 93"/>
                    <a:gd name="T17" fmla="*/ 150 h 402"/>
                    <a:gd name="T18" fmla="*/ 1 w 93"/>
                    <a:gd name="T19" fmla="*/ 174 h 402"/>
                    <a:gd name="T20" fmla="*/ 4 w 93"/>
                    <a:gd name="T21" fmla="*/ 194 h 402"/>
                    <a:gd name="T22" fmla="*/ 9 w 93"/>
                    <a:gd name="T23" fmla="*/ 217 h 402"/>
                    <a:gd name="T24" fmla="*/ 15 w 93"/>
                    <a:gd name="T25" fmla="*/ 238 h 402"/>
                    <a:gd name="T26" fmla="*/ 21 w 93"/>
                    <a:gd name="T27" fmla="*/ 262 h 402"/>
                    <a:gd name="T28" fmla="*/ 28 w 93"/>
                    <a:gd name="T29" fmla="*/ 284 h 402"/>
                    <a:gd name="T30" fmla="*/ 37 w 93"/>
                    <a:gd name="T31" fmla="*/ 306 h 402"/>
                    <a:gd name="T32" fmla="*/ 56 w 93"/>
                    <a:gd name="T33" fmla="*/ 345 h 402"/>
                    <a:gd name="T34" fmla="*/ 69 w 93"/>
                    <a:gd name="T35" fmla="*/ 365 h 402"/>
                    <a:gd name="T36" fmla="*/ 93 w 93"/>
                    <a:gd name="T37"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402">
                      <a:moveTo>
                        <a:pt x="37" y="0"/>
                      </a:moveTo>
                      <a:lnTo>
                        <a:pt x="38" y="0"/>
                      </a:lnTo>
                      <a:lnTo>
                        <a:pt x="33" y="24"/>
                      </a:lnTo>
                      <a:lnTo>
                        <a:pt x="24" y="43"/>
                      </a:lnTo>
                      <a:lnTo>
                        <a:pt x="15" y="64"/>
                      </a:lnTo>
                      <a:lnTo>
                        <a:pt x="7" y="85"/>
                      </a:lnTo>
                      <a:lnTo>
                        <a:pt x="4" y="107"/>
                      </a:lnTo>
                      <a:lnTo>
                        <a:pt x="1" y="128"/>
                      </a:lnTo>
                      <a:lnTo>
                        <a:pt x="0" y="150"/>
                      </a:lnTo>
                      <a:lnTo>
                        <a:pt x="1" y="174"/>
                      </a:lnTo>
                      <a:lnTo>
                        <a:pt x="4" y="194"/>
                      </a:lnTo>
                      <a:lnTo>
                        <a:pt x="9" y="217"/>
                      </a:lnTo>
                      <a:lnTo>
                        <a:pt x="15" y="238"/>
                      </a:lnTo>
                      <a:lnTo>
                        <a:pt x="21" y="262"/>
                      </a:lnTo>
                      <a:lnTo>
                        <a:pt x="28" y="284"/>
                      </a:lnTo>
                      <a:lnTo>
                        <a:pt x="37" y="306"/>
                      </a:lnTo>
                      <a:lnTo>
                        <a:pt x="56" y="345"/>
                      </a:lnTo>
                      <a:lnTo>
                        <a:pt x="69" y="365"/>
                      </a:lnTo>
                      <a:lnTo>
                        <a:pt x="93" y="40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79" name="Line 3595"/>
                <p:cNvSpPr>
                  <a:spLocks noChangeShapeType="1"/>
                </p:cNvSpPr>
                <p:nvPr/>
              </p:nvSpPr>
              <p:spPr bwMode="auto">
                <a:xfrm>
                  <a:off x="1997" y="2243"/>
                  <a:ext cx="38"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0" name="Line 3596"/>
                <p:cNvSpPr>
                  <a:spLocks noChangeShapeType="1"/>
                </p:cNvSpPr>
                <p:nvPr/>
              </p:nvSpPr>
              <p:spPr bwMode="auto">
                <a:xfrm flipH="1" flipV="1">
                  <a:off x="1967" y="2247"/>
                  <a:ext cx="57"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1" name="Line 3597"/>
                <p:cNvSpPr>
                  <a:spLocks noChangeShapeType="1"/>
                </p:cNvSpPr>
                <p:nvPr/>
              </p:nvSpPr>
              <p:spPr bwMode="auto">
                <a:xfrm>
                  <a:off x="1965" y="2231"/>
                  <a:ext cx="32"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2" name="Line 3598"/>
                <p:cNvSpPr>
                  <a:spLocks noChangeShapeType="1"/>
                </p:cNvSpPr>
                <p:nvPr/>
              </p:nvSpPr>
              <p:spPr bwMode="auto">
                <a:xfrm flipH="1">
                  <a:off x="1931" y="2185"/>
                  <a:ext cx="15"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3" name="Line 3599"/>
                <p:cNvSpPr>
                  <a:spLocks noChangeShapeType="1"/>
                </p:cNvSpPr>
                <p:nvPr/>
              </p:nvSpPr>
              <p:spPr bwMode="auto">
                <a:xfrm flipH="1">
                  <a:off x="1925" y="2179"/>
                  <a:ext cx="13"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4" name="Line 3600"/>
                <p:cNvSpPr>
                  <a:spLocks noChangeShapeType="1"/>
                </p:cNvSpPr>
                <p:nvPr/>
              </p:nvSpPr>
              <p:spPr bwMode="auto">
                <a:xfrm flipH="1" flipV="1">
                  <a:off x="1919" y="2194"/>
                  <a:ext cx="21"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5" name="Line 3601"/>
                <p:cNvSpPr>
                  <a:spLocks noChangeShapeType="1"/>
                </p:cNvSpPr>
                <p:nvPr/>
              </p:nvSpPr>
              <p:spPr bwMode="auto">
                <a:xfrm>
                  <a:off x="1890" y="2203"/>
                  <a:ext cx="5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6" name="Line 3602"/>
                <p:cNvSpPr>
                  <a:spLocks noChangeShapeType="1"/>
                </p:cNvSpPr>
                <p:nvPr/>
              </p:nvSpPr>
              <p:spPr bwMode="auto">
                <a:xfrm flipH="1">
                  <a:off x="1890" y="2194"/>
                  <a:ext cx="29"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7" name="Line 3603"/>
                <p:cNvSpPr>
                  <a:spLocks noChangeShapeType="1"/>
                </p:cNvSpPr>
                <p:nvPr/>
              </p:nvSpPr>
              <p:spPr bwMode="auto">
                <a:xfrm>
                  <a:off x="1862" y="2106"/>
                  <a:ext cx="63"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8" name="Line 3604"/>
                <p:cNvSpPr>
                  <a:spLocks noChangeShapeType="1"/>
                </p:cNvSpPr>
                <p:nvPr/>
              </p:nvSpPr>
              <p:spPr bwMode="auto">
                <a:xfrm flipH="1">
                  <a:off x="1876" y="2186"/>
                  <a:ext cx="37"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9" name="Line 3605"/>
                <p:cNvSpPr>
                  <a:spLocks noChangeShapeType="1"/>
                </p:cNvSpPr>
                <p:nvPr/>
              </p:nvSpPr>
              <p:spPr bwMode="auto">
                <a:xfrm flipH="1" flipV="1">
                  <a:off x="1852" y="2111"/>
                  <a:ext cx="61"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0" name="Line 3606"/>
                <p:cNvSpPr>
                  <a:spLocks noChangeShapeType="1"/>
                </p:cNvSpPr>
                <p:nvPr/>
              </p:nvSpPr>
              <p:spPr bwMode="auto">
                <a:xfrm flipH="1" flipV="1">
                  <a:off x="1796" y="2297"/>
                  <a:ext cx="2"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1" name="Freeform 3607"/>
                <p:cNvSpPr>
                  <a:spLocks/>
                </p:cNvSpPr>
                <p:nvPr/>
              </p:nvSpPr>
              <p:spPr bwMode="auto">
                <a:xfrm>
                  <a:off x="1795" y="2138"/>
                  <a:ext cx="81" cy="59"/>
                </a:xfrm>
                <a:custGeom>
                  <a:avLst/>
                  <a:gdLst>
                    <a:gd name="T0" fmla="*/ 0 w 484"/>
                    <a:gd name="T1" fmla="*/ 0 h 358"/>
                    <a:gd name="T2" fmla="*/ 27 w 484"/>
                    <a:gd name="T3" fmla="*/ 34 h 358"/>
                    <a:gd name="T4" fmla="*/ 55 w 484"/>
                    <a:gd name="T5" fmla="*/ 67 h 358"/>
                    <a:gd name="T6" fmla="*/ 85 w 484"/>
                    <a:gd name="T7" fmla="*/ 99 h 358"/>
                    <a:gd name="T8" fmla="*/ 116 w 484"/>
                    <a:gd name="T9" fmla="*/ 130 h 358"/>
                    <a:gd name="T10" fmla="*/ 148 w 484"/>
                    <a:gd name="T11" fmla="*/ 160 h 358"/>
                    <a:gd name="T12" fmla="*/ 181 w 484"/>
                    <a:gd name="T13" fmla="*/ 188 h 358"/>
                    <a:gd name="T14" fmla="*/ 216 w 484"/>
                    <a:gd name="T15" fmla="*/ 214 h 358"/>
                    <a:gd name="T16" fmla="*/ 251 w 484"/>
                    <a:gd name="T17" fmla="*/ 240 h 358"/>
                    <a:gd name="T18" fmla="*/ 288 w 484"/>
                    <a:gd name="T19" fmla="*/ 263 h 358"/>
                    <a:gd name="T20" fmla="*/ 326 w 484"/>
                    <a:gd name="T21" fmla="*/ 286 h 358"/>
                    <a:gd name="T22" fmla="*/ 364 w 484"/>
                    <a:gd name="T23" fmla="*/ 306 h 358"/>
                    <a:gd name="T24" fmla="*/ 404 w 484"/>
                    <a:gd name="T25" fmla="*/ 325 h 358"/>
                    <a:gd name="T26" fmla="*/ 443 w 484"/>
                    <a:gd name="T27" fmla="*/ 342 h 358"/>
                    <a:gd name="T28" fmla="*/ 484 w 484"/>
                    <a:gd name="T29" fmla="*/ 35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4" h="358">
                      <a:moveTo>
                        <a:pt x="0" y="0"/>
                      </a:moveTo>
                      <a:lnTo>
                        <a:pt x="27" y="34"/>
                      </a:lnTo>
                      <a:lnTo>
                        <a:pt x="55" y="67"/>
                      </a:lnTo>
                      <a:lnTo>
                        <a:pt x="85" y="99"/>
                      </a:lnTo>
                      <a:lnTo>
                        <a:pt x="116" y="130"/>
                      </a:lnTo>
                      <a:lnTo>
                        <a:pt x="148" y="160"/>
                      </a:lnTo>
                      <a:lnTo>
                        <a:pt x="181" y="188"/>
                      </a:lnTo>
                      <a:lnTo>
                        <a:pt x="216" y="214"/>
                      </a:lnTo>
                      <a:lnTo>
                        <a:pt x="251" y="240"/>
                      </a:lnTo>
                      <a:lnTo>
                        <a:pt x="288" y="263"/>
                      </a:lnTo>
                      <a:lnTo>
                        <a:pt x="326" y="286"/>
                      </a:lnTo>
                      <a:lnTo>
                        <a:pt x="364" y="306"/>
                      </a:lnTo>
                      <a:lnTo>
                        <a:pt x="404" y="325"/>
                      </a:lnTo>
                      <a:lnTo>
                        <a:pt x="443" y="342"/>
                      </a:lnTo>
                      <a:lnTo>
                        <a:pt x="484" y="3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2" name="Line 3608"/>
                <p:cNvSpPr>
                  <a:spLocks noChangeShapeType="1"/>
                </p:cNvSpPr>
                <p:nvPr/>
              </p:nvSpPr>
              <p:spPr bwMode="auto">
                <a:xfrm flipH="1" flipV="1">
                  <a:off x="1800" y="2327"/>
                  <a:ext cx="41"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3" name="Line 3609"/>
                <p:cNvSpPr>
                  <a:spLocks noChangeShapeType="1"/>
                </p:cNvSpPr>
                <p:nvPr/>
              </p:nvSpPr>
              <p:spPr bwMode="auto">
                <a:xfrm flipV="1">
                  <a:off x="1841" y="2279"/>
                  <a:ext cx="183"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4" name="Line 3610"/>
                <p:cNvSpPr>
                  <a:spLocks noChangeShapeType="1"/>
                </p:cNvSpPr>
                <p:nvPr/>
              </p:nvSpPr>
              <p:spPr bwMode="auto">
                <a:xfrm flipH="1">
                  <a:off x="1800" y="2247"/>
                  <a:ext cx="167" cy="8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5" name="Line 3611"/>
                <p:cNvSpPr>
                  <a:spLocks noChangeShapeType="1"/>
                </p:cNvSpPr>
                <p:nvPr/>
              </p:nvSpPr>
              <p:spPr bwMode="auto">
                <a:xfrm>
                  <a:off x="1931" y="2190"/>
                  <a:ext cx="34"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6" name="Line 3612"/>
                <p:cNvSpPr>
                  <a:spLocks noChangeShapeType="1"/>
                </p:cNvSpPr>
                <p:nvPr/>
              </p:nvSpPr>
              <p:spPr bwMode="auto">
                <a:xfrm flipH="1">
                  <a:off x="1798" y="2241"/>
                  <a:ext cx="155"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7" name="Line 3613"/>
                <p:cNvSpPr>
                  <a:spLocks noChangeShapeType="1"/>
                </p:cNvSpPr>
                <p:nvPr/>
              </p:nvSpPr>
              <p:spPr bwMode="auto">
                <a:xfrm flipH="1" flipV="1">
                  <a:off x="1861" y="2393"/>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8" name="Line 3614"/>
                <p:cNvSpPr>
                  <a:spLocks noChangeShapeType="1"/>
                </p:cNvSpPr>
                <p:nvPr/>
              </p:nvSpPr>
              <p:spPr bwMode="auto">
                <a:xfrm flipH="1" flipV="1">
                  <a:off x="1850" y="2375"/>
                  <a:ext cx="17"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99" name="Line 3615"/>
                <p:cNvSpPr>
                  <a:spLocks noChangeShapeType="1"/>
                </p:cNvSpPr>
                <p:nvPr/>
              </p:nvSpPr>
              <p:spPr bwMode="auto">
                <a:xfrm flipH="1">
                  <a:off x="1848" y="240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0" name="Line 3616"/>
                <p:cNvSpPr>
                  <a:spLocks noChangeShapeType="1"/>
                </p:cNvSpPr>
                <p:nvPr/>
              </p:nvSpPr>
              <p:spPr bwMode="auto">
                <a:xfrm flipH="1" flipV="1">
                  <a:off x="1856" y="2408"/>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1" name="Line 3617"/>
                <p:cNvSpPr>
                  <a:spLocks noChangeShapeType="1"/>
                </p:cNvSpPr>
                <p:nvPr/>
              </p:nvSpPr>
              <p:spPr bwMode="auto">
                <a:xfrm flipH="1" flipV="1">
                  <a:off x="1861" y="2401"/>
                  <a:ext cx="38"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2" name="Line 3618"/>
                <p:cNvSpPr>
                  <a:spLocks noChangeShapeType="1"/>
                </p:cNvSpPr>
                <p:nvPr/>
              </p:nvSpPr>
              <p:spPr bwMode="auto">
                <a:xfrm flipH="1">
                  <a:off x="1850" y="2287"/>
                  <a:ext cx="185"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3" name="Freeform 3619"/>
                <p:cNvSpPr>
                  <a:spLocks/>
                </p:cNvSpPr>
                <p:nvPr/>
              </p:nvSpPr>
              <p:spPr bwMode="auto">
                <a:xfrm>
                  <a:off x="1791" y="2401"/>
                  <a:ext cx="24" cy="36"/>
                </a:xfrm>
                <a:custGeom>
                  <a:avLst/>
                  <a:gdLst>
                    <a:gd name="T0" fmla="*/ 7 w 139"/>
                    <a:gd name="T1" fmla="*/ 0 h 217"/>
                    <a:gd name="T2" fmla="*/ 0 w 139"/>
                    <a:gd name="T3" fmla="*/ 82 h 217"/>
                    <a:gd name="T4" fmla="*/ 9 w 139"/>
                    <a:gd name="T5" fmla="*/ 121 h 217"/>
                    <a:gd name="T6" fmla="*/ 35 w 139"/>
                    <a:gd name="T7" fmla="*/ 173 h 217"/>
                    <a:gd name="T8" fmla="*/ 72 w 139"/>
                    <a:gd name="T9" fmla="*/ 204 h 217"/>
                    <a:gd name="T10" fmla="*/ 94 w 139"/>
                    <a:gd name="T11" fmla="*/ 217 h 217"/>
                    <a:gd name="T12" fmla="*/ 139 w 139"/>
                    <a:gd name="T13" fmla="*/ 213 h 217"/>
                  </a:gdLst>
                  <a:ahLst/>
                  <a:cxnLst>
                    <a:cxn ang="0">
                      <a:pos x="T0" y="T1"/>
                    </a:cxn>
                    <a:cxn ang="0">
                      <a:pos x="T2" y="T3"/>
                    </a:cxn>
                    <a:cxn ang="0">
                      <a:pos x="T4" y="T5"/>
                    </a:cxn>
                    <a:cxn ang="0">
                      <a:pos x="T6" y="T7"/>
                    </a:cxn>
                    <a:cxn ang="0">
                      <a:pos x="T8" y="T9"/>
                    </a:cxn>
                    <a:cxn ang="0">
                      <a:pos x="T10" y="T11"/>
                    </a:cxn>
                    <a:cxn ang="0">
                      <a:pos x="T12" y="T13"/>
                    </a:cxn>
                  </a:cxnLst>
                  <a:rect l="0" t="0" r="r" b="b"/>
                  <a:pathLst>
                    <a:path w="139" h="217">
                      <a:moveTo>
                        <a:pt x="7" y="0"/>
                      </a:moveTo>
                      <a:lnTo>
                        <a:pt x="0" y="82"/>
                      </a:lnTo>
                      <a:lnTo>
                        <a:pt x="9" y="121"/>
                      </a:lnTo>
                      <a:lnTo>
                        <a:pt x="35" y="173"/>
                      </a:lnTo>
                      <a:lnTo>
                        <a:pt x="72" y="204"/>
                      </a:lnTo>
                      <a:lnTo>
                        <a:pt x="94" y="217"/>
                      </a:lnTo>
                      <a:lnTo>
                        <a:pt x="139" y="2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4" name="Freeform 3620"/>
                <p:cNvSpPr>
                  <a:spLocks/>
                </p:cNvSpPr>
                <p:nvPr/>
              </p:nvSpPr>
              <p:spPr bwMode="auto">
                <a:xfrm>
                  <a:off x="1788" y="2402"/>
                  <a:ext cx="28" cy="39"/>
                </a:xfrm>
                <a:custGeom>
                  <a:avLst/>
                  <a:gdLst>
                    <a:gd name="T0" fmla="*/ 7 w 170"/>
                    <a:gd name="T1" fmla="*/ 0 h 231"/>
                    <a:gd name="T2" fmla="*/ 0 w 170"/>
                    <a:gd name="T3" fmla="*/ 76 h 231"/>
                    <a:gd name="T4" fmla="*/ 11 w 170"/>
                    <a:gd name="T5" fmla="*/ 121 h 231"/>
                    <a:gd name="T6" fmla="*/ 40 w 170"/>
                    <a:gd name="T7" fmla="*/ 179 h 231"/>
                    <a:gd name="T8" fmla="*/ 81 w 170"/>
                    <a:gd name="T9" fmla="*/ 214 h 231"/>
                    <a:gd name="T10" fmla="*/ 112 w 170"/>
                    <a:gd name="T11" fmla="*/ 231 h 231"/>
                    <a:gd name="T12" fmla="*/ 170 w 170"/>
                    <a:gd name="T13" fmla="*/ 226 h 231"/>
                  </a:gdLst>
                  <a:ahLst/>
                  <a:cxnLst>
                    <a:cxn ang="0">
                      <a:pos x="T0" y="T1"/>
                    </a:cxn>
                    <a:cxn ang="0">
                      <a:pos x="T2" y="T3"/>
                    </a:cxn>
                    <a:cxn ang="0">
                      <a:pos x="T4" y="T5"/>
                    </a:cxn>
                    <a:cxn ang="0">
                      <a:pos x="T6" y="T7"/>
                    </a:cxn>
                    <a:cxn ang="0">
                      <a:pos x="T8" y="T9"/>
                    </a:cxn>
                    <a:cxn ang="0">
                      <a:pos x="T10" y="T11"/>
                    </a:cxn>
                    <a:cxn ang="0">
                      <a:pos x="T12" y="T13"/>
                    </a:cxn>
                  </a:cxnLst>
                  <a:rect l="0" t="0" r="r" b="b"/>
                  <a:pathLst>
                    <a:path w="170" h="231">
                      <a:moveTo>
                        <a:pt x="7" y="0"/>
                      </a:moveTo>
                      <a:lnTo>
                        <a:pt x="0" y="76"/>
                      </a:lnTo>
                      <a:lnTo>
                        <a:pt x="11" y="121"/>
                      </a:lnTo>
                      <a:lnTo>
                        <a:pt x="40" y="179"/>
                      </a:lnTo>
                      <a:lnTo>
                        <a:pt x="81" y="214"/>
                      </a:lnTo>
                      <a:lnTo>
                        <a:pt x="112" y="231"/>
                      </a:lnTo>
                      <a:lnTo>
                        <a:pt x="170"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5" name="Freeform 3621"/>
                <p:cNvSpPr>
                  <a:spLocks/>
                </p:cNvSpPr>
                <p:nvPr/>
              </p:nvSpPr>
              <p:spPr bwMode="auto">
                <a:xfrm>
                  <a:off x="1812" y="2440"/>
                  <a:ext cx="4" cy="14"/>
                </a:xfrm>
                <a:custGeom>
                  <a:avLst/>
                  <a:gdLst>
                    <a:gd name="T0" fmla="*/ 23 w 25"/>
                    <a:gd name="T1" fmla="*/ 0 h 87"/>
                    <a:gd name="T2" fmla="*/ 25 w 25"/>
                    <a:gd name="T3" fmla="*/ 29 h 87"/>
                    <a:gd name="T4" fmla="*/ 19 w 25"/>
                    <a:gd name="T5" fmla="*/ 63 h 87"/>
                    <a:gd name="T6" fmla="*/ 11 w 25"/>
                    <a:gd name="T7" fmla="*/ 80 h 87"/>
                    <a:gd name="T8" fmla="*/ 0 w 25"/>
                    <a:gd name="T9" fmla="*/ 87 h 87"/>
                  </a:gdLst>
                  <a:ahLst/>
                  <a:cxnLst>
                    <a:cxn ang="0">
                      <a:pos x="T0" y="T1"/>
                    </a:cxn>
                    <a:cxn ang="0">
                      <a:pos x="T2" y="T3"/>
                    </a:cxn>
                    <a:cxn ang="0">
                      <a:pos x="T4" y="T5"/>
                    </a:cxn>
                    <a:cxn ang="0">
                      <a:pos x="T6" y="T7"/>
                    </a:cxn>
                    <a:cxn ang="0">
                      <a:pos x="T8" y="T9"/>
                    </a:cxn>
                  </a:cxnLst>
                  <a:rect l="0" t="0" r="r" b="b"/>
                  <a:pathLst>
                    <a:path w="25" h="87">
                      <a:moveTo>
                        <a:pt x="23" y="0"/>
                      </a:moveTo>
                      <a:lnTo>
                        <a:pt x="25" y="29"/>
                      </a:lnTo>
                      <a:lnTo>
                        <a:pt x="19" y="63"/>
                      </a:lnTo>
                      <a:lnTo>
                        <a:pt x="11" y="80"/>
                      </a:lnTo>
                      <a:lnTo>
                        <a:pt x="0" y="8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7" name="Group 3823"/>
              <p:cNvGrpSpPr>
                <a:grpSpLocks/>
              </p:cNvGrpSpPr>
              <p:nvPr/>
            </p:nvGrpSpPr>
            <p:grpSpPr bwMode="auto">
              <a:xfrm>
                <a:off x="1347" y="1599"/>
                <a:ext cx="746" cy="1466"/>
                <a:chOff x="1347" y="1599"/>
                <a:chExt cx="746" cy="1466"/>
              </a:xfrm>
            </p:grpSpPr>
            <p:sp>
              <p:nvSpPr>
                <p:cNvPr id="13806" name="Line 3623"/>
                <p:cNvSpPr>
                  <a:spLocks noChangeShapeType="1"/>
                </p:cNvSpPr>
                <p:nvPr/>
              </p:nvSpPr>
              <p:spPr bwMode="auto">
                <a:xfrm flipV="1">
                  <a:off x="1769" y="2395"/>
                  <a:ext cx="9"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07" name="Line 3624"/>
                <p:cNvSpPr>
                  <a:spLocks noChangeShapeType="1"/>
                </p:cNvSpPr>
                <p:nvPr/>
              </p:nvSpPr>
              <p:spPr bwMode="auto">
                <a:xfrm>
                  <a:off x="2043" y="2251"/>
                  <a:ext cx="1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08" name="Line 3625"/>
                <p:cNvSpPr>
                  <a:spLocks noChangeShapeType="1"/>
                </p:cNvSpPr>
                <p:nvPr/>
              </p:nvSpPr>
              <p:spPr bwMode="auto">
                <a:xfrm flipV="1">
                  <a:off x="2035" y="2251"/>
                  <a:ext cx="8"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09" name="Line 3626"/>
                <p:cNvSpPr>
                  <a:spLocks noChangeShapeType="1"/>
                </p:cNvSpPr>
                <p:nvPr/>
              </p:nvSpPr>
              <p:spPr bwMode="auto">
                <a:xfrm flipH="1">
                  <a:off x="2044" y="2257"/>
                  <a:ext cx="9"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0" name="Line 3627"/>
                <p:cNvSpPr>
                  <a:spLocks noChangeShapeType="1"/>
                </p:cNvSpPr>
                <p:nvPr/>
              </p:nvSpPr>
              <p:spPr bwMode="auto">
                <a:xfrm flipH="1" flipV="1">
                  <a:off x="2035" y="2287"/>
                  <a:ext cx="43"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1" name="Line 3628"/>
                <p:cNvSpPr>
                  <a:spLocks noChangeShapeType="1"/>
                </p:cNvSpPr>
                <p:nvPr/>
              </p:nvSpPr>
              <p:spPr bwMode="auto">
                <a:xfrm>
                  <a:off x="2044" y="2272"/>
                  <a:ext cx="49"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2" name="Line 3629"/>
                <p:cNvSpPr>
                  <a:spLocks noChangeShapeType="1"/>
                </p:cNvSpPr>
                <p:nvPr/>
              </p:nvSpPr>
              <p:spPr bwMode="auto">
                <a:xfrm flipH="1">
                  <a:off x="1624" y="1599"/>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3" name="Line 3630"/>
                <p:cNvSpPr>
                  <a:spLocks noChangeShapeType="1"/>
                </p:cNvSpPr>
                <p:nvPr/>
              </p:nvSpPr>
              <p:spPr bwMode="auto">
                <a:xfrm>
                  <a:off x="1634" y="1599"/>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4" name="Line 3631"/>
                <p:cNvSpPr>
                  <a:spLocks noChangeShapeType="1"/>
                </p:cNvSpPr>
                <p:nvPr/>
              </p:nvSpPr>
              <p:spPr bwMode="auto">
                <a:xfrm>
                  <a:off x="1638" y="1601"/>
                  <a:ext cx="12"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15" name="Freeform 3632"/>
                <p:cNvSpPr>
                  <a:spLocks/>
                </p:cNvSpPr>
                <p:nvPr/>
              </p:nvSpPr>
              <p:spPr bwMode="auto">
                <a:xfrm>
                  <a:off x="1726" y="1641"/>
                  <a:ext cx="6" cy="7"/>
                </a:xfrm>
                <a:custGeom>
                  <a:avLst/>
                  <a:gdLst>
                    <a:gd name="T0" fmla="*/ 41 w 41"/>
                    <a:gd name="T1" fmla="*/ 5 h 43"/>
                    <a:gd name="T2" fmla="*/ 39 w 41"/>
                    <a:gd name="T3" fmla="*/ 0 h 43"/>
                    <a:gd name="T4" fmla="*/ 0 w 41"/>
                    <a:gd name="T5" fmla="*/ 19 h 43"/>
                    <a:gd name="T6" fmla="*/ 12 w 41"/>
                    <a:gd name="T7" fmla="*/ 43 h 43"/>
                    <a:gd name="T8" fmla="*/ 16 w 41"/>
                    <a:gd name="T9" fmla="*/ 41 h 43"/>
                    <a:gd name="T10" fmla="*/ 7 w 41"/>
                    <a:gd name="T11" fmla="*/ 22 h 43"/>
                    <a:gd name="T12" fmla="*/ 41 w 41"/>
                    <a:gd name="T13" fmla="*/ 5 h 43"/>
                  </a:gdLst>
                  <a:ahLst/>
                  <a:cxnLst>
                    <a:cxn ang="0">
                      <a:pos x="T0" y="T1"/>
                    </a:cxn>
                    <a:cxn ang="0">
                      <a:pos x="T2" y="T3"/>
                    </a:cxn>
                    <a:cxn ang="0">
                      <a:pos x="T4" y="T5"/>
                    </a:cxn>
                    <a:cxn ang="0">
                      <a:pos x="T6" y="T7"/>
                    </a:cxn>
                    <a:cxn ang="0">
                      <a:pos x="T8" y="T9"/>
                    </a:cxn>
                    <a:cxn ang="0">
                      <a:pos x="T10" y="T11"/>
                    </a:cxn>
                    <a:cxn ang="0">
                      <a:pos x="T12" y="T13"/>
                    </a:cxn>
                  </a:cxnLst>
                  <a:rect l="0" t="0" r="r" b="b"/>
                  <a:pathLst>
                    <a:path w="41" h="43">
                      <a:moveTo>
                        <a:pt x="41" y="5"/>
                      </a:moveTo>
                      <a:lnTo>
                        <a:pt x="39" y="0"/>
                      </a:lnTo>
                      <a:lnTo>
                        <a:pt x="0" y="19"/>
                      </a:lnTo>
                      <a:lnTo>
                        <a:pt x="12" y="43"/>
                      </a:lnTo>
                      <a:lnTo>
                        <a:pt x="16" y="41"/>
                      </a:lnTo>
                      <a:lnTo>
                        <a:pt x="7" y="22"/>
                      </a:lnTo>
                      <a:lnTo>
                        <a:pt x="4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6" name="Freeform 3633"/>
                <p:cNvSpPr>
                  <a:spLocks/>
                </p:cNvSpPr>
                <p:nvPr/>
              </p:nvSpPr>
              <p:spPr bwMode="auto">
                <a:xfrm>
                  <a:off x="1728" y="1648"/>
                  <a:ext cx="8" cy="4"/>
                </a:xfrm>
                <a:custGeom>
                  <a:avLst/>
                  <a:gdLst>
                    <a:gd name="T0" fmla="*/ 48 w 48"/>
                    <a:gd name="T1" fmla="*/ 5 h 25"/>
                    <a:gd name="T2" fmla="*/ 46 w 48"/>
                    <a:gd name="T3" fmla="*/ 0 h 25"/>
                    <a:gd name="T4" fmla="*/ 0 w 48"/>
                    <a:gd name="T5" fmla="*/ 4 h 25"/>
                    <a:gd name="T6" fmla="*/ 2 w 48"/>
                    <a:gd name="T7" fmla="*/ 10 h 25"/>
                    <a:gd name="T8" fmla="*/ 16 w 48"/>
                    <a:gd name="T9" fmla="*/ 9 h 25"/>
                    <a:gd name="T10" fmla="*/ 25 w 48"/>
                    <a:gd name="T11" fmla="*/ 25 h 25"/>
                    <a:gd name="T12" fmla="*/ 21 w 48"/>
                    <a:gd name="T13" fmla="*/ 8 h 25"/>
                    <a:gd name="T14" fmla="*/ 35 w 48"/>
                    <a:gd name="T15" fmla="*/ 6 h 25"/>
                    <a:gd name="T16" fmla="*/ 37 w 48"/>
                    <a:gd name="T17" fmla="*/ 6 h 25"/>
                    <a:gd name="T18" fmla="*/ 43 w 48"/>
                    <a:gd name="T19" fmla="*/ 4 h 25"/>
                    <a:gd name="T20" fmla="*/ 43 w 48"/>
                    <a:gd name="T21" fmla="*/ 4 h 25"/>
                    <a:gd name="T22" fmla="*/ 48 w 48"/>
                    <a:gd name="T23"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25">
                      <a:moveTo>
                        <a:pt x="48" y="5"/>
                      </a:moveTo>
                      <a:lnTo>
                        <a:pt x="46" y="0"/>
                      </a:lnTo>
                      <a:lnTo>
                        <a:pt x="0" y="4"/>
                      </a:lnTo>
                      <a:lnTo>
                        <a:pt x="2" y="10"/>
                      </a:lnTo>
                      <a:lnTo>
                        <a:pt x="16" y="9"/>
                      </a:lnTo>
                      <a:lnTo>
                        <a:pt x="25" y="25"/>
                      </a:lnTo>
                      <a:lnTo>
                        <a:pt x="21" y="8"/>
                      </a:lnTo>
                      <a:lnTo>
                        <a:pt x="35" y="6"/>
                      </a:lnTo>
                      <a:lnTo>
                        <a:pt x="37" y="6"/>
                      </a:lnTo>
                      <a:lnTo>
                        <a:pt x="43" y="4"/>
                      </a:lnTo>
                      <a:lnTo>
                        <a:pt x="43" y="4"/>
                      </a:lnTo>
                      <a:lnTo>
                        <a:pt x="4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7" name="Freeform 3634"/>
                <p:cNvSpPr>
                  <a:spLocks/>
                </p:cNvSpPr>
                <p:nvPr/>
              </p:nvSpPr>
              <p:spPr bwMode="auto">
                <a:xfrm>
                  <a:off x="1730" y="1649"/>
                  <a:ext cx="6" cy="6"/>
                </a:xfrm>
                <a:custGeom>
                  <a:avLst/>
                  <a:gdLst>
                    <a:gd name="T0" fmla="*/ 33 w 33"/>
                    <a:gd name="T1" fmla="*/ 1 h 37"/>
                    <a:gd name="T2" fmla="*/ 28 w 33"/>
                    <a:gd name="T3" fmla="*/ 0 h 37"/>
                    <a:gd name="T4" fmla="*/ 25 w 33"/>
                    <a:gd name="T5" fmla="*/ 5 h 37"/>
                    <a:gd name="T6" fmla="*/ 22 w 33"/>
                    <a:gd name="T7" fmla="*/ 7 h 37"/>
                    <a:gd name="T8" fmla="*/ 18 w 33"/>
                    <a:gd name="T9" fmla="*/ 10 h 37"/>
                    <a:gd name="T10" fmla="*/ 13 w 33"/>
                    <a:gd name="T11" fmla="*/ 16 h 37"/>
                    <a:gd name="T12" fmla="*/ 6 w 33"/>
                    <a:gd name="T13" fmla="*/ 4 h 37"/>
                    <a:gd name="T14" fmla="*/ 10 w 33"/>
                    <a:gd name="T15" fmla="*/ 21 h 37"/>
                    <a:gd name="T16" fmla="*/ 0 w 33"/>
                    <a:gd name="T17" fmla="*/ 30 h 37"/>
                    <a:gd name="T18" fmla="*/ 3 w 33"/>
                    <a:gd name="T19" fmla="*/ 37 h 37"/>
                    <a:gd name="T20" fmla="*/ 33 w 33"/>
                    <a:gd name="T21"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7">
                      <a:moveTo>
                        <a:pt x="33" y="1"/>
                      </a:moveTo>
                      <a:lnTo>
                        <a:pt x="28" y="0"/>
                      </a:lnTo>
                      <a:lnTo>
                        <a:pt x="25" y="5"/>
                      </a:lnTo>
                      <a:lnTo>
                        <a:pt x="22" y="7"/>
                      </a:lnTo>
                      <a:lnTo>
                        <a:pt x="18" y="10"/>
                      </a:lnTo>
                      <a:lnTo>
                        <a:pt x="13" y="16"/>
                      </a:lnTo>
                      <a:lnTo>
                        <a:pt x="6" y="4"/>
                      </a:lnTo>
                      <a:lnTo>
                        <a:pt x="10" y="21"/>
                      </a:lnTo>
                      <a:lnTo>
                        <a:pt x="0" y="30"/>
                      </a:lnTo>
                      <a:lnTo>
                        <a:pt x="3" y="37"/>
                      </a:lnTo>
                      <a:lnTo>
                        <a:pt x="3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8" name="Freeform 3635"/>
                <p:cNvSpPr>
                  <a:spLocks/>
                </p:cNvSpPr>
                <p:nvPr/>
              </p:nvSpPr>
              <p:spPr bwMode="auto">
                <a:xfrm>
                  <a:off x="1733" y="1656"/>
                  <a:ext cx="2" cy="4"/>
                </a:xfrm>
                <a:custGeom>
                  <a:avLst/>
                  <a:gdLst>
                    <a:gd name="T0" fmla="*/ 10 w 10"/>
                    <a:gd name="T1" fmla="*/ 6 h 20"/>
                    <a:gd name="T2" fmla="*/ 6 w 10"/>
                    <a:gd name="T3" fmla="*/ 0 h 20"/>
                    <a:gd name="T4" fmla="*/ 6 w 10"/>
                    <a:gd name="T5" fmla="*/ 0 h 20"/>
                    <a:gd name="T6" fmla="*/ 2 w 10"/>
                    <a:gd name="T7" fmla="*/ 4 h 20"/>
                    <a:gd name="T8" fmla="*/ 0 w 10"/>
                    <a:gd name="T9" fmla="*/ 10 h 20"/>
                    <a:gd name="T10" fmla="*/ 6 w 10"/>
                    <a:gd name="T11" fmla="*/ 20 h 20"/>
                    <a:gd name="T12" fmla="*/ 5 w 10"/>
                    <a:gd name="T13" fmla="*/ 17 h 20"/>
                    <a:gd name="T14" fmla="*/ 4 w 10"/>
                    <a:gd name="T15" fmla="*/ 12 h 20"/>
                    <a:gd name="T16" fmla="*/ 5 w 10"/>
                    <a:gd name="T17" fmla="*/ 9 h 20"/>
                    <a:gd name="T18" fmla="*/ 10 w 10"/>
                    <a:gd name="T19"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0">
                      <a:moveTo>
                        <a:pt x="10" y="6"/>
                      </a:moveTo>
                      <a:lnTo>
                        <a:pt x="6" y="0"/>
                      </a:lnTo>
                      <a:lnTo>
                        <a:pt x="6" y="0"/>
                      </a:lnTo>
                      <a:lnTo>
                        <a:pt x="2" y="4"/>
                      </a:lnTo>
                      <a:lnTo>
                        <a:pt x="0" y="10"/>
                      </a:lnTo>
                      <a:lnTo>
                        <a:pt x="6" y="20"/>
                      </a:lnTo>
                      <a:lnTo>
                        <a:pt x="5" y="17"/>
                      </a:lnTo>
                      <a:lnTo>
                        <a:pt x="4" y="12"/>
                      </a:lnTo>
                      <a:lnTo>
                        <a:pt x="5" y="9"/>
                      </a:lnTo>
                      <a:lnTo>
                        <a:pt x="1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9" name="Freeform 3636"/>
                <p:cNvSpPr>
                  <a:spLocks/>
                </p:cNvSpPr>
                <p:nvPr/>
              </p:nvSpPr>
              <p:spPr bwMode="auto">
                <a:xfrm>
                  <a:off x="1733" y="1655"/>
                  <a:ext cx="6" cy="7"/>
                </a:xfrm>
                <a:custGeom>
                  <a:avLst/>
                  <a:gdLst>
                    <a:gd name="T0" fmla="*/ 34 w 37"/>
                    <a:gd name="T1" fmla="*/ 1 h 40"/>
                    <a:gd name="T2" fmla="*/ 30 w 37"/>
                    <a:gd name="T3" fmla="*/ 0 h 40"/>
                    <a:gd name="T4" fmla="*/ 24 w 37"/>
                    <a:gd name="T5" fmla="*/ 1 h 40"/>
                    <a:gd name="T6" fmla="*/ 22 w 37"/>
                    <a:gd name="T7" fmla="*/ 3 h 40"/>
                    <a:gd name="T8" fmla="*/ 19 w 37"/>
                    <a:gd name="T9" fmla="*/ 7 h 40"/>
                    <a:gd name="T10" fmla="*/ 19 w 37"/>
                    <a:gd name="T11" fmla="*/ 11 h 40"/>
                    <a:gd name="T12" fmla="*/ 20 w 37"/>
                    <a:gd name="T13" fmla="*/ 18 h 40"/>
                    <a:gd name="T14" fmla="*/ 21 w 37"/>
                    <a:gd name="T15" fmla="*/ 24 h 40"/>
                    <a:gd name="T16" fmla="*/ 22 w 37"/>
                    <a:gd name="T17" fmla="*/ 29 h 40"/>
                    <a:gd name="T18" fmla="*/ 22 w 37"/>
                    <a:gd name="T19" fmla="*/ 30 h 40"/>
                    <a:gd name="T20" fmla="*/ 19 w 37"/>
                    <a:gd name="T21" fmla="*/ 34 h 40"/>
                    <a:gd name="T22" fmla="*/ 18 w 37"/>
                    <a:gd name="T23" fmla="*/ 34 h 40"/>
                    <a:gd name="T24" fmla="*/ 13 w 37"/>
                    <a:gd name="T25" fmla="*/ 34 h 40"/>
                    <a:gd name="T26" fmla="*/ 11 w 37"/>
                    <a:gd name="T27" fmla="*/ 33 h 40"/>
                    <a:gd name="T28" fmla="*/ 7 w 37"/>
                    <a:gd name="T29" fmla="*/ 27 h 40"/>
                    <a:gd name="T30" fmla="*/ 1 w 37"/>
                    <a:gd name="T31" fmla="*/ 17 h 40"/>
                    <a:gd name="T32" fmla="*/ 0 w 37"/>
                    <a:gd name="T33" fmla="*/ 19 h 40"/>
                    <a:gd name="T34" fmla="*/ 1 w 37"/>
                    <a:gd name="T35" fmla="*/ 24 h 40"/>
                    <a:gd name="T36" fmla="*/ 3 w 37"/>
                    <a:gd name="T37" fmla="*/ 31 h 40"/>
                    <a:gd name="T38" fmla="*/ 3 w 37"/>
                    <a:gd name="T39" fmla="*/ 32 h 40"/>
                    <a:gd name="T40" fmla="*/ 7 w 37"/>
                    <a:gd name="T41" fmla="*/ 36 h 40"/>
                    <a:gd name="T42" fmla="*/ 12 w 37"/>
                    <a:gd name="T43" fmla="*/ 39 h 40"/>
                    <a:gd name="T44" fmla="*/ 16 w 37"/>
                    <a:gd name="T45" fmla="*/ 40 h 40"/>
                    <a:gd name="T46" fmla="*/ 21 w 37"/>
                    <a:gd name="T47" fmla="*/ 39 h 40"/>
                    <a:gd name="T48" fmla="*/ 23 w 37"/>
                    <a:gd name="T49" fmla="*/ 38 h 40"/>
                    <a:gd name="T50" fmla="*/ 27 w 37"/>
                    <a:gd name="T51" fmla="*/ 34 h 40"/>
                    <a:gd name="T52" fmla="*/ 28 w 37"/>
                    <a:gd name="T53" fmla="*/ 32 h 40"/>
                    <a:gd name="T54" fmla="*/ 28 w 37"/>
                    <a:gd name="T55" fmla="*/ 26 h 40"/>
                    <a:gd name="T56" fmla="*/ 28 w 37"/>
                    <a:gd name="T57" fmla="*/ 24 h 40"/>
                    <a:gd name="T58" fmla="*/ 26 w 37"/>
                    <a:gd name="T59" fmla="*/ 18 h 40"/>
                    <a:gd name="T60" fmla="*/ 26 w 37"/>
                    <a:gd name="T61" fmla="*/ 15 h 40"/>
                    <a:gd name="T62" fmla="*/ 24 w 37"/>
                    <a:gd name="T63" fmla="*/ 9 h 40"/>
                    <a:gd name="T64" fmla="*/ 28 w 37"/>
                    <a:gd name="T65" fmla="*/ 5 h 40"/>
                    <a:gd name="T66" fmla="*/ 28 w 37"/>
                    <a:gd name="T67" fmla="*/ 5 h 40"/>
                    <a:gd name="T68" fmla="*/ 33 w 37"/>
                    <a:gd name="T69" fmla="*/ 6 h 40"/>
                    <a:gd name="T70" fmla="*/ 34 w 37"/>
                    <a:gd name="T71" fmla="*/ 7 h 40"/>
                    <a:gd name="T72" fmla="*/ 37 w 37"/>
                    <a:gd name="T73" fmla="*/ 11 h 40"/>
                    <a:gd name="T74" fmla="*/ 34 w 37"/>
                    <a:gd name="T7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40">
                      <a:moveTo>
                        <a:pt x="34" y="1"/>
                      </a:moveTo>
                      <a:lnTo>
                        <a:pt x="30" y="0"/>
                      </a:lnTo>
                      <a:lnTo>
                        <a:pt x="24" y="1"/>
                      </a:lnTo>
                      <a:lnTo>
                        <a:pt x="22" y="3"/>
                      </a:lnTo>
                      <a:lnTo>
                        <a:pt x="19" y="7"/>
                      </a:lnTo>
                      <a:lnTo>
                        <a:pt x="19" y="11"/>
                      </a:lnTo>
                      <a:lnTo>
                        <a:pt x="20" y="18"/>
                      </a:lnTo>
                      <a:lnTo>
                        <a:pt x="21" y="24"/>
                      </a:lnTo>
                      <a:lnTo>
                        <a:pt x="22" y="29"/>
                      </a:lnTo>
                      <a:lnTo>
                        <a:pt x="22" y="30"/>
                      </a:lnTo>
                      <a:lnTo>
                        <a:pt x="19" y="34"/>
                      </a:lnTo>
                      <a:lnTo>
                        <a:pt x="18" y="34"/>
                      </a:lnTo>
                      <a:lnTo>
                        <a:pt x="13" y="34"/>
                      </a:lnTo>
                      <a:lnTo>
                        <a:pt x="11" y="33"/>
                      </a:lnTo>
                      <a:lnTo>
                        <a:pt x="7" y="27"/>
                      </a:lnTo>
                      <a:lnTo>
                        <a:pt x="1" y="17"/>
                      </a:lnTo>
                      <a:lnTo>
                        <a:pt x="0" y="19"/>
                      </a:lnTo>
                      <a:lnTo>
                        <a:pt x="1" y="24"/>
                      </a:lnTo>
                      <a:lnTo>
                        <a:pt x="3" y="31"/>
                      </a:lnTo>
                      <a:lnTo>
                        <a:pt x="3" y="32"/>
                      </a:lnTo>
                      <a:lnTo>
                        <a:pt x="7" y="36"/>
                      </a:lnTo>
                      <a:lnTo>
                        <a:pt x="12" y="39"/>
                      </a:lnTo>
                      <a:lnTo>
                        <a:pt x="16" y="40"/>
                      </a:lnTo>
                      <a:lnTo>
                        <a:pt x="21" y="39"/>
                      </a:lnTo>
                      <a:lnTo>
                        <a:pt x="23" y="38"/>
                      </a:lnTo>
                      <a:lnTo>
                        <a:pt x="27" y="34"/>
                      </a:lnTo>
                      <a:lnTo>
                        <a:pt x="28" y="32"/>
                      </a:lnTo>
                      <a:lnTo>
                        <a:pt x="28" y="26"/>
                      </a:lnTo>
                      <a:lnTo>
                        <a:pt x="28" y="24"/>
                      </a:lnTo>
                      <a:lnTo>
                        <a:pt x="26" y="18"/>
                      </a:lnTo>
                      <a:lnTo>
                        <a:pt x="26" y="15"/>
                      </a:lnTo>
                      <a:lnTo>
                        <a:pt x="24" y="9"/>
                      </a:lnTo>
                      <a:lnTo>
                        <a:pt x="28" y="5"/>
                      </a:lnTo>
                      <a:lnTo>
                        <a:pt x="28" y="5"/>
                      </a:lnTo>
                      <a:lnTo>
                        <a:pt x="33" y="6"/>
                      </a:lnTo>
                      <a:lnTo>
                        <a:pt x="34" y="7"/>
                      </a:lnTo>
                      <a:lnTo>
                        <a:pt x="37" y="11"/>
                      </a:ln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0" name="Freeform 3637"/>
                <p:cNvSpPr>
                  <a:spLocks/>
                </p:cNvSpPr>
                <p:nvPr/>
              </p:nvSpPr>
              <p:spPr bwMode="auto">
                <a:xfrm>
                  <a:off x="1739" y="1655"/>
                  <a:ext cx="1" cy="5"/>
                </a:xfrm>
                <a:custGeom>
                  <a:avLst/>
                  <a:gdLst>
                    <a:gd name="T0" fmla="*/ 8 w 11"/>
                    <a:gd name="T1" fmla="*/ 8 h 29"/>
                    <a:gd name="T2" fmla="*/ 8 w 11"/>
                    <a:gd name="T3" fmla="*/ 7 h 29"/>
                    <a:gd name="T4" fmla="*/ 4 w 11"/>
                    <a:gd name="T5" fmla="*/ 3 h 29"/>
                    <a:gd name="T6" fmla="*/ 0 w 11"/>
                    <a:gd name="T7" fmla="*/ 0 h 29"/>
                    <a:gd name="T8" fmla="*/ 3 w 11"/>
                    <a:gd name="T9" fmla="*/ 10 h 29"/>
                    <a:gd name="T10" fmla="*/ 4 w 11"/>
                    <a:gd name="T11" fmla="*/ 13 h 29"/>
                    <a:gd name="T12" fmla="*/ 5 w 11"/>
                    <a:gd name="T13" fmla="*/ 18 h 29"/>
                    <a:gd name="T14" fmla="*/ 4 w 11"/>
                    <a:gd name="T15" fmla="*/ 19 h 29"/>
                    <a:gd name="T16" fmla="*/ 1 w 11"/>
                    <a:gd name="T17" fmla="*/ 23 h 29"/>
                    <a:gd name="T18" fmla="*/ 3 w 11"/>
                    <a:gd name="T19" fmla="*/ 29 h 29"/>
                    <a:gd name="T20" fmla="*/ 8 w 11"/>
                    <a:gd name="T21" fmla="*/ 24 h 29"/>
                    <a:gd name="T22" fmla="*/ 10 w 11"/>
                    <a:gd name="T23" fmla="*/ 20 h 29"/>
                    <a:gd name="T24" fmla="*/ 11 w 11"/>
                    <a:gd name="T25" fmla="*/ 19 h 29"/>
                    <a:gd name="T26" fmla="*/ 10 w 11"/>
                    <a:gd name="T27" fmla="*/ 14 h 29"/>
                    <a:gd name="T28" fmla="*/ 8 w 11"/>
                    <a:gd name="T29"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9">
                      <a:moveTo>
                        <a:pt x="8" y="8"/>
                      </a:moveTo>
                      <a:lnTo>
                        <a:pt x="8" y="7"/>
                      </a:lnTo>
                      <a:lnTo>
                        <a:pt x="4" y="3"/>
                      </a:lnTo>
                      <a:lnTo>
                        <a:pt x="0" y="0"/>
                      </a:lnTo>
                      <a:lnTo>
                        <a:pt x="3" y="10"/>
                      </a:lnTo>
                      <a:lnTo>
                        <a:pt x="4" y="13"/>
                      </a:lnTo>
                      <a:lnTo>
                        <a:pt x="5" y="18"/>
                      </a:lnTo>
                      <a:lnTo>
                        <a:pt x="4" y="19"/>
                      </a:lnTo>
                      <a:lnTo>
                        <a:pt x="1" y="23"/>
                      </a:lnTo>
                      <a:lnTo>
                        <a:pt x="3" y="29"/>
                      </a:lnTo>
                      <a:lnTo>
                        <a:pt x="8" y="24"/>
                      </a:lnTo>
                      <a:lnTo>
                        <a:pt x="10" y="20"/>
                      </a:lnTo>
                      <a:lnTo>
                        <a:pt x="11" y="19"/>
                      </a:lnTo>
                      <a:lnTo>
                        <a:pt x="10" y="14"/>
                      </a:lnTo>
                      <a:lnTo>
                        <a:pt x="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1" name="Freeform 3638"/>
                <p:cNvSpPr>
                  <a:spLocks/>
                </p:cNvSpPr>
                <p:nvPr/>
              </p:nvSpPr>
              <p:spPr bwMode="auto">
                <a:xfrm>
                  <a:off x="1735" y="1662"/>
                  <a:ext cx="8" cy="4"/>
                </a:xfrm>
                <a:custGeom>
                  <a:avLst/>
                  <a:gdLst>
                    <a:gd name="T0" fmla="*/ 49 w 49"/>
                    <a:gd name="T1" fmla="*/ 6 h 25"/>
                    <a:gd name="T2" fmla="*/ 46 w 49"/>
                    <a:gd name="T3" fmla="*/ 0 h 25"/>
                    <a:gd name="T4" fmla="*/ 0 w 49"/>
                    <a:gd name="T5" fmla="*/ 5 h 25"/>
                    <a:gd name="T6" fmla="*/ 3 w 49"/>
                    <a:gd name="T7" fmla="*/ 10 h 25"/>
                    <a:gd name="T8" fmla="*/ 17 w 49"/>
                    <a:gd name="T9" fmla="*/ 9 h 25"/>
                    <a:gd name="T10" fmla="*/ 24 w 49"/>
                    <a:gd name="T11" fmla="*/ 25 h 25"/>
                    <a:gd name="T12" fmla="*/ 21 w 49"/>
                    <a:gd name="T13" fmla="*/ 8 h 25"/>
                    <a:gd name="T14" fmla="*/ 35 w 49"/>
                    <a:gd name="T15" fmla="*/ 7 h 25"/>
                    <a:gd name="T16" fmla="*/ 37 w 49"/>
                    <a:gd name="T17" fmla="*/ 6 h 25"/>
                    <a:gd name="T18" fmla="*/ 43 w 49"/>
                    <a:gd name="T19" fmla="*/ 5 h 25"/>
                    <a:gd name="T20" fmla="*/ 43 w 49"/>
                    <a:gd name="T21" fmla="*/ 5 h 25"/>
                    <a:gd name="T22" fmla="*/ 49 w 49"/>
                    <a:gd name="T23"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5">
                      <a:moveTo>
                        <a:pt x="49" y="6"/>
                      </a:moveTo>
                      <a:lnTo>
                        <a:pt x="46" y="0"/>
                      </a:lnTo>
                      <a:lnTo>
                        <a:pt x="0" y="5"/>
                      </a:lnTo>
                      <a:lnTo>
                        <a:pt x="3" y="10"/>
                      </a:lnTo>
                      <a:lnTo>
                        <a:pt x="17" y="9"/>
                      </a:lnTo>
                      <a:lnTo>
                        <a:pt x="24" y="25"/>
                      </a:lnTo>
                      <a:lnTo>
                        <a:pt x="21" y="8"/>
                      </a:lnTo>
                      <a:lnTo>
                        <a:pt x="35" y="7"/>
                      </a:lnTo>
                      <a:lnTo>
                        <a:pt x="37" y="6"/>
                      </a:lnTo>
                      <a:lnTo>
                        <a:pt x="43" y="5"/>
                      </a:lnTo>
                      <a:lnTo>
                        <a:pt x="43" y="5"/>
                      </a:lnTo>
                      <a:lnTo>
                        <a:pt x="4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2" name="Freeform 3639"/>
                <p:cNvSpPr>
                  <a:spLocks/>
                </p:cNvSpPr>
                <p:nvPr/>
              </p:nvSpPr>
              <p:spPr bwMode="auto">
                <a:xfrm>
                  <a:off x="1737" y="1663"/>
                  <a:ext cx="6" cy="6"/>
                </a:xfrm>
                <a:custGeom>
                  <a:avLst/>
                  <a:gdLst>
                    <a:gd name="T0" fmla="*/ 33 w 33"/>
                    <a:gd name="T1" fmla="*/ 1 h 36"/>
                    <a:gd name="T2" fmla="*/ 27 w 33"/>
                    <a:gd name="T3" fmla="*/ 0 h 36"/>
                    <a:gd name="T4" fmla="*/ 23 w 33"/>
                    <a:gd name="T5" fmla="*/ 4 h 36"/>
                    <a:gd name="T6" fmla="*/ 22 w 33"/>
                    <a:gd name="T7" fmla="*/ 5 h 36"/>
                    <a:gd name="T8" fmla="*/ 18 w 33"/>
                    <a:gd name="T9" fmla="*/ 9 h 36"/>
                    <a:gd name="T10" fmla="*/ 12 w 33"/>
                    <a:gd name="T11" fmla="*/ 16 h 36"/>
                    <a:gd name="T12" fmla="*/ 5 w 33"/>
                    <a:gd name="T13" fmla="*/ 3 h 36"/>
                    <a:gd name="T14" fmla="*/ 8 w 33"/>
                    <a:gd name="T15" fmla="*/ 20 h 36"/>
                    <a:gd name="T16" fmla="*/ 0 w 33"/>
                    <a:gd name="T17" fmla="*/ 30 h 36"/>
                    <a:gd name="T18" fmla="*/ 2 w 33"/>
                    <a:gd name="T19" fmla="*/ 36 h 36"/>
                    <a:gd name="T20" fmla="*/ 33 w 33"/>
                    <a:gd name="T2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6">
                      <a:moveTo>
                        <a:pt x="33" y="1"/>
                      </a:moveTo>
                      <a:lnTo>
                        <a:pt x="27" y="0"/>
                      </a:lnTo>
                      <a:lnTo>
                        <a:pt x="23" y="4"/>
                      </a:lnTo>
                      <a:lnTo>
                        <a:pt x="22" y="5"/>
                      </a:lnTo>
                      <a:lnTo>
                        <a:pt x="18" y="9"/>
                      </a:lnTo>
                      <a:lnTo>
                        <a:pt x="12" y="16"/>
                      </a:lnTo>
                      <a:lnTo>
                        <a:pt x="5" y="3"/>
                      </a:lnTo>
                      <a:lnTo>
                        <a:pt x="8" y="20"/>
                      </a:lnTo>
                      <a:lnTo>
                        <a:pt x="0" y="30"/>
                      </a:lnTo>
                      <a:lnTo>
                        <a:pt x="2" y="36"/>
                      </a:lnTo>
                      <a:lnTo>
                        <a:pt x="3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3" name="Freeform 3640"/>
                <p:cNvSpPr>
                  <a:spLocks/>
                </p:cNvSpPr>
                <p:nvPr/>
              </p:nvSpPr>
              <p:spPr bwMode="auto">
                <a:xfrm>
                  <a:off x="1739" y="1670"/>
                  <a:ext cx="4" cy="4"/>
                </a:xfrm>
                <a:custGeom>
                  <a:avLst/>
                  <a:gdLst>
                    <a:gd name="T0" fmla="*/ 24 w 24"/>
                    <a:gd name="T1" fmla="*/ 15 h 23"/>
                    <a:gd name="T2" fmla="*/ 17 w 24"/>
                    <a:gd name="T3" fmla="*/ 2 h 23"/>
                    <a:gd name="T4" fmla="*/ 20 w 24"/>
                    <a:gd name="T5" fmla="*/ 7 h 23"/>
                    <a:gd name="T6" fmla="*/ 20 w 24"/>
                    <a:gd name="T7" fmla="*/ 11 h 23"/>
                    <a:gd name="T8" fmla="*/ 20 w 24"/>
                    <a:gd name="T9" fmla="*/ 12 h 23"/>
                    <a:gd name="T10" fmla="*/ 16 w 24"/>
                    <a:gd name="T11" fmla="*/ 15 h 23"/>
                    <a:gd name="T12" fmla="*/ 15 w 24"/>
                    <a:gd name="T13" fmla="*/ 16 h 23"/>
                    <a:gd name="T14" fmla="*/ 10 w 24"/>
                    <a:gd name="T15" fmla="*/ 16 h 23"/>
                    <a:gd name="T16" fmla="*/ 9 w 24"/>
                    <a:gd name="T17" fmla="*/ 15 h 23"/>
                    <a:gd name="T18" fmla="*/ 5 w 24"/>
                    <a:gd name="T19" fmla="*/ 10 h 23"/>
                    <a:gd name="T20" fmla="*/ 0 w 24"/>
                    <a:gd name="T21" fmla="*/ 0 h 23"/>
                    <a:gd name="T22" fmla="*/ 7 w 24"/>
                    <a:gd name="T23" fmla="*/ 21 h 23"/>
                    <a:gd name="T24" fmla="*/ 12 w 24"/>
                    <a:gd name="T25" fmla="*/ 23 h 23"/>
                    <a:gd name="T26" fmla="*/ 13 w 24"/>
                    <a:gd name="T27" fmla="*/ 23 h 23"/>
                    <a:gd name="T28" fmla="*/ 19 w 24"/>
                    <a:gd name="T29" fmla="*/ 21 h 23"/>
                    <a:gd name="T30" fmla="*/ 20 w 24"/>
                    <a:gd name="T31" fmla="*/ 21 h 23"/>
                    <a:gd name="T32" fmla="*/ 24 w 24"/>
                    <a:gd name="T33" fmla="*/ 16 h 23"/>
                    <a:gd name="T34" fmla="*/ 24 w 24"/>
                    <a:gd name="T35"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3">
                      <a:moveTo>
                        <a:pt x="24" y="15"/>
                      </a:moveTo>
                      <a:lnTo>
                        <a:pt x="17" y="2"/>
                      </a:lnTo>
                      <a:lnTo>
                        <a:pt x="20" y="7"/>
                      </a:lnTo>
                      <a:lnTo>
                        <a:pt x="20" y="11"/>
                      </a:lnTo>
                      <a:lnTo>
                        <a:pt x="20" y="12"/>
                      </a:lnTo>
                      <a:lnTo>
                        <a:pt x="16" y="15"/>
                      </a:lnTo>
                      <a:lnTo>
                        <a:pt x="15" y="16"/>
                      </a:lnTo>
                      <a:lnTo>
                        <a:pt x="10" y="16"/>
                      </a:lnTo>
                      <a:lnTo>
                        <a:pt x="9" y="15"/>
                      </a:lnTo>
                      <a:lnTo>
                        <a:pt x="5" y="10"/>
                      </a:lnTo>
                      <a:lnTo>
                        <a:pt x="0" y="0"/>
                      </a:lnTo>
                      <a:lnTo>
                        <a:pt x="7" y="21"/>
                      </a:lnTo>
                      <a:lnTo>
                        <a:pt x="12" y="23"/>
                      </a:lnTo>
                      <a:lnTo>
                        <a:pt x="13" y="23"/>
                      </a:lnTo>
                      <a:lnTo>
                        <a:pt x="19" y="21"/>
                      </a:lnTo>
                      <a:lnTo>
                        <a:pt x="20" y="21"/>
                      </a:lnTo>
                      <a:lnTo>
                        <a:pt x="24" y="16"/>
                      </a:lnTo>
                      <a:lnTo>
                        <a:pt x="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4" name="Freeform 3641"/>
                <p:cNvSpPr>
                  <a:spLocks/>
                </p:cNvSpPr>
                <p:nvPr/>
              </p:nvSpPr>
              <p:spPr bwMode="auto">
                <a:xfrm>
                  <a:off x="1742" y="1669"/>
                  <a:ext cx="4" cy="3"/>
                </a:xfrm>
                <a:custGeom>
                  <a:avLst/>
                  <a:gdLst>
                    <a:gd name="T0" fmla="*/ 24 w 24"/>
                    <a:gd name="T1" fmla="*/ 13 h 19"/>
                    <a:gd name="T2" fmla="*/ 16 w 24"/>
                    <a:gd name="T3" fmla="*/ 1 h 19"/>
                    <a:gd name="T4" fmla="*/ 19 w 24"/>
                    <a:gd name="T5" fmla="*/ 6 h 19"/>
                    <a:gd name="T6" fmla="*/ 19 w 24"/>
                    <a:gd name="T7" fmla="*/ 10 h 19"/>
                    <a:gd name="T8" fmla="*/ 15 w 24"/>
                    <a:gd name="T9" fmla="*/ 14 h 19"/>
                    <a:gd name="T10" fmla="*/ 11 w 24"/>
                    <a:gd name="T11" fmla="*/ 15 h 19"/>
                    <a:gd name="T12" fmla="*/ 8 w 24"/>
                    <a:gd name="T13" fmla="*/ 11 h 19"/>
                    <a:gd name="T14" fmla="*/ 5 w 24"/>
                    <a:gd name="T15" fmla="*/ 7 h 19"/>
                    <a:gd name="T16" fmla="*/ 0 w 24"/>
                    <a:gd name="T17" fmla="*/ 0 h 19"/>
                    <a:gd name="T18" fmla="*/ 8 w 24"/>
                    <a:gd name="T19" fmla="*/ 17 h 19"/>
                    <a:gd name="T20" fmla="*/ 13 w 24"/>
                    <a:gd name="T21" fmla="*/ 19 h 19"/>
                    <a:gd name="T22" fmla="*/ 19 w 24"/>
                    <a:gd name="T23" fmla="*/ 18 h 19"/>
                    <a:gd name="T24" fmla="*/ 21 w 24"/>
                    <a:gd name="T25" fmla="*/ 17 h 19"/>
                    <a:gd name="T26" fmla="*/ 24 w 24"/>
                    <a:gd name="T2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9">
                      <a:moveTo>
                        <a:pt x="24" y="13"/>
                      </a:moveTo>
                      <a:lnTo>
                        <a:pt x="16" y="1"/>
                      </a:lnTo>
                      <a:lnTo>
                        <a:pt x="19" y="6"/>
                      </a:lnTo>
                      <a:lnTo>
                        <a:pt x="19" y="10"/>
                      </a:lnTo>
                      <a:lnTo>
                        <a:pt x="15" y="14"/>
                      </a:lnTo>
                      <a:lnTo>
                        <a:pt x="11" y="15"/>
                      </a:lnTo>
                      <a:lnTo>
                        <a:pt x="8" y="11"/>
                      </a:lnTo>
                      <a:lnTo>
                        <a:pt x="5" y="7"/>
                      </a:lnTo>
                      <a:lnTo>
                        <a:pt x="0" y="0"/>
                      </a:lnTo>
                      <a:lnTo>
                        <a:pt x="8" y="17"/>
                      </a:lnTo>
                      <a:lnTo>
                        <a:pt x="13" y="19"/>
                      </a:lnTo>
                      <a:lnTo>
                        <a:pt x="19" y="18"/>
                      </a:lnTo>
                      <a:lnTo>
                        <a:pt x="21" y="17"/>
                      </a:lnTo>
                      <a:lnTo>
                        <a:pt x="2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5" name="Freeform 3642"/>
                <p:cNvSpPr>
                  <a:spLocks/>
                </p:cNvSpPr>
                <p:nvPr/>
              </p:nvSpPr>
              <p:spPr bwMode="auto">
                <a:xfrm>
                  <a:off x="1738" y="1666"/>
                  <a:ext cx="8" cy="7"/>
                </a:xfrm>
                <a:custGeom>
                  <a:avLst/>
                  <a:gdLst>
                    <a:gd name="T0" fmla="*/ 46 w 48"/>
                    <a:gd name="T1" fmla="*/ 15 h 43"/>
                    <a:gd name="T2" fmla="*/ 38 w 48"/>
                    <a:gd name="T3" fmla="*/ 0 h 43"/>
                    <a:gd name="T4" fmla="*/ 0 w 48"/>
                    <a:gd name="T5" fmla="*/ 19 h 43"/>
                    <a:gd name="T6" fmla="*/ 7 w 48"/>
                    <a:gd name="T7" fmla="*/ 34 h 43"/>
                    <a:gd name="T8" fmla="*/ 10 w 48"/>
                    <a:gd name="T9" fmla="*/ 37 h 43"/>
                    <a:gd name="T10" fmla="*/ 13 w 48"/>
                    <a:gd name="T11" fmla="*/ 41 h 43"/>
                    <a:gd name="T12" fmla="*/ 14 w 48"/>
                    <a:gd name="T13" fmla="*/ 43 h 43"/>
                    <a:gd name="T14" fmla="*/ 7 w 48"/>
                    <a:gd name="T15" fmla="*/ 22 h 43"/>
                    <a:gd name="T16" fmla="*/ 20 w 48"/>
                    <a:gd name="T17" fmla="*/ 16 h 43"/>
                    <a:gd name="T18" fmla="*/ 24 w 48"/>
                    <a:gd name="T19" fmla="*/ 24 h 43"/>
                    <a:gd name="T20" fmla="*/ 31 w 48"/>
                    <a:gd name="T21" fmla="*/ 37 h 43"/>
                    <a:gd name="T22" fmla="*/ 32 w 48"/>
                    <a:gd name="T23" fmla="*/ 31 h 43"/>
                    <a:gd name="T24" fmla="*/ 32 w 48"/>
                    <a:gd name="T25" fmla="*/ 31 h 43"/>
                    <a:gd name="T26" fmla="*/ 24 w 48"/>
                    <a:gd name="T27" fmla="*/ 14 h 43"/>
                    <a:gd name="T28" fmla="*/ 36 w 48"/>
                    <a:gd name="T29" fmla="*/ 7 h 43"/>
                    <a:gd name="T30" fmla="*/ 40 w 48"/>
                    <a:gd name="T31" fmla="*/ 15 h 43"/>
                    <a:gd name="T32" fmla="*/ 48 w 48"/>
                    <a:gd name="T33" fmla="*/ 27 h 43"/>
                    <a:gd name="T34" fmla="*/ 48 w 48"/>
                    <a:gd name="T35" fmla="*/ 25 h 43"/>
                    <a:gd name="T36" fmla="*/ 48 w 48"/>
                    <a:gd name="T37" fmla="*/ 21 h 43"/>
                    <a:gd name="T38" fmla="*/ 46 w 48"/>
                    <a:gd name="T39" fmla="*/ 1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43">
                      <a:moveTo>
                        <a:pt x="46" y="15"/>
                      </a:moveTo>
                      <a:lnTo>
                        <a:pt x="38" y="0"/>
                      </a:lnTo>
                      <a:lnTo>
                        <a:pt x="0" y="19"/>
                      </a:lnTo>
                      <a:lnTo>
                        <a:pt x="7" y="34"/>
                      </a:lnTo>
                      <a:lnTo>
                        <a:pt x="10" y="37"/>
                      </a:lnTo>
                      <a:lnTo>
                        <a:pt x="13" y="41"/>
                      </a:lnTo>
                      <a:lnTo>
                        <a:pt x="14" y="43"/>
                      </a:lnTo>
                      <a:lnTo>
                        <a:pt x="7" y="22"/>
                      </a:lnTo>
                      <a:lnTo>
                        <a:pt x="20" y="16"/>
                      </a:lnTo>
                      <a:lnTo>
                        <a:pt x="24" y="24"/>
                      </a:lnTo>
                      <a:lnTo>
                        <a:pt x="31" y="37"/>
                      </a:lnTo>
                      <a:lnTo>
                        <a:pt x="32" y="31"/>
                      </a:lnTo>
                      <a:lnTo>
                        <a:pt x="32" y="31"/>
                      </a:lnTo>
                      <a:lnTo>
                        <a:pt x="24" y="14"/>
                      </a:lnTo>
                      <a:lnTo>
                        <a:pt x="36" y="7"/>
                      </a:lnTo>
                      <a:lnTo>
                        <a:pt x="40" y="15"/>
                      </a:lnTo>
                      <a:lnTo>
                        <a:pt x="48" y="27"/>
                      </a:lnTo>
                      <a:lnTo>
                        <a:pt x="48" y="25"/>
                      </a:lnTo>
                      <a:lnTo>
                        <a:pt x="48" y="21"/>
                      </a:lnTo>
                      <a:lnTo>
                        <a:pt x="46"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6" name="Freeform 3643"/>
                <p:cNvSpPr>
                  <a:spLocks/>
                </p:cNvSpPr>
                <p:nvPr/>
              </p:nvSpPr>
              <p:spPr bwMode="auto">
                <a:xfrm>
                  <a:off x="1741" y="1674"/>
                  <a:ext cx="8" cy="4"/>
                </a:xfrm>
                <a:custGeom>
                  <a:avLst/>
                  <a:gdLst>
                    <a:gd name="T0" fmla="*/ 49 w 49"/>
                    <a:gd name="T1" fmla="*/ 5 h 24"/>
                    <a:gd name="T2" fmla="*/ 46 w 49"/>
                    <a:gd name="T3" fmla="*/ 0 h 24"/>
                    <a:gd name="T4" fmla="*/ 0 w 49"/>
                    <a:gd name="T5" fmla="*/ 4 h 24"/>
                    <a:gd name="T6" fmla="*/ 3 w 49"/>
                    <a:gd name="T7" fmla="*/ 9 h 24"/>
                    <a:gd name="T8" fmla="*/ 17 w 49"/>
                    <a:gd name="T9" fmla="*/ 8 h 24"/>
                    <a:gd name="T10" fmla="*/ 24 w 49"/>
                    <a:gd name="T11" fmla="*/ 24 h 24"/>
                    <a:gd name="T12" fmla="*/ 21 w 49"/>
                    <a:gd name="T13" fmla="*/ 7 h 24"/>
                    <a:gd name="T14" fmla="*/ 35 w 49"/>
                    <a:gd name="T15" fmla="*/ 6 h 24"/>
                    <a:gd name="T16" fmla="*/ 37 w 49"/>
                    <a:gd name="T17" fmla="*/ 5 h 24"/>
                    <a:gd name="T18" fmla="*/ 43 w 49"/>
                    <a:gd name="T19" fmla="*/ 4 h 24"/>
                    <a:gd name="T20" fmla="*/ 43 w 49"/>
                    <a:gd name="T21" fmla="*/ 4 h 24"/>
                    <a:gd name="T22" fmla="*/ 49 w 49"/>
                    <a:gd name="T2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4">
                      <a:moveTo>
                        <a:pt x="49" y="5"/>
                      </a:moveTo>
                      <a:lnTo>
                        <a:pt x="46" y="0"/>
                      </a:lnTo>
                      <a:lnTo>
                        <a:pt x="0" y="4"/>
                      </a:lnTo>
                      <a:lnTo>
                        <a:pt x="3" y="9"/>
                      </a:lnTo>
                      <a:lnTo>
                        <a:pt x="17" y="8"/>
                      </a:lnTo>
                      <a:lnTo>
                        <a:pt x="24" y="24"/>
                      </a:lnTo>
                      <a:lnTo>
                        <a:pt x="21" y="7"/>
                      </a:lnTo>
                      <a:lnTo>
                        <a:pt x="35" y="6"/>
                      </a:lnTo>
                      <a:lnTo>
                        <a:pt x="37" y="5"/>
                      </a:lnTo>
                      <a:lnTo>
                        <a:pt x="43" y="4"/>
                      </a:lnTo>
                      <a:lnTo>
                        <a:pt x="43" y="4"/>
                      </a:lnTo>
                      <a:lnTo>
                        <a:pt x="4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7" name="Freeform 3644"/>
                <p:cNvSpPr>
                  <a:spLocks/>
                </p:cNvSpPr>
                <p:nvPr/>
              </p:nvSpPr>
              <p:spPr bwMode="auto">
                <a:xfrm>
                  <a:off x="1743" y="1675"/>
                  <a:ext cx="6" cy="6"/>
                </a:xfrm>
                <a:custGeom>
                  <a:avLst/>
                  <a:gdLst>
                    <a:gd name="T0" fmla="*/ 34 w 34"/>
                    <a:gd name="T1" fmla="*/ 1 h 36"/>
                    <a:gd name="T2" fmla="*/ 28 w 34"/>
                    <a:gd name="T3" fmla="*/ 0 h 36"/>
                    <a:gd name="T4" fmla="*/ 24 w 34"/>
                    <a:gd name="T5" fmla="*/ 4 h 36"/>
                    <a:gd name="T6" fmla="*/ 22 w 34"/>
                    <a:gd name="T7" fmla="*/ 5 h 36"/>
                    <a:gd name="T8" fmla="*/ 19 w 34"/>
                    <a:gd name="T9" fmla="*/ 10 h 36"/>
                    <a:gd name="T10" fmla="*/ 13 w 34"/>
                    <a:gd name="T11" fmla="*/ 16 h 36"/>
                    <a:gd name="T12" fmla="*/ 6 w 34"/>
                    <a:gd name="T13" fmla="*/ 3 h 36"/>
                    <a:gd name="T14" fmla="*/ 9 w 34"/>
                    <a:gd name="T15" fmla="*/ 20 h 36"/>
                    <a:gd name="T16" fmla="*/ 0 w 34"/>
                    <a:gd name="T17" fmla="*/ 30 h 36"/>
                    <a:gd name="T18" fmla="*/ 3 w 34"/>
                    <a:gd name="T19" fmla="*/ 36 h 36"/>
                    <a:gd name="T20" fmla="*/ 34 w 34"/>
                    <a:gd name="T21"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6">
                      <a:moveTo>
                        <a:pt x="34" y="1"/>
                      </a:moveTo>
                      <a:lnTo>
                        <a:pt x="28" y="0"/>
                      </a:lnTo>
                      <a:lnTo>
                        <a:pt x="24" y="4"/>
                      </a:lnTo>
                      <a:lnTo>
                        <a:pt x="22" y="5"/>
                      </a:lnTo>
                      <a:lnTo>
                        <a:pt x="19" y="10"/>
                      </a:lnTo>
                      <a:lnTo>
                        <a:pt x="13" y="16"/>
                      </a:lnTo>
                      <a:lnTo>
                        <a:pt x="6" y="3"/>
                      </a:lnTo>
                      <a:lnTo>
                        <a:pt x="9" y="20"/>
                      </a:lnTo>
                      <a:lnTo>
                        <a:pt x="0" y="30"/>
                      </a:lnTo>
                      <a:lnTo>
                        <a:pt x="3" y="36"/>
                      </a:ln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8" name="Freeform 3645"/>
                <p:cNvSpPr>
                  <a:spLocks/>
                </p:cNvSpPr>
                <p:nvPr/>
              </p:nvSpPr>
              <p:spPr bwMode="auto">
                <a:xfrm>
                  <a:off x="1744" y="1678"/>
                  <a:ext cx="7" cy="4"/>
                </a:xfrm>
                <a:custGeom>
                  <a:avLst/>
                  <a:gdLst>
                    <a:gd name="T0" fmla="*/ 41 w 41"/>
                    <a:gd name="T1" fmla="*/ 5 h 24"/>
                    <a:gd name="T2" fmla="*/ 39 w 41"/>
                    <a:gd name="T3" fmla="*/ 0 h 24"/>
                    <a:gd name="T4" fmla="*/ 0 w 41"/>
                    <a:gd name="T5" fmla="*/ 20 h 24"/>
                    <a:gd name="T6" fmla="*/ 2 w 41"/>
                    <a:gd name="T7" fmla="*/ 24 h 24"/>
                    <a:gd name="T8" fmla="*/ 32 w 41"/>
                    <a:gd name="T9" fmla="*/ 9 h 24"/>
                    <a:gd name="T10" fmla="*/ 32 w 41"/>
                    <a:gd name="T11" fmla="*/ 9 h 24"/>
                    <a:gd name="T12" fmla="*/ 41 w 41"/>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41" h="24">
                      <a:moveTo>
                        <a:pt x="41" y="5"/>
                      </a:moveTo>
                      <a:lnTo>
                        <a:pt x="39" y="0"/>
                      </a:lnTo>
                      <a:lnTo>
                        <a:pt x="0" y="20"/>
                      </a:lnTo>
                      <a:lnTo>
                        <a:pt x="2" y="24"/>
                      </a:lnTo>
                      <a:lnTo>
                        <a:pt x="32" y="9"/>
                      </a:lnTo>
                      <a:lnTo>
                        <a:pt x="32" y="9"/>
                      </a:lnTo>
                      <a:lnTo>
                        <a:pt x="4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29" name="Freeform 3646"/>
                <p:cNvSpPr>
                  <a:spLocks/>
                </p:cNvSpPr>
                <p:nvPr/>
              </p:nvSpPr>
              <p:spPr bwMode="auto">
                <a:xfrm>
                  <a:off x="1746" y="1679"/>
                  <a:ext cx="5" cy="7"/>
                </a:xfrm>
                <a:custGeom>
                  <a:avLst/>
                  <a:gdLst>
                    <a:gd name="T0" fmla="*/ 28 w 28"/>
                    <a:gd name="T1" fmla="*/ 0 h 39"/>
                    <a:gd name="T2" fmla="*/ 19 w 28"/>
                    <a:gd name="T3" fmla="*/ 4 h 39"/>
                    <a:gd name="T4" fmla="*/ 0 w 28"/>
                    <a:gd name="T5" fmla="*/ 39 h 39"/>
                    <a:gd name="T6" fmla="*/ 8 w 28"/>
                    <a:gd name="T7" fmla="*/ 35 h 39"/>
                    <a:gd name="T8" fmla="*/ 28 w 28"/>
                    <a:gd name="T9" fmla="*/ 0 h 39"/>
                  </a:gdLst>
                  <a:ahLst/>
                  <a:cxnLst>
                    <a:cxn ang="0">
                      <a:pos x="T0" y="T1"/>
                    </a:cxn>
                    <a:cxn ang="0">
                      <a:pos x="T2" y="T3"/>
                    </a:cxn>
                    <a:cxn ang="0">
                      <a:pos x="T4" y="T5"/>
                    </a:cxn>
                    <a:cxn ang="0">
                      <a:pos x="T6" y="T7"/>
                    </a:cxn>
                    <a:cxn ang="0">
                      <a:pos x="T8" y="T9"/>
                    </a:cxn>
                  </a:cxnLst>
                  <a:rect l="0" t="0" r="r" b="b"/>
                  <a:pathLst>
                    <a:path w="28" h="39">
                      <a:moveTo>
                        <a:pt x="28" y="0"/>
                      </a:moveTo>
                      <a:lnTo>
                        <a:pt x="19" y="4"/>
                      </a:lnTo>
                      <a:lnTo>
                        <a:pt x="0" y="39"/>
                      </a:lnTo>
                      <a:lnTo>
                        <a:pt x="8" y="3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0" name="Freeform 3647"/>
                <p:cNvSpPr>
                  <a:spLocks/>
                </p:cNvSpPr>
                <p:nvPr/>
              </p:nvSpPr>
              <p:spPr bwMode="auto">
                <a:xfrm>
                  <a:off x="1746" y="1682"/>
                  <a:ext cx="7" cy="5"/>
                </a:xfrm>
                <a:custGeom>
                  <a:avLst/>
                  <a:gdLst>
                    <a:gd name="T0" fmla="*/ 40 w 40"/>
                    <a:gd name="T1" fmla="*/ 5 h 24"/>
                    <a:gd name="T2" fmla="*/ 38 w 40"/>
                    <a:gd name="T3" fmla="*/ 0 h 24"/>
                    <a:gd name="T4" fmla="*/ 8 w 40"/>
                    <a:gd name="T5" fmla="*/ 15 h 24"/>
                    <a:gd name="T6" fmla="*/ 8 w 40"/>
                    <a:gd name="T7" fmla="*/ 15 h 24"/>
                    <a:gd name="T8" fmla="*/ 0 w 40"/>
                    <a:gd name="T9" fmla="*/ 19 h 24"/>
                    <a:gd name="T10" fmla="*/ 2 w 40"/>
                    <a:gd name="T11" fmla="*/ 24 h 24"/>
                    <a:gd name="T12" fmla="*/ 40 w 40"/>
                    <a:gd name="T13" fmla="*/ 5 h 24"/>
                  </a:gdLst>
                  <a:ahLst/>
                  <a:cxnLst>
                    <a:cxn ang="0">
                      <a:pos x="T0" y="T1"/>
                    </a:cxn>
                    <a:cxn ang="0">
                      <a:pos x="T2" y="T3"/>
                    </a:cxn>
                    <a:cxn ang="0">
                      <a:pos x="T4" y="T5"/>
                    </a:cxn>
                    <a:cxn ang="0">
                      <a:pos x="T6" y="T7"/>
                    </a:cxn>
                    <a:cxn ang="0">
                      <a:pos x="T8" y="T9"/>
                    </a:cxn>
                    <a:cxn ang="0">
                      <a:pos x="T10" y="T11"/>
                    </a:cxn>
                    <a:cxn ang="0">
                      <a:pos x="T12" y="T13"/>
                    </a:cxn>
                  </a:cxnLst>
                  <a:rect l="0" t="0" r="r" b="b"/>
                  <a:pathLst>
                    <a:path w="40" h="24">
                      <a:moveTo>
                        <a:pt x="40" y="5"/>
                      </a:moveTo>
                      <a:lnTo>
                        <a:pt x="38" y="0"/>
                      </a:lnTo>
                      <a:lnTo>
                        <a:pt x="8" y="15"/>
                      </a:lnTo>
                      <a:lnTo>
                        <a:pt x="8" y="15"/>
                      </a:lnTo>
                      <a:lnTo>
                        <a:pt x="0" y="19"/>
                      </a:lnTo>
                      <a:lnTo>
                        <a:pt x="2" y="24"/>
                      </a:lnTo>
                      <a:lnTo>
                        <a:pt x="4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1" name="Freeform 3648"/>
                <p:cNvSpPr>
                  <a:spLocks/>
                </p:cNvSpPr>
                <p:nvPr/>
              </p:nvSpPr>
              <p:spPr bwMode="auto">
                <a:xfrm>
                  <a:off x="1747" y="1687"/>
                  <a:ext cx="8" cy="3"/>
                </a:xfrm>
                <a:custGeom>
                  <a:avLst/>
                  <a:gdLst>
                    <a:gd name="T0" fmla="*/ 49 w 49"/>
                    <a:gd name="T1" fmla="*/ 6 h 24"/>
                    <a:gd name="T2" fmla="*/ 46 w 49"/>
                    <a:gd name="T3" fmla="*/ 0 h 24"/>
                    <a:gd name="T4" fmla="*/ 0 w 49"/>
                    <a:gd name="T5" fmla="*/ 5 h 24"/>
                    <a:gd name="T6" fmla="*/ 3 w 49"/>
                    <a:gd name="T7" fmla="*/ 10 h 24"/>
                    <a:gd name="T8" fmla="*/ 17 w 49"/>
                    <a:gd name="T9" fmla="*/ 8 h 24"/>
                    <a:gd name="T10" fmla="*/ 25 w 49"/>
                    <a:gd name="T11" fmla="*/ 24 h 24"/>
                    <a:gd name="T12" fmla="*/ 22 w 49"/>
                    <a:gd name="T13" fmla="*/ 8 h 24"/>
                    <a:gd name="T14" fmla="*/ 35 w 49"/>
                    <a:gd name="T15" fmla="*/ 6 h 24"/>
                    <a:gd name="T16" fmla="*/ 38 w 49"/>
                    <a:gd name="T17" fmla="*/ 6 h 24"/>
                    <a:gd name="T18" fmla="*/ 43 w 49"/>
                    <a:gd name="T19" fmla="*/ 5 h 24"/>
                    <a:gd name="T20" fmla="*/ 43 w 49"/>
                    <a:gd name="T21" fmla="*/ 5 h 24"/>
                    <a:gd name="T22" fmla="*/ 49 w 49"/>
                    <a:gd name="T2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24">
                      <a:moveTo>
                        <a:pt x="49" y="6"/>
                      </a:moveTo>
                      <a:lnTo>
                        <a:pt x="46" y="0"/>
                      </a:lnTo>
                      <a:lnTo>
                        <a:pt x="0" y="5"/>
                      </a:lnTo>
                      <a:lnTo>
                        <a:pt x="3" y="10"/>
                      </a:lnTo>
                      <a:lnTo>
                        <a:pt x="17" y="8"/>
                      </a:lnTo>
                      <a:lnTo>
                        <a:pt x="25" y="24"/>
                      </a:lnTo>
                      <a:lnTo>
                        <a:pt x="22" y="8"/>
                      </a:lnTo>
                      <a:lnTo>
                        <a:pt x="35" y="6"/>
                      </a:lnTo>
                      <a:lnTo>
                        <a:pt x="38" y="6"/>
                      </a:lnTo>
                      <a:lnTo>
                        <a:pt x="43" y="5"/>
                      </a:lnTo>
                      <a:lnTo>
                        <a:pt x="43" y="5"/>
                      </a:lnTo>
                      <a:lnTo>
                        <a:pt x="49"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2" name="Freeform 3649"/>
                <p:cNvSpPr>
                  <a:spLocks/>
                </p:cNvSpPr>
                <p:nvPr/>
              </p:nvSpPr>
              <p:spPr bwMode="auto">
                <a:xfrm>
                  <a:off x="1750" y="1687"/>
                  <a:ext cx="5" cy="6"/>
                </a:xfrm>
                <a:custGeom>
                  <a:avLst/>
                  <a:gdLst>
                    <a:gd name="T0" fmla="*/ 34 w 34"/>
                    <a:gd name="T1" fmla="*/ 1 h 35"/>
                    <a:gd name="T2" fmla="*/ 28 w 34"/>
                    <a:gd name="T3" fmla="*/ 0 h 35"/>
                    <a:gd name="T4" fmla="*/ 25 w 34"/>
                    <a:gd name="T5" fmla="*/ 3 h 35"/>
                    <a:gd name="T6" fmla="*/ 23 w 34"/>
                    <a:gd name="T7" fmla="*/ 5 h 35"/>
                    <a:gd name="T8" fmla="*/ 19 w 34"/>
                    <a:gd name="T9" fmla="*/ 9 h 35"/>
                    <a:gd name="T10" fmla="*/ 13 w 34"/>
                    <a:gd name="T11" fmla="*/ 16 h 35"/>
                    <a:gd name="T12" fmla="*/ 7 w 34"/>
                    <a:gd name="T13" fmla="*/ 3 h 35"/>
                    <a:gd name="T14" fmla="*/ 10 w 34"/>
                    <a:gd name="T15" fmla="*/ 19 h 35"/>
                    <a:gd name="T16" fmla="*/ 0 w 34"/>
                    <a:gd name="T17" fmla="*/ 30 h 35"/>
                    <a:gd name="T18" fmla="*/ 3 w 34"/>
                    <a:gd name="T19" fmla="*/ 35 h 35"/>
                    <a:gd name="T20" fmla="*/ 34 w 34"/>
                    <a:gd name="T2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5">
                      <a:moveTo>
                        <a:pt x="34" y="1"/>
                      </a:moveTo>
                      <a:lnTo>
                        <a:pt x="28" y="0"/>
                      </a:lnTo>
                      <a:lnTo>
                        <a:pt x="25" y="3"/>
                      </a:lnTo>
                      <a:lnTo>
                        <a:pt x="23" y="5"/>
                      </a:lnTo>
                      <a:lnTo>
                        <a:pt x="19" y="9"/>
                      </a:lnTo>
                      <a:lnTo>
                        <a:pt x="13" y="16"/>
                      </a:lnTo>
                      <a:lnTo>
                        <a:pt x="7" y="3"/>
                      </a:lnTo>
                      <a:lnTo>
                        <a:pt x="10" y="19"/>
                      </a:lnTo>
                      <a:lnTo>
                        <a:pt x="0" y="30"/>
                      </a:lnTo>
                      <a:lnTo>
                        <a:pt x="3" y="35"/>
                      </a:ln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3" name="Line 3650"/>
                <p:cNvSpPr>
                  <a:spLocks noChangeShapeType="1"/>
                </p:cNvSpPr>
                <p:nvPr/>
              </p:nvSpPr>
              <p:spPr bwMode="auto">
                <a:xfrm flipH="1">
                  <a:off x="1741" y="3016"/>
                  <a:ext cx="71"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4" name="Line 3651"/>
                <p:cNvSpPr>
                  <a:spLocks noChangeShapeType="1"/>
                </p:cNvSpPr>
                <p:nvPr/>
              </p:nvSpPr>
              <p:spPr bwMode="auto">
                <a:xfrm flipH="1">
                  <a:off x="1798" y="3057"/>
                  <a:ext cx="15"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5" name="Freeform 3652"/>
                <p:cNvSpPr>
                  <a:spLocks/>
                </p:cNvSpPr>
                <p:nvPr/>
              </p:nvSpPr>
              <p:spPr bwMode="auto">
                <a:xfrm>
                  <a:off x="1822" y="3062"/>
                  <a:ext cx="4" cy="3"/>
                </a:xfrm>
                <a:custGeom>
                  <a:avLst/>
                  <a:gdLst>
                    <a:gd name="T0" fmla="*/ 0 w 21"/>
                    <a:gd name="T1" fmla="*/ 0 h 21"/>
                    <a:gd name="T2" fmla="*/ 1 w 21"/>
                    <a:gd name="T3" fmla="*/ 5 h 21"/>
                    <a:gd name="T4" fmla="*/ 3 w 21"/>
                    <a:gd name="T5" fmla="*/ 11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6" name="Line 3653"/>
                <p:cNvSpPr>
                  <a:spLocks noChangeShapeType="1"/>
                </p:cNvSpPr>
                <p:nvPr/>
              </p:nvSpPr>
              <p:spPr bwMode="auto">
                <a:xfrm flipH="1">
                  <a:off x="1826" y="306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7" name="Freeform 3654"/>
                <p:cNvSpPr>
                  <a:spLocks/>
                </p:cNvSpPr>
                <p:nvPr/>
              </p:nvSpPr>
              <p:spPr bwMode="auto">
                <a:xfrm>
                  <a:off x="1833" y="2994"/>
                  <a:ext cx="3" cy="3"/>
                </a:xfrm>
                <a:custGeom>
                  <a:avLst/>
                  <a:gdLst>
                    <a:gd name="T0" fmla="*/ 21 w 21"/>
                    <a:gd name="T1" fmla="*/ 21 h 21"/>
                    <a:gd name="T2" fmla="*/ 20 w 21"/>
                    <a:gd name="T3" fmla="*/ 16 h 21"/>
                    <a:gd name="T4" fmla="*/ 18 w 21"/>
                    <a:gd name="T5" fmla="*/ 11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8" name="Freeform 3655"/>
                <p:cNvSpPr>
                  <a:spLocks/>
                </p:cNvSpPr>
                <p:nvPr/>
              </p:nvSpPr>
              <p:spPr bwMode="auto">
                <a:xfrm>
                  <a:off x="1822" y="2994"/>
                  <a:ext cx="4" cy="3"/>
                </a:xfrm>
                <a:custGeom>
                  <a:avLst/>
                  <a:gdLst>
                    <a:gd name="T0" fmla="*/ 21 w 21"/>
                    <a:gd name="T1" fmla="*/ 0 h 21"/>
                    <a:gd name="T2" fmla="*/ 16 w 21"/>
                    <a:gd name="T3" fmla="*/ 1 h 21"/>
                    <a:gd name="T4" fmla="*/ 11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39" name="Line 3656"/>
                <p:cNvSpPr>
                  <a:spLocks noChangeShapeType="1"/>
                </p:cNvSpPr>
                <p:nvPr/>
              </p:nvSpPr>
              <p:spPr bwMode="auto">
                <a:xfrm>
                  <a:off x="1826" y="299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0" name="Line 3657"/>
                <p:cNvSpPr>
                  <a:spLocks noChangeShapeType="1"/>
                </p:cNvSpPr>
                <p:nvPr/>
              </p:nvSpPr>
              <p:spPr bwMode="auto">
                <a:xfrm flipH="1" flipV="1">
                  <a:off x="1836" y="2997"/>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1" name="Line 3658"/>
                <p:cNvSpPr>
                  <a:spLocks noChangeShapeType="1"/>
                </p:cNvSpPr>
                <p:nvPr/>
              </p:nvSpPr>
              <p:spPr bwMode="auto">
                <a:xfrm flipH="1" flipV="1">
                  <a:off x="1822" y="2997"/>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2" name="Freeform 3659"/>
                <p:cNvSpPr>
                  <a:spLocks/>
                </p:cNvSpPr>
                <p:nvPr/>
              </p:nvSpPr>
              <p:spPr bwMode="auto">
                <a:xfrm>
                  <a:off x="1833" y="2994"/>
                  <a:ext cx="3" cy="3"/>
                </a:xfrm>
                <a:custGeom>
                  <a:avLst/>
                  <a:gdLst>
                    <a:gd name="T0" fmla="*/ 21 w 21"/>
                    <a:gd name="T1" fmla="*/ 21 h 21"/>
                    <a:gd name="T2" fmla="*/ 20 w 21"/>
                    <a:gd name="T3" fmla="*/ 16 h 21"/>
                    <a:gd name="T4" fmla="*/ 18 w 21"/>
                    <a:gd name="T5" fmla="*/ 11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1"/>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3" name="Freeform 3660"/>
                <p:cNvSpPr>
                  <a:spLocks/>
                </p:cNvSpPr>
                <p:nvPr/>
              </p:nvSpPr>
              <p:spPr bwMode="auto">
                <a:xfrm>
                  <a:off x="1822" y="2994"/>
                  <a:ext cx="4" cy="3"/>
                </a:xfrm>
                <a:custGeom>
                  <a:avLst/>
                  <a:gdLst>
                    <a:gd name="T0" fmla="*/ 21 w 21"/>
                    <a:gd name="T1" fmla="*/ 0 h 21"/>
                    <a:gd name="T2" fmla="*/ 16 w 21"/>
                    <a:gd name="T3" fmla="*/ 1 h 21"/>
                    <a:gd name="T4" fmla="*/ 11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4" name="Line 3661"/>
                <p:cNvSpPr>
                  <a:spLocks noChangeShapeType="1"/>
                </p:cNvSpPr>
                <p:nvPr/>
              </p:nvSpPr>
              <p:spPr bwMode="auto">
                <a:xfrm>
                  <a:off x="1826" y="299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5" name="Line 3662"/>
                <p:cNvSpPr>
                  <a:spLocks noChangeShapeType="1"/>
                </p:cNvSpPr>
                <p:nvPr/>
              </p:nvSpPr>
              <p:spPr bwMode="auto">
                <a:xfrm flipH="1" flipV="1">
                  <a:off x="1836" y="2997"/>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6" name="Line 3663"/>
                <p:cNvSpPr>
                  <a:spLocks noChangeShapeType="1"/>
                </p:cNvSpPr>
                <p:nvPr/>
              </p:nvSpPr>
              <p:spPr bwMode="auto">
                <a:xfrm flipH="1" flipV="1">
                  <a:off x="1822" y="2997"/>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7" name="Freeform 3664"/>
                <p:cNvSpPr>
                  <a:spLocks/>
                </p:cNvSpPr>
                <p:nvPr/>
              </p:nvSpPr>
              <p:spPr bwMode="auto">
                <a:xfrm>
                  <a:off x="1833" y="3062"/>
                  <a:ext cx="3" cy="3"/>
                </a:xfrm>
                <a:custGeom>
                  <a:avLst/>
                  <a:gdLst>
                    <a:gd name="T0" fmla="*/ 0 w 21"/>
                    <a:gd name="T1" fmla="*/ 21 h 21"/>
                    <a:gd name="T2" fmla="*/ 5 w 21"/>
                    <a:gd name="T3" fmla="*/ 20 h 21"/>
                    <a:gd name="T4" fmla="*/ 11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8" name="Line 3665"/>
                <p:cNvSpPr>
                  <a:spLocks noChangeShapeType="1"/>
                </p:cNvSpPr>
                <p:nvPr/>
              </p:nvSpPr>
              <p:spPr bwMode="auto">
                <a:xfrm flipH="1" flipV="1">
                  <a:off x="1848" y="290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9" name="Line 3666"/>
                <p:cNvSpPr>
                  <a:spLocks noChangeShapeType="1"/>
                </p:cNvSpPr>
                <p:nvPr/>
              </p:nvSpPr>
              <p:spPr bwMode="auto">
                <a:xfrm flipH="1" flipV="1">
                  <a:off x="1847" y="2822"/>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0" name="Line 3667"/>
                <p:cNvSpPr>
                  <a:spLocks noChangeShapeType="1"/>
                </p:cNvSpPr>
                <p:nvPr/>
              </p:nvSpPr>
              <p:spPr bwMode="auto">
                <a:xfrm flipH="1">
                  <a:off x="1848" y="297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1" name="Freeform 3668"/>
                <p:cNvSpPr>
                  <a:spLocks/>
                </p:cNvSpPr>
                <p:nvPr/>
              </p:nvSpPr>
              <p:spPr bwMode="auto">
                <a:xfrm>
                  <a:off x="1832" y="2976"/>
                  <a:ext cx="3" cy="3"/>
                </a:xfrm>
                <a:custGeom>
                  <a:avLst/>
                  <a:gdLst>
                    <a:gd name="T0" fmla="*/ 0 w 22"/>
                    <a:gd name="T1" fmla="*/ 21 h 21"/>
                    <a:gd name="T2" fmla="*/ 6 w 22"/>
                    <a:gd name="T3" fmla="*/ 20 h 21"/>
                    <a:gd name="T4" fmla="*/ 11 w 22"/>
                    <a:gd name="T5" fmla="*/ 18 h 21"/>
                    <a:gd name="T6" fmla="*/ 15 w 22"/>
                    <a:gd name="T7" fmla="*/ 15 h 21"/>
                    <a:gd name="T8" fmla="*/ 19 w 22"/>
                    <a:gd name="T9" fmla="*/ 11 h 21"/>
                    <a:gd name="T10" fmla="*/ 21 w 22"/>
                    <a:gd name="T11" fmla="*/ 6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9" y="11"/>
                      </a:lnTo>
                      <a:lnTo>
                        <a:pt x="21"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2" name="Freeform 3669"/>
                <p:cNvSpPr>
                  <a:spLocks/>
                </p:cNvSpPr>
                <p:nvPr/>
              </p:nvSpPr>
              <p:spPr bwMode="auto">
                <a:xfrm>
                  <a:off x="1821" y="2976"/>
                  <a:ext cx="3" cy="3"/>
                </a:xfrm>
                <a:custGeom>
                  <a:avLst/>
                  <a:gdLst>
                    <a:gd name="T0" fmla="*/ 0 w 22"/>
                    <a:gd name="T1" fmla="*/ 0 h 21"/>
                    <a:gd name="T2" fmla="*/ 2 w 22"/>
                    <a:gd name="T3" fmla="*/ 6 h 21"/>
                    <a:gd name="T4" fmla="*/ 4 w 22"/>
                    <a:gd name="T5" fmla="*/ 11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2" y="6"/>
                      </a:lnTo>
                      <a:lnTo>
                        <a:pt x="4" y="11"/>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3" name="Line 3670"/>
                <p:cNvSpPr>
                  <a:spLocks noChangeShapeType="1"/>
                </p:cNvSpPr>
                <p:nvPr/>
              </p:nvSpPr>
              <p:spPr bwMode="auto">
                <a:xfrm flipH="1">
                  <a:off x="1824" y="297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4" name="Freeform 3671"/>
                <p:cNvSpPr>
                  <a:spLocks/>
                </p:cNvSpPr>
                <p:nvPr/>
              </p:nvSpPr>
              <p:spPr bwMode="auto">
                <a:xfrm>
                  <a:off x="1831" y="2908"/>
                  <a:ext cx="4" cy="3"/>
                </a:xfrm>
                <a:custGeom>
                  <a:avLst/>
                  <a:gdLst>
                    <a:gd name="T0" fmla="*/ 22 w 22"/>
                    <a:gd name="T1" fmla="*/ 21 h 21"/>
                    <a:gd name="T2" fmla="*/ 21 w 22"/>
                    <a:gd name="T3" fmla="*/ 16 h 21"/>
                    <a:gd name="T4" fmla="*/ 18 w 22"/>
                    <a:gd name="T5" fmla="*/ 11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5" name="Freeform 3672"/>
                <p:cNvSpPr>
                  <a:spLocks/>
                </p:cNvSpPr>
                <p:nvPr/>
              </p:nvSpPr>
              <p:spPr bwMode="auto">
                <a:xfrm>
                  <a:off x="1821" y="2908"/>
                  <a:ext cx="3" cy="3"/>
                </a:xfrm>
                <a:custGeom>
                  <a:avLst/>
                  <a:gdLst>
                    <a:gd name="T0" fmla="*/ 22 w 22"/>
                    <a:gd name="T1" fmla="*/ 0 h 21"/>
                    <a:gd name="T2" fmla="*/ 16 w 22"/>
                    <a:gd name="T3" fmla="*/ 1 h 21"/>
                    <a:gd name="T4" fmla="*/ 11 w 22"/>
                    <a:gd name="T5" fmla="*/ 3 h 21"/>
                    <a:gd name="T6" fmla="*/ 7 w 22"/>
                    <a:gd name="T7" fmla="*/ 6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6" name="Line 3673"/>
                <p:cNvSpPr>
                  <a:spLocks noChangeShapeType="1"/>
                </p:cNvSpPr>
                <p:nvPr/>
              </p:nvSpPr>
              <p:spPr bwMode="auto">
                <a:xfrm>
                  <a:off x="1824" y="290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7" name="Line 3674"/>
                <p:cNvSpPr>
                  <a:spLocks noChangeShapeType="1"/>
                </p:cNvSpPr>
                <p:nvPr/>
              </p:nvSpPr>
              <p:spPr bwMode="auto">
                <a:xfrm flipH="1" flipV="1">
                  <a:off x="1835" y="2911"/>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8" name="Line 3675"/>
                <p:cNvSpPr>
                  <a:spLocks noChangeShapeType="1"/>
                </p:cNvSpPr>
                <p:nvPr/>
              </p:nvSpPr>
              <p:spPr bwMode="auto">
                <a:xfrm flipH="1" flipV="1">
                  <a:off x="1821" y="2911"/>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59" name="Freeform 3676"/>
                <p:cNvSpPr>
                  <a:spLocks/>
                </p:cNvSpPr>
                <p:nvPr/>
              </p:nvSpPr>
              <p:spPr bwMode="auto">
                <a:xfrm>
                  <a:off x="1831" y="2908"/>
                  <a:ext cx="4" cy="3"/>
                </a:xfrm>
                <a:custGeom>
                  <a:avLst/>
                  <a:gdLst>
                    <a:gd name="T0" fmla="*/ 22 w 22"/>
                    <a:gd name="T1" fmla="*/ 21 h 21"/>
                    <a:gd name="T2" fmla="*/ 21 w 22"/>
                    <a:gd name="T3" fmla="*/ 16 h 21"/>
                    <a:gd name="T4" fmla="*/ 18 w 22"/>
                    <a:gd name="T5" fmla="*/ 11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0" name="Freeform 3677"/>
                <p:cNvSpPr>
                  <a:spLocks/>
                </p:cNvSpPr>
                <p:nvPr/>
              </p:nvSpPr>
              <p:spPr bwMode="auto">
                <a:xfrm>
                  <a:off x="1821" y="2908"/>
                  <a:ext cx="3" cy="3"/>
                </a:xfrm>
                <a:custGeom>
                  <a:avLst/>
                  <a:gdLst>
                    <a:gd name="T0" fmla="*/ 22 w 22"/>
                    <a:gd name="T1" fmla="*/ 0 h 21"/>
                    <a:gd name="T2" fmla="*/ 16 w 22"/>
                    <a:gd name="T3" fmla="*/ 1 h 21"/>
                    <a:gd name="T4" fmla="*/ 11 w 22"/>
                    <a:gd name="T5" fmla="*/ 3 h 21"/>
                    <a:gd name="T6" fmla="*/ 7 w 22"/>
                    <a:gd name="T7" fmla="*/ 6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1" name="Line 3678"/>
                <p:cNvSpPr>
                  <a:spLocks noChangeShapeType="1"/>
                </p:cNvSpPr>
                <p:nvPr/>
              </p:nvSpPr>
              <p:spPr bwMode="auto">
                <a:xfrm>
                  <a:off x="1824" y="290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2" name="Line 3679"/>
                <p:cNvSpPr>
                  <a:spLocks noChangeShapeType="1"/>
                </p:cNvSpPr>
                <p:nvPr/>
              </p:nvSpPr>
              <p:spPr bwMode="auto">
                <a:xfrm flipH="1" flipV="1">
                  <a:off x="1821" y="2911"/>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3" name="Line 3680"/>
                <p:cNvSpPr>
                  <a:spLocks noChangeShapeType="1"/>
                </p:cNvSpPr>
                <p:nvPr/>
              </p:nvSpPr>
              <p:spPr bwMode="auto">
                <a:xfrm flipH="1" flipV="1">
                  <a:off x="1835" y="2911"/>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4" name="Line 3681"/>
                <p:cNvSpPr>
                  <a:spLocks noChangeShapeType="1"/>
                </p:cNvSpPr>
                <p:nvPr/>
              </p:nvSpPr>
              <p:spPr bwMode="auto">
                <a:xfrm flipH="1">
                  <a:off x="1826" y="289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5" name="Freeform 3682"/>
                <p:cNvSpPr>
                  <a:spLocks/>
                </p:cNvSpPr>
                <p:nvPr/>
              </p:nvSpPr>
              <p:spPr bwMode="auto">
                <a:xfrm>
                  <a:off x="1823" y="2890"/>
                  <a:ext cx="3" cy="4"/>
                </a:xfrm>
                <a:custGeom>
                  <a:avLst/>
                  <a:gdLst>
                    <a:gd name="T0" fmla="*/ 0 w 21"/>
                    <a:gd name="T1" fmla="*/ 0 h 21"/>
                    <a:gd name="T2" fmla="*/ 1 w 21"/>
                    <a:gd name="T3" fmla="*/ 5 h 21"/>
                    <a:gd name="T4" fmla="*/ 3 w 21"/>
                    <a:gd name="T5" fmla="*/ 10 h 21"/>
                    <a:gd name="T6" fmla="*/ 7 w 21"/>
                    <a:gd name="T7" fmla="*/ 14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7" y="14"/>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6" name="Freeform 3683"/>
                <p:cNvSpPr>
                  <a:spLocks/>
                </p:cNvSpPr>
                <p:nvPr/>
              </p:nvSpPr>
              <p:spPr bwMode="auto">
                <a:xfrm>
                  <a:off x="1833" y="2890"/>
                  <a:ext cx="4" cy="4"/>
                </a:xfrm>
                <a:custGeom>
                  <a:avLst/>
                  <a:gdLst>
                    <a:gd name="T0" fmla="*/ 0 w 21"/>
                    <a:gd name="T1" fmla="*/ 21 h 21"/>
                    <a:gd name="T2" fmla="*/ 5 w 21"/>
                    <a:gd name="T3" fmla="*/ 20 h 21"/>
                    <a:gd name="T4" fmla="*/ 11 w 21"/>
                    <a:gd name="T5" fmla="*/ 18 h 21"/>
                    <a:gd name="T6" fmla="*/ 15 w 21"/>
                    <a:gd name="T7" fmla="*/ 14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4"/>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7" name="Line 3684"/>
                <p:cNvSpPr>
                  <a:spLocks noChangeShapeType="1"/>
                </p:cNvSpPr>
                <p:nvPr/>
              </p:nvSpPr>
              <p:spPr bwMode="auto">
                <a:xfrm>
                  <a:off x="1793" y="1878"/>
                  <a:ext cx="31"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8" name="Line 3685"/>
                <p:cNvSpPr>
                  <a:spLocks noChangeShapeType="1"/>
                </p:cNvSpPr>
                <p:nvPr/>
              </p:nvSpPr>
              <p:spPr bwMode="auto">
                <a:xfrm>
                  <a:off x="1729" y="1782"/>
                  <a:ext cx="48" cy="9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9" name="Freeform 3686"/>
                <p:cNvSpPr>
                  <a:spLocks/>
                </p:cNvSpPr>
                <p:nvPr/>
              </p:nvSpPr>
              <p:spPr bwMode="auto">
                <a:xfrm>
                  <a:off x="1379" y="2490"/>
                  <a:ext cx="23" cy="19"/>
                </a:xfrm>
                <a:custGeom>
                  <a:avLst/>
                  <a:gdLst>
                    <a:gd name="T0" fmla="*/ 143 w 143"/>
                    <a:gd name="T1" fmla="*/ 0 h 109"/>
                    <a:gd name="T2" fmla="*/ 134 w 143"/>
                    <a:gd name="T3" fmla="*/ 3 h 109"/>
                    <a:gd name="T4" fmla="*/ 109 w 143"/>
                    <a:gd name="T5" fmla="*/ 4 h 109"/>
                    <a:gd name="T6" fmla="*/ 87 w 143"/>
                    <a:gd name="T7" fmla="*/ 14 h 109"/>
                    <a:gd name="T8" fmla="*/ 63 w 143"/>
                    <a:gd name="T9" fmla="*/ 31 h 109"/>
                    <a:gd name="T10" fmla="*/ 42 w 143"/>
                    <a:gd name="T11" fmla="*/ 57 h 109"/>
                    <a:gd name="T12" fmla="*/ 18 w 143"/>
                    <a:gd name="T13" fmla="*/ 84 h 109"/>
                    <a:gd name="T14" fmla="*/ 1 w 143"/>
                    <a:gd name="T15" fmla="*/ 104 h 109"/>
                    <a:gd name="T16" fmla="*/ 0 w 143"/>
                    <a:gd name="T17"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109">
                      <a:moveTo>
                        <a:pt x="143" y="0"/>
                      </a:moveTo>
                      <a:lnTo>
                        <a:pt x="134" y="3"/>
                      </a:lnTo>
                      <a:lnTo>
                        <a:pt x="109" y="4"/>
                      </a:lnTo>
                      <a:lnTo>
                        <a:pt x="87" y="14"/>
                      </a:lnTo>
                      <a:lnTo>
                        <a:pt x="63" y="31"/>
                      </a:lnTo>
                      <a:lnTo>
                        <a:pt x="42" y="57"/>
                      </a:lnTo>
                      <a:lnTo>
                        <a:pt x="18" y="84"/>
                      </a:lnTo>
                      <a:lnTo>
                        <a:pt x="1" y="104"/>
                      </a:lnTo>
                      <a:lnTo>
                        <a:pt x="0" y="10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0" name="Freeform 3687"/>
                <p:cNvSpPr>
                  <a:spLocks/>
                </p:cNvSpPr>
                <p:nvPr/>
              </p:nvSpPr>
              <p:spPr bwMode="auto">
                <a:xfrm>
                  <a:off x="1376" y="2488"/>
                  <a:ext cx="25" cy="20"/>
                </a:xfrm>
                <a:custGeom>
                  <a:avLst/>
                  <a:gdLst>
                    <a:gd name="T0" fmla="*/ 155 w 155"/>
                    <a:gd name="T1" fmla="*/ 0 h 121"/>
                    <a:gd name="T2" fmla="*/ 147 w 155"/>
                    <a:gd name="T3" fmla="*/ 2 h 121"/>
                    <a:gd name="T4" fmla="*/ 123 w 155"/>
                    <a:gd name="T5" fmla="*/ 3 h 121"/>
                    <a:gd name="T6" fmla="*/ 95 w 155"/>
                    <a:gd name="T7" fmla="*/ 15 h 121"/>
                    <a:gd name="T8" fmla="*/ 68 w 155"/>
                    <a:gd name="T9" fmla="*/ 34 h 121"/>
                    <a:gd name="T10" fmla="*/ 46 w 155"/>
                    <a:gd name="T11" fmla="*/ 62 h 121"/>
                    <a:gd name="T12" fmla="*/ 23 w 155"/>
                    <a:gd name="T13" fmla="*/ 88 h 121"/>
                    <a:gd name="T14" fmla="*/ 2 w 155"/>
                    <a:gd name="T15" fmla="*/ 113 h 121"/>
                    <a:gd name="T16" fmla="*/ 0 w 155"/>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21">
                      <a:moveTo>
                        <a:pt x="155" y="0"/>
                      </a:moveTo>
                      <a:lnTo>
                        <a:pt x="147" y="2"/>
                      </a:lnTo>
                      <a:lnTo>
                        <a:pt x="123" y="3"/>
                      </a:lnTo>
                      <a:lnTo>
                        <a:pt x="95" y="15"/>
                      </a:lnTo>
                      <a:lnTo>
                        <a:pt x="68" y="34"/>
                      </a:lnTo>
                      <a:lnTo>
                        <a:pt x="46" y="62"/>
                      </a:lnTo>
                      <a:lnTo>
                        <a:pt x="23" y="88"/>
                      </a:lnTo>
                      <a:lnTo>
                        <a:pt x="2" y="113"/>
                      </a:lnTo>
                      <a:lnTo>
                        <a:pt x="0" y="1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1" name="Freeform 3688"/>
                <p:cNvSpPr>
                  <a:spLocks/>
                </p:cNvSpPr>
                <p:nvPr/>
              </p:nvSpPr>
              <p:spPr bwMode="auto">
                <a:xfrm>
                  <a:off x="1402" y="2490"/>
                  <a:ext cx="10" cy="36"/>
                </a:xfrm>
                <a:custGeom>
                  <a:avLst/>
                  <a:gdLst>
                    <a:gd name="T0" fmla="*/ 0 w 62"/>
                    <a:gd name="T1" fmla="*/ 0 h 211"/>
                    <a:gd name="T2" fmla="*/ 2 w 62"/>
                    <a:gd name="T3" fmla="*/ 11 h 211"/>
                    <a:gd name="T4" fmla="*/ 16 w 62"/>
                    <a:gd name="T5" fmla="*/ 56 h 211"/>
                    <a:gd name="T6" fmla="*/ 36 w 62"/>
                    <a:gd name="T7" fmla="*/ 104 h 211"/>
                    <a:gd name="T8" fmla="*/ 52 w 62"/>
                    <a:gd name="T9" fmla="*/ 160 h 211"/>
                    <a:gd name="T10" fmla="*/ 59 w 62"/>
                    <a:gd name="T11" fmla="*/ 196 h 211"/>
                    <a:gd name="T12" fmla="*/ 62 w 62"/>
                    <a:gd name="T13" fmla="*/ 211 h 211"/>
                  </a:gdLst>
                  <a:ahLst/>
                  <a:cxnLst>
                    <a:cxn ang="0">
                      <a:pos x="T0" y="T1"/>
                    </a:cxn>
                    <a:cxn ang="0">
                      <a:pos x="T2" y="T3"/>
                    </a:cxn>
                    <a:cxn ang="0">
                      <a:pos x="T4" y="T5"/>
                    </a:cxn>
                    <a:cxn ang="0">
                      <a:pos x="T6" y="T7"/>
                    </a:cxn>
                    <a:cxn ang="0">
                      <a:pos x="T8" y="T9"/>
                    </a:cxn>
                    <a:cxn ang="0">
                      <a:pos x="T10" y="T11"/>
                    </a:cxn>
                    <a:cxn ang="0">
                      <a:pos x="T12" y="T13"/>
                    </a:cxn>
                  </a:cxnLst>
                  <a:rect l="0" t="0" r="r" b="b"/>
                  <a:pathLst>
                    <a:path w="62" h="211">
                      <a:moveTo>
                        <a:pt x="0" y="0"/>
                      </a:moveTo>
                      <a:lnTo>
                        <a:pt x="2" y="11"/>
                      </a:lnTo>
                      <a:lnTo>
                        <a:pt x="16" y="56"/>
                      </a:lnTo>
                      <a:lnTo>
                        <a:pt x="36" y="104"/>
                      </a:lnTo>
                      <a:lnTo>
                        <a:pt x="52" y="160"/>
                      </a:lnTo>
                      <a:lnTo>
                        <a:pt x="59" y="196"/>
                      </a:lnTo>
                      <a:lnTo>
                        <a:pt x="62" y="2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2" name="Line 3689"/>
                <p:cNvSpPr>
                  <a:spLocks noChangeShapeType="1"/>
                </p:cNvSpPr>
                <p:nvPr/>
              </p:nvSpPr>
              <p:spPr bwMode="auto">
                <a:xfrm>
                  <a:off x="1400" y="1864"/>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3" name="Line 3690"/>
                <p:cNvSpPr>
                  <a:spLocks noChangeShapeType="1"/>
                </p:cNvSpPr>
                <p:nvPr/>
              </p:nvSpPr>
              <p:spPr bwMode="auto">
                <a:xfrm flipV="1">
                  <a:off x="1419" y="18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4" name="Line 3691"/>
                <p:cNvSpPr>
                  <a:spLocks noChangeShapeType="1"/>
                </p:cNvSpPr>
                <p:nvPr/>
              </p:nvSpPr>
              <p:spPr bwMode="auto">
                <a:xfrm flipV="1">
                  <a:off x="1440" y="186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5" name="Line 3692"/>
                <p:cNvSpPr>
                  <a:spLocks noChangeShapeType="1"/>
                </p:cNvSpPr>
                <p:nvPr/>
              </p:nvSpPr>
              <p:spPr bwMode="auto">
                <a:xfrm flipV="1">
                  <a:off x="1462" y="186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6" name="Line 3693"/>
                <p:cNvSpPr>
                  <a:spLocks noChangeShapeType="1"/>
                </p:cNvSpPr>
                <p:nvPr/>
              </p:nvSpPr>
              <p:spPr bwMode="auto">
                <a:xfrm flipV="1">
                  <a:off x="1387" y="1874"/>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7" name="Line 3694"/>
                <p:cNvSpPr>
                  <a:spLocks noChangeShapeType="1"/>
                </p:cNvSpPr>
                <p:nvPr/>
              </p:nvSpPr>
              <p:spPr bwMode="auto">
                <a:xfrm flipV="1">
                  <a:off x="1408" y="18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8" name="Line 3695"/>
                <p:cNvSpPr>
                  <a:spLocks noChangeShapeType="1"/>
                </p:cNvSpPr>
                <p:nvPr/>
              </p:nvSpPr>
              <p:spPr bwMode="auto">
                <a:xfrm flipV="1">
                  <a:off x="1430" y="18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79" name="Line 3696"/>
                <p:cNvSpPr>
                  <a:spLocks noChangeShapeType="1"/>
                </p:cNvSpPr>
                <p:nvPr/>
              </p:nvSpPr>
              <p:spPr bwMode="auto">
                <a:xfrm>
                  <a:off x="1451" y="18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0" name="Line 3697"/>
                <p:cNvSpPr>
                  <a:spLocks noChangeShapeType="1"/>
                </p:cNvSpPr>
                <p:nvPr/>
              </p:nvSpPr>
              <p:spPr bwMode="auto">
                <a:xfrm flipV="1">
                  <a:off x="1473" y="18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1" name="Line 3698"/>
                <p:cNvSpPr>
                  <a:spLocks noChangeShapeType="1"/>
                </p:cNvSpPr>
                <p:nvPr/>
              </p:nvSpPr>
              <p:spPr bwMode="auto">
                <a:xfrm>
                  <a:off x="1494" y="1873"/>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2" name="Line 3699"/>
                <p:cNvSpPr>
                  <a:spLocks noChangeShapeType="1"/>
                </p:cNvSpPr>
                <p:nvPr/>
              </p:nvSpPr>
              <p:spPr bwMode="auto">
                <a:xfrm flipV="1">
                  <a:off x="1376" y="18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3" name="Line 3700"/>
                <p:cNvSpPr>
                  <a:spLocks noChangeShapeType="1"/>
                </p:cNvSpPr>
                <p:nvPr/>
              </p:nvSpPr>
              <p:spPr bwMode="auto">
                <a:xfrm flipV="1">
                  <a:off x="1398" y="188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4" name="Line 3701"/>
                <p:cNvSpPr>
                  <a:spLocks noChangeShapeType="1"/>
                </p:cNvSpPr>
                <p:nvPr/>
              </p:nvSpPr>
              <p:spPr bwMode="auto">
                <a:xfrm flipV="1">
                  <a:off x="1419" y="188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5" name="Line 3702"/>
                <p:cNvSpPr>
                  <a:spLocks noChangeShapeType="1"/>
                </p:cNvSpPr>
                <p:nvPr/>
              </p:nvSpPr>
              <p:spPr bwMode="auto">
                <a:xfrm flipV="1">
                  <a:off x="1441" y="188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6" name="Line 3703"/>
                <p:cNvSpPr>
                  <a:spLocks noChangeShapeType="1"/>
                </p:cNvSpPr>
                <p:nvPr/>
              </p:nvSpPr>
              <p:spPr bwMode="auto">
                <a:xfrm>
                  <a:off x="1462" y="18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7" name="Line 3704"/>
                <p:cNvSpPr>
                  <a:spLocks noChangeShapeType="1"/>
                </p:cNvSpPr>
                <p:nvPr/>
              </p:nvSpPr>
              <p:spPr bwMode="auto">
                <a:xfrm flipV="1">
                  <a:off x="1483" y="18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8" name="Line 3705"/>
                <p:cNvSpPr>
                  <a:spLocks noChangeShapeType="1"/>
                </p:cNvSpPr>
                <p:nvPr/>
              </p:nvSpPr>
              <p:spPr bwMode="auto">
                <a:xfrm>
                  <a:off x="1505" y="188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9" name="Line 3706"/>
                <p:cNvSpPr>
                  <a:spLocks noChangeShapeType="1"/>
                </p:cNvSpPr>
                <p:nvPr/>
              </p:nvSpPr>
              <p:spPr bwMode="auto">
                <a:xfrm flipV="1">
                  <a:off x="1366" y="18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0" name="Line 3707"/>
                <p:cNvSpPr>
                  <a:spLocks noChangeShapeType="1"/>
                </p:cNvSpPr>
                <p:nvPr/>
              </p:nvSpPr>
              <p:spPr bwMode="auto">
                <a:xfrm flipV="1">
                  <a:off x="1387" y="189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1" name="Line 3708"/>
                <p:cNvSpPr>
                  <a:spLocks noChangeShapeType="1"/>
                </p:cNvSpPr>
                <p:nvPr/>
              </p:nvSpPr>
              <p:spPr bwMode="auto">
                <a:xfrm flipV="1">
                  <a:off x="1409" y="1895"/>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2" name="Line 3709"/>
                <p:cNvSpPr>
                  <a:spLocks noChangeShapeType="1"/>
                </p:cNvSpPr>
                <p:nvPr/>
              </p:nvSpPr>
              <p:spPr bwMode="auto">
                <a:xfrm flipV="1">
                  <a:off x="1430" y="18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3" name="Line 3710"/>
                <p:cNvSpPr>
                  <a:spLocks noChangeShapeType="1"/>
                </p:cNvSpPr>
                <p:nvPr/>
              </p:nvSpPr>
              <p:spPr bwMode="auto">
                <a:xfrm flipV="1">
                  <a:off x="1452" y="189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4" name="Line 3711"/>
                <p:cNvSpPr>
                  <a:spLocks noChangeShapeType="1"/>
                </p:cNvSpPr>
                <p:nvPr/>
              </p:nvSpPr>
              <p:spPr bwMode="auto">
                <a:xfrm flipV="1">
                  <a:off x="1473" y="189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5" name="Line 3712"/>
                <p:cNvSpPr>
                  <a:spLocks noChangeShapeType="1"/>
                </p:cNvSpPr>
                <p:nvPr/>
              </p:nvSpPr>
              <p:spPr bwMode="auto">
                <a:xfrm flipV="1">
                  <a:off x="1494" y="18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6" name="Line 3713"/>
                <p:cNvSpPr>
                  <a:spLocks noChangeShapeType="1"/>
                </p:cNvSpPr>
                <p:nvPr/>
              </p:nvSpPr>
              <p:spPr bwMode="auto">
                <a:xfrm flipV="1">
                  <a:off x="1516" y="1894"/>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7" name="Line 3714"/>
                <p:cNvSpPr>
                  <a:spLocks noChangeShapeType="1"/>
                </p:cNvSpPr>
                <p:nvPr/>
              </p:nvSpPr>
              <p:spPr bwMode="auto">
                <a:xfrm flipV="1">
                  <a:off x="1355" y="190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8" name="Line 3715"/>
                <p:cNvSpPr>
                  <a:spLocks noChangeShapeType="1"/>
                </p:cNvSpPr>
                <p:nvPr/>
              </p:nvSpPr>
              <p:spPr bwMode="auto">
                <a:xfrm flipV="1">
                  <a:off x="1377" y="190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99" name="Line 3716"/>
                <p:cNvSpPr>
                  <a:spLocks noChangeShapeType="1"/>
                </p:cNvSpPr>
                <p:nvPr/>
              </p:nvSpPr>
              <p:spPr bwMode="auto">
                <a:xfrm flipV="1">
                  <a:off x="1398" y="190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0" name="Line 3717"/>
                <p:cNvSpPr>
                  <a:spLocks noChangeShapeType="1"/>
                </p:cNvSpPr>
                <p:nvPr/>
              </p:nvSpPr>
              <p:spPr bwMode="auto">
                <a:xfrm flipV="1">
                  <a:off x="1419" y="19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1" name="Line 3718"/>
                <p:cNvSpPr>
                  <a:spLocks noChangeShapeType="1"/>
                </p:cNvSpPr>
                <p:nvPr/>
              </p:nvSpPr>
              <p:spPr bwMode="auto">
                <a:xfrm flipV="1">
                  <a:off x="1441" y="190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2" name="Line 3719"/>
                <p:cNvSpPr>
                  <a:spLocks noChangeShapeType="1"/>
                </p:cNvSpPr>
                <p:nvPr/>
              </p:nvSpPr>
              <p:spPr bwMode="auto">
                <a:xfrm flipV="1">
                  <a:off x="1462" y="190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3" name="Line 3720"/>
                <p:cNvSpPr>
                  <a:spLocks noChangeShapeType="1"/>
                </p:cNvSpPr>
                <p:nvPr/>
              </p:nvSpPr>
              <p:spPr bwMode="auto">
                <a:xfrm flipV="1">
                  <a:off x="1484" y="19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4" name="Line 3721"/>
                <p:cNvSpPr>
                  <a:spLocks noChangeShapeType="1"/>
                </p:cNvSpPr>
                <p:nvPr/>
              </p:nvSpPr>
              <p:spPr bwMode="auto">
                <a:xfrm>
                  <a:off x="1505" y="19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5" name="Line 3722"/>
                <p:cNvSpPr>
                  <a:spLocks noChangeShapeType="1"/>
                </p:cNvSpPr>
                <p:nvPr/>
              </p:nvSpPr>
              <p:spPr bwMode="auto">
                <a:xfrm flipV="1">
                  <a:off x="1526" y="1905"/>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6" name="Line 3723"/>
                <p:cNvSpPr>
                  <a:spLocks noChangeShapeType="1"/>
                </p:cNvSpPr>
                <p:nvPr/>
              </p:nvSpPr>
              <p:spPr bwMode="auto">
                <a:xfrm>
                  <a:off x="1349" y="1918"/>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7" name="Line 3724"/>
                <p:cNvSpPr>
                  <a:spLocks noChangeShapeType="1"/>
                </p:cNvSpPr>
                <p:nvPr/>
              </p:nvSpPr>
              <p:spPr bwMode="auto">
                <a:xfrm flipV="1">
                  <a:off x="1366" y="191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8" name="Line 3725"/>
                <p:cNvSpPr>
                  <a:spLocks noChangeShapeType="1"/>
                </p:cNvSpPr>
                <p:nvPr/>
              </p:nvSpPr>
              <p:spPr bwMode="auto">
                <a:xfrm flipV="1">
                  <a:off x="1388" y="191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9" name="Line 3726"/>
                <p:cNvSpPr>
                  <a:spLocks noChangeShapeType="1"/>
                </p:cNvSpPr>
                <p:nvPr/>
              </p:nvSpPr>
              <p:spPr bwMode="auto">
                <a:xfrm flipV="1">
                  <a:off x="1409" y="19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0" name="Line 3727"/>
                <p:cNvSpPr>
                  <a:spLocks noChangeShapeType="1"/>
                </p:cNvSpPr>
                <p:nvPr/>
              </p:nvSpPr>
              <p:spPr bwMode="auto">
                <a:xfrm>
                  <a:off x="1430" y="191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1" name="Line 3728"/>
                <p:cNvSpPr>
                  <a:spLocks noChangeShapeType="1"/>
                </p:cNvSpPr>
                <p:nvPr/>
              </p:nvSpPr>
              <p:spPr bwMode="auto">
                <a:xfrm flipV="1">
                  <a:off x="1452" y="191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2" name="Line 3729"/>
                <p:cNvSpPr>
                  <a:spLocks noChangeShapeType="1"/>
                </p:cNvSpPr>
                <p:nvPr/>
              </p:nvSpPr>
              <p:spPr bwMode="auto">
                <a:xfrm flipV="1">
                  <a:off x="1473" y="19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3" name="Line 3730"/>
                <p:cNvSpPr>
                  <a:spLocks noChangeShapeType="1"/>
                </p:cNvSpPr>
                <p:nvPr/>
              </p:nvSpPr>
              <p:spPr bwMode="auto">
                <a:xfrm flipV="1">
                  <a:off x="1495" y="19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4" name="Line 3731"/>
                <p:cNvSpPr>
                  <a:spLocks noChangeShapeType="1"/>
                </p:cNvSpPr>
                <p:nvPr/>
              </p:nvSpPr>
              <p:spPr bwMode="auto">
                <a:xfrm flipV="1">
                  <a:off x="1516" y="1915"/>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5" name="Line 3732"/>
                <p:cNvSpPr>
                  <a:spLocks noChangeShapeType="1"/>
                </p:cNvSpPr>
                <p:nvPr/>
              </p:nvSpPr>
              <p:spPr bwMode="auto">
                <a:xfrm flipV="1">
                  <a:off x="1356" y="1928"/>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6" name="Line 3733"/>
                <p:cNvSpPr>
                  <a:spLocks noChangeShapeType="1"/>
                </p:cNvSpPr>
                <p:nvPr/>
              </p:nvSpPr>
              <p:spPr bwMode="auto">
                <a:xfrm flipV="1">
                  <a:off x="1377" y="19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7" name="Line 3734"/>
                <p:cNvSpPr>
                  <a:spLocks noChangeShapeType="1"/>
                </p:cNvSpPr>
                <p:nvPr/>
              </p:nvSpPr>
              <p:spPr bwMode="auto">
                <a:xfrm flipV="1">
                  <a:off x="1398" y="192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8" name="Line 3735"/>
                <p:cNvSpPr>
                  <a:spLocks noChangeShapeType="1"/>
                </p:cNvSpPr>
                <p:nvPr/>
              </p:nvSpPr>
              <p:spPr bwMode="auto">
                <a:xfrm flipV="1">
                  <a:off x="1420" y="192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19" name="Line 3736"/>
                <p:cNvSpPr>
                  <a:spLocks noChangeShapeType="1"/>
                </p:cNvSpPr>
                <p:nvPr/>
              </p:nvSpPr>
              <p:spPr bwMode="auto">
                <a:xfrm flipV="1">
                  <a:off x="1441" y="19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0" name="Line 3737"/>
                <p:cNvSpPr>
                  <a:spLocks noChangeShapeType="1"/>
                </p:cNvSpPr>
                <p:nvPr/>
              </p:nvSpPr>
              <p:spPr bwMode="auto">
                <a:xfrm flipV="1">
                  <a:off x="1463" y="192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1" name="Line 3738"/>
                <p:cNvSpPr>
                  <a:spLocks noChangeShapeType="1"/>
                </p:cNvSpPr>
                <p:nvPr/>
              </p:nvSpPr>
              <p:spPr bwMode="auto">
                <a:xfrm flipV="1">
                  <a:off x="1484" y="192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2" name="Line 3739"/>
                <p:cNvSpPr>
                  <a:spLocks noChangeShapeType="1"/>
                </p:cNvSpPr>
                <p:nvPr/>
              </p:nvSpPr>
              <p:spPr bwMode="auto">
                <a:xfrm flipV="1">
                  <a:off x="1506" y="19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3" name="Line 3740"/>
                <p:cNvSpPr>
                  <a:spLocks noChangeShapeType="1"/>
                </p:cNvSpPr>
                <p:nvPr/>
              </p:nvSpPr>
              <p:spPr bwMode="auto">
                <a:xfrm flipV="1">
                  <a:off x="1527" y="19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4" name="Line 3741"/>
                <p:cNvSpPr>
                  <a:spLocks noChangeShapeType="1"/>
                </p:cNvSpPr>
                <p:nvPr/>
              </p:nvSpPr>
              <p:spPr bwMode="auto">
                <a:xfrm>
                  <a:off x="1347" y="1939"/>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5" name="Line 3742"/>
                <p:cNvSpPr>
                  <a:spLocks noChangeShapeType="1"/>
                </p:cNvSpPr>
                <p:nvPr/>
              </p:nvSpPr>
              <p:spPr bwMode="auto">
                <a:xfrm flipV="1">
                  <a:off x="1366" y="19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6" name="Line 3743"/>
                <p:cNvSpPr>
                  <a:spLocks noChangeShapeType="1"/>
                </p:cNvSpPr>
                <p:nvPr/>
              </p:nvSpPr>
              <p:spPr bwMode="auto">
                <a:xfrm flipV="1">
                  <a:off x="1388" y="19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7" name="Line 3744"/>
                <p:cNvSpPr>
                  <a:spLocks noChangeShapeType="1"/>
                </p:cNvSpPr>
                <p:nvPr/>
              </p:nvSpPr>
              <p:spPr bwMode="auto">
                <a:xfrm flipV="1">
                  <a:off x="1409" y="19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8" name="Line 3745"/>
                <p:cNvSpPr>
                  <a:spLocks noChangeShapeType="1"/>
                </p:cNvSpPr>
                <p:nvPr/>
              </p:nvSpPr>
              <p:spPr bwMode="auto">
                <a:xfrm>
                  <a:off x="1431" y="193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9" name="Line 3746"/>
                <p:cNvSpPr>
                  <a:spLocks noChangeShapeType="1"/>
                </p:cNvSpPr>
                <p:nvPr/>
              </p:nvSpPr>
              <p:spPr bwMode="auto">
                <a:xfrm flipV="1">
                  <a:off x="1452" y="193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0" name="Line 3747"/>
                <p:cNvSpPr>
                  <a:spLocks noChangeShapeType="1"/>
                </p:cNvSpPr>
                <p:nvPr/>
              </p:nvSpPr>
              <p:spPr bwMode="auto">
                <a:xfrm flipV="1">
                  <a:off x="1474" y="1937"/>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1" name="Line 3748"/>
                <p:cNvSpPr>
                  <a:spLocks noChangeShapeType="1"/>
                </p:cNvSpPr>
                <p:nvPr/>
              </p:nvSpPr>
              <p:spPr bwMode="auto">
                <a:xfrm flipV="1">
                  <a:off x="1495" y="19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2" name="Line 3749"/>
                <p:cNvSpPr>
                  <a:spLocks noChangeShapeType="1"/>
                </p:cNvSpPr>
                <p:nvPr/>
              </p:nvSpPr>
              <p:spPr bwMode="auto">
                <a:xfrm flipV="1">
                  <a:off x="1516" y="19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3" name="Line 3750"/>
                <p:cNvSpPr>
                  <a:spLocks noChangeShapeType="1"/>
                </p:cNvSpPr>
                <p:nvPr/>
              </p:nvSpPr>
              <p:spPr bwMode="auto">
                <a:xfrm>
                  <a:off x="1538" y="193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4" name="Line 3751"/>
                <p:cNvSpPr>
                  <a:spLocks noChangeShapeType="1"/>
                </p:cNvSpPr>
                <p:nvPr/>
              </p:nvSpPr>
              <p:spPr bwMode="auto">
                <a:xfrm flipV="1">
                  <a:off x="1356" y="195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5" name="Line 3752"/>
                <p:cNvSpPr>
                  <a:spLocks noChangeShapeType="1"/>
                </p:cNvSpPr>
                <p:nvPr/>
              </p:nvSpPr>
              <p:spPr bwMode="auto">
                <a:xfrm flipV="1">
                  <a:off x="1377" y="195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6" name="Line 3753"/>
                <p:cNvSpPr>
                  <a:spLocks noChangeShapeType="1"/>
                </p:cNvSpPr>
                <p:nvPr/>
              </p:nvSpPr>
              <p:spPr bwMode="auto">
                <a:xfrm flipV="1">
                  <a:off x="1399" y="19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7" name="Line 3754"/>
                <p:cNvSpPr>
                  <a:spLocks noChangeShapeType="1"/>
                </p:cNvSpPr>
                <p:nvPr/>
              </p:nvSpPr>
              <p:spPr bwMode="auto">
                <a:xfrm flipV="1">
                  <a:off x="1420" y="194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8" name="Line 3755"/>
                <p:cNvSpPr>
                  <a:spLocks noChangeShapeType="1"/>
                </p:cNvSpPr>
                <p:nvPr/>
              </p:nvSpPr>
              <p:spPr bwMode="auto">
                <a:xfrm>
                  <a:off x="1442" y="194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39" name="Line 3756"/>
                <p:cNvSpPr>
                  <a:spLocks noChangeShapeType="1"/>
                </p:cNvSpPr>
                <p:nvPr/>
              </p:nvSpPr>
              <p:spPr bwMode="auto">
                <a:xfrm flipV="1">
                  <a:off x="1463" y="1948"/>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0" name="Line 3757"/>
                <p:cNvSpPr>
                  <a:spLocks noChangeShapeType="1"/>
                </p:cNvSpPr>
                <p:nvPr/>
              </p:nvSpPr>
              <p:spPr bwMode="auto">
                <a:xfrm flipV="1">
                  <a:off x="1484" y="19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1" name="Line 3758"/>
                <p:cNvSpPr>
                  <a:spLocks noChangeShapeType="1"/>
                </p:cNvSpPr>
                <p:nvPr/>
              </p:nvSpPr>
              <p:spPr bwMode="auto">
                <a:xfrm flipV="1">
                  <a:off x="1506" y="19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2" name="Line 3759"/>
                <p:cNvSpPr>
                  <a:spLocks noChangeShapeType="1"/>
                </p:cNvSpPr>
                <p:nvPr/>
              </p:nvSpPr>
              <p:spPr bwMode="auto">
                <a:xfrm flipV="1">
                  <a:off x="1527" y="19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3" name="Line 3760"/>
                <p:cNvSpPr>
                  <a:spLocks noChangeShapeType="1"/>
                </p:cNvSpPr>
                <p:nvPr/>
              </p:nvSpPr>
              <p:spPr bwMode="auto">
                <a:xfrm flipV="1">
                  <a:off x="1549" y="194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4" name="Line 3761"/>
                <p:cNvSpPr>
                  <a:spLocks noChangeShapeType="1"/>
                </p:cNvSpPr>
                <p:nvPr/>
              </p:nvSpPr>
              <p:spPr bwMode="auto">
                <a:xfrm>
                  <a:off x="1350" y="196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5" name="Line 3762"/>
                <p:cNvSpPr>
                  <a:spLocks noChangeShapeType="1"/>
                </p:cNvSpPr>
                <p:nvPr/>
              </p:nvSpPr>
              <p:spPr bwMode="auto">
                <a:xfrm flipV="1">
                  <a:off x="1410" y="196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6" name="Line 3763"/>
                <p:cNvSpPr>
                  <a:spLocks noChangeShapeType="1"/>
                </p:cNvSpPr>
                <p:nvPr/>
              </p:nvSpPr>
              <p:spPr bwMode="auto">
                <a:xfrm flipV="1">
                  <a:off x="1431" y="1959"/>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7" name="Line 3764"/>
                <p:cNvSpPr>
                  <a:spLocks noChangeShapeType="1"/>
                </p:cNvSpPr>
                <p:nvPr/>
              </p:nvSpPr>
              <p:spPr bwMode="auto">
                <a:xfrm flipV="1">
                  <a:off x="1452" y="19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8" name="Line 3765"/>
                <p:cNvSpPr>
                  <a:spLocks noChangeShapeType="1"/>
                </p:cNvSpPr>
                <p:nvPr/>
              </p:nvSpPr>
              <p:spPr bwMode="auto">
                <a:xfrm flipV="1">
                  <a:off x="1474" y="19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9" name="Line 3766"/>
                <p:cNvSpPr>
                  <a:spLocks noChangeShapeType="1"/>
                </p:cNvSpPr>
                <p:nvPr/>
              </p:nvSpPr>
              <p:spPr bwMode="auto">
                <a:xfrm flipV="1">
                  <a:off x="1495" y="1958"/>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0" name="Line 3767"/>
                <p:cNvSpPr>
                  <a:spLocks noChangeShapeType="1"/>
                </p:cNvSpPr>
                <p:nvPr/>
              </p:nvSpPr>
              <p:spPr bwMode="auto">
                <a:xfrm flipV="1">
                  <a:off x="1517" y="195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1" name="Line 3768"/>
                <p:cNvSpPr>
                  <a:spLocks noChangeShapeType="1"/>
                </p:cNvSpPr>
                <p:nvPr/>
              </p:nvSpPr>
              <p:spPr bwMode="auto">
                <a:xfrm flipV="1">
                  <a:off x="1538" y="19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2" name="Line 3769"/>
                <p:cNvSpPr>
                  <a:spLocks noChangeShapeType="1"/>
                </p:cNvSpPr>
                <p:nvPr/>
              </p:nvSpPr>
              <p:spPr bwMode="auto">
                <a:xfrm flipV="1">
                  <a:off x="1560" y="1958"/>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3" name="Line 3770"/>
                <p:cNvSpPr>
                  <a:spLocks noChangeShapeType="1"/>
                </p:cNvSpPr>
                <p:nvPr/>
              </p:nvSpPr>
              <p:spPr bwMode="auto">
                <a:xfrm flipV="1">
                  <a:off x="1356" y="19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4" name="Line 3771"/>
                <p:cNvSpPr>
                  <a:spLocks noChangeShapeType="1"/>
                </p:cNvSpPr>
                <p:nvPr/>
              </p:nvSpPr>
              <p:spPr bwMode="auto">
                <a:xfrm flipV="1">
                  <a:off x="1378" y="197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5" name="Line 3772"/>
                <p:cNvSpPr>
                  <a:spLocks noChangeShapeType="1"/>
                </p:cNvSpPr>
                <p:nvPr/>
              </p:nvSpPr>
              <p:spPr bwMode="auto">
                <a:xfrm flipV="1">
                  <a:off x="1399" y="19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6" name="Line 3773"/>
                <p:cNvSpPr>
                  <a:spLocks noChangeShapeType="1"/>
                </p:cNvSpPr>
                <p:nvPr/>
              </p:nvSpPr>
              <p:spPr bwMode="auto">
                <a:xfrm>
                  <a:off x="1420" y="19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7" name="Line 3774"/>
                <p:cNvSpPr>
                  <a:spLocks noChangeShapeType="1"/>
                </p:cNvSpPr>
                <p:nvPr/>
              </p:nvSpPr>
              <p:spPr bwMode="auto">
                <a:xfrm flipV="1">
                  <a:off x="1442" y="19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8" name="Line 3775"/>
                <p:cNvSpPr>
                  <a:spLocks noChangeShapeType="1"/>
                </p:cNvSpPr>
                <p:nvPr/>
              </p:nvSpPr>
              <p:spPr bwMode="auto">
                <a:xfrm flipV="1">
                  <a:off x="1463" y="197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59" name="Line 3776"/>
                <p:cNvSpPr>
                  <a:spLocks noChangeShapeType="1"/>
                </p:cNvSpPr>
                <p:nvPr/>
              </p:nvSpPr>
              <p:spPr bwMode="auto">
                <a:xfrm flipV="1">
                  <a:off x="1485" y="1969"/>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0" name="Line 3777"/>
                <p:cNvSpPr>
                  <a:spLocks noChangeShapeType="1"/>
                </p:cNvSpPr>
                <p:nvPr/>
              </p:nvSpPr>
              <p:spPr bwMode="auto">
                <a:xfrm flipV="1">
                  <a:off x="1506" y="19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1" name="Line 3778"/>
                <p:cNvSpPr>
                  <a:spLocks noChangeShapeType="1"/>
                </p:cNvSpPr>
                <p:nvPr/>
              </p:nvSpPr>
              <p:spPr bwMode="auto">
                <a:xfrm flipV="1">
                  <a:off x="1528" y="19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2" name="Line 3779"/>
                <p:cNvSpPr>
                  <a:spLocks noChangeShapeType="1"/>
                </p:cNvSpPr>
                <p:nvPr/>
              </p:nvSpPr>
              <p:spPr bwMode="auto">
                <a:xfrm flipV="1">
                  <a:off x="1549" y="196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3" name="Line 3780"/>
                <p:cNvSpPr>
                  <a:spLocks noChangeShapeType="1"/>
                </p:cNvSpPr>
                <p:nvPr/>
              </p:nvSpPr>
              <p:spPr bwMode="auto">
                <a:xfrm>
                  <a:off x="1351" y="1982"/>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4" name="Line 3781"/>
                <p:cNvSpPr>
                  <a:spLocks noChangeShapeType="1"/>
                </p:cNvSpPr>
                <p:nvPr/>
              </p:nvSpPr>
              <p:spPr bwMode="auto">
                <a:xfrm flipV="1">
                  <a:off x="1367" y="198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5" name="Line 3782"/>
                <p:cNvSpPr>
                  <a:spLocks noChangeShapeType="1"/>
                </p:cNvSpPr>
                <p:nvPr/>
              </p:nvSpPr>
              <p:spPr bwMode="auto">
                <a:xfrm>
                  <a:off x="1389" y="198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6" name="Line 3783"/>
                <p:cNvSpPr>
                  <a:spLocks noChangeShapeType="1"/>
                </p:cNvSpPr>
                <p:nvPr/>
              </p:nvSpPr>
              <p:spPr bwMode="auto">
                <a:xfrm flipV="1">
                  <a:off x="1410" y="19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7" name="Line 3784"/>
                <p:cNvSpPr>
                  <a:spLocks noChangeShapeType="1"/>
                </p:cNvSpPr>
                <p:nvPr/>
              </p:nvSpPr>
              <p:spPr bwMode="auto">
                <a:xfrm flipV="1">
                  <a:off x="1431" y="19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8" name="Line 3785"/>
                <p:cNvSpPr>
                  <a:spLocks noChangeShapeType="1"/>
                </p:cNvSpPr>
                <p:nvPr/>
              </p:nvSpPr>
              <p:spPr bwMode="auto">
                <a:xfrm flipV="1">
                  <a:off x="1453" y="198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9" name="Line 3786"/>
                <p:cNvSpPr>
                  <a:spLocks noChangeShapeType="1"/>
                </p:cNvSpPr>
                <p:nvPr/>
              </p:nvSpPr>
              <p:spPr bwMode="auto">
                <a:xfrm>
                  <a:off x="1474" y="19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0" name="Line 3787"/>
                <p:cNvSpPr>
                  <a:spLocks noChangeShapeType="1"/>
                </p:cNvSpPr>
                <p:nvPr/>
              </p:nvSpPr>
              <p:spPr bwMode="auto">
                <a:xfrm flipV="1">
                  <a:off x="1496" y="198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1" name="Line 3788"/>
                <p:cNvSpPr>
                  <a:spLocks noChangeShapeType="1"/>
                </p:cNvSpPr>
                <p:nvPr/>
              </p:nvSpPr>
              <p:spPr bwMode="auto">
                <a:xfrm flipV="1">
                  <a:off x="1517" y="19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2" name="Line 3789"/>
                <p:cNvSpPr>
                  <a:spLocks noChangeShapeType="1"/>
                </p:cNvSpPr>
                <p:nvPr/>
              </p:nvSpPr>
              <p:spPr bwMode="auto">
                <a:xfrm flipV="1">
                  <a:off x="1539" y="197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3" name="Line 3790"/>
                <p:cNvSpPr>
                  <a:spLocks noChangeShapeType="1"/>
                </p:cNvSpPr>
                <p:nvPr/>
              </p:nvSpPr>
              <p:spPr bwMode="auto">
                <a:xfrm flipV="1">
                  <a:off x="1357" y="199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4" name="Line 3791"/>
                <p:cNvSpPr>
                  <a:spLocks noChangeShapeType="1"/>
                </p:cNvSpPr>
                <p:nvPr/>
              </p:nvSpPr>
              <p:spPr bwMode="auto">
                <a:xfrm flipV="1">
                  <a:off x="1378" y="1992"/>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5" name="Line 3792"/>
                <p:cNvSpPr>
                  <a:spLocks noChangeShapeType="1"/>
                </p:cNvSpPr>
                <p:nvPr/>
              </p:nvSpPr>
              <p:spPr bwMode="auto">
                <a:xfrm flipV="1">
                  <a:off x="1399" y="199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6" name="Line 3793"/>
                <p:cNvSpPr>
                  <a:spLocks noChangeShapeType="1"/>
                </p:cNvSpPr>
                <p:nvPr/>
              </p:nvSpPr>
              <p:spPr bwMode="auto">
                <a:xfrm flipV="1">
                  <a:off x="1421" y="199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7" name="Line 3794"/>
                <p:cNvSpPr>
                  <a:spLocks noChangeShapeType="1"/>
                </p:cNvSpPr>
                <p:nvPr/>
              </p:nvSpPr>
              <p:spPr bwMode="auto">
                <a:xfrm flipV="1">
                  <a:off x="1442" y="1991"/>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8" name="Line 3795"/>
                <p:cNvSpPr>
                  <a:spLocks noChangeShapeType="1"/>
                </p:cNvSpPr>
                <p:nvPr/>
              </p:nvSpPr>
              <p:spPr bwMode="auto">
                <a:xfrm flipV="1">
                  <a:off x="1464" y="199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79" name="Line 3796"/>
                <p:cNvSpPr>
                  <a:spLocks noChangeShapeType="1"/>
                </p:cNvSpPr>
                <p:nvPr/>
              </p:nvSpPr>
              <p:spPr bwMode="auto">
                <a:xfrm>
                  <a:off x="1485" y="19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0" name="Line 3797"/>
                <p:cNvSpPr>
                  <a:spLocks noChangeShapeType="1"/>
                </p:cNvSpPr>
                <p:nvPr/>
              </p:nvSpPr>
              <p:spPr bwMode="auto">
                <a:xfrm flipV="1">
                  <a:off x="1507" y="1990"/>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1" name="Line 3798"/>
                <p:cNvSpPr>
                  <a:spLocks noChangeShapeType="1"/>
                </p:cNvSpPr>
                <p:nvPr/>
              </p:nvSpPr>
              <p:spPr bwMode="auto">
                <a:xfrm flipV="1">
                  <a:off x="1528" y="199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2" name="Line 3799"/>
                <p:cNvSpPr>
                  <a:spLocks noChangeShapeType="1"/>
                </p:cNvSpPr>
                <p:nvPr/>
              </p:nvSpPr>
              <p:spPr bwMode="auto">
                <a:xfrm flipV="1">
                  <a:off x="1549" y="19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3" name="Line 3800"/>
                <p:cNvSpPr>
                  <a:spLocks noChangeShapeType="1"/>
                </p:cNvSpPr>
                <p:nvPr/>
              </p:nvSpPr>
              <p:spPr bwMode="auto">
                <a:xfrm>
                  <a:off x="1354" y="200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4" name="Line 3801"/>
                <p:cNvSpPr>
                  <a:spLocks noChangeShapeType="1"/>
                </p:cNvSpPr>
                <p:nvPr/>
              </p:nvSpPr>
              <p:spPr bwMode="auto">
                <a:xfrm flipV="1">
                  <a:off x="1367" y="20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5" name="Line 3802"/>
                <p:cNvSpPr>
                  <a:spLocks noChangeShapeType="1"/>
                </p:cNvSpPr>
                <p:nvPr/>
              </p:nvSpPr>
              <p:spPr bwMode="auto">
                <a:xfrm flipV="1">
                  <a:off x="1389" y="200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6" name="Line 3803"/>
                <p:cNvSpPr>
                  <a:spLocks noChangeShapeType="1"/>
                </p:cNvSpPr>
                <p:nvPr/>
              </p:nvSpPr>
              <p:spPr bwMode="auto">
                <a:xfrm>
                  <a:off x="1545" y="200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7" name="Line 3804"/>
                <p:cNvSpPr>
                  <a:spLocks noChangeShapeType="1"/>
                </p:cNvSpPr>
                <p:nvPr/>
              </p:nvSpPr>
              <p:spPr bwMode="auto">
                <a:xfrm>
                  <a:off x="1420" y="2003"/>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8" name="Line 3805"/>
                <p:cNvSpPr>
                  <a:spLocks noChangeShapeType="1"/>
                </p:cNvSpPr>
                <p:nvPr/>
              </p:nvSpPr>
              <p:spPr bwMode="auto">
                <a:xfrm flipV="1">
                  <a:off x="1432" y="2002"/>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9" name="Line 3806"/>
                <p:cNvSpPr>
                  <a:spLocks noChangeShapeType="1"/>
                </p:cNvSpPr>
                <p:nvPr/>
              </p:nvSpPr>
              <p:spPr bwMode="auto">
                <a:xfrm flipV="1">
                  <a:off x="1453" y="200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0" name="Line 3807"/>
                <p:cNvSpPr>
                  <a:spLocks noChangeShapeType="1"/>
                </p:cNvSpPr>
                <p:nvPr/>
              </p:nvSpPr>
              <p:spPr bwMode="auto">
                <a:xfrm>
                  <a:off x="1359" y="2014"/>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1" name="Line 3808"/>
                <p:cNvSpPr>
                  <a:spLocks noChangeShapeType="1"/>
                </p:cNvSpPr>
                <p:nvPr/>
              </p:nvSpPr>
              <p:spPr bwMode="auto">
                <a:xfrm flipV="1">
                  <a:off x="1378" y="20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2" name="Line 3809"/>
                <p:cNvSpPr>
                  <a:spLocks noChangeShapeType="1"/>
                </p:cNvSpPr>
                <p:nvPr/>
              </p:nvSpPr>
              <p:spPr bwMode="auto">
                <a:xfrm flipV="1">
                  <a:off x="1400" y="201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3" name="Line 3810"/>
                <p:cNvSpPr>
                  <a:spLocks noChangeShapeType="1"/>
                </p:cNvSpPr>
                <p:nvPr/>
              </p:nvSpPr>
              <p:spPr bwMode="auto">
                <a:xfrm flipV="1">
                  <a:off x="1389" y="2024"/>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4" name="Line 3811"/>
                <p:cNvSpPr>
                  <a:spLocks noChangeShapeType="1"/>
                </p:cNvSpPr>
                <p:nvPr/>
              </p:nvSpPr>
              <p:spPr bwMode="auto">
                <a:xfrm>
                  <a:off x="1383" y="2035"/>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5" name="Line 3812"/>
                <p:cNvSpPr>
                  <a:spLocks noChangeShapeType="1"/>
                </p:cNvSpPr>
                <p:nvPr/>
              </p:nvSpPr>
              <p:spPr bwMode="auto">
                <a:xfrm flipV="1">
                  <a:off x="1400" y="203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6" name="Line 3813"/>
                <p:cNvSpPr>
                  <a:spLocks noChangeShapeType="1"/>
                </p:cNvSpPr>
                <p:nvPr/>
              </p:nvSpPr>
              <p:spPr bwMode="auto">
                <a:xfrm>
                  <a:off x="1392" y="204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7" name="Line 3814"/>
                <p:cNvSpPr>
                  <a:spLocks noChangeShapeType="1"/>
                </p:cNvSpPr>
                <p:nvPr/>
              </p:nvSpPr>
              <p:spPr bwMode="auto">
                <a:xfrm flipV="1">
                  <a:off x="1503" y="1750"/>
                  <a:ext cx="17"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8" name="Line 3815"/>
                <p:cNvSpPr>
                  <a:spLocks noChangeShapeType="1"/>
                </p:cNvSpPr>
                <p:nvPr/>
              </p:nvSpPr>
              <p:spPr bwMode="auto">
                <a:xfrm flipV="1">
                  <a:off x="1514" y="1758"/>
                  <a:ext cx="14"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99" name="Line 3816"/>
                <p:cNvSpPr>
                  <a:spLocks noChangeShapeType="1"/>
                </p:cNvSpPr>
                <p:nvPr/>
              </p:nvSpPr>
              <p:spPr bwMode="auto">
                <a:xfrm>
                  <a:off x="1503" y="1759"/>
                  <a:ext cx="4"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0" name="Freeform 3817"/>
                <p:cNvSpPr>
                  <a:spLocks/>
                </p:cNvSpPr>
                <p:nvPr/>
              </p:nvSpPr>
              <p:spPr bwMode="auto">
                <a:xfrm>
                  <a:off x="1501" y="1764"/>
                  <a:ext cx="18" cy="38"/>
                </a:xfrm>
                <a:custGeom>
                  <a:avLst/>
                  <a:gdLst>
                    <a:gd name="T0" fmla="*/ 77 w 105"/>
                    <a:gd name="T1" fmla="*/ 0 h 226"/>
                    <a:gd name="T2" fmla="*/ 102 w 105"/>
                    <a:gd name="T3" fmla="*/ 24 h 226"/>
                    <a:gd name="T4" fmla="*/ 105 w 105"/>
                    <a:gd name="T5" fmla="*/ 52 h 226"/>
                    <a:gd name="T6" fmla="*/ 95 w 105"/>
                    <a:gd name="T7" fmla="*/ 84 h 226"/>
                    <a:gd name="T8" fmla="*/ 87 w 105"/>
                    <a:gd name="T9" fmla="*/ 111 h 226"/>
                    <a:gd name="T10" fmla="*/ 69 w 105"/>
                    <a:gd name="T11" fmla="*/ 145 h 226"/>
                    <a:gd name="T12" fmla="*/ 50 w 105"/>
                    <a:gd name="T13" fmla="*/ 174 h 226"/>
                    <a:gd name="T14" fmla="*/ 0 w 105"/>
                    <a:gd name="T15" fmla="*/ 226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226">
                      <a:moveTo>
                        <a:pt x="77" y="0"/>
                      </a:moveTo>
                      <a:lnTo>
                        <a:pt x="102" y="24"/>
                      </a:lnTo>
                      <a:lnTo>
                        <a:pt x="105" y="52"/>
                      </a:lnTo>
                      <a:lnTo>
                        <a:pt x="95" y="84"/>
                      </a:lnTo>
                      <a:lnTo>
                        <a:pt x="87" y="111"/>
                      </a:lnTo>
                      <a:lnTo>
                        <a:pt x="69" y="145"/>
                      </a:lnTo>
                      <a:lnTo>
                        <a:pt x="50" y="174"/>
                      </a:lnTo>
                      <a:lnTo>
                        <a:pt x="0" y="2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1" name="Freeform 3818"/>
                <p:cNvSpPr>
                  <a:spLocks/>
                </p:cNvSpPr>
                <p:nvPr/>
              </p:nvSpPr>
              <p:spPr bwMode="auto">
                <a:xfrm>
                  <a:off x="1483" y="1768"/>
                  <a:ext cx="29" cy="36"/>
                </a:xfrm>
                <a:custGeom>
                  <a:avLst/>
                  <a:gdLst>
                    <a:gd name="T0" fmla="*/ 143 w 169"/>
                    <a:gd name="T1" fmla="*/ 0 h 217"/>
                    <a:gd name="T2" fmla="*/ 168 w 169"/>
                    <a:gd name="T3" fmla="*/ 8 h 217"/>
                    <a:gd name="T4" fmla="*/ 169 w 169"/>
                    <a:gd name="T5" fmla="*/ 28 h 217"/>
                    <a:gd name="T6" fmla="*/ 163 w 169"/>
                    <a:gd name="T7" fmla="*/ 51 h 217"/>
                    <a:gd name="T8" fmla="*/ 156 w 169"/>
                    <a:gd name="T9" fmla="*/ 72 h 217"/>
                    <a:gd name="T10" fmla="*/ 140 w 169"/>
                    <a:gd name="T11" fmla="*/ 102 h 217"/>
                    <a:gd name="T12" fmla="*/ 124 w 169"/>
                    <a:gd name="T13" fmla="*/ 126 h 217"/>
                    <a:gd name="T14" fmla="*/ 108 w 169"/>
                    <a:gd name="T15" fmla="*/ 143 h 217"/>
                    <a:gd name="T16" fmla="*/ 85 w 169"/>
                    <a:gd name="T17" fmla="*/ 166 h 217"/>
                    <a:gd name="T18" fmla="*/ 71 w 169"/>
                    <a:gd name="T19" fmla="*/ 181 h 217"/>
                    <a:gd name="T20" fmla="*/ 0 w 169"/>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217">
                      <a:moveTo>
                        <a:pt x="143" y="0"/>
                      </a:moveTo>
                      <a:lnTo>
                        <a:pt x="168" y="8"/>
                      </a:lnTo>
                      <a:lnTo>
                        <a:pt x="169" y="28"/>
                      </a:lnTo>
                      <a:lnTo>
                        <a:pt x="163" y="51"/>
                      </a:lnTo>
                      <a:lnTo>
                        <a:pt x="156" y="72"/>
                      </a:lnTo>
                      <a:lnTo>
                        <a:pt x="140" y="102"/>
                      </a:lnTo>
                      <a:lnTo>
                        <a:pt x="124" y="126"/>
                      </a:lnTo>
                      <a:lnTo>
                        <a:pt x="108" y="143"/>
                      </a:lnTo>
                      <a:lnTo>
                        <a:pt x="85" y="166"/>
                      </a:lnTo>
                      <a:lnTo>
                        <a:pt x="71" y="181"/>
                      </a:lnTo>
                      <a:lnTo>
                        <a:pt x="0" y="21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2" name="Line 3819"/>
                <p:cNvSpPr>
                  <a:spLocks noChangeShapeType="1"/>
                </p:cNvSpPr>
                <p:nvPr/>
              </p:nvSpPr>
              <p:spPr bwMode="auto">
                <a:xfrm flipV="1">
                  <a:off x="1482" y="1627"/>
                  <a:ext cx="44"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3" name="Line 3820"/>
                <p:cNvSpPr>
                  <a:spLocks noChangeShapeType="1"/>
                </p:cNvSpPr>
                <p:nvPr/>
              </p:nvSpPr>
              <p:spPr bwMode="auto">
                <a:xfrm>
                  <a:off x="1526" y="1627"/>
                  <a:ext cx="48"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4" name="Line 3821"/>
                <p:cNvSpPr>
                  <a:spLocks noChangeShapeType="1"/>
                </p:cNvSpPr>
                <p:nvPr/>
              </p:nvSpPr>
              <p:spPr bwMode="auto">
                <a:xfrm flipV="1">
                  <a:off x="1531" y="1723"/>
                  <a:ext cx="43"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5" name="Line 3822"/>
                <p:cNvSpPr>
                  <a:spLocks noChangeShapeType="1"/>
                </p:cNvSpPr>
                <p:nvPr/>
              </p:nvSpPr>
              <p:spPr bwMode="auto">
                <a:xfrm flipV="1">
                  <a:off x="1538" y="1733"/>
                  <a:ext cx="41"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8" name="Group 4024"/>
              <p:cNvGrpSpPr>
                <a:grpSpLocks/>
              </p:cNvGrpSpPr>
              <p:nvPr/>
            </p:nvGrpSpPr>
            <p:grpSpPr bwMode="auto">
              <a:xfrm>
                <a:off x="1313" y="1598"/>
                <a:ext cx="410" cy="569"/>
                <a:chOff x="1313" y="1598"/>
                <a:chExt cx="410" cy="569"/>
              </a:xfrm>
            </p:grpSpPr>
            <p:sp>
              <p:nvSpPr>
                <p:cNvPr id="13606" name="Line 3824"/>
                <p:cNvSpPr>
                  <a:spLocks noChangeShapeType="1"/>
                </p:cNvSpPr>
                <p:nvPr/>
              </p:nvSpPr>
              <p:spPr bwMode="auto">
                <a:xfrm>
                  <a:off x="1471" y="1654"/>
                  <a:ext cx="49"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7" name="Line 3825"/>
                <p:cNvSpPr>
                  <a:spLocks noChangeShapeType="1"/>
                </p:cNvSpPr>
                <p:nvPr/>
              </p:nvSpPr>
              <p:spPr bwMode="auto">
                <a:xfrm>
                  <a:off x="1482" y="1648"/>
                  <a:ext cx="49"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8" name="Line 3826"/>
                <p:cNvSpPr>
                  <a:spLocks noChangeShapeType="1"/>
                </p:cNvSpPr>
                <p:nvPr/>
              </p:nvSpPr>
              <p:spPr bwMode="auto">
                <a:xfrm>
                  <a:off x="1582" y="1664"/>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9" name="Line 3827"/>
                <p:cNvSpPr>
                  <a:spLocks noChangeShapeType="1"/>
                </p:cNvSpPr>
                <p:nvPr/>
              </p:nvSpPr>
              <p:spPr bwMode="auto">
                <a:xfrm flipV="1">
                  <a:off x="1595" y="1662"/>
                  <a:ext cx="57"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0" name="Line 3828"/>
                <p:cNvSpPr>
                  <a:spLocks noChangeShapeType="1"/>
                </p:cNvSpPr>
                <p:nvPr/>
              </p:nvSpPr>
              <p:spPr bwMode="auto">
                <a:xfrm flipV="1">
                  <a:off x="1650" y="1598"/>
                  <a:ext cx="51"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1" name="Line 3829"/>
                <p:cNvSpPr>
                  <a:spLocks noChangeShapeType="1"/>
                </p:cNvSpPr>
                <p:nvPr/>
              </p:nvSpPr>
              <p:spPr bwMode="auto">
                <a:xfrm flipH="1">
                  <a:off x="1655" y="1604"/>
                  <a:ext cx="49"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2" name="Line 3830"/>
                <p:cNvSpPr>
                  <a:spLocks noChangeShapeType="1"/>
                </p:cNvSpPr>
                <p:nvPr/>
              </p:nvSpPr>
              <p:spPr bwMode="auto">
                <a:xfrm flipV="1">
                  <a:off x="1579" y="1629"/>
                  <a:ext cx="54"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3" name="Line 3831"/>
                <p:cNvSpPr>
                  <a:spLocks noChangeShapeType="1"/>
                </p:cNvSpPr>
                <p:nvPr/>
              </p:nvSpPr>
              <p:spPr bwMode="auto">
                <a:xfrm flipH="1">
                  <a:off x="1565" y="1603"/>
                  <a:ext cx="55"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4" name="Line 3832"/>
                <p:cNvSpPr>
                  <a:spLocks noChangeShapeType="1"/>
                </p:cNvSpPr>
                <p:nvPr/>
              </p:nvSpPr>
              <p:spPr bwMode="auto">
                <a:xfrm flipH="1">
                  <a:off x="1582" y="1636"/>
                  <a:ext cx="57"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5" name="Line 3833"/>
                <p:cNvSpPr>
                  <a:spLocks noChangeShapeType="1"/>
                </p:cNvSpPr>
                <p:nvPr/>
              </p:nvSpPr>
              <p:spPr bwMode="auto">
                <a:xfrm>
                  <a:off x="1565" y="1631"/>
                  <a:ext cx="14"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6" name="Line 3834"/>
                <p:cNvSpPr>
                  <a:spLocks noChangeShapeType="1"/>
                </p:cNvSpPr>
                <p:nvPr/>
              </p:nvSpPr>
              <p:spPr bwMode="auto">
                <a:xfrm>
                  <a:off x="1638" y="1601"/>
                  <a:ext cx="12"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7" name="Line 3835"/>
                <p:cNvSpPr>
                  <a:spLocks noChangeShapeType="1"/>
                </p:cNvSpPr>
                <p:nvPr/>
              </p:nvSpPr>
              <p:spPr bwMode="auto">
                <a:xfrm flipH="1" flipV="1">
                  <a:off x="1624" y="1604"/>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8" name="Line 3836"/>
                <p:cNvSpPr>
                  <a:spLocks noChangeShapeType="1"/>
                </p:cNvSpPr>
                <p:nvPr/>
              </p:nvSpPr>
              <p:spPr bwMode="auto">
                <a:xfrm>
                  <a:off x="1653" y="1631"/>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19" name="Line 3837"/>
                <p:cNvSpPr>
                  <a:spLocks noChangeShapeType="1"/>
                </p:cNvSpPr>
                <p:nvPr/>
              </p:nvSpPr>
              <p:spPr bwMode="auto">
                <a:xfrm flipH="1" flipV="1">
                  <a:off x="1639" y="1636"/>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0" name="Line 3838"/>
                <p:cNvSpPr>
                  <a:spLocks noChangeShapeType="1"/>
                </p:cNvSpPr>
                <p:nvPr/>
              </p:nvSpPr>
              <p:spPr bwMode="auto">
                <a:xfrm>
                  <a:off x="1634" y="1599"/>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1" name="Line 3839"/>
                <p:cNvSpPr>
                  <a:spLocks noChangeShapeType="1"/>
                </p:cNvSpPr>
                <p:nvPr/>
              </p:nvSpPr>
              <p:spPr bwMode="auto">
                <a:xfrm flipH="1" flipV="1">
                  <a:off x="1620" y="1603"/>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2" name="Line 3840"/>
                <p:cNvSpPr>
                  <a:spLocks noChangeShapeType="1"/>
                </p:cNvSpPr>
                <p:nvPr/>
              </p:nvSpPr>
              <p:spPr bwMode="auto">
                <a:xfrm>
                  <a:off x="1655" y="1630"/>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3" name="Line 3841"/>
                <p:cNvSpPr>
                  <a:spLocks noChangeShapeType="1"/>
                </p:cNvSpPr>
                <p:nvPr/>
              </p:nvSpPr>
              <p:spPr bwMode="auto">
                <a:xfrm flipH="1" flipV="1">
                  <a:off x="1642" y="1636"/>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4" name="Line 3842"/>
                <p:cNvSpPr>
                  <a:spLocks noChangeShapeType="1"/>
                </p:cNvSpPr>
                <p:nvPr/>
              </p:nvSpPr>
              <p:spPr bwMode="auto">
                <a:xfrm flipV="1">
                  <a:off x="1654" y="1657"/>
                  <a:ext cx="1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5" name="Line 3843"/>
                <p:cNvSpPr>
                  <a:spLocks noChangeShapeType="1"/>
                </p:cNvSpPr>
                <p:nvPr/>
              </p:nvSpPr>
              <p:spPr bwMode="auto">
                <a:xfrm flipV="1">
                  <a:off x="1636" y="1625"/>
                  <a:ext cx="1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6" name="Line 3844"/>
                <p:cNvSpPr>
                  <a:spLocks noChangeShapeType="1"/>
                </p:cNvSpPr>
                <p:nvPr/>
              </p:nvSpPr>
              <p:spPr bwMode="auto">
                <a:xfrm flipH="1">
                  <a:off x="1624" y="1599"/>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7" name="Line 3845"/>
                <p:cNvSpPr>
                  <a:spLocks noChangeShapeType="1"/>
                </p:cNvSpPr>
                <p:nvPr/>
              </p:nvSpPr>
              <p:spPr bwMode="auto">
                <a:xfrm flipH="1">
                  <a:off x="1642" y="1631"/>
                  <a:ext cx="1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8" name="Line 3846"/>
                <p:cNvSpPr>
                  <a:spLocks noChangeShapeType="1"/>
                </p:cNvSpPr>
                <p:nvPr/>
              </p:nvSpPr>
              <p:spPr bwMode="auto">
                <a:xfrm>
                  <a:off x="1528" y="1758"/>
                  <a:ext cx="33"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9" name="Line 3847"/>
                <p:cNvSpPr>
                  <a:spLocks noChangeShapeType="1"/>
                </p:cNvSpPr>
                <p:nvPr/>
              </p:nvSpPr>
              <p:spPr bwMode="auto">
                <a:xfrm>
                  <a:off x="1538" y="1754"/>
                  <a:ext cx="33"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0" name="Line 3848"/>
                <p:cNvSpPr>
                  <a:spLocks noChangeShapeType="1"/>
                </p:cNvSpPr>
                <p:nvPr/>
              </p:nvSpPr>
              <p:spPr bwMode="auto">
                <a:xfrm>
                  <a:off x="1668" y="1663"/>
                  <a:ext cx="14"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1" name="Line 3849"/>
                <p:cNvSpPr>
                  <a:spLocks noChangeShapeType="1"/>
                </p:cNvSpPr>
                <p:nvPr/>
              </p:nvSpPr>
              <p:spPr bwMode="auto">
                <a:xfrm flipH="1" flipV="1">
                  <a:off x="1655" y="1669"/>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2" name="Line 3850"/>
                <p:cNvSpPr>
                  <a:spLocks noChangeShapeType="1"/>
                </p:cNvSpPr>
                <p:nvPr/>
              </p:nvSpPr>
              <p:spPr bwMode="auto">
                <a:xfrm flipH="1">
                  <a:off x="1599" y="1669"/>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3" name="Line 3851"/>
                <p:cNvSpPr>
                  <a:spLocks noChangeShapeType="1"/>
                </p:cNvSpPr>
                <p:nvPr/>
              </p:nvSpPr>
              <p:spPr bwMode="auto">
                <a:xfrm flipV="1">
                  <a:off x="1647" y="1935"/>
                  <a:ext cx="32"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4" name="Line 3852"/>
                <p:cNvSpPr>
                  <a:spLocks noChangeShapeType="1"/>
                </p:cNvSpPr>
                <p:nvPr/>
              </p:nvSpPr>
              <p:spPr bwMode="auto">
                <a:xfrm flipV="1">
                  <a:off x="1646" y="1926"/>
                  <a:ext cx="3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5" name="Line 3853"/>
                <p:cNvSpPr>
                  <a:spLocks noChangeShapeType="1"/>
                </p:cNvSpPr>
                <p:nvPr/>
              </p:nvSpPr>
              <p:spPr bwMode="auto">
                <a:xfrm flipH="1" flipV="1">
                  <a:off x="1661" y="1896"/>
                  <a:ext cx="15" cy="3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6" name="Line 3854"/>
                <p:cNvSpPr>
                  <a:spLocks noChangeShapeType="1"/>
                </p:cNvSpPr>
                <p:nvPr/>
              </p:nvSpPr>
              <p:spPr bwMode="auto">
                <a:xfrm flipH="1" flipV="1">
                  <a:off x="1649" y="1822"/>
                  <a:ext cx="48" cy="9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7" name="Line 3855"/>
                <p:cNvSpPr>
                  <a:spLocks noChangeShapeType="1"/>
                </p:cNvSpPr>
                <p:nvPr/>
              </p:nvSpPr>
              <p:spPr bwMode="auto">
                <a:xfrm flipV="1">
                  <a:off x="1612" y="1695"/>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8" name="Line 3856"/>
                <p:cNvSpPr>
                  <a:spLocks noChangeShapeType="1"/>
                </p:cNvSpPr>
                <p:nvPr/>
              </p:nvSpPr>
              <p:spPr bwMode="auto">
                <a:xfrm flipH="1">
                  <a:off x="1616" y="1703"/>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39" name="Line 3857"/>
                <p:cNvSpPr>
                  <a:spLocks noChangeShapeType="1"/>
                </p:cNvSpPr>
                <p:nvPr/>
              </p:nvSpPr>
              <p:spPr bwMode="auto">
                <a:xfrm flipV="1">
                  <a:off x="1629" y="1729"/>
                  <a:ext cx="56"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0" name="Line 3858"/>
                <p:cNvSpPr>
                  <a:spLocks noChangeShapeType="1"/>
                </p:cNvSpPr>
                <p:nvPr/>
              </p:nvSpPr>
              <p:spPr bwMode="auto">
                <a:xfrm>
                  <a:off x="1579" y="1733"/>
                  <a:ext cx="42"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1" name="Line 3859"/>
                <p:cNvSpPr>
                  <a:spLocks noChangeShapeType="1"/>
                </p:cNvSpPr>
                <p:nvPr/>
              </p:nvSpPr>
              <p:spPr bwMode="auto">
                <a:xfrm>
                  <a:off x="1625" y="1773"/>
                  <a:ext cx="20"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2" name="Line 3860"/>
                <p:cNvSpPr>
                  <a:spLocks noChangeShapeType="1"/>
                </p:cNvSpPr>
                <p:nvPr/>
              </p:nvSpPr>
              <p:spPr bwMode="auto">
                <a:xfrm flipV="1">
                  <a:off x="1596" y="1819"/>
                  <a:ext cx="25"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3" name="Line 3861"/>
                <p:cNvSpPr>
                  <a:spLocks noChangeShapeType="1"/>
                </p:cNvSpPr>
                <p:nvPr/>
              </p:nvSpPr>
              <p:spPr bwMode="auto">
                <a:xfrm flipH="1" flipV="1">
                  <a:off x="1629" y="1832"/>
                  <a:ext cx="28" cy="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4" name="Line 3862"/>
                <p:cNvSpPr>
                  <a:spLocks noChangeShapeType="1"/>
                </p:cNvSpPr>
                <p:nvPr/>
              </p:nvSpPr>
              <p:spPr bwMode="auto">
                <a:xfrm flipV="1">
                  <a:off x="1641" y="1889"/>
                  <a:ext cx="16"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5" name="Line 3863"/>
                <p:cNvSpPr>
                  <a:spLocks noChangeShapeType="1"/>
                </p:cNvSpPr>
                <p:nvPr/>
              </p:nvSpPr>
              <p:spPr bwMode="auto">
                <a:xfrm flipV="1">
                  <a:off x="1647" y="1896"/>
                  <a:ext cx="14"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6" name="Line 3864"/>
                <p:cNvSpPr>
                  <a:spLocks noChangeShapeType="1"/>
                </p:cNvSpPr>
                <p:nvPr/>
              </p:nvSpPr>
              <p:spPr bwMode="auto">
                <a:xfrm flipV="1">
                  <a:off x="1605" y="1832"/>
                  <a:ext cx="2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7" name="Line 3865"/>
                <p:cNvSpPr>
                  <a:spLocks noChangeShapeType="1"/>
                </p:cNvSpPr>
                <p:nvPr/>
              </p:nvSpPr>
              <p:spPr bwMode="auto">
                <a:xfrm>
                  <a:off x="1599" y="1697"/>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8" name="Line 3866"/>
                <p:cNvSpPr>
                  <a:spLocks noChangeShapeType="1"/>
                </p:cNvSpPr>
                <p:nvPr/>
              </p:nvSpPr>
              <p:spPr bwMode="auto">
                <a:xfrm flipH="1">
                  <a:off x="1555" y="1804"/>
                  <a:ext cx="6"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9" name="Line 3867"/>
                <p:cNvSpPr>
                  <a:spLocks noChangeShapeType="1"/>
                </p:cNvSpPr>
                <p:nvPr/>
              </p:nvSpPr>
              <p:spPr bwMode="auto">
                <a:xfrm>
                  <a:off x="1616" y="1731"/>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0" name="Line 3868"/>
                <p:cNvSpPr>
                  <a:spLocks noChangeShapeType="1"/>
                </p:cNvSpPr>
                <p:nvPr/>
              </p:nvSpPr>
              <p:spPr bwMode="auto">
                <a:xfrm>
                  <a:off x="1687" y="1698"/>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1" name="Line 3869"/>
                <p:cNvSpPr>
                  <a:spLocks noChangeShapeType="1"/>
                </p:cNvSpPr>
                <p:nvPr/>
              </p:nvSpPr>
              <p:spPr bwMode="auto">
                <a:xfrm flipH="1" flipV="1">
                  <a:off x="1672" y="1703"/>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2" name="Line 3870"/>
                <p:cNvSpPr>
                  <a:spLocks noChangeShapeType="1"/>
                </p:cNvSpPr>
                <p:nvPr/>
              </p:nvSpPr>
              <p:spPr bwMode="auto">
                <a:xfrm>
                  <a:off x="1671" y="1662"/>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3" name="Line 3871"/>
                <p:cNvSpPr>
                  <a:spLocks noChangeShapeType="1"/>
                </p:cNvSpPr>
                <p:nvPr/>
              </p:nvSpPr>
              <p:spPr bwMode="auto">
                <a:xfrm flipH="1" flipV="1">
                  <a:off x="1658" y="1668"/>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4" name="Line 3872"/>
                <p:cNvSpPr>
                  <a:spLocks noChangeShapeType="1"/>
                </p:cNvSpPr>
                <p:nvPr/>
              </p:nvSpPr>
              <p:spPr bwMode="auto">
                <a:xfrm flipV="1">
                  <a:off x="1658" y="1663"/>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5" name="Line 3873"/>
                <p:cNvSpPr>
                  <a:spLocks noChangeShapeType="1"/>
                </p:cNvSpPr>
                <p:nvPr/>
              </p:nvSpPr>
              <p:spPr bwMode="auto">
                <a:xfrm flipV="1">
                  <a:off x="1671" y="1689"/>
                  <a:ext cx="1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6" name="Line 3874"/>
                <p:cNvSpPr>
                  <a:spLocks noChangeShapeType="1"/>
                </p:cNvSpPr>
                <p:nvPr/>
              </p:nvSpPr>
              <p:spPr bwMode="auto">
                <a:xfrm flipH="1" flipV="1">
                  <a:off x="1676" y="1704"/>
                  <a:ext cx="12" cy="2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7" name="Line 3875"/>
                <p:cNvSpPr>
                  <a:spLocks noChangeShapeType="1"/>
                </p:cNvSpPr>
                <p:nvPr/>
              </p:nvSpPr>
              <p:spPr bwMode="auto">
                <a:xfrm>
                  <a:off x="1690" y="1697"/>
                  <a:ext cx="12"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8" name="Line 3876"/>
                <p:cNvSpPr>
                  <a:spLocks noChangeShapeType="1"/>
                </p:cNvSpPr>
                <p:nvPr/>
              </p:nvSpPr>
              <p:spPr bwMode="auto">
                <a:xfrm flipV="1">
                  <a:off x="1688" y="1722"/>
                  <a:ext cx="1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59" name="Line 3877"/>
                <p:cNvSpPr>
                  <a:spLocks noChangeShapeType="1"/>
                </p:cNvSpPr>
                <p:nvPr/>
              </p:nvSpPr>
              <p:spPr bwMode="auto">
                <a:xfrm flipH="1">
                  <a:off x="1676" y="1698"/>
                  <a:ext cx="1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0" name="Line 3878"/>
                <p:cNvSpPr>
                  <a:spLocks noChangeShapeType="1"/>
                </p:cNvSpPr>
                <p:nvPr/>
              </p:nvSpPr>
              <p:spPr bwMode="auto">
                <a:xfrm flipV="1">
                  <a:off x="1649" y="1801"/>
                  <a:ext cx="4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1" name="Line 3879"/>
                <p:cNvSpPr>
                  <a:spLocks noChangeShapeType="1"/>
                </p:cNvSpPr>
                <p:nvPr/>
              </p:nvSpPr>
              <p:spPr bwMode="auto">
                <a:xfrm flipV="1">
                  <a:off x="1625" y="1752"/>
                  <a:ext cx="41"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2" name="Line 3880"/>
                <p:cNvSpPr>
                  <a:spLocks noChangeShapeType="1"/>
                </p:cNvSpPr>
                <p:nvPr/>
              </p:nvSpPr>
              <p:spPr bwMode="auto">
                <a:xfrm>
                  <a:off x="1666" y="1752"/>
                  <a:ext cx="19" cy="4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3" name="Line 3881"/>
                <p:cNvSpPr>
                  <a:spLocks noChangeShapeType="1"/>
                </p:cNvSpPr>
                <p:nvPr/>
              </p:nvSpPr>
              <p:spPr bwMode="auto">
                <a:xfrm flipV="1">
                  <a:off x="1645" y="1792"/>
                  <a:ext cx="40" cy="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4" name="Line 3882"/>
                <p:cNvSpPr>
                  <a:spLocks noChangeShapeType="1"/>
                </p:cNvSpPr>
                <p:nvPr/>
              </p:nvSpPr>
              <p:spPr bwMode="auto">
                <a:xfrm>
                  <a:off x="1675" y="1748"/>
                  <a:ext cx="20"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5" name="Line 3883"/>
                <p:cNvSpPr>
                  <a:spLocks noChangeShapeType="1"/>
                </p:cNvSpPr>
                <p:nvPr/>
              </p:nvSpPr>
              <p:spPr bwMode="auto">
                <a:xfrm flipV="1">
                  <a:off x="1675" y="1733"/>
                  <a:ext cx="28"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6" name="Freeform 3884"/>
                <p:cNvSpPr>
                  <a:spLocks/>
                </p:cNvSpPr>
                <p:nvPr/>
              </p:nvSpPr>
              <p:spPr bwMode="auto">
                <a:xfrm>
                  <a:off x="1631" y="1757"/>
                  <a:ext cx="5" cy="8"/>
                </a:xfrm>
                <a:custGeom>
                  <a:avLst/>
                  <a:gdLst>
                    <a:gd name="T0" fmla="*/ 26 w 33"/>
                    <a:gd name="T1" fmla="*/ 0 h 52"/>
                    <a:gd name="T2" fmla="*/ 0 w 33"/>
                    <a:gd name="T3" fmla="*/ 14 h 52"/>
                    <a:gd name="T4" fmla="*/ 20 w 33"/>
                    <a:gd name="T5" fmla="*/ 52 h 52"/>
                    <a:gd name="T6" fmla="*/ 24 w 33"/>
                    <a:gd name="T7" fmla="*/ 49 h 52"/>
                    <a:gd name="T8" fmla="*/ 15 w 33"/>
                    <a:gd name="T9" fmla="*/ 32 h 52"/>
                    <a:gd name="T10" fmla="*/ 33 w 33"/>
                    <a:gd name="T11" fmla="*/ 23 h 52"/>
                    <a:gd name="T12" fmla="*/ 31 w 33"/>
                    <a:gd name="T13" fmla="*/ 18 h 52"/>
                    <a:gd name="T14" fmla="*/ 13 w 33"/>
                    <a:gd name="T15" fmla="*/ 28 h 52"/>
                    <a:gd name="T16" fmla="*/ 7 w 33"/>
                    <a:gd name="T17" fmla="*/ 15 h 52"/>
                    <a:gd name="T18" fmla="*/ 28 w 33"/>
                    <a:gd name="T19" fmla="*/ 6 h 52"/>
                    <a:gd name="T20" fmla="*/ 26 w 33"/>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52">
                      <a:moveTo>
                        <a:pt x="26" y="0"/>
                      </a:moveTo>
                      <a:lnTo>
                        <a:pt x="0" y="14"/>
                      </a:lnTo>
                      <a:lnTo>
                        <a:pt x="20" y="52"/>
                      </a:lnTo>
                      <a:lnTo>
                        <a:pt x="24" y="49"/>
                      </a:lnTo>
                      <a:lnTo>
                        <a:pt x="15" y="32"/>
                      </a:lnTo>
                      <a:lnTo>
                        <a:pt x="33" y="23"/>
                      </a:lnTo>
                      <a:lnTo>
                        <a:pt x="31" y="18"/>
                      </a:lnTo>
                      <a:lnTo>
                        <a:pt x="13" y="28"/>
                      </a:lnTo>
                      <a:lnTo>
                        <a:pt x="7" y="15"/>
                      </a:lnTo>
                      <a:lnTo>
                        <a:pt x="28"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7" name="Freeform 3885"/>
                <p:cNvSpPr>
                  <a:spLocks/>
                </p:cNvSpPr>
                <p:nvPr/>
              </p:nvSpPr>
              <p:spPr bwMode="auto">
                <a:xfrm>
                  <a:off x="1639" y="1754"/>
                  <a:ext cx="5" cy="8"/>
                </a:xfrm>
                <a:custGeom>
                  <a:avLst/>
                  <a:gdLst>
                    <a:gd name="T0" fmla="*/ 8 w 28"/>
                    <a:gd name="T1" fmla="*/ 0 h 44"/>
                    <a:gd name="T2" fmla="*/ 0 w 28"/>
                    <a:gd name="T3" fmla="*/ 7 h 44"/>
                    <a:gd name="T4" fmla="*/ 0 w 28"/>
                    <a:gd name="T5" fmla="*/ 7 h 44"/>
                    <a:gd name="T6" fmla="*/ 5 w 28"/>
                    <a:gd name="T7" fmla="*/ 5 h 44"/>
                    <a:gd name="T8" fmla="*/ 10 w 28"/>
                    <a:gd name="T9" fmla="*/ 6 h 44"/>
                    <a:gd name="T10" fmla="*/ 12 w 28"/>
                    <a:gd name="T11" fmla="*/ 7 h 44"/>
                    <a:gd name="T12" fmla="*/ 17 w 28"/>
                    <a:gd name="T13" fmla="*/ 10 h 44"/>
                    <a:gd name="T14" fmla="*/ 20 w 28"/>
                    <a:gd name="T15" fmla="*/ 15 h 44"/>
                    <a:gd name="T16" fmla="*/ 21 w 28"/>
                    <a:gd name="T17" fmla="*/ 18 h 44"/>
                    <a:gd name="T18" fmla="*/ 22 w 28"/>
                    <a:gd name="T19" fmla="*/ 24 h 44"/>
                    <a:gd name="T20" fmla="*/ 22 w 28"/>
                    <a:gd name="T21" fmla="*/ 29 h 44"/>
                    <a:gd name="T22" fmla="*/ 22 w 28"/>
                    <a:gd name="T23" fmla="*/ 29 h 44"/>
                    <a:gd name="T24" fmla="*/ 19 w 28"/>
                    <a:gd name="T25" fmla="*/ 35 h 44"/>
                    <a:gd name="T26" fmla="*/ 14 w 28"/>
                    <a:gd name="T27" fmla="*/ 38 h 44"/>
                    <a:gd name="T28" fmla="*/ 6 w 28"/>
                    <a:gd name="T29" fmla="*/ 44 h 44"/>
                    <a:gd name="T30" fmla="*/ 11 w 28"/>
                    <a:gd name="T31" fmla="*/ 44 h 44"/>
                    <a:gd name="T32" fmla="*/ 17 w 28"/>
                    <a:gd name="T33" fmla="*/ 42 h 44"/>
                    <a:gd name="T34" fmla="*/ 21 w 28"/>
                    <a:gd name="T35" fmla="*/ 39 h 44"/>
                    <a:gd name="T36" fmla="*/ 25 w 28"/>
                    <a:gd name="T37" fmla="*/ 35 h 44"/>
                    <a:gd name="T38" fmla="*/ 27 w 28"/>
                    <a:gd name="T39" fmla="*/ 30 h 44"/>
                    <a:gd name="T40" fmla="*/ 27 w 28"/>
                    <a:gd name="T41" fmla="*/ 29 h 44"/>
                    <a:gd name="T42" fmla="*/ 28 w 28"/>
                    <a:gd name="T43" fmla="*/ 24 h 44"/>
                    <a:gd name="T44" fmla="*/ 27 w 28"/>
                    <a:gd name="T45" fmla="*/ 19 h 44"/>
                    <a:gd name="T46" fmla="*/ 25 w 28"/>
                    <a:gd name="T47" fmla="*/ 13 h 44"/>
                    <a:gd name="T48" fmla="*/ 25 w 28"/>
                    <a:gd name="T49" fmla="*/ 12 h 44"/>
                    <a:gd name="T50" fmla="*/ 22 w 28"/>
                    <a:gd name="T51" fmla="*/ 8 h 44"/>
                    <a:gd name="T52" fmla="*/ 18 w 28"/>
                    <a:gd name="T53" fmla="*/ 4 h 44"/>
                    <a:gd name="T54" fmla="*/ 12 w 28"/>
                    <a:gd name="T55" fmla="*/ 2 h 44"/>
                    <a:gd name="T56" fmla="*/ 8 w 28"/>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44">
                      <a:moveTo>
                        <a:pt x="8" y="0"/>
                      </a:moveTo>
                      <a:lnTo>
                        <a:pt x="0" y="7"/>
                      </a:lnTo>
                      <a:lnTo>
                        <a:pt x="0" y="7"/>
                      </a:lnTo>
                      <a:lnTo>
                        <a:pt x="5" y="5"/>
                      </a:lnTo>
                      <a:lnTo>
                        <a:pt x="10" y="6"/>
                      </a:lnTo>
                      <a:lnTo>
                        <a:pt x="12" y="7"/>
                      </a:lnTo>
                      <a:lnTo>
                        <a:pt x="17" y="10"/>
                      </a:lnTo>
                      <a:lnTo>
                        <a:pt x="20" y="15"/>
                      </a:lnTo>
                      <a:lnTo>
                        <a:pt x="21" y="18"/>
                      </a:lnTo>
                      <a:lnTo>
                        <a:pt x="22" y="24"/>
                      </a:lnTo>
                      <a:lnTo>
                        <a:pt x="22" y="29"/>
                      </a:lnTo>
                      <a:lnTo>
                        <a:pt x="22" y="29"/>
                      </a:lnTo>
                      <a:lnTo>
                        <a:pt x="19" y="35"/>
                      </a:lnTo>
                      <a:lnTo>
                        <a:pt x="14" y="38"/>
                      </a:lnTo>
                      <a:lnTo>
                        <a:pt x="6" y="44"/>
                      </a:lnTo>
                      <a:lnTo>
                        <a:pt x="11" y="44"/>
                      </a:lnTo>
                      <a:lnTo>
                        <a:pt x="17" y="42"/>
                      </a:lnTo>
                      <a:lnTo>
                        <a:pt x="21" y="39"/>
                      </a:lnTo>
                      <a:lnTo>
                        <a:pt x="25" y="35"/>
                      </a:lnTo>
                      <a:lnTo>
                        <a:pt x="27" y="30"/>
                      </a:lnTo>
                      <a:lnTo>
                        <a:pt x="27" y="29"/>
                      </a:lnTo>
                      <a:lnTo>
                        <a:pt x="28" y="24"/>
                      </a:lnTo>
                      <a:lnTo>
                        <a:pt x="27" y="19"/>
                      </a:lnTo>
                      <a:lnTo>
                        <a:pt x="25" y="13"/>
                      </a:lnTo>
                      <a:lnTo>
                        <a:pt x="25" y="12"/>
                      </a:lnTo>
                      <a:lnTo>
                        <a:pt x="22" y="8"/>
                      </a:lnTo>
                      <a:lnTo>
                        <a:pt x="18" y="4"/>
                      </a:lnTo>
                      <a:lnTo>
                        <a:pt x="12" y="2"/>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8" name="Freeform 3886"/>
                <p:cNvSpPr>
                  <a:spLocks/>
                </p:cNvSpPr>
                <p:nvPr/>
              </p:nvSpPr>
              <p:spPr bwMode="auto">
                <a:xfrm>
                  <a:off x="1637" y="1754"/>
                  <a:ext cx="5" cy="8"/>
                </a:xfrm>
                <a:custGeom>
                  <a:avLst/>
                  <a:gdLst>
                    <a:gd name="T0" fmla="*/ 10 w 28"/>
                    <a:gd name="T1" fmla="*/ 3 h 44"/>
                    <a:gd name="T2" fmla="*/ 6 w 28"/>
                    <a:gd name="T3" fmla="*/ 6 h 44"/>
                    <a:gd name="T4" fmla="*/ 3 w 28"/>
                    <a:gd name="T5" fmla="*/ 9 h 44"/>
                    <a:gd name="T6" fmla="*/ 1 w 28"/>
                    <a:gd name="T7" fmla="*/ 14 h 44"/>
                    <a:gd name="T8" fmla="*/ 0 w 28"/>
                    <a:gd name="T9" fmla="*/ 15 h 44"/>
                    <a:gd name="T10" fmla="*/ 0 w 28"/>
                    <a:gd name="T11" fmla="*/ 21 h 44"/>
                    <a:gd name="T12" fmla="*/ 1 w 28"/>
                    <a:gd name="T13" fmla="*/ 26 h 44"/>
                    <a:gd name="T14" fmla="*/ 3 w 28"/>
                    <a:gd name="T15" fmla="*/ 31 h 44"/>
                    <a:gd name="T16" fmla="*/ 6 w 28"/>
                    <a:gd name="T17" fmla="*/ 37 h 44"/>
                    <a:gd name="T18" fmla="*/ 9 w 28"/>
                    <a:gd name="T19" fmla="*/ 40 h 44"/>
                    <a:gd name="T20" fmla="*/ 15 w 28"/>
                    <a:gd name="T21" fmla="*/ 43 h 44"/>
                    <a:gd name="T22" fmla="*/ 20 w 28"/>
                    <a:gd name="T23" fmla="*/ 44 h 44"/>
                    <a:gd name="T24" fmla="*/ 28 w 28"/>
                    <a:gd name="T25" fmla="*/ 38 h 44"/>
                    <a:gd name="T26" fmla="*/ 27 w 28"/>
                    <a:gd name="T27" fmla="*/ 38 h 44"/>
                    <a:gd name="T28" fmla="*/ 22 w 28"/>
                    <a:gd name="T29" fmla="*/ 39 h 44"/>
                    <a:gd name="T30" fmla="*/ 17 w 28"/>
                    <a:gd name="T31" fmla="*/ 38 h 44"/>
                    <a:gd name="T32" fmla="*/ 16 w 28"/>
                    <a:gd name="T33" fmla="*/ 38 h 44"/>
                    <a:gd name="T34" fmla="*/ 11 w 28"/>
                    <a:gd name="T35" fmla="*/ 35 h 44"/>
                    <a:gd name="T36" fmla="*/ 8 w 28"/>
                    <a:gd name="T37" fmla="*/ 29 h 44"/>
                    <a:gd name="T38" fmla="*/ 6 w 28"/>
                    <a:gd name="T39" fmla="*/ 26 h 44"/>
                    <a:gd name="T40" fmla="*/ 5 w 28"/>
                    <a:gd name="T41" fmla="*/ 21 h 44"/>
                    <a:gd name="T42" fmla="*/ 6 w 28"/>
                    <a:gd name="T43" fmla="*/ 15 h 44"/>
                    <a:gd name="T44" fmla="*/ 6 w 28"/>
                    <a:gd name="T45" fmla="*/ 14 h 44"/>
                    <a:gd name="T46" fmla="*/ 8 w 28"/>
                    <a:gd name="T47" fmla="*/ 10 h 44"/>
                    <a:gd name="T48" fmla="*/ 14 w 28"/>
                    <a:gd name="T49" fmla="*/ 7 h 44"/>
                    <a:gd name="T50" fmla="*/ 22 w 28"/>
                    <a:gd name="T51" fmla="*/ 0 h 44"/>
                    <a:gd name="T52" fmla="*/ 17 w 28"/>
                    <a:gd name="T53" fmla="*/ 0 h 44"/>
                    <a:gd name="T54" fmla="*/ 10 w 28"/>
                    <a:gd name="T55"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 h="44">
                      <a:moveTo>
                        <a:pt x="10" y="3"/>
                      </a:moveTo>
                      <a:lnTo>
                        <a:pt x="6" y="6"/>
                      </a:lnTo>
                      <a:lnTo>
                        <a:pt x="3" y="9"/>
                      </a:lnTo>
                      <a:lnTo>
                        <a:pt x="1" y="14"/>
                      </a:lnTo>
                      <a:lnTo>
                        <a:pt x="0" y="15"/>
                      </a:lnTo>
                      <a:lnTo>
                        <a:pt x="0" y="21"/>
                      </a:lnTo>
                      <a:lnTo>
                        <a:pt x="1" y="26"/>
                      </a:lnTo>
                      <a:lnTo>
                        <a:pt x="3" y="31"/>
                      </a:lnTo>
                      <a:lnTo>
                        <a:pt x="6" y="37"/>
                      </a:lnTo>
                      <a:lnTo>
                        <a:pt x="9" y="40"/>
                      </a:lnTo>
                      <a:lnTo>
                        <a:pt x="15" y="43"/>
                      </a:lnTo>
                      <a:lnTo>
                        <a:pt x="20" y="44"/>
                      </a:lnTo>
                      <a:lnTo>
                        <a:pt x="28" y="38"/>
                      </a:lnTo>
                      <a:lnTo>
                        <a:pt x="27" y="38"/>
                      </a:lnTo>
                      <a:lnTo>
                        <a:pt x="22" y="39"/>
                      </a:lnTo>
                      <a:lnTo>
                        <a:pt x="17" y="38"/>
                      </a:lnTo>
                      <a:lnTo>
                        <a:pt x="16" y="38"/>
                      </a:lnTo>
                      <a:lnTo>
                        <a:pt x="11" y="35"/>
                      </a:lnTo>
                      <a:lnTo>
                        <a:pt x="8" y="29"/>
                      </a:lnTo>
                      <a:lnTo>
                        <a:pt x="6" y="26"/>
                      </a:lnTo>
                      <a:lnTo>
                        <a:pt x="5" y="21"/>
                      </a:lnTo>
                      <a:lnTo>
                        <a:pt x="6" y="15"/>
                      </a:lnTo>
                      <a:lnTo>
                        <a:pt x="6" y="14"/>
                      </a:lnTo>
                      <a:lnTo>
                        <a:pt x="8" y="10"/>
                      </a:lnTo>
                      <a:lnTo>
                        <a:pt x="14" y="7"/>
                      </a:lnTo>
                      <a:lnTo>
                        <a:pt x="22" y="0"/>
                      </a:lnTo>
                      <a:lnTo>
                        <a:pt x="17" y="0"/>
                      </a:lnTo>
                      <a:lnTo>
                        <a:pt x="1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69" name="Freeform 3887"/>
                <p:cNvSpPr>
                  <a:spLocks/>
                </p:cNvSpPr>
                <p:nvPr/>
              </p:nvSpPr>
              <p:spPr bwMode="auto">
                <a:xfrm>
                  <a:off x="1647" y="1755"/>
                  <a:ext cx="5" cy="2"/>
                </a:xfrm>
                <a:custGeom>
                  <a:avLst/>
                  <a:gdLst>
                    <a:gd name="T0" fmla="*/ 9 w 31"/>
                    <a:gd name="T1" fmla="*/ 0 h 13"/>
                    <a:gd name="T2" fmla="*/ 0 w 31"/>
                    <a:gd name="T3" fmla="*/ 5 h 13"/>
                    <a:gd name="T4" fmla="*/ 3 w 31"/>
                    <a:gd name="T5" fmla="*/ 3 h 13"/>
                    <a:gd name="T6" fmla="*/ 8 w 31"/>
                    <a:gd name="T7" fmla="*/ 4 h 13"/>
                    <a:gd name="T8" fmla="*/ 12 w 31"/>
                    <a:gd name="T9" fmla="*/ 6 h 13"/>
                    <a:gd name="T10" fmla="*/ 13 w 31"/>
                    <a:gd name="T11" fmla="*/ 6 h 13"/>
                    <a:gd name="T12" fmla="*/ 18 w 31"/>
                    <a:gd name="T13" fmla="*/ 9 h 13"/>
                    <a:gd name="T14" fmla="*/ 25 w 31"/>
                    <a:gd name="T15" fmla="*/ 13 h 13"/>
                    <a:gd name="T16" fmla="*/ 31 w 31"/>
                    <a:gd name="T17" fmla="*/ 10 h 13"/>
                    <a:gd name="T18" fmla="*/ 19 w 31"/>
                    <a:gd name="T19" fmla="*/ 3 h 13"/>
                    <a:gd name="T20" fmla="*/ 13 w 31"/>
                    <a:gd name="T21" fmla="*/ 1 h 13"/>
                    <a:gd name="T22" fmla="*/ 9 w 3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9" y="0"/>
                      </a:moveTo>
                      <a:lnTo>
                        <a:pt x="0" y="5"/>
                      </a:lnTo>
                      <a:lnTo>
                        <a:pt x="3" y="3"/>
                      </a:lnTo>
                      <a:lnTo>
                        <a:pt x="8" y="4"/>
                      </a:lnTo>
                      <a:lnTo>
                        <a:pt x="12" y="6"/>
                      </a:lnTo>
                      <a:lnTo>
                        <a:pt x="13" y="6"/>
                      </a:lnTo>
                      <a:lnTo>
                        <a:pt x="18" y="9"/>
                      </a:lnTo>
                      <a:lnTo>
                        <a:pt x="25" y="13"/>
                      </a:lnTo>
                      <a:lnTo>
                        <a:pt x="31" y="10"/>
                      </a:lnTo>
                      <a:lnTo>
                        <a:pt x="19" y="3"/>
                      </a:lnTo>
                      <a:lnTo>
                        <a:pt x="13"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0" name="Freeform 3888"/>
                <p:cNvSpPr>
                  <a:spLocks/>
                </p:cNvSpPr>
                <p:nvPr/>
              </p:nvSpPr>
              <p:spPr bwMode="auto">
                <a:xfrm>
                  <a:off x="1645" y="1751"/>
                  <a:ext cx="4" cy="4"/>
                </a:xfrm>
                <a:custGeom>
                  <a:avLst/>
                  <a:gdLst>
                    <a:gd name="T0" fmla="*/ 15 w 23"/>
                    <a:gd name="T1" fmla="*/ 0 h 26"/>
                    <a:gd name="T2" fmla="*/ 5 w 23"/>
                    <a:gd name="T3" fmla="*/ 7 h 26"/>
                    <a:gd name="T4" fmla="*/ 7 w 23"/>
                    <a:gd name="T5" fmla="*/ 7 h 26"/>
                    <a:gd name="T6" fmla="*/ 13 w 23"/>
                    <a:gd name="T7" fmla="*/ 6 h 26"/>
                    <a:gd name="T8" fmla="*/ 17 w 23"/>
                    <a:gd name="T9" fmla="*/ 9 h 26"/>
                    <a:gd name="T10" fmla="*/ 18 w 23"/>
                    <a:gd name="T11" fmla="*/ 13 h 26"/>
                    <a:gd name="T12" fmla="*/ 16 w 23"/>
                    <a:gd name="T13" fmla="*/ 17 h 26"/>
                    <a:gd name="T14" fmla="*/ 16 w 23"/>
                    <a:gd name="T15" fmla="*/ 17 h 26"/>
                    <a:gd name="T16" fmla="*/ 10 w 23"/>
                    <a:gd name="T17" fmla="*/ 20 h 26"/>
                    <a:gd name="T18" fmla="*/ 0 w 23"/>
                    <a:gd name="T19" fmla="*/ 26 h 26"/>
                    <a:gd name="T20" fmla="*/ 23 w 23"/>
                    <a:gd name="T21" fmla="*/ 15 h 26"/>
                    <a:gd name="T22" fmla="*/ 23 w 23"/>
                    <a:gd name="T23" fmla="*/ 12 h 26"/>
                    <a:gd name="T24" fmla="*/ 22 w 23"/>
                    <a:gd name="T25" fmla="*/ 7 h 26"/>
                    <a:gd name="T26" fmla="*/ 19 w 23"/>
                    <a:gd name="T27" fmla="*/ 2 h 26"/>
                    <a:gd name="T28" fmla="*/ 15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15" y="0"/>
                      </a:moveTo>
                      <a:lnTo>
                        <a:pt x="5" y="7"/>
                      </a:lnTo>
                      <a:lnTo>
                        <a:pt x="7" y="7"/>
                      </a:lnTo>
                      <a:lnTo>
                        <a:pt x="13" y="6"/>
                      </a:lnTo>
                      <a:lnTo>
                        <a:pt x="17" y="9"/>
                      </a:lnTo>
                      <a:lnTo>
                        <a:pt x="18" y="13"/>
                      </a:lnTo>
                      <a:lnTo>
                        <a:pt x="16" y="17"/>
                      </a:lnTo>
                      <a:lnTo>
                        <a:pt x="16" y="17"/>
                      </a:lnTo>
                      <a:lnTo>
                        <a:pt x="10" y="20"/>
                      </a:lnTo>
                      <a:lnTo>
                        <a:pt x="0" y="26"/>
                      </a:lnTo>
                      <a:lnTo>
                        <a:pt x="23" y="15"/>
                      </a:lnTo>
                      <a:lnTo>
                        <a:pt x="23" y="12"/>
                      </a:lnTo>
                      <a:lnTo>
                        <a:pt x="22" y="7"/>
                      </a:lnTo>
                      <a:lnTo>
                        <a:pt x="19"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1" name="Freeform 3889"/>
                <p:cNvSpPr>
                  <a:spLocks/>
                </p:cNvSpPr>
                <p:nvPr/>
              </p:nvSpPr>
              <p:spPr bwMode="auto">
                <a:xfrm>
                  <a:off x="1643" y="1751"/>
                  <a:ext cx="6" cy="8"/>
                </a:xfrm>
                <a:custGeom>
                  <a:avLst/>
                  <a:gdLst>
                    <a:gd name="T0" fmla="*/ 17 w 37"/>
                    <a:gd name="T1" fmla="*/ 3 h 50"/>
                    <a:gd name="T2" fmla="*/ 0 w 37"/>
                    <a:gd name="T3" fmla="*/ 12 h 50"/>
                    <a:gd name="T4" fmla="*/ 19 w 37"/>
                    <a:gd name="T5" fmla="*/ 50 h 50"/>
                    <a:gd name="T6" fmla="*/ 24 w 37"/>
                    <a:gd name="T7" fmla="*/ 47 h 50"/>
                    <a:gd name="T8" fmla="*/ 16 w 37"/>
                    <a:gd name="T9" fmla="*/ 30 h 50"/>
                    <a:gd name="T10" fmla="*/ 22 w 37"/>
                    <a:gd name="T11" fmla="*/ 28 h 50"/>
                    <a:gd name="T12" fmla="*/ 31 w 37"/>
                    <a:gd name="T13" fmla="*/ 23 h 50"/>
                    <a:gd name="T14" fmla="*/ 31 w 37"/>
                    <a:gd name="T15" fmla="*/ 23 h 50"/>
                    <a:gd name="T16" fmla="*/ 34 w 37"/>
                    <a:gd name="T17" fmla="*/ 19 h 50"/>
                    <a:gd name="T18" fmla="*/ 37 w 37"/>
                    <a:gd name="T19" fmla="*/ 15 h 50"/>
                    <a:gd name="T20" fmla="*/ 14 w 37"/>
                    <a:gd name="T21" fmla="*/ 26 h 50"/>
                    <a:gd name="T22" fmla="*/ 7 w 37"/>
                    <a:gd name="T23" fmla="*/ 13 h 50"/>
                    <a:gd name="T24" fmla="*/ 19 w 37"/>
                    <a:gd name="T25" fmla="*/ 7 h 50"/>
                    <a:gd name="T26" fmla="*/ 29 w 37"/>
                    <a:gd name="T27" fmla="*/ 0 h 50"/>
                    <a:gd name="T28" fmla="*/ 23 w 37"/>
                    <a:gd name="T29" fmla="*/ 0 h 50"/>
                    <a:gd name="T30" fmla="*/ 22 w 37"/>
                    <a:gd name="T31" fmla="*/ 0 h 50"/>
                    <a:gd name="T32" fmla="*/ 17 w 37"/>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17" y="3"/>
                      </a:moveTo>
                      <a:lnTo>
                        <a:pt x="0" y="12"/>
                      </a:lnTo>
                      <a:lnTo>
                        <a:pt x="19" y="50"/>
                      </a:lnTo>
                      <a:lnTo>
                        <a:pt x="24" y="47"/>
                      </a:lnTo>
                      <a:lnTo>
                        <a:pt x="16" y="30"/>
                      </a:lnTo>
                      <a:lnTo>
                        <a:pt x="22" y="28"/>
                      </a:lnTo>
                      <a:lnTo>
                        <a:pt x="31" y="23"/>
                      </a:lnTo>
                      <a:lnTo>
                        <a:pt x="31" y="23"/>
                      </a:lnTo>
                      <a:lnTo>
                        <a:pt x="34" y="19"/>
                      </a:lnTo>
                      <a:lnTo>
                        <a:pt x="37" y="15"/>
                      </a:lnTo>
                      <a:lnTo>
                        <a:pt x="14" y="26"/>
                      </a:lnTo>
                      <a:lnTo>
                        <a:pt x="7" y="13"/>
                      </a:lnTo>
                      <a:lnTo>
                        <a:pt x="19" y="7"/>
                      </a:lnTo>
                      <a:lnTo>
                        <a:pt x="29" y="0"/>
                      </a:lnTo>
                      <a:lnTo>
                        <a:pt x="23" y="0"/>
                      </a:lnTo>
                      <a:lnTo>
                        <a:pt x="22"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2" name="Freeform 3890"/>
                <p:cNvSpPr>
                  <a:spLocks/>
                </p:cNvSpPr>
                <p:nvPr/>
              </p:nvSpPr>
              <p:spPr bwMode="auto">
                <a:xfrm>
                  <a:off x="1649" y="1747"/>
                  <a:ext cx="6" cy="8"/>
                </a:xfrm>
                <a:custGeom>
                  <a:avLst/>
                  <a:gdLst>
                    <a:gd name="T0" fmla="*/ 30 w 36"/>
                    <a:gd name="T1" fmla="*/ 0 h 47"/>
                    <a:gd name="T2" fmla="*/ 0 w 36"/>
                    <a:gd name="T3" fmla="*/ 15 h 47"/>
                    <a:gd name="T4" fmla="*/ 2 w 36"/>
                    <a:gd name="T5" fmla="*/ 19 h 47"/>
                    <a:gd name="T6" fmla="*/ 15 w 36"/>
                    <a:gd name="T7" fmla="*/ 13 h 47"/>
                    <a:gd name="T8" fmla="*/ 31 w 36"/>
                    <a:gd name="T9" fmla="*/ 47 h 47"/>
                    <a:gd name="T10" fmla="*/ 36 w 36"/>
                    <a:gd name="T11" fmla="*/ 44 h 47"/>
                    <a:gd name="T12" fmla="*/ 19 w 36"/>
                    <a:gd name="T13" fmla="*/ 11 h 47"/>
                    <a:gd name="T14" fmla="*/ 32 w 36"/>
                    <a:gd name="T15" fmla="*/ 4 h 47"/>
                    <a:gd name="T16" fmla="*/ 30 w 3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7">
                      <a:moveTo>
                        <a:pt x="30" y="0"/>
                      </a:moveTo>
                      <a:lnTo>
                        <a:pt x="0" y="15"/>
                      </a:lnTo>
                      <a:lnTo>
                        <a:pt x="2" y="19"/>
                      </a:lnTo>
                      <a:lnTo>
                        <a:pt x="15" y="13"/>
                      </a:lnTo>
                      <a:lnTo>
                        <a:pt x="31" y="47"/>
                      </a:lnTo>
                      <a:lnTo>
                        <a:pt x="36" y="44"/>
                      </a:lnTo>
                      <a:lnTo>
                        <a:pt x="19" y="11"/>
                      </a:lnTo>
                      <a:lnTo>
                        <a:pt x="32" y="4"/>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3" name="Freeform 3891"/>
                <p:cNvSpPr>
                  <a:spLocks/>
                </p:cNvSpPr>
                <p:nvPr/>
              </p:nvSpPr>
              <p:spPr bwMode="auto">
                <a:xfrm>
                  <a:off x="1655" y="1746"/>
                  <a:ext cx="4" cy="7"/>
                </a:xfrm>
                <a:custGeom>
                  <a:avLst/>
                  <a:gdLst>
                    <a:gd name="T0" fmla="*/ 25 w 25"/>
                    <a:gd name="T1" fmla="*/ 39 h 42"/>
                    <a:gd name="T2" fmla="*/ 20 w 25"/>
                    <a:gd name="T3" fmla="*/ 42 h 42"/>
                    <a:gd name="T4" fmla="*/ 0 w 25"/>
                    <a:gd name="T5" fmla="*/ 4 h 42"/>
                    <a:gd name="T6" fmla="*/ 6 w 25"/>
                    <a:gd name="T7" fmla="*/ 0 h 42"/>
                    <a:gd name="T8" fmla="*/ 25 w 25"/>
                    <a:gd name="T9" fmla="*/ 39 h 42"/>
                  </a:gdLst>
                  <a:ahLst/>
                  <a:cxnLst>
                    <a:cxn ang="0">
                      <a:pos x="T0" y="T1"/>
                    </a:cxn>
                    <a:cxn ang="0">
                      <a:pos x="T2" y="T3"/>
                    </a:cxn>
                    <a:cxn ang="0">
                      <a:pos x="T4" y="T5"/>
                    </a:cxn>
                    <a:cxn ang="0">
                      <a:pos x="T6" y="T7"/>
                    </a:cxn>
                    <a:cxn ang="0">
                      <a:pos x="T8" y="T9"/>
                    </a:cxn>
                  </a:cxnLst>
                  <a:rect l="0" t="0" r="r" b="b"/>
                  <a:pathLst>
                    <a:path w="25" h="42">
                      <a:moveTo>
                        <a:pt x="25" y="39"/>
                      </a:moveTo>
                      <a:lnTo>
                        <a:pt x="20" y="42"/>
                      </a:lnTo>
                      <a:lnTo>
                        <a:pt x="0" y="4"/>
                      </a:lnTo>
                      <a:lnTo>
                        <a:pt x="6" y="0"/>
                      </a:lnTo>
                      <a:lnTo>
                        <a:pt x="2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4" name="Freeform 3892"/>
                <p:cNvSpPr>
                  <a:spLocks/>
                </p:cNvSpPr>
                <p:nvPr/>
              </p:nvSpPr>
              <p:spPr bwMode="auto">
                <a:xfrm>
                  <a:off x="1658" y="1745"/>
                  <a:ext cx="4" cy="7"/>
                </a:xfrm>
                <a:custGeom>
                  <a:avLst/>
                  <a:gdLst>
                    <a:gd name="T0" fmla="*/ 6 w 25"/>
                    <a:gd name="T1" fmla="*/ 0 h 41"/>
                    <a:gd name="T2" fmla="*/ 0 w 25"/>
                    <a:gd name="T3" fmla="*/ 2 h 41"/>
                    <a:gd name="T4" fmla="*/ 19 w 25"/>
                    <a:gd name="T5" fmla="*/ 41 h 41"/>
                    <a:gd name="T6" fmla="*/ 25 w 25"/>
                    <a:gd name="T7" fmla="*/ 38 h 41"/>
                    <a:gd name="T8" fmla="*/ 9 w 25"/>
                    <a:gd name="T9" fmla="*/ 9 h 41"/>
                    <a:gd name="T10" fmla="*/ 10 w 25"/>
                    <a:gd name="T11" fmla="*/ 8 h 41"/>
                    <a:gd name="T12" fmla="*/ 6 w 25"/>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5" h="41">
                      <a:moveTo>
                        <a:pt x="6" y="0"/>
                      </a:moveTo>
                      <a:lnTo>
                        <a:pt x="0" y="2"/>
                      </a:lnTo>
                      <a:lnTo>
                        <a:pt x="19" y="41"/>
                      </a:lnTo>
                      <a:lnTo>
                        <a:pt x="25" y="38"/>
                      </a:lnTo>
                      <a:lnTo>
                        <a:pt x="9" y="9"/>
                      </a:lnTo>
                      <a:lnTo>
                        <a:pt x="10"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5" name="Freeform 3893"/>
                <p:cNvSpPr>
                  <a:spLocks/>
                </p:cNvSpPr>
                <p:nvPr/>
              </p:nvSpPr>
              <p:spPr bwMode="auto">
                <a:xfrm>
                  <a:off x="1658" y="1745"/>
                  <a:ext cx="7" cy="5"/>
                </a:xfrm>
                <a:custGeom>
                  <a:avLst/>
                  <a:gdLst>
                    <a:gd name="T0" fmla="*/ 0 w 38"/>
                    <a:gd name="T1" fmla="*/ 0 h 28"/>
                    <a:gd name="T2" fmla="*/ 4 w 38"/>
                    <a:gd name="T3" fmla="*/ 8 h 28"/>
                    <a:gd name="T4" fmla="*/ 38 w 38"/>
                    <a:gd name="T5" fmla="*/ 28 h 28"/>
                    <a:gd name="T6" fmla="*/ 35 w 38"/>
                    <a:gd name="T7" fmla="*/ 19 h 28"/>
                    <a:gd name="T8" fmla="*/ 0 w 38"/>
                    <a:gd name="T9" fmla="*/ 0 h 28"/>
                  </a:gdLst>
                  <a:ahLst/>
                  <a:cxnLst>
                    <a:cxn ang="0">
                      <a:pos x="T0" y="T1"/>
                    </a:cxn>
                    <a:cxn ang="0">
                      <a:pos x="T2" y="T3"/>
                    </a:cxn>
                    <a:cxn ang="0">
                      <a:pos x="T4" y="T5"/>
                    </a:cxn>
                    <a:cxn ang="0">
                      <a:pos x="T6" y="T7"/>
                    </a:cxn>
                    <a:cxn ang="0">
                      <a:pos x="T8" y="T9"/>
                    </a:cxn>
                  </a:cxnLst>
                  <a:rect l="0" t="0" r="r" b="b"/>
                  <a:pathLst>
                    <a:path w="38" h="28">
                      <a:moveTo>
                        <a:pt x="0" y="0"/>
                      </a:moveTo>
                      <a:lnTo>
                        <a:pt x="4" y="8"/>
                      </a:lnTo>
                      <a:lnTo>
                        <a:pt x="38" y="28"/>
                      </a:lnTo>
                      <a:lnTo>
                        <a:pt x="35"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6" name="Freeform 3894"/>
                <p:cNvSpPr>
                  <a:spLocks/>
                </p:cNvSpPr>
                <p:nvPr/>
              </p:nvSpPr>
              <p:spPr bwMode="auto">
                <a:xfrm>
                  <a:off x="1662" y="1743"/>
                  <a:ext cx="4" cy="7"/>
                </a:xfrm>
                <a:custGeom>
                  <a:avLst/>
                  <a:gdLst>
                    <a:gd name="T0" fmla="*/ 4 w 23"/>
                    <a:gd name="T1" fmla="*/ 0 h 41"/>
                    <a:gd name="T2" fmla="*/ 0 w 23"/>
                    <a:gd name="T3" fmla="*/ 2 h 41"/>
                    <a:gd name="T4" fmla="*/ 15 w 23"/>
                    <a:gd name="T5" fmla="*/ 32 h 41"/>
                    <a:gd name="T6" fmla="*/ 15 w 23"/>
                    <a:gd name="T7" fmla="*/ 32 h 41"/>
                    <a:gd name="T8" fmla="*/ 18 w 23"/>
                    <a:gd name="T9" fmla="*/ 41 h 41"/>
                    <a:gd name="T10" fmla="*/ 23 w 23"/>
                    <a:gd name="T11" fmla="*/ 39 h 41"/>
                    <a:gd name="T12" fmla="*/ 4 w 2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3" h="41">
                      <a:moveTo>
                        <a:pt x="4" y="0"/>
                      </a:moveTo>
                      <a:lnTo>
                        <a:pt x="0" y="2"/>
                      </a:lnTo>
                      <a:lnTo>
                        <a:pt x="15" y="32"/>
                      </a:lnTo>
                      <a:lnTo>
                        <a:pt x="15" y="32"/>
                      </a:lnTo>
                      <a:lnTo>
                        <a:pt x="18" y="41"/>
                      </a:lnTo>
                      <a:lnTo>
                        <a:pt x="23" y="39"/>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7" name="Freeform 3895"/>
                <p:cNvSpPr>
                  <a:spLocks/>
                </p:cNvSpPr>
                <p:nvPr/>
              </p:nvSpPr>
              <p:spPr bwMode="auto">
                <a:xfrm>
                  <a:off x="1673" y="1737"/>
                  <a:ext cx="2" cy="8"/>
                </a:xfrm>
                <a:custGeom>
                  <a:avLst/>
                  <a:gdLst>
                    <a:gd name="T0" fmla="*/ 5 w 14"/>
                    <a:gd name="T1" fmla="*/ 0 h 47"/>
                    <a:gd name="T2" fmla="*/ 0 w 14"/>
                    <a:gd name="T3" fmla="*/ 3 h 47"/>
                    <a:gd name="T4" fmla="*/ 6 w 14"/>
                    <a:gd name="T5" fmla="*/ 31 h 47"/>
                    <a:gd name="T6" fmla="*/ 7 w 14"/>
                    <a:gd name="T7" fmla="*/ 35 h 47"/>
                    <a:gd name="T8" fmla="*/ 9 w 14"/>
                    <a:gd name="T9" fmla="*/ 40 h 47"/>
                    <a:gd name="T10" fmla="*/ 9 w 14"/>
                    <a:gd name="T11" fmla="*/ 40 h 47"/>
                    <a:gd name="T12" fmla="*/ 10 w 14"/>
                    <a:gd name="T13" fmla="*/ 47 h 47"/>
                    <a:gd name="T14" fmla="*/ 14 w 14"/>
                    <a:gd name="T15" fmla="*/ 44 h 47"/>
                    <a:gd name="T16" fmla="*/ 5 w 1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7">
                      <a:moveTo>
                        <a:pt x="5" y="0"/>
                      </a:moveTo>
                      <a:lnTo>
                        <a:pt x="0" y="3"/>
                      </a:lnTo>
                      <a:lnTo>
                        <a:pt x="6" y="31"/>
                      </a:lnTo>
                      <a:lnTo>
                        <a:pt x="7" y="35"/>
                      </a:lnTo>
                      <a:lnTo>
                        <a:pt x="9" y="40"/>
                      </a:lnTo>
                      <a:lnTo>
                        <a:pt x="9" y="40"/>
                      </a:lnTo>
                      <a:lnTo>
                        <a:pt x="10" y="47"/>
                      </a:lnTo>
                      <a:lnTo>
                        <a:pt x="14" y="4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8" name="Freeform 3896"/>
                <p:cNvSpPr>
                  <a:spLocks/>
                </p:cNvSpPr>
                <p:nvPr/>
              </p:nvSpPr>
              <p:spPr bwMode="auto">
                <a:xfrm>
                  <a:off x="1666" y="1741"/>
                  <a:ext cx="5" cy="6"/>
                </a:xfrm>
                <a:custGeom>
                  <a:avLst/>
                  <a:gdLst>
                    <a:gd name="T0" fmla="*/ 6 w 30"/>
                    <a:gd name="T1" fmla="*/ 0 h 36"/>
                    <a:gd name="T2" fmla="*/ 0 w 30"/>
                    <a:gd name="T3" fmla="*/ 3 h 36"/>
                    <a:gd name="T4" fmla="*/ 30 w 30"/>
                    <a:gd name="T5" fmla="*/ 36 h 36"/>
                    <a:gd name="T6" fmla="*/ 29 w 30"/>
                    <a:gd name="T7" fmla="*/ 29 h 36"/>
                    <a:gd name="T8" fmla="*/ 29 w 30"/>
                    <a:gd name="T9" fmla="*/ 28 h 36"/>
                    <a:gd name="T10" fmla="*/ 28 w 30"/>
                    <a:gd name="T11" fmla="*/ 27 h 36"/>
                    <a:gd name="T12" fmla="*/ 24 w 30"/>
                    <a:gd name="T13" fmla="*/ 22 h 36"/>
                    <a:gd name="T14" fmla="*/ 6 w 30"/>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6">
                      <a:moveTo>
                        <a:pt x="6" y="0"/>
                      </a:moveTo>
                      <a:lnTo>
                        <a:pt x="0" y="3"/>
                      </a:lnTo>
                      <a:lnTo>
                        <a:pt x="30" y="36"/>
                      </a:lnTo>
                      <a:lnTo>
                        <a:pt x="29" y="29"/>
                      </a:lnTo>
                      <a:lnTo>
                        <a:pt x="29" y="28"/>
                      </a:lnTo>
                      <a:lnTo>
                        <a:pt x="28" y="27"/>
                      </a:lnTo>
                      <a:lnTo>
                        <a:pt x="24" y="2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9" name="Freeform 3897"/>
                <p:cNvSpPr>
                  <a:spLocks/>
                </p:cNvSpPr>
                <p:nvPr/>
              </p:nvSpPr>
              <p:spPr bwMode="auto">
                <a:xfrm>
                  <a:off x="1669" y="1739"/>
                  <a:ext cx="3" cy="8"/>
                </a:xfrm>
                <a:custGeom>
                  <a:avLst/>
                  <a:gdLst>
                    <a:gd name="T0" fmla="*/ 6 w 12"/>
                    <a:gd name="T1" fmla="*/ 0 h 48"/>
                    <a:gd name="T2" fmla="*/ 0 w 12"/>
                    <a:gd name="T3" fmla="*/ 3 h 48"/>
                    <a:gd name="T4" fmla="*/ 6 w 12"/>
                    <a:gd name="T5" fmla="*/ 33 h 48"/>
                    <a:gd name="T6" fmla="*/ 6 w 12"/>
                    <a:gd name="T7" fmla="*/ 35 h 48"/>
                    <a:gd name="T8" fmla="*/ 7 w 12"/>
                    <a:gd name="T9" fmla="*/ 40 h 48"/>
                    <a:gd name="T10" fmla="*/ 7 w 12"/>
                    <a:gd name="T11" fmla="*/ 41 h 48"/>
                    <a:gd name="T12" fmla="*/ 8 w 12"/>
                    <a:gd name="T13" fmla="*/ 48 h 48"/>
                    <a:gd name="T14" fmla="*/ 12 w 12"/>
                    <a:gd name="T15" fmla="*/ 45 h 48"/>
                    <a:gd name="T16" fmla="*/ 6 w 12"/>
                    <a:gd name="T17" fmla="*/ 12 h 48"/>
                    <a:gd name="T18" fmla="*/ 5 w 12"/>
                    <a:gd name="T19" fmla="*/ 6 h 48"/>
                    <a:gd name="T20" fmla="*/ 5 w 12"/>
                    <a:gd name="T21" fmla="*/ 6 h 48"/>
                    <a:gd name="T22" fmla="*/ 6 w 12"/>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8">
                      <a:moveTo>
                        <a:pt x="6" y="0"/>
                      </a:moveTo>
                      <a:lnTo>
                        <a:pt x="0" y="3"/>
                      </a:lnTo>
                      <a:lnTo>
                        <a:pt x="6" y="33"/>
                      </a:lnTo>
                      <a:lnTo>
                        <a:pt x="6" y="35"/>
                      </a:lnTo>
                      <a:lnTo>
                        <a:pt x="7" y="40"/>
                      </a:lnTo>
                      <a:lnTo>
                        <a:pt x="7" y="41"/>
                      </a:lnTo>
                      <a:lnTo>
                        <a:pt x="8" y="48"/>
                      </a:lnTo>
                      <a:lnTo>
                        <a:pt x="12" y="45"/>
                      </a:lnTo>
                      <a:lnTo>
                        <a:pt x="6" y="12"/>
                      </a:lnTo>
                      <a:lnTo>
                        <a:pt x="5" y="6"/>
                      </a:lnTo>
                      <a:lnTo>
                        <a:pt x="5"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0" name="Freeform 3898"/>
                <p:cNvSpPr>
                  <a:spLocks/>
                </p:cNvSpPr>
                <p:nvPr/>
              </p:nvSpPr>
              <p:spPr bwMode="auto">
                <a:xfrm>
                  <a:off x="1670" y="1739"/>
                  <a:ext cx="5" cy="6"/>
                </a:xfrm>
                <a:custGeom>
                  <a:avLst/>
                  <a:gdLst>
                    <a:gd name="T0" fmla="*/ 1 w 27"/>
                    <a:gd name="T1" fmla="*/ 0 h 36"/>
                    <a:gd name="T2" fmla="*/ 0 w 27"/>
                    <a:gd name="T3" fmla="*/ 6 h 36"/>
                    <a:gd name="T4" fmla="*/ 3 w 27"/>
                    <a:gd name="T5" fmla="*/ 9 h 36"/>
                    <a:gd name="T6" fmla="*/ 27 w 27"/>
                    <a:gd name="T7" fmla="*/ 36 h 36"/>
                    <a:gd name="T8" fmla="*/ 26 w 27"/>
                    <a:gd name="T9" fmla="*/ 29 h 36"/>
                    <a:gd name="T10" fmla="*/ 23 w 27"/>
                    <a:gd name="T11" fmla="*/ 26 h 36"/>
                    <a:gd name="T12" fmla="*/ 20 w 27"/>
                    <a:gd name="T13" fmla="*/ 21 h 36"/>
                    <a:gd name="T14" fmla="*/ 16 w 27"/>
                    <a:gd name="T15" fmla="*/ 17 h 36"/>
                    <a:gd name="T16" fmla="*/ 1 w 27"/>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36">
                      <a:moveTo>
                        <a:pt x="1" y="0"/>
                      </a:moveTo>
                      <a:lnTo>
                        <a:pt x="0" y="6"/>
                      </a:lnTo>
                      <a:lnTo>
                        <a:pt x="3" y="9"/>
                      </a:lnTo>
                      <a:lnTo>
                        <a:pt x="27" y="36"/>
                      </a:lnTo>
                      <a:lnTo>
                        <a:pt x="26" y="29"/>
                      </a:lnTo>
                      <a:lnTo>
                        <a:pt x="23" y="26"/>
                      </a:lnTo>
                      <a:lnTo>
                        <a:pt x="20" y="21"/>
                      </a:lnTo>
                      <a:lnTo>
                        <a:pt x="16" y="17"/>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1" name="Freeform 3899"/>
                <p:cNvSpPr>
                  <a:spLocks/>
                </p:cNvSpPr>
                <p:nvPr/>
              </p:nvSpPr>
              <p:spPr bwMode="auto">
                <a:xfrm>
                  <a:off x="1675" y="1736"/>
                  <a:ext cx="4" cy="7"/>
                </a:xfrm>
                <a:custGeom>
                  <a:avLst/>
                  <a:gdLst>
                    <a:gd name="T0" fmla="*/ 24 w 24"/>
                    <a:gd name="T1" fmla="*/ 38 h 41"/>
                    <a:gd name="T2" fmla="*/ 19 w 24"/>
                    <a:gd name="T3" fmla="*/ 41 h 41"/>
                    <a:gd name="T4" fmla="*/ 0 w 24"/>
                    <a:gd name="T5" fmla="*/ 3 h 41"/>
                    <a:gd name="T6" fmla="*/ 5 w 24"/>
                    <a:gd name="T7" fmla="*/ 0 h 41"/>
                    <a:gd name="T8" fmla="*/ 24 w 24"/>
                    <a:gd name="T9" fmla="*/ 38 h 41"/>
                  </a:gdLst>
                  <a:ahLst/>
                  <a:cxnLst>
                    <a:cxn ang="0">
                      <a:pos x="T0" y="T1"/>
                    </a:cxn>
                    <a:cxn ang="0">
                      <a:pos x="T2" y="T3"/>
                    </a:cxn>
                    <a:cxn ang="0">
                      <a:pos x="T4" y="T5"/>
                    </a:cxn>
                    <a:cxn ang="0">
                      <a:pos x="T6" y="T7"/>
                    </a:cxn>
                    <a:cxn ang="0">
                      <a:pos x="T8" y="T9"/>
                    </a:cxn>
                  </a:cxnLst>
                  <a:rect l="0" t="0" r="r" b="b"/>
                  <a:pathLst>
                    <a:path w="24" h="41">
                      <a:moveTo>
                        <a:pt x="24" y="38"/>
                      </a:moveTo>
                      <a:lnTo>
                        <a:pt x="19" y="41"/>
                      </a:lnTo>
                      <a:lnTo>
                        <a:pt x="0" y="3"/>
                      </a:lnTo>
                      <a:lnTo>
                        <a:pt x="5" y="0"/>
                      </a:lnTo>
                      <a:lnTo>
                        <a:pt x="2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2" name="Freeform 3900"/>
                <p:cNvSpPr>
                  <a:spLocks/>
                </p:cNvSpPr>
                <p:nvPr/>
              </p:nvSpPr>
              <p:spPr bwMode="auto">
                <a:xfrm>
                  <a:off x="1677" y="1735"/>
                  <a:ext cx="8" cy="7"/>
                </a:xfrm>
                <a:custGeom>
                  <a:avLst/>
                  <a:gdLst>
                    <a:gd name="T0" fmla="*/ 6 w 44"/>
                    <a:gd name="T1" fmla="*/ 0 h 41"/>
                    <a:gd name="T2" fmla="*/ 0 w 44"/>
                    <a:gd name="T3" fmla="*/ 3 h 41"/>
                    <a:gd name="T4" fmla="*/ 20 w 44"/>
                    <a:gd name="T5" fmla="*/ 41 h 41"/>
                    <a:gd name="T6" fmla="*/ 44 w 44"/>
                    <a:gd name="T7" fmla="*/ 29 h 41"/>
                    <a:gd name="T8" fmla="*/ 42 w 44"/>
                    <a:gd name="T9" fmla="*/ 25 h 41"/>
                    <a:gd name="T10" fmla="*/ 23 w 44"/>
                    <a:gd name="T11" fmla="*/ 35 h 41"/>
                    <a:gd name="T12" fmla="*/ 6 w 4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4" h="41">
                      <a:moveTo>
                        <a:pt x="6" y="0"/>
                      </a:moveTo>
                      <a:lnTo>
                        <a:pt x="0" y="3"/>
                      </a:lnTo>
                      <a:lnTo>
                        <a:pt x="20" y="41"/>
                      </a:lnTo>
                      <a:lnTo>
                        <a:pt x="44" y="29"/>
                      </a:lnTo>
                      <a:lnTo>
                        <a:pt x="42" y="25"/>
                      </a:lnTo>
                      <a:lnTo>
                        <a:pt x="23" y="3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3" name="Freeform 3901"/>
                <p:cNvSpPr>
                  <a:spLocks/>
                </p:cNvSpPr>
                <p:nvPr/>
              </p:nvSpPr>
              <p:spPr bwMode="auto">
                <a:xfrm>
                  <a:off x="1685" y="1732"/>
                  <a:ext cx="5" cy="6"/>
                </a:xfrm>
                <a:custGeom>
                  <a:avLst/>
                  <a:gdLst>
                    <a:gd name="T0" fmla="*/ 10 w 29"/>
                    <a:gd name="T1" fmla="*/ 0 h 41"/>
                    <a:gd name="T2" fmla="*/ 0 w 29"/>
                    <a:gd name="T3" fmla="*/ 7 h 41"/>
                    <a:gd name="T4" fmla="*/ 5 w 29"/>
                    <a:gd name="T5" fmla="*/ 5 h 41"/>
                    <a:gd name="T6" fmla="*/ 9 w 29"/>
                    <a:gd name="T7" fmla="*/ 5 h 41"/>
                    <a:gd name="T8" fmla="*/ 13 w 29"/>
                    <a:gd name="T9" fmla="*/ 6 h 41"/>
                    <a:gd name="T10" fmla="*/ 17 w 29"/>
                    <a:gd name="T11" fmla="*/ 11 h 41"/>
                    <a:gd name="T12" fmla="*/ 17 w 29"/>
                    <a:gd name="T13" fmla="*/ 11 h 41"/>
                    <a:gd name="T14" fmla="*/ 21 w 29"/>
                    <a:gd name="T15" fmla="*/ 15 h 41"/>
                    <a:gd name="T16" fmla="*/ 23 w 29"/>
                    <a:gd name="T17" fmla="*/ 19 h 41"/>
                    <a:gd name="T18" fmla="*/ 24 w 29"/>
                    <a:gd name="T19" fmla="*/ 25 h 41"/>
                    <a:gd name="T20" fmla="*/ 24 w 29"/>
                    <a:gd name="T21" fmla="*/ 26 h 41"/>
                    <a:gd name="T22" fmla="*/ 23 w 29"/>
                    <a:gd name="T23" fmla="*/ 31 h 41"/>
                    <a:gd name="T24" fmla="*/ 19 w 29"/>
                    <a:gd name="T25" fmla="*/ 34 h 41"/>
                    <a:gd name="T26" fmla="*/ 15 w 29"/>
                    <a:gd name="T27" fmla="*/ 37 h 41"/>
                    <a:gd name="T28" fmla="*/ 7 w 29"/>
                    <a:gd name="T29" fmla="*/ 41 h 41"/>
                    <a:gd name="T30" fmla="*/ 27 w 29"/>
                    <a:gd name="T31" fmla="*/ 33 h 41"/>
                    <a:gd name="T32" fmla="*/ 29 w 29"/>
                    <a:gd name="T33" fmla="*/ 29 h 41"/>
                    <a:gd name="T34" fmla="*/ 29 w 29"/>
                    <a:gd name="T35" fmla="*/ 23 h 41"/>
                    <a:gd name="T36" fmla="*/ 28 w 29"/>
                    <a:gd name="T37" fmla="*/ 18 h 41"/>
                    <a:gd name="T38" fmla="*/ 26 w 29"/>
                    <a:gd name="T39" fmla="*/ 13 h 41"/>
                    <a:gd name="T40" fmla="*/ 25 w 29"/>
                    <a:gd name="T41" fmla="*/ 10 h 41"/>
                    <a:gd name="T42" fmla="*/ 22 w 29"/>
                    <a:gd name="T43" fmla="*/ 5 h 41"/>
                    <a:gd name="T44" fmla="*/ 21 w 29"/>
                    <a:gd name="T45" fmla="*/ 5 h 41"/>
                    <a:gd name="T46" fmla="*/ 16 w 29"/>
                    <a:gd name="T47" fmla="*/ 1 h 41"/>
                    <a:gd name="T48" fmla="*/ 15 w 29"/>
                    <a:gd name="T49" fmla="*/ 1 h 41"/>
                    <a:gd name="T50" fmla="*/ 10 w 29"/>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1">
                      <a:moveTo>
                        <a:pt x="10" y="0"/>
                      </a:moveTo>
                      <a:lnTo>
                        <a:pt x="0" y="7"/>
                      </a:lnTo>
                      <a:lnTo>
                        <a:pt x="5" y="5"/>
                      </a:lnTo>
                      <a:lnTo>
                        <a:pt x="9" y="5"/>
                      </a:lnTo>
                      <a:lnTo>
                        <a:pt x="13" y="6"/>
                      </a:lnTo>
                      <a:lnTo>
                        <a:pt x="17" y="11"/>
                      </a:lnTo>
                      <a:lnTo>
                        <a:pt x="17" y="11"/>
                      </a:lnTo>
                      <a:lnTo>
                        <a:pt x="21" y="15"/>
                      </a:lnTo>
                      <a:lnTo>
                        <a:pt x="23" y="19"/>
                      </a:lnTo>
                      <a:lnTo>
                        <a:pt x="24" y="25"/>
                      </a:lnTo>
                      <a:lnTo>
                        <a:pt x="24" y="26"/>
                      </a:lnTo>
                      <a:lnTo>
                        <a:pt x="23" y="31"/>
                      </a:lnTo>
                      <a:lnTo>
                        <a:pt x="19" y="34"/>
                      </a:lnTo>
                      <a:lnTo>
                        <a:pt x="15" y="37"/>
                      </a:lnTo>
                      <a:lnTo>
                        <a:pt x="7" y="41"/>
                      </a:lnTo>
                      <a:lnTo>
                        <a:pt x="27" y="33"/>
                      </a:lnTo>
                      <a:lnTo>
                        <a:pt x="29" y="29"/>
                      </a:lnTo>
                      <a:lnTo>
                        <a:pt x="29" y="23"/>
                      </a:lnTo>
                      <a:lnTo>
                        <a:pt x="28" y="18"/>
                      </a:lnTo>
                      <a:lnTo>
                        <a:pt x="26" y="13"/>
                      </a:lnTo>
                      <a:lnTo>
                        <a:pt x="25" y="10"/>
                      </a:lnTo>
                      <a:lnTo>
                        <a:pt x="22" y="5"/>
                      </a:lnTo>
                      <a:lnTo>
                        <a:pt x="21" y="5"/>
                      </a:lnTo>
                      <a:lnTo>
                        <a:pt x="16" y="1"/>
                      </a:lnTo>
                      <a:lnTo>
                        <a:pt x="15"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4" name="Freeform 3902"/>
                <p:cNvSpPr>
                  <a:spLocks/>
                </p:cNvSpPr>
                <p:nvPr/>
              </p:nvSpPr>
              <p:spPr bwMode="auto">
                <a:xfrm>
                  <a:off x="1682" y="1732"/>
                  <a:ext cx="7" cy="7"/>
                </a:xfrm>
                <a:custGeom>
                  <a:avLst/>
                  <a:gdLst>
                    <a:gd name="T0" fmla="*/ 13 w 42"/>
                    <a:gd name="T1" fmla="*/ 3 h 48"/>
                    <a:gd name="T2" fmla="*/ 0 w 42"/>
                    <a:gd name="T3" fmla="*/ 10 h 48"/>
                    <a:gd name="T4" fmla="*/ 20 w 42"/>
                    <a:gd name="T5" fmla="*/ 48 h 48"/>
                    <a:gd name="T6" fmla="*/ 33 w 42"/>
                    <a:gd name="T7" fmla="*/ 42 h 48"/>
                    <a:gd name="T8" fmla="*/ 33 w 42"/>
                    <a:gd name="T9" fmla="*/ 41 h 48"/>
                    <a:gd name="T10" fmla="*/ 39 w 42"/>
                    <a:gd name="T11" fmla="*/ 37 h 48"/>
                    <a:gd name="T12" fmla="*/ 42 w 42"/>
                    <a:gd name="T13" fmla="*/ 33 h 48"/>
                    <a:gd name="T14" fmla="*/ 22 w 42"/>
                    <a:gd name="T15" fmla="*/ 41 h 48"/>
                    <a:gd name="T16" fmla="*/ 7 w 42"/>
                    <a:gd name="T17" fmla="*/ 12 h 48"/>
                    <a:gd name="T18" fmla="*/ 15 w 42"/>
                    <a:gd name="T19" fmla="*/ 7 h 48"/>
                    <a:gd name="T20" fmla="*/ 25 w 42"/>
                    <a:gd name="T21" fmla="*/ 0 h 48"/>
                    <a:gd name="T22" fmla="*/ 25 w 42"/>
                    <a:gd name="T23" fmla="*/ 0 h 48"/>
                    <a:gd name="T24" fmla="*/ 20 w 42"/>
                    <a:gd name="T25" fmla="*/ 0 h 48"/>
                    <a:gd name="T26" fmla="*/ 18 w 42"/>
                    <a:gd name="T27" fmla="*/ 1 h 48"/>
                    <a:gd name="T28" fmla="*/ 13 w 42"/>
                    <a:gd name="T29"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8">
                      <a:moveTo>
                        <a:pt x="13" y="3"/>
                      </a:moveTo>
                      <a:lnTo>
                        <a:pt x="0" y="10"/>
                      </a:lnTo>
                      <a:lnTo>
                        <a:pt x="20" y="48"/>
                      </a:lnTo>
                      <a:lnTo>
                        <a:pt x="33" y="42"/>
                      </a:lnTo>
                      <a:lnTo>
                        <a:pt x="33" y="41"/>
                      </a:lnTo>
                      <a:lnTo>
                        <a:pt x="39" y="37"/>
                      </a:lnTo>
                      <a:lnTo>
                        <a:pt x="42" y="33"/>
                      </a:lnTo>
                      <a:lnTo>
                        <a:pt x="22" y="41"/>
                      </a:lnTo>
                      <a:lnTo>
                        <a:pt x="7" y="12"/>
                      </a:lnTo>
                      <a:lnTo>
                        <a:pt x="15" y="7"/>
                      </a:lnTo>
                      <a:lnTo>
                        <a:pt x="25" y="0"/>
                      </a:lnTo>
                      <a:lnTo>
                        <a:pt x="25" y="0"/>
                      </a:lnTo>
                      <a:lnTo>
                        <a:pt x="20" y="0"/>
                      </a:lnTo>
                      <a:lnTo>
                        <a:pt x="18" y="1"/>
                      </a:lnTo>
                      <a:lnTo>
                        <a:pt x="1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5" name="Freeform 3903"/>
                <p:cNvSpPr>
                  <a:spLocks/>
                </p:cNvSpPr>
                <p:nvPr/>
              </p:nvSpPr>
              <p:spPr bwMode="auto">
                <a:xfrm>
                  <a:off x="1689" y="1728"/>
                  <a:ext cx="8" cy="8"/>
                </a:xfrm>
                <a:custGeom>
                  <a:avLst/>
                  <a:gdLst>
                    <a:gd name="T0" fmla="*/ 27 w 48"/>
                    <a:gd name="T1" fmla="*/ 0 h 52"/>
                    <a:gd name="T2" fmla="*/ 0 w 48"/>
                    <a:gd name="T3" fmla="*/ 13 h 52"/>
                    <a:gd name="T4" fmla="*/ 19 w 48"/>
                    <a:gd name="T5" fmla="*/ 52 h 52"/>
                    <a:gd name="T6" fmla="*/ 48 w 48"/>
                    <a:gd name="T7" fmla="*/ 37 h 52"/>
                    <a:gd name="T8" fmla="*/ 44 w 48"/>
                    <a:gd name="T9" fmla="*/ 33 h 52"/>
                    <a:gd name="T10" fmla="*/ 21 w 48"/>
                    <a:gd name="T11" fmla="*/ 44 h 52"/>
                    <a:gd name="T12" fmla="*/ 15 w 48"/>
                    <a:gd name="T13" fmla="*/ 32 h 52"/>
                    <a:gd name="T14" fmla="*/ 36 w 48"/>
                    <a:gd name="T15" fmla="*/ 21 h 52"/>
                    <a:gd name="T16" fmla="*/ 34 w 48"/>
                    <a:gd name="T17" fmla="*/ 17 h 52"/>
                    <a:gd name="T18" fmla="*/ 13 w 48"/>
                    <a:gd name="T19" fmla="*/ 27 h 52"/>
                    <a:gd name="T20" fmla="*/ 7 w 48"/>
                    <a:gd name="T21" fmla="*/ 16 h 52"/>
                    <a:gd name="T22" fmla="*/ 30 w 48"/>
                    <a:gd name="T23" fmla="*/ 4 h 52"/>
                    <a:gd name="T24" fmla="*/ 27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7" y="0"/>
                      </a:moveTo>
                      <a:lnTo>
                        <a:pt x="0" y="13"/>
                      </a:lnTo>
                      <a:lnTo>
                        <a:pt x="19" y="52"/>
                      </a:lnTo>
                      <a:lnTo>
                        <a:pt x="48" y="37"/>
                      </a:lnTo>
                      <a:lnTo>
                        <a:pt x="44" y="33"/>
                      </a:lnTo>
                      <a:lnTo>
                        <a:pt x="21" y="44"/>
                      </a:lnTo>
                      <a:lnTo>
                        <a:pt x="15" y="32"/>
                      </a:lnTo>
                      <a:lnTo>
                        <a:pt x="36" y="21"/>
                      </a:lnTo>
                      <a:lnTo>
                        <a:pt x="34" y="17"/>
                      </a:lnTo>
                      <a:lnTo>
                        <a:pt x="13" y="27"/>
                      </a:lnTo>
                      <a:lnTo>
                        <a:pt x="7" y="16"/>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6" name="Freeform 3904"/>
                <p:cNvSpPr>
                  <a:spLocks/>
                </p:cNvSpPr>
                <p:nvPr/>
              </p:nvSpPr>
              <p:spPr bwMode="auto">
                <a:xfrm>
                  <a:off x="1548" y="1738"/>
                  <a:ext cx="4" cy="6"/>
                </a:xfrm>
                <a:custGeom>
                  <a:avLst/>
                  <a:gdLst>
                    <a:gd name="T0" fmla="*/ 24 w 24"/>
                    <a:gd name="T1" fmla="*/ 39 h 41"/>
                    <a:gd name="T2" fmla="*/ 19 w 24"/>
                    <a:gd name="T3" fmla="*/ 41 h 41"/>
                    <a:gd name="T4" fmla="*/ 0 w 24"/>
                    <a:gd name="T5" fmla="*/ 3 h 41"/>
                    <a:gd name="T6" fmla="*/ 5 w 24"/>
                    <a:gd name="T7" fmla="*/ 0 h 41"/>
                    <a:gd name="T8" fmla="*/ 24 w 24"/>
                    <a:gd name="T9" fmla="*/ 39 h 41"/>
                  </a:gdLst>
                  <a:ahLst/>
                  <a:cxnLst>
                    <a:cxn ang="0">
                      <a:pos x="T0" y="T1"/>
                    </a:cxn>
                    <a:cxn ang="0">
                      <a:pos x="T2" y="T3"/>
                    </a:cxn>
                    <a:cxn ang="0">
                      <a:pos x="T4" y="T5"/>
                    </a:cxn>
                    <a:cxn ang="0">
                      <a:pos x="T6" y="T7"/>
                    </a:cxn>
                    <a:cxn ang="0">
                      <a:pos x="T8" y="T9"/>
                    </a:cxn>
                  </a:cxnLst>
                  <a:rect l="0" t="0" r="r" b="b"/>
                  <a:pathLst>
                    <a:path w="24" h="41">
                      <a:moveTo>
                        <a:pt x="24" y="39"/>
                      </a:moveTo>
                      <a:lnTo>
                        <a:pt x="19" y="41"/>
                      </a:lnTo>
                      <a:lnTo>
                        <a:pt x="0" y="3"/>
                      </a:lnTo>
                      <a:lnTo>
                        <a:pt x="5" y="0"/>
                      </a:lnTo>
                      <a:lnTo>
                        <a:pt x="2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7" name="Freeform 3905"/>
                <p:cNvSpPr>
                  <a:spLocks/>
                </p:cNvSpPr>
                <p:nvPr/>
              </p:nvSpPr>
              <p:spPr bwMode="auto">
                <a:xfrm>
                  <a:off x="1554" y="1739"/>
                  <a:ext cx="5" cy="2"/>
                </a:xfrm>
                <a:custGeom>
                  <a:avLst/>
                  <a:gdLst>
                    <a:gd name="T0" fmla="*/ 9 w 31"/>
                    <a:gd name="T1" fmla="*/ 0 h 14"/>
                    <a:gd name="T2" fmla="*/ 0 w 31"/>
                    <a:gd name="T3" fmla="*/ 5 h 14"/>
                    <a:gd name="T4" fmla="*/ 4 w 31"/>
                    <a:gd name="T5" fmla="*/ 3 h 14"/>
                    <a:gd name="T6" fmla="*/ 7 w 31"/>
                    <a:gd name="T7" fmla="*/ 4 h 14"/>
                    <a:gd name="T8" fmla="*/ 13 w 31"/>
                    <a:gd name="T9" fmla="*/ 6 h 14"/>
                    <a:gd name="T10" fmla="*/ 14 w 31"/>
                    <a:gd name="T11" fmla="*/ 7 h 14"/>
                    <a:gd name="T12" fmla="*/ 18 w 31"/>
                    <a:gd name="T13" fmla="*/ 9 h 14"/>
                    <a:gd name="T14" fmla="*/ 25 w 31"/>
                    <a:gd name="T15" fmla="*/ 14 h 14"/>
                    <a:gd name="T16" fmla="*/ 31 w 31"/>
                    <a:gd name="T17" fmla="*/ 10 h 14"/>
                    <a:gd name="T18" fmla="*/ 19 w 31"/>
                    <a:gd name="T19" fmla="*/ 3 h 14"/>
                    <a:gd name="T20" fmla="*/ 14 w 31"/>
                    <a:gd name="T21" fmla="*/ 1 h 14"/>
                    <a:gd name="T22" fmla="*/ 9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9" y="0"/>
                      </a:moveTo>
                      <a:lnTo>
                        <a:pt x="0" y="5"/>
                      </a:lnTo>
                      <a:lnTo>
                        <a:pt x="4" y="3"/>
                      </a:lnTo>
                      <a:lnTo>
                        <a:pt x="7" y="4"/>
                      </a:lnTo>
                      <a:lnTo>
                        <a:pt x="13" y="6"/>
                      </a:lnTo>
                      <a:lnTo>
                        <a:pt x="14" y="7"/>
                      </a:lnTo>
                      <a:lnTo>
                        <a:pt x="18" y="9"/>
                      </a:lnTo>
                      <a:lnTo>
                        <a:pt x="25" y="14"/>
                      </a:lnTo>
                      <a:lnTo>
                        <a:pt x="31" y="10"/>
                      </a:lnTo>
                      <a:lnTo>
                        <a:pt x="19"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8" name="Freeform 3906"/>
                <p:cNvSpPr>
                  <a:spLocks/>
                </p:cNvSpPr>
                <p:nvPr/>
              </p:nvSpPr>
              <p:spPr bwMode="auto">
                <a:xfrm>
                  <a:off x="1553" y="1735"/>
                  <a:ext cx="4" cy="4"/>
                </a:xfrm>
                <a:custGeom>
                  <a:avLst/>
                  <a:gdLst>
                    <a:gd name="T0" fmla="*/ 14 w 24"/>
                    <a:gd name="T1" fmla="*/ 0 h 26"/>
                    <a:gd name="T2" fmla="*/ 6 w 24"/>
                    <a:gd name="T3" fmla="*/ 8 h 26"/>
                    <a:gd name="T4" fmla="*/ 8 w 24"/>
                    <a:gd name="T5" fmla="*/ 7 h 26"/>
                    <a:gd name="T6" fmla="*/ 13 w 24"/>
                    <a:gd name="T7" fmla="*/ 6 h 26"/>
                    <a:gd name="T8" fmla="*/ 17 w 24"/>
                    <a:gd name="T9" fmla="*/ 10 h 26"/>
                    <a:gd name="T10" fmla="*/ 18 w 24"/>
                    <a:gd name="T11" fmla="*/ 14 h 26"/>
                    <a:gd name="T12" fmla="*/ 15 w 24"/>
                    <a:gd name="T13" fmla="*/ 17 h 26"/>
                    <a:gd name="T14" fmla="*/ 15 w 24"/>
                    <a:gd name="T15" fmla="*/ 17 h 26"/>
                    <a:gd name="T16" fmla="*/ 11 w 24"/>
                    <a:gd name="T17" fmla="*/ 21 h 26"/>
                    <a:gd name="T18" fmla="*/ 0 w 24"/>
                    <a:gd name="T19" fmla="*/ 26 h 26"/>
                    <a:gd name="T20" fmla="*/ 23 w 24"/>
                    <a:gd name="T21" fmla="*/ 15 h 26"/>
                    <a:gd name="T22" fmla="*/ 24 w 24"/>
                    <a:gd name="T23" fmla="*/ 12 h 26"/>
                    <a:gd name="T24" fmla="*/ 22 w 24"/>
                    <a:gd name="T25" fmla="*/ 7 h 26"/>
                    <a:gd name="T26" fmla="*/ 19 w 24"/>
                    <a:gd name="T27" fmla="*/ 2 h 26"/>
                    <a:gd name="T28" fmla="*/ 14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4" y="0"/>
                      </a:moveTo>
                      <a:lnTo>
                        <a:pt x="6" y="8"/>
                      </a:lnTo>
                      <a:lnTo>
                        <a:pt x="8" y="7"/>
                      </a:lnTo>
                      <a:lnTo>
                        <a:pt x="13" y="6"/>
                      </a:lnTo>
                      <a:lnTo>
                        <a:pt x="17" y="10"/>
                      </a:lnTo>
                      <a:lnTo>
                        <a:pt x="18" y="14"/>
                      </a:lnTo>
                      <a:lnTo>
                        <a:pt x="15" y="17"/>
                      </a:lnTo>
                      <a:lnTo>
                        <a:pt x="15" y="17"/>
                      </a:lnTo>
                      <a:lnTo>
                        <a:pt x="11" y="21"/>
                      </a:lnTo>
                      <a:lnTo>
                        <a:pt x="0" y="26"/>
                      </a:lnTo>
                      <a:lnTo>
                        <a:pt x="23" y="15"/>
                      </a:lnTo>
                      <a:lnTo>
                        <a:pt x="24" y="12"/>
                      </a:lnTo>
                      <a:lnTo>
                        <a:pt x="22" y="7"/>
                      </a:lnTo>
                      <a:lnTo>
                        <a:pt x="19" y="2"/>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89" name="Freeform 3907"/>
                <p:cNvSpPr>
                  <a:spLocks/>
                </p:cNvSpPr>
                <p:nvPr/>
              </p:nvSpPr>
              <p:spPr bwMode="auto">
                <a:xfrm>
                  <a:off x="1550" y="1735"/>
                  <a:ext cx="6" cy="8"/>
                </a:xfrm>
                <a:custGeom>
                  <a:avLst/>
                  <a:gdLst>
                    <a:gd name="T0" fmla="*/ 17 w 36"/>
                    <a:gd name="T1" fmla="*/ 3 h 50"/>
                    <a:gd name="T2" fmla="*/ 0 w 36"/>
                    <a:gd name="T3" fmla="*/ 12 h 50"/>
                    <a:gd name="T4" fmla="*/ 19 w 36"/>
                    <a:gd name="T5" fmla="*/ 50 h 50"/>
                    <a:gd name="T6" fmla="*/ 24 w 36"/>
                    <a:gd name="T7" fmla="*/ 47 h 50"/>
                    <a:gd name="T8" fmla="*/ 16 w 36"/>
                    <a:gd name="T9" fmla="*/ 31 h 50"/>
                    <a:gd name="T10" fmla="*/ 21 w 36"/>
                    <a:gd name="T11" fmla="*/ 28 h 50"/>
                    <a:gd name="T12" fmla="*/ 30 w 36"/>
                    <a:gd name="T13" fmla="*/ 23 h 50"/>
                    <a:gd name="T14" fmla="*/ 30 w 36"/>
                    <a:gd name="T15" fmla="*/ 23 h 50"/>
                    <a:gd name="T16" fmla="*/ 33 w 36"/>
                    <a:gd name="T17" fmla="*/ 19 h 50"/>
                    <a:gd name="T18" fmla="*/ 36 w 36"/>
                    <a:gd name="T19" fmla="*/ 15 h 50"/>
                    <a:gd name="T20" fmla="*/ 13 w 36"/>
                    <a:gd name="T21" fmla="*/ 26 h 50"/>
                    <a:gd name="T22" fmla="*/ 6 w 36"/>
                    <a:gd name="T23" fmla="*/ 13 h 50"/>
                    <a:gd name="T24" fmla="*/ 19 w 36"/>
                    <a:gd name="T25" fmla="*/ 8 h 50"/>
                    <a:gd name="T26" fmla="*/ 27 w 36"/>
                    <a:gd name="T27" fmla="*/ 0 h 50"/>
                    <a:gd name="T28" fmla="*/ 22 w 36"/>
                    <a:gd name="T29" fmla="*/ 1 h 50"/>
                    <a:gd name="T30" fmla="*/ 22 w 36"/>
                    <a:gd name="T31" fmla="*/ 1 h 50"/>
                    <a:gd name="T32" fmla="*/ 17 w 36"/>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50">
                      <a:moveTo>
                        <a:pt x="17" y="3"/>
                      </a:moveTo>
                      <a:lnTo>
                        <a:pt x="0" y="12"/>
                      </a:lnTo>
                      <a:lnTo>
                        <a:pt x="19" y="50"/>
                      </a:lnTo>
                      <a:lnTo>
                        <a:pt x="24" y="47"/>
                      </a:lnTo>
                      <a:lnTo>
                        <a:pt x="16" y="31"/>
                      </a:lnTo>
                      <a:lnTo>
                        <a:pt x="21" y="28"/>
                      </a:lnTo>
                      <a:lnTo>
                        <a:pt x="30" y="23"/>
                      </a:lnTo>
                      <a:lnTo>
                        <a:pt x="30" y="23"/>
                      </a:lnTo>
                      <a:lnTo>
                        <a:pt x="33" y="19"/>
                      </a:lnTo>
                      <a:lnTo>
                        <a:pt x="36" y="15"/>
                      </a:lnTo>
                      <a:lnTo>
                        <a:pt x="13" y="26"/>
                      </a:lnTo>
                      <a:lnTo>
                        <a:pt x="6" y="13"/>
                      </a:lnTo>
                      <a:lnTo>
                        <a:pt x="19" y="8"/>
                      </a:lnTo>
                      <a:lnTo>
                        <a:pt x="27" y="0"/>
                      </a:lnTo>
                      <a:lnTo>
                        <a:pt x="22" y="1"/>
                      </a:lnTo>
                      <a:lnTo>
                        <a:pt x="22" y="1"/>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0" name="Freeform 3908"/>
                <p:cNvSpPr>
                  <a:spLocks/>
                </p:cNvSpPr>
                <p:nvPr/>
              </p:nvSpPr>
              <p:spPr bwMode="auto">
                <a:xfrm>
                  <a:off x="1557" y="1733"/>
                  <a:ext cx="7" cy="6"/>
                </a:xfrm>
                <a:custGeom>
                  <a:avLst/>
                  <a:gdLst>
                    <a:gd name="T0" fmla="*/ 5 w 43"/>
                    <a:gd name="T1" fmla="*/ 0 h 37"/>
                    <a:gd name="T2" fmla="*/ 0 w 43"/>
                    <a:gd name="T3" fmla="*/ 3 h 37"/>
                    <a:gd name="T4" fmla="*/ 11 w 43"/>
                    <a:gd name="T5" fmla="*/ 24 h 37"/>
                    <a:gd name="T6" fmla="*/ 12 w 43"/>
                    <a:gd name="T7" fmla="*/ 25 h 37"/>
                    <a:gd name="T8" fmla="*/ 15 w 43"/>
                    <a:gd name="T9" fmla="*/ 31 h 37"/>
                    <a:gd name="T10" fmla="*/ 15 w 43"/>
                    <a:gd name="T11" fmla="*/ 31 h 37"/>
                    <a:gd name="T12" fmla="*/ 19 w 43"/>
                    <a:gd name="T13" fmla="*/ 35 h 37"/>
                    <a:gd name="T14" fmla="*/ 20 w 43"/>
                    <a:gd name="T15" fmla="*/ 35 h 37"/>
                    <a:gd name="T16" fmla="*/ 26 w 43"/>
                    <a:gd name="T17" fmla="*/ 37 h 37"/>
                    <a:gd name="T18" fmla="*/ 29 w 43"/>
                    <a:gd name="T19" fmla="*/ 36 h 37"/>
                    <a:gd name="T20" fmla="*/ 34 w 43"/>
                    <a:gd name="T21" fmla="*/ 34 h 37"/>
                    <a:gd name="T22" fmla="*/ 38 w 43"/>
                    <a:gd name="T23" fmla="*/ 32 h 37"/>
                    <a:gd name="T24" fmla="*/ 43 w 43"/>
                    <a:gd name="T25" fmla="*/ 27 h 37"/>
                    <a:gd name="T26" fmla="*/ 43 w 43"/>
                    <a:gd name="T27" fmla="*/ 26 h 37"/>
                    <a:gd name="T28" fmla="*/ 32 w 43"/>
                    <a:gd name="T29" fmla="*/ 29 h 37"/>
                    <a:gd name="T30" fmla="*/ 30 w 43"/>
                    <a:gd name="T31" fmla="*/ 31 h 37"/>
                    <a:gd name="T32" fmla="*/ 25 w 43"/>
                    <a:gd name="T33" fmla="*/ 31 h 37"/>
                    <a:gd name="T34" fmla="*/ 25 w 43"/>
                    <a:gd name="T35" fmla="*/ 31 h 37"/>
                    <a:gd name="T36" fmla="*/ 19 w 43"/>
                    <a:gd name="T37" fmla="*/ 27 h 37"/>
                    <a:gd name="T38" fmla="*/ 19 w 43"/>
                    <a:gd name="T39" fmla="*/ 27 h 37"/>
                    <a:gd name="T40" fmla="*/ 16 w 43"/>
                    <a:gd name="T41" fmla="*/ 22 h 37"/>
                    <a:gd name="T42" fmla="*/ 5 w 4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7">
                      <a:moveTo>
                        <a:pt x="5" y="0"/>
                      </a:moveTo>
                      <a:lnTo>
                        <a:pt x="0" y="3"/>
                      </a:lnTo>
                      <a:lnTo>
                        <a:pt x="11" y="24"/>
                      </a:lnTo>
                      <a:lnTo>
                        <a:pt x="12" y="25"/>
                      </a:lnTo>
                      <a:lnTo>
                        <a:pt x="15" y="31"/>
                      </a:lnTo>
                      <a:lnTo>
                        <a:pt x="15" y="31"/>
                      </a:lnTo>
                      <a:lnTo>
                        <a:pt x="19" y="35"/>
                      </a:lnTo>
                      <a:lnTo>
                        <a:pt x="20" y="35"/>
                      </a:lnTo>
                      <a:lnTo>
                        <a:pt x="26" y="37"/>
                      </a:lnTo>
                      <a:lnTo>
                        <a:pt x="29" y="36"/>
                      </a:lnTo>
                      <a:lnTo>
                        <a:pt x="34" y="34"/>
                      </a:lnTo>
                      <a:lnTo>
                        <a:pt x="38" y="32"/>
                      </a:lnTo>
                      <a:lnTo>
                        <a:pt x="43" y="27"/>
                      </a:lnTo>
                      <a:lnTo>
                        <a:pt x="43" y="26"/>
                      </a:lnTo>
                      <a:lnTo>
                        <a:pt x="32" y="29"/>
                      </a:lnTo>
                      <a:lnTo>
                        <a:pt x="30" y="31"/>
                      </a:lnTo>
                      <a:lnTo>
                        <a:pt x="25" y="31"/>
                      </a:lnTo>
                      <a:lnTo>
                        <a:pt x="25" y="31"/>
                      </a:lnTo>
                      <a:lnTo>
                        <a:pt x="19" y="27"/>
                      </a:lnTo>
                      <a:lnTo>
                        <a:pt x="19" y="27"/>
                      </a:lnTo>
                      <a:lnTo>
                        <a:pt x="16"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1" name="Freeform 3909"/>
                <p:cNvSpPr>
                  <a:spLocks/>
                </p:cNvSpPr>
                <p:nvPr/>
              </p:nvSpPr>
              <p:spPr bwMode="auto">
                <a:xfrm>
                  <a:off x="1561" y="1731"/>
                  <a:ext cx="3" cy="7"/>
                </a:xfrm>
                <a:custGeom>
                  <a:avLst/>
                  <a:gdLst>
                    <a:gd name="T0" fmla="*/ 5 w 20"/>
                    <a:gd name="T1" fmla="*/ 0 h 42"/>
                    <a:gd name="T2" fmla="*/ 0 w 20"/>
                    <a:gd name="T3" fmla="*/ 3 h 42"/>
                    <a:gd name="T4" fmla="*/ 11 w 20"/>
                    <a:gd name="T5" fmla="*/ 25 h 42"/>
                    <a:gd name="T6" fmla="*/ 12 w 20"/>
                    <a:gd name="T7" fmla="*/ 26 h 42"/>
                    <a:gd name="T8" fmla="*/ 13 w 20"/>
                    <a:gd name="T9" fmla="*/ 32 h 42"/>
                    <a:gd name="T10" fmla="*/ 13 w 20"/>
                    <a:gd name="T11" fmla="*/ 32 h 42"/>
                    <a:gd name="T12" fmla="*/ 12 w 20"/>
                    <a:gd name="T13" fmla="*/ 37 h 42"/>
                    <a:gd name="T14" fmla="*/ 12 w 20"/>
                    <a:gd name="T15" fmla="*/ 39 h 42"/>
                    <a:gd name="T16" fmla="*/ 7 w 20"/>
                    <a:gd name="T17" fmla="*/ 42 h 42"/>
                    <a:gd name="T18" fmla="*/ 18 w 20"/>
                    <a:gd name="T19" fmla="*/ 39 h 42"/>
                    <a:gd name="T20" fmla="*/ 20 w 20"/>
                    <a:gd name="T21" fmla="*/ 34 h 42"/>
                    <a:gd name="T22" fmla="*/ 20 w 20"/>
                    <a:gd name="T23" fmla="*/ 34 h 42"/>
                    <a:gd name="T24" fmla="*/ 19 w 20"/>
                    <a:gd name="T25" fmla="*/ 29 h 42"/>
                    <a:gd name="T26" fmla="*/ 19 w 20"/>
                    <a:gd name="T27" fmla="*/ 28 h 42"/>
                    <a:gd name="T28" fmla="*/ 17 w 20"/>
                    <a:gd name="T29" fmla="*/ 22 h 42"/>
                    <a:gd name="T30" fmla="*/ 5 w 20"/>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42">
                      <a:moveTo>
                        <a:pt x="5" y="0"/>
                      </a:moveTo>
                      <a:lnTo>
                        <a:pt x="0" y="3"/>
                      </a:lnTo>
                      <a:lnTo>
                        <a:pt x="11" y="25"/>
                      </a:lnTo>
                      <a:lnTo>
                        <a:pt x="12" y="26"/>
                      </a:lnTo>
                      <a:lnTo>
                        <a:pt x="13" y="32"/>
                      </a:lnTo>
                      <a:lnTo>
                        <a:pt x="13" y="32"/>
                      </a:lnTo>
                      <a:lnTo>
                        <a:pt x="12" y="37"/>
                      </a:lnTo>
                      <a:lnTo>
                        <a:pt x="12" y="39"/>
                      </a:lnTo>
                      <a:lnTo>
                        <a:pt x="7" y="42"/>
                      </a:lnTo>
                      <a:lnTo>
                        <a:pt x="18" y="39"/>
                      </a:lnTo>
                      <a:lnTo>
                        <a:pt x="20" y="34"/>
                      </a:lnTo>
                      <a:lnTo>
                        <a:pt x="20" y="34"/>
                      </a:lnTo>
                      <a:lnTo>
                        <a:pt x="19" y="29"/>
                      </a:lnTo>
                      <a:lnTo>
                        <a:pt x="19" y="28"/>
                      </a:lnTo>
                      <a:lnTo>
                        <a:pt x="17"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2" name="Freeform 3910"/>
                <p:cNvSpPr>
                  <a:spLocks/>
                </p:cNvSpPr>
                <p:nvPr/>
              </p:nvSpPr>
              <p:spPr bwMode="auto">
                <a:xfrm>
                  <a:off x="1566" y="1729"/>
                  <a:ext cx="3" cy="4"/>
                </a:xfrm>
                <a:custGeom>
                  <a:avLst/>
                  <a:gdLst>
                    <a:gd name="T0" fmla="*/ 12 w 23"/>
                    <a:gd name="T1" fmla="*/ 0 h 26"/>
                    <a:gd name="T2" fmla="*/ 3 w 23"/>
                    <a:gd name="T3" fmla="*/ 7 h 26"/>
                    <a:gd name="T4" fmla="*/ 9 w 23"/>
                    <a:gd name="T5" fmla="*/ 5 h 26"/>
                    <a:gd name="T6" fmla="*/ 13 w 23"/>
                    <a:gd name="T7" fmla="*/ 6 h 26"/>
                    <a:gd name="T8" fmla="*/ 16 w 23"/>
                    <a:gd name="T9" fmla="*/ 10 h 26"/>
                    <a:gd name="T10" fmla="*/ 17 w 23"/>
                    <a:gd name="T11" fmla="*/ 13 h 26"/>
                    <a:gd name="T12" fmla="*/ 15 w 23"/>
                    <a:gd name="T13" fmla="*/ 17 h 26"/>
                    <a:gd name="T14" fmla="*/ 11 w 23"/>
                    <a:gd name="T15" fmla="*/ 21 h 26"/>
                    <a:gd name="T16" fmla="*/ 0 w 23"/>
                    <a:gd name="T17" fmla="*/ 26 h 26"/>
                    <a:gd name="T18" fmla="*/ 23 w 23"/>
                    <a:gd name="T19" fmla="*/ 17 h 26"/>
                    <a:gd name="T20" fmla="*/ 23 w 23"/>
                    <a:gd name="T21" fmla="*/ 12 h 26"/>
                    <a:gd name="T22" fmla="*/ 22 w 23"/>
                    <a:gd name="T23" fmla="*/ 6 h 26"/>
                    <a:gd name="T24" fmla="*/ 22 w 23"/>
                    <a:gd name="T25" fmla="*/ 6 h 26"/>
                    <a:gd name="T26" fmla="*/ 17 w 23"/>
                    <a:gd name="T27" fmla="*/ 2 h 26"/>
                    <a:gd name="T28" fmla="*/ 12 w 23"/>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6">
                      <a:moveTo>
                        <a:pt x="12" y="0"/>
                      </a:moveTo>
                      <a:lnTo>
                        <a:pt x="3" y="7"/>
                      </a:lnTo>
                      <a:lnTo>
                        <a:pt x="9" y="5"/>
                      </a:lnTo>
                      <a:lnTo>
                        <a:pt x="13" y="6"/>
                      </a:lnTo>
                      <a:lnTo>
                        <a:pt x="16" y="10"/>
                      </a:lnTo>
                      <a:lnTo>
                        <a:pt x="17" y="13"/>
                      </a:lnTo>
                      <a:lnTo>
                        <a:pt x="15" y="17"/>
                      </a:lnTo>
                      <a:lnTo>
                        <a:pt x="11" y="21"/>
                      </a:lnTo>
                      <a:lnTo>
                        <a:pt x="0" y="26"/>
                      </a:lnTo>
                      <a:lnTo>
                        <a:pt x="23" y="17"/>
                      </a:lnTo>
                      <a:lnTo>
                        <a:pt x="23" y="12"/>
                      </a:lnTo>
                      <a:lnTo>
                        <a:pt x="22" y="6"/>
                      </a:lnTo>
                      <a:lnTo>
                        <a:pt x="22" y="6"/>
                      </a:lnTo>
                      <a:lnTo>
                        <a:pt x="17"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3" name="Freeform 3911"/>
                <p:cNvSpPr>
                  <a:spLocks/>
                </p:cNvSpPr>
                <p:nvPr/>
              </p:nvSpPr>
              <p:spPr bwMode="auto">
                <a:xfrm>
                  <a:off x="1563" y="1729"/>
                  <a:ext cx="6" cy="8"/>
                </a:xfrm>
                <a:custGeom>
                  <a:avLst/>
                  <a:gdLst>
                    <a:gd name="T0" fmla="*/ 15 w 37"/>
                    <a:gd name="T1" fmla="*/ 3 h 48"/>
                    <a:gd name="T2" fmla="*/ 0 w 37"/>
                    <a:gd name="T3" fmla="*/ 11 h 48"/>
                    <a:gd name="T4" fmla="*/ 20 w 37"/>
                    <a:gd name="T5" fmla="*/ 48 h 48"/>
                    <a:gd name="T6" fmla="*/ 25 w 37"/>
                    <a:gd name="T7" fmla="*/ 46 h 48"/>
                    <a:gd name="T8" fmla="*/ 17 w 37"/>
                    <a:gd name="T9" fmla="*/ 31 h 48"/>
                    <a:gd name="T10" fmla="*/ 27 w 37"/>
                    <a:gd name="T11" fmla="*/ 26 h 48"/>
                    <a:gd name="T12" fmla="*/ 29 w 37"/>
                    <a:gd name="T13" fmla="*/ 24 h 48"/>
                    <a:gd name="T14" fmla="*/ 33 w 37"/>
                    <a:gd name="T15" fmla="*/ 21 h 48"/>
                    <a:gd name="T16" fmla="*/ 37 w 37"/>
                    <a:gd name="T17" fmla="*/ 17 h 48"/>
                    <a:gd name="T18" fmla="*/ 14 w 37"/>
                    <a:gd name="T19" fmla="*/ 26 h 48"/>
                    <a:gd name="T20" fmla="*/ 8 w 37"/>
                    <a:gd name="T21" fmla="*/ 12 h 48"/>
                    <a:gd name="T22" fmla="*/ 17 w 37"/>
                    <a:gd name="T23" fmla="*/ 7 h 48"/>
                    <a:gd name="T24" fmla="*/ 26 w 37"/>
                    <a:gd name="T25" fmla="*/ 0 h 48"/>
                    <a:gd name="T26" fmla="*/ 21 w 37"/>
                    <a:gd name="T27" fmla="*/ 0 h 48"/>
                    <a:gd name="T28" fmla="*/ 21 w 37"/>
                    <a:gd name="T29" fmla="*/ 1 h 48"/>
                    <a:gd name="T30" fmla="*/ 15 w 37"/>
                    <a:gd name="T31"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48">
                      <a:moveTo>
                        <a:pt x="15" y="3"/>
                      </a:moveTo>
                      <a:lnTo>
                        <a:pt x="0" y="11"/>
                      </a:lnTo>
                      <a:lnTo>
                        <a:pt x="20" y="48"/>
                      </a:lnTo>
                      <a:lnTo>
                        <a:pt x="25" y="46"/>
                      </a:lnTo>
                      <a:lnTo>
                        <a:pt x="17" y="31"/>
                      </a:lnTo>
                      <a:lnTo>
                        <a:pt x="27" y="26"/>
                      </a:lnTo>
                      <a:lnTo>
                        <a:pt x="29" y="24"/>
                      </a:lnTo>
                      <a:lnTo>
                        <a:pt x="33" y="21"/>
                      </a:lnTo>
                      <a:lnTo>
                        <a:pt x="37" y="17"/>
                      </a:lnTo>
                      <a:lnTo>
                        <a:pt x="14" y="26"/>
                      </a:lnTo>
                      <a:lnTo>
                        <a:pt x="8" y="12"/>
                      </a:lnTo>
                      <a:lnTo>
                        <a:pt x="17" y="7"/>
                      </a:lnTo>
                      <a:lnTo>
                        <a:pt x="26" y="0"/>
                      </a:lnTo>
                      <a:lnTo>
                        <a:pt x="21" y="0"/>
                      </a:lnTo>
                      <a:lnTo>
                        <a:pt x="21" y="1"/>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4" name="Freeform 3912"/>
                <p:cNvSpPr>
                  <a:spLocks/>
                </p:cNvSpPr>
                <p:nvPr/>
              </p:nvSpPr>
              <p:spPr bwMode="auto">
                <a:xfrm>
                  <a:off x="1569" y="1725"/>
                  <a:ext cx="8" cy="9"/>
                </a:xfrm>
                <a:custGeom>
                  <a:avLst/>
                  <a:gdLst>
                    <a:gd name="T0" fmla="*/ 27 w 48"/>
                    <a:gd name="T1" fmla="*/ 0 h 52"/>
                    <a:gd name="T2" fmla="*/ 0 w 48"/>
                    <a:gd name="T3" fmla="*/ 14 h 52"/>
                    <a:gd name="T4" fmla="*/ 19 w 48"/>
                    <a:gd name="T5" fmla="*/ 52 h 52"/>
                    <a:gd name="T6" fmla="*/ 48 w 48"/>
                    <a:gd name="T7" fmla="*/ 37 h 52"/>
                    <a:gd name="T8" fmla="*/ 44 w 48"/>
                    <a:gd name="T9" fmla="*/ 33 h 52"/>
                    <a:gd name="T10" fmla="*/ 21 w 48"/>
                    <a:gd name="T11" fmla="*/ 44 h 52"/>
                    <a:gd name="T12" fmla="*/ 15 w 48"/>
                    <a:gd name="T13" fmla="*/ 32 h 52"/>
                    <a:gd name="T14" fmla="*/ 36 w 48"/>
                    <a:gd name="T15" fmla="*/ 21 h 52"/>
                    <a:gd name="T16" fmla="*/ 34 w 48"/>
                    <a:gd name="T17" fmla="*/ 17 h 52"/>
                    <a:gd name="T18" fmla="*/ 12 w 48"/>
                    <a:gd name="T19" fmla="*/ 27 h 52"/>
                    <a:gd name="T20" fmla="*/ 7 w 48"/>
                    <a:gd name="T21" fmla="*/ 16 h 52"/>
                    <a:gd name="T22" fmla="*/ 30 w 48"/>
                    <a:gd name="T23" fmla="*/ 4 h 52"/>
                    <a:gd name="T24" fmla="*/ 27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7" y="0"/>
                      </a:moveTo>
                      <a:lnTo>
                        <a:pt x="0" y="14"/>
                      </a:lnTo>
                      <a:lnTo>
                        <a:pt x="19" y="52"/>
                      </a:lnTo>
                      <a:lnTo>
                        <a:pt x="48" y="37"/>
                      </a:lnTo>
                      <a:lnTo>
                        <a:pt x="44" y="33"/>
                      </a:lnTo>
                      <a:lnTo>
                        <a:pt x="21" y="44"/>
                      </a:lnTo>
                      <a:lnTo>
                        <a:pt x="15" y="32"/>
                      </a:lnTo>
                      <a:lnTo>
                        <a:pt x="36" y="21"/>
                      </a:lnTo>
                      <a:lnTo>
                        <a:pt x="34" y="17"/>
                      </a:lnTo>
                      <a:lnTo>
                        <a:pt x="12" y="27"/>
                      </a:lnTo>
                      <a:lnTo>
                        <a:pt x="7" y="16"/>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5" name="Freeform 3913"/>
                <p:cNvSpPr>
                  <a:spLocks/>
                </p:cNvSpPr>
                <p:nvPr/>
              </p:nvSpPr>
              <p:spPr bwMode="auto">
                <a:xfrm>
                  <a:off x="1676" y="1904"/>
                  <a:ext cx="9" cy="4"/>
                </a:xfrm>
                <a:custGeom>
                  <a:avLst/>
                  <a:gdLst>
                    <a:gd name="T0" fmla="*/ 53 w 53"/>
                    <a:gd name="T1" fmla="*/ 5 h 26"/>
                    <a:gd name="T2" fmla="*/ 50 w 53"/>
                    <a:gd name="T3" fmla="*/ 0 h 26"/>
                    <a:gd name="T4" fmla="*/ 0 w 53"/>
                    <a:gd name="T5" fmla="*/ 5 h 26"/>
                    <a:gd name="T6" fmla="*/ 3 w 53"/>
                    <a:gd name="T7" fmla="*/ 10 h 26"/>
                    <a:gd name="T8" fmla="*/ 18 w 53"/>
                    <a:gd name="T9" fmla="*/ 8 h 26"/>
                    <a:gd name="T10" fmla="*/ 27 w 53"/>
                    <a:gd name="T11" fmla="*/ 26 h 26"/>
                    <a:gd name="T12" fmla="*/ 23 w 53"/>
                    <a:gd name="T13" fmla="*/ 8 h 26"/>
                    <a:gd name="T14" fmla="*/ 38 w 53"/>
                    <a:gd name="T15" fmla="*/ 6 h 26"/>
                    <a:gd name="T16" fmla="*/ 41 w 53"/>
                    <a:gd name="T17" fmla="*/ 6 h 26"/>
                    <a:gd name="T18" fmla="*/ 47 w 53"/>
                    <a:gd name="T19" fmla="*/ 5 h 26"/>
                    <a:gd name="T20" fmla="*/ 47 w 53"/>
                    <a:gd name="T21" fmla="*/ 5 h 26"/>
                    <a:gd name="T22" fmla="*/ 53 w 53"/>
                    <a:gd name="T23"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6">
                      <a:moveTo>
                        <a:pt x="53" y="5"/>
                      </a:moveTo>
                      <a:lnTo>
                        <a:pt x="50" y="0"/>
                      </a:lnTo>
                      <a:lnTo>
                        <a:pt x="0" y="5"/>
                      </a:lnTo>
                      <a:lnTo>
                        <a:pt x="3" y="10"/>
                      </a:lnTo>
                      <a:lnTo>
                        <a:pt x="18" y="8"/>
                      </a:lnTo>
                      <a:lnTo>
                        <a:pt x="27" y="26"/>
                      </a:lnTo>
                      <a:lnTo>
                        <a:pt x="23" y="8"/>
                      </a:lnTo>
                      <a:lnTo>
                        <a:pt x="38" y="6"/>
                      </a:lnTo>
                      <a:lnTo>
                        <a:pt x="41" y="6"/>
                      </a:lnTo>
                      <a:lnTo>
                        <a:pt x="47" y="5"/>
                      </a:lnTo>
                      <a:lnTo>
                        <a:pt x="47" y="5"/>
                      </a:lnTo>
                      <a:lnTo>
                        <a:pt x="5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6" name="Freeform 3914"/>
                <p:cNvSpPr>
                  <a:spLocks/>
                </p:cNvSpPr>
                <p:nvPr/>
              </p:nvSpPr>
              <p:spPr bwMode="auto">
                <a:xfrm>
                  <a:off x="1679" y="1905"/>
                  <a:ext cx="6" cy="6"/>
                </a:xfrm>
                <a:custGeom>
                  <a:avLst/>
                  <a:gdLst>
                    <a:gd name="T0" fmla="*/ 37 w 37"/>
                    <a:gd name="T1" fmla="*/ 0 h 38"/>
                    <a:gd name="T2" fmla="*/ 31 w 37"/>
                    <a:gd name="T3" fmla="*/ 0 h 38"/>
                    <a:gd name="T4" fmla="*/ 27 w 37"/>
                    <a:gd name="T5" fmla="*/ 3 h 38"/>
                    <a:gd name="T6" fmla="*/ 26 w 37"/>
                    <a:gd name="T7" fmla="*/ 5 h 38"/>
                    <a:gd name="T8" fmla="*/ 21 w 37"/>
                    <a:gd name="T9" fmla="*/ 11 h 38"/>
                    <a:gd name="T10" fmla="*/ 14 w 37"/>
                    <a:gd name="T11" fmla="*/ 17 h 38"/>
                    <a:gd name="T12" fmla="*/ 7 w 37"/>
                    <a:gd name="T13" fmla="*/ 3 h 38"/>
                    <a:gd name="T14" fmla="*/ 11 w 37"/>
                    <a:gd name="T15" fmla="*/ 21 h 38"/>
                    <a:gd name="T16" fmla="*/ 0 w 37"/>
                    <a:gd name="T17" fmla="*/ 33 h 38"/>
                    <a:gd name="T18" fmla="*/ 3 w 37"/>
                    <a:gd name="T19" fmla="*/ 38 h 38"/>
                    <a:gd name="T20" fmla="*/ 37 w 37"/>
                    <a:gd name="T2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8">
                      <a:moveTo>
                        <a:pt x="37" y="0"/>
                      </a:moveTo>
                      <a:lnTo>
                        <a:pt x="31" y="0"/>
                      </a:lnTo>
                      <a:lnTo>
                        <a:pt x="27" y="3"/>
                      </a:lnTo>
                      <a:lnTo>
                        <a:pt x="26" y="5"/>
                      </a:lnTo>
                      <a:lnTo>
                        <a:pt x="21" y="11"/>
                      </a:lnTo>
                      <a:lnTo>
                        <a:pt x="14" y="17"/>
                      </a:lnTo>
                      <a:lnTo>
                        <a:pt x="7" y="3"/>
                      </a:lnTo>
                      <a:lnTo>
                        <a:pt x="11" y="21"/>
                      </a:lnTo>
                      <a:lnTo>
                        <a:pt x="0" y="33"/>
                      </a:lnTo>
                      <a:lnTo>
                        <a:pt x="3" y="38"/>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7" name="Freeform 3915"/>
                <p:cNvSpPr>
                  <a:spLocks/>
                </p:cNvSpPr>
                <p:nvPr/>
              </p:nvSpPr>
              <p:spPr bwMode="auto">
                <a:xfrm>
                  <a:off x="1681" y="1913"/>
                  <a:ext cx="9" cy="2"/>
                </a:xfrm>
                <a:custGeom>
                  <a:avLst/>
                  <a:gdLst>
                    <a:gd name="T0" fmla="*/ 53 w 53"/>
                    <a:gd name="T1" fmla="*/ 5 h 10"/>
                    <a:gd name="T2" fmla="*/ 51 w 53"/>
                    <a:gd name="T3" fmla="*/ 0 h 10"/>
                    <a:gd name="T4" fmla="*/ 14 w 53"/>
                    <a:gd name="T5" fmla="*/ 3 h 10"/>
                    <a:gd name="T6" fmla="*/ 13 w 53"/>
                    <a:gd name="T7" fmla="*/ 4 h 10"/>
                    <a:gd name="T8" fmla="*/ 6 w 53"/>
                    <a:gd name="T9" fmla="*/ 5 h 10"/>
                    <a:gd name="T10" fmla="*/ 6 w 53"/>
                    <a:gd name="T11" fmla="*/ 4 h 10"/>
                    <a:gd name="T12" fmla="*/ 0 w 53"/>
                    <a:gd name="T13" fmla="*/ 4 h 10"/>
                    <a:gd name="T14" fmla="*/ 3 w 53"/>
                    <a:gd name="T15" fmla="*/ 10 h 10"/>
                    <a:gd name="T16" fmla="*/ 53 w 53"/>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0">
                      <a:moveTo>
                        <a:pt x="53" y="5"/>
                      </a:moveTo>
                      <a:lnTo>
                        <a:pt x="51" y="0"/>
                      </a:lnTo>
                      <a:lnTo>
                        <a:pt x="14" y="3"/>
                      </a:lnTo>
                      <a:lnTo>
                        <a:pt x="13" y="4"/>
                      </a:lnTo>
                      <a:lnTo>
                        <a:pt x="6" y="5"/>
                      </a:lnTo>
                      <a:lnTo>
                        <a:pt x="6" y="4"/>
                      </a:lnTo>
                      <a:lnTo>
                        <a:pt x="0" y="4"/>
                      </a:lnTo>
                      <a:lnTo>
                        <a:pt x="3" y="10"/>
                      </a:lnTo>
                      <a:lnTo>
                        <a:pt x="53"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8" name="Freeform 3916"/>
                <p:cNvSpPr>
                  <a:spLocks/>
                </p:cNvSpPr>
                <p:nvPr/>
              </p:nvSpPr>
              <p:spPr bwMode="auto">
                <a:xfrm>
                  <a:off x="1681" y="1908"/>
                  <a:ext cx="6" cy="6"/>
                </a:xfrm>
                <a:custGeom>
                  <a:avLst/>
                  <a:gdLst>
                    <a:gd name="T0" fmla="*/ 37 w 37"/>
                    <a:gd name="T1" fmla="*/ 7 h 37"/>
                    <a:gd name="T2" fmla="*/ 34 w 37"/>
                    <a:gd name="T3" fmla="*/ 0 h 37"/>
                    <a:gd name="T4" fmla="*/ 0 w 37"/>
                    <a:gd name="T5" fmla="*/ 37 h 37"/>
                    <a:gd name="T6" fmla="*/ 6 w 37"/>
                    <a:gd name="T7" fmla="*/ 37 h 37"/>
                    <a:gd name="T8" fmla="*/ 7 w 37"/>
                    <a:gd name="T9" fmla="*/ 36 h 37"/>
                    <a:gd name="T10" fmla="*/ 11 w 37"/>
                    <a:gd name="T11" fmla="*/ 32 h 37"/>
                    <a:gd name="T12" fmla="*/ 37 w 37"/>
                    <a:gd name="T13" fmla="*/ 7 h 37"/>
                  </a:gdLst>
                  <a:ahLst/>
                  <a:cxnLst>
                    <a:cxn ang="0">
                      <a:pos x="T0" y="T1"/>
                    </a:cxn>
                    <a:cxn ang="0">
                      <a:pos x="T2" y="T3"/>
                    </a:cxn>
                    <a:cxn ang="0">
                      <a:pos x="T4" y="T5"/>
                    </a:cxn>
                    <a:cxn ang="0">
                      <a:pos x="T6" y="T7"/>
                    </a:cxn>
                    <a:cxn ang="0">
                      <a:pos x="T8" y="T9"/>
                    </a:cxn>
                    <a:cxn ang="0">
                      <a:pos x="T10" y="T11"/>
                    </a:cxn>
                    <a:cxn ang="0">
                      <a:pos x="T12" y="T13"/>
                    </a:cxn>
                  </a:cxnLst>
                  <a:rect l="0" t="0" r="r" b="b"/>
                  <a:pathLst>
                    <a:path w="37" h="37">
                      <a:moveTo>
                        <a:pt x="37" y="7"/>
                      </a:moveTo>
                      <a:lnTo>
                        <a:pt x="34" y="0"/>
                      </a:lnTo>
                      <a:lnTo>
                        <a:pt x="0" y="37"/>
                      </a:lnTo>
                      <a:lnTo>
                        <a:pt x="6" y="37"/>
                      </a:lnTo>
                      <a:lnTo>
                        <a:pt x="7" y="36"/>
                      </a:lnTo>
                      <a:lnTo>
                        <a:pt x="11" y="32"/>
                      </a:lnTo>
                      <a:lnTo>
                        <a:pt x="37"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99" name="Freeform 3917"/>
                <p:cNvSpPr>
                  <a:spLocks/>
                </p:cNvSpPr>
                <p:nvPr/>
              </p:nvSpPr>
              <p:spPr bwMode="auto">
                <a:xfrm>
                  <a:off x="1683" y="1918"/>
                  <a:ext cx="2" cy="1"/>
                </a:xfrm>
                <a:custGeom>
                  <a:avLst/>
                  <a:gdLst>
                    <a:gd name="T0" fmla="*/ 3 w 9"/>
                    <a:gd name="T1" fmla="*/ 10 h 10"/>
                    <a:gd name="T2" fmla="*/ 0 w 9"/>
                    <a:gd name="T3" fmla="*/ 3 h 10"/>
                    <a:gd name="T4" fmla="*/ 6 w 9"/>
                    <a:gd name="T5" fmla="*/ 0 h 10"/>
                    <a:gd name="T6" fmla="*/ 9 w 9"/>
                    <a:gd name="T7" fmla="*/ 6 h 10"/>
                    <a:gd name="T8" fmla="*/ 3 w 9"/>
                    <a:gd name="T9" fmla="*/ 10 h 10"/>
                  </a:gdLst>
                  <a:ahLst/>
                  <a:cxnLst>
                    <a:cxn ang="0">
                      <a:pos x="T0" y="T1"/>
                    </a:cxn>
                    <a:cxn ang="0">
                      <a:pos x="T2" y="T3"/>
                    </a:cxn>
                    <a:cxn ang="0">
                      <a:pos x="T4" y="T5"/>
                    </a:cxn>
                    <a:cxn ang="0">
                      <a:pos x="T6" y="T7"/>
                    </a:cxn>
                    <a:cxn ang="0">
                      <a:pos x="T8" y="T9"/>
                    </a:cxn>
                  </a:cxnLst>
                  <a:rect l="0" t="0" r="r" b="b"/>
                  <a:pathLst>
                    <a:path w="9" h="10">
                      <a:moveTo>
                        <a:pt x="3" y="10"/>
                      </a:moveTo>
                      <a:lnTo>
                        <a:pt x="0" y="3"/>
                      </a:lnTo>
                      <a:lnTo>
                        <a:pt x="6" y="0"/>
                      </a:lnTo>
                      <a:lnTo>
                        <a:pt x="9" y="6"/>
                      </a:lnTo>
                      <a:lnTo>
                        <a:pt x="3"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0" name="Freeform 3918"/>
                <p:cNvSpPr>
                  <a:spLocks/>
                </p:cNvSpPr>
                <p:nvPr/>
              </p:nvSpPr>
              <p:spPr bwMode="auto">
                <a:xfrm>
                  <a:off x="1686" y="1922"/>
                  <a:ext cx="2" cy="4"/>
                </a:xfrm>
                <a:custGeom>
                  <a:avLst/>
                  <a:gdLst>
                    <a:gd name="T0" fmla="*/ 11 w 11"/>
                    <a:gd name="T1" fmla="*/ 5 h 22"/>
                    <a:gd name="T2" fmla="*/ 7 w 11"/>
                    <a:gd name="T3" fmla="*/ 0 h 22"/>
                    <a:gd name="T4" fmla="*/ 7 w 11"/>
                    <a:gd name="T5" fmla="*/ 0 h 22"/>
                    <a:gd name="T6" fmla="*/ 2 w 11"/>
                    <a:gd name="T7" fmla="*/ 4 h 22"/>
                    <a:gd name="T8" fmla="*/ 0 w 11"/>
                    <a:gd name="T9" fmla="*/ 9 h 22"/>
                    <a:gd name="T10" fmla="*/ 7 w 11"/>
                    <a:gd name="T11" fmla="*/ 22 h 22"/>
                    <a:gd name="T12" fmla="*/ 6 w 11"/>
                    <a:gd name="T13" fmla="*/ 19 h 22"/>
                    <a:gd name="T14" fmla="*/ 5 w 11"/>
                    <a:gd name="T15" fmla="*/ 12 h 22"/>
                    <a:gd name="T16" fmla="*/ 6 w 11"/>
                    <a:gd name="T17" fmla="*/ 9 h 22"/>
                    <a:gd name="T18" fmla="*/ 11 w 11"/>
                    <a:gd name="T19"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11" y="5"/>
                      </a:moveTo>
                      <a:lnTo>
                        <a:pt x="7" y="0"/>
                      </a:lnTo>
                      <a:lnTo>
                        <a:pt x="7" y="0"/>
                      </a:lnTo>
                      <a:lnTo>
                        <a:pt x="2" y="4"/>
                      </a:lnTo>
                      <a:lnTo>
                        <a:pt x="0" y="9"/>
                      </a:lnTo>
                      <a:lnTo>
                        <a:pt x="7" y="22"/>
                      </a:lnTo>
                      <a:lnTo>
                        <a:pt x="6" y="19"/>
                      </a:lnTo>
                      <a:lnTo>
                        <a:pt x="5" y="12"/>
                      </a:lnTo>
                      <a:lnTo>
                        <a:pt x="6" y="9"/>
                      </a:lnTo>
                      <a:lnTo>
                        <a:pt x="1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1" name="Freeform 3919"/>
                <p:cNvSpPr>
                  <a:spLocks/>
                </p:cNvSpPr>
                <p:nvPr/>
              </p:nvSpPr>
              <p:spPr bwMode="auto">
                <a:xfrm>
                  <a:off x="1686" y="1921"/>
                  <a:ext cx="7" cy="7"/>
                </a:xfrm>
                <a:custGeom>
                  <a:avLst/>
                  <a:gdLst>
                    <a:gd name="T0" fmla="*/ 37 w 41"/>
                    <a:gd name="T1" fmla="*/ 1 h 45"/>
                    <a:gd name="T2" fmla="*/ 33 w 41"/>
                    <a:gd name="T3" fmla="*/ 0 h 45"/>
                    <a:gd name="T4" fmla="*/ 28 w 41"/>
                    <a:gd name="T5" fmla="*/ 1 h 45"/>
                    <a:gd name="T6" fmla="*/ 24 w 41"/>
                    <a:gd name="T7" fmla="*/ 3 h 45"/>
                    <a:gd name="T8" fmla="*/ 21 w 41"/>
                    <a:gd name="T9" fmla="*/ 9 h 45"/>
                    <a:gd name="T10" fmla="*/ 21 w 41"/>
                    <a:gd name="T11" fmla="*/ 14 h 45"/>
                    <a:gd name="T12" fmla="*/ 22 w 41"/>
                    <a:gd name="T13" fmla="*/ 20 h 45"/>
                    <a:gd name="T14" fmla="*/ 23 w 41"/>
                    <a:gd name="T15" fmla="*/ 27 h 45"/>
                    <a:gd name="T16" fmla="*/ 24 w 41"/>
                    <a:gd name="T17" fmla="*/ 32 h 45"/>
                    <a:gd name="T18" fmla="*/ 24 w 41"/>
                    <a:gd name="T19" fmla="*/ 33 h 45"/>
                    <a:gd name="T20" fmla="*/ 21 w 41"/>
                    <a:gd name="T21" fmla="*/ 37 h 45"/>
                    <a:gd name="T22" fmla="*/ 20 w 41"/>
                    <a:gd name="T23" fmla="*/ 38 h 45"/>
                    <a:gd name="T24" fmla="*/ 14 w 41"/>
                    <a:gd name="T25" fmla="*/ 37 h 45"/>
                    <a:gd name="T26" fmla="*/ 13 w 41"/>
                    <a:gd name="T27" fmla="*/ 36 h 45"/>
                    <a:gd name="T28" fmla="*/ 8 w 41"/>
                    <a:gd name="T29" fmla="*/ 31 h 45"/>
                    <a:gd name="T30" fmla="*/ 1 w 41"/>
                    <a:gd name="T31" fmla="*/ 18 h 45"/>
                    <a:gd name="T32" fmla="*/ 0 w 41"/>
                    <a:gd name="T33" fmla="*/ 21 h 45"/>
                    <a:gd name="T34" fmla="*/ 1 w 41"/>
                    <a:gd name="T35" fmla="*/ 27 h 45"/>
                    <a:gd name="T36" fmla="*/ 3 w 41"/>
                    <a:gd name="T37" fmla="*/ 34 h 45"/>
                    <a:gd name="T38" fmla="*/ 4 w 41"/>
                    <a:gd name="T39" fmla="*/ 35 h 45"/>
                    <a:gd name="T40" fmla="*/ 7 w 41"/>
                    <a:gd name="T41" fmla="*/ 39 h 45"/>
                    <a:gd name="T42" fmla="*/ 13 w 41"/>
                    <a:gd name="T43" fmla="*/ 43 h 45"/>
                    <a:gd name="T44" fmla="*/ 18 w 41"/>
                    <a:gd name="T45" fmla="*/ 45 h 45"/>
                    <a:gd name="T46" fmla="*/ 23 w 41"/>
                    <a:gd name="T47" fmla="*/ 43 h 45"/>
                    <a:gd name="T48" fmla="*/ 25 w 41"/>
                    <a:gd name="T49" fmla="*/ 42 h 45"/>
                    <a:gd name="T50" fmla="*/ 30 w 41"/>
                    <a:gd name="T51" fmla="*/ 37 h 45"/>
                    <a:gd name="T52" fmla="*/ 30 w 41"/>
                    <a:gd name="T53" fmla="*/ 36 h 45"/>
                    <a:gd name="T54" fmla="*/ 31 w 41"/>
                    <a:gd name="T55" fmla="*/ 30 h 45"/>
                    <a:gd name="T56" fmla="*/ 30 w 41"/>
                    <a:gd name="T57" fmla="*/ 27 h 45"/>
                    <a:gd name="T58" fmla="*/ 29 w 41"/>
                    <a:gd name="T59" fmla="*/ 20 h 45"/>
                    <a:gd name="T60" fmla="*/ 28 w 41"/>
                    <a:gd name="T61" fmla="*/ 16 h 45"/>
                    <a:gd name="T62" fmla="*/ 28 w 41"/>
                    <a:gd name="T63" fmla="*/ 11 h 45"/>
                    <a:gd name="T64" fmla="*/ 30 w 41"/>
                    <a:gd name="T65" fmla="*/ 6 h 45"/>
                    <a:gd name="T66" fmla="*/ 31 w 41"/>
                    <a:gd name="T67" fmla="*/ 6 h 45"/>
                    <a:gd name="T68" fmla="*/ 36 w 41"/>
                    <a:gd name="T69" fmla="*/ 6 h 45"/>
                    <a:gd name="T70" fmla="*/ 37 w 41"/>
                    <a:gd name="T71" fmla="*/ 8 h 45"/>
                    <a:gd name="T72" fmla="*/ 41 w 41"/>
                    <a:gd name="T73" fmla="*/ 13 h 45"/>
                    <a:gd name="T74" fmla="*/ 37 w 41"/>
                    <a:gd name="T75"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5">
                      <a:moveTo>
                        <a:pt x="37" y="1"/>
                      </a:moveTo>
                      <a:lnTo>
                        <a:pt x="33" y="0"/>
                      </a:lnTo>
                      <a:lnTo>
                        <a:pt x="28" y="1"/>
                      </a:lnTo>
                      <a:lnTo>
                        <a:pt x="24" y="3"/>
                      </a:lnTo>
                      <a:lnTo>
                        <a:pt x="21" y="9"/>
                      </a:lnTo>
                      <a:lnTo>
                        <a:pt x="21" y="14"/>
                      </a:lnTo>
                      <a:lnTo>
                        <a:pt x="22" y="20"/>
                      </a:lnTo>
                      <a:lnTo>
                        <a:pt x="23" y="27"/>
                      </a:lnTo>
                      <a:lnTo>
                        <a:pt x="24" y="32"/>
                      </a:lnTo>
                      <a:lnTo>
                        <a:pt x="24" y="33"/>
                      </a:lnTo>
                      <a:lnTo>
                        <a:pt x="21" y="37"/>
                      </a:lnTo>
                      <a:lnTo>
                        <a:pt x="20" y="38"/>
                      </a:lnTo>
                      <a:lnTo>
                        <a:pt x="14" y="37"/>
                      </a:lnTo>
                      <a:lnTo>
                        <a:pt x="13" y="36"/>
                      </a:lnTo>
                      <a:lnTo>
                        <a:pt x="8" y="31"/>
                      </a:lnTo>
                      <a:lnTo>
                        <a:pt x="1" y="18"/>
                      </a:lnTo>
                      <a:lnTo>
                        <a:pt x="0" y="21"/>
                      </a:lnTo>
                      <a:lnTo>
                        <a:pt x="1" y="27"/>
                      </a:lnTo>
                      <a:lnTo>
                        <a:pt x="3" y="34"/>
                      </a:lnTo>
                      <a:lnTo>
                        <a:pt x="4" y="35"/>
                      </a:lnTo>
                      <a:lnTo>
                        <a:pt x="7" y="39"/>
                      </a:lnTo>
                      <a:lnTo>
                        <a:pt x="13" y="43"/>
                      </a:lnTo>
                      <a:lnTo>
                        <a:pt x="18" y="45"/>
                      </a:lnTo>
                      <a:lnTo>
                        <a:pt x="23" y="43"/>
                      </a:lnTo>
                      <a:lnTo>
                        <a:pt x="25" y="42"/>
                      </a:lnTo>
                      <a:lnTo>
                        <a:pt x="30" y="37"/>
                      </a:lnTo>
                      <a:lnTo>
                        <a:pt x="30" y="36"/>
                      </a:lnTo>
                      <a:lnTo>
                        <a:pt x="31" y="30"/>
                      </a:lnTo>
                      <a:lnTo>
                        <a:pt x="30" y="27"/>
                      </a:lnTo>
                      <a:lnTo>
                        <a:pt x="29" y="20"/>
                      </a:lnTo>
                      <a:lnTo>
                        <a:pt x="28" y="16"/>
                      </a:lnTo>
                      <a:lnTo>
                        <a:pt x="28" y="11"/>
                      </a:lnTo>
                      <a:lnTo>
                        <a:pt x="30" y="6"/>
                      </a:lnTo>
                      <a:lnTo>
                        <a:pt x="31" y="6"/>
                      </a:lnTo>
                      <a:lnTo>
                        <a:pt x="36" y="6"/>
                      </a:lnTo>
                      <a:lnTo>
                        <a:pt x="37" y="8"/>
                      </a:lnTo>
                      <a:lnTo>
                        <a:pt x="41" y="13"/>
                      </a:lnTo>
                      <a:lnTo>
                        <a:pt x="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2" name="Freeform 3920"/>
                <p:cNvSpPr>
                  <a:spLocks/>
                </p:cNvSpPr>
                <p:nvPr/>
              </p:nvSpPr>
              <p:spPr bwMode="auto">
                <a:xfrm>
                  <a:off x="1693" y="1921"/>
                  <a:ext cx="1" cy="5"/>
                </a:xfrm>
                <a:custGeom>
                  <a:avLst/>
                  <a:gdLst>
                    <a:gd name="T0" fmla="*/ 9 w 12"/>
                    <a:gd name="T1" fmla="*/ 10 h 31"/>
                    <a:gd name="T2" fmla="*/ 9 w 12"/>
                    <a:gd name="T3" fmla="*/ 9 h 31"/>
                    <a:gd name="T4" fmla="*/ 5 w 12"/>
                    <a:gd name="T5" fmla="*/ 3 h 31"/>
                    <a:gd name="T6" fmla="*/ 0 w 12"/>
                    <a:gd name="T7" fmla="*/ 0 h 31"/>
                    <a:gd name="T8" fmla="*/ 4 w 12"/>
                    <a:gd name="T9" fmla="*/ 12 h 31"/>
                    <a:gd name="T10" fmla="*/ 5 w 12"/>
                    <a:gd name="T11" fmla="*/ 15 h 31"/>
                    <a:gd name="T12" fmla="*/ 5 w 12"/>
                    <a:gd name="T13" fmla="*/ 20 h 31"/>
                    <a:gd name="T14" fmla="*/ 5 w 12"/>
                    <a:gd name="T15" fmla="*/ 21 h 31"/>
                    <a:gd name="T16" fmla="*/ 1 w 12"/>
                    <a:gd name="T17" fmla="*/ 27 h 31"/>
                    <a:gd name="T18" fmla="*/ 4 w 12"/>
                    <a:gd name="T19" fmla="*/ 31 h 31"/>
                    <a:gd name="T20" fmla="*/ 9 w 12"/>
                    <a:gd name="T21" fmla="*/ 28 h 31"/>
                    <a:gd name="T22" fmla="*/ 12 w 12"/>
                    <a:gd name="T23" fmla="*/ 22 h 31"/>
                    <a:gd name="T24" fmla="*/ 12 w 12"/>
                    <a:gd name="T25" fmla="*/ 21 h 31"/>
                    <a:gd name="T26" fmla="*/ 12 w 12"/>
                    <a:gd name="T27" fmla="*/ 16 h 31"/>
                    <a:gd name="T28" fmla="*/ 9 w 12"/>
                    <a:gd name="T2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1">
                      <a:moveTo>
                        <a:pt x="9" y="10"/>
                      </a:moveTo>
                      <a:lnTo>
                        <a:pt x="9" y="9"/>
                      </a:lnTo>
                      <a:lnTo>
                        <a:pt x="5" y="3"/>
                      </a:lnTo>
                      <a:lnTo>
                        <a:pt x="0" y="0"/>
                      </a:lnTo>
                      <a:lnTo>
                        <a:pt x="4" y="12"/>
                      </a:lnTo>
                      <a:lnTo>
                        <a:pt x="5" y="15"/>
                      </a:lnTo>
                      <a:lnTo>
                        <a:pt x="5" y="20"/>
                      </a:lnTo>
                      <a:lnTo>
                        <a:pt x="5" y="21"/>
                      </a:lnTo>
                      <a:lnTo>
                        <a:pt x="1" y="27"/>
                      </a:lnTo>
                      <a:lnTo>
                        <a:pt x="4" y="31"/>
                      </a:lnTo>
                      <a:lnTo>
                        <a:pt x="9" y="28"/>
                      </a:lnTo>
                      <a:lnTo>
                        <a:pt x="12" y="22"/>
                      </a:lnTo>
                      <a:lnTo>
                        <a:pt x="12" y="21"/>
                      </a:lnTo>
                      <a:lnTo>
                        <a:pt x="12" y="16"/>
                      </a:lnTo>
                      <a:lnTo>
                        <a:pt x="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3" name="Freeform 3921"/>
                <p:cNvSpPr>
                  <a:spLocks/>
                </p:cNvSpPr>
                <p:nvPr/>
              </p:nvSpPr>
              <p:spPr bwMode="auto">
                <a:xfrm>
                  <a:off x="1689" y="1929"/>
                  <a:ext cx="8" cy="4"/>
                </a:xfrm>
                <a:custGeom>
                  <a:avLst/>
                  <a:gdLst>
                    <a:gd name="T0" fmla="*/ 53 w 53"/>
                    <a:gd name="T1" fmla="*/ 6 h 27"/>
                    <a:gd name="T2" fmla="*/ 50 w 53"/>
                    <a:gd name="T3" fmla="*/ 0 h 27"/>
                    <a:gd name="T4" fmla="*/ 0 w 53"/>
                    <a:gd name="T5" fmla="*/ 5 h 27"/>
                    <a:gd name="T6" fmla="*/ 3 w 53"/>
                    <a:gd name="T7" fmla="*/ 11 h 27"/>
                    <a:gd name="T8" fmla="*/ 18 w 53"/>
                    <a:gd name="T9" fmla="*/ 10 h 27"/>
                    <a:gd name="T10" fmla="*/ 26 w 53"/>
                    <a:gd name="T11" fmla="*/ 27 h 27"/>
                    <a:gd name="T12" fmla="*/ 23 w 53"/>
                    <a:gd name="T13" fmla="*/ 8 h 27"/>
                    <a:gd name="T14" fmla="*/ 38 w 53"/>
                    <a:gd name="T15" fmla="*/ 6 h 27"/>
                    <a:gd name="T16" fmla="*/ 40 w 53"/>
                    <a:gd name="T17" fmla="*/ 6 h 27"/>
                    <a:gd name="T18" fmla="*/ 47 w 53"/>
                    <a:gd name="T19" fmla="*/ 5 h 27"/>
                    <a:gd name="T20" fmla="*/ 47 w 53"/>
                    <a:gd name="T21" fmla="*/ 5 h 27"/>
                    <a:gd name="T22" fmla="*/ 53 w 53"/>
                    <a:gd name="T2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7">
                      <a:moveTo>
                        <a:pt x="53" y="6"/>
                      </a:moveTo>
                      <a:lnTo>
                        <a:pt x="50" y="0"/>
                      </a:lnTo>
                      <a:lnTo>
                        <a:pt x="0" y="5"/>
                      </a:lnTo>
                      <a:lnTo>
                        <a:pt x="3" y="11"/>
                      </a:lnTo>
                      <a:lnTo>
                        <a:pt x="18" y="10"/>
                      </a:lnTo>
                      <a:lnTo>
                        <a:pt x="26" y="27"/>
                      </a:lnTo>
                      <a:lnTo>
                        <a:pt x="23" y="8"/>
                      </a:lnTo>
                      <a:lnTo>
                        <a:pt x="38" y="6"/>
                      </a:lnTo>
                      <a:lnTo>
                        <a:pt x="40" y="6"/>
                      </a:lnTo>
                      <a:lnTo>
                        <a:pt x="47" y="5"/>
                      </a:lnTo>
                      <a:lnTo>
                        <a:pt x="47" y="5"/>
                      </a:lnTo>
                      <a:lnTo>
                        <a:pt x="53"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4" name="Freeform 3922"/>
                <p:cNvSpPr>
                  <a:spLocks/>
                </p:cNvSpPr>
                <p:nvPr/>
              </p:nvSpPr>
              <p:spPr bwMode="auto">
                <a:xfrm>
                  <a:off x="1691" y="1930"/>
                  <a:ext cx="6" cy="6"/>
                </a:xfrm>
                <a:custGeom>
                  <a:avLst/>
                  <a:gdLst>
                    <a:gd name="T0" fmla="*/ 37 w 37"/>
                    <a:gd name="T1" fmla="*/ 1 h 40"/>
                    <a:gd name="T2" fmla="*/ 31 w 37"/>
                    <a:gd name="T3" fmla="*/ 0 h 40"/>
                    <a:gd name="T4" fmla="*/ 26 w 37"/>
                    <a:gd name="T5" fmla="*/ 5 h 40"/>
                    <a:gd name="T6" fmla="*/ 24 w 37"/>
                    <a:gd name="T7" fmla="*/ 7 h 40"/>
                    <a:gd name="T8" fmla="*/ 20 w 37"/>
                    <a:gd name="T9" fmla="*/ 11 h 40"/>
                    <a:gd name="T10" fmla="*/ 14 w 37"/>
                    <a:gd name="T11" fmla="*/ 17 h 40"/>
                    <a:gd name="T12" fmla="*/ 7 w 37"/>
                    <a:gd name="T13" fmla="*/ 3 h 40"/>
                    <a:gd name="T14" fmla="*/ 10 w 37"/>
                    <a:gd name="T15" fmla="*/ 22 h 40"/>
                    <a:gd name="T16" fmla="*/ 0 w 37"/>
                    <a:gd name="T17" fmla="*/ 33 h 40"/>
                    <a:gd name="T18" fmla="*/ 3 w 37"/>
                    <a:gd name="T19" fmla="*/ 40 h 40"/>
                    <a:gd name="T20" fmla="*/ 37 w 37"/>
                    <a:gd name="T2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0">
                      <a:moveTo>
                        <a:pt x="37" y="1"/>
                      </a:moveTo>
                      <a:lnTo>
                        <a:pt x="31" y="0"/>
                      </a:lnTo>
                      <a:lnTo>
                        <a:pt x="26" y="5"/>
                      </a:lnTo>
                      <a:lnTo>
                        <a:pt x="24" y="7"/>
                      </a:lnTo>
                      <a:lnTo>
                        <a:pt x="20" y="11"/>
                      </a:lnTo>
                      <a:lnTo>
                        <a:pt x="14" y="17"/>
                      </a:lnTo>
                      <a:lnTo>
                        <a:pt x="7" y="3"/>
                      </a:lnTo>
                      <a:lnTo>
                        <a:pt x="10" y="22"/>
                      </a:lnTo>
                      <a:lnTo>
                        <a:pt x="0" y="33"/>
                      </a:lnTo>
                      <a:lnTo>
                        <a:pt x="3" y="40"/>
                      </a:lnTo>
                      <a:lnTo>
                        <a:pt x="3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5" name="Freeform 3923"/>
                <p:cNvSpPr>
                  <a:spLocks/>
                </p:cNvSpPr>
                <p:nvPr/>
              </p:nvSpPr>
              <p:spPr bwMode="auto">
                <a:xfrm>
                  <a:off x="1694" y="1937"/>
                  <a:ext cx="4" cy="4"/>
                </a:xfrm>
                <a:custGeom>
                  <a:avLst/>
                  <a:gdLst>
                    <a:gd name="T0" fmla="*/ 25 w 25"/>
                    <a:gd name="T1" fmla="*/ 16 h 24"/>
                    <a:gd name="T2" fmla="*/ 19 w 25"/>
                    <a:gd name="T3" fmla="*/ 2 h 24"/>
                    <a:gd name="T4" fmla="*/ 20 w 25"/>
                    <a:gd name="T5" fmla="*/ 7 h 24"/>
                    <a:gd name="T6" fmla="*/ 21 w 25"/>
                    <a:gd name="T7" fmla="*/ 12 h 24"/>
                    <a:gd name="T8" fmla="*/ 21 w 25"/>
                    <a:gd name="T9" fmla="*/ 12 h 24"/>
                    <a:gd name="T10" fmla="*/ 17 w 25"/>
                    <a:gd name="T11" fmla="*/ 16 h 24"/>
                    <a:gd name="T12" fmla="*/ 17 w 25"/>
                    <a:gd name="T13" fmla="*/ 17 h 24"/>
                    <a:gd name="T14" fmla="*/ 10 w 25"/>
                    <a:gd name="T15" fmla="*/ 17 h 24"/>
                    <a:gd name="T16" fmla="*/ 8 w 25"/>
                    <a:gd name="T17" fmla="*/ 16 h 24"/>
                    <a:gd name="T18" fmla="*/ 5 w 25"/>
                    <a:gd name="T19" fmla="*/ 10 h 24"/>
                    <a:gd name="T20" fmla="*/ 0 w 25"/>
                    <a:gd name="T21" fmla="*/ 0 h 24"/>
                    <a:gd name="T22" fmla="*/ 6 w 25"/>
                    <a:gd name="T23" fmla="*/ 21 h 24"/>
                    <a:gd name="T24" fmla="*/ 12 w 25"/>
                    <a:gd name="T25" fmla="*/ 24 h 24"/>
                    <a:gd name="T26" fmla="*/ 13 w 25"/>
                    <a:gd name="T27" fmla="*/ 24 h 24"/>
                    <a:gd name="T28" fmla="*/ 20 w 25"/>
                    <a:gd name="T29" fmla="*/ 23 h 24"/>
                    <a:gd name="T30" fmla="*/ 21 w 25"/>
                    <a:gd name="T31" fmla="*/ 21 h 24"/>
                    <a:gd name="T32" fmla="*/ 25 w 25"/>
                    <a:gd name="T33" fmla="*/ 17 h 24"/>
                    <a:gd name="T34" fmla="*/ 25 w 25"/>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24">
                      <a:moveTo>
                        <a:pt x="25" y="16"/>
                      </a:moveTo>
                      <a:lnTo>
                        <a:pt x="19" y="2"/>
                      </a:lnTo>
                      <a:lnTo>
                        <a:pt x="20" y="7"/>
                      </a:lnTo>
                      <a:lnTo>
                        <a:pt x="21" y="12"/>
                      </a:lnTo>
                      <a:lnTo>
                        <a:pt x="21" y="12"/>
                      </a:lnTo>
                      <a:lnTo>
                        <a:pt x="17" y="16"/>
                      </a:lnTo>
                      <a:lnTo>
                        <a:pt x="17" y="17"/>
                      </a:lnTo>
                      <a:lnTo>
                        <a:pt x="10" y="17"/>
                      </a:lnTo>
                      <a:lnTo>
                        <a:pt x="8" y="16"/>
                      </a:lnTo>
                      <a:lnTo>
                        <a:pt x="5" y="10"/>
                      </a:lnTo>
                      <a:lnTo>
                        <a:pt x="0" y="0"/>
                      </a:lnTo>
                      <a:lnTo>
                        <a:pt x="6" y="21"/>
                      </a:lnTo>
                      <a:lnTo>
                        <a:pt x="12" y="24"/>
                      </a:lnTo>
                      <a:lnTo>
                        <a:pt x="13" y="24"/>
                      </a:lnTo>
                      <a:lnTo>
                        <a:pt x="20" y="23"/>
                      </a:lnTo>
                      <a:lnTo>
                        <a:pt x="21" y="21"/>
                      </a:lnTo>
                      <a:lnTo>
                        <a:pt x="25" y="17"/>
                      </a:lnTo>
                      <a:lnTo>
                        <a:pt x="2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6" name="Freeform 3924"/>
                <p:cNvSpPr>
                  <a:spLocks/>
                </p:cNvSpPr>
                <p:nvPr/>
              </p:nvSpPr>
              <p:spPr bwMode="auto">
                <a:xfrm>
                  <a:off x="1697" y="1936"/>
                  <a:ext cx="4" cy="3"/>
                </a:xfrm>
                <a:custGeom>
                  <a:avLst/>
                  <a:gdLst>
                    <a:gd name="T0" fmla="*/ 24 w 24"/>
                    <a:gd name="T1" fmla="*/ 13 h 22"/>
                    <a:gd name="T2" fmla="*/ 17 w 24"/>
                    <a:gd name="T3" fmla="*/ 2 h 22"/>
                    <a:gd name="T4" fmla="*/ 19 w 24"/>
                    <a:gd name="T5" fmla="*/ 7 h 22"/>
                    <a:gd name="T6" fmla="*/ 19 w 24"/>
                    <a:gd name="T7" fmla="*/ 12 h 22"/>
                    <a:gd name="T8" fmla="*/ 15 w 24"/>
                    <a:gd name="T9" fmla="*/ 15 h 22"/>
                    <a:gd name="T10" fmla="*/ 10 w 24"/>
                    <a:gd name="T11" fmla="*/ 17 h 22"/>
                    <a:gd name="T12" fmla="*/ 7 w 24"/>
                    <a:gd name="T13" fmla="*/ 13 h 22"/>
                    <a:gd name="T14" fmla="*/ 4 w 24"/>
                    <a:gd name="T15" fmla="*/ 9 h 22"/>
                    <a:gd name="T16" fmla="*/ 0 w 24"/>
                    <a:gd name="T17" fmla="*/ 0 h 22"/>
                    <a:gd name="T18" fmla="*/ 7 w 24"/>
                    <a:gd name="T19" fmla="*/ 20 h 22"/>
                    <a:gd name="T20" fmla="*/ 12 w 24"/>
                    <a:gd name="T21" fmla="*/ 22 h 22"/>
                    <a:gd name="T22" fmla="*/ 19 w 24"/>
                    <a:gd name="T23" fmla="*/ 21 h 22"/>
                    <a:gd name="T24" fmla="*/ 21 w 24"/>
                    <a:gd name="T25" fmla="*/ 19 h 22"/>
                    <a:gd name="T26" fmla="*/ 24 w 24"/>
                    <a:gd name="T27"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2">
                      <a:moveTo>
                        <a:pt x="24" y="13"/>
                      </a:moveTo>
                      <a:lnTo>
                        <a:pt x="17" y="2"/>
                      </a:lnTo>
                      <a:lnTo>
                        <a:pt x="19" y="7"/>
                      </a:lnTo>
                      <a:lnTo>
                        <a:pt x="19" y="12"/>
                      </a:lnTo>
                      <a:lnTo>
                        <a:pt x="15" y="15"/>
                      </a:lnTo>
                      <a:lnTo>
                        <a:pt x="10" y="17"/>
                      </a:lnTo>
                      <a:lnTo>
                        <a:pt x="7" y="13"/>
                      </a:lnTo>
                      <a:lnTo>
                        <a:pt x="4" y="9"/>
                      </a:lnTo>
                      <a:lnTo>
                        <a:pt x="0" y="0"/>
                      </a:lnTo>
                      <a:lnTo>
                        <a:pt x="7" y="20"/>
                      </a:lnTo>
                      <a:lnTo>
                        <a:pt x="12" y="22"/>
                      </a:lnTo>
                      <a:lnTo>
                        <a:pt x="19" y="21"/>
                      </a:lnTo>
                      <a:lnTo>
                        <a:pt x="21" y="19"/>
                      </a:lnTo>
                      <a:lnTo>
                        <a:pt x="24"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7" name="Freeform 3925"/>
                <p:cNvSpPr>
                  <a:spLocks/>
                </p:cNvSpPr>
                <p:nvPr/>
              </p:nvSpPr>
              <p:spPr bwMode="auto">
                <a:xfrm>
                  <a:off x="1692" y="1933"/>
                  <a:ext cx="9" cy="8"/>
                </a:xfrm>
                <a:custGeom>
                  <a:avLst/>
                  <a:gdLst>
                    <a:gd name="T0" fmla="*/ 50 w 53"/>
                    <a:gd name="T1" fmla="*/ 16 h 45"/>
                    <a:gd name="T2" fmla="*/ 43 w 53"/>
                    <a:gd name="T3" fmla="*/ 0 h 45"/>
                    <a:gd name="T4" fmla="*/ 0 w 53"/>
                    <a:gd name="T5" fmla="*/ 21 h 45"/>
                    <a:gd name="T6" fmla="*/ 9 w 53"/>
                    <a:gd name="T7" fmla="*/ 37 h 45"/>
                    <a:gd name="T8" fmla="*/ 11 w 53"/>
                    <a:gd name="T9" fmla="*/ 40 h 45"/>
                    <a:gd name="T10" fmla="*/ 14 w 53"/>
                    <a:gd name="T11" fmla="*/ 44 h 45"/>
                    <a:gd name="T12" fmla="*/ 15 w 53"/>
                    <a:gd name="T13" fmla="*/ 45 h 45"/>
                    <a:gd name="T14" fmla="*/ 9 w 53"/>
                    <a:gd name="T15" fmla="*/ 24 h 45"/>
                    <a:gd name="T16" fmla="*/ 22 w 53"/>
                    <a:gd name="T17" fmla="*/ 17 h 45"/>
                    <a:gd name="T18" fmla="*/ 28 w 53"/>
                    <a:gd name="T19" fmla="*/ 26 h 45"/>
                    <a:gd name="T20" fmla="*/ 34 w 53"/>
                    <a:gd name="T21" fmla="*/ 40 h 45"/>
                    <a:gd name="T22" fmla="*/ 35 w 53"/>
                    <a:gd name="T23" fmla="*/ 34 h 45"/>
                    <a:gd name="T24" fmla="*/ 35 w 53"/>
                    <a:gd name="T25" fmla="*/ 34 h 45"/>
                    <a:gd name="T26" fmla="*/ 28 w 53"/>
                    <a:gd name="T27" fmla="*/ 14 h 45"/>
                    <a:gd name="T28" fmla="*/ 40 w 53"/>
                    <a:gd name="T29" fmla="*/ 7 h 45"/>
                    <a:gd name="T30" fmla="*/ 45 w 53"/>
                    <a:gd name="T31" fmla="*/ 16 h 45"/>
                    <a:gd name="T32" fmla="*/ 52 w 53"/>
                    <a:gd name="T33" fmla="*/ 27 h 45"/>
                    <a:gd name="T34" fmla="*/ 52 w 53"/>
                    <a:gd name="T35" fmla="*/ 27 h 45"/>
                    <a:gd name="T36" fmla="*/ 53 w 53"/>
                    <a:gd name="T37" fmla="*/ 22 h 45"/>
                    <a:gd name="T38" fmla="*/ 50 w 53"/>
                    <a:gd name="T39"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45">
                      <a:moveTo>
                        <a:pt x="50" y="16"/>
                      </a:moveTo>
                      <a:lnTo>
                        <a:pt x="43" y="0"/>
                      </a:lnTo>
                      <a:lnTo>
                        <a:pt x="0" y="21"/>
                      </a:lnTo>
                      <a:lnTo>
                        <a:pt x="9" y="37"/>
                      </a:lnTo>
                      <a:lnTo>
                        <a:pt x="11" y="40"/>
                      </a:lnTo>
                      <a:lnTo>
                        <a:pt x="14" y="44"/>
                      </a:lnTo>
                      <a:lnTo>
                        <a:pt x="15" y="45"/>
                      </a:lnTo>
                      <a:lnTo>
                        <a:pt x="9" y="24"/>
                      </a:lnTo>
                      <a:lnTo>
                        <a:pt x="22" y="17"/>
                      </a:lnTo>
                      <a:lnTo>
                        <a:pt x="28" y="26"/>
                      </a:lnTo>
                      <a:lnTo>
                        <a:pt x="34" y="40"/>
                      </a:lnTo>
                      <a:lnTo>
                        <a:pt x="35" y="34"/>
                      </a:lnTo>
                      <a:lnTo>
                        <a:pt x="35" y="34"/>
                      </a:lnTo>
                      <a:lnTo>
                        <a:pt x="28" y="14"/>
                      </a:lnTo>
                      <a:lnTo>
                        <a:pt x="40" y="7"/>
                      </a:lnTo>
                      <a:lnTo>
                        <a:pt x="45" y="16"/>
                      </a:lnTo>
                      <a:lnTo>
                        <a:pt x="52" y="27"/>
                      </a:lnTo>
                      <a:lnTo>
                        <a:pt x="52" y="27"/>
                      </a:lnTo>
                      <a:lnTo>
                        <a:pt x="53" y="22"/>
                      </a:lnTo>
                      <a:lnTo>
                        <a:pt x="5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8" name="Freeform 3926"/>
                <p:cNvSpPr>
                  <a:spLocks/>
                </p:cNvSpPr>
                <p:nvPr/>
              </p:nvSpPr>
              <p:spPr bwMode="auto">
                <a:xfrm>
                  <a:off x="1696" y="1940"/>
                  <a:ext cx="7" cy="4"/>
                </a:xfrm>
                <a:custGeom>
                  <a:avLst/>
                  <a:gdLst>
                    <a:gd name="T0" fmla="*/ 3 w 45"/>
                    <a:gd name="T1" fmla="*/ 27 h 27"/>
                    <a:gd name="T2" fmla="*/ 0 w 45"/>
                    <a:gd name="T3" fmla="*/ 20 h 27"/>
                    <a:gd name="T4" fmla="*/ 43 w 45"/>
                    <a:gd name="T5" fmla="*/ 0 h 27"/>
                    <a:gd name="T6" fmla="*/ 45 w 45"/>
                    <a:gd name="T7" fmla="*/ 5 h 27"/>
                    <a:gd name="T8" fmla="*/ 3 w 45"/>
                    <a:gd name="T9" fmla="*/ 27 h 27"/>
                  </a:gdLst>
                  <a:ahLst/>
                  <a:cxnLst>
                    <a:cxn ang="0">
                      <a:pos x="T0" y="T1"/>
                    </a:cxn>
                    <a:cxn ang="0">
                      <a:pos x="T2" y="T3"/>
                    </a:cxn>
                    <a:cxn ang="0">
                      <a:pos x="T4" y="T5"/>
                    </a:cxn>
                    <a:cxn ang="0">
                      <a:pos x="T6" y="T7"/>
                    </a:cxn>
                    <a:cxn ang="0">
                      <a:pos x="T8" y="T9"/>
                    </a:cxn>
                  </a:cxnLst>
                  <a:rect l="0" t="0" r="r" b="b"/>
                  <a:pathLst>
                    <a:path w="45" h="27">
                      <a:moveTo>
                        <a:pt x="3" y="27"/>
                      </a:moveTo>
                      <a:lnTo>
                        <a:pt x="0" y="20"/>
                      </a:lnTo>
                      <a:lnTo>
                        <a:pt x="43" y="0"/>
                      </a:lnTo>
                      <a:lnTo>
                        <a:pt x="45" y="5"/>
                      </a:lnTo>
                      <a:lnTo>
                        <a:pt x="3"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09" name="Freeform 3927"/>
                <p:cNvSpPr>
                  <a:spLocks/>
                </p:cNvSpPr>
                <p:nvPr/>
              </p:nvSpPr>
              <p:spPr bwMode="auto">
                <a:xfrm>
                  <a:off x="1697" y="1943"/>
                  <a:ext cx="7" cy="4"/>
                </a:xfrm>
                <a:custGeom>
                  <a:avLst/>
                  <a:gdLst>
                    <a:gd name="T0" fmla="*/ 45 w 45"/>
                    <a:gd name="T1" fmla="*/ 6 h 27"/>
                    <a:gd name="T2" fmla="*/ 41 w 45"/>
                    <a:gd name="T3" fmla="*/ 0 h 27"/>
                    <a:gd name="T4" fmla="*/ 0 w 45"/>
                    <a:gd name="T5" fmla="*/ 21 h 27"/>
                    <a:gd name="T6" fmla="*/ 2 w 45"/>
                    <a:gd name="T7" fmla="*/ 27 h 27"/>
                    <a:gd name="T8" fmla="*/ 35 w 45"/>
                    <a:gd name="T9" fmla="*/ 11 h 27"/>
                    <a:gd name="T10" fmla="*/ 35 w 45"/>
                    <a:gd name="T11" fmla="*/ 11 h 27"/>
                    <a:gd name="T12" fmla="*/ 45 w 45"/>
                    <a:gd name="T13" fmla="*/ 6 h 27"/>
                  </a:gdLst>
                  <a:ahLst/>
                  <a:cxnLst>
                    <a:cxn ang="0">
                      <a:pos x="T0" y="T1"/>
                    </a:cxn>
                    <a:cxn ang="0">
                      <a:pos x="T2" y="T3"/>
                    </a:cxn>
                    <a:cxn ang="0">
                      <a:pos x="T4" y="T5"/>
                    </a:cxn>
                    <a:cxn ang="0">
                      <a:pos x="T6" y="T7"/>
                    </a:cxn>
                    <a:cxn ang="0">
                      <a:pos x="T8" y="T9"/>
                    </a:cxn>
                    <a:cxn ang="0">
                      <a:pos x="T10" y="T11"/>
                    </a:cxn>
                    <a:cxn ang="0">
                      <a:pos x="T12" y="T13"/>
                    </a:cxn>
                  </a:cxnLst>
                  <a:rect l="0" t="0" r="r" b="b"/>
                  <a:pathLst>
                    <a:path w="45" h="27">
                      <a:moveTo>
                        <a:pt x="45" y="6"/>
                      </a:moveTo>
                      <a:lnTo>
                        <a:pt x="41" y="0"/>
                      </a:lnTo>
                      <a:lnTo>
                        <a:pt x="0" y="21"/>
                      </a:lnTo>
                      <a:lnTo>
                        <a:pt x="2" y="27"/>
                      </a:lnTo>
                      <a:lnTo>
                        <a:pt x="35" y="11"/>
                      </a:lnTo>
                      <a:lnTo>
                        <a:pt x="35" y="11"/>
                      </a:lnTo>
                      <a:lnTo>
                        <a:pt x="45"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0" name="Freeform 3928"/>
                <p:cNvSpPr>
                  <a:spLocks/>
                </p:cNvSpPr>
                <p:nvPr/>
              </p:nvSpPr>
              <p:spPr bwMode="auto">
                <a:xfrm>
                  <a:off x="1699" y="1944"/>
                  <a:ext cx="5" cy="7"/>
                </a:xfrm>
                <a:custGeom>
                  <a:avLst/>
                  <a:gdLst>
                    <a:gd name="T0" fmla="*/ 31 w 31"/>
                    <a:gd name="T1" fmla="*/ 0 h 43"/>
                    <a:gd name="T2" fmla="*/ 21 w 31"/>
                    <a:gd name="T3" fmla="*/ 5 h 43"/>
                    <a:gd name="T4" fmla="*/ 0 w 31"/>
                    <a:gd name="T5" fmla="*/ 43 h 43"/>
                    <a:gd name="T6" fmla="*/ 8 w 31"/>
                    <a:gd name="T7" fmla="*/ 39 h 43"/>
                    <a:gd name="T8" fmla="*/ 31 w 31"/>
                    <a:gd name="T9" fmla="*/ 0 h 43"/>
                  </a:gdLst>
                  <a:ahLst/>
                  <a:cxnLst>
                    <a:cxn ang="0">
                      <a:pos x="T0" y="T1"/>
                    </a:cxn>
                    <a:cxn ang="0">
                      <a:pos x="T2" y="T3"/>
                    </a:cxn>
                    <a:cxn ang="0">
                      <a:pos x="T4" y="T5"/>
                    </a:cxn>
                    <a:cxn ang="0">
                      <a:pos x="T6" y="T7"/>
                    </a:cxn>
                    <a:cxn ang="0">
                      <a:pos x="T8" y="T9"/>
                    </a:cxn>
                  </a:cxnLst>
                  <a:rect l="0" t="0" r="r" b="b"/>
                  <a:pathLst>
                    <a:path w="31" h="43">
                      <a:moveTo>
                        <a:pt x="31" y="0"/>
                      </a:moveTo>
                      <a:lnTo>
                        <a:pt x="21" y="5"/>
                      </a:lnTo>
                      <a:lnTo>
                        <a:pt x="0" y="43"/>
                      </a:lnTo>
                      <a:lnTo>
                        <a:pt x="8" y="39"/>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1" name="Freeform 3929"/>
                <p:cNvSpPr>
                  <a:spLocks/>
                </p:cNvSpPr>
                <p:nvPr/>
              </p:nvSpPr>
              <p:spPr bwMode="auto">
                <a:xfrm>
                  <a:off x="1699" y="1947"/>
                  <a:ext cx="8" cy="5"/>
                </a:xfrm>
                <a:custGeom>
                  <a:avLst/>
                  <a:gdLst>
                    <a:gd name="T0" fmla="*/ 44 w 44"/>
                    <a:gd name="T1" fmla="*/ 5 h 26"/>
                    <a:gd name="T2" fmla="*/ 41 w 44"/>
                    <a:gd name="T3" fmla="*/ 0 h 26"/>
                    <a:gd name="T4" fmla="*/ 8 w 44"/>
                    <a:gd name="T5" fmla="*/ 17 h 26"/>
                    <a:gd name="T6" fmla="*/ 8 w 44"/>
                    <a:gd name="T7" fmla="*/ 17 h 26"/>
                    <a:gd name="T8" fmla="*/ 0 w 44"/>
                    <a:gd name="T9" fmla="*/ 21 h 26"/>
                    <a:gd name="T10" fmla="*/ 2 w 44"/>
                    <a:gd name="T11" fmla="*/ 26 h 26"/>
                    <a:gd name="T12" fmla="*/ 44 w 44"/>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4" h="26">
                      <a:moveTo>
                        <a:pt x="44" y="5"/>
                      </a:moveTo>
                      <a:lnTo>
                        <a:pt x="41" y="0"/>
                      </a:lnTo>
                      <a:lnTo>
                        <a:pt x="8" y="17"/>
                      </a:lnTo>
                      <a:lnTo>
                        <a:pt x="8" y="17"/>
                      </a:lnTo>
                      <a:lnTo>
                        <a:pt x="0" y="21"/>
                      </a:lnTo>
                      <a:lnTo>
                        <a:pt x="2" y="26"/>
                      </a:lnTo>
                      <a:lnTo>
                        <a:pt x="44"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2" name="Freeform 3930"/>
                <p:cNvSpPr>
                  <a:spLocks/>
                </p:cNvSpPr>
                <p:nvPr/>
              </p:nvSpPr>
              <p:spPr bwMode="auto">
                <a:xfrm>
                  <a:off x="1545" y="2088"/>
                  <a:ext cx="2" cy="3"/>
                </a:xfrm>
                <a:custGeom>
                  <a:avLst/>
                  <a:gdLst>
                    <a:gd name="T0" fmla="*/ 0 w 12"/>
                    <a:gd name="T1" fmla="*/ 15 h 20"/>
                    <a:gd name="T2" fmla="*/ 0 w 12"/>
                    <a:gd name="T3" fmla="*/ 20 h 20"/>
                    <a:gd name="T4" fmla="*/ 5 w 12"/>
                    <a:gd name="T5" fmla="*/ 19 h 20"/>
                    <a:gd name="T6" fmla="*/ 9 w 12"/>
                    <a:gd name="T7" fmla="*/ 17 h 20"/>
                    <a:gd name="T8" fmla="*/ 11 w 12"/>
                    <a:gd name="T9" fmla="*/ 15 h 20"/>
                    <a:gd name="T10" fmla="*/ 12 w 12"/>
                    <a:gd name="T11" fmla="*/ 8 h 20"/>
                    <a:gd name="T12" fmla="*/ 12 w 12"/>
                    <a:gd name="T13" fmla="*/ 4 h 20"/>
                    <a:gd name="T14" fmla="*/ 9 w 12"/>
                    <a:gd name="T15" fmla="*/ 0 h 20"/>
                    <a:gd name="T16" fmla="*/ 9 w 12"/>
                    <a:gd name="T17" fmla="*/ 0 h 20"/>
                    <a:gd name="T18" fmla="*/ 8 w 12"/>
                    <a:gd name="T19" fmla="*/ 8 h 20"/>
                    <a:gd name="T20" fmla="*/ 6 w 12"/>
                    <a:gd name="T21" fmla="*/ 14 h 20"/>
                    <a:gd name="T22" fmla="*/ 5 w 12"/>
                    <a:gd name="T23" fmla="*/ 14 h 20"/>
                    <a:gd name="T24" fmla="*/ 0 w 12"/>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0">
                      <a:moveTo>
                        <a:pt x="0" y="15"/>
                      </a:moveTo>
                      <a:lnTo>
                        <a:pt x="0" y="20"/>
                      </a:lnTo>
                      <a:lnTo>
                        <a:pt x="5" y="19"/>
                      </a:lnTo>
                      <a:lnTo>
                        <a:pt x="9" y="17"/>
                      </a:lnTo>
                      <a:lnTo>
                        <a:pt x="11" y="15"/>
                      </a:lnTo>
                      <a:lnTo>
                        <a:pt x="12" y="8"/>
                      </a:lnTo>
                      <a:lnTo>
                        <a:pt x="12" y="4"/>
                      </a:lnTo>
                      <a:lnTo>
                        <a:pt x="9" y="0"/>
                      </a:lnTo>
                      <a:lnTo>
                        <a:pt x="9" y="0"/>
                      </a:lnTo>
                      <a:lnTo>
                        <a:pt x="8" y="8"/>
                      </a:lnTo>
                      <a:lnTo>
                        <a:pt x="6" y="14"/>
                      </a:lnTo>
                      <a:lnTo>
                        <a:pt x="5" y="14"/>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3" name="Freeform 3931"/>
                <p:cNvSpPr>
                  <a:spLocks/>
                </p:cNvSpPr>
                <p:nvPr/>
              </p:nvSpPr>
              <p:spPr bwMode="auto">
                <a:xfrm>
                  <a:off x="1540" y="2087"/>
                  <a:ext cx="6" cy="2"/>
                </a:xfrm>
                <a:custGeom>
                  <a:avLst/>
                  <a:gdLst>
                    <a:gd name="T0" fmla="*/ 0 w 40"/>
                    <a:gd name="T1" fmla="*/ 0 h 11"/>
                    <a:gd name="T2" fmla="*/ 1 w 40"/>
                    <a:gd name="T3" fmla="*/ 5 h 11"/>
                    <a:gd name="T4" fmla="*/ 30 w 40"/>
                    <a:gd name="T5" fmla="*/ 5 h 11"/>
                    <a:gd name="T6" fmla="*/ 34 w 40"/>
                    <a:gd name="T7" fmla="*/ 5 h 11"/>
                    <a:gd name="T8" fmla="*/ 37 w 40"/>
                    <a:gd name="T9" fmla="*/ 7 h 11"/>
                    <a:gd name="T10" fmla="*/ 39 w 40"/>
                    <a:gd name="T11" fmla="*/ 11 h 11"/>
                    <a:gd name="T12" fmla="*/ 40 w 40"/>
                    <a:gd name="T13" fmla="*/ 3 h 11"/>
                    <a:gd name="T14" fmla="*/ 36 w 40"/>
                    <a:gd name="T15" fmla="*/ 1 h 11"/>
                    <a:gd name="T16" fmla="*/ 30 w 40"/>
                    <a:gd name="T17" fmla="*/ 0 h 11"/>
                    <a:gd name="T18" fmla="*/ 0 w 4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1">
                      <a:moveTo>
                        <a:pt x="0" y="0"/>
                      </a:moveTo>
                      <a:lnTo>
                        <a:pt x="1" y="5"/>
                      </a:lnTo>
                      <a:lnTo>
                        <a:pt x="30" y="5"/>
                      </a:lnTo>
                      <a:lnTo>
                        <a:pt x="34" y="5"/>
                      </a:lnTo>
                      <a:lnTo>
                        <a:pt x="37" y="7"/>
                      </a:lnTo>
                      <a:lnTo>
                        <a:pt x="39" y="11"/>
                      </a:lnTo>
                      <a:lnTo>
                        <a:pt x="40" y="3"/>
                      </a:lnTo>
                      <a:lnTo>
                        <a:pt x="36" y="1"/>
                      </a:lnTo>
                      <a:lnTo>
                        <a:pt x="3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4" name="Rectangle 3932"/>
                <p:cNvSpPr>
                  <a:spLocks noChangeArrowheads="1"/>
                </p:cNvSpPr>
                <p:nvPr/>
              </p:nvSpPr>
              <p:spPr bwMode="auto">
                <a:xfrm>
                  <a:off x="1546" y="208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5" name="Freeform 3933"/>
                <p:cNvSpPr>
                  <a:spLocks/>
                </p:cNvSpPr>
                <p:nvPr/>
              </p:nvSpPr>
              <p:spPr bwMode="auto">
                <a:xfrm>
                  <a:off x="1544" y="2074"/>
                  <a:ext cx="2" cy="3"/>
                </a:xfrm>
                <a:custGeom>
                  <a:avLst/>
                  <a:gdLst>
                    <a:gd name="T0" fmla="*/ 0 w 12"/>
                    <a:gd name="T1" fmla="*/ 5 h 18"/>
                    <a:gd name="T2" fmla="*/ 5 w 12"/>
                    <a:gd name="T3" fmla="*/ 6 h 18"/>
                    <a:gd name="T4" fmla="*/ 9 w 12"/>
                    <a:gd name="T5" fmla="*/ 9 h 18"/>
                    <a:gd name="T6" fmla="*/ 11 w 12"/>
                    <a:gd name="T7" fmla="*/ 13 h 18"/>
                    <a:gd name="T8" fmla="*/ 12 w 12"/>
                    <a:gd name="T9" fmla="*/ 18 h 18"/>
                    <a:gd name="T10" fmla="*/ 12 w 12"/>
                    <a:gd name="T11" fmla="*/ 5 h 18"/>
                    <a:gd name="T12" fmla="*/ 8 w 12"/>
                    <a:gd name="T13" fmla="*/ 2 h 18"/>
                    <a:gd name="T14" fmla="*/ 3 w 12"/>
                    <a:gd name="T15" fmla="*/ 0 h 18"/>
                    <a:gd name="T16" fmla="*/ 0 w 12"/>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8">
                      <a:moveTo>
                        <a:pt x="0" y="5"/>
                      </a:moveTo>
                      <a:lnTo>
                        <a:pt x="5" y="6"/>
                      </a:lnTo>
                      <a:lnTo>
                        <a:pt x="9" y="9"/>
                      </a:lnTo>
                      <a:lnTo>
                        <a:pt x="11" y="13"/>
                      </a:lnTo>
                      <a:lnTo>
                        <a:pt x="12" y="18"/>
                      </a:lnTo>
                      <a:lnTo>
                        <a:pt x="12" y="5"/>
                      </a:lnTo>
                      <a:lnTo>
                        <a:pt x="8" y="2"/>
                      </a:lnTo>
                      <a:lnTo>
                        <a:pt x="3" y="0"/>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6" name="Freeform 3934"/>
                <p:cNvSpPr>
                  <a:spLocks/>
                </p:cNvSpPr>
                <p:nvPr/>
              </p:nvSpPr>
              <p:spPr bwMode="auto">
                <a:xfrm>
                  <a:off x="1540" y="2074"/>
                  <a:ext cx="2" cy="3"/>
                </a:xfrm>
                <a:custGeom>
                  <a:avLst/>
                  <a:gdLst>
                    <a:gd name="T0" fmla="*/ 0 w 11"/>
                    <a:gd name="T1" fmla="*/ 5 h 16"/>
                    <a:gd name="T2" fmla="*/ 1 w 11"/>
                    <a:gd name="T3" fmla="*/ 16 h 16"/>
                    <a:gd name="T4" fmla="*/ 1 w 11"/>
                    <a:gd name="T5" fmla="*/ 14 h 16"/>
                    <a:gd name="T6" fmla="*/ 3 w 11"/>
                    <a:gd name="T7" fmla="*/ 9 h 16"/>
                    <a:gd name="T8" fmla="*/ 5 w 11"/>
                    <a:gd name="T9" fmla="*/ 7 h 16"/>
                    <a:gd name="T10" fmla="*/ 11 w 11"/>
                    <a:gd name="T11" fmla="*/ 5 h 16"/>
                    <a:gd name="T12" fmla="*/ 8 w 11"/>
                    <a:gd name="T13" fmla="*/ 0 h 16"/>
                    <a:gd name="T14" fmla="*/ 8 w 11"/>
                    <a:gd name="T15" fmla="*/ 0 h 16"/>
                    <a:gd name="T16" fmla="*/ 3 w 11"/>
                    <a:gd name="T17" fmla="*/ 2 h 16"/>
                    <a:gd name="T18" fmla="*/ 0 w 11"/>
                    <a:gd name="T19"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0" y="5"/>
                      </a:moveTo>
                      <a:lnTo>
                        <a:pt x="1" y="16"/>
                      </a:lnTo>
                      <a:lnTo>
                        <a:pt x="1" y="14"/>
                      </a:lnTo>
                      <a:lnTo>
                        <a:pt x="3" y="9"/>
                      </a:lnTo>
                      <a:lnTo>
                        <a:pt x="5" y="7"/>
                      </a:lnTo>
                      <a:lnTo>
                        <a:pt x="11" y="5"/>
                      </a:lnTo>
                      <a:lnTo>
                        <a:pt x="8" y="0"/>
                      </a:lnTo>
                      <a:lnTo>
                        <a:pt x="8" y="0"/>
                      </a:lnTo>
                      <a:lnTo>
                        <a:pt x="3"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7" name="Freeform 3935"/>
                <p:cNvSpPr>
                  <a:spLocks/>
                </p:cNvSpPr>
                <p:nvPr/>
              </p:nvSpPr>
              <p:spPr bwMode="auto">
                <a:xfrm>
                  <a:off x="1540" y="2075"/>
                  <a:ext cx="7" cy="6"/>
                </a:xfrm>
                <a:custGeom>
                  <a:avLst/>
                  <a:gdLst>
                    <a:gd name="T0" fmla="*/ 0 w 43"/>
                    <a:gd name="T1" fmla="*/ 12 h 32"/>
                    <a:gd name="T2" fmla="*/ 0 w 43"/>
                    <a:gd name="T3" fmla="*/ 17 h 32"/>
                    <a:gd name="T4" fmla="*/ 2 w 43"/>
                    <a:gd name="T5" fmla="*/ 23 h 32"/>
                    <a:gd name="T6" fmla="*/ 5 w 43"/>
                    <a:gd name="T7" fmla="*/ 27 h 32"/>
                    <a:gd name="T8" fmla="*/ 5 w 43"/>
                    <a:gd name="T9" fmla="*/ 27 h 32"/>
                    <a:gd name="T10" fmla="*/ 10 w 43"/>
                    <a:gd name="T11" fmla="*/ 30 h 32"/>
                    <a:gd name="T12" fmla="*/ 15 w 43"/>
                    <a:gd name="T13" fmla="*/ 32 h 32"/>
                    <a:gd name="T14" fmla="*/ 21 w 43"/>
                    <a:gd name="T15" fmla="*/ 32 h 32"/>
                    <a:gd name="T16" fmla="*/ 27 w 43"/>
                    <a:gd name="T17" fmla="*/ 32 h 32"/>
                    <a:gd name="T18" fmla="*/ 33 w 43"/>
                    <a:gd name="T19" fmla="*/ 30 h 32"/>
                    <a:gd name="T20" fmla="*/ 37 w 43"/>
                    <a:gd name="T21" fmla="*/ 28 h 32"/>
                    <a:gd name="T22" fmla="*/ 37 w 43"/>
                    <a:gd name="T23" fmla="*/ 27 h 32"/>
                    <a:gd name="T24" fmla="*/ 41 w 43"/>
                    <a:gd name="T25" fmla="*/ 24 h 32"/>
                    <a:gd name="T26" fmla="*/ 43 w 43"/>
                    <a:gd name="T27" fmla="*/ 18 h 32"/>
                    <a:gd name="T28" fmla="*/ 43 w 43"/>
                    <a:gd name="T29" fmla="*/ 12 h 32"/>
                    <a:gd name="T30" fmla="*/ 43 w 43"/>
                    <a:gd name="T31" fmla="*/ 12 h 32"/>
                    <a:gd name="T32" fmla="*/ 42 w 43"/>
                    <a:gd name="T33" fmla="*/ 5 h 32"/>
                    <a:gd name="T34" fmla="*/ 40 w 43"/>
                    <a:gd name="T35" fmla="*/ 1 h 32"/>
                    <a:gd name="T36" fmla="*/ 39 w 43"/>
                    <a:gd name="T37" fmla="*/ 0 h 32"/>
                    <a:gd name="T38" fmla="*/ 39 w 43"/>
                    <a:gd name="T39" fmla="*/ 13 h 32"/>
                    <a:gd name="T40" fmla="*/ 38 w 43"/>
                    <a:gd name="T41" fmla="*/ 18 h 32"/>
                    <a:gd name="T42" fmla="*/ 35 w 43"/>
                    <a:gd name="T43" fmla="*/ 23 h 32"/>
                    <a:gd name="T44" fmla="*/ 33 w 43"/>
                    <a:gd name="T45" fmla="*/ 24 h 32"/>
                    <a:gd name="T46" fmla="*/ 27 w 43"/>
                    <a:gd name="T47" fmla="*/ 26 h 32"/>
                    <a:gd name="T48" fmla="*/ 21 w 43"/>
                    <a:gd name="T49" fmla="*/ 27 h 32"/>
                    <a:gd name="T50" fmla="*/ 19 w 43"/>
                    <a:gd name="T51" fmla="*/ 27 h 32"/>
                    <a:gd name="T52" fmla="*/ 14 w 43"/>
                    <a:gd name="T53" fmla="*/ 26 h 32"/>
                    <a:gd name="T54" fmla="*/ 9 w 43"/>
                    <a:gd name="T55" fmla="*/ 23 h 32"/>
                    <a:gd name="T56" fmla="*/ 8 w 43"/>
                    <a:gd name="T57" fmla="*/ 23 h 32"/>
                    <a:gd name="T58" fmla="*/ 5 w 43"/>
                    <a:gd name="T59" fmla="*/ 18 h 32"/>
                    <a:gd name="T60" fmla="*/ 4 w 43"/>
                    <a:gd name="T61" fmla="*/ 12 h 32"/>
                    <a:gd name="T62" fmla="*/ 3 w 43"/>
                    <a:gd name="T63" fmla="*/ 1 h 32"/>
                    <a:gd name="T64" fmla="*/ 0 w 43"/>
                    <a:gd name="T65" fmla="*/ 7 h 32"/>
                    <a:gd name="T66" fmla="*/ 0 w 43"/>
                    <a:gd name="T67"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3" h="32">
                      <a:moveTo>
                        <a:pt x="0" y="12"/>
                      </a:moveTo>
                      <a:lnTo>
                        <a:pt x="0" y="17"/>
                      </a:lnTo>
                      <a:lnTo>
                        <a:pt x="2" y="23"/>
                      </a:lnTo>
                      <a:lnTo>
                        <a:pt x="5" y="27"/>
                      </a:lnTo>
                      <a:lnTo>
                        <a:pt x="5" y="27"/>
                      </a:lnTo>
                      <a:lnTo>
                        <a:pt x="10" y="30"/>
                      </a:lnTo>
                      <a:lnTo>
                        <a:pt x="15" y="32"/>
                      </a:lnTo>
                      <a:lnTo>
                        <a:pt x="21" y="32"/>
                      </a:lnTo>
                      <a:lnTo>
                        <a:pt x="27" y="32"/>
                      </a:lnTo>
                      <a:lnTo>
                        <a:pt x="33" y="30"/>
                      </a:lnTo>
                      <a:lnTo>
                        <a:pt x="37" y="28"/>
                      </a:lnTo>
                      <a:lnTo>
                        <a:pt x="37" y="27"/>
                      </a:lnTo>
                      <a:lnTo>
                        <a:pt x="41" y="24"/>
                      </a:lnTo>
                      <a:lnTo>
                        <a:pt x="43" y="18"/>
                      </a:lnTo>
                      <a:lnTo>
                        <a:pt x="43" y="12"/>
                      </a:lnTo>
                      <a:lnTo>
                        <a:pt x="43" y="12"/>
                      </a:lnTo>
                      <a:lnTo>
                        <a:pt x="42" y="5"/>
                      </a:lnTo>
                      <a:lnTo>
                        <a:pt x="40" y="1"/>
                      </a:lnTo>
                      <a:lnTo>
                        <a:pt x="39" y="0"/>
                      </a:lnTo>
                      <a:lnTo>
                        <a:pt x="39" y="13"/>
                      </a:lnTo>
                      <a:lnTo>
                        <a:pt x="38" y="18"/>
                      </a:lnTo>
                      <a:lnTo>
                        <a:pt x="35" y="23"/>
                      </a:lnTo>
                      <a:lnTo>
                        <a:pt x="33" y="24"/>
                      </a:lnTo>
                      <a:lnTo>
                        <a:pt x="27" y="26"/>
                      </a:lnTo>
                      <a:lnTo>
                        <a:pt x="21" y="27"/>
                      </a:lnTo>
                      <a:lnTo>
                        <a:pt x="19" y="27"/>
                      </a:lnTo>
                      <a:lnTo>
                        <a:pt x="14" y="26"/>
                      </a:lnTo>
                      <a:lnTo>
                        <a:pt x="9" y="23"/>
                      </a:lnTo>
                      <a:lnTo>
                        <a:pt x="8" y="23"/>
                      </a:lnTo>
                      <a:lnTo>
                        <a:pt x="5" y="18"/>
                      </a:lnTo>
                      <a:lnTo>
                        <a:pt x="4" y="12"/>
                      </a:lnTo>
                      <a:lnTo>
                        <a:pt x="3" y="1"/>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8" name="Rectangle 3936"/>
                <p:cNvSpPr>
                  <a:spLocks noChangeArrowheads="1"/>
                </p:cNvSpPr>
                <p:nvPr/>
              </p:nvSpPr>
              <p:spPr bwMode="auto">
                <a:xfrm>
                  <a:off x="1546" y="207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9" name="Freeform 3937"/>
                <p:cNvSpPr>
                  <a:spLocks/>
                </p:cNvSpPr>
                <p:nvPr/>
              </p:nvSpPr>
              <p:spPr bwMode="auto">
                <a:xfrm>
                  <a:off x="1540" y="2062"/>
                  <a:ext cx="3" cy="5"/>
                </a:xfrm>
                <a:custGeom>
                  <a:avLst/>
                  <a:gdLst>
                    <a:gd name="T0" fmla="*/ 0 w 20"/>
                    <a:gd name="T1" fmla="*/ 6 h 28"/>
                    <a:gd name="T2" fmla="*/ 3 w 20"/>
                    <a:gd name="T3" fmla="*/ 17 h 28"/>
                    <a:gd name="T4" fmla="*/ 3 w 20"/>
                    <a:gd name="T5" fmla="*/ 11 h 28"/>
                    <a:gd name="T6" fmla="*/ 6 w 20"/>
                    <a:gd name="T7" fmla="*/ 8 h 28"/>
                    <a:gd name="T8" fmla="*/ 11 w 20"/>
                    <a:gd name="T9" fmla="*/ 7 h 28"/>
                    <a:gd name="T10" fmla="*/ 14 w 20"/>
                    <a:gd name="T11" fmla="*/ 8 h 28"/>
                    <a:gd name="T12" fmla="*/ 17 w 20"/>
                    <a:gd name="T13" fmla="*/ 11 h 28"/>
                    <a:gd name="T14" fmla="*/ 18 w 20"/>
                    <a:gd name="T15" fmla="*/ 16 h 28"/>
                    <a:gd name="T16" fmla="*/ 18 w 20"/>
                    <a:gd name="T17" fmla="*/ 28 h 28"/>
                    <a:gd name="T18" fmla="*/ 20 w 20"/>
                    <a:gd name="T19" fmla="*/ 5 h 28"/>
                    <a:gd name="T20" fmla="*/ 16 w 20"/>
                    <a:gd name="T21" fmla="*/ 1 h 28"/>
                    <a:gd name="T22" fmla="*/ 11 w 20"/>
                    <a:gd name="T23" fmla="*/ 0 h 28"/>
                    <a:gd name="T24" fmla="*/ 9 w 20"/>
                    <a:gd name="T25" fmla="*/ 0 h 28"/>
                    <a:gd name="T26" fmla="*/ 4 w 20"/>
                    <a:gd name="T27" fmla="*/ 2 h 28"/>
                    <a:gd name="T28" fmla="*/ 0 w 20"/>
                    <a:gd name="T2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8">
                      <a:moveTo>
                        <a:pt x="0" y="6"/>
                      </a:moveTo>
                      <a:lnTo>
                        <a:pt x="3" y="17"/>
                      </a:lnTo>
                      <a:lnTo>
                        <a:pt x="3" y="11"/>
                      </a:lnTo>
                      <a:lnTo>
                        <a:pt x="6" y="8"/>
                      </a:lnTo>
                      <a:lnTo>
                        <a:pt x="11" y="7"/>
                      </a:lnTo>
                      <a:lnTo>
                        <a:pt x="14" y="8"/>
                      </a:lnTo>
                      <a:lnTo>
                        <a:pt x="17" y="11"/>
                      </a:lnTo>
                      <a:lnTo>
                        <a:pt x="18" y="16"/>
                      </a:lnTo>
                      <a:lnTo>
                        <a:pt x="18" y="28"/>
                      </a:lnTo>
                      <a:lnTo>
                        <a:pt x="20" y="5"/>
                      </a:lnTo>
                      <a:lnTo>
                        <a:pt x="16" y="1"/>
                      </a:lnTo>
                      <a:lnTo>
                        <a:pt x="11" y="0"/>
                      </a:lnTo>
                      <a:lnTo>
                        <a:pt x="9" y="0"/>
                      </a:lnTo>
                      <a:lnTo>
                        <a:pt x="4"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0" name="Freeform 3938"/>
                <p:cNvSpPr>
                  <a:spLocks/>
                </p:cNvSpPr>
                <p:nvPr/>
              </p:nvSpPr>
              <p:spPr bwMode="auto">
                <a:xfrm>
                  <a:off x="1540" y="2063"/>
                  <a:ext cx="7" cy="5"/>
                </a:xfrm>
                <a:custGeom>
                  <a:avLst/>
                  <a:gdLst>
                    <a:gd name="T0" fmla="*/ 0 w 42"/>
                    <a:gd name="T1" fmla="*/ 12 h 28"/>
                    <a:gd name="T2" fmla="*/ 0 w 42"/>
                    <a:gd name="T3" fmla="*/ 28 h 28"/>
                    <a:gd name="T4" fmla="*/ 42 w 42"/>
                    <a:gd name="T5" fmla="*/ 28 h 28"/>
                    <a:gd name="T6" fmla="*/ 42 w 42"/>
                    <a:gd name="T7" fmla="*/ 23 h 28"/>
                    <a:gd name="T8" fmla="*/ 25 w 42"/>
                    <a:gd name="T9" fmla="*/ 23 h 28"/>
                    <a:gd name="T10" fmla="*/ 25 w 42"/>
                    <a:gd name="T11" fmla="*/ 11 h 28"/>
                    <a:gd name="T12" fmla="*/ 25 w 42"/>
                    <a:gd name="T13" fmla="*/ 9 h 28"/>
                    <a:gd name="T14" fmla="*/ 24 w 42"/>
                    <a:gd name="T15" fmla="*/ 4 h 28"/>
                    <a:gd name="T16" fmla="*/ 22 w 42"/>
                    <a:gd name="T17" fmla="*/ 0 h 28"/>
                    <a:gd name="T18" fmla="*/ 20 w 42"/>
                    <a:gd name="T19" fmla="*/ 23 h 28"/>
                    <a:gd name="T20" fmla="*/ 5 w 42"/>
                    <a:gd name="T21" fmla="*/ 23 h 28"/>
                    <a:gd name="T22" fmla="*/ 5 w 42"/>
                    <a:gd name="T23" fmla="*/ 12 h 28"/>
                    <a:gd name="T24" fmla="*/ 2 w 42"/>
                    <a:gd name="T25" fmla="*/ 1 h 28"/>
                    <a:gd name="T26" fmla="*/ 0 w 42"/>
                    <a:gd name="T27" fmla="*/ 6 h 28"/>
                    <a:gd name="T28" fmla="*/ 0 w 42"/>
                    <a:gd name="T29" fmla="*/ 6 h 28"/>
                    <a:gd name="T30" fmla="*/ 0 w 42"/>
                    <a:gd name="T3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8">
                      <a:moveTo>
                        <a:pt x="0" y="12"/>
                      </a:moveTo>
                      <a:lnTo>
                        <a:pt x="0" y="28"/>
                      </a:lnTo>
                      <a:lnTo>
                        <a:pt x="42" y="28"/>
                      </a:lnTo>
                      <a:lnTo>
                        <a:pt x="42" y="23"/>
                      </a:lnTo>
                      <a:lnTo>
                        <a:pt x="25" y="23"/>
                      </a:lnTo>
                      <a:lnTo>
                        <a:pt x="25" y="11"/>
                      </a:lnTo>
                      <a:lnTo>
                        <a:pt x="25" y="9"/>
                      </a:lnTo>
                      <a:lnTo>
                        <a:pt x="24" y="4"/>
                      </a:lnTo>
                      <a:lnTo>
                        <a:pt x="22" y="0"/>
                      </a:lnTo>
                      <a:lnTo>
                        <a:pt x="20" y="23"/>
                      </a:lnTo>
                      <a:lnTo>
                        <a:pt x="5" y="23"/>
                      </a:lnTo>
                      <a:lnTo>
                        <a:pt x="5" y="12"/>
                      </a:lnTo>
                      <a:lnTo>
                        <a:pt x="2" y="1"/>
                      </a:lnTo>
                      <a:lnTo>
                        <a:pt x="0" y="6"/>
                      </a:lnTo>
                      <a:lnTo>
                        <a:pt x="0" y="6"/>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1" name="Freeform 3939"/>
                <p:cNvSpPr>
                  <a:spLocks/>
                </p:cNvSpPr>
                <p:nvPr/>
              </p:nvSpPr>
              <p:spPr bwMode="auto">
                <a:xfrm>
                  <a:off x="1540" y="2055"/>
                  <a:ext cx="7" cy="6"/>
                </a:xfrm>
                <a:custGeom>
                  <a:avLst/>
                  <a:gdLst>
                    <a:gd name="T0" fmla="*/ 0 w 42"/>
                    <a:gd name="T1" fmla="*/ 1 h 33"/>
                    <a:gd name="T2" fmla="*/ 0 w 42"/>
                    <a:gd name="T3" fmla="*/ 33 h 33"/>
                    <a:gd name="T4" fmla="*/ 42 w 42"/>
                    <a:gd name="T5" fmla="*/ 32 h 33"/>
                    <a:gd name="T6" fmla="*/ 42 w 42"/>
                    <a:gd name="T7" fmla="*/ 0 h 33"/>
                    <a:gd name="T8" fmla="*/ 37 w 42"/>
                    <a:gd name="T9" fmla="*/ 0 h 33"/>
                    <a:gd name="T10" fmla="*/ 37 w 42"/>
                    <a:gd name="T11" fmla="*/ 26 h 33"/>
                    <a:gd name="T12" fmla="*/ 23 w 42"/>
                    <a:gd name="T13" fmla="*/ 26 h 33"/>
                    <a:gd name="T14" fmla="*/ 23 w 42"/>
                    <a:gd name="T15" fmla="*/ 3 h 33"/>
                    <a:gd name="T16" fmla="*/ 18 w 42"/>
                    <a:gd name="T17" fmla="*/ 3 h 33"/>
                    <a:gd name="T18" fmla="*/ 18 w 42"/>
                    <a:gd name="T19" fmla="*/ 26 h 33"/>
                    <a:gd name="T20" fmla="*/ 5 w 42"/>
                    <a:gd name="T21" fmla="*/ 26 h 33"/>
                    <a:gd name="T22" fmla="*/ 5 w 42"/>
                    <a:gd name="T23" fmla="*/ 1 h 33"/>
                    <a:gd name="T24" fmla="*/ 0 w 42"/>
                    <a:gd name="T2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3">
                      <a:moveTo>
                        <a:pt x="0" y="1"/>
                      </a:moveTo>
                      <a:lnTo>
                        <a:pt x="0" y="33"/>
                      </a:lnTo>
                      <a:lnTo>
                        <a:pt x="42" y="32"/>
                      </a:lnTo>
                      <a:lnTo>
                        <a:pt x="42" y="0"/>
                      </a:lnTo>
                      <a:lnTo>
                        <a:pt x="37" y="0"/>
                      </a:lnTo>
                      <a:lnTo>
                        <a:pt x="37" y="26"/>
                      </a:lnTo>
                      <a:lnTo>
                        <a:pt x="23" y="26"/>
                      </a:lnTo>
                      <a:lnTo>
                        <a:pt x="23" y="3"/>
                      </a:lnTo>
                      <a:lnTo>
                        <a:pt x="18" y="3"/>
                      </a:lnTo>
                      <a:lnTo>
                        <a:pt x="18" y="26"/>
                      </a:lnTo>
                      <a:lnTo>
                        <a:pt x="5" y="26"/>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2" name="Freeform 3940"/>
                <p:cNvSpPr>
                  <a:spLocks/>
                </p:cNvSpPr>
                <p:nvPr/>
              </p:nvSpPr>
              <p:spPr bwMode="auto">
                <a:xfrm>
                  <a:off x="1544" y="2048"/>
                  <a:ext cx="3" cy="4"/>
                </a:xfrm>
                <a:custGeom>
                  <a:avLst/>
                  <a:gdLst>
                    <a:gd name="T0" fmla="*/ 0 w 19"/>
                    <a:gd name="T1" fmla="*/ 16 h 26"/>
                    <a:gd name="T2" fmla="*/ 0 w 19"/>
                    <a:gd name="T3" fmla="*/ 26 h 26"/>
                    <a:gd name="T4" fmla="*/ 1 w 19"/>
                    <a:gd name="T5" fmla="*/ 22 h 26"/>
                    <a:gd name="T6" fmla="*/ 3 w 19"/>
                    <a:gd name="T7" fmla="*/ 19 h 26"/>
                    <a:gd name="T8" fmla="*/ 7 w 19"/>
                    <a:gd name="T9" fmla="*/ 16 h 26"/>
                    <a:gd name="T10" fmla="*/ 9 w 19"/>
                    <a:gd name="T11" fmla="*/ 15 h 26"/>
                    <a:gd name="T12" fmla="*/ 13 w 19"/>
                    <a:gd name="T13" fmla="*/ 12 h 26"/>
                    <a:gd name="T14" fmla="*/ 19 w 19"/>
                    <a:gd name="T15" fmla="*/ 7 h 26"/>
                    <a:gd name="T16" fmla="*/ 19 w 19"/>
                    <a:gd name="T17" fmla="*/ 0 h 26"/>
                    <a:gd name="T18" fmla="*/ 8 w 19"/>
                    <a:gd name="T19" fmla="*/ 9 h 26"/>
                    <a:gd name="T20" fmla="*/ 2 w 19"/>
                    <a:gd name="T21" fmla="*/ 12 h 26"/>
                    <a:gd name="T22" fmla="*/ 0 w 19"/>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0" y="16"/>
                      </a:moveTo>
                      <a:lnTo>
                        <a:pt x="0" y="26"/>
                      </a:lnTo>
                      <a:lnTo>
                        <a:pt x="1" y="22"/>
                      </a:lnTo>
                      <a:lnTo>
                        <a:pt x="3" y="19"/>
                      </a:lnTo>
                      <a:lnTo>
                        <a:pt x="7" y="16"/>
                      </a:lnTo>
                      <a:lnTo>
                        <a:pt x="9" y="15"/>
                      </a:lnTo>
                      <a:lnTo>
                        <a:pt x="13" y="12"/>
                      </a:lnTo>
                      <a:lnTo>
                        <a:pt x="19" y="7"/>
                      </a:lnTo>
                      <a:lnTo>
                        <a:pt x="19" y="0"/>
                      </a:lnTo>
                      <a:lnTo>
                        <a:pt x="8" y="9"/>
                      </a:lnTo>
                      <a:lnTo>
                        <a:pt x="2"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3" name="Freeform 3941"/>
                <p:cNvSpPr>
                  <a:spLocks/>
                </p:cNvSpPr>
                <p:nvPr/>
              </p:nvSpPr>
              <p:spPr bwMode="auto">
                <a:xfrm>
                  <a:off x="1540" y="2049"/>
                  <a:ext cx="3" cy="4"/>
                </a:xfrm>
                <a:custGeom>
                  <a:avLst/>
                  <a:gdLst>
                    <a:gd name="T0" fmla="*/ 0 w 17"/>
                    <a:gd name="T1" fmla="*/ 5 h 29"/>
                    <a:gd name="T2" fmla="*/ 2 w 17"/>
                    <a:gd name="T3" fmla="*/ 15 h 29"/>
                    <a:gd name="T4" fmla="*/ 2 w 17"/>
                    <a:gd name="T5" fmla="*/ 13 h 29"/>
                    <a:gd name="T6" fmla="*/ 4 w 17"/>
                    <a:gd name="T7" fmla="*/ 8 h 29"/>
                    <a:gd name="T8" fmla="*/ 9 w 17"/>
                    <a:gd name="T9" fmla="*/ 6 h 29"/>
                    <a:gd name="T10" fmla="*/ 14 w 17"/>
                    <a:gd name="T11" fmla="*/ 8 h 29"/>
                    <a:gd name="T12" fmla="*/ 16 w 17"/>
                    <a:gd name="T13" fmla="*/ 11 h 29"/>
                    <a:gd name="T14" fmla="*/ 16 w 17"/>
                    <a:gd name="T15" fmla="*/ 11 h 29"/>
                    <a:gd name="T16" fmla="*/ 16 w 17"/>
                    <a:gd name="T17" fmla="*/ 16 h 29"/>
                    <a:gd name="T18" fmla="*/ 16 w 17"/>
                    <a:gd name="T19" fmla="*/ 29 h 29"/>
                    <a:gd name="T20" fmla="*/ 17 w 17"/>
                    <a:gd name="T21" fmla="*/ 3 h 29"/>
                    <a:gd name="T22" fmla="*/ 15 w 17"/>
                    <a:gd name="T23" fmla="*/ 1 h 29"/>
                    <a:gd name="T24" fmla="*/ 9 w 17"/>
                    <a:gd name="T25" fmla="*/ 0 h 29"/>
                    <a:gd name="T26" fmla="*/ 4 w 17"/>
                    <a:gd name="T27" fmla="*/ 1 h 29"/>
                    <a:gd name="T28" fmla="*/ 0 w 17"/>
                    <a:gd name="T29"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9">
                      <a:moveTo>
                        <a:pt x="0" y="5"/>
                      </a:moveTo>
                      <a:lnTo>
                        <a:pt x="2" y="15"/>
                      </a:lnTo>
                      <a:lnTo>
                        <a:pt x="2" y="13"/>
                      </a:lnTo>
                      <a:lnTo>
                        <a:pt x="4" y="8"/>
                      </a:lnTo>
                      <a:lnTo>
                        <a:pt x="9" y="6"/>
                      </a:lnTo>
                      <a:lnTo>
                        <a:pt x="14" y="8"/>
                      </a:lnTo>
                      <a:lnTo>
                        <a:pt x="16" y="11"/>
                      </a:lnTo>
                      <a:lnTo>
                        <a:pt x="16" y="11"/>
                      </a:lnTo>
                      <a:lnTo>
                        <a:pt x="16" y="16"/>
                      </a:lnTo>
                      <a:lnTo>
                        <a:pt x="16" y="29"/>
                      </a:lnTo>
                      <a:lnTo>
                        <a:pt x="17" y="3"/>
                      </a:lnTo>
                      <a:lnTo>
                        <a:pt x="15" y="1"/>
                      </a:lnTo>
                      <a:lnTo>
                        <a:pt x="9" y="0"/>
                      </a:lnTo>
                      <a:lnTo>
                        <a:pt x="4" y="1"/>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4" name="Freeform 3942"/>
                <p:cNvSpPr>
                  <a:spLocks/>
                </p:cNvSpPr>
                <p:nvPr/>
              </p:nvSpPr>
              <p:spPr bwMode="auto">
                <a:xfrm>
                  <a:off x="1540" y="2049"/>
                  <a:ext cx="7" cy="5"/>
                </a:xfrm>
                <a:custGeom>
                  <a:avLst/>
                  <a:gdLst>
                    <a:gd name="T0" fmla="*/ 0 w 42"/>
                    <a:gd name="T1" fmla="*/ 12 h 31"/>
                    <a:gd name="T2" fmla="*/ 0 w 42"/>
                    <a:gd name="T3" fmla="*/ 31 h 31"/>
                    <a:gd name="T4" fmla="*/ 42 w 42"/>
                    <a:gd name="T5" fmla="*/ 31 h 31"/>
                    <a:gd name="T6" fmla="*/ 42 w 42"/>
                    <a:gd name="T7" fmla="*/ 26 h 31"/>
                    <a:gd name="T8" fmla="*/ 23 w 42"/>
                    <a:gd name="T9" fmla="*/ 26 h 31"/>
                    <a:gd name="T10" fmla="*/ 23 w 42"/>
                    <a:gd name="T11" fmla="*/ 19 h 31"/>
                    <a:gd name="T12" fmla="*/ 23 w 42"/>
                    <a:gd name="T13" fmla="*/ 9 h 31"/>
                    <a:gd name="T14" fmla="*/ 23 w 42"/>
                    <a:gd name="T15" fmla="*/ 9 h 31"/>
                    <a:gd name="T16" fmla="*/ 22 w 42"/>
                    <a:gd name="T17" fmla="*/ 5 h 31"/>
                    <a:gd name="T18" fmla="*/ 19 w 42"/>
                    <a:gd name="T19" fmla="*/ 0 h 31"/>
                    <a:gd name="T20" fmla="*/ 18 w 42"/>
                    <a:gd name="T21" fmla="*/ 26 h 31"/>
                    <a:gd name="T22" fmla="*/ 4 w 42"/>
                    <a:gd name="T23" fmla="*/ 26 h 31"/>
                    <a:gd name="T24" fmla="*/ 4 w 42"/>
                    <a:gd name="T25" fmla="*/ 12 h 31"/>
                    <a:gd name="T26" fmla="*/ 2 w 42"/>
                    <a:gd name="T27" fmla="*/ 2 h 31"/>
                    <a:gd name="T28" fmla="*/ 0 w 42"/>
                    <a:gd name="T29" fmla="*/ 6 h 31"/>
                    <a:gd name="T30" fmla="*/ 0 w 42"/>
                    <a:gd name="T31" fmla="*/ 7 h 31"/>
                    <a:gd name="T32" fmla="*/ 0 w 42"/>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2"/>
                      </a:moveTo>
                      <a:lnTo>
                        <a:pt x="0" y="31"/>
                      </a:lnTo>
                      <a:lnTo>
                        <a:pt x="42" y="31"/>
                      </a:lnTo>
                      <a:lnTo>
                        <a:pt x="42" y="26"/>
                      </a:lnTo>
                      <a:lnTo>
                        <a:pt x="23" y="26"/>
                      </a:lnTo>
                      <a:lnTo>
                        <a:pt x="23" y="19"/>
                      </a:lnTo>
                      <a:lnTo>
                        <a:pt x="23" y="9"/>
                      </a:lnTo>
                      <a:lnTo>
                        <a:pt x="23" y="9"/>
                      </a:lnTo>
                      <a:lnTo>
                        <a:pt x="22" y="5"/>
                      </a:lnTo>
                      <a:lnTo>
                        <a:pt x="19" y="0"/>
                      </a:lnTo>
                      <a:lnTo>
                        <a:pt x="18" y="26"/>
                      </a:lnTo>
                      <a:lnTo>
                        <a:pt x="4" y="26"/>
                      </a:lnTo>
                      <a:lnTo>
                        <a:pt x="4" y="12"/>
                      </a:lnTo>
                      <a:lnTo>
                        <a:pt x="2" y="2"/>
                      </a:lnTo>
                      <a:lnTo>
                        <a:pt x="0" y="6"/>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5" name="Freeform 3943"/>
                <p:cNvSpPr>
                  <a:spLocks/>
                </p:cNvSpPr>
                <p:nvPr/>
              </p:nvSpPr>
              <p:spPr bwMode="auto">
                <a:xfrm>
                  <a:off x="1544" y="2041"/>
                  <a:ext cx="3" cy="4"/>
                </a:xfrm>
                <a:custGeom>
                  <a:avLst/>
                  <a:gdLst>
                    <a:gd name="T0" fmla="*/ 0 w 19"/>
                    <a:gd name="T1" fmla="*/ 16 h 26"/>
                    <a:gd name="T2" fmla="*/ 0 w 19"/>
                    <a:gd name="T3" fmla="*/ 26 h 26"/>
                    <a:gd name="T4" fmla="*/ 1 w 19"/>
                    <a:gd name="T5" fmla="*/ 22 h 26"/>
                    <a:gd name="T6" fmla="*/ 2 w 19"/>
                    <a:gd name="T7" fmla="*/ 19 h 26"/>
                    <a:gd name="T8" fmla="*/ 7 w 19"/>
                    <a:gd name="T9" fmla="*/ 15 h 26"/>
                    <a:gd name="T10" fmla="*/ 8 w 19"/>
                    <a:gd name="T11" fmla="*/ 14 h 26"/>
                    <a:gd name="T12" fmla="*/ 12 w 19"/>
                    <a:gd name="T13" fmla="*/ 12 h 26"/>
                    <a:gd name="T14" fmla="*/ 19 w 19"/>
                    <a:gd name="T15" fmla="*/ 8 h 26"/>
                    <a:gd name="T16" fmla="*/ 19 w 19"/>
                    <a:gd name="T17" fmla="*/ 0 h 26"/>
                    <a:gd name="T18" fmla="*/ 8 w 19"/>
                    <a:gd name="T19" fmla="*/ 8 h 26"/>
                    <a:gd name="T20" fmla="*/ 2 w 19"/>
                    <a:gd name="T21" fmla="*/ 12 h 26"/>
                    <a:gd name="T22" fmla="*/ 0 w 19"/>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0" y="16"/>
                      </a:moveTo>
                      <a:lnTo>
                        <a:pt x="0" y="26"/>
                      </a:lnTo>
                      <a:lnTo>
                        <a:pt x="1" y="22"/>
                      </a:lnTo>
                      <a:lnTo>
                        <a:pt x="2" y="19"/>
                      </a:lnTo>
                      <a:lnTo>
                        <a:pt x="7" y="15"/>
                      </a:lnTo>
                      <a:lnTo>
                        <a:pt x="8" y="14"/>
                      </a:lnTo>
                      <a:lnTo>
                        <a:pt x="12" y="12"/>
                      </a:lnTo>
                      <a:lnTo>
                        <a:pt x="19" y="8"/>
                      </a:lnTo>
                      <a:lnTo>
                        <a:pt x="19" y="0"/>
                      </a:lnTo>
                      <a:lnTo>
                        <a:pt x="8" y="8"/>
                      </a:lnTo>
                      <a:lnTo>
                        <a:pt x="2"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6" name="Freeform 3944"/>
                <p:cNvSpPr>
                  <a:spLocks/>
                </p:cNvSpPr>
                <p:nvPr/>
              </p:nvSpPr>
              <p:spPr bwMode="auto">
                <a:xfrm>
                  <a:off x="1540" y="2041"/>
                  <a:ext cx="3" cy="5"/>
                </a:xfrm>
                <a:custGeom>
                  <a:avLst/>
                  <a:gdLst>
                    <a:gd name="T0" fmla="*/ 0 w 17"/>
                    <a:gd name="T1" fmla="*/ 4 h 28"/>
                    <a:gd name="T2" fmla="*/ 2 w 17"/>
                    <a:gd name="T3" fmla="*/ 15 h 28"/>
                    <a:gd name="T4" fmla="*/ 2 w 17"/>
                    <a:gd name="T5" fmla="*/ 12 h 28"/>
                    <a:gd name="T6" fmla="*/ 4 w 17"/>
                    <a:gd name="T7" fmla="*/ 8 h 28"/>
                    <a:gd name="T8" fmla="*/ 9 w 17"/>
                    <a:gd name="T9" fmla="*/ 6 h 28"/>
                    <a:gd name="T10" fmla="*/ 13 w 17"/>
                    <a:gd name="T11" fmla="*/ 7 h 28"/>
                    <a:gd name="T12" fmla="*/ 16 w 17"/>
                    <a:gd name="T13" fmla="*/ 10 h 28"/>
                    <a:gd name="T14" fmla="*/ 16 w 17"/>
                    <a:gd name="T15" fmla="*/ 10 h 28"/>
                    <a:gd name="T16" fmla="*/ 16 w 17"/>
                    <a:gd name="T17" fmla="*/ 17 h 28"/>
                    <a:gd name="T18" fmla="*/ 16 w 17"/>
                    <a:gd name="T19" fmla="*/ 28 h 28"/>
                    <a:gd name="T20" fmla="*/ 17 w 17"/>
                    <a:gd name="T21" fmla="*/ 3 h 28"/>
                    <a:gd name="T22" fmla="*/ 15 w 17"/>
                    <a:gd name="T23" fmla="*/ 2 h 28"/>
                    <a:gd name="T24" fmla="*/ 9 w 17"/>
                    <a:gd name="T25" fmla="*/ 0 h 28"/>
                    <a:gd name="T26" fmla="*/ 4 w 17"/>
                    <a:gd name="T27" fmla="*/ 1 h 28"/>
                    <a:gd name="T28" fmla="*/ 0 w 17"/>
                    <a:gd name="T2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4"/>
                      </a:moveTo>
                      <a:lnTo>
                        <a:pt x="2" y="15"/>
                      </a:lnTo>
                      <a:lnTo>
                        <a:pt x="2" y="12"/>
                      </a:lnTo>
                      <a:lnTo>
                        <a:pt x="4" y="8"/>
                      </a:lnTo>
                      <a:lnTo>
                        <a:pt x="9" y="6"/>
                      </a:lnTo>
                      <a:lnTo>
                        <a:pt x="13" y="7"/>
                      </a:lnTo>
                      <a:lnTo>
                        <a:pt x="16" y="10"/>
                      </a:lnTo>
                      <a:lnTo>
                        <a:pt x="16" y="10"/>
                      </a:lnTo>
                      <a:lnTo>
                        <a:pt x="16" y="17"/>
                      </a:lnTo>
                      <a:lnTo>
                        <a:pt x="16" y="28"/>
                      </a:lnTo>
                      <a:lnTo>
                        <a:pt x="17" y="3"/>
                      </a:lnTo>
                      <a:lnTo>
                        <a:pt x="15" y="2"/>
                      </a:lnTo>
                      <a:lnTo>
                        <a:pt x="9"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7" name="Freeform 3945"/>
                <p:cNvSpPr>
                  <a:spLocks/>
                </p:cNvSpPr>
                <p:nvPr/>
              </p:nvSpPr>
              <p:spPr bwMode="auto">
                <a:xfrm>
                  <a:off x="1540" y="2042"/>
                  <a:ext cx="7" cy="5"/>
                </a:xfrm>
                <a:custGeom>
                  <a:avLst/>
                  <a:gdLst>
                    <a:gd name="T0" fmla="*/ 0 w 42"/>
                    <a:gd name="T1" fmla="*/ 13 h 31"/>
                    <a:gd name="T2" fmla="*/ 0 w 42"/>
                    <a:gd name="T3" fmla="*/ 31 h 31"/>
                    <a:gd name="T4" fmla="*/ 42 w 42"/>
                    <a:gd name="T5" fmla="*/ 31 h 31"/>
                    <a:gd name="T6" fmla="*/ 42 w 42"/>
                    <a:gd name="T7" fmla="*/ 25 h 31"/>
                    <a:gd name="T8" fmla="*/ 23 w 42"/>
                    <a:gd name="T9" fmla="*/ 25 h 31"/>
                    <a:gd name="T10" fmla="*/ 23 w 42"/>
                    <a:gd name="T11" fmla="*/ 19 h 31"/>
                    <a:gd name="T12" fmla="*/ 23 w 42"/>
                    <a:gd name="T13" fmla="*/ 9 h 31"/>
                    <a:gd name="T14" fmla="*/ 22 w 42"/>
                    <a:gd name="T15" fmla="*/ 9 h 31"/>
                    <a:gd name="T16" fmla="*/ 21 w 42"/>
                    <a:gd name="T17" fmla="*/ 4 h 31"/>
                    <a:gd name="T18" fmla="*/ 19 w 42"/>
                    <a:gd name="T19" fmla="*/ 0 h 31"/>
                    <a:gd name="T20" fmla="*/ 18 w 42"/>
                    <a:gd name="T21" fmla="*/ 25 h 31"/>
                    <a:gd name="T22" fmla="*/ 4 w 42"/>
                    <a:gd name="T23" fmla="*/ 25 h 31"/>
                    <a:gd name="T24" fmla="*/ 4 w 42"/>
                    <a:gd name="T25" fmla="*/ 12 h 31"/>
                    <a:gd name="T26" fmla="*/ 2 w 42"/>
                    <a:gd name="T27" fmla="*/ 1 h 31"/>
                    <a:gd name="T28" fmla="*/ 0 w 42"/>
                    <a:gd name="T29" fmla="*/ 6 h 31"/>
                    <a:gd name="T30" fmla="*/ 0 w 42"/>
                    <a:gd name="T31" fmla="*/ 6 h 31"/>
                    <a:gd name="T32" fmla="*/ 0 w 42"/>
                    <a:gd name="T3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3"/>
                      </a:moveTo>
                      <a:lnTo>
                        <a:pt x="0" y="31"/>
                      </a:lnTo>
                      <a:lnTo>
                        <a:pt x="42" y="31"/>
                      </a:lnTo>
                      <a:lnTo>
                        <a:pt x="42" y="25"/>
                      </a:lnTo>
                      <a:lnTo>
                        <a:pt x="23" y="25"/>
                      </a:lnTo>
                      <a:lnTo>
                        <a:pt x="23" y="19"/>
                      </a:lnTo>
                      <a:lnTo>
                        <a:pt x="23" y="9"/>
                      </a:lnTo>
                      <a:lnTo>
                        <a:pt x="22" y="9"/>
                      </a:lnTo>
                      <a:lnTo>
                        <a:pt x="21" y="4"/>
                      </a:lnTo>
                      <a:lnTo>
                        <a:pt x="19" y="0"/>
                      </a:lnTo>
                      <a:lnTo>
                        <a:pt x="18" y="25"/>
                      </a:lnTo>
                      <a:lnTo>
                        <a:pt x="4" y="25"/>
                      </a:lnTo>
                      <a:lnTo>
                        <a:pt x="4" y="12"/>
                      </a:lnTo>
                      <a:lnTo>
                        <a:pt x="2" y="1"/>
                      </a:lnTo>
                      <a:lnTo>
                        <a:pt x="0" y="6"/>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8" name="Freeform 3946"/>
                <p:cNvSpPr>
                  <a:spLocks/>
                </p:cNvSpPr>
                <p:nvPr/>
              </p:nvSpPr>
              <p:spPr bwMode="auto">
                <a:xfrm>
                  <a:off x="1539" y="2036"/>
                  <a:ext cx="8" cy="5"/>
                </a:xfrm>
                <a:custGeom>
                  <a:avLst/>
                  <a:gdLst>
                    <a:gd name="T0" fmla="*/ 0 w 43"/>
                    <a:gd name="T1" fmla="*/ 5 h 27"/>
                    <a:gd name="T2" fmla="*/ 1 w 43"/>
                    <a:gd name="T3" fmla="*/ 11 h 27"/>
                    <a:gd name="T4" fmla="*/ 43 w 43"/>
                    <a:gd name="T5" fmla="*/ 27 h 27"/>
                    <a:gd name="T6" fmla="*/ 43 w 43"/>
                    <a:gd name="T7" fmla="*/ 22 h 27"/>
                    <a:gd name="T8" fmla="*/ 30 w 43"/>
                    <a:gd name="T9" fmla="*/ 17 h 27"/>
                    <a:gd name="T10" fmla="*/ 30 w 43"/>
                    <a:gd name="T11" fmla="*/ 0 h 27"/>
                    <a:gd name="T12" fmla="*/ 25 w 43"/>
                    <a:gd name="T13" fmla="*/ 16 h 27"/>
                    <a:gd name="T14" fmla="*/ 12 w 43"/>
                    <a:gd name="T15" fmla="*/ 10 h 27"/>
                    <a:gd name="T16" fmla="*/ 10 w 43"/>
                    <a:gd name="T17" fmla="*/ 10 h 27"/>
                    <a:gd name="T18" fmla="*/ 5 w 43"/>
                    <a:gd name="T19" fmla="*/ 8 h 27"/>
                    <a:gd name="T20" fmla="*/ 5 w 43"/>
                    <a:gd name="T21" fmla="*/ 8 h 27"/>
                    <a:gd name="T22" fmla="*/ 0 w 43"/>
                    <a:gd name="T23"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7">
                      <a:moveTo>
                        <a:pt x="0" y="5"/>
                      </a:moveTo>
                      <a:lnTo>
                        <a:pt x="1" y="11"/>
                      </a:lnTo>
                      <a:lnTo>
                        <a:pt x="43" y="27"/>
                      </a:lnTo>
                      <a:lnTo>
                        <a:pt x="43" y="22"/>
                      </a:lnTo>
                      <a:lnTo>
                        <a:pt x="30" y="17"/>
                      </a:lnTo>
                      <a:lnTo>
                        <a:pt x="30" y="0"/>
                      </a:lnTo>
                      <a:lnTo>
                        <a:pt x="25" y="16"/>
                      </a:lnTo>
                      <a:lnTo>
                        <a:pt x="12" y="10"/>
                      </a:lnTo>
                      <a:lnTo>
                        <a:pt x="10" y="10"/>
                      </a:lnTo>
                      <a:lnTo>
                        <a:pt x="5" y="8"/>
                      </a:lnTo>
                      <a:lnTo>
                        <a:pt x="5" y="8"/>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29" name="Freeform 3947"/>
                <p:cNvSpPr>
                  <a:spLocks/>
                </p:cNvSpPr>
                <p:nvPr/>
              </p:nvSpPr>
              <p:spPr bwMode="auto">
                <a:xfrm>
                  <a:off x="1539" y="2034"/>
                  <a:ext cx="8" cy="5"/>
                </a:xfrm>
                <a:custGeom>
                  <a:avLst/>
                  <a:gdLst>
                    <a:gd name="T0" fmla="*/ 0 w 43"/>
                    <a:gd name="T1" fmla="*/ 17 h 28"/>
                    <a:gd name="T2" fmla="*/ 5 w 43"/>
                    <a:gd name="T3" fmla="*/ 20 h 28"/>
                    <a:gd name="T4" fmla="*/ 9 w 43"/>
                    <a:gd name="T5" fmla="*/ 19 h 28"/>
                    <a:gd name="T6" fmla="*/ 12 w 43"/>
                    <a:gd name="T7" fmla="*/ 18 h 28"/>
                    <a:gd name="T8" fmla="*/ 18 w 43"/>
                    <a:gd name="T9" fmla="*/ 16 h 28"/>
                    <a:gd name="T10" fmla="*/ 25 w 43"/>
                    <a:gd name="T11" fmla="*/ 13 h 28"/>
                    <a:gd name="T12" fmla="*/ 25 w 43"/>
                    <a:gd name="T13" fmla="*/ 28 h 28"/>
                    <a:gd name="T14" fmla="*/ 30 w 43"/>
                    <a:gd name="T15" fmla="*/ 12 h 28"/>
                    <a:gd name="T16" fmla="*/ 43 w 43"/>
                    <a:gd name="T17" fmla="*/ 6 h 28"/>
                    <a:gd name="T18" fmla="*/ 43 w 43"/>
                    <a:gd name="T19" fmla="*/ 0 h 28"/>
                    <a:gd name="T20" fmla="*/ 0 w 43"/>
                    <a:gd name="T21"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7"/>
                      </a:moveTo>
                      <a:lnTo>
                        <a:pt x="5" y="20"/>
                      </a:lnTo>
                      <a:lnTo>
                        <a:pt x="9" y="19"/>
                      </a:lnTo>
                      <a:lnTo>
                        <a:pt x="12" y="18"/>
                      </a:lnTo>
                      <a:lnTo>
                        <a:pt x="18" y="16"/>
                      </a:lnTo>
                      <a:lnTo>
                        <a:pt x="25" y="13"/>
                      </a:lnTo>
                      <a:lnTo>
                        <a:pt x="25" y="28"/>
                      </a:lnTo>
                      <a:lnTo>
                        <a:pt x="30" y="12"/>
                      </a:lnTo>
                      <a:lnTo>
                        <a:pt x="43" y="6"/>
                      </a:lnTo>
                      <a:lnTo>
                        <a:pt x="43"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0" name="Freeform 3948"/>
                <p:cNvSpPr>
                  <a:spLocks/>
                </p:cNvSpPr>
                <p:nvPr/>
              </p:nvSpPr>
              <p:spPr bwMode="auto">
                <a:xfrm>
                  <a:off x="1539" y="2032"/>
                  <a:ext cx="8" cy="1"/>
                </a:xfrm>
                <a:custGeom>
                  <a:avLst/>
                  <a:gdLst>
                    <a:gd name="T0" fmla="*/ 0 w 43"/>
                    <a:gd name="T1" fmla="*/ 0 h 6"/>
                    <a:gd name="T2" fmla="*/ 0 w 43"/>
                    <a:gd name="T3" fmla="*/ 6 h 6"/>
                    <a:gd name="T4" fmla="*/ 43 w 43"/>
                    <a:gd name="T5" fmla="*/ 6 h 6"/>
                    <a:gd name="T6" fmla="*/ 43 w 43"/>
                    <a:gd name="T7" fmla="*/ 0 h 6"/>
                    <a:gd name="T8" fmla="*/ 9 w 43"/>
                    <a:gd name="T9" fmla="*/ 0 h 6"/>
                    <a:gd name="T10" fmla="*/ 9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6"/>
                      </a:lnTo>
                      <a:lnTo>
                        <a:pt x="43"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1" name="Freeform 3949"/>
                <p:cNvSpPr>
                  <a:spLocks/>
                </p:cNvSpPr>
                <p:nvPr/>
              </p:nvSpPr>
              <p:spPr bwMode="auto">
                <a:xfrm>
                  <a:off x="1539" y="2028"/>
                  <a:ext cx="8" cy="4"/>
                </a:xfrm>
                <a:custGeom>
                  <a:avLst/>
                  <a:gdLst>
                    <a:gd name="T0" fmla="*/ 0 w 43"/>
                    <a:gd name="T1" fmla="*/ 22 h 22"/>
                    <a:gd name="T2" fmla="*/ 9 w 43"/>
                    <a:gd name="T3" fmla="*/ 22 h 22"/>
                    <a:gd name="T4" fmla="*/ 43 w 43"/>
                    <a:gd name="T5" fmla="*/ 0 h 22"/>
                    <a:gd name="T6" fmla="*/ 34 w 43"/>
                    <a:gd name="T7" fmla="*/ 0 h 22"/>
                    <a:gd name="T8" fmla="*/ 0 w 43"/>
                    <a:gd name="T9" fmla="*/ 22 h 22"/>
                  </a:gdLst>
                  <a:ahLst/>
                  <a:cxnLst>
                    <a:cxn ang="0">
                      <a:pos x="T0" y="T1"/>
                    </a:cxn>
                    <a:cxn ang="0">
                      <a:pos x="T2" y="T3"/>
                    </a:cxn>
                    <a:cxn ang="0">
                      <a:pos x="T4" y="T5"/>
                    </a:cxn>
                    <a:cxn ang="0">
                      <a:pos x="T6" y="T7"/>
                    </a:cxn>
                    <a:cxn ang="0">
                      <a:pos x="T8" y="T9"/>
                    </a:cxn>
                  </a:cxnLst>
                  <a:rect l="0" t="0" r="r" b="b"/>
                  <a:pathLst>
                    <a:path w="43" h="22">
                      <a:moveTo>
                        <a:pt x="0" y="22"/>
                      </a:moveTo>
                      <a:lnTo>
                        <a:pt x="9" y="22"/>
                      </a:lnTo>
                      <a:lnTo>
                        <a:pt x="43" y="0"/>
                      </a:lnTo>
                      <a:lnTo>
                        <a:pt x="34"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2" name="Freeform 3950"/>
                <p:cNvSpPr>
                  <a:spLocks/>
                </p:cNvSpPr>
                <p:nvPr/>
              </p:nvSpPr>
              <p:spPr bwMode="auto">
                <a:xfrm>
                  <a:off x="1539" y="2028"/>
                  <a:ext cx="8" cy="0"/>
                </a:xfrm>
                <a:custGeom>
                  <a:avLst/>
                  <a:gdLst>
                    <a:gd name="T0" fmla="*/ 0 w 43"/>
                    <a:gd name="T1" fmla="*/ 0 h 5"/>
                    <a:gd name="T2" fmla="*/ 0 w 43"/>
                    <a:gd name="T3" fmla="*/ 5 h 5"/>
                    <a:gd name="T4" fmla="*/ 34 w 43"/>
                    <a:gd name="T5" fmla="*/ 5 h 5"/>
                    <a:gd name="T6" fmla="*/ 34 w 43"/>
                    <a:gd name="T7" fmla="*/ 5 h 5"/>
                    <a:gd name="T8" fmla="*/ 43 w 43"/>
                    <a:gd name="T9" fmla="*/ 5 h 5"/>
                    <a:gd name="T10" fmla="*/ 42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34" y="5"/>
                      </a:lnTo>
                      <a:lnTo>
                        <a:pt x="34" y="5"/>
                      </a:lnTo>
                      <a:lnTo>
                        <a:pt x="43" y="5"/>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3" name="Freeform 3951"/>
                <p:cNvSpPr>
                  <a:spLocks/>
                </p:cNvSpPr>
                <p:nvPr/>
              </p:nvSpPr>
              <p:spPr bwMode="auto">
                <a:xfrm>
                  <a:off x="1540" y="2020"/>
                  <a:ext cx="6" cy="5"/>
                </a:xfrm>
                <a:custGeom>
                  <a:avLst/>
                  <a:gdLst>
                    <a:gd name="T0" fmla="*/ 0 w 38"/>
                    <a:gd name="T1" fmla="*/ 8 h 29"/>
                    <a:gd name="T2" fmla="*/ 3 w 38"/>
                    <a:gd name="T3" fmla="*/ 20 h 29"/>
                    <a:gd name="T4" fmla="*/ 3 w 38"/>
                    <a:gd name="T5" fmla="*/ 16 h 29"/>
                    <a:gd name="T6" fmla="*/ 4 w 38"/>
                    <a:gd name="T7" fmla="*/ 11 h 29"/>
                    <a:gd name="T8" fmla="*/ 8 w 38"/>
                    <a:gd name="T9" fmla="*/ 8 h 29"/>
                    <a:gd name="T10" fmla="*/ 13 w 38"/>
                    <a:gd name="T11" fmla="*/ 6 h 29"/>
                    <a:gd name="T12" fmla="*/ 14 w 38"/>
                    <a:gd name="T13" fmla="*/ 6 h 29"/>
                    <a:gd name="T14" fmla="*/ 19 w 38"/>
                    <a:gd name="T15" fmla="*/ 5 h 29"/>
                    <a:gd name="T16" fmla="*/ 23 w 38"/>
                    <a:gd name="T17" fmla="*/ 5 h 29"/>
                    <a:gd name="T18" fmla="*/ 29 w 38"/>
                    <a:gd name="T19" fmla="*/ 6 h 29"/>
                    <a:gd name="T20" fmla="*/ 29 w 38"/>
                    <a:gd name="T21" fmla="*/ 7 h 29"/>
                    <a:gd name="T22" fmla="*/ 33 w 38"/>
                    <a:gd name="T23" fmla="*/ 10 h 29"/>
                    <a:gd name="T24" fmla="*/ 35 w 38"/>
                    <a:gd name="T25" fmla="*/ 15 h 29"/>
                    <a:gd name="T26" fmla="*/ 36 w 38"/>
                    <a:gd name="T27" fmla="*/ 20 h 29"/>
                    <a:gd name="T28" fmla="*/ 36 w 38"/>
                    <a:gd name="T29" fmla="*/ 29 h 29"/>
                    <a:gd name="T30" fmla="*/ 38 w 38"/>
                    <a:gd name="T31" fmla="*/ 7 h 29"/>
                    <a:gd name="T32" fmla="*/ 35 w 38"/>
                    <a:gd name="T33" fmla="*/ 4 h 29"/>
                    <a:gd name="T34" fmla="*/ 31 w 38"/>
                    <a:gd name="T35" fmla="*/ 2 h 29"/>
                    <a:gd name="T36" fmla="*/ 25 w 38"/>
                    <a:gd name="T37" fmla="*/ 0 h 29"/>
                    <a:gd name="T38" fmla="*/ 19 w 38"/>
                    <a:gd name="T39" fmla="*/ 0 h 29"/>
                    <a:gd name="T40" fmla="*/ 16 w 38"/>
                    <a:gd name="T41" fmla="*/ 0 h 29"/>
                    <a:gd name="T42" fmla="*/ 10 w 38"/>
                    <a:gd name="T43" fmla="*/ 1 h 29"/>
                    <a:gd name="T44" fmla="*/ 9 w 38"/>
                    <a:gd name="T45" fmla="*/ 1 h 29"/>
                    <a:gd name="T46" fmla="*/ 4 w 38"/>
                    <a:gd name="T47" fmla="*/ 3 h 29"/>
                    <a:gd name="T48" fmla="*/ 4 w 38"/>
                    <a:gd name="T49" fmla="*/ 4 h 29"/>
                    <a:gd name="T50" fmla="*/ 0 w 38"/>
                    <a:gd name="T51"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8" h="29">
                      <a:moveTo>
                        <a:pt x="0" y="8"/>
                      </a:moveTo>
                      <a:lnTo>
                        <a:pt x="3" y="20"/>
                      </a:lnTo>
                      <a:lnTo>
                        <a:pt x="3" y="16"/>
                      </a:lnTo>
                      <a:lnTo>
                        <a:pt x="4" y="11"/>
                      </a:lnTo>
                      <a:lnTo>
                        <a:pt x="8" y="8"/>
                      </a:lnTo>
                      <a:lnTo>
                        <a:pt x="13" y="6"/>
                      </a:lnTo>
                      <a:lnTo>
                        <a:pt x="14" y="6"/>
                      </a:lnTo>
                      <a:lnTo>
                        <a:pt x="19" y="5"/>
                      </a:lnTo>
                      <a:lnTo>
                        <a:pt x="23" y="5"/>
                      </a:lnTo>
                      <a:lnTo>
                        <a:pt x="29" y="6"/>
                      </a:lnTo>
                      <a:lnTo>
                        <a:pt x="29" y="7"/>
                      </a:lnTo>
                      <a:lnTo>
                        <a:pt x="33" y="10"/>
                      </a:lnTo>
                      <a:lnTo>
                        <a:pt x="35" y="15"/>
                      </a:lnTo>
                      <a:lnTo>
                        <a:pt x="36" y="20"/>
                      </a:lnTo>
                      <a:lnTo>
                        <a:pt x="36" y="29"/>
                      </a:lnTo>
                      <a:lnTo>
                        <a:pt x="38" y="7"/>
                      </a:lnTo>
                      <a:lnTo>
                        <a:pt x="35" y="4"/>
                      </a:lnTo>
                      <a:lnTo>
                        <a:pt x="31" y="2"/>
                      </a:lnTo>
                      <a:lnTo>
                        <a:pt x="25" y="0"/>
                      </a:lnTo>
                      <a:lnTo>
                        <a:pt x="19" y="0"/>
                      </a:lnTo>
                      <a:lnTo>
                        <a:pt x="16" y="0"/>
                      </a:lnTo>
                      <a:lnTo>
                        <a:pt x="10" y="1"/>
                      </a:lnTo>
                      <a:lnTo>
                        <a:pt x="9" y="1"/>
                      </a:lnTo>
                      <a:lnTo>
                        <a:pt x="4" y="3"/>
                      </a:lnTo>
                      <a:lnTo>
                        <a:pt x="4" y="4"/>
                      </a:ln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4" name="Freeform 3952"/>
                <p:cNvSpPr>
                  <a:spLocks/>
                </p:cNvSpPr>
                <p:nvPr/>
              </p:nvSpPr>
              <p:spPr bwMode="auto">
                <a:xfrm>
                  <a:off x="1539" y="2021"/>
                  <a:ext cx="8" cy="5"/>
                </a:xfrm>
                <a:custGeom>
                  <a:avLst/>
                  <a:gdLst>
                    <a:gd name="T0" fmla="*/ 0 w 42"/>
                    <a:gd name="T1" fmla="*/ 13 h 28"/>
                    <a:gd name="T2" fmla="*/ 0 w 42"/>
                    <a:gd name="T3" fmla="*/ 28 h 28"/>
                    <a:gd name="T4" fmla="*/ 42 w 42"/>
                    <a:gd name="T5" fmla="*/ 28 h 28"/>
                    <a:gd name="T6" fmla="*/ 42 w 42"/>
                    <a:gd name="T7" fmla="*/ 12 h 28"/>
                    <a:gd name="T8" fmla="*/ 42 w 42"/>
                    <a:gd name="T9" fmla="*/ 12 h 28"/>
                    <a:gd name="T10" fmla="*/ 42 w 42"/>
                    <a:gd name="T11" fmla="*/ 6 h 28"/>
                    <a:gd name="T12" fmla="*/ 40 w 42"/>
                    <a:gd name="T13" fmla="*/ 0 h 28"/>
                    <a:gd name="T14" fmla="*/ 38 w 42"/>
                    <a:gd name="T15" fmla="*/ 22 h 28"/>
                    <a:gd name="T16" fmla="*/ 5 w 42"/>
                    <a:gd name="T17" fmla="*/ 23 h 28"/>
                    <a:gd name="T18" fmla="*/ 5 w 42"/>
                    <a:gd name="T19" fmla="*/ 13 h 28"/>
                    <a:gd name="T20" fmla="*/ 2 w 42"/>
                    <a:gd name="T21" fmla="*/ 1 h 28"/>
                    <a:gd name="T22" fmla="*/ 2 w 42"/>
                    <a:gd name="T23" fmla="*/ 1 h 28"/>
                    <a:gd name="T24" fmla="*/ 1 w 42"/>
                    <a:gd name="T25" fmla="*/ 7 h 28"/>
                    <a:gd name="T26" fmla="*/ 0 w 42"/>
                    <a:gd name="T27" fmla="*/ 7 h 28"/>
                    <a:gd name="T28" fmla="*/ 0 w 42"/>
                    <a:gd name="T29"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28">
                      <a:moveTo>
                        <a:pt x="0" y="13"/>
                      </a:moveTo>
                      <a:lnTo>
                        <a:pt x="0" y="28"/>
                      </a:lnTo>
                      <a:lnTo>
                        <a:pt x="42" y="28"/>
                      </a:lnTo>
                      <a:lnTo>
                        <a:pt x="42" y="12"/>
                      </a:lnTo>
                      <a:lnTo>
                        <a:pt x="42" y="12"/>
                      </a:lnTo>
                      <a:lnTo>
                        <a:pt x="42" y="6"/>
                      </a:lnTo>
                      <a:lnTo>
                        <a:pt x="40" y="0"/>
                      </a:lnTo>
                      <a:lnTo>
                        <a:pt x="38" y="22"/>
                      </a:lnTo>
                      <a:lnTo>
                        <a:pt x="5" y="23"/>
                      </a:lnTo>
                      <a:lnTo>
                        <a:pt x="5" y="13"/>
                      </a:lnTo>
                      <a:lnTo>
                        <a:pt x="2" y="1"/>
                      </a:lnTo>
                      <a:lnTo>
                        <a:pt x="2" y="1"/>
                      </a:lnTo>
                      <a:lnTo>
                        <a:pt x="1" y="7"/>
                      </a:lnTo>
                      <a:lnTo>
                        <a:pt x="0"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5" name="Freeform 3953"/>
                <p:cNvSpPr>
                  <a:spLocks/>
                </p:cNvSpPr>
                <p:nvPr/>
              </p:nvSpPr>
              <p:spPr bwMode="auto">
                <a:xfrm>
                  <a:off x="1540" y="2012"/>
                  <a:ext cx="7" cy="5"/>
                </a:xfrm>
                <a:custGeom>
                  <a:avLst/>
                  <a:gdLst>
                    <a:gd name="T0" fmla="*/ 0 w 41"/>
                    <a:gd name="T1" fmla="*/ 9 h 31"/>
                    <a:gd name="T2" fmla="*/ 2 w 41"/>
                    <a:gd name="T3" fmla="*/ 20 h 31"/>
                    <a:gd name="T4" fmla="*/ 2 w 41"/>
                    <a:gd name="T5" fmla="*/ 19 h 31"/>
                    <a:gd name="T6" fmla="*/ 3 w 41"/>
                    <a:gd name="T7" fmla="*/ 14 h 31"/>
                    <a:gd name="T8" fmla="*/ 6 w 41"/>
                    <a:gd name="T9" fmla="*/ 9 h 31"/>
                    <a:gd name="T10" fmla="*/ 8 w 41"/>
                    <a:gd name="T11" fmla="*/ 8 h 31"/>
                    <a:gd name="T12" fmla="*/ 13 w 41"/>
                    <a:gd name="T13" fmla="*/ 6 h 31"/>
                    <a:gd name="T14" fmla="*/ 19 w 41"/>
                    <a:gd name="T15" fmla="*/ 5 h 31"/>
                    <a:gd name="T16" fmla="*/ 22 w 41"/>
                    <a:gd name="T17" fmla="*/ 5 h 31"/>
                    <a:gd name="T18" fmla="*/ 28 w 41"/>
                    <a:gd name="T19" fmla="*/ 6 h 31"/>
                    <a:gd name="T20" fmla="*/ 32 w 41"/>
                    <a:gd name="T21" fmla="*/ 9 h 31"/>
                    <a:gd name="T22" fmla="*/ 33 w 41"/>
                    <a:gd name="T23" fmla="*/ 9 h 31"/>
                    <a:gd name="T24" fmla="*/ 35 w 41"/>
                    <a:gd name="T25" fmla="*/ 15 h 31"/>
                    <a:gd name="T26" fmla="*/ 36 w 41"/>
                    <a:gd name="T27" fmla="*/ 20 h 31"/>
                    <a:gd name="T28" fmla="*/ 38 w 41"/>
                    <a:gd name="T29" fmla="*/ 31 h 31"/>
                    <a:gd name="T30" fmla="*/ 40 w 41"/>
                    <a:gd name="T31" fmla="*/ 25 h 31"/>
                    <a:gd name="T32" fmla="*/ 41 w 41"/>
                    <a:gd name="T33" fmla="*/ 20 h 31"/>
                    <a:gd name="T34" fmla="*/ 40 w 41"/>
                    <a:gd name="T35" fmla="*/ 15 h 31"/>
                    <a:gd name="T36" fmla="*/ 38 w 41"/>
                    <a:gd name="T37" fmla="*/ 9 h 31"/>
                    <a:gd name="T38" fmla="*/ 35 w 41"/>
                    <a:gd name="T39" fmla="*/ 5 h 31"/>
                    <a:gd name="T40" fmla="*/ 35 w 41"/>
                    <a:gd name="T41" fmla="*/ 5 h 31"/>
                    <a:gd name="T42" fmla="*/ 31 w 41"/>
                    <a:gd name="T43" fmla="*/ 2 h 31"/>
                    <a:gd name="T44" fmla="*/ 25 w 41"/>
                    <a:gd name="T45" fmla="*/ 0 h 31"/>
                    <a:gd name="T46" fmla="*/ 19 w 41"/>
                    <a:gd name="T47" fmla="*/ 0 h 31"/>
                    <a:gd name="T48" fmla="*/ 19 w 41"/>
                    <a:gd name="T49" fmla="*/ 0 h 31"/>
                    <a:gd name="T50" fmla="*/ 13 w 41"/>
                    <a:gd name="T51" fmla="*/ 0 h 31"/>
                    <a:gd name="T52" fmla="*/ 7 w 41"/>
                    <a:gd name="T53" fmla="*/ 2 h 31"/>
                    <a:gd name="T54" fmla="*/ 3 w 41"/>
                    <a:gd name="T55" fmla="*/ 5 h 31"/>
                    <a:gd name="T56" fmla="*/ 0 w 41"/>
                    <a:gd name="T57"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1">
                      <a:moveTo>
                        <a:pt x="0" y="9"/>
                      </a:moveTo>
                      <a:lnTo>
                        <a:pt x="2" y="20"/>
                      </a:lnTo>
                      <a:lnTo>
                        <a:pt x="2" y="19"/>
                      </a:lnTo>
                      <a:lnTo>
                        <a:pt x="3" y="14"/>
                      </a:lnTo>
                      <a:lnTo>
                        <a:pt x="6" y="9"/>
                      </a:lnTo>
                      <a:lnTo>
                        <a:pt x="8" y="8"/>
                      </a:lnTo>
                      <a:lnTo>
                        <a:pt x="13" y="6"/>
                      </a:lnTo>
                      <a:lnTo>
                        <a:pt x="19" y="5"/>
                      </a:lnTo>
                      <a:lnTo>
                        <a:pt x="22" y="5"/>
                      </a:lnTo>
                      <a:lnTo>
                        <a:pt x="28" y="6"/>
                      </a:lnTo>
                      <a:lnTo>
                        <a:pt x="32" y="9"/>
                      </a:lnTo>
                      <a:lnTo>
                        <a:pt x="33" y="9"/>
                      </a:lnTo>
                      <a:lnTo>
                        <a:pt x="35" y="15"/>
                      </a:lnTo>
                      <a:lnTo>
                        <a:pt x="36" y="20"/>
                      </a:lnTo>
                      <a:lnTo>
                        <a:pt x="38" y="31"/>
                      </a:lnTo>
                      <a:lnTo>
                        <a:pt x="40" y="25"/>
                      </a:lnTo>
                      <a:lnTo>
                        <a:pt x="41" y="20"/>
                      </a:lnTo>
                      <a:lnTo>
                        <a:pt x="40" y="15"/>
                      </a:lnTo>
                      <a:lnTo>
                        <a:pt x="38" y="9"/>
                      </a:lnTo>
                      <a:lnTo>
                        <a:pt x="35" y="5"/>
                      </a:lnTo>
                      <a:lnTo>
                        <a:pt x="35" y="5"/>
                      </a:lnTo>
                      <a:lnTo>
                        <a:pt x="31" y="2"/>
                      </a:lnTo>
                      <a:lnTo>
                        <a:pt x="25" y="0"/>
                      </a:lnTo>
                      <a:lnTo>
                        <a:pt x="19" y="0"/>
                      </a:lnTo>
                      <a:lnTo>
                        <a:pt x="19" y="0"/>
                      </a:lnTo>
                      <a:lnTo>
                        <a:pt x="13" y="0"/>
                      </a:lnTo>
                      <a:lnTo>
                        <a:pt x="7" y="2"/>
                      </a:lnTo>
                      <a:lnTo>
                        <a:pt x="3"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6" name="Freeform 3954"/>
                <p:cNvSpPr>
                  <a:spLocks/>
                </p:cNvSpPr>
                <p:nvPr/>
              </p:nvSpPr>
              <p:spPr bwMode="auto">
                <a:xfrm>
                  <a:off x="1539" y="2014"/>
                  <a:ext cx="7" cy="5"/>
                </a:xfrm>
                <a:custGeom>
                  <a:avLst/>
                  <a:gdLst>
                    <a:gd name="T0" fmla="*/ 0 w 41"/>
                    <a:gd name="T1" fmla="*/ 11 h 31"/>
                    <a:gd name="T2" fmla="*/ 1 w 41"/>
                    <a:gd name="T3" fmla="*/ 16 h 31"/>
                    <a:gd name="T4" fmla="*/ 3 w 41"/>
                    <a:gd name="T5" fmla="*/ 22 h 31"/>
                    <a:gd name="T6" fmla="*/ 6 w 41"/>
                    <a:gd name="T7" fmla="*/ 26 h 31"/>
                    <a:gd name="T8" fmla="*/ 7 w 41"/>
                    <a:gd name="T9" fmla="*/ 26 h 31"/>
                    <a:gd name="T10" fmla="*/ 11 w 41"/>
                    <a:gd name="T11" fmla="*/ 29 h 31"/>
                    <a:gd name="T12" fmla="*/ 17 w 41"/>
                    <a:gd name="T13" fmla="*/ 31 h 31"/>
                    <a:gd name="T14" fmla="*/ 23 w 41"/>
                    <a:gd name="T15" fmla="*/ 31 h 31"/>
                    <a:gd name="T16" fmla="*/ 28 w 41"/>
                    <a:gd name="T17" fmla="*/ 31 h 31"/>
                    <a:gd name="T18" fmla="*/ 34 w 41"/>
                    <a:gd name="T19" fmla="*/ 29 h 31"/>
                    <a:gd name="T20" fmla="*/ 38 w 41"/>
                    <a:gd name="T21" fmla="*/ 26 h 31"/>
                    <a:gd name="T22" fmla="*/ 41 w 41"/>
                    <a:gd name="T23" fmla="*/ 22 h 31"/>
                    <a:gd name="T24" fmla="*/ 39 w 41"/>
                    <a:gd name="T25" fmla="*/ 11 h 31"/>
                    <a:gd name="T26" fmla="*/ 39 w 41"/>
                    <a:gd name="T27" fmla="*/ 11 h 31"/>
                    <a:gd name="T28" fmla="*/ 38 w 41"/>
                    <a:gd name="T29" fmla="*/ 18 h 31"/>
                    <a:gd name="T30" fmla="*/ 35 w 41"/>
                    <a:gd name="T31" fmla="*/ 22 h 31"/>
                    <a:gd name="T32" fmla="*/ 34 w 41"/>
                    <a:gd name="T33" fmla="*/ 23 h 31"/>
                    <a:gd name="T34" fmla="*/ 28 w 41"/>
                    <a:gd name="T35" fmla="*/ 25 h 31"/>
                    <a:gd name="T36" fmla="*/ 23 w 41"/>
                    <a:gd name="T37" fmla="*/ 26 h 31"/>
                    <a:gd name="T38" fmla="*/ 19 w 41"/>
                    <a:gd name="T39" fmla="*/ 25 h 31"/>
                    <a:gd name="T40" fmla="*/ 13 w 41"/>
                    <a:gd name="T41" fmla="*/ 24 h 31"/>
                    <a:gd name="T42" fmla="*/ 9 w 41"/>
                    <a:gd name="T43" fmla="*/ 22 h 31"/>
                    <a:gd name="T44" fmla="*/ 9 w 41"/>
                    <a:gd name="T45" fmla="*/ 21 h 31"/>
                    <a:gd name="T46" fmla="*/ 6 w 41"/>
                    <a:gd name="T47" fmla="*/ 16 h 31"/>
                    <a:gd name="T48" fmla="*/ 5 w 41"/>
                    <a:gd name="T49" fmla="*/ 11 h 31"/>
                    <a:gd name="T50" fmla="*/ 3 w 41"/>
                    <a:gd name="T51" fmla="*/ 0 h 31"/>
                    <a:gd name="T52" fmla="*/ 1 w 41"/>
                    <a:gd name="T53" fmla="*/ 5 h 31"/>
                    <a:gd name="T54" fmla="*/ 0 w 41"/>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1">
                      <a:moveTo>
                        <a:pt x="0" y="11"/>
                      </a:moveTo>
                      <a:lnTo>
                        <a:pt x="1" y="16"/>
                      </a:lnTo>
                      <a:lnTo>
                        <a:pt x="3" y="22"/>
                      </a:lnTo>
                      <a:lnTo>
                        <a:pt x="6" y="26"/>
                      </a:lnTo>
                      <a:lnTo>
                        <a:pt x="7" y="26"/>
                      </a:lnTo>
                      <a:lnTo>
                        <a:pt x="11" y="29"/>
                      </a:lnTo>
                      <a:lnTo>
                        <a:pt x="17" y="31"/>
                      </a:lnTo>
                      <a:lnTo>
                        <a:pt x="23" y="31"/>
                      </a:lnTo>
                      <a:lnTo>
                        <a:pt x="28" y="31"/>
                      </a:lnTo>
                      <a:lnTo>
                        <a:pt x="34" y="29"/>
                      </a:lnTo>
                      <a:lnTo>
                        <a:pt x="38" y="26"/>
                      </a:lnTo>
                      <a:lnTo>
                        <a:pt x="41" y="22"/>
                      </a:lnTo>
                      <a:lnTo>
                        <a:pt x="39" y="11"/>
                      </a:lnTo>
                      <a:lnTo>
                        <a:pt x="39" y="11"/>
                      </a:lnTo>
                      <a:lnTo>
                        <a:pt x="38" y="18"/>
                      </a:lnTo>
                      <a:lnTo>
                        <a:pt x="35" y="22"/>
                      </a:lnTo>
                      <a:lnTo>
                        <a:pt x="34" y="23"/>
                      </a:lnTo>
                      <a:lnTo>
                        <a:pt x="28" y="25"/>
                      </a:lnTo>
                      <a:lnTo>
                        <a:pt x="23" y="26"/>
                      </a:lnTo>
                      <a:lnTo>
                        <a:pt x="19" y="25"/>
                      </a:lnTo>
                      <a:lnTo>
                        <a:pt x="13" y="24"/>
                      </a:lnTo>
                      <a:lnTo>
                        <a:pt x="9" y="22"/>
                      </a:lnTo>
                      <a:lnTo>
                        <a:pt x="9" y="21"/>
                      </a:lnTo>
                      <a:lnTo>
                        <a:pt x="6" y="16"/>
                      </a:lnTo>
                      <a:lnTo>
                        <a:pt x="5" y="11"/>
                      </a:lnTo>
                      <a:lnTo>
                        <a:pt x="3" y="0"/>
                      </a:lnTo>
                      <a:lnTo>
                        <a:pt x="1"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7" name="Line 3955"/>
                <p:cNvSpPr>
                  <a:spLocks noChangeShapeType="1"/>
                </p:cNvSpPr>
                <p:nvPr/>
              </p:nvSpPr>
              <p:spPr bwMode="auto">
                <a:xfrm flipH="1">
                  <a:off x="1457" y="1654"/>
                  <a:ext cx="1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38" name="Freeform 3956"/>
                <p:cNvSpPr>
                  <a:spLocks/>
                </p:cNvSpPr>
                <p:nvPr/>
              </p:nvSpPr>
              <p:spPr bwMode="auto">
                <a:xfrm>
                  <a:off x="1463" y="1647"/>
                  <a:ext cx="4" cy="8"/>
                </a:xfrm>
                <a:custGeom>
                  <a:avLst/>
                  <a:gdLst>
                    <a:gd name="T0" fmla="*/ 7 w 23"/>
                    <a:gd name="T1" fmla="*/ 0 h 43"/>
                    <a:gd name="T2" fmla="*/ 0 w 23"/>
                    <a:gd name="T3" fmla="*/ 4 h 43"/>
                    <a:gd name="T4" fmla="*/ 19 w 23"/>
                    <a:gd name="T5" fmla="*/ 43 h 43"/>
                    <a:gd name="T6" fmla="*/ 23 w 23"/>
                    <a:gd name="T7" fmla="*/ 40 h 43"/>
                    <a:gd name="T8" fmla="*/ 7 w 23"/>
                    <a:gd name="T9" fmla="*/ 7 h 43"/>
                    <a:gd name="T10" fmla="*/ 7 w 23"/>
                    <a:gd name="T11" fmla="*/ 7 h 43"/>
                    <a:gd name="T12" fmla="*/ 7 w 23"/>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3" h="43">
                      <a:moveTo>
                        <a:pt x="7" y="0"/>
                      </a:moveTo>
                      <a:lnTo>
                        <a:pt x="0" y="4"/>
                      </a:lnTo>
                      <a:lnTo>
                        <a:pt x="19" y="43"/>
                      </a:lnTo>
                      <a:lnTo>
                        <a:pt x="23" y="40"/>
                      </a:lnTo>
                      <a:lnTo>
                        <a:pt x="7" y="7"/>
                      </a:lnTo>
                      <a:lnTo>
                        <a:pt x="7" y="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9" name="Freeform 3957"/>
                <p:cNvSpPr>
                  <a:spLocks/>
                </p:cNvSpPr>
                <p:nvPr/>
              </p:nvSpPr>
              <p:spPr bwMode="auto">
                <a:xfrm>
                  <a:off x="1465" y="1647"/>
                  <a:ext cx="4" cy="6"/>
                </a:xfrm>
                <a:custGeom>
                  <a:avLst/>
                  <a:gdLst>
                    <a:gd name="T0" fmla="*/ 0 w 28"/>
                    <a:gd name="T1" fmla="*/ 0 h 34"/>
                    <a:gd name="T2" fmla="*/ 0 w 28"/>
                    <a:gd name="T3" fmla="*/ 7 h 34"/>
                    <a:gd name="T4" fmla="*/ 28 w 28"/>
                    <a:gd name="T5" fmla="*/ 34 h 34"/>
                    <a:gd name="T6" fmla="*/ 27 w 28"/>
                    <a:gd name="T7" fmla="*/ 28 h 34"/>
                    <a:gd name="T8" fmla="*/ 27 w 28"/>
                    <a:gd name="T9" fmla="*/ 28 h 34"/>
                    <a:gd name="T10" fmla="*/ 22 w 28"/>
                    <a:gd name="T11" fmla="*/ 23 h 34"/>
                    <a:gd name="T12" fmla="*/ 0 w 28"/>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28" h="34">
                      <a:moveTo>
                        <a:pt x="0" y="0"/>
                      </a:moveTo>
                      <a:lnTo>
                        <a:pt x="0" y="7"/>
                      </a:lnTo>
                      <a:lnTo>
                        <a:pt x="28" y="34"/>
                      </a:lnTo>
                      <a:lnTo>
                        <a:pt x="27" y="28"/>
                      </a:lnTo>
                      <a:lnTo>
                        <a:pt x="27" y="28"/>
                      </a:lnTo>
                      <a:lnTo>
                        <a:pt x="22" y="2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0" name="Freeform 3958"/>
                <p:cNvSpPr>
                  <a:spLocks/>
                </p:cNvSpPr>
                <p:nvPr/>
              </p:nvSpPr>
              <p:spPr bwMode="auto">
                <a:xfrm>
                  <a:off x="1468" y="1645"/>
                  <a:ext cx="2" cy="8"/>
                </a:xfrm>
                <a:custGeom>
                  <a:avLst/>
                  <a:gdLst>
                    <a:gd name="T0" fmla="*/ 7 w 10"/>
                    <a:gd name="T1" fmla="*/ 0 h 48"/>
                    <a:gd name="T2" fmla="*/ 0 w 10"/>
                    <a:gd name="T3" fmla="*/ 3 h 48"/>
                    <a:gd name="T4" fmla="*/ 5 w 10"/>
                    <a:gd name="T5" fmla="*/ 34 h 48"/>
                    <a:gd name="T6" fmla="*/ 5 w 10"/>
                    <a:gd name="T7" fmla="*/ 36 h 48"/>
                    <a:gd name="T8" fmla="*/ 5 w 10"/>
                    <a:gd name="T9" fmla="*/ 42 h 48"/>
                    <a:gd name="T10" fmla="*/ 5 w 10"/>
                    <a:gd name="T11" fmla="*/ 42 h 48"/>
                    <a:gd name="T12" fmla="*/ 6 w 10"/>
                    <a:gd name="T13" fmla="*/ 48 h 48"/>
                    <a:gd name="T14" fmla="*/ 10 w 10"/>
                    <a:gd name="T15" fmla="*/ 46 h 48"/>
                    <a:gd name="T16" fmla="*/ 5 w 10"/>
                    <a:gd name="T17" fmla="*/ 9 h 48"/>
                    <a:gd name="T18" fmla="*/ 5 w 10"/>
                    <a:gd name="T19" fmla="*/ 9 h 48"/>
                    <a:gd name="T20" fmla="*/ 7 w 1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8">
                      <a:moveTo>
                        <a:pt x="7" y="0"/>
                      </a:moveTo>
                      <a:lnTo>
                        <a:pt x="0" y="3"/>
                      </a:lnTo>
                      <a:lnTo>
                        <a:pt x="5" y="34"/>
                      </a:lnTo>
                      <a:lnTo>
                        <a:pt x="5" y="36"/>
                      </a:lnTo>
                      <a:lnTo>
                        <a:pt x="5" y="42"/>
                      </a:lnTo>
                      <a:lnTo>
                        <a:pt x="5" y="42"/>
                      </a:lnTo>
                      <a:lnTo>
                        <a:pt x="6" y="48"/>
                      </a:lnTo>
                      <a:lnTo>
                        <a:pt x="10" y="46"/>
                      </a:lnTo>
                      <a:lnTo>
                        <a:pt x="5" y="9"/>
                      </a:lnTo>
                      <a:lnTo>
                        <a:pt x="5"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1" name="Freeform 3959"/>
                <p:cNvSpPr>
                  <a:spLocks/>
                </p:cNvSpPr>
                <p:nvPr/>
              </p:nvSpPr>
              <p:spPr bwMode="auto">
                <a:xfrm>
                  <a:off x="1469" y="1645"/>
                  <a:ext cx="3" cy="7"/>
                </a:xfrm>
                <a:custGeom>
                  <a:avLst/>
                  <a:gdLst>
                    <a:gd name="T0" fmla="*/ 2 w 21"/>
                    <a:gd name="T1" fmla="*/ 0 h 41"/>
                    <a:gd name="T2" fmla="*/ 0 w 21"/>
                    <a:gd name="T3" fmla="*/ 9 h 41"/>
                    <a:gd name="T4" fmla="*/ 16 w 21"/>
                    <a:gd name="T5" fmla="*/ 41 h 41"/>
                    <a:gd name="T6" fmla="*/ 21 w 21"/>
                    <a:gd name="T7" fmla="*/ 38 h 41"/>
                    <a:gd name="T8" fmla="*/ 2 w 21"/>
                    <a:gd name="T9" fmla="*/ 0 h 41"/>
                  </a:gdLst>
                  <a:ahLst/>
                  <a:cxnLst>
                    <a:cxn ang="0">
                      <a:pos x="T0" y="T1"/>
                    </a:cxn>
                    <a:cxn ang="0">
                      <a:pos x="T2" y="T3"/>
                    </a:cxn>
                    <a:cxn ang="0">
                      <a:pos x="T4" y="T5"/>
                    </a:cxn>
                    <a:cxn ang="0">
                      <a:pos x="T6" y="T7"/>
                    </a:cxn>
                    <a:cxn ang="0">
                      <a:pos x="T8" y="T9"/>
                    </a:cxn>
                  </a:cxnLst>
                  <a:rect l="0" t="0" r="r" b="b"/>
                  <a:pathLst>
                    <a:path w="21" h="41">
                      <a:moveTo>
                        <a:pt x="2" y="0"/>
                      </a:moveTo>
                      <a:lnTo>
                        <a:pt x="0" y="9"/>
                      </a:lnTo>
                      <a:lnTo>
                        <a:pt x="16" y="41"/>
                      </a:lnTo>
                      <a:lnTo>
                        <a:pt x="21" y="38"/>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2" name="Freeform 3960"/>
                <p:cNvSpPr>
                  <a:spLocks/>
                </p:cNvSpPr>
                <p:nvPr/>
              </p:nvSpPr>
              <p:spPr bwMode="auto">
                <a:xfrm>
                  <a:off x="1474" y="1646"/>
                  <a:ext cx="4" cy="4"/>
                </a:xfrm>
                <a:custGeom>
                  <a:avLst/>
                  <a:gdLst>
                    <a:gd name="T0" fmla="*/ 15 w 22"/>
                    <a:gd name="T1" fmla="*/ 0 h 24"/>
                    <a:gd name="T2" fmla="*/ 2 w 22"/>
                    <a:gd name="T3" fmla="*/ 7 h 24"/>
                    <a:gd name="T4" fmla="*/ 6 w 22"/>
                    <a:gd name="T5" fmla="*/ 5 h 24"/>
                    <a:gd name="T6" fmla="*/ 10 w 22"/>
                    <a:gd name="T7" fmla="*/ 5 h 24"/>
                    <a:gd name="T8" fmla="*/ 11 w 22"/>
                    <a:gd name="T9" fmla="*/ 5 h 24"/>
                    <a:gd name="T10" fmla="*/ 15 w 22"/>
                    <a:gd name="T11" fmla="*/ 8 h 24"/>
                    <a:gd name="T12" fmla="*/ 16 w 22"/>
                    <a:gd name="T13" fmla="*/ 9 h 24"/>
                    <a:gd name="T14" fmla="*/ 16 w 22"/>
                    <a:gd name="T15" fmla="*/ 14 h 24"/>
                    <a:gd name="T16" fmla="*/ 15 w 22"/>
                    <a:gd name="T17" fmla="*/ 16 h 24"/>
                    <a:gd name="T18" fmla="*/ 9 w 22"/>
                    <a:gd name="T19" fmla="*/ 19 h 24"/>
                    <a:gd name="T20" fmla="*/ 0 w 22"/>
                    <a:gd name="T21" fmla="*/ 24 h 24"/>
                    <a:gd name="T22" fmla="*/ 20 w 22"/>
                    <a:gd name="T23" fmla="*/ 17 h 24"/>
                    <a:gd name="T24" fmla="*/ 22 w 22"/>
                    <a:gd name="T25" fmla="*/ 12 h 24"/>
                    <a:gd name="T26" fmla="*/ 22 w 22"/>
                    <a:gd name="T27" fmla="*/ 11 h 24"/>
                    <a:gd name="T28" fmla="*/ 20 w 22"/>
                    <a:gd name="T29" fmla="*/ 6 h 24"/>
                    <a:gd name="T30" fmla="*/ 20 w 22"/>
                    <a:gd name="T31" fmla="*/ 5 h 24"/>
                    <a:gd name="T32" fmla="*/ 16 w 22"/>
                    <a:gd name="T33" fmla="*/ 0 h 24"/>
                    <a:gd name="T34" fmla="*/ 15 w 22"/>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15" y="0"/>
                      </a:moveTo>
                      <a:lnTo>
                        <a:pt x="2" y="7"/>
                      </a:lnTo>
                      <a:lnTo>
                        <a:pt x="6" y="5"/>
                      </a:lnTo>
                      <a:lnTo>
                        <a:pt x="10" y="5"/>
                      </a:lnTo>
                      <a:lnTo>
                        <a:pt x="11" y="5"/>
                      </a:lnTo>
                      <a:lnTo>
                        <a:pt x="15" y="8"/>
                      </a:lnTo>
                      <a:lnTo>
                        <a:pt x="16" y="9"/>
                      </a:lnTo>
                      <a:lnTo>
                        <a:pt x="16" y="14"/>
                      </a:lnTo>
                      <a:lnTo>
                        <a:pt x="15" y="16"/>
                      </a:lnTo>
                      <a:lnTo>
                        <a:pt x="9" y="19"/>
                      </a:lnTo>
                      <a:lnTo>
                        <a:pt x="0" y="24"/>
                      </a:lnTo>
                      <a:lnTo>
                        <a:pt x="20" y="17"/>
                      </a:lnTo>
                      <a:lnTo>
                        <a:pt x="22" y="12"/>
                      </a:lnTo>
                      <a:lnTo>
                        <a:pt x="22" y="11"/>
                      </a:lnTo>
                      <a:lnTo>
                        <a:pt x="20" y="6"/>
                      </a:lnTo>
                      <a:lnTo>
                        <a:pt x="20" y="5"/>
                      </a:lnTo>
                      <a:lnTo>
                        <a:pt x="16"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3" name="Freeform 3961"/>
                <p:cNvSpPr>
                  <a:spLocks/>
                </p:cNvSpPr>
                <p:nvPr/>
              </p:nvSpPr>
              <p:spPr bwMode="auto">
                <a:xfrm>
                  <a:off x="1473" y="1643"/>
                  <a:ext cx="3" cy="4"/>
                </a:xfrm>
                <a:custGeom>
                  <a:avLst/>
                  <a:gdLst>
                    <a:gd name="T0" fmla="*/ 13 w 19"/>
                    <a:gd name="T1" fmla="*/ 0 h 23"/>
                    <a:gd name="T2" fmla="*/ 2 w 19"/>
                    <a:gd name="T3" fmla="*/ 7 h 23"/>
                    <a:gd name="T4" fmla="*/ 7 w 19"/>
                    <a:gd name="T5" fmla="*/ 5 h 23"/>
                    <a:gd name="T6" fmla="*/ 11 w 19"/>
                    <a:gd name="T7" fmla="*/ 5 h 23"/>
                    <a:gd name="T8" fmla="*/ 14 w 19"/>
                    <a:gd name="T9" fmla="*/ 8 h 23"/>
                    <a:gd name="T10" fmla="*/ 15 w 19"/>
                    <a:gd name="T11" fmla="*/ 13 h 23"/>
                    <a:gd name="T12" fmla="*/ 12 w 19"/>
                    <a:gd name="T13" fmla="*/ 16 h 23"/>
                    <a:gd name="T14" fmla="*/ 9 w 19"/>
                    <a:gd name="T15" fmla="*/ 18 h 23"/>
                    <a:gd name="T16" fmla="*/ 0 w 19"/>
                    <a:gd name="T17" fmla="*/ 23 h 23"/>
                    <a:gd name="T18" fmla="*/ 17 w 19"/>
                    <a:gd name="T19" fmla="*/ 15 h 23"/>
                    <a:gd name="T20" fmla="*/ 19 w 19"/>
                    <a:gd name="T21" fmla="*/ 10 h 23"/>
                    <a:gd name="T22" fmla="*/ 18 w 19"/>
                    <a:gd name="T23" fmla="*/ 6 h 23"/>
                    <a:gd name="T24" fmla="*/ 17 w 19"/>
                    <a:gd name="T25" fmla="*/ 2 h 23"/>
                    <a:gd name="T26" fmla="*/ 13 w 19"/>
                    <a:gd name="T2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23">
                      <a:moveTo>
                        <a:pt x="13" y="0"/>
                      </a:moveTo>
                      <a:lnTo>
                        <a:pt x="2" y="7"/>
                      </a:lnTo>
                      <a:lnTo>
                        <a:pt x="7" y="5"/>
                      </a:lnTo>
                      <a:lnTo>
                        <a:pt x="11" y="5"/>
                      </a:lnTo>
                      <a:lnTo>
                        <a:pt x="14" y="8"/>
                      </a:lnTo>
                      <a:lnTo>
                        <a:pt x="15" y="13"/>
                      </a:lnTo>
                      <a:lnTo>
                        <a:pt x="12" y="16"/>
                      </a:lnTo>
                      <a:lnTo>
                        <a:pt x="9" y="18"/>
                      </a:lnTo>
                      <a:lnTo>
                        <a:pt x="0" y="23"/>
                      </a:lnTo>
                      <a:lnTo>
                        <a:pt x="17" y="15"/>
                      </a:lnTo>
                      <a:lnTo>
                        <a:pt x="19" y="10"/>
                      </a:lnTo>
                      <a:lnTo>
                        <a:pt x="18" y="6"/>
                      </a:lnTo>
                      <a:lnTo>
                        <a:pt x="17"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4" name="Freeform 3962"/>
                <p:cNvSpPr>
                  <a:spLocks/>
                </p:cNvSpPr>
                <p:nvPr/>
              </p:nvSpPr>
              <p:spPr bwMode="auto">
                <a:xfrm>
                  <a:off x="1471" y="1643"/>
                  <a:ext cx="7" cy="8"/>
                </a:xfrm>
                <a:custGeom>
                  <a:avLst/>
                  <a:gdLst>
                    <a:gd name="T0" fmla="*/ 15 w 43"/>
                    <a:gd name="T1" fmla="*/ 2 h 48"/>
                    <a:gd name="T2" fmla="*/ 0 w 43"/>
                    <a:gd name="T3" fmla="*/ 10 h 48"/>
                    <a:gd name="T4" fmla="*/ 19 w 43"/>
                    <a:gd name="T5" fmla="*/ 48 h 48"/>
                    <a:gd name="T6" fmla="*/ 34 w 43"/>
                    <a:gd name="T7" fmla="*/ 41 h 48"/>
                    <a:gd name="T8" fmla="*/ 38 w 43"/>
                    <a:gd name="T9" fmla="*/ 39 h 48"/>
                    <a:gd name="T10" fmla="*/ 42 w 43"/>
                    <a:gd name="T11" fmla="*/ 35 h 48"/>
                    <a:gd name="T12" fmla="*/ 43 w 43"/>
                    <a:gd name="T13" fmla="*/ 34 h 48"/>
                    <a:gd name="T14" fmla="*/ 23 w 43"/>
                    <a:gd name="T15" fmla="*/ 41 h 48"/>
                    <a:gd name="T16" fmla="*/ 16 w 43"/>
                    <a:gd name="T17" fmla="*/ 28 h 48"/>
                    <a:gd name="T18" fmla="*/ 25 w 43"/>
                    <a:gd name="T19" fmla="*/ 24 h 48"/>
                    <a:gd name="T20" fmla="*/ 38 w 43"/>
                    <a:gd name="T21" fmla="*/ 17 h 48"/>
                    <a:gd name="T22" fmla="*/ 31 w 43"/>
                    <a:gd name="T23" fmla="*/ 17 h 48"/>
                    <a:gd name="T24" fmla="*/ 31 w 43"/>
                    <a:gd name="T25" fmla="*/ 16 h 48"/>
                    <a:gd name="T26" fmla="*/ 14 w 43"/>
                    <a:gd name="T27" fmla="*/ 24 h 48"/>
                    <a:gd name="T28" fmla="*/ 8 w 43"/>
                    <a:gd name="T29" fmla="*/ 12 h 48"/>
                    <a:gd name="T30" fmla="*/ 16 w 43"/>
                    <a:gd name="T31" fmla="*/ 8 h 48"/>
                    <a:gd name="T32" fmla="*/ 27 w 43"/>
                    <a:gd name="T33" fmla="*/ 1 h 48"/>
                    <a:gd name="T34" fmla="*/ 26 w 43"/>
                    <a:gd name="T35" fmla="*/ 0 h 48"/>
                    <a:gd name="T36" fmla="*/ 22 w 43"/>
                    <a:gd name="T37" fmla="*/ 0 h 48"/>
                    <a:gd name="T38" fmla="*/ 15 w 43"/>
                    <a:gd name="T39"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48">
                      <a:moveTo>
                        <a:pt x="15" y="2"/>
                      </a:moveTo>
                      <a:lnTo>
                        <a:pt x="0" y="10"/>
                      </a:lnTo>
                      <a:lnTo>
                        <a:pt x="19" y="48"/>
                      </a:lnTo>
                      <a:lnTo>
                        <a:pt x="34" y="41"/>
                      </a:lnTo>
                      <a:lnTo>
                        <a:pt x="38" y="39"/>
                      </a:lnTo>
                      <a:lnTo>
                        <a:pt x="42" y="35"/>
                      </a:lnTo>
                      <a:lnTo>
                        <a:pt x="43" y="34"/>
                      </a:lnTo>
                      <a:lnTo>
                        <a:pt x="23" y="41"/>
                      </a:lnTo>
                      <a:lnTo>
                        <a:pt x="16" y="28"/>
                      </a:lnTo>
                      <a:lnTo>
                        <a:pt x="25" y="24"/>
                      </a:lnTo>
                      <a:lnTo>
                        <a:pt x="38" y="17"/>
                      </a:lnTo>
                      <a:lnTo>
                        <a:pt x="31" y="17"/>
                      </a:lnTo>
                      <a:lnTo>
                        <a:pt x="31" y="16"/>
                      </a:lnTo>
                      <a:lnTo>
                        <a:pt x="14" y="24"/>
                      </a:lnTo>
                      <a:lnTo>
                        <a:pt x="8" y="12"/>
                      </a:lnTo>
                      <a:lnTo>
                        <a:pt x="16" y="8"/>
                      </a:lnTo>
                      <a:lnTo>
                        <a:pt x="27" y="1"/>
                      </a:lnTo>
                      <a:lnTo>
                        <a:pt x="26" y="0"/>
                      </a:lnTo>
                      <a:lnTo>
                        <a:pt x="22" y="0"/>
                      </a:lnTo>
                      <a:lnTo>
                        <a:pt x="15"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5" name="Freeform 3963"/>
                <p:cNvSpPr>
                  <a:spLocks/>
                </p:cNvSpPr>
                <p:nvPr/>
              </p:nvSpPr>
              <p:spPr bwMode="auto">
                <a:xfrm>
                  <a:off x="1477" y="1641"/>
                  <a:ext cx="7" cy="6"/>
                </a:xfrm>
                <a:custGeom>
                  <a:avLst/>
                  <a:gdLst>
                    <a:gd name="T0" fmla="*/ 6 w 44"/>
                    <a:gd name="T1" fmla="*/ 0 h 36"/>
                    <a:gd name="T2" fmla="*/ 0 w 44"/>
                    <a:gd name="T3" fmla="*/ 2 h 36"/>
                    <a:gd name="T4" fmla="*/ 12 w 44"/>
                    <a:gd name="T5" fmla="*/ 24 h 36"/>
                    <a:gd name="T6" fmla="*/ 12 w 44"/>
                    <a:gd name="T7" fmla="*/ 25 h 36"/>
                    <a:gd name="T8" fmla="*/ 15 w 44"/>
                    <a:gd name="T9" fmla="*/ 29 h 36"/>
                    <a:gd name="T10" fmla="*/ 15 w 44"/>
                    <a:gd name="T11" fmla="*/ 30 h 36"/>
                    <a:gd name="T12" fmla="*/ 20 w 44"/>
                    <a:gd name="T13" fmla="*/ 34 h 36"/>
                    <a:gd name="T14" fmla="*/ 21 w 44"/>
                    <a:gd name="T15" fmla="*/ 35 h 36"/>
                    <a:gd name="T16" fmla="*/ 26 w 44"/>
                    <a:gd name="T17" fmla="*/ 36 h 36"/>
                    <a:gd name="T18" fmla="*/ 29 w 44"/>
                    <a:gd name="T19" fmla="*/ 36 h 36"/>
                    <a:gd name="T20" fmla="*/ 36 w 44"/>
                    <a:gd name="T21" fmla="*/ 34 h 36"/>
                    <a:gd name="T22" fmla="*/ 39 w 44"/>
                    <a:gd name="T23" fmla="*/ 30 h 36"/>
                    <a:gd name="T24" fmla="*/ 43 w 44"/>
                    <a:gd name="T25" fmla="*/ 27 h 36"/>
                    <a:gd name="T26" fmla="*/ 44 w 44"/>
                    <a:gd name="T27" fmla="*/ 26 h 36"/>
                    <a:gd name="T28" fmla="*/ 32 w 44"/>
                    <a:gd name="T29" fmla="*/ 29 h 36"/>
                    <a:gd name="T30" fmla="*/ 30 w 44"/>
                    <a:gd name="T31" fmla="*/ 29 h 36"/>
                    <a:gd name="T32" fmla="*/ 25 w 44"/>
                    <a:gd name="T33" fmla="*/ 30 h 36"/>
                    <a:gd name="T34" fmla="*/ 25 w 44"/>
                    <a:gd name="T35" fmla="*/ 30 h 36"/>
                    <a:gd name="T36" fmla="*/ 21 w 44"/>
                    <a:gd name="T37" fmla="*/ 27 h 36"/>
                    <a:gd name="T38" fmla="*/ 20 w 44"/>
                    <a:gd name="T39" fmla="*/ 26 h 36"/>
                    <a:gd name="T40" fmla="*/ 16 w 44"/>
                    <a:gd name="T41" fmla="*/ 22 h 36"/>
                    <a:gd name="T42" fmla="*/ 6 w 44"/>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6">
                      <a:moveTo>
                        <a:pt x="6" y="0"/>
                      </a:moveTo>
                      <a:lnTo>
                        <a:pt x="0" y="2"/>
                      </a:lnTo>
                      <a:lnTo>
                        <a:pt x="12" y="24"/>
                      </a:lnTo>
                      <a:lnTo>
                        <a:pt x="12" y="25"/>
                      </a:lnTo>
                      <a:lnTo>
                        <a:pt x="15" y="29"/>
                      </a:lnTo>
                      <a:lnTo>
                        <a:pt x="15" y="30"/>
                      </a:lnTo>
                      <a:lnTo>
                        <a:pt x="20" y="34"/>
                      </a:lnTo>
                      <a:lnTo>
                        <a:pt x="21" y="35"/>
                      </a:lnTo>
                      <a:lnTo>
                        <a:pt x="26" y="36"/>
                      </a:lnTo>
                      <a:lnTo>
                        <a:pt x="29" y="36"/>
                      </a:lnTo>
                      <a:lnTo>
                        <a:pt x="36" y="34"/>
                      </a:lnTo>
                      <a:lnTo>
                        <a:pt x="39" y="30"/>
                      </a:lnTo>
                      <a:lnTo>
                        <a:pt x="43" y="27"/>
                      </a:lnTo>
                      <a:lnTo>
                        <a:pt x="44" y="26"/>
                      </a:lnTo>
                      <a:lnTo>
                        <a:pt x="32" y="29"/>
                      </a:lnTo>
                      <a:lnTo>
                        <a:pt x="30" y="29"/>
                      </a:lnTo>
                      <a:lnTo>
                        <a:pt x="25" y="30"/>
                      </a:lnTo>
                      <a:lnTo>
                        <a:pt x="25" y="30"/>
                      </a:lnTo>
                      <a:lnTo>
                        <a:pt x="21" y="27"/>
                      </a:lnTo>
                      <a:lnTo>
                        <a:pt x="20" y="26"/>
                      </a:lnTo>
                      <a:lnTo>
                        <a:pt x="16" y="2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6" name="Freeform 3964"/>
                <p:cNvSpPr>
                  <a:spLocks/>
                </p:cNvSpPr>
                <p:nvPr/>
              </p:nvSpPr>
              <p:spPr bwMode="auto">
                <a:xfrm>
                  <a:off x="1481" y="1639"/>
                  <a:ext cx="3" cy="7"/>
                </a:xfrm>
                <a:custGeom>
                  <a:avLst/>
                  <a:gdLst>
                    <a:gd name="T0" fmla="*/ 4 w 19"/>
                    <a:gd name="T1" fmla="*/ 0 h 42"/>
                    <a:gd name="T2" fmla="*/ 0 w 19"/>
                    <a:gd name="T3" fmla="*/ 2 h 42"/>
                    <a:gd name="T4" fmla="*/ 11 w 19"/>
                    <a:gd name="T5" fmla="*/ 24 h 42"/>
                    <a:gd name="T6" fmla="*/ 12 w 19"/>
                    <a:gd name="T7" fmla="*/ 26 h 42"/>
                    <a:gd name="T8" fmla="*/ 14 w 19"/>
                    <a:gd name="T9" fmla="*/ 32 h 42"/>
                    <a:gd name="T10" fmla="*/ 14 w 19"/>
                    <a:gd name="T11" fmla="*/ 32 h 42"/>
                    <a:gd name="T12" fmla="*/ 13 w 19"/>
                    <a:gd name="T13" fmla="*/ 37 h 42"/>
                    <a:gd name="T14" fmla="*/ 12 w 19"/>
                    <a:gd name="T15" fmla="*/ 38 h 42"/>
                    <a:gd name="T16" fmla="*/ 6 w 19"/>
                    <a:gd name="T17" fmla="*/ 42 h 42"/>
                    <a:gd name="T18" fmla="*/ 18 w 19"/>
                    <a:gd name="T19" fmla="*/ 39 h 42"/>
                    <a:gd name="T20" fmla="*/ 19 w 19"/>
                    <a:gd name="T21" fmla="*/ 34 h 42"/>
                    <a:gd name="T22" fmla="*/ 19 w 19"/>
                    <a:gd name="T23" fmla="*/ 33 h 42"/>
                    <a:gd name="T24" fmla="*/ 18 w 19"/>
                    <a:gd name="T25" fmla="*/ 28 h 42"/>
                    <a:gd name="T26" fmla="*/ 18 w 19"/>
                    <a:gd name="T27" fmla="*/ 28 h 42"/>
                    <a:gd name="T28" fmla="*/ 16 w 19"/>
                    <a:gd name="T29" fmla="*/ 22 h 42"/>
                    <a:gd name="T30" fmla="*/ 4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4" y="0"/>
                      </a:moveTo>
                      <a:lnTo>
                        <a:pt x="0" y="2"/>
                      </a:lnTo>
                      <a:lnTo>
                        <a:pt x="11" y="24"/>
                      </a:lnTo>
                      <a:lnTo>
                        <a:pt x="12" y="26"/>
                      </a:lnTo>
                      <a:lnTo>
                        <a:pt x="14" y="32"/>
                      </a:lnTo>
                      <a:lnTo>
                        <a:pt x="14" y="32"/>
                      </a:lnTo>
                      <a:lnTo>
                        <a:pt x="13" y="37"/>
                      </a:lnTo>
                      <a:lnTo>
                        <a:pt x="12" y="38"/>
                      </a:lnTo>
                      <a:lnTo>
                        <a:pt x="6" y="42"/>
                      </a:lnTo>
                      <a:lnTo>
                        <a:pt x="18" y="39"/>
                      </a:lnTo>
                      <a:lnTo>
                        <a:pt x="19" y="34"/>
                      </a:lnTo>
                      <a:lnTo>
                        <a:pt x="19" y="33"/>
                      </a:lnTo>
                      <a:lnTo>
                        <a:pt x="18" y="28"/>
                      </a:lnTo>
                      <a:lnTo>
                        <a:pt x="18" y="28"/>
                      </a:lnTo>
                      <a:lnTo>
                        <a:pt x="16" y="2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7" name="Freeform 3965"/>
                <p:cNvSpPr>
                  <a:spLocks/>
                </p:cNvSpPr>
                <p:nvPr/>
              </p:nvSpPr>
              <p:spPr bwMode="auto">
                <a:xfrm>
                  <a:off x="1487" y="1640"/>
                  <a:ext cx="5" cy="2"/>
                </a:xfrm>
                <a:custGeom>
                  <a:avLst/>
                  <a:gdLst>
                    <a:gd name="T0" fmla="*/ 9 w 31"/>
                    <a:gd name="T1" fmla="*/ 0 h 14"/>
                    <a:gd name="T2" fmla="*/ 0 w 31"/>
                    <a:gd name="T3" fmla="*/ 6 h 14"/>
                    <a:gd name="T4" fmla="*/ 3 w 31"/>
                    <a:gd name="T5" fmla="*/ 4 h 14"/>
                    <a:gd name="T6" fmla="*/ 8 w 31"/>
                    <a:gd name="T7" fmla="*/ 4 h 14"/>
                    <a:gd name="T8" fmla="*/ 12 w 31"/>
                    <a:gd name="T9" fmla="*/ 7 h 14"/>
                    <a:gd name="T10" fmla="*/ 14 w 31"/>
                    <a:gd name="T11" fmla="*/ 8 h 14"/>
                    <a:gd name="T12" fmla="*/ 18 w 31"/>
                    <a:gd name="T13" fmla="*/ 10 h 14"/>
                    <a:gd name="T14" fmla="*/ 25 w 31"/>
                    <a:gd name="T15" fmla="*/ 14 h 14"/>
                    <a:gd name="T16" fmla="*/ 31 w 31"/>
                    <a:gd name="T17" fmla="*/ 11 h 14"/>
                    <a:gd name="T18" fmla="*/ 19 w 31"/>
                    <a:gd name="T19" fmla="*/ 3 h 14"/>
                    <a:gd name="T20" fmla="*/ 14 w 31"/>
                    <a:gd name="T21" fmla="*/ 1 h 14"/>
                    <a:gd name="T22" fmla="*/ 9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9" y="0"/>
                      </a:moveTo>
                      <a:lnTo>
                        <a:pt x="0" y="6"/>
                      </a:lnTo>
                      <a:lnTo>
                        <a:pt x="3" y="4"/>
                      </a:lnTo>
                      <a:lnTo>
                        <a:pt x="8" y="4"/>
                      </a:lnTo>
                      <a:lnTo>
                        <a:pt x="12" y="7"/>
                      </a:lnTo>
                      <a:lnTo>
                        <a:pt x="14" y="8"/>
                      </a:lnTo>
                      <a:lnTo>
                        <a:pt x="18" y="10"/>
                      </a:lnTo>
                      <a:lnTo>
                        <a:pt x="25" y="14"/>
                      </a:lnTo>
                      <a:lnTo>
                        <a:pt x="31" y="11"/>
                      </a:lnTo>
                      <a:lnTo>
                        <a:pt x="19" y="3"/>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8" name="Freeform 3966"/>
                <p:cNvSpPr>
                  <a:spLocks/>
                </p:cNvSpPr>
                <p:nvPr/>
              </p:nvSpPr>
              <p:spPr bwMode="auto">
                <a:xfrm>
                  <a:off x="1485" y="1636"/>
                  <a:ext cx="4" cy="5"/>
                </a:xfrm>
                <a:custGeom>
                  <a:avLst/>
                  <a:gdLst>
                    <a:gd name="T0" fmla="*/ 15 w 23"/>
                    <a:gd name="T1" fmla="*/ 0 h 25"/>
                    <a:gd name="T2" fmla="*/ 6 w 23"/>
                    <a:gd name="T3" fmla="*/ 7 h 25"/>
                    <a:gd name="T4" fmla="*/ 7 w 23"/>
                    <a:gd name="T5" fmla="*/ 6 h 25"/>
                    <a:gd name="T6" fmla="*/ 12 w 23"/>
                    <a:gd name="T7" fmla="*/ 6 h 25"/>
                    <a:gd name="T8" fmla="*/ 17 w 23"/>
                    <a:gd name="T9" fmla="*/ 9 h 25"/>
                    <a:gd name="T10" fmla="*/ 18 w 23"/>
                    <a:gd name="T11" fmla="*/ 14 h 25"/>
                    <a:gd name="T12" fmla="*/ 16 w 23"/>
                    <a:gd name="T13" fmla="*/ 17 h 25"/>
                    <a:gd name="T14" fmla="*/ 16 w 23"/>
                    <a:gd name="T15" fmla="*/ 17 h 25"/>
                    <a:gd name="T16" fmla="*/ 10 w 23"/>
                    <a:gd name="T17" fmla="*/ 20 h 25"/>
                    <a:gd name="T18" fmla="*/ 0 w 23"/>
                    <a:gd name="T19" fmla="*/ 25 h 25"/>
                    <a:gd name="T20" fmla="*/ 23 w 23"/>
                    <a:gd name="T21" fmla="*/ 15 h 25"/>
                    <a:gd name="T22" fmla="*/ 23 w 23"/>
                    <a:gd name="T23" fmla="*/ 13 h 25"/>
                    <a:gd name="T24" fmla="*/ 22 w 23"/>
                    <a:gd name="T25" fmla="*/ 6 h 25"/>
                    <a:gd name="T26" fmla="*/ 19 w 23"/>
                    <a:gd name="T27" fmla="*/ 3 h 25"/>
                    <a:gd name="T28" fmla="*/ 15 w 23"/>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25">
                      <a:moveTo>
                        <a:pt x="15" y="0"/>
                      </a:moveTo>
                      <a:lnTo>
                        <a:pt x="6" y="7"/>
                      </a:lnTo>
                      <a:lnTo>
                        <a:pt x="7" y="6"/>
                      </a:lnTo>
                      <a:lnTo>
                        <a:pt x="12" y="6"/>
                      </a:lnTo>
                      <a:lnTo>
                        <a:pt x="17" y="9"/>
                      </a:lnTo>
                      <a:lnTo>
                        <a:pt x="18" y="14"/>
                      </a:lnTo>
                      <a:lnTo>
                        <a:pt x="16" y="17"/>
                      </a:lnTo>
                      <a:lnTo>
                        <a:pt x="16" y="17"/>
                      </a:lnTo>
                      <a:lnTo>
                        <a:pt x="10" y="20"/>
                      </a:lnTo>
                      <a:lnTo>
                        <a:pt x="0" y="25"/>
                      </a:lnTo>
                      <a:lnTo>
                        <a:pt x="23" y="15"/>
                      </a:lnTo>
                      <a:lnTo>
                        <a:pt x="23" y="13"/>
                      </a:lnTo>
                      <a:lnTo>
                        <a:pt x="22" y="6"/>
                      </a:lnTo>
                      <a:lnTo>
                        <a:pt x="19" y="3"/>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49" name="Freeform 3967"/>
                <p:cNvSpPr>
                  <a:spLocks/>
                </p:cNvSpPr>
                <p:nvPr/>
              </p:nvSpPr>
              <p:spPr bwMode="auto">
                <a:xfrm>
                  <a:off x="1483" y="1636"/>
                  <a:ext cx="6" cy="9"/>
                </a:xfrm>
                <a:custGeom>
                  <a:avLst/>
                  <a:gdLst>
                    <a:gd name="T0" fmla="*/ 17 w 37"/>
                    <a:gd name="T1" fmla="*/ 3 h 50"/>
                    <a:gd name="T2" fmla="*/ 0 w 37"/>
                    <a:gd name="T3" fmla="*/ 12 h 50"/>
                    <a:gd name="T4" fmla="*/ 19 w 37"/>
                    <a:gd name="T5" fmla="*/ 50 h 50"/>
                    <a:gd name="T6" fmla="*/ 24 w 37"/>
                    <a:gd name="T7" fmla="*/ 48 h 50"/>
                    <a:gd name="T8" fmla="*/ 16 w 37"/>
                    <a:gd name="T9" fmla="*/ 31 h 50"/>
                    <a:gd name="T10" fmla="*/ 22 w 37"/>
                    <a:gd name="T11" fmla="*/ 28 h 50"/>
                    <a:gd name="T12" fmla="*/ 31 w 37"/>
                    <a:gd name="T13" fmla="*/ 22 h 50"/>
                    <a:gd name="T14" fmla="*/ 31 w 37"/>
                    <a:gd name="T15" fmla="*/ 22 h 50"/>
                    <a:gd name="T16" fmla="*/ 34 w 37"/>
                    <a:gd name="T17" fmla="*/ 19 h 50"/>
                    <a:gd name="T18" fmla="*/ 37 w 37"/>
                    <a:gd name="T19" fmla="*/ 15 h 50"/>
                    <a:gd name="T20" fmla="*/ 14 w 37"/>
                    <a:gd name="T21" fmla="*/ 25 h 50"/>
                    <a:gd name="T22" fmla="*/ 7 w 37"/>
                    <a:gd name="T23" fmla="*/ 14 h 50"/>
                    <a:gd name="T24" fmla="*/ 20 w 37"/>
                    <a:gd name="T25" fmla="*/ 7 h 50"/>
                    <a:gd name="T26" fmla="*/ 29 w 37"/>
                    <a:gd name="T27" fmla="*/ 0 h 50"/>
                    <a:gd name="T28" fmla="*/ 23 w 37"/>
                    <a:gd name="T29" fmla="*/ 1 h 50"/>
                    <a:gd name="T30" fmla="*/ 22 w 37"/>
                    <a:gd name="T31" fmla="*/ 1 h 50"/>
                    <a:gd name="T32" fmla="*/ 17 w 37"/>
                    <a:gd name="T33"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50">
                      <a:moveTo>
                        <a:pt x="17" y="3"/>
                      </a:moveTo>
                      <a:lnTo>
                        <a:pt x="0" y="12"/>
                      </a:lnTo>
                      <a:lnTo>
                        <a:pt x="19" y="50"/>
                      </a:lnTo>
                      <a:lnTo>
                        <a:pt x="24" y="48"/>
                      </a:lnTo>
                      <a:lnTo>
                        <a:pt x="16" y="31"/>
                      </a:lnTo>
                      <a:lnTo>
                        <a:pt x="22" y="28"/>
                      </a:lnTo>
                      <a:lnTo>
                        <a:pt x="31" y="22"/>
                      </a:lnTo>
                      <a:lnTo>
                        <a:pt x="31" y="22"/>
                      </a:lnTo>
                      <a:lnTo>
                        <a:pt x="34" y="19"/>
                      </a:lnTo>
                      <a:lnTo>
                        <a:pt x="37" y="15"/>
                      </a:lnTo>
                      <a:lnTo>
                        <a:pt x="14" y="25"/>
                      </a:lnTo>
                      <a:lnTo>
                        <a:pt x="7" y="14"/>
                      </a:lnTo>
                      <a:lnTo>
                        <a:pt x="20" y="7"/>
                      </a:lnTo>
                      <a:lnTo>
                        <a:pt x="29" y="0"/>
                      </a:lnTo>
                      <a:lnTo>
                        <a:pt x="23" y="1"/>
                      </a:lnTo>
                      <a:lnTo>
                        <a:pt x="22" y="1"/>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0" name="Freeform 3968"/>
                <p:cNvSpPr>
                  <a:spLocks/>
                </p:cNvSpPr>
                <p:nvPr/>
              </p:nvSpPr>
              <p:spPr bwMode="auto">
                <a:xfrm>
                  <a:off x="1490" y="1635"/>
                  <a:ext cx="7" cy="6"/>
                </a:xfrm>
                <a:custGeom>
                  <a:avLst/>
                  <a:gdLst>
                    <a:gd name="T0" fmla="*/ 5 w 43"/>
                    <a:gd name="T1" fmla="*/ 0 h 37"/>
                    <a:gd name="T2" fmla="*/ 0 w 43"/>
                    <a:gd name="T3" fmla="*/ 3 h 37"/>
                    <a:gd name="T4" fmla="*/ 11 w 43"/>
                    <a:gd name="T5" fmla="*/ 26 h 37"/>
                    <a:gd name="T6" fmla="*/ 12 w 43"/>
                    <a:gd name="T7" fmla="*/ 26 h 37"/>
                    <a:gd name="T8" fmla="*/ 14 w 43"/>
                    <a:gd name="T9" fmla="*/ 31 h 37"/>
                    <a:gd name="T10" fmla="*/ 15 w 43"/>
                    <a:gd name="T11" fmla="*/ 31 h 37"/>
                    <a:gd name="T12" fmla="*/ 18 w 43"/>
                    <a:gd name="T13" fmla="*/ 35 h 37"/>
                    <a:gd name="T14" fmla="*/ 19 w 43"/>
                    <a:gd name="T15" fmla="*/ 36 h 37"/>
                    <a:gd name="T16" fmla="*/ 26 w 43"/>
                    <a:gd name="T17" fmla="*/ 37 h 37"/>
                    <a:gd name="T18" fmla="*/ 29 w 43"/>
                    <a:gd name="T19" fmla="*/ 36 h 37"/>
                    <a:gd name="T20" fmla="*/ 34 w 43"/>
                    <a:gd name="T21" fmla="*/ 34 h 37"/>
                    <a:gd name="T22" fmla="*/ 39 w 43"/>
                    <a:gd name="T23" fmla="*/ 32 h 37"/>
                    <a:gd name="T24" fmla="*/ 42 w 43"/>
                    <a:gd name="T25" fmla="*/ 29 h 37"/>
                    <a:gd name="T26" fmla="*/ 43 w 43"/>
                    <a:gd name="T27" fmla="*/ 27 h 37"/>
                    <a:gd name="T28" fmla="*/ 32 w 43"/>
                    <a:gd name="T29" fmla="*/ 30 h 37"/>
                    <a:gd name="T30" fmla="*/ 29 w 43"/>
                    <a:gd name="T31" fmla="*/ 31 h 37"/>
                    <a:gd name="T32" fmla="*/ 25 w 43"/>
                    <a:gd name="T33" fmla="*/ 31 h 37"/>
                    <a:gd name="T34" fmla="*/ 24 w 43"/>
                    <a:gd name="T35" fmla="*/ 31 h 37"/>
                    <a:gd name="T36" fmla="*/ 19 w 43"/>
                    <a:gd name="T37" fmla="*/ 28 h 37"/>
                    <a:gd name="T38" fmla="*/ 19 w 43"/>
                    <a:gd name="T39" fmla="*/ 28 h 37"/>
                    <a:gd name="T40" fmla="*/ 16 w 43"/>
                    <a:gd name="T41" fmla="*/ 23 h 37"/>
                    <a:gd name="T42" fmla="*/ 5 w 4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7">
                      <a:moveTo>
                        <a:pt x="5" y="0"/>
                      </a:moveTo>
                      <a:lnTo>
                        <a:pt x="0" y="3"/>
                      </a:lnTo>
                      <a:lnTo>
                        <a:pt x="11" y="26"/>
                      </a:lnTo>
                      <a:lnTo>
                        <a:pt x="12" y="26"/>
                      </a:lnTo>
                      <a:lnTo>
                        <a:pt x="14" y="31"/>
                      </a:lnTo>
                      <a:lnTo>
                        <a:pt x="15" y="31"/>
                      </a:lnTo>
                      <a:lnTo>
                        <a:pt x="18" y="35"/>
                      </a:lnTo>
                      <a:lnTo>
                        <a:pt x="19" y="36"/>
                      </a:lnTo>
                      <a:lnTo>
                        <a:pt x="26" y="37"/>
                      </a:lnTo>
                      <a:lnTo>
                        <a:pt x="29" y="36"/>
                      </a:lnTo>
                      <a:lnTo>
                        <a:pt x="34" y="34"/>
                      </a:lnTo>
                      <a:lnTo>
                        <a:pt x="39" y="32"/>
                      </a:lnTo>
                      <a:lnTo>
                        <a:pt x="42" y="29"/>
                      </a:lnTo>
                      <a:lnTo>
                        <a:pt x="43" y="27"/>
                      </a:lnTo>
                      <a:lnTo>
                        <a:pt x="32" y="30"/>
                      </a:lnTo>
                      <a:lnTo>
                        <a:pt x="29" y="31"/>
                      </a:lnTo>
                      <a:lnTo>
                        <a:pt x="25" y="31"/>
                      </a:lnTo>
                      <a:lnTo>
                        <a:pt x="24" y="31"/>
                      </a:lnTo>
                      <a:lnTo>
                        <a:pt x="19" y="28"/>
                      </a:lnTo>
                      <a:lnTo>
                        <a:pt x="19" y="28"/>
                      </a:lnTo>
                      <a:lnTo>
                        <a:pt x="16" y="2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1" name="Freeform 3969"/>
                <p:cNvSpPr>
                  <a:spLocks/>
                </p:cNvSpPr>
                <p:nvPr/>
              </p:nvSpPr>
              <p:spPr bwMode="auto">
                <a:xfrm>
                  <a:off x="1494" y="1633"/>
                  <a:ext cx="3" cy="6"/>
                </a:xfrm>
                <a:custGeom>
                  <a:avLst/>
                  <a:gdLst>
                    <a:gd name="T0" fmla="*/ 5 w 19"/>
                    <a:gd name="T1" fmla="*/ 0 h 42"/>
                    <a:gd name="T2" fmla="*/ 0 w 19"/>
                    <a:gd name="T3" fmla="*/ 3 h 42"/>
                    <a:gd name="T4" fmla="*/ 11 w 19"/>
                    <a:gd name="T5" fmla="*/ 25 h 42"/>
                    <a:gd name="T6" fmla="*/ 11 w 19"/>
                    <a:gd name="T7" fmla="*/ 26 h 42"/>
                    <a:gd name="T8" fmla="*/ 14 w 19"/>
                    <a:gd name="T9" fmla="*/ 31 h 42"/>
                    <a:gd name="T10" fmla="*/ 14 w 19"/>
                    <a:gd name="T11" fmla="*/ 31 h 42"/>
                    <a:gd name="T12" fmla="*/ 13 w 19"/>
                    <a:gd name="T13" fmla="*/ 38 h 42"/>
                    <a:gd name="T14" fmla="*/ 11 w 19"/>
                    <a:gd name="T15" fmla="*/ 39 h 42"/>
                    <a:gd name="T16" fmla="*/ 7 w 19"/>
                    <a:gd name="T17" fmla="*/ 42 h 42"/>
                    <a:gd name="T18" fmla="*/ 18 w 19"/>
                    <a:gd name="T19" fmla="*/ 39 h 42"/>
                    <a:gd name="T20" fmla="*/ 19 w 19"/>
                    <a:gd name="T21" fmla="*/ 33 h 42"/>
                    <a:gd name="T22" fmla="*/ 19 w 19"/>
                    <a:gd name="T23" fmla="*/ 33 h 42"/>
                    <a:gd name="T24" fmla="*/ 19 w 19"/>
                    <a:gd name="T25" fmla="*/ 28 h 42"/>
                    <a:gd name="T26" fmla="*/ 19 w 19"/>
                    <a:gd name="T27" fmla="*/ 27 h 42"/>
                    <a:gd name="T28" fmla="*/ 16 w 19"/>
                    <a:gd name="T29" fmla="*/ 22 h 42"/>
                    <a:gd name="T30" fmla="*/ 5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5" y="0"/>
                      </a:moveTo>
                      <a:lnTo>
                        <a:pt x="0" y="3"/>
                      </a:lnTo>
                      <a:lnTo>
                        <a:pt x="11" y="25"/>
                      </a:lnTo>
                      <a:lnTo>
                        <a:pt x="11" y="26"/>
                      </a:lnTo>
                      <a:lnTo>
                        <a:pt x="14" y="31"/>
                      </a:lnTo>
                      <a:lnTo>
                        <a:pt x="14" y="31"/>
                      </a:lnTo>
                      <a:lnTo>
                        <a:pt x="13" y="38"/>
                      </a:lnTo>
                      <a:lnTo>
                        <a:pt x="11" y="39"/>
                      </a:lnTo>
                      <a:lnTo>
                        <a:pt x="7" y="42"/>
                      </a:lnTo>
                      <a:lnTo>
                        <a:pt x="18" y="39"/>
                      </a:lnTo>
                      <a:lnTo>
                        <a:pt x="19" y="33"/>
                      </a:lnTo>
                      <a:lnTo>
                        <a:pt x="19" y="33"/>
                      </a:lnTo>
                      <a:lnTo>
                        <a:pt x="19" y="28"/>
                      </a:lnTo>
                      <a:lnTo>
                        <a:pt x="19" y="27"/>
                      </a:lnTo>
                      <a:lnTo>
                        <a:pt x="16"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2" name="Freeform 3970"/>
                <p:cNvSpPr>
                  <a:spLocks/>
                </p:cNvSpPr>
                <p:nvPr/>
              </p:nvSpPr>
              <p:spPr bwMode="auto">
                <a:xfrm>
                  <a:off x="1501" y="1633"/>
                  <a:ext cx="3" cy="3"/>
                </a:xfrm>
                <a:custGeom>
                  <a:avLst/>
                  <a:gdLst>
                    <a:gd name="T0" fmla="*/ 6 w 12"/>
                    <a:gd name="T1" fmla="*/ 1 h 17"/>
                    <a:gd name="T2" fmla="*/ 7 w 12"/>
                    <a:gd name="T3" fmla="*/ 5 h 17"/>
                    <a:gd name="T4" fmla="*/ 6 w 12"/>
                    <a:gd name="T5" fmla="*/ 10 h 17"/>
                    <a:gd name="T6" fmla="*/ 5 w 12"/>
                    <a:gd name="T7" fmla="*/ 13 h 17"/>
                    <a:gd name="T8" fmla="*/ 0 w 12"/>
                    <a:gd name="T9" fmla="*/ 17 h 17"/>
                    <a:gd name="T10" fmla="*/ 11 w 12"/>
                    <a:gd name="T11" fmla="*/ 11 h 17"/>
                    <a:gd name="T12" fmla="*/ 12 w 12"/>
                    <a:gd name="T13" fmla="*/ 6 h 17"/>
                    <a:gd name="T14" fmla="*/ 12 w 12"/>
                    <a:gd name="T15" fmla="*/ 0 h 17"/>
                    <a:gd name="T16" fmla="*/ 6 w 12"/>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7">
                      <a:moveTo>
                        <a:pt x="6" y="1"/>
                      </a:moveTo>
                      <a:lnTo>
                        <a:pt x="7" y="5"/>
                      </a:lnTo>
                      <a:lnTo>
                        <a:pt x="6" y="10"/>
                      </a:lnTo>
                      <a:lnTo>
                        <a:pt x="5" y="13"/>
                      </a:lnTo>
                      <a:lnTo>
                        <a:pt x="0" y="17"/>
                      </a:lnTo>
                      <a:lnTo>
                        <a:pt x="11" y="11"/>
                      </a:lnTo>
                      <a:lnTo>
                        <a:pt x="12" y="6"/>
                      </a:lnTo>
                      <a:lnTo>
                        <a:pt x="12"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3" name="Freeform 3971"/>
                <p:cNvSpPr>
                  <a:spLocks/>
                </p:cNvSpPr>
                <p:nvPr/>
              </p:nvSpPr>
              <p:spPr bwMode="auto">
                <a:xfrm>
                  <a:off x="1499" y="1630"/>
                  <a:ext cx="3" cy="2"/>
                </a:xfrm>
                <a:custGeom>
                  <a:avLst/>
                  <a:gdLst>
                    <a:gd name="T0" fmla="*/ 8 w 19"/>
                    <a:gd name="T1" fmla="*/ 0 h 10"/>
                    <a:gd name="T2" fmla="*/ 0 w 19"/>
                    <a:gd name="T3" fmla="*/ 7 h 10"/>
                    <a:gd name="T4" fmla="*/ 2 w 19"/>
                    <a:gd name="T5" fmla="*/ 7 h 10"/>
                    <a:gd name="T6" fmla="*/ 7 w 19"/>
                    <a:gd name="T7" fmla="*/ 6 h 10"/>
                    <a:gd name="T8" fmla="*/ 9 w 19"/>
                    <a:gd name="T9" fmla="*/ 7 h 10"/>
                    <a:gd name="T10" fmla="*/ 14 w 19"/>
                    <a:gd name="T11" fmla="*/ 10 h 10"/>
                    <a:gd name="T12" fmla="*/ 19 w 19"/>
                    <a:gd name="T13" fmla="*/ 7 h 10"/>
                    <a:gd name="T14" fmla="*/ 19 w 19"/>
                    <a:gd name="T15" fmla="*/ 7 h 10"/>
                    <a:gd name="T16" fmla="*/ 14 w 19"/>
                    <a:gd name="T17" fmla="*/ 3 h 10"/>
                    <a:gd name="T18" fmla="*/ 8 w 1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8" y="0"/>
                      </a:moveTo>
                      <a:lnTo>
                        <a:pt x="0" y="7"/>
                      </a:lnTo>
                      <a:lnTo>
                        <a:pt x="2" y="7"/>
                      </a:lnTo>
                      <a:lnTo>
                        <a:pt x="7" y="6"/>
                      </a:lnTo>
                      <a:lnTo>
                        <a:pt x="9" y="7"/>
                      </a:lnTo>
                      <a:lnTo>
                        <a:pt x="14" y="10"/>
                      </a:lnTo>
                      <a:lnTo>
                        <a:pt x="19" y="7"/>
                      </a:lnTo>
                      <a:lnTo>
                        <a:pt x="19" y="7"/>
                      </a:lnTo>
                      <a:lnTo>
                        <a:pt x="14" y="3"/>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4" name="Freeform 3972"/>
                <p:cNvSpPr>
                  <a:spLocks/>
                </p:cNvSpPr>
                <p:nvPr/>
              </p:nvSpPr>
              <p:spPr bwMode="auto">
                <a:xfrm>
                  <a:off x="1497" y="1630"/>
                  <a:ext cx="6" cy="7"/>
                </a:xfrm>
                <a:custGeom>
                  <a:avLst/>
                  <a:gdLst>
                    <a:gd name="T0" fmla="*/ 11 w 39"/>
                    <a:gd name="T1" fmla="*/ 3 h 45"/>
                    <a:gd name="T2" fmla="*/ 6 w 39"/>
                    <a:gd name="T3" fmla="*/ 6 h 45"/>
                    <a:gd name="T4" fmla="*/ 3 w 39"/>
                    <a:gd name="T5" fmla="*/ 10 h 45"/>
                    <a:gd name="T6" fmla="*/ 0 w 39"/>
                    <a:gd name="T7" fmla="*/ 14 h 45"/>
                    <a:gd name="T8" fmla="*/ 0 w 39"/>
                    <a:gd name="T9" fmla="*/ 15 h 45"/>
                    <a:gd name="T10" fmla="*/ 0 w 39"/>
                    <a:gd name="T11" fmla="*/ 21 h 45"/>
                    <a:gd name="T12" fmla="*/ 0 w 39"/>
                    <a:gd name="T13" fmla="*/ 26 h 45"/>
                    <a:gd name="T14" fmla="*/ 2 w 39"/>
                    <a:gd name="T15" fmla="*/ 31 h 45"/>
                    <a:gd name="T16" fmla="*/ 5 w 39"/>
                    <a:gd name="T17" fmla="*/ 37 h 45"/>
                    <a:gd name="T18" fmla="*/ 10 w 39"/>
                    <a:gd name="T19" fmla="*/ 40 h 45"/>
                    <a:gd name="T20" fmla="*/ 14 w 39"/>
                    <a:gd name="T21" fmla="*/ 43 h 45"/>
                    <a:gd name="T22" fmla="*/ 15 w 39"/>
                    <a:gd name="T23" fmla="*/ 44 h 45"/>
                    <a:gd name="T24" fmla="*/ 19 w 39"/>
                    <a:gd name="T25" fmla="*/ 45 h 45"/>
                    <a:gd name="T26" fmla="*/ 24 w 39"/>
                    <a:gd name="T27" fmla="*/ 44 h 45"/>
                    <a:gd name="T28" fmla="*/ 31 w 39"/>
                    <a:gd name="T29" fmla="*/ 42 h 45"/>
                    <a:gd name="T30" fmla="*/ 31 w 39"/>
                    <a:gd name="T31" fmla="*/ 42 h 45"/>
                    <a:gd name="T32" fmla="*/ 36 w 39"/>
                    <a:gd name="T33" fmla="*/ 39 h 45"/>
                    <a:gd name="T34" fmla="*/ 39 w 39"/>
                    <a:gd name="T35" fmla="*/ 35 h 45"/>
                    <a:gd name="T36" fmla="*/ 39 w 39"/>
                    <a:gd name="T37" fmla="*/ 33 h 45"/>
                    <a:gd name="T38" fmla="*/ 28 w 39"/>
                    <a:gd name="T39" fmla="*/ 39 h 45"/>
                    <a:gd name="T40" fmla="*/ 22 w 39"/>
                    <a:gd name="T41" fmla="*/ 40 h 45"/>
                    <a:gd name="T42" fmla="*/ 17 w 39"/>
                    <a:gd name="T43" fmla="*/ 39 h 45"/>
                    <a:gd name="T44" fmla="*/ 15 w 39"/>
                    <a:gd name="T45" fmla="*/ 38 h 45"/>
                    <a:gd name="T46" fmla="*/ 11 w 39"/>
                    <a:gd name="T47" fmla="*/ 35 h 45"/>
                    <a:gd name="T48" fmla="*/ 7 w 39"/>
                    <a:gd name="T49" fmla="*/ 29 h 45"/>
                    <a:gd name="T50" fmla="*/ 6 w 39"/>
                    <a:gd name="T51" fmla="*/ 27 h 45"/>
                    <a:gd name="T52" fmla="*/ 5 w 39"/>
                    <a:gd name="T53" fmla="*/ 22 h 45"/>
                    <a:gd name="T54" fmla="*/ 5 w 39"/>
                    <a:gd name="T55" fmla="*/ 16 h 45"/>
                    <a:gd name="T56" fmla="*/ 5 w 39"/>
                    <a:gd name="T57" fmla="*/ 15 h 45"/>
                    <a:gd name="T58" fmla="*/ 8 w 39"/>
                    <a:gd name="T59" fmla="*/ 11 h 45"/>
                    <a:gd name="T60" fmla="*/ 13 w 39"/>
                    <a:gd name="T61" fmla="*/ 7 h 45"/>
                    <a:gd name="T62" fmla="*/ 21 w 39"/>
                    <a:gd name="T63" fmla="*/ 0 h 45"/>
                    <a:gd name="T64" fmla="*/ 16 w 39"/>
                    <a:gd name="T65" fmla="*/ 0 h 45"/>
                    <a:gd name="T66" fmla="*/ 11 w 39"/>
                    <a:gd name="T6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5">
                      <a:moveTo>
                        <a:pt x="11" y="3"/>
                      </a:moveTo>
                      <a:lnTo>
                        <a:pt x="6" y="6"/>
                      </a:lnTo>
                      <a:lnTo>
                        <a:pt x="3" y="10"/>
                      </a:lnTo>
                      <a:lnTo>
                        <a:pt x="0" y="14"/>
                      </a:lnTo>
                      <a:lnTo>
                        <a:pt x="0" y="15"/>
                      </a:lnTo>
                      <a:lnTo>
                        <a:pt x="0" y="21"/>
                      </a:lnTo>
                      <a:lnTo>
                        <a:pt x="0" y="26"/>
                      </a:lnTo>
                      <a:lnTo>
                        <a:pt x="2" y="31"/>
                      </a:lnTo>
                      <a:lnTo>
                        <a:pt x="5" y="37"/>
                      </a:lnTo>
                      <a:lnTo>
                        <a:pt x="10" y="40"/>
                      </a:lnTo>
                      <a:lnTo>
                        <a:pt x="14" y="43"/>
                      </a:lnTo>
                      <a:lnTo>
                        <a:pt x="15" y="44"/>
                      </a:lnTo>
                      <a:lnTo>
                        <a:pt x="19" y="45"/>
                      </a:lnTo>
                      <a:lnTo>
                        <a:pt x="24" y="44"/>
                      </a:lnTo>
                      <a:lnTo>
                        <a:pt x="31" y="42"/>
                      </a:lnTo>
                      <a:lnTo>
                        <a:pt x="31" y="42"/>
                      </a:lnTo>
                      <a:lnTo>
                        <a:pt x="36" y="39"/>
                      </a:lnTo>
                      <a:lnTo>
                        <a:pt x="39" y="35"/>
                      </a:lnTo>
                      <a:lnTo>
                        <a:pt x="39" y="33"/>
                      </a:lnTo>
                      <a:lnTo>
                        <a:pt x="28" y="39"/>
                      </a:lnTo>
                      <a:lnTo>
                        <a:pt x="22" y="40"/>
                      </a:lnTo>
                      <a:lnTo>
                        <a:pt x="17" y="39"/>
                      </a:lnTo>
                      <a:lnTo>
                        <a:pt x="15" y="38"/>
                      </a:lnTo>
                      <a:lnTo>
                        <a:pt x="11" y="35"/>
                      </a:lnTo>
                      <a:lnTo>
                        <a:pt x="7" y="29"/>
                      </a:lnTo>
                      <a:lnTo>
                        <a:pt x="6" y="27"/>
                      </a:lnTo>
                      <a:lnTo>
                        <a:pt x="5" y="22"/>
                      </a:lnTo>
                      <a:lnTo>
                        <a:pt x="5" y="16"/>
                      </a:lnTo>
                      <a:lnTo>
                        <a:pt x="5" y="15"/>
                      </a:lnTo>
                      <a:lnTo>
                        <a:pt x="8" y="11"/>
                      </a:lnTo>
                      <a:lnTo>
                        <a:pt x="13" y="7"/>
                      </a:lnTo>
                      <a:lnTo>
                        <a:pt x="21" y="0"/>
                      </a:lnTo>
                      <a:lnTo>
                        <a:pt x="16" y="0"/>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5" name="Freeform 3973"/>
                <p:cNvSpPr>
                  <a:spLocks/>
                </p:cNvSpPr>
                <p:nvPr/>
              </p:nvSpPr>
              <p:spPr bwMode="auto">
                <a:xfrm>
                  <a:off x="1502" y="1628"/>
                  <a:ext cx="8" cy="6"/>
                </a:xfrm>
                <a:custGeom>
                  <a:avLst/>
                  <a:gdLst>
                    <a:gd name="T0" fmla="*/ 5 w 44"/>
                    <a:gd name="T1" fmla="*/ 0 h 36"/>
                    <a:gd name="T2" fmla="*/ 0 w 44"/>
                    <a:gd name="T3" fmla="*/ 2 h 36"/>
                    <a:gd name="T4" fmla="*/ 12 w 44"/>
                    <a:gd name="T5" fmla="*/ 24 h 36"/>
                    <a:gd name="T6" fmla="*/ 12 w 44"/>
                    <a:gd name="T7" fmla="*/ 25 h 36"/>
                    <a:gd name="T8" fmla="*/ 15 w 44"/>
                    <a:gd name="T9" fmla="*/ 31 h 36"/>
                    <a:gd name="T10" fmla="*/ 15 w 44"/>
                    <a:gd name="T11" fmla="*/ 31 h 36"/>
                    <a:gd name="T12" fmla="*/ 19 w 44"/>
                    <a:gd name="T13" fmla="*/ 35 h 36"/>
                    <a:gd name="T14" fmla="*/ 20 w 44"/>
                    <a:gd name="T15" fmla="*/ 35 h 36"/>
                    <a:gd name="T16" fmla="*/ 26 w 44"/>
                    <a:gd name="T17" fmla="*/ 36 h 36"/>
                    <a:gd name="T18" fmla="*/ 29 w 44"/>
                    <a:gd name="T19" fmla="*/ 36 h 36"/>
                    <a:gd name="T20" fmla="*/ 35 w 44"/>
                    <a:gd name="T21" fmla="*/ 34 h 36"/>
                    <a:gd name="T22" fmla="*/ 38 w 44"/>
                    <a:gd name="T23" fmla="*/ 32 h 36"/>
                    <a:gd name="T24" fmla="*/ 43 w 44"/>
                    <a:gd name="T25" fmla="*/ 27 h 36"/>
                    <a:gd name="T26" fmla="*/ 44 w 44"/>
                    <a:gd name="T27" fmla="*/ 26 h 36"/>
                    <a:gd name="T28" fmla="*/ 32 w 44"/>
                    <a:gd name="T29" fmla="*/ 30 h 36"/>
                    <a:gd name="T30" fmla="*/ 30 w 44"/>
                    <a:gd name="T31" fmla="*/ 31 h 36"/>
                    <a:gd name="T32" fmla="*/ 24 w 44"/>
                    <a:gd name="T33" fmla="*/ 31 h 36"/>
                    <a:gd name="T34" fmla="*/ 24 w 44"/>
                    <a:gd name="T35" fmla="*/ 31 h 36"/>
                    <a:gd name="T36" fmla="*/ 20 w 44"/>
                    <a:gd name="T37" fmla="*/ 27 h 36"/>
                    <a:gd name="T38" fmla="*/ 19 w 44"/>
                    <a:gd name="T39" fmla="*/ 27 h 36"/>
                    <a:gd name="T40" fmla="*/ 16 w 44"/>
                    <a:gd name="T41" fmla="*/ 22 h 36"/>
                    <a:gd name="T42" fmla="*/ 5 w 44"/>
                    <a:gd name="T4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6">
                      <a:moveTo>
                        <a:pt x="5" y="0"/>
                      </a:moveTo>
                      <a:lnTo>
                        <a:pt x="0" y="2"/>
                      </a:lnTo>
                      <a:lnTo>
                        <a:pt x="12" y="24"/>
                      </a:lnTo>
                      <a:lnTo>
                        <a:pt x="12" y="25"/>
                      </a:lnTo>
                      <a:lnTo>
                        <a:pt x="15" y="31"/>
                      </a:lnTo>
                      <a:lnTo>
                        <a:pt x="15" y="31"/>
                      </a:lnTo>
                      <a:lnTo>
                        <a:pt x="19" y="35"/>
                      </a:lnTo>
                      <a:lnTo>
                        <a:pt x="20" y="35"/>
                      </a:lnTo>
                      <a:lnTo>
                        <a:pt x="26" y="36"/>
                      </a:lnTo>
                      <a:lnTo>
                        <a:pt x="29" y="36"/>
                      </a:lnTo>
                      <a:lnTo>
                        <a:pt x="35" y="34"/>
                      </a:lnTo>
                      <a:lnTo>
                        <a:pt x="38" y="32"/>
                      </a:lnTo>
                      <a:lnTo>
                        <a:pt x="43" y="27"/>
                      </a:lnTo>
                      <a:lnTo>
                        <a:pt x="44" y="26"/>
                      </a:lnTo>
                      <a:lnTo>
                        <a:pt x="32" y="30"/>
                      </a:lnTo>
                      <a:lnTo>
                        <a:pt x="30" y="31"/>
                      </a:lnTo>
                      <a:lnTo>
                        <a:pt x="24" y="31"/>
                      </a:lnTo>
                      <a:lnTo>
                        <a:pt x="24" y="31"/>
                      </a:lnTo>
                      <a:lnTo>
                        <a:pt x="20" y="27"/>
                      </a:lnTo>
                      <a:lnTo>
                        <a:pt x="19" y="27"/>
                      </a:lnTo>
                      <a:lnTo>
                        <a:pt x="16" y="2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6" name="Freeform 3974"/>
                <p:cNvSpPr>
                  <a:spLocks/>
                </p:cNvSpPr>
                <p:nvPr/>
              </p:nvSpPr>
              <p:spPr bwMode="auto">
                <a:xfrm>
                  <a:off x="1507" y="1626"/>
                  <a:ext cx="3" cy="7"/>
                </a:xfrm>
                <a:custGeom>
                  <a:avLst/>
                  <a:gdLst>
                    <a:gd name="T0" fmla="*/ 4 w 19"/>
                    <a:gd name="T1" fmla="*/ 0 h 43"/>
                    <a:gd name="T2" fmla="*/ 0 w 19"/>
                    <a:gd name="T3" fmla="*/ 3 h 43"/>
                    <a:gd name="T4" fmla="*/ 10 w 19"/>
                    <a:gd name="T5" fmla="*/ 25 h 43"/>
                    <a:gd name="T6" fmla="*/ 11 w 19"/>
                    <a:gd name="T7" fmla="*/ 27 h 43"/>
                    <a:gd name="T8" fmla="*/ 13 w 19"/>
                    <a:gd name="T9" fmla="*/ 32 h 43"/>
                    <a:gd name="T10" fmla="*/ 13 w 19"/>
                    <a:gd name="T11" fmla="*/ 32 h 43"/>
                    <a:gd name="T12" fmla="*/ 12 w 19"/>
                    <a:gd name="T13" fmla="*/ 37 h 43"/>
                    <a:gd name="T14" fmla="*/ 11 w 19"/>
                    <a:gd name="T15" fmla="*/ 39 h 43"/>
                    <a:gd name="T16" fmla="*/ 6 w 19"/>
                    <a:gd name="T17" fmla="*/ 43 h 43"/>
                    <a:gd name="T18" fmla="*/ 18 w 19"/>
                    <a:gd name="T19" fmla="*/ 39 h 43"/>
                    <a:gd name="T20" fmla="*/ 19 w 19"/>
                    <a:gd name="T21" fmla="*/ 34 h 43"/>
                    <a:gd name="T22" fmla="*/ 19 w 19"/>
                    <a:gd name="T23" fmla="*/ 34 h 43"/>
                    <a:gd name="T24" fmla="*/ 18 w 19"/>
                    <a:gd name="T25" fmla="*/ 28 h 43"/>
                    <a:gd name="T26" fmla="*/ 18 w 19"/>
                    <a:gd name="T27" fmla="*/ 28 h 43"/>
                    <a:gd name="T28" fmla="*/ 16 w 19"/>
                    <a:gd name="T29" fmla="*/ 22 h 43"/>
                    <a:gd name="T30" fmla="*/ 4 w 19"/>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3">
                      <a:moveTo>
                        <a:pt x="4" y="0"/>
                      </a:moveTo>
                      <a:lnTo>
                        <a:pt x="0" y="3"/>
                      </a:lnTo>
                      <a:lnTo>
                        <a:pt x="10" y="25"/>
                      </a:lnTo>
                      <a:lnTo>
                        <a:pt x="11" y="27"/>
                      </a:lnTo>
                      <a:lnTo>
                        <a:pt x="13" y="32"/>
                      </a:lnTo>
                      <a:lnTo>
                        <a:pt x="13" y="32"/>
                      </a:lnTo>
                      <a:lnTo>
                        <a:pt x="12" y="37"/>
                      </a:lnTo>
                      <a:lnTo>
                        <a:pt x="11" y="39"/>
                      </a:lnTo>
                      <a:lnTo>
                        <a:pt x="6" y="43"/>
                      </a:lnTo>
                      <a:lnTo>
                        <a:pt x="18" y="39"/>
                      </a:lnTo>
                      <a:lnTo>
                        <a:pt x="19" y="34"/>
                      </a:lnTo>
                      <a:lnTo>
                        <a:pt x="19" y="34"/>
                      </a:lnTo>
                      <a:lnTo>
                        <a:pt x="18" y="28"/>
                      </a:lnTo>
                      <a:lnTo>
                        <a:pt x="18" y="28"/>
                      </a:lnTo>
                      <a:lnTo>
                        <a:pt x="16" y="2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7" name="Freeform 3975"/>
                <p:cNvSpPr>
                  <a:spLocks/>
                </p:cNvSpPr>
                <p:nvPr/>
              </p:nvSpPr>
              <p:spPr bwMode="auto">
                <a:xfrm>
                  <a:off x="1512" y="1623"/>
                  <a:ext cx="3" cy="8"/>
                </a:xfrm>
                <a:custGeom>
                  <a:avLst/>
                  <a:gdLst>
                    <a:gd name="T0" fmla="*/ 9 w 13"/>
                    <a:gd name="T1" fmla="*/ 0 h 48"/>
                    <a:gd name="T2" fmla="*/ 3 w 13"/>
                    <a:gd name="T3" fmla="*/ 2 h 48"/>
                    <a:gd name="T4" fmla="*/ 3 w 13"/>
                    <a:gd name="T5" fmla="*/ 4 h 48"/>
                    <a:gd name="T6" fmla="*/ 2 w 13"/>
                    <a:gd name="T7" fmla="*/ 13 h 48"/>
                    <a:gd name="T8" fmla="*/ 1 w 13"/>
                    <a:gd name="T9" fmla="*/ 19 h 48"/>
                    <a:gd name="T10" fmla="*/ 1 w 13"/>
                    <a:gd name="T11" fmla="*/ 24 h 48"/>
                    <a:gd name="T12" fmla="*/ 1 w 13"/>
                    <a:gd name="T13" fmla="*/ 26 h 48"/>
                    <a:gd name="T14" fmla="*/ 0 w 13"/>
                    <a:gd name="T15" fmla="*/ 32 h 48"/>
                    <a:gd name="T16" fmla="*/ 8 w 13"/>
                    <a:gd name="T17" fmla="*/ 48 h 48"/>
                    <a:gd name="T18" fmla="*/ 13 w 13"/>
                    <a:gd name="T19" fmla="*/ 46 h 48"/>
                    <a:gd name="T20" fmla="*/ 5 w 13"/>
                    <a:gd name="T21" fmla="*/ 30 h 48"/>
                    <a:gd name="T22" fmla="*/ 9 w 1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48">
                      <a:moveTo>
                        <a:pt x="9" y="0"/>
                      </a:moveTo>
                      <a:lnTo>
                        <a:pt x="3" y="2"/>
                      </a:lnTo>
                      <a:lnTo>
                        <a:pt x="3" y="4"/>
                      </a:lnTo>
                      <a:lnTo>
                        <a:pt x="2" y="13"/>
                      </a:lnTo>
                      <a:lnTo>
                        <a:pt x="1" y="19"/>
                      </a:lnTo>
                      <a:lnTo>
                        <a:pt x="1" y="24"/>
                      </a:lnTo>
                      <a:lnTo>
                        <a:pt x="1" y="26"/>
                      </a:lnTo>
                      <a:lnTo>
                        <a:pt x="0" y="32"/>
                      </a:lnTo>
                      <a:lnTo>
                        <a:pt x="8" y="48"/>
                      </a:lnTo>
                      <a:lnTo>
                        <a:pt x="13" y="46"/>
                      </a:lnTo>
                      <a:lnTo>
                        <a:pt x="5" y="30"/>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8" name="Freeform 3976"/>
                <p:cNvSpPr>
                  <a:spLocks/>
                </p:cNvSpPr>
                <p:nvPr/>
              </p:nvSpPr>
              <p:spPr bwMode="auto">
                <a:xfrm>
                  <a:off x="1508" y="1625"/>
                  <a:ext cx="5" cy="3"/>
                </a:xfrm>
                <a:custGeom>
                  <a:avLst/>
                  <a:gdLst>
                    <a:gd name="T0" fmla="*/ 5 w 27"/>
                    <a:gd name="T1" fmla="*/ 0 h 18"/>
                    <a:gd name="T2" fmla="*/ 0 w 27"/>
                    <a:gd name="T3" fmla="*/ 3 h 18"/>
                    <a:gd name="T4" fmla="*/ 26 w 27"/>
                    <a:gd name="T5" fmla="*/ 18 h 18"/>
                    <a:gd name="T6" fmla="*/ 27 w 27"/>
                    <a:gd name="T7" fmla="*/ 12 h 18"/>
                    <a:gd name="T8" fmla="*/ 26 w 27"/>
                    <a:gd name="T9" fmla="*/ 11 h 18"/>
                    <a:gd name="T10" fmla="*/ 20 w 27"/>
                    <a:gd name="T11" fmla="*/ 8 h 18"/>
                    <a:gd name="T12" fmla="*/ 5 w 27"/>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7" h="18">
                      <a:moveTo>
                        <a:pt x="5" y="0"/>
                      </a:moveTo>
                      <a:lnTo>
                        <a:pt x="0" y="3"/>
                      </a:lnTo>
                      <a:lnTo>
                        <a:pt x="26" y="18"/>
                      </a:lnTo>
                      <a:lnTo>
                        <a:pt x="27" y="12"/>
                      </a:lnTo>
                      <a:lnTo>
                        <a:pt x="26" y="11"/>
                      </a:lnTo>
                      <a:lnTo>
                        <a:pt x="20"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9" name="Freeform 3977"/>
                <p:cNvSpPr>
                  <a:spLocks/>
                </p:cNvSpPr>
                <p:nvPr/>
              </p:nvSpPr>
              <p:spPr bwMode="auto">
                <a:xfrm>
                  <a:off x="1517" y="1621"/>
                  <a:ext cx="3" cy="8"/>
                </a:xfrm>
                <a:custGeom>
                  <a:avLst/>
                  <a:gdLst>
                    <a:gd name="T0" fmla="*/ 6 w 24"/>
                    <a:gd name="T1" fmla="*/ 0 h 48"/>
                    <a:gd name="T2" fmla="*/ 0 w 24"/>
                    <a:gd name="T3" fmla="*/ 3 h 48"/>
                    <a:gd name="T4" fmla="*/ 4 w 24"/>
                    <a:gd name="T5" fmla="*/ 48 h 48"/>
                    <a:gd name="T6" fmla="*/ 10 w 24"/>
                    <a:gd name="T7" fmla="*/ 46 h 48"/>
                    <a:gd name="T8" fmla="*/ 8 w 24"/>
                    <a:gd name="T9" fmla="*/ 32 h 48"/>
                    <a:gd name="T10" fmla="*/ 24 w 24"/>
                    <a:gd name="T11" fmla="*/ 24 h 48"/>
                    <a:gd name="T12" fmla="*/ 8 w 24"/>
                    <a:gd name="T13" fmla="*/ 28 h 48"/>
                    <a:gd name="T14" fmla="*/ 6 w 24"/>
                    <a:gd name="T15" fmla="*/ 14 h 48"/>
                    <a:gd name="T16" fmla="*/ 6 w 24"/>
                    <a:gd name="T17" fmla="*/ 11 h 48"/>
                    <a:gd name="T18" fmla="*/ 4 w 24"/>
                    <a:gd name="T19" fmla="*/ 5 h 48"/>
                    <a:gd name="T20" fmla="*/ 4 w 24"/>
                    <a:gd name="T21" fmla="*/ 5 h 48"/>
                    <a:gd name="T22" fmla="*/ 6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6" y="0"/>
                      </a:moveTo>
                      <a:lnTo>
                        <a:pt x="0" y="3"/>
                      </a:lnTo>
                      <a:lnTo>
                        <a:pt x="4" y="48"/>
                      </a:lnTo>
                      <a:lnTo>
                        <a:pt x="10" y="46"/>
                      </a:lnTo>
                      <a:lnTo>
                        <a:pt x="8" y="32"/>
                      </a:lnTo>
                      <a:lnTo>
                        <a:pt x="24" y="24"/>
                      </a:lnTo>
                      <a:lnTo>
                        <a:pt x="8" y="28"/>
                      </a:lnTo>
                      <a:lnTo>
                        <a:pt x="6" y="14"/>
                      </a:lnTo>
                      <a:lnTo>
                        <a:pt x="6" y="11"/>
                      </a:lnTo>
                      <a:lnTo>
                        <a:pt x="4" y="5"/>
                      </a:lnTo>
                      <a:lnTo>
                        <a:pt x="4"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0" name="Freeform 3978"/>
                <p:cNvSpPr>
                  <a:spLocks/>
                </p:cNvSpPr>
                <p:nvPr/>
              </p:nvSpPr>
              <p:spPr bwMode="auto">
                <a:xfrm>
                  <a:off x="1517" y="1621"/>
                  <a:ext cx="6" cy="6"/>
                </a:xfrm>
                <a:custGeom>
                  <a:avLst/>
                  <a:gdLst>
                    <a:gd name="T0" fmla="*/ 2 w 36"/>
                    <a:gd name="T1" fmla="*/ 0 h 33"/>
                    <a:gd name="T2" fmla="*/ 0 w 36"/>
                    <a:gd name="T3" fmla="*/ 5 h 33"/>
                    <a:gd name="T4" fmla="*/ 4 w 36"/>
                    <a:gd name="T5" fmla="*/ 10 h 33"/>
                    <a:gd name="T6" fmla="*/ 6 w 36"/>
                    <a:gd name="T7" fmla="*/ 11 h 33"/>
                    <a:gd name="T8" fmla="*/ 10 w 36"/>
                    <a:gd name="T9" fmla="*/ 15 h 33"/>
                    <a:gd name="T10" fmla="*/ 16 w 36"/>
                    <a:gd name="T11" fmla="*/ 20 h 33"/>
                    <a:gd name="T12" fmla="*/ 4 w 36"/>
                    <a:gd name="T13" fmla="*/ 28 h 33"/>
                    <a:gd name="T14" fmla="*/ 20 w 36"/>
                    <a:gd name="T15" fmla="*/ 24 h 33"/>
                    <a:gd name="T16" fmla="*/ 30 w 36"/>
                    <a:gd name="T17" fmla="*/ 33 h 33"/>
                    <a:gd name="T18" fmla="*/ 36 w 36"/>
                    <a:gd name="T19" fmla="*/ 31 h 33"/>
                    <a:gd name="T20" fmla="*/ 2 w 3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2" y="0"/>
                      </a:moveTo>
                      <a:lnTo>
                        <a:pt x="0" y="5"/>
                      </a:lnTo>
                      <a:lnTo>
                        <a:pt x="4" y="10"/>
                      </a:lnTo>
                      <a:lnTo>
                        <a:pt x="6" y="11"/>
                      </a:lnTo>
                      <a:lnTo>
                        <a:pt x="10" y="15"/>
                      </a:lnTo>
                      <a:lnTo>
                        <a:pt x="16" y="20"/>
                      </a:lnTo>
                      <a:lnTo>
                        <a:pt x="4" y="28"/>
                      </a:lnTo>
                      <a:lnTo>
                        <a:pt x="20" y="24"/>
                      </a:lnTo>
                      <a:lnTo>
                        <a:pt x="30" y="33"/>
                      </a:lnTo>
                      <a:lnTo>
                        <a:pt x="36" y="31"/>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1" name="Freeform 3979"/>
                <p:cNvSpPr>
                  <a:spLocks/>
                </p:cNvSpPr>
                <p:nvPr/>
              </p:nvSpPr>
              <p:spPr bwMode="auto">
                <a:xfrm>
                  <a:off x="1500" y="2052"/>
                  <a:ext cx="2" cy="3"/>
                </a:xfrm>
                <a:custGeom>
                  <a:avLst/>
                  <a:gdLst>
                    <a:gd name="T0" fmla="*/ 0 w 13"/>
                    <a:gd name="T1" fmla="*/ 16 h 22"/>
                    <a:gd name="T2" fmla="*/ 0 w 13"/>
                    <a:gd name="T3" fmla="*/ 22 h 22"/>
                    <a:gd name="T4" fmla="*/ 6 w 13"/>
                    <a:gd name="T5" fmla="*/ 21 h 22"/>
                    <a:gd name="T6" fmla="*/ 10 w 13"/>
                    <a:gd name="T7" fmla="*/ 19 h 22"/>
                    <a:gd name="T8" fmla="*/ 12 w 13"/>
                    <a:gd name="T9" fmla="*/ 15 h 22"/>
                    <a:gd name="T10" fmla="*/ 13 w 13"/>
                    <a:gd name="T11" fmla="*/ 10 h 22"/>
                    <a:gd name="T12" fmla="*/ 13 w 13"/>
                    <a:gd name="T13" fmla="*/ 6 h 22"/>
                    <a:gd name="T14" fmla="*/ 10 w 13"/>
                    <a:gd name="T15" fmla="*/ 1 h 22"/>
                    <a:gd name="T16" fmla="*/ 10 w 13"/>
                    <a:gd name="T17" fmla="*/ 0 h 22"/>
                    <a:gd name="T18" fmla="*/ 9 w 13"/>
                    <a:gd name="T19" fmla="*/ 10 h 22"/>
                    <a:gd name="T20" fmla="*/ 7 w 13"/>
                    <a:gd name="T21" fmla="*/ 14 h 22"/>
                    <a:gd name="T22" fmla="*/ 6 w 13"/>
                    <a:gd name="T23" fmla="*/ 15 h 22"/>
                    <a:gd name="T24" fmla="*/ 0 w 13"/>
                    <a:gd name="T25"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2">
                      <a:moveTo>
                        <a:pt x="0" y="16"/>
                      </a:moveTo>
                      <a:lnTo>
                        <a:pt x="0" y="22"/>
                      </a:lnTo>
                      <a:lnTo>
                        <a:pt x="6" y="21"/>
                      </a:lnTo>
                      <a:lnTo>
                        <a:pt x="10" y="19"/>
                      </a:lnTo>
                      <a:lnTo>
                        <a:pt x="12" y="15"/>
                      </a:lnTo>
                      <a:lnTo>
                        <a:pt x="13" y="10"/>
                      </a:lnTo>
                      <a:lnTo>
                        <a:pt x="13" y="6"/>
                      </a:lnTo>
                      <a:lnTo>
                        <a:pt x="10" y="1"/>
                      </a:lnTo>
                      <a:lnTo>
                        <a:pt x="10" y="0"/>
                      </a:lnTo>
                      <a:lnTo>
                        <a:pt x="9" y="10"/>
                      </a:lnTo>
                      <a:lnTo>
                        <a:pt x="7" y="14"/>
                      </a:lnTo>
                      <a:lnTo>
                        <a:pt x="6"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2" name="Freeform 3980"/>
                <p:cNvSpPr>
                  <a:spLocks/>
                </p:cNvSpPr>
                <p:nvPr/>
              </p:nvSpPr>
              <p:spPr bwMode="auto">
                <a:xfrm>
                  <a:off x="1495" y="2051"/>
                  <a:ext cx="7" cy="2"/>
                </a:xfrm>
                <a:custGeom>
                  <a:avLst/>
                  <a:gdLst>
                    <a:gd name="T0" fmla="*/ 0 w 40"/>
                    <a:gd name="T1" fmla="*/ 0 h 12"/>
                    <a:gd name="T2" fmla="*/ 0 w 40"/>
                    <a:gd name="T3" fmla="*/ 6 h 12"/>
                    <a:gd name="T4" fmla="*/ 29 w 40"/>
                    <a:gd name="T5" fmla="*/ 6 h 12"/>
                    <a:gd name="T6" fmla="*/ 33 w 40"/>
                    <a:gd name="T7" fmla="*/ 6 h 12"/>
                    <a:gd name="T8" fmla="*/ 37 w 40"/>
                    <a:gd name="T9" fmla="*/ 8 h 12"/>
                    <a:gd name="T10" fmla="*/ 39 w 40"/>
                    <a:gd name="T11" fmla="*/ 12 h 12"/>
                    <a:gd name="T12" fmla="*/ 40 w 40"/>
                    <a:gd name="T13" fmla="*/ 2 h 12"/>
                    <a:gd name="T14" fmla="*/ 36 w 40"/>
                    <a:gd name="T15" fmla="*/ 0 h 12"/>
                    <a:gd name="T16" fmla="*/ 29 w 40"/>
                    <a:gd name="T17" fmla="*/ 0 h 12"/>
                    <a:gd name="T18" fmla="*/ 0 w 40"/>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2">
                      <a:moveTo>
                        <a:pt x="0" y="0"/>
                      </a:moveTo>
                      <a:lnTo>
                        <a:pt x="0" y="6"/>
                      </a:lnTo>
                      <a:lnTo>
                        <a:pt x="29" y="6"/>
                      </a:lnTo>
                      <a:lnTo>
                        <a:pt x="33" y="6"/>
                      </a:lnTo>
                      <a:lnTo>
                        <a:pt x="37" y="8"/>
                      </a:lnTo>
                      <a:lnTo>
                        <a:pt x="39" y="12"/>
                      </a:lnTo>
                      <a:lnTo>
                        <a:pt x="40" y="2"/>
                      </a:lnTo>
                      <a:lnTo>
                        <a:pt x="36" y="0"/>
                      </a:lnTo>
                      <a:lnTo>
                        <a:pt x="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3" name="Freeform 3981"/>
                <p:cNvSpPr>
                  <a:spLocks/>
                </p:cNvSpPr>
                <p:nvPr/>
              </p:nvSpPr>
              <p:spPr bwMode="auto">
                <a:xfrm>
                  <a:off x="1495" y="2043"/>
                  <a:ext cx="7" cy="5"/>
                </a:xfrm>
                <a:custGeom>
                  <a:avLst/>
                  <a:gdLst>
                    <a:gd name="T0" fmla="*/ 0 w 42"/>
                    <a:gd name="T1" fmla="*/ 10 h 31"/>
                    <a:gd name="T2" fmla="*/ 3 w 42"/>
                    <a:gd name="T3" fmla="*/ 20 h 31"/>
                    <a:gd name="T4" fmla="*/ 3 w 42"/>
                    <a:gd name="T5" fmla="*/ 20 h 31"/>
                    <a:gd name="T6" fmla="*/ 4 w 42"/>
                    <a:gd name="T7" fmla="*/ 15 h 31"/>
                    <a:gd name="T8" fmla="*/ 8 w 42"/>
                    <a:gd name="T9" fmla="*/ 11 h 31"/>
                    <a:gd name="T10" fmla="*/ 9 w 42"/>
                    <a:gd name="T11" fmla="*/ 9 h 31"/>
                    <a:gd name="T12" fmla="*/ 14 w 42"/>
                    <a:gd name="T13" fmla="*/ 7 h 31"/>
                    <a:gd name="T14" fmla="*/ 21 w 42"/>
                    <a:gd name="T15" fmla="*/ 7 h 31"/>
                    <a:gd name="T16" fmla="*/ 23 w 42"/>
                    <a:gd name="T17" fmla="*/ 7 h 31"/>
                    <a:gd name="T18" fmla="*/ 28 w 42"/>
                    <a:gd name="T19" fmla="*/ 8 h 31"/>
                    <a:gd name="T20" fmla="*/ 32 w 42"/>
                    <a:gd name="T21" fmla="*/ 10 h 31"/>
                    <a:gd name="T22" fmla="*/ 33 w 42"/>
                    <a:gd name="T23" fmla="*/ 11 h 31"/>
                    <a:gd name="T24" fmla="*/ 37 w 42"/>
                    <a:gd name="T25" fmla="*/ 15 h 31"/>
                    <a:gd name="T26" fmla="*/ 38 w 42"/>
                    <a:gd name="T27" fmla="*/ 20 h 31"/>
                    <a:gd name="T28" fmla="*/ 40 w 42"/>
                    <a:gd name="T29" fmla="*/ 31 h 31"/>
                    <a:gd name="T30" fmla="*/ 42 w 42"/>
                    <a:gd name="T31" fmla="*/ 27 h 31"/>
                    <a:gd name="T32" fmla="*/ 42 w 42"/>
                    <a:gd name="T33" fmla="*/ 20 h 31"/>
                    <a:gd name="T34" fmla="*/ 42 w 42"/>
                    <a:gd name="T35" fmla="*/ 15 h 31"/>
                    <a:gd name="T36" fmla="*/ 40 w 42"/>
                    <a:gd name="T37" fmla="*/ 11 h 31"/>
                    <a:gd name="T38" fmla="*/ 37 w 42"/>
                    <a:gd name="T39" fmla="*/ 6 h 31"/>
                    <a:gd name="T40" fmla="*/ 36 w 42"/>
                    <a:gd name="T41" fmla="*/ 6 h 31"/>
                    <a:gd name="T42" fmla="*/ 31 w 42"/>
                    <a:gd name="T43" fmla="*/ 2 h 31"/>
                    <a:gd name="T44" fmla="*/ 26 w 42"/>
                    <a:gd name="T45" fmla="*/ 1 h 31"/>
                    <a:gd name="T46" fmla="*/ 21 w 42"/>
                    <a:gd name="T47" fmla="*/ 0 h 31"/>
                    <a:gd name="T48" fmla="*/ 20 w 42"/>
                    <a:gd name="T49" fmla="*/ 0 h 31"/>
                    <a:gd name="T50" fmla="*/ 13 w 42"/>
                    <a:gd name="T51" fmla="*/ 1 h 31"/>
                    <a:gd name="T52" fmla="*/ 9 w 42"/>
                    <a:gd name="T53" fmla="*/ 3 h 31"/>
                    <a:gd name="T54" fmla="*/ 4 w 42"/>
                    <a:gd name="T55" fmla="*/ 7 h 31"/>
                    <a:gd name="T56" fmla="*/ 0 w 42"/>
                    <a:gd name="T5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1">
                      <a:moveTo>
                        <a:pt x="0" y="10"/>
                      </a:moveTo>
                      <a:lnTo>
                        <a:pt x="3" y="20"/>
                      </a:lnTo>
                      <a:lnTo>
                        <a:pt x="3" y="20"/>
                      </a:lnTo>
                      <a:lnTo>
                        <a:pt x="4" y="15"/>
                      </a:lnTo>
                      <a:lnTo>
                        <a:pt x="8" y="11"/>
                      </a:lnTo>
                      <a:lnTo>
                        <a:pt x="9" y="9"/>
                      </a:lnTo>
                      <a:lnTo>
                        <a:pt x="14" y="7"/>
                      </a:lnTo>
                      <a:lnTo>
                        <a:pt x="21" y="7"/>
                      </a:lnTo>
                      <a:lnTo>
                        <a:pt x="23" y="7"/>
                      </a:lnTo>
                      <a:lnTo>
                        <a:pt x="28" y="8"/>
                      </a:lnTo>
                      <a:lnTo>
                        <a:pt x="32" y="10"/>
                      </a:lnTo>
                      <a:lnTo>
                        <a:pt x="33" y="11"/>
                      </a:lnTo>
                      <a:lnTo>
                        <a:pt x="37" y="15"/>
                      </a:lnTo>
                      <a:lnTo>
                        <a:pt x="38" y="20"/>
                      </a:lnTo>
                      <a:lnTo>
                        <a:pt x="40" y="31"/>
                      </a:lnTo>
                      <a:lnTo>
                        <a:pt x="42" y="27"/>
                      </a:lnTo>
                      <a:lnTo>
                        <a:pt x="42" y="20"/>
                      </a:lnTo>
                      <a:lnTo>
                        <a:pt x="42" y="15"/>
                      </a:lnTo>
                      <a:lnTo>
                        <a:pt x="40" y="11"/>
                      </a:lnTo>
                      <a:lnTo>
                        <a:pt x="37" y="6"/>
                      </a:lnTo>
                      <a:lnTo>
                        <a:pt x="36" y="6"/>
                      </a:lnTo>
                      <a:lnTo>
                        <a:pt x="31" y="2"/>
                      </a:lnTo>
                      <a:lnTo>
                        <a:pt x="26" y="1"/>
                      </a:lnTo>
                      <a:lnTo>
                        <a:pt x="21" y="0"/>
                      </a:lnTo>
                      <a:lnTo>
                        <a:pt x="20" y="0"/>
                      </a:lnTo>
                      <a:lnTo>
                        <a:pt x="13" y="1"/>
                      </a:lnTo>
                      <a:lnTo>
                        <a:pt x="9" y="3"/>
                      </a:lnTo>
                      <a:lnTo>
                        <a:pt x="4" y="7"/>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4" name="Freeform 3982"/>
                <p:cNvSpPr>
                  <a:spLocks/>
                </p:cNvSpPr>
                <p:nvPr/>
              </p:nvSpPr>
              <p:spPr bwMode="auto">
                <a:xfrm>
                  <a:off x="1495" y="2045"/>
                  <a:ext cx="7" cy="5"/>
                </a:xfrm>
                <a:custGeom>
                  <a:avLst/>
                  <a:gdLst>
                    <a:gd name="T0" fmla="*/ 0 w 42"/>
                    <a:gd name="T1" fmla="*/ 10 h 32"/>
                    <a:gd name="T2" fmla="*/ 0 w 42"/>
                    <a:gd name="T3" fmla="*/ 16 h 32"/>
                    <a:gd name="T4" fmla="*/ 2 w 42"/>
                    <a:gd name="T5" fmla="*/ 21 h 32"/>
                    <a:gd name="T6" fmla="*/ 7 w 42"/>
                    <a:gd name="T7" fmla="*/ 25 h 32"/>
                    <a:gd name="T8" fmla="*/ 7 w 42"/>
                    <a:gd name="T9" fmla="*/ 26 h 32"/>
                    <a:gd name="T10" fmla="*/ 11 w 42"/>
                    <a:gd name="T11" fmla="*/ 30 h 32"/>
                    <a:gd name="T12" fmla="*/ 16 w 42"/>
                    <a:gd name="T13" fmla="*/ 31 h 32"/>
                    <a:gd name="T14" fmla="*/ 23 w 42"/>
                    <a:gd name="T15" fmla="*/ 32 h 32"/>
                    <a:gd name="T16" fmla="*/ 28 w 42"/>
                    <a:gd name="T17" fmla="*/ 31 h 32"/>
                    <a:gd name="T18" fmla="*/ 33 w 42"/>
                    <a:gd name="T19" fmla="*/ 29 h 32"/>
                    <a:gd name="T20" fmla="*/ 38 w 42"/>
                    <a:gd name="T21" fmla="*/ 25 h 32"/>
                    <a:gd name="T22" fmla="*/ 42 w 42"/>
                    <a:gd name="T23" fmla="*/ 21 h 32"/>
                    <a:gd name="T24" fmla="*/ 40 w 42"/>
                    <a:gd name="T25" fmla="*/ 10 h 32"/>
                    <a:gd name="T26" fmla="*/ 40 w 42"/>
                    <a:gd name="T27" fmla="*/ 12 h 32"/>
                    <a:gd name="T28" fmla="*/ 39 w 42"/>
                    <a:gd name="T29" fmla="*/ 17 h 32"/>
                    <a:gd name="T30" fmla="*/ 34 w 42"/>
                    <a:gd name="T31" fmla="*/ 21 h 32"/>
                    <a:gd name="T32" fmla="*/ 33 w 42"/>
                    <a:gd name="T33" fmla="*/ 22 h 32"/>
                    <a:gd name="T34" fmla="*/ 29 w 42"/>
                    <a:gd name="T35" fmla="*/ 24 h 32"/>
                    <a:gd name="T36" fmla="*/ 23 w 42"/>
                    <a:gd name="T37" fmla="*/ 25 h 32"/>
                    <a:gd name="T38" fmla="*/ 19 w 42"/>
                    <a:gd name="T39" fmla="*/ 25 h 32"/>
                    <a:gd name="T40" fmla="*/ 13 w 42"/>
                    <a:gd name="T41" fmla="*/ 24 h 32"/>
                    <a:gd name="T42" fmla="*/ 10 w 42"/>
                    <a:gd name="T43" fmla="*/ 21 h 32"/>
                    <a:gd name="T44" fmla="*/ 9 w 42"/>
                    <a:gd name="T45" fmla="*/ 21 h 32"/>
                    <a:gd name="T46" fmla="*/ 6 w 42"/>
                    <a:gd name="T47" fmla="*/ 17 h 32"/>
                    <a:gd name="T48" fmla="*/ 5 w 42"/>
                    <a:gd name="T49" fmla="*/ 10 h 32"/>
                    <a:gd name="T50" fmla="*/ 2 w 42"/>
                    <a:gd name="T51" fmla="*/ 0 h 32"/>
                    <a:gd name="T52" fmla="*/ 0 w 42"/>
                    <a:gd name="T53" fmla="*/ 5 h 32"/>
                    <a:gd name="T54" fmla="*/ 0 w 42"/>
                    <a:gd name="T55"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2">
                      <a:moveTo>
                        <a:pt x="0" y="10"/>
                      </a:moveTo>
                      <a:lnTo>
                        <a:pt x="0" y="16"/>
                      </a:lnTo>
                      <a:lnTo>
                        <a:pt x="2" y="21"/>
                      </a:lnTo>
                      <a:lnTo>
                        <a:pt x="7" y="25"/>
                      </a:lnTo>
                      <a:lnTo>
                        <a:pt x="7" y="26"/>
                      </a:lnTo>
                      <a:lnTo>
                        <a:pt x="11" y="30"/>
                      </a:lnTo>
                      <a:lnTo>
                        <a:pt x="16" y="31"/>
                      </a:lnTo>
                      <a:lnTo>
                        <a:pt x="23" y="32"/>
                      </a:lnTo>
                      <a:lnTo>
                        <a:pt x="28" y="31"/>
                      </a:lnTo>
                      <a:lnTo>
                        <a:pt x="33" y="29"/>
                      </a:lnTo>
                      <a:lnTo>
                        <a:pt x="38" y="25"/>
                      </a:lnTo>
                      <a:lnTo>
                        <a:pt x="42" y="21"/>
                      </a:lnTo>
                      <a:lnTo>
                        <a:pt x="40" y="10"/>
                      </a:lnTo>
                      <a:lnTo>
                        <a:pt x="40" y="12"/>
                      </a:lnTo>
                      <a:lnTo>
                        <a:pt x="39" y="17"/>
                      </a:lnTo>
                      <a:lnTo>
                        <a:pt x="34" y="21"/>
                      </a:lnTo>
                      <a:lnTo>
                        <a:pt x="33" y="22"/>
                      </a:lnTo>
                      <a:lnTo>
                        <a:pt x="29" y="24"/>
                      </a:lnTo>
                      <a:lnTo>
                        <a:pt x="23" y="25"/>
                      </a:lnTo>
                      <a:lnTo>
                        <a:pt x="19" y="25"/>
                      </a:lnTo>
                      <a:lnTo>
                        <a:pt x="13" y="24"/>
                      </a:lnTo>
                      <a:lnTo>
                        <a:pt x="10" y="21"/>
                      </a:lnTo>
                      <a:lnTo>
                        <a:pt x="9" y="21"/>
                      </a:lnTo>
                      <a:lnTo>
                        <a:pt x="6" y="17"/>
                      </a:lnTo>
                      <a:lnTo>
                        <a:pt x="5" y="10"/>
                      </a:lnTo>
                      <a:lnTo>
                        <a:pt x="2" y="0"/>
                      </a:lnTo>
                      <a:lnTo>
                        <a:pt x="0"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5" name="Freeform 3983"/>
                <p:cNvSpPr>
                  <a:spLocks/>
                </p:cNvSpPr>
                <p:nvPr/>
              </p:nvSpPr>
              <p:spPr bwMode="auto">
                <a:xfrm>
                  <a:off x="1500" y="2039"/>
                  <a:ext cx="2" cy="3"/>
                </a:xfrm>
                <a:custGeom>
                  <a:avLst/>
                  <a:gdLst>
                    <a:gd name="T0" fmla="*/ 0 w 11"/>
                    <a:gd name="T1" fmla="*/ 13 h 18"/>
                    <a:gd name="T2" fmla="*/ 1 w 11"/>
                    <a:gd name="T3" fmla="*/ 18 h 18"/>
                    <a:gd name="T4" fmla="*/ 1 w 11"/>
                    <a:gd name="T5" fmla="*/ 18 h 18"/>
                    <a:gd name="T6" fmla="*/ 6 w 11"/>
                    <a:gd name="T7" fmla="*/ 17 h 18"/>
                    <a:gd name="T8" fmla="*/ 11 w 11"/>
                    <a:gd name="T9" fmla="*/ 13 h 18"/>
                    <a:gd name="T10" fmla="*/ 10 w 11"/>
                    <a:gd name="T11" fmla="*/ 0 h 18"/>
                    <a:gd name="T12" fmla="*/ 10 w 11"/>
                    <a:gd name="T13" fmla="*/ 3 h 18"/>
                    <a:gd name="T14" fmla="*/ 8 w 11"/>
                    <a:gd name="T15" fmla="*/ 8 h 18"/>
                    <a:gd name="T16" fmla="*/ 5 w 11"/>
                    <a:gd name="T17" fmla="*/ 10 h 18"/>
                    <a:gd name="T18" fmla="*/ 0 w 11"/>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13"/>
                      </a:moveTo>
                      <a:lnTo>
                        <a:pt x="1" y="18"/>
                      </a:lnTo>
                      <a:lnTo>
                        <a:pt x="1" y="18"/>
                      </a:lnTo>
                      <a:lnTo>
                        <a:pt x="6" y="17"/>
                      </a:lnTo>
                      <a:lnTo>
                        <a:pt x="11" y="13"/>
                      </a:lnTo>
                      <a:lnTo>
                        <a:pt x="10" y="0"/>
                      </a:lnTo>
                      <a:lnTo>
                        <a:pt x="10" y="3"/>
                      </a:lnTo>
                      <a:lnTo>
                        <a:pt x="8" y="8"/>
                      </a:lnTo>
                      <a:lnTo>
                        <a:pt x="5" y="10"/>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6" name="Freeform 3984"/>
                <p:cNvSpPr>
                  <a:spLocks/>
                </p:cNvSpPr>
                <p:nvPr/>
              </p:nvSpPr>
              <p:spPr bwMode="auto">
                <a:xfrm>
                  <a:off x="1496" y="2036"/>
                  <a:ext cx="6" cy="6"/>
                </a:xfrm>
                <a:custGeom>
                  <a:avLst/>
                  <a:gdLst>
                    <a:gd name="T0" fmla="*/ 0 w 41"/>
                    <a:gd name="T1" fmla="*/ 29 h 32"/>
                    <a:gd name="T2" fmla="*/ 4 w 41"/>
                    <a:gd name="T3" fmla="*/ 31 h 32"/>
                    <a:gd name="T4" fmla="*/ 9 w 41"/>
                    <a:gd name="T5" fmla="*/ 32 h 32"/>
                    <a:gd name="T6" fmla="*/ 11 w 41"/>
                    <a:gd name="T7" fmla="*/ 32 h 32"/>
                    <a:gd name="T8" fmla="*/ 16 w 41"/>
                    <a:gd name="T9" fmla="*/ 29 h 32"/>
                    <a:gd name="T10" fmla="*/ 19 w 41"/>
                    <a:gd name="T11" fmla="*/ 24 h 32"/>
                    <a:gd name="T12" fmla="*/ 21 w 41"/>
                    <a:gd name="T13" fmla="*/ 19 h 32"/>
                    <a:gd name="T14" fmla="*/ 22 w 41"/>
                    <a:gd name="T15" fmla="*/ 13 h 32"/>
                    <a:gd name="T16" fmla="*/ 24 w 41"/>
                    <a:gd name="T17" fmla="*/ 8 h 32"/>
                    <a:gd name="T18" fmla="*/ 24 w 41"/>
                    <a:gd name="T19" fmla="*/ 7 h 32"/>
                    <a:gd name="T20" fmla="*/ 29 w 41"/>
                    <a:gd name="T21" fmla="*/ 5 h 32"/>
                    <a:gd name="T22" fmla="*/ 29 w 41"/>
                    <a:gd name="T23" fmla="*/ 5 h 32"/>
                    <a:gd name="T24" fmla="*/ 35 w 41"/>
                    <a:gd name="T25" fmla="*/ 8 h 32"/>
                    <a:gd name="T26" fmla="*/ 35 w 41"/>
                    <a:gd name="T27" fmla="*/ 10 h 32"/>
                    <a:gd name="T28" fmla="*/ 36 w 41"/>
                    <a:gd name="T29" fmla="*/ 16 h 32"/>
                    <a:gd name="T30" fmla="*/ 37 w 41"/>
                    <a:gd name="T31" fmla="*/ 29 h 32"/>
                    <a:gd name="T32" fmla="*/ 39 w 41"/>
                    <a:gd name="T33" fmla="*/ 26 h 32"/>
                    <a:gd name="T34" fmla="*/ 41 w 41"/>
                    <a:gd name="T35" fmla="*/ 22 h 32"/>
                    <a:gd name="T36" fmla="*/ 41 w 41"/>
                    <a:gd name="T37" fmla="*/ 16 h 32"/>
                    <a:gd name="T38" fmla="*/ 41 w 41"/>
                    <a:gd name="T39" fmla="*/ 15 h 32"/>
                    <a:gd name="T40" fmla="*/ 40 w 41"/>
                    <a:gd name="T41" fmla="*/ 8 h 32"/>
                    <a:gd name="T42" fmla="*/ 38 w 41"/>
                    <a:gd name="T43" fmla="*/ 4 h 32"/>
                    <a:gd name="T44" fmla="*/ 34 w 41"/>
                    <a:gd name="T45" fmla="*/ 1 h 32"/>
                    <a:gd name="T46" fmla="*/ 28 w 41"/>
                    <a:gd name="T47" fmla="*/ 0 h 32"/>
                    <a:gd name="T48" fmla="*/ 26 w 41"/>
                    <a:gd name="T49" fmla="*/ 0 h 32"/>
                    <a:gd name="T50" fmla="*/ 22 w 41"/>
                    <a:gd name="T51" fmla="*/ 2 h 32"/>
                    <a:gd name="T52" fmla="*/ 21 w 41"/>
                    <a:gd name="T53" fmla="*/ 3 h 32"/>
                    <a:gd name="T54" fmla="*/ 18 w 41"/>
                    <a:gd name="T55" fmla="*/ 8 h 32"/>
                    <a:gd name="T56" fmla="*/ 16 w 41"/>
                    <a:gd name="T57" fmla="*/ 10 h 32"/>
                    <a:gd name="T58" fmla="*/ 15 w 41"/>
                    <a:gd name="T59" fmla="*/ 17 h 32"/>
                    <a:gd name="T60" fmla="*/ 14 w 41"/>
                    <a:gd name="T61" fmla="*/ 20 h 32"/>
                    <a:gd name="T62" fmla="*/ 12 w 41"/>
                    <a:gd name="T63" fmla="*/ 24 h 32"/>
                    <a:gd name="T64" fmla="*/ 8 w 41"/>
                    <a:gd name="T65" fmla="*/ 26 h 32"/>
                    <a:gd name="T66" fmla="*/ 8 w 41"/>
                    <a:gd name="T67" fmla="*/ 26 h 32"/>
                    <a:gd name="T68" fmla="*/ 4 w 41"/>
                    <a:gd name="T69" fmla="*/ 24 h 32"/>
                    <a:gd name="T70" fmla="*/ 3 w 41"/>
                    <a:gd name="T71" fmla="*/ 23 h 32"/>
                    <a:gd name="T72" fmla="*/ 2 w 41"/>
                    <a:gd name="T73" fmla="*/ 17 h 32"/>
                    <a:gd name="T74" fmla="*/ 0 w 41"/>
                    <a:gd name="T7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32">
                      <a:moveTo>
                        <a:pt x="0" y="29"/>
                      </a:moveTo>
                      <a:lnTo>
                        <a:pt x="4" y="31"/>
                      </a:lnTo>
                      <a:lnTo>
                        <a:pt x="9" y="32"/>
                      </a:lnTo>
                      <a:lnTo>
                        <a:pt x="11" y="32"/>
                      </a:lnTo>
                      <a:lnTo>
                        <a:pt x="16" y="29"/>
                      </a:lnTo>
                      <a:lnTo>
                        <a:pt x="19" y="24"/>
                      </a:lnTo>
                      <a:lnTo>
                        <a:pt x="21" y="19"/>
                      </a:lnTo>
                      <a:lnTo>
                        <a:pt x="22" y="13"/>
                      </a:lnTo>
                      <a:lnTo>
                        <a:pt x="24" y="8"/>
                      </a:lnTo>
                      <a:lnTo>
                        <a:pt x="24" y="7"/>
                      </a:lnTo>
                      <a:lnTo>
                        <a:pt x="29" y="5"/>
                      </a:lnTo>
                      <a:lnTo>
                        <a:pt x="29" y="5"/>
                      </a:lnTo>
                      <a:lnTo>
                        <a:pt x="35" y="8"/>
                      </a:lnTo>
                      <a:lnTo>
                        <a:pt x="35" y="10"/>
                      </a:lnTo>
                      <a:lnTo>
                        <a:pt x="36" y="16"/>
                      </a:lnTo>
                      <a:lnTo>
                        <a:pt x="37" y="29"/>
                      </a:lnTo>
                      <a:lnTo>
                        <a:pt x="39" y="26"/>
                      </a:lnTo>
                      <a:lnTo>
                        <a:pt x="41" y="22"/>
                      </a:lnTo>
                      <a:lnTo>
                        <a:pt x="41" y="16"/>
                      </a:lnTo>
                      <a:lnTo>
                        <a:pt x="41" y="15"/>
                      </a:lnTo>
                      <a:lnTo>
                        <a:pt x="40" y="8"/>
                      </a:lnTo>
                      <a:lnTo>
                        <a:pt x="38" y="4"/>
                      </a:lnTo>
                      <a:lnTo>
                        <a:pt x="34" y="1"/>
                      </a:lnTo>
                      <a:lnTo>
                        <a:pt x="28" y="0"/>
                      </a:lnTo>
                      <a:lnTo>
                        <a:pt x="26" y="0"/>
                      </a:lnTo>
                      <a:lnTo>
                        <a:pt x="22" y="2"/>
                      </a:lnTo>
                      <a:lnTo>
                        <a:pt x="21" y="3"/>
                      </a:lnTo>
                      <a:lnTo>
                        <a:pt x="18" y="8"/>
                      </a:lnTo>
                      <a:lnTo>
                        <a:pt x="16" y="10"/>
                      </a:lnTo>
                      <a:lnTo>
                        <a:pt x="15" y="17"/>
                      </a:lnTo>
                      <a:lnTo>
                        <a:pt x="14" y="20"/>
                      </a:lnTo>
                      <a:lnTo>
                        <a:pt x="12" y="24"/>
                      </a:lnTo>
                      <a:lnTo>
                        <a:pt x="8" y="26"/>
                      </a:lnTo>
                      <a:lnTo>
                        <a:pt x="8" y="26"/>
                      </a:lnTo>
                      <a:lnTo>
                        <a:pt x="4" y="24"/>
                      </a:lnTo>
                      <a:lnTo>
                        <a:pt x="3" y="23"/>
                      </a:lnTo>
                      <a:lnTo>
                        <a:pt x="2" y="17"/>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7" name="Freeform 3985"/>
                <p:cNvSpPr>
                  <a:spLocks/>
                </p:cNvSpPr>
                <p:nvPr/>
              </p:nvSpPr>
              <p:spPr bwMode="auto">
                <a:xfrm>
                  <a:off x="1495" y="2037"/>
                  <a:ext cx="2" cy="4"/>
                </a:xfrm>
                <a:custGeom>
                  <a:avLst/>
                  <a:gdLst>
                    <a:gd name="T0" fmla="*/ 0 w 13"/>
                    <a:gd name="T1" fmla="*/ 16 h 28"/>
                    <a:gd name="T2" fmla="*/ 0 w 13"/>
                    <a:gd name="T3" fmla="*/ 17 h 28"/>
                    <a:gd name="T4" fmla="*/ 0 w 13"/>
                    <a:gd name="T5" fmla="*/ 22 h 28"/>
                    <a:gd name="T6" fmla="*/ 3 w 13"/>
                    <a:gd name="T7" fmla="*/ 28 h 28"/>
                    <a:gd name="T8" fmla="*/ 5 w 13"/>
                    <a:gd name="T9" fmla="*/ 16 h 28"/>
                    <a:gd name="T10" fmla="*/ 6 w 13"/>
                    <a:gd name="T11" fmla="*/ 14 h 28"/>
                    <a:gd name="T12" fmla="*/ 7 w 13"/>
                    <a:gd name="T13" fmla="*/ 8 h 28"/>
                    <a:gd name="T14" fmla="*/ 8 w 13"/>
                    <a:gd name="T15" fmla="*/ 7 h 28"/>
                    <a:gd name="T16" fmla="*/ 13 w 13"/>
                    <a:gd name="T17" fmla="*/ 5 h 28"/>
                    <a:gd name="T18" fmla="*/ 13 w 13"/>
                    <a:gd name="T19" fmla="*/ 0 h 28"/>
                    <a:gd name="T20" fmla="*/ 8 w 13"/>
                    <a:gd name="T21" fmla="*/ 1 h 28"/>
                    <a:gd name="T22" fmla="*/ 3 w 13"/>
                    <a:gd name="T23" fmla="*/ 5 h 28"/>
                    <a:gd name="T24" fmla="*/ 2 w 13"/>
                    <a:gd name="T25" fmla="*/ 5 h 28"/>
                    <a:gd name="T26" fmla="*/ 0 w 13"/>
                    <a:gd name="T27" fmla="*/ 11 h 28"/>
                    <a:gd name="T28" fmla="*/ 0 w 13"/>
                    <a:gd name="T29"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8">
                      <a:moveTo>
                        <a:pt x="0" y="16"/>
                      </a:moveTo>
                      <a:lnTo>
                        <a:pt x="0" y="17"/>
                      </a:lnTo>
                      <a:lnTo>
                        <a:pt x="0" y="22"/>
                      </a:lnTo>
                      <a:lnTo>
                        <a:pt x="3" y="28"/>
                      </a:lnTo>
                      <a:lnTo>
                        <a:pt x="5" y="16"/>
                      </a:lnTo>
                      <a:lnTo>
                        <a:pt x="6" y="14"/>
                      </a:lnTo>
                      <a:lnTo>
                        <a:pt x="7" y="8"/>
                      </a:lnTo>
                      <a:lnTo>
                        <a:pt x="8" y="7"/>
                      </a:lnTo>
                      <a:lnTo>
                        <a:pt x="13" y="5"/>
                      </a:lnTo>
                      <a:lnTo>
                        <a:pt x="13" y="0"/>
                      </a:lnTo>
                      <a:lnTo>
                        <a:pt x="8" y="1"/>
                      </a:lnTo>
                      <a:lnTo>
                        <a:pt x="3" y="5"/>
                      </a:lnTo>
                      <a:lnTo>
                        <a:pt x="2" y="5"/>
                      </a:lnTo>
                      <a:lnTo>
                        <a:pt x="0" y="11"/>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8" name="Freeform 3986"/>
                <p:cNvSpPr>
                  <a:spLocks/>
                </p:cNvSpPr>
                <p:nvPr/>
              </p:nvSpPr>
              <p:spPr bwMode="auto">
                <a:xfrm>
                  <a:off x="1495" y="2030"/>
                  <a:ext cx="7" cy="5"/>
                </a:xfrm>
                <a:custGeom>
                  <a:avLst/>
                  <a:gdLst>
                    <a:gd name="T0" fmla="*/ 0 w 43"/>
                    <a:gd name="T1" fmla="*/ 1 h 32"/>
                    <a:gd name="T2" fmla="*/ 0 w 43"/>
                    <a:gd name="T3" fmla="*/ 32 h 32"/>
                    <a:gd name="T4" fmla="*/ 43 w 43"/>
                    <a:gd name="T5" fmla="*/ 32 h 32"/>
                    <a:gd name="T6" fmla="*/ 43 w 43"/>
                    <a:gd name="T7" fmla="*/ 0 h 32"/>
                    <a:gd name="T8" fmla="*/ 39 w 43"/>
                    <a:gd name="T9" fmla="*/ 0 h 32"/>
                    <a:gd name="T10" fmla="*/ 39 w 43"/>
                    <a:gd name="T11" fmla="*/ 26 h 32"/>
                    <a:gd name="T12" fmla="*/ 24 w 43"/>
                    <a:gd name="T13" fmla="*/ 26 h 32"/>
                    <a:gd name="T14" fmla="*/ 24 w 43"/>
                    <a:gd name="T15" fmla="*/ 3 h 32"/>
                    <a:gd name="T16" fmla="*/ 18 w 43"/>
                    <a:gd name="T17" fmla="*/ 3 h 32"/>
                    <a:gd name="T18" fmla="*/ 18 w 43"/>
                    <a:gd name="T19" fmla="*/ 26 h 32"/>
                    <a:gd name="T20" fmla="*/ 6 w 43"/>
                    <a:gd name="T21" fmla="*/ 26 h 32"/>
                    <a:gd name="T22" fmla="*/ 6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9" y="0"/>
                      </a:lnTo>
                      <a:lnTo>
                        <a:pt x="39" y="26"/>
                      </a:lnTo>
                      <a:lnTo>
                        <a:pt x="24" y="26"/>
                      </a:lnTo>
                      <a:lnTo>
                        <a:pt x="24" y="3"/>
                      </a:lnTo>
                      <a:lnTo>
                        <a:pt x="18" y="3"/>
                      </a:lnTo>
                      <a:lnTo>
                        <a:pt x="18" y="26"/>
                      </a:lnTo>
                      <a:lnTo>
                        <a:pt x="6" y="26"/>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69" name="Freeform 3987"/>
                <p:cNvSpPr>
                  <a:spLocks/>
                </p:cNvSpPr>
                <p:nvPr/>
              </p:nvSpPr>
              <p:spPr bwMode="auto">
                <a:xfrm>
                  <a:off x="1495" y="2021"/>
                  <a:ext cx="7" cy="5"/>
                </a:xfrm>
                <a:custGeom>
                  <a:avLst/>
                  <a:gdLst>
                    <a:gd name="T0" fmla="*/ 0 w 43"/>
                    <a:gd name="T1" fmla="*/ 22 h 27"/>
                    <a:gd name="T2" fmla="*/ 0 w 43"/>
                    <a:gd name="T3" fmla="*/ 27 h 27"/>
                    <a:gd name="T4" fmla="*/ 43 w 43"/>
                    <a:gd name="T5" fmla="*/ 27 h 27"/>
                    <a:gd name="T6" fmla="*/ 43 w 43"/>
                    <a:gd name="T7" fmla="*/ 0 h 27"/>
                    <a:gd name="T8" fmla="*/ 38 w 43"/>
                    <a:gd name="T9" fmla="*/ 0 h 27"/>
                    <a:gd name="T10" fmla="*/ 38 w 43"/>
                    <a:gd name="T11" fmla="*/ 20 h 27"/>
                    <a:gd name="T12" fmla="*/ 0 w 43"/>
                    <a:gd name="T13" fmla="*/ 22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0" y="22"/>
                      </a:moveTo>
                      <a:lnTo>
                        <a:pt x="0" y="27"/>
                      </a:lnTo>
                      <a:lnTo>
                        <a:pt x="43" y="27"/>
                      </a:lnTo>
                      <a:lnTo>
                        <a:pt x="43" y="0"/>
                      </a:lnTo>
                      <a:lnTo>
                        <a:pt x="38" y="0"/>
                      </a:lnTo>
                      <a:lnTo>
                        <a:pt x="38" y="2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0" name="Freeform 3988"/>
                <p:cNvSpPr>
                  <a:spLocks/>
                </p:cNvSpPr>
                <p:nvPr/>
              </p:nvSpPr>
              <p:spPr bwMode="auto">
                <a:xfrm>
                  <a:off x="1495" y="2016"/>
                  <a:ext cx="7" cy="4"/>
                </a:xfrm>
                <a:custGeom>
                  <a:avLst/>
                  <a:gdLst>
                    <a:gd name="T0" fmla="*/ 0 w 44"/>
                    <a:gd name="T1" fmla="*/ 22 h 28"/>
                    <a:gd name="T2" fmla="*/ 0 w 44"/>
                    <a:gd name="T3" fmla="*/ 28 h 28"/>
                    <a:gd name="T4" fmla="*/ 25 w 44"/>
                    <a:gd name="T5" fmla="*/ 28 h 28"/>
                    <a:gd name="T6" fmla="*/ 26 w 44"/>
                    <a:gd name="T7" fmla="*/ 28 h 28"/>
                    <a:gd name="T8" fmla="*/ 31 w 44"/>
                    <a:gd name="T9" fmla="*/ 28 h 28"/>
                    <a:gd name="T10" fmla="*/ 32 w 44"/>
                    <a:gd name="T11" fmla="*/ 28 h 28"/>
                    <a:gd name="T12" fmla="*/ 38 w 44"/>
                    <a:gd name="T13" fmla="*/ 26 h 28"/>
                    <a:gd name="T14" fmla="*/ 39 w 44"/>
                    <a:gd name="T15" fmla="*/ 25 h 28"/>
                    <a:gd name="T16" fmla="*/ 42 w 44"/>
                    <a:gd name="T17" fmla="*/ 20 h 28"/>
                    <a:gd name="T18" fmla="*/ 43 w 44"/>
                    <a:gd name="T19" fmla="*/ 17 h 28"/>
                    <a:gd name="T20" fmla="*/ 44 w 44"/>
                    <a:gd name="T21" fmla="*/ 11 h 28"/>
                    <a:gd name="T22" fmla="*/ 43 w 44"/>
                    <a:gd name="T23" fmla="*/ 6 h 28"/>
                    <a:gd name="T24" fmla="*/ 42 w 44"/>
                    <a:gd name="T25" fmla="*/ 2 h 28"/>
                    <a:gd name="T26" fmla="*/ 41 w 44"/>
                    <a:gd name="T27" fmla="*/ 0 h 28"/>
                    <a:gd name="T28" fmla="*/ 39 w 44"/>
                    <a:gd name="T29" fmla="*/ 12 h 28"/>
                    <a:gd name="T30" fmla="*/ 39 w 44"/>
                    <a:gd name="T31" fmla="*/ 14 h 28"/>
                    <a:gd name="T32" fmla="*/ 37 w 44"/>
                    <a:gd name="T33" fmla="*/ 19 h 28"/>
                    <a:gd name="T34" fmla="*/ 37 w 44"/>
                    <a:gd name="T35" fmla="*/ 19 h 28"/>
                    <a:gd name="T36" fmla="*/ 31 w 44"/>
                    <a:gd name="T37" fmla="*/ 21 h 28"/>
                    <a:gd name="T38" fmla="*/ 31 w 44"/>
                    <a:gd name="T39" fmla="*/ 22 h 28"/>
                    <a:gd name="T40" fmla="*/ 25 w 44"/>
                    <a:gd name="T41" fmla="*/ 22 h 28"/>
                    <a:gd name="T42" fmla="*/ 0 w 44"/>
                    <a:gd name="T4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28">
                      <a:moveTo>
                        <a:pt x="0" y="22"/>
                      </a:moveTo>
                      <a:lnTo>
                        <a:pt x="0" y="28"/>
                      </a:lnTo>
                      <a:lnTo>
                        <a:pt x="25" y="28"/>
                      </a:lnTo>
                      <a:lnTo>
                        <a:pt x="26" y="28"/>
                      </a:lnTo>
                      <a:lnTo>
                        <a:pt x="31" y="28"/>
                      </a:lnTo>
                      <a:lnTo>
                        <a:pt x="32" y="28"/>
                      </a:lnTo>
                      <a:lnTo>
                        <a:pt x="38" y="26"/>
                      </a:lnTo>
                      <a:lnTo>
                        <a:pt x="39" y="25"/>
                      </a:lnTo>
                      <a:lnTo>
                        <a:pt x="42" y="20"/>
                      </a:lnTo>
                      <a:lnTo>
                        <a:pt x="43" y="17"/>
                      </a:lnTo>
                      <a:lnTo>
                        <a:pt x="44" y="11"/>
                      </a:lnTo>
                      <a:lnTo>
                        <a:pt x="43" y="6"/>
                      </a:lnTo>
                      <a:lnTo>
                        <a:pt x="42" y="2"/>
                      </a:lnTo>
                      <a:lnTo>
                        <a:pt x="41" y="0"/>
                      </a:lnTo>
                      <a:lnTo>
                        <a:pt x="39" y="12"/>
                      </a:lnTo>
                      <a:lnTo>
                        <a:pt x="39" y="14"/>
                      </a:lnTo>
                      <a:lnTo>
                        <a:pt x="37" y="19"/>
                      </a:lnTo>
                      <a:lnTo>
                        <a:pt x="37" y="19"/>
                      </a:lnTo>
                      <a:lnTo>
                        <a:pt x="31" y="21"/>
                      </a:lnTo>
                      <a:lnTo>
                        <a:pt x="31" y="22"/>
                      </a:lnTo>
                      <a:lnTo>
                        <a:pt x="25"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1" name="Freeform 3989"/>
                <p:cNvSpPr>
                  <a:spLocks/>
                </p:cNvSpPr>
                <p:nvPr/>
              </p:nvSpPr>
              <p:spPr bwMode="auto">
                <a:xfrm>
                  <a:off x="1495" y="2015"/>
                  <a:ext cx="7" cy="2"/>
                </a:xfrm>
                <a:custGeom>
                  <a:avLst/>
                  <a:gdLst>
                    <a:gd name="T0" fmla="*/ 0 w 41"/>
                    <a:gd name="T1" fmla="*/ 0 h 17"/>
                    <a:gd name="T2" fmla="*/ 0 w 41"/>
                    <a:gd name="T3" fmla="*/ 5 h 17"/>
                    <a:gd name="T4" fmla="*/ 25 w 41"/>
                    <a:gd name="T5" fmla="*/ 5 h 17"/>
                    <a:gd name="T6" fmla="*/ 27 w 41"/>
                    <a:gd name="T7" fmla="*/ 5 h 17"/>
                    <a:gd name="T8" fmla="*/ 32 w 41"/>
                    <a:gd name="T9" fmla="*/ 6 h 17"/>
                    <a:gd name="T10" fmla="*/ 32 w 41"/>
                    <a:gd name="T11" fmla="*/ 6 h 17"/>
                    <a:gd name="T12" fmla="*/ 37 w 41"/>
                    <a:gd name="T13" fmla="*/ 9 h 17"/>
                    <a:gd name="T14" fmla="*/ 38 w 41"/>
                    <a:gd name="T15" fmla="*/ 10 h 17"/>
                    <a:gd name="T16" fmla="*/ 39 w 41"/>
                    <a:gd name="T17" fmla="*/ 17 h 17"/>
                    <a:gd name="T18" fmla="*/ 41 w 41"/>
                    <a:gd name="T19" fmla="*/ 5 h 17"/>
                    <a:gd name="T20" fmla="*/ 37 w 41"/>
                    <a:gd name="T21" fmla="*/ 2 h 17"/>
                    <a:gd name="T22" fmla="*/ 37 w 41"/>
                    <a:gd name="T23" fmla="*/ 2 h 17"/>
                    <a:gd name="T24" fmla="*/ 31 w 41"/>
                    <a:gd name="T25" fmla="*/ 0 h 17"/>
                    <a:gd name="T26" fmla="*/ 31 w 41"/>
                    <a:gd name="T27" fmla="*/ 0 h 17"/>
                    <a:gd name="T28" fmla="*/ 25 w 41"/>
                    <a:gd name="T29" fmla="*/ 0 h 17"/>
                    <a:gd name="T30" fmla="*/ 0 w 41"/>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7">
                      <a:moveTo>
                        <a:pt x="0" y="0"/>
                      </a:moveTo>
                      <a:lnTo>
                        <a:pt x="0" y="5"/>
                      </a:lnTo>
                      <a:lnTo>
                        <a:pt x="25" y="5"/>
                      </a:lnTo>
                      <a:lnTo>
                        <a:pt x="27" y="5"/>
                      </a:lnTo>
                      <a:lnTo>
                        <a:pt x="32" y="6"/>
                      </a:lnTo>
                      <a:lnTo>
                        <a:pt x="32" y="6"/>
                      </a:lnTo>
                      <a:lnTo>
                        <a:pt x="37" y="9"/>
                      </a:lnTo>
                      <a:lnTo>
                        <a:pt x="38" y="10"/>
                      </a:lnTo>
                      <a:lnTo>
                        <a:pt x="39" y="17"/>
                      </a:lnTo>
                      <a:lnTo>
                        <a:pt x="41" y="5"/>
                      </a:lnTo>
                      <a:lnTo>
                        <a:pt x="37" y="2"/>
                      </a:lnTo>
                      <a:lnTo>
                        <a:pt x="37" y="2"/>
                      </a:lnTo>
                      <a:lnTo>
                        <a:pt x="31" y="0"/>
                      </a:lnTo>
                      <a:lnTo>
                        <a:pt x="31" y="0"/>
                      </a:lnTo>
                      <a:lnTo>
                        <a:pt x="2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2" name="Freeform 3990"/>
                <p:cNvSpPr>
                  <a:spLocks/>
                </p:cNvSpPr>
                <p:nvPr/>
              </p:nvSpPr>
              <p:spPr bwMode="auto">
                <a:xfrm>
                  <a:off x="1495" y="2012"/>
                  <a:ext cx="7" cy="1"/>
                </a:xfrm>
                <a:custGeom>
                  <a:avLst/>
                  <a:gdLst>
                    <a:gd name="T0" fmla="*/ 0 w 43"/>
                    <a:gd name="T1" fmla="*/ 0 h 6"/>
                    <a:gd name="T2" fmla="*/ 0 w 43"/>
                    <a:gd name="T3" fmla="*/ 6 h 6"/>
                    <a:gd name="T4" fmla="*/ 43 w 43"/>
                    <a:gd name="T5" fmla="*/ 6 h 6"/>
                    <a:gd name="T6" fmla="*/ 43 w 43"/>
                    <a:gd name="T7" fmla="*/ 1 h 6"/>
                    <a:gd name="T8" fmla="*/ 9 w 43"/>
                    <a:gd name="T9" fmla="*/ 1 h 6"/>
                    <a:gd name="T10" fmla="*/ 9 w 43"/>
                    <a:gd name="T11" fmla="*/ 1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6"/>
                      </a:lnTo>
                      <a:lnTo>
                        <a:pt x="43" y="1"/>
                      </a:lnTo>
                      <a:lnTo>
                        <a:pt x="9" y="1"/>
                      </a:lnTo>
                      <a:lnTo>
                        <a:pt x="9"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3" name="Freeform 3991"/>
                <p:cNvSpPr>
                  <a:spLocks/>
                </p:cNvSpPr>
                <p:nvPr/>
              </p:nvSpPr>
              <p:spPr bwMode="auto">
                <a:xfrm>
                  <a:off x="1495" y="2008"/>
                  <a:ext cx="7" cy="4"/>
                </a:xfrm>
                <a:custGeom>
                  <a:avLst/>
                  <a:gdLst>
                    <a:gd name="T0" fmla="*/ 0 w 43"/>
                    <a:gd name="T1" fmla="*/ 23 h 24"/>
                    <a:gd name="T2" fmla="*/ 9 w 43"/>
                    <a:gd name="T3" fmla="*/ 24 h 24"/>
                    <a:gd name="T4" fmla="*/ 43 w 43"/>
                    <a:gd name="T5" fmla="*/ 0 h 24"/>
                    <a:gd name="T6" fmla="*/ 33 w 43"/>
                    <a:gd name="T7" fmla="*/ 0 h 24"/>
                    <a:gd name="T8" fmla="*/ 0 w 43"/>
                    <a:gd name="T9" fmla="*/ 23 h 24"/>
                  </a:gdLst>
                  <a:ahLst/>
                  <a:cxnLst>
                    <a:cxn ang="0">
                      <a:pos x="T0" y="T1"/>
                    </a:cxn>
                    <a:cxn ang="0">
                      <a:pos x="T2" y="T3"/>
                    </a:cxn>
                    <a:cxn ang="0">
                      <a:pos x="T4" y="T5"/>
                    </a:cxn>
                    <a:cxn ang="0">
                      <a:pos x="T6" y="T7"/>
                    </a:cxn>
                    <a:cxn ang="0">
                      <a:pos x="T8" y="T9"/>
                    </a:cxn>
                  </a:cxnLst>
                  <a:rect l="0" t="0" r="r" b="b"/>
                  <a:pathLst>
                    <a:path w="43" h="24">
                      <a:moveTo>
                        <a:pt x="0" y="23"/>
                      </a:moveTo>
                      <a:lnTo>
                        <a:pt x="9" y="24"/>
                      </a:lnTo>
                      <a:lnTo>
                        <a:pt x="43" y="0"/>
                      </a:lnTo>
                      <a:lnTo>
                        <a:pt x="33"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4" name="Freeform 3992"/>
                <p:cNvSpPr>
                  <a:spLocks/>
                </p:cNvSpPr>
                <p:nvPr/>
              </p:nvSpPr>
              <p:spPr bwMode="auto">
                <a:xfrm>
                  <a:off x="1495" y="2007"/>
                  <a:ext cx="7" cy="1"/>
                </a:xfrm>
                <a:custGeom>
                  <a:avLst/>
                  <a:gdLst>
                    <a:gd name="T0" fmla="*/ 0 w 43"/>
                    <a:gd name="T1" fmla="*/ 0 h 5"/>
                    <a:gd name="T2" fmla="*/ 0 w 43"/>
                    <a:gd name="T3" fmla="*/ 5 h 5"/>
                    <a:gd name="T4" fmla="*/ 33 w 43"/>
                    <a:gd name="T5" fmla="*/ 5 h 5"/>
                    <a:gd name="T6" fmla="*/ 33 w 43"/>
                    <a:gd name="T7" fmla="*/ 5 h 5"/>
                    <a:gd name="T8" fmla="*/ 43 w 43"/>
                    <a:gd name="T9" fmla="*/ 5 h 5"/>
                    <a:gd name="T10" fmla="*/ 43 w 43"/>
                    <a:gd name="T11" fmla="*/ 0 h 5"/>
                    <a:gd name="T12" fmla="*/ 0 w 4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3" h="5">
                      <a:moveTo>
                        <a:pt x="0" y="0"/>
                      </a:moveTo>
                      <a:lnTo>
                        <a:pt x="0" y="5"/>
                      </a:lnTo>
                      <a:lnTo>
                        <a:pt x="33" y="5"/>
                      </a:lnTo>
                      <a:lnTo>
                        <a:pt x="33"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5" name="Freeform 3993"/>
                <p:cNvSpPr>
                  <a:spLocks/>
                </p:cNvSpPr>
                <p:nvPr/>
              </p:nvSpPr>
              <p:spPr bwMode="auto">
                <a:xfrm>
                  <a:off x="1495" y="2002"/>
                  <a:ext cx="7" cy="5"/>
                </a:xfrm>
                <a:custGeom>
                  <a:avLst/>
                  <a:gdLst>
                    <a:gd name="T0" fmla="*/ 0 w 43"/>
                    <a:gd name="T1" fmla="*/ 6 h 29"/>
                    <a:gd name="T2" fmla="*/ 0 w 43"/>
                    <a:gd name="T3" fmla="*/ 12 h 29"/>
                    <a:gd name="T4" fmla="*/ 43 w 43"/>
                    <a:gd name="T5" fmla="*/ 29 h 29"/>
                    <a:gd name="T6" fmla="*/ 43 w 43"/>
                    <a:gd name="T7" fmla="*/ 22 h 29"/>
                    <a:gd name="T8" fmla="*/ 30 w 43"/>
                    <a:gd name="T9" fmla="*/ 18 h 29"/>
                    <a:gd name="T10" fmla="*/ 30 w 43"/>
                    <a:gd name="T11" fmla="*/ 0 h 29"/>
                    <a:gd name="T12" fmla="*/ 25 w 43"/>
                    <a:gd name="T13" fmla="*/ 16 h 29"/>
                    <a:gd name="T14" fmla="*/ 12 w 43"/>
                    <a:gd name="T15" fmla="*/ 12 h 29"/>
                    <a:gd name="T16" fmla="*/ 10 w 43"/>
                    <a:gd name="T17" fmla="*/ 11 h 29"/>
                    <a:gd name="T18" fmla="*/ 5 w 43"/>
                    <a:gd name="T19" fmla="*/ 10 h 29"/>
                    <a:gd name="T20" fmla="*/ 5 w 43"/>
                    <a:gd name="T21" fmla="*/ 9 h 29"/>
                    <a:gd name="T22" fmla="*/ 0 w 43"/>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6"/>
                      </a:moveTo>
                      <a:lnTo>
                        <a:pt x="0" y="12"/>
                      </a:lnTo>
                      <a:lnTo>
                        <a:pt x="43" y="29"/>
                      </a:lnTo>
                      <a:lnTo>
                        <a:pt x="43" y="22"/>
                      </a:lnTo>
                      <a:lnTo>
                        <a:pt x="30" y="18"/>
                      </a:lnTo>
                      <a:lnTo>
                        <a:pt x="30" y="0"/>
                      </a:lnTo>
                      <a:lnTo>
                        <a:pt x="25" y="16"/>
                      </a:lnTo>
                      <a:lnTo>
                        <a:pt x="12" y="12"/>
                      </a:lnTo>
                      <a:lnTo>
                        <a:pt x="10" y="11"/>
                      </a:lnTo>
                      <a:lnTo>
                        <a:pt x="5" y="10"/>
                      </a:lnTo>
                      <a:lnTo>
                        <a:pt x="5"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6" name="Freeform 3994"/>
                <p:cNvSpPr>
                  <a:spLocks/>
                </p:cNvSpPr>
                <p:nvPr/>
              </p:nvSpPr>
              <p:spPr bwMode="auto">
                <a:xfrm>
                  <a:off x="1495" y="2000"/>
                  <a:ext cx="7" cy="4"/>
                </a:xfrm>
                <a:custGeom>
                  <a:avLst/>
                  <a:gdLst>
                    <a:gd name="T0" fmla="*/ 0 w 43"/>
                    <a:gd name="T1" fmla="*/ 18 h 28"/>
                    <a:gd name="T2" fmla="*/ 5 w 43"/>
                    <a:gd name="T3" fmla="*/ 21 h 28"/>
                    <a:gd name="T4" fmla="*/ 10 w 43"/>
                    <a:gd name="T5" fmla="*/ 19 h 28"/>
                    <a:gd name="T6" fmla="*/ 12 w 43"/>
                    <a:gd name="T7" fmla="*/ 18 h 28"/>
                    <a:gd name="T8" fmla="*/ 17 w 43"/>
                    <a:gd name="T9" fmla="*/ 16 h 28"/>
                    <a:gd name="T10" fmla="*/ 25 w 43"/>
                    <a:gd name="T11" fmla="*/ 13 h 28"/>
                    <a:gd name="T12" fmla="*/ 25 w 43"/>
                    <a:gd name="T13" fmla="*/ 28 h 28"/>
                    <a:gd name="T14" fmla="*/ 30 w 43"/>
                    <a:gd name="T15" fmla="*/ 12 h 28"/>
                    <a:gd name="T16" fmla="*/ 43 w 43"/>
                    <a:gd name="T17" fmla="*/ 7 h 28"/>
                    <a:gd name="T18" fmla="*/ 43 w 43"/>
                    <a:gd name="T19" fmla="*/ 0 h 28"/>
                    <a:gd name="T20" fmla="*/ 0 w 43"/>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8">
                      <a:moveTo>
                        <a:pt x="0" y="18"/>
                      </a:moveTo>
                      <a:lnTo>
                        <a:pt x="5" y="21"/>
                      </a:lnTo>
                      <a:lnTo>
                        <a:pt x="10" y="19"/>
                      </a:lnTo>
                      <a:lnTo>
                        <a:pt x="12" y="18"/>
                      </a:lnTo>
                      <a:lnTo>
                        <a:pt x="17" y="16"/>
                      </a:lnTo>
                      <a:lnTo>
                        <a:pt x="25" y="13"/>
                      </a:lnTo>
                      <a:lnTo>
                        <a:pt x="25" y="28"/>
                      </a:lnTo>
                      <a:lnTo>
                        <a:pt x="30" y="12"/>
                      </a:lnTo>
                      <a:lnTo>
                        <a:pt x="43" y="7"/>
                      </a:lnTo>
                      <a:lnTo>
                        <a:pt x="43"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7" name="Line 3995"/>
                <p:cNvSpPr>
                  <a:spLocks noChangeShapeType="1"/>
                </p:cNvSpPr>
                <p:nvPr/>
              </p:nvSpPr>
              <p:spPr bwMode="auto">
                <a:xfrm>
                  <a:off x="1471" y="1654"/>
                  <a:ext cx="49"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78" name="Freeform 3996"/>
                <p:cNvSpPr>
                  <a:spLocks/>
                </p:cNvSpPr>
                <p:nvPr/>
              </p:nvSpPr>
              <p:spPr bwMode="auto">
                <a:xfrm>
                  <a:off x="1470" y="1802"/>
                  <a:ext cx="5" cy="4"/>
                </a:xfrm>
                <a:custGeom>
                  <a:avLst/>
                  <a:gdLst>
                    <a:gd name="T0" fmla="*/ 25 w 29"/>
                    <a:gd name="T1" fmla="*/ 0 h 20"/>
                    <a:gd name="T2" fmla="*/ 13 w 29"/>
                    <a:gd name="T3" fmla="*/ 2 h 20"/>
                    <a:gd name="T4" fmla="*/ 19 w 29"/>
                    <a:gd name="T5" fmla="*/ 3 h 20"/>
                    <a:gd name="T6" fmla="*/ 21 w 29"/>
                    <a:gd name="T7" fmla="*/ 6 h 20"/>
                    <a:gd name="T8" fmla="*/ 22 w 29"/>
                    <a:gd name="T9" fmla="*/ 11 h 20"/>
                    <a:gd name="T10" fmla="*/ 21 w 29"/>
                    <a:gd name="T11" fmla="*/ 14 h 20"/>
                    <a:gd name="T12" fmla="*/ 17 w 29"/>
                    <a:gd name="T13" fmla="*/ 17 h 20"/>
                    <a:gd name="T14" fmla="*/ 12 w 29"/>
                    <a:gd name="T15" fmla="*/ 17 h 20"/>
                    <a:gd name="T16" fmla="*/ 0 w 29"/>
                    <a:gd name="T17" fmla="*/ 16 h 20"/>
                    <a:gd name="T18" fmla="*/ 23 w 29"/>
                    <a:gd name="T19" fmla="*/ 20 h 20"/>
                    <a:gd name="T20" fmla="*/ 27 w 29"/>
                    <a:gd name="T21" fmla="*/ 16 h 20"/>
                    <a:gd name="T22" fmla="*/ 29 w 29"/>
                    <a:gd name="T23" fmla="*/ 11 h 20"/>
                    <a:gd name="T24" fmla="*/ 29 w 29"/>
                    <a:gd name="T25" fmla="*/ 11 h 20"/>
                    <a:gd name="T26" fmla="*/ 28 w 29"/>
                    <a:gd name="T27" fmla="*/ 6 h 20"/>
                    <a:gd name="T28" fmla="*/ 25 w 29"/>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0">
                      <a:moveTo>
                        <a:pt x="25" y="0"/>
                      </a:moveTo>
                      <a:lnTo>
                        <a:pt x="13" y="2"/>
                      </a:lnTo>
                      <a:lnTo>
                        <a:pt x="19" y="3"/>
                      </a:lnTo>
                      <a:lnTo>
                        <a:pt x="21" y="6"/>
                      </a:lnTo>
                      <a:lnTo>
                        <a:pt x="22" y="11"/>
                      </a:lnTo>
                      <a:lnTo>
                        <a:pt x="21" y="14"/>
                      </a:lnTo>
                      <a:lnTo>
                        <a:pt x="17" y="17"/>
                      </a:lnTo>
                      <a:lnTo>
                        <a:pt x="12" y="17"/>
                      </a:lnTo>
                      <a:lnTo>
                        <a:pt x="0" y="16"/>
                      </a:lnTo>
                      <a:lnTo>
                        <a:pt x="23" y="20"/>
                      </a:lnTo>
                      <a:lnTo>
                        <a:pt x="27" y="16"/>
                      </a:lnTo>
                      <a:lnTo>
                        <a:pt x="29" y="11"/>
                      </a:lnTo>
                      <a:lnTo>
                        <a:pt x="29" y="11"/>
                      </a:lnTo>
                      <a:lnTo>
                        <a:pt x="28" y="6"/>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9" name="Freeform 3997"/>
                <p:cNvSpPr>
                  <a:spLocks/>
                </p:cNvSpPr>
                <p:nvPr/>
              </p:nvSpPr>
              <p:spPr bwMode="auto">
                <a:xfrm>
                  <a:off x="1469" y="1801"/>
                  <a:ext cx="5" cy="8"/>
                </a:xfrm>
                <a:custGeom>
                  <a:avLst/>
                  <a:gdLst>
                    <a:gd name="T0" fmla="*/ 21 w 32"/>
                    <a:gd name="T1" fmla="*/ 2 h 43"/>
                    <a:gd name="T2" fmla="*/ 5 w 32"/>
                    <a:gd name="T3" fmla="*/ 0 h 43"/>
                    <a:gd name="T4" fmla="*/ 0 w 32"/>
                    <a:gd name="T5" fmla="*/ 43 h 43"/>
                    <a:gd name="T6" fmla="*/ 5 w 32"/>
                    <a:gd name="T7" fmla="*/ 43 h 43"/>
                    <a:gd name="T8" fmla="*/ 7 w 32"/>
                    <a:gd name="T9" fmla="*/ 25 h 43"/>
                    <a:gd name="T10" fmla="*/ 18 w 32"/>
                    <a:gd name="T11" fmla="*/ 28 h 43"/>
                    <a:gd name="T12" fmla="*/ 20 w 32"/>
                    <a:gd name="T13" fmla="*/ 28 h 43"/>
                    <a:gd name="T14" fmla="*/ 26 w 32"/>
                    <a:gd name="T15" fmla="*/ 27 h 43"/>
                    <a:gd name="T16" fmla="*/ 30 w 32"/>
                    <a:gd name="T17" fmla="*/ 25 h 43"/>
                    <a:gd name="T18" fmla="*/ 7 w 32"/>
                    <a:gd name="T19" fmla="*/ 21 h 43"/>
                    <a:gd name="T20" fmla="*/ 9 w 32"/>
                    <a:gd name="T21" fmla="*/ 5 h 43"/>
                    <a:gd name="T22" fmla="*/ 20 w 32"/>
                    <a:gd name="T23" fmla="*/ 7 h 43"/>
                    <a:gd name="T24" fmla="*/ 32 w 32"/>
                    <a:gd name="T25" fmla="*/ 5 h 43"/>
                    <a:gd name="T26" fmla="*/ 27 w 32"/>
                    <a:gd name="T27" fmla="*/ 3 h 43"/>
                    <a:gd name="T28" fmla="*/ 26 w 32"/>
                    <a:gd name="T29" fmla="*/ 3 h 43"/>
                    <a:gd name="T30" fmla="*/ 21 w 32"/>
                    <a:gd name="T31"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43">
                      <a:moveTo>
                        <a:pt x="21" y="2"/>
                      </a:moveTo>
                      <a:lnTo>
                        <a:pt x="5" y="0"/>
                      </a:lnTo>
                      <a:lnTo>
                        <a:pt x="0" y="43"/>
                      </a:lnTo>
                      <a:lnTo>
                        <a:pt x="5" y="43"/>
                      </a:lnTo>
                      <a:lnTo>
                        <a:pt x="7" y="25"/>
                      </a:lnTo>
                      <a:lnTo>
                        <a:pt x="18" y="28"/>
                      </a:lnTo>
                      <a:lnTo>
                        <a:pt x="20" y="28"/>
                      </a:lnTo>
                      <a:lnTo>
                        <a:pt x="26" y="27"/>
                      </a:lnTo>
                      <a:lnTo>
                        <a:pt x="30" y="25"/>
                      </a:lnTo>
                      <a:lnTo>
                        <a:pt x="7" y="21"/>
                      </a:lnTo>
                      <a:lnTo>
                        <a:pt x="9" y="5"/>
                      </a:lnTo>
                      <a:lnTo>
                        <a:pt x="20" y="7"/>
                      </a:lnTo>
                      <a:lnTo>
                        <a:pt x="32" y="5"/>
                      </a:lnTo>
                      <a:lnTo>
                        <a:pt x="27" y="3"/>
                      </a:lnTo>
                      <a:lnTo>
                        <a:pt x="26" y="3"/>
                      </a:lnTo>
                      <a:lnTo>
                        <a:pt x="2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0" name="Freeform 3998"/>
                <p:cNvSpPr>
                  <a:spLocks/>
                </p:cNvSpPr>
                <p:nvPr/>
              </p:nvSpPr>
              <p:spPr bwMode="auto">
                <a:xfrm>
                  <a:off x="1475" y="1808"/>
                  <a:ext cx="1" cy="1"/>
                </a:xfrm>
                <a:custGeom>
                  <a:avLst/>
                  <a:gdLst>
                    <a:gd name="T0" fmla="*/ 6 w 7"/>
                    <a:gd name="T1" fmla="*/ 7 h 7"/>
                    <a:gd name="T2" fmla="*/ 0 w 7"/>
                    <a:gd name="T3" fmla="*/ 6 h 7"/>
                    <a:gd name="T4" fmla="*/ 1 w 7"/>
                    <a:gd name="T5" fmla="*/ 0 h 7"/>
                    <a:gd name="T6" fmla="*/ 7 w 7"/>
                    <a:gd name="T7" fmla="*/ 2 h 7"/>
                    <a:gd name="T8" fmla="*/ 6 w 7"/>
                    <a:gd name="T9" fmla="*/ 7 h 7"/>
                  </a:gdLst>
                  <a:ahLst/>
                  <a:cxnLst>
                    <a:cxn ang="0">
                      <a:pos x="T0" y="T1"/>
                    </a:cxn>
                    <a:cxn ang="0">
                      <a:pos x="T2" y="T3"/>
                    </a:cxn>
                    <a:cxn ang="0">
                      <a:pos x="T4" y="T5"/>
                    </a:cxn>
                    <a:cxn ang="0">
                      <a:pos x="T6" y="T7"/>
                    </a:cxn>
                    <a:cxn ang="0">
                      <a:pos x="T8" y="T9"/>
                    </a:cxn>
                  </a:cxnLst>
                  <a:rect l="0" t="0" r="r" b="b"/>
                  <a:pathLst>
                    <a:path w="7" h="7">
                      <a:moveTo>
                        <a:pt x="6" y="7"/>
                      </a:moveTo>
                      <a:lnTo>
                        <a:pt x="0" y="6"/>
                      </a:lnTo>
                      <a:lnTo>
                        <a:pt x="1" y="0"/>
                      </a:lnTo>
                      <a:lnTo>
                        <a:pt x="7" y="2"/>
                      </a:lnTo>
                      <a:lnTo>
                        <a:pt x="6"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1" name="Freeform 3999"/>
                <p:cNvSpPr>
                  <a:spLocks/>
                </p:cNvSpPr>
                <p:nvPr/>
              </p:nvSpPr>
              <p:spPr bwMode="auto">
                <a:xfrm>
                  <a:off x="1480" y="1808"/>
                  <a:ext cx="4" cy="2"/>
                </a:xfrm>
                <a:custGeom>
                  <a:avLst/>
                  <a:gdLst>
                    <a:gd name="T0" fmla="*/ 5 w 19"/>
                    <a:gd name="T1" fmla="*/ 0 h 15"/>
                    <a:gd name="T2" fmla="*/ 0 w 19"/>
                    <a:gd name="T3" fmla="*/ 0 h 15"/>
                    <a:gd name="T4" fmla="*/ 0 w 19"/>
                    <a:gd name="T5" fmla="*/ 6 h 15"/>
                    <a:gd name="T6" fmla="*/ 2 w 19"/>
                    <a:gd name="T7" fmla="*/ 11 h 15"/>
                    <a:gd name="T8" fmla="*/ 4 w 19"/>
                    <a:gd name="T9" fmla="*/ 13 h 15"/>
                    <a:gd name="T10" fmla="*/ 11 w 19"/>
                    <a:gd name="T11" fmla="*/ 15 h 15"/>
                    <a:gd name="T12" fmla="*/ 15 w 19"/>
                    <a:gd name="T13" fmla="*/ 15 h 15"/>
                    <a:gd name="T14" fmla="*/ 19 w 19"/>
                    <a:gd name="T15" fmla="*/ 13 h 15"/>
                    <a:gd name="T16" fmla="*/ 19 w 19"/>
                    <a:gd name="T17" fmla="*/ 13 h 15"/>
                    <a:gd name="T18" fmla="*/ 11 w 19"/>
                    <a:gd name="T19" fmla="*/ 10 h 15"/>
                    <a:gd name="T20" fmla="*/ 6 w 19"/>
                    <a:gd name="T21" fmla="*/ 8 h 15"/>
                    <a:gd name="T22" fmla="*/ 6 w 19"/>
                    <a:gd name="T23" fmla="*/ 7 h 15"/>
                    <a:gd name="T24" fmla="*/ 5 w 19"/>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5">
                      <a:moveTo>
                        <a:pt x="5" y="0"/>
                      </a:moveTo>
                      <a:lnTo>
                        <a:pt x="0" y="0"/>
                      </a:lnTo>
                      <a:lnTo>
                        <a:pt x="0" y="6"/>
                      </a:lnTo>
                      <a:lnTo>
                        <a:pt x="2" y="11"/>
                      </a:lnTo>
                      <a:lnTo>
                        <a:pt x="4" y="13"/>
                      </a:lnTo>
                      <a:lnTo>
                        <a:pt x="11" y="15"/>
                      </a:lnTo>
                      <a:lnTo>
                        <a:pt x="15" y="15"/>
                      </a:lnTo>
                      <a:lnTo>
                        <a:pt x="19" y="13"/>
                      </a:lnTo>
                      <a:lnTo>
                        <a:pt x="19" y="13"/>
                      </a:lnTo>
                      <a:lnTo>
                        <a:pt x="11" y="10"/>
                      </a:lnTo>
                      <a:lnTo>
                        <a:pt x="6" y="8"/>
                      </a:lnTo>
                      <a:lnTo>
                        <a:pt x="6"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2" name="Freeform 4000"/>
                <p:cNvSpPr>
                  <a:spLocks/>
                </p:cNvSpPr>
                <p:nvPr/>
              </p:nvSpPr>
              <p:spPr bwMode="auto">
                <a:xfrm>
                  <a:off x="1482" y="1803"/>
                  <a:ext cx="3" cy="7"/>
                </a:xfrm>
                <a:custGeom>
                  <a:avLst/>
                  <a:gdLst>
                    <a:gd name="T0" fmla="*/ 17 w 17"/>
                    <a:gd name="T1" fmla="*/ 1 h 40"/>
                    <a:gd name="T2" fmla="*/ 10 w 17"/>
                    <a:gd name="T3" fmla="*/ 0 h 40"/>
                    <a:gd name="T4" fmla="*/ 7 w 17"/>
                    <a:gd name="T5" fmla="*/ 28 h 40"/>
                    <a:gd name="T6" fmla="*/ 6 w 17"/>
                    <a:gd name="T7" fmla="*/ 34 h 40"/>
                    <a:gd name="T8" fmla="*/ 4 w 17"/>
                    <a:gd name="T9" fmla="*/ 36 h 40"/>
                    <a:gd name="T10" fmla="*/ 0 w 17"/>
                    <a:gd name="T11" fmla="*/ 37 h 40"/>
                    <a:gd name="T12" fmla="*/ 8 w 17"/>
                    <a:gd name="T13" fmla="*/ 40 h 40"/>
                    <a:gd name="T14" fmla="*/ 11 w 17"/>
                    <a:gd name="T15" fmla="*/ 36 h 40"/>
                    <a:gd name="T16" fmla="*/ 12 w 17"/>
                    <a:gd name="T17" fmla="*/ 29 h 40"/>
                    <a:gd name="T18" fmla="*/ 17 w 17"/>
                    <a:gd name="T19"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0">
                      <a:moveTo>
                        <a:pt x="17" y="1"/>
                      </a:moveTo>
                      <a:lnTo>
                        <a:pt x="10" y="0"/>
                      </a:lnTo>
                      <a:lnTo>
                        <a:pt x="7" y="28"/>
                      </a:lnTo>
                      <a:lnTo>
                        <a:pt x="6" y="34"/>
                      </a:lnTo>
                      <a:lnTo>
                        <a:pt x="4" y="36"/>
                      </a:lnTo>
                      <a:lnTo>
                        <a:pt x="0" y="37"/>
                      </a:lnTo>
                      <a:lnTo>
                        <a:pt x="8" y="40"/>
                      </a:lnTo>
                      <a:lnTo>
                        <a:pt x="11" y="36"/>
                      </a:lnTo>
                      <a:lnTo>
                        <a:pt x="12" y="29"/>
                      </a:ln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3" name="Freeform 4001"/>
                <p:cNvSpPr>
                  <a:spLocks/>
                </p:cNvSpPr>
                <p:nvPr/>
              </p:nvSpPr>
              <p:spPr bwMode="auto">
                <a:xfrm>
                  <a:off x="1486" y="1804"/>
                  <a:ext cx="4" cy="7"/>
                </a:xfrm>
                <a:custGeom>
                  <a:avLst/>
                  <a:gdLst>
                    <a:gd name="T0" fmla="*/ 9 w 27"/>
                    <a:gd name="T1" fmla="*/ 0 h 44"/>
                    <a:gd name="T2" fmla="*/ 4 w 27"/>
                    <a:gd name="T3" fmla="*/ 0 h 44"/>
                    <a:gd name="T4" fmla="*/ 1 w 27"/>
                    <a:gd name="T5" fmla="*/ 24 h 44"/>
                    <a:gd name="T6" fmla="*/ 1 w 27"/>
                    <a:gd name="T7" fmla="*/ 25 h 44"/>
                    <a:gd name="T8" fmla="*/ 0 w 27"/>
                    <a:gd name="T9" fmla="*/ 31 h 44"/>
                    <a:gd name="T10" fmla="*/ 0 w 27"/>
                    <a:gd name="T11" fmla="*/ 32 h 44"/>
                    <a:gd name="T12" fmla="*/ 2 w 27"/>
                    <a:gd name="T13" fmla="*/ 37 h 44"/>
                    <a:gd name="T14" fmla="*/ 2 w 27"/>
                    <a:gd name="T15" fmla="*/ 38 h 44"/>
                    <a:gd name="T16" fmla="*/ 6 w 27"/>
                    <a:gd name="T17" fmla="*/ 42 h 44"/>
                    <a:gd name="T18" fmla="*/ 9 w 27"/>
                    <a:gd name="T19" fmla="*/ 43 h 44"/>
                    <a:gd name="T20" fmla="*/ 15 w 27"/>
                    <a:gd name="T21" fmla="*/ 44 h 44"/>
                    <a:gd name="T22" fmla="*/ 20 w 27"/>
                    <a:gd name="T23" fmla="*/ 44 h 44"/>
                    <a:gd name="T24" fmla="*/ 24 w 27"/>
                    <a:gd name="T25" fmla="*/ 44 h 44"/>
                    <a:gd name="T26" fmla="*/ 27 w 27"/>
                    <a:gd name="T27" fmla="*/ 43 h 44"/>
                    <a:gd name="T28" fmla="*/ 16 w 27"/>
                    <a:gd name="T29" fmla="*/ 39 h 44"/>
                    <a:gd name="T30" fmla="*/ 13 w 27"/>
                    <a:gd name="T31" fmla="*/ 39 h 44"/>
                    <a:gd name="T32" fmla="*/ 8 w 27"/>
                    <a:gd name="T33" fmla="*/ 37 h 44"/>
                    <a:gd name="T34" fmla="*/ 8 w 27"/>
                    <a:gd name="T35" fmla="*/ 36 h 44"/>
                    <a:gd name="T36" fmla="*/ 6 w 27"/>
                    <a:gd name="T37" fmla="*/ 32 h 44"/>
                    <a:gd name="T38" fmla="*/ 6 w 27"/>
                    <a:gd name="T39" fmla="*/ 31 h 44"/>
                    <a:gd name="T40" fmla="*/ 6 w 27"/>
                    <a:gd name="T41" fmla="*/ 24 h 44"/>
                    <a:gd name="T42" fmla="*/ 9 w 27"/>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4">
                      <a:moveTo>
                        <a:pt x="9" y="0"/>
                      </a:moveTo>
                      <a:lnTo>
                        <a:pt x="4" y="0"/>
                      </a:lnTo>
                      <a:lnTo>
                        <a:pt x="1" y="24"/>
                      </a:lnTo>
                      <a:lnTo>
                        <a:pt x="1" y="25"/>
                      </a:lnTo>
                      <a:lnTo>
                        <a:pt x="0" y="31"/>
                      </a:lnTo>
                      <a:lnTo>
                        <a:pt x="0" y="32"/>
                      </a:lnTo>
                      <a:lnTo>
                        <a:pt x="2" y="37"/>
                      </a:lnTo>
                      <a:lnTo>
                        <a:pt x="2" y="38"/>
                      </a:lnTo>
                      <a:lnTo>
                        <a:pt x="6" y="42"/>
                      </a:lnTo>
                      <a:lnTo>
                        <a:pt x="9" y="43"/>
                      </a:lnTo>
                      <a:lnTo>
                        <a:pt x="15" y="44"/>
                      </a:lnTo>
                      <a:lnTo>
                        <a:pt x="20" y="44"/>
                      </a:lnTo>
                      <a:lnTo>
                        <a:pt x="24" y="44"/>
                      </a:lnTo>
                      <a:lnTo>
                        <a:pt x="27" y="43"/>
                      </a:lnTo>
                      <a:lnTo>
                        <a:pt x="16" y="39"/>
                      </a:lnTo>
                      <a:lnTo>
                        <a:pt x="13" y="39"/>
                      </a:lnTo>
                      <a:lnTo>
                        <a:pt x="8" y="37"/>
                      </a:lnTo>
                      <a:lnTo>
                        <a:pt x="8" y="36"/>
                      </a:lnTo>
                      <a:lnTo>
                        <a:pt x="6" y="32"/>
                      </a:lnTo>
                      <a:lnTo>
                        <a:pt x="6" y="31"/>
                      </a:lnTo>
                      <a:lnTo>
                        <a:pt x="6" y="2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4" name="Freeform 4002"/>
                <p:cNvSpPr>
                  <a:spLocks/>
                </p:cNvSpPr>
                <p:nvPr/>
              </p:nvSpPr>
              <p:spPr bwMode="auto">
                <a:xfrm>
                  <a:off x="1488" y="1804"/>
                  <a:ext cx="4" cy="7"/>
                </a:xfrm>
                <a:custGeom>
                  <a:avLst/>
                  <a:gdLst>
                    <a:gd name="T0" fmla="*/ 21 w 21"/>
                    <a:gd name="T1" fmla="*/ 1 h 40"/>
                    <a:gd name="T2" fmla="*/ 16 w 21"/>
                    <a:gd name="T3" fmla="*/ 0 h 40"/>
                    <a:gd name="T4" fmla="*/ 13 w 21"/>
                    <a:gd name="T5" fmla="*/ 24 h 40"/>
                    <a:gd name="T6" fmla="*/ 13 w 21"/>
                    <a:gd name="T7" fmla="*/ 27 h 40"/>
                    <a:gd name="T8" fmla="*/ 11 w 21"/>
                    <a:gd name="T9" fmla="*/ 32 h 40"/>
                    <a:gd name="T10" fmla="*/ 11 w 21"/>
                    <a:gd name="T11" fmla="*/ 32 h 40"/>
                    <a:gd name="T12" fmla="*/ 7 w 21"/>
                    <a:gd name="T13" fmla="*/ 36 h 40"/>
                    <a:gd name="T14" fmla="*/ 5 w 21"/>
                    <a:gd name="T15" fmla="*/ 36 h 40"/>
                    <a:gd name="T16" fmla="*/ 0 w 21"/>
                    <a:gd name="T17" fmla="*/ 36 h 40"/>
                    <a:gd name="T18" fmla="*/ 11 w 21"/>
                    <a:gd name="T19" fmla="*/ 40 h 40"/>
                    <a:gd name="T20" fmla="*/ 15 w 21"/>
                    <a:gd name="T21" fmla="*/ 37 h 40"/>
                    <a:gd name="T22" fmla="*/ 15 w 21"/>
                    <a:gd name="T23" fmla="*/ 36 h 40"/>
                    <a:gd name="T24" fmla="*/ 17 w 21"/>
                    <a:gd name="T25" fmla="*/ 31 h 40"/>
                    <a:gd name="T26" fmla="*/ 17 w 21"/>
                    <a:gd name="T27" fmla="*/ 31 h 40"/>
                    <a:gd name="T28" fmla="*/ 18 w 21"/>
                    <a:gd name="T29" fmla="*/ 25 h 40"/>
                    <a:gd name="T30" fmla="*/ 21 w 21"/>
                    <a:gd name="T3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0">
                      <a:moveTo>
                        <a:pt x="21" y="1"/>
                      </a:moveTo>
                      <a:lnTo>
                        <a:pt x="16" y="0"/>
                      </a:lnTo>
                      <a:lnTo>
                        <a:pt x="13" y="24"/>
                      </a:lnTo>
                      <a:lnTo>
                        <a:pt x="13" y="27"/>
                      </a:lnTo>
                      <a:lnTo>
                        <a:pt x="11" y="32"/>
                      </a:lnTo>
                      <a:lnTo>
                        <a:pt x="11" y="32"/>
                      </a:lnTo>
                      <a:lnTo>
                        <a:pt x="7" y="36"/>
                      </a:lnTo>
                      <a:lnTo>
                        <a:pt x="5" y="36"/>
                      </a:lnTo>
                      <a:lnTo>
                        <a:pt x="0" y="36"/>
                      </a:lnTo>
                      <a:lnTo>
                        <a:pt x="11" y="40"/>
                      </a:lnTo>
                      <a:lnTo>
                        <a:pt x="15" y="37"/>
                      </a:lnTo>
                      <a:lnTo>
                        <a:pt x="15" y="36"/>
                      </a:lnTo>
                      <a:lnTo>
                        <a:pt x="17" y="31"/>
                      </a:lnTo>
                      <a:lnTo>
                        <a:pt x="17" y="31"/>
                      </a:lnTo>
                      <a:lnTo>
                        <a:pt x="18" y="25"/>
                      </a:lnTo>
                      <a:lnTo>
                        <a:pt x="2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5" name="Freeform 4003"/>
                <p:cNvSpPr>
                  <a:spLocks/>
                </p:cNvSpPr>
                <p:nvPr/>
              </p:nvSpPr>
              <p:spPr bwMode="auto">
                <a:xfrm>
                  <a:off x="1492" y="1805"/>
                  <a:ext cx="5" cy="7"/>
                </a:xfrm>
                <a:custGeom>
                  <a:avLst/>
                  <a:gdLst>
                    <a:gd name="T0" fmla="*/ 28 w 31"/>
                    <a:gd name="T1" fmla="*/ 1 h 42"/>
                    <a:gd name="T2" fmla="*/ 22 w 31"/>
                    <a:gd name="T3" fmla="*/ 0 h 42"/>
                    <a:gd name="T4" fmla="*/ 0 w 31"/>
                    <a:gd name="T5" fmla="*/ 41 h 42"/>
                    <a:gd name="T6" fmla="*/ 7 w 31"/>
                    <a:gd name="T7" fmla="*/ 42 h 42"/>
                    <a:gd name="T8" fmla="*/ 13 w 31"/>
                    <a:gd name="T9" fmla="*/ 29 h 42"/>
                    <a:gd name="T10" fmla="*/ 31 w 31"/>
                    <a:gd name="T11" fmla="*/ 31 h 42"/>
                    <a:gd name="T12" fmla="*/ 15 w 31"/>
                    <a:gd name="T13" fmla="*/ 25 h 42"/>
                    <a:gd name="T14" fmla="*/ 21 w 31"/>
                    <a:gd name="T15" fmla="*/ 13 h 42"/>
                    <a:gd name="T16" fmla="*/ 22 w 31"/>
                    <a:gd name="T17" fmla="*/ 11 h 42"/>
                    <a:gd name="T18" fmla="*/ 25 w 31"/>
                    <a:gd name="T19" fmla="*/ 5 h 42"/>
                    <a:gd name="T20" fmla="*/ 25 w 31"/>
                    <a:gd name="T21" fmla="*/ 5 h 42"/>
                    <a:gd name="T22" fmla="*/ 28 w 31"/>
                    <a:gd name="T23"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2">
                      <a:moveTo>
                        <a:pt x="28" y="1"/>
                      </a:moveTo>
                      <a:lnTo>
                        <a:pt x="22" y="0"/>
                      </a:lnTo>
                      <a:lnTo>
                        <a:pt x="0" y="41"/>
                      </a:lnTo>
                      <a:lnTo>
                        <a:pt x="7" y="42"/>
                      </a:lnTo>
                      <a:lnTo>
                        <a:pt x="13" y="29"/>
                      </a:lnTo>
                      <a:lnTo>
                        <a:pt x="31" y="31"/>
                      </a:lnTo>
                      <a:lnTo>
                        <a:pt x="15" y="25"/>
                      </a:lnTo>
                      <a:lnTo>
                        <a:pt x="21" y="13"/>
                      </a:lnTo>
                      <a:lnTo>
                        <a:pt x="22" y="11"/>
                      </a:lnTo>
                      <a:lnTo>
                        <a:pt x="25" y="5"/>
                      </a:lnTo>
                      <a:lnTo>
                        <a:pt x="25" y="5"/>
                      </a:lnTo>
                      <a:lnTo>
                        <a:pt x="2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6" name="Freeform 4004"/>
                <p:cNvSpPr>
                  <a:spLocks/>
                </p:cNvSpPr>
                <p:nvPr/>
              </p:nvSpPr>
              <p:spPr bwMode="auto">
                <a:xfrm>
                  <a:off x="1494" y="1805"/>
                  <a:ext cx="5" cy="7"/>
                </a:xfrm>
                <a:custGeom>
                  <a:avLst/>
                  <a:gdLst>
                    <a:gd name="T0" fmla="*/ 13 w 26"/>
                    <a:gd name="T1" fmla="*/ 0 h 45"/>
                    <a:gd name="T2" fmla="*/ 10 w 26"/>
                    <a:gd name="T3" fmla="*/ 4 h 45"/>
                    <a:gd name="T4" fmla="*/ 11 w 26"/>
                    <a:gd name="T5" fmla="*/ 9 h 45"/>
                    <a:gd name="T6" fmla="*/ 11 w 26"/>
                    <a:gd name="T7" fmla="*/ 12 h 45"/>
                    <a:gd name="T8" fmla="*/ 13 w 26"/>
                    <a:gd name="T9" fmla="*/ 17 h 45"/>
                    <a:gd name="T10" fmla="*/ 15 w 26"/>
                    <a:gd name="T11" fmla="*/ 26 h 45"/>
                    <a:gd name="T12" fmla="*/ 0 w 26"/>
                    <a:gd name="T13" fmla="*/ 24 h 45"/>
                    <a:gd name="T14" fmla="*/ 16 w 26"/>
                    <a:gd name="T15" fmla="*/ 30 h 45"/>
                    <a:gd name="T16" fmla="*/ 19 w 26"/>
                    <a:gd name="T17" fmla="*/ 44 h 45"/>
                    <a:gd name="T18" fmla="*/ 26 w 26"/>
                    <a:gd name="T19" fmla="*/ 45 h 45"/>
                    <a:gd name="T20" fmla="*/ 13 w 26"/>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5">
                      <a:moveTo>
                        <a:pt x="13" y="0"/>
                      </a:moveTo>
                      <a:lnTo>
                        <a:pt x="10" y="4"/>
                      </a:lnTo>
                      <a:lnTo>
                        <a:pt x="11" y="9"/>
                      </a:lnTo>
                      <a:lnTo>
                        <a:pt x="11" y="12"/>
                      </a:lnTo>
                      <a:lnTo>
                        <a:pt x="13" y="17"/>
                      </a:lnTo>
                      <a:lnTo>
                        <a:pt x="15" y="26"/>
                      </a:lnTo>
                      <a:lnTo>
                        <a:pt x="0" y="24"/>
                      </a:lnTo>
                      <a:lnTo>
                        <a:pt x="16" y="30"/>
                      </a:lnTo>
                      <a:lnTo>
                        <a:pt x="19" y="44"/>
                      </a:lnTo>
                      <a:lnTo>
                        <a:pt x="26" y="4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7" name="Freeform 4005"/>
                <p:cNvSpPr>
                  <a:spLocks/>
                </p:cNvSpPr>
                <p:nvPr/>
              </p:nvSpPr>
              <p:spPr bwMode="auto">
                <a:xfrm>
                  <a:off x="1499" y="1805"/>
                  <a:ext cx="2" cy="7"/>
                </a:xfrm>
                <a:custGeom>
                  <a:avLst/>
                  <a:gdLst>
                    <a:gd name="T0" fmla="*/ 11 w 11"/>
                    <a:gd name="T1" fmla="*/ 1 h 44"/>
                    <a:gd name="T2" fmla="*/ 5 w 11"/>
                    <a:gd name="T3" fmla="*/ 0 h 44"/>
                    <a:gd name="T4" fmla="*/ 0 w 11"/>
                    <a:gd name="T5" fmla="*/ 43 h 44"/>
                    <a:gd name="T6" fmla="*/ 5 w 11"/>
                    <a:gd name="T7" fmla="*/ 44 h 44"/>
                    <a:gd name="T8" fmla="*/ 9 w 11"/>
                    <a:gd name="T9" fmla="*/ 11 h 44"/>
                    <a:gd name="T10" fmla="*/ 9 w 11"/>
                    <a:gd name="T11" fmla="*/ 11 h 44"/>
                    <a:gd name="T12" fmla="*/ 11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11" y="1"/>
                      </a:moveTo>
                      <a:lnTo>
                        <a:pt x="5" y="0"/>
                      </a:lnTo>
                      <a:lnTo>
                        <a:pt x="0" y="43"/>
                      </a:lnTo>
                      <a:lnTo>
                        <a:pt x="5" y="44"/>
                      </a:lnTo>
                      <a:lnTo>
                        <a:pt x="9" y="11"/>
                      </a:lnTo>
                      <a:lnTo>
                        <a:pt x="9" y="11"/>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8" name="Freeform 4006"/>
                <p:cNvSpPr>
                  <a:spLocks/>
                </p:cNvSpPr>
                <p:nvPr/>
              </p:nvSpPr>
              <p:spPr bwMode="auto">
                <a:xfrm>
                  <a:off x="1501" y="1805"/>
                  <a:ext cx="3" cy="8"/>
                </a:xfrm>
                <a:custGeom>
                  <a:avLst/>
                  <a:gdLst>
                    <a:gd name="T0" fmla="*/ 2 w 20"/>
                    <a:gd name="T1" fmla="*/ 0 h 45"/>
                    <a:gd name="T2" fmla="*/ 0 w 20"/>
                    <a:gd name="T3" fmla="*/ 10 h 45"/>
                    <a:gd name="T4" fmla="*/ 19 w 20"/>
                    <a:gd name="T5" fmla="*/ 45 h 45"/>
                    <a:gd name="T6" fmla="*/ 20 w 20"/>
                    <a:gd name="T7" fmla="*/ 37 h 45"/>
                    <a:gd name="T8" fmla="*/ 2 w 20"/>
                    <a:gd name="T9" fmla="*/ 0 h 45"/>
                  </a:gdLst>
                  <a:ahLst/>
                  <a:cxnLst>
                    <a:cxn ang="0">
                      <a:pos x="T0" y="T1"/>
                    </a:cxn>
                    <a:cxn ang="0">
                      <a:pos x="T2" y="T3"/>
                    </a:cxn>
                    <a:cxn ang="0">
                      <a:pos x="T4" y="T5"/>
                    </a:cxn>
                    <a:cxn ang="0">
                      <a:pos x="T6" y="T7"/>
                    </a:cxn>
                    <a:cxn ang="0">
                      <a:pos x="T8" y="T9"/>
                    </a:cxn>
                  </a:cxnLst>
                  <a:rect l="0" t="0" r="r" b="b"/>
                  <a:pathLst>
                    <a:path w="20" h="45">
                      <a:moveTo>
                        <a:pt x="2" y="0"/>
                      </a:moveTo>
                      <a:lnTo>
                        <a:pt x="0" y="10"/>
                      </a:lnTo>
                      <a:lnTo>
                        <a:pt x="19" y="45"/>
                      </a:lnTo>
                      <a:lnTo>
                        <a:pt x="20" y="3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89" name="Freeform 4007"/>
                <p:cNvSpPr>
                  <a:spLocks/>
                </p:cNvSpPr>
                <p:nvPr/>
              </p:nvSpPr>
              <p:spPr bwMode="auto">
                <a:xfrm>
                  <a:off x="1504" y="1806"/>
                  <a:ext cx="2" cy="7"/>
                </a:xfrm>
                <a:custGeom>
                  <a:avLst/>
                  <a:gdLst>
                    <a:gd name="T0" fmla="*/ 10 w 10"/>
                    <a:gd name="T1" fmla="*/ 0 h 42"/>
                    <a:gd name="T2" fmla="*/ 5 w 10"/>
                    <a:gd name="T3" fmla="*/ 0 h 42"/>
                    <a:gd name="T4" fmla="*/ 2 w 10"/>
                    <a:gd name="T5" fmla="*/ 33 h 42"/>
                    <a:gd name="T6" fmla="*/ 1 w 10"/>
                    <a:gd name="T7" fmla="*/ 33 h 42"/>
                    <a:gd name="T8" fmla="*/ 0 w 10"/>
                    <a:gd name="T9" fmla="*/ 41 h 42"/>
                    <a:gd name="T10" fmla="*/ 5 w 10"/>
                    <a:gd name="T11" fmla="*/ 42 h 42"/>
                    <a:gd name="T12" fmla="*/ 10 w 10"/>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0" h="42">
                      <a:moveTo>
                        <a:pt x="10" y="0"/>
                      </a:moveTo>
                      <a:lnTo>
                        <a:pt x="5" y="0"/>
                      </a:lnTo>
                      <a:lnTo>
                        <a:pt x="2" y="33"/>
                      </a:lnTo>
                      <a:lnTo>
                        <a:pt x="1" y="33"/>
                      </a:lnTo>
                      <a:lnTo>
                        <a:pt x="0" y="41"/>
                      </a:lnTo>
                      <a:lnTo>
                        <a:pt x="5"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0" name="Freeform 4008"/>
                <p:cNvSpPr>
                  <a:spLocks/>
                </p:cNvSpPr>
                <p:nvPr/>
              </p:nvSpPr>
              <p:spPr bwMode="auto">
                <a:xfrm>
                  <a:off x="1509" y="1806"/>
                  <a:ext cx="2" cy="8"/>
                </a:xfrm>
                <a:custGeom>
                  <a:avLst/>
                  <a:gdLst>
                    <a:gd name="T0" fmla="*/ 10 w 10"/>
                    <a:gd name="T1" fmla="*/ 1 h 43"/>
                    <a:gd name="T2" fmla="*/ 5 w 10"/>
                    <a:gd name="T3" fmla="*/ 0 h 43"/>
                    <a:gd name="T4" fmla="*/ 0 w 10"/>
                    <a:gd name="T5" fmla="*/ 42 h 43"/>
                    <a:gd name="T6" fmla="*/ 5 w 10"/>
                    <a:gd name="T7" fmla="*/ 43 h 43"/>
                    <a:gd name="T8" fmla="*/ 9 w 10"/>
                    <a:gd name="T9" fmla="*/ 9 h 43"/>
                    <a:gd name="T10" fmla="*/ 9 w 10"/>
                    <a:gd name="T11" fmla="*/ 9 h 43"/>
                    <a:gd name="T12" fmla="*/ 10 w 10"/>
                    <a:gd name="T13" fmla="*/ 1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10" y="1"/>
                      </a:moveTo>
                      <a:lnTo>
                        <a:pt x="5" y="0"/>
                      </a:lnTo>
                      <a:lnTo>
                        <a:pt x="0" y="42"/>
                      </a:lnTo>
                      <a:lnTo>
                        <a:pt x="5" y="43"/>
                      </a:lnTo>
                      <a:lnTo>
                        <a:pt x="9" y="9"/>
                      </a:lnTo>
                      <a:lnTo>
                        <a:pt x="9" y="9"/>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1" name="Freeform 4009"/>
                <p:cNvSpPr>
                  <a:spLocks/>
                </p:cNvSpPr>
                <p:nvPr/>
              </p:nvSpPr>
              <p:spPr bwMode="auto">
                <a:xfrm>
                  <a:off x="1511" y="1807"/>
                  <a:ext cx="3" cy="7"/>
                </a:xfrm>
                <a:custGeom>
                  <a:avLst/>
                  <a:gdLst>
                    <a:gd name="T0" fmla="*/ 1 w 19"/>
                    <a:gd name="T1" fmla="*/ 0 h 45"/>
                    <a:gd name="T2" fmla="*/ 0 w 19"/>
                    <a:gd name="T3" fmla="*/ 8 h 45"/>
                    <a:gd name="T4" fmla="*/ 18 w 19"/>
                    <a:gd name="T5" fmla="*/ 45 h 45"/>
                    <a:gd name="T6" fmla="*/ 19 w 19"/>
                    <a:gd name="T7" fmla="*/ 36 h 45"/>
                    <a:gd name="T8" fmla="*/ 1 w 19"/>
                    <a:gd name="T9" fmla="*/ 0 h 45"/>
                  </a:gdLst>
                  <a:ahLst/>
                  <a:cxnLst>
                    <a:cxn ang="0">
                      <a:pos x="T0" y="T1"/>
                    </a:cxn>
                    <a:cxn ang="0">
                      <a:pos x="T2" y="T3"/>
                    </a:cxn>
                    <a:cxn ang="0">
                      <a:pos x="T4" y="T5"/>
                    </a:cxn>
                    <a:cxn ang="0">
                      <a:pos x="T6" y="T7"/>
                    </a:cxn>
                    <a:cxn ang="0">
                      <a:pos x="T8" y="T9"/>
                    </a:cxn>
                  </a:cxnLst>
                  <a:rect l="0" t="0" r="r" b="b"/>
                  <a:pathLst>
                    <a:path w="19" h="45">
                      <a:moveTo>
                        <a:pt x="1" y="0"/>
                      </a:moveTo>
                      <a:lnTo>
                        <a:pt x="0" y="8"/>
                      </a:lnTo>
                      <a:lnTo>
                        <a:pt x="18" y="45"/>
                      </a:lnTo>
                      <a:lnTo>
                        <a:pt x="19" y="36"/>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2" name="Freeform 4010"/>
                <p:cNvSpPr>
                  <a:spLocks/>
                </p:cNvSpPr>
                <p:nvPr/>
              </p:nvSpPr>
              <p:spPr bwMode="auto">
                <a:xfrm>
                  <a:off x="1514" y="1807"/>
                  <a:ext cx="2" cy="7"/>
                </a:xfrm>
                <a:custGeom>
                  <a:avLst/>
                  <a:gdLst>
                    <a:gd name="T0" fmla="*/ 11 w 11"/>
                    <a:gd name="T1" fmla="*/ 1 h 44"/>
                    <a:gd name="T2" fmla="*/ 6 w 11"/>
                    <a:gd name="T3" fmla="*/ 0 h 44"/>
                    <a:gd name="T4" fmla="*/ 1 w 11"/>
                    <a:gd name="T5" fmla="*/ 34 h 44"/>
                    <a:gd name="T6" fmla="*/ 1 w 11"/>
                    <a:gd name="T7" fmla="*/ 34 h 44"/>
                    <a:gd name="T8" fmla="*/ 0 w 11"/>
                    <a:gd name="T9" fmla="*/ 43 h 44"/>
                    <a:gd name="T10" fmla="*/ 6 w 11"/>
                    <a:gd name="T11" fmla="*/ 44 h 44"/>
                    <a:gd name="T12" fmla="*/ 11 w 11"/>
                    <a:gd name="T13" fmla="*/ 1 h 44"/>
                  </a:gdLst>
                  <a:ahLst/>
                  <a:cxnLst>
                    <a:cxn ang="0">
                      <a:pos x="T0" y="T1"/>
                    </a:cxn>
                    <a:cxn ang="0">
                      <a:pos x="T2" y="T3"/>
                    </a:cxn>
                    <a:cxn ang="0">
                      <a:pos x="T4" y="T5"/>
                    </a:cxn>
                    <a:cxn ang="0">
                      <a:pos x="T6" y="T7"/>
                    </a:cxn>
                    <a:cxn ang="0">
                      <a:pos x="T8" y="T9"/>
                    </a:cxn>
                    <a:cxn ang="0">
                      <a:pos x="T10" y="T11"/>
                    </a:cxn>
                    <a:cxn ang="0">
                      <a:pos x="T12" y="T13"/>
                    </a:cxn>
                  </a:cxnLst>
                  <a:rect l="0" t="0" r="r" b="b"/>
                  <a:pathLst>
                    <a:path w="11" h="44">
                      <a:moveTo>
                        <a:pt x="11" y="1"/>
                      </a:moveTo>
                      <a:lnTo>
                        <a:pt x="6" y="0"/>
                      </a:lnTo>
                      <a:lnTo>
                        <a:pt x="1" y="34"/>
                      </a:lnTo>
                      <a:lnTo>
                        <a:pt x="1" y="34"/>
                      </a:lnTo>
                      <a:lnTo>
                        <a:pt x="0" y="43"/>
                      </a:lnTo>
                      <a:lnTo>
                        <a:pt x="6" y="44"/>
                      </a:lnTo>
                      <a:lnTo>
                        <a:pt x="1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3" name="Freeform 4011"/>
                <p:cNvSpPr>
                  <a:spLocks/>
                </p:cNvSpPr>
                <p:nvPr/>
              </p:nvSpPr>
              <p:spPr bwMode="auto">
                <a:xfrm>
                  <a:off x="1517" y="1807"/>
                  <a:ext cx="1" cy="8"/>
                </a:xfrm>
                <a:custGeom>
                  <a:avLst/>
                  <a:gdLst>
                    <a:gd name="T0" fmla="*/ 6 w 11"/>
                    <a:gd name="T1" fmla="*/ 44 h 44"/>
                    <a:gd name="T2" fmla="*/ 0 w 11"/>
                    <a:gd name="T3" fmla="*/ 43 h 44"/>
                    <a:gd name="T4" fmla="*/ 6 w 11"/>
                    <a:gd name="T5" fmla="*/ 0 h 44"/>
                    <a:gd name="T6" fmla="*/ 11 w 11"/>
                    <a:gd name="T7" fmla="*/ 1 h 44"/>
                    <a:gd name="T8" fmla="*/ 6 w 11"/>
                    <a:gd name="T9" fmla="*/ 44 h 44"/>
                  </a:gdLst>
                  <a:ahLst/>
                  <a:cxnLst>
                    <a:cxn ang="0">
                      <a:pos x="T0" y="T1"/>
                    </a:cxn>
                    <a:cxn ang="0">
                      <a:pos x="T2" y="T3"/>
                    </a:cxn>
                    <a:cxn ang="0">
                      <a:pos x="T4" y="T5"/>
                    </a:cxn>
                    <a:cxn ang="0">
                      <a:pos x="T6" y="T7"/>
                    </a:cxn>
                    <a:cxn ang="0">
                      <a:pos x="T8" y="T9"/>
                    </a:cxn>
                  </a:cxnLst>
                  <a:rect l="0" t="0" r="r" b="b"/>
                  <a:pathLst>
                    <a:path w="11" h="44">
                      <a:moveTo>
                        <a:pt x="6" y="44"/>
                      </a:moveTo>
                      <a:lnTo>
                        <a:pt x="0" y="43"/>
                      </a:lnTo>
                      <a:lnTo>
                        <a:pt x="6" y="0"/>
                      </a:lnTo>
                      <a:lnTo>
                        <a:pt x="11" y="1"/>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4" name="Freeform 4012"/>
                <p:cNvSpPr>
                  <a:spLocks/>
                </p:cNvSpPr>
                <p:nvPr/>
              </p:nvSpPr>
              <p:spPr bwMode="auto">
                <a:xfrm>
                  <a:off x="1522" y="1813"/>
                  <a:ext cx="3" cy="2"/>
                </a:xfrm>
                <a:custGeom>
                  <a:avLst/>
                  <a:gdLst>
                    <a:gd name="T0" fmla="*/ 14 w 19"/>
                    <a:gd name="T1" fmla="*/ 0 h 11"/>
                    <a:gd name="T2" fmla="*/ 12 w 19"/>
                    <a:gd name="T3" fmla="*/ 3 h 11"/>
                    <a:gd name="T4" fmla="*/ 9 w 19"/>
                    <a:gd name="T5" fmla="*/ 8 h 11"/>
                    <a:gd name="T6" fmla="*/ 6 w 19"/>
                    <a:gd name="T7" fmla="*/ 9 h 11"/>
                    <a:gd name="T8" fmla="*/ 0 w 19"/>
                    <a:gd name="T9" fmla="*/ 9 h 11"/>
                    <a:gd name="T10" fmla="*/ 13 w 19"/>
                    <a:gd name="T11" fmla="*/ 11 h 11"/>
                    <a:gd name="T12" fmla="*/ 16 w 19"/>
                    <a:gd name="T13" fmla="*/ 8 h 11"/>
                    <a:gd name="T14" fmla="*/ 19 w 19"/>
                    <a:gd name="T15" fmla="*/ 2 h 11"/>
                    <a:gd name="T16" fmla="*/ 14 w 19"/>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1">
                      <a:moveTo>
                        <a:pt x="14" y="0"/>
                      </a:moveTo>
                      <a:lnTo>
                        <a:pt x="12" y="3"/>
                      </a:lnTo>
                      <a:lnTo>
                        <a:pt x="9" y="8"/>
                      </a:lnTo>
                      <a:lnTo>
                        <a:pt x="6" y="9"/>
                      </a:lnTo>
                      <a:lnTo>
                        <a:pt x="0" y="9"/>
                      </a:lnTo>
                      <a:lnTo>
                        <a:pt x="13" y="11"/>
                      </a:lnTo>
                      <a:lnTo>
                        <a:pt x="16" y="8"/>
                      </a:lnTo>
                      <a:lnTo>
                        <a:pt x="19" y="2"/>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5" name="Freeform 4013"/>
                <p:cNvSpPr>
                  <a:spLocks/>
                </p:cNvSpPr>
                <p:nvPr/>
              </p:nvSpPr>
              <p:spPr bwMode="auto">
                <a:xfrm>
                  <a:off x="1523" y="1809"/>
                  <a:ext cx="3" cy="2"/>
                </a:xfrm>
                <a:custGeom>
                  <a:avLst/>
                  <a:gdLst>
                    <a:gd name="T0" fmla="*/ 10 w 16"/>
                    <a:gd name="T1" fmla="*/ 0 h 10"/>
                    <a:gd name="T2" fmla="*/ 0 w 16"/>
                    <a:gd name="T3" fmla="*/ 0 h 10"/>
                    <a:gd name="T4" fmla="*/ 2 w 16"/>
                    <a:gd name="T5" fmla="*/ 0 h 10"/>
                    <a:gd name="T6" fmla="*/ 7 w 16"/>
                    <a:gd name="T7" fmla="*/ 3 h 10"/>
                    <a:gd name="T8" fmla="*/ 8 w 16"/>
                    <a:gd name="T9" fmla="*/ 5 h 10"/>
                    <a:gd name="T10" fmla="*/ 10 w 16"/>
                    <a:gd name="T11" fmla="*/ 10 h 10"/>
                    <a:gd name="T12" fmla="*/ 16 w 16"/>
                    <a:gd name="T13" fmla="*/ 9 h 10"/>
                    <a:gd name="T14" fmla="*/ 16 w 16"/>
                    <a:gd name="T15" fmla="*/ 9 h 10"/>
                    <a:gd name="T16" fmla="*/ 13 w 16"/>
                    <a:gd name="T17" fmla="*/ 4 h 10"/>
                    <a:gd name="T18" fmla="*/ 10 w 16"/>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0" y="0"/>
                      </a:moveTo>
                      <a:lnTo>
                        <a:pt x="0" y="0"/>
                      </a:lnTo>
                      <a:lnTo>
                        <a:pt x="2" y="0"/>
                      </a:lnTo>
                      <a:lnTo>
                        <a:pt x="7" y="3"/>
                      </a:lnTo>
                      <a:lnTo>
                        <a:pt x="8" y="5"/>
                      </a:lnTo>
                      <a:lnTo>
                        <a:pt x="10" y="10"/>
                      </a:lnTo>
                      <a:lnTo>
                        <a:pt x="16" y="9"/>
                      </a:lnTo>
                      <a:lnTo>
                        <a:pt x="16" y="9"/>
                      </a:lnTo>
                      <a:lnTo>
                        <a:pt x="13"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6" name="Freeform 4014"/>
                <p:cNvSpPr>
                  <a:spLocks/>
                </p:cNvSpPr>
                <p:nvPr/>
              </p:nvSpPr>
              <p:spPr bwMode="auto">
                <a:xfrm>
                  <a:off x="1519" y="1808"/>
                  <a:ext cx="6" cy="7"/>
                </a:xfrm>
                <a:custGeom>
                  <a:avLst/>
                  <a:gdLst>
                    <a:gd name="T0" fmla="*/ 24 w 33"/>
                    <a:gd name="T1" fmla="*/ 1 h 45"/>
                    <a:gd name="T2" fmla="*/ 18 w 33"/>
                    <a:gd name="T3" fmla="*/ 0 h 45"/>
                    <a:gd name="T4" fmla="*/ 13 w 33"/>
                    <a:gd name="T5" fmla="*/ 2 h 45"/>
                    <a:gd name="T6" fmla="*/ 9 w 33"/>
                    <a:gd name="T7" fmla="*/ 5 h 45"/>
                    <a:gd name="T8" fmla="*/ 8 w 33"/>
                    <a:gd name="T9" fmla="*/ 6 h 45"/>
                    <a:gd name="T10" fmla="*/ 4 w 33"/>
                    <a:gd name="T11" fmla="*/ 9 h 45"/>
                    <a:gd name="T12" fmla="*/ 2 w 33"/>
                    <a:gd name="T13" fmla="*/ 14 h 45"/>
                    <a:gd name="T14" fmla="*/ 0 w 33"/>
                    <a:gd name="T15" fmla="*/ 21 h 45"/>
                    <a:gd name="T16" fmla="*/ 0 w 33"/>
                    <a:gd name="T17" fmla="*/ 26 h 45"/>
                    <a:gd name="T18" fmla="*/ 1 w 33"/>
                    <a:gd name="T19" fmla="*/ 31 h 45"/>
                    <a:gd name="T20" fmla="*/ 3 w 33"/>
                    <a:gd name="T21" fmla="*/ 37 h 45"/>
                    <a:gd name="T22" fmla="*/ 3 w 33"/>
                    <a:gd name="T23" fmla="*/ 37 h 45"/>
                    <a:gd name="T24" fmla="*/ 8 w 33"/>
                    <a:gd name="T25" fmla="*/ 41 h 45"/>
                    <a:gd name="T26" fmla="*/ 12 w 33"/>
                    <a:gd name="T27" fmla="*/ 43 h 45"/>
                    <a:gd name="T28" fmla="*/ 18 w 33"/>
                    <a:gd name="T29" fmla="*/ 45 h 45"/>
                    <a:gd name="T30" fmla="*/ 18 w 33"/>
                    <a:gd name="T31" fmla="*/ 45 h 45"/>
                    <a:gd name="T32" fmla="*/ 25 w 33"/>
                    <a:gd name="T33" fmla="*/ 45 h 45"/>
                    <a:gd name="T34" fmla="*/ 29 w 33"/>
                    <a:gd name="T35" fmla="*/ 43 h 45"/>
                    <a:gd name="T36" fmla="*/ 31 w 33"/>
                    <a:gd name="T37" fmla="*/ 42 h 45"/>
                    <a:gd name="T38" fmla="*/ 18 w 33"/>
                    <a:gd name="T39" fmla="*/ 40 h 45"/>
                    <a:gd name="T40" fmla="*/ 13 w 33"/>
                    <a:gd name="T41" fmla="*/ 39 h 45"/>
                    <a:gd name="T42" fmla="*/ 9 w 33"/>
                    <a:gd name="T43" fmla="*/ 34 h 45"/>
                    <a:gd name="T44" fmla="*/ 8 w 33"/>
                    <a:gd name="T45" fmla="*/ 32 h 45"/>
                    <a:gd name="T46" fmla="*/ 7 w 33"/>
                    <a:gd name="T47" fmla="*/ 27 h 45"/>
                    <a:gd name="T48" fmla="*/ 7 w 33"/>
                    <a:gd name="T49" fmla="*/ 21 h 45"/>
                    <a:gd name="T50" fmla="*/ 7 w 33"/>
                    <a:gd name="T51" fmla="*/ 18 h 45"/>
                    <a:gd name="T52" fmla="*/ 9 w 33"/>
                    <a:gd name="T53" fmla="*/ 13 h 45"/>
                    <a:gd name="T54" fmla="*/ 12 w 33"/>
                    <a:gd name="T55" fmla="*/ 9 h 45"/>
                    <a:gd name="T56" fmla="*/ 12 w 33"/>
                    <a:gd name="T57" fmla="*/ 9 h 45"/>
                    <a:gd name="T58" fmla="*/ 17 w 33"/>
                    <a:gd name="T59" fmla="*/ 6 h 45"/>
                    <a:gd name="T60" fmla="*/ 23 w 33"/>
                    <a:gd name="T61" fmla="*/ 6 h 45"/>
                    <a:gd name="T62" fmla="*/ 33 w 33"/>
                    <a:gd name="T63" fmla="*/ 6 h 45"/>
                    <a:gd name="T64" fmla="*/ 29 w 33"/>
                    <a:gd name="T65" fmla="*/ 2 h 45"/>
                    <a:gd name="T66" fmla="*/ 24 w 33"/>
                    <a:gd name="T6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4" y="1"/>
                      </a:moveTo>
                      <a:lnTo>
                        <a:pt x="18" y="0"/>
                      </a:lnTo>
                      <a:lnTo>
                        <a:pt x="13" y="2"/>
                      </a:lnTo>
                      <a:lnTo>
                        <a:pt x="9" y="5"/>
                      </a:lnTo>
                      <a:lnTo>
                        <a:pt x="8" y="6"/>
                      </a:lnTo>
                      <a:lnTo>
                        <a:pt x="4" y="9"/>
                      </a:lnTo>
                      <a:lnTo>
                        <a:pt x="2" y="14"/>
                      </a:lnTo>
                      <a:lnTo>
                        <a:pt x="0" y="21"/>
                      </a:lnTo>
                      <a:lnTo>
                        <a:pt x="0" y="26"/>
                      </a:lnTo>
                      <a:lnTo>
                        <a:pt x="1" y="31"/>
                      </a:lnTo>
                      <a:lnTo>
                        <a:pt x="3" y="37"/>
                      </a:lnTo>
                      <a:lnTo>
                        <a:pt x="3" y="37"/>
                      </a:lnTo>
                      <a:lnTo>
                        <a:pt x="8" y="41"/>
                      </a:lnTo>
                      <a:lnTo>
                        <a:pt x="12" y="43"/>
                      </a:lnTo>
                      <a:lnTo>
                        <a:pt x="18" y="45"/>
                      </a:lnTo>
                      <a:lnTo>
                        <a:pt x="18" y="45"/>
                      </a:lnTo>
                      <a:lnTo>
                        <a:pt x="25" y="45"/>
                      </a:lnTo>
                      <a:lnTo>
                        <a:pt x="29" y="43"/>
                      </a:lnTo>
                      <a:lnTo>
                        <a:pt x="31" y="42"/>
                      </a:lnTo>
                      <a:lnTo>
                        <a:pt x="18" y="40"/>
                      </a:lnTo>
                      <a:lnTo>
                        <a:pt x="13" y="39"/>
                      </a:lnTo>
                      <a:lnTo>
                        <a:pt x="9" y="34"/>
                      </a:lnTo>
                      <a:lnTo>
                        <a:pt x="8" y="32"/>
                      </a:lnTo>
                      <a:lnTo>
                        <a:pt x="7" y="27"/>
                      </a:lnTo>
                      <a:lnTo>
                        <a:pt x="7" y="21"/>
                      </a:lnTo>
                      <a:lnTo>
                        <a:pt x="7" y="18"/>
                      </a:lnTo>
                      <a:lnTo>
                        <a:pt x="9" y="13"/>
                      </a:lnTo>
                      <a:lnTo>
                        <a:pt x="12" y="9"/>
                      </a:lnTo>
                      <a:lnTo>
                        <a:pt x="12" y="9"/>
                      </a:lnTo>
                      <a:lnTo>
                        <a:pt x="17" y="6"/>
                      </a:lnTo>
                      <a:lnTo>
                        <a:pt x="23" y="6"/>
                      </a:lnTo>
                      <a:lnTo>
                        <a:pt x="33" y="6"/>
                      </a:lnTo>
                      <a:lnTo>
                        <a:pt x="29" y="2"/>
                      </a:lnTo>
                      <a:lnTo>
                        <a:pt x="2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7" name="Freeform 4015"/>
                <p:cNvSpPr>
                  <a:spLocks/>
                </p:cNvSpPr>
                <p:nvPr/>
              </p:nvSpPr>
              <p:spPr bwMode="auto">
                <a:xfrm>
                  <a:off x="1528" y="1809"/>
                  <a:ext cx="5" cy="7"/>
                </a:xfrm>
                <a:custGeom>
                  <a:avLst/>
                  <a:gdLst>
                    <a:gd name="T0" fmla="*/ 27 w 34"/>
                    <a:gd name="T1" fmla="*/ 0 h 40"/>
                    <a:gd name="T2" fmla="*/ 16 w 34"/>
                    <a:gd name="T3" fmla="*/ 1 h 40"/>
                    <a:gd name="T4" fmla="*/ 16 w 34"/>
                    <a:gd name="T5" fmla="*/ 1 h 40"/>
                    <a:gd name="T6" fmla="*/ 22 w 34"/>
                    <a:gd name="T7" fmla="*/ 3 h 40"/>
                    <a:gd name="T8" fmla="*/ 26 w 34"/>
                    <a:gd name="T9" fmla="*/ 6 h 40"/>
                    <a:gd name="T10" fmla="*/ 27 w 34"/>
                    <a:gd name="T11" fmla="*/ 8 h 40"/>
                    <a:gd name="T12" fmla="*/ 28 w 34"/>
                    <a:gd name="T13" fmla="*/ 14 h 40"/>
                    <a:gd name="T14" fmla="*/ 28 w 34"/>
                    <a:gd name="T15" fmla="*/ 20 h 40"/>
                    <a:gd name="T16" fmla="*/ 28 w 34"/>
                    <a:gd name="T17" fmla="*/ 22 h 40"/>
                    <a:gd name="T18" fmla="*/ 26 w 34"/>
                    <a:gd name="T19" fmla="*/ 28 h 40"/>
                    <a:gd name="T20" fmla="*/ 23 w 34"/>
                    <a:gd name="T21" fmla="*/ 32 h 40"/>
                    <a:gd name="T22" fmla="*/ 22 w 34"/>
                    <a:gd name="T23" fmla="*/ 33 h 40"/>
                    <a:gd name="T24" fmla="*/ 17 w 34"/>
                    <a:gd name="T25" fmla="*/ 35 h 40"/>
                    <a:gd name="T26" fmla="*/ 12 w 34"/>
                    <a:gd name="T27" fmla="*/ 35 h 40"/>
                    <a:gd name="T28" fmla="*/ 0 w 34"/>
                    <a:gd name="T29" fmla="*/ 36 h 40"/>
                    <a:gd name="T30" fmla="*/ 6 w 34"/>
                    <a:gd name="T31" fmla="*/ 38 h 40"/>
                    <a:gd name="T32" fmla="*/ 11 w 34"/>
                    <a:gd name="T33" fmla="*/ 40 h 40"/>
                    <a:gd name="T34" fmla="*/ 16 w 34"/>
                    <a:gd name="T35" fmla="*/ 40 h 40"/>
                    <a:gd name="T36" fmla="*/ 22 w 34"/>
                    <a:gd name="T37" fmla="*/ 39 h 40"/>
                    <a:gd name="T38" fmla="*/ 26 w 34"/>
                    <a:gd name="T39" fmla="*/ 36 h 40"/>
                    <a:gd name="T40" fmla="*/ 27 w 34"/>
                    <a:gd name="T41" fmla="*/ 36 h 40"/>
                    <a:gd name="T42" fmla="*/ 30 w 34"/>
                    <a:gd name="T43" fmla="*/ 32 h 40"/>
                    <a:gd name="T44" fmla="*/ 32 w 34"/>
                    <a:gd name="T45" fmla="*/ 27 h 40"/>
                    <a:gd name="T46" fmla="*/ 34 w 34"/>
                    <a:gd name="T47" fmla="*/ 21 h 40"/>
                    <a:gd name="T48" fmla="*/ 34 w 34"/>
                    <a:gd name="T49" fmla="*/ 20 h 40"/>
                    <a:gd name="T50" fmla="*/ 34 w 34"/>
                    <a:gd name="T51" fmla="*/ 14 h 40"/>
                    <a:gd name="T52" fmla="*/ 33 w 34"/>
                    <a:gd name="T53" fmla="*/ 8 h 40"/>
                    <a:gd name="T54" fmla="*/ 30 w 34"/>
                    <a:gd name="T55" fmla="*/ 4 h 40"/>
                    <a:gd name="T56" fmla="*/ 27 w 34"/>
                    <a:gd name="T5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40">
                      <a:moveTo>
                        <a:pt x="27" y="0"/>
                      </a:moveTo>
                      <a:lnTo>
                        <a:pt x="16" y="1"/>
                      </a:lnTo>
                      <a:lnTo>
                        <a:pt x="16" y="1"/>
                      </a:lnTo>
                      <a:lnTo>
                        <a:pt x="22" y="3"/>
                      </a:lnTo>
                      <a:lnTo>
                        <a:pt x="26" y="6"/>
                      </a:lnTo>
                      <a:lnTo>
                        <a:pt x="27" y="8"/>
                      </a:lnTo>
                      <a:lnTo>
                        <a:pt x="28" y="14"/>
                      </a:lnTo>
                      <a:lnTo>
                        <a:pt x="28" y="20"/>
                      </a:lnTo>
                      <a:lnTo>
                        <a:pt x="28" y="22"/>
                      </a:lnTo>
                      <a:lnTo>
                        <a:pt x="26" y="28"/>
                      </a:lnTo>
                      <a:lnTo>
                        <a:pt x="23" y="32"/>
                      </a:lnTo>
                      <a:lnTo>
                        <a:pt x="22" y="33"/>
                      </a:lnTo>
                      <a:lnTo>
                        <a:pt x="17" y="35"/>
                      </a:lnTo>
                      <a:lnTo>
                        <a:pt x="12" y="35"/>
                      </a:lnTo>
                      <a:lnTo>
                        <a:pt x="0" y="36"/>
                      </a:lnTo>
                      <a:lnTo>
                        <a:pt x="6" y="38"/>
                      </a:lnTo>
                      <a:lnTo>
                        <a:pt x="11" y="40"/>
                      </a:lnTo>
                      <a:lnTo>
                        <a:pt x="16" y="40"/>
                      </a:lnTo>
                      <a:lnTo>
                        <a:pt x="22" y="39"/>
                      </a:lnTo>
                      <a:lnTo>
                        <a:pt x="26" y="36"/>
                      </a:lnTo>
                      <a:lnTo>
                        <a:pt x="27" y="36"/>
                      </a:lnTo>
                      <a:lnTo>
                        <a:pt x="30" y="32"/>
                      </a:lnTo>
                      <a:lnTo>
                        <a:pt x="32" y="27"/>
                      </a:lnTo>
                      <a:lnTo>
                        <a:pt x="34" y="21"/>
                      </a:lnTo>
                      <a:lnTo>
                        <a:pt x="34" y="20"/>
                      </a:lnTo>
                      <a:lnTo>
                        <a:pt x="34" y="14"/>
                      </a:lnTo>
                      <a:lnTo>
                        <a:pt x="33" y="8"/>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8" name="Freeform 4016"/>
                <p:cNvSpPr>
                  <a:spLocks/>
                </p:cNvSpPr>
                <p:nvPr/>
              </p:nvSpPr>
              <p:spPr bwMode="auto">
                <a:xfrm>
                  <a:off x="1526" y="1809"/>
                  <a:ext cx="6" cy="7"/>
                </a:xfrm>
                <a:custGeom>
                  <a:avLst/>
                  <a:gdLst>
                    <a:gd name="T0" fmla="*/ 23 w 34"/>
                    <a:gd name="T1" fmla="*/ 1 h 40"/>
                    <a:gd name="T2" fmla="*/ 18 w 34"/>
                    <a:gd name="T3" fmla="*/ 0 h 40"/>
                    <a:gd name="T4" fmla="*/ 13 w 34"/>
                    <a:gd name="T5" fmla="*/ 2 h 40"/>
                    <a:gd name="T6" fmla="*/ 8 w 34"/>
                    <a:gd name="T7" fmla="*/ 4 h 40"/>
                    <a:gd name="T8" fmla="*/ 7 w 34"/>
                    <a:gd name="T9" fmla="*/ 5 h 40"/>
                    <a:gd name="T10" fmla="*/ 4 w 34"/>
                    <a:gd name="T11" fmla="*/ 9 h 40"/>
                    <a:gd name="T12" fmla="*/ 2 w 34"/>
                    <a:gd name="T13" fmla="*/ 15 h 40"/>
                    <a:gd name="T14" fmla="*/ 0 w 34"/>
                    <a:gd name="T15" fmla="*/ 20 h 40"/>
                    <a:gd name="T16" fmla="*/ 0 w 34"/>
                    <a:gd name="T17" fmla="*/ 26 h 40"/>
                    <a:gd name="T18" fmla="*/ 1 w 34"/>
                    <a:gd name="T19" fmla="*/ 32 h 40"/>
                    <a:gd name="T20" fmla="*/ 4 w 34"/>
                    <a:gd name="T21" fmla="*/ 36 h 40"/>
                    <a:gd name="T22" fmla="*/ 7 w 34"/>
                    <a:gd name="T23" fmla="*/ 40 h 40"/>
                    <a:gd name="T24" fmla="*/ 19 w 34"/>
                    <a:gd name="T25" fmla="*/ 39 h 40"/>
                    <a:gd name="T26" fmla="*/ 18 w 34"/>
                    <a:gd name="T27" fmla="*/ 39 h 40"/>
                    <a:gd name="T28" fmla="*/ 13 w 34"/>
                    <a:gd name="T29" fmla="*/ 37 h 40"/>
                    <a:gd name="T30" fmla="*/ 8 w 34"/>
                    <a:gd name="T31" fmla="*/ 34 h 40"/>
                    <a:gd name="T32" fmla="*/ 8 w 34"/>
                    <a:gd name="T33" fmla="*/ 33 h 40"/>
                    <a:gd name="T34" fmla="*/ 6 w 34"/>
                    <a:gd name="T35" fmla="*/ 27 h 40"/>
                    <a:gd name="T36" fmla="*/ 6 w 34"/>
                    <a:gd name="T37" fmla="*/ 21 h 40"/>
                    <a:gd name="T38" fmla="*/ 7 w 34"/>
                    <a:gd name="T39" fmla="*/ 18 h 40"/>
                    <a:gd name="T40" fmla="*/ 8 w 34"/>
                    <a:gd name="T41" fmla="*/ 12 h 40"/>
                    <a:gd name="T42" fmla="*/ 12 w 34"/>
                    <a:gd name="T43" fmla="*/ 8 h 40"/>
                    <a:gd name="T44" fmla="*/ 13 w 34"/>
                    <a:gd name="T45" fmla="*/ 8 h 40"/>
                    <a:gd name="T46" fmla="*/ 17 w 34"/>
                    <a:gd name="T47" fmla="*/ 5 h 40"/>
                    <a:gd name="T48" fmla="*/ 23 w 34"/>
                    <a:gd name="T49" fmla="*/ 5 h 40"/>
                    <a:gd name="T50" fmla="*/ 34 w 34"/>
                    <a:gd name="T51" fmla="*/ 4 h 40"/>
                    <a:gd name="T52" fmla="*/ 29 w 34"/>
                    <a:gd name="T53" fmla="*/ 2 h 40"/>
                    <a:gd name="T54" fmla="*/ 23 w 34"/>
                    <a:gd name="T5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0">
                      <a:moveTo>
                        <a:pt x="23" y="1"/>
                      </a:moveTo>
                      <a:lnTo>
                        <a:pt x="18" y="0"/>
                      </a:lnTo>
                      <a:lnTo>
                        <a:pt x="13" y="2"/>
                      </a:lnTo>
                      <a:lnTo>
                        <a:pt x="8" y="4"/>
                      </a:lnTo>
                      <a:lnTo>
                        <a:pt x="7" y="5"/>
                      </a:lnTo>
                      <a:lnTo>
                        <a:pt x="4" y="9"/>
                      </a:lnTo>
                      <a:lnTo>
                        <a:pt x="2" y="15"/>
                      </a:lnTo>
                      <a:lnTo>
                        <a:pt x="0" y="20"/>
                      </a:lnTo>
                      <a:lnTo>
                        <a:pt x="0" y="26"/>
                      </a:lnTo>
                      <a:lnTo>
                        <a:pt x="1" y="32"/>
                      </a:lnTo>
                      <a:lnTo>
                        <a:pt x="4" y="36"/>
                      </a:lnTo>
                      <a:lnTo>
                        <a:pt x="7" y="40"/>
                      </a:lnTo>
                      <a:lnTo>
                        <a:pt x="19" y="39"/>
                      </a:lnTo>
                      <a:lnTo>
                        <a:pt x="18" y="39"/>
                      </a:lnTo>
                      <a:lnTo>
                        <a:pt x="13" y="37"/>
                      </a:lnTo>
                      <a:lnTo>
                        <a:pt x="8" y="34"/>
                      </a:lnTo>
                      <a:lnTo>
                        <a:pt x="8" y="33"/>
                      </a:lnTo>
                      <a:lnTo>
                        <a:pt x="6" y="27"/>
                      </a:lnTo>
                      <a:lnTo>
                        <a:pt x="6" y="21"/>
                      </a:lnTo>
                      <a:lnTo>
                        <a:pt x="7" y="18"/>
                      </a:lnTo>
                      <a:lnTo>
                        <a:pt x="8" y="12"/>
                      </a:lnTo>
                      <a:lnTo>
                        <a:pt x="12" y="8"/>
                      </a:lnTo>
                      <a:lnTo>
                        <a:pt x="13" y="8"/>
                      </a:lnTo>
                      <a:lnTo>
                        <a:pt x="17" y="5"/>
                      </a:lnTo>
                      <a:lnTo>
                        <a:pt x="23" y="5"/>
                      </a:lnTo>
                      <a:lnTo>
                        <a:pt x="34" y="4"/>
                      </a:lnTo>
                      <a:lnTo>
                        <a:pt x="29" y="2"/>
                      </a:ln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9" name="Freeform 4017"/>
                <p:cNvSpPr>
                  <a:spLocks/>
                </p:cNvSpPr>
                <p:nvPr/>
              </p:nvSpPr>
              <p:spPr bwMode="auto">
                <a:xfrm>
                  <a:off x="1534" y="1809"/>
                  <a:ext cx="4" cy="8"/>
                </a:xfrm>
                <a:custGeom>
                  <a:avLst/>
                  <a:gdLst>
                    <a:gd name="T0" fmla="*/ 10 w 26"/>
                    <a:gd name="T1" fmla="*/ 1 h 46"/>
                    <a:gd name="T2" fmla="*/ 5 w 26"/>
                    <a:gd name="T3" fmla="*/ 0 h 46"/>
                    <a:gd name="T4" fmla="*/ 0 w 26"/>
                    <a:gd name="T5" fmla="*/ 42 h 46"/>
                    <a:gd name="T6" fmla="*/ 26 w 26"/>
                    <a:gd name="T7" fmla="*/ 46 h 46"/>
                    <a:gd name="T8" fmla="*/ 26 w 26"/>
                    <a:gd name="T9" fmla="*/ 41 h 46"/>
                    <a:gd name="T10" fmla="*/ 6 w 26"/>
                    <a:gd name="T11" fmla="*/ 38 h 46"/>
                    <a:gd name="T12" fmla="*/ 10 w 26"/>
                    <a:gd name="T13" fmla="*/ 1 h 46"/>
                  </a:gdLst>
                  <a:ahLst/>
                  <a:cxnLst>
                    <a:cxn ang="0">
                      <a:pos x="T0" y="T1"/>
                    </a:cxn>
                    <a:cxn ang="0">
                      <a:pos x="T2" y="T3"/>
                    </a:cxn>
                    <a:cxn ang="0">
                      <a:pos x="T4" y="T5"/>
                    </a:cxn>
                    <a:cxn ang="0">
                      <a:pos x="T6" y="T7"/>
                    </a:cxn>
                    <a:cxn ang="0">
                      <a:pos x="T8" y="T9"/>
                    </a:cxn>
                    <a:cxn ang="0">
                      <a:pos x="T10" y="T11"/>
                    </a:cxn>
                    <a:cxn ang="0">
                      <a:pos x="T12" y="T13"/>
                    </a:cxn>
                  </a:cxnLst>
                  <a:rect l="0" t="0" r="r" b="b"/>
                  <a:pathLst>
                    <a:path w="26" h="46">
                      <a:moveTo>
                        <a:pt x="10" y="1"/>
                      </a:moveTo>
                      <a:lnTo>
                        <a:pt x="5" y="0"/>
                      </a:lnTo>
                      <a:lnTo>
                        <a:pt x="0" y="42"/>
                      </a:lnTo>
                      <a:lnTo>
                        <a:pt x="26" y="46"/>
                      </a:lnTo>
                      <a:lnTo>
                        <a:pt x="26" y="41"/>
                      </a:lnTo>
                      <a:lnTo>
                        <a:pt x="6" y="38"/>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0" name="Freeform 4018"/>
                <p:cNvSpPr>
                  <a:spLocks/>
                </p:cNvSpPr>
                <p:nvPr/>
              </p:nvSpPr>
              <p:spPr bwMode="auto">
                <a:xfrm>
                  <a:off x="1539" y="1811"/>
                  <a:ext cx="5" cy="6"/>
                </a:xfrm>
                <a:custGeom>
                  <a:avLst/>
                  <a:gdLst>
                    <a:gd name="T0" fmla="*/ 28 w 30"/>
                    <a:gd name="T1" fmla="*/ 0 h 41"/>
                    <a:gd name="T2" fmla="*/ 22 w 30"/>
                    <a:gd name="T3" fmla="*/ 0 h 41"/>
                    <a:gd name="T4" fmla="*/ 0 w 30"/>
                    <a:gd name="T5" fmla="*/ 41 h 41"/>
                    <a:gd name="T6" fmla="*/ 6 w 30"/>
                    <a:gd name="T7" fmla="*/ 41 h 41"/>
                    <a:gd name="T8" fmla="*/ 12 w 30"/>
                    <a:gd name="T9" fmla="*/ 29 h 41"/>
                    <a:gd name="T10" fmla="*/ 30 w 30"/>
                    <a:gd name="T11" fmla="*/ 31 h 41"/>
                    <a:gd name="T12" fmla="*/ 14 w 30"/>
                    <a:gd name="T13" fmla="*/ 25 h 41"/>
                    <a:gd name="T14" fmla="*/ 21 w 30"/>
                    <a:gd name="T15" fmla="*/ 12 h 41"/>
                    <a:gd name="T16" fmla="*/ 22 w 30"/>
                    <a:gd name="T17" fmla="*/ 10 h 41"/>
                    <a:gd name="T18" fmla="*/ 24 w 30"/>
                    <a:gd name="T19" fmla="*/ 5 h 41"/>
                    <a:gd name="T20" fmla="*/ 24 w 30"/>
                    <a:gd name="T21" fmla="*/ 5 h 41"/>
                    <a:gd name="T22" fmla="*/ 28 w 30"/>
                    <a:gd name="T23"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41">
                      <a:moveTo>
                        <a:pt x="28" y="0"/>
                      </a:moveTo>
                      <a:lnTo>
                        <a:pt x="22" y="0"/>
                      </a:lnTo>
                      <a:lnTo>
                        <a:pt x="0" y="41"/>
                      </a:lnTo>
                      <a:lnTo>
                        <a:pt x="6" y="41"/>
                      </a:lnTo>
                      <a:lnTo>
                        <a:pt x="12" y="29"/>
                      </a:lnTo>
                      <a:lnTo>
                        <a:pt x="30" y="31"/>
                      </a:lnTo>
                      <a:lnTo>
                        <a:pt x="14" y="25"/>
                      </a:lnTo>
                      <a:lnTo>
                        <a:pt x="21" y="12"/>
                      </a:lnTo>
                      <a:lnTo>
                        <a:pt x="22" y="10"/>
                      </a:lnTo>
                      <a:lnTo>
                        <a:pt x="24" y="5"/>
                      </a:lnTo>
                      <a:lnTo>
                        <a:pt x="24" y="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1" name="Freeform 4019"/>
                <p:cNvSpPr>
                  <a:spLocks/>
                </p:cNvSpPr>
                <p:nvPr/>
              </p:nvSpPr>
              <p:spPr bwMode="auto">
                <a:xfrm>
                  <a:off x="1541" y="1811"/>
                  <a:ext cx="4" cy="7"/>
                </a:xfrm>
                <a:custGeom>
                  <a:avLst/>
                  <a:gdLst>
                    <a:gd name="T0" fmla="*/ 14 w 26"/>
                    <a:gd name="T1" fmla="*/ 0 h 45"/>
                    <a:gd name="T2" fmla="*/ 10 w 26"/>
                    <a:gd name="T3" fmla="*/ 5 h 45"/>
                    <a:gd name="T4" fmla="*/ 11 w 26"/>
                    <a:gd name="T5" fmla="*/ 10 h 45"/>
                    <a:gd name="T6" fmla="*/ 12 w 26"/>
                    <a:gd name="T7" fmla="*/ 12 h 45"/>
                    <a:gd name="T8" fmla="*/ 13 w 26"/>
                    <a:gd name="T9" fmla="*/ 17 h 45"/>
                    <a:gd name="T10" fmla="*/ 15 w 26"/>
                    <a:gd name="T11" fmla="*/ 26 h 45"/>
                    <a:gd name="T12" fmla="*/ 0 w 26"/>
                    <a:gd name="T13" fmla="*/ 25 h 45"/>
                    <a:gd name="T14" fmla="*/ 16 w 26"/>
                    <a:gd name="T15" fmla="*/ 31 h 45"/>
                    <a:gd name="T16" fmla="*/ 19 w 26"/>
                    <a:gd name="T17" fmla="*/ 44 h 45"/>
                    <a:gd name="T18" fmla="*/ 26 w 26"/>
                    <a:gd name="T19" fmla="*/ 45 h 45"/>
                    <a:gd name="T20" fmla="*/ 14 w 26"/>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45">
                      <a:moveTo>
                        <a:pt x="14" y="0"/>
                      </a:moveTo>
                      <a:lnTo>
                        <a:pt x="10" y="5"/>
                      </a:lnTo>
                      <a:lnTo>
                        <a:pt x="11" y="10"/>
                      </a:lnTo>
                      <a:lnTo>
                        <a:pt x="12" y="12"/>
                      </a:lnTo>
                      <a:lnTo>
                        <a:pt x="13" y="17"/>
                      </a:lnTo>
                      <a:lnTo>
                        <a:pt x="15" y="26"/>
                      </a:lnTo>
                      <a:lnTo>
                        <a:pt x="0" y="25"/>
                      </a:lnTo>
                      <a:lnTo>
                        <a:pt x="16" y="31"/>
                      </a:lnTo>
                      <a:lnTo>
                        <a:pt x="19" y="44"/>
                      </a:lnTo>
                      <a:lnTo>
                        <a:pt x="26" y="45"/>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2" name="Freeform 4020"/>
                <p:cNvSpPr>
                  <a:spLocks/>
                </p:cNvSpPr>
                <p:nvPr/>
              </p:nvSpPr>
              <p:spPr bwMode="auto">
                <a:xfrm>
                  <a:off x="1546" y="1811"/>
                  <a:ext cx="5" cy="8"/>
                </a:xfrm>
                <a:custGeom>
                  <a:avLst/>
                  <a:gdLst>
                    <a:gd name="T0" fmla="*/ 10 w 26"/>
                    <a:gd name="T1" fmla="*/ 2 h 46"/>
                    <a:gd name="T2" fmla="*/ 3 w 26"/>
                    <a:gd name="T3" fmla="*/ 0 h 46"/>
                    <a:gd name="T4" fmla="*/ 0 w 26"/>
                    <a:gd name="T5" fmla="*/ 25 h 46"/>
                    <a:gd name="T6" fmla="*/ 0 w 26"/>
                    <a:gd name="T7" fmla="*/ 26 h 46"/>
                    <a:gd name="T8" fmla="*/ 0 w 26"/>
                    <a:gd name="T9" fmla="*/ 31 h 46"/>
                    <a:gd name="T10" fmla="*/ 0 w 26"/>
                    <a:gd name="T11" fmla="*/ 32 h 46"/>
                    <a:gd name="T12" fmla="*/ 1 w 26"/>
                    <a:gd name="T13" fmla="*/ 38 h 46"/>
                    <a:gd name="T14" fmla="*/ 2 w 26"/>
                    <a:gd name="T15" fmla="*/ 39 h 46"/>
                    <a:gd name="T16" fmla="*/ 7 w 26"/>
                    <a:gd name="T17" fmla="*/ 43 h 46"/>
                    <a:gd name="T18" fmla="*/ 9 w 26"/>
                    <a:gd name="T19" fmla="*/ 44 h 46"/>
                    <a:gd name="T20" fmla="*/ 15 w 26"/>
                    <a:gd name="T21" fmla="*/ 45 h 46"/>
                    <a:gd name="T22" fmla="*/ 19 w 26"/>
                    <a:gd name="T23" fmla="*/ 46 h 46"/>
                    <a:gd name="T24" fmla="*/ 25 w 26"/>
                    <a:gd name="T25" fmla="*/ 45 h 46"/>
                    <a:gd name="T26" fmla="*/ 26 w 26"/>
                    <a:gd name="T27" fmla="*/ 44 h 46"/>
                    <a:gd name="T28" fmla="*/ 15 w 26"/>
                    <a:gd name="T29" fmla="*/ 41 h 46"/>
                    <a:gd name="T30" fmla="*/ 13 w 26"/>
                    <a:gd name="T31" fmla="*/ 40 h 46"/>
                    <a:gd name="T32" fmla="*/ 9 w 26"/>
                    <a:gd name="T33" fmla="*/ 38 h 46"/>
                    <a:gd name="T34" fmla="*/ 8 w 26"/>
                    <a:gd name="T35" fmla="*/ 38 h 46"/>
                    <a:gd name="T36" fmla="*/ 6 w 26"/>
                    <a:gd name="T37" fmla="*/ 32 h 46"/>
                    <a:gd name="T38" fmla="*/ 6 w 26"/>
                    <a:gd name="T39" fmla="*/ 31 h 46"/>
                    <a:gd name="T40" fmla="*/ 7 w 26"/>
                    <a:gd name="T41" fmla="*/ 26 h 46"/>
                    <a:gd name="T42" fmla="*/ 10 w 26"/>
                    <a:gd name="T43"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46">
                      <a:moveTo>
                        <a:pt x="10" y="2"/>
                      </a:moveTo>
                      <a:lnTo>
                        <a:pt x="3" y="0"/>
                      </a:lnTo>
                      <a:lnTo>
                        <a:pt x="0" y="25"/>
                      </a:lnTo>
                      <a:lnTo>
                        <a:pt x="0" y="26"/>
                      </a:lnTo>
                      <a:lnTo>
                        <a:pt x="0" y="31"/>
                      </a:lnTo>
                      <a:lnTo>
                        <a:pt x="0" y="32"/>
                      </a:lnTo>
                      <a:lnTo>
                        <a:pt x="1" y="38"/>
                      </a:lnTo>
                      <a:lnTo>
                        <a:pt x="2" y="39"/>
                      </a:lnTo>
                      <a:lnTo>
                        <a:pt x="7" y="43"/>
                      </a:lnTo>
                      <a:lnTo>
                        <a:pt x="9" y="44"/>
                      </a:lnTo>
                      <a:lnTo>
                        <a:pt x="15" y="45"/>
                      </a:lnTo>
                      <a:lnTo>
                        <a:pt x="19" y="46"/>
                      </a:lnTo>
                      <a:lnTo>
                        <a:pt x="25" y="45"/>
                      </a:lnTo>
                      <a:lnTo>
                        <a:pt x="26" y="44"/>
                      </a:lnTo>
                      <a:lnTo>
                        <a:pt x="15" y="41"/>
                      </a:lnTo>
                      <a:lnTo>
                        <a:pt x="13" y="40"/>
                      </a:lnTo>
                      <a:lnTo>
                        <a:pt x="9" y="38"/>
                      </a:lnTo>
                      <a:lnTo>
                        <a:pt x="8" y="38"/>
                      </a:lnTo>
                      <a:lnTo>
                        <a:pt x="6" y="32"/>
                      </a:lnTo>
                      <a:lnTo>
                        <a:pt x="6" y="31"/>
                      </a:lnTo>
                      <a:lnTo>
                        <a:pt x="7" y="26"/>
                      </a:lnTo>
                      <a:lnTo>
                        <a:pt x="1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3" name="Freeform 4021"/>
                <p:cNvSpPr>
                  <a:spLocks/>
                </p:cNvSpPr>
                <p:nvPr/>
              </p:nvSpPr>
              <p:spPr bwMode="auto">
                <a:xfrm>
                  <a:off x="1549" y="1812"/>
                  <a:ext cx="4" cy="6"/>
                </a:xfrm>
                <a:custGeom>
                  <a:avLst/>
                  <a:gdLst>
                    <a:gd name="T0" fmla="*/ 23 w 23"/>
                    <a:gd name="T1" fmla="*/ 1 h 40"/>
                    <a:gd name="T2" fmla="*/ 16 w 23"/>
                    <a:gd name="T3" fmla="*/ 0 h 40"/>
                    <a:gd name="T4" fmla="*/ 13 w 23"/>
                    <a:gd name="T5" fmla="*/ 24 h 40"/>
                    <a:gd name="T6" fmla="*/ 13 w 23"/>
                    <a:gd name="T7" fmla="*/ 26 h 40"/>
                    <a:gd name="T8" fmla="*/ 12 w 23"/>
                    <a:gd name="T9" fmla="*/ 32 h 40"/>
                    <a:gd name="T10" fmla="*/ 12 w 23"/>
                    <a:gd name="T11" fmla="*/ 32 h 40"/>
                    <a:gd name="T12" fmla="*/ 8 w 23"/>
                    <a:gd name="T13" fmla="*/ 36 h 40"/>
                    <a:gd name="T14" fmla="*/ 7 w 23"/>
                    <a:gd name="T15" fmla="*/ 36 h 40"/>
                    <a:gd name="T16" fmla="*/ 0 w 23"/>
                    <a:gd name="T17" fmla="*/ 37 h 40"/>
                    <a:gd name="T18" fmla="*/ 11 w 23"/>
                    <a:gd name="T19" fmla="*/ 40 h 40"/>
                    <a:gd name="T20" fmla="*/ 15 w 23"/>
                    <a:gd name="T21" fmla="*/ 37 h 40"/>
                    <a:gd name="T22" fmla="*/ 15 w 23"/>
                    <a:gd name="T23" fmla="*/ 36 h 40"/>
                    <a:gd name="T24" fmla="*/ 18 w 23"/>
                    <a:gd name="T25" fmla="*/ 31 h 40"/>
                    <a:gd name="T26" fmla="*/ 18 w 23"/>
                    <a:gd name="T27" fmla="*/ 31 h 40"/>
                    <a:gd name="T28" fmla="*/ 19 w 23"/>
                    <a:gd name="T29" fmla="*/ 25 h 40"/>
                    <a:gd name="T30" fmla="*/ 23 w 23"/>
                    <a:gd name="T3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40">
                      <a:moveTo>
                        <a:pt x="23" y="1"/>
                      </a:moveTo>
                      <a:lnTo>
                        <a:pt x="16" y="0"/>
                      </a:lnTo>
                      <a:lnTo>
                        <a:pt x="13" y="24"/>
                      </a:lnTo>
                      <a:lnTo>
                        <a:pt x="13" y="26"/>
                      </a:lnTo>
                      <a:lnTo>
                        <a:pt x="12" y="32"/>
                      </a:lnTo>
                      <a:lnTo>
                        <a:pt x="12" y="32"/>
                      </a:lnTo>
                      <a:lnTo>
                        <a:pt x="8" y="36"/>
                      </a:lnTo>
                      <a:lnTo>
                        <a:pt x="7" y="36"/>
                      </a:lnTo>
                      <a:lnTo>
                        <a:pt x="0" y="37"/>
                      </a:lnTo>
                      <a:lnTo>
                        <a:pt x="11" y="40"/>
                      </a:lnTo>
                      <a:lnTo>
                        <a:pt x="15" y="37"/>
                      </a:lnTo>
                      <a:lnTo>
                        <a:pt x="15" y="36"/>
                      </a:lnTo>
                      <a:lnTo>
                        <a:pt x="18" y="31"/>
                      </a:lnTo>
                      <a:lnTo>
                        <a:pt x="18" y="31"/>
                      </a:lnTo>
                      <a:lnTo>
                        <a:pt x="19" y="25"/>
                      </a:lnTo>
                      <a:lnTo>
                        <a:pt x="2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04" name="Line 4022"/>
                <p:cNvSpPr>
                  <a:spLocks noChangeShapeType="1"/>
                </p:cNvSpPr>
                <p:nvPr/>
              </p:nvSpPr>
              <p:spPr bwMode="auto">
                <a:xfrm flipH="1" flipV="1">
                  <a:off x="1682" y="2074"/>
                  <a:ext cx="41" cy="9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05" name="Line 4023"/>
                <p:cNvSpPr>
                  <a:spLocks noChangeShapeType="1"/>
                </p:cNvSpPr>
                <p:nvPr/>
              </p:nvSpPr>
              <p:spPr bwMode="auto">
                <a:xfrm>
                  <a:off x="1313" y="1617"/>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49" name="Group 4225"/>
              <p:cNvGrpSpPr>
                <a:grpSpLocks/>
              </p:cNvGrpSpPr>
              <p:nvPr/>
            </p:nvGrpSpPr>
            <p:grpSpPr bwMode="auto">
              <a:xfrm>
                <a:off x="1320" y="1474"/>
                <a:ext cx="1130" cy="1419"/>
                <a:chOff x="1320" y="1474"/>
                <a:chExt cx="1130" cy="1419"/>
              </a:xfrm>
            </p:grpSpPr>
            <p:sp>
              <p:nvSpPr>
                <p:cNvPr id="13406" name="Line 4025"/>
                <p:cNvSpPr>
                  <a:spLocks noChangeShapeType="1"/>
                </p:cNvSpPr>
                <p:nvPr/>
              </p:nvSpPr>
              <p:spPr bwMode="auto">
                <a:xfrm>
                  <a:off x="1324" y="161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7" name="Line 4026"/>
                <p:cNvSpPr>
                  <a:spLocks noChangeShapeType="1"/>
                </p:cNvSpPr>
                <p:nvPr/>
              </p:nvSpPr>
              <p:spPr bwMode="auto">
                <a:xfrm>
                  <a:off x="1320" y="162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8" name="Line 4027"/>
                <p:cNvSpPr>
                  <a:spLocks noChangeShapeType="1"/>
                </p:cNvSpPr>
                <p:nvPr/>
              </p:nvSpPr>
              <p:spPr bwMode="auto">
                <a:xfrm>
                  <a:off x="1335" y="162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9" name="Line 4028"/>
                <p:cNvSpPr>
                  <a:spLocks noChangeShapeType="1"/>
                </p:cNvSpPr>
                <p:nvPr/>
              </p:nvSpPr>
              <p:spPr bwMode="auto">
                <a:xfrm>
                  <a:off x="1345" y="163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0" name="Line 4029"/>
                <p:cNvSpPr>
                  <a:spLocks noChangeShapeType="1"/>
                </p:cNvSpPr>
                <p:nvPr/>
              </p:nvSpPr>
              <p:spPr bwMode="auto">
                <a:xfrm>
                  <a:off x="1339" y="1650"/>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1" name="Line 4030"/>
                <p:cNvSpPr>
                  <a:spLocks noChangeShapeType="1"/>
                </p:cNvSpPr>
                <p:nvPr/>
              </p:nvSpPr>
              <p:spPr bwMode="auto">
                <a:xfrm>
                  <a:off x="1356" y="165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2" name="Line 4031"/>
                <p:cNvSpPr>
                  <a:spLocks noChangeShapeType="1"/>
                </p:cNvSpPr>
                <p:nvPr/>
              </p:nvSpPr>
              <p:spPr bwMode="auto">
                <a:xfrm>
                  <a:off x="1334" y="1660"/>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3" name="Line 4032"/>
                <p:cNvSpPr>
                  <a:spLocks noChangeShapeType="1"/>
                </p:cNvSpPr>
                <p:nvPr/>
              </p:nvSpPr>
              <p:spPr bwMode="auto">
                <a:xfrm>
                  <a:off x="1345" y="16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4" name="Line 4033"/>
                <p:cNvSpPr>
                  <a:spLocks noChangeShapeType="1"/>
                </p:cNvSpPr>
                <p:nvPr/>
              </p:nvSpPr>
              <p:spPr bwMode="auto">
                <a:xfrm>
                  <a:off x="1366" y="166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5" name="Line 4034"/>
                <p:cNvSpPr>
                  <a:spLocks noChangeShapeType="1"/>
                </p:cNvSpPr>
                <p:nvPr/>
              </p:nvSpPr>
              <p:spPr bwMode="auto">
                <a:xfrm>
                  <a:off x="1345" y="1671"/>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6" name="Line 4035"/>
                <p:cNvSpPr>
                  <a:spLocks noChangeShapeType="1"/>
                </p:cNvSpPr>
                <p:nvPr/>
              </p:nvSpPr>
              <p:spPr bwMode="auto">
                <a:xfrm>
                  <a:off x="1356" y="167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7" name="Line 4036"/>
                <p:cNvSpPr>
                  <a:spLocks noChangeShapeType="1"/>
                </p:cNvSpPr>
                <p:nvPr/>
              </p:nvSpPr>
              <p:spPr bwMode="auto">
                <a:xfrm>
                  <a:off x="1377" y="167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8" name="Line 4037"/>
                <p:cNvSpPr>
                  <a:spLocks noChangeShapeType="1"/>
                </p:cNvSpPr>
                <p:nvPr/>
              </p:nvSpPr>
              <p:spPr bwMode="auto">
                <a:xfrm>
                  <a:off x="1394" y="168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19" name="Freeform 4038"/>
                <p:cNvSpPr>
                  <a:spLocks/>
                </p:cNvSpPr>
                <p:nvPr/>
              </p:nvSpPr>
              <p:spPr bwMode="auto">
                <a:xfrm>
                  <a:off x="1504" y="1515"/>
                  <a:ext cx="34" cy="99"/>
                </a:xfrm>
                <a:custGeom>
                  <a:avLst/>
                  <a:gdLst>
                    <a:gd name="T0" fmla="*/ 0 w 206"/>
                    <a:gd name="T1" fmla="*/ 0 h 596"/>
                    <a:gd name="T2" fmla="*/ 20 w 206"/>
                    <a:gd name="T3" fmla="*/ 76 h 596"/>
                    <a:gd name="T4" fmla="*/ 42 w 206"/>
                    <a:gd name="T5" fmla="*/ 151 h 596"/>
                    <a:gd name="T6" fmla="*/ 66 w 206"/>
                    <a:gd name="T7" fmla="*/ 227 h 596"/>
                    <a:gd name="T8" fmla="*/ 90 w 206"/>
                    <a:gd name="T9" fmla="*/ 302 h 596"/>
                    <a:gd name="T10" fmla="*/ 117 w 206"/>
                    <a:gd name="T11" fmla="*/ 376 h 596"/>
                    <a:gd name="T12" fmla="*/ 145 w 206"/>
                    <a:gd name="T13" fmla="*/ 450 h 596"/>
                    <a:gd name="T14" fmla="*/ 174 w 206"/>
                    <a:gd name="T15" fmla="*/ 523 h 596"/>
                    <a:gd name="T16" fmla="*/ 206 w 206"/>
                    <a:gd name="T17" fmla="*/ 596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596">
                      <a:moveTo>
                        <a:pt x="0" y="0"/>
                      </a:moveTo>
                      <a:lnTo>
                        <a:pt x="20" y="76"/>
                      </a:lnTo>
                      <a:lnTo>
                        <a:pt x="42" y="151"/>
                      </a:lnTo>
                      <a:lnTo>
                        <a:pt x="66" y="227"/>
                      </a:lnTo>
                      <a:lnTo>
                        <a:pt x="90" y="302"/>
                      </a:lnTo>
                      <a:lnTo>
                        <a:pt x="117" y="376"/>
                      </a:lnTo>
                      <a:lnTo>
                        <a:pt x="145" y="450"/>
                      </a:lnTo>
                      <a:lnTo>
                        <a:pt x="174" y="523"/>
                      </a:lnTo>
                      <a:lnTo>
                        <a:pt x="206" y="59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0" name="Freeform 4039"/>
                <p:cNvSpPr>
                  <a:spLocks/>
                </p:cNvSpPr>
                <p:nvPr/>
              </p:nvSpPr>
              <p:spPr bwMode="auto">
                <a:xfrm>
                  <a:off x="1509" y="1514"/>
                  <a:ext cx="35" cy="98"/>
                </a:xfrm>
                <a:custGeom>
                  <a:avLst/>
                  <a:gdLst>
                    <a:gd name="T0" fmla="*/ 0 w 204"/>
                    <a:gd name="T1" fmla="*/ 0 h 589"/>
                    <a:gd name="T2" fmla="*/ 20 w 204"/>
                    <a:gd name="T3" fmla="*/ 75 h 589"/>
                    <a:gd name="T4" fmla="*/ 41 w 204"/>
                    <a:gd name="T5" fmla="*/ 150 h 589"/>
                    <a:gd name="T6" fmla="*/ 65 w 204"/>
                    <a:gd name="T7" fmla="*/ 224 h 589"/>
                    <a:gd name="T8" fmla="*/ 90 w 204"/>
                    <a:gd name="T9" fmla="*/ 298 h 589"/>
                    <a:gd name="T10" fmla="*/ 116 w 204"/>
                    <a:gd name="T11" fmla="*/ 371 h 589"/>
                    <a:gd name="T12" fmla="*/ 143 w 204"/>
                    <a:gd name="T13" fmla="*/ 445 h 589"/>
                    <a:gd name="T14" fmla="*/ 173 w 204"/>
                    <a:gd name="T15" fmla="*/ 516 h 589"/>
                    <a:gd name="T16" fmla="*/ 204 w 204"/>
                    <a:gd name="T17" fmla="*/ 589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589">
                      <a:moveTo>
                        <a:pt x="0" y="0"/>
                      </a:moveTo>
                      <a:lnTo>
                        <a:pt x="20" y="75"/>
                      </a:lnTo>
                      <a:lnTo>
                        <a:pt x="41" y="150"/>
                      </a:lnTo>
                      <a:lnTo>
                        <a:pt x="65" y="224"/>
                      </a:lnTo>
                      <a:lnTo>
                        <a:pt x="90" y="298"/>
                      </a:lnTo>
                      <a:lnTo>
                        <a:pt x="116" y="371"/>
                      </a:lnTo>
                      <a:lnTo>
                        <a:pt x="143" y="445"/>
                      </a:lnTo>
                      <a:lnTo>
                        <a:pt x="173" y="516"/>
                      </a:lnTo>
                      <a:lnTo>
                        <a:pt x="204" y="5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1" name="Line 4040"/>
                <p:cNvSpPr>
                  <a:spLocks noChangeShapeType="1"/>
                </p:cNvSpPr>
                <p:nvPr/>
              </p:nvSpPr>
              <p:spPr bwMode="auto">
                <a:xfrm flipH="1" flipV="1">
                  <a:off x="1491" y="1527"/>
                  <a:ext cx="19"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2" name="Line 4041"/>
                <p:cNvSpPr>
                  <a:spLocks noChangeShapeType="1"/>
                </p:cNvSpPr>
                <p:nvPr/>
              </p:nvSpPr>
              <p:spPr bwMode="auto">
                <a:xfrm flipV="1">
                  <a:off x="1436" y="1527"/>
                  <a:ext cx="55"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3" name="Line 4042"/>
                <p:cNvSpPr>
                  <a:spLocks noChangeShapeType="1"/>
                </p:cNvSpPr>
                <p:nvPr/>
              </p:nvSpPr>
              <p:spPr bwMode="auto">
                <a:xfrm flipH="1">
                  <a:off x="1452" y="1645"/>
                  <a:ext cx="1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4" name="Line 4043"/>
                <p:cNvSpPr>
                  <a:spLocks noChangeShapeType="1"/>
                </p:cNvSpPr>
                <p:nvPr/>
              </p:nvSpPr>
              <p:spPr bwMode="auto">
                <a:xfrm flipH="1" flipV="1">
                  <a:off x="1426" y="1558"/>
                  <a:ext cx="41"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5" name="Line 4044"/>
                <p:cNvSpPr>
                  <a:spLocks noChangeShapeType="1"/>
                </p:cNvSpPr>
                <p:nvPr/>
              </p:nvSpPr>
              <p:spPr bwMode="auto">
                <a:xfrm flipH="1" flipV="1">
                  <a:off x="1436" y="1553"/>
                  <a:ext cx="41"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6" name="Line 4045"/>
                <p:cNvSpPr>
                  <a:spLocks noChangeShapeType="1"/>
                </p:cNvSpPr>
                <p:nvPr/>
              </p:nvSpPr>
              <p:spPr bwMode="auto">
                <a:xfrm>
                  <a:off x="1510" y="1599"/>
                  <a:ext cx="1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7" name="Line 4046"/>
                <p:cNvSpPr>
                  <a:spLocks noChangeShapeType="1"/>
                </p:cNvSpPr>
                <p:nvPr/>
              </p:nvSpPr>
              <p:spPr bwMode="auto">
                <a:xfrm flipV="1">
                  <a:off x="1477" y="1620"/>
                  <a:ext cx="43"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8" name="Line 4047"/>
                <p:cNvSpPr>
                  <a:spLocks noChangeShapeType="1"/>
                </p:cNvSpPr>
                <p:nvPr/>
              </p:nvSpPr>
              <p:spPr bwMode="auto">
                <a:xfrm flipH="1">
                  <a:off x="1547" y="1533"/>
                  <a:ext cx="57"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9" name="Line 4048"/>
                <p:cNvSpPr>
                  <a:spLocks noChangeShapeType="1"/>
                </p:cNvSpPr>
                <p:nvPr/>
              </p:nvSpPr>
              <p:spPr bwMode="auto">
                <a:xfrm flipH="1" flipV="1">
                  <a:off x="1547" y="1559"/>
                  <a:ext cx="9"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0" name="Line 4049"/>
                <p:cNvSpPr>
                  <a:spLocks noChangeShapeType="1"/>
                </p:cNvSpPr>
                <p:nvPr/>
              </p:nvSpPr>
              <p:spPr bwMode="auto">
                <a:xfrm flipH="1" flipV="1">
                  <a:off x="1382" y="1550"/>
                  <a:ext cx="19"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1" name="Line 4050"/>
                <p:cNvSpPr>
                  <a:spLocks noChangeShapeType="1"/>
                </p:cNvSpPr>
                <p:nvPr/>
              </p:nvSpPr>
              <p:spPr bwMode="auto">
                <a:xfrm flipH="1">
                  <a:off x="1401" y="1548"/>
                  <a:ext cx="24"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2" name="Line 4051"/>
                <p:cNvSpPr>
                  <a:spLocks noChangeShapeType="1"/>
                </p:cNvSpPr>
                <p:nvPr/>
              </p:nvSpPr>
              <p:spPr bwMode="auto">
                <a:xfrm flipV="1">
                  <a:off x="1381" y="1558"/>
                  <a:ext cx="45"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3" name="Line 4052"/>
                <p:cNvSpPr>
                  <a:spLocks noChangeShapeType="1"/>
                </p:cNvSpPr>
                <p:nvPr/>
              </p:nvSpPr>
              <p:spPr bwMode="auto">
                <a:xfrm flipV="1">
                  <a:off x="1563" y="1597"/>
                  <a:ext cx="61"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4" name="Line 4053"/>
                <p:cNvSpPr>
                  <a:spLocks noChangeShapeType="1"/>
                </p:cNvSpPr>
                <p:nvPr/>
              </p:nvSpPr>
              <p:spPr bwMode="auto">
                <a:xfrm>
                  <a:off x="1550" y="1598"/>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5" name="Line 4054"/>
                <p:cNvSpPr>
                  <a:spLocks noChangeShapeType="1"/>
                </p:cNvSpPr>
                <p:nvPr/>
              </p:nvSpPr>
              <p:spPr bwMode="auto">
                <a:xfrm flipH="1">
                  <a:off x="1543" y="1523"/>
                  <a:ext cx="59"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6" name="Line 4055"/>
                <p:cNvSpPr>
                  <a:spLocks noChangeShapeType="1"/>
                </p:cNvSpPr>
                <p:nvPr/>
              </p:nvSpPr>
              <p:spPr bwMode="auto">
                <a:xfrm flipH="1">
                  <a:off x="1547" y="1533"/>
                  <a:ext cx="57"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7" name="Line 4056"/>
                <p:cNvSpPr>
                  <a:spLocks noChangeShapeType="1"/>
                </p:cNvSpPr>
                <p:nvPr/>
              </p:nvSpPr>
              <p:spPr bwMode="auto">
                <a:xfrm flipV="1">
                  <a:off x="1477" y="1620"/>
                  <a:ext cx="43"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8" name="Line 4057"/>
                <p:cNvSpPr>
                  <a:spLocks noChangeShapeType="1"/>
                </p:cNvSpPr>
                <p:nvPr/>
              </p:nvSpPr>
              <p:spPr bwMode="auto">
                <a:xfrm flipH="1">
                  <a:off x="1452" y="1645"/>
                  <a:ext cx="1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39" name="Line 4058"/>
                <p:cNvSpPr>
                  <a:spLocks noChangeShapeType="1"/>
                </p:cNvSpPr>
                <p:nvPr/>
              </p:nvSpPr>
              <p:spPr bwMode="auto">
                <a:xfrm flipV="1">
                  <a:off x="1435" y="1514"/>
                  <a:ext cx="59"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0" name="Freeform 4059"/>
                <p:cNvSpPr>
                  <a:spLocks/>
                </p:cNvSpPr>
                <p:nvPr/>
              </p:nvSpPr>
              <p:spPr bwMode="auto">
                <a:xfrm>
                  <a:off x="1384" y="1568"/>
                  <a:ext cx="7" cy="7"/>
                </a:xfrm>
                <a:custGeom>
                  <a:avLst/>
                  <a:gdLst>
                    <a:gd name="T0" fmla="*/ 6 w 43"/>
                    <a:gd name="T1" fmla="*/ 0 h 41"/>
                    <a:gd name="T2" fmla="*/ 0 w 43"/>
                    <a:gd name="T3" fmla="*/ 3 h 41"/>
                    <a:gd name="T4" fmla="*/ 19 w 43"/>
                    <a:gd name="T5" fmla="*/ 41 h 41"/>
                    <a:gd name="T6" fmla="*/ 43 w 43"/>
                    <a:gd name="T7" fmla="*/ 30 h 41"/>
                    <a:gd name="T8" fmla="*/ 41 w 43"/>
                    <a:gd name="T9" fmla="*/ 25 h 41"/>
                    <a:gd name="T10" fmla="*/ 22 w 43"/>
                    <a:gd name="T11" fmla="*/ 34 h 41"/>
                    <a:gd name="T12" fmla="*/ 6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0"/>
                      </a:moveTo>
                      <a:lnTo>
                        <a:pt x="0" y="3"/>
                      </a:lnTo>
                      <a:lnTo>
                        <a:pt x="19" y="41"/>
                      </a:lnTo>
                      <a:lnTo>
                        <a:pt x="43" y="30"/>
                      </a:lnTo>
                      <a:lnTo>
                        <a:pt x="41" y="25"/>
                      </a:lnTo>
                      <a:lnTo>
                        <a:pt x="22"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1" name="Freeform 4060"/>
                <p:cNvSpPr>
                  <a:spLocks/>
                </p:cNvSpPr>
                <p:nvPr/>
              </p:nvSpPr>
              <p:spPr bwMode="auto">
                <a:xfrm>
                  <a:off x="1391" y="1565"/>
                  <a:ext cx="4" cy="8"/>
                </a:xfrm>
                <a:custGeom>
                  <a:avLst/>
                  <a:gdLst>
                    <a:gd name="T0" fmla="*/ 5 w 24"/>
                    <a:gd name="T1" fmla="*/ 0 h 47"/>
                    <a:gd name="T2" fmla="*/ 0 w 24"/>
                    <a:gd name="T3" fmla="*/ 2 h 47"/>
                    <a:gd name="T4" fmla="*/ 4 w 24"/>
                    <a:gd name="T5" fmla="*/ 47 h 47"/>
                    <a:gd name="T6" fmla="*/ 9 w 24"/>
                    <a:gd name="T7" fmla="*/ 45 h 47"/>
                    <a:gd name="T8" fmla="*/ 8 w 24"/>
                    <a:gd name="T9" fmla="*/ 32 h 47"/>
                    <a:gd name="T10" fmla="*/ 24 w 24"/>
                    <a:gd name="T11" fmla="*/ 23 h 47"/>
                    <a:gd name="T12" fmla="*/ 7 w 24"/>
                    <a:gd name="T13" fmla="*/ 26 h 47"/>
                    <a:gd name="T14" fmla="*/ 6 w 24"/>
                    <a:gd name="T15" fmla="*/ 12 h 47"/>
                    <a:gd name="T16" fmla="*/ 6 w 24"/>
                    <a:gd name="T17" fmla="*/ 10 h 47"/>
                    <a:gd name="T18" fmla="*/ 4 w 24"/>
                    <a:gd name="T19" fmla="*/ 5 h 47"/>
                    <a:gd name="T20" fmla="*/ 5 w 24"/>
                    <a:gd name="T21" fmla="*/ 5 h 47"/>
                    <a:gd name="T22" fmla="*/ 5 w 24"/>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7">
                      <a:moveTo>
                        <a:pt x="5" y="0"/>
                      </a:moveTo>
                      <a:lnTo>
                        <a:pt x="0" y="2"/>
                      </a:lnTo>
                      <a:lnTo>
                        <a:pt x="4" y="47"/>
                      </a:lnTo>
                      <a:lnTo>
                        <a:pt x="9" y="45"/>
                      </a:lnTo>
                      <a:lnTo>
                        <a:pt x="8" y="32"/>
                      </a:lnTo>
                      <a:lnTo>
                        <a:pt x="24" y="23"/>
                      </a:lnTo>
                      <a:lnTo>
                        <a:pt x="7" y="26"/>
                      </a:lnTo>
                      <a:lnTo>
                        <a:pt x="6" y="12"/>
                      </a:lnTo>
                      <a:lnTo>
                        <a:pt x="6" y="10"/>
                      </a:lnTo>
                      <a:lnTo>
                        <a:pt x="4" y="5"/>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2" name="Freeform 4061"/>
                <p:cNvSpPr>
                  <a:spLocks/>
                </p:cNvSpPr>
                <p:nvPr/>
              </p:nvSpPr>
              <p:spPr bwMode="auto">
                <a:xfrm>
                  <a:off x="1392" y="1565"/>
                  <a:ext cx="5" cy="6"/>
                </a:xfrm>
                <a:custGeom>
                  <a:avLst/>
                  <a:gdLst>
                    <a:gd name="T0" fmla="*/ 0 w 35"/>
                    <a:gd name="T1" fmla="*/ 0 h 33"/>
                    <a:gd name="T2" fmla="*/ 0 w 35"/>
                    <a:gd name="T3" fmla="*/ 5 h 33"/>
                    <a:gd name="T4" fmla="*/ 3 w 35"/>
                    <a:gd name="T5" fmla="*/ 8 h 33"/>
                    <a:gd name="T6" fmla="*/ 5 w 35"/>
                    <a:gd name="T7" fmla="*/ 10 h 33"/>
                    <a:gd name="T8" fmla="*/ 9 w 35"/>
                    <a:gd name="T9" fmla="*/ 14 h 33"/>
                    <a:gd name="T10" fmla="*/ 15 w 35"/>
                    <a:gd name="T11" fmla="*/ 20 h 33"/>
                    <a:gd name="T12" fmla="*/ 2 w 35"/>
                    <a:gd name="T13" fmla="*/ 26 h 33"/>
                    <a:gd name="T14" fmla="*/ 19 w 35"/>
                    <a:gd name="T15" fmla="*/ 23 h 33"/>
                    <a:gd name="T16" fmla="*/ 29 w 35"/>
                    <a:gd name="T17" fmla="*/ 33 h 33"/>
                    <a:gd name="T18" fmla="*/ 35 w 35"/>
                    <a:gd name="T19" fmla="*/ 30 h 33"/>
                    <a:gd name="T20" fmla="*/ 0 w 3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3">
                      <a:moveTo>
                        <a:pt x="0" y="0"/>
                      </a:moveTo>
                      <a:lnTo>
                        <a:pt x="0" y="5"/>
                      </a:lnTo>
                      <a:lnTo>
                        <a:pt x="3" y="8"/>
                      </a:lnTo>
                      <a:lnTo>
                        <a:pt x="5" y="10"/>
                      </a:lnTo>
                      <a:lnTo>
                        <a:pt x="9" y="14"/>
                      </a:lnTo>
                      <a:lnTo>
                        <a:pt x="15" y="20"/>
                      </a:lnTo>
                      <a:lnTo>
                        <a:pt x="2" y="26"/>
                      </a:lnTo>
                      <a:lnTo>
                        <a:pt x="19" y="23"/>
                      </a:lnTo>
                      <a:lnTo>
                        <a:pt x="29" y="33"/>
                      </a:lnTo>
                      <a:lnTo>
                        <a:pt x="35"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3" name="Freeform 4062"/>
                <p:cNvSpPr>
                  <a:spLocks/>
                </p:cNvSpPr>
                <p:nvPr/>
              </p:nvSpPr>
              <p:spPr bwMode="auto">
                <a:xfrm>
                  <a:off x="1397" y="1568"/>
                  <a:ext cx="3" cy="1"/>
                </a:xfrm>
                <a:custGeom>
                  <a:avLst/>
                  <a:gdLst>
                    <a:gd name="T0" fmla="*/ 5 w 20"/>
                    <a:gd name="T1" fmla="*/ 0 h 11"/>
                    <a:gd name="T2" fmla="*/ 0 w 20"/>
                    <a:gd name="T3" fmla="*/ 4 h 11"/>
                    <a:gd name="T4" fmla="*/ 1 w 20"/>
                    <a:gd name="T5" fmla="*/ 4 h 11"/>
                    <a:gd name="T6" fmla="*/ 4 w 20"/>
                    <a:gd name="T7" fmla="*/ 8 h 11"/>
                    <a:gd name="T8" fmla="*/ 10 w 20"/>
                    <a:gd name="T9" fmla="*/ 11 h 11"/>
                    <a:gd name="T10" fmla="*/ 20 w 20"/>
                    <a:gd name="T11" fmla="*/ 4 h 11"/>
                    <a:gd name="T12" fmla="*/ 17 w 20"/>
                    <a:gd name="T13" fmla="*/ 6 h 11"/>
                    <a:gd name="T14" fmla="*/ 12 w 20"/>
                    <a:gd name="T15" fmla="*/ 6 h 11"/>
                    <a:gd name="T16" fmla="*/ 9 w 20"/>
                    <a:gd name="T17" fmla="*/ 5 h 11"/>
                    <a:gd name="T18" fmla="*/ 5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5" y="0"/>
                      </a:moveTo>
                      <a:lnTo>
                        <a:pt x="0" y="4"/>
                      </a:lnTo>
                      <a:lnTo>
                        <a:pt x="1" y="4"/>
                      </a:lnTo>
                      <a:lnTo>
                        <a:pt x="4" y="8"/>
                      </a:lnTo>
                      <a:lnTo>
                        <a:pt x="10" y="11"/>
                      </a:lnTo>
                      <a:lnTo>
                        <a:pt x="20" y="4"/>
                      </a:lnTo>
                      <a:lnTo>
                        <a:pt x="17" y="6"/>
                      </a:lnTo>
                      <a:lnTo>
                        <a:pt x="12" y="6"/>
                      </a:lnTo>
                      <a:lnTo>
                        <a:pt x="9"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4" name="Freeform 4063"/>
                <p:cNvSpPr>
                  <a:spLocks/>
                </p:cNvSpPr>
                <p:nvPr/>
              </p:nvSpPr>
              <p:spPr bwMode="auto">
                <a:xfrm>
                  <a:off x="1395" y="1563"/>
                  <a:ext cx="7" cy="6"/>
                </a:xfrm>
                <a:custGeom>
                  <a:avLst/>
                  <a:gdLst>
                    <a:gd name="T0" fmla="*/ 1 w 40"/>
                    <a:gd name="T1" fmla="*/ 3 h 37"/>
                    <a:gd name="T2" fmla="*/ 0 w 40"/>
                    <a:gd name="T3" fmla="*/ 7 h 37"/>
                    <a:gd name="T4" fmla="*/ 1 w 40"/>
                    <a:gd name="T5" fmla="*/ 13 h 37"/>
                    <a:gd name="T6" fmla="*/ 3 w 40"/>
                    <a:gd name="T7" fmla="*/ 15 h 37"/>
                    <a:gd name="T8" fmla="*/ 7 w 40"/>
                    <a:gd name="T9" fmla="*/ 18 h 37"/>
                    <a:gd name="T10" fmla="*/ 12 w 40"/>
                    <a:gd name="T11" fmla="*/ 18 h 37"/>
                    <a:gd name="T12" fmla="*/ 19 w 40"/>
                    <a:gd name="T13" fmla="*/ 17 h 37"/>
                    <a:gd name="T14" fmla="*/ 24 w 40"/>
                    <a:gd name="T15" fmla="*/ 16 h 37"/>
                    <a:gd name="T16" fmla="*/ 29 w 40"/>
                    <a:gd name="T17" fmla="*/ 16 h 37"/>
                    <a:gd name="T18" fmla="*/ 29 w 40"/>
                    <a:gd name="T19" fmla="*/ 16 h 37"/>
                    <a:gd name="T20" fmla="*/ 34 w 40"/>
                    <a:gd name="T21" fmla="*/ 19 h 37"/>
                    <a:gd name="T22" fmla="*/ 35 w 40"/>
                    <a:gd name="T23" fmla="*/ 20 h 37"/>
                    <a:gd name="T24" fmla="*/ 34 w 40"/>
                    <a:gd name="T25" fmla="*/ 25 h 37"/>
                    <a:gd name="T26" fmla="*/ 33 w 40"/>
                    <a:gd name="T27" fmla="*/ 26 h 37"/>
                    <a:gd name="T28" fmla="*/ 27 w 40"/>
                    <a:gd name="T29" fmla="*/ 30 h 37"/>
                    <a:gd name="T30" fmla="*/ 17 w 40"/>
                    <a:gd name="T31" fmla="*/ 37 h 37"/>
                    <a:gd name="T32" fmla="*/ 19 w 40"/>
                    <a:gd name="T33" fmla="*/ 37 h 37"/>
                    <a:gd name="T34" fmla="*/ 24 w 40"/>
                    <a:gd name="T35" fmla="*/ 37 h 37"/>
                    <a:gd name="T36" fmla="*/ 30 w 40"/>
                    <a:gd name="T37" fmla="*/ 35 h 37"/>
                    <a:gd name="T38" fmla="*/ 32 w 40"/>
                    <a:gd name="T39" fmla="*/ 34 h 37"/>
                    <a:gd name="T40" fmla="*/ 36 w 40"/>
                    <a:gd name="T41" fmla="*/ 31 h 37"/>
                    <a:gd name="T42" fmla="*/ 39 w 40"/>
                    <a:gd name="T43" fmla="*/ 26 h 37"/>
                    <a:gd name="T44" fmla="*/ 40 w 40"/>
                    <a:gd name="T45" fmla="*/ 21 h 37"/>
                    <a:gd name="T46" fmla="*/ 39 w 40"/>
                    <a:gd name="T47" fmla="*/ 16 h 37"/>
                    <a:gd name="T48" fmla="*/ 38 w 40"/>
                    <a:gd name="T49" fmla="*/ 15 h 37"/>
                    <a:gd name="T50" fmla="*/ 34 w 40"/>
                    <a:gd name="T51" fmla="*/ 10 h 37"/>
                    <a:gd name="T52" fmla="*/ 33 w 40"/>
                    <a:gd name="T53" fmla="*/ 10 h 37"/>
                    <a:gd name="T54" fmla="*/ 26 w 40"/>
                    <a:gd name="T55" fmla="*/ 9 h 37"/>
                    <a:gd name="T56" fmla="*/ 24 w 40"/>
                    <a:gd name="T57" fmla="*/ 10 h 37"/>
                    <a:gd name="T58" fmla="*/ 18 w 40"/>
                    <a:gd name="T59" fmla="*/ 11 h 37"/>
                    <a:gd name="T60" fmla="*/ 14 w 40"/>
                    <a:gd name="T61" fmla="*/ 13 h 37"/>
                    <a:gd name="T62" fmla="*/ 9 w 40"/>
                    <a:gd name="T63" fmla="*/ 13 h 37"/>
                    <a:gd name="T64" fmla="*/ 6 w 40"/>
                    <a:gd name="T65" fmla="*/ 9 h 37"/>
                    <a:gd name="T66" fmla="*/ 6 w 40"/>
                    <a:gd name="T67" fmla="*/ 9 h 37"/>
                    <a:gd name="T68" fmla="*/ 6 w 40"/>
                    <a:gd name="T69" fmla="*/ 4 h 37"/>
                    <a:gd name="T70" fmla="*/ 7 w 40"/>
                    <a:gd name="T71" fmla="*/ 3 h 37"/>
                    <a:gd name="T72" fmla="*/ 11 w 40"/>
                    <a:gd name="T73" fmla="*/ 0 h 37"/>
                    <a:gd name="T74" fmla="*/ 1 w 40"/>
                    <a:gd name="T7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0" h="37">
                      <a:moveTo>
                        <a:pt x="1" y="3"/>
                      </a:moveTo>
                      <a:lnTo>
                        <a:pt x="0" y="7"/>
                      </a:lnTo>
                      <a:lnTo>
                        <a:pt x="1" y="13"/>
                      </a:lnTo>
                      <a:lnTo>
                        <a:pt x="3" y="15"/>
                      </a:lnTo>
                      <a:lnTo>
                        <a:pt x="7" y="18"/>
                      </a:lnTo>
                      <a:lnTo>
                        <a:pt x="12" y="18"/>
                      </a:lnTo>
                      <a:lnTo>
                        <a:pt x="19" y="17"/>
                      </a:lnTo>
                      <a:lnTo>
                        <a:pt x="24" y="16"/>
                      </a:lnTo>
                      <a:lnTo>
                        <a:pt x="29" y="16"/>
                      </a:lnTo>
                      <a:lnTo>
                        <a:pt x="29" y="16"/>
                      </a:lnTo>
                      <a:lnTo>
                        <a:pt x="34" y="19"/>
                      </a:lnTo>
                      <a:lnTo>
                        <a:pt x="35" y="20"/>
                      </a:lnTo>
                      <a:lnTo>
                        <a:pt x="34" y="25"/>
                      </a:lnTo>
                      <a:lnTo>
                        <a:pt x="33" y="26"/>
                      </a:lnTo>
                      <a:lnTo>
                        <a:pt x="27" y="30"/>
                      </a:lnTo>
                      <a:lnTo>
                        <a:pt x="17" y="37"/>
                      </a:lnTo>
                      <a:lnTo>
                        <a:pt x="19" y="37"/>
                      </a:lnTo>
                      <a:lnTo>
                        <a:pt x="24" y="37"/>
                      </a:lnTo>
                      <a:lnTo>
                        <a:pt x="30" y="35"/>
                      </a:lnTo>
                      <a:lnTo>
                        <a:pt x="32" y="34"/>
                      </a:lnTo>
                      <a:lnTo>
                        <a:pt x="36" y="31"/>
                      </a:lnTo>
                      <a:lnTo>
                        <a:pt x="39" y="26"/>
                      </a:lnTo>
                      <a:lnTo>
                        <a:pt x="40" y="21"/>
                      </a:lnTo>
                      <a:lnTo>
                        <a:pt x="39" y="16"/>
                      </a:lnTo>
                      <a:lnTo>
                        <a:pt x="38" y="15"/>
                      </a:lnTo>
                      <a:lnTo>
                        <a:pt x="34" y="10"/>
                      </a:lnTo>
                      <a:lnTo>
                        <a:pt x="33" y="10"/>
                      </a:lnTo>
                      <a:lnTo>
                        <a:pt x="26" y="9"/>
                      </a:lnTo>
                      <a:lnTo>
                        <a:pt x="24" y="10"/>
                      </a:lnTo>
                      <a:lnTo>
                        <a:pt x="18" y="11"/>
                      </a:lnTo>
                      <a:lnTo>
                        <a:pt x="14" y="13"/>
                      </a:lnTo>
                      <a:lnTo>
                        <a:pt x="9" y="13"/>
                      </a:lnTo>
                      <a:lnTo>
                        <a:pt x="6" y="9"/>
                      </a:lnTo>
                      <a:lnTo>
                        <a:pt x="6" y="9"/>
                      </a:lnTo>
                      <a:lnTo>
                        <a:pt x="6" y="4"/>
                      </a:lnTo>
                      <a:lnTo>
                        <a:pt x="7" y="3"/>
                      </a:lnTo>
                      <a:lnTo>
                        <a:pt x="11" y="0"/>
                      </a:lnTo>
                      <a:lnTo>
                        <a:pt x="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5" name="Freeform 4064"/>
                <p:cNvSpPr>
                  <a:spLocks/>
                </p:cNvSpPr>
                <p:nvPr/>
              </p:nvSpPr>
              <p:spPr bwMode="auto">
                <a:xfrm>
                  <a:off x="1396" y="1562"/>
                  <a:ext cx="4" cy="2"/>
                </a:xfrm>
                <a:custGeom>
                  <a:avLst/>
                  <a:gdLst>
                    <a:gd name="T0" fmla="*/ 8 w 28"/>
                    <a:gd name="T1" fmla="*/ 2 h 10"/>
                    <a:gd name="T2" fmla="*/ 8 w 28"/>
                    <a:gd name="T3" fmla="*/ 2 h 10"/>
                    <a:gd name="T4" fmla="*/ 3 w 28"/>
                    <a:gd name="T5" fmla="*/ 6 h 10"/>
                    <a:gd name="T6" fmla="*/ 0 w 28"/>
                    <a:gd name="T7" fmla="*/ 10 h 10"/>
                    <a:gd name="T8" fmla="*/ 10 w 28"/>
                    <a:gd name="T9" fmla="*/ 7 h 10"/>
                    <a:gd name="T10" fmla="*/ 13 w 28"/>
                    <a:gd name="T11" fmla="*/ 6 h 10"/>
                    <a:gd name="T12" fmla="*/ 19 w 28"/>
                    <a:gd name="T13" fmla="*/ 6 h 10"/>
                    <a:gd name="T14" fmla="*/ 20 w 28"/>
                    <a:gd name="T15" fmla="*/ 6 h 10"/>
                    <a:gd name="T16" fmla="*/ 24 w 28"/>
                    <a:gd name="T17" fmla="*/ 10 h 10"/>
                    <a:gd name="T18" fmla="*/ 28 w 28"/>
                    <a:gd name="T19" fmla="*/ 7 h 10"/>
                    <a:gd name="T20" fmla="*/ 25 w 28"/>
                    <a:gd name="T21" fmla="*/ 2 h 10"/>
                    <a:gd name="T22" fmla="*/ 20 w 28"/>
                    <a:gd name="T23" fmla="*/ 0 h 10"/>
                    <a:gd name="T24" fmla="*/ 19 w 28"/>
                    <a:gd name="T25" fmla="*/ 0 h 10"/>
                    <a:gd name="T26" fmla="*/ 13 w 28"/>
                    <a:gd name="T27" fmla="*/ 0 h 10"/>
                    <a:gd name="T28" fmla="*/ 8 w 28"/>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8" y="2"/>
                      </a:moveTo>
                      <a:lnTo>
                        <a:pt x="8" y="2"/>
                      </a:lnTo>
                      <a:lnTo>
                        <a:pt x="3" y="6"/>
                      </a:lnTo>
                      <a:lnTo>
                        <a:pt x="0" y="10"/>
                      </a:lnTo>
                      <a:lnTo>
                        <a:pt x="10" y="7"/>
                      </a:lnTo>
                      <a:lnTo>
                        <a:pt x="13" y="6"/>
                      </a:lnTo>
                      <a:lnTo>
                        <a:pt x="19" y="6"/>
                      </a:lnTo>
                      <a:lnTo>
                        <a:pt x="20" y="6"/>
                      </a:lnTo>
                      <a:lnTo>
                        <a:pt x="24" y="10"/>
                      </a:lnTo>
                      <a:lnTo>
                        <a:pt x="28" y="7"/>
                      </a:lnTo>
                      <a:lnTo>
                        <a:pt x="25" y="2"/>
                      </a:lnTo>
                      <a:lnTo>
                        <a:pt x="20" y="0"/>
                      </a:lnTo>
                      <a:lnTo>
                        <a:pt x="19" y="0"/>
                      </a:lnTo>
                      <a:lnTo>
                        <a:pt x="13"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6" name="Freeform 4065"/>
                <p:cNvSpPr>
                  <a:spLocks/>
                </p:cNvSpPr>
                <p:nvPr/>
              </p:nvSpPr>
              <p:spPr bwMode="auto">
                <a:xfrm>
                  <a:off x="1405" y="1558"/>
                  <a:ext cx="4" cy="8"/>
                </a:xfrm>
                <a:custGeom>
                  <a:avLst/>
                  <a:gdLst>
                    <a:gd name="T0" fmla="*/ 5 w 24"/>
                    <a:gd name="T1" fmla="*/ 0 h 48"/>
                    <a:gd name="T2" fmla="*/ 0 w 24"/>
                    <a:gd name="T3" fmla="*/ 2 h 48"/>
                    <a:gd name="T4" fmla="*/ 3 w 24"/>
                    <a:gd name="T5" fmla="*/ 48 h 48"/>
                    <a:gd name="T6" fmla="*/ 9 w 24"/>
                    <a:gd name="T7" fmla="*/ 46 h 48"/>
                    <a:gd name="T8" fmla="*/ 8 w 24"/>
                    <a:gd name="T9" fmla="*/ 32 h 48"/>
                    <a:gd name="T10" fmla="*/ 24 w 24"/>
                    <a:gd name="T11" fmla="*/ 24 h 48"/>
                    <a:gd name="T12" fmla="*/ 7 w 24"/>
                    <a:gd name="T13" fmla="*/ 27 h 48"/>
                    <a:gd name="T14" fmla="*/ 5 w 24"/>
                    <a:gd name="T15" fmla="*/ 14 h 48"/>
                    <a:gd name="T16" fmla="*/ 5 w 24"/>
                    <a:gd name="T17" fmla="*/ 11 h 48"/>
                    <a:gd name="T18" fmla="*/ 4 w 24"/>
                    <a:gd name="T19" fmla="*/ 5 h 48"/>
                    <a:gd name="T20" fmla="*/ 4 w 24"/>
                    <a:gd name="T21" fmla="*/ 5 h 48"/>
                    <a:gd name="T22" fmla="*/ 5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5" y="0"/>
                      </a:moveTo>
                      <a:lnTo>
                        <a:pt x="0" y="2"/>
                      </a:lnTo>
                      <a:lnTo>
                        <a:pt x="3" y="48"/>
                      </a:lnTo>
                      <a:lnTo>
                        <a:pt x="9" y="46"/>
                      </a:lnTo>
                      <a:lnTo>
                        <a:pt x="8" y="32"/>
                      </a:lnTo>
                      <a:lnTo>
                        <a:pt x="24" y="24"/>
                      </a:lnTo>
                      <a:lnTo>
                        <a:pt x="7" y="27"/>
                      </a:lnTo>
                      <a:lnTo>
                        <a:pt x="5" y="14"/>
                      </a:lnTo>
                      <a:lnTo>
                        <a:pt x="5" y="11"/>
                      </a:lnTo>
                      <a:lnTo>
                        <a:pt x="4" y="5"/>
                      </a:lnTo>
                      <a:lnTo>
                        <a:pt x="4"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7" name="Freeform 4066"/>
                <p:cNvSpPr>
                  <a:spLocks/>
                </p:cNvSpPr>
                <p:nvPr/>
              </p:nvSpPr>
              <p:spPr bwMode="auto">
                <a:xfrm>
                  <a:off x="1406" y="1558"/>
                  <a:ext cx="6" cy="6"/>
                </a:xfrm>
                <a:custGeom>
                  <a:avLst/>
                  <a:gdLst>
                    <a:gd name="T0" fmla="*/ 1 w 36"/>
                    <a:gd name="T1" fmla="*/ 0 h 33"/>
                    <a:gd name="T2" fmla="*/ 0 w 36"/>
                    <a:gd name="T3" fmla="*/ 5 h 33"/>
                    <a:gd name="T4" fmla="*/ 4 w 36"/>
                    <a:gd name="T5" fmla="*/ 10 h 33"/>
                    <a:gd name="T6" fmla="*/ 6 w 36"/>
                    <a:gd name="T7" fmla="*/ 11 h 33"/>
                    <a:gd name="T8" fmla="*/ 10 w 36"/>
                    <a:gd name="T9" fmla="*/ 15 h 33"/>
                    <a:gd name="T10" fmla="*/ 16 w 36"/>
                    <a:gd name="T11" fmla="*/ 20 h 33"/>
                    <a:gd name="T12" fmla="*/ 3 w 36"/>
                    <a:gd name="T13" fmla="*/ 27 h 33"/>
                    <a:gd name="T14" fmla="*/ 20 w 36"/>
                    <a:gd name="T15" fmla="*/ 24 h 33"/>
                    <a:gd name="T16" fmla="*/ 30 w 36"/>
                    <a:gd name="T17" fmla="*/ 33 h 33"/>
                    <a:gd name="T18" fmla="*/ 36 w 36"/>
                    <a:gd name="T19" fmla="*/ 31 h 33"/>
                    <a:gd name="T20" fmla="*/ 1 w 3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 y="0"/>
                      </a:moveTo>
                      <a:lnTo>
                        <a:pt x="0" y="5"/>
                      </a:lnTo>
                      <a:lnTo>
                        <a:pt x="4" y="10"/>
                      </a:lnTo>
                      <a:lnTo>
                        <a:pt x="6" y="11"/>
                      </a:lnTo>
                      <a:lnTo>
                        <a:pt x="10" y="15"/>
                      </a:lnTo>
                      <a:lnTo>
                        <a:pt x="16" y="20"/>
                      </a:lnTo>
                      <a:lnTo>
                        <a:pt x="3" y="27"/>
                      </a:lnTo>
                      <a:lnTo>
                        <a:pt x="20" y="24"/>
                      </a:lnTo>
                      <a:lnTo>
                        <a:pt x="30" y="33"/>
                      </a:lnTo>
                      <a:lnTo>
                        <a:pt x="36" y="3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8" name="Freeform 4067"/>
                <p:cNvSpPr>
                  <a:spLocks/>
                </p:cNvSpPr>
                <p:nvPr/>
              </p:nvSpPr>
              <p:spPr bwMode="auto">
                <a:xfrm>
                  <a:off x="1409" y="1554"/>
                  <a:ext cx="8" cy="9"/>
                </a:xfrm>
                <a:custGeom>
                  <a:avLst/>
                  <a:gdLst>
                    <a:gd name="T0" fmla="*/ 27 w 46"/>
                    <a:gd name="T1" fmla="*/ 0 h 52"/>
                    <a:gd name="T2" fmla="*/ 0 w 46"/>
                    <a:gd name="T3" fmla="*/ 12 h 52"/>
                    <a:gd name="T4" fmla="*/ 2 w 46"/>
                    <a:gd name="T5" fmla="*/ 18 h 52"/>
                    <a:gd name="T6" fmla="*/ 24 w 46"/>
                    <a:gd name="T7" fmla="*/ 7 h 52"/>
                    <a:gd name="T8" fmla="*/ 22 w 46"/>
                    <a:gd name="T9" fmla="*/ 11 h 52"/>
                    <a:gd name="T10" fmla="*/ 22 w 46"/>
                    <a:gd name="T11" fmla="*/ 13 h 52"/>
                    <a:gd name="T12" fmla="*/ 15 w 46"/>
                    <a:gd name="T13" fmla="*/ 47 h 52"/>
                    <a:gd name="T14" fmla="*/ 17 w 46"/>
                    <a:gd name="T15" fmla="*/ 52 h 52"/>
                    <a:gd name="T16" fmla="*/ 46 w 46"/>
                    <a:gd name="T17" fmla="*/ 37 h 52"/>
                    <a:gd name="T18" fmla="*/ 44 w 46"/>
                    <a:gd name="T19" fmla="*/ 33 h 52"/>
                    <a:gd name="T20" fmla="*/ 20 w 46"/>
                    <a:gd name="T21" fmla="*/ 44 h 52"/>
                    <a:gd name="T22" fmla="*/ 21 w 46"/>
                    <a:gd name="T23" fmla="*/ 41 h 52"/>
                    <a:gd name="T24" fmla="*/ 29 w 46"/>
                    <a:gd name="T25" fmla="*/ 4 h 52"/>
                    <a:gd name="T26" fmla="*/ 27 w 46"/>
                    <a:gd name="T2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52">
                      <a:moveTo>
                        <a:pt x="27" y="0"/>
                      </a:moveTo>
                      <a:lnTo>
                        <a:pt x="0" y="12"/>
                      </a:lnTo>
                      <a:lnTo>
                        <a:pt x="2" y="18"/>
                      </a:lnTo>
                      <a:lnTo>
                        <a:pt x="24" y="7"/>
                      </a:lnTo>
                      <a:lnTo>
                        <a:pt x="22" y="11"/>
                      </a:lnTo>
                      <a:lnTo>
                        <a:pt x="22" y="13"/>
                      </a:lnTo>
                      <a:lnTo>
                        <a:pt x="15" y="47"/>
                      </a:lnTo>
                      <a:lnTo>
                        <a:pt x="17" y="52"/>
                      </a:lnTo>
                      <a:lnTo>
                        <a:pt x="46" y="37"/>
                      </a:lnTo>
                      <a:lnTo>
                        <a:pt x="44" y="33"/>
                      </a:lnTo>
                      <a:lnTo>
                        <a:pt x="20" y="44"/>
                      </a:lnTo>
                      <a:lnTo>
                        <a:pt x="21" y="41"/>
                      </a:lnTo>
                      <a:lnTo>
                        <a:pt x="29"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49" name="Freeform 4068"/>
                <p:cNvSpPr>
                  <a:spLocks/>
                </p:cNvSpPr>
                <p:nvPr/>
              </p:nvSpPr>
              <p:spPr bwMode="auto">
                <a:xfrm>
                  <a:off x="1415" y="1553"/>
                  <a:ext cx="7" cy="7"/>
                </a:xfrm>
                <a:custGeom>
                  <a:avLst/>
                  <a:gdLst>
                    <a:gd name="T0" fmla="*/ 5 w 42"/>
                    <a:gd name="T1" fmla="*/ 0 h 37"/>
                    <a:gd name="T2" fmla="*/ 0 w 42"/>
                    <a:gd name="T3" fmla="*/ 3 h 37"/>
                    <a:gd name="T4" fmla="*/ 10 w 42"/>
                    <a:gd name="T5" fmla="*/ 26 h 37"/>
                    <a:gd name="T6" fmla="*/ 11 w 42"/>
                    <a:gd name="T7" fmla="*/ 26 h 37"/>
                    <a:gd name="T8" fmla="*/ 15 w 42"/>
                    <a:gd name="T9" fmla="*/ 31 h 37"/>
                    <a:gd name="T10" fmla="*/ 15 w 42"/>
                    <a:gd name="T11" fmla="*/ 31 h 37"/>
                    <a:gd name="T12" fmla="*/ 19 w 42"/>
                    <a:gd name="T13" fmla="*/ 35 h 37"/>
                    <a:gd name="T14" fmla="*/ 20 w 42"/>
                    <a:gd name="T15" fmla="*/ 36 h 37"/>
                    <a:gd name="T16" fmla="*/ 25 w 42"/>
                    <a:gd name="T17" fmla="*/ 37 h 37"/>
                    <a:gd name="T18" fmla="*/ 28 w 42"/>
                    <a:gd name="T19" fmla="*/ 36 h 37"/>
                    <a:gd name="T20" fmla="*/ 34 w 42"/>
                    <a:gd name="T21" fmla="*/ 34 h 37"/>
                    <a:gd name="T22" fmla="*/ 38 w 42"/>
                    <a:gd name="T23" fmla="*/ 32 h 37"/>
                    <a:gd name="T24" fmla="*/ 41 w 42"/>
                    <a:gd name="T25" fmla="*/ 29 h 37"/>
                    <a:gd name="T26" fmla="*/ 42 w 42"/>
                    <a:gd name="T27" fmla="*/ 28 h 37"/>
                    <a:gd name="T28" fmla="*/ 32 w 42"/>
                    <a:gd name="T29" fmla="*/ 30 h 37"/>
                    <a:gd name="T30" fmla="*/ 30 w 42"/>
                    <a:gd name="T31" fmla="*/ 31 h 37"/>
                    <a:gd name="T32" fmla="*/ 24 w 42"/>
                    <a:gd name="T33" fmla="*/ 32 h 37"/>
                    <a:gd name="T34" fmla="*/ 24 w 42"/>
                    <a:gd name="T35" fmla="*/ 31 h 37"/>
                    <a:gd name="T36" fmla="*/ 19 w 42"/>
                    <a:gd name="T37" fmla="*/ 29 h 37"/>
                    <a:gd name="T38" fmla="*/ 19 w 42"/>
                    <a:gd name="T39" fmla="*/ 28 h 37"/>
                    <a:gd name="T40" fmla="*/ 16 w 42"/>
                    <a:gd name="T41" fmla="*/ 23 h 37"/>
                    <a:gd name="T42" fmla="*/ 5 w 42"/>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7">
                      <a:moveTo>
                        <a:pt x="5" y="0"/>
                      </a:moveTo>
                      <a:lnTo>
                        <a:pt x="0" y="3"/>
                      </a:lnTo>
                      <a:lnTo>
                        <a:pt x="10" y="26"/>
                      </a:lnTo>
                      <a:lnTo>
                        <a:pt x="11" y="26"/>
                      </a:lnTo>
                      <a:lnTo>
                        <a:pt x="15" y="31"/>
                      </a:lnTo>
                      <a:lnTo>
                        <a:pt x="15" y="31"/>
                      </a:lnTo>
                      <a:lnTo>
                        <a:pt x="19" y="35"/>
                      </a:lnTo>
                      <a:lnTo>
                        <a:pt x="20" y="36"/>
                      </a:lnTo>
                      <a:lnTo>
                        <a:pt x="25" y="37"/>
                      </a:lnTo>
                      <a:lnTo>
                        <a:pt x="28" y="36"/>
                      </a:lnTo>
                      <a:lnTo>
                        <a:pt x="34" y="34"/>
                      </a:lnTo>
                      <a:lnTo>
                        <a:pt x="38" y="32"/>
                      </a:lnTo>
                      <a:lnTo>
                        <a:pt x="41" y="29"/>
                      </a:lnTo>
                      <a:lnTo>
                        <a:pt x="42" y="28"/>
                      </a:lnTo>
                      <a:lnTo>
                        <a:pt x="32" y="30"/>
                      </a:lnTo>
                      <a:lnTo>
                        <a:pt x="30" y="31"/>
                      </a:lnTo>
                      <a:lnTo>
                        <a:pt x="24" y="32"/>
                      </a:lnTo>
                      <a:lnTo>
                        <a:pt x="24" y="31"/>
                      </a:lnTo>
                      <a:lnTo>
                        <a:pt x="19" y="29"/>
                      </a:lnTo>
                      <a:lnTo>
                        <a:pt x="19" y="28"/>
                      </a:lnTo>
                      <a:lnTo>
                        <a:pt x="16" y="2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0" name="Freeform 4069"/>
                <p:cNvSpPr>
                  <a:spLocks/>
                </p:cNvSpPr>
                <p:nvPr/>
              </p:nvSpPr>
              <p:spPr bwMode="auto">
                <a:xfrm>
                  <a:off x="1419" y="1551"/>
                  <a:ext cx="3" cy="7"/>
                </a:xfrm>
                <a:custGeom>
                  <a:avLst/>
                  <a:gdLst>
                    <a:gd name="T0" fmla="*/ 6 w 19"/>
                    <a:gd name="T1" fmla="*/ 0 h 42"/>
                    <a:gd name="T2" fmla="*/ 0 w 19"/>
                    <a:gd name="T3" fmla="*/ 3 h 42"/>
                    <a:gd name="T4" fmla="*/ 11 w 19"/>
                    <a:gd name="T5" fmla="*/ 25 h 42"/>
                    <a:gd name="T6" fmla="*/ 12 w 19"/>
                    <a:gd name="T7" fmla="*/ 27 h 42"/>
                    <a:gd name="T8" fmla="*/ 13 w 19"/>
                    <a:gd name="T9" fmla="*/ 32 h 42"/>
                    <a:gd name="T10" fmla="*/ 13 w 19"/>
                    <a:gd name="T11" fmla="*/ 32 h 42"/>
                    <a:gd name="T12" fmla="*/ 13 w 19"/>
                    <a:gd name="T13" fmla="*/ 38 h 42"/>
                    <a:gd name="T14" fmla="*/ 12 w 19"/>
                    <a:gd name="T15" fmla="*/ 39 h 42"/>
                    <a:gd name="T16" fmla="*/ 7 w 19"/>
                    <a:gd name="T17" fmla="*/ 42 h 42"/>
                    <a:gd name="T18" fmla="*/ 17 w 19"/>
                    <a:gd name="T19" fmla="*/ 40 h 42"/>
                    <a:gd name="T20" fmla="*/ 19 w 19"/>
                    <a:gd name="T21" fmla="*/ 35 h 42"/>
                    <a:gd name="T22" fmla="*/ 19 w 19"/>
                    <a:gd name="T23" fmla="*/ 33 h 42"/>
                    <a:gd name="T24" fmla="*/ 18 w 19"/>
                    <a:gd name="T25" fmla="*/ 28 h 42"/>
                    <a:gd name="T26" fmla="*/ 18 w 19"/>
                    <a:gd name="T27" fmla="*/ 28 h 42"/>
                    <a:gd name="T28" fmla="*/ 16 w 19"/>
                    <a:gd name="T29" fmla="*/ 23 h 42"/>
                    <a:gd name="T30" fmla="*/ 6 w 1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2">
                      <a:moveTo>
                        <a:pt x="6" y="0"/>
                      </a:moveTo>
                      <a:lnTo>
                        <a:pt x="0" y="3"/>
                      </a:lnTo>
                      <a:lnTo>
                        <a:pt x="11" y="25"/>
                      </a:lnTo>
                      <a:lnTo>
                        <a:pt x="12" y="27"/>
                      </a:lnTo>
                      <a:lnTo>
                        <a:pt x="13" y="32"/>
                      </a:lnTo>
                      <a:lnTo>
                        <a:pt x="13" y="32"/>
                      </a:lnTo>
                      <a:lnTo>
                        <a:pt x="13" y="38"/>
                      </a:lnTo>
                      <a:lnTo>
                        <a:pt x="12" y="39"/>
                      </a:lnTo>
                      <a:lnTo>
                        <a:pt x="7" y="42"/>
                      </a:lnTo>
                      <a:lnTo>
                        <a:pt x="17" y="40"/>
                      </a:lnTo>
                      <a:lnTo>
                        <a:pt x="19" y="35"/>
                      </a:lnTo>
                      <a:lnTo>
                        <a:pt x="19" y="33"/>
                      </a:lnTo>
                      <a:lnTo>
                        <a:pt x="18" y="28"/>
                      </a:lnTo>
                      <a:lnTo>
                        <a:pt x="18" y="28"/>
                      </a:lnTo>
                      <a:lnTo>
                        <a:pt x="16" y="2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1" name="Freeform 4070"/>
                <p:cNvSpPr>
                  <a:spLocks/>
                </p:cNvSpPr>
                <p:nvPr/>
              </p:nvSpPr>
              <p:spPr bwMode="auto">
                <a:xfrm>
                  <a:off x="1427" y="1552"/>
                  <a:ext cx="2" cy="3"/>
                </a:xfrm>
                <a:custGeom>
                  <a:avLst/>
                  <a:gdLst>
                    <a:gd name="T0" fmla="*/ 7 w 13"/>
                    <a:gd name="T1" fmla="*/ 1 h 16"/>
                    <a:gd name="T2" fmla="*/ 7 w 13"/>
                    <a:gd name="T3" fmla="*/ 5 h 16"/>
                    <a:gd name="T4" fmla="*/ 5 w 13"/>
                    <a:gd name="T5" fmla="*/ 10 h 16"/>
                    <a:gd name="T6" fmla="*/ 4 w 13"/>
                    <a:gd name="T7" fmla="*/ 13 h 16"/>
                    <a:gd name="T8" fmla="*/ 0 w 13"/>
                    <a:gd name="T9" fmla="*/ 16 h 16"/>
                    <a:gd name="T10" fmla="*/ 12 w 13"/>
                    <a:gd name="T11" fmla="*/ 10 h 16"/>
                    <a:gd name="T12" fmla="*/ 13 w 13"/>
                    <a:gd name="T13" fmla="*/ 5 h 16"/>
                    <a:gd name="T14" fmla="*/ 12 w 13"/>
                    <a:gd name="T15" fmla="*/ 0 h 16"/>
                    <a:gd name="T16" fmla="*/ 7 w 1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7" y="1"/>
                      </a:moveTo>
                      <a:lnTo>
                        <a:pt x="7" y="5"/>
                      </a:lnTo>
                      <a:lnTo>
                        <a:pt x="5" y="10"/>
                      </a:lnTo>
                      <a:lnTo>
                        <a:pt x="4" y="13"/>
                      </a:lnTo>
                      <a:lnTo>
                        <a:pt x="0" y="16"/>
                      </a:lnTo>
                      <a:lnTo>
                        <a:pt x="12" y="10"/>
                      </a:lnTo>
                      <a:lnTo>
                        <a:pt x="13" y="5"/>
                      </a:lnTo>
                      <a:lnTo>
                        <a:pt x="12"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2" name="Freeform 4071"/>
                <p:cNvSpPr>
                  <a:spLocks/>
                </p:cNvSpPr>
                <p:nvPr/>
              </p:nvSpPr>
              <p:spPr bwMode="auto">
                <a:xfrm>
                  <a:off x="1424" y="1549"/>
                  <a:ext cx="3" cy="2"/>
                </a:xfrm>
                <a:custGeom>
                  <a:avLst/>
                  <a:gdLst>
                    <a:gd name="T0" fmla="*/ 9 w 18"/>
                    <a:gd name="T1" fmla="*/ 0 h 10"/>
                    <a:gd name="T2" fmla="*/ 0 w 18"/>
                    <a:gd name="T3" fmla="*/ 7 h 10"/>
                    <a:gd name="T4" fmla="*/ 2 w 18"/>
                    <a:gd name="T5" fmla="*/ 6 h 10"/>
                    <a:gd name="T6" fmla="*/ 8 w 18"/>
                    <a:gd name="T7" fmla="*/ 6 h 10"/>
                    <a:gd name="T8" fmla="*/ 10 w 18"/>
                    <a:gd name="T9" fmla="*/ 6 h 10"/>
                    <a:gd name="T10" fmla="*/ 14 w 18"/>
                    <a:gd name="T11" fmla="*/ 10 h 10"/>
                    <a:gd name="T12" fmla="*/ 18 w 18"/>
                    <a:gd name="T13" fmla="*/ 6 h 10"/>
                    <a:gd name="T14" fmla="*/ 18 w 18"/>
                    <a:gd name="T15" fmla="*/ 6 h 10"/>
                    <a:gd name="T16" fmla="*/ 14 w 18"/>
                    <a:gd name="T17" fmla="*/ 3 h 10"/>
                    <a:gd name="T18" fmla="*/ 9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9" y="0"/>
                      </a:moveTo>
                      <a:lnTo>
                        <a:pt x="0" y="7"/>
                      </a:lnTo>
                      <a:lnTo>
                        <a:pt x="2" y="6"/>
                      </a:lnTo>
                      <a:lnTo>
                        <a:pt x="8" y="6"/>
                      </a:lnTo>
                      <a:lnTo>
                        <a:pt x="10" y="6"/>
                      </a:lnTo>
                      <a:lnTo>
                        <a:pt x="14" y="10"/>
                      </a:lnTo>
                      <a:lnTo>
                        <a:pt x="18" y="6"/>
                      </a:lnTo>
                      <a:lnTo>
                        <a:pt x="18" y="6"/>
                      </a:lnTo>
                      <a:lnTo>
                        <a:pt x="14"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3" name="Freeform 4072"/>
                <p:cNvSpPr>
                  <a:spLocks/>
                </p:cNvSpPr>
                <p:nvPr/>
              </p:nvSpPr>
              <p:spPr bwMode="auto">
                <a:xfrm>
                  <a:off x="1422" y="1549"/>
                  <a:ext cx="7" cy="7"/>
                </a:xfrm>
                <a:custGeom>
                  <a:avLst/>
                  <a:gdLst>
                    <a:gd name="T0" fmla="*/ 12 w 41"/>
                    <a:gd name="T1" fmla="*/ 3 h 44"/>
                    <a:gd name="T2" fmla="*/ 8 w 41"/>
                    <a:gd name="T3" fmla="*/ 5 h 44"/>
                    <a:gd name="T4" fmla="*/ 4 w 41"/>
                    <a:gd name="T5" fmla="*/ 9 h 44"/>
                    <a:gd name="T6" fmla="*/ 1 w 41"/>
                    <a:gd name="T7" fmla="*/ 14 h 44"/>
                    <a:gd name="T8" fmla="*/ 1 w 41"/>
                    <a:gd name="T9" fmla="*/ 14 h 44"/>
                    <a:gd name="T10" fmla="*/ 0 w 41"/>
                    <a:gd name="T11" fmla="*/ 20 h 44"/>
                    <a:gd name="T12" fmla="*/ 1 w 41"/>
                    <a:gd name="T13" fmla="*/ 25 h 44"/>
                    <a:gd name="T14" fmla="*/ 4 w 41"/>
                    <a:gd name="T15" fmla="*/ 30 h 44"/>
                    <a:gd name="T16" fmla="*/ 7 w 41"/>
                    <a:gd name="T17" fmla="*/ 36 h 44"/>
                    <a:gd name="T18" fmla="*/ 10 w 41"/>
                    <a:gd name="T19" fmla="*/ 40 h 44"/>
                    <a:gd name="T20" fmla="*/ 14 w 41"/>
                    <a:gd name="T21" fmla="*/ 43 h 44"/>
                    <a:gd name="T22" fmla="*/ 15 w 41"/>
                    <a:gd name="T23" fmla="*/ 43 h 44"/>
                    <a:gd name="T24" fmla="*/ 21 w 41"/>
                    <a:gd name="T25" fmla="*/ 44 h 44"/>
                    <a:gd name="T26" fmla="*/ 26 w 41"/>
                    <a:gd name="T27" fmla="*/ 44 h 44"/>
                    <a:gd name="T28" fmla="*/ 31 w 41"/>
                    <a:gd name="T29" fmla="*/ 42 h 44"/>
                    <a:gd name="T30" fmla="*/ 32 w 41"/>
                    <a:gd name="T31" fmla="*/ 42 h 44"/>
                    <a:gd name="T32" fmla="*/ 37 w 41"/>
                    <a:gd name="T33" fmla="*/ 39 h 44"/>
                    <a:gd name="T34" fmla="*/ 40 w 41"/>
                    <a:gd name="T35" fmla="*/ 34 h 44"/>
                    <a:gd name="T36" fmla="*/ 41 w 41"/>
                    <a:gd name="T37" fmla="*/ 32 h 44"/>
                    <a:gd name="T38" fmla="*/ 29 w 41"/>
                    <a:gd name="T39" fmla="*/ 38 h 44"/>
                    <a:gd name="T40" fmla="*/ 24 w 41"/>
                    <a:gd name="T41" fmla="*/ 40 h 44"/>
                    <a:gd name="T42" fmla="*/ 18 w 41"/>
                    <a:gd name="T43" fmla="*/ 39 h 44"/>
                    <a:gd name="T44" fmla="*/ 16 w 41"/>
                    <a:gd name="T45" fmla="*/ 38 h 44"/>
                    <a:gd name="T46" fmla="*/ 12 w 41"/>
                    <a:gd name="T47" fmla="*/ 34 h 44"/>
                    <a:gd name="T48" fmla="*/ 9 w 41"/>
                    <a:gd name="T49" fmla="*/ 28 h 44"/>
                    <a:gd name="T50" fmla="*/ 8 w 41"/>
                    <a:gd name="T51" fmla="*/ 26 h 44"/>
                    <a:gd name="T52" fmla="*/ 7 w 41"/>
                    <a:gd name="T53" fmla="*/ 21 h 44"/>
                    <a:gd name="T54" fmla="*/ 7 w 41"/>
                    <a:gd name="T55" fmla="*/ 15 h 44"/>
                    <a:gd name="T56" fmla="*/ 7 w 41"/>
                    <a:gd name="T57" fmla="*/ 14 h 44"/>
                    <a:gd name="T58" fmla="*/ 9 w 41"/>
                    <a:gd name="T59" fmla="*/ 10 h 44"/>
                    <a:gd name="T60" fmla="*/ 14 w 41"/>
                    <a:gd name="T61" fmla="*/ 7 h 44"/>
                    <a:gd name="T62" fmla="*/ 23 w 41"/>
                    <a:gd name="T63" fmla="*/ 0 h 44"/>
                    <a:gd name="T64" fmla="*/ 17 w 41"/>
                    <a:gd name="T65" fmla="*/ 0 h 44"/>
                    <a:gd name="T66" fmla="*/ 12 w 41"/>
                    <a:gd name="T6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4">
                      <a:moveTo>
                        <a:pt x="12" y="3"/>
                      </a:moveTo>
                      <a:lnTo>
                        <a:pt x="8" y="5"/>
                      </a:lnTo>
                      <a:lnTo>
                        <a:pt x="4" y="9"/>
                      </a:lnTo>
                      <a:lnTo>
                        <a:pt x="1" y="14"/>
                      </a:lnTo>
                      <a:lnTo>
                        <a:pt x="1" y="14"/>
                      </a:lnTo>
                      <a:lnTo>
                        <a:pt x="0" y="20"/>
                      </a:lnTo>
                      <a:lnTo>
                        <a:pt x="1" y="25"/>
                      </a:lnTo>
                      <a:lnTo>
                        <a:pt x="4" y="30"/>
                      </a:lnTo>
                      <a:lnTo>
                        <a:pt x="7" y="36"/>
                      </a:lnTo>
                      <a:lnTo>
                        <a:pt x="10" y="40"/>
                      </a:lnTo>
                      <a:lnTo>
                        <a:pt x="14" y="43"/>
                      </a:lnTo>
                      <a:lnTo>
                        <a:pt x="15" y="43"/>
                      </a:lnTo>
                      <a:lnTo>
                        <a:pt x="21" y="44"/>
                      </a:lnTo>
                      <a:lnTo>
                        <a:pt x="26" y="44"/>
                      </a:lnTo>
                      <a:lnTo>
                        <a:pt x="31" y="42"/>
                      </a:lnTo>
                      <a:lnTo>
                        <a:pt x="32" y="42"/>
                      </a:lnTo>
                      <a:lnTo>
                        <a:pt x="37" y="39"/>
                      </a:lnTo>
                      <a:lnTo>
                        <a:pt x="40" y="34"/>
                      </a:lnTo>
                      <a:lnTo>
                        <a:pt x="41" y="32"/>
                      </a:lnTo>
                      <a:lnTo>
                        <a:pt x="29" y="38"/>
                      </a:lnTo>
                      <a:lnTo>
                        <a:pt x="24" y="40"/>
                      </a:lnTo>
                      <a:lnTo>
                        <a:pt x="18" y="39"/>
                      </a:lnTo>
                      <a:lnTo>
                        <a:pt x="16" y="38"/>
                      </a:lnTo>
                      <a:lnTo>
                        <a:pt x="12" y="34"/>
                      </a:lnTo>
                      <a:lnTo>
                        <a:pt x="9" y="28"/>
                      </a:lnTo>
                      <a:lnTo>
                        <a:pt x="8" y="26"/>
                      </a:lnTo>
                      <a:lnTo>
                        <a:pt x="7" y="21"/>
                      </a:lnTo>
                      <a:lnTo>
                        <a:pt x="7" y="15"/>
                      </a:lnTo>
                      <a:lnTo>
                        <a:pt x="7" y="14"/>
                      </a:lnTo>
                      <a:lnTo>
                        <a:pt x="9" y="10"/>
                      </a:lnTo>
                      <a:lnTo>
                        <a:pt x="14" y="7"/>
                      </a:lnTo>
                      <a:lnTo>
                        <a:pt x="23" y="0"/>
                      </a:lnTo>
                      <a:lnTo>
                        <a:pt x="17" y="0"/>
                      </a:lnTo>
                      <a:lnTo>
                        <a:pt x="12"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4" name="Freeform 4073"/>
                <p:cNvSpPr>
                  <a:spLocks/>
                </p:cNvSpPr>
                <p:nvPr/>
              </p:nvSpPr>
              <p:spPr bwMode="auto">
                <a:xfrm>
                  <a:off x="1428" y="1545"/>
                  <a:ext cx="8" cy="9"/>
                </a:xfrm>
                <a:custGeom>
                  <a:avLst/>
                  <a:gdLst>
                    <a:gd name="T0" fmla="*/ 28 w 48"/>
                    <a:gd name="T1" fmla="*/ 0 h 52"/>
                    <a:gd name="T2" fmla="*/ 0 w 48"/>
                    <a:gd name="T3" fmla="*/ 14 h 52"/>
                    <a:gd name="T4" fmla="*/ 20 w 48"/>
                    <a:gd name="T5" fmla="*/ 52 h 52"/>
                    <a:gd name="T6" fmla="*/ 48 w 48"/>
                    <a:gd name="T7" fmla="*/ 38 h 52"/>
                    <a:gd name="T8" fmla="*/ 46 w 48"/>
                    <a:gd name="T9" fmla="*/ 34 h 52"/>
                    <a:gd name="T10" fmla="*/ 22 w 48"/>
                    <a:gd name="T11" fmla="*/ 46 h 52"/>
                    <a:gd name="T12" fmla="*/ 15 w 48"/>
                    <a:gd name="T13" fmla="*/ 32 h 52"/>
                    <a:gd name="T14" fmla="*/ 37 w 48"/>
                    <a:gd name="T15" fmla="*/ 22 h 52"/>
                    <a:gd name="T16" fmla="*/ 35 w 48"/>
                    <a:gd name="T17" fmla="*/ 17 h 52"/>
                    <a:gd name="T18" fmla="*/ 13 w 48"/>
                    <a:gd name="T19" fmla="*/ 28 h 52"/>
                    <a:gd name="T20" fmla="*/ 8 w 48"/>
                    <a:gd name="T21" fmla="*/ 16 h 52"/>
                    <a:gd name="T22" fmla="*/ 30 w 48"/>
                    <a:gd name="T23" fmla="*/ 5 h 52"/>
                    <a:gd name="T24" fmla="*/ 28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8" y="0"/>
                      </a:moveTo>
                      <a:lnTo>
                        <a:pt x="0" y="14"/>
                      </a:lnTo>
                      <a:lnTo>
                        <a:pt x="20" y="52"/>
                      </a:lnTo>
                      <a:lnTo>
                        <a:pt x="48" y="38"/>
                      </a:lnTo>
                      <a:lnTo>
                        <a:pt x="46" y="34"/>
                      </a:lnTo>
                      <a:lnTo>
                        <a:pt x="22" y="46"/>
                      </a:lnTo>
                      <a:lnTo>
                        <a:pt x="15" y="32"/>
                      </a:lnTo>
                      <a:lnTo>
                        <a:pt x="37" y="22"/>
                      </a:lnTo>
                      <a:lnTo>
                        <a:pt x="35" y="17"/>
                      </a:lnTo>
                      <a:lnTo>
                        <a:pt x="13" y="28"/>
                      </a:lnTo>
                      <a:lnTo>
                        <a:pt x="8" y="16"/>
                      </a:lnTo>
                      <a:lnTo>
                        <a:pt x="30" y="5"/>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5" name="Freeform 4074"/>
                <p:cNvSpPr>
                  <a:spLocks/>
                </p:cNvSpPr>
                <p:nvPr/>
              </p:nvSpPr>
              <p:spPr bwMode="auto">
                <a:xfrm>
                  <a:off x="1434" y="1544"/>
                  <a:ext cx="4" cy="7"/>
                </a:xfrm>
                <a:custGeom>
                  <a:avLst/>
                  <a:gdLst>
                    <a:gd name="T0" fmla="*/ 5 w 23"/>
                    <a:gd name="T1" fmla="*/ 0 h 41"/>
                    <a:gd name="T2" fmla="*/ 0 w 23"/>
                    <a:gd name="T3" fmla="*/ 3 h 41"/>
                    <a:gd name="T4" fmla="*/ 18 w 23"/>
                    <a:gd name="T5" fmla="*/ 41 h 41"/>
                    <a:gd name="T6" fmla="*/ 23 w 23"/>
                    <a:gd name="T7" fmla="*/ 39 h 41"/>
                    <a:gd name="T8" fmla="*/ 8 w 23"/>
                    <a:gd name="T9" fmla="*/ 8 h 41"/>
                    <a:gd name="T10" fmla="*/ 8 w 23"/>
                    <a:gd name="T11" fmla="*/ 8 h 41"/>
                    <a:gd name="T12" fmla="*/ 5 w 2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3" h="41">
                      <a:moveTo>
                        <a:pt x="5" y="0"/>
                      </a:moveTo>
                      <a:lnTo>
                        <a:pt x="0" y="3"/>
                      </a:lnTo>
                      <a:lnTo>
                        <a:pt x="18" y="41"/>
                      </a:lnTo>
                      <a:lnTo>
                        <a:pt x="23" y="39"/>
                      </a:lnTo>
                      <a:lnTo>
                        <a:pt x="8" y="8"/>
                      </a:lnTo>
                      <a:lnTo>
                        <a:pt x="8"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6" name="Freeform 4075"/>
                <p:cNvSpPr>
                  <a:spLocks/>
                </p:cNvSpPr>
                <p:nvPr/>
              </p:nvSpPr>
              <p:spPr bwMode="auto">
                <a:xfrm>
                  <a:off x="1435" y="1544"/>
                  <a:ext cx="6" cy="5"/>
                </a:xfrm>
                <a:custGeom>
                  <a:avLst/>
                  <a:gdLst>
                    <a:gd name="T0" fmla="*/ 0 w 38"/>
                    <a:gd name="T1" fmla="*/ 0 h 28"/>
                    <a:gd name="T2" fmla="*/ 3 w 38"/>
                    <a:gd name="T3" fmla="*/ 8 h 28"/>
                    <a:gd name="T4" fmla="*/ 38 w 38"/>
                    <a:gd name="T5" fmla="*/ 28 h 28"/>
                    <a:gd name="T6" fmla="*/ 34 w 38"/>
                    <a:gd name="T7" fmla="*/ 20 h 28"/>
                    <a:gd name="T8" fmla="*/ 0 w 38"/>
                    <a:gd name="T9" fmla="*/ 0 h 28"/>
                  </a:gdLst>
                  <a:ahLst/>
                  <a:cxnLst>
                    <a:cxn ang="0">
                      <a:pos x="T0" y="T1"/>
                    </a:cxn>
                    <a:cxn ang="0">
                      <a:pos x="T2" y="T3"/>
                    </a:cxn>
                    <a:cxn ang="0">
                      <a:pos x="T4" y="T5"/>
                    </a:cxn>
                    <a:cxn ang="0">
                      <a:pos x="T6" y="T7"/>
                    </a:cxn>
                    <a:cxn ang="0">
                      <a:pos x="T8" y="T9"/>
                    </a:cxn>
                  </a:cxnLst>
                  <a:rect l="0" t="0" r="r" b="b"/>
                  <a:pathLst>
                    <a:path w="38" h="28">
                      <a:moveTo>
                        <a:pt x="0" y="0"/>
                      </a:moveTo>
                      <a:lnTo>
                        <a:pt x="3" y="8"/>
                      </a:lnTo>
                      <a:lnTo>
                        <a:pt x="38" y="28"/>
                      </a:lnTo>
                      <a:lnTo>
                        <a:pt x="34"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7" name="Freeform 4076"/>
                <p:cNvSpPr>
                  <a:spLocks/>
                </p:cNvSpPr>
                <p:nvPr/>
              </p:nvSpPr>
              <p:spPr bwMode="auto">
                <a:xfrm>
                  <a:off x="1438" y="1542"/>
                  <a:ext cx="4" cy="7"/>
                </a:xfrm>
                <a:custGeom>
                  <a:avLst/>
                  <a:gdLst>
                    <a:gd name="T0" fmla="*/ 5 w 24"/>
                    <a:gd name="T1" fmla="*/ 0 h 40"/>
                    <a:gd name="T2" fmla="*/ 0 w 24"/>
                    <a:gd name="T3" fmla="*/ 2 h 40"/>
                    <a:gd name="T4" fmla="*/ 14 w 24"/>
                    <a:gd name="T5" fmla="*/ 32 h 40"/>
                    <a:gd name="T6" fmla="*/ 14 w 24"/>
                    <a:gd name="T7" fmla="*/ 32 h 40"/>
                    <a:gd name="T8" fmla="*/ 18 w 24"/>
                    <a:gd name="T9" fmla="*/ 40 h 40"/>
                    <a:gd name="T10" fmla="*/ 24 w 24"/>
                    <a:gd name="T11" fmla="*/ 38 h 40"/>
                    <a:gd name="T12" fmla="*/ 5 w 24"/>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5" y="0"/>
                      </a:moveTo>
                      <a:lnTo>
                        <a:pt x="0" y="2"/>
                      </a:lnTo>
                      <a:lnTo>
                        <a:pt x="14" y="32"/>
                      </a:lnTo>
                      <a:lnTo>
                        <a:pt x="14" y="32"/>
                      </a:lnTo>
                      <a:lnTo>
                        <a:pt x="18" y="40"/>
                      </a:lnTo>
                      <a:lnTo>
                        <a:pt x="24"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8" name="Freeform 4077"/>
                <p:cNvSpPr>
                  <a:spLocks/>
                </p:cNvSpPr>
                <p:nvPr/>
              </p:nvSpPr>
              <p:spPr bwMode="auto">
                <a:xfrm>
                  <a:off x="1442" y="1540"/>
                  <a:ext cx="4" cy="8"/>
                </a:xfrm>
                <a:custGeom>
                  <a:avLst/>
                  <a:gdLst>
                    <a:gd name="T0" fmla="*/ 5 w 23"/>
                    <a:gd name="T1" fmla="*/ 0 h 48"/>
                    <a:gd name="T2" fmla="*/ 0 w 23"/>
                    <a:gd name="T3" fmla="*/ 2 h 48"/>
                    <a:gd name="T4" fmla="*/ 4 w 23"/>
                    <a:gd name="T5" fmla="*/ 48 h 48"/>
                    <a:gd name="T6" fmla="*/ 9 w 23"/>
                    <a:gd name="T7" fmla="*/ 45 h 48"/>
                    <a:gd name="T8" fmla="*/ 7 w 23"/>
                    <a:gd name="T9" fmla="*/ 32 h 48"/>
                    <a:gd name="T10" fmla="*/ 23 w 23"/>
                    <a:gd name="T11" fmla="*/ 24 h 48"/>
                    <a:gd name="T12" fmla="*/ 7 w 23"/>
                    <a:gd name="T13" fmla="*/ 27 h 48"/>
                    <a:gd name="T14" fmla="*/ 6 w 23"/>
                    <a:gd name="T15" fmla="*/ 13 h 48"/>
                    <a:gd name="T16" fmla="*/ 5 w 23"/>
                    <a:gd name="T17" fmla="*/ 11 h 48"/>
                    <a:gd name="T18" fmla="*/ 4 w 23"/>
                    <a:gd name="T19" fmla="*/ 6 h 48"/>
                    <a:gd name="T20" fmla="*/ 4 w 23"/>
                    <a:gd name="T21" fmla="*/ 6 h 48"/>
                    <a:gd name="T22" fmla="*/ 5 w 23"/>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8">
                      <a:moveTo>
                        <a:pt x="5" y="0"/>
                      </a:moveTo>
                      <a:lnTo>
                        <a:pt x="0" y="2"/>
                      </a:lnTo>
                      <a:lnTo>
                        <a:pt x="4" y="48"/>
                      </a:lnTo>
                      <a:lnTo>
                        <a:pt x="9" y="45"/>
                      </a:lnTo>
                      <a:lnTo>
                        <a:pt x="7" y="32"/>
                      </a:lnTo>
                      <a:lnTo>
                        <a:pt x="23" y="24"/>
                      </a:lnTo>
                      <a:lnTo>
                        <a:pt x="7" y="27"/>
                      </a:lnTo>
                      <a:lnTo>
                        <a:pt x="6" y="13"/>
                      </a:lnTo>
                      <a:lnTo>
                        <a:pt x="5" y="11"/>
                      </a:lnTo>
                      <a:lnTo>
                        <a:pt x="4" y="6"/>
                      </a:lnTo>
                      <a:lnTo>
                        <a:pt x="4"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9" name="Freeform 4078"/>
                <p:cNvSpPr>
                  <a:spLocks/>
                </p:cNvSpPr>
                <p:nvPr/>
              </p:nvSpPr>
              <p:spPr bwMode="auto">
                <a:xfrm>
                  <a:off x="1443" y="1540"/>
                  <a:ext cx="6" cy="6"/>
                </a:xfrm>
                <a:custGeom>
                  <a:avLst/>
                  <a:gdLst>
                    <a:gd name="T0" fmla="*/ 1 w 35"/>
                    <a:gd name="T1" fmla="*/ 0 h 33"/>
                    <a:gd name="T2" fmla="*/ 0 w 35"/>
                    <a:gd name="T3" fmla="*/ 6 h 33"/>
                    <a:gd name="T4" fmla="*/ 4 w 35"/>
                    <a:gd name="T5" fmla="*/ 9 h 33"/>
                    <a:gd name="T6" fmla="*/ 5 w 35"/>
                    <a:gd name="T7" fmla="*/ 11 h 33"/>
                    <a:gd name="T8" fmla="*/ 10 w 35"/>
                    <a:gd name="T9" fmla="*/ 15 h 33"/>
                    <a:gd name="T10" fmla="*/ 16 w 35"/>
                    <a:gd name="T11" fmla="*/ 21 h 33"/>
                    <a:gd name="T12" fmla="*/ 3 w 35"/>
                    <a:gd name="T13" fmla="*/ 27 h 33"/>
                    <a:gd name="T14" fmla="*/ 19 w 35"/>
                    <a:gd name="T15" fmla="*/ 24 h 33"/>
                    <a:gd name="T16" fmla="*/ 30 w 35"/>
                    <a:gd name="T17" fmla="*/ 33 h 33"/>
                    <a:gd name="T18" fmla="*/ 35 w 35"/>
                    <a:gd name="T19" fmla="*/ 30 h 33"/>
                    <a:gd name="T20" fmla="*/ 1 w 3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3">
                      <a:moveTo>
                        <a:pt x="1" y="0"/>
                      </a:moveTo>
                      <a:lnTo>
                        <a:pt x="0" y="6"/>
                      </a:lnTo>
                      <a:lnTo>
                        <a:pt x="4" y="9"/>
                      </a:lnTo>
                      <a:lnTo>
                        <a:pt x="5" y="11"/>
                      </a:lnTo>
                      <a:lnTo>
                        <a:pt x="10" y="15"/>
                      </a:lnTo>
                      <a:lnTo>
                        <a:pt x="16" y="21"/>
                      </a:lnTo>
                      <a:lnTo>
                        <a:pt x="3" y="27"/>
                      </a:lnTo>
                      <a:lnTo>
                        <a:pt x="19" y="24"/>
                      </a:lnTo>
                      <a:lnTo>
                        <a:pt x="30" y="33"/>
                      </a:lnTo>
                      <a:lnTo>
                        <a:pt x="35" y="3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0" name="Freeform 4079"/>
                <p:cNvSpPr>
                  <a:spLocks/>
                </p:cNvSpPr>
                <p:nvPr/>
              </p:nvSpPr>
              <p:spPr bwMode="auto">
                <a:xfrm>
                  <a:off x="1448" y="1543"/>
                  <a:ext cx="3" cy="1"/>
                </a:xfrm>
                <a:custGeom>
                  <a:avLst/>
                  <a:gdLst>
                    <a:gd name="T0" fmla="*/ 4 w 20"/>
                    <a:gd name="T1" fmla="*/ 0 h 11"/>
                    <a:gd name="T2" fmla="*/ 0 w 20"/>
                    <a:gd name="T3" fmla="*/ 3 h 11"/>
                    <a:gd name="T4" fmla="*/ 0 w 20"/>
                    <a:gd name="T5" fmla="*/ 3 h 11"/>
                    <a:gd name="T6" fmla="*/ 4 w 20"/>
                    <a:gd name="T7" fmla="*/ 8 h 11"/>
                    <a:gd name="T8" fmla="*/ 8 w 20"/>
                    <a:gd name="T9" fmla="*/ 11 h 11"/>
                    <a:gd name="T10" fmla="*/ 20 w 20"/>
                    <a:gd name="T11" fmla="*/ 3 h 11"/>
                    <a:gd name="T12" fmla="*/ 17 w 20"/>
                    <a:gd name="T13" fmla="*/ 4 h 11"/>
                    <a:gd name="T14" fmla="*/ 12 w 20"/>
                    <a:gd name="T15" fmla="*/ 5 h 11"/>
                    <a:gd name="T16" fmla="*/ 8 w 20"/>
                    <a:gd name="T17" fmla="*/ 4 h 11"/>
                    <a:gd name="T18" fmla="*/ 4 w 20"/>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1">
                      <a:moveTo>
                        <a:pt x="4" y="0"/>
                      </a:moveTo>
                      <a:lnTo>
                        <a:pt x="0" y="3"/>
                      </a:lnTo>
                      <a:lnTo>
                        <a:pt x="0" y="3"/>
                      </a:lnTo>
                      <a:lnTo>
                        <a:pt x="4" y="8"/>
                      </a:lnTo>
                      <a:lnTo>
                        <a:pt x="8" y="11"/>
                      </a:lnTo>
                      <a:lnTo>
                        <a:pt x="20" y="3"/>
                      </a:lnTo>
                      <a:lnTo>
                        <a:pt x="17" y="4"/>
                      </a:lnTo>
                      <a:lnTo>
                        <a:pt x="12" y="5"/>
                      </a:lnTo>
                      <a:lnTo>
                        <a:pt x="8"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1" name="Freeform 4080"/>
                <p:cNvSpPr>
                  <a:spLocks/>
                </p:cNvSpPr>
                <p:nvPr/>
              </p:nvSpPr>
              <p:spPr bwMode="auto">
                <a:xfrm>
                  <a:off x="1447" y="1538"/>
                  <a:ext cx="6" cy="6"/>
                </a:xfrm>
                <a:custGeom>
                  <a:avLst/>
                  <a:gdLst>
                    <a:gd name="T0" fmla="*/ 2 w 41"/>
                    <a:gd name="T1" fmla="*/ 4 h 38"/>
                    <a:gd name="T2" fmla="*/ 0 w 41"/>
                    <a:gd name="T3" fmla="*/ 8 h 38"/>
                    <a:gd name="T4" fmla="*/ 2 w 41"/>
                    <a:gd name="T5" fmla="*/ 13 h 38"/>
                    <a:gd name="T6" fmla="*/ 3 w 41"/>
                    <a:gd name="T7" fmla="*/ 15 h 38"/>
                    <a:gd name="T8" fmla="*/ 8 w 41"/>
                    <a:gd name="T9" fmla="*/ 19 h 38"/>
                    <a:gd name="T10" fmla="*/ 12 w 41"/>
                    <a:gd name="T11" fmla="*/ 19 h 38"/>
                    <a:gd name="T12" fmla="*/ 19 w 41"/>
                    <a:gd name="T13" fmla="*/ 18 h 38"/>
                    <a:gd name="T14" fmla="*/ 25 w 41"/>
                    <a:gd name="T15" fmla="*/ 16 h 38"/>
                    <a:gd name="T16" fmla="*/ 29 w 41"/>
                    <a:gd name="T17" fmla="*/ 16 h 38"/>
                    <a:gd name="T18" fmla="*/ 30 w 41"/>
                    <a:gd name="T19" fmla="*/ 16 h 38"/>
                    <a:gd name="T20" fmla="*/ 35 w 41"/>
                    <a:gd name="T21" fmla="*/ 20 h 38"/>
                    <a:gd name="T22" fmla="*/ 35 w 41"/>
                    <a:gd name="T23" fmla="*/ 20 h 38"/>
                    <a:gd name="T24" fmla="*/ 35 w 41"/>
                    <a:gd name="T25" fmla="*/ 25 h 38"/>
                    <a:gd name="T26" fmla="*/ 34 w 41"/>
                    <a:gd name="T27" fmla="*/ 27 h 38"/>
                    <a:gd name="T28" fmla="*/ 28 w 41"/>
                    <a:gd name="T29" fmla="*/ 30 h 38"/>
                    <a:gd name="T30" fmla="*/ 16 w 41"/>
                    <a:gd name="T31" fmla="*/ 38 h 38"/>
                    <a:gd name="T32" fmla="*/ 20 w 41"/>
                    <a:gd name="T33" fmla="*/ 38 h 38"/>
                    <a:gd name="T34" fmla="*/ 25 w 41"/>
                    <a:gd name="T35" fmla="*/ 38 h 38"/>
                    <a:gd name="T36" fmla="*/ 30 w 41"/>
                    <a:gd name="T37" fmla="*/ 35 h 38"/>
                    <a:gd name="T38" fmla="*/ 31 w 41"/>
                    <a:gd name="T39" fmla="*/ 35 h 38"/>
                    <a:gd name="T40" fmla="*/ 37 w 41"/>
                    <a:gd name="T41" fmla="*/ 31 h 38"/>
                    <a:gd name="T42" fmla="*/ 40 w 41"/>
                    <a:gd name="T43" fmla="*/ 27 h 38"/>
                    <a:gd name="T44" fmla="*/ 41 w 41"/>
                    <a:gd name="T45" fmla="*/ 22 h 38"/>
                    <a:gd name="T46" fmla="*/ 40 w 41"/>
                    <a:gd name="T47" fmla="*/ 16 h 38"/>
                    <a:gd name="T48" fmla="*/ 39 w 41"/>
                    <a:gd name="T49" fmla="*/ 14 h 38"/>
                    <a:gd name="T50" fmla="*/ 35 w 41"/>
                    <a:gd name="T51" fmla="*/ 11 h 38"/>
                    <a:gd name="T52" fmla="*/ 34 w 41"/>
                    <a:gd name="T53" fmla="*/ 11 h 38"/>
                    <a:gd name="T54" fmla="*/ 27 w 41"/>
                    <a:gd name="T55" fmla="*/ 10 h 38"/>
                    <a:gd name="T56" fmla="*/ 25 w 41"/>
                    <a:gd name="T57" fmla="*/ 11 h 38"/>
                    <a:gd name="T58" fmla="*/ 19 w 41"/>
                    <a:gd name="T59" fmla="*/ 12 h 38"/>
                    <a:gd name="T60" fmla="*/ 15 w 41"/>
                    <a:gd name="T61" fmla="*/ 13 h 38"/>
                    <a:gd name="T62" fmla="*/ 10 w 41"/>
                    <a:gd name="T63" fmla="*/ 13 h 38"/>
                    <a:gd name="T64" fmla="*/ 6 w 41"/>
                    <a:gd name="T65" fmla="*/ 10 h 38"/>
                    <a:gd name="T66" fmla="*/ 6 w 41"/>
                    <a:gd name="T67" fmla="*/ 10 h 38"/>
                    <a:gd name="T68" fmla="*/ 7 w 41"/>
                    <a:gd name="T69" fmla="*/ 5 h 38"/>
                    <a:gd name="T70" fmla="*/ 8 w 41"/>
                    <a:gd name="T71" fmla="*/ 4 h 38"/>
                    <a:gd name="T72" fmla="*/ 12 w 41"/>
                    <a:gd name="T73" fmla="*/ 0 h 38"/>
                    <a:gd name="T74" fmla="*/ 2 w 41"/>
                    <a:gd name="T75"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38">
                      <a:moveTo>
                        <a:pt x="2" y="4"/>
                      </a:moveTo>
                      <a:lnTo>
                        <a:pt x="0" y="8"/>
                      </a:lnTo>
                      <a:lnTo>
                        <a:pt x="2" y="13"/>
                      </a:lnTo>
                      <a:lnTo>
                        <a:pt x="3" y="15"/>
                      </a:lnTo>
                      <a:lnTo>
                        <a:pt x="8" y="19"/>
                      </a:lnTo>
                      <a:lnTo>
                        <a:pt x="12" y="19"/>
                      </a:lnTo>
                      <a:lnTo>
                        <a:pt x="19" y="18"/>
                      </a:lnTo>
                      <a:lnTo>
                        <a:pt x="25" y="16"/>
                      </a:lnTo>
                      <a:lnTo>
                        <a:pt x="29" y="16"/>
                      </a:lnTo>
                      <a:lnTo>
                        <a:pt x="30" y="16"/>
                      </a:lnTo>
                      <a:lnTo>
                        <a:pt x="35" y="20"/>
                      </a:lnTo>
                      <a:lnTo>
                        <a:pt x="35" y="20"/>
                      </a:lnTo>
                      <a:lnTo>
                        <a:pt x="35" y="25"/>
                      </a:lnTo>
                      <a:lnTo>
                        <a:pt x="34" y="27"/>
                      </a:lnTo>
                      <a:lnTo>
                        <a:pt x="28" y="30"/>
                      </a:lnTo>
                      <a:lnTo>
                        <a:pt x="16" y="38"/>
                      </a:lnTo>
                      <a:lnTo>
                        <a:pt x="20" y="38"/>
                      </a:lnTo>
                      <a:lnTo>
                        <a:pt x="25" y="38"/>
                      </a:lnTo>
                      <a:lnTo>
                        <a:pt x="30" y="35"/>
                      </a:lnTo>
                      <a:lnTo>
                        <a:pt x="31" y="35"/>
                      </a:lnTo>
                      <a:lnTo>
                        <a:pt x="37" y="31"/>
                      </a:lnTo>
                      <a:lnTo>
                        <a:pt x="40" y="27"/>
                      </a:lnTo>
                      <a:lnTo>
                        <a:pt x="41" y="22"/>
                      </a:lnTo>
                      <a:lnTo>
                        <a:pt x="40" y="16"/>
                      </a:lnTo>
                      <a:lnTo>
                        <a:pt x="39" y="14"/>
                      </a:lnTo>
                      <a:lnTo>
                        <a:pt x="35" y="11"/>
                      </a:lnTo>
                      <a:lnTo>
                        <a:pt x="34" y="11"/>
                      </a:lnTo>
                      <a:lnTo>
                        <a:pt x="27" y="10"/>
                      </a:lnTo>
                      <a:lnTo>
                        <a:pt x="25" y="11"/>
                      </a:lnTo>
                      <a:lnTo>
                        <a:pt x="19" y="12"/>
                      </a:lnTo>
                      <a:lnTo>
                        <a:pt x="15" y="13"/>
                      </a:lnTo>
                      <a:lnTo>
                        <a:pt x="10" y="13"/>
                      </a:lnTo>
                      <a:lnTo>
                        <a:pt x="6" y="10"/>
                      </a:lnTo>
                      <a:lnTo>
                        <a:pt x="6" y="10"/>
                      </a:lnTo>
                      <a:lnTo>
                        <a:pt x="7" y="5"/>
                      </a:lnTo>
                      <a:lnTo>
                        <a:pt x="8" y="4"/>
                      </a:lnTo>
                      <a:lnTo>
                        <a:pt x="12" y="0"/>
                      </a:lnTo>
                      <a:lnTo>
                        <a:pt x="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2" name="Freeform 4081"/>
                <p:cNvSpPr>
                  <a:spLocks/>
                </p:cNvSpPr>
                <p:nvPr/>
              </p:nvSpPr>
              <p:spPr bwMode="auto">
                <a:xfrm>
                  <a:off x="1447" y="1537"/>
                  <a:ext cx="5" cy="2"/>
                </a:xfrm>
                <a:custGeom>
                  <a:avLst/>
                  <a:gdLst>
                    <a:gd name="T0" fmla="*/ 8 w 28"/>
                    <a:gd name="T1" fmla="*/ 2 h 10"/>
                    <a:gd name="T2" fmla="*/ 7 w 28"/>
                    <a:gd name="T3" fmla="*/ 2 h 10"/>
                    <a:gd name="T4" fmla="*/ 3 w 28"/>
                    <a:gd name="T5" fmla="*/ 5 h 10"/>
                    <a:gd name="T6" fmla="*/ 0 w 28"/>
                    <a:gd name="T7" fmla="*/ 10 h 10"/>
                    <a:gd name="T8" fmla="*/ 10 w 28"/>
                    <a:gd name="T9" fmla="*/ 6 h 10"/>
                    <a:gd name="T10" fmla="*/ 12 w 28"/>
                    <a:gd name="T11" fmla="*/ 5 h 10"/>
                    <a:gd name="T12" fmla="*/ 18 w 28"/>
                    <a:gd name="T13" fmla="*/ 5 h 10"/>
                    <a:gd name="T14" fmla="*/ 19 w 28"/>
                    <a:gd name="T15" fmla="*/ 5 h 10"/>
                    <a:gd name="T16" fmla="*/ 23 w 28"/>
                    <a:gd name="T17" fmla="*/ 10 h 10"/>
                    <a:gd name="T18" fmla="*/ 28 w 28"/>
                    <a:gd name="T19" fmla="*/ 6 h 10"/>
                    <a:gd name="T20" fmla="*/ 24 w 28"/>
                    <a:gd name="T21" fmla="*/ 2 h 10"/>
                    <a:gd name="T22" fmla="*/ 20 w 28"/>
                    <a:gd name="T23" fmla="*/ 0 h 10"/>
                    <a:gd name="T24" fmla="*/ 19 w 28"/>
                    <a:gd name="T25" fmla="*/ 0 h 10"/>
                    <a:gd name="T26" fmla="*/ 13 w 28"/>
                    <a:gd name="T27" fmla="*/ 0 h 10"/>
                    <a:gd name="T28" fmla="*/ 8 w 28"/>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
                      <a:moveTo>
                        <a:pt x="8" y="2"/>
                      </a:moveTo>
                      <a:lnTo>
                        <a:pt x="7" y="2"/>
                      </a:lnTo>
                      <a:lnTo>
                        <a:pt x="3" y="5"/>
                      </a:lnTo>
                      <a:lnTo>
                        <a:pt x="0" y="10"/>
                      </a:lnTo>
                      <a:lnTo>
                        <a:pt x="10" y="6"/>
                      </a:lnTo>
                      <a:lnTo>
                        <a:pt x="12" y="5"/>
                      </a:lnTo>
                      <a:lnTo>
                        <a:pt x="18" y="5"/>
                      </a:lnTo>
                      <a:lnTo>
                        <a:pt x="19" y="5"/>
                      </a:lnTo>
                      <a:lnTo>
                        <a:pt x="23" y="10"/>
                      </a:lnTo>
                      <a:lnTo>
                        <a:pt x="28" y="6"/>
                      </a:lnTo>
                      <a:lnTo>
                        <a:pt x="24" y="2"/>
                      </a:lnTo>
                      <a:lnTo>
                        <a:pt x="20" y="0"/>
                      </a:lnTo>
                      <a:lnTo>
                        <a:pt x="19" y="0"/>
                      </a:lnTo>
                      <a:lnTo>
                        <a:pt x="13" y="0"/>
                      </a:lnTo>
                      <a:lnTo>
                        <a:pt x="8"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63" name="Line 4082"/>
                <p:cNvSpPr>
                  <a:spLocks noChangeShapeType="1"/>
                </p:cNvSpPr>
                <p:nvPr/>
              </p:nvSpPr>
              <p:spPr bwMode="auto">
                <a:xfrm flipH="1">
                  <a:off x="1435" y="1474"/>
                  <a:ext cx="1"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4" name="Line 4083"/>
                <p:cNvSpPr>
                  <a:spLocks noChangeShapeType="1"/>
                </p:cNvSpPr>
                <p:nvPr/>
              </p:nvSpPr>
              <p:spPr bwMode="auto">
                <a:xfrm flipH="1">
                  <a:off x="1425" y="1474"/>
                  <a:ext cx="1"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5" name="Line 4084"/>
                <p:cNvSpPr>
                  <a:spLocks noChangeShapeType="1"/>
                </p:cNvSpPr>
                <p:nvPr/>
              </p:nvSpPr>
              <p:spPr bwMode="auto">
                <a:xfrm flipH="1" flipV="1">
                  <a:off x="1341" y="1536"/>
                  <a:ext cx="30"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6" name="Line 4085"/>
                <p:cNvSpPr>
                  <a:spLocks noChangeShapeType="1"/>
                </p:cNvSpPr>
                <p:nvPr/>
              </p:nvSpPr>
              <p:spPr bwMode="auto">
                <a:xfrm flipV="1">
                  <a:off x="1371" y="1474"/>
                  <a:ext cx="1" cy="8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7" name="Line 4086"/>
                <p:cNvSpPr>
                  <a:spLocks noChangeShapeType="1"/>
                </p:cNvSpPr>
                <p:nvPr/>
              </p:nvSpPr>
              <p:spPr bwMode="auto">
                <a:xfrm flipH="1">
                  <a:off x="1382" y="1474"/>
                  <a:ext cx="1"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8" name="Line 4087"/>
                <p:cNvSpPr>
                  <a:spLocks noChangeShapeType="1"/>
                </p:cNvSpPr>
                <p:nvPr/>
              </p:nvSpPr>
              <p:spPr bwMode="auto">
                <a:xfrm flipH="1" flipV="1">
                  <a:off x="1535" y="1524"/>
                  <a:ext cx="8"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9" name="Line 4088"/>
                <p:cNvSpPr>
                  <a:spLocks noChangeShapeType="1"/>
                </p:cNvSpPr>
                <p:nvPr/>
              </p:nvSpPr>
              <p:spPr bwMode="auto">
                <a:xfrm flipH="1">
                  <a:off x="1632" y="1527"/>
                  <a:ext cx="50" cy="2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0" name="Line 4089"/>
                <p:cNvSpPr>
                  <a:spLocks noChangeShapeType="1"/>
                </p:cNvSpPr>
                <p:nvPr/>
              </p:nvSpPr>
              <p:spPr bwMode="auto">
                <a:xfrm flipH="1">
                  <a:off x="1627" y="1536"/>
                  <a:ext cx="58"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1" name="Line 4090"/>
                <p:cNvSpPr>
                  <a:spLocks noChangeShapeType="1"/>
                </p:cNvSpPr>
                <p:nvPr/>
              </p:nvSpPr>
              <p:spPr bwMode="auto">
                <a:xfrm flipH="1">
                  <a:off x="1638" y="1572"/>
                  <a:ext cx="59"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2" name="Line 4091"/>
                <p:cNvSpPr>
                  <a:spLocks noChangeShapeType="1"/>
                </p:cNvSpPr>
                <p:nvPr/>
              </p:nvSpPr>
              <p:spPr bwMode="auto">
                <a:xfrm>
                  <a:off x="1627" y="1564"/>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3" name="Line 4092"/>
                <p:cNvSpPr>
                  <a:spLocks noChangeShapeType="1"/>
                </p:cNvSpPr>
                <p:nvPr/>
              </p:nvSpPr>
              <p:spPr bwMode="auto">
                <a:xfrm flipH="1" flipV="1">
                  <a:off x="1611" y="1571"/>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4" name="Line 4093"/>
                <p:cNvSpPr>
                  <a:spLocks noChangeShapeType="1"/>
                </p:cNvSpPr>
                <p:nvPr/>
              </p:nvSpPr>
              <p:spPr bwMode="auto">
                <a:xfrm>
                  <a:off x="1624" y="1565"/>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5" name="Line 4094"/>
                <p:cNvSpPr>
                  <a:spLocks noChangeShapeType="1"/>
                </p:cNvSpPr>
                <p:nvPr/>
              </p:nvSpPr>
              <p:spPr bwMode="auto">
                <a:xfrm flipH="1" flipV="1">
                  <a:off x="1614" y="1570"/>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6" name="Line 4095"/>
                <p:cNvSpPr>
                  <a:spLocks noChangeShapeType="1"/>
                </p:cNvSpPr>
                <p:nvPr/>
              </p:nvSpPr>
              <p:spPr bwMode="auto">
                <a:xfrm flipV="1">
                  <a:off x="1627" y="1591"/>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7" name="Line 4096"/>
                <p:cNvSpPr>
                  <a:spLocks noChangeShapeType="1"/>
                </p:cNvSpPr>
                <p:nvPr/>
              </p:nvSpPr>
              <p:spPr bwMode="auto">
                <a:xfrm flipV="1">
                  <a:off x="1639" y="1564"/>
                  <a:ext cx="54"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8" name="Line 4097"/>
                <p:cNvSpPr>
                  <a:spLocks noChangeShapeType="1"/>
                </p:cNvSpPr>
                <p:nvPr/>
              </p:nvSpPr>
              <p:spPr bwMode="auto">
                <a:xfrm flipH="1">
                  <a:off x="1614" y="1565"/>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79" name="Line 4098"/>
                <p:cNvSpPr>
                  <a:spLocks noChangeShapeType="1"/>
                </p:cNvSpPr>
                <p:nvPr/>
              </p:nvSpPr>
              <p:spPr bwMode="auto">
                <a:xfrm>
                  <a:off x="1819" y="1954"/>
                  <a:ext cx="9"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0" name="Line 4099"/>
                <p:cNvSpPr>
                  <a:spLocks noChangeShapeType="1"/>
                </p:cNvSpPr>
                <p:nvPr/>
              </p:nvSpPr>
              <p:spPr bwMode="auto">
                <a:xfrm>
                  <a:off x="2443" y="28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1" name="Freeform 4100"/>
                <p:cNvSpPr>
                  <a:spLocks/>
                </p:cNvSpPr>
                <p:nvPr/>
              </p:nvSpPr>
              <p:spPr bwMode="auto">
                <a:xfrm>
                  <a:off x="2443" y="2884"/>
                  <a:ext cx="7" cy="6"/>
                </a:xfrm>
                <a:custGeom>
                  <a:avLst/>
                  <a:gdLst>
                    <a:gd name="T0" fmla="*/ 0 w 43"/>
                    <a:gd name="T1" fmla="*/ 33 h 33"/>
                    <a:gd name="T2" fmla="*/ 43 w 43"/>
                    <a:gd name="T3" fmla="*/ 16 h 33"/>
                    <a:gd name="T4" fmla="*/ 0 w 43"/>
                    <a:gd name="T5" fmla="*/ 0 h 33"/>
                    <a:gd name="T6" fmla="*/ 43 w 43"/>
                    <a:gd name="T7" fmla="*/ 0 h 33"/>
                  </a:gdLst>
                  <a:ahLst/>
                  <a:cxnLst>
                    <a:cxn ang="0">
                      <a:pos x="T0" y="T1"/>
                    </a:cxn>
                    <a:cxn ang="0">
                      <a:pos x="T2" y="T3"/>
                    </a:cxn>
                    <a:cxn ang="0">
                      <a:pos x="T4" y="T5"/>
                    </a:cxn>
                    <a:cxn ang="0">
                      <a:pos x="T6" y="T7"/>
                    </a:cxn>
                  </a:cxnLst>
                  <a:rect l="0" t="0" r="r" b="b"/>
                  <a:pathLst>
                    <a:path w="43" h="33">
                      <a:moveTo>
                        <a:pt x="0" y="33"/>
                      </a:moveTo>
                      <a:lnTo>
                        <a:pt x="43" y="16"/>
                      </a:lnTo>
                      <a:lnTo>
                        <a:pt x="0" y="0"/>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2" name="Line 4101"/>
                <p:cNvSpPr>
                  <a:spLocks noChangeShapeType="1"/>
                </p:cNvSpPr>
                <p:nvPr/>
              </p:nvSpPr>
              <p:spPr bwMode="auto">
                <a:xfrm>
                  <a:off x="2443" y="288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3" name="Line 4102"/>
                <p:cNvSpPr>
                  <a:spLocks noChangeShapeType="1"/>
                </p:cNvSpPr>
                <p:nvPr/>
              </p:nvSpPr>
              <p:spPr bwMode="auto">
                <a:xfrm>
                  <a:off x="2443" y="287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4" name="Line 4103"/>
                <p:cNvSpPr>
                  <a:spLocks noChangeShapeType="1"/>
                </p:cNvSpPr>
                <p:nvPr/>
              </p:nvSpPr>
              <p:spPr bwMode="auto">
                <a:xfrm flipV="1">
                  <a:off x="2443" y="287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5" name="Line 4104"/>
                <p:cNvSpPr>
                  <a:spLocks noChangeShapeType="1"/>
                </p:cNvSpPr>
                <p:nvPr/>
              </p:nvSpPr>
              <p:spPr bwMode="auto">
                <a:xfrm>
                  <a:off x="2443" y="287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6" name="Freeform 4105"/>
                <p:cNvSpPr>
                  <a:spLocks/>
                </p:cNvSpPr>
                <p:nvPr/>
              </p:nvSpPr>
              <p:spPr bwMode="auto">
                <a:xfrm>
                  <a:off x="2443" y="2868"/>
                  <a:ext cx="4" cy="5"/>
                </a:xfrm>
                <a:custGeom>
                  <a:avLst/>
                  <a:gdLst>
                    <a:gd name="T0" fmla="*/ 0 w 20"/>
                    <a:gd name="T1" fmla="*/ 28 h 28"/>
                    <a:gd name="T2" fmla="*/ 0 w 20"/>
                    <a:gd name="T3" fmla="*/ 10 h 28"/>
                    <a:gd name="T4" fmla="*/ 2 w 20"/>
                    <a:gd name="T5" fmla="*/ 4 h 28"/>
                    <a:gd name="T6" fmla="*/ 4 w 20"/>
                    <a:gd name="T7" fmla="*/ 2 h 28"/>
                    <a:gd name="T8" fmla="*/ 8 w 20"/>
                    <a:gd name="T9" fmla="*/ 0 h 28"/>
                    <a:gd name="T10" fmla="*/ 13 w 20"/>
                    <a:gd name="T11" fmla="*/ 0 h 28"/>
                    <a:gd name="T12" fmla="*/ 17 w 20"/>
                    <a:gd name="T13" fmla="*/ 2 h 28"/>
                    <a:gd name="T14" fmla="*/ 18 w 20"/>
                    <a:gd name="T15" fmla="*/ 4 h 28"/>
                    <a:gd name="T16" fmla="*/ 20 w 20"/>
                    <a:gd name="T17" fmla="*/ 10 h 28"/>
                    <a:gd name="T18" fmla="*/ 20 w 20"/>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8">
                      <a:moveTo>
                        <a:pt x="0" y="28"/>
                      </a:moveTo>
                      <a:lnTo>
                        <a:pt x="0" y="10"/>
                      </a:lnTo>
                      <a:lnTo>
                        <a:pt x="2" y="4"/>
                      </a:lnTo>
                      <a:lnTo>
                        <a:pt x="4" y="2"/>
                      </a:lnTo>
                      <a:lnTo>
                        <a:pt x="8" y="0"/>
                      </a:lnTo>
                      <a:lnTo>
                        <a:pt x="13" y="0"/>
                      </a:lnTo>
                      <a:lnTo>
                        <a:pt x="17" y="2"/>
                      </a:lnTo>
                      <a:lnTo>
                        <a:pt x="18" y="4"/>
                      </a:lnTo>
                      <a:lnTo>
                        <a:pt x="20" y="10"/>
                      </a:lnTo>
                      <a:lnTo>
                        <a:pt x="20"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7" name="Line 4106"/>
                <p:cNvSpPr>
                  <a:spLocks noChangeShapeType="1"/>
                </p:cNvSpPr>
                <p:nvPr/>
              </p:nvSpPr>
              <p:spPr bwMode="auto">
                <a:xfrm flipV="1">
                  <a:off x="2447" y="2868"/>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8" name="Line 4107"/>
                <p:cNvSpPr>
                  <a:spLocks noChangeShapeType="1"/>
                </p:cNvSpPr>
                <p:nvPr/>
              </p:nvSpPr>
              <p:spPr bwMode="auto">
                <a:xfrm>
                  <a:off x="2443" y="286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9" name="Line 4108"/>
                <p:cNvSpPr>
                  <a:spLocks noChangeShapeType="1"/>
                </p:cNvSpPr>
                <p:nvPr/>
              </p:nvSpPr>
              <p:spPr bwMode="auto">
                <a:xfrm flipV="1">
                  <a:off x="2443" y="2862"/>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0" name="Line 4109"/>
                <p:cNvSpPr>
                  <a:spLocks noChangeShapeType="1"/>
                </p:cNvSpPr>
                <p:nvPr/>
              </p:nvSpPr>
              <p:spPr bwMode="auto">
                <a:xfrm flipV="1">
                  <a:off x="2447" y="2863"/>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1" name="Line 4110"/>
                <p:cNvSpPr>
                  <a:spLocks noChangeShapeType="1"/>
                </p:cNvSpPr>
                <p:nvPr/>
              </p:nvSpPr>
              <p:spPr bwMode="auto">
                <a:xfrm flipV="1">
                  <a:off x="2450" y="2862"/>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2" name="Line 4111"/>
                <p:cNvSpPr>
                  <a:spLocks noChangeShapeType="1"/>
                </p:cNvSpPr>
                <p:nvPr/>
              </p:nvSpPr>
              <p:spPr bwMode="auto">
                <a:xfrm flipV="1">
                  <a:off x="2359" y="28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3" name="Freeform 4112"/>
                <p:cNvSpPr>
                  <a:spLocks/>
                </p:cNvSpPr>
                <p:nvPr/>
              </p:nvSpPr>
              <p:spPr bwMode="auto">
                <a:xfrm>
                  <a:off x="2359" y="2885"/>
                  <a:ext cx="3" cy="5"/>
                </a:xfrm>
                <a:custGeom>
                  <a:avLst/>
                  <a:gdLst>
                    <a:gd name="T0" fmla="*/ 0 w 22"/>
                    <a:gd name="T1" fmla="*/ 28 h 28"/>
                    <a:gd name="T2" fmla="*/ 0 w 22"/>
                    <a:gd name="T3" fmla="*/ 9 h 28"/>
                    <a:gd name="T4" fmla="*/ 2 w 22"/>
                    <a:gd name="T5" fmla="*/ 4 h 28"/>
                    <a:gd name="T6" fmla="*/ 4 w 22"/>
                    <a:gd name="T7" fmla="*/ 2 h 28"/>
                    <a:gd name="T8" fmla="*/ 8 w 22"/>
                    <a:gd name="T9" fmla="*/ 0 h 28"/>
                    <a:gd name="T10" fmla="*/ 15 w 22"/>
                    <a:gd name="T11" fmla="*/ 0 h 28"/>
                    <a:gd name="T12" fmla="*/ 19 w 22"/>
                    <a:gd name="T13" fmla="*/ 2 h 28"/>
                    <a:gd name="T14" fmla="*/ 20 w 22"/>
                    <a:gd name="T15" fmla="*/ 4 h 28"/>
                    <a:gd name="T16" fmla="*/ 22 w 22"/>
                    <a:gd name="T17" fmla="*/ 9 h 28"/>
                    <a:gd name="T18" fmla="*/ 22 w 22"/>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0" y="28"/>
                      </a:moveTo>
                      <a:lnTo>
                        <a:pt x="0" y="9"/>
                      </a:lnTo>
                      <a:lnTo>
                        <a:pt x="2" y="4"/>
                      </a:lnTo>
                      <a:lnTo>
                        <a:pt x="4" y="2"/>
                      </a:lnTo>
                      <a:lnTo>
                        <a:pt x="8" y="0"/>
                      </a:lnTo>
                      <a:lnTo>
                        <a:pt x="15" y="0"/>
                      </a:lnTo>
                      <a:lnTo>
                        <a:pt x="19" y="2"/>
                      </a:lnTo>
                      <a:lnTo>
                        <a:pt x="20" y="4"/>
                      </a:lnTo>
                      <a:lnTo>
                        <a:pt x="22" y="9"/>
                      </a:lnTo>
                      <a:lnTo>
                        <a:pt x="22"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4" name="Freeform 4113"/>
                <p:cNvSpPr>
                  <a:spLocks/>
                </p:cNvSpPr>
                <p:nvPr/>
              </p:nvSpPr>
              <p:spPr bwMode="auto">
                <a:xfrm>
                  <a:off x="2359" y="2878"/>
                  <a:ext cx="7" cy="5"/>
                </a:xfrm>
                <a:custGeom>
                  <a:avLst/>
                  <a:gdLst>
                    <a:gd name="T0" fmla="*/ 0 w 42"/>
                    <a:gd name="T1" fmla="*/ 29 h 29"/>
                    <a:gd name="T2" fmla="*/ 31 w 42"/>
                    <a:gd name="T3" fmla="*/ 29 h 29"/>
                    <a:gd name="T4" fmla="*/ 37 w 42"/>
                    <a:gd name="T5" fmla="*/ 27 h 29"/>
                    <a:gd name="T6" fmla="*/ 40 w 42"/>
                    <a:gd name="T7" fmla="*/ 23 h 29"/>
                    <a:gd name="T8" fmla="*/ 42 w 42"/>
                    <a:gd name="T9" fmla="*/ 17 h 29"/>
                    <a:gd name="T10" fmla="*/ 42 w 42"/>
                    <a:gd name="T11" fmla="*/ 13 h 29"/>
                    <a:gd name="T12" fmla="*/ 40 w 42"/>
                    <a:gd name="T13" fmla="*/ 6 h 29"/>
                    <a:gd name="T14" fmla="*/ 37 w 42"/>
                    <a:gd name="T15" fmla="*/ 2 h 29"/>
                    <a:gd name="T16" fmla="*/ 31 w 42"/>
                    <a:gd name="T17" fmla="*/ 0 h 29"/>
                    <a:gd name="T18" fmla="*/ 0 w 42"/>
                    <a:gd name="T1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29">
                      <a:moveTo>
                        <a:pt x="0" y="29"/>
                      </a:moveTo>
                      <a:lnTo>
                        <a:pt x="31" y="29"/>
                      </a:lnTo>
                      <a:lnTo>
                        <a:pt x="37" y="27"/>
                      </a:lnTo>
                      <a:lnTo>
                        <a:pt x="40" y="23"/>
                      </a:lnTo>
                      <a:lnTo>
                        <a:pt x="42" y="17"/>
                      </a:lnTo>
                      <a:lnTo>
                        <a:pt x="42" y="13"/>
                      </a:lnTo>
                      <a:lnTo>
                        <a:pt x="40" y="6"/>
                      </a:lnTo>
                      <a:lnTo>
                        <a:pt x="37" y="2"/>
                      </a:lnTo>
                      <a:lnTo>
                        <a:pt x="31" y="0"/>
                      </a:lnTo>
                      <a:lnTo>
                        <a:pt x="0"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5" name="Line 4114"/>
                <p:cNvSpPr>
                  <a:spLocks noChangeShapeType="1"/>
                </p:cNvSpPr>
                <p:nvPr/>
              </p:nvSpPr>
              <p:spPr bwMode="auto">
                <a:xfrm>
                  <a:off x="2359" y="287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6" name="Line 4115"/>
                <p:cNvSpPr>
                  <a:spLocks noChangeShapeType="1"/>
                </p:cNvSpPr>
                <p:nvPr/>
              </p:nvSpPr>
              <p:spPr bwMode="auto">
                <a:xfrm flipV="1">
                  <a:off x="2359" y="2871"/>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7" name="Line 4116"/>
                <p:cNvSpPr>
                  <a:spLocks noChangeShapeType="1"/>
                </p:cNvSpPr>
                <p:nvPr/>
              </p:nvSpPr>
              <p:spPr bwMode="auto">
                <a:xfrm flipV="1">
                  <a:off x="2362" y="287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8" name="Line 4117"/>
                <p:cNvSpPr>
                  <a:spLocks noChangeShapeType="1"/>
                </p:cNvSpPr>
                <p:nvPr/>
              </p:nvSpPr>
              <p:spPr bwMode="auto">
                <a:xfrm flipV="1">
                  <a:off x="2366" y="2871"/>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99" name="Freeform 4118"/>
                <p:cNvSpPr>
                  <a:spLocks/>
                </p:cNvSpPr>
                <p:nvPr/>
              </p:nvSpPr>
              <p:spPr bwMode="auto">
                <a:xfrm>
                  <a:off x="2359" y="2867"/>
                  <a:ext cx="7" cy="3"/>
                </a:xfrm>
                <a:custGeom>
                  <a:avLst/>
                  <a:gdLst>
                    <a:gd name="T0" fmla="*/ 0 w 42"/>
                    <a:gd name="T1" fmla="*/ 17 h 17"/>
                    <a:gd name="T2" fmla="*/ 20 w 42"/>
                    <a:gd name="T3" fmla="*/ 0 h 17"/>
                    <a:gd name="T4" fmla="*/ 42 w 42"/>
                    <a:gd name="T5" fmla="*/ 0 h 17"/>
                  </a:gdLst>
                  <a:ahLst/>
                  <a:cxnLst>
                    <a:cxn ang="0">
                      <a:pos x="T0" y="T1"/>
                    </a:cxn>
                    <a:cxn ang="0">
                      <a:pos x="T2" y="T3"/>
                    </a:cxn>
                    <a:cxn ang="0">
                      <a:pos x="T4" y="T5"/>
                    </a:cxn>
                  </a:cxnLst>
                  <a:rect l="0" t="0" r="r" b="b"/>
                  <a:pathLst>
                    <a:path w="42" h="17">
                      <a:moveTo>
                        <a:pt x="0" y="17"/>
                      </a:moveTo>
                      <a:lnTo>
                        <a:pt x="20" y="0"/>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0" name="Line 4119"/>
                <p:cNvSpPr>
                  <a:spLocks noChangeShapeType="1"/>
                </p:cNvSpPr>
                <p:nvPr/>
              </p:nvSpPr>
              <p:spPr bwMode="auto">
                <a:xfrm>
                  <a:off x="2359" y="2864"/>
                  <a:ext cx="3"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1" name="Line 4120"/>
                <p:cNvSpPr>
                  <a:spLocks noChangeShapeType="1"/>
                </p:cNvSpPr>
                <p:nvPr/>
              </p:nvSpPr>
              <p:spPr bwMode="auto">
                <a:xfrm>
                  <a:off x="2359" y="28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2" name="Freeform 4121"/>
                <p:cNvSpPr>
                  <a:spLocks/>
                </p:cNvSpPr>
                <p:nvPr/>
              </p:nvSpPr>
              <p:spPr bwMode="auto">
                <a:xfrm>
                  <a:off x="2359" y="2858"/>
                  <a:ext cx="3" cy="5"/>
                </a:xfrm>
                <a:custGeom>
                  <a:avLst/>
                  <a:gdLst>
                    <a:gd name="T0" fmla="*/ 0 w 20"/>
                    <a:gd name="T1" fmla="*/ 27 h 27"/>
                    <a:gd name="T2" fmla="*/ 0 w 20"/>
                    <a:gd name="T3" fmla="*/ 9 h 27"/>
                    <a:gd name="T4" fmla="*/ 2 w 20"/>
                    <a:gd name="T5" fmla="*/ 3 h 27"/>
                    <a:gd name="T6" fmla="*/ 4 w 20"/>
                    <a:gd name="T7" fmla="*/ 2 h 27"/>
                    <a:gd name="T8" fmla="*/ 7 w 20"/>
                    <a:gd name="T9" fmla="*/ 0 h 27"/>
                    <a:gd name="T10" fmla="*/ 11 w 20"/>
                    <a:gd name="T11" fmla="*/ 0 h 27"/>
                    <a:gd name="T12" fmla="*/ 16 w 20"/>
                    <a:gd name="T13" fmla="*/ 1 h 27"/>
                    <a:gd name="T14" fmla="*/ 18 w 20"/>
                    <a:gd name="T15" fmla="*/ 3 h 27"/>
                    <a:gd name="T16" fmla="*/ 20 w 20"/>
                    <a:gd name="T17" fmla="*/ 9 h 27"/>
                    <a:gd name="T18" fmla="*/ 20 w 20"/>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7">
                      <a:moveTo>
                        <a:pt x="0" y="27"/>
                      </a:moveTo>
                      <a:lnTo>
                        <a:pt x="0" y="9"/>
                      </a:lnTo>
                      <a:lnTo>
                        <a:pt x="2" y="3"/>
                      </a:lnTo>
                      <a:lnTo>
                        <a:pt x="4" y="2"/>
                      </a:lnTo>
                      <a:lnTo>
                        <a:pt x="7" y="0"/>
                      </a:lnTo>
                      <a:lnTo>
                        <a:pt x="11" y="0"/>
                      </a:lnTo>
                      <a:lnTo>
                        <a:pt x="16" y="1"/>
                      </a:lnTo>
                      <a:lnTo>
                        <a:pt x="18" y="3"/>
                      </a:lnTo>
                      <a:lnTo>
                        <a:pt x="20" y="9"/>
                      </a:lnTo>
                      <a:lnTo>
                        <a:pt x="20"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3" name="Line 4122"/>
                <p:cNvSpPr>
                  <a:spLocks noChangeShapeType="1"/>
                </p:cNvSpPr>
                <p:nvPr/>
              </p:nvSpPr>
              <p:spPr bwMode="auto">
                <a:xfrm flipV="1">
                  <a:off x="2362" y="2858"/>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4" name="Line 4123"/>
                <p:cNvSpPr>
                  <a:spLocks noChangeShapeType="1"/>
                </p:cNvSpPr>
                <p:nvPr/>
              </p:nvSpPr>
              <p:spPr bwMode="auto">
                <a:xfrm>
                  <a:off x="2359" y="285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5" name="Freeform 4124"/>
                <p:cNvSpPr>
                  <a:spLocks/>
                </p:cNvSpPr>
                <p:nvPr/>
              </p:nvSpPr>
              <p:spPr bwMode="auto">
                <a:xfrm>
                  <a:off x="2359" y="2851"/>
                  <a:ext cx="3" cy="4"/>
                </a:xfrm>
                <a:custGeom>
                  <a:avLst/>
                  <a:gdLst>
                    <a:gd name="T0" fmla="*/ 0 w 20"/>
                    <a:gd name="T1" fmla="*/ 29 h 29"/>
                    <a:gd name="T2" fmla="*/ 0 w 20"/>
                    <a:gd name="T3" fmla="*/ 11 h 29"/>
                    <a:gd name="T4" fmla="*/ 2 w 20"/>
                    <a:gd name="T5" fmla="*/ 4 h 29"/>
                    <a:gd name="T6" fmla="*/ 3 w 20"/>
                    <a:gd name="T7" fmla="*/ 2 h 29"/>
                    <a:gd name="T8" fmla="*/ 7 w 20"/>
                    <a:gd name="T9" fmla="*/ 0 h 29"/>
                    <a:gd name="T10" fmla="*/ 11 w 20"/>
                    <a:gd name="T11" fmla="*/ 0 h 29"/>
                    <a:gd name="T12" fmla="*/ 16 w 20"/>
                    <a:gd name="T13" fmla="*/ 2 h 29"/>
                    <a:gd name="T14" fmla="*/ 18 w 20"/>
                    <a:gd name="T15" fmla="*/ 4 h 29"/>
                    <a:gd name="T16" fmla="*/ 20 w 20"/>
                    <a:gd name="T17" fmla="*/ 11 h 29"/>
                    <a:gd name="T18" fmla="*/ 2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lnTo>
                        <a:pt x="0" y="11"/>
                      </a:lnTo>
                      <a:lnTo>
                        <a:pt x="2" y="4"/>
                      </a:lnTo>
                      <a:lnTo>
                        <a:pt x="3" y="2"/>
                      </a:lnTo>
                      <a:lnTo>
                        <a:pt x="7" y="0"/>
                      </a:lnTo>
                      <a:lnTo>
                        <a:pt x="11" y="0"/>
                      </a:lnTo>
                      <a:lnTo>
                        <a:pt x="16" y="2"/>
                      </a:lnTo>
                      <a:lnTo>
                        <a:pt x="18" y="4"/>
                      </a:lnTo>
                      <a:lnTo>
                        <a:pt x="20" y="11"/>
                      </a:lnTo>
                      <a:lnTo>
                        <a:pt x="20"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6" name="Line 4125"/>
                <p:cNvSpPr>
                  <a:spLocks noChangeShapeType="1"/>
                </p:cNvSpPr>
                <p:nvPr/>
              </p:nvSpPr>
              <p:spPr bwMode="auto">
                <a:xfrm flipV="1">
                  <a:off x="2362" y="2851"/>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7" name="Line 4126"/>
                <p:cNvSpPr>
                  <a:spLocks noChangeShapeType="1"/>
                </p:cNvSpPr>
                <p:nvPr/>
              </p:nvSpPr>
              <p:spPr bwMode="auto">
                <a:xfrm>
                  <a:off x="2359" y="284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8" name="Line 4127"/>
                <p:cNvSpPr>
                  <a:spLocks noChangeShapeType="1"/>
                </p:cNvSpPr>
                <p:nvPr/>
              </p:nvSpPr>
              <p:spPr bwMode="auto">
                <a:xfrm flipH="1" flipV="1">
                  <a:off x="2358" y="2844"/>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9" name="Line 4128"/>
                <p:cNvSpPr>
                  <a:spLocks noChangeShapeType="1"/>
                </p:cNvSpPr>
                <p:nvPr/>
              </p:nvSpPr>
              <p:spPr bwMode="auto">
                <a:xfrm flipV="1">
                  <a:off x="2362" y="2846"/>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0" name="Line 4129"/>
                <p:cNvSpPr>
                  <a:spLocks noChangeShapeType="1"/>
                </p:cNvSpPr>
                <p:nvPr/>
              </p:nvSpPr>
              <p:spPr bwMode="auto">
                <a:xfrm flipV="1">
                  <a:off x="2366" y="2844"/>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1" name="Line 4130"/>
                <p:cNvSpPr>
                  <a:spLocks noChangeShapeType="1"/>
                </p:cNvSpPr>
                <p:nvPr/>
              </p:nvSpPr>
              <p:spPr bwMode="auto">
                <a:xfrm flipV="1">
                  <a:off x="2358" y="284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2" name="Freeform 4131"/>
                <p:cNvSpPr>
                  <a:spLocks/>
                </p:cNvSpPr>
                <p:nvPr/>
              </p:nvSpPr>
              <p:spPr bwMode="auto">
                <a:xfrm>
                  <a:off x="2358" y="2837"/>
                  <a:ext cx="8" cy="5"/>
                </a:xfrm>
                <a:custGeom>
                  <a:avLst/>
                  <a:gdLst>
                    <a:gd name="T0" fmla="*/ 0 w 43"/>
                    <a:gd name="T1" fmla="*/ 29 h 29"/>
                    <a:gd name="T2" fmla="*/ 0 w 43"/>
                    <a:gd name="T3" fmla="*/ 14 h 29"/>
                    <a:gd name="T4" fmla="*/ 2 w 43"/>
                    <a:gd name="T5" fmla="*/ 7 h 29"/>
                    <a:gd name="T6" fmla="*/ 6 w 43"/>
                    <a:gd name="T7" fmla="*/ 4 h 29"/>
                    <a:gd name="T8" fmla="*/ 10 w 43"/>
                    <a:gd name="T9" fmla="*/ 2 h 29"/>
                    <a:gd name="T10" fmla="*/ 17 w 43"/>
                    <a:gd name="T11" fmla="*/ 0 h 29"/>
                    <a:gd name="T12" fmla="*/ 26 w 43"/>
                    <a:gd name="T13" fmla="*/ 0 h 29"/>
                    <a:gd name="T14" fmla="*/ 33 w 43"/>
                    <a:gd name="T15" fmla="*/ 2 h 29"/>
                    <a:gd name="T16" fmla="*/ 37 w 43"/>
                    <a:gd name="T17" fmla="*/ 4 h 29"/>
                    <a:gd name="T18" fmla="*/ 41 w 43"/>
                    <a:gd name="T19" fmla="*/ 7 h 29"/>
                    <a:gd name="T20" fmla="*/ 43 w 43"/>
                    <a:gd name="T21" fmla="*/ 14 h 29"/>
                    <a:gd name="T22" fmla="*/ 43 w 43"/>
                    <a:gd name="T23"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29"/>
                      </a:moveTo>
                      <a:lnTo>
                        <a:pt x="0" y="14"/>
                      </a:lnTo>
                      <a:lnTo>
                        <a:pt x="2" y="7"/>
                      </a:lnTo>
                      <a:lnTo>
                        <a:pt x="6" y="4"/>
                      </a:lnTo>
                      <a:lnTo>
                        <a:pt x="10" y="2"/>
                      </a:lnTo>
                      <a:lnTo>
                        <a:pt x="17" y="0"/>
                      </a:lnTo>
                      <a:lnTo>
                        <a:pt x="26" y="0"/>
                      </a:lnTo>
                      <a:lnTo>
                        <a:pt x="33" y="2"/>
                      </a:lnTo>
                      <a:lnTo>
                        <a:pt x="37" y="4"/>
                      </a:lnTo>
                      <a:lnTo>
                        <a:pt x="41" y="7"/>
                      </a:lnTo>
                      <a:lnTo>
                        <a:pt x="43" y="14"/>
                      </a:lnTo>
                      <a:lnTo>
                        <a:pt x="43"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3" name="Freeform 4132"/>
                <p:cNvSpPr>
                  <a:spLocks/>
                </p:cNvSpPr>
                <p:nvPr/>
              </p:nvSpPr>
              <p:spPr bwMode="auto">
                <a:xfrm>
                  <a:off x="2358" y="2830"/>
                  <a:ext cx="8" cy="5"/>
                </a:xfrm>
                <a:custGeom>
                  <a:avLst/>
                  <a:gdLst>
                    <a:gd name="T0" fmla="*/ 0 w 42"/>
                    <a:gd name="T1" fmla="*/ 20 h 32"/>
                    <a:gd name="T2" fmla="*/ 2 w 42"/>
                    <a:gd name="T3" fmla="*/ 25 h 32"/>
                    <a:gd name="T4" fmla="*/ 6 w 42"/>
                    <a:gd name="T5" fmla="*/ 28 h 32"/>
                    <a:gd name="T6" fmla="*/ 10 w 42"/>
                    <a:gd name="T7" fmla="*/ 30 h 32"/>
                    <a:gd name="T8" fmla="*/ 17 w 42"/>
                    <a:gd name="T9" fmla="*/ 32 h 32"/>
                    <a:gd name="T10" fmla="*/ 26 w 42"/>
                    <a:gd name="T11" fmla="*/ 32 h 32"/>
                    <a:gd name="T12" fmla="*/ 33 w 42"/>
                    <a:gd name="T13" fmla="*/ 30 h 32"/>
                    <a:gd name="T14" fmla="*/ 37 w 42"/>
                    <a:gd name="T15" fmla="*/ 28 h 32"/>
                    <a:gd name="T16" fmla="*/ 41 w 42"/>
                    <a:gd name="T17" fmla="*/ 25 h 32"/>
                    <a:gd name="T18" fmla="*/ 42 w 42"/>
                    <a:gd name="T19" fmla="*/ 20 h 32"/>
                    <a:gd name="T20" fmla="*/ 42 w 42"/>
                    <a:gd name="T21" fmla="*/ 12 h 32"/>
                    <a:gd name="T22" fmla="*/ 40 w 42"/>
                    <a:gd name="T23" fmla="*/ 8 h 32"/>
                    <a:gd name="T24" fmla="*/ 37 w 42"/>
                    <a:gd name="T25" fmla="*/ 3 h 32"/>
                    <a:gd name="T26" fmla="*/ 33 w 42"/>
                    <a:gd name="T27" fmla="*/ 1 h 32"/>
                    <a:gd name="T28" fmla="*/ 26 w 42"/>
                    <a:gd name="T29" fmla="*/ 0 h 32"/>
                    <a:gd name="T30" fmla="*/ 16 w 42"/>
                    <a:gd name="T31" fmla="*/ 0 h 32"/>
                    <a:gd name="T32" fmla="*/ 10 w 42"/>
                    <a:gd name="T33" fmla="*/ 2 h 32"/>
                    <a:gd name="T34" fmla="*/ 6 w 42"/>
                    <a:gd name="T35" fmla="*/ 3 h 32"/>
                    <a:gd name="T36" fmla="*/ 2 w 42"/>
                    <a:gd name="T37" fmla="*/ 8 h 32"/>
                    <a:gd name="T38" fmla="*/ 0 w 42"/>
                    <a:gd name="T39" fmla="*/ 12 h 32"/>
                    <a:gd name="T40" fmla="*/ 0 w 42"/>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32">
                      <a:moveTo>
                        <a:pt x="0" y="20"/>
                      </a:moveTo>
                      <a:lnTo>
                        <a:pt x="2" y="25"/>
                      </a:lnTo>
                      <a:lnTo>
                        <a:pt x="6" y="28"/>
                      </a:lnTo>
                      <a:lnTo>
                        <a:pt x="10" y="30"/>
                      </a:lnTo>
                      <a:lnTo>
                        <a:pt x="17" y="32"/>
                      </a:lnTo>
                      <a:lnTo>
                        <a:pt x="26" y="32"/>
                      </a:lnTo>
                      <a:lnTo>
                        <a:pt x="33" y="30"/>
                      </a:lnTo>
                      <a:lnTo>
                        <a:pt x="37" y="28"/>
                      </a:lnTo>
                      <a:lnTo>
                        <a:pt x="41" y="25"/>
                      </a:lnTo>
                      <a:lnTo>
                        <a:pt x="42" y="20"/>
                      </a:lnTo>
                      <a:lnTo>
                        <a:pt x="42" y="12"/>
                      </a:lnTo>
                      <a:lnTo>
                        <a:pt x="40" y="8"/>
                      </a:lnTo>
                      <a:lnTo>
                        <a:pt x="37" y="3"/>
                      </a:lnTo>
                      <a:lnTo>
                        <a:pt x="33" y="1"/>
                      </a:lnTo>
                      <a:lnTo>
                        <a:pt x="26" y="0"/>
                      </a:lnTo>
                      <a:lnTo>
                        <a:pt x="16" y="0"/>
                      </a:lnTo>
                      <a:lnTo>
                        <a:pt x="10" y="2"/>
                      </a:lnTo>
                      <a:lnTo>
                        <a:pt x="6" y="3"/>
                      </a:lnTo>
                      <a:lnTo>
                        <a:pt x="2" y="8"/>
                      </a:lnTo>
                      <a:lnTo>
                        <a:pt x="0" y="12"/>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4" name="Line 4133"/>
                <p:cNvSpPr>
                  <a:spLocks noChangeShapeType="1"/>
                </p:cNvSpPr>
                <p:nvPr/>
              </p:nvSpPr>
              <p:spPr bwMode="auto">
                <a:xfrm>
                  <a:off x="2358" y="282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5" name="Freeform 4134"/>
                <p:cNvSpPr>
                  <a:spLocks/>
                </p:cNvSpPr>
                <p:nvPr/>
              </p:nvSpPr>
              <p:spPr bwMode="auto">
                <a:xfrm>
                  <a:off x="2358" y="2822"/>
                  <a:ext cx="8" cy="5"/>
                </a:xfrm>
                <a:custGeom>
                  <a:avLst/>
                  <a:gdLst>
                    <a:gd name="T0" fmla="*/ 0 w 42"/>
                    <a:gd name="T1" fmla="*/ 29 h 29"/>
                    <a:gd name="T2" fmla="*/ 42 w 42"/>
                    <a:gd name="T3" fmla="*/ 0 h 29"/>
                    <a:gd name="T4" fmla="*/ 0 w 42"/>
                    <a:gd name="T5" fmla="*/ 0 h 29"/>
                  </a:gdLst>
                  <a:ahLst/>
                  <a:cxnLst>
                    <a:cxn ang="0">
                      <a:pos x="T0" y="T1"/>
                    </a:cxn>
                    <a:cxn ang="0">
                      <a:pos x="T2" y="T3"/>
                    </a:cxn>
                    <a:cxn ang="0">
                      <a:pos x="T4" y="T5"/>
                    </a:cxn>
                  </a:cxnLst>
                  <a:rect l="0" t="0" r="r" b="b"/>
                  <a:pathLst>
                    <a:path w="42" h="29">
                      <a:moveTo>
                        <a:pt x="0" y="29"/>
                      </a:moveTo>
                      <a:lnTo>
                        <a:pt x="42"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6" name="Freeform 4135"/>
                <p:cNvSpPr>
                  <a:spLocks/>
                </p:cNvSpPr>
                <p:nvPr/>
              </p:nvSpPr>
              <p:spPr bwMode="auto">
                <a:xfrm>
                  <a:off x="2187" y="2886"/>
                  <a:ext cx="7" cy="4"/>
                </a:xfrm>
                <a:custGeom>
                  <a:avLst/>
                  <a:gdLst>
                    <a:gd name="T0" fmla="*/ 0 w 44"/>
                    <a:gd name="T1" fmla="*/ 25 h 25"/>
                    <a:gd name="T2" fmla="*/ 44 w 44"/>
                    <a:gd name="T3" fmla="*/ 25 h 25"/>
                    <a:gd name="T4" fmla="*/ 43 w 44"/>
                    <a:gd name="T5" fmla="*/ 0 h 25"/>
                  </a:gdLst>
                  <a:ahLst/>
                  <a:cxnLst>
                    <a:cxn ang="0">
                      <a:pos x="T0" y="T1"/>
                    </a:cxn>
                    <a:cxn ang="0">
                      <a:pos x="T2" y="T3"/>
                    </a:cxn>
                    <a:cxn ang="0">
                      <a:pos x="T4" y="T5"/>
                    </a:cxn>
                  </a:cxnLst>
                  <a:rect l="0" t="0" r="r" b="b"/>
                  <a:pathLst>
                    <a:path w="44" h="25">
                      <a:moveTo>
                        <a:pt x="0" y="25"/>
                      </a:moveTo>
                      <a:lnTo>
                        <a:pt x="44" y="25"/>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7" name="Line 4136"/>
                <p:cNvSpPr>
                  <a:spLocks noChangeShapeType="1"/>
                </p:cNvSpPr>
                <p:nvPr/>
              </p:nvSpPr>
              <p:spPr bwMode="auto">
                <a:xfrm>
                  <a:off x="2187" y="288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8" name="Line 4137"/>
                <p:cNvSpPr>
                  <a:spLocks noChangeShapeType="1"/>
                </p:cNvSpPr>
                <p:nvPr/>
              </p:nvSpPr>
              <p:spPr bwMode="auto">
                <a:xfrm flipV="1">
                  <a:off x="2187" y="288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19" name="Freeform 4138"/>
                <p:cNvSpPr>
                  <a:spLocks/>
                </p:cNvSpPr>
                <p:nvPr/>
              </p:nvSpPr>
              <p:spPr bwMode="auto">
                <a:xfrm>
                  <a:off x="2187" y="2877"/>
                  <a:ext cx="7" cy="5"/>
                </a:xfrm>
                <a:custGeom>
                  <a:avLst/>
                  <a:gdLst>
                    <a:gd name="T0" fmla="*/ 0 w 43"/>
                    <a:gd name="T1" fmla="*/ 29 h 29"/>
                    <a:gd name="T2" fmla="*/ 43 w 43"/>
                    <a:gd name="T3" fmla="*/ 0 h 29"/>
                    <a:gd name="T4" fmla="*/ 0 w 43"/>
                    <a:gd name="T5" fmla="*/ 0 h 29"/>
                  </a:gdLst>
                  <a:ahLst/>
                  <a:cxnLst>
                    <a:cxn ang="0">
                      <a:pos x="T0" y="T1"/>
                    </a:cxn>
                    <a:cxn ang="0">
                      <a:pos x="T2" y="T3"/>
                    </a:cxn>
                    <a:cxn ang="0">
                      <a:pos x="T4" y="T5"/>
                    </a:cxn>
                  </a:cxnLst>
                  <a:rect l="0" t="0" r="r" b="b"/>
                  <a:pathLst>
                    <a:path w="43" h="29">
                      <a:moveTo>
                        <a:pt x="0" y="29"/>
                      </a:moveTo>
                      <a:lnTo>
                        <a:pt x="43"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0" name="Line 4139"/>
                <p:cNvSpPr>
                  <a:spLocks noChangeShapeType="1"/>
                </p:cNvSpPr>
                <p:nvPr/>
              </p:nvSpPr>
              <p:spPr bwMode="auto">
                <a:xfrm>
                  <a:off x="2187" y="287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1" name="Line 4140"/>
                <p:cNvSpPr>
                  <a:spLocks noChangeShapeType="1"/>
                </p:cNvSpPr>
                <p:nvPr/>
              </p:nvSpPr>
              <p:spPr bwMode="auto">
                <a:xfrm>
                  <a:off x="2187" y="287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2" name="Line 4141"/>
                <p:cNvSpPr>
                  <a:spLocks noChangeShapeType="1"/>
                </p:cNvSpPr>
                <p:nvPr/>
              </p:nvSpPr>
              <p:spPr bwMode="auto">
                <a:xfrm flipV="1">
                  <a:off x="2187" y="2867"/>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3" name="Line 4142"/>
                <p:cNvSpPr>
                  <a:spLocks noChangeShapeType="1"/>
                </p:cNvSpPr>
                <p:nvPr/>
              </p:nvSpPr>
              <p:spPr bwMode="auto">
                <a:xfrm flipV="1">
                  <a:off x="2190" y="2869"/>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4" name="Line 4143"/>
                <p:cNvSpPr>
                  <a:spLocks noChangeShapeType="1"/>
                </p:cNvSpPr>
                <p:nvPr/>
              </p:nvSpPr>
              <p:spPr bwMode="auto">
                <a:xfrm flipV="1">
                  <a:off x="2194" y="2867"/>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5" name="Line 4144"/>
                <p:cNvSpPr>
                  <a:spLocks noChangeShapeType="1"/>
                </p:cNvSpPr>
                <p:nvPr/>
              </p:nvSpPr>
              <p:spPr bwMode="auto">
                <a:xfrm>
                  <a:off x="2187" y="286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6" name="Freeform 4145"/>
                <p:cNvSpPr>
                  <a:spLocks/>
                </p:cNvSpPr>
                <p:nvPr/>
              </p:nvSpPr>
              <p:spPr bwMode="auto">
                <a:xfrm>
                  <a:off x="2187" y="2861"/>
                  <a:ext cx="3" cy="4"/>
                </a:xfrm>
                <a:custGeom>
                  <a:avLst/>
                  <a:gdLst>
                    <a:gd name="T0" fmla="*/ 0 w 21"/>
                    <a:gd name="T1" fmla="*/ 28 h 28"/>
                    <a:gd name="T2" fmla="*/ 0 w 21"/>
                    <a:gd name="T3" fmla="*/ 9 h 28"/>
                    <a:gd name="T4" fmla="*/ 3 w 21"/>
                    <a:gd name="T5" fmla="*/ 4 h 28"/>
                    <a:gd name="T6" fmla="*/ 5 w 21"/>
                    <a:gd name="T7" fmla="*/ 2 h 28"/>
                    <a:gd name="T8" fmla="*/ 8 w 21"/>
                    <a:gd name="T9" fmla="*/ 0 h 28"/>
                    <a:gd name="T10" fmla="*/ 12 w 21"/>
                    <a:gd name="T11" fmla="*/ 0 h 28"/>
                    <a:gd name="T12" fmla="*/ 16 w 21"/>
                    <a:gd name="T13" fmla="*/ 2 h 28"/>
                    <a:gd name="T14" fmla="*/ 19 w 21"/>
                    <a:gd name="T15" fmla="*/ 4 h 28"/>
                    <a:gd name="T16" fmla="*/ 21 w 21"/>
                    <a:gd name="T17" fmla="*/ 9 h 28"/>
                    <a:gd name="T18" fmla="*/ 21 w 21"/>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8">
                      <a:moveTo>
                        <a:pt x="0" y="28"/>
                      </a:moveTo>
                      <a:lnTo>
                        <a:pt x="0" y="9"/>
                      </a:lnTo>
                      <a:lnTo>
                        <a:pt x="3" y="4"/>
                      </a:lnTo>
                      <a:lnTo>
                        <a:pt x="5" y="2"/>
                      </a:lnTo>
                      <a:lnTo>
                        <a:pt x="8" y="0"/>
                      </a:lnTo>
                      <a:lnTo>
                        <a:pt x="12" y="0"/>
                      </a:lnTo>
                      <a:lnTo>
                        <a:pt x="16" y="2"/>
                      </a:lnTo>
                      <a:lnTo>
                        <a:pt x="19" y="4"/>
                      </a:lnTo>
                      <a:lnTo>
                        <a:pt x="21" y="9"/>
                      </a:lnTo>
                      <a:lnTo>
                        <a:pt x="21"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7" name="Line 4146"/>
                <p:cNvSpPr>
                  <a:spLocks noChangeShapeType="1"/>
                </p:cNvSpPr>
                <p:nvPr/>
              </p:nvSpPr>
              <p:spPr bwMode="auto">
                <a:xfrm flipV="1">
                  <a:off x="2190" y="2861"/>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8" name="Freeform 4147"/>
                <p:cNvSpPr>
                  <a:spLocks/>
                </p:cNvSpPr>
                <p:nvPr/>
              </p:nvSpPr>
              <p:spPr bwMode="auto">
                <a:xfrm>
                  <a:off x="2187" y="2854"/>
                  <a:ext cx="7" cy="4"/>
                </a:xfrm>
                <a:custGeom>
                  <a:avLst/>
                  <a:gdLst>
                    <a:gd name="T0" fmla="*/ 6 w 43"/>
                    <a:gd name="T1" fmla="*/ 1 h 29"/>
                    <a:gd name="T2" fmla="*/ 3 w 43"/>
                    <a:gd name="T3" fmla="*/ 4 h 29"/>
                    <a:gd name="T4" fmla="*/ 0 w 43"/>
                    <a:gd name="T5" fmla="*/ 11 h 29"/>
                    <a:gd name="T6" fmla="*/ 0 w 43"/>
                    <a:gd name="T7" fmla="*/ 19 h 29"/>
                    <a:gd name="T8" fmla="*/ 3 w 43"/>
                    <a:gd name="T9" fmla="*/ 26 h 29"/>
                    <a:gd name="T10" fmla="*/ 6 w 43"/>
                    <a:gd name="T11" fmla="*/ 29 h 29"/>
                    <a:gd name="T12" fmla="*/ 10 w 43"/>
                    <a:gd name="T13" fmla="*/ 29 h 29"/>
                    <a:gd name="T14" fmla="*/ 14 w 43"/>
                    <a:gd name="T15" fmla="*/ 27 h 29"/>
                    <a:gd name="T16" fmla="*/ 16 w 43"/>
                    <a:gd name="T17" fmla="*/ 26 h 29"/>
                    <a:gd name="T18" fmla="*/ 19 w 43"/>
                    <a:gd name="T19" fmla="*/ 21 h 29"/>
                    <a:gd name="T20" fmla="*/ 23 w 43"/>
                    <a:gd name="T21" fmla="*/ 9 h 29"/>
                    <a:gd name="T22" fmla="*/ 25 w 43"/>
                    <a:gd name="T23" fmla="*/ 4 h 29"/>
                    <a:gd name="T24" fmla="*/ 26 w 43"/>
                    <a:gd name="T25" fmla="*/ 2 h 29"/>
                    <a:gd name="T26" fmla="*/ 30 w 43"/>
                    <a:gd name="T27" fmla="*/ 1 h 29"/>
                    <a:gd name="T28" fmla="*/ 37 w 43"/>
                    <a:gd name="T29" fmla="*/ 0 h 29"/>
                    <a:gd name="T30" fmla="*/ 41 w 43"/>
                    <a:gd name="T31" fmla="*/ 4 h 29"/>
                    <a:gd name="T32" fmla="*/ 43 w 43"/>
                    <a:gd name="T33" fmla="*/ 11 h 29"/>
                    <a:gd name="T34" fmla="*/ 43 w 43"/>
                    <a:gd name="T35" fmla="*/ 19 h 29"/>
                    <a:gd name="T36" fmla="*/ 41 w 43"/>
                    <a:gd name="T37" fmla="*/ 25 h 29"/>
                    <a:gd name="T38" fmla="*/ 37 w 43"/>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6" y="1"/>
                      </a:moveTo>
                      <a:lnTo>
                        <a:pt x="3" y="4"/>
                      </a:lnTo>
                      <a:lnTo>
                        <a:pt x="0" y="11"/>
                      </a:lnTo>
                      <a:lnTo>
                        <a:pt x="0" y="19"/>
                      </a:lnTo>
                      <a:lnTo>
                        <a:pt x="3" y="26"/>
                      </a:lnTo>
                      <a:lnTo>
                        <a:pt x="6" y="29"/>
                      </a:lnTo>
                      <a:lnTo>
                        <a:pt x="10" y="29"/>
                      </a:lnTo>
                      <a:lnTo>
                        <a:pt x="14" y="27"/>
                      </a:lnTo>
                      <a:lnTo>
                        <a:pt x="16" y="26"/>
                      </a:lnTo>
                      <a:lnTo>
                        <a:pt x="19" y="21"/>
                      </a:lnTo>
                      <a:lnTo>
                        <a:pt x="23" y="9"/>
                      </a:lnTo>
                      <a:lnTo>
                        <a:pt x="25" y="4"/>
                      </a:lnTo>
                      <a:lnTo>
                        <a:pt x="26" y="2"/>
                      </a:lnTo>
                      <a:lnTo>
                        <a:pt x="30" y="1"/>
                      </a:lnTo>
                      <a:lnTo>
                        <a:pt x="37" y="0"/>
                      </a:lnTo>
                      <a:lnTo>
                        <a:pt x="41" y="4"/>
                      </a:lnTo>
                      <a:lnTo>
                        <a:pt x="43" y="11"/>
                      </a:lnTo>
                      <a:lnTo>
                        <a:pt x="43" y="19"/>
                      </a:lnTo>
                      <a:lnTo>
                        <a:pt x="41" y="25"/>
                      </a:lnTo>
                      <a:lnTo>
                        <a:pt x="37"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9" name="Line 4148"/>
                <p:cNvSpPr>
                  <a:spLocks noChangeShapeType="1"/>
                </p:cNvSpPr>
                <p:nvPr/>
              </p:nvSpPr>
              <p:spPr bwMode="auto">
                <a:xfrm>
                  <a:off x="2272" y="28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0" name="Freeform 4149"/>
                <p:cNvSpPr>
                  <a:spLocks/>
                </p:cNvSpPr>
                <p:nvPr/>
              </p:nvSpPr>
              <p:spPr bwMode="auto">
                <a:xfrm>
                  <a:off x="2272" y="2885"/>
                  <a:ext cx="3" cy="5"/>
                </a:xfrm>
                <a:custGeom>
                  <a:avLst/>
                  <a:gdLst>
                    <a:gd name="T0" fmla="*/ 0 w 20"/>
                    <a:gd name="T1" fmla="*/ 29 h 29"/>
                    <a:gd name="T2" fmla="*/ 0 w 20"/>
                    <a:gd name="T3" fmla="*/ 9 h 29"/>
                    <a:gd name="T4" fmla="*/ 1 w 20"/>
                    <a:gd name="T5" fmla="*/ 4 h 29"/>
                    <a:gd name="T6" fmla="*/ 3 w 20"/>
                    <a:gd name="T7" fmla="*/ 2 h 29"/>
                    <a:gd name="T8" fmla="*/ 7 w 20"/>
                    <a:gd name="T9" fmla="*/ 0 h 29"/>
                    <a:gd name="T10" fmla="*/ 11 w 20"/>
                    <a:gd name="T11" fmla="*/ 0 h 29"/>
                    <a:gd name="T12" fmla="*/ 16 w 20"/>
                    <a:gd name="T13" fmla="*/ 2 h 29"/>
                    <a:gd name="T14" fmla="*/ 18 w 20"/>
                    <a:gd name="T15" fmla="*/ 4 h 29"/>
                    <a:gd name="T16" fmla="*/ 20 w 20"/>
                    <a:gd name="T17" fmla="*/ 9 h 29"/>
                    <a:gd name="T18" fmla="*/ 2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lnTo>
                        <a:pt x="0" y="9"/>
                      </a:lnTo>
                      <a:lnTo>
                        <a:pt x="1" y="4"/>
                      </a:lnTo>
                      <a:lnTo>
                        <a:pt x="3" y="2"/>
                      </a:lnTo>
                      <a:lnTo>
                        <a:pt x="7" y="0"/>
                      </a:lnTo>
                      <a:lnTo>
                        <a:pt x="11" y="0"/>
                      </a:lnTo>
                      <a:lnTo>
                        <a:pt x="16" y="2"/>
                      </a:lnTo>
                      <a:lnTo>
                        <a:pt x="18" y="4"/>
                      </a:lnTo>
                      <a:lnTo>
                        <a:pt x="20" y="9"/>
                      </a:lnTo>
                      <a:lnTo>
                        <a:pt x="20"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1" name="Line 4150"/>
                <p:cNvSpPr>
                  <a:spLocks noChangeShapeType="1"/>
                </p:cNvSpPr>
                <p:nvPr/>
              </p:nvSpPr>
              <p:spPr bwMode="auto">
                <a:xfrm flipV="1">
                  <a:off x="2275" y="2885"/>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2" name="Freeform 4151"/>
                <p:cNvSpPr>
                  <a:spLocks/>
                </p:cNvSpPr>
                <p:nvPr/>
              </p:nvSpPr>
              <p:spPr bwMode="auto">
                <a:xfrm>
                  <a:off x="2278" y="2882"/>
                  <a:ext cx="1" cy="1"/>
                </a:xfrm>
                <a:custGeom>
                  <a:avLst/>
                  <a:gdLst>
                    <a:gd name="T0" fmla="*/ 0 w 4"/>
                    <a:gd name="T1" fmla="*/ 1 h 3"/>
                    <a:gd name="T2" fmla="*/ 2 w 4"/>
                    <a:gd name="T3" fmla="*/ 3 h 3"/>
                    <a:gd name="T4" fmla="*/ 4 w 4"/>
                    <a:gd name="T5" fmla="*/ 1 h 3"/>
                    <a:gd name="T6" fmla="*/ 2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lnTo>
                        <a:pt x="2" y="3"/>
                      </a:lnTo>
                      <a:lnTo>
                        <a:pt x="4" y="1"/>
                      </a:lnTo>
                      <a:lnTo>
                        <a:pt x="2" y="0"/>
                      </a:lnTo>
                      <a:lnTo>
                        <a:pt x="0" y="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3" name="Line 4152"/>
                <p:cNvSpPr>
                  <a:spLocks noChangeShapeType="1"/>
                </p:cNvSpPr>
                <p:nvPr/>
              </p:nvSpPr>
              <p:spPr bwMode="auto">
                <a:xfrm>
                  <a:off x="2271" y="288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4" name="Line 4153"/>
                <p:cNvSpPr>
                  <a:spLocks noChangeShapeType="1"/>
                </p:cNvSpPr>
                <p:nvPr/>
              </p:nvSpPr>
              <p:spPr bwMode="auto">
                <a:xfrm flipV="1">
                  <a:off x="2271" y="287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5" name="Line 4154"/>
                <p:cNvSpPr>
                  <a:spLocks noChangeShapeType="1"/>
                </p:cNvSpPr>
                <p:nvPr/>
              </p:nvSpPr>
              <p:spPr bwMode="auto">
                <a:xfrm flipV="1">
                  <a:off x="2275" y="287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6" name="Line 4155"/>
                <p:cNvSpPr>
                  <a:spLocks noChangeShapeType="1"/>
                </p:cNvSpPr>
                <p:nvPr/>
              </p:nvSpPr>
              <p:spPr bwMode="auto">
                <a:xfrm flipV="1">
                  <a:off x="2279" y="287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7" name="Freeform 4156"/>
                <p:cNvSpPr>
                  <a:spLocks/>
                </p:cNvSpPr>
                <p:nvPr/>
              </p:nvSpPr>
              <p:spPr bwMode="auto">
                <a:xfrm>
                  <a:off x="2271" y="2869"/>
                  <a:ext cx="8" cy="5"/>
                </a:xfrm>
                <a:custGeom>
                  <a:avLst/>
                  <a:gdLst>
                    <a:gd name="T0" fmla="*/ 6 w 42"/>
                    <a:gd name="T1" fmla="*/ 0 h 28"/>
                    <a:gd name="T2" fmla="*/ 2 w 42"/>
                    <a:gd name="T3" fmla="*/ 4 h 28"/>
                    <a:gd name="T4" fmla="*/ 0 w 42"/>
                    <a:gd name="T5" fmla="*/ 10 h 28"/>
                    <a:gd name="T6" fmla="*/ 0 w 42"/>
                    <a:gd name="T7" fmla="*/ 18 h 28"/>
                    <a:gd name="T8" fmla="*/ 2 w 42"/>
                    <a:gd name="T9" fmla="*/ 24 h 28"/>
                    <a:gd name="T10" fmla="*/ 6 w 42"/>
                    <a:gd name="T11" fmla="*/ 28 h 28"/>
                    <a:gd name="T12" fmla="*/ 10 w 42"/>
                    <a:gd name="T13" fmla="*/ 28 h 28"/>
                    <a:gd name="T14" fmla="*/ 15 w 42"/>
                    <a:gd name="T15" fmla="*/ 26 h 28"/>
                    <a:gd name="T16" fmla="*/ 17 w 42"/>
                    <a:gd name="T17" fmla="*/ 24 h 28"/>
                    <a:gd name="T18" fmla="*/ 19 w 42"/>
                    <a:gd name="T19" fmla="*/ 20 h 28"/>
                    <a:gd name="T20" fmla="*/ 22 w 42"/>
                    <a:gd name="T21" fmla="*/ 8 h 28"/>
                    <a:gd name="T22" fmla="*/ 24 w 42"/>
                    <a:gd name="T23" fmla="*/ 4 h 28"/>
                    <a:gd name="T24" fmla="*/ 26 w 42"/>
                    <a:gd name="T25" fmla="*/ 2 h 28"/>
                    <a:gd name="T26" fmla="*/ 30 w 42"/>
                    <a:gd name="T27" fmla="*/ 0 h 28"/>
                    <a:gd name="T28" fmla="*/ 37 w 42"/>
                    <a:gd name="T29" fmla="*/ 0 h 28"/>
                    <a:gd name="T30" fmla="*/ 41 w 42"/>
                    <a:gd name="T31" fmla="*/ 4 h 28"/>
                    <a:gd name="T32" fmla="*/ 42 w 42"/>
                    <a:gd name="T33" fmla="*/ 10 h 28"/>
                    <a:gd name="T34" fmla="*/ 42 w 42"/>
                    <a:gd name="T35" fmla="*/ 18 h 28"/>
                    <a:gd name="T36" fmla="*/ 41 w 42"/>
                    <a:gd name="T37" fmla="*/ 24 h 28"/>
                    <a:gd name="T38" fmla="*/ 37 w 42"/>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28">
                      <a:moveTo>
                        <a:pt x="6" y="0"/>
                      </a:moveTo>
                      <a:lnTo>
                        <a:pt x="2" y="4"/>
                      </a:lnTo>
                      <a:lnTo>
                        <a:pt x="0" y="10"/>
                      </a:lnTo>
                      <a:lnTo>
                        <a:pt x="0" y="18"/>
                      </a:lnTo>
                      <a:lnTo>
                        <a:pt x="2" y="24"/>
                      </a:lnTo>
                      <a:lnTo>
                        <a:pt x="6" y="28"/>
                      </a:lnTo>
                      <a:lnTo>
                        <a:pt x="10" y="28"/>
                      </a:lnTo>
                      <a:lnTo>
                        <a:pt x="15" y="26"/>
                      </a:lnTo>
                      <a:lnTo>
                        <a:pt x="17" y="24"/>
                      </a:lnTo>
                      <a:lnTo>
                        <a:pt x="19" y="20"/>
                      </a:lnTo>
                      <a:lnTo>
                        <a:pt x="22" y="8"/>
                      </a:lnTo>
                      <a:lnTo>
                        <a:pt x="24" y="4"/>
                      </a:lnTo>
                      <a:lnTo>
                        <a:pt x="26" y="2"/>
                      </a:lnTo>
                      <a:lnTo>
                        <a:pt x="30" y="0"/>
                      </a:lnTo>
                      <a:lnTo>
                        <a:pt x="37" y="0"/>
                      </a:lnTo>
                      <a:lnTo>
                        <a:pt x="41" y="4"/>
                      </a:lnTo>
                      <a:lnTo>
                        <a:pt x="42" y="10"/>
                      </a:lnTo>
                      <a:lnTo>
                        <a:pt x="42" y="18"/>
                      </a:lnTo>
                      <a:lnTo>
                        <a:pt x="41" y="24"/>
                      </a:lnTo>
                      <a:lnTo>
                        <a:pt x="37"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8" name="Freeform 4157"/>
                <p:cNvSpPr>
                  <a:spLocks/>
                </p:cNvSpPr>
                <p:nvPr/>
              </p:nvSpPr>
              <p:spPr bwMode="auto">
                <a:xfrm>
                  <a:off x="2271" y="2862"/>
                  <a:ext cx="8" cy="5"/>
                </a:xfrm>
                <a:custGeom>
                  <a:avLst/>
                  <a:gdLst>
                    <a:gd name="T0" fmla="*/ 10 w 42"/>
                    <a:gd name="T1" fmla="*/ 0 h 31"/>
                    <a:gd name="T2" fmla="*/ 6 w 42"/>
                    <a:gd name="T3" fmla="*/ 2 h 31"/>
                    <a:gd name="T4" fmla="*/ 2 w 42"/>
                    <a:gd name="T5" fmla="*/ 6 h 31"/>
                    <a:gd name="T6" fmla="*/ 0 w 42"/>
                    <a:gd name="T7" fmla="*/ 10 h 31"/>
                    <a:gd name="T8" fmla="*/ 0 w 42"/>
                    <a:gd name="T9" fmla="*/ 18 h 31"/>
                    <a:gd name="T10" fmla="*/ 2 w 42"/>
                    <a:gd name="T11" fmla="*/ 22 h 31"/>
                    <a:gd name="T12" fmla="*/ 6 w 42"/>
                    <a:gd name="T13" fmla="*/ 27 h 31"/>
                    <a:gd name="T14" fmla="*/ 10 w 42"/>
                    <a:gd name="T15" fmla="*/ 29 h 31"/>
                    <a:gd name="T16" fmla="*/ 16 w 42"/>
                    <a:gd name="T17" fmla="*/ 31 h 31"/>
                    <a:gd name="T18" fmla="*/ 26 w 42"/>
                    <a:gd name="T19" fmla="*/ 30 h 31"/>
                    <a:gd name="T20" fmla="*/ 33 w 42"/>
                    <a:gd name="T21" fmla="*/ 29 h 31"/>
                    <a:gd name="T22" fmla="*/ 37 w 42"/>
                    <a:gd name="T23" fmla="*/ 27 h 31"/>
                    <a:gd name="T24" fmla="*/ 40 w 42"/>
                    <a:gd name="T25" fmla="*/ 22 h 31"/>
                    <a:gd name="T26" fmla="*/ 42 w 42"/>
                    <a:gd name="T27" fmla="*/ 18 h 31"/>
                    <a:gd name="T28" fmla="*/ 42 w 42"/>
                    <a:gd name="T29" fmla="*/ 10 h 31"/>
                    <a:gd name="T30" fmla="*/ 40 w 42"/>
                    <a:gd name="T31" fmla="*/ 5 h 31"/>
                    <a:gd name="T32" fmla="*/ 37 w 42"/>
                    <a:gd name="T33" fmla="*/ 2 h 31"/>
                    <a:gd name="T34" fmla="*/ 33 w 42"/>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1">
                      <a:moveTo>
                        <a:pt x="10" y="0"/>
                      </a:moveTo>
                      <a:lnTo>
                        <a:pt x="6" y="2"/>
                      </a:lnTo>
                      <a:lnTo>
                        <a:pt x="2" y="6"/>
                      </a:lnTo>
                      <a:lnTo>
                        <a:pt x="0" y="10"/>
                      </a:lnTo>
                      <a:lnTo>
                        <a:pt x="0" y="18"/>
                      </a:lnTo>
                      <a:lnTo>
                        <a:pt x="2" y="22"/>
                      </a:lnTo>
                      <a:lnTo>
                        <a:pt x="6" y="27"/>
                      </a:lnTo>
                      <a:lnTo>
                        <a:pt x="10" y="29"/>
                      </a:lnTo>
                      <a:lnTo>
                        <a:pt x="16" y="31"/>
                      </a:lnTo>
                      <a:lnTo>
                        <a:pt x="26" y="30"/>
                      </a:lnTo>
                      <a:lnTo>
                        <a:pt x="33" y="29"/>
                      </a:lnTo>
                      <a:lnTo>
                        <a:pt x="37" y="27"/>
                      </a:lnTo>
                      <a:lnTo>
                        <a:pt x="40" y="22"/>
                      </a:lnTo>
                      <a:lnTo>
                        <a:pt x="42" y="18"/>
                      </a:lnTo>
                      <a:lnTo>
                        <a:pt x="42" y="10"/>
                      </a:lnTo>
                      <a:lnTo>
                        <a:pt x="40" y="5"/>
                      </a:lnTo>
                      <a:lnTo>
                        <a:pt x="37" y="2"/>
                      </a:lnTo>
                      <a:lnTo>
                        <a:pt x="3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39" name="Line 4158"/>
                <p:cNvSpPr>
                  <a:spLocks noChangeShapeType="1"/>
                </p:cNvSpPr>
                <p:nvPr/>
              </p:nvSpPr>
              <p:spPr bwMode="auto">
                <a:xfrm>
                  <a:off x="2271" y="2858"/>
                  <a:ext cx="8"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0" name="Line 4159"/>
                <p:cNvSpPr>
                  <a:spLocks noChangeShapeType="1"/>
                </p:cNvSpPr>
                <p:nvPr/>
              </p:nvSpPr>
              <p:spPr bwMode="auto">
                <a:xfrm flipV="1">
                  <a:off x="2271" y="2855"/>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1" name="Line 4160"/>
                <p:cNvSpPr>
                  <a:spLocks noChangeShapeType="1"/>
                </p:cNvSpPr>
                <p:nvPr/>
              </p:nvSpPr>
              <p:spPr bwMode="auto">
                <a:xfrm flipV="1">
                  <a:off x="2276" y="2856"/>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2" name="Freeform 4161"/>
                <p:cNvSpPr>
                  <a:spLocks/>
                </p:cNvSpPr>
                <p:nvPr/>
              </p:nvSpPr>
              <p:spPr bwMode="auto">
                <a:xfrm>
                  <a:off x="2271" y="2849"/>
                  <a:ext cx="8" cy="4"/>
                </a:xfrm>
                <a:custGeom>
                  <a:avLst/>
                  <a:gdLst>
                    <a:gd name="T0" fmla="*/ 0 w 42"/>
                    <a:gd name="T1" fmla="*/ 25 h 25"/>
                    <a:gd name="T2" fmla="*/ 42 w 42"/>
                    <a:gd name="T3" fmla="*/ 25 h 25"/>
                    <a:gd name="T4" fmla="*/ 42 w 42"/>
                    <a:gd name="T5" fmla="*/ 0 h 25"/>
                  </a:gdLst>
                  <a:ahLst/>
                  <a:cxnLst>
                    <a:cxn ang="0">
                      <a:pos x="T0" y="T1"/>
                    </a:cxn>
                    <a:cxn ang="0">
                      <a:pos x="T2" y="T3"/>
                    </a:cxn>
                    <a:cxn ang="0">
                      <a:pos x="T4" y="T5"/>
                    </a:cxn>
                  </a:cxnLst>
                  <a:rect l="0" t="0" r="r" b="b"/>
                  <a:pathLst>
                    <a:path w="42" h="25">
                      <a:moveTo>
                        <a:pt x="0" y="25"/>
                      </a:moveTo>
                      <a:lnTo>
                        <a:pt x="42" y="25"/>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3" name="Line 4162"/>
                <p:cNvSpPr>
                  <a:spLocks noChangeShapeType="1"/>
                </p:cNvSpPr>
                <p:nvPr/>
              </p:nvSpPr>
              <p:spPr bwMode="auto">
                <a:xfrm>
                  <a:off x="2271" y="2846"/>
                  <a:ext cx="8"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4" name="Line 4163"/>
                <p:cNvSpPr>
                  <a:spLocks noChangeShapeType="1"/>
                </p:cNvSpPr>
                <p:nvPr/>
              </p:nvSpPr>
              <p:spPr bwMode="auto">
                <a:xfrm flipV="1">
                  <a:off x="2271" y="2843"/>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5" name="Line 4164"/>
                <p:cNvSpPr>
                  <a:spLocks noChangeShapeType="1"/>
                </p:cNvSpPr>
                <p:nvPr/>
              </p:nvSpPr>
              <p:spPr bwMode="auto">
                <a:xfrm flipV="1">
                  <a:off x="2276" y="2844"/>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6" name="Line 4165"/>
                <p:cNvSpPr>
                  <a:spLocks noChangeShapeType="1"/>
                </p:cNvSpPr>
                <p:nvPr/>
              </p:nvSpPr>
              <p:spPr bwMode="auto">
                <a:xfrm>
                  <a:off x="2271" y="284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7" name="Freeform 4166"/>
                <p:cNvSpPr>
                  <a:spLocks/>
                </p:cNvSpPr>
                <p:nvPr/>
              </p:nvSpPr>
              <p:spPr bwMode="auto">
                <a:xfrm>
                  <a:off x="2271" y="2836"/>
                  <a:ext cx="8" cy="5"/>
                </a:xfrm>
                <a:custGeom>
                  <a:avLst/>
                  <a:gdLst>
                    <a:gd name="T0" fmla="*/ 0 w 42"/>
                    <a:gd name="T1" fmla="*/ 28 h 28"/>
                    <a:gd name="T2" fmla="*/ 0 w 42"/>
                    <a:gd name="T3" fmla="*/ 15 h 28"/>
                    <a:gd name="T4" fmla="*/ 1 w 42"/>
                    <a:gd name="T5" fmla="*/ 8 h 28"/>
                    <a:gd name="T6" fmla="*/ 5 w 42"/>
                    <a:gd name="T7" fmla="*/ 4 h 28"/>
                    <a:gd name="T8" fmla="*/ 9 w 42"/>
                    <a:gd name="T9" fmla="*/ 2 h 28"/>
                    <a:gd name="T10" fmla="*/ 16 w 42"/>
                    <a:gd name="T11" fmla="*/ 0 h 28"/>
                    <a:gd name="T12" fmla="*/ 25 w 42"/>
                    <a:gd name="T13" fmla="*/ 0 h 28"/>
                    <a:gd name="T14" fmla="*/ 32 w 42"/>
                    <a:gd name="T15" fmla="*/ 2 h 28"/>
                    <a:gd name="T16" fmla="*/ 36 w 42"/>
                    <a:gd name="T17" fmla="*/ 4 h 28"/>
                    <a:gd name="T18" fmla="*/ 40 w 42"/>
                    <a:gd name="T19" fmla="*/ 8 h 28"/>
                    <a:gd name="T20" fmla="*/ 42 w 42"/>
                    <a:gd name="T21" fmla="*/ 14 h 28"/>
                    <a:gd name="T22" fmla="*/ 42 w 42"/>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8">
                      <a:moveTo>
                        <a:pt x="0" y="28"/>
                      </a:moveTo>
                      <a:lnTo>
                        <a:pt x="0" y="15"/>
                      </a:lnTo>
                      <a:lnTo>
                        <a:pt x="1" y="8"/>
                      </a:lnTo>
                      <a:lnTo>
                        <a:pt x="5" y="4"/>
                      </a:lnTo>
                      <a:lnTo>
                        <a:pt x="9" y="2"/>
                      </a:lnTo>
                      <a:lnTo>
                        <a:pt x="16" y="0"/>
                      </a:lnTo>
                      <a:lnTo>
                        <a:pt x="25" y="0"/>
                      </a:lnTo>
                      <a:lnTo>
                        <a:pt x="32" y="2"/>
                      </a:lnTo>
                      <a:lnTo>
                        <a:pt x="36" y="4"/>
                      </a:lnTo>
                      <a:lnTo>
                        <a:pt x="40" y="8"/>
                      </a:lnTo>
                      <a:lnTo>
                        <a:pt x="42" y="14"/>
                      </a:lnTo>
                      <a:lnTo>
                        <a:pt x="42"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8" name="Line 4167"/>
                <p:cNvSpPr>
                  <a:spLocks noChangeShapeType="1"/>
                </p:cNvSpPr>
                <p:nvPr/>
              </p:nvSpPr>
              <p:spPr bwMode="auto">
                <a:xfrm>
                  <a:off x="2271" y="2832"/>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9" name="Line 4168"/>
                <p:cNvSpPr>
                  <a:spLocks noChangeShapeType="1"/>
                </p:cNvSpPr>
                <p:nvPr/>
              </p:nvSpPr>
              <p:spPr bwMode="auto">
                <a:xfrm flipV="1">
                  <a:off x="2271" y="2830"/>
                  <a:ext cx="8"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0" name="Line 4169"/>
                <p:cNvSpPr>
                  <a:spLocks noChangeShapeType="1"/>
                </p:cNvSpPr>
                <p:nvPr/>
              </p:nvSpPr>
              <p:spPr bwMode="auto">
                <a:xfrm flipV="1">
                  <a:off x="2276" y="2831"/>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1" name="Line 4170"/>
                <p:cNvSpPr>
                  <a:spLocks noChangeShapeType="1"/>
                </p:cNvSpPr>
                <p:nvPr/>
              </p:nvSpPr>
              <p:spPr bwMode="auto">
                <a:xfrm>
                  <a:off x="2008" y="289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2" name="Freeform 4171"/>
                <p:cNvSpPr>
                  <a:spLocks/>
                </p:cNvSpPr>
                <p:nvPr/>
              </p:nvSpPr>
              <p:spPr bwMode="auto">
                <a:xfrm>
                  <a:off x="2008" y="2886"/>
                  <a:ext cx="4" cy="5"/>
                </a:xfrm>
                <a:custGeom>
                  <a:avLst/>
                  <a:gdLst>
                    <a:gd name="T0" fmla="*/ 0 w 22"/>
                    <a:gd name="T1" fmla="*/ 29 h 29"/>
                    <a:gd name="T2" fmla="*/ 0 w 22"/>
                    <a:gd name="T3" fmla="*/ 11 h 29"/>
                    <a:gd name="T4" fmla="*/ 2 w 22"/>
                    <a:gd name="T5" fmla="*/ 4 h 29"/>
                    <a:gd name="T6" fmla="*/ 4 w 22"/>
                    <a:gd name="T7" fmla="*/ 2 h 29"/>
                    <a:gd name="T8" fmla="*/ 8 w 22"/>
                    <a:gd name="T9" fmla="*/ 0 h 29"/>
                    <a:gd name="T10" fmla="*/ 13 w 22"/>
                    <a:gd name="T11" fmla="*/ 0 h 29"/>
                    <a:gd name="T12" fmla="*/ 18 w 22"/>
                    <a:gd name="T13" fmla="*/ 2 h 29"/>
                    <a:gd name="T14" fmla="*/ 20 w 22"/>
                    <a:gd name="T15" fmla="*/ 4 h 29"/>
                    <a:gd name="T16" fmla="*/ 22 w 22"/>
                    <a:gd name="T17" fmla="*/ 11 h 29"/>
                    <a:gd name="T18" fmla="*/ 22 w 22"/>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9">
                      <a:moveTo>
                        <a:pt x="0" y="29"/>
                      </a:moveTo>
                      <a:lnTo>
                        <a:pt x="0" y="11"/>
                      </a:lnTo>
                      <a:lnTo>
                        <a:pt x="2" y="4"/>
                      </a:lnTo>
                      <a:lnTo>
                        <a:pt x="4" y="2"/>
                      </a:lnTo>
                      <a:lnTo>
                        <a:pt x="8" y="0"/>
                      </a:lnTo>
                      <a:lnTo>
                        <a:pt x="13" y="0"/>
                      </a:lnTo>
                      <a:lnTo>
                        <a:pt x="18" y="2"/>
                      </a:lnTo>
                      <a:lnTo>
                        <a:pt x="20" y="4"/>
                      </a:lnTo>
                      <a:lnTo>
                        <a:pt x="22" y="11"/>
                      </a:lnTo>
                      <a:lnTo>
                        <a:pt x="22"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3" name="Freeform 4172"/>
                <p:cNvSpPr>
                  <a:spLocks/>
                </p:cNvSpPr>
                <p:nvPr/>
              </p:nvSpPr>
              <p:spPr bwMode="auto">
                <a:xfrm>
                  <a:off x="2008" y="2878"/>
                  <a:ext cx="7" cy="6"/>
                </a:xfrm>
                <a:custGeom>
                  <a:avLst/>
                  <a:gdLst>
                    <a:gd name="T0" fmla="*/ 0 w 42"/>
                    <a:gd name="T1" fmla="*/ 20 h 33"/>
                    <a:gd name="T2" fmla="*/ 2 w 42"/>
                    <a:gd name="T3" fmla="*/ 25 h 33"/>
                    <a:gd name="T4" fmla="*/ 6 w 42"/>
                    <a:gd name="T5" fmla="*/ 29 h 33"/>
                    <a:gd name="T6" fmla="*/ 9 w 42"/>
                    <a:gd name="T7" fmla="*/ 31 h 33"/>
                    <a:gd name="T8" fmla="*/ 16 w 42"/>
                    <a:gd name="T9" fmla="*/ 33 h 33"/>
                    <a:gd name="T10" fmla="*/ 26 w 42"/>
                    <a:gd name="T11" fmla="*/ 33 h 33"/>
                    <a:gd name="T12" fmla="*/ 32 w 42"/>
                    <a:gd name="T13" fmla="*/ 31 h 33"/>
                    <a:gd name="T14" fmla="*/ 36 w 42"/>
                    <a:gd name="T15" fmla="*/ 29 h 33"/>
                    <a:gd name="T16" fmla="*/ 40 w 42"/>
                    <a:gd name="T17" fmla="*/ 25 h 33"/>
                    <a:gd name="T18" fmla="*/ 42 w 42"/>
                    <a:gd name="T19" fmla="*/ 20 h 33"/>
                    <a:gd name="T20" fmla="*/ 42 w 42"/>
                    <a:gd name="T21" fmla="*/ 13 h 33"/>
                    <a:gd name="T22" fmla="*/ 40 w 42"/>
                    <a:gd name="T23" fmla="*/ 9 h 33"/>
                    <a:gd name="T24" fmla="*/ 36 w 42"/>
                    <a:gd name="T25" fmla="*/ 4 h 33"/>
                    <a:gd name="T26" fmla="*/ 32 w 42"/>
                    <a:gd name="T27" fmla="*/ 2 h 33"/>
                    <a:gd name="T28" fmla="*/ 26 w 42"/>
                    <a:gd name="T29" fmla="*/ 0 h 33"/>
                    <a:gd name="T30" fmla="*/ 16 w 42"/>
                    <a:gd name="T31" fmla="*/ 0 h 33"/>
                    <a:gd name="T32" fmla="*/ 9 w 42"/>
                    <a:gd name="T33" fmla="*/ 2 h 33"/>
                    <a:gd name="T34" fmla="*/ 6 w 42"/>
                    <a:gd name="T35" fmla="*/ 4 h 33"/>
                    <a:gd name="T36" fmla="*/ 2 w 42"/>
                    <a:gd name="T37" fmla="*/ 9 h 33"/>
                    <a:gd name="T38" fmla="*/ 0 w 42"/>
                    <a:gd name="T39" fmla="*/ 13 h 33"/>
                    <a:gd name="T40" fmla="*/ 0 w 42"/>
                    <a:gd name="T4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33">
                      <a:moveTo>
                        <a:pt x="0" y="20"/>
                      </a:moveTo>
                      <a:lnTo>
                        <a:pt x="2" y="25"/>
                      </a:lnTo>
                      <a:lnTo>
                        <a:pt x="6" y="29"/>
                      </a:lnTo>
                      <a:lnTo>
                        <a:pt x="9" y="31"/>
                      </a:lnTo>
                      <a:lnTo>
                        <a:pt x="16" y="33"/>
                      </a:lnTo>
                      <a:lnTo>
                        <a:pt x="26" y="33"/>
                      </a:lnTo>
                      <a:lnTo>
                        <a:pt x="32" y="31"/>
                      </a:lnTo>
                      <a:lnTo>
                        <a:pt x="36" y="29"/>
                      </a:lnTo>
                      <a:lnTo>
                        <a:pt x="40" y="25"/>
                      </a:lnTo>
                      <a:lnTo>
                        <a:pt x="42" y="20"/>
                      </a:lnTo>
                      <a:lnTo>
                        <a:pt x="42" y="13"/>
                      </a:lnTo>
                      <a:lnTo>
                        <a:pt x="40" y="9"/>
                      </a:lnTo>
                      <a:lnTo>
                        <a:pt x="36" y="4"/>
                      </a:lnTo>
                      <a:lnTo>
                        <a:pt x="32" y="2"/>
                      </a:lnTo>
                      <a:lnTo>
                        <a:pt x="26" y="0"/>
                      </a:lnTo>
                      <a:lnTo>
                        <a:pt x="16" y="0"/>
                      </a:lnTo>
                      <a:lnTo>
                        <a:pt x="9" y="2"/>
                      </a:lnTo>
                      <a:lnTo>
                        <a:pt x="6" y="4"/>
                      </a:lnTo>
                      <a:lnTo>
                        <a:pt x="2" y="9"/>
                      </a:lnTo>
                      <a:lnTo>
                        <a:pt x="0" y="13"/>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4" name="Freeform 4173"/>
                <p:cNvSpPr>
                  <a:spLocks/>
                </p:cNvSpPr>
                <p:nvPr/>
              </p:nvSpPr>
              <p:spPr bwMode="auto">
                <a:xfrm>
                  <a:off x="2008" y="2872"/>
                  <a:ext cx="7" cy="4"/>
                </a:xfrm>
                <a:custGeom>
                  <a:avLst/>
                  <a:gdLst>
                    <a:gd name="T0" fmla="*/ 5 w 42"/>
                    <a:gd name="T1" fmla="*/ 0 h 28"/>
                    <a:gd name="T2" fmla="*/ 2 w 42"/>
                    <a:gd name="T3" fmla="*/ 4 h 28"/>
                    <a:gd name="T4" fmla="*/ 0 w 42"/>
                    <a:gd name="T5" fmla="*/ 10 h 28"/>
                    <a:gd name="T6" fmla="*/ 0 w 42"/>
                    <a:gd name="T7" fmla="*/ 18 h 28"/>
                    <a:gd name="T8" fmla="*/ 2 w 42"/>
                    <a:gd name="T9" fmla="*/ 24 h 28"/>
                    <a:gd name="T10" fmla="*/ 5 w 42"/>
                    <a:gd name="T11" fmla="*/ 28 h 28"/>
                    <a:gd name="T12" fmla="*/ 9 w 42"/>
                    <a:gd name="T13" fmla="*/ 28 h 28"/>
                    <a:gd name="T14" fmla="*/ 13 w 42"/>
                    <a:gd name="T15" fmla="*/ 26 h 28"/>
                    <a:gd name="T16" fmla="*/ 16 w 42"/>
                    <a:gd name="T17" fmla="*/ 24 h 28"/>
                    <a:gd name="T18" fmla="*/ 18 w 42"/>
                    <a:gd name="T19" fmla="*/ 20 h 28"/>
                    <a:gd name="T20" fmla="*/ 22 w 42"/>
                    <a:gd name="T21" fmla="*/ 8 h 28"/>
                    <a:gd name="T22" fmla="*/ 24 w 42"/>
                    <a:gd name="T23" fmla="*/ 4 h 28"/>
                    <a:gd name="T24" fmla="*/ 26 w 42"/>
                    <a:gd name="T25" fmla="*/ 2 h 28"/>
                    <a:gd name="T26" fmla="*/ 29 w 42"/>
                    <a:gd name="T27" fmla="*/ 0 h 28"/>
                    <a:gd name="T28" fmla="*/ 36 w 42"/>
                    <a:gd name="T29" fmla="*/ 0 h 28"/>
                    <a:gd name="T30" fmla="*/ 40 w 42"/>
                    <a:gd name="T31" fmla="*/ 4 h 28"/>
                    <a:gd name="T32" fmla="*/ 42 w 42"/>
                    <a:gd name="T33" fmla="*/ 9 h 28"/>
                    <a:gd name="T34" fmla="*/ 42 w 42"/>
                    <a:gd name="T35" fmla="*/ 18 h 28"/>
                    <a:gd name="T36" fmla="*/ 40 w 42"/>
                    <a:gd name="T37" fmla="*/ 24 h 28"/>
                    <a:gd name="T38" fmla="*/ 36 w 42"/>
                    <a:gd name="T3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28">
                      <a:moveTo>
                        <a:pt x="5" y="0"/>
                      </a:moveTo>
                      <a:lnTo>
                        <a:pt x="2" y="4"/>
                      </a:lnTo>
                      <a:lnTo>
                        <a:pt x="0" y="10"/>
                      </a:lnTo>
                      <a:lnTo>
                        <a:pt x="0" y="18"/>
                      </a:lnTo>
                      <a:lnTo>
                        <a:pt x="2" y="24"/>
                      </a:lnTo>
                      <a:lnTo>
                        <a:pt x="5" y="28"/>
                      </a:lnTo>
                      <a:lnTo>
                        <a:pt x="9" y="28"/>
                      </a:lnTo>
                      <a:lnTo>
                        <a:pt x="13" y="26"/>
                      </a:lnTo>
                      <a:lnTo>
                        <a:pt x="16" y="24"/>
                      </a:lnTo>
                      <a:lnTo>
                        <a:pt x="18" y="20"/>
                      </a:lnTo>
                      <a:lnTo>
                        <a:pt x="22" y="8"/>
                      </a:lnTo>
                      <a:lnTo>
                        <a:pt x="24" y="4"/>
                      </a:lnTo>
                      <a:lnTo>
                        <a:pt x="26" y="2"/>
                      </a:lnTo>
                      <a:lnTo>
                        <a:pt x="29" y="0"/>
                      </a:lnTo>
                      <a:lnTo>
                        <a:pt x="36" y="0"/>
                      </a:lnTo>
                      <a:lnTo>
                        <a:pt x="40" y="4"/>
                      </a:lnTo>
                      <a:lnTo>
                        <a:pt x="42" y="9"/>
                      </a:lnTo>
                      <a:lnTo>
                        <a:pt x="42" y="18"/>
                      </a:lnTo>
                      <a:lnTo>
                        <a:pt x="40" y="24"/>
                      </a:lnTo>
                      <a:lnTo>
                        <a:pt x="36"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5" name="Line 4174"/>
                <p:cNvSpPr>
                  <a:spLocks noChangeShapeType="1"/>
                </p:cNvSpPr>
                <p:nvPr/>
              </p:nvSpPr>
              <p:spPr bwMode="auto">
                <a:xfrm>
                  <a:off x="2008" y="2868"/>
                  <a:ext cx="7"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6" name="Line 4175"/>
                <p:cNvSpPr>
                  <a:spLocks noChangeShapeType="1"/>
                </p:cNvSpPr>
                <p:nvPr/>
              </p:nvSpPr>
              <p:spPr bwMode="auto">
                <a:xfrm flipV="1">
                  <a:off x="2008" y="2865"/>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7" name="Line 4176"/>
                <p:cNvSpPr>
                  <a:spLocks noChangeShapeType="1"/>
                </p:cNvSpPr>
                <p:nvPr/>
              </p:nvSpPr>
              <p:spPr bwMode="auto">
                <a:xfrm flipV="1">
                  <a:off x="2013" y="2866"/>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8" name="Line 4177"/>
                <p:cNvSpPr>
                  <a:spLocks noChangeShapeType="1"/>
                </p:cNvSpPr>
                <p:nvPr/>
              </p:nvSpPr>
              <p:spPr bwMode="auto">
                <a:xfrm>
                  <a:off x="2008" y="28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59" name="Freeform 4178"/>
                <p:cNvSpPr>
                  <a:spLocks/>
                </p:cNvSpPr>
                <p:nvPr/>
              </p:nvSpPr>
              <p:spPr bwMode="auto">
                <a:xfrm>
                  <a:off x="2008" y="2858"/>
                  <a:ext cx="7" cy="5"/>
                </a:xfrm>
                <a:custGeom>
                  <a:avLst/>
                  <a:gdLst>
                    <a:gd name="T0" fmla="*/ 0 w 44"/>
                    <a:gd name="T1" fmla="*/ 29 h 29"/>
                    <a:gd name="T2" fmla="*/ 0 w 44"/>
                    <a:gd name="T3" fmla="*/ 15 h 29"/>
                    <a:gd name="T4" fmla="*/ 3 w 44"/>
                    <a:gd name="T5" fmla="*/ 8 h 29"/>
                    <a:gd name="T6" fmla="*/ 7 w 44"/>
                    <a:gd name="T7" fmla="*/ 4 h 29"/>
                    <a:gd name="T8" fmla="*/ 11 w 44"/>
                    <a:gd name="T9" fmla="*/ 2 h 29"/>
                    <a:gd name="T10" fmla="*/ 18 w 44"/>
                    <a:gd name="T11" fmla="*/ 0 h 29"/>
                    <a:gd name="T12" fmla="*/ 27 w 44"/>
                    <a:gd name="T13" fmla="*/ 0 h 29"/>
                    <a:gd name="T14" fmla="*/ 34 w 44"/>
                    <a:gd name="T15" fmla="*/ 2 h 29"/>
                    <a:gd name="T16" fmla="*/ 38 w 44"/>
                    <a:gd name="T17" fmla="*/ 4 h 29"/>
                    <a:gd name="T18" fmla="*/ 42 w 44"/>
                    <a:gd name="T19" fmla="*/ 8 h 29"/>
                    <a:gd name="T20" fmla="*/ 44 w 44"/>
                    <a:gd name="T21" fmla="*/ 15 h 29"/>
                    <a:gd name="T22" fmla="*/ 44 w 44"/>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0" y="29"/>
                      </a:moveTo>
                      <a:lnTo>
                        <a:pt x="0" y="15"/>
                      </a:lnTo>
                      <a:lnTo>
                        <a:pt x="3" y="8"/>
                      </a:lnTo>
                      <a:lnTo>
                        <a:pt x="7" y="4"/>
                      </a:lnTo>
                      <a:lnTo>
                        <a:pt x="11" y="2"/>
                      </a:lnTo>
                      <a:lnTo>
                        <a:pt x="18" y="0"/>
                      </a:lnTo>
                      <a:lnTo>
                        <a:pt x="27" y="0"/>
                      </a:lnTo>
                      <a:lnTo>
                        <a:pt x="34" y="2"/>
                      </a:lnTo>
                      <a:lnTo>
                        <a:pt x="38" y="4"/>
                      </a:lnTo>
                      <a:lnTo>
                        <a:pt x="42" y="8"/>
                      </a:lnTo>
                      <a:lnTo>
                        <a:pt x="44" y="15"/>
                      </a:lnTo>
                      <a:lnTo>
                        <a:pt x="44"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0" name="Line 4179"/>
                <p:cNvSpPr>
                  <a:spLocks noChangeShapeType="1"/>
                </p:cNvSpPr>
                <p:nvPr/>
              </p:nvSpPr>
              <p:spPr bwMode="auto">
                <a:xfrm>
                  <a:off x="2008" y="2854"/>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1" name="Line 4180"/>
                <p:cNvSpPr>
                  <a:spLocks noChangeShapeType="1"/>
                </p:cNvSpPr>
                <p:nvPr/>
              </p:nvSpPr>
              <p:spPr bwMode="auto">
                <a:xfrm flipV="1">
                  <a:off x="2008" y="2852"/>
                  <a:ext cx="7"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2" name="Line 4181"/>
                <p:cNvSpPr>
                  <a:spLocks noChangeShapeType="1"/>
                </p:cNvSpPr>
                <p:nvPr/>
              </p:nvSpPr>
              <p:spPr bwMode="auto">
                <a:xfrm flipV="1">
                  <a:off x="2013" y="2853"/>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3" name="Freeform 4182"/>
                <p:cNvSpPr>
                  <a:spLocks/>
                </p:cNvSpPr>
                <p:nvPr/>
              </p:nvSpPr>
              <p:spPr bwMode="auto">
                <a:xfrm>
                  <a:off x="2008" y="2845"/>
                  <a:ext cx="7" cy="5"/>
                </a:xfrm>
                <a:custGeom>
                  <a:avLst/>
                  <a:gdLst>
                    <a:gd name="T0" fmla="*/ 7 w 43"/>
                    <a:gd name="T1" fmla="*/ 0 h 29"/>
                    <a:gd name="T2" fmla="*/ 3 w 43"/>
                    <a:gd name="T3" fmla="*/ 4 h 29"/>
                    <a:gd name="T4" fmla="*/ 0 w 43"/>
                    <a:gd name="T5" fmla="*/ 11 h 29"/>
                    <a:gd name="T6" fmla="*/ 0 w 43"/>
                    <a:gd name="T7" fmla="*/ 19 h 29"/>
                    <a:gd name="T8" fmla="*/ 3 w 43"/>
                    <a:gd name="T9" fmla="*/ 24 h 29"/>
                    <a:gd name="T10" fmla="*/ 7 w 43"/>
                    <a:gd name="T11" fmla="*/ 29 h 29"/>
                    <a:gd name="T12" fmla="*/ 11 w 43"/>
                    <a:gd name="T13" fmla="*/ 29 h 29"/>
                    <a:gd name="T14" fmla="*/ 15 w 43"/>
                    <a:gd name="T15" fmla="*/ 27 h 29"/>
                    <a:gd name="T16" fmla="*/ 16 w 43"/>
                    <a:gd name="T17" fmla="*/ 24 h 29"/>
                    <a:gd name="T18" fmla="*/ 19 w 43"/>
                    <a:gd name="T19" fmla="*/ 21 h 29"/>
                    <a:gd name="T20" fmla="*/ 23 w 43"/>
                    <a:gd name="T21" fmla="*/ 8 h 29"/>
                    <a:gd name="T22" fmla="*/ 25 w 43"/>
                    <a:gd name="T23" fmla="*/ 4 h 29"/>
                    <a:gd name="T24" fmla="*/ 27 w 43"/>
                    <a:gd name="T25" fmla="*/ 2 h 29"/>
                    <a:gd name="T26" fmla="*/ 31 w 43"/>
                    <a:gd name="T27" fmla="*/ 0 h 29"/>
                    <a:gd name="T28" fmla="*/ 38 w 43"/>
                    <a:gd name="T29" fmla="*/ 0 h 29"/>
                    <a:gd name="T30" fmla="*/ 41 w 43"/>
                    <a:gd name="T31" fmla="*/ 4 h 29"/>
                    <a:gd name="T32" fmla="*/ 43 w 43"/>
                    <a:gd name="T33" fmla="*/ 11 h 29"/>
                    <a:gd name="T34" fmla="*/ 43 w 43"/>
                    <a:gd name="T35" fmla="*/ 19 h 29"/>
                    <a:gd name="T36" fmla="*/ 41 w 43"/>
                    <a:gd name="T37" fmla="*/ 24 h 29"/>
                    <a:gd name="T38" fmla="*/ 38 w 43"/>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7" y="0"/>
                      </a:moveTo>
                      <a:lnTo>
                        <a:pt x="3" y="4"/>
                      </a:lnTo>
                      <a:lnTo>
                        <a:pt x="0" y="11"/>
                      </a:lnTo>
                      <a:lnTo>
                        <a:pt x="0" y="19"/>
                      </a:lnTo>
                      <a:lnTo>
                        <a:pt x="3" y="24"/>
                      </a:lnTo>
                      <a:lnTo>
                        <a:pt x="7" y="29"/>
                      </a:lnTo>
                      <a:lnTo>
                        <a:pt x="11" y="29"/>
                      </a:lnTo>
                      <a:lnTo>
                        <a:pt x="15" y="27"/>
                      </a:lnTo>
                      <a:lnTo>
                        <a:pt x="16" y="24"/>
                      </a:lnTo>
                      <a:lnTo>
                        <a:pt x="19" y="21"/>
                      </a:lnTo>
                      <a:lnTo>
                        <a:pt x="23" y="8"/>
                      </a:lnTo>
                      <a:lnTo>
                        <a:pt x="25" y="4"/>
                      </a:lnTo>
                      <a:lnTo>
                        <a:pt x="27" y="2"/>
                      </a:lnTo>
                      <a:lnTo>
                        <a:pt x="31" y="0"/>
                      </a:lnTo>
                      <a:lnTo>
                        <a:pt x="38" y="0"/>
                      </a:lnTo>
                      <a:lnTo>
                        <a:pt x="41" y="4"/>
                      </a:lnTo>
                      <a:lnTo>
                        <a:pt x="43" y="11"/>
                      </a:lnTo>
                      <a:lnTo>
                        <a:pt x="43" y="19"/>
                      </a:lnTo>
                      <a:lnTo>
                        <a:pt x="41" y="24"/>
                      </a:lnTo>
                      <a:lnTo>
                        <a:pt x="38"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4" name="Line 4183"/>
                <p:cNvSpPr>
                  <a:spLocks noChangeShapeType="1"/>
                </p:cNvSpPr>
                <p:nvPr/>
              </p:nvSpPr>
              <p:spPr bwMode="auto">
                <a:xfrm>
                  <a:off x="2095" y="2785"/>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5" name="Line 4184"/>
                <p:cNvSpPr>
                  <a:spLocks noChangeShapeType="1"/>
                </p:cNvSpPr>
                <p:nvPr/>
              </p:nvSpPr>
              <p:spPr bwMode="auto">
                <a:xfrm flipV="1">
                  <a:off x="2095" y="2782"/>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6" name="Line 4185"/>
                <p:cNvSpPr>
                  <a:spLocks noChangeShapeType="1"/>
                </p:cNvSpPr>
                <p:nvPr/>
              </p:nvSpPr>
              <p:spPr bwMode="auto">
                <a:xfrm flipH="1" flipV="1">
                  <a:off x="2100" y="278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7" name="Freeform 4186"/>
                <p:cNvSpPr>
                  <a:spLocks/>
                </p:cNvSpPr>
                <p:nvPr/>
              </p:nvSpPr>
              <p:spPr bwMode="auto">
                <a:xfrm>
                  <a:off x="2095" y="2775"/>
                  <a:ext cx="8" cy="6"/>
                </a:xfrm>
                <a:custGeom>
                  <a:avLst/>
                  <a:gdLst>
                    <a:gd name="T0" fmla="*/ 0 w 46"/>
                    <a:gd name="T1" fmla="*/ 36 h 36"/>
                    <a:gd name="T2" fmla="*/ 46 w 46"/>
                    <a:gd name="T3" fmla="*/ 18 h 36"/>
                    <a:gd name="T4" fmla="*/ 0 w 46"/>
                    <a:gd name="T5" fmla="*/ 0 h 36"/>
                  </a:gdLst>
                  <a:ahLst/>
                  <a:cxnLst>
                    <a:cxn ang="0">
                      <a:pos x="T0" y="T1"/>
                    </a:cxn>
                    <a:cxn ang="0">
                      <a:pos x="T2" y="T3"/>
                    </a:cxn>
                    <a:cxn ang="0">
                      <a:pos x="T4" y="T5"/>
                    </a:cxn>
                  </a:cxnLst>
                  <a:rect l="0" t="0" r="r" b="b"/>
                  <a:pathLst>
                    <a:path w="46" h="36">
                      <a:moveTo>
                        <a:pt x="0" y="36"/>
                      </a:moveTo>
                      <a:lnTo>
                        <a:pt x="46" y="1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8" name="Freeform 4187"/>
                <p:cNvSpPr>
                  <a:spLocks/>
                </p:cNvSpPr>
                <p:nvPr/>
              </p:nvSpPr>
              <p:spPr bwMode="auto">
                <a:xfrm>
                  <a:off x="2102" y="2773"/>
                  <a:ext cx="1" cy="0"/>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9" name="Freeform 4188"/>
                <p:cNvSpPr>
                  <a:spLocks/>
                </p:cNvSpPr>
                <p:nvPr/>
              </p:nvSpPr>
              <p:spPr bwMode="auto">
                <a:xfrm>
                  <a:off x="2095" y="2755"/>
                  <a:ext cx="8" cy="7"/>
                </a:xfrm>
                <a:custGeom>
                  <a:avLst/>
                  <a:gdLst>
                    <a:gd name="T0" fmla="*/ 2 w 48"/>
                    <a:gd name="T1" fmla="*/ 44 h 44"/>
                    <a:gd name="T2" fmla="*/ 48 w 48"/>
                    <a:gd name="T3" fmla="*/ 34 h 44"/>
                    <a:gd name="T4" fmla="*/ 0 w 48"/>
                    <a:gd name="T5" fmla="*/ 22 h 44"/>
                    <a:gd name="T6" fmla="*/ 48 w 48"/>
                    <a:gd name="T7" fmla="*/ 11 h 44"/>
                    <a:gd name="T8" fmla="*/ 0 w 48"/>
                    <a:gd name="T9" fmla="*/ 0 h 44"/>
                  </a:gdLst>
                  <a:ahLst/>
                  <a:cxnLst>
                    <a:cxn ang="0">
                      <a:pos x="T0" y="T1"/>
                    </a:cxn>
                    <a:cxn ang="0">
                      <a:pos x="T2" y="T3"/>
                    </a:cxn>
                    <a:cxn ang="0">
                      <a:pos x="T4" y="T5"/>
                    </a:cxn>
                    <a:cxn ang="0">
                      <a:pos x="T6" y="T7"/>
                    </a:cxn>
                    <a:cxn ang="0">
                      <a:pos x="T8" y="T9"/>
                    </a:cxn>
                  </a:cxnLst>
                  <a:rect l="0" t="0" r="r" b="b"/>
                  <a:pathLst>
                    <a:path w="48" h="44">
                      <a:moveTo>
                        <a:pt x="2" y="44"/>
                      </a:moveTo>
                      <a:lnTo>
                        <a:pt x="48" y="34"/>
                      </a:lnTo>
                      <a:lnTo>
                        <a:pt x="0" y="22"/>
                      </a:lnTo>
                      <a:lnTo>
                        <a:pt x="48"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0" name="Line 4189"/>
                <p:cNvSpPr>
                  <a:spLocks noChangeShapeType="1"/>
                </p:cNvSpPr>
                <p:nvPr/>
              </p:nvSpPr>
              <p:spPr bwMode="auto">
                <a:xfrm flipV="1">
                  <a:off x="2095" y="275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1" name="Freeform 4190"/>
                <p:cNvSpPr>
                  <a:spLocks/>
                </p:cNvSpPr>
                <p:nvPr/>
              </p:nvSpPr>
              <p:spPr bwMode="auto">
                <a:xfrm>
                  <a:off x="2095" y="2745"/>
                  <a:ext cx="8" cy="5"/>
                </a:xfrm>
                <a:custGeom>
                  <a:avLst/>
                  <a:gdLst>
                    <a:gd name="T0" fmla="*/ 0 w 48"/>
                    <a:gd name="T1" fmla="*/ 28 h 28"/>
                    <a:gd name="T2" fmla="*/ 48 w 48"/>
                    <a:gd name="T3" fmla="*/ 28 h 28"/>
                    <a:gd name="T4" fmla="*/ 47 w 48"/>
                    <a:gd name="T5" fmla="*/ 0 h 28"/>
                  </a:gdLst>
                  <a:ahLst/>
                  <a:cxnLst>
                    <a:cxn ang="0">
                      <a:pos x="T0" y="T1"/>
                    </a:cxn>
                    <a:cxn ang="0">
                      <a:pos x="T2" y="T3"/>
                    </a:cxn>
                    <a:cxn ang="0">
                      <a:pos x="T4" y="T5"/>
                    </a:cxn>
                  </a:cxnLst>
                  <a:rect l="0" t="0" r="r" b="b"/>
                  <a:pathLst>
                    <a:path w="48" h="28">
                      <a:moveTo>
                        <a:pt x="0" y="28"/>
                      </a:moveTo>
                      <a:lnTo>
                        <a:pt x="48" y="28"/>
                      </a:lnTo>
                      <a:lnTo>
                        <a:pt x="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2" name="Line 4191"/>
                <p:cNvSpPr>
                  <a:spLocks noChangeShapeType="1"/>
                </p:cNvSpPr>
                <p:nvPr/>
              </p:nvSpPr>
              <p:spPr bwMode="auto">
                <a:xfrm>
                  <a:off x="2095" y="274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3" name="Freeform 4192"/>
                <p:cNvSpPr>
                  <a:spLocks/>
                </p:cNvSpPr>
                <p:nvPr/>
              </p:nvSpPr>
              <p:spPr bwMode="auto">
                <a:xfrm>
                  <a:off x="2095" y="2738"/>
                  <a:ext cx="8" cy="5"/>
                </a:xfrm>
                <a:custGeom>
                  <a:avLst/>
                  <a:gdLst>
                    <a:gd name="T0" fmla="*/ 0 w 47"/>
                    <a:gd name="T1" fmla="*/ 32 h 32"/>
                    <a:gd name="T2" fmla="*/ 0 w 47"/>
                    <a:gd name="T3" fmla="*/ 16 h 32"/>
                    <a:gd name="T4" fmla="*/ 3 w 47"/>
                    <a:gd name="T5" fmla="*/ 10 h 32"/>
                    <a:gd name="T6" fmla="*/ 7 w 47"/>
                    <a:gd name="T7" fmla="*/ 6 h 32"/>
                    <a:gd name="T8" fmla="*/ 12 w 47"/>
                    <a:gd name="T9" fmla="*/ 2 h 32"/>
                    <a:gd name="T10" fmla="*/ 19 w 47"/>
                    <a:gd name="T11" fmla="*/ 0 h 32"/>
                    <a:gd name="T12" fmla="*/ 29 w 47"/>
                    <a:gd name="T13" fmla="*/ 0 h 32"/>
                    <a:gd name="T14" fmla="*/ 37 w 47"/>
                    <a:gd name="T15" fmla="*/ 2 h 32"/>
                    <a:gd name="T16" fmla="*/ 41 w 47"/>
                    <a:gd name="T17" fmla="*/ 5 h 32"/>
                    <a:gd name="T18" fmla="*/ 45 w 47"/>
                    <a:gd name="T19" fmla="*/ 10 h 32"/>
                    <a:gd name="T20" fmla="*/ 47 w 47"/>
                    <a:gd name="T21" fmla="*/ 16 h 32"/>
                    <a:gd name="T22" fmla="*/ 47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0" y="32"/>
                      </a:moveTo>
                      <a:lnTo>
                        <a:pt x="0" y="16"/>
                      </a:lnTo>
                      <a:lnTo>
                        <a:pt x="3" y="10"/>
                      </a:lnTo>
                      <a:lnTo>
                        <a:pt x="7" y="6"/>
                      </a:lnTo>
                      <a:lnTo>
                        <a:pt x="12" y="2"/>
                      </a:lnTo>
                      <a:lnTo>
                        <a:pt x="19" y="0"/>
                      </a:lnTo>
                      <a:lnTo>
                        <a:pt x="29" y="0"/>
                      </a:lnTo>
                      <a:lnTo>
                        <a:pt x="37" y="2"/>
                      </a:lnTo>
                      <a:lnTo>
                        <a:pt x="41" y="5"/>
                      </a:lnTo>
                      <a:lnTo>
                        <a:pt x="45" y="10"/>
                      </a:lnTo>
                      <a:lnTo>
                        <a:pt x="47" y="16"/>
                      </a:lnTo>
                      <a:lnTo>
                        <a:pt x="47"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4" name="Line 4193"/>
                <p:cNvSpPr>
                  <a:spLocks noChangeShapeType="1"/>
                </p:cNvSpPr>
                <p:nvPr/>
              </p:nvSpPr>
              <p:spPr bwMode="auto">
                <a:xfrm>
                  <a:off x="2095" y="273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5" name="Line 4194"/>
                <p:cNvSpPr>
                  <a:spLocks noChangeShapeType="1"/>
                </p:cNvSpPr>
                <p:nvPr/>
              </p:nvSpPr>
              <p:spPr bwMode="auto">
                <a:xfrm flipV="1">
                  <a:off x="2095" y="2731"/>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6" name="Line 4195"/>
                <p:cNvSpPr>
                  <a:spLocks noChangeShapeType="1"/>
                </p:cNvSpPr>
                <p:nvPr/>
              </p:nvSpPr>
              <p:spPr bwMode="auto">
                <a:xfrm flipV="1">
                  <a:off x="2098" y="2733"/>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7" name="Line 4196"/>
                <p:cNvSpPr>
                  <a:spLocks noChangeShapeType="1"/>
                </p:cNvSpPr>
                <p:nvPr/>
              </p:nvSpPr>
              <p:spPr bwMode="auto">
                <a:xfrm flipV="1">
                  <a:off x="2103" y="2731"/>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8" name="Line 4197"/>
                <p:cNvSpPr>
                  <a:spLocks noChangeShapeType="1"/>
                </p:cNvSpPr>
                <p:nvPr/>
              </p:nvSpPr>
              <p:spPr bwMode="auto">
                <a:xfrm>
                  <a:off x="1923" y="289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79" name="Line 4198"/>
                <p:cNvSpPr>
                  <a:spLocks noChangeShapeType="1"/>
                </p:cNvSpPr>
                <p:nvPr/>
              </p:nvSpPr>
              <p:spPr bwMode="auto">
                <a:xfrm flipV="1">
                  <a:off x="1923" y="288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0" name="Line 4199"/>
                <p:cNvSpPr>
                  <a:spLocks noChangeShapeType="1"/>
                </p:cNvSpPr>
                <p:nvPr/>
              </p:nvSpPr>
              <p:spPr bwMode="auto">
                <a:xfrm flipV="1">
                  <a:off x="1926" y="2888"/>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1" name="Freeform 4200"/>
                <p:cNvSpPr>
                  <a:spLocks/>
                </p:cNvSpPr>
                <p:nvPr/>
              </p:nvSpPr>
              <p:spPr bwMode="auto">
                <a:xfrm>
                  <a:off x="1923" y="2880"/>
                  <a:ext cx="7" cy="5"/>
                </a:xfrm>
                <a:custGeom>
                  <a:avLst/>
                  <a:gdLst>
                    <a:gd name="T0" fmla="*/ 0 w 43"/>
                    <a:gd name="T1" fmla="*/ 20 h 32"/>
                    <a:gd name="T2" fmla="*/ 2 w 43"/>
                    <a:gd name="T3" fmla="*/ 24 h 32"/>
                    <a:gd name="T4" fmla="*/ 5 w 43"/>
                    <a:gd name="T5" fmla="*/ 28 h 32"/>
                    <a:gd name="T6" fmla="*/ 10 w 43"/>
                    <a:gd name="T7" fmla="*/ 30 h 32"/>
                    <a:gd name="T8" fmla="*/ 16 w 43"/>
                    <a:gd name="T9" fmla="*/ 32 h 32"/>
                    <a:gd name="T10" fmla="*/ 27 w 43"/>
                    <a:gd name="T11" fmla="*/ 32 h 32"/>
                    <a:gd name="T12" fmla="*/ 32 w 43"/>
                    <a:gd name="T13" fmla="*/ 30 h 32"/>
                    <a:gd name="T14" fmla="*/ 36 w 43"/>
                    <a:gd name="T15" fmla="*/ 28 h 32"/>
                    <a:gd name="T16" fmla="*/ 40 w 43"/>
                    <a:gd name="T17" fmla="*/ 23 h 32"/>
                    <a:gd name="T18" fmla="*/ 43 w 43"/>
                    <a:gd name="T19" fmla="*/ 20 h 32"/>
                    <a:gd name="T20" fmla="*/ 43 w 43"/>
                    <a:gd name="T21" fmla="*/ 12 h 32"/>
                    <a:gd name="T22" fmla="*/ 40 w 43"/>
                    <a:gd name="T23" fmla="*/ 7 h 32"/>
                    <a:gd name="T24" fmla="*/ 36 w 43"/>
                    <a:gd name="T25" fmla="*/ 3 h 32"/>
                    <a:gd name="T26" fmla="*/ 32 w 43"/>
                    <a:gd name="T27" fmla="*/ 1 h 32"/>
                    <a:gd name="T28" fmla="*/ 27 w 43"/>
                    <a:gd name="T29" fmla="*/ 0 h 32"/>
                    <a:gd name="T30" fmla="*/ 16 w 43"/>
                    <a:gd name="T31" fmla="*/ 0 h 32"/>
                    <a:gd name="T32" fmla="*/ 10 w 43"/>
                    <a:gd name="T33" fmla="*/ 1 h 32"/>
                    <a:gd name="T34" fmla="*/ 5 w 43"/>
                    <a:gd name="T35" fmla="*/ 3 h 32"/>
                    <a:gd name="T36" fmla="*/ 2 w 43"/>
                    <a:gd name="T37" fmla="*/ 7 h 32"/>
                    <a:gd name="T38" fmla="*/ 0 w 43"/>
                    <a:gd name="T39" fmla="*/ 12 h 32"/>
                    <a:gd name="T40" fmla="*/ 0 w 43"/>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2">
                      <a:moveTo>
                        <a:pt x="0" y="20"/>
                      </a:moveTo>
                      <a:lnTo>
                        <a:pt x="2" y="24"/>
                      </a:lnTo>
                      <a:lnTo>
                        <a:pt x="5" y="28"/>
                      </a:lnTo>
                      <a:lnTo>
                        <a:pt x="10" y="30"/>
                      </a:lnTo>
                      <a:lnTo>
                        <a:pt x="16" y="32"/>
                      </a:lnTo>
                      <a:lnTo>
                        <a:pt x="27" y="32"/>
                      </a:lnTo>
                      <a:lnTo>
                        <a:pt x="32" y="30"/>
                      </a:lnTo>
                      <a:lnTo>
                        <a:pt x="36" y="28"/>
                      </a:lnTo>
                      <a:lnTo>
                        <a:pt x="40" y="23"/>
                      </a:lnTo>
                      <a:lnTo>
                        <a:pt x="43" y="20"/>
                      </a:lnTo>
                      <a:lnTo>
                        <a:pt x="43" y="12"/>
                      </a:lnTo>
                      <a:lnTo>
                        <a:pt x="40" y="7"/>
                      </a:lnTo>
                      <a:lnTo>
                        <a:pt x="36" y="3"/>
                      </a:lnTo>
                      <a:lnTo>
                        <a:pt x="32" y="1"/>
                      </a:lnTo>
                      <a:lnTo>
                        <a:pt x="27" y="0"/>
                      </a:lnTo>
                      <a:lnTo>
                        <a:pt x="16" y="0"/>
                      </a:lnTo>
                      <a:lnTo>
                        <a:pt x="10" y="1"/>
                      </a:lnTo>
                      <a:lnTo>
                        <a:pt x="5" y="3"/>
                      </a:lnTo>
                      <a:lnTo>
                        <a:pt x="2" y="7"/>
                      </a:lnTo>
                      <a:lnTo>
                        <a:pt x="0" y="12"/>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2" name="Line 4201"/>
                <p:cNvSpPr>
                  <a:spLocks noChangeShapeType="1"/>
                </p:cNvSpPr>
                <p:nvPr/>
              </p:nvSpPr>
              <p:spPr bwMode="auto">
                <a:xfrm>
                  <a:off x="1923" y="287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3" name="Freeform 4202"/>
                <p:cNvSpPr>
                  <a:spLocks/>
                </p:cNvSpPr>
                <p:nvPr/>
              </p:nvSpPr>
              <p:spPr bwMode="auto">
                <a:xfrm>
                  <a:off x="1923" y="2873"/>
                  <a:ext cx="3" cy="5"/>
                </a:xfrm>
                <a:custGeom>
                  <a:avLst/>
                  <a:gdLst>
                    <a:gd name="T0" fmla="*/ 0 w 20"/>
                    <a:gd name="T1" fmla="*/ 29 h 29"/>
                    <a:gd name="T2" fmla="*/ 0 w 20"/>
                    <a:gd name="T3" fmla="*/ 11 h 29"/>
                    <a:gd name="T4" fmla="*/ 1 w 20"/>
                    <a:gd name="T5" fmla="*/ 4 h 29"/>
                    <a:gd name="T6" fmla="*/ 3 w 20"/>
                    <a:gd name="T7" fmla="*/ 2 h 29"/>
                    <a:gd name="T8" fmla="*/ 7 w 20"/>
                    <a:gd name="T9" fmla="*/ 0 h 29"/>
                    <a:gd name="T10" fmla="*/ 12 w 20"/>
                    <a:gd name="T11" fmla="*/ 0 h 29"/>
                    <a:gd name="T12" fmla="*/ 16 w 20"/>
                    <a:gd name="T13" fmla="*/ 2 h 29"/>
                    <a:gd name="T14" fmla="*/ 18 w 20"/>
                    <a:gd name="T15" fmla="*/ 4 h 29"/>
                    <a:gd name="T16" fmla="*/ 20 w 20"/>
                    <a:gd name="T17" fmla="*/ 11 h 29"/>
                    <a:gd name="T18" fmla="*/ 2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lnTo>
                        <a:pt x="0" y="11"/>
                      </a:lnTo>
                      <a:lnTo>
                        <a:pt x="1" y="4"/>
                      </a:lnTo>
                      <a:lnTo>
                        <a:pt x="3" y="2"/>
                      </a:lnTo>
                      <a:lnTo>
                        <a:pt x="7" y="0"/>
                      </a:lnTo>
                      <a:lnTo>
                        <a:pt x="12" y="0"/>
                      </a:lnTo>
                      <a:lnTo>
                        <a:pt x="16" y="2"/>
                      </a:lnTo>
                      <a:lnTo>
                        <a:pt x="18" y="4"/>
                      </a:lnTo>
                      <a:lnTo>
                        <a:pt x="20" y="11"/>
                      </a:lnTo>
                      <a:lnTo>
                        <a:pt x="20"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4" name="Line 4203"/>
                <p:cNvSpPr>
                  <a:spLocks noChangeShapeType="1"/>
                </p:cNvSpPr>
                <p:nvPr/>
              </p:nvSpPr>
              <p:spPr bwMode="auto">
                <a:xfrm flipV="1">
                  <a:off x="1926" y="2873"/>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5" name="Line 4204"/>
                <p:cNvSpPr>
                  <a:spLocks noChangeShapeType="1"/>
                </p:cNvSpPr>
                <p:nvPr/>
              </p:nvSpPr>
              <p:spPr bwMode="auto">
                <a:xfrm>
                  <a:off x="1922" y="287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6" name="Freeform 4205"/>
                <p:cNvSpPr>
                  <a:spLocks/>
                </p:cNvSpPr>
                <p:nvPr/>
              </p:nvSpPr>
              <p:spPr bwMode="auto">
                <a:xfrm>
                  <a:off x="1922" y="2865"/>
                  <a:ext cx="8" cy="6"/>
                </a:xfrm>
                <a:custGeom>
                  <a:avLst/>
                  <a:gdLst>
                    <a:gd name="T0" fmla="*/ 0 w 44"/>
                    <a:gd name="T1" fmla="*/ 33 h 33"/>
                    <a:gd name="T2" fmla="*/ 44 w 44"/>
                    <a:gd name="T3" fmla="*/ 17 h 33"/>
                    <a:gd name="T4" fmla="*/ 0 w 44"/>
                    <a:gd name="T5" fmla="*/ 0 h 33"/>
                    <a:gd name="T6" fmla="*/ 44 w 44"/>
                    <a:gd name="T7" fmla="*/ 0 h 33"/>
                  </a:gdLst>
                  <a:ahLst/>
                  <a:cxnLst>
                    <a:cxn ang="0">
                      <a:pos x="T0" y="T1"/>
                    </a:cxn>
                    <a:cxn ang="0">
                      <a:pos x="T2" y="T3"/>
                    </a:cxn>
                    <a:cxn ang="0">
                      <a:pos x="T4" y="T5"/>
                    </a:cxn>
                    <a:cxn ang="0">
                      <a:pos x="T6" y="T7"/>
                    </a:cxn>
                  </a:cxnLst>
                  <a:rect l="0" t="0" r="r" b="b"/>
                  <a:pathLst>
                    <a:path w="44" h="33">
                      <a:moveTo>
                        <a:pt x="0" y="33"/>
                      </a:moveTo>
                      <a:lnTo>
                        <a:pt x="44" y="17"/>
                      </a:lnTo>
                      <a:lnTo>
                        <a:pt x="0" y="0"/>
                      </a:lnTo>
                      <a:lnTo>
                        <a:pt x="4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7" name="Freeform 4206"/>
                <p:cNvSpPr>
                  <a:spLocks/>
                </p:cNvSpPr>
                <p:nvPr/>
              </p:nvSpPr>
              <p:spPr bwMode="auto">
                <a:xfrm>
                  <a:off x="1922" y="2857"/>
                  <a:ext cx="8" cy="6"/>
                </a:xfrm>
                <a:custGeom>
                  <a:avLst/>
                  <a:gdLst>
                    <a:gd name="T0" fmla="*/ 0 w 43"/>
                    <a:gd name="T1" fmla="*/ 21 h 33"/>
                    <a:gd name="T2" fmla="*/ 2 w 43"/>
                    <a:gd name="T3" fmla="*/ 25 h 33"/>
                    <a:gd name="T4" fmla="*/ 6 w 43"/>
                    <a:gd name="T5" fmla="*/ 29 h 33"/>
                    <a:gd name="T6" fmla="*/ 11 w 43"/>
                    <a:gd name="T7" fmla="*/ 31 h 33"/>
                    <a:gd name="T8" fmla="*/ 17 w 43"/>
                    <a:gd name="T9" fmla="*/ 33 h 33"/>
                    <a:gd name="T10" fmla="*/ 27 w 43"/>
                    <a:gd name="T11" fmla="*/ 33 h 33"/>
                    <a:gd name="T12" fmla="*/ 33 w 43"/>
                    <a:gd name="T13" fmla="*/ 31 h 33"/>
                    <a:gd name="T14" fmla="*/ 37 w 43"/>
                    <a:gd name="T15" fmla="*/ 29 h 33"/>
                    <a:gd name="T16" fmla="*/ 41 w 43"/>
                    <a:gd name="T17" fmla="*/ 25 h 33"/>
                    <a:gd name="T18" fmla="*/ 43 w 43"/>
                    <a:gd name="T19" fmla="*/ 21 h 33"/>
                    <a:gd name="T20" fmla="*/ 43 w 43"/>
                    <a:gd name="T21" fmla="*/ 13 h 33"/>
                    <a:gd name="T22" fmla="*/ 40 w 43"/>
                    <a:gd name="T23" fmla="*/ 9 h 33"/>
                    <a:gd name="T24" fmla="*/ 37 w 43"/>
                    <a:gd name="T25" fmla="*/ 5 h 33"/>
                    <a:gd name="T26" fmla="*/ 33 w 43"/>
                    <a:gd name="T27" fmla="*/ 2 h 33"/>
                    <a:gd name="T28" fmla="*/ 27 w 43"/>
                    <a:gd name="T29" fmla="*/ 0 h 33"/>
                    <a:gd name="T30" fmla="*/ 16 w 43"/>
                    <a:gd name="T31" fmla="*/ 0 h 33"/>
                    <a:gd name="T32" fmla="*/ 11 w 43"/>
                    <a:gd name="T33" fmla="*/ 2 h 33"/>
                    <a:gd name="T34" fmla="*/ 6 w 43"/>
                    <a:gd name="T35" fmla="*/ 5 h 33"/>
                    <a:gd name="T36" fmla="*/ 2 w 43"/>
                    <a:gd name="T37" fmla="*/ 9 h 33"/>
                    <a:gd name="T38" fmla="*/ 0 w 43"/>
                    <a:gd name="T39" fmla="*/ 13 h 33"/>
                    <a:gd name="T40" fmla="*/ 0 w 43"/>
                    <a:gd name="T41"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3">
                      <a:moveTo>
                        <a:pt x="0" y="21"/>
                      </a:moveTo>
                      <a:lnTo>
                        <a:pt x="2" y="25"/>
                      </a:lnTo>
                      <a:lnTo>
                        <a:pt x="6" y="29"/>
                      </a:lnTo>
                      <a:lnTo>
                        <a:pt x="11" y="31"/>
                      </a:lnTo>
                      <a:lnTo>
                        <a:pt x="17" y="33"/>
                      </a:lnTo>
                      <a:lnTo>
                        <a:pt x="27" y="33"/>
                      </a:lnTo>
                      <a:lnTo>
                        <a:pt x="33" y="31"/>
                      </a:lnTo>
                      <a:lnTo>
                        <a:pt x="37" y="29"/>
                      </a:lnTo>
                      <a:lnTo>
                        <a:pt x="41" y="25"/>
                      </a:lnTo>
                      <a:lnTo>
                        <a:pt x="43" y="21"/>
                      </a:lnTo>
                      <a:lnTo>
                        <a:pt x="43" y="13"/>
                      </a:lnTo>
                      <a:lnTo>
                        <a:pt x="40" y="9"/>
                      </a:lnTo>
                      <a:lnTo>
                        <a:pt x="37" y="5"/>
                      </a:lnTo>
                      <a:lnTo>
                        <a:pt x="33" y="2"/>
                      </a:lnTo>
                      <a:lnTo>
                        <a:pt x="27" y="0"/>
                      </a:lnTo>
                      <a:lnTo>
                        <a:pt x="16" y="0"/>
                      </a:lnTo>
                      <a:lnTo>
                        <a:pt x="11" y="2"/>
                      </a:lnTo>
                      <a:lnTo>
                        <a:pt x="6" y="5"/>
                      </a:lnTo>
                      <a:lnTo>
                        <a:pt x="2" y="9"/>
                      </a:lnTo>
                      <a:lnTo>
                        <a:pt x="0" y="13"/>
                      </a:lnTo>
                      <a:lnTo>
                        <a:pt x="0" y="2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8" name="Freeform 4207"/>
                <p:cNvSpPr>
                  <a:spLocks/>
                </p:cNvSpPr>
                <p:nvPr/>
              </p:nvSpPr>
              <p:spPr bwMode="auto">
                <a:xfrm>
                  <a:off x="1922" y="2850"/>
                  <a:ext cx="8" cy="5"/>
                </a:xfrm>
                <a:custGeom>
                  <a:avLst/>
                  <a:gdLst>
                    <a:gd name="T0" fmla="*/ 6 w 43"/>
                    <a:gd name="T1" fmla="*/ 0 h 29"/>
                    <a:gd name="T2" fmla="*/ 2 w 43"/>
                    <a:gd name="T3" fmla="*/ 4 h 29"/>
                    <a:gd name="T4" fmla="*/ 0 w 43"/>
                    <a:gd name="T5" fmla="*/ 11 h 29"/>
                    <a:gd name="T6" fmla="*/ 0 w 43"/>
                    <a:gd name="T7" fmla="*/ 18 h 29"/>
                    <a:gd name="T8" fmla="*/ 2 w 43"/>
                    <a:gd name="T9" fmla="*/ 24 h 29"/>
                    <a:gd name="T10" fmla="*/ 6 w 43"/>
                    <a:gd name="T11" fmla="*/ 29 h 29"/>
                    <a:gd name="T12" fmla="*/ 11 w 43"/>
                    <a:gd name="T13" fmla="*/ 29 h 29"/>
                    <a:gd name="T14" fmla="*/ 15 w 43"/>
                    <a:gd name="T15" fmla="*/ 27 h 29"/>
                    <a:gd name="T16" fmla="*/ 16 w 43"/>
                    <a:gd name="T17" fmla="*/ 24 h 29"/>
                    <a:gd name="T18" fmla="*/ 18 w 43"/>
                    <a:gd name="T19" fmla="*/ 20 h 29"/>
                    <a:gd name="T20" fmla="*/ 22 w 43"/>
                    <a:gd name="T21" fmla="*/ 8 h 29"/>
                    <a:gd name="T22" fmla="*/ 24 w 43"/>
                    <a:gd name="T23" fmla="*/ 4 h 29"/>
                    <a:gd name="T24" fmla="*/ 27 w 43"/>
                    <a:gd name="T25" fmla="*/ 2 h 29"/>
                    <a:gd name="T26" fmla="*/ 31 w 43"/>
                    <a:gd name="T27" fmla="*/ 0 h 29"/>
                    <a:gd name="T28" fmla="*/ 36 w 43"/>
                    <a:gd name="T29" fmla="*/ 0 h 29"/>
                    <a:gd name="T30" fmla="*/ 40 w 43"/>
                    <a:gd name="T31" fmla="*/ 4 h 29"/>
                    <a:gd name="T32" fmla="*/ 43 w 43"/>
                    <a:gd name="T33" fmla="*/ 9 h 29"/>
                    <a:gd name="T34" fmla="*/ 43 w 43"/>
                    <a:gd name="T35" fmla="*/ 18 h 29"/>
                    <a:gd name="T36" fmla="*/ 40 w 43"/>
                    <a:gd name="T37" fmla="*/ 24 h 29"/>
                    <a:gd name="T38" fmla="*/ 37 w 43"/>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6" y="0"/>
                      </a:moveTo>
                      <a:lnTo>
                        <a:pt x="2" y="4"/>
                      </a:lnTo>
                      <a:lnTo>
                        <a:pt x="0" y="11"/>
                      </a:lnTo>
                      <a:lnTo>
                        <a:pt x="0" y="18"/>
                      </a:lnTo>
                      <a:lnTo>
                        <a:pt x="2" y="24"/>
                      </a:lnTo>
                      <a:lnTo>
                        <a:pt x="6" y="29"/>
                      </a:lnTo>
                      <a:lnTo>
                        <a:pt x="11" y="29"/>
                      </a:lnTo>
                      <a:lnTo>
                        <a:pt x="15" y="27"/>
                      </a:lnTo>
                      <a:lnTo>
                        <a:pt x="16" y="24"/>
                      </a:lnTo>
                      <a:lnTo>
                        <a:pt x="18" y="20"/>
                      </a:lnTo>
                      <a:lnTo>
                        <a:pt x="22" y="8"/>
                      </a:lnTo>
                      <a:lnTo>
                        <a:pt x="24" y="4"/>
                      </a:lnTo>
                      <a:lnTo>
                        <a:pt x="27" y="2"/>
                      </a:lnTo>
                      <a:lnTo>
                        <a:pt x="31" y="0"/>
                      </a:lnTo>
                      <a:lnTo>
                        <a:pt x="36" y="0"/>
                      </a:lnTo>
                      <a:lnTo>
                        <a:pt x="40" y="4"/>
                      </a:lnTo>
                      <a:lnTo>
                        <a:pt x="43" y="9"/>
                      </a:lnTo>
                      <a:lnTo>
                        <a:pt x="43" y="18"/>
                      </a:lnTo>
                      <a:lnTo>
                        <a:pt x="40" y="24"/>
                      </a:lnTo>
                      <a:lnTo>
                        <a:pt x="37"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9" name="Line 4208"/>
                <p:cNvSpPr>
                  <a:spLocks noChangeShapeType="1"/>
                </p:cNvSpPr>
                <p:nvPr/>
              </p:nvSpPr>
              <p:spPr bwMode="auto">
                <a:xfrm>
                  <a:off x="1922" y="2846"/>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0" name="Line 4209"/>
                <p:cNvSpPr>
                  <a:spLocks noChangeShapeType="1"/>
                </p:cNvSpPr>
                <p:nvPr/>
              </p:nvSpPr>
              <p:spPr bwMode="auto">
                <a:xfrm flipV="1">
                  <a:off x="1922" y="2844"/>
                  <a:ext cx="8"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1" name="Line 4210"/>
                <p:cNvSpPr>
                  <a:spLocks noChangeShapeType="1"/>
                </p:cNvSpPr>
                <p:nvPr/>
              </p:nvSpPr>
              <p:spPr bwMode="auto">
                <a:xfrm flipV="1">
                  <a:off x="1927" y="2845"/>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2" name="Line 4211"/>
                <p:cNvSpPr>
                  <a:spLocks noChangeShapeType="1"/>
                </p:cNvSpPr>
                <p:nvPr/>
              </p:nvSpPr>
              <p:spPr bwMode="auto">
                <a:xfrm>
                  <a:off x="1838" y="2890"/>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3" name="Line 4212"/>
                <p:cNvSpPr>
                  <a:spLocks noChangeShapeType="1"/>
                </p:cNvSpPr>
                <p:nvPr/>
              </p:nvSpPr>
              <p:spPr bwMode="auto">
                <a:xfrm flipV="1">
                  <a:off x="1838" y="2887"/>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4" name="Line 4213"/>
                <p:cNvSpPr>
                  <a:spLocks noChangeShapeType="1"/>
                </p:cNvSpPr>
                <p:nvPr/>
              </p:nvSpPr>
              <p:spPr bwMode="auto">
                <a:xfrm flipV="1">
                  <a:off x="1843" y="2888"/>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5" name="Freeform 4214"/>
                <p:cNvSpPr>
                  <a:spLocks/>
                </p:cNvSpPr>
                <p:nvPr/>
              </p:nvSpPr>
              <p:spPr bwMode="auto">
                <a:xfrm>
                  <a:off x="1838" y="2880"/>
                  <a:ext cx="8" cy="6"/>
                </a:xfrm>
                <a:custGeom>
                  <a:avLst/>
                  <a:gdLst>
                    <a:gd name="T0" fmla="*/ 0 w 48"/>
                    <a:gd name="T1" fmla="*/ 36 h 36"/>
                    <a:gd name="T2" fmla="*/ 48 w 48"/>
                    <a:gd name="T3" fmla="*/ 18 h 36"/>
                    <a:gd name="T4" fmla="*/ 0 w 48"/>
                    <a:gd name="T5" fmla="*/ 0 h 36"/>
                  </a:gdLst>
                  <a:ahLst/>
                  <a:cxnLst>
                    <a:cxn ang="0">
                      <a:pos x="T0" y="T1"/>
                    </a:cxn>
                    <a:cxn ang="0">
                      <a:pos x="T2" y="T3"/>
                    </a:cxn>
                    <a:cxn ang="0">
                      <a:pos x="T4" y="T5"/>
                    </a:cxn>
                  </a:cxnLst>
                  <a:rect l="0" t="0" r="r" b="b"/>
                  <a:pathLst>
                    <a:path w="48" h="36">
                      <a:moveTo>
                        <a:pt x="0" y="36"/>
                      </a:moveTo>
                      <a:lnTo>
                        <a:pt x="48" y="1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6" name="Freeform 4215"/>
                <p:cNvSpPr>
                  <a:spLocks/>
                </p:cNvSpPr>
                <p:nvPr/>
              </p:nvSpPr>
              <p:spPr bwMode="auto">
                <a:xfrm>
                  <a:off x="1845" y="2877"/>
                  <a:ext cx="0" cy="1"/>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7" name="Line 4216"/>
                <p:cNvSpPr>
                  <a:spLocks noChangeShapeType="1"/>
                </p:cNvSpPr>
                <p:nvPr/>
              </p:nvSpPr>
              <p:spPr bwMode="auto">
                <a:xfrm>
                  <a:off x="1838" y="2865"/>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8" name="Line 4217"/>
                <p:cNvSpPr>
                  <a:spLocks noChangeShapeType="1"/>
                </p:cNvSpPr>
                <p:nvPr/>
              </p:nvSpPr>
              <p:spPr bwMode="auto">
                <a:xfrm flipV="1">
                  <a:off x="1838" y="2861"/>
                  <a:ext cx="7"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99" name="Line 4218"/>
                <p:cNvSpPr>
                  <a:spLocks noChangeShapeType="1"/>
                </p:cNvSpPr>
                <p:nvPr/>
              </p:nvSpPr>
              <p:spPr bwMode="auto">
                <a:xfrm flipH="1" flipV="1">
                  <a:off x="1843" y="2863"/>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0" name="Freeform 4219"/>
                <p:cNvSpPr>
                  <a:spLocks/>
                </p:cNvSpPr>
                <p:nvPr/>
              </p:nvSpPr>
              <p:spPr bwMode="auto">
                <a:xfrm>
                  <a:off x="1838" y="2855"/>
                  <a:ext cx="7" cy="6"/>
                </a:xfrm>
                <a:custGeom>
                  <a:avLst/>
                  <a:gdLst>
                    <a:gd name="T0" fmla="*/ 0 w 46"/>
                    <a:gd name="T1" fmla="*/ 37 h 37"/>
                    <a:gd name="T2" fmla="*/ 46 w 46"/>
                    <a:gd name="T3" fmla="*/ 19 h 37"/>
                    <a:gd name="T4" fmla="*/ 0 w 46"/>
                    <a:gd name="T5" fmla="*/ 0 h 37"/>
                  </a:gdLst>
                  <a:ahLst/>
                  <a:cxnLst>
                    <a:cxn ang="0">
                      <a:pos x="T0" y="T1"/>
                    </a:cxn>
                    <a:cxn ang="0">
                      <a:pos x="T2" y="T3"/>
                    </a:cxn>
                    <a:cxn ang="0">
                      <a:pos x="T4" y="T5"/>
                    </a:cxn>
                  </a:cxnLst>
                  <a:rect l="0" t="0" r="r" b="b"/>
                  <a:pathLst>
                    <a:path w="46" h="37">
                      <a:moveTo>
                        <a:pt x="0" y="37"/>
                      </a:moveTo>
                      <a:lnTo>
                        <a:pt x="46" y="1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1" name="Line 4220"/>
                <p:cNvSpPr>
                  <a:spLocks noChangeShapeType="1"/>
                </p:cNvSpPr>
                <p:nvPr/>
              </p:nvSpPr>
              <p:spPr bwMode="auto">
                <a:xfrm>
                  <a:off x="1838" y="2851"/>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2" name="Line 4221"/>
                <p:cNvSpPr>
                  <a:spLocks noChangeShapeType="1"/>
                </p:cNvSpPr>
                <p:nvPr/>
              </p:nvSpPr>
              <p:spPr bwMode="auto">
                <a:xfrm flipV="1">
                  <a:off x="1838" y="2848"/>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3" name="Line 4222"/>
                <p:cNvSpPr>
                  <a:spLocks noChangeShapeType="1"/>
                </p:cNvSpPr>
                <p:nvPr/>
              </p:nvSpPr>
              <p:spPr bwMode="auto">
                <a:xfrm flipV="1">
                  <a:off x="1843" y="2849"/>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4" name="Freeform 4223"/>
                <p:cNvSpPr>
                  <a:spLocks/>
                </p:cNvSpPr>
                <p:nvPr/>
              </p:nvSpPr>
              <p:spPr bwMode="auto">
                <a:xfrm>
                  <a:off x="1838" y="2842"/>
                  <a:ext cx="7" cy="4"/>
                </a:xfrm>
                <a:custGeom>
                  <a:avLst/>
                  <a:gdLst>
                    <a:gd name="T0" fmla="*/ 0 w 46"/>
                    <a:gd name="T1" fmla="*/ 27 h 27"/>
                    <a:gd name="T2" fmla="*/ 46 w 46"/>
                    <a:gd name="T3" fmla="*/ 27 h 27"/>
                    <a:gd name="T4" fmla="*/ 46 w 46"/>
                    <a:gd name="T5" fmla="*/ 0 h 27"/>
                  </a:gdLst>
                  <a:ahLst/>
                  <a:cxnLst>
                    <a:cxn ang="0">
                      <a:pos x="T0" y="T1"/>
                    </a:cxn>
                    <a:cxn ang="0">
                      <a:pos x="T2" y="T3"/>
                    </a:cxn>
                    <a:cxn ang="0">
                      <a:pos x="T4" y="T5"/>
                    </a:cxn>
                  </a:cxnLst>
                  <a:rect l="0" t="0" r="r" b="b"/>
                  <a:pathLst>
                    <a:path w="46" h="27">
                      <a:moveTo>
                        <a:pt x="0" y="27"/>
                      </a:moveTo>
                      <a:lnTo>
                        <a:pt x="46" y="27"/>
                      </a:lnTo>
                      <a:lnTo>
                        <a:pt x="4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5" name="Freeform 4224"/>
                <p:cNvSpPr>
                  <a:spLocks/>
                </p:cNvSpPr>
                <p:nvPr/>
              </p:nvSpPr>
              <p:spPr bwMode="auto">
                <a:xfrm>
                  <a:off x="1837" y="2834"/>
                  <a:ext cx="8" cy="6"/>
                </a:xfrm>
                <a:custGeom>
                  <a:avLst/>
                  <a:gdLst>
                    <a:gd name="T0" fmla="*/ 0 w 47"/>
                    <a:gd name="T1" fmla="*/ 23 h 36"/>
                    <a:gd name="T2" fmla="*/ 3 w 47"/>
                    <a:gd name="T3" fmla="*/ 28 h 36"/>
                    <a:gd name="T4" fmla="*/ 7 w 47"/>
                    <a:gd name="T5" fmla="*/ 32 h 36"/>
                    <a:gd name="T6" fmla="*/ 11 w 47"/>
                    <a:gd name="T7" fmla="*/ 34 h 36"/>
                    <a:gd name="T8" fmla="*/ 18 w 47"/>
                    <a:gd name="T9" fmla="*/ 36 h 36"/>
                    <a:gd name="T10" fmla="*/ 29 w 47"/>
                    <a:gd name="T11" fmla="*/ 36 h 36"/>
                    <a:gd name="T12" fmla="*/ 36 w 47"/>
                    <a:gd name="T13" fmla="*/ 34 h 36"/>
                    <a:gd name="T14" fmla="*/ 40 w 47"/>
                    <a:gd name="T15" fmla="*/ 32 h 36"/>
                    <a:gd name="T16" fmla="*/ 45 w 47"/>
                    <a:gd name="T17" fmla="*/ 28 h 36"/>
                    <a:gd name="T18" fmla="*/ 47 w 47"/>
                    <a:gd name="T19" fmla="*/ 22 h 36"/>
                    <a:gd name="T20" fmla="*/ 47 w 47"/>
                    <a:gd name="T21" fmla="*/ 14 h 36"/>
                    <a:gd name="T22" fmla="*/ 45 w 47"/>
                    <a:gd name="T23" fmla="*/ 9 h 36"/>
                    <a:gd name="T24" fmla="*/ 40 w 47"/>
                    <a:gd name="T25" fmla="*/ 5 h 36"/>
                    <a:gd name="T26" fmla="*/ 36 w 47"/>
                    <a:gd name="T27" fmla="*/ 2 h 36"/>
                    <a:gd name="T28" fmla="*/ 29 w 47"/>
                    <a:gd name="T29" fmla="*/ 0 h 36"/>
                    <a:gd name="T30" fmla="*/ 18 w 47"/>
                    <a:gd name="T31" fmla="*/ 0 h 36"/>
                    <a:gd name="T32" fmla="*/ 11 w 47"/>
                    <a:gd name="T33" fmla="*/ 3 h 36"/>
                    <a:gd name="T34" fmla="*/ 7 w 47"/>
                    <a:gd name="T35" fmla="*/ 5 h 36"/>
                    <a:gd name="T36" fmla="*/ 3 w 47"/>
                    <a:gd name="T37" fmla="*/ 9 h 36"/>
                    <a:gd name="T38" fmla="*/ 0 w 47"/>
                    <a:gd name="T39" fmla="*/ 14 h 36"/>
                    <a:gd name="T40" fmla="*/ 0 w 47"/>
                    <a:gd name="T41"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6">
                      <a:moveTo>
                        <a:pt x="0" y="23"/>
                      </a:moveTo>
                      <a:lnTo>
                        <a:pt x="3" y="28"/>
                      </a:lnTo>
                      <a:lnTo>
                        <a:pt x="7" y="32"/>
                      </a:lnTo>
                      <a:lnTo>
                        <a:pt x="11" y="34"/>
                      </a:lnTo>
                      <a:lnTo>
                        <a:pt x="18" y="36"/>
                      </a:lnTo>
                      <a:lnTo>
                        <a:pt x="29" y="36"/>
                      </a:lnTo>
                      <a:lnTo>
                        <a:pt x="36" y="34"/>
                      </a:lnTo>
                      <a:lnTo>
                        <a:pt x="40" y="32"/>
                      </a:lnTo>
                      <a:lnTo>
                        <a:pt x="45" y="28"/>
                      </a:lnTo>
                      <a:lnTo>
                        <a:pt x="47" y="22"/>
                      </a:lnTo>
                      <a:lnTo>
                        <a:pt x="47" y="14"/>
                      </a:lnTo>
                      <a:lnTo>
                        <a:pt x="45" y="9"/>
                      </a:lnTo>
                      <a:lnTo>
                        <a:pt x="40" y="5"/>
                      </a:lnTo>
                      <a:lnTo>
                        <a:pt x="36" y="2"/>
                      </a:lnTo>
                      <a:lnTo>
                        <a:pt x="29" y="0"/>
                      </a:lnTo>
                      <a:lnTo>
                        <a:pt x="18" y="0"/>
                      </a:lnTo>
                      <a:lnTo>
                        <a:pt x="11" y="3"/>
                      </a:lnTo>
                      <a:lnTo>
                        <a:pt x="7" y="5"/>
                      </a:lnTo>
                      <a:lnTo>
                        <a:pt x="3" y="9"/>
                      </a:lnTo>
                      <a:lnTo>
                        <a:pt x="0" y="14"/>
                      </a:lnTo>
                      <a:lnTo>
                        <a:pt x="0" y="23"/>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0" name="Group 4426"/>
              <p:cNvGrpSpPr>
                <a:grpSpLocks/>
              </p:cNvGrpSpPr>
              <p:nvPr/>
            </p:nvGrpSpPr>
            <p:grpSpPr bwMode="auto">
              <a:xfrm>
                <a:off x="1656" y="1736"/>
                <a:ext cx="1058" cy="1369"/>
                <a:chOff x="1656" y="1736"/>
                <a:chExt cx="1058" cy="1369"/>
              </a:xfrm>
            </p:grpSpPr>
            <p:sp>
              <p:nvSpPr>
                <p:cNvPr id="13206" name="Freeform 4226"/>
                <p:cNvSpPr>
                  <a:spLocks/>
                </p:cNvSpPr>
                <p:nvPr/>
              </p:nvSpPr>
              <p:spPr bwMode="auto">
                <a:xfrm>
                  <a:off x="1837" y="2827"/>
                  <a:ext cx="8" cy="5"/>
                </a:xfrm>
                <a:custGeom>
                  <a:avLst/>
                  <a:gdLst>
                    <a:gd name="T0" fmla="*/ 7 w 47"/>
                    <a:gd name="T1" fmla="*/ 0 h 32"/>
                    <a:gd name="T2" fmla="*/ 2 w 47"/>
                    <a:gd name="T3" fmla="*/ 5 h 32"/>
                    <a:gd name="T4" fmla="*/ 0 w 47"/>
                    <a:gd name="T5" fmla="*/ 12 h 32"/>
                    <a:gd name="T6" fmla="*/ 0 w 47"/>
                    <a:gd name="T7" fmla="*/ 20 h 32"/>
                    <a:gd name="T8" fmla="*/ 2 w 47"/>
                    <a:gd name="T9" fmla="*/ 28 h 32"/>
                    <a:gd name="T10" fmla="*/ 7 w 47"/>
                    <a:gd name="T11" fmla="*/ 32 h 32"/>
                    <a:gd name="T12" fmla="*/ 11 w 47"/>
                    <a:gd name="T13" fmla="*/ 32 h 32"/>
                    <a:gd name="T14" fmla="*/ 16 w 47"/>
                    <a:gd name="T15" fmla="*/ 30 h 32"/>
                    <a:gd name="T16" fmla="*/ 18 w 47"/>
                    <a:gd name="T17" fmla="*/ 28 h 32"/>
                    <a:gd name="T18" fmla="*/ 20 w 47"/>
                    <a:gd name="T19" fmla="*/ 22 h 32"/>
                    <a:gd name="T20" fmla="*/ 24 w 47"/>
                    <a:gd name="T21" fmla="*/ 10 h 32"/>
                    <a:gd name="T22" fmla="*/ 27 w 47"/>
                    <a:gd name="T23" fmla="*/ 4 h 32"/>
                    <a:gd name="T24" fmla="*/ 29 w 47"/>
                    <a:gd name="T25" fmla="*/ 2 h 32"/>
                    <a:gd name="T26" fmla="*/ 34 w 47"/>
                    <a:gd name="T27" fmla="*/ 0 h 32"/>
                    <a:gd name="T28" fmla="*/ 40 w 47"/>
                    <a:gd name="T29" fmla="*/ 0 h 32"/>
                    <a:gd name="T30" fmla="*/ 44 w 47"/>
                    <a:gd name="T31" fmla="*/ 4 h 32"/>
                    <a:gd name="T32" fmla="*/ 47 w 47"/>
                    <a:gd name="T33" fmla="*/ 12 h 32"/>
                    <a:gd name="T34" fmla="*/ 47 w 47"/>
                    <a:gd name="T35" fmla="*/ 20 h 32"/>
                    <a:gd name="T36" fmla="*/ 44 w 47"/>
                    <a:gd name="T37" fmla="*/ 27 h 32"/>
                    <a:gd name="T38" fmla="*/ 40 w 47"/>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32">
                      <a:moveTo>
                        <a:pt x="7" y="0"/>
                      </a:moveTo>
                      <a:lnTo>
                        <a:pt x="2" y="5"/>
                      </a:lnTo>
                      <a:lnTo>
                        <a:pt x="0" y="12"/>
                      </a:lnTo>
                      <a:lnTo>
                        <a:pt x="0" y="20"/>
                      </a:lnTo>
                      <a:lnTo>
                        <a:pt x="2" y="28"/>
                      </a:lnTo>
                      <a:lnTo>
                        <a:pt x="7" y="32"/>
                      </a:lnTo>
                      <a:lnTo>
                        <a:pt x="11" y="32"/>
                      </a:lnTo>
                      <a:lnTo>
                        <a:pt x="16" y="30"/>
                      </a:lnTo>
                      <a:lnTo>
                        <a:pt x="18" y="28"/>
                      </a:lnTo>
                      <a:lnTo>
                        <a:pt x="20" y="22"/>
                      </a:lnTo>
                      <a:lnTo>
                        <a:pt x="24" y="10"/>
                      </a:lnTo>
                      <a:lnTo>
                        <a:pt x="27" y="4"/>
                      </a:lnTo>
                      <a:lnTo>
                        <a:pt x="29" y="2"/>
                      </a:lnTo>
                      <a:lnTo>
                        <a:pt x="34" y="0"/>
                      </a:lnTo>
                      <a:lnTo>
                        <a:pt x="40" y="0"/>
                      </a:lnTo>
                      <a:lnTo>
                        <a:pt x="44" y="4"/>
                      </a:lnTo>
                      <a:lnTo>
                        <a:pt x="47" y="12"/>
                      </a:lnTo>
                      <a:lnTo>
                        <a:pt x="47" y="20"/>
                      </a:lnTo>
                      <a:lnTo>
                        <a:pt x="44" y="27"/>
                      </a:lnTo>
                      <a:lnTo>
                        <a:pt x="40"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7" name="Line 4227"/>
                <p:cNvSpPr>
                  <a:spLocks noChangeShapeType="1"/>
                </p:cNvSpPr>
                <p:nvPr/>
              </p:nvSpPr>
              <p:spPr bwMode="auto">
                <a:xfrm>
                  <a:off x="1827" y="308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8" name="Freeform 4228"/>
                <p:cNvSpPr>
                  <a:spLocks/>
                </p:cNvSpPr>
                <p:nvPr/>
              </p:nvSpPr>
              <p:spPr bwMode="auto">
                <a:xfrm>
                  <a:off x="1823" y="3087"/>
                  <a:ext cx="4" cy="3"/>
                </a:xfrm>
                <a:custGeom>
                  <a:avLst/>
                  <a:gdLst>
                    <a:gd name="T0" fmla="*/ 22 w 22"/>
                    <a:gd name="T1" fmla="*/ 0 h 21"/>
                    <a:gd name="T2" fmla="*/ 16 w 22"/>
                    <a:gd name="T3" fmla="*/ 1 h 21"/>
                    <a:gd name="T4" fmla="*/ 11 w 22"/>
                    <a:gd name="T5" fmla="*/ 3 h 21"/>
                    <a:gd name="T6" fmla="*/ 7 w 22"/>
                    <a:gd name="T7" fmla="*/ 7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7"/>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9" name="Freeform 4229"/>
                <p:cNvSpPr>
                  <a:spLocks/>
                </p:cNvSpPr>
                <p:nvPr/>
              </p:nvSpPr>
              <p:spPr bwMode="auto">
                <a:xfrm>
                  <a:off x="1834" y="3087"/>
                  <a:ext cx="4" cy="3"/>
                </a:xfrm>
                <a:custGeom>
                  <a:avLst/>
                  <a:gdLst>
                    <a:gd name="T0" fmla="*/ 22 w 22"/>
                    <a:gd name="T1" fmla="*/ 21 h 21"/>
                    <a:gd name="T2" fmla="*/ 21 w 22"/>
                    <a:gd name="T3" fmla="*/ 16 h 21"/>
                    <a:gd name="T4" fmla="*/ 18 w 22"/>
                    <a:gd name="T5" fmla="*/ 11 h 21"/>
                    <a:gd name="T6" fmla="*/ 15 w 22"/>
                    <a:gd name="T7" fmla="*/ 7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7"/>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0" name="Line 4230"/>
                <p:cNvSpPr>
                  <a:spLocks noChangeShapeType="1"/>
                </p:cNvSpPr>
                <p:nvPr/>
              </p:nvSpPr>
              <p:spPr bwMode="auto">
                <a:xfrm>
                  <a:off x="1827" y="308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1" name="Freeform 4231"/>
                <p:cNvSpPr>
                  <a:spLocks/>
                </p:cNvSpPr>
                <p:nvPr/>
              </p:nvSpPr>
              <p:spPr bwMode="auto">
                <a:xfrm>
                  <a:off x="1823" y="3087"/>
                  <a:ext cx="4" cy="3"/>
                </a:xfrm>
                <a:custGeom>
                  <a:avLst/>
                  <a:gdLst>
                    <a:gd name="T0" fmla="*/ 22 w 22"/>
                    <a:gd name="T1" fmla="*/ 0 h 21"/>
                    <a:gd name="T2" fmla="*/ 16 w 22"/>
                    <a:gd name="T3" fmla="*/ 1 h 21"/>
                    <a:gd name="T4" fmla="*/ 11 w 22"/>
                    <a:gd name="T5" fmla="*/ 3 h 21"/>
                    <a:gd name="T6" fmla="*/ 7 w 22"/>
                    <a:gd name="T7" fmla="*/ 7 h 21"/>
                    <a:gd name="T8" fmla="*/ 4 w 22"/>
                    <a:gd name="T9" fmla="*/ 11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7"/>
                      </a:lnTo>
                      <a:lnTo>
                        <a:pt x="4"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2" name="Freeform 4232"/>
                <p:cNvSpPr>
                  <a:spLocks/>
                </p:cNvSpPr>
                <p:nvPr/>
              </p:nvSpPr>
              <p:spPr bwMode="auto">
                <a:xfrm>
                  <a:off x="1834" y="3087"/>
                  <a:ext cx="4" cy="3"/>
                </a:xfrm>
                <a:custGeom>
                  <a:avLst/>
                  <a:gdLst>
                    <a:gd name="T0" fmla="*/ 22 w 22"/>
                    <a:gd name="T1" fmla="*/ 21 h 21"/>
                    <a:gd name="T2" fmla="*/ 21 w 22"/>
                    <a:gd name="T3" fmla="*/ 16 h 21"/>
                    <a:gd name="T4" fmla="*/ 18 w 22"/>
                    <a:gd name="T5" fmla="*/ 11 h 21"/>
                    <a:gd name="T6" fmla="*/ 15 w 22"/>
                    <a:gd name="T7" fmla="*/ 7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1"/>
                      </a:lnTo>
                      <a:lnTo>
                        <a:pt x="15" y="7"/>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3" name="Freeform 4233"/>
                <p:cNvSpPr>
                  <a:spLocks/>
                </p:cNvSpPr>
                <p:nvPr/>
              </p:nvSpPr>
              <p:spPr bwMode="auto">
                <a:xfrm>
                  <a:off x="1826" y="3072"/>
                  <a:ext cx="9" cy="8"/>
                </a:xfrm>
                <a:custGeom>
                  <a:avLst/>
                  <a:gdLst>
                    <a:gd name="T0" fmla="*/ 50 w 50"/>
                    <a:gd name="T1" fmla="*/ 24 h 49"/>
                    <a:gd name="T2" fmla="*/ 48 w 50"/>
                    <a:gd name="T3" fmla="*/ 17 h 49"/>
                    <a:gd name="T4" fmla="*/ 45 w 50"/>
                    <a:gd name="T5" fmla="*/ 9 h 49"/>
                    <a:gd name="T6" fmla="*/ 40 w 50"/>
                    <a:gd name="T7" fmla="*/ 4 h 49"/>
                    <a:gd name="T8" fmla="*/ 32 w 50"/>
                    <a:gd name="T9" fmla="*/ 1 h 49"/>
                    <a:gd name="T10" fmla="*/ 25 w 50"/>
                    <a:gd name="T11" fmla="*/ 0 h 49"/>
                    <a:gd name="T12" fmla="*/ 18 w 50"/>
                    <a:gd name="T13" fmla="*/ 1 h 49"/>
                    <a:gd name="T14" fmla="*/ 10 w 50"/>
                    <a:gd name="T15" fmla="*/ 4 h 49"/>
                    <a:gd name="T16" fmla="*/ 5 w 50"/>
                    <a:gd name="T17" fmla="*/ 9 h 49"/>
                    <a:gd name="T18" fmla="*/ 2 w 50"/>
                    <a:gd name="T19" fmla="*/ 17 h 49"/>
                    <a:gd name="T20" fmla="*/ 0 w 50"/>
                    <a:gd name="T21" fmla="*/ 24 h 49"/>
                    <a:gd name="T22" fmla="*/ 2 w 50"/>
                    <a:gd name="T23" fmla="*/ 32 h 49"/>
                    <a:gd name="T24" fmla="*/ 5 w 50"/>
                    <a:gd name="T25" fmla="*/ 39 h 49"/>
                    <a:gd name="T26" fmla="*/ 10 w 50"/>
                    <a:gd name="T27" fmla="*/ 45 h 49"/>
                    <a:gd name="T28" fmla="*/ 18 w 50"/>
                    <a:gd name="T29" fmla="*/ 48 h 49"/>
                    <a:gd name="T30" fmla="*/ 25 w 50"/>
                    <a:gd name="T31" fmla="*/ 49 h 49"/>
                    <a:gd name="T32" fmla="*/ 32 w 50"/>
                    <a:gd name="T33" fmla="*/ 48 h 49"/>
                    <a:gd name="T34" fmla="*/ 40 w 50"/>
                    <a:gd name="T35" fmla="*/ 45 h 49"/>
                    <a:gd name="T36" fmla="*/ 45 w 50"/>
                    <a:gd name="T37" fmla="*/ 39 h 49"/>
                    <a:gd name="T38" fmla="*/ 48 w 50"/>
                    <a:gd name="T39" fmla="*/ 32 h 49"/>
                    <a:gd name="T40" fmla="*/ 50 w 50"/>
                    <a:gd name="T41"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49">
                      <a:moveTo>
                        <a:pt x="50" y="24"/>
                      </a:moveTo>
                      <a:lnTo>
                        <a:pt x="48" y="17"/>
                      </a:lnTo>
                      <a:lnTo>
                        <a:pt x="45" y="9"/>
                      </a:lnTo>
                      <a:lnTo>
                        <a:pt x="40" y="4"/>
                      </a:lnTo>
                      <a:lnTo>
                        <a:pt x="32" y="1"/>
                      </a:lnTo>
                      <a:lnTo>
                        <a:pt x="25" y="0"/>
                      </a:lnTo>
                      <a:lnTo>
                        <a:pt x="18" y="1"/>
                      </a:lnTo>
                      <a:lnTo>
                        <a:pt x="10" y="4"/>
                      </a:lnTo>
                      <a:lnTo>
                        <a:pt x="5" y="9"/>
                      </a:lnTo>
                      <a:lnTo>
                        <a:pt x="2" y="17"/>
                      </a:lnTo>
                      <a:lnTo>
                        <a:pt x="0" y="24"/>
                      </a:lnTo>
                      <a:lnTo>
                        <a:pt x="2" y="32"/>
                      </a:lnTo>
                      <a:lnTo>
                        <a:pt x="5" y="39"/>
                      </a:lnTo>
                      <a:lnTo>
                        <a:pt x="10" y="45"/>
                      </a:lnTo>
                      <a:lnTo>
                        <a:pt x="18" y="48"/>
                      </a:lnTo>
                      <a:lnTo>
                        <a:pt x="25" y="49"/>
                      </a:lnTo>
                      <a:lnTo>
                        <a:pt x="32" y="48"/>
                      </a:lnTo>
                      <a:lnTo>
                        <a:pt x="40" y="45"/>
                      </a:lnTo>
                      <a:lnTo>
                        <a:pt x="45" y="39"/>
                      </a:lnTo>
                      <a:lnTo>
                        <a:pt x="48" y="32"/>
                      </a:lnTo>
                      <a:lnTo>
                        <a:pt x="50" y="24"/>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4" name="Line 4234"/>
                <p:cNvSpPr>
                  <a:spLocks noChangeShapeType="1"/>
                </p:cNvSpPr>
                <p:nvPr/>
              </p:nvSpPr>
              <p:spPr bwMode="auto">
                <a:xfrm>
                  <a:off x="1727" y="3029"/>
                  <a:ext cx="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5" name="Line 4235"/>
                <p:cNvSpPr>
                  <a:spLocks noChangeShapeType="1"/>
                </p:cNvSpPr>
                <p:nvPr/>
              </p:nvSpPr>
              <p:spPr bwMode="auto">
                <a:xfrm>
                  <a:off x="2110" y="173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6" name="Line 4236"/>
                <p:cNvSpPr>
                  <a:spLocks noChangeShapeType="1"/>
                </p:cNvSpPr>
                <p:nvPr/>
              </p:nvSpPr>
              <p:spPr bwMode="auto">
                <a:xfrm>
                  <a:off x="2112" y="174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7" name="Line 4237"/>
                <p:cNvSpPr>
                  <a:spLocks noChangeShapeType="1"/>
                </p:cNvSpPr>
                <p:nvPr/>
              </p:nvSpPr>
              <p:spPr bwMode="auto">
                <a:xfrm>
                  <a:off x="2109" y="175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8" name="Line 4238"/>
                <p:cNvSpPr>
                  <a:spLocks noChangeShapeType="1"/>
                </p:cNvSpPr>
                <p:nvPr/>
              </p:nvSpPr>
              <p:spPr bwMode="auto">
                <a:xfrm>
                  <a:off x="2123" y="175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19" name="Line 4239"/>
                <p:cNvSpPr>
                  <a:spLocks noChangeShapeType="1"/>
                </p:cNvSpPr>
                <p:nvPr/>
              </p:nvSpPr>
              <p:spPr bwMode="auto">
                <a:xfrm>
                  <a:off x="2106" y="177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0" name="Line 4240"/>
                <p:cNvSpPr>
                  <a:spLocks noChangeShapeType="1"/>
                </p:cNvSpPr>
                <p:nvPr/>
              </p:nvSpPr>
              <p:spPr bwMode="auto">
                <a:xfrm>
                  <a:off x="2123" y="17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1" name="Line 4241"/>
                <p:cNvSpPr>
                  <a:spLocks noChangeShapeType="1"/>
                </p:cNvSpPr>
                <p:nvPr/>
              </p:nvSpPr>
              <p:spPr bwMode="auto">
                <a:xfrm>
                  <a:off x="2144" y="177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2" name="Line 4242"/>
                <p:cNvSpPr>
                  <a:spLocks noChangeShapeType="1"/>
                </p:cNvSpPr>
                <p:nvPr/>
              </p:nvSpPr>
              <p:spPr bwMode="auto">
                <a:xfrm>
                  <a:off x="2325" y="177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3" name="Line 4243"/>
                <p:cNvSpPr>
                  <a:spLocks noChangeShapeType="1"/>
                </p:cNvSpPr>
                <p:nvPr/>
              </p:nvSpPr>
              <p:spPr bwMode="auto">
                <a:xfrm>
                  <a:off x="2337" y="17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4" name="Line 4244"/>
                <p:cNvSpPr>
                  <a:spLocks noChangeShapeType="1"/>
                </p:cNvSpPr>
                <p:nvPr/>
              </p:nvSpPr>
              <p:spPr bwMode="auto">
                <a:xfrm>
                  <a:off x="2112" y="17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5" name="Line 4245"/>
                <p:cNvSpPr>
                  <a:spLocks noChangeShapeType="1"/>
                </p:cNvSpPr>
                <p:nvPr/>
              </p:nvSpPr>
              <p:spPr bwMode="auto">
                <a:xfrm>
                  <a:off x="2134" y="17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6" name="Line 4246"/>
                <p:cNvSpPr>
                  <a:spLocks noChangeShapeType="1"/>
                </p:cNvSpPr>
                <p:nvPr/>
              </p:nvSpPr>
              <p:spPr bwMode="auto">
                <a:xfrm>
                  <a:off x="2155" y="1789"/>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7" name="Line 4247"/>
                <p:cNvSpPr>
                  <a:spLocks noChangeShapeType="1"/>
                </p:cNvSpPr>
                <p:nvPr/>
              </p:nvSpPr>
              <p:spPr bwMode="auto">
                <a:xfrm>
                  <a:off x="2309" y="17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8" name="Line 4248"/>
                <p:cNvSpPr>
                  <a:spLocks noChangeShapeType="1"/>
                </p:cNvSpPr>
                <p:nvPr/>
              </p:nvSpPr>
              <p:spPr bwMode="auto">
                <a:xfrm>
                  <a:off x="2326" y="179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9" name="Line 4249"/>
                <p:cNvSpPr>
                  <a:spLocks noChangeShapeType="1"/>
                </p:cNvSpPr>
                <p:nvPr/>
              </p:nvSpPr>
              <p:spPr bwMode="auto">
                <a:xfrm>
                  <a:off x="2108" y="180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0" name="Line 4250"/>
                <p:cNvSpPr>
                  <a:spLocks noChangeShapeType="1"/>
                </p:cNvSpPr>
                <p:nvPr/>
              </p:nvSpPr>
              <p:spPr bwMode="auto">
                <a:xfrm>
                  <a:off x="2123" y="18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1" name="Line 4251"/>
                <p:cNvSpPr>
                  <a:spLocks noChangeShapeType="1"/>
                </p:cNvSpPr>
                <p:nvPr/>
              </p:nvSpPr>
              <p:spPr bwMode="auto">
                <a:xfrm>
                  <a:off x="2144" y="18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2" name="Line 4252"/>
                <p:cNvSpPr>
                  <a:spLocks noChangeShapeType="1"/>
                </p:cNvSpPr>
                <p:nvPr/>
              </p:nvSpPr>
              <p:spPr bwMode="auto">
                <a:xfrm>
                  <a:off x="2166" y="180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3" name="Line 4253"/>
                <p:cNvSpPr>
                  <a:spLocks noChangeShapeType="1"/>
                </p:cNvSpPr>
                <p:nvPr/>
              </p:nvSpPr>
              <p:spPr bwMode="auto">
                <a:xfrm>
                  <a:off x="2187" y="180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4" name="Line 4254"/>
                <p:cNvSpPr>
                  <a:spLocks noChangeShapeType="1"/>
                </p:cNvSpPr>
                <p:nvPr/>
              </p:nvSpPr>
              <p:spPr bwMode="auto">
                <a:xfrm>
                  <a:off x="2295" y="1800"/>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5" name="Line 4255"/>
                <p:cNvSpPr>
                  <a:spLocks noChangeShapeType="1"/>
                </p:cNvSpPr>
                <p:nvPr/>
              </p:nvSpPr>
              <p:spPr bwMode="auto">
                <a:xfrm>
                  <a:off x="2316" y="180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6" name="Line 4256"/>
                <p:cNvSpPr>
                  <a:spLocks noChangeShapeType="1"/>
                </p:cNvSpPr>
                <p:nvPr/>
              </p:nvSpPr>
              <p:spPr bwMode="auto">
                <a:xfrm>
                  <a:off x="2112"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7" name="Line 4257"/>
                <p:cNvSpPr>
                  <a:spLocks noChangeShapeType="1"/>
                </p:cNvSpPr>
                <p:nvPr/>
              </p:nvSpPr>
              <p:spPr bwMode="auto">
                <a:xfrm>
                  <a:off x="2134" y="181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8" name="Line 4258"/>
                <p:cNvSpPr>
                  <a:spLocks noChangeShapeType="1"/>
                </p:cNvSpPr>
                <p:nvPr/>
              </p:nvSpPr>
              <p:spPr bwMode="auto">
                <a:xfrm>
                  <a:off x="2155"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39" name="Line 4259"/>
                <p:cNvSpPr>
                  <a:spLocks noChangeShapeType="1"/>
                </p:cNvSpPr>
                <p:nvPr/>
              </p:nvSpPr>
              <p:spPr bwMode="auto">
                <a:xfrm>
                  <a:off x="2177" y="181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0" name="Line 4260"/>
                <p:cNvSpPr>
                  <a:spLocks noChangeShapeType="1"/>
                </p:cNvSpPr>
                <p:nvPr/>
              </p:nvSpPr>
              <p:spPr bwMode="auto">
                <a:xfrm>
                  <a:off x="2198"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1" name="Line 4261"/>
                <p:cNvSpPr>
                  <a:spLocks noChangeShapeType="1"/>
                </p:cNvSpPr>
                <p:nvPr/>
              </p:nvSpPr>
              <p:spPr bwMode="auto">
                <a:xfrm>
                  <a:off x="2219"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2" name="Line 4262"/>
                <p:cNvSpPr>
                  <a:spLocks noChangeShapeType="1"/>
                </p:cNvSpPr>
                <p:nvPr/>
              </p:nvSpPr>
              <p:spPr bwMode="auto">
                <a:xfrm>
                  <a:off x="2241"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3" name="Line 4263"/>
                <p:cNvSpPr>
                  <a:spLocks noChangeShapeType="1"/>
                </p:cNvSpPr>
                <p:nvPr/>
              </p:nvSpPr>
              <p:spPr bwMode="auto">
                <a:xfrm>
                  <a:off x="2262"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4" name="Line 4264"/>
                <p:cNvSpPr>
                  <a:spLocks noChangeShapeType="1"/>
                </p:cNvSpPr>
                <p:nvPr/>
              </p:nvSpPr>
              <p:spPr bwMode="auto">
                <a:xfrm>
                  <a:off x="2284" y="181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5" name="Line 4265"/>
                <p:cNvSpPr>
                  <a:spLocks noChangeShapeType="1"/>
                </p:cNvSpPr>
                <p:nvPr/>
              </p:nvSpPr>
              <p:spPr bwMode="auto">
                <a:xfrm>
                  <a:off x="2305"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6" name="Line 4266"/>
                <p:cNvSpPr>
                  <a:spLocks noChangeShapeType="1"/>
                </p:cNvSpPr>
                <p:nvPr/>
              </p:nvSpPr>
              <p:spPr bwMode="auto">
                <a:xfrm>
                  <a:off x="2326" y="181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7" name="Line 4267"/>
                <p:cNvSpPr>
                  <a:spLocks noChangeShapeType="1"/>
                </p:cNvSpPr>
                <p:nvPr/>
              </p:nvSpPr>
              <p:spPr bwMode="auto">
                <a:xfrm>
                  <a:off x="2123"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8" name="Line 4268"/>
                <p:cNvSpPr>
                  <a:spLocks noChangeShapeType="1"/>
                </p:cNvSpPr>
                <p:nvPr/>
              </p:nvSpPr>
              <p:spPr bwMode="auto">
                <a:xfrm>
                  <a:off x="2144"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9" name="Line 4269"/>
                <p:cNvSpPr>
                  <a:spLocks noChangeShapeType="1"/>
                </p:cNvSpPr>
                <p:nvPr/>
              </p:nvSpPr>
              <p:spPr bwMode="auto">
                <a:xfrm>
                  <a:off x="2166" y="182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0" name="Line 4270"/>
                <p:cNvSpPr>
                  <a:spLocks noChangeShapeType="1"/>
                </p:cNvSpPr>
                <p:nvPr/>
              </p:nvSpPr>
              <p:spPr bwMode="auto">
                <a:xfrm>
                  <a:off x="2187"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1" name="Line 4271"/>
                <p:cNvSpPr>
                  <a:spLocks noChangeShapeType="1"/>
                </p:cNvSpPr>
                <p:nvPr/>
              </p:nvSpPr>
              <p:spPr bwMode="auto">
                <a:xfrm>
                  <a:off x="2209" y="182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2" name="Line 4272"/>
                <p:cNvSpPr>
                  <a:spLocks noChangeShapeType="1"/>
                </p:cNvSpPr>
                <p:nvPr/>
              </p:nvSpPr>
              <p:spPr bwMode="auto">
                <a:xfrm>
                  <a:off x="2230"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3" name="Line 4273"/>
                <p:cNvSpPr>
                  <a:spLocks noChangeShapeType="1"/>
                </p:cNvSpPr>
                <p:nvPr/>
              </p:nvSpPr>
              <p:spPr bwMode="auto">
                <a:xfrm>
                  <a:off x="2251"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4" name="Line 4274"/>
                <p:cNvSpPr>
                  <a:spLocks noChangeShapeType="1"/>
                </p:cNvSpPr>
                <p:nvPr/>
              </p:nvSpPr>
              <p:spPr bwMode="auto">
                <a:xfrm>
                  <a:off x="2273"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5" name="Line 4275"/>
                <p:cNvSpPr>
                  <a:spLocks noChangeShapeType="1"/>
                </p:cNvSpPr>
                <p:nvPr/>
              </p:nvSpPr>
              <p:spPr bwMode="auto">
                <a:xfrm>
                  <a:off x="2294"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6" name="Line 4276"/>
                <p:cNvSpPr>
                  <a:spLocks noChangeShapeType="1"/>
                </p:cNvSpPr>
                <p:nvPr/>
              </p:nvSpPr>
              <p:spPr bwMode="auto">
                <a:xfrm>
                  <a:off x="2316" y="182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7" name="Line 4277"/>
                <p:cNvSpPr>
                  <a:spLocks noChangeShapeType="1"/>
                </p:cNvSpPr>
                <p:nvPr/>
              </p:nvSpPr>
              <p:spPr bwMode="auto">
                <a:xfrm>
                  <a:off x="2122" y="183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8" name="Line 4278"/>
                <p:cNvSpPr>
                  <a:spLocks noChangeShapeType="1"/>
                </p:cNvSpPr>
                <p:nvPr/>
              </p:nvSpPr>
              <p:spPr bwMode="auto">
                <a:xfrm>
                  <a:off x="2134" y="183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59" name="Line 4279"/>
                <p:cNvSpPr>
                  <a:spLocks noChangeShapeType="1"/>
                </p:cNvSpPr>
                <p:nvPr/>
              </p:nvSpPr>
              <p:spPr bwMode="auto">
                <a:xfrm>
                  <a:off x="2155" y="18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0" name="Line 4280"/>
                <p:cNvSpPr>
                  <a:spLocks noChangeShapeType="1"/>
                </p:cNvSpPr>
                <p:nvPr/>
              </p:nvSpPr>
              <p:spPr bwMode="auto">
                <a:xfrm>
                  <a:off x="2176" y="18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1" name="Line 4281"/>
                <p:cNvSpPr>
                  <a:spLocks noChangeShapeType="1"/>
                </p:cNvSpPr>
                <p:nvPr/>
              </p:nvSpPr>
              <p:spPr bwMode="auto">
                <a:xfrm>
                  <a:off x="2198" y="18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2" name="Line 4282"/>
                <p:cNvSpPr>
                  <a:spLocks noChangeShapeType="1"/>
                </p:cNvSpPr>
                <p:nvPr/>
              </p:nvSpPr>
              <p:spPr bwMode="auto">
                <a:xfrm>
                  <a:off x="2219" y="1832"/>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3" name="Line 4283"/>
                <p:cNvSpPr>
                  <a:spLocks noChangeShapeType="1"/>
                </p:cNvSpPr>
                <p:nvPr/>
              </p:nvSpPr>
              <p:spPr bwMode="auto">
                <a:xfrm>
                  <a:off x="2241" y="183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4" name="Line 4284"/>
                <p:cNvSpPr>
                  <a:spLocks noChangeShapeType="1"/>
                </p:cNvSpPr>
                <p:nvPr/>
              </p:nvSpPr>
              <p:spPr bwMode="auto">
                <a:xfrm>
                  <a:off x="2262" y="18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5" name="Line 4285"/>
                <p:cNvSpPr>
                  <a:spLocks noChangeShapeType="1"/>
                </p:cNvSpPr>
                <p:nvPr/>
              </p:nvSpPr>
              <p:spPr bwMode="auto">
                <a:xfrm>
                  <a:off x="2284" y="183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6" name="Line 4286"/>
                <p:cNvSpPr>
                  <a:spLocks noChangeShapeType="1"/>
                </p:cNvSpPr>
                <p:nvPr/>
              </p:nvSpPr>
              <p:spPr bwMode="auto">
                <a:xfrm>
                  <a:off x="2305" y="18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7" name="Line 4287"/>
                <p:cNvSpPr>
                  <a:spLocks noChangeShapeType="1"/>
                </p:cNvSpPr>
                <p:nvPr/>
              </p:nvSpPr>
              <p:spPr bwMode="auto">
                <a:xfrm>
                  <a:off x="2131" y="1843"/>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8" name="Line 4288"/>
                <p:cNvSpPr>
                  <a:spLocks noChangeShapeType="1"/>
                </p:cNvSpPr>
                <p:nvPr/>
              </p:nvSpPr>
              <p:spPr bwMode="auto">
                <a:xfrm>
                  <a:off x="2144"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9" name="Line 4289"/>
                <p:cNvSpPr>
                  <a:spLocks noChangeShapeType="1"/>
                </p:cNvSpPr>
                <p:nvPr/>
              </p:nvSpPr>
              <p:spPr bwMode="auto">
                <a:xfrm>
                  <a:off x="2166" y="184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0" name="Line 4290"/>
                <p:cNvSpPr>
                  <a:spLocks noChangeShapeType="1"/>
                </p:cNvSpPr>
                <p:nvPr/>
              </p:nvSpPr>
              <p:spPr bwMode="auto">
                <a:xfrm>
                  <a:off x="2187"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1" name="Line 4291"/>
                <p:cNvSpPr>
                  <a:spLocks noChangeShapeType="1"/>
                </p:cNvSpPr>
                <p:nvPr/>
              </p:nvSpPr>
              <p:spPr bwMode="auto">
                <a:xfrm>
                  <a:off x="2209" y="184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2" name="Line 4292"/>
                <p:cNvSpPr>
                  <a:spLocks noChangeShapeType="1"/>
                </p:cNvSpPr>
                <p:nvPr/>
              </p:nvSpPr>
              <p:spPr bwMode="auto">
                <a:xfrm>
                  <a:off x="2230"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3" name="Line 4293"/>
                <p:cNvSpPr>
                  <a:spLocks noChangeShapeType="1"/>
                </p:cNvSpPr>
                <p:nvPr/>
              </p:nvSpPr>
              <p:spPr bwMode="auto">
                <a:xfrm>
                  <a:off x="2251"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4" name="Line 4294"/>
                <p:cNvSpPr>
                  <a:spLocks noChangeShapeType="1"/>
                </p:cNvSpPr>
                <p:nvPr/>
              </p:nvSpPr>
              <p:spPr bwMode="auto">
                <a:xfrm>
                  <a:off x="2273"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5" name="Line 4295"/>
                <p:cNvSpPr>
                  <a:spLocks noChangeShapeType="1"/>
                </p:cNvSpPr>
                <p:nvPr/>
              </p:nvSpPr>
              <p:spPr bwMode="auto">
                <a:xfrm>
                  <a:off x="2294" y="184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6" name="Line 4296"/>
                <p:cNvSpPr>
                  <a:spLocks noChangeShapeType="1"/>
                </p:cNvSpPr>
                <p:nvPr/>
              </p:nvSpPr>
              <p:spPr bwMode="auto">
                <a:xfrm>
                  <a:off x="2136" y="1854"/>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7" name="Line 4297"/>
                <p:cNvSpPr>
                  <a:spLocks noChangeShapeType="1"/>
                </p:cNvSpPr>
                <p:nvPr/>
              </p:nvSpPr>
              <p:spPr bwMode="auto">
                <a:xfrm>
                  <a:off x="2155" y="18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8" name="Line 4298"/>
                <p:cNvSpPr>
                  <a:spLocks noChangeShapeType="1"/>
                </p:cNvSpPr>
                <p:nvPr/>
              </p:nvSpPr>
              <p:spPr bwMode="auto">
                <a:xfrm>
                  <a:off x="2176" y="18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79" name="Line 4299"/>
                <p:cNvSpPr>
                  <a:spLocks noChangeShapeType="1"/>
                </p:cNvSpPr>
                <p:nvPr/>
              </p:nvSpPr>
              <p:spPr bwMode="auto">
                <a:xfrm>
                  <a:off x="2198" y="185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0" name="Line 4300"/>
                <p:cNvSpPr>
                  <a:spLocks noChangeShapeType="1"/>
                </p:cNvSpPr>
                <p:nvPr/>
              </p:nvSpPr>
              <p:spPr bwMode="auto">
                <a:xfrm>
                  <a:off x="2219" y="18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1" name="Line 4301"/>
                <p:cNvSpPr>
                  <a:spLocks noChangeShapeType="1"/>
                </p:cNvSpPr>
                <p:nvPr/>
              </p:nvSpPr>
              <p:spPr bwMode="auto">
                <a:xfrm>
                  <a:off x="2241" y="185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2" name="Line 4302"/>
                <p:cNvSpPr>
                  <a:spLocks noChangeShapeType="1"/>
                </p:cNvSpPr>
                <p:nvPr/>
              </p:nvSpPr>
              <p:spPr bwMode="auto">
                <a:xfrm>
                  <a:off x="2262" y="18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3" name="Line 4303"/>
                <p:cNvSpPr>
                  <a:spLocks noChangeShapeType="1"/>
                </p:cNvSpPr>
                <p:nvPr/>
              </p:nvSpPr>
              <p:spPr bwMode="auto">
                <a:xfrm>
                  <a:off x="2284" y="185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4" name="Line 4304"/>
                <p:cNvSpPr>
                  <a:spLocks noChangeShapeType="1"/>
                </p:cNvSpPr>
                <p:nvPr/>
              </p:nvSpPr>
              <p:spPr bwMode="auto">
                <a:xfrm>
                  <a:off x="2144" y="18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5" name="Line 4305"/>
                <p:cNvSpPr>
                  <a:spLocks noChangeShapeType="1"/>
                </p:cNvSpPr>
                <p:nvPr/>
              </p:nvSpPr>
              <p:spPr bwMode="auto">
                <a:xfrm>
                  <a:off x="2166" y="186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6" name="Line 4306"/>
                <p:cNvSpPr>
                  <a:spLocks noChangeShapeType="1"/>
                </p:cNvSpPr>
                <p:nvPr/>
              </p:nvSpPr>
              <p:spPr bwMode="auto">
                <a:xfrm>
                  <a:off x="2187" y="18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7" name="Line 4307"/>
                <p:cNvSpPr>
                  <a:spLocks noChangeShapeType="1"/>
                </p:cNvSpPr>
                <p:nvPr/>
              </p:nvSpPr>
              <p:spPr bwMode="auto">
                <a:xfrm>
                  <a:off x="2209" y="186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8" name="Line 4308"/>
                <p:cNvSpPr>
                  <a:spLocks noChangeShapeType="1"/>
                </p:cNvSpPr>
                <p:nvPr/>
              </p:nvSpPr>
              <p:spPr bwMode="auto">
                <a:xfrm>
                  <a:off x="2230" y="18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9" name="Line 4309"/>
                <p:cNvSpPr>
                  <a:spLocks noChangeShapeType="1"/>
                </p:cNvSpPr>
                <p:nvPr/>
              </p:nvSpPr>
              <p:spPr bwMode="auto">
                <a:xfrm>
                  <a:off x="2251" y="18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0" name="Line 4310"/>
                <p:cNvSpPr>
                  <a:spLocks noChangeShapeType="1"/>
                </p:cNvSpPr>
                <p:nvPr/>
              </p:nvSpPr>
              <p:spPr bwMode="auto">
                <a:xfrm>
                  <a:off x="2273" y="186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1" name="Line 4311"/>
                <p:cNvSpPr>
                  <a:spLocks noChangeShapeType="1"/>
                </p:cNvSpPr>
                <p:nvPr/>
              </p:nvSpPr>
              <p:spPr bwMode="auto">
                <a:xfrm>
                  <a:off x="2294" y="1865"/>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2" name="Line 4312"/>
                <p:cNvSpPr>
                  <a:spLocks noChangeShapeType="1"/>
                </p:cNvSpPr>
                <p:nvPr/>
              </p:nvSpPr>
              <p:spPr bwMode="auto">
                <a:xfrm>
                  <a:off x="2155" y="18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3" name="Line 4313"/>
                <p:cNvSpPr>
                  <a:spLocks noChangeShapeType="1"/>
                </p:cNvSpPr>
                <p:nvPr/>
              </p:nvSpPr>
              <p:spPr bwMode="auto">
                <a:xfrm>
                  <a:off x="2176" y="18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4" name="Line 4314"/>
                <p:cNvSpPr>
                  <a:spLocks noChangeShapeType="1"/>
                </p:cNvSpPr>
                <p:nvPr/>
              </p:nvSpPr>
              <p:spPr bwMode="auto">
                <a:xfrm>
                  <a:off x="2198" y="187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5" name="Line 4315"/>
                <p:cNvSpPr>
                  <a:spLocks noChangeShapeType="1"/>
                </p:cNvSpPr>
                <p:nvPr/>
              </p:nvSpPr>
              <p:spPr bwMode="auto">
                <a:xfrm>
                  <a:off x="2219" y="18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6" name="Line 4316"/>
                <p:cNvSpPr>
                  <a:spLocks noChangeShapeType="1"/>
                </p:cNvSpPr>
                <p:nvPr/>
              </p:nvSpPr>
              <p:spPr bwMode="auto">
                <a:xfrm>
                  <a:off x="2241" y="187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7" name="Line 4317"/>
                <p:cNvSpPr>
                  <a:spLocks noChangeShapeType="1"/>
                </p:cNvSpPr>
                <p:nvPr/>
              </p:nvSpPr>
              <p:spPr bwMode="auto">
                <a:xfrm>
                  <a:off x="2262" y="187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8" name="Line 4318"/>
                <p:cNvSpPr>
                  <a:spLocks noChangeShapeType="1"/>
                </p:cNvSpPr>
                <p:nvPr/>
              </p:nvSpPr>
              <p:spPr bwMode="auto">
                <a:xfrm>
                  <a:off x="2176" y="1886"/>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9" name="Line 4319"/>
                <p:cNvSpPr>
                  <a:spLocks noChangeShapeType="1"/>
                </p:cNvSpPr>
                <p:nvPr/>
              </p:nvSpPr>
              <p:spPr bwMode="auto">
                <a:xfrm>
                  <a:off x="2187" y="18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0" name="Line 4320"/>
                <p:cNvSpPr>
                  <a:spLocks noChangeShapeType="1"/>
                </p:cNvSpPr>
                <p:nvPr/>
              </p:nvSpPr>
              <p:spPr bwMode="auto">
                <a:xfrm>
                  <a:off x="2208" y="18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1" name="Line 4321"/>
                <p:cNvSpPr>
                  <a:spLocks noChangeShapeType="1"/>
                </p:cNvSpPr>
                <p:nvPr/>
              </p:nvSpPr>
              <p:spPr bwMode="auto">
                <a:xfrm>
                  <a:off x="2230" y="18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2" name="Line 4322"/>
                <p:cNvSpPr>
                  <a:spLocks noChangeShapeType="1"/>
                </p:cNvSpPr>
                <p:nvPr/>
              </p:nvSpPr>
              <p:spPr bwMode="auto">
                <a:xfrm>
                  <a:off x="2251" y="188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3" name="Line 4323"/>
                <p:cNvSpPr>
                  <a:spLocks noChangeShapeType="1"/>
                </p:cNvSpPr>
                <p:nvPr/>
              </p:nvSpPr>
              <p:spPr bwMode="auto">
                <a:xfrm>
                  <a:off x="2219" y="189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4" name="Line 4324"/>
                <p:cNvSpPr>
                  <a:spLocks noChangeShapeType="1"/>
                </p:cNvSpPr>
                <p:nvPr/>
              </p:nvSpPr>
              <p:spPr bwMode="auto">
                <a:xfrm flipV="1">
                  <a:off x="1792" y="2398"/>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5" name="Line 4325"/>
                <p:cNvSpPr>
                  <a:spLocks noChangeShapeType="1"/>
                </p:cNvSpPr>
                <p:nvPr/>
              </p:nvSpPr>
              <p:spPr bwMode="auto">
                <a:xfrm flipV="1">
                  <a:off x="1804" y="2389"/>
                  <a:ext cx="2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06" name="Freeform 4326"/>
                <p:cNvSpPr>
                  <a:spLocks/>
                </p:cNvSpPr>
                <p:nvPr/>
              </p:nvSpPr>
              <p:spPr bwMode="auto">
                <a:xfrm>
                  <a:off x="1733" y="2794"/>
                  <a:ext cx="5" cy="7"/>
                </a:xfrm>
                <a:custGeom>
                  <a:avLst/>
                  <a:gdLst>
                    <a:gd name="T0" fmla="*/ 23 w 29"/>
                    <a:gd name="T1" fmla="*/ 0 h 42"/>
                    <a:gd name="T2" fmla="*/ 16 w 29"/>
                    <a:gd name="T3" fmla="*/ 0 h 42"/>
                    <a:gd name="T4" fmla="*/ 0 w 29"/>
                    <a:gd name="T5" fmla="*/ 42 h 42"/>
                    <a:gd name="T6" fmla="*/ 7 w 29"/>
                    <a:gd name="T7" fmla="*/ 42 h 42"/>
                    <a:gd name="T8" fmla="*/ 11 w 29"/>
                    <a:gd name="T9" fmla="*/ 30 h 42"/>
                    <a:gd name="T10" fmla="*/ 29 w 29"/>
                    <a:gd name="T11" fmla="*/ 30 h 42"/>
                    <a:gd name="T12" fmla="*/ 12 w 29"/>
                    <a:gd name="T13" fmla="*/ 25 h 42"/>
                    <a:gd name="T14" fmla="*/ 17 w 29"/>
                    <a:gd name="T15" fmla="*/ 13 h 42"/>
                    <a:gd name="T16" fmla="*/ 18 w 29"/>
                    <a:gd name="T17" fmla="*/ 11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6" y="0"/>
                      </a:lnTo>
                      <a:lnTo>
                        <a:pt x="0" y="42"/>
                      </a:lnTo>
                      <a:lnTo>
                        <a:pt x="7" y="42"/>
                      </a:lnTo>
                      <a:lnTo>
                        <a:pt x="11" y="30"/>
                      </a:lnTo>
                      <a:lnTo>
                        <a:pt x="29" y="30"/>
                      </a:lnTo>
                      <a:lnTo>
                        <a:pt x="12" y="25"/>
                      </a:lnTo>
                      <a:lnTo>
                        <a:pt x="17" y="13"/>
                      </a:lnTo>
                      <a:lnTo>
                        <a:pt x="18" y="11"/>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7" name="Freeform 4327"/>
                <p:cNvSpPr>
                  <a:spLocks/>
                </p:cNvSpPr>
                <p:nvPr/>
              </p:nvSpPr>
              <p:spPr bwMode="auto">
                <a:xfrm>
                  <a:off x="1735" y="2794"/>
                  <a:ext cx="5" cy="7"/>
                </a:xfrm>
                <a:custGeom>
                  <a:avLst/>
                  <a:gdLst>
                    <a:gd name="T0" fmla="*/ 11 w 28"/>
                    <a:gd name="T1" fmla="*/ 0 h 42"/>
                    <a:gd name="T2" fmla="*/ 7 w 28"/>
                    <a:gd name="T3" fmla="*/ 4 h 42"/>
                    <a:gd name="T4" fmla="*/ 8 w 28"/>
                    <a:gd name="T5" fmla="*/ 9 h 42"/>
                    <a:gd name="T6" fmla="*/ 9 w 28"/>
                    <a:gd name="T7" fmla="*/ 12 h 42"/>
                    <a:gd name="T8" fmla="*/ 12 w 28"/>
                    <a:gd name="T9" fmla="*/ 17 h 42"/>
                    <a:gd name="T10" fmla="*/ 15 w 28"/>
                    <a:gd name="T11" fmla="*/ 25 h 42"/>
                    <a:gd name="T12" fmla="*/ 0 w 28"/>
                    <a:gd name="T13" fmla="*/ 25 h 42"/>
                    <a:gd name="T14" fmla="*/ 17 w 28"/>
                    <a:gd name="T15" fmla="*/ 30 h 42"/>
                    <a:gd name="T16" fmla="*/ 21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7" y="4"/>
                      </a:lnTo>
                      <a:lnTo>
                        <a:pt x="8" y="9"/>
                      </a:lnTo>
                      <a:lnTo>
                        <a:pt x="9" y="12"/>
                      </a:lnTo>
                      <a:lnTo>
                        <a:pt x="12" y="17"/>
                      </a:lnTo>
                      <a:lnTo>
                        <a:pt x="15" y="25"/>
                      </a:lnTo>
                      <a:lnTo>
                        <a:pt x="0" y="25"/>
                      </a:lnTo>
                      <a:lnTo>
                        <a:pt x="17" y="30"/>
                      </a:lnTo>
                      <a:lnTo>
                        <a:pt x="21"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8" name="Freeform 4328"/>
                <p:cNvSpPr>
                  <a:spLocks/>
                </p:cNvSpPr>
                <p:nvPr/>
              </p:nvSpPr>
              <p:spPr bwMode="auto">
                <a:xfrm>
                  <a:off x="1743" y="2794"/>
                  <a:ext cx="4" cy="7"/>
                </a:xfrm>
                <a:custGeom>
                  <a:avLst/>
                  <a:gdLst>
                    <a:gd name="T0" fmla="*/ 22 w 22"/>
                    <a:gd name="T1" fmla="*/ 0 h 42"/>
                    <a:gd name="T2" fmla="*/ 17 w 22"/>
                    <a:gd name="T3" fmla="*/ 0 h 42"/>
                    <a:gd name="T4" fmla="*/ 5 w 22"/>
                    <a:gd name="T5" fmla="*/ 31 h 42"/>
                    <a:gd name="T6" fmla="*/ 5 w 22"/>
                    <a:gd name="T7" fmla="*/ 33 h 42"/>
                    <a:gd name="T8" fmla="*/ 3 w 22"/>
                    <a:gd name="T9" fmla="*/ 38 h 42"/>
                    <a:gd name="T10" fmla="*/ 3 w 22"/>
                    <a:gd name="T11" fmla="*/ 38 h 42"/>
                    <a:gd name="T12" fmla="*/ 0 w 22"/>
                    <a:gd name="T13" fmla="*/ 42 h 42"/>
                    <a:gd name="T14" fmla="*/ 6 w 22"/>
                    <a:gd name="T15" fmla="*/ 42 h 42"/>
                    <a:gd name="T16" fmla="*/ 22 w 22"/>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2">
                      <a:moveTo>
                        <a:pt x="22" y="0"/>
                      </a:moveTo>
                      <a:lnTo>
                        <a:pt x="17" y="0"/>
                      </a:lnTo>
                      <a:lnTo>
                        <a:pt x="5" y="31"/>
                      </a:lnTo>
                      <a:lnTo>
                        <a:pt x="5" y="33"/>
                      </a:lnTo>
                      <a:lnTo>
                        <a:pt x="3" y="38"/>
                      </a:lnTo>
                      <a:lnTo>
                        <a:pt x="3" y="38"/>
                      </a:lnTo>
                      <a:lnTo>
                        <a:pt x="0" y="42"/>
                      </a:lnTo>
                      <a:lnTo>
                        <a:pt x="6" y="42"/>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09" name="Freeform 4329"/>
                <p:cNvSpPr>
                  <a:spLocks/>
                </p:cNvSpPr>
                <p:nvPr/>
              </p:nvSpPr>
              <p:spPr bwMode="auto">
                <a:xfrm>
                  <a:off x="1740" y="2794"/>
                  <a:ext cx="3" cy="7"/>
                </a:xfrm>
                <a:custGeom>
                  <a:avLst/>
                  <a:gdLst>
                    <a:gd name="T0" fmla="*/ 5 w 19"/>
                    <a:gd name="T1" fmla="*/ 0 h 42"/>
                    <a:gd name="T2" fmla="*/ 0 w 19"/>
                    <a:gd name="T3" fmla="*/ 0 h 42"/>
                    <a:gd name="T4" fmla="*/ 16 w 19"/>
                    <a:gd name="T5" fmla="*/ 42 h 42"/>
                    <a:gd name="T6" fmla="*/ 19 w 19"/>
                    <a:gd name="T7" fmla="*/ 38 h 42"/>
                    <a:gd name="T8" fmla="*/ 19 w 19"/>
                    <a:gd name="T9" fmla="*/ 36 h 42"/>
                    <a:gd name="T10" fmla="*/ 17 w 19"/>
                    <a:gd name="T11" fmla="*/ 31 h 42"/>
                    <a:gd name="T12" fmla="*/ 5 w 19"/>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9" h="42">
                      <a:moveTo>
                        <a:pt x="5" y="0"/>
                      </a:moveTo>
                      <a:lnTo>
                        <a:pt x="0" y="0"/>
                      </a:lnTo>
                      <a:lnTo>
                        <a:pt x="16" y="42"/>
                      </a:lnTo>
                      <a:lnTo>
                        <a:pt x="19" y="38"/>
                      </a:lnTo>
                      <a:lnTo>
                        <a:pt x="19" y="36"/>
                      </a:lnTo>
                      <a:lnTo>
                        <a:pt x="17" y="3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0" name="Rectangle 4330"/>
                <p:cNvSpPr>
                  <a:spLocks noChangeArrowheads="1"/>
                </p:cNvSpPr>
                <p:nvPr/>
              </p:nvSpPr>
              <p:spPr bwMode="auto">
                <a:xfrm>
                  <a:off x="1748" y="280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1" name="Freeform 4331"/>
                <p:cNvSpPr>
                  <a:spLocks/>
                </p:cNvSpPr>
                <p:nvPr/>
              </p:nvSpPr>
              <p:spPr bwMode="auto">
                <a:xfrm>
                  <a:off x="1753" y="2794"/>
                  <a:ext cx="4" cy="7"/>
                </a:xfrm>
                <a:custGeom>
                  <a:avLst/>
                  <a:gdLst>
                    <a:gd name="T0" fmla="*/ 6 w 27"/>
                    <a:gd name="T1" fmla="*/ 0 h 42"/>
                    <a:gd name="T2" fmla="*/ 0 w 27"/>
                    <a:gd name="T3" fmla="*/ 0 h 42"/>
                    <a:gd name="T4" fmla="*/ 0 w 27"/>
                    <a:gd name="T5" fmla="*/ 42 h 42"/>
                    <a:gd name="T6" fmla="*/ 27 w 27"/>
                    <a:gd name="T7" fmla="*/ 42 h 42"/>
                    <a:gd name="T8" fmla="*/ 27 w 27"/>
                    <a:gd name="T9" fmla="*/ 37 h 42"/>
                    <a:gd name="T10" fmla="*/ 7 w 27"/>
                    <a:gd name="T11" fmla="*/ 37 h 42"/>
                    <a:gd name="T12" fmla="*/ 6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6" y="0"/>
                      </a:moveTo>
                      <a:lnTo>
                        <a:pt x="0" y="0"/>
                      </a:lnTo>
                      <a:lnTo>
                        <a:pt x="0" y="42"/>
                      </a:lnTo>
                      <a:lnTo>
                        <a:pt x="27" y="42"/>
                      </a:lnTo>
                      <a:lnTo>
                        <a:pt x="27" y="37"/>
                      </a:lnTo>
                      <a:lnTo>
                        <a:pt x="7"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2" name="Freeform 4332"/>
                <p:cNvSpPr>
                  <a:spLocks/>
                </p:cNvSpPr>
                <p:nvPr/>
              </p:nvSpPr>
              <p:spPr bwMode="auto">
                <a:xfrm>
                  <a:off x="1758" y="2794"/>
                  <a:ext cx="4" cy="7"/>
                </a:xfrm>
                <a:custGeom>
                  <a:avLst/>
                  <a:gdLst>
                    <a:gd name="T0" fmla="*/ 23 w 29"/>
                    <a:gd name="T1" fmla="*/ 0 h 42"/>
                    <a:gd name="T2" fmla="*/ 17 w 29"/>
                    <a:gd name="T3" fmla="*/ 0 h 42"/>
                    <a:gd name="T4" fmla="*/ 0 w 29"/>
                    <a:gd name="T5" fmla="*/ 42 h 42"/>
                    <a:gd name="T6" fmla="*/ 7 w 29"/>
                    <a:gd name="T7" fmla="*/ 42 h 42"/>
                    <a:gd name="T8" fmla="*/ 11 w 29"/>
                    <a:gd name="T9" fmla="*/ 30 h 42"/>
                    <a:gd name="T10" fmla="*/ 29 w 29"/>
                    <a:gd name="T11" fmla="*/ 30 h 42"/>
                    <a:gd name="T12" fmla="*/ 13 w 29"/>
                    <a:gd name="T13" fmla="*/ 24 h 42"/>
                    <a:gd name="T14" fmla="*/ 17 w 29"/>
                    <a:gd name="T15" fmla="*/ 12 h 42"/>
                    <a:gd name="T16" fmla="*/ 18 w 29"/>
                    <a:gd name="T17" fmla="*/ 9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7" y="42"/>
                      </a:lnTo>
                      <a:lnTo>
                        <a:pt x="11" y="30"/>
                      </a:lnTo>
                      <a:lnTo>
                        <a:pt x="29" y="30"/>
                      </a:lnTo>
                      <a:lnTo>
                        <a:pt x="13" y="24"/>
                      </a:lnTo>
                      <a:lnTo>
                        <a:pt x="17" y="12"/>
                      </a:lnTo>
                      <a:lnTo>
                        <a:pt x="18" y="9"/>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3" name="Freeform 4333"/>
                <p:cNvSpPr>
                  <a:spLocks/>
                </p:cNvSpPr>
                <p:nvPr/>
              </p:nvSpPr>
              <p:spPr bwMode="auto">
                <a:xfrm>
                  <a:off x="1760" y="2794"/>
                  <a:ext cx="4" cy="7"/>
                </a:xfrm>
                <a:custGeom>
                  <a:avLst/>
                  <a:gdLst>
                    <a:gd name="T0" fmla="*/ 10 w 28"/>
                    <a:gd name="T1" fmla="*/ 0 h 42"/>
                    <a:gd name="T2" fmla="*/ 6 w 28"/>
                    <a:gd name="T3" fmla="*/ 4 h 42"/>
                    <a:gd name="T4" fmla="*/ 8 w 28"/>
                    <a:gd name="T5" fmla="*/ 8 h 42"/>
                    <a:gd name="T6" fmla="*/ 10 w 28"/>
                    <a:gd name="T7" fmla="*/ 12 h 42"/>
                    <a:gd name="T8" fmla="*/ 11 w 28"/>
                    <a:gd name="T9" fmla="*/ 17 h 42"/>
                    <a:gd name="T10" fmla="*/ 14 w 28"/>
                    <a:gd name="T11" fmla="*/ 24 h 42"/>
                    <a:gd name="T12" fmla="*/ 0 w 28"/>
                    <a:gd name="T13" fmla="*/ 24 h 42"/>
                    <a:gd name="T14" fmla="*/ 16 w 28"/>
                    <a:gd name="T15" fmla="*/ 30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6" y="4"/>
                      </a:lnTo>
                      <a:lnTo>
                        <a:pt x="8" y="8"/>
                      </a:lnTo>
                      <a:lnTo>
                        <a:pt x="10" y="12"/>
                      </a:lnTo>
                      <a:lnTo>
                        <a:pt x="11" y="17"/>
                      </a:lnTo>
                      <a:lnTo>
                        <a:pt x="14" y="24"/>
                      </a:lnTo>
                      <a:lnTo>
                        <a:pt x="0" y="24"/>
                      </a:lnTo>
                      <a:lnTo>
                        <a:pt x="16" y="30"/>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4" name="Freeform 4334"/>
                <p:cNvSpPr>
                  <a:spLocks/>
                </p:cNvSpPr>
                <p:nvPr/>
              </p:nvSpPr>
              <p:spPr bwMode="auto">
                <a:xfrm>
                  <a:off x="1767" y="2793"/>
                  <a:ext cx="4" cy="8"/>
                </a:xfrm>
                <a:custGeom>
                  <a:avLst/>
                  <a:gdLst>
                    <a:gd name="T0" fmla="*/ 22 w 22"/>
                    <a:gd name="T1" fmla="*/ 0 h 43"/>
                    <a:gd name="T2" fmla="*/ 16 w 22"/>
                    <a:gd name="T3" fmla="*/ 0 h 43"/>
                    <a:gd name="T4" fmla="*/ 4 w 22"/>
                    <a:gd name="T5" fmla="*/ 32 h 43"/>
                    <a:gd name="T6" fmla="*/ 4 w 22"/>
                    <a:gd name="T7" fmla="*/ 33 h 43"/>
                    <a:gd name="T8" fmla="*/ 2 w 22"/>
                    <a:gd name="T9" fmla="*/ 38 h 43"/>
                    <a:gd name="T10" fmla="*/ 2 w 22"/>
                    <a:gd name="T11" fmla="*/ 38 h 43"/>
                    <a:gd name="T12" fmla="*/ 0 w 22"/>
                    <a:gd name="T13" fmla="*/ 43 h 43"/>
                    <a:gd name="T14" fmla="*/ 5 w 22"/>
                    <a:gd name="T15" fmla="*/ 43 h 43"/>
                    <a:gd name="T16" fmla="*/ 22 w 2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2" y="0"/>
                      </a:moveTo>
                      <a:lnTo>
                        <a:pt x="16" y="0"/>
                      </a:lnTo>
                      <a:lnTo>
                        <a:pt x="4" y="32"/>
                      </a:lnTo>
                      <a:lnTo>
                        <a:pt x="4" y="33"/>
                      </a:lnTo>
                      <a:lnTo>
                        <a:pt x="2" y="38"/>
                      </a:lnTo>
                      <a:lnTo>
                        <a:pt x="2" y="38"/>
                      </a:lnTo>
                      <a:lnTo>
                        <a:pt x="0" y="43"/>
                      </a:lnTo>
                      <a:lnTo>
                        <a:pt x="5" y="4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5" name="Freeform 4335"/>
                <p:cNvSpPr>
                  <a:spLocks/>
                </p:cNvSpPr>
                <p:nvPr/>
              </p:nvSpPr>
              <p:spPr bwMode="auto">
                <a:xfrm>
                  <a:off x="1764" y="2793"/>
                  <a:ext cx="4" cy="8"/>
                </a:xfrm>
                <a:custGeom>
                  <a:avLst/>
                  <a:gdLst>
                    <a:gd name="T0" fmla="*/ 6 w 19"/>
                    <a:gd name="T1" fmla="*/ 0 h 43"/>
                    <a:gd name="T2" fmla="*/ 0 w 19"/>
                    <a:gd name="T3" fmla="*/ 0 h 43"/>
                    <a:gd name="T4" fmla="*/ 17 w 19"/>
                    <a:gd name="T5" fmla="*/ 43 h 43"/>
                    <a:gd name="T6" fmla="*/ 19 w 19"/>
                    <a:gd name="T7" fmla="*/ 38 h 43"/>
                    <a:gd name="T8" fmla="*/ 19 w 19"/>
                    <a:gd name="T9" fmla="*/ 37 h 43"/>
                    <a:gd name="T10" fmla="*/ 17 w 19"/>
                    <a:gd name="T11" fmla="*/ 32 h 43"/>
                    <a:gd name="T12" fmla="*/ 6 w 1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9" h="43">
                      <a:moveTo>
                        <a:pt x="6" y="0"/>
                      </a:moveTo>
                      <a:lnTo>
                        <a:pt x="0" y="0"/>
                      </a:lnTo>
                      <a:lnTo>
                        <a:pt x="17" y="43"/>
                      </a:lnTo>
                      <a:lnTo>
                        <a:pt x="19" y="38"/>
                      </a:lnTo>
                      <a:lnTo>
                        <a:pt x="19" y="37"/>
                      </a:lnTo>
                      <a:lnTo>
                        <a:pt x="17" y="3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6" name="Freeform 4336"/>
                <p:cNvSpPr>
                  <a:spLocks/>
                </p:cNvSpPr>
                <p:nvPr/>
              </p:nvSpPr>
              <p:spPr bwMode="auto">
                <a:xfrm>
                  <a:off x="1771" y="2793"/>
                  <a:ext cx="5" cy="8"/>
                </a:xfrm>
                <a:custGeom>
                  <a:avLst/>
                  <a:gdLst>
                    <a:gd name="T0" fmla="*/ 22 w 29"/>
                    <a:gd name="T1" fmla="*/ 0 h 43"/>
                    <a:gd name="T2" fmla="*/ 16 w 29"/>
                    <a:gd name="T3" fmla="*/ 0 h 43"/>
                    <a:gd name="T4" fmla="*/ 0 w 29"/>
                    <a:gd name="T5" fmla="*/ 43 h 43"/>
                    <a:gd name="T6" fmla="*/ 6 w 29"/>
                    <a:gd name="T7" fmla="*/ 43 h 43"/>
                    <a:gd name="T8" fmla="*/ 11 w 29"/>
                    <a:gd name="T9" fmla="*/ 30 h 43"/>
                    <a:gd name="T10" fmla="*/ 29 w 29"/>
                    <a:gd name="T11" fmla="*/ 30 h 43"/>
                    <a:gd name="T12" fmla="*/ 13 w 29"/>
                    <a:gd name="T13" fmla="*/ 25 h 43"/>
                    <a:gd name="T14" fmla="*/ 17 w 29"/>
                    <a:gd name="T15" fmla="*/ 13 h 43"/>
                    <a:gd name="T16" fmla="*/ 18 w 29"/>
                    <a:gd name="T17" fmla="*/ 10 h 43"/>
                    <a:gd name="T18" fmla="*/ 19 w 29"/>
                    <a:gd name="T19" fmla="*/ 4 h 43"/>
                    <a:gd name="T20" fmla="*/ 19 w 29"/>
                    <a:gd name="T21" fmla="*/ 4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6" y="43"/>
                      </a:lnTo>
                      <a:lnTo>
                        <a:pt x="11" y="30"/>
                      </a:lnTo>
                      <a:lnTo>
                        <a:pt x="29" y="30"/>
                      </a:lnTo>
                      <a:lnTo>
                        <a:pt x="13" y="25"/>
                      </a:lnTo>
                      <a:lnTo>
                        <a:pt x="17" y="13"/>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7" name="Freeform 4337"/>
                <p:cNvSpPr>
                  <a:spLocks/>
                </p:cNvSpPr>
                <p:nvPr/>
              </p:nvSpPr>
              <p:spPr bwMode="auto">
                <a:xfrm>
                  <a:off x="1773" y="2793"/>
                  <a:ext cx="5" cy="8"/>
                </a:xfrm>
                <a:custGeom>
                  <a:avLst/>
                  <a:gdLst>
                    <a:gd name="T0" fmla="*/ 9 w 28"/>
                    <a:gd name="T1" fmla="*/ 0 h 42"/>
                    <a:gd name="T2" fmla="*/ 6 w 28"/>
                    <a:gd name="T3" fmla="*/ 4 h 42"/>
                    <a:gd name="T4" fmla="*/ 8 w 28"/>
                    <a:gd name="T5" fmla="*/ 9 h 42"/>
                    <a:gd name="T6" fmla="*/ 9 w 28"/>
                    <a:gd name="T7" fmla="*/ 12 h 42"/>
                    <a:gd name="T8" fmla="*/ 11 w 28"/>
                    <a:gd name="T9" fmla="*/ 17 h 42"/>
                    <a:gd name="T10" fmla="*/ 14 w 28"/>
                    <a:gd name="T11" fmla="*/ 25 h 42"/>
                    <a:gd name="T12" fmla="*/ 0 w 28"/>
                    <a:gd name="T13" fmla="*/ 25 h 42"/>
                    <a:gd name="T14" fmla="*/ 16 w 28"/>
                    <a:gd name="T15" fmla="*/ 30 h 42"/>
                    <a:gd name="T16" fmla="*/ 21 w 28"/>
                    <a:gd name="T17" fmla="*/ 42 h 42"/>
                    <a:gd name="T18" fmla="*/ 28 w 28"/>
                    <a:gd name="T19" fmla="*/ 42 h 42"/>
                    <a:gd name="T20" fmla="*/ 9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9" y="0"/>
                      </a:moveTo>
                      <a:lnTo>
                        <a:pt x="6" y="4"/>
                      </a:lnTo>
                      <a:lnTo>
                        <a:pt x="8" y="9"/>
                      </a:lnTo>
                      <a:lnTo>
                        <a:pt x="9" y="12"/>
                      </a:lnTo>
                      <a:lnTo>
                        <a:pt x="11" y="17"/>
                      </a:lnTo>
                      <a:lnTo>
                        <a:pt x="14" y="25"/>
                      </a:lnTo>
                      <a:lnTo>
                        <a:pt x="0" y="25"/>
                      </a:lnTo>
                      <a:lnTo>
                        <a:pt x="16" y="30"/>
                      </a:lnTo>
                      <a:lnTo>
                        <a:pt x="21" y="42"/>
                      </a:lnTo>
                      <a:lnTo>
                        <a:pt x="28" y="4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8" name="Freeform 4338"/>
                <p:cNvSpPr>
                  <a:spLocks/>
                </p:cNvSpPr>
                <p:nvPr/>
              </p:nvSpPr>
              <p:spPr bwMode="auto">
                <a:xfrm>
                  <a:off x="1778" y="2793"/>
                  <a:ext cx="5" cy="8"/>
                </a:xfrm>
                <a:custGeom>
                  <a:avLst/>
                  <a:gdLst>
                    <a:gd name="T0" fmla="*/ 5 w 26"/>
                    <a:gd name="T1" fmla="*/ 0 h 42"/>
                    <a:gd name="T2" fmla="*/ 0 w 26"/>
                    <a:gd name="T3" fmla="*/ 0 h 42"/>
                    <a:gd name="T4" fmla="*/ 0 w 26"/>
                    <a:gd name="T5" fmla="*/ 42 h 42"/>
                    <a:gd name="T6" fmla="*/ 26 w 26"/>
                    <a:gd name="T7" fmla="*/ 42 h 42"/>
                    <a:gd name="T8" fmla="*/ 26 w 26"/>
                    <a:gd name="T9" fmla="*/ 38 h 42"/>
                    <a:gd name="T10" fmla="*/ 5 w 26"/>
                    <a:gd name="T11" fmla="*/ 38 h 42"/>
                    <a:gd name="T12" fmla="*/ 5 w 2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6" h="42">
                      <a:moveTo>
                        <a:pt x="5" y="0"/>
                      </a:moveTo>
                      <a:lnTo>
                        <a:pt x="0" y="0"/>
                      </a:lnTo>
                      <a:lnTo>
                        <a:pt x="0" y="42"/>
                      </a:lnTo>
                      <a:lnTo>
                        <a:pt x="26" y="42"/>
                      </a:lnTo>
                      <a:lnTo>
                        <a:pt x="26"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19" name="Freeform 4339"/>
                <p:cNvSpPr>
                  <a:spLocks/>
                </p:cNvSpPr>
                <p:nvPr/>
              </p:nvSpPr>
              <p:spPr bwMode="auto">
                <a:xfrm>
                  <a:off x="1784" y="2793"/>
                  <a:ext cx="4" cy="8"/>
                </a:xfrm>
                <a:custGeom>
                  <a:avLst/>
                  <a:gdLst>
                    <a:gd name="T0" fmla="*/ 5 w 26"/>
                    <a:gd name="T1" fmla="*/ 0 h 42"/>
                    <a:gd name="T2" fmla="*/ 0 w 26"/>
                    <a:gd name="T3" fmla="*/ 0 h 42"/>
                    <a:gd name="T4" fmla="*/ 0 w 26"/>
                    <a:gd name="T5" fmla="*/ 42 h 42"/>
                    <a:gd name="T6" fmla="*/ 26 w 26"/>
                    <a:gd name="T7" fmla="*/ 42 h 42"/>
                    <a:gd name="T8" fmla="*/ 26 w 26"/>
                    <a:gd name="T9" fmla="*/ 37 h 42"/>
                    <a:gd name="T10" fmla="*/ 5 w 26"/>
                    <a:gd name="T11" fmla="*/ 38 h 42"/>
                    <a:gd name="T12" fmla="*/ 5 w 2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6" h="42">
                      <a:moveTo>
                        <a:pt x="5" y="0"/>
                      </a:moveTo>
                      <a:lnTo>
                        <a:pt x="0" y="0"/>
                      </a:lnTo>
                      <a:lnTo>
                        <a:pt x="0" y="42"/>
                      </a:lnTo>
                      <a:lnTo>
                        <a:pt x="26" y="42"/>
                      </a:lnTo>
                      <a:lnTo>
                        <a:pt x="26" y="37"/>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0" name="Freeform 4340"/>
                <p:cNvSpPr>
                  <a:spLocks/>
                </p:cNvSpPr>
                <p:nvPr/>
              </p:nvSpPr>
              <p:spPr bwMode="auto">
                <a:xfrm>
                  <a:off x="1789" y="2793"/>
                  <a:ext cx="6" cy="8"/>
                </a:xfrm>
                <a:custGeom>
                  <a:avLst/>
                  <a:gdLst>
                    <a:gd name="T0" fmla="*/ 31 w 33"/>
                    <a:gd name="T1" fmla="*/ 0 h 42"/>
                    <a:gd name="T2" fmla="*/ 0 w 33"/>
                    <a:gd name="T3" fmla="*/ 0 h 42"/>
                    <a:gd name="T4" fmla="*/ 1 w 33"/>
                    <a:gd name="T5" fmla="*/ 42 h 42"/>
                    <a:gd name="T6" fmla="*/ 33 w 33"/>
                    <a:gd name="T7" fmla="*/ 42 h 42"/>
                    <a:gd name="T8" fmla="*/ 33 w 33"/>
                    <a:gd name="T9" fmla="*/ 37 h 42"/>
                    <a:gd name="T10" fmla="*/ 6 w 33"/>
                    <a:gd name="T11" fmla="*/ 37 h 42"/>
                    <a:gd name="T12" fmla="*/ 6 w 33"/>
                    <a:gd name="T13" fmla="*/ 23 h 42"/>
                    <a:gd name="T14" fmla="*/ 30 w 33"/>
                    <a:gd name="T15" fmla="*/ 23 h 42"/>
                    <a:gd name="T16" fmla="*/ 30 w 33"/>
                    <a:gd name="T17" fmla="*/ 18 h 42"/>
                    <a:gd name="T18" fmla="*/ 6 w 33"/>
                    <a:gd name="T19" fmla="*/ 18 h 42"/>
                    <a:gd name="T20" fmla="*/ 6 w 33"/>
                    <a:gd name="T21" fmla="*/ 5 h 42"/>
                    <a:gd name="T22" fmla="*/ 32 w 33"/>
                    <a:gd name="T23" fmla="*/ 5 h 42"/>
                    <a:gd name="T24" fmla="*/ 31 w 33"/>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2">
                      <a:moveTo>
                        <a:pt x="31" y="0"/>
                      </a:moveTo>
                      <a:lnTo>
                        <a:pt x="0" y="0"/>
                      </a:lnTo>
                      <a:lnTo>
                        <a:pt x="1" y="42"/>
                      </a:lnTo>
                      <a:lnTo>
                        <a:pt x="33" y="42"/>
                      </a:lnTo>
                      <a:lnTo>
                        <a:pt x="33" y="37"/>
                      </a:lnTo>
                      <a:lnTo>
                        <a:pt x="6" y="37"/>
                      </a:lnTo>
                      <a:lnTo>
                        <a:pt x="6" y="23"/>
                      </a:lnTo>
                      <a:lnTo>
                        <a:pt x="30" y="23"/>
                      </a:lnTo>
                      <a:lnTo>
                        <a:pt x="30" y="18"/>
                      </a:lnTo>
                      <a:lnTo>
                        <a:pt x="6" y="18"/>
                      </a:lnTo>
                      <a:lnTo>
                        <a:pt x="6" y="5"/>
                      </a:lnTo>
                      <a:lnTo>
                        <a:pt x="32"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21" name="Line 4341"/>
                <p:cNvSpPr>
                  <a:spLocks noChangeShapeType="1"/>
                </p:cNvSpPr>
                <p:nvPr/>
              </p:nvSpPr>
              <p:spPr bwMode="auto">
                <a:xfrm flipH="1">
                  <a:off x="1656" y="3087"/>
                  <a:ext cx="32"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2" name="Line 4342"/>
                <p:cNvSpPr>
                  <a:spLocks noChangeShapeType="1"/>
                </p:cNvSpPr>
                <p:nvPr/>
              </p:nvSpPr>
              <p:spPr bwMode="auto">
                <a:xfrm flipV="1">
                  <a:off x="2455" y="308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3" name="Line 4343"/>
                <p:cNvSpPr>
                  <a:spLocks noChangeShapeType="1"/>
                </p:cNvSpPr>
                <p:nvPr/>
              </p:nvSpPr>
              <p:spPr bwMode="auto">
                <a:xfrm flipV="1">
                  <a:off x="2458" y="2799"/>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4" name="Line 4344"/>
                <p:cNvSpPr>
                  <a:spLocks noChangeShapeType="1"/>
                </p:cNvSpPr>
                <p:nvPr/>
              </p:nvSpPr>
              <p:spPr bwMode="auto">
                <a:xfrm flipV="1">
                  <a:off x="2458"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5" name="Line 4345"/>
                <p:cNvSpPr>
                  <a:spLocks noChangeShapeType="1"/>
                </p:cNvSpPr>
                <p:nvPr/>
              </p:nvSpPr>
              <p:spPr bwMode="auto">
                <a:xfrm flipH="1">
                  <a:off x="2458" y="3070"/>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6" name="Line 4346"/>
                <p:cNvSpPr>
                  <a:spLocks noChangeShapeType="1"/>
                </p:cNvSpPr>
                <p:nvPr/>
              </p:nvSpPr>
              <p:spPr bwMode="auto">
                <a:xfrm flipV="1">
                  <a:off x="2459" y="3077"/>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7" name="Line 4347"/>
                <p:cNvSpPr>
                  <a:spLocks noChangeShapeType="1"/>
                </p:cNvSpPr>
                <p:nvPr/>
              </p:nvSpPr>
              <p:spPr bwMode="auto">
                <a:xfrm flipH="1">
                  <a:off x="2455" y="297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8" name="Line 4348"/>
                <p:cNvSpPr>
                  <a:spLocks noChangeShapeType="1"/>
                </p:cNvSpPr>
                <p:nvPr/>
              </p:nvSpPr>
              <p:spPr bwMode="auto">
                <a:xfrm flipH="1">
                  <a:off x="2455" y="306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29" name="Line 4349"/>
                <p:cNvSpPr>
                  <a:spLocks noChangeShapeType="1"/>
                </p:cNvSpPr>
                <p:nvPr/>
              </p:nvSpPr>
              <p:spPr bwMode="auto">
                <a:xfrm flipV="1">
                  <a:off x="2455" y="29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0" name="Line 4350"/>
                <p:cNvSpPr>
                  <a:spLocks noChangeShapeType="1"/>
                </p:cNvSpPr>
                <p:nvPr/>
              </p:nvSpPr>
              <p:spPr bwMode="auto">
                <a:xfrm flipV="1">
                  <a:off x="2454" y="2905"/>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1" name="Line 4351"/>
                <p:cNvSpPr>
                  <a:spLocks noChangeShapeType="1"/>
                </p:cNvSpPr>
                <p:nvPr/>
              </p:nvSpPr>
              <p:spPr bwMode="auto">
                <a:xfrm flipV="1">
                  <a:off x="2454" y="282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2" name="Line 4352"/>
                <p:cNvSpPr>
                  <a:spLocks noChangeShapeType="1"/>
                </p:cNvSpPr>
                <p:nvPr/>
              </p:nvSpPr>
              <p:spPr bwMode="auto">
                <a:xfrm flipH="1">
                  <a:off x="2454" y="289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3" name="Line 4353"/>
                <p:cNvSpPr>
                  <a:spLocks noChangeShapeType="1"/>
                </p:cNvSpPr>
                <p:nvPr/>
              </p:nvSpPr>
              <p:spPr bwMode="auto">
                <a:xfrm flipH="1">
                  <a:off x="2402" y="2422"/>
                  <a:ext cx="1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4" name="Line 4354"/>
                <p:cNvSpPr>
                  <a:spLocks noChangeShapeType="1"/>
                </p:cNvSpPr>
                <p:nvPr/>
              </p:nvSpPr>
              <p:spPr bwMode="auto">
                <a:xfrm flipV="1">
                  <a:off x="2454" y="27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5" name="Line 4355"/>
                <p:cNvSpPr>
                  <a:spLocks noChangeShapeType="1"/>
                </p:cNvSpPr>
                <p:nvPr/>
              </p:nvSpPr>
              <p:spPr bwMode="auto">
                <a:xfrm flipV="1">
                  <a:off x="2492" y="2566"/>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6" name="Line 4356"/>
                <p:cNvSpPr>
                  <a:spLocks noChangeShapeType="1"/>
                </p:cNvSpPr>
                <p:nvPr/>
              </p:nvSpPr>
              <p:spPr bwMode="auto">
                <a:xfrm flipH="1">
                  <a:off x="2492" y="2434"/>
                  <a:ext cx="3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7" name="Line 4357"/>
                <p:cNvSpPr>
                  <a:spLocks noChangeShapeType="1"/>
                </p:cNvSpPr>
                <p:nvPr/>
              </p:nvSpPr>
              <p:spPr bwMode="auto">
                <a:xfrm flipV="1">
                  <a:off x="2453" y="258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8" name="Line 4358"/>
                <p:cNvSpPr>
                  <a:spLocks noChangeShapeType="1"/>
                </p:cNvSpPr>
                <p:nvPr/>
              </p:nvSpPr>
              <p:spPr bwMode="auto">
                <a:xfrm flipV="1">
                  <a:off x="2454" y="271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39" name="Line 4359"/>
                <p:cNvSpPr>
                  <a:spLocks noChangeShapeType="1"/>
                </p:cNvSpPr>
                <p:nvPr/>
              </p:nvSpPr>
              <p:spPr bwMode="auto">
                <a:xfrm flipV="1">
                  <a:off x="2454" y="27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0" name="Line 4360"/>
                <p:cNvSpPr>
                  <a:spLocks noChangeShapeType="1"/>
                </p:cNvSpPr>
                <p:nvPr/>
              </p:nvSpPr>
              <p:spPr bwMode="auto">
                <a:xfrm flipV="1">
                  <a:off x="2453" y="2630"/>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1" name="Line 4361"/>
                <p:cNvSpPr>
                  <a:spLocks noChangeShapeType="1"/>
                </p:cNvSpPr>
                <p:nvPr/>
              </p:nvSpPr>
              <p:spPr bwMode="auto">
                <a:xfrm flipV="1">
                  <a:off x="2453" y="261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2" name="Line 4362"/>
                <p:cNvSpPr>
                  <a:spLocks noChangeShapeType="1"/>
                </p:cNvSpPr>
                <p:nvPr/>
              </p:nvSpPr>
              <p:spPr bwMode="auto">
                <a:xfrm flipH="1">
                  <a:off x="2490" y="2322"/>
                  <a:ext cx="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3" name="Line 4363"/>
                <p:cNvSpPr>
                  <a:spLocks noChangeShapeType="1"/>
                </p:cNvSpPr>
                <p:nvPr/>
              </p:nvSpPr>
              <p:spPr bwMode="auto">
                <a:xfrm flipV="1">
                  <a:off x="2450" y="2334"/>
                  <a:ext cx="7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4" name="Line 4364"/>
                <p:cNvSpPr>
                  <a:spLocks noChangeShapeType="1"/>
                </p:cNvSpPr>
                <p:nvPr/>
              </p:nvSpPr>
              <p:spPr bwMode="auto">
                <a:xfrm flipH="1">
                  <a:off x="2490" y="2259"/>
                  <a:ext cx="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5" name="Line 4365"/>
                <p:cNvSpPr>
                  <a:spLocks noChangeShapeType="1"/>
                </p:cNvSpPr>
                <p:nvPr/>
              </p:nvSpPr>
              <p:spPr bwMode="auto">
                <a:xfrm flipH="1">
                  <a:off x="2452" y="224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6" name="Line 4366"/>
                <p:cNvSpPr>
                  <a:spLocks noChangeShapeType="1"/>
                </p:cNvSpPr>
                <p:nvPr/>
              </p:nvSpPr>
              <p:spPr bwMode="auto">
                <a:xfrm flipH="1">
                  <a:off x="2452" y="217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7" name="Line 4367"/>
                <p:cNvSpPr>
                  <a:spLocks noChangeShapeType="1"/>
                </p:cNvSpPr>
                <p:nvPr/>
              </p:nvSpPr>
              <p:spPr bwMode="auto">
                <a:xfrm flipH="1">
                  <a:off x="2452" y="215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8" name="Line 4368"/>
                <p:cNvSpPr>
                  <a:spLocks noChangeShapeType="1"/>
                </p:cNvSpPr>
                <p:nvPr/>
              </p:nvSpPr>
              <p:spPr bwMode="auto">
                <a:xfrm flipH="1">
                  <a:off x="2451" y="20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9" name="Line 4369"/>
                <p:cNvSpPr>
                  <a:spLocks noChangeShapeType="1"/>
                </p:cNvSpPr>
                <p:nvPr/>
              </p:nvSpPr>
              <p:spPr bwMode="auto">
                <a:xfrm flipH="1">
                  <a:off x="2450" y="1816"/>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0" name="Line 4370"/>
                <p:cNvSpPr>
                  <a:spLocks noChangeShapeType="1"/>
                </p:cNvSpPr>
                <p:nvPr/>
              </p:nvSpPr>
              <p:spPr bwMode="auto">
                <a:xfrm flipH="1">
                  <a:off x="2451" y="183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1" name="Line 4371"/>
                <p:cNvSpPr>
                  <a:spLocks noChangeShapeType="1"/>
                </p:cNvSpPr>
                <p:nvPr/>
              </p:nvSpPr>
              <p:spPr bwMode="auto">
                <a:xfrm flipH="1">
                  <a:off x="2451" y="19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2" name="Line 4372"/>
                <p:cNvSpPr>
                  <a:spLocks noChangeShapeType="1"/>
                </p:cNvSpPr>
                <p:nvPr/>
              </p:nvSpPr>
              <p:spPr bwMode="auto">
                <a:xfrm flipH="1">
                  <a:off x="2451" y="1916"/>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3" name="Line 4373"/>
                <p:cNvSpPr>
                  <a:spLocks noChangeShapeType="1"/>
                </p:cNvSpPr>
                <p:nvPr/>
              </p:nvSpPr>
              <p:spPr bwMode="auto">
                <a:xfrm flipH="1">
                  <a:off x="2451" y="19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4" name="Line 4374"/>
                <p:cNvSpPr>
                  <a:spLocks noChangeShapeType="1"/>
                </p:cNvSpPr>
                <p:nvPr/>
              </p:nvSpPr>
              <p:spPr bwMode="auto">
                <a:xfrm flipH="1">
                  <a:off x="2451" y="200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5" name="Line 4375"/>
                <p:cNvSpPr>
                  <a:spLocks noChangeShapeType="1"/>
                </p:cNvSpPr>
                <p:nvPr/>
              </p:nvSpPr>
              <p:spPr bwMode="auto">
                <a:xfrm flipV="1">
                  <a:off x="2455" y="308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6" name="Line 4376"/>
                <p:cNvSpPr>
                  <a:spLocks noChangeShapeType="1"/>
                </p:cNvSpPr>
                <p:nvPr/>
              </p:nvSpPr>
              <p:spPr bwMode="auto">
                <a:xfrm flipV="1">
                  <a:off x="2458" y="2799"/>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7" name="Line 4377"/>
                <p:cNvSpPr>
                  <a:spLocks noChangeShapeType="1"/>
                </p:cNvSpPr>
                <p:nvPr/>
              </p:nvSpPr>
              <p:spPr bwMode="auto">
                <a:xfrm flipV="1">
                  <a:off x="2458" y="281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8" name="Line 4378"/>
                <p:cNvSpPr>
                  <a:spLocks noChangeShapeType="1"/>
                </p:cNvSpPr>
                <p:nvPr/>
              </p:nvSpPr>
              <p:spPr bwMode="auto">
                <a:xfrm flipH="1">
                  <a:off x="2458" y="3070"/>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59" name="Line 4379"/>
                <p:cNvSpPr>
                  <a:spLocks noChangeShapeType="1"/>
                </p:cNvSpPr>
                <p:nvPr/>
              </p:nvSpPr>
              <p:spPr bwMode="auto">
                <a:xfrm flipV="1">
                  <a:off x="2459" y="3077"/>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0" name="Line 4380"/>
                <p:cNvSpPr>
                  <a:spLocks noChangeShapeType="1"/>
                </p:cNvSpPr>
                <p:nvPr/>
              </p:nvSpPr>
              <p:spPr bwMode="auto">
                <a:xfrm flipH="1">
                  <a:off x="2455" y="297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1" name="Line 4381"/>
                <p:cNvSpPr>
                  <a:spLocks noChangeShapeType="1"/>
                </p:cNvSpPr>
                <p:nvPr/>
              </p:nvSpPr>
              <p:spPr bwMode="auto">
                <a:xfrm flipH="1">
                  <a:off x="2455" y="306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2" name="Line 4382"/>
                <p:cNvSpPr>
                  <a:spLocks noChangeShapeType="1"/>
                </p:cNvSpPr>
                <p:nvPr/>
              </p:nvSpPr>
              <p:spPr bwMode="auto">
                <a:xfrm flipV="1">
                  <a:off x="2455" y="29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3" name="Line 4383"/>
                <p:cNvSpPr>
                  <a:spLocks noChangeShapeType="1"/>
                </p:cNvSpPr>
                <p:nvPr/>
              </p:nvSpPr>
              <p:spPr bwMode="auto">
                <a:xfrm flipV="1">
                  <a:off x="2454" y="2905"/>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4" name="Line 4384"/>
                <p:cNvSpPr>
                  <a:spLocks noChangeShapeType="1"/>
                </p:cNvSpPr>
                <p:nvPr/>
              </p:nvSpPr>
              <p:spPr bwMode="auto">
                <a:xfrm flipV="1">
                  <a:off x="2454" y="282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5" name="Line 4385"/>
                <p:cNvSpPr>
                  <a:spLocks noChangeShapeType="1"/>
                </p:cNvSpPr>
                <p:nvPr/>
              </p:nvSpPr>
              <p:spPr bwMode="auto">
                <a:xfrm flipH="1">
                  <a:off x="2454" y="289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6" name="Line 4386"/>
                <p:cNvSpPr>
                  <a:spLocks noChangeShapeType="1"/>
                </p:cNvSpPr>
                <p:nvPr/>
              </p:nvSpPr>
              <p:spPr bwMode="auto">
                <a:xfrm flipH="1">
                  <a:off x="2402" y="2422"/>
                  <a:ext cx="1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7" name="Line 4387"/>
                <p:cNvSpPr>
                  <a:spLocks noChangeShapeType="1"/>
                </p:cNvSpPr>
                <p:nvPr/>
              </p:nvSpPr>
              <p:spPr bwMode="auto">
                <a:xfrm flipV="1">
                  <a:off x="2454" y="27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8" name="Line 4388"/>
                <p:cNvSpPr>
                  <a:spLocks noChangeShapeType="1"/>
                </p:cNvSpPr>
                <p:nvPr/>
              </p:nvSpPr>
              <p:spPr bwMode="auto">
                <a:xfrm flipV="1">
                  <a:off x="2492" y="2566"/>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69" name="Line 4389"/>
                <p:cNvSpPr>
                  <a:spLocks noChangeShapeType="1"/>
                </p:cNvSpPr>
                <p:nvPr/>
              </p:nvSpPr>
              <p:spPr bwMode="auto">
                <a:xfrm flipH="1">
                  <a:off x="2492" y="2434"/>
                  <a:ext cx="3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0" name="Line 4390"/>
                <p:cNvSpPr>
                  <a:spLocks noChangeShapeType="1"/>
                </p:cNvSpPr>
                <p:nvPr/>
              </p:nvSpPr>
              <p:spPr bwMode="auto">
                <a:xfrm flipV="1">
                  <a:off x="2453" y="258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1" name="Line 4391"/>
                <p:cNvSpPr>
                  <a:spLocks noChangeShapeType="1"/>
                </p:cNvSpPr>
                <p:nvPr/>
              </p:nvSpPr>
              <p:spPr bwMode="auto">
                <a:xfrm flipV="1">
                  <a:off x="2454" y="271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2" name="Line 4392"/>
                <p:cNvSpPr>
                  <a:spLocks noChangeShapeType="1"/>
                </p:cNvSpPr>
                <p:nvPr/>
              </p:nvSpPr>
              <p:spPr bwMode="auto">
                <a:xfrm flipV="1">
                  <a:off x="2454" y="27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3" name="Line 4393"/>
                <p:cNvSpPr>
                  <a:spLocks noChangeShapeType="1"/>
                </p:cNvSpPr>
                <p:nvPr/>
              </p:nvSpPr>
              <p:spPr bwMode="auto">
                <a:xfrm flipV="1">
                  <a:off x="2453" y="2630"/>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4" name="Line 4394"/>
                <p:cNvSpPr>
                  <a:spLocks noChangeShapeType="1"/>
                </p:cNvSpPr>
                <p:nvPr/>
              </p:nvSpPr>
              <p:spPr bwMode="auto">
                <a:xfrm flipV="1">
                  <a:off x="2453" y="261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5" name="Line 4395"/>
                <p:cNvSpPr>
                  <a:spLocks noChangeShapeType="1"/>
                </p:cNvSpPr>
                <p:nvPr/>
              </p:nvSpPr>
              <p:spPr bwMode="auto">
                <a:xfrm flipH="1">
                  <a:off x="2490" y="2322"/>
                  <a:ext cx="3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6" name="Line 4396"/>
                <p:cNvSpPr>
                  <a:spLocks noChangeShapeType="1"/>
                </p:cNvSpPr>
                <p:nvPr/>
              </p:nvSpPr>
              <p:spPr bwMode="auto">
                <a:xfrm flipV="1">
                  <a:off x="2450" y="2334"/>
                  <a:ext cx="7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7" name="Line 4397"/>
                <p:cNvSpPr>
                  <a:spLocks noChangeShapeType="1"/>
                </p:cNvSpPr>
                <p:nvPr/>
              </p:nvSpPr>
              <p:spPr bwMode="auto">
                <a:xfrm flipH="1">
                  <a:off x="2490" y="2259"/>
                  <a:ext cx="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8" name="Line 4398"/>
                <p:cNvSpPr>
                  <a:spLocks noChangeShapeType="1"/>
                </p:cNvSpPr>
                <p:nvPr/>
              </p:nvSpPr>
              <p:spPr bwMode="auto">
                <a:xfrm flipH="1">
                  <a:off x="2634" y="308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9" name="Freeform 4399"/>
                <p:cNvSpPr>
                  <a:spLocks/>
                </p:cNvSpPr>
                <p:nvPr/>
              </p:nvSpPr>
              <p:spPr bwMode="auto">
                <a:xfrm>
                  <a:off x="2622" y="2885"/>
                  <a:ext cx="7" cy="5"/>
                </a:xfrm>
                <a:custGeom>
                  <a:avLst/>
                  <a:gdLst>
                    <a:gd name="T0" fmla="*/ 11 w 43"/>
                    <a:gd name="T1" fmla="*/ 0 h 31"/>
                    <a:gd name="T2" fmla="*/ 6 w 43"/>
                    <a:gd name="T3" fmla="*/ 3 h 31"/>
                    <a:gd name="T4" fmla="*/ 2 w 43"/>
                    <a:gd name="T5" fmla="*/ 7 h 31"/>
                    <a:gd name="T6" fmla="*/ 0 w 43"/>
                    <a:gd name="T7" fmla="*/ 11 h 31"/>
                    <a:gd name="T8" fmla="*/ 0 w 43"/>
                    <a:gd name="T9" fmla="*/ 20 h 31"/>
                    <a:gd name="T10" fmla="*/ 2 w 43"/>
                    <a:gd name="T11" fmla="*/ 24 h 31"/>
                    <a:gd name="T12" fmla="*/ 6 w 43"/>
                    <a:gd name="T13" fmla="*/ 27 h 31"/>
                    <a:gd name="T14" fmla="*/ 11 w 43"/>
                    <a:gd name="T15" fmla="*/ 29 h 31"/>
                    <a:gd name="T16" fmla="*/ 17 w 43"/>
                    <a:gd name="T17" fmla="*/ 31 h 31"/>
                    <a:gd name="T18" fmla="*/ 27 w 43"/>
                    <a:gd name="T19" fmla="*/ 31 h 31"/>
                    <a:gd name="T20" fmla="*/ 33 w 43"/>
                    <a:gd name="T21" fmla="*/ 29 h 31"/>
                    <a:gd name="T22" fmla="*/ 37 w 43"/>
                    <a:gd name="T23" fmla="*/ 27 h 31"/>
                    <a:gd name="T24" fmla="*/ 42 w 43"/>
                    <a:gd name="T25" fmla="*/ 23 h 31"/>
                    <a:gd name="T26" fmla="*/ 43 w 43"/>
                    <a:gd name="T27" fmla="*/ 20 h 31"/>
                    <a:gd name="T28" fmla="*/ 43 w 43"/>
                    <a:gd name="T29" fmla="*/ 11 h 31"/>
                    <a:gd name="T30" fmla="*/ 42 w 43"/>
                    <a:gd name="T31" fmla="*/ 7 h 31"/>
                    <a:gd name="T32" fmla="*/ 37 w 43"/>
                    <a:gd name="T33" fmla="*/ 3 h 31"/>
                    <a:gd name="T34" fmla="*/ 33 w 43"/>
                    <a:gd name="T35" fmla="*/ 0 h 31"/>
                    <a:gd name="T36" fmla="*/ 27 w 43"/>
                    <a:gd name="T37" fmla="*/ 0 h 31"/>
                    <a:gd name="T38" fmla="*/ 27 w 43"/>
                    <a:gd name="T3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31">
                      <a:moveTo>
                        <a:pt x="11" y="0"/>
                      </a:moveTo>
                      <a:lnTo>
                        <a:pt x="6" y="3"/>
                      </a:lnTo>
                      <a:lnTo>
                        <a:pt x="2" y="7"/>
                      </a:lnTo>
                      <a:lnTo>
                        <a:pt x="0" y="11"/>
                      </a:lnTo>
                      <a:lnTo>
                        <a:pt x="0" y="20"/>
                      </a:lnTo>
                      <a:lnTo>
                        <a:pt x="2" y="24"/>
                      </a:lnTo>
                      <a:lnTo>
                        <a:pt x="6" y="27"/>
                      </a:lnTo>
                      <a:lnTo>
                        <a:pt x="11" y="29"/>
                      </a:lnTo>
                      <a:lnTo>
                        <a:pt x="17" y="31"/>
                      </a:lnTo>
                      <a:lnTo>
                        <a:pt x="27" y="31"/>
                      </a:lnTo>
                      <a:lnTo>
                        <a:pt x="33" y="29"/>
                      </a:lnTo>
                      <a:lnTo>
                        <a:pt x="37" y="27"/>
                      </a:lnTo>
                      <a:lnTo>
                        <a:pt x="42" y="23"/>
                      </a:lnTo>
                      <a:lnTo>
                        <a:pt x="43" y="20"/>
                      </a:lnTo>
                      <a:lnTo>
                        <a:pt x="43" y="11"/>
                      </a:lnTo>
                      <a:lnTo>
                        <a:pt x="42" y="7"/>
                      </a:lnTo>
                      <a:lnTo>
                        <a:pt x="37" y="3"/>
                      </a:lnTo>
                      <a:lnTo>
                        <a:pt x="33" y="0"/>
                      </a:lnTo>
                      <a:lnTo>
                        <a:pt x="27" y="0"/>
                      </a:lnTo>
                      <a:lnTo>
                        <a:pt x="27"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0" name="Freeform 4400"/>
                <p:cNvSpPr>
                  <a:spLocks/>
                </p:cNvSpPr>
                <p:nvPr/>
              </p:nvSpPr>
              <p:spPr bwMode="auto">
                <a:xfrm>
                  <a:off x="2622" y="2877"/>
                  <a:ext cx="7" cy="5"/>
                </a:xfrm>
                <a:custGeom>
                  <a:avLst/>
                  <a:gdLst>
                    <a:gd name="T0" fmla="*/ 0 w 43"/>
                    <a:gd name="T1" fmla="*/ 29 h 29"/>
                    <a:gd name="T2" fmla="*/ 31 w 43"/>
                    <a:gd name="T3" fmla="*/ 29 h 29"/>
                    <a:gd name="T4" fmla="*/ 37 w 43"/>
                    <a:gd name="T5" fmla="*/ 26 h 29"/>
                    <a:gd name="T6" fmla="*/ 40 w 43"/>
                    <a:gd name="T7" fmla="*/ 22 h 29"/>
                    <a:gd name="T8" fmla="*/ 43 w 43"/>
                    <a:gd name="T9" fmla="*/ 16 h 29"/>
                    <a:gd name="T10" fmla="*/ 43 w 43"/>
                    <a:gd name="T11" fmla="*/ 13 h 29"/>
                    <a:gd name="T12" fmla="*/ 40 w 43"/>
                    <a:gd name="T13" fmla="*/ 6 h 29"/>
                    <a:gd name="T14" fmla="*/ 37 w 43"/>
                    <a:gd name="T15" fmla="*/ 2 h 29"/>
                    <a:gd name="T16" fmla="*/ 31 w 43"/>
                    <a:gd name="T17" fmla="*/ 0 h 29"/>
                    <a:gd name="T18" fmla="*/ 0 w 43"/>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29"/>
                      </a:moveTo>
                      <a:lnTo>
                        <a:pt x="31" y="29"/>
                      </a:lnTo>
                      <a:lnTo>
                        <a:pt x="37" y="26"/>
                      </a:lnTo>
                      <a:lnTo>
                        <a:pt x="40" y="22"/>
                      </a:lnTo>
                      <a:lnTo>
                        <a:pt x="43" y="16"/>
                      </a:lnTo>
                      <a:lnTo>
                        <a:pt x="43" y="13"/>
                      </a:lnTo>
                      <a:lnTo>
                        <a:pt x="40" y="6"/>
                      </a:lnTo>
                      <a:lnTo>
                        <a:pt x="37" y="2"/>
                      </a:lnTo>
                      <a:lnTo>
                        <a:pt x="31"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1" name="Line 4401"/>
                <p:cNvSpPr>
                  <a:spLocks noChangeShapeType="1"/>
                </p:cNvSpPr>
                <p:nvPr/>
              </p:nvSpPr>
              <p:spPr bwMode="auto">
                <a:xfrm>
                  <a:off x="2622" y="287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2" name="Line 4402"/>
                <p:cNvSpPr>
                  <a:spLocks noChangeShapeType="1"/>
                </p:cNvSpPr>
                <p:nvPr/>
              </p:nvSpPr>
              <p:spPr bwMode="auto">
                <a:xfrm flipV="1">
                  <a:off x="2622" y="287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3" name="Line 4403"/>
                <p:cNvSpPr>
                  <a:spLocks noChangeShapeType="1"/>
                </p:cNvSpPr>
                <p:nvPr/>
              </p:nvSpPr>
              <p:spPr bwMode="auto">
                <a:xfrm flipV="1">
                  <a:off x="2626" y="2872"/>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4" name="Line 4404"/>
                <p:cNvSpPr>
                  <a:spLocks noChangeShapeType="1"/>
                </p:cNvSpPr>
                <p:nvPr/>
              </p:nvSpPr>
              <p:spPr bwMode="auto">
                <a:xfrm flipV="1">
                  <a:off x="2629" y="287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5" name="Line 4405"/>
                <p:cNvSpPr>
                  <a:spLocks noChangeShapeType="1"/>
                </p:cNvSpPr>
                <p:nvPr/>
              </p:nvSpPr>
              <p:spPr bwMode="auto">
                <a:xfrm flipV="1">
                  <a:off x="2622" y="286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6" name="Freeform 4406"/>
                <p:cNvSpPr>
                  <a:spLocks/>
                </p:cNvSpPr>
                <p:nvPr/>
              </p:nvSpPr>
              <p:spPr bwMode="auto">
                <a:xfrm>
                  <a:off x="2622" y="2863"/>
                  <a:ext cx="7" cy="5"/>
                </a:xfrm>
                <a:custGeom>
                  <a:avLst/>
                  <a:gdLst>
                    <a:gd name="T0" fmla="*/ 0 w 43"/>
                    <a:gd name="T1" fmla="*/ 34 h 34"/>
                    <a:gd name="T2" fmla="*/ 43 w 43"/>
                    <a:gd name="T3" fmla="*/ 16 h 34"/>
                    <a:gd name="T4" fmla="*/ 0 w 43"/>
                    <a:gd name="T5" fmla="*/ 0 h 34"/>
                    <a:gd name="T6" fmla="*/ 43 w 43"/>
                    <a:gd name="T7" fmla="*/ 0 h 34"/>
                  </a:gdLst>
                  <a:ahLst/>
                  <a:cxnLst>
                    <a:cxn ang="0">
                      <a:pos x="T0" y="T1"/>
                    </a:cxn>
                    <a:cxn ang="0">
                      <a:pos x="T2" y="T3"/>
                    </a:cxn>
                    <a:cxn ang="0">
                      <a:pos x="T4" y="T5"/>
                    </a:cxn>
                    <a:cxn ang="0">
                      <a:pos x="T6" y="T7"/>
                    </a:cxn>
                  </a:cxnLst>
                  <a:rect l="0" t="0" r="r" b="b"/>
                  <a:pathLst>
                    <a:path w="43" h="34">
                      <a:moveTo>
                        <a:pt x="0" y="34"/>
                      </a:moveTo>
                      <a:lnTo>
                        <a:pt x="43" y="16"/>
                      </a:lnTo>
                      <a:lnTo>
                        <a:pt x="0" y="0"/>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7" name="Line 4407"/>
                <p:cNvSpPr>
                  <a:spLocks noChangeShapeType="1"/>
                </p:cNvSpPr>
                <p:nvPr/>
              </p:nvSpPr>
              <p:spPr bwMode="auto">
                <a:xfrm>
                  <a:off x="2622" y="286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8" name="Line 4408"/>
                <p:cNvSpPr>
                  <a:spLocks noChangeShapeType="1"/>
                </p:cNvSpPr>
                <p:nvPr/>
              </p:nvSpPr>
              <p:spPr bwMode="auto">
                <a:xfrm flipV="1">
                  <a:off x="2622" y="2856"/>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89" name="Line 4409"/>
                <p:cNvSpPr>
                  <a:spLocks noChangeShapeType="1"/>
                </p:cNvSpPr>
                <p:nvPr/>
              </p:nvSpPr>
              <p:spPr bwMode="auto">
                <a:xfrm flipV="1">
                  <a:off x="2626" y="285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0" name="Line 4410"/>
                <p:cNvSpPr>
                  <a:spLocks noChangeShapeType="1"/>
                </p:cNvSpPr>
                <p:nvPr/>
              </p:nvSpPr>
              <p:spPr bwMode="auto">
                <a:xfrm flipV="1">
                  <a:off x="2629" y="2856"/>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1" name="Freeform 4411"/>
                <p:cNvSpPr>
                  <a:spLocks/>
                </p:cNvSpPr>
                <p:nvPr/>
              </p:nvSpPr>
              <p:spPr bwMode="auto">
                <a:xfrm>
                  <a:off x="2622" y="2849"/>
                  <a:ext cx="7" cy="5"/>
                </a:xfrm>
                <a:custGeom>
                  <a:avLst/>
                  <a:gdLst>
                    <a:gd name="T0" fmla="*/ 5 w 43"/>
                    <a:gd name="T1" fmla="*/ 0 h 29"/>
                    <a:gd name="T2" fmla="*/ 1 w 43"/>
                    <a:gd name="T3" fmla="*/ 5 h 29"/>
                    <a:gd name="T4" fmla="*/ 0 w 43"/>
                    <a:gd name="T5" fmla="*/ 11 h 29"/>
                    <a:gd name="T6" fmla="*/ 0 w 43"/>
                    <a:gd name="T7" fmla="*/ 20 h 29"/>
                    <a:gd name="T8" fmla="*/ 2 w 43"/>
                    <a:gd name="T9" fmla="*/ 25 h 29"/>
                    <a:gd name="T10" fmla="*/ 5 w 43"/>
                    <a:gd name="T11" fmla="*/ 29 h 29"/>
                    <a:gd name="T12" fmla="*/ 10 w 43"/>
                    <a:gd name="T13" fmla="*/ 29 h 29"/>
                    <a:gd name="T14" fmla="*/ 14 w 43"/>
                    <a:gd name="T15" fmla="*/ 27 h 29"/>
                    <a:gd name="T16" fmla="*/ 16 w 43"/>
                    <a:gd name="T17" fmla="*/ 25 h 29"/>
                    <a:gd name="T18" fmla="*/ 18 w 43"/>
                    <a:gd name="T19" fmla="*/ 21 h 29"/>
                    <a:gd name="T20" fmla="*/ 22 w 43"/>
                    <a:gd name="T21" fmla="*/ 9 h 29"/>
                    <a:gd name="T22" fmla="*/ 24 w 43"/>
                    <a:gd name="T23" fmla="*/ 5 h 29"/>
                    <a:gd name="T24" fmla="*/ 26 w 43"/>
                    <a:gd name="T25" fmla="*/ 3 h 29"/>
                    <a:gd name="T26" fmla="*/ 30 w 43"/>
                    <a:gd name="T27" fmla="*/ 0 h 29"/>
                    <a:gd name="T28" fmla="*/ 36 w 43"/>
                    <a:gd name="T29" fmla="*/ 0 h 29"/>
                    <a:gd name="T30" fmla="*/ 40 w 43"/>
                    <a:gd name="T31" fmla="*/ 5 h 29"/>
                    <a:gd name="T32" fmla="*/ 43 w 43"/>
                    <a:gd name="T33" fmla="*/ 11 h 29"/>
                    <a:gd name="T34" fmla="*/ 43 w 43"/>
                    <a:gd name="T35" fmla="*/ 19 h 29"/>
                    <a:gd name="T36" fmla="*/ 40 w 43"/>
                    <a:gd name="T37" fmla="*/ 25 h 29"/>
                    <a:gd name="T38" fmla="*/ 36 w 43"/>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9">
                      <a:moveTo>
                        <a:pt x="5" y="0"/>
                      </a:moveTo>
                      <a:lnTo>
                        <a:pt x="1" y="5"/>
                      </a:lnTo>
                      <a:lnTo>
                        <a:pt x="0" y="11"/>
                      </a:lnTo>
                      <a:lnTo>
                        <a:pt x="0" y="20"/>
                      </a:lnTo>
                      <a:lnTo>
                        <a:pt x="2" y="25"/>
                      </a:lnTo>
                      <a:lnTo>
                        <a:pt x="5" y="29"/>
                      </a:lnTo>
                      <a:lnTo>
                        <a:pt x="10" y="29"/>
                      </a:lnTo>
                      <a:lnTo>
                        <a:pt x="14" y="27"/>
                      </a:lnTo>
                      <a:lnTo>
                        <a:pt x="16" y="25"/>
                      </a:lnTo>
                      <a:lnTo>
                        <a:pt x="18" y="21"/>
                      </a:lnTo>
                      <a:lnTo>
                        <a:pt x="22" y="9"/>
                      </a:lnTo>
                      <a:lnTo>
                        <a:pt x="24" y="5"/>
                      </a:lnTo>
                      <a:lnTo>
                        <a:pt x="26" y="3"/>
                      </a:lnTo>
                      <a:lnTo>
                        <a:pt x="30" y="0"/>
                      </a:lnTo>
                      <a:lnTo>
                        <a:pt x="36" y="0"/>
                      </a:lnTo>
                      <a:lnTo>
                        <a:pt x="40" y="5"/>
                      </a:lnTo>
                      <a:lnTo>
                        <a:pt x="43" y="11"/>
                      </a:lnTo>
                      <a:lnTo>
                        <a:pt x="43" y="19"/>
                      </a:lnTo>
                      <a:lnTo>
                        <a:pt x="40" y="25"/>
                      </a:lnTo>
                      <a:lnTo>
                        <a:pt x="36"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2" name="Line 4412"/>
                <p:cNvSpPr>
                  <a:spLocks noChangeShapeType="1"/>
                </p:cNvSpPr>
                <p:nvPr/>
              </p:nvSpPr>
              <p:spPr bwMode="auto">
                <a:xfrm flipV="1">
                  <a:off x="2707" y="288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3" name="Freeform 4413"/>
                <p:cNvSpPr>
                  <a:spLocks/>
                </p:cNvSpPr>
                <p:nvPr/>
              </p:nvSpPr>
              <p:spPr bwMode="auto">
                <a:xfrm>
                  <a:off x="2707" y="2884"/>
                  <a:ext cx="4" cy="5"/>
                </a:xfrm>
                <a:custGeom>
                  <a:avLst/>
                  <a:gdLst>
                    <a:gd name="T0" fmla="*/ 0 w 23"/>
                    <a:gd name="T1" fmla="*/ 29 h 29"/>
                    <a:gd name="T2" fmla="*/ 0 w 23"/>
                    <a:gd name="T3" fmla="*/ 10 h 29"/>
                    <a:gd name="T4" fmla="*/ 1 w 23"/>
                    <a:gd name="T5" fmla="*/ 5 h 29"/>
                    <a:gd name="T6" fmla="*/ 3 w 23"/>
                    <a:gd name="T7" fmla="*/ 3 h 29"/>
                    <a:gd name="T8" fmla="*/ 8 w 23"/>
                    <a:gd name="T9" fmla="*/ 0 h 29"/>
                    <a:gd name="T10" fmla="*/ 14 w 23"/>
                    <a:gd name="T11" fmla="*/ 0 h 29"/>
                    <a:gd name="T12" fmla="*/ 18 w 23"/>
                    <a:gd name="T13" fmla="*/ 3 h 29"/>
                    <a:gd name="T14" fmla="*/ 20 w 23"/>
                    <a:gd name="T15" fmla="*/ 5 h 29"/>
                    <a:gd name="T16" fmla="*/ 23 w 23"/>
                    <a:gd name="T17" fmla="*/ 10 h 29"/>
                    <a:gd name="T18" fmla="*/ 23 w 23"/>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9">
                      <a:moveTo>
                        <a:pt x="0" y="29"/>
                      </a:moveTo>
                      <a:lnTo>
                        <a:pt x="0" y="10"/>
                      </a:lnTo>
                      <a:lnTo>
                        <a:pt x="1" y="5"/>
                      </a:lnTo>
                      <a:lnTo>
                        <a:pt x="3" y="3"/>
                      </a:lnTo>
                      <a:lnTo>
                        <a:pt x="8" y="0"/>
                      </a:lnTo>
                      <a:lnTo>
                        <a:pt x="14" y="0"/>
                      </a:lnTo>
                      <a:lnTo>
                        <a:pt x="18" y="3"/>
                      </a:lnTo>
                      <a:lnTo>
                        <a:pt x="20" y="5"/>
                      </a:lnTo>
                      <a:lnTo>
                        <a:pt x="23" y="10"/>
                      </a:lnTo>
                      <a:lnTo>
                        <a:pt x="23"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4" name="Line 4414"/>
                <p:cNvSpPr>
                  <a:spLocks noChangeShapeType="1"/>
                </p:cNvSpPr>
                <p:nvPr/>
              </p:nvSpPr>
              <p:spPr bwMode="auto">
                <a:xfrm>
                  <a:off x="2707" y="288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5" name="Line 4415"/>
                <p:cNvSpPr>
                  <a:spLocks noChangeShapeType="1"/>
                </p:cNvSpPr>
                <p:nvPr/>
              </p:nvSpPr>
              <p:spPr bwMode="auto">
                <a:xfrm flipV="1">
                  <a:off x="2707" y="2878"/>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6" name="Line 4416"/>
                <p:cNvSpPr>
                  <a:spLocks noChangeShapeType="1"/>
                </p:cNvSpPr>
                <p:nvPr/>
              </p:nvSpPr>
              <p:spPr bwMode="auto">
                <a:xfrm flipV="1">
                  <a:off x="2710" y="2879"/>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7" name="Line 4417"/>
                <p:cNvSpPr>
                  <a:spLocks noChangeShapeType="1"/>
                </p:cNvSpPr>
                <p:nvPr/>
              </p:nvSpPr>
              <p:spPr bwMode="auto">
                <a:xfrm flipV="1">
                  <a:off x="2714" y="2877"/>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8" name="Freeform 4418"/>
                <p:cNvSpPr>
                  <a:spLocks/>
                </p:cNvSpPr>
                <p:nvPr/>
              </p:nvSpPr>
              <p:spPr bwMode="auto">
                <a:xfrm>
                  <a:off x="2707" y="2871"/>
                  <a:ext cx="7" cy="5"/>
                </a:xfrm>
                <a:custGeom>
                  <a:avLst/>
                  <a:gdLst>
                    <a:gd name="T0" fmla="*/ 0 w 44"/>
                    <a:gd name="T1" fmla="*/ 24 h 24"/>
                    <a:gd name="T2" fmla="*/ 44 w 44"/>
                    <a:gd name="T3" fmla="*/ 24 h 24"/>
                    <a:gd name="T4" fmla="*/ 43 w 44"/>
                    <a:gd name="T5" fmla="*/ 0 h 24"/>
                  </a:gdLst>
                  <a:ahLst/>
                  <a:cxnLst>
                    <a:cxn ang="0">
                      <a:pos x="T0" y="T1"/>
                    </a:cxn>
                    <a:cxn ang="0">
                      <a:pos x="T2" y="T3"/>
                    </a:cxn>
                    <a:cxn ang="0">
                      <a:pos x="T4" y="T5"/>
                    </a:cxn>
                  </a:cxnLst>
                  <a:rect l="0" t="0" r="r" b="b"/>
                  <a:pathLst>
                    <a:path w="44" h="24">
                      <a:moveTo>
                        <a:pt x="0" y="24"/>
                      </a:moveTo>
                      <a:lnTo>
                        <a:pt x="44" y="24"/>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99" name="Freeform 4419"/>
                <p:cNvSpPr>
                  <a:spLocks/>
                </p:cNvSpPr>
                <p:nvPr/>
              </p:nvSpPr>
              <p:spPr bwMode="auto">
                <a:xfrm>
                  <a:off x="2707" y="2866"/>
                  <a:ext cx="7" cy="4"/>
                </a:xfrm>
                <a:custGeom>
                  <a:avLst/>
                  <a:gdLst>
                    <a:gd name="T0" fmla="*/ 0 w 43"/>
                    <a:gd name="T1" fmla="*/ 25 h 25"/>
                    <a:gd name="T2" fmla="*/ 43 w 43"/>
                    <a:gd name="T3" fmla="*/ 25 h 25"/>
                    <a:gd name="T4" fmla="*/ 43 w 43"/>
                    <a:gd name="T5" fmla="*/ 0 h 25"/>
                  </a:gdLst>
                  <a:ahLst/>
                  <a:cxnLst>
                    <a:cxn ang="0">
                      <a:pos x="T0" y="T1"/>
                    </a:cxn>
                    <a:cxn ang="0">
                      <a:pos x="T2" y="T3"/>
                    </a:cxn>
                    <a:cxn ang="0">
                      <a:pos x="T4" y="T5"/>
                    </a:cxn>
                  </a:cxnLst>
                  <a:rect l="0" t="0" r="r" b="b"/>
                  <a:pathLst>
                    <a:path w="43" h="25">
                      <a:moveTo>
                        <a:pt x="0" y="25"/>
                      </a:moveTo>
                      <a:lnTo>
                        <a:pt x="43" y="25"/>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0" name="Line 4420"/>
                <p:cNvSpPr>
                  <a:spLocks noChangeShapeType="1"/>
                </p:cNvSpPr>
                <p:nvPr/>
              </p:nvSpPr>
              <p:spPr bwMode="auto">
                <a:xfrm>
                  <a:off x="2707" y="286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1" name="Line 4421"/>
                <p:cNvSpPr>
                  <a:spLocks noChangeShapeType="1"/>
                </p:cNvSpPr>
                <p:nvPr/>
              </p:nvSpPr>
              <p:spPr bwMode="auto">
                <a:xfrm flipV="1">
                  <a:off x="2707" y="2860"/>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2" name="Line 4422"/>
                <p:cNvSpPr>
                  <a:spLocks noChangeShapeType="1"/>
                </p:cNvSpPr>
                <p:nvPr/>
              </p:nvSpPr>
              <p:spPr bwMode="auto">
                <a:xfrm flipV="1">
                  <a:off x="2710" y="2861"/>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3" name="Line 4423"/>
                <p:cNvSpPr>
                  <a:spLocks noChangeShapeType="1"/>
                </p:cNvSpPr>
                <p:nvPr/>
              </p:nvSpPr>
              <p:spPr bwMode="auto">
                <a:xfrm flipV="1">
                  <a:off x="2714" y="2860"/>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4" name="Freeform 4424"/>
                <p:cNvSpPr>
                  <a:spLocks/>
                </p:cNvSpPr>
                <p:nvPr/>
              </p:nvSpPr>
              <p:spPr bwMode="auto">
                <a:xfrm>
                  <a:off x="2707" y="2853"/>
                  <a:ext cx="7" cy="5"/>
                </a:xfrm>
                <a:custGeom>
                  <a:avLst/>
                  <a:gdLst>
                    <a:gd name="T0" fmla="*/ 10 w 43"/>
                    <a:gd name="T1" fmla="*/ 0 h 30"/>
                    <a:gd name="T2" fmla="*/ 7 w 43"/>
                    <a:gd name="T3" fmla="*/ 2 h 30"/>
                    <a:gd name="T4" fmla="*/ 2 w 43"/>
                    <a:gd name="T5" fmla="*/ 5 h 30"/>
                    <a:gd name="T6" fmla="*/ 0 w 43"/>
                    <a:gd name="T7" fmla="*/ 9 h 30"/>
                    <a:gd name="T8" fmla="*/ 0 w 43"/>
                    <a:gd name="T9" fmla="*/ 18 h 30"/>
                    <a:gd name="T10" fmla="*/ 2 w 43"/>
                    <a:gd name="T11" fmla="*/ 22 h 30"/>
                    <a:gd name="T12" fmla="*/ 7 w 43"/>
                    <a:gd name="T13" fmla="*/ 26 h 30"/>
                    <a:gd name="T14" fmla="*/ 11 w 43"/>
                    <a:gd name="T15" fmla="*/ 28 h 30"/>
                    <a:gd name="T16" fmla="*/ 16 w 43"/>
                    <a:gd name="T17" fmla="*/ 30 h 30"/>
                    <a:gd name="T18" fmla="*/ 27 w 43"/>
                    <a:gd name="T19" fmla="*/ 30 h 30"/>
                    <a:gd name="T20" fmla="*/ 33 w 43"/>
                    <a:gd name="T21" fmla="*/ 27 h 30"/>
                    <a:gd name="T22" fmla="*/ 36 w 43"/>
                    <a:gd name="T23" fmla="*/ 26 h 30"/>
                    <a:gd name="T24" fmla="*/ 41 w 43"/>
                    <a:gd name="T25" fmla="*/ 22 h 30"/>
                    <a:gd name="T26" fmla="*/ 43 w 43"/>
                    <a:gd name="T27" fmla="*/ 18 h 30"/>
                    <a:gd name="T28" fmla="*/ 43 w 43"/>
                    <a:gd name="T29" fmla="*/ 9 h 30"/>
                    <a:gd name="T30" fmla="*/ 41 w 43"/>
                    <a:gd name="T31" fmla="*/ 5 h 30"/>
                    <a:gd name="T32" fmla="*/ 36 w 43"/>
                    <a:gd name="T33" fmla="*/ 2 h 30"/>
                    <a:gd name="T34" fmla="*/ 33 w 43"/>
                    <a:gd name="T35" fmla="*/ 0 h 30"/>
                    <a:gd name="T36" fmla="*/ 27 w 43"/>
                    <a:gd name="T37" fmla="*/ 0 h 30"/>
                    <a:gd name="T38" fmla="*/ 27 w 43"/>
                    <a:gd name="T39"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30">
                      <a:moveTo>
                        <a:pt x="10" y="0"/>
                      </a:moveTo>
                      <a:lnTo>
                        <a:pt x="7" y="2"/>
                      </a:lnTo>
                      <a:lnTo>
                        <a:pt x="2" y="5"/>
                      </a:lnTo>
                      <a:lnTo>
                        <a:pt x="0" y="9"/>
                      </a:lnTo>
                      <a:lnTo>
                        <a:pt x="0" y="18"/>
                      </a:lnTo>
                      <a:lnTo>
                        <a:pt x="2" y="22"/>
                      </a:lnTo>
                      <a:lnTo>
                        <a:pt x="7" y="26"/>
                      </a:lnTo>
                      <a:lnTo>
                        <a:pt x="11" y="28"/>
                      </a:lnTo>
                      <a:lnTo>
                        <a:pt x="16" y="30"/>
                      </a:lnTo>
                      <a:lnTo>
                        <a:pt x="27" y="30"/>
                      </a:lnTo>
                      <a:lnTo>
                        <a:pt x="33" y="27"/>
                      </a:lnTo>
                      <a:lnTo>
                        <a:pt x="36" y="26"/>
                      </a:lnTo>
                      <a:lnTo>
                        <a:pt x="41" y="22"/>
                      </a:lnTo>
                      <a:lnTo>
                        <a:pt x="43" y="18"/>
                      </a:lnTo>
                      <a:lnTo>
                        <a:pt x="43" y="9"/>
                      </a:lnTo>
                      <a:lnTo>
                        <a:pt x="41" y="5"/>
                      </a:lnTo>
                      <a:lnTo>
                        <a:pt x="36" y="2"/>
                      </a:lnTo>
                      <a:lnTo>
                        <a:pt x="33" y="0"/>
                      </a:lnTo>
                      <a:lnTo>
                        <a:pt x="27" y="0"/>
                      </a:lnTo>
                      <a:lnTo>
                        <a:pt x="27"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5" name="Line 4425"/>
                <p:cNvSpPr>
                  <a:spLocks noChangeShapeType="1"/>
                </p:cNvSpPr>
                <p:nvPr/>
              </p:nvSpPr>
              <p:spPr bwMode="auto">
                <a:xfrm>
                  <a:off x="2707" y="285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1" name="Group 4627"/>
              <p:cNvGrpSpPr>
                <a:grpSpLocks/>
              </p:cNvGrpSpPr>
              <p:nvPr/>
            </p:nvGrpSpPr>
            <p:grpSpPr bwMode="auto">
              <a:xfrm>
                <a:off x="2612" y="2368"/>
                <a:ext cx="530" cy="743"/>
                <a:chOff x="2612" y="2368"/>
                <a:chExt cx="530" cy="743"/>
              </a:xfrm>
            </p:grpSpPr>
            <p:sp>
              <p:nvSpPr>
                <p:cNvPr id="13006" name="Freeform 4427"/>
                <p:cNvSpPr>
                  <a:spLocks/>
                </p:cNvSpPr>
                <p:nvPr/>
              </p:nvSpPr>
              <p:spPr bwMode="auto">
                <a:xfrm>
                  <a:off x="2707" y="2846"/>
                  <a:ext cx="3" cy="4"/>
                </a:xfrm>
                <a:custGeom>
                  <a:avLst/>
                  <a:gdLst>
                    <a:gd name="T0" fmla="*/ 0 w 20"/>
                    <a:gd name="T1" fmla="*/ 29 h 29"/>
                    <a:gd name="T2" fmla="*/ 0 w 20"/>
                    <a:gd name="T3" fmla="*/ 11 h 29"/>
                    <a:gd name="T4" fmla="*/ 2 w 20"/>
                    <a:gd name="T5" fmla="*/ 4 h 29"/>
                    <a:gd name="T6" fmla="*/ 4 w 20"/>
                    <a:gd name="T7" fmla="*/ 2 h 29"/>
                    <a:gd name="T8" fmla="*/ 8 w 20"/>
                    <a:gd name="T9" fmla="*/ 0 h 29"/>
                    <a:gd name="T10" fmla="*/ 12 w 20"/>
                    <a:gd name="T11" fmla="*/ 0 h 29"/>
                    <a:gd name="T12" fmla="*/ 16 w 20"/>
                    <a:gd name="T13" fmla="*/ 2 h 29"/>
                    <a:gd name="T14" fmla="*/ 18 w 20"/>
                    <a:gd name="T15" fmla="*/ 4 h 29"/>
                    <a:gd name="T16" fmla="*/ 20 w 20"/>
                    <a:gd name="T17" fmla="*/ 11 h 29"/>
                    <a:gd name="T18" fmla="*/ 2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lnTo>
                        <a:pt x="0" y="11"/>
                      </a:lnTo>
                      <a:lnTo>
                        <a:pt x="2" y="4"/>
                      </a:lnTo>
                      <a:lnTo>
                        <a:pt x="4" y="2"/>
                      </a:lnTo>
                      <a:lnTo>
                        <a:pt x="8" y="0"/>
                      </a:lnTo>
                      <a:lnTo>
                        <a:pt x="12" y="0"/>
                      </a:lnTo>
                      <a:lnTo>
                        <a:pt x="16" y="2"/>
                      </a:lnTo>
                      <a:lnTo>
                        <a:pt x="18" y="4"/>
                      </a:lnTo>
                      <a:lnTo>
                        <a:pt x="20" y="11"/>
                      </a:lnTo>
                      <a:lnTo>
                        <a:pt x="20"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7" name="Line 4428"/>
                <p:cNvSpPr>
                  <a:spLocks noChangeShapeType="1"/>
                </p:cNvSpPr>
                <p:nvPr/>
              </p:nvSpPr>
              <p:spPr bwMode="auto">
                <a:xfrm flipV="1">
                  <a:off x="2710" y="2846"/>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8" name="Line 4429"/>
                <p:cNvSpPr>
                  <a:spLocks noChangeShapeType="1"/>
                </p:cNvSpPr>
                <p:nvPr/>
              </p:nvSpPr>
              <p:spPr bwMode="auto">
                <a:xfrm>
                  <a:off x="2707" y="284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9" name="Line 4430"/>
                <p:cNvSpPr>
                  <a:spLocks noChangeShapeType="1"/>
                </p:cNvSpPr>
                <p:nvPr/>
              </p:nvSpPr>
              <p:spPr bwMode="auto">
                <a:xfrm>
                  <a:off x="2707" y="284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0" name="Freeform 4431"/>
                <p:cNvSpPr>
                  <a:spLocks/>
                </p:cNvSpPr>
                <p:nvPr/>
              </p:nvSpPr>
              <p:spPr bwMode="auto">
                <a:xfrm>
                  <a:off x="2707" y="2836"/>
                  <a:ext cx="7" cy="5"/>
                </a:xfrm>
                <a:custGeom>
                  <a:avLst/>
                  <a:gdLst>
                    <a:gd name="T0" fmla="*/ 0 w 43"/>
                    <a:gd name="T1" fmla="*/ 29 h 29"/>
                    <a:gd name="T2" fmla="*/ 43 w 43"/>
                    <a:gd name="T3" fmla="*/ 0 h 29"/>
                    <a:gd name="T4" fmla="*/ 0 w 43"/>
                    <a:gd name="T5" fmla="*/ 0 h 29"/>
                  </a:gdLst>
                  <a:ahLst/>
                  <a:cxnLst>
                    <a:cxn ang="0">
                      <a:pos x="T0" y="T1"/>
                    </a:cxn>
                    <a:cxn ang="0">
                      <a:pos x="T2" y="T3"/>
                    </a:cxn>
                    <a:cxn ang="0">
                      <a:pos x="T4" y="T5"/>
                    </a:cxn>
                  </a:cxnLst>
                  <a:rect l="0" t="0" r="r" b="b"/>
                  <a:pathLst>
                    <a:path w="43" h="29">
                      <a:moveTo>
                        <a:pt x="0" y="29"/>
                      </a:moveTo>
                      <a:lnTo>
                        <a:pt x="43"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1" name="Line 4432"/>
                <p:cNvSpPr>
                  <a:spLocks noChangeShapeType="1"/>
                </p:cNvSpPr>
                <p:nvPr/>
              </p:nvSpPr>
              <p:spPr bwMode="auto">
                <a:xfrm>
                  <a:off x="2707" y="283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2" name="Line 4433"/>
                <p:cNvSpPr>
                  <a:spLocks noChangeShapeType="1"/>
                </p:cNvSpPr>
                <p:nvPr/>
              </p:nvSpPr>
              <p:spPr bwMode="auto">
                <a:xfrm>
                  <a:off x="2879" y="288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3" name="Line 4434"/>
                <p:cNvSpPr>
                  <a:spLocks noChangeShapeType="1"/>
                </p:cNvSpPr>
                <p:nvPr/>
              </p:nvSpPr>
              <p:spPr bwMode="auto">
                <a:xfrm flipV="1">
                  <a:off x="2879" y="2884"/>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4" name="Line 4435"/>
                <p:cNvSpPr>
                  <a:spLocks noChangeShapeType="1"/>
                </p:cNvSpPr>
                <p:nvPr/>
              </p:nvSpPr>
              <p:spPr bwMode="auto">
                <a:xfrm flipV="1">
                  <a:off x="2883" y="2886"/>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5" name="Line 4436"/>
                <p:cNvSpPr>
                  <a:spLocks noChangeShapeType="1"/>
                </p:cNvSpPr>
                <p:nvPr/>
              </p:nvSpPr>
              <p:spPr bwMode="auto">
                <a:xfrm>
                  <a:off x="2879" y="288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6" name="Freeform 4437"/>
                <p:cNvSpPr>
                  <a:spLocks/>
                </p:cNvSpPr>
                <p:nvPr/>
              </p:nvSpPr>
              <p:spPr bwMode="auto">
                <a:xfrm>
                  <a:off x="2879" y="2878"/>
                  <a:ext cx="4" cy="4"/>
                </a:xfrm>
                <a:custGeom>
                  <a:avLst/>
                  <a:gdLst>
                    <a:gd name="T0" fmla="*/ 0 w 20"/>
                    <a:gd name="T1" fmla="*/ 29 h 29"/>
                    <a:gd name="T2" fmla="*/ 0 w 20"/>
                    <a:gd name="T3" fmla="*/ 10 h 29"/>
                    <a:gd name="T4" fmla="*/ 2 w 20"/>
                    <a:gd name="T5" fmla="*/ 4 h 29"/>
                    <a:gd name="T6" fmla="*/ 4 w 20"/>
                    <a:gd name="T7" fmla="*/ 2 h 29"/>
                    <a:gd name="T8" fmla="*/ 8 w 20"/>
                    <a:gd name="T9" fmla="*/ 0 h 29"/>
                    <a:gd name="T10" fmla="*/ 13 w 20"/>
                    <a:gd name="T11" fmla="*/ 0 h 29"/>
                    <a:gd name="T12" fmla="*/ 16 w 20"/>
                    <a:gd name="T13" fmla="*/ 2 h 29"/>
                    <a:gd name="T14" fmla="*/ 18 w 20"/>
                    <a:gd name="T15" fmla="*/ 4 h 29"/>
                    <a:gd name="T16" fmla="*/ 20 w 20"/>
                    <a:gd name="T17" fmla="*/ 10 h 29"/>
                    <a:gd name="T18" fmla="*/ 20 w 20"/>
                    <a:gd name="T1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9">
                      <a:moveTo>
                        <a:pt x="0" y="29"/>
                      </a:moveTo>
                      <a:lnTo>
                        <a:pt x="0" y="10"/>
                      </a:lnTo>
                      <a:lnTo>
                        <a:pt x="2" y="4"/>
                      </a:lnTo>
                      <a:lnTo>
                        <a:pt x="4" y="2"/>
                      </a:lnTo>
                      <a:lnTo>
                        <a:pt x="8" y="0"/>
                      </a:lnTo>
                      <a:lnTo>
                        <a:pt x="13" y="0"/>
                      </a:lnTo>
                      <a:lnTo>
                        <a:pt x="16" y="2"/>
                      </a:lnTo>
                      <a:lnTo>
                        <a:pt x="18" y="4"/>
                      </a:lnTo>
                      <a:lnTo>
                        <a:pt x="20" y="10"/>
                      </a:lnTo>
                      <a:lnTo>
                        <a:pt x="20"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7" name="Line 4438"/>
                <p:cNvSpPr>
                  <a:spLocks noChangeShapeType="1"/>
                </p:cNvSpPr>
                <p:nvPr/>
              </p:nvSpPr>
              <p:spPr bwMode="auto">
                <a:xfrm flipV="1">
                  <a:off x="2883" y="2878"/>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8" name="Line 4439"/>
                <p:cNvSpPr>
                  <a:spLocks noChangeShapeType="1"/>
                </p:cNvSpPr>
                <p:nvPr/>
              </p:nvSpPr>
              <p:spPr bwMode="auto">
                <a:xfrm>
                  <a:off x="2879" y="287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19" name="Line 4440"/>
                <p:cNvSpPr>
                  <a:spLocks noChangeShapeType="1"/>
                </p:cNvSpPr>
                <p:nvPr/>
              </p:nvSpPr>
              <p:spPr bwMode="auto">
                <a:xfrm flipV="1">
                  <a:off x="2879" y="2871"/>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0" name="Line 4441"/>
                <p:cNvSpPr>
                  <a:spLocks noChangeShapeType="1"/>
                </p:cNvSpPr>
                <p:nvPr/>
              </p:nvSpPr>
              <p:spPr bwMode="auto">
                <a:xfrm flipV="1">
                  <a:off x="2883" y="287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1" name="Line 4442"/>
                <p:cNvSpPr>
                  <a:spLocks noChangeShapeType="1"/>
                </p:cNvSpPr>
                <p:nvPr/>
              </p:nvSpPr>
              <p:spPr bwMode="auto">
                <a:xfrm flipV="1">
                  <a:off x="2886" y="2871"/>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2" name="Line 4443"/>
                <p:cNvSpPr>
                  <a:spLocks noChangeShapeType="1"/>
                </p:cNvSpPr>
                <p:nvPr/>
              </p:nvSpPr>
              <p:spPr bwMode="auto">
                <a:xfrm>
                  <a:off x="2879" y="286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3" name="Freeform 4444"/>
                <p:cNvSpPr>
                  <a:spLocks/>
                </p:cNvSpPr>
                <p:nvPr/>
              </p:nvSpPr>
              <p:spPr bwMode="auto">
                <a:xfrm>
                  <a:off x="2879" y="2864"/>
                  <a:ext cx="7" cy="5"/>
                </a:xfrm>
                <a:custGeom>
                  <a:avLst/>
                  <a:gdLst>
                    <a:gd name="T0" fmla="*/ 0 w 42"/>
                    <a:gd name="T1" fmla="*/ 29 h 29"/>
                    <a:gd name="T2" fmla="*/ 42 w 42"/>
                    <a:gd name="T3" fmla="*/ 0 h 29"/>
                    <a:gd name="T4" fmla="*/ 0 w 42"/>
                    <a:gd name="T5" fmla="*/ 0 h 29"/>
                  </a:gdLst>
                  <a:ahLst/>
                  <a:cxnLst>
                    <a:cxn ang="0">
                      <a:pos x="T0" y="T1"/>
                    </a:cxn>
                    <a:cxn ang="0">
                      <a:pos x="T2" y="T3"/>
                    </a:cxn>
                    <a:cxn ang="0">
                      <a:pos x="T4" y="T5"/>
                    </a:cxn>
                  </a:cxnLst>
                  <a:rect l="0" t="0" r="r" b="b"/>
                  <a:pathLst>
                    <a:path w="42" h="29">
                      <a:moveTo>
                        <a:pt x="0" y="29"/>
                      </a:moveTo>
                      <a:lnTo>
                        <a:pt x="42"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4" name="Freeform 4445"/>
                <p:cNvSpPr>
                  <a:spLocks/>
                </p:cNvSpPr>
                <p:nvPr/>
              </p:nvSpPr>
              <p:spPr bwMode="auto">
                <a:xfrm>
                  <a:off x="2879" y="2857"/>
                  <a:ext cx="7" cy="5"/>
                </a:xfrm>
                <a:custGeom>
                  <a:avLst/>
                  <a:gdLst>
                    <a:gd name="T0" fmla="*/ 9 w 42"/>
                    <a:gd name="T1" fmla="*/ 0 h 31"/>
                    <a:gd name="T2" fmla="*/ 5 w 42"/>
                    <a:gd name="T3" fmla="*/ 2 h 31"/>
                    <a:gd name="T4" fmla="*/ 2 w 42"/>
                    <a:gd name="T5" fmla="*/ 6 h 31"/>
                    <a:gd name="T6" fmla="*/ 0 w 42"/>
                    <a:gd name="T7" fmla="*/ 11 h 31"/>
                    <a:gd name="T8" fmla="*/ 0 w 42"/>
                    <a:gd name="T9" fmla="*/ 18 h 31"/>
                    <a:gd name="T10" fmla="*/ 2 w 42"/>
                    <a:gd name="T11" fmla="*/ 22 h 31"/>
                    <a:gd name="T12" fmla="*/ 5 w 42"/>
                    <a:gd name="T13" fmla="*/ 27 h 31"/>
                    <a:gd name="T14" fmla="*/ 9 w 42"/>
                    <a:gd name="T15" fmla="*/ 29 h 31"/>
                    <a:gd name="T16" fmla="*/ 16 w 42"/>
                    <a:gd name="T17" fmla="*/ 31 h 31"/>
                    <a:gd name="T18" fmla="*/ 26 w 42"/>
                    <a:gd name="T19" fmla="*/ 31 h 31"/>
                    <a:gd name="T20" fmla="*/ 32 w 42"/>
                    <a:gd name="T21" fmla="*/ 29 h 31"/>
                    <a:gd name="T22" fmla="*/ 36 w 42"/>
                    <a:gd name="T23" fmla="*/ 27 h 31"/>
                    <a:gd name="T24" fmla="*/ 40 w 42"/>
                    <a:gd name="T25" fmla="*/ 22 h 31"/>
                    <a:gd name="T26" fmla="*/ 42 w 42"/>
                    <a:gd name="T27" fmla="*/ 18 h 31"/>
                    <a:gd name="T28" fmla="*/ 42 w 42"/>
                    <a:gd name="T29" fmla="*/ 11 h 31"/>
                    <a:gd name="T30" fmla="*/ 40 w 42"/>
                    <a:gd name="T31" fmla="*/ 6 h 31"/>
                    <a:gd name="T32" fmla="*/ 36 w 42"/>
                    <a:gd name="T33" fmla="*/ 2 h 31"/>
                    <a:gd name="T34" fmla="*/ 32 w 42"/>
                    <a:gd name="T3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31">
                      <a:moveTo>
                        <a:pt x="9" y="0"/>
                      </a:moveTo>
                      <a:lnTo>
                        <a:pt x="5" y="2"/>
                      </a:lnTo>
                      <a:lnTo>
                        <a:pt x="2" y="6"/>
                      </a:lnTo>
                      <a:lnTo>
                        <a:pt x="0" y="11"/>
                      </a:lnTo>
                      <a:lnTo>
                        <a:pt x="0" y="18"/>
                      </a:lnTo>
                      <a:lnTo>
                        <a:pt x="2" y="22"/>
                      </a:lnTo>
                      <a:lnTo>
                        <a:pt x="5" y="27"/>
                      </a:lnTo>
                      <a:lnTo>
                        <a:pt x="9" y="29"/>
                      </a:lnTo>
                      <a:lnTo>
                        <a:pt x="16" y="31"/>
                      </a:lnTo>
                      <a:lnTo>
                        <a:pt x="26" y="31"/>
                      </a:lnTo>
                      <a:lnTo>
                        <a:pt x="32" y="29"/>
                      </a:lnTo>
                      <a:lnTo>
                        <a:pt x="36" y="27"/>
                      </a:lnTo>
                      <a:lnTo>
                        <a:pt x="40" y="22"/>
                      </a:lnTo>
                      <a:lnTo>
                        <a:pt x="42" y="18"/>
                      </a:lnTo>
                      <a:lnTo>
                        <a:pt x="42" y="11"/>
                      </a:lnTo>
                      <a:lnTo>
                        <a:pt x="40" y="6"/>
                      </a:lnTo>
                      <a:lnTo>
                        <a:pt x="36" y="2"/>
                      </a:lnTo>
                      <a:lnTo>
                        <a:pt x="3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5" name="Line 4446"/>
                <p:cNvSpPr>
                  <a:spLocks noChangeShapeType="1"/>
                </p:cNvSpPr>
                <p:nvPr/>
              </p:nvSpPr>
              <p:spPr bwMode="auto">
                <a:xfrm>
                  <a:off x="2879" y="285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6" name="Line 4447"/>
                <p:cNvSpPr>
                  <a:spLocks noChangeShapeType="1"/>
                </p:cNvSpPr>
                <p:nvPr/>
              </p:nvSpPr>
              <p:spPr bwMode="auto">
                <a:xfrm>
                  <a:off x="2879" y="284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7" name="Line 4448"/>
                <p:cNvSpPr>
                  <a:spLocks noChangeShapeType="1"/>
                </p:cNvSpPr>
                <p:nvPr/>
              </p:nvSpPr>
              <p:spPr bwMode="auto">
                <a:xfrm flipV="1">
                  <a:off x="2883" y="2849"/>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8" name="Line 4449"/>
                <p:cNvSpPr>
                  <a:spLocks noChangeShapeType="1"/>
                </p:cNvSpPr>
                <p:nvPr/>
              </p:nvSpPr>
              <p:spPr bwMode="auto">
                <a:xfrm flipH="1">
                  <a:off x="2805" y="30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9" name="Line 4450"/>
                <p:cNvSpPr>
                  <a:spLocks noChangeShapeType="1"/>
                </p:cNvSpPr>
                <p:nvPr/>
              </p:nvSpPr>
              <p:spPr bwMode="auto">
                <a:xfrm flipH="1" flipV="1">
                  <a:off x="2807" y="3083"/>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0" name="Line 4451"/>
                <p:cNvSpPr>
                  <a:spLocks noChangeShapeType="1"/>
                </p:cNvSpPr>
                <p:nvPr/>
              </p:nvSpPr>
              <p:spPr bwMode="auto">
                <a:xfrm flipH="1">
                  <a:off x="2719" y="30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1" name="Line 4452"/>
                <p:cNvSpPr>
                  <a:spLocks noChangeShapeType="1"/>
                </p:cNvSpPr>
                <p:nvPr/>
              </p:nvSpPr>
              <p:spPr bwMode="auto">
                <a:xfrm flipH="1" flipV="1">
                  <a:off x="2805" y="3085"/>
                  <a:ext cx="25"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2" name="Line 4453"/>
                <p:cNvSpPr>
                  <a:spLocks noChangeShapeType="1"/>
                </p:cNvSpPr>
                <p:nvPr/>
              </p:nvSpPr>
              <p:spPr bwMode="auto">
                <a:xfrm flipH="1">
                  <a:off x="2890" y="3082"/>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3" name="Line 4454"/>
                <p:cNvSpPr>
                  <a:spLocks noChangeShapeType="1"/>
                </p:cNvSpPr>
                <p:nvPr/>
              </p:nvSpPr>
              <p:spPr bwMode="auto">
                <a:xfrm flipV="1">
                  <a:off x="2848" y="3083"/>
                  <a:ext cx="26"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4" name="Line 4455"/>
                <p:cNvSpPr>
                  <a:spLocks noChangeShapeType="1"/>
                </p:cNvSpPr>
                <p:nvPr/>
              </p:nvSpPr>
              <p:spPr bwMode="auto">
                <a:xfrm flipV="1">
                  <a:off x="2851" y="3085"/>
                  <a:ext cx="25"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5" name="Line 4456"/>
                <p:cNvSpPr>
                  <a:spLocks noChangeShapeType="1"/>
                </p:cNvSpPr>
                <p:nvPr/>
              </p:nvSpPr>
              <p:spPr bwMode="auto">
                <a:xfrm flipH="1" flipV="1">
                  <a:off x="2839" y="3083"/>
                  <a:ext cx="0"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6" name="Line 4457"/>
                <p:cNvSpPr>
                  <a:spLocks noChangeShapeType="1"/>
                </p:cNvSpPr>
                <p:nvPr/>
              </p:nvSpPr>
              <p:spPr bwMode="auto">
                <a:xfrm flipH="1" flipV="1">
                  <a:off x="2842" y="3083"/>
                  <a:ext cx="0"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7" name="Freeform 4458"/>
                <p:cNvSpPr>
                  <a:spLocks/>
                </p:cNvSpPr>
                <p:nvPr/>
              </p:nvSpPr>
              <p:spPr bwMode="auto">
                <a:xfrm>
                  <a:off x="2833" y="3106"/>
                  <a:ext cx="6" cy="3"/>
                </a:xfrm>
                <a:custGeom>
                  <a:avLst/>
                  <a:gdLst>
                    <a:gd name="T0" fmla="*/ 34 w 34"/>
                    <a:gd name="T1" fmla="*/ 0 h 14"/>
                    <a:gd name="T2" fmla="*/ 24 w 34"/>
                    <a:gd name="T3" fmla="*/ 3 h 14"/>
                    <a:gd name="T4" fmla="*/ 16 w 34"/>
                    <a:gd name="T5" fmla="*/ 5 h 14"/>
                    <a:gd name="T6" fmla="*/ 7 w 34"/>
                    <a:gd name="T7" fmla="*/ 9 h 14"/>
                    <a:gd name="T8" fmla="*/ 0 w 34"/>
                    <a:gd name="T9" fmla="*/ 14 h 14"/>
                  </a:gdLst>
                  <a:ahLst/>
                  <a:cxnLst>
                    <a:cxn ang="0">
                      <a:pos x="T0" y="T1"/>
                    </a:cxn>
                    <a:cxn ang="0">
                      <a:pos x="T2" y="T3"/>
                    </a:cxn>
                    <a:cxn ang="0">
                      <a:pos x="T4" y="T5"/>
                    </a:cxn>
                    <a:cxn ang="0">
                      <a:pos x="T6" y="T7"/>
                    </a:cxn>
                    <a:cxn ang="0">
                      <a:pos x="T8" y="T9"/>
                    </a:cxn>
                  </a:cxnLst>
                  <a:rect l="0" t="0" r="r" b="b"/>
                  <a:pathLst>
                    <a:path w="34" h="14">
                      <a:moveTo>
                        <a:pt x="34" y="0"/>
                      </a:moveTo>
                      <a:lnTo>
                        <a:pt x="24" y="3"/>
                      </a:lnTo>
                      <a:lnTo>
                        <a:pt x="16" y="5"/>
                      </a:lnTo>
                      <a:lnTo>
                        <a:pt x="7" y="9"/>
                      </a:lnTo>
                      <a:lnTo>
                        <a:pt x="0" y="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8" name="Freeform 4459"/>
                <p:cNvSpPr>
                  <a:spLocks/>
                </p:cNvSpPr>
                <p:nvPr/>
              </p:nvSpPr>
              <p:spPr bwMode="auto">
                <a:xfrm>
                  <a:off x="2842" y="3106"/>
                  <a:ext cx="6" cy="3"/>
                </a:xfrm>
                <a:custGeom>
                  <a:avLst/>
                  <a:gdLst>
                    <a:gd name="T0" fmla="*/ 34 w 34"/>
                    <a:gd name="T1" fmla="*/ 14 h 14"/>
                    <a:gd name="T2" fmla="*/ 26 w 34"/>
                    <a:gd name="T3" fmla="*/ 9 h 14"/>
                    <a:gd name="T4" fmla="*/ 18 w 34"/>
                    <a:gd name="T5" fmla="*/ 5 h 14"/>
                    <a:gd name="T6" fmla="*/ 9 w 34"/>
                    <a:gd name="T7" fmla="*/ 2 h 14"/>
                    <a:gd name="T8" fmla="*/ 0 w 34"/>
                    <a:gd name="T9" fmla="*/ 0 h 14"/>
                  </a:gdLst>
                  <a:ahLst/>
                  <a:cxnLst>
                    <a:cxn ang="0">
                      <a:pos x="T0" y="T1"/>
                    </a:cxn>
                    <a:cxn ang="0">
                      <a:pos x="T2" y="T3"/>
                    </a:cxn>
                    <a:cxn ang="0">
                      <a:pos x="T4" y="T5"/>
                    </a:cxn>
                    <a:cxn ang="0">
                      <a:pos x="T6" y="T7"/>
                    </a:cxn>
                    <a:cxn ang="0">
                      <a:pos x="T8" y="T9"/>
                    </a:cxn>
                  </a:cxnLst>
                  <a:rect l="0" t="0" r="r" b="b"/>
                  <a:pathLst>
                    <a:path w="34" h="14">
                      <a:moveTo>
                        <a:pt x="34" y="14"/>
                      </a:moveTo>
                      <a:lnTo>
                        <a:pt x="26" y="9"/>
                      </a:lnTo>
                      <a:lnTo>
                        <a:pt x="18" y="5"/>
                      </a:lnTo>
                      <a:lnTo>
                        <a:pt x="9"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39" name="Line 4460"/>
                <p:cNvSpPr>
                  <a:spLocks noChangeShapeType="1"/>
                </p:cNvSpPr>
                <p:nvPr/>
              </p:nvSpPr>
              <p:spPr bwMode="auto">
                <a:xfrm flipH="1">
                  <a:off x="2636" y="2798"/>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0" name="Line 4461"/>
                <p:cNvSpPr>
                  <a:spLocks noChangeShapeType="1"/>
                </p:cNvSpPr>
                <p:nvPr/>
              </p:nvSpPr>
              <p:spPr bwMode="auto">
                <a:xfrm flipH="1">
                  <a:off x="2636" y="2813"/>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1" name="Line 4462"/>
                <p:cNvSpPr>
                  <a:spLocks noChangeShapeType="1"/>
                </p:cNvSpPr>
                <p:nvPr/>
              </p:nvSpPr>
              <p:spPr bwMode="auto">
                <a:xfrm flipV="1">
                  <a:off x="2637" y="3069"/>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2" name="Line 4463"/>
                <p:cNvSpPr>
                  <a:spLocks noChangeShapeType="1"/>
                </p:cNvSpPr>
                <p:nvPr/>
              </p:nvSpPr>
              <p:spPr bwMode="auto">
                <a:xfrm flipH="1">
                  <a:off x="2637" y="3076"/>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3" name="Line 4464"/>
                <p:cNvSpPr>
                  <a:spLocks noChangeShapeType="1"/>
                </p:cNvSpPr>
                <p:nvPr/>
              </p:nvSpPr>
              <p:spPr bwMode="auto">
                <a:xfrm flipH="1">
                  <a:off x="2633" y="2990"/>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4" name="Line 4465"/>
                <p:cNvSpPr>
                  <a:spLocks noChangeShapeType="1"/>
                </p:cNvSpPr>
                <p:nvPr/>
              </p:nvSpPr>
              <p:spPr bwMode="auto">
                <a:xfrm flipV="1">
                  <a:off x="2633" y="306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5" name="Line 4466"/>
                <p:cNvSpPr>
                  <a:spLocks noChangeShapeType="1"/>
                </p:cNvSpPr>
                <p:nvPr/>
              </p:nvSpPr>
              <p:spPr bwMode="auto">
                <a:xfrm flipH="1">
                  <a:off x="2633" y="290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6" name="Line 4467"/>
                <p:cNvSpPr>
                  <a:spLocks noChangeShapeType="1"/>
                </p:cNvSpPr>
                <p:nvPr/>
              </p:nvSpPr>
              <p:spPr bwMode="auto">
                <a:xfrm flipV="1">
                  <a:off x="2633" y="297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7" name="Line 4468"/>
                <p:cNvSpPr>
                  <a:spLocks noChangeShapeType="1"/>
                </p:cNvSpPr>
                <p:nvPr/>
              </p:nvSpPr>
              <p:spPr bwMode="auto">
                <a:xfrm flipH="1">
                  <a:off x="2632" y="281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8" name="Line 4469"/>
                <p:cNvSpPr>
                  <a:spLocks noChangeShapeType="1"/>
                </p:cNvSpPr>
                <p:nvPr/>
              </p:nvSpPr>
              <p:spPr bwMode="auto">
                <a:xfrm flipV="1">
                  <a:off x="2633" y="2890"/>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9" name="Line 4470"/>
                <p:cNvSpPr>
                  <a:spLocks noChangeShapeType="1"/>
                </p:cNvSpPr>
                <p:nvPr/>
              </p:nvSpPr>
              <p:spPr bwMode="auto">
                <a:xfrm flipH="1" flipV="1">
                  <a:off x="2619"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0" name="Line 4471"/>
                <p:cNvSpPr>
                  <a:spLocks noChangeShapeType="1"/>
                </p:cNvSpPr>
                <p:nvPr/>
              </p:nvSpPr>
              <p:spPr bwMode="auto">
                <a:xfrm>
                  <a:off x="2633" y="290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1" name="Line 4472"/>
                <p:cNvSpPr>
                  <a:spLocks noChangeShapeType="1"/>
                </p:cNvSpPr>
                <p:nvPr/>
              </p:nvSpPr>
              <p:spPr bwMode="auto">
                <a:xfrm flipH="1" flipV="1">
                  <a:off x="2619"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2" name="Freeform 4473"/>
                <p:cNvSpPr>
                  <a:spLocks/>
                </p:cNvSpPr>
                <p:nvPr/>
              </p:nvSpPr>
              <p:spPr bwMode="auto">
                <a:xfrm>
                  <a:off x="2616" y="3069"/>
                  <a:ext cx="3" cy="7"/>
                </a:xfrm>
                <a:custGeom>
                  <a:avLst/>
                  <a:gdLst>
                    <a:gd name="T0" fmla="*/ 0 w 22"/>
                    <a:gd name="T1" fmla="*/ 42 h 42"/>
                    <a:gd name="T2" fmla="*/ 7 w 22"/>
                    <a:gd name="T3" fmla="*/ 41 h 42"/>
                    <a:gd name="T4" fmla="*/ 13 w 22"/>
                    <a:gd name="T5" fmla="*/ 38 h 42"/>
                    <a:gd name="T6" fmla="*/ 18 w 22"/>
                    <a:gd name="T7" fmla="*/ 34 h 42"/>
                    <a:gd name="T8" fmla="*/ 21 w 22"/>
                    <a:gd name="T9" fmla="*/ 28 h 42"/>
                    <a:gd name="T10" fmla="*/ 22 w 22"/>
                    <a:gd name="T11" fmla="*/ 21 h 42"/>
                    <a:gd name="T12" fmla="*/ 21 w 22"/>
                    <a:gd name="T13" fmla="*/ 15 h 42"/>
                    <a:gd name="T14" fmla="*/ 18 w 22"/>
                    <a:gd name="T15" fmla="*/ 8 h 42"/>
                    <a:gd name="T16" fmla="*/ 13 w 22"/>
                    <a:gd name="T17" fmla="*/ 4 h 42"/>
                    <a:gd name="T18" fmla="*/ 7 w 22"/>
                    <a:gd name="T19" fmla="*/ 1 h 42"/>
                    <a:gd name="T20" fmla="*/ 0 w 22"/>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2">
                      <a:moveTo>
                        <a:pt x="0" y="42"/>
                      </a:moveTo>
                      <a:lnTo>
                        <a:pt x="7" y="41"/>
                      </a:lnTo>
                      <a:lnTo>
                        <a:pt x="13" y="38"/>
                      </a:lnTo>
                      <a:lnTo>
                        <a:pt x="18" y="34"/>
                      </a:lnTo>
                      <a:lnTo>
                        <a:pt x="21" y="28"/>
                      </a:lnTo>
                      <a:lnTo>
                        <a:pt x="22" y="21"/>
                      </a:lnTo>
                      <a:lnTo>
                        <a:pt x="21" y="15"/>
                      </a:lnTo>
                      <a:lnTo>
                        <a:pt x="18" y="8"/>
                      </a:lnTo>
                      <a:lnTo>
                        <a:pt x="13" y="4"/>
                      </a:lnTo>
                      <a:lnTo>
                        <a:pt x="7"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3" name="Line 4474"/>
                <p:cNvSpPr>
                  <a:spLocks noChangeShapeType="1"/>
                </p:cNvSpPr>
                <p:nvPr/>
              </p:nvSpPr>
              <p:spPr bwMode="auto">
                <a:xfrm>
                  <a:off x="2633"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4" name="Freeform 4475"/>
                <p:cNvSpPr>
                  <a:spLocks/>
                </p:cNvSpPr>
                <p:nvPr/>
              </p:nvSpPr>
              <p:spPr bwMode="auto">
                <a:xfrm>
                  <a:off x="2633" y="3069"/>
                  <a:ext cx="4" cy="7"/>
                </a:xfrm>
                <a:custGeom>
                  <a:avLst/>
                  <a:gdLst>
                    <a:gd name="T0" fmla="*/ 21 w 21"/>
                    <a:gd name="T1" fmla="*/ 0 h 42"/>
                    <a:gd name="T2" fmla="*/ 15 w 21"/>
                    <a:gd name="T3" fmla="*/ 1 h 42"/>
                    <a:gd name="T4" fmla="*/ 9 w 21"/>
                    <a:gd name="T5" fmla="*/ 4 h 42"/>
                    <a:gd name="T6" fmla="*/ 4 w 21"/>
                    <a:gd name="T7" fmla="*/ 8 h 42"/>
                    <a:gd name="T8" fmla="*/ 1 w 21"/>
                    <a:gd name="T9" fmla="*/ 15 h 42"/>
                    <a:gd name="T10" fmla="*/ 0 w 21"/>
                    <a:gd name="T11" fmla="*/ 21 h 42"/>
                    <a:gd name="T12" fmla="*/ 1 w 21"/>
                    <a:gd name="T13" fmla="*/ 28 h 42"/>
                    <a:gd name="T14" fmla="*/ 4 w 21"/>
                    <a:gd name="T15" fmla="*/ 34 h 42"/>
                    <a:gd name="T16" fmla="*/ 9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9" y="4"/>
                      </a:lnTo>
                      <a:lnTo>
                        <a:pt x="4" y="8"/>
                      </a:lnTo>
                      <a:lnTo>
                        <a:pt x="1" y="15"/>
                      </a:lnTo>
                      <a:lnTo>
                        <a:pt x="0" y="21"/>
                      </a:lnTo>
                      <a:lnTo>
                        <a:pt x="1" y="28"/>
                      </a:lnTo>
                      <a:lnTo>
                        <a:pt x="4" y="34"/>
                      </a:lnTo>
                      <a:lnTo>
                        <a:pt x="9"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5" name="Line 4476"/>
                <p:cNvSpPr>
                  <a:spLocks noChangeShapeType="1"/>
                </p:cNvSpPr>
                <p:nvPr/>
              </p:nvSpPr>
              <p:spPr bwMode="auto">
                <a:xfrm flipH="1" flipV="1">
                  <a:off x="2618" y="281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6" name="Line 4477"/>
                <p:cNvSpPr>
                  <a:spLocks noChangeShapeType="1"/>
                </p:cNvSpPr>
                <p:nvPr/>
              </p:nvSpPr>
              <p:spPr bwMode="auto">
                <a:xfrm>
                  <a:off x="2632" y="2819"/>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7" name="Freeform 4478"/>
                <p:cNvSpPr>
                  <a:spLocks/>
                </p:cNvSpPr>
                <p:nvPr/>
              </p:nvSpPr>
              <p:spPr bwMode="auto">
                <a:xfrm>
                  <a:off x="2615" y="2799"/>
                  <a:ext cx="3" cy="3"/>
                </a:xfrm>
                <a:custGeom>
                  <a:avLst/>
                  <a:gdLst>
                    <a:gd name="T0" fmla="*/ 21 w 21"/>
                    <a:gd name="T1" fmla="*/ 21 h 21"/>
                    <a:gd name="T2" fmla="*/ 20 w 21"/>
                    <a:gd name="T3" fmla="*/ 16 h 21"/>
                    <a:gd name="T4" fmla="*/ 18 w 21"/>
                    <a:gd name="T5" fmla="*/ 10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8" name="Line 4479"/>
                <p:cNvSpPr>
                  <a:spLocks noChangeShapeType="1"/>
                </p:cNvSpPr>
                <p:nvPr/>
              </p:nvSpPr>
              <p:spPr bwMode="auto">
                <a:xfrm flipV="1">
                  <a:off x="2618"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59" name="Freeform 4480"/>
                <p:cNvSpPr>
                  <a:spLocks/>
                </p:cNvSpPr>
                <p:nvPr/>
              </p:nvSpPr>
              <p:spPr bwMode="auto">
                <a:xfrm>
                  <a:off x="2615" y="2809"/>
                  <a:ext cx="3" cy="4"/>
                </a:xfrm>
                <a:custGeom>
                  <a:avLst/>
                  <a:gdLst>
                    <a:gd name="T0" fmla="*/ 0 w 21"/>
                    <a:gd name="T1" fmla="*/ 21 h 21"/>
                    <a:gd name="T2" fmla="*/ 5 w 21"/>
                    <a:gd name="T3" fmla="*/ 20 h 21"/>
                    <a:gd name="T4" fmla="*/ 11 w 21"/>
                    <a:gd name="T5" fmla="*/ 18 h 21"/>
                    <a:gd name="T6" fmla="*/ 15 w 21"/>
                    <a:gd name="T7" fmla="*/ 15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0" name="Freeform 4481"/>
                <p:cNvSpPr>
                  <a:spLocks/>
                </p:cNvSpPr>
                <p:nvPr/>
              </p:nvSpPr>
              <p:spPr bwMode="auto">
                <a:xfrm>
                  <a:off x="2632" y="2799"/>
                  <a:ext cx="4" cy="3"/>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1" name="Freeform 4482"/>
                <p:cNvSpPr>
                  <a:spLocks/>
                </p:cNvSpPr>
                <p:nvPr/>
              </p:nvSpPr>
              <p:spPr bwMode="auto">
                <a:xfrm>
                  <a:off x="2632" y="2809"/>
                  <a:ext cx="4" cy="4"/>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2" name="Line 4483"/>
                <p:cNvSpPr>
                  <a:spLocks noChangeShapeType="1"/>
                </p:cNvSpPr>
                <p:nvPr/>
              </p:nvSpPr>
              <p:spPr bwMode="auto">
                <a:xfrm>
                  <a:off x="2632"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3" name="Line 4484"/>
                <p:cNvSpPr>
                  <a:spLocks noChangeShapeType="1"/>
                </p:cNvSpPr>
                <p:nvPr/>
              </p:nvSpPr>
              <p:spPr bwMode="auto">
                <a:xfrm flipV="1">
                  <a:off x="2808" y="3068"/>
                  <a:ext cx="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4" name="Line 4485"/>
                <p:cNvSpPr>
                  <a:spLocks noChangeShapeType="1"/>
                </p:cNvSpPr>
                <p:nvPr/>
              </p:nvSpPr>
              <p:spPr bwMode="auto">
                <a:xfrm flipH="1">
                  <a:off x="2808" y="3076"/>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5" name="Line 4486"/>
                <p:cNvSpPr>
                  <a:spLocks noChangeShapeType="1"/>
                </p:cNvSpPr>
                <p:nvPr/>
              </p:nvSpPr>
              <p:spPr bwMode="auto">
                <a:xfrm flipH="1">
                  <a:off x="2804" y="29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6" name="Line 4487"/>
                <p:cNvSpPr>
                  <a:spLocks noChangeShapeType="1"/>
                </p:cNvSpPr>
                <p:nvPr/>
              </p:nvSpPr>
              <p:spPr bwMode="auto">
                <a:xfrm flipV="1">
                  <a:off x="2805" y="306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7" name="Line 4488"/>
                <p:cNvSpPr>
                  <a:spLocks noChangeShapeType="1"/>
                </p:cNvSpPr>
                <p:nvPr/>
              </p:nvSpPr>
              <p:spPr bwMode="auto">
                <a:xfrm flipH="1">
                  <a:off x="2804" y="290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8" name="Line 4489"/>
                <p:cNvSpPr>
                  <a:spLocks noChangeShapeType="1"/>
                </p:cNvSpPr>
                <p:nvPr/>
              </p:nvSpPr>
              <p:spPr bwMode="auto">
                <a:xfrm flipV="1">
                  <a:off x="2804" y="297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9" name="Line 4490"/>
                <p:cNvSpPr>
                  <a:spLocks noChangeShapeType="1"/>
                </p:cNvSpPr>
                <p:nvPr/>
              </p:nvSpPr>
              <p:spPr bwMode="auto">
                <a:xfrm flipH="1">
                  <a:off x="2804" y="281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0" name="Line 4491"/>
                <p:cNvSpPr>
                  <a:spLocks noChangeShapeType="1"/>
                </p:cNvSpPr>
                <p:nvPr/>
              </p:nvSpPr>
              <p:spPr bwMode="auto">
                <a:xfrm flipV="1">
                  <a:off x="2804" y="289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1" name="Line 4492"/>
                <p:cNvSpPr>
                  <a:spLocks noChangeShapeType="1"/>
                </p:cNvSpPr>
                <p:nvPr/>
              </p:nvSpPr>
              <p:spPr bwMode="auto">
                <a:xfrm flipH="1" flipV="1">
                  <a:off x="2704" y="290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2" name="Line 4493"/>
                <p:cNvSpPr>
                  <a:spLocks noChangeShapeType="1"/>
                </p:cNvSpPr>
                <p:nvPr/>
              </p:nvSpPr>
              <p:spPr bwMode="auto">
                <a:xfrm>
                  <a:off x="2718" y="2905"/>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3" name="Line 4494"/>
                <p:cNvSpPr>
                  <a:spLocks noChangeShapeType="1"/>
                </p:cNvSpPr>
                <p:nvPr/>
              </p:nvSpPr>
              <p:spPr bwMode="auto">
                <a:xfrm flipH="1" flipV="1">
                  <a:off x="2790"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4" name="Line 4495"/>
                <p:cNvSpPr>
                  <a:spLocks noChangeShapeType="1"/>
                </p:cNvSpPr>
                <p:nvPr/>
              </p:nvSpPr>
              <p:spPr bwMode="auto">
                <a:xfrm>
                  <a:off x="2804"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5" name="Line 4496"/>
                <p:cNvSpPr>
                  <a:spLocks noChangeShapeType="1"/>
                </p:cNvSpPr>
                <p:nvPr/>
              </p:nvSpPr>
              <p:spPr bwMode="auto">
                <a:xfrm flipV="1">
                  <a:off x="2723" y="3069"/>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6" name="Line 4497"/>
                <p:cNvSpPr>
                  <a:spLocks noChangeShapeType="1"/>
                </p:cNvSpPr>
                <p:nvPr/>
              </p:nvSpPr>
              <p:spPr bwMode="auto">
                <a:xfrm flipH="1">
                  <a:off x="2723" y="3076"/>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7" name="Line 4498"/>
                <p:cNvSpPr>
                  <a:spLocks noChangeShapeType="1"/>
                </p:cNvSpPr>
                <p:nvPr/>
              </p:nvSpPr>
              <p:spPr bwMode="auto">
                <a:xfrm flipH="1">
                  <a:off x="2719" y="299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8" name="Line 4499"/>
                <p:cNvSpPr>
                  <a:spLocks noChangeShapeType="1"/>
                </p:cNvSpPr>
                <p:nvPr/>
              </p:nvSpPr>
              <p:spPr bwMode="auto">
                <a:xfrm flipV="1">
                  <a:off x="2719" y="306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79" name="Line 4500"/>
                <p:cNvSpPr>
                  <a:spLocks noChangeShapeType="1"/>
                </p:cNvSpPr>
                <p:nvPr/>
              </p:nvSpPr>
              <p:spPr bwMode="auto">
                <a:xfrm flipV="1">
                  <a:off x="2719" y="297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0" name="Line 4501"/>
                <p:cNvSpPr>
                  <a:spLocks noChangeShapeType="1"/>
                </p:cNvSpPr>
                <p:nvPr/>
              </p:nvSpPr>
              <p:spPr bwMode="auto">
                <a:xfrm flipH="1" flipV="1">
                  <a:off x="2705" y="299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1" name="Line 4502"/>
                <p:cNvSpPr>
                  <a:spLocks noChangeShapeType="1"/>
                </p:cNvSpPr>
                <p:nvPr/>
              </p:nvSpPr>
              <p:spPr bwMode="auto">
                <a:xfrm>
                  <a:off x="2719" y="299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2" name="Freeform 4503"/>
                <p:cNvSpPr>
                  <a:spLocks/>
                </p:cNvSpPr>
                <p:nvPr/>
              </p:nvSpPr>
              <p:spPr bwMode="auto">
                <a:xfrm>
                  <a:off x="2701" y="3069"/>
                  <a:ext cx="4" cy="7"/>
                </a:xfrm>
                <a:custGeom>
                  <a:avLst/>
                  <a:gdLst>
                    <a:gd name="T0" fmla="*/ 0 w 21"/>
                    <a:gd name="T1" fmla="*/ 42 h 42"/>
                    <a:gd name="T2" fmla="*/ 6 w 21"/>
                    <a:gd name="T3" fmla="*/ 41 h 42"/>
                    <a:gd name="T4" fmla="*/ 13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3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3" y="38"/>
                      </a:lnTo>
                      <a:lnTo>
                        <a:pt x="17" y="34"/>
                      </a:lnTo>
                      <a:lnTo>
                        <a:pt x="20" y="27"/>
                      </a:lnTo>
                      <a:lnTo>
                        <a:pt x="21" y="21"/>
                      </a:lnTo>
                      <a:lnTo>
                        <a:pt x="20" y="15"/>
                      </a:lnTo>
                      <a:lnTo>
                        <a:pt x="17" y="8"/>
                      </a:lnTo>
                      <a:lnTo>
                        <a:pt x="13"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3" name="Freeform 4504"/>
                <p:cNvSpPr>
                  <a:spLocks/>
                </p:cNvSpPr>
                <p:nvPr/>
              </p:nvSpPr>
              <p:spPr bwMode="auto">
                <a:xfrm>
                  <a:off x="2719" y="3069"/>
                  <a:ext cx="4" cy="7"/>
                </a:xfrm>
                <a:custGeom>
                  <a:avLst/>
                  <a:gdLst>
                    <a:gd name="T0" fmla="*/ 21 w 21"/>
                    <a:gd name="T1" fmla="*/ 0 h 42"/>
                    <a:gd name="T2" fmla="*/ 15 w 21"/>
                    <a:gd name="T3" fmla="*/ 1 h 42"/>
                    <a:gd name="T4" fmla="*/ 8 w 21"/>
                    <a:gd name="T5" fmla="*/ 4 h 42"/>
                    <a:gd name="T6" fmla="*/ 4 w 21"/>
                    <a:gd name="T7" fmla="*/ 8 h 42"/>
                    <a:gd name="T8" fmla="*/ 1 w 21"/>
                    <a:gd name="T9" fmla="*/ 15 h 42"/>
                    <a:gd name="T10" fmla="*/ 0 w 21"/>
                    <a:gd name="T11" fmla="*/ 21 h 42"/>
                    <a:gd name="T12" fmla="*/ 1 w 21"/>
                    <a:gd name="T13" fmla="*/ 27 h 42"/>
                    <a:gd name="T14" fmla="*/ 4 w 21"/>
                    <a:gd name="T15" fmla="*/ 34 h 42"/>
                    <a:gd name="T16" fmla="*/ 8 w 21"/>
                    <a:gd name="T17" fmla="*/ 38 h 42"/>
                    <a:gd name="T18" fmla="*/ 15 w 21"/>
                    <a:gd name="T19" fmla="*/ 41 h 42"/>
                    <a:gd name="T20" fmla="*/ 21 w 21"/>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21" y="0"/>
                      </a:moveTo>
                      <a:lnTo>
                        <a:pt x="15" y="1"/>
                      </a:lnTo>
                      <a:lnTo>
                        <a:pt x="8" y="4"/>
                      </a:lnTo>
                      <a:lnTo>
                        <a:pt x="4" y="8"/>
                      </a:lnTo>
                      <a:lnTo>
                        <a:pt x="1" y="15"/>
                      </a:lnTo>
                      <a:lnTo>
                        <a:pt x="0" y="21"/>
                      </a:lnTo>
                      <a:lnTo>
                        <a:pt x="1" y="27"/>
                      </a:lnTo>
                      <a:lnTo>
                        <a:pt x="4" y="34"/>
                      </a:lnTo>
                      <a:lnTo>
                        <a:pt x="8" y="38"/>
                      </a:lnTo>
                      <a:lnTo>
                        <a:pt x="15" y="41"/>
                      </a:lnTo>
                      <a:lnTo>
                        <a:pt x="2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4" name="Line 4505"/>
                <p:cNvSpPr>
                  <a:spLocks noChangeShapeType="1"/>
                </p:cNvSpPr>
                <p:nvPr/>
              </p:nvSpPr>
              <p:spPr bwMode="auto">
                <a:xfrm flipH="1" flipV="1">
                  <a:off x="2790" y="299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5" name="Line 4506"/>
                <p:cNvSpPr>
                  <a:spLocks noChangeShapeType="1"/>
                </p:cNvSpPr>
                <p:nvPr/>
              </p:nvSpPr>
              <p:spPr bwMode="auto">
                <a:xfrm>
                  <a:off x="2804" y="2990"/>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6" name="Freeform 4507"/>
                <p:cNvSpPr>
                  <a:spLocks/>
                </p:cNvSpPr>
                <p:nvPr/>
              </p:nvSpPr>
              <p:spPr bwMode="auto">
                <a:xfrm>
                  <a:off x="2787" y="3069"/>
                  <a:ext cx="3" cy="7"/>
                </a:xfrm>
                <a:custGeom>
                  <a:avLst/>
                  <a:gdLst>
                    <a:gd name="T0" fmla="*/ 0 w 21"/>
                    <a:gd name="T1" fmla="*/ 42 h 42"/>
                    <a:gd name="T2" fmla="*/ 6 w 21"/>
                    <a:gd name="T3" fmla="*/ 41 h 42"/>
                    <a:gd name="T4" fmla="*/ 12 w 21"/>
                    <a:gd name="T5" fmla="*/ 38 h 42"/>
                    <a:gd name="T6" fmla="*/ 17 w 21"/>
                    <a:gd name="T7" fmla="*/ 34 h 42"/>
                    <a:gd name="T8" fmla="*/ 20 w 21"/>
                    <a:gd name="T9" fmla="*/ 27 h 42"/>
                    <a:gd name="T10" fmla="*/ 21 w 21"/>
                    <a:gd name="T11" fmla="*/ 21 h 42"/>
                    <a:gd name="T12" fmla="*/ 20 w 21"/>
                    <a:gd name="T13" fmla="*/ 15 h 42"/>
                    <a:gd name="T14" fmla="*/ 17 w 21"/>
                    <a:gd name="T15" fmla="*/ 8 h 42"/>
                    <a:gd name="T16" fmla="*/ 12 w 21"/>
                    <a:gd name="T17" fmla="*/ 4 h 42"/>
                    <a:gd name="T18" fmla="*/ 6 w 21"/>
                    <a:gd name="T19" fmla="*/ 1 h 42"/>
                    <a:gd name="T20" fmla="*/ 0 w 21"/>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2">
                      <a:moveTo>
                        <a:pt x="0" y="42"/>
                      </a:moveTo>
                      <a:lnTo>
                        <a:pt x="6" y="41"/>
                      </a:lnTo>
                      <a:lnTo>
                        <a:pt x="12" y="38"/>
                      </a:lnTo>
                      <a:lnTo>
                        <a:pt x="17" y="34"/>
                      </a:lnTo>
                      <a:lnTo>
                        <a:pt x="20" y="27"/>
                      </a:lnTo>
                      <a:lnTo>
                        <a:pt x="21" y="21"/>
                      </a:lnTo>
                      <a:lnTo>
                        <a:pt x="20" y="15"/>
                      </a:lnTo>
                      <a:lnTo>
                        <a:pt x="17" y="8"/>
                      </a:lnTo>
                      <a:lnTo>
                        <a:pt x="12" y="4"/>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7" name="Freeform 4508"/>
                <p:cNvSpPr>
                  <a:spLocks/>
                </p:cNvSpPr>
                <p:nvPr/>
              </p:nvSpPr>
              <p:spPr bwMode="auto">
                <a:xfrm>
                  <a:off x="2805" y="3069"/>
                  <a:ext cx="3" cy="7"/>
                </a:xfrm>
                <a:custGeom>
                  <a:avLst/>
                  <a:gdLst>
                    <a:gd name="T0" fmla="*/ 22 w 22"/>
                    <a:gd name="T1" fmla="*/ 0 h 42"/>
                    <a:gd name="T2" fmla="*/ 15 w 22"/>
                    <a:gd name="T3" fmla="*/ 1 h 42"/>
                    <a:gd name="T4" fmla="*/ 9 w 22"/>
                    <a:gd name="T5" fmla="*/ 4 h 42"/>
                    <a:gd name="T6" fmla="*/ 4 w 22"/>
                    <a:gd name="T7" fmla="*/ 8 h 42"/>
                    <a:gd name="T8" fmla="*/ 1 w 22"/>
                    <a:gd name="T9" fmla="*/ 15 h 42"/>
                    <a:gd name="T10" fmla="*/ 0 w 22"/>
                    <a:gd name="T11" fmla="*/ 21 h 42"/>
                    <a:gd name="T12" fmla="*/ 1 w 22"/>
                    <a:gd name="T13" fmla="*/ 27 h 42"/>
                    <a:gd name="T14" fmla="*/ 4 w 22"/>
                    <a:gd name="T15" fmla="*/ 34 h 42"/>
                    <a:gd name="T16" fmla="*/ 9 w 22"/>
                    <a:gd name="T17" fmla="*/ 38 h 42"/>
                    <a:gd name="T18" fmla="*/ 15 w 22"/>
                    <a:gd name="T19" fmla="*/ 41 h 42"/>
                    <a:gd name="T20" fmla="*/ 22 w 22"/>
                    <a:gd name="T2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2">
                      <a:moveTo>
                        <a:pt x="22" y="0"/>
                      </a:moveTo>
                      <a:lnTo>
                        <a:pt x="15" y="1"/>
                      </a:lnTo>
                      <a:lnTo>
                        <a:pt x="9" y="4"/>
                      </a:lnTo>
                      <a:lnTo>
                        <a:pt x="4" y="8"/>
                      </a:lnTo>
                      <a:lnTo>
                        <a:pt x="1" y="15"/>
                      </a:lnTo>
                      <a:lnTo>
                        <a:pt x="0" y="21"/>
                      </a:lnTo>
                      <a:lnTo>
                        <a:pt x="1" y="27"/>
                      </a:lnTo>
                      <a:lnTo>
                        <a:pt x="4" y="34"/>
                      </a:lnTo>
                      <a:lnTo>
                        <a:pt x="9" y="38"/>
                      </a:lnTo>
                      <a:lnTo>
                        <a:pt x="15" y="41"/>
                      </a:lnTo>
                      <a:lnTo>
                        <a:pt x="2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8" name="Line 4509"/>
                <p:cNvSpPr>
                  <a:spLocks noChangeShapeType="1"/>
                </p:cNvSpPr>
                <p:nvPr/>
              </p:nvSpPr>
              <p:spPr bwMode="auto">
                <a:xfrm flipH="1">
                  <a:off x="2718" y="2904"/>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9" name="Line 4510"/>
                <p:cNvSpPr>
                  <a:spLocks noChangeShapeType="1"/>
                </p:cNvSpPr>
                <p:nvPr/>
              </p:nvSpPr>
              <p:spPr bwMode="auto">
                <a:xfrm flipH="1">
                  <a:off x="2718" y="281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0" name="Line 4511"/>
                <p:cNvSpPr>
                  <a:spLocks noChangeShapeType="1"/>
                </p:cNvSpPr>
                <p:nvPr/>
              </p:nvSpPr>
              <p:spPr bwMode="auto">
                <a:xfrm flipV="1">
                  <a:off x="2718" y="28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1" name="Line 4512"/>
                <p:cNvSpPr>
                  <a:spLocks noChangeShapeType="1"/>
                </p:cNvSpPr>
                <p:nvPr/>
              </p:nvSpPr>
              <p:spPr bwMode="auto">
                <a:xfrm>
                  <a:off x="2718" y="281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2" name="Line 4513"/>
                <p:cNvSpPr>
                  <a:spLocks noChangeShapeType="1"/>
                </p:cNvSpPr>
                <p:nvPr/>
              </p:nvSpPr>
              <p:spPr bwMode="auto">
                <a:xfrm flipH="1" flipV="1">
                  <a:off x="2704" y="281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3" name="Line 4514"/>
                <p:cNvSpPr>
                  <a:spLocks noChangeShapeType="1"/>
                </p:cNvSpPr>
                <p:nvPr/>
              </p:nvSpPr>
              <p:spPr bwMode="auto">
                <a:xfrm>
                  <a:off x="2804" y="281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4" name="Line 4515"/>
                <p:cNvSpPr>
                  <a:spLocks noChangeShapeType="1"/>
                </p:cNvSpPr>
                <p:nvPr/>
              </p:nvSpPr>
              <p:spPr bwMode="auto">
                <a:xfrm flipH="1" flipV="1">
                  <a:off x="2789" y="2819"/>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5" name="Line 4516"/>
                <p:cNvSpPr>
                  <a:spLocks noChangeShapeType="1"/>
                </p:cNvSpPr>
                <p:nvPr/>
              </p:nvSpPr>
              <p:spPr bwMode="auto">
                <a:xfrm flipH="1" flipV="1">
                  <a:off x="2876"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6" name="Line 4517"/>
                <p:cNvSpPr>
                  <a:spLocks noChangeShapeType="1"/>
                </p:cNvSpPr>
                <p:nvPr/>
              </p:nvSpPr>
              <p:spPr bwMode="auto">
                <a:xfrm>
                  <a:off x="2890"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7" name="Line 4518"/>
                <p:cNvSpPr>
                  <a:spLocks noChangeShapeType="1"/>
                </p:cNvSpPr>
                <p:nvPr/>
              </p:nvSpPr>
              <p:spPr bwMode="auto">
                <a:xfrm flipV="1">
                  <a:off x="2894" y="306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8" name="Line 4519"/>
                <p:cNvSpPr>
                  <a:spLocks noChangeShapeType="1"/>
                </p:cNvSpPr>
                <p:nvPr/>
              </p:nvSpPr>
              <p:spPr bwMode="auto">
                <a:xfrm flipH="1">
                  <a:off x="2894" y="3075"/>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99" name="Line 4520"/>
                <p:cNvSpPr>
                  <a:spLocks noChangeShapeType="1"/>
                </p:cNvSpPr>
                <p:nvPr/>
              </p:nvSpPr>
              <p:spPr bwMode="auto">
                <a:xfrm flipV="1">
                  <a:off x="2890" y="306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0" name="Line 4521"/>
                <p:cNvSpPr>
                  <a:spLocks noChangeShapeType="1"/>
                </p:cNvSpPr>
                <p:nvPr/>
              </p:nvSpPr>
              <p:spPr bwMode="auto">
                <a:xfrm flipH="1" flipV="1">
                  <a:off x="2876"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1" name="Line 4522"/>
                <p:cNvSpPr>
                  <a:spLocks noChangeShapeType="1"/>
                </p:cNvSpPr>
                <p:nvPr/>
              </p:nvSpPr>
              <p:spPr bwMode="auto">
                <a:xfrm>
                  <a:off x="2890"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2" name="Freeform 4523"/>
                <p:cNvSpPr>
                  <a:spLocks/>
                </p:cNvSpPr>
                <p:nvPr/>
              </p:nvSpPr>
              <p:spPr bwMode="auto">
                <a:xfrm>
                  <a:off x="2873" y="3068"/>
                  <a:ext cx="3" cy="8"/>
                </a:xfrm>
                <a:custGeom>
                  <a:avLst/>
                  <a:gdLst>
                    <a:gd name="T0" fmla="*/ 0 w 22"/>
                    <a:gd name="T1" fmla="*/ 43 h 43"/>
                    <a:gd name="T2" fmla="*/ 7 w 22"/>
                    <a:gd name="T3" fmla="*/ 42 h 43"/>
                    <a:gd name="T4" fmla="*/ 13 w 22"/>
                    <a:gd name="T5" fmla="*/ 39 h 43"/>
                    <a:gd name="T6" fmla="*/ 17 w 22"/>
                    <a:gd name="T7" fmla="*/ 35 h 43"/>
                    <a:gd name="T8" fmla="*/ 20 w 22"/>
                    <a:gd name="T9" fmla="*/ 28 h 43"/>
                    <a:gd name="T10" fmla="*/ 22 w 22"/>
                    <a:gd name="T11" fmla="*/ 22 h 43"/>
                    <a:gd name="T12" fmla="*/ 20 w 22"/>
                    <a:gd name="T13" fmla="*/ 15 h 43"/>
                    <a:gd name="T14" fmla="*/ 17 w 22"/>
                    <a:gd name="T15" fmla="*/ 9 h 43"/>
                    <a:gd name="T16" fmla="*/ 13 w 22"/>
                    <a:gd name="T17" fmla="*/ 5 h 43"/>
                    <a:gd name="T18" fmla="*/ 7 w 22"/>
                    <a:gd name="T19" fmla="*/ 2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2"/>
                      </a:lnTo>
                      <a:lnTo>
                        <a:pt x="13" y="39"/>
                      </a:lnTo>
                      <a:lnTo>
                        <a:pt x="17" y="35"/>
                      </a:lnTo>
                      <a:lnTo>
                        <a:pt x="20" y="28"/>
                      </a:lnTo>
                      <a:lnTo>
                        <a:pt x="22" y="22"/>
                      </a:lnTo>
                      <a:lnTo>
                        <a:pt x="20" y="15"/>
                      </a:lnTo>
                      <a:lnTo>
                        <a:pt x="17" y="9"/>
                      </a:lnTo>
                      <a:lnTo>
                        <a:pt x="13" y="5"/>
                      </a:lnTo>
                      <a:lnTo>
                        <a:pt x="7"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3" name="Freeform 4524"/>
                <p:cNvSpPr>
                  <a:spLocks/>
                </p:cNvSpPr>
                <p:nvPr/>
              </p:nvSpPr>
              <p:spPr bwMode="auto">
                <a:xfrm>
                  <a:off x="2890" y="3068"/>
                  <a:ext cx="4" cy="8"/>
                </a:xfrm>
                <a:custGeom>
                  <a:avLst/>
                  <a:gdLst>
                    <a:gd name="T0" fmla="*/ 21 w 21"/>
                    <a:gd name="T1" fmla="*/ 0 h 43"/>
                    <a:gd name="T2" fmla="*/ 15 w 21"/>
                    <a:gd name="T3" fmla="*/ 2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5 h 43"/>
                    <a:gd name="T16" fmla="*/ 8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2"/>
                      </a:lnTo>
                      <a:lnTo>
                        <a:pt x="8" y="5"/>
                      </a:lnTo>
                      <a:lnTo>
                        <a:pt x="4" y="9"/>
                      </a:lnTo>
                      <a:lnTo>
                        <a:pt x="1" y="15"/>
                      </a:lnTo>
                      <a:lnTo>
                        <a:pt x="0" y="22"/>
                      </a:lnTo>
                      <a:lnTo>
                        <a:pt x="1" y="28"/>
                      </a:lnTo>
                      <a:lnTo>
                        <a:pt x="4" y="35"/>
                      </a:lnTo>
                      <a:lnTo>
                        <a:pt x="8"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4" name="Line 4525"/>
                <p:cNvSpPr>
                  <a:spLocks noChangeShapeType="1"/>
                </p:cNvSpPr>
                <p:nvPr/>
              </p:nvSpPr>
              <p:spPr bwMode="auto">
                <a:xfrm flipH="1">
                  <a:off x="2890" y="2904"/>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5" name="Line 4526"/>
                <p:cNvSpPr>
                  <a:spLocks noChangeShapeType="1"/>
                </p:cNvSpPr>
                <p:nvPr/>
              </p:nvSpPr>
              <p:spPr bwMode="auto">
                <a:xfrm flipV="1">
                  <a:off x="2890" y="2890"/>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6" name="Line 4527"/>
                <p:cNvSpPr>
                  <a:spLocks noChangeShapeType="1"/>
                </p:cNvSpPr>
                <p:nvPr/>
              </p:nvSpPr>
              <p:spPr bwMode="auto">
                <a:xfrm>
                  <a:off x="2889" y="2818"/>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7" name="Line 4528"/>
                <p:cNvSpPr>
                  <a:spLocks noChangeShapeType="1"/>
                </p:cNvSpPr>
                <p:nvPr/>
              </p:nvSpPr>
              <p:spPr bwMode="auto">
                <a:xfrm flipH="1" flipV="1">
                  <a:off x="2875" y="2819"/>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8" name="Line 4529"/>
                <p:cNvSpPr>
                  <a:spLocks noChangeShapeType="1"/>
                </p:cNvSpPr>
                <p:nvPr/>
              </p:nvSpPr>
              <p:spPr bwMode="auto">
                <a:xfrm flipH="1">
                  <a:off x="2807" y="279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9" name="Line 4530"/>
                <p:cNvSpPr>
                  <a:spLocks noChangeShapeType="1"/>
                </p:cNvSpPr>
                <p:nvPr/>
              </p:nvSpPr>
              <p:spPr bwMode="auto">
                <a:xfrm flipH="1">
                  <a:off x="2722" y="279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0" name="Line 4531"/>
                <p:cNvSpPr>
                  <a:spLocks noChangeShapeType="1"/>
                </p:cNvSpPr>
                <p:nvPr/>
              </p:nvSpPr>
              <p:spPr bwMode="auto">
                <a:xfrm flipH="1">
                  <a:off x="2722" y="2812"/>
                  <a:ext cx="6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1" name="Freeform 4532"/>
                <p:cNvSpPr>
                  <a:spLocks/>
                </p:cNvSpPr>
                <p:nvPr/>
              </p:nvSpPr>
              <p:spPr bwMode="auto">
                <a:xfrm>
                  <a:off x="2700" y="2798"/>
                  <a:ext cx="4" cy="4"/>
                </a:xfrm>
                <a:custGeom>
                  <a:avLst/>
                  <a:gdLst>
                    <a:gd name="T0" fmla="*/ 21 w 21"/>
                    <a:gd name="T1" fmla="*/ 21 h 21"/>
                    <a:gd name="T2" fmla="*/ 20 w 21"/>
                    <a:gd name="T3" fmla="*/ 16 h 21"/>
                    <a:gd name="T4" fmla="*/ 18 w 21"/>
                    <a:gd name="T5" fmla="*/ 10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2" name="Line 4533"/>
                <p:cNvSpPr>
                  <a:spLocks noChangeShapeType="1"/>
                </p:cNvSpPr>
                <p:nvPr/>
              </p:nvSpPr>
              <p:spPr bwMode="auto">
                <a:xfrm flipV="1">
                  <a:off x="2704"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3" name="Freeform 4534"/>
                <p:cNvSpPr>
                  <a:spLocks/>
                </p:cNvSpPr>
                <p:nvPr/>
              </p:nvSpPr>
              <p:spPr bwMode="auto">
                <a:xfrm>
                  <a:off x="2700" y="2809"/>
                  <a:ext cx="4" cy="4"/>
                </a:xfrm>
                <a:custGeom>
                  <a:avLst/>
                  <a:gdLst>
                    <a:gd name="T0" fmla="*/ 0 w 21"/>
                    <a:gd name="T1" fmla="*/ 21 h 21"/>
                    <a:gd name="T2" fmla="*/ 5 w 21"/>
                    <a:gd name="T3" fmla="*/ 20 h 21"/>
                    <a:gd name="T4" fmla="*/ 10 w 21"/>
                    <a:gd name="T5" fmla="*/ 18 h 21"/>
                    <a:gd name="T6" fmla="*/ 15 w 21"/>
                    <a:gd name="T7" fmla="*/ 14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4"/>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4" name="Freeform 4535"/>
                <p:cNvSpPr>
                  <a:spLocks/>
                </p:cNvSpPr>
                <p:nvPr/>
              </p:nvSpPr>
              <p:spPr bwMode="auto">
                <a:xfrm>
                  <a:off x="2718" y="2798"/>
                  <a:ext cx="4" cy="4"/>
                </a:xfrm>
                <a:custGeom>
                  <a:avLst/>
                  <a:gdLst>
                    <a:gd name="T0" fmla="*/ 22 w 22"/>
                    <a:gd name="T1" fmla="*/ 0 h 21"/>
                    <a:gd name="T2" fmla="*/ 16 w 22"/>
                    <a:gd name="T3" fmla="*/ 1 h 21"/>
                    <a:gd name="T4" fmla="*/ 11 w 22"/>
                    <a:gd name="T5" fmla="*/ 3 h 21"/>
                    <a:gd name="T6" fmla="*/ 7 w 22"/>
                    <a:gd name="T7" fmla="*/ 6 h 21"/>
                    <a:gd name="T8" fmla="*/ 3 w 22"/>
                    <a:gd name="T9" fmla="*/ 10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5" name="Freeform 4536"/>
                <p:cNvSpPr>
                  <a:spLocks/>
                </p:cNvSpPr>
                <p:nvPr/>
              </p:nvSpPr>
              <p:spPr bwMode="auto">
                <a:xfrm>
                  <a:off x="2718" y="2809"/>
                  <a:ext cx="4" cy="4"/>
                </a:xfrm>
                <a:custGeom>
                  <a:avLst/>
                  <a:gdLst>
                    <a:gd name="T0" fmla="*/ 0 w 22"/>
                    <a:gd name="T1" fmla="*/ 0 h 21"/>
                    <a:gd name="T2" fmla="*/ 1 w 22"/>
                    <a:gd name="T3" fmla="*/ 5 h 21"/>
                    <a:gd name="T4" fmla="*/ 3 w 22"/>
                    <a:gd name="T5" fmla="*/ 10 h 21"/>
                    <a:gd name="T6" fmla="*/ 7 w 22"/>
                    <a:gd name="T7" fmla="*/ 14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3" y="10"/>
                      </a:lnTo>
                      <a:lnTo>
                        <a:pt x="7" y="14"/>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6" name="Line 4537"/>
                <p:cNvSpPr>
                  <a:spLocks noChangeShapeType="1"/>
                </p:cNvSpPr>
                <p:nvPr/>
              </p:nvSpPr>
              <p:spPr bwMode="auto">
                <a:xfrm>
                  <a:off x="2718"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7" name="Freeform 4538"/>
                <p:cNvSpPr>
                  <a:spLocks/>
                </p:cNvSpPr>
                <p:nvPr/>
              </p:nvSpPr>
              <p:spPr bwMode="auto">
                <a:xfrm>
                  <a:off x="2786" y="2798"/>
                  <a:ext cx="3" cy="4"/>
                </a:xfrm>
                <a:custGeom>
                  <a:avLst/>
                  <a:gdLst>
                    <a:gd name="T0" fmla="*/ 22 w 22"/>
                    <a:gd name="T1" fmla="*/ 22 h 22"/>
                    <a:gd name="T2" fmla="*/ 21 w 22"/>
                    <a:gd name="T3" fmla="*/ 16 h 22"/>
                    <a:gd name="T4" fmla="*/ 18 w 22"/>
                    <a:gd name="T5" fmla="*/ 11 h 22"/>
                    <a:gd name="T6" fmla="*/ 15 w 22"/>
                    <a:gd name="T7" fmla="*/ 7 h 22"/>
                    <a:gd name="T8" fmla="*/ 11 w 22"/>
                    <a:gd name="T9" fmla="*/ 4 h 22"/>
                    <a:gd name="T10" fmla="*/ 6 w 22"/>
                    <a:gd name="T11" fmla="*/ 2 h 22"/>
                    <a:gd name="T12" fmla="*/ 0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22" y="22"/>
                      </a:moveTo>
                      <a:lnTo>
                        <a:pt x="21" y="16"/>
                      </a:lnTo>
                      <a:lnTo>
                        <a:pt x="18" y="11"/>
                      </a:lnTo>
                      <a:lnTo>
                        <a:pt x="15" y="7"/>
                      </a:lnTo>
                      <a:lnTo>
                        <a:pt x="11" y="4"/>
                      </a:lnTo>
                      <a:lnTo>
                        <a:pt x="6"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8" name="Freeform 4539"/>
                <p:cNvSpPr>
                  <a:spLocks/>
                </p:cNvSpPr>
                <p:nvPr/>
              </p:nvSpPr>
              <p:spPr bwMode="auto">
                <a:xfrm>
                  <a:off x="2786" y="2809"/>
                  <a:ext cx="3" cy="3"/>
                </a:xfrm>
                <a:custGeom>
                  <a:avLst/>
                  <a:gdLst>
                    <a:gd name="T0" fmla="*/ 0 w 22"/>
                    <a:gd name="T1" fmla="*/ 22 h 22"/>
                    <a:gd name="T2" fmla="*/ 6 w 22"/>
                    <a:gd name="T3" fmla="*/ 21 h 22"/>
                    <a:gd name="T4" fmla="*/ 11 w 22"/>
                    <a:gd name="T5" fmla="*/ 19 h 22"/>
                    <a:gd name="T6" fmla="*/ 15 w 22"/>
                    <a:gd name="T7" fmla="*/ 15 h 22"/>
                    <a:gd name="T8" fmla="*/ 18 w 22"/>
                    <a:gd name="T9" fmla="*/ 11 h 22"/>
                    <a:gd name="T10" fmla="*/ 21 w 22"/>
                    <a:gd name="T11" fmla="*/ 6 h 22"/>
                    <a:gd name="T12" fmla="*/ 22 w 2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2" h="22">
                      <a:moveTo>
                        <a:pt x="0" y="22"/>
                      </a:moveTo>
                      <a:lnTo>
                        <a:pt x="6" y="21"/>
                      </a:lnTo>
                      <a:lnTo>
                        <a:pt x="11" y="19"/>
                      </a:lnTo>
                      <a:lnTo>
                        <a:pt x="15" y="15"/>
                      </a:lnTo>
                      <a:lnTo>
                        <a:pt x="18" y="11"/>
                      </a:lnTo>
                      <a:lnTo>
                        <a:pt x="21" y="6"/>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19" name="Line 4540"/>
                <p:cNvSpPr>
                  <a:spLocks noChangeShapeType="1"/>
                </p:cNvSpPr>
                <p:nvPr/>
              </p:nvSpPr>
              <p:spPr bwMode="auto">
                <a:xfrm flipV="1">
                  <a:off x="2789"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0" name="Freeform 4541"/>
                <p:cNvSpPr>
                  <a:spLocks/>
                </p:cNvSpPr>
                <p:nvPr/>
              </p:nvSpPr>
              <p:spPr bwMode="auto">
                <a:xfrm>
                  <a:off x="2804" y="2798"/>
                  <a:ext cx="3" cy="4"/>
                </a:xfrm>
                <a:custGeom>
                  <a:avLst/>
                  <a:gdLst>
                    <a:gd name="T0" fmla="*/ 21 w 21"/>
                    <a:gd name="T1" fmla="*/ 0 h 22"/>
                    <a:gd name="T2" fmla="*/ 16 w 21"/>
                    <a:gd name="T3" fmla="*/ 2 h 22"/>
                    <a:gd name="T4" fmla="*/ 10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2"/>
                      </a:lnTo>
                      <a:lnTo>
                        <a:pt x="10"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1" name="Freeform 4542"/>
                <p:cNvSpPr>
                  <a:spLocks/>
                </p:cNvSpPr>
                <p:nvPr/>
              </p:nvSpPr>
              <p:spPr bwMode="auto">
                <a:xfrm>
                  <a:off x="2804" y="2809"/>
                  <a:ext cx="3" cy="3"/>
                </a:xfrm>
                <a:custGeom>
                  <a:avLst/>
                  <a:gdLst>
                    <a:gd name="T0" fmla="*/ 0 w 21"/>
                    <a:gd name="T1" fmla="*/ 0 h 22"/>
                    <a:gd name="T2" fmla="*/ 1 w 21"/>
                    <a:gd name="T3" fmla="*/ 6 h 22"/>
                    <a:gd name="T4" fmla="*/ 3 w 21"/>
                    <a:gd name="T5" fmla="*/ 11 h 22"/>
                    <a:gd name="T6" fmla="*/ 6 w 21"/>
                    <a:gd name="T7" fmla="*/ 15 h 22"/>
                    <a:gd name="T8" fmla="*/ 11 w 21"/>
                    <a:gd name="T9" fmla="*/ 19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1" y="19"/>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2" name="Line 4543"/>
                <p:cNvSpPr>
                  <a:spLocks noChangeShapeType="1"/>
                </p:cNvSpPr>
                <p:nvPr/>
              </p:nvSpPr>
              <p:spPr bwMode="auto">
                <a:xfrm>
                  <a:off x="2804" y="280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3" name="Line 4544"/>
                <p:cNvSpPr>
                  <a:spLocks noChangeShapeType="1"/>
                </p:cNvSpPr>
                <p:nvPr/>
              </p:nvSpPr>
              <p:spPr bwMode="auto">
                <a:xfrm flipH="1">
                  <a:off x="2896" y="280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4" name="Freeform 4545"/>
                <p:cNvSpPr>
                  <a:spLocks/>
                </p:cNvSpPr>
                <p:nvPr/>
              </p:nvSpPr>
              <p:spPr bwMode="auto">
                <a:xfrm>
                  <a:off x="2871" y="2798"/>
                  <a:ext cx="4" cy="3"/>
                </a:xfrm>
                <a:custGeom>
                  <a:avLst/>
                  <a:gdLst>
                    <a:gd name="T0" fmla="*/ 21 w 21"/>
                    <a:gd name="T1" fmla="*/ 22 h 22"/>
                    <a:gd name="T2" fmla="*/ 20 w 21"/>
                    <a:gd name="T3" fmla="*/ 16 h 22"/>
                    <a:gd name="T4" fmla="*/ 18 w 21"/>
                    <a:gd name="T5" fmla="*/ 11 h 22"/>
                    <a:gd name="T6" fmla="*/ 15 w 21"/>
                    <a:gd name="T7" fmla="*/ 7 h 22"/>
                    <a:gd name="T8" fmla="*/ 11 w 21"/>
                    <a:gd name="T9" fmla="*/ 4 h 22"/>
                    <a:gd name="T10" fmla="*/ 5 w 21"/>
                    <a:gd name="T11" fmla="*/ 1 h 22"/>
                    <a:gd name="T12" fmla="*/ 0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22"/>
                      </a:moveTo>
                      <a:lnTo>
                        <a:pt x="20" y="16"/>
                      </a:lnTo>
                      <a:lnTo>
                        <a:pt x="18" y="11"/>
                      </a:lnTo>
                      <a:lnTo>
                        <a:pt x="15" y="7"/>
                      </a:lnTo>
                      <a:lnTo>
                        <a:pt x="11" y="4"/>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5" name="Freeform 4546"/>
                <p:cNvSpPr>
                  <a:spLocks/>
                </p:cNvSpPr>
                <p:nvPr/>
              </p:nvSpPr>
              <p:spPr bwMode="auto">
                <a:xfrm>
                  <a:off x="2871" y="2809"/>
                  <a:ext cx="4" cy="3"/>
                </a:xfrm>
                <a:custGeom>
                  <a:avLst/>
                  <a:gdLst>
                    <a:gd name="T0" fmla="*/ 0 w 21"/>
                    <a:gd name="T1" fmla="*/ 22 h 22"/>
                    <a:gd name="T2" fmla="*/ 5 w 21"/>
                    <a:gd name="T3" fmla="*/ 21 h 22"/>
                    <a:gd name="T4" fmla="*/ 11 w 21"/>
                    <a:gd name="T5" fmla="*/ 18 h 22"/>
                    <a:gd name="T6" fmla="*/ 15 w 21"/>
                    <a:gd name="T7" fmla="*/ 15 h 22"/>
                    <a:gd name="T8" fmla="*/ 18 w 21"/>
                    <a:gd name="T9" fmla="*/ 11 h 22"/>
                    <a:gd name="T10" fmla="*/ 20 w 21"/>
                    <a:gd name="T11" fmla="*/ 6 h 22"/>
                    <a:gd name="T12" fmla="*/ 2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22"/>
                      </a:moveTo>
                      <a:lnTo>
                        <a:pt x="5" y="21"/>
                      </a:lnTo>
                      <a:lnTo>
                        <a:pt x="11" y="18"/>
                      </a:lnTo>
                      <a:lnTo>
                        <a:pt x="15" y="15"/>
                      </a:lnTo>
                      <a:lnTo>
                        <a:pt x="18" y="11"/>
                      </a:lnTo>
                      <a:lnTo>
                        <a:pt x="20" y="6"/>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6" name="Line 4547"/>
                <p:cNvSpPr>
                  <a:spLocks noChangeShapeType="1"/>
                </p:cNvSpPr>
                <p:nvPr/>
              </p:nvSpPr>
              <p:spPr bwMode="auto">
                <a:xfrm flipV="1">
                  <a:off x="2875" y="2801"/>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7" name="Freeform 4548"/>
                <p:cNvSpPr>
                  <a:spLocks/>
                </p:cNvSpPr>
                <p:nvPr/>
              </p:nvSpPr>
              <p:spPr bwMode="auto">
                <a:xfrm>
                  <a:off x="2892" y="2794"/>
                  <a:ext cx="4" cy="3"/>
                </a:xfrm>
                <a:custGeom>
                  <a:avLst/>
                  <a:gdLst>
                    <a:gd name="T0" fmla="*/ 21 w 21"/>
                    <a:gd name="T1" fmla="*/ 0 h 21"/>
                    <a:gd name="T2" fmla="*/ 16 w 21"/>
                    <a:gd name="T3" fmla="*/ 1 h 21"/>
                    <a:gd name="T4" fmla="*/ 10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8" name="Freeform 4549"/>
                <p:cNvSpPr>
                  <a:spLocks/>
                </p:cNvSpPr>
                <p:nvPr/>
              </p:nvSpPr>
              <p:spPr bwMode="auto">
                <a:xfrm>
                  <a:off x="2892" y="2804"/>
                  <a:ext cx="4" cy="4"/>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9" name="Line 4550"/>
                <p:cNvSpPr>
                  <a:spLocks noChangeShapeType="1"/>
                </p:cNvSpPr>
                <p:nvPr/>
              </p:nvSpPr>
              <p:spPr bwMode="auto">
                <a:xfrm>
                  <a:off x="2892"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0" name="Line 4551"/>
                <p:cNvSpPr>
                  <a:spLocks noChangeShapeType="1"/>
                </p:cNvSpPr>
                <p:nvPr/>
              </p:nvSpPr>
              <p:spPr bwMode="auto">
                <a:xfrm>
                  <a:off x="3071" y="289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1" name="Line 4552"/>
                <p:cNvSpPr>
                  <a:spLocks noChangeShapeType="1"/>
                </p:cNvSpPr>
                <p:nvPr/>
              </p:nvSpPr>
              <p:spPr bwMode="auto">
                <a:xfrm>
                  <a:off x="2890"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2" name="Line 4553"/>
                <p:cNvSpPr>
                  <a:spLocks noChangeShapeType="1"/>
                </p:cNvSpPr>
                <p:nvPr/>
              </p:nvSpPr>
              <p:spPr bwMode="auto">
                <a:xfrm flipV="1">
                  <a:off x="2875" y="237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3" name="Line 4554"/>
                <p:cNvSpPr>
                  <a:spLocks noChangeShapeType="1"/>
                </p:cNvSpPr>
                <p:nvPr/>
              </p:nvSpPr>
              <p:spPr bwMode="auto">
                <a:xfrm flipH="1">
                  <a:off x="2804" y="237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4" name="Line 4555"/>
                <p:cNvSpPr>
                  <a:spLocks noChangeShapeType="1"/>
                </p:cNvSpPr>
                <p:nvPr/>
              </p:nvSpPr>
              <p:spPr bwMode="auto">
                <a:xfrm flipV="1">
                  <a:off x="2790" y="237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5" name="Line 4556"/>
                <p:cNvSpPr>
                  <a:spLocks noChangeShapeType="1"/>
                </p:cNvSpPr>
                <p:nvPr/>
              </p:nvSpPr>
              <p:spPr bwMode="auto">
                <a:xfrm flipH="1">
                  <a:off x="2718" y="2374"/>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6" name="Line 4557"/>
                <p:cNvSpPr>
                  <a:spLocks noChangeShapeType="1"/>
                </p:cNvSpPr>
                <p:nvPr/>
              </p:nvSpPr>
              <p:spPr bwMode="auto">
                <a:xfrm flipV="1">
                  <a:off x="2704" y="237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7" name="Line 4558"/>
                <p:cNvSpPr>
                  <a:spLocks noChangeShapeType="1"/>
                </p:cNvSpPr>
                <p:nvPr/>
              </p:nvSpPr>
              <p:spPr bwMode="auto">
                <a:xfrm>
                  <a:off x="2689" y="2788"/>
                  <a:ext cx="4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8" name="Freeform 4559"/>
                <p:cNvSpPr>
                  <a:spLocks/>
                </p:cNvSpPr>
                <p:nvPr/>
              </p:nvSpPr>
              <p:spPr bwMode="auto">
                <a:xfrm>
                  <a:off x="2682" y="2760"/>
                  <a:ext cx="57" cy="26"/>
                </a:xfrm>
                <a:custGeom>
                  <a:avLst/>
                  <a:gdLst>
                    <a:gd name="T0" fmla="*/ 340 w 340"/>
                    <a:gd name="T1" fmla="*/ 158 h 158"/>
                    <a:gd name="T2" fmla="*/ 337 w 340"/>
                    <a:gd name="T3" fmla="*/ 139 h 158"/>
                    <a:gd name="T4" fmla="*/ 332 w 340"/>
                    <a:gd name="T5" fmla="*/ 120 h 158"/>
                    <a:gd name="T6" fmla="*/ 325 w 340"/>
                    <a:gd name="T7" fmla="*/ 101 h 158"/>
                    <a:gd name="T8" fmla="*/ 316 w 340"/>
                    <a:gd name="T9" fmla="*/ 84 h 158"/>
                    <a:gd name="T10" fmla="*/ 306 w 340"/>
                    <a:gd name="T11" fmla="*/ 67 h 158"/>
                    <a:gd name="T12" fmla="*/ 293 w 340"/>
                    <a:gd name="T13" fmla="*/ 54 h 158"/>
                    <a:gd name="T14" fmla="*/ 278 w 340"/>
                    <a:gd name="T15" fmla="*/ 40 h 158"/>
                    <a:gd name="T16" fmla="*/ 263 w 340"/>
                    <a:gd name="T17" fmla="*/ 28 h 158"/>
                    <a:gd name="T18" fmla="*/ 246 w 340"/>
                    <a:gd name="T19" fmla="*/ 18 h 158"/>
                    <a:gd name="T20" fmla="*/ 228 w 340"/>
                    <a:gd name="T21" fmla="*/ 11 h 158"/>
                    <a:gd name="T22" fmla="*/ 209 w 340"/>
                    <a:gd name="T23" fmla="*/ 4 h 158"/>
                    <a:gd name="T24" fmla="*/ 190 w 340"/>
                    <a:gd name="T25" fmla="*/ 1 h 158"/>
                    <a:gd name="T26" fmla="*/ 170 w 340"/>
                    <a:gd name="T27" fmla="*/ 0 h 158"/>
                    <a:gd name="T28" fmla="*/ 151 w 340"/>
                    <a:gd name="T29" fmla="*/ 1 h 158"/>
                    <a:gd name="T30" fmla="*/ 132 w 340"/>
                    <a:gd name="T31" fmla="*/ 4 h 158"/>
                    <a:gd name="T32" fmla="*/ 113 w 340"/>
                    <a:gd name="T33" fmla="*/ 10 h 158"/>
                    <a:gd name="T34" fmla="*/ 95 w 340"/>
                    <a:gd name="T35" fmla="*/ 17 h 158"/>
                    <a:gd name="T36" fmla="*/ 78 w 340"/>
                    <a:gd name="T37" fmla="*/ 27 h 158"/>
                    <a:gd name="T38" fmla="*/ 62 w 340"/>
                    <a:gd name="T39" fmla="*/ 39 h 158"/>
                    <a:gd name="T40" fmla="*/ 48 w 340"/>
                    <a:gd name="T41" fmla="*/ 51 h 158"/>
                    <a:gd name="T42" fmla="*/ 35 w 340"/>
                    <a:gd name="T43" fmla="*/ 66 h 158"/>
                    <a:gd name="T44" fmla="*/ 23 w 340"/>
                    <a:gd name="T45" fmla="*/ 82 h 158"/>
                    <a:gd name="T46" fmla="*/ 15 w 340"/>
                    <a:gd name="T47" fmla="*/ 99 h 158"/>
                    <a:gd name="T48" fmla="*/ 7 w 340"/>
                    <a:gd name="T49" fmla="*/ 117 h 158"/>
                    <a:gd name="T50" fmla="*/ 2 w 340"/>
                    <a:gd name="T51" fmla="*/ 137 h 158"/>
                    <a:gd name="T52" fmla="*/ 0 w 340"/>
                    <a:gd name="T53" fmla="*/ 15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0" h="158">
                      <a:moveTo>
                        <a:pt x="340" y="158"/>
                      </a:moveTo>
                      <a:lnTo>
                        <a:pt x="337" y="139"/>
                      </a:lnTo>
                      <a:lnTo>
                        <a:pt x="332" y="120"/>
                      </a:lnTo>
                      <a:lnTo>
                        <a:pt x="325" y="101"/>
                      </a:lnTo>
                      <a:lnTo>
                        <a:pt x="316" y="84"/>
                      </a:lnTo>
                      <a:lnTo>
                        <a:pt x="306" y="67"/>
                      </a:lnTo>
                      <a:lnTo>
                        <a:pt x="293" y="54"/>
                      </a:lnTo>
                      <a:lnTo>
                        <a:pt x="278" y="40"/>
                      </a:lnTo>
                      <a:lnTo>
                        <a:pt x="263" y="28"/>
                      </a:lnTo>
                      <a:lnTo>
                        <a:pt x="246" y="18"/>
                      </a:lnTo>
                      <a:lnTo>
                        <a:pt x="228" y="11"/>
                      </a:lnTo>
                      <a:lnTo>
                        <a:pt x="209" y="4"/>
                      </a:lnTo>
                      <a:lnTo>
                        <a:pt x="190" y="1"/>
                      </a:lnTo>
                      <a:lnTo>
                        <a:pt x="170" y="0"/>
                      </a:lnTo>
                      <a:lnTo>
                        <a:pt x="151" y="1"/>
                      </a:lnTo>
                      <a:lnTo>
                        <a:pt x="132" y="4"/>
                      </a:lnTo>
                      <a:lnTo>
                        <a:pt x="113" y="10"/>
                      </a:lnTo>
                      <a:lnTo>
                        <a:pt x="95" y="17"/>
                      </a:lnTo>
                      <a:lnTo>
                        <a:pt x="78" y="27"/>
                      </a:lnTo>
                      <a:lnTo>
                        <a:pt x="62" y="39"/>
                      </a:lnTo>
                      <a:lnTo>
                        <a:pt x="48" y="51"/>
                      </a:lnTo>
                      <a:lnTo>
                        <a:pt x="35" y="66"/>
                      </a:lnTo>
                      <a:lnTo>
                        <a:pt x="23" y="82"/>
                      </a:lnTo>
                      <a:lnTo>
                        <a:pt x="15" y="99"/>
                      </a:lnTo>
                      <a:lnTo>
                        <a:pt x="7" y="117"/>
                      </a:lnTo>
                      <a:lnTo>
                        <a:pt x="2" y="137"/>
                      </a:lnTo>
                      <a:lnTo>
                        <a:pt x="0" y="1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39" name="Freeform 4560"/>
                <p:cNvSpPr>
                  <a:spLocks/>
                </p:cNvSpPr>
                <p:nvPr/>
              </p:nvSpPr>
              <p:spPr bwMode="auto">
                <a:xfrm>
                  <a:off x="2686" y="2763"/>
                  <a:ext cx="49" cy="22"/>
                </a:xfrm>
                <a:custGeom>
                  <a:avLst/>
                  <a:gdLst>
                    <a:gd name="T0" fmla="*/ 292 w 292"/>
                    <a:gd name="T1" fmla="*/ 130 h 130"/>
                    <a:gd name="T2" fmla="*/ 288 w 292"/>
                    <a:gd name="T3" fmla="*/ 113 h 130"/>
                    <a:gd name="T4" fmla="*/ 283 w 292"/>
                    <a:gd name="T5" fmla="*/ 95 h 130"/>
                    <a:gd name="T6" fmla="*/ 276 w 292"/>
                    <a:gd name="T7" fmla="*/ 78 h 130"/>
                    <a:gd name="T8" fmla="*/ 267 w 292"/>
                    <a:gd name="T9" fmla="*/ 63 h 130"/>
                    <a:gd name="T10" fmla="*/ 256 w 292"/>
                    <a:gd name="T11" fmla="*/ 50 h 130"/>
                    <a:gd name="T12" fmla="*/ 244 w 292"/>
                    <a:gd name="T13" fmla="*/ 37 h 130"/>
                    <a:gd name="T14" fmla="*/ 230 w 292"/>
                    <a:gd name="T15" fmla="*/ 26 h 130"/>
                    <a:gd name="T16" fmla="*/ 215 w 292"/>
                    <a:gd name="T17" fmla="*/ 17 h 130"/>
                    <a:gd name="T18" fmla="*/ 199 w 292"/>
                    <a:gd name="T19" fmla="*/ 9 h 130"/>
                    <a:gd name="T20" fmla="*/ 182 w 292"/>
                    <a:gd name="T21" fmla="*/ 4 h 130"/>
                    <a:gd name="T22" fmla="*/ 165 w 292"/>
                    <a:gd name="T23" fmla="*/ 1 h 130"/>
                    <a:gd name="T24" fmla="*/ 147 w 292"/>
                    <a:gd name="T25" fmla="*/ 0 h 130"/>
                    <a:gd name="T26" fmla="*/ 128 w 292"/>
                    <a:gd name="T27" fmla="*/ 1 h 130"/>
                    <a:gd name="T28" fmla="*/ 111 w 292"/>
                    <a:gd name="T29" fmla="*/ 4 h 130"/>
                    <a:gd name="T30" fmla="*/ 94 w 292"/>
                    <a:gd name="T31" fmla="*/ 9 h 130"/>
                    <a:gd name="T32" fmla="*/ 78 w 292"/>
                    <a:gd name="T33" fmla="*/ 16 h 130"/>
                    <a:gd name="T34" fmla="*/ 63 w 292"/>
                    <a:gd name="T35" fmla="*/ 25 h 130"/>
                    <a:gd name="T36" fmla="*/ 49 w 292"/>
                    <a:gd name="T37" fmla="*/ 36 h 130"/>
                    <a:gd name="T38" fmla="*/ 36 w 292"/>
                    <a:gd name="T39" fmla="*/ 49 h 130"/>
                    <a:gd name="T40" fmla="*/ 25 w 292"/>
                    <a:gd name="T41" fmla="*/ 62 h 130"/>
                    <a:gd name="T42" fmla="*/ 16 w 292"/>
                    <a:gd name="T43" fmla="*/ 77 h 130"/>
                    <a:gd name="T44" fmla="*/ 8 w 292"/>
                    <a:gd name="T45" fmla="*/ 93 h 130"/>
                    <a:gd name="T46" fmla="*/ 3 w 292"/>
                    <a:gd name="T47" fmla="*/ 110 h 130"/>
                    <a:gd name="T48" fmla="*/ 0 w 292"/>
                    <a:gd name="T49"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2" h="130">
                      <a:moveTo>
                        <a:pt x="292" y="130"/>
                      </a:moveTo>
                      <a:lnTo>
                        <a:pt x="288" y="113"/>
                      </a:lnTo>
                      <a:lnTo>
                        <a:pt x="283" y="95"/>
                      </a:lnTo>
                      <a:lnTo>
                        <a:pt x="276" y="78"/>
                      </a:lnTo>
                      <a:lnTo>
                        <a:pt x="267" y="63"/>
                      </a:lnTo>
                      <a:lnTo>
                        <a:pt x="256" y="50"/>
                      </a:lnTo>
                      <a:lnTo>
                        <a:pt x="244" y="37"/>
                      </a:lnTo>
                      <a:lnTo>
                        <a:pt x="230" y="26"/>
                      </a:lnTo>
                      <a:lnTo>
                        <a:pt x="215" y="17"/>
                      </a:lnTo>
                      <a:lnTo>
                        <a:pt x="199" y="9"/>
                      </a:lnTo>
                      <a:lnTo>
                        <a:pt x="182" y="4"/>
                      </a:lnTo>
                      <a:lnTo>
                        <a:pt x="165" y="1"/>
                      </a:lnTo>
                      <a:lnTo>
                        <a:pt x="147" y="0"/>
                      </a:lnTo>
                      <a:lnTo>
                        <a:pt x="128" y="1"/>
                      </a:lnTo>
                      <a:lnTo>
                        <a:pt x="111" y="4"/>
                      </a:lnTo>
                      <a:lnTo>
                        <a:pt x="94" y="9"/>
                      </a:lnTo>
                      <a:lnTo>
                        <a:pt x="78" y="16"/>
                      </a:lnTo>
                      <a:lnTo>
                        <a:pt x="63" y="25"/>
                      </a:lnTo>
                      <a:lnTo>
                        <a:pt x="49" y="36"/>
                      </a:lnTo>
                      <a:lnTo>
                        <a:pt x="36" y="49"/>
                      </a:lnTo>
                      <a:lnTo>
                        <a:pt x="25" y="62"/>
                      </a:lnTo>
                      <a:lnTo>
                        <a:pt x="16" y="77"/>
                      </a:lnTo>
                      <a:lnTo>
                        <a:pt x="8" y="93"/>
                      </a:lnTo>
                      <a:lnTo>
                        <a:pt x="3" y="110"/>
                      </a:lnTo>
                      <a:lnTo>
                        <a:pt x="0" y="1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0" name="Line 4561"/>
                <p:cNvSpPr>
                  <a:spLocks noChangeShapeType="1"/>
                </p:cNvSpPr>
                <p:nvPr/>
              </p:nvSpPr>
              <p:spPr bwMode="auto">
                <a:xfrm>
                  <a:off x="2633" y="2441"/>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1" name="Line 4562"/>
                <p:cNvSpPr>
                  <a:spLocks noChangeShapeType="1"/>
                </p:cNvSpPr>
                <p:nvPr/>
              </p:nvSpPr>
              <p:spPr bwMode="auto">
                <a:xfrm>
                  <a:off x="2632" y="252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2" name="Line 4563"/>
                <p:cNvSpPr>
                  <a:spLocks noChangeShapeType="1"/>
                </p:cNvSpPr>
                <p:nvPr/>
              </p:nvSpPr>
              <p:spPr bwMode="auto">
                <a:xfrm flipH="1">
                  <a:off x="2632" y="245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3" name="Line 4564"/>
                <p:cNvSpPr>
                  <a:spLocks noChangeShapeType="1"/>
                </p:cNvSpPr>
                <p:nvPr/>
              </p:nvSpPr>
              <p:spPr bwMode="auto">
                <a:xfrm>
                  <a:off x="2632" y="261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4" name="Line 4565"/>
                <p:cNvSpPr>
                  <a:spLocks noChangeShapeType="1"/>
                </p:cNvSpPr>
                <p:nvPr/>
              </p:nvSpPr>
              <p:spPr bwMode="auto">
                <a:xfrm flipH="1" flipV="1">
                  <a:off x="2632" y="2541"/>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5" name="Line 4566"/>
                <p:cNvSpPr>
                  <a:spLocks noChangeShapeType="1"/>
                </p:cNvSpPr>
                <p:nvPr/>
              </p:nvSpPr>
              <p:spPr bwMode="auto">
                <a:xfrm>
                  <a:off x="2632" y="269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6" name="Line 4567"/>
                <p:cNvSpPr>
                  <a:spLocks noChangeShapeType="1"/>
                </p:cNvSpPr>
                <p:nvPr/>
              </p:nvSpPr>
              <p:spPr bwMode="auto">
                <a:xfrm flipH="1">
                  <a:off x="2632" y="262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7" name="Line 4568"/>
                <p:cNvSpPr>
                  <a:spLocks noChangeShapeType="1"/>
                </p:cNvSpPr>
                <p:nvPr/>
              </p:nvSpPr>
              <p:spPr bwMode="auto">
                <a:xfrm flipV="1">
                  <a:off x="2618" y="262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8" name="Freeform 4569"/>
                <p:cNvSpPr>
                  <a:spLocks/>
                </p:cNvSpPr>
                <p:nvPr/>
              </p:nvSpPr>
              <p:spPr bwMode="auto">
                <a:xfrm>
                  <a:off x="2625" y="2680"/>
                  <a:ext cx="3" cy="3"/>
                </a:xfrm>
                <a:custGeom>
                  <a:avLst/>
                  <a:gdLst>
                    <a:gd name="T0" fmla="*/ 0 w 19"/>
                    <a:gd name="T1" fmla="*/ 0 h 18"/>
                    <a:gd name="T2" fmla="*/ 0 w 19"/>
                    <a:gd name="T3" fmla="*/ 18 h 18"/>
                    <a:gd name="T4" fmla="*/ 5 w 19"/>
                    <a:gd name="T5" fmla="*/ 18 h 18"/>
                    <a:gd name="T6" fmla="*/ 5 w 19"/>
                    <a:gd name="T7" fmla="*/ 5 h 18"/>
                    <a:gd name="T8" fmla="*/ 13 w 19"/>
                    <a:gd name="T9" fmla="*/ 5 h 18"/>
                    <a:gd name="T10" fmla="*/ 14 w 19"/>
                    <a:gd name="T11" fmla="*/ 6 h 18"/>
                    <a:gd name="T12" fmla="*/ 17 w 19"/>
                    <a:gd name="T13" fmla="*/ 11 h 18"/>
                    <a:gd name="T14" fmla="*/ 17 w 19"/>
                    <a:gd name="T15" fmla="*/ 17 h 18"/>
                    <a:gd name="T16" fmla="*/ 19 w 19"/>
                    <a:gd name="T17" fmla="*/ 4 h 18"/>
                    <a:gd name="T18" fmla="*/ 16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0" y="18"/>
                      </a:lnTo>
                      <a:lnTo>
                        <a:pt x="5" y="18"/>
                      </a:lnTo>
                      <a:lnTo>
                        <a:pt x="5" y="5"/>
                      </a:lnTo>
                      <a:lnTo>
                        <a:pt x="13" y="5"/>
                      </a:lnTo>
                      <a:lnTo>
                        <a:pt x="14" y="6"/>
                      </a:lnTo>
                      <a:lnTo>
                        <a:pt x="17" y="11"/>
                      </a:lnTo>
                      <a:lnTo>
                        <a:pt x="17" y="17"/>
                      </a:lnTo>
                      <a:lnTo>
                        <a:pt x="19" y="4"/>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49" name="Freeform 4570"/>
                <p:cNvSpPr>
                  <a:spLocks/>
                </p:cNvSpPr>
                <p:nvPr/>
              </p:nvSpPr>
              <p:spPr bwMode="auto">
                <a:xfrm>
                  <a:off x="2622" y="2680"/>
                  <a:ext cx="2" cy="3"/>
                </a:xfrm>
                <a:custGeom>
                  <a:avLst/>
                  <a:gdLst>
                    <a:gd name="T0" fmla="*/ 0 w 11"/>
                    <a:gd name="T1" fmla="*/ 6 h 18"/>
                    <a:gd name="T2" fmla="*/ 2 w 11"/>
                    <a:gd name="T3" fmla="*/ 18 h 18"/>
                    <a:gd name="T4" fmla="*/ 2 w 11"/>
                    <a:gd name="T5" fmla="*/ 15 h 18"/>
                    <a:gd name="T6" fmla="*/ 4 w 11"/>
                    <a:gd name="T7" fmla="*/ 9 h 18"/>
                    <a:gd name="T8" fmla="*/ 6 w 11"/>
                    <a:gd name="T9" fmla="*/ 7 h 18"/>
                    <a:gd name="T10" fmla="*/ 11 w 11"/>
                    <a:gd name="T11" fmla="*/ 5 h 18"/>
                    <a:gd name="T12" fmla="*/ 9 w 11"/>
                    <a:gd name="T13" fmla="*/ 0 h 18"/>
                    <a:gd name="T14" fmla="*/ 9 w 11"/>
                    <a:gd name="T15" fmla="*/ 0 h 18"/>
                    <a:gd name="T16" fmla="*/ 4 w 11"/>
                    <a:gd name="T17" fmla="*/ 2 h 18"/>
                    <a:gd name="T18" fmla="*/ 0 w 11"/>
                    <a:gd name="T1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6"/>
                      </a:moveTo>
                      <a:lnTo>
                        <a:pt x="2" y="18"/>
                      </a:lnTo>
                      <a:lnTo>
                        <a:pt x="2" y="15"/>
                      </a:lnTo>
                      <a:lnTo>
                        <a:pt x="4" y="9"/>
                      </a:lnTo>
                      <a:lnTo>
                        <a:pt x="6" y="7"/>
                      </a:lnTo>
                      <a:lnTo>
                        <a:pt x="11" y="5"/>
                      </a:lnTo>
                      <a:lnTo>
                        <a:pt x="9" y="0"/>
                      </a:lnTo>
                      <a:lnTo>
                        <a:pt x="9" y="0"/>
                      </a:lnTo>
                      <a:lnTo>
                        <a:pt x="4"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0" name="Freeform 4571"/>
                <p:cNvSpPr>
                  <a:spLocks/>
                </p:cNvSpPr>
                <p:nvPr/>
              </p:nvSpPr>
              <p:spPr bwMode="auto">
                <a:xfrm>
                  <a:off x="2621" y="2680"/>
                  <a:ext cx="8" cy="6"/>
                </a:xfrm>
                <a:custGeom>
                  <a:avLst/>
                  <a:gdLst>
                    <a:gd name="T0" fmla="*/ 0 w 44"/>
                    <a:gd name="T1" fmla="*/ 14 h 35"/>
                    <a:gd name="T2" fmla="*/ 0 w 44"/>
                    <a:gd name="T3" fmla="*/ 14 h 35"/>
                    <a:gd name="T4" fmla="*/ 1 w 44"/>
                    <a:gd name="T5" fmla="*/ 20 h 35"/>
                    <a:gd name="T6" fmla="*/ 3 w 44"/>
                    <a:gd name="T7" fmla="*/ 26 h 35"/>
                    <a:gd name="T8" fmla="*/ 6 w 44"/>
                    <a:gd name="T9" fmla="*/ 29 h 35"/>
                    <a:gd name="T10" fmla="*/ 11 w 44"/>
                    <a:gd name="T11" fmla="*/ 32 h 35"/>
                    <a:gd name="T12" fmla="*/ 11 w 44"/>
                    <a:gd name="T13" fmla="*/ 32 h 35"/>
                    <a:gd name="T14" fmla="*/ 17 w 44"/>
                    <a:gd name="T15" fmla="*/ 34 h 35"/>
                    <a:gd name="T16" fmla="*/ 22 w 44"/>
                    <a:gd name="T17" fmla="*/ 35 h 35"/>
                    <a:gd name="T18" fmla="*/ 23 w 44"/>
                    <a:gd name="T19" fmla="*/ 35 h 35"/>
                    <a:gd name="T20" fmla="*/ 29 w 44"/>
                    <a:gd name="T21" fmla="*/ 34 h 35"/>
                    <a:gd name="T22" fmla="*/ 34 w 44"/>
                    <a:gd name="T23" fmla="*/ 32 h 35"/>
                    <a:gd name="T24" fmla="*/ 38 w 44"/>
                    <a:gd name="T25" fmla="*/ 29 h 35"/>
                    <a:gd name="T26" fmla="*/ 39 w 44"/>
                    <a:gd name="T27" fmla="*/ 29 h 35"/>
                    <a:gd name="T28" fmla="*/ 42 w 44"/>
                    <a:gd name="T29" fmla="*/ 24 h 35"/>
                    <a:gd name="T30" fmla="*/ 43 w 44"/>
                    <a:gd name="T31" fmla="*/ 19 h 35"/>
                    <a:gd name="T32" fmla="*/ 44 w 44"/>
                    <a:gd name="T33" fmla="*/ 13 h 35"/>
                    <a:gd name="T34" fmla="*/ 44 w 44"/>
                    <a:gd name="T35" fmla="*/ 11 h 35"/>
                    <a:gd name="T36" fmla="*/ 43 w 44"/>
                    <a:gd name="T37" fmla="*/ 5 h 35"/>
                    <a:gd name="T38" fmla="*/ 41 w 44"/>
                    <a:gd name="T39" fmla="*/ 0 h 35"/>
                    <a:gd name="T40" fmla="*/ 39 w 44"/>
                    <a:gd name="T41" fmla="*/ 13 h 35"/>
                    <a:gd name="T42" fmla="*/ 39 w 44"/>
                    <a:gd name="T43" fmla="*/ 16 h 35"/>
                    <a:gd name="T44" fmla="*/ 37 w 44"/>
                    <a:gd name="T45" fmla="*/ 21 h 35"/>
                    <a:gd name="T46" fmla="*/ 36 w 44"/>
                    <a:gd name="T47" fmla="*/ 23 h 35"/>
                    <a:gd name="T48" fmla="*/ 31 w 44"/>
                    <a:gd name="T49" fmla="*/ 27 h 35"/>
                    <a:gd name="T50" fmla="*/ 28 w 44"/>
                    <a:gd name="T51" fmla="*/ 29 h 35"/>
                    <a:gd name="T52" fmla="*/ 22 w 44"/>
                    <a:gd name="T53" fmla="*/ 29 h 35"/>
                    <a:gd name="T54" fmla="*/ 20 w 44"/>
                    <a:gd name="T55" fmla="*/ 29 h 35"/>
                    <a:gd name="T56" fmla="*/ 14 w 44"/>
                    <a:gd name="T57" fmla="*/ 28 h 35"/>
                    <a:gd name="T58" fmla="*/ 9 w 44"/>
                    <a:gd name="T59" fmla="*/ 26 h 35"/>
                    <a:gd name="T60" fmla="*/ 8 w 44"/>
                    <a:gd name="T61" fmla="*/ 23 h 35"/>
                    <a:gd name="T62" fmla="*/ 6 w 44"/>
                    <a:gd name="T63" fmla="*/ 19 h 35"/>
                    <a:gd name="T64" fmla="*/ 5 w 44"/>
                    <a:gd name="T65" fmla="*/ 14 h 35"/>
                    <a:gd name="T66" fmla="*/ 3 w 44"/>
                    <a:gd name="T67" fmla="*/ 2 h 35"/>
                    <a:gd name="T68" fmla="*/ 3 w 44"/>
                    <a:gd name="T69" fmla="*/ 2 h 35"/>
                    <a:gd name="T70" fmla="*/ 1 w 44"/>
                    <a:gd name="T71" fmla="*/ 7 h 35"/>
                    <a:gd name="T72" fmla="*/ 0 w 44"/>
                    <a:gd name="T73"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5">
                      <a:moveTo>
                        <a:pt x="0" y="14"/>
                      </a:moveTo>
                      <a:lnTo>
                        <a:pt x="0" y="14"/>
                      </a:lnTo>
                      <a:lnTo>
                        <a:pt x="1" y="20"/>
                      </a:lnTo>
                      <a:lnTo>
                        <a:pt x="3" y="26"/>
                      </a:lnTo>
                      <a:lnTo>
                        <a:pt x="6" y="29"/>
                      </a:lnTo>
                      <a:lnTo>
                        <a:pt x="11" y="32"/>
                      </a:lnTo>
                      <a:lnTo>
                        <a:pt x="11" y="32"/>
                      </a:lnTo>
                      <a:lnTo>
                        <a:pt x="17" y="34"/>
                      </a:lnTo>
                      <a:lnTo>
                        <a:pt x="22" y="35"/>
                      </a:lnTo>
                      <a:lnTo>
                        <a:pt x="23" y="35"/>
                      </a:lnTo>
                      <a:lnTo>
                        <a:pt x="29" y="34"/>
                      </a:lnTo>
                      <a:lnTo>
                        <a:pt x="34" y="32"/>
                      </a:lnTo>
                      <a:lnTo>
                        <a:pt x="38" y="29"/>
                      </a:lnTo>
                      <a:lnTo>
                        <a:pt x="39" y="29"/>
                      </a:lnTo>
                      <a:lnTo>
                        <a:pt x="42" y="24"/>
                      </a:lnTo>
                      <a:lnTo>
                        <a:pt x="43" y="19"/>
                      </a:lnTo>
                      <a:lnTo>
                        <a:pt x="44" y="13"/>
                      </a:lnTo>
                      <a:lnTo>
                        <a:pt x="44" y="11"/>
                      </a:lnTo>
                      <a:lnTo>
                        <a:pt x="43" y="5"/>
                      </a:lnTo>
                      <a:lnTo>
                        <a:pt x="41" y="0"/>
                      </a:lnTo>
                      <a:lnTo>
                        <a:pt x="39" y="13"/>
                      </a:lnTo>
                      <a:lnTo>
                        <a:pt x="39" y="16"/>
                      </a:lnTo>
                      <a:lnTo>
                        <a:pt x="37" y="21"/>
                      </a:lnTo>
                      <a:lnTo>
                        <a:pt x="36" y="23"/>
                      </a:lnTo>
                      <a:lnTo>
                        <a:pt x="31" y="27"/>
                      </a:lnTo>
                      <a:lnTo>
                        <a:pt x="28" y="29"/>
                      </a:lnTo>
                      <a:lnTo>
                        <a:pt x="22" y="29"/>
                      </a:lnTo>
                      <a:lnTo>
                        <a:pt x="20" y="29"/>
                      </a:lnTo>
                      <a:lnTo>
                        <a:pt x="14" y="28"/>
                      </a:lnTo>
                      <a:lnTo>
                        <a:pt x="9" y="26"/>
                      </a:lnTo>
                      <a:lnTo>
                        <a:pt x="8" y="23"/>
                      </a:lnTo>
                      <a:lnTo>
                        <a:pt x="6" y="19"/>
                      </a:lnTo>
                      <a:lnTo>
                        <a:pt x="5" y="14"/>
                      </a:lnTo>
                      <a:lnTo>
                        <a:pt x="3" y="2"/>
                      </a:lnTo>
                      <a:lnTo>
                        <a:pt x="3" y="2"/>
                      </a:lnTo>
                      <a:lnTo>
                        <a:pt x="1"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1" name="Freeform 4572"/>
                <p:cNvSpPr>
                  <a:spLocks/>
                </p:cNvSpPr>
                <p:nvPr/>
              </p:nvSpPr>
              <p:spPr bwMode="auto">
                <a:xfrm>
                  <a:off x="2621" y="2674"/>
                  <a:ext cx="8" cy="4"/>
                </a:xfrm>
                <a:custGeom>
                  <a:avLst/>
                  <a:gdLst>
                    <a:gd name="T0" fmla="*/ 0 w 43"/>
                    <a:gd name="T1" fmla="*/ 22 h 28"/>
                    <a:gd name="T2" fmla="*/ 0 w 43"/>
                    <a:gd name="T3" fmla="*/ 27 h 28"/>
                    <a:gd name="T4" fmla="*/ 24 w 43"/>
                    <a:gd name="T5" fmla="*/ 28 h 28"/>
                    <a:gd name="T6" fmla="*/ 25 w 43"/>
                    <a:gd name="T7" fmla="*/ 28 h 28"/>
                    <a:gd name="T8" fmla="*/ 32 w 43"/>
                    <a:gd name="T9" fmla="*/ 27 h 28"/>
                    <a:gd name="T10" fmla="*/ 32 w 43"/>
                    <a:gd name="T11" fmla="*/ 27 h 28"/>
                    <a:gd name="T12" fmla="*/ 37 w 43"/>
                    <a:gd name="T13" fmla="*/ 25 h 28"/>
                    <a:gd name="T14" fmla="*/ 38 w 43"/>
                    <a:gd name="T15" fmla="*/ 25 h 28"/>
                    <a:gd name="T16" fmla="*/ 41 w 43"/>
                    <a:gd name="T17" fmla="*/ 20 h 28"/>
                    <a:gd name="T18" fmla="*/ 43 w 43"/>
                    <a:gd name="T19" fmla="*/ 16 h 28"/>
                    <a:gd name="T20" fmla="*/ 43 w 43"/>
                    <a:gd name="T21" fmla="*/ 11 h 28"/>
                    <a:gd name="T22" fmla="*/ 43 w 43"/>
                    <a:gd name="T23" fmla="*/ 7 h 28"/>
                    <a:gd name="T24" fmla="*/ 41 w 43"/>
                    <a:gd name="T25" fmla="*/ 2 h 28"/>
                    <a:gd name="T26" fmla="*/ 40 w 43"/>
                    <a:gd name="T27" fmla="*/ 0 h 28"/>
                    <a:gd name="T28" fmla="*/ 38 w 43"/>
                    <a:gd name="T29" fmla="*/ 11 h 28"/>
                    <a:gd name="T30" fmla="*/ 38 w 43"/>
                    <a:gd name="T31" fmla="*/ 13 h 28"/>
                    <a:gd name="T32" fmla="*/ 36 w 43"/>
                    <a:gd name="T33" fmla="*/ 19 h 28"/>
                    <a:gd name="T34" fmla="*/ 36 w 43"/>
                    <a:gd name="T35" fmla="*/ 19 h 28"/>
                    <a:gd name="T36" fmla="*/ 32 w 43"/>
                    <a:gd name="T37" fmla="*/ 22 h 28"/>
                    <a:gd name="T38" fmla="*/ 30 w 43"/>
                    <a:gd name="T39" fmla="*/ 22 h 28"/>
                    <a:gd name="T40" fmla="*/ 24 w 43"/>
                    <a:gd name="T41" fmla="*/ 22 h 28"/>
                    <a:gd name="T42" fmla="*/ 0 w 43"/>
                    <a:gd name="T43"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28">
                      <a:moveTo>
                        <a:pt x="0" y="22"/>
                      </a:moveTo>
                      <a:lnTo>
                        <a:pt x="0" y="27"/>
                      </a:lnTo>
                      <a:lnTo>
                        <a:pt x="24" y="28"/>
                      </a:lnTo>
                      <a:lnTo>
                        <a:pt x="25" y="28"/>
                      </a:lnTo>
                      <a:lnTo>
                        <a:pt x="32" y="27"/>
                      </a:lnTo>
                      <a:lnTo>
                        <a:pt x="32" y="27"/>
                      </a:lnTo>
                      <a:lnTo>
                        <a:pt x="37" y="25"/>
                      </a:lnTo>
                      <a:lnTo>
                        <a:pt x="38" y="25"/>
                      </a:lnTo>
                      <a:lnTo>
                        <a:pt x="41" y="20"/>
                      </a:lnTo>
                      <a:lnTo>
                        <a:pt x="43" y="16"/>
                      </a:lnTo>
                      <a:lnTo>
                        <a:pt x="43" y="11"/>
                      </a:lnTo>
                      <a:lnTo>
                        <a:pt x="43" y="7"/>
                      </a:lnTo>
                      <a:lnTo>
                        <a:pt x="41" y="2"/>
                      </a:lnTo>
                      <a:lnTo>
                        <a:pt x="40" y="0"/>
                      </a:lnTo>
                      <a:lnTo>
                        <a:pt x="38" y="11"/>
                      </a:lnTo>
                      <a:lnTo>
                        <a:pt x="38" y="13"/>
                      </a:lnTo>
                      <a:lnTo>
                        <a:pt x="36" y="19"/>
                      </a:lnTo>
                      <a:lnTo>
                        <a:pt x="36" y="19"/>
                      </a:lnTo>
                      <a:lnTo>
                        <a:pt x="32" y="22"/>
                      </a:lnTo>
                      <a:lnTo>
                        <a:pt x="30" y="22"/>
                      </a:lnTo>
                      <a:lnTo>
                        <a:pt x="24"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2" name="Freeform 4573"/>
                <p:cNvSpPr>
                  <a:spLocks/>
                </p:cNvSpPr>
                <p:nvPr/>
              </p:nvSpPr>
              <p:spPr bwMode="auto">
                <a:xfrm>
                  <a:off x="2621" y="2673"/>
                  <a:ext cx="7" cy="2"/>
                </a:xfrm>
                <a:custGeom>
                  <a:avLst/>
                  <a:gdLst>
                    <a:gd name="T0" fmla="*/ 0 w 40"/>
                    <a:gd name="T1" fmla="*/ 0 h 17"/>
                    <a:gd name="T2" fmla="*/ 0 w 40"/>
                    <a:gd name="T3" fmla="*/ 5 h 17"/>
                    <a:gd name="T4" fmla="*/ 24 w 40"/>
                    <a:gd name="T5" fmla="*/ 5 h 17"/>
                    <a:gd name="T6" fmla="*/ 26 w 40"/>
                    <a:gd name="T7" fmla="*/ 5 h 17"/>
                    <a:gd name="T8" fmla="*/ 32 w 40"/>
                    <a:gd name="T9" fmla="*/ 6 h 17"/>
                    <a:gd name="T10" fmla="*/ 33 w 40"/>
                    <a:gd name="T11" fmla="*/ 6 h 17"/>
                    <a:gd name="T12" fmla="*/ 37 w 40"/>
                    <a:gd name="T13" fmla="*/ 10 h 17"/>
                    <a:gd name="T14" fmla="*/ 37 w 40"/>
                    <a:gd name="T15" fmla="*/ 12 h 17"/>
                    <a:gd name="T16" fmla="*/ 38 w 40"/>
                    <a:gd name="T17" fmla="*/ 17 h 17"/>
                    <a:gd name="T18" fmla="*/ 40 w 40"/>
                    <a:gd name="T19" fmla="*/ 6 h 17"/>
                    <a:gd name="T20" fmla="*/ 37 w 40"/>
                    <a:gd name="T21" fmla="*/ 2 h 17"/>
                    <a:gd name="T22" fmla="*/ 36 w 40"/>
                    <a:gd name="T23" fmla="*/ 2 h 17"/>
                    <a:gd name="T24" fmla="*/ 30 w 40"/>
                    <a:gd name="T25" fmla="*/ 0 h 17"/>
                    <a:gd name="T26" fmla="*/ 30 w 40"/>
                    <a:gd name="T27" fmla="*/ 0 h 17"/>
                    <a:gd name="T28" fmla="*/ 25 w 40"/>
                    <a:gd name="T29" fmla="*/ 0 h 17"/>
                    <a:gd name="T30" fmla="*/ 0 w 40"/>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17">
                      <a:moveTo>
                        <a:pt x="0" y="0"/>
                      </a:moveTo>
                      <a:lnTo>
                        <a:pt x="0" y="5"/>
                      </a:lnTo>
                      <a:lnTo>
                        <a:pt x="24" y="5"/>
                      </a:lnTo>
                      <a:lnTo>
                        <a:pt x="26" y="5"/>
                      </a:lnTo>
                      <a:lnTo>
                        <a:pt x="32" y="6"/>
                      </a:lnTo>
                      <a:lnTo>
                        <a:pt x="33" y="6"/>
                      </a:lnTo>
                      <a:lnTo>
                        <a:pt x="37" y="10"/>
                      </a:lnTo>
                      <a:lnTo>
                        <a:pt x="37" y="12"/>
                      </a:lnTo>
                      <a:lnTo>
                        <a:pt x="38" y="17"/>
                      </a:lnTo>
                      <a:lnTo>
                        <a:pt x="40" y="6"/>
                      </a:lnTo>
                      <a:lnTo>
                        <a:pt x="37" y="2"/>
                      </a:lnTo>
                      <a:lnTo>
                        <a:pt x="36" y="2"/>
                      </a:lnTo>
                      <a:lnTo>
                        <a:pt x="30" y="0"/>
                      </a:lnTo>
                      <a:lnTo>
                        <a:pt x="30" y="0"/>
                      </a:lnTo>
                      <a:lnTo>
                        <a:pt x="2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3" name="Freeform 4574"/>
                <p:cNvSpPr>
                  <a:spLocks/>
                </p:cNvSpPr>
                <p:nvPr/>
              </p:nvSpPr>
              <p:spPr bwMode="auto">
                <a:xfrm>
                  <a:off x="2621" y="2666"/>
                  <a:ext cx="8" cy="5"/>
                </a:xfrm>
                <a:custGeom>
                  <a:avLst/>
                  <a:gdLst>
                    <a:gd name="T0" fmla="*/ 0 w 43"/>
                    <a:gd name="T1" fmla="*/ 2 h 32"/>
                    <a:gd name="T2" fmla="*/ 0 w 43"/>
                    <a:gd name="T3" fmla="*/ 32 h 32"/>
                    <a:gd name="T4" fmla="*/ 43 w 43"/>
                    <a:gd name="T5" fmla="*/ 32 h 32"/>
                    <a:gd name="T6" fmla="*/ 43 w 43"/>
                    <a:gd name="T7" fmla="*/ 0 h 32"/>
                    <a:gd name="T8" fmla="*/ 38 w 43"/>
                    <a:gd name="T9" fmla="*/ 0 h 32"/>
                    <a:gd name="T10" fmla="*/ 38 w 43"/>
                    <a:gd name="T11" fmla="*/ 27 h 32"/>
                    <a:gd name="T12" fmla="*/ 23 w 43"/>
                    <a:gd name="T13" fmla="*/ 27 h 32"/>
                    <a:gd name="T14" fmla="*/ 23 w 43"/>
                    <a:gd name="T15" fmla="*/ 3 h 32"/>
                    <a:gd name="T16" fmla="*/ 18 w 43"/>
                    <a:gd name="T17" fmla="*/ 3 h 32"/>
                    <a:gd name="T18" fmla="*/ 18 w 43"/>
                    <a:gd name="T19" fmla="*/ 27 h 32"/>
                    <a:gd name="T20" fmla="*/ 5 w 43"/>
                    <a:gd name="T21" fmla="*/ 27 h 32"/>
                    <a:gd name="T22" fmla="*/ 5 w 43"/>
                    <a:gd name="T23" fmla="*/ 2 h 32"/>
                    <a:gd name="T24" fmla="*/ 0 w 43"/>
                    <a:gd name="T2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2"/>
                      </a:moveTo>
                      <a:lnTo>
                        <a:pt x="0" y="32"/>
                      </a:lnTo>
                      <a:lnTo>
                        <a:pt x="43" y="32"/>
                      </a:lnTo>
                      <a:lnTo>
                        <a:pt x="43" y="0"/>
                      </a:lnTo>
                      <a:lnTo>
                        <a:pt x="38" y="0"/>
                      </a:lnTo>
                      <a:lnTo>
                        <a:pt x="38" y="27"/>
                      </a:lnTo>
                      <a:lnTo>
                        <a:pt x="23" y="27"/>
                      </a:lnTo>
                      <a:lnTo>
                        <a:pt x="23" y="3"/>
                      </a:lnTo>
                      <a:lnTo>
                        <a:pt x="18" y="3"/>
                      </a:lnTo>
                      <a:lnTo>
                        <a:pt x="18" y="27"/>
                      </a:lnTo>
                      <a:lnTo>
                        <a:pt x="5" y="27"/>
                      </a:lnTo>
                      <a:lnTo>
                        <a:pt x="5" y="2"/>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4" name="Freeform 4575"/>
                <p:cNvSpPr>
                  <a:spLocks/>
                </p:cNvSpPr>
                <p:nvPr/>
              </p:nvSpPr>
              <p:spPr bwMode="auto">
                <a:xfrm>
                  <a:off x="2621" y="2663"/>
                  <a:ext cx="8" cy="1"/>
                </a:xfrm>
                <a:custGeom>
                  <a:avLst/>
                  <a:gdLst>
                    <a:gd name="T0" fmla="*/ 0 w 43"/>
                    <a:gd name="T1" fmla="*/ 0 h 8"/>
                    <a:gd name="T2" fmla="*/ 0 w 43"/>
                    <a:gd name="T3" fmla="*/ 8 h 8"/>
                    <a:gd name="T4" fmla="*/ 43 w 43"/>
                    <a:gd name="T5" fmla="*/ 8 h 8"/>
                    <a:gd name="T6" fmla="*/ 43 w 43"/>
                    <a:gd name="T7" fmla="*/ 3 h 8"/>
                    <a:gd name="T8" fmla="*/ 6 w 43"/>
                    <a:gd name="T9" fmla="*/ 3 h 8"/>
                    <a:gd name="T10" fmla="*/ 6 w 43"/>
                    <a:gd name="T11" fmla="*/ 2 h 8"/>
                    <a:gd name="T12" fmla="*/ 0 w 4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3" h="8">
                      <a:moveTo>
                        <a:pt x="0" y="0"/>
                      </a:moveTo>
                      <a:lnTo>
                        <a:pt x="0" y="8"/>
                      </a:lnTo>
                      <a:lnTo>
                        <a:pt x="43" y="8"/>
                      </a:lnTo>
                      <a:lnTo>
                        <a:pt x="43" y="3"/>
                      </a:lnTo>
                      <a:lnTo>
                        <a:pt x="6" y="3"/>
                      </a:lnTo>
                      <a:lnTo>
                        <a:pt x="6"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5" name="Freeform 4576"/>
                <p:cNvSpPr>
                  <a:spLocks/>
                </p:cNvSpPr>
                <p:nvPr/>
              </p:nvSpPr>
              <p:spPr bwMode="auto">
                <a:xfrm>
                  <a:off x="2621" y="2661"/>
                  <a:ext cx="8" cy="2"/>
                </a:xfrm>
                <a:custGeom>
                  <a:avLst/>
                  <a:gdLst>
                    <a:gd name="T0" fmla="*/ 0 w 43"/>
                    <a:gd name="T1" fmla="*/ 13 h 15"/>
                    <a:gd name="T2" fmla="*/ 6 w 43"/>
                    <a:gd name="T3" fmla="*/ 15 h 15"/>
                    <a:gd name="T4" fmla="*/ 43 w 43"/>
                    <a:gd name="T5" fmla="*/ 3 h 15"/>
                    <a:gd name="T6" fmla="*/ 37 w 43"/>
                    <a:gd name="T7" fmla="*/ 0 h 15"/>
                    <a:gd name="T8" fmla="*/ 36 w 43"/>
                    <a:gd name="T9" fmla="*/ 0 h 15"/>
                    <a:gd name="T10" fmla="*/ 30 w 43"/>
                    <a:gd name="T11" fmla="*/ 2 h 15"/>
                    <a:gd name="T12" fmla="*/ 0 w 43"/>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43" h="15">
                      <a:moveTo>
                        <a:pt x="0" y="13"/>
                      </a:moveTo>
                      <a:lnTo>
                        <a:pt x="6" y="15"/>
                      </a:lnTo>
                      <a:lnTo>
                        <a:pt x="43" y="3"/>
                      </a:lnTo>
                      <a:lnTo>
                        <a:pt x="37" y="0"/>
                      </a:lnTo>
                      <a:lnTo>
                        <a:pt x="36" y="0"/>
                      </a:lnTo>
                      <a:lnTo>
                        <a:pt x="30"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6" name="Freeform 4577"/>
                <p:cNvSpPr>
                  <a:spLocks/>
                </p:cNvSpPr>
                <p:nvPr/>
              </p:nvSpPr>
              <p:spPr bwMode="auto">
                <a:xfrm>
                  <a:off x="2621" y="2657"/>
                  <a:ext cx="8" cy="4"/>
                </a:xfrm>
                <a:custGeom>
                  <a:avLst/>
                  <a:gdLst>
                    <a:gd name="T0" fmla="*/ 0 w 43"/>
                    <a:gd name="T1" fmla="*/ 0 h 24"/>
                    <a:gd name="T2" fmla="*/ 0 w 43"/>
                    <a:gd name="T3" fmla="*/ 8 h 24"/>
                    <a:gd name="T4" fmla="*/ 29 w 43"/>
                    <a:gd name="T5" fmla="*/ 19 h 24"/>
                    <a:gd name="T6" fmla="*/ 32 w 43"/>
                    <a:gd name="T7" fmla="*/ 20 h 24"/>
                    <a:gd name="T8" fmla="*/ 37 w 43"/>
                    <a:gd name="T9" fmla="*/ 21 h 24"/>
                    <a:gd name="T10" fmla="*/ 37 w 43"/>
                    <a:gd name="T11" fmla="*/ 21 h 24"/>
                    <a:gd name="T12" fmla="*/ 43 w 43"/>
                    <a:gd name="T13" fmla="*/ 24 h 24"/>
                    <a:gd name="T14" fmla="*/ 43 w 43"/>
                    <a:gd name="T15" fmla="*/ 19 h 24"/>
                    <a:gd name="T16" fmla="*/ 7 w 43"/>
                    <a:gd name="T17" fmla="*/ 7 h 24"/>
                    <a:gd name="T18" fmla="*/ 7 w 43"/>
                    <a:gd name="T19" fmla="*/ 6 h 24"/>
                    <a:gd name="T20" fmla="*/ 0 w 43"/>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4">
                      <a:moveTo>
                        <a:pt x="0" y="0"/>
                      </a:moveTo>
                      <a:lnTo>
                        <a:pt x="0" y="8"/>
                      </a:lnTo>
                      <a:lnTo>
                        <a:pt x="29" y="19"/>
                      </a:lnTo>
                      <a:lnTo>
                        <a:pt x="32" y="20"/>
                      </a:lnTo>
                      <a:lnTo>
                        <a:pt x="37" y="21"/>
                      </a:lnTo>
                      <a:lnTo>
                        <a:pt x="37" y="21"/>
                      </a:lnTo>
                      <a:lnTo>
                        <a:pt x="43" y="24"/>
                      </a:lnTo>
                      <a:lnTo>
                        <a:pt x="43" y="19"/>
                      </a:lnTo>
                      <a:lnTo>
                        <a:pt x="7" y="7"/>
                      </a:lnTo>
                      <a:lnTo>
                        <a:pt x="7"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7" name="Freeform 4578"/>
                <p:cNvSpPr>
                  <a:spLocks/>
                </p:cNvSpPr>
                <p:nvPr/>
              </p:nvSpPr>
              <p:spPr bwMode="auto">
                <a:xfrm>
                  <a:off x="2621" y="2657"/>
                  <a:ext cx="8" cy="1"/>
                </a:xfrm>
                <a:custGeom>
                  <a:avLst/>
                  <a:gdLst>
                    <a:gd name="T0" fmla="*/ 0 w 43"/>
                    <a:gd name="T1" fmla="*/ 0 h 7"/>
                    <a:gd name="T2" fmla="*/ 7 w 43"/>
                    <a:gd name="T3" fmla="*/ 6 h 7"/>
                    <a:gd name="T4" fmla="*/ 43 w 43"/>
                    <a:gd name="T5" fmla="*/ 7 h 7"/>
                    <a:gd name="T6" fmla="*/ 43 w 43"/>
                    <a:gd name="T7" fmla="*/ 0 h 7"/>
                    <a:gd name="T8" fmla="*/ 0 w 43"/>
                    <a:gd name="T9" fmla="*/ 0 h 7"/>
                  </a:gdLst>
                  <a:ahLst/>
                  <a:cxnLst>
                    <a:cxn ang="0">
                      <a:pos x="T0" y="T1"/>
                    </a:cxn>
                    <a:cxn ang="0">
                      <a:pos x="T2" y="T3"/>
                    </a:cxn>
                    <a:cxn ang="0">
                      <a:pos x="T4" y="T5"/>
                    </a:cxn>
                    <a:cxn ang="0">
                      <a:pos x="T6" y="T7"/>
                    </a:cxn>
                    <a:cxn ang="0">
                      <a:pos x="T8" y="T9"/>
                    </a:cxn>
                  </a:cxnLst>
                  <a:rect l="0" t="0" r="r" b="b"/>
                  <a:pathLst>
                    <a:path w="43" h="7">
                      <a:moveTo>
                        <a:pt x="0" y="0"/>
                      </a:moveTo>
                      <a:lnTo>
                        <a:pt x="7" y="6"/>
                      </a:lnTo>
                      <a:lnTo>
                        <a:pt x="43" y="7"/>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8" name="Freeform 4579"/>
                <p:cNvSpPr>
                  <a:spLocks/>
                </p:cNvSpPr>
                <p:nvPr/>
              </p:nvSpPr>
              <p:spPr bwMode="auto">
                <a:xfrm>
                  <a:off x="2621" y="2651"/>
                  <a:ext cx="8" cy="5"/>
                </a:xfrm>
                <a:custGeom>
                  <a:avLst/>
                  <a:gdLst>
                    <a:gd name="T0" fmla="*/ 0 w 42"/>
                    <a:gd name="T1" fmla="*/ 1 h 32"/>
                    <a:gd name="T2" fmla="*/ 0 w 42"/>
                    <a:gd name="T3" fmla="*/ 32 h 32"/>
                    <a:gd name="T4" fmla="*/ 42 w 42"/>
                    <a:gd name="T5" fmla="*/ 32 h 32"/>
                    <a:gd name="T6" fmla="*/ 42 w 42"/>
                    <a:gd name="T7" fmla="*/ 0 h 32"/>
                    <a:gd name="T8" fmla="*/ 37 w 42"/>
                    <a:gd name="T9" fmla="*/ 0 h 32"/>
                    <a:gd name="T10" fmla="*/ 37 w 42"/>
                    <a:gd name="T11" fmla="*/ 26 h 32"/>
                    <a:gd name="T12" fmla="*/ 22 w 42"/>
                    <a:gd name="T13" fmla="*/ 26 h 32"/>
                    <a:gd name="T14" fmla="*/ 22 w 42"/>
                    <a:gd name="T15" fmla="*/ 2 h 32"/>
                    <a:gd name="T16" fmla="*/ 18 w 42"/>
                    <a:gd name="T17" fmla="*/ 2 h 32"/>
                    <a:gd name="T18" fmla="*/ 18 w 42"/>
                    <a:gd name="T19" fmla="*/ 26 h 32"/>
                    <a:gd name="T20" fmla="*/ 4 w 42"/>
                    <a:gd name="T21" fmla="*/ 26 h 32"/>
                    <a:gd name="T22" fmla="*/ 4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7" y="0"/>
                      </a:lnTo>
                      <a:lnTo>
                        <a:pt x="37" y="26"/>
                      </a:lnTo>
                      <a:lnTo>
                        <a:pt x="22" y="26"/>
                      </a:lnTo>
                      <a:lnTo>
                        <a:pt x="22" y="2"/>
                      </a:lnTo>
                      <a:lnTo>
                        <a:pt x="18" y="2"/>
                      </a:lnTo>
                      <a:lnTo>
                        <a:pt x="18" y="26"/>
                      </a:lnTo>
                      <a:lnTo>
                        <a:pt x="4" y="26"/>
                      </a:lnTo>
                      <a:lnTo>
                        <a:pt x="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9" name="Freeform 4580"/>
                <p:cNvSpPr>
                  <a:spLocks/>
                </p:cNvSpPr>
                <p:nvPr/>
              </p:nvSpPr>
              <p:spPr bwMode="auto">
                <a:xfrm>
                  <a:off x="2626" y="2647"/>
                  <a:ext cx="2" cy="3"/>
                </a:xfrm>
                <a:custGeom>
                  <a:avLst/>
                  <a:gdLst>
                    <a:gd name="T0" fmla="*/ 0 w 12"/>
                    <a:gd name="T1" fmla="*/ 13 h 19"/>
                    <a:gd name="T2" fmla="*/ 1 w 12"/>
                    <a:gd name="T3" fmla="*/ 19 h 19"/>
                    <a:gd name="T4" fmla="*/ 1 w 12"/>
                    <a:gd name="T5" fmla="*/ 19 h 19"/>
                    <a:gd name="T6" fmla="*/ 8 w 12"/>
                    <a:gd name="T7" fmla="*/ 18 h 19"/>
                    <a:gd name="T8" fmla="*/ 12 w 12"/>
                    <a:gd name="T9" fmla="*/ 14 h 19"/>
                    <a:gd name="T10" fmla="*/ 11 w 12"/>
                    <a:gd name="T11" fmla="*/ 0 h 19"/>
                    <a:gd name="T12" fmla="*/ 10 w 12"/>
                    <a:gd name="T13" fmla="*/ 5 h 19"/>
                    <a:gd name="T14" fmla="*/ 8 w 12"/>
                    <a:gd name="T15" fmla="*/ 9 h 19"/>
                    <a:gd name="T16" fmla="*/ 6 w 12"/>
                    <a:gd name="T17" fmla="*/ 11 h 19"/>
                    <a:gd name="T18" fmla="*/ 0 w 12"/>
                    <a:gd name="T19"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13"/>
                      </a:moveTo>
                      <a:lnTo>
                        <a:pt x="1" y="19"/>
                      </a:lnTo>
                      <a:lnTo>
                        <a:pt x="1" y="19"/>
                      </a:lnTo>
                      <a:lnTo>
                        <a:pt x="8" y="18"/>
                      </a:lnTo>
                      <a:lnTo>
                        <a:pt x="12" y="14"/>
                      </a:lnTo>
                      <a:lnTo>
                        <a:pt x="11" y="0"/>
                      </a:lnTo>
                      <a:lnTo>
                        <a:pt x="10" y="5"/>
                      </a:lnTo>
                      <a:lnTo>
                        <a:pt x="8" y="9"/>
                      </a:lnTo>
                      <a:lnTo>
                        <a:pt x="6"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0" name="Freeform 4581"/>
                <p:cNvSpPr>
                  <a:spLocks/>
                </p:cNvSpPr>
                <p:nvPr/>
              </p:nvSpPr>
              <p:spPr bwMode="auto">
                <a:xfrm>
                  <a:off x="2622" y="2644"/>
                  <a:ext cx="7" cy="5"/>
                </a:xfrm>
                <a:custGeom>
                  <a:avLst/>
                  <a:gdLst>
                    <a:gd name="T0" fmla="*/ 0 w 41"/>
                    <a:gd name="T1" fmla="*/ 29 h 34"/>
                    <a:gd name="T2" fmla="*/ 3 w 41"/>
                    <a:gd name="T3" fmla="*/ 31 h 34"/>
                    <a:gd name="T4" fmla="*/ 8 w 41"/>
                    <a:gd name="T5" fmla="*/ 34 h 34"/>
                    <a:gd name="T6" fmla="*/ 12 w 41"/>
                    <a:gd name="T7" fmla="*/ 32 h 34"/>
                    <a:gd name="T8" fmla="*/ 16 w 41"/>
                    <a:gd name="T9" fmla="*/ 30 h 34"/>
                    <a:gd name="T10" fmla="*/ 18 w 41"/>
                    <a:gd name="T11" fmla="*/ 26 h 34"/>
                    <a:gd name="T12" fmla="*/ 20 w 41"/>
                    <a:gd name="T13" fmla="*/ 20 h 34"/>
                    <a:gd name="T14" fmla="*/ 21 w 41"/>
                    <a:gd name="T15" fmla="*/ 13 h 34"/>
                    <a:gd name="T16" fmla="*/ 23 w 41"/>
                    <a:gd name="T17" fmla="*/ 9 h 34"/>
                    <a:gd name="T18" fmla="*/ 24 w 41"/>
                    <a:gd name="T19" fmla="*/ 8 h 34"/>
                    <a:gd name="T20" fmla="*/ 29 w 41"/>
                    <a:gd name="T21" fmla="*/ 6 h 34"/>
                    <a:gd name="T22" fmla="*/ 30 w 41"/>
                    <a:gd name="T23" fmla="*/ 6 h 34"/>
                    <a:gd name="T24" fmla="*/ 34 w 41"/>
                    <a:gd name="T25" fmla="*/ 9 h 34"/>
                    <a:gd name="T26" fmla="*/ 35 w 41"/>
                    <a:gd name="T27" fmla="*/ 11 h 34"/>
                    <a:gd name="T28" fmla="*/ 36 w 41"/>
                    <a:gd name="T29" fmla="*/ 16 h 34"/>
                    <a:gd name="T30" fmla="*/ 37 w 41"/>
                    <a:gd name="T31" fmla="*/ 30 h 34"/>
                    <a:gd name="T32" fmla="*/ 38 w 41"/>
                    <a:gd name="T33" fmla="*/ 28 h 34"/>
                    <a:gd name="T34" fmla="*/ 40 w 41"/>
                    <a:gd name="T35" fmla="*/ 23 h 34"/>
                    <a:gd name="T36" fmla="*/ 41 w 41"/>
                    <a:gd name="T37" fmla="*/ 16 h 34"/>
                    <a:gd name="T38" fmla="*/ 40 w 41"/>
                    <a:gd name="T39" fmla="*/ 15 h 34"/>
                    <a:gd name="T40" fmla="*/ 40 w 41"/>
                    <a:gd name="T41" fmla="*/ 10 h 34"/>
                    <a:gd name="T42" fmla="*/ 37 w 41"/>
                    <a:gd name="T43" fmla="*/ 5 h 34"/>
                    <a:gd name="T44" fmla="*/ 34 w 41"/>
                    <a:gd name="T45" fmla="*/ 2 h 34"/>
                    <a:gd name="T46" fmla="*/ 27 w 41"/>
                    <a:gd name="T47" fmla="*/ 0 h 34"/>
                    <a:gd name="T48" fmla="*/ 26 w 41"/>
                    <a:gd name="T49" fmla="*/ 0 h 34"/>
                    <a:gd name="T50" fmla="*/ 21 w 41"/>
                    <a:gd name="T51" fmla="*/ 3 h 34"/>
                    <a:gd name="T52" fmla="*/ 20 w 41"/>
                    <a:gd name="T53" fmla="*/ 4 h 34"/>
                    <a:gd name="T54" fmla="*/ 17 w 41"/>
                    <a:gd name="T55" fmla="*/ 9 h 34"/>
                    <a:gd name="T56" fmla="*/ 17 w 41"/>
                    <a:gd name="T57" fmla="*/ 11 h 34"/>
                    <a:gd name="T58" fmla="*/ 15 w 41"/>
                    <a:gd name="T59" fmla="*/ 18 h 34"/>
                    <a:gd name="T60" fmla="*/ 14 w 41"/>
                    <a:gd name="T61" fmla="*/ 21 h 34"/>
                    <a:gd name="T62" fmla="*/ 13 w 41"/>
                    <a:gd name="T63" fmla="*/ 25 h 34"/>
                    <a:gd name="T64" fmla="*/ 8 w 41"/>
                    <a:gd name="T65" fmla="*/ 27 h 34"/>
                    <a:gd name="T66" fmla="*/ 7 w 41"/>
                    <a:gd name="T67" fmla="*/ 27 h 34"/>
                    <a:gd name="T68" fmla="*/ 3 w 41"/>
                    <a:gd name="T69" fmla="*/ 25 h 34"/>
                    <a:gd name="T70" fmla="*/ 3 w 41"/>
                    <a:gd name="T71" fmla="*/ 24 h 34"/>
                    <a:gd name="T72" fmla="*/ 2 w 41"/>
                    <a:gd name="T73" fmla="*/ 18 h 34"/>
                    <a:gd name="T74" fmla="*/ 0 w 41"/>
                    <a:gd name="T7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34">
                      <a:moveTo>
                        <a:pt x="0" y="29"/>
                      </a:moveTo>
                      <a:lnTo>
                        <a:pt x="3" y="31"/>
                      </a:lnTo>
                      <a:lnTo>
                        <a:pt x="8" y="34"/>
                      </a:lnTo>
                      <a:lnTo>
                        <a:pt x="12" y="32"/>
                      </a:lnTo>
                      <a:lnTo>
                        <a:pt x="16" y="30"/>
                      </a:lnTo>
                      <a:lnTo>
                        <a:pt x="18" y="26"/>
                      </a:lnTo>
                      <a:lnTo>
                        <a:pt x="20" y="20"/>
                      </a:lnTo>
                      <a:lnTo>
                        <a:pt x="21" y="13"/>
                      </a:lnTo>
                      <a:lnTo>
                        <a:pt x="23" y="9"/>
                      </a:lnTo>
                      <a:lnTo>
                        <a:pt x="24" y="8"/>
                      </a:lnTo>
                      <a:lnTo>
                        <a:pt x="29" y="6"/>
                      </a:lnTo>
                      <a:lnTo>
                        <a:pt x="30" y="6"/>
                      </a:lnTo>
                      <a:lnTo>
                        <a:pt x="34" y="9"/>
                      </a:lnTo>
                      <a:lnTo>
                        <a:pt x="35" y="11"/>
                      </a:lnTo>
                      <a:lnTo>
                        <a:pt x="36" y="16"/>
                      </a:lnTo>
                      <a:lnTo>
                        <a:pt x="37" y="30"/>
                      </a:lnTo>
                      <a:lnTo>
                        <a:pt x="38" y="28"/>
                      </a:lnTo>
                      <a:lnTo>
                        <a:pt x="40" y="23"/>
                      </a:lnTo>
                      <a:lnTo>
                        <a:pt x="41" y="16"/>
                      </a:lnTo>
                      <a:lnTo>
                        <a:pt x="40" y="15"/>
                      </a:lnTo>
                      <a:lnTo>
                        <a:pt x="40" y="10"/>
                      </a:lnTo>
                      <a:lnTo>
                        <a:pt x="37" y="5"/>
                      </a:lnTo>
                      <a:lnTo>
                        <a:pt x="34" y="2"/>
                      </a:lnTo>
                      <a:lnTo>
                        <a:pt x="27" y="0"/>
                      </a:lnTo>
                      <a:lnTo>
                        <a:pt x="26" y="0"/>
                      </a:lnTo>
                      <a:lnTo>
                        <a:pt x="21" y="3"/>
                      </a:lnTo>
                      <a:lnTo>
                        <a:pt x="20" y="4"/>
                      </a:lnTo>
                      <a:lnTo>
                        <a:pt x="17" y="9"/>
                      </a:lnTo>
                      <a:lnTo>
                        <a:pt x="17" y="11"/>
                      </a:lnTo>
                      <a:lnTo>
                        <a:pt x="15" y="18"/>
                      </a:lnTo>
                      <a:lnTo>
                        <a:pt x="14" y="21"/>
                      </a:lnTo>
                      <a:lnTo>
                        <a:pt x="13" y="25"/>
                      </a:lnTo>
                      <a:lnTo>
                        <a:pt x="8" y="27"/>
                      </a:lnTo>
                      <a:lnTo>
                        <a:pt x="7" y="27"/>
                      </a:lnTo>
                      <a:lnTo>
                        <a:pt x="3" y="25"/>
                      </a:lnTo>
                      <a:lnTo>
                        <a:pt x="3" y="24"/>
                      </a:lnTo>
                      <a:lnTo>
                        <a:pt x="2" y="18"/>
                      </a:lnTo>
                      <a:lnTo>
                        <a:pt x="0"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1" name="Freeform 4582"/>
                <p:cNvSpPr>
                  <a:spLocks/>
                </p:cNvSpPr>
                <p:nvPr/>
              </p:nvSpPr>
              <p:spPr bwMode="auto">
                <a:xfrm>
                  <a:off x="2621" y="2644"/>
                  <a:ext cx="2" cy="5"/>
                </a:xfrm>
                <a:custGeom>
                  <a:avLst/>
                  <a:gdLst>
                    <a:gd name="T0" fmla="*/ 0 w 12"/>
                    <a:gd name="T1" fmla="*/ 16 h 27"/>
                    <a:gd name="T2" fmla="*/ 0 w 12"/>
                    <a:gd name="T3" fmla="*/ 17 h 27"/>
                    <a:gd name="T4" fmla="*/ 1 w 12"/>
                    <a:gd name="T5" fmla="*/ 22 h 27"/>
                    <a:gd name="T6" fmla="*/ 3 w 12"/>
                    <a:gd name="T7" fmla="*/ 27 h 27"/>
                    <a:gd name="T8" fmla="*/ 5 w 12"/>
                    <a:gd name="T9" fmla="*/ 16 h 27"/>
                    <a:gd name="T10" fmla="*/ 5 w 12"/>
                    <a:gd name="T11" fmla="*/ 13 h 27"/>
                    <a:gd name="T12" fmla="*/ 7 w 12"/>
                    <a:gd name="T13" fmla="*/ 8 h 27"/>
                    <a:gd name="T14" fmla="*/ 7 w 12"/>
                    <a:gd name="T15" fmla="*/ 7 h 27"/>
                    <a:gd name="T16" fmla="*/ 12 w 12"/>
                    <a:gd name="T17" fmla="*/ 5 h 27"/>
                    <a:gd name="T18" fmla="*/ 12 w 12"/>
                    <a:gd name="T19" fmla="*/ 0 h 27"/>
                    <a:gd name="T20" fmla="*/ 7 w 12"/>
                    <a:gd name="T21" fmla="*/ 1 h 27"/>
                    <a:gd name="T22" fmla="*/ 3 w 12"/>
                    <a:gd name="T23" fmla="*/ 5 h 27"/>
                    <a:gd name="T24" fmla="*/ 3 w 12"/>
                    <a:gd name="T25" fmla="*/ 5 h 27"/>
                    <a:gd name="T26" fmla="*/ 1 w 12"/>
                    <a:gd name="T27" fmla="*/ 10 h 27"/>
                    <a:gd name="T28" fmla="*/ 0 w 12"/>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7">
                      <a:moveTo>
                        <a:pt x="0" y="16"/>
                      </a:moveTo>
                      <a:lnTo>
                        <a:pt x="0" y="17"/>
                      </a:lnTo>
                      <a:lnTo>
                        <a:pt x="1" y="22"/>
                      </a:lnTo>
                      <a:lnTo>
                        <a:pt x="3" y="27"/>
                      </a:lnTo>
                      <a:lnTo>
                        <a:pt x="5" y="16"/>
                      </a:lnTo>
                      <a:lnTo>
                        <a:pt x="5" y="13"/>
                      </a:lnTo>
                      <a:lnTo>
                        <a:pt x="7" y="8"/>
                      </a:lnTo>
                      <a:lnTo>
                        <a:pt x="7" y="7"/>
                      </a:lnTo>
                      <a:lnTo>
                        <a:pt x="12" y="5"/>
                      </a:lnTo>
                      <a:lnTo>
                        <a:pt x="12" y="0"/>
                      </a:lnTo>
                      <a:lnTo>
                        <a:pt x="7" y="1"/>
                      </a:lnTo>
                      <a:lnTo>
                        <a:pt x="3" y="5"/>
                      </a:lnTo>
                      <a:lnTo>
                        <a:pt x="3" y="5"/>
                      </a:lnTo>
                      <a:lnTo>
                        <a:pt x="1"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62" name="Line 4583"/>
                <p:cNvSpPr>
                  <a:spLocks noChangeShapeType="1"/>
                </p:cNvSpPr>
                <p:nvPr/>
              </p:nvSpPr>
              <p:spPr bwMode="auto">
                <a:xfrm flipH="1">
                  <a:off x="2632" y="262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3" name="Line 4584"/>
                <p:cNvSpPr>
                  <a:spLocks noChangeShapeType="1"/>
                </p:cNvSpPr>
                <p:nvPr/>
              </p:nvSpPr>
              <p:spPr bwMode="auto">
                <a:xfrm>
                  <a:off x="2612" y="2784"/>
                  <a:ext cx="6"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4" name="Freeform 4585"/>
                <p:cNvSpPr>
                  <a:spLocks/>
                </p:cNvSpPr>
                <p:nvPr/>
              </p:nvSpPr>
              <p:spPr bwMode="auto">
                <a:xfrm>
                  <a:off x="2686" y="2784"/>
                  <a:ext cx="3" cy="4"/>
                </a:xfrm>
                <a:custGeom>
                  <a:avLst/>
                  <a:gdLst>
                    <a:gd name="T0" fmla="*/ 0 w 14"/>
                    <a:gd name="T1" fmla="*/ 0 h 22"/>
                    <a:gd name="T2" fmla="*/ 0 w 14"/>
                    <a:gd name="T3" fmla="*/ 6 h 22"/>
                    <a:gd name="T4" fmla="*/ 1 w 14"/>
                    <a:gd name="T5" fmla="*/ 10 h 22"/>
                    <a:gd name="T6" fmla="*/ 3 w 14"/>
                    <a:gd name="T7" fmla="*/ 14 h 22"/>
                    <a:gd name="T8" fmla="*/ 6 w 14"/>
                    <a:gd name="T9" fmla="*/ 17 h 22"/>
                    <a:gd name="T10" fmla="*/ 10 w 14"/>
                    <a:gd name="T11" fmla="*/ 21 h 22"/>
                    <a:gd name="T12" fmla="*/ 14 w 14"/>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14" h="22">
                      <a:moveTo>
                        <a:pt x="0" y="0"/>
                      </a:moveTo>
                      <a:lnTo>
                        <a:pt x="0" y="6"/>
                      </a:lnTo>
                      <a:lnTo>
                        <a:pt x="1" y="10"/>
                      </a:lnTo>
                      <a:lnTo>
                        <a:pt x="3" y="14"/>
                      </a:lnTo>
                      <a:lnTo>
                        <a:pt x="6" y="17"/>
                      </a:lnTo>
                      <a:lnTo>
                        <a:pt x="10" y="21"/>
                      </a:lnTo>
                      <a:lnTo>
                        <a:pt x="14"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5" name="Line 4586"/>
                <p:cNvSpPr>
                  <a:spLocks noChangeShapeType="1"/>
                </p:cNvSpPr>
                <p:nvPr/>
              </p:nvSpPr>
              <p:spPr bwMode="auto">
                <a:xfrm>
                  <a:off x="2618" y="2788"/>
                  <a:ext cx="6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6" name="Freeform 4587"/>
                <p:cNvSpPr>
                  <a:spLocks/>
                </p:cNvSpPr>
                <p:nvPr/>
              </p:nvSpPr>
              <p:spPr bwMode="auto">
                <a:xfrm>
                  <a:off x="2679" y="2785"/>
                  <a:ext cx="3" cy="3"/>
                </a:xfrm>
                <a:custGeom>
                  <a:avLst/>
                  <a:gdLst>
                    <a:gd name="T0" fmla="*/ 0 w 16"/>
                    <a:gd name="T1" fmla="*/ 14 h 14"/>
                    <a:gd name="T2" fmla="*/ 5 w 16"/>
                    <a:gd name="T3" fmla="*/ 13 h 14"/>
                    <a:gd name="T4" fmla="*/ 11 w 16"/>
                    <a:gd name="T5" fmla="*/ 9 h 14"/>
                    <a:gd name="T6" fmla="*/ 14 w 16"/>
                    <a:gd name="T7" fmla="*/ 5 h 14"/>
                    <a:gd name="T8" fmla="*/ 16 w 16"/>
                    <a:gd name="T9" fmla="*/ 0 h 14"/>
                  </a:gdLst>
                  <a:ahLst/>
                  <a:cxnLst>
                    <a:cxn ang="0">
                      <a:pos x="T0" y="T1"/>
                    </a:cxn>
                    <a:cxn ang="0">
                      <a:pos x="T2" y="T3"/>
                    </a:cxn>
                    <a:cxn ang="0">
                      <a:pos x="T4" y="T5"/>
                    </a:cxn>
                    <a:cxn ang="0">
                      <a:pos x="T6" y="T7"/>
                    </a:cxn>
                    <a:cxn ang="0">
                      <a:pos x="T8" y="T9"/>
                    </a:cxn>
                  </a:cxnLst>
                  <a:rect l="0" t="0" r="r" b="b"/>
                  <a:pathLst>
                    <a:path w="16" h="14">
                      <a:moveTo>
                        <a:pt x="0" y="14"/>
                      </a:moveTo>
                      <a:lnTo>
                        <a:pt x="5" y="13"/>
                      </a:lnTo>
                      <a:lnTo>
                        <a:pt x="11" y="9"/>
                      </a:lnTo>
                      <a:lnTo>
                        <a:pt x="14"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7" name="Line 4588"/>
                <p:cNvSpPr>
                  <a:spLocks noChangeShapeType="1"/>
                </p:cNvSpPr>
                <p:nvPr/>
              </p:nvSpPr>
              <p:spPr bwMode="auto">
                <a:xfrm flipH="1">
                  <a:off x="2632" y="245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8" name="Line 4589"/>
                <p:cNvSpPr>
                  <a:spLocks noChangeShapeType="1"/>
                </p:cNvSpPr>
                <p:nvPr/>
              </p:nvSpPr>
              <p:spPr bwMode="auto">
                <a:xfrm flipV="1">
                  <a:off x="2618" y="245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9" name="Line 4590"/>
                <p:cNvSpPr>
                  <a:spLocks noChangeShapeType="1"/>
                </p:cNvSpPr>
                <p:nvPr/>
              </p:nvSpPr>
              <p:spPr bwMode="auto">
                <a:xfrm flipV="1">
                  <a:off x="2618" y="254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70" name="Line 4591"/>
                <p:cNvSpPr>
                  <a:spLocks noChangeShapeType="1"/>
                </p:cNvSpPr>
                <p:nvPr/>
              </p:nvSpPr>
              <p:spPr bwMode="auto">
                <a:xfrm flipH="1">
                  <a:off x="2632" y="254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71" name="Freeform 4592"/>
                <p:cNvSpPr>
                  <a:spLocks/>
                </p:cNvSpPr>
                <p:nvPr/>
              </p:nvSpPr>
              <p:spPr bwMode="auto">
                <a:xfrm>
                  <a:off x="2707" y="2689"/>
                  <a:ext cx="3" cy="5"/>
                </a:xfrm>
                <a:custGeom>
                  <a:avLst/>
                  <a:gdLst>
                    <a:gd name="T0" fmla="*/ 0 w 19"/>
                    <a:gd name="T1" fmla="*/ 4 h 27"/>
                    <a:gd name="T2" fmla="*/ 3 w 19"/>
                    <a:gd name="T3" fmla="*/ 16 h 27"/>
                    <a:gd name="T4" fmla="*/ 3 w 19"/>
                    <a:gd name="T5" fmla="*/ 10 h 27"/>
                    <a:gd name="T6" fmla="*/ 5 w 19"/>
                    <a:gd name="T7" fmla="*/ 7 h 27"/>
                    <a:gd name="T8" fmla="*/ 11 w 19"/>
                    <a:gd name="T9" fmla="*/ 6 h 27"/>
                    <a:gd name="T10" fmla="*/ 14 w 19"/>
                    <a:gd name="T11" fmla="*/ 7 h 27"/>
                    <a:gd name="T12" fmla="*/ 17 w 19"/>
                    <a:gd name="T13" fmla="*/ 10 h 27"/>
                    <a:gd name="T14" fmla="*/ 18 w 19"/>
                    <a:gd name="T15" fmla="*/ 16 h 27"/>
                    <a:gd name="T16" fmla="*/ 18 w 19"/>
                    <a:gd name="T17" fmla="*/ 27 h 27"/>
                    <a:gd name="T18" fmla="*/ 19 w 19"/>
                    <a:gd name="T19" fmla="*/ 3 h 27"/>
                    <a:gd name="T20" fmla="*/ 16 w 19"/>
                    <a:gd name="T21" fmla="*/ 1 h 27"/>
                    <a:gd name="T22" fmla="*/ 10 w 19"/>
                    <a:gd name="T23" fmla="*/ 0 h 27"/>
                    <a:gd name="T24" fmla="*/ 10 w 19"/>
                    <a:gd name="T25" fmla="*/ 0 h 27"/>
                    <a:gd name="T26" fmla="*/ 4 w 19"/>
                    <a:gd name="T27" fmla="*/ 1 h 27"/>
                    <a:gd name="T28" fmla="*/ 0 w 19"/>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7">
                      <a:moveTo>
                        <a:pt x="0" y="4"/>
                      </a:moveTo>
                      <a:lnTo>
                        <a:pt x="3" y="16"/>
                      </a:lnTo>
                      <a:lnTo>
                        <a:pt x="3" y="10"/>
                      </a:lnTo>
                      <a:lnTo>
                        <a:pt x="5" y="7"/>
                      </a:lnTo>
                      <a:lnTo>
                        <a:pt x="11" y="6"/>
                      </a:lnTo>
                      <a:lnTo>
                        <a:pt x="14" y="7"/>
                      </a:lnTo>
                      <a:lnTo>
                        <a:pt x="17" y="10"/>
                      </a:lnTo>
                      <a:lnTo>
                        <a:pt x="18" y="16"/>
                      </a:lnTo>
                      <a:lnTo>
                        <a:pt x="18" y="27"/>
                      </a:lnTo>
                      <a:lnTo>
                        <a:pt x="19" y="3"/>
                      </a:lnTo>
                      <a:lnTo>
                        <a:pt x="16" y="1"/>
                      </a:lnTo>
                      <a:lnTo>
                        <a:pt x="10" y="0"/>
                      </a:lnTo>
                      <a:lnTo>
                        <a:pt x="10"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2" name="Freeform 4593"/>
                <p:cNvSpPr>
                  <a:spLocks/>
                </p:cNvSpPr>
                <p:nvPr/>
              </p:nvSpPr>
              <p:spPr bwMode="auto">
                <a:xfrm>
                  <a:off x="2706" y="2690"/>
                  <a:ext cx="7" cy="5"/>
                </a:xfrm>
                <a:custGeom>
                  <a:avLst/>
                  <a:gdLst>
                    <a:gd name="T0" fmla="*/ 0 w 43"/>
                    <a:gd name="T1" fmla="*/ 13 h 29"/>
                    <a:gd name="T2" fmla="*/ 0 w 43"/>
                    <a:gd name="T3" fmla="*/ 29 h 29"/>
                    <a:gd name="T4" fmla="*/ 43 w 43"/>
                    <a:gd name="T5" fmla="*/ 29 h 29"/>
                    <a:gd name="T6" fmla="*/ 43 w 43"/>
                    <a:gd name="T7" fmla="*/ 24 h 29"/>
                    <a:gd name="T8" fmla="*/ 26 w 43"/>
                    <a:gd name="T9" fmla="*/ 24 h 29"/>
                    <a:gd name="T10" fmla="*/ 26 w 43"/>
                    <a:gd name="T11" fmla="*/ 13 h 29"/>
                    <a:gd name="T12" fmla="*/ 26 w 43"/>
                    <a:gd name="T13" fmla="*/ 11 h 29"/>
                    <a:gd name="T14" fmla="*/ 24 w 43"/>
                    <a:gd name="T15" fmla="*/ 5 h 29"/>
                    <a:gd name="T16" fmla="*/ 21 w 43"/>
                    <a:gd name="T17" fmla="*/ 0 h 29"/>
                    <a:gd name="T18" fmla="*/ 20 w 43"/>
                    <a:gd name="T19" fmla="*/ 24 h 29"/>
                    <a:gd name="T20" fmla="*/ 5 w 43"/>
                    <a:gd name="T21" fmla="*/ 24 h 29"/>
                    <a:gd name="T22" fmla="*/ 5 w 43"/>
                    <a:gd name="T23" fmla="*/ 13 h 29"/>
                    <a:gd name="T24" fmla="*/ 2 w 43"/>
                    <a:gd name="T25" fmla="*/ 1 h 29"/>
                    <a:gd name="T26" fmla="*/ 0 w 43"/>
                    <a:gd name="T27" fmla="*/ 7 h 29"/>
                    <a:gd name="T28" fmla="*/ 0 w 43"/>
                    <a:gd name="T29" fmla="*/ 8 h 29"/>
                    <a:gd name="T30" fmla="*/ 0 w 43"/>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9">
                      <a:moveTo>
                        <a:pt x="0" y="13"/>
                      </a:moveTo>
                      <a:lnTo>
                        <a:pt x="0" y="29"/>
                      </a:lnTo>
                      <a:lnTo>
                        <a:pt x="43" y="29"/>
                      </a:lnTo>
                      <a:lnTo>
                        <a:pt x="43" y="24"/>
                      </a:lnTo>
                      <a:lnTo>
                        <a:pt x="26" y="24"/>
                      </a:lnTo>
                      <a:lnTo>
                        <a:pt x="26" y="13"/>
                      </a:lnTo>
                      <a:lnTo>
                        <a:pt x="26" y="11"/>
                      </a:lnTo>
                      <a:lnTo>
                        <a:pt x="24" y="5"/>
                      </a:lnTo>
                      <a:lnTo>
                        <a:pt x="21" y="0"/>
                      </a:lnTo>
                      <a:lnTo>
                        <a:pt x="20" y="24"/>
                      </a:lnTo>
                      <a:lnTo>
                        <a:pt x="5" y="24"/>
                      </a:lnTo>
                      <a:lnTo>
                        <a:pt x="5" y="13"/>
                      </a:lnTo>
                      <a:lnTo>
                        <a:pt x="2" y="1"/>
                      </a:lnTo>
                      <a:lnTo>
                        <a:pt x="0" y="7"/>
                      </a:lnTo>
                      <a:lnTo>
                        <a:pt x="0" y="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3" name="Freeform 4594"/>
                <p:cNvSpPr>
                  <a:spLocks/>
                </p:cNvSpPr>
                <p:nvPr/>
              </p:nvSpPr>
              <p:spPr bwMode="auto">
                <a:xfrm>
                  <a:off x="2706" y="2683"/>
                  <a:ext cx="7" cy="5"/>
                </a:xfrm>
                <a:custGeom>
                  <a:avLst/>
                  <a:gdLst>
                    <a:gd name="T0" fmla="*/ 0 w 43"/>
                    <a:gd name="T1" fmla="*/ 1 h 32"/>
                    <a:gd name="T2" fmla="*/ 0 w 43"/>
                    <a:gd name="T3" fmla="*/ 32 h 32"/>
                    <a:gd name="T4" fmla="*/ 43 w 43"/>
                    <a:gd name="T5" fmla="*/ 32 h 32"/>
                    <a:gd name="T6" fmla="*/ 43 w 43"/>
                    <a:gd name="T7" fmla="*/ 0 h 32"/>
                    <a:gd name="T8" fmla="*/ 37 w 43"/>
                    <a:gd name="T9" fmla="*/ 0 h 32"/>
                    <a:gd name="T10" fmla="*/ 37 w 43"/>
                    <a:gd name="T11" fmla="*/ 25 h 32"/>
                    <a:gd name="T12" fmla="*/ 23 w 43"/>
                    <a:gd name="T13" fmla="*/ 25 h 32"/>
                    <a:gd name="T14" fmla="*/ 23 w 43"/>
                    <a:gd name="T15" fmla="*/ 2 h 32"/>
                    <a:gd name="T16" fmla="*/ 18 w 43"/>
                    <a:gd name="T17" fmla="*/ 2 h 32"/>
                    <a:gd name="T18" fmla="*/ 18 w 43"/>
                    <a:gd name="T19" fmla="*/ 25 h 32"/>
                    <a:gd name="T20" fmla="*/ 5 w 43"/>
                    <a:gd name="T21" fmla="*/ 25 h 32"/>
                    <a:gd name="T22" fmla="*/ 5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7" y="0"/>
                      </a:lnTo>
                      <a:lnTo>
                        <a:pt x="37" y="25"/>
                      </a:lnTo>
                      <a:lnTo>
                        <a:pt x="23" y="25"/>
                      </a:lnTo>
                      <a:lnTo>
                        <a:pt x="23" y="2"/>
                      </a:lnTo>
                      <a:lnTo>
                        <a:pt x="18" y="2"/>
                      </a:lnTo>
                      <a:lnTo>
                        <a:pt x="18" y="25"/>
                      </a:lnTo>
                      <a:lnTo>
                        <a:pt x="5" y="25"/>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4" name="Freeform 4595"/>
                <p:cNvSpPr>
                  <a:spLocks/>
                </p:cNvSpPr>
                <p:nvPr/>
              </p:nvSpPr>
              <p:spPr bwMode="auto">
                <a:xfrm>
                  <a:off x="2706" y="2677"/>
                  <a:ext cx="7" cy="4"/>
                </a:xfrm>
                <a:custGeom>
                  <a:avLst/>
                  <a:gdLst>
                    <a:gd name="T0" fmla="*/ 0 w 43"/>
                    <a:gd name="T1" fmla="*/ 21 h 26"/>
                    <a:gd name="T2" fmla="*/ 0 w 43"/>
                    <a:gd name="T3" fmla="*/ 26 h 26"/>
                    <a:gd name="T4" fmla="*/ 43 w 43"/>
                    <a:gd name="T5" fmla="*/ 26 h 26"/>
                    <a:gd name="T6" fmla="*/ 43 w 43"/>
                    <a:gd name="T7" fmla="*/ 0 h 26"/>
                    <a:gd name="T8" fmla="*/ 37 w 43"/>
                    <a:gd name="T9" fmla="*/ 0 h 26"/>
                    <a:gd name="T10" fmla="*/ 37 w 43"/>
                    <a:gd name="T11" fmla="*/ 21 h 26"/>
                    <a:gd name="T12" fmla="*/ 0 w 43"/>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43" h="26">
                      <a:moveTo>
                        <a:pt x="0" y="21"/>
                      </a:moveTo>
                      <a:lnTo>
                        <a:pt x="0" y="26"/>
                      </a:lnTo>
                      <a:lnTo>
                        <a:pt x="43" y="26"/>
                      </a:lnTo>
                      <a:lnTo>
                        <a:pt x="43"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5" name="Freeform 4596"/>
                <p:cNvSpPr>
                  <a:spLocks/>
                </p:cNvSpPr>
                <p:nvPr/>
              </p:nvSpPr>
              <p:spPr bwMode="auto">
                <a:xfrm>
                  <a:off x="2706" y="2670"/>
                  <a:ext cx="7" cy="6"/>
                </a:xfrm>
                <a:custGeom>
                  <a:avLst/>
                  <a:gdLst>
                    <a:gd name="T0" fmla="*/ 0 w 43"/>
                    <a:gd name="T1" fmla="*/ 1 h 32"/>
                    <a:gd name="T2" fmla="*/ 0 w 43"/>
                    <a:gd name="T3" fmla="*/ 32 h 32"/>
                    <a:gd name="T4" fmla="*/ 43 w 43"/>
                    <a:gd name="T5" fmla="*/ 32 h 32"/>
                    <a:gd name="T6" fmla="*/ 43 w 43"/>
                    <a:gd name="T7" fmla="*/ 0 h 32"/>
                    <a:gd name="T8" fmla="*/ 37 w 43"/>
                    <a:gd name="T9" fmla="*/ 0 h 32"/>
                    <a:gd name="T10" fmla="*/ 37 w 43"/>
                    <a:gd name="T11" fmla="*/ 27 h 32"/>
                    <a:gd name="T12" fmla="*/ 23 w 43"/>
                    <a:gd name="T13" fmla="*/ 27 h 32"/>
                    <a:gd name="T14" fmla="*/ 23 w 43"/>
                    <a:gd name="T15" fmla="*/ 2 h 32"/>
                    <a:gd name="T16" fmla="*/ 18 w 43"/>
                    <a:gd name="T17" fmla="*/ 2 h 32"/>
                    <a:gd name="T18" fmla="*/ 18 w 43"/>
                    <a:gd name="T19" fmla="*/ 27 h 32"/>
                    <a:gd name="T20" fmla="*/ 5 w 43"/>
                    <a:gd name="T21" fmla="*/ 27 h 32"/>
                    <a:gd name="T22" fmla="*/ 5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7" y="0"/>
                      </a:lnTo>
                      <a:lnTo>
                        <a:pt x="37" y="27"/>
                      </a:lnTo>
                      <a:lnTo>
                        <a:pt x="23" y="27"/>
                      </a:lnTo>
                      <a:lnTo>
                        <a:pt x="23" y="2"/>
                      </a:lnTo>
                      <a:lnTo>
                        <a:pt x="18" y="2"/>
                      </a:lnTo>
                      <a:lnTo>
                        <a:pt x="18" y="27"/>
                      </a:lnTo>
                      <a:lnTo>
                        <a:pt x="5" y="27"/>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6" name="Freeform 4597"/>
                <p:cNvSpPr>
                  <a:spLocks/>
                </p:cNvSpPr>
                <p:nvPr/>
              </p:nvSpPr>
              <p:spPr bwMode="auto">
                <a:xfrm>
                  <a:off x="2710" y="2663"/>
                  <a:ext cx="3" cy="3"/>
                </a:xfrm>
                <a:custGeom>
                  <a:avLst/>
                  <a:gdLst>
                    <a:gd name="T0" fmla="*/ 0 w 19"/>
                    <a:gd name="T1" fmla="*/ 0 h 19"/>
                    <a:gd name="T2" fmla="*/ 0 w 19"/>
                    <a:gd name="T3" fmla="*/ 19 h 19"/>
                    <a:gd name="T4" fmla="*/ 6 w 19"/>
                    <a:gd name="T5" fmla="*/ 19 h 19"/>
                    <a:gd name="T6" fmla="*/ 6 w 19"/>
                    <a:gd name="T7" fmla="*/ 6 h 19"/>
                    <a:gd name="T8" fmla="*/ 13 w 19"/>
                    <a:gd name="T9" fmla="*/ 6 h 19"/>
                    <a:gd name="T10" fmla="*/ 14 w 19"/>
                    <a:gd name="T11" fmla="*/ 8 h 19"/>
                    <a:gd name="T12" fmla="*/ 16 w 19"/>
                    <a:gd name="T13" fmla="*/ 13 h 19"/>
                    <a:gd name="T14" fmla="*/ 17 w 19"/>
                    <a:gd name="T15" fmla="*/ 19 h 19"/>
                    <a:gd name="T16" fmla="*/ 19 w 19"/>
                    <a:gd name="T17" fmla="*/ 5 h 19"/>
                    <a:gd name="T18" fmla="*/ 16 w 19"/>
                    <a:gd name="T19" fmla="*/ 0 h 19"/>
                    <a:gd name="T20" fmla="*/ 0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0" y="0"/>
                      </a:moveTo>
                      <a:lnTo>
                        <a:pt x="0" y="19"/>
                      </a:lnTo>
                      <a:lnTo>
                        <a:pt x="6" y="19"/>
                      </a:lnTo>
                      <a:lnTo>
                        <a:pt x="6" y="6"/>
                      </a:lnTo>
                      <a:lnTo>
                        <a:pt x="13" y="6"/>
                      </a:lnTo>
                      <a:lnTo>
                        <a:pt x="14" y="8"/>
                      </a:lnTo>
                      <a:lnTo>
                        <a:pt x="16" y="13"/>
                      </a:lnTo>
                      <a:lnTo>
                        <a:pt x="17" y="19"/>
                      </a:lnTo>
                      <a:lnTo>
                        <a:pt x="19" y="5"/>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7" name="Freeform 4598"/>
                <p:cNvSpPr>
                  <a:spLocks/>
                </p:cNvSpPr>
                <p:nvPr/>
              </p:nvSpPr>
              <p:spPr bwMode="auto">
                <a:xfrm>
                  <a:off x="2707" y="2663"/>
                  <a:ext cx="2" cy="3"/>
                </a:xfrm>
                <a:custGeom>
                  <a:avLst/>
                  <a:gdLst>
                    <a:gd name="T0" fmla="*/ 0 w 12"/>
                    <a:gd name="T1" fmla="*/ 7 h 19"/>
                    <a:gd name="T2" fmla="*/ 2 w 12"/>
                    <a:gd name="T3" fmla="*/ 19 h 19"/>
                    <a:gd name="T4" fmla="*/ 2 w 12"/>
                    <a:gd name="T5" fmla="*/ 15 h 19"/>
                    <a:gd name="T6" fmla="*/ 4 w 12"/>
                    <a:gd name="T7" fmla="*/ 10 h 19"/>
                    <a:gd name="T8" fmla="*/ 6 w 12"/>
                    <a:gd name="T9" fmla="*/ 9 h 19"/>
                    <a:gd name="T10" fmla="*/ 12 w 12"/>
                    <a:gd name="T11" fmla="*/ 6 h 19"/>
                    <a:gd name="T12" fmla="*/ 10 w 12"/>
                    <a:gd name="T13" fmla="*/ 0 h 19"/>
                    <a:gd name="T14" fmla="*/ 10 w 12"/>
                    <a:gd name="T15" fmla="*/ 0 h 19"/>
                    <a:gd name="T16" fmla="*/ 4 w 12"/>
                    <a:gd name="T17" fmla="*/ 4 h 19"/>
                    <a:gd name="T18" fmla="*/ 0 w 12"/>
                    <a:gd name="T1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9">
                      <a:moveTo>
                        <a:pt x="0" y="7"/>
                      </a:moveTo>
                      <a:lnTo>
                        <a:pt x="2" y="19"/>
                      </a:lnTo>
                      <a:lnTo>
                        <a:pt x="2" y="15"/>
                      </a:lnTo>
                      <a:lnTo>
                        <a:pt x="4" y="10"/>
                      </a:lnTo>
                      <a:lnTo>
                        <a:pt x="6" y="9"/>
                      </a:lnTo>
                      <a:lnTo>
                        <a:pt x="12" y="6"/>
                      </a:lnTo>
                      <a:lnTo>
                        <a:pt x="10" y="0"/>
                      </a:lnTo>
                      <a:lnTo>
                        <a:pt x="10" y="0"/>
                      </a:lnTo>
                      <a:lnTo>
                        <a:pt x="4" y="4"/>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8" name="Freeform 4599"/>
                <p:cNvSpPr>
                  <a:spLocks/>
                </p:cNvSpPr>
                <p:nvPr/>
              </p:nvSpPr>
              <p:spPr bwMode="auto">
                <a:xfrm>
                  <a:off x="2706" y="2663"/>
                  <a:ext cx="8" cy="6"/>
                </a:xfrm>
                <a:custGeom>
                  <a:avLst/>
                  <a:gdLst>
                    <a:gd name="T0" fmla="*/ 0 w 45"/>
                    <a:gd name="T1" fmla="*/ 14 h 35"/>
                    <a:gd name="T2" fmla="*/ 0 w 45"/>
                    <a:gd name="T3" fmla="*/ 15 h 35"/>
                    <a:gd name="T4" fmla="*/ 1 w 45"/>
                    <a:gd name="T5" fmla="*/ 20 h 35"/>
                    <a:gd name="T6" fmla="*/ 3 w 45"/>
                    <a:gd name="T7" fmla="*/ 25 h 35"/>
                    <a:gd name="T8" fmla="*/ 6 w 45"/>
                    <a:gd name="T9" fmla="*/ 30 h 35"/>
                    <a:gd name="T10" fmla="*/ 12 w 45"/>
                    <a:gd name="T11" fmla="*/ 33 h 35"/>
                    <a:gd name="T12" fmla="*/ 12 w 45"/>
                    <a:gd name="T13" fmla="*/ 33 h 35"/>
                    <a:gd name="T14" fmla="*/ 17 w 45"/>
                    <a:gd name="T15" fmla="*/ 34 h 35"/>
                    <a:gd name="T16" fmla="*/ 22 w 45"/>
                    <a:gd name="T17" fmla="*/ 35 h 35"/>
                    <a:gd name="T18" fmla="*/ 23 w 45"/>
                    <a:gd name="T19" fmla="*/ 35 h 35"/>
                    <a:gd name="T20" fmla="*/ 30 w 45"/>
                    <a:gd name="T21" fmla="*/ 34 h 35"/>
                    <a:gd name="T22" fmla="*/ 34 w 45"/>
                    <a:gd name="T23" fmla="*/ 32 h 35"/>
                    <a:gd name="T24" fmla="*/ 38 w 45"/>
                    <a:gd name="T25" fmla="*/ 28 h 35"/>
                    <a:gd name="T26" fmla="*/ 39 w 45"/>
                    <a:gd name="T27" fmla="*/ 28 h 35"/>
                    <a:gd name="T28" fmla="*/ 43 w 45"/>
                    <a:gd name="T29" fmla="*/ 24 h 35"/>
                    <a:gd name="T30" fmla="*/ 44 w 45"/>
                    <a:gd name="T31" fmla="*/ 19 h 35"/>
                    <a:gd name="T32" fmla="*/ 45 w 45"/>
                    <a:gd name="T33" fmla="*/ 14 h 35"/>
                    <a:gd name="T34" fmla="*/ 45 w 45"/>
                    <a:gd name="T35" fmla="*/ 10 h 35"/>
                    <a:gd name="T36" fmla="*/ 44 w 45"/>
                    <a:gd name="T37" fmla="*/ 5 h 35"/>
                    <a:gd name="T38" fmla="*/ 41 w 45"/>
                    <a:gd name="T39" fmla="*/ 0 h 35"/>
                    <a:gd name="T40" fmla="*/ 39 w 45"/>
                    <a:gd name="T41" fmla="*/ 14 h 35"/>
                    <a:gd name="T42" fmla="*/ 39 w 45"/>
                    <a:gd name="T43" fmla="*/ 16 h 35"/>
                    <a:gd name="T44" fmla="*/ 37 w 45"/>
                    <a:gd name="T45" fmla="*/ 21 h 35"/>
                    <a:gd name="T46" fmla="*/ 36 w 45"/>
                    <a:gd name="T47" fmla="*/ 23 h 35"/>
                    <a:gd name="T48" fmla="*/ 32 w 45"/>
                    <a:gd name="T49" fmla="*/ 27 h 35"/>
                    <a:gd name="T50" fmla="*/ 29 w 45"/>
                    <a:gd name="T51" fmla="*/ 28 h 35"/>
                    <a:gd name="T52" fmla="*/ 22 w 45"/>
                    <a:gd name="T53" fmla="*/ 30 h 35"/>
                    <a:gd name="T54" fmla="*/ 20 w 45"/>
                    <a:gd name="T55" fmla="*/ 28 h 35"/>
                    <a:gd name="T56" fmla="*/ 15 w 45"/>
                    <a:gd name="T57" fmla="*/ 27 h 35"/>
                    <a:gd name="T58" fmla="*/ 9 w 45"/>
                    <a:gd name="T59" fmla="*/ 25 h 35"/>
                    <a:gd name="T60" fmla="*/ 8 w 45"/>
                    <a:gd name="T61" fmla="*/ 24 h 35"/>
                    <a:gd name="T62" fmla="*/ 6 w 45"/>
                    <a:gd name="T63" fmla="*/ 19 h 35"/>
                    <a:gd name="T64" fmla="*/ 5 w 45"/>
                    <a:gd name="T65" fmla="*/ 14 h 35"/>
                    <a:gd name="T66" fmla="*/ 3 w 45"/>
                    <a:gd name="T67" fmla="*/ 2 h 35"/>
                    <a:gd name="T68" fmla="*/ 3 w 45"/>
                    <a:gd name="T69" fmla="*/ 3 h 35"/>
                    <a:gd name="T70" fmla="*/ 1 w 45"/>
                    <a:gd name="T71" fmla="*/ 7 h 35"/>
                    <a:gd name="T72" fmla="*/ 0 w 45"/>
                    <a:gd name="T73"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35">
                      <a:moveTo>
                        <a:pt x="0" y="14"/>
                      </a:moveTo>
                      <a:lnTo>
                        <a:pt x="0" y="15"/>
                      </a:lnTo>
                      <a:lnTo>
                        <a:pt x="1" y="20"/>
                      </a:lnTo>
                      <a:lnTo>
                        <a:pt x="3" y="25"/>
                      </a:lnTo>
                      <a:lnTo>
                        <a:pt x="6" y="30"/>
                      </a:lnTo>
                      <a:lnTo>
                        <a:pt x="12" y="33"/>
                      </a:lnTo>
                      <a:lnTo>
                        <a:pt x="12" y="33"/>
                      </a:lnTo>
                      <a:lnTo>
                        <a:pt x="17" y="34"/>
                      </a:lnTo>
                      <a:lnTo>
                        <a:pt x="22" y="35"/>
                      </a:lnTo>
                      <a:lnTo>
                        <a:pt x="23" y="35"/>
                      </a:lnTo>
                      <a:lnTo>
                        <a:pt x="30" y="34"/>
                      </a:lnTo>
                      <a:lnTo>
                        <a:pt x="34" y="32"/>
                      </a:lnTo>
                      <a:lnTo>
                        <a:pt x="38" y="28"/>
                      </a:lnTo>
                      <a:lnTo>
                        <a:pt x="39" y="28"/>
                      </a:lnTo>
                      <a:lnTo>
                        <a:pt x="43" y="24"/>
                      </a:lnTo>
                      <a:lnTo>
                        <a:pt x="44" y="19"/>
                      </a:lnTo>
                      <a:lnTo>
                        <a:pt x="45" y="14"/>
                      </a:lnTo>
                      <a:lnTo>
                        <a:pt x="45" y="10"/>
                      </a:lnTo>
                      <a:lnTo>
                        <a:pt x="44" y="5"/>
                      </a:lnTo>
                      <a:lnTo>
                        <a:pt x="41" y="0"/>
                      </a:lnTo>
                      <a:lnTo>
                        <a:pt x="39" y="14"/>
                      </a:lnTo>
                      <a:lnTo>
                        <a:pt x="39" y="16"/>
                      </a:lnTo>
                      <a:lnTo>
                        <a:pt x="37" y="21"/>
                      </a:lnTo>
                      <a:lnTo>
                        <a:pt x="36" y="23"/>
                      </a:lnTo>
                      <a:lnTo>
                        <a:pt x="32" y="27"/>
                      </a:lnTo>
                      <a:lnTo>
                        <a:pt x="29" y="28"/>
                      </a:lnTo>
                      <a:lnTo>
                        <a:pt x="22" y="30"/>
                      </a:lnTo>
                      <a:lnTo>
                        <a:pt x="20" y="28"/>
                      </a:lnTo>
                      <a:lnTo>
                        <a:pt x="15" y="27"/>
                      </a:lnTo>
                      <a:lnTo>
                        <a:pt x="9" y="25"/>
                      </a:lnTo>
                      <a:lnTo>
                        <a:pt x="8" y="24"/>
                      </a:lnTo>
                      <a:lnTo>
                        <a:pt x="6" y="19"/>
                      </a:lnTo>
                      <a:lnTo>
                        <a:pt x="5" y="14"/>
                      </a:lnTo>
                      <a:lnTo>
                        <a:pt x="3" y="2"/>
                      </a:lnTo>
                      <a:lnTo>
                        <a:pt x="3" y="3"/>
                      </a:lnTo>
                      <a:lnTo>
                        <a:pt x="1" y="7"/>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9" name="Freeform 4600"/>
                <p:cNvSpPr>
                  <a:spLocks/>
                </p:cNvSpPr>
                <p:nvPr/>
              </p:nvSpPr>
              <p:spPr bwMode="auto">
                <a:xfrm>
                  <a:off x="2710" y="2655"/>
                  <a:ext cx="3" cy="4"/>
                </a:xfrm>
                <a:custGeom>
                  <a:avLst/>
                  <a:gdLst>
                    <a:gd name="T0" fmla="*/ 0 w 20"/>
                    <a:gd name="T1" fmla="*/ 16 h 25"/>
                    <a:gd name="T2" fmla="*/ 1 w 20"/>
                    <a:gd name="T3" fmla="*/ 25 h 25"/>
                    <a:gd name="T4" fmla="*/ 1 w 20"/>
                    <a:gd name="T5" fmla="*/ 22 h 25"/>
                    <a:gd name="T6" fmla="*/ 4 w 20"/>
                    <a:gd name="T7" fmla="*/ 19 h 25"/>
                    <a:gd name="T8" fmla="*/ 8 w 20"/>
                    <a:gd name="T9" fmla="*/ 16 h 25"/>
                    <a:gd name="T10" fmla="*/ 9 w 20"/>
                    <a:gd name="T11" fmla="*/ 14 h 25"/>
                    <a:gd name="T12" fmla="*/ 13 w 20"/>
                    <a:gd name="T13" fmla="*/ 11 h 25"/>
                    <a:gd name="T14" fmla="*/ 20 w 20"/>
                    <a:gd name="T15" fmla="*/ 7 h 25"/>
                    <a:gd name="T16" fmla="*/ 20 w 20"/>
                    <a:gd name="T17" fmla="*/ 0 h 25"/>
                    <a:gd name="T18" fmla="*/ 8 w 20"/>
                    <a:gd name="T19" fmla="*/ 7 h 25"/>
                    <a:gd name="T20" fmla="*/ 4 w 20"/>
                    <a:gd name="T21" fmla="*/ 11 h 25"/>
                    <a:gd name="T22" fmla="*/ 0 w 20"/>
                    <a:gd name="T2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5">
                      <a:moveTo>
                        <a:pt x="0" y="16"/>
                      </a:moveTo>
                      <a:lnTo>
                        <a:pt x="1" y="25"/>
                      </a:lnTo>
                      <a:lnTo>
                        <a:pt x="1" y="22"/>
                      </a:lnTo>
                      <a:lnTo>
                        <a:pt x="4" y="19"/>
                      </a:lnTo>
                      <a:lnTo>
                        <a:pt x="8" y="16"/>
                      </a:lnTo>
                      <a:lnTo>
                        <a:pt x="9" y="14"/>
                      </a:lnTo>
                      <a:lnTo>
                        <a:pt x="13" y="11"/>
                      </a:lnTo>
                      <a:lnTo>
                        <a:pt x="20" y="7"/>
                      </a:lnTo>
                      <a:lnTo>
                        <a:pt x="20" y="0"/>
                      </a:lnTo>
                      <a:lnTo>
                        <a:pt x="8" y="7"/>
                      </a:lnTo>
                      <a:lnTo>
                        <a:pt x="4" y="11"/>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0" name="Freeform 4601"/>
                <p:cNvSpPr>
                  <a:spLocks/>
                </p:cNvSpPr>
                <p:nvPr/>
              </p:nvSpPr>
              <p:spPr bwMode="auto">
                <a:xfrm>
                  <a:off x="2707" y="2656"/>
                  <a:ext cx="3" cy="4"/>
                </a:xfrm>
                <a:custGeom>
                  <a:avLst/>
                  <a:gdLst>
                    <a:gd name="T0" fmla="*/ 0 w 17"/>
                    <a:gd name="T1" fmla="*/ 3 h 28"/>
                    <a:gd name="T2" fmla="*/ 2 w 17"/>
                    <a:gd name="T3" fmla="*/ 15 h 28"/>
                    <a:gd name="T4" fmla="*/ 2 w 17"/>
                    <a:gd name="T5" fmla="*/ 13 h 28"/>
                    <a:gd name="T6" fmla="*/ 4 w 17"/>
                    <a:gd name="T7" fmla="*/ 7 h 28"/>
                    <a:gd name="T8" fmla="*/ 9 w 17"/>
                    <a:gd name="T9" fmla="*/ 5 h 28"/>
                    <a:gd name="T10" fmla="*/ 13 w 17"/>
                    <a:gd name="T11" fmla="*/ 6 h 28"/>
                    <a:gd name="T12" fmla="*/ 15 w 17"/>
                    <a:gd name="T13" fmla="*/ 10 h 28"/>
                    <a:gd name="T14" fmla="*/ 15 w 17"/>
                    <a:gd name="T15" fmla="*/ 10 h 28"/>
                    <a:gd name="T16" fmla="*/ 16 w 17"/>
                    <a:gd name="T17" fmla="*/ 16 h 28"/>
                    <a:gd name="T18" fmla="*/ 16 w 17"/>
                    <a:gd name="T19" fmla="*/ 28 h 28"/>
                    <a:gd name="T20" fmla="*/ 17 w 17"/>
                    <a:gd name="T21" fmla="*/ 3 h 28"/>
                    <a:gd name="T22" fmla="*/ 14 w 17"/>
                    <a:gd name="T23" fmla="*/ 1 h 28"/>
                    <a:gd name="T24" fmla="*/ 9 w 17"/>
                    <a:gd name="T25" fmla="*/ 0 h 28"/>
                    <a:gd name="T26" fmla="*/ 3 w 17"/>
                    <a:gd name="T27" fmla="*/ 1 h 28"/>
                    <a:gd name="T28" fmla="*/ 0 w 17"/>
                    <a:gd name="T29"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3"/>
                      </a:moveTo>
                      <a:lnTo>
                        <a:pt x="2" y="15"/>
                      </a:lnTo>
                      <a:lnTo>
                        <a:pt x="2" y="13"/>
                      </a:lnTo>
                      <a:lnTo>
                        <a:pt x="4" y="7"/>
                      </a:lnTo>
                      <a:lnTo>
                        <a:pt x="9" y="5"/>
                      </a:lnTo>
                      <a:lnTo>
                        <a:pt x="13" y="6"/>
                      </a:lnTo>
                      <a:lnTo>
                        <a:pt x="15" y="10"/>
                      </a:lnTo>
                      <a:lnTo>
                        <a:pt x="15" y="10"/>
                      </a:lnTo>
                      <a:lnTo>
                        <a:pt x="16" y="16"/>
                      </a:lnTo>
                      <a:lnTo>
                        <a:pt x="16" y="28"/>
                      </a:lnTo>
                      <a:lnTo>
                        <a:pt x="17" y="3"/>
                      </a:lnTo>
                      <a:lnTo>
                        <a:pt x="14" y="1"/>
                      </a:lnTo>
                      <a:lnTo>
                        <a:pt x="9" y="0"/>
                      </a:lnTo>
                      <a:lnTo>
                        <a:pt x="3" y="1"/>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1" name="Freeform 4602"/>
                <p:cNvSpPr>
                  <a:spLocks/>
                </p:cNvSpPr>
                <p:nvPr/>
              </p:nvSpPr>
              <p:spPr bwMode="auto">
                <a:xfrm>
                  <a:off x="2706" y="2656"/>
                  <a:ext cx="7" cy="5"/>
                </a:xfrm>
                <a:custGeom>
                  <a:avLst/>
                  <a:gdLst>
                    <a:gd name="T0" fmla="*/ 0 w 43"/>
                    <a:gd name="T1" fmla="*/ 12 h 31"/>
                    <a:gd name="T2" fmla="*/ 0 w 43"/>
                    <a:gd name="T3" fmla="*/ 31 h 31"/>
                    <a:gd name="T4" fmla="*/ 43 w 43"/>
                    <a:gd name="T5" fmla="*/ 31 h 31"/>
                    <a:gd name="T6" fmla="*/ 43 w 43"/>
                    <a:gd name="T7" fmla="*/ 25 h 31"/>
                    <a:gd name="T8" fmla="*/ 24 w 43"/>
                    <a:gd name="T9" fmla="*/ 25 h 31"/>
                    <a:gd name="T10" fmla="*/ 24 w 43"/>
                    <a:gd name="T11" fmla="*/ 18 h 31"/>
                    <a:gd name="T12" fmla="*/ 23 w 43"/>
                    <a:gd name="T13" fmla="*/ 9 h 31"/>
                    <a:gd name="T14" fmla="*/ 23 w 43"/>
                    <a:gd name="T15" fmla="*/ 9 h 31"/>
                    <a:gd name="T16" fmla="*/ 22 w 43"/>
                    <a:gd name="T17" fmla="*/ 4 h 31"/>
                    <a:gd name="T18" fmla="*/ 20 w 43"/>
                    <a:gd name="T19" fmla="*/ 0 h 31"/>
                    <a:gd name="T20" fmla="*/ 19 w 43"/>
                    <a:gd name="T21" fmla="*/ 25 h 31"/>
                    <a:gd name="T22" fmla="*/ 5 w 43"/>
                    <a:gd name="T23" fmla="*/ 25 h 31"/>
                    <a:gd name="T24" fmla="*/ 5 w 43"/>
                    <a:gd name="T25" fmla="*/ 12 h 31"/>
                    <a:gd name="T26" fmla="*/ 3 w 43"/>
                    <a:gd name="T27" fmla="*/ 0 h 31"/>
                    <a:gd name="T28" fmla="*/ 1 w 43"/>
                    <a:gd name="T29" fmla="*/ 5 h 31"/>
                    <a:gd name="T30" fmla="*/ 1 w 43"/>
                    <a:gd name="T31" fmla="*/ 5 h 31"/>
                    <a:gd name="T32" fmla="*/ 0 w 43"/>
                    <a:gd name="T33"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1">
                      <a:moveTo>
                        <a:pt x="0" y="12"/>
                      </a:moveTo>
                      <a:lnTo>
                        <a:pt x="0" y="31"/>
                      </a:lnTo>
                      <a:lnTo>
                        <a:pt x="43" y="31"/>
                      </a:lnTo>
                      <a:lnTo>
                        <a:pt x="43" y="25"/>
                      </a:lnTo>
                      <a:lnTo>
                        <a:pt x="24" y="25"/>
                      </a:lnTo>
                      <a:lnTo>
                        <a:pt x="24" y="18"/>
                      </a:lnTo>
                      <a:lnTo>
                        <a:pt x="23" y="9"/>
                      </a:lnTo>
                      <a:lnTo>
                        <a:pt x="23" y="9"/>
                      </a:lnTo>
                      <a:lnTo>
                        <a:pt x="22" y="4"/>
                      </a:lnTo>
                      <a:lnTo>
                        <a:pt x="20" y="0"/>
                      </a:lnTo>
                      <a:lnTo>
                        <a:pt x="19" y="25"/>
                      </a:lnTo>
                      <a:lnTo>
                        <a:pt x="5" y="25"/>
                      </a:lnTo>
                      <a:lnTo>
                        <a:pt x="5" y="12"/>
                      </a:lnTo>
                      <a:lnTo>
                        <a:pt x="3" y="0"/>
                      </a:lnTo>
                      <a:lnTo>
                        <a:pt x="1" y="5"/>
                      </a:lnTo>
                      <a:lnTo>
                        <a:pt x="1" y="5"/>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2" name="Freeform 4603"/>
                <p:cNvSpPr>
                  <a:spLocks/>
                </p:cNvSpPr>
                <p:nvPr/>
              </p:nvSpPr>
              <p:spPr bwMode="auto">
                <a:xfrm>
                  <a:off x="2706" y="2653"/>
                  <a:ext cx="7" cy="1"/>
                </a:xfrm>
                <a:custGeom>
                  <a:avLst/>
                  <a:gdLst>
                    <a:gd name="T0" fmla="*/ 43 w 43"/>
                    <a:gd name="T1" fmla="*/ 0 h 6"/>
                    <a:gd name="T2" fmla="*/ 43 w 43"/>
                    <a:gd name="T3" fmla="*/ 6 h 6"/>
                    <a:gd name="T4" fmla="*/ 0 w 43"/>
                    <a:gd name="T5" fmla="*/ 5 h 6"/>
                    <a:gd name="T6" fmla="*/ 0 w 43"/>
                    <a:gd name="T7" fmla="*/ 0 h 6"/>
                    <a:gd name="T8" fmla="*/ 43 w 43"/>
                    <a:gd name="T9" fmla="*/ 0 h 6"/>
                  </a:gdLst>
                  <a:ahLst/>
                  <a:cxnLst>
                    <a:cxn ang="0">
                      <a:pos x="T0" y="T1"/>
                    </a:cxn>
                    <a:cxn ang="0">
                      <a:pos x="T2" y="T3"/>
                    </a:cxn>
                    <a:cxn ang="0">
                      <a:pos x="T4" y="T5"/>
                    </a:cxn>
                    <a:cxn ang="0">
                      <a:pos x="T6" y="T7"/>
                    </a:cxn>
                    <a:cxn ang="0">
                      <a:pos x="T8" y="T9"/>
                    </a:cxn>
                  </a:cxnLst>
                  <a:rect l="0" t="0" r="r" b="b"/>
                  <a:pathLst>
                    <a:path w="43" h="6">
                      <a:moveTo>
                        <a:pt x="43" y="0"/>
                      </a:moveTo>
                      <a:lnTo>
                        <a:pt x="43" y="6"/>
                      </a:lnTo>
                      <a:lnTo>
                        <a:pt x="0" y="5"/>
                      </a:lnTo>
                      <a:lnTo>
                        <a:pt x="0" y="0"/>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3" name="Freeform 4604"/>
                <p:cNvSpPr>
                  <a:spLocks/>
                </p:cNvSpPr>
                <p:nvPr/>
              </p:nvSpPr>
              <p:spPr bwMode="auto">
                <a:xfrm>
                  <a:off x="2706" y="2650"/>
                  <a:ext cx="7" cy="1"/>
                </a:xfrm>
                <a:custGeom>
                  <a:avLst/>
                  <a:gdLst>
                    <a:gd name="T0" fmla="*/ 0 w 43"/>
                    <a:gd name="T1" fmla="*/ 0 h 6"/>
                    <a:gd name="T2" fmla="*/ 0 w 43"/>
                    <a:gd name="T3" fmla="*/ 6 h 6"/>
                    <a:gd name="T4" fmla="*/ 43 w 43"/>
                    <a:gd name="T5" fmla="*/ 6 h 6"/>
                    <a:gd name="T6" fmla="*/ 43 w 43"/>
                    <a:gd name="T7" fmla="*/ 1 h 6"/>
                    <a:gd name="T8" fmla="*/ 10 w 43"/>
                    <a:gd name="T9" fmla="*/ 1 h 6"/>
                    <a:gd name="T10" fmla="*/ 10 w 43"/>
                    <a:gd name="T11" fmla="*/ 0 h 6"/>
                    <a:gd name="T12" fmla="*/ 0 w 4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3" h="6">
                      <a:moveTo>
                        <a:pt x="0" y="0"/>
                      </a:moveTo>
                      <a:lnTo>
                        <a:pt x="0" y="6"/>
                      </a:lnTo>
                      <a:lnTo>
                        <a:pt x="43" y="6"/>
                      </a:lnTo>
                      <a:lnTo>
                        <a:pt x="43" y="1"/>
                      </a:lnTo>
                      <a:lnTo>
                        <a:pt x="10" y="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4" name="Freeform 4605"/>
                <p:cNvSpPr>
                  <a:spLocks/>
                </p:cNvSpPr>
                <p:nvPr/>
              </p:nvSpPr>
              <p:spPr bwMode="auto">
                <a:xfrm>
                  <a:off x="2706" y="2647"/>
                  <a:ext cx="8" cy="3"/>
                </a:xfrm>
                <a:custGeom>
                  <a:avLst/>
                  <a:gdLst>
                    <a:gd name="T0" fmla="*/ 0 w 44"/>
                    <a:gd name="T1" fmla="*/ 23 h 23"/>
                    <a:gd name="T2" fmla="*/ 10 w 44"/>
                    <a:gd name="T3" fmla="*/ 23 h 23"/>
                    <a:gd name="T4" fmla="*/ 44 w 44"/>
                    <a:gd name="T5" fmla="*/ 2 h 23"/>
                    <a:gd name="T6" fmla="*/ 34 w 44"/>
                    <a:gd name="T7" fmla="*/ 0 h 23"/>
                    <a:gd name="T8" fmla="*/ 0 w 44"/>
                    <a:gd name="T9" fmla="*/ 23 h 23"/>
                  </a:gdLst>
                  <a:ahLst/>
                  <a:cxnLst>
                    <a:cxn ang="0">
                      <a:pos x="T0" y="T1"/>
                    </a:cxn>
                    <a:cxn ang="0">
                      <a:pos x="T2" y="T3"/>
                    </a:cxn>
                    <a:cxn ang="0">
                      <a:pos x="T4" y="T5"/>
                    </a:cxn>
                    <a:cxn ang="0">
                      <a:pos x="T6" y="T7"/>
                    </a:cxn>
                    <a:cxn ang="0">
                      <a:pos x="T8" y="T9"/>
                    </a:cxn>
                  </a:cxnLst>
                  <a:rect l="0" t="0" r="r" b="b"/>
                  <a:pathLst>
                    <a:path w="44" h="23">
                      <a:moveTo>
                        <a:pt x="0" y="23"/>
                      </a:moveTo>
                      <a:lnTo>
                        <a:pt x="10" y="23"/>
                      </a:lnTo>
                      <a:lnTo>
                        <a:pt x="44" y="2"/>
                      </a:lnTo>
                      <a:lnTo>
                        <a:pt x="34"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5" name="Freeform 4606"/>
                <p:cNvSpPr>
                  <a:spLocks/>
                </p:cNvSpPr>
                <p:nvPr/>
              </p:nvSpPr>
              <p:spPr bwMode="auto">
                <a:xfrm>
                  <a:off x="2706" y="2646"/>
                  <a:ext cx="8" cy="1"/>
                </a:xfrm>
                <a:custGeom>
                  <a:avLst/>
                  <a:gdLst>
                    <a:gd name="T0" fmla="*/ 0 w 44"/>
                    <a:gd name="T1" fmla="*/ 0 h 7"/>
                    <a:gd name="T2" fmla="*/ 0 w 44"/>
                    <a:gd name="T3" fmla="*/ 5 h 7"/>
                    <a:gd name="T4" fmla="*/ 34 w 44"/>
                    <a:gd name="T5" fmla="*/ 5 h 7"/>
                    <a:gd name="T6" fmla="*/ 34 w 44"/>
                    <a:gd name="T7" fmla="*/ 5 h 7"/>
                    <a:gd name="T8" fmla="*/ 44 w 44"/>
                    <a:gd name="T9" fmla="*/ 7 h 7"/>
                    <a:gd name="T10" fmla="*/ 44 w 44"/>
                    <a:gd name="T11" fmla="*/ 0 h 7"/>
                    <a:gd name="T12" fmla="*/ 0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0" y="0"/>
                      </a:moveTo>
                      <a:lnTo>
                        <a:pt x="0" y="5"/>
                      </a:lnTo>
                      <a:lnTo>
                        <a:pt x="34" y="5"/>
                      </a:lnTo>
                      <a:lnTo>
                        <a:pt x="34" y="5"/>
                      </a:lnTo>
                      <a:lnTo>
                        <a:pt x="44" y="7"/>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6" name="Rectangle 4607"/>
                <p:cNvSpPr>
                  <a:spLocks noChangeArrowheads="1"/>
                </p:cNvSpPr>
                <p:nvPr/>
              </p:nvSpPr>
              <p:spPr bwMode="auto">
                <a:xfrm>
                  <a:off x="2706" y="2643"/>
                  <a:ext cx="8"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87" name="Line 4608"/>
                <p:cNvSpPr>
                  <a:spLocks noChangeShapeType="1"/>
                </p:cNvSpPr>
                <p:nvPr/>
              </p:nvSpPr>
              <p:spPr bwMode="auto">
                <a:xfrm flipH="1">
                  <a:off x="2889"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8" name="Line 4609"/>
                <p:cNvSpPr>
                  <a:spLocks noChangeShapeType="1"/>
                </p:cNvSpPr>
                <p:nvPr/>
              </p:nvSpPr>
              <p:spPr bwMode="auto">
                <a:xfrm flipV="1">
                  <a:off x="2875" y="262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9" name="Line 4610"/>
                <p:cNvSpPr>
                  <a:spLocks noChangeShapeType="1"/>
                </p:cNvSpPr>
                <p:nvPr/>
              </p:nvSpPr>
              <p:spPr bwMode="auto">
                <a:xfrm flipH="1">
                  <a:off x="2803" y="262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0" name="Line 4611"/>
                <p:cNvSpPr>
                  <a:spLocks noChangeShapeType="1"/>
                </p:cNvSpPr>
                <p:nvPr/>
              </p:nvSpPr>
              <p:spPr bwMode="auto">
                <a:xfrm flipV="1">
                  <a:off x="2789" y="262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1" name="Line 4612"/>
                <p:cNvSpPr>
                  <a:spLocks noChangeShapeType="1"/>
                </p:cNvSpPr>
                <p:nvPr/>
              </p:nvSpPr>
              <p:spPr bwMode="auto">
                <a:xfrm>
                  <a:off x="2718" y="262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2" name="Line 4613"/>
                <p:cNvSpPr>
                  <a:spLocks noChangeShapeType="1"/>
                </p:cNvSpPr>
                <p:nvPr/>
              </p:nvSpPr>
              <p:spPr bwMode="auto">
                <a:xfrm flipV="1">
                  <a:off x="2703" y="2627"/>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3" name="Line 4614"/>
                <p:cNvSpPr>
                  <a:spLocks noChangeShapeType="1"/>
                </p:cNvSpPr>
                <p:nvPr/>
              </p:nvSpPr>
              <p:spPr bwMode="auto">
                <a:xfrm>
                  <a:off x="2803" y="278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4" name="Line 4615"/>
                <p:cNvSpPr>
                  <a:spLocks noChangeShapeType="1"/>
                </p:cNvSpPr>
                <p:nvPr/>
              </p:nvSpPr>
              <p:spPr bwMode="auto">
                <a:xfrm>
                  <a:off x="2803" y="269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5" name="Line 4616"/>
                <p:cNvSpPr>
                  <a:spLocks noChangeShapeType="1"/>
                </p:cNvSpPr>
                <p:nvPr/>
              </p:nvSpPr>
              <p:spPr bwMode="auto">
                <a:xfrm flipH="1" flipV="1">
                  <a:off x="2803" y="271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6" name="Line 4617"/>
                <p:cNvSpPr>
                  <a:spLocks noChangeShapeType="1"/>
                </p:cNvSpPr>
                <p:nvPr/>
              </p:nvSpPr>
              <p:spPr bwMode="auto">
                <a:xfrm flipH="1">
                  <a:off x="2803" y="2713"/>
                  <a:ext cx="0"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7" name="Line 4618"/>
                <p:cNvSpPr>
                  <a:spLocks noChangeShapeType="1"/>
                </p:cNvSpPr>
                <p:nvPr/>
              </p:nvSpPr>
              <p:spPr bwMode="auto">
                <a:xfrm flipV="1">
                  <a:off x="2789" y="2713"/>
                  <a:ext cx="0"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8" name="Line 4619"/>
                <p:cNvSpPr>
                  <a:spLocks noChangeShapeType="1"/>
                </p:cNvSpPr>
                <p:nvPr/>
              </p:nvSpPr>
              <p:spPr bwMode="auto">
                <a:xfrm>
                  <a:off x="2741" y="2788"/>
                  <a:ext cx="4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99" name="Freeform 4620"/>
                <p:cNvSpPr>
                  <a:spLocks/>
                </p:cNvSpPr>
                <p:nvPr/>
              </p:nvSpPr>
              <p:spPr bwMode="auto">
                <a:xfrm>
                  <a:off x="2732" y="2785"/>
                  <a:ext cx="3" cy="3"/>
                </a:xfrm>
                <a:custGeom>
                  <a:avLst/>
                  <a:gdLst>
                    <a:gd name="T0" fmla="*/ 0 w 17"/>
                    <a:gd name="T1" fmla="*/ 19 h 19"/>
                    <a:gd name="T2" fmla="*/ 4 w 17"/>
                    <a:gd name="T3" fmla="*/ 18 h 19"/>
                    <a:gd name="T4" fmla="*/ 8 w 17"/>
                    <a:gd name="T5" fmla="*/ 17 h 19"/>
                    <a:gd name="T6" fmla="*/ 12 w 17"/>
                    <a:gd name="T7" fmla="*/ 13 h 19"/>
                    <a:gd name="T8" fmla="*/ 14 w 17"/>
                    <a:gd name="T9" fmla="*/ 9 h 19"/>
                    <a:gd name="T10" fmla="*/ 17 w 17"/>
                    <a:gd name="T11" fmla="*/ 5 h 19"/>
                    <a:gd name="T12" fmla="*/ 17 w 1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17" h="19">
                      <a:moveTo>
                        <a:pt x="0" y="19"/>
                      </a:moveTo>
                      <a:lnTo>
                        <a:pt x="4" y="18"/>
                      </a:lnTo>
                      <a:lnTo>
                        <a:pt x="8" y="17"/>
                      </a:lnTo>
                      <a:lnTo>
                        <a:pt x="12" y="13"/>
                      </a:lnTo>
                      <a:lnTo>
                        <a:pt x="14" y="9"/>
                      </a:lnTo>
                      <a:lnTo>
                        <a:pt x="17" y="5"/>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0" name="Freeform 4621"/>
                <p:cNvSpPr>
                  <a:spLocks/>
                </p:cNvSpPr>
                <p:nvPr/>
              </p:nvSpPr>
              <p:spPr bwMode="auto">
                <a:xfrm>
                  <a:off x="2739" y="2786"/>
                  <a:ext cx="2" cy="2"/>
                </a:xfrm>
                <a:custGeom>
                  <a:avLst/>
                  <a:gdLst>
                    <a:gd name="T0" fmla="*/ 0 w 15"/>
                    <a:gd name="T1" fmla="*/ 0 h 13"/>
                    <a:gd name="T2" fmla="*/ 2 w 15"/>
                    <a:gd name="T3" fmla="*/ 4 h 13"/>
                    <a:gd name="T4" fmla="*/ 5 w 15"/>
                    <a:gd name="T5" fmla="*/ 9 h 13"/>
                    <a:gd name="T6" fmla="*/ 11 w 15"/>
                    <a:gd name="T7" fmla="*/ 12 h 13"/>
                    <a:gd name="T8" fmla="*/ 15 w 15"/>
                    <a:gd name="T9" fmla="*/ 13 h 13"/>
                  </a:gdLst>
                  <a:ahLst/>
                  <a:cxnLst>
                    <a:cxn ang="0">
                      <a:pos x="T0" y="T1"/>
                    </a:cxn>
                    <a:cxn ang="0">
                      <a:pos x="T2" y="T3"/>
                    </a:cxn>
                    <a:cxn ang="0">
                      <a:pos x="T4" y="T5"/>
                    </a:cxn>
                    <a:cxn ang="0">
                      <a:pos x="T6" y="T7"/>
                    </a:cxn>
                    <a:cxn ang="0">
                      <a:pos x="T8" y="T9"/>
                    </a:cxn>
                  </a:cxnLst>
                  <a:rect l="0" t="0" r="r" b="b"/>
                  <a:pathLst>
                    <a:path w="15" h="13">
                      <a:moveTo>
                        <a:pt x="0" y="0"/>
                      </a:moveTo>
                      <a:lnTo>
                        <a:pt x="2" y="4"/>
                      </a:lnTo>
                      <a:lnTo>
                        <a:pt x="5" y="9"/>
                      </a:lnTo>
                      <a:lnTo>
                        <a:pt x="11" y="12"/>
                      </a:lnTo>
                      <a:lnTo>
                        <a:pt x="15"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1" name="Line 4622"/>
                <p:cNvSpPr>
                  <a:spLocks noChangeShapeType="1"/>
                </p:cNvSpPr>
                <p:nvPr/>
              </p:nvSpPr>
              <p:spPr bwMode="auto">
                <a:xfrm>
                  <a:off x="2718" y="269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2" name="Freeform 4623"/>
                <p:cNvSpPr>
                  <a:spLocks/>
                </p:cNvSpPr>
                <p:nvPr/>
              </p:nvSpPr>
              <p:spPr bwMode="auto">
                <a:xfrm>
                  <a:off x="2792" y="2884"/>
                  <a:ext cx="7" cy="4"/>
                </a:xfrm>
                <a:custGeom>
                  <a:avLst/>
                  <a:gdLst>
                    <a:gd name="T0" fmla="*/ 0 w 42"/>
                    <a:gd name="T1" fmla="*/ 21 h 27"/>
                    <a:gd name="T2" fmla="*/ 0 w 42"/>
                    <a:gd name="T3" fmla="*/ 27 h 27"/>
                    <a:gd name="T4" fmla="*/ 42 w 42"/>
                    <a:gd name="T5" fmla="*/ 27 h 27"/>
                    <a:gd name="T6" fmla="*/ 42 w 42"/>
                    <a:gd name="T7" fmla="*/ 0 h 27"/>
                    <a:gd name="T8" fmla="*/ 37 w 42"/>
                    <a:gd name="T9" fmla="*/ 0 h 27"/>
                    <a:gd name="T10" fmla="*/ 37 w 42"/>
                    <a:gd name="T11" fmla="*/ 21 h 27"/>
                    <a:gd name="T12" fmla="*/ 0 w 42"/>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1"/>
                      </a:moveTo>
                      <a:lnTo>
                        <a:pt x="0" y="27"/>
                      </a:lnTo>
                      <a:lnTo>
                        <a:pt x="42" y="27"/>
                      </a:lnTo>
                      <a:lnTo>
                        <a:pt x="42"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3" name="Freeform 4624"/>
                <p:cNvSpPr>
                  <a:spLocks/>
                </p:cNvSpPr>
                <p:nvPr/>
              </p:nvSpPr>
              <p:spPr bwMode="auto">
                <a:xfrm>
                  <a:off x="2792" y="2876"/>
                  <a:ext cx="7" cy="5"/>
                </a:xfrm>
                <a:custGeom>
                  <a:avLst/>
                  <a:gdLst>
                    <a:gd name="T0" fmla="*/ 0 w 41"/>
                    <a:gd name="T1" fmla="*/ 10 h 32"/>
                    <a:gd name="T2" fmla="*/ 2 w 41"/>
                    <a:gd name="T3" fmla="*/ 21 h 32"/>
                    <a:gd name="T4" fmla="*/ 2 w 41"/>
                    <a:gd name="T5" fmla="*/ 21 h 32"/>
                    <a:gd name="T6" fmla="*/ 3 w 41"/>
                    <a:gd name="T7" fmla="*/ 15 h 32"/>
                    <a:gd name="T8" fmla="*/ 6 w 41"/>
                    <a:gd name="T9" fmla="*/ 10 h 32"/>
                    <a:gd name="T10" fmla="*/ 8 w 41"/>
                    <a:gd name="T11" fmla="*/ 9 h 32"/>
                    <a:gd name="T12" fmla="*/ 13 w 41"/>
                    <a:gd name="T13" fmla="*/ 7 h 32"/>
                    <a:gd name="T14" fmla="*/ 19 w 41"/>
                    <a:gd name="T15" fmla="*/ 7 h 32"/>
                    <a:gd name="T16" fmla="*/ 22 w 41"/>
                    <a:gd name="T17" fmla="*/ 7 h 32"/>
                    <a:gd name="T18" fmla="*/ 27 w 41"/>
                    <a:gd name="T19" fmla="*/ 8 h 32"/>
                    <a:gd name="T20" fmla="*/ 32 w 41"/>
                    <a:gd name="T21" fmla="*/ 10 h 32"/>
                    <a:gd name="T22" fmla="*/ 32 w 41"/>
                    <a:gd name="T23" fmla="*/ 11 h 32"/>
                    <a:gd name="T24" fmla="*/ 35 w 41"/>
                    <a:gd name="T25" fmla="*/ 15 h 32"/>
                    <a:gd name="T26" fmla="*/ 36 w 41"/>
                    <a:gd name="T27" fmla="*/ 21 h 32"/>
                    <a:gd name="T28" fmla="*/ 38 w 41"/>
                    <a:gd name="T29" fmla="*/ 32 h 32"/>
                    <a:gd name="T30" fmla="*/ 40 w 41"/>
                    <a:gd name="T31" fmla="*/ 27 h 32"/>
                    <a:gd name="T32" fmla="*/ 41 w 41"/>
                    <a:gd name="T33" fmla="*/ 21 h 32"/>
                    <a:gd name="T34" fmla="*/ 40 w 41"/>
                    <a:gd name="T35" fmla="*/ 15 h 32"/>
                    <a:gd name="T36" fmla="*/ 38 w 41"/>
                    <a:gd name="T37" fmla="*/ 11 h 32"/>
                    <a:gd name="T38" fmla="*/ 35 w 41"/>
                    <a:gd name="T39" fmla="*/ 7 h 32"/>
                    <a:gd name="T40" fmla="*/ 35 w 41"/>
                    <a:gd name="T41" fmla="*/ 6 h 32"/>
                    <a:gd name="T42" fmla="*/ 31 w 41"/>
                    <a:gd name="T43" fmla="*/ 2 h 32"/>
                    <a:gd name="T44" fmla="*/ 25 w 41"/>
                    <a:gd name="T45" fmla="*/ 1 h 32"/>
                    <a:gd name="T46" fmla="*/ 19 w 41"/>
                    <a:gd name="T47" fmla="*/ 0 h 32"/>
                    <a:gd name="T48" fmla="*/ 18 w 41"/>
                    <a:gd name="T49" fmla="*/ 0 h 32"/>
                    <a:gd name="T50" fmla="*/ 13 w 41"/>
                    <a:gd name="T51" fmla="*/ 1 h 32"/>
                    <a:gd name="T52" fmla="*/ 7 w 41"/>
                    <a:gd name="T53" fmla="*/ 4 h 32"/>
                    <a:gd name="T54" fmla="*/ 3 w 41"/>
                    <a:gd name="T55" fmla="*/ 6 h 32"/>
                    <a:gd name="T56" fmla="*/ 0 w 41"/>
                    <a:gd name="T5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2">
                      <a:moveTo>
                        <a:pt x="0" y="10"/>
                      </a:moveTo>
                      <a:lnTo>
                        <a:pt x="2" y="21"/>
                      </a:lnTo>
                      <a:lnTo>
                        <a:pt x="2" y="21"/>
                      </a:lnTo>
                      <a:lnTo>
                        <a:pt x="3" y="15"/>
                      </a:lnTo>
                      <a:lnTo>
                        <a:pt x="6" y="10"/>
                      </a:lnTo>
                      <a:lnTo>
                        <a:pt x="8" y="9"/>
                      </a:lnTo>
                      <a:lnTo>
                        <a:pt x="13" y="7"/>
                      </a:lnTo>
                      <a:lnTo>
                        <a:pt x="19" y="7"/>
                      </a:lnTo>
                      <a:lnTo>
                        <a:pt x="22" y="7"/>
                      </a:lnTo>
                      <a:lnTo>
                        <a:pt x="27" y="8"/>
                      </a:lnTo>
                      <a:lnTo>
                        <a:pt x="32" y="10"/>
                      </a:lnTo>
                      <a:lnTo>
                        <a:pt x="32" y="11"/>
                      </a:lnTo>
                      <a:lnTo>
                        <a:pt x="35" y="15"/>
                      </a:lnTo>
                      <a:lnTo>
                        <a:pt x="36" y="21"/>
                      </a:lnTo>
                      <a:lnTo>
                        <a:pt x="38" y="32"/>
                      </a:lnTo>
                      <a:lnTo>
                        <a:pt x="40" y="27"/>
                      </a:lnTo>
                      <a:lnTo>
                        <a:pt x="41" y="21"/>
                      </a:lnTo>
                      <a:lnTo>
                        <a:pt x="40" y="15"/>
                      </a:lnTo>
                      <a:lnTo>
                        <a:pt x="38" y="11"/>
                      </a:lnTo>
                      <a:lnTo>
                        <a:pt x="35" y="7"/>
                      </a:lnTo>
                      <a:lnTo>
                        <a:pt x="35" y="6"/>
                      </a:lnTo>
                      <a:lnTo>
                        <a:pt x="31" y="2"/>
                      </a:lnTo>
                      <a:lnTo>
                        <a:pt x="25" y="1"/>
                      </a:lnTo>
                      <a:lnTo>
                        <a:pt x="19" y="0"/>
                      </a:lnTo>
                      <a:lnTo>
                        <a:pt x="18" y="0"/>
                      </a:lnTo>
                      <a:lnTo>
                        <a:pt x="13" y="1"/>
                      </a:lnTo>
                      <a:lnTo>
                        <a:pt x="7" y="4"/>
                      </a:lnTo>
                      <a:lnTo>
                        <a:pt x="3" y="6"/>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4" name="Freeform 4625"/>
                <p:cNvSpPr>
                  <a:spLocks/>
                </p:cNvSpPr>
                <p:nvPr/>
              </p:nvSpPr>
              <p:spPr bwMode="auto">
                <a:xfrm>
                  <a:off x="2792" y="2878"/>
                  <a:ext cx="7" cy="5"/>
                </a:xfrm>
                <a:custGeom>
                  <a:avLst/>
                  <a:gdLst>
                    <a:gd name="T0" fmla="*/ 0 w 41"/>
                    <a:gd name="T1" fmla="*/ 11 h 32"/>
                    <a:gd name="T2" fmla="*/ 1 w 41"/>
                    <a:gd name="T3" fmla="*/ 16 h 32"/>
                    <a:gd name="T4" fmla="*/ 3 w 41"/>
                    <a:gd name="T5" fmla="*/ 21 h 32"/>
                    <a:gd name="T6" fmla="*/ 6 w 41"/>
                    <a:gd name="T7" fmla="*/ 25 h 32"/>
                    <a:gd name="T8" fmla="*/ 7 w 41"/>
                    <a:gd name="T9" fmla="*/ 27 h 32"/>
                    <a:gd name="T10" fmla="*/ 11 w 41"/>
                    <a:gd name="T11" fmla="*/ 29 h 32"/>
                    <a:gd name="T12" fmla="*/ 17 w 41"/>
                    <a:gd name="T13" fmla="*/ 31 h 32"/>
                    <a:gd name="T14" fmla="*/ 22 w 41"/>
                    <a:gd name="T15" fmla="*/ 32 h 32"/>
                    <a:gd name="T16" fmla="*/ 28 w 41"/>
                    <a:gd name="T17" fmla="*/ 31 h 32"/>
                    <a:gd name="T18" fmla="*/ 34 w 41"/>
                    <a:gd name="T19" fmla="*/ 29 h 32"/>
                    <a:gd name="T20" fmla="*/ 38 w 41"/>
                    <a:gd name="T21" fmla="*/ 25 h 32"/>
                    <a:gd name="T22" fmla="*/ 41 w 41"/>
                    <a:gd name="T23" fmla="*/ 22 h 32"/>
                    <a:gd name="T24" fmla="*/ 39 w 41"/>
                    <a:gd name="T25" fmla="*/ 11 h 32"/>
                    <a:gd name="T26" fmla="*/ 39 w 41"/>
                    <a:gd name="T27" fmla="*/ 12 h 32"/>
                    <a:gd name="T28" fmla="*/ 38 w 41"/>
                    <a:gd name="T29" fmla="*/ 17 h 32"/>
                    <a:gd name="T30" fmla="*/ 35 w 41"/>
                    <a:gd name="T31" fmla="*/ 21 h 32"/>
                    <a:gd name="T32" fmla="*/ 34 w 41"/>
                    <a:gd name="T33" fmla="*/ 22 h 32"/>
                    <a:gd name="T34" fmla="*/ 28 w 41"/>
                    <a:gd name="T35" fmla="*/ 24 h 32"/>
                    <a:gd name="T36" fmla="*/ 23 w 41"/>
                    <a:gd name="T37" fmla="*/ 25 h 32"/>
                    <a:gd name="T38" fmla="*/ 19 w 41"/>
                    <a:gd name="T39" fmla="*/ 25 h 32"/>
                    <a:gd name="T40" fmla="*/ 13 w 41"/>
                    <a:gd name="T41" fmla="*/ 24 h 32"/>
                    <a:gd name="T42" fmla="*/ 9 w 41"/>
                    <a:gd name="T43" fmla="*/ 21 h 32"/>
                    <a:gd name="T44" fmla="*/ 9 w 41"/>
                    <a:gd name="T45" fmla="*/ 21 h 32"/>
                    <a:gd name="T46" fmla="*/ 6 w 41"/>
                    <a:gd name="T47" fmla="*/ 16 h 32"/>
                    <a:gd name="T48" fmla="*/ 5 w 41"/>
                    <a:gd name="T49" fmla="*/ 11 h 32"/>
                    <a:gd name="T50" fmla="*/ 3 w 41"/>
                    <a:gd name="T51" fmla="*/ 0 h 32"/>
                    <a:gd name="T52" fmla="*/ 1 w 41"/>
                    <a:gd name="T53" fmla="*/ 5 h 32"/>
                    <a:gd name="T54" fmla="*/ 0 w 41"/>
                    <a:gd name="T55"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0" y="11"/>
                      </a:moveTo>
                      <a:lnTo>
                        <a:pt x="1" y="16"/>
                      </a:lnTo>
                      <a:lnTo>
                        <a:pt x="3" y="21"/>
                      </a:lnTo>
                      <a:lnTo>
                        <a:pt x="6" y="25"/>
                      </a:lnTo>
                      <a:lnTo>
                        <a:pt x="7" y="27"/>
                      </a:lnTo>
                      <a:lnTo>
                        <a:pt x="11" y="29"/>
                      </a:lnTo>
                      <a:lnTo>
                        <a:pt x="17" y="31"/>
                      </a:lnTo>
                      <a:lnTo>
                        <a:pt x="22" y="32"/>
                      </a:lnTo>
                      <a:lnTo>
                        <a:pt x="28" y="31"/>
                      </a:lnTo>
                      <a:lnTo>
                        <a:pt x="34" y="29"/>
                      </a:lnTo>
                      <a:lnTo>
                        <a:pt x="38" y="25"/>
                      </a:lnTo>
                      <a:lnTo>
                        <a:pt x="41" y="22"/>
                      </a:lnTo>
                      <a:lnTo>
                        <a:pt x="39" y="11"/>
                      </a:lnTo>
                      <a:lnTo>
                        <a:pt x="39" y="12"/>
                      </a:lnTo>
                      <a:lnTo>
                        <a:pt x="38" y="17"/>
                      </a:lnTo>
                      <a:lnTo>
                        <a:pt x="35" y="21"/>
                      </a:lnTo>
                      <a:lnTo>
                        <a:pt x="34" y="22"/>
                      </a:lnTo>
                      <a:lnTo>
                        <a:pt x="28" y="24"/>
                      </a:lnTo>
                      <a:lnTo>
                        <a:pt x="23" y="25"/>
                      </a:lnTo>
                      <a:lnTo>
                        <a:pt x="19" y="25"/>
                      </a:lnTo>
                      <a:lnTo>
                        <a:pt x="13" y="24"/>
                      </a:lnTo>
                      <a:lnTo>
                        <a:pt x="9" y="21"/>
                      </a:lnTo>
                      <a:lnTo>
                        <a:pt x="9" y="21"/>
                      </a:lnTo>
                      <a:lnTo>
                        <a:pt x="6" y="16"/>
                      </a:lnTo>
                      <a:lnTo>
                        <a:pt x="5" y="11"/>
                      </a:lnTo>
                      <a:lnTo>
                        <a:pt x="3" y="0"/>
                      </a:lnTo>
                      <a:lnTo>
                        <a:pt x="1" y="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05" name="Freeform 4626"/>
                <p:cNvSpPr>
                  <a:spLocks/>
                </p:cNvSpPr>
                <p:nvPr/>
              </p:nvSpPr>
              <p:spPr bwMode="auto">
                <a:xfrm>
                  <a:off x="2792" y="2869"/>
                  <a:ext cx="4" cy="5"/>
                </a:xfrm>
                <a:custGeom>
                  <a:avLst/>
                  <a:gdLst>
                    <a:gd name="T0" fmla="*/ 0 w 20"/>
                    <a:gd name="T1" fmla="*/ 4 h 27"/>
                    <a:gd name="T2" fmla="*/ 3 w 20"/>
                    <a:gd name="T3" fmla="*/ 16 h 27"/>
                    <a:gd name="T4" fmla="*/ 3 w 20"/>
                    <a:gd name="T5" fmla="*/ 9 h 27"/>
                    <a:gd name="T6" fmla="*/ 6 w 20"/>
                    <a:gd name="T7" fmla="*/ 6 h 27"/>
                    <a:gd name="T8" fmla="*/ 10 w 20"/>
                    <a:gd name="T9" fmla="*/ 5 h 27"/>
                    <a:gd name="T10" fmla="*/ 14 w 20"/>
                    <a:gd name="T11" fmla="*/ 6 h 27"/>
                    <a:gd name="T12" fmla="*/ 17 w 20"/>
                    <a:gd name="T13" fmla="*/ 9 h 27"/>
                    <a:gd name="T14" fmla="*/ 18 w 20"/>
                    <a:gd name="T15" fmla="*/ 16 h 27"/>
                    <a:gd name="T16" fmla="*/ 18 w 20"/>
                    <a:gd name="T17" fmla="*/ 27 h 27"/>
                    <a:gd name="T18" fmla="*/ 20 w 20"/>
                    <a:gd name="T19" fmla="*/ 3 h 27"/>
                    <a:gd name="T20" fmla="*/ 16 w 20"/>
                    <a:gd name="T21" fmla="*/ 1 h 27"/>
                    <a:gd name="T22" fmla="*/ 10 w 20"/>
                    <a:gd name="T23" fmla="*/ 0 h 27"/>
                    <a:gd name="T24" fmla="*/ 10 w 20"/>
                    <a:gd name="T25" fmla="*/ 0 h 27"/>
                    <a:gd name="T26" fmla="*/ 4 w 20"/>
                    <a:gd name="T27" fmla="*/ 1 h 27"/>
                    <a:gd name="T28" fmla="*/ 0 w 20"/>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7">
                      <a:moveTo>
                        <a:pt x="0" y="4"/>
                      </a:moveTo>
                      <a:lnTo>
                        <a:pt x="3" y="16"/>
                      </a:lnTo>
                      <a:lnTo>
                        <a:pt x="3" y="9"/>
                      </a:lnTo>
                      <a:lnTo>
                        <a:pt x="6" y="6"/>
                      </a:lnTo>
                      <a:lnTo>
                        <a:pt x="10" y="5"/>
                      </a:lnTo>
                      <a:lnTo>
                        <a:pt x="14" y="6"/>
                      </a:lnTo>
                      <a:lnTo>
                        <a:pt x="17" y="9"/>
                      </a:lnTo>
                      <a:lnTo>
                        <a:pt x="18" y="16"/>
                      </a:lnTo>
                      <a:lnTo>
                        <a:pt x="18" y="27"/>
                      </a:lnTo>
                      <a:lnTo>
                        <a:pt x="20" y="3"/>
                      </a:lnTo>
                      <a:lnTo>
                        <a:pt x="16" y="1"/>
                      </a:lnTo>
                      <a:lnTo>
                        <a:pt x="10" y="0"/>
                      </a:lnTo>
                      <a:lnTo>
                        <a:pt x="10"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52" name="Group 4828"/>
              <p:cNvGrpSpPr>
                <a:grpSpLocks/>
              </p:cNvGrpSpPr>
              <p:nvPr/>
            </p:nvGrpSpPr>
            <p:grpSpPr bwMode="auto">
              <a:xfrm>
                <a:off x="2612" y="1563"/>
                <a:ext cx="630" cy="1312"/>
                <a:chOff x="2612" y="1563"/>
                <a:chExt cx="630" cy="1312"/>
              </a:xfrm>
            </p:grpSpPr>
            <p:sp>
              <p:nvSpPr>
                <p:cNvPr id="12806" name="Freeform 4628"/>
                <p:cNvSpPr>
                  <a:spLocks/>
                </p:cNvSpPr>
                <p:nvPr/>
              </p:nvSpPr>
              <p:spPr bwMode="auto">
                <a:xfrm>
                  <a:off x="2792" y="2870"/>
                  <a:ext cx="7" cy="5"/>
                </a:xfrm>
                <a:custGeom>
                  <a:avLst/>
                  <a:gdLst>
                    <a:gd name="T0" fmla="*/ 0 w 42"/>
                    <a:gd name="T1" fmla="*/ 13 h 29"/>
                    <a:gd name="T2" fmla="*/ 0 w 42"/>
                    <a:gd name="T3" fmla="*/ 29 h 29"/>
                    <a:gd name="T4" fmla="*/ 42 w 42"/>
                    <a:gd name="T5" fmla="*/ 29 h 29"/>
                    <a:gd name="T6" fmla="*/ 42 w 42"/>
                    <a:gd name="T7" fmla="*/ 24 h 29"/>
                    <a:gd name="T8" fmla="*/ 25 w 42"/>
                    <a:gd name="T9" fmla="*/ 24 h 29"/>
                    <a:gd name="T10" fmla="*/ 25 w 42"/>
                    <a:gd name="T11" fmla="*/ 13 h 29"/>
                    <a:gd name="T12" fmla="*/ 25 w 42"/>
                    <a:gd name="T13" fmla="*/ 11 h 29"/>
                    <a:gd name="T14" fmla="*/ 24 w 42"/>
                    <a:gd name="T15" fmla="*/ 4 h 29"/>
                    <a:gd name="T16" fmla="*/ 22 w 42"/>
                    <a:gd name="T17" fmla="*/ 0 h 29"/>
                    <a:gd name="T18" fmla="*/ 20 w 42"/>
                    <a:gd name="T19" fmla="*/ 24 h 29"/>
                    <a:gd name="T20" fmla="*/ 5 w 42"/>
                    <a:gd name="T21" fmla="*/ 24 h 29"/>
                    <a:gd name="T22" fmla="*/ 5 w 42"/>
                    <a:gd name="T23" fmla="*/ 13 h 29"/>
                    <a:gd name="T24" fmla="*/ 2 w 42"/>
                    <a:gd name="T25" fmla="*/ 1 h 29"/>
                    <a:gd name="T26" fmla="*/ 0 w 42"/>
                    <a:gd name="T27" fmla="*/ 6 h 29"/>
                    <a:gd name="T28" fmla="*/ 0 w 42"/>
                    <a:gd name="T29" fmla="*/ 6 h 29"/>
                    <a:gd name="T30" fmla="*/ 0 w 42"/>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9">
                      <a:moveTo>
                        <a:pt x="0" y="13"/>
                      </a:moveTo>
                      <a:lnTo>
                        <a:pt x="0" y="29"/>
                      </a:lnTo>
                      <a:lnTo>
                        <a:pt x="42" y="29"/>
                      </a:lnTo>
                      <a:lnTo>
                        <a:pt x="42" y="24"/>
                      </a:lnTo>
                      <a:lnTo>
                        <a:pt x="25" y="24"/>
                      </a:lnTo>
                      <a:lnTo>
                        <a:pt x="25" y="13"/>
                      </a:lnTo>
                      <a:lnTo>
                        <a:pt x="25" y="11"/>
                      </a:lnTo>
                      <a:lnTo>
                        <a:pt x="24" y="4"/>
                      </a:lnTo>
                      <a:lnTo>
                        <a:pt x="22" y="0"/>
                      </a:lnTo>
                      <a:lnTo>
                        <a:pt x="20" y="24"/>
                      </a:lnTo>
                      <a:lnTo>
                        <a:pt x="5" y="24"/>
                      </a:lnTo>
                      <a:lnTo>
                        <a:pt x="5" y="13"/>
                      </a:lnTo>
                      <a:lnTo>
                        <a:pt x="2" y="1"/>
                      </a:lnTo>
                      <a:lnTo>
                        <a:pt x="0" y="6"/>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7" name="Freeform 4629"/>
                <p:cNvSpPr>
                  <a:spLocks/>
                </p:cNvSpPr>
                <p:nvPr/>
              </p:nvSpPr>
              <p:spPr bwMode="auto">
                <a:xfrm>
                  <a:off x="2792" y="2863"/>
                  <a:ext cx="7" cy="5"/>
                </a:xfrm>
                <a:custGeom>
                  <a:avLst/>
                  <a:gdLst>
                    <a:gd name="T0" fmla="*/ 0 w 42"/>
                    <a:gd name="T1" fmla="*/ 0 h 32"/>
                    <a:gd name="T2" fmla="*/ 0 w 42"/>
                    <a:gd name="T3" fmla="*/ 32 h 32"/>
                    <a:gd name="T4" fmla="*/ 42 w 42"/>
                    <a:gd name="T5" fmla="*/ 32 h 32"/>
                    <a:gd name="T6" fmla="*/ 42 w 42"/>
                    <a:gd name="T7" fmla="*/ 0 h 32"/>
                    <a:gd name="T8" fmla="*/ 38 w 42"/>
                    <a:gd name="T9" fmla="*/ 0 h 32"/>
                    <a:gd name="T10" fmla="*/ 37 w 42"/>
                    <a:gd name="T11" fmla="*/ 26 h 32"/>
                    <a:gd name="T12" fmla="*/ 23 w 42"/>
                    <a:gd name="T13" fmla="*/ 26 h 32"/>
                    <a:gd name="T14" fmla="*/ 23 w 42"/>
                    <a:gd name="T15" fmla="*/ 3 h 32"/>
                    <a:gd name="T16" fmla="*/ 18 w 42"/>
                    <a:gd name="T17" fmla="*/ 3 h 32"/>
                    <a:gd name="T18" fmla="*/ 18 w 42"/>
                    <a:gd name="T19" fmla="*/ 26 h 32"/>
                    <a:gd name="T20" fmla="*/ 5 w 42"/>
                    <a:gd name="T21" fmla="*/ 26 h 32"/>
                    <a:gd name="T22" fmla="*/ 5 w 42"/>
                    <a:gd name="T23" fmla="*/ 2 h 32"/>
                    <a:gd name="T24" fmla="*/ 0 w 4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0"/>
                      </a:moveTo>
                      <a:lnTo>
                        <a:pt x="0" y="32"/>
                      </a:lnTo>
                      <a:lnTo>
                        <a:pt x="42" y="32"/>
                      </a:lnTo>
                      <a:lnTo>
                        <a:pt x="42" y="0"/>
                      </a:lnTo>
                      <a:lnTo>
                        <a:pt x="38" y="0"/>
                      </a:lnTo>
                      <a:lnTo>
                        <a:pt x="37" y="26"/>
                      </a:lnTo>
                      <a:lnTo>
                        <a:pt x="23" y="26"/>
                      </a:lnTo>
                      <a:lnTo>
                        <a:pt x="23" y="3"/>
                      </a:lnTo>
                      <a:lnTo>
                        <a:pt x="18" y="3"/>
                      </a:lnTo>
                      <a:lnTo>
                        <a:pt x="18" y="26"/>
                      </a:lnTo>
                      <a:lnTo>
                        <a:pt x="5" y="26"/>
                      </a:lnTo>
                      <a:lnTo>
                        <a:pt x="5"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8" name="Freeform 4630"/>
                <p:cNvSpPr>
                  <a:spLocks/>
                </p:cNvSpPr>
                <p:nvPr/>
              </p:nvSpPr>
              <p:spPr bwMode="auto">
                <a:xfrm>
                  <a:off x="2792" y="2857"/>
                  <a:ext cx="7" cy="5"/>
                </a:xfrm>
                <a:custGeom>
                  <a:avLst/>
                  <a:gdLst>
                    <a:gd name="T0" fmla="*/ 0 w 42"/>
                    <a:gd name="T1" fmla="*/ 0 h 34"/>
                    <a:gd name="T2" fmla="*/ 0 w 42"/>
                    <a:gd name="T3" fmla="*/ 31 h 34"/>
                    <a:gd name="T4" fmla="*/ 5 w 42"/>
                    <a:gd name="T5" fmla="*/ 31 h 34"/>
                    <a:gd name="T6" fmla="*/ 5 w 42"/>
                    <a:gd name="T7" fmla="*/ 8 h 34"/>
                    <a:gd name="T8" fmla="*/ 8 w 42"/>
                    <a:gd name="T9" fmla="*/ 11 h 34"/>
                    <a:gd name="T10" fmla="*/ 10 w 42"/>
                    <a:gd name="T11" fmla="*/ 12 h 34"/>
                    <a:gd name="T12" fmla="*/ 37 w 42"/>
                    <a:gd name="T13" fmla="*/ 34 h 34"/>
                    <a:gd name="T14" fmla="*/ 42 w 42"/>
                    <a:gd name="T15" fmla="*/ 34 h 34"/>
                    <a:gd name="T16" fmla="*/ 42 w 42"/>
                    <a:gd name="T17" fmla="*/ 0 h 34"/>
                    <a:gd name="T18" fmla="*/ 38 w 42"/>
                    <a:gd name="T19" fmla="*/ 0 h 34"/>
                    <a:gd name="T20" fmla="*/ 38 w 42"/>
                    <a:gd name="T21" fmla="*/ 28 h 34"/>
                    <a:gd name="T22" fmla="*/ 35 w 42"/>
                    <a:gd name="T23" fmla="*/ 25 h 34"/>
                    <a:gd name="T24" fmla="*/ 5 w 42"/>
                    <a:gd name="T25" fmla="*/ 0 h 34"/>
                    <a:gd name="T26" fmla="*/ 0 w 42"/>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4">
                      <a:moveTo>
                        <a:pt x="0" y="0"/>
                      </a:moveTo>
                      <a:lnTo>
                        <a:pt x="0" y="31"/>
                      </a:lnTo>
                      <a:lnTo>
                        <a:pt x="5" y="31"/>
                      </a:lnTo>
                      <a:lnTo>
                        <a:pt x="5" y="8"/>
                      </a:lnTo>
                      <a:lnTo>
                        <a:pt x="8" y="11"/>
                      </a:lnTo>
                      <a:lnTo>
                        <a:pt x="10" y="12"/>
                      </a:lnTo>
                      <a:lnTo>
                        <a:pt x="37" y="34"/>
                      </a:lnTo>
                      <a:lnTo>
                        <a:pt x="42" y="34"/>
                      </a:lnTo>
                      <a:lnTo>
                        <a:pt x="42" y="0"/>
                      </a:lnTo>
                      <a:lnTo>
                        <a:pt x="38" y="0"/>
                      </a:lnTo>
                      <a:lnTo>
                        <a:pt x="38" y="28"/>
                      </a:lnTo>
                      <a:lnTo>
                        <a:pt x="35" y="25"/>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09" name="Freeform 4631"/>
                <p:cNvSpPr>
                  <a:spLocks/>
                </p:cNvSpPr>
                <p:nvPr/>
              </p:nvSpPr>
              <p:spPr bwMode="auto">
                <a:xfrm>
                  <a:off x="2792" y="2847"/>
                  <a:ext cx="7" cy="4"/>
                </a:xfrm>
                <a:custGeom>
                  <a:avLst/>
                  <a:gdLst>
                    <a:gd name="T0" fmla="*/ 0 w 42"/>
                    <a:gd name="T1" fmla="*/ 0 h 22"/>
                    <a:gd name="T2" fmla="*/ 0 w 42"/>
                    <a:gd name="T3" fmla="*/ 6 h 22"/>
                    <a:gd name="T4" fmla="*/ 1 w 42"/>
                    <a:gd name="T5" fmla="*/ 6 h 22"/>
                    <a:gd name="T6" fmla="*/ 8 w 42"/>
                    <a:gd name="T7" fmla="*/ 11 h 22"/>
                    <a:gd name="T8" fmla="*/ 15 w 42"/>
                    <a:gd name="T9" fmla="*/ 16 h 22"/>
                    <a:gd name="T10" fmla="*/ 18 w 42"/>
                    <a:gd name="T11" fmla="*/ 18 h 22"/>
                    <a:gd name="T12" fmla="*/ 20 w 42"/>
                    <a:gd name="T13" fmla="*/ 19 h 22"/>
                    <a:gd name="T14" fmla="*/ 24 w 42"/>
                    <a:gd name="T15" fmla="*/ 22 h 22"/>
                    <a:gd name="T16" fmla="*/ 42 w 42"/>
                    <a:gd name="T17" fmla="*/ 22 h 22"/>
                    <a:gd name="T18" fmla="*/ 42 w 42"/>
                    <a:gd name="T19" fmla="*/ 17 h 22"/>
                    <a:gd name="T20" fmla="*/ 24 w 42"/>
                    <a:gd name="T21" fmla="*/ 17 h 22"/>
                    <a:gd name="T22" fmla="*/ 0 w 42"/>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2">
                      <a:moveTo>
                        <a:pt x="0" y="0"/>
                      </a:moveTo>
                      <a:lnTo>
                        <a:pt x="0" y="6"/>
                      </a:lnTo>
                      <a:lnTo>
                        <a:pt x="1" y="6"/>
                      </a:lnTo>
                      <a:lnTo>
                        <a:pt x="8" y="11"/>
                      </a:lnTo>
                      <a:lnTo>
                        <a:pt x="15" y="16"/>
                      </a:lnTo>
                      <a:lnTo>
                        <a:pt x="18" y="18"/>
                      </a:lnTo>
                      <a:lnTo>
                        <a:pt x="20" y="19"/>
                      </a:lnTo>
                      <a:lnTo>
                        <a:pt x="24" y="22"/>
                      </a:lnTo>
                      <a:lnTo>
                        <a:pt x="42" y="22"/>
                      </a:lnTo>
                      <a:lnTo>
                        <a:pt x="42" y="17"/>
                      </a:lnTo>
                      <a:lnTo>
                        <a:pt x="24"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0" name="Freeform 4632"/>
                <p:cNvSpPr>
                  <a:spLocks/>
                </p:cNvSpPr>
                <p:nvPr/>
              </p:nvSpPr>
              <p:spPr bwMode="auto">
                <a:xfrm>
                  <a:off x="2792" y="2850"/>
                  <a:ext cx="4" cy="3"/>
                </a:xfrm>
                <a:custGeom>
                  <a:avLst/>
                  <a:gdLst>
                    <a:gd name="T0" fmla="*/ 0 w 24"/>
                    <a:gd name="T1" fmla="*/ 13 h 19"/>
                    <a:gd name="T2" fmla="*/ 0 w 24"/>
                    <a:gd name="T3" fmla="*/ 19 h 19"/>
                    <a:gd name="T4" fmla="*/ 24 w 24"/>
                    <a:gd name="T5" fmla="*/ 3 h 19"/>
                    <a:gd name="T6" fmla="*/ 20 w 24"/>
                    <a:gd name="T7" fmla="*/ 0 h 19"/>
                    <a:gd name="T8" fmla="*/ 19 w 24"/>
                    <a:gd name="T9" fmla="*/ 0 h 19"/>
                    <a:gd name="T10" fmla="*/ 15 w 24"/>
                    <a:gd name="T11" fmla="*/ 3 h 19"/>
                    <a:gd name="T12" fmla="*/ 0 w 24"/>
                    <a:gd name="T13" fmla="*/ 13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0" y="13"/>
                      </a:moveTo>
                      <a:lnTo>
                        <a:pt x="0" y="19"/>
                      </a:lnTo>
                      <a:lnTo>
                        <a:pt x="24" y="3"/>
                      </a:lnTo>
                      <a:lnTo>
                        <a:pt x="20" y="0"/>
                      </a:lnTo>
                      <a:lnTo>
                        <a:pt x="19" y="0"/>
                      </a:lnTo>
                      <a:lnTo>
                        <a:pt x="15" y="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1" name="Freeform 4633"/>
                <p:cNvSpPr>
                  <a:spLocks/>
                </p:cNvSpPr>
                <p:nvPr/>
              </p:nvSpPr>
              <p:spPr bwMode="auto">
                <a:xfrm>
                  <a:off x="2793" y="2838"/>
                  <a:ext cx="3" cy="4"/>
                </a:xfrm>
                <a:custGeom>
                  <a:avLst/>
                  <a:gdLst>
                    <a:gd name="T0" fmla="*/ 0 w 19"/>
                    <a:gd name="T1" fmla="*/ 4 h 27"/>
                    <a:gd name="T2" fmla="*/ 2 w 19"/>
                    <a:gd name="T3" fmla="*/ 16 h 27"/>
                    <a:gd name="T4" fmla="*/ 3 w 19"/>
                    <a:gd name="T5" fmla="*/ 10 h 27"/>
                    <a:gd name="T6" fmla="*/ 5 w 19"/>
                    <a:gd name="T7" fmla="*/ 7 h 27"/>
                    <a:gd name="T8" fmla="*/ 9 w 19"/>
                    <a:gd name="T9" fmla="*/ 6 h 27"/>
                    <a:gd name="T10" fmla="*/ 14 w 19"/>
                    <a:gd name="T11" fmla="*/ 7 h 27"/>
                    <a:gd name="T12" fmla="*/ 17 w 19"/>
                    <a:gd name="T13" fmla="*/ 10 h 27"/>
                    <a:gd name="T14" fmla="*/ 18 w 19"/>
                    <a:gd name="T15" fmla="*/ 16 h 27"/>
                    <a:gd name="T16" fmla="*/ 18 w 19"/>
                    <a:gd name="T17" fmla="*/ 27 h 27"/>
                    <a:gd name="T18" fmla="*/ 19 w 19"/>
                    <a:gd name="T19" fmla="*/ 3 h 27"/>
                    <a:gd name="T20" fmla="*/ 15 w 19"/>
                    <a:gd name="T21" fmla="*/ 1 h 27"/>
                    <a:gd name="T22" fmla="*/ 9 w 19"/>
                    <a:gd name="T23" fmla="*/ 0 h 27"/>
                    <a:gd name="T24" fmla="*/ 9 w 19"/>
                    <a:gd name="T25" fmla="*/ 0 h 27"/>
                    <a:gd name="T26" fmla="*/ 4 w 19"/>
                    <a:gd name="T27" fmla="*/ 1 h 27"/>
                    <a:gd name="T28" fmla="*/ 0 w 19"/>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7">
                      <a:moveTo>
                        <a:pt x="0" y="4"/>
                      </a:moveTo>
                      <a:lnTo>
                        <a:pt x="2" y="16"/>
                      </a:lnTo>
                      <a:lnTo>
                        <a:pt x="3" y="10"/>
                      </a:lnTo>
                      <a:lnTo>
                        <a:pt x="5" y="7"/>
                      </a:lnTo>
                      <a:lnTo>
                        <a:pt x="9" y="6"/>
                      </a:lnTo>
                      <a:lnTo>
                        <a:pt x="14" y="7"/>
                      </a:lnTo>
                      <a:lnTo>
                        <a:pt x="17" y="10"/>
                      </a:lnTo>
                      <a:lnTo>
                        <a:pt x="18" y="16"/>
                      </a:lnTo>
                      <a:lnTo>
                        <a:pt x="18" y="27"/>
                      </a:lnTo>
                      <a:lnTo>
                        <a:pt x="19" y="3"/>
                      </a:lnTo>
                      <a:lnTo>
                        <a:pt x="15" y="1"/>
                      </a:lnTo>
                      <a:lnTo>
                        <a:pt x="9" y="0"/>
                      </a:lnTo>
                      <a:lnTo>
                        <a:pt x="9"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2" name="Freeform 4634"/>
                <p:cNvSpPr>
                  <a:spLocks/>
                </p:cNvSpPr>
                <p:nvPr/>
              </p:nvSpPr>
              <p:spPr bwMode="auto">
                <a:xfrm>
                  <a:off x="2792" y="2838"/>
                  <a:ext cx="7" cy="5"/>
                </a:xfrm>
                <a:custGeom>
                  <a:avLst/>
                  <a:gdLst>
                    <a:gd name="T0" fmla="*/ 0 w 43"/>
                    <a:gd name="T1" fmla="*/ 13 h 29"/>
                    <a:gd name="T2" fmla="*/ 0 w 43"/>
                    <a:gd name="T3" fmla="*/ 29 h 29"/>
                    <a:gd name="T4" fmla="*/ 43 w 43"/>
                    <a:gd name="T5" fmla="*/ 29 h 29"/>
                    <a:gd name="T6" fmla="*/ 43 w 43"/>
                    <a:gd name="T7" fmla="*/ 24 h 29"/>
                    <a:gd name="T8" fmla="*/ 25 w 43"/>
                    <a:gd name="T9" fmla="*/ 24 h 29"/>
                    <a:gd name="T10" fmla="*/ 25 w 43"/>
                    <a:gd name="T11" fmla="*/ 13 h 29"/>
                    <a:gd name="T12" fmla="*/ 25 w 43"/>
                    <a:gd name="T13" fmla="*/ 11 h 29"/>
                    <a:gd name="T14" fmla="*/ 24 w 43"/>
                    <a:gd name="T15" fmla="*/ 5 h 29"/>
                    <a:gd name="T16" fmla="*/ 22 w 43"/>
                    <a:gd name="T17" fmla="*/ 0 h 29"/>
                    <a:gd name="T18" fmla="*/ 21 w 43"/>
                    <a:gd name="T19" fmla="*/ 24 h 29"/>
                    <a:gd name="T20" fmla="*/ 5 w 43"/>
                    <a:gd name="T21" fmla="*/ 24 h 29"/>
                    <a:gd name="T22" fmla="*/ 5 w 43"/>
                    <a:gd name="T23" fmla="*/ 13 h 29"/>
                    <a:gd name="T24" fmla="*/ 3 w 43"/>
                    <a:gd name="T25" fmla="*/ 1 h 29"/>
                    <a:gd name="T26" fmla="*/ 1 w 43"/>
                    <a:gd name="T27" fmla="*/ 7 h 29"/>
                    <a:gd name="T28" fmla="*/ 1 w 43"/>
                    <a:gd name="T29" fmla="*/ 8 h 29"/>
                    <a:gd name="T30" fmla="*/ 0 w 43"/>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9">
                      <a:moveTo>
                        <a:pt x="0" y="13"/>
                      </a:moveTo>
                      <a:lnTo>
                        <a:pt x="0" y="29"/>
                      </a:lnTo>
                      <a:lnTo>
                        <a:pt x="43" y="29"/>
                      </a:lnTo>
                      <a:lnTo>
                        <a:pt x="43" y="24"/>
                      </a:lnTo>
                      <a:lnTo>
                        <a:pt x="25" y="24"/>
                      </a:lnTo>
                      <a:lnTo>
                        <a:pt x="25" y="13"/>
                      </a:lnTo>
                      <a:lnTo>
                        <a:pt x="25" y="11"/>
                      </a:lnTo>
                      <a:lnTo>
                        <a:pt x="24" y="5"/>
                      </a:lnTo>
                      <a:lnTo>
                        <a:pt x="22" y="0"/>
                      </a:lnTo>
                      <a:lnTo>
                        <a:pt x="21" y="24"/>
                      </a:lnTo>
                      <a:lnTo>
                        <a:pt x="5" y="24"/>
                      </a:lnTo>
                      <a:lnTo>
                        <a:pt x="5" y="13"/>
                      </a:lnTo>
                      <a:lnTo>
                        <a:pt x="3" y="1"/>
                      </a:lnTo>
                      <a:lnTo>
                        <a:pt x="1" y="7"/>
                      </a:lnTo>
                      <a:lnTo>
                        <a:pt x="1" y="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3" name="Freeform 4635"/>
                <p:cNvSpPr>
                  <a:spLocks/>
                </p:cNvSpPr>
                <p:nvPr/>
              </p:nvSpPr>
              <p:spPr bwMode="auto">
                <a:xfrm>
                  <a:off x="2792" y="2832"/>
                  <a:ext cx="7" cy="5"/>
                </a:xfrm>
                <a:custGeom>
                  <a:avLst/>
                  <a:gdLst>
                    <a:gd name="T0" fmla="*/ 0 w 43"/>
                    <a:gd name="T1" fmla="*/ 21 h 27"/>
                    <a:gd name="T2" fmla="*/ 0 w 43"/>
                    <a:gd name="T3" fmla="*/ 27 h 27"/>
                    <a:gd name="T4" fmla="*/ 43 w 43"/>
                    <a:gd name="T5" fmla="*/ 27 h 27"/>
                    <a:gd name="T6" fmla="*/ 43 w 43"/>
                    <a:gd name="T7" fmla="*/ 0 h 27"/>
                    <a:gd name="T8" fmla="*/ 38 w 43"/>
                    <a:gd name="T9" fmla="*/ 0 h 27"/>
                    <a:gd name="T10" fmla="*/ 38 w 43"/>
                    <a:gd name="T11" fmla="*/ 21 h 27"/>
                    <a:gd name="T12" fmla="*/ 0 w 43"/>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0" y="21"/>
                      </a:moveTo>
                      <a:lnTo>
                        <a:pt x="0" y="27"/>
                      </a:lnTo>
                      <a:lnTo>
                        <a:pt x="43" y="27"/>
                      </a:lnTo>
                      <a:lnTo>
                        <a:pt x="43" y="0"/>
                      </a:lnTo>
                      <a:lnTo>
                        <a:pt x="38" y="0"/>
                      </a:lnTo>
                      <a:lnTo>
                        <a:pt x="3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4" name="Freeform 4636"/>
                <p:cNvSpPr>
                  <a:spLocks/>
                </p:cNvSpPr>
                <p:nvPr/>
              </p:nvSpPr>
              <p:spPr bwMode="auto">
                <a:xfrm>
                  <a:off x="2792" y="2827"/>
                  <a:ext cx="7" cy="5"/>
                </a:xfrm>
                <a:custGeom>
                  <a:avLst/>
                  <a:gdLst>
                    <a:gd name="T0" fmla="*/ 0 w 42"/>
                    <a:gd name="T1" fmla="*/ 7 h 29"/>
                    <a:gd name="T2" fmla="*/ 0 w 42"/>
                    <a:gd name="T3" fmla="*/ 12 h 29"/>
                    <a:gd name="T4" fmla="*/ 42 w 42"/>
                    <a:gd name="T5" fmla="*/ 29 h 29"/>
                    <a:gd name="T6" fmla="*/ 42 w 42"/>
                    <a:gd name="T7" fmla="*/ 23 h 29"/>
                    <a:gd name="T8" fmla="*/ 29 w 42"/>
                    <a:gd name="T9" fmla="*/ 18 h 29"/>
                    <a:gd name="T10" fmla="*/ 29 w 42"/>
                    <a:gd name="T11" fmla="*/ 0 h 29"/>
                    <a:gd name="T12" fmla="*/ 24 w 42"/>
                    <a:gd name="T13" fmla="*/ 16 h 29"/>
                    <a:gd name="T14" fmla="*/ 11 w 42"/>
                    <a:gd name="T15" fmla="*/ 12 h 29"/>
                    <a:gd name="T16" fmla="*/ 9 w 42"/>
                    <a:gd name="T17" fmla="*/ 11 h 29"/>
                    <a:gd name="T18" fmla="*/ 4 w 42"/>
                    <a:gd name="T19" fmla="*/ 10 h 29"/>
                    <a:gd name="T20" fmla="*/ 4 w 42"/>
                    <a:gd name="T21" fmla="*/ 10 h 29"/>
                    <a:gd name="T22" fmla="*/ 0 w 42"/>
                    <a:gd name="T2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7"/>
                      </a:moveTo>
                      <a:lnTo>
                        <a:pt x="0" y="12"/>
                      </a:lnTo>
                      <a:lnTo>
                        <a:pt x="42" y="29"/>
                      </a:lnTo>
                      <a:lnTo>
                        <a:pt x="42" y="23"/>
                      </a:lnTo>
                      <a:lnTo>
                        <a:pt x="29" y="18"/>
                      </a:lnTo>
                      <a:lnTo>
                        <a:pt x="29" y="0"/>
                      </a:lnTo>
                      <a:lnTo>
                        <a:pt x="24" y="16"/>
                      </a:lnTo>
                      <a:lnTo>
                        <a:pt x="11" y="12"/>
                      </a:lnTo>
                      <a:lnTo>
                        <a:pt x="9" y="11"/>
                      </a:lnTo>
                      <a:lnTo>
                        <a:pt x="4" y="10"/>
                      </a:lnTo>
                      <a:lnTo>
                        <a:pt x="4"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5" name="Freeform 4637"/>
                <p:cNvSpPr>
                  <a:spLocks/>
                </p:cNvSpPr>
                <p:nvPr/>
              </p:nvSpPr>
              <p:spPr bwMode="auto">
                <a:xfrm>
                  <a:off x="2792" y="2825"/>
                  <a:ext cx="7" cy="5"/>
                </a:xfrm>
                <a:custGeom>
                  <a:avLst/>
                  <a:gdLst>
                    <a:gd name="T0" fmla="*/ 0 w 42"/>
                    <a:gd name="T1" fmla="*/ 19 h 28"/>
                    <a:gd name="T2" fmla="*/ 4 w 42"/>
                    <a:gd name="T3" fmla="*/ 22 h 28"/>
                    <a:gd name="T4" fmla="*/ 8 w 42"/>
                    <a:gd name="T5" fmla="*/ 20 h 28"/>
                    <a:gd name="T6" fmla="*/ 11 w 42"/>
                    <a:gd name="T7" fmla="*/ 19 h 28"/>
                    <a:gd name="T8" fmla="*/ 17 w 42"/>
                    <a:gd name="T9" fmla="*/ 18 h 28"/>
                    <a:gd name="T10" fmla="*/ 24 w 42"/>
                    <a:gd name="T11" fmla="*/ 14 h 28"/>
                    <a:gd name="T12" fmla="*/ 24 w 42"/>
                    <a:gd name="T13" fmla="*/ 28 h 28"/>
                    <a:gd name="T14" fmla="*/ 29 w 42"/>
                    <a:gd name="T15" fmla="*/ 12 h 28"/>
                    <a:gd name="T16" fmla="*/ 42 w 42"/>
                    <a:gd name="T17" fmla="*/ 7 h 28"/>
                    <a:gd name="T18" fmla="*/ 42 w 42"/>
                    <a:gd name="T19" fmla="*/ 0 h 28"/>
                    <a:gd name="T20" fmla="*/ 0 w 42"/>
                    <a:gd name="T21"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9"/>
                      </a:moveTo>
                      <a:lnTo>
                        <a:pt x="4" y="22"/>
                      </a:lnTo>
                      <a:lnTo>
                        <a:pt x="8" y="20"/>
                      </a:lnTo>
                      <a:lnTo>
                        <a:pt x="11" y="19"/>
                      </a:lnTo>
                      <a:lnTo>
                        <a:pt x="17" y="18"/>
                      </a:lnTo>
                      <a:lnTo>
                        <a:pt x="24" y="14"/>
                      </a:lnTo>
                      <a:lnTo>
                        <a:pt x="24" y="28"/>
                      </a:lnTo>
                      <a:lnTo>
                        <a:pt x="29" y="12"/>
                      </a:lnTo>
                      <a:lnTo>
                        <a:pt x="42" y="7"/>
                      </a:lnTo>
                      <a:lnTo>
                        <a:pt x="42"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6" name="Freeform 4638"/>
                <p:cNvSpPr>
                  <a:spLocks/>
                </p:cNvSpPr>
                <p:nvPr/>
              </p:nvSpPr>
              <p:spPr bwMode="auto">
                <a:xfrm>
                  <a:off x="2792" y="2823"/>
                  <a:ext cx="7" cy="1"/>
                </a:xfrm>
                <a:custGeom>
                  <a:avLst/>
                  <a:gdLst>
                    <a:gd name="T0" fmla="*/ 0 w 42"/>
                    <a:gd name="T1" fmla="*/ 0 h 5"/>
                    <a:gd name="T2" fmla="*/ 0 w 42"/>
                    <a:gd name="T3" fmla="*/ 5 h 5"/>
                    <a:gd name="T4" fmla="*/ 42 w 42"/>
                    <a:gd name="T5" fmla="*/ 5 h 5"/>
                    <a:gd name="T6" fmla="*/ 42 w 42"/>
                    <a:gd name="T7" fmla="*/ 0 h 5"/>
                    <a:gd name="T8" fmla="*/ 8 w 42"/>
                    <a:gd name="T9" fmla="*/ 0 h 5"/>
                    <a:gd name="T10" fmla="*/ 8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42" y="5"/>
                      </a:lnTo>
                      <a:lnTo>
                        <a:pt x="42" y="0"/>
                      </a:lnTo>
                      <a:lnTo>
                        <a:pt x="8"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7" name="Freeform 4639"/>
                <p:cNvSpPr>
                  <a:spLocks/>
                </p:cNvSpPr>
                <p:nvPr/>
              </p:nvSpPr>
              <p:spPr bwMode="auto">
                <a:xfrm>
                  <a:off x="2792" y="2820"/>
                  <a:ext cx="7" cy="3"/>
                </a:xfrm>
                <a:custGeom>
                  <a:avLst/>
                  <a:gdLst>
                    <a:gd name="T0" fmla="*/ 0 w 42"/>
                    <a:gd name="T1" fmla="*/ 22 h 22"/>
                    <a:gd name="T2" fmla="*/ 8 w 42"/>
                    <a:gd name="T3" fmla="*/ 22 h 22"/>
                    <a:gd name="T4" fmla="*/ 42 w 42"/>
                    <a:gd name="T5" fmla="*/ 0 h 22"/>
                    <a:gd name="T6" fmla="*/ 33 w 42"/>
                    <a:gd name="T7" fmla="*/ 0 h 22"/>
                    <a:gd name="T8" fmla="*/ 0 w 42"/>
                    <a:gd name="T9" fmla="*/ 22 h 22"/>
                  </a:gdLst>
                  <a:ahLst/>
                  <a:cxnLst>
                    <a:cxn ang="0">
                      <a:pos x="T0" y="T1"/>
                    </a:cxn>
                    <a:cxn ang="0">
                      <a:pos x="T2" y="T3"/>
                    </a:cxn>
                    <a:cxn ang="0">
                      <a:pos x="T4" y="T5"/>
                    </a:cxn>
                    <a:cxn ang="0">
                      <a:pos x="T6" y="T7"/>
                    </a:cxn>
                    <a:cxn ang="0">
                      <a:pos x="T8" y="T9"/>
                    </a:cxn>
                  </a:cxnLst>
                  <a:rect l="0" t="0" r="r" b="b"/>
                  <a:pathLst>
                    <a:path w="42" h="22">
                      <a:moveTo>
                        <a:pt x="0" y="22"/>
                      </a:moveTo>
                      <a:lnTo>
                        <a:pt x="8" y="22"/>
                      </a:lnTo>
                      <a:lnTo>
                        <a:pt x="42" y="0"/>
                      </a:lnTo>
                      <a:lnTo>
                        <a:pt x="33"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8" name="Freeform 4640"/>
                <p:cNvSpPr>
                  <a:spLocks/>
                </p:cNvSpPr>
                <p:nvPr/>
              </p:nvSpPr>
              <p:spPr bwMode="auto">
                <a:xfrm>
                  <a:off x="2792" y="2819"/>
                  <a:ext cx="7" cy="1"/>
                </a:xfrm>
                <a:custGeom>
                  <a:avLst/>
                  <a:gdLst>
                    <a:gd name="T0" fmla="*/ 0 w 42"/>
                    <a:gd name="T1" fmla="*/ 0 h 7"/>
                    <a:gd name="T2" fmla="*/ 0 w 42"/>
                    <a:gd name="T3" fmla="*/ 5 h 7"/>
                    <a:gd name="T4" fmla="*/ 33 w 42"/>
                    <a:gd name="T5" fmla="*/ 5 h 7"/>
                    <a:gd name="T6" fmla="*/ 33 w 42"/>
                    <a:gd name="T7" fmla="*/ 7 h 7"/>
                    <a:gd name="T8" fmla="*/ 42 w 42"/>
                    <a:gd name="T9" fmla="*/ 7 h 7"/>
                    <a:gd name="T10" fmla="*/ 42 w 42"/>
                    <a:gd name="T11" fmla="*/ 0 h 7"/>
                    <a:gd name="T12" fmla="*/ 0 w 4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0" y="0"/>
                      </a:moveTo>
                      <a:lnTo>
                        <a:pt x="0" y="5"/>
                      </a:lnTo>
                      <a:lnTo>
                        <a:pt x="33" y="5"/>
                      </a:lnTo>
                      <a:lnTo>
                        <a:pt x="33" y="7"/>
                      </a:lnTo>
                      <a:lnTo>
                        <a:pt x="42" y="7"/>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9" name="Freeform 4641"/>
                <p:cNvSpPr>
                  <a:spLocks/>
                </p:cNvSpPr>
                <p:nvPr/>
              </p:nvSpPr>
              <p:spPr bwMode="auto">
                <a:xfrm>
                  <a:off x="2792" y="2812"/>
                  <a:ext cx="7" cy="5"/>
                </a:xfrm>
                <a:custGeom>
                  <a:avLst/>
                  <a:gdLst>
                    <a:gd name="T0" fmla="*/ 0 w 42"/>
                    <a:gd name="T1" fmla="*/ 1 h 32"/>
                    <a:gd name="T2" fmla="*/ 0 w 42"/>
                    <a:gd name="T3" fmla="*/ 32 h 32"/>
                    <a:gd name="T4" fmla="*/ 42 w 42"/>
                    <a:gd name="T5" fmla="*/ 32 h 32"/>
                    <a:gd name="T6" fmla="*/ 42 w 42"/>
                    <a:gd name="T7" fmla="*/ 0 h 32"/>
                    <a:gd name="T8" fmla="*/ 37 w 42"/>
                    <a:gd name="T9" fmla="*/ 0 h 32"/>
                    <a:gd name="T10" fmla="*/ 37 w 42"/>
                    <a:gd name="T11" fmla="*/ 26 h 32"/>
                    <a:gd name="T12" fmla="*/ 23 w 42"/>
                    <a:gd name="T13" fmla="*/ 26 h 32"/>
                    <a:gd name="T14" fmla="*/ 23 w 42"/>
                    <a:gd name="T15" fmla="*/ 3 h 32"/>
                    <a:gd name="T16" fmla="*/ 18 w 42"/>
                    <a:gd name="T17" fmla="*/ 3 h 32"/>
                    <a:gd name="T18" fmla="*/ 18 w 42"/>
                    <a:gd name="T19" fmla="*/ 26 h 32"/>
                    <a:gd name="T20" fmla="*/ 4 w 42"/>
                    <a:gd name="T21" fmla="*/ 26 h 32"/>
                    <a:gd name="T22" fmla="*/ 5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7" y="0"/>
                      </a:lnTo>
                      <a:lnTo>
                        <a:pt x="37" y="26"/>
                      </a:lnTo>
                      <a:lnTo>
                        <a:pt x="23" y="26"/>
                      </a:lnTo>
                      <a:lnTo>
                        <a:pt x="23" y="3"/>
                      </a:lnTo>
                      <a:lnTo>
                        <a:pt x="18" y="3"/>
                      </a:lnTo>
                      <a:lnTo>
                        <a:pt x="18" y="26"/>
                      </a:lnTo>
                      <a:lnTo>
                        <a:pt x="4" y="26"/>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0" name="Freeform 4642"/>
                <p:cNvSpPr>
                  <a:spLocks/>
                </p:cNvSpPr>
                <p:nvPr/>
              </p:nvSpPr>
              <p:spPr bwMode="auto">
                <a:xfrm>
                  <a:off x="2797" y="2808"/>
                  <a:ext cx="2" cy="3"/>
                </a:xfrm>
                <a:custGeom>
                  <a:avLst/>
                  <a:gdLst>
                    <a:gd name="T0" fmla="*/ 0 w 11"/>
                    <a:gd name="T1" fmla="*/ 13 h 18"/>
                    <a:gd name="T2" fmla="*/ 0 w 11"/>
                    <a:gd name="T3" fmla="*/ 18 h 18"/>
                    <a:gd name="T4" fmla="*/ 1 w 11"/>
                    <a:gd name="T5" fmla="*/ 18 h 18"/>
                    <a:gd name="T6" fmla="*/ 7 w 11"/>
                    <a:gd name="T7" fmla="*/ 17 h 18"/>
                    <a:gd name="T8" fmla="*/ 11 w 11"/>
                    <a:gd name="T9" fmla="*/ 13 h 18"/>
                    <a:gd name="T10" fmla="*/ 10 w 11"/>
                    <a:gd name="T11" fmla="*/ 0 h 18"/>
                    <a:gd name="T12" fmla="*/ 10 w 11"/>
                    <a:gd name="T13" fmla="*/ 3 h 18"/>
                    <a:gd name="T14" fmla="*/ 8 w 11"/>
                    <a:gd name="T15" fmla="*/ 9 h 18"/>
                    <a:gd name="T16" fmla="*/ 6 w 11"/>
                    <a:gd name="T17" fmla="*/ 11 h 18"/>
                    <a:gd name="T18" fmla="*/ 0 w 11"/>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13"/>
                      </a:moveTo>
                      <a:lnTo>
                        <a:pt x="0" y="18"/>
                      </a:lnTo>
                      <a:lnTo>
                        <a:pt x="1" y="18"/>
                      </a:lnTo>
                      <a:lnTo>
                        <a:pt x="7" y="17"/>
                      </a:lnTo>
                      <a:lnTo>
                        <a:pt x="11" y="13"/>
                      </a:lnTo>
                      <a:lnTo>
                        <a:pt x="10" y="0"/>
                      </a:lnTo>
                      <a:lnTo>
                        <a:pt x="10" y="3"/>
                      </a:lnTo>
                      <a:lnTo>
                        <a:pt x="8" y="9"/>
                      </a:lnTo>
                      <a:lnTo>
                        <a:pt x="6"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1" name="Freeform 4643"/>
                <p:cNvSpPr>
                  <a:spLocks/>
                </p:cNvSpPr>
                <p:nvPr/>
              </p:nvSpPr>
              <p:spPr bwMode="auto">
                <a:xfrm>
                  <a:off x="2793" y="2805"/>
                  <a:ext cx="7" cy="6"/>
                </a:xfrm>
                <a:custGeom>
                  <a:avLst/>
                  <a:gdLst>
                    <a:gd name="T0" fmla="*/ 0 w 41"/>
                    <a:gd name="T1" fmla="*/ 28 h 32"/>
                    <a:gd name="T2" fmla="*/ 3 w 41"/>
                    <a:gd name="T3" fmla="*/ 31 h 32"/>
                    <a:gd name="T4" fmla="*/ 8 w 41"/>
                    <a:gd name="T5" fmla="*/ 32 h 32"/>
                    <a:gd name="T6" fmla="*/ 12 w 41"/>
                    <a:gd name="T7" fmla="*/ 32 h 32"/>
                    <a:gd name="T8" fmla="*/ 16 w 41"/>
                    <a:gd name="T9" fmla="*/ 29 h 32"/>
                    <a:gd name="T10" fmla="*/ 19 w 41"/>
                    <a:gd name="T11" fmla="*/ 25 h 32"/>
                    <a:gd name="T12" fmla="*/ 20 w 41"/>
                    <a:gd name="T13" fmla="*/ 19 h 32"/>
                    <a:gd name="T14" fmla="*/ 22 w 41"/>
                    <a:gd name="T15" fmla="*/ 13 h 32"/>
                    <a:gd name="T16" fmla="*/ 23 w 41"/>
                    <a:gd name="T17" fmla="*/ 9 h 32"/>
                    <a:gd name="T18" fmla="*/ 24 w 41"/>
                    <a:gd name="T19" fmla="*/ 8 h 32"/>
                    <a:gd name="T20" fmla="*/ 29 w 41"/>
                    <a:gd name="T21" fmla="*/ 5 h 32"/>
                    <a:gd name="T22" fmla="*/ 30 w 41"/>
                    <a:gd name="T23" fmla="*/ 5 h 32"/>
                    <a:gd name="T24" fmla="*/ 34 w 41"/>
                    <a:gd name="T25" fmla="*/ 9 h 32"/>
                    <a:gd name="T26" fmla="*/ 35 w 41"/>
                    <a:gd name="T27" fmla="*/ 11 h 32"/>
                    <a:gd name="T28" fmla="*/ 36 w 41"/>
                    <a:gd name="T29" fmla="*/ 16 h 32"/>
                    <a:gd name="T30" fmla="*/ 37 w 41"/>
                    <a:gd name="T31" fmla="*/ 29 h 32"/>
                    <a:gd name="T32" fmla="*/ 38 w 41"/>
                    <a:gd name="T33" fmla="*/ 27 h 32"/>
                    <a:gd name="T34" fmla="*/ 40 w 41"/>
                    <a:gd name="T35" fmla="*/ 22 h 32"/>
                    <a:gd name="T36" fmla="*/ 41 w 41"/>
                    <a:gd name="T37" fmla="*/ 16 h 32"/>
                    <a:gd name="T38" fmla="*/ 41 w 41"/>
                    <a:gd name="T39" fmla="*/ 15 h 32"/>
                    <a:gd name="T40" fmla="*/ 40 w 41"/>
                    <a:gd name="T41" fmla="*/ 9 h 32"/>
                    <a:gd name="T42" fmla="*/ 37 w 41"/>
                    <a:gd name="T43" fmla="*/ 4 h 32"/>
                    <a:gd name="T44" fmla="*/ 34 w 41"/>
                    <a:gd name="T45" fmla="*/ 1 h 32"/>
                    <a:gd name="T46" fmla="*/ 29 w 41"/>
                    <a:gd name="T47" fmla="*/ 0 h 32"/>
                    <a:gd name="T48" fmla="*/ 26 w 41"/>
                    <a:gd name="T49" fmla="*/ 0 h 32"/>
                    <a:gd name="T50" fmla="*/ 21 w 41"/>
                    <a:gd name="T51" fmla="*/ 2 h 32"/>
                    <a:gd name="T52" fmla="*/ 20 w 41"/>
                    <a:gd name="T53" fmla="*/ 3 h 32"/>
                    <a:gd name="T54" fmla="*/ 18 w 41"/>
                    <a:gd name="T55" fmla="*/ 8 h 32"/>
                    <a:gd name="T56" fmla="*/ 17 w 41"/>
                    <a:gd name="T57" fmla="*/ 11 h 32"/>
                    <a:gd name="T58" fmla="*/ 15 w 41"/>
                    <a:gd name="T59" fmla="*/ 17 h 32"/>
                    <a:gd name="T60" fmla="*/ 14 w 41"/>
                    <a:gd name="T61" fmla="*/ 20 h 32"/>
                    <a:gd name="T62" fmla="*/ 13 w 41"/>
                    <a:gd name="T63" fmla="*/ 25 h 32"/>
                    <a:gd name="T64" fmla="*/ 8 w 41"/>
                    <a:gd name="T65" fmla="*/ 27 h 32"/>
                    <a:gd name="T66" fmla="*/ 8 w 41"/>
                    <a:gd name="T67" fmla="*/ 27 h 32"/>
                    <a:gd name="T68" fmla="*/ 3 w 41"/>
                    <a:gd name="T69" fmla="*/ 25 h 32"/>
                    <a:gd name="T70" fmla="*/ 3 w 41"/>
                    <a:gd name="T71" fmla="*/ 22 h 32"/>
                    <a:gd name="T72" fmla="*/ 2 w 41"/>
                    <a:gd name="T73" fmla="*/ 17 h 32"/>
                    <a:gd name="T74" fmla="*/ 0 w 41"/>
                    <a:gd name="T7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32">
                      <a:moveTo>
                        <a:pt x="0" y="28"/>
                      </a:moveTo>
                      <a:lnTo>
                        <a:pt x="3" y="31"/>
                      </a:lnTo>
                      <a:lnTo>
                        <a:pt x="8" y="32"/>
                      </a:lnTo>
                      <a:lnTo>
                        <a:pt x="12" y="32"/>
                      </a:lnTo>
                      <a:lnTo>
                        <a:pt x="16" y="29"/>
                      </a:lnTo>
                      <a:lnTo>
                        <a:pt x="19" y="25"/>
                      </a:lnTo>
                      <a:lnTo>
                        <a:pt x="20" y="19"/>
                      </a:lnTo>
                      <a:lnTo>
                        <a:pt x="22" y="13"/>
                      </a:lnTo>
                      <a:lnTo>
                        <a:pt x="23" y="9"/>
                      </a:lnTo>
                      <a:lnTo>
                        <a:pt x="24" y="8"/>
                      </a:lnTo>
                      <a:lnTo>
                        <a:pt x="29" y="5"/>
                      </a:lnTo>
                      <a:lnTo>
                        <a:pt x="30" y="5"/>
                      </a:lnTo>
                      <a:lnTo>
                        <a:pt x="34" y="9"/>
                      </a:lnTo>
                      <a:lnTo>
                        <a:pt x="35" y="11"/>
                      </a:lnTo>
                      <a:lnTo>
                        <a:pt x="36" y="16"/>
                      </a:lnTo>
                      <a:lnTo>
                        <a:pt x="37" y="29"/>
                      </a:lnTo>
                      <a:lnTo>
                        <a:pt x="38" y="27"/>
                      </a:lnTo>
                      <a:lnTo>
                        <a:pt x="40" y="22"/>
                      </a:lnTo>
                      <a:lnTo>
                        <a:pt x="41" y="16"/>
                      </a:lnTo>
                      <a:lnTo>
                        <a:pt x="41" y="15"/>
                      </a:lnTo>
                      <a:lnTo>
                        <a:pt x="40" y="9"/>
                      </a:lnTo>
                      <a:lnTo>
                        <a:pt x="37" y="4"/>
                      </a:lnTo>
                      <a:lnTo>
                        <a:pt x="34" y="1"/>
                      </a:lnTo>
                      <a:lnTo>
                        <a:pt x="29" y="0"/>
                      </a:lnTo>
                      <a:lnTo>
                        <a:pt x="26" y="0"/>
                      </a:lnTo>
                      <a:lnTo>
                        <a:pt x="21" y="2"/>
                      </a:lnTo>
                      <a:lnTo>
                        <a:pt x="20" y="3"/>
                      </a:lnTo>
                      <a:lnTo>
                        <a:pt x="18" y="8"/>
                      </a:lnTo>
                      <a:lnTo>
                        <a:pt x="17" y="11"/>
                      </a:lnTo>
                      <a:lnTo>
                        <a:pt x="15" y="17"/>
                      </a:lnTo>
                      <a:lnTo>
                        <a:pt x="14" y="20"/>
                      </a:lnTo>
                      <a:lnTo>
                        <a:pt x="13" y="25"/>
                      </a:lnTo>
                      <a:lnTo>
                        <a:pt x="8" y="27"/>
                      </a:lnTo>
                      <a:lnTo>
                        <a:pt x="8" y="27"/>
                      </a:lnTo>
                      <a:lnTo>
                        <a:pt x="3" y="25"/>
                      </a:lnTo>
                      <a:lnTo>
                        <a:pt x="3" y="22"/>
                      </a:lnTo>
                      <a:lnTo>
                        <a:pt x="2" y="17"/>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2" name="Freeform 4644"/>
                <p:cNvSpPr>
                  <a:spLocks/>
                </p:cNvSpPr>
                <p:nvPr/>
              </p:nvSpPr>
              <p:spPr bwMode="auto">
                <a:xfrm>
                  <a:off x="2792" y="2805"/>
                  <a:ext cx="2" cy="5"/>
                </a:xfrm>
                <a:custGeom>
                  <a:avLst/>
                  <a:gdLst>
                    <a:gd name="T0" fmla="*/ 0 w 13"/>
                    <a:gd name="T1" fmla="*/ 16 h 27"/>
                    <a:gd name="T2" fmla="*/ 0 w 13"/>
                    <a:gd name="T3" fmla="*/ 17 h 27"/>
                    <a:gd name="T4" fmla="*/ 1 w 13"/>
                    <a:gd name="T5" fmla="*/ 23 h 27"/>
                    <a:gd name="T6" fmla="*/ 3 w 13"/>
                    <a:gd name="T7" fmla="*/ 27 h 27"/>
                    <a:gd name="T8" fmla="*/ 5 w 13"/>
                    <a:gd name="T9" fmla="*/ 16 h 27"/>
                    <a:gd name="T10" fmla="*/ 5 w 13"/>
                    <a:gd name="T11" fmla="*/ 14 h 27"/>
                    <a:gd name="T12" fmla="*/ 7 w 13"/>
                    <a:gd name="T13" fmla="*/ 9 h 27"/>
                    <a:gd name="T14" fmla="*/ 8 w 13"/>
                    <a:gd name="T15" fmla="*/ 8 h 27"/>
                    <a:gd name="T16" fmla="*/ 13 w 13"/>
                    <a:gd name="T17" fmla="*/ 6 h 27"/>
                    <a:gd name="T18" fmla="*/ 12 w 13"/>
                    <a:gd name="T19" fmla="*/ 0 h 27"/>
                    <a:gd name="T20" fmla="*/ 7 w 13"/>
                    <a:gd name="T21" fmla="*/ 1 h 27"/>
                    <a:gd name="T22" fmla="*/ 3 w 13"/>
                    <a:gd name="T23" fmla="*/ 4 h 27"/>
                    <a:gd name="T24" fmla="*/ 3 w 13"/>
                    <a:gd name="T25" fmla="*/ 6 h 27"/>
                    <a:gd name="T26" fmla="*/ 1 w 13"/>
                    <a:gd name="T27" fmla="*/ 10 h 27"/>
                    <a:gd name="T28" fmla="*/ 0 w 13"/>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7">
                      <a:moveTo>
                        <a:pt x="0" y="16"/>
                      </a:moveTo>
                      <a:lnTo>
                        <a:pt x="0" y="17"/>
                      </a:lnTo>
                      <a:lnTo>
                        <a:pt x="1" y="23"/>
                      </a:lnTo>
                      <a:lnTo>
                        <a:pt x="3" y="27"/>
                      </a:lnTo>
                      <a:lnTo>
                        <a:pt x="5" y="16"/>
                      </a:lnTo>
                      <a:lnTo>
                        <a:pt x="5" y="14"/>
                      </a:lnTo>
                      <a:lnTo>
                        <a:pt x="7" y="9"/>
                      </a:lnTo>
                      <a:lnTo>
                        <a:pt x="8" y="8"/>
                      </a:lnTo>
                      <a:lnTo>
                        <a:pt x="13" y="6"/>
                      </a:lnTo>
                      <a:lnTo>
                        <a:pt x="12" y="0"/>
                      </a:lnTo>
                      <a:lnTo>
                        <a:pt x="7" y="1"/>
                      </a:lnTo>
                      <a:lnTo>
                        <a:pt x="3" y="4"/>
                      </a:lnTo>
                      <a:lnTo>
                        <a:pt x="3" y="6"/>
                      </a:lnTo>
                      <a:lnTo>
                        <a:pt x="1"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23" name="Line 4645"/>
                <p:cNvSpPr>
                  <a:spLocks noChangeShapeType="1"/>
                </p:cNvSpPr>
                <p:nvPr/>
              </p:nvSpPr>
              <p:spPr bwMode="auto">
                <a:xfrm flipH="1">
                  <a:off x="2889" y="2711"/>
                  <a:ext cx="0"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4" name="Line 4646"/>
                <p:cNvSpPr>
                  <a:spLocks noChangeShapeType="1"/>
                </p:cNvSpPr>
                <p:nvPr/>
              </p:nvSpPr>
              <p:spPr bwMode="auto">
                <a:xfrm flipV="1">
                  <a:off x="2874" y="2713"/>
                  <a:ext cx="1"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5" name="Line 4647"/>
                <p:cNvSpPr>
                  <a:spLocks noChangeShapeType="1"/>
                </p:cNvSpPr>
                <p:nvPr/>
              </p:nvSpPr>
              <p:spPr bwMode="auto">
                <a:xfrm>
                  <a:off x="2804" y="244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6" name="Line 4648"/>
                <p:cNvSpPr>
                  <a:spLocks noChangeShapeType="1"/>
                </p:cNvSpPr>
                <p:nvPr/>
              </p:nvSpPr>
              <p:spPr bwMode="auto">
                <a:xfrm>
                  <a:off x="2804" y="252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7" name="Line 4649"/>
                <p:cNvSpPr>
                  <a:spLocks noChangeShapeType="1"/>
                </p:cNvSpPr>
                <p:nvPr/>
              </p:nvSpPr>
              <p:spPr bwMode="auto">
                <a:xfrm flipH="1" flipV="1">
                  <a:off x="2804" y="245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8" name="Line 4650"/>
                <p:cNvSpPr>
                  <a:spLocks noChangeShapeType="1"/>
                </p:cNvSpPr>
                <p:nvPr/>
              </p:nvSpPr>
              <p:spPr bwMode="auto">
                <a:xfrm>
                  <a:off x="2803" y="261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9" name="Line 4651"/>
                <p:cNvSpPr>
                  <a:spLocks noChangeShapeType="1"/>
                </p:cNvSpPr>
                <p:nvPr/>
              </p:nvSpPr>
              <p:spPr bwMode="auto">
                <a:xfrm flipH="1" flipV="1">
                  <a:off x="2804" y="254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0" name="Line 4652"/>
                <p:cNvSpPr>
                  <a:spLocks noChangeShapeType="1"/>
                </p:cNvSpPr>
                <p:nvPr/>
              </p:nvSpPr>
              <p:spPr bwMode="auto">
                <a:xfrm flipH="1" flipV="1">
                  <a:off x="2803" y="262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1" name="Line 4653"/>
                <p:cNvSpPr>
                  <a:spLocks noChangeShapeType="1"/>
                </p:cNvSpPr>
                <p:nvPr/>
              </p:nvSpPr>
              <p:spPr bwMode="auto">
                <a:xfrm flipH="1">
                  <a:off x="2804" y="245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2" name="Line 4654"/>
                <p:cNvSpPr>
                  <a:spLocks noChangeShapeType="1"/>
                </p:cNvSpPr>
                <p:nvPr/>
              </p:nvSpPr>
              <p:spPr bwMode="auto">
                <a:xfrm flipV="1">
                  <a:off x="2789" y="245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3" name="Line 4655"/>
                <p:cNvSpPr>
                  <a:spLocks noChangeShapeType="1"/>
                </p:cNvSpPr>
                <p:nvPr/>
              </p:nvSpPr>
              <p:spPr bwMode="auto">
                <a:xfrm flipH="1">
                  <a:off x="2718" y="245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4" name="Line 4656"/>
                <p:cNvSpPr>
                  <a:spLocks noChangeShapeType="1"/>
                </p:cNvSpPr>
                <p:nvPr/>
              </p:nvSpPr>
              <p:spPr bwMode="auto">
                <a:xfrm flipV="1">
                  <a:off x="2704" y="2456"/>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5" name="Line 4657"/>
                <p:cNvSpPr>
                  <a:spLocks noChangeShapeType="1"/>
                </p:cNvSpPr>
                <p:nvPr/>
              </p:nvSpPr>
              <p:spPr bwMode="auto">
                <a:xfrm>
                  <a:off x="2718" y="2527"/>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6" name="Line 4658"/>
                <p:cNvSpPr>
                  <a:spLocks noChangeShapeType="1"/>
                </p:cNvSpPr>
                <p:nvPr/>
              </p:nvSpPr>
              <p:spPr bwMode="auto">
                <a:xfrm>
                  <a:off x="2718" y="261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7" name="Line 4659"/>
                <p:cNvSpPr>
                  <a:spLocks noChangeShapeType="1"/>
                </p:cNvSpPr>
                <p:nvPr/>
              </p:nvSpPr>
              <p:spPr bwMode="auto">
                <a:xfrm flipH="1" flipV="1">
                  <a:off x="2718" y="254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8" name="Line 4660"/>
                <p:cNvSpPr>
                  <a:spLocks noChangeShapeType="1"/>
                </p:cNvSpPr>
                <p:nvPr/>
              </p:nvSpPr>
              <p:spPr bwMode="auto">
                <a:xfrm flipH="1" flipV="1">
                  <a:off x="2718" y="2627"/>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39" name="Line 4661"/>
                <p:cNvSpPr>
                  <a:spLocks noChangeShapeType="1"/>
                </p:cNvSpPr>
                <p:nvPr/>
              </p:nvSpPr>
              <p:spPr bwMode="auto">
                <a:xfrm flipH="1">
                  <a:off x="2718" y="254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0" name="Line 4662"/>
                <p:cNvSpPr>
                  <a:spLocks noChangeShapeType="1"/>
                </p:cNvSpPr>
                <p:nvPr/>
              </p:nvSpPr>
              <p:spPr bwMode="auto">
                <a:xfrm flipV="1">
                  <a:off x="2703" y="254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1" name="Line 4663"/>
                <p:cNvSpPr>
                  <a:spLocks noChangeShapeType="1"/>
                </p:cNvSpPr>
                <p:nvPr/>
              </p:nvSpPr>
              <p:spPr bwMode="auto">
                <a:xfrm flipH="1">
                  <a:off x="2803" y="2542"/>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2" name="Line 4664"/>
                <p:cNvSpPr>
                  <a:spLocks noChangeShapeType="1"/>
                </p:cNvSpPr>
                <p:nvPr/>
              </p:nvSpPr>
              <p:spPr bwMode="auto">
                <a:xfrm flipV="1">
                  <a:off x="2789" y="254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3" name="Line 4665"/>
                <p:cNvSpPr>
                  <a:spLocks noChangeShapeType="1"/>
                </p:cNvSpPr>
                <p:nvPr/>
              </p:nvSpPr>
              <p:spPr bwMode="auto">
                <a:xfrm>
                  <a:off x="2718" y="244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4" name="Line 4666"/>
                <p:cNvSpPr>
                  <a:spLocks noChangeShapeType="1"/>
                </p:cNvSpPr>
                <p:nvPr/>
              </p:nvSpPr>
              <p:spPr bwMode="auto">
                <a:xfrm flipH="1" flipV="1">
                  <a:off x="2718" y="245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5" name="Line 4667"/>
                <p:cNvSpPr>
                  <a:spLocks noChangeShapeType="1"/>
                </p:cNvSpPr>
                <p:nvPr/>
              </p:nvSpPr>
              <p:spPr bwMode="auto">
                <a:xfrm flipH="1">
                  <a:off x="2889" y="245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6" name="Line 4668"/>
                <p:cNvSpPr>
                  <a:spLocks noChangeShapeType="1"/>
                </p:cNvSpPr>
                <p:nvPr/>
              </p:nvSpPr>
              <p:spPr bwMode="auto">
                <a:xfrm flipV="1">
                  <a:off x="2875" y="245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7" name="Line 4669"/>
                <p:cNvSpPr>
                  <a:spLocks noChangeShapeType="1"/>
                </p:cNvSpPr>
                <p:nvPr/>
              </p:nvSpPr>
              <p:spPr bwMode="auto">
                <a:xfrm flipH="1">
                  <a:off x="2889"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8" name="Line 4670"/>
                <p:cNvSpPr>
                  <a:spLocks noChangeShapeType="1"/>
                </p:cNvSpPr>
                <p:nvPr/>
              </p:nvSpPr>
              <p:spPr bwMode="auto">
                <a:xfrm flipV="1">
                  <a:off x="2875" y="254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9" name="Line 4671"/>
                <p:cNvSpPr>
                  <a:spLocks noChangeShapeType="1"/>
                </p:cNvSpPr>
                <p:nvPr/>
              </p:nvSpPr>
              <p:spPr bwMode="auto">
                <a:xfrm flipH="1" flipV="1">
                  <a:off x="2633" y="2174"/>
                  <a:ext cx="7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0" name="Line 4672"/>
                <p:cNvSpPr>
                  <a:spLocks noChangeShapeType="1"/>
                </p:cNvSpPr>
                <p:nvPr/>
              </p:nvSpPr>
              <p:spPr bwMode="auto">
                <a:xfrm>
                  <a:off x="2633" y="2159"/>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1" name="Line 4673"/>
                <p:cNvSpPr>
                  <a:spLocks noChangeShapeType="1"/>
                </p:cNvSpPr>
                <p:nvPr/>
              </p:nvSpPr>
              <p:spPr bwMode="auto">
                <a:xfrm flipH="1" flipV="1">
                  <a:off x="2633" y="208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2" name="Line 4674"/>
                <p:cNvSpPr>
                  <a:spLocks noChangeShapeType="1"/>
                </p:cNvSpPr>
                <p:nvPr/>
              </p:nvSpPr>
              <p:spPr bwMode="auto">
                <a:xfrm flipH="1">
                  <a:off x="2633" y="208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3" name="Line 4675"/>
                <p:cNvSpPr>
                  <a:spLocks noChangeShapeType="1"/>
                </p:cNvSpPr>
                <p:nvPr/>
              </p:nvSpPr>
              <p:spPr bwMode="auto">
                <a:xfrm flipV="1">
                  <a:off x="2619" y="208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4" name="Line 4676"/>
                <p:cNvSpPr>
                  <a:spLocks noChangeShapeType="1"/>
                </p:cNvSpPr>
                <p:nvPr/>
              </p:nvSpPr>
              <p:spPr bwMode="auto">
                <a:xfrm flipH="1">
                  <a:off x="2633"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5" name="Line 4677"/>
                <p:cNvSpPr>
                  <a:spLocks noChangeShapeType="1"/>
                </p:cNvSpPr>
                <p:nvPr/>
              </p:nvSpPr>
              <p:spPr bwMode="auto">
                <a:xfrm flipV="1">
                  <a:off x="2619" y="217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6" name="Line 4678"/>
                <p:cNvSpPr>
                  <a:spLocks noChangeShapeType="1"/>
                </p:cNvSpPr>
                <p:nvPr/>
              </p:nvSpPr>
              <p:spPr bwMode="auto">
                <a:xfrm flipV="1">
                  <a:off x="2619" y="2259"/>
                  <a:ext cx="0" cy="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7" name="Freeform 4679"/>
                <p:cNvSpPr>
                  <a:spLocks/>
                </p:cNvSpPr>
                <p:nvPr/>
              </p:nvSpPr>
              <p:spPr bwMode="auto">
                <a:xfrm>
                  <a:off x="2612" y="2326"/>
                  <a:ext cx="7" cy="5"/>
                </a:xfrm>
                <a:custGeom>
                  <a:avLst/>
                  <a:gdLst>
                    <a:gd name="T0" fmla="*/ 38 w 38"/>
                    <a:gd name="T1" fmla="*/ 0 h 27"/>
                    <a:gd name="T2" fmla="*/ 33 w 38"/>
                    <a:gd name="T3" fmla="*/ 5 h 27"/>
                    <a:gd name="T4" fmla="*/ 30 w 38"/>
                    <a:gd name="T5" fmla="*/ 11 h 27"/>
                    <a:gd name="T6" fmla="*/ 26 w 38"/>
                    <a:gd name="T7" fmla="*/ 14 h 27"/>
                    <a:gd name="T8" fmla="*/ 22 w 38"/>
                    <a:gd name="T9" fmla="*/ 16 h 27"/>
                    <a:gd name="T10" fmla="*/ 16 w 38"/>
                    <a:gd name="T11" fmla="*/ 20 h 27"/>
                    <a:gd name="T12" fmla="*/ 10 w 38"/>
                    <a:gd name="T13" fmla="*/ 23 h 27"/>
                    <a:gd name="T14" fmla="*/ 0 w 38"/>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7">
                      <a:moveTo>
                        <a:pt x="38" y="0"/>
                      </a:moveTo>
                      <a:lnTo>
                        <a:pt x="33" y="5"/>
                      </a:lnTo>
                      <a:lnTo>
                        <a:pt x="30" y="11"/>
                      </a:lnTo>
                      <a:lnTo>
                        <a:pt x="26" y="14"/>
                      </a:lnTo>
                      <a:lnTo>
                        <a:pt x="22" y="16"/>
                      </a:lnTo>
                      <a:lnTo>
                        <a:pt x="16" y="20"/>
                      </a:lnTo>
                      <a:lnTo>
                        <a:pt x="10" y="23"/>
                      </a:lnTo>
                      <a:lnTo>
                        <a:pt x="0"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8" name="Line 4680"/>
                <p:cNvSpPr>
                  <a:spLocks noChangeShapeType="1"/>
                </p:cNvSpPr>
                <p:nvPr/>
              </p:nvSpPr>
              <p:spPr bwMode="auto">
                <a:xfrm>
                  <a:off x="2633" y="2245"/>
                  <a:ext cx="4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59" name="Line 4681"/>
                <p:cNvSpPr>
                  <a:spLocks noChangeShapeType="1"/>
                </p:cNvSpPr>
                <p:nvPr/>
              </p:nvSpPr>
              <p:spPr bwMode="auto">
                <a:xfrm flipH="1">
                  <a:off x="2633" y="2259"/>
                  <a:ext cx="4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0" name="Line 4682"/>
                <p:cNvSpPr>
                  <a:spLocks noChangeShapeType="1"/>
                </p:cNvSpPr>
                <p:nvPr/>
              </p:nvSpPr>
              <p:spPr bwMode="auto">
                <a:xfrm>
                  <a:off x="2678" y="2245"/>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1" name="Line 4683"/>
                <p:cNvSpPr>
                  <a:spLocks noChangeShapeType="1"/>
                </p:cNvSpPr>
                <p:nvPr/>
              </p:nvSpPr>
              <p:spPr bwMode="auto">
                <a:xfrm flipH="1">
                  <a:off x="2890"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2" name="Line 4684"/>
                <p:cNvSpPr>
                  <a:spLocks noChangeShapeType="1"/>
                </p:cNvSpPr>
                <p:nvPr/>
              </p:nvSpPr>
              <p:spPr bwMode="auto">
                <a:xfrm flipV="1">
                  <a:off x="2876" y="2089"/>
                  <a:ext cx="0" cy="9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3" name="Line 4685"/>
                <p:cNvSpPr>
                  <a:spLocks noChangeShapeType="1"/>
                </p:cNvSpPr>
                <p:nvPr/>
              </p:nvSpPr>
              <p:spPr bwMode="auto">
                <a:xfrm flipH="1">
                  <a:off x="2719" y="2088"/>
                  <a:ext cx="0"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4" name="Line 4686"/>
                <p:cNvSpPr>
                  <a:spLocks noChangeShapeType="1"/>
                </p:cNvSpPr>
                <p:nvPr/>
              </p:nvSpPr>
              <p:spPr bwMode="auto">
                <a:xfrm flipV="1">
                  <a:off x="2705" y="208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5" name="Line 4687"/>
                <p:cNvSpPr>
                  <a:spLocks noChangeShapeType="1"/>
                </p:cNvSpPr>
                <p:nvPr/>
              </p:nvSpPr>
              <p:spPr bwMode="auto">
                <a:xfrm>
                  <a:off x="2814" y="2270"/>
                  <a:ext cx="6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6" name="Line 4688"/>
                <p:cNvSpPr>
                  <a:spLocks noChangeShapeType="1"/>
                </p:cNvSpPr>
                <p:nvPr/>
              </p:nvSpPr>
              <p:spPr bwMode="auto">
                <a:xfrm>
                  <a:off x="2804" y="235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7" name="Line 4689"/>
                <p:cNvSpPr>
                  <a:spLocks noChangeShapeType="1"/>
                </p:cNvSpPr>
                <p:nvPr/>
              </p:nvSpPr>
              <p:spPr bwMode="auto">
                <a:xfrm flipH="1" flipV="1">
                  <a:off x="2831" y="2285"/>
                  <a:ext cx="4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8" name="Line 4690"/>
                <p:cNvSpPr>
                  <a:spLocks noChangeShapeType="1"/>
                </p:cNvSpPr>
                <p:nvPr/>
              </p:nvSpPr>
              <p:spPr bwMode="auto">
                <a:xfrm flipH="1" flipV="1">
                  <a:off x="2804" y="2370"/>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9" name="Freeform 4691"/>
                <p:cNvSpPr>
                  <a:spLocks/>
                </p:cNvSpPr>
                <p:nvPr/>
              </p:nvSpPr>
              <p:spPr bwMode="auto">
                <a:xfrm>
                  <a:off x="3113" y="2357"/>
                  <a:ext cx="4" cy="7"/>
                </a:xfrm>
                <a:custGeom>
                  <a:avLst/>
                  <a:gdLst>
                    <a:gd name="T0" fmla="*/ 5 w 26"/>
                    <a:gd name="T1" fmla="*/ 0 h 43"/>
                    <a:gd name="T2" fmla="*/ 0 w 26"/>
                    <a:gd name="T3" fmla="*/ 0 h 43"/>
                    <a:gd name="T4" fmla="*/ 0 w 26"/>
                    <a:gd name="T5" fmla="*/ 43 h 43"/>
                    <a:gd name="T6" fmla="*/ 26 w 26"/>
                    <a:gd name="T7" fmla="*/ 43 h 43"/>
                    <a:gd name="T8" fmla="*/ 26 w 26"/>
                    <a:gd name="T9" fmla="*/ 38 h 43"/>
                    <a:gd name="T10" fmla="*/ 5 w 26"/>
                    <a:gd name="T11" fmla="*/ 38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3"/>
                      </a:lnTo>
                      <a:lnTo>
                        <a:pt x="26" y="43"/>
                      </a:lnTo>
                      <a:lnTo>
                        <a:pt x="26"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0" name="Freeform 4692"/>
                <p:cNvSpPr>
                  <a:spLocks/>
                </p:cNvSpPr>
                <p:nvPr/>
              </p:nvSpPr>
              <p:spPr bwMode="auto">
                <a:xfrm>
                  <a:off x="3118" y="2357"/>
                  <a:ext cx="5" cy="7"/>
                </a:xfrm>
                <a:custGeom>
                  <a:avLst/>
                  <a:gdLst>
                    <a:gd name="T0" fmla="*/ 32 w 32"/>
                    <a:gd name="T1" fmla="*/ 0 h 43"/>
                    <a:gd name="T2" fmla="*/ 1 w 32"/>
                    <a:gd name="T3" fmla="*/ 0 h 43"/>
                    <a:gd name="T4" fmla="*/ 0 w 32"/>
                    <a:gd name="T5" fmla="*/ 43 h 43"/>
                    <a:gd name="T6" fmla="*/ 32 w 32"/>
                    <a:gd name="T7" fmla="*/ 43 h 43"/>
                    <a:gd name="T8" fmla="*/ 32 w 32"/>
                    <a:gd name="T9" fmla="*/ 38 h 43"/>
                    <a:gd name="T10" fmla="*/ 6 w 32"/>
                    <a:gd name="T11" fmla="*/ 38 h 43"/>
                    <a:gd name="T12" fmla="*/ 6 w 32"/>
                    <a:gd name="T13" fmla="*/ 24 h 43"/>
                    <a:gd name="T14" fmla="*/ 30 w 32"/>
                    <a:gd name="T15" fmla="*/ 24 h 43"/>
                    <a:gd name="T16" fmla="*/ 30 w 32"/>
                    <a:gd name="T17" fmla="*/ 18 h 43"/>
                    <a:gd name="T18" fmla="*/ 6 w 32"/>
                    <a:gd name="T19" fmla="*/ 18 h 43"/>
                    <a:gd name="T20" fmla="*/ 6 w 32"/>
                    <a:gd name="T21" fmla="*/ 6 h 43"/>
                    <a:gd name="T22" fmla="*/ 32 w 32"/>
                    <a:gd name="T23" fmla="*/ 6 h 43"/>
                    <a:gd name="T24" fmla="*/ 32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2" y="0"/>
                      </a:moveTo>
                      <a:lnTo>
                        <a:pt x="1" y="0"/>
                      </a:lnTo>
                      <a:lnTo>
                        <a:pt x="0" y="43"/>
                      </a:lnTo>
                      <a:lnTo>
                        <a:pt x="32" y="43"/>
                      </a:lnTo>
                      <a:lnTo>
                        <a:pt x="32" y="38"/>
                      </a:lnTo>
                      <a:lnTo>
                        <a:pt x="6" y="38"/>
                      </a:lnTo>
                      <a:lnTo>
                        <a:pt x="6" y="24"/>
                      </a:lnTo>
                      <a:lnTo>
                        <a:pt x="30" y="24"/>
                      </a:lnTo>
                      <a:lnTo>
                        <a:pt x="30" y="18"/>
                      </a:lnTo>
                      <a:lnTo>
                        <a:pt x="6" y="18"/>
                      </a:lnTo>
                      <a:lnTo>
                        <a:pt x="6" y="6"/>
                      </a:lnTo>
                      <a:lnTo>
                        <a:pt x="32" y="6"/>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1" name="Freeform 4693"/>
                <p:cNvSpPr>
                  <a:spLocks/>
                </p:cNvSpPr>
                <p:nvPr/>
              </p:nvSpPr>
              <p:spPr bwMode="auto">
                <a:xfrm>
                  <a:off x="3126" y="2357"/>
                  <a:ext cx="5" cy="7"/>
                </a:xfrm>
                <a:custGeom>
                  <a:avLst/>
                  <a:gdLst>
                    <a:gd name="T0" fmla="*/ 22 w 32"/>
                    <a:gd name="T1" fmla="*/ 0 h 41"/>
                    <a:gd name="T2" fmla="*/ 10 w 32"/>
                    <a:gd name="T3" fmla="*/ 2 h 41"/>
                    <a:gd name="T4" fmla="*/ 11 w 32"/>
                    <a:gd name="T5" fmla="*/ 2 h 41"/>
                    <a:gd name="T6" fmla="*/ 17 w 32"/>
                    <a:gd name="T7" fmla="*/ 3 h 41"/>
                    <a:gd name="T8" fmla="*/ 21 w 32"/>
                    <a:gd name="T9" fmla="*/ 6 h 41"/>
                    <a:gd name="T10" fmla="*/ 22 w 32"/>
                    <a:gd name="T11" fmla="*/ 8 h 41"/>
                    <a:gd name="T12" fmla="*/ 24 w 32"/>
                    <a:gd name="T13" fmla="*/ 12 h 41"/>
                    <a:gd name="T14" fmla="*/ 25 w 32"/>
                    <a:gd name="T15" fmla="*/ 19 h 41"/>
                    <a:gd name="T16" fmla="*/ 25 w 32"/>
                    <a:gd name="T17" fmla="*/ 22 h 41"/>
                    <a:gd name="T18" fmla="*/ 24 w 32"/>
                    <a:gd name="T19" fmla="*/ 27 h 41"/>
                    <a:gd name="T20" fmla="*/ 21 w 32"/>
                    <a:gd name="T21" fmla="*/ 31 h 41"/>
                    <a:gd name="T22" fmla="*/ 21 w 32"/>
                    <a:gd name="T23" fmla="*/ 33 h 41"/>
                    <a:gd name="T24" fmla="*/ 17 w 32"/>
                    <a:gd name="T25" fmla="*/ 35 h 41"/>
                    <a:gd name="T26" fmla="*/ 10 w 32"/>
                    <a:gd name="T27" fmla="*/ 36 h 41"/>
                    <a:gd name="T28" fmla="*/ 0 w 32"/>
                    <a:gd name="T29" fmla="*/ 38 h 41"/>
                    <a:gd name="T30" fmla="*/ 5 w 32"/>
                    <a:gd name="T31" fmla="*/ 40 h 41"/>
                    <a:gd name="T32" fmla="*/ 10 w 32"/>
                    <a:gd name="T33" fmla="*/ 41 h 41"/>
                    <a:gd name="T34" fmla="*/ 16 w 32"/>
                    <a:gd name="T35" fmla="*/ 40 h 41"/>
                    <a:gd name="T36" fmla="*/ 21 w 32"/>
                    <a:gd name="T37" fmla="*/ 39 h 41"/>
                    <a:gd name="T38" fmla="*/ 25 w 32"/>
                    <a:gd name="T39" fmla="*/ 35 h 41"/>
                    <a:gd name="T40" fmla="*/ 25 w 32"/>
                    <a:gd name="T41" fmla="*/ 35 h 41"/>
                    <a:gd name="T42" fmla="*/ 29 w 32"/>
                    <a:gd name="T43" fmla="*/ 30 h 41"/>
                    <a:gd name="T44" fmla="*/ 31 w 32"/>
                    <a:gd name="T45" fmla="*/ 25 h 41"/>
                    <a:gd name="T46" fmla="*/ 32 w 32"/>
                    <a:gd name="T47" fmla="*/ 19 h 41"/>
                    <a:gd name="T48" fmla="*/ 32 w 32"/>
                    <a:gd name="T49" fmla="*/ 19 h 41"/>
                    <a:gd name="T50" fmla="*/ 31 w 32"/>
                    <a:gd name="T51" fmla="*/ 12 h 41"/>
                    <a:gd name="T52" fmla="*/ 29 w 32"/>
                    <a:gd name="T53" fmla="*/ 7 h 41"/>
                    <a:gd name="T54" fmla="*/ 25 w 32"/>
                    <a:gd name="T55" fmla="*/ 3 h 41"/>
                    <a:gd name="T56" fmla="*/ 22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2" y="0"/>
                      </a:moveTo>
                      <a:lnTo>
                        <a:pt x="10" y="2"/>
                      </a:lnTo>
                      <a:lnTo>
                        <a:pt x="11" y="2"/>
                      </a:lnTo>
                      <a:lnTo>
                        <a:pt x="17" y="3"/>
                      </a:lnTo>
                      <a:lnTo>
                        <a:pt x="21" y="6"/>
                      </a:lnTo>
                      <a:lnTo>
                        <a:pt x="22" y="8"/>
                      </a:lnTo>
                      <a:lnTo>
                        <a:pt x="24" y="12"/>
                      </a:lnTo>
                      <a:lnTo>
                        <a:pt x="25" y="19"/>
                      </a:lnTo>
                      <a:lnTo>
                        <a:pt x="25" y="22"/>
                      </a:lnTo>
                      <a:lnTo>
                        <a:pt x="24" y="27"/>
                      </a:lnTo>
                      <a:lnTo>
                        <a:pt x="21" y="31"/>
                      </a:lnTo>
                      <a:lnTo>
                        <a:pt x="21" y="33"/>
                      </a:lnTo>
                      <a:lnTo>
                        <a:pt x="17" y="35"/>
                      </a:lnTo>
                      <a:lnTo>
                        <a:pt x="10" y="36"/>
                      </a:lnTo>
                      <a:lnTo>
                        <a:pt x="0" y="38"/>
                      </a:lnTo>
                      <a:lnTo>
                        <a:pt x="5" y="40"/>
                      </a:lnTo>
                      <a:lnTo>
                        <a:pt x="10" y="41"/>
                      </a:lnTo>
                      <a:lnTo>
                        <a:pt x="16" y="40"/>
                      </a:lnTo>
                      <a:lnTo>
                        <a:pt x="21" y="39"/>
                      </a:lnTo>
                      <a:lnTo>
                        <a:pt x="25" y="35"/>
                      </a:lnTo>
                      <a:lnTo>
                        <a:pt x="25" y="35"/>
                      </a:lnTo>
                      <a:lnTo>
                        <a:pt x="29" y="30"/>
                      </a:lnTo>
                      <a:lnTo>
                        <a:pt x="31" y="25"/>
                      </a:lnTo>
                      <a:lnTo>
                        <a:pt x="32" y="19"/>
                      </a:lnTo>
                      <a:lnTo>
                        <a:pt x="32" y="19"/>
                      </a:lnTo>
                      <a:lnTo>
                        <a:pt x="31" y="12"/>
                      </a:lnTo>
                      <a:lnTo>
                        <a:pt x="29" y="7"/>
                      </a:lnTo>
                      <a:lnTo>
                        <a:pt x="25"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2" name="Freeform 4694"/>
                <p:cNvSpPr>
                  <a:spLocks/>
                </p:cNvSpPr>
                <p:nvPr/>
              </p:nvSpPr>
              <p:spPr bwMode="auto">
                <a:xfrm>
                  <a:off x="3125" y="2357"/>
                  <a:ext cx="5" cy="7"/>
                </a:xfrm>
                <a:custGeom>
                  <a:avLst/>
                  <a:gdLst>
                    <a:gd name="T0" fmla="*/ 20 w 32"/>
                    <a:gd name="T1" fmla="*/ 0 h 42"/>
                    <a:gd name="T2" fmla="*/ 15 w 32"/>
                    <a:gd name="T3" fmla="*/ 1 h 42"/>
                    <a:gd name="T4" fmla="*/ 11 w 32"/>
                    <a:gd name="T5" fmla="*/ 4 h 42"/>
                    <a:gd name="T6" fmla="*/ 7 w 32"/>
                    <a:gd name="T7" fmla="*/ 7 h 42"/>
                    <a:gd name="T8" fmla="*/ 5 w 32"/>
                    <a:gd name="T9" fmla="*/ 8 h 42"/>
                    <a:gd name="T10" fmla="*/ 2 w 32"/>
                    <a:gd name="T11" fmla="*/ 12 h 42"/>
                    <a:gd name="T12" fmla="*/ 1 w 32"/>
                    <a:gd name="T13" fmla="*/ 17 h 42"/>
                    <a:gd name="T14" fmla="*/ 0 w 32"/>
                    <a:gd name="T15" fmla="*/ 24 h 42"/>
                    <a:gd name="T16" fmla="*/ 1 w 32"/>
                    <a:gd name="T17" fmla="*/ 29 h 42"/>
                    <a:gd name="T18" fmla="*/ 2 w 32"/>
                    <a:gd name="T19" fmla="*/ 34 h 42"/>
                    <a:gd name="T20" fmla="*/ 5 w 32"/>
                    <a:gd name="T21" fmla="*/ 39 h 42"/>
                    <a:gd name="T22" fmla="*/ 10 w 32"/>
                    <a:gd name="T23" fmla="*/ 42 h 42"/>
                    <a:gd name="T24" fmla="*/ 20 w 32"/>
                    <a:gd name="T25" fmla="*/ 40 h 42"/>
                    <a:gd name="T26" fmla="*/ 20 w 32"/>
                    <a:gd name="T27" fmla="*/ 40 h 42"/>
                    <a:gd name="T28" fmla="*/ 14 w 32"/>
                    <a:gd name="T29" fmla="*/ 39 h 42"/>
                    <a:gd name="T30" fmla="*/ 10 w 32"/>
                    <a:gd name="T31" fmla="*/ 35 h 42"/>
                    <a:gd name="T32" fmla="*/ 9 w 32"/>
                    <a:gd name="T33" fmla="*/ 34 h 42"/>
                    <a:gd name="T34" fmla="*/ 7 w 32"/>
                    <a:gd name="T35" fmla="*/ 29 h 42"/>
                    <a:gd name="T36" fmla="*/ 7 w 32"/>
                    <a:gd name="T37" fmla="*/ 24 h 42"/>
                    <a:gd name="T38" fmla="*/ 7 w 32"/>
                    <a:gd name="T39" fmla="*/ 19 h 42"/>
                    <a:gd name="T40" fmla="*/ 8 w 32"/>
                    <a:gd name="T41" fmla="*/ 14 h 42"/>
                    <a:gd name="T42" fmla="*/ 11 w 32"/>
                    <a:gd name="T43" fmla="*/ 10 h 42"/>
                    <a:gd name="T44" fmla="*/ 11 w 32"/>
                    <a:gd name="T45" fmla="*/ 10 h 42"/>
                    <a:gd name="T46" fmla="*/ 15 w 32"/>
                    <a:gd name="T47" fmla="*/ 7 h 42"/>
                    <a:gd name="T48" fmla="*/ 20 w 32"/>
                    <a:gd name="T49" fmla="*/ 6 h 42"/>
                    <a:gd name="T50" fmla="*/ 32 w 32"/>
                    <a:gd name="T51" fmla="*/ 4 h 42"/>
                    <a:gd name="T52" fmla="*/ 27 w 32"/>
                    <a:gd name="T53" fmla="*/ 1 h 42"/>
                    <a:gd name="T54" fmla="*/ 20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0" y="0"/>
                      </a:moveTo>
                      <a:lnTo>
                        <a:pt x="15" y="1"/>
                      </a:lnTo>
                      <a:lnTo>
                        <a:pt x="11" y="4"/>
                      </a:lnTo>
                      <a:lnTo>
                        <a:pt x="7" y="7"/>
                      </a:lnTo>
                      <a:lnTo>
                        <a:pt x="5" y="8"/>
                      </a:lnTo>
                      <a:lnTo>
                        <a:pt x="2" y="12"/>
                      </a:lnTo>
                      <a:lnTo>
                        <a:pt x="1" y="17"/>
                      </a:lnTo>
                      <a:lnTo>
                        <a:pt x="0" y="24"/>
                      </a:lnTo>
                      <a:lnTo>
                        <a:pt x="1" y="29"/>
                      </a:lnTo>
                      <a:lnTo>
                        <a:pt x="2" y="34"/>
                      </a:lnTo>
                      <a:lnTo>
                        <a:pt x="5" y="39"/>
                      </a:lnTo>
                      <a:lnTo>
                        <a:pt x="10" y="42"/>
                      </a:lnTo>
                      <a:lnTo>
                        <a:pt x="20" y="40"/>
                      </a:lnTo>
                      <a:lnTo>
                        <a:pt x="20" y="40"/>
                      </a:lnTo>
                      <a:lnTo>
                        <a:pt x="14" y="39"/>
                      </a:lnTo>
                      <a:lnTo>
                        <a:pt x="10" y="35"/>
                      </a:lnTo>
                      <a:lnTo>
                        <a:pt x="9" y="34"/>
                      </a:lnTo>
                      <a:lnTo>
                        <a:pt x="7" y="29"/>
                      </a:lnTo>
                      <a:lnTo>
                        <a:pt x="7" y="24"/>
                      </a:lnTo>
                      <a:lnTo>
                        <a:pt x="7" y="19"/>
                      </a:lnTo>
                      <a:lnTo>
                        <a:pt x="8" y="14"/>
                      </a:lnTo>
                      <a:lnTo>
                        <a:pt x="11" y="10"/>
                      </a:lnTo>
                      <a:lnTo>
                        <a:pt x="11" y="10"/>
                      </a:lnTo>
                      <a:lnTo>
                        <a:pt x="15" y="7"/>
                      </a:lnTo>
                      <a:lnTo>
                        <a:pt x="20" y="6"/>
                      </a:lnTo>
                      <a:lnTo>
                        <a:pt x="32" y="4"/>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3" name="Freeform 4695"/>
                <p:cNvSpPr>
                  <a:spLocks/>
                </p:cNvSpPr>
                <p:nvPr/>
              </p:nvSpPr>
              <p:spPr bwMode="auto">
                <a:xfrm>
                  <a:off x="3133" y="2357"/>
                  <a:ext cx="1" cy="7"/>
                </a:xfrm>
                <a:custGeom>
                  <a:avLst/>
                  <a:gdLst>
                    <a:gd name="T0" fmla="*/ 6 w 6"/>
                    <a:gd name="T1" fmla="*/ 0 h 43"/>
                    <a:gd name="T2" fmla="*/ 0 w 6"/>
                    <a:gd name="T3" fmla="*/ 0 h 43"/>
                    <a:gd name="T4" fmla="*/ 0 w 6"/>
                    <a:gd name="T5" fmla="*/ 43 h 43"/>
                    <a:gd name="T6" fmla="*/ 6 w 6"/>
                    <a:gd name="T7" fmla="*/ 43 h 43"/>
                    <a:gd name="T8" fmla="*/ 6 w 6"/>
                    <a:gd name="T9" fmla="*/ 10 h 43"/>
                    <a:gd name="T10" fmla="*/ 6 w 6"/>
                    <a:gd name="T11" fmla="*/ 10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10"/>
                      </a:lnTo>
                      <a:lnTo>
                        <a:pt x="6" y="10"/>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4" name="Freeform 4696"/>
                <p:cNvSpPr>
                  <a:spLocks/>
                </p:cNvSpPr>
                <p:nvPr/>
              </p:nvSpPr>
              <p:spPr bwMode="auto">
                <a:xfrm>
                  <a:off x="3134" y="2357"/>
                  <a:ext cx="3" cy="7"/>
                </a:xfrm>
                <a:custGeom>
                  <a:avLst/>
                  <a:gdLst>
                    <a:gd name="T0" fmla="*/ 0 w 22"/>
                    <a:gd name="T1" fmla="*/ 0 h 43"/>
                    <a:gd name="T2" fmla="*/ 0 w 22"/>
                    <a:gd name="T3" fmla="*/ 10 h 43"/>
                    <a:gd name="T4" fmla="*/ 22 w 22"/>
                    <a:gd name="T5" fmla="*/ 43 h 43"/>
                    <a:gd name="T6" fmla="*/ 22 w 22"/>
                    <a:gd name="T7" fmla="*/ 34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10"/>
                      </a:lnTo>
                      <a:lnTo>
                        <a:pt x="22" y="43"/>
                      </a:lnTo>
                      <a:lnTo>
                        <a:pt x="22"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5" name="Freeform 4697"/>
                <p:cNvSpPr>
                  <a:spLocks/>
                </p:cNvSpPr>
                <p:nvPr/>
              </p:nvSpPr>
              <p:spPr bwMode="auto">
                <a:xfrm>
                  <a:off x="3137" y="2357"/>
                  <a:ext cx="1" cy="7"/>
                </a:xfrm>
                <a:custGeom>
                  <a:avLst/>
                  <a:gdLst>
                    <a:gd name="T0" fmla="*/ 5 w 5"/>
                    <a:gd name="T1" fmla="*/ 0 h 43"/>
                    <a:gd name="T2" fmla="*/ 0 w 5"/>
                    <a:gd name="T3" fmla="*/ 0 h 43"/>
                    <a:gd name="T4" fmla="*/ 0 w 5"/>
                    <a:gd name="T5" fmla="*/ 34 h 43"/>
                    <a:gd name="T6" fmla="*/ 0 w 5"/>
                    <a:gd name="T7" fmla="*/ 34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4"/>
                      </a:lnTo>
                      <a:lnTo>
                        <a:pt x="0" y="34"/>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6" name="Freeform 4698"/>
                <p:cNvSpPr>
                  <a:spLocks/>
                </p:cNvSpPr>
                <p:nvPr/>
              </p:nvSpPr>
              <p:spPr bwMode="auto">
                <a:xfrm>
                  <a:off x="3142" y="2357"/>
                  <a:ext cx="6" cy="7"/>
                </a:xfrm>
                <a:custGeom>
                  <a:avLst/>
                  <a:gdLst>
                    <a:gd name="T0" fmla="*/ 33 w 34"/>
                    <a:gd name="T1" fmla="*/ 0 h 44"/>
                    <a:gd name="T2" fmla="*/ 3 w 34"/>
                    <a:gd name="T3" fmla="*/ 0 h 44"/>
                    <a:gd name="T4" fmla="*/ 3 w 34"/>
                    <a:gd name="T5" fmla="*/ 6 h 44"/>
                    <a:gd name="T6" fmla="*/ 26 w 34"/>
                    <a:gd name="T7" fmla="*/ 6 h 44"/>
                    <a:gd name="T8" fmla="*/ 23 w 34"/>
                    <a:gd name="T9" fmla="*/ 9 h 44"/>
                    <a:gd name="T10" fmla="*/ 22 w 34"/>
                    <a:gd name="T11" fmla="*/ 11 h 44"/>
                    <a:gd name="T12" fmla="*/ 0 w 34"/>
                    <a:gd name="T13" fmla="*/ 38 h 44"/>
                    <a:gd name="T14" fmla="*/ 0 w 34"/>
                    <a:gd name="T15" fmla="*/ 43 h 44"/>
                    <a:gd name="T16" fmla="*/ 34 w 34"/>
                    <a:gd name="T17" fmla="*/ 44 h 44"/>
                    <a:gd name="T18" fmla="*/ 34 w 34"/>
                    <a:gd name="T19" fmla="*/ 39 h 44"/>
                    <a:gd name="T20" fmla="*/ 6 w 34"/>
                    <a:gd name="T21" fmla="*/ 39 h 44"/>
                    <a:gd name="T22" fmla="*/ 9 w 34"/>
                    <a:gd name="T23" fmla="*/ 36 h 44"/>
                    <a:gd name="T24" fmla="*/ 33 w 34"/>
                    <a:gd name="T25" fmla="*/ 6 h 44"/>
                    <a:gd name="T26" fmla="*/ 33 w 34"/>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44">
                      <a:moveTo>
                        <a:pt x="33" y="0"/>
                      </a:moveTo>
                      <a:lnTo>
                        <a:pt x="3" y="0"/>
                      </a:lnTo>
                      <a:lnTo>
                        <a:pt x="3" y="6"/>
                      </a:lnTo>
                      <a:lnTo>
                        <a:pt x="26" y="6"/>
                      </a:lnTo>
                      <a:lnTo>
                        <a:pt x="23" y="9"/>
                      </a:lnTo>
                      <a:lnTo>
                        <a:pt x="22" y="11"/>
                      </a:lnTo>
                      <a:lnTo>
                        <a:pt x="0" y="38"/>
                      </a:lnTo>
                      <a:lnTo>
                        <a:pt x="0" y="43"/>
                      </a:lnTo>
                      <a:lnTo>
                        <a:pt x="34" y="44"/>
                      </a:lnTo>
                      <a:lnTo>
                        <a:pt x="34" y="39"/>
                      </a:lnTo>
                      <a:lnTo>
                        <a:pt x="6" y="39"/>
                      </a:lnTo>
                      <a:lnTo>
                        <a:pt x="9" y="36"/>
                      </a:lnTo>
                      <a:lnTo>
                        <a:pt x="33" y="6"/>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7" name="Freeform 4699"/>
                <p:cNvSpPr>
                  <a:spLocks/>
                </p:cNvSpPr>
                <p:nvPr/>
              </p:nvSpPr>
              <p:spPr bwMode="auto">
                <a:xfrm>
                  <a:off x="3150" y="2357"/>
                  <a:ext cx="5" cy="7"/>
                </a:xfrm>
                <a:custGeom>
                  <a:avLst/>
                  <a:gdLst>
                    <a:gd name="T0" fmla="*/ 22 w 31"/>
                    <a:gd name="T1" fmla="*/ 0 h 41"/>
                    <a:gd name="T2" fmla="*/ 11 w 31"/>
                    <a:gd name="T3" fmla="*/ 2 h 41"/>
                    <a:gd name="T4" fmla="*/ 11 w 31"/>
                    <a:gd name="T5" fmla="*/ 2 h 41"/>
                    <a:gd name="T6" fmla="*/ 17 w 31"/>
                    <a:gd name="T7" fmla="*/ 3 h 41"/>
                    <a:gd name="T8" fmla="*/ 21 w 31"/>
                    <a:gd name="T9" fmla="*/ 6 h 41"/>
                    <a:gd name="T10" fmla="*/ 23 w 31"/>
                    <a:gd name="T11" fmla="*/ 8 h 41"/>
                    <a:gd name="T12" fmla="*/ 25 w 31"/>
                    <a:gd name="T13" fmla="*/ 13 h 41"/>
                    <a:gd name="T14" fmla="*/ 25 w 31"/>
                    <a:gd name="T15" fmla="*/ 20 h 41"/>
                    <a:gd name="T16" fmla="*/ 25 w 31"/>
                    <a:gd name="T17" fmla="*/ 22 h 41"/>
                    <a:gd name="T18" fmla="*/ 24 w 31"/>
                    <a:gd name="T19" fmla="*/ 27 h 41"/>
                    <a:gd name="T20" fmla="*/ 21 w 31"/>
                    <a:gd name="T21" fmla="*/ 31 h 41"/>
                    <a:gd name="T22" fmla="*/ 21 w 31"/>
                    <a:gd name="T23" fmla="*/ 33 h 41"/>
                    <a:gd name="T24" fmla="*/ 17 w 31"/>
                    <a:gd name="T25" fmla="*/ 36 h 41"/>
                    <a:gd name="T26" fmla="*/ 10 w 31"/>
                    <a:gd name="T27" fmla="*/ 37 h 41"/>
                    <a:gd name="T28" fmla="*/ 0 w 31"/>
                    <a:gd name="T29" fmla="*/ 39 h 41"/>
                    <a:gd name="T30" fmla="*/ 5 w 31"/>
                    <a:gd name="T31" fmla="*/ 41 h 41"/>
                    <a:gd name="T32" fmla="*/ 10 w 31"/>
                    <a:gd name="T33" fmla="*/ 41 h 41"/>
                    <a:gd name="T34" fmla="*/ 16 w 31"/>
                    <a:gd name="T35" fmla="*/ 41 h 41"/>
                    <a:gd name="T36" fmla="*/ 21 w 31"/>
                    <a:gd name="T37" fmla="*/ 39 h 41"/>
                    <a:gd name="T38" fmla="*/ 25 w 31"/>
                    <a:gd name="T39" fmla="*/ 36 h 41"/>
                    <a:gd name="T40" fmla="*/ 26 w 31"/>
                    <a:gd name="T41" fmla="*/ 35 h 41"/>
                    <a:gd name="T42" fmla="*/ 28 w 31"/>
                    <a:gd name="T43" fmla="*/ 30 h 41"/>
                    <a:gd name="T44" fmla="*/ 30 w 31"/>
                    <a:gd name="T45" fmla="*/ 25 h 41"/>
                    <a:gd name="T46" fmla="*/ 31 w 31"/>
                    <a:gd name="T47" fmla="*/ 20 h 41"/>
                    <a:gd name="T48" fmla="*/ 31 w 31"/>
                    <a:gd name="T49" fmla="*/ 19 h 41"/>
                    <a:gd name="T50" fmla="*/ 30 w 31"/>
                    <a:gd name="T51" fmla="*/ 12 h 41"/>
                    <a:gd name="T52" fmla="*/ 28 w 31"/>
                    <a:gd name="T53" fmla="*/ 8 h 41"/>
                    <a:gd name="T54" fmla="*/ 25 w 31"/>
                    <a:gd name="T55" fmla="*/ 3 h 41"/>
                    <a:gd name="T56" fmla="*/ 22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2" y="0"/>
                      </a:moveTo>
                      <a:lnTo>
                        <a:pt x="11" y="2"/>
                      </a:lnTo>
                      <a:lnTo>
                        <a:pt x="11" y="2"/>
                      </a:lnTo>
                      <a:lnTo>
                        <a:pt x="17" y="3"/>
                      </a:lnTo>
                      <a:lnTo>
                        <a:pt x="21" y="6"/>
                      </a:lnTo>
                      <a:lnTo>
                        <a:pt x="23" y="8"/>
                      </a:lnTo>
                      <a:lnTo>
                        <a:pt x="25" y="13"/>
                      </a:lnTo>
                      <a:lnTo>
                        <a:pt x="25" y="20"/>
                      </a:lnTo>
                      <a:lnTo>
                        <a:pt x="25" y="22"/>
                      </a:lnTo>
                      <a:lnTo>
                        <a:pt x="24" y="27"/>
                      </a:lnTo>
                      <a:lnTo>
                        <a:pt x="21" y="31"/>
                      </a:lnTo>
                      <a:lnTo>
                        <a:pt x="21" y="33"/>
                      </a:lnTo>
                      <a:lnTo>
                        <a:pt x="17" y="36"/>
                      </a:lnTo>
                      <a:lnTo>
                        <a:pt x="10" y="37"/>
                      </a:lnTo>
                      <a:lnTo>
                        <a:pt x="0" y="39"/>
                      </a:lnTo>
                      <a:lnTo>
                        <a:pt x="5" y="41"/>
                      </a:lnTo>
                      <a:lnTo>
                        <a:pt x="10" y="41"/>
                      </a:lnTo>
                      <a:lnTo>
                        <a:pt x="16" y="41"/>
                      </a:lnTo>
                      <a:lnTo>
                        <a:pt x="21" y="39"/>
                      </a:lnTo>
                      <a:lnTo>
                        <a:pt x="25" y="36"/>
                      </a:lnTo>
                      <a:lnTo>
                        <a:pt x="26" y="35"/>
                      </a:lnTo>
                      <a:lnTo>
                        <a:pt x="28" y="30"/>
                      </a:lnTo>
                      <a:lnTo>
                        <a:pt x="30" y="25"/>
                      </a:lnTo>
                      <a:lnTo>
                        <a:pt x="31" y="20"/>
                      </a:lnTo>
                      <a:lnTo>
                        <a:pt x="31" y="19"/>
                      </a:lnTo>
                      <a:lnTo>
                        <a:pt x="30" y="12"/>
                      </a:lnTo>
                      <a:lnTo>
                        <a:pt x="28" y="8"/>
                      </a:lnTo>
                      <a:lnTo>
                        <a:pt x="25"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8" name="Freeform 4700"/>
                <p:cNvSpPr>
                  <a:spLocks/>
                </p:cNvSpPr>
                <p:nvPr/>
              </p:nvSpPr>
              <p:spPr bwMode="auto">
                <a:xfrm>
                  <a:off x="3148" y="2357"/>
                  <a:ext cx="6" cy="7"/>
                </a:xfrm>
                <a:custGeom>
                  <a:avLst/>
                  <a:gdLst>
                    <a:gd name="T0" fmla="*/ 21 w 32"/>
                    <a:gd name="T1" fmla="*/ 0 h 42"/>
                    <a:gd name="T2" fmla="*/ 15 w 32"/>
                    <a:gd name="T3" fmla="*/ 0 h 42"/>
                    <a:gd name="T4" fmla="*/ 11 w 32"/>
                    <a:gd name="T5" fmla="*/ 3 h 42"/>
                    <a:gd name="T6" fmla="*/ 6 w 32"/>
                    <a:gd name="T7" fmla="*/ 6 h 42"/>
                    <a:gd name="T8" fmla="*/ 5 w 32"/>
                    <a:gd name="T9" fmla="*/ 7 h 42"/>
                    <a:gd name="T10" fmla="*/ 2 w 32"/>
                    <a:gd name="T11" fmla="*/ 11 h 42"/>
                    <a:gd name="T12" fmla="*/ 1 w 32"/>
                    <a:gd name="T13" fmla="*/ 16 h 42"/>
                    <a:gd name="T14" fmla="*/ 0 w 32"/>
                    <a:gd name="T15" fmla="*/ 23 h 42"/>
                    <a:gd name="T16" fmla="*/ 1 w 32"/>
                    <a:gd name="T17" fmla="*/ 28 h 42"/>
                    <a:gd name="T18" fmla="*/ 3 w 32"/>
                    <a:gd name="T19" fmla="*/ 33 h 42"/>
                    <a:gd name="T20" fmla="*/ 5 w 32"/>
                    <a:gd name="T21" fmla="*/ 38 h 42"/>
                    <a:gd name="T22" fmla="*/ 10 w 32"/>
                    <a:gd name="T23" fmla="*/ 42 h 42"/>
                    <a:gd name="T24" fmla="*/ 20 w 32"/>
                    <a:gd name="T25" fmla="*/ 40 h 42"/>
                    <a:gd name="T26" fmla="*/ 20 w 32"/>
                    <a:gd name="T27" fmla="*/ 40 h 42"/>
                    <a:gd name="T28" fmla="*/ 15 w 32"/>
                    <a:gd name="T29" fmla="*/ 38 h 42"/>
                    <a:gd name="T30" fmla="*/ 11 w 32"/>
                    <a:gd name="T31" fmla="*/ 34 h 42"/>
                    <a:gd name="T32" fmla="*/ 10 w 32"/>
                    <a:gd name="T33" fmla="*/ 33 h 42"/>
                    <a:gd name="T34" fmla="*/ 6 w 32"/>
                    <a:gd name="T35" fmla="*/ 29 h 42"/>
                    <a:gd name="T36" fmla="*/ 6 w 32"/>
                    <a:gd name="T37" fmla="*/ 23 h 42"/>
                    <a:gd name="T38" fmla="*/ 6 w 32"/>
                    <a:gd name="T39" fmla="*/ 18 h 42"/>
                    <a:gd name="T40" fmla="*/ 7 w 32"/>
                    <a:gd name="T41" fmla="*/ 13 h 42"/>
                    <a:gd name="T42" fmla="*/ 11 w 32"/>
                    <a:gd name="T43" fmla="*/ 9 h 42"/>
                    <a:gd name="T44" fmla="*/ 11 w 32"/>
                    <a:gd name="T45" fmla="*/ 9 h 42"/>
                    <a:gd name="T46" fmla="*/ 15 w 32"/>
                    <a:gd name="T47" fmla="*/ 6 h 42"/>
                    <a:gd name="T48" fmla="*/ 21 w 32"/>
                    <a:gd name="T49" fmla="*/ 5 h 42"/>
                    <a:gd name="T50" fmla="*/ 32 w 32"/>
                    <a:gd name="T51" fmla="*/ 3 h 42"/>
                    <a:gd name="T52" fmla="*/ 27 w 32"/>
                    <a:gd name="T53" fmla="*/ 0 h 42"/>
                    <a:gd name="T54" fmla="*/ 21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1" y="0"/>
                      </a:moveTo>
                      <a:lnTo>
                        <a:pt x="15" y="0"/>
                      </a:lnTo>
                      <a:lnTo>
                        <a:pt x="11" y="3"/>
                      </a:lnTo>
                      <a:lnTo>
                        <a:pt x="6" y="6"/>
                      </a:lnTo>
                      <a:lnTo>
                        <a:pt x="5" y="7"/>
                      </a:lnTo>
                      <a:lnTo>
                        <a:pt x="2" y="11"/>
                      </a:lnTo>
                      <a:lnTo>
                        <a:pt x="1" y="16"/>
                      </a:lnTo>
                      <a:lnTo>
                        <a:pt x="0" y="23"/>
                      </a:lnTo>
                      <a:lnTo>
                        <a:pt x="1" y="28"/>
                      </a:lnTo>
                      <a:lnTo>
                        <a:pt x="3" y="33"/>
                      </a:lnTo>
                      <a:lnTo>
                        <a:pt x="5" y="38"/>
                      </a:lnTo>
                      <a:lnTo>
                        <a:pt x="10" y="42"/>
                      </a:lnTo>
                      <a:lnTo>
                        <a:pt x="20" y="40"/>
                      </a:lnTo>
                      <a:lnTo>
                        <a:pt x="20" y="40"/>
                      </a:lnTo>
                      <a:lnTo>
                        <a:pt x="15" y="38"/>
                      </a:lnTo>
                      <a:lnTo>
                        <a:pt x="11" y="34"/>
                      </a:lnTo>
                      <a:lnTo>
                        <a:pt x="10" y="33"/>
                      </a:lnTo>
                      <a:lnTo>
                        <a:pt x="6" y="29"/>
                      </a:lnTo>
                      <a:lnTo>
                        <a:pt x="6" y="23"/>
                      </a:lnTo>
                      <a:lnTo>
                        <a:pt x="6" y="18"/>
                      </a:lnTo>
                      <a:lnTo>
                        <a:pt x="7" y="13"/>
                      </a:lnTo>
                      <a:lnTo>
                        <a:pt x="11" y="9"/>
                      </a:lnTo>
                      <a:lnTo>
                        <a:pt x="11" y="9"/>
                      </a:lnTo>
                      <a:lnTo>
                        <a:pt x="15" y="6"/>
                      </a:lnTo>
                      <a:lnTo>
                        <a:pt x="21" y="5"/>
                      </a:lnTo>
                      <a:lnTo>
                        <a:pt x="32" y="3"/>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9" name="Freeform 4701"/>
                <p:cNvSpPr>
                  <a:spLocks/>
                </p:cNvSpPr>
                <p:nvPr/>
              </p:nvSpPr>
              <p:spPr bwMode="auto">
                <a:xfrm>
                  <a:off x="3158" y="2361"/>
                  <a:ext cx="5" cy="3"/>
                </a:xfrm>
                <a:custGeom>
                  <a:avLst/>
                  <a:gdLst>
                    <a:gd name="T0" fmla="*/ 10 w 25"/>
                    <a:gd name="T1" fmla="*/ 0 h 20"/>
                    <a:gd name="T2" fmla="*/ 0 w 25"/>
                    <a:gd name="T3" fmla="*/ 1 h 20"/>
                    <a:gd name="T4" fmla="*/ 4 w 25"/>
                    <a:gd name="T5" fmla="*/ 1 h 20"/>
                    <a:gd name="T6" fmla="*/ 7 w 25"/>
                    <a:gd name="T7" fmla="*/ 3 h 20"/>
                    <a:gd name="T8" fmla="*/ 10 w 25"/>
                    <a:gd name="T9" fmla="*/ 7 h 20"/>
                    <a:gd name="T10" fmla="*/ 11 w 25"/>
                    <a:gd name="T11" fmla="*/ 8 h 20"/>
                    <a:gd name="T12" fmla="*/ 14 w 25"/>
                    <a:gd name="T13" fmla="*/ 13 h 20"/>
                    <a:gd name="T14" fmla="*/ 18 w 25"/>
                    <a:gd name="T15" fmla="*/ 20 h 20"/>
                    <a:gd name="T16" fmla="*/ 25 w 25"/>
                    <a:gd name="T17" fmla="*/ 20 h 20"/>
                    <a:gd name="T18" fmla="*/ 18 w 25"/>
                    <a:gd name="T19" fmla="*/ 8 h 20"/>
                    <a:gd name="T20" fmla="*/ 15 w 25"/>
                    <a:gd name="T21" fmla="*/ 3 h 20"/>
                    <a:gd name="T22" fmla="*/ 10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10" y="0"/>
                      </a:moveTo>
                      <a:lnTo>
                        <a:pt x="0" y="1"/>
                      </a:lnTo>
                      <a:lnTo>
                        <a:pt x="4" y="1"/>
                      </a:lnTo>
                      <a:lnTo>
                        <a:pt x="7" y="3"/>
                      </a:lnTo>
                      <a:lnTo>
                        <a:pt x="10" y="7"/>
                      </a:lnTo>
                      <a:lnTo>
                        <a:pt x="11" y="8"/>
                      </a:lnTo>
                      <a:lnTo>
                        <a:pt x="14" y="13"/>
                      </a:lnTo>
                      <a:lnTo>
                        <a:pt x="18" y="20"/>
                      </a:lnTo>
                      <a:lnTo>
                        <a:pt x="25" y="20"/>
                      </a:lnTo>
                      <a:lnTo>
                        <a:pt x="18" y="8"/>
                      </a:lnTo>
                      <a:lnTo>
                        <a:pt x="15"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0" name="Freeform 4702"/>
                <p:cNvSpPr>
                  <a:spLocks/>
                </p:cNvSpPr>
                <p:nvPr/>
              </p:nvSpPr>
              <p:spPr bwMode="auto">
                <a:xfrm>
                  <a:off x="3157" y="2358"/>
                  <a:ext cx="5" cy="2"/>
                </a:xfrm>
                <a:custGeom>
                  <a:avLst/>
                  <a:gdLst>
                    <a:gd name="T0" fmla="*/ 25 w 29"/>
                    <a:gd name="T1" fmla="*/ 0 h 17"/>
                    <a:gd name="T2" fmla="*/ 14 w 29"/>
                    <a:gd name="T3" fmla="*/ 2 h 17"/>
                    <a:gd name="T4" fmla="*/ 16 w 29"/>
                    <a:gd name="T5" fmla="*/ 2 h 17"/>
                    <a:gd name="T6" fmla="*/ 21 w 29"/>
                    <a:gd name="T7" fmla="*/ 4 h 17"/>
                    <a:gd name="T8" fmla="*/ 23 w 29"/>
                    <a:gd name="T9" fmla="*/ 8 h 17"/>
                    <a:gd name="T10" fmla="*/ 22 w 29"/>
                    <a:gd name="T11" fmla="*/ 12 h 17"/>
                    <a:gd name="T12" fmla="*/ 18 w 29"/>
                    <a:gd name="T13" fmla="*/ 16 h 17"/>
                    <a:gd name="T14" fmla="*/ 18 w 29"/>
                    <a:gd name="T15" fmla="*/ 16 h 17"/>
                    <a:gd name="T16" fmla="*/ 13 w 29"/>
                    <a:gd name="T17" fmla="*/ 16 h 17"/>
                    <a:gd name="T18" fmla="*/ 0 w 29"/>
                    <a:gd name="T19" fmla="*/ 16 h 17"/>
                    <a:gd name="T20" fmla="*/ 26 w 29"/>
                    <a:gd name="T21" fmla="*/ 17 h 17"/>
                    <a:gd name="T22" fmla="*/ 28 w 29"/>
                    <a:gd name="T23" fmla="*/ 14 h 17"/>
                    <a:gd name="T24" fmla="*/ 29 w 29"/>
                    <a:gd name="T25" fmla="*/ 8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1" y="4"/>
                      </a:lnTo>
                      <a:lnTo>
                        <a:pt x="23" y="8"/>
                      </a:lnTo>
                      <a:lnTo>
                        <a:pt x="22" y="12"/>
                      </a:lnTo>
                      <a:lnTo>
                        <a:pt x="18" y="16"/>
                      </a:lnTo>
                      <a:lnTo>
                        <a:pt x="18" y="16"/>
                      </a:lnTo>
                      <a:lnTo>
                        <a:pt x="13" y="16"/>
                      </a:lnTo>
                      <a:lnTo>
                        <a:pt x="0" y="16"/>
                      </a:lnTo>
                      <a:lnTo>
                        <a:pt x="26" y="17"/>
                      </a:lnTo>
                      <a:lnTo>
                        <a:pt x="28" y="14"/>
                      </a:lnTo>
                      <a:lnTo>
                        <a:pt x="29" y="8"/>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1" name="Freeform 4703"/>
                <p:cNvSpPr>
                  <a:spLocks/>
                </p:cNvSpPr>
                <p:nvPr/>
              </p:nvSpPr>
              <p:spPr bwMode="auto">
                <a:xfrm>
                  <a:off x="3156" y="2357"/>
                  <a:ext cx="6" cy="7"/>
                </a:xfrm>
                <a:custGeom>
                  <a:avLst/>
                  <a:gdLst>
                    <a:gd name="T0" fmla="*/ 19 w 31"/>
                    <a:gd name="T1" fmla="*/ 0 h 44"/>
                    <a:gd name="T2" fmla="*/ 0 w 31"/>
                    <a:gd name="T3" fmla="*/ 0 h 44"/>
                    <a:gd name="T4" fmla="*/ 0 w 31"/>
                    <a:gd name="T5" fmla="*/ 44 h 44"/>
                    <a:gd name="T6" fmla="*/ 5 w 31"/>
                    <a:gd name="T7" fmla="*/ 44 h 44"/>
                    <a:gd name="T8" fmla="*/ 5 w 31"/>
                    <a:gd name="T9" fmla="*/ 25 h 44"/>
                    <a:gd name="T10" fmla="*/ 12 w 31"/>
                    <a:gd name="T11" fmla="*/ 25 h 44"/>
                    <a:gd name="T12" fmla="*/ 22 w 31"/>
                    <a:gd name="T13" fmla="*/ 24 h 44"/>
                    <a:gd name="T14" fmla="*/ 22 w 31"/>
                    <a:gd name="T15" fmla="*/ 24 h 44"/>
                    <a:gd name="T16" fmla="*/ 27 w 31"/>
                    <a:gd name="T17" fmla="*/ 23 h 44"/>
                    <a:gd name="T18" fmla="*/ 31 w 31"/>
                    <a:gd name="T19" fmla="*/ 21 h 44"/>
                    <a:gd name="T20" fmla="*/ 5 w 31"/>
                    <a:gd name="T21" fmla="*/ 20 h 44"/>
                    <a:gd name="T22" fmla="*/ 5 w 31"/>
                    <a:gd name="T23" fmla="*/ 6 h 44"/>
                    <a:gd name="T24" fmla="*/ 19 w 31"/>
                    <a:gd name="T25" fmla="*/ 6 h 44"/>
                    <a:gd name="T26" fmla="*/ 30 w 31"/>
                    <a:gd name="T27" fmla="*/ 4 h 44"/>
                    <a:gd name="T28" fmla="*/ 26 w 31"/>
                    <a:gd name="T29" fmla="*/ 1 h 44"/>
                    <a:gd name="T30" fmla="*/ 24 w 31"/>
                    <a:gd name="T31" fmla="*/ 1 h 44"/>
                    <a:gd name="T32" fmla="*/ 19 w 3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4">
                      <a:moveTo>
                        <a:pt x="19" y="0"/>
                      </a:moveTo>
                      <a:lnTo>
                        <a:pt x="0" y="0"/>
                      </a:lnTo>
                      <a:lnTo>
                        <a:pt x="0" y="44"/>
                      </a:lnTo>
                      <a:lnTo>
                        <a:pt x="5" y="44"/>
                      </a:lnTo>
                      <a:lnTo>
                        <a:pt x="5" y="25"/>
                      </a:lnTo>
                      <a:lnTo>
                        <a:pt x="12" y="25"/>
                      </a:lnTo>
                      <a:lnTo>
                        <a:pt x="22" y="24"/>
                      </a:lnTo>
                      <a:lnTo>
                        <a:pt x="22" y="24"/>
                      </a:lnTo>
                      <a:lnTo>
                        <a:pt x="27" y="23"/>
                      </a:lnTo>
                      <a:lnTo>
                        <a:pt x="31" y="21"/>
                      </a:lnTo>
                      <a:lnTo>
                        <a:pt x="5" y="20"/>
                      </a:lnTo>
                      <a:lnTo>
                        <a:pt x="5" y="6"/>
                      </a:lnTo>
                      <a:lnTo>
                        <a:pt x="19" y="6"/>
                      </a:lnTo>
                      <a:lnTo>
                        <a:pt x="30" y="4"/>
                      </a:lnTo>
                      <a:lnTo>
                        <a:pt x="26" y="1"/>
                      </a:lnTo>
                      <a:lnTo>
                        <a:pt x="24"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2" name="Freeform 4704"/>
                <p:cNvSpPr>
                  <a:spLocks/>
                </p:cNvSpPr>
                <p:nvPr/>
              </p:nvSpPr>
              <p:spPr bwMode="auto">
                <a:xfrm>
                  <a:off x="3166" y="2361"/>
                  <a:ext cx="4" cy="3"/>
                </a:xfrm>
                <a:custGeom>
                  <a:avLst/>
                  <a:gdLst>
                    <a:gd name="T0" fmla="*/ 10 w 26"/>
                    <a:gd name="T1" fmla="*/ 0 h 19"/>
                    <a:gd name="T2" fmla="*/ 0 w 26"/>
                    <a:gd name="T3" fmla="*/ 0 h 19"/>
                    <a:gd name="T4" fmla="*/ 5 w 26"/>
                    <a:gd name="T5" fmla="*/ 0 h 19"/>
                    <a:gd name="T6" fmla="*/ 8 w 26"/>
                    <a:gd name="T7" fmla="*/ 2 h 19"/>
                    <a:gd name="T8" fmla="*/ 11 w 26"/>
                    <a:gd name="T9" fmla="*/ 6 h 19"/>
                    <a:gd name="T10" fmla="*/ 11 w 26"/>
                    <a:gd name="T11" fmla="*/ 7 h 19"/>
                    <a:gd name="T12" fmla="*/ 14 w 26"/>
                    <a:gd name="T13" fmla="*/ 12 h 19"/>
                    <a:gd name="T14" fmla="*/ 18 w 26"/>
                    <a:gd name="T15" fmla="*/ 19 h 19"/>
                    <a:gd name="T16" fmla="*/ 26 w 26"/>
                    <a:gd name="T17" fmla="*/ 19 h 19"/>
                    <a:gd name="T18" fmla="*/ 18 w 26"/>
                    <a:gd name="T19" fmla="*/ 7 h 19"/>
                    <a:gd name="T20" fmla="*/ 14 w 26"/>
                    <a:gd name="T21" fmla="*/ 2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0"/>
                      </a:lnTo>
                      <a:lnTo>
                        <a:pt x="5" y="0"/>
                      </a:lnTo>
                      <a:lnTo>
                        <a:pt x="8" y="2"/>
                      </a:lnTo>
                      <a:lnTo>
                        <a:pt x="11" y="6"/>
                      </a:lnTo>
                      <a:lnTo>
                        <a:pt x="11" y="7"/>
                      </a:lnTo>
                      <a:lnTo>
                        <a:pt x="14" y="12"/>
                      </a:lnTo>
                      <a:lnTo>
                        <a:pt x="18" y="19"/>
                      </a:lnTo>
                      <a:lnTo>
                        <a:pt x="26" y="19"/>
                      </a:lnTo>
                      <a:lnTo>
                        <a:pt x="18" y="7"/>
                      </a:lnTo>
                      <a:lnTo>
                        <a:pt x="14"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3" name="Freeform 4705"/>
                <p:cNvSpPr>
                  <a:spLocks/>
                </p:cNvSpPr>
                <p:nvPr/>
              </p:nvSpPr>
              <p:spPr bwMode="auto">
                <a:xfrm>
                  <a:off x="3165" y="2358"/>
                  <a:ext cx="4" cy="2"/>
                </a:xfrm>
                <a:custGeom>
                  <a:avLst/>
                  <a:gdLst>
                    <a:gd name="T0" fmla="*/ 24 w 28"/>
                    <a:gd name="T1" fmla="*/ 0 h 17"/>
                    <a:gd name="T2" fmla="*/ 13 w 28"/>
                    <a:gd name="T3" fmla="*/ 2 h 17"/>
                    <a:gd name="T4" fmla="*/ 15 w 28"/>
                    <a:gd name="T5" fmla="*/ 2 h 17"/>
                    <a:gd name="T6" fmla="*/ 20 w 28"/>
                    <a:gd name="T7" fmla="*/ 4 h 17"/>
                    <a:gd name="T8" fmla="*/ 22 w 28"/>
                    <a:gd name="T9" fmla="*/ 9 h 17"/>
                    <a:gd name="T10" fmla="*/ 21 w 28"/>
                    <a:gd name="T11" fmla="*/ 12 h 17"/>
                    <a:gd name="T12" fmla="*/ 18 w 28"/>
                    <a:gd name="T13" fmla="*/ 16 h 17"/>
                    <a:gd name="T14" fmla="*/ 17 w 28"/>
                    <a:gd name="T15" fmla="*/ 16 h 17"/>
                    <a:gd name="T16" fmla="*/ 12 w 28"/>
                    <a:gd name="T17" fmla="*/ 16 h 17"/>
                    <a:gd name="T18" fmla="*/ 0 w 28"/>
                    <a:gd name="T19" fmla="*/ 16 h 17"/>
                    <a:gd name="T20" fmla="*/ 26 w 28"/>
                    <a:gd name="T21" fmla="*/ 17 h 17"/>
                    <a:gd name="T22" fmla="*/ 27 w 28"/>
                    <a:gd name="T23" fmla="*/ 14 h 17"/>
                    <a:gd name="T24" fmla="*/ 28 w 28"/>
                    <a:gd name="T25" fmla="*/ 9 h 17"/>
                    <a:gd name="T26" fmla="*/ 27 w 28"/>
                    <a:gd name="T27" fmla="*/ 4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3" y="2"/>
                      </a:lnTo>
                      <a:lnTo>
                        <a:pt x="15" y="2"/>
                      </a:lnTo>
                      <a:lnTo>
                        <a:pt x="20" y="4"/>
                      </a:lnTo>
                      <a:lnTo>
                        <a:pt x="22" y="9"/>
                      </a:lnTo>
                      <a:lnTo>
                        <a:pt x="21" y="12"/>
                      </a:lnTo>
                      <a:lnTo>
                        <a:pt x="18" y="16"/>
                      </a:lnTo>
                      <a:lnTo>
                        <a:pt x="17" y="16"/>
                      </a:lnTo>
                      <a:lnTo>
                        <a:pt x="12" y="16"/>
                      </a:lnTo>
                      <a:lnTo>
                        <a:pt x="0" y="16"/>
                      </a:lnTo>
                      <a:lnTo>
                        <a:pt x="26" y="17"/>
                      </a:lnTo>
                      <a:lnTo>
                        <a:pt x="27" y="14"/>
                      </a:lnTo>
                      <a:lnTo>
                        <a:pt x="28" y="9"/>
                      </a:lnTo>
                      <a:lnTo>
                        <a:pt x="27"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4" name="Freeform 4706"/>
                <p:cNvSpPr>
                  <a:spLocks/>
                </p:cNvSpPr>
                <p:nvPr/>
              </p:nvSpPr>
              <p:spPr bwMode="auto">
                <a:xfrm>
                  <a:off x="3164" y="2357"/>
                  <a:ext cx="5" cy="7"/>
                </a:xfrm>
                <a:custGeom>
                  <a:avLst/>
                  <a:gdLst>
                    <a:gd name="T0" fmla="*/ 19 w 32"/>
                    <a:gd name="T1" fmla="*/ 0 h 43"/>
                    <a:gd name="T2" fmla="*/ 0 w 32"/>
                    <a:gd name="T3" fmla="*/ 0 h 43"/>
                    <a:gd name="T4" fmla="*/ 0 w 32"/>
                    <a:gd name="T5" fmla="*/ 43 h 43"/>
                    <a:gd name="T6" fmla="*/ 6 w 32"/>
                    <a:gd name="T7" fmla="*/ 43 h 43"/>
                    <a:gd name="T8" fmla="*/ 6 w 32"/>
                    <a:gd name="T9" fmla="*/ 24 h 43"/>
                    <a:gd name="T10" fmla="*/ 12 w 32"/>
                    <a:gd name="T11" fmla="*/ 24 h 43"/>
                    <a:gd name="T12" fmla="*/ 22 w 32"/>
                    <a:gd name="T13" fmla="*/ 24 h 43"/>
                    <a:gd name="T14" fmla="*/ 22 w 32"/>
                    <a:gd name="T15" fmla="*/ 23 h 43"/>
                    <a:gd name="T16" fmla="*/ 26 w 32"/>
                    <a:gd name="T17" fmla="*/ 22 h 43"/>
                    <a:gd name="T18" fmla="*/ 32 w 32"/>
                    <a:gd name="T19" fmla="*/ 20 h 43"/>
                    <a:gd name="T20" fmla="*/ 6 w 32"/>
                    <a:gd name="T21" fmla="*/ 19 h 43"/>
                    <a:gd name="T22" fmla="*/ 6 w 32"/>
                    <a:gd name="T23" fmla="*/ 5 h 43"/>
                    <a:gd name="T24" fmla="*/ 19 w 32"/>
                    <a:gd name="T25" fmla="*/ 5 h 43"/>
                    <a:gd name="T26" fmla="*/ 30 w 32"/>
                    <a:gd name="T27" fmla="*/ 3 h 43"/>
                    <a:gd name="T28" fmla="*/ 25 w 32"/>
                    <a:gd name="T29" fmla="*/ 0 h 43"/>
                    <a:gd name="T30" fmla="*/ 25 w 32"/>
                    <a:gd name="T31" fmla="*/ 0 h 43"/>
                    <a:gd name="T32" fmla="*/ 19 w 32"/>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3">
                      <a:moveTo>
                        <a:pt x="19" y="0"/>
                      </a:moveTo>
                      <a:lnTo>
                        <a:pt x="0" y="0"/>
                      </a:lnTo>
                      <a:lnTo>
                        <a:pt x="0" y="43"/>
                      </a:lnTo>
                      <a:lnTo>
                        <a:pt x="6" y="43"/>
                      </a:lnTo>
                      <a:lnTo>
                        <a:pt x="6" y="24"/>
                      </a:lnTo>
                      <a:lnTo>
                        <a:pt x="12" y="24"/>
                      </a:lnTo>
                      <a:lnTo>
                        <a:pt x="22" y="24"/>
                      </a:lnTo>
                      <a:lnTo>
                        <a:pt x="22" y="23"/>
                      </a:lnTo>
                      <a:lnTo>
                        <a:pt x="26" y="22"/>
                      </a:lnTo>
                      <a:lnTo>
                        <a:pt x="32" y="20"/>
                      </a:lnTo>
                      <a:lnTo>
                        <a:pt x="6" y="19"/>
                      </a:lnTo>
                      <a:lnTo>
                        <a:pt x="6" y="5"/>
                      </a:lnTo>
                      <a:lnTo>
                        <a:pt x="19" y="5"/>
                      </a:lnTo>
                      <a:lnTo>
                        <a:pt x="30" y="3"/>
                      </a:lnTo>
                      <a:lnTo>
                        <a:pt x="25" y="0"/>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5" name="Freeform 4707"/>
                <p:cNvSpPr>
                  <a:spLocks/>
                </p:cNvSpPr>
                <p:nvPr/>
              </p:nvSpPr>
              <p:spPr bwMode="auto">
                <a:xfrm>
                  <a:off x="3171" y="2357"/>
                  <a:ext cx="1" cy="7"/>
                </a:xfrm>
                <a:custGeom>
                  <a:avLst/>
                  <a:gdLst>
                    <a:gd name="T0" fmla="*/ 7 w 7"/>
                    <a:gd name="T1" fmla="*/ 43 h 43"/>
                    <a:gd name="T2" fmla="*/ 0 w 7"/>
                    <a:gd name="T3" fmla="*/ 43 h 43"/>
                    <a:gd name="T4" fmla="*/ 1 w 7"/>
                    <a:gd name="T5" fmla="*/ 0 h 43"/>
                    <a:gd name="T6" fmla="*/ 7 w 7"/>
                    <a:gd name="T7" fmla="*/ 0 h 43"/>
                    <a:gd name="T8" fmla="*/ 7 w 7"/>
                    <a:gd name="T9" fmla="*/ 43 h 43"/>
                  </a:gdLst>
                  <a:ahLst/>
                  <a:cxnLst>
                    <a:cxn ang="0">
                      <a:pos x="T0" y="T1"/>
                    </a:cxn>
                    <a:cxn ang="0">
                      <a:pos x="T2" y="T3"/>
                    </a:cxn>
                    <a:cxn ang="0">
                      <a:pos x="T4" y="T5"/>
                    </a:cxn>
                    <a:cxn ang="0">
                      <a:pos x="T6" y="T7"/>
                    </a:cxn>
                    <a:cxn ang="0">
                      <a:pos x="T8" y="T9"/>
                    </a:cxn>
                  </a:cxnLst>
                  <a:rect l="0" t="0" r="r" b="b"/>
                  <a:pathLst>
                    <a:path w="7" h="43">
                      <a:moveTo>
                        <a:pt x="7" y="43"/>
                      </a:moveTo>
                      <a:lnTo>
                        <a:pt x="0" y="43"/>
                      </a:lnTo>
                      <a:lnTo>
                        <a:pt x="1" y="0"/>
                      </a:lnTo>
                      <a:lnTo>
                        <a:pt x="7" y="0"/>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6" name="Freeform 4708"/>
                <p:cNvSpPr>
                  <a:spLocks/>
                </p:cNvSpPr>
                <p:nvPr/>
              </p:nvSpPr>
              <p:spPr bwMode="auto">
                <a:xfrm>
                  <a:off x="3174" y="2357"/>
                  <a:ext cx="4" cy="7"/>
                </a:xfrm>
                <a:custGeom>
                  <a:avLst/>
                  <a:gdLst>
                    <a:gd name="T0" fmla="*/ 7 w 27"/>
                    <a:gd name="T1" fmla="*/ 0 h 43"/>
                    <a:gd name="T2" fmla="*/ 0 w 27"/>
                    <a:gd name="T3" fmla="*/ 0 h 43"/>
                    <a:gd name="T4" fmla="*/ 0 w 27"/>
                    <a:gd name="T5" fmla="*/ 43 h 43"/>
                    <a:gd name="T6" fmla="*/ 27 w 27"/>
                    <a:gd name="T7" fmla="*/ 43 h 43"/>
                    <a:gd name="T8" fmla="*/ 27 w 27"/>
                    <a:gd name="T9" fmla="*/ 38 h 43"/>
                    <a:gd name="T10" fmla="*/ 6 w 27"/>
                    <a:gd name="T11" fmla="*/ 38 h 43"/>
                    <a:gd name="T12" fmla="*/ 7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7" y="0"/>
                      </a:moveTo>
                      <a:lnTo>
                        <a:pt x="0" y="0"/>
                      </a:lnTo>
                      <a:lnTo>
                        <a:pt x="0" y="43"/>
                      </a:lnTo>
                      <a:lnTo>
                        <a:pt x="27" y="43"/>
                      </a:lnTo>
                      <a:lnTo>
                        <a:pt x="27" y="38"/>
                      </a:lnTo>
                      <a:lnTo>
                        <a:pt x="6" y="3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7" name="Freeform 4709"/>
                <p:cNvSpPr>
                  <a:spLocks/>
                </p:cNvSpPr>
                <p:nvPr/>
              </p:nvSpPr>
              <p:spPr bwMode="auto">
                <a:xfrm>
                  <a:off x="3179" y="2357"/>
                  <a:ext cx="5" cy="7"/>
                </a:xfrm>
                <a:custGeom>
                  <a:avLst/>
                  <a:gdLst>
                    <a:gd name="T0" fmla="*/ 7 w 28"/>
                    <a:gd name="T1" fmla="*/ 0 h 43"/>
                    <a:gd name="T2" fmla="*/ 0 w 28"/>
                    <a:gd name="T3" fmla="*/ 0 h 43"/>
                    <a:gd name="T4" fmla="*/ 0 w 28"/>
                    <a:gd name="T5" fmla="*/ 43 h 43"/>
                    <a:gd name="T6" fmla="*/ 28 w 28"/>
                    <a:gd name="T7" fmla="*/ 43 h 43"/>
                    <a:gd name="T8" fmla="*/ 28 w 28"/>
                    <a:gd name="T9" fmla="*/ 38 h 43"/>
                    <a:gd name="T10" fmla="*/ 7 w 28"/>
                    <a:gd name="T11" fmla="*/ 38 h 43"/>
                    <a:gd name="T12" fmla="*/ 7 w 2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8" h="43">
                      <a:moveTo>
                        <a:pt x="7" y="0"/>
                      </a:moveTo>
                      <a:lnTo>
                        <a:pt x="0" y="0"/>
                      </a:lnTo>
                      <a:lnTo>
                        <a:pt x="0" y="43"/>
                      </a:lnTo>
                      <a:lnTo>
                        <a:pt x="28" y="43"/>
                      </a:lnTo>
                      <a:lnTo>
                        <a:pt x="28" y="38"/>
                      </a:lnTo>
                      <a:lnTo>
                        <a:pt x="7" y="3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8" name="Freeform 4710"/>
                <p:cNvSpPr>
                  <a:spLocks/>
                </p:cNvSpPr>
                <p:nvPr/>
              </p:nvSpPr>
              <p:spPr bwMode="auto">
                <a:xfrm>
                  <a:off x="3184" y="2357"/>
                  <a:ext cx="5" cy="7"/>
                </a:xfrm>
                <a:custGeom>
                  <a:avLst/>
                  <a:gdLst>
                    <a:gd name="T0" fmla="*/ 23 w 29"/>
                    <a:gd name="T1" fmla="*/ 0 h 43"/>
                    <a:gd name="T2" fmla="*/ 17 w 29"/>
                    <a:gd name="T3" fmla="*/ 0 h 43"/>
                    <a:gd name="T4" fmla="*/ 0 w 29"/>
                    <a:gd name="T5" fmla="*/ 43 h 43"/>
                    <a:gd name="T6" fmla="*/ 6 w 29"/>
                    <a:gd name="T7" fmla="*/ 43 h 43"/>
                    <a:gd name="T8" fmla="*/ 11 w 29"/>
                    <a:gd name="T9" fmla="*/ 30 h 43"/>
                    <a:gd name="T10" fmla="*/ 29 w 29"/>
                    <a:gd name="T11" fmla="*/ 30 h 43"/>
                    <a:gd name="T12" fmla="*/ 13 w 29"/>
                    <a:gd name="T13" fmla="*/ 26 h 43"/>
                    <a:gd name="T14" fmla="*/ 17 w 29"/>
                    <a:gd name="T15" fmla="*/ 13 h 43"/>
                    <a:gd name="T16" fmla="*/ 18 w 29"/>
                    <a:gd name="T17" fmla="*/ 10 h 43"/>
                    <a:gd name="T18" fmla="*/ 20 w 29"/>
                    <a:gd name="T19" fmla="*/ 5 h 43"/>
                    <a:gd name="T20" fmla="*/ 20 w 29"/>
                    <a:gd name="T21" fmla="*/ 5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7" y="0"/>
                      </a:lnTo>
                      <a:lnTo>
                        <a:pt x="0" y="43"/>
                      </a:lnTo>
                      <a:lnTo>
                        <a:pt x="6" y="43"/>
                      </a:lnTo>
                      <a:lnTo>
                        <a:pt x="11" y="30"/>
                      </a:lnTo>
                      <a:lnTo>
                        <a:pt x="29" y="30"/>
                      </a:lnTo>
                      <a:lnTo>
                        <a:pt x="13" y="26"/>
                      </a:lnTo>
                      <a:lnTo>
                        <a:pt x="17" y="13"/>
                      </a:lnTo>
                      <a:lnTo>
                        <a:pt x="18" y="10"/>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89" name="Freeform 4711"/>
                <p:cNvSpPr>
                  <a:spLocks/>
                </p:cNvSpPr>
                <p:nvPr/>
              </p:nvSpPr>
              <p:spPr bwMode="auto">
                <a:xfrm>
                  <a:off x="3186" y="2357"/>
                  <a:ext cx="5" cy="7"/>
                </a:xfrm>
                <a:custGeom>
                  <a:avLst/>
                  <a:gdLst>
                    <a:gd name="T0" fmla="*/ 10 w 28"/>
                    <a:gd name="T1" fmla="*/ 0 h 43"/>
                    <a:gd name="T2" fmla="*/ 7 w 28"/>
                    <a:gd name="T3" fmla="*/ 5 h 43"/>
                    <a:gd name="T4" fmla="*/ 8 w 28"/>
                    <a:gd name="T5" fmla="*/ 10 h 43"/>
                    <a:gd name="T6" fmla="*/ 9 w 28"/>
                    <a:gd name="T7" fmla="*/ 12 h 43"/>
                    <a:gd name="T8" fmla="*/ 12 w 28"/>
                    <a:gd name="T9" fmla="*/ 17 h 43"/>
                    <a:gd name="T10" fmla="*/ 15 w 28"/>
                    <a:gd name="T11" fmla="*/ 26 h 43"/>
                    <a:gd name="T12" fmla="*/ 0 w 28"/>
                    <a:gd name="T13" fmla="*/ 26 h 43"/>
                    <a:gd name="T14" fmla="*/ 16 w 28"/>
                    <a:gd name="T15" fmla="*/ 30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5"/>
                      </a:lnTo>
                      <a:lnTo>
                        <a:pt x="8" y="10"/>
                      </a:lnTo>
                      <a:lnTo>
                        <a:pt x="9" y="12"/>
                      </a:lnTo>
                      <a:lnTo>
                        <a:pt x="12" y="17"/>
                      </a:lnTo>
                      <a:lnTo>
                        <a:pt x="15" y="26"/>
                      </a:lnTo>
                      <a:lnTo>
                        <a:pt x="0" y="26"/>
                      </a:lnTo>
                      <a:lnTo>
                        <a:pt x="16" y="30"/>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0" name="Line 4712"/>
                <p:cNvSpPr>
                  <a:spLocks noChangeShapeType="1"/>
                </p:cNvSpPr>
                <p:nvPr/>
              </p:nvSpPr>
              <p:spPr bwMode="auto">
                <a:xfrm>
                  <a:off x="2718" y="235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1" name="Line 4713"/>
                <p:cNvSpPr>
                  <a:spLocks noChangeShapeType="1"/>
                </p:cNvSpPr>
                <p:nvPr/>
              </p:nvSpPr>
              <p:spPr bwMode="auto">
                <a:xfrm flipH="1" flipV="1">
                  <a:off x="2723" y="2370"/>
                  <a:ext cx="6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2" name="Freeform 4714"/>
                <p:cNvSpPr>
                  <a:spLocks/>
                </p:cNvSpPr>
                <p:nvPr/>
              </p:nvSpPr>
              <p:spPr bwMode="auto">
                <a:xfrm>
                  <a:off x="2718" y="2370"/>
                  <a:ext cx="5" cy="4"/>
                </a:xfrm>
                <a:custGeom>
                  <a:avLst/>
                  <a:gdLst>
                    <a:gd name="T0" fmla="*/ 0 w 30"/>
                    <a:gd name="T1" fmla="*/ 25 h 25"/>
                    <a:gd name="T2" fmla="*/ 5 w 30"/>
                    <a:gd name="T3" fmla="*/ 13 h 25"/>
                    <a:gd name="T4" fmla="*/ 15 w 30"/>
                    <a:gd name="T5" fmla="*/ 6 h 25"/>
                    <a:gd name="T6" fmla="*/ 30 w 30"/>
                    <a:gd name="T7" fmla="*/ 0 h 25"/>
                  </a:gdLst>
                  <a:ahLst/>
                  <a:cxnLst>
                    <a:cxn ang="0">
                      <a:pos x="T0" y="T1"/>
                    </a:cxn>
                    <a:cxn ang="0">
                      <a:pos x="T2" y="T3"/>
                    </a:cxn>
                    <a:cxn ang="0">
                      <a:pos x="T4" y="T5"/>
                    </a:cxn>
                    <a:cxn ang="0">
                      <a:pos x="T6" y="T7"/>
                    </a:cxn>
                  </a:cxnLst>
                  <a:rect l="0" t="0" r="r" b="b"/>
                  <a:pathLst>
                    <a:path w="30" h="25">
                      <a:moveTo>
                        <a:pt x="0" y="25"/>
                      </a:moveTo>
                      <a:lnTo>
                        <a:pt x="5" y="13"/>
                      </a:lnTo>
                      <a:lnTo>
                        <a:pt x="15" y="6"/>
                      </a:lnTo>
                      <a:lnTo>
                        <a:pt x="3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3" name="Freeform 4715"/>
                <p:cNvSpPr>
                  <a:spLocks/>
                </p:cNvSpPr>
                <p:nvPr/>
              </p:nvSpPr>
              <p:spPr bwMode="auto">
                <a:xfrm>
                  <a:off x="2799" y="2278"/>
                  <a:ext cx="6" cy="42"/>
                </a:xfrm>
                <a:custGeom>
                  <a:avLst/>
                  <a:gdLst>
                    <a:gd name="T0" fmla="*/ 36 w 36"/>
                    <a:gd name="T1" fmla="*/ 253 h 253"/>
                    <a:gd name="T2" fmla="*/ 33 w 36"/>
                    <a:gd name="T3" fmla="*/ 238 h 253"/>
                    <a:gd name="T4" fmla="*/ 33 w 36"/>
                    <a:gd name="T5" fmla="*/ 231 h 253"/>
                    <a:gd name="T6" fmla="*/ 30 w 36"/>
                    <a:gd name="T7" fmla="*/ 220 h 253"/>
                    <a:gd name="T8" fmla="*/ 27 w 36"/>
                    <a:gd name="T9" fmla="*/ 205 h 253"/>
                    <a:gd name="T10" fmla="*/ 26 w 36"/>
                    <a:gd name="T11" fmla="*/ 190 h 253"/>
                    <a:gd name="T12" fmla="*/ 24 w 36"/>
                    <a:gd name="T13" fmla="*/ 173 h 253"/>
                    <a:gd name="T14" fmla="*/ 25 w 36"/>
                    <a:gd name="T15" fmla="*/ 163 h 253"/>
                    <a:gd name="T16" fmla="*/ 21 w 36"/>
                    <a:gd name="T17" fmla="*/ 153 h 253"/>
                    <a:gd name="T18" fmla="*/ 21 w 36"/>
                    <a:gd name="T19" fmla="*/ 149 h 253"/>
                    <a:gd name="T20" fmla="*/ 20 w 36"/>
                    <a:gd name="T21" fmla="*/ 143 h 253"/>
                    <a:gd name="T22" fmla="*/ 20 w 36"/>
                    <a:gd name="T23" fmla="*/ 136 h 253"/>
                    <a:gd name="T24" fmla="*/ 16 w 36"/>
                    <a:gd name="T25" fmla="*/ 127 h 253"/>
                    <a:gd name="T26" fmla="*/ 15 w 36"/>
                    <a:gd name="T27" fmla="*/ 123 h 253"/>
                    <a:gd name="T28" fmla="*/ 13 w 36"/>
                    <a:gd name="T29" fmla="*/ 114 h 253"/>
                    <a:gd name="T30" fmla="*/ 12 w 36"/>
                    <a:gd name="T31" fmla="*/ 108 h 253"/>
                    <a:gd name="T32" fmla="*/ 11 w 36"/>
                    <a:gd name="T33" fmla="*/ 95 h 253"/>
                    <a:gd name="T34" fmla="*/ 10 w 36"/>
                    <a:gd name="T35" fmla="*/ 91 h 253"/>
                    <a:gd name="T36" fmla="*/ 5 w 36"/>
                    <a:gd name="T37" fmla="*/ 79 h 253"/>
                    <a:gd name="T38" fmla="*/ 1 w 36"/>
                    <a:gd name="T39" fmla="*/ 62 h 253"/>
                    <a:gd name="T40" fmla="*/ 0 w 36"/>
                    <a:gd name="T41" fmla="*/ 42 h 253"/>
                    <a:gd name="T42" fmla="*/ 0 w 36"/>
                    <a:gd name="T43"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253">
                      <a:moveTo>
                        <a:pt x="36" y="253"/>
                      </a:moveTo>
                      <a:lnTo>
                        <a:pt x="33" y="238"/>
                      </a:lnTo>
                      <a:lnTo>
                        <a:pt x="33" y="231"/>
                      </a:lnTo>
                      <a:lnTo>
                        <a:pt x="30" y="220"/>
                      </a:lnTo>
                      <a:lnTo>
                        <a:pt x="27" y="205"/>
                      </a:lnTo>
                      <a:lnTo>
                        <a:pt x="26" y="190"/>
                      </a:lnTo>
                      <a:lnTo>
                        <a:pt x="24" y="173"/>
                      </a:lnTo>
                      <a:lnTo>
                        <a:pt x="25" y="163"/>
                      </a:lnTo>
                      <a:lnTo>
                        <a:pt x="21" y="153"/>
                      </a:lnTo>
                      <a:lnTo>
                        <a:pt x="21" y="149"/>
                      </a:lnTo>
                      <a:lnTo>
                        <a:pt x="20" y="143"/>
                      </a:lnTo>
                      <a:lnTo>
                        <a:pt x="20" y="136"/>
                      </a:lnTo>
                      <a:lnTo>
                        <a:pt x="16" y="127"/>
                      </a:lnTo>
                      <a:lnTo>
                        <a:pt x="15" y="123"/>
                      </a:lnTo>
                      <a:lnTo>
                        <a:pt x="13" y="114"/>
                      </a:lnTo>
                      <a:lnTo>
                        <a:pt x="12" y="108"/>
                      </a:lnTo>
                      <a:lnTo>
                        <a:pt x="11" y="95"/>
                      </a:lnTo>
                      <a:lnTo>
                        <a:pt x="10" y="91"/>
                      </a:lnTo>
                      <a:lnTo>
                        <a:pt x="5" y="79"/>
                      </a:lnTo>
                      <a:lnTo>
                        <a:pt x="1" y="62"/>
                      </a:lnTo>
                      <a:lnTo>
                        <a:pt x="0" y="4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4" name="Freeform 4716"/>
                <p:cNvSpPr>
                  <a:spLocks/>
                </p:cNvSpPr>
                <p:nvPr/>
              </p:nvSpPr>
              <p:spPr bwMode="auto">
                <a:xfrm>
                  <a:off x="2786" y="2284"/>
                  <a:ext cx="4" cy="36"/>
                </a:xfrm>
                <a:custGeom>
                  <a:avLst/>
                  <a:gdLst>
                    <a:gd name="T0" fmla="*/ 27 w 27"/>
                    <a:gd name="T1" fmla="*/ 216 h 216"/>
                    <a:gd name="T2" fmla="*/ 27 w 27"/>
                    <a:gd name="T3" fmla="*/ 202 h 216"/>
                    <a:gd name="T4" fmla="*/ 27 w 27"/>
                    <a:gd name="T5" fmla="*/ 188 h 216"/>
                    <a:gd name="T6" fmla="*/ 27 w 27"/>
                    <a:gd name="T7" fmla="*/ 169 h 216"/>
                    <a:gd name="T8" fmla="*/ 27 w 27"/>
                    <a:gd name="T9" fmla="*/ 156 h 216"/>
                    <a:gd name="T10" fmla="*/ 27 w 27"/>
                    <a:gd name="T11" fmla="*/ 138 h 216"/>
                    <a:gd name="T12" fmla="*/ 26 w 27"/>
                    <a:gd name="T13" fmla="*/ 115 h 216"/>
                    <a:gd name="T14" fmla="*/ 25 w 27"/>
                    <a:gd name="T15" fmla="*/ 100 h 216"/>
                    <a:gd name="T16" fmla="*/ 16 w 27"/>
                    <a:gd name="T17" fmla="*/ 83 h 216"/>
                    <a:gd name="T18" fmla="*/ 16 w 27"/>
                    <a:gd name="T19" fmla="*/ 80 h 216"/>
                    <a:gd name="T20" fmla="*/ 16 w 27"/>
                    <a:gd name="T21" fmla="*/ 83 h 216"/>
                    <a:gd name="T22" fmla="*/ 16 w 27"/>
                    <a:gd name="T23" fmla="*/ 71 h 216"/>
                    <a:gd name="T24" fmla="*/ 11 w 27"/>
                    <a:gd name="T25" fmla="*/ 49 h 216"/>
                    <a:gd name="T26" fmla="*/ 11 w 27"/>
                    <a:gd name="T27" fmla="*/ 44 h 216"/>
                    <a:gd name="T28" fmla="*/ 11 w 27"/>
                    <a:gd name="T29" fmla="*/ 25 h 216"/>
                    <a:gd name="T30" fmla="*/ 9 w 27"/>
                    <a:gd name="T31" fmla="*/ 23 h 216"/>
                    <a:gd name="T32" fmla="*/ 0 w 27"/>
                    <a:gd name="T33"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16">
                      <a:moveTo>
                        <a:pt x="27" y="216"/>
                      </a:moveTo>
                      <a:lnTo>
                        <a:pt x="27" y="202"/>
                      </a:lnTo>
                      <a:lnTo>
                        <a:pt x="27" y="188"/>
                      </a:lnTo>
                      <a:lnTo>
                        <a:pt x="27" y="169"/>
                      </a:lnTo>
                      <a:lnTo>
                        <a:pt x="27" y="156"/>
                      </a:lnTo>
                      <a:lnTo>
                        <a:pt x="27" y="138"/>
                      </a:lnTo>
                      <a:lnTo>
                        <a:pt x="26" y="115"/>
                      </a:lnTo>
                      <a:lnTo>
                        <a:pt x="25" y="100"/>
                      </a:lnTo>
                      <a:lnTo>
                        <a:pt x="16" y="83"/>
                      </a:lnTo>
                      <a:lnTo>
                        <a:pt x="16" y="80"/>
                      </a:lnTo>
                      <a:lnTo>
                        <a:pt x="16" y="83"/>
                      </a:lnTo>
                      <a:lnTo>
                        <a:pt x="16" y="71"/>
                      </a:lnTo>
                      <a:lnTo>
                        <a:pt x="11" y="49"/>
                      </a:lnTo>
                      <a:lnTo>
                        <a:pt x="11" y="44"/>
                      </a:lnTo>
                      <a:lnTo>
                        <a:pt x="11" y="25"/>
                      </a:lnTo>
                      <a:lnTo>
                        <a:pt x="9" y="2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5" name="Line 4717"/>
                <p:cNvSpPr>
                  <a:spLocks noChangeShapeType="1"/>
                </p:cNvSpPr>
                <p:nvPr/>
              </p:nvSpPr>
              <p:spPr bwMode="auto">
                <a:xfrm flipV="1">
                  <a:off x="2790" y="2320"/>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6" name="Line 4718"/>
                <p:cNvSpPr>
                  <a:spLocks noChangeShapeType="1"/>
                </p:cNvSpPr>
                <p:nvPr/>
              </p:nvSpPr>
              <p:spPr bwMode="auto">
                <a:xfrm flipH="1">
                  <a:off x="2804" y="2320"/>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7" name="Line 4719"/>
                <p:cNvSpPr>
                  <a:spLocks noChangeShapeType="1"/>
                </p:cNvSpPr>
                <p:nvPr/>
              </p:nvSpPr>
              <p:spPr bwMode="auto">
                <a:xfrm>
                  <a:off x="2719" y="2165"/>
                  <a:ext cx="12"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8" name="Line 4720"/>
                <p:cNvSpPr>
                  <a:spLocks noChangeShapeType="1"/>
                </p:cNvSpPr>
                <p:nvPr/>
              </p:nvSpPr>
              <p:spPr bwMode="auto">
                <a:xfrm>
                  <a:off x="2709" y="2174"/>
                  <a:ext cx="14"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99" name="Line 4721"/>
                <p:cNvSpPr>
                  <a:spLocks noChangeShapeType="1"/>
                </p:cNvSpPr>
                <p:nvPr/>
              </p:nvSpPr>
              <p:spPr bwMode="auto">
                <a:xfrm flipH="1">
                  <a:off x="2890"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0" name="Line 4722"/>
                <p:cNvSpPr>
                  <a:spLocks noChangeShapeType="1"/>
                </p:cNvSpPr>
                <p:nvPr/>
              </p:nvSpPr>
              <p:spPr bwMode="auto">
                <a:xfrm flipV="1">
                  <a:off x="2876" y="219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1" name="Line 4723"/>
                <p:cNvSpPr>
                  <a:spLocks noChangeShapeType="1"/>
                </p:cNvSpPr>
                <p:nvPr/>
              </p:nvSpPr>
              <p:spPr bwMode="auto">
                <a:xfrm flipH="1">
                  <a:off x="2890"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2" name="Line 4724"/>
                <p:cNvSpPr>
                  <a:spLocks noChangeShapeType="1"/>
                </p:cNvSpPr>
                <p:nvPr/>
              </p:nvSpPr>
              <p:spPr bwMode="auto">
                <a:xfrm flipV="1">
                  <a:off x="2875" y="2285"/>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3" name="Line 4725"/>
                <p:cNvSpPr>
                  <a:spLocks noChangeShapeType="1"/>
                </p:cNvSpPr>
                <p:nvPr/>
              </p:nvSpPr>
              <p:spPr bwMode="auto">
                <a:xfrm>
                  <a:off x="2839" y="2185"/>
                  <a:ext cx="3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4" name="Line 4726"/>
                <p:cNvSpPr>
                  <a:spLocks noChangeShapeType="1"/>
                </p:cNvSpPr>
                <p:nvPr/>
              </p:nvSpPr>
              <p:spPr bwMode="auto">
                <a:xfrm flipH="1">
                  <a:off x="2836" y="2199"/>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5" name="Line 4727"/>
                <p:cNvSpPr>
                  <a:spLocks noChangeShapeType="1"/>
                </p:cNvSpPr>
                <p:nvPr/>
              </p:nvSpPr>
              <p:spPr bwMode="auto">
                <a:xfrm flipH="1" flipV="1">
                  <a:off x="2719" y="2088"/>
                  <a:ext cx="15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6" name="Freeform 4728"/>
                <p:cNvSpPr>
                  <a:spLocks/>
                </p:cNvSpPr>
                <p:nvPr/>
              </p:nvSpPr>
              <p:spPr bwMode="auto">
                <a:xfrm>
                  <a:off x="3073" y="2131"/>
                  <a:ext cx="4" cy="3"/>
                </a:xfrm>
                <a:custGeom>
                  <a:avLst/>
                  <a:gdLst>
                    <a:gd name="T0" fmla="*/ 22 w 27"/>
                    <a:gd name="T1" fmla="*/ 0 h 19"/>
                    <a:gd name="T2" fmla="*/ 11 w 27"/>
                    <a:gd name="T3" fmla="*/ 2 h 19"/>
                    <a:gd name="T4" fmla="*/ 17 w 27"/>
                    <a:gd name="T5" fmla="*/ 3 h 19"/>
                    <a:gd name="T6" fmla="*/ 20 w 27"/>
                    <a:gd name="T7" fmla="*/ 5 h 19"/>
                    <a:gd name="T8" fmla="*/ 21 w 27"/>
                    <a:gd name="T9" fmla="*/ 9 h 19"/>
                    <a:gd name="T10" fmla="*/ 20 w 27"/>
                    <a:gd name="T11" fmla="*/ 14 h 19"/>
                    <a:gd name="T12" fmla="*/ 17 w 27"/>
                    <a:gd name="T13" fmla="*/ 17 h 19"/>
                    <a:gd name="T14" fmla="*/ 11 w 27"/>
                    <a:gd name="T15" fmla="*/ 18 h 19"/>
                    <a:gd name="T16" fmla="*/ 0 w 27"/>
                    <a:gd name="T17" fmla="*/ 18 h 19"/>
                    <a:gd name="T18" fmla="*/ 23 w 27"/>
                    <a:gd name="T19" fmla="*/ 19 h 19"/>
                    <a:gd name="T20" fmla="*/ 26 w 27"/>
                    <a:gd name="T21" fmla="*/ 15 h 19"/>
                    <a:gd name="T22" fmla="*/ 27 w 27"/>
                    <a:gd name="T23" fmla="*/ 9 h 19"/>
                    <a:gd name="T24" fmla="*/ 27 w 27"/>
                    <a:gd name="T25" fmla="*/ 9 h 19"/>
                    <a:gd name="T26" fmla="*/ 26 w 27"/>
                    <a:gd name="T27" fmla="*/ 4 h 19"/>
                    <a:gd name="T28" fmla="*/ 22 w 2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9">
                      <a:moveTo>
                        <a:pt x="22" y="0"/>
                      </a:moveTo>
                      <a:lnTo>
                        <a:pt x="11" y="2"/>
                      </a:lnTo>
                      <a:lnTo>
                        <a:pt x="17" y="3"/>
                      </a:lnTo>
                      <a:lnTo>
                        <a:pt x="20" y="5"/>
                      </a:lnTo>
                      <a:lnTo>
                        <a:pt x="21" y="9"/>
                      </a:lnTo>
                      <a:lnTo>
                        <a:pt x="20" y="14"/>
                      </a:lnTo>
                      <a:lnTo>
                        <a:pt x="17" y="17"/>
                      </a:lnTo>
                      <a:lnTo>
                        <a:pt x="11" y="18"/>
                      </a:lnTo>
                      <a:lnTo>
                        <a:pt x="0" y="18"/>
                      </a:lnTo>
                      <a:lnTo>
                        <a:pt x="23" y="19"/>
                      </a:lnTo>
                      <a:lnTo>
                        <a:pt x="26" y="15"/>
                      </a:lnTo>
                      <a:lnTo>
                        <a:pt x="27" y="9"/>
                      </a:lnTo>
                      <a:lnTo>
                        <a:pt x="27" y="9"/>
                      </a:lnTo>
                      <a:lnTo>
                        <a:pt x="26"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7" name="Freeform 4729"/>
                <p:cNvSpPr>
                  <a:spLocks/>
                </p:cNvSpPr>
                <p:nvPr/>
              </p:nvSpPr>
              <p:spPr bwMode="auto">
                <a:xfrm>
                  <a:off x="3072" y="2130"/>
                  <a:ext cx="5" cy="8"/>
                </a:xfrm>
                <a:custGeom>
                  <a:avLst/>
                  <a:gdLst>
                    <a:gd name="T0" fmla="*/ 16 w 28"/>
                    <a:gd name="T1" fmla="*/ 0 h 43"/>
                    <a:gd name="T2" fmla="*/ 0 w 28"/>
                    <a:gd name="T3" fmla="*/ 0 h 43"/>
                    <a:gd name="T4" fmla="*/ 0 w 28"/>
                    <a:gd name="T5" fmla="*/ 43 h 43"/>
                    <a:gd name="T6" fmla="*/ 5 w 28"/>
                    <a:gd name="T7" fmla="*/ 43 h 43"/>
                    <a:gd name="T8" fmla="*/ 5 w 28"/>
                    <a:gd name="T9" fmla="*/ 25 h 43"/>
                    <a:gd name="T10" fmla="*/ 16 w 28"/>
                    <a:gd name="T11" fmla="*/ 25 h 43"/>
                    <a:gd name="T12" fmla="*/ 18 w 28"/>
                    <a:gd name="T13" fmla="*/ 25 h 43"/>
                    <a:gd name="T14" fmla="*/ 24 w 28"/>
                    <a:gd name="T15" fmla="*/ 24 h 43"/>
                    <a:gd name="T16" fmla="*/ 28 w 28"/>
                    <a:gd name="T17" fmla="*/ 22 h 43"/>
                    <a:gd name="T18" fmla="*/ 5 w 28"/>
                    <a:gd name="T19" fmla="*/ 21 h 43"/>
                    <a:gd name="T20" fmla="*/ 5 w 28"/>
                    <a:gd name="T21" fmla="*/ 5 h 43"/>
                    <a:gd name="T22" fmla="*/ 16 w 28"/>
                    <a:gd name="T23" fmla="*/ 5 h 43"/>
                    <a:gd name="T24" fmla="*/ 27 w 28"/>
                    <a:gd name="T25" fmla="*/ 3 h 43"/>
                    <a:gd name="T26" fmla="*/ 22 w 28"/>
                    <a:gd name="T27" fmla="*/ 1 h 43"/>
                    <a:gd name="T28" fmla="*/ 21 w 28"/>
                    <a:gd name="T29" fmla="*/ 1 h 43"/>
                    <a:gd name="T30" fmla="*/ 16 w 28"/>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3">
                      <a:moveTo>
                        <a:pt x="16" y="0"/>
                      </a:moveTo>
                      <a:lnTo>
                        <a:pt x="0" y="0"/>
                      </a:lnTo>
                      <a:lnTo>
                        <a:pt x="0" y="43"/>
                      </a:lnTo>
                      <a:lnTo>
                        <a:pt x="5" y="43"/>
                      </a:lnTo>
                      <a:lnTo>
                        <a:pt x="5" y="25"/>
                      </a:lnTo>
                      <a:lnTo>
                        <a:pt x="16" y="25"/>
                      </a:lnTo>
                      <a:lnTo>
                        <a:pt x="18" y="25"/>
                      </a:lnTo>
                      <a:lnTo>
                        <a:pt x="24" y="24"/>
                      </a:lnTo>
                      <a:lnTo>
                        <a:pt x="28" y="22"/>
                      </a:lnTo>
                      <a:lnTo>
                        <a:pt x="5" y="21"/>
                      </a:lnTo>
                      <a:lnTo>
                        <a:pt x="5" y="5"/>
                      </a:lnTo>
                      <a:lnTo>
                        <a:pt x="16" y="5"/>
                      </a:lnTo>
                      <a:lnTo>
                        <a:pt x="27" y="3"/>
                      </a:lnTo>
                      <a:lnTo>
                        <a:pt x="22" y="1"/>
                      </a:lnTo>
                      <a:lnTo>
                        <a:pt x="21"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8" name="Freeform 4730"/>
                <p:cNvSpPr>
                  <a:spLocks/>
                </p:cNvSpPr>
                <p:nvPr/>
              </p:nvSpPr>
              <p:spPr bwMode="auto">
                <a:xfrm>
                  <a:off x="3078" y="2136"/>
                  <a:ext cx="3" cy="2"/>
                </a:xfrm>
                <a:custGeom>
                  <a:avLst/>
                  <a:gdLst>
                    <a:gd name="T0" fmla="*/ 5 w 21"/>
                    <a:gd name="T1" fmla="*/ 0 h 13"/>
                    <a:gd name="T2" fmla="*/ 0 w 21"/>
                    <a:gd name="T3" fmla="*/ 0 h 13"/>
                    <a:gd name="T4" fmla="*/ 1 w 21"/>
                    <a:gd name="T5" fmla="*/ 6 h 13"/>
                    <a:gd name="T6" fmla="*/ 3 w 21"/>
                    <a:gd name="T7" fmla="*/ 10 h 13"/>
                    <a:gd name="T8" fmla="*/ 6 w 21"/>
                    <a:gd name="T9" fmla="*/ 12 h 13"/>
                    <a:gd name="T10" fmla="*/ 12 w 21"/>
                    <a:gd name="T11" fmla="*/ 13 h 13"/>
                    <a:gd name="T12" fmla="*/ 16 w 21"/>
                    <a:gd name="T13" fmla="*/ 13 h 13"/>
                    <a:gd name="T14" fmla="*/ 20 w 21"/>
                    <a:gd name="T15" fmla="*/ 10 h 13"/>
                    <a:gd name="T16" fmla="*/ 21 w 21"/>
                    <a:gd name="T17" fmla="*/ 10 h 13"/>
                    <a:gd name="T18" fmla="*/ 12 w 21"/>
                    <a:gd name="T19" fmla="*/ 9 h 13"/>
                    <a:gd name="T20" fmla="*/ 7 w 21"/>
                    <a:gd name="T21" fmla="*/ 7 h 13"/>
                    <a:gd name="T22" fmla="*/ 6 w 21"/>
                    <a:gd name="T23" fmla="*/ 6 h 13"/>
                    <a:gd name="T24" fmla="*/ 5 w 21"/>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13">
                      <a:moveTo>
                        <a:pt x="5" y="0"/>
                      </a:moveTo>
                      <a:lnTo>
                        <a:pt x="0" y="0"/>
                      </a:lnTo>
                      <a:lnTo>
                        <a:pt x="1" y="6"/>
                      </a:lnTo>
                      <a:lnTo>
                        <a:pt x="3" y="10"/>
                      </a:lnTo>
                      <a:lnTo>
                        <a:pt x="6" y="12"/>
                      </a:lnTo>
                      <a:lnTo>
                        <a:pt x="12" y="13"/>
                      </a:lnTo>
                      <a:lnTo>
                        <a:pt x="16" y="13"/>
                      </a:lnTo>
                      <a:lnTo>
                        <a:pt x="20" y="10"/>
                      </a:lnTo>
                      <a:lnTo>
                        <a:pt x="21" y="10"/>
                      </a:lnTo>
                      <a:lnTo>
                        <a:pt x="12" y="9"/>
                      </a:lnTo>
                      <a:lnTo>
                        <a:pt x="7" y="7"/>
                      </a:lnTo>
                      <a:lnTo>
                        <a:pt x="6"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09" name="Freeform 4731"/>
                <p:cNvSpPr>
                  <a:spLocks/>
                </p:cNvSpPr>
                <p:nvPr/>
              </p:nvSpPr>
              <p:spPr bwMode="auto">
                <a:xfrm>
                  <a:off x="3080" y="2131"/>
                  <a:ext cx="2" cy="6"/>
                </a:xfrm>
                <a:custGeom>
                  <a:avLst/>
                  <a:gdLst>
                    <a:gd name="T0" fmla="*/ 11 w 11"/>
                    <a:gd name="T1" fmla="*/ 0 h 39"/>
                    <a:gd name="T2" fmla="*/ 6 w 11"/>
                    <a:gd name="T3" fmla="*/ 0 h 39"/>
                    <a:gd name="T4" fmla="*/ 6 w 11"/>
                    <a:gd name="T5" fmla="*/ 28 h 39"/>
                    <a:gd name="T6" fmla="*/ 6 w 11"/>
                    <a:gd name="T7" fmla="*/ 33 h 39"/>
                    <a:gd name="T8" fmla="*/ 4 w 11"/>
                    <a:gd name="T9" fmla="*/ 36 h 39"/>
                    <a:gd name="T10" fmla="*/ 0 w 11"/>
                    <a:gd name="T11" fmla="*/ 38 h 39"/>
                    <a:gd name="T12" fmla="*/ 9 w 11"/>
                    <a:gd name="T13" fmla="*/ 39 h 39"/>
                    <a:gd name="T14" fmla="*/ 11 w 11"/>
                    <a:gd name="T15" fmla="*/ 35 h 39"/>
                    <a:gd name="T16" fmla="*/ 11 w 11"/>
                    <a:gd name="T17" fmla="*/ 28 h 39"/>
                    <a:gd name="T18" fmla="*/ 11 w 11"/>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9">
                      <a:moveTo>
                        <a:pt x="11" y="0"/>
                      </a:moveTo>
                      <a:lnTo>
                        <a:pt x="6" y="0"/>
                      </a:lnTo>
                      <a:lnTo>
                        <a:pt x="6" y="28"/>
                      </a:lnTo>
                      <a:lnTo>
                        <a:pt x="6" y="33"/>
                      </a:lnTo>
                      <a:lnTo>
                        <a:pt x="4" y="36"/>
                      </a:lnTo>
                      <a:lnTo>
                        <a:pt x="0" y="38"/>
                      </a:lnTo>
                      <a:lnTo>
                        <a:pt x="9" y="39"/>
                      </a:lnTo>
                      <a:lnTo>
                        <a:pt x="11" y="35"/>
                      </a:lnTo>
                      <a:lnTo>
                        <a:pt x="11" y="2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0" name="Freeform 4732"/>
                <p:cNvSpPr>
                  <a:spLocks/>
                </p:cNvSpPr>
                <p:nvPr/>
              </p:nvSpPr>
              <p:spPr bwMode="auto">
                <a:xfrm>
                  <a:off x="3083" y="2131"/>
                  <a:ext cx="6" cy="7"/>
                </a:xfrm>
                <a:custGeom>
                  <a:avLst/>
                  <a:gdLst>
                    <a:gd name="T0" fmla="*/ 32 w 32"/>
                    <a:gd name="T1" fmla="*/ 0 h 42"/>
                    <a:gd name="T2" fmla="*/ 0 w 32"/>
                    <a:gd name="T3" fmla="*/ 0 h 42"/>
                    <a:gd name="T4" fmla="*/ 0 w 32"/>
                    <a:gd name="T5" fmla="*/ 42 h 42"/>
                    <a:gd name="T6" fmla="*/ 32 w 32"/>
                    <a:gd name="T7" fmla="*/ 42 h 42"/>
                    <a:gd name="T8" fmla="*/ 32 w 32"/>
                    <a:gd name="T9" fmla="*/ 37 h 42"/>
                    <a:gd name="T10" fmla="*/ 6 w 32"/>
                    <a:gd name="T11" fmla="*/ 37 h 42"/>
                    <a:gd name="T12" fmla="*/ 6 w 32"/>
                    <a:gd name="T13" fmla="*/ 22 h 42"/>
                    <a:gd name="T14" fmla="*/ 30 w 32"/>
                    <a:gd name="T15" fmla="*/ 22 h 42"/>
                    <a:gd name="T16" fmla="*/ 30 w 32"/>
                    <a:gd name="T17" fmla="*/ 18 h 42"/>
                    <a:gd name="T18" fmla="*/ 6 w 32"/>
                    <a:gd name="T19" fmla="*/ 18 h 42"/>
                    <a:gd name="T20" fmla="*/ 6 w 32"/>
                    <a:gd name="T21" fmla="*/ 4 h 42"/>
                    <a:gd name="T22" fmla="*/ 32 w 32"/>
                    <a:gd name="T23" fmla="*/ 4 h 42"/>
                    <a:gd name="T24" fmla="*/ 32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2" y="0"/>
                      </a:moveTo>
                      <a:lnTo>
                        <a:pt x="0" y="0"/>
                      </a:lnTo>
                      <a:lnTo>
                        <a:pt x="0" y="42"/>
                      </a:lnTo>
                      <a:lnTo>
                        <a:pt x="32" y="42"/>
                      </a:lnTo>
                      <a:lnTo>
                        <a:pt x="32" y="37"/>
                      </a:lnTo>
                      <a:lnTo>
                        <a:pt x="6" y="37"/>
                      </a:lnTo>
                      <a:lnTo>
                        <a:pt x="6" y="22"/>
                      </a:lnTo>
                      <a:lnTo>
                        <a:pt x="30" y="22"/>
                      </a:lnTo>
                      <a:lnTo>
                        <a:pt x="30" y="18"/>
                      </a:lnTo>
                      <a:lnTo>
                        <a:pt x="6" y="18"/>
                      </a:lnTo>
                      <a:lnTo>
                        <a:pt x="6" y="4"/>
                      </a:lnTo>
                      <a:lnTo>
                        <a:pt x="32" y="4"/>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1" name="Rectangle 4733"/>
                <p:cNvSpPr>
                  <a:spLocks noChangeArrowheads="1"/>
                </p:cNvSpPr>
                <p:nvPr/>
              </p:nvSpPr>
              <p:spPr bwMode="auto">
                <a:xfrm>
                  <a:off x="3090" y="213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2" name="Freeform 4734"/>
                <p:cNvSpPr>
                  <a:spLocks/>
                </p:cNvSpPr>
                <p:nvPr/>
              </p:nvSpPr>
              <p:spPr bwMode="auto">
                <a:xfrm>
                  <a:off x="3098" y="2135"/>
                  <a:ext cx="4" cy="3"/>
                </a:xfrm>
                <a:custGeom>
                  <a:avLst/>
                  <a:gdLst>
                    <a:gd name="T0" fmla="*/ 10 w 25"/>
                    <a:gd name="T1" fmla="*/ 0 h 19"/>
                    <a:gd name="T2" fmla="*/ 0 w 25"/>
                    <a:gd name="T3" fmla="*/ 0 h 19"/>
                    <a:gd name="T4" fmla="*/ 3 w 25"/>
                    <a:gd name="T5" fmla="*/ 1 h 19"/>
                    <a:gd name="T6" fmla="*/ 7 w 25"/>
                    <a:gd name="T7" fmla="*/ 3 h 19"/>
                    <a:gd name="T8" fmla="*/ 10 w 25"/>
                    <a:gd name="T9" fmla="*/ 6 h 19"/>
                    <a:gd name="T10" fmla="*/ 11 w 25"/>
                    <a:gd name="T11" fmla="*/ 9 h 19"/>
                    <a:gd name="T12" fmla="*/ 14 w 25"/>
                    <a:gd name="T13" fmla="*/ 13 h 19"/>
                    <a:gd name="T14" fmla="*/ 18 w 25"/>
                    <a:gd name="T15" fmla="*/ 19 h 19"/>
                    <a:gd name="T16" fmla="*/ 25 w 25"/>
                    <a:gd name="T17" fmla="*/ 19 h 19"/>
                    <a:gd name="T18" fmla="*/ 17 w 25"/>
                    <a:gd name="T19" fmla="*/ 8 h 19"/>
                    <a:gd name="T20" fmla="*/ 14 w 25"/>
                    <a:gd name="T21" fmla="*/ 2 h 19"/>
                    <a:gd name="T22" fmla="*/ 10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10" y="0"/>
                      </a:moveTo>
                      <a:lnTo>
                        <a:pt x="0" y="0"/>
                      </a:lnTo>
                      <a:lnTo>
                        <a:pt x="3" y="1"/>
                      </a:lnTo>
                      <a:lnTo>
                        <a:pt x="7" y="3"/>
                      </a:lnTo>
                      <a:lnTo>
                        <a:pt x="10" y="6"/>
                      </a:lnTo>
                      <a:lnTo>
                        <a:pt x="11" y="9"/>
                      </a:lnTo>
                      <a:lnTo>
                        <a:pt x="14" y="13"/>
                      </a:lnTo>
                      <a:lnTo>
                        <a:pt x="18" y="19"/>
                      </a:lnTo>
                      <a:lnTo>
                        <a:pt x="25" y="19"/>
                      </a:lnTo>
                      <a:lnTo>
                        <a:pt x="17" y="8"/>
                      </a:lnTo>
                      <a:lnTo>
                        <a:pt x="14"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3" name="Freeform 4735"/>
                <p:cNvSpPr>
                  <a:spLocks/>
                </p:cNvSpPr>
                <p:nvPr/>
              </p:nvSpPr>
              <p:spPr bwMode="auto">
                <a:xfrm>
                  <a:off x="3096" y="2131"/>
                  <a:ext cx="5" cy="3"/>
                </a:xfrm>
                <a:custGeom>
                  <a:avLst/>
                  <a:gdLst>
                    <a:gd name="T0" fmla="*/ 24 w 29"/>
                    <a:gd name="T1" fmla="*/ 0 h 17"/>
                    <a:gd name="T2" fmla="*/ 14 w 29"/>
                    <a:gd name="T3" fmla="*/ 2 h 17"/>
                    <a:gd name="T4" fmla="*/ 16 w 29"/>
                    <a:gd name="T5" fmla="*/ 2 h 17"/>
                    <a:gd name="T6" fmla="*/ 21 w 29"/>
                    <a:gd name="T7" fmla="*/ 4 h 17"/>
                    <a:gd name="T8" fmla="*/ 23 w 29"/>
                    <a:gd name="T9" fmla="*/ 9 h 17"/>
                    <a:gd name="T10" fmla="*/ 22 w 29"/>
                    <a:gd name="T11" fmla="*/ 14 h 17"/>
                    <a:gd name="T12" fmla="*/ 18 w 29"/>
                    <a:gd name="T13" fmla="*/ 16 h 17"/>
                    <a:gd name="T14" fmla="*/ 18 w 29"/>
                    <a:gd name="T15" fmla="*/ 16 h 17"/>
                    <a:gd name="T16" fmla="*/ 13 w 29"/>
                    <a:gd name="T17" fmla="*/ 16 h 17"/>
                    <a:gd name="T18" fmla="*/ 0 w 29"/>
                    <a:gd name="T19" fmla="*/ 16 h 17"/>
                    <a:gd name="T20" fmla="*/ 25 w 29"/>
                    <a:gd name="T21" fmla="*/ 17 h 17"/>
                    <a:gd name="T22" fmla="*/ 28 w 29"/>
                    <a:gd name="T23" fmla="*/ 15 h 17"/>
                    <a:gd name="T24" fmla="*/ 29 w 29"/>
                    <a:gd name="T25" fmla="*/ 9 h 17"/>
                    <a:gd name="T26" fmla="*/ 28 w 29"/>
                    <a:gd name="T27" fmla="*/ 4 h 17"/>
                    <a:gd name="T28" fmla="*/ 24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4" y="0"/>
                      </a:moveTo>
                      <a:lnTo>
                        <a:pt x="14" y="2"/>
                      </a:lnTo>
                      <a:lnTo>
                        <a:pt x="16" y="2"/>
                      </a:lnTo>
                      <a:lnTo>
                        <a:pt x="21" y="4"/>
                      </a:lnTo>
                      <a:lnTo>
                        <a:pt x="23" y="9"/>
                      </a:lnTo>
                      <a:lnTo>
                        <a:pt x="22" y="14"/>
                      </a:lnTo>
                      <a:lnTo>
                        <a:pt x="18" y="16"/>
                      </a:lnTo>
                      <a:lnTo>
                        <a:pt x="18" y="16"/>
                      </a:lnTo>
                      <a:lnTo>
                        <a:pt x="13" y="16"/>
                      </a:lnTo>
                      <a:lnTo>
                        <a:pt x="0" y="16"/>
                      </a:lnTo>
                      <a:lnTo>
                        <a:pt x="25" y="17"/>
                      </a:lnTo>
                      <a:lnTo>
                        <a:pt x="28" y="15"/>
                      </a:lnTo>
                      <a:lnTo>
                        <a:pt x="29" y="9"/>
                      </a:lnTo>
                      <a:lnTo>
                        <a:pt x="28"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4" name="Freeform 4736"/>
                <p:cNvSpPr>
                  <a:spLocks/>
                </p:cNvSpPr>
                <p:nvPr/>
              </p:nvSpPr>
              <p:spPr bwMode="auto">
                <a:xfrm>
                  <a:off x="3096" y="2131"/>
                  <a:ext cx="5" cy="7"/>
                </a:xfrm>
                <a:custGeom>
                  <a:avLst/>
                  <a:gdLst>
                    <a:gd name="T0" fmla="*/ 20 w 31"/>
                    <a:gd name="T1" fmla="*/ 0 h 42"/>
                    <a:gd name="T2" fmla="*/ 0 w 31"/>
                    <a:gd name="T3" fmla="*/ 0 h 42"/>
                    <a:gd name="T4" fmla="*/ 0 w 31"/>
                    <a:gd name="T5" fmla="*/ 42 h 42"/>
                    <a:gd name="T6" fmla="*/ 6 w 31"/>
                    <a:gd name="T7" fmla="*/ 42 h 42"/>
                    <a:gd name="T8" fmla="*/ 6 w 31"/>
                    <a:gd name="T9" fmla="*/ 23 h 42"/>
                    <a:gd name="T10" fmla="*/ 13 w 31"/>
                    <a:gd name="T11" fmla="*/ 23 h 42"/>
                    <a:gd name="T12" fmla="*/ 23 w 31"/>
                    <a:gd name="T13" fmla="*/ 23 h 42"/>
                    <a:gd name="T14" fmla="*/ 23 w 31"/>
                    <a:gd name="T15" fmla="*/ 23 h 42"/>
                    <a:gd name="T16" fmla="*/ 27 w 31"/>
                    <a:gd name="T17" fmla="*/ 22 h 42"/>
                    <a:gd name="T18" fmla="*/ 31 w 31"/>
                    <a:gd name="T19" fmla="*/ 19 h 42"/>
                    <a:gd name="T20" fmla="*/ 6 w 31"/>
                    <a:gd name="T21" fmla="*/ 18 h 42"/>
                    <a:gd name="T22" fmla="*/ 6 w 31"/>
                    <a:gd name="T23" fmla="*/ 4 h 42"/>
                    <a:gd name="T24" fmla="*/ 20 w 31"/>
                    <a:gd name="T25" fmla="*/ 4 h 42"/>
                    <a:gd name="T26" fmla="*/ 30 w 31"/>
                    <a:gd name="T27" fmla="*/ 2 h 42"/>
                    <a:gd name="T28" fmla="*/ 26 w 31"/>
                    <a:gd name="T29" fmla="*/ 0 h 42"/>
                    <a:gd name="T30" fmla="*/ 25 w 31"/>
                    <a:gd name="T31" fmla="*/ 0 h 42"/>
                    <a:gd name="T32" fmla="*/ 20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20" y="0"/>
                      </a:moveTo>
                      <a:lnTo>
                        <a:pt x="0" y="0"/>
                      </a:lnTo>
                      <a:lnTo>
                        <a:pt x="0" y="42"/>
                      </a:lnTo>
                      <a:lnTo>
                        <a:pt x="6" y="42"/>
                      </a:lnTo>
                      <a:lnTo>
                        <a:pt x="6" y="23"/>
                      </a:lnTo>
                      <a:lnTo>
                        <a:pt x="13" y="23"/>
                      </a:lnTo>
                      <a:lnTo>
                        <a:pt x="23" y="23"/>
                      </a:lnTo>
                      <a:lnTo>
                        <a:pt x="23" y="23"/>
                      </a:lnTo>
                      <a:lnTo>
                        <a:pt x="27" y="22"/>
                      </a:lnTo>
                      <a:lnTo>
                        <a:pt x="31" y="19"/>
                      </a:lnTo>
                      <a:lnTo>
                        <a:pt x="6" y="18"/>
                      </a:lnTo>
                      <a:lnTo>
                        <a:pt x="6" y="4"/>
                      </a:lnTo>
                      <a:lnTo>
                        <a:pt x="20" y="4"/>
                      </a:lnTo>
                      <a:lnTo>
                        <a:pt x="30" y="2"/>
                      </a:lnTo>
                      <a:lnTo>
                        <a:pt x="26" y="0"/>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5" name="Rectangle 4737"/>
                <p:cNvSpPr>
                  <a:spLocks noChangeArrowheads="1"/>
                </p:cNvSpPr>
                <p:nvPr/>
              </p:nvSpPr>
              <p:spPr bwMode="auto">
                <a:xfrm>
                  <a:off x="3103" y="213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6" name="Freeform 4738"/>
                <p:cNvSpPr>
                  <a:spLocks/>
                </p:cNvSpPr>
                <p:nvPr/>
              </p:nvSpPr>
              <p:spPr bwMode="auto">
                <a:xfrm>
                  <a:off x="3109" y="2131"/>
                  <a:ext cx="5" cy="3"/>
                </a:xfrm>
                <a:custGeom>
                  <a:avLst/>
                  <a:gdLst>
                    <a:gd name="T0" fmla="*/ 22 w 26"/>
                    <a:gd name="T1" fmla="*/ 0 h 19"/>
                    <a:gd name="T2" fmla="*/ 10 w 26"/>
                    <a:gd name="T3" fmla="*/ 3 h 19"/>
                    <a:gd name="T4" fmla="*/ 17 w 26"/>
                    <a:gd name="T5" fmla="*/ 3 h 19"/>
                    <a:gd name="T6" fmla="*/ 20 w 26"/>
                    <a:gd name="T7" fmla="*/ 5 h 19"/>
                    <a:gd name="T8" fmla="*/ 21 w 26"/>
                    <a:gd name="T9" fmla="*/ 10 h 19"/>
                    <a:gd name="T10" fmla="*/ 20 w 26"/>
                    <a:gd name="T11" fmla="*/ 14 h 19"/>
                    <a:gd name="T12" fmla="*/ 17 w 26"/>
                    <a:gd name="T13" fmla="*/ 17 h 19"/>
                    <a:gd name="T14" fmla="*/ 10 w 26"/>
                    <a:gd name="T15" fmla="*/ 18 h 19"/>
                    <a:gd name="T16" fmla="*/ 0 w 26"/>
                    <a:gd name="T17" fmla="*/ 18 h 19"/>
                    <a:gd name="T18" fmla="*/ 23 w 26"/>
                    <a:gd name="T19" fmla="*/ 19 h 19"/>
                    <a:gd name="T20" fmla="*/ 25 w 26"/>
                    <a:gd name="T21" fmla="*/ 16 h 19"/>
                    <a:gd name="T22" fmla="*/ 26 w 26"/>
                    <a:gd name="T23" fmla="*/ 10 h 19"/>
                    <a:gd name="T24" fmla="*/ 26 w 26"/>
                    <a:gd name="T25" fmla="*/ 9 h 19"/>
                    <a:gd name="T26" fmla="*/ 25 w 26"/>
                    <a:gd name="T27" fmla="*/ 4 h 19"/>
                    <a:gd name="T28" fmla="*/ 22 w 26"/>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9">
                      <a:moveTo>
                        <a:pt x="22" y="0"/>
                      </a:moveTo>
                      <a:lnTo>
                        <a:pt x="10" y="3"/>
                      </a:lnTo>
                      <a:lnTo>
                        <a:pt x="17" y="3"/>
                      </a:lnTo>
                      <a:lnTo>
                        <a:pt x="20" y="5"/>
                      </a:lnTo>
                      <a:lnTo>
                        <a:pt x="21" y="10"/>
                      </a:lnTo>
                      <a:lnTo>
                        <a:pt x="20" y="14"/>
                      </a:lnTo>
                      <a:lnTo>
                        <a:pt x="17" y="17"/>
                      </a:lnTo>
                      <a:lnTo>
                        <a:pt x="10" y="18"/>
                      </a:lnTo>
                      <a:lnTo>
                        <a:pt x="0" y="18"/>
                      </a:lnTo>
                      <a:lnTo>
                        <a:pt x="23" y="19"/>
                      </a:lnTo>
                      <a:lnTo>
                        <a:pt x="25" y="16"/>
                      </a:lnTo>
                      <a:lnTo>
                        <a:pt x="26" y="10"/>
                      </a:lnTo>
                      <a:lnTo>
                        <a:pt x="26" y="9"/>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7" name="Freeform 4739"/>
                <p:cNvSpPr>
                  <a:spLocks/>
                </p:cNvSpPr>
                <p:nvPr/>
              </p:nvSpPr>
              <p:spPr bwMode="auto">
                <a:xfrm>
                  <a:off x="3108" y="2131"/>
                  <a:ext cx="5" cy="7"/>
                </a:xfrm>
                <a:custGeom>
                  <a:avLst/>
                  <a:gdLst>
                    <a:gd name="T0" fmla="*/ 16 w 29"/>
                    <a:gd name="T1" fmla="*/ 0 h 42"/>
                    <a:gd name="T2" fmla="*/ 0 w 29"/>
                    <a:gd name="T3" fmla="*/ 0 h 42"/>
                    <a:gd name="T4" fmla="*/ 0 w 29"/>
                    <a:gd name="T5" fmla="*/ 42 h 42"/>
                    <a:gd name="T6" fmla="*/ 6 w 29"/>
                    <a:gd name="T7" fmla="*/ 42 h 42"/>
                    <a:gd name="T8" fmla="*/ 6 w 29"/>
                    <a:gd name="T9" fmla="*/ 25 h 42"/>
                    <a:gd name="T10" fmla="*/ 16 w 29"/>
                    <a:gd name="T11" fmla="*/ 25 h 42"/>
                    <a:gd name="T12" fmla="*/ 18 w 29"/>
                    <a:gd name="T13" fmla="*/ 25 h 42"/>
                    <a:gd name="T14" fmla="*/ 25 w 29"/>
                    <a:gd name="T15" fmla="*/ 24 h 42"/>
                    <a:gd name="T16" fmla="*/ 29 w 29"/>
                    <a:gd name="T17" fmla="*/ 21 h 42"/>
                    <a:gd name="T18" fmla="*/ 6 w 29"/>
                    <a:gd name="T19" fmla="*/ 20 h 42"/>
                    <a:gd name="T20" fmla="*/ 6 w 29"/>
                    <a:gd name="T21" fmla="*/ 5 h 42"/>
                    <a:gd name="T22" fmla="*/ 16 w 29"/>
                    <a:gd name="T23" fmla="*/ 5 h 42"/>
                    <a:gd name="T24" fmla="*/ 28 w 29"/>
                    <a:gd name="T25" fmla="*/ 2 h 42"/>
                    <a:gd name="T26" fmla="*/ 23 w 29"/>
                    <a:gd name="T27" fmla="*/ 0 h 42"/>
                    <a:gd name="T28" fmla="*/ 22 w 29"/>
                    <a:gd name="T29" fmla="*/ 0 h 42"/>
                    <a:gd name="T30" fmla="*/ 16 w 29"/>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2">
                      <a:moveTo>
                        <a:pt x="16" y="0"/>
                      </a:moveTo>
                      <a:lnTo>
                        <a:pt x="0" y="0"/>
                      </a:lnTo>
                      <a:lnTo>
                        <a:pt x="0" y="42"/>
                      </a:lnTo>
                      <a:lnTo>
                        <a:pt x="6" y="42"/>
                      </a:lnTo>
                      <a:lnTo>
                        <a:pt x="6" y="25"/>
                      </a:lnTo>
                      <a:lnTo>
                        <a:pt x="16" y="25"/>
                      </a:lnTo>
                      <a:lnTo>
                        <a:pt x="18" y="25"/>
                      </a:lnTo>
                      <a:lnTo>
                        <a:pt x="25" y="24"/>
                      </a:lnTo>
                      <a:lnTo>
                        <a:pt x="29" y="21"/>
                      </a:lnTo>
                      <a:lnTo>
                        <a:pt x="6" y="20"/>
                      </a:lnTo>
                      <a:lnTo>
                        <a:pt x="6" y="5"/>
                      </a:lnTo>
                      <a:lnTo>
                        <a:pt x="16" y="5"/>
                      </a:lnTo>
                      <a:lnTo>
                        <a:pt x="28" y="2"/>
                      </a:lnTo>
                      <a:lnTo>
                        <a:pt x="23" y="0"/>
                      </a:lnTo>
                      <a:lnTo>
                        <a:pt x="22"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8" name="Rectangle 4740"/>
                <p:cNvSpPr>
                  <a:spLocks noChangeArrowheads="1"/>
                </p:cNvSpPr>
                <p:nvPr/>
              </p:nvSpPr>
              <p:spPr bwMode="auto">
                <a:xfrm>
                  <a:off x="3115" y="213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9" name="Freeform 4741"/>
                <p:cNvSpPr>
                  <a:spLocks/>
                </p:cNvSpPr>
                <p:nvPr/>
              </p:nvSpPr>
              <p:spPr bwMode="auto">
                <a:xfrm>
                  <a:off x="3120" y="2131"/>
                  <a:ext cx="5" cy="7"/>
                </a:xfrm>
                <a:custGeom>
                  <a:avLst/>
                  <a:gdLst>
                    <a:gd name="T0" fmla="*/ 6 w 26"/>
                    <a:gd name="T1" fmla="*/ 0 h 42"/>
                    <a:gd name="T2" fmla="*/ 0 w 26"/>
                    <a:gd name="T3" fmla="*/ 0 h 42"/>
                    <a:gd name="T4" fmla="*/ 0 w 26"/>
                    <a:gd name="T5" fmla="*/ 42 h 42"/>
                    <a:gd name="T6" fmla="*/ 26 w 26"/>
                    <a:gd name="T7" fmla="*/ 42 h 42"/>
                    <a:gd name="T8" fmla="*/ 26 w 26"/>
                    <a:gd name="T9" fmla="*/ 38 h 42"/>
                    <a:gd name="T10" fmla="*/ 6 w 26"/>
                    <a:gd name="T11" fmla="*/ 37 h 42"/>
                    <a:gd name="T12" fmla="*/ 6 w 2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6" h="42">
                      <a:moveTo>
                        <a:pt x="6" y="0"/>
                      </a:moveTo>
                      <a:lnTo>
                        <a:pt x="0" y="0"/>
                      </a:lnTo>
                      <a:lnTo>
                        <a:pt x="0" y="42"/>
                      </a:lnTo>
                      <a:lnTo>
                        <a:pt x="26" y="42"/>
                      </a:lnTo>
                      <a:lnTo>
                        <a:pt x="26" y="38"/>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0" name="Freeform 4742"/>
                <p:cNvSpPr>
                  <a:spLocks/>
                </p:cNvSpPr>
                <p:nvPr/>
              </p:nvSpPr>
              <p:spPr bwMode="auto">
                <a:xfrm>
                  <a:off x="3126" y="2131"/>
                  <a:ext cx="5" cy="7"/>
                </a:xfrm>
                <a:custGeom>
                  <a:avLst/>
                  <a:gdLst>
                    <a:gd name="T0" fmla="*/ 5 w 27"/>
                    <a:gd name="T1" fmla="*/ 0 h 43"/>
                    <a:gd name="T2" fmla="*/ 0 w 27"/>
                    <a:gd name="T3" fmla="*/ 0 h 43"/>
                    <a:gd name="T4" fmla="*/ 0 w 27"/>
                    <a:gd name="T5" fmla="*/ 24 h 43"/>
                    <a:gd name="T6" fmla="*/ 0 w 27"/>
                    <a:gd name="T7" fmla="*/ 25 h 43"/>
                    <a:gd name="T8" fmla="*/ 0 w 27"/>
                    <a:gd name="T9" fmla="*/ 32 h 43"/>
                    <a:gd name="T10" fmla="*/ 0 w 27"/>
                    <a:gd name="T11" fmla="*/ 32 h 43"/>
                    <a:gd name="T12" fmla="*/ 2 w 27"/>
                    <a:gd name="T13" fmla="*/ 37 h 43"/>
                    <a:gd name="T14" fmla="*/ 3 w 27"/>
                    <a:gd name="T15" fmla="*/ 38 h 43"/>
                    <a:gd name="T16" fmla="*/ 7 w 27"/>
                    <a:gd name="T17" fmla="*/ 41 h 43"/>
                    <a:gd name="T18" fmla="*/ 10 w 27"/>
                    <a:gd name="T19" fmla="*/ 42 h 43"/>
                    <a:gd name="T20" fmla="*/ 17 w 27"/>
                    <a:gd name="T21" fmla="*/ 43 h 43"/>
                    <a:gd name="T22" fmla="*/ 21 w 27"/>
                    <a:gd name="T23" fmla="*/ 43 h 43"/>
                    <a:gd name="T24" fmla="*/ 25 w 27"/>
                    <a:gd name="T25" fmla="*/ 41 h 43"/>
                    <a:gd name="T26" fmla="*/ 27 w 27"/>
                    <a:gd name="T27" fmla="*/ 40 h 43"/>
                    <a:gd name="T28" fmla="*/ 16 w 27"/>
                    <a:gd name="T29" fmla="*/ 38 h 43"/>
                    <a:gd name="T30" fmla="*/ 14 w 27"/>
                    <a:gd name="T31" fmla="*/ 38 h 43"/>
                    <a:gd name="T32" fmla="*/ 8 w 27"/>
                    <a:gd name="T33" fmla="*/ 36 h 43"/>
                    <a:gd name="T34" fmla="*/ 8 w 27"/>
                    <a:gd name="T35" fmla="*/ 36 h 43"/>
                    <a:gd name="T36" fmla="*/ 5 w 27"/>
                    <a:gd name="T37" fmla="*/ 32 h 43"/>
                    <a:gd name="T38" fmla="*/ 5 w 27"/>
                    <a:gd name="T39" fmla="*/ 31 h 43"/>
                    <a:gd name="T40" fmla="*/ 5 w 27"/>
                    <a:gd name="T41" fmla="*/ 24 h 43"/>
                    <a:gd name="T42" fmla="*/ 5 w 27"/>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3">
                      <a:moveTo>
                        <a:pt x="5" y="0"/>
                      </a:moveTo>
                      <a:lnTo>
                        <a:pt x="0" y="0"/>
                      </a:lnTo>
                      <a:lnTo>
                        <a:pt x="0" y="24"/>
                      </a:lnTo>
                      <a:lnTo>
                        <a:pt x="0" y="25"/>
                      </a:lnTo>
                      <a:lnTo>
                        <a:pt x="0" y="32"/>
                      </a:lnTo>
                      <a:lnTo>
                        <a:pt x="0" y="32"/>
                      </a:lnTo>
                      <a:lnTo>
                        <a:pt x="2" y="37"/>
                      </a:lnTo>
                      <a:lnTo>
                        <a:pt x="3" y="38"/>
                      </a:lnTo>
                      <a:lnTo>
                        <a:pt x="7" y="41"/>
                      </a:lnTo>
                      <a:lnTo>
                        <a:pt x="10" y="42"/>
                      </a:lnTo>
                      <a:lnTo>
                        <a:pt x="17" y="43"/>
                      </a:lnTo>
                      <a:lnTo>
                        <a:pt x="21" y="43"/>
                      </a:lnTo>
                      <a:lnTo>
                        <a:pt x="25" y="41"/>
                      </a:lnTo>
                      <a:lnTo>
                        <a:pt x="27" y="40"/>
                      </a:lnTo>
                      <a:lnTo>
                        <a:pt x="16" y="38"/>
                      </a:lnTo>
                      <a:lnTo>
                        <a:pt x="14" y="38"/>
                      </a:lnTo>
                      <a:lnTo>
                        <a:pt x="8" y="36"/>
                      </a:lnTo>
                      <a:lnTo>
                        <a:pt x="8" y="36"/>
                      </a:lnTo>
                      <a:lnTo>
                        <a:pt x="5" y="32"/>
                      </a:lnTo>
                      <a:lnTo>
                        <a:pt x="5" y="31"/>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1" name="Freeform 4743"/>
                <p:cNvSpPr>
                  <a:spLocks/>
                </p:cNvSpPr>
                <p:nvPr/>
              </p:nvSpPr>
              <p:spPr bwMode="auto">
                <a:xfrm>
                  <a:off x="3129" y="2131"/>
                  <a:ext cx="3" cy="6"/>
                </a:xfrm>
                <a:custGeom>
                  <a:avLst/>
                  <a:gdLst>
                    <a:gd name="T0" fmla="*/ 17 w 17"/>
                    <a:gd name="T1" fmla="*/ 0 h 40"/>
                    <a:gd name="T2" fmla="*/ 11 w 17"/>
                    <a:gd name="T3" fmla="*/ 0 h 40"/>
                    <a:gd name="T4" fmla="*/ 11 w 17"/>
                    <a:gd name="T5" fmla="*/ 24 h 40"/>
                    <a:gd name="T6" fmla="*/ 11 w 17"/>
                    <a:gd name="T7" fmla="*/ 26 h 40"/>
                    <a:gd name="T8" fmla="*/ 10 w 17"/>
                    <a:gd name="T9" fmla="*/ 32 h 40"/>
                    <a:gd name="T10" fmla="*/ 10 w 17"/>
                    <a:gd name="T11" fmla="*/ 32 h 40"/>
                    <a:gd name="T12" fmla="*/ 7 w 17"/>
                    <a:gd name="T13" fmla="*/ 37 h 40"/>
                    <a:gd name="T14" fmla="*/ 6 w 17"/>
                    <a:gd name="T15" fmla="*/ 37 h 40"/>
                    <a:gd name="T16" fmla="*/ 0 w 17"/>
                    <a:gd name="T17" fmla="*/ 38 h 40"/>
                    <a:gd name="T18" fmla="*/ 11 w 17"/>
                    <a:gd name="T19" fmla="*/ 40 h 40"/>
                    <a:gd name="T20" fmla="*/ 15 w 17"/>
                    <a:gd name="T21" fmla="*/ 37 h 40"/>
                    <a:gd name="T22" fmla="*/ 15 w 17"/>
                    <a:gd name="T23" fmla="*/ 36 h 40"/>
                    <a:gd name="T24" fmla="*/ 17 w 17"/>
                    <a:gd name="T25" fmla="*/ 31 h 40"/>
                    <a:gd name="T26" fmla="*/ 17 w 17"/>
                    <a:gd name="T27" fmla="*/ 31 h 40"/>
                    <a:gd name="T28" fmla="*/ 17 w 17"/>
                    <a:gd name="T29" fmla="*/ 24 h 40"/>
                    <a:gd name="T30" fmla="*/ 17 w 1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0">
                      <a:moveTo>
                        <a:pt x="17" y="0"/>
                      </a:moveTo>
                      <a:lnTo>
                        <a:pt x="11" y="0"/>
                      </a:lnTo>
                      <a:lnTo>
                        <a:pt x="11" y="24"/>
                      </a:lnTo>
                      <a:lnTo>
                        <a:pt x="11" y="26"/>
                      </a:lnTo>
                      <a:lnTo>
                        <a:pt x="10" y="32"/>
                      </a:lnTo>
                      <a:lnTo>
                        <a:pt x="10" y="32"/>
                      </a:lnTo>
                      <a:lnTo>
                        <a:pt x="7" y="37"/>
                      </a:lnTo>
                      <a:lnTo>
                        <a:pt x="6" y="37"/>
                      </a:lnTo>
                      <a:lnTo>
                        <a:pt x="0" y="38"/>
                      </a:lnTo>
                      <a:lnTo>
                        <a:pt x="11" y="40"/>
                      </a:lnTo>
                      <a:lnTo>
                        <a:pt x="15" y="37"/>
                      </a:lnTo>
                      <a:lnTo>
                        <a:pt x="15" y="36"/>
                      </a:lnTo>
                      <a:lnTo>
                        <a:pt x="17" y="31"/>
                      </a:lnTo>
                      <a:lnTo>
                        <a:pt x="17" y="31"/>
                      </a:lnTo>
                      <a:lnTo>
                        <a:pt x="17" y="2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2" name="Rectangle 4744"/>
                <p:cNvSpPr>
                  <a:spLocks noChangeArrowheads="1"/>
                </p:cNvSpPr>
                <p:nvPr/>
              </p:nvSpPr>
              <p:spPr bwMode="auto">
                <a:xfrm>
                  <a:off x="3133" y="2131"/>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3" name="Freeform 4745"/>
                <p:cNvSpPr>
                  <a:spLocks/>
                </p:cNvSpPr>
                <p:nvPr/>
              </p:nvSpPr>
              <p:spPr bwMode="auto">
                <a:xfrm>
                  <a:off x="3136" y="2135"/>
                  <a:ext cx="3" cy="2"/>
                </a:xfrm>
                <a:custGeom>
                  <a:avLst/>
                  <a:gdLst>
                    <a:gd name="T0" fmla="*/ 6 w 18"/>
                    <a:gd name="T1" fmla="*/ 0 h 11"/>
                    <a:gd name="T2" fmla="*/ 0 w 18"/>
                    <a:gd name="T3" fmla="*/ 1 h 11"/>
                    <a:gd name="T4" fmla="*/ 0 w 18"/>
                    <a:gd name="T5" fmla="*/ 1 h 11"/>
                    <a:gd name="T6" fmla="*/ 1 w 18"/>
                    <a:gd name="T7" fmla="*/ 7 h 11"/>
                    <a:gd name="T8" fmla="*/ 5 w 18"/>
                    <a:gd name="T9" fmla="*/ 11 h 11"/>
                    <a:gd name="T10" fmla="*/ 18 w 18"/>
                    <a:gd name="T11" fmla="*/ 10 h 11"/>
                    <a:gd name="T12" fmla="*/ 14 w 18"/>
                    <a:gd name="T13" fmla="*/ 10 h 11"/>
                    <a:gd name="T14" fmla="*/ 10 w 18"/>
                    <a:gd name="T15" fmla="*/ 8 h 11"/>
                    <a:gd name="T16" fmla="*/ 8 w 18"/>
                    <a:gd name="T17" fmla="*/ 6 h 11"/>
                    <a:gd name="T18" fmla="*/ 6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6" y="0"/>
                      </a:moveTo>
                      <a:lnTo>
                        <a:pt x="0" y="1"/>
                      </a:lnTo>
                      <a:lnTo>
                        <a:pt x="0" y="1"/>
                      </a:lnTo>
                      <a:lnTo>
                        <a:pt x="1" y="7"/>
                      </a:lnTo>
                      <a:lnTo>
                        <a:pt x="5" y="11"/>
                      </a:lnTo>
                      <a:lnTo>
                        <a:pt x="18" y="10"/>
                      </a:lnTo>
                      <a:lnTo>
                        <a:pt x="14" y="10"/>
                      </a:lnTo>
                      <a:lnTo>
                        <a:pt x="10" y="8"/>
                      </a:lnTo>
                      <a:lnTo>
                        <a:pt x="8"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4" name="Freeform 4746"/>
                <p:cNvSpPr>
                  <a:spLocks/>
                </p:cNvSpPr>
                <p:nvPr/>
              </p:nvSpPr>
              <p:spPr bwMode="auto">
                <a:xfrm>
                  <a:off x="3136" y="2131"/>
                  <a:ext cx="5" cy="7"/>
                </a:xfrm>
                <a:custGeom>
                  <a:avLst/>
                  <a:gdLst>
                    <a:gd name="T0" fmla="*/ 4 w 32"/>
                    <a:gd name="T1" fmla="*/ 0 h 40"/>
                    <a:gd name="T2" fmla="*/ 1 w 32"/>
                    <a:gd name="T3" fmla="*/ 3 h 40"/>
                    <a:gd name="T4" fmla="*/ 0 w 32"/>
                    <a:gd name="T5" fmla="*/ 8 h 40"/>
                    <a:gd name="T6" fmla="*/ 0 w 32"/>
                    <a:gd name="T7" fmla="*/ 10 h 40"/>
                    <a:gd name="T8" fmla="*/ 3 w 32"/>
                    <a:gd name="T9" fmla="*/ 16 h 40"/>
                    <a:gd name="T10" fmla="*/ 7 w 32"/>
                    <a:gd name="T11" fmla="*/ 18 h 40"/>
                    <a:gd name="T12" fmla="*/ 13 w 32"/>
                    <a:gd name="T13" fmla="*/ 20 h 40"/>
                    <a:gd name="T14" fmla="*/ 20 w 32"/>
                    <a:gd name="T15" fmla="*/ 21 h 40"/>
                    <a:gd name="T16" fmla="*/ 24 w 32"/>
                    <a:gd name="T17" fmla="*/ 23 h 40"/>
                    <a:gd name="T18" fmla="*/ 25 w 32"/>
                    <a:gd name="T19" fmla="*/ 23 h 40"/>
                    <a:gd name="T20" fmla="*/ 27 w 32"/>
                    <a:gd name="T21" fmla="*/ 29 h 40"/>
                    <a:gd name="T22" fmla="*/ 27 w 32"/>
                    <a:gd name="T23" fmla="*/ 29 h 40"/>
                    <a:gd name="T24" fmla="*/ 24 w 32"/>
                    <a:gd name="T25" fmla="*/ 34 h 40"/>
                    <a:gd name="T26" fmla="*/ 22 w 32"/>
                    <a:gd name="T27" fmla="*/ 34 h 40"/>
                    <a:gd name="T28" fmla="*/ 16 w 32"/>
                    <a:gd name="T29" fmla="*/ 35 h 40"/>
                    <a:gd name="T30" fmla="*/ 3 w 32"/>
                    <a:gd name="T31" fmla="*/ 36 h 40"/>
                    <a:gd name="T32" fmla="*/ 5 w 32"/>
                    <a:gd name="T33" fmla="*/ 38 h 40"/>
                    <a:gd name="T34" fmla="*/ 10 w 32"/>
                    <a:gd name="T35" fmla="*/ 40 h 40"/>
                    <a:gd name="T36" fmla="*/ 16 w 32"/>
                    <a:gd name="T37" fmla="*/ 40 h 40"/>
                    <a:gd name="T38" fmla="*/ 17 w 32"/>
                    <a:gd name="T39" fmla="*/ 40 h 40"/>
                    <a:gd name="T40" fmla="*/ 23 w 32"/>
                    <a:gd name="T41" fmla="*/ 39 h 40"/>
                    <a:gd name="T42" fmla="*/ 28 w 32"/>
                    <a:gd name="T43" fmla="*/ 37 h 40"/>
                    <a:gd name="T44" fmla="*/ 31 w 32"/>
                    <a:gd name="T45" fmla="*/ 33 h 40"/>
                    <a:gd name="T46" fmla="*/ 32 w 32"/>
                    <a:gd name="T47" fmla="*/ 28 h 40"/>
                    <a:gd name="T48" fmla="*/ 32 w 32"/>
                    <a:gd name="T49" fmla="*/ 25 h 40"/>
                    <a:gd name="T50" fmla="*/ 30 w 32"/>
                    <a:gd name="T51" fmla="*/ 21 h 40"/>
                    <a:gd name="T52" fmla="*/ 29 w 32"/>
                    <a:gd name="T53" fmla="*/ 20 h 40"/>
                    <a:gd name="T54" fmla="*/ 24 w 32"/>
                    <a:gd name="T55" fmla="*/ 17 h 40"/>
                    <a:gd name="T56" fmla="*/ 22 w 32"/>
                    <a:gd name="T57" fmla="*/ 16 h 40"/>
                    <a:gd name="T58" fmla="*/ 15 w 32"/>
                    <a:gd name="T59" fmla="*/ 15 h 40"/>
                    <a:gd name="T60" fmla="*/ 12 w 32"/>
                    <a:gd name="T61" fmla="*/ 14 h 40"/>
                    <a:gd name="T62" fmla="*/ 8 w 32"/>
                    <a:gd name="T63" fmla="*/ 12 h 40"/>
                    <a:gd name="T64" fmla="*/ 6 w 32"/>
                    <a:gd name="T65" fmla="*/ 7 h 40"/>
                    <a:gd name="T66" fmla="*/ 6 w 32"/>
                    <a:gd name="T67" fmla="*/ 7 h 40"/>
                    <a:gd name="T68" fmla="*/ 8 w 32"/>
                    <a:gd name="T69" fmla="*/ 3 h 40"/>
                    <a:gd name="T70" fmla="*/ 9 w 32"/>
                    <a:gd name="T71" fmla="*/ 2 h 40"/>
                    <a:gd name="T72" fmla="*/ 15 w 32"/>
                    <a:gd name="T73" fmla="*/ 1 h 40"/>
                    <a:gd name="T74" fmla="*/ 4 w 32"/>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0">
                      <a:moveTo>
                        <a:pt x="4" y="0"/>
                      </a:moveTo>
                      <a:lnTo>
                        <a:pt x="1" y="3"/>
                      </a:lnTo>
                      <a:lnTo>
                        <a:pt x="0" y="8"/>
                      </a:lnTo>
                      <a:lnTo>
                        <a:pt x="0" y="10"/>
                      </a:lnTo>
                      <a:lnTo>
                        <a:pt x="3" y="16"/>
                      </a:lnTo>
                      <a:lnTo>
                        <a:pt x="7" y="18"/>
                      </a:lnTo>
                      <a:lnTo>
                        <a:pt x="13" y="20"/>
                      </a:lnTo>
                      <a:lnTo>
                        <a:pt x="20" y="21"/>
                      </a:lnTo>
                      <a:lnTo>
                        <a:pt x="24" y="23"/>
                      </a:lnTo>
                      <a:lnTo>
                        <a:pt x="25" y="23"/>
                      </a:lnTo>
                      <a:lnTo>
                        <a:pt x="27" y="29"/>
                      </a:lnTo>
                      <a:lnTo>
                        <a:pt x="27" y="29"/>
                      </a:lnTo>
                      <a:lnTo>
                        <a:pt x="24" y="34"/>
                      </a:lnTo>
                      <a:lnTo>
                        <a:pt x="22" y="34"/>
                      </a:lnTo>
                      <a:lnTo>
                        <a:pt x="16" y="35"/>
                      </a:lnTo>
                      <a:lnTo>
                        <a:pt x="3" y="36"/>
                      </a:lnTo>
                      <a:lnTo>
                        <a:pt x="5" y="38"/>
                      </a:lnTo>
                      <a:lnTo>
                        <a:pt x="10" y="40"/>
                      </a:lnTo>
                      <a:lnTo>
                        <a:pt x="16" y="40"/>
                      </a:lnTo>
                      <a:lnTo>
                        <a:pt x="17" y="40"/>
                      </a:lnTo>
                      <a:lnTo>
                        <a:pt x="23" y="39"/>
                      </a:lnTo>
                      <a:lnTo>
                        <a:pt x="28" y="37"/>
                      </a:lnTo>
                      <a:lnTo>
                        <a:pt x="31" y="33"/>
                      </a:lnTo>
                      <a:lnTo>
                        <a:pt x="32" y="28"/>
                      </a:lnTo>
                      <a:lnTo>
                        <a:pt x="32" y="25"/>
                      </a:lnTo>
                      <a:lnTo>
                        <a:pt x="30" y="21"/>
                      </a:lnTo>
                      <a:lnTo>
                        <a:pt x="29" y="20"/>
                      </a:lnTo>
                      <a:lnTo>
                        <a:pt x="24" y="17"/>
                      </a:lnTo>
                      <a:lnTo>
                        <a:pt x="22" y="16"/>
                      </a:lnTo>
                      <a:lnTo>
                        <a:pt x="15" y="15"/>
                      </a:lnTo>
                      <a:lnTo>
                        <a:pt x="12" y="14"/>
                      </a:lnTo>
                      <a:lnTo>
                        <a:pt x="8" y="12"/>
                      </a:lnTo>
                      <a:lnTo>
                        <a:pt x="6" y="7"/>
                      </a:lnTo>
                      <a:lnTo>
                        <a:pt x="6" y="7"/>
                      </a:lnTo>
                      <a:lnTo>
                        <a:pt x="8" y="3"/>
                      </a:lnTo>
                      <a:lnTo>
                        <a:pt x="9" y="2"/>
                      </a:lnTo>
                      <a:lnTo>
                        <a:pt x="15"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5" name="Freeform 4747"/>
                <p:cNvSpPr>
                  <a:spLocks/>
                </p:cNvSpPr>
                <p:nvPr/>
              </p:nvSpPr>
              <p:spPr bwMode="auto">
                <a:xfrm>
                  <a:off x="3137" y="2131"/>
                  <a:ext cx="4" cy="2"/>
                </a:xfrm>
                <a:custGeom>
                  <a:avLst/>
                  <a:gdLst>
                    <a:gd name="T0" fmla="*/ 11 w 27"/>
                    <a:gd name="T1" fmla="*/ 0 h 12"/>
                    <a:gd name="T2" fmla="*/ 10 w 27"/>
                    <a:gd name="T3" fmla="*/ 0 h 12"/>
                    <a:gd name="T4" fmla="*/ 5 w 27"/>
                    <a:gd name="T5" fmla="*/ 0 h 12"/>
                    <a:gd name="T6" fmla="*/ 0 w 27"/>
                    <a:gd name="T7" fmla="*/ 3 h 12"/>
                    <a:gd name="T8" fmla="*/ 11 w 27"/>
                    <a:gd name="T9" fmla="*/ 4 h 12"/>
                    <a:gd name="T10" fmla="*/ 13 w 27"/>
                    <a:gd name="T11" fmla="*/ 5 h 12"/>
                    <a:gd name="T12" fmla="*/ 19 w 27"/>
                    <a:gd name="T13" fmla="*/ 6 h 12"/>
                    <a:gd name="T14" fmla="*/ 20 w 27"/>
                    <a:gd name="T15" fmla="*/ 7 h 12"/>
                    <a:gd name="T16" fmla="*/ 22 w 27"/>
                    <a:gd name="T17" fmla="*/ 12 h 12"/>
                    <a:gd name="T18" fmla="*/ 27 w 27"/>
                    <a:gd name="T19" fmla="*/ 12 h 12"/>
                    <a:gd name="T20" fmla="*/ 26 w 27"/>
                    <a:gd name="T21" fmla="*/ 7 h 12"/>
                    <a:gd name="T22" fmla="*/ 22 w 27"/>
                    <a:gd name="T23" fmla="*/ 3 h 12"/>
                    <a:gd name="T24" fmla="*/ 22 w 27"/>
                    <a:gd name="T25" fmla="*/ 2 h 12"/>
                    <a:gd name="T26" fmla="*/ 17 w 27"/>
                    <a:gd name="T27" fmla="*/ 0 h 12"/>
                    <a:gd name="T28" fmla="*/ 11 w 27"/>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2">
                      <a:moveTo>
                        <a:pt x="11" y="0"/>
                      </a:moveTo>
                      <a:lnTo>
                        <a:pt x="10" y="0"/>
                      </a:lnTo>
                      <a:lnTo>
                        <a:pt x="5" y="0"/>
                      </a:lnTo>
                      <a:lnTo>
                        <a:pt x="0" y="3"/>
                      </a:lnTo>
                      <a:lnTo>
                        <a:pt x="11" y="4"/>
                      </a:lnTo>
                      <a:lnTo>
                        <a:pt x="13" y="5"/>
                      </a:lnTo>
                      <a:lnTo>
                        <a:pt x="19" y="6"/>
                      </a:lnTo>
                      <a:lnTo>
                        <a:pt x="20" y="7"/>
                      </a:lnTo>
                      <a:lnTo>
                        <a:pt x="22" y="12"/>
                      </a:lnTo>
                      <a:lnTo>
                        <a:pt x="27" y="12"/>
                      </a:lnTo>
                      <a:lnTo>
                        <a:pt x="26" y="7"/>
                      </a:lnTo>
                      <a:lnTo>
                        <a:pt x="22" y="3"/>
                      </a:lnTo>
                      <a:lnTo>
                        <a:pt x="22" y="2"/>
                      </a:lnTo>
                      <a:lnTo>
                        <a:pt x="17"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6" name="Freeform 4748"/>
                <p:cNvSpPr>
                  <a:spLocks/>
                </p:cNvSpPr>
                <p:nvPr/>
              </p:nvSpPr>
              <p:spPr bwMode="auto">
                <a:xfrm>
                  <a:off x="3145" y="2135"/>
                  <a:ext cx="3" cy="2"/>
                </a:xfrm>
                <a:custGeom>
                  <a:avLst/>
                  <a:gdLst>
                    <a:gd name="T0" fmla="*/ 5 w 18"/>
                    <a:gd name="T1" fmla="*/ 0 h 11"/>
                    <a:gd name="T2" fmla="*/ 0 w 18"/>
                    <a:gd name="T3" fmla="*/ 1 h 11"/>
                    <a:gd name="T4" fmla="*/ 0 w 18"/>
                    <a:gd name="T5" fmla="*/ 1 h 11"/>
                    <a:gd name="T6" fmla="*/ 1 w 18"/>
                    <a:gd name="T7" fmla="*/ 7 h 11"/>
                    <a:gd name="T8" fmla="*/ 4 w 18"/>
                    <a:gd name="T9" fmla="*/ 11 h 11"/>
                    <a:gd name="T10" fmla="*/ 18 w 18"/>
                    <a:gd name="T11" fmla="*/ 10 h 11"/>
                    <a:gd name="T12" fmla="*/ 14 w 18"/>
                    <a:gd name="T13" fmla="*/ 10 h 11"/>
                    <a:gd name="T14" fmla="*/ 9 w 18"/>
                    <a:gd name="T15" fmla="*/ 8 h 11"/>
                    <a:gd name="T16" fmla="*/ 7 w 18"/>
                    <a:gd name="T17" fmla="*/ 6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1"/>
                      </a:lnTo>
                      <a:lnTo>
                        <a:pt x="0" y="1"/>
                      </a:lnTo>
                      <a:lnTo>
                        <a:pt x="1" y="7"/>
                      </a:lnTo>
                      <a:lnTo>
                        <a:pt x="4" y="11"/>
                      </a:lnTo>
                      <a:lnTo>
                        <a:pt x="18" y="10"/>
                      </a:lnTo>
                      <a:lnTo>
                        <a:pt x="14" y="10"/>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7" name="Freeform 4749"/>
                <p:cNvSpPr>
                  <a:spLocks/>
                </p:cNvSpPr>
                <p:nvPr/>
              </p:nvSpPr>
              <p:spPr bwMode="auto">
                <a:xfrm>
                  <a:off x="3145" y="2131"/>
                  <a:ext cx="6" cy="7"/>
                </a:xfrm>
                <a:custGeom>
                  <a:avLst/>
                  <a:gdLst>
                    <a:gd name="T0" fmla="*/ 3 w 32"/>
                    <a:gd name="T1" fmla="*/ 0 h 40"/>
                    <a:gd name="T2" fmla="*/ 1 w 32"/>
                    <a:gd name="T3" fmla="*/ 3 h 40"/>
                    <a:gd name="T4" fmla="*/ 0 w 32"/>
                    <a:gd name="T5" fmla="*/ 8 h 40"/>
                    <a:gd name="T6" fmla="*/ 0 w 32"/>
                    <a:gd name="T7" fmla="*/ 10 h 40"/>
                    <a:gd name="T8" fmla="*/ 3 w 32"/>
                    <a:gd name="T9" fmla="*/ 16 h 40"/>
                    <a:gd name="T10" fmla="*/ 6 w 32"/>
                    <a:gd name="T11" fmla="*/ 18 h 40"/>
                    <a:gd name="T12" fmla="*/ 13 w 32"/>
                    <a:gd name="T13" fmla="*/ 20 h 40"/>
                    <a:gd name="T14" fmla="*/ 19 w 32"/>
                    <a:gd name="T15" fmla="*/ 21 h 40"/>
                    <a:gd name="T16" fmla="*/ 23 w 32"/>
                    <a:gd name="T17" fmla="*/ 23 h 40"/>
                    <a:gd name="T18" fmla="*/ 24 w 32"/>
                    <a:gd name="T19" fmla="*/ 23 h 40"/>
                    <a:gd name="T20" fmla="*/ 27 w 32"/>
                    <a:gd name="T21" fmla="*/ 29 h 40"/>
                    <a:gd name="T22" fmla="*/ 27 w 32"/>
                    <a:gd name="T23" fmla="*/ 29 h 40"/>
                    <a:gd name="T24" fmla="*/ 23 w 32"/>
                    <a:gd name="T25" fmla="*/ 34 h 40"/>
                    <a:gd name="T26" fmla="*/ 21 w 32"/>
                    <a:gd name="T27" fmla="*/ 35 h 40"/>
                    <a:gd name="T28" fmla="*/ 16 w 32"/>
                    <a:gd name="T29" fmla="*/ 35 h 40"/>
                    <a:gd name="T30" fmla="*/ 2 w 32"/>
                    <a:gd name="T31" fmla="*/ 36 h 40"/>
                    <a:gd name="T32" fmla="*/ 4 w 32"/>
                    <a:gd name="T33" fmla="*/ 38 h 40"/>
                    <a:gd name="T34" fmla="*/ 9 w 32"/>
                    <a:gd name="T35" fmla="*/ 40 h 40"/>
                    <a:gd name="T36" fmla="*/ 16 w 32"/>
                    <a:gd name="T37" fmla="*/ 40 h 40"/>
                    <a:gd name="T38" fmla="*/ 17 w 32"/>
                    <a:gd name="T39" fmla="*/ 40 h 40"/>
                    <a:gd name="T40" fmla="*/ 22 w 32"/>
                    <a:gd name="T41" fmla="*/ 39 h 40"/>
                    <a:gd name="T42" fmla="*/ 28 w 32"/>
                    <a:gd name="T43" fmla="*/ 37 h 40"/>
                    <a:gd name="T44" fmla="*/ 31 w 32"/>
                    <a:gd name="T45" fmla="*/ 33 h 40"/>
                    <a:gd name="T46" fmla="*/ 32 w 32"/>
                    <a:gd name="T47" fmla="*/ 28 h 40"/>
                    <a:gd name="T48" fmla="*/ 32 w 32"/>
                    <a:gd name="T49" fmla="*/ 25 h 40"/>
                    <a:gd name="T50" fmla="*/ 30 w 32"/>
                    <a:gd name="T51" fmla="*/ 21 h 40"/>
                    <a:gd name="T52" fmla="*/ 29 w 32"/>
                    <a:gd name="T53" fmla="*/ 20 h 40"/>
                    <a:gd name="T54" fmla="*/ 23 w 32"/>
                    <a:gd name="T55" fmla="*/ 17 h 40"/>
                    <a:gd name="T56" fmla="*/ 21 w 32"/>
                    <a:gd name="T57" fmla="*/ 16 h 40"/>
                    <a:gd name="T58" fmla="*/ 15 w 32"/>
                    <a:gd name="T59" fmla="*/ 15 h 40"/>
                    <a:gd name="T60" fmla="*/ 12 w 32"/>
                    <a:gd name="T61" fmla="*/ 14 h 40"/>
                    <a:gd name="T62" fmla="*/ 7 w 32"/>
                    <a:gd name="T63" fmla="*/ 12 h 40"/>
                    <a:gd name="T64" fmla="*/ 5 w 32"/>
                    <a:gd name="T65" fmla="*/ 7 h 40"/>
                    <a:gd name="T66" fmla="*/ 5 w 32"/>
                    <a:gd name="T67" fmla="*/ 7 h 40"/>
                    <a:gd name="T68" fmla="*/ 7 w 32"/>
                    <a:gd name="T69" fmla="*/ 3 h 40"/>
                    <a:gd name="T70" fmla="*/ 8 w 32"/>
                    <a:gd name="T71" fmla="*/ 2 h 40"/>
                    <a:gd name="T72" fmla="*/ 15 w 32"/>
                    <a:gd name="T73" fmla="*/ 1 h 40"/>
                    <a:gd name="T74" fmla="*/ 3 w 32"/>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0">
                      <a:moveTo>
                        <a:pt x="3" y="0"/>
                      </a:moveTo>
                      <a:lnTo>
                        <a:pt x="1" y="3"/>
                      </a:lnTo>
                      <a:lnTo>
                        <a:pt x="0" y="8"/>
                      </a:lnTo>
                      <a:lnTo>
                        <a:pt x="0" y="10"/>
                      </a:lnTo>
                      <a:lnTo>
                        <a:pt x="3" y="16"/>
                      </a:lnTo>
                      <a:lnTo>
                        <a:pt x="6" y="18"/>
                      </a:lnTo>
                      <a:lnTo>
                        <a:pt x="13" y="20"/>
                      </a:lnTo>
                      <a:lnTo>
                        <a:pt x="19" y="21"/>
                      </a:lnTo>
                      <a:lnTo>
                        <a:pt x="23" y="23"/>
                      </a:lnTo>
                      <a:lnTo>
                        <a:pt x="24" y="23"/>
                      </a:lnTo>
                      <a:lnTo>
                        <a:pt x="27" y="29"/>
                      </a:lnTo>
                      <a:lnTo>
                        <a:pt x="27" y="29"/>
                      </a:lnTo>
                      <a:lnTo>
                        <a:pt x="23" y="34"/>
                      </a:lnTo>
                      <a:lnTo>
                        <a:pt x="21" y="35"/>
                      </a:lnTo>
                      <a:lnTo>
                        <a:pt x="16" y="35"/>
                      </a:lnTo>
                      <a:lnTo>
                        <a:pt x="2" y="36"/>
                      </a:lnTo>
                      <a:lnTo>
                        <a:pt x="4" y="38"/>
                      </a:lnTo>
                      <a:lnTo>
                        <a:pt x="9" y="40"/>
                      </a:lnTo>
                      <a:lnTo>
                        <a:pt x="16" y="40"/>
                      </a:lnTo>
                      <a:lnTo>
                        <a:pt x="17" y="40"/>
                      </a:lnTo>
                      <a:lnTo>
                        <a:pt x="22" y="39"/>
                      </a:lnTo>
                      <a:lnTo>
                        <a:pt x="28" y="37"/>
                      </a:lnTo>
                      <a:lnTo>
                        <a:pt x="31" y="33"/>
                      </a:lnTo>
                      <a:lnTo>
                        <a:pt x="32" y="28"/>
                      </a:lnTo>
                      <a:lnTo>
                        <a:pt x="32" y="25"/>
                      </a:lnTo>
                      <a:lnTo>
                        <a:pt x="30" y="21"/>
                      </a:lnTo>
                      <a:lnTo>
                        <a:pt x="29" y="20"/>
                      </a:lnTo>
                      <a:lnTo>
                        <a:pt x="23" y="17"/>
                      </a:lnTo>
                      <a:lnTo>
                        <a:pt x="21" y="16"/>
                      </a:lnTo>
                      <a:lnTo>
                        <a:pt x="15" y="15"/>
                      </a:lnTo>
                      <a:lnTo>
                        <a:pt x="12" y="14"/>
                      </a:lnTo>
                      <a:lnTo>
                        <a:pt x="7" y="12"/>
                      </a:lnTo>
                      <a:lnTo>
                        <a:pt x="5" y="7"/>
                      </a:lnTo>
                      <a:lnTo>
                        <a:pt x="5" y="7"/>
                      </a:lnTo>
                      <a:lnTo>
                        <a:pt x="7" y="3"/>
                      </a:lnTo>
                      <a:lnTo>
                        <a:pt x="8" y="2"/>
                      </a:lnTo>
                      <a:lnTo>
                        <a:pt x="15"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8" name="Freeform 4750"/>
                <p:cNvSpPr>
                  <a:spLocks/>
                </p:cNvSpPr>
                <p:nvPr/>
              </p:nvSpPr>
              <p:spPr bwMode="auto">
                <a:xfrm>
                  <a:off x="3146" y="2131"/>
                  <a:ext cx="5" cy="2"/>
                </a:xfrm>
                <a:custGeom>
                  <a:avLst/>
                  <a:gdLst>
                    <a:gd name="T0" fmla="*/ 12 w 28"/>
                    <a:gd name="T1" fmla="*/ 0 h 12"/>
                    <a:gd name="T2" fmla="*/ 11 w 28"/>
                    <a:gd name="T3" fmla="*/ 0 h 12"/>
                    <a:gd name="T4" fmla="*/ 5 w 28"/>
                    <a:gd name="T5" fmla="*/ 1 h 12"/>
                    <a:gd name="T6" fmla="*/ 0 w 28"/>
                    <a:gd name="T7" fmla="*/ 3 h 12"/>
                    <a:gd name="T8" fmla="*/ 12 w 28"/>
                    <a:gd name="T9" fmla="*/ 4 h 12"/>
                    <a:gd name="T10" fmla="*/ 14 w 28"/>
                    <a:gd name="T11" fmla="*/ 5 h 12"/>
                    <a:gd name="T12" fmla="*/ 19 w 28"/>
                    <a:gd name="T13" fmla="*/ 6 h 12"/>
                    <a:gd name="T14" fmla="*/ 20 w 28"/>
                    <a:gd name="T15" fmla="*/ 7 h 12"/>
                    <a:gd name="T16" fmla="*/ 22 w 28"/>
                    <a:gd name="T17" fmla="*/ 12 h 12"/>
                    <a:gd name="T18" fmla="*/ 28 w 28"/>
                    <a:gd name="T19" fmla="*/ 12 h 12"/>
                    <a:gd name="T20" fmla="*/ 27 w 28"/>
                    <a:gd name="T21" fmla="*/ 7 h 12"/>
                    <a:gd name="T22" fmla="*/ 22 w 28"/>
                    <a:gd name="T23" fmla="*/ 3 h 12"/>
                    <a:gd name="T24" fmla="*/ 22 w 28"/>
                    <a:gd name="T25" fmla="*/ 2 h 12"/>
                    <a:gd name="T26" fmla="*/ 17 w 28"/>
                    <a:gd name="T27" fmla="*/ 0 h 12"/>
                    <a:gd name="T28" fmla="*/ 12 w 28"/>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2">
                      <a:moveTo>
                        <a:pt x="12" y="0"/>
                      </a:moveTo>
                      <a:lnTo>
                        <a:pt x="11" y="0"/>
                      </a:lnTo>
                      <a:lnTo>
                        <a:pt x="5" y="1"/>
                      </a:lnTo>
                      <a:lnTo>
                        <a:pt x="0" y="3"/>
                      </a:lnTo>
                      <a:lnTo>
                        <a:pt x="12" y="4"/>
                      </a:lnTo>
                      <a:lnTo>
                        <a:pt x="14" y="5"/>
                      </a:lnTo>
                      <a:lnTo>
                        <a:pt x="19" y="6"/>
                      </a:lnTo>
                      <a:lnTo>
                        <a:pt x="20" y="7"/>
                      </a:lnTo>
                      <a:lnTo>
                        <a:pt x="22" y="12"/>
                      </a:lnTo>
                      <a:lnTo>
                        <a:pt x="28" y="12"/>
                      </a:lnTo>
                      <a:lnTo>
                        <a:pt x="27" y="7"/>
                      </a:lnTo>
                      <a:lnTo>
                        <a:pt x="22" y="3"/>
                      </a:lnTo>
                      <a:lnTo>
                        <a:pt x="22" y="2"/>
                      </a:lnTo>
                      <a:lnTo>
                        <a:pt x="17"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29" name="Freeform 4751"/>
                <p:cNvSpPr>
                  <a:spLocks/>
                </p:cNvSpPr>
                <p:nvPr/>
              </p:nvSpPr>
              <p:spPr bwMode="auto">
                <a:xfrm>
                  <a:off x="3152" y="2131"/>
                  <a:ext cx="5" cy="7"/>
                </a:xfrm>
                <a:custGeom>
                  <a:avLst/>
                  <a:gdLst>
                    <a:gd name="T0" fmla="*/ 34 w 34"/>
                    <a:gd name="T1" fmla="*/ 1 h 43"/>
                    <a:gd name="T2" fmla="*/ 0 w 34"/>
                    <a:gd name="T3" fmla="*/ 0 h 43"/>
                    <a:gd name="T4" fmla="*/ 0 w 34"/>
                    <a:gd name="T5" fmla="*/ 5 h 43"/>
                    <a:gd name="T6" fmla="*/ 14 w 34"/>
                    <a:gd name="T7" fmla="*/ 5 h 43"/>
                    <a:gd name="T8" fmla="*/ 14 w 34"/>
                    <a:gd name="T9" fmla="*/ 43 h 43"/>
                    <a:gd name="T10" fmla="*/ 20 w 34"/>
                    <a:gd name="T11" fmla="*/ 43 h 43"/>
                    <a:gd name="T12" fmla="*/ 20 w 34"/>
                    <a:gd name="T13" fmla="*/ 5 h 43"/>
                    <a:gd name="T14" fmla="*/ 34 w 34"/>
                    <a:gd name="T15" fmla="*/ 5 h 43"/>
                    <a:gd name="T16" fmla="*/ 34 w 34"/>
                    <a:gd name="T17"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1"/>
                      </a:moveTo>
                      <a:lnTo>
                        <a:pt x="0" y="0"/>
                      </a:lnTo>
                      <a:lnTo>
                        <a:pt x="0" y="5"/>
                      </a:lnTo>
                      <a:lnTo>
                        <a:pt x="14" y="5"/>
                      </a:lnTo>
                      <a:lnTo>
                        <a:pt x="14" y="43"/>
                      </a:lnTo>
                      <a:lnTo>
                        <a:pt x="20" y="43"/>
                      </a:lnTo>
                      <a:lnTo>
                        <a:pt x="20" y="5"/>
                      </a:lnTo>
                      <a:lnTo>
                        <a:pt x="34" y="5"/>
                      </a:lnTo>
                      <a:lnTo>
                        <a:pt x="3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0" name="Freeform 4752"/>
                <p:cNvSpPr>
                  <a:spLocks/>
                </p:cNvSpPr>
                <p:nvPr/>
              </p:nvSpPr>
              <p:spPr bwMode="auto">
                <a:xfrm>
                  <a:off x="3157" y="2131"/>
                  <a:ext cx="5" cy="7"/>
                </a:xfrm>
                <a:custGeom>
                  <a:avLst/>
                  <a:gdLst>
                    <a:gd name="T0" fmla="*/ 23 w 29"/>
                    <a:gd name="T1" fmla="*/ 0 h 42"/>
                    <a:gd name="T2" fmla="*/ 17 w 29"/>
                    <a:gd name="T3" fmla="*/ 0 h 42"/>
                    <a:gd name="T4" fmla="*/ 0 w 29"/>
                    <a:gd name="T5" fmla="*/ 42 h 42"/>
                    <a:gd name="T6" fmla="*/ 7 w 29"/>
                    <a:gd name="T7" fmla="*/ 42 h 42"/>
                    <a:gd name="T8" fmla="*/ 11 w 29"/>
                    <a:gd name="T9" fmla="*/ 30 h 42"/>
                    <a:gd name="T10" fmla="*/ 29 w 29"/>
                    <a:gd name="T11" fmla="*/ 30 h 42"/>
                    <a:gd name="T12" fmla="*/ 13 w 29"/>
                    <a:gd name="T13" fmla="*/ 24 h 42"/>
                    <a:gd name="T14" fmla="*/ 17 w 29"/>
                    <a:gd name="T15" fmla="*/ 11 h 42"/>
                    <a:gd name="T16" fmla="*/ 18 w 29"/>
                    <a:gd name="T17" fmla="*/ 9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7" y="42"/>
                      </a:lnTo>
                      <a:lnTo>
                        <a:pt x="11" y="30"/>
                      </a:lnTo>
                      <a:lnTo>
                        <a:pt x="29" y="30"/>
                      </a:lnTo>
                      <a:lnTo>
                        <a:pt x="13" y="24"/>
                      </a:lnTo>
                      <a:lnTo>
                        <a:pt x="17" y="11"/>
                      </a:lnTo>
                      <a:lnTo>
                        <a:pt x="18" y="9"/>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1" name="Freeform 4753"/>
                <p:cNvSpPr>
                  <a:spLocks/>
                </p:cNvSpPr>
                <p:nvPr/>
              </p:nvSpPr>
              <p:spPr bwMode="auto">
                <a:xfrm>
                  <a:off x="3160" y="2131"/>
                  <a:ext cx="4" cy="7"/>
                </a:xfrm>
                <a:custGeom>
                  <a:avLst/>
                  <a:gdLst>
                    <a:gd name="T0" fmla="*/ 10 w 28"/>
                    <a:gd name="T1" fmla="*/ 0 h 42"/>
                    <a:gd name="T2" fmla="*/ 6 w 28"/>
                    <a:gd name="T3" fmla="*/ 4 h 42"/>
                    <a:gd name="T4" fmla="*/ 9 w 28"/>
                    <a:gd name="T5" fmla="*/ 8 h 42"/>
                    <a:gd name="T6" fmla="*/ 10 w 28"/>
                    <a:gd name="T7" fmla="*/ 11 h 42"/>
                    <a:gd name="T8" fmla="*/ 11 w 28"/>
                    <a:gd name="T9" fmla="*/ 17 h 42"/>
                    <a:gd name="T10" fmla="*/ 14 w 28"/>
                    <a:gd name="T11" fmla="*/ 24 h 42"/>
                    <a:gd name="T12" fmla="*/ 0 w 28"/>
                    <a:gd name="T13" fmla="*/ 24 h 42"/>
                    <a:gd name="T14" fmla="*/ 16 w 28"/>
                    <a:gd name="T15" fmla="*/ 30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6" y="4"/>
                      </a:lnTo>
                      <a:lnTo>
                        <a:pt x="9" y="8"/>
                      </a:lnTo>
                      <a:lnTo>
                        <a:pt x="10" y="11"/>
                      </a:lnTo>
                      <a:lnTo>
                        <a:pt x="11" y="17"/>
                      </a:lnTo>
                      <a:lnTo>
                        <a:pt x="14" y="24"/>
                      </a:lnTo>
                      <a:lnTo>
                        <a:pt x="0" y="24"/>
                      </a:lnTo>
                      <a:lnTo>
                        <a:pt x="16" y="30"/>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2" name="Freeform 4754"/>
                <p:cNvSpPr>
                  <a:spLocks/>
                </p:cNvSpPr>
                <p:nvPr/>
              </p:nvSpPr>
              <p:spPr bwMode="auto">
                <a:xfrm>
                  <a:off x="3165" y="2131"/>
                  <a:ext cx="1" cy="7"/>
                </a:xfrm>
                <a:custGeom>
                  <a:avLst/>
                  <a:gdLst>
                    <a:gd name="T0" fmla="*/ 6 w 6"/>
                    <a:gd name="T1" fmla="*/ 0 h 42"/>
                    <a:gd name="T2" fmla="*/ 0 w 6"/>
                    <a:gd name="T3" fmla="*/ 0 h 42"/>
                    <a:gd name="T4" fmla="*/ 0 w 6"/>
                    <a:gd name="T5" fmla="*/ 42 h 42"/>
                    <a:gd name="T6" fmla="*/ 5 w 6"/>
                    <a:gd name="T7" fmla="*/ 42 h 42"/>
                    <a:gd name="T8" fmla="*/ 5 w 6"/>
                    <a:gd name="T9" fmla="*/ 8 h 42"/>
                    <a:gd name="T10" fmla="*/ 5 w 6"/>
                    <a:gd name="T11" fmla="*/ 8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42"/>
                      </a:lnTo>
                      <a:lnTo>
                        <a:pt x="5" y="42"/>
                      </a:lnTo>
                      <a:lnTo>
                        <a:pt x="5" y="8"/>
                      </a:lnTo>
                      <a:lnTo>
                        <a:pt x="5"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3" name="Freeform 4755"/>
                <p:cNvSpPr>
                  <a:spLocks/>
                </p:cNvSpPr>
                <p:nvPr/>
              </p:nvSpPr>
              <p:spPr bwMode="auto">
                <a:xfrm>
                  <a:off x="3166" y="2131"/>
                  <a:ext cx="3" cy="7"/>
                </a:xfrm>
                <a:custGeom>
                  <a:avLst/>
                  <a:gdLst>
                    <a:gd name="T0" fmla="*/ 1 w 23"/>
                    <a:gd name="T1" fmla="*/ 0 h 42"/>
                    <a:gd name="T2" fmla="*/ 0 w 23"/>
                    <a:gd name="T3" fmla="*/ 8 h 42"/>
                    <a:gd name="T4" fmla="*/ 23 w 23"/>
                    <a:gd name="T5" fmla="*/ 42 h 42"/>
                    <a:gd name="T6" fmla="*/ 23 w 23"/>
                    <a:gd name="T7" fmla="*/ 33 h 42"/>
                    <a:gd name="T8" fmla="*/ 1 w 23"/>
                    <a:gd name="T9" fmla="*/ 0 h 42"/>
                  </a:gdLst>
                  <a:ahLst/>
                  <a:cxnLst>
                    <a:cxn ang="0">
                      <a:pos x="T0" y="T1"/>
                    </a:cxn>
                    <a:cxn ang="0">
                      <a:pos x="T2" y="T3"/>
                    </a:cxn>
                    <a:cxn ang="0">
                      <a:pos x="T4" y="T5"/>
                    </a:cxn>
                    <a:cxn ang="0">
                      <a:pos x="T6" y="T7"/>
                    </a:cxn>
                    <a:cxn ang="0">
                      <a:pos x="T8" y="T9"/>
                    </a:cxn>
                  </a:cxnLst>
                  <a:rect l="0" t="0" r="r" b="b"/>
                  <a:pathLst>
                    <a:path w="23" h="42">
                      <a:moveTo>
                        <a:pt x="1" y="0"/>
                      </a:moveTo>
                      <a:lnTo>
                        <a:pt x="0" y="8"/>
                      </a:lnTo>
                      <a:lnTo>
                        <a:pt x="23" y="42"/>
                      </a:lnTo>
                      <a:lnTo>
                        <a:pt x="23" y="3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4" name="Freeform 4756"/>
                <p:cNvSpPr>
                  <a:spLocks/>
                </p:cNvSpPr>
                <p:nvPr/>
              </p:nvSpPr>
              <p:spPr bwMode="auto">
                <a:xfrm>
                  <a:off x="3169" y="2131"/>
                  <a:ext cx="2" cy="7"/>
                </a:xfrm>
                <a:custGeom>
                  <a:avLst/>
                  <a:gdLst>
                    <a:gd name="T0" fmla="*/ 6 w 6"/>
                    <a:gd name="T1" fmla="*/ 0 h 42"/>
                    <a:gd name="T2" fmla="*/ 1 w 6"/>
                    <a:gd name="T3" fmla="*/ 0 h 42"/>
                    <a:gd name="T4" fmla="*/ 1 w 6"/>
                    <a:gd name="T5" fmla="*/ 33 h 42"/>
                    <a:gd name="T6" fmla="*/ 0 w 6"/>
                    <a:gd name="T7" fmla="*/ 33 h 42"/>
                    <a:gd name="T8" fmla="*/ 0 w 6"/>
                    <a:gd name="T9" fmla="*/ 42 h 42"/>
                    <a:gd name="T10" fmla="*/ 6 w 6"/>
                    <a:gd name="T11" fmla="*/ 42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1" y="0"/>
                      </a:lnTo>
                      <a:lnTo>
                        <a:pt x="1" y="33"/>
                      </a:lnTo>
                      <a:lnTo>
                        <a:pt x="0" y="33"/>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5" name="Freeform 4757"/>
                <p:cNvSpPr>
                  <a:spLocks/>
                </p:cNvSpPr>
                <p:nvPr/>
              </p:nvSpPr>
              <p:spPr bwMode="auto">
                <a:xfrm>
                  <a:off x="3173" y="2131"/>
                  <a:ext cx="5" cy="6"/>
                </a:xfrm>
                <a:custGeom>
                  <a:avLst/>
                  <a:gdLst>
                    <a:gd name="T0" fmla="*/ 21 w 30"/>
                    <a:gd name="T1" fmla="*/ 0 h 37"/>
                    <a:gd name="T2" fmla="*/ 9 w 30"/>
                    <a:gd name="T3" fmla="*/ 3 h 37"/>
                    <a:gd name="T4" fmla="*/ 14 w 30"/>
                    <a:gd name="T5" fmla="*/ 3 h 37"/>
                    <a:gd name="T6" fmla="*/ 18 w 30"/>
                    <a:gd name="T7" fmla="*/ 4 h 37"/>
                    <a:gd name="T8" fmla="*/ 21 w 30"/>
                    <a:gd name="T9" fmla="*/ 7 h 37"/>
                    <a:gd name="T10" fmla="*/ 23 w 30"/>
                    <a:gd name="T11" fmla="*/ 13 h 37"/>
                    <a:gd name="T12" fmla="*/ 23 w 30"/>
                    <a:gd name="T13" fmla="*/ 13 h 37"/>
                    <a:gd name="T14" fmla="*/ 23 w 30"/>
                    <a:gd name="T15" fmla="*/ 19 h 37"/>
                    <a:gd name="T16" fmla="*/ 23 w 30"/>
                    <a:gd name="T17" fmla="*/ 23 h 37"/>
                    <a:gd name="T18" fmla="*/ 22 w 30"/>
                    <a:gd name="T19" fmla="*/ 28 h 37"/>
                    <a:gd name="T20" fmla="*/ 22 w 30"/>
                    <a:gd name="T21" fmla="*/ 29 h 37"/>
                    <a:gd name="T22" fmla="*/ 18 w 30"/>
                    <a:gd name="T23" fmla="*/ 33 h 37"/>
                    <a:gd name="T24" fmla="*/ 14 w 30"/>
                    <a:gd name="T25" fmla="*/ 35 h 37"/>
                    <a:gd name="T26" fmla="*/ 10 w 30"/>
                    <a:gd name="T27" fmla="*/ 35 h 37"/>
                    <a:gd name="T28" fmla="*/ 0 w 30"/>
                    <a:gd name="T29" fmla="*/ 35 h 37"/>
                    <a:gd name="T30" fmla="*/ 21 w 30"/>
                    <a:gd name="T31" fmla="*/ 37 h 37"/>
                    <a:gd name="T32" fmla="*/ 26 w 30"/>
                    <a:gd name="T33" fmla="*/ 34 h 37"/>
                    <a:gd name="T34" fmla="*/ 28 w 30"/>
                    <a:gd name="T35" fmla="*/ 30 h 37"/>
                    <a:gd name="T36" fmla="*/ 29 w 30"/>
                    <a:gd name="T37" fmla="*/ 24 h 37"/>
                    <a:gd name="T38" fmla="*/ 30 w 30"/>
                    <a:gd name="T39" fmla="*/ 19 h 37"/>
                    <a:gd name="T40" fmla="*/ 30 w 30"/>
                    <a:gd name="T41" fmla="*/ 16 h 37"/>
                    <a:gd name="T42" fmla="*/ 29 w 30"/>
                    <a:gd name="T43" fmla="*/ 10 h 37"/>
                    <a:gd name="T44" fmla="*/ 29 w 30"/>
                    <a:gd name="T45" fmla="*/ 9 h 37"/>
                    <a:gd name="T46" fmla="*/ 26 w 30"/>
                    <a:gd name="T47" fmla="*/ 4 h 37"/>
                    <a:gd name="T48" fmla="*/ 26 w 30"/>
                    <a:gd name="T49" fmla="*/ 4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9" y="3"/>
                      </a:lnTo>
                      <a:lnTo>
                        <a:pt x="14" y="3"/>
                      </a:lnTo>
                      <a:lnTo>
                        <a:pt x="18" y="4"/>
                      </a:lnTo>
                      <a:lnTo>
                        <a:pt x="21" y="7"/>
                      </a:lnTo>
                      <a:lnTo>
                        <a:pt x="23" y="13"/>
                      </a:lnTo>
                      <a:lnTo>
                        <a:pt x="23" y="13"/>
                      </a:lnTo>
                      <a:lnTo>
                        <a:pt x="23" y="19"/>
                      </a:lnTo>
                      <a:lnTo>
                        <a:pt x="23" y="23"/>
                      </a:lnTo>
                      <a:lnTo>
                        <a:pt x="22" y="28"/>
                      </a:lnTo>
                      <a:lnTo>
                        <a:pt x="22" y="29"/>
                      </a:lnTo>
                      <a:lnTo>
                        <a:pt x="18" y="33"/>
                      </a:lnTo>
                      <a:lnTo>
                        <a:pt x="14" y="35"/>
                      </a:lnTo>
                      <a:lnTo>
                        <a:pt x="10" y="35"/>
                      </a:lnTo>
                      <a:lnTo>
                        <a:pt x="0" y="35"/>
                      </a:lnTo>
                      <a:lnTo>
                        <a:pt x="21" y="37"/>
                      </a:lnTo>
                      <a:lnTo>
                        <a:pt x="26" y="34"/>
                      </a:lnTo>
                      <a:lnTo>
                        <a:pt x="28" y="30"/>
                      </a:lnTo>
                      <a:lnTo>
                        <a:pt x="29" y="24"/>
                      </a:lnTo>
                      <a:lnTo>
                        <a:pt x="30" y="19"/>
                      </a:lnTo>
                      <a:lnTo>
                        <a:pt x="30" y="16"/>
                      </a:lnTo>
                      <a:lnTo>
                        <a:pt x="29" y="10"/>
                      </a:lnTo>
                      <a:lnTo>
                        <a:pt x="29" y="9"/>
                      </a:lnTo>
                      <a:lnTo>
                        <a:pt x="26" y="4"/>
                      </a:lnTo>
                      <a:lnTo>
                        <a:pt x="26"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6" name="Freeform 4758"/>
                <p:cNvSpPr>
                  <a:spLocks/>
                </p:cNvSpPr>
                <p:nvPr/>
              </p:nvSpPr>
              <p:spPr bwMode="auto">
                <a:xfrm>
                  <a:off x="3172" y="2131"/>
                  <a:ext cx="5" cy="7"/>
                </a:xfrm>
                <a:custGeom>
                  <a:avLst/>
                  <a:gdLst>
                    <a:gd name="T0" fmla="*/ 15 w 26"/>
                    <a:gd name="T1" fmla="*/ 0 h 42"/>
                    <a:gd name="T2" fmla="*/ 0 w 26"/>
                    <a:gd name="T3" fmla="*/ 0 h 42"/>
                    <a:gd name="T4" fmla="*/ 0 w 26"/>
                    <a:gd name="T5" fmla="*/ 42 h 42"/>
                    <a:gd name="T6" fmla="*/ 15 w 26"/>
                    <a:gd name="T7" fmla="*/ 42 h 42"/>
                    <a:gd name="T8" fmla="*/ 16 w 26"/>
                    <a:gd name="T9" fmla="*/ 42 h 42"/>
                    <a:gd name="T10" fmla="*/ 22 w 26"/>
                    <a:gd name="T11" fmla="*/ 41 h 42"/>
                    <a:gd name="T12" fmla="*/ 26 w 26"/>
                    <a:gd name="T13" fmla="*/ 39 h 42"/>
                    <a:gd name="T14" fmla="*/ 5 w 26"/>
                    <a:gd name="T15" fmla="*/ 37 h 42"/>
                    <a:gd name="T16" fmla="*/ 5 w 26"/>
                    <a:gd name="T17" fmla="*/ 4 h 42"/>
                    <a:gd name="T18" fmla="*/ 14 w 26"/>
                    <a:gd name="T19" fmla="*/ 5 h 42"/>
                    <a:gd name="T20" fmla="*/ 26 w 26"/>
                    <a:gd name="T21" fmla="*/ 2 h 42"/>
                    <a:gd name="T22" fmla="*/ 26 w 26"/>
                    <a:gd name="T23" fmla="*/ 2 h 42"/>
                    <a:gd name="T24" fmla="*/ 21 w 26"/>
                    <a:gd name="T25" fmla="*/ 0 h 42"/>
                    <a:gd name="T26" fmla="*/ 20 w 26"/>
                    <a:gd name="T27" fmla="*/ 0 h 42"/>
                    <a:gd name="T28" fmla="*/ 15 w 26"/>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2">
                      <a:moveTo>
                        <a:pt x="15" y="0"/>
                      </a:moveTo>
                      <a:lnTo>
                        <a:pt x="0" y="0"/>
                      </a:lnTo>
                      <a:lnTo>
                        <a:pt x="0" y="42"/>
                      </a:lnTo>
                      <a:lnTo>
                        <a:pt x="15" y="42"/>
                      </a:lnTo>
                      <a:lnTo>
                        <a:pt x="16" y="42"/>
                      </a:lnTo>
                      <a:lnTo>
                        <a:pt x="22" y="41"/>
                      </a:lnTo>
                      <a:lnTo>
                        <a:pt x="26" y="39"/>
                      </a:lnTo>
                      <a:lnTo>
                        <a:pt x="5" y="37"/>
                      </a:lnTo>
                      <a:lnTo>
                        <a:pt x="5" y="4"/>
                      </a:lnTo>
                      <a:lnTo>
                        <a:pt x="14" y="5"/>
                      </a:lnTo>
                      <a:lnTo>
                        <a:pt x="26" y="2"/>
                      </a:lnTo>
                      <a:lnTo>
                        <a:pt x="26" y="2"/>
                      </a:lnTo>
                      <a:lnTo>
                        <a:pt x="21" y="0"/>
                      </a:lnTo>
                      <a:lnTo>
                        <a:pt x="20"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7" name="Freeform 4759"/>
                <p:cNvSpPr>
                  <a:spLocks/>
                </p:cNvSpPr>
                <p:nvPr/>
              </p:nvSpPr>
              <p:spPr bwMode="auto">
                <a:xfrm>
                  <a:off x="3180" y="2131"/>
                  <a:ext cx="6" cy="7"/>
                </a:xfrm>
                <a:custGeom>
                  <a:avLst/>
                  <a:gdLst>
                    <a:gd name="T0" fmla="*/ 22 w 32"/>
                    <a:gd name="T1" fmla="*/ 0 h 41"/>
                    <a:gd name="T2" fmla="*/ 12 w 32"/>
                    <a:gd name="T3" fmla="*/ 2 h 41"/>
                    <a:gd name="T4" fmla="*/ 12 w 32"/>
                    <a:gd name="T5" fmla="*/ 2 h 41"/>
                    <a:gd name="T6" fmla="*/ 17 w 32"/>
                    <a:gd name="T7" fmla="*/ 3 h 41"/>
                    <a:gd name="T8" fmla="*/ 21 w 32"/>
                    <a:gd name="T9" fmla="*/ 6 h 41"/>
                    <a:gd name="T10" fmla="*/ 23 w 32"/>
                    <a:gd name="T11" fmla="*/ 8 h 41"/>
                    <a:gd name="T12" fmla="*/ 25 w 32"/>
                    <a:gd name="T13" fmla="*/ 13 h 41"/>
                    <a:gd name="T14" fmla="*/ 25 w 32"/>
                    <a:gd name="T15" fmla="*/ 19 h 41"/>
                    <a:gd name="T16" fmla="*/ 25 w 32"/>
                    <a:gd name="T17" fmla="*/ 21 h 41"/>
                    <a:gd name="T18" fmla="*/ 24 w 32"/>
                    <a:gd name="T19" fmla="*/ 28 h 41"/>
                    <a:gd name="T20" fmla="*/ 21 w 32"/>
                    <a:gd name="T21" fmla="*/ 32 h 41"/>
                    <a:gd name="T22" fmla="*/ 21 w 32"/>
                    <a:gd name="T23" fmla="*/ 32 h 41"/>
                    <a:gd name="T24" fmla="*/ 17 w 32"/>
                    <a:gd name="T25" fmla="*/ 35 h 41"/>
                    <a:gd name="T26" fmla="*/ 12 w 32"/>
                    <a:gd name="T27" fmla="*/ 36 h 41"/>
                    <a:gd name="T28" fmla="*/ 0 w 32"/>
                    <a:gd name="T29" fmla="*/ 38 h 41"/>
                    <a:gd name="T30" fmla="*/ 5 w 32"/>
                    <a:gd name="T31" fmla="*/ 40 h 41"/>
                    <a:gd name="T32" fmla="*/ 12 w 32"/>
                    <a:gd name="T33" fmla="*/ 41 h 41"/>
                    <a:gd name="T34" fmla="*/ 17 w 32"/>
                    <a:gd name="T35" fmla="*/ 40 h 41"/>
                    <a:gd name="T36" fmla="*/ 21 w 32"/>
                    <a:gd name="T37" fmla="*/ 38 h 41"/>
                    <a:gd name="T38" fmla="*/ 25 w 32"/>
                    <a:gd name="T39" fmla="*/ 35 h 41"/>
                    <a:gd name="T40" fmla="*/ 26 w 32"/>
                    <a:gd name="T41" fmla="*/ 35 h 41"/>
                    <a:gd name="T42" fmla="*/ 30 w 32"/>
                    <a:gd name="T43" fmla="*/ 31 h 41"/>
                    <a:gd name="T44" fmla="*/ 31 w 32"/>
                    <a:gd name="T45" fmla="*/ 25 h 41"/>
                    <a:gd name="T46" fmla="*/ 32 w 32"/>
                    <a:gd name="T47" fmla="*/ 19 h 41"/>
                    <a:gd name="T48" fmla="*/ 32 w 32"/>
                    <a:gd name="T49" fmla="*/ 18 h 41"/>
                    <a:gd name="T50" fmla="*/ 31 w 32"/>
                    <a:gd name="T51" fmla="*/ 13 h 41"/>
                    <a:gd name="T52" fmla="*/ 29 w 32"/>
                    <a:gd name="T53" fmla="*/ 7 h 41"/>
                    <a:gd name="T54" fmla="*/ 25 w 32"/>
                    <a:gd name="T55" fmla="*/ 3 h 41"/>
                    <a:gd name="T56" fmla="*/ 22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2" y="0"/>
                      </a:moveTo>
                      <a:lnTo>
                        <a:pt x="12" y="2"/>
                      </a:lnTo>
                      <a:lnTo>
                        <a:pt x="12" y="2"/>
                      </a:lnTo>
                      <a:lnTo>
                        <a:pt x="17" y="3"/>
                      </a:lnTo>
                      <a:lnTo>
                        <a:pt x="21" y="6"/>
                      </a:lnTo>
                      <a:lnTo>
                        <a:pt x="23" y="8"/>
                      </a:lnTo>
                      <a:lnTo>
                        <a:pt x="25" y="13"/>
                      </a:lnTo>
                      <a:lnTo>
                        <a:pt x="25" y="19"/>
                      </a:lnTo>
                      <a:lnTo>
                        <a:pt x="25" y="21"/>
                      </a:lnTo>
                      <a:lnTo>
                        <a:pt x="24" y="28"/>
                      </a:lnTo>
                      <a:lnTo>
                        <a:pt x="21" y="32"/>
                      </a:lnTo>
                      <a:lnTo>
                        <a:pt x="21" y="32"/>
                      </a:lnTo>
                      <a:lnTo>
                        <a:pt x="17" y="35"/>
                      </a:lnTo>
                      <a:lnTo>
                        <a:pt x="12" y="36"/>
                      </a:lnTo>
                      <a:lnTo>
                        <a:pt x="0" y="38"/>
                      </a:lnTo>
                      <a:lnTo>
                        <a:pt x="5" y="40"/>
                      </a:lnTo>
                      <a:lnTo>
                        <a:pt x="12" y="41"/>
                      </a:lnTo>
                      <a:lnTo>
                        <a:pt x="17" y="40"/>
                      </a:lnTo>
                      <a:lnTo>
                        <a:pt x="21" y="38"/>
                      </a:lnTo>
                      <a:lnTo>
                        <a:pt x="25" y="35"/>
                      </a:lnTo>
                      <a:lnTo>
                        <a:pt x="26" y="35"/>
                      </a:lnTo>
                      <a:lnTo>
                        <a:pt x="30" y="31"/>
                      </a:lnTo>
                      <a:lnTo>
                        <a:pt x="31" y="25"/>
                      </a:lnTo>
                      <a:lnTo>
                        <a:pt x="32" y="19"/>
                      </a:lnTo>
                      <a:lnTo>
                        <a:pt x="32" y="18"/>
                      </a:lnTo>
                      <a:lnTo>
                        <a:pt x="31" y="13"/>
                      </a:lnTo>
                      <a:lnTo>
                        <a:pt x="29" y="7"/>
                      </a:lnTo>
                      <a:lnTo>
                        <a:pt x="25"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8" name="Freeform 4760"/>
                <p:cNvSpPr>
                  <a:spLocks/>
                </p:cNvSpPr>
                <p:nvPr/>
              </p:nvSpPr>
              <p:spPr bwMode="auto">
                <a:xfrm>
                  <a:off x="3179" y="2131"/>
                  <a:ext cx="5" cy="7"/>
                </a:xfrm>
                <a:custGeom>
                  <a:avLst/>
                  <a:gdLst>
                    <a:gd name="T0" fmla="*/ 22 w 32"/>
                    <a:gd name="T1" fmla="*/ 0 h 41"/>
                    <a:gd name="T2" fmla="*/ 16 w 32"/>
                    <a:gd name="T3" fmla="*/ 1 h 41"/>
                    <a:gd name="T4" fmla="*/ 11 w 32"/>
                    <a:gd name="T5" fmla="*/ 3 h 41"/>
                    <a:gd name="T6" fmla="*/ 7 w 32"/>
                    <a:gd name="T7" fmla="*/ 6 h 41"/>
                    <a:gd name="T8" fmla="*/ 6 w 32"/>
                    <a:gd name="T9" fmla="*/ 6 h 41"/>
                    <a:gd name="T10" fmla="*/ 3 w 32"/>
                    <a:gd name="T11" fmla="*/ 11 h 41"/>
                    <a:gd name="T12" fmla="*/ 1 w 32"/>
                    <a:gd name="T13" fmla="*/ 17 h 41"/>
                    <a:gd name="T14" fmla="*/ 0 w 32"/>
                    <a:gd name="T15" fmla="*/ 22 h 41"/>
                    <a:gd name="T16" fmla="*/ 1 w 32"/>
                    <a:gd name="T17" fmla="*/ 28 h 41"/>
                    <a:gd name="T18" fmla="*/ 3 w 32"/>
                    <a:gd name="T19" fmla="*/ 34 h 41"/>
                    <a:gd name="T20" fmla="*/ 7 w 32"/>
                    <a:gd name="T21" fmla="*/ 38 h 41"/>
                    <a:gd name="T22" fmla="*/ 10 w 32"/>
                    <a:gd name="T23" fmla="*/ 41 h 41"/>
                    <a:gd name="T24" fmla="*/ 22 w 32"/>
                    <a:gd name="T25" fmla="*/ 39 h 41"/>
                    <a:gd name="T26" fmla="*/ 20 w 32"/>
                    <a:gd name="T27" fmla="*/ 39 h 41"/>
                    <a:gd name="T28" fmla="*/ 15 w 32"/>
                    <a:gd name="T29" fmla="*/ 38 h 41"/>
                    <a:gd name="T30" fmla="*/ 11 w 32"/>
                    <a:gd name="T31" fmla="*/ 35 h 41"/>
                    <a:gd name="T32" fmla="*/ 10 w 32"/>
                    <a:gd name="T33" fmla="*/ 34 h 41"/>
                    <a:gd name="T34" fmla="*/ 8 w 32"/>
                    <a:gd name="T35" fmla="*/ 28 h 41"/>
                    <a:gd name="T36" fmla="*/ 7 w 32"/>
                    <a:gd name="T37" fmla="*/ 23 h 41"/>
                    <a:gd name="T38" fmla="*/ 7 w 32"/>
                    <a:gd name="T39" fmla="*/ 19 h 41"/>
                    <a:gd name="T40" fmla="*/ 8 w 32"/>
                    <a:gd name="T41" fmla="*/ 13 h 41"/>
                    <a:gd name="T42" fmla="*/ 11 w 32"/>
                    <a:gd name="T43" fmla="*/ 9 h 41"/>
                    <a:gd name="T44" fmla="*/ 11 w 32"/>
                    <a:gd name="T45" fmla="*/ 8 h 41"/>
                    <a:gd name="T46" fmla="*/ 15 w 32"/>
                    <a:gd name="T47" fmla="*/ 6 h 41"/>
                    <a:gd name="T48" fmla="*/ 22 w 32"/>
                    <a:gd name="T49" fmla="*/ 5 h 41"/>
                    <a:gd name="T50" fmla="*/ 32 w 32"/>
                    <a:gd name="T51" fmla="*/ 3 h 41"/>
                    <a:gd name="T52" fmla="*/ 27 w 32"/>
                    <a:gd name="T53" fmla="*/ 1 h 41"/>
                    <a:gd name="T54" fmla="*/ 22 w 32"/>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1">
                      <a:moveTo>
                        <a:pt x="22" y="0"/>
                      </a:moveTo>
                      <a:lnTo>
                        <a:pt x="16" y="1"/>
                      </a:lnTo>
                      <a:lnTo>
                        <a:pt x="11" y="3"/>
                      </a:lnTo>
                      <a:lnTo>
                        <a:pt x="7" y="6"/>
                      </a:lnTo>
                      <a:lnTo>
                        <a:pt x="6" y="6"/>
                      </a:lnTo>
                      <a:lnTo>
                        <a:pt x="3" y="11"/>
                      </a:lnTo>
                      <a:lnTo>
                        <a:pt x="1" y="17"/>
                      </a:lnTo>
                      <a:lnTo>
                        <a:pt x="0" y="22"/>
                      </a:lnTo>
                      <a:lnTo>
                        <a:pt x="1" y="28"/>
                      </a:lnTo>
                      <a:lnTo>
                        <a:pt x="3" y="34"/>
                      </a:lnTo>
                      <a:lnTo>
                        <a:pt x="7" y="38"/>
                      </a:lnTo>
                      <a:lnTo>
                        <a:pt x="10" y="41"/>
                      </a:lnTo>
                      <a:lnTo>
                        <a:pt x="22" y="39"/>
                      </a:lnTo>
                      <a:lnTo>
                        <a:pt x="20" y="39"/>
                      </a:lnTo>
                      <a:lnTo>
                        <a:pt x="15" y="38"/>
                      </a:lnTo>
                      <a:lnTo>
                        <a:pt x="11" y="35"/>
                      </a:lnTo>
                      <a:lnTo>
                        <a:pt x="10" y="34"/>
                      </a:lnTo>
                      <a:lnTo>
                        <a:pt x="8" y="28"/>
                      </a:lnTo>
                      <a:lnTo>
                        <a:pt x="7" y="23"/>
                      </a:lnTo>
                      <a:lnTo>
                        <a:pt x="7" y="19"/>
                      </a:lnTo>
                      <a:lnTo>
                        <a:pt x="8" y="13"/>
                      </a:lnTo>
                      <a:lnTo>
                        <a:pt x="11" y="9"/>
                      </a:lnTo>
                      <a:lnTo>
                        <a:pt x="11" y="8"/>
                      </a:lnTo>
                      <a:lnTo>
                        <a:pt x="15" y="6"/>
                      </a:lnTo>
                      <a:lnTo>
                        <a:pt x="22" y="5"/>
                      </a:lnTo>
                      <a:lnTo>
                        <a:pt x="32" y="3"/>
                      </a:lnTo>
                      <a:lnTo>
                        <a:pt x="27"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9" name="Line 4761"/>
                <p:cNvSpPr>
                  <a:spLocks noChangeShapeType="1"/>
                </p:cNvSpPr>
                <p:nvPr/>
              </p:nvSpPr>
              <p:spPr bwMode="auto">
                <a:xfrm>
                  <a:off x="2673" y="1988"/>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0" name="Line 4762"/>
                <p:cNvSpPr>
                  <a:spLocks noChangeShapeType="1"/>
                </p:cNvSpPr>
                <p:nvPr/>
              </p:nvSpPr>
              <p:spPr bwMode="auto">
                <a:xfrm>
                  <a:off x="2634" y="1988"/>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1" name="Line 4763"/>
                <p:cNvSpPr>
                  <a:spLocks noChangeShapeType="1"/>
                </p:cNvSpPr>
                <p:nvPr/>
              </p:nvSpPr>
              <p:spPr bwMode="auto">
                <a:xfrm>
                  <a:off x="2673" y="1916"/>
                  <a:ext cx="3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2" name="Line 4764"/>
                <p:cNvSpPr>
                  <a:spLocks noChangeShapeType="1"/>
                </p:cNvSpPr>
                <p:nvPr/>
              </p:nvSpPr>
              <p:spPr bwMode="auto">
                <a:xfrm>
                  <a:off x="2634" y="1916"/>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3" name="Line 4765"/>
                <p:cNvSpPr>
                  <a:spLocks noChangeShapeType="1"/>
                </p:cNvSpPr>
                <p:nvPr/>
              </p:nvSpPr>
              <p:spPr bwMode="auto">
                <a:xfrm flipV="1">
                  <a:off x="2666" y="19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4" name="Line 4766"/>
                <p:cNvSpPr>
                  <a:spLocks noChangeShapeType="1"/>
                </p:cNvSpPr>
                <p:nvPr/>
              </p:nvSpPr>
              <p:spPr bwMode="auto">
                <a:xfrm flipV="1">
                  <a:off x="2673" y="19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5" name="Line 4767"/>
                <p:cNvSpPr>
                  <a:spLocks noChangeShapeType="1"/>
                </p:cNvSpPr>
                <p:nvPr/>
              </p:nvSpPr>
              <p:spPr bwMode="auto">
                <a:xfrm flipV="1">
                  <a:off x="2798" y="183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6" name="Line 4768"/>
                <p:cNvSpPr>
                  <a:spLocks noChangeShapeType="1"/>
                </p:cNvSpPr>
                <p:nvPr/>
              </p:nvSpPr>
              <p:spPr bwMode="auto">
                <a:xfrm flipV="1">
                  <a:off x="2798" y="1917"/>
                  <a:ext cx="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7" name="Line 4769"/>
                <p:cNvSpPr>
                  <a:spLocks noChangeShapeType="1"/>
                </p:cNvSpPr>
                <p:nvPr/>
              </p:nvSpPr>
              <p:spPr bwMode="auto">
                <a:xfrm>
                  <a:off x="2798" y="193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8" name="Line 4770"/>
                <p:cNvSpPr>
                  <a:spLocks noChangeShapeType="1"/>
                </p:cNvSpPr>
                <p:nvPr/>
              </p:nvSpPr>
              <p:spPr bwMode="auto">
                <a:xfrm>
                  <a:off x="2720" y="1917"/>
                  <a:ext cx="7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9" name="Line 4771"/>
                <p:cNvSpPr>
                  <a:spLocks noChangeShapeType="1"/>
                </p:cNvSpPr>
                <p:nvPr/>
              </p:nvSpPr>
              <p:spPr bwMode="auto">
                <a:xfrm flipV="1">
                  <a:off x="2805" y="183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0" name="Line 4772"/>
                <p:cNvSpPr>
                  <a:spLocks noChangeShapeType="1"/>
                </p:cNvSpPr>
                <p:nvPr/>
              </p:nvSpPr>
              <p:spPr bwMode="auto">
                <a:xfrm flipV="1">
                  <a:off x="2805" y="1917"/>
                  <a:ext cx="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1" name="Line 4773"/>
                <p:cNvSpPr>
                  <a:spLocks noChangeShapeType="1"/>
                </p:cNvSpPr>
                <p:nvPr/>
              </p:nvSpPr>
              <p:spPr bwMode="auto">
                <a:xfrm>
                  <a:off x="2805" y="1917"/>
                  <a:ext cx="4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2" name="Line 4774"/>
                <p:cNvSpPr>
                  <a:spLocks noChangeShapeType="1"/>
                </p:cNvSpPr>
                <p:nvPr/>
              </p:nvSpPr>
              <p:spPr bwMode="auto">
                <a:xfrm flipH="1">
                  <a:off x="2716" y="1901"/>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3" name="Line 4775"/>
                <p:cNvSpPr>
                  <a:spLocks noChangeShapeType="1"/>
                </p:cNvSpPr>
                <p:nvPr/>
              </p:nvSpPr>
              <p:spPr bwMode="auto">
                <a:xfrm flipH="1">
                  <a:off x="2805" y="1901"/>
                  <a:ext cx="4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4" name="Line 4776"/>
                <p:cNvSpPr>
                  <a:spLocks noChangeShapeType="1"/>
                </p:cNvSpPr>
                <p:nvPr/>
              </p:nvSpPr>
              <p:spPr bwMode="auto">
                <a:xfrm flipV="1">
                  <a:off x="2851" y="1901"/>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5" name="Line 4777"/>
                <p:cNvSpPr>
                  <a:spLocks noChangeShapeType="1"/>
                </p:cNvSpPr>
                <p:nvPr/>
              </p:nvSpPr>
              <p:spPr bwMode="auto">
                <a:xfrm flipV="1">
                  <a:off x="2805" y="1730"/>
                  <a:ext cx="1" cy="8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56" name="Freeform 4778"/>
                <p:cNvSpPr>
                  <a:spLocks/>
                </p:cNvSpPr>
                <p:nvPr/>
              </p:nvSpPr>
              <p:spPr bwMode="auto">
                <a:xfrm>
                  <a:off x="2798" y="1699"/>
                  <a:ext cx="7" cy="4"/>
                </a:xfrm>
                <a:custGeom>
                  <a:avLst/>
                  <a:gdLst>
                    <a:gd name="T0" fmla="*/ 0 w 42"/>
                    <a:gd name="T1" fmla="*/ 21 h 27"/>
                    <a:gd name="T2" fmla="*/ 0 w 42"/>
                    <a:gd name="T3" fmla="*/ 27 h 27"/>
                    <a:gd name="T4" fmla="*/ 42 w 42"/>
                    <a:gd name="T5" fmla="*/ 27 h 27"/>
                    <a:gd name="T6" fmla="*/ 42 w 42"/>
                    <a:gd name="T7" fmla="*/ 0 h 27"/>
                    <a:gd name="T8" fmla="*/ 38 w 42"/>
                    <a:gd name="T9" fmla="*/ 0 h 27"/>
                    <a:gd name="T10" fmla="*/ 38 w 42"/>
                    <a:gd name="T11" fmla="*/ 21 h 27"/>
                    <a:gd name="T12" fmla="*/ 0 w 42"/>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1"/>
                      </a:moveTo>
                      <a:lnTo>
                        <a:pt x="0" y="27"/>
                      </a:lnTo>
                      <a:lnTo>
                        <a:pt x="42" y="27"/>
                      </a:lnTo>
                      <a:lnTo>
                        <a:pt x="42" y="0"/>
                      </a:lnTo>
                      <a:lnTo>
                        <a:pt x="38" y="0"/>
                      </a:lnTo>
                      <a:lnTo>
                        <a:pt x="38"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7" name="Freeform 4779"/>
                <p:cNvSpPr>
                  <a:spLocks/>
                </p:cNvSpPr>
                <p:nvPr/>
              </p:nvSpPr>
              <p:spPr bwMode="auto">
                <a:xfrm>
                  <a:off x="2798" y="1691"/>
                  <a:ext cx="7" cy="5"/>
                </a:xfrm>
                <a:custGeom>
                  <a:avLst/>
                  <a:gdLst>
                    <a:gd name="T0" fmla="*/ 0 w 41"/>
                    <a:gd name="T1" fmla="*/ 10 h 31"/>
                    <a:gd name="T2" fmla="*/ 2 w 41"/>
                    <a:gd name="T3" fmla="*/ 20 h 31"/>
                    <a:gd name="T4" fmla="*/ 2 w 41"/>
                    <a:gd name="T5" fmla="*/ 20 h 31"/>
                    <a:gd name="T6" fmla="*/ 3 w 41"/>
                    <a:gd name="T7" fmla="*/ 15 h 31"/>
                    <a:gd name="T8" fmla="*/ 6 w 41"/>
                    <a:gd name="T9" fmla="*/ 10 h 31"/>
                    <a:gd name="T10" fmla="*/ 8 w 41"/>
                    <a:gd name="T11" fmla="*/ 9 h 31"/>
                    <a:gd name="T12" fmla="*/ 13 w 41"/>
                    <a:gd name="T13" fmla="*/ 7 h 31"/>
                    <a:gd name="T14" fmla="*/ 19 w 41"/>
                    <a:gd name="T15" fmla="*/ 7 h 31"/>
                    <a:gd name="T16" fmla="*/ 22 w 41"/>
                    <a:gd name="T17" fmla="*/ 7 h 31"/>
                    <a:gd name="T18" fmla="*/ 27 w 41"/>
                    <a:gd name="T19" fmla="*/ 8 h 31"/>
                    <a:gd name="T20" fmla="*/ 32 w 41"/>
                    <a:gd name="T21" fmla="*/ 10 h 31"/>
                    <a:gd name="T22" fmla="*/ 33 w 41"/>
                    <a:gd name="T23" fmla="*/ 11 h 31"/>
                    <a:gd name="T24" fmla="*/ 36 w 41"/>
                    <a:gd name="T25" fmla="*/ 15 h 31"/>
                    <a:gd name="T26" fmla="*/ 36 w 41"/>
                    <a:gd name="T27" fmla="*/ 20 h 31"/>
                    <a:gd name="T28" fmla="*/ 38 w 41"/>
                    <a:gd name="T29" fmla="*/ 31 h 31"/>
                    <a:gd name="T30" fmla="*/ 40 w 41"/>
                    <a:gd name="T31" fmla="*/ 27 h 31"/>
                    <a:gd name="T32" fmla="*/ 41 w 41"/>
                    <a:gd name="T33" fmla="*/ 20 h 31"/>
                    <a:gd name="T34" fmla="*/ 40 w 41"/>
                    <a:gd name="T35" fmla="*/ 15 h 31"/>
                    <a:gd name="T36" fmla="*/ 39 w 41"/>
                    <a:gd name="T37" fmla="*/ 11 h 31"/>
                    <a:gd name="T38" fmla="*/ 35 w 41"/>
                    <a:gd name="T39" fmla="*/ 5 h 31"/>
                    <a:gd name="T40" fmla="*/ 35 w 41"/>
                    <a:gd name="T41" fmla="*/ 5 h 31"/>
                    <a:gd name="T42" fmla="*/ 31 w 41"/>
                    <a:gd name="T43" fmla="*/ 2 h 31"/>
                    <a:gd name="T44" fmla="*/ 25 w 41"/>
                    <a:gd name="T45" fmla="*/ 1 h 31"/>
                    <a:gd name="T46" fmla="*/ 19 w 41"/>
                    <a:gd name="T47" fmla="*/ 0 h 31"/>
                    <a:gd name="T48" fmla="*/ 19 w 41"/>
                    <a:gd name="T49" fmla="*/ 0 h 31"/>
                    <a:gd name="T50" fmla="*/ 13 w 41"/>
                    <a:gd name="T51" fmla="*/ 1 h 31"/>
                    <a:gd name="T52" fmla="*/ 7 w 41"/>
                    <a:gd name="T53" fmla="*/ 3 h 31"/>
                    <a:gd name="T54" fmla="*/ 3 w 41"/>
                    <a:gd name="T55" fmla="*/ 5 h 31"/>
                    <a:gd name="T56" fmla="*/ 0 w 41"/>
                    <a:gd name="T57"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31">
                      <a:moveTo>
                        <a:pt x="0" y="10"/>
                      </a:moveTo>
                      <a:lnTo>
                        <a:pt x="2" y="20"/>
                      </a:lnTo>
                      <a:lnTo>
                        <a:pt x="2" y="20"/>
                      </a:lnTo>
                      <a:lnTo>
                        <a:pt x="3" y="15"/>
                      </a:lnTo>
                      <a:lnTo>
                        <a:pt x="6" y="10"/>
                      </a:lnTo>
                      <a:lnTo>
                        <a:pt x="8" y="9"/>
                      </a:lnTo>
                      <a:lnTo>
                        <a:pt x="13" y="7"/>
                      </a:lnTo>
                      <a:lnTo>
                        <a:pt x="19" y="7"/>
                      </a:lnTo>
                      <a:lnTo>
                        <a:pt x="22" y="7"/>
                      </a:lnTo>
                      <a:lnTo>
                        <a:pt x="27" y="8"/>
                      </a:lnTo>
                      <a:lnTo>
                        <a:pt x="32" y="10"/>
                      </a:lnTo>
                      <a:lnTo>
                        <a:pt x="33" y="11"/>
                      </a:lnTo>
                      <a:lnTo>
                        <a:pt x="36" y="15"/>
                      </a:lnTo>
                      <a:lnTo>
                        <a:pt x="36" y="20"/>
                      </a:lnTo>
                      <a:lnTo>
                        <a:pt x="38" y="31"/>
                      </a:lnTo>
                      <a:lnTo>
                        <a:pt x="40" y="27"/>
                      </a:lnTo>
                      <a:lnTo>
                        <a:pt x="41" y="20"/>
                      </a:lnTo>
                      <a:lnTo>
                        <a:pt x="40" y="15"/>
                      </a:lnTo>
                      <a:lnTo>
                        <a:pt x="39" y="11"/>
                      </a:lnTo>
                      <a:lnTo>
                        <a:pt x="35" y="5"/>
                      </a:lnTo>
                      <a:lnTo>
                        <a:pt x="35" y="5"/>
                      </a:lnTo>
                      <a:lnTo>
                        <a:pt x="31" y="2"/>
                      </a:lnTo>
                      <a:lnTo>
                        <a:pt x="25" y="1"/>
                      </a:lnTo>
                      <a:lnTo>
                        <a:pt x="19" y="0"/>
                      </a:lnTo>
                      <a:lnTo>
                        <a:pt x="19" y="0"/>
                      </a:lnTo>
                      <a:lnTo>
                        <a:pt x="13" y="1"/>
                      </a:lnTo>
                      <a:lnTo>
                        <a:pt x="7" y="3"/>
                      </a:lnTo>
                      <a:lnTo>
                        <a:pt x="3"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8" name="Freeform 4780"/>
                <p:cNvSpPr>
                  <a:spLocks/>
                </p:cNvSpPr>
                <p:nvPr/>
              </p:nvSpPr>
              <p:spPr bwMode="auto">
                <a:xfrm>
                  <a:off x="2797" y="1693"/>
                  <a:ext cx="7" cy="5"/>
                </a:xfrm>
                <a:custGeom>
                  <a:avLst/>
                  <a:gdLst>
                    <a:gd name="T0" fmla="*/ 0 w 41"/>
                    <a:gd name="T1" fmla="*/ 10 h 32"/>
                    <a:gd name="T2" fmla="*/ 1 w 41"/>
                    <a:gd name="T3" fmla="*/ 16 h 32"/>
                    <a:gd name="T4" fmla="*/ 3 w 41"/>
                    <a:gd name="T5" fmla="*/ 21 h 32"/>
                    <a:gd name="T6" fmla="*/ 6 w 41"/>
                    <a:gd name="T7" fmla="*/ 25 h 32"/>
                    <a:gd name="T8" fmla="*/ 7 w 41"/>
                    <a:gd name="T9" fmla="*/ 26 h 32"/>
                    <a:gd name="T10" fmla="*/ 11 w 41"/>
                    <a:gd name="T11" fmla="*/ 28 h 32"/>
                    <a:gd name="T12" fmla="*/ 17 w 41"/>
                    <a:gd name="T13" fmla="*/ 31 h 32"/>
                    <a:gd name="T14" fmla="*/ 23 w 41"/>
                    <a:gd name="T15" fmla="*/ 32 h 32"/>
                    <a:gd name="T16" fmla="*/ 28 w 41"/>
                    <a:gd name="T17" fmla="*/ 31 h 32"/>
                    <a:gd name="T18" fmla="*/ 34 w 41"/>
                    <a:gd name="T19" fmla="*/ 28 h 32"/>
                    <a:gd name="T20" fmla="*/ 38 w 41"/>
                    <a:gd name="T21" fmla="*/ 25 h 32"/>
                    <a:gd name="T22" fmla="*/ 41 w 41"/>
                    <a:gd name="T23" fmla="*/ 21 h 32"/>
                    <a:gd name="T24" fmla="*/ 39 w 41"/>
                    <a:gd name="T25" fmla="*/ 10 h 32"/>
                    <a:gd name="T26" fmla="*/ 39 w 41"/>
                    <a:gd name="T27" fmla="*/ 11 h 32"/>
                    <a:gd name="T28" fmla="*/ 38 w 41"/>
                    <a:gd name="T29" fmla="*/ 17 h 32"/>
                    <a:gd name="T30" fmla="*/ 35 w 41"/>
                    <a:gd name="T31" fmla="*/ 21 h 32"/>
                    <a:gd name="T32" fmla="*/ 34 w 41"/>
                    <a:gd name="T33" fmla="*/ 22 h 32"/>
                    <a:gd name="T34" fmla="*/ 28 w 41"/>
                    <a:gd name="T35" fmla="*/ 24 h 32"/>
                    <a:gd name="T36" fmla="*/ 23 w 41"/>
                    <a:gd name="T37" fmla="*/ 25 h 32"/>
                    <a:gd name="T38" fmla="*/ 19 w 41"/>
                    <a:gd name="T39" fmla="*/ 25 h 32"/>
                    <a:gd name="T40" fmla="*/ 13 w 41"/>
                    <a:gd name="T41" fmla="*/ 24 h 32"/>
                    <a:gd name="T42" fmla="*/ 9 w 41"/>
                    <a:gd name="T43" fmla="*/ 21 h 32"/>
                    <a:gd name="T44" fmla="*/ 9 w 41"/>
                    <a:gd name="T45" fmla="*/ 21 h 32"/>
                    <a:gd name="T46" fmla="*/ 6 w 41"/>
                    <a:gd name="T47" fmla="*/ 17 h 32"/>
                    <a:gd name="T48" fmla="*/ 5 w 41"/>
                    <a:gd name="T49" fmla="*/ 10 h 32"/>
                    <a:gd name="T50" fmla="*/ 3 w 41"/>
                    <a:gd name="T51" fmla="*/ 0 h 32"/>
                    <a:gd name="T52" fmla="*/ 1 w 41"/>
                    <a:gd name="T53" fmla="*/ 5 h 32"/>
                    <a:gd name="T54" fmla="*/ 0 w 41"/>
                    <a:gd name="T55"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2">
                      <a:moveTo>
                        <a:pt x="0" y="10"/>
                      </a:moveTo>
                      <a:lnTo>
                        <a:pt x="1" y="16"/>
                      </a:lnTo>
                      <a:lnTo>
                        <a:pt x="3" y="21"/>
                      </a:lnTo>
                      <a:lnTo>
                        <a:pt x="6" y="25"/>
                      </a:lnTo>
                      <a:lnTo>
                        <a:pt x="7" y="26"/>
                      </a:lnTo>
                      <a:lnTo>
                        <a:pt x="11" y="28"/>
                      </a:lnTo>
                      <a:lnTo>
                        <a:pt x="17" y="31"/>
                      </a:lnTo>
                      <a:lnTo>
                        <a:pt x="23" y="32"/>
                      </a:lnTo>
                      <a:lnTo>
                        <a:pt x="28" y="31"/>
                      </a:lnTo>
                      <a:lnTo>
                        <a:pt x="34" y="28"/>
                      </a:lnTo>
                      <a:lnTo>
                        <a:pt x="38" y="25"/>
                      </a:lnTo>
                      <a:lnTo>
                        <a:pt x="41" y="21"/>
                      </a:lnTo>
                      <a:lnTo>
                        <a:pt x="39" y="10"/>
                      </a:lnTo>
                      <a:lnTo>
                        <a:pt x="39" y="11"/>
                      </a:lnTo>
                      <a:lnTo>
                        <a:pt x="38" y="17"/>
                      </a:lnTo>
                      <a:lnTo>
                        <a:pt x="35" y="21"/>
                      </a:lnTo>
                      <a:lnTo>
                        <a:pt x="34" y="22"/>
                      </a:lnTo>
                      <a:lnTo>
                        <a:pt x="28" y="24"/>
                      </a:lnTo>
                      <a:lnTo>
                        <a:pt x="23" y="25"/>
                      </a:lnTo>
                      <a:lnTo>
                        <a:pt x="19" y="25"/>
                      </a:lnTo>
                      <a:lnTo>
                        <a:pt x="13" y="24"/>
                      </a:lnTo>
                      <a:lnTo>
                        <a:pt x="9" y="21"/>
                      </a:lnTo>
                      <a:lnTo>
                        <a:pt x="9" y="21"/>
                      </a:lnTo>
                      <a:lnTo>
                        <a:pt x="6" y="17"/>
                      </a:lnTo>
                      <a:lnTo>
                        <a:pt x="5" y="10"/>
                      </a:lnTo>
                      <a:lnTo>
                        <a:pt x="3" y="0"/>
                      </a:lnTo>
                      <a:lnTo>
                        <a:pt x="1" y="5"/>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9" name="Freeform 4781"/>
                <p:cNvSpPr>
                  <a:spLocks/>
                </p:cNvSpPr>
                <p:nvPr/>
              </p:nvSpPr>
              <p:spPr bwMode="auto">
                <a:xfrm>
                  <a:off x="2798" y="1685"/>
                  <a:ext cx="3" cy="4"/>
                </a:xfrm>
                <a:custGeom>
                  <a:avLst/>
                  <a:gdLst>
                    <a:gd name="T0" fmla="*/ 0 w 20"/>
                    <a:gd name="T1" fmla="*/ 4 h 26"/>
                    <a:gd name="T2" fmla="*/ 3 w 20"/>
                    <a:gd name="T3" fmla="*/ 16 h 26"/>
                    <a:gd name="T4" fmla="*/ 3 w 20"/>
                    <a:gd name="T5" fmla="*/ 9 h 26"/>
                    <a:gd name="T6" fmla="*/ 6 w 20"/>
                    <a:gd name="T7" fmla="*/ 6 h 26"/>
                    <a:gd name="T8" fmla="*/ 10 w 20"/>
                    <a:gd name="T9" fmla="*/ 5 h 26"/>
                    <a:gd name="T10" fmla="*/ 14 w 20"/>
                    <a:gd name="T11" fmla="*/ 6 h 26"/>
                    <a:gd name="T12" fmla="*/ 17 w 20"/>
                    <a:gd name="T13" fmla="*/ 9 h 26"/>
                    <a:gd name="T14" fmla="*/ 18 w 20"/>
                    <a:gd name="T15" fmla="*/ 16 h 26"/>
                    <a:gd name="T16" fmla="*/ 18 w 20"/>
                    <a:gd name="T17" fmla="*/ 26 h 26"/>
                    <a:gd name="T18" fmla="*/ 20 w 20"/>
                    <a:gd name="T19" fmla="*/ 3 h 26"/>
                    <a:gd name="T20" fmla="*/ 16 w 20"/>
                    <a:gd name="T21" fmla="*/ 1 h 26"/>
                    <a:gd name="T22" fmla="*/ 10 w 20"/>
                    <a:gd name="T23" fmla="*/ 0 h 26"/>
                    <a:gd name="T24" fmla="*/ 10 w 20"/>
                    <a:gd name="T25" fmla="*/ 0 h 26"/>
                    <a:gd name="T26" fmla="*/ 4 w 20"/>
                    <a:gd name="T27" fmla="*/ 1 h 26"/>
                    <a:gd name="T28" fmla="*/ 0 w 20"/>
                    <a:gd name="T2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6">
                      <a:moveTo>
                        <a:pt x="0" y="4"/>
                      </a:moveTo>
                      <a:lnTo>
                        <a:pt x="3" y="16"/>
                      </a:lnTo>
                      <a:lnTo>
                        <a:pt x="3" y="9"/>
                      </a:lnTo>
                      <a:lnTo>
                        <a:pt x="6" y="6"/>
                      </a:lnTo>
                      <a:lnTo>
                        <a:pt x="10" y="5"/>
                      </a:lnTo>
                      <a:lnTo>
                        <a:pt x="14" y="6"/>
                      </a:lnTo>
                      <a:lnTo>
                        <a:pt x="17" y="9"/>
                      </a:lnTo>
                      <a:lnTo>
                        <a:pt x="18" y="16"/>
                      </a:lnTo>
                      <a:lnTo>
                        <a:pt x="18" y="26"/>
                      </a:lnTo>
                      <a:lnTo>
                        <a:pt x="20" y="3"/>
                      </a:lnTo>
                      <a:lnTo>
                        <a:pt x="16" y="1"/>
                      </a:lnTo>
                      <a:lnTo>
                        <a:pt x="10" y="0"/>
                      </a:lnTo>
                      <a:lnTo>
                        <a:pt x="10"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0" name="Freeform 4782"/>
                <p:cNvSpPr>
                  <a:spLocks/>
                </p:cNvSpPr>
                <p:nvPr/>
              </p:nvSpPr>
              <p:spPr bwMode="auto">
                <a:xfrm>
                  <a:off x="2798" y="1685"/>
                  <a:ext cx="7" cy="5"/>
                </a:xfrm>
                <a:custGeom>
                  <a:avLst/>
                  <a:gdLst>
                    <a:gd name="T0" fmla="*/ 0 w 42"/>
                    <a:gd name="T1" fmla="*/ 13 h 29"/>
                    <a:gd name="T2" fmla="*/ 0 w 42"/>
                    <a:gd name="T3" fmla="*/ 29 h 29"/>
                    <a:gd name="T4" fmla="*/ 42 w 42"/>
                    <a:gd name="T5" fmla="*/ 29 h 29"/>
                    <a:gd name="T6" fmla="*/ 42 w 42"/>
                    <a:gd name="T7" fmla="*/ 23 h 29"/>
                    <a:gd name="T8" fmla="*/ 25 w 42"/>
                    <a:gd name="T9" fmla="*/ 23 h 29"/>
                    <a:gd name="T10" fmla="*/ 25 w 42"/>
                    <a:gd name="T11" fmla="*/ 13 h 29"/>
                    <a:gd name="T12" fmla="*/ 25 w 42"/>
                    <a:gd name="T13" fmla="*/ 11 h 29"/>
                    <a:gd name="T14" fmla="*/ 24 w 42"/>
                    <a:gd name="T15" fmla="*/ 4 h 29"/>
                    <a:gd name="T16" fmla="*/ 22 w 42"/>
                    <a:gd name="T17" fmla="*/ 0 h 29"/>
                    <a:gd name="T18" fmla="*/ 20 w 42"/>
                    <a:gd name="T19" fmla="*/ 23 h 29"/>
                    <a:gd name="T20" fmla="*/ 5 w 42"/>
                    <a:gd name="T21" fmla="*/ 23 h 29"/>
                    <a:gd name="T22" fmla="*/ 5 w 42"/>
                    <a:gd name="T23" fmla="*/ 13 h 29"/>
                    <a:gd name="T24" fmla="*/ 2 w 42"/>
                    <a:gd name="T25" fmla="*/ 1 h 29"/>
                    <a:gd name="T26" fmla="*/ 0 w 42"/>
                    <a:gd name="T27" fmla="*/ 6 h 29"/>
                    <a:gd name="T28" fmla="*/ 0 w 42"/>
                    <a:gd name="T29" fmla="*/ 6 h 29"/>
                    <a:gd name="T30" fmla="*/ 0 w 42"/>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9">
                      <a:moveTo>
                        <a:pt x="0" y="13"/>
                      </a:moveTo>
                      <a:lnTo>
                        <a:pt x="0" y="29"/>
                      </a:lnTo>
                      <a:lnTo>
                        <a:pt x="42" y="29"/>
                      </a:lnTo>
                      <a:lnTo>
                        <a:pt x="42" y="23"/>
                      </a:lnTo>
                      <a:lnTo>
                        <a:pt x="25" y="23"/>
                      </a:lnTo>
                      <a:lnTo>
                        <a:pt x="25" y="13"/>
                      </a:lnTo>
                      <a:lnTo>
                        <a:pt x="25" y="11"/>
                      </a:lnTo>
                      <a:lnTo>
                        <a:pt x="24" y="4"/>
                      </a:lnTo>
                      <a:lnTo>
                        <a:pt x="22" y="0"/>
                      </a:lnTo>
                      <a:lnTo>
                        <a:pt x="20" y="23"/>
                      </a:lnTo>
                      <a:lnTo>
                        <a:pt x="5" y="23"/>
                      </a:lnTo>
                      <a:lnTo>
                        <a:pt x="5" y="13"/>
                      </a:lnTo>
                      <a:lnTo>
                        <a:pt x="2" y="1"/>
                      </a:lnTo>
                      <a:lnTo>
                        <a:pt x="0" y="6"/>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1" name="Freeform 4783"/>
                <p:cNvSpPr>
                  <a:spLocks/>
                </p:cNvSpPr>
                <p:nvPr/>
              </p:nvSpPr>
              <p:spPr bwMode="auto">
                <a:xfrm>
                  <a:off x="2798" y="1678"/>
                  <a:ext cx="7" cy="5"/>
                </a:xfrm>
                <a:custGeom>
                  <a:avLst/>
                  <a:gdLst>
                    <a:gd name="T0" fmla="*/ 0 w 42"/>
                    <a:gd name="T1" fmla="*/ 1 h 32"/>
                    <a:gd name="T2" fmla="*/ 0 w 42"/>
                    <a:gd name="T3" fmla="*/ 32 h 32"/>
                    <a:gd name="T4" fmla="*/ 42 w 42"/>
                    <a:gd name="T5" fmla="*/ 32 h 32"/>
                    <a:gd name="T6" fmla="*/ 42 w 42"/>
                    <a:gd name="T7" fmla="*/ 0 h 32"/>
                    <a:gd name="T8" fmla="*/ 37 w 42"/>
                    <a:gd name="T9" fmla="*/ 0 h 32"/>
                    <a:gd name="T10" fmla="*/ 37 w 42"/>
                    <a:gd name="T11" fmla="*/ 26 h 32"/>
                    <a:gd name="T12" fmla="*/ 23 w 42"/>
                    <a:gd name="T13" fmla="*/ 26 h 32"/>
                    <a:gd name="T14" fmla="*/ 23 w 42"/>
                    <a:gd name="T15" fmla="*/ 2 h 32"/>
                    <a:gd name="T16" fmla="*/ 18 w 42"/>
                    <a:gd name="T17" fmla="*/ 2 h 32"/>
                    <a:gd name="T18" fmla="*/ 18 w 42"/>
                    <a:gd name="T19" fmla="*/ 26 h 32"/>
                    <a:gd name="T20" fmla="*/ 5 w 42"/>
                    <a:gd name="T21" fmla="*/ 26 h 32"/>
                    <a:gd name="T22" fmla="*/ 5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7" y="0"/>
                      </a:lnTo>
                      <a:lnTo>
                        <a:pt x="37" y="26"/>
                      </a:lnTo>
                      <a:lnTo>
                        <a:pt x="23" y="26"/>
                      </a:lnTo>
                      <a:lnTo>
                        <a:pt x="23" y="2"/>
                      </a:lnTo>
                      <a:lnTo>
                        <a:pt x="18" y="2"/>
                      </a:lnTo>
                      <a:lnTo>
                        <a:pt x="18" y="26"/>
                      </a:lnTo>
                      <a:lnTo>
                        <a:pt x="5" y="26"/>
                      </a:lnTo>
                      <a:lnTo>
                        <a:pt x="5"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2" name="Freeform 4784"/>
                <p:cNvSpPr>
                  <a:spLocks/>
                </p:cNvSpPr>
                <p:nvPr/>
              </p:nvSpPr>
              <p:spPr bwMode="auto">
                <a:xfrm>
                  <a:off x="2798" y="1672"/>
                  <a:ext cx="7" cy="5"/>
                </a:xfrm>
                <a:custGeom>
                  <a:avLst/>
                  <a:gdLst>
                    <a:gd name="T0" fmla="*/ 0 w 42"/>
                    <a:gd name="T1" fmla="*/ 0 h 34"/>
                    <a:gd name="T2" fmla="*/ 0 w 42"/>
                    <a:gd name="T3" fmla="*/ 31 h 34"/>
                    <a:gd name="T4" fmla="*/ 5 w 42"/>
                    <a:gd name="T5" fmla="*/ 31 h 34"/>
                    <a:gd name="T6" fmla="*/ 5 w 42"/>
                    <a:gd name="T7" fmla="*/ 7 h 34"/>
                    <a:gd name="T8" fmla="*/ 8 w 42"/>
                    <a:gd name="T9" fmla="*/ 11 h 34"/>
                    <a:gd name="T10" fmla="*/ 10 w 42"/>
                    <a:gd name="T11" fmla="*/ 12 h 34"/>
                    <a:gd name="T12" fmla="*/ 37 w 42"/>
                    <a:gd name="T13" fmla="*/ 34 h 34"/>
                    <a:gd name="T14" fmla="*/ 42 w 42"/>
                    <a:gd name="T15" fmla="*/ 34 h 34"/>
                    <a:gd name="T16" fmla="*/ 42 w 42"/>
                    <a:gd name="T17" fmla="*/ 0 h 34"/>
                    <a:gd name="T18" fmla="*/ 37 w 42"/>
                    <a:gd name="T19" fmla="*/ 0 h 34"/>
                    <a:gd name="T20" fmla="*/ 37 w 42"/>
                    <a:gd name="T21" fmla="*/ 27 h 34"/>
                    <a:gd name="T22" fmla="*/ 35 w 42"/>
                    <a:gd name="T23" fmla="*/ 24 h 34"/>
                    <a:gd name="T24" fmla="*/ 5 w 42"/>
                    <a:gd name="T25" fmla="*/ 0 h 34"/>
                    <a:gd name="T26" fmla="*/ 0 w 42"/>
                    <a:gd name="T2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34">
                      <a:moveTo>
                        <a:pt x="0" y="0"/>
                      </a:moveTo>
                      <a:lnTo>
                        <a:pt x="0" y="31"/>
                      </a:lnTo>
                      <a:lnTo>
                        <a:pt x="5" y="31"/>
                      </a:lnTo>
                      <a:lnTo>
                        <a:pt x="5" y="7"/>
                      </a:lnTo>
                      <a:lnTo>
                        <a:pt x="8" y="11"/>
                      </a:lnTo>
                      <a:lnTo>
                        <a:pt x="10" y="12"/>
                      </a:lnTo>
                      <a:lnTo>
                        <a:pt x="37" y="34"/>
                      </a:lnTo>
                      <a:lnTo>
                        <a:pt x="42" y="34"/>
                      </a:lnTo>
                      <a:lnTo>
                        <a:pt x="42" y="0"/>
                      </a:lnTo>
                      <a:lnTo>
                        <a:pt x="37" y="0"/>
                      </a:lnTo>
                      <a:lnTo>
                        <a:pt x="37" y="27"/>
                      </a:lnTo>
                      <a:lnTo>
                        <a:pt x="35" y="24"/>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3" name="Freeform 4785"/>
                <p:cNvSpPr>
                  <a:spLocks/>
                </p:cNvSpPr>
                <p:nvPr/>
              </p:nvSpPr>
              <p:spPr bwMode="auto">
                <a:xfrm>
                  <a:off x="2798" y="1662"/>
                  <a:ext cx="7" cy="4"/>
                </a:xfrm>
                <a:custGeom>
                  <a:avLst/>
                  <a:gdLst>
                    <a:gd name="T0" fmla="*/ 0 w 42"/>
                    <a:gd name="T1" fmla="*/ 0 h 23"/>
                    <a:gd name="T2" fmla="*/ 0 w 42"/>
                    <a:gd name="T3" fmla="*/ 7 h 23"/>
                    <a:gd name="T4" fmla="*/ 1 w 42"/>
                    <a:gd name="T5" fmla="*/ 8 h 23"/>
                    <a:gd name="T6" fmla="*/ 8 w 42"/>
                    <a:gd name="T7" fmla="*/ 12 h 23"/>
                    <a:gd name="T8" fmla="*/ 13 w 42"/>
                    <a:gd name="T9" fmla="*/ 15 h 23"/>
                    <a:gd name="T10" fmla="*/ 18 w 42"/>
                    <a:gd name="T11" fmla="*/ 18 h 23"/>
                    <a:gd name="T12" fmla="*/ 20 w 42"/>
                    <a:gd name="T13" fmla="*/ 20 h 23"/>
                    <a:gd name="T14" fmla="*/ 24 w 42"/>
                    <a:gd name="T15" fmla="*/ 23 h 23"/>
                    <a:gd name="T16" fmla="*/ 42 w 42"/>
                    <a:gd name="T17" fmla="*/ 23 h 23"/>
                    <a:gd name="T18" fmla="*/ 42 w 42"/>
                    <a:gd name="T19" fmla="*/ 16 h 23"/>
                    <a:gd name="T20" fmla="*/ 24 w 42"/>
                    <a:gd name="T21" fmla="*/ 17 h 23"/>
                    <a:gd name="T22" fmla="*/ 0 w 42"/>
                    <a:gd name="T2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3">
                      <a:moveTo>
                        <a:pt x="0" y="0"/>
                      </a:moveTo>
                      <a:lnTo>
                        <a:pt x="0" y="7"/>
                      </a:lnTo>
                      <a:lnTo>
                        <a:pt x="1" y="8"/>
                      </a:lnTo>
                      <a:lnTo>
                        <a:pt x="8" y="12"/>
                      </a:lnTo>
                      <a:lnTo>
                        <a:pt x="13" y="15"/>
                      </a:lnTo>
                      <a:lnTo>
                        <a:pt x="18" y="18"/>
                      </a:lnTo>
                      <a:lnTo>
                        <a:pt x="20" y="20"/>
                      </a:lnTo>
                      <a:lnTo>
                        <a:pt x="24" y="23"/>
                      </a:lnTo>
                      <a:lnTo>
                        <a:pt x="42" y="23"/>
                      </a:lnTo>
                      <a:lnTo>
                        <a:pt x="42" y="16"/>
                      </a:lnTo>
                      <a:lnTo>
                        <a:pt x="24"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4" name="Freeform 4786"/>
                <p:cNvSpPr>
                  <a:spLocks/>
                </p:cNvSpPr>
                <p:nvPr/>
              </p:nvSpPr>
              <p:spPr bwMode="auto">
                <a:xfrm>
                  <a:off x="2798" y="1665"/>
                  <a:ext cx="4" cy="3"/>
                </a:xfrm>
                <a:custGeom>
                  <a:avLst/>
                  <a:gdLst>
                    <a:gd name="T0" fmla="*/ 0 w 24"/>
                    <a:gd name="T1" fmla="*/ 12 h 19"/>
                    <a:gd name="T2" fmla="*/ 0 w 24"/>
                    <a:gd name="T3" fmla="*/ 19 h 19"/>
                    <a:gd name="T4" fmla="*/ 24 w 24"/>
                    <a:gd name="T5" fmla="*/ 3 h 19"/>
                    <a:gd name="T6" fmla="*/ 20 w 24"/>
                    <a:gd name="T7" fmla="*/ 0 h 19"/>
                    <a:gd name="T8" fmla="*/ 19 w 24"/>
                    <a:gd name="T9" fmla="*/ 0 h 19"/>
                    <a:gd name="T10" fmla="*/ 13 w 24"/>
                    <a:gd name="T11" fmla="*/ 3 h 19"/>
                    <a:gd name="T12" fmla="*/ 0 w 24"/>
                    <a:gd name="T13" fmla="*/ 12 h 19"/>
                  </a:gdLst>
                  <a:ahLst/>
                  <a:cxnLst>
                    <a:cxn ang="0">
                      <a:pos x="T0" y="T1"/>
                    </a:cxn>
                    <a:cxn ang="0">
                      <a:pos x="T2" y="T3"/>
                    </a:cxn>
                    <a:cxn ang="0">
                      <a:pos x="T4" y="T5"/>
                    </a:cxn>
                    <a:cxn ang="0">
                      <a:pos x="T6" y="T7"/>
                    </a:cxn>
                    <a:cxn ang="0">
                      <a:pos x="T8" y="T9"/>
                    </a:cxn>
                    <a:cxn ang="0">
                      <a:pos x="T10" y="T11"/>
                    </a:cxn>
                    <a:cxn ang="0">
                      <a:pos x="T12" y="T13"/>
                    </a:cxn>
                  </a:cxnLst>
                  <a:rect l="0" t="0" r="r" b="b"/>
                  <a:pathLst>
                    <a:path w="24" h="19">
                      <a:moveTo>
                        <a:pt x="0" y="12"/>
                      </a:moveTo>
                      <a:lnTo>
                        <a:pt x="0" y="19"/>
                      </a:lnTo>
                      <a:lnTo>
                        <a:pt x="24" y="3"/>
                      </a:lnTo>
                      <a:lnTo>
                        <a:pt x="20" y="0"/>
                      </a:lnTo>
                      <a:lnTo>
                        <a:pt x="19" y="0"/>
                      </a:lnTo>
                      <a:lnTo>
                        <a:pt x="13" y="3"/>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5" name="Freeform 4787"/>
                <p:cNvSpPr>
                  <a:spLocks/>
                </p:cNvSpPr>
                <p:nvPr/>
              </p:nvSpPr>
              <p:spPr bwMode="auto">
                <a:xfrm>
                  <a:off x="2798" y="1653"/>
                  <a:ext cx="3" cy="4"/>
                </a:xfrm>
                <a:custGeom>
                  <a:avLst/>
                  <a:gdLst>
                    <a:gd name="T0" fmla="*/ 0 w 19"/>
                    <a:gd name="T1" fmla="*/ 4 h 27"/>
                    <a:gd name="T2" fmla="*/ 3 w 19"/>
                    <a:gd name="T3" fmla="*/ 16 h 27"/>
                    <a:gd name="T4" fmla="*/ 3 w 19"/>
                    <a:gd name="T5" fmla="*/ 10 h 27"/>
                    <a:gd name="T6" fmla="*/ 5 w 19"/>
                    <a:gd name="T7" fmla="*/ 6 h 27"/>
                    <a:gd name="T8" fmla="*/ 10 w 19"/>
                    <a:gd name="T9" fmla="*/ 5 h 27"/>
                    <a:gd name="T10" fmla="*/ 14 w 19"/>
                    <a:gd name="T11" fmla="*/ 6 h 27"/>
                    <a:gd name="T12" fmla="*/ 17 w 19"/>
                    <a:gd name="T13" fmla="*/ 10 h 27"/>
                    <a:gd name="T14" fmla="*/ 18 w 19"/>
                    <a:gd name="T15" fmla="*/ 16 h 27"/>
                    <a:gd name="T16" fmla="*/ 18 w 19"/>
                    <a:gd name="T17" fmla="*/ 27 h 27"/>
                    <a:gd name="T18" fmla="*/ 19 w 19"/>
                    <a:gd name="T19" fmla="*/ 3 h 27"/>
                    <a:gd name="T20" fmla="*/ 16 w 19"/>
                    <a:gd name="T21" fmla="*/ 1 h 27"/>
                    <a:gd name="T22" fmla="*/ 10 w 19"/>
                    <a:gd name="T23" fmla="*/ 0 h 27"/>
                    <a:gd name="T24" fmla="*/ 9 w 19"/>
                    <a:gd name="T25" fmla="*/ 0 h 27"/>
                    <a:gd name="T26" fmla="*/ 4 w 19"/>
                    <a:gd name="T27" fmla="*/ 1 h 27"/>
                    <a:gd name="T28" fmla="*/ 0 w 19"/>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7">
                      <a:moveTo>
                        <a:pt x="0" y="4"/>
                      </a:moveTo>
                      <a:lnTo>
                        <a:pt x="3" y="16"/>
                      </a:lnTo>
                      <a:lnTo>
                        <a:pt x="3" y="10"/>
                      </a:lnTo>
                      <a:lnTo>
                        <a:pt x="5" y="6"/>
                      </a:lnTo>
                      <a:lnTo>
                        <a:pt x="10" y="5"/>
                      </a:lnTo>
                      <a:lnTo>
                        <a:pt x="14" y="6"/>
                      </a:lnTo>
                      <a:lnTo>
                        <a:pt x="17" y="10"/>
                      </a:lnTo>
                      <a:lnTo>
                        <a:pt x="18" y="16"/>
                      </a:lnTo>
                      <a:lnTo>
                        <a:pt x="18" y="27"/>
                      </a:lnTo>
                      <a:lnTo>
                        <a:pt x="19" y="3"/>
                      </a:lnTo>
                      <a:lnTo>
                        <a:pt x="16" y="1"/>
                      </a:lnTo>
                      <a:lnTo>
                        <a:pt x="10" y="0"/>
                      </a:lnTo>
                      <a:lnTo>
                        <a:pt x="9"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6" name="Freeform 4788"/>
                <p:cNvSpPr>
                  <a:spLocks/>
                </p:cNvSpPr>
                <p:nvPr/>
              </p:nvSpPr>
              <p:spPr bwMode="auto">
                <a:xfrm>
                  <a:off x="2798" y="1654"/>
                  <a:ext cx="7" cy="4"/>
                </a:xfrm>
                <a:custGeom>
                  <a:avLst/>
                  <a:gdLst>
                    <a:gd name="T0" fmla="*/ 0 w 42"/>
                    <a:gd name="T1" fmla="*/ 13 h 29"/>
                    <a:gd name="T2" fmla="*/ 0 w 42"/>
                    <a:gd name="T3" fmla="*/ 29 h 29"/>
                    <a:gd name="T4" fmla="*/ 42 w 42"/>
                    <a:gd name="T5" fmla="*/ 29 h 29"/>
                    <a:gd name="T6" fmla="*/ 42 w 42"/>
                    <a:gd name="T7" fmla="*/ 24 h 29"/>
                    <a:gd name="T8" fmla="*/ 25 w 42"/>
                    <a:gd name="T9" fmla="*/ 24 h 29"/>
                    <a:gd name="T10" fmla="*/ 25 w 42"/>
                    <a:gd name="T11" fmla="*/ 13 h 29"/>
                    <a:gd name="T12" fmla="*/ 25 w 42"/>
                    <a:gd name="T13" fmla="*/ 11 h 29"/>
                    <a:gd name="T14" fmla="*/ 24 w 42"/>
                    <a:gd name="T15" fmla="*/ 4 h 29"/>
                    <a:gd name="T16" fmla="*/ 21 w 42"/>
                    <a:gd name="T17" fmla="*/ 0 h 29"/>
                    <a:gd name="T18" fmla="*/ 20 w 42"/>
                    <a:gd name="T19" fmla="*/ 24 h 29"/>
                    <a:gd name="T20" fmla="*/ 5 w 42"/>
                    <a:gd name="T21" fmla="*/ 24 h 29"/>
                    <a:gd name="T22" fmla="*/ 5 w 42"/>
                    <a:gd name="T23" fmla="*/ 13 h 29"/>
                    <a:gd name="T24" fmla="*/ 2 w 42"/>
                    <a:gd name="T25" fmla="*/ 1 h 29"/>
                    <a:gd name="T26" fmla="*/ 0 w 42"/>
                    <a:gd name="T27" fmla="*/ 7 h 29"/>
                    <a:gd name="T28" fmla="*/ 0 w 42"/>
                    <a:gd name="T29" fmla="*/ 8 h 29"/>
                    <a:gd name="T30" fmla="*/ 0 w 42"/>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29">
                      <a:moveTo>
                        <a:pt x="0" y="13"/>
                      </a:moveTo>
                      <a:lnTo>
                        <a:pt x="0" y="29"/>
                      </a:lnTo>
                      <a:lnTo>
                        <a:pt x="42" y="29"/>
                      </a:lnTo>
                      <a:lnTo>
                        <a:pt x="42" y="24"/>
                      </a:lnTo>
                      <a:lnTo>
                        <a:pt x="25" y="24"/>
                      </a:lnTo>
                      <a:lnTo>
                        <a:pt x="25" y="13"/>
                      </a:lnTo>
                      <a:lnTo>
                        <a:pt x="25" y="11"/>
                      </a:lnTo>
                      <a:lnTo>
                        <a:pt x="24" y="4"/>
                      </a:lnTo>
                      <a:lnTo>
                        <a:pt x="21" y="0"/>
                      </a:lnTo>
                      <a:lnTo>
                        <a:pt x="20" y="24"/>
                      </a:lnTo>
                      <a:lnTo>
                        <a:pt x="5" y="24"/>
                      </a:lnTo>
                      <a:lnTo>
                        <a:pt x="5" y="13"/>
                      </a:lnTo>
                      <a:lnTo>
                        <a:pt x="2" y="1"/>
                      </a:lnTo>
                      <a:lnTo>
                        <a:pt x="0" y="7"/>
                      </a:lnTo>
                      <a:lnTo>
                        <a:pt x="0" y="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7" name="Freeform 4789"/>
                <p:cNvSpPr>
                  <a:spLocks/>
                </p:cNvSpPr>
                <p:nvPr/>
              </p:nvSpPr>
              <p:spPr bwMode="auto">
                <a:xfrm>
                  <a:off x="2798" y="1647"/>
                  <a:ext cx="7" cy="5"/>
                </a:xfrm>
                <a:custGeom>
                  <a:avLst/>
                  <a:gdLst>
                    <a:gd name="T0" fmla="*/ 0 w 42"/>
                    <a:gd name="T1" fmla="*/ 21 h 27"/>
                    <a:gd name="T2" fmla="*/ 0 w 42"/>
                    <a:gd name="T3" fmla="*/ 27 h 27"/>
                    <a:gd name="T4" fmla="*/ 42 w 42"/>
                    <a:gd name="T5" fmla="*/ 27 h 27"/>
                    <a:gd name="T6" fmla="*/ 42 w 42"/>
                    <a:gd name="T7" fmla="*/ 0 h 27"/>
                    <a:gd name="T8" fmla="*/ 37 w 42"/>
                    <a:gd name="T9" fmla="*/ 0 h 27"/>
                    <a:gd name="T10" fmla="*/ 37 w 42"/>
                    <a:gd name="T11" fmla="*/ 21 h 27"/>
                    <a:gd name="T12" fmla="*/ 0 w 42"/>
                    <a:gd name="T13" fmla="*/ 21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1"/>
                      </a:moveTo>
                      <a:lnTo>
                        <a:pt x="0" y="27"/>
                      </a:lnTo>
                      <a:lnTo>
                        <a:pt x="42" y="27"/>
                      </a:lnTo>
                      <a:lnTo>
                        <a:pt x="42"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8" name="Freeform 4790"/>
                <p:cNvSpPr>
                  <a:spLocks/>
                </p:cNvSpPr>
                <p:nvPr/>
              </p:nvSpPr>
              <p:spPr bwMode="auto">
                <a:xfrm>
                  <a:off x="2798" y="1642"/>
                  <a:ext cx="7" cy="5"/>
                </a:xfrm>
                <a:custGeom>
                  <a:avLst/>
                  <a:gdLst>
                    <a:gd name="T0" fmla="*/ 0 w 42"/>
                    <a:gd name="T1" fmla="*/ 6 h 29"/>
                    <a:gd name="T2" fmla="*/ 0 w 42"/>
                    <a:gd name="T3" fmla="*/ 12 h 29"/>
                    <a:gd name="T4" fmla="*/ 42 w 42"/>
                    <a:gd name="T5" fmla="*/ 29 h 29"/>
                    <a:gd name="T6" fmla="*/ 42 w 42"/>
                    <a:gd name="T7" fmla="*/ 22 h 29"/>
                    <a:gd name="T8" fmla="*/ 29 w 42"/>
                    <a:gd name="T9" fmla="*/ 18 h 29"/>
                    <a:gd name="T10" fmla="*/ 29 w 42"/>
                    <a:gd name="T11" fmla="*/ 0 h 29"/>
                    <a:gd name="T12" fmla="*/ 25 w 42"/>
                    <a:gd name="T13" fmla="*/ 16 h 29"/>
                    <a:gd name="T14" fmla="*/ 12 w 42"/>
                    <a:gd name="T15" fmla="*/ 12 h 29"/>
                    <a:gd name="T16" fmla="*/ 9 w 42"/>
                    <a:gd name="T17" fmla="*/ 11 h 29"/>
                    <a:gd name="T18" fmla="*/ 4 w 42"/>
                    <a:gd name="T19" fmla="*/ 10 h 29"/>
                    <a:gd name="T20" fmla="*/ 4 w 42"/>
                    <a:gd name="T21" fmla="*/ 10 h 29"/>
                    <a:gd name="T22" fmla="*/ 0 w 42"/>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29">
                      <a:moveTo>
                        <a:pt x="0" y="6"/>
                      </a:moveTo>
                      <a:lnTo>
                        <a:pt x="0" y="12"/>
                      </a:lnTo>
                      <a:lnTo>
                        <a:pt x="42" y="29"/>
                      </a:lnTo>
                      <a:lnTo>
                        <a:pt x="42" y="22"/>
                      </a:lnTo>
                      <a:lnTo>
                        <a:pt x="29" y="18"/>
                      </a:lnTo>
                      <a:lnTo>
                        <a:pt x="29" y="0"/>
                      </a:lnTo>
                      <a:lnTo>
                        <a:pt x="25" y="16"/>
                      </a:lnTo>
                      <a:lnTo>
                        <a:pt x="12" y="12"/>
                      </a:lnTo>
                      <a:lnTo>
                        <a:pt x="9" y="11"/>
                      </a:lnTo>
                      <a:lnTo>
                        <a:pt x="4" y="10"/>
                      </a:lnTo>
                      <a:lnTo>
                        <a:pt x="4" y="1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69" name="Freeform 4791"/>
                <p:cNvSpPr>
                  <a:spLocks/>
                </p:cNvSpPr>
                <p:nvPr/>
              </p:nvSpPr>
              <p:spPr bwMode="auto">
                <a:xfrm>
                  <a:off x="2798" y="1640"/>
                  <a:ext cx="7" cy="5"/>
                </a:xfrm>
                <a:custGeom>
                  <a:avLst/>
                  <a:gdLst>
                    <a:gd name="T0" fmla="*/ 0 w 42"/>
                    <a:gd name="T1" fmla="*/ 18 h 28"/>
                    <a:gd name="T2" fmla="*/ 4 w 42"/>
                    <a:gd name="T3" fmla="*/ 22 h 28"/>
                    <a:gd name="T4" fmla="*/ 9 w 42"/>
                    <a:gd name="T5" fmla="*/ 19 h 28"/>
                    <a:gd name="T6" fmla="*/ 11 w 42"/>
                    <a:gd name="T7" fmla="*/ 18 h 28"/>
                    <a:gd name="T8" fmla="*/ 17 w 42"/>
                    <a:gd name="T9" fmla="*/ 17 h 28"/>
                    <a:gd name="T10" fmla="*/ 25 w 42"/>
                    <a:gd name="T11" fmla="*/ 14 h 28"/>
                    <a:gd name="T12" fmla="*/ 25 w 42"/>
                    <a:gd name="T13" fmla="*/ 28 h 28"/>
                    <a:gd name="T14" fmla="*/ 29 w 42"/>
                    <a:gd name="T15" fmla="*/ 12 h 28"/>
                    <a:gd name="T16" fmla="*/ 42 w 42"/>
                    <a:gd name="T17" fmla="*/ 7 h 28"/>
                    <a:gd name="T18" fmla="*/ 42 w 42"/>
                    <a:gd name="T19" fmla="*/ 0 h 28"/>
                    <a:gd name="T20" fmla="*/ 0 w 42"/>
                    <a:gd name="T21"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8">
                      <a:moveTo>
                        <a:pt x="0" y="18"/>
                      </a:moveTo>
                      <a:lnTo>
                        <a:pt x="4" y="22"/>
                      </a:lnTo>
                      <a:lnTo>
                        <a:pt x="9" y="19"/>
                      </a:lnTo>
                      <a:lnTo>
                        <a:pt x="11" y="18"/>
                      </a:lnTo>
                      <a:lnTo>
                        <a:pt x="17" y="17"/>
                      </a:lnTo>
                      <a:lnTo>
                        <a:pt x="25" y="14"/>
                      </a:lnTo>
                      <a:lnTo>
                        <a:pt x="25" y="28"/>
                      </a:lnTo>
                      <a:lnTo>
                        <a:pt x="29" y="12"/>
                      </a:lnTo>
                      <a:lnTo>
                        <a:pt x="42" y="7"/>
                      </a:lnTo>
                      <a:lnTo>
                        <a:pt x="42"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0" name="Freeform 4792"/>
                <p:cNvSpPr>
                  <a:spLocks/>
                </p:cNvSpPr>
                <p:nvPr/>
              </p:nvSpPr>
              <p:spPr bwMode="auto">
                <a:xfrm>
                  <a:off x="2798" y="1639"/>
                  <a:ext cx="7" cy="0"/>
                </a:xfrm>
                <a:custGeom>
                  <a:avLst/>
                  <a:gdLst>
                    <a:gd name="T0" fmla="*/ 0 w 42"/>
                    <a:gd name="T1" fmla="*/ 0 h 5"/>
                    <a:gd name="T2" fmla="*/ 0 w 42"/>
                    <a:gd name="T3" fmla="*/ 5 h 5"/>
                    <a:gd name="T4" fmla="*/ 42 w 42"/>
                    <a:gd name="T5" fmla="*/ 5 h 5"/>
                    <a:gd name="T6" fmla="*/ 42 w 42"/>
                    <a:gd name="T7" fmla="*/ 0 h 5"/>
                    <a:gd name="T8" fmla="*/ 8 w 42"/>
                    <a:gd name="T9" fmla="*/ 0 h 5"/>
                    <a:gd name="T10" fmla="*/ 8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42" y="5"/>
                      </a:lnTo>
                      <a:lnTo>
                        <a:pt x="42" y="0"/>
                      </a:lnTo>
                      <a:lnTo>
                        <a:pt x="8" y="0"/>
                      </a:lnTo>
                      <a:lnTo>
                        <a:pt x="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1" name="Freeform 4793"/>
                <p:cNvSpPr>
                  <a:spLocks/>
                </p:cNvSpPr>
                <p:nvPr/>
              </p:nvSpPr>
              <p:spPr bwMode="auto">
                <a:xfrm>
                  <a:off x="2798" y="1635"/>
                  <a:ext cx="7" cy="4"/>
                </a:xfrm>
                <a:custGeom>
                  <a:avLst/>
                  <a:gdLst>
                    <a:gd name="T0" fmla="*/ 0 w 42"/>
                    <a:gd name="T1" fmla="*/ 24 h 24"/>
                    <a:gd name="T2" fmla="*/ 8 w 42"/>
                    <a:gd name="T3" fmla="*/ 24 h 24"/>
                    <a:gd name="T4" fmla="*/ 42 w 42"/>
                    <a:gd name="T5" fmla="*/ 1 h 24"/>
                    <a:gd name="T6" fmla="*/ 33 w 42"/>
                    <a:gd name="T7" fmla="*/ 0 h 24"/>
                    <a:gd name="T8" fmla="*/ 0 w 42"/>
                    <a:gd name="T9" fmla="*/ 24 h 24"/>
                  </a:gdLst>
                  <a:ahLst/>
                  <a:cxnLst>
                    <a:cxn ang="0">
                      <a:pos x="T0" y="T1"/>
                    </a:cxn>
                    <a:cxn ang="0">
                      <a:pos x="T2" y="T3"/>
                    </a:cxn>
                    <a:cxn ang="0">
                      <a:pos x="T4" y="T5"/>
                    </a:cxn>
                    <a:cxn ang="0">
                      <a:pos x="T6" y="T7"/>
                    </a:cxn>
                    <a:cxn ang="0">
                      <a:pos x="T8" y="T9"/>
                    </a:cxn>
                  </a:cxnLst>
                  <a:rect l="0" t="0" r="r" b="b"/>
                  <a:pathLst>
                    <a:path w="42" h="24">
                      <a:moveTo>
                        <a:pt x="0" y="24"/>
                      </a:moveTo>
                      <a:lnTo>
                        <a:pt x="8" y="24"/>
                      </a:lnTo>
                      <a:lnTo>
                        <a:pt x="42" y="1"/>
                      </a:lnTo>
                      <a:lnTo>
                        <a:pt x="33" y="0"/>
                      </a:lnTo>
                      <a:lnTo>
                        <a:pt x="0"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2" name="Freeform 4794"/>
                <p:cNvSpPr>
                  <a:spLocks/>
                </p:cNvSpPr>
                <p:nvPr/>
              </p:nvSpPr>
              <p:spPr bwMode="auto">
                <a:xfrm>
                  <a:off x="2798" y="1634"/>
                  <a:ext cx="7" cy="1"/>
                </a:xfrm>
                <a:custGeom>
                  <a:avLst/>
                  <a:gdLst>
                    <a:gd name="T0" fmla="*/ 0 w 42"/>
                    <a:gd name="T1" fmla="*/ 0 h 6"/>
                    <a:gd name="T2" fmla="*/ 0 w 42"/>
                    <a:gd name="T3" fmla="*/ 5 h 6"/>
                    <a:gd name="T4" fmla="*/ 33 w 42"/>
                    <a:gd name="T5" fmla="*/ 5 h 6"/>
                    <a:gd name="T6" fmla="*/ 33 w 42"/>
                    <a:gd name="T7" fmla="*/ 5 h 6"/>
                    <a:gd name="T8" fmla="*/ 42 w 42"/>
                    <a:gd name="T9" fmla="*/ 6 h 6"/>
                    <a:gd name="T10" fmla="*/ 42 w 42"/>
                    <a:gd name="T11" fmla="*/ 0 h 6"/>
                    <a:gd name="T12" fmla="*/ 0 w 4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2" h="6">
                      <a:moveTo>
                        <a:pt x="0" y="0"/>
                      </a:moveTo>
                      <a:lnTo>
                        <a:pt x="0" y="5"/>
                      </a:lnTo>
                      <a:lnTo>
                        <a:pt x="33" y="5"/>
                      </a:lnTo>
                      <a:lnTo>
                        <a:pt x="33" y="5"/>
                      </a:lnTo>
                      <a:lnTo>
                        <a:pt x="42" y="6"/>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3" name="Freeform 4795"/>
                <p:cNvSpPr>
                  <a:spLocks/>
                </p:cNvSpPr>
                <p:nvPr/>
              </p:nvSpPr>
              <p:spPr bwMode="auto">
                <a:xfrm>
                  <a:off x="2798" y="1627"/>
                  <a:ext cx="7" cy="5"/>
                </a:xfrm>
                <a:custGeom>
                  <a:avLst/>
                  <a:gdLst>
                    <a:gd name="T0" fmla="*/ 0 w 42"/>
                    <a:gd name="T1" fmla="*/ 1 h 32"/>
                    <a:gd name="T2" fmla="*/ 0 w 42"/>
                    <a:gd name="T3" fmla="*/ 32 h 32"/>
                    <a:gd name="T4" fmla="*/ 42 w 42"/>
                    <a:gd name="T5" fmla="*/ 32 h 32"/>
                    <a:gd name="T6" fmla="*/ 42 w 42"/>
                    <a:gd name="T7" fmla="*/ 0 h 32"/>
                    <a:gd name="T8" fmla="*/ 37 w 42"/>
                    <a:gd name="T9" fmla="*/ 0 h 32"/>
                    <a:gd name="T10" fmla="*/ 37 w 42"/>
                    <a:gd name="T11" fmla="*/ 27 h 32"/>
                    <a:gd name="T12" fmla="*/ 23 w 42"/>
                    <a:gd name="T13" fmla="*/ 27 h 32"/>
                    <a:gd name="T14" fmla="*/ 23 w 42"/>
                    <a:gd name="T15" fmla="*/ 4 h 32"/>
                    <a:gd name="T16" fmla="*/ 18 w 42"/>
                    <a:gd name="T17" fmla="*/ 4 h 32"/>
                    <a:gd name="T18" fmla="*/ 18 w 42"/>
                    <a:gd name="T19" fmla="*/ 27 h 32"/>
                    <a:gd name="T20" fmla="*/ 5 w 42"/>
                    <a:gd name="T21" fmla="*/ 27 h 32"/>
                    <a:gd name="T22" fmla="*/ 4 w 42"/>
                    <a:gd name="T23" fmla="*/ 1 h 32"/>
                    <a:gd name="T24" fmla="*/ 0 w 42"/>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1"/>
                      </a:moveTo>
                      <a:lnTo>
                        <a:pt x="0" y="32"/>
                      </a:lnTo>
                      <a:lnTo>
                        <a:pt x="42" y="32"/>
                      </a:lnTo>
                      <a:lnTo>
                        <a:pt x="42" y="0"/>
                      </a:lnTo>
                      <a:lnTo>
                        <a:pt x="37" y="0"/>
                      </a:lnTo>
                      <a:lnTo>
                        <a:pt x="37" y="27"/>
                      </a:lnTo>
                      <a:lnTo>
                        <a:pt x="23" y="27"/>
                      </a:lnTo>
                      <a:lnTo>
                        <a:pt x="23" y="4"/>
                      </a:lnTo>
                      <a:lnTo>
                        <a:pt x="18" y="4"/>
                      </a:lnTo>
                      <a:lnTo>
                        <a:pt x="18" y="27"/>
                      </a:lnTo>
                      <a:lnTo>
                        <a:pt x="5" y="27"/>
                      </a:lnTo>
                      <a:lnTo>
                        <a:pt x="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4" name="Freeform 4796"/>
                <p:cNvSpPr>
                  <a:spLocks/>
                </p:cNvSpPr>
                <p:nvPr/>
              </p:nvSpPr>
              <p:spPr bwMode="auto">
                <a:xfrm>
                  <a:off x="2802" y="1623"/>
                  <a:ext cx="2" cy="3"/>
                </a:xfrm>
                <a:custGeom>
                  <a:avLst/>
                  <a:gdLst>
                    <a:gd name="T0" fmla="*/ 0 w 11"/>
                    <a:gd name="T1" fmla="*/ 13 h 18"/>
                    <a:gd name="T2" fmla="*/ 0 w 11"/>
                    <a:gd name="T3" fmla="*/ 18 h 18"/>
                    <a:gd name="T4" fmla="*/ 1 w 11"/>
                    <a:gd name="T5" fmla="*/ 18 h 18"/>
                    <a:gd name="T6" fmla="*/ 7 w 11"/>
                    <a:gd name="T7" fmla="*/ 16 h 18"/>
                    <a:gd name="T8" fmla="*/ 11 w 11"/>
                    <a:gd name="T9" fmla="*/ 13 h 18"/>
                    <a:gd name="T10" fmla="*/ 10 w 11"/>
                    <a:gd name="T11" fmla="*/ 0 h 18"/>
                    <a:gd name="T12" fmla="*/ 9 w 11"/>
                    <a:gd name="T13" fmla="*/ 3 h 18"/>
                    <a:gd name="T14" fmla="*/ 8 w 11"/>
                    <a:gd name="T15" fmla="*/ 8 h 18"/>
                    <a:gd name="T16" fmla="*/ 6 w 11"/>
                    <a:gd name="T17" fmla="*/ 11 h 18"/>
                    <a:gd name="T18" fmla="*/ 0 w 11"/>
                    <a:gd name="T1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8">
                      <a:moveTo>
                        <a:pt x="0" y="13"/>
                      </a:moveTo>
                      <a:lnTo>
                        <a:pt x="0" y="18"/>
                      </a:lnTo>
                      <a:lnTo>
                        <a:pt x="1" y="18"/>
                      </a:lnTo>
                      <a:lnTo>
                        <a:pt x="7" y="16"/>
                      </a:lnTo>
                      <a:lnTo>
                        <a:pt x="11" y="13"/>
                      </a:lnTo>
                      <a:lnTo>
                        <a:pt x="10" y="0"/>
                      </a:lnTo>
                      <a:lnTo>
                        <a:pt x="9" y="3"/>
                      </a:lnTo>
                      <a:lnTo>
                        <a:pt x="8" y="8"/>
                      </a:lnTo>
                      <a:lnTo>
                        <a:pt x="6" y="11"/>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5" name="Freeform 4797"/>
                <p:cNvSpPr>
                  <a:spLocks/>
                </p:cNvSpPr>
                <p:nvPr/>
              </p:nvSpPr>
              <p:spPr bwMode="auto">
                <a:xfrm>
                  <a:off x="2798" y="1620"/>
                  <a:ext cx="7" cy="6"/>
                </a:xfrm>
                <a:custGeom>
                  <a:avLst/>
                  <a:gdLst>
                    <a:gd name="T0" fmla="*/ 0 w 41"/>
                    <a:gd name="T1" fmla="*/ 28 h 32"/>
                    <a:gd name="T2" fmla="*/ 3 w 41"/>
                    <a:gd name="T3" fmla="*/ 31 h 32"/>
                    <a:gd name="T4" fmla="*/ 8 w 41"/>
                    <a:gd name="T5" fmla="*/ 32 h 32"/>
                    <a:gd name="T6" fmla="*/ 11 w 41"/>
                    <a:gd name="T7" fmla="*/ 32 h 32"/>
                    <a:gd name="T8" fmla="*/ 16 w 41"/>
                    <a:gd name="T9" fmla="*/ 29 h 32"/>
                    <a:gd name="T10" fmla="*/ 18 w 41"/>
                    <a:gd name="T11" fmla="*/ 24 h 32"/>
                    <a:gd name="T12" fmla="*/ 20 w 41"/>
                    <a:gd name="T13" fmla="*/ 18 h 32"/>
                    <a:gd name="T14" fmla="*/ 22 w 41"/>
                    <a:gd name="T15" fmla="*/ 13 h 32"/>
                    <a:gd name="T16" fmla="*/ 23 w 41"/>
                    <a:gd name="T17" fmla="*/ 8 h 32"/>
                    <a:gd name="T18" fmla="*/ 24 w 41"/>
                    <a:gd name="T19" fmla="*/ 7 h 32"/>
                    <a:gd name="T20" fmla="*/ 29 w 41"/>
                    <a:gd name="T21" fmla="*/ 5 h 32"/>
                    <a:gd name="T22" fmla="*/ 30 w 41"/>
                    <a:gd name="T23" fmla="*/ 5 h 32"/>
                    <a:gd name="T24" fmla="*/ 34 w 41"/>
                    <a:gd name="T25" fmla="*/ 8 h 32"/>
                    <a:gd name="T26" fmla="*/ 35 w 41"/>
                    <a:gd name="T27" fmla="*/ 9 h 32"/>
                    <a:gd name="T28" fmla="*/ 36 w 41"/>
                    <a:gd name="T29" fmla="*/ 16 h 32"/>
                    <a:gd name="T30" fmla="*/ 37 w 41"/>
                    <a:gd name="T31" fmla="*/ 29 h 32"/>
                    <a:gd name="T32" fmla="*/ 38 w 41"/>
                    <a:gd name="T33" fmla="*/ 27 h 32"/>
                    <a:gd name="T34" fmla="*/ 40 w 41"/>
                    <a:gd name="T35" fmla="*/ 22 h 32"/>
                    <a:gd name="T36" fmla="*/ 41 w 41"/>
                    <a:gd name="T37" fmla="*/ 16 h 32"/>
                    <a:gd name="T38" fmla="*/ 41 w 41"/>
                    <a:gd name="T39" fmla="*/ 15 h 32"/>
                    <a:gd name="T40" fmla="*/ 40 w 41"/>
                    <a:gd name="T41" fmla="*/ 8 h 32"/>
                    <a:gd name="T42" fmla="*/ 37 w 41"/>
                    <a:gd name="T43" fmla="*/ 4 h 32"/>
                    <a:gd name="T44" fmla="*/ 34 w 41"/>
                    <a:gd name="T45" fmla="*/ 1 h 32"/>
                    <a:gd name="T46" fmla="*/ 29 w 41"/>
                    <a:gd name="T47" fmla="*/ 0 h 32"/>
                    <a:gd name="T48" fmla="*/ 26 w 41"/>
                    <a:gd name="T49" fmla="*/ 0 h 32"/>
                    <a:gd name="T50" fmla="*/ 21 w 41"/>
                    <a:gd name="T51" fmla="*/ 2 h 32"/>
                    <a:gd name="T52" fmla="*/ 20 w 41"/>
                    <a:gd name="T53" fmla="*/ 3 h 32"/>
                    <a:gd name="T54" fmla="*/ 17 w 41"/>
                    <a:gd name="T55" fmla="*/ 7 h 32"/>
                    <a:gd name="T56" fmla="*/ 17 w 41"/>
                    <a:gd name="T57" fmla="*/ 11 h 32"/>
                    <a:gd name="T58" fmla="*/ 15 w 41"/>
                    <a:gd name="T59" fmla="*/ 17 h 32"/>
                    <a:gd name="T60" fmla="*/ 14 w 41"/>
                    <a:gd name="T61" fmla="*/ 20 h 32"/>
                    <a:gd name="T62" fmla="*/ 13 w 41"/>
                    <a:gd name="T63" fmla="*/ 24 h 32"/>
                    <a:gd name="T64" fmla="*/ 8 w 41"/>
                    <a:gd name="T65" fmla="*/ 27 h 32"/>
                    <a:gd name="T66" fmla="*/ 8 w 41"/>
                    <a:gd name="T67" fmla="*/ 27 h 32"/>
                    <a:gd name="T68" fmla="*/ 3 w 41"/>
                    <a:gd name="T69" fmla="*/ 24 h 32"/>
                    <a:gd name="T70" fmla="*/ 3 w 41"/>
                    <a:gd name="T71" fmla="*/ 22 h 32"/>
                    <a:gd name="T72" fmla="*/ 2 w 41"/>
                    <a:gd name="T73" fmla="*/ 17 h 32"/>
                    <a:gd name="T74" fmla="*/ 0 w 41"/>
                    <a:gd name="T7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32">
                      <a:moveTo>
                        <a:pt x="0" y="28"/>
                      </a:moveTo>
                      <a:lnTo>
                        <a:pt x="3" y="31"/>
                      </a:lnTo>
                      <a:lnTo>
                        <a:pt x="8" y="32"/>
                      </a:lnTo>
                      <a:lnTo>
                        <a:pt x="11" y="32"/>
                      </a:lnTo>
                      <a:lnTo>
                        <a:pt x="16" y="29"/>
                      </a:lnTo>
                      <a:lnTo>
                        <a:pt x="18" y="24"/>
                      </a:lnTo>
                      <a:lnTo>
                        <a:pt x="20" y="18"/>
                      </a:lnTo>
                      <a:lnTo>
                        <a:pt x="22" y="13"/>
                      </a:lnTo>
                      <a:lnTo>
                        <a:pt x="23" y="8"/>
                      </a:lnTo>
                      <a:lnTo>
                        <a:pt x="24" y="7"/>
                      </a:lnTo>
                      <a:lnTo>
                        <a:pt x="29" y="5"/>
                      </a:lnTo>
                      <a:lnTo>
                        <a:pt x="30" y="5"/>
                      </a:lnTo>
                      <a:lnTo>
                        <a:pt x="34" y="8"/>
                      </a:lnTo>
                      <a:lnTo>
                        <a:pt x="35" y="9"/>
                      </a:lnTo>
                      <a:lnTo>
                        <a:pt x="36" y="16"/>
                      </a:lnTo>
                      <a:lnTo>
                        <a:pt x="37" y="29"/>
                      </a:lnTo>
                      <a:lnTo>
                        <a:pt x="38" y="27"/>
                      </a:lnTo>
                      <a:lnTo>
                        <a:pt x="40" y="22"/>
                      </a:lnTo>
                      <a:lnTo>
                        <a:pt x="41" y="16"/>
                      </a:lnTo>
                      <a:lnTo>
                        <a:pt x="41" y="15"/>
                      </a:lnTo>
                      <a:lnTo>
                        <a:pt x="40" y="8"/>
                      </a:lnTo>
                      <a:lnTo>
                        <a:pt x="37" y="4"/>
                      </a:lnTo>
                      <a:lnTo>
                        <a:pt x="34" y="1"/>
                      </a:lnTo>
                      <a:lnTo>
                        <a:pt x="29" y="0"/>
                      </a:lnTo>
                      <a:lnTo>
                        <a:pt x="26" y="0"/>
                      </a:lnTo>
                      <a:lnTo>
                        <a:pt x="21" y="2"/>
                      </a:lnTo>
                      <a:lnTo>
                        <a:pt x="20" y="3"/>
                      </a:lnTo>
                      <a:lnTo>
                        <a:pt x="17" y="7"/>
                      </a:lnTo>
                      <a:lnTo>
                        <a:pt x="17" y="11"/>
                      </a:lnTo>
                      <a:lnTo>
                        <a:pt x="15" y="17"/>
                      </a:lnTo>
                      <a:lnTo>
                        <a:pt x="14" y="20"/>
                      </a:lnTo>
                      <a:lnTo>
                        <a:pt x="13" y="24"/>
                      </a:lnTo>
                      <a:lnTo>
                        <a:pt x="8" y="27"/>
                      </a:lnTo>
                      <a:lnTo>
                        <a:pt x="8" y="27"/>
                      </a:lnTo>
                      <a:lnTo>
                        <a:pt x="3" y="24"/>
                      </a:lnTo>
                      <a:lnTo>
                        <a:pt x="3" y="22"/>
                      </a:lnTo>
                      <a:lnTo>
                        <a:pt x="2" y="17"/>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6" name="Freeform 4798"/>
                <p:cNvSpPr>
                  <a:spLocks/>
                </p:cNvSpPr>
                <p:nvPr/>
              </p:nvSpPr>
              <p:spPr bwMode="auto">
                <a:xfrm>
                  <a:off x="2797" y="1620"/>
                  <a:ext cx="3" cy="5"/>
                </a:xfrm>
                <a:custGeom>
                  <a:avLst/>
                  <a:gdLst>
                    <a:gd name="T0" fmla="*/ 0 w 12"/>
                    <a:gd name="T1" fmla="*/ 16 h 27"/>
                    <a:gd name="T2" fmla="*/ 0 w 12"/>
                    <a:gd name="T3" fmla="*/ 17 h 27"/>
                    <a:gd name="T4" fmla="*/ 1 w 12"/>
                    <a:gd name="T5" fmla="*/ 22 h 27"/>
                    <a:gd name="T6" fmla="*/ 3 w 12"/>
                    <a:gd name="T7" fmla="*/ 27 h 27"/>
                    <a:gd name="T8" fmla="*/ 5 w 12"/>
                    <a:gd name="T9" fmla="*/ 16 h 27"/>
                    <a:gd name="T10" fmla="*/ 5 w 12"/>
                    <a:gd name="T11" fmla="*/ 14 h 27"/>
                    <a:gd name="T12" fmla="*/ 7 w 12"/>
                    <a:gd name="T13" fmla="*/ 8 h 27"/>
                    <a:gd name="T14" fmla="*/ 8 w 12"/>
                    <a:gd name="T15" fmla="*/ 7 h 27"/>
                    <a:gd name="T16" fmla="*/ 12 w 12"/>
                    <a:gd name="T17" fmla="*/ 5 h 27"/>
                    <a:gd name="T18" fmla="*/ 12 w 12"/>
                    <a:gd name="T19" fmla="*/ 0 h 27"/>
                    <a:gd name="T20" fmla="*/ 7 w 12"/>
                    <a:gd name="T21" fmla="*/ 1 h 27"/>
                    <a:gd name="T22" fmla="*/ 3 w 12"/>
                    <a:gd name="T23" fmla="*/ 4 h 27"/>
                    <a:gd name="T24" fmla="*/ 3 w 12"/>
                    <a:gd name="T25" fmla="*/ 5 h 27"/>
                    <a:gd name="T26" fmla="*/ 1 w 12"/>
                    <a:gd name="T27" fmla="*/ 10 h 27"/>
                    <a:gd name="T28" fmla="*/ 0 w 12"/>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7">
                      <a:moveTo>
                        <a:pt x="0" y="16"/>
                      </a:moveTo>
                      <a:lnTo>
                        <a:pt x="0" y="17"/>
                      </a:lnTo>
                      <a:lnTo>
                        <a:pt x="1" y="22"/>
                      </a:lnTo>
                      <a:lnTo>
                        <a:pt x="3" y="27"/>
                      </a:lnTo>
                      <a:lnTo>
                        <a:pt x="5" y="16"/>
                      </a:lnTo>
                      <a:lnTo>
                        <a:pt x="5" y="14"/>
                      </a:lnTo>
                      <a:lnTo>
                        <a:pt x="7" y="8"/>
                      </a:lnTo>
                      <a:lnTo>
                        <a:pt x="8" y="7"/>
                      </a:lnTo>
                      <a:lnTo>
                        <a:pt x="12" y="5"/>
                      </a:lnTo>
                      <a:lnTo>
                        <a:pt x="12" y="0"/>
                      </a:lnTo>
                      <a:lnTo>
                        <a:pt x="7" y="1"/>
                      </a:lnTo>
                      <a:lnTo>
                        <a:pt x="3" y="4"/>
                      </a:lnTo>
                      <a:lnTo>
                        <a:pt x="3" y="5"/>
                      </a:lnTo>
                      <a:lnTo>
                        <a:pt x="1"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7" name="Line 4799"/>
                <p:cNvSpPr>
                  <a:spLocks noChangeShapeType="1"/>
                </p:cNvSpPr>
                <p:nvPr/>
              </p:nvSpPr>
              <p:spPr bwMode="auto">
                <a:xfrm flipH="1">
                  <a:off x="2626" y="1901"/>
                  <a:ext cx="8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8" name="Line 4800"/>
                <p:cNvSpPr>
                  <a:spLocks noChangeShapeType="1"/>
                </p:cNvSpPr>
                <p:nvPr/>
              </p:nvSpPr>
              <p:spPr bwMode="auto">
                <a:xfrm flipV="1">
                  <a:off x="2626" y="183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79" name="Line 4801"/>
                <p:cNvSpPr>
                  <a:spLocks noChangeShapeType="1"/>
                </p:cNvSpPr>
                <p:nvPr/>
              </p:nvSpPr>
              <p:spPr bwMode="auto">
                <a:xfrm flipV="1">
                  <a:off x="2619" y="1830"/>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0" name="Freeform 4802"/>
                <p:cNvSpPr>
                  <a:spLocks/>
                </p:cNvSpPr>
                <p:nvPr/>
              </p:nvSpPr>
              <p:spPr bwMode="auto">
                <a:xfrm>
                  <a:off x="2619" y="1735"/>
                  <a:ext cx="71" cy="17"/>
                </a:xfrm>
                <a:custGeom>
                  <a:avLst/>
                  <a:gdLst>
                    <a:gd name="T0" fmla="*/ 0 w 423"/>
                    <a:gd name="T1" fmla="*/ 101 h 101"/>
                    <a:gd name="T2" fmla="*/ 8 w 423"/>
                    <a:gd name="T3" fmla="*/ 78 h 101"/>
                    <a:gd name="T4" fmla="*/ 26 w 423"/>
                    <a:gd name="T5" fmla="*/ 69 h 101"/>
                    <a:gd name="T6" fmla="*/ 32 w 423"/>
                    <a:gd name="T7" fmla="*/ 59 h 101"/>
                    <a:gd name="T8" fmla="*/ 41 w 423"/>
                    <a:gd name="T9" fmla="*/ 40 h 101"/>
                    <a:gd name="T10" fmla="*/ 62 w 423"/>
                    <a:gd name="T11" fmla="*/ 23 h 101"/>
                    <a:gd name="T12" fmla="*/ 103 w 423"/>
                    <a:gd name="T13" fmla="*/ 16 h 101"/>
                    <a:gd name="T14" fmla="*/ 152 w 423"/>
                    <a:gd name="T15" fmla="*/ 15 h 101"/>
                    <a:gd name="T16" fmla="*/ 197 w 423"/>
                    <a:gd name="T17" fmla="*/ 13 h 101"/>
                    <a:gd name="T18" fmla="*/ 271 w 423"/>
                    <a:gd name="T19" fmla="*/ 9 h 101"/>
                    <a:gd name="T20" fmla="*/ 321 w 423"/>
                    <a:gd name="T21" fmla="*/ 7 h 101"/>
                    <a:gd name="T22" fmla="*/ 366 w 423"/>
                    <a:gd name="T23" fmla="*/ 6 h 101"/>
                    <a:gd name="T24" fmla="*/ 423 w 423"/>
                    <a:gd name="T25" fmla="*/ 0 h 101"/>
                    <a:gd name="T26" fmla="*/ 423 w 423"/>
                    <a:gd name="T27" fmla="*/ 27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3" h="101">
                      <a:moveTo>
                        <a:pt x="0" y="101"/>
                      </a:moveTo>
                      <a:lnTo>
                        <a:pt x="8" y="78"/>
                      </a:lnTo>
                      <a:lnTo>
                        <a:pt x="26" y="69"/>
                      </a:lnTo>
                      <a:lnTo>
                        <a:pt x="32" y="59"/>
                      </a:lnTo>
                      <a:lnTo>
                        <a:pt x="41" y="40"/>
                      </a:lnTo>
                      <a:lnTo>
                        <a:pt x="62" y="23"/>
                      </a:lnTo>
                      <a:lnTo>
                        <a:pt x="103" y="16"/>
                      </a:lnTo>
                      <a:lnTo>
                        <a:pt x="152" y="15"/>
                      </a:lnTo>
                      <a:lnTo>
                        <a:pt x="197" y="13"/>
                      </a:lnTo>
                      <a:lnTo>
                        <a:pt x="271" y="9"/>
                      </a:lnTo>
                      <a:lnTo>
                        <a:pt x="321" y="7"/>
                      </a:lnTo>
                      <a:lnTo>
                        <a:pt x="366" y="6"/>
                      </a:lnTo>
                      <a:lnTo>
                        <a:pt x="423" y="0"/>
                      </a:lnTo>
                      <a:lnTo>
                        <a:pt x="423"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1" name="Freeform 4803"/>
                <p:cNvSpPr>
                  <a:spLocks/>
                </p:cNvSpPr>
                <p:nvPr/>
              </p:nvSpPr>
              <p:spPr bwMode="auto">
                <a:xfrm>
                  <a:off x="2623" y="1739"/>
                  <a:ext cx="67" cy="14"/>
                </a:xfrm>
                <a:custGeom>
                  <a:avLst/>
                  <a:gdLst>
                    <a:gd name="T0" fmla="*/ 0 w 403"/>
                    <a:gd name="T1" fmla="*/ 81 h 81"/>
                    <a:gd name="T2" fmla="*/ 7 w 403"/>
                    <a:gd name="T3" fmla="*/ 66 h 81"/>
                    <a:gd name="T4" fmla="*/ 20 w 403"/>
                    <a:gd name="T5" fmla="*/ 58 h 81"/>
                    <a:gd name="T6" fmla="*/ 31 w 403"/>
                    <a:gd name="T7" fmla="*/ 43 h 81"/>
                    <a:gd name="T8" fmla="*/ 40 w 403"/>
                    <a:gd name="T9" fmla="*/ 26 h 81"/>
                    <a:gd name="T10" fmla="*/ 50 w 403"/>
                    <a:gd name="T11" fmla="*/ 16 h 81"/>
                    <a:gd name="T12" fmla="*/ 85 w 403"/>
                    <a:gd name="T13" fmla="*/ 11 h 81"/>
                    <a:gd name="T14" fmla="*/ 132 w 403"/>
                    <a:gd name="T15" fmla="*/ 10 h 81"/>
                    <a:gd name="T16" fmla="*/ 178 w 403"/>
                    <a:gd name="T17" fmla="*/ 7 h 81"/>
                    <a:gd name="T18" fmla="*/ 252 w 403"/>
                    <a:gd name="T19" fmla="*/ 3 h 81"/>
                    <a:gd name="T20" fmla="*/ 301 w 403"/>
                    <a:gd name="T21" fmla="*/ 1 h 81"/>
                    <a:gd name="T22" fmla="*/ 348 w 403"/>
                    <a:gd name="T23" fmla="*/ 0 h 81"/>
                    <a:gd name="T24" fmla="*/ 403 w 403"/>
                    <a:gd name="T2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3" h="81">
                      <a:moveTo>
                        <a:pt x="0" y="81"/>
                      </a:moveTo>
                      <a:lnTo>
                        <a:pt x="7" y="66"/>
                      </a:lnTo>
                      <a:lnTo>
                        <a:pt x="20" y="58"/>
                      </a:lnTo>
                      <a:lnTo>
                        <a:pt x="31" y="43"/>
                      </a:lnTo>
                      <a:lnTo>
                        <a:pt x="40" y="26"/>
                      </a:lnTo>
                      <a:lnTo>
                        <a:pt x="50" y="16"/>
                      </a:lnTo>
                      <a:lnTo>
                        <a:pt x="85" y="11"/>
                      </a:lnTo>
                      <a:lnTo>
                        <a:pt x="132" y="10"/>
                      </a:lnTo>
                      <a:lnTo>
                        <a:pt x="178" y="7"/>
                      </a:lnTo>
                      <a:lnTo>
                        <a:pt x="252" y="3"/>
                      </a:lnTo>
                      <a:lnTo>
                        <a:pt x="301" y="1"/>
                      </a:lnTo>
                      <a:lnTo>
                        <a:pt x="348" y="0"/>
                      </a:lnTo>
                      <a:lnTo>
                        <a:pt x="40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2" name="Line 4804"/>
                <p:cNvSpPr>
                  <a:spLocks noChangeShapeType="1"/>
                </p:cNvSpPr>
                <p:nvPr/>
              </p:nvSpPr>
              <p:spPr bwMode="auto">
                <a:xfrm flipH="1" flipV="1">
                  <a:off x="2619" y="1752"/>
                  <a:ext cx="1" cy="6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3" name="Line 4805"/>
                <p:cNvSpPr>
                  <a:spLocks noChangeShapeType="1"/>
                </p:cNvSpPr>
                <p:nvPr/>
              </p:nvSpPr>
              <p:spPr bwMode="auto">
                <a:xfrm flipH="1" flipV="1">
                  <a:off x="2623" y="175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4" name="Line 4806"/>
                <p:cNvSpPr>
                  <a:spLocks noChangeShapeType="1"/>
                </p:cNvSpPr>
                <p:nvPr/>
              </p:nvSpPr>
              <p:spPr bwMode="auto">
                <a:xfrm flipV="1">
                  <a:off x="2716" y="183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5" name="Line 4807"/>
                <p:cNvSpPr>
                  <a:spLocks noChangeShapeType="1"/>
                </p:cNvSpPr>
                <p:nvPr/>
              </p:nvSpPr>
              <p:spPr bwMode="auto">
                <a:xfrm flipV="1">
                  <a:off x="2708" y="1830"/>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6" name="Line 4808"/>
                <p:cNvSpPr>
                  <a:spLocks noChangeShapeType="1"/>
                </p:cNvSpPr>
                <p:nvPr/>
              </p:nvSpPr>
              <p:spPr bwMode="auto">
                <a:xfrm flipH="1">
                  <a:off x="2626" y="1830"/>
                  <a:ext cx="8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7" name="Line 4809"/>
                <p:cNvSpPr>
                  <a:spLocks noChangeShapeType="1"/>
                </p:cNvSpPr>
                <p:nvPr/>
              </p:nvSpPr>
              <p:spPr bwMode="auto">
                <a:xfrm flipH="1">
                  <a:off x="2805" y="1829"/>
                  <a:ext cx="159"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8" name="Line 4810"/>
                <p:cNvSpPr>
                  <a:spLocks noChangeShapeType="1"/>
                </p:cNvSpPr>
                <p:nvPr/>
              </p:nvSpPr>
              <p:spPr bwMode="auto">
                <a:xfrm flipV="1">
                  <a:off x="3242"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9" name="Line 4811"/>
                <p:cNvSpPr>
                  <a:spLocks noChangeShapeType="1"/>
                </p:cNvSpPr>
                <p:nvPr/>
              </p:nvSpPr>
              <p:spPr bwMode="auto">
                <a:xfrm flipV="1">
                  <a:off x="3242" y="17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90" name="Freeform 4812"/>
                <p:cNvSpPr>
                  <a:spLocks/>
                </p:cNvSpPr>
                <p:nvPr/>
              </p:nvSpPr>
              <p:spPr bwMode="auto">
                <a:xfrm>
                  <a:off x="2971" y="1678"/>
                  <a:ext cx="7" cy="5"/>
                </a:xfrm>
                <a:custGeom>
                  <a:avLst/>
                  <a:gdLst>
                    <a:gd name="T0" fmla="*/ 0 w 47"/>
                    <a:gd name="T1" fmla="*/ 6 h 32"/>
                    <a:gd name="T2" fmla="*/ 0 w 47"/>
                    <a:gd name="T3" fmla="*/ 14 h 32"/>
                    <a:gd name="T4" fmla="*/ 47 w 47"/>
                    <a:gd name="T5" fmla="*/ 32 h 32"/>
                    <a:gd name="T6" fmla="*/ 47 w 47"/>
                    <a:gd name="T7" fmla="*/ 26 h 32"/>
                    <a:gd name="T8" fmla="*/ 32 w 47"/>
                    <a:gd name="T9" fmla="*/ 20 h 32"/>
                    <a:gd name="T10" fmla="*/ 32 w 47"/>
                    <a:gd name="T11" fmla="*/ 0 h 32"/>
                    <a:gd name="T12" fmla="*/ 28 w 47"/>
                    <a:gd name="T13" fmla="*/ 18 h 32"/>
                    <a:gd name="T14" fmla="*/ 13 w 47"/>
                    <a:gd name="T15" fmla="*/ 13 h 32"/>
                    <a:gd name="T16" fmla="*/ 11 w 47"/>
                    <a:gd name="T17" fmla="*/ 12 h 32"/>
                    <a:gd name="T18" fmla="*/ 5 w 47"/>
                    <a:gd name="T19" fmla="*/ 11 h 32"/>
                    <a:gd name="T20" fmla="*/ 5 w 47"/>
                    <a:gd name="T21" fmla="*/ 11 h 32"/>
                    <a:gd name="T22" fmla="*/ 0 w 47"/>
                    <a:gd name="T2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0" y="6"/>
                      </a:moveTo>
                      <a:lnTo>
                        <a:pt x="0" y="14"/>
                      </a:lnTo>
                      <a:lnTo>
                        <a:pt x="47" y="32"/>
                      </a:lnTo>
                      <a:lnTo>
                        <a:pt x="47" y="26"/>
                      </a:lnTo>
                      <a:lnTo>
                        <a:pt x="32" y="20"/>
                      </a:lnTo>
                      <a:lnTo>
                        <a:pt x="32" y="0"/>
                      </a:lnTo>
                      <a:lnTo>
                        <a:pt x="28" y="18"/>
                      </a:lnTo>
                      <a:lnTo>
                        <a:pt x="13" y="13"/>
                      </a:lnTo>
                      <a:lnTo>
                        <a:pt x="11" y="12"/>
                      </a:lnTo>
                      <a:lnTo>
                        <a:pt x="5" y="11"/>
                      </a:lnTo>
                      <a:lnTo>
                        <a:pt x="5" y="11"/>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1" name="Freeform 4813"/>
                <p:cNvSpPr>
                  <a:spLocks/>
                </p:cNvSpPr>
                <p:nvPr/>
              </p:nvSpPr>
              <p:spPr bwMode="auto">
                <a:xfrm>
                  <a:off x="2971" y="1675"/>
                  <a:ext cx="7" cy="6"/>
                </a:xfrm>
                <a:custGeom>
                  <a:avLst/>
                  <a:gdLst>
                    <a:gd name="T0" fmla="*/ 0 w 47"/>
                    <a:gd name="T1" fmla="*/ 19 h 31"/>
                    <a:gd name="T2" fmla="*/ 5 w 47"/>
                    <a:gd name="T3" fmla="*/ 24 h 31"/>
                    <a:gd name="T4" fmla="*/ 10 w 47"/>
                    <a:gd name="T5" fmla="*/ 22 h 31"/>
                    <a:gd name="T6" fmla="*/ 13 w 47"/>
                    <a:gd name="T7" fmla="*/ 21 h 31"/>
                    <a:gd name="T8" fmla="*/ 19 w 47"/>
                    <a:gd name="T9" fmla="*/ 18 h 31"/>
                    <a:gd name="T10" fmla="*/ 28 w 47"/>
                    <a:gd name="T11" fmla="*/ 15 h 31"/>
                    <a:gd name="T12" fmla="*/ 28 w 47"/>
                    <a:gd name="T13" fmla="*/ 31 h 31"/>
                    <a:gd name="T14" fmla="*/ 32 w 47"/>
                    <a:gd name="T15" fmla="*/ 13 h 31"/>
                    <a:gd name="T16" fmla="*/ 47 w 47"/>
                    <a:gd name="T17" fmla="*/ 8 h 31"/>
                    <a:gd name="T18" fmla="*/ 47 w 47"/>
                    <a:gd name="T19" fmla="*/ 0 h 31"/>
                    <a:gd name="T20" fmla="*/ 0 w 47"/>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0" y="19"/>
                      </a:moveTo>
                      <a:lnTo>
                        <a:pt x="5" y="24"/>
                      </a:lnTo>
                      <a:lnTo>
                        <a:pt x="10" y="22"/>
                      </a:lnTo>
                      <a:lnTo>
                        <a:pt x="13" y="21"/>
                      </a:lnTo>
                      <a:lnTo>
                        <a:pt x="19" y="18"/>
                      </a:lnTo>
                      <a:lnTo>
                        <a:pt x="28" y="15"/>
                      </a:lnTo>
                      <a:lnTo>
                        <a:pt x="28" y="31"/>
                      </a:lnTo>
                      <a:lnTo>
                        <a:pt x="32" y="13"/>
                      </a:lnTo>
                      <a:lnTo>
                        <a:pt x="47" y="8"/>
                      </a:lnTo>
                      <a:lnTo>
                        <a:pt x="47"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2" name="Freeform 4814"/>
                <p:cNvSpPr>
                  <a:spLocks/>
                </p:cNvSpPr>
                <p:nvPr/>
              </p:nvSpPr>
              <p:spPr bwMode="auto">
                <a:xfrm>
                  <a:off x="2971" y="1668"/>
                  <a:ext cx="7" cy="4"/>
                </a:xfrm>
                <a:custGeom>
                  <a:avLst/>
                  <a:gdLst>
                    <a:gd name="T0" fmla="*/ 0 w 47"/>
                    <a:gd name="T1" fmla="*/ 0 h 24"/>
                    <a:gd name="T2" fmla="*/ 0 w 47"/>
                    <a:gd name="T3" fmla="*/ 6 h 24"/>
                    <a:gd name="T4" fmla="*/ 34 w 47"/>
                    <a:gd name="T5" fmla="*/ 19 h 24"/>
                    <a:gd name="T6" fmla="*/ 36 w 47"/>
                    <a:gd name="T7" fmla="*/ 19 h 24"/>
                    <a:gd name="T8" fmla="*/ 42 w 47"/>
                    <a:gd name="T9" fmla="*/ 21 h 24"/>
                    <a:gd name="T10" fmla="*/ 42 w 47"/>
                    <a:gd name="T11" fmla="*/ 21 h 24"/>
                    <a:gd name="T12" fmla="*/ 47 w 47"/>
                    <a:gd name="T13" fmla="*/ 24 h 24"/>
                    <a:gd name="T14" fmla="*/ 47 w 47"/>
                    <a:gd name="T15" fmla="*/ 18 h 24"/>
                    <a:gd name="T16" fmla="*/ 0 w 47"/>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4">
                      <a:moveTo>
                        <a:pt x="0" y="0"/>
                      </a:moveTo>
                      <a:lnTo>
                        <a:pt x="0" y="6"/>
                      </a:lnTo>
                      <a:lnTo>
                        <a:pt x="34" y="19"/>
                      </a:lnTo>
                      <a:lnTo>
                        <a:pt x="36" y="19"/>
                      </a:lnTo>
                      <a:lnTo>
                        <a:pt x="42" y="21"/>
                      </a:lnTo>
                      <a:lnTo>
                        <a:pt x="42" y="21"/>
                      </a:lnTo>
                      <a:lnTo>
                        <a:pt x="47" y="24"/>
                      </a:lnTo>
                      <a:lnTo>
                        <a:pt x="47"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3" name="Freeform 4815"/>
                <p:cNvSpPr>
                  <a:spLocks/>
                </p:cNvSpPr>
                <p:nvPr/>
              </p:nvSpPr>
              <p:spPr bwMode="auto">
                <a:xfrm>
                  <a:off x="2971" y="1672"/>
                  <a:ext cx="7" cy="3"/>
                </a:xfrm>
                <a:custGeom>
                  <a:avLst/>
                  <a:gdLst>
                    <a:gd name="T0" fmla="*/ 0 w 47"/>
                    <a:gd name="T1" fmla="*/ 15 h 21"/>
                    <a:gd name="T2" fmla="*/ 0 w 47"/>
                    <a:gd name="T3" fmla="*/ 21 h 21"/>
                    <a:gd name="T4" fmla="*/ 47 w 47"/>
                    <a:gd name="T5" fmla="*/ 3 h 21"/>
                    <a:gd name="T6" fmla="*/ 42 w 47"/>
                    <a:gd name="T7" fmla="*/ 0 h 21"/>
                    <a:gd name="T8" fmla="*/ 40 w 47"/>
                    <a:gd name="T9" fmla="*/ 0 h 21"/>
                    <a:gd name="T10" fmla="*/ 34 w 47"/>
                    <a:gd name="T11" fmla="*/ 2 h 21"/>
                    <a:gd name="T12" fmla="*/ 0 w 47"/>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47" h="21">
                      <a:moveTo>
                        <a:pt x="0" y="15"/>
                      </a:moveTo>
                      <a:lnTo>
                        <a:pt x="0" y="21"/>
                      </a:lnTo>
                      <a:lnTo>
                        <a:pt x="47" y="3"/>
                      </a:lnTo>
                      <a:lnTo>
                        <a:pt x="42" y="0"/>
                      </a:lnTo>
                      <a:lnTo>
                        <a:pt x="40" y="0"/>
                      </a:lnTo>
                      <a:lnTo>
                        <a:pt x="34" y="2"/>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4" name="Rectangle 4816"/>
                <p:cNvSpPr>
                  <a:spLocks noChangeArrowheads="1"/>
                </p:cNvSpPr>
                <p:nvPr/>
              </p:nvSpPr>
              <p:spPr bwMode="auto">
                <a:xfrm>
                  <a:off x="2977" y="1666"/>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5" name="Rectangle 4817"/>
                <p:cNvSpPr>
                  <a:spLocks noChangeArrowheads="1"/>
                </p:cNvSpPr>
                <p:nvPr/>
              </p:nvSpPr>
              <p:spPr bwMode="auto">
                <a:xfrm>
                  <a:off x="2971" y="1660"/>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6" name="Freeform 4818"/>
                <p:cNvSpPr>
                  <a:spLocks/>
                </p:cNvSpPr>
                <p:nvPr/>
              </p:nvSpPr>
              <p:spPr bwMode="auto">
                <a:xfrm>
                  <a:off x="2971" y="1652"/>
                  <a:ext cx="7" cy="7"/>
                </a:xfrm>
                <a:custGeom>
                  <a:avLst/>
                  <a:gdLst>
                    <a:gd name="T0" fmla="*/ 0 w 47"/>
                    <a:gd name="T1" fmla="*/ 0 h 37"/>
                    <a:gd name="T2" fmla="*/ 0 w 47"/>
                    <a:gd name="T3" fmla="*/ 37 h 37"/>
                    <a:gd name="T4" fmla="*/ 6 w 47"/>
                    <a:gd name="T5" fmla="*/ 37 h 37"/>
                    <a:gd name="T6" fmla="*/ 6 w 47"/>
                    <a:gd name="T7" fmla="*/ 22 h 37"/>
                    <a:gd name="T8" fmla="*/ 47 w 47"/>
                    <a:gd name="T9" fmla="*/ 22 h 37"/>
                    <a:gd name="T10" fmla="*/ 47 w 47"/>
                    <a:gd name="T11" fmla="*/ 16 h 37"/>
                    <a:gd name="T12" fmla="*/ 6 w 47"/>
                    <a:gd name="T13" fmla="*/ 16 h 37"/>
                    <a:gd name="T14" fmla="*/ 6 w 47"/>
                    <a:gd name="T15" fmla="*/ 0 h 37"/>
                    <a:gd name="T16" fmla="*/ 0 w 47"/>
                    <a:gd name="T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37">
                      <a:moveTo>
                        <a:pt x="0" y="0"/>
                      </a:moveTo>
                      <a:lnTo>
                        <a:pt x="0" y="37"/>
                      </a:lnTo>
                      <a:lnTo>
                        <a:pt x="6" y="37"/>
                      </a:lnTo>
                      <a:lnTo>
                        <a:pt x="6" y="22"/>
                      </a:lnTo>
                      <a:lnTo>
                        <a:pt x="47" y="22"/>
                      </a:lnTo>
                      <a:lnTo>
                        <a:pt x="47" y="16"/>
                      </a:lnTo>
                      <a:lnTo>
                        <a:pt x="6" y="16"/>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7" name="Freeform 4819"/>
                <p:cNvSpPr>
                  <a:spLocks/>
                </p:cNvSpPr>
                <p:nvPr/>
              </p:nvSpPr>
              <p:spPr bwMode="auto">
                <a:xfrm>
                  <a:off x="2971" y="1647"/>
                  <a:ext cx="7" cy="5"/>
                </a:xfrm>
                <a:custGeom>
                  <a:avLst/>
                  <a:gdLst>
                    <a:gd name="T0" fmla="*/ 0 w 47"/>
                    <a:gd name="T1" fmla="*/ 6 h 31"/>
                    <a:gd name="T2" fmla="*/ 0 w 47"/>
                    <a:gd name="T3" fmla="*/ 13 h 31"/>
                    <a:gd name="T4" fmla="*/ 47 w 47"/>
                    <a:gd name="T5" fmla="*/ 31 h 31"/>
                    <a:gd name="T6" fmla="*/ 47 w 47"/>
                    <a:gd name="T7" fmla="*/ 24 h 31"/>
                    <a:gd name="T8" fmla="*/ 33 w 47"/>
                    <a:gd name="T9" fmla="*/ 19 h 31"/>
                    <a:gd name="T10" fmla="*/ 33 w 47"/>
                    <a:gd name="T11" fmla="*/ 0 h 31"/>
                    <a:gd name="T12" fmla="*/ 28 w 47"/>
                    <a:gd name="T13" fmla="*/ 17 h 31"/>
                    <a:gd name="T14" fmla="*/ 14 w 47"/>
                    <a:gd name="T15" fmla="*/ 12 h 31"/>
                    <a:gd name="T16" fmla="*/ 11 w 47"/>
                    <a:gd name="T17" fmla="*/ 12 h 31"/>
                    <a:gd name="T18" fmla="*/ 6 w 47"/>
                    <a:gd name="T19" fmla="*/ 9 h 31"/>
                    <a:gd name="T20" fmla="*/ 6 w 47"/>
                    <a:gd name="T21" fmla="*/ 9 h 31"/>
                    <a:gd name="T22" fmla="*/ 0 w 47"/>
                    <a:gd name="T2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1">
                      <a:moveTo>
                        <a:pt x="0" y="6"/>
                      </a:moveTo>
                      <a:lnTo>
                        <a:pt x="0" y="13"/>
                      </a:lnTo>
                      <a:lnTo>
                        <a:pt x="47" y="31"/>
                      </a:lnTo>
                      <a:lnTo>
                        <a:pt x="47" y="24"/>
                      </a:lnTo>
                      <a:lnTo>
                        <a:pt x="33" y="19"/>
                      </a:lnTo>
                      <a:lnTo>
                        <a:pt x="33" y="0"/>
                      </a:lnTo>
                      <a:lnTo>
                        <a:pt x="28" y="17"/>
                      </a:lnTo>
                      <a:lnTo>
                        <a:pt x="14" y="12"/>
                      </a:lnTo>
                      <a:lnTo>
                        <a:pt x="11" y="12"/>
                      </a:lnTo>
                      <a:lnTo>
                        <a:pt x="6" y="9"/>
                      </a:lnTo>
                      <a:lnTo>
                        <a:pt x="6"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8" name="Freeform 4820"/>
                <p:cNvSpPr>
                  <a:spLocks/>
                </p:cNvSpPr>
                <p:nvPr/>
              </p:nvSpPr>
              <p:spPr bwMode="auto">
                <a:xfrm>
                  <a:off x="2971" y="1645"/>
                  <a:ext cx="7" cy="5"/>
                </a:xfrm>
                <a:custGeom>
                  <a:avLst/>
                  <a:gdLst>
                    <a:gd name="T0" fmla="*/ 0 w 47"/>
                    <a:gd name="T1" fmla="*/ 19 h 30"/>
                    <a:gd name="T2" fmla="*/ 6 w 47"/>
                    <a:gd name="T3" fmla="*/ 22 h 30"/>
                    <a:gd name="T4" fmla="*/ 11 w 47"/>
                    <a:gd name="T5" fmla="*/ 20 h 30"/>
                    <a:gd name="T6" fmla="*/ 13 w 47"/>
                    <a:gd name="T7" fmla="*/ 19 h 30"/>
                    <a:gd name="T8" fmla="*/ 20 w 47"/>
                    <a:gd name="T9" fmla="*/ 17 h 30"/>
                    <a:gd name="T10" fmla="*/ 28 w 47"/>
                    <a:gd name="T11" fmla="*/ 14 h 30"/>
                    <a:gd name="T12" fmla="*/ 28 w 47"/>
                    <a:gd name="T13" fmla="*/ 30 h 30"/>
                    <a:gd name="T14" fmla="*/ 33 w 47"/>
                    <a:gd name="T15" fmla="*/ 13 h 30"/>
                    <a:gd name="T16" fmla="*/ 47 w 47"/>
                    <a:gd name="T17" fmla="*/ 6 h 30"/>
                    <a:gd name="T18" fmla="*/ 47 w 47"/>
                    <a:gd name="T19" fmla="*/ 0 h 30"/>
                    <a:gd name="T20" fmla="*/ 0 w 47"/>
                    <a:gd name="T21"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0">
                      <a:moveTo>
                        <a:pt x="0" y="19"/>
                      </a:moveTo>
                      <a:lnTo>
                        <a:pt x="6" y="22"/>
                      </a:lnTo>
                      <a:lnTo>
                        <a:pt x="11" y="20"/>
                      </a:lnTo>
                      <a:lnTo>
                        <a:pt x="13" y="19"/>
                      </a:lnTo>
                      <a:lnTo>
                        <a:pt x="20" y="17"/>
                      </a:lnTo>
                      <a:lnTo>
                        <a:pt x="28" y="14"/>
                      </a:lnTo>
                      <a:lnTo>
                        <a:pt x="28" y="30"/>
                      </a:lnTo>
                      <a:lnTo>
                        <a:pt x="33" y="13"/>
                      </a:lnTo>
                      <a:lnTo>
                        <a:pt x="47" y="6"/>
                      </a:lnTo>
                      <a:lnTo>
                        <a:pt x="47"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9" name="Freeform 4821"/>
                <p:cNvSpPr>
                  <a:spLocks/>
                </p:cNvSpPr>
                <p:nvPr/>
              </p:nvSpPr>
              <p:spPr bwMode="auto">
                <a:xfrm>
                  <a:off x="2971" y="1639"/>
                  <a:ext cx="7" cy="5"/>
                </a:xfrm>
                <a:custGeom>
                  <a:avLst/>
                  <a:gdLst>
                    <a:gd name="T0" fmla="*/ 0 w 47"/>
                    <a:gd name="T1" fmla="*/ 22 h 29"/>
                    <a:gd name="T2" fmla="*/ 0 w 47"/>
                    <a:gd name="T3" fmla="*/ 29 h 29"/>
                    <a:gd name="T4" fmla="*/ 47 w 47"/>
                    <a:gd name="T5" fmla="*/ 29 h 29"/>
                    <a:gd name="T6" fmla="*/ 47 w 47"/>
                    <a:gd name="T7" fmla="*/ 0 h 29"/>
                    <a:gd name="T8" fmla="*/ 42 w 47"/>
                    <a:gd name="T9" fmla="*/ 0 h 29"/>
                    <a:gd name="T10" fmla="*/ 42 w 47"/>
                    <a:gd name="T11" fmla="*/ 22 h 29"/>
                    <a:gd name="T12" fmla="*/ 0 w 47"/>
                    <a:gd name="T13" fmla="*/ 22 h 29"/>
                  </a:gdLst>
                  <a:ahLst/>
                  <a:cxnLst>
                    <a:cxn ang="0">
                      <a:pos x="T0" y="T1"/>
                    </a:cxn>
                    <a:cxn ang="0">
                      <a:pos x="T2" y="T3"/>
                    </a:cxn>
                    <a:cxn ang="0">
                      <a:pos x="T4" y="T5"/>
                    </a:cxn>
                    <a:cxn ang="0">
                      <a:pos x="T6" y="T7"/>
                    </a:cxn>
                    <a:cxn ang="0">
                      <a:pos x="T8" y="T9"/>
                    </a:cxn>
                    <a:cxn ang="0">
                      <a:pos x="T10" y="T11"/>
                    </a:cxn>
                    <a:cxn ang="0">
                      <a:pos x="T12" y="T13"/>
                    </a:cxn>
                  </a:cxnLst>
                  <a:rect l="0" t="0" r="r" b="b"/>
                  <a:pathLst>
                    <a:path w="47" h="29">
                      <a:moveTo>
                        <a:pt x="0" y="22"/>
                      </a:moveTo>
                      <a:lnTo>
                        <a:pt x="0" y="29"/>
                      </a:lnTo>
                      <a:lnTo>
                        <a:pt x="47" y="29"/>
                      </a:lnTo>
                      <a:lnTo>
                        <a:pt x="47" y="0"/>
                      </a:lnTo>
                      <a:lnTo>
                        <a:pt x="42" y="0"/>
                      </a:lnTo>
                      <a:lnTo>
                        <a:pt x="42"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0" name="Rectangle 4822"/>
                <p:cNvSpPr>
                  <a:spLocks noChangeArrowheads="1"/>
                </p:cNvSpPr>
                <p:nvPr/>
              </p:nvSpPr>
              <p:spPr bwMode="auto">
                <a:xfrm>
                  <a:off x="2971" y="1637"/>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1" name="Freeform 4823"/>
                <p:cNvSpPr>
                  <a:spLocks/>
                </p:cNvSpPr>
                <p:nvPr/>
              </p:nvSpPr>
              <p:spPr bwMode="auto">
                <a:xfrm>
                  <a:off x="2971" y="1631"/>
                  <a:ext cx="7" cy="5"/>
                </a:xfrm>
                <a:custGeom>
                  <a:avLst/>
                  <a:gdLst>
                    <a:gd name="T0" fmla="*/ 0 w 47"/>
                    <a:gd name="T1" fmla="*/ 6 h 31"/>
                    <a:gd name="T2" fmla="*/ 0 w 47"/>
                    <a:gd name="T3" fmla="*/ 12 h 31"/>
                    <a:gd name="T4" fmla="*/ 47 w 47"/>
                    <a:gd name="T5" fmla="*/ 31 h 31"/>
                    <a:gd name="T6" fmla="*/ 47 w 47"/>
                    <a:gd name="T7" fmla="*/ 24 h 31"/>
                    <a:gd name="T8" fmla="*/ 33 w 47"/>
                    <a:gd name="T9" fmla="*/ 19 h 31"/>
                    <a:gd name="T10" fmla="*/ 33 w 47"/>
                    <a:gd name="T11" fmla="*/ 0 h 31"/>
                    <a:gd name="T12" fmla="*/ 28 w 47"/>
                    <a:gd name="T13" fmla="*/ 18 h 31"/>
                    <a:gd name="T14" fmla="*/ 14 w 47"/>
                    <a:gd name="T15" fmla="*/ 12 h 31"/>
                    <a:gd name="T16" fmla="*/ 12 w 47"/>
                    <a:gd name="T17" fmla="*/ 11 h 31"/>
                    <a:gd name="T18" fmla="*/ 6 w 47"/>
                    <a:gd name="T19" fmla="*/ 9 h 31"/>
                    <a:gd name="T20" fmla="*/ 6 w 47"/>
                    <a:gd name="T21" fmla="*/ 9 h 31"/>
                    <a:gd name="T22" fmla="*/ 0 w 47"/>
                    <a:gd name="T23"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1">
                      <a:moveTo>
                        <a:pt x="0" y="6"/>
                      </a:moveTo>
                      <a:lnTo>
                        <a:pt x="0" y="12"/>
                      </a:lnTo>
                      <a:lnTo>
                        <a:pt x="47" y="31"/>
                      </a:lnTo>
                      <a:lnTo>
                        <a:pt x="47" y="24"/>
                      </a:lnTo>
                      <a:lnTo>
                        <a:pt x="33" y="19"/>
                      </a:lnTo>
                      <a:lnTo>
                        <a:pt x="33" y="0"/>
                      </a:lnTo>
                      <a:lnTo>
                        <a:pt x="28" y="18"/>
                      </a:lnTo>
                      <a:lnTo>
                        <a:pt x="14" y="12"/>
                      </a:lnTo>
                      <a:lnTo>
                        <a:pt x="12" y="11"/>
                      </a:lnTo>
                      <a:lnTo>
                        <a:pt x="6" y="9"/>
                      </a:lnTo>
                      <a:lnTo>
                        <a:pt x="6"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2" name="Freeform 4824"/>
                <p:cNvSpPr>
                  <a:spLocks/>
                </p:cNvSpPr>
                <p:nvPr/>
              </p:nvSpPr>
              <p:spPr bwMode="auto">
                <a:xfrm>
                  <a:off x="2971" y="1628"/>
                  <a:ext cx="7" cy="6"/>
                </a:xfrm>
                <a:custGeom>
                  <a:avLst/>
                  <a:gdLst>
                    <a:gd name="T0" fmla="*/ 0 w 47"/>
                    <a:gd name="T1" fmla="*/ 19 h 31"/>
                    <a:gd name="T2" fmla="*/ 6 w 47"/>
                    <a:gd name="T3" fmla="*/ 22 h 31"/>
                    <a:gd name="T4" fmla="*/ 11 w 47"/>
                    <a:gd name="T5" fmla="*/ 21 h 31"/>
                    <a:gd name="T6" fmla="*/ 13 w 47"/>
                    <a:gd name="T7" fmla="*/ 20 h 31"/>
                    <a:gd name="T8" fmla="*/ 20 w 47"/>
                    <a:gd name="T9" fmla="*/ 18 h 31"/>
                    <a:gd name="T10" fmla="*/ 28 w 47"/>
                    <a:gd name="T11" fmla="*/ 15 h 31"/>
                    <a:gd name="T12" fmla="*/ 28 w 47"/>
                    <a:gd name="T13" fmla="*/ 31 h 31"/>
                    <a:gd name="T14" fmla="*/ 33 w 47"/>
                    <a:gd name="T15" fmla="*/ 13 h 31"/>
                    <a:gd name="T16" fmla="*/ 47 w 47"/>
                    <a:gd name="T17" fmla="*/ 7 h 31"/>
                    <a:gd name="T18" fmla="*/ 47 w 47"/>
                    <a:gd name="T19" fmla="*/ 0 h 31"/>
                    <a:gd name="T20" fmla="*/ 0 w 47"/>
                    <a:gd name="T21"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0" y="19"/>
                      </a:moveTo>
                      <a:lnTo>
                        <a:pt x="6" y="22"/>
                      </a:lnTo>
                      <a:lnTo>
                        <a:pt x="11" y="21"/>
                      </a:lnTo>
                      <a:lnTo>
                        <a:pt x="13" y="20"/>
                      </a:lnTo>
                      <a:lnTo>
                        <a:pt x="20" y="18"/>
                      </a:lnTo>
                      <a:lnTo>
                        <a:pt x="28" y="15"/>
                      </a:lnTo>
                      <a:lnTo>
                        <a:pt x="28" y="31"/>
                      </a:lnTo>
                      <a:lnTo>
                        <a:pt x="33" y="13"/>
                      </a:lnTo>
                      <a:lnTo>
                        <a:pt x="47" y="7"/>
                      </a:lnTo>
                      <a:lnTo>
                        <a:pt x="47"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03" name="Line 4825"/>
                <p:cNvSpPr>
                  <a:spLocks noChangeShapeType="1"/>
                </p:cNvSpPr>
                <p:nvPr/>
              </p:nvSpPr>
              <p:spPr bwMode="auto">
                <a:xfrm>
                  <a:off x="2849" y="1563"/>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4" name="Line 4826"/>
                <p:cNvSpPr>
                  <a:spLocks noChangeShapeType="1"/>
                </p:cNvSpPr>
                <p:nvPr/>
              </p:nvSpPr>
              <p:spPr bwMode="auto">
                <a:xfrm flipV="1">
                  <a:off x="2895" y="1701"/>
                  <a:ext cx="0" cy="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5" name="Line 4827"/>
                <p:cNvSpPr>
                  <a:spLocks noChangeShapeType="1"/>
                </p:cNvSpPr>
                <p:nvPr/>
              </p:nvSpPr>
              <p:spPr bwMode="auto">
                <a:xfrm>
                  <a:off x="2849" y="1645"/>
                  <a:ext cx="3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3" name="Group 5029"/>
              <p:cNvGrpSpPr>
                <a:grpSpLocks/>
              </p:cNvGrpSpPr>
              <p:nvPr/>
            </p:nvGrpSpPr>
            <p:grpSpPr bwMode="auto">
              <a:xfrm>
                <a:off x="1550" y="1198"/>
                <a:ext cx="2061" cy="876"/>
                <a:chOff x="1550" y="1198"/>
                <a:chExt cx="2061" cy="876"/>
              </a:xfrm>
            </p:grpSpPr>
            <p:sp>
              <p:nvSpPr>
                <p:cNvPr id="12606" name="Line 4829"/>
                <p:cNvSpPr>
                  <a:spLocks noChangeShapeType="1"/>
                </p:cNvSpPr>
                <p:nvPr/>
              </p:nvSpPr>
              <p:spPr bwMode="auto">
                <a:xfrm flipV="1">
                  <a:off x="2880" y="1730"/>
                  <a:ext cx="1"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7" name="Line 4830"/>
                <p:cNvSpPr>
                  <a:spLocks noChangeShapeType="1"/>
                </p:cNvSpPr>
                <p:nvPr/>
              </p:nvSpPr>
              <p:spPr bwMode="auto">
                <a:xfrm flipV="1">
                  <a:off x="2849" y="1563"/>
                  <a:ext cx="0" cy="8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8" name="Line 4831"/>
                <p:cNvSpPr>
                  <a:spLocks noChangeShapeType="1"/>
                </p:cNvSpPr>
                <p:nvPr/>
              </p:nvSpPr>
              <p:spPr bwMode="auto">
                <a:xfrm flipV="1">
                  <a:off x="2838" y="1563"/>
                  <a:ext cx="0" cy="8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9" name="Line 4832"/>
                <p:cNvSpPr>
                  <a:spLocks noChangeShapeType="1"/>
                </p:cNvSpPr>
                <p:nvPr/>
              </p:nvSpPr>
              <p:spPr bwMode="auto">
                <a:xfrm flipV="1">
                  <a:off x="2895" y="1563"/>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0" name="Line 4833"/>
                <p:cNvSpPr>
                  <a:spLocks noChangeShapeType="1"/>
                </p:cNvSpPr>
                <p:nvPr/>
              </p:nvSpPr>
              <p:spPr bwMode="auto">
                <a:xfrm flipV="1">
                  <a:off x="2806" y="1654"/>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1" name="Line 4834"/>
                <p:cNvSpPr>
                  <a:spLocks noChangeShapeType="1"/>
                </p:cNvSpPr>
                <p:nvPr/>
              </p:nvSpPr>
              <p:spPr bwMode="auto">
                <a:xfrm flipV="1">
                  <a:off x="2798" y="1551"/>
                  <a:ext cx="1" cy="2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2" name="Line 4835"/>
                <p:cNvSpPr>
                  <a:spLocks noChangeShapeType="1"/>
                </p:cNvSpPr>
                <p:nvPr/>
              </p:nvSpPr>
              <p:spPr bwMode="auto">
                <a:xfrm>
                  <a:off x="2806" y="1645"/>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3" name="Line 4836"/>
                <p:cNvSpPr>
                  <a:spLocks noChangeShapeType="1"/>
                </p:cNvSpPr>
                <p:nvPr/>
              </p:nvSpPr>
              <p:spPr bwMode="auto">
                <a:xfrm>
                  <a:off x="2806" y="1563"/>
                  <a:ext cx="3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4" name="Line 4837"/>
                <p:cNvSpPr>
                  <a:spLocks noChangeShapeType="1"/>
                </p:cNvSpPr>
                <p:nvPr/>
              </p:nvSpPr>
              <p:spPr bwMode="auto">
                <a:xfrm>
                  <a:off x="2719" y="198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5" name="Line 4838"/>
                <p:cNvSpPr>
                  <a:spLocks noChangeShapeType="1"/>
                </p:cNvSpPr>
                <p:nvPr/>
              </p:nvSpPr>
              <p:spPr bwMode="auto">
                <a:xfrm>
                  <a:off x="2719" y="200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6" name="Line 4839"/>
                <p:cNvSpPr>
                  <a:spLocks noChangeShapeType="1"/>
                </p:cNvSpPr>
                <p:nvPr/>
              </p:nvSpPr>
              <p:spPr bwMode="auto">
                <a:xfrm flipV="1">
                  <a:off x="2730" y="1988"/>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7" name="Line 4840"/>
                <p:cNvSpPr>
                  <a:spLocks noChangeShapeType="1"/>
                </p:cNvSpPr>
                <p:nvPr/>
              </p:nvSpPr>
              <p:spPr bwMode="auto">
                <a:xfrm flipV="1">
                  <a:off x="2730" y="2070"/>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8" name="Line 4841"/>
                <p:cNvSpPr>
                  <a:spLocks noChangeShapeType="1"/>
                </p:cNvSpPr>
                <p:nvPr/>
              </p:nvSpPr>
              <p:spPr bwMode="auto">
                <a:xfrm>
                  <a:off x="2719" y="207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19" name="Line 4842"/>
                <p:cNvSpPr>
                  <a:spLocks noChangeShapeType="1"/>
                </p:cNvSpPr>
                <p:nvPr/>
              </p:nvSpPr>
              <p:spPr bwMode="auto">
                <a:xfrm flipV="1">
                  <a:off x="2705" y="200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0" name="Line 4843"/>
                <p:cNvSpPr>
                  <a:spLocks noChangeShapeType="1"/>
                </p:cNvSpPr>
                <p:nvPr/>
              </p:nvSpPr>
              <p:spPr bwMode="auto">
                <a:xfrm flipV="1">
                  <a:off x="2719" y="2002"/>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1" name="Freeform 4844"/>
                <p:cNvSpPr>
                  <a:spLocks/>
                </p:cNvSpPr>
                <p:nvPr/>
              </p:nvSpPr>
              <p:spPr bwMode="auto">
                <a:xfrm>
                  <a:off x="2709" y="1972"/>
                  <a:ext cx="3" cy="5"/>
                </a:xfrm>
                <a:custGeom>
                  <a:avLst/>
                  <a:gdLst>
                    <a:gd name="T0" fmla="*/ 0 w 19"/>
                    <a:gd name="T1" fmla="*/ 5 h 28"/>
                    <a:gd name="T2" fmla="*/ 2 w 19"/>
                    <a:gd name="T3" fmla="*/ 17 h 28"/>
                    <a:gd name="T4" fmla="*/ 3 w 19"/>
                    <a:gd name="T5" fmla="*/ 11 h 28"/>
                    <a:gd name="T6" fmla="*/ 5 w 19"/>
                    <a:gd name="T7" fmla="*/ 7 h 28"/>
                    <a:gd name="T8" fmla="*/ 10 w 19"/>
                    <a:gd name="T9" fmla="*/ 6 h 28"/>
                    <a:gd name="T10" fmla="*/ 14 w 19"/>
                    <a:gd name="T11" fmla="*/ 7 h 28"/>
                    <a:gd name="T12" fmla="*/ 17 w 19"/>
                    <a:gd name="T13" fmla="*/ 11 h 28"/>
                    <a:gd name="T14" fmla="*/ 18 w 19"/>
                    <a:gd name="T15" fmla="*/ 16 h 28"/>
                    <a:gd name="T16" fmla="*/ 18 w 19"/>
                    <a:gd name="T17" fmla="*/ 28 h 28"/>
                    <a:gd name="T18" fmla="*/ 19 w 19"/>
                    <a:gd name="T19" fmla="*/ 4 h 28"/>
                    <a:gd name="T20" fmla="*/ 15 w 19"/>
                    <a:gd name="T21" fmla="*/ 1 h 28"/>
                    <a:gd name="T22" fmla="*/ 10 w 19"/>
                    <a:gd name="T23" fmla="*/ 0 h 28"/>
                    <a:gd name="T24" fmla="*/ 10 w 19"/>
                    <a:gd name="T25" fmla="*/ 0 h 28"/>
                    <a:gd name="T26" fmla="*/ 4 w 19"/>
                    <a:gd name="T27" fmla="*/ 2 h 28"/>
                    <a:gd name="T28" fmla="*/ 0 w 19"/>
                    <a:gd name="T2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8">
                      <a:moveTo>
                        <a:pt x="0" y="5"/>
                      </a:moveTo>
                      <a:lnTo>
                        <a:pt x="2" y="17"/>
                      </a:lnTo>
                      <a:lnTo>
                        <a:pt x="3" y="11"/>
                      </a:lnTo>
                      <a:lnTo>
                        <a:pt x="5" y="7"/>
                      </a:lnTo>
                      <a:lnTo>
                        <a:pt x="10" y="6"/>
                      </a:lnTo>
                      <a:lnTo>
                        <a:pt x="14" y="7"/>
                      </a:lnTo>
                      <a:lnTo>
                        <a:pt x="17" y="11"/>
                      </a:lnTo>
                      <a:lnTo>
                        <a:pt x="18" y="16"/>
                      </a:lnTo>
                      <a:lnTo>
                        <a:pt x="18" y="28"/>
                      </a:lnTo>
                      <a:lnTo>
                        <a:pt x="19" y="4"/>
                      </a:lnTo>
                      <a:lnTo>
                        <a:pt x="15" y="1"/>
                      </a:lnTo>
                      <a:lnTo>
                        <a:pt x="10" y="0"/>
                      </a:lnTo>
                      <a:lnTo>
                        <a:pt x="10" y="0"/>
                      </a:lnTo>
                      <a:lnTo>
                        <a:pt x="4" y="2"/>
                      </a:ln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2" name="Freeform 4845"/>
                <p:cNvSpPr>
                  <a:spLocks/>
                </p:cNvSpPr>
                <p:nvPr/>
              </p:nvSpPr>
              <p:spPr bwMode="auto">
                <a:xfrm>
                  <a:off x="2708" y="1973"/>
                  <a:ext cx="8" cy="5"/>
                </a:xfrm>
                <a:custGeom>
                  <a:avLst/>
                  <a:gdLst>
                    <a:gd name="T0" fmla="*/ 1 w 43"/>
                    <a:gd name="T1" fmla="*/ 13 h 29"/>
                    <a:gd name="T2" fmla="*/ 0 w 43"/>
                    <a:gd name="T3" fmla="*/ 29 h 29"/>
                    <a:gd name="T4" fmla="*/ 43 w 43"/>
                    <a:gd name="T5" fmla="*/ 29 h 29"/>
                    <a:gd name="T6" fmla="*/ 43 w 43"/>
                    <a:gd name="T7" fmla="*/ 24 h 29"/>
                    <a:gd name="T8" fmla="*/ 25 w 43"/>
                    <a:gd name="T9" fmla="*/ 24 h 29"/>
                    <a:gd name="T10" fmla="*/ 25 w 43"/>
                    <a:gd name="T11" fmla="*/ 13 h 29"/>
                    <a:gd name="T12" fmla="*/ 25 w 43"/>
                    <a:gd name="T13" fmla="*/ 10 h 29"/>
                    <a:gd name="T14" fmla="*/ 24 w 43"/>
                    <a:gd name="T15" fmla="*/ 5 h 29"/>
                    <a:gd name="T16" fmla="*/ 22 w 43"/>
                    <a:gd name="T17" fmla="*/ 0 h 29"/>
                    <a:gd name="T18" fmla="*/ 21 w 43"/>
                    <a:gd name="T19" fmla="*/ 24 h 29"/>
                    <a:gd name="T20" fmla="*/ 5 w 43"/>
                    <a:gd name="T21" fmla="*/ 24 h 29"/>
                    <a:gd name="T22" fmla="*/ 5 w 43"/>
                    <a:gd name="T23" fmla="*/ 13 h 29"/>
                    <a:gd name="T24" fmla="*/ 3 w 43"/>
                    <a:gd name="T25" fmla="*/ 1 h 29"/>
                    <a:gd name="T26" fmla="*/ 1 w 43"/>
                    <a:gd name="T27" fmla="*/ 7 h 29"/>
                    <a:gd name="T28" fmla="*/ 1 w 43"/>
                    <a:gd name="T29" fmla="*/ 7 h 29"/>
                    <a:gd name="T30" fmla="*/ 1 w 43"/>
                    <a:gd name="T31"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29">
                      <a:moveTo>
                        <a:pt x="1" y="13"/>
                      </a:moveTo>
                      <a:lnTo>
                        <a:pt x="0" y="29"/>
                      </a:lnTo>
                      <a:lnTo>
                        <a:pt x="43" y="29"/>
                      </a:lnTo>
                      <a:lnTo>
                        <a:pt x="43" y="24"/>
                      </a:lnTo>
                      <a:lnTo>
                        <a:pt x="25" y="24"/>
                      </a:lnTo>
                      <a:lnTo>
                        <a:pt x="25" y="13"/>
                      </a:lnTo>
                      <a:lnTo>
                        <a:pt x="25" y="10"/>
                      </a:lnTo>
                      <a:lnTo>
                        <a:pt x="24" y="5"/>
                      </a:lnTo>
                      <a:lnTo>
                        <a:pt x="22" y="0"/>
                      </a:lnTo>
                      <a:lnTo>
                        <a:pt x="21" y="24"/>
                      </a:lnTo>
                      <a:lnTo>
                        <a:pt x="5" y="24"/>
                      </a:lnTo>
                      <a:lnTo>
                        <a:pt x="5" y="13"/>
                      </a:lnTo>
                      <a:lnTo>
                        <a:pt x="3" y="1"/>
                      </a:lnTo>
                      <a:lnTo>
                        <a:pt x="1" y="7"/>
                      </a:lnTo>
                      <a:lnTo>
                        <a:pt x="1" y="7"/>
                      </a:lnTo>
                      <a:lnTo>
                        <a:pt x="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3" name="Freeform 4846"/>
                <p:cNvSpPr>
                  <a:spLocks/>
                </p:cNvSpPr>
                <p:nvPr/>
              </p:nvSpPr>
              <p:spPr bwMode="auto">
                <a:xfrm>
                  <a:off x="2709" y="1966"/>
                  <a:ext cx="7" cy="5"/>
                </a:xfrm>
                <a:custGeom>
                  <a:avLst/>
                  <a:gdLst>
                    <a:gd name="T0" fmla="*/ 0 w 42"/>
                    <a:gd name="T1" fmla="*/ 0 h 32"/>
                    <a:gd name="T2" fmla="*/ 0 w 42"/>
                    <a:gd name="T3" fmla="*/ 31 h 32"/>
                    <a:gd name="T4" fmla="*/ 42 w 42"/>
                    <a:gd name="T5" fmla="*/ 32 h 32"/>
                    <a:gd name="T6" fmla="*/ 42 w 42"/>
                    <a:gd name="T7" fmla="*/ 0 h 32"/>
                    <a:gd name="T8" fmla="*/ 37 w 42"/>
                    <a:gd name="T9" fmla="*/ 0 h 32"/>
                    <a:gd name="T10" fmla="*/ 37 w 42"/>
                    <a:gd name="T11" fmla="*/ 25 h 32"/>
                    <a:gd name="T12" fmla="*/ 22 w 42"/>
                    <a:gd name="T13" fmla="*/ 25 h 32"/>
                    <a:gd name="T14" fmla="*/ 22 w 42"/>
                    <a:gd name="T15" fmla="*/ 2 h 32"/>
                    <a:gd name="T16" fmla="*/ 18 w 42"/>
                    <a:gd name="T17" fmla="*/ 2 h 32"/>
                    <a:gd name="T18" fmla="*/ 18 w 42"/>
                    <a:gd name="T19" fmla="*/ 25 h 32"/>
                    <a:gd name="T20" fmla="*/ 4 w 42"/>
                    <a:gd name="T21" fmla="*/ 25 h 32"/>
                    <a:gd name="T22" fmla="*/ 4 w 42"/>
                    <a:gd name="T23" fmla="*/ 0 h 32"/>
                    <a:gd name="T24" fmla="*/ 0 w 4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0"/>
                      </a:moveTo>
                      <a:lnTo>
                        <a:pt x="0" y="31"/>
                      </a:lnTo>
                      <a:lnTo>
                        <a:pt x="42" y="32"/>
                      </a:lnTo>
                      <a:lnTo>
                        <a:pt x="42" y="0"/>
                      </a:lnTo>
                      <a:lnTo>
                        <a:pt x="37" y="0"/>
                      </a:lnTo>
                      <a:lnTo>
                        <a:pt x="37" y="25"/>
                      </a:lnTo>
                      <a:lnTo>
                        <a:pt x="22" y="25"/>
                      </a:lnTo>
                      <a:lnTo>
                        <a:pt x="22" y="2"/>
                      </a:lnTo>
                      <a:lnTo>
                        <a:pt x="18" y="2"/>
                      </a:lnTo>
                      <a:lnTo>
                        <a:pt x="18" y="25"/>
                      </a:lnTo>
                      <a:lnTo>
                        <a:pt x="4" y="25"/>
                      </a:lnTo>
                      <a:lnTo>
                        <a:pt x="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4" name="Freeform 4847"/>
                <p:cNvSpPr>
                  <a:spLocks/>
                </p:cNvSpPr>
                <p:nvPr/>
              </p:nvSpPr>
              <p:spPr bwMode="auto">
                <a:xfrm>
                  <a:off x="2709" y="1960"/>
                  <a:ext cx="7" cy="4"/>
                </a:xfrm>
                <a:custGeom>
                  <a:avLst/>
                  <a:gdLst>
                    <a:gd name="T0" fmla="*/ 0 w 42"/>
                    <a:gd name="T1" fmla="*/ 21 h 26"/>
                    <a:gd name="T2" fmla="*/ 0 w 42"/>
                    <a:gd name="T3" fmla="*/ 26 h 26"/>
                    <a:gd name="T4" fmla="*/ 42 w 42"/>
                    <a:gd name="T5" fmla="*/ 26 h 26"/>
                    <a:gd name="T6" fmla="*/ 42 w 42"/>
                    <a:gd name="T7" fmla="*/ 0 h 26"/>
                    <a:gd name="T8" fmla="*/ 37 w 42"/>
                    <a:gd name="T9" fmla="*/ 0 h 26"/>
                    <a:gd name="T10" fmla="*/ 37 w 42"/>
                    <a:gd name="T11" fmla="*/ 21 h 26"/>
                    <a:gd name="T12" fmla="*/ 0 w 42"/>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42" h="26">
                      <a:moveTo>
                        <a:pt x="0" y="21"/>
                      </a:moveTo>
                      <a:lnTo>
                        <a:pt x="0" y="26"/>
                      </a:lnTo>
                      <a:lnTo>
                        <a:pt x="42" y="26"/>
                      </a:lnTo>
                      <a:lnTo>
                        <a:pt x="42" y="0"/>
                      </a:lnTo>
                      <a:lnTo>
                        <a:pt x="37" y="0"/>
                      </a:lnTo>
                      <a:lnTo>
                        <a:pt x="37" y="21"/>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5" name="Freeform 4848"/>
                <p:cNvSpPr>
                  <a:spLocks/>
                </p:cNvSpPr>
                <p:nvPr/>
              </p:nvSpPr>
              <p:spPr bwMode="auto">
                <a:xfrm>
                  <a:off x="2709" y="1954"/>
                  <a:ext cx="7" cy="5"/>
                </a:xfrm>
                <a:custGeom>
                  <a:avLst/>
                  <a:gdLst>
                    <a:gd name="T0" fmla="*/ 0 w 42"/>
                    <a:gd name="T1" fmla="*/ 22 h 27"/>
                    <a:gd name="T2" fmla="*/ 0 w 42"/>
                    <a:gd name="T3" fmla="*/ 27 h 27"/>
                    <a:gd name="T4" fmla="*/ 42 w 42"/>
                    <a:gd name="T5" fmla="*/ 27 h 27"/>
                    <a:gd name="T6" fmla="*/ 42 w 42"/>
                    <a:gd name="T7" fmla="*/ 0 h 27"/>
                    <a:gd name="T8" fmla="*/ 37 w 42"/>
                    <a:gd name="T9" fmla="*/ 0 h 27"/>
                    <a:gd name="T10" fmla="*/ 37 w 42"/>
                    <a:gd name="T11" fmla="*/ 22 h 27"/>
                    <a:gd name="T12" fmla="*/ 0 w 42"/>
                    <a:gd name="T13" fmla="*/ 22 h 27"/>
                  </a:gdLst>
                  <a:ahLst/>
                  <a:cxnLst>
                    <a:cxn ang="0">
                      <a:pos x="T0" y="T1"/>
                    </a:cxn>
                    <a:cxn ang="0">
                      <a:pos x="T2" y="T3"/>
                    </a:cxn>
                    <a:cxn ang="0">
                      <a:pos x="T4" y="T5"/>
                    </a:cxn>
                    <a:cxn ang="0">
                      <a:pos x="T6" y="T7"/>
                    </a:cxn>
                    <a:cxn ang="0">
                      <a:pos x="T8" y="T9"/>
                    </a:cxn>
                    <a:cxn ang="0">
                      <a:pos x="T10" y="T11"/>
                    </a:cxn>
                    <a:cxn ang="0">
                      <a:pos x="T12" y="T13"/>
                    </a:cxn>
                  </a:cxnLst>
                  <a:rect l="0" t="0" r="r" b="b"/>
                  <a:pathLst>
                    <a:path w="42" h="27">
                      <a:moveTo>
                        <a:pt x="0" y="22"/>
                      </a:moveTo>
                      <a:lnTo>
                        <a:pt x="0" y="27"/>
                      </a:lnTo>
                      <a:lnTo>
                        <a:pt x="42" y="27"/>
                      </a:lnTo>
                      <a:lnTo>
                        <a:pt x="42" y="0"/>
                      </a:lnTo>
                      <a:lnTo>
                        <a:pt x="37" y="0"/>
                      </a:lnTo>
                      <a:lnTo>
                        <a:pt x="37"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6" name="Freeform 4849"/>
                <p:cNvSpPr>
                  <a:spLocks/>
                </p:cNvSpPr>
                <p:nvPr/>
              </p:nvSpPr>
              <p:spPr bwMode="auto">
                <a:xfrm>
                  <a:off x="2709" y="1948"/>
                  <a:ext cx="7" cy="5"/>
                </a:xfrm>
                <a:custGeom>
                  <a:avLst/>
                  <a:gdLst>
                    <a:gd name="T0" fmla="*/ 0 w 42"/>
                    <a:gd name="T1" fmla="*/ 0 h 32"/>
                    <a:gd name="T2" fmla="*/ 0 w 42"/>
                    <a:gd name="T3" fmla="*/ 32 h 32"/>
                    <a:gd name="T4" fmla="*/ 42 w 42"/>
                    <a:gd name="T5" fmla="*/ 32 h 32"/>
                    <a:gd name="T6" fmla="*/ 42 w 42"/>
                    <a:gd name="T7" fmla="*/ 0 h 32"/>
                    <a:gd name="T8" fmla="*/ 37 w 42"/>
                    <a:gd name="T9" fmla="*/ 0 h 32"/>
                    <a:gd name="T10" fmla="*/ 37 w 42"/>
                    <a:gd name="T11" fmla="*/ 26 h 32"/>
                    <a:gd name="T12" fmla="*/ 23 w 42"/>
                    <a:gd name="T13" fmla="*/ 26 h 32"/>
                    <a:gd name="T14" fmla="*/ 23 w 42"/>
                    <a:gd name="T15" fmla="*/ 2 h 32"/>
                    <a:gd name="T16" fmla="*/ 18 w 42"/>
                    <a:gd name="T17" fmla="*/ 2 h 32"/>
                    <a:gd name="T18" fmla="*/ 18 w 42"/>
                    <a:gd name="T19" fmla="*/ 26 h 32"/>
                    <a:gd name="T20" fmla="*/ 5 w 42"/>
                    <a:gd name="T21" fmla="*/ 26 h 32"/>
                    <a:gd name="T22" fmla="*/ 5 w 42"/>
                    <a:gd name="T23" fmla="*/ 0 h 32"/>
                    <a:gd name="T24" fmla="*/ 0 w 42"/>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32">
                      <a:moveTo>
                        <a:pt x="0" y="0"/>
                      </a:moveTo>
                      <a:lnTo>
                        <a:pt x="0" y="32"/>
                      </a:lnTo>
                      <a:lnTo>
                        <a:pt x="42" y="32"/>
                      </a:lnTo>
                      <a:lnTo>
                        <a:pt x="42" y="0"/>
                      </a:lnTo>
                      <a:lnTo>
                        <a:pt x="37" y="0"/>
                      </a:lnTo>
                      <a:lnTo>
                        <a:pt x="37" y="26"/>
                      </a:lnTo>
                      <a:lnTo>
                        <a:pt x="23" y="26"/>
                      </a:lnTo>
                      <a:lnTo>
                        <a:pt x="23" y="2"/>
                      </a:lnTo>
                      <a:lnTo>
                        <a:pt x="18" y="2"/>
                      </a:lnTo>
                      <a:lnTo>
                        <a:pt x="18" y="26"/>
                      </a:lnTo>
                      <a:lnTo>
                        <a:pt x="5" y="26"/>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7" name="Freeform 4850"/>
                <p:cNvSpPr>
                  <a:spLocks/>
                </p:cNvSpPr>
                <p:nvPr/>
              </p:nvSpPr>
              <p:spPr bwMode="auto">
                <a:xfrm>
                  <a:off x="2712" y="1940"/>
                  <a:ext cx="3" cy="3"/>
                </a:xfrm>
                <a:custGeom>
                  <a:avLst/>
                  <a:gdLst>
                    <a:gd name="T0" fmla="*/ 0 w 19"/>
                    <a:gd name="T1" fmla="*/ 0 h 18"/>
                    <a:gd name="T2" fmla="*/ 0 w 19"/>
                    <a:gd name="T3" fmla="*/ 18 h 18"/>
                    <a:gd name="T4" fmla="*/ 4 w 19"/>
                    <a:gd name="T5" fmla="*/ 18 h 18"/>
                    <a:gd name="T6" fmla="*/ 4 w 19"/>
                    <a:gd name="T7" fmla="*/ 7 h 18"/>
                    <a:gd name="T8" fmla="*/ 13 w 19"/>
                    <a:gd name="T9" fmla="*/ 7 h 18"/>
                    <a:gd name="T10" fmla="*/ 14 w 19"/>
                    <a:gd name="T11" fmla="*/ 8 h 18"/>
                    <a:gd name="T12" fmla="*/ 16 w 19"/>
                    <a:gd name="T13" fmla="*/ 13 h 18"/>
                    <a:gd name="T14" fmla="*/ 17 w 19"/>
                    <a:gd name="T15" fmla="*/ 18 h 18"/>
                    <a:gd name="T16" fmla="*/ 19 w 19"/>
                    <a:gd name="T17" fmla="*/ 6 h 18"/>
                    <a:gd name="T18" fmla="*/ 16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0" y="18"/>
                      </a:lnTo>
                      <a:lnTo>
                        <a:pt x="4" y="18"/>
                      </a:lnTo>
                      <a:lnTo>
                        <a:pt x="4" y="7"/>
                      </a:lnTo>
                      <a:lnTo>
                        <a:pt x="13" y="7"/>
                      </a:lnTo>
                      <a:lnTo>
                        <a:pt x="14" y="8"/>
                      </a:lnTo>
                      <a:lnTo>
                        <a:pt x="16" y="13"/>
                      </a:lnTo>
                      <a:lnTo>
                        <a:pt x="17" y="18"/>
                      </a:lnTo>
                      <a:lnTo>
                        <a:pt x="19" y="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8" name="Freeform 4851"/>
                <p:cNvSpPr>
                  <a:spLocks/>
                </p:cNvSpPr>
                <p:nvPr/>
              </p:nvSpPr>
              <p:spPr bwMode="auto">
                <a:xfrm>
                  <a:off x="2709" y="1940"/>
                  <a:ext cx="2" cy="3"/>
                </a:xfrm>
                <a:custGeom>
                  <a:avLst/>
                  <a:gdLst>
                    <a:gd name="T0" fmla="*/ 0 w 11"/>
                    <a:gd name="T1" fmla="*/ 7 h 17"/>
                    <a:gd name="T2" fmla="*/ 2 w 11"/>
                    <a:gd name="T3" fmla="*/ 17 h 17"/>
                    <a:gd name="T4" fmla="*/ 2 w 11"/>
                    <a:gd name="T5" fmla="*/ 14 h 17"/>
                    <a:gd name="T6" fmla="*/ 4 w 11"/>
                    <a:gd name="T7" fmla="*/ 10 h 17"/>
                    <a:gd name="T8" fmla="*/ 6 w 11"/>
                    <a:gd name="T9" fmla="*/ 8 h 17"/>
                    <a:gd name="T10" fmla="*/ 11 w 11"/>
                    <a:gd name="T11" fmla="*/ 6 h 17"/>
                    <a:gd name="T12" fmla="*/ 10 w 11"/>
                    <a:gd name="T13" fmla="*/ 0 h 17"/>
                    <a:gd name="T14" fmla="*/ 10 w 11"/>
                    <a:gd name="T15" fmla="*/ 0 h 17"/>
                    <a:gd name="T16" fmla="*/ 4 w 11"/>
                    <a:gd name="T17" fmla="*/ 2 h 17"/>
                    <a:gd name="T18" fmla="*/ 0 w 11"/>
                    <a:gd name="T19"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0" y="7"/>
                      </a:moveTo>
                      <a:lnTo>
                        <a:pt x="2" y="17"/>
                      </a:lnTo>
                      <a:lnTo>
                        <a:pt x="2" y="14"/>
                      </a:lnTo>
                      <a:lnTo>
                        <a:pt x="4" y="10"/>
                      </a:lnTo>
                      <a:lnTo>
                        <a:pt x="6" y="8"/>
                      </a:lnTo>
                      <a:lnTo>
                        <a:pt x="11" y="6"/>
                      </a:lnTo>
                      <a:lnTo>
                        <a:pt x="10" y="0"/>
                      </a:lnTo>
                      <a:lnTo>
                        <a:pt x="10" y="0"/>
                      </a:lnTo>
                      <a:lnTo>
                        <a:pt x="4" y="2"/>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29" name="Freeform 4852"/>
                <p:cNvSpPr>
                  <a:spLocks/>
                </p:cNvSpPr>
                <p:nvPr/>
              </p:nvSpPr>
              <p:spPr bwMode="auto">
                <a:xfrm>
                  <a:off x="2708" y="1941"/>
                  <a:ext cx="8" cy="6"/>
                </a:xfrm>
                <a:custGeom>
                  <a:avLst/>
                  <a:gdLst>
                    <a:gd name="T0" fmla="*/ 0 w 44"/>
                    <a:gd name="T1" fmla="*/ 12 h 35"/>
                    <a:gd name="T2" fmla="*/ 0 w 44"/>
                    <a:gd name="T3" fmla="*/ 13 h 35"/>
                    <a:gd name="T4" fmla="*/ 1 w 44"/>
                    <a:gd name="T5" fmla="*/ 20 h 35"/>
                    <a:gd name="T6" fmla="*/ 3 w 44"/>
                    <a:gd name="T7" fmla="*/ 24 h 35"/>
                    <a:gd name="T8" fmla="*/ 6 w 44"/>
                    <a:gd name="T9" fmla="*/ 28 h 35"/>
                    <a:gd name="T10" fmla="*/ 10 w 44"/>
                    <a:gd name="T11" fmla="*/ 32 h 35"/>
                    <a:gd name="T12" fmla="*/ 11 w 44"/>
                    <a:gd name="T13" fmla="*/ 32 h 35"/>
                    <a:gd name="T14" fmla="*/ 17 w 44"/>
                    <a:gd name="T15" fmla="*/ 34 h 35"/>
                    <a:gd name="T16" fmla="*/ 22 w 44"/>
                    <a:gd name="T17" fmla="*/ 35 h 35"/>
                    <a:gd name="T18" fmla="*/ 23 w 44"/>
                    <a:gd name="T19" fmla="*/ 35 h 35"/>
                    <a:gd name="T20" fmla="*/ 29 w 44"/>
                    <a:gd name="T21" fmla="*/ 34 h 35"/>
                    <a:gd name="T22" fmla="*/ 34 w 44"/>
                    <a:gd name="T23" fmla="*/ 32 h 35"/>
                    <a:gd name="T24" fmla="*/ 38 w 44"/>
                    <a:gd name="T25" fmla="*/ 28 h 35"/>
                    <a:gd name="T26" fmla="*/ 38 w 44"/>
                    <a:gd name="T27" fmla="*/ 28 h 35"/>
                    <a:gd name="T28" fmla="*/ 41 w 44"/>
                    <a:gd name="T29" fmla="*/ 24 h 35"/>
                    <a:gd name="T30" fmla="*/ 43 w 44"/>
                    <a:gd name="T31" fmla="*/ 19 h 35"/>
                    <a:gd name="T32" fmla="*/ 44 w 44"/>
                    <a:gd name="T33" fmla="*/ 12 h 35"/>
                    <a:gd name="T34" fmla="*/ 44 w 44"/>
                    <a:gd name="T35" fmla="*/ 10 h 35"/>
                    <a:gd name="T36" fmla="*/ 43 w 44"/>
                    <a:gd name="T37" fmla="*/ 5 h 35"/>
                    <a:gd name="T38" fmla="*/ 41 w 44"/>
                    <a:gd name="T39" fmla="*/ 0 h 35"/>
                    <a:gd name="T40" fmla="*/ 39 w 44"/>
                    <a:gd name="T41" fmla="*/ 12 h 35"/>
                    <a:gd name="T42" fmla="*/ 39 w 44"/>
                    <a:gd name="T43" fmla="*/ 16 h 35"/>
                    <a:gd name="T44" fmla="*/ 37 w 44"/>
                    <a:gd name="T45" fmla="*/ 21 h 35"/>
                    <a:gd name="T46" fmla="*/ 36 w 44"/>
                    <a:gd name="T47" fmla="*/ 23 h 35"/>
                    <a:gd name="T48" fmla="*/ 32 w 44"/>
                    <a:gd name="T49" fmla="*/ 26 h 35"/>
                    <a:gd name="T50" fmla="*/ 27 w 44"/>
                    <a:gd name="T51" fmla="*/ 28 h 35"/>
                    <a:gd name="T52" fmla="*/ 22 w 44"/>
                    <a:gd name="T53" fmla="*/ 28 h 35"/>
                    <a:gd name="T54" fmla="*/ 20 w 44"/>
                    <a:gd name="T55" fmla="*/ 28 h 35"/>
                    <a:gd name="T56" fmla="*/ 14 w 44"/>
                    <a:gd name="T57" fmla="*/ 27 h 35"/>
                    <a:gd name="T58" fmla="*/ 9 w 44"/>
                    <a:gd name="T59" fmla="*/ 24 h 35"/>
                    <a:gd name="T60" fmla="*/ 8 w 44"/>
                    <a:gd name="T61" fmla="*/ 23 h 35"/>
                    <a:gd name="T62" fmla="*/ 6 w 44"/>
                    <a:gd name="T63" fmla="*/ 19 h 35"/>
                    <a:gd name="T64" fmla="*/ 5 w 44"/>
                    <a:gd name="T65" fmla="*/ 12 h 35"/>
                    <a:gd name="T66" fmla="*/ 3 w 44"/>
                    <a:gd name="T67" fmla="*/ 2 h 35"/>
                    <a:gd name="T68" fmla="*/ 3 w 44"/>
                    <a:gd name="T69" fmla="*/ 2 h 35"/>
                    <a:gd name="T70" fmla="*/ 1 w 44"/>
                    <a:gd name="T71" fmla="*/ 7 h 35"/>
                    <a:gd name="T72" fmla="*/ 0 w 44"/>
                    <a:gd name="T73"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5">
                      <a:moveTo>
                        <a:pt x="0" y="12"/>
                      </a:moveTo>
                      <a:lnTo>
                        <a:pt x="0" y="13"/>
                      </a:lnTo>
                      <a:lnTo>
                        <a:pt x="1" y="20"/>
                      </a:lnTo>
                      <a:lnTo>
                        <a:pt x="3" y="24"/>
                      </a:lnTo>
                      <a:lnTo>
                        <a:pt x="6" y="28"/>
                      </a:lnTo>
                      <a:lnTo>
                        <a:pt x="10" y="32"/>
                      </a:lnTo>
                      <a:lnTo>
                        <a:pt x="11" y="32"/>
                      </a:lnTo>
                      <a:lnTo>
                        <a:pt x="17" y="34"/>
                      </a:lnTo>
                      <a:lnTo>
                        <a:pt x="22" y="35"/>
                      </a:lnTo>
                      <a:lnTo>
                        <a:pt x="23" y="35"/>
                      </a:lnTo>
                      <a:lnTo>
                        <a:pt x="29" y="34"/>
                      </a:lnTo>
                      <a:lnTo>
                        <a:pt x="34" y="32"/>
                      </a:lnTo>
                      <a:lnTo>
                        <a:pt x="38" y="28"/>
                      </a:lnTo>
                      <a:lnTo>
                        <a:pt x="38" y="28"/>
                      </a:lnTo>
                      <a:lnTo>
                        <a:pt x="41" y="24"/>
                      </a:lnTo>
                      <a:lnTo>
                        <a:pt x="43" y="19"/>
                      </a:lnTo>
                      <a:lnTo>
                        <a:pt x="44" y="12"/>
                      </a:lnTo>
                      <a:lnTo>
                        <a:pt x="44" y="10"/>
                      </a:lnTo>
                      <a:lnTo>
                        <a:pt x="43" y="5"/>
                      </a:lnTo>
                      <a:lnTo>
                        <a:pt x="41" y="0"/>
                      </a:lnTo>
                      <a:lnTo>
                        <a:pt x="39" y="12"/>
                      </a:lnTo>
                      <a:lnTo>
                        <a:pt x="39" y="16"/>
                      </a:lnTo>
                      <a:lnTo>
                        <a:pt x="37" y="21"/>
                      </a:lnTo>
                      <a:lnTo>
                        <a:pt x="36" y="23"/>
                      </a:lnTo>
                      <a:lnTo>
                        <a:pt x="32" y="26"/>
                      </a:lnTo>
                      <a:lnTo>
                        <a:pt x="27" y="28"/>
                      </a:lnTo>
                      <a:lnTo>
                        <a:pt x="22" y="28"/>
                      </a:lnTo>
                      <a:lnTo>
                        <a:pt x="20" y="28"/>
                      </a:lnTo>
                      <a:lnTo>
                        <a:pt x="14" y="27"/>
                      </a:lnTo>
                      <a:lnTo>
                        <a:pt x="9" y="24"/>
                      </a:lnTo>
                      <a:lnTo>
                        <a:pt x="8" y="23"/>
                      </a:lnTo>
                      <a:lnTo>
                        <a:pt x="6" y="19"/>
                      </a:lnTo>
                      <a:lnTo>
                        <a:pt x="5" y="12"/>
                      </a:lnTo>
                      <a:lnTo>
                        <a:pt x="3" y="2"/>
                      </a:lnTo>
                      <a:lnTo>
                        <a:pt x="3" y="2"/>
                      </a:lnTo>
                      <a:lnTo>
                        <a:pt x="1"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0" name="Freeform 4853"/>
                <p:cNvSpPr>
                  <a:spLocks/>
                </p:cNvSpPr>
                <p:nvPr/>
              </p:nvSpPr>
              <p:spPr bwMode="auto">
                <a:xfrm>
                  <a:off x="2713" y="1933"/>
                  <a:ext cx="3" cy="4"/>
                </a:xfrm>
                <a:custGeom>
                  <a:avLst/>
                  <a:gdLst>
                    <a:gd name="T0" fmla="*/ 0 w 19"/>
                    <a:gd name="T1" fmla="*/ 16 h 26"/>
                    <a:gd name="T2" fmla="*/ 0 w 19"/>
                    <a:gd name="T3" fmla="*/ 26 h 26"/>
                    <a:gd name="T4" fmla="*/ 1 w 19"/>
                    <a:gd name="T5" fmla="*/ 22 h 26"/>
                    <a:gd name="T6" fmla="*/ 3 w 19"/>
                    <a:gd name="T7" fmla="*/ 19 h 26"/>
                    <a:gd name="T8" fmla="*/ 8 w 19"/>
                    <a:gd name="T9" fmla="*/ 15 h 26"/>
                    <a:gd name="T10" fmla="*/ 9 w 19"/>
                    <a:gd name="T11" fmla="*/ 14 h 26"/>
                    <a:gd name="T12" fmla="*/ 13 w 19"/>
                    <a:gd name="T13" fmla="*/ 12 h 26"/>
                    <a:gd name="T14" fmla="*/ 19 w 19"/>
                    <a:gd name="T15" fmla="*/ 8 h 26"/>
                    <a:gd name="T16" fmla="*/ 19 w 19"/>
                    <a:gd name="T17" fmla="*/ 0 h 26"/>
                    <a:gd name="T18" fmla="*/ 8 w 19"/>
                    <a:gd name="T19" fmla="*/ 8 h 26"/>
                    <a:gd name="T20" fmla="*/ 3 w 19"/>
                    <a:gd name="T21" fmla="*/ 12 h 26"/>
                    <a:gd name="T22" fmla="*/ 0 w 19"/>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6">
                      <a:moveTo>
                        <a:pt x="0" y="16"/>
                      </a:moveTo>
                      <a:lnTo>
                        <a:pt x="0" y="26"/>
                      </a:lnTo>
                      <a:lnTo>
                        <a:pt x="1" y="22"/>
                      </a:lnTo>
                      <a:lnTo>
                        <a:pt x="3" y="19"/>
                      </a:lnTo>
                      <a:lnTo>
                        <a:pt x="8" y="15"/>
                      </a:lnTo>
                      <a:lnTo>
                        <a:pt x="9" y="14"/>
                      </a:lnTo>
                      <a:lnTo>
                        <a:pt x="13" y="12"/>
                      </a:lnTo>
                      <a:lnTo>
                        <a:pt x="19" y="8"/>
                      </a:lnTo>
                      <a:lnTo>
                        <a:pt x="19" y="0"/>
                      </a:lnTo>
                      <a:lnTo>
                        <a:pt x="8" y="8"/>
                      </a:lnTo>
                      <a:lnTo>
                        <a:pt x="3"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1" name="Freeform 4854"/>
                <p:cNvSpPr>
                  <a:spLocks/>
                </p:cNvSpPr>
                <p:nvPr/>
              </p:nvSpPr>
              <p:spPr bwMode="auto">
                <a:xfrm>
                  <a:off x="2709" y="1933"/>
                  <a:ext cx="3" cy="5"/>
                </a:xfrm>
                <a:custGeom>
                  <a:avLst/>
                  <a:gdLst>
                    <a:gd name="T0" fmla="*/ 0 w 17"/>
                    <a:gd name="T1" fmla="*/ 4 h 28"/>
                    <a:gd name="T2" fmla="*/ 2 w 17"/>
                    <a:gd name="T3" fmla="*/ 15 h 28"/>
                    <a:gd name="T4" fmla="*/ 3 w 17"/>
                    <a:gd name="T5" fmla="*/ 12 h 28"/>
                    <a:gd name="T6" fmla="*/ 4 w 17"/>
                    <a:gd name="T7" fmla="*/ 8 h 28"/>
                    <a:gd name="T8" fmla="*/ 10 w 17"/>
                    <a:gd name="T9" fmla="*/ 6 h 28"/>
                    <a:gd name="T10" fmla="*/ 14 w 17"/>
                    <a:gd name="T11" fmla="*/ 7 h 28"/>
                    <a:gd name="T12" fmla="*/ 16 w 17"/>
                    <a:gd name="T13" fmla="*/ 10 h 28"/>
                    <a:gd name="T14" fmla="*/ 16 w 17"/>
                    <a:gd name="T15" fmla="*/ 10 h 28"/>
                    <a:gd name="T16" fmla="*/ 17 w 17"/>
                    <a:gd name="T17" fmla="*/ 17 h 28"/>
                    <a:gd name="T18" fmla="*/ 17 w 17"/>
                    <a:gd name="T19" fmla="*/ 28 h 28"/>
                    <a:gd name="T20" fmla="*/ 17 w 17"/>
                    <a:gd name="T21" fmla="*/ 3 h 28"/>
                    <a:gd name="T22" fmla="*/ 15 w 17"/>
                    <a:gd name="T23" fmla="*/ 1 h 28"/>
                    <a:gd name="T24" fmla="*/ 10 w 17"/>
                    <a:gd name="T25" fmla="*/ 0 h 28"/>
                    <a:gd name="T26" fmla="*/ 4 w 17"/>
                    <a:gd name="T27" fmla="*/ 1 h 28"/>
                    <a:gd name="T28" fmla="*/ 0 w 17"/>
                    <a:gd name="T2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8">
                      <a:moveTo>
                        <a:pt x="0" y="4"/>
                      </a:moveTo>
                      <a:lnTo>
                        <a:pt x="2" y="15"/>
                      </a:lnTo>
                      <a:lnTo>
                        <a:pt x="3" y="12"/>
                      </a:lnTo>
                      <a:lnTo>
                        <a:pt x="4" y="8"/>
                      </a:lnTo>
                      <a:lnTo>
                        <a:pt x="10" y="6"/>
                      </a:lnTo>
                      <a:lnTo>
                        <a:pt x="14" y="7"/>
                      </a:lnTo>
                      <a:lnTo>
                        <a:pt x="16" y="10"/>
                      </a:lnTo>
                      <a:lnTo>
                        <a:pt x="16" y="10"/>
                      </a:lnTo>
                      <a:lnTo>
                        <a:pt x="17" y="17"/>
                      </a:lnTo>
                      <a:lnTo>
                        <a:pt x="17" y="28"/>
                      </a:lnTo>
                      <a:lnTo>
                        <a:pt x="17" y="3"/>
                      </a:lnTo>
                      <a:lnTo>
                        <a:pt x="15" y="1"/>
                      </a:lnTo>
                      <a:lnTo>
                        <a:pt x="10"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2" name="Freeform 4855"/>
                <p:cNvSpPr>
                  <a:spLocks/>
                </p:cNvSpPr>
                <p:nvPr/>
              </p:nvSpPr>
              <p:spPr bwMode="auto">
                <a:xfrm>
                  <a:off x="2709" y="1934"/>
                  <a:ext cx="7" cy="5"/>
                </a:xfrm>
                <a:custGeom>
                  <a:avLst/>
                  <a:gdLst>
                    <a:gd name="T0" fmla="*/ 0 w 42"/>
                    <a:gd name="T1" fmla="*/ 13 h 31"/>
                    <a:gd name="T2" fmla="*/ 0 w 42"/>
                    <a:gd name="T3" fmla="*/ 31 h 31"/>
                    <a:gd name="T4" fmla="*/ 42 w 42"/>
                    <a:gd name="T5" fmla="*/ 31 h 31"/>
                    <a:gd name="T6" fmla="*/ 42 w 42"/>
                    <a:gd name="T7" fmla="*/ 25 h 31"/>
                    <a:gd name="T8" fmla="*/ 23 w 42"/>
                    <a:gd name="T9" fmla="*/ 25 h 31"/>
                    <a:gd name="T10" fmla="*/ 23 w 42"/>
                    <a:gd name="T11" fmla="*/ 19 h 31"/>
                    <a:gd name="T12" fmla="*/ 23 w 42"/>
                    <a:gd name="T13" fmla="*/ 9 h 31"/>
                    <a:gd name="T14" fmla="*/ 23 w 42"/>
                    <a:gd name="T15" fmla="*/ 9 h 31"/>
                    <a:gd name="T16" fmla="*/ 22 w 42"/>
                    <a:gd name="T17" fmla="*/ 4 h 31"/>
                    <a:gd name="T18" fmla="*/ 19 w 42"/>
                    <a:gd name="T19" fmla="*/ 0 h 31"/>
                    <a:gd name="T20" fmla="*/ 19 w 42"/>
                    <a:gd name="T21" fmla="*/ 25 h 31"/>
                    <a:gd name="T22" fmla="*/ 4 w 42"/>
                    <a:gd name="T23" fmla="*/ 25 h 31"/>
                    <a:gd name="T24" fmla="*/ 4 w 42"/>
                    <a:gd name="T25" fmla="*/ 12 h 31"/>
                    <a:gd name="T26" fmla="*/ 2 w 42"/>
                    <a:gd name="T27" fmla="*/ 1 h 31"/>
                    <a:gd name="T28" fmla="*/ 0 w 42"/>
                    <a:gd name="T29" fmla="*/ 5 h 31"/>
                    <a:gd name="T30" fmla="*/ 0 w 42"/>
                    <a:gd name="T31" fmla="*/ 6 h 31"/>
                    <a:gd name="T32" fmla="*/ 0 w 42"/>
                    <a:gd name="T33"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1">
                      <a:moveTo>
                        <a:pt x="0" y="13"/>
                      </a:moveTo>
                      <a:lnTo>
                        <a:pt x="0" y="31"/>
                      </a:lnTo>
                      <a:lnTo>
                        <a:pt x="42" y="31"/>
                      </a:lnTo>
                      <a:lnTo>
                        <a:pt x="42" y="25"/>
                      </a:lnTo>
                      <a:lnTo>
                        <a:pt x="23" y="25"/>
                      </a:lnTo>
                      <a:lnTo>
                        <a:pt x="23" y="19"/>
                      </a:lnTo>
                      <a:lnTo>
                        <a:pt x="23" y="9"/>
                      </a:lnTo>
                      <a:lnTo>
                        <a:pt x="23" y="9"/>
                      </a:lnTo>
                      <a:lnTo>
                        <a:pt x="22" y="4"/>
                      </a:lnTo>
                      <a:lnTo>
                        <a:pt x="19" y="0"/>
                      </a:lnTo>
                      <a:lnTo>
                        <a:pt x="19" y="25"/>
                      </a:lnTo>
                      <a:lnTo>
                        <a:pt x="4" y="25"/>
                      </a:lnTo>
                      <a:lnTo>
                        <a:pt x="4" y="12"/>
                      </a:lnTo>
                      <a:lnTo>
                        <a:pt x="2" y="1"/>
                      </a:lnTo>
                      <a:lnTo>
                        <a:pt x="0" y="5"/>
                      </a:lnTo>
                      <a:lnTo>
                        <a:pt x="0" y="6"/>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3" name="Rectangle 4856"/>
                <p:cNvSpPr>
                  <a:spLocks noChangeArrowheads="1"/>
                </p:cNvSpPr>
                <p:nvPr/>
              </p:nvSpPr>
              <p:spPr bwMode="auto">
                <a:xfrm>
                  <a:off x="2709" y="1931"/>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4" name="Freeform 4857"/>
                <p:cNvSpPr>
                  <a:spLocks/>
                </p:cNvSpPr>
                <p:nvPr/>
              </p:nvSpPr>
              <p:spPr bwMode="auto">
                <a:xfrm>
                  <a:off x="2709" y="1928"/>
                  <a:ext cx="7" cy="1"/>
                </a:xfrm>
                <a:custGeom>
                  <a:avLst/>
                  <a:gdLst>
                    <a:gd name="T0" fmla="*/ 0 w 42"/>
                    <a:gd name="T1" fmla="*/ 0 h 5"/>
                    <a:gd name="T2" fmla="*/ 0 w 42"/>
                    <a:gd name="T3" fmla="*/ 5 h 5"/>
                    <a:gd name="T4" fmla="*/ 42 w 42"/>
                    <a:gd name="T5" fmla="*/ 5 h 5"/>
                    <a:gd name="T6" fmla="*/ 42 w 42"/>
                    <a:gd name="T7" fmla="*/ 0 h 5"/>
                    <a:gd name="T8" fmla="*/ 9 w 42"/>
                    <a:gd name="T9" fmla="*/ 0 h 5"/>
                    <a:gd name="T10" fmla="*/ 9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42" y="5"/>
                      </a:lnTo>
                      <a:lnTo>
                        <a:pt x="42" y="0"/>
                      </a:lnTo>
                      <a:lnTo>
                        <a:pt x="9" y="0"/>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5" name="Freeform 4858"/>
                <p:cNvSpPr>
                  <a:spLocks/>
                </p:cNvSpPr>
                <p:nvPr/>
              </p:nvSpPr>
              <p:spPr bwMode="auto">
                <a:xfrm>
                  <a:off x="2709" y="1924"/>
                  <a:ext cx="7" cy="4"/>
                </a:xfrm>
                <a:custGeom>
                  <a:avLst/>
                  <a:gdLst>
                    <a:gd name="T0" fmla="*/ 0 w 42"/>
                    <a:gd name="T1" fmla="*/ 23 h 23"/>
                    <a:gd name="T2" fmla="*/ 9 w 42"/>
                    <a:gd name="T3" fmla="*/ 23 h 23"/>
                    <a:gd name="T4" fmla="*/ 42 w 42"/>
                    <a:gd name="T5" fmla="*/ 0 h 23"/>
                    <a:gd name="T6" fmla="*/ 34 w 42"/>
                    <a:gd name="T7" fmla="*/ 0 h 23"/>
                    <a:gd name="T8" fmla="*/ 0 w 42"/>
                    <a:gd name="T9" fmla="*/ 23 h 23"/>
                  </a:gdLst>
                  <a:ahLst/>
                  <a:cxnLst>
                    <a:cxn ang="0">
                      <a:pos x="T0" y="T1"/>
                    </a:cxn>
                    <a:cxn ang="0">
                      <a:pos x="T2" y="T3"/>
                    </a:cxn>
                    <a:cxn ang="0">
                      <a:pos x="T4" y="T5"/>
                    </a:cxn>
                    <a:cxn ang="0">
                      <a:pos x="T6" y="T7"/>
                    </a:cxn>
                    <a:cxn ang="0">
                      <a:pos x="T8" y="T9"/>
                    </a:cxn>
                  </a:cxnLst>
                  <a:rect l="0" t="0" r="r" b="b"/>
                  <a:pathLst>
                    <a:path w="42" h="23">
                      <a:moveTo>
                        <a:pt x="0" y="23"/>
                      </a:moveTo>
                      <a:lnTo>
                        <a:pt x="9" y="23"/>
                      </a:lnTo>
                      <a:lnTo>
                        <a:pt x="42" y="0"/>
                      </a:lnTo>
                      <a:lnTo>
                        <a:pt x="34" y="0"/>
                      </a:ln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6" name="Freeform 4859"/>
                <p:cNvSpPr>
                  <a:spLocks/>
                </p:cNvSpPr>
                <p:nvPr/>
              </p:nvSpPr>
              <p:spPr bwMode="auto">
                <a:xfrm>
                  <a:off x="2709" y="1923"/>
                  <a:ext cx="7" cy="1"/>
                </a:xfrm>
                <a:custGeom>
                  <a:avLst/>
                  <a:gdLst>
                    <a:gd name="T0" fmla="*/ 0 w 42"/>
                    <a:gd name="T1" fmla="*/ 0 h 5"/>
                    <a:gd name="T2" fmla="*/ 0 w 42"/>
                    <a:gd name="T3" fmla="*/ 5 h 5"/>
                    <a:gd name="T4" fmla="*/ 34 w 42"/>
                    <a:gd name="T5" fmla="*/ 5 h 5"/>
                    <a:gd name="T6" fmla="*/ 34 w 42"/>
                    <a:gd name="T7" fmla="*/ 5 h 5"/>
                    <a:gd name="T8" fmla="*/ 42 w 42"/>
                    <a:gd name="T9" fmla="*/ 5 h 5"/>
                    <a:gd name="T10" fmla="*/ 42 w 42"/>
                    <a:gd name="T11" fmla="*/ 0 h 5"/>
                    <a:gd name="T12" fmla="*/ 0 w 4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2" h="5">
                      <a:moveTo>
                        <a:pt x="0" y="0"/>
                      </a:moveTo>
                      <a:lnTo>
                        <a:pt x="0" y="5"/>
                      </a:lnTo>
                      <a:lnTo>
                        <a:pt x="34" y="5"/>
                      </a:lnTo>
                      <a:lnTo>
                        <a:pt x="34" y="5"/>
                      </a:lnTo>
                      <a:lnTo>
                        <a:pt x="42" y="5"/>
                      </a:lnTo>
                      <a:lnTo>
                        <a:pt x="42"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7" name="Rectangle 4860"/>
                <p:cNvSpPr>
                  <a:spLocks noChangeArrowheads="1"/>
                </p:cNvSpPr>
                <p:nvPr/>
              </p:nvSpPr>
              <p:spPr bwMode="auto">
                <a:xfrm>
                  <a:off x="2709" y="1921"/>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8" name="Line 4861"/>
                <p:cNvSpPr>
                  <a:spLocks noChangeShapeType="1"/>
                </p:cNvSpPr>
                <p:nvPr/>
              </p:nvSpPr>
              <p:spPr bwMode="auto">
                <a:xfrm flipV="1">
                  <a:off x="2730" y="2068"/>
                  <a:ext cx="23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39" name="Line 4862"/>
                <p:cNvSpPr>
                  <a:spLocks noChangeShapeType="1"/>
                </p:cNvSpPr>
                <p:nvPr/>
              </p:nvSpPr>
              <p:spPr bwMode="auto">
                <a:xfrm flipV="1">
                  <a:off x="2705" y="191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0" name="Line 4863"/>
                <p:cNvSpPr>
                  <a:spLocks noChangeShapeType="1"/>
                </p:cNvSpPr>
                <p:nvPr/>
              </p:nvSpPr>
              <p:spPr bwMode="auto">
                <a:xfrm flipV="1">
                  <a:off x="2719" y="1917"/>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1" name="Line 4864"/>
                <p:cNvSpPr>
                  <a:spLocks noChangeShapeType="1"/>
                </p:cNvSpPr>
                <p:nvPr/>
              </p:nvSpPr>
              <p:spPr bwMode="auto">
                <a:xfrm flipV="1">
                  <a:off x="2619" y="200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2" name="Line 4865"/>
                <p:cNvSpPr>
                  <a:spLocks noChangeShapeType="1"/>
                </p:cNvSpPr>
                <p:nvPr/>
              </p:nvSpPr>
              <p:spPr bwMode="auto">
                <a:xfrm flipV="1">
                  <a:off x="2634" y="200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3" name="Line 4866"/>
                <p:cNvSpPr>
                  <a:spLocks noChangeShapeType="1"/>
                </p:cNvSpPr>
                <p:nvPr/>
              </p:nvSpPr>
              <p:spPr bwMode="auto">
                <a:xfrm flipV="1">
                  <a:off x="2634" y="1916"/>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4" name="Line 4867"/>
                <p:cNvSpPr>
                  <a:spLocks noChangeShapeType="1"/>
                </p:cNvSpPr>
                <p:nvPr/>
              </p:nvSpPr>
              <p:spPr bwMode="auto">
                <a:xfrm flipV="1">
                  <a:off x="2619" y="1916"/>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5" name="Line 4868"/>
                <p:cNvSpPr>
                  <a:spLocks noChangeShapeType="1"/>
                </p:cNvSpPr>
                <p:nvPr/>
              </p:nvSpPr>
              <p:spPr bwMode="auto">
                <a:xfrm>
                  <a:off x="2634" y="2073"/>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6" name="Line 4869"/>
                <p:cNvSpPr>
                  <a:spLocks noChangeShapeType="1"/>
                </p:cNvSpPr>
                <p:nvPr/>
              </p:nvSpPr>
              <p:spPr bwMode="auto">
                <a:xfrm>
                  <a:off x="2634" y="20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7" name="Line 4870"/>
                <p:cNvSpPr>
                  <a:spLocks noChangeShapeType="1"/>
                </p:cNvSpPr>
                <p:nvPr/>
              </p:nvSpPr>
              <p:spPr bwMode="auto">
                <a:xfrm flipH="1">
                  <a:off x="2716" y="1830"/>
                  <a:ext cx="8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8" name="Line 4871"/>
                <p:cNvSpPr>
                  <a:spLocks noChangeShapeType="1"/>
                </p:cNvSpPr>
                <p:nvPr/>
              </p:nvSpPr>
              <p:spPr bwMode="auto">
                <a:xfrm flipV="1">
                  <a:off x="2805" y="1817"/>
                  <a:ext cx="7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9" name="Line 4872"/>
                <p:cNvSpPr>
                  <a:spLocks noChangeShapeType="1"/>
                </p:cNvSpPr>
                <p:nvPr/>
              </p:nvSpPr>
              <p:spPr bwMode="auto">
                <a:xfrm flipV="1">
                  <a:off x="1550" y="1571"/>
                  <a:ext cx="61"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0" name="Line 4873"/>
                <p:cNvSpPr>
                  <a:spLocks noChangeShapeType="1"/>
                </p:cNvSpPr>
                <p:nvPr/>
              </p:nvSpPr>
              <p:spPr bwMode="auto">
                <a:xfrm flipH="1">
                  <a:off x="3518" y="1440"/>
                  <a:ext cx="1" cy="1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1" name="Line 4874"/>
                <p:cNvSpPr>
                  <a:spLocks noChangeShapeType="1"/>
                </p:cNvSpPr>
                <p:nvPr/>
              </p:nvSpPr>
              <p:spPr bwMode="auto">
                <a:xfrm>
                  <a:off x="3112" y="125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2" name="Line 4875"/>
                <p:cNvSpPr>
                  <a:spLocks noChangeShapeType="1"/>
                </p:cNvSpPr>
                <p:nvPr/>
              </p:nvSpPr>
              <p:spPr bwMode="auto">
                <a:xfrm>
                  <a:off x="3127" y="125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3" name="Line 4876"/>
                <p:cNvSpPr>
                  <a:spLocks noChangeShapeType="1"/>
                </p:cNvSpPr>
                <p:nvPr/>
              </p:nvSpPr>
              <p:spPr bwMode="auto">
                <a:xfrm>
                  <a:off x="2991" y="126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4" name="Line 4877"/>
                <p:cNvSpPr>
                  <a:spLocks noChangeShapeType="1"/>
                </p:cNvSpPr>
                <p:nvPr/>
              </p:nvSpPr>
              <p:spPr bwMode="auto">
                <a:xfrm>
                  <a:off x="3166" y="126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5" name="Line 4878"/>
                <p:cNvSpPr>
                  <a:spLocks noChangeShapeType="1"/>
                </p:cNvSpPr>
                <p:nvPr/>
              </p:nvSpPr>
              <p:spPr bwMode="auto">
                <a:xfrm>
                  <a:off x="3095" y="126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6" name="Line 4879"/>
                <p:cNvSpPr>
                  <a:spLocks noChangeShapeType="1"/>
                </p:cNvSpPr>
                <p:nvPr/>
              </p:nvSpPr>
              <p:spPr bwMode="auto">
                <a:xfrm>
                  <a:off x="3117" y="126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7" name="Line 4880"/>
                <p:cNvSpPr>
                  <a:spLocks noChangeShapeType="1"/>
                </p:cNvSpPr>
                <p:nvPr/>
              </p:nvSpPr>
              <p:spPr bwMode="auto">
                <a:xfrm>
                  <a:off x="3138" y="126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8" name="Line 4881"/>
                <p:cNvSpPr>
                  <a:spLocks noChangeShapeType="1"/>
                </p:cNvSpPr>
                <p:nvPr/>
              </p:nvSpPr>
              <p:spPr bwMode="auto">
                <a:xfrm>
                  <a:off x="2999" y="127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59" name="Line 4882"/>
                <p:cNvSpPr>
                  <a:spLocks noChangeShapeType="1"/>
                </p:cNvSpPr>
                <p:nvPr/>
              </p:nvSpPr>
              <p:spPr bwMode="auto">
                <a:xfrm>
                  <a:off x="3020" y="12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0" name="Line 4883"/>
                <p:cNvSpPr>
                  <a:spLocks noChangeShapeType="1"/>
                </p:cNvSpPr>
                <p:nvPr/>
              </p:nvSpPr>
              <p:spPr bwMode="auto">
                <a:xfrm>
                  <a:off x="3175" y="1278"/>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1" name="Line 4884"/>
                <p:cNvSpPr>
                  <a:spLocks noChangeShapeType="1"/>
                </p:cNvSpPr>
                <p:nvPr/>
              </p:nvSpPr>
              <p:spPr bwMode="auto">
                <a:xfrm>
                  <a:off x="3087" y="127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2" name="Line 4885"/>
                <p:cNvSpPr>
                  <a:spLocks noChangeShapeType="1"/>
                </p:cNvSpPr>
                <p:nvPr/>
              </p:nvSpPr>
              <p:spPr bwMode="auto">
                <a:xfrm>
                  <a:off x="3106" y="12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3" name="Line 4886"/>
                <p:cNvSpPr>
                  <a:spLocks noChangeShapeType="1"/>
                </p:cNvSpPr>
                <p:nvPr/>
              </p:nvSpPr>
              <p:spPr bwMode="auto">
                <a:xfrm>
                  <a:off x="3127" y="127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4" name="Line 4887"/>
                <p:cNvSpPr>
                  <a:spLocks noChangeShapeType="1"/>
                </p:cNvSpPr>
                <p:nvPr/>
              </p:nvSpPr>
              <p:spPr bwMode="auto">
                <a:xfrm>
                  <a:off x="3149" y="127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5" name="Line 4888"/>
                <p:cNvSpPr>
                  <a:spLocks noChangeShapeType="1"/>
                </p:cNvSpPr>
                <p:nvPr/>
              </p:nvSpPr>
              <p:spPr bwMode="auto">
                <a:xfrm>
                  <a:off x="3009" y="12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6" name="Line 4889"/>
                <p:cNvSpPr>
                  <a:spLocks noChangeShapeType="1"/>
                </p:cNvSpPr>
                <p:nvPr/>
              </p:nvSpPr>
              <p:spPr bwMode="auto">
                <a:xfrm>
                  <a:off x="3031" y="128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7" name="Line 4890"/>
                <p:cNvSpPr>
                  <a:spLocks noChangeShapeType="1"/>
                </p:cNvSpPr>
                <p:nvPr/>
              </p:nvSpPr>
              <p:spPr bwMode="auto">
                <a:xfrm>
                  <a:off x="3183" y="128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8" name="Line 4891"/>
                <p:cNvSpPr>
                  <a:spLocks noChangeShapeType="1"/>
                </p:cNvSpPr>
                <p:nvPr/>
              </p:nvSpPr>
              <p:spPr bwMode="auto">
                <a:xfrm>
                  <a:off x="3098" y="128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9" name="Line 4892"/>
                <p:cNvSpPr>
                  <a:spLocks noChangeShapeType="1"/>
                </p:cNvSpPr>
                <p:nvPr/>
              </p:nvSpPr>
              <p:spPr bwMode="auto">
                <a:xfrm>
                  <a:off x="3116" y="12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0" name="Line 4893"/>
                <p:cNvSpPr>
                  <a:spLocks noChangeShapeType="1"/>
                </p:cNvSpPr>
                <p:nvPr/>
              </p:nvSpPr>
              <p:spPr bwMode="auto">
                <a:xfrm>
                  <a:off x="3138" y="128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1" name="Line 4894"/>
                <p:cNvSpPr>
                  <a:spLocks noChangeShapeType="1"/>
                </p:cNvSpPr>
                <p:nvPr/>
              </p:nvSpPr>
              <p:spPr bwMode="auto">
                <a:xfrm>
                  <a:off x="3159" y="128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2" name="Line 4895"/>
                <p:cNvSpPr>
                  <a:spLocks noChangeShapeType="1"/>
                </p:cNvSpPr>
                <p:nvPr/>
              </p:nvSpPr>
              <p:spPr bwMode="auto">
                <a:xfrm>
                  <a:off x="3020" y="12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3" name="Line 4896"/>
                <p:cNvSpPr>
                  <a:spLocks noChangeShapeType="1"/>
                </p:cNvSpPr>
                <p:nvPr/>
              </p:nvSpPr>
              <p:spPr bwMode="auto">
                <a:xfrm>
                  <a:off x="3041" y="12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4" name="Line 4897"/>
                <p:cNvSpPr>
                  <a:spLocks noChangeShapeType="1"/>
                </p:cNvSpPr>
                <p:nvPr/>
              </p:nvSpPr>
              <p:spPr bwMode="auto">
                <a:xfrm>
                  <a:off x="3191" y="12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5" name="Line 4898"/>
                <p:cNvSpPr>
                  <a:spLocks noChangeShapeType="1"/>
                </p:cNvSpPr>
                <p:nvPr/>
              </p:nvSpPr>
              <p:spPr bwMode="auto">
                <a:xfrm>
                  <a:off x="3106" y="12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6" name="Line 4899"/>
                <p:cNvSpPr>
                  <a:spLocks noChangeShapeType="1"/>
                </p:cNvSpPr>
                <p:nvPr/>
              </p:nvSpPr>
              <p:spPr bwMode="auto">
                <a:xfrm>
                  <a:off x="3127" y="129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7" name="Line 4900"/>
                <p:cNvSpPr>
                  <a:spLocks noChangeShapeType="1"/>
                </p:cNvSpPr>
                <p:nvPr/>
              </p:nvSpPr>
              <p:spPr bwMode="auto">
                <a:xfrm>
                  <a:off x="3149" y="129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8" name="Line 4901"/>
                <p:cNvSpPr>
                  <a:spLocks noChangeShapeType="1"/>
                </p:cNvSpPr>
                <p:nvPr/>
              </p:nvSpPr>
              <p:spPr bwMode="auto">
                <a:xfrm>
                  <a:off x="3170" y="129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79" name="Line 4902"/>
                <p:cNvSpPr>
                  <a:spLocks noChangeShapeType="1"/>
                </p:cNvSpPr>
                <p:nvPr/>
              </p:nvSpPr>
              <p:spPr bwMode="auto">
                <a:xfrm>
                  <a:off x="3202" y="13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0" name="Line 4903"/>
                <p:cNvSpPr>
                  <a:spLocks noChangeShapeType="1"/>
                </p:cNvSpPr>
                <p:nvPr/>
              </p:nvSpPr>
              <p:spPr bwMode="auto">
                <a:xfrm>
                  <a:off x="3117" y="131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1" name="Line 4904"/>
                <p:cNvSpPr>
                  <a:spLocks noChangeShapeType="1"/>
                </p:cNvSpPr>
                <p:nvPr/>
              </p:nvSpPr>
              <p:spPr bwMode="auto">
                <a:xfrm>
                  <a:off x="3138" y="13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2" name="Line 4905"/>
                <p:cNvSpPr>
                  <a:spLocks noChangeShapeType="1"/>
                </p:cNvSpPr>
                <p:nvPr/>
              </p:nvSpPr>
              <p:spPr bwMode="auto">
                <a:xfrm>
                  <a:off x="3159" y="131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3" name="Line 4906"/>
                <p:cNvSpPr>
                  <a:spLocks noChangeShapeType="1"/>
                </p:cNvSpPr>
                <p:nvPr/>
              </p:nvSpPr>
              <p:spPr bwMode="auto">
                <a:xfrm>
                  <a:off x="3213" y="13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4" name="Line 4907"/>
                <p:cNvSpPr>
                  <a:spLocks noChangeShapeType="1"/>
                </p:cNvSpPr>
                <p:nvPr/>
              </p:nvSpPr>
              <p:spPr bwMode="auto">
                <a:xfrm>
                  <a:off x="3114" y="132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5" name="Line 4908"/>
                <p:cNvSpPr>
                  <a:spLocks noChangeShapeType="1"/>
                </p:cNvSpPr>
                <p:nvPr/>
              </p:nvSpPr>
              <p:spPr bwMode="auto">
                <a:xfrm>
                  <a:off x="3127" y="13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6" name="Line 4909"/>
                <p:cNvSpPr>
                  <a:spLocks noChangeShapeType="1"/>
                </p:cNvSpPr>
                <p:nvPr/>
              </p:nvSpPr>
              <p:spPr bwMode="auto">
                <a:xfrm>
                  <a:off x="3149" y="132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7" name="Line 4910"/>
                <p:cNvSpPr>
                  <a:spLocks noChangeShapeType="1"/>
                </p:cNvSpPr>
                <p:nvPr/>
              </p:nvSpPr>
              <p:spPr bwMode="auto">
                <a:xfrm>
                  <a:off x="3170" y="132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8" name="Line 4911"/>
                <p:cNvSpPr>
                  <a:spLocks noChangeShapeType="1"/>
                </p:cNvSpPr>
                <p:nvPr/>
              </p:nvSpPr>
              <p:spPr bwMode="auto">
                <a:xfrm>
                  <a:off x="3122" y="1332"/>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9" name="Line 4912"/>
                <p:cNvSpPr>
                  <a:spLocks noChangeShapeType="1"/>
                </p:cNvSpPr>
                <p:nvPr/>
              </p:nvSpPr>
              <p:spPr bwMode="auto">
                <a:xfrm>
                  <a:off x="3138" y="13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0" name="Line 4913"/>
                <p:cNvSpPr>
                  <a:spLocks noChangeShapeType="1"/>
                </p:cNvSpPr>
                <p:nvPr/>
              </p:nvSpPr>
              <p:spPr bwMode="auto">
                <a:xfrm>
                  <a:off x="3159" y="133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1" name="Line 4914"/>
                <p:cNvSpPr>
                  <a:spLocks noChangeShapeType="1"/>
                </p:cNvSpPr>
                <p:nvPr/>
              </p:nvSpPr>
              <p:spPr bwMode="auto">
                <a:xfrm>
                  <a:off x="3181" y="133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2" name="Line 4915"/>
                <p:cNvSpPr>
                  <a:spLocks noChangeShapeType="1"/>
                </p:cNvSpPr>
                <p:nvPr/>
              </p:nvSpPr>
              <p:spPr bwMode="auto">
                <a:xfrm>
                  <a:off x="3209" y="133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3" name="Line 4916"/>
                <p:cNvSpPr>
                  <a:spLocks noChangeShapeType="1"/>
                </p:cNvSpPr>
                <p:nvPr/>
              </p:nvSpPr>
              <p:spPr bwMode="auto">
                <a:xfrm>
                  <a:off x="3223" y="133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4" name="Line 4917"/>
                <p:cNvSpPr>
                  <a:spLocks noChangeShapeType="1"/>
                </p:cNvSpPr>
                <p:nvPr/>
              </p:nvSpPr>
              <p:spPr bwMode="auto">
                <a:xfrm>
                  <a:off x="3129" y="134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5" name="Line 4918"/>
                <p:cNvSpPr>
                  <a:spLocks noChangeShapeType="1"/>
                </p:cNvSpPr>
                <p:nvPr/>
              </p:nvSpPr>
              <p:spPr bwMode="auto">
                <a:xfrm>
                  <a:off x="3149" y="134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6" name="Line 4919"/>
                <p:cNvSpPr>
                  <a:spLocks noChangeShapeType="1"/>
                </p:cNvSpPr>
                <p:nvPr/>
              </p:nvSpPr>
              <p:spPr bwMode="auto">
                <a:xfrm>
                  <a:off x="3170" y="134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7" name="Line 4920"/>
                <p:cNvSpPr>
                  <a:spLocks noChangeShapeType="1"/>
                </p:cNvSpPr>
                <p:nvPr/>
              </p:nvSpPr>
              <p:spPr bwMode="auto">
                <a:xfrm>
                  <a:off x="3191" y="134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8" name="Line 4921"/>
                <p:cNvSpPr>
                  <a:spLocks noChangeShapeType="1"/>
                </p:cNvSpPr>
                <p:nvPr/>
              </p:nvSpPr>
              <p:spPr bwMode="auto">
                <a:xfrm>
                  <a:off x="3215" y="134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99" name="Line 4922"/>
                <p:cNvSpPr>
                  <a:spLocks noChangeShapeType="1"/>
                </p:cNvSpPr>
                <p:nvPr/>
              </p:nvSpPr>
              <p:spPr bwMode="auto">
                <a:xfrm>
                  <a:off x="3234"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0" name="Line 4923"/>
                <p:cNvSpPr>
                  <a:spLocks noChangeShapeType="1"/>
                </p:cNvSpPr>
                <p:nvPr/>
              </p:nvSpPr>
              <p:spPr bwMode="auto">
                <a:xfrm>
                  <a:off x="3138" y="13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1" name="Line 4924"/>
                <p:cNvSpPr>
                  <a:spLocks noChangeShapeType="1"/>
                </p:cNvSpPr>
                <p:nvPr/>
              </p:nvSpPr>
              <p:spPr bwMode="auto">
                <a:xfrm>
                  <a:off x="3159" y="135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2" name="Line 4925"/>
                <p:cNvSpPr>
                  <a:spLocks noChangeShapeType="1"/>
                </p:cNvSpPr>
                <p:nvPr/>
              </p:nvSpPr>
              <p:spPr bwMode="auto">
                <a:xfrm>
                  <a:off x="3181" y="135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3" name="Line 4926"/>
                <p:cNvSpPr>
                  <a:spLocks noChangeShapeType="1"/>
                </p:cNvSpPr>
                <p:nvPr/>
              </p:nvSpPr>
              <p:spPr bwMode="auto">
                <a:xfrm>
                  <a:off x="3202" y="135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4" name="Line 4927"/>
                <p:cNvSpPr>
                  <a:spLocks noChangeShapeType="1"/>
                </p:cNvSpPr>
                <p:nvPr/>
              </p:nvSpPr>
              <p:spPr bwMode="auto">
                <a:xfrm>
                  <a:off x="3224" y="135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5" name="Line 4928"/>
                <p:cNvSpPr>
                  <a:spLocks noChangeShapeType="1"/>
                </p:cNvSpPr>
                <p:nvPr/>
              </p:nvSpPr>
              <p:spPr bwMode="auto">
                <a:xfrm>
                  <a:off x="3136" y="136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6" name="Line 4929"/>
                <p:cNvSpPr>
                  <a:spLocks noChangeShapeType="1"/>
                </p:cNvSpPr>
                <p:nvPr/>
              </p:nvSpPr>
              <p:spPr bwMode="auto">
                <a:xfrm>
                  <a:off x="3149" y="13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7" name="Line 4930"/>
                <p:cNvSpPr>
                  <a:spLocks noChangeShapeType="1"/>
                </p:cNvSpPr>
                <p:nvPr/>
              </p:nvSpPr>
              <p:spPr bwMode="auto">
                <a:xfrm>
                  <a:off x="3170" y="13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8" name="Line 4931"/>
                <p:cNvSpPr>
                  <a:spLocks noChangeShapeType="1"/>
                </p:cNvSpPr>
                <p:nvPr/>
              </p:nvSpPr>
              <p:spPr bwMode="auto">
                <a:xfrm>
                  <a:off x="3191" y="13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9" name="Line 4932"/>
                <p:cNvSpPr>
                  <a:spLocks noChangeShapeType="1"/>
                </p:cNvSpPr>
                <p:nvPr/>
              </p:nvSpPr>
              <p:spPr bwMode="auto">
                <a:xfrm>
                  <a:off x="3213" y="136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0" name="Line 4933"/>
                <p:cNvSpPr>
                  <a:spLocks noChangeShapeType="1"/>
                </p:cNvSpPr>
                <p:nvPr/>
              </p:nvSpPr>
              <p:spPr bwMode="auto">
                <a:xfrm>
                  <a:off x="3234" y="136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1" name="Line 4934"/>
                <p:cNvSpPr>
                  <a:spLocks noChangeShapeType="1"/>
                </p:cNvSpPr>
                <p:nvPr/>
              </p:nvSpPr>
              <p:spPr bwMode="auto">
                <a:xfrm>
                  <a:off x="3331" y="119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2" name="Line 4935"/>
                <p:cNvSpPr>
                  <a:spLocks noChangeShapeType="1"/>
                </p:cNvSpPr>
                <p:nvPr/>
              </p:nvSpPr>
              <p:spPr bwMode="auto">
                <a:xfrm flipV="1">
                  <a:off x="3337" y="1216"/>
                  <a:ext cx="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3" name="Line 4936"/>
                <p:cNvSpPr>
                  <a:spLocks noChangeShapeType="1"/>
                </p:cNvSpPr>
                <p:nvPr/>
              </p:nvSpPr>
              <p:spPr bwMode="auto">
                <a:xfrm flipV="1">
                  <a:off x="3353" y="1235"/>
                  <a:ext cx="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4" name="Line 4937"/>
                <p:cNvSpPr>
                  <a:spLocks noChangeShapeType="1"/>
                </p:cNvSpPr>
                <p:nvPr/>
              </p:nvSpPr>
              <p:spPr bwMode="auto">
                <a:xfrm>
                  <a:off x="3365" y="127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5" name="Line 4938"/>
                <p:cNvSpPr>
                  <a:spLocks noChangeShapeType="1"/>
                </p:cNvSpPr>
                <p:nvPr/>
              </p:nvSpPr>
              <p:spPr bwMode="auto">
                <a:xfrm>
                  <a:off x="3372" y="129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6" name="Line 4939"/>
                <p:cNvSpPr>
                  <a:spLocks noChangeShapeType="1"/>
                </p:cNvSpPr>
                <p:nvPr/>
              </p:nvSpPr>
              <p:spPr bwMode="auto">
                <a:xfrm>
                  <a:off x="3383" y="132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7" name="Line 4940"/>
                <p:cNvSpPr>
                  <a:spLocks noChangeShapeType="1"/>
                </p:cNvSpPr>
                <p:nvPr/>
              </p:nvSpPr>
              <p:spPr bwMode="auto">
                <a:xfrm flipV="1">
                  <a:off x="3374" y="1365"/>
                  <a:ext cx="19"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8" name="Line 4941"/>
                <p:cNvSpPr>
                  <a:spLocks noChangeShapeType="1"/>
                </p:cNvSpPr>
                <p:nvPr/>
              </p:nvSpPr>
              <p:spPr bwMode="auto">
                <a:xfrm flipV="1">
                  <a:off x="3356" y="1384"/>
                  <a:ext cx="1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19" name="Line 4942"/>
                <p:cNvSpPr>
                  <a:spLocks noChangeShapeType="1"/>
                </p:cNvSpPr>
                <p:nvPr/>
              </p:nvSpPr>
              <p:spPr bwMode="auto">
                <a:xfrm flipV="1">
                  <a:off x="3393" y="1384"/>
                  <a:ext cx="1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0" name="Line 4943"/>
                <p:cNvSpPr>
                  <a:spLocks noChangeShapeType="1"/>
                </p:cNvSpPr>
                <p:nvPr/>
              </p:nvSpPr>
              <p:spPr bwMode="auto">
                <a:xfrm>
                  <a:off x="3351" y="140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1" name="Line 4944"/>
                <p:cNvSpPr>
                  <a:spLocks noChangeShapeType="1"/>
                </p:cNvSpPr>
                <p:nvPr/>
              </p:nvSpPr>
              <p:spPr bwMode="auto">
                <a:xfrm flipV="1">
                  <a:off x="3375" y="1403"/>
                  <a:ext cx="1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2" name="Line 4945"/>
                <p:cNvSpPr>
                  <a:spLocks noChangeShapeType="1"/>
                </p:cNvSpPr>
                <p:nvPr/>
              </p:nvSpPr>
              <p:spPr bwMode="auto">
                <a:xfrm flipV="1">
                  <a:off x="2986" y="1424"/>
                  <a:ext cx="11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3" name="Line 4946"/>
                <p:cNvSpPr>
                  <a:spLocks noChangeShapeType="1"/>
                </p:cNvSpPr>
                <p:nvPr/>
              </p:nvSpPr>
              <p:spPr bwMode="auto">
                <a:xfrm flipV="1">
                  <a:off x="2986" y="1413"/>
                  <a:ext cx="117"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4" name="Line 4947"/>
                <p:cNvSpPr>
                  <a:spLocks noChangeShapeType="1"/>
                </p:cNvSpPr>
                <p:nvPr/>
              </p:nvSpPr>
              <p:spPr bwMode="auto">
                <a:xfrm flipH="1" flipV="1">
                  <a:off x="2985" y="1378"/>
                  <a:ext cx="1"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5" name="Freeform 4948"/>
                <p:cNvSpPr>
                  <a:spLocks/>
                </p:cNvSpPr>
                <p:nvPr/>
              </p:nvSpPr>
              <p:spPr bwMode="auto">
                <a:xfrm>
                  <a:off x="3004" y="1420"/>
                  <a:ext cx="3" cy="2"/>
                </a:xfrm>
                <a:custGeom>
                  <a:avLst/>
                  <a:gdLst>
                    <a:gd name="T0" fmla="*/ 6 w 18"/>
                    <a:gd name="T1" fmla="*/ 0 h 11"/>
                    <a:gd name="T2" fmla="*/ 0 w 18"/>
                    <a:gd name="T3" fmla="*/ 0 h 11"/>
                    <a:gd name="T4" fmla="*/ 1 w 18"/>
                    <a:gd name="T5" fmla="*/ 1 h 11"/>
                    <a:gd name="T6" fmla="*/ 2 w 18"/>
                    <a:gd name="T7" fmla="*/ 6 h 11"/>
                    <a:gd name="T8" fmla="*/ 5 w 18"/>
                    <a:gd name="T9" fmla="*/ 11 h 11"/>
                    <a:gd name="T10" fmla="*/ 18 w 18"/>
                    <a:gd name="T11" fmla="*/ 10 h 11"/>
                    <a:gd name="T12" fmla="*/ 14 w 18"/>
                    <a:gd name="T13" fmla="*/ 10 h 11"/>
                    <a:gd name="T14" fmla="*/ 9 w 18"/>
                    <a:gd name="T15" fmla="*/ 7 h 11"/>
                    <a:gd name="T16" fmla="*/ 7 w 18"/>
                    <a:gd name="T17" fmla="*/ 5 h 11"/>
                    <a:gd name="T18" fmla="*/ 6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6" y="0"/>
                      </a:moveTo>
                      <a:lnTo>
                        <a:pt x="0" y="0"/>
                      </a:lnTo>
                      <a:lnTo>
                        <a:pt x="1" y="1"/>
                      </a:lnTo>
                      <a:lnTo>
                        <a:pt x="2" y="6"/>
                      </a:lnTo>
                      <a:lnTo>
                        <a:pt x="5" y="11"/>
                      </a:lnTo>
                      <a:lnTo>
                        <a:pt x="18" y="10"/>
                      </a:lnTo>
                      <a:lnTo>
                        <a:pt x="14" y="10"/>
                      </a:lnTo>
                      <a:lnTo>
                        <a:pt x="9" y="7"/>
                      </a:lnTo>
                      <a:lnTo>
                        <a:pt x="7"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6" name="Freeform 4949"/>
                <p:cNvSpPr>
                  <a:spLocks/>
                </p:cNvSpPr>
                <p:nvPr/>
              </p:nvSpPr>
              <p:spPr bwMode="auto">
                <a:xfrm>
                  <a:off x="3004" y="1416"/>
                  <a:ext cx="5" cy="7"/>
                </a:xfrm>
                <a:custGeom>
                  <a:avLst/>
                  <a:gdLst>
                    <a:gd name="T0" fmla="*/ 4 w 33"/>
                    <a:gd name="T1" fmla="*/ 0 h 42"/>
                    <a:gd name="T2" fmla="*/ 1 w 33"/>
                    <a:gd name="T3" fmla="*/ 3 h 42"/>
                    <a:gd name="T4" fmla="*/ 0 w 33"/>
                    <a:gd name="T5" fmla="*/ 9 h 42"/>
                    <a:gd name="T6" fmla="*/ 0 w 33"/>
                    <a:gd name="T7" fmla="*/ 12 h 42"/>
                    <a:gd name="T8" fmla="*/ 3 w 33"/>
                    <a:gd name="T9" fmla="*/ 16 h 42"/>
                    <a:gd name="T10" fmla="*/ 7 w 33"/>
                    <a:gd name="T11" fmla="*/ 19 h 42"/>
                    <a:gd name="T12" fmla="*/ 14 w 33"/>
                    <a:gd name="T13" fmla="*/ 21 h 42"/>
                    <a:gd name="T14" fmla="*/ 19 w 33"/>
                    <a:gd name="T15" fmla="*/ 23 h 42"/>
                    <a:gd name="T16" fmla="*/ 23 w 33"/>
                    <a:gd name="T17" fmla="*/ 24 h 42"/>
                    <a:gd name="T18" fmla="*/ 24 w 33"/>
                    <a:gd name="T19" fmla="*/ 25 h 42"/>
                    <a:gd name="T20" fmla="*/ 26 w 33"/>
                    <a:gd name="T21" fmla="*/ 29 h 42"/>
                    <a:gd name="T22" fmla="*/ 26 w 33"/>
                    <a:gd name="T23" fmla="*/ 30 h 42"/>
                    <a:gd name="T24" fmla="*/ 24 w 33"/>
                    <a:gd name="T25" fmla="*/ 34 h 42"/>
                    <a:gd name="T26" fmla="*/ 22 w 33"/>
                    <a:gd name="T27" fmla="*/ 35 h 42"/>
                    <a:gd name="T28" fmla="*/ 16 w 33"/>
                    <a:gd name="T29" fmla="*/ 37 h 42"/>
                    <a:gd name="T30" fmla="*/ 3 w 33"/>
                    <a:gd name="T31" fmla="*/ 38 h 42"/>
                    <a:gd name="T32" fmla="*/ 5 w 33"/>
                    <a:gd name="T33" fmla="*/ 39 h 42"/>
                    <a:gd name="T34" fmla="*/ 10 w 33"/>
                    <a:gd name="T35" fmla="*/ 41 h 42"/>
                    <a:gd name="T36" fmla="*/ 17 w 33"/>
                    <a:gd name="T37" fmla="*/ 42 h 42"/>
                    <a:gd name="T38" fmla="*/ 18 w 33"/>
                    <a:gd name="T39" fmla="*/ 42 h 42"/>
                    <a:gd name="T40" fmla="*/ 23 w 33"/>
                    <a:gd name="T41" fmla="*/ 41 h 42"/>
                    <a:gd name="T42" fmla="*/ 27 w 33"/>
                    <a:gd name="T43" fmla="*/ 38 h 42"/>
                    <a:gd name="T44" fmla="*/ 31 w 33"/>
                    <a:gd name="T45" fmla="*/ 34 h 42"/>
                    <a:gd name="T46" fmla="*/ 33 w 33"/>
                    <a:gd name="T47" fmla="*/ 29 h 42"/>
                    <a:gd name="T48" fmla="*/ 32 w 33"/>
                    <a:gd name="T49" fmla="*/ 27 h 42"/>
                    <a:gd name="T50" fmla="*/ 30 w 33"/>
                    <a:gd name="T51" fmla="*/ 22 h 42"/>
                    <a:gd name="T52" fmla="*/ 28 w 33"/>
                    <a:gd name="T53" fmla="*/ 21 h 42"/>
                    <a:gd name="T54" fmla="*/ 24 w 33"/>
                    <a:gd name="T55" fmla="*/ 18 h 42"/>
                    <a:gd name="T56" fmla="*/ 21 w 33"/>
                    <a:gd name="T57" fmla="*/ 17 h 42"/>
                    <a:gd name="T58" fmla="*/ 16 w 33"/>
                    <a:gd name="T59" fmla="*/ 15 h 42"/>
                    <a:gd name="T60" fmla="*/ 11 w 33"/>
                    <a:gd name="T61" fmla="*/ 15 h 42"/>
                    <a:gd name="T62" fmla="*/ 7 w 33"/>
                    <a:gd name="T63" fmla="*/ 13 h 42"/>
                    <a:gd name="T64" fmla="*/ 5 w 33"/>
                    <a:gd name="T65" fmla="*/ 9 h 42"/>
                    <a:gd name="T66" fmla="*/ 5 w 33"/>
                    <a:gd name="T67" fmla="*/ 9 h 42"/>
                    <a:gd name="T68" fmla="*/ 8 w 33"/>
                    <a:gd name="T69" fmla="*/ 3 h 42"/>
                    <a:gd name="T70" fmla="*/ 9 w 33"/>
                    <a:gd name="T71" fmla="*/ 3 h 42"/>
                    <a:gd name="T72" fmla="*/ 15 w 33"/>
                    <a:gd name="T73" fmla="*/ 2 h 42"/>
                    <a:gd name="T74" fmla="*/ 4 w 33"/>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2">
                      <a:moveTo>
                        <a:pt x="4" y="0"/>
                      </a:moveTo>
                      <a:lnTo>
                        <a:pt x="1" y="3"/>
                      </a:lnTo>
                      <a:lnTo>
                        <a:pt x="0" y="9"/>
                      </a:lnTo>
                      <a:lnTo>
                        <a:pt x="0" y="12"/>
                      </a:lnTo>
                      <a:lnTo>
                        <a:pt x="3" y="16"/>
                      </a:lnTo>
                      <a:lnTo>
                        <a:pt x="7" y="19"/>
                      </a:lnTo>
                      <a:lnTo>
                        <a:pt x="14" y="21"/>
                      </a:lnTo>
                      <a:lnTo>
                        <a:pt x="19" y="23"/>
                      </a:lnTo>
                      <a:lnTo>
                        <a:pt x="23" y="24"/>
                      </a:lnTo>
                      <a:lnTo>
                        <a:pt x="24" y="25"/>
                      </a:lnTo>
                      <a:lnTo>
                        <a:pt x="26" y="29"/>
                      </a:lnTo>
                      <a:lnTo>
                        <a:pt x="26" y="30"/>
                      </a:lnTo>
                      <a:lnTo>
                        <a:pt x="24" y="34"/>
                      </a:lnTo>
                      <a:lnTo>
                        <a:pt x="22" y="35"/>
                      </a:lnTo>
                      <a:lnTo>
                        <a:pt x="16" y="37"/>
                      </a:lnTo>
                      <a:lnTo>
                        <a:pt x="3" y="38"/>
                      </a:lnTo>
                      <a:lnTo>
                        <a:pt x="5" y="39"/>
                      </a:lnTo>
                      <a:lnTo>
                        <a:pt x="10" y="41"/>
                      </a:lnTo>
                      <a:lnTo>
                        <a:pt x="17" y="42"/>
                      </a:lnTo>
                      <a:lnTo>
                        <a:pt x="18" y="42"/>
                      </a:lnTo>
                      <a:lnTo>
                        <a:pt x="23" y="41"/>
                      </a:lnTo>
                      <a:lnTo>
                        <a:pt x="27" y="38"/>
                      </a:lnTo>
                      <a:lnTo>
                        <a:pt x="31" y="34"/>
                      </a:lnTo>
                      <a:lnTo>
                        <a:pt x="33" y="29"/>
                      </a:lnTo>
                      <a:lnTo>
                        <a:pt x="32" y="27"/>
                      </a:lnTo>
                      <a:lnTo>
                        <a:pt x="30" y="22"/>
                      </a:lnTo>
                      <a:lnTo>
                        <a:pt x="28" y="21"/>
                      </a:lnTo>
                      <a:lnTo>
                        <a:pt x="24" y="18"/>
                      </a:lnTo>
                      <a:lnTo>
                        <a:pt x="21" y="17"/>
                      </a:lnTo>
                      <a:lnTo>
                        <a:pt x="16" y="15"/>
                      </a:lnTo>
                      <a:lnTo>
                        <a:pt x="11" y="15"/>
                      </a:lnTo>
                      <a:lnTo>
                        <a:pt x="7" y="13"/>
                      </a:lnTo>
                      <a:lnTo>
                        <a:pt x="5" y="9"/>
                      </a:lnTo>
                      <a:lnTo>
                        <a:pt x="5" y="9"/>
                      </a:lnTo>
                      <a:lnTo>
                        <a:pt x="8" y="3"/>
                      </a:lnTo>
                      <a:lnTo>
                        <a:pt x="9" y="3"/>
                      </a:lnTo>
                      <a:lnTo>
                        <a:pt x="15"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7" name="Freeform 4950"/>
                <p:cNvSpPr>
                  <a:spLocks/>
                </p:cNvSpPr>
                <p:nvPr/>
              </p:nvSpPr>
              <p:spPr bwMode="auto">
                <a:xfrm>
                  <a:off x="3005" y="1415"/>
                  <a:ext cx="4" cy="3"/>
                </a:xfrm>
                <a:custGeom>
                  <a:avLst/>
                  <a:gdLst>
                    <a:gd name="T0" fmla="*/ 11 w 27"/>
                    <a:gd name="T1" fmla="*/ 0 h 14"/>
                    <a:gd name="T2" fmla="*/ 11 w 27"/>
                    <a:gd name="T3" fmla="*/ 0 h 14"/>
                    <a:gd name="T4" fmla="*/ 4 w 27"/>
                    <a:gd name="T5" fmla="*/ 1 h 14"/>
                    <a:gd name="T6" fmla="*/ 0 w 27"/>
                    <a:gd name="T7" fmla="*/ 3 h 14"/>
                    <a:gd name="T8" fmla="*/ 11 w 27"/>
                    <a:gd name="T9" fmla="*/ 5 h 14"/>
                    <a:gd name="T10" fmla="*/ 14 w 27"/>
                    <a:gd name="T11" fmla="*/ 5 h 14"/>
                    <a:gd name="T12" fmla="*/ 18 w 27"/>
                    <a:gd name="T13" fmla="*/ 8 h 14"/>
                    <a:gd name="T14" fmla="*/ 19 w 27"/>
                    <a:gd name="T15" fmla="*/ 9 h 14"/>
                    <a:gd name="T16" fmla="*/ 21 w 27"/>
                    <a:gd name="T17" fmla="*/ 14 h 14"/>
                    <a:gd name="T18" fmla="*/ 27 w 27"/>
                    <a:gd name="T19" fmla="*/ 13 h 14"/>
                    <a:gd name="T20" fmla="*/ 26 w 27"/>
                    <a:gd name="T21" fmla="*/ 8 h 14"/>
                    <a:gd name="T22" fmla="*/ 22 w 27"/>
                    <a:gd name="T23" fmla="*/ 3 h 14"/>
                    <a:gd name="T24" fmla="*/ 21 w 27"/>
                    <a:gd name="T25" fmla="*/ 3 h 14"/>
                    <a:gd name="T26" fmla="*/ 17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1" y="0"/>
                      </a:lnTo>
                      <a:lnTo>
                        <a:pt x="4" y="1"/>
                      </a:lnTo>
                      <a:lnTo>
                        <a:pt x="0" y="3"/>
                      </a:lnTo>
                      <a:lnTo>
                        <a:pt x="11" y="5"/>
                      </a:lnTo>
                      <a:lnTo>
                        <a:pt x="14" y="5"/>
                      </a:lnTo>
                      <a:lnTo>
                        <a:pt x="18" y="8"/>
                      </a:lnTo>
                      <a:lnTo>
                        <a:pt x="19" y="9"/>
                      </a:lnTo>
                      <a:lnTo>
                        <a:pt x="21" y="14"/>
                      </a:lnTo>
                      <a:lnTo>
                        <a:pt x="27" y="13"/>
                      </a:lnTo>
                      <a:lnTo>
                        <a:pt x="26" y="8"/>
                      </a:lnTo>
                      <a:lnTo>
                        <a:pt x="22" y="3"/>
                      </a:lnTo>
                      <a:lnTo>
                        <a:pt x="21" y="3"/>
                      </a:lnTo>
                      <a:lnTo>
                        <a:pt x="17"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8" name="Freeform 4951"/>
                <p:cNvSpPr>
                  <a:spLocks/>
                </p:cNvSpPr>
                <p:nvPr/>
              </p:nvSpPr>
              <p:spPr bwMode="auto">
                <a:xfrm>
                  <a:off x="3011" y="1416"/>
                  <a:ext cx="4" cy="7"/>
                </a:xfrm>
                <a:custGeom>
                  <a:avLst/>
                  <a:gdLst>
                    <a:gd name="T0" fmla="*/ 6 w 28"/>
                    <a:gd name="T1" fmla="*/ 0 h 44"/>
                    <a:gd name="T2" fmla="*/ 0 w 28"/>
                    <a:gd name="T3" fmla="*/ 0 h 44"/>
                    <a:gd name="T4" fmla="*/ 0 w 28"/>
                    <a:gd name="T5" fmla="*/ 25 h 44"/>
                    <a:gd name="T6" fmla="*/ 0 w 28"/>
                    <a:gd name="T7" fmla="*/ 26 h 44"/>
                    <a:gd name="T8" fmla="*/ 0 w 28"/>
                    <a:gd name="T9" fmla="*/ 31 h 44"/>
                    <a:gd name="T10" fmla="*/ 0 w 28"/>
                    <a:gd name="T11" fmla="*/ 32 h 44"/>
                    <a:gd name="T12" fmla="*/ 2 w 28"/>
                    <a:gd name="T13" fmla="*/ 37 h 44"/>
                    <a:gd name="T14" fmla="*/ 3 w 28"/>
                    <a:gd name="T15" fmla="*/ 39 h 44"/>
                    <a:gd name="T16" fmla="*/ 8 w 28"/>
                    <a:gd name="T17" fmla="*/ 42 h 44"/>
                    <a:gd name="T18" fmla="*/ 11 w 28"/>
                    <a:gd name="T19" fmla="*/ 43 h 44"/>
                    <a:gd name="T20" fmla="*/ 17 w 28"/>
                    <a:gd name="T21" fmla="*/ 44 h 44"/>
                    <a:gd name="T22" fmla="*/ 22 w 28"/>
                    <a:gd name="T23" fmla="*/ 43 h 44"/>
                    <a:gd name="T24" fmla="*/ 27 w 28"/>
                    <a:gd name="T25" fmla="*/ 42 h 44"/>
                    <a:gd name="T26" fmla="*/ 28 w 28"/>
                    <a:gd name="T27" fmla="*/ 41 h 44"/>
                    <a:gd name="T28" fmla="*/ 16 w 28"/>
                    <a:gd name="T29" fmla="*/ 39 h 44"/>
                    <a:gd name="T30" fmla="*/ 14 w 28"/>
                    <a:gd name="T31" fmla="*/ 39 h 44"/>
                    <a:gd name="T32" fmla="*/ 9 w 28"/>
                    <a:gd name="T33" fmla="*/ 36 h 44"/>
                    <a:gd name="T34" fmla="*/ 9 w 28"/>
                    <a:gd name="T35" fmla="*/ 36 h 44"/>
                    <a:gd name="T36" fmla="*/ 7 w 28"/>
                    <a:gd name="T37" fmla="*/ 31 h 44"/>
                    <a:gd name="T38" fmla="*/ 7 w 28"/>
                    <a:gd name="T39" fmla="*/ 30 h 44"/>
                    <a:gd name="T40" fmla="*/ 6 w 28"/>
                    <a:gd name="T41" fmla="*/ 25 h 44"/>
                    <a:gd name="T42" fmla="*/ 6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6" y="0"/>
                      </a:moveTo>
                      <a:lnTo>
                        <a:pt x="0" y="0"/>
                      </a:lnTo>
                      <a:lnTo>
                        <a:pt x="0" y="25"/>
                      </a:lnTo>
                      <a:lnTo>
                        <a:pt x="0" y="26"/>
                      </a:lnTo>
                      <a:lnTo>
                        <a:pt x="0" y="31"/>
                      </a:lnTo>
                      <a:lnTo>
                        <a:pt x="0" y="32"/>
                      </a:lnTo>
                      <a:lnTo>
                        <a:pt x="2" y="37"/>
                      </a:lnTo>
                      <a:lnTo>
                        <a:pt x="3" y="39"/>
                      </a:lnTo>
                      <a:lnTo>
                        <a:pt x="8" y="42"/>
                      </a:lnTo>
                      <a:lnTo>
                        <a:pt x="11" y="43"/>
                      </a:lnTo>
                      <a:lnTo>
                        <a:pt x="17" y="44"/>
                      </a:lnTo>
                      <a:lnTo>
                        <a:pt x="22" y="43"/>
                      </a:lnTo>
                      <a:lnTo>
                        <a:pt x="27" y="42"/>
                      </a:lnTo>
                      <a:lnTo>
                        <a:pt x="28" y="41"/>
                      </a:lnTo>
                      <a:lnTo>
                        <a:pt x="16" y="39"/>
                      </a:lnTo>
                      <a:lnTo>
                        <a:pt x="14" y="39"/>
                      </a:lnTo>
                      <a:lnTo>
                        <a:pt x="9" y="36"/>
                      </a:lnTo>
                      <a:lnTo>
                        <a:pt x="9" y="36"/>
                      </a:lnTo>
                      <a:lnTo>
                        <a:pt x="7" y="31"/>
                      </a:lnTo>
                      <a:lnTo>
                        <a:pt x="7" y="30"/>
                      </a:lnTo>
                      <a:lnTo>
                        <a:pt x="6" y="2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29" name="Freeform 4952"/>
                <p:cNvSpPr>
                  <a:spLocks/>
                </p:cNvSpPr>
                <p:nvPr/>
              </p:nvSpPr>
              <p:spPr bwMode="auto">
                <a:xfrm>
                  <a:off x="3013" y="1416"/>
                  <a:ext cx="3" cy="6"/>
                </a:xfrm>
                <a:custGeom>
                  <a:avLst/>
                  <a:gdLst>
                    <a:gd name="T0" fmla="*/ 17 w 17"/>
                    <a:gd name="T1" fmla="*/ 0 h 41"/>
                    <a:gd name="T2" fmla="*/ 12 w 17"/>
                    <a:gd name="T3" fmla="*/ 0 h 41"/>
                    <a:gd name="T4" fmla="*/ 12 w 17"/>
                    <a:gd name="T5" fmla="*/ 25 h 41"/>
                    <a:gd name="T6" fmla="*/ 12 w 17"/>
                    <a:gd name="T7" fmla="*/ 27 h 41"/>
                    <a:gd name="T8" fmla="*/ 11 w 17"/>
                    <a:gd name="T9" fmla="*/ 32 h 41"/>
                    <a:gd name="T10" fmla="*/ 11 w 17"/>
                    <a:gd name="T11" fmla="*/ 32 h 41"/>
                    <a:gd name="T12" fmla="*/ 8 w 17"/>
                    <a:gd name="T13" fmla="*/ 36 h 41"/>
                    <a:gd name="T14" fmla="*/ 7 w 17"/>
                    <a:gd name="T15" fmla="*/ 37 h 41"/>
                    <a:gd name="T16" fmla="*/ 0 w 17"/>
                    <a:gd name="T17" fmla="*/ 39 h 41"/>
                    <a:gd name="T18" fmla="*/ 12 w 17"/>
                    <a:gd name="T19" fmla="*/ 41 h 41"/>
                    <a:gd name="T20" fmla="*/ 15 w 17"/>
                    <a:gd name="T21" fmla="*/ 36 h 41"/>
                    <a:gd name="T22" fmla="*/ 16 w 17"/>
                    <a:gd name="T23" fmla="*/ 36 h 41"/>
                    <a:gd name="T24" fmla="*/ 17 w 17"/>
                    <a:gd name="T25" fmla="*/ 31 h 41"/>
                    <a:gd name="T26" fmla="*/ 17 w 17"/>
                    <a:gd name="T27" fmla="*/ 30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2" y="0"/>
                      </a:lnTo>
                      <a:lnTo>
                        <a:pt x="12" y="25"/>
                      </a:lnTo>
                      <a:lnTo>
                        <a:pt x="12" y="27"/>
                      </a:lnTo>
                      <a:lnTo>
                        <a:pt x="11" y="32"/>
                      </a:lnTo>
                      <a:lnTo>
                        <a:pt x="11" y="32"/>
                      </a:lnTo>
                      <a:lnTo>
                        <a:pt x="8" y="36"/>
                      </a:lnTo>
                      <a:lnTo>
                        <a:pt x="7" y="37"/>
                      </a:lnTo>
                      <a:lnTo>
                        <a:pt x="0" y="39"/>
                      </a:lnTo>
                      <a:lnTo>
                        <a:pt x="12" y="41"/>
                      </a:lnTo>
                      <a:lnTo>
                        <a:pt x="15" y="36"/>
                      </a:lnTo>
                      <a:lnTo>
                        <a:pt x="16" y="36"/>
                      </a:lnTo>
                      <a:lnTo>
                        <a:pt x="17" y="31"/>
                      </a:lnTo>
                      <a:lnTo>
                        <a:pt x="17" y="30"/>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0" name="Freeform 4953"/>
                <p:cNvSpPr>
                  <a:spLocks/>
                </p:cNvSpPr>
                <p:nvPr/>
              </p:nvSpPr>
              <p:spPr bwMode="auto">
                <a:xfrm>
                  <a:off x="3018" y="1415"/>
                  <a:ext cx="1" cy="8"/>
                </a:xfrm>
                <a:custGeom>
                  <a:avLst/>
                  <a:gdLst>
                    <a:gd name="T0" fmla="*/ 6 w 6"/>
                    <a:gd name="T1" fmla="*/ 44 h 44"/>
                    <a:gd name="T2" fmla="*/ 0 w 6"/>
                    <a:gd name="T3" fmla="*/ 44 h 44"/>
                    <a:gd name="T4" fmla="*/ 0 w 6"/>
                    <a:gd name="T5" fmla="*/ 0 h 44"/>
                    <a:gd name="T6" fmla="*/ 5 w 6"/>
                    <a:gd name="T7" fmla="*/ 0 h 44"/>
                    <a:gd name="T8" fmla="*/ 6 w 6"/>
                    <a:gd name="T9" fmla="*/ 44 h 44"/>
                  </a:gdLst>
                  <a:ahLst/>
                  <a:cxnLst>
                    <a:cxn ang="0">
                      <a:pos x="T0" y="T1"/>
                    </a:cxn>
                    <a:cxn ang="0">
                      <a:pos x="T2" y="T3"/>
                    </a:cxn>
                    <a:cxn ang="0">
                      <a:pos x="T4" y="T5"/>
                    </a:cxn>
                    <a:cxn ang="0">
                      <a:pos x="T6" y="T7"/>
                    </a:cxn>
                    <a:cxn ang="0">
                      <a:pos x="T8" y="T9"/>
                    </a:cxn>
                  </a:cxnLst>
                  <a:rect l="0" t="0" r="r" b="b"/>
                  <a:pathLst>
                    <a:path w="6" h="44">
                      <a:moveTo>
                        <a:pt x="6" y="44"/>
                      </a:moveTo>
                      <a:lnTo>
                        <a:pt x="0" y="44"/>
                      </a:lnTo>
                      <a:lnTo>
                        <a:pt x="0" y="0"/>
                      </a:lnTo>
                      <a:lnTo>
                        <a:pt x="5"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1" name="Freeform 4954"/>
                <p:cNvSpPr>
                  <a:spLocks/>
                </p:cNvSpPr>
                <p:nvPr/>
              </p:nvSpPr>
              <p:spPr bwMode="auto">
                <a:xfrm>
                  <a:off x="3020" y="1415"/>
                  <a:ext cx="6" cy="8"/>
                </a:xfrm>
                <a:custGeom>
                  <a:avLst/>
                  <a:gdLst>
                    <a:gd name="T0" fmla="*/ 33 w 33"/>
                    <a:gd name="T1" fmla="*/ 0 h 44"/>
                    <a:gd name="T2" fmla="*/ 2 w 33"/>
                    <a:gd name="T3" fmla="*/ 0 h 44"/>
                    <a:gd name="T4" fmla="*/ 2 w 33"/>
                    <a:gd name="T5" fmla="*/ 5 h 44"/>
                    <a:gd name="T6" fmla="*/ 25 w 33"/>
                    <a:gd name="T7" fmla="*/ 5 h 44"/>
                    <a:gd name="T8" fmla="*/ 23 w 33"/>
                    <a:gd name="T9" fmla="*/ 9 h 44"/>
                    <a:gd name="T10" fmla="*/ 21 w 33"/>
                    <a:gd name="T11" fmla="*/ 11 h 44"/>
                    <a:gd name="T12" fmla="*/ 0 w 33"/>
                    <a:gd name="T13" fmla="*/ 38 h 44"/>
                    <a:gd name="T14" fmla="*/ 0 w 33"/>
                    <a:gd name="T15" fmla="*/ 44 h 44"/>
                    <a:gd name="T16" fmla="*/ 33 w 33"/>
                    <a:gd name="T17" fmla="*/ 43 h 44"/>
                    <a:gd name="T18" fmla="*/ 33 w 33"/>
                    <a:gd name="T19" fmla="*/ 38 h 44"/>
                    <a:gd name="T20" fmla="*/ 6 w 33"/>
                    <a:gd name="T21" fmla="*/ 38 h 44"/>
                    <a:gd name="T22" fmla="*/ 8 w 33"/>
                    <a:gd name="T23" fmla="*/ 35 h 44"/>
                    <a:gd name="T24" fmla="*/ 33 w 33"/>
                    <a:gd name="T25" fmla="*/ 5 h 44"/>
                    <a:gd name="T26" fmla="*/ 33 w 33"/>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4">
                      <a:moveTo>
                        <a:pt x="33" y="0"/>
                      </a:moveTo>
                      <a:lnTo>
                        <a:pt x="2" y="0"/>
                      </a:lnTo>
                      <a:lnTo>
                        <a:pt x="2" y="5"/>
                      </a:lnTo>
                      <a:lnTo>
                        <a:pt x="25" y="5"/>
                      </a:lnTo>
                      <a:lnTo>
                        <a:pt x="23" y="9"/>
                      </a:lnTo>
                      <a:lnTo>
                        <a:pt x="21" y="11"/>
                      </a:lnTo>
                      <a:lnTo>
                        <a:pt x="0" y="38"/>
                      </a:lnTo>
                      <a:lnTo>
                        <a:pt x="0" y="44"/>
                      </a:lnTo>
                      <a:lnTo>
                        <a:pt x="33" y="43"/>
                      </a:lnTo>
                      <a:lnTo>
                        <a:pt x="33" y="38"/>
                      </a:lnTo>
                      <a:lnTo>
                        <a:pt x="6" y="38"/>
                      </a:lnTo>
                      <a:lnTo>
                        <a:pt x="8" y="35"/>
                      </a:lnTo>
                      <a:lnTo>
                        <a:pt x="33"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2" name="Freeform 4955"/>
                <p:cNvSpPr>
                  <a:spLocks/>
                </p:cNvSpPr>
                <p:nvPr/>
              </p:nvSpPr>
              <p:spPr bwMode="auto">
                <a:xfrm>
                  <a:off x="3026" y="1415"/>
                  <a:ext cx="5" cy="7"/>
                </a:xfrm>
                <a:custGeom>
                  <a:avLst/>
                  <a:gdLst>
                    <a:gd name="T0" fmla="*/ 22 w 29"/>
                    <a:gd name="T1" fmla="*/ 0 h 43"/>
                    <a:gd name="T2" fmla="*/ 16 w 29"/>
                    <a:gd name="T3" fmla="*/ 0 h 43"/>
                    <a:gd name="T4" fmla="*/ 0 w 29"/>
                    <a:gd name="T5" fmla="*/ 43 h 43"/>
                    <a:gd name="T6" fmla="*/ 5 w 29"/>
                    <a:gd name="T7" fmla="*/ 43 h 43"/>
                    <a:gd name="T8" fmla="*/ 10 w 29"/>
                    <a:gd name="T9" fmla="*/ 30 h 43"/>
                    <a:gd name="T10" fmla="*/ 29 w 29"/>
                    <a:gd name="T11" fmla="*/ 30 h 43"/>
                    <a:gd name="T12" fmla="*/ 12 w 29"/>
                    <a:gd name="T13" fmla="*/ 26 h 43"/>
                    <a:gd name="T14" fmla="*/ 17 w 29"/>
                    <a:gd name="T15" fmla="*/ 13 h 43"/>
                    <a:gd name="T16" fmla="*/ 18 w 29"/>
                    <a:gd name="T17" fmla="*/ 11 h 43"/>
                    <a:gd name="T18" fmla="*/ 19 w 29"/>
                    <a:gd name="T19" fmla="*/ 4 h 43"/>
                    <a:gd name="T20" fmla="*/ 19 w 29"/>
                    <a:gd name="T21" fmla="*/ 4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5" y="43"/>
                      </a:lnTo>
                      <a:lnTo>
                        <a:pt x="10" y="30"/>
                      </a:lnTo>
                      <a:lnTo>
                        <a:pt x="29" y="30"/>
                      </a:lnTo>
                      <a:lnTo>
                        <a:pt x="12" y="26"/>
                      </a:lnTo>
                      <a:lnTo>
                        <a:pt x="17" y="13"/>
                      </a:lnTo>
                      <a:lnTo>
                        <a:pt x="18" y="11"/>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3" name="Freeform 4956"/>
                <p:cNvSpPr>
                  <a:spLocks/>
                </p:cNvSpPr>
                <p:nvPr/>
              </p:nvSpPr>
              <p:spPr bwMode="auto">
                <a:xfrm>
                  <a:off x="3028" y="1415"/>
                  <a:ext cx="5"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4 w 27"/>
                    <a:gd name="T11" fmla="*/ 26 h 43"/>
                    <a:gd name="T12" fmla="*/ 0 w 27"/>
                    <a:gd name="T13" fmla="*/ 26 h 43"/>
                    <a:gd name="T14" fmla="*/ 17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4" y="26"/>
                      </a:lnTo>
                      <a:lnTo>
                        <a:pt x="0" y="26"/>
                      </a:lnTo>
                      <a:lnTo>
                        <a:pt x="17"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4" name="Line 4957"/>
                <p:cNvSpPr>
                  <a:spLocks noChangeShapeType="1"/>
                </p:cNvSpPr>
                <p:nvPr/>
              </p:nvSpPr>
              <p:spPr bwMode="auto">
                <a:xfrm flipH="1" flipV="1">
                  <a:off x="3103" y="1377"/>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5" name="Line 4958"/>
                <p:cNvSpPr>
                  <a:spLocks noChangeShapeType="1"/>
                </p:cNvSpPr>
                <p:nvPr/>
              </p:nvSpPr>
              <p:spPr bwMode="auto">
                <a:xfrm flipH="1" flipV="1">
                  <a:off x="3118" y="1377"/>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6" name="Line 4959"/>
                <p:cNvSpPr>
                  <a:spLocks noChangeShapeType="1"/>
                </p:cNvSpPr>
                <p:nvPr/>
              </p:nvSpPr>
              <p:spPr bwMode="auto">
                <a:xfrm flipV="1">
                  <a:off x="3118" y="1413"/>
                  <a:ext cx="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7" name="Line 4960"/>
                <p:cNvSpPr>
                  <a:spLocks noChangeShapeType="1"/>
                </p:cNvSpPr>
                <p:nvPr/>
              </p:nvSpPr>
              <p:spPr bwMode="auto">
                <a:xfrm>
                  <a:off x="3118" y="1424"/>
                  <a:ext cx="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8" name="Line 4961"/>
                <p:cNvSpPr>
                  <a:spLocks noChangeShapeType="1"/>
                </p:cNvSpPr>
                <p:nvPr/>
              </p:nvSpPr>
              <p:spPr bwMode="auto">
                <a:xfrm>
                  <a:off x="3511" y="1371"/>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39" name="Line 4962"/>
                <p:cNvSpPr>
                  <a:spLocks noChangeShapeType="1"/>
                </p:cNvSpPr>
                <p:nvPr/>
              </p:nvSpPr>
              <p:spPr bwMode="auto">
                <a:xfrm>
                  <a:off x="3519" y="1371"/>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0" name="Line 4963"/>
                <p:cNvSpPr>
                  <a:spLocks noChangeShapeType="1"/>
                </p:cNvSpPr>
                <p:nvPr/>
              </p:nvSpPr>
              <p:spPr bwMode="auto">
                <a:xfrm>
                  <a:off x="2892" y="1379"/>
                  <a:ext cx="0" cy="7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1" name="Line 4964"/>
                <p:cNvSpPr>
                  <a:spLocks noChangeShapeType="1"/>
                </p:cNvSpPr>
                <p:nvPr/>
              </p:nvSpPr>
              <p:spPr bwMode="auto">
                <a:xfrm>
                  <a:off x="2889" y="1379"/>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2" name="Line 4965"/>
                <p:cNvSpPr>
                  <a:spLocks noChangeShapeType="1"/>
                </p:cNvSpPr>
                <p:nvPr/>
              </p:nvSpPr>
              <p:spPr bwMode="auto">
                <a:xfrm>
                  <a:off x="3160" y="1413"/>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3" name="Freeform 4966"/>
                <p:cNvSpPr>
                  <a:spLocks/>
                </p:cNvSpPr>
                <p:nvPr/>
              </p:nvSpPr>
              <p:spPr bwMode="auto">
                <a:xfrm>
                  <a:off x="3519" y="1360"/>
                  <a:ext cx="92" cy="11"/>
                </a:xfrm>
                <a:custGeom>
                  <a:avLst/>
                  <a:gdLst>
                    <a:gd name="T0" fmla="*/ 0 w 554"/>
                    <a:gd name="T1" fmla="*/ 67 h 67"/>
                    <a:gd name="T2" fmla="*/ 1 w 554"/>
                    <a:gd name="T3" fmla="*/ 38 h 67"/>
                    <a:gd name="T4" fmla="*/ 12 w 554"/>
                    <a:gd name="T5" fmla="*/ 27 h 67"/>
                    <a:gd name="T6" fmla="*/ 23 w 554"/>
                    <a:gd name="T7" fmla="*/ 25 h 67"/>
                    <a:gd name="T8" fmla="*/ 50 w 554"/>
                    <a:gd name="T9" fmla="*/ 18 h 67"/>
                    <a:gd name="T10" fmla="*/ 67 w 554"/>
                    <a:gd name="T11" fmla="*/ 20 h 67"/>
                    <a:gd name="T12" fmla="*/ 96 w 554"/>
                    <a:gd name="T13" fmla="*/ 23 h 67"/>
                    <a:gd name="T14" fmla="*/ 127 w 554"/>
                    <a:gd name="T15" fmla="*/ 26 h 67"/>
                    <a:gd name="T16" fmla="*/ 156 w 554"/>
                    <a:gd name="T17" fmla="*/ 28 h 67"/>
                    <a:gd name="T18" fmla="*/ 185 w 554"/>
                    <a:gd name="T19" fmla="*/ 32 h 67"/>
                    <a:gd name="T20" fmla="*/ 221 w 554"/>
                    <a:gd name="T21" fmla="*/ 33 h 67"/>
                    <a:gd name="T22" fmla="*/ 261 w 554"/>
                    <a:gd name="T23" fmla="*/ 37 h 67"/>
                    <a:gd name="T24" fmla="*/ 308 w 554"/>
                    <a:gd name="T25" fmla="*/ 38 h 67"/>
                    <a:gd name="T26" fmla="*/ 337 w 554"/>
                    <a:gd name="T27" fmla="*/ 34 h 67"/>
                    <a:gd name="T28" fmla="*/ 352 w 554"/>
                    <a:gd name="T29" fmla="*/ 38 h 67"/>
                    <a:gd name="T30" fmla="*/ 373 w 554"/>
                    <a:gd name="T31" fmla="*/ 36 h 67"/>
                    <a:gd name="T32" fmla="*/ 383 w 554"/>
                    <a:gd name="T33" fmla="*/ 36 h 67"/>
                    <a:gd name="T34" fmla="*/ 402 w 554"/>
                    <a:gd name="T35" fmla="*/ 41 h 67"/>
                    <a:gd name="T36" fmla="*/ 427 w 554"/>
                    <a:gd name="T37" fmla="*/ 42 h 67"/>
                    <a:gd name="T38" fmla="*/ 440 w 554"/>
                    <a:gd name="T39" fmla="*/ 39 h 67"/>
                    <a:gd name="T40" fmla="*/ 452 w 554"/>
                    <a:gd name="T41" fmla="*/ 39 h 67"/>
                    <a:gd name="T42" fmla="*/ 466 w 554"/>
                    <a:gd name="T43" fmla="*/ 37 h 67"/>
                    <a:gd name="T44" fmla="*/ 480 w 554"/>
                    <a:gd name="T45" fmla="*/ 33 h 67"/>
                    <a:gd name="T46" fmla="*/ 498 w 554"/>
                    <a:gd name="T47" fmla="*/ 23 h 67"/>
                    <a:gd name="T48" fmla="*/ 520 w 554"/>
                    <a:gd name="T49" fmla="*/ 19 h 67"/>
                    <a:gd name="T50" fmla="*/ 538 w 554"/>
                    <a:gd name="T51" fmla="*/ 19 h 67"/>
                    <a:gd name="T52" fmla="*/ 554 w 554"/>
                    <a:gd name="T5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4" h="67">
                      <a:moveTo>
                        <a:pt x="0" y="67"/>
                      </a:moveTo>
                      <a:lnTo>
                        <a:pt x="1" y="38"/>
                      </a:lnTo>
                      <a:lnTo>
                        <a:pt x="12" y="27"/>
                      </a:lnTo>
                      <a:lnTo>
                        <a:pt x="23" y="25"/>
                      </a:lnTo>
                      <a:lnTo>
                        <a:pt x="50" y="18"/>
                      </a:lnTo>
                      <a:lnTo>
                        <a:pt x="67" y="20"/>
                      </a:lnTo>
                      <a:lnTo>
                        <a:pt x="96" y="23"/>
                      </a:lnTo>
                      <a:lnTo>
                        <a:pt x="127" y="26"/>
                      </a:lnTo>
                      <a:lnTo>
                        <a:pt x="156" y="28"/>
                      </a:lnTo>
                      <a:lnTo>
                        <a:pt x="185" y="32"/>
                      </a:lnTo>
                      <a:lnTo>
                        <a:pt x="221" y="33"/>
                      </a:lnTo>
                      <a:lnTo>
                        <a:pt x="261" y="37"/>
                      </a:lnTo>
                      <a:lnTo>
                        <a:pt x="308" y="38"/>
                      </a:lnTo>
                      <a:lnTo>
                        <a:pt x="337" y="34"/>
                      </a:lnTo>
                      <a:lnTo>
                        <a:pt x="352" y="38"/>
                      </a:lnTo>
                      <a:lnTo>
                        <a:pt x="373" y="36"/>
                      </a:lnTo>
                      <a:lnTo>
                        <a:pt x="383" y="36"/>
                      </a:lnTo>
                      <a:lnTo>
                        <a:pt x="402" y="41"/>
                      </a:lnTo>
                      <a:lnTo>
                        <a:pt x="427" y="42"/>
                      </a:lnTo>
                      <a:lnTo>
                        <a:pt x="440" y="39"/>
                      </a:lnTo>
                      <a:lnTo>
                        <a:pt x="452" y="39"/>
                      </a:lnTo>
                      <a:lnTo>
                        <a:pt x="466" y="37"/>
                      </a:lnTo>
                      <a:lnTo>
                        <a:pt x="480" y="33"/>
                      </a:lnTo>
                      <a:lnTo>
                        <a:pt x="498" y="23"/>
                      </a:lnTo>
                      <a:lnTo>
                        <a:pt x="520" y="19"/>
                      </a:lnTo>
                      <a:lnTo>
                        <a:pt x="538" y="19"/>
                      </a:lnTo>
                      <a:lnTo>
                        <a:pt x="5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4" name="Freeform 4967"/>
                <p:cNvSpPr>
                  <a:spLocks/>
                </p:cNvSpPr>
                <p:nvPr/>
              </p:nvSpPr>
              <p:spPr bwMode="auto">
                <a:xfrm>
                  <a:off x="3514" y="1358"/>
                  <a:ext cx="95" cy="7"/>
                </a:xfrm>
                <a:custGeom>
                  <a:avLst/>
                  <a:gdLst>
                    <a:gd name="T0" fmla="*/ 0 w 570"/>
                    <a:gd name="T1" fmla="*/ 42 h 42"/>
                    <a:gd name="T2" fmla="*/ 16 w 570"/>
                    <a:gd name="T3" fmla="*/ 39 h 42"/>
                    <a:gd name="T4" fmla="*/ 35 w 570"/>
                    <a:gd name="T5" fmla="*/ 21 h 42"/>
                    <a:gd name="T6" fmla="*/ 50 w 570"/>
                    <a:gd name="T7" fmla="*/ 18 h 42"/>
                    <a:gd name="T8" fmla="*/ 80 w 570"/>
                    <a:gd name="T9" fmla="*/ 9 h 42"/>
                    <a:gd name="T10" fmla="*/ 101 w 570"/>
                    <a:gd name="T11" fmla="*/ 13 h 42"/>
                    <a:gd name="T12" fmla="*/ 131 w 570"/>
                    <a:gd name="T13" fmla="*/ 16 h 42"/>
                    <a:gd name="T14" fmla="*/ 162 w 570"/>
                    <a:gd name="T15" fmla="*/ 19 h 42"/>
                    <a:gd name="T16" fmla="*/ 190 w 570"/>
                    <a:gd name="T17" fmla="*/ 21 h 42"/>
                    <a:gd name="T18" fmla="*/ 218 w 570"/>
                    <a:gd name="T19" fmla="*/ 24 h 42"/>
                    <a:gd name="T20" fmla="*/ 255 w 570"/>
                    <a:gd name="T21" fmla="*/ 25 h 42"/>
                    <a:gd name="T22" fmla="*/ 294 w 570"/>
                    <a:gd name="T23" fmla="*/ 30 h 42"/>
                    <a:gd name="T24" fmla="*/ 337 w 570"/>
                    <a:gd name="T25" fmla="*/ 31 h 42"/>
                    <a:gd name="T26" fmla="*/ 371 w 570"/>
                    <a:gd name="T27" fmla="*/ 25 h 42"/>
                    <a:gd name="T28" fmla="*/ 386 w 570"/>
                    <a:gd name="T29" fmla="*/ 31 h 42"/>
                    <a:gd name="T30" fmla="*/ 402 w 570"/>
                    <a:gd name="T31" fmla="*/ 29 h 42"/>
                    <a:gd name="T32" fmla="*/ 417 w 570"/>
                    <a:gd name="T33" fmla="*/ 29 h 42"/>
                    <a:gd name="T34" fmla="*/ 438 w 570"/>
                    <a:gd name="T35" fmla="*/ 34 h 42"/>
                    <a:gd name="T36" fmla="*/ 457 w 570"/>
                    <a:gd name="T37" fmla="*/ 35 h 42"/>
                    <a:gd name="T38" fmla="*/ 467 w 570"/>
                    <a:gd name="T39" fmla="*/ 32 h 42"/>
                    <a:gd name="T40" fmla="*/ 482 w 570"/>
                    <a:gd name="T41" fmla="*/ 32 h 42"/>
                    <a:gd name="T42" fmla="*/ 493 w 570"/>
                    <a:gd name="T43" fmla="*/ 30 h 42"/>
                    <a:gd name="T44" fmla="*/ 505 w 570"/>
                    <a:gd name="T45" fmla="*/ 26 h 42"/>
                    <a:gd name="T46" fmla="*/ 524 w 570"/>
                    <a:gd name="T47" fmla="*/ 17 h 42"/>
                    <a:gd name="T48" fmla="*/ 549 w 570"/>
                    <a:gd name="T49" fmla="*/ 12 h 42"/>
                    <a:gd name="T50" fmla="*/ 560 w 570"/>
                    <a:gd name="T51" fmla="*/ 12 h 42"/>
                    <a:gd name="T52" fmla="*/ 570 w 570"/>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0" h="42">
                      <a:moveTo>
                        <a:pt x="0" y="42"/>
                      </a:moveTo>
                      <a:lnTo>
                        <a:pt x="16" y="39"/>
                      </a:lnTo>
                      <a:lnTo>
                        <a:pt x="35" y="21"/>
                      </a:lnTo>
                      <a:lnTo>
                        <a:pt x="50" y="18"/>
                      </a:lnTo>
                      <a:lnTo>
                        <a:pt x="80" y="9"/>
                      </a:lnTo>
                      <a:lnTo>
                        <a:pt x="101" y="13"/>
                      </a:lnTo>
                      <a:lnTo>
                        <a:pt x="131" y="16"/>
                      </a:lnTo>
                      <a:lnTo>
                        <a:pt x="162" y="19"/>
                      </a:lnTo>
                      <a:lnTo>
                        <a:pt x="190" y="21"/>
                      </a:lnTo>
                      <a:lnTo>
                        <a:pt x="218" y="24"/>
                      </a:lnTo>
                      <a:lnTo>
                        <a:pt x="255" y="25"/>
                      </a:lnTo>
                      <a:lnTo>
                        <a:pt x="294" y="30"/>
                      </a:lnTo>
                      <a:lnTo>
                        <a:pt x="337" y="31"/>
                      </a:lnTo>
                      <a:lnTo>
                        <a:pt x="371" y="25"/>
                      </a:lnTo>
                      <a:lnTo>
                        <a:pt x="386" y="31"/>
                      </a:lnTo>
                      <a:lnTo>
                        <a:pt x="402" y="29"/>
                      </a:lnTo>
                      <a:lnTo>
                        <a:pt x="417" y="29"/>
                      </a:lnTo>
                      <a:lnTo>
                        <a:pt x="438" y="34"/>
                      </a:lnTo>
                      <a:lnTo>
                        <a:pt x="457" y="35"/>
                      </a:lnTo>
                      <a:lnTo>
                        <a:pt x="467" y="32"/>
                      </a:lnTo>
                      <a:lnTo>
                        <a:pt x="482" y="32"/>
                      </a:lnTo>
                      <a:lnTo>
                        <a:pt x="493" y="30"/>
                      </a:lnTo>
                      <a:lnTo>
                        <a:pt x="505" y="26"/>
                      </a:lnTo>
                      <a:lnTo>
                        <a:pt x="524" y="17"/>
                      </a:lnTo>
                      <a:lnTo>
                        <a:pt x="549" y="12"/>
                      </a:lnTo>
                      <a:lnTo>
                        <a:pt x="560" y="12"/>
                      </a:lnTo>
                      <a:lnTo>
                        <a:pt x="57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5" name="Freeform 4968"/>
                <p:cNvSpPr>
                  <a:spLocks/>
                </p:cNvSpPr>
                <p:nvPr/>
              </p:nvSpPr>
              <p:spPr bwMode="auto">
                <a:xfrm>
                  <a:off x="3509" y="1368"/>
                  <a:ext cx="2" cy="3"/>
                </a:xfrm>
                <a:custGeom>
                  <a:avLst/>
                  <a:gdLst>
                    <a:gd name="T0" fmla="*/ 12 w 12"/>
                    <a:gd name="T1" fmla="*/ 23 h 23"/>
                    <a:gd name="T2" fmla="*/ 11 w 12"/>
                    <a:gd name="T3" fmla="*/ 4 h 23"/>
                    <a:gd name="T4" fmla="*/ 0 w 12"/>
                    <a:gd name="T5" fmla="*/ 0 h 23"/>
                  </a:gdLst>
                  <a:ahLst/>
                  <a:cxnLst>
                    <a:cxn ang="0">
                      <a:pos x="T0" y="T1"/>
                    </a:cxn>
                    <a:cxn ang="0">
                      <a:pos x="T2" y="T3"/>
                    </a:cxn>
                    <a:cxn ang="0">
                      <a:pos x="T4" y="T5"/>
                    </a:cxn>
                  </a:cxnLst>
                  <a:rect l="0" t="0" r="r" b="b"/>
                  <a:pathLst>
                    <a:path w="12" h="23">
                      <a:moveTo>
                        <a:pt x="12" y="23"/>
                      </a:moveTo>
                      <a:lnTo>
                        <a:pt x="11" y="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6" name="Freeform 4969"/>
                <p:cNvSpPr>
                  <a:spLocks/>
                </p:cNvSpPr>
                <p:nvPr/>
              </p:nvSpPr>
              <p:spPr bwMode="auto">
                <a:xfrm>
                  <a:off x="3449" y="1216"/>
                  <a:ext cx="117" cy="152"/>
                </a:xfrm>
                <a:custGeom>
                  <a:avLst/>
                  <a:gdLst>
                    <a:gd name="T0" fmla="*/ 360 w 701"/>
                    <a:gd name="T1" fmla="*/ 910 h 910"/>
                    <a:gd name="T2" fmla="*/ 356 w 701"/>
                    <a:gd name="T3" fmla="*/ 906 h 910"/>
                    <a:gd name="T4" fmla="*/ 349 w 701"/>
                    <a:gd name="T5" fmla="*/ 902 h 910"/>
                    <a:gd name="T6" fmla="*/ 342 w 701"/>
                    <a:gd name="T7" fmla="*/ 902 h 910"/>
                    <a:gd name="T8" fmla="*/ 331 w 701"/>
                    <a:gd name="T9" fmla="*/ 900 h 910"/>
                    <a:gd name="T10" fmla="*/ 319 w 701"/>
                    <a:gd name="T11" fmla="*/ 898 h 910"/>
                    <a:gd name="T12" fmla="*/ 313 w 701"/>
                    <a:gd name="T13" fmla="*/ 888 h 910"/>
                    <a:gd name="T14" fmla="*/ 301 w 701"/>
                    <a:gd name="T15" fmla="*/ 857 h 910"/>
                    <a:gd name="T16" fmla="*/ 292 w 701"/>
                    <a:gd name="T17" fmla="*/ 815 h 910"/>
                    <a:gd name="T18" fmla="*/ 266 w 701"/>
                    <a:gd name="T19" fmla="*/ 768 h 910"/>
                    <a:gd name="T20" fmla="*/ 244 w 701"/>
                    <a:gd name="T21" fmla="*/ 724 h 910"/>
                    <a:gd name="T22" fmla="*/ 218 w 701"/>
                    <a:gd name="T23" fmla="*/ 676 h 910"/>
                    <a:gd name="T24" fmla="*/ 201 w 701"/>
                    <a:gd name="T25" fmla="*/ 637 h 910"/>
                    <a:gd name="T26" fmla="*/ 202 w 701"/>
                    <a:gd name="T27" fmla="*/ 601 h 910"/>
                    <a:gd name="T28" fmla="*/ 210 w 701"/>
                    <a:gd name="T29" fmla="*/ 549 h 910"/>
                    <a:gd name="T30" fmla="*/ 185 w 701"/>
                    <a:gd name="T31" fmla="*/ 530 h 910"/>
                    <a:gd name="T32" fmla="*/ 160 w 701"/>
                    <a:gd name="T33" fmla="*/ 493 h 910"/>
                    <a:gd name="T34" fmla="*/ 143 w 701"/>
                    <a:gd name="T35" fmla="*/ 460 h 910"/>
                    <a:gd name="T36" fmla="*/ 132 w 701"/>
                    <a:gd name="T37" fmla="*/ 429 h 910"/>
                    <a:gd name="T38" fmla="*/ 122 w 701"/>
                    <a:gd name="T39" fmla="*/ 400 h 910"/>
                    <a:gd name="T40" fmla="*/ 107 w 701"/>
                    <a:gd name="T41" fmla="*/ 370 h 910"/>
                    <a:gd name="T42" fmla="*/ 92 w 701"/>
                    <a:gd name="T43" fmla="*/ 346 h 910"/>
                    <a:gd name="T44" fmla="*/ 74 w 701"/>
                    <a:gd name="T45" fmla="*/ 325 h 910"/>
                    <a:gd name="T46" fmla="*/ 55 w 701"/>
                    <a:gd name="T47" fmla="*/ 299 h 910"/>
                    <a:gd name="T48" fmla="*/ 34 w 701"/>
                    <a:gd name="T49" fmla="*/ 267 h 910"/>
                    <a:gd name="T50" fmla="*/ 8 w 701"/>
                    <a:gd name="T51" fmla="*/ 224 h 910"/>
                    <a:gd name="T52" fmla="*/ 0 w 701"/>
                    <a:gd name="T53" fmla="*/ 193 h 910"/>
                    <a:gd name="T54" fmla="*/ 37 w 701"/>
                    <a:gd name="T55" fmla="*/ 160 h 910"/>
                    <a:gd name="T56" fmla="*/ 281 w 701"/>
                    <a:gd name="T57" fmla="*/ 181 h 910"/>
                    <a:gd name="T58" fmla="*/ 315 w 701"/>
                    <a:gd name="T59" fmla="*/ 156 h 910"/>
                    <a:gd name="T60" fmla="*/ 374 w 701"/>
                    <a:gd name="T61" fmla="*/ 121 h 910"/>
                    <a:gd name="T62" fmla="*/ 423 w 701"/>
                    <a:gd name="T63" fmla="*/ 99 h 910"/>
                    <a:gd name="T64" fmla="*/ 479 w 701"/>
                    <a:gd name="T65" fmla="*/ 73 h 910"/>
                    <a:gd name="T66" fmla="*/ 515 w 701"/>
                    <a:gd name="T67" fmla="*/ 55 h 910"/>
                    <a:gd name="T68" fmla="*/ 542 w 701"/>
                    <a:gd name="T69" fmla="*/ 43 h 910"/>
                    <a:gd name="T70" fmla="*/ 589 w 701"/>
                    <a:gd name="T71" fmla="*/ 41 h 910"/>
                    <a:gd name="T72" fmla="*/ 644 w 701"/>
                    <a:gd name="T73" fmla="*/ 38 h 910"/>
                    <a:gd name="T74" fmla="*/ 681 w 701"/>
                    <a:gd name="T75" fmla="*/ 24 h 910"/>
                    <a:gd name="T76" fmla="*/ 701 w 701"/>
                    <a:gd name="T77" fmla="*/ 0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01" h="910">
                      <a:moveTo>
                        <a:pt x="360" y="910"/>
                      </a:moveTo>
                      <a:lnTo>
                        <a:pt x="356" y="906"/>
                      </a:lnTo>
                      <a:lnTo>
                        <a:pt x="349" y="902"/>
                      </a:lnTo>
                      <a:lnTo>
                        <a:pt x="342" y="902"/>
                      </a:lnTo>
                      <a:lnTo>
                        <a:pt x="331" y="900"/>
                      </a:lnTo>
                      <a:lnTo>
                        <a:pt x="319" y="898"/>
                      </a:lnTo>
                      <a:lnTo>
                        <a:pt x="313" y="888"/>
                      </a:lnTo>
                      <a:lnTo>
                        <a:pt x="301" y="857"/>
                      </a:lnTo>
                      <a:lnTo>
                        <a:pt x="292" y="815"/>
                      </a:lnTo>
                      <a:lnTo>
                        <a:pt x="266" y="768"/>
                      </a:lnTo>
                      <a:lnTo>
                        <a:pt x="244" y="724"/>
                      </a:lnTo>
                      <a:lnTo>
                        <a:pt x="218" y="676"/>
                      </a:lnTo>
                      <a:lnTo>
                        <a:pt x="201" y="637"/>
                      </a:lnTo>
                      <a:lnTo>
                        <a:pt x="202" y="601"/>
                      </a:lnTo>
                      <a:lnTo>
                        <a:pt x="210" y="549"/>
                      </a:lnTo>
                      <a:lnTo>
                        <a:pt x="185" y="530"/>
                      </a:lnTo>
                      <a:lnTo>
                        <a:pt x="160" y="493"/>
                      </a:lnTo>
                      <a:lnTo>
                        <a:pt x="143" y="460"/>
                      </a:lnTo>
                      <a:lnTo>
                        <a:pt x="132" y="429"/>
                      </a:lnTo>
                      <a:lnTo>
                        <a:pt x="122" y="400"/>
                      </a:lnTo>
                      <a:lnTo>
                        <a:pt x="107" y="370"/>
                      </a:lnTo>
                      <a:lnTo>
                        <a:pt x="92" y="346"/>
                      </a:lnTo>
                      <a:lnTo>
                        <a:pt x="74" y="325"/>
                      </a:lnTo>
                      <a:lnTo>
                        <a:pt x="55" y="299"/>
                      </a:lnTo>
                      <a:lnTo>
                        <a:pt x="34" y="267"/>
                      </a:lnTo>
                      <a:lnTo>
                        <a:pt x="8" y="224"/>
                      </a:lnTo>
                      <a:lnTo>
                        <a:pt x="0" y="193"/>
                      </a:lnTo>
                      <a:lnTo>
                        <a:pt x="37" y="160"/>
                      </a:lnTo>
                      <a:lnTo>
                        <a:pt x="281" y="181"/>
                      </a:lnTo>
                      <a:lnTo>
                        <a:pt x="315" y="156"/>
                      </a:lnTo>
                      <a:lnTo>
                        <a:pt x="374" y="121"/>
                      </a:lnTo>
                      <a:lnTo>
                        <a:pt x="423" y="99"/>
                      </a:lnTo>
                      <a:lnTo>
                        <a:pt x="479" y="73"/>
                      </a:lnTo>
                      <a:lnTo>
                        <a:pt x="515" y="55"/>
                      </a:lnTo>
                      <a:lnTo>
                        <a:pt x="542" y="43"/>
                      </a:lnTo>
                      <a:lnTo>
                        <a:pt x="589" y="41"/>
                      </a:lnTo>
                      <a:lnTo>
                        <a:pt x="644" y="38"/>
                      </a:lnTo>
                      <a:lnTo>
                        <a:pt x="681" y="24"/>
                      </a:lnTo>
                      <a:lnTo>
                        <a:pt x="70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7" name="Freeform 4970"/>
                <p:cNvSpPr>
                  <a:spLocks/>
                </p:cNvSpPr>
                <p:nvPr/>
              </p:nvSpPr>
              <p:spPr bwMode="auto">
                <a:xfrm>
                  <a:off x="3453" y="1218"/>
                  <a:ext cx="115" cy="147"/>
                </a:xfrm>
                <a:custGeom>
                  <a:avLst/>
                  <a:gdLst>
                    <a:gd name="T0" fmla="*/ 365 w 693"/>
                    <a:gd name="T1" fmla="*/ 879 h 879"/>
                    <a:gd name="T2" fmla="*/ 347 w 693"/>
                    <a:gd name="T3" fmla="*/ 876 h 879"/>
                    <a:gd name="T4" fmla="*/ 345 w 693"/>
                    <a:gd name="T5" fmla="*/ 875 h 879"/>
                    <a:gd name="T6" fmla="*/ 332 w 693"/>
                    <a:gd name="T7" fmla="*/ 866 h 879"/>
                    <a:gd name="T8" fmla="*/ 320 w 693"/>
                    <a:gd name="T9" fmla="*/ 866 h 879"/>
                    <a:gd name="T10" fmla="*/ 311 w 693"/>
                    <a:gd name="T11" fmla="*/ 863 h 879"/>
                    <a:gd name="T12" fmla="*/ 306 w 693"/>
                    <a:gd name="T13" fmla="*/ 859 h 879"/>
                    <a:gd name="T14" fmla="*/ 299 w 693"/>
                    <a:gd name="T15" fmla="*/ 837 h 879"/>
                    <a:gd name="T16" fmla="*/ 288 w 693"/>
                    <a:gd name="T17" fmla="*/ 791 h 879"/>
                    <a:gd name="T18" fmla="*/ 260 w 693"/>
                    <a:gd name="T19" fmla="*/ 742 h 879"/>
                    <a:gd name="T20" fmla="*/ 239 w 693"/>
                    <a:gd name="T21" fmla="*/ 699 h 879"/>
                    <a:gd name="T22" fmla="*/ 214 w 693"/>
                    <a:gd name="T23" fmla="*/ 652 h 879"/>
                    <a:gd name="T24" fmla="*/ 198 w 693"/>
                    <a:gd name="T25" fmla="*/ 617 h 879"/>
                    <a:gd name="T26" fmla="*/ 199 w 693"/>
                    <a:gd name="T27" fmla="*/ 587 h 879"/>
                    <a:gd name="T28" fmla="*/ 208 w 693"/>
                    <a:gd name="T29" fmla="*/ 526 h 879"/>
                    <a:gd name="T30" fmla="*/ 176 w 693"/>
                    <a:gd name="T31" fmla="*/ 500 h 879"/>
                    <a:gd name="T32" fmla="*/ 155 w 693"/>
                    <a:gd name="T33" fmla="*/ 467 h 879"/>
                    <a:gd name="T34" fmla="*/ 138 w 693"/>
                    <a:gd name="T35" fmla="*/ 436 h 879"/>
                    <a:gd name="T36" fmla="*/ 128 w 693"/>
                    <a:gd name="T37" fmla="*/ 407 h 879"/>
                    <a:gd name="T38" fmla="*/ 119 w 693"/>
                    <a:gd name="T39" fmla="*/ 376 h 879"/>
                    <a:gd name="T40" fmla="*/ 101 w 693"/>
                    <a:gd name="T41" fmla="*/ 344 h 879"/>
                    <a:gd name="T42" fmla="*/ 85 w 693"/>
                    <a:gd name="T43" fmla="*/ 318 h 879"/>
                    <a:gd name="T44" fmla="*/ 66 w 693"/>
                    <a:gd name="T45" fmla="*/ 298 h 879"/>
                    <a:gd name="T46" fmla="*/ 48 w 693"/>
                    <a:gd name="T47" fmla="*/ 272 h 879"/>
                    <a:gd name="T48" fmla="*/ 28 w 693"/>
                    <a:gd name="T49" fmla="*/ 241 h 879"/>
                    <a:gd name="T50" fmla="*/ 5 w 693"/>
                    <a:gd name="T51" fmla="*/ 201 h 879"/>
                    <a:gd name="T52" fmla="*/ 0 w 693"/>
                    <a:gd name="T53" fmla="*/ 186 h 879"/>
                    <a:gd name="T54" fmla="*/ 20 w 693"/>
                    <a:gd name="T55" fmla="*/ 168 h 879"/>
                    <a:gd name="T56" fmla="*/ 263 w 693"/>
                    <a:gd name="T57" fmla="*/ 189 h 879"/>
                    <a:gd name="T58" fmla="*/ 303 w 693"/>
                    <a:gd name="T59" fmla="*/ 159 h 879"/>
                    <a:gd name="T60" fmla="*/ 359 w 693"/>
                    <a:gd name="T61" fmla="*/ 125 h 879"/>
                    <a:gd name="T62" fmla="*/ 407 w 693"/>
                    <a:gd name="T63" fmla="*/ 105 h 879"/>
                    <a:gd name="T64" fmla="*/ 465 w 693"/>
                    <a:gd name="T65" fmla="*/ 77 h 879"/>
                    <a:gd name="T66" fmla="*/ 500 w 693"/>
                    <a:gd name="T67" fmla="*/ 59 h 879"/>
                    <a:gd name="T68" fmla="*/ 522 w 693"/>
                    <a:gd name="T69" fmla="*/ 49 h 879"/>
                    <a:gd name="T70" fmla="*/ 566 w 693"/>
                    <a:gd name="T71" fmla="*/ 47 h 879"/>
                    <a:gd name="T72" fmla="*/ 625 w 693"/>
                    <a:gd name="T73" fmla="*/ 44 h 879"/>
                    <a:gd name="T74" fmla="*/ 668 w 693"/>
                    <a:gd name="T75" fmla="*/ 27 h 879"/>
                    <a:gd name="T76" fmla="*/ 693 w 693"/>
                    <a:gd name="T77" fmla="*/ 0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3" h="879">
                      <a:moveTo>
                        <a:pt x="365" y="879"/>
                      </a:moveTo>
                      <a:lnTo>
                        <a:pt x="347" y="876"/>
                      </a:lnTo>
                      <a:lnTo>
                        <a:pt x="345" y="875"/>
                      </a:lnTo>
                      <a:lnTo>
                        <a:pt x="332" y="866"/>
                      </a:lnTo>
                      <a:lnTo>
                        <a:pt x="320" y="866"/>
                      </a:lnTo>
                      <a:lnTo>
                        <a:pt x="311" y="863"/>
                      </a:lnTo>
                      <a:lnTo>
                        <a:pt x="306" y="859"/>
                      </a:lnTo>
                      <a:lnTo>
                        <a:pt x="299" y="837"/>
                      </a:lnTo>
                      <a:lnTo>
                        <a:pt x="288" y="791"/>
                      </a:lnTo>
                      <a:lnTo>
                        <a:pt x="260" y="742"/>
                      </a:lnTo>
                      <a:lnTo>
                        <a:pt x="239" y="699"/>
                      </a:lnTo>
                      <a:lnTo>
                        <a:pt x="214" y="652"/>
                      </a:lnTo>
                      <a:lnTo>
                        <a:pt x="198" y="617"/>
                      </a:lnTo>
                      <a:lnTo>
                        <a:pt x="199" y="587"/>
                      </a:lnTo>
                      <a:lnTo>
                        <a:pt x="208" y="526"/>
                      </a:lnTo>
                      <a:lnTo>
                        <a:pt x="176" y="500"/>
                      </a:lnTo>
                      <a:lnTo>
                        <a:pt x="155" y="467"/>
                      </a:lnTo>
                      <a:lnTo>
                        <a:pt x="138" y="436"/>
                      </a:lnTo>
                      <a:lnTo>
                        <a:pt x="128" y="407"/>
                      </a:lnTo>
                      <a:lnTo>
                        <a:pt x="119" y="376"/>
                      </a:lnTo>
                      <a:lnTo>
                        <a:pt x="101" y="344"/>
                      </a:lnTo>
                      <a:lnTo>
                        <a:pt x="85" y="318"/>
                      </a:lnTo>
                      <a:lnTo>
                        <a:pt x="66" y="298"/>
                      </a:lnTo>
                      <a:lnTo>
                        <a:pt x="48" y="272"/>
                      </a:lnTo>
                      <a:lnTo>
                        <a:pt x="28" y="241"/>
                      </a:lnTo>
                      <a:lnTo>
                        <a:pt x="5" y="201"/>
                      </a:lnTo>
                      <a:lnTo>
                        <a:pt x="0" y="186"/>
                      </a:lnTo>
                      <a:lnTo>
                        <a:pt x="20" y="168"/>
                      </a:lnTo>
                      <a:lnTo>
                        <a:pt x="263" y="189"/>
                      </a:lnTo>
                      <a:lnTo>
                        <a:pt x="303" y="159"/>
                      </a:lnTo>
                      <a:lnTo>
                        <a:pt x="359" y="125"/>
                      </a:lnTo>
                      <a:lnTo>
                        <a:pt x="407" y="105"/>
                      </a:lnTo>
                      <a:lnTo>
                        <a:pt x="465" y="77"/>
                      </a:lnTo>
                      <a:lnTo>
                        <a:pt x="500" y="59"/>
                      </a:lnTo>
                      <a:lnTo>
                        <a:pt x="522" y="49"/>
                      </a:lnTo>
                      <a:lnTo>
                        <a:pt x="566" y="47"/>
                      </a:lnTo>
                      <a:lnTo>
                        <a:pt x="625" y="44"/>
                      </a:lnTo>
                      <a:lnTo>
                        <a:pt x="668" y="27"/>
                      </a:lnTo>
                      <a:lnTo>
                        <a:pt x="69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8" name="Line 4971"/>
                <p:cNvSpPr>
                  <a:spLocks noChangeShapeType="1"/>
                </p:cNvSpPr>
                <p:nvPr/>
              </p:nvSpPr>
              <p:spPr bwMode="auto">
                <a:xfrm>
                  <a:off x="3609" y="1358"/>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9" name="Freeform 4972"/>
                <p:cNvSpPr>
                  <a:spLocks/>
                </p:cNvSpPr>
                <p:nvPr/>
              </p:nvSpPr>
              <p:spPr bwMode="auto">
                <a:xfrm>
                  <a:off x="2899" y="1363"/>
                  <a:ext cx="4" cy="2"/>
                </a:xfrm>
                <a:custGeom>
                  <a:avLst/>
                  <a:gdLst>
                    <a:gd name="T0" fmla="*/ 13 w 19"/>
                    <a:gd name="T1" fmla="*/ 0 h 12"/>
                    <a:gd name="T2" fmla="*/ 12 w 19"/>
                    <a:gd name="T3" fmla="*/ 4 h 12"/>
                    <a:gd name="T4" fmla="*/ 9 w 19"/>
                    <a:gd name="T5" fmla="*/ 8 h 12"/>
                    <a:gd name="T6" fmla="*/ 7 w 19"/>
                    <a:gd name="T7" fmla="*/ 10 h 12"/>
                    <a:gd name="T8" fmla="*/ 0 w 19"/>
                    <a:gd name="T9" fmla="*/ 11 h 12"/>
                    <a:gd name="T10" fmla="*/ 13 w 19"/>
                    <a:gd name="T11" fmla="*/ 12 h 12"/>
                    <a:gd name="T12" fmla="*/ 16 w 19"/>
                    <a:gd name="T13" fmla="*/ 7 h 12"/>
                    <a:gd name="T14" fmla="*/ 19 w 19"/>
                    <a:gd name="T15" fmla="*/ 1 h 12"/>
                    <a:gd name="T16" fmla="*/ 13 w 1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13" y="0"/>
                      </a:moveTo>
                      <a:lnTo>
                        <a:pt x="12" y="4"/>
                      </a:lnTo>
                      <a:lnTo>
                        <a:pt x="9" y="8"/>
                      </a:lnTo>
                      <a:lnTo>
                        <a:pt x="7" y="10"/>
                      </a:lnTo>
                      <a:lnTo>
                        <a:pt x="0" y="11"/>
                      </a:lnTo>
                      <a:lnTo>
                        <a:pt x="13" y="12"/>
                      </a:lnTo>
                      <a:lnTo>
                        <a:pt x="16" y="7"/>
                      </a:lnTo>
                      <a:lnTo>
                        <a:pt x="19"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0" name="Freeform 4973"/>
                <p:cNvSpPr>
                  <a:spLocks/>
                </p:cNvSpPr>
                <p:nvPr/>
              </p:nvSpPr>
              <p:spPr bwMode="auto">
                <a:xfrm>
                  <a:off x="2900" y="1359"/>
                  <a:ext cx="2" cy="2"/>
                </a:xfrm>
                <a:custGeom>
                  <a:avLst/>
                  <a:gdLst>
                    <a:gd name="T0" fmla="*/ 11 w 17"/>
                    <a:gd name="T1" fmla="*/ 0 h 11"/>
                    <a:gd name="T2" fmla="*/ 0 w 17"/>
                    <a:gd name="T3" fmla="*/ 2 h 11"/>
                    <a:gd name="T4" fmla="*/ 2 w 17"/>
                    <a:gd name="T5" fmla="*/ 2 h 11"/>
                    <a:gd name="T6" fmla="*/ 7 w 17"/>
                    <a:gd name="T7" fmla="*/ 5 h 11"/>
                    <a:gd name="T8" fmla="*/ 9 w 17"/>
                    <a:gd name="T9" fmla="*/ 6 h 11"/>
                    <a:gd name="T10" fmla="*/ 12 w 17"/>
                    <a:gd name="T11" fmla="*/ 11 h 11"/>
                    <a:gd name="T12" fmla="*/ 17 w 17"/>
                    <a:gd name="T13" fmla="*/ 10 h 11"/>
                    <a:gd name="T14" fmla="*/ 17 w 17"/>
                    <a:gd name="T15" fmla="*/ 10 h 11"/>
                    <a:gd name="T16" fmla="*/ 14 w 17"/>
                    <a:gd name="T17" fmla="*/ 5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2"/>
                      </a:lnTo>
                      <a:lnTo>
                        <a:pt x="2" y="2"/>
                      </a:lnTo>
                      <a:lnTo>
                        <a:pt x="7" y="5"/>
                      </a:lnTo>
                      <a:lnTo>
                        <a:pt x="9" y="6"/>
                      </a:lnTo>
                      <a:lnTo>
                        <a:pt x="12" y="11"/>
                      </a:lnTo>
                      <a:lnTo>
                        <a:pt x="17" y="10"/>
                      </a:lnTo>
                      <a:lnTo>
                        <a:pt x="17" y="10"/>
                      </a:lnTo>
                      <a:lnTo>
                        <a:pt x="14"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1" name="Freeform 4974"/>
                <p:cNvSpPr>
                  <a:spLocks/>
                </p:cNvSpPr>
                <p:nvPr/>
              </p:nvSpPr>
              <p:spPr bwMode="auto">
                <a:xfrm>
                  <a:off x="2896" y="1359"/>
                  <a:ext cx="5" cy="7"/>
                </a:xfrm>
                <a:custGeom>
                  <a:avLst/>
                  <a:gdLst>
                    <a:gd name="T0" fmla="*/ 20 w 32"/>
                    <a:gd name="T1" fmla="*/ 0 h 45"/>
                    <a:gd name="T2" fmla="*/ 15 w 32"/>
                    <a:gd name="T3" fmla="*/ 1 h 45"/>
                    <a:gd name="T4" fmla="*/ 10 w 32"/>
                    <a:gd name="T5" fmla="*/ 3 h 45"/>
                    <a:gd name="T6" fmla="*/ 5 w 32"/>
                    <a:gd name="T7" fmla="*/ 7 h 45"/>
                    <a:gd name="T8" fmla="*/ 5 w 32"/>
                    <a:gd name="T9" fmla="*/ 7 h 45"/>
                    <a:gd name="T10" fmla="*/ 2 w 32"/>
                    <a:gd name="T11" fmla="*/ 11 h 45"/>
                    <a:gd name="T12" fmla="*/ 0 w 32"/>
                    <a:gd name="T13" fmla="*/ 16 h 45"/>
                    <a:gd name="T14" fmla="*/ 0 w 32"/>
                    <a:gd name="T15" fmla="*/ 23 h 45"/>
                    <a:gd name="T16" fmla="*/ 0 w 32"/>
                    <a:gd name="T17" fmla="*/ 28 h 45"/>
                    <a:gd name="T18" fmla="*/ 2 w 32"/>
                    <a:gd name="T19" fmla="*/ 33 h 45"/>
                    <a:gd name="T20" fmla="*/ 5 w 32"/>
                    <a:gd name="T21" fmla="*/ 39 h 45"/>
                    <a:gd name="T22" fmla="*/ 5 w 32"/>
                    <a:gd name="T23" fmla="*/ 39 h 45"/>
                    <a:gd name="T24" fmla="*/ 8 w 32"/>
                    <a:gd name="T25" fmla="*/ 43 h 45"/>
                    <a:gd name="T26" fmla="*/ 14 w 32"/>
                    <a:gd name="T27" fmla="*/ 44 h 45"/>
                    <a:gd name="T28" fmla="*/ 20 w 32"/>
                    <a:gd name="T29" fmla="*/ 45 h 45"/>
                    <a:gd name="T30" fmla="*/ 21 w 32"/>
                    <a:gd name="T31" fmla="*/ 45 h 45"/>
                    <a:gd name="T32" fmla="*/ 27 w 32"/>
                    <a:gd name="T33" fmla="*/ 44 h 45"/>
                    <a:gd name="T34" fmla="*/ 31 w 32"/>
                    <a:gd name="T35" fmla="*/ 42 h 45"/>
                    <a:gd name="T36" fmla="*/ 32 w 32"/>
                    <a:gd name="T37" fmla="*/ 41 h 45"/>
                    <a:gd name="T38" fmla="*/ 19 w 32"/>
                    <a:gd name="T39" fmla="*/ 40 h 45"/>
                    <a:gd name="T40" fmla="*/ 14 w 32"/>
                    <a:gd name="T41" fmla="*/ 39 h 45"/>
                    <a:gd name="T42" fmla="*/ 10 w 32"/>
                    <a:gd name="T43" fmla="*/ 35 h 45"/>
                    <a:gd name="T44" fmla="*/ 8 w 32"/>
                    <a:gd name="T45" fmla="*/ 34 h 45"/>
                    <a:gd name="T46" fmla="*/ 6 w 32"/>
                    <a:gd name="T47" fmla="*/ 29 h 45"/>
                    <a:gd name="T48" fmla="*/ 5 w 32"/>
                    <a:gd name="T49" fmla="*/ 23 h 45"/>
                    <a:gd name="T50" fmla="*/ 6 w 32"/>
                    <a:gd name="T51" fmla="*/ 20 h 45"/>
                    <a:gd name="T52" fmla="*/ 7 w 32"/>
                    <a:gd name="T53" fmla="*/ 15 h 45"/>
                    <a:gd name="T54" fmla="*/ 10 w 32"/>
                    <a:gd name="T55" fmla="*/ 10 h 45"/>
                    <a:gd name="T56" fmla="*/ 10 w 32"/>
                    <a:gd name="T57" fmla="*/ 10 h 45"/>
                    <a:gd name="T58" fmla="*/ 14 w 32"/>
                    <a:gd name="T59" fmla="*/ 7 h 45"/>
                    <a:gd name="T60" fmla="*/ 20 w 32"/>
                    <a:gd name="T61" fmla="*/ 5 h 45"/>
                    <a:gd name="T62" fmla="*/ 31 w 32"/>
                    <a:gd name="T63" fmla="*/ 3 h 45"/>
                    <a:gd name="T64" fmla="*/ 26 w 32"/>
                    <a:gd name="T65" fmla="*/ 1 h 45"/>
                    <a:gd name="T66" fmla="*/ 20 w 32"/>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5">
                      <a:moveTo>
                        <a:pt x="20" y="0"/>
                      </a:moveTo>
                      <a:lnTo>
                        <a:pt x="15" y="1"/>
                      </a:lnTo>
                      <a:lnTo>
                        <a:pt x="10" y="3"/>
                      </a:lnTo>
                      <a:lnTo>
                        <a:pt x="5" y="7"/>
                      </a:lnTo>
                      <a:lnTo>
                        <a:pt x="5" y="7"/>
                      </a:lnTo>
                      <a:lnTo>
                        <a:pt x="2" y="11"/>
                      </a:lnTo>
                      <a:lnTo>
                        <a:pt x="0" y="16"/>
                      </a:lnTo>
                      <a:lnTo>
                        <a:pt x="0" y="23"/>
                      </a:lnTo>
                      <a:lnTo>
                        <a:pt x="0" y="28"/>
                      </a:lnTo>
                      <a:lnTo>
                        <a:pt x="2" y="33"/>
                      </a:lnTo>
                      <a:lnTo>
                        <a:pt x="5" y="39"/>
                      </a:lnTo>
                      <a:lnTo>
                        <a:pt x="5" y="39"/>
                      </a:lnTo>
                      <a:lnTo>
                        <a:pt x="8" y="43"/>
                      </a:lnTo>
                      <a:lnTo>
                        <a:pt x="14" y="44"/>
                      </a:lnTo>
                      <a:lnTo>
                        <a:pt x="20" y="45"/>
                      </a:lnTo>
                      <a:lnTo>
                        <a:pt x="21" y="45"/>
                      </a:lnTo>
                      <a:lnTo>
                        <a:pt x="27" y="44"/>
                      </a:lnTo>
                      <a:lnTo>
                        <a:pt x="31" y="42"/>
                      </a:lnTo>
                      <a:lnTo>
                        <a:pt x="32" y="41"/>
                      </a:lnTo>
                      <a:lnTo>
                        <a:pt x="19" y="40"/>
                      </a:lnTo>
                      <a:lnTo>
                        <a:pt x="14" y="39"/>
                      </a:lnTo>
                      <a:lnTo>
                        <a:pt x="10" y="35"/>
                      </a:lnTo>
                      <a:lnTo>
                        <a:pt x="8" y="34"/>
                      </a:lnTo>
                      <a:lnTo>
                        <a:pt x="6" y="29"/>
                      </a:lnTo>
                      <a:lnTo>
                        <a:pt x="5" y="23"/>
                      </a:lnTo>
                      <a:lnTo>
                        <a:pt x="6" y="20"/>
                      </a:lnTo>
                      <a:lnTo>
                        <a:pt x="7" y="15"/>
                      </a:lnTo>
                      <a:lnTo>
                        <a:pt x="10" y="10"/>
                      </a:lnTo>
                      <a:lnTo>
                        <a:pt x="10" y="10"/>
                      </a:lnTo>
                      <a:lnTo>
                        <a:pt x="14" y="7"/>
                      </a:lnTo>
                      <a:lnTo>
                        <a:pt x="20" y="5"/>
                      </a:lnTo>
                      <a:lnTo>
                        <a:pt x="31"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2" name="Freeform 4975"/>
                <p:cNvSpPr>
                  <a:spLocks/>
                </p:cNvSpPr>
                <p:nvPr/>
              </p:nvSpPr>
              <p:spPr bwMode="auto">
                <a:xfrm>
                  <a:off x="2905" y="1359"/>
                  <a:ext cx="5" cy="7"/>
                </a:xfrm>
                <a:custGeom>
                  <a:avLst/>
                  <a:gdLst>
                    <a:gd name="T0" fmla="*/ 22 w 31"/>
                    <a:gd name="T1" fmla="*/ 0 h 42"/>
                    <a:gd name="T2" fmla="*/ 11 w 31"/>
                    <a:gd name="T3" fmla="*/ 2 h 42"/>
                    <a:gd name="T4" fmla="*/ 11 w 31"/>
                    <a:gd name="T5" fmla="*/ 2 h 42"/>
                    <a:gd name="T6" fmla="*/ 16 w 31"/>
                    <a:gd name="T7" fmla="*/ 4 h 42"/>
                    <a:gd name="T8" fmla="*/ 20 w 31"/>
                    <a:gd name="T9" fmla="*/ 7 h 42"/>
                    <a:gd name="T10" fmla="*/ 23 w 31"/>
                    <a:gd name="T11" fmla="*/ 9 h 42"/>
                    <a:gd name="T12" fmla="*/ 25 w 31"/>
                    <a:gd name="T13" fmla="*/ 13 h 42"/>
                    <a:gd name="T14" fmla="*/ 25 w 31"/>
                    <a:gd name="T15" fmla="*/ 20 h 42"/>
                    <a:gd name="T16" fmla="*/ 25 w 31"/>
                    <a:gd name="T17" fmla="*/ 22 h 42"/>
                    <a:gd name="T18" fmla="*/ 24 w 31"/>
                    <a:gd name="T19" fmla="*/ 28 h 42"/>
                    <a:gd name="T20" fmla="*/ 22 w 31"/>
                    <a:gd name="T21" fmla="*/ 32 h 42"/>
                    <a:gd name="T22" fmla="*/ 20 w 31"/>
                    <a:gd name="T23" fmla="*/ 32 h 42"/>
                    <a:gd name="T24" fmla="*/ 16 w 31"/>
                    <a:gd name="T25" fmla="*/ 36 h 42"/>
                    <a:gd name="T26" fmla="*/ 11 w 31"/>
                    <a:gd name="T27" fmla="*/ 37 h 42"/>
                    <a:gd name="T28" fmla="*/ 0 w 31"/>
                    <a:gd name="T29" fmla="*/ 39 h 42"/>
                    <a:gd name="T30" fmla="*/ 4 w 31"/>
                    <a:gd name="T31" fmla="*/ 41 h 42"/>
                    <a:gd name="T32" fmla="*/ 11 w 31"/>
                    <a:gd name="T33" fmla="*/ 42 h 42"/>
                    <a:gd name="T34" fmla="*/ 16 w 31"/>
                    <a:gd name="T35" fmla="*/ 41 h 42"/>
                    <a:gd name="T36" fmla="*/ 20 w 31"/>
                    <a:gd name="T37" fmla="*/ 39 h 42"/>
                    <a:gd name="T38" fmla="*/ 25 w 31"/>
                    <a:gd name="T39" fmla="*/ 36 h 42"/>
                    <a:gd name="T40" fmla="*/ 26 w 31"/>
                    <a:gd name="T41" fmla="*/ 36 h 42"/>
                    <a:gd name="T42" fmla="*/ 29 w 31"/>
                    <a:gd name="T43" fmla="*/ 31 h 42"/>
                    <a:gd name="T44" fmla="*/ 30 w 31"/>
                    <a:gd name="T45" fmla="*/ 26 h 42"/>
                    <a:gd name="T46" fmla="*/ 31 w 31"/>
                    <a:gd name="T47" fmla="*/ 20 h 42"/>
                    <a:gd name="T48" fmla="*/ 31 w 31"/>
                    <a:gd name="T49" fmla="*/ 18 h 42"/>
                    <a:gd name="T50" fmla="*/ 30 w 31"/>
                    <a:gd name="T51" fmla="*/ 13 h 42"/>
                    <a:gd name="T52" fmla="*/ 28 w 31"/>
                    <a:gd name="T53" fmla="*/ 8 h 42"/>
                    <a:gd name="T54" fmla="*/ 25 w 31"/>
                    <a:gd name="T55" fmla="*/ 4 h 42"/>
                    <a:gd name="T56" fmla="*/ 22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2" y="0"/>
                      </a:moveTo>
                      <a:lnTo>
                        <a:pt x="11" y="2"/>
                      </a:lnTo>
                      <a:lnTo>
                        <a:pt x="11" y="2"/>
                      </a:lnTo>
                      <a:lnTo>
                        <a:pt x="16" y="4"/>
                      </a:lnTo>
                      <a:lnTo>
                        <a:pt x="20" y="7"/>
                      </a:lnTo>
                      <a:lnTo>
                        <a:pt x="23" y="9"/>
                      </a:lnTo>
                      <a:lnTo>
                        <a:pt x="25" y="13"/>
                      </a:lnTo>
                      <a:lnTo>
                        <a:pt x="25" y="20"/>
                      </a:lnTo>
                      <a:lnTo>
                        <a:pt x="25" y="22"/>
                      </a:lnTo>
                      <a:lnTo>
                        <a:pt x="24" y="28"/>
                      </a:lnTo>
                      <a:lnTo>
                        <a:pt x="22" y="32"/>
                      </a:lnTo>
                      <a:lnTo>
                        <a:pt x="20" y="32"/>
                      </a:lnTo>
                      <a:lnTo>
                        <a:pt x="16" y="36"/>
                      </a:lnTo>
                      <a:lnTo>
                        <a:pt x="11" y="37"/>
                      </a:lnTo>
                      <a:lnTo>
                        <a:pt x="0" y="39"/>
                      </a:lnTo>
                      <a:lnTo>
                        <a:pt x="4" y="41"/>
                      </a:lnTo>
                      <a:lnTo>
                        <a:pt x="11" y="42"/>
                      </a:lnTo>
                      <a:lnTo>
                        <a:pt x="16" y="41"/>
                      </a:lnTo>
                      <a:lnTo>
                        <a:pt x="20" y="39"/>
                      </a:lnTo>
                      <a:lnTo>
                        <a:pt x="25" y="36"/>
                      </a:lnTo>
                      <a:lnTo>
                        <a:pt x="26" y="36"/>
                      </a:lnTo>
                      <a:lnTo>
                        <a:pt x="29" y="31"/>
                      </a:lnTo>
                      <a:lnTo>
                        <a:pt x="30" y="26"/>
                      </a:lnTo>
                      <a:lnTo>
                        <a:pt x="31" y="20"/>
                      </a:lnTo>
                      <a:lnTo>
                        <a:pt x="31" y="18"/>
                      </a:lnTo>
                      <a:lnTo>
                        <a:pt x="30" y="13"/>
                      </a:lnTo>
                      <a:lnTo>
                        <a:pt x="28" y="8"/>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3" name="Freeform 4976"/>
                <p:cNvSpPr>
                  <a:spLocks/>
                </p:cNvSpPr>
                <p:nvPr/>
              </p:nvSpPr>
              <p:spPr bwMode="auto">
                <a:xfrm>
                  <a:off x="2903" y="1359"/>
                  <a:ext cx="6" cy="7"/>
                </a:xfrm>
                <a:custGeom>
                  <a:avLst/>
                  <a:gdLst>
                    <a:gd name="T0" fmla="*/ 20 w 32"/>
                    <a:gd name="T1" fmla="*/ 0 h 42"/>
                    <a:gd name="T2" fmla="*/ 14 w 32"/>
                    <a:gd name="T3" fmla="*/ 1 h 42"/>
                    <a:gd name="T4" fmla="*/ 10 w 32"/>
                    <a:gd name="T5" fmla="*/ 3 h 42"/>
                    <a:gd name="T6" fmla="*/ 6 w 32"/>
                    <a:gd name="T7" fmla="*/ 7 h 42"/>
                    <a:gd name="T8" fmla="*/ 5 w 32"/>
                    <a:gd name="T9" fmla="*/ 8 h 42"/>
                    <a:gd name="T10" fmla="*/ 2 w 32"/>
                    <a:gd name="T11" fmla="*/ 12 h 42"/>
                    <a:gd name="T12" fmla="*/ 1 w 32"/>
                    <a:gd name="T13" fmla="*/ 17 h 42"/>
                    <a:gd name="T14" fmla="*/ 0 w 32"/>
                    <a:gd name="T15" fmla="*/ 24 h 42"/>
                    <a:gd name="T16" fmla="*/ 1 w 32"/>
                    <a:gd name="T17" fmla="*/ 29 h 42"/>
                    <a:gd name="T18" fmla="*/ 3 w 32"/>
                    <a:gd name="T19" fmla="*/ 34 h 42"/>
                    <a:gd name="T20" fmla="*/ 6 w 32"/>
                    <a:gd name="T21" fmla="*/ 39 h 42"/>
                    <a:gd name="T22" fmla="*/ 10 w 32"/>
                    <a:gd name="T23" fmla="*/ 42 h 42"/>
                    <a:gd name="T24" fmla="*/ 21 w 32"/>
                    <a:gd name="T25" fmla="*/ 40 h 42"/>
                    <a:gd name="T26" fmla="*/ 20 w 32"/>
                    <a:gd name="T27" fmla="*/ 40 h 42"/>
                    <a:gd name="T28" fmla="*/ 14 w 32"/>
                    <a:gd name="T29" fmla="*/ 39 h 42"/>
                    <a:gd name="T30" fmla="*/ 10 w 32"/>
                    <a:gd name="T31" fmla="*/ 35 h 42"/>
                    <a:gd name="T32" fmla="*/ 9 w 32"/>
                    <a:gd name="T33" fmla="*/ 34 h 42"/>
                    <a:gd name="T34" fmla="*/ 7 w 32"/>
                    <a:gd name="T35" fmla="*/ 29 h 42"/>
                    <a:gd name="T36" fmla="*/ 6 w 32"/>
                    <a:gd name="T37" fmla="*/ 24 h 42"/>
                    <a:gd name="T38" fmla="*/ 6 w 32"/>
                    <a:gd name="T39" fmla="*/ 19 h 42"/>
                    <a:gd name="T40" fmla="*/ 7 w 32"/>
                    <a:gd name="T41" fmla="*/ 14 h 42"/>
                    <a:gd name="T42" fmla="*/ 10 w 32"/>
                    <a:gd name="T43" fmla="*/ 10 h 42"/>
                    <a:gd name="T44" fmla="*/ 10 w 32"/>
                    <a:gd name="T45" fmla="*/ 10 h 42"/>
                    <a:gd name="T46" fmla="*/ 14 w 32"/>
                    <a:gd name="T47" fmla="*/ 7 h 42"/>
                    <a:gd name="T48" fmla="*/ 21 w 32"/>
                    <a:gd name="T49" fmla="*/ 5 h 42"/>
                    <a:gd name="T50" fmla="*/ 32 w 32"/>
                    <a:gd name="T51" fmla="*/ 3 h 42"/>
                    <a:gd name="T52" fmla="*/ 26 w 32"/>
                    <a:gd name="T53" fmla="*/ 1 h 42"/>
                    <a:gd name="T54" fmla="*/ 20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0" y="0"/>
                      </a:moveTo>
                      <a:lnTo>
                        <a:pt x="14" y="1"/>
                      </a:lnTo>
                      <a:lnTo>
                        <a:pt x="10" y="3"/>
                      </a:lnTo>
                      <a:lnTo>
                        <a:pt x="6" y="7"/>
                      </a:lnTo>
                      <a:lnTo>
                        <a:pt x="5" y="8"/>
                      </a:lnTo>
                      <a:lnTo>
                        <a:pt x="2" y="12"/>
                      </a:lnTo>
                      <a:lnTo>
                        <a:pt x="1" y="17"/>
                      </a:lnTo>
                      <a:lnTo>
                        <a:pt x="0" y="24"/>
                      </a:lnTo>
                      <a:lnTo>
                        <a:pt x="1" y="29"/>
                      </a:lnTo>
                      <a:lnTo>
                        <a:pt x="3" y="34"/>
                      </a:lnTo>
                      <a:lnTo>
                        <a:pt x="6" y="39"/>
                      </a:lnTo>
                      <a:lnTo>
                        <a:pt x="10" y="42"/>
                      </a:lnTo>
                      <a:lnTo>
                        <a:pt x="21" y="40"/>
                      </a:lnTo>
                      <a:lnTo>
                        <a:pt x="20" y="40"/>
                      </a:lnTo>
                      <a:lnTo>
                        <a:pt x="14" y="39"/>
                      </a:lnTo>
                      <a:lnTo>
                        <a:pt x="10" y="35"/>
                      </a:lnTo>
                      <a:lnTo>
                        <a:pt x="9" y="34"/>
                      </a:lnTo>
                      <a:lnTo>
                        <a:pt x="7" y="29"/>
                      </a:lnTo>
                      <a:lnTo>
                        <a:pt x="6" y="24"/>
                      </a:lnTo>
                      <a:lnTo>
                        <a:pt x="6" y="19"/>
                      </a:lnTo>
                      <a:lnTo>
                        <a:pt x="7" y="14"/>
                      </a:lnTo>
                      <a:lnTo>
                        <a:pt x="10" y="10"/>
                      </a:lnTo>
                      <a:lnTo>
                        <a:pt x="10" y="10"/>
                      </a:lnTo>
                      <a:lnTo>
                        <a:pt x="14" y="7"/>
                      </a:lnTo>
                      <a:lnTo>
                        <a:pt x="21" y="5"/>
                      </a:lnTo>
                      <a:lnTo>
                        <a:pt x="32"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4" name="Freeform 4977"/>
                <p:cNvSpPr>
                  <a:spLocks/>
                </p:cNvSpPr>
                <p:nvPr/>
              </p:nvSpPr>
              <p:spPr bwMode="auto">
                <a:xfrm>
                  <a:off x="2911" y="1359"/>
                  <a:ext cx="2" cy="7"/>
                </a:xfrm>
                <a:custGeom>
                  <a:avLst/>
                  <a:gdLst>
                    <a:gd name="T0" fmla="*/ 8 w 8"/>
                    <a:gd name="T1" fmla="*/ 0 h 43"/>
                    <a:gd name="T2" fmla="*/ 0 w 8"/>
                    <a:gd name="T3" fmla="*/ 0 h 43"/>
                    <a:gd name="T4" fmla="*/ 1 w 8"/>
                    <a:gd name="T5" fmla="*/ 43 h 43"/>
                    <a:gd name="T6" fmla="*/ 6 w 8"/>
                    <a:gd name="T7" fmla="*/ 43 h 43"/>
                    <a:gd name="T8" fmla="*/ 6 w 8"/>
                    <a:gd name="T9" fmla="*/ 7 h 43"/>
                    <a:gd name="T10" fmla="*/ 6 w 8"/>
                    <a:gd name="T11" fmla="*/ 7 h 43"/>
                    <a:gd name="T12" fmla="*/ 8 w 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8" h="43">
                      <a:moveTo>
                        <a:pt x="8" y="0"/>
                      </a:moveTo>
                      <a:lnTo>
                        <a:pt x="0" y="0"/>
                      </a:lnTo>
                      <a:lnTo>
                        <a:pt x="1" y="43"/>
                      </a:lnTo>
                      <a:lnTo>
                        <a:pt x="6" y="43"/>
                      </a:lnTo>
                      <a:lnTo>
                        <a:pt x="6" y="7"/>
                      </a:lnTo>
                      <a:lnTo>
                        <a:pt x="6" y="7"/>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5" name="Freeform 4978"/>
                <p:cNvSpPr>
                  <a:spLocks/>
                </p:cNvSpPr>
                <p:nvPr/>
              </p:nvSpPr>
              <p:spPr bwMode="auto">
                <a:xfrm>
                  <a:off x="2912" y="1359"/>
                  <a:ext cx="3" cy="7"/>
                </a:xfrm>
                <a:custGeom>
                  <a:avLst/>
                  <a:gdLst>
                    <a:gd name="T0" fmla="*/ 2 w 15"/>
                    <a:gd name="T1" fmla="*/ 0 h 43"/>
                    <a:gd name="T2" fmla="*/ 0 w 15"/>
                    <a:gd name="T3" fmla="*/ 7 h 43"/>
                    <a:gd name="T4" fmla="*/ 12 w 15"/>
                    <a:gd name="T5" fmla="*/ 43 h 43"/>
                    <a:gd name="T6" fmla="*/ 15 w 15"/>
                    <a:gd name="T7" fmla="*/ 36 h 43"/>
                    <a:gd name="T8" fmla="*/ 15 w 15"/>
                    <a:gd name="T9" fmla="*/ 36 h 43"/>
                    <a:gd name="T10" fmla="*/ 13 w 15"/>
                    <a:gd name="T11" fmla="*/ 30 h 43"/>
                    <a:gd name="T12" fmla="*/ 2 w 1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2" y="0"/>
                      </a:moveTo>
                      <a:lnTo>
                        <a:pt x="0" y="7"/>
                      </a:lnTo>
                      <a:lnTo>
                        <a:pt x="12" y="43"/>
                      </a:lnTo>
                      <a:lnTo>
                        <a:pt x="15" y="36"/>
                      </a:lnTo>
                      <a:lnTo>
                        <a:pt x="15" y="36"/>
                      </a:lnTo>
                      <a:lnTo>
                        <a:pt x="13" y="3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6" name="Freeform 4979"/>
                <p:cNvSpPr>
                  <a:spLocks/>
                </p:cNvSpPr>
                <p:nvPr/>
              </p:nvSpPr>
              <p:spPr bwMode="auto">
                <a:xfrm>
                  <a:off x="2914" y="1359"/>
                  <a:ext cx="4" cy="7"/>
                </a:xfrm>
                <a:custGeom>
                  <a:avLst/>
                  <a:gdLst>
                    <a:gd name="T0" fmla="*/ 23 w 23"/>
                    <a:gd name="T1" fmla="*/ 0 h 43"/>
                    <a:gd name="T2" fmla="*/ 16 w 23"/>
                    <a:gd name="T3" fmla="*/ 0 h 43"/>
                    <a:gd name="T4" fmla="*/ 5 w 23"/>
                    <a:gd name="T5" fmla="*/ 30 h 43"/>
                    <a:gd name="T6" fmla="*/ 5 w 23"/>
                    <a:gd name="T7" fmla="*/ 31 h 43"/>
                    <a:gd name="T8" fmla="*/ 3 w 23"/>
                    <a:gd name="T9" fmla="*/ 36 h 43"/>
                    <a:gd name="T10" fmla="*/ 3 w 23"/>
                    <a:gd name="T11" fmla="*/ 36 h 43"/>
                    <a:gd name="T12" fmla="*/ 0 w 23"/>
                    <a:gd name="T13" fmla="*/ 43 h 43"/>
                    <a:gd name="T14" fmla="*/ 5 w 23"/>
                    <a:gd name="T15" fmla="*/ 43 h 43"/>
                    <a:gd name="T16" fmla="*/ 18 w 23"/>
                    <a:gd name="T17" fmla="*/ 7 h 43"/>
                    <a:gd name="T18" fmla="*/ 18 w 23"/>
                    <a:gd name="T19" fmla="*/ 7 h 43"/>
                    <a:gd name="T20" fmla="*/ 23 w 23"/>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3">
                      <a:moveTo>
                        <a:pt x="23" y="0"/>
                      </a:moveTo>
                      <a:lnTo>
                        <a:pt x="16" y="0"/>
                      </a:lnTo>
                      <a:lnTo>
                        <a:pt x="5" y="30"/>
                      </a:lnTo>
                      <a:lnTo>
                        <a:pt x="5" y="31"/>
                      </a:lnTo>
                      <a:lnTo>
                        <a:pt x="3" y="36"/>
                      </a:lnTo>
                      <a:lnTo>
                        <a:pt x="3" y="36"/>
                      </a:lnTo>
                      <a:lnTo>
                        <a:pt x="0" y="43"/>
                      </a:lnTo>
                      <a:lnTo>
                        <a:pt x="5" y="43"/>
                      </a:lnTo>
                      <a:lnTo>
                        <a:pt x="18" y="7"/>
                      </a:lnTo>
                      <a:lnTo>
                        <a:pt x="18" y="7"/>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7" name="Freeform 4980"/>
                <p:cNvSpPr>
                  <a:spLocks/>
                </p:cNvSpPr>
                <p:nvPr/>
              </p:nvSpPr>
              <p:spPr bwMode="auto">
                <a:xfrm>
                  <a:off x="2917" y="1359"/>
                  <a:ext cx="1" cy="7"/>
                </a:xfrm>
                <a:custGeom>
                  <a:avLst/>
                  <a:gdLst>
                    <a:gd name="T0" fmla="*/ 5 w 5"/>
                    <a:gd name="T1" fmla="*/ 0 h 43"/>
                    <a:gd name="T2" fmla="*/ 0 w 5"/>
                    <a:gd name="T3" fmla="*/ 7 h 43"/>
                    <a:gd name="T4" fmla="*/ 0 w 5"/>
                    <a:gd name="T5" fmla="*/ 43 h 43"/>
                    <a:gd name="T6" fmla="*/ 5 w 5"/>
                    <a:gd name="T7" fmla="*/ 43 h 43"/>
                    <a:gd name="T8" fmla="*/ 5 w 5"/>
                    <a:gd name="T9" fmla="*/ 0 h 43"/>
                  </a:gdLst>
                  <a:ahLst/>
                  <a:cxnLst>
                    <a:cxn ang="0">
                      <a:pos x="T0" y="T1"/>
                    </a:cxn>
                    <a:cxn ang="0">
                      <a:pos x="T2" y="T3"/>
                    </a:cxn>
                    <a:cxn ang="0">
                      <a:pos x="T4" y="T5"/>
                    </a:cxn>
                    <a:cxn ang="0">
                      <a:pos x="T6" y="T7"/>
                    </a:cxn>
                    <a:cxn ang="0">
                      <a:pos x="T8" y="T9"/>
                    </a:cxn>
                  </a:cxnLst>
                  <a:rect l="0" t="0" r="r" b="b"/>
                  <a:pathLst>
                    <a:path w="5" h="43">
                      <a:moveTo>
                        <a:pt x="5" y="0"/>
                      </a:moveTo>
                      <a:lnTo>
                        <a:pt x="0" y="7"/>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8" name="Freeform 4981"/>
                <p:cNvSpPr>
                  <a:spLocks/>
                </p:cNvSpPr>
                <p:nvPr/>
              </p:nvSpPr>
              <p:spPr bwMode="auto">
                <a:xfrm>
                  <a:off x="2921" y="1363"/>
                  <a:ext cx="4" cy="3"/>
                </a:xfrm>
                <a:custGeom>
                  <a:avLst/>
                  <a:gdLst>
                    <a:gd name="T0" fmla="*/ 23 w 27"/>
                    <a:gd name="T1" fmla="*/ 0 h 18"/>
                    <a:gd name="T2" fmla="*/ 10 w 27"/>
                    <a:gd name="T3" fmla="*/ 0 h 18"/>
                    <a:gd name="T4" fmla="*/ 14 w 27"/>
                    <a:gd name="T5" fmla="*/ 0 h 18"/>
                    <a:gd name="T6" fmla="*/ 18 w 27"/>
                    <a:gd name="T7" fmla="*/ 2 h 18"/>
                    <a:gd name="T8" fmla="*/ 18 w 27"/>
                    <a:gd name="T9" fmla="*/ 2 h 18"/>
                    <a:gd name="T10" fmla="*/ 20 w 27"/>
                    <a:gd name="T11" fmla="*/ 7 h 18"/>
                    <a:gd name="T12" fmla="*/ 20 w 27"/>
                    <a:gd name="T13" fmla="*/ 7 h 18"/>
                    <a:gd name="T14" fmla="*/ 18 w 27"/>
                    <a:gd name="T15" fmla="*/ 12 h 18"/>
                    <a:gd name="T16" fmla="*/ 16 w 27"/>
                    <a:gd name="T17" fmla="*/ 13 h 18"/>
                    <a:gd name="T18" fmla="*/ 11 w 27"/>
                    <a:gd name="T19" fmla="*/ 15 h 18"/>
                    <a:gd name="T20" fmla="*/ 0 w 27"/>
                    <a:gd name="T21" fmla="*/ 15 h 18"/>
                    <a:gd name="T22" fmla="*/ 20 w 27"/>
                    <a:gd name="T23" fmla="*/ 18 h 18"/>
                    <a:gd name="T24" fmla="*/ 25 w 27"/>
                    <a:gd name="T25" fmla="*/ 13 h 18"/>
                    <a:gd name="T26" fmla="*/ 26 w 27"/>
                    <a:gd name="T27" fmla="*/ 12 h 18"/>
                    <a:gd name="T28" fmla="*/ 27 w 27"/>
                    <a:gd name="T29" fmla="*/ 7 h 18"/>
                    <a:gd name="T30" fmla="*/ 27 w 27"/>
                    <a:gd name="T31" fmla="*/ 6 h 18"/>
                    <a:gd name="T32" fmla="*/ 25 w 27"/>
                    <a:gd name="T33" fmla="*/ 1 h 18"/>
                    <a:gd name="T34" fmla="*/ 23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3" y="0"/>
                      </a:moveTo>
                      <a:lnTo>
                        <a:pt x="10" y="0"/>
                      </a:lnTo>
                      <a:lnTo>
                        <a:pt x="14" y="0"/>
                      </a:lnTo>
                      <a:lnTo>
                        <a:pt x="18" y="2"/>
                      </a:lnTo>
                      <a:lnTo>
                        <a:pt x="18" y="2"/>
                      </a:lnTo>
                      <a:lnTo>
                        <a:pt x="20" y="7"/>
                      </a:lnTo>
                      <a:lnTo>
                        <a:pt x="20" y="7"/>
                      </a:lnTo>
                      <a:lnTo>
                        <a:pt x="18" y="12"/>
                      </a:lnTo>
                      <a:lnTo>
                        <a:pt x="16" y="13"/>
                      </a:lnTo>
                      <a:lnTo>
                        <a:pt x="11" y="15"/>
                      </a:lnTo>
                      <a:lnTo>
                        <a:pt x="0" y="15"/>
                      </a:lnTo>
                      <a:lnTo>
                        <a:pt x="20" y="18"/>
                      </a:lnTo>
                      <a:lnTo>
                        <a:pt x="25" y="13"/>
                      </a:lnTo>
                      <a:lnTo>
                        <a:pt x="26" y="12"/>
                      </a:lnTo>
                      <a:lnTo>
                        <a:pt x="27" y="7"/>
                      </a:lnTo>
                      <a:lnTo>
                        <a:pt x="27" y="6"/>
                      </a:lnTo>
                      <a:lnTo>
                        <a:pt x="25"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9" name="Freeform 4982"/>
                <p:cNvSpPr>
                  <a:spLocks/>
                </p:cNvSpPr>
                <p:nvPr/>
              </p:nvSpPr>
              <p:spPr bwMode="auto">
                <a:xfrm>
                  <a:off x="2921" y="1359"/>
                  <a:ext cx="4" cy="3"/>
                </a:xfrm>
                <a:custGeom>
                  <a:avLst/>
                  <a:gdLst>
                    <a:gd name="T0" fmla="*/ 21 w 25"/>
                    <a:gd name="T1" fmla="*/ 0 h 16"/>
                    <a:gd name="T2" fmla="*/ 9 w 25"/>
                    <a:gd name="T3" fmla="*/ 1 h 16"/>
                    <a:gd name="T4" fmla="*/ 14 w 25"/>
                    <a:gd name="T5" fmla="*/ 1 h 16"/>
                    <a:gd name="T6" fmla="*/ 17 w 25"/>
                    <a:gd name="T7" fmla="*/ 4 h 16"/>
                    <a:gd name="T8" fmla="*/ 18 w 25"/>
                    <a:gd name="T9" fmla="*/ 8 h 16"/>
                    <a:gd name="T10" fmla="*/ 17 w 25"/>
                    <a:gd name="T11" fmla="*/ 12 h 16"/>
                    <a:gd name="T12" fmla="*/ 14 w 25"/>
                    <a:gd name="T13" fmla="*/ 14 h 16"/>
                    <a:gd name="T14" fmla="*/ 9 w 25"/>
                    <a:gd name="T15" fmla="*/ 14 h 16"/>
                    <a:gd name="T16" fmla="*/ 0 w 25"/>
                    <a:gd name="T17" fmla="*/ 14 h 16"/>
                    <a:gd name="T18" fmla="*/ 18 w 25"/>
                    <a:gd name="T19" fmla="*/ 16 h 16"/>
                    <a:gd name="T20" fmla="*/ 22 w 25"/>
                    <a:gd name="T21" fmla="*/ 12 h 16"/>
                    <a:gd name="T22" fmla="*/ 25 w 25"/>
                    <a:gd name="T23" fmla="*/ 8 h 16"/>
                    <a:gd name="T24" fmla="*/ 23 w 25"/>
                    <a:gd name="T25" fmla="*/ 5 h 16"/>
                    <a:gd name="T26" fmla="*/ 21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1" y="0"/>
                      </a:moveTo>
                      <a:lnTo>
                        <a:pt x="9" y="1"/>
                      </a:lnTo>
                      <a:lnTo>
                        <a:pt x="14" y="1"/>
                      </a:lnTo>
                      <a:lnTo>
                        <a:pt x="17" y="4"/>
                      </a:lnTo>
                      <a:lnTo>
                        <a:pt x="18" y="8"/>
                      </a:lnTo>
                      <a:lnTo>
                        <a:pt x="17" y="12"/>
                      </a:lnTo>
                      <a:lnTo>
                        <a:pt x="14" y="14"/>
                      </a:lnTo>
                      <a:lnTo>
                        <a:pt x="9" y="14"/>
                      </a:lnTo>
                      <a:lnTo>
                        <a:pt x="0" y="14"/>
                      </a:lnTo>
                      <a:lnTo>
                        <a:pt x="18" y="16"/>
                      </a:lnTo>
                      <a:lnTo>
                        <a:pt x="22" y="12"/>
                      </a:lnTo>
                      <a:lnTo>
                        <a:pt x="25" y="8"/>
                      </a:lnTo>
                      <a:lnTo>
                        <a:pt x="23"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0" name="Freeform 4983"/>
                <p:cNvSpPr>
                  <a:spLocks/>
                </p:cNvSpPr>
                <p:nvPr/>
              </p:nvSpPr>
              <p:spPr bwMode="auto">
                <a:xfrm>
                  <a:off x="2920" y="1359"/>
                  <a:ext cx="5" cy="7"/>
                </a:xfrm>
                <a:custGeom>
                  <a:avLst/>
                  <a:gdLst>
                    <a:gd name="T0" fmla="*/ 16 w 29"/>
                    <a:gd name="T1" fmla="*/ 0 h 44"/>
                    <a:gd name="T2" fmla="*/ 0 w 29"/>
                    <a:gd name="T3" fmla="*/ 0 h 44"/>
                    <a:gd name="T4" fmla="*/ 0 w 29"/>
                    <a:gd name="T5" fmla="*/ 44 h 44"/>
                    <a:gd name="T6" fmla="*/ 17 w 29"/>
                    <a:gd name="T7" fmla="*/ 44 h 44"/>
                    <a:gd name="T8" fmla="*/ 20 w 29"/>
                    <a:gd name="T9" fmla="*/ 43 h 44"/>
                    <a:gd name="T10" fmla="*/ 25 w 29"/>
                    <a:gd name="T11" fmla="*/ 42 h 44"/>
                    <a:gd name="T12" fmla="*/ 26 w 29"/>
                    <a:gd name="T13" fmla="*/ 42 h 44"/>
                    <a:gd name="T14" fmla="*/ 6 w 29"/>
                    <a:gd name="T15" fmla="*/ 39 h 44"/>
                    <a:gd name="T16" fmla="*/ 6 w 29"/>
                    <a:gd name="T17" fmla="*/ 24 h 44"/>
                    <a:gd name="T18" fmla="*/ 16 w 29"/>
                    <a:gd name="T19" fmla="*/ 24 h 44"/>
                    <a:gd name="T20" fmla="*/ 29 w 29"/>
                    <a:gd name="T21" fmla="*/ 24 h 44"/>
                    <a:gd name="T22" fmla="*/ 24 w 29"/>
                    <a:gd name="T23" fmla="*/ 20 h 44"/>
                    <a:gd name="T24" fmla="*/ 24 w 29"/>
                    <a:gd name="T25" fmla="*/ 20 h 44"/>
                    <a:gd name="T26" fmla="*/ 6 w 29"/>
                    <a:gd name="T27" fmla="*/ 18 h 44"/>
                    <a:gd name="T28" fmla="*/ 6 w 29"/>
                    <a:gd name="T29" fmla="*/ 5 h 44"/>
                    <a:gd name="T30" fmla="*/ 15 w 29"/>
                    <a:gd name="T31" fmla="*/ 5 h 44"/>
                    <a:gd name="T32" fmla="*/ 27 w 29"/>
                    <a:gd name="T33" fmla="*/ 4 h 44"/>
                    <a:gd name="T34" fmla="*/ 26 w 29"/>
                    <a:gd name="T35" fmla="*/ 3 h 44"/>
                    <a:gd name="T36" fmla="*/ 22 w 29"/>
                    <a:gd name="T37" fmla="*/ 1 h 44"/>
                    <a:gd name="T38" fmla="*/ 16 w 29"/>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0"/>
                      </a:moveTo>
                      <a:lnTo>
                        <a:pt x="0" y="0"/>
                      </a:lnTo>
                      <a:lnTo>
                        <a:pt x="0" y="44"/>
                      </a:lnTo>
                      <a:lnTo>
                        <a:pt x="17" y="44"/>
                      </a:lnTo>
                      <a:lnTo>
                        <a:pt x="20" y="43"/>
                      </a:lnTo>
                      <a:lnTo>
                        <a:pt x="25" y="42"/>
                      </a:lnTo>
                      <a:lnTo>
                        <a:pt x="26" y="42"/>
                      </a:lnTo>
                      <a:lnTo>
                        <a:pt x="6" y="39"/>
                      </a:lnTo>
                      <a:lnTo>
                        <a:pt x="6" y="24"/>
                      </a:lnTo>
                      <a:lnTo>
                        <a:pt x="16" y="24"/>
                      </a:lnTo>
                      <a:lnTo>
                        <a:pt x="29" y="24"/>
                      </a:lnTo>
                      <a:lnTo>
                        <a:pt x="24" y="20"/>
                      </a:lnTo>
                      <a:lnTo>
                        <a:pt x="24" y="20"/>
                      </a:lnTo>
                      <a:lnTo>
                        <a:pt x="6" y="18"/>
                      </a:lnTo>
                      <a:lnTo>
                        <a:pt x="6" y="5"/>
                      </a:lnTo>
                      <a:lnTo>
                        <a:pt x="15" y="5"/>
                      </a:lnTo>
                      <a:lnTo>
                        <a:pt x="27" y="4"/>
                      </a:lnTo>
                      <a:lnTo>
                        <a:pt x="26"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1" name="Freeform 4984"/>
                <p:cNvSpPr>
                  <a:spLocks/>
                </p:cNvSpPr>
                <p:nvPr/>
              </p:nvSpPr>
              <p:spPr bwMode="auto">
                <a:xfrm>
                  <a:off x="2926" y="1359"/>
                  <a:ext cx="4" cy="7"/>
                </a:xfrm>
                <a:custGeom>
                  <a:avLst/>
                  <a:gdLst>
                    <a:gd name="T0" fmla="*/ 22 w 28"/>
                    <a:gd name="T1" fmla="*/ 0 h 43"/>
                    <a:gd name="T2" fmla="*/ 16 w 28"/>
                    <a:gd name="T3" fmla="*/ 0 h 43"/>
                    <a:gd name="T4" fmla="*/ 0 w 28"/>
                    <a:gd name="T5" fmla="*/ 43 h 43"/>
                    <a:gd name="T6" fmla="*/ 5 w 28"/>
                    <a:gd name="T7" fmla="*/ 43 h 43"/>
                    <a:gd name="T8" fmla="*/ 10 w 28"/>
                    <a:gd name="T9" fmla="*/ 30 h 43"/>
                    <a:gd name="T10" fmla="*/ 28 w 28"/>
                    <a:gd name="T11" fmla="*/ 30 h 43"/>
                    <a:gd name="T12" fmla="*/ 12 w 28"/>
                    <a:gd name="T13" fmla="*/ 26 h 43"/>
                    <a:gd name="T14" fmla="*/ 17 w 28"/>
                    <a:gd name="T15" fmla="*/ 13 h 43"/>
                    <a:gd name="T16" fmla="*/ 17 w 28"/>
                    <a:gd name="T17" fmla="*/ 11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5" y="43"/>
                      </a:lnTo>
                      <a:lnTo>
                        <a:pt x="10" y="30"/>
                      </a:lnTo>
                      <a:lnTo>
                        <a:pt x="28" y="30"/>
                      </a:lnTo>
                      <a:lnTo>
                        <a:pt x="12" y="26"/>
                      </a:lnTo>
                      <a:lnTo>
                        <a:pt x="17" y="13"/>
                      </a:lnTo>
                      <a:lnTo>
                        <a:pt x="17" y="11"/>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2" name="Freeform 4985"/>
                <p:cNvSpPr>
                  <a:spLocks/>
                </p:cNvSpPr>
                <p:nvPr/>
              </p:nvSpPr>
              <p:spPr bwMode="auto">
                <a:xfrm>
                  <a:off x="2928" y="1359"/>
                  <a:ext cx="4"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4 w 27"/>
                    <a:gd name="T11" fmla="*/ 26 h 43"/>
                    <a:gd name="T12" fmla="*/ 0 w 27"/>
                    <a:gd name="T13" fmla="*/ 26 h 43"/>
                    <a:gd name="T14" fmla="*/ 16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4" y="26"/>
                      </a:lnTo>
                      <a:lnTo>
                        <a:pt x="0" y="26"/>
                      </a:lnTo>
                      <a:lnTo>
                        <a:pt x="16"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3" name="Freeform 4986"/>
                <p:cNvSpPr>
                  <a:spLocks/>
                </p:cNvSpPr>
                <p:nvPr/>
              </p:nvSpPr>
              <p:spPr bwMode="auto">
                <a:xfrm>
                  <a:off x="2932" y="1359"/>
                  <a:ext cx="6" cy="7"/>
                </a:xfrm>
                <a:custGeom>
                  <a:avLst/>
                  <a:gdLst>
                    <a:gd name="T0" fmla="*/ 34 w 34"/>
                    <a:gd name="T1" fmla="*/ 0 h 43"/>
                    <a:gd name="T2" fmla="*/ 0 w 34"/>
                    <a:gd name="T3" fmla="*/ 0 h 43"/>
                    <a:gd name="T4" fmla="*/ 0 w 34"/>
                    <a:gd name="T5" fmla="*/ 5 h 43"/>
                    <a:gd name="T6" fmla="*/ 14 w 34"/>
                    <a:gd name="T7" fmla="*/ 5 h 43"/>
                    <a:gd name="T8" fmla="*/ 15 w 34"/>
                    <a:gd name="T9" fmla="*/ 43 h 43"/>
                    <a:gd name="T10" fmla="*/ 21 w 34"/>
                    <a:gd name="T11" fmla="*/ 43 h 43"/>
                    <a:gd name="T12" fmla="*/ 21 w 34"/>
                    <a:gd name="T13" fmla="*/ 5 h 43"/>
                    <a:gd name="T14" fmla="*/ 34 w 34"/>
                    <a:gd name="T15" fmla="*/ 5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5"/>
                      </a:lnTo>
                      <a:lnTo>
                        <a:pt x="14" y="5"/>
                      </a:lnTo>
                      <a:lnTo>
                        <a:pt x="15" y="43"/>
                      </a:lnTo>
                      <a:lnTo>
                        <a:pt x="21" y="43"/>
                      </a:lnTo>
                      <a:lnTo>
                        <a:pt x="21"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4" name="Freeform 4987"/>
                <p:cNvSpPr>
                  <a:spLocks/>
                </p:cNvSpPr>
                <p:nvPr/>
              </p:nvSpPr>
              <p:spPr bwMode="auto">
                <a:xfrm>
                  <a:off x="2939" y="1359"/>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5 w 32"/>
                    <a:gd name="T13" fmla="*/ 24 h 43"/>
                    <a:gd name="T14" fmla="*/ 29 w 32"/>
                    <a:gd name="T15" fmla="*/ 24 h 43"/>
                    <a:gd name="T16" fmla="*/ 29 w 32"/>
                    <a:gd name="T17" fmla="*/ 18 h 43"/>
                    <a:gd name="T18" fmla="*/ 5 w 32"/>
                    <a:gd name="T19" fmla="*/ 18 h 43"/>
                    <a:gd name="T20" fmla="*/ 5 w 32"/>
                    <a:gd name="T21" fmla="*/ 5 h 43"/>
                    <a:gd name="T22" fmla="*/ 31 w 32"/>
                    <a:gd name="T23" fmla="*/ 4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5" y="24"/>
                      </a:lnTo>
                      <a:lnTo>
                        <a:pt x="29" y="24"/>
                      </a:lnTo>
                      <a:lnTo>
                        <a:pt x="29" y="18"/>
                      </a:lnTo>
                      <a:lnTo>
                        <a:pt x="5" y="18"/>
                      </a:lnTo>
                      <a:lnTo>
                        <a:pt x="5" y="5"/>
                      </a:lnTo>
                      <a:lnTo>
                        <a:pt x="31" y="4"/>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5" name="Freeform 4988"/>
                <p:cNvSpPr>
                  <a:spLocks/>
                </p:cNvSpPr>
                <p:nvPr/>
              </p:nvSpPr>
              <p:spPr bwMode="auto">
                <a:xfrm>
                  <a:off x="2949" y="1359"/>
                  <a:ext cx="5" cy="6"/>
                </a:xfrm>
                <a:custGeom>
                  <a:avLst/>
                  <a:gdLst>
                    <a:gd name="T0" fmla="*/ 21 w 29"/>
                    <a:gd name="T1" fmla="*/ 0 h 38"/>
                    <a:gd name="T2" fmla="*/ 9 w 29"/>
                    <a:gd name="T3" fmla="*/ 2 h 38"/>
                    <a:gd name="T4" fmla="*/ 13 w 29"/>
                    <a:gd name="T5" fmla="*/ 2 h 38"/>
                    <a:gd name="T6" fmla="*/ 18 w 29"/>
                    <a:gd name="T7" fmla="*/ 5 h 38"/>
                    <a:gd name="T8" fmla="*/ 21 w 29"/>
                    <a:gd name="T9" fmla="*/ 8 h 38"/>
                    <a:gd name="T10" fmla="*/ 23 w 29"/>
                    <a:gd name="T11" fmla="*/ 12 h 38"/>
                    <a:gd name="T12" fmla="*/ 23 w 29"/>
                    <a:gd name="T13" fmla="*/ 13 h 38"/>
                    <a:gd name="T14" fmla="*/ 24 w 29"/>
                    <a:gd name="T15" fmla="*/ 18 h 38"/>
                    <a:gd name="T16" fmla="*/ 23 w 29"/>
                    <a:gd name="T17" fmla="*/ 23 h 38"/>
                    <a:gd name="T18" fmla="*/ 22 w 29"/>
                    <a:gd name="T19" fmla="*/ 28 h 38"/>
                    <a:gd name="T20" fmla="*/ 22 w 29"/>
                    <a:gd name="T21" fmla="*/ 29 h 38"/>
                    <a:gd name="T22" fmla="*/ 19 w 29"/>
                    <a:gd name="T23" fmla="*/ 33 h 38"/>
                    <a:gd name="T24" fmla="*/ 15 w 29"/>
                    <a:gd name="T25" fmla="*/ 35 h 38"/>
                    <a:gd name="T26" fmla="*/ 9 w 29"/>
                    <a:gd name="T27" fmla="*/ 35 h 38"/>
                    <a:gd name="T28" fmla="*/ 0 w 29"/>
                    <a:gd name="T29" fmla="*/ 35 h 38"/>
                    <a:gd name="T30" fmla="*/ 22 w 29"/>
                    <a:gd name="T31" fmla="*/ 38 h 38"/>
                    <a:gd name="T32" fmla="*/ 25 w 29"/>
                    <a:gd name="T33" fmla="*/ 34 h 38"/>
                    <a:gd name="T34" fmla="*/ 27 w 29"/>
                    <a:gd name="T35" fmla="*/ 30 h 38"/>
                    <a:gd name="T36" fmla="*/ 29 w 29"/>
                    <a:gd name="T37" fmla="*/ 25 h 38"/>
                    <a:gd name="T38" fmla="*/ 29 w 29"/>
                    <a:gd name="T39" fmla="*/ 18 h 38"/>
                    <a:gd name="T40" fmla="*/ 29 w 29"/>
                    <a:gd name="T41" fmla="*/ 15 h 38"/>
                    <a:gd name="T42" fmla="*/ 28 w 29"/>
                    <a:gd name="T43" fmla="*/ 10 h 38"/>
                    <a:gd name="T44" fmla="*/ 28 w 29"/>
                    <a:gd name="T45" fmla="*/ 9 h 38"/>
                    <a:gd name="T46" fmla="*/ 25 w 29"/>
                    <a:gd name="T47" fmla="*/ 3 h 38"/>
                    <a:gd name="T48" fmla="*/ 25 w 29"/>
                    <a:gd name="T49" fmla="*/ 3 h 38"/>
                    <a:gd name="T50" fmla="*/ 21 w 29"/>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8">
                      <a:moveTo>
                        <a:pt x="21" y="0"/>
                      </a:moveTo>
                      <a:lnTo>
                        <a:pt x="9" y="2"/>
                      </a:lnTo>
                      <a:lnTo>
                        <a:pt x="13" y="2"/>
                      </a:lnTo>
                      <a:lnTo>
                        <a:pt x="18" y="5"/>
                      </a:lnTo>
                      <a:lnTo>
                        <a:pt x="21" y="8"/>
                      </a:lnTo>
                      <a:lnTo>
                        <a:pt x="23" y="12"/>
                      </a:lnTo>
                      <a:lnTo>
                        <a:pt x="23" y="13"/>
                      </a:lnTo>
                      <a:lnTo>
                        <a:pt x="24" y="18"/>
                      </a:lnTo>
                      <a:lnTo>
                        <a:pt x="23" y="23"/>
                      </a:lnTo>
                      <a:lnTo>
                        <a:pt x="22" y="28"/>
                      </a:lnTo>
                      <a:lnTo>
                        <a:pt x="22" y="29"/>
                      </a:lnTo>
                      <a:lnTo>
                        <a:pt x="19" y="33"/>
                      </a:lnTo>
                      <a:lnTo>
                        <a:pt x="15" y="35"/>
                      </a:lnTo>
                      <a:lnTo>
                        <a:pt x="9" y="35"/>
                      </a:lnTo>
                      <a:lnTo>
                        <a:pt x="0" y="35"/>
                      </a:lnTo>
                      <a:lnTo>
                        <a:pt x="22" y="38"/>
                      </a:lnTo>
                      <a:lnTo>
                        <a:pt x="25" y="34"/>
                      </a:lnTo>
                      <a:lnTo>
                        <a:pt x="27" y="30"/>
                      </a:lnTo>
                      <a:lnTo>
                        <a:pt x="29" y="25"/>
                      </a:lnTo>
                      <a:lnTo>
                        <a:pt x="29" y="18"/>
                      </a:lnTo>
                      <a:lnTo>
                        <a:pt x="29" y="15"/>
                      </a:lnTo>
                      <a:lnTo>
                        <a:pt x="28" y="10"/>
                      </a:lnTo>
                      <a:lnTo>
                        <a:pt x="28" y="9"/>
                      </a:lnTo>
                      <a:lnTo>
                        <a:pt x="25" y="3"/>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6" name="Freeform 4989"/>
                <p:cNvSpPr>
                  <a:spLocks/>
                </p:cNvSpPr>
                <p:nvPr/>
              </p:nvSpPr>
              <p:spPr bwMode="auto">
                <a:xfrm>
                  <a:off x="2949" y="1359"/>
                  <a:ext cx="4" cy="7"/>
                </a:xfrm>
                <a:custGeom>
                  <a:avLst/>
                  <a:gdLst>
                    <a:gd name="T0" fmla="*/ 15 w 28"/>
                    <a:gd name="T1" fmla="*/ 0 h 44"/>
                    <a:gd name="T2" fmla="*/ 0 w 28"/>
                    <a:gd name="T3" fmla="*/ 1 h 44"/>
                    <a:gd name="T4" fmla="*/ 0 w 28"/>
                    <a:gd name="T5" fmla="*/ 44 h 44"/>
                    <a:gd name="T6" fmla="*/ 15 w 28"/>
                    <a:gd name="T7" fmla="*/ 44 h 44"/>
                    <a:gd name="T8" fmla="*/ 16 w 28"/>
                    <a:gd name="T9" fmla="*/ 44 h 44"/>
                    <a:gd name="T10" fmla="*/ 23 w 28"/>
                    <a:gd name="T11" fmla="*/ 43 h 44"/>
                    <a:gd name="T12" fmla="*/ 28 w 28"/>
                    <a:gd name="T13" fmla="*/ 41 h 44"/>
                    <a:gd name="T14" fmla="*/ 6 w 28"/>
                    <a:gd name="T15" fmla="*/ 38 h 44"/>
                    <a:gd name="T16" fmla="*/ 6 w 28"/>
                    <a:gd name="T17" fmla="*/ 5 h 44"/>
                    <a:gd name="T18" fmla="*/ 15 w 28"/>
                    <a:gd name="T19" fmla="*/ 5 h 44"/>
                    <a:gd name="T20" fmla="*/ 27 w 28"/>
                    <a:gd name="T21" fmla="*/ 3 h 44"/>
                    <a:gd name="T22" fmla="*/ 27 w 28"/>
                    <a:gd name="T23" fmla="*/ 3 h 44"/>
                    <a:gd name="T24" fmla="*/ 22 w 28"/>
                    <a:gd name="T25" fmla="*/ 1 h 44"/>
                    <a:gd name="T26" fmla="*/ 21 w 28"/>
                    <a:gd name="T27" fmla="*/ 1 h 44"/>
                    <a:gd name="T28" fmla="*/ 15 w 28"/>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4">
                      <a:moveTo>
                        <a:pt x="15" y="0"/>
                      </a:moveTo>
                      <a:lnTo>
                        <a:pt x="0" y="1"/>
                      </a:lnTo>
                      <a:lnTo>
                        <a:pt x="0" y="44"/>
                      </a:lnTo>
                      <a:lnTo>
                        <a:pt x="15" y="44"/>
                      </a:lnTo>
                      <a:lnTo>
                        <a:pt x="16" y="44"/>
                      </a:lnTo>
                      <a:lnTo>
                        <a:pt x="23" y="43"/>
                      </a:lnTo>
                      <a:lnTo>
                        <a:pt x="28" y="41"/>
                      </a:lnTo>
                      <a:lnTo>
                        <a:pt x="6" y="38"/>
                      </a:lnTo>
                      <a:lnTo>
                        <a:pt x="6" y="5"/>
                      </a:lnTo>
                      <a:lnTo>
                        <a:pt x="15" y="5"/>
                      </a:lnTo>
                      <a:lnTo>
                        <a:pt x="27" y="3"/>
                      </a:lnTo>
                      <a:lnTo>
                        <a:pt x="27" y="3"/>
                      </a:lnTo>
                      <a:lnTo>
                        <a:pt x="22" y="1"/>
                      </a:lnTo>
                      <a:lnTo>
                        <a:pt x="21"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7" name="Freeform 4990"/>
                <p:cNvSpPr>
                  <a:spLocks/>
                </p:cNvSpPr>
                <p:nvPr/>
              </p:nvSpPr>
              <p:spPr bwMode="auto">
                <a:xfrm>
                  <a:off x="2956" y="1359"/>
                  <a:ext cx="5"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6 w 32"/>
                    <a:gd name="T11" fmla="*/ 38 h 43"/>
                    <a:gd name="T12" fmla="*/ 6 w 32"/>
                    <a:gd name="T13" fmla="*/ 24 h 43"/>
                    <a:gd name="T14" fmla="*/ 30 w 32"/>
                    <a:gd name="T15" fmla="*/ 24 h 43"/>
                    <a:gd name="T16" fmla="*/ 30 w 32"/>
                    <a:gd name="T17" fmla="*/ 18 h 43"/>
                    <a:gd name="T18" fmla="*/ 6 w 32"/>
                    <a:gd name="T19" fmla="*/ 18 h 43"/>
                    <a:gd name="T20" fmla="*/ 6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6" y="38"/>
                      </a:lnTo>
                      <a:lnTo>
                        <a:pt x="6" y="24"/>
                      </a:lnTo>
                      <a:lnTo>
                        <a:pt x="30" y="24"/>
                      </a:lnTo>
                      <a:lnTo>
                        <a:pt x="30"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8" name="Freeform 4991"/>
                <p:cNvSpPr>
                  <a:spLocks/>
                </p:cNvSpPr>
                <p:nvPr/>
              </p:nvSpPr>
              <p:spPr bwMode="auto">
                <a:xfrm>
                  <a:off x="2965" y="1359"/>
                  <a:ext cx="5" cy="7"/>
                </a:xfrm>
                <a:custGeom>
                  <a:avLst/>
                  <a:gdLst>
                    <a:gd name="T0" fmla="*/ 6 w 27"/>
                    <a:gd name="T1" fmla="*/ 0 h 43"/>
                    <a:gd name="T2" fmla="*/ 0 w 27"/>
                    <a:gd name="T3" fmla="*/ 0 h 43"/>
                    <a:gd name="T4" fmla="*/ 0 w 27"/>
                    <a:gd name="T5" fmla="*/ 43 h 43"/>
                    <a:gd name="T6" fmla="*/ 27 w 27"/>
                    <a:gd name="T7" fmla="*/ 43 h 43"/>
                    <a:gd name="T8" fmla="*/ 27 w 27"/>
                    <a:gd name="T9" fmla="*/ 37 h 43"/>
                    <a:gd name="T10" fmla="*/ 7 w 27"/>
                    <a:gd name="T11" fmla="*/ 37 h 43"/>
                    <a:gd name="T12" fmla="*/ 6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6" y="0"/>
                      </a:moveTo>
                      <a:lnTo>
                        <a:pt x="0" y="0"/>
                      </a:lnTo>
                      <a:lnTo>
                        <a:pt x="0" y="43"/>
                      </a:lnTo>
                      <a:lnTo>
                        <a:pt x="27" y="43"/>
                      </a:lnTo>
                      <a:lnTo>
                        <a:pt x="27" y="37"/>
                      </a:lnTo>
                      <a:lnTo>
                        <a:pt x="7"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69" name="Freeform 4992"/>
                <p:cNvSpPr>
                  <a:spLocks/>
                </p:cNvSpPr>
                <p:nvPr/>
              </p:nvSpPr>
              <p:spPr bwMode="auto">
                <a:xfrm>
                  <a:off x="2970" y="1359"/>
                  <a:ext cx="5" cy="7"/>
                </a:xfrm>
                <a:custGeom>
                  <a:avLst/>
                  <a:gdLst>
                    <a:gd name="T0" fmla="*/ 23 w 29"/>
                    <a:gd name="T1" fmla="*/ 0 h 43"/>
                    <a:gd name="T2" fmla="*/ 16 w 29"/>
                    <a:gd name="T3" fmla="*/ 0 h 43"/>
                    <a:gd name="T4" fmla="*/ 0 w 29"/>
                    <a:gd name="T5" fmla="*/ 43 h 43"/>
                    <a:gd name="T6" fmla="*/ 7 w 29"/>
                    <a:gd name="T7" fmla="*/ 43 h 43"/>
                    <a:gd name="T8" fmla="*/ 11 w 29"/>
                    <a:gd name="T9" fmla="*/ 30 h 43"/>
                    <a:gd name="T10" fmla="*/ 29 w 29"/>
                    <a:gd name="T11" fmla="*/ 30 h 43"/>
                    <a:gd name="T12" fmla="*/ 13 w 29"/>
                    <a:gd name="T13" fmla="*/ 25 h 43"/>
                    <a:gd name="T14" fmla="*/ 17 w 29"/>
                    <a:gd name="T15" fmla="*/ 12 h 43"/>
                    <a:gd name="T16" fmla="*/ 18 w 29"/>
                    <a:gd name="T17" fmla="*/ 10 h 43"/>
                    <a:gd name="T18" fmla="*/ 19 w 29"/>
                    <a:gd name="T19" fmla="*/ 4 h 43"/>
                    <a:gd name="T20" fmla="*/ 19 w 29"/>
                    <a:gd name="T21" fmla="*/ 4 h 43"/>
                    <a:gd name="T22" fmla="*/ 23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3" y="0"/>
                      </a:moveTo>
                      <a:lnTo>
                        <a:pt x="16" y="0"/>
                      </a:lnTo>
                      <a:lnTo>
                        <a:pt x="0" y="43"/>
                      </a:lnTo>
                      <a:lnTo>
                        <a:pt x="7" y="43"/>
                      </a:lnTo>
                      <a:lnTo>
                        <a:pt x="11" y="30"/>
                      </a:lnTo>
                      <a:lnTo>
                        <a:pt x="29" y="30"/>
                      </a:lnTo>
                      <a:lnTo>
                        <a:pt x="13" y="25"/>
                      </a:lnTo>
                      <a:lnTo>
                        <a:pt x="17" y="12"/>
                      </a:lnTo>
                      <a:lnTo>
                        <a:pt x="18" y="10"/>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0" name="Freeform 4993"/>
                <p:cNvSpPr>
                  <a:spLocks/>
                </p:cNvSpPr>
                <p:nvPr/>
              </p:nvSpPr>
              <p:spPr bwMode="auto">
                <a:xfrm>
                  <a:off x="2972" y="1359"/>
                  <a:ext cx="5" cy="7"/>
                </a:xfrm>
                <a:custGeom>
                  <a:avLst/>
                  <a:gdLst>
                    <a:gd name="T0" fmla="*/ 10 w 28"/>
                    <a:gd name="T1" fmla="*/ 0 h 43"/>
                    <a:gd name="T2" fmla="*/ 6 w 28"/>
                    <a:gd name="T3" fmla="*/ 4 h 43"/>
                    <a:gd name="T4" fmla="*/ 8 w 28"/>
                    <a:gd name="T5" fmla="*/ 10 h 43"/>
                    <a:gd name="T6" fmla="*/ 10 w 28"/>
                    <a:gd name="T7" fmla="*/ 12 h 43"/>
                    <a:gd name="T8" fmla="*/ 11 w 28"/>
                    <a:gd name="T9" fmla="*/ 17 h 43"/>
                    <a:gd name="T10" fmla="*/ 14 w 28"/>
                    <a:gd name="T11" fmla="*/ 25 h 43"/>
                    <a:gd name="T12" fmla="*/ 0 w 28"/>
                    <a:gd name="T13" fmla="*/ 25 h 43"/>
                    <a:gd name="T14" fmla="*/ 16 w 28"/>
                    <a:gd name="T15" fmla="*/ 30 h 43"/>
                    <a:gd name="T16" fmla="*/ 21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6" y="4"/>
                      </a:lnTo>
                      <a:lnTo>
                        <a:pt x="8" y="10"/>
                      </a:lnTo>
                      <a:lnTo>
                        <a:pt x="10" y="12"/>
                      </a:lnTo>
                      <a:lnTo>
                        <a:pt x="11" y="17"/>
                      </a:lnTo>
                      <a:lnTo>
                        <a:pt x="14" y="25"/>
                      </a:lnTo>
                      <a:lnTo>
                        <a:pt x="0" y="25"/>
                      </a:lnTo>
                      <a:lnTo>
                        <a:pt x="16" y="30"/>
                      </a:lnTo>
                      <a:lnTo>
                        <a:pt x="21"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1" name="Freeform 4994"/>
                <p:cNvSpPr>
                  <a:spLocks/>
                </p:cNvSpPr>
                <p:nvPr/>
              </p:nvSpPr>
              <p:spPr bwMode="auto">
                <a:xfrm>
                  <a:off x="2982" y="1358"/>
                  <a:ext cx="4" cy="8"/>
                </a:xfrm>
                <a:custGeom>
                  <a:avLst/>
                  <a:gdLst>
                    <a:gd name="T0" fmla="*/ 22 w 22"/>
                    <a:gd name="T1" fmla="*/ 0 h 44"/>
                    <a:gd name="T2" fmla="*/ 17 w 22"/>
                    <a:gd name="T3" fmla="*/ 0 h 44"/>
                    <a:gd name="T4" fmla="*/ 5 w 22"/>
                    <a:gd name="T5" fmla="*/ 32 h 44"/>
                    <a:gd name="T6" fmla="*/ 5 w 22"/>
                    <a:gd name="T7" fmla="*/ 33 h 44"/>
                    <a:gd name="T8" fmla="*/ 3 w 22"/>
                    <a:gd name="T9" fmla="*/ 38 h 44"/>
                    <a:gd name="T10" fmla="*/ 3 w 22"/>
                    <a:gd name="T11" fmla="*/ 38 h 44"/>
                    <a:gd name="T12" fmla="*/ 0 w 22"/>
                    <a:gd name="T13" fmla="*/ 44 h 44"/>
                    <a:gd name="T14" fmla="*/ 6 w 22"/>
                    <a:gd name="T15" fmla="*/ 44 h 44"/>
                    <a:gd name="T16" fmla="*/ 22 w 2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4">
                      <a:moveTo>
                        <a:pt x="22" y="0"/>
                      </a:moveTo>
                      <a:lnTo>
                        <a:pt x="17" y="0"/>
                      </a:lnTo>
                      <a:lnTo>
                        <a:pt x="5" y="32"/>
                      </a:lnTo>
                      <a:lnTo>
                        <a:pt x="5" y="33"/>
                      </a:lnTo>
                      <a:lnTo>
                        <a:pt x="3" y="38"/>
                      </a:lnTo>
                      <a:lnTo>
                        <a:pt x="3" y="38"/>
                      </a:lnTo>
                      <a:lnTo>
                        <a:pt x="0" y="44"/>
                      </a:lnTo>
                      <a:lnTo>
                        <a:pt x="6" y="4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2" name="Freeform 4995"/>
                <p:cNvSpPr>
                  <a:spLocks/>
                </p:cNvSpPr>
                <p:nvPr/>
              </p:nvSpPr>
              <p:spPr bwMode="auto">
                <a:xfrm>
                  <a:off x="2979" y="1358"/>
                  <a:ext cx="4" cy="8"/>
                </a:xfrm>
                <a:custGeom>
                  <a:avLst/>
                  <a:gdLst>
                    <a:gd name="T0" fmla="*/ 6 w 20"/>
                    <a:gd name="T1" fmla="*/ 0 h 44"/>
                    <a:gd name="T2" fmla="*/ 0 w 20"/>
                    <a:gd name="T3" fmla="*/ 1 h 44"/>
                    <a:gd name="T4" fmla="*/ 17 w 20"/>
                    <a:gd name="T5" fmla="*/ 44 h 44"/>
                    <a:gd name="T6" fmla="*/ 20 w 20"/>
                    <a:gd name="T7" fmla="*/ 38 h 44"/>
                    <a:gd name="T8" fmla="*/ 20 w 20"/>
                    <a:gd name="T9" fmla="*/ 37 h 44"/>
                    <a:gd name="T10" fmla="*/ 18 w 20"/>
                    <a:gd name="T11" fmla="*/ 32 h 44"/>
                    <a:gd name="T12" fmla="*/ 6 w 20"/>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0" h="44">
                      <a:moveTo>
                        <a:pt x="6" y="0"/>
                      </a:moveTo>
                      <a:lnTo>
                        <a:pt x="0" y="1"/>
                      </a:lnTo>
                      <a:lnTo>
                        <a:pt x="17" y="44"/>
                      </a:lnTo>
                      <a:lnTo>
                        <a:pt x="20" y="38"/>
                      </a:lnTo>
                      <a:lnTo>
                        <a:pt x="20" y="37"/>
                      </a:lnTo>
                      <a:lnTo>
                        <a:pt x="18" y="3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3" name="Freeform 4996"/>
                <p:cNvSpPr>
                  <a:spLocks/>
                </p:cNvSpPr>
                <p:nvPr/>
              </p:nvSpPr>
              <p:spPr bwMode="auto">
                <a:xfrm>
                  <a:off x="2987" y="1358"/>
                  <a:ext cx="4" cy="8"/>
                </a:xfrm>
                <a:custGeom>
                  <a:avLst/>
                  <a:gdLst>
                    <a:gd name="T0" fmla="*/ 6 w 28"/>
                    <a:gd name="T1" fmla="*/ 0 h 44"/>
                    <a:gd name="T2" fmla="*/ 0 w 28"/>
                    <a:gd name="T3" fmla="*/ 0 h 44"/>
                    <a:gd name="T4" fmla="*/ 0 w 28"/>
                    <a:gd name="T5" fmla="*/ 26 h 44"/>
                    <a:gd name="T6" fmla="*/ 0 w 28"/>
                    <a:gd name="T7" fmla="*/ 27 h 44"/>
                    <a:gd name="T8" fmla="*/ 1 w 28"/>
                    <a:gd name="T9" fmla="*/ 32 h 44"/>
                    <a:gd name="T10" fmla="*/ 1 w 28"/>
                    <a:gd name="T11" fmla="*/ 32 h 44"/>
                    <a:gd name="T12" fmla="*/ 4 w 28"/>
                    <a:gd name="T13" fmla="*/ 37 h 44"/>
                    <a:gd name="T14" fmla="*/ 4 w 28"/>
                    <a:gd name="T15" fmla="*/ 38 h 44"/>
                    <a:gd name="T16" fmla="*/ 8 w 28"/>
                    <a:gd name="T17" fmla="*/ 42 h 44"/>
                    <a:gd name="T18" fmla="*/ 11 w 28"/>
                    <a:gd name="T19" fmla="*/ 43 h 44"/>
                    <a:gd name="T20" fmla="*/ 17 w 28"/>
                    <a:gd name="T21" fmla="*/ 44 h 44"/>
                    <a:gd name="T22" fmla="*/ 22 w 28"/>
                    <a:gd name="T23" fmla="*/ 44 h 44"/>
                    <a:gd name="T24" fmla="*/ 27 w 28"/>
                    <a:gd name="T25" fmla="*/ 42 h 44"/>
                    <a:gd name="T26" fmla="*/ 28 w 28"/>
                    <a:gd name="T27" fmla="*/ 41 h 44"/>
                    <a:gd name="T28" fmla="*/ 17 w 28"/>
                    <a:gd name="T29" fmla="*/ 38 h 44"/>
                    <a:gd name="T30" fmla="*/ 14 w 28"/>
                    <a:gd name="T31" fmla="*/ 38 h 44"/>
                    <a:gd name="T32" fmla="*/ 10 w 28"/>
                    <a:gd name="T33" fmla="*/ 36 h 44"/>
                    <a:gd name="T34" fmla="*/ 10 w 28"/>
                    <a:gd name="T35" fmla="*/ 36 h 44"/>
                    <a:gd name="T36" fmla="*/ 7 w 28"/>
                    <a:gd name="T37" fmla="*/ 32 h 44"/>
                    <a:gd name="T38" fmla="*/ 7 w 28"/>
                    <a:gd name="T39" fmla="*/ 31 h 44"/>
                    <a:gd name="T40" fmla="*/ 6 w 28"/>
                    <a:gd name="T41" fmla="*/ 25 h 44"/>
                    <a:gd name="T42" fmla="*/ 6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6" y="0"/>
                      </a:moveTo>
                      <a:lnTo>
                        <a:pt x="0" y="0"/>
                      </a:lnTo>
                      <a:lnTo>
                        <a:pt x="0" y="26"/>
                      </a:lnTo>
                      <a:lnTo>
                        <a:pt x="0" y="27"/>
                      </a:lnTo>
                      <a:lnTo>
                        <a:pt x="1" y="32"/>
                      </a:lnTo>
                      <a:lnTo>
                        <a:pt x="1" y="32"/>
                      </a:lnTo>
                      <a:lnTo>
                        <a:pt x="4" y="37"/>
                      </a:lnTo>
                      <a:lnTo>
                        <a:pt x="4" y="38"/>
                      </a:lnTo>
                      <a:lnTo>
                        <a:pt x="8" y="42"/>
                      </a:lnTo>
                      <a:lnTo>
                        <a:pt x="11" y="43"/>
                      </a:lnTo>
                      <a:lnTo>
                        <a:pt x="17" y="44"/>
                      </a:lnTo>
                      <a:lnTo>
                        <a:pt x="22" y="44"/>
                      </a:lnTo>
                      <a:lnTo>
                        <a:pt x="27" y="42"/>
                      </a:lnTo>
                      <a:lnTo>
                        <a:pt x="28" y="41"/>
                      </a:lnTo>
                      <a:lnTo>
                        <a:pt x="17" y="38"/>
                      </a:lnTo>
                      <a:lnTo>
                        <a:pt x="14" y="38"/>
                      </a:lnTo>
                      <a:lnTo>
                        <a:pt x="10" y="36"/>
                      </a:lnTo>
                      <a:lnTo>
                        <a:pt x="10" y="36"/>
                      </a:lnTo>
                      <a:lnTo>
                        <a:pt x="7" y="32"/>
                      </a:lnTo>
                      <a:lnTo>
                        <a:pt x="7" y="31"/>
                      </a:lnTo>
                      <a:lnTo>
                        <a:pt x="6" y="2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4" name="Freeform 4997"/>
                <p:cNvSpPr>
                  <a:spLocks/>
                </p:cNvSpPr>
                <p:nvPr/>
              </p:nvSpPr>
              <p:spPr bwMode="auto">
                <a:xfrm>
                  <a:off x="2990" y="1358"/>
                  <a:ext cx="2" cy="7"/>
                </a:xfrm>
                <a:custGeom>
                  <a:avLst/>
                  <a:gdLst>
                    <a:gd name="T0" fmla="*/ 17 w 17"/>
                    <a:gd name="T1" fmla="*/ 0 h 41"/>
                    <a:gd name="T2" fmla="*/ 11 w 17"/>
                    <a:gd name="T3" fmla="*/ 0 h 41"/>
                    <a:gd name="T4" fmla="*/ 11 w 17"/>
                    <a:gd name="T5" fmla="*/ 25 h 41"/>
                    <a:gd name="T6" fmla="*/ 11 w 17"/>
                    <a:gd name="T7" fmla="*/ 27 h 41"/>
                    <a:gd name="T8" fmla="*/ 11 w 17"/>
                    <a:gd name="T9" fmla="*/ 32 h 41"/>
                    <a:gd name="T10" fmla="*/ 11 w 17"/>
                    <a:gd name="T11" fmla="*/ 32 h 41"/>
                    <a:gd name="T12" fmla="*/ 8 w 17"/>
                    <a:gd name="T13" fmla="*/ 37 h 41"/>
                    <a:gd name="T14" fmla="*/ 6 w 17"/>
                    <a:gd name="T15" fmla="*/ 37 h 41"/>
                    <a:gd name="T16" fmla="*/ 0 w 17"/>
                    <a:gd name="T17" fmla="*/ 38 h 41"/>
                    <a:gd name="T18" fmla="*/ 11 w 17"/>
                    <a:gd name="T19" fmla="*/ 41 h 41"/>
                    <a:gd name="T20" fmla="*/ 15 w 17"/>
                    <a:gd name="T21" fmla="*/ 36 h 41"/>
                    <a:gd name="T22" fmla="*/ 15 w 17"/>
                    <a:gd name="T23" fmla="*/ 36 h 41"/>
                    <a:gd name="T24" fmla="*/ 16 w 17"/>
                    <a:gd name="T25" fmla="*/ 31 h 41"/>
                    <a:gd name="T26" fmla="*/ 17 w 17"/>
                    <a:gd name="T27" fmla="*/ 31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1" y="0"/>
                      </a:lnTo>
                      <a:lnTo>
                        <a:pt x="11" y="25"/>
                      </a:lnTo>
                      <a:lnTo>
                        <a:pt x="11" y="27"/>
                      </a:lnTo>
                      <a:lnTo>
                        <a:pt x="11" y="32"/>
                      </a:lnTo>
                      <a:lnTo>
                        <a:pt x="11" y="32"/>
                      </a:lnTo>
                      <a:lnTo>
                        <a:pt x="8" y="37"/>
                      </a:lnTo>
                      <a:lnTo>
                        <a:pt x="6" y="37"/>
                      </a:lnTo>
                      <a:lnTo>
                        <a:pt x="0" y="38"/>
                      </a:lnTo>
                      <a:lnTo>
                        <a:pt x="11" y="41"/>
                      </a:lnTo>
                      <a:lnTo>
                        <a:pt x="15" y="36"/>
                      </a:lnTo>
                      <a:lnTo>
                        <a:pt x="15" y="36"/>
                      </a:lnTo>
                      <a:lnTo>
                        <a:pt x="16" y="31"/>
                      </a:lnTo>
                      <a:lnTo>
                        <a:pt x="17" y="31"/>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5" name="Freeform 4998"/>
                <p:cNvSpPr>
                  <a:spLocks/>
                </p:cNvSpPr>
                <p:nvPr/>
              </p:nvSpPr>
              <p:spPr bwMode="auto">
                <a:xfrm>
                  <a:off x="2994" y="1358"/>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5 w 32"/>
                    <a:gd name="T13" fmla="*/ 23 h 43"/>
                    <a:gd name="T14" fmla="*/ 29 w 32"/>
                    <a:gd name="T15" fmla="*/ 23 h 43"/>
                    <a:gd name="T16" fmla="*/ 29 w 32"/>
                    <a:gd name="T17" fmla="*/ 18 h 43"/>
                    <a:gd name="T18" fmla="*/ 5 w 32"/>
                    <a:gd name="T19" fmla="*/ 18 h 43"/>
                    <a:gd name="T20" fmla="*/ 5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5" y="23"/>
                      </a:lnTo>
                      <a:lnTo>
                        <a:pt x="29" y="23"/>
                      </a:lnTo>
                      <a:lnTo>
                        <a:pt x="29"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6" name="Freeform 4999"/>
                <p:cNvSpPr>
                  <a:spLocks/>
                </p:cNvSpPr>
                <p:nvPr/>
              </p:nvSpPr>
              <p:spPr bwMode="auto">
                <a:xfrm>
                  <a:off x="3001" y="1358"/>
                  <a:ext cx="4" cy="7"/>
                </a:xfrm>
                <a:custGeom>
                  <a:avLst/>
                  <a:gdLst>
                    <a:gd name="T0" fmla="*/ 6 w 27"/>
                    <a:gd name="T1" fmla="*/ 0 h 43"/>
                    <a:gd name="T2" fmla="*/ 0 w 27"/>
                    <a:gd name="T3" fmla="*/ 0 h 43"/>
                    <a:gd name="T4" fmla="*/ 0 w 27"/>
                    <a:gd name="T5" fmla="*/ 43 h 43"/>
                    <a:gd name="T6" fmla="*/ 27 w 27"/>
                    <a:gd name="T7" fmla="*/ 43 h 43"/>
                    <a:gd name="T8" fmla="*/ 27 w 27"/>
                    <a:gd name="T9" fmla="*/ 37 h 43"/>
                    <a:gd name="T10" fmla="*/ 6 w 27"/>
                    <a:gd name="T11" fmla="*/ 37 h 43"/>
                    <a:gd name="T12" fmla="*/ 6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6" y="0"/>
                      </a:moveTo>
                      <a:lnTo>
                        <a:pt x="0" y="0"/>
                      </a:lnTo>
                      <a:lnTo>
                        <a:pt x="0" y="43"/>
                      </a:lnTo>
                      <a:lnTo>
                        <a:pt x="27" y="43"/>
                      </a:lnTo>
                      <a:lnTo>
                        <a:pt x="27" y="37"/>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7" name="Freeform 5000"/>
                <p:cNvSpPr>
                  <a:spLocks/>
                </p:cNvSpPr>
                <p:nvPr/>
              </p:nvSpPr>
              <p:spPr bwMode="auto">
                <a:xfrm>
                  <a:off x="3006" y="1358"/>
                  <a:ext cx="5" cy="7"/>
                </a:xfrm>
                <a:custGeom>
                  <a:avLst/>
                  <a:gdLst>
                    <a:gd name="T0" fmla="*/ 34 w 34"/>
                    <a:gd name="T1" fmla="*/ 0 h 44"/>
                    <a:gd name="T2" fmla="*/ 0 w 34"/>
                    <a:gd name="T3" fmla="*/ 1 h 44"/>
                    <a:gd name="T4" fmla="*/ 0 w 34"/>
                    <a:gd name="T5" fmla="*/ 5 h 44"/>
                    <a:gd name="T6" fmla="*/ 14 w 34"/>
                    <a:gd name="T7" fmla="*/ 5 h 44"/>
                    <a:gd name="T8" fmla="*/ 14 w 34"/>
                    <a:gd name="T9" fmla="*/ 44 h 44"/>
                    <a:gd name="T10" fmla="*/ 21 w 34"/>
                    <a:gd name="T11" fmla="*/ 44 h 44"/>
                    <a:gd name="T12" fmla="*/ 21 w 34"/>
                    <a:gd name="T13" fmla="*/ 5 h 44"/>
                    <a:gd name="T14" fmla="*/ 34 w 34"/>
                    <a:gd name="T15" fmla="*/ 5 h 44"/>
                    <a:gd name="T16" fmla="*/ 34 w 34"/>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4">
                      <a:moveTo>
                        <a:pt x="34" y="0"/>
                      </a:moveTo>
                      <a:lnTo>
                        <a:pt x="0" y="1"/>
                      </a:lnTo>
                      <a:lnTo>
                        <a:pt x="0" y="5"/>
                      </a:lnTo>
                      <a:lnTo>
                        <a:pt x="14" y="5"/>
                      </a:lnTo>
                      <a:lnTo>
                        <a:pt x="14" y="44"/>
                      </a:lnTo>
                      <a:lnTo>
                        <a:pt x="21" y="44"/>
                      </a:lnTo>
                      <a:lnTo>
                        <a:pt x="21"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8" name="Freeform 5001"/>
                <p:cNvSpPr>
                  <a:spLocks/>
                </p:cNvSpPr>
                <p:nvPr/>
              </p:nvSpPr>
              <p:spPr bwMode="auto">
                <a:xfrm>
                  <a:off x="3011" y="1358"/>
                  <a:ext cx="5" cy="7"/>
                </a:xfrm>
                <a:custGeom>
                  <a:avLst/>
                  <a:gdLst>
                    <a:gd name="T0" fmla="*/ 23 w 29"/>
                    <a:gd name="T1" fmla="*/ 0 h 44"/>
                    <a:gd name="T2" fmla="*/ 16 w 29"/>
                    <a:gd name="T3" fmla="*/ 0 h 44"/>
                    <a:gd name="T4" fmla="*/ 0 w 29"/>
                    <a:gd name="T5" fmla="*/ 44 h 44"/>
                    <a:gd name="T6" fmla="*/ 7 w 29"/>
                    <a:gd name="T7" fmla="*/ 44 h 44"/>
                    <a:gd name="T8" fmla="*/ 11 w 29"/>
                    <a:gd name="T9" fmla="*/ 30 h 44"/>
                    <a:gd name="T10" fmla="*/ 29 w 29"/>
                    <a:gd name="T11" fmla="*/ 30 h 44"/>
                    <a:gd name="T12" fmla="*/ 13 w 29"/>
                    <a:gd name="T13" fmla="*/ 26 h 44"/>
                    <a:gd name="T14" fmla="*/ 18 w 29"/>
                    <a:gd name="T15" fmla="*/ 13 h 44"/>
                    <a:gd name="T16" fmla="*/ 19 w 29"/>
                    <a:gd name="T17" fmla="*/ 11 h 44"/>
                    <a:gd name="T18" fmla="*/ 20 w 29"/>
                    <a:gd name="T19" fmla="*/ 5 h 44"/>
                    <a:gd name="T20" fmla="*/ 20 w 29"/>
                    <a:gd name="T21" fmla="*/ 5 h 44"/>
                    <a:gd name="T22" fmla="*/ 23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3" y="0"/>
                      </a:moveTo>
                      <a:lnTo>
                        <a:pt x="16" y="0"/>
                      </a:lnTo>
                      <a:lnTo>
                        <a:pt x="0" y="44"/>
                      </a:lnTo>
                      <a:lnTo>
                        <a:pt x="7" y="44"/>
                      </a:lnTo>
                      <a:lnTo>
                        <a:pt x="11" y="30"/>
                      </a:lnTo>
                      <a:lnTo>
                        <a:pt x="29" y="30"/>
                      </a:lnTo>
                      <a:lnTo>
                        <a:pt x="13" y="26"/>
                      </a:lnTo>
                      <a:lnTo>
                        <a:pt x="18" y="13"/>
                      </a:lnTo>
                      <a:lnTo>
                        <a:pt x="19" y="11"/>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9" name="Freeform 5002"/>
                <p:cNvSpPr>
                  <a:spLocks/>
                </p:cNvSpPr>
                <p:nvPr/>
              </p:nvSpPr>
              <p:spPr bwMode="auto">
                <a:xfrm>
                  <a:off x="3014" y="1358"/>
                  <a:ext cx="4" cy="7"/>
                </a:xfrm>
                <a:custGeom>
                  <a:avLst/>
                  <a:gdLst>
                    <a:gd name="T0" fmla="*/ 10 w 28"/>
                    <a:gd name="T1" fmla="*/ 0 h 43"/>
                    <a:gd name="T2" fmla="*/ 7 w 28"/>
                    <a:gd name="T3" fmla="*/ 5 h 43"/>
                    <a:gd name="T4" fmla="*/ 9 w 28"/>
                    <a:gd name="T5" fmla="*/ 10 h 43"/>
                    <a:gd name="T6" fmla="*/ 10 w 28"/>
                    <a:gd name="T7" fmla="*/ 12 h 43"/>
                    <a:gd name="T8" fmla="*/ 11 w 28"/>
                    <a:gd name="T9" fmla="*/ 17 h 43"/>
                    <a:gd name="T10" fmla="*/ 14 w 28"/>
                    <a:gd name="T11" fmla="*/ 26 h 43"/>
                    <a:gd name="T12" fmla="*/ 0 w 28"/>
                    <a:gd name="T13" fmla="*/ 26 h 43"/>
                    <a:gd name="T14" fmla="*/ 16 w 28"/>
                    <a:gd name="T15" fmla="*/ 30 h 43"/>
                    <a:gd name="T16" fmla="*/ 22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5"/>
                      </a:lnTo>
                      <a:lnTo>
                        <a:pt x="9" y="10"/>
                      </a:lnTo>
                      <a:lnTo>
                        <a:pt x="10" y="12"/>
                      </a:lnTo>
                      <a:lnTo>
                        <a:pt x="11" y="17"/>
                      </a:lnTo>
                      <a:lnTo>
                        <a:pt x="14" y="26"/>
                      </a:lnTo>
                      <a:lnTo>
                        <a:pt x="0" y="26"/>
                      </a:lnTo>
                      <a:lnTo>
                        <a:pt x="16" y="30"/>
                      </a:lnTo>
                      <a:lnTo>
                        <a:pt x="22"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0" name="Freeform 5003"/>
                <p:cNvSpPr>
                  <a:spLocks/>
                </p:cNvSpPr>
                <p:nvPr/>
              </p:nvSpPr>
              <p:spPr bwMode="auto">
                <a:xfrm>
                  <a:off x="3023" y="1359"/>
                  <a:ext cx="5" cy="6"/>
                </a:xfrm>
                <a:custGeom>
                  <a:avLst/>
                  <a:gdLst>
                    <a:gd name="T0" fmla="*/ 21 w 29"/>
                    <a:gd name="T1" fmla="*/ 0 h 38"/>
                    <a:gd name="T2" fmla="*/ 8 w 29"/>
                    <a:gd name="T3" fmla="*/ 3 h 38"/>
                    <a:gd name="T4" fmla="*/ 13 w 29"/>
                    <a:gd name="T5" fmla="*/ 3 h 38"/>
                    <a:gd name="T6" fmla="*/ 18 w 29"/>
                    <a:gd name="T7" fmla="*/ 4 h 38"/>
                    <a:gd name="T8" fmla="*/ 21 w 29"/>
                    <a:gd name="T9" fmla="*/ 8 h 38"/>
                    <a:gd name="T10" fmla="*/ 23 w 29"/>
                    <a:gd name="T11" fmla="*/ 13 h 38"/>
                    <a:gd name="T12" fmla="*/ 23 w 29"/>
                    <a:gd name="T13" fmla="*/ 13 h 38"/>
                    <a:gd name="T14" fmla="*/ 24 w 29"/>
                    <a:gd name="T15" fmla="*/ 19 h 38"/>
                    <a:gd name="T16" fmla="*/ 23 w 29"/>
                    <a:gd name="T17" fmla="*/ 24 h 38"/>
                    <a:gd name="T18" fmla="*/ 22 w 29"/>
                    <a:gd name="T19" fmla="*/ 29 h 38"/>
                    <a:gd name="T20" fmla="*/ 22 w 29"/>
                    <a:gd name="T21" fmla="*/ 29 h 38"/>
                    <a:gd name="T22" fmla="*/ 19 w 29"/>
                    <a:gd name="T23" fmla="*/ 33 h 38"/>
                    <a:gd name="T24" fmla="*/ 13 w 29"/>
                    <a:gd name="T25" fmla="*/ 35 h 38"/>
                    <a:gd name="T26" fmla="*/ 9 w 29"/>
                    <a:gd name="T27" fmla="*/ 35 h 38"/>
                    <a:gd name="T28" fmla="*/ 0 w 29"/>
                    <a:gd name="T29" fmla="*/ 36 h 38"/>
                    <a:gd name="T30" fmla="*/ 22 w 29"/>
                    <a:gd name="T31" fmla="*/ 38 h 38"/>
                    <a:gd name="T32" fmla="*/ 25 w 29"/>
                    <a:gd name="T33" fmla="*/ 34 h 38"/>
                    <a:gd name="T34" fmla="*/ 27 w 29"/>
                    <a:gd name="T35" fmla="*/ 31 h 38"/>
                    <a:gd name="T36" fmla="*/ 29 w 29"/>
                    <a:gd name="T37" fmla="*/ 26 h 38"/>
                    <a:gd name="T38" fmla="*/ 29 w 29"/>
                    <a:gd name="T39" fmla="*/ 19 h 38"/>
                    <a:gd name="T40" fmla="*/ 29 w 29"/>
                    <a:gd name="T41" fmla="*/ 16 h 38"/>
                    <a:gd name="T42" fmla="*/ 28 w 29"/>
                    <a:gd name="T43" fmla="*/ 11 h 38"/>
                    <a:gd name="T44" fmla="*/ 28 w 29"/>
                    <a:gd name="T45" fmla="*/ 10 h 38"/>
                    <a:gd name="T46" fmla="*/ 25 w 29"/>
                    <a:gd name="T47" fmla="*/ 4 h 38"/>
                    <a:gd name="T48" fmla="*/ 25 w 29"/>
                    <a:gd name="T49" fmla="*/ 4 h 38"/>
                    <a:gd name="T50" fmla="*/ 21 w 29"/>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8">
                      <a:moveTo>
                        <a:pt x="21" y="0"/>
                      </a:moveTo>
                      <a:lnTo>
                        <a:pt x="8" y="3"/>
                      </a:lnTo>
                      <a:lnTo>
                        <a:pt x="13" y="3"/>
                      </a:lnTo>
                      <a:lnTo>
                        <a:pt x="18" y="4"/>
                      </a:lnTo>
                      <a:lnTo>
                        <a:pt x="21" y="8"/>
                      </a:lnTo>
                      <a:lnTo>
                        <a:pt x="23" y="13"/>
                      </a:lnTo>
                      <a:lnTo>
                        <a:pt x="23" y="13"/>
                      </a:lnTo>
                      <a:lnTo>
                        <a:pt x="24" y="19"/>
                      </a:lnTo>
                      <a:lnTo>
                        <a:pt x="23" y="24"/>
                      </a:lnTo>
                      <a:lnTo>
                        <a:pt x="22" y="29"/>
                      </a:lnTo>
                      <a:lnTo>
                        <a:pt x="22" y="29"/>
                      </a:lnTo>
                      <a:lnTo>
                        <a:pt x="19" y="33"/>
                      </a:lnTo>
                      <a:lnTo>
                        <a:pt x="13" y="35"/>
                      </a:lnTo>
                      <a:lnTo>
                        <a:pt x="9" y="35"/>
                      </a:lnTo>
                      <a:lnTo>
                        <a:pt x="0" y="36"/>
                      </a:lnTo>
                      <a:lnTo>
                        <a:pt x="22" y="38"/>
                      </a:lnTo>
                      <a:lnTo>
                        <a:pt x="25" y="34"/>
                      </a:lnTo>
                      <a:lnTo>
                        <a:pt x="27" y="31"/>
                      </a:lnTo>
                      <a:lnTo>
                        <a:pt x="29" y="26"/>
                      </a:lnTo>
                      <a:lnTo>
                        <a:pt x="29" y="19"/>
                      </a:lnTo>
                      <a:lnTo>
                        <a:pt x="29" y="16"/>
                      </a:lnTo>
                      <a:lnTo>
                        <a:pt x="28" y="11"/>
                      </a:lnTo>
                      <a:lnTo>
                        <a:pt x="28" y="10"/>
                      </a:lnTo>
                      <a:lnTo>
                        <a:pt x="25" y="4"/>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1" name="Freeform 5004"/>
                <p:cNvSpPr>
                  <a:spLocks/>
                </p:cNvSpPr>
                <p:nvPr/>
              </p:nvSpPr>
              <p:spPr bwMode="auto">
                <a:xfrm>
                  <a:off x="3022" y="1358"/>
                  <a:ext cx="4" cy="7"/>
                </a:xfrm>
                <a:custGeom>
                  <a:avLst/>
                  <a:gdLst>
                    <a:gd name="T0" fmla="*/ 15 w 28"/>
                    <a:gd name="T1" fmla="*/ 0 h 43"/>
                    <a:gd name="T2" fmla="*/ 0 w 28"/>
                    <a:gd name="T3" fmla="*/ 0 h 43"/>
                    <a:gd name="T4" fmla="*/ 0 w 28"/>
                    <a:gd name="T5" fmla="*/ 43 h 43"/>
                    <a:gd name="T6" fmla="*/ 15 w 28"/>
                    <a:gd name="T7" fmla="*/ 43 h 43"/>
                    <a:gd name="T8" fmla="*/ 16 w 28"/>
                    <a:gd name="T9" fmla="*/ 43 h 43"/>
                    <a:gd name="T10" fmla="*/ 23 w 28"/>
                    <a:gd name="T11" fmla="*/ 42 h 43"/>
                    <a:gd name="T12" fmla="*/ 28 w 28"/>
                    <a:gd name="T13" fmla="*/ 40 h 43"/>
                    <a:gd name="T14" fmla="*/ 6 w 28"/>
                    <a:gd name="T15" fmla="*/ 38 h 43"/>
                    <a:gd name="T16" fmla="*/ 6 w 28"/>
                    <a:gd name="T17" fmla="*/ 5 h 43"/>
                    <a:gd name="T18" fmla="*/ 14 w 28"/>
                    <a:gd name="T19" fmla="*/ 5 h 43"/>
                    <a:gd name="T20" fmla="*/ 27 w 28"/>
                    <a:gd name="T21" fmla="*/ 2 h 43"/>
                    <a:gd name="T22" fmla="*/ 27 w 28"/>
                    <a:gd name="T23" fmla="*/ 2 h 43"/>
                    <a:gd name="T24" fmla="*/ 22 w 28"/>
                    <a:gd name="T25" fmla="*/ 0 h 43"/>
                    <a:gd name="T26" fmla="*/ 20 w 28"/>
                    <a:gd name="T27" fmla="*/ 0 h 43"/>
                    <a:gd name="T28" fmla="*/ 15 w 28"/>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15" y="0"/>
                      </a:moveTo>
                      <a:lnTo>
                        <a:pt x="0" y="0"/>
                      </a:lnTo>
                      <a:lnTo>
                        <a:pt x="0" y="43"/>
                      </a:lnTo>
                      <a:lnTo>
                        <a:pt x="15" y="43"/>
                      </a:lnTo>
                      <a:lnTo>
                        <a:pt x="16" y="43"/>
                      </a:lnTo>
                      <a:lnTo>
                        <a:pt x="23" y="42"/>
                      </a:lnTo>
                      <a:lnTo>
                        <a:pt x="28" y="40"/>
                      </a:lnTo>
                      <a:lnTo>
                        <a:pt x="6" y="38"/>
                      </a:lnTo>
                      <a:lnTo>
                        <a:pt x="6" y="5"/>
                      </a:lnTo>
                      <a:lnTo>
                        <a:pt x="14" y="5"/>
                      </a:lnTo>
                      <a:lnTo>
                        <a:pt x="27" y="2"/>
                      </a:lnTo>
                      <a:lnTo>
                        <a:pt x="27" y="2"/>
                      </a:lnTo>
                      <a:lnTo>
                        <a:pt x="22" y="0"/>
                      </a:lnTo>
                      <a:lnTo>
                        <a:pt x="20"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2" name="Freeform 5005"/>
                <p:cNvSpPr>
                  <a:spLocks/>
                </p:cNvSpPr>
                <p:nvPr/>
              </p:nvSpPr>
              <p:spPr bwMode="auto">
                <a:xfrm>
                  <a:off x="3029" y="1358"/>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6 w 32"/>
                    <a:gd name="T11" fmla="*/ 37 h 43"/>
                    <a:gd name="T12" fmla="*/ 6 w 32"/>
                    <a:gd name="T13" fmla="*/ 23 h 43"/>
                    <a:gd name="T14" fmla="*/ 30 w 32"/>
                    <a:gd name="T15" fmla="*/ 23 h 43"/>
                    <a:gd name="T16" fmla="*/ 30 w 32"/>
                    <a:gd name="T17" fmla="*/ 18 h 43"/>
                    <a:gd name="T18" fmla="*/ 6 w 32"/>
                    <a:gd name="T19" fmla="*/ 18 h 43"/>
                    <a:gd name="T20" fmla="*/ 5 w 32"/>
                    <a:gd name="T21" fmla="*/ 5 h 43"/>
                    <a:gd name="T22" fmla="*/ 31 w 32"/>
                    <a:gd name="T23" fmla="*/ 4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6" y="37"/>
                      </a:lnTo>
                      <a:lnTo>
                        <a:pt x="6" y="23"/>
                      </a:lnTo>
                      <a:lnTo>
                        <a:pt x="30" y="23"/>
                      </a:lnTo>
                      <a:lnTo>
                        <a:pt x="30" y="18"/>
                      </a:lnTo>
                      <a:lnTo>
                        <a:pt x="6" y="18"/>
                      </a:lnTo>
                      <a:lnTo>
                        <a:pt x="5" y="5"/>
                      </a:lnTo>
                      <a:lnTo>
                        <a:pt x="31" y="4"/>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3" name="Freeform 5006"/>
                <p:cNvSpPr>
                  <a:spLocks/>
                </p:cNvSpPr>
                <p:nvPr/>
              </p:nvSpPr>
              <p:spPr bwMode="auto">
                <a:xfrm>
                  <a:off x="3040" y="1358"/>
                  <a:ext cx="5" cy="7"/>
                </a:xfrm>
                <a:custGeom>
                  <a:avLst/>
                  <a:gdLst>
                    <a:gd name="T0" fmla="*/ 21 w 31"/>
                    <a:gd name="T1" fmla="*/ 0 h 42"/>
                    <a:gd name="T2" fmla="*/ 11 w 31"/>
                    <a:gd name="T3" fmla="*/ 2 h 42"/>
                    <a:gd name="T4" fmla="*/ 11 w 31"/>
                    <a:gd name="T5" fmla="*/ 2 h 42"/>
                    <a:gd name="T6" fmla="*/ 16 w 31"/>
                    <a:gd name="T7" fmla="*/ 3 h 42"/>
                    <a:gd name="T8" fmla="*/ 21 w 31"/>
                    <a:gd name="T9" fmla="*/ 6 h 42"/>
                    <a:gd name="T10" fmla="*/ 22 w 31"/>
                    <a:gd name="T11" fmla="*/ 9 h 42"/>
                    <a:gd name="T12" fmla="*/ 24 w 31"/>
                    <a:gd name="T13" fmla="*/ 14 h 42"/>
                    <a:gd name="T14" fmla="*/ 24 w 31"/>
                    <a:gd name="T15" fmla="*/ 20 h 42"/>
                    <a:gd name="T16" fmla="*/ 24 w 31"/>
                    <a:gd name="T17" fmla="*/ 22 h 42"/>
                    <a:gd name="T18" fmla="*/ 23 w 31"/>
                    <a:gd name="T19" fmla="*/ 28 h 42"/>
                    <a:gd name="T20" fmla="*/ 21 w 31"/>
                    <a:gd name="T21" fmla="*/ 32 h 42"/>
                    <a:gd name="T22" fmla="*/ 20 w 31"/>
                    <a:gd name="T23" fmla="*/ 33 h 42"/>
                    <a:gd name="T24" fmla="*/ 16 w 31"/>
                    <a:gd name="T25" fmla="*/ 36 h 42"/>
                    <a:gd name="T26" fmla="*/ 11 w 31"/>
                    <a:gd name="T27" fmla="*/ 37 h 42"/>
                    <a:gd name="T28" fmla="*/ 0 w 31"/>
                    <a:gd name="T29" fmla="*/ 39 h 42"/>
                    <a:gd name="T30" fmla="*/ 4 w 31"/>
                    <a:gd name="T31" fmla="*/ 42 h 42"/>
                    <a:gd name="T32" fmla="*/ 11 w 31"/>
                    <a:gd name="T33" fmla="*/ 42 h 42"/>
                    <a:gd name="T34" fmla="*/ 16 w 31"/>
                    <a:gd name="T35" fmla="*/ 42 h 42"/>
                    <a:gd name="T36" fmla="*/ 21 w 31"/>
                    <a:gd name="T37" fmla="*/ 39 h 42"/>
                    <a:gd name="T38" fmla="*/ 25 w 31"/>
                    <a:gd name="T39" fmla="*/ 36 h 42"/>
                    <a:gd name="T40" fmla="*/ 25 w 31"/>
                    <a:gd name="T41" fmla="*/ 35 h 42"/>
                    <a:gd name="T42" fmla="*/ 29 w 31"/>
                    <a:gd name="T43" fmla="*/ 31 h 42"/>
                    <a:gd name="T44" fmla="*/ 30 w 31"/>
                    <a:gd name="T45" fmla="*/ 26 h 42"/>
                    <a:gd name="T46" fmla="*/ 31 w 31"/>
                    <a:gd name="T47" fmla="*/ 20 h 42"/>
                    <a:gd name="T48" fmla="*/ 31 w 31"/>
                    <a:gd name="T49" fmla="*/ 19 h 42"/>
                    <a:gd name="T50" fmla="*/ 30 w 31"/>
                    <a:gd name="T51" fmla="*/ 13 h 42"/>
                    <a:gd name="T52" fmla="*/ 28 w 31"/>
                    <a:gd name="T53" fmla="*/ 7 h 42"/>
                    <a:gd name="T54" fmla="*/ 25 w 31"/>
                    <a:gd name="T55" fmla="*/ 3 h 42"/>
                    <a:gd name="T56" fmla="*/ 21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1" y="0"/>
                      </a:moveTo>
                      <a:lnTo>
                        <a:pt x="11" y="2"/>
                      </a:lnTo>
                      <a:lnTo>
                        <a:pt x="11" y="2"/>
                      </a:lnTo>
                      <a:lnTo>
                        <a:pt x="16" y="3"/>
                      </a:lnTo>
                      <a:lnTo>
                        <a:pt x="21" y="6"/>
                      </a:lnTo>
                      <a:lnTo>
                        <a:pt x="22" y="9"/>
                      </a:lnTo>
                      <a:lnTo>
                        <a:pt x="24" y="14"/>
                      </a:lnTo>
                      <a:lnTo>
                        <a:pt x="24" y="20"/>
                      </a:lnTo>
                      <a:lnTo>
                        <a:pt x="24" y="22"/>
                      </a:lnTo>
                      <a:lnTo>
                        <a:pt x="23" y="28"/>
                      </a:lnTo>
                      <a:lnTo>
                        <a:pt x="21" y="32"/>
                      </a:lnTo>
                      <a:lnTo>
                        <a:pt x="20" y="33"/>
                      </a:lnTo>
                      <a:lnTo>
                        <a:pt x="16" y="36"/>
                      </a:lnTo>
                      <a:lnTo>
                        <a:pt x="11" y="37"/>
                      </a:lnTo>
                      <a:lnTo>
                        <a:pt x="0" y="39"/>
                      </a:lnTo>
                      <a:lnTo>
                        <a:pt x="4" y="42"/>
                      </a:lnTo>
                      <a:lnTo>
                        <a:pt x="11" y="42"/>
                      </a:lnTo>
                      <a:lnTo>
                        <a:pt x="16" y="42"/>
                      </a:lnTo>
                      <a:lnTo>
                        <a:pt x="21" y="39"/>
                      </a:lnTo>
                      <a:lnTo>
                        <a:pt x="25" y="36"/>
                      </a:lnTo>
                      <a:lnTo>
                        <a:pt x="25" y="35"/>
                      </a:lnTo>
                      <a:lnTo>
                        <a:pt x="29" y="31"/>
                      </a:lnTo>
                      <a:lnTo>
                        <a:pt x="30" y="26"/>
                      </a:lnTo>
                      <a:lnTo>
                        <a:pt x="31" y="20"/>
                      </a:lnTo>
                      <a:lnTo>
                        <a:pt x="31" y="19"/>
                      </a:lnTo>
                      <a:lnTo>
                        <a:pt x="30" y="13"/>
                      </a:lnTo>
                      <a:lnTo>
                        <a:pt x="28" y="7"/>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4" name="Freeform 5007"/>
                <p:cNvSpPr>
                  <a:spLocks/>
                </p:cNvSpPr>
                <p:nvPr/>
              </p:nvSpPr>
              <p:spPr bwMode="auto">
                <a:xfrm>
                  <a:off x="3038" y="1358"/>
                  <a:ext cx="5" cy="7"/>
                </a:xfrm>
                <a:custGeom>
                  <a:avLst/>
                  <a:gdLst>
                    <a:gd name="T0" fmla="*/ 21 w 31"/>
                    <a:gd name="T1" fmla="*/ 0 h 41"/>
                    <a:gd name="T2" fmla="*/ 15 w 31"/>
                    <a:gd name="T3" fmla="*/ 0 h 41"/>
                    <a:gd name="T4" fmla="*/ 10 w 31"/>
                    <a:gd name="T5" fmla="*/ 2 h 41"/>
                    <a:gd name="T6" fmla="*/ 6 w 31"/>
                    <a:gd name="T7" fmla="*/ 6 h 41"/>
                    <a:gd name="T8" fmla="*/ 5 w 31"/>
                    <a:gd name="T9" fmla="*/ 6 h 41"/>
                    <a:gd name="T10" fmla="*/ 2 w 31"/>
                    <a:gd name="T11" fmla="*/ 11 h 41"/>
                    <a:gd name="T12" fmla="*/ 0 w 31"/>
                    <a:gd name="T13" fmla="*/ 16 h 41"/>
                    <a:gd name="T14" fmla="*/ 0 w 31"/>
                    <a:gd name="T15" fmla="*/ 22 h 41"/>
                    <a:gd name="T16" fmla="*/ 0 w 31"/>
                    <a:gd name="T17" fmla="*/ 28 h 41"/>
                    <a:gd name="T18" fmla="*/ 2 w 31"/>
                    <a:gd name="T19" fmla="*/ 33 h 41"/>
                    <a:gd name="T20" fmla="*/ 6 w 31"/>
                    <a:gd name="T21" fmla="*/ 38 h 41"/>
                    <a:gd name="T22" fmla="*/ 10 w 31"/>
                    <a:gd name="T23" fmla="*/ 41 h 41"/>
                    <a:gd name="T24" fmla="*/ 21 w 31"/>
                    <a:gd name="T25" fmla="*/ 39 h 41"/>
                    <a:gd name="T26" fmla="*/ 19 w 31"/>
                    <a:gd name="T27" fmla="*/ 39 h 41"/>
                    <a:gd name="T28" fmla="*/ 14 w 31"/>
                    <a:gd name="T29" fmla="*/ 38 h 41"/>
                    <a:gd name="T30" fmla="*/ 10 w 31"/>
                    <a:gd name="T31" fmla="*/ 35 h 41"/>
                    <a:gd name="T32" fmla="*/ 9 w 31"/>
                    <a:gd name="T33" fmla="*/ 33 h 41"/>
                    <a:gd name="T34" fmla="*/ 7 w 31"/>
                    <a:gd name="T35" fmla="*/ 29 h 41"/>
                    <a:gd name="T36" fmla="*/ 6 w 31"/>
                    <a:gd name="T37" fmla="*/ 22 h 41"/>
                    <a:gd name="T38" fmla="*/ 6 w 31"/>
                    <a:gd name="T39" fmla="*/ 19 h 41"/>
                    <a:gd name="T40" fmla="*/ 7 w 31"/>
                    <a:gd name="T41" fmla="*/ 13 h 41"/>
                    <a:gd name="T42" fmla="*/ 10 w 31"/>
                    <a:gd name="T43" fmla="*/ 9 h 41"/>
                    <a:gd name="T44" fmla="*/ 10 w 31"/>
                    <a:gd name="T45" fmla="*/ 8 h 41"/>
                    <a:gd name="T46" fmla="*/ 14 w 31"/>
                    <a:gd name="T47" fmla="*/ 5 h 41"/>
                    <a:gd name="T48" fmla="*/ 21 w 31"/>
                    <a:gd name="T49" fmla="*/ 4 h 41"/>
                    <a:gd name="T50" fmla="*/ 31 w 31"/>
                    <a:gd name="T51" fmla="*/ 2 h 41"/>
                    <a:gd name="T52" fmla="*/ 26 w 31"/>
                    <a:gd name="T53" fmla="*/ 0 h 41"/>
                    <a:gd name="T54" fmla="*/ 21 w 31"/>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1">
                      <a:moveTo>
                        <a:pt x="21" y="0"/>
                      </a:moveTo>
                      <a:lnTo>
                        <a:pt x="15" y="0"/>
                      </a:lnTo>
                      <a:lnTo>
                        <a:pt x="10" y="2"/>
                      </a:lnTo>
                      <a:lnTo>
                        <a:pt x="6" y="6"/>
                      </a:lnTo>
                      <a:lnTo>
                        <a:pt x="5" y="6"/>
                      </a:lnTo>
                      <a:lnTo>
                        <a:pt x="2" y="11"/>
                      </a:lnTo>
                      <a:lnTo>
                        <a:pt x="0" y="16"/>
                      </a:lnTo>
                      <a:lnTo>
                        <a:pt x="0" y="22"/>
                      </a:lnTo>
                      <a:lnTo>
                        <a:pt x="0" y="28"/>
                      </a:lnTo>
                      <a:lnTo>
                        <a:pt x="2" y="33"/>
                      </a:lnTo>
                      <a:lnTo>
                        <a:pt x="6" y="38"/>
                      </a:lnTo>
                      <a:lnTo>
                        <a:pt x="10" y="41"/>
                      </a:lnTo>
                      <a:lnTo>
                        <a:pt x="21" y="39"/>
                      </a:lnTo>
                      <a:lnTo>
                        <a:pt x="19" y="39"/>
                      </a:lnTo>
                      <a:lnTo>
                        <a:pt x="14" y="38"/>
                      </a:lnTo>
                      <a:lnTo>
                        <a:pt x="10" y="35"/>
                      </a:lnTo>
                      <a:lnTo>
                        <a:pt x="9" y="33"/>
                      </a:lnTo>
                      <a:lnTo>
                        <a:pt x="7" y="29"/>
                      </a:lnTo>
                      <a:lnTo>
                        <a:pt x="6" y="22"/>
                      </a:lnTo>
                      <a:lnTo>
                        <a:pt x="6" y="19"/>
                      </a:lnTo>
                      <a:lnTo>
                        <a:pt x="7" y="13"/>
                      </a:lnTo>
                      <a:lnTo>
                        <a:pt x="10" y="9"/>
                      </a:lnTo>
                      <a:lnTo>
                        <a:pt x="10" y="8"/>
                      </a:lnTo>
                      <a:lnTo>
                        <a:pt x="14" y="5"/>
                      </a:lnTo>
                      <a:lnTo>
                        <a:pt x="21" y="4"/>
                      </a:lnTo>
                      <a:lnTo>
                        <a:pt x="31" y="2"/>
                      </a:lnTo>
                      <a:lnTo>
                        <a:pt x="26"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5" name="Freeform 5008"/>
                <p:cNvSpPr>
                  <a:spLocks/>
                </p:cNvSpPr>
                <p:nvPr/>
              </p:nvSpPr>
              <p:spPr bwMode="auto">
                <a:xfrm>
                  <a:off x="3047" y="1362"/>
                  <a:ext cx="4" cy="3"/>
                </a:xfrm>
                <a:custGeom>
                  <a:avLst/>
                  <a:gdLst>
                    <a:gd name="T0" fmla="*/ 23 w 26"/>
                    <a:gd name="T1" fmla="*/ 0 h 18"/>
                    <a:gd name="T2" fmla="*/ 9 w 26"/>
                    <a:gd name="T3" fmla="*/ 0 h 18"/>
                    <a:gd name="T4" fmla="*/ 13 w 26"/>
                    <a:gd name="T5" fmla="*/ 0 h 18"/>
                    <a:gd name="T6" fmla="*/ 18 w 26"/>
                    <a:gd name="T7" fmla="*/ 2 h 18"/>
                    <a:gd name="T8" fmla="*/ 19 w 26"/>
                    <a:gd name="T9" fmla="*/ 2 h 18"/>
                    <a:gd name="T10" fmla="*/ 21 w 26"/>
                    <a:gd name="T11" fmla="*/ 8 h 18"/>
                    <a:gd name="T12" fmla="*/ 21 w 26"/>
                    <a:gd name="T13" fmla="*/ 8 h 18"/>
                    <a:gd name="T14" fmla="*/ 19 w 26"/>
                    <a:gd name="T15" fmla="*/ 13 h 18"/>
                    <a:gd name="T16" fmla="*/ 17 w 26"/>
                    <a:gd name="T17" fmla="*/ 14 h 18"/>
                    <a:gd name="T18" fmla="*/ 10 w 26"/>
                    <a:gd name="T19" fmla="*/ 15 h 18"/>
                    <a:gd name="T20" fmla="*/ 0 w 26"/>
                    <a:gd name="T21" fmla="*/ 15 h 18"/>
                    <a:gd name="T22" fmla="*/ 21 w 26"/>
                    <a:gd name="T23" fmla="*/ 18 h 18"/>
                    <a:gd name="T24" fmla="*/ 24 w 26"/>
                    <a:gd name="T25" fmla="*/ 14 h 18"/>
                    <a:gd name="T26" fmla="*/ 25 w 26"/>
                    <a:gd name="T27" fmla="*/ 13 h 18"/>
                    <a:gd name="T28" fmla="*/ 26 w 26"/>
                    <a:gd name="T29" fmla="*/ 8 h 18"/>
                    <a:gd name="T30" fmla="*/ 26 w 26"/>
                    <a:gd name="T31" fmla="*/ 7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3" y="0"/>
                      </a:lnTo>
                      <a:lnTo>
                        <a:pt x="18" y="2"/>
                      </a:lnTo>
                      <a:lnTo>
                        <a:pt x="19" y="2"/>
                      </a:lnTo>
                      <a:lnTo>
                        <a:pt x="21" y="8"/>
                      </a:lnTo>
                      <a:lnTo>
                        <a:pt x="21" y="8"/>
                      </a:lnTo>
                      <a:lnTo>
                        <a:pt x="19" y="13"/>
                      </a:lnTo>
                      <a:lnTo>
                        <a:pt x="17" y="14"/>
                      </a:lnTo>
                      <a:lnTo>
                        <a:pt x="10" y="15"/>
                      </a:lnTo>
                      <a:lnTo>
                        <a:pt x="0" y="15"/>
                      </a:lnTo>
                      <a:lnTo>
                        <a:pt x="21" y="18"/>
                      </a:lnTo>
                      <a:lnTo>
                        <a:pt x="24" y="14"/>
                      </a:lnTo>
                      <a:lnTo>
                        <a:pt x="25" y="13"/>
                      </a:lnTo>
                      <a:lnTo>
                        <a:pt x="26" y="8"/>
                      </a:lnTo>
                      <a:lnTo>
                        <a:pt x="26" y="7"/>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6" name="Freeform 5009"/>
                <p:cNvSpPr>
                  <a:spLocks/>
                </p:cNvSpPr>
                <p:nvPr/>
              </p:nvSpPr>
              <p:spPr bwMode="auto">
                <a:xfrm>
                  <a:off x="3047" y="1359"/>
                  <a:ext cx="4" cy="2"/>
                </a:xfrm>
                <a:custGeom>
                  <a:avLst/>
                  <a:gdLst>
                    <a:gd name="T0" fmla="*/ 21 w 24"/>
                    <a:gd name="T1" fmla="*/ 0 h 17"/>
                    <a:gd name="T2" fmla="*/ 8 w 24"/>
                    <a:gd name="T3" fmla="*/ 2 h 17"/>
                    <a:gd name="T4" fmla="*/ 13 w 24"/>
                    <a:gd name="T5" fmla="*/ 2 h 17"/>
                    <a:gd name="T6" fmla="*/ 17 w 24"/>
                    <a:gd name="T7" fmla="*/ 4 h 17"/>
                    <a:gd name="T8" fmla="*/ 19 w 24"/>
                    <a:gd name="T9" fmla="*/ 9 h 17"/>
                    <a:gd name="T10" fmla="*/ 17 w 24"/>
                    <a:gd name="T11" fmla="*/ 13 h 17"/>
                    <a:gd name="T12" fmla="*/ 13 w 24"/>
                    <a:gd name="T13" fmla="*/ 15 h 17"/>
                    <a:gd name="T14" fmla="*/ 9 w 24"/>
                    <a:gd name="T15" fmla="*/ 15 h 17"/>
                    <a:gd name="T16" fmla="*/ 0 w 24"/>
                    <a:gd name="T17" fmla="*/ 15 h 17"/>
                    <a:gd name="T18" fmla="*/ 19 w 24"/>
                    <a:gd name="T19" fmla="*/ 17 h 17"/>
                    <a:gd name="T20" fmla="*/ 23 w 24"/>
                    <a:gd name="T21" fmla="*/ 13 h 17"/>
                    <a:gd name="T22" fmla="*/ 24 w 24"/>
                    <a:gd name="T23" fmla="*/ 8 h 17"/>
                    <a:gd name="T24" fmla="*/ 24 w 24"/>
                    <a:gd name="T25" fmla="*/ 5 h 17"/>
                    <a:gd name="T26" fmla="*/ 21 w 2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7">
                      <a:moveTo>
                        <a:pt x="21" y="0"/>
                      </a:moveTo>
                      <a:lnTo>
                        <a:pt x="8" y="2"/>
                      </a:lnTo>
                      <a:lnTo>
                        <a:pt x="13" y="2"/>
                      </a:lnTo>
                      <a:lnTo>
                        <a:pt x="17" y="4"/>
                      </a:lnTo>
                      <a:lnTo>
                        <a:pt x="19" y="9"/>
                      </a:lnTo>
                      <a:lnTo>
                        <a:pt x="17" y="13"/>
                      </a:lnTo>
                      <a:lnTo>
                        <a:pt x="13" y="15"/>
                      </a:lnTo>
                      <a:lnTo>
                        <a:pt x="9" y="15"/>
                      </a:lnTo>
                      <a:lnTo>
                        <a:pt x="0" y="15"/>
                      </a:lnTo>
                      <a:lnTo>
                        <a:pt x="19" y="17"/>
                      </a:lnTo>
                      <a:lnTo>
                        <a:pt x="23" y="13"/>
                      </a:lnTo>
                      <a:lnTo>
                        <a:pt x="24" y="8"/>
                      </a:lnTo>
                      <a:lnTo>
                        <a:pt x="24"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7" name="Freeform 5010"/>
                <p:cNvSpPr>
                  <a:spLocks/>
                </p:cNvSpPr>
                <p:nvPr/>
              </p:nvSpPr>
              <p:spPr bwMode="auto">
                <a:xfrm>
                  <a:off x="3046" y="1358"/>
                  <a:ext cx="5" cy="7"/>
                </a:xfrm>
                <a:custGeom>
                  <a:avLst/>
                  <a:gdLst>
                    <a:gd name="T0" fmla="*/ 16 w 29"/>
                    <a:gd name="T1" fmla="*/ 0 h 44"/>
                    <a:gd name="T2" fmla="*/ 0 w 29"/>
                    <a:gd name="T3" fmla="*/ 0 h 44"/>
                    <a:gd name="T4" fmla="*/ 0 w 29"/>
                    <a:gd name="T5" fmla="*/ 44 h 44"/>
                    <a:gd name="T6" fmla="*/ 16 w 29"/>
                    <a:gd name="T7" fmla="*/ 43 h 44"/>
                    <a:gd name="T8" fmla="*/ 20 w 29"/>
                    <a:gd name="T9" fmla="*/ 43 h 44"/>
                    <a:gd name="T10" fmla="*/ 26 w 29"/>
                    <a:gd name="T11" fmla="*/ 41 h 44"/>
                    <a:gd name="T12" fmla="*/ 27 w 29"/>
                    <a:gd name="T13" fmla="*/ 41 h 44"/>
                    <a:gd name="T14" fmla="*/ 6 w 29"/>
                    <a:gd name="T15" fmla="*/ 38 h 44"/>
                    <a:gd name="T16" fmla="*/ 6 w 29"/>
                    <a:gd name="T17" fmla="*/ 23 h 44"/>
                    <a:gd name="T18" fmla="*/ 15 w 29"/>
                    <a:gd name="T19" fmla="*/ 23 h 44"/>
                    <a:gd name="T20" fmla="*/ 29 w 29"/>
                    <a:gd name="T21" fmla="*/ 23 h 44"/>
                    <a:gd name="T22" fmla="*/ 25 w 29"/>
                    <a:gd name="T23" fmla="*/ 20 h 44"/>
                    <a:gd name="T24" fmla="*/ 25 w 29"/>
                    <a:gd name="T25" fmla="*/ 20 h 44"/>
                    <a:gd name="T26" fmla="*/ 6 w 29"/>
                    <a:gd name="T27" fmla="*/ 18 h 44"/>
                    <a:gd name="T28" fmla="*/ 6 w 29"/>
                    <a:gd name="T29" fmla="*/ 5 h 44"/>
                    <a:gd name="T30" fmla="*/ 14 w 29"/>
                    <a:gd name="T31" fmla="*/ 5 h 44"/>
                    <a:gd name="T32" fmla="*/ 27 w 29"/>
                    <a:gd name="T33" fmla="*/ 3 h 44"/>
                    <a:gd name="T34" fmla="*/ 27 w 29"/>
                    <a:gd name="T35" fmla="*/ 3 h 44"/>
                    <a:gd name="T36" fmla="*/ 23 w 29"/>
                    <a:gd name="T37" fmla="*/ 1 h 44"/>
                    <a:gd name="T38" fmla="*/ 16 w 29"/>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0"/>
                      </a:moveTo>
                      <a:lnTo>
                        <a:pt x="0" y="0"/>
                      </a:lnTo>
                      <a:lnTo>
                        <a:pt x="0" y="44"/>
                      </a:lnTo>
                      <a:lnTo>
                        <a:pt x="16" y="43"/>
                      </a:lnTo>
                      <a:lnTo>
                        <a:pt x="20" y="43"/>
                      </a:lnTo>
                      <a:lnTo>
                        <a:pt x="26" y="41"/>
                      </a:lnTo>
                      <a:lnTo>
                        <a:pt x="27" y="41"/>
                      </a:lnTo>
                      <a:lnTo>
                        <a:pt x="6" y="38"/>
                      </a:lnTo>
                      <a:lnTo>
                        <a:pt x="6" y="23"/>
                      </a:lnTo>
                      <a:lnTo>
                        <a:pt x="15" y="23"/>
                      </a:lnTo>
                      <a:lnTo>
                        <a:pt x="29" y="23"/>
                      </a:lnTo>
                      <a:lnTo>
                        <a:pt x="25" y="20"/>
                      </a:lnTo>
                      <a:lnTo>
                        <a:pt x="25" y="20"/>
                      </a:lnTo>
                      <a:lnTo>
                        <a:pt x="6" y="18"/>
                      </a:lnTo>
                      <a:lnTo>
                        <a:pt x="6" y="5"/>
                      </a:lnTo>
                      <a:lnTo>
                        <a:pt x="14" y="5"/>
                      </a:lnTo>
                      <a:lnTo>
                        <a:pt x="27" y="3"/>
                      </a:lnTo>
                      <a:lnTo>
                        <a:pt x="27" y="3"/>
                      </a:lnTo>
                      <a:lnTo>
                        <a:pt x="23"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8" name="Freeform 5011"/>
                <p:cNvSpPr>
                  <a:spLocks/>
                </p:cNvSpPr>
                <p:nvPr/>
              </p:nvSpPr>
              <p:spPr bwMode="auto">
                <a:xfrm>
                  <a:off x="3053" y="1358"/>
                  <a:ext cx="4" cy="7"/>
                </a:xfrm>
                <a:custGeom>
                  <a:avLst/>
                  <a:gdLst>
                    <a:gd name="T0" fmla="*/ 5 w 26"/>
                    <a:gd name="T1" fmla="*/ 0 h 43"/>
                    <a:gd name="T2" fmla="*/ 0 w 26"/>
                    <a:gd name="T3" fmla="*/ 0 h 43"/>
                    <a:gd name="T4" fmla="*/ 0 w 26"/>
                    <a:gd name="T5" fmla="*/ 43 h 43"/>
                    <a:gd name="T6" fmla="*/ 26 w 26"/>
                    <a:gd name="T7" fmla="*/ 43 h 43"/>
                    <a:gd name="T8" fmla="*/ 26 w 26"/>
                    <a:gd name="T9" fmla="*/ 37 h 43"/>
                    <a:gd name="T10" fmla="*/ 6 w 26"/>
                    <a:gd name="T11" fmla="*/ 37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3"/>
                      </a:lnTo>
                      <a:lnTo>
                        <a:pt x="26" y="43"/>
                      </a:lnTo>
                      <a:lnTo>
                        <a:pt x="26" y="37"/>
                      </a:lnTo>
                      <a:lnTo>
                        <a:pt x="6" y="3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89" name="Rectangle 5012"/>
                <p:cNvSpPr>
                  <a:spLocks noChangeArrowheads="1"/>
                </p:cNvSpPr>
                <p:nvPr/>
              </p:nvSpPr>
              <p:spPr bwMode="auto">
                <a:xfrm>
                  <a:off x="3058" y="1358"/>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0" name="Freeform 5013"/>
                <p:cNvSpPr>
                  <a:spLocks/>
                </p:cNvSpPr>
                <p:nvPr/>
              </p:nvSpPr>
              <p:spPr bwMode="auto">
                <a:xfrm>
                  <a:off x="3064" y="1361"/>
                  <a:ext cx="3" cy="4"/>
                </a:xfrm>
                <a:custGeom>
                  <a:avLst/>
                  <a:gdLst>
                    <a:gd name="T0" fmla="*/ 18 w 18"/>
                    <a:gd name="T1" fmla="*/ 0 h 19"/>
                    <a:gd name="T2" fmla="*/ 0 w 18"/>
                    <a:gd name="T3" fmla="*/ 0 h 19"/>
                    <a:gd name="T4" fmla="*/ 0 w 18"/>
                    <a:gd name="T5" fmla="*/ 5 h 19"/>
                    <a:gd name="T6" fmla="*/ 13 w 18"/>
                    <a:gd name="T7" fmla="*/ 5 h 19"/>
                    <a:gd name="T8" fmla="*/ 13 w 18"/>
                    <a:gd name="T9" fmla="*/ 14 h 19"/>
                    <a:gd name="T10" fmla="*/ 11 w 18"/>
                    <a:gd name="T11" fmla="*/ 15 h 19"/>
                    <a:gd name="T12" fmla="*/ 5 w 18"/>
                    <a:gd name="T13" fmla="*/ 17 h 19"/>
                    <a:gd name="T14" fmla="*/ 0 w 18"/>
                    <a:gd name="T15" fmla="*/ 18 h 19"/>
                    <a:gd name="T16" fmla="*/ 13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4"/>
                      </a:lnTo>
                      <a:lnTo>
                        <a:pt x="11" y="15"/>
                      </a:lnTo>
                      <a:lnTo>
                        <a:pt x="5" y="17"/>
                      </a:lnTo>
                      <a:lnTo>
                        <a:pt x="0" y="18"/>
                      </a:lnTo>
                      <a:lnTo>
                        <a:pt x="13"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1" name="Freeform 5014"/>
                <p:cNvSpPr>
                  <a:spLocks/>
                </p:cNvSpPr>
                <p:nvPr/>
              </p:nvSpPr>
              <p:spPr bwMode="auto">
                <a:xfrm>
                  <a:off x="3064" y="1358"/>
                  <a:ext cx="3" cy="2"/>
                </a:xfrm>
                <a:custGeom>
                  <a:avLst/>
                  <a:gdLst>
                    <a:gd name="T0" fmla="*/ 12 w 17"/>
                    <a:gd name="T1" fmla="*/ 0 h 11"/>
                    <a:gd name="T2" fmla="*/ 0 w 17"/>
                    <a:gd name="T3" fmla="*/ 2 h 11"/>
                    <a:gd name="T4" fmla="*/ 3 w 17"/>
                    <a:gd name="T5" fmla="*/ 2 h 11"/>
                    <a:gd name="T6" fmla="*/ 7 w 17"/>
                    <a:gd name="T7" fmla="*/ 4 h 11"/>
                    <a:gd name="T8" fmla="*/ 10 w 17"/>
                    <a:gd name="T9" fmla="*/ 5 h 11"/>
                    <a:gd name="T10" fmla="*/ 12 w 17"/>
                    <a:gd name="T11" fmla="*/ 11 h 11"/>
                    <a:gd name="T12" fmla="*/ 17 w 17"/>
                    <a:gd name="T13" fmla="*/ 10 h 11"/>
                    <a:gd name="T14" fmla="*/ 17 w 17"/>
                    <a:gd name="T15" fmla="*/ 10 h 11"/>
                    <a:gd name="T16" fmla="*/ 15 w 17"/>
                    <a:gd name="T17" fmla="*/ 4 h 11"/>
                    <a:gd name="T18" fmla="*/ 12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2" y="0"/>
                      </a:moveTo>
                      <a:lnTo>
                        <a:pt x="0" y="2"/>
                      </a:lnTo>
                      <a:lnTo>
                        <a:pt x="3" y="2"/>
                      </a:lnTo>
                      <a:lnTo>
                        <a:pt x="7" y="4"/>
                      </a:lnTo>
                      <a:lnTo>
                        <a:pt x="10" y="5"/>
                      </a:lnTo>
                      <a:lnTo>
                        <a:pt x="12" y="11"/>
                      </a:lnTo>
                      <a:lnTo>
                        <a:pt x="17" y="10"/>
                      </a:lnTo>
                      <a:lnTo>
                        <a:pt x="17" y="10"/>
                      </a:lnTo>
                      <a:lnTo>
                        <a:pt x="15"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2" name="Freeform 5015"/>
                <p:cNvSpPr>
                  <a:spLocks/>
                </p:cNvSpPr>
                <p:nvPr/>
              </p:nvSpPr>
              <p:spPr bwMode="auto">
                <a:xfrm>
                  <a:off x="3061" y="1358"/>
                  <a:ext cx="5" cy="7"/>
                </a:xfrm>
                <a:custGeom>
                  <a:avLst/>
                  <a:gdLst>
                    <a:gd name="T0" fmla="*/ 21 w 34"/>
                    <a:gd name="T1" fmla="*/ 0 h 45"/>
                    <a:gd name="T2" fmla="*/ 20 w 34"/>
                    <a:gd name="T3" fmla="*/ 0 h 45"/>
                    <a:gd name="T4" fmla="*/ 14 w 34"/>
                    <a:gd name="T5" fmla="*/ 1 h 45"/>
                    <a:gd name="T6" fmla="*/ 9 w 34"/>
                    <a:gd name="T7" fmla="*/ 3 h 45"/>
                    <a:gd name="T8" fmla="*/ 5 w 34"/>
                    <a:gd name="T9" fmla="*/ 6 h 45"/>
                    <a:gd name="T10" fmla="*/ 2 w 34"/>
                    <a:gd name="T11" fmla="*/ 10 h 45"/>
                    <a:gd name="T12" fmla="*/ 2 w 34"/>
                    <a:gd name="T13" fmla="*/ 12 h 45"/>
                    <a:gd name="T14" fmla="*/ 0 w 34"/>
                    <a:gd name="T15" fmla="*/ 17 h 45"/>
                    <a:gd name="T16" fmla="*/ 0 w 34"/>
                    <a:gd name="T17" fmla="*/ 22 h 45"/>
                    <a:gd name="T18" fmla="*/ 0 w 34"/>
                    <a:gd name="T19" fmla="*/ 23 h 45"/>
                    <a:gd name="T20" fmla="*/ 0 w 34"/>
                    <a:gd name="T21" fmla="*/ 29 h 45"/>
                    <a:gd name="T22" fmla="*/ 2 w 34"/>
                    <a:gd name="T23" fmla="*/ 34 h 45"/>
                    <a:gd name="T24" fmla="*/ 5 w 34"/>
                    <a:gd name="T25" fmla="*/ 38 h 45"/>
                    <a:gd name="T26" fmla="*/ 6 w 34"/>
                    <a:gd name="T27" fmla="*/ 38 h 45"/>
                    <a:gd name="T28" fmla="*/ 10 w 34"/>
                    <a:gd name="T29" fmla="*/ 41 h 45"/>
                    <a:gd name="T30" fmla="*/ 16 w 34"/>
                    <a:gd name="T31" fmla="*/ 44 h 45"/>
                    <a:gd name="T32" fmla="*/ 21 w 34"/>
                    <a:gd name="T33" fmla="*/ 45 h 45"/>
                    <a:gd name="T34" fmla="*/ 24 w 34"/>
                    <a:gd name="T35" fmla="*/ 44 h 45"/>
                    <a:gd name="T36" fmla="*/ 29 w 34"/>
                    <a:gd name="T37" fmla="*/ 42 h 45"/>
                    <a:gd name="T38" fmla="*/ 34 w 34"/>
                    <a:gd name="T39" fmla="*/ 40 h 45"/>
                    <a:gd name="T40" fmla="*/ 21 w 34"/>
                    <a:gd name="T41" fmla="*/ 39 h 45"/>
                    <a:gd name="T42" fmla="*/ 18 w 34"/>
                    <a:gd name="T43" fmla="*/ 39 h 45"/>
                    <a:gd name="T44" fmla="*/ 12 w 34"/>
                    <a:gd name="T45" fmla="*/ 37 h 45"/>
                    <a:gd name="T46" fmla="*/ 10 w 34"/>
                    <a:gd name="T47" fmla="*/ 36 h 45"/>
                    <a:gd name="T48" fmla="*/ 7 w 34"/>
                    <a:gd name="T49" fmla="*/ 32 h 45"/>
                    <a:gd name="T50" fmla="*/ 6 w 34"/>
                    <a:gd name="T51" fmla="*/ 28 h 45"/>
                    <a:gd name="T52" fmla="*/ 5 w 34"/>
                    <a:gd name="T53" fmla="*/ 22 h 45"/>
                    <a:gd name="T54" fmla="*/ 5 w 34"/>
                    <a:gd name="T55" fmla="*/ 20 h 45"/>
                    <a:gd name="T56" fmla="*/ 6 w 34"/>
                    <a:gd name="T57" fmla="*/ 14 h 45"/>
                    <a:gd name="T58" fmla="*/ 9 w 34"/>
                    <a:gd name="T59" fmla="*/ 9 h 45"/>
                    <a:gd name="T60" fmla="*/ 10 w 34"/>
                    <a:gd name="T61" fmla="*/ 8 h 45"/>
                    <a:gd name="T62" fmla="*/ 15 w 34"/>
                    <a:gd name="T63" fmla="*/ 5 h 45"/>
                    <a:gd name="T64" fmla="*/ 21 w 34"/>
                    <a:gd name="T65" fmla="*/ 5 h 45"/>
                    <a:gd name="T66" fmla="*/ 33 w 34"/>
                    <a:gd name="T67" fmla="*/ 3 h 45"/>
                    <a:gd name="T68" fmla="*/ 32 w 34"/>
                    <a:gd name="T69" fmla="*/ 3 h 45"/>
                    <a:gd name="T70" fmla="*/ 27 w 34"/>
                    <a:gd name="T71" fmla="*/ 1 h 45"/>
                    <a:gd name="T72" fmla="*/ 21 w 34"/>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5">
                      <a:moveTo>
                        <a:pt x="21" y="0"/>
                      </a:moveTo>
                      <a:lnTo>
                        <a:pt x="20" y="0"/>
                      </a:lnTo>
                      <a:lnTo>
                        <a:pt x="14" y="1"/>
                      </a:lnTo>
                      <a:lnTo>
                        <a:pt x="9" y="3"/>
                      </a:lnTo>
                      <a:lnTo>
                        <a:pt x="5" y="6"/>
                      </a:lnTo>
                      <a:lnTo>
                        <a:pt x="2" y="10"/>
                      </a:lnTo>
                      <a:lnTo>
                        <a:pt x="2" y="12"/>
                      </a:lnTo>
                      <a:lnTo>
                        <a:pt x="0" y="17"/>
                      </a:lnTo>
                      <a:lnTo>
                        <a:pt x="0" y="22"/>
                      </a:lnTo>
                      <a:lnTo>
                        <a:pt x="0" y="23"/>
                      </a:lnTo>
                      <a:lnTo>
                        <a:pt x="0" y="29"/>
                      </a:lnTo>
                      <a:lnTo>
                        <a:pt x="2" y="34"/>
                      </a:lnTo>
                      <a:lnTo>
                        <a:pt x="5" y="38"/>
                      </a:lnTo>
                      <a:lnTo>
                        <a:pt x="6" y="38"/>
                      </a:lnTo>
                      <a:lnTo>
                        <a:pt x="10" y="41"/>
                      </a:lnTo>
                      <a:lnTo>
                        <a:pt x="16" y="44"/>
                      </a:lnTo>
                      <a:lnTo>
                        <a:pt x="21" y="45"/>
                      </a:lnTo>
                      <a:lnTo>
                        <a:pt x="24" y="44"/>
                      </a:lnTo>
                      <a:lnTo>
                        <a:pt x="29" y="42"/>
                      </a:lnTo>
                      <a:lnTo>
                        <a:pt x="34" y="40"/>
                      </a:lnTo>
                      <a:lnTo>
                        <a:pt x="21" y="39"/>
                      </a:lnTo>
                      <a:lnTo>
                        <a:pt x="18" y="39"/>
                      </a:lnTo>
                      <a:lnTo>
                        <a:pt x="12" y="37"/>
                      </a:lnTo>
                      <a:lnTo>
                        <a:pt x="10" y="36"/>
                      </a:lnTo>
                      <a:lnTo>
                        <a:pt x="7" y="32"/>
                      </a:lnTo>
                      <a:lnTo>
                        <a:pt x="6" y="28"/>
                      </a:lnTo>
                      <a:lnTo>
                        <a:pt x="5" y="22"/>
                      </a:lnTo>
                      <a:lnTo>
                        <a:pt x="5" y="20"/>
                      </a:lnTo>
                      <a:lnTo>
                        <a:pt x="6" y="14"/>
                      </a:lnTo>
                      <a:lnTo>
                        <a:pt x="9" y="9"/>
                      </a:lnTo>
                      <a:lnTo>
                        <a:pt x="10" y="8"/>
                      </a:lnTo>
                      <a:lnTo>
                        <a:pt x="15" y="5"/>
                      </a:lnTo>
                      <a:lnTo>
                        <a:pt x="21" y="5"/>
                      </a:lnTo>
                      <a:lnTo>
                        <a:pt x="33" y="3"/>
                      </a:lnTo>
                      <a:lnTo>
                        <a:pt x="32" y="3"/>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3" name="Freeform 5016"/>
                <p:cNvSpPr>
                  <a:spLocks/>
                </p:cNvSpPr>
                <p:nvPr/>
              </p:nvSpPr>
              <p:spPr bwMode="auto">
                <a:xfrm>
                  <a:off x="3068" y="1358"/>
                  <a:ext cx="5" cy="7"/>
                </a:xfrm>
                <a:custGeom>
                  <a:avLst/>
                  <a:gdLst>
                    <a:gd name="T0" fmla="*/ 22 w 28"/>
                    <a:gd name="T1" fmla="*/ 0 h 44"/>
                    <a:gd name="T2" fmla="*/ 16 w 28"/>
                    <a:gd name="T3" fmla="*/ 0 h 44"/>
                    <a:gd name="T4" fmla="*/ 0 w 28"/>
                    <a:gd name="T5" fmla="*/ 44 h 44"/>
                    <a:gd name="T6" fmla="*/ 6 w 28"/>
                    <a:gd name="T7" fmla="*/ 44 h 44"/>
                    <a:gd name="T8" fmla="*/ 11 w 28"/>
                    <a:gd name="T9" fmla="*/ 31 h 44"/>
                    <a:gd name="T10" fmla="*/ 28 w 28"/>
                    <a:gd name="T11" fmla="*/ 30 h 44"/>
                    <a:gd name="T12" fmla="*/ 12 w 28"/>
                    <a:gd name="T13" fmla="*/ 25 h 44"/>
                    <a:gd name="T14" fmla="*/ 16 w 28"/>
                    <a:gd name="T15" fmla="*/ 13 h 44"/>
                    <a:gd name="T16" fmla="*/ 17 w 28"/>
                    <a:gd name="T17" fmla="*/ 10 h 44"/>
                    <a:gd name="T18" fmla="*/ 18 w 28"/>
                    <a:gd name="T19" fmla="*/ 5 h 44"/>
                    <a:gd name="T20" fmla="*/ 20 w 28"/>
                    <a:gd name="T21" fmla="*/ 5 h 44"/>
                    <a:gd name="T22" fmla="*/ 22 w 2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2" y="0"/>
                      </a:moveTo>
                      <a:lnTo>
                        <a:pt x="16" y="0"/>
                      </a:lnTo>
                      <a:lnTo>
                        <a:pt x="0" y="44"/>
                      </a:lnTo>
                      <a:lnTo>
                        <a:pt x="6" y="44"/>
                      </a:lnTo>
                      <a:lnTo>
                        <a:pt x="11" y="31"/>
                      </a:lnTo>
                      <a:lnTo>
                        <a:pt x="28" y="30"/>
                      </a:lnTo>
                      <a:lnTo>
                        <a:pt x="12" y="25"/>
                      </a:lnTo>
                      <a:lnTo>
                        <a:pt x="16" y="13"/>
                      </a:lnTo>
                      <a:lnTo>
                        <a:pt x="17" y="10"/>
                      </a:lnTo>
                      <a:lnTo>
                        <a:pt x="18" y="5"/>
                      </a:lnTo>
                      <a:lnTo>
                        <a:pt x="20"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4" name="Freeform 5017"/>
                <p:cNvSpPr>
                  <a:spLocks/>
                </p:cNvSpPr>
                <p:nvPr/>
              </p:nvSpPr>
              <p:spPr bwMode="auto">
                <a:xfrm>
                  <a:off x="3070" y="1358"/>
                  <a:ext cx="5" cy="7"/>
                </a:xfrm>
                <a:custGeom>
                  <a:avLst/>
                  <a:gdLst>
                    <a:gd name="T0" fmla="*/ 10 w 28"/>
                    <a:gd name="T1" fmla="*/ 0 h 44"/>
                    <a:gd name="T2" fmla="*/ 8 w 28"/>
                    <a:gd name="T3" fmla="*/ 5 h 44"/>
                    <a:gd name="T4" fmla="*/ 9 w 28"/>
                    <a:gd name="T5" fmla="*/ 9 h 44"/>
                    <a:gd name="T6" fmla="*/ 10 w 28"/>
                    <a:gd name="T7" fmla="*/ 13 h 44"/>
                    <a:gd name="T8" fmla="*/ 12 w 28"/>
                    <a:gd name="T9" fmla="*/ 18 h 44"/>
                    <a:gd name="T10" fmla="*/ 15 w 28"/>
                    <a:gd name="T11" fmla="*/ 25 h 44"/>
                    <a:gd name="T12" fmla="*/ 0 w 28"/>
                    <a:gd name="T13" fmla="*/ 25 h 44"/>
                    <a:gd name="T14" fmla="*/ 16 w 28"/>
                    <a:gd name="T15" fmla="*/ 30 h 44"/>
                    <a:gd name="T16" fmla="*/ 21 w 28"/>
                    <a:gd name="T17" fmla="*/ 44 h 44"/>
                    <a:gd name="T18" fmla="*/ 28 w 28"/>
                    <a:gd name="T19" fmla="*/ 44 h 44"/>
                    <a:gd name="T20" fmla="*/ 10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0" y="0"/>
                      </a:moveTo>
                      <a:lnTo>
                        <a:pt x="8" y="5"/>
                      </a:lnTo>
                      <a:lnTo>
                        <a:pt x="9" y="9"/>
                      </a:lnTo>
                      <a:lnTo>
                        <a:pt x="10" y="13"/>
                      </a:lnTo>
                      <a:lnTo>
                        <a:pt x="12" y="18"/>
                      </a:lnTo>
                      <a:lnTo>
                        <a:pt x="15" y="25"/>
                      </a:lnTo>
                      <a:lnTo>
                        <a:pt x="0" y="25"/>
                      </a:lnTo>
                      <a:lnTo>
                        <a:pt x="16" y="30"/>
                      </a:lnTo>
                      <a:lnTo>
                        <a:pt x="21" y="44"/>
                      </a:lnTo>
                      <a:lnTo>
                        <a:pt x="28" y="4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5" name="Freeform 5018"/>
                <p:cNvSpPr>
                  <a:spLocks/>
                </p:cNvSpPr>
                <p:nvPr/>
              </p:nvSpPr>
              <p:spPr bwMode="auto">
                <a:xfrm>
                  <a:off x="3076" y="1358"/>
                  <a:ext cx="5" cy="7"/>
                </a:xfrm>
                <a:custGeom>
                  <a:avLst/>
                  <a:gdLst>
                    <a:gd name="T0" fmla="*/ 22 w 30"/>
                    <a:gd name="T1" fmla="*/ 0 h 38"/>
                    <a:gd name="T2" fmla="*/ 9 w 30"/>
                    <a:gd name="T3" fmla="*/ 3 h 38"/>
                    <a:gd name="T4" fmla="*/ 14 w 30"/>
                    <a:gd name="T5" fmla="*/ 3 h 38"/>
                    <a:gd name="T6" fmla="*/ 17 w 30"/>
                    <a:gd name="T7" fmla="*/ 4 h 38"/>
                    <a:gd name="T8" fmla="*/ 22 w 30"/>
                    <a:gd name="T9" fmla="*/ 8 h 38"/>
                    <a:gd name="T10" fmla="*/ 24 w 30"/>
                    <a:gd name="T11" fmla="*/ 13 h 38"/>
                    <a:gd name="T12" fmla="*/ 24 w 30"/>
                    <a:gd name="T13" fmla="*/ 14 h 38"/>
                    <a:gd name="T14" fmla="*/ 24 w 30"/>
                    <a:gd name="T15" fmla="*/ 19 h 38"/>
                    <a:gd name="T16" fmla="*/ 24 w 30"/>
                    <a:gd name="T17" fmla="*/ 23 h 38"/>
                    <a:gd name="T18" fmla="*/ 23 w 30"/>
                    <a:gd name="T19" fmla="*/ 29 h 38"/>
                    <a:gd name="T20" fmla="*/ 23 w 30"/>
                    <a:gd name="T21" fmla="*/ 29 h 38"/>
                    <a:gd name="T22" fmla="*/ 19 w 30"/>
                    <a:gd name="T23" fmla="*/ 34 h 38"/>
                    <a:gd name="T24" fmla="*/ 14 w 30"/>
                    <a:gd name="T25" fmla="*/ 35 h 38"/>
                    <a:gd name="T26" fmla="*/ 9 w 30"/>
                    <a:gd name="T27" fmla="*/ 36 h 38"/>
                    <a:gd name="T28" fmla="*/ 0 w 30"/>
                    <a:gd name="T29" fmla="*/ 36 h 38"/>
                    <a:gd name="T30" fmla="*/ 22 w 30"/>
                    <a:gd name="T31" fmla="*/ 38 h 38"/>
                    <a:gd name="T32" fmla="*/ 26 w 30"/>
                    <a:gd name="T33" fmla="*/ 35 h 38"/>
                    <a:gd name="T34" fmla="*/ 28 w 30"/>
                    <a:gd name="T35" fmla="*/ 31 h 38"/>
                    <a:gd name="T36" fmla="*/ 29 w 30"/>
                    <a:gd name="T37" fmla="*/ 26 h 38"/>
                    <a:gd name="T38" fmla="*/ 30 w 30"/>
                    <a:gd name="T39" fmla="*/ 19 h 38"/>
                    <a:gd name="T40" fmla="*/ 30 w 30"/>
                    <a:gd name="T41" fmla="*/ 16 h 38"/>
                    <a:gd name="T42" fmla="*/ 29 w 30"/>
                    <a:gd name="T43" fmla="*/ 11 h 38"/>
                    <a:gd name="T44" fmla="*/ 28 w 30"/>
                    <a:gd name="T45" fmla="*/ 10 h 38"/>
                    <a:gd name="T46" fmla="*/ 26 w 30"/>
                    <a:gd name="T47" fmla="*/ 4 h 38"/>
                    <a:gd name="T48" fmla="*/ 25 w 30"/>
                    <a:gd name="T49" fmla="*/ 4 h 38"/>
                    <a:gd name="T50" fmla="*/ 22 w 3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8">
                      <a:moveTo>
                        <a:pt x="22" y="0"/>
                      </a:moveTo>
                      <a:lnTo>
                        <a:pt x="9" y="3"/>
                      </a:lnTo>
                      <a:lnTo>
                        <a:pt x="14" y="3"/>
                      </a:lnTo>
                      <a:lnTo>
                        <a:pt x="17" y="4"/>
                      </a:lnTo>
                      <a:lnTo>
                        <a:pt x="22" y="8"/>
                      </a:lnTo>
                      <a:lnTo>
                        <a:pt x="24" y="13"/>
                      </a:lnTo>
                      <a:lnTo>
                        <a:pt x="24" y="14"/>
                      </a:lnTo>
                      <a:lnTo>
                        <a:pt x="24" y="19"/>
                      </a:lnTo>
                      <a:lnTo>
                        <a:pt x="24" y="23"/>
                      </a:lnTo>
                      <a:lnTo>
                        <a:pt x="23" y="29"/>
                      </a:lnTo>
                      <a:lnTo>
                        <a:pt x="23" y="29"/>
                      </a:lnTo>
                      <a:lnTo>
                        <a:pt x="19" y="34"/>
                      </a:lnTo>
                      <a:lnTo>
                        <a:pt x="14" y="35"/>
                      </a:lnTo>
                      <a:lnTo>
                        <a:pt x="9" y="36"/>
                      </a:lnTo>
                      <a:lnTo>
                        <a:pt x="0" y="36"/>
                      </a:lnTo>
                      <a:lnTo>
                        <a:pt x="22" y="38"/>
                      </a:lnTo>
                      <a:lnTo>
                        <a:pt x="26" y="35"/>
                      </a:lnTo>
                      <a:lnTo>
                        <a:pt x="28" y="31"/>
                      </a:lnTo>
                      <a:lnTo>
                        <a:pt x="29" y="26"/>
                      </a:lnTo>
                      <a:lnTo>
                        <a:pt x="30" y="19"/>
                      </a:lnTo>
                      <a:lnTo>
                        <a:pt x="30" y="16"/>
                      </a:lnTo>
                      <a:lnTo>
                        <a:pt x="29" y="11"/>
                      </a:lnTo>
                      <a:lnTo>
                        <a:pt x="28" y="10"/>
                      </a:lnTo>
                      <a:lnTo>
                        <a:pt x="26" y="4"/>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6" name="Freeform 5019"/>
                <p:cNvSpPr>
                  <a:spLocks/>
                </p:cNvSpPr>
                <p:nvPr/>
              </p:nvSpPr>
              <p:spPr bwMode="auto">
                <a:xfrm>
                  <a:off x="3075" y="1358"/>
                  <a:ext cx="5" cy="7"/>
                </a:xfrm>
                <a:custGeom>
                  <a:avLst/>
                  <a:gdLst>
                    <a:gd name="T0" fmla="*/ 15 w 28"/>
                    <a:gd name="T1" fmla="*/ 0 h 44"/>
                    <a:gd name="T2" fmla="*/ 0 w 28"/>
                    <a:gd name="T3" fmla="*/ 0 h 44"/>
                    <a:gd name="T4" fmla="*/ 1 w 28"/>
                    <a:gd name="T5" fmla="*/ 44 h 44"/>
                    <a:gd name="T6" fmla="*/ 16 w 28"/>
                    <a:gd name="T7" fmla="*/ 42 h 44"/>
                    <a:gd name="T8" fmla="*/ 17 w 28"/>
                    <a:gd name="T9" fmla="*/ 42 h 44"/>
                    <a:gd name="T10" fmla="*/ 23 w 28"/>
                    <a:gd name="T11" fmla="*/ 42 h 44"/>
                    <a:gd name="T12" fmla="*/ 28 w 28"/>
                    <a:gd name="T13" fmla="*/ 40 h 44"/>
                    <a:gd name="T14" fmla="*/ 6 w 28"/>
                    <a:gd name="T15" fmla="*/ 38 h 44"/>
                    <a:gd name="T16" fmla="*/ 6 w 28"/>
                    <a:gd name="T17" fmla="*/ 5 h 44"/>
                    <a:gd name="T18" fmla="*/ 15 w 28"/>
                    <a:gd name="T19" fmla="*/ 5 h 44"/>
                    <a:gd name="T20" fmla="*/ 28 w 28"/>
                    <a:gd name="T21" fmla="*/ 2 h 44"/>
                    <a:gd name="T22" fmla="*/ 28 w 28"/>
                    <a:gd name="T23" fmla="*/ 2 h 44"/>
                    <a:gd name="T24" fmla="*/ 21 w 28"/>
                    <a:gd name="T25" fmla="*/ 1 h 44"/>
                    <a:gd name="T26" fmla="*/ 21 w 28"/>
                    <a:gd name="T27" fmla="*/ 0 h 44"/>
                    <a:gd name="T28" fmla="*/ 15 w 28"/>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4">
                      <a:moveTo>
                        <a:pt x="15" y="0"/>
                      </a:moveTo>
                      <a:lnTo>
                        <a:pt x="0" y="0"/>
                      </a:lnTo>
                      <a:lnTo>
                        <a:pt x="1" y="44"/>
                      </a:lnTo>
                      <a:lnTo>
                        <a:pt x="16" y="42"/>
                      </a:lnTo>
                      <a:lnTo>
                        <a:pt x="17" y="42"/>
                      </a:lnTo>
                      <a:lnTo>
                        <a:pt x="23" y="42"/>
                      </a:lnTo>
                      <a:lnTo>
                        <a:pt x="28" y="40"/>
                      </a:lnTo>
                      <a:lnTo>
                        <a:pt x="6" y="38"/>
                      </a:lnTo>
                      <a:lnTo>
                        <a:pt x="6" y="5"/>
                      </a:lnTo>
                      <a:lnTo>
                        <a:pt x="15" y="5"/>
                      </a:lnTo>
                      <a:lnTo>
                        <a:pt x="28" y="2"/>
                      </a:lnTo>
                      <a:lnTo>
                        <a:pt x="28" y="2"/>
                      </a:lnTo>
                      <a:lnTo>
                        <a:pt x="21" y="1"/>
                      </a:lnTo>
                      <a:lnTo>
                        <a:pt x="21"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7" name="Freeform 5020"/>
                <p:cNvSpPr>
                  <a:spLocks/>
                </p:cNvSpPr>
                <p:nvPr/>
              </p:nvSpPr>
              <p:spPr bwMode="auto">
                <a:xfrm>
                  <a:off x="3084" y="1358"/>
                  <a:ext cx="5" cy="7"/>
                </a:xfrm>
                <a:custGeom>
                  <a:avLst/>
                  <a:gdLst>
                    <a:gd name="T0" fmla="*/ 21 w 32"/>
                    <a:gd name="T1" fmla="*/ 0 h 42"/>
                    <a:gd name="T2" fmla="*/ 11 w 32"/>
                    <a:gd name="T3" fmla="*/ 2 h 42"/>
                    <a:gd name="T4" fmla="*/ 12 w 32"/>
                    <a:gd name="T5" fmla="*/ 2 h 42"/>
                    <a:gd name="T6" fmla="*/ 17 w 32"/>
                    <a:gd name="T7" fmla="*/ 3 h 42"/>
                    <a:gd name="T8" fmla="*/ 21 w 32"/>
                    <a:gd name="T9" fmla="*/ 6 h 42"/>
                    <a:gd name="T10" fmla="*/ 23 w 32"/>
                    <a:gd name="T11" fmla="*/ 8 h 42"/>
                    <a:gd name="T12" fmla="*/ 25 w 32"/>
                    <a:gd name="T13" fmla="*/ 13 h 42"/>
                    <a:gd name="T14" fmla="*/ 26 w 32"/>
                    <a:gd name="T15" fmla="*/ 19 h 42"/>
                    <a:gd name="T16" fmla="*/ 26 w 32"/>
                    <a:gd name="T17" fmla="*/ 22 h 42"/>
                    <a:gd name="T18" fmla="*/ 25 w 32"/>
                    <a:gd name="T19" fmla="*/ 28 h 42"/>
                    <a:gd name="T20" fmla="*/ 21 w 32"/>
                    <a:gd name="T21" fmla="*/ 32 h 42"/>
                    <a:gd name="T22" fmla="*/ 21 w 32"/>
                    <a:gd name="T23" fmla="*/ 32 h 42"/>
                    <a:gd name="T24" fmla="*/ 17 w 32"/>
                    <a:gd name="T25" fmla="*/ 35 h 42"/>
                    <a:gd name="T26" fmla="*/ 11 w 32"/>
                    <a:gd name="T27" fmla="*/ 36 h 42"/>
                    <a:gd name="T28" fmla="*/ 0 w 32"/>
                    <a:gd name="T29" fmla="*/ 38 h 42"/>
                    <a:gd name="T30" fmla="*/ 6 w 32"/>
                    <a:gd name="T31" fmla="*/ 40 h 42"/>
                    <a:gd name="T32" fmla="*/ 12 w 32"/>
                    <a:gd name="T33" fmla="*/ 42 h 42"/>
                    <a:gd name="T34" fmla="*/ 16 w 32"/>
                    <a:gd name="T35" fmla="*/ 40 h 42"/>
                    <a:gd name="T36" fmla="*/ 21 w 32"/>
                    <a:gd name="T37" fmla="*/ 38 h 42"/>
                    <a:gd name="T38" fmla="*/ 26 w 32"/>
                    <a:gd name="T39" fmla="*/ 35 h 42"/>
                    <a:gd name="T40" fmla="*/ 27 w 32"/>
                    <a:gd name="T41" fmla="*/ 35 h 42"/>
                    <a:gd name="T42" fmla="*/ 29 w 32"/>
                    <a:gd name="T43" fmla="*/ 31 h 42"/>
                    <a:gd name="T44" fmla="*/ 31 w 32"/>
                    <a:gd name="T45" fmla="*/ 26 h 42"/>
                    <a:gd name="T46" fmla="*/ 32 w 32"/>
                    <a:gd name="T47" fmla="*/ 19 h 42"/>
                    <a:gd name="T48" fmla="*/ 32 w 32"/>
                    <a:gd name="T49" fmla="*/ 18 h 42"/>
                    <a:gd name="T50" fmla="*/ 31 w 32"/>
                    <a:gd name="T51" fmla="*/ 13 h 42"/>
                    <a:gd name="T52" fmla="*/ 29 w 32"/>
                    <a:gd name="T53" fmla="*/ 7 h 42"/>
                    <a:gd name="T54" fmla="*/ 26 w 32"/>
                    <a:gd name="T55" fmla="*/ 3 h 42"/>
                    <a:gd name="T56" fmla="*/ 21 w 32"/>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2">
                      <a:moveTo>
                        <a:pt x="21" y="0"/>
                      </a:moveTo>
                      <a:lnTo>
                        <a:pt x="11" y="2"/>
                      </a:lnTo>
                      <a:lnTo>
                        <a:pt x="12" y="2"/>
                      </a:lnTo>
                      <a:lnTo>
                        <a:pt x="17" y="3"/>
                      </a:lnTo>
                      <a:lnTo>
                        <a:pt x="21" y="6"/>
                      </a:lnTo>
                      <a:lnTo>
                        <a:pt x="23" y="8"/>
                      </a:lnTo>
                      <a:lnTo>
                        <a:pt x="25" y="13"/>
                      </a:lnTo>
                      <a:lnTo>
                        <a:pt x="26" y="19"/>
                      </a:lnTo>
                      <a:lnTo>
                        <a:pt x="26" y="22"/>
                      </a:lnTo>
                      <a:lnTo>
                        <a:pt x="25" y="28"/>
                      </a:lnTo>
                      <a:lnTo>
                        <a:pt x="21" y="32"/>
                      </a:lnTo>
                      <a:lnTo>
                        <a:pt x="21" y="32"/>
                      </a:lnTo>
                      <a:lnTo>
                        <a:pt x="17" y="35"/>
                      </a:lnTo>
                      <a:lnTo>
                        <a:pt x="11" y="36"/>
                      </a:lnTo>
                      <a:lnTo>
                        <a:pt x="0" y="38"/>
                      </a:lnTo>
                      <a:lnTo>
                        <a:pt x="6" y="40"/>
                      </a:lnTo>
                      <a:lnTo>
                        <a:pt x="12" y="42"/>
                      </a:lnTo>
                      <a:lnTo>
                        <a:pt x="16" y="40"/>
                      </a:lnTo>
                      <a:lnTo>
                        <a:pt x="21" y="38"/>
                      </a:lnTo>
                      <a:lnTo>
                        <a:pt x="26" y="35"/>
                      </a:lnTo>
                      <a:lnTo>
                        <a:pt x="27" y="35"/>
                      </a:lnTo>
                      <a:lnTo>
                        <a:pt x="29" y="31"/>
                      </a:lnTo>
                      <a:lnTo>
                        <a:pt x="31" y="26"/>
                      </a:lnTo>
                      <a:lnTo>
                        <a:pt x="32" y="19"/>
                      </a:lnTo>
                      <a:lnTo>
                        <a:pt x="32" y="18"/>
                      </a:lnTo>
                      <a:lnTo>
                        <a:pt x="31" y="13"/>
                      </a:lnTo>
                      <a:lnTo>
                        <a:pt x="29" y="7"/>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8" name="Freeform 5021"/>
                <p:cNvSpPr>
                  <a:spLocks/>
                </p:cNvSpPr>
                <p:nvPr/>
              </p:nvSpPr>
              <p:spPr bwMode="auto">
                <a:xfrm>
                  <a:off x="3082" y="1358"/>
                  <a:ext cx="5" cy="7"/>
                </a:xfrm>
                <a:custGeom>
                  <a:avLst/>
                  <a:gdLst>
                    <a:gd name="T0" fmla="*/ 20 w 30"/>
                    <a:gd name="T1" fmla="*/ 0 h 41"/>
                    <a:gd name="T2" fmla="*/ 15 w 30"/>
                    <a:gd name="T3" fmla="*/ 1 h 41"/>
                    <a:gd name="T4" fmla="*/ 9 w 30"/>
                    <a:gd name="T5" fmla="*/ 3 h 41"/>
                    <a:gd name="T6" fmla="*/ 5 w 30"/>
                    <a:gd name="T7" fmla="*/ 6 h 41"/>
                    <a:gd name="T8" fmla="*/ 5 w 30"/>
                    <a:gd name="T9" fmla="*/ 7 h 41"/>
                    <a:gd name="T10" fmla="*/ 2 w 30"/>
                    <a:gd name="T11" fmla="*/ 11 h 41"/>
                    <a:gd name="T12" fmla="*/ 1 w 30"/>
                    <a:gd name="T13" fmla="*/ 17 h 41"/>
                    <a:gd name="T14" fmla="*/ 0 w 30"/>
                    <a:gd name="T15" fmla="*/ 23 h 41"/>
                    <a:gd name="T16" fmla="*/ 1 w 30"/>
                    <a:gd name="T17" fmla="*/ 29 h 41"/>
                    <a:gd name="T18" fmla="*/ 3 w 30"/>
                    <a:gd name="T19" fmla="*/ 34 h 41"/>
                    <a:gd name="T20" fmla="*/ 6 w 30"/>
                    <a:gd name="T21" fmla="*/ 38 h 41"/>
                    <a:gd name="T22" fmla="*/ 9 w 30"/>
                    <a:gd name="T23" fmla="*/ 41 h 41"/>
                    <a:gd name="T24" fmla="*/ 20 w 30"/>
                    <a:gd name="T25" fmla="*/ 39 h 41"/>
                    <a:gd name="T26" fmla="*/ 20 w 30"/>
                    <a:gd name="T27" fmla="*/ 39 h 41"/>
                    <a:gd name="T28" fmla="*/ 15 w 30"/>
                    <a:gd name="T29" fmla="*/ 38 h 41"/>
                    <a:gd name="T30" fmla="*/ 10 w 30"/>
                    <a:gd name="T31" fmla="*/ 35 h 41"/>
                    <a:gd name="T32" fmla="*/ 9 w 30"/>
                    <a:gd name="T33" fmla="*/ 34 h 41"/>
                    <a:gd name="T34" fmla="*/ 6 w 30"/>
                    <a:gd name="T35" fmla="*/ 29 h 41"/>
                    <a:gd name="T36" fmla="*/ 6 w 30"/>
                    <a:gd name="T37" fmla="*/ 23 h 41"/>
                    <a:gd name="T38" fmla="*/ 6 w 30"/>
                    <a:gd name="T39" fmla="*/ 19 h 41"/>
                    <a:gd name="T40" fmla="*/ 7 w 30"/>
                    <a:gd name="T41" fmla="*/ 14 h 41"/>
                    <a:gd name="T42" fmla="*/ 9 w 30"/>
                    <a:gd name="T43" fmla="*/ 9 h 41"/>
                    <a:gd name="T44" fmla="*/ 10 w 30"/>
                    <a:gd name="T45" fmla="*/ 9 h 41"/>
                    <a:gd name="T46" fmla="*/ 15 w 30"/>
                    <a:gd name="T47" fmla="*/ 6 h 41"/>
                    <a:gd name="T48" fmla="*/ 20 w 30"/>
                    <a:gd name="T49" fmla="*/ 5 h 41"/>
                    <a:gd name="T50" fmla="*/ 30 w 30"/>
                    <a:gd name="T51" fmla="*/ 3 h 41"/>
                    <a:gd name="T52" fmla="*/ 26 w 30"/>
                    <a:gd name="T53" fmla="*/ 1 h 41"/>
                    <a:gd name="T54" fmla="*/ 20 w 30"/>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41">
                      <a:moveTo>
                        <a:pt x="20" y="0"/>
                      </a:moveTo>
                      <a:lnTo>
                        <a:pt x="15" y="1"/>
                      </a:lnTo>
                      <a:lnTo>
                        <a:pt x="9" y="3"/>
                      </a:lnTo>
                      <a:lnTo>
                        <a:pt x="5" y="6"/>
                      </a:lnTo>
                      <a:lnTo>
                        <a:pt x="5" y="7"/>
                      </a:lnTo>
                      <a:lnTo>
                        <a:pt x="2" y="11"/>
                      </a:lnTo>
                      <a:lnTo>
                        <a:pt x="1" y="17"/>
                      </a:lnTo>
                      <a:lnTo>
                        <a:pt x="0" y="23"/>
                      </a:lnTo>
                      <a:lnTo>
                        <a:pt x="1" y="29"/>
                      </a:lnTo>
                      <a:lnTo>
                        <a:pt x="3" y="34"/>
                      </a:lnTo>
                      <a:lnTo>
                        <a:pt x="6" y="38"/>
                      </a:lnTo>
                      <a:lnTo>
                        <a:pt x="9" y="41"/>
                      </a:lnTo>
                      <a:lnTo>
                        <a:pt x="20" y="39"/>
                      </a:lnTo>
                      <a:lnTo>
                        <a:pt x="20" y="39"/>
                      </a:lnTo>
                      <a:lnTo>
                        <a:pt x="15" y="38"/>
                      </a:lnTo>
                      <a:lnTo>
                        <a:pt x="10" y="35"/>
                      </a:lnTo>
                      <a:lnTo>
                        <a:pt x="9" y="34"/>
                      </a:lnTo>
                      <a:lnTo>
                        <a:pt x="6" y="29"/>
                      </a:lnTo>
                      <a:lnTo>
                        <a:pt x="6" y="23"/>
                      </a:lnTo>
                      <a:lnTo>
                        <a:pt x="6" y="19"/>
                      </a:lnTo>
                      <a:lnTo>
                        <a:pt x="7" y="14"/>
                      </a:lnTo>
                      <a:lnTo>
                        <a:pt x="9" y="9"/>
                      </a:lnTo>
                      <a:lnTo>
                        <a:pt x="10" y="9"/>
                      </a:lnTo>
                      <a:lnTo>
                        <a:pt x="15" y="6"/>
                      </a:lnTo>
                      <a:lnTo>
                        <a:pt x="20" y="5"/>
                      </a:lnTo>
                      <a:lnTo>
                        <a:pt x="30"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9" name="Line 5022"/>
                <p:cNvSpPr>
                  <a:spLocks noChangeShapeType="1"/>
                </p:cNvSpPr>
                <p:nvPr/>
              </p:nvSpPr>
              <p:spPr bwMode="auto">
                <a:xfrm>
                  <a:off x="3389" y="165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0" name="Line 5023"/>
                <p:cNvSpPr>
                  <a:spLocks noChangeShapeType="1"/>
                </p:cNvSpPr>
                <p:nvPr/>
              </p:nvSpPr>
              <p:spPr bwMode="auto">
                <a:xfrm>
                  <a:off x="3404" y="16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1" name="Line 5024"/>
                <p:cNvSpPr>
                  <a:spLocks noChangeShapeType="1"/>
                </p:cNvSpPr>
                <p:nvPr/>
              </p:nvSpPr>
              <p:spPr bwMode="auto">
                <a:xfrm>
                  <a:off x="3426" y="165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2" name="Line 5025"/>
                <p:cNvSpPr>
                  <a:spLocks noChangeShapeType="1"/>
                </p:cNvSpPr>
                <p:nvPr/>
              </p:nvSpPr>
              <p:spPr bwMode="auto">
                <a:xfrm>
                  <a:off x="3381" y="166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3" name="Line 5026"/>
                <p:cNvSpPr>
                  <a:spLocks noChangeShapeType="1"/>
                </p:cNvSpPr>
                <p:nvPr/>
              </p:nvSpPr>
              <p:spPr bwMode="auto">
                <a:xfrm>
                  <a:off x="3393" y="16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4" name="Line 5027"/>
                <p:cNvSpPr>
                  <a:spLocks noChangeShapeType="1"/>
                </p:cNvSpPr>
                <p:nvPr/>
              </p:nvSpPr>
              <p:spPr bwMode="auto">
                <a:xfrm>
                  <a:off x="3415" y="16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5" name="Line 5028"/>
                <p:cNvSpPr>
                  <a:spLocks noChangeShapeType="1"/>
                </p:cNvSpPr>
                <p:nvPr/>
              </p:nvSpPr>
              <p:spPr bwMode="auto">
                <a:xfrm>
                  <a:off x="3436" y="166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4" name="Group 5230"/>
              <p:cNvGrpSpPr>
                <a:grpSpLocks/>
              </p:cNvGrpSpPr>
              <p:nvPr/>
            </p:nvGrpSpPr>
            <p:grpSpPr bwMode="auto">
              <a:xfrm>
                <a:off x="2964" y="1673"/>
                <a:ext cx="913" cy="893"/>
                <a:chOff x="2964" y="1673"/>
                <a:chExt cx="913" cy="893"/>
              </a:xfrm>
            </p:grpSpPr>
            <p:sp>
              <p:nvSpPr>
                <p:cNvPr id="12406" name="Line 5030"/>
                <p:cNvSpPr>
                  <a:spLocks noChangeShapeType="1"/>
                </p:cNvSpPr>
                <p:nvPr/>
              </p:nvSpPr>
              <p:spPr bwMode="auto">
                <a:xfrm>
                  <a:off x="3383" y="16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7" name="Line 5031"/>
                <p:cNvSpPr>
                  <a:spLocks noChangeShapeType="1"/>
                </p:cNvSpPr>
                <p:nvPr/>
              </p:nvSpPr>
              <p:spPr bwMode="auto">
                <a:xfrm>
                  <a:off x="3404" y="16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8" name="Line 5032"/>
                <p:cNvSpPr>
                  <a:spLocks noChangeShapeType="1"/>
                </p:cNvSpPr>
                <p:nvPr/>
              </p:nvSpPr>
              <p:spPr bwMode="auto">
                <a:xfrm>
                  <a:off x="3425" y="16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9" name="Line 5033"/>
                <p:cNvSpPr>
                  <a:spLocks noChangeShapeType="1"/>
                </p:cNvSpPr>
                <p:nvPr/>
              </p:nvSpPr>
              <p:spPr bwMode="auto">
                <a:xfrm>
                  <a:off x="3447" y="1673"/>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0" name="Line 5034"/>
                <p:cNvSpPr>
                  <a:spLocks noChangeShapeType="1"/>
                </p:cNvSpPr>
                <p:nvPr/>
              </p:nvSpPr>
              <p:spPr bwMode="auto">
                <a:xfrm>
                  <a:off x="3372" y="16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1" name="Line 5035"/>
                <p:cNvSpPr>
                  <a:spLocks noChangeShapeType="1"/>
                </p:cNvSpPr>
                <p:nvPr/>
              </p:nvSpPr>
              <p:spPr bwMode="auto">
                <a:xfrm>
                  <a:off x="3393" y="16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2" name="Line 5036"/>
                <p:cNvSpPr>
                  <a:spLocks noChangeShapeType="1"/>
                </p:cNvSpPr>
                <p:nvPr/>
              </p:nvSpPr>
              <p:spPr bwMode="auto">
                <a:xfrm>
                  <a:off x="3415" y="1683"/>
                  <a:ext cx="1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3" name="Line 5037"/>
                <p:cNvSpPr>
                  <a:spLocks noChangeShapeType="1"/>
                </p:cNvSpPr>
                <p:nvPr/>
              </p:nvSpPr>
              <p:spPr bwMode="auto">
                <a:xfrm>
                  <a:off x="3436" y="16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4" name="Line 5038"/>
                <p:cNvSpPr>
                  <a:spLocks noChangeShapeType="1"/>
                </p:cNvSpPr>
                <p:nvPr/>
              </p:nvSpPr>
              <p:spPr bwMode="auto">
                <a:xfrm>
                  <a:off x="3382" y="16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5" name="Line 5039"/>
                <p:cNvSpPr>
                  <a:spLocks noChangeShapeType="1"/>
                </p:cNvSpPr>
                <p:nvPr/>
              </p:nvSpPr>
              <p:spPr bwMode="auto">
                <a:xfrm>
                  <a:off x="3404" y="16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6" name="Line 5040"/>
                <p:cNvSpPr>
                  <a:spLocks noChangeShapeType="1"/>
                </p:cNvSpPr>
                <p:nvPr/>
              </p:nvSpPr>
              <p:spPr bwMode="auto">
                <a:xfrm>
                  <a:off x="3425" y="16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7" name="Line 5041"/>
                <p:cNvSpPr>
                  <a:spLocks noChangeShapeType="1"/>
                </p:cNvSpPr>
                <p:nvPr/>
              </p:nvSpPr>
              <p:spPr bwMode="auto">
                <a:xfrm>
                  <a:off x="3447" y="169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8" name="Line 5042"/>
                <p:cNvSpPr>
                  <a:spLocks noChangeShapeType="1"/>
                </p:cNvSpPr>
                <p:nvPr/>
              </p:nvSpPr>
              <p:spPr bwMode="auto">
                <a:xfrm>
                  <a:off x="3372" y="17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19" name="Line 5043"/>
                <p:cNvSpPr>
                  <a:spLocks noChangeShapeType="1"/>
                </p:cNvSpPr>
                <p:nvPr/>
              </p:nvSpPr>
              <p:spPr bwMode="auto">
                <a:xfrm>
                  <a:off x="3393" y="17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0" name="Line 5044"/>
                <p:cNvSpPr>
                  <a:spLocks noChangeShapeType="1"/>
                </p:cNvSpPr>
                <p:nvPr/>
              </p:nvSpPr>
              <p:spPr bwMode="auto">
                <a:xfrm>
                  <a:off x="3415" y="17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1" name="Line 5045"/>
                <p:cNvSpPr>
                  <a:spLocks noChangeShapeType="1"/>
                </p:cNvSpPr>
                <p:nvPr/>
              </p:nvSpPr>
              <p:spPr bwMode="auto">
                <a:xfrm>
                  <a:off x="3436" y="17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2" name="Line 5046"/>
                <p:cNvSpPr>
                  <a:spLocks noChangeShapeType="1"/>
                </p:cNvSpPr>
                <p:nvPr/>
              </p:nvSpPr>
              <p:spPr bwMode="auto">
                <a:xfrm>
                  <a:off x="3364" y="171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3" name="Line 5047"/>
                <p:cNvSpPr>
                  <a:spLocks noChangeShapeType="1"/>
                </p:cNvSpPr>
                <p:nvPr/>
              </p:nvSpPr>
              <p:spPr bwMode="auto">
                <a:xfrm>
                  <a:off x="3382" y="171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4" name="Line 5048"/>
                <p:cNvSpPr>
                  <a:spLocks noChangeShapeType="1"/>
                </p:cNvSpPr>
                <p:nvPr/>
              </p:nvSpPr>
              <p:spPr bwMode="auto">
                <a:xfrm>
                  <a:off x="3404" y="17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5" name="Line 5049"/>
                <p:cNvSpPr>
                  <a:spLocks noChangeShapeType="1"/>
                </p:cNvSpPr>
                <p:nvPr/>
              </p:nvSpPr>
              <p:spPr bwMode="auto">
                <a:xfrm>
                  <a:off x="3425" y="17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6" name="Line 5050"/>
                <p:cNvSpPr>
                  <a:spLocks noChangeShapeType="1"/>
                </p:cNvSpPr>
                <p:nvPr/>
              </p:nvSpPr>
              <p:spPr bwMode="auto">
                <a:xfrm>
                  <a:off x="3372" y="17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7" name="Line 5051"/>
                <p:cNvSpPr>
                  <a:spLocks noChangeShapeType="1"/>
                </p:cNvSpPr>
                <p:nvPr/>
              </p:nvSpPr>
              <p:spPr bwMode="auto">
                <a:xfrm>
                  <a:off x="3393" y="17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8" name="Line 5052"/>
                <p:cNvSpPr>
                  <a:spLocks noChangeShapeType="1"/>
                </p:cNvSpPr>
                <p:nvPr/>
              </p:nvSpPr>
              <p:spPr bwMode="auto">
                <a:xfrm>
                  <a:off x="3414" y="17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9" name="Line 5053"/>
                <p:cNvSpPr>
                  <a:spLocks noChangeShapeType="1"/>
                </p:cNvSpPr>
                <p:nvPr/>
              </p:nvSpPr>
              <p:spPr bwMode="auto">
                <a:xfrm>
                  <a:off x="3436" y="1726"/>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0" name="Line 5054"/>
                <p:cNvSpPr>
                  <a:spLocks noChangeShapeType="1"/>
                </p:cNvSpPr>
                <p:nvPr/>
              </p:nvSpPr>
              <p:spPr bwMode="auto">
                <a:xfrm>
                  <a:off x="3361" y="1736"/>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1" name="Line 5055"/>
                <p:cNvSpPr>
                  <a:spLocks noChangeShapeType="1"/>
                </p:cNvSpPr>
                <p:nvPr/>
              </p:nvSpPr>
              <p:spPr bwMode="auto">
                <a:xfrm>
                  <a:off x="3382" y="17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2" name="Line 5056"/>
                <p:cNvSpPr>
                  <a:spLocks noChangeShapeType="1"/>
                </p:cNvSpPr>
                <p:nvPr/>
              </p:nvSpPr>
              <p:spPr bwMode="auto">
                <a:xfrm>
                  <a:off x="3404" y="17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3" name="Line 5057"/>
                <p:cNvSpPr>
                  <a:spLocks noChangeShapeType="1"/>
                </p:cNvSpPr>
                <p:nvPr/>
              </p:nvSpPr>
              <p:spPr bwMode="auto">
                <a:xfrm>
                  <a:off x="3425" y="17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4" name="Line 5058"/>
                <p:cNvSpPr>
                  <a:spLocks noChangeShapeType="1"/>
                </p:cNvSpPr>
                <p:nvPr/>
              </p:nvSpPr>
              <p:spPr bwMode="auto">
                <a:xfrm>
                  <a:off x="3372" y="174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5" name="Line 5059"/>
                <p:cNvSpPr>
                  <a:spLocks noChangeShapeType="1"/>
                </p:cNvSpPr>
                <p:nvPr/>
              </p:nvSpPr>
              <p:spPr bwMode="auto">
                <a:xfrm>
                  <a:off x="3393" y="17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6" name="Line 5060"/>
                <p:cNvSpPr>
                  <a:spLocks noChangeShapeType="1"/>
                </p:cNvSpPr>
                <p:nvPr/>
              </p:nvSpPr>
              <p:spPr bwMode="auto">
                <a:xfrm>
                  <a:off x="3414" y="17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7" name="Line 5061"/>
                <p:cNvSpPr>
                  <a:spLocks noChangeShapeType="1"/>
                </p:cNvSpPr>
                <p:nvPr/>
              </p:nvSpPr>
              <p:spPr bwMode="auto">
                <a:xfrm>
                  <a:off x="3363" y="175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8" name="Line 5062"/>
                <p:cNvSpPr>
                  <a:spLocks noChangeShapeType="1"/>
                </p:cNvSpPr>
                <p:nvPr/>
              </p:nvSpPr>
              <p:spPr bwMode="auto">
                <a:xfrm>
                  <a:off x="3382" y="17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39" name="Line 5063"/>
                <p:cNvSpPr>
                  <a:spLocks noChangeShapeType="1"/>
                </p:cNvSpPr>
                <p:nvPr/>
              </p:nvSpPr>
              <p:spPr bwMode="auto">
                <a:xfrm>
                  <a:off x="3404" y="175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0" name="Line 5064"/>
                <p:cNvSpPr>
                  <a:spLocks noChangeShapeType="1"/>
                </p:cNvSpPr>
                <p:nvPr/>
              </p:nvSpPr>
              <p:spPr bwMode="auto">
                <a:xfrm>
                  <a:off x="3371" y="17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1" name="Line 5065"/>
                <p:cNvSpPr>
                  <a:spLocks noChangeShapeType="1"/>
                </p:cNvSpPr>
                <p:nvPr/>
              </p:nvSpPr>
              <p:spPr bwMode="auto">
                <a:xfrm>
                  <a:off x="3393" y="17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2" name="Line 5066"/>
                <p:cNvSpPr>
                  <a:spLocks noChangeShapeType="1"/>
                </p:cNvSpPr>
                <p:nvPr/>
              </p:nvSpPr>
              <p:spPr bwMode="auto">
                <a:xfrm>
                  <a:off x="3414" y="1769"/>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3" name="Line 5067"/>
                <p:cNvSpPr>
                  <a:spLocks noChangeShapeType="1"/>
                </p:cNvSpPr>
                <p:nvPr/>
              </p:nvSpPr>
              <p:spPr bwMode="auto">
                <a:xfrm>
                  <a:off x="3370" y="1779"/>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4" name="Line 5068"/>
                <p:cNvSpPr>
                  <a:spLocks noChangeShapeType="1"/>
                </p:cNvSpPr>
                <p:nvPr/>
              </p:nvSpPr>
              <p:spPr bwMode="auto">
                <a:xfrm>
                  <a:off x="3382" y="177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5" name="Line 5069"/>
                <p:cNvSpPr>
                  <a:spLocks noChangeShapeType="1"/>
                </p:cNvSpPr>
                <p:nvPr/>
              </p:nvSpPr>
              <p:spPr bwMode="auto">
                <a:xfrm flipH="1" flipV="1">
                  <a:off x="3610" y="2518"/>
                  <a:ext cx="267" cy="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6" name="Line 5070"/>
                <p:cNvSpPr>
                  <a:spLocks noChangeShapeType="1"/>
                </p:cNvSpPr>
                <p:nvPr/>
              </p:nvSpPr>
              <p:spPr bwMode="auto">
                <a:xfrm flipV="1">
                  <a:off x="3057" y="1872"/>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7" name="Line 5071"/>
                <p:cNvSpPr>
                  <a:spLocks noChangeShapeType="1"/>
                </p:cNvSpPr>
                <p:nvPr/>
              </p:nvSpPr>
              <p:spPr bwMode="auto">
                <a:xfrm flipV="1">
                  <a:off x="2964" y="1829"/>
                  <a:ext cx="0" cy="2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8" name="Line 5072"/>
                <p:cNvSpPr>
                  <a:spLocks noChangeShapeType="1"/>
                </p:cNvSpPr>
                <p:nvPr/>
              </p:nvSpPr>
              <p:spPr bwMode="auto">
                <a:xfrm flipH="1">
                  <a:off x="3260" y="2079"/>
                  <a:ext cx="0" cy="2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9" name="Line 5073"/>
                <p:cNvSpPr>
                  <a:spLocks noChangeShapeType="1"/>
                </p:cNvSpPr>
                <p:nvPr/>
              </p:nvSpPr>
              <p:spPr bwMode="auto">
                <a:xfrm flipV="1">
                  <a:off x="3142" y="195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0" name="Line 5074"/>
                <p:cNvSpPr>
                  <a:spLocks noChangeShapeType="1"/>
                </p:cNvSpPr>
                <p:nvPr/>
              </p:nvSpPr>
              <p:spPr bwMode="auto">
                <a:xfrm>
                  <a:off x="3071" y="195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1" name="Line 5075"/>
                <p:cNvSpPr>
                  <a:spLocks noChangeShapeType="1"/>
                </p:cNvSpPr>
                <p:nvPr/>
              </p:nvSpPr>
              <p:spPr bwMode="auto">
                <a:xfrm>
                  <a:off x="3071" y="194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2" name="Line 5076"/>
                <p:cNvSpPr>
                  <a:spLocks noChangeShapeType="1"/>
                </p:cNvSpPr>
                <p:nvPr/>
              </p:nvSpPr>
              <p:spPr bwMode="auto">
                <a:xfrm>
                  <a:off x="3071" y="191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3" name="Line 5077"/>
                <p:cNvSpPr>
                  <a:spLocks noChangeShapeType="1"/>
                </p:cNvSpPr>
                <p:nvPr/>
              </p:nvSpPr>
              <p:spPr bwMode="auto">
                <a:xfrm>
                  <a:off x="3157" y="2072"/>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4" name="Line 5078"/>
                <p:cNvSpPr>
                  <a:spLocks noChangeShapeType="1"/>
                </p:cNvSpPr>
                <p:nvPr/>
              </p:nvSpPr>
              <p:spPr bwMode="auto">
                <a:xfrm>
                  <a:off x="3157" y="2001"/>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5" name="Line 5079"/>
                <p:cNvSpPr>
                  <a:spLocks noChangeShapeType="1"/>
                </p:cNvSpPr>
                <p:nvPr/>
              </p:nvSpPr>
              <p:spPr bwMode="auto">
                <a:xfrm>
                  <a:off x="3459" y="2372"/>
                  <a:ext cx="1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6" name="Line 5080"/>
                <p:cNvSpPr>
                  <a:spLocks noChangeShapeType="1"/>
                </p:cNvSpPr>
                <p:nvPr/>
              </p:nvSpPr>
              <p:spPr bwMode="auto">
                <a:xfrm>
                  <a:off x="3461" y="2382"/>
                  <a:ext cx="13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7" name="Line 5081"/>
                <p:cNvSpPr>
                  <a:spLocks noChangeShapeType="1"/>
                </p:cNvSpPr>
                <p:nvPr/>
              </p:nvSpPr>
              <p:spPr bwMode="auto">
                <a:xfrm>
                  <a:off x="3595" y="2383"/>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8" name="Line 5082"/>
                <p:cNvSpPr>
                  <a:spLocks noChangeShapeType="1"/>
                </p:cNvSpPr>
                <p:nvPr/>
              </p:nvSpPr>
              <p:spPr bwMode="auto">
                <a:xfrm>
                  <a:off x="3610" y="2372"/>
                  <a:ext cx="0" cy="1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59" name="Line 5083"/>
                <p:cNvSpPr>
                  <a:spLocks noChangeShapeType="1"/>
                </p:cNvSpPr>
                <p:nvPr/>
              </p:nvSpPr>
              <p:spPr bwMode="auto">
                <a:xfrm>
                  <a:off x="2985" y="187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0" name="Line 5084"/>
                <p:cNvSpPr>
                  <a:spLocks noChangeShapeType="1"/>
                </p:cNvSpPr>
                <p:nvPr/>
              </p:nvSpPr>
              <p:spPr bwMode="auto">
                <a:xfrm>
                  <a:off x="2985" y="186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1" name="Line 5085"/>
                <p:cNvSpPr>
                  <a:spLocks noChangeShapeType="1"/>
                </p:cNvSpPr>
                <p:nvPr/>
              </p:nvSpPr>
              <p:spPr bwMode="auto">
                <a:xfrm>
                  <a:off x="2985" y="183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2" name="Line 5086"/>
                <p:cNvSpPr>
                  <a:spLocks noChangeShapeType="1"/>
                </p:cNvSpPr>
                <p:nvPr/>
              </p:nvSpPr>
              <p:spPr bwMode="auto">
                <a:xfrm>
                  <a:off x="2985" y="1822"/>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3" name="Line 5087"/>
                <p:cNvSpPr>
                  <a:spLocks noChangeShapeType="1"/>
                </p:cNvSpPr>
                <p:nvPr/>
              </p:nvSpPr>
              <p:spPr bwMode="auto">
                <a:xfrm flipV="1">
                  <a:off x="2985" y="179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4" name="Freeform 5088"/>
                <p:cNvSpPr>
                  <a:spLocks/>
                </p:cNvSpPr>
                <p:nvPr/>
              </p:nvSpPr>
              <p:spPr bwMode="auto">
                <a:xfrm>
                  <a:off x="2986" y="1950"/>
                  <a:ext cx="5" cy="7"/>
                </a:xfrm>
                <a:custGeom>
                  <a:avLst/>
                  <a:gdLst>
                    <a:gd name="T0" fmla="*/ 30 w 30"/>
                    <a:gd name="T1" fmla="*/ 10 h 43"/>
                    <a:gd name="T2" fmla="*/ 28 w 30"/>
                    <a:gd name="T3" fmla="*/ 6 h 43"/>
                    <a:gd name="T4" fmla="*/ 25 w 30"/>
                    <a:gd name="T5" fmla="*/ 2 h 43"/>
                    <a:gd name="T6" fmla="*/ 20 w 30"/>
                    <a:gd name="T7" fmla="*/ 0 h 43"/>
                    <a:gd name="T8" fmla="*/ 12 w 30"/>
                    <a:gd name="T9" fmla="*/ 0 h 43"/>
                    <a:gd name="T10" fmla="*/ 8 w 30"/>
                    <a:gd name="T11" fmla="*/ 2 h 43"/>
                    <a:gd name="T12" fmla="*/ 3 w 30"/>
                    <a:gd name="T13" fmla="*/ 6 h 43"/>
                    <a:gd name="T14" fmla="*/ 2 w 30"/>
                    <a:gd name="T15" fmla="*/ 10 h 43"/>
                    <a:gd name="T16" fmla="*/ 0 w 30"/>
                    <a:gd name="T17" fmla="*/ 17 h 43"/>
                    <a:gd name="T18" fmla="*/ 0 w 30"/>
                    <a:gd name="T19" fmla="*/ 26 h 43"/>
                    <a:gd name="T20" fmla="*/ 2 w 30"/>
                    <a:gd name="T21" fmla="*/ 33 h 43"/>
                    <a:gd name="T22" fmla="*/ 3 w 30"/>
                    <a:gd name="T23" fmla="*/ 37 h 43"/>
                    <a:gd name="T24" fmla="*/ 8 w 30"/>
                    <a:gd name="T25" fmla="*/ 41 h 43"/>
                    <a:gd name="T26" fmla="*/ 12 w 30"/>
                    <a:gd name="T27" fmla="*/ 43 h 43"/>
                    <a:gd name="T28" fmla="*/ 20 w 30"/>
                    <a:gd name="T29" fmla="*/ 43 h 43"/>
                    <a:gd name="T30" fmla="*/ 25 w 30"/>
                    <a:gd name="T31" fmla="*/ 41 h 43"/>
                    <a:gd name="T32" fmla="*/ 28 w 30"/>
                    <a:gd name="T33" fmla="*/ 37 h 43"/>
                    <a:gd name="T34" fmla="*/ 30 w 30"/>
                    <a:gd name="T35"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3">
                      <a:moveTo>
                        <a:pt x="30" y="10"/>
                      </a:moveTo>
                      <a:lnTo>
                        <a:pt x="28" y="6"/>
                      </a:lnTo>
                      <a:lnTo>
                        <a:pt x="25" y="2"/>
                      </a:lnTo>
                      <a:lnTo>
                        <a:pt x="20" y="0"/>
                      </a:lnTo>
                      <a:lnTo>
                        <a:pt x="12" y="0"/>
                      </a:lnTo>
                      <a:lnTo>
                        <a:pt x="8" y="2"/>
                      </a:lnTo>
                      <a:lnTo>
                        <a:pt x="3" y="6"/>
                      </a:lnTo>
                      <a:lnTo>
                        <a:pt x="2" y="10"/>
                      </a:lnTo>
                      <a:lnTo>
                        <a:pt x="0" y="17"/>
                      </a:lnTo>
                      <a:lnTo>
                        <a:pt x="0" y="26"/>
                      </a:lnTo>
                      <a:lnTo>
                        <a:pt x="2" y="33"/>
                      </a:lnTo>
                      <a:lnTo>
                        <a:pt x="3" y="37"/>
                      </a:lnTo>
                      <a:lnTo>
                        <a:pt x="8" y="41"/>
                      </a:lnTo>
                      <a:lnTo>
                        <a:pt x="12" y="43"/>
                      </a:lnTo>
                      <a:lnTo>
                        <a:pt x="20" y="43"/>
                      </a:lnTo>
                      <a:lnTo>
                        <a:pt x="25" y="41"/>
                      </a:lnTo>
                      <a:lnTo>
                        <a:pt x="28" y="37"/>
                      </a:lnTo>
                      <a:lnTo>
                        <a:pt x="30"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5" name="Line 5089"/>
                <p:cNvSpPr>
                  <a:spLocks noChangeShapeType="1"/>
                </p:cNvSpPr>
                <p:nvPr/>
              </p:nvSpPr>
              <p:spPr bwMode="auto">
                <a:xfrm>
                  <a:off x="2994"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6" name="Line 5090"/>
                <p:cNvSpPr>
                  <a:spLocks noChangeShapeType="1"/>
                </p:cNvSpPr>
                <p:nvPr/>
              </p:nvSpPr>
              <p:spPr bwMode="auto">
                <a:xfrm>
                  <a:off x="2994" y="195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7" name="Line 5091"/>
                <p:cNvSpPr>
                  <a:spLocks noChangeShapeType="1"/>
                </p:cNvSpPr>
                <p:nvPr/>
              </p:nvSpPr>
              <p:spPr bwMode="auto">
                <a:xfrm>
                  <a:off x="2994" y="195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8" name="Line 5092"/>
                <p:cNvSpPr>
                  <a:spLocks noChangeShapeType="1"/>
                </p:cNvSpPr>
                <p:nvPr/>
              </p:nvSpPr>
              <p:spPr bwMode="auto">
                <a:xfrm>
                  <a:off x="2994" y="195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9" name="Freeform 5093"/>
                <p:cNvSpPr>
                  <a:spLocks/>
                </p:cNvSpPr>
                <p:nvPr/>
              </p:nvSpPr>
              <p:spPr bwMode="auto">
                <a:xfrm>
                  <a:off x="3000" y="1950"/>
                  <a:ext cx="5" cy="7"/>
                </a:xfrm>
                <a:custGeom>
                  <a:avLst/>
                  <a:gdLst>
                    <a:gd name="T0" fmla="*/ 31 w 31"/>
                    <a:gd name="T1" fmla="*/ 10 h 43"/>
                    <a:gd name="T2" fmla="*/ 29 w 31"/>
                    <a:gd name="T3" fmla="*/ 6 h 43"/>
                    <a:gd name="T4" fmla="*/ 25 w 31"/>
                    <a:gd name="T5" fmla="*/ 2 h 43"/>
                    <a:gd name="T6" fmla="*/ 20 w 31"/>
                    <a:gd name="T7" fmla="*/ 0 h 43"/>
                    <a:gd name="T8" fmla="*/ 13 w 31"/>
                    <a:gd name="T9" fmla="*/ 0 h 43"/>
                    <a:gd name="T10" fmla="*/ 9 w 31"/>
                    <a:gd name="T11" fmla="*/ 2 h 43"/>
                    <a:gd name="T12" fmla="*/ 4 w 31"/>
                    <a:gd name="T13" fmla="*/ 6 h 43"/>
                    <a:gd name="T14" fmla="*/ 2 w 31"/>
                    <a:gd name="T15" fmla="*/ 10 h 43"/>
                    <a:gd name="T16" fmla="*/ 0 w 31"/>
                    <a:gd name="T17" fmla="*/ 17 h 43"/>
                    <a:gd name="T18" fmla="*/ 0 w 31"/>
                    <a:gd name="T19" fmla="*/ 26 h 43"/>
                    <a:gd name="T20" fmla="*/ 2 w 31"/>
                    <a:gd name="T21" fmla="*/ 33 h 43"/>
                    <a:gd name="T22" fmla="*/ 4 w 31"/>
                    <a:gd name="T23" fmla="*/ 37 h 43"/>
                    <a:gd name="T24" fmla="*/ 9 w 31"/>
                    <a:gd name="T25" fmla="*/ 41 h 43"/>
                    <a:gd name="T26" fmla="*/ 13 w 31"/>
                    <a:gd name="T27" fmla="*/ 43 h 43"/>
                    <a:gd name="T28" fmla="*/ 20 w 31"/>
                    <a:gd name="T29" fmla="*/ 43 h 43"/>
                    <a:gd name="T30" fmla="*/ 25 w 31"/>
                    <a:gd name="T31" fmla="*/ 41 h 43"/>
                    <a:gd name="T32" fmla="*/ 29 w 31"/>
                    <a:gd name="T33" fmla="*/ 37 h 43"/>
                    <a:gd name="T34" fmla="*/ 31 w 31"/>
                    <a:gd name="T35"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1" y="10"/>
                      </a:moveTo>
                      <a:lnTo>
                        <a:pt x="29" y="6"/>
                      </a:lnTo>
                      <a:lnTo>
                        <a:pt x="25" y="2"/>
                      </a:lnTo>
                      <a:lnTo>
                        <a:pt x="20" y="0"/>
                      </a:lnTo>
                      <a:lnTo>
                        <a:pt x="13" y="0"/>
                      </a:lnTo>
                      <a:lnTo>
                        <a:pt x="9" y="2"/>
                      </a:lnTo>
                      <a:lnTo>
                        <a:pt x="4" y="6"/>
                      </a:lnTo>
                      <a:lnTo>
                        <a:pt x="2" y="10"/>
                      </a:lnTo>
                      <a:lnTo>
                        <a:pt x="0" y="17"/>
                      </a:lnTo>
                      <a:lnTo>
                        <a:pt x="0" y="26"/>
                      </a:lnTo>
                      <a:lnTo>
                        <a:pt x="2" y="33"/>
                      </a:lnTo>
                      <a:lnTo>
                        <a:pt x="4" y="37"/>
                      </a:lnTo>
                      <a:lnTo>
                        <a:pt x="9" y="41"/>
                      </a:lnTo>
                      <a:lnTo>
                        <a:pt x="13" y="43"/>
                      </a:lnTo>
                      <a:lnTo>
                        <a:pt x="20" y="43"/>
                      </a:lnTo>
                      <a:lnTo>
                        <a:pt x="25" y="41"/>
                      </a:lnTo>
                      <a:lnTo>
                        <a:pt x="29" y="37"/>
                      </a:lnTo>
                      <a:lnTo>
                        <a:pt x="31"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0" name="Line 5094"/>
                <p:cNvSpPr>
                  <a:spLocks noChangeShapeType="1"/>
                </p:cNvSpPr>
                <p:nvPr/>
              </p:nvSpPr>
              <p:spPr bwMode="auto">
                <a:xfrm>
                  <a:off x="3007"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1" name="Freeform 5095"/>
                <p:cNvSpPr>
                  <a:spLocks/>
                </p:cNvSpPr>
                <p:nvPr/>
              </p:nvSpPr>
              <p:spPr bwMode="auto">
                <a:xfrm>
                  <a:off x="3010" y="1950"/>
                  <a:ext cx="4" cy="7"/>
                </a:xfrm>
                <a:custGeom>
                  <a:avLst/>
                  <a:gdLst>
                    <a:gd name="T0" fmla="*/ 0 w 25"/>
                    <a:gd name="T1" fmla="*/ 0 h 43"/>
                    <a:gd name="T2" fmla="*/ 0 w 25"/>
                    <a:gd name="T3" fmla="*/ 43 h 43"/>
                    <a:gd name="T4" fmla="*/ 25 w 25"/>
                    <a:gd name="T5" fmla="*/ 43 h 43"/>
                  </a:gdLst>
                  <a:ahLst/>
                  <a:cxnLst>
                    <a:cxn ang="0">
                      <a:pos x="T0" y="T1"/>
                    </a:cxn>
                    <a:cxn ang="0">
                      <a:pos x="T2" y="T3"/>
                    </a:cxn>
                    <a:cxn ang="0">
                      <a:pos x="T4" y="T5"/>
                    </a:cxn>
                  </a:cxnLst>
                  <a:rect l="0" t="0" r="r" b="b"/>
                  <a:pathLst>
                    <a:path w="25" h="43">
                      <a:moveTo>
                        <a:pt x="0" y="0"/>
                      </a:moveTo>
                      <a:lnTo>
                        <a:pt x="0" y="43"/>
                      </a:lnTo>
                      <a:lnTo>
                        <a:pt x="25"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2" name="Line 5096"/>
                <p:cNvSpPr>
                  <a:spLocks noChangeShapeType="1"/>
                </p:cNvSpPr>
                <p:nvPr/>
              </p:nvSpPr>
              <p:spPr bwMode="auto">
                <a:xfrm>
                  <a:off x="3016"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3" name="Line 5097"/>
                <p:cNvSpPr>
                  <a:spLocks noChangeShapeType="1"/>
                </p:cNvSpPr>
                <p:nvPr/>
              </p:nvSpPr>
              <p:spPr bwMode="auto">
                <a:xfrm flipH="1">
                  <a:off x="3018" y="1950"/>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4" name="Line 5098"/>
                <p:cNvSpPr>
                  <a:spLocks noChangeShapeType="1"/>
                </p:cNvSpPr>
                <p:nvPr/>
              </p:nvSpPr>
              <p:spPr bwMode="auto">
                <a:xfrm>
                  <a:off x="3020" y="1950"/>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5" name="Line 5099"/>
                <p:cNvSpPr>
                  <a:spLocks noChangeShapeType="1"/>
                </p:cNvSpPr>
                <p:nvPr/>
              </p:nvSpPr>
              <p:spPr bwMode="auto">
                <a:xfrm>
                  <a:off x="3019" y="195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6" name="Line 5100"/>
                <p:cNvSpPr>
                  <a:spLocks noChangeShapeType="1"/>
                </p:cNvSpPr>
                <p:nvPr/>
              </p:nvSpPr>
              <p:spPr bwMode="auto">
                <a:xfrm>
                  <a:off x="3032"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7" name="Freeform 5101"/>
                <p:cNvSpPr>
                  <a:spLocks/>
                </p:cNvSpPr>
                <p:nvPr/>
              </p:nvSpPr>
              <p:spPr bwMode="auto">
                <a:xfrm>
                  <a:off x="3032" y="1950"/>
                  <a:ext cx="5" cy="3"/>
                </a:xfrm>
                <a:custGeom>
                  <a:avLst/>
                  <a:gdLst>
                    <a:gd name="T0" fmla="*/ 0 w 29"/>
                    <a:gd name="T1" fmla="*/ 0 h 21"/>
                    <a:gd name="T2" fmla="*/ 18 w 29"/>
                    <a:gd name="T3" fmla="*/ 0 h 21"/>
                    <a:gd name="T4" fmla="*/ 24 w 29"/>
                    <a:gd name="T5" fmla="*/ 2 h 21"/>
                    <a:gd name="T6" fmla="*/ 27 w 29"/>
                    <a:gd name="T7" fmla="*/ 4 h 21"/>
                    <a:gd name="T8" fmla="*/ 29 w 29"/>
                    <a:gd name="T9" fmla="*/ 8 h 21"/>
                    <a:gd name="T10" fmla="*/ 29 w 29"/>
                    <a:gd name="T11" fmla="*/ 13 h 21"/>
                    <a:gd name="T12" fmla="*/ 27 w 29"/>
                    <a:gd name="T13" fmla="*/ 17 h 21"/>
                    <a:gd name="T14" fmla="*/ 24 w 29"/>
                    <a:gd name="T15" fmla="*/ 19 h 21"/>
                    <a:gd name="T16" fmla="*/ 18 w 29"/>
                    <a:gd name="T17" fmla="*/ 21 h 21"/>
                    <a:gd name="T18" fmla="*/ 0 w 29"/>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1">
                      <a:moveTo>
                        <a:pt x="0" y="0"/>
                      </a:moveTo>
                      <a:lnTo>
                        <a:pt x="18" y="0"/>
                      </a:lnTo>
                      <a:lnTo>
                        <a:pt x="24" y="2"/>
                      </a:lnTo>
                      <a:lnTo>
                        <a:pt x="27" y="4"/>
                      </a:lnTo>
                      <a:lnTo>
                        <a:pt x="29" y="8"/>
                      </a:lnTo>
                      <a:lnTo>
                        <a:pt x="29" y="13"/>
                      </a:lnTo>
                      <a:lnTo>
                        <a:pt x="27" y="17"/>
                      </a:lnTo>
                      <a:lnTo>
                        <a:pt x="24" y="19"/>
                      </a:lnTo>
                      <a:lnTo>
                        <a:pt x="18" y="21"/>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8" name="Freeform 5102"/>
                <p:cNvSpPr>
                  <a:spLocks/>
                </p:cNvSpPr>
                <p:nvPr/>
              </p:nvSpPr>
              <p:spPr bwMode="auto">
                <a:xfrm>
                  <a:off x="3032" y="1953"/>
                  <a:ext cx="5" cy="4"/>
                </a:xfrm>
                <a:custGeom>
                  <a:avLst/>
                  <a:gdLst>
                    <a:gd name="T0" fmla="*/ 18 w 29"/>
                    <a:gd name="T1" fmla="*/ 0 h 22"/>
                    <a:gd name="T2" fmla="*/ 24 w 29"/>
                    <a:gd name="T3" fmla="*/ 2 h 22"/>
                    <a:gd name="T4" fmla="*/ 27 w 29"/>
                    <a:gd name="T5" fmla="*/ 3 h 22"/>
                    <a:gd name="T6" fmla="*/ 29 w 29"/>
                    <a:gd name="T7" fmla="*/ 8 h 22"/>
                    <a:gd name="T8" fmla="*/ 29 w 29"/>
                    <a:gd name="T9" fmla="*/ 14 h 22"/>
                    <a:gd name="T10" fmla="*/ 27 w 29"/>
                    <a:gd name="T11" fmla="*/ 18 h 22"/>
                    <a:gd name="T12" fmla="*/ 24 w 29"/>
                    <a:gd name="T13" fmla="*/ 20 h 22"/>
                    <a:gd name="T14" fmla="*/ 18 w 29"/>
                    <a:gd name="T15" fmla="*/ 22 h 22"/>
                    <a:gd name="T16" fmla="*/ 0 w 29"/>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2">
                      <a:moveTo>
                        <a:pt x="18" y="0"/>
                      </a:moveTo>
                      <a:lnTo>
                        <a:pt x="24" y="2"/>
                      </a:lnTo>
                      <a:lnTo>
                        <a:pt x="27" y="3"/>
                      </a:lnTo>
                      <a:lnTo>
                        <a:pt x="29" y="8"/>
                      </a:lnTo>
                      <a:lnTo>
                        <a:pt x="29" y="14"/>
                      </a:lnTo>
                      <a:lnTo>
                        <a:pt x="27" y="18"/>
                      </a:lnTo>
                      <a:lnTo>
                        <a:pt x="24" y="20"/>
                      </a:lnTo>
                      <a:lnTo>
                        <a:pt x="18" y="22"/>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79" name="Freeform 5103"/>
                <p:cNvSpPr>
                  <a:spLocks/>
                </p:cNvSpPr>
                <p:nvPr/>
              </p:nvSpPr>
              <p:spPr bwMode="auto">
                <a:xfrm>
                  <a:off x="3039" y="1956"/>
                  <a:ext cx="1" cy="1"/>
                </a:xfrm>
                <a:custGeom>
                  <a:avLst/>
                  <a:gdLst>
                    <a:gd name="T0" fmla="*/ 2 w 4"/>
                    <a:gd name="T1" fmla="*/ 0 h 4"/>
                    <a:gd name="T2" fmla="*/ 0 w 4"/>
                    <a:gd name="T3" fmla="*/ 2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2"/>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0" name="Line 5104"/>
                <p:cNvSpPr>
                  <a:spLocks noChangeShapeType="1"/>
                </p:cNvSpPr>
                <p:nvPr/>
              </p:nvSpPr>
              <p:spPr bwMode="auto">
                <a:xfrm>
                  <a:off x="3050"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1" name="Freeform 5105"/>
                <p:cNvSpPr>
                  <a:spLocks/>
                </p:cNvSpPr>
                <p:nvPr/>
              </p:nvSpPr>
              <p:spPr bwMode="auto">
                <a:xfrm>
                  <a:off x="3050" y="1950"/>
                  <a:ext cx="4" cy="7"/>
                </a:xfrm>
                <a:custGeom>
                  <a:avLst/>
                  <a:gdLst>
                    <a:gd name="T0" fmla="*/ 0 w 27"/>
                    <a:gd name="T1" fmla="*/ 0 h 43"/>
                    <a:gd name="T2" fmla="*/ 13 w 27"/>
                    <a:gd name="T3" fmla="*/ 0 h 43"/>
                    <a:gd name="T4" fmla="*/ 20 w 27"/>
                    <a:gd name="T5" fmla="*/ 2 h 43"/>
                    <a:gd name="T6" fmla="*/ 24 w 27"/>
                    <a:gd name="T7" fmla="*/ 6 h 43"/>
                    <a:gd name="T8" fmla="*/ 25 w 27"/>
                    <a:gd name="T9" fmla="*/ 10 h 43"/>
                    <a:gd name="T10" fmla="*/ 27 w 27"/>
                    <a:gd name="T11" fmla="*/ 17 h 43"/>
                    <a:gd name="T12" fmla="*/ 27 w 27"/>
                    <a:gd name="T13" fmla="*/ 26 h 43"/>
                    <a:gd name="T14" fmla="*/ 25 w 27"/>
                    <a:gd name="T15" fmla="*/ 33 h 43"/>
                    <a:gd name="T16" fmla="*/ 24 w 27"/>
                    <a:gd name="T17" fmla="*/ 37 h 43"/>
                    <a:gd name="T18" fmla="*/ 20 w 27"/>
                    <a:gd name="T19" fmla="*/ 41 h 43"/>
                    <a:gd name="T20" fmla="*/ 13 w 27"/>
                    <a:gd name="T21" fmla="*/ 43 h 43"/>
                    <a:gd name="T22" fmla="*/ 0 w 27"/>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3">
                      <a:moveTo>
                        <a:pt x="0" y="0"/>
                      </a:moveTo>
                      <a:lnTo>
                        <a:pt x="13" y="0"/>
                      </a:lnTo>
                      <a:lnTo>
                        <a:pt x="20" y="2"/>
                      </a:lnTo>
                      <a:lnTo>
                        <a:pt x="24" y="6"/>
                      </a:lnTo>
                      <a:lnTo>
                        <a:pt x="25" y="10"/>
                      </a:lnTo>
                      <a:lnTo>
                        <a:pt x="27" y="17"/>
                      </a:lnTo>
                      <a:lnTo>
                        <a:pt x="27" y="26"/>
                      </a:lnTo>
                      <a:lnTo>
                        <a:pt x="25" y="33"/>
                      </a:lnTo>
                      <a:lnTo>
                        <a:pt x="24" y="37"/>
                      </a:lnTo>
                      <a:lnTo>
                        <a:pt x="20" y="41"/>
                      </a:lnTo>
                      <a:lnTo>
                        <a:pt x="13" y="43"/>
                      </a:lnTo>
                      <a:lnTo>
                        <a:pt x="0"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2" name="Line 5106"/>
                <p:cNvSpPr>
                  <a:spLocks noChangeShapeType="1"/>
                </p:cNvSpPr>
                <p:nvPr/>
              </p:nvSpPr>
              <p:spPr bwMode="auto">
                <a:xfrm>
                  <a:off x="3057"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3" name="Line 5107"/>
                <p:cNvSpPr>
                  <a:spLocks noChangeShapeType="1"/>
                </p:cNvSpPr>
                <p:nvPr/>
              </p:nvSpPr>
              <p:spPr bwMode="auto">
                <a:xfrm>
                  <a:off x="3057" y="195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4" name="Line 5108"/>
                <p:cNvSpPr>
                  <a:spLocks noChangeShapeType="1"/>
                </p:cNvSpPr>
                <p:nvPr/>
              </p:nvSpPr>
              <p:spPr bwMode="auto">
                <a:xfrm>
                  <a:off x="3057" y="195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5" name="Line 5109"/>
                <p:cNvSpPr>
                  <a:spLocks noChangeShapeType="1"/>
                </p:cNvSpPr>
                <p:nvPr/>
              </p:nvSpPr>
              <p:spPr bwMode="auto">
                <a:xfrm>
                  <a:off x="3057" y="195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6" name="Freeform 5110"/>
                <p:cNvSpPr>
                  <a:spLocks/>
                </p:cNvSpPr>
                <p:nvPr/>
              </p:nvSpPr>
              <p:spPr bwMode="auto">
                <a:xfrm>
                  <a:off x="3070" y="1950"/>
                  <a:ext cx="5" cy="7"/>
                </a:xfrm>
                <a:custGeom>
                  <a:avLst/>
                  <a:gdLst>
                    <a:gd name="T0" fmla="*/ 29 w 29"/>
                    <a:gd name="T1" fmla="*/ 5 h 42"/>
                    <a:gd name="T2" fmla="*/ 25 w 29"/>
                    <a:gd name="T3" fmla="*/ 1 h 42"/>
                    <a:gd name="T4" fmla="*/ 19 w 29"/>
                    <a:gd name="T5" fmla="*/ 0 h 42"/>
                    <a:gd name="T6" fmla="*/ 11 w 29"/>
                    <a:gd name="T7" fmla="*/ 0 h 42"/>
                    <a:gd name="T8" fmla="*/ 4 w 29"/>
                    <a:gd name="T9" fmla="*/ 1 h 42"/>
                    <a:gd name="T10" fmla="*/ 0 w 29"/>
                    <a:gd name="T11" fmla="*/ 5 h 42"/>
                    <a:gd name="T12" fmla="*/ 0 w 29"/>
                    <a:gd name="T13" fmla="*/ 9 h 42"/>
                    <a:gd name="T14" fmla="*/ 2 w 29"/>
                    <a:gd name="T15" fmla="*/ 14 h 42"/>
                    <a:gd name="T16" fmla="*/ 4 w 29"/>
                    <a:gd name="T17" fmla="*/ 16 h 42"/>
                    <a:gd name="T18" fmla="*/ 9 w 29"/>
                    <a:gd name="T19" fmla="*/ 18 h 42"/>
                    <a:gd name="T20" fmla="*/ 21 w 29"/>
                    <a:gd name="T21" fmla="*/ 22 h 42"/>
                    <a:gd name="T22" fmla="*/ 25 w 29"/>
                    <a:gd name="T23" fmla="*/ 24 h 42"/>
                    <a:gd name="T24" fmla="*/ 27 w 29"/>
                    <a:gd name="T25" fmla="*/ 25 h 42"/>
                    <a:gd name="T26" fmla="*/ 29 w 29"/>
                    <a:gd name="T27" fmla="*/ 30 h 42"/>
                    <a:gd name="T28" fmla="*/ 29 w 29"/>
                    <a:gd name="T29" fmla="*/ 36 h 42"/>
                    <a:gd name="T30" fmla="*/ 25 w 29"/>
                    <a:gd name="T31" fmla="*/ 40 h 42"/>
                    <a:gd name="T32" fmla="*/ 19 w 29"/>
                    <a:gd name="T33" fmla="*/ 42 h 42"/>
                    <a:gd name="T34" fmla="*/ 11 w 29"/>
                    <a:gd name="T35" fmla="*/ 42 h 42"/>
                    <a:gd name="T36" fmla="*/ 4 w 29"/>
                    <a:gd name="T37" fmla="*/ 40 h 42"/>
                    <a:gd name="T38" fmla="*/ 0 w 29"/>
                    <a:gd name="T3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2">
                      <a:moveTo>
                        <a:pt x="29" y="5"/>
                      </a:moveTo>
                      <a:lnTo>
                        <a:pt x="25" y="1"/>
                      </a:lnTo>
                      <a:lnTo>
                        <a:pt x="19" y="0"/>
                      </a:lnTo>
                      <a:lnTo>
                        <a:pt x="11" y="0"/>
                      </a:lnTo>
                      <a:lnTo>
                        <a:pt x="4" y="1"/>
                      </a:lnTo>
                      <a:lnTo>
                        <a:pt x="0" y="5"/>
                      </a:lnTo>
                      <a:lnTo>
                        <a:pt x="0" y="9"/>
                      </a:lnTo>
                      <a:lnTo>
                        <a:pt x="2" y="14"/>
                      </a:lnTo>
                      <a:lnTo>
                        <a:pt x="4" y="16"/>
                      </a:lnTo>
                      <a:lnTo>
                        <a:pt x="9" y="18"/>
                      </a:lnTo>
                      <a:lnTo>
                        <a:pt x="21" y="22"/>
                      </a:lnTo>
                      <a:lnTo>
                        <a:pt x="25" y="24"/>
                      </a:lnTo>
                      <a:lnTo>
                        <a:pt x="27" y="25"/>
                      </a:lnTo>
                      <a:lnTo>
                        <a:pt x="29" y="30"/>
                      </a:lnTo>
                      <a:lnTo>
                        <a:pt x="29" y="36"/>
                      </a:lnTo>
                      <a:lnTo>
                        <a:pt x="25" y="40"/>
                      </a:lnTo>
                      <a:lnTo>
                        <a:pt x="19" y="42"/>
                      </a:lnTo>
                      <a:lnTo>
                        <a:pt x="11" y="42"/>
                      </a:lnTo>
                      <a:lnTo>
                        <a:pt x="4" y="40"/>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7" name="Line 5111"/>
                <p:cNvSpPr>
                  <a:spLocks noChangeShapeType="1"/>
                </p:cNvSpPr>
                <p:nvPr/>
              </p:nvSpPr>
              <p:spPr bwMode="auto">
                <a:xfrm>
                  <a:off x="3077"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8" name="Line 5112"/>
                <p:cNvSpPr>
                  <a:spLocks noChangeShapeType="1"/>
                </p:cNvSpPr>
                <p:nvPr/>
              </p:nvSpPr>
              <p:spPr bwMode="auto">
                <a:xfrm>
                  <a:off x="3077" y="195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9" name="Line 5113"/>
                <p:cNvSpPr>
                  <a:spLocks noChangeShapeType="1"/>
                </p:cNvSpPr>
                <p:nvPr/>
              </p:nvSpPr>
              <p:spPr bwMode="auto">
                <a:xfrm>
                  <a:off x="3077" y="1953"/>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0" name="Line 5114"/>
                <p:cNvSpPr>
                  <a:spLocks noChangeShapeType="1"/>
                </p:cNvSpPr>
                <p:nvPr/>
              </p:nvSpPr>
              <p:spPr bwMode="auto">
                <a:xfrm>
                  <a:off x="3077" y="195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1" name="Line 5115"/>
                <p:cNvSpPr>
                  <a:spLocks noChangeShapeType="1"/>
                </p:cNvSpPr>
                <p:nvPr/>
              </p:nvSpPr>
              <p:spPr bwMode="auto">
                <a:xfrm>
                  <a:off x="3084"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2" name="Freeform 5116"/>
                <p:cNvSpPr>
                  <a:spLocks/>
                </p:cNvSpPr>
                <p:nvPr/>
              </p:nvSpPr>
              <p:spPr bwMode="auto">
                <a:xfrm>
                  <a:off x="3084" y="1950"/>
                  <a:ext cx="4" cy="3"/>
                </a:xfrm>
                <a:custGeom>
                  <a:avLst/>
                  <a:gdLst>
                    <a:gd name="T0" fmla="*/ 0 w 29"/>
                    <a:gd name="T1" fmla="*/ 0 h 20"/>
                    <a:gd name="T2" fmla="*/ 18 w 29"/>
                    <a:gd name="T3" fmla="*/ 0 h 20"/>
                    <a:gd name="T4" fmla="*/ 25 w 29"/>
                    <a:gd name="T5" fmla="*/ 1 h 20"/>
                    <a:gd name="T6" fmla="*/ 27 w 29"/>
                    <a:gd name="T7" fmla="*/ 3 h 20"/>
                    <a:gd name="T8" fmla="*/ 29 w 29"/>
                    <a:gd name="T9" fmla="*/ 7 h 20"/>
                    <a:gd name="T10" fmla="*/ 29 w 29"/>
                    <a:gd name="T11" fmla="*/ 12 h 20"/>
                    <a:gd name="T12" fmla="*/ 27 w 29"/>
                    <a:gd name="T13" fmla="*/ 16 h 20"/>
                    <a:gd name="T14" fmla="*/ 25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5" y="1"/>
                      </a:lnTo>
                      <a:lnTo>
                        <a:pt x="27" y="3"/>
                      </a:lnTo>
                      <a:lnTo>
                        <a:pt x="29" y="7"/>
                      </a:lnTo>
                      <a:lnTo>
                        <a:pt x="29" y="12"/>
                      </a:lnTo>
                      <a:lnTo>
                        <a:pt x="27" y="16"/>
                      </a:lnTo>
                      <a:lnTo>
                        <a:pt x="25"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3" name="Line 5117"/>
                <p:cNvSpPr>
                  <a:spLocks noChangeShapeType="1"/>
                </p:cNvSpPr>
                <p:nvPr/>
              </p:nvSpPr>
              <p:spPr bwMode="auto">
                <a:xfrm>
                  <a:off x="3086" y="1953"/>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4" name="Line 5118"/>
                <p:cNvSpPr>
                  <a:spLocks noChangeShapeType="1"/>
                </p:cNvSpPr>
                <p:nvPr/>
              </p:nvSpPr>
              <p:spPr bwMode="auto">
                <a:xfrm>
                  <a:off x="3091"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5" name="Line 5119"/>
                <p:cNvSpPr>
                  <a:spLocks noChangeShapeType="1"/>
                </p:cNvSpPr>
                <p:nvPr/>
              </p:nvSpPr>
              <p:spPr bwMode="auto">
                <a:xfrm>
                  <a:off x="3091" y="195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6" name="Line 5120"/>
                <p:cNvSpPr>
                  <a:spLocks noChangeShapeType="1"/>
                </p:cNvSpPr>
                <p:nvPr/>
              </p:nvSpPr>
              <p:spPr bwMode="auto">
                <a:xfrm>
                  <a:off x="3091" y="195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7" name="Line 5121"/>
                <p:cNvSpPr>
                  <a:spLocks noChangeShapeType="1"/>
                </p:cNvSpPr>
                <p:nvPr/>
              </p:nvSpPr>
              <p:spPr bwMode="auto">
                <a:xfrm>
                  <a:off x="3091" y="1957"/>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8" name="Line 5122"/>
                <p:cNvSpPr>
                  <a:spLocks noChangeShapeType="1"/>
                </p:cNvSpPr>
                <p:nvPr/>
              </p:nvSpPr>
              <p:spPr bwMode="auto">
                <a:xfrm>
                  <a:off x="3097" y="1950"/>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99" name="Freeform 5123"/>
                <p:cNvSpPr>
                  <a:spLocks/>
                </p:cNvSpPr>
                <p:nvPr/>
              </p:nvSpPr>
              <p:spPr bwMode="auto">
                <a:xfrm>
                  <a:off x="3097" y="1950"/>
                  <a:ext cx="5" cy="7"/>
                </a:xfrm>
                <a:custGeom>
                  <a:avLst/>
                  <a:gdLst>
                    <a:gd name="T0" fmla="*/ 0 w 28"/>
                    <a:gd name="T1" fmla="*/ 0 h 42"/>
                    <a:gd name="T2" fmla="*/ 28 w 28"/>
                    <a:gd name="T3" fmla="*/ 42 h 42"/>
                    <a:gd name="T4" fmla="*/ 28 w 28"/>
                    <a:gd name="T5" fmla="*/ 0 h 42"/>
                  </a:gdLst>
                  <a:ahLst/>
                  <a:cxnLst>
                    <a:cxn ang="0">
                      <a:pos x="T0" y="T1"/>
                    </a:cxn>
                    <a:cxn ang="0">
                      <a:pos x="T2" y="T3"/>
                    </a:cxn>
                    <a:cxn ang="0">
                      <a:pos x="T4" y="T5"/>
                    </a:cxn>
                  </a:cxnLst>
                  <a:rect l="0" t="0" r="r" b="b"/>
                  <a:pathLst>
                    <a:path w="28" h="42">
                      <a:moveTo>
                        <a:pt x="0" y="0"/>
                      </a:moveTo>
                      <a:lnTo>
                        <a:pt x="28" y="42"/>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0" name="Freeform 5124"/>
                <p:cNvSpPr>
                  <a:spLocks/>
                </p:cNvSpPr>
                <p:nvPr/>
              </p:nvSpPr>
              <p:spPr bwMode="auto">
                <a:xfrm>
                  <a:off x="3104" y="1950"/>
                  <a:ext cx="5" cy="7"/>
                </a:xfrm>
                <a:custGeom>
                  <a:avLst/>
                  <a:gdLst>
                    <a:gd name="T0" fmla="*/ 28 w 28"/>
                    <a:gd name="T1" fmla="*/ 5 h 42"/>
                    <a:gd name="T2" fmla="*/ 24 w 28"/>
                    <a:gd name="T3" fmla="*/ 1 h 42"/>
                    <a:gd name="T4" fmla="*/ 18 w 28"/>
                    <a:gd name="T5" fmla="*/ 0 h 42"/>
                    <a:gd name="T6" fmla="*/ 9 w 28"/>
                    <a:gd name="T7" fmla="*/ 0 h 42"/>
                    <a:gd name="T8" fmla="*/ 4 w 28"/>
                    <a:gd name="T9" fmla="*/ 1 h 42"/>
                    <a:gd name="T10" fmla="*/ 0 w 28"/>
                    <a:gd name="T11" fmla="*/ 5 h 42"/>
                    <a:gd name="T12" fmla="*/ 0 w 28"/>
                    <a:gd name="T13" fmla="*/ 9 h 42"/>
                    <a:gd name="T14" fmla="*/ 2 w 28"/>
                    <a:gd name="T15" fmla="*/ 14 h 42"/>
                    <a:gd name="T16" fmla="*/ 4 w 28"/>
                    <a:gd name="T17" fmla="*/ 16 h 42"/>
                    <a:gd name="T18" fmla="*/ 7 w 28"/>
                    <a:gd name="T19" fmla="*/ 18 h 42"/>
                    <a:gd name="T20" fmla="*/ 20 w 28"/>
                    <a:gd name="T21" fmla="*/ 22 h 42"/>
                    <a:gd name="T22" fmla="*/ 24 w 28"/>
                    <a:gd name="T23" fmla="*/ 24 h 42"/>
                    <a:gd name="T24" fmla="*/ 26 w 28"/>
                    <a:gd name="T25" fmla="*/ 25 h 42"/>
                    <a:gd name="T26" fmla="*/ 28 w 28"/>
                    <a:gd name="T27" fmla="*/ 30 h 42"/>
                    <a:gd name="T28" fmla="*/ 28 w 28"/>
                    <a:gd name="T29" fmla="*/ 36 h 42"/>
                    <a:gd name="T30" fmla="*/ 24 w 28"/>
                    <a:gd name="T31" fmla="*/ 40 h 42"/>
                    <a:gd name="T32" fmla="*/ 18 w 28"/>
                    <a:gd name="T33" fmla="*/ 42 h 42"/>
                    <a:gd name="T34" fmla="*/ 9 w 28"/>
                    <a:gd name="T35" fmla="*/ 42 h 42"/>
                    <a:gd name="T36" fmla="*/ 4 w 28"/>
                    <a:gd name="T37" fmla="*/ 40 h 42"/>
                    <a:gd name="T38" fmla="*/ 0 w 28"/>
                    <a:gd name="T3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2">
                      <a:moveTo>
                        <a:pt x="28" y="5"/>
                      </a:moveTo>
                      <a:lnTo>
                        <a:pt x="24" y="1"/>
                      </a:lnTo>
                      <a:lnTo>
                        <a:pt x="18" y="0"/>
                      </a:lnTo>
                      <a:lnTo>
                        <a:pt x="9" y="0"/>
                      </a:lnTo>
                      <a:lnTo>
                        <a:pt x="4" y="1"/>
                      </a:lnTo>
                      <a:lnTo>
                        <a:pt x="0" y="5"/>
                      </a:lnTo>
                      <a:lnTo>
                        <a:pt x="0" y="9"/>
                      </a:lnTo>
                      <a:lnTo>
                        <a:pt x="2" y="14"/>
                      </a:lnTo>
                      <a:lnTo>
                        <a:pt x="4" y="16"/>
                      </a:lnTo>
                      <a:lnTo>
                        <a:pt x="7" y="18"/>
                      </a:lnTo>
                      <a:lnTo>
                        <a:pt x="20" y="22"/>
                      </a:lnTo>
                      <a:lnTo>
                        <a:pt x="24" y="24"/>
                      </a:lnTo>
                      <a:lnTo>
                        <a:pt x="26" y="25"/>
                      </a:lnTo>
                      <a:lnTo>
                        <a:pt x="28" y="30"/>
                      </a:lnTo>
                      <a:lnTo>
                        <a:pt x="28" y="36"/>
                      </a:lnTo>
                      <a:lnTo>
                        <a:pt x="24" y="40"/>
                      </a:lnTo>
                      <a:lnTo>
                        <a:pt x="18" y="42"/>
                      </a:lnTo>
                      <a:lnTo>
                        <a:pt x="9" y="42"/>
                      </a:lnTo>
                      <a:lnTo>
                        <a:pt x="4" y="40"/>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1" name="Line 5125"/>
                <p:cNvSpPr>
                  <a:spLocks noChangeShapeType="1"/>
                </p:cNvSpPr>
                <p:nvPr/>
              </p:nvSpPr>
              <p:spPr bwMode="auto">
                <a:xfrm>
                  <a:off x="2986"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2" name="Line 5126"/>
                <p:cNvSpPr>
                  <a:spLocks noChangeShapeType="1"/>
                </p:cNvSpPr>
                <p:nvPr/>
              </p:nvSpPr>
              <p:spPr bwMode="auto">
                <a:xfrm>
                  <a:off x="2986"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3" name="Line 5127"/>
                <p:cNvSpPr>
                  <a:spLocks noChangeShapeType="1"/>
                </p:cNvSpPr>
                <p:nvPr/>
              </p:nvSpPr>
              <p:spPr bwMode="auto">
                <a:xfrm>
                  <a:off x="2986" y="190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4" name="Line 5128"/>
                <p:cNvSpPr>
                  <a:spLocks noChangeShapeType="1"/>
                </p:cNvSpPr>
                <p:nvPr/>
              </p:nvSpPr>
              <p:spPr bwMode="auto">
                <a:xfrm>
                  <a:off x="2986" y="191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5" name="Freeform 5129"/>
                <p:cNvSpPr>
                  <a:spLocks/>
                </p:cNvSpPr>
                <p:nvPr/>
              </p:nvSpPr>
              <p:spPr bwMode="auto">
                <a:xfrm>
                  <a:off x="2992" y="1906"/>
                  <a:ext cx="5" cy="7"/>
                </a:xfrm>
                <a:custGeom>
                  <a:avLst/>
                  <a:gdLst>
                    <a:gd name="T0" fmla="*/ 28 w 28"/>
                    <a:gd name="T1" fmla="*/ 6 h 43"/>
                    <a:gd name="T2" fmla="*/ 25 w 28"/>
                    <a:gd name="T3" fmla="*/ 2 h 43"/>
                    <a:gd name="T4" fmla="*/ 19 w 28"/>
                    <a:gd name="T5" fmla="*/ 0 h 43"/>
                    <a:gd name="T6" fmla="*/ 10 w 28"/>
                    <a:gd name="T7" fmla="*/ 0 h 43"/>
                    <a:gd name="T8" fmla="*/ 4 w 28"/>
                    <a:gd name="T9" fmla="*/ 2 h 43"/>
                    <a:gd name="T10" fmla="*/ 0 w 28"/>
                    <a:gd name="T11" fmla="*/ 6 h 43"/>
                    <a:gd name="T12" fmla="*/ 0 w 28"/>
                    <a:gd name="T13" fmla="*/ 10 h 43"/>
                    <a:gd name="T14" fmla="*/ 2 w 28"/>
                    <a:gd name="T15" fmla="*/ 14 h 43"/>
                    <a:gd name="T16" fmla="*/ 4 w 28"/>
                    <a:gd name="T17" fmla="*/ 17 h 43"/>
                    <a:gd name="T18" fmla="*/ 8 w 28"/>
                    <a:gd name="T19" fmla="*/ 19 h 43"/>
                    <a:gd name="T20" fmla="*/ 21 w 28"/>
                    <a:gd name="T21" fmla="*/ 22 h 43"/>
                    <a:gd name="T22" fmla="*/ 25 w 28"/>
                    <a:gd name="T23" fmla="*/ 24 h 43"/>
                    <a:gd name="T24" fmla="*/ 26 w 28"/>
                    <a:gd name="T25" fmla="*/ 26 h 43"/>
                    <a:gd name="T26" fmla="*/ 28 w 28"/>
                    <a:gd name="T27" fmla="*/ 30 h 43"/>
                    <a:gd name="T28" fmla="*/ 28 w 28"/>
                    <a:gd name="T29" fmla="*/ 37 h 43"/>
                    <a:gd name="T30" fmla="*/ 25 w 28"/>
                    <a:gd name="T31" fmla="*/ 41 h 43"/>
                    <a:gd name="T32" fmla="*/ 19 w 28"/>
                    <a:gd name="T33" fmla="*/ 43 h 43"/>
                    <a:gd name="T34" fmla="*/ 10 w 28"/>
                    <a:gd name="T35" fmla="*/ 43 h 43"/>
                    <a:gd name="T36" fmla="*/ 4 w 28"/>
                    <a:gd name="T37" fmla="*/ 41 h 43"/>
                    <a:gd name="T38" fmla="*/ 0 w 28"/>
                    <a:gd name="T3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8" y="6"/>
                      </a:moveTo>
                      <a:lnTo>
                        <a:pt x="25" y="2"/>
                      </a:lnTo>
                      <a:lnTo>
                        <a:pt x="19" y="0"/>
                      </a:lnTo>
                      <a:lnTo>
                        <a:pt x="10" y="0"/>
                      </a:lnTo>
                      <a:lnTo>
                        <a:pt x="4" y="2"/>
                      </a:lnTo>
                      <a:lnTo>
                        <a:pt x="0" y="6"/>
                      </a:lnTo>
                      <a:lnTo>
                        <a:pt x="0" y="10"/>
                      </a:lnTo>
                      <a:lnTo>
                        <a:pt x="2" y="14"/>
                      </a:lnTo>
                      <a:lnTo>
                        <a:pt x="4" y="17"/>
                      </a:lnTo>
                      <a:lnTo>
                        <a:pt x="8" y="19"/>
                      </a:lnTo>
                      <a:lnTo>
                        <a:pt x="21" y="22"/>
                      </a:lnTo>
                      <a:lnTo>
                        <a:pt x="25" y="24"/>
                      </a:lnTo>
                      <a:lnTo>
                        <a:pt x="26" y="26"/>
                      </a:lnTo>
                      <a:lnTo>
                        <a:pt x="28" y="30"/>
                      </a:lnTo>
                      <a:lnTo>
                        <a:pt x="28" y="37"/>
                      </a:lnTo>
                      <a:lnTo>
                        <a:pt x="25" y="41"/>
                      </a:lnTo>
                      <a:lnTo>
                        <a:pt x="19" y="43"/>
                      </a:lnTo>
                      <a:lnTo>
                        <a:pt x="10" y="43"/>
                      </a:lnTo>
                      <a:lnTo>
                        <a:pt x="4" y="41"/>
                      </a:lnTo>
                      <a:lnTo>
                        <a:pt x="0"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6" name="Line 5130"/>
                <p:cNvSpPr>
                  <a:spLocks noChangeShapeType="1"/>
                </p:cNvSpPr>
                <p:nvPr/>
              </p:nvSpPr>
              <p:spPr bwMode="auto">
                <a:xfrm>
                  <a:off x="3001"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7" name="Line 5131"/>
                <p:cNvSpPr>
                  <a:spLocks noChangeShapeType="1"/>
                </p:cNvSpPr>
                <p:nvPr/>
              </p:nvSpPr>
              <p:spPr bwMode="auto">
                <a:xfrm>
                  <a:off x="2998"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8" name="Line 5132"/>
                <p:cNvSpPr>
                  <a:spLocks noChangeShapeType="1"/>
                </p:cNvSpPr>
                <p:nvPr/>
              </p:nvSpPr>
              <p:spPr bwMode="auto">
                <a:xfrm>
                  <a:off x="3005"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9" name="Line 5133"/>
                <p:cNvSpPr>
                  <a:spLocks noChangeShapeType="1"/>
                </p:cNvSpPr>
                <p:nvPr/>
              </p:nvSpPr>
              <p:spPr bwMode="auto">
                <a:xfrm>
                  <a:off x="3005" y="190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0" name="Line 5134"/>
                <p:cNvSpPr>
                  <a:spLocks noChangeShapeType="1"/>
                </p:cNvSpPr>
                <p:nvPr/>
              </p:nvSpPr>
              <p:spPr bwMode="auto">
                <a:xfrm>
                  <a:off x="3005" y="190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1" name="Line 5135"/>
                <p:cNvSpPr>
                  <a:spLocks noChangeShapeType="1"/>
                </p:cNvSpPr>
                <p:nvPr/>
              </p:nvSpPr>
              <p:spPr bwMode="auto">
                <a:xfrm>
                  <a:off x="3005" y="191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2" name="Line 5136"/>
                <p:cNvSpPr>
                  <a:spLocks noChangeShapeType="1"/>
                </p:cNvSpPr>
                <p:nvPr/>
              </p:nvSpPr>
              <p:spPr bwMode="auto">
                <a:xfrm>
                  <a:off x="3011"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3" name="Line 5137"/>
                <p:cNvSpPr>
                  <a:spLocks noChangeShapeType="1"/>
                </p:cNvSpPr>
                <p:nvPr/>
              </p:nvSpPr>
              <p:spPr bwMode="auto">
                <a:xfrm>
                  <a:off x="3011"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4" name="Line 5138"/>
                <p:cNvSpPr>
                  <a:spLocks noChangeShapeType="1"/>
                </p:cNvSpPr>
                <p:nvPr/>
              </p:nvSpPr>
              <p:spPr bwMode="auto">
                <a:xfrm>
                  <a:off x="3011" y="190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5" name="Line 5139"/>
                <p:cNvSpPr>
                  <a:spLocks noChangeShapeType="1"/>
                </p:cNvSpPr>
                <p:nvPr/>
              </p:nvSpPr>
              <p:spPr bwMode="auto">
                <a:xfrm flipH="1">
                  <a:off x="3016" y="190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6" name="Line 5140"/>
                <p:cNvSpPr>
                  <a:spLocks noChangeShapeType="1"/>
                </p:cNvSpPr>
                <p:nvPr/>
              </p:nvSpPr>
              <p:spPr bwMode="auto">
                <a:xfrm>
                  <a:off x="3019" y="190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7" name="Line 5141"/>
                <p:cNvSpPr>
                  <a:spLocks noChangeShapeType="1"/>
                </p:cNvSpPr>
                <p:nvPr/>
              </p:nvSpPr>
              <p:spPr bwMode="auto">
                <a:xfrm>
                  <a:off x="3017" y="191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8" name="Line 5142"/>
                <p:cNvSpPr>
                  <a:spLocks noChangeShapeType="1"/>
                </p:cNvSpPr>
                <p:nvPr/>
              </p:nvSpPr>
              <p:spPr bwMode="auto">
                <a:xfrm>
                  <a:off x="3024"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19" name="Freeform 5143"/>
                <p:cNvSpPr>
                  <a:spLocks/>
                </p:cNvSpPr>
                <p:nvPr/>
              </p:nvSpPr>
              <p:spPr bwMode="auto">
                <a:xfrm>
                  <a:off x="3024" y="1906"/>
                  <a:ext cx="4" cy="7"/>
                </a:xfrm>
                <a:custGeom>
                  <a:avLst/>
                  <a:gdLst>
                    <a:gd name="T0" fmla="*/ 0 w 28"/>
                    <a:gd name="T1" fmla="*/ 0 h 43"/>
                    <a:gd name="T2" fmla="*/ 28 w 28"/>
                    <a:gd name="T3" fmla="*/ 43 h 43"/>
                    <a:gd name="T4" fmla="*/ 28 w 28"/>
                    <a:gd name="T5" fmla="*/ 0 h 43"/>
                  </a:gdLst>
                  <a:ahLst/>
                  <a:cxnLst>
                    <a:cxn ang="0">
                      <a:pos x="T0" y="T1"/>
                    </a:cxn>
                    <a:cxn ang="0">
                      <a:pos x="T2" y="T3"/>
                    </a:cxn>
                    <a:cxn ang="0">
                      <a:pos x="T4" y="T5"/>
                    </a:cxn>
                  </a:cxnLst>
                  <a:rect l="0" t="0" r="r" b="b"/>
                  <a:pathLst>
                    <a:path w="28" h="43">
                      <a:moveTo>
                        <a:pt x="0" y="0"/>
                      </a:moveTo>
                      <a:lnTo>
                        <a:pt x="28" y="43"/>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0" name="Line 5144"/>
                <p:cNvSpPr>
                  <a:spLocks noChangeShapeType="1"/>
                </p:cNvSpPr>
                <p:nvPr/>
              </p:nvSpPr>
              <p:spPr bwMode="auto">
                <a:xfrm>
                  <a:off x="3031"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1" name="Line 5145"/>
                <p:cNvSpPr>
                  <a:spLocks noChangeShapeType="1"/>
                </p:cNvSpPr>
                <p:nvPr/>
              </p:nvSpPr>
              <p:spPr bwMode="auto">
                <a:xfrm flipH="1">
                  <a:off x="3033" y="190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2" name="Line 5146"/>
                <p:cNvSpPr>
                  <a:spLocks noChangeShapeType="1"/>
                </p:cNvSpPr>
                <p:nvPr/>
              </p:nvSpPr>
              <p:spPr bwMode="auto">
                <a:xfrm>
                  <a:off x="3036" y="1906"/>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3" name="Line 5147"/>
                <p:cNvSpPr>
                  <a:spLocks noChangeShapeType="1"/>
                </p:cNvSpPr>
                <p:nvPr/>
              </p:nvSpPr>
              <p:spPr bwMode="auto">
                <a:xfrm>
                  <a:off x="3034" y="191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4" name="Line 5148"/>
                <p:cNvSpPr>
                  <a:spLocks noChangeShapeType="1"/>
                </p:cNvSpPr>
                <p:nvPr/>
              </p:nvSpPr>
              <p:spPr bwMode="auto">
                <a:xfrm flipH="1">
                  <a:off x="3047" y="1906"/>
                  <a:ext cx="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5" name="Line 5149"/>
                <p:cNvSpPr>
                  <a:spLocks noChangeShapeType="1"/>
                </p:cNvSpPr>
                <p:nvPr/>
              </p:nvSpPr>
              <p:spPr bwMode="auto">
                <a:xfrm>
                  <a:off x="3047"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6" name="Line 5150"/>
                <p:cNvSpPr>
                  <a:spLocks noChangeShapeType="1"/>
                </p:cNvSpPr>
                <p:nvPr/>
              </p:nvSpPr>
              <p:spPr bwMode="auto">
                <a:xfrm>
                  <a:off x="3047" y="191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7" name="Freeform 5151"/>
                <p:cNvSpPr>
                  <a:spLocks/>
                </p:cNvSpPr>
                <p:nvPr/>
              </p:nvSpPr>
              <p:spPr bwMode="auto">
                <a:xfrm>
                  <a:off x="3054" y="1912"/>
                  <a:ext cx="1" cy="1"/>
                </a:xfrm>
                <a:custGeom>
                  <a:avLst/>
                  <a:gdLst>
                    <a:gd name="T0" fmla="*/ 2 w 4"/>
                    <a:gd name="T1" fmla="*/ 0 h 4"/>
                    <a:gd name="T2" fmla="*/ 0 w 4"/>
                    <a:gd name="T3" fmla="*/ 2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2"/>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8" name="Line 5152"/>
                <p:cNvSpPr>
                  <a:spLocks noChangeShapeType="1"/>
                </p:cNvSpPr>
                <p:nvPr/>
              </p:nvSpPr>
              <p:spPr bwMode="auto">
                <a:xfrm>
                  <a:off x="3064"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9" name="Freeform 5153"/>
                <p:cNvSpPr>
                  <a:spLocks/>
                </p:cNvSpPr>
                <p:nvPr/>
              </p:nvSpPr>
              <p:spPr bwMode="auto">
                <a:xfrm>
                  <a:off x="3064" y="1906"/>
                  <a:ext cx="5" cy="7"/>
                </a:xfrm>
                <a:custGeom>
                  <a:avLst/>
                  <a:gdLst>
                    <a:gd name="T0" fmla="*/ 0 w 29"/>
                    <a:gd name="T1" fmla="*/ 0 h 43"/>
                    <a:gd name="T2" fmla="*/ 15 w 29"/>
                    <a:gd name="T3" fmla="*/ 0 h 43"/>
                    <a:gd name="T4" fmla="*/ 20 w 29"/>
                    <a:gd name="T5" fmla="*/ 2 h 43"/>
                    <a:gd name="T6" fmla="*/ 24 w 29"/>
                    <a:gd name="T7" fmla="*/ 6 h 43"/>
                    <a:gd name="T8" fmla="*/ 27 w 29"/>
                    <a:gd name="T9" fmla="*/ 10 h 43"/>
                    <a:gd name="T10" fmla="*/ 29 w 29"/>
                    <a:gd name="T11" fmla="*/ 17 h 43"/>
                    <a:gd name="T12" fmla="*/ 29 w 29"/>
                    <a:gd name="T13" fmla="*/ 26 h 43"/>
                    <a:gd name="T14" fmla="*/ 27 w 29"/>
                    <a:gd name="T15" fmla="*/ 33 h 43"/>
                    <a:gd name="T16" fmla="*/ 24 w 29"/>
                    <a:gd name="T17" fmla="*/ 37 h 43"/>
                    <a:gd name="T18" fmla="*/ 20 w 29"/>
                    <a:gd name="T19" fmla="*/ 41 h 43"/>
                    <a:gd name="T20" fmla="*/ 15 w 29"/>
                    <a:gd name="T21" fmla="*/ 43 h 43"/>
                    <a:gd name="T22" fmla="*/ 0 w 29"/>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0" y="0"/>
                      </a:moveTo>
                      <a:lnTo>
                        <a:pt x="15" y="0"/>
                      </a:lnTo>
                      <a:lnTo>
                        <a:pt x="20" y="2"/>
                      </a:lnTo>
                      <a:lnTo>
                        <a:pt x="24" y="6"/>
                      </a:lnTo>
                      <a:lnTo>
                        <a:pt x="27" y="10"/>
                      </a:lnTo>
                      <a:lnTo>
                        <a:pt x="29" y="17"/>
                      </a:lnTo>
                      <a:lnTo>
                        <a:pt x="29" y="26"/>
                      </a:lnTo>
                      <a:lnTo>
                        <a:pt x="27" y="33"/>
                      </a:lnTo>
                      <a:lnTo>
                        <a:pt x="24" y="37"/>
                      </a:lnTo>
                      <a:lnTo>
                        <a:pt x="20" y="41"/>
                      </a:lnTo>
                      <a:lnTo>
                        <a:pt x="15" y="43"/>
                      </a:lnTo>
                      <a:lnTo>
                        <a:pt x="0"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0" name="Line 5154"/>
                <p:cNvSpPr>
                  <a:spLocks noChangeShapeType="1"/>
                </p:cNvSpPr>
                <p:nvPr/>
              </p:nvSpPr>
              <p:spPr bwMode="auto">
                <a:xfrm>
                  <a:off x="3072"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1" name="Line 5155"/>
                <p:cNvSpPr>
                  <a:spLocks noChangeShapeType="1"/>
                </p:cNvSpPr>
                <p:nvPr/>
              </p:nvSpPr>
              <p:spPr bwMode="auto">
                <a:xfrm>
                  <a:off x="3072" y="190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2" name="Line 5156"/>
                <p:cNvSpPr>
                  <a:spLocks noChangeShapeType="1"/>
                </p:cNvSpPr>
                <p:nvPr/>
              </p:nvSpPr>
              <p:spPr bwMode="auto">
                <a:xfrm>
                  <a:off x="3072" y="1909"/>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3" name="Line 5157"/>
                <p:cNvSpPr>
                  <a:spLocks noChangeShapeType="1"/>
                </p:cNvSpPr>
                <p:nvPr/>
              </p:nvSpPr>
              <p:spPr bwMode="auto">
                <a:xfrm>
                  <a:off x="3072" y="191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4" name="Freeform 5158"/>
                <p:cNvSpPr>
                  <a:spLocks/>
                </p:cNvSpPr>
                <p:nvPr/>
              </p:nvSpPr>
              <p:spPr bwMode="auto">
                <a:xfrm>
                  <a:off x="3085" y="1906"/>
                  <a:ext cx="5" cy="7"/>
                </a:xfrm>
                <a:custGeom>
                  <a:avLst/>
                  <a:gdLst>
                    <a:gd name="T0" fmla="*/ 30 w 30"/>
                    <a:gd name="T1" fmla="*/ 10 h 43"/>
                    <a:gd name="T2" fmla="*/ 28 w 30"/>
                    <a:gd name="T3" fmla="*/ 6 h 43"/>
                    <a:gd name="T4" fmla="*/ 24 w 30"/>
                    <a:gd name="T5" fmla="*/ 2 h 43"/>
                    <a:gd name="T6" fmla="*/ 20 w 30"/>
                    <a:gd name="T7" fmla="*/ 0 h 43"/>
                    <a:gd name="T8" fmla="*/ 12 w 30"/>
                    <a:gd name="T9" fmla="*/ 0 h 43"/>
                    <a:gd name="T10" fmla="*/ 8 w 30"/>
                    <a:gd name="T11" fmla="*/ 2 h 43"/>
                    <a:gd name="T12" fmla="*/ 4 w 30"/>
                    <a:gd name="T13" fmla="*/ 6 h 43"/>
                    <a:gd name="T14" fmla="*/ 2 w 30"/>
                    <a:gd name="T15" fmla="*/ 10 h 43"/>
                    <a:gd name="T16" fmla="*/ 0 w 30"/>
                    <a:gd name="T17" fmla="*/ 17 h 43"/>
                    <a:gd name="T18" fmla="*/ 0 w 30"/>
                    <a:gd name="T19" fmla="*/ 26 h 43"/>
                    <a:gd name="T20" fmla="*/ 2 w 30"/>
                    <a:gd name="T21" fmla="*/ 33 h 43"/>
                    <a:gd name="T22" fmla="*/ 4 w 30"/>
                    <a:gd name="T23" fmla="*/ 37 h 43"/>
                    <a:gd name="T24" fmla="*/ 8 w 30"/>
                    <a:gd name="T25" fmla="*/ 41 h 43"/>
                    <a:gd name="T26" fmla="*/ 12 w 30"/>
                    <a:gd name="T27" fmla="*/ 43 h 43"/>
                    <a:gd name="T28" fmla="*/ 20 w 30"/>
                    <a:gd name="T29" fmla="*/ 43 h 43"/>
                    <a:gd name="T30" fmla="*/ 24 w 30"/>
                    <a:gd name="T31" fmla="*/ 41 h 43"/>
                    <a:gd name="T32" fmla="*/ 28 w 30"/>
                    <a:gd name="T33" fmla="*/ 37 h 43"/>
                    <a:gd name="T34" fmla="*/ 30 w 30"/>
                    <a:gd name="T35" fmla="*/ 33 h 43"/>
                    <a:gd name="T36" fmla="*/ 30 w 30"/>
                    <a:gd name="T37" fmla="*/ 26 h 43"/>
                    <a:gd name="T38" fmla="*/ 20 w 30"/>
                    <a:gd name="T39"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30" y="10"/>
                      </a:moveTo>
                      <a:lnTo>
                        <a:pt x="28" y="6"/>
                      </a:lnTo>
                      <a:lnTo>
                        <a:pt x="24" y="2"/>
                      </a:lnTo>
                      <a:lnTo>
                        <a:pt x="20" y="0"/>
                      </a:lnTo>
                      <a:lnTo>
                        <a:pt x="12" y="0"/>
                      </a:lnTo>
                      <a:lnTo>
                        <a:pt x="8" y="2"/>
                      </a:lnTo>
                      <a:lnTo>
                        <a:pt x="4" y="6"/>
                      </a:lnTo>
                      <a:lnTo>
                        <a:pt x="2" y="10"/>
                      </a:lnTo>
                      <a:lnTo>
                        <a:pt x="0" y="17"/>
                      </a:lnTo>
                      <a:lnTo>
                        <a:pt x="0" y="26"/>
                      </a:lnTo>
                      <a:lnTo>
                        <a:pt x="2" y="33"/>
                      </a:lnTo>
                      <a:lnTo>
                        <a:pt x="4" y="37"/>
                      </a:lnTo>
                      <a:lnTo>
                        <a:pt x="8" y="41"/>
                      </a:lnTo>
                      <a:lnTo>
                        <a:pt x="12" y="43"/>
                      </a:lnTo>
                      <a:lnTo>
                        <a:pt x="20" y="43"/>
                      </a:lnTo>
                      <a:lnTo>
                        <a:pt x="24" y="41"/>
                      </a:lnTo>
                      <a:lnTo>
                        <a:pt x="28" y="37"/>
                      </a:lnTo>
                      <a:lnTo>
                        <a:pt x="30" y="33"/>
                      </a:lnTo>
                      <a:lnTo>
                        <a:pt x="30" y="26"/>
                      </a:lnTo>
                      <a:lnTo>
                        <a:pt x="20"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5" name="Freeform 5159"/>
                <p:cNvSpPr>
                  <a:spLocks/>
                </p:cNvSpPr>
                <p:nvPr/>
              </p:nvSpPr>
              <p:spPr bwMode="auto">
                <a:xfrm>
                  <a:off x="3092" y="1906"/>
                  <a:ext cx="5" cy="7"/>
                </a:xfrm>
                <a:custGeom>
                  <a:avLst/>
                  <a:gdLst>
                    <a:gd name="T0" fmla="*/ 13 w 33"/>
                    <a:gd name="T1" fmla="*/ 0 h 43"/>
                    <a:gd name="T2" fmla="*/ 9 w 33"/>
                    <a:gd name="T3" fmla="*/ 2 h 43"/>
                    <a:gd name="T4" fmla="*/ 4 w 33"/>
                    <a:gd name="T5" fmla="*/ 6 h 43"/>
                    <a:gd name="T6" fmla="*/ 2 w 33"/>
                    <a:gd name="T7" fmla="*/ 10 h 43"/>
                    <a:gd name="T8" fmla="*/ 0 w 33"/>
                    <a:gd name="T9" fmla="*/ 17 h 43"/>
                    <a:gd name="T10" fmla="*/ 0 w 33"/>
                    <a:gd name="T11" fmla="*/ 26 h 43"/>
                    <a:gd name="T12" fmla="*/ 2 w 33"/>
                    <a:gd name="T13" fmla="*/ 33 h 43"/>
                    <a:gd name="T14" fmla="*/ 4 w 33"/>
                    <a:gd name="T15" fmla="*/ 37 h 43"/>
                    <a:gd name="T16" fmla="*/ 9 w 33"/>
                    <a:gd name="T17" fmla="*/ 41 h 43"/>
                    <a:gd name="T18" fmla="*/ 13 w 33"/>
                    <a:gd name="T19" fmla="*/ 43 h 43"/>
                    <a:gd name="T20" fmla="*/ 20 w 33"/>
                    <a:gd name="T21" fmla="*/ 43 h 43"/>
                    <a:gd name="T22" fmla="*/ 25 w 33"/>
                    <a:gd name="T23" fmla="*/ 41 h 43"/>
                    <a:gd name="T24" fmla="*/ 29 w 33"/>
                    <a:gd name="T25" fmla="*/ 37 h 43"/>
                    <a:gd name="T26" fmla="*/ 31 w 33"/>
                    <a:gd name="T27" fmla="*/ 33 h 43"/>
                    <a:gd name="T28" fmla="*/ 33 w 33"/>
                    <a:gd name="T29" fmla="*/ 26 h 43"/>
                    <a:gd name="T30" fmla="*/ 33 w 33"/>
                    <a:gd name="T31" fmla="*/ 17 h 43"/>
                    <a:gd name="T32" fmla="*/ 31 w 33"/>
                    <a:gd name="T33" fmla="*/ 10 h 43"/>
                    <a:gd name="T34" fmla="*/ 29 w 33"/>
                    <a:gd name="T35" fmla="*/ 6 h 43"/>
                    <a:gd name="T36" fmla="*/ 25 w 33"/>
                    <a:gd name="T37" fmla="*/ 2 h 43"/>
                    <a:gd name="T38" fmla="*/ 21 w 33"/>
                    <a:gd name="T39" fmla="*/ 0 h 43"/>
                    <a:gd name="T40" fmla="*/ 13 w 3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43">
                      <a:moveTo>
                        <a:pt x="13" y="0"/>
                      </a:moveTo>
                      <a:lnTo>
                        <a:pt x="9" y="2"/>
                      </a:lnTo>
                      <a:lnTo>
                        <a:pt x="4" y="6"/>
                      </a:lnTo>
                      <a:lnTo>
                        <a:pt x="2" y="10"/>
                      </a:lnTo>
                      <a:lnTo>
                        <a:pt x="0" y="17"/>
                      </a:lnTo>
                      <a:lnTo>
                        <a:pt x="0" y="26"/>
                      </a:lnTo>
                      <a:lnTo>
                        <a:pt x="2" y="33"/>
                      </a:lnTo>
                      <a:lnTo>
                        <a:pt x="4" y="37"/>
                      </a:lnTo>
                      <a:lnTo>
                        <a:pt x="9" y="41"/>
                      </a:lnTo>
                      <a:lnTo>
                        <a:pt x="13" y="43"/>
                      </a:lnTo>
                      <a:lnTo>
                        <a:pt x="20" y="43"/>
                      </a:lnTo>
                      <a:lnTo>
                        <a:pt x="25" y="41"/>
                      </a:lnTo>
                      <a:lnTo>
                        <a:pt x="29" y="37"/>
                      </a:lnTo>
                      <a:lnTo>
                        <a:pt x="31" y="33"/>
                      </a:lnTo>
                      <a:lnTo>
                        <a:pt x="33" y="26"/>
                      </a:lnTo>
                      <a:lnTo>
                        <a:pt x="33" y="17"/>
                      </a:lnTo>
                      <a:lnTo>
                        <a:pt x="31" y="10"/>
                      </a:lnTo>
                      <a:lnTo>
                        <a:pt x="29" y="6"/>
                      </a:lnTo>
                      <a:lnTo>
                        <a:pt x="25" y="2"/>
                      </a:lnTo>
                      <a:lnTo>
                        <a:pt x="21" y="0"/>
                      </a:lnTo>
                      <a:lnTo>
                        <a:pt x="13"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6" name="Line 5160"/>
                <p:cNvSpPr>
                  <a:spLocks noChangeShapeType="1"/>
                </p:cNvSpPr>
                <p:nvPr/>
              </p:nvSpPr>
              <p:spPr bwMode="auto">
                <a:xfrm>
                  <a:off x="3100"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7" name="Freeform 5161"/>
                <p:cNvSpPr>
                  <a:spLocks/>
                </p:cNvSpPr>
                <p:nvPr/>
              </p:nvSpPr>
              <p:spPr bwMode="auto">
                <a:xfrm>
                  <a:off x="3100" y="1906"/>
                  <a:ext cx="4" cy="7"/>
                </a:xfrm>
                <a:custGeom>
                  <a:avLst/>
                  <a:gdLst>
                    <a:gd name="T0" fmla="*/ 0 w 29"/>
                    <a:gd name="T1" fmla="*/ 0 h 43"/>
                    <a:gd name="T2" fmla="*/ 29 w 29"/>
                    <a:gd name="T3" fmla="*/ 43 h 43"/>
                    <a:gd name="T4" fmla="*/ 29 w 29"/>
                    <a:gd name="T5" fmla="*/ 0 h 43"/>
                  </a:gdLst>
                  <a:ahLst/>
                  <a:cxnLst>
                    <a:cxn ang="0">
                      <a:pos x="T0" y="T1"/>
                    </a:cxn>
                    <a:cxn ang="0">
                      <a:pos x="T2" y="T3"/>
                    </a:cxn>
                    <a:cxn ang="0">
                      <a:pos x="T4" y="T5"/>
                    </a:cxn>
                  </a:cxnLst>
                  <a:rect l="0" t="0" r="r" b="b"/>
                  <a:pathLst>
                    <a:path w="29" h="43">
                      <a:moveTo>
                        <a:pt x="0" y="0"/>
                      </a:moveTo>
                      <a:lnTo>
                        <a:pt x="29" y="43"/>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8" name="Line 5162"/>
                <p:cNvSpPr>
                  <a:spLocks noChangeShapeType="1"/>
                </p:cNvSpPr>
                <p:nvPr/>
              </p:nvSpPr>
              <p:spPr bwMode="auto">
                <a:xfrm flipH="1">
                  <a:off x="3107" y="1906"/>
                  <a:ext cx="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39" name="Line 5163"/>
                <p:cNvSpPr>
                  <a:spLocks noChangeShapeType="1"/>
                </p:cNvSpPr>
                <p:nvPr/>
              </p:nvSpPr>
              <p:spPr bwMode="auto">
                <a:xfrm>
                  <a:off x="3107"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0" name="Line 5164"/>
                <p:cNvSpPr>
                  <a:spLocks noChangeShapeType="1"/>
                </p:cNvSpPr>
                <p:nvPr/>
              </p:nvSpPr>
              <p:spPr bwMode="auto">
                <a:xfrm>
                  <a:off x="3107" y="191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1" name="Line 5165"/>
                <p:cNvSpPr>
                  <a:spLocks noChangeShapeType="1"/>
                </p:cNvSpPr>
                <p:nvPr/>
              </p:nvSpPr>
              <p:spPr bwMode="auto">
                <a:xfrm flipH="1">
                  <a:off x="3113" y="190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2" name="Line 5166"/>
                <p:cNvSpPr>
                  <a:spLocks noChangeShapeType="1"/>
                </p:cNvSpPr>
                <p:nvPr/>
              </p:nvSpPr>
              <p:spPr bwMode="auto">
                <a:xfrm>
                  <a:off x="3116" y="1906"/>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3" name="Line 5167"/>
                <p:cNvSpPr>
                  <a:spLocks noChangeShapeType="1"/>
                </p:cNvSpPr>
                <p:nvPr/>
              </p:nvSpPr>
              <p:spPr bwMode="auto">
                <a:xfrm>
                  <a:off x="3114" y="1911"/>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4" name="Freeform 5168"/>
                <p:cNvSpPr>
                  <a:spLocks/>
                </p:cNvSpPr>
                <p:nvPr/>
              </p:nvSpPr>
              <p:spPr bwMode="auto">
                <a:xfrm>
                  <a:off x="3120" y="1906"/>
                  <a:ext cx="4" cy="7"/>
                </a:xfrm>
                <a:custGeom>
                  <a:avLst/>
                  <a:gdLst>
                    <a:gd name="T0" fmla="*/ 0 w 24"/>
                    <a:gd name="T1" fmla="*/ 0 h 42"/>
                    <a:gd name="T2" fmla="*/ 0 w 24"/>
                    <a:gd name="T3" fmla="*/ 42 h 42"/>
                    <a:gd name="T4" fmla="*/ 24 w 24"/>
                    <a:gd name="T5" fmla="*/ 42 h 42"/>
                  </a:gdLst>
                  <a:ahLst/>
                  <a:cxnLst>
                    <a:cxn ang="0">
                      <a:pos x="T0" y="T1"/>
                    </a:cxn>
                    <a:cxn ang="0">
                      <a:pos x="T2" y="T3"/>
                    </a:cxn>
                    <a:cxn ang="0">
                      <a:pos x="T4" y="T5"/>
                    </a:cxn>
                  </a:cxnLst>
                  <a:rect l="0" t="0" r="r" b="b"/>
                  <a:pathLst>
                    <a:path w="24" h="42">
                      <a:moveTo>
                        <a:pt x="0" y="0"/>
                      </a:moveTo>
                      <a:lnTo>
                        <a:pt x="0" y="42"/>
                      </a:lnTo>
                      <a:lnTo>
                        <a:pt x="24"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5" name="Line 5169"/>
                <p:cNvSpPr>
                  <a:spLocks noChangeShapeType="1"/>
                </p:cNvSpPr>
                <p:nvPr/>
              </p:nvSpPr>
              <p:spPr bwMode="auto">
                <a:xfrm>
                  <a:off x="3126" y="190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6" name="Line 5170"/>
                <p:cNvSpPr>
                  <a:spLocks noChangeShapeType="1"/>
                </p:cNvSpPr>
                <p:nvPr/>
              </p:nvSpPr>
              <p:spPr bwMode="auto">
                <a:xfrm>
                  <a:off x="3126" y="190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7" name="Line 5171"/>
                <p:cNvSpPr>
                  <a:spLocks noChangeShapeType="1"/>
                </p:cNvSpPr>
                <p:nvPr/>
              </p:nvSpPr>
              <p:spPr bwMode="auto">
                <a:xfrm>
                  <a:off x="3126" y="190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8" name="Line 5172"/>
                <p:cNvSpPr>
                  <a:spLocks noChangeShapeType="1"/>
                </p:cNvSpPr>
                <p:nvPr/>
              </p:nvSpPr>
              <p:spPr bwMode="auto">
                <a:xfrm>
                  <a:off x="3126" y="191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9" name="Line 5173"/>
                <p:cNvSpPr>
                  <a:spLocks noChangeShapeType="1"/>
                </p:cNvSpPr>
                <p:nvPr/>
              </p:nvSpPr>
              <p:spPr bwMode="auto">
                <a:xfrm flipH="1">
                  <a:off x="3132" y="1906"/>
                  <a:ext cx="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0" name="Line 5174"/>
                <p:cNvSpPr>
                  <a:spLocks noChangeShapeType="1"/>
                </p:cNvSpPr>
                <p:nvPr/>
              </p:nvSpPr>
              <p:spPr bwMode="auto">
                <a:xfrm>
                  <a:off x="3132" y="1906"/>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1" name="Line 5175"/>
                <p:cNvSpPr>
                  <a:spLocks noChangeShapeType="1"/>
                </p:cNvSpPr>
                <p:nvPr/>
              </p:nvSpPr>
              <p:spPr bwMode="auto">
                <a:xfrm>
                  <a:off x="3132" y="191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2" name="Line 5176"/>
                <p:cNvSpPr>
                  <a:spLocks noChangeShapeType="1"/>
                </p:cNvSpPr>
                <p:nvPr/>
              </p:nvSpPr>
              <p:spPr bwMode="auto">
                <a:xfrm>
                  <a:off x="2986" y="186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3" name="Freeform 5177"/>
                <p:cNvSpPr>
                  <a:spLocks/>
                </p:cNvSpPr>
                <p:nvPr/>
              </p:nvSpPr>
              <p:spPr bwMode="auto">
                <a:xfrm>
                  <a:off x="2986" y="1863"/>
                  <a:ext cx="5" cy="4"/>
                </a:xfrm>
                <a:custGeom>
                  <a:avLst/>
                  <a:gdLst>
                    <a:gd name="T0" fmla="*/ 0 w 29"/>
                    <a:gd name="T1" fmla="*/ 0 h 20"/>
                    <a:gd name="T2" fmla="*/ 19 w 29"/>
                    <a:gd name="T3" fmla="*/ 0 h 20"/>
                    <a:gd name="T4" fmla="*/ 25 w 29"/>
                    <a:gd name="T5" fmla="*/ 2 h 20"/>
                    <a:gd name="T6" fmla="*/ 27 w 29"/>
                    <a:gd name="T7" fmla="*/ 3 h 20"/>
                    <a:gd name="T8" fmla="*/ 29 w 29"/>
                    <a:gd name="T9" fmla="*/ 7 h 20"/>
                    <a:gd name="T10" fmla="*/ 29 w 29"/>
                    <a:gd name="T11" fmla="*/ 11 h 20"/>
                    <a:gd name="T12" fmla="*/ 27 w 29"/>
                    <a:gd name="T13" fmla="*/ 16 h 20"/>
                    <a:gd name="T14" fmla="*/ 25 w 29"/>
                    <a:gd name="T15" fmla="*/ 18 h 20"/>
                    <a:gd name="T16" fmla="*/ 19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9" y="0"/>
                      </a:lnTo>
                      <a:lnTo>
                        <a:pt x="25" y="2"/>
                      </a:lnTo>
                      <a:lnTo>
                        <a:pt x="27" y="3"/>
                      </a:lnTo>
                      <a:lnTo>
                        <a:pt x="29" y="7"/>
                      </a:lnTo>
                      <a:lnTo>
                        <a:pt x="29" y="11"/>
                      </a:lnTo>
                      <a:lnTo>
                        <a:pt x="27" y="16"/>
                      </a:lnTo>
                      <a:lnTo>
                        <a:pt x="25" y="18"/>
                      </a:lnTo>
                      <a:lnTo>
                        <a:pt x="19"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4" name="Line 5178"/>
                <p:cNvSpPr>
                  <a:spLocks noChangeShapeType="1"/>
                </p:cNvSpPr>
                <p:nvPr/>
              </p:nvSpPr>
              <p:spPr bwMode="auto">
                <a:xfrm>
                  <a:off x="2989" y="1867"/>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5" name="Freeform 5179"/>
                <p:cNvSpPr>
                  <a:spLocks/>
                </p:cNvSpPr>
                <p:nvPr/>
              </p:nvSpPr>
              <p:spPr bwMode="auto">
                <a:xfrm>
                  <a:off x="2993" y="1863"/>
                  <a:ext cx="5" cy="7"/>
                </a:xfrm>
                <a:custGeom>
                  <a:avLst/>
                  <a:gdLst>
                    <a:gd name="T0" fmla="*/ 11 w 32"/>
                    <a:gd name="T1" fmla="*/ 0 h 42"/>
                    <a:gd name="T2" fmla="*/ 7 w 32"/>
                    <a:gd name="T3" fmla="*/ 2 h 42"/>
                    <a:gd name="T4" fmla="*/ 4 w 32"/>
                    <a:gd name="T5" fmla="*/ 5 h 42"/>
                    <a:gd name="T6" fmla="*/ 2 w 32"/>
                    <a:gd name="T7" fmla="*/ 9 h 42"/>
                    <a:gd name="T8" fmla="*/ 0 w 32"/>
                    <a:gd name="T9" fmla="*/ 16 h 42"/>
                    <a:gd name="T10" fmla="*/ 0 w 32"/>
                    <a:gd name="T11" fmla="*/ 26 h 42"/>
                    <a:gd name="T12" fmla="*/ 2 w 32"/>
                    <a:gd name="T13" fmla="*/ 32 h 42"/>
                    <a:gd name="T14" fmla="*/ 4 w 32"/>
                    <a:gd name="T15" fmla="*/ 36 h 42"/>
                    <a:gd name="T16" fmla="*/ 7 w 32"/>
                    <a:gd name="T17" fmla="*/ 40 h 42"/>
                    <a:gd name="T18" fmla="*/ 11 w 32"/>
                    <a:gd name="T19" fmla="*/ 42 h 42"/>
                    <a:gd name="T20" fmla="*/ 20 w 32"/>
                    <a:gd name="T21" fmla="*/ 42 h 42"/>
                    <a:gd name="T22" fmla="*/ 24 w 32"/>
                    <a:gd name="T23" fmla="*/ 40 h 42"/>
                    <a:gd name="T24" fmla="*/ 27 w 32"/>
                    <a:gd name="T25" fmla="*/ 36 h 42"/>
                    <a:gd name="T26" fmla="*/ 30 w 32"/>
                    <a:gd name="T27" fmla="*/ 32 h 42"/>
                    <a:gd name="T28" fmla="*/ 32 w 32"/>
                    <a:gd name="T29" fmla="*/ 26 h 42"/>
                    <a:gd name="T30" fmla="*/ 32 w 32"/>
                    <a:gd name="T31" fmla="*/ 16 h 42"/>
                    <a:gd name="T32" fmla="*/ 30 w 32"/>
                    <a:gd name="T33" fmla="*/ 9 h 42"/>
                    <a:gd name="T34" fmla="*/ 27 w 32"/>
                    <a:gd name="T35" fmla="*/ 5 h 42"/>
                    <a:gd name="T36" fmla="*/ 24 w 32"/>
                    <a:gd name="T37" fmla="*/ 2 h 42"/>
                    <a:gd name="T38" fmla="*/ 20 w 32"/>
                    <a:gd name="T39" fmla="*/ 0 h 42"/>
                    <a:gd name="T40" fmla="*/ 11 w 32"/>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2">
                      <a:moveTo>
                        <a:pt x="11" y="0"/>
                      </a:moveTo>
                      <a:lnTo>
                        <a:pt x="7" y="2"/>
                      </a:lnTo>
                      <a:lnTo>
                        <a:pt x="4" y="5"/>
                      </a:lnTo>
                      <a:lnTo>
                        <a:pt x="2" y="9"/>
                      </a:lnTo>
                      <a:lnTo>
                        <a:pt x="0" y="16"/>
                      </a:lnTo>
                      <a:lnTo>
                        <a:pt x="0" y="26"/>
                      </a:lnTo>
                      <a:lnTo>
                        <a:pt x="2" y="32"/>
                      </a:lnTo>
                      <a:lnTo>
                        <a:pt x="4" y="36"/>
                      </a:lnTo>
                      <a:lnTo>
                        <a:pt x="7" y="40"/>
                      </a:lnTo>
                      <a:lnTo>
                        <a:pt x="11" y="42"/>
                      </a:lnTo>
                      <a:lnTo>
                        <a:pt x="20" y="42"/>
                      </a:lnTo>
                      <a:lnTo>
                        <a:pt x="24" y="40"/>
                      </a:lnTo>
                      <a:lnTo>
                        <a:pt x="27" y="36"/>
                      </a:lnTo>
                      <a:lnTo>
                        <a:pt x="30" y="32"/>
                      </a:lnTo>
                      <a:lnTo>
                        <a:pt x="32" y="26"/>
                      </a:lnTo>
                      <a:lnTo>
                        <a:pt x="32" y="16"/>
                      </a:lnTo>
                      <a:lnTo>
                        <a:pt x="30" y="9"/>
                      </a:lnTo>
                      <a:lnTo>
                        <a:pt x="27" y="5"/>
                      </a:lnTo>
                      <a:lnTo>
                        <a:pt x="24" y="2"/>
                      </a:lnTo>
                      <a:lnTo>
                        <a:pt x="20" y="0"/>
                      </a:lnTo>
                      <a:lnTo>
                        <a:pt x="1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6" name="Freeform 5180"/>
                <p:cNvSpPr>
                  <a:spLocks/>
                </p:cNvSpPr>
                <p:nvPr/>
              </p:nvSpPr>
              <p:spPr bwMode="auto">
                <a:xfrm>
                  <a:off x="3001" y="1863"/>
                  <a:ext cx="4" cy="7"/>
                </a:xfrm>
                <a:custGeom>
                  <a:avLst/>
                  <a:gdLst>
                    <a:gd name="T0" fmla="*/ 29 w 29"/>
                    <a:gd name="T1" fmla="*/ 5 h 42"/>
                    <a:gd name="T2" fmla="*/ 25 w 29"/>
                    <a:gd name="T3" fmla="*/ 2 h 42"/>
                    <a:gd name="T4" fmla="*/ 19 w 29"/>
                    <a:gd name="T5" fmla="*/ 0 h 42"/>
                    <a:gd name="T6" fmla="*/ 10 w 29"/>
                    <a:gd name="T7" fmla="*/ 0 h 42"/>
                    <a:gd name="T8" fmla="*/ 5 w 29"/>
                    <a:gd name="T9" fmla="*/ 2 h 42"/>
                    <a:gd name="T10" fmla="*/ 0 w 29"/>
                    <a:gd name="T11" fmla="*/ 5 h 42"/>
                    <a:gd name="T12" fmla="*/ 0 w 29"/>
                    <a:gd name="T13" fmla="*/ 9 h 42"/>
                    <a:gd name="T14" fmla="*/ 3 w 29"/>
                    <a:gd name="T15" fmla="*/ 14 h 42"/>
                    <a:gd name="T16" fmla="*/ 5 w 29"/>
                    <a:gd name="T17" fmla="*/ 16 h 42"/>
                    <a:gd name="T18" fmla="*/ 8 w 29"/>
                    <a:gd name="T19" fmla="*/ 18 h 42"/>
                    <a:gd name="T20" fmla="*/ 21 w 29"/>
                    <a:gd name="T21" fmla="*/ 22 h 42"/>
                    <a:gd name="T22" fmla="*/ 25 w 29"/>
                    <a:gd name="T23" fmla="*/ 24 h 42"/>
                    <a:gd name="T24" fmla="*/ 27 w 29"/>
                    <a:gd name="T25" fmla="*/ 26 h 42"/>
                    <a:gd name="T26" fmla="*/ 29 w 29"/>
                    <a:gd name="T27" fmla="*/ 30 h 42"/>
                    <a:gd name="T28" fmla="*/ 29 w 29"/>
                    <a:gd name="T29" fmla="*/ 36 h 42"/>
                    <a:gd name="T30" fmla="*/ 25 w 29"/>
                    <a:gd name="T31" fmla="*/ 40 h 42"/>
                    <a:gd name="T32" fmla="*/ 19 w 29"/>
                    <a:gd name="T33" fmla="*/ 42 h 42"/>
                    <a:gd name="T34" fmla="*/ 10 w 29"/>
                    <a:gd name="T35" fmla="*/ 42 h 42"/>
                    <a:gd name="T36" fmla="*/ 5 w 29"/>
                    <a:gd name="T37" fmla="*/ 40 h 42"/>
                    <a:gd name="T38" fmla="*/ 0 w 29"/>
                    <a:gd name="T3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2">
                      <a:moveTo>
                        <a:pt x="29" y="5"/>
                      </a:moveTo>
                      <a:lnTo>
                        <a:pt x="25" y="2"/>
                      </a:lnTo>
                      <a:lnTo>
                        <a:pt x="19" y="0"/>
                      </a:lnTo>
                      <a:lnTo>
                        <a:pt x="10" y="0"/>
                      </a:lnTo>
                      <a:lnTo>
                        <a:pt x="5" y="2"/>
                      </a:lnTo>
                      <a:lnTo>
                        <a:pt x="0" y="5"/>
                      </a:lnTo>
                      <a:lnTo>
                        <a:pt x="0" y="9"/>
                      </a:lnTo>
                      <a:lnTo>
                        <a:pt x="3" y="14"/>
                      </a:lnTo>
                      <a:lnTo>
                        <a:pt x="5" y="16"/>
                      </a:lnTo>
                      <a:lnTo>
                        <a:pt x="8" y="18"/>
                      </a:lnTo>
                      <a:lnTo>
                        <a:pt x="21" y="22"/>
                      </a:lnTo>
                      <a:lnTo>
                        <a:pt x="25" y="24"/>
                      </a:lnTo>
                      <a:lnTo>
                        <a:pt x="27" y="26"/>
                      </a:lnTo>
                      <a:lnTo>
                        <a:pt x="29" y="30"/>
                      </a:lnTo>
                      <a:lnTo>
                        <a:pt x="29" y="36"/>
                      </a:lnTo>
                      <a:lnTo>
                        <a:pt x="25" y="40"/>
                      </a:lnTo>
                      <a:lnTo>
                        <a:pt x="19" y="42"/>
                      </a:lnTo>
                      <a:lnTo>
                        <a:pt x="10" y="42"/>
                      </a:lnTo>
                      <a:lnTo>
                        <a:pt x="5" y="40"/>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7" name="Line 5181"/>
                <p:cNvSpPr>
                  <a:spLocks noChangeShapeType="1"/>
                </p:cNvSpPr>
                <p:nvPr/>
              </p:nvSpPr>
              <p:spPr bwMode="auto">
                <a:xfrm flipH="1">
                  <a:off x="3007" y="1863"/>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8" name="Line 5182"/>
                <p:cNvSpPr>
                  <a:spLocks noChangeShapeType="1"/>
                </p:cNvSpPr>
                <p:nvPr/>
              </p:nvSpPr>
              <p:spPr bwMode="auto">
                <a:xfrm>
                  <a:off x="3009" y="1863"/>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59" name="Line 5183"/>
                <p:cNvSpPr>
                  <a:spLocks noChangeShapeType="1"/>
                </p:cNvSpPr>
                <p:nvPr/>
              </p:nvSpPr>
              <p:spPr bwMode="auto">
                <a:xfrm>
                  <a:off x="3008" y="1868"/>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0" name="Freeform 5184"/>
                <p:cNvSpPr>
                  <a:spLocks/>
                </p:cNvSpPr>
                <p:nvPr/>
              </p:nvSpPr>
              <p:spPr bwMode="auto">
                <a:xfrm>
                  <a:off x="3021" y="1863"/>
                  <a:ext cx="5" cy="7"/>
                </a:xfrm>
                <a:custGeom>
                  <a:avLst/>
                  <a:gdLst>
                    <a:gd name="T0" fmla="*/ 30 w 30"/>
                    <a:gd name="T1" fmla="*/ 9 h 42"/>
                    <a:gd name="T2" fmla="*/ 29 w 30"/>
                    <a:gd name="T3" fmla="*/ 5 h 42"/>
                    <a:gd name="T4" fmla="*/ 24 w 30"/>
                    <a:gd name="T5" fmla="*/ 2 h 42"/>
                    <a:gd name="T6" fmla="*/ 20 w 30"/>
                    <a:gd name="T7" fmla="*/ 0 h 42"/>
                    <a:gd name="T8" fmla="*/ 12 w 30"/>
                    <a:gd name="T9" fmla="*/ 0 h 42"/>
                    <a:gd name="T10" fmla="*/ 7 w 30"/>
                    <a:gd name="T11" fmla="*/ 2 h 42"/>
                    <a:gd name="T12" fmla="*/ 4 w 30"/>
                    <a:gd name="T13" fmla="*/ 5 h 42"/>
                    <a:gd name="T14" fmla="*/ 2 w 30"/>
                    <a:gd name="T15" fmla="*/ 9 h 42"/>
                    <a:gd name="T16" fmla="*/ 0 w 30"/>
                    <a:gd name="T17" fmla="*/ 16 h 42"/>
                    <a:gd name="T18" fmla="*/ 0 w 30"/>
                    <a:gd name="T19" fmla="*/ 26 h 42"/>
                    <a:gd name="T20" fmla="*/ 2 w 30"/>
                    <a:gd name="T21" fmla="*/ 32 h 42"/>
                    <a:gd name="T22" fmla="*/ 4 w 30"/>
                    <a:gd name="T23" fmla="*/ 36 h 42"/>
                    <a:gd name="T24" fmla="*/ 7 w 30"/>
                    <a:gd name="T25" fmla="*/ 40 h 42"/>
                    <a:gd name="T26" fmla="*/ 12 w 30"/>
                    <a:gd name="T27" fmla="*/ 42 h 42"/>
                    <a:gd name="T28" fmla="*/ 20 w 30"/>
                    <a:gd name="T29" fmla="*/ 42 h 42"/>
                    <a:gd name="T30" fmla="*/ 24 w 30"/>
                    <a:gd name="T31" fmla="*/ 40 h 42"/>
                    <a:gd name="T32" fmla="*/ 29 w 30"/>
                    <a:gd name="T33" fmla="*/ 36 h 42"/>
                    <a:gd name="T34" fmla="*/ 30 w 30"/>
                    <a:gd name="T3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42">
                      <a:moveTo>
                        <a:pt x="30" y="9"/>
                      </a:moveTo>
                      <a:lnTo>
                        <a:pt x="29" y="5"/>
                      </a:lnTo>
                      <a:lnTo>
                        <a:pt x="24" y="2"/>
                      </a:lnTo>
                      <a:lnTo>
                        <a:pt x="20" y="0"/>
                      </a:lnTo>
                      <a:lnTo>
                        <a:pt x="12" y="0"/>
                      </a:lnTo>
                      <a:lnTo>
                        <a:pt x="7" y="2"/>
                      </a:lnTo>
                      <a:lnTo>
                        <a:pt x="4" y="5"/>
                      </a:lnTo>
                      <a:lnTo>
                        <a:pt x="2" y="9"/>
                      </a:lnTo>
                      <a:lnTo>
                        <a:pt x="0" y="16"/>
                      </a:lnTo>
                      <a:lnTo>
                        <a:pt x="0" y="26"/>
                      </a:lnTo>
                      <a:lnTo>
                        <a:pt x="2" y="32"/>
                      </a:lnTo>
                      <a:lnTo>
                        <a:pt x="4" y="36"/>
                      </a:lnTo>
                      <a:lnTo>
                        <a:pt x="7" y="40"/>
                      </a:lnTo>
                      <a:lnTo>
                        <a:pt x="12" y="42"/>
                      </a:lnTo>
                      <a:lnTo>
                        <a:pt x="20" y="42"/>
                      </a:lnTo>
                      <a:lnTo>
                        <a:pt x="24" y="40"/>
                      </a:lnTo>
                      <a:lnTo>
                        <a:pt x="29" y="36"/>
                      </a:lnTo>
                      <a:lnTo>
                        <a:pt x="30"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1" name="Line 5185"/>
                <p:cNvSpPr>
                  <a:spLocks noChangeShapeType="1"/>
                </p:cNvSpPr>
                <p:nvPr/>
              </p:nvSpPr>
              <p:spPr bwMode="auto">
                <a:xfrm>
                  <a:off x="3028" y="186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2" name="Line 5186"/>
                <p:cNvSpPr>
                  <a:spLocks noChangeShapeType="1"/>
                </p:cNvSpPr>
                <p:nvPr/>
              </p:nvSpPr>
              <p:spPr bwMode="auto">
                <a:xfrm>
                  <a:off x="3031" y="186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3" name="Freeform 5187"/>
                <p:cNvSpPr>
                  <a:spLocks/>
                </p:cNvSpPr>
                <p:nvPr/>
              </p:nvSpPr>
              <p:spPr bwMode="auto">
                <a:xfrm>
                  <a:off x="3031" y="1863"/>
                  <a:ext cx="5" cy="7"/>
                </a:xfrm>
                <a:custGeom>
                  <a:avLst/>
                  <a:gdLst>
                    <a:gd name="T0" fmla="*/ 0 w 33"/>
                    <a:gd name="T1" fmla="*/ 0 h 42"/>
                    <a:gd name="T2" fmla="*/ 16 w 33"/>
                    <a:gd name="T3" fmla="*/ 42 h 42"/>
                    <a:gd name="T4" fmla="*/ 33 w 33"/>
                    <a:gd name="T5" fmla="*/ 0 h 42"/>
                    <a:gd name="T6" fmla="*/ 33 w 33"/>
                    <a:gd name="T7" fmla="*/ 42 h 42"/>
                  </a:gdLst>
                  <a:ahLst/>
                  <a:cxnLst>
                    <a:cxn ang="0">
                      <a:pos x="T0" y="T1"/>
                    </a:cxn>
                    <a:cxn ang="0">
                      <a:pos x="T2" y="T3"/>
                    </a:cxn>
                    <a:cxn ang="0">
                      <a:pos x="T4" y="T5"/>
                    </a:cxn>
                    <a:cxn ang="0">
                      <a:pos x="T6" y="T7"/>
                    </a:cxn>
                  </a:cxnLst>
                  <a:rect l="0" t="0" r="r" b="b"/>
                  <a:pathLst>
                    <a:path w="33" h="42">
                      <a:moveTo>
                        <a:pt x="0" y="0"/>
                      </a:moveTo>
                      <a:lnTo>
                        <a:pt x="16" y="42"/>
                      </a:lnTo>
                      <a:lnTo>
                        <a:pt x="33" y="0"/>
                      </a:lnTo>
                      <a:lnTo>
                        <a:pt x="33"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4" name="Line 5188"/>
                <p:cNvSpPr>
                  <a:spLocks noChangeShapeType="1"/>
                </p:cNvSpPr>
                <p:nvPr/>
              </p:nvSpPr>
              <p:spPr bwMode="auto">
                <a:xfrm>
                  <a:off x="3039" y="186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5" name="Freeform 5189"/>
                <p:cNvSpPr>
                  <a:spLocks/>
                </p:cNvSpPr>
                <p:nvPr/>
              </p:nvSpPr>
              <p:spPr bwMode="auto">
                <a:xfrm>
                  <a:off x="3039" y="1863"/>
                  <a:ext cx="5" cy="4"/>
                </a:xfrm>
                <a:custGeom>
                  <a:avLst/>
                  <a:gdLst>
                    <a:gd name="T0" fmla="*/ 0 w 28"/>
                    <a:gd name="T1" fmla="*/ 0 h 20"/>
                    <a:gd name="T2" fmla="*/ 18 w 28"/>
                    <a:gd name="T3" fmla="*/ 0 h 20"/>
                    <a:gd name="T4" fmla="*/ 24 w 28"/>
                    <a:gd name="T5" fmla="*/ 2 h 20"/>
                    <a:gd name="T6" fmla="*/ 26 w 28"/>
                    <a:gd name="T7" fmla="*/ 4 h 20"/>
                    <a:gd name="T8" fmla="*/ 28 w 28"/>
                    <a:gd name="T9" fmla="*/ 7 h 20"/>
                    <a:gd name="T10" fmla="*/ 28 w 28"/>
                    <a:gd name="T11" fmla="*/ 11 h 20"/>
                    <a:gd name="T12" fmla="*/ 26 w 28"/>
                    <a:gd name="T13" fmla="*/ 16 h 20"/>
                    <a:gd name="T14" fmla="*/ 24 w 28"/>
                    <a:gd name="T15" fmla="*/ 18 h 20"/>
                    <a:gd name="T16" fmla="*/ 18 w 28"/>
                    <a:gd name="T17" fmla="*/ 20 h 20"/>
                    <a:gd name="T18" fmla="*/ 0 w 28"/>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0">
                      <a:moveTo>
                        <a:pt x="0" y="0"/>
                      </a:moveTo>
                      <a:lnTo>
                        <a:pt x="18" y="0"/>
                      </a:lnTo>
                      <a:lnTo>
                        <a:pt x="24" y="2"/>
                      </a:lnTo>
                      <a:lnTo>
                        <a:pt x="26" y="4"/>
                      </a:lnTo>
                      <a:lnTo>
                        <a:pt x="28" y="7"/>
                      </a:lnTo>
                      <a:lnTo>
                        <a:pt x="28" y="11"/>
                      </a:lnTo>
                      <a:lnTo>
                        <a:pt x="26" y="16"/>
                      </a:lnTo>
                      <a:lnTo>
                        <a:pt x="24"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6" name="Freeform 5190"/>
                <p:cNvSpPr>
                  <a:spLocks/>
                </p:cNvSpPr>
                <p:nvPr/>
              </p:nvSpPr>
              <p:spPr bwMode="auto">
                <a:xfrm>
                  <a:off x="3039" y="1867"/>
                  <a:ext cx="5" cy="3"/>
                </a:xfrm>
                <a:custGeom>
                  <a:avLst/>
                  <a:gdLst>
                    <a:gd name="T0" fmla="*/ 18 w 28"/>
                    <a:gd name="T1" fmla="*/ 0 h 22"/>
                    <a:gd name="T2" fmla="*/ 24 w 28"/>
                    <a:gd name="T3" fmla="*/ 2 h 22"/>
                    <a:gd name="T4" fmla="*/ 26 w 28"/>
                    <a:gd name="T5" fmla="*/ 4 h 22"/>
                    <a:gd name="T6" fmla="*/ 28 w 28"/>
                    <a:gd name="T7" fmla="*/ 9 h 22"/>
                    <a:gd name="T8" fmla="*/ 28 w 28"/>
                    <a:gd name="T9" fmla="*/ 14 h 22"/>
                    <a:gd name="T10" fmla="*/ 26 w 28"/>
                    <a:gd name="T11" fmla="*/ 18 h 22"/>
                    <a:gd name="T12" fmla="*/ 24 w 28"/>
                    <a:gd name="T13" fmla="*/ 20 h 22"/>
                    <a:gd name="T14" fmla="*/ 18 w 28"/>
                    <a:gd name="T15" fmla="*/ 22 h 22"/>
                    <a:gd name="T16" fmla="*/ 0 w 28"/>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2">
                      <a:moveTo>
                        <a:pt x="18" y="0"/>
                      </a:moveTo>
                      <a:lnTo>
                        <a:pt x="24" y="2"/>
                      </a:lnTo>
                      <a:lnTo>
                        <a:pt x="26" y="4"/>
                      </a:lnTo>
                      <a:lnTo>
                        <a:pt x="28" y="9"/>
                      </a:lnTo>
                      <a:lnTo>
                        <a:pt x="28" y="14"/>
                      </a:lnTo>
                      <a:lnTo>
                        <a:pt x="26" y="18"/>
                      </a:lnTo>
                      <a:lnTo>
                        <a:pt x="24" y="20"/>
                      </a:lnTo>
                      <a:lnTo>
                        <a:pt x="18" y="22"/>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7" name="Line 5191"/>
                <p:cNvSpPr>
                  <a:spLocks noChangeShapeType="1"/>
                </p:cNvSpPr>
                <p:nvPr/>
              </p:nvSpPr>
              <p:spPr bwMode="auto">
                <a:xfrm flipH="1">
                  <a:off x="3045" y="1863"/>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8" name="Line 5192"/>
                <p:cNvSpPr>
                  <a:spLocks noChangeShapeType="1"/>
                </p:cNvSpPr>
                <p:nvPr/>
              </p:nvSpPr>
              <p:spPr bwMode="auto">
                <a:xfrm>
                  <a:off x="3048" y="1863"/>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9" name="Line 5193"/>
                <p:cNvSpPr>
                  <a:spLocks noChangeShapeType="1"/>
                </p:cNvSpPr>
                <p:nvPr/>
              </p:nvSpPr>
              <p:spPr bwMode="auto">
                <a:xfrm>
                  <a:off x="3046" y="1868"/>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0" name="Line 5194"/>
                <p:cNvSpPr>
                  <a:spLocks noChangeShapeType="1"/>
                </p:cNvSpPr>
                <p:nvPr/>
              </p:nvSpPr>
              <p:spPr bwMode="auto">
                <a:xfrm>
                  <a:off x="3052" y="186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1" name="Freeform 5195"/>
                <p:cNvSpPr>
                  <a:spLocks/>
                </p:cNvSpPr>
                <p:nvPr/>
              </p:nvSpPr>
              <p:spPr bwMode="auto">
                <a:xfrm>
                  <a:off x="3052" y="1863"/>
                  <a:ext cx="5" cy="4"/>
                </a:xfrm>
                <a:custGeom>
                  <a:avLst/>
                  <a:gdLst>
                    <a:gd name="T0" fmla="*/ 0 w 28"/>
                    <a:gd name="T1" fmla="*/ 0 h 20"/>
                    <a:gd name="T2" fmla="*/ 18 w 28"/>
                    <a:gd name="T3" fmla="*/ 0 h 20"/>
                    <a:gd name="T4" fmla="*/ 24 w 28"/>
                    <a:gd name="T5" fmla="*/ 2 h 20"/>
                    <a:gd name="T6" fmla="*/ 26 w 28"/>
                    <a:gd name="T7" fmla="*/ 4 h 20"/>
                    <a:gd name="T8" fmla="*/ 28 w 28"/>
                    <a:gd name="T9" fmla="*/ 7 h 20"/>
                    <a:gd name="T10" fmla="*/ 28 w 28"/>
                    <a:gd name="T11" fmla="*/ 11 h 20"/>
                    <a:gd name="T12" fmla="*/ 26 w 28"/>
                    <a:gd name="T13" fmla="*/ 16 h 20"/>
                    <a:gd name="T14" fmla="*/ 24 w 28"/>
                    <a:gd name="T15" fmla="*/ 18 h 20"/>
                    <a:gd name="T16" fmla="*/ 18 w 28"/>
                    <a:gd name="T17" fmla="*/ 20 h 20"/>
                    <a:gd name="T18" fmla="*/ 0 w 28"/>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0">
                      <a:moveTo>
                        <a:pt x="0" y="0"/>
                      </a:moveTo>
                      <a:lnTo>
                        <a:pt x="18" y="0"/>
                      </a:lnTo>
                      <a:lnTo>
                        <a:pt x="24" y="2"/>
                      </a:lnTo>
                      <a:lnTo>
                        <a:pt x="26" y="4"/>
                      </a:lnTo>
                      <a:lnTo>
                        <a:pt x="28" y="7"/>
                      </a:lnTo>
                      <a:lnTo>
                        <a:pt x="28" y="11"/>
                      </a:lnTo>
                      <a:lnTo>
                        <a:pt x="26" y="16"/>
                      </a:lnTo>
                      <a:lnTo>
                        <a:pt x="24"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2" name="Line 5196"/>
                <p:cNvSpPr>
                  <a:spLocks noChangeShapeType="1"/>
                </p:cNvSpPr>
                <p:nvPr/>
              </p:nvSpPr>
              <p:spPr bwMode="auto">
                <a:xfrm>
                  <a:off x="3055" y="1867"/>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3" name="Freeform 5197"/>
                <p:cNvSpPr>
                  <a:spLocks/>
                </p:cNvSpPr>
                <p:nvPr/>
              </p:nvSpPr>
              <p:spPr bwMode="auto">
                <a:xfrm>
                  <a:off x="3059" y="1863"/>
                  <a:ext cx="6" cy="7"/>
                </a:xfrm>
                <a:custGeom>
                  <a:avLst/>
                  <a:gdLst>
                    <a:gd name="T0" fmla="*/ 12 w 33"/>
                    <a:gd name="T1" fmla="*/ 0 h 42"/>
                    <a:gd name="T2" fmla="*/ 9 w 33"/>
                    <a:gd name="T3" fmla="*/ 2 h 42"/>
                    <a:gd name="T4" fmla="*/ 4 w 33"/>
                    <a:gd name="T5" fmla="*/ 5 h 42"/>
                    <a:gd name="T6" fmla="*/ 2 w 33"/>
                    <a:gd name="T7" fmla="*/ 9 h 42"/>
                    <a:gd name="T8" fmla="*/ 0 w 33"/>
                    <a:gd name="T9" fmla="*/ 16 h 42"/>
                    <a:gd name="T10" fmla="*/ 0 w 33"/>
                    <a:gd name="T11" fmla="*/ 26 h 42"/>
                    <a:gd name="T12" fmla="*/ 2 w 33"/>
                    <a:gd name="T13" fmla="*/ 32 h 42"/>
                    <a:gd name="T14" fmla="*/ 4 w 33"/>
                    <a:gd name="T15" fmla="*/ 36 h 42"/>
                    <a:gd name="T16" fmla="*/ 9 w 33"/>
                    <a:gd name="T17" fmla="*/ 40 h 42"/>
                    <a:gd name="T18" fmla="*/ 12 w 33"/>
                    <a:gd name="T19" fmla="*/ 42 h 42"/>
                    <a:gd name="T20" fmla="*/ 20 w 33"/>
                    <a:gd name="T21" fmla="*/ 42 h 42"/>
                    <a:gd name="T22" fmla="*/ 25 w 33"/>
                    <a:gd name="T23" fmla="*/ 40 h 42"/>
                    <a:gd name="T24" fmla="*/ 29 w 33"/>
                    <a:gd name="T25" fmla="*/ 36 h 42"/>
                    <a:gd name="T26" fmla="*/ 31 w 33"/>
                    <a:gd name="T27" fmla="*/ 32 h 42"/>
                    <a:gd name="T28" fmla="*/ 33 w 33"/>
                    <a:gd name="T29" fmla="*/ 26 h 42"/>
                    <a:gd name="T30" fmla="*/ 33 w 33"/>
                    <a:gd name="T31" fmla="*/ 16 h 42"/>
                    <a:gd name="T32" fmla="*/ 31 w 33"/>
                    <a:gd name="T33" fmla="*/ 9 h 42"/>
                    <a:gd name="T34" fmla="*/ 29 w 33"/>
                    <a:gd name="T35" fmla="*/ 5 h 42"/>
                    <a:gd name="T36" fmla="*/ 25 w 33"/>
                    <a:gd name="T37" fmla="*/ 2 h 42"/>
                    <a:gd name="T38" fmla="*/ 20 w 33"/>
                    <a:gd name="T39" fmla="*/ 0 h 42"/>
                    <a:gd name="T40" fmla="*/ 12 w 33"/>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42">
                      <a:moveTo>
                        <a:pt x="12" y="0"/>
                      </a:moveTo>
                      <a:lnTo>
                        <a:pt x="9" y="2"/>
                      </a:lnTo>
                      <a:lnTo>
                        <a:pt x="4" y="5"/>
                      </a:lnTo>
                      <a:lnTo>
                        <a:pt x="2" y="9"/>
                      </a:lnTo>
                      <a:lnTo>
                        <a:pt x="0" y="16"/>
                      </a:lnTo>
                      <a:lnTo>
                        <a:pt x="0" y="26"/>
                      </a:lnTo>
                      <a:lnTo>
                        <a:pt x="2" y="32"/>
                      </a:lnTo>
                      <a:lnTo>
                        <a:pt x="4" y="36"/>
                      </a:lnTo>
                      <a:lnTo>
                        <a:pt x="9" y="40"/>
                      </a:lnTo>
                      <a:lnTo>
                        <a:pt x="12" y="42"/>
                      </a:lnTo>
                      <a:lnTo>
                        <a:pt x="20" y="42"/>
                      </a:lnTo>
                      <a:lnTo>
                        <a:pt x="25" y="40"/>
                      </a:lnTo>
                      <a:lnTo>
                        <a:pt x="29" y="36"/>
                      </a:lnTo>
                      <a:lnTo>
                        <a:pt x="31" y="32"/>
                      </a:lnTo>
                      <a:lnTo>
                        <a:pt x="33" y="26"/>
                      </a:lnTo>
                      <a:lnTo>
                        <a:pt x="33" y="16"/>
                      </a:lnTo>
                      <a:lnTo>
                        <a:pt x="31" y="9"/>
                      </a:lnTo>
                      <a:lnTo>
                        <a:pt x="29" y="5"/>
                      </a:lnTo>
                      <a:lnTo>
                        <a:pt x="25" y="2"/>
                      </a:lnTo>
                      <a:lnTo>
                        <a:pt x="20" y="0"/>
                      </a:lnTo>
                      <a:lnTo>
                        <a:pt x="1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4" name="Freeform 5198"/>
                <p:cNvSpPr>
                  <a:spLocks/>
                </p:cNvSpPr>
                <p:nvPr/>
              </p:nvSpPr>
              <p:spPr bwMode="auto">
                <a:xfrm>
                  <a:off x="2986" y="1824"/>
                  <a:ext cx="4" cy="7"/>
                </a:xfrm>
                <a:custGeom>
                  <a:avLst/>
                  <a:gdLst>
                    <a:gd name="T0" fmla="*/ 0 w 25"/>
                    <a:gd name="T1" fmla="*/ 0 h 43"/>
                    <a:gd name="T2" fmla="*/ 0 w 25"/>
                    <a:gd name="T3" fmla="*/ 43 h 43"/>
                    <a:gd name="T4" fmla="*/ 25 w 25"/>
                    <a:gd name="T5" fmla="*/ 43 h 43"/>
                  </a:gdLst>
                  <a:ahLst/>
                  <a:cxnLst>
                    <a:cxn ang="0">
                      <a:pos x="T0" y="T1"/>
                    </a:cxn>
                    <a:cxn ang="0">
                      <a:pos x="T2" y="T3"/>
                    </a:cxn>
                    <a:cxn ang="0">
                      <a:pos x="T4" y="T5"/>
                    </a:cxn>
                  </a:cxnLst>
                  <a:rect l="0" t="0" r="r" b="b"/>
                  <a:pathLst>
                    <a:path w="25" h="43">
                      <a:moveTo>
                        <a:pt x="0" y="0"/>
                      </a:moveTo>
                      <a:lnTo>
                        <a:pt x="0" y="43"/>
                      </a:lnTo>
                      <a:lnTo>
                        <a:pt x="25"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5" name="Line 5199"/>
                <p:cNvSpPr>
                  <a:spLocks noChangeShapeType="1"/>
                </p:cNvSpPr>
                <p:nvPr/>
              </p:nvSpPr>
              <p:spPr bwMode="auto">
                <a:xfrm>
                  <a:off x="2992"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6" name="Line 5200"/>
                <p:cNvSpPr>
                  <a:spLocks noChangeShapeType="1"/>
                </p:cNvSpPr>
                <p:nvPr/>
              </p:nvSpPr>
              <p:spPr bwMode="auto">
                <a:xfrm>
                  <a:off x="2992" y="182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7" name="Line 5201"/>
                <p:cNvSpPr>
                  <a:spLocks noChangeShapeType="1"/>
                </p:cNvSpPr>
                <p:nvPr/>
              </p:nvSpPr>
              <p:spPr bwMode="auto">
                <a:xfrm>
                  <a:off x="2992" y="182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8" name="Line 5202"/>
                <p:cNvSpPr>
                  <a:spLocks noChangeShapeType="1"/>
                </p:cNvSpPr>
                <p:nvPr/>
              </p:nvSpPr>
              <p:spPr bwMode="auto">
                <a:xfrm>
                  <a:off x="2992" y="183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79" name="Freeform 5203"/>
                <p:cNvSpPr>
                  <a:spLocks/>
                </p:cNvSpPr>
                <p:nvPr/>
              </p:nvSpPr>
              <p:spPr bwMode="auto">
                <a:xfrm>
                  <a:off x="2998" y="1824"/>
                  <a:ext cx="6" cy="7"/>
                </a:xfrm>
                <a:custGeom>
                  <a:avLst/>
                  <a:gdLst>
                    <a:gd name="T0" fmla="*/ 11 w 33"/>
                    <a:gd name="T1" fmla="*/ 0 h 43"/>
                    <a:gd name="T2" fmla="*/ 8 w 33"/>
                    <a:gd name="T3" fmla="*/ 2 h 43"/>
                    <a:gd name="T4" fmla="*/ 4 w 33"/>
                    <a:gd name="T5" fmla="*/ 7 h 43"/>
                    <a:gd name="T6" fmla="*/ 2 w 33"/>
                    <a:gd name="T7" fmla="*/ 11 h 43"/>
                    <a:gd name="T8" fmla="*/ 0 w 33"/>
                    <a:gd name="T9" fmla="*/ 16 h 43"/>
                    <a:gd name="T10" fmla="*/ 0 w 33"/>
                    <a:gd name="T11" fmla="*/ 27 h 43"/>
                    <a:gd name="T12" fmla="*/ 2 w 33"/>
                    <a:gd name="T13" fmla="*/ 33 h 43"/>
                    <a:gd name="T14" fmla="*/ 4 w 33"/>
                    <a:gd name="T15" fmla="*/ 37 h 43"/>
                    <a:gd name="T16" fmla="*/ 8 w 33"/>
                    <a:gd name="T17" fmla="*/ 41 h 43"/>
                    <a:gd name="T18" fmla="*/ 11 w 33"/>
                    <a:gd name="T19" fmla="*/ 43 h 43"/>
                    <a:gd name="T20" fmla="*/ 20 w 33"/>
                    <a:gd name="T21" fmla="*/ 43 h 43"/>
                    <a:gd name="T22" fmla="*/ 24 w 33"/>
                    <a:gd name="T23" fmla="*/ 41 h 43"/>
                    <a:gd name="T24" fmla="*/ 28 w 33"/>
                    <a:gd name="T25" fmla="*/ 37 h 43"/>
                    <a:gd name="T26" fmla="*/ 31 w 33"/>
                    <a:gd name="T27" fmla="*/ 33 h 43"/>
                    <a:gd name="T28" fmla="*/ 33 w 33"/>
                    <a:gd name="T29" fmla="*/ 27 h 43"/>
                    <a:gd name="T30" fmla="*/ 33 w 33"/>
                    <a:gd name="T31" fmla="*/ 16 h 43"/>
                    <a:gd name="T32" fmla="*/ 31 w 33"/>
                    <a:gd name="T33" fmla="*/ 11 h 43"/>
                    <a:gd name="T34" fmla="*/ 28 w 33"/>
                    <a:gd name="T35" fmla="*/ 7 h 43"/>
                    <a:gd name="T36" fmla="*/ 24 w 33"/>
                    <a:gd name="T37" fmla="*/ 2 h 43"/>
                    <a:gd name="T38" fmla="*/ 20 w 33"/>
                    <a:gd name="T39" fmla="*/ 0 h 43"/>
                    <a:gd name="T40" fmla="*/ 11 w 3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43">
                      <a:moveTo>
                        <a:pt x="11" y="0"/>
                      </a:moveTo>
                      <a:lnTo>
                        <a:pt x="8" y="2"/>
                      </a:lnTo>
                      <a:lnTo>
                        <a:pt x="4" y="7"/>
                      </a:lnTo>
                      <a:lnTo>
                        <a:pt x="2" y="11"/>
                      </a:lnTo>
                      <a:lnTo>
                        <a:pt x="0" y="16"/>
                      </a:lnTo>
                      <a:lnTo>
                        <a:pt x="0" y="27"/>
                      </a:lnTo>
                      <a:lnTo>
                        <a:pt x="2" y="33"/>
                      </a:lnTo>
                      <a:lnTo>
                        <a:pt x="4" y="37"/>
                      </a:lnTo>
                      <a:lnTo>
                        <a:pt x="8" y="41"/>
                      </a:lnTo>
                      <a:lnTo>
                        <a:pt x="11" y="43"/>
                      </a:lnTo>
                      <a:lnTo>
                        <a:pt x="20" y="43"/>
                      </a:lnTo>
                      <a:lnTo>
                        <a:pt x="24" y="41"/>
                      </a:lnTo>
                      <a:lnTo>
                        <a:pt x="28" y="37"/>
                      </a:lnTo>
                      <a:lnTo>
                        <a:pt x="31" y="33"/>
                      </a:lnTo>
                      <a:lnTo>
                        <a:pt x="33" y="27"/>
                      </a:lnTo>
                      <a:lnTo>
                        <a:pt x="33" y="16"/>
                      </a:lnTo>
                      <a:lnTo>
                        <a:pt x="31" y="11"/>
                      </a:lnTo>
                      <a:lnTo>
                        <a:pt x="28" y="7"/>
                      </a:lnTo>
                      <a:lnTo>
                        <a:pt x="24" y="2"/>
                      </a:lnTo>
                      <a:lnTo>
                        <a:pt x="20" y="0"/>
                      </a:lnTo>
                      <a:lnTo>
                        <a:pt x="1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0" name="Line 5204"/>
                <p:cNvSpPr>
                  <a:spLocks noChangeShapeType="1"/>
                </p:cNvSpPr>
                <p:nvPr/>
              </p:nvSpPr>
              <p:spPr bwMode="auto">
                <a:xfrm>
                  <a:off x="3006"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1" name="Freeform 5205"/>
                <p:cNvSpPr>
                  <a:spLocks/>
                </p:cNvSpPr>
                <p:nvPr/>
              </p:nvSpPr>
              <p:spPr bwMode="auto">
                <a:xfrm>
                  <a:off x="3006" y="1824"/>
                  <a:ext cx="5" cy="7"/>
                </a:xfrm>
                <a:custGeom>
                  <a:avLst/>
                  <a:gdLst>
                    <a:gd name="T0" fmla="*/ 0 w 29"/>
                    <a:gd name="T1" fmla="*/ 0 h 43"/>
                    <a:gd name="T2" fmla="*/ 29 w 29"/>
                    <a:gd name="T3" fmla="*/ 43 h 43"/>
                    <a:gd name="T4" fmla="*/ 29 w 29"/>
                    <a:gd name="T5" fmla="*/ 0 h 43"/>
                  </a:gdLst>
                  <a:ahLst/>
                  <a:cxnLst>
                    <a:cxn ang="0">
                      <a:pos x="T0" y="T1"/>
                    </a:cxn>
                    <a:cxn ang="0">
                      <a:pos x="T2" y="T3"/>
                    </a:cxn>
                    <a:cxn ang="0">
                      <a:pos x="T4" y="T5"/>
                    </a:cxn>
                  </a:cxnLst>
                  <a:rect l="0" t="0" r="r" b="b"/>
                  <a:pathLst>
                    <a:path w="29" h="43">
                      <a:moveTo>
                        <a:pt x="0" y="0"/>
                      </a:moveTo>
                      <a:lnTo>
                        <a:pt x="29" y="43"/>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2" name="Line 5206"/>
                <p:cNvSpPr>
                  <a:spLocks noChangeShapeType="1"/>
                </p:cNvSpPr>
                <p:nvPr/>
              </p:nvSpPr>
              <p:spPr bwMode="auto">
                <a:xfrm>
                  <a:off x="3014"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3" name="Line 5207"/>
                <p:cNvSpPr>
                  <a:spLocks noChangeShapeType="1"/>
                </p:cNvSpPr>
                <p:nvPr/>
              </p:nvSpPr>
              <p:spPr bwMode="auto">
                <a:xfrm>
                  <a:off x="3016"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4" name="Freeform 5208"/>
                <p:cNvSpPr>
                  <a:spLocks/>
                </p:cNvSpPr>
                <p:nvPr/>
              </p:nvSpPr>
              <p:spPr bwMode="auto">
                <a:xfrm>
                  <a:off x="3016" y="1824"/>
                  <a:ext cx="5" cy="7"/>
                </a:xfrm>
                <a:custGeom>
                  <a:avLst/>
                  <a:gdLst>
                    <a:gd name="T0" fmla="*/ 0 w 29"/>
                    <a:gd name="T1" fmla="*/ 0 h 43"/>
                    <a:gd name="T2" fmla="*/ 15 w 29"/>
                    <a:gd name="T3" fmla="*/ 0 h 43"/>
                    <a:gd name="T4" fmla="*/ 20 w 29"/>
                    <a:gd name="T5" fmla="*/ 2 h 43"/>
                    <a:gd name="T6" fmla="*/ 25 w 29"/>
                    <a:gd name="T7" fmla="*/ 7 h 43"/>
                    <a:gd name="T8" fmla="*/ 27 w 29"/>
                    <a:gd name="T9" fmla="*/ 11 h 43"/>
                    <a:gd name="T10" fmla="*/ 29 w 29"/>
                    <a:gd name="T11" fmla="*/ 16 h 43"/>
                    <a:gd name="T12" fmla="*/ 29 w 29"/>
                    <a:gd name="T13" fmla="*/ 27 h 43"/>
                    <a:gd name="T14" fmla="*/ 27 w 29"/>
                    <a:gd name="T15" fmla="*/ 33 h 43"/>
                    <a:gd name="T16" fmla="*/ 25 w 29"/>
                    <a:gd name="T17" fmla="*/ 37 h 43"/>
                    <a:gd name="T18" fmla="*/ 20 w 29"/>
                    <a:gd name="T19" fmla="*/ 41 h 43"/>
                    <a:gd name="T20" fmla="*/ 15 w 29"/>
                    <a:gd name="T21" fmla="*/ 43 h 43"/>
                    <a:gd name="T22" fmla="*/ 0 w 29"/>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0" y="0"/>
                      </a:moveTo>
                      <a:lnTo>
                        <a:pt x="15" y="0"/>
                      </a:lnTo>
                      <a:lnTo>
                        <a:pt x="20" y="2"/>
                      </a:lnTo>
                      <a:lnTo>
                        <a:pt x="25" y="7"/>
                      </a:lnTo>
                      <a:lnTo>
                        <a:pt x="27" y="11"/>
                      </a:lnTo>
                      <a:lnTo>
                        <a:pt x="29" y="16"/>
                      </a:lnTo>
                      <a:lnTo>
                        <a:pt x="29" y="27"/>
                      </a:lnTo>
                      <a:lnTo>
                        <a:pt x="27" y="33"/>
                      </a:lnTo>
                      <a:lnTo>
                        <a:pt x="25" y="37"/>
                      </a:lnTo>
                      <a:lnTo>
                        <a:pt x="20" y="41"/>
                      </a:lnTo>
                      <a:lnTo>
                        <a:pt x="15" y="43"/>
                      </a:lnTo>
                      <a:lnTo>
                        <a:pt x="0"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5" name="Line 5209"/>
                <p:cNvSpPr>
                  <a:spLocks noChangeShapeType="1"/>
                </p:cNvSpPr>
                <p:nvPr/>
              </p:nvSpPr>
              <p:spPr bwMode="auto">
                <a:xfrm flipH="1">
                  <a:off x="3022" y="1824"/>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6" name="Line 5210"/>
                <p:cNvSpPr>
                  <a:spLocks noChangeShapeType="1"/>
                </p:cNvSpPr>
                <p:nvPr/>
              </p:nvSpPr>
              <p:spPr bwMode="auto">
                <a:xfrm>
                  <a:off x="3025" y="1824"/>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7" name="Line 5211"/>
                <p:cNvSpPr>
                  <a:spLocks noChangeShapeType="1"/>
                </p:cNvSpPr>
                <p:nvPr/>
              </p:nvSpPr>
              <p:spPr bwMode="auto">
                <a:xfrm>
                  <a:off x="3023" y="182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8" name="Freeform 5212"/>
                <p:cNvSpPr>
                  <a:spLocks/>
                </p:cNvSpPr>
                <p:nvPr/>
              </p:nvSpPr>
              <p:spPr bwMode="auto">
                <a:xfrm>
                  <a:off x="3029" y="1824"/>
                  <a:ext cx="5" cy="7"/>
                </a:xfrm>
                <a:custGeom>
                  <a:avLst/>
                  <a:gdLst>
                    <a:gd name="T0" fmla="*/ 29 w 29"/>
                    <a:gd name="T1" fmla="*/ 7 h 43"/>
                    <a:gd name="T2" fmla="*/ 25 w 29"/>
                    <a:gd name="T3" fmla="*/ 2 h 43"/>
                    <a:gd name="T4" fmla="*/ 18 w 29"/>
                    <a:gd name="T5" fmla="*/ 0 h 43"/>
                    <a:gd name="T6" fmla="*/ 11 w 29"/>
                    <a:gd name="T7" fmla="*/ 0 h 43"/>
                    <a:gd name="T8" fmla="*/ 4 w 29"/>
                    <a:gd name="T9" fmla="*/ 2 h 43"/>
                    <a:gd name="T10" fmla="*/ 0 w 29"/>
                    <a:gd name="T11" fmla="*/ 7 h 43"/>
                    <a:gd name="T12" fmla="*/ 0 w 29"/>
                    <a:gd name="T13" fmla="*/ 11 h 43"/>
                    <a:gd name="T14" fmla="*/ 2 w 29"/>
                    <a:gd name="T15" fmla="*/ 14 h 43"/>
                    <a:gd name="T16" fmla="*/ 4 w 29"/>
                    <a:gd name="T17" fmla="*/ 16 h 43"/>
                    <a:gd name="T18" fmla="*/ 9 w 29"/>
                    <a:gd name="T19" fmla="*/ 18 h 43"/>
                    <a:gd name="T20" fmla="*/ 20 w 29"/>
                    <a:gd name="T21" fmla="*/ 23 h 43"/>
                    <a:gd name="T22" fmla="*/ 25 w 29"/>
                    <a:gd name="T23" fmla="*/ 25 h 43"/>
                    <a:gd name="T24" fmla="*/ 27 w 29"/>
                    <a:gd name="T25" fmla="*/ 27 h 43"/>
                    <a:gd name="T26" fmla="*/ 29 w 29"/>
                    <a:gd name="T27" fmla="*/ 31 h 43"/>
                    <a:gd name="T28" fmla="*/ 29 w 29"/>
                    <a:gd name="T29" fmla="*/ 37 h 43"/>
                    <a:gd name="T30" fmla="*/ 25 w 29"/>
                    <a:gd name="T31" fmla="*/ 41 h 43"/>
                    <a:gd name="T32" fmla="*/ 18 w 29"/>
                    <a:gd name="T33" fmla="*/ 43 h 43"/>
                    <a:gd name="T34" fmla="*/ 11 w 29"/>
                    <a:gd name="T35" fmla="*/ 43 h 43"/>
                    <a:gd name="T36" fmla="*/ 4 w 29"/>
                    <a:gd name="T37" fmla="*/ 41 h 43"/>
                    <a:gd name="T38" fmla="*/ 0 w 29"/>
                    <a:gd name="T3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3">
                      <a:moveTo>
                        <a:pt x="29" y="7"/>
                      </a:moveTo>
                      <a:lnTo>
                        <a:pt x="25" y="2"/>
                      </a:lnTo>
                      <a:lnTo>
                        <a:pt x="18" y="0"/>
                      </a:lnTo>
                      <a:lnTo>
                        <a:pt x="11" y="0"/>
                      </a:lnTo>
                      <a:lnTo>
                        <a:pt x="4" y="2"/>
                      </a:lnTo>
                      <a:lnTo>
                        <a:pt x="0" y="7"/>
                      </a:lnTo>
                      <a:lnTo>
                        <a:pt x="0" y="11"/>
                      </a:lnTo>
                      <a:lnTo>
                        <a:pt x="2" y="14"/>
                      </a:lnTo>
                      <a:lnTo>
                        <a:pt x="4" y="16"/>
                      </a:lnTo>
                      <a:lnTo>
                        <a:pt x="9" y="18"/>
                      </a:lnTo>
                      <a:lnTo>
                        <a:pt x="20" y="23"/>
                      </a:lnTo>
                      <a:lnTo>
                        <a:pt x="25" y="25"/>
                      </a:lnTo>
                      <a:lnTo>
                        <a:pt x="27" y="27"/>
                      </a:lnTo>
                      <a:lnTo>
                        <a:pt x="29" y="31"/>
                      </a:lnTo>
                      <a:lnTo>
                        <a:pt x="29" y="37"/>
                      </a:lnTo>
                      <a:lnTo>
                        <a:pt x="25" y="41"/>
                      </a:lnTo>
                      <a:lnTo>
                        <a:pt x="18" y="43"/>
                      </a:lnTo>
                      <a:lnTo>
                        <a:pt x="11" y="43"/>
                      </a:lnTo>
                      <a:lnTo>
                        <a:pt x="4" y="41"/>
                      </a:lnTo>
                      <a:lnTo>
                        <a:pt x="0"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9" name="Freeform 5213"/>
                <p:cNvSpPr>
                  <a:spLocks/>
                </p:cNvSpPr>
                <p:nvPr/>
              </p:nvSpPr>
              <p:spPr bwMode="auto">
                <a:xfrm>
                  <a:off x="3043" y="1824"/>
                  <a:ext cx="5" cy="7"/>
                </a:xfrm>
                <a:custGeom>
                  <a:avLst/>
                  <a:gdLst>
                    <a:gd name="T0" fmla="*/ 30 w 30"/>
                    <a:gd name="T1" fmla="*/ 11 h 43"/>
                    <a:gd name="T2" fmla="*/ 28 w 30"/>
                    <a:gd name="T3" fmla="*/ 7 h 43"/>
                    <a:gd name="T4" fmla="*/ 25 w 30"/>
                    <a:gd name="T5" fmla="*/ 2 h 43"/>
                    <a:gd name="T6" fmla="*/ 20 w 30"/>
                    <a:gd name="T7" fmla="*/ 0 h 43"/>
                    <a:gd name="T8" fmla="*/ 12 w 30"/>
                    <a:gd name="T9" fmla="*/ 0 h 43"/>
                    <a:gd name="T10" fmla="*/ 8 w 30"/>
                    <a:gd name="T11" fmla="*/ 2 h 43"/>
                    <a:gd name="T12" fmla="*/ 3 w 30"/>
                    <a:gd name="T13" fmla="*/ 7 h 43"/>
                    <a:gd name="T14" fmla="*/ 1 w 30"/>
                    <a:gd name="T15" fmla="*/ 11 h 43"/>
                    <a:gd name="T16" fmla="*/ 0 w 30"/>
                    <a:gd name="T17" fmla="*/ 16 h 43"/>
                    <a:gd name="T18" fmla="*/ 0 w 30"/>
                    <a:gd name="T19" fmla="*/ 27 h 43"/>
                    <a:gd name="T20" fmla="*/ 1 w 30"/>
                    <a:gd name="T21" fmla="*/ 33 h 43"/>
                    <a:gd name="T22" fmla="*/ 3 w 30"/>
                    <a:gd name="T23" fmla="*/ 37 h 43"/>
                    <a:gd name="T24" fmla="*/ 8 w 30"/>
                    <a:gd name="T25" fmla="*/ 41 h 43"/>
                    <a:gd name="T26" fmla="*/ 12 w 30"/>
                    <a:gd name="T27" fmla="*/ 43 h 43"/>
                    <a:gd name="T28" fmla="*/ 20 w 30"/>
                    <a:gd name="T29" fmla="*/ 43 h 43"/>
                    <a:gd name="T30" fmla="*/ 25 w 30"/>
                    <a:gd name="T31" fmla="*/ 41 h 43"/>
                    <a:gd name="T32" fmla="*/ 28 w 30"/>
                    <a:gd name="T33" fmla="*/ 37 h 43"/>
                    <a:gd name="T34" fmla="*/ 30 w 30"/>
                    <a:gd name="T35" fmla="*/ 33 h 43"/>
                    <a:gd name="T36" fmla="*/ 30 w 30"/>
                    <a:gd name="T37" fmla="*/ 27 h 43"/>
                    <a:gd name="T38" fmla="*/ 20 w 30"/>
                    <a:gd name="T3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30" y="11"/>
                      </a:moveTo>
                      <a:lnTo>
                        <a:pt x="28" y="7"/>
                      </a:lnTo>
                      <a:lnTo>
                        <a:pt x="25" y="2"/>
                      </a:lnTo>
                      <a:lnTo>
                        <a:pt x="20" y="0"/>
                      </a:lnTo>
                      <a:lnTo>
                        <a:pt x="12" y="0"/>
                      </a:lnTo>
                      <a:lnTo>
                        <a:pt x="8" y="2"/>
                      </a:lnTo>
                      <a:lnTo>
                        <a:pt x="3" y="7"/>
                      </a:lnTo>
                      <a:lnTo>
                        <a:pt x="1" y="11"/>
                      </a:lnTo>
                      <a:lnTo>
                        <a:pt x="0" y="16"/>
                      </a:lnTo>
                      <a:lnTo>
                        <a:pt x="0" y="27"/>
                      </a:lnTo>
                      <a:lnTo>
                        <a:pt x="1" y="33"/>
                      </a:lnTo>
                      <a:lnTo>
                        <a:pt x="3" y="37"/>
                      </a:lnTo>
                      <a:lnTo>
                        <a:pt x="8" y="41"/>
                      </a:lnTo>
                      <a:lnTo>
                        <a:pt x="12" y="43"/>
                      </a:lnTo>
                      <a:lnTo>
                        <a:pt x="20" y="43"/>
                      </a:lnTo>
                      <a:lnTo>
                        <a:pt x="25" y="41"/>
                      </a:lnTo>
                      <a:lnTo>
                        <a:pt x="28" y="37"/>
                      </a:lnTo>
                      <a:lnTo>
                        <a:pt x="30" y="33"/>
                      </a:lnTo>
                      <a:lnTo>
                        <a:pt x="30" y="27"/>
                      </a:lnTo>
                      <a:lnTo>
                        <a:pt x="20"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0" name="Freeform 5214"/>
                <p:cNvSpPr>
                  <a:spLocks/>
                </p:cNvSpPr>
                <p:nvPr/>
              </p:nvSpPr>
              <p:spPr bwMode="auto">
                <a:xfrm>
                  <a:off x="3051" y="1830"/>
                  <a:ext cx="0" cy="1"/>
                </a:xfrm>
                <a:custGeom>
                  <a:avLst/>
                  <a:gdLst>
                    <a:gd name="T0" fmla="*/ 2 w 3"/>
                    <a:gd name="T1" fmla="*/ 0 h 3"/>
                    <a:gd name="T2" fmla="*/ 0 w 3"/>
                    <a:gd name="T3" fmla="*/ 1 h 3"/>
                    <a:gd name="T4" fmla="*/ 2 w 3"/>
                    <a:gd name="T5" fmla="*/ 3 h 3"/>
                    <a:gd name="T6" fmla="*/ 3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lnTo>
                        <a:pt x="0" y="1"/>
                      </a:lnTo>
                      <a:lnTo>
                        <a:pt x="2" y="3"/>
                      </a:lnTo>
                      <a:lnTo>
                        <a:pt x="3" y="1"/>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1" name="Line 5215"/>
                <p:cNvSpPr>
                  <a:spLocks noChangeShapeType="1"/>
                </p:cNvSpPr>
                <p:nvPr/>
              </p:nvSpPr>
              <p:spPr bwMode="auto">
                <a:xfrm>
                  <a:off x="3061"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2" name="Freeform 5216"/>
                <p:cNvSpPr>
                  <a:spLocks/>
                </p:cNvSpPr>
                <p:nvPr/>
              </p:nvSpPr>
              <p:spPr bwMode="auto">
                <a:xfrm>
                  <a:off x="3061" y="1824"/>
                  <a:ext cx="6" cy="7"/>
                </a:xfrm>
                <a:custGeom>
                  <a:avLst/>
                  <a:gdLst>
                    <a:gd name="T0" fmla="*/ 0 w 33"/>
                    <a:gd name="T1" fmla="*/ 0 h 43"/>
                    <a:gd name="T2" fmla="*/ 16 w 33"/>
                    <a:gd name="T3" fmla="*/ 43 h 43"/>
                    <a:gd name="T4" fmla="*/ 33 w 33"/>
                    <a:gd name="T5" fmla="*/ 0 h 43"/>
                    <a:gd name="T6" fmla="*/ 33 w 33"/>
                    <a:gd name="T7" fmla="*/ 43 h 43"/>
                  </a:gdLst>
                  <a:ahLst/>
                  <a:cxnLst>
                    <a:cxn ang="0">
                      <a:pos x="T0" y="T1"/>
                    </a:cxn>
                    <a:cxn ang="0">
                      <a:pos x="T2" y="T3"/>
                    </a:cxn>
                    <a:cxn ang="0">
                      <a:pos x="T4" y="T5"/>
                    </a:cxn>
                    <a:cxn ang="0">
                      <a:pos x="T6" y="T7"/>
                    </a:cxn>
                  </a:cxnLst>
                  <a:rect l="0" t="0" r="r" b="b"/>
                  <a:pathLst>
                    <a:path w="33" h="43">
                      <a:moveTo>
                        <a:pt x="0" y="0"/>
                      </a:moveTo>
                      <a:lnTo>
                        <a:pt x="16" y="43"/>
                      </a:lnTo>
                      <a:lnTo>
                        <a:pt x="33" y="0"/>
                      </a:lnTo>
                      <a:lnTo>
                        <a:pt x="33"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3" name="Freeform 5217"/>
                <p:cNvSpPr>
                  <a:spLocks/>
                </p:cNvSpPr>
                <p:nvPr/>
              </p:nvSpPr>
              <p:spPr bwMode="auto">
                <a:xfrm>
                  <a:off x="3069" y="1824"/>
                  <a:ext cx="5" cy="7"/>
                </a:xfrm>
                <a:custGeom>
                  <a:avLst/>
                  <a:gdLst>
                    <a:gd name="T0" fmla="*/ 12 w 33"/>
                    <a:gd name="T1" fmla="*/ 0 h 43"/>
                    <a:gd name="T2" fmla="*/ 8 w 33"/>
                    <a:gd name="T3" fmla="*/ 2 h 43"/>
                    <a:gd name="T4" fmla="*/ 4 w 33"/>
                    <a:gd name="T5" fmla="*/ 7 h 43"/>
                    <a:gd name="T6" fmla="*/ 2 w 33"/>
                    <a:gd name="T7" fmla="*/ 11 h 43"/>
                    <a:gd name="T8" fmla="*/ 0 w 33"/>
                    <a:gd name="T9" fmla="*/ 16 h 43"/>
                    <a:gd name="T10" fmla="*/ 0 w 33"/>
                    <a:gd name="T11" fmla="*/ 27 h 43"/>
                    <a:gd name="T12" fmla="*/ 2 w 33"/>
                    <a:gd name="T13" fmla="*/ 33 h 43"/>
                    <a:gd name="T14" fmla="*/ 4 w 33"/>
                    <a:gd name="T15" fmla="*/ 37 h 43"/>
                    <a:gd name="T16" fmla="*/ 8 w 33"/>
                    <a:gd name="T17" fmla="*/ 41 h 43"/>
                    <a:gd name="T18" fmla="*/ 11 w 33"/>
                    <a:gd name="T19" fmla="*/ 43 h 43"/>
                    <a:gd name="T20" fmla="*/ 20 w 33"/>
                    <a:gd name="T21" fmla="*/ 43 h 43"/>
                    <a:gd name="T22" fmla="*/ 24 w 33"/>
                    <a:gd name="T23" fmla="*/ 41 h 43"/>
                    <a:gd name="T24" fmla="*/ 28 w 33"/>
                    <a:gd name="T25" fmla="*/ 37 h 43"/>
                    <a:gd name="T26" fmla="*/ 31 w 33"/>
                    <a:gd name="T27" fmla="*/ 33 h 43"/>
                    <a:gd name="T28" fmla="*/ 33 w 33"/>
                    <a:gd name="T29" fmla="*/ 27 h 43"/>
                    <a:gd name="T30" fmla="*/ 33 w 33"/>
                    <a:gd name="T31" fmla="*/ 16 h 43"/>
                    <a:gd name="T32" fmla="*/ 31 w 33"/>
                    <a:gd name="T33" fmla="*/ 11 h 43"/>
                    <a:gd name="T34" fmla="*/ 28 w 33"/>
                    <a:gd name="T35" fmla="*/ 7 h 43"/>
                    <a:gd name="T36" fmla="*/ 24 w 33"/>
                    <a:gd name="T37" fmla="*/ 2 h 43"/>
                    <a:gd name="T38" fmla="*/ 20 w 33"/>
                    <a:gd name="T39" fmla="*/ 0 h 43"/>
                    <a:gd name="T40" fmla="*/ 12 w 3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43">
                      <a:moveTo>
                        <a:pt x="12" y="0"/>
                      </a:moveTo>
                      <a:lnTo>
                        <a:pt x="8" y="2"/>
                      </a:lnTo>
                      <a:lnTo>
                        <a:pt x="4" y="7"/>
                      </a:lnTo>
                      <a:lnTo>
                        <a:pt x="2" y="11"/>
                      </a:lnTo>
                      <a:lnTo>
                        <a:pt x="0" y="16"/>
                      </a:lnTo>
                      <a:lnTo>
                        <a:pt x="0" y="27"/>
                      </a:lnTo>
                      <a:lnTo>
                        <a:pt x="2" y="33"/>
                      </a:lnTo>
                      <a:lnTo>
                        <a:pt x="4" y="37"/>
                      </a:lnTo>
                      <a:lnTo>
                        <a:pt x="8" y="41"/>
                      </a:lnTo>
                      <a:lnTo>
                        <a:pt x="11" y="43"/>
                      </a:lnTo>
                      <a:lnTo>
                        <a:pt x="20" y="43"/>
                      </a:lnTo>
                      <a:lnTo>
                        <a:pt x="24" y="41"/>
                      </a:lnTo>
                      <a:lnTo>
                        <a:pt x="28" y="37"/>
                      </a:lnTo>
                      <a:lnTo>
                        <a:pt x="31" y="33"/>
                      </a:lnTo>
                      <a:lnTo>
                        <a:pt x="33" y="27"/>
                      </a:lnTo>
                      <a:lnTo>
                        <a:pt x="33" y="16"/>
                      </a:lnTo>
                      <a:lnTo>
                        <a:pt x="31" y="11"/>
                      </a:lnTo>
                      <a:lnTo>
                        <a:pt x="28" y="7"/>
                      </a:lnTo>
                      <a:lnTo>
                        <a:pt x="24" y="2"/>
                      </a:lnTo>
                      <a:lnTo>
                        <a:pt x="20" y="0"/>
                      </a:lnTo>
                      <a:lnTo>
                        <a:pt x="1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4" name="Line 5218"/>
                <p:cNvSpPr>
                  <a:spLocks noChangeShapeType="1"/>
                </p:cNvSpPr>
                <p:nvPr/>
              </p:nvSpPr>
              <p:spPr bwMode="auto">
                <a:xfrm>
                  <a:off x="3077"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5" name="Freeform 5219"/>
                <p:cNvSpPr>
                  <a:spLocks/>
                </p:cNvSpPr>
                <p:nvPr/>
              </p:nvSpPr>
              <p:spPr bwMode="auto">
                <a:xfrm>
                  <a:off x="3077" y="1824"/>
                  <a:ext cx="5" cy="7"/>
                </a:xfrm>
                <a:custGeom>
                  <a:avLst/>
                  <a:gdLst>
                    <a:gd name="T0" fmla="*/ 0 w 28"/>
                    <a:gd name="T1" fmla="*/ 0 h 43"/>
                    <a:gd name="T2" fmla="*/ 28 w 28"/>
                    <a:gd name="T3" fmla="*/ 43 h 43"/>
                    <a:gd name="T4" fmla="*/ 28 w 28"/>
                    <a:gd name="T5" fmla="*/ 0 h 43"/>
                  </a:gdLst>
                  <a:ahLst/>
                  <a:cxnLst>
                    <a:cxn ang="0">
                      <a:pos x="T0" y="T1"/>
                    </a:cxn>
                    <a:cxn ang="0">
                      <a:pos x="T2" y="T3"/>
                    </a:cxn>
                    <a:cxn ang="0">
                      <a:pos x="T4" y="T5"/>
                    </a:cxn>
                  </a:cxnLst>
                  <a:rect l="0" t="0" r="r" b="b"/>
                  <a:pathLst>
                    <a:path w="28" h="43">
                      <a:moveTo>
                        <a:pt x="0" y="0"/>
                      </a:moveTo>
                      <a:lnTo>
                        <a:pt x="28" y="43"/>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6" name="Line 5220"/>
                <p:cNvSpPr>
                  <a:spLocks noChangeShapeType="1"/>
                </p:cNvSpPr>
                <p:nvPr/>
              </p:nvSpPr>
              <p:spPr bwMode="auto">
                <a:xfrm>
                  <a:off x="3086"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7" name="Line 5221"/>
                <p:cNvSpPr>
                  <a:spLocks noChangeShapeType="1"/>
                </p:cNvSpPr>
                <p:nvPr/>
              </p:nvSpPr>
              <p:spPr bwMode="auto">
                <a:xfrm>
                  <a:off x="3083" y="182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8" name="Line 5222"/>
                <p:cNvSpPr>
                  <a:spLocks noChangeShapeType="1"/>
                </p:cNvSpPr>
                <p:nvPr/>
              </p:nvSpPr>
              <p:spPr bwMode="auto">
                <a:xfrm flipH="1">
                  <a:off x="3089" y="1824"/>
                  <a:ext cx="2"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99" name="Line 5223"/>
                <p:cNvSpPr>
                  <a:spLocks noChangeShapeType="1"/>
                </p:cNvSpPr>
                <p:nvPr/>
              </p:nvSpPr>
              <p:spPr bwMode="auto">
                <a:xfrm>
                  <a:off x="3091" y="1824"/>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0" name="Line 5224"/>
                <p:cNvSpPr>
                  <a:spLocks noChangeShapeType="1"/>
                </p:cNvSpPr>
                <p:nvPr/>
              </p:nvSpPr>
              <p:spPr bwMode="auto">
                <a:xfrm>
                  <a:off x="3090" y="182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1" name="Line 5225"/>
                <p:cNvSpPr>
                  <a:spLocks noChangeShapeType="1"/>
                </p:cNvSpPr>
                <p:nvPr/>
              </p:nvSpPr>
              <p:spPr bwMode="auto">
                <a:xfrm>
                  <a:off x="3096"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2" name="Freeform 5226"/>
                <p:cNvSpPr>
                  <a:spLocks/>
                </p:cNvSpPr>
                <p:nvPr/>
              </p:nvSpPr>
              <p:spPr bwMode="auto">
                <a:xfrm>
                  <a:off x="3096" y="1824"/>
                  <a:ext cx="5" cy="7"/>
                </a:xfrm>
                <a:custGeom>
                  <a:avLst/>
                  <a:gdLst>
                    <a:gd name="T0" fmla="*/ 0 w 28"/>
                    <a:gd name="T1" fmla="*/ 0 h 43"/>
                    <a:gd name="T2" fmla="*/ 28 w 28"/>
                    <a:gd name="T3" fmla="*/ 43 h 43"/>
                    <a:gd name="T4" fmla="*/ 28 w 28"/>
                    <a:gd name="T5" fmla="*/ 0 h 43"/>
                  </a:gdLst>
                  <a:ahLst/>
                  <a:cxnLst>
                    <a:cxn ang="0">
                      <a:pos x="T0" y="T1"/>
                    </a:cxn>
                    <a:cxn ang="0">
                      <a:pos x="T2" y="T3"/>
                    </a:cxn>
                    <a:cxn ang="0">
                      <a:pos x="T4" y="T5"/>
                    </a:cxn>
                  </a:cxnLst>
                  <a:rect l="0" t="0" r="r" b="b"/>
                  <a:pathLst>
                    <a:path w="28" h="43">
                      <a:moveTo>
                        <a:pt x="0" y="0"/>
                      </a:moveTo>
                      <a:lnTo>
                        <a:pt x="28" y="43"/>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3" name="Line 5227"/>
                <p:cNvSpPr>
                  <a:spLocks noChangeShapeType="1"/>
                </p:cNvSpPr>
                <p:nvPr/>
              </p:nvSpPr>
              <p:spPr bwMode="auto">
                <a:xfrm>
                  <a:off x="3103"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4" name="Line 5228"/>
                <p:cNvSpPr>
                  <a:spLocks noChangeShapeType="1"/>
                </p:cNvSpPr>
                <p:nvPr/>
              </p:nvSpPr>
              <p:spPr bwMode="auto">
                <a:xfrm>
                  <a:off x="3103" y="182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5" name="Line 5229"/>
                <p:cNvSpPr>
                  <a:spLocks noChangeShapeType="1"/>
                </p:cNvSpPr>
                <p:nvPr/>
              </p:nvSpPr>
              <p:spPr bwMode="auto">
                <a:xfrm>
                  <a:off x="3103" y="182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5" name="Group 5431"/>
              <p:cNvGrpSpPr>
                <a:grpSpLocks/>
              </p:cNvGrpSpPr>
              <p:nvPr/>
            </p:nvGrpSpPr>
            <p:grpSpPr bwMode="auto">
              <a:xfrm>
                <a:off x="2889" y="1824"/>
                <a:ext cx="721" cy="1262"/>
                <a:chOff x="2889" y="1824"/>
                <a:chExt cx="721" cy="1262"/>
              </a:xfrm>
            </p:grpSpPr>
            <p:sp>
              <p:nvSpPr>
                <p:cNvPr id="12206" name="Line 5231"/>
                <p:cNvSpPr>
                  <a:spLocks noChangeShapeType="1"/>
                </p:cNvSpPr>
                <p:nvPr/>
              </p:nvSpPr>
              <p:spPr bwMode="auto">
                <a:xfrm>
                  <a:off x="3103" y="183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7" name="Line 5232"/>
                <p:cNvSpPr>
                  <a:spLocks noChangeShapeType="1"/>
                </p:cNvSpPr>
                <p:nvPr/>
              </p:nvSpPr>
              <p:spPr bwMode="auto">
                <a:xfrm>
                  <a:off x="3110" y="1824"/>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8" name="Freeform 5233"/>
                <p:cNvSpPr>
                  <a:spLocks/>
                </p:cNvSpPr>
                <p:nvPr/>
              </p:nvSpPr>
              <p:spPr bwMode="auto">
                <a:xfrm>
                  <a:off x="3110" y="1824"/>
                  <a:ext cx="4" cy="3"/>
                </a:xfrm>
                <a:custGeom>
                  <a:avLst/>
                  <a:gdLst>
                    <a:gd name="T0" fmla="*/ 0 w 27"/>
                    <a:gd name="T1" fmla="*/ 0 h 20"/>
                    <a:gd name="T2" fmla="*/ 18 w 27"/>
                    <a:gd name="T3" fmla="*/ 0 h 20"/>
                    <a:gd name="T4" fmla="*/ 24 w 27"/>
                    <a:gd name="T5" fmla="*/ 2 h 20"/>
                    <a:gd name="T6" fmla="*/ 26 w 27"/>
                    <a:gd name="T7" fmla="*/ 4 h 20"/>
                    <a:gd name="T8" fmla="*/ 27 w 27"/>
                    <a:gd name="T9" fmla="*/ 9 h 20"/>
                    <a:gd name="T10" fmla="*/ 27 w 27"/>
                    <a:gd name="T11" fmla="*/ 13 h 20"/>
                    <a:gd name="T12" fmla="*/ 26 w 27"/>
                    <a:gd name="T13" fmla="*/ 17 h 20"/>
                    <a:gd name="T14" fmla="*/ 24 w 27"/>
                    <a:gd name="T15" fmla="*/ 18 h 20"/>
                    <a:gd name="T16" fmla="*/ 18 w 27"/>
                    <a:gd name="T17" fmla="*/ 20 h 20"/>
                    <a:gd name="T18" fmla="*/ 0 w 27"/>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0">
                      <a:moveTo>
                        <a:pt x="0" y="0"/>
                      </a:moveTo>
                      <a:lnTo>
                        <a:pt x="18" y="0"/>
                      </a:lnTo>
                      <a:lnTo>
                        <a:pt x="24" y="2"/>
                      </a:lnTo>
                      <a:lnTo>
                        <a:pt x="26" y="4"/>
                      </a:lnTo>
                      <a:lnTo>
                        <a:pt x="27" y="9"/>
                      </a:lnTo>
                      <a:lnTo>
                        <a:pt x="27" y="13"/>
                      </a:lnTo>
                      <a:lnTo>
                        <a:pt x="26" y="17"/>
                      </a:lnTo>
                      <a:lnTo>
                        <a:pt x="24"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9" name="Line 5234"/>
                <p:cNvSpPr>
                  <a:spLocks noChangeShapeType="1"/>
                </p:cNvSpPr>
                <p:nvPr/>
              </p:nvSpPr>
              <p:spPr bwMode="auto">
                <a:xfrm>
                  <a:off x="3112" y="1827"/>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0" name="Line 5235"/>
                <p:cNvSpPr>
                  <a:spLocks noChangeShapeType="1"/>
                </p:cNvSpPr>
                <p:nvPr/>
              </p:nvSpPr>
              <p:spPr bwMode="auto">
                <a:xfrm flipV="1">
                  <a:off x="3260" y="2576"/>
                  <a:ext cx="79" cy="4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1" name="Line 5236"/>
                <p:cNvSpPr>
                  <a:spLocks noChangeShapeType="1"/>
                </p:cNvSpPr>
                <p:nvPr/>
              </p:nvSpPr>
              <p:spPr bwMode="auto">
                <a:xfrm flipV="1">
                  <a:off x="3156" y="2634"/>
                  <a:ext cx="90" cy="4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2" name="Line 5237"/>
                <p:cNvSpPr>
                  <a:spLocks noChangeShapeType="1"/>
                </p:cNvSpPr>
                <p:nvPr/>
              </p:nvSpPr>
              <p:spPr bwMode="auto">
                <a:xfrm>
                  <a:off x="3260" y="2543"/>
                  <a:ext cx="0"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3" name="Line 5238"/>
                <p:cNvSpPr>
                  <a:spLocks noChangeShapeType="1"/>
                </p:cNvSpPr>
                <p:nvPr/>
              </p:nvSpPr>
              <p:spPr bwMode="auto">
                <a:xfrm>
                  <a:off x="3524" y="2565"/>
                  <a:ext cx="0" cy="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4" name="Line 5239"/>
                <p:cNvSpPr>
                  <a:spLocks noChangeShapeType="1"/>
                </p:cNvSpPr>
                <p:nvPr/>
              </p:nvSpPr>
              <p:spPr bwMode="auto">
                <a:xfrm>
                  <a:off x="3510" y="2568"/>
                  <a:ext cx="0" cy="4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5" name="Line 5240"/>
                <p:cNvSpPr>
                  <a:spLocks noChangeShapeType="1"/>
                </p:cNvSpPr>
                <p:nvPr/>
              </p:nvSpPr>
              <p:spPr bwMode="auto">
                <a:xfrm>
                  <a:off x="3610" y="2564"/>
                  <a:ext cx="0" cy="5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6" name="Line 5241"/>
                <p:cNvSpPr>
                  <a:spLocks noChangeShapeType="1"/>
                </p:cNvSpPr>
                <p:nvPr/>
              </p:nvSpPr>
              <p:spPr bwMode="auto">
                <a:xfrm>
                  <a:off x="3595" y="2563"/>
                  <a:ext cx="0" cy="5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7" name="Freeform 5242"/>
                <p:cNvSpPr>
                  <a:spLocks/>
                </p:cNvSpPr>
                <p:nvPr/>
              </p:nvSpPr>
              <p:spPr bwMode="auto">
                <a:xfrm>
                  <a:off x="3438" y="2568"/>
                  <a:ext cx="72" cy="20"/>
                </a:xfrm>
                <a:custGeom>
                  <a:avLst/>
                  <a:gdLst>
                    <a:gd name="T0" fmla="*/ 428 w 428"/>
                    <a:gd name="T1" fmla="*/ 0 h 120"/>
                    <a:gd name="T2" fmla="*/ 374 w 428"/>
                    <a:gd name="T3" fmla="*/ 10 h 120"/>
                    <a:gd name="T4" fmla="*/ 319 w 428"/>
                    <a:gd name="T5" fmla="*/ 22 h 120"/>
                    <a:gd name="T6" fmla="*/ 265 w 428"/>
                    <a:gd name="T7" fmla="*/ 34 h 120"/>
                    <a:gd name="T8" fmla="*/ 211 w 428"/>
                    <a:gd name="T9" fmla="*/ 49 h 120"/>
                    <a:gd name="T10" fmla="*/ 158 w 428"/>
                    <a:gd name="T11" fmla="*/ 65 h 120"/>
                    <a:gd name="T12" fmla="*/ 104 w 428"/>
                    <a:gd name="T13" fmla="*/ 82 h 120"/>
                    <a:gd name="T14" fmla="*/ 52 w 428"/>
                    <a:gd name="T15" fmla="*/ 100 h 120"/>
                    <a:gd name="T16" fmla="*/ 0 w 428"/>
                    <a:gd name="T1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120">
                      <a:moveTo>
                        <a:pt x="428" y="0"/>
                      </a:moveTo>
                      <a:lnTo>
                        <a:pt x="374" y="10"/>
                      </a:lnTo>
                      <a:lnTo>
                        <a:pt x="319" y="22"/>
                      </a:lnTo>
                      <a:lnTo>
                        <a:pt x="265" y="34"/>
                      </a:lnTo>
                      <a:lnTo>
                        <a:pt x="211" y="49"/>
                      </a:lnTo>
                      <a:lnTo>
                        <a:pt x="158" y="65"/>
                      </a:lnTo>
                      <a:lnTo>
                        <a:pt x="104" y="82"/>
                      </a:lnTo>
                      <a:lnTo>
                        <a:pt x="52" y="100"/>
                      </a:lnTo>
                      <a:lnTo>
                        <a:pt x="0" y="1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8" name="Freeform 5243"/>
                <p:cNvSpPr>
                  <a:spLocks/>
                </p:cNvSpPr>
                <p:nvPr/>
              </p:nvSpPr>
              <p:spPr bwMode="auto">
                <a:xfrm>
                  <a:off x="3387" y="2569"/>
                  <a:ext cx="83" cy="35"/>
                </a:xfrm>
                <a:custGeom>
                  <a:avLst/>
                  <a:gdLst>
                    <a:gd name="T0" fmla="*/ 498 w 498"/>
                    <a:gd name="T1" fmla="*/ 0 h 207"/>
                    <a:gd name="T2" fmla="*/ 434 w 498"/>
                    <a:gd name="T3" fmla="*/ 19 h 207"/>
                    <a:gd name="T4" fmla="*/ 370 w 498"/>
                    <a:gd name="T5" fmla="*/ 40 h 207"/>
                    <a:gd name="T6" fmla="*/ 306 w 498"/>
                    <a:gd name="T7" fmla="*/ 64 h 207"/>
                    <a:gd name="T8" fmla="*/ 243 w 498"/>
                    <a:gd name="T9" fmla="*/ 88 h 207"/>
                    <a:gd name="T10" fmla="*/ 181 w 498"/>
                    <a:gd name="T11" fmla="*/ 115 h 207"/>
                    <a:gd name="T12" fmla="*/ 120 w 498"/>
                    <a:gd name="T13" fmla="*/ 144 h 207"/>
                    <a:gd name="T14" fmla="*/ 60 w 498"/>
                    <a:gd name="T15" fmla="*/ 175 h 207"/>
                    <a:gd name="T16" fmla="*/ 0 w 498"/>
                    <a:gd name="T17"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8" h="207">
                      <a:moveTo>
                        <a:pt x="498" y="0"/>
                      </a:moveTo>
                      <a:lnTo>
                        <a:pt x="434" y="19"/>
                      </a:lnTo>
                      <a:lnTo>
                        <a:pt x="370" y="40"/>
                      </a:lnTo>
                      <a:lnTo>
                        <a:pt x="306" y="64"/>
                      </a:lnTo>
                      <a:lnTo>
                        <a:pt x="243" y="88"/>
                      </a:lnTo>
                      <a:lnTo>
                        <a:pt x="181" y="115"/>
                      </a:lnTo>
                      <a:lnTo>
                        <a:pt x="120" y="144"/>
                      </a:lnTo>
                      <a:lnTo>
                        <a:pt x="60" y="175"/>
                      </a:lnTo>
                      <a:lnTo>
                        <a:pt x="0" y="2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19" name="Line 5244"/>
                <p:cNvSpPr>
                  <a:spLocks noChangeShapeType="1"/>
                </p:cNvSpPr>
                <p:nvPr/>
              </p:nvSpPr>
              <p:spPr bwMode="auto">
                <a:xfrm flipV="1">
                  <a:off x="2964"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0" name="Line 5245"/>
                <p:cNvSpPr>
                  <a:spLocks noChangeShapeType="1"/>
                </p:cNvSpPr>
                <p:nvPr/>
              </p:nvSpPr>
              <p:spPr bwMode="auto">
                <a:xfrm flipV="1">
                  <a:off x="2973" y="2541"/>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1" name="Line 5246"/>
                <p:cNvSpPr>
                  <a:spLocks noChangeShapeType="1"/>
                </p:cNvSpPr>
                <p:nvPr/>
              </p:nvSpPr>
              <p:spPr bwMode="auto">
                <a:xfrm>
                  <a:off x="2976" y="2541"/>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2" name="Line 5247"/>
                <p:cNvSpPr>
                  <a:spLocks noChangeShapeType="1"/>
                </p:cNvSpPr>
                <p:nvPr/>
              </p:nvSpPr>
              <p:spPr bwMode="auto">
                <a:xfrm>
                  <a:off x="2985"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3" name="Line 5248"/>
                <p:cNvSpPr>
                  <a:spLocks noChangeShapeType="1"/>
                </p:cNvSpPr>
                <p:nvPr/>
              </p:nvSpPr>
              <p:spPr bwMode="auto">
                <a:xfrm>
                  <a:off x="3071"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4" name="Line 5249"/>
                <p:cNvSpPr>
                  <a:spLocks noChangeShapeType="1"/>
                </p:cNvSpPr>
                <p:nvPr/>
              </p:nvSpPr>
              <p:spPr bwMode="auto">
                <a:xfrm flipV="1">
                  <a:off x="3057"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5" name="Line 5250"/>
                <p:cNvSpPr>
                  <a:spLocks noChangeShapeType="1"/>
                </p:cNvSpPr>
                <p:nvPr/>
              </p:nvSpPr>
              <p:spPr bwMode="auto">
                <a:xfrm>
                  <a:off x="3156"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6" name="Line 5251"/>
                <p:cNvSpPr>
                  <a:spLocks noChangeShapeType="1"/>
                </p:cNvSpPr>
                <p:nvPr/>
              </p:nvSpPr>
              <p:spPr bwMode="auto">
                <a:xfrm flipV="1">
                  <a:off x="3142"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7" name="Line 5252"/>
                <p:cNvSpPr>
                  <a:spLocks noChangeShapeType="1"/>
                </p:cNvSpPr>
                <p:nvPr/>
              </p:nvSpPr>
              <p:spPr bwMode="auto">
                <a:xfrm flipV="1">
                  <a:off x="3246" y="254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8" name="Line 5253"/>
                <p:cNvSpPr>
                  <a:spLocks noChangeShapeType="1"/>
                </p:cNvSpPr>
                <p:nvPr/>
              </p:nvSpPr>
              <p:spPr bwMode="auto">
                <a:xfrm flipH="1">
                  <a:off x="2896" y="2793"/>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9" name="Line 5254"/>
                <p:cNvSpPr>
                  <a:spLocks noChangeShapeType="1"/>
                </p:cNvSpPr>
                <p:nvPr/>
              </p:nvSpPr>
              <p:spPr bwMode="auto">
                <a:xfrm>
                  <a:off x="2902" y="3061"/>
                  <a:ext cx="6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0" name="Line 5255"/>
                <p:cNvSpPr>
                  <a:spLocks noChangeShapeType="1"/>
                </p:cNvSpPr>
                <p:nvPr/>
              </p:nvSpPr>
              <p:spPr bwMode="auto">
                <a:xfrm flipH="1" flipV="1">
                  <a:off x="2902" y="3075"/>
                  <a:ext cx="5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1" name="Line 5256"/>
                <p:cNvSpPr>
                  <a:spLocks noChangeShapeType="1"/>
                </p:cNvSpPr>
                <p:nvPr/>
              </p:nvSpPr>
              <p:spPr bwMode="auto">
                <a:xfrm flipH="1">
                  <a:off x="2902" y="3083"/>
                  <a:ext cx="6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2" name="Line 5257"/>
                <p:cNvSpPr>
                  <a:spLocks noChangeShapeType="1"/>
                </p:cNvSpPr>
                <p:nvPr/>
              </p:nvSpPr>
              <p:spPr bwMode="auto">
                <a:xfrm>
                  <a:off x="2889" y="2697"/>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3" name="Line 5258"/>
                <p:cNvSpPr>
                  <a:spLocks noChangeShapeType="1"/>
                </p:cNvSpPr>
                <p:nvPr/>
              </p:nvSpPr>
              <p:spPr bwMode="auto">
                <a:xfrm flipH="1">
                  <a:off x="2889" y="2711"/>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4" name="Line 5259"/>
                <p:cNvSpPr>
                  <a:spLocks noChangeShapeType="1"/>
                </p:cNvSpPr>
                <p:nvPr/>
              </p:nvSpPr>
              <p:spPr bwMode="auto">
                <a:xfrm>
                  <a:off x="2889" y="2611"/>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5" name="Line 5260"/>
                <p:cNvSpPr>
                  <a:spLocks noChangeShapeType="1"/>
                </p:cNvSpPr>
                <p:nvPr/>
              </p:nvSpPr>
              <p:spPr bwMode="auto">
                <a:xfrm flipH="1">
                  <a:off x="2889" y="2625"/>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6" name="Freeform 5261"/>
                <p:cNvSpPr>
                  <a:spLocks/>
                </p:cNvSpPr>
                <p:nvPr/>
              </p:nvSpPr>
              <p:spPr bwMode="auto">
                <a:xfrm>
                  <a:off x="3145" y="2886"/>
                  <a:ext cx="8" cy="3"/>
                </a:xfrm>
                <a:custGeom>
                  <a:avLst/>
                  <a:gdLst>
                    <a:gd name="T0" fmla="*/ 0 w 44"/>
                    <a:gd name="T1" fmla="*/ 0 h 20"/>
                    <a:gd name="T2" fmla="*/ 33 w 44"/>
                    <a:gd name="T3" fmla="*/ 0 h 20"/>
                    <a:gd name="T4" fmla="*/ 39 w 44"/>
                    <a:gd name="T5" fmla="*/ 2 h 20"/>
                    <a:gd name="T6" fmla="*/ 41 w 44"/>
                    <a:gd name="T7" fmla="*/ 4 h 20"/>
                    <a:gd name="T8" fmla="*/ 44 w 44"/>
                    <a:gd name="T9" fmla="*/ 8 h 20"/>
                    <a:gd name="T10" fmla="*/ 44 w 44"/>
                    <a:gd name="T11" fmla="*/ 13 h 20"/>
                    <a:gd name="T12" fmla="*/ 41 w 44"/>
                    <a:gd name="T13" fmla="*/ 17 h 20"/>
                    <a:gd name="T14" fmla="*/ 39 w 44"/>
                    <a:gd name="T15" fmla="*/ 19 h 20"/>
                    <a:gd name="T16" fmla="*/ 33 w 44"/>
                    <a:gd name="T17" fmla="*/ 20 h 20"/>
                    <a:gd name="T18" fmla="*/ 29 w 44"/>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20">
                      <a:moveTo>
                        <a:pt x="0" y="0"/>
                      </a:moveTo>
                      <a:lnTo>
                        <a:pt x="33" y="0"/>
                      </a:lnTo>
                      <a:lnTo>
                        <a:pt x="39" y="2"/>
                      </a:lnTo>
                      <a:lnTo>
                        <a:pt x="41" y="4"/>
                      </a:lnTo>
                      <a:lnTo>
                        <a:pt x="44" y="8"/>
                      </a:lnTo>
                      <a:lnTo>
                        <a:pt x="44" y="13"/>
                      </a:lnTo>
                      <a:lnTo>
                        <a:pt x="41" y="17"/>
                      </a:lnTo>
                      <a:lnTo>
                        <a:pt x="39" y="19"/>
                      </a:lnTo>
                      <a:lnTo>
                        <a:pt x="33" y="20"/>
                      </a:lnTo>
                      <a:lnTo>
                        <a:pt x="29"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7" name="Freeform 5262"/>
                <p:cNvSpPr>
                  <a:spLocks/>
                </p:cNvSpPr>
                <p:nvPr/>
              </p:nvSpPr>
              <p:spPr bwMode="auto">
                <a:xfrm>
                  <a:off x="3145" y="2878"/>
                  <a:ext cx="8" cy="5"/>
                </a:xfrm>
                <a:custGeom>
                  <a:avLst/>
                  <a:gdLst>
                    <a:gd name="T0" fmla="*/ 0 w 44"/>
                    <a:gd name="T1" fmla="*/ 20 h 33"/>
                    <a:gd name="T2" fmla="*/ 2 w 44"/>
                    <a:gd name="T3" fmla="*/ 24 h 33"/>
                    <a:gd name="T4" fmla="*/ 6 w 44"/>
                    <a:gd name="T5" fmla="*/ 29 h 33"/>
                    <a:gd name="T6" fmla="*/ 10 w 44"/>
                    <a:gd name="T7" fmla="*/ 31 h 33"/>
                    <a:gd name="T8" fmla="*/ 17 w 44"/>
                    <a:gd name="T9" fmla="*/ 33 h 33"/>
                    <a:gd name="T10" fmla="*/ 26 w 44"/>
                    <a:gd name="T11" fmla="*/ 33 h 33"/>
                    <a:gd name="T12" fmla="*/ 33 w 44"/>
                    <a:gd name="T13" fmla="*/ 31 h 33"/>
                    <a:gd name="T14" fmla="*/ 37 w 44"/>
                    <a:gd name="T15" fmla="*/ 29 h 33"/>
                    <a:gd name="T16" fmla="*/ 41 w 44"/>
                    <a:gd name="T17" fmla="*/ 24 h 33"/>
                    <a:gd name="T18" fmla="*/ 44 w 44"/>
                    <a:gd name="T19" fmla="*/ 20 h 33"/>
                    <a:gd name="T20" fmla="*/ 44 w 44"/>
                    <a:gd name="T21" fmla="*/ 13 h 33"/>
                    <a:gd name="T22" fmla="*/ 41 w 44"/>
                    <a:gd name="T23" fmla="*/ 9 h 33"/>
                    <a:gd name="T24" fmla="*/ 37 w 44"/>
                    <a:gd name="T25" fmla="*/ 4 h 33"/>
                    <a:gd name="T26" fmla="*/ 33 w 44"/>
                    <a:gd name="T27" fmla="*/ 2 h 33"/>
                    <a:gd name="T28" fmla="*/ 26 w 44"/>
                    <a:gd name="T29" fmla="*/ 0 h 33"/>
                    <a:gd name="T30" fmla="*/ 17 w 44"/>
                    <a:gd name="T31" fmla="*/ 0 h 33"/>
                    <a:gd name="T32" fmla="*/ 10 w 44"/>
                    <a:gd name="T33" fmla="*/ 2 h 33"/>
                    <a:gd name="T34" fmla="*/ 6 w 44"/>
                    <a:gd name="T35" fmla="*/ 4 h 33"/>
                    <a:gd name="T36" fmla="*/ 2 w 44"/>
                    <a:gd name="T37" fmla="*/ 9 h 33"/>
                    <a:gd name="T38" fmla="*/ 0 w 44"/>
                    <a:gd name="T39" fmla="*/ 13 h 33"/>
                    <a:gd name="T40" fmla="*/ 0 w 44"/>
                    <a:gd name="T41" fmla="*/ 2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3">
                      <a:moveTo>
                        <a:pt x="0" y="20"/>
                      </a:moveTo>
                      <a:lnTo>
                        <a:pt x="2" y="24"/>
                      </a:lnTo>
                      <a:lnTo>
                        <a:pt x="6" y="29"/>
                      </a:lnTo>
                      <a:lnTo>
                        <a:pt x="10" y="31"/>
                      </a:lnTo>
                      <a:lnTo>
                        <a:pt x="17" y="33"/>
                      </a:lnTo>
                      <a:lnTo>
                        <a:pt x="26" y="33"/>
                      </a:lnTo>
                      <a:lnTo>
                        <a:pt x="33" y="31"/>
                      </a:lnTo>
                      <a:lnTo>
                        <a:pt x="37" y="29"/>
                      </a:lnTo>
                      <a:lnTo>
                        <a:pt x="41" y="24"/>
                      </a:lnTo>
                      <a:lnTo>
                        <a:pt x="44" y="20"/>
                      </a:lnTo>
                      <a:lnTo>
                        <a:pt x="44" y="13"/>
                      </a:lnTo>
                      <a:lnTo>
                        <a:pt x="41" y="9"/>
                      </a:lnTo>
                      <a:lnTo>
                        <a:pt x="37" y="4"/>
                      </a:lnTo>
                      <a:lnTo>
                        <a:pt x="33" y="2"/>
                      </a:lnTo>
                      <a:lnTo>
                        <a:pt x="26" y="0"/>
                      </a:lnTo>
                      <a:lnTo>
                        <a:pt x="17" y="0"/>
                      </a:lnTo>
                      <a:lnTo>
                        <a:pt x="10" y="2"/>
                      </a:lnTo>
                      <a:lnTo>
                        <a:pt x="6" y="4"/>
                      </a:lnTo>
                      <a:lnTo>
                        <a:pt x="2" y="9"/>
                      </a:lnTo>
                      <a:lnTo>
                        <a:pt x="0" y="13"/>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8" name="Freeform 5263"/>
                <p:cNvSpPr>
                  <a:spLocks/>
                </p:cNvSpPr>
                <p:nvPr/>
              </p:nvSpPr>
              <p:spPr bwMode="auto">
                <a:xfrm>
                  <a:off x="3145" y="2871"/>
                  <a:ext cx="8" cy="5"/>
                </a:xfrm>
                <a:custGeom>
                  <a:avLst/>
                  <a:gdLst>
                    <a:gd name="T0" fmla="*/ 6 w 44"/>
                    <a:gd name="T1" fmla="*/ 0 h 29"/>
                    <a:gd name="T2" fmla="*/ 2 w 44"/>
                    <a:gd name="T3" fmla="*/ 5 h 29"/>
                    <a:gd name="T4" fmla="*/ 0 w 44"/>
                    <a:gd name="T5" fmla="*/ 11 h 29"/>
                    <a:gd name="T6" fmla="*/ 0 w 44"/>
                    <a:gd name="T7" fmla="*/ 19 h 29"/>
                    <a:gd name="T8" fmla="*/ 2 w 44"/>
                    <a:gd name="T9" fmla="*/ 25 h 29"/>
                    <a:gd name="T10" fmla="*/ 6 w 44"/>
                    <a:gd name="T11" fmla="*/ 29 h 29"/>
                    <a:gd name="T12" fmla="*/ 10 w 44"/>
                    <a:gd name="T13" fmla="*/ 29 h 29"/>
                    <a:gd name="T14" fmla="*/ 15 w 44"/>
                    <a:gd name="T15" fmla="*/ 27 h 29"/>
                    <a:gd name="T16" fmla="*/ 17 w 44"/>
                    <a:gd name="T17" fmla="*/ 25 h 29"/>
                    <a:gd name="T18" fmla="*/ 19 w 44"/>
                    <a:gd name="T19" fmla="*/ 21 h 29"/>
                    <a:gd name="T20" fmla="*/ 22 w 44"/>
                    <a:gd name="T21" fmla="*/ 9 h 29"/>
                    <a:gd name="T22" fmla="*/ 24 w 44"/>
                    <a:gd name="T23" fmla="*/ 5 h 29"/>
                    <a:gd name="T24" fmla="*/ 26 w 44"/>
                    <a:gd name="T25" fmla="*/ 3 h 29"/>
                    <a:gd name="T26" fmla="*/ 31 w 44"/>
                    <a:gd name="T27" fmla="*/ 0 h 29"/>
                    <a:gd name="T28" fmla="*/ 37 w 44"/>
                    <a:gd name="T29" fmla="*/ 0 h 29"/>
                    <a:gd name="T30" fmla="*/ 41 w 44"/>
                    <a:gd name="T31" fmla="*/ 5 h 29"/>
                    <a:gd name="T32" fmla="*/ 44 w 44"/>
                    <a:gd name="T33" fmla="*/ 11 h 29"/>
                    <a:gd name="T34" fmla="*/ 44 w 44"/>
                    <a:gd name="T35" fmla="*/ 19 h 29"/>
                    <a:gd name="T36" fmla="*/ 41 w 44"/>
                    <a:gd name="T37" fmla="*/ 25 h 29"/>
                    <a:gd name="T38" fmla="*/ 37 w 4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9">
                      <a:moveTo>
                        <a:pt x="6" y="0"/>
                      </a:moveTo>
                      <a:lnTo>
                        <a:pt x="2" y="5"/>
                      </a:lnTo>
                      <a:lnTo>
                        <a:pt x="0" y="11"/>
                      </a:lnTo>
                      <a:lnTo>
                        <a:pt x="0" y="19"/>
                      </a:lnTo>
                      <a:lnTo>
                        <a:pt x="2" y="25"/>
                      </a:lnTo>
                      <a:lnTo>
                        <a:pt x="6" y="29"/>
                      </a:lnTo>
                      <a:lnTo>
                        <a:pt x="10" y="29"/>
                      </a:lnTo>
                      <a:lnTo>
                        <a:pt x="15" y="27"/>
                      </a:lnTo>
                      <a:lnTo>
                        <a:pt x="17" y="25"/>
                      </a:lnTo>
                      <a:lnTo>
                        <a:pt x="19" y="21"/>
                      </a:lnTo>
                      <a:lnTo>
                        <a:pt x="22" y="9"/>
                      </a:lnTo>
                      <a:lnTo>
                        <a:pt x="24" y="5"/>
                      </a:lnTo>
                      <a:lnTo>
                        <a:pt x="26" y="3"/>
                      </a:lnTo>
                      <a:lnTo>
                        <a:pt x="31" y="0"/>
                      </a:lnTo>
                      <a:lnTo>
                        <a:pt x="37" y="0"/>
                      </a:lnTo>
                      <a:lnTo>
                        <a:pt x="41" y="5"/>
                      </a:lnTo>
                      <a:lnTo>
                        <a:pt x="44" y="11"/>
                      </a:lnTo>
                      <a:lnTo>
                        <a:pt x="44" y="19"/>
                      </a:lnTo>
                      <a:lnTo>
                        <a:pt x="41" y="25"/>
                      </a:lnTo>
                      <a:lnTo>
                        <a:pt x="37"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39" name="Line 5264"/>
                <p:cNvSpPr>
                  <a:spLocks noChangeShapeType="1"/>
                </p:cNvSpPr>
                <p:nvPr/>
              </p:nvSpPr>
              <p:spPr bwMode="auto">
                <a:xfrm>
                  <a:off x="3145" y="286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0" name="Line 5265"/>
                <p:cNvSpPr>
                  <a:spLocks noChangeShapeType="1"/>
                </p:cNvSpPr>
                <p:nvPr/>
              </p:nvSpPr>
              <p:spPr bwMode="auto">
                <a:xfrm flipV="1">
                  <a:off x="3145" y="2864"/>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1" name="Line 5266"/>
                <p:cNvSpPr>
                  <a:spLocks noChangeShapeType="1"/>
                </p:cNvSpPr>
                <p:nvPr/>
              </p:nvSpPr>
              <p:spPr bwMode="auto">
                <a:xfrm flipV="1">
                  <a:off x="3149" y="2866"/>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2" name="Line 5267"/>
                <p:cNvSpPr>
                  <a:spLocks noChangeShapeType="1"/>
                </p:cNvSpPr>
                <p:nvPr/>
              </p:nvSpPr>
              <p:spPr bwMode="auto">
                <a:xfrm flipV="1">
                  <a:off x="3153" y="2864"/>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3" name="Line 5268"/>
                <p:cNvSpPr>
                  <a:spLocks noChangeShapeType="1"/>
                </p:cNvSpPr>
                <p:nvPr/>
              </p:nvSpPr>
              <p:spPr bwMode="auto">
                <a:xfrm>
                  <a:off x="3145" y="285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4" name="Line 5269"/>
                <p:cNvSpPr>
                  <a:spLocks noChangeShapeType="1"/>
                </p:cNvSpPr>
                <p:nvPr/>
              </p:nvSpPr>
              <p:spPr bwMode="auto">
                <a:xfrm>
                  <a:off x="3145" y="285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5" name="Line 5270"/>
                <p:cNvSpPr>
                  <a:spLocks noChangeShapeType="1"/>
                </p:cNvSpPr>
                <p:nvPr/>
              </p:nvSpPr>
              <p:spPr bwMode="auto">
                <a:xfrm flipV="1">
                  <a:off x="3149" y="285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6" name="Line 5271"/>
                <p:cNvSpPr>
                  <a:spLocks noChangeShapeType="1"/>
                </p:cNvSpPr>
                <p:nvPr/>
              </p:nvSpPr>
              <p:spPr bwMode="auto">
                <a:xfrm>
                  <a:off x="3145" y="284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7" name="Line 5272"/>
                <p:cNvSpPr>
                  <a:spLocks noChangeShapeType="1"/>
                </p:cNvSpPr>
                <p:nvPr/>
              </p:nvSpPr>
              <p:spPr bwMode="auto">
                <a:xfrm flipV="1">
                  <a:off x="3145" y="2843"/>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8" name="Line 5273"/>
                <p:cNvSpPr>
                  <a:spLocks noChangeShapeType="1"/>
                </p:cNvSpPr>
                <p:nvPr/>
              </p:nvSpPr>
              <p:spPr bwMode="auto">
                <a:xfrm flipV="1">
                  <a:off x="3149" y="2845"/>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9" name="Line 5274"/>
                <p:cNvSpPr>
                  <a:spLocks noChangeShapeType="1"/>
                </p:cNvSpPr>
                <p:nvPr/>
              </p:nvSpPr>
              <p:spPr bwMode="auto">
                <a:xfrm flipV="1">
                  <a:off x="3153" y="2843"/>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0" name="Line 5275"/>
                <p:cNvSpPr>
                  <a:spLocks noChangeShapeType="1"/>
                </p:cNvSpPr>
                <p:nvPr/>
              </p:nvSpPr>
              <p:spPr bwMode="auto">
                <a:xfrm>
                  <a:off x="3145" y="284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1" name="Freeform 5276"/>
                <p:cNvSpPr>
                  <a:spLocks/>
                </p:cNvSpPr>
                <p:nvPr/>
              </p:nvSpPr>
              <p:spPr bwMode="auto">
                <a:xfrm>
                  <a:off x="3145" y="2836"/>
                  <a:ext cx="4" cy="5"/>
                </a:xfrm>
                <a:custGeom>
                  <a:avLst/>
                  <a:gdLst>
                    <a:gd name="T0" fmla="*/ 0 w 21"/>
                    <a:gd name="T1" fmla="*/ 27 h 27"/>
                    <a:gd name="T2" fmla="*/ 0 w 21"/>
                    <a:gd name="T3" fmla="*/ 9 h 27"/>
                    <a:gd name="T4" fmla="*/ 2 w 21"/>
                    <a:gd name="T5" fmla="*/ 4 h 27"/>
                    <a:gd name="T6" fmla="*/ 4 w 21"/>
                    <a:gd name="T7" fmla="*/ 2 h 27"/>
                    <a:gd name="T8" fmla="*/ 8 w 21"/>
                    <a:gd name="T9" fmla="*/ 0 h 27"/>
                    <a:gd name="T10" fmla="*/ 13 w 21"/>
                    <a:gd name="T11" fmla="*/ 0 h 27"/>
                    <a:gd name="T12" fmla="*/ 17 w 21"/>
                    <a:gd name="T13" fmla="*/ 2 h 27"/>
                    <a:gd name="T14" fmla="*/ 19 w 21"/>
                    <a:gd name="T15" fmla="*/ 4 h 27"/>
                    <a:gd name="T16" fmla="*/ 21 w 21"/>
                    <a:gd name="T17" fmla="*/ 9 h 27"/>
                    <a:gd name="T18" fmla="*/ 21 w 21"/>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7">
                      <a:moveTo>
                        <a:pt x="0" y="27"/>
                      </a:moveTo>
                      <a:lnTo>
                        <a:pt x="0" y="9"/>
                      </a:lnTo>
                      <a:lnTo>
                        <a:pt x="2" y="4"/>
                      </a:lnTo>
                      <a:lnTo>
                        <a:pt x="4" y="2"/>
                      </a:lnTo>
                      <a:lnTo>
                        <a:pt x="8" y="0"/>
                      </a:lnTo>
                      <a:lnTo>
                        <a:pt x="13" y="0"/>
                      </a:lnTo>
                      <a:lnTo>
                        <a:pt x="17" y="2"/>
                      </a:lnTo>
                      <a:lnTo>
                        <a:pt x="19" y="4"/>
                      </a:lnTo>
                      <a:lnTo>
                        <a:pt x="21" y="9"/>
                      </a:lnTo>
                      <a:lnTo>
                        <a:pt x="21"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2" name="Line 5277"/>
                <p:cNvSpPr>
                  <a:spLocks noChangeShapeType="1"/>
                </p:cNvSpPr>
                <p:nvPr/>
              </p:nvSpPr>
              <p:spPr bwMode="auto">
                <a:xfrm flipV="1">
                  <a:off x="3149" y="2836"/>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3" name="Line 5278"/>
                <p:cNvSpPr>
                  <a:spLocks noChangeShapeType="1"/>
                </p:cNvSpPr>
                <p:nvPr/>
              </p:nvSpPr>
              <p:spPr bwMode="auto">
                <a:xfrm>
                  <a:off x="3145" y="2834"/>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4" name="Freeform 5279"/>
                <p:cNvSpPr>
                  <a:spLocks/>
                </p:cNvSpPr>
                <p:nvPr/>
              </p:nvSpPr>
              <p:spPr bwMode="auto">
                <a:xfrm>
                  <a:off x="3145" y="2829"/>
                  <a:ext cx="8" cy="5"/>
                </a:xfrm>
                <a:custGeom>
                  <a:avLst/>
                  <a:gdLst>
                    <a:gd name="T0" fmla="*/ 0 w 44"/>
                    <a:gd name="T1" fmla="*/ 29 h 29"/>
                    <a:gd name="T2" fmla="*/ 44 w 44"/>
                    <a:gd name="T3" fmla="*/ 0 h 29"/>
                    <a:gd name="T4" fmla="*/ 1 w 44"/>
                    <a:gd name="T5" fmla="*/ 0 h 29"/>
                  </a:gdLst>
                  <a:ahLst/>
                  <a:cxnLst>
                    <a:cxn ang="0">
                      <a:pos x="T0" y="T1"/>
                    </a:cxn>
                    <a:cxn ang="0">
                      <a:pos x="T2" y="T3"/>
                    </a:cxn>
                    <a:cxn ang="0">
                      <a:pos x="T4" y="T5"/>
                    </a:cxn>
                  </a:cxnLst>
                  <a:rect l="0" t="0" r="r" b="b"/>
                  <a:pathLst>
                    <a:path w="44" h="29">
                      <a:moveTo>
                        <a:pt x="0" y="29"/>
                      </a:moveTo>
                      <a:lnTo>
                        <a:pt x="44" y="0"/>
                      </a:lnTo>
                      <a:lnTo>
                        <a:pt x="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5" name="Line 5280"/>
                <p:cNvSpPr>
                  <a:spLocks noChangeShapeType="1"/>
                </p:cNvSpPr>
                <p:nvPr/>
              </p:nvSpPr>
              <p:spPr bwMode="auto">
                <a:xfrm>
                  <a:off x="3145" y="2825"/>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6" name="Line 5281"/>
                <p:cNvSpPr>
                  <a:spLocks noChangeShapeType="1"/>
                </p:cNvSpPr>
                <p:nvPr/>
              </p:nvSpPr>
              <p:spPr bwMode="auto">
                <a:xfrm flipV="1">
                  <a:off x="3145" y="2822"/>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7" name="Line 5282"/>
                <p:cNvSpPr>
                  <a:spLocks noChangeShapeType="1"/>
                </p:cNvSpPr>
                <p:nvPr/>
              </p:nvSpPr>
              <p:spPr bwMode="auto">
                <a:xfrm flipV="1">
                  <a:off x="3150" y="282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8" name="Line 5283"/>
                <p:cNvSpPr>
                  <a:spLocks noChangeShapeType="1"/>
                </p:cNvSpPr>
                <p:nvPr/>
              </p:nvSpPr>
              <p:spPr bwMode="auto">
                <a:xfrm>
                  <a:off x="3145" y="282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59" name="Freeform 5284"/>
                <p:cNvSpPr>
                  <a:spLocks/>
                </p:cNvSpPr>
                <p:nvPr/>
              </p:nvSpPr>
              <p:spPr bwMode="auto">
                <a:xfrm>
                  <a:off x="3145" y="2816"/>
                  <a:ext cx="8" cy="4"/>
                </a:xfrm>
                <a:custGeom>
                  <a:avLst/>
                  <a:gdLst>
                    <a:gd name="T0" fmla="*/ 0 w 43"/>
                    <a:gd name="T1" fmla="*/ 29 h 29"/>
                    <a:gd name="T2" fmla="*/ 43 w 43"/>
                    <a:gd name="T3" fmla="*/ 0 h 29"/>
                    <a:gd name="T4" fmla="*/ 0 w 43"/>
                    <a:gd name="T5" fmla="*/ 0 h 29"/>
                  </a:gdLst>
                  <a:ahLst/>
                  <a:cxnLst>
                    <a:cxn ang="0">
                      <a:pos x="T0" y="T1"/>
                    </a:cxn>
                    <a:cxn ang="0">
                      <a:pos x="T2" y="T3"/>
                    </a:cxn>
                    <a:cxn ang="0">
                      <a:pos x="T4" y="T5"/>
                    </a:cxn>
                  </a:cxnLst>
                  <a:rect l="0" t="0" r="r" b="b"/>
                  <a:pathLst>
                    <a:path w="43" h="29">
                      <a:moveTo>
                        <a:pt x="0" y="29"/>
                      </a:moveTo>
                      <a:lnTo>
                        <a:pt x="43"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0" name="Line 5285"/>
                <p:cNvSpPr>
                  <a:spLocks noChangeShapeType="1"/>
                </p:cNvSpPr>
                <p:nvPr/>
              </p:nvSpPr>
              <p:spPr bwMode="auto">
                <a:xfrm>
                  <a:off x="3145" y="281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1" name="Freeform 5286"/>
                <p:cNvSpPr>
                  <a:spLocks/>
                </p:cNvSpPr>
                <p:nvPr/>
              </p:nvSpPr>
              <p:spPr bwMode="auto">
                <a:xfrm>
                  <a:off x="3145" y="2808"/>
                  <a:ext cx="8" cy="5"/>
                </a:xfrm>
                <a:custGeom>
                  <a:avLst/>
                  <a:gdLst>
                    <a:gd name="T0" fmla="*/ 0 w 43"/>
                    <a:gd name="T1" fmla="*/ 29 h 29"/>
                    <a:gd name="T2" fmla="*/ 0 w 43"/>
                    <a:gd name="T3" fmla="*/ 14 h 29"/>
                    <a:gd name="T4" fmla="*/ 1 w 43"/>
                    <a:gd name="T5" fmla="*/ 8 h 29"/>
                    <a:gd name="T6" fmla="*/ 5 w 43"/>
                    <a:gd name="T7" fmla="*/ 4 h 29"/>
                    <a:gd name="T8" fmla="*/ 9 w 43"/>
                    <a:gd name="T9" fmla="*/ 2 h 29"/>
                    <a:gd name="T10" fmla="*/ 16 w 43"/>
                    <a:gd name="T11" fmla="*/ 0 h 29"/>
                    <a:gd name="T12" fmla="*/ 25 w 43"/>
                    <a:gd name="T13" fmla="*/ 0 h 29"/>
                    <a:gd name="T14" fmla="*/ 32 w 43"/>
                    <a:gd name="T15" fmla="*/ 2 h 29"/>
                    <a:gd name="T16" fmla="*/ 36 w 43"/>
                    <a:gd name="T17" fmla="*/ 4 h 29"/>
                    <a:gd name="T18" fmla="*/ 40 w 43"/>
                    <a:gd name="T19" fmla="*/ 8 h 29"/>
                    <a:gd name="T20" fmla="*/ 43 w 43"/>
                    <a:gd name="T21" fmla="*/ 14 h 29"/>
                    <a:gd name="T22" fmla="*/ 43 w 43"/>
                    <a:gd name="T2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9">
                      <a:moveTo>
                        <a:pt x="0" y="29"/>
                      </a:moveTo>
                      <a:lnTo>
                        <a:pt x="0" y="14"/>
                      </a:lnTo>
                      <a:lnTo>
                        <a:pt x="1" y="8"/>
                      </a:lnTo>
                      <a:lnTo>
                        <a:pt x="5" y="4"/>
                      </a:lnTo>
                      <a:lnTo>
                        <a:pt x="9" y="2"/>
                      </a:lnTo>
                      <a:lnTo>
                        <a:pt x="16" y="0"/>
                      </a:lnTo>
                      <a:lnTo>
                        <a:pt x="25" y="0"/>
                      </a:lnTo>
                      <a:lnTo>
                        <a:pt x="32" y="2"/>
                      </a:lnTo>
                      <a:lnTo>
                        <a:pt x="36" y="4"/>
                      </a:lnTo>
                      <a:lnTo>
                        <a:pt x="40" y="8"/>
                      </a:lnTo>
                      <a:lnTo>
                        <a:pt x="43" y="14"/>
                      </a:lnTo>
                      <a:lnTo>
                        <a:pt x="43"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2" name="Line 5287"/>
                <p:cNvSpPr>
                  <a:spLocks noChangeShapeType="1"/>
                </p:cNvSpPr>
                <p:nvPr/>
              </p:nvSpPr>
              <p:spPr bwMode="auto">
                <a:xfrm>
                  <a:off x="3145" y="280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3" name="Line 5288"/>
                <p:cNvSpPr>
                  <a:spLocks noChangeShapeType="1"/>
                </p:cNvSpPr>
                <p:nvPr/>
              </p:nvSpPr>
              <p:spPr bwMode="auto">
                <a:xfrm flipV="1">
                  <a:off x="3145" y="2801"/>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4" name="Line 5289"/>
                <p:cNvSpPr>
                  <a:spLocks noChangeShapeType="1"/>
                </p:cNvSpPr>
                <p:nvPr/>
              </p:nvSpPr>
              <p:spPr bwMode="auto">
                <a:xfrm flipV="1">
                  <a:off x="3149" y="2803"/>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5" name="Line 5290"/>
                <p:cNvSpPr>
                  <a:spLocks noChangeShapeType="1"/>
                </p:cNvSpPr>
                <p:nvPr/>
              </p:nvSpPr>
              <p:spPr bwMode="auto">
                <a:xfrm flipV="1">
                  <a:off x="3153" y="2801"/>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6" name="Line 5291"/>
                <p:cNvSpPr>
                  <a:spLocks noChangeShapeType="1"/>
                </p:cNvSpPr>
                <p:nvPr/>
              </p:nvSpPr>
              <p:spPr bwMode="auto">
                <a:xfrm>
                  <a:off x="3145" y="2795"/>
                  <a:ext cx="8"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7" name="Line 5292"/>
                <p:cNvSpPr>
                  <a:spLocks noChangeShapeType="1"/>
                </p:cNvSpPr>
                <p:nvPr/>
              </p:nvSpPr>
              <p:spPr bwMode="auto">
                <a:xfrm flipV="1">
                  <a:off x="3145" y="279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8" name="Line 5293"/>
                <p:cNvSpPr>
                  <a:spLocks noChangeShapeType="1"/>
                </p:cNvSpPr>
                <p:nvPr/>
              </p:nvSpPr>
              <p:spPr bwMode="auto">
                <a:xfrm flipV="1">
                  <a:off x="3153" y="279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9" name="Line 5294"/>
                <p:cNvSpPr>
                  <a:spLocks noChangeShapeType="1"/>
                </p:cNvSpPr>
                <p:nvPr/>
              </p:nvSpPr>
              <p:spPr bwMode="auto">
                <a:xfrm>
                  <a:off x="3059" y="288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0" name="Freeform 5295"/>
                <p:cNvSpPr>
                  <a:spLocks/>
                </p:cNvSpPr>
                <p:nvPr/>
              </p:nvSpPr>
              <p:spPr bwMode="auto">
                <a:xfrm>
                  <a:off x="3059" y="2883"/>
                  <a:ext cx="7" cy="5"/>
                </a:xfrm>
                <a:custGeom>
                  <a:avLst/>
                  <a:gdLst>
                    <a:gd name="T0" fmla="*/ 0 w 43"/>
                    <a:gd name="T1" fmla="*/ 33 h 33"/>
                    <a:gd name="T2" fmla="*/ 43 w 43"/>
                    <a:gd name="T3" fmla="*/ 16 h 33"/>
                    <a:gd name="T4" fmla="*/ 0 w 43"/>
                    <a:gd name="T5" fmla="*/ 0 h 33"/>
                    <a:gd name="T6" fmla="*/ 43 w 43"/>
                    <a:gd name="T7" fmla="*/ 0 h 33"/>
                  </a:gdLst>
                  <a:ahLst/>
                  <a:cxnLst>
                    <a:cxn ang="0">
                      <a:pos x="T0" y="T1"/>
                    </a:cxn>
                    <a:cxn ang="0">
                      <a:pos x="T2" y="T3"/>
                    </a:cxn>
                    <a:cxn ang="0">
                      <a:pos x="T4" y="T5"/>
                    </a:cxn>
                    <a:cxn ang="0">
                      <a:pos x="T6" y="T7"/>
                    </a:cxn>
                  </a:cxnLst>
                  <a:rect l="0" t="0" r="r" b="b"/>
                  <a:pathLst>
                    <a:path w="43" h="33">
                      <a:moveTo>
                        <a:pt x="0" y="33"/>
                      </a:moveTo>
                      <a:lnTo>
                        <a:pt x="43" y="16"/>
                      </a:lnTo>
                      <a:lnTo>
                        <a:pt x="0" y="0"/>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1" name="Freeform 5296"/>
                <p:cNvSpPr>
                  <a:spLocks/>
                </p:cNvSpPr>
                <p:nvPr/>
              </p:nvSpPr>
              <p:spPr bwMode="auto">
                <a:xfrm>
                  <a:off x="3059" y="2875"/>
                  <a:ext cx="7" cy="5"/>
                </a:xfrm>
                <a:custGeom>
                  <a:avLst/>
                  <a:gdLst>
                    <a:gd name="T0" fmla="*/ 0 w 43"/>
                    <a:gd name="T1" fmla="*/ 20 h 32"/>
                    <a:gd name="T2" fmla="*/ 2 w 43"/>
                    <a:gd name="T3" fmla="*/ 25 h 32"/>
                    <a:gd name="T4" fmla="*/ 6 w 43"/>
                    <a:gd name="T5" fmla="*/ 29 h 32"/>
                    <a:gd name="T6" fmla="*/ 10 w 43"/>
                    <a:gd name="T7" fmla="*/ 31 h 32"/>
                    <a:gd name="T8" fmla="*/ 16 w 43"/>
                    <a:gd name="T9" fmla="*/ 32 h 32"/>
                    <a:gd name="T10" fmla="*/ 27 w 43"/>
                    <a:gd name="T11" fmla="*/ 32 h 32"/>
                    <a:gd name="T12" fmla="*/ 32 w 43"/>
                    <a:gd name="T13" fmla="*/ 31 h 32"/>
                    <a:gd name="T14" fmla="*/ 36 w 43"/>
                    <a:gd name="T15" fmla="*/ 29 h 32"/>
                    <a:gd name="T16" fmla="*/ 40 w 43"/>
                    <a:gd name="T17" fmla="*/ 25 h 32"/>
                    <a:gd name="T18" fmla="*/ 43 w 43"/>
                    <a:gd name="T19" fmla="*/ 20 h 32"/>
                    <a:gd name="T20" fmla="*/ 43 w 43"/>
                    <a:gd name="T21" fmla="*/ 12 h 32"/>
                    <a:gd name="T22" fmla="*/ 40 w 43"/>
                    <a:gd name="T23" fmla="*/ 9 h 32"/>
                    <a:gd name="T24" fmla="*/ 36 w 43"/>
                    <a:gd name="T25" fmla="*/ 4 h 32"/>
                    <a:gd name="T26" fmla="*/ 32 w 43"/>
                    <a:gd name="T27" fmla="*/ 2 h 32"/>
                    <a:gd name="T28" fmla="*/ 27 w 43"/>
                    <a:gd name="T29" fmla="*/ 0 h 32"/>
                    <a:gd name="T30" fmla="*/ 16 w 43"/>
                    <a:gd name="T31" fmla="*/ 0 h 32"/>
                    <a:gd name="T32" fmla="*/ 10 w 43"/>
                    <a:gd name="T33" fmla="*/ 2 h 32"/>
                    <a:gd name="T34" fmla="*/ 6 w 43"/>
                    <a:gd name="T35" fmla="*/ 4 h 32"/>
                    <a:gd name="T36" fmla="*/ 2 w 43"/>
                    <a:gd name="T37" fmla="*/ 9 h 32"/>
                    <a:gd name="T38" fmla="*/ 0 w 43"/>
                    <a:gd name="T39" fmla="*/ 12 h 32"/>
                    <a:gd name="T40" fmla="*/ 0 w 43"/>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2">
                      <a:moveTo>
                        <a:pt x="0" y="20"/>
                      </a:moveTo>
                      <a:lnTo>
                        <a:pt x="2" y="25"/>
                      </a:lnTo>
                      <a:lnTo>
                        <a:pt x="6" y="29"/>
                      </a:lnTo>
                      <a:lnTo>
                        <a:pt x="10" y="31"/>
                      </a:lnTo>
                      <a:lnTo>
                        <a:pt x="16" y="32"/>
                      </a:lnTo>
                      <a:lnTo>
                        <a:pt x="27" y="32"/>
                      </a:lnTo>
                      <a:lnTo>
                        <a:pt x="32" y="31"/>
                      </a:lnTo>
                      <a:lnTo>
                        <a:pt x="36" y="29"/>
                      </a:lnTo>
                      <a:lnTo>
                        <a:pt x="40" y="25"/>
                      </a:lnTo>
                      <a:lnTo>
                        <a:pt x="43" y="20"/>
                      </a:lnTo>
                      <a:lnTo>
                        <a:pt x="43" y="12"/>
                      </a:lnTo>
                      <a:lnTo>
                        <a:pt x="40" y="9"/>
                      </a:lnTo>
                      <a:lnTo>
                        <a:pt x="36" y="4"/>
                      </a:lnTo>
                      <a:lnTo>
                        <a:pt x="32" y="2"/>
                      </a:lnTo>
                      <a:lnTo>
                        <a:pt x="27" y="0"/>
                      </a:lnTo>
                      <a:lnTo>
                        <a:pt x="16" y="0"/>
                      </a:lnTo>
                      <a:lnTo>
                        <a:pt x="10" y="2"/>
                      </a:lnTo>
                      <a:lnTo>
                        <a:pt x="6" y="4"/>
                      </a:lnTo>
                      <a:lnTo>
                        <a:pt x="2" y="9"/>
                      </a:lnTo>
                      <a:lnTo>
                        <a:pt x="0" y="12"/>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2" name="Line 5297"/>
                <p:cNvSpPr>
                  <a:spLocks noChangeShapeType="1"/>
                </p:cNvSpPr>
                <p:nvPr/>
              </p:nvSpPr>
              <p:spPr bwMode="auto">
                <a:xfrm>
                  <a:off x="3059" y="287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3" name="Freeform 5298"/>
                <p:cNvSpPr>
                  <a:spLocks/>
                </p:cNvSpPr>
                <p:nvPr/>
              </p:nvSpPr>
              <p:spPr bwMode="auto">
                <a:xfrm>
                  <a:off x="3059" y="2868"/>
                  <a:ext cx="7" cy="5"/>
                </a:xfrm>
                <a:custGeom>
                  <a:avLst/>
                  <a:gdLst>
                    <a:gd name="T0" fmla="*/ 0 w 43"/>
                    <a:gd name="T1" fmla="*/ 28 h 28"/>
                    <a:gd name="T2" fmla="*/ 43 w 43"/>
                    <a:gd name="T3" fmla="*/ 0 h 28"/>
                    <a:gd name="T4" fmla="*/ 0 w 43"/>
                    <a:gd name="T5" fmla="*/ 0 h 28"/>
                  </a:gdLst>
                  <a:ahLst/>
                  <a:cxnLst>
                    <a:cxn ang="0">
                      <a:pos x="T0" y="T1"/>
                    </a:cxn>
                    <a:cxn ang="0">
                      <a:pos x="T2" y="T3"/>
                    </a:cxn>
                    <a:cxn ang="0">
                      <a:pos x="T4" y="T5"/>
                    </a:cxn>
                  </a:cxnLst>
                  <a:rect l="0" t="0" r="r" b="b"/>
                  <a:pathLst>
                    <a:path w="43" h="28">
                      <a:moveTo>
                        <a:pt x="0" y="28"/>
                      </a:moveTo>
                      <a:lnTo>
                        <a:pt x="43"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4" name="Line 5299"/>
                <p:cNvSpPr>
                  <a:spLocks noChangeShapeType="1"/>
                </p:cNvSpPr>
                <p:nvPr/>
              </p:nvSpPr>
              <p:spPr bwMode="auto">
                <a:xfrm>
                  <a:off x="3059" y="286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5" name="Line 5300"/>
                <p:cNvSpPr>
                  <a:spLocks noChangeShapeType="1"/>
                </p:cNvSpPr>
                <p:nvPr/>
              </p:nvSpPr>
              <p:spPr bwMode="auto">
                <a:xfrm flipV="1">
                  <a:off x="3059" y="2861"/>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6" name="Line 5301"/>
                <p:cNvSpPr>
                  <a:spLocks noChangeShapeType="1"/>
                </p:cNvSpPr>
                <p:nvPr/>
              </p:nvSpPr>
              <p:spPr bwMode="auto">
                <a:xfrm>
                  <a:off x="3059" y="286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7" name="Line 5302"/>
                <p:cNvSpPr>
                  <a:spLocks noChangeShapeType="1"/>
                </p:cNvSpPr>
                <p:nvPr/>
              </p:nvSpPr>
              <p:spPr bwMode="auto">
                <a:xfrm flipV="1">
                  <a:off x="3059" y="285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8" name="Line 5303"/>
                <p:cNvSpPr>
                  <a:spLocks noChangeShapeType="1"/>
                </p:cNvSpPr>
                <p:nvPr/>
              </p:nvSpPr>
              <p:spPr bwMode="auto">
                <a:xfrm flipV="1">
                  <a:off x="3062" y="285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79" name="Line 5304"/>
                <p:cNvSpPr>
                  <a:spLocks noChangeShapeType="1"/>
                </p:cNvSpPr>
                <p:nvPr/>
              </p:nvSpPr>
              <p:spPr bwMode="auto">
                <a:xfrm flipV="1">
                  <a:off x="3066" y="285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0" name="Line 5305"/>
                <p:cNvSpPr>
                  <a:spLocks noChangeShapeType="1"/>
                </p:cNvSpPr>
                <p:nvPr/>
              </p:nvSpPr>
              <p:spPr bwMode="auto">
                <a:xfrm>
                  <a:off x="3059" y="2852"/>
                  <a:ext cx="7"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1" name="Line 5306"/>
                <p:cNvSpPr>
                  <a:spLocks noChangeShapeType="1"/>
                </p:cNvSpPr>
                <p:nvPr/>
              </p:nvSpPr>
              <p:spPr bwMode="auto">
                <a:xfrm flipV="1">
                  <a:off x="3059" y="2849"/>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2" name="Line 5307"/>
                <p:cNvSpPr>
                  <a:spLocks noChangeShapeType="1"/>
                </p:cNvSpPr>
                <p:nvPr/>
              </p:nvSpPr>
              <p:spPr bwMode="auto">
                <a:xfrm flipV="1">
                  <a:off x="3064" y="2850"/>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3" name="Freeform 5308"/>
                <p:cNvSpPr>
                  <a:spLocks/>
                </p:cNvSpPr>
                <p:nvPr/>
              </p:nvSpPr>
              <p:spPr bwMode="auto">
                <a:xfrm>
                  <a:off x="3059" y="2842"/>
                  <a:ext cx="7" cy="6"/>
                </a:xfrm>
                <a:custGeom>
                  <a:avLst/>
                  <a:gdLst>
                    <a:gd name="T0" fmla="*/ 10 w 43"/>
                    <a:gd name="T1" fmla="*/ 0 h 31"/>
                    <a:gd name="T2" fmla="*/ 6 w 43"/>
                    <a:gd name="T3" fmla="*/ 2 h 31"/>
                    <a:gd name="T4" fmla="*/ 2 w 43"/>
                    <a:gd name="T5" fmla="*/ 6 h 31"/>
                    <a:gd name="T6" fmla="*/ 0 w 43"/>
                    <a:gd name="T7" fmla="*/ 11 h 31"/>
                    <a:gd name="T8" fmla="*/ 0 w 43"/>
                    <a:gd name="T9" fmla="*/ 18 h 31"/>
                    <a:gd name="T10" fmla="*/ 2 w 43"/>
                    <a:gd name="T11" fmla="*/ 22 h 31"/>
                    <a:gd name="T12" fmla="*/ 6 w 43"/>
                    <a:gd name="T13" fmla="*/ 27 h 31"/>
                    <a:gd name="T14" fmla="*/ 10 w 43"/>
                    <a:gd name="T15" fmla="*/ 29 h 31"/>
                    <a:gd name="T16" fmla="*/ 16 w 43"/>
                    <a:gd name="T17" fmla="*/ 31 h 31"/>
                    <a:gd name="T18" fmla="*/ 27 w 43"/>
                    <a:gd name="T19" fmla="*/ 31 h 31"/>
                    <a:gd name="T20" fmla="*/ 32 w 43"/>
                    <a:gd name="T21" fmla="*/ 29 h 31"/>
                    <a:gd name="T22" fmla="*/ 36 w 43"/>
                    <a:gd name="T23" fmla="*/ 27 h 31"/>
                    <a:gd name="T24" fmla="*/ 40 w 43"/>
                    <a:gd name="T25" fmla="*/ 22 h 31"/>
                    <a:gd name="T26" fmla="*/ 43 w 43"/>
                    <a:gd name="T27" fmla="*/ 18 h 31"/>
                    <a:gd name="T28" fmla="*/ 43 w 43"/>
                    <a:gd name="T29" fmla="*/ 11 h 31"/>
                    <a:gd name="T30" fmla="*/ 40 w 43"/>
                    <a:gd name="T31" fmla="*/ 6 h 31"/>
                    <a:gd name="T32" fmla="*/ 36 w 43"/>
                    <a:gd name="T33" fmla="*/ 2 h 31"/>
                    <a:gd name="T34" fmla="*/ 32 w 43"/>
                    <a:gd name="T35" fmla="*/ 0 h 31"/>
                    <a:gd name="T36" fmla="*/ 27 w 43"/>
                    <a:gd name="T37" fmla="*/ 0 h 31"/>
                    <a:gd name="T38" fmla="*/ 27 w 43"/>
                    <a:gd name="T39"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31">
                      <a:moveTo>
                        <a:pt x="10" y="0"/>
                      </a:moveTo>
                      <a:lnTo>
                        <a:pt x="6" y="2"/>
                      </a:lnTo>
                      <a:lnTo>
                        <a:pt x="2" y="6"/>
                      </a:lnTo>
                      <a:lnTo>
                        <a:pt x="0" y="11"/>
                      </a:lnTo>
                      <a:lnTo>
                        <a:pt x="0" y="18"/>
                      </a:lnTo>
                      <a:lnTo>
                        <a:pt x="2" y="22"/>
                      </a:lnTo>
                      <a:lnTo>
                        <a:pt x="6" y="27"/>
                      </a:lnTo>
                      <a:lnTo>
                        <a:pt x="10" y="29"/>
                      </a:lnTo>
                      <a:lnTo>
                        <a:pt x="16" y="31"/>
                      </a:lnTo>
                      <a:lnTo>
                        <a:pt x="27" y="31"/>
                      </a:lnTo>
                      <a:lnTo>
                        <a:pt x="32" y="29"/>
                      </a:lnTo>
                      <a:lnTo>
                        <a:pt x="36" y="27"/>
                      </a:lnTo>
                      <a:lnTo>
                        <a:pt x="40" y="22"/>
                      </a:lnTo>
                      <a:lnTo>
                        <a:pt x="43" y="18"/>
                      </a:lnTo>
                      <a:lnTo>
                        <a:pt x="43" y="11"/>
                      </a:lnTo>
                      <a:lnTo>
                        <a:pt x="40" y="6"/>
                      </a:lnTo>
                      <a:lnTo>
                        <a:pt x="36" y="2"/>
                      </a:lnTo>
                      <a:lnTo>
                        <a:pt x="32" y="0"/>
                      </a:lnTo>
                      <a:lnTo>
                        <a:pt x="27" y="0"/>
                      </a:lnTo>
                      <a:lnTo>
                        <a:pt x="27"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4" name="Freeform 5309"/>
                <p:cNvSpPr>
                  <a:spLocks/>
                </p:cNvSpPr>
                <p:nvPr/>
              </p:nvSpPr>
              <p:spPr bwMode="auto">
                <a:xfrm>
                  <a:off x="3059" y="2835"/>
                  <a:ext cx="7" cy="5"/>
                </a:xfrm>
                <a:custGeom>
                  <a:avLst/>
                  <a:gdLst>
                    <a:gd name="T0" fmla="*/ 0 w 43"/>
                    <a:gd name="T1" fmla="*/ 29 h 29"/>
                    <a:gd name="T2" fmla="*/ 31 w 43"/>
                    <a:gd name="T3" fmla="*/ 29 h 29"/>
                    <a:gd name="T4" fmla="*/ 36 w 43"/>
                    <a:gd name="T5" fmla="*/ 27 h 29"/>
                    <a:gd name="T6" fmla="*/ 40 w 43"/>
                    <a:gd name="T7" fmla="*/ 23 h 29"/>
                    <a:gd name="T8" fmla="*/ 43 w 43"/>
                    <a:gd name="T9" fmla="*/ 16 h 29"/>
                    <a:gd name="T10" fmla="*/ 43 w 43"/>
                    <a:gd name="T11" fmla="*/ 12 h 29"/>
                    <a:gd name="T12" fmla="*/ 40 w 43"/>
                    <a:gd name="T13" fmla="*/ 7 h 29"/>
                    <a:gd name="T14" fmla="*/ 36 w 43"/>
                    <a:gd name="T15" fmla="*/ 2 h 29"/>
                    <a:gd name="T16" fmla="*/ 31 w 43"/>
                    <a:gd name="T17" fmla="*/ 0 h 29"/>
                    <a:gd name="T18" fmla="*/ 0 w 43"/>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9">
                      <a:moveTo>
                        <a:pt x="0" y="29"/>
                      </a:moveTo>
                      <a:lnTo>
                        <a:pt x="31" y="29"/>
                      </a:lnTo>
                      <a:lnTo>
                        <a:pt x="36" y="27"/>
                      </a:lnTo>
                      <a:lnTo>
                        <a:pt x="40" y="23"/>
                      </a:lnTo>
                      <a:lnTo>
                        <a:pt x="43" y="16"/>
                      </a:lnTo>
                      <a:lnTo>
                        <a:pt x="43" y="12"/>
                      </a:lnTo>
                      <a:lnTo>
                        <a:pt x="40" y="7"/>
                      </a:lnTo>
                      <a:lnTo>
                        <a:pt x="36" y="2"/>
                      </a:lnTo>
                      <a:lnTo>
                        <a:pt x="31"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5" name="Line 5310"/>
                <p:cNvSpPr>
                  <a:spLocks noChangeShapeType="1"/>
                </p:cNvSpPr>
                <p:nvPr/>
              </p:nvSpPr>
              <p:spPr bwMode="auto">
                <a:xfrm>
                  <a:off x="3059" y="283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6" name="Freeform 5311"/>
                <p:cNvSpPr>
                  <a:spLocks/>
                </p:cNvSpPr>
                <p:nvPr/>
              </p:nvSpPr>
              <p:spPr bwMode="auto">
                <a:xfrm>
                  <a:off x="3059" y="2828"/>
                  <a:ext cx="7" cy="5"/>
                </a:xfrm>
                <a:custGeom>
                  <a:avLst/>
                  <a:gdLst>
                    <a:gd name="T0" fmla="*/ 0 w 43"/>
                    <a:gd name="T1" fmla="*/ 28 h 28"/>
                    <a:gd name="T2" fmla="*/ 0 w 43"/>
                    <a:gd name="T3" fmla="*/ 13 h 28"/>
                    <a:gd name="T4" fmla="*/ 2 w 43"/>
                    <a:gd name="T5" fmla="*/ 7 h 28"/>
                    <a:gd name="T6" fmla="*/ 6 w 43"/>
                    <a:gd name="T7" fmla="*/ 4 h 28"/>
                    <a:gd name="T8" fmla="*/ 10 w 43"/>
                    <a:gd name="T9" fmla="*/ 2 h 28"/>
                    <a:gd name="T10" fmla="*/ 16 w 43"/>
                    <a:gd name="T11" fmla="*/ 0 h 28"/>
                    <a:gd name="T12" fmla="*/ 27 w 43"/>
                    <a:gd name="T13" fmla="*/ 0 h 28"/>
                    <a:gd name="T14" fmla="*/ 33 w 43"/>
                    <a:gd name="T15" fmla="*/ 2 h 28"/>
                    <a:gd name="T16" fmla="*/ 36 w 43"/>
                    <a:gd name="T17" fmla="*/ 4 h 28"/>
                    <a:gd name="T18" fmla="*/ 40 w 43"/>
                    <a:gd name="T19" fmla="*/ 7 h 28"/>
                    <a:gd name="T20" fmla="*/ 43 w 43"/>
                    <a:gd name="T21" fmla="*/ 13 h 28"/>
                    <a:gd name="T22" fmla="*/ 43 w 43"/>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8">
                      <a:moveTo>
                        <a:pt x="0" y="28"/>
                      </a:moveTo>
                      <a:lnTo>
                        <a:pt x="0" y="13"/>
                      </a:lnTo>
                      <a:lnTo>
                        <a:pt x="2" y="7"/>
                      </a:lnTo>
                      <a:lnTo>
                        <a:pt x="6" y="4"/>
                      </a:lnTo>
                      <a:lnTo>
                        <a:pt x="10" y="2"/>
                      </a:lnTo>
                      <a:lnTo>
                        <a:pt x="16" y="0"/>
                      </a:lnTo>
                      <a:lnTo>
                        <a:pt x="27" y="0"/>
                      </a:lnTo>
                      <a:lnTo>
                        <a:pt x="33" y="2"/>
                      </a:lnTo>
                      <a:lnTo>
                        <a:pt x="36" y="4"/>
                      </a:lnTo>
                      <a:lnTo>
                        <a:pt x="40" y="7"/>
                      </a:lnTo>
                      <a:lnTo>
                        <a:pt x="43" y="13"/>
                      </a:lnTo>
                      <a:lnTo>
                        <a:pt x="43"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7" name="Freeform 5312"/>
                <p:cNvSpPr>
                  <a:spLocks/>
                </p:cNvSpPr>
                <p:nvPr/>
              </p:nvSpPr>
              <p:spPr bwMode="auto">
                <a:xfrm>
                  <a:off x="3059" y="2820"/>
                  <a:ext cx="7" cy="6"/>
                </a:xfrm>
                <a:custGeom>
                  <a:avLst/>
                  <a:gdLst>
                    <a:gd name="T0" fmla="*/ 0 w 43"/>
                    <a:gd name="T1" fmla="*/ 20 h 32"/>
                    <a:gd name="T2" fmla="*/ 2 w 43"/>
                    <a:gd name="T3" fmla="*/ 24 h 32"/>
                    <a:gd name="T4" fmla="*/ 6 w 43"/>
                    <a:gd name="T5" fmla="*/ 27 h 32"/>
                    <a:gd name="T6" fmla="*/ 10 w 43"/>
                    <a:gd name="T7" fmla="*/ 30 h 32"/>
                    <a:gd name="T8" fmla="*/ 16 w 43"/>
                    <a:gd name="T9" fmla="*/ 32 h 32"/>
                    <a:gd name="T10" fmla="*/ 27 w 43"/>
                    <a:gd name="T11" fmla="*/ 32 h 32"/>
                    <a:gd name="T12" fmla="*/ 33 w 43"/>
                    <a:gd name="T13" fmla="*/ 30 h 32"/>
                    <a:gd name="T14" fmla="*/ 36 w 43"/>
                    <a:gd name="T15" fmla="*/ 27 h 32"/>
                    <a:gd name="T16" fmla="*/ 40 w 43"/>
                    <a:gd name="T17" fmla="*/ 24 h 32"/>
                    <a:gd name="T18" fmla="*/ 43 w 43"/>
                    <a:gd name="T19" fmla="*/ 20 h 32"/>
                    <a:gd name="T20" fmla="*/ 43 w 43"/>
                    <a:gd name="T21" fmla="*/ 11 h 32"/>
                    <a:gd name="T22" fmla="*/ 40 w 43"/>
                    <a:gd name="T23" fmla="*/ 7 h 32"/>
                    <a:gd name="T24" fmla="*/ 36 w 43"/>
                    <a:gd name="T25" fmla="*/ 3 h 32"/>
                    <a:gd name="T26" fmla="*/ 33 w 43"/>
                    <a:gd name="T27" fmla="*/ 1 h 32"/>
                    <a:gd name="T28" fmla="*/ 27 w 43"/>
                    <a:gd name="T29" fmla="*/ 0 h 32"/>
                    <a:gd name="T30" fmla="*/ 16 w 43"/>
                    <a:gd name="T31" fmla="*/ 0 h 32"/>
                    <a:gd name="T32" fmla="*/ 10 w 43"/>
                    <a:gd name="T33" fmla="*/ 1 h 32"/>
                    <a:gd name="T34" fmla="*/ 6 w 43"/>
                    <a:gd name="T35" fmla="*/ 3 h 32"/>
                    <a:gd name="T36" fmla="*/ 2 w 43"/>
                    <a:gd name="T37" fmla="*/ 7 h 32"/>
                    <a:gd name="T38" fmla="*/ 0 w 43"/>
                    <a:gd name="T39" fmla="*/ 11 h 32"/>
                    <a:gd name="T40" fmla="*/ 0 w 43"/>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32">
                      <a:moveTo>
                        <a:pt x="0" y="20"/>
                      </a:moveTo>
                      <a:lnTo>
                        <a:pt x="2" y="24"/>
                      </a:lnTo>
                      <a:lnTo>
                        <a:pt x="6" y="27"/>
                      </a:lnTo>
                      <a:lnTo>
                        <a:pt x="10" y="30"/>
                      </a:lnTo>
                      <a:lnTo>
                        <a:pt x="16" y="32"/>
                      </a:lnTo>
                      <a:lnTo>
                        <a:pt x="27" y="32"/>
                      </a:lnTo>
                      <a:lnTo>
                        <a:pt x="33" y="30"/>
                      </a:lnTo>
                      <a:lnTo>
                        <a:pt x="36" y="27"/>
                      </a:lnTo>
                      <a:lnTo>
                        <a:pt x="40" y="24"/>
                      </a:lnTo>
                      <a:lnTo>
                        <a:pt x="43" y="20"/>
                      </a:lnTo>
                      <a:lnTo>
                        <a:pt x="43" y="11"/>
                      </a:lnTo>
                      <a:lnTo>
                        <a:pt x="40" y="7"/>
                      </a:lnTo>
                      <a:lnTo>
                        <a:pt x="36" y="3"/>
                      </a:lnTo>
                      <a:lnTo>
                        <a:pt x="33" y="1"/>
                      </a:lnTo>
                      <a:lnTo>
                        <a:pt x="27" y="0"/>
                      </a:lnTo>
                      <a:lnTo>
                        <a:pt x="16" y="0"/>
                      </a:lnTo>
                      <a:lnTo>
                        <a:pt x="10" y="1"/>
                      </a:lnTo>
                      <a:lnTo>
                        <a:pt x="6" y="3"/>
                      </a:lnTo>
                      <a:lnTo>
                        <a:pt x="2" y="7"/>
                      </a:lnTo>
                      <a:lnTo>
                        <a:pt x="0" y="11"/>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8" name="Line 5313"/>
                <p:cNvSpPr>
                  <a:spLocks noChangeShapeType="1"/>
                </p:cNvSpPr>
                <p:nvPr/>
              </p:nvSpPr>
              <p:spPr bwMode="auto">
                <a:xfrm>
                  <a:off x="2970" y="2885"/>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9" name="Line 5314"/>
                <p:cNvSpPr>
                  <a:spLocks noChangeShapeType="1"/>
                </p:cNvSpPr>
                <p:nvPr/>
              </p:nvSpPr>
              <p:spPr bwMode="auto">
                <a:xfrm flipV="1">
                  <a:off x="2970" y="2882"/>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0" name="Line 5315"/>
                <p:cNvSpPr>
                  <a:spLocks noChangeShapeType="1"/>
                </p:cNvSpPr>
                <p:nvPr/>
              </p:nvSpPr>
              <p:spPr bwMode="auto">
                <a:xfrm flipV="1">
                  <a:off x="2975" y="288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1" name="Freeform 5316"/>
                <p:cNvSpPr>
                  <a:spLocks/>
                </p:cNvSpPr>
                <p:nvPr/>
              </p:nvSpPr>
              <p:spPr bwMode="auto">
                <a:xfrm>
                  <a:off x="2970" y="2875"/>
                  <a:ext cx="7" cy="6"/>
                </a:xfrm>
                <a:custGeom>
                  <a:avLst/>
                  <a:gdLst>
                    <a:gd name="T0" fmla="*/ 0 w 47"/>
                    <a:gd name="T1" fmla="*/ 35 h 35"/>
                    <a:gd name="T2" fmla="*/ 47 w 47"/>
                    <a:gd name="T3" fmla="*/ 18 h 35"/>
                    <a:gd name="T4" fmla="*/ 0 w 47"/>
                    <a:gd name="T5" fmla="*/ 0 h 35"/>
                  </a:gdLst>
                  <a:ahLst/>
                  <a:cxnLst>
                    <a:cxn ang="0">
                      <a:pos x="T0" y="T1"/>
                    </a:cxn>
                    <a:cxn ang="0">
                      <a:pos x="T2" y="T3"/>
                    </a:cxn>
                    <a:cxn ang="0">
                      <a:pos x="T4" y="T5"/>
                    </a:cxn>
                  </a:cxnLst>
                  <a:rect l="0" t="0" r="r" b="b"/>
                  <a:pathLst>
                    <a:path w="47" h="35">
                      <a:moveTo>
                        <a:pt x="0" y="35"/>
                      </a:moveTo>
                      <a:lnTo>
                        <a:pt x="47" y="1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2" name="Freeform 5317"/>
                <p:cNvSpPr>
                  <a:spLocks/>
                </p:cNvSpPr>
                <p:nvPr/>
              </p:nvSpPr>
              <p:spPr bwMode="auto">
                <a:xfrm>
                  <a:off x="2977" y="2873"/>
                  <a:ext cx="0" cy="0"/>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3" name="Line 5318"/>
                <p:cNvSpPr>
                  <a:spLocks noChangeShapeType="1"/>
                </p:cNvSpPr>
                <p:nvPr/>
              </p:nvSpPr>
              <p:spPr bwMode="auto">
                <a:xfrm>
                  <a:off x="2970" y="286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4" name="Line 5319"/>
                <p:cNvSpPr>
                  <a:spLocks noChangeShapeType="1"/>
                </p:cNvSpPr>
                <p:nvPr/>
              </p:nvSpPr>
              <p:spPr bwMode="auto">
                <a:xfrm>
                  <a:off x="2970" y="285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5" name="Line 5320"/>
                <p:cNvSpPr>
                  <a:spLocks noChangeShapeType="1"/>
                </p:cNvSpPr>
                <p:nvPr/>
              </p:nvSpPr>
              <p:spPr bwMode="auto">
                <a:xfrm flipV="1">
                  <a:off x="2970" y="285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6" name="Line 5321"/>
                <p:cNvSpPr>
                  <a:spLocks noChangeShapeType="1"/>
                </p:cNvSpPr>
                <p:nvPr/>
              </p:nvSpPr>
              <p:spPr bwMode="auto">
                <a:xfrm>
                  <a:off x="2970" y="2851"/>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7" name="Line 5322"/>
                <p:cNvSpPr>
                  <a:spLocks noChangeShapeType="1"/>
                </p:cNvSpPr>
                <p:nvPr/>
              </p:nvSpPr>
              <p:spPr bwMode="auto">
                <a:xfrm flipV="1">
                  <a:off x="2970" y="2848"/>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8" name="Line 5323"/>
                <p:cNvSpPr>
                  <a:spLocks noChangeShapeType="1"/>
                </p:cNvSpPr>
                <p:nvPr/>
              </p:nvSpPr>
              <p:spPr bwMode="auto">
                <a:xfrm flipV="1">
                  <a:off x="2975" y="2849"/>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99" name="Freeform 5324"/>
                <p:cNvSpPr>
                  <a:spLocks/>
                </p:cNvSpPr>
                <p:nvPr/>
              </p:nvSpPr>
              <p:spPr bwMode="auto">
                <a:xfrm>
                  <a:off x="2970" y="2841"/>
                  <a:ext cx="7" cy="5"/>
                </a:xfrm>
                <a:custGeom>
                  <a:avLst/>
                  <a:gdLst>
                    <a:gd name="T0" fmla="*/ 0 w 47"/>
                    <a:gd name="T1" fmla="*/ 26 h 26"/>
                    <a:gd name="T2" fmla="*/ 47 w 47"/>
                    <a:gd name="T3" fmla="*/ 26 h 26"/>
                    <a:gd name="T4" fmla="*/ 47 w 47"/>
                    <a:gd name="T5" fmla="*/ 0 h 26"/>
                  </a:gdLst>
                  <a:ahLst/>
                  <a:cxnLst>
                    <a:cxn ang="0">
                      <a:pos x="T0" y="T1"/>
                    </a:cxn>
                    <a:cxn ang="0">
                      <a:pos x="T2" y="T3"/>
                    </a:cxn>
                    <a:cxn ang="0">
                      <a:pos x="T4" y="T5"/>
                    </a:cxn>
                  </a:cxnLst>
                  <a:rect l="0" t="0" r="r" b="b"/>
                  <a:pathLst>
                    <a:path w="47" h="26">
                      <a:moveTo>
                        <a:pt x="0" y="26"/>
                      </a:moveTo>
                      <a:lnTo>
                        <a:pt x="47" y="26"/>
                      </a:lnTo>
                      <a:lnTo>
                        <a:pt x="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0" name="Line 5325"/>
                <p:cNvSpPr>
                  <a:spLocks noChangeShapeType="1"/>
                </p:cNvSpPr>
                <p:nvPr/>
              </p:nvSpPr>
              <p:spPr bwMode="auto">
                <a:xfrm>
                  <a:off x="2970" y="284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1" name="Line 5326"/>
                <p:cNvSpPr>
                  <a:spLocks noChangeShapeType="1"/>
                </p:cNvSpPr>
                <p:nvPr/>
              </p:nvSpPr>
              <p:spPr bwMode="auto">
                <a:xfrm>
                  <a:off x="2970" y="2835"/>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2" name="Line 5327"/>
                <p:cNvSpPr>
                  <a:spLocks noChangeShapeType="1"/>
                </p:cNvSpPr>
                <p:nvPr/>
              </p:nvSpPr>
              <p:spPr bwMode="auto">
                <a:xfrm flipV="1">
                  <a:off x="2970" y="2832"/>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3" name="Line 5328"/>
                <p:cNvSpPr>
                  <a:spLocks noChangeShapeType="1"/>
                </p:cNvSpPr>
                <p:nvPr/>
              </p:nvSpPr>
              <p:spPr bwMode="auto">
                <a:xfrm flipV="1">
                  <a:off x="2975" y="283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4" name="Line 5329"/>
                <p:cNvSpPr>
                  <a:spLocks noChangeShapeType="1"/>
                </p:cNvSpPr>
                <p:nvPr/>
              </p:nvSpPr>
              <p:spPr bwMode="auto">
                <a:xfrm>
                  <a:off x="3247" y="2887"/>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5" name="Line 5330"/>
                <p:cNvSpPr>
                  <a:spLocks noChangeShapeType="1"/>
                </p:cNvSpPr>
                <p:nvPr/>
              </p:nvSpPr>
              <p:spPr bwMode="auto">
                <a:xfrm flipV="1">
                  <a:off x="3247" y="2884"/>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6" name="Line 5331"/>
                <p:cNvSpPr>
                  <a:spLocks noChangeShapeType="1"/>
                </p:cNvSpPr>
                <p:nvPr/>
              </p:nvSpPr>
              <p:spPr bwMode="auto">
                <a:xfrm flipV="1">
                  <a:off x="3252" y="2885"/>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7" name="Freeform 5332"/>
                <p:cNvSpPr>
                  <a:spLocks/>
                </p:cNvSpPr>
                <p:nvPr/>
              </p:nvSpPr>
              <p:spPr bwMode="auto">
                <a:xfrm>
                  <a:off x="3247" y="2878"/>
                  <a:ext cx="7" cy="5"/>
                </a:xfrm>
                <a:custGeom>
                  <a:avLst/>
                  <a:gdLst>
                    <a:gd name="T0" fmla="*/ 0 w 44"/>
                    <a:gd name="T1" fmla="*/ 33 h 33"/>
                    <a:gd name="T2" fmla="*/ 44 w 44"/>
                    <a:gd name="T3" fmla="*/ 17 h 33"/>
                    <a:gd name="T4" fmla="*/ 0 w 44"/>
                    <a:gd name="T5" fmla="*/ 0 h 33"/>
                  </a:gdLst>
                  <a:ahLst/>
                  <a:cxnLst>
                    <a:cxn ang="0">
                      <a:pos x="T0" y="T1"/>
                    </a:cxn>
                    <a:cxn ang="0">
                      <a:pos x="T2" y="T3"/>
                    </a:cxn>
                    <a:cxn ang="0">
                      <a:pos x="T4" y="T5"/>
                    </a:cxn>
                  </a:cxnLst>
                  <a:rect l="0" t="0" r="r" b="b"/>
                  <a:pathLst>
                    <a:path w="44" h="33">
                      <a:moveTo>
                        <a:pt x="0" y="33"/>
                      </a:moveTo>
                      <a:lnTo>
                        <a:pt x="44" y="1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8" name="Freeform 5333"/>
                <p:cNvSpPr>
                  <a:spLocks/>
                </p:cNvSpPr>
                <p:nvPr/>
              </p:nvSpPr>
              <p:spPr bwMode="auto">
                <a:xfrm>
                  <a:off x="3253" y="2876"/>
                  <a:ext cx="1" cy="0"/>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9" name="Freeform 5334"/>
                <p:cNvSpPr>
                  <a:spLocks/>
                </p:cNvSpPr>
                <p:nvPr/>
              </p:nvSpPr>
              <p:spPr bwMode="auto">
                <a:xfrm>
                  <a:off x="3247" y="2861"/>
                  <a:ext cx="7" cy="6"/>
                </a:xfrm>
                <a:custGeom>
                  <a:avLst/>
                  <a:gdLst>
                    <a:gd name="T0" fmla="*/ 0 w 44"/>
                    <a:gd name="T1" fmla="*/ 32 h 32"/>
                    <a:gd name="T2" fmla="*/ 44 w 44"/>
                    <a:gd name="T3" fmla="*/ 16 h 32"/>
                    <a:gd name="T4" fmla="*/ 0 w 44"/>
                    <a:gd name="T5" fmla="*/ 0 h 32"/>
                  </a:gdLst>
                  <a:ahLst/>
                  <a:cxnLst>
                    <a:cxn ang="0">
                      <a:pos x="T0" y="T1"/>
                    </a:cxn>
                    <a:cxn ang="0">
                      <a:pos x="T2" y="T3"/>
                    </a:cxn>
                    <a:cxn ang="0">
                      <a:pos x="T4" y="T5"/>
                    </a:cxn>
                  </a:cxnLst>
                  <a:rect l="0" t="0" r="r" b="b"/>
                  <a:pathLst>
                    <a:path w="44" h="32">
                      <a:moveTo>
                        <a:pt x="0" y="32"/>
                      </a:moveTo>
                      <a:lnTo>
                        <a:pt x="44" y="1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0" name="Line 5335"/>
                <p:cNvSpPr>
                  <a:spLocks noChangeShapeType="1"/>
                </p:cNvSpPr>
                <p:nvPr/>
              </p:nvSpPr>
              <p:spPr bwMode="auto">
                <a:xfrm>
                  <a:off x="3247" y="286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1" name="Line 5336"/>
                <p:cNvSpPr>
                  <a:spLocks noChangeShapeType="1"/>
                </p:cNvSpPr>
                <p:nvPr/>
              </p:nvSpPr>
              <p:spPr bwMode="auto">
                <a:xfrm flipV="1">
                  <a:off x="3247" y="285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2" name="Line 5337"/>
                <p:cNvSpPr>
                  <a:spLocks noChangeShapeType="1"/>
                </p:cNvSpPr>
                <p:nvPr/>
              </p:nvSpPr>
              <p:spPr bwMode="auto">
                <a:xfrm flipV="1">
                  <a:off x="3250" y="285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3" name="Line 5338"/>
                <p:cNvSpPr>
                  <a:spLocks noChangeShapeType="1"/>
                </p:cNvSpPr>
                <p:nvPr/>
              </p:nvSpPr>
              <p:spPr bwMode="auto">
                <a:xfrm flipV="1">
                  <a:off x="3254" y="285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4" name="Freeform 5339"/>
                <p:cNvSpPr>
                  <a:spLocks/>
                </p:cNvSpPr>
                <p:nvPr/>
              </p:nvSpPr>
              <p:spPr bwMode="auto">
                <a:xfrm>
                  <a:off x="3247" y="2849"/>
                  <a:ext cx="7" cy="4"/>
                </a:xfrm>
                <a:custGeom>
                  <a:avLst/>
                  <a:gdLst>
                    <a:gd name="T0" fmla="*/ 0 w 44"/>
                    <a:gd name="T1" fmla="*/ 25 h 25"/>
                    <a:gd name="T2" fmla="*/ 44 w 44"/>
                    <a:gd name="T3" fmla="*/ 25 h 25"/>
                    <a:gd name="T4" fmla="*/ 44 w 44"/>
                    <a:gd name="T5" fmla="*/ 0 h 25"/>
                  </a:gdLst>
                  <a:ahLst/>
                  <a:cxnLst>
                    <a:cxn ang="0">
                      <a:pos x="T0" y="T1"/>
                    </a:cxn>
                    <a:cxn ang="0">
                      <a:pos x="T2" y="T3"/>
                    </a:cxn>
                    <a:cxn ang="0">
                      <a:pos x="T4" y="T5"/>
                    </a:cxn>
                  </a:cxnLst>
                  <a:rect l="0" t="0" r="r" b="b"/>
                  <a:pathLst>
                    <a:path w="44" h="25">
                      <a:moveTo>
                        <a:pt x="0" y="25"/>
                      </a:moveTo>
                      <a:lnTo>
                        <a:pt x="44" y="25"/>
                      </a:lnTo>
                      <a:lnTo>
                        <a:pt x="4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5" name="Line 5340"/>
                <p:cNvSpPr>
                  <a:spLocks noChangeShapeType="1"/>
                </p:cNvSpPr>
                <p:nvPr/>
              </p:nvSpPr>
              <p:spPr bwMode="auto">
                <a:xfrm>
                  <a:off x="3247" y="284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6" name="Line 5341"/>
                <p:cNvSpPr>
                  <a:spLocks noChangeShapeType="1"/>
                </p:cNvSpPr>
                <p:nvPr/>
              </p:nvSpPr>
              <p:spPr bwMode="auto">
                <a:xfrm flipV="1">
                  <a:off x="3247" y="284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7" name="Line 5342"/>
                <p:cNvSpPr>
                  <a:spLocks noChangeShapeType="1"/>
                </p:cNvSpPr>
                <p:nvPr/>
              </p:nvSpPr>
              <p:spPr bwMode="auto">
                <a:xfrm flipV="1">
                  <a:off x="3250" y="284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8" name="Line 5343"/>
                <p:cNvSpPr>
                  <a:spLocks noChangeShapeType="1"/>
                </p:cNvSpPr>
                <p:nvPr/>
              </p:nvSpPr>
              <p:spPr bwMode="auto">
                <a:xfrm flipV="1">
                  <a:off x="3254" y="284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19" name="Line 5344"/>
                <p:cNvSpPr>
                  <a:spLocks noChangeShapeType="1"/>
                </p:cNvSpPr>
                <p:nvPr/>
              </p:nvSpPr>
              <p:spPr bwMode="auto">
                <a:xfrm>
                  <a:off x="3247" y="2836"/>
                  <a:ext cx="7"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0" name="Line 5345"/>
                <p:cNvSpPr>
                  <a:spLocks noChangeShapeType="1"/>
                </p:cNvSpPr>
                <p:nvPr/>
              </p:nvSpPr>
              <p:spPr bwMode="auto">
                <a:xfrm flipV="1">
                  <a:off x="3247" y="2836"/>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1" name="Line 5346"/>
                <p:cNvSpPr>
                  <a:spLocks noChangeShapeType="1"/>
                </p:cNvSpPr>
                <p:nvPr/>
              </p:nvSpPr>
              <p:spPr bwMode="auto">
                <a:xfrm flipV="1">
                  <a:off x="3254" y="2836"/>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2" name="Freeform 5347"/>
                <p:cNvSpPr>
                  <a:spLocks/>
                </p:cNvSpPr>
                <p:nvPr/>
              </p:nvSpPr>
              <p:spPr bwMode="auto">
                <a:xfrm>
                  <a:off x="3247" y="2822"/>
                  <a:ext cx="7" cy="5"/>
                </a:xfrm>
                <a:custGeom>
                  <a:avLst/>
                  <a:gdLst>
                    <a:gd name="T0" fmla="*/ 7 w 44"/>
                    <a:gd name="T1" fmla="*/ 0 h 29"/>
                    <a:gd name="T2" fmla="*/ 2 w 44"/>
                    <a:gd name="T3" fmla="*/ 5 h 29"/>
                    <a:gd name="T4" fmla="*/ 0 w 44"/>
                    <a:gd name="T5" fmla="*/ 11 h 29"/>
                    <a:gd name="T6" fmla="*/ 0 w 44"/>
                    <a:gd name="T7" fmla="*/ 20 h 29"/>
                    <a:gd name="T8" fmla="*/ 2 w 44"/>
                    <a:gd name="T9" fmla="*/ 25 h 29"/>
                    <a:gd name="T10" fmla="*/ 7 w 44"/>
                    <a:gd name="T11" fmla="*/ 29 h 29"/>
                    <a:gd name="T12" fmla="*/ 11 w 44"/>
                    <a:gd name="T13" fmla="*/ 29 h 29"/>
                    <a:gd name="T14" fmla="*/ 15 w 44"/>
                    <a:gd name="T15" fmla="*/ 27 h 29"/>
                    <a:gd name="T16" fmla="*/ 17 w 44"/>
                    <a:gd name="T17" fmla="*/ 25 h 29"/>
                    <a:gd name="T18" fmla="*/ 19 w 44"/>
                    <a:gd name="T19" fmla="*/ 21 h 29"/>
                    <a:gd name="T20" fmla="*/ 24 w 44"/>
                    <a:gd name="T21" fmla="*/ 9 h 29"/>
                    <a:gd name="T22" fmla="*/ 25 w 44"/>
                    <a:gd name="T23" fmla="*/ 5 h 29"/>
                    <a:gd name="T24" fmla="*/ 27 w 44"/>
                    <a:gd name="T25" fmla="*/ 3 h 29"/>
                    <a:gd name="T26" fmla="*/ 31 w 44"/>
                    <a:gd name="T27" fmla="*/ 0 h 29"/>
                    <a:gd name="T28" fmla="*/ 38 w 44"/>
                    <a:gd name="T29" fmla="*/ 0 h 29"/>
                    <a:gd name="T30" fmla="*/ 42 w 44"/>
                    <a:gd name="T31" fmla="*/ 5 h 29"/>
                    <a:gd name="T32" fmla="*/ 44 w 44"/>
                    <a:gd name="T33" fmla="*/ 11 h 29"/>
                    <a:gd name="T34" fmla="*/ 44 w 44"/>
                    <a:gd name="T35" fmla="*/ 20 h 29"/>
                    <a:gd name="T36" fmla="*/ 42 w 44"/>
                    <a:gd name="T37" fmla="*/ 25 h 29"/>
                    <a:gd name="T38" fmla="*/ 38 w 4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9">
                      <a:moveTo>
                        <a:pt x="7" y="0"/>
                      </a:moveTo>
                      <a:lnTo>
                        <a:pt x="2" y="5"/>
                      </a:lnTo>
                      <a:lnTo>
                        <a:pt x="0" y="11"/>
                      </a:lnTo>
                      <a:lnTo>
                        <a:pt x="0" y="20"/>
                      </a:lnTo>
                      <a:lnTo>
                        <a:pt x="2" y="25"/>
                      </a:lnTo>
                      <a:lnTo>
                        <a:pt x="7" y="29"/>
                      </a:lnTo>
                      <a:lnTo>
                        <a:pt x="11" y="29"/>
                      </a:lnTo>
                      <a:lnTo>
                        <a:pt x="15" y="27"/>
                      </a:lnTo>
                      <a:lnTo>
                        <a:pt x="17" y="25"/>
                      </a:lnTo>
                      <a:lnTo>
                        <a:pt x="19" y="21"/>
                      </a:lnTo>
                      <a:lnTo>
                        <a:pt x="24" y="9"/>
                      </a:lnTo>
                      <a:lnTo>
                        <a:pt x="25" y="5"/>
                      </a:lnTo>
                      <a:lnTo>
                        <a:pt x="27" y="3"/>
                      </a:lnTo>
                      <a:lnTo>
                        <a:pt x="31" y="0"/>
                      </a:lnTo>
                      <a:lnTo>
                        <a:pt x="38" y="0"/>
                      </a:lnTo>
                      <a:lnTo>
                        <a:pt x="42" y="5"/>
                      </a:lnTo>
                      <a:lnTo>
                        <a:pt x="44" y="11"/>
                      </a:lnTo>
                      <a:lnTo>
                        <a:pt x="44" y="20"/>
                      </a:lnTo>
                      <a:lnTo>
                        <a:pt x="42" y="25"/>
                      </a:lnTo>
                      <a:lnTo>
                        <a:pt x="38"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3" name="Line 5348"/>
                <p:cNvSpPr>
                  <a:spLocks noChangeShapeType="1"/>
                </p:cNvSpPr>
                <p:nvPr/>
              </p:nvSpPr>
              <p:spPr bwMode="auto">
                <a:xfrm>
                  <a:off x="3247" y="2818"/>
                  <a:ext cx="7"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4" name="Line 5349"/>
                <p:cNvSpPr>
                  <a:spLocks noChangeShapeType="1"/>
                </p:cNvSpPr>
                <p:nvPr/>
              </p:nvSpPr>
              <p:spPr bwMode="auto">
                <a:xfrm flipV="1">
                  <a:off x="3247" y="2816"/>
                  <a:ext cx="7"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5" name="Line 5350"/>
                <p:cNvSpPr>
                  <a:spLocks noChangeShapeType="1"/>
                </p:cNvSpPr>
                <p:nvPr/>
              </p:nvSpPr>
              <p:spPr bwMode="auto">
                <a:xfrm flipV="1">
                  <a:off x="3252" y="281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6" name="Line 5351"/>
                <p:cNvSpPr>
                  <a:spLocks noChangeShapeType="1"/>
                </p:cNvSpPr>
                <p:nvPr/>
              </p:nvSpPr>
              <p:spPr bwMode="auto">
                <a:xfrm>
                  <a:off x="3247" y="281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7" name="Freeform 5352"/>
                <p:cNvSpPr>
                  <a:spLocks/>
                </p:cNvSpPr>
                <p:nvPr/>
              </p:nvSpPr>
              <p:spPr bwMode="auto">
                <a:xfrm>
                  <a:off x="3247" y="2809"/>
                  <a:ext cx="3" cy="5"/>
                </a:xfrm>
                <a:custGeom>
                  <a:avLst/>
                  <a:gdLst>
                    <a:gd name="T0" fmla="*/ 0 w 22"/>
                    <a:gd name="T1" fmla="*/ 27 h 27"/>
                    <a:gd name="T2" fmla="*/ 0 w 22"/>
                    <a:gd name="T3" fmla="*/ 9 h 27"/>
                    <a:gd name="T4" fmla="*/ 2 w 22"/>
                    <a:gd name="T5" fmla="*/ 3 h 27"/>
                    <a:gd name="T6" fmla="*/ 5 w 22"/>
                    <a:gd name="T7" fmla="*/ 2 h 27"/>
                    <a:gd name="T8" fmla="*/ 9 w 22"/>
                    <a:gd name="T9" fmla="*/ 0 h 27"/>
                    <a:gd name="T10" fmla="*/ 13 w 22"/>
                    <a:gd name="T11" fmla="*/ 0 h 27"/>
                    <a:gd name="T12" fmla="*/ 17 w 22"/>
                    <a:gd name="T13" fmla="*/ 2 h 27"/>
                    <a:gd name="T14" fmla="*/ 19 w 22"/>
                    <a:gd name="T15" fmla="*/ 3 h 27"/>
                    <a:gd name="T16" fmla="*/ 22 w 22"/>
                    <a:gd name="T17" fmla="*/ 9 h 27"/>
                    <a:gd name="T18" fmla="*/ 22 w 22"/>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7">
                      <a:moveTo>
                        <a:pt x="0" y="27"/>
                      </a:moveTo>
                      <a:lnTo>
                        <a:pt x="0" y="9"/>
                      </a:lnTo>
                      <a:lnTo>
                        <a:pt x="2" y="3"/>
                      </a:lnTo>
                      <a:lnTo>
                        <a:pt x="5" y="2"/>
                      </a:lnTo>
                      <a:lnTo>
                        <a:pt x="9" y="0"/>
                      </a:lnTo>
                      <a:lnTo>
                        <a:pt x="13" y="0"/>
                      </a:lnTo>
                      <a:lnTo>
                        <a:pt x="17" y="2"/>
                      </a:lnTo>
                      <a:lnTo>
                        <a:pt x="19" y="3"/>
                      </a:lnTo>
                      <a:lnTo>
                        <a:pt x="22" y="9"/>
                      </a:lnTo>
                      <a:lnTo>
                        <a:pt x="22"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8" name="Line 5353"/>
                <p:cNvSpPr>
                  <a:spLocks noChangeShapeType="1"/>
                </p:cNvSpPr>
                <p:nvPr/>
              </p:nvSpPr>
              <p:spPr bwMode="auto">
                <a:xfrm flipV="1">
                  <a:off x="3250" y="2809"/>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9" name="Freeform 5354"/>
                <p:cNvSpPr>
                  <a:spLocks/>
                </p:cNvSpPr>
                <p:nvPr/>
              </p:nvSpPr>
              <p:spPr bwMode="auto">
                <a:xfrm>
                  <a:off x="3247" y="2802"/>
                  <a:ext cx="7" cy="5"/>
                </a:xfrm>
                <a:custGeom>
                  <a:avLst/>
                  <a:gdLst>
                    <a:gd name="T0" fmla="*/ 7 w 44"/>
                    <a:gd name="T1" fmla="*/ 0 h 29"/>
                    <a:gd name="T2" fmla="*/ 2 w 44"/>
                    <a:gd name="T3" fmla="*/ 4 h 29"/>
                    <a:gd name="T4" fmla="*/ 0 w 44"/>
                    <a:gd name="T5" fmla="*/ 11 h 29"/>
                    <a:gd name="T6" fmla="*/ 0 w 44"/>
                    <a:gd name="T7" fmla="*/ 19 h 29"/>
                    <a:gd name="T8" fmla="*/ 2 w 44"/>
                    <a:gd name="T9" fmla="*/ 25 h 29"/>
                    <a:gd name="T10" fmla="*/ 7 w 44"/>
                    <a:gd name="T11" fmla="*/ 29 h 29"/>
                    <a:gd name="T12" fmla="*/ 11 w 44"/>
                    <a:gd name="T13" fmla="*/ 29 h 29"/>
                    <a:gd name="T14" fmla="*/ 15 w 44"/>
                    <a:gd name="T15" fmla="*/ 27 h 29"/>
                    <a:gd name="T16" fmla="*/ 17 w 44"/>
                    <a:gd name="T17" fmla="*/ 25 h 29"/>
                    <a:gd name="T18" fmla="*/ 19 w 44"/>
                    <a:gd name="T19" fmla="*/ 20 h 29"/>
                    <a:gd name="T20" fmla="*/ 24 w 44"/>
                    <a:gd name="T21" fmla="*/ 9 h 29"/>
                    <a:gd name="T22" fmla="*/ 25 w 44"/>
                    <a:gd name="T23" fmla="*/ 4 h 29"/>
                    <a:gd name="T24" fmla="*/ 27 w 44"/>
                    <a:gd name="T25" fmla="*/ 2 h 29"/>
                    <a:gd name="T26" fmla="*/ 31 w 44"/>
                    <a:gd name="T27" fmla="*/ 0 h 29"/>
                    <a:gd name="T28" fmla="*/ 38 w 44"/>
                    <a:gd name="T29" fmla="*/ 0 h 29"/>
                    <a:gd name="T30" fmla="*/ 42 w 44"/>
                    <a:gd name="T31" fmla="*/ 4 h 29"/>
                    <a:gd name="T32" fmla="*/ 44 w 44"/>
                    <a:gd name="T33" fmla="*/ 11 h 29"/>
                    <a:gd name="T34" fmla="*/ 44 w 44"/>
                    <a:gd name="T35" fmla="*/ 19 h 29"/>
                    <a:gd name="T36" fmla="*/ 42 w 44"/>
                    <a:gd name="T37" fmla="*/ 25 h 29"/>
                    <a:gd name="T38" fmla="*/ 38 w 4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9">
                      <a:moveTo>
                        <a:pt x="7" y="0"/>
                      </a:moveTo>
                      <a:lnTo>
                        <a:pt x="2" y="4"/>
                      </a:lnTo>
                      <a:lnTo>
                        <a:pt x="0" y="11"/>
                      </a:lnTo>
                      <a:lnTo>
                        <a:pt x="0" y="19"/>
                      </a:lnTo>
                      <a:lnTo>
                        <a:pt x="2" y="25"/>
                      </a:lnTo>
                      <a:lnTo>
                        <a:pt x="7" y="29"/>
                      </a:lnTo>
                      <a:lnTo>
                        <a:pt x="11" y="29"/>
                      </a:lnTo>
                      <a:lnTo>
                        <a:pt x="15" y="27"/>
                      </a:lnTo>
                      <a:lnTo>
                        <a:pt x="17" y="25"/>
                      </a:lnTo>
                      <a:lnTo>
                        <a:pt x="19" y="20"/>
                      </a:lnTo>
                      <a:lnTo>
                        <a:pt x="24" y="9"/>
                      </a:lnTo>
                      <a:lnTo>
                        <a:pt x="25" y="4"/>
                      </a:lnTo>
                      <a:lnTo>
                        <a:pt x="27" y="2"/>
                      </a:lnTo>
                      <a:lnTo>
                        <a:pt x="31" y="0"/>
                      </a:lnTo>
                      <a:lnTo>
                        <a:pt x="38" y="0"/>
                      </a:lnTo>
                      <a:lnTo>
                        <a:pt x="42" y="4"/>
                      </a:lnTo>
                      <a:lnTo>
                        <a:pt x="44" y="11"/>
                      </a:lnTo>
                      <a:lnTo>
                        <a:pt x="44" y="19"/>
                      </a:lnTo>
                      <a:lnTo>
                        <a:pt x="42" y="25"/>
                      </a:lnTo>
                      <a:lnTo>
                        <a:pt x="38"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0" name="Line 5355"/>
                <p:cNvSpPr>
                  <a:spLocks noChangeShapeType="1"/>
                </p:cNvSpPr>
                <p:nvPr/>
              </p:nvSpPr>
              <p:spPr bwMode="auto">
                <a:xfrm>
                  <a:off x="3247" y="280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1" name="Line 5356"/>
                <p:cNvSpPr>
                  <a:spLocks noChangeShapeType="1"/>
                </p:cNvSpPr>
                <p:nvPr/>
              </p:nvSpPr>
              <p:spPr bwMode="auto">
                <a:xfrm flipV="1">
                  <a:off x="3247" y="2796"/>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2" name="Line 5357"/>
                <p:cNvSpPr>
                  <a:spLocks noChangeShapeType="1"/>
                </p:cNvSpPr>
                <p:nvPr/>
              </p:nvSpPr>
              <p:spPr bwMode="auto">
                <a:xfrm flipV="1">
                  <a:off x="3250" y="279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3" name="Line 5358"/>
                <p:cNvSpPr>
                  <a:spLocks noChangeShapeType="1"/>
                </p:cNvSpPr>
                <p:nvPr/>
              </p:nvSpPr>
              <p:spPr bwMode="auto">
                <a:xfrm>
                  <a:off x="3247" y="279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4" name="Line 5359"/>
                <p:cNvSpPr>
                  <a:spLocks noChangeShapeType="1"/>
                </p:cNvSpPr>
                <p:nvPr/>
              </p:nvSpPr>
              <p:spPr bwMode="auto">
                <a:xfrm>
                  <a:off x="3247" y="279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5" name="Line 5360"/>
                <p:cNvSpPr>
                  <a:spLocks noChangeShapeType="1"/>
                </p:cNvSpPr>
                <p:nvPr/>
              </p:nvSpPr>
              <p:spPr bwMode="auto">
                <a:xfrm flipV="1">
                  <a:off x="3247" y="278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6" name="Line 5361"/>
                <p:cNvSpPr>
                  <a:spLocks noChangeShapeType="1"/>
                </p:cNvSpPr>
                <p:nvPr/>
              </p:nvSpPr>
              <p:spPr bwMode="auto">
                <a:xfrm flipV="1">
                  <a:off x="3250" y="2788"/>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7" name="Line 5362"/>
                <p:cNvSpPr>
                  <a:spLocks noChangeShapeType="1"/>
                </p:cNvSpPr>
                <p:nvPr/>
              </p:nvSpPr>
              <p:spPr bwMode="auto">
                <a:xfrm flipV="1">
                  <a:off x="3254" y="278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8" name="Freeform 5363"/>
                <p:cNvSpPr>
                  <a:spLocks/>
                </p:cNvSpPr>
                <p:nvPr/>
              </p:nvSpPr>
              <p:spPr bwMode="auto">
                <a:xfrm>
                  <a:off x="3247" y="2781"/>
                  <a:ext cx="7" cy="4"/>
                </a:xfrm>
                <a:custGeom>
                  <a:avLst/>
                  <a:gdLst>
                    <a:gd name="T0" fmla="*/ 0 w 43"/>
                    <a:gd name="T1" fmla="*/ 25 h 25"/>
                    <a:gd name="T2" fmla="*/ 43 w 43"/>
                    <a:gd name="T3" fmla="*/ 25 h 25"/>
                    <a:gd name="T4" fmla="*/ 43 w 43"/>
                    <a:gd name="T5" fmla="*/ 0 h 25"/>
                  </a:gdLst>
                  <a:ahLst/>
                  <a:cxnLst>
                    <a:cxn ang="0">
                      <a:pos x="T0" y="T1"/>
                    </a:cxn>
                    <a:cxn ang="0">
                      <a:pos x="T2" y="T3"/>
                    </a:cxn>
                    <a:cxn ang="0">
                      <a:pos x="T4" y="T5"/>
                    </a:cxn>
                  </a:cxnLst>
                  <a:rect l="0" t="0" r="r" b="b"/>
                  <a:pathLst>
                    <a:path w="43" h="25">
                      <a:moveTo>
                        <a:pt x="0" y="25"/>
                      </a:moveTo>
                      <a:lnTo>
                        <a:pt x="43" y="25"/>
                      </a:lnTo>
                      <a:lnTo>
                        <a:pt x="4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39" name="Line 5364"/>
                <p:cNvSpPr>
                  <a:spLocks noChangeShapeType="1"/>
                </p:cNvSpPr>
                <p:nvPr/>
              </p:nvSpPr>
              <p:spPr bwMode="auto">
                <a:xfrm>
                  <a:off x="3247" y="277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0" name="Freeform 5365"/>
                <p:cNvSpPr>
                  <a:spLocks/>
                </p:cNvSpPr>
                <p:nvPr/>
              </p:nvSpPr>
              <p:spPr bwMode="auto">
                <a:xfrm>
                  <a:off x="3247" y="2774"/>
                  <a:ext cx="7" cy="5"/>
                </a:xfrm>
                <a:custGeom>
                  <a:avLst/>
                  <a:gdLst>
                    <a:gd name="T0" fmla="*/ 0 w 43"/>
                    <a:gd name="T1" fmla="*/ 28 h 28"/>
                    <a:gd name="T2" fmla="*/ 0 w 43"/>
                    <a:gd name="T3" fmla="*/ 15 h 28"/>
                    <a:gd name="T4" fmla="*/ 1 w 43"/>
                    <a:gd name="T5" fmla="*/ 8 h 28"/>
                    <a:gd name="T6" fmla="*/ 6 w 43"/>
                    <a:gd name="T7" fmla="*/ 4 h 28"/>
                    <a:gd name="T8" fmla="*/ 10 w 43"/>
                    <a:gd name="T9" fmla="*/ 2 h 28"/>
                    <a:gd name="T10" fmla="*/ 16 w 43"/>
                    <a:gd name="T11" fmla="*/ 0 h 28"/>
                    <a:gd name="T12" fmla="*/ 26 w 43"/>
                    <a:gd name="T13" fmla="*/ 0 h 28"/>
                    <a:gd name="T14" fmla="*/ 32 w 43"/>
                    <a:gd name="T15" fmla="*/ 2 h 28"/>
                    <a:gd name="T16" fmla="*/ 37 w 43"/>
                    <a:gd name="T17" fmla="*/ 4 h 28"/>
                    <a:gd name="T18" fmla="*/ 41 w 43"/>
                    <a:gd name="T19" fmla="*/ 8 h 28"/>
                    <a:gd name="T20" fmla="*/ 43 w 43"/>
                    <a:gd name="T21" fmla="*/ 15 h 28"/>
                    <a:gd name="T22" fmla="*/ 43 w 43"/>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28">
                      <a:moveTo>
                        <a:pt x="0" y="28"/>
                      </a:moveTo>
                      <a:lnTo>
                        <a:pt x="0" y="15"/>
                      </a:lnTo>
                      <a:lnTo>
                        <a:pt x="1" y="8"/>
                      </a:lnTo>
                      <a:lnTo>
                        <a:pt x="6" y="4"/>
                      </a:lnTo>
                      <a:lnTo>
                        <a:pt x="10" y="2"/>
                      </a:lnTo>
                      <a:lnTo>
                        <a:pt x="16" y="0"/>
                      </a:lnTo>
                      <a:lnTo>
                        <a:pt x="26" y="0"/>
                      </a:lnTo>
                      <a:lnTo>
                        <a:pt x="32" y="2"/>
                      </a:lnTo>
                      <a:lnTo>
                        <a:pt x="37" y="4"/>
                      </a:lnTo>
                      <a:lnTo>
                        <a:pt x="41" y="8"/>
                      </a:lnTo>
                      <a:lnTo>
                        <a:pt x="43" y="15"/>
                      </a:lnTo>
                      <a:lnTo>
                        <a:pt x="43"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1" name="Freeform 5366"/>
                <p:cNvSpPr>
                  <a:spLocks/>
                </p:cNvSpPr>
                <p:nvPr/>
              </p:nvSpPr>
              <p:spPr bwMode="auto">
                <a:xfrm>
                  <a:off x="3353" y="2629"/>
                  <a:ext cx="20" cy="19"/>
                </a:xfrm>
                <a:custGeom>
                  <a:avLst/>
                  <a:gdLst>
                    <a:gd name="T0" fmla="*/ 124 w 124"/>
                    <a:gd name="T1" fmla="*/ 0 h 111"/>
                    <a:gd name="T2" fmla="*/ 109 w 124"/>
                    <a:gd name="T3" fmla="*/ 0 h 111"/>
                    <a:gd name="T4" fmla="*/ 93 w 124"/>
                    <a:gd name="T5" fmla="*/ 2 h 111"/>
                    <a:gd name="T6" fmla="*/ 78 w 124"/>
                    <a:gd name="T7" fmla="*/ 6 h 111"/>
                    <a:gd name="T8" fmla="*/ 64 w 124"/>
                    <a:gd name="T9" fmla="*/ 12 h 111"/>
                    <a:gd name="T10" fmla="*/ 50 w 124"/>
                    <a:gd name="T11" fmla="*/ 20 h 111"/>
                    <a:gd name="T12" fmla="*/ 39 w 124"/>
                    <a:gd name="T13" fmla="*/ 30 h 111"/>
                    <a:gd name="T14" fmla="*/ 28 w 124"/>
                    <a:gd name="T15" fmla="*/ 41 h 111"/>
                    <a:gd name="T16" fmla="*/ 18 w 124"/>
                    <a:gd name="T17" fmla="*/ 53 h 111"/>
                    <a:gd name="T18" fmla="*/ 11 w 124"/>
                    <a:gd name="T19" fmla="*/ 66 h 111"/>
                    <a:gd name="T20" fmla="*/ 6 w 124"/>
                    <a:gd name="T21" fmla="*/ 81 h 111"/>
                    <a:gd name="T22" fmla="*/ 2 w 124"/>
                    <a:gd name="T23" fmla="*/ 96 h 111"/>
                    <a:gd name="T24" fmla="*/ 0 w 124"/>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11">
                      <a:moveTo>
                        <a:pt x="124" y="0"/>
                      </a:moveTo>
                      <a:lnTo>
                        <a:pt x="109" y="0"/>
                      </a:lnTo>
                      <a:lnTo>
                        <a:pt x="93" y="2"/>
                      </a:lnTo>
                      <a:lnTo>
                        <a:pt x="78" y="6"/>
                      </a:lnTo>
                      <a:lnTo>
                        <a:pt x="64" y="12"/>
                      </a:lnTo>
                      <a:lnTo>
                        <a:pt x="50" y="20"/>
                      </a:lnTo>
                      <a:lnTo>
                        <a:pt x="39" y="30"/>
                      </a:lnTo>
                      <a:lnTo>
                        <a:pt x="28" y="41"/>
                      </a:lnTo>
                      <a:lnTo>
                        <a:pt x="18" y="53"/>
                      </a:lnTo>
                      <a:lnTo>
                        <a:pt x="11" y="66"/>
                      </a:lnTo>
                      <a:lnTo>
                        <a:pt x="6" y="81"/>
                      </a:lnTo>
                      <a:lnTo>
                        <a:pt x="2" y="96"/>
                      </a:lnTo>
                      <a:lnTo>
                        <a:pt x="0" y="1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2" name="Line 5367"/>
                <p:cNvSpPr>
                  <a:spLocks noChangeShapeType="1"/>
                </p:cNvSpPr>
                <p:nvPr/>
              </p:nvSpPr>
              <p:spPr bwMode="auto">
                <a:xfrm flipV="1">
                  <a:off x="3339" y="2604"/>
                  <a:ext cx="48"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3" name="Line 5368"/>
                <p:cNvSpPr>
                  <a:spLocks noChangeShapeType="1"/>
                </p:cNvSpPr>
                <p:nvPr/>
              </p:nvSpPr>
              <p:spPr bwMode="auto">
                <a:xfrm>
                  <a:off x="3353" y="270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4" name="Line 5369"/>
                <p:cNvSpPr>
                  <a:spLocks noChangeShapeType="1"/>
                </p:cNvSpPr>
                <p:nvPr/>
              </p:nvSpPr>
              <p:spPr bwMode="auto">
                <a:xfrm>
                  <a:off x="3353" y="2802"/>
                  <a:ext cx="1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5" name="Line 5370"/>
                <p:cNvSpPr>
                  <a:spLocks noChangeShapeType="1"/>
                </p:cNvSpPr>
                <p:nvPr/>
              </p:nvSpPr>
              <p:spPr bwMode="auto">
                <a:xfrm>
                  <a:off x="3353" y="2786"/>
                  <a:ext cx="1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6" name="Line 5371"/>
                <p:cNvSpPr>
                  <a:spLocks noChangeShapeType="1"/>
                </p:cNvSpPr>
                <p:nvPr/>
              </p:nvSpPr>
              <p:spPr bwMode="auto">
                <a:xfrm>
                  <a:off x="3353" y="2715"/>
                  <a:ext cx="10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7" name="Line 5372"/>
                <p:cNvSpPr>
                  <a:spLocks noChangeShapeType="1"/>
                </p:cNvSpPr>
                <p:nvPr/>
              </p:nvSpPr>
              <p:spPr bwMode="auto">
                <a:xfrm>
                  <a:off x="3260" y="3084"/>
                  <a:ext cx="16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8" name="Line 5373"/>
                <p:cNvSpPr>
                  <a:spLocks noChangeShapeType="1"/>
                </p:cNvSpPr>
                <p:nvPr/>
              </p:nvSpPr>
              <p:spPr bwMode="auto">
                <a:xfrm>
                  <a:off x="3260" y="3062"/>
                  <a:ext cx="16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9" name="Line 5374"/>
                <p:cNvSpPr>
                  <a:spLocks noChangeShapeType="1"/>
                </p:cNvSpPr>
                <p:nvPr/>
              </p:nvSpPr>
              <p:spPr bwMode="auto">
                <a:xfrm>
                  <a:off x="3260" y="2802"/>
                  <a:ext cx="10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0" name="Line 5375"/>
                <p:cNvSpPr>
                  <a:spLocks noChangeShapeType="1"/>
                </p:cNvSpPr>
                <p:nvPr/>
              </p:nvSpPr>
              <p:spPr bwMode="auto">
                <a:xfrm flipV="1">
                  <a:off x="3242" y="2908"/>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1" name="Line 5376"/>
                <p:cNvSpPr>
                  <a:spLocks noChangeShapeType="1"/>
                </p:cNvSpPr>
                <p:nvPr/>
              </p:nvSpPr>
              <p:spPr bwMode="auto">
                <a:xfrm flipV="1">
                  <a:off x="3228"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2" name="Line 5377"/>
                <p:cNvSpPr>
                  <a:spLocks noChangeShapeType="1"/>
                </p:cNvSpPr>
                <p:nvPr/>
              </p:nvSpPr>
              <p:spPr bwMode="auto">
                <a:xfrm flipH="1">
                  <a:off x="3071"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3" name="Line 5378"/>
                <p:cNvSpPr>
                  <a:spLocks noChangeShapeType="1"/>
                </p:cNvSpPr>
                <p:nvPr/>
              </p:nvSpPr>
              <p:spPr bwMode="auto">
                <a:xfrm flipV="1">
                  <a:off x="3057"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4" name="Line 5379"/>
                <p:cNvSpPr>
                  <a:spLocks noChangeShapeType="1"/>
                </p:cNvSpPr>
                <p:nvPr/>
              </p:nvSpPr>
              <p:spPr bwMode="auto">
                <a:xfrm>
                  <a:off x="2985"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5" name="Line 5380"/>
                <p:cNvSpPr>
                  <a:spLocks noChangeShapeType="1"/>
                </p:cNvSpPr>
                <p:nvPr/>
              </p:nvSpPr>
              <p:spPr bwMode="auto">
                <a:xfrm flipV="1">
                  <a:off x="2971" y="2908"/>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6" name="Line 5381"/>
                <p:cNvSpPr>
                  <a:spLocks noChangeShapeType="1"/>
                </p:cNvSpPr>
                <p:nvPr/>
              </p:nvSpPr>
              <p:spPr bwMode="auto">
                <a:xfrm>
                  <a:off x="2978" y="2908"/>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7" name="Line 5382"/>
                <p:cNvSpPr>
                  <a:spLocks noChangeShapeType="1"/>
                </p:cNvSpPr>
                <p:nvPr/>
              </p:nvSpPr>
              <p:spPr bwMode="auto">
                <a:xfrm flipV="1">
                  <a:off x="2964"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8" name="Line 5383"/>
                <p:cNvSpPr>
                  <a:spLocks noChangeShapeType="1"/>
                </p:cNvSpPr>
                <p:nvPr/>
              </p:nvSpPr>
              <p:spPr bwMode="auto">
                <a:xfrm flipH="1">
                  <a:off x="3260" y="2802"/>
                  <a:ext cx="0" cy="26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59" name="Line 5384"/>
                <p:cNvSpPr>
                  <a:spLocks noChangeShapeType="1"/>
                </p:cNvSpPr>
                <p:nvPr/>
              </p:nvSpPr>
              <p:spPr bwMode="auto">
                <a:xfrm>
                  <a:off x="2985" y="297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0" name="Line 5385"/>
                <p:cNvSpPr>
                  <a:spLocks noChangeShapeType="1"/>
                </p:cNvSpPr>
                <p:nvPr/>
              </p:nvSpPr>
              <p:spPr bwMode="auto">
                <a:xfrm>
                  <a:off x="2985" y="306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1" name="Line 5386"/>
                <p:cNvSpPr>
                  <a:spLocks noChangeShapeType="1"/>
                </p:cNvSpPr>
                <p:nvPr/>
              </p:nvSpPr>
              <p:spPr bwMode="auto">
                <a:xfrm flipH="1">
                  <a:off x="2985" y="29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2" name="Line 5387"/>
                <p:cNvSpPr>
                  <a:spLocks noChangeShapeType="1"/>
                </p:cNvSpPr>
                <p:nvPr/>
              </p:nvSpPr>
              <p:spPr bwMode="auto">
                <a:xfrm>
                  <a:off x="2989" y="306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3" name="Line 5388"/>
                <p:cNvSpPr>
                  <a:spLocks noChangeShapeType="1"/>
                </p:cNvSpPr>
                <p:nvPr/>
              </p:nvSpPr>
              <p:spPr bwMode="auto">
                <a:xfrm flipH="1">
                  <a:off x="2989" y="3076"/>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4" name="Line 5389"/>
                <p:cNvSpPr>
                  <a:spLocks noChangeShapeType="1"/>
                </p:cNvSpPr>
                <p:nvPr/>
              </p:nvSpPr>
              <p:spPr bwMode="auto">
                <a:xfrm flipH="1">
                  <a:off x="2985" y="30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5" name="Line 5390"/>
                <p:cNvSpPr>
                  <a:spLocks noChangeShapeType="1"/>
                </p:cNvSpPr>
                <p:nvPr/>
              </p:nvSpPr>
              <p:spPr bwMode="auto">
                <a:xfrm>
                  <a:off x="2985"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6" name="Line 5391"/>
                <p:cNvSpPr>
                  <a:spLocks noChangeShapeType="1"/>
                </p:cNvSpPr>
                <p:nvPr/>
              </p:nvSpPr>
              <p:spPr bwMode="auto">
                <a:xfrm flipV="1">
                  <a:off x="2971" y="299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7" name="Line 5392"/>
                <p:cNvSpPr>
                  <a:spLocks noChangeShapeType="1"/>
                </p:cNvSpPr>
                <p:nvPr/>
              </p:nvSpPr>
              <p:spPr bwMode="auto">
                <a:xfrm>
                  <a:off x="2978" y="299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8" name="Line 5393"/>
                <p:cNvSpPr>
                  <a:spLocks noChangeShapeType="1"/>
                </p:cNvSpPr>
                <p:nvPr/>
              </p:nvSpPr>
              <p:spPr bwMode="auto">
                <a:xfrm flipV="1">
                  <a:off x="2964"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9" name="Freeform 5394"/>
                <p:cNvSpPr>
                  <a:spLocks/>
                </p:cNvSpPr>
                <p:nvPr/>
              </p:nvSpPr>
              <p:spPr bwMode="auto">
                <a:xfrm>
                  <a:off x="2985" y="3068"/>
                  <a:ext cx="4" cy="7"/>
                </a:xfrm>
                <a:custGeom>
                  <a:avLst/>
                  <a:gdLst>
                    <a:gd name="T0" fmla="*/ 21 w 21"/>
                    <a:gd name="T1" fmla="*/ 0 h 43"/>
                    <a:gd name="T2" fmla="*/ 15 w 21"/>
                    <a:gd name="T3" fmla="*/ 1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5 h 43"/>
                    <a:gd name="T16" fmla="*/ 8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1"/>
                      </a:lnTo>
                      <a:lnTo>
                        <a:pt x="8" y="5"/>
                      </a:lnTo>
                      <a:lnTo>
                        <a:pt x="4" y="9"/>
                      </a:lnTo>
                      <a:lnTo>
                        <a:pt x="1" y="15"/>
                      </a:lnTo>
                      <a:lnTo>
                        <a:pt x="0" y="22"/>
                      </a:lnTo>
                      <a:lnTo>
                        <a:pt x="1" y="28"/>
                      </a:lnTo>
                      <a:lnTo>
                        <a:pt x="4" y="35"/>
                      </a:lnTo>
                      <a:lnTo>
                        <a:pt x="8"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0" name="Freeform 5395"/>
                <p:cNvSpPr>
                  <a:spLocks/>
                </p:cNvSpPr>
                <p:nvPr/>
              </p:nvSpPr>
              <p:spPr bwMode="auto">
                <a:xfrm>
                  <a:off x="2971" y="3068"/>
                  <a:ext cx="7" cy="7"/>
                </a:xfrm>
                <a:custGeom>
                  <a:avLst/>
                  <a:gdLst>
                    <a:gd name="T0" fmla="*/ 42 w 42"/>
                    <a:gd name="T1" fmla="*/ 22 h 43"/>
                    <a:gd name="T2" fmla="*/ 41 w 42"/>
                    <a:gd name="T3" fmla="*/ 15 h 43"/>
                    <a:gd name="T4" fmla="*/ 38 w 42"/>
                    <a:gd name="T5" fmla="*/ 9 h 43"/>
                    <a:gd name="T6" fmla="*/ 34 w 42"/>
                    <a:gd name="T7" fmla="*/ 5 h 43"/>
                    <a:gd name="T8" fmla="*/ 27 w 42"/>
                    <a:gd name="T9" fmla="*/ 1 h 43"/>
                    <a:gd name="T10" fmla="*/ 21 w 42"/>
                    <a:gd name="T11" fmla="*/ 0 h 43"/>
                    <a:gd name="T12" fmla="*/ 14 w 42"/>
                    <a:gd name="T13" fmla="*/ 1 h 43"/>
                    <a:gd name="T14" fmla="*/ 8 w 42"/>
                    <a:gd name="T15" fmla="*/ 5 h 43"/>
                    <a:gd name="T16" fmla="*/ 4 w 42"/>
                    <a:gd name="T17" fmla="*/ 9 h 43"/>
                    <a:gd name="T18" fmla="*/ 1 w 42"/>
                    <a:gd name="T19" fmla="*/ 15 h 43"/>
                    <a:gd name="T20" fmla="*/ 0 w 42"/>
                    <a:gd name="T21" fmla="*/ 22 h 43"/>
                    <a:gd name="T22" fmla="*/ 1 w 42"/>
                    <a:gd name="T23" fmla="*/ 28 h 43"/>
                    <a:gd name="T24" fmla="*/ 4 w 42"/>
                    <a:gd name="T25" fmla="*/ 35 h 43"/>
                    <a:gd name="T26" fmla="*/ 8 w 42"/>
                    <a:gd name="T27" fmla="*/ 39 h 43"/>
                    <a:gd name="T28" fmla="*/ 14 w 42"/>
                    <a:gd name="T29" fmla="*/ 42 h 43"/>
                    <a:gd name="T30" fmla="*/ 21 w 42"/>
                    <a:gd name="T31" fmla="*/ 43 h 43"/>
                    <a:gd name="T32" fmla="*/ 27 w 42"/>
                    <a:gd name="T33" fmla="*/ 42 h 43"/>
                    <a:gd name="T34" fmla="*/ 34 w 42"/>
                    <a:gd name="T35" fmla="*/ 39 h 43"/>
                    <a:gd name="T36" fmla="*/ 38 w 42"/>
                    <a:gd name="T37" fmla="*/ 35 h 43"/>
                    <a:gd name="T38" fmla="*/ 41 w 42"/>
                    <a:gd name="T39" fmla="*/ 28 h 43"/>
                    <a:gd name="T40" fmla="*/ 42 w 42"/>
                    <a:gd name="T41"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3">
                      <a:moveTo>
                        <a:pt x="42" y="22"/>
                      </a:moveTo>
                      <a:lnTo>
                        <a:pt x="41" y="15"/>
                      </a:lnTo>
                      <a:lnTo>
                        <a:pt x="38" y="9"/>
                      </a:lnTo>
                      <a:lnTo>
                        <a:pt x="34" y="5"/>
                      </a:lnTo>
                      <a:lnTo>
                        <a:pt x="27" y="1"/>
                      </a:lnTo>
                      <a:lnTo>
                        <a:pt x="21" y="0"/>
                      </a:lnTo>
                      <a:lnTo>
                        <a:pt x="14" y="1"/>
                      </a:lnTo>
                      <a:lnTo>
                        <a:pt x="8" y="5"/>
                      </a:lnTo>
                      <a:lnTo>
                        <a:pt x="4" y="9"/>
                      </a:lnTo>
                      <a:lnTo>
                        <a:pt x="1" y="15"/>
                      </a:lnTo>
                      <a:lnTo>
                        <a:pt x="0" y="22"/>
                      </a:lnTo>
                      <a:lnTo>
                        <a:pt x="1" y="28"/>
                      </a:lnTo>
                      <a:lnTo>
                        <a:pt x="4" y="35"/>
                      </a:lnTo>
                      <a:lnTo>
                        <a:pt x="8" y="39"/>
                      </a:lnTo>
                      <a:lnTo>
                        <a:pt x="14" y="42"/>
                      </a:lnTo>
                      <a:lnTo>
                        <a:pt x="21" y="43"/>
                      </a:lnTo>
                      <a:lnTo>
                        <a:pt x="27" y="42"/>
                      </a:lnTo>
                      <a:lnTo>
                        <a:pt x="34" y="39"/>
                      </a:lnTo>
                      <a:lnTo>
                        <a:pt x="38" y="35"/>
                      </a:lnTo>
                      <a:lnTo>
                        <a:pt x="41" y="28"/>
                      </a:lnTo>
                      <a:lnTo>
                        <a:pt x="42" y="2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1" name="Freeform 5396"/>
                <p:cNvSpPr>
                  <a:spLocks/>
                </p:cNvSpPr>
                <p:nvPr/>
              </p:nvSpPr>
              <p:spPr bwMode="auto">
                <a:xfrm>
                  <a:off x="2960" y="3068"/>
                  <a:ext cx="4" cy="7"/>
                </a:xfrm>
                <a:custGeom>
                  <a:avLst/>
                  <a:gdLst>
                    <a:gd name="T0" fmla="*/ 0 w 21"/>
                    <a:gd name="T1" fmla="*/ 43 h 43"/>
                    <a:gd name="T2" fmla="*/ 6 w 21"/>
                    <a:gd name="T3" fmla="*/ 42 h 43"/>
                    <a:gd name="T4" fmla="*/ 12 w 21"/>
                    <a:gd name="T5" fmla="*/ 39 h 43"/>
                    <a:gd name="T6" fmla="*/ 17 w 21"/>
                    <a:gd name="T7" fmla="*/ 35 h 43"/>
                    <a:gd name="T8" fmla="*/ 20 w 21"/>
                    <a:gd name="T9" fmla="*/ 28 h 43"/>
                    <a:gd name="T10" fmla="*/ 21 w 21"/>
                    <a:gd name="T11" fmla="*/ 22 h 43"/>
                    <a:gd name="T12" fmla="*/ 20 w 21"/>
                    <a:gd name="T13" fmla="*/ 15 h 43"/>
                    <a:gd name="T14" fmla="*/ 17 w 21"/>
                    <a:gd name="T15" fmla="*/ 9 h 43"/>
                    <a:gd name="T16" fmla="*/ 12 w 21"/>
                    <a:gd name="T17" fmla="*/ 5 h 43"/>
                    <a:gd name="T18" fmla="*/ 6 w 21"/>
                    <a:gd name="T19" fmla="*/ 1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2" y="39"/>
                      </a:lnTo>
                      <a:lnTo>
                        <a:pt x="17" y="35"/>
                      </a:lnTo>
                      <a:lnTo>
                        <a:pt x="20" y="28"/>
                      </a:lnTo>
                      <a:lnTo>
                        <a:pt x="21" y="22"/>
                      </a:lnTo>
                      <a:lnTo>
                        <a:pt x="20" y="15"/>
                      </a:lnTo>
                      <a:lnTo>
                        <a:pt x="17" y="9"/>
                      </a:lnTo>
                      <a:lnTo>
                        <a:pt x="12" y="5"/>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2" name="Freeform 5397"/>
                <p:cNvSpPr>
                  <a:spLocks/>
                </p:cNvSpPr>
                <p:nvPr/>
              </p:nvSpPr>
              <p:spPr bwMode="auto">
                <a:xfrm>
                  <a:off x="2971" y="3083"/>
                  <a:ext cx="7" cy="3"/>
                </a:xfrm>
                <a:custGeom>
                  <a:avLst/>
                  <a:gdLst>
                    <a:gd name="T0" fmla="*/ 42 w 42"/>
                    <a:gd name="T1" fmla="*/ 21 h 21"/>
                    <a:gd name="T2" fmla="*/ 41 w 42"/>
                    <a:gd name="T3" fmla="*/ 15 h 21"/>
                    <a:gd name="T4" fmla="*/ 38 w 42"/>
                    <a:gd name="T5" fmla="*/ 8 h 21"/>
                    <a:gd name="T6" fmla="*/ 34 w 42"/>
                    <a:gd name="T7" fmla="*/ 4 h 21"/>
                    <a:gd name="T8" fmla="*/ 27 w 42"/>
                    <a:gd name="T9" fmla="*/ 1 h 21"/>
                    <a:gd name="T10" fmla="*/ 21 w 42"/>
                    <a:gd name="T11" fmla="*/ 0 h 21"/>
                    <a:gd name="T12" fmla="*/ 14 w 42"/>
                    <a:gd name="T13" fmla="*/ 1 h 21"/>
                    <a:gd name="T14" fmla="*/ 8 w 42"/>
                    <a:gd name="T15" fmla="*/ 4 h 21"/>
                    <a:gd name="T16" fmla="*/ 4 w 42"/>
                    <a:gd name="T17" fmla="*/ 8 h 21"/>
                    <a:gd name="T18" fmla="*/ 1 w 42"/>
                    <a:gd name="T19" fmla="*/ 15 h 21"/>
                    <a:gd name="T20" fmla="*/ 0 w 4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21"/>
                      </a:moveTo>
                      <a:lnTo>
                        <a:pt x="41" y="15"/>
                      </a:lnTo>
                      <a:lnTo>
                        <a:pt x="38" y="8"/>
                      </a:lnTo>
                      <a:lnTo>
                        <a:pt x="34" y="4"/>
                      </a:lnTo>
                      <a:lnTo>
                        <a:pt x="27" y="1"/>
                      </a:lnTo>
                      <a:lnTo>
                        <a:pt x="21" y="0"/>
                      </a:lnTo>
                      <a:lnTo>
                        <a:pt x="14" y="1"/>
                      </a:lnTo>
                      <a:lnTo>
                        <a:pt x="8" y="4"/>
                      </a:lnTo>
                      <a:lnTo>
                        <a:pt x="4" y="8"/>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3" name="Freeform 5398"/>
                <p:cNvSpPr>
                  <a:spLocks/>
                </p:cNvSpPr>
                <p:nvPr/>
              </p:nvSpPr>
              <p:spPr bwMode="auto">
                <a:xfrm>
                  <a:off x="2971" y="3058"/>
                  <a:ext cx="7" cy="3"/>
                </a:xfrm>
                <a:custGeom>
                  <a:avLst/>
                  <a:gdLst>
                    <a:gd name="T0" fmla="*/ 0 w 42"/>
                    <a:gd name="T1" fmla="*/ 0 h 22"/>
                    <a:gd name="T2" fmla="*/ 1 w 42"/>
                    <a:gd name="T3" fmla="*/ 7 h 22"/>
                    <a:gd name="T4" fmla="*/ 4 w 42"/>
                    <a:gd name="T5" fmla="*/ 13 h 22"/>
                    <a:gd name="T6" fmla="*/ 8 w 42"/>
                    <a:gd name="T7" fmla="*/ 18 h 22"/>
                    <a:gd name="T8" fmla="*/ 14 w 42"/>
                    <a:gd name="T9" fmla="*/ 21 h 22"/>
                    <a:gd name="T10" fmla="*/ 21 w 42"/>
                    <a:gd name="T11" fmla="*/ 22 h 22"/>
                    <a:gd name="T12" fmla="*/ 27 w 42"/>
                    <a:gd name="T13" fmla="*/ 21 h 22"/>
                    <a:gd name="T14" fmla="*/ 34 w 42"/>
                    <a:gd name="T15" fmla="*/ 18 h 22"/>
                    <a:gd name="T16" fmla="*/ 38 w 42"/>
                    <a:gd name="T17" fmla="*/ 13 h 22"/>
                    <a:gd name="T18" fmla="*/ 41 w 42"/>
                    <a:gd name="T19" fmla="*/ 7 h 22"/>
                    <a:gd name="T20" fmla="*/ 42 w 42"/>
                    <a:gd name="T2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2">
                      <a:moveTo>
                        <a:pt x="0" y="0"/>
                      </a:moveTo>
                      <a:lnTo>
                        <a:pt x="1" y="7"/>
                      </a:lnTo>
                      <a:lnTo>
                        <a:pt x="4" y="13"/>
                      </a:lnTo>
                      <a:lnTo>
                        <a:pt x="8" y="18"/>
                      </a:lnTo>
                      <a:lnTo>
                        <a:pt x="14" y="21"/>
                      </a:lnTo>
                      <a:lnTo>
                        <a:pt x="21" y="22"/>
                      </a:lnTo>
                      <a:lnTo>
                        <a:pt x="27" y="21"/>
                      </a:lnTo>
                      <a:lnTo>
                        <a:pt x="34" y="18"/>
                      </a:lnTo>
                      <a:lnTo>
                        <a:pt x="38" y="13"/>
                      </a:lnTo>
                      <a:lnTo>
                        <a:pt x="41" y="7"/>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4" name="Freeform 5399"/>
                <p:cNvSpPr>
                  <a:spLocks/>
                </p:cNvSpPr>
                <p:nvPr/>
              </p:nvSpPr>
              <p:spPr bwMode="auto">
                <a:xfrm>
                  <a:off x="2971" y="2990"/>
                  <a:ext cx="7" cy="3"/>
                </a:xfrm>
                <a:custGeom>
                  <a:avLst/>
                  <a:gdLst>
                    <a:gd name="T0" fmla="*/ 42 w 42"/>
                    <a:gd name="T1" fmla="*/ 22 h 22"/>
                    <a:gd name="T2" fmla="*/ 41 w 42"/>
                    <a:gd name="T3" fmla="*/ 15 h 22"/>
                    <a:gd name="T4" fmla="*/ 38 w 42"/>
                    <a:gd name="T5" fmla="*/ 9 h 22"/>
                    <a:gd name="T6" fmla="*/ 34 w 42"/>
                    <a:gd name="T7" fmla="*/ 5 h 22"/>
                    <a:gd name="T8" fmla="*/ 27 w 42"/>
                    <a:gd name="T9" fmla="*/ 1 h 22"/>
                    <a:gd name="T10" fmla="*/ 21 w 42"/>
                    <a:gd name="T11" fmla="*/ 0 h 22"/>
                    <a:gd name="T12" fmla="*/ 14 w 42"/>
                    <a:gd name="T13" fmla="*/ 1 h 22"/>
                    <a:gd name="T14" fmla="*/ 8 w 42"/>
                    <a:gd name="T15" fmla="*/ 5 h 22"/>
                    <a:gd name="T16" fmla="*/ 4 w 42"/>
                    <a:gd name="T17" fmla="*/ 9 h 22"/>
                    <a:gd name="T18" fmla="*/ 1 w 42"/>
                    <a:gd name="T19" fmla="*/ 15 h 22"/>
                    <a:gd name="T20" fmla="*/ 0 w 42"/>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2">
                      <a:moveTo>
                        <a:pt x="42" y="22"/>
                      </a:moveTo>
                      <a:lnTo>
                        <a:pt x="41" y="15"/>
                      </a:lnTo>
                      <a:lnTo>
                        <a:pt x="38" y="9"/>
                      </a:lnTo>
                      <a:lnTo>
                        <a:pt x="34" y="5"/>
                      </a:lnTo>
                      <a:lnTo>
                        <a:pt x="27" y="1"/>
                      </a:lnTo>
                      <a:lnTo>
                        <a:pt x="21" y="0"/>
                      </a:lnTo>
                      <a:lnTo>
                        <a:pt x="14" y="1"/>
                      </a:lnTo>
                      <a:lnTo>
                        <a:pt x="8" y="5"/>
                      </a:lnTo>
                      <a:lnTo>
                        <a:pt x="4" y="9"/>
                      </a:lnTo>
                      <a:lnTo>
                        <a:pt x="1" y="15"/>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5" name="Freeform 5400"/>
                <p:cNvSpPr>
                  <a:spLocks/>
                </p:cNvSpPr>
                <p:nvPr/>
              </p:nvSpPr>
              <p:spPr bwMode="auto">
                <a:xfrm>
                  <a:off x="2971" y="2972"/>
                  <a:ext cx="7" cy="3"/>
                </a:xfrm>
                <a:custGeom>
                  <a:avLst/>
                  <a:gdLst>
                    <a:gd name="T0" fmla="*/ 0 w 42"/>
                    <a:gd name="T1" fmla="*/ 0 h 21"/>
                    <a:gd name="T2" fmla="*/ 1 w 42"/>
                    <a:gd name="T3" fmla="*/ 6 h 21"/>
                    <a:gd name="T4" fmla="*/ 4 w 42"/>
                    <a:gd name="T5" fmla="*/ 13 h 21"/>
                    <a:gd name="T6" fmla="*/ 8 w 42"/>
                    <a:gd name="T7" fmla="*/ 17 h 21"/>
                    <a:gd name="T8" fmla="*/ 14 w 42"/>
                    <a:gd name="T9" fmla="*/ 20 h 21"/>
                    <a:gd name="T10" fmla="*/ 21 w 42"/>
                    <a:gd name="T11" fmla="*/ 21 h 21"/>
                    <a:gd name="T12" fmla="*/ 27 w 42"/>
                    <a:gd name="T13" fmla="*/ 20 h 21"/>
                    <a:gd name="T14" fmla="*/ 34 w 42"/>
                    <a:gd name="T15" fmla="*/ 17 h 21"/>
                    <a:gd name="T16" fmla="*/ 38 w 42"/>
                    <a:gd name="T17" fmla="*/ 13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3"/>
                      </a:lnTo>
                      <a:lnTo>
                        <a:pt x="8" y="17"/>
                      </a:lnTo>
                      <a:lnTo>
                        <a:pt x="14" y="20"/>
                      </a:lnTo>
                      <a:lnTo>
                        <a:pt x="21" y="21"/>
                      </a:lnTo>
                      <a:lnTo>
                        <a:pt x="27" y="20"/>
                      </a:lnTo>
                      <a:lnTo>
                        <a:pt x="34" y="17"/>
                      </a:lnTo>
                      <a:lnTo>
                        <a:pt x="38" y="13"/>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6" name="Line 5401"/>
                <p:cNvSpPr>
                  <a:spLocks noChangeShapeType="1"/>
                </p:cNvSpPr>
                <p:nvPr/>
              </p:nvSpPr>
              <p:spPr bwMode="auto">
                <a:xfrm flipV="1">
                  <a:off x="3142"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7" name="Line 5402"/>
                <p:cNvSpPr>
                  <a:spLocks noChangeShapeType="1"/>
                </p:cNvSpPr>
                <p:nvPr/>
              </p:nvSpPr>
              <p:spPr bwMode="auto">
                <a:xfrm>
                  <a:off x="3071" y="306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8" name="Line 5403"/>
                <p:cNvSpPr>
                  <a:spLocks noChangeShapeType="1"/>
                </p:cNvSpPr>
                <p:nvPr/>
              </p:nvSpPr>
              <p:spPr bwMode="auto">
                <a:xfrm flipH="1">
                  <a:off x="3074" y="3076"/>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79" name="Line 5404"/>
                <p:cNvSpPr>
                  <a:spLocks noChangeShapeType="1"/>
                </p:cNvSpPr>
                <p:nvPr/>
              </p:nvSpPr>
              <p:spPr bwMode="auto">
                <a:xfrm>
                  <a:off x="3074" y="3068"/>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0" name="Line 5405"/>
                <p:cNvSpPr>
                  <a:spLocks noChangeShapeType="1"/>
                </p:cNvSpPr>
                <p:nvPr/>
              </p:nvSpPr>
              <p:spPr bwMode="auto">
                <a:xfrm flipH="1">
                  <a:off x="3071" y="30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1" name="Freeform 5406"/>
                <p:cNvSpPr>
                  <a:spLocks/>
                </p:cNvSpPr>
                <p:nvPr/>
              </p:nvSpPr>
              <p:spPr bwMode="auto">
                <a:xfrm>
                  <a:off x="3071" y="3068"/>
                  <a:ext cx="3" cy="8"/>
                </a:xfrm>
                <a:custGeom>
                  <a:avLst/>
                  <a:gdLst>
                    <a:gd name="T0" fmla="*/ 22 w 22"/>
                    <a:gd name="T1" fmla="*/ 0 h 43"/>
                    <a:gd name="T2" fmla="*/ 15 w 22"/>
                    <a:gd name="T3" fmla="*/ 2 h 43"/>
                    <a:gd name="T4" fmla="*/ 9 w 22"/>
                    <a:gd name="T5" fmla="*/ 5 h 43"/>
                    <a:gd name="T6" fmla="*/ 5 w 22"/>
                    <a:gd name="T7" fmla="*/ 9 h 43"/>
                    <a:gd name="T8" fmla="*/ 1 w 22"/>
                    <a:gd name="T9" fmla="*/ 15 h 43"/>
                    <a:gd name="T10" fmla="*/ 0 w 22"/>
                    <a:gd name="T11" fmla="*/ 22 h 43"/>
                    <a:gd name="T12" fmla="*/ 1 w 22"/>
                    <a:gd name="T13" fmla="*/ 28 h 43"/>
                    <a:gd name="T14" fmla="*/ 5 w 22"/>
                    <a:gd name="T15" fmla="*/ 35 h 43"/>
                    <a:gd name="T16" fmla="*/ 9 w 22"/>
                    <a:gd name="T17" fmla="*/ 39 h 43"/>
                    <a:gd name="T18" fmla="*/ 15 w 22"/>
                    <a:gd name="T19" fmla="*/ 42 h 43"/>
                    <a:gd name="T20" fmla="*/ 22 w 22"/>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2"/>
                      </a:lnTo>
                      <a:lnTo>
                        <a:pt x="9" y="5"/>
                      </a:lnTo>
                      <a:lnTo>
                        <a:pt x="5" y="9"/>
                      </a:lnTo>
                      <a:lnTo>
                        <a:pt x="1" y="15"/>
                      </a:lnTo>
                      <a:lnTo>
                        <a:pt x="0" y="22"/>
                      </a:lnTo>
                      <a:lnTo>
                        <a:pt x="1" y="28"/>
                      </a:lnTo>
                      <a:lnTo>
                        <a:pt x="5" y="35"/>
                      </a:lnTo>
                      <a:lnTo>
                        <a:pt x="9" y="39"/>
                      </a:lnTo>
                      <a:lnTo>
                        <a:pt x="15" y="42"/>
                      </a:lnTo>
                      <a:lnTo>
                        <a:pt x="22"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2" name="Freeform 5407"/>
                <p:cNvSpPr>
                  <a:spLocks/>
                </p:cNvSpPr>
                <p:nvPr/>
              </p:nvSpPr>
              <p:spPr bwMode="auto">
                <a:xfrm>
                  <a:off x="3053" y="3068"/>
                  <a:ext cx="4" cy="8"/>
                </a:xfrm>
                <a:custGeom>
                  <a:avLst/>
                  <a:gdLst>
                    <a:gd name="T0" fmla="*/ 0 w 21"/>
                    <a:gd name="T1" fmla="*/ 43 h 43"/>
                    <a:gd name="T2" fmla="*/ 6 w 21"/>
                    <a:gd name="T3" fmla="*/ 42 h 43"/>
                    <a:gd name="T4" fmla="*/ 13 w 21"/>
                    <a:gd name="T5" fmla="*/ 39 h 43"/>
                    <a:gd name="T6" fmla="*/ 17 w 21"/>
                    <a:gd name="T7" fmla="*/ 35 h 43"/>
                    <a:gd name="T8" fmla="*/ 20 w 21"/>
                    <a:gd name="T9" fmla="*/ 28 h 43"/>
                    <a:gd name="T10" fmla="*/ 21 w 21"/>
                    <a:gd name="T11" fmla="*/ 22 h 43"/>
                    <a:gd name="T12" fmla="*/ 20 w 21"/>
                    <a:gd name="T13" fmla="*/ 15 h 43"/>
                    <a:gd name="T14" fmla="*/ 17 w 21"/>
                    <a:gd name="T15" fmla="*/ 9 h 43"/>
                    <a:gd name="T16" fmla="*/ 13 w 21"/>
                    <a:gd name="T17" fmla="*/ 5 h 43"/>
                    <a:gd name="T18" fmla="*/ 6 w 21"/>
                    <a:gd name="T19" fmla="*/ 2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3" y="39"/>
                      </a:lnTo>
                      <a:lnTo>
                        <a:pt x="17" y="35"/>
                      </a:lnTo>
                      <a:lnTo>
                        <a:pt x="20" y="28"/>
                      </a:lnTo>
                      <a:lnTo>
                        <a:pt x="21" y="22"/>
                      </a:lnTo>
                      <a:lnTo>
                        <a:pt x="20" y="15"/>
                      </a:lnTo>
                      <a:lnTo>
                        <a:pt x="17" y="9"/>
                      </a:lnTo>
                      <a:lnTo>
                        <a:pt x="13" y="5"/>
                      </a:lnTo>
                      <a:lnTo>
                        <a:pt x="6"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3" name="Freeform 5408"/>
                <p:cNvSpPr>
                  <a:spLocks/>
                </p:cNvSpPr>
                <p:nvPr/>
              </p:nvSpPr>
              <p:spPr bwMode="auto">
                <a:xfrm>
                  <a:off x="3139" y="3068"/>
                  <a:ext cx="3" cy="8"/>
                </a:xfrm>
                <a:custGeom>
                  <a:avLst/>
                  <a:gdLst>
                    <a:gd name="T0" fmla="*/ 0 w 22"/>
                    <a:gd name="T1" fmla="*/ 43 h 43"/>
                    <a:gd name="T2" fmla="*/ 7 w 22"/>
                    <a:gd name="T3" fmla="*/ 42 h 43"/>
                    <a:gd name="T4" fmla="*/ 13 w 22"/>
                    <a:gd name="T5" fmla="*/ 39 h 43"/>
                    <a:gd name="T6" fmla="*/ 17 w 22"/>
                    <a:gd name="T7" fmla="*/ 35 h 43"/>
                    <a:gd name="T8" fmla="*/ 21 w 22"/>
                    <a:gd name="T9" fmla="*/ 28 h 43"/>
                    <a:gd name="T10" fmla="*/ 22 w 22"/>
                    <a:gd name="T11" fmla="*/ 22 h 43"/>
                    <a:gd name="T12" fmla="*/ 21 w 22"/>
                    <a:gd name="T13" fmla="*/ 15 h 43"/>
                    <a:gd name="T14" fmla="*/ 17 w 22"/>
                    <a:gd name="T15" fmla="*/ 9 h 43"/>
                    <a:gd name="T16" fmla="*/ 13 w 22"/>
                    <a:gd name="T17" fmla="*/ 5 h 43"/>
                    <a:gd name="T18" fmla="*/ 7 w 22"/>
                    <a:gd name="T19" fmla="*/ 2 h 43"/>
                    <a:gd name="T20" fmla="*/ 0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0" y="43"/>
                      </a:moveTo>
                      <a:lnTo>
                        <a:pt x="7" y="42"/>
                      </a:lnTo>
                      <a:lnTo>
                        <a:pt x="13" y="39"/>
                      </a:lnTo>
                      <a:lnTo>
                        <a:pt x="17" y="35"/>
                      </a:lnTo>
                      <a:lnTo>
                        <a:pt x="21" y="28"/>
                      </a:lnTo>
                      <a:lnTo>
                        <a:pt x="22" y="22"/>
                      </a:lnTo>
                      <a:lnTo>
                        <a:pt x="21" y="15"/>
                      </a:lnTo>
                      <a:lnTo>
                        <a:pt x="17" y="9"/>
                      </a:lnTo>
                      <a:lnTo>
                        <a:pt x="13" y="5"/>
                      </a:lnTo>
                      <a:lnTo>
                        <a:pt x="7"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4" name="Line 5409"/>
                <p:cNvSpPr>
                  <a:spLocks noChangeShapeType="1"/>
                </p:cNvSpPr>
                <p:nvPr/>
              </p:nvSpPr>
              <p:spPr bwMode="auto">
                <a:xfrm>
                  <a:off x="3071" y="297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5" name="Line 5410"/>
                <p:cNvSpPr>
                  <a:spLocks noChangeShapeType="1"/>
                </p:cNvSpPr>
                <p:nvPr/>
              </p:nvSpPr>
              <p:spPr bwMode="auto">
                <a:xfrm flipH="1">
                  <a:off x="3071" y="299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6" name="Line 5411"/>
                <p:cNvSpPr>
                  <a:spLocks noChangeShapeType="1"/>
                </p:cNvSpPr>
                <p:nvPr/>
              </p:nvSpPr>
              <p:spPr bwMode="auto">
                <a:xfrm flipV="1">
                  <a:off x="3242" y="2993"/>
                  <a:ext cx="0" cy="6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7" name="Line 5412"/>
                <p:cNvSpPr>
                  <a:spLocks noChangeShapeType="1"/>
                </p:cNvSpPr>
                <p:nvPr/>
              </p:nvSpPr>
              <p:spPr bwMode="auto">
                <a:xfrm flipV="1">
                  <a:off x="3228"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8" name="Line 5413"/>
                <p:cNvSpPr>
                  <a:spLocks noChangeShapeType="1"/>
                </p:cNvSpPr>
                <p:nvPr/>
              </p:nvSpPr>
              <p:spPr bwMode="auto">
                <a:xfrm>
                  <a:off x="3156"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9" name="Line 5414"/>
                <p:cNvSpPr>
                  <a:spLocks noChangeShapeType="1"/>
                </p:cNvSpPr>
                <p:nvPr/>
              </p:nvSpPr>
              <p:spPr bwMode="auto">
                <a:xfrm>
                  <a:off x="3156" y="306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0" name="Line 5415"/>
                <p:cNvSpPr>
                  <a:spLocks noChangeShapeType="1"/>
                </p:cNvSpPr>
                <p:nvPr/>
              </p:nvSpPr>
              <p:spPr bwMode="auto">
                <a:xfrm>
                  <a:off x="3160" y="306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1" name="Line 5416"/>
                <p:cNvSpPr>
                  <a:spLocks noChangeShapeType="1"/>
                </p:cNvSpPr>
                <p:nvPr/>
              </p:nvSpPr>
              <p:spPr bwMode="auto">
                <a:xfrm flipH="1">
                  <a:off x="3160" y="3076"/>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2" name="Line 5417"/>
                <p:cNvSpPr>
                  <a:spLocks noChangeShapeType="1"/>
                </p:cNvSpPr>
                <p:nvPr/>
              </p:nvSpPr>
              <p:spPr bwMode="auto">
                <a:xfrm flipH="1">
                  <a:off x="3156" y="30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3" name="Freeform 5418"/>
                <p:cNvSpPr>
                  <a:spLocks/>
                </p:cNvSpPr>
                <p:nvPr/>
              </p:nvSpPr>
              <p:spPr bwMode="auto">
                <a:xfrm>
                  <a:off x="3156" y="3068"/>
                  <a:ext cx="4" cy="8"/>
                </a:xfrm>
                <a:custGeom>
                  <a:avLst/>
                  <a:gdLst>
                    <a:gd name="T0" fmla="*/ 21 w 21"/>
                    <a:gd name="T1" fmla="*/ 0 h 43"/>
                    <a:gd name="T2" fmla="*/ 15 w 21"/>
                    <a:gd name="T3" fmla="*/ 2 h 43"/>
                    <a:gd name="T4" fmla="*/ 8 w 21"/>
                    <a:gd name="T5" fmla="*/ 5 h 43"/>
                    <a:gd name="T6" fmla="*/ 4 w 21"/>
                    <a:gd name="T7" fmla="*/ 9 h 43"/>
                    <a:gd name="T8" fmla="*/ 1 w 21"/>
                    <a:gd name="T9" fmla="*/ 15 h 43"/>
                    <a:gd name="T10" fmla="*/ 0 w 21"/>
                    <a:gd name="T11" fmla="*/ 22 h 43"/>
                    <a:gd name="T12" fmla="*/ 1 w 21"/>
                    <a:gd name="T13" fmla="*/ 28 h 43"/>
                    <a:gd name="T14" fmla="*/ 4 w 21"/>
                    <a:gd name="T15" fmla="*/ 35 h 43"/>
                    <a:gd name="T16" fmla="*/ 8 w 21"/>
                    <a:gd name="T17" fmla="*/ 39 h 43"/>
                    <a:gd name="T18" fmla="*/ 15 w 21"/>
                    <a:gd name="T19" fmla="*/ 42 h 43"/>
                    <a:gd name="T20" fmla="*/ 21 w 21"/>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21" y="0"/>
                      </a:moveTo>
                      <a:lnTo>
                        <a:pt x="15" y="2"/>
                      </a:lnTo>
                      <a:lnTo>
                        <a:pt x="8" y="5"/>
                      </a:lnTo>
                      <a:lnTo>
                        <a:pt x="4" y="9"/>
                      </a:lnTo>
                      <a:lnTo>
                        <a:pt x="1" y="15"/>
                      </a:lnTo>
                      <a:lnTo>
                        <a:pt x="0" y="22"/>
                      </a:lnTo>
                      <a:lnTo>
                        <a:pt x="1" y="28"/>
                      </a:lnTo>
                      <a:lnTo>
                        <a:pt x="4" y="35"/>
                      </a:lnTo>
                      <a:lnTo>
                        <a:pt x="8" y="39"/>
                      </a:lnTo>
                      <a:lnTo>
                        <a:pt x="15" y="42"/>
                      </a:lnTo>
                      <a:lnTo>
                        <a:pt x="21"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4" name="Freeform 5419"/>
                <p:cNvSpPr>
                  <a:spLocks/>
                </p:cNvSpPr>
                <p:nvPr/>
              </p:nvSpPr>
              <p:spPr bwMode="auto">
                <a:xfrm>
                  <a:off x="3224" y="3068"/>
                  <a:ext cx="4" cy="8"/>
                </a:xfrm>
                <a:custGeom>
                  <a:avLst/>
                  <a:gdLst>
                    <a:gd name="T0" fmla="*/ 0 w 21"/>
                    <a:gd name="T1" fmla="*/ 43 h 43"/>
                    <a:gd name="T2" fmla="*/ 6 w 21"/>
                    <a:gd name="T3" fmla="*/ 42 h 43"/>
                    <a:gd name="T4" fmla="*/ 13 w 21"/>
                    <a:gd name="T5" fmla="*/ 39 h 43"/>
                    <a:gd name="T6" fmla="*/ 17 w 21"/>
                    <a:gd name="T7" fmla="*/ 35 h 43"/>
                    <a:gd name="T8" fmla="*/ 20 w 21"/>
                    <a:gd name="T9" fmla="*/ 28 h 43"/>
                    <a:gd name="T10" fmla="*/ 21 w 21"/>
                    <a:gd name="T11" fmla="*/ 22 h 43"/>
                    <a:gd name="T12" fmla="*/ 20 w 21"/>
                    <a:gd name="T13" fmla="*/ 15 h 43"/>
                    <a:gd name="T14" fmla="*/ 17 w 21"/>
                    <a:gd name="T15" fmla="*/ 9 h 43"/>
                    <a:gd name="T16" fmla="*/ 13 w 21"/>
                    <a:gd name="T17" fmla="*/ 5 h 43"/>
                    <a:gd name="T18" fmla="*/ 6 w 21"/>
                    <a:gd name="T19" fmla="*/ 2 h 43"/>
                    <a:gd name="T20" fmla="*/ 0 w 21"/>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43">
                      <a:moveTo>
                        <a:pt x="0" y="43"/>
                      </a:moveTo>
                      <a:lnTo>
                        <a:pt x="6" y="42"/>
                      </a:lnTo>
                      <a:lnTo>
                        <a:pt x="13" y="39"/>
                      </a:lnTo>
                      <a:lnTo>
                        <a:pt x="17" y="35"/>
                      </a:lnTo>
                      <a:lnTo>
                        <a:pt x="20" y="28"/>
                      </a:lnTo>
                      <a:lnTo>
                        <a:pt x="21" y="22"/>
                      </a:lnTo>
                      <a:lnTo>
                        <a:pt x="20" y="15"/>
                      </a:lnTo>
                      <a:lnTo>
                        <a:pt x="17" y="9"/>
                      </a:lnTo>
                      <a:lnTo>
                        <a:pt x="13" y="5"/>
                      </a:lnTo>
                      <a:lnTo>
                        <a:pt x="6" y="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5" name="Freeform 5420"/>
                <p:cNvSpPr>
                  <a:spLocks/>
                </p:cNvSpPr>
                <p:nvPr/>
              </p:nvSpPr>
              <p:spPr bwMode="auto">
                <a:xfrm>
                  <a:off x="3242" y="3083"/>
                  <a:ext cx="4" cy="3"/>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6" name="Line 5421"/>
                <p:cNvSpPr>
                  <a:spLocks noChangeShapeType="1"/>
                </p:cNvSpPr>
                <p:nvPr/>
              </p:nvSpPr>
              <p:spPr bwMode="auto">
                <a:xfrm flipH="1">
                  <a:off x="3246" y="308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7" name="Freeform 5422"/>
                <p:cNvSpPr>
                  <a:spLocks/>
                </p:cNvSpPr>
                <p:nvPr/>
              </p:nvSpPr>
              <p:spPr bwMode="auto">
                <a:xfrm>
                  <a:off x="3242" y="3058"/>
                  <a:ext cx="4" cy="3"/>
                </a:xfrm>
                <a:custGeom>
                  <a:avLst/>
                  <a:gdLst>
                    <a:gd name="T0" fmla="*/ 0 w 21"/>
                    <a:gd name="T1" fmla="*/ 0 h 22"/>
                    <a:gd name="T2" fmla="*/ 1 w 21"/>
                    <a:gd name="T3" fmla="*/ 6 h 22"/>
                    <a:gd name="T4" fmla="*/ 3 w 21"/>
                    <a:gd name="T5" fmla="*/ 11 h 22"/>
                    <a:gd name="T6" fmla="*/ 6 w 21"/>
                    <a:gd name="T7" fmla="*/ 15 h 22"/>
                    <a:gd name="T8" fmla="*/ 10 w 21"/>
                    <a:gd name="T9" fmla="*/ 19 h 22"/>
                    <a:gd name="T10" fmla="*/ 16 w 21"/>
                    <a:gd name="T11" fmla="*/ 21 h 22"/>
                    <a:gd name="T12" fmla="*/ 21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0" y="0"/>
                      </a:moveTo>
                      <a:lnTo>
                        <a:pt x="1" y="6"/>
                      </a:lnTo>
                      <a:lnTo>
                        <a:pt x="3" y="11"/>
                      </a:lnTo>
                      <a:lnTo>
                        <a:pt x="6" y="15"/>
                      </a:lnTo>
                      <a:lnTo>
                        <a:pt x="10" y="19"/>
                      </a:lnTo>
                      <a:lnTo>
                        <a:pt x="16" y="21"/>
                      </a:lnTo>
                      <a:lnTo>
                        <a:pt x="21"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8" name="Line 5423"/>
                <p:cNvSpPr>
                  <a:spLocks noChangeShapeType="1"/>
                </p:cNvSpPr>
                <p:nvPr/>
              </p:nvSpPr>
              <p:spPr bwMode="auto">
                <a:xfrm>
                  <a:off x="3246" y="306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99" name="Line 5424"/>
                <p:cNvSpPr>
                  <a:spLocks noChangeShapeType="1"/>
                </p:cNvSpPr>
                <p:nvPr/>
              </p:nvSpPr>
              <p:spPr bwMode="auto">
                <a:xfrm>
                  <a:off x="3156" y="297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0" name="Line 5425"/>
                <p:cNvSpPr>
                  <a:spLocks noChangeShapeType="1"/>
                </p:cNvSpPr>
                <p:nvPr/>
              </p:nvSpPr>
              <p:spPr bwMode="auto">
                <a:xfrm flipH="1">
                  <a:off x="3156" y="29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1" name="Freeform 5426"/>
                <p:cNvSpPr>
                  <a:spLocks/>
                </p:cNvSpPr>
                <p:nvPr/>
              </p:nvSpPr>
              <p:spPr bwMode="auto">
                <a:xfrm>
                  <a:off x="3242" y="2990"/>
                  <a:ext cx="4" cy="3"/>
                </a:xfrm>
                <a:custGeom>
                  <a:avLst/>
                  <a:gdLst>
                    <a:gd name="T0" fmla="*/ 21 w 21"/>
                    <a:gd name="T1" fmla="*/ 0 h 22"/>
                    <a:gd name="T2" fmla="*/ 16 w 21"/>
                    <a:gd name="T3" fmla="*/ 1 h 22"/>
                    <a:gd name="T4" fmla="*/ 10 w 21"/>
                    <a:gd name="T5" fmla="*/ 4 h 22"/>
                    <a:gd name="T6" fmla="*/ 6 w 21"/>
                    <a:gd name="T7" fmla="*/ 7 h 22"/>
                    <a:gd name="T8" fmla="*/ 3 w 21"/>
                    <a:gd name="T9" fmla="*/ 11 h 22"/>
                    <a:gd name="T10" fmla="*/ 1 w 21"/>
                    <a:gd name="T11" fmla="*/ 16 h 22"/>
                    <a:gd name="T12" fmla="*/ 0 w 2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21" y="0"/>
                      </a:moveTo>
                      <a:lnTo>
                        <a:pt x="16" y="1"/>
                      </a:lnTo>
                      <a:lnTo>
                        <a:pt x="10" y="4"/>
                      </a:lnTo>
                      <a:lnTo>
                        <a:pt x="6" y="7"/>
                      </a:lnTo>
                      <a:lnTo>
                        <a:pt x="3" y="11"/>
                      </a:lnTo>
                      <a:lnTo>
                        <a:pt x="1" y="16"/>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2" name="Line 5427"/>
                <p:cNvSpPr>
                  <a:spLocks noChangeShapeType="1"/>
                </p:cNvSpPr>
                <p:nvPr/>
              </p:nvSpPr>
              <p:spPr bwMode="auto">
                <a:xfrm flipH="1">
                  <a:off x="3246" y="29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3" name="Freeform 5428"/>
                <p:cNvSpPr>
                  <a:spLocks/>
                </p:cNvSpPr>
                <p:nvPr/>
              </p:nvSpPr>
              <p:spPr bwMode="auto">
                <a:xfrm>
                  <a:off x="3242" y="2972"/>
                  <a:ext cx="4" cy="4"/>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4" name="Line 5429"/>
                <p:cNvSpPr>
                  <a:spLocks noChangeShapeType="1"/>
                </p:cNvSpPr>
                <p:nvPr/>
              </p:nvSpPr>
              <p:spPr bwMode="auto">
                <a:xfrm>
                  <a:off x="3246" y="297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5" name="Line 5430"/>
                <p:cNvSpPr>
                  <a:spLocks noChangeShapeType="1"/>
                </p:cNvSpPr>
                <p:nvPr/>
              </p:nvSpPr>
              <p:spPr bwMode="auto">
                <a:xfrm>
                  <a:off x="3071"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6" name="Group 5632"/>
              <p:cNvGrpSpPr>
                <a:grpSpLocks/>
              </p:cNvGrpSpPr>
              <p:nvPr/>
            </p:nvGrpSpPr>
            <p:grpSpPr bwMode="auto">
              <a:xfrm>
                <a:off x="2889" y="1872"/>
                <a:ext cx="864" cy="1215"/>
                <a:chOff x="2889" y="1872"/>
                <a:chExt cx="864" cy="1215"/>
              </a:xfrm>
            </p:grpSpPr>
            <p:sp>
              <p:nvSpPr>
                <p:cNvPr id="12006" name="Line 5432"/>
                <p:cNvSpPr>
                  <a:spLocks noChangeShapeType="1"/>
                </p:cNvSpPr>
                <p:nvPr/>
              </p:nvSpPr>
              <p:spPr bwMode="auto">
                <a:xfrm flipV="1">
                  <a:off x="3142"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7" name="Line 5433"/>
                <p:cNvSpPr>
                  <a:spLocks noChangeShapeType="1"/>
                </p:cNvSpPr>
                <p:nvPr/>
              </p:nvSpPr>
              <p:spPr bwMode="auto">
                <a:xfrm flipV="1">
                  <a:off x="2964" y="2711"/>
                  <a:ext cx="0"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8" name="Line 5434"/>
                <p:cNvSpPr>
                  <a:spLocks noChangeShapeType="1"/>
                </p:cNvSpPr>
                <p:nvPr/>
              </p:nvSpPr>
              <p:spPr bwMode="auto">
                <a:xfrm flipV="1">
                  <a:off x="2973" y="2713"/>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9" name="Line 5435"/>
                <p:cNvSpPr>
                  <a:spLocks noChangeShapeType="1"/>
                </p:cNvSpPr>
                <p:nvPr/>
              </p:nvSpPr>
              <p:spPr bwMode="auto">
                <a:xfrm>
                  <a:off x="2976" y="2713"/>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0" name="Line 5436"/>
                <p:cNvSpPr>
                  <a:spLocks noChangeShapeType="1"/>
                </p:cNvSpPr>
                <p:nvPr/>
              </p:nvSpPr>
              <p:spPr bwMode="auto">
                <a:xfrm flipV="1">
                  <a:off x="3057"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1" name="Line 5437"/>
                <p:cNvSpPr>
                  <a:spLocks noChangeShapeType="1"/>
                </p:cNvSpPr>
                <p:nvPr/>
              </p:nvSpPr>
              <p:spPr bwMode="auto">
                <a:xfrm>
                  <a:off x="2985"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2" name="Line 5438"/>
                <p:cNvSpPr>
                  <a:spLocks noChangeShapeType="1"/>
                </p:cNvSpPr>
                <p:nvPr/>
              </p:nvSpPr>
              <p:spPr bwMode="auto">
                <a:xfrm flipH="1">
                  <a:off x="2989" y="280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3" name="Line 5439"/>
                <p:cNvSpPr>
                  <a:spLocks noChangeShapeType="1"/>
                </p:cNvSpPr>
                <p:nvPr/>
              </p:nvSpPr>
              <p:spPr bwMode="auto">
                <a:xfrm flipH="1">
                  <a:off x="2989" y="2793"/>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4" name="Line 5440"/>
                <p:cNvSpPr>
                  <a:spLocks noChangeShapeType="1"/>
                </p:cNvSpPr>
                <p:nvPr/>
              </p:nvSpPr>
              <p:spPr bwMode="auto">
                <a:xfrm>
                  <a:off x="2985" y="28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5" name="Line 5441"/>
                <p:cNvSpPr>
                  <a:spLocks noChangeShapeType="1"/>
                </p:cNvSpPr>
                <p:nvPr/>
              </p:nvSpPr>
              <p:spPr bwMode="auto">
                <a:xfrm flipH="1">
                  <a:off x="2985" y="281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6" name="Line 5442"/>
                <p:cNvSpPr>
                  <a:spLocks noChangeShapeType="1"/>
                </p:cNvSpPr>
                <p:nvPr/>
              </p:nvSpPr>
              <p:spPr bwMode="auto">
                <a:xfrm flipH="1" flipV="1">
                  <a:off x="2985" y="290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7" name="Line 5443"/>
                <p:cNvSpPr>
                  <a:spLocks noChangeShapeType="1"/>
                </p:cNvSpPr>
                <p:nvPr/>
              </p:nvSpPr>
              <p:spPr bwMode="auto">
                <a:xfrm>
                  <a:off x="2985" y="27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8" name="Line 5444"/>
                <p:cNvSpPr>
                  <a:spLocks noChangeShapeType="1"/>
                </p:cNvSpPr>
                <p:nvPr/>
              </p:nvSpPr>
              <p:spPr bwMode="auto">
                <a:xfrm>
                  <a:off x="2978" y="2822"/>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19" name="Line 5445"/>
                <p:cNvSpPr>
                  <a:spLocks noChangeShapeType="1"/>
                </p:cNvSpPr>
                <p:nvPr/>
              </p:nvSpPr>
              <p:spPr bwMode="auto">
                <a:xfrm flipV="1">
                  <a:off x="2971" y="2822"/>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0" name="Line 5446"/>
                <p:cNvSpPr>
                  <a:spLocks noChangeShapeType="1"/>
                </p:cNvSpPr>
                <p:nvPr/>
              </p:nvSpPr>
              <p:spPr bwMode="auto">
                <a:xfrm>
                  <a:off x="2985"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1" name="Line 5447"/>
                <p:cNvSpPr>
                  <a:spLocks noChangeShapeType="1"/>
                </p:cNvSpPr>
                <p:nvPr/>
              </p:nvSpPr>
              <p:spPr bwMode="auto">
                <a:xfrm flipV="1">
                  <a:off x="2964"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2" name="Freeform 5448"/>
                <p:cNvSpPr>
                  <a:spLocks/>
                </p:cNvSpPr>
                <p:nvPr/>
              </p:nvSpPr>
              <p:spPr bwMode="auto">
                <a:xfrm>
                  <a:off x="2971" y="2904"/>
                  <a:ext cx="7" cy="4"/>
                </a:xfrm>
                <a:custGeom>
                  <a:avLst/>
                  <a:gdLst>
                    <a:gd name="T0" fmla="*/ 42 w 42"/>
                    <a:gd name="T1" fmla="*/ 21 h 21"/>
                    <a:gd name="T2" fmla="*/ 41 w 42"/>
                    <a:gd name="T3" fmla="*/ 15 h 21"/>
                    <a:gd name="T4" fmla="*/ 38 w 42"/>
                    <a:gd name="T5" fmla="*/ 8 h 21"/>
                    <a:gd name="T6" fmla="*/ 34 w 42"/>
                    <a:gd name="T7" fmla="*/ 4 h 21"/>
                    <a:gd name="T8" fmla="*/ 27 w 42"/>
                    <a:gd name="T9" fmla="*/ 1 h 21"/>
                    <a:gd name="T10" fmla="*/ 21 w 42"/>
                    <a:gd name="T11" fmla="*/ 0 h 21"/>
                    <a:gd name="T12" fmla="*/ 14 w 42"/>
                    <a:gd name="T13" fmla="*/ 1 h 21"/>
                    <a:gd name="T14" fmla="*/ 8 w 42"/>
                    <a:gd name="T15" fmla="*/ 4 h 21"/>
                    <a:gd name="T16" fmla="*/ 4 w 42"/>
                    <a:gd name="T17" fmla="*/ 8 h 21"/>
                    <a:gd name="T18" fmla="*/ 1 w 42"/>
                    <a:gd name="T19" fmla="*/ 15 h 21"/>
                    <a:gd name="T20" fmla="*/ 0 w 4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21"/>
                      </a:moveTo>
                      <a:lnTo>
                        <a:pt x="41" y="15"/>
                      </a:lnTo>
                      <a:lnTo>
                        <a:pt x="38" y="8"/>
                      </a:lnTo>
                      <a:lnTo>
                        <a:pt x="34" y="4"/>
                      </a:lnTo>
                      <a:lnTo>
                        <a:pt x="27" y="1"/>
                      </a:lnTo>
                      <a:lnTo>
                        <a:pt x="21" y="0"/>
                      </a:lnTo>
                      <a:lnTo>
                        <a:pt x="14" y="1"/>
                      </a:lnTo>
                      <a:lnTo>
                        <a:pt x="8" y="4"/>
                      </a:lnTo>
                      <a:lnTo>
                        <a:pt x="4" y="8"/>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3" name="Freeform 5449"/>
                <p:cNvSpPr>
                  <a:spLocks/>
                </p:cNvSpPr>
                <p:nvPr/>
              </p:nvSpPr>
              <p:spPr bwMode="auto">
                <a:xfrm>
                  <a:off x="2971" y="2886"/>
                  <a:ext cx="7" cy="4"/>
                </a:xfrm>
                <a:custGeom>
                  <a:avLst/>
                  <a:gdLst>
                    <a:gd name="T0" fmla="*/ 0 w 42"/>
                    <a:gd name="T1" fmla="*/ 0 h 21"/>
                    <a:gd name="T2" fmla="*/ 1 w 42"/>
                    <a:gd name="T3" fmla="*/ 6 h 21"/>
                    <a:gd name="T4" fmla="*/ 4 w 42"/>
                    <a:gd name="T5" fmla="*/ 13 h 21"/>
                    <a:gd name="T6" fmla="*/ 8 w 42"/>
                    <a:gd name="T7" fmla="*/ 17 h 21"/>
                    <a:gd name="T8" fmla="*/ 14 w 42"/>
                    <a:gd name="T9" fmla="*/ 20 h 21"/>
                    <a:gd name="T10" fmla="*/ 21 w 42"/>
                    <a:gd name="T11" fmla="*/ 21 h 21"/>
                    <a:gd name="T12" fmla="*/ 27 w 42"/>
                    <a:gd name="T13" fmla="*/ 20 h 21"/>
                    <a:gd name="T14" fmla="*/ 34 w 42"/>
                    <a:gd name="T15" fmla="*/ 17 h 21"/>
                    <a:gd name="T16" fmla="*/ 38 w 42"/>
                    <a:gd name="T17" fmla="*/ 13 h 21"/>
                    <a:gd name="T18" fmla="*/ 41 w 42"/>
                    <a:gd name="T19" fmla="*/ 6 h 21"/>
                    <a:gd name="T20" fmla="*/ 42 w 4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0" y="0"/>
                      </a:moveTo>
                      <a:lnTo>
                        <a:pt x="1" y="6"/>
                      </a:lnTo>
                      <a:lnTo>
                        <a:pt x="4" y="13"/>
                      </a:lnTo>
                      <a:lnTo>
                        <a:pt x="8" y="17"/>
                      </a:lnTo>
                      <a:lnTo>
                        <a:pt x="14" y="20"/>
                      </a:lnTo>
                      <a:lnTo>
                        <a:pt x="21" y="21"/>
                      </a:lnTo>
                      <a:lnTo>
                        <a:pt x="27" y="20"/>
                      </a:lnTo>
                      <a:lnTo>
                        <a:pt x="34" y="17"/>
                      </a:lnTo>
                      <a:lnTo>
                        <a:pt x="38" y="13"/>
                      </a:lnTo>
                      <a:lnTo>
                        <a:pt x="41" y="6"/>
                      </a:lnTo>
                      <a:lnTo>
                        <a:pt x="4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4" name="Freeform 5450"/>
                <p:cNvSpPr>
                  <a:spLocks/>
                </p:cNvSpPr>
                <p:nvPr/>
              </p:nvSpPr>
              <p:spPr bwMode="auto">
                <a:xfrm>
                  <a:off x="2985" y="2804"/>
                  <a:ext cx="4" cy="4"/>
                </a:xfrm>
                <a:custGeom>
                  <a:avLst/>
                  <a:gdLst>
                    <a:gd name="T0" fmla="*/ 0 w 21"/>
                    <a:gd name="T1" fmla="*/ 0 h 21"/>
                    <a:gd name="T2" fmla="*/ 1 w 21"/>
                    <a:gd name="T3" fmla="*/ 5 h 21"/>
                    <a:gd name="T4" fmla="*/ 3 w 21"/>
                    <a:gd name="T5" fmla="*/ 10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5" name="Freeform 5451"/>
                <p:cNvSpPr>
                  <a:spLocks/>
                </p:cNvSpPr>
                <p:nvPr/>
              </p:nvSpPr>
              <p:spPr bwMode="auto">
                <a:xfrm>
                  <a:off x="2960" y="2804"/>
                  <a:ext cx="4" cy="4"/>
                </a:xfrm>
                <a:custGeom>
                  <a:avLst/>
                  <a:gdLst>
                    <a:gd name="T0" fmla="*/ 0 w 21"/>
                    <a:gd name="T1" fmla="*/ 21 h 21"/>
                    <a:gd name="T2" fmla="*/ 5 w 21"/>
                    <a:gd name="T3" fmla="*/ 20 h 21"/>
                    <a:gd name="T4" fmla="*/ 10 w 21"/>
                    <a:gd name="T5" fmla="*/ 18 h 21"/>
                    <a:gd name="T6" fmla="*/ 15 w 21"/>
                    <a:gd name="T7" fmla="*/ 15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5"/>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6" name="Freeform 5452"/>
                <p:cNvSpPr>
                  <a:spLocks/>
                </p:cNvSpPr>
                <p:nvPr/>
              </p:nvSpPr>
              <p:spPr bwMode="auto">
                <a:xfrm>
                  <a:off x="2971" y="2818"/>
                  <a:ext cx="7" cy="4"/>
                </a:xfrm>
                <a:custGeom>
                  <a:avLst/>
                  <a:gdLst>
                    <a:gd name="T0" fmla="*/ 42 w 42"/>
                    <a:gd name="T1" fmla="*/ 21 h 21"/>
                    <a:gd name="T2" fmla="*/ 41 w 42"/>
                    <a:gd name="T3" fmla="*/ 15 h 21"/>
                    <a:gd name="T4" fmla="*/ 38 w 42"/>
                    <a:gd name="T5" fmla="*/ 9 h 21"/>
                    <a:gd name="T6" fmla="*/ 34 w 42"/>
                    <a:gd name="T7" fmla="*/ 4 h 21"/>
                    <a:gd name="T8" fmla="*/ 27 w 42"/>
                    <a:gd name="T9" fmla="*/ 1 h 21"/>
                    <a:gd name="T10" fmla="*/ 21 w 42"/>
                    <a:gd name="T11" fmla="*/ 0 h 21"/>
                    <a:gd name="T12" fmla="*/ 14 w 42"/>
                    <a:gd name="T13" fmla="*/ 1 h 21"/>
                    <a:gd name="T14" fmla="*/ 8 w 42"/>
                    <a:gd name="T15" fmla="*/ 4 h 21"/>
                    <a:gd name="T16" fmla="*/ 4 w 42"/>
                    <a:gd name="T17" fmla="*/ 9 h 21"/>
                    <a:gd name="T18" fmla="*/ 1 w 42"/>
                    <a:gd name="T19" fmla="*/ 15 h 21"/>
                    <a:gd name="T20" fmla="*/ 0 w 42"/>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1">
                      <a:moveTo>
                        <a:pt x="42" y="21"/>
                      </a:moveTo>
                      <a:lnTo>
                        <a:pt x="41" y="15"/>
                      </a:lnTo>
                      <a:lnTo>
                        <a:pt x="38" y="9"/>
                      </a:lnTo>
                      <a:lnTo>
                        <a:pt x="34" y="4"/>
                      </a:lnTo>
                      <a:lnTo>
                        <a:pt x="27" y="1"/>
                      </a:lnTo>
                      <a:lnTo>
                        <a:pt x="21" y="0"/>
                      </a:lnTo>
                      <a:lnTo>
                        <a:pt x="14" y="1"/>
                      </a:lnTo>
                      <a:lnTo>
                        <a:pt x="8" y="4"/>
                      </a:lnTo>
                      <a:lnTo>
                        <a:pt x="4" y="9"/>
                      </a:lnTo>
                      <a:lnTo>
                        <a:pt x="1" y="15"/>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7" name="Line 5453"/>
                <p:cNvSpPr>
                  <a:spLocks noChangeShapeType="1"/>
                </p:cNvSpPr>
                <p:nvPr/>
              </p:nvSpPr>
              <p:spPr bwMode="auto">
                <a:xfrm flipV="1">
                  <a:off x="2964"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8" name="Freeform 5454"/>
                <p:cNvSpPr>
                  <a:spLocks/>
                </p:cNvSpPr>
                <p:nvPr/>
              </p:nvSpPr>
              <p:spPr bwMode="auto">
                <a:xfrm>
                  <a:off x="2960" y="2793"/>
                  <a:ext cx="4" cy="4"/>
                </a:xfrm>
                <a:custGeom>
                  <a:avLst/>
                  <a:gdLst>
                    <a:gd name="T0" fmla="*/ 21 w 21"/>
                    <a:gd name="T1" fmla="*/ 21 h 21"/>
                    <a:gd name="T2" fmla="*/ 20 w 21"/>
                    <a:gd name="T3" fmla="*/ 16 h 21"/>
                    <a:gd name="T4" fmla="*/ 18 w 21"/>
                    <a:gd name="T5" fmla="*/ 10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9" name="Line 5455"/>
                <p:cNvSpPr>
                  <a:spLocks noChangeShapeType="1"/>
                </p:cNvSpPr>
                <p:nvPr/>
              </p:nvSpPr>
              <p:spPr bwMode="auto">
                <a:xfrm>
                  <a:off x="2985"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0" name="Line 5456"/>
                <p:cNvSpPr>
                  <a:spLocks noChangeShapeType="1"/>
                </p:cNvSpPr>
                <p:nvPr/>
              </p:nvSpPr>
              <p:spPr bwMode="auto">
                <a:xfrm>
                  <a:off x="2985"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1" name="Freeform 5457"/>
                <p:cNvSpPr>
                  <a:spLocks/>
                </p:cNvSpPr>
                <p:nvPr/>
              </p:nvSpPr>
              <p:spPr bwMode="auto">
                <a:xfrm>
                  <a:off x="2985" y="2793"/>
                  <a:ext cx="4" cy="4"/>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2" name="Freeform 5458"/>
                <p:cNvSpPr>
                  <a:spLocks/>
                </p:cNvSpPr>
                <p:nvPr/>
              </p:nvSpPr>
              <p:spPr bwMode="auto">
                <a:xfrm>
                  <a:off x="2971" y="2797"/>
                  <a:ext cx="7" cy="7"/>
                </a:xfrm>
                <a:custGeom>
                  <a:avLst/>
                  <a:gdLst>
                    <a:gd name="T0" fmla="*/ 42 w 42"/>
                    <a:gd name="T1" fmla="*/ 21 h 43"/>
                    <a:gd name="T2" fmla="*/ 41 w 42"/>
                    <a:gd name="T3" fmla="*/ 15 h 43"/>
                    <a:gd name="T4" fmla="*/ 38 w 42"/>
                    <a:gd name="T5" fmla="*/ 9 h 43"/>
                    <a:gd name="T6" fmla="*/ 34 w 42"/>
                    <a:gd name="T7" fmla="*/ 4 h 43"/>
                    <a:gd name="T8" fmla="*/ 27 w 42"/>
                    <a:gd name="T9" fmla="*/ 1 h 43"/>
                    <a:gd name="T10" fmla="*/ 21 w 42"/>
                    <a:gd name="T11" fmla="*/ 0 h 43"/>
                    <a:gd name="T12" fmla="*/ 14 w 42"/>
                    <a:gd name="T13" fmla="*/ 1 h 43"/>
                    <a:gd name="T14" fmla="*/ 8 w 42"/>
                    <a:gd name="T15" fmla="*/ 4 h 43"/>
                    <a:gd name="T16" fmla="*/ 4 w 42"/>
                    <a:gd name="T17" fmla="*/ 9 h 43"/>
                    <a:gd name="T18" fmla="*/ 1 w 42"/>
                    <a:gd name="T19" fmla="*/ 15 h 43"/>
                    <a:gd name="T20" fmla="*/ 0 w 42"/>
                    <a:gd name="T21" fmla="*/ 21 h 43"/>
                    <a:gd name="T22" fmla="*/ 1 w 42"/>
                    <a:gd name="T23" fmla="*/ 28 h 43"/>
                    <a:gd name="T24" fmla="*/ 4 w 42"/>
                    <a:gd name="T25" fmla="*/ 34 h 43"/>
                    <a:gd name="T26" fmla="*/ 8 w 42"/>
                    <a:gd name="T27" fmla="*/ 38 h 43"/>
                    <a:gd name="T28" fmla="*/ 14 w 42"/>
                    <a:gd name="T29" fmla="*/ 42 h 43"/>
                    <a:gd name="T30" fmla="*/ 21 w 42"/>
                    <a:gd name="T31" fmla="*/ 43 h 43"/>
                    <a:gd name="T32" fmla="*/ 27 w 42"/>
                    <a:gd name="T33" fmla="*/ 42 h 43"/>
                    <a:gd name="T34" fmla="*/ 34 w 42"/>
                    <a:gd name="T35" fmla="*/ 38 h 43"/>
                    <a:gd name="T36" fmla="*/ 38 w 42"/>
                    <a:gd name="T37" fmla="*/ 34 h 43"/>
                    <a:gd name="T38" fmla="*/ 41 w 42"/>
                    <a:gd name="T39" fmla="*/ 28 h 43"/>
                    <a:gd name="T40" fmla="*/ 42 w 42"/>
                    <a:gd name="T41"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3">
                      <a:moveTo>
                        <a:pt x="42" y="21"/>
                      </a:moveTo>
                      <a:lnTo>
                        <a:pt x="41" y="15"/>
                      </a:lnTo>
                      <a:lnTo>
                        <a:pt x="38" y="9"/>
                      </a:lnTo>
                      <a:lnTo>
                        <a:pt x="34" y="4"/>
                      </a:lnTo>
                      <a:lnTo>
                        <a:pt x="27" y="1"/>
                      </a:lnTo>
                      <a:lnTo>
                        <a:pt x="21" y="0"/>
                      </a:lnTo>
                      <a:lnTo>
                        <a:pt x="14" y="1"/>
                      </a:lnTo>
                      <a:lnTo>
                        <a:pt x="8" y="4"/>
                      </a:lnTo>
                      <a:lnTo>
                        <a:pt x="4" y="9"/>
                      </a:lnTo>
                      <a:lnTo>
                        <a:pt x="1" y="15"/>
                      </a:lnTo>
                      <a:lnTo>
                        <a:pt x="0" y="21"/>
                      </a:lnTo>
                      <a:lnTo>
                        <a:pt x="1" y="28"/>
                      </a:lnTo>
                      <a:lnTo>
                        <a:pt x="4" y="34"/>
                      </a:lnTo>
                      <a:lnTo>
                        <a:pt x="8" y="38"/>
                      </a:lnTo>
                      <a:lnTo>
                        <a:pt x="14" y="42"/>
                      </a:lnTo>
                      <a:lnTo>
                        <a:pt x="21" y="43"/>
                      </a:lnTo>
                      <a:lnTo>
                        <a:pt x="27" y="42"/>
                      </a:lnTo>
                      <a:lnTo>
                        <a:pt x="34" y="38"/>
                      </a:lnTo>
                      <a:lnTo>
                        <a:pt x="38" y="34"/>
                      </a:lnTo>
                      <a:lnTo>
                        <a:pt x="41" y="28"/>
                      </a:lnTo>
                      <a:lnTo>
                        <a:pt x="42" y="2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3" name="Freeform 5459"/>
                <p:cNvSpPr>
                  <a:spLocks/>
                </p:cNvSpPr>
                <p:nvPr/>
              </p:nvSpPr>
              <p:spPr bwMode="auto">
                <a:xfrm>
                  <a:off x="2973" y="2781"/>
                  <a:ext cx="3" cy="2"/>
                </a:xfrm>
                <a:custGeom>
                  <a:avLst/>
                  <a:gdLst>
                    <a:gd name="T0" fmla="*/ 0 w 17"/>
                    <a:gd name="T1" fmla="*/ 0 h 9"/>
                    <a:gd name="T2" fmla="*/ 1 w 17"/>
                    <a:gd name="T3" fmla="*/ 3 h 9"/>
                    <a:gd name="T4" fmla="*/ 2 w 17"/>
                    <a:gd name="T5" fmla="*/ 7 h 9"/>
                    <a:gd name="T6" fmla="*/ 6 w 17"/>
                    <a:gd name="T7" fmla="*/ 8 h 9"/>
                    <a:gd name="T8" fmla="*/ 9 w 17"/>
                    <a:gd name="T9" fmla="*/ 9 h 9"/>
                    <a:gd name="T10" fmla="*/ 12 w 17"/>
                    <a:gd name="T11" fmla="*/ 8 h 9"/>
                    <a:gd name="T12" fmla="*/ 15 w 17"/>
                    <a:gd name="T13" fmla="*/ 7 h 9"/>
                    <a:gd name="T14" fmla="*/ 16 w 17"/>
                    <a:gd name="T15" fmla="*/ 3 h 9"/>
                    <a:gd name="T16" fmla="*/ 17 w 1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0"/>
                      </a:moveTo>
                      <a:lnTo>
                        <a:pt x="1" y="3"/>
                      </a:lnTo>
                      <a:lnTo>
                        <a:pt x="2" y="7"/>
                      </a:lnTo>
                      <a:lnTo>
                        <a:pt x="6" y="8"/>
                      </a:lnTo>
                      <a:lnTo>
                        <a:pt x="9" y="9"/>
                      </a:lnTo>
                      <a:lnTo>
                        <a:pt x="12" y="8"/>
                      </a:lnTo>
                      <a:lnTo>
                        <a:pt x="15" y="7"/>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4" name="Line 5460"/>
                <p:cNvSpPr>
                  <a:spLocks noChangeShapeType="1"/>
                </p:cNvSpPr>
                <p:nvPr/>
              </p:nvSpPr>
              <p:spPr bwMode="auto">
                <a:xfrm flipV="1">
                  <a:off x="3142"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5" name="Line 5461"/>
                <p:cNvSpPr>
                  <a:spLocks noChangeShapeType="1"/>
                </p:cNvSpPr>
                <p:nvPr/>
              </p:nvSpPr>
              <p:spPr bwMode="auto">
                <a:xfrm flipV="1">
                  <a:off x="3057"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6" name="Line 5462"/>
                <p:cNvSpPr>
                  <a:spLocks noChangeShapeType="1"/>
                </p:cNvSpPr>
                <p:nvPr/>
              </p:nvSpPr>
              <p:spPr bwMode="auto">
                <a:xfrm>
                  <a:off x="3071"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7" name="Line 5463"/>
                <p:cNvSpPr>
                  <a:spLocks noChangeShapeType="1"/>
                </p:cNvSpPr>
                <p:nvPr/>
              </p:nvSpPr>
              <p:spPr bwMode="auto">
                <a:xfrm flipH="1">
                  <a:off x="3071" y="290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8" name="Line 5464"/>
                <p:cNvSpPr>
                  <a:spLocks noChangeShapeType="1"/>
                </p:cNvSpPr>
                <p:nvPr/>
              </p:nvSpPr>
              <p:spPr bwMode="auto">
                <a:xfrm flipH="1">
                  <a:off x="3074" y="2808"/>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39" name="Line 5465"/>
                <p:cNvSpPr>
                  <a:spLocks noChangeShapeType="1"/>
                </p:cNvSpPr>
                <p:nvPr/>
              </p:nvSpPr>
              <p:spPr bwMode="auto">
                <a:xfrm flipH="1">
                  <a:off x="3074" y="2793"/>
                  <a:ext cx="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0" name="Line 5466"/>
                <p:cNvSpPr>
                  <a:spLocks noChangeShapeType="1"/>
                </p:cNvSpPr>
                <p:nvPr/>
              </p:nvSpPr>
              <p:spPr bwMode="auto">
                <a:xfrm flipH="1">
                  <a:off x="3071" y="281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1" name="Line 5467"/>
                <p:cNvSpPr>
                  <a:spLocks noChangeShapeType="1"/>
                </p:cNvSpPr>
                <p:nvPr/>
              </p:nvSpPr>
              <p:spPr bwMode="auto">
                <a:xfrm>
                  <a:off x="3071" y="27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2" name="Freeform 5468"/>
                <p:cNvSpPr>
                  <a:spLocks/>
                </p:cNvSpPr>
                <p:nvPr/>
              </p:nvSpPr>
              <p:spPr bwMode="auto">
                <a:xfrm>
                  <a:off x="3071" y="2804"/>
                  <a:ext cx="3" cy="4"/>
                </a:xfrm>
                <a:custGeom>
                  <a:avLst/>
                  <a:gdLst>
                    <a:gd name="T0" fmla="*/ 0 w 22"/>
                    <a:gd name="T1" fmla="*/ 0 h 21"/>
                    <a:gd name="T2" fmla="*/ 1 w 22"/>
                    <a:gd name="T3" fmla="*/ 5 h 21"/>
                    <a:gd name="T4" fmla="*/ 4 w 22"/>
                    <a:gd name="T5" fmla="*/ 10 h 21"/>
                    <a:gd name="T6" fmla="*/ 7 w 22"/>
                    <a:gd name="T7" fmla="*/ 15 h 21"/>
                    <a:gd name="T8" fmla="*/ 11 w 22"/>
                    <a:gd name="T9" fmla="*/ 18 h 21"/>
                    <a:gd name="T10" fmla="*/ 16 w 22"/>
                    <a:gd name="T11" fmla="*/ 20 h 21"/>
                    <a:gd name="T12" fmla="*/ 22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0"/>
                      </a:moveTo>
                      <a:lnTo>
                        <a:pt x="1" y="5"/>
                      </a:lnTo>
                      <a:lnTo>
                        <a:pt x="4" y="10"/>
                      </a:lnTo>
                      <a:lnTo>
                        <a:pt x="7" y="15"/>
                      </a:lnTo>
                      <a:lnTo>
                        <a:pt x="11" y="18"/>
                      </a:lnTo>
                      <a:lnTo>
                        <a:pt x="16" y="20"/>
                      </a:lnTo>
                      <a:lnTo>
                        <a:pt x="22"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3" name="Freeform 5469"/>
                <p:cNvSpPr>
                  <a:spLocks/>
                </p:cNvSpPr>
                <p:nvPr/>
              </p:nvSpPr>
              <p:spPr bwMode="auto">
                <a:xfrm>
                  <a:off x="3053" y="2804"/>
                  <a:ext cx="4" cy="4"/>
                </a:xfrm>
                <a:custGeom>
                  <a:avLst/>
                  <a:gdLst>
                    <a:gd name="T0" fmla="*/ 0 w 21"/>
                    <a:gd name="T1" fmla="*/ 21 h 21"/>
                    <a:gd name="T2" fmla="*/ 5 w 21"/>
                    <a:gd name="T3" fmla="*/ 20 h 21"/>
                    <a:gd name="T4" fmla="*/ 10 w 21"/>
                    <a:gd name="T5" fmla="*/ 18 h 21"/>
                    <a:gd name="T6" fmla="*/ 15 w 21"/>
                    <a:gd name="T7" fmla="*/ 15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5"/>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4" name="Freeform 5470"/>
                <p:cNvSpPr>
                  <a:spLocks/>
                </p:cNvSpPr>
                <p:nvPr/>
              </p:nvSpPr>
              <p:spPr bwMode="auto">
                <a:xfrm>
                  <a:off x="3071" y="2793"/>
                  <a:ext cx="3" cy="4"/>
                </a:xfrm>
                <a:custGeom>
                  <a:avLst/>
                  <a:gdLst>
                    <a:gd name="T0" fmla="*/ 22 w 22"/>
                    <a:gd name="T1" fmla="*/ 0 h 21"/>
                    <a:gd name="T2" fmla="*/ 16 w 22"/>
                    <a:gd name="T3" fmla="*/ 1 h 21"/>
                    <a:gd name="T4" fmla="*/ 11 w 22"/>
                    <a:gd name="T5" fmla="*/ 3 h 21"/>
                    <a:gd name="T6" fmla="*/ 7 w 22"/>
                    <a:gd name="T7" fmla="*/ 6 h 21"/>
                    <a:gd name="T8" fmla="*/ 4 w 22"/>
                    <a:gd name="T9" fmla="*/ 10 h 21"/>
                    <a:gd name="T10" fmla="*/ 1 w 22"/>
                    <a:gd name="T11" fmla="*/ 16 h 21"/>
                    <a:gd name="T12" fmla="*/ 0 w 22"/>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0"/>
                      </a:moveTo>
                      <a:lnTo>
                        <a:pt x="16" y="1"/>
                      </a:lnTo>
                      <a:lnTo>
                        <a:pt x="11" y="3"/>
                      </a:lnTo>
                      <a:lnTo>
                        <a:pt x="7" y="6"/>
                      </a:lnTo>
                      <a:lnTo>
                        <a:pt x="4"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5" name="Line 5471"/>
                <p:cNvSpPr>
                  <a:spLocks noChangeShapeType="1"/>
                </p:cNvSpPr>
                <p:nvPr/>
              </p:nvSpPr>
              <p:spPr bwMode="auto">
                <a:xfrm>
                  <a:off x="3071"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6" name="Line 5472"/>
                <p:cNvSpPr>
                  <a:spLocks noChangeShapeType="1"/>
                </p:cNvSpPr>
                <p:nvPr/>
              </p:nvSpPr>
              <p:spPr bwMode="auto">
                <a:xfrm flipV="1">
                  <a:off x="3057"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7" name="Freeform 5473"/>
                <p:cNvSpPr>
                  <a:spLocks/>
                </p:cNvSpPr>
                <p:nvPr/>
              </p:nvSpPr>
              <p:spPr bwMode="auto">
                <a:xfrm>
                  <a:off x="3053" y="2793"/>
                  <a:ext cx="4" cy="4"/>
                </a:xfrm>
                <a:custGeom>
                  <a:avLst/>
                  <a:gdLst>
                    <a:gd name="T0" fmla="*/ 21 w 21"/>
                    <a:gd name="T1" fmla="*/ 21 h 21"/>
                    <a:gd name="T2" fmla="*/ 20 w 21"/>
                    <a:gd name="T3" fmla="*/ 16 h 21"/>
                    <a:gd name="T4" fmla="*/ 18 w 21"/>
                    <a:gd name="T5" fmla="*/ 10 h 21"/>
                    <a:gd name="T6" fmla="*/ 15 w 21"/>
                    <a:gd name="T7" fmla="*/ 6 h 21"/>
                    <a:gd name="T8" fmla="*/ 10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0"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8" name="Freeform 5474"/>
                <p:cNvSpPr>
                  <a:spLocks/>
                </p:cNvSpPr>
                <p:nvPr/>
              </p:nvSpPr>
              <p:spPr bwMode="auto">
                <a:xfrm>
                  <a:off x="3139" y="2804"/>
                  <a:ext cx="3" cy="4"/>
                </a:xfrm>
                <a:custGeom>
                  <a:avLst/>
                  <a:gdLst>
                    <a:gd name="T0" fmla="*/ 0 w 22"/>
                    <a:gd name="T1" fmla="*/ 21 h 21"/>
                    <a:gd name="T2" fmla="*/ 6 w 22"/>
                    <a:gd name="T3" fmla="*/ 20 h 21"/>
                    <a:gd name="T4" fmla="*/ 11 w 22"/>
                    <a:gd name="T5" fmla="*/ 18 h 21"/>
                    <a:gd name="T6" fmla="*/ 15 w 22"/>
                    <a:gd name="T7" fmla="*/ 15 h 21"/>
                    <a:gd name="T8" fmla="*/ 18 w 22"/>
                    <a:gd name="T9" fmla="*/ 10 h 21"/>
                    <a:gd name="T10" fmla="*/ 21 w 22"/>
                    <a:gd name="T11" fmla="*/ 5 h 21"/>
                    <a:gd name="T12" fmla="*/ 22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0" y="21"/>
                      </a:moveTo>
                      <a:lnTo>
                        <a:pt x="6" y="20"/>
                      </a:lnTo>
                      <a:lnTo>
                        <a:pt x="11" y="18"/>
                      </a:lnTo>
                      <a:lnTo>
                        <a:pt x="15" y="15"/>
                      </a:lnTo>
                      <a:lnTo>
                        <a:pt x="18" y="10"/>
                      </a:lnTo>
                      <a:lnTo>
                        <a:pt x="21" y="5"/>
                      </a:lnTo>
                      <a:lnTo>
                        <a:pt x="22"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9" name="Line 5475"/>
                <p:cNvSpPr>
                  <a:spLocks noChangeShapeType="1"/>
                </p:cNvSpPr>
                <p:nvPr/>
              </p:nvSpPr>
              <p:spPr bwMode="auto">
                <a:xfrm flipV="1">
                  <a:off x="3142"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0" name="Freeform 5476"/>
                <p:cNvSpPr>
                  <a:spLocks/>
                </p:cNvSpPr>
                <p:nvPr/>
              </p:nvSpPr>
              <p:spPr bwMode="auto">
                <a:xfrm>
                  <a:off x="3139" y="2793"/>
                  <a:ext cx="3" cy="4"/>
                </a:xfrm>
                <a:custGeom>
                  <a:avLst/>
                  <a:gdLst>
                    <a:gd name="T0" fmla="*/ 22 w 22"/>
                    <a:gd name="T1" fmla="*/ 21 h 21"/>
                    <a:gd name="T2" fmla="*/ 21 w 22"/>
                    <a:gd name="T3" fmla="*/ 16 h 21"/>
                    <a:gd name="T4" fmla="*/ 18 w 22"/>
                    <a:gd name="T5" fmla="*/ 10 h 21"/>
                    <a:gd name="T6" fmla="*/ 15 w 22"/>
                    <a:gd name="T7" fmla="*/ 6 h 21"/>
                    <a:gd name="T8" fmla="*/ 11 w 22"/>
                    <a:gd name="T9" fmla="*/ 3 h 21"/>
                    <a:gd name="T10" fmla="*/ 6 w 22"/>
                    <a:gd name="T11" fmla="*/ 1 h 21"/>
                    <a:gd name="T12" fmla="*/ 0 w 2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22" y="21"/>
                      </a:moveTo>
                      <a:lnTo>
                        <a:pt x="21" y="16"/>
                      </a:lnTo>
                      <a:lnTo>
                        <a:pt x="18" y="10"/>
                      </a:lnTo>
                      <a:lnTo>
                        <a:pt x="15" y="6"/>
                      </a:lnTo>
                      <a:lnTo>
                        <a:pt x="11" y="3"/>
                      </a:lnTo>
                      <a:lnTo>
                        <a:pt x="6"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1" name="Line 5477"/>
                <p:cNvSpPr>
                  <a:spLocks noChangeShapeType="1"/>
                </p:cNvSpPr>
                <p:nvPr/>
              </p:nvSpPr>
              <p:spPr bwMode="auto">
                <a:xfrm>
                  <a:off x="2985" y="261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2" name="Line 5478"/>
                <p:cNvSpPr>
                  <a:spLocks noChangeShapeType="1"/>
                </p:cNvSpPr>
                <p:nvPr/>
              </p:nvSpPr>
              <p:spPr bwMode="auto">
                <a:xfrm flipH="1">
                  <a:off x="2985" y="262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3" name="Line 5479"/>
                <p:cNvSpPr>
                  <a:spLocks noChangeShapeType="1"/>
                </p:cNvSpPr>
                <p:nvPr/>
              </p:nvSpPr>
              <p:spPr bwMode="auto">
                <a:xfrm>
                  <a:off x="2985" y="269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4" name="Line 5480"/>
                <p:cNvSpPr>
                  <a:spLocks noChangeShapeType="1"/>
                </p:cNvSpPr>
                <p:nvPr/>
              </p:nvSpPr>
              <p:spPr bwMode="auto">
                <a:xfrm flipH="1">
                  <a:off x="2985" y="271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5" name="Line 5481"/>
                <p:cNvSpPr>
                  <a:spLocks noChangeShapeType="1"/>
                </p:cNvSpPr>
                <p:nvPr/>
              </p:nvSpPr>
              <p:spPr bwMode="auto">
                <a:xfrm flipV="1">
                  <a:off x="2964"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6" name="Line 5482"/>
                <p:cNvSpPr>
                  <a:spLocks noChangeShapeType="1"/>
                </p:cNvSpPr>
                <p:nvPr/>
              </p:nvSpPr>
              <p:spPr bwMode="auto">
                <a:xfrm flipV="1">
                  <a:off x="2973" y="2627"/>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7" name="Line 5483"/>
                <p:cNvSpPr>
                  <a:spLocks noChangeShapeType="1"/>
                </p:cNvSpPr>
                <p:nvPr/>
              </p:nvSpPr>
              <p:spPr bwMode="auto">
                <a:xfrm>
                  <a:off x="2976" y="2627"/>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8" name="Line 5484"/>
                <p:cNvSpPr>
                  <a:spLocks noChangeShapeType="1"/>
                </p:cNvSpPr>
                <p:nvPr/>
              </p:nvSpPr>
              <p:spPr bwMode="auto">
                <a:xfrm flipH="1">
                  <a:off x="2985"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59" name="Freeform 5485"/>
                <p:cNvSpPr>
                  <a:spLocks/>
                </p:cNvSpPr>
                <p:nvPr/>
              </p:nvSpPr>
              <p:spPr bwMode="auto">
                <a:xfrm>
                  <a:off x="2973" y="2711"/>
                  <a:ext cx="3" cy="2"/>
                </a:xfrm>
                <a:custGeom>
                  <a:avLst/>
                  <a:gdLst>
                    <a:gd name="T0" fmla="*/ 17 w 17"/>
                    <a:gd name="T1" fmla="*/ 9 h 9"/>
                    <a:gd name="T2" fmla="*/ 16 w 17"/>
                    <a:gd name="T3" fmla="*/ 6 h 9"/>
                    <a:gd name="T4" fmla="*/ 15 w 17"/>
                    <a:gd name="T5" fmla="*/ 3 h 9"/>
                    <a:gd name="T6" fmla="*/ 12 w 17"/>
                    <a:gd name="T7" fmla="*/ 1 h 9"/>
                    <a:gd name="T8" fmla="*/ 9 w 17"/>
                    <a:gd name="T9" fmla="*/ 0 h 9"/>
                    <a:gd name="T10" fmla="*/ 6 w 17"/>
                    <a:gd name="T11" fmla="*/ 1 h 9"/>
                    <a:gd name="T12" fmla="*/ 2 w 17"/>
                    <a:gd name="T13" fmla="*/ 3 h 9"/>
                    <a:gd name="T14" fmla="*/ 1 w 17"/>
                    <a:gd name="T15" fmla="*/ 6 h 9"/>
                    <a:gd name="T16" fmla="*/ 0 w 1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9"/>
                      </a:moveTo>
                      <a:lnTo>
                        <a:pt x="16" y="6"/>
                      </a:lnTo>
                      <a:lnTo>
                        <a:pt x="15" y="3"/>
                      </a:lnTo>
                      <a:lnTo>
                        <a:pt x="12" y="1"/>
                      </a:lnTo>
                      <a:lnTo>
                        <a:pt x="9" y="0"/>
                      </a:lnTo>
                      <a:lnTo>
                        <a:pt x="6" y="1"/>
                      </a:lnTo>
                      <a:lnTo>
                        <a:pt x="2" y="3"/>
                      </a:lnTo>
                      <a:lnTo>
                        <a:pt x="1" y="6"/>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0" name="Freeform 5486"/>
                <p:cNvSpPr>
                  <a:spLocks/>
                </p:cNvSpPr>
                <p:nvPr/>
              </p:nvSpPr>
              <p:spPr bwMode="auto">
                <a:xfrm>
                  <a:off x="2973" y="2695"/>
                  <a:ext cx="3" cy="2"/>
                </a:xfrm>
                <a:custGeom>
                  <a:avLst/>
                  <a:gdLst>
                    <a:gd name="T0" fmla="*/ 0 w 17"/>
                    <a:gd name="T1" fmla="*/ 0 h 8"/>
                    <a:gd name="T2" fmla="*/ 1 w 17"/>
                    <a:gd name="T3" fmla="*/ 3 h 8"/>
                    <a:gd name="T4" fmla="*/ 2 w 17"/>
                    <a:gd name="T5" fmla="*/ 6 h 8"/>
                    <a:gd name="T6" fmla="*/ 6 w 17"/>
                    <a:gd name="T7" fmla="*/ 7 h 8"/>
                    <a:gd name="T8" fmla="*/ 9 w 17"/>
                    <a:gd name="T9" fmla="*/ 8 h 8"/>
                    <a:gd name="T10" fmla="*/ 12 w 17"/>
                    <a:gd name="T11" fmla="*/ 7 h 8"/>
                    <a:gd name="T12" fmla="*/ 15 w 17"/>
                    <a:gd name="T13" fmla="*/ 6 h 8"/>
                    <a:gd name="T14" fmla="*/ 16 w 17"/>
                    <a:gd name="T15" fmla="*/ 3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0" y="0"/>
                      </a:moveTo>
                      <a:lnTo>
                        <a:pt x="1" y="3"/>
                      </a:lnTo>
                      <a:lnTo>
                        <a:pt x="2" y="6"/>
                      </a:lnTo>
                      <a:lnTo>
                        <a:pt x="6" y="7"/>
                      </a:lnTo>
                      <a:lnTo>
                        <a:pt x="9" y="8"/>
                      </a:lnTo>
                      <a:lnTo>
                        <a:pt x="12" y="7"/>
                      </a:lnTo>
                      <a:lnTo>
                        <a:pt x="15" y="6"/>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1" name="Freeform 5487"/>
                <p:cNvSpPr>
                  <a:spLocks/>
                </p:cNvSpPr>
                <p:nvPr/>
              </p:nvSpPr>
              <p:spPr bwMode="auto">
                <a:xfrm>
                  <a:off x="2973" y="2625"/>
                  <a:ext cx="3" cy="2"/>
                </a:xfrm>
                <a:custGeom>
                  <a:avLst/>
                  <a:gdLst>
                    <a:gd name="T0" fmla="*/ 17 w 17"/>
                    <a:gd name="T1" fmla="*/ 8 h 8"/>
                    <a:gd name="T2" fmla="*/ 16 w 17"/>
                    <a:gd name="T3" fmla="*/ 5 h 8"/>
                    <a:gd name="T4" fmla="*/ 15 w 17"/>
                    <a:gd name="T5" fmla="*/ 2 h 8"/>
                    <a:gd name="T6" fmla="*/ 12 w 17"/>
                    <a:gd name="T7" fmla="*/ 1 h 8"/>
                    <a:gd name="T8" fmla="*/ 9 w 17"/>
                    <a:gd name="T9" fmla="*/ 0 h 8"/>
                    <a:gd name="T10" fmla="*/ 6 w 17"/>
                    <a:gd name="T11" fmla="*/ 1 h 8"/>
                    <a:gd name="T12" fmla="*/ 2 w 17"/>
                    <a:gd name="T13" fmla="*/ 2 h 8"/>
                    <a:gd name="T14" fmla="*/ 1 w 17"/>
                    <a:gd name="T15" fmla="*/ 5 h 8"/>
                    <a:gd name="T16" fmla="*/ 0 w 1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8"/>
                      </a:moveTo>
                      <a:lnTo>
                        <a:pt x="16" y="5"/>
                      </a:lnTo>
                      <a:lnTo>
                        <a:pt x="15" y="2"/>
                      </a:lnTo>
                      <a:lnTo>
                        <a:pt x="12" y="1"/>
                      </a:lnTo>
                      <a:lnTo>
                        <a:pt x="9" y="0"/>
                      </a:lnTo>
                      <a:lnTo>
                        <a:pt x="6" y="1"/>
                      </a:lnTo>
                      <a:lnTo>
                        <a:pt x="2" y="2"/>
                      </a:lnTo>
                      <a:lnTo>
                        <a:pt x="1" y="5"/>
                      </a:lnTo>
                      <a:lnTo>
                        <a:pt x="0"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2" name="Freeform 5488"/>
                <p:cNvSpPr>
                  <a:spLocks/>
                </p:cNvSpPr>
                <p:nvPr/>
              </p:nvSpPr>
              <p:spPr bwMode="auto">
                <a:xfrm>
                  <a:off x="2973" y="2610"/>
                  <a:ext cx="3" cy="1"/>
                </a:xfrm>
                <a:custGeom>
                  <a:avLst/>
                  <a:gdLst>
                    <a:gd name="T0" fmla="*/ 0 w 17"/>
                    <a:gd name="T1" fmla="*/ 0 h 8"/>
                    <a:gd name="T2" fmla="*/ 1 w 17"/>
                    <a:gd name="T3" fmla="*/ 3 h 8"/>
                    <a:gd name="T4" fmla="*/ 2 w 17"/>
                    <a:gd name="T5" fmla="*/ 6 h 8"/>
                    <a:gd name="T6" fmla="*/ 6 w 17"/>
                    <a:gd name="T7" fmla="*/ 7 h 8"/>
                    <a:gd name="T8" fmla="*/ 9 w 17"/>
                    <a:gd name="T9" fmla="*/ 8 h 8"/>
                    <a:gd name="T10" fmla="*/ 12 w 17"/>
                    <a:gd name="T11" fmla="*/ 7 h 8"/>
                    <a:gd name="T12" fmla="*/ 15 w 17"/>
                    <a:gd name="T13" fmla="*/ 6 h 8"/>
                    <a:gd name="T14" fmla="*/ 16 w 17"/>
                    <a:gd name="T15" fmla="*/ 3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0" y="0"/>
                      </a:moveTo>
                      <a:lnTo>
                        <a:pt x="1" y="3"/>
                      </a:lnTo>
                      <a:lnTo>
                        <a:pt x="2" y="6"/>
                      </a:lnTo>
                      <a:lnTo>
                        <a:pt x="6" y="7"/>
                      </a:lnTo>
                      <a:lnTo>
                        <a:pt x="9" y="8"/>
                      </a:lnTo>
                      <a:lnTo>
                        <a:pt x="12" y="7"/>
                      </a:lnTo>
                      <a:lnTo>
                        <a:pt x="15" y="6"/>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3" name="Line 5489"/>
                <p:cNvSpPr>
                  <a:spLocks noChangeShapeType="1"/>
                </p:cNvSpPr>
                <p:nvPr/>
              </p:nvSpPr>
              <p:spPr bwMode="auto">
                <a:xfrm flipV="1">
                  <a:off x="3142"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4" name="Line 5490"/>
                <p:cNvSpPr>
                  <a:spLocks noChangeShapeType="1"/>
                </p:cNvSpPr>
                <p:nvPr/>
              </p:nvSpPr>
              <p:spPr bwMode="auto">
                <a:xfrm>
                  <a:off x="3071"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5" name="Line 5491"/>
                <p:cNvSpPr>
                  <a:spLocks noChangeShapeType="1"/>
                </p:cNvSpPr>
                <p:nvPr/>
              </p:nvSpPr>
              <p:spPr bwMode="auto">
                <a:xfrm flipV="1">
                  <a:off x="3057"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6" name="Line 5492"/>
                <p:cNvSpPr>
                  <a:spLocks noChangeShapeType="1"/>
                </p:cNvSpPr>
                <p:nvPr/>
              </p:nvSpPr>
              <p:spPr bwMode="auto">
                <a:xfrm>
                  <a:off x="3071" y="269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7" name="Line 5493"/>
                <p:cNvSpPr>
                  <a:spLocks noChangeShapeType="1"/>
                </p:cNvSpPr>
                <p:nvPr/>
              </p:nvSpPr>
              <p:spPr bwMode="auto">
                <a:xfrm flipH="1">
                  <a:off x="3071" y="271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8" name="Line 5494"/>
                <p:cNvSpPr>
                  <a:spLocks noChangeShapeType="1"/>
                </p:cNvSpPr>
                <p:nvPr/>
              </p:nvSpPr>
              <p:spPr bwMode="auto">
                <a:xfrm>
                  <a:off x="3071" y="261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9" name="Line 5495"/>
                <p:cNvSpPr>
                  <a:spLocks noChangeShapeType="1"/>
                </p:cNvSpPr>
                <p:nvPr/>
              </p:nvSpPr>
              <p:spPr bwMode="auto">
                <a:xfrm flipH="1">
                  <a:off x="3071" y="262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0" name="Line 5496"/>
                <p:cNvSpPr>
                  <a:spLocks noChangeShapeType="1"/>
                </p:cNvSpPr>
                <p:nvPr/>
              </p:nvSpPr>
              <p:spPr bwMode="auto">
                <a:xfrm>
                  <a:off x="3339"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1" name="Line 5497"/>
                <p:cNvSpPr>
                  <a:spLocks noChangeShapeType="1"/>
                </p:cNvSpPr>
                <p:nvPr/>
              </p:nvSpPr>
              <p:spPr bwMode="auto">
                <a:xfrm>
                  <a:off x="3353"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2" name="Line 5498"/>
                <p:cNvSpPr>
                  <a:spLocks noChangeShapeType="1"/>
                </p:cNvSpPr>
                <p:nvPr/>
              </p:nvSpPr>
              <p:spPr bwMode="auto">
                <a:xfrm>
                  <a:off x="3260"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3" name="Line 5499"/>
                <p:cNvSpPr>
                  <a:spLocks noChangeShapeType="1"/>
                </p:cNvSpPr>
                <p:nvPr/>
              </p:nvSpPr>
              <p:spPr bwMode="auto">
                <a:xfrm>
                  <a:off x="3156"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4" name="Line 5500"/>
                <p:cNvSpPr>
                  <a:spLocks noChangeShapeType="1"/>
                </p:cNvSpPr>
                <p:nvPr/>
              </p:nvSpPr>
              <p:spPr bwMode="auto">
                <a:xfrm flipV="1">
                  <a:off x="3246" y="2711"/>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5" name="Line 5501"/>
                <p:cNvSpPr>
                  <a:spLocks noChangeShapeType="1"/>
                </p:cNvSpPr>
                <p:nvPr/>
              </p:nvSpPr>
              <p:spPr bwMode="auto">
                <a:xfrm flipV="1">
                  <a:off x="3242" y="2822"/>
                  <a:ext cx="0" cy="6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6" name="Line 5502"/>
                <p:cNvSpPr>
                  <a:spLocks noChangeShapeType="1"/>
                </p:cNvSpPr>
                <p:nvPr/>
              </p:nvSpPr>
              <p:spPr bwMode="auto">
                <a:xfrm flipV="1">
                  <a:off x="3228"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7" name="Line 5503"/>
                <p:cNvSpPr>
                  <a:spLocks noChangeShapeType="1"/>
                </p:cNvSpPr>
                <p:nvPr/>
              </p:nvSpPr>
              <p:spPr bwMode="auto">
                <a:xfrm>
                  <a:off x="3156" y="281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8" name="Line 5504"/>
                <p:cNvSpPr>
                  <a:spLocks noChangeShapeType="1"/>
                </p:cNvSpPr>
                <p:nvPr/>
              </p:nvSpPr>
              <p:spPr bwMode="auto">
                <a:xfrm>
                  <a:off x="3156" y="289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79" name="Line 5505"/>
                <p:cNvSpPr>
                  <a:spLocks noChangeShapeType="1"/>
                </p:cNvSpPr>
                <p:nvPr/>
              </p:nvSpPr>
              <p:spPr bwMode="auto">
                <a:xfrm flipH="1">
                  <a:off x="3156" y="290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0" name="Freeform 5506"/>
                <p:cNvSpPr>
                  <a:spLocks/>
                </p:cNvSpPr>
                <p:nvPr/>
              </p:nvSpPr>
              <p:spPr bwMode="auto">
                <a:xfrm>
                  <a:off x="3242" y="2904"/>
                  <a:ext cx="4" cy="4"/>
                </a:xfrm>
                <a:custGeom>
                  <a:avLst/>
                  <a:gdLst>
                    <a:gd name="T0" fmla="*/ 21 w 21"/>
                    <a:gd name="T1" fmla="*/ 0 h 21"/>
                    <a:gd name="T2" fmla="*/ 16 w 21"/>
                    <a:gd name="T3" fmla="*/ 1 h 21"/>
                    <a:gd name="T4" fmla="*/ 10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1" name="Line 5507"/>
                <p:cNvSpPr>
                  <a:spLocks noChangeShapeType="1"/>
                </p:cNvSpPr>
                <p:nvPr/>
              </p:nvSpPr>
              <p:spPr bwMode="auto">
                <a:xfrm flipH="1">
                  <a:off x="3246" y="290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2" name="Freeform 5508"/>
                <p:cNvSpPr>
                  <a:spLocks/>
                </p:cNvSpPr>
                <p:nvPr/>
              </p:nvSpPr>
              <p:spPr bwMode="auto">
                <a:xfrm>
                  <a:off x="3242" y="2886"/>
                  <a:ext cx="4" cy="4"/>
                </a:xfrm>
                <a:custGeom>
                  <a:avLst/>
                  <a:gdLst>
                    <a:gd name="T0" fmla="*/ 0 w 21"/>
                    <a:gd name="T1" fmla="*/ 0 h 21"/>
                    <a:gd name="T2" fmla="*/ 1 w 21"/>
                    <a:gd name="T3" fmla="*/ 5 h 21"/>
                    <a:gd name="T4" fmla="*/ 3 w 21"/>
                    <a:gd name="T5" fmla="*/ 11 h 21"/>
                    <a:gd name="T6" fmla="*/ 6 w 21"/>
                    <a:gd name="T7" fmla="*/ 15 h 21"/>
                    <a:gd name="T8" fmla="*/ 10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1"/>
                      </a:lnTo>
                      <a:lnTo>
                        <a:pt x="6" y="15"/>
                      </a:lnTo>
                      <a:lnTo>
                        <a:pt x="10"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3" name="Line 5509"/>
                <p:cNvSpPr>
                  <a:spLocks noChangeShapeType="1"/>
                </p:cNvSpPr>
                <p:nvPr/>
              </p:nvSpPr>
              <p:spPr bwMode="auto">
                <a:xfrm>
                  <a:off x="3246" y="2890"/>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4" name="Line 5510"/>
                <p:cNvSpPr>
                  <a:spLocks noChangeShapeType="1"/>
                </p:cNvSpPr>
                <p:nvPr/>
              </p:nvSpPr>
              <p:spPr bwMode="auto">
                <a:xfrm flipH="1">
                  <a:off x="3160" y="2808"/>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5" name="Line 5511"/>
                <p:cNvSpPr>
                  <a:spLocks noChangeShapeType="1"/>
                </p:cNvSpPr>
                <p:nvPr/>
              </p:nvSpPr>
              <p:spPr bwMode="auto">
                <a:xfrm flipH="1" flipV="1">
                  <a:off x="3160" y="2793"/>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6" name="Line 5512"/>
                <p:cNvSpPr>
                  <a:spLocks noChangeShapeType="1"/>
                </p:cNvSpPr>
                <p:nvPr/>
              </p:nvSpPr>
              <p:spPr bwMode="auto">
                <a:xfrm flipH="1" flipV="1">
                  <a:off x="3160" y="2793"/>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7" name="Line 5513"/>
                <p:cNvSpPr>
                  <a:spLocks noChangeShapeType="1"/>
                </p:cNvSpPr>
                <p:nvPr/>
              </p:nvSpPr>
              <p:spPr bwMode="auto">
                <a:xfrm flipH="1">
                  <a:off x="3156" y="281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8" name="Line 5514"/>
                <p:cNvSpPr>
                  <a:spLocks noChangeShapeType="1"/>
                </p:cNvSpPr>
                <p:nvPr/>
              </p:nvSpPr>
              <p:spPr bwMode="auto">
                <a:xfrm>
                  <a:off x="3156" y="2783"/>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9" name="Freeform 5515"/>
                <p:cNvSpPr>
                  <a:spLocks/>
                </p:cNvSpPr>
                <p:nvPr/>
              </p:nvSpPr>
              <p:spPr bwMode="auto">
                <a:xfrm>
                  <a:off x="3156" y="2804"/>
                  <a:ext cx="4" cy="4"/>
                </a:xfrm>
                <a:custGeom>
                  <a:avLst/>
                  <a:gdLst>
                    <a:gd name="T0" fmla="*/ 0 w 21"/>
                    <a:gd name="T1" fmla="*/ 0 h 21"/>
                    <a:gd name="T2" fmla="*/ 1 w 21"/>
                    <a:gd name="T3" fmla="*/ 5 h 21"/>
                    <a:gd name="T4" fmla="*/ 3 w 21"/>
                    <a:gd name="T5" fmla="*/ 10 h 21"/>
                    <a:gd name="T6" fmla="*/ 6 w 21"/>
                    <a:gd name="T7" fmla="*/ 15 h 21"/>
                    <a:gd name="T8" fmla="*/ 11 w 21"/>
                    <a:gd name="T9" fmla="*/ 18 h 21"/>
                    <a:gd name="T10" fmla="*/ 16 w 21"/>
                    <a:gd name="T11" fmla="*/ 20 h 21"/>
                    <a:gd name="T12" fmla="*/ 21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0"/>
                      </a:moveTo>
                      <a:lnTo>
                        <a:pt x="1" y="5"/>
                      </a:lnTo>
                      <a:lnTo>
                        <a:pt x="3" y="10"/>
                      </a:lnTo>
                      <a:lnTo>
                        <a:pt x="6" y="15"/>
                      </a:lnTo>
                      <a:lnTo>
                        <a:pt x="11" y="18"/>
                      </a:lnTo>
                      <a:lnTo>
                        <a:pt x="16" y="20"/>
                      </a:lnTo>
                      <a:lnTo>
                        <a:pt x="21"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0" name="Line 5516"/>
                <p:cNvSpPr>
                  <a:spLocks noChangeShapeType="1"/>
                </p:cNvSpPr>
                <p:nvPr/>
              </p:nvSpPr>
              <p:spPr bwMode="auto">
                <a:xfrm>
                  <a:off x="3156"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1" name="Freeform 5517"/>
                <p:cNvSpPr>
                  <a:spLocks/>
                </p:cNvSpPr>
                <p:nvPr/>
              </p:nvSpPr>
              <p:spPr bwMode="auto">
                <a:xfrm>
                  <a:off x="3156" y="2793"/>
                  <a:ext cx="4" cy="4"/>
                </a:xfrm>
                <a:custGeom>
                  <a:avLst/>
                  <a:gdLst>
                    <a:gd name="T0" fmla="*/ 21 w 21"/>
                    <a:gd name="T1" fmla="*/ 0 h 21"/>
                    <a:gd name="T2" fmla="*/ 16 w 21"/>
                    <a:gd name="T3" fmla="*/ 1 h 21"/>
                    <a:gd name="T4" fmla="*/ 11 w 21"/>
                    <a:gd name="T5" fmla="*/ 3 h 21"/>
                    <a:gd name="T6" fmla="*/ 6 w 21"/>
                    <a:gd name="T7" fmla="*/ 6 h 21"/>
                    <a:gd name="T8" fmla="*/ 3 w 21"/>
                    <a:gd name="T9" fmla="*/ 10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1" y="3"/>
                      </a:lnTo>
                      <a:lnTo>
                        <a:pt x="6" y="6"/>
                      </a:lnTo>
                      <a:lnTo>
                        <a:pt x="3" y="10"/>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2" name="Freeform 5518"/>
                <p:cNvSpPr>
                  <a:spLocks/>
                </p:cNvSpPr>
                <p:nvPr/>
              </p:nvSpPr>
              <p:spPr bwMode="auto">
                <a:xfrm>
                  <a:off x="3224" y="2804"/>
                  <a:ext cx="4" cy="4"/>
                </a:xfrm>
                <a:custGeom>
                  <a:avLst/>
                  <a:gdLst>
                    <a:gd name="T0" fmla="*/ 0 w 21"/>
                    <a:gd name="T1" fmla="*/ 21 h 21"/>
                    <a:gd name="T2" fmla="*/ 5 w 21"/>
                    <a:gd name="T3" fmla="*/ 20 h 21"/>
                    <a:gd name="T4" fmla="*/ 11 w 21"/>
                    <a:gd name="T5" fmla="*/ 18 h 21"/>
                    <a:gd name="T6" fmla="*/ 15 w 21"/>
                    <a:gd name="T7" fmla="*/ 15 h 21"/>
                    <a:gd name="T8" fmla="*/ 18 w 21"/>
                    <a:gd name="T9" fmla="*/ 10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1" y="18"/>
                      </a:lnTo>
                      <a:lnTo>
                        <a:pt x="15" y="15"/>
                      </a:lnTo>
                      <a:lnTo>
                        <a:pt x="18" y="10"/>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3" name="Freeform 5519"/>
                <p:cNvSpPr>
                  <a:spLocks/>
                </p:cNvSpPr>
                <p:nvPr/>
              </p:nvSpPr>
              <p:spPr bwMode="auto">
                <a:xfrm>
                  <a:off x="3242" y="2818"/>
                  <a:ext cx="4" cy="4"/>
                </a:xfrm>
                <a:custGeom>
                  <a:avLst/>
                  <a:gdLst>
                    <a:gd name="T0" fmla="*/ 21 w 21"/>
                    <a:gd name="T1" fmla="*/ 0 h 21"/>
                    <a:gd name="T2" fmla="*/ 16 w 21"/>
                    <a:gd name="T3" fmla="*/ 1 h 21"/>
                    <a:gd name="T4" fmla="*/ 10 w 21"/>
                    <a:gd name="T5" fmla="*/ 3 h 21"/>
                    <a:gd name="T6" fmla="*/ 6 w 21"/>
                    <a:gd name="T7" fmla="*/ 6 h 21"/>
                    <a:gd name="T8" fmla="*/ 3 w 21"/>
                    <a:gd name="T9" fmla="*/ 11 h 21"/>
                    <a:gd name="T10" fmla="*/ 1 w 21"/>
                    <a:gd name="T11" fmla="*/ 16 h 21"/>
                    <a:gd name="T12" fmla="*/ 0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0"/>
                      </a:moveTo>
                      <a:lnTo>
                        <a:pt x="16" y="1"/>
                      </a:lnTo>
                      <a:lnTo>
                        <a:pt x="10" y="3"/>
                      </a:lnTo>
                      <a:lnTo>
                        <a:pt x="6" y="6"/>
                      </a:lnTo>
                      <a:lnTo>
                        <a:pt x="3" y="11"/>
                      </a:lnTo>
                      <a:lnTo>
                        <a:pt x="1" y="16"/>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4" name="Line 5520"/>
                <p:cNvSpPr>
                  <a:spLocks noChangeShapeType="1"/>
                </p:cNvSpPr>
                <p:nvPr/>
              </p:nvSpPr>
              <p:spPr bwMode="auto">
                <a:xfrm flipH="1">
                  <a:off x="3246" y="281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5" name="Line 5521"/>
                <p:cNvSpPr>
                  <a:spLocks noChangeShapeType="1"/>
                </p:cNvSpPr>
                <p:nvPr/>
              </p:nvSpPr>
              <p:spPr bwMode="auto">
                <a:xfrm flipV="1">
                  <a:off x="3228" y="2797"/>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6" name="Freeform 5522"/>
                <p:cNvSpPr>
                  <a:spLocks/>
                </p:cNvSpPr>
                <p:nvPr/>
              </p:nvSpPr>
              <p:spPr bwMode="auto">
                <a:xfrm>
                  <a:off x="3224" y="2793"/>
                  <a:ext cx="4" cy="4"/>
                </a:xfrm>
                <a:custGeom>
                  <a:avLst/>
                  <a:gdLst>
                    <a:gd name="T0" fmla="*/ 21 w 21"/>
                    <a:gd name="T1" fmla="*/ 21 h 21"/>
                    <a:gd name="T2" fmla="*/ 20 w 21"/>
                    <a:gd name="T3" fmla="*/ 16 h 21"/>
                    <a:gd name="T4" fmla="*/ 18 w 21"/>
                    <a:gd name="T5" fmla="*/ 10 h 21"/>
                    <a:gd name="T6" fmla="*/ 15 w 21"/>
                    <a:gd name="T7" fmla="*/ 6 h 21"/>
                    <a:gd name="T8" fmla="*/ 11 w 21"/>
                    <a:gd name="T9" fmla="*/ 3 h 21"/>
                    <a:gd name="T10" fmla="*/ 5 w 21"/>
                    <a:gd name="T11" fmla="*/ 1 h 21"/>
                    <a:gd name="T12" fmla="*/ 0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21" y="21"/>
                      </a:moveTo>
                      <a:lnTo>
                        <a:pt x="20" y="16"/>
                      </a:lnTo>
                      <a:lnTo>
                        <a:pt x="18" y="10"/>
                      </a:lnTo>
                      <a:lnTo>
                        <a:pt x="15" y="6"/>
                      </a:lnTo>
                      <a:lnTo>
                        <a:pt x="11" y="3"/>
                      </a:lnTo>
                      <a:lnTo>
                        <a:pt x="5"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7" name="Line 5523"/>
                <p:cNvSpPr>
                  <a:spLocks noChangeShapeType="1"/>
                </p:cNvSpPr>
                <p:nvPr/>
              </p:nvSpPr>
              <p:spPr bwMode="auto">
                <a:xfrm>
                  <a:off x="3260" y="2786"/>
                  <a:ext cx="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8" name="Line 5524"/>
                <p:cNvSpPr>
                  <a:spLocks noChangeShapeType="1"/>
                </p:cNvSpPr>
                <p:nvPr/>
              </p:nvSpPr>
              <p:spPr bwMode="auto">
                <a:xfrm flipV="1">
                  <a:off x="3246" y="2658"/>
                  <a:ext cx="0"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99" name="Line 5525"/>
                <p:cNvSpPr>
                  <a:spLocks noChangeShapeType="1"/>
                </p:cNvSpPr>
                <p:nvPr/>
              </p:nvSpPr>
              <p:spPr bwMode="auto">
                <a:xfrm>
                  <a:off x="3156" y="262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0" name="Line 5526"/>
                <p:cNvSpPr>
                  <a:spLocks noChangeShapeType="1"/>
                </p:cNvSpPr>
                <p:nvPr/>
              </p:nvSpPr>
              <p:spPr bwMode="auto">
                <a:xfrm>
                  <a:off x="3156" y="269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1" name="Line 5527"/>
                <p:cNvSpPr>
                  <a:spLocks noChangeShapeType="1"/>
                </p:cNvSpPr>
                <p:nvPr/>
              </p:nvSpPr>
              <p:spPr bwMode="auto">
                <a:xfrm flipH="1">
                  <a:off x="3156" y="2711"/>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2" name="Line 5528"/>
                <p:cNvSpPr>
                  <a:spLocks noChangeShapeType="1"/>
                </p:cNvSpPr>
                <p:nvPr/>
              </p:nvSpPr>
              <p:spPr bwMode="auto">
                <a:xfrm>
                  <a:off x="3156" y="2611"/>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3" name="Line 5529"/>
                <p:cNvSpPr>
                  <a:spLocks noChangeShapeType="1"/>
                </p:cNvSpPr>
                <p:nvPr/>
              </p:nvSpPr>
              <p:spPr bwMode="auto">
                <a:xfrm flipH="1" flipV="1">
                  <a:off x="3156" y="2625"/>
                  <a:ext cx="9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4" name="Line 5530"/>
                <p:cNvSpPr>
                  <a:spLocks noChangeShapeType="1"/>
                </p:cNvSpPr>
                <p:nvPr/>
              </p:nvSpPr>
              <p:spPr bwMode="auto">
                <a:xfrm>
                  <a:off x="3339" y="2627"/>
                  <a:ext cx="0"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5" name="Line 5531"/>
                <p:cNvSpPr>
                  <a:spLocks noChangeShapeType="1"/>
                </p:cNvSpPr>
                <p:nvPr/>
              </p:nvSpPr>
              <p:spPr bwMode="auto">
                <a:xfrm>
                  <a:off x="3353" y="2648"/>
                  <a:ext cx="0" cy="5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6" name="Line 5532"/>
                <p:cNvSpPr>
                  <a:spLocks noChangeShapeType="1"/>
                </p:cNvSpPr>
                <p:nvPr/>
              </p:nvSpPr>
              <p:spPr bwMode="auto">
                <a:xfrm>
                  <a:off x="3306" y="2644"/>
                  <a:ext cx="0" cy="5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7" name="Line 5533"/>
                <p:cNvSpPr>
                  <a:spLocks noChangeShapeType="1"/>
                </p:cNvSpPr>
                <p:nvPr/>
              </p:nvSpPr>
              <p:spPr bwMode="auto">
                <a:xfrm>
                  <a:off x="3299" y="2648"/>
                  <a:ext cx="0" cy="5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8" name="Line 5534"/>
                <p:cNvSpPr>
                  <a:spLocks noChangeShapeType="1"/>
                </p:cNvSpPr>
                <p:nvPr/>
              </p:nvSpPr>
              <p:spPr bwMode="auto">
                <a:xfrm>
                  <a:off x="3260" y="2650"/>
                  <a:ext cx="0" cy="5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9" name="Line 5535"/>
                <p:cNvSpPr>
                  <a:spLocks noChangeShapeType="1"/>
                </p:cNvSpPr>
                <p:nvPr/>
              </p:nvSpPr>
              <p:spPr bwMode="auto">
                <a:xfrm>
                  <a:off x="3260" y="2701"/>
                  <a:ext cx="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0" name="Line 5536"/>
                <p:cNvSpPr>
                  <a:spLocks noChangeShapeType="1"/>
                </p:cNvSpPr>
                <p:nvPr/>
              </p:nvSpPr>
              <p:spPr bwMode="auto">
                <a:xfrm>
                  <a:off x="3260" y="2715"/>
                  <a:ext cx="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1" name="Line 5537"/>
                <p:cNvSpPr>
                  <a:spLocks noChangeShapeType="1"/>
                </p:cNvSpPr>
                <p:nvPr/>
              </p:nvSpPr>
              <p:spPr bwMode="auto">
                <a:xfrm flipV="1">
                  <a:off x="3164" y="2653"/>
                  <a:ext cx="82"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2" name="Line 5538"/>
                <p:cNvSpPr>
                  <a:spLocks noChangeShapeType="1"/>
                </p:cNvSpPr>
                <p:nvPr/>
              </p:nvSpPr>
              <p:spPr bwMode="auto">
                <a:xfrm flipV="1">
                  <a:off x="3171" y="2658"/>
                  <a:ext cx="75" cy="3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3" name="Line 5539"/>
                <p:cNvSpPr>
                  <a:spLocks noChangeShapeType="1"/>
                </p:cNvSpPr>
                <p:nvPr/>
              </p:nvSpPr>
              <p:spPr bwMode="auto">
                <a:xfrm flipV="1">
                  <a:off x="3207" y="2676"/>
                  <a:ext cx="39"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4" name="Line 5540"/>
                <p:cNvSpPr>
                  <a:spLocks noChangeShapeType="1"/>
                </p:cNvSpPr>
                <p:nvPr/>
              </p:nvSpPr>
              <p:spPr bwMode="auto">
                <a:xfrm>
                  <a:off x="3260" y="2626"/>
                  <a:ext cx="0"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5" name="Line 5541"/>
                <p:cNvSpPr>
                  <a:spLocks noChangeShapeType="1"/>
                </p:cNvSpPr>
                <p:nvPr/>
              </p:nvSpPr>
              <p:spPr bwMode="auto">
                <a:xfrm>
                  <a:off x="3353" y="2595"/>
                  <a:ext cx="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6" name="Line 5542"/>
                <p:cNvSpPr>
                  <a:spLocks noChangeShapeType="1"/>
                </p:cNvSpPr>
                <p:nvPr/>
              </p:nvSpPr>
              <p:spPr bwMode="auto">
                <a:xfrm flipV="1">
                  <a:off x="3599"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7" name="Line 5543"/>
                <p:cNvSpPr>
                  <a:spLocks noChangeShapeType="1"/>
                </p:cNvSpPr>
                <p:nvPr/>
              </p:nvSpPr>
              <p:spPr bwMode="auto">
                <a:xfrm flipV="1">
                  <a:off x="3528"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8" name="Line 5544"/>
                <p:cNvSpPr>
                  <a:spLocks noChangeShapeType="1"/>
                </p:cNvSpPr>
                <p:nvPr/>
              </p:nvSpPr>
              <p:spPr bwMode="auto">
                <a:xfrm flipV="1">
                  <a:off x="3514" y="2905"/>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19" name="Line 5545"/>
                <p:cNvSpPr>
                  <a:spLocks noChangeShapeType="1"/>
                </p:cNvSpPr>
                <p:nvPr/>
              </p:nvSpPr>
              <p:spPr bwMode="auto">
                <a:xfrm flipV="1">
                  <a:off x="3613" y="2905"/>
                  <a:ext cx="0" cy="15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0" name="Line 5546"/>
                <p:cNvSpPr>
                  <a:spLocks noChangeShapeType="1"/>
                </p:cNvSpPr>
                <p:nvPr/>
              </p:nvSpPr>
              <p:spPr bwMode="auto">
                <a:xfrm>
                  <a:off x="3528" y="29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1" name="Line 5547"/>
                <p:cNvSpPr>
                  <a:spLocks noChangeShapeType="1"/>
                </p:cNvSpPr>
                <p:nvPr/>
              </p:nvSpPr>
              <p:spPr bwMode="auto">
                <a:xfrm>
                  <a:off x="3528" y="297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2" name="Line 5548"/>
                <p:cNvSpPr>
                  <a:spLocks noChangeShapeType="1"/>
                </p:cNvSpPr>
                <p:nvPr/>
              </p:nvSpPr>
              <p:spPr bwMode="auto">
                <a:xfrm>
                  <a:off x="3528" y="308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3" name="Line 5549"/>
                <p:cNvSpPr>
                  <a:spLocks noChangeShapeType="1"/>
                </p:cNvSpPr>
                <p:nvPr/>
              </p:nvSpPr>
              <p:spPr bwMode="auto">
                <a:xfrm>
                  <a:off x="3528" y="306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4" name="Line 5550"/>
                <p:cNvSpPr>
                  <a:spLocks noChangeShapeType="1"/>
                </p:cNvSpPr>
                <p:nvPr/>
              </p:nvSpPr>
              <p:spPr bwMode="auto">
                <a:xfrm>
                  <a:off x="3442" y="308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5" name="Line 5551"/>
                <p:cNvSpPr>
                  <a:spLocks noChangeShapeType="1"/>
                </p:cNvSpPr>
                <p:nvPr/>
              </p:nvSpPr>
              <p:spPr bwMode="auto">
                <a:xfrm>
                  <a:off x="3442" y="306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6" name="Line 5552"/>
                <p:cNvSpPr>
                  <a:spLocks noChangeShapeType="1"/>
                </p:cNvSpPr>
                <p:nvPr/>
              </p:nvSpPr>
              <p:spPr bwMode="auto">
                <a:xfrm>
                  <a:off x="3442" y="297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7" name="Line 5553"/>
                <p:cNvSpPr>
                  <a:spLocks noChangeShapeType="1"/>
                </p:cNvSpPr>
                <p:nvPr/>
              </p:nvSpPr>
              <p:spPr bwMode="auto">
                <a:xfrm>
                  <a:off x="3442" y="299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8" name="Line 5554"/>
                <p:cNvSpPr>
                  <a:spLocks noChangeShapeType="1"/>
                </p:cNvSpPr>
                <p:nvPr/>
              </p:nvSpPr>
              <p:spPr bwMode="auto">
                <a:xfrm flipV="1">
                  <a:off x="3428"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9" name="Line 5555"/>
                <p:cNvSpPr>
                  <a:spLocks noChangeShapeType="1"/>
                </p:cNvSpPr>
                <p:nvPr/>
              </p:nvSpPr>
              <p:spPr bwMode="auto">
                <a:xfrm flipV="1">
                  <a:off x="3442"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0" name="Line 5556"/>
                <p:cNvSpPr>
                  <a:spLocks noChangeShapeType="1"/>
                </p:cNvSpPr>
                <p:nvPr/>
              </p:nvSpPr>
              <p:spPr bwMode="auto">
                <a:xfrm>
                  <a:off x="3413" y="2991"/>
                  <a:ext cx="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1" name="Line 5557"/>
                <p:cNvSpPr>
                  <a:spLocks noChangeShapeType="1"/>
                </p:cNvSpPr>
                <p:nvPr/>
              </p:nvSpPr>
              <p:spPr bwMode="auto">
                <a:xfrm>
                  <a:off x="3410" y="2977"/>
                  <a:ext cx="1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2" name="Line 5558"/>
                <p:cNvSpPr>
                  <a:spLocks noChangeShapeType="1"/>
                </p:cNvSpPr>
                <p:nvPr/>
              </p:nvSpPr>
              <p:spPr bwMode="auto">
                <a:xfrm flipV="1">
                  <a:off x="3428" y="2967"/>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3" name="Freeform 5559"/>
                <p:cNvSpPr>
                  <a:spLocks/>
                </p:cNvSpPr>
                <p:nvPr/>
              </p:nvSpPr>
              <p:spPr bwMode="auto">
                <a:xfrm>
                  <a:off x="3438" y="2965"/>
                  <a:ext cx="4" cy="12"/>
                </a:xfrm>
                <a:custGeom>
                  <a:avLst/>
                  <a:gdLst>
                    <a:gd name="T0" fmla="*/ 22 w 22"/>
                    <a:gd name="T1" fmla="*/ 74 h 74"/>
                    <a:gd name="T2" fmla="*/ 22 w 22"/>
                    <a:gd name="T3" fmla="*/ 73 h 74"/>
                    <a:gd name="T4" fmla="*/ 22 w 22"/>
                    <a:gd name="T5" fmla="*/ 71 h 74"/>
                    <a:gd name="T6" fmla="*/ 21 w 22"/>
                    <a:gd name="T7" fmla="*/ 71 h 74"/>
                    <a:gd name="T8" fmla="*/ 21 w 22"/>
                    <a:gd name="T9" fmla="*/ 70 h 74"/>
                    <a:gd name="T10" fmla="*/ 21 w 22"/>
                    <a:gd name="T11" fmla="*/ 68 h 74"/>
                    <a:gd name="T12" fmla="*/ 20 w 22"/>
                    <a:gd name="T13" fmla="*/ 67 h 74"/>
                    <a:gd name="T14" fmla="*/ 19 w 22"/>
                    <a:gd name="T15" fmla="*/ 65 h 74"/>
                    <a:gd name="T16" fmla="*/ 18 w 22"/>
                    <a:gd name="T17" fmla="*/ 65 h 74"/>
                    <a:gd name="T18" fmla="*/ 18 w 22"/>
                    <a:gd name="T19" fmla="*/ 63 h 74"/>
                    <a:gd name="T20" fmla="*/ 17 w 22"/>
                    <a:gd name="T21" fmla="*/ 63 h 74"/>
                    <a:gd name="T22" fmla="*/ 16 w 22"/>
                    <a:gd name="T23" fmla="*/ 61 h 74"/>
                    <a:gd name="T24" fmla="*/ 16 w 22"/>
                    <a:gd name="T25" fmla="*/ 59 h 74"/>
                    <a:gd name="T26" fmla="*/ 16 w 22"/>
                    <a:gd name="T27" fmla="*/ 58 h 74"/>
                    <a:gd name="T28" fmla="*/ 15 w 22"/>
                    <a:gd name="T29" fmla="*/ 57 h 74"/>
                    <a:gd name="T30" fmla="*/ 15 w 22"/>
                    <a:gd name="T31" fmla="*/ 55 h 74"/>
                    <a:gd name="T32" fmla="*/ 14 w 22"/>
                    <a:gd name="T33" fmla="*/ 53 h 74"/>
                    <a:gd name="T34" fmla="*/ 14 w 22"/>
                    <a:gd name="T35" fmla="*/ 39 h 74"/>
                    <a:gd name="T36" fmla="*/ 14 w 22"/>
                    <a:gd name="T37" fmla="*/ 33 h 74"/>
                    <a:gd name="T38" fmla="*/ 12 w 22"/>
                    <a:gd name="T39" fmla="*/ 32 h 74"/>
                    <a:gd name="T40" fmla="*/ 12 w 22"/>
                    <a:gd name="T41" fmla="*/ 31 h 74"/>
                    <a:gd name="T42" fmla="*/ 11 w 22"/>
                    <a:gd name="T43" fmla="*/ 31 h 74"/>
                    <a:gd name="T44" fmla="*/ 11 w 22"/>
                    <a:gd name="T45" fmla="*/ 29 h 74"/>
                    <a:gd name="T46" fmla="*/ 11 w 22"/>
                    <a:gd name="T47" fmla="*/ 27 h 74"/>
                    <a:gd name="T48" fmla="*/ 10 w 22"/>
                    <a:gd name="T49" fmla="*/ 26 h 74"/>
                    <a:gd name="T50" fmla="*/ 9 w 22"/>
                    <a:gd name="T51" fmla="*/ 25 h 74"/>
                    <a:gd name="T52" fmla="*/ 8 w 22"/>
                    <a:gd name="T53" fmla="*/ 23 h 74"/>
                    <a:gd name="T54" fmla="*/ 7 w 22"/>
                    <a:gd name="T55" fmla="*/ 22 h 74"/>
                    <a:gd name="T56" fmla="*/ 7 w 22"/>
                    <a:gd name="T57" fmla="*/ 21 h 74"/>
                    <a:gd name="T58" fmla="*/ 6 w 22"/>
                    <a:gd name="T59" fmla="*/ 19 h 74"/>
                    <a:gd name="T60" fmla="*/ 5 w 22"/>
                    <a:gd name="T61" fmla="*/ 19 h 74"/>
                    <a:gd name="T62" fmla="*/ 5 w 22"/>
                    <a:gd name="T63" fmla="*/ 18 h 74"/>
                    <a:gd name="T64" fmla="*/ 4 w 22"/>
                    <a:gd name="T65" fmla="*/ 17 h 74"/>
                    <a:gd name="T66" fmla="*/ 3 w 22"/>
                    <a:gd name="T67" fmla="*/ 17 h 74"/>
                    <a:gd name="T68" fmla="*/ 3 w 22"/>
                    <a:gd name="T69" fmla="*/ 16 h 74"/>
                    <a:gd name="T70" fmla="*/ 3 w 22"/>
                    <a:gd name="T71" fmla="*/ 11 h 74"/>
                    <a:gd name="T72" fmla="*/ 2 w 22"/>
                    <a:gd name="T73" fmla="*/ 10 h 74"/>
                    <a:gd name="T74" fmla="*/ 2 w 22"/>
                    <a:gd name="T75" fmla="*/ 8 h 74"/>
                    <a:gd name="T76" fmla="*/ 2 w 22"/>
                    <a:gd name="T77" fmla="*/ 5 h 74"/>
                    <a:gd name="T78" fmla="*/ 1 w 22"/>
                    <a:gd name="T79" fmla="*/ 5 h 74"/>
                    <a:gd name="T80" fmla="*/ 1 w 22"/>
                    <a:gd name="T81" fmla="*/ 4 h 74"/>
                    <a:gd name="T82" fmla="*/ 0 w 22"/>
                    <a:gd name="T83" fmla="*/ 2 h 74"/>
                    <a:gd name="T84" fmla="*/ 0 w 22"/>
                    <a:gd name="T85" fmla="*/ 0 h 74"/>
                    <a:gd name="T86" fmla="*/ 0 w 22"/>
                    <a:gd name="T87"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74">
                      <a:moveTo>
                        <a:pt x="22" y="74"/>
                      </a:moveTo>
                      <a:lnTo>
                        <a:pt x="22" y="73"/>
                      </a:lnTo>
                      <a:lnTo>
                        <a:pt x="22" y="71"/>
                      </a:lnTo>
                      <a:lnTo>
                        <a:pt x="21" y="71"/>
                      </a:lnTo>
                      <a:lnTo>
                        <a:pt x="21" y="70"/>
                      </a:lnTo>
                      <a:lnTo>
                        <a:pt x="21" y="68"/>
                      </a:lnTo>
                      <a:lnTo>
                        <a:pt x="20" y="67"/>
                      </a:lnTo>
                      <a:lnTo>
                        <a:pt x="19" y="65"/>
                      </a:lnTo>
                      <a:lnTo>
                        <a:pt x="18" y="65"/>
                      </a:lnTo>
                      <a:lnTo>
                        <a:pt x="18" y="63"/>
                      </a:lnTo>
                      <a:lnTo>
                        <a:pt x="17" y="63"/>
                      </a:lnTo>
                      <a:lnTo>
                        <a:pt x="16" y="61"/>
                      </a:lnTo>
                      <a:lnTo>
                        <a:pt x="16" y="59"/>
                      </a:lnTo>
                      <a:lnTo>
                        <a:pt x="16" y="58"/>
                      </a:lnTo>
                      <a:lnTo>
                        <a:pt x="15" y="57"/>
                      </a:lnTo>
                      <a:lnTo>
                        <a:pt x="15" y="55"/>
                      </a:lnTo>
                      <a:lnTo>
                        <a:pt x="14" y="53"/>
                      </a:lnTo>
                      <a:lnTo>
                        <a:pt x="14" y="39"/>
                      </a:lnTo>
                      <a:lnTo>
                        <a:pt x="14" y="33"/>
                      </a:lnTo>
                      <a:lnTo>
                        <a:pt x="12" y="32"/>
                      </a:lnTo>
                      <a:lnTo>
                        <a:pt x="12" y="31"/>
                      </a:lnTo>
                      <a:lnTo>
                        <a:pt x="11" y="31"/>
                      </a:lnTo>
                      <a:lnTo>
                        <a:pt x="11" y="29"/>
                      </a:lnTo>
                      <a:lnTo>
                        <a:pt x="11" y="27"/>
                      </a:lnTo>
                      <a:lnTo>
                        <a:pt x="10" y="26"/>
                      </a:lnTo>
                      <a:lnTo>
                        <a:pt x="9" y="25"/>
                      </a:lnTo>
                      <a:lnTo>
                        <a:pt x="8" y="23"/>
                      </a:lnTo>
                      <a:lnTo>
                        <a:pt x="7" y="22"/>
                      </a:lnTo>
                      <a:lnTo>
                        <a:pt x="7" y="21"/>
                      </a:lnTo>
                      <a:lnTo>
                        <a:pt x="6" y="19"/>
                      </a:lnTo>
                      <a:lnTo>
                        <a:pt x="5" y="19"/>
                      </a:lnTo>
                      <a:lnTo>
                        <a:pt x="5" y="18"/>
                      </a:lnTo>
                      <a:lnTo>
                        <a:pt x="4" y="17"/>
                      </a:lnTo>
                      <a:lnTo>
                        <a:pt x="3" y="17"/>
                      </a:lnTo>
                      <a:lnTo>
                        <a:pt x="3" y="16"/>
                      </a:lnTo>
                      <a:lnTo>
                        <a:pt x="3" y="11"/>
                      </a:lnTo>
                      <a:lnTo>
                        <a:pt x="2" y="10"/>
                      </a:lnTo>
                      <a:lnTo>
                        <a:pt x="2" y="8"/>
                      </a:lnTo>
                      <a:lnTo>
                        <a:pt x="2" y="5"/>
                      </a:lnTo>
                      <a:lnTo>
                        <a:pt x="1" y="5"/>
                      </a:lnTo>
                      <a:lnTo>
                        <a:pt x="1" y="4"/>
                      </a:lnTo>
                      <a:lnTo>
                        <a:pt x="0" y="2"/>
                      </a:lnTo>
                      <a:lnTo>
                        <a:pt x="0" y="0"/>
                      </a:lnTo>
                      <a:lnTo>
                        <a:pt x="0"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4" name="Line 5560"/>
                <p:cNvSpPr>
                  <a:spLocks noChangeShapeType="1"/>
                </p:cNvSpPr>
                <p:nvPr/>
              </p:nvSpPr>
              <p:spPr bwMode="auto">
                <a:xfrm flipV="1">
                  <a:off x="3528"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5" name="Line 5561"/>
                <p:cNvSpPr>
                  <a:spLocks noChangeShapeType="1"/>
                </p:cNvSpPr>
                <p:nvPr/>
              </p:nvSpPr>
              <p:spPr bwMode="auto">
                <a:xfrm flipV="1">
                  <a:off x="3513" y="2991"/>
                  <a:ext cx="1"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6" name="Line 5562"/>
                <p:cNvSpPr>
                  <a:spLocks noChangeShapeType="1"/>
                </p:cNvSpPr>
                <p:nvPr/>
              </p:nvSpPr>
              <p:spPr bwMode="auto">
                <a:xfrm flipV="1">
                  <a:off x="3599" y="299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7" name="Line 5563"/>
                <p:cNvSpPr>
                  <a:spLocks noChangeShapeType="1"/>
                </p:cNvSpPr>
                <p:nvPr/>
              </p:nvSpPr>
              <p:spPr bwMode="auto">
                <a:xfrm>
                  <a:off x="3613" y="3063"/>
                  <a:ext cx="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8" name="Line 5564"/>
                <p:cNvSpPr>
                  <a:spLocks noChangeShapeType="1"/>
                </p:cNvSpPr>
                <p:nvPr/>
              </p:nvSpPr>
              <p:spPr bwMode="auto">
                <a:xfrm>
                  <a:off x="3617" y="3087"/>
                  <a:ext cx="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39" name="Line 5565"/>
                <p:cNvSpPr>
                  <a:spLocks noChangeShapeType="1"/>
                </p:cNvSpPr>
                <p:nvPr/>
              </p:nvSpPr>
              <p:spPr bwMode="auto">
                <a:xfrm>
                  <a:off x="3524" y="262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0" name="Line 5566"/>
                <p:cNvSpPr>
                  <a:spLocks noChangeShapeType="1"/>
                </p:cNvSpPr>
                <p:nvPr/>
              </p:nvSpPr>
              <p:spPr bwMode="auto">
                <a:xfrm>
                  <a:off x="3524" y="261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1" name="Line 5567"/>
                <p:cNvSpPr>
                  <a:spLocks noChangeShapeType="1"/>
                </p:cNvSpPr>
                <p:nvPr/>
              </p:nvSpPr>
              <p:spPr bwMode="auto">
                <a:xfrm>
                  <a:off x="3524" y="271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2" name="Line 5568"/>
                <p:cNvSpPr>
                  <a:spLocks noChangeShapeType="1"/>
                </p:cNvSpPr>
                <p:nvPr/>
              </p:nvSpPr>
              <p:spPr bwMode="auto">
                <a:xfrm>
                  <a:off x="3524" y="270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3" name="Line 5569"/>
                <p:cNvSpPr>
                  <a:spLocks noChangeShapeType="1"/>
                </p:cNvSpPr>
                <p:nvPr/>
              </p:nvSpPr>
              <p:spPr bwMode="auto">
                <a:xfrm>
                  <a:off x="3528" y="280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4" name="Line 5570"/>
                <p:cNvSpPr>
                  <a:spLocks noChangeShapeType="1"/>
                </p:cNvSpPr>
                <p:nvPr/>
              </p:nvSpPr>
              <p:spPr bwMode="auto">
                <a:xfrm>
                  <a:off x="3524" y="27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5" name="Line 5571"/>
                <p:cNvSpPr>
                  <a:spLocks noChangeShapeType="1"/>
                </p:cNvSpPr>
                <p:nvPr/>
              </p:nvSpPr>
              <p:spPr bwMode="auto">
                <a:xfrm>
                  <a:off x="3528" y="290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6" name="Line 5572"/>
                <p:cNvSpPr>
                  <a:spLocks noChangeShapeType="1"/>
                </p:cNvSpPr>
                <p:nvPr/>
              </p:nvSpPr>
              <p:spPr bwMode="auto">
                <a:xfrm>
                  <a:off x="3528" y="289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7" name="Line 5573"/>
                <p:cNvSpPr>
                  <a:spLocks noChangeShapeType="1"/>
                </p:cNvSpPr>
                <p:nvPr/>
              </p:nvSpPr>
              <p:spPr bwMode="auto">
                <a:xfrm>
                  <a:off x="3524"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8" name="Line 5574"/>
                <p:cNvSpPr>
                  <a:spLocks noChangeShapeType="1"/>
                </p:cNvSpPr>
                <p:nvPr/>
              </p:nvSpPr>
              <p:spPr bwMode="auto">
                <a:xfrm>
                  <a:off x="3510"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9" name="Line 5575"/>
                <p:cNvSpPr>
                  <a:spLocks noChangeShapeType="1"/>
                </p:cNvSpPr>
                <p:nvPr/>
              </p:nvSpPr>
              <p:spPr bwMode="auto">
                <a:xfrm>
                  <a:off x="3445" y="2905"/>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0" name="Line 5576"/>
                <p:cNvSpPr>
                  <a:spLocks noChangeShapeType="1"/>
                </p:cNvSpPr>
                <p:nvPr/>
              </p:nvSpPr>
              <p:spPr bwMode="auto">
                <a:xfrm>
                  <a:off x="3424" y="2891"/>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1" name="Line 5577"/>
                <p:cNvSpPr>
                  <a:spLocks noChangeShapeType="1"/>
                </p:cNvSpPr>
                <p:nvPr/>
              </p:nvSpPr>
              <p:spPr bwMode="auto">
                <a:xfrm flipV="1">
                  <a:off x="3528" y="2802"/>
                  <a:ext cx="0"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2" name="Line 5578"/>
                <p:cNvSpPr>
                  <a:spLocks noChangeShapeType="1"/>
                </p:cNvSpPr>
                <p:nvPr/>
              </p:nvSpPr>
              <p:spPr bwMode="auto">
                <a:xfrm flipV="1">
                  <a:off x="3514" y="2802"/>
                  <a:ext cx="0"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3" name="Line 5579"/>
                <p:cNvSpPr>
                  <a:spLocks noChangeShapeType="1"/>
                </p:cNvSpPr>
                <p:nvPr/>
              </p:nvSpPr>
              <p:spPr bwMode="auto">
                <a:xfrm>
                  <a:off x="3475" y="2802"/>
                  <a:ext cx="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4" name="Line 5580"/>
                <p:cNvSpPr>
                  <a:spLocks noChangeShapeType="1"/>
                </p:cNvSpPr>
                <p:nvPr/>
              </p:nvSpPr>
              <p:spPr bwMode="auto">
                <a:xfrm>
                  <a:off x="3488" y="2786"/>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5" name="Line 5581"/>
                <p:cNvSpPr>
                  <a:spLocks noChangeShapeType="1"/>
                </p:cNvSpPr>
                <p:nvPr/>
              </p:nvSpPr>
              <p:spPr bwMode="auto">
                <a:xfrm>
                  <a:off x="3438" y="270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6" name="Line 5582"/>
                <p:cNvSpPr>
                  <a:spLocks noChangeShapeType="1"/>
                </p:cNvSpPr>
                <p:nvPr/>
              </p:nvSpPr>
              <p:spPr bwMode="auto">
                <a:xfrm>
                  <a:off x="3438" y="261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7" name="Line 5583"/>
                <p:cNvSpPr>
                  <a:spLocks noChangeShapeType="1"/>
                </p:cNvSpPr>
                <p:nvPr/>
              </p:nvSpPr>
              <p:spPr bwMode="auto">
                <a:xfrm>
                  <a:off x="3438" y="262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8" name="Line 5584"/>
                <p:cNvSpPr>
                  <a:spLocks noChangeShapeType="1"/>
                </p:cNvSpPr>
                <p:nvPr/>
              </p:nvSpPr>
              <p:spPr bwMode="auto">
                <a:xfrm>
                  <a:off x="3438" y="262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59" name="Line 5585"/>
                <p:cNvSpPr>
                  <a:spLocks noChangeShapeType="1"/>
                </p:cNvSpPr>
                <p:nvPr/>
              </p:nvSpPr>
              <p:spPr bwMode="auto">
                <a:xfrm>
                  <a:off x="3424" y="2668"/>
                  <a:ext cx="0"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0" name="Line 5586"/>
                <p:cNvSpPr>
                  <a:spLocks noChangeShapeType="1"/>
                </p:cNvSpPr>
                <p:nvPr/>
              </p:nvSpPr>
              <p:spPr bwMode="auto">
                <a:xfrm>
                  <a:off x="3373" y="2629"/>
                  <a:ext cx="5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1" name="Line 5587"/>
                <p:cNvSpPr>
                  <a:spLocks noChangeShapeType="1"/>
                </p:cNvSpPr>
                <p:nvPr/>
              </p:nvSpPr>
              <p:spPr bwMode="auto">
                <a:xfrm>
                  <a:off x="3383" y="2615"/>
                  <a:ext cx="4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2" name="Line 5588"/>
                <p:cNvSpPr>
                  <a:spLocks noChangeShapeType="1"/>
                </p:cNvSpPr>
                <p:nvPr/>
              </p:nvSpPr>
              <p:spPr bwMode="auto">
                <a:xfrm>
                  <a:off x="3374" y="2668"/>
                  <a:ext cx="5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3" name="Line 5589"/>
                <p:cNvSpPr>
                  <a:spLocks noChangeShapeType="1"/>
                </p:cNvSpPr>
                <p:nvPr/>
              </p:nvSpPr>
              <p:spPr bwMode="auto">
                <a:xfrm>
                  <a:off x="3374" y="2661"/>
                  <a:ext cx="5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4" name="Freeform 5590"/>
                <p:cNvSpPr>
                  <a:spLocks/>
                </p:cNvSpPr>
                <p:nvPr/>
              </p:nvSpPr>
              <p:spPr bwMode="auto">
                <a:xfrm>
                  <a:off x="3383" y="2594"/>
                  <a:ext cx="41" cy="21"/>
                </a:xfrm>
                <a:custGeom>
                  <a:avLst/>
                  <a:gdLst>
                    <a:gd name="T0" fmla="*/ 249 w 249"/>
                    <a:gd name="T1" fmla="*/ 0 h 128"/>
                    <a:gd name="T2" fmla="*/ 206 w 249"/>
                    <a:gd name="T3" fmla="*/ 19 h 128"/>
                    <a:gd name="T4" fmla="*/ 163 w 249"/>
                    <a:gd name="T5" fmla="*/ 39 h 128"/>
                    <a:gd name="T6" fmla="*/ 122 w 249"/>
                    <a:gd name="T7" fmla="*/ 60 h 128"/>
                    <a:gd name="T8" fmla="*/ 81 w 249"/>
                    <a:gd name="T9" fmla="*/ 82 h 128"/>
                    <a:gd name="T10" fmla="*/ 40 w 249"/>
                    <a:gd name="T11" fmla="*/ 104 h 128"/>
                    <a:gd name="T12" fmla="*/ 0 w 249"/>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49" h="128">
                      <a:moveTo>
                        <a:pt x="249" y="0"/>
                      </a:moveTo>
                      <a:lnTo>
                        <a:pt x="206" y="19"/>
                      </a:lnTo>
                      <a:lnTo>
                        <a:pt x="163" y="39"/>
                      </a:lnTo>
                      <a:lnTo>
                        <a:pt x="122" y="60"/>
                      </a:lnTo>
                      <a:lnTo>
                        <a:pt x="81" y="82"/>
                      </a:lnTo>
                      <a:lnTo>
                        <a:pt x="40" y="104"/>
                      </a:lnTo>
                      <a:lnTo>
                        <a:pt x="0" y="1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5" name="Line 5591"/>
                <p:cNvSpPr>
                  <a:spLocks noChangeShapeType="1"/>
                </p:cNvSpPr>
                <p:nvPr/>
              </p:nvSpPr>
              <p:spPr bwMode="auto">
                <a:xfrm>
                  <a:off x="3374" y="2661"/>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6" name="Line 5592"/>
                <p:cNvSpPr>
                  <a:spLocks noChangeShapeType="1"/>
                </p:cNvSpPr>
                <p:nvPr/>
              </p:nvSpPr>
              <p:spPr bwMode="auto">
                <a:xfrm>
                  <a:off x="3424" y="2629"/>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7" name="Line 5593"/>
                <p:cNvSpPr>
                  <a:spLocks noChangeShapeType="1"/>
                </p:cNvSpPr>
                <p:nvPr/>
              </p:nvSpPr>
              <p:spPr bwMode="auto">
                <a:xfrm flipH="1">
                  <a:off x="3424" y="2593"/>
                  <a:ext cx="0"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8" name="Line 5594"/>
                <p:cNvSpPr>
                  <a:spLocks noChangeShapeType="1"/>
                </p:cNvSpPr>
                <p:nvPr/>
              </p:nvSpPr>
              <p:spPr bwMode="auto">
                <a:xfrm>
                  <a:off x="3438" y="2588"/>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9" name="Line 5595"/>
                <p:cNvSpPr>
                  <a:spLocks noChangeShapeType="1"/>
                </p:cNvSpPr>
                <p:nvPr/>
              </p:nvSpPr>
              <p:spPr bwMode="auto">
                <a:xfrm>
                  <a:off x="3510" y="262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0" name="Line 5596"/>
                <p:cNvSpPr>
                  <a:spLocks noChangeShapeType="1"/>
                </p:cNvSpPr>
                <p:nvPr/>
              </p:nvSpPr>
              <p:spPr bwMode="auto">
                <a:xfrm>
                  <a:off x="3524" y="262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1" name="Line 5597"/>
                <p:cNvSpPr>
                  <a:spLocks noChangeShapeType="1"/>
                </p:cNvSpPr>
                <p:nvPr/>
              </p:nvSpPr>
              <p:spPr bwMode="auto">
                <a:xfrm>
                  <a:off x="3610"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2" name="Line 5598"/>
                <p:cNvSpPr>
                  <a:spLocks noChangeShapeType="1"/>
                </p:cNvSpPr>
                <p:nvPr/>
              </p:nvSpPr>
              <p:spPr bwMode="auto">
                <a:xfrm>
                  <a:off x="3595" y="27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3" name="Line 5599"/>
                <p:cNvSpPr>
                  <a:spLocks noChangeShapeType="1"/>
                </p:cNvSpPr>
                <p:nvPr/>
              </p:nvSpPr>
              <p:spPr bwMode="auto">
                <a:xfrm>
                  <a:off x="3614" y="2802"/>
                  <a:ext cx="10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4" name="Line 5600"/>
                <p:cNvSpPr>
                  <a:spLocks noChangeShapeType="1"/>
                </p:cNvSpPr>
                <p:nvPr/>
              </p:nvSpPr>
              <p:spPr bwMode="auto">
                <a:xfrm>
                  <a:off x="3613" y="2891"/>
                  <a:ext cx="14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5" name="Line 5601"/>
                <p:cNvSpPr>
                  <a:spLocks noChangeShapeType="1"/>
                </p:cNvSpPr>
                <p:nvPr/>
              </p:nvSpPr>
              <p:spPr bwMode="auto">
                <a:xfrm flipV="1">
                  <a:off x="3613" y="2900"/>
                  <a:ext cx="137"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6" name="Line 5602"/>
                <p:cNvSpPr>
                  <a:spLocks noChangeShapeType="1"/>
                </p:cNvSpPr>
                <p:nvPr/>
              </p:nvSpPr>
              <p:spPr bwMode="auto">
                <a:xfrm flipV="1">
                  <a:off x="3599" y="2802"/>
                  <a:ext cx="0"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7" name="Line 5603"/>
                <p:cNvSpPr>
                  <a:spLocks noChangeShapeType="1"/>
                </p:cNvSpPr>
                <p:nvPr/>
              </p:nvSpPr>
              <p:spPr bwMode="auto">
                <a:xfrm flipV="1">
                  <a:off x="3613" y="2802"/>
                  <a:ext cx="1"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8" name="Line 5604"/>
                <p:cNvSpPr>
                  <a:spLocks noChangeShapeType="1"/>
                </p:cNvSpPr>
                <p:nvPr/>
              </p:nvSpPr>
              <p:spPr bwMode="auto">
                <a:xfrm>
                  <a:off x="3610" y="27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79" name="Line 5605"/>
                <p:cNvSpPr>
                  <a:spLocks noChangeShapeType="1"/>
                </p:cNvSpPr>
                <p:nvPr/>
              </p:nvSpPr>
              <p:spPr bwMode="auto">
                <a:xfrm>
                  <a:off x="3595" y="262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0" name="Line 5606"/>
                <p:cNvSpPr>
                  <a:spLocks noChangeShapeType="1"/>
                </p:cNvSpPr>
                <p:nvPr/>
              </p:nvSpPr>
              <p:spPr bwMode="auto">
                <a:xfrm>
                  <a:off x="3610" y="262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1" name="Line 5607"/>
                <p:cNvSpPr>
                  <a:spLocks noChangeShapeType="1"/>
                </p:cNvSpPr>
                <p:nvPr/>
              </p:nvSpPr>
              <p:spPr bwMode="auto">
                <a:xfrm>
                  <a:off x="3610" y="270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2" name="Line 5608"/>
                <p:cNvSpPr>
                  <a:spLocks noChangeShapeType="1"/>
                </p:cNvSpPr>
                <p:nvPr/>
              </p:nvSpPr>
              <p:spPr bwMode="auto">
                <a:xfrm>
                  <a:off x="3610" y="271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3" name="Line 5609"/>
                <p:cNvSpPr>
                  <a:spLocks noChangeShapeType="1"/>
                </p:cNvSpPr>
                <p:nvPr/>
              </p:nvSpPr>
              <p:spPr bwMode="auto">
                <a:xfrm>
                  <a:off x="3610" y="2615"/>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4" name="Line 5610"/>
                <p:cNvSpPr>
                  <a:spLocks noChangeShapeType="1"/>
                </p:cNvSpPr>
                <p:nvPr/>
              </p:nvSpPr>
              <p:spPr bwMode="auto">
                <a:xfrm>
                  <a:off x="3610" y="262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5" name="Line 5611"/>
                <p:cNvSpPr>
                  <a:spLocks noChangeShapeType="1"/>
                </p:cNvSpPr>
                <p:nvPr/>
              </p:nvSpPr>
              <p:spPr bwMode="auto">
                <a:xfrm flipH="1">
                  <a:off x="2890" y="2368"/>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6" name="Line 5612"/>
                <p:cNvSpPr>
                  <a:spLocks noChangeShapeType="1"/>
                </p:cNvSpPr>
                <p:nvPr/>
              </p:nvSpPr>
              <p:spPr bwMode="auto">
                <a:xfrm>
                  <a:off x="2890" y="2268"/>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7" name="Line 5613"/>
                <p:cNvSpPr>
                  <a:spLocks noChangeShapeType="1"/>
                </p:cNvSpPr>
                <p:nvPr/>
              </p:nvSpPr>
              <p:spPr bwMode="auto">
                <a:xfrm>
                  <a:off x="2890" y="2354"/>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8" name="Line 5614"/>
                <p:cNvSpPr>
                  <a:spLocks noChangeShapeType="1"/>
                </p:cNvSpPr>
                <p:nvPr/>
              </p:nvSpPr>
              <p:spPr bwMode="auto">
                <a:xfrm flipH="1">
                  <a:off x="2890" y="2283"/>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9" name="Line 5615"/>
                <p:cNvSpPr>
                  <a:spLocks noChangeShapeType="1"/>
                </p:cNvSpPr>
                <p:nvPr/>
              </p:nvSpPr>
              <p:spPr bwMode="auto">
                <a:xfrm flipH="1" flipV="1">
                  <a:off x="2890" y="2197"/>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0" name="Line 5616"/>
                <p:cNvSpPr>
                  <a:spLocks noChangeShapeType="1"/>
                </p:cNvSpPr>
                <p:nvPr/>
              </p:nvSpPr>
              <p:spPr bwMode="auto">
                <a:xfrm>
                  <a:off x="2928" y="2183"/>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1" name="Line 5617"/>
                <p:cNvSpPr>
                  <a:spLocks noChangeShapeType="1"/>
                </p:cNvSpPr>
                <p:nvPr/>
              </p:nvSpPr>
              <p:spPr bwMode="auto">
                <a:xfrm>
                  <a:off x="2889" y="2525"/>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2" name="Line 5618"/>
                <p:cNvSpPr>
                  <a:spLocks noChangeShapeType="1"/>
                </p:cNvSpPr>
                <p:nvPr/>
              </p:nvSpPr>
              <p:spPr bwMode="auto">
                <a:xfrm flipH="1">
                  <a:off x="2889" y="2540"/>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3" name="Line 5619"/>
                <p:cNvSpPr>
                  <a:spLocks noChangeShapeType="1"/>
                </p:cNvSpPr>
                <p:nvPr/>
              </p:nvSpPr>
              <p:spPr bwMode="auto">
                <a:xfrm>
                  <a:off x="2890" y="2440"/>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4" name="Line 5620"/>
                <p:cNvSpPr>
                  <a:spLocks noChangeShapeType="1"/>
                </p:cNvSpPr>
                <p:nvPr/>
              </p:nvSpPr>
              <p:spPr bwMode="auto">
                <a:xfrm flipH="1">
                  <a:off x="2889" y="2454"/>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5" name="Line 5621"/>
                <p:cNvSpPr>
                  <a:spLocks noChangeShapeType="1"/>
                </p:cNvSpPr>
                <p:nvPr/>
              </p:nvSpPr>
              <p:spPr bwMode="auto">
                <a:xfrm>
                  <a:off x="2928"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6" name="Line 5622"/>
                <p:cNvSpPr>
                  <a:spLocks noChangeShapeType="1"/>
                </p:cNvSpPr>
                <p:nvPr/>
              </p:nvSpPr>
              <p:spPr bwMode="auto">
                <a:xfrm>
                  <a:off x="2919"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7" name="Line 5623"/>
                <p:cNvSpPr>
                  <a:spLocks noChangeShapeType="1"/>
                </p:cNvSpPr>
                <p:nvPr/>
              </p:nvSpPr>
              <p:spPr bwMode="auto">
                <a:xfrm>
                  <a:off x="2890" y="2183"/>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8" name="Line 5624"/>
                <p:cNvSpPr>
                  <a:spLocks noChangeShapeType="1"/>
                </p:cNvSpPr>
                <p:nvPr/>
              </p:nvSpPr>
              <p:spPr bwMode="auto">
                <a:xfrm flipH="1">
                  <a:off x="2890" y="2086"/>
                  <a:ext cx="2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99" name="Line 5625"/>
                <p:cNvSpPr>
                  <a:spLocks noChangeShapeType="1"/>
                </p:cNvSpPr>
                <p:nvPr/>
              </p:nvSpPr>
              <p:spPr bwMode="auto">
                <a:xfrm flipV="1">
                  <a:off x="2985" y="1872"/>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0" name="Line 5626"/>
                <p:cNvSpPr>
                  <a:spLocks noChangeShapeType="1"/>
                </p:cNvSpPr>
                <p:nvPr/>
              </p:nvSpPr>
              <p:spPr bwMode="auto">
                <a:xfrm>
                  <a:off x="3353" y="2354"/>
                  <a:ext cx="8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1" name="Line 5627"/>
                <p:cNvSpPr>
                  <a:spLocks noChangeShapeType="1"/>
                </p:cNvSpPr>
                <p:nvPr/>
              </p:nvSpPr>
              <p:spPr bwMode="auto">
                <a:xfrm flipV="1">
                  <a:off x="3353" y="2551"/>
                  <a:ext cx="33"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2" name="Line 5628"/>
                <p:cNvSpPr>
                  <a:spLocks noChangeShapeType="1"/>
                </p:cNvSpPr>
                <p:nvPr/>
              </p:nvSpPr>
              <p:spPr bwMode="auto">
                <a:xfrm flipV="1">
                  <a:off x="3353" y="2508"/>
                  <a:ext cx="114"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3" name="Line 5629"/>
                <p:cNvSpPr>
                  <a:spLocks noChangeShapeType="1"/>
                </p:cNvSpPr>
                <p:nvPr/>
              </p:nvSpPr>
              <p:spPr bwMode="auto">
                <a:xfrm flipV="1">
                  <a:off x="3353" y="2516"/>
                  <a:ext cx="107" cy="2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4" name="Line 5630"/>
                <p:cNvSpPr>
                  <a:spLocks noChangeShapeType="1"/>
                </p:cNvSpPr>
                <p:nvPr/>
              </p:nvSpPr>
              <p:spPr bwMode="auto">
                <a:xfrm>
                  <a:off x="3353" y="2372"/>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5" name="Line 5631"/>
                <p:cNvSpPr>
                  <a:spLocks noChangeShapeType="1"/>
                </p:cNvSpPr>
                <p:nvPr/>
              </p:nvSpPr>
              <p:spPr bwMode="auto">
                <a:xfrm>
                  <a:off x="3353" y="2458"/>
                  <a:ext cx="24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7" name="Group 5833"/>
              <p:cNvGrpSpPr>
                <a:grpSpLocks/>
              </p:cNvGrpSpPr>
              <p:nvPr/>
            </p:nvGrpSpPr>
            <p:grpSpPr bwMode="auto">
              <a:xfrm>
                <a:off x="2964" y="1833"/>
                <a:ext cx="717" cy="743"/>
                <a:chOff x="2964" y="1833"/>
                <a:chExt cx="717" cy="743"/>
              </a:xfrm>
            </p:grpSpPr>
            <p:sp>
              <p:nvSpPr>
                <p:cNvPr id="11806" name="Line 5633"/>
                <p:cNvSpPr>
                  <a:spLocks noChangeShapeType="1"/>
                </p:cNvSpPr>
                <p:nvPr/>
              </p:nvSpPr>
              <p:spPr bwMode="auto">
                <a:xfrm>
                  <a:off x="3353" y="2443"/>
                  <a:ext cx="24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7" name="Line 5634"/>
                <p:cNvSpPr>
                  <a:spLocks noChangeShapeType="1"/>
                </p:cNvSpPr>
                <p:nvPr/>
              </p:nvSpPr>
              <p:spPr bwMode="auto">
                <a:xfrm flipV="1">
                  <a:off x="3353" y="2557"/>
                  <a:ext cx="36" cy="1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8" name="Line 5635"/>
                <p:cNvSpPr>
                  <a:spLocks noChangeShapeType="1"/>
                </p:cNvSpPr>
                <p:nvPr/>
              </p:nvSpPr>
              <p:spPr bwMode="auto">
                <a:xfrm flipV="1">
                  <a:off x="3246"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9" name="Line 5636"/>
                <p:cNvSpPr>
                  <a:spLocks noChangeShapeType="1"/>
                </p:cNvSpPr>
                <p:nvPr/>
              </p:nvSpPr>
              <p:spPr bwMode="auto">
                <a:xfrm>
                  <a:off x="3157"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0" name="Line 5637"/>
                <p:cNvSpPr>
                  <a:spLocks noChangeShapeType="1"/>
                </p:cNvSpPr>
                <p:nvPr/>
              </p:nvSpPr>
              <p:spPr bwMode="auto">
                <a:xfrm flipV="1">
                  <a:off x="3142"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1" name="Line 5638"/>
                <p:cNvSpPr>
                  <a:spLocks noChangeShapeType="1"/>
                </p:cNvSpPr>
                <p:nvPr/>
              </p:nvSpPr>
              <p:spPr bwMode="auto">
                <a:xfrm>
                  <a:off x="3071"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2" name="Line 5639"/>
                <p:cNvSpPr>
                  <a:spLocks noChangeShapeType="1"/>
                </p:cNvSpPr>
                <p:nvPr/>
              </p:nvSpPr>
              <p:spPr bwMode="auto">
                <a:xfrm flipV="1">
                  <a:off x="3057"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3" name="Line 5640"/>
                <p:cNvSpPr>
                  <a:spLocks noChangeShapeType="1"/>
                </p:cNvSpPr>
                <p:nvPr/>
              </p:nvSpPr>
              <p:spPr bwMode="auto">
                <a:xfrm flipV="1">
                  <a:off x="2964"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4" name="Line 5641"/>
                <p:cNvSpPr>
                  <a:spLocks noChangeShapeType="1"/>
                </p:cNvSpPr>
                <p:nvPr/>
              </p:nvSpPr>
              <p:spPr bwMode="auto">
                <a:xfrm flipV="1">
                  <a:off x="2973" y="2198"/>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5" name="Line 5642"/>
                <p:cNvSpPr>
                  <a:spLocks noChangeShapeType="1"/>
                </p:cNvSpPr>
                <p:nvPr/>
              </p:nvSpPr>
              <p:spPr bwMode="auto">
                <a:xfrm>
                  <a:off x="2976" y="2198"/>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6" name="Line 5643"/>
                <p:cNvSpPr>
                  <a:spLocks noChangeShapeType="1"/>
                </p:cNvSpPr>
                <p:nvPr/>
              </p:nvSpPr>
              <p:spPr bwMode="auto">
                <a:xfrm>
                  <a:off x="2985" y="2197"/>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7" name="Line 5644"/>
                <p:cNvSpPr>
                  <a:spLocks noChangeShapeType="1"/>
                </p:cNvSpPr>
                <p:nvPr/>
              </p:nvSpPr>
              <p:spPr bwMode="auto">
                <a:xfrm>
                  <a:off x="3071"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8" name="Line 5645"/>
                <p:cNvSpPr>
                  <a:spLocks noChangeShapeType="1"/>
                </p:cNvSpPr>
                <p:nvPr/>
              </p:nvSpPr>
              <p:spPr bwMode="auto">
                <a:xfrm flipV="1">
                  <a:off x="3142"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19" name="Line 5646"/>
                <p:cNvSpPr>
                  <a:spLocks noChangeShapeType="1"/>
                </p:cNvSpPr>
                <p:nvPr/>
              </p:nvSpPr>
              <p:spPr bwMode="auto">
                <a:xfrm flipV="1">
                  <a:off x="2964"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0" name="Line 5647"/>
                <p:cNvSpPr>
                  <a:spLocks noChangeShapeType="1"/>
                </p:cNvSpPr>
                <p:nvPr/>
              </p:nvSpPr>
              <p:spPr bwMode="auto">
                <a:xfrm flipV="1">
                  <a:off x="2973" y="2370"/>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1" name="Line 5648"/>
                <p:cNvSpPr>
                  <a:spLocks noChangeShapeType="1"/>
                </p:cNvSpPr>
                <p:nvPr/>
              </p:nvSpPr>
              <p:spPr bwMode="auto">
                <a:xfrm>
                  <a:off x="2976" y="2370"/>
                  <a:ext cx="0" cy="6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2" name="Line 5649"/>
                <p:cNvSpPr>
                  <a:spLocks noChangeShapeType="1"/>
                </p:cNvSpPr>
                <p:nvPr/>
              </p:nvSpPr>
              <p:spPr bwMode="auto">
                <a:xfrm>
                  <a:off x="2985"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3" name="Line 5650"/>
                <p:cNvSpPr>
                  <a:spLocks noChangeShapeType="1"/>
                </p:cNvSpPr>
                <p:nvPr/>
              </p:nvSpPr>
              <p:spPr bwMode="auto">
                <a:xfrm flipV="1">
                  <a:off x="3057"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4" name="Line 5651"/>
                <p:cNvSpPr>
                  <a:spLocks noChangeShapeType="1"/>
                </p:cNvSpPr>
                <p:nvPr/>
              </p:nvSpPr>
              <p:spPr bwMode="auto">
                <a:xfrm>
                  <a:off x="2985" y="244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5" name="Line 5652"/>
                <p:cNvSpPr>
                  <a:spLocks noChangeShapeType="1"/>
                </p:cNvSpPr>
                <p:nvPr/>
              </p:nvSpPr>
              <p:spPr bwMode="auto">
                <a:xfrm flipH="1">
                  <a:off x="2985" y="245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6" name="Line 5653"/>
                <p:cNvSpPr>
                  <a:spLocks noChangeShapeType="1"/>
                </p:cNvSpPr>
                <p:nvPr/>
              </p:nvSpPr>
              <p:spPr bwMode="auto">
                <a:xfrm>
                  <a:off x="2985" y="252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7" name="Line 5654"/>
                <p:cNvSpPr>
                  <a:spLocks noChangeShapeType="1"/>
                </p:cNvSpPr>
                <p:nvPr/>
              </p:nvSpPr>
              <p:spPr bwMode="auto">
                <a:xfrm flipH="1">
                  <a:off x="2985" y="2540"/>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8" name="Line 5655"/>
                <p:cNvSpPr>
                  <a:spLocks noChangeShapeType="1"/>
                </p:cNvSpPr>
                <p:nvPr/>
              </p:nvSpPr>
              <p:spPr bwMode="auto">
                <a:xfrm flipV="1">
                  <a:off x="2964" y="245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9" name="Line 5656"/>
                <p:cNvSpPr>
                  <a:spLocks noChangeShapeType="1"/>
                </p:cNvSpPr>
                <p:nvPr/>
              </p:nvSpPr>
              <p:spPr bwMode="auto">
                <a:xfrm flipV="1">
                  <a:off x="2973" y="2455"/>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0" name="Line 5657"/>
                <p:cNvSpPr>
                  <a:spLocks noChangeShapeType="1"/>
                </p:cNvSpPr>
                <p:nvPr/>
              </p:nvSpPr>
              <p:spPr bwMode="auto">
                <a:xfrm flipH="1">
                  <a:off x="2976" y="2455"/>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1" name="Line 5658"/>
                <p:cNvSpPr>
                  <a:spLocks noChangeShapeType="1"/>
                </p:cNvSpPr>
                <p:nvPr/>
              </p:nvSpPr>
              <p:spPr bwMode="auto">
                <a:xfrm>
                  <a:off x="2985" y="245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2" name="Freeform 5659"/>
                <p:cNvSpPr>
                  <a:spLocks/>
                </p:cNvSpPr>
                <p:nvPr/>
              </p:nvSpPr>
              <p:spPr bwMode="auto">
                <a:xfrm>
                  <a:off x="2973" y="2540"/>
                  <a:ext cx="3" cy="1"/>
                </a:xfrm>
                <a:custGeom>
                  <a:avLst/>
                  <a:gdLst>
                    <a:gd name="T0" fmla="*/ 17 w 17"/>
                    <a:gd name="T1" fmla="*/ 9 h 9"/>
                    <a:gd name="T2" fmla="*/ 16 w 17"/>
                    <a:gd name="T3" fmla="*/ 5 h 9"/>
                    <a:gd name="T4" fmla="*/ 15 w 17"/>
                    <a:gd name="T5" fmla="*/ 2 h 9"/>
                    <a:gd name="T6" fmla="*/ 12 w 17"/>
                    <a:gd name="T7" fmla="*/ 1 h 9"/>
                    <a:gd name="T8" fmla="*/ 9 w 17"/>
                    <a:gd name="T9" fmla="*/ 0 h 9"/>
                    <a:gd name="T10" fmla="*/ 6 w 17"/>
                    <a:gd name="T11" fmla="*/ 1 h 9"/>
                    <a:gd name="T12" fmla="*/ 2 w 17"/>
                    <a:gd name="T13" fmla="*/ 2 h 9"/>
                    <a:gd name="T14" fmla="*/ 1 w 17"/>
                    <a:gd name="T15" fmla="*/ 5 h 9"/>
                    <a:gd name="T16" fmla="*/ 0 w 1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9"/>
                      </a:moveTo>
                      <a:lnTo>
                        <a:pt x="16" y="5"/>
                      </a:lnTo>
                      <a:lnTo>
                        <a:pt x="15" y="2"/>
                      </a:lnTo>
                      <a:lnTo>
                        <a:pt x="12" y="1"/>
                      </a:lnTo>
                      <a:lnTo>
                        <a:pt x="9" y="0"/>
                      </a:lnTo>
                      <a:lnTo>
                        <a:pt x="6" y="1"/>
                      </a:lnTo>
                      <a:lnTo>
                        <a:pt x="2" y="2"/>
                      </a:lnTo>
                      <a:lnTo>
                        <a:pt x="1" y="5"/>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3" name="Freeform 5660"/>
                <p:cNvSpPr>
                  <a:spLocks/>
                </p:cNvSpPr>
                <p:nvPr/>
              </p:nvSpPr>
              <p:spPr bwMode="auto">
                <a:xfrm>
                  <a:off x="2973" y="2524"/>
                  <a:ext cx="3" cy="1"/>
                </a:xfrm>
                <a:custGeom>
                  <a:avLst/>
                  <a:gdLst>
                    <a:gd name="T0" fmla="*/ 0 w 17"/>
                    <a:gd name="T1" fmla="*/ 0 h 9"/>
                    <a:gd name="T2" fmla="*/ 1 w 17"/>
                    <a:gd name="T3" fmla="*/ 3 h 9"/>
                    <a:gd name="T4" fmla="*/ 2 w 17"/>
                    <a:gd name="T5" fmla="*/ 7 h 9"/>
                    <a:gd name="T6" fmla="*/ 6 w 17"/>
                    <a:gd name="T7" fmla="*/ 8 h 9"/>
                    <a:gd name="T8" fmla="*/ 9 w 17"/>
                    <a:gd name="T9" fmla="*/ 9 h 9"/>
                    <a:gd name="T10" fmla="*/ 12 w 17"/>
                    <a:gd name="T11" fmla="*/ 8 h 9"/>
                    <a:gd name="T12" fmla="*/ 15 w 17"/>
                    <a:gd name="T13" fmla="*/ 7 h 9"/>
                    <a:gd name="T14" fmla="*/ 16 w 17"/>
                    <a:gd name="T15" fmla="*/ 3 h 9"/>
                    <a:gd name="T16" fmla="*/ 17 w 1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0"/>
                      </a:moveTo>
                      <a:lnTo>
                        <a:pt x="1" y="3"/>
                      </a:lnTo>
                      <a:lnTo>
                        <a:pt x="2" y="7"/>
                      </a:lnTo>
                      <a:lnTo>
                        <a:pt x="6" y="8"/>
                      </a:lnTo>
                      <a:lnTo>
                        <a:pt x="9" y="9"/>
                      </a:lnTo>
                      <a:lnTo>
                        <a:pt x="12" y="8"/>
                      </a:lnTo>
                      <a:lnTo>
                        <a:pt x="15" y="7"/>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4" name="Freeform 5661"/>
                <p:cNvSpPr>
                  <a:spLocks/>
                </p:cNvSpPr>
                <p:nvPr/>
              </p:nvSpPr>
              <p:spPr bwMode="auto">
                <a:xfrm>
                  <a:off x="2973" y="2454"/>
                  <a:ext cx="3" cy="1"/>
                </a:xfrm>
                <a:custGeom>
                  <a:avLst/>
                  <a:gdLst>
                    <a:gd name="T0" fmla="*/ 17 w 17"/>
                    <a:gd name="T1" fmla="*/ 9 h 9"/>
                    <a:gd name="T2" fmla="*/ 16 w 17"/>
                    <a:gd name="T3" fmla="*/ 6 h 9"/>
                    <a:gd name="T4" fmla="*/ 15 w 17"/>
                    <a:gd name="T5" fmla="*/ 2 h 9"/>
                    <a:gd name="T6" fmla="*/ 12 w 17"/>
                    <a:gd name="T7" fmla="*/ 1 h 9"/>
                    <a:gd name="T8" fmla="*/ 9 w 17"/>
                    <a:gd name="T9" fmla="*/ 0 h 9"/>
                    <a:gd name="T10" fmla="*/ 6 w 17"/>
                    <a:gd name="T11" fmla="*/ 1 h 9"/>
                    <a:gd name="T12" fmla="*/ 2 w 17"/>
                    <a:gd name="T13" fmla="*/ 2 h 9"/>
                    <a:gd name="T14" fmla="*/ 1 w 17"/>
                    <a:gd name="T15" fmla="*/ 6 h 9"/>
                    <a:gd name="T16" fmla="*/ 0 w 1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9"/>
                      </a:moveTo>
                      <a:lnTo>
                        <a:pt x="16" y="6"/>
                      </a:lnTo>
                      <a:lnTo>
                        <a:pt x="15" y="2"/>
                      </a:lnTo>
                      <a:lnTo>
                        <a:pt x="12" y="1"/>
                      </a:lnTo>
                      <a:lnTo>
                        <a:pt x="9" y="0"/>
                      </a:lnTo>
                      <a:lnTo>
                        <a:pt x="6" y="1"/>
                      </a:lnTo>
                      <a:lnTo>
                        <a:pt x="2" y="2"/>
                      </a:lnTo>
                      <a:lnTo>
                        <a:pt x="1" y="6"/>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5" name="Freeform 5662"/>
                <p:cNvSpPr>
                  <a:spLocks/>
                </p:cNvSpPr>
                <p:nvPr/>
              </p:nvSpPr>
              <p:spPr bwMode="auto">
                <a:xfrm>
                  <a:off x="2973" y="2438"/>
                  <a:ext cx="3" cy="2"/>
                </a:xfrm>
                <a:custGeom>
                  <a:avLst/>
                  <a:gdLst>
                    <a:gd name="T0" fmla="*/ 0 w 17"/>
                    <a:gd name="T1" fmla="*/ 0 h 9"/>
                    <a:gd name="T2" fmla="*/ 1 w 17"/>
                    <a:gd name="T3" fmla="*/ 4 h 9"/>
                    <a:gd name="T4" fmla="*/ 2 w 17"/>
                    <a:gd name="T5" fmla="*/ 7 h 9"/>
                    <a:gd name="T6" fmla="*/ 6 w 17"/>
                    <a:gd name="T7" fmla="*/ 8 h 9"/>
                    <a:gd name="T8" fmla="*/ 9 w 17"/>
                    <a:gd name="T9" fmla="*/ 9 h 9"/>
                    <a:gd name="T10" fmla="*/ 12 w 17"/>
                    <a:gd name="T11" fmla="*/ 8 h 9"/>
                    <a:gd name="T12" fmla="*/ 15 w 17"/>
                    <a:gd name="T13" fmla="*/ 7 h 9"/>
                    <a:gd name="T14" fmla="*/ 16 w 17"/>
                    <a:gd name="T15" fmla="*/ 4 h 9"/>
                    <a:gd name="T16" fmla="*/ 17 w 1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0"/>
                      </a:moveTo>
                      <a:lnTo>
                        <a:pt x="1" y="4"/>
                      </a:lnTo>
                      <a:lnTo>
                        <a:pt x="2" y="7"/>
                      </a:lnTo>
                      <a:lnTo>
                        <a:pt x="6" y="8"/>
                      </a:lnTo>
                      <a:lnTo>
                        <a:pt x="9" y="9"/>
                      </a:lnTo>
                      <a:lnTo>
                        <a:pt x="12" y="8"/>
                      </a:lnTo>
                      <a:lnTo>
                        <a:pt x="15" y="7"/>
                      </a:lnTo>
                      <a:lnTo>
                        <a:pt x="16" y="4"/>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6" name="Line 5663"/>
                <p:cNvSpPr>
                  <a:spLocks noChangeShapeType="1"/>
                </p:cNvSpPr>
                <p:nvPr/>
              </p:nvSpPr>
              <p:spPr bwMode="auto">
                <a:xfrm>
                  <a:off x="3071" y="245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7" name="Line 5664"/>
                <p:cNvSpPr>
                  <a:spLocks noChangeShapeType="1"/>
                </p:cNvSpPr>
                <p:nvPr/>
              </p:nvSpPr>
              <p:spPr bwMode="auto">
                <a:xfrm flipV="1">
                  <a:off x="3142" y="245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8" name="Line 5665"/>
                <p:cNvSpPr>
                  <a:spLocks noChangeShapeType="1"/>
                </p:cNvSpPr>
                <p:nvPr/>
              </p:nvSpPr>
              <p:spPr bwMode="auto">
                <a:xfrm flipV="1">
                  <a:off x="3057" y="2454"/>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39" name="Line 5666"/>
                <p:cNvSpPr>
                  <a:spLocks noChangeShapeType="1"/>
                </p:cNvSpPr>
                <p:nvPr/>
              </p:nvSpPr>
              <p:spPr bwMode="auto">
                <a:xfrm>
                  <a:off x="3071" y="2525"/>
                  <a:ext cx="7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0" name="Line 5667"/>
                <p:cNvSpPr>
                  <a:spLocks noChangeShapeType="1"/>
                </p:cNvSpPr>
                <p:nvPr/>
              </p:nvSpPr>
              <p:spPr bwMode="auto">
                <a:xfrm flipH="1">
                  <a:off x="3071" y="254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1" name="Line 5668"/>
                <p:cNvSpPr>
                  <a:spLocks noChangeShapeType="1"/>
                </p:cNvSpPr>
                <p:nvPr/>
              </p:nvSpPr>
              <p:spPr bwMode="auto">
                <a:xfrm>
                  <a:off x="3071" y="244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2" name="Line 5669"/>
                <p:cNvSpPr>
                  <a:spLocks noChangeShapeType="1"/>
                </p:cNvSpPr>
                <p:nvPr/>
              </p:nvSpPr>
              <p:spPr bwMode="auto">
                <a:xfrm flipH="1">
                  <a:off x="3071" y="245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3" name="Line 5670"/>
                <p:cNvSpPr>
                  <a:spLocks noChangeShapeType="1"/>
                </p:cNvSpPr>
                <p:nvPr/>
              </p:nvSpPr>
              <p:spPr bwMode="auto">
                <a:xfrm>
                  <a:off x="2985" y="226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4" name="Line 5671"/>
                <p:cNvSpPr>
                  <a:spLocks noChangeShapeType="1"/>
                </p:cNvSpPr>
                <p:nvPr/>
              </p:nvSpPr>
              <p:spPr bwMode="auto">
                <a:xfrm flipH="1">
                  <a:off x="2985" y="236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5" name="Line 5672"/>
                <p:cNvSpPr>
                  <a:spLocks noChangeShapeType="1"/>
                </p:cNvSpPr>
                <p:nvPr/>
              </p:nvSpPr>
              <p:spPr bwMode="auto">
                <a:xfrm>
                  <a:off x="2985" y="235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6" name="Line 5673"/>
                <p:cNvSpPr>
                  <a:spLocks noChangeShapeType="1"/>
                </p:cNvSpPr>
                <p:nvPr/>
              </p:nvSpPr>
              <p:spPr bwMode="auto">
                <a:xfrm flipH="1">
                  <a:off x="2985" y="22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7" name="Line 5674"/>
                <p:cNvSpPr>
                  <a:spLocks noChangeShapeType="1"/>
                </p:cNvSpPr>
                <p:nvPr/>
              </p:nvSpPr>
              <p:spPr bwMode="auto">
                <a:xfrm flipV="1">
                  <a:off x="2964"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8" name="Line 5675"/>
                <p:cNvSpPr>
                  <a:spLocks noChangeShapeType="1"/>
                </p:cNvSpPr>
                <p:nvPr/>
              </p:nvSpPr>
              <p:spPr bwMode="auto">
                <a:xfrm flipV="1">
                  <a:off x="2973" y="2284"/>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9" name="Line 5676"/>
                <p:cNvSpPr>
                  <a:spLocks noChangeShapeType="1"/>
                </p:cNvSpPr>
                <p:nvPr/>
              </p:nvSpPr>
              <p:spPr bwMode="auto">
                <a:xfrm>
                  <a:off x="2976" y="2284"/>
                  <a:ext cx="0" cy="6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0" name="Line 5677"/>
                <p:cNvSpPr>
                  <a:spLocks noChangeShapeType="1"/>
                </p:cNvSpPr>
                <p:nvPr/>
              </p:nvSpPr>
              <p:spPr bwMode="auto">
                <a:xfrm>
                  <a:off x="2985"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1" name="Freeform 5678"/>
                <p:cNvSpPr>
                  <a:spLocks/>
                </p:cNvSpPr>
                <p:nvPr/>
              </p:nvSpPr>
              <p:spPr bwMode="auto">
                <a:xfrm>
                  <a:off x="2973" y="2368"/>
                  <a:ext cx="3" cy="2"/>
                </a:xfrm>
                <a:custGeom>
                  <a:avLst/>
                  <a:gdLst>
                    <a:gd name="T0" fmla="*/ 17 w 17"/>
                    <a:gd name="T1" fmla="*/ 8 h 8"/>
                    <a:gd name="T2" fmla="*/ 16 w 17"/>
                    <a:gd name="T3" fmla="*/ 5 h 8"/>
                    <a:gd name="T4" fmla="*/ 15 w 17"/>
                    <a:gd name="T5" fmla="*/ 2 h 8"/>
                    <a:gd name="T6" fmla="*/ 12 w 17"/>
                    <a:gd name="T7" fmla="*/ 1 h 8"/>
                    <a:gd name="T8" fmla="*/ 9 w 17"/>
                    <a:gd name="T9" fmla="*/ 0 h 8"/>
                    <a:gd name="T10" fmla="*/ 6 w 17"/>
                    <a:gd name="T11" fmla="*/ 1 h 8"/>
                    <a:gd name="T12" fmla="*/ 3 w 17"/>
                    <a:gd name="T13" fmla="*/ 2 h 8"/>
                    <a:gd name="T14" fmla="*/ 1 w 17"/>
                    <a:gd name="T15" fmla="*/ 5 h 8"/>
                    <a:gd name="T16" fmla="*/ 0 w 1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8"/>
                      </a:moveTo>
                      <a:lnTo>
                        <a:pt x="16" y="5"/>
                      </a:lnTo>
                      <a:lnTo>
                        <a:pt x="15" y="2"/>
                      </a:lnTo>
                      <a:lnTo>
                        <a:pt x="12" y="1"/>
                      </a:lnTo>
                      <a:lnTo>
                        <a:pt x="9" y="0"/>
                      </a:lnTo>
                      <a:lnTo>
                        <a:pt x="6" y="1"/>
                      </a:lnTo>
                      <a:lnTo>
                        <a:pt x="3" y="2"/>
                      </a:lnTo>
                      <a:lnTo>
                        <a:pt x="1" y="5"/>
                      </a:lnTo>
                      <a:lnTo>
                        <a:pt x="0"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2" name="Freeform 5679"/>
                <p:cNvSpPr>
                  <a:spLocks/>
                </p:cNvSpPr>
                <p:nvPr/>
              </p:nvSpPr>
              <p:spPr bwMode="auto">
                <a:xfrm>
                  <a:off x="2973" y="2353"/>
                  <a:ext cx="3" cy="1"/>
                </a:xfrm>
                <a:custGeom>
                  <a:avLst/>
                  <a:gdLst>
                    <a:gd name="T0" fmla="*/ 0 w 17"/>
                    <a:gd name="T1" fmla="*/ 0 h 8"/>
                    <a:gd name="T2" fmla="*/ 1 w 17"/>
                    <a:gd name="T3" fmla="*/ 3 h 8"/>
                    <a:gd name="T4" fmla="*/ 3 w 17"/>
                    <a:gd name="T5" fmla="*/ 6 h 8"/>
                    <a:gd name="T6" fmla="*/ 6 w 17"/>
                    <a:gd name="T7" fmla="*/ 7 h 8"/>
                    <a:gd name="T8" fmla="*/ 9 w 17"/>
                    <a:gd name="T9" fmla="*/ 8 h 8"/>
                    <a:gd name="T10" fmla="*/ 12 w 17"/>
                    <a:gd name="T11" fmla="*/ 7 h 8"/>
                    <a:gd name="T12" fmla="*/ 15 w 17"/>
                    <a:gd name="T13" fmla="*/ 6 h 8"/>
                    <a:gd name="T14" fmla="*/ 16 w 17"/>
                    <a:gd name="T15" fmla="*/ 3 h 8"/>
                    <a:gd name="T16" fmla="*/ 17 w 17"/>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0" y="0"/>
                      </a:moveTo>
                      <a:lnTo>
                        <a:pt x="1" y="3"/>
                      </a:lnTo>
                      <a:lnTo>
                        <a:pt x="3" y="6"/>
                      </a:lnTo>
                      <a:lnTo>
                        <a:pt x="6" y="7"/>
                      </a:lnTo>
                      <a:lnTo>
                        <a:pt x="9" y="8"/>
                      </a:lnTo>
                      <a:lnTo>
                        <a:pt x="12" y="7"/>
                      </a:lnTo>
                      <a:lnTo>
                        <a:pt x="15" y="6"/>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3" name="Freeform 5680"/>
                <p:cNvSpPr>
                  <a:spLocks/>
                </p:cNvSpPr>
                <p:nvPr/>
              </p:nvSpPr>
              <p:spPr bwMode="auto">
                <a:xfrm>
                  <a:off x="2973" y="2283"/>
                  <a:ext cx="3" cy="1"/>
                </a:xfrm>
                <a:custGeom>
                  <a:avLst/>
                  <a:gdLst>
                    <a:gd name="T0" fmla="*/ 17 w 17"/>
                    <a:gd name="T1" fmla="*/ 8 h 8"/>
                    <a:gd name="T2" fmla="*/ 16 w 17"/>
                    <a:gd name="T3" fmla="*/ 5 h 8"/>
                    <a:gd name="T4" fmla="*/ 15 w 17"/>
                    <a:gd name="T5" fmla="*/ 2 h 8"/>
                    <a:gd name="T6" fmla="*/ 12 w 17"/>
                    <a:gd name="T7" fmla="*/ 1 h 8"/>
                    <a:gd name="T8" fmla="*/ 9 w 17"/>
                    <a:gd name="T9" fmla="*/ 0 h 8"/>
                    <a:gd name="T10" fmla="*/ 6 w 17"/>
                    <a:gd name="T11" fmla="*/ 1 h 8"/>
                    <a:gd name="T12" fmla="*/ 3 w 17"/>
                    <a:gd name="T13" fmla="*/ 2 h 8"/>
                    <a:gd name="T14" fmla="*/ 1 w 17"/>
                    <a:gd name="T15" fmla="*/ 5 h 8"/>
                    <a:gd name="T16" fmla="*/ 0 w 1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8"/>
                      </a:moveTo>
                      <a:lnTo>
                        <a:pt x="16" y="5"/>
                      </a:lnTo>
                      <a:lnTo>
                        <a:pt x="15" y="2"/>
                      </a:lnTo>
                      <a:lnTo>
                        <a:pt x="12" y="1"/>
                      </a:lnTo>
                      <a:lnTo>
                        <a:pt x="9" y="0"/>
                      </a:lnTo>
                      <a:lnTo>
                        <a:pt x="6" y="1"/>
                      </a:lnTo>
                      <a:lnTo>
                        <a:pt x="3" y="2"/>
                      </a:lnTo>
                      <a:lnTo>
                        <a:pt x="1" y="5"/>
                      </a:lnTo>
                      <a:lnTo>
                        <a:pt x="0"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4" name="Freeform 5681"/>
                <p:cNvSpPr>
                  <a:spLocks/>
                </p:cNvSpPr>
                <p:nvPr/>
              </p:nvSpPr>
              <p:spPr bwMode="auto">
                <a:xfrm>
                  <a:off x="2973" y="2267"/>
                  <a:ext cx="3" cy="1"/>
                </a:xfrm>
                <a:custGeom>
                  <a:avLst/>
                  <a:gdLst>
                    <a:gd name="T0" fmla="*/ 0 w 17"/>
                    <a:gd name="T1" fmla="*/ 0 h 9"/>
                    <a:gd name="T2" fmla="*/ 1 w 17"/>
                    <a:gd name="T3" fmla="*/ 3 h 9"/>
                    <a:gd name="T4" fmla="*/ 3 w 17"/>
                    <a:gd name="T5" fmla="*/ 6 h 9"/>
                    <a:gd name="T6" fmla="*/ 6 w 17"/>
                    <a:gd name="T7" fmla="*/ 8 h 9"/>
                    <a:gd name="T8" fmla="*/ 9 w 17"/>
                    <a:gd name="T9" fmla="*/ 9 h 9"/>
                    <a:gd name="T10" fmla="*/ 12 w 17"/>
                    <a:gd name="T11" fmla="*/ 8 h 9"/>
                    <a:gd name="T12" fmla="*/ 15 w 17"/>
                    <a:gd name="T13" fmla="*/ 6 h 9"/>
                    <a:gd name="T14" fmla="*/ 16 w 17"/>
                    <a:gd name="T15" fmla="*/ 3 h 9"/>
                    <a:gd name="T16" fmla="*/ 17 w 1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0"/>
                      </a:moveTo>
                      <a:lnTo>
                        <a:pt x="1" y="3"/>
                      </a:lnTo>
                      <a:lnTo>
                        <a:pt x="3" y="6"/>
                      </a:lnTo>
                      <a:lnTo>
                        <a:pt x="6" y="8"/>
                      </a:lnTo>
                      <a:lnTo>
                        <a:pt x="9" y="9"/>
                      </a:lnTo>
                      <a:lnTo>
                        <a:pt x="12" y="8"/>
                      </a:lnTo>
                      <a:lnTo>
                        <a:pt x="15" y="6"/>
                      </a:lnTo>
                      <a:lnTo>
                        <a:pt x="16" y="3"/>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5" name="Line 5682"/>
                <p:cNvSpPr>
                  <a:spLocks noChangeShapeType="1"/>
                </p:cNvSpPr>
                <p:nvPr/>
              </p:nvSpPr>
              <p:spPr bwMode="auto">
                <a:xfrm flipV="1">
                  <a:off x="3142"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6" name="Line 5683"/>
                <p:cNvSpPr>
                  <a:spLocks noChangeShapeType="1"/>
                </p:cNvSpPr>
                <p:nvPr/>
              </p:nvSpPr>
              <p:spPr bwMode="auto">
                <a:xfrm>
                  <a:off x="3071"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7" name="Line 5684"/>
                <p:cNvSpPr>
                  <a:spLocks noChangeShapeType="1"/>
                </p:cNvSpPr>
                <p:nvPr/>
              </p:nvSpPr>
              <p:spPr bwMode="auto">
                <a:xfrm flipV="1">
                  <a:off x="3057"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8" name="Line 5685"/>
                <p:cNvSpPr>
                  <a:spLocks noChangeShapeType="1"/>
                </p:cNvSpPr>
                <p:nvPr/>
              </p:nvSpPr>
              <p:spPr bwMode="auto">
                <a:xfrm flipH="1">
                  <a:off x="3071" y="236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59" name="Line 5686"/>
                <p:cNvSpPr>
                  <a:spLocks noChangeShapeType="1"/>
                </p:cNvSpPr>
                <p:nvPr/>
              </p:nvSpPr>
              <p:spPr bwMode="auto">
                <a:xfrm>
                  <a:off x="3071" y="235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0" name="Line 5687"/>
                <p:cNvSpPr>
                  <a:spLocks noChangeShapeType="1"/>
                </p:cNvSpPr>
                <p:nvPr/>
              </p:nvSpPr>
              <p:spPr bwMode="auto">
                <a:xfrm>
                  <a:off x="3071" y="226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1" name="Line 5688"/>
                <p:cNvSpPr>
                  <a:spLocks noChangeShapeType="1"/>
                </p:cNvSpPr>
                <p:nvPr/>
              </p:nvSpPr>
              <p:spPr bwMode="auto">
                <a:xfrm flipH="1">
                  <a:off x="3071" y="22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2" name="Line 5689"/>
                <p:cNvSpPr>
                  <a:spLocks noChangeShapeType="1"/>
                </p:cNvSpPr>
                <p:nvPr/>
              </p:nvSpPr>
              <p:spPr bwMode="auto">
                <a:xfrm flipH="1">
                  <a:off x="3296" y="2370"/>
                  <a:ext cx="0" cy="7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3" name="Line 5690"/>
                <p:cNvSpPr>
                  <a:spLocks noChangeShapeType="1"/>
                </p:cNvSpPr>
                <p:nvPr/>
              </p:nvSpPr>
              <p:spPr bwMode="auto">
                <a:xfrm>
                  <a:off x="3339" y="2368"/>
                  <a:ext cx="0" cy="7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4" name="Line 5691"/>
                <p:cNvSpPr>
                  <a:spLocks noChangeShapeType="1"/>
                </p:cNvSpPr>
                <p:nvPr/>
              </p:nvSpPr>
              <p:spPr bwMode="auto">
                <a:xfrm flipH="1">
                  <a:off x="3304" y="2369"/>
                  <a:ext cx="0" cy="7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5" name="Line 5692"/>
                <p:cNvSpPr>
                  <a:spLocks noChangeShapeType="1"/>
                </p:cNvSpPr>
                <p:nvPr/>
              </p:nvSpPr>
              <p:spPr bwMode="auto">
                <a:xfrm>
                  <a:off x="3260" y="237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6" name="Line 5693"/>
                <p:cNvSpPr>
                  <a:spLocks noChangeShapeType="1"/>
                </p:cNvSpPr>
                <p:nvPr/>
              </p:nvSpPr>
              <p:spPr bwMode="auto">
                <a:xfrm flipH="1">
                  <a:off x="3156" y="2368"/>
                  <a:ext cx="1"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7" name="Line 5694"/>
                <p:cNvSpPr>
                  <a:spLocks noChangeShapeType="1"/>
                </p:cNvSpPr>
                <p:nvPr/>
              </p:nvSpPr>
              <p:spPr bwMode="auto">
                <a:xfrm flipV="1">
                  <a:off x="3246" y="2368"/>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8" name="Line 5695"/>
                <p:cNvSpPr>
                  <a:spLocks noChangeShapeType="1"/>
                </p:cNvSpPr>
                <p:nvPr/>
              </p:nvSpPr>
              <p:spPr bwMode="auto">
                <a:xfrm flipV="1">
                  <a:off x="3246" y="245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9" name="Line 5696"/>
                <p:cNvSpPr>
                  <a:spLocks noChangeShapeType="1"/>
                </p:cNvSpPr>
                <p:nvPr/>
              </p:nvSpPr>
              <p:spPr bwMode="auto">
                <a:xfrm>
                  <a:off x="3156" y="245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0" name="Line 5697"/>
                <p:cNvSpPr>
                  <a:spLocks noChangeShapeType="1"/>
                </p:cNvSpPr>
                <p:nvPr/>
              </p:nvSpPr>
              <p:spPr bwMode="auto">
                <a:xfrm>
                  <a:off x="3156" y="2526"/>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1" name="Line 5698"/>
                <p:cNvSpPr>
                  <a:spLocks noChangeShapeType="1"/>
                </p:cNvSpPr>
                <p:nvPr/>
              </p:nvSpPr>
              <p:spPr bwMode="auto">
                <a:xfrm flipH="1">
                  <a:off x="3156" y="2540"/>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2" name="Line 5699"/>
                <p:cNvSpPr>
                  <a:spLocks noChangeShapeType="1"/>
                </p:cNvSpPr>
                <p:nvPr/>
              </p:nvSpPr>
              <p:spPr bwMode="auto">
                <a:xfrm>
                  <a:off x="3156" y="2440"/>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3" name="Line 5700"/>
                <p:cNvSpPr>
                  <a:spLocks noChangeShapeType="1"/>
                </p:cNvSpPr>
                <p:nvPr/>
              </p:nvSpPr>
              <p:spPr bwMode="auto">
                <a:xfrm flipH="1" flipV="1">
                  <a:off x="3156" y="2454"/>
                  <a:ext cx="9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4" name="Line 5701"/>
                <p:cNvSpPr>
                  <a:spLocks noChangeShapeType="1"/>
                </p:cNvSpPr>
                <p:nvPr/>
              </p:nvSpPr>
              <p:spPr bwMode="auto">
                <a:xfrm>
                  <a:off x="3296" y="2458"/>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5" name="Line 5702"/>
                <p:cNvSpPr>
                  <a:spLocks noChangeShapeType="1"/>
                </p:cNvSpPr>
                <p:nvPr/>
              </p:nvSpPr>
              <p:spPr bwMode="auto">
                <a:xfrm>
                  <a:off x="3339" y="245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6" name="Line 5703"/>
                <p:cNvSpPr>
                  <a:spLocks noChangeShapeType="1"/>
                </p:cNvSpPr>
                <p:nvPr/>
              </p:nvSpPr>
              <p:spPr bwMode="auto">
                <a:xfrm>
                  <a:off x="3304" y="2458"/>
                  <a:ext cx="0" cy="6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7" name="Line 5704"/>
                <p:cNvSpPr>
                  <a:spLocks noChangeShapeType="1"/>
                </p:cNvSpPr>
                <p:nvPr/>
              </p:nvSpPr>
              <p:spPr bwMode="auto">
                <a:xfrm>
                  <a:off x="3353" y="245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8" name="Line 5705"/>
                <p:cNvSpPr>
                  <a:spLocks noChangeShapeType="1"/>
                </p:cNvSpPr>
                <p:nvPr/>
              </p:nvSpPr>
              <p:spPr bwMode="auto">
                <a:xfrm>
                  <a:off x="3260" y="2458"/>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79" name="Line 5706"/>
                <p:cNvSpPr>
                  <a:spLocks noChangeShapeType="1"/>
                </p:cNvSpPr>
                <p:nvPr/>
              </p:nvSpPr>
              <p:spPr bwMode="auto">
                <a:xfrm>
                  <a:off x="3260" y="2529"/>
                  <a:ext cx="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0" name="Line 5707"/>
                <p:cNvSpPr>
                  <a:spLocks noChangeShapeType="1"/>
                </p:cNvSpPr>
                <p:nvPr/>
              </p:nvSpPr>
              <p:spPr bwMode="auto">
                <a:xfrm>
                  <a:off x="3260" y="2543"/>
                  <a:ext cx="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1" name="Line 5708"/>
                <p:cNvSpPr>
                  <a:spLocks noChangeShapeType="1"/>
                </p:cNvSpPr>
                <p:nvPr/>
              </p:nvSpPr>
              <p:spPr bwMode="auto">
                <a:xfrm>
                  <a:off x="3296" y="251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2" name="Line 5709"/>
                <p:cNvSpPr>
                  <a:spLocks noChangeShapeType="1"/>
                </p:cNvSpPr>
                <p:nvPr/>
              </p:nvSpPr>
              <p:spPr bwMode="auto">
                <a:xfrm>
                  <a:off x="3353" y="2536"/>
                  <a:ext cx="0"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3" name="Line 5710"/>
                <p:cNvSpPr>
                  <a:spLocks noChangeShapeType="1"/>
                </p:cNvSpPr>
                <p:nvPr/>
              </p:nvSpPr>
              <p:spPr bwMode="auto">
                <a:xfrm>
                  <a:off x="3339" y="2543"/>
                  <a:ext cx="0" cy="3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4" name="Line 5711"/>
                <p:cNvSpPr>
                  <a:spLocks noChangeShapeType="1"/>
                </p:cNvSpPr>
                <p:nvPr/>
              </p:nvSpPr>
              <p:spPr bwMode="auto">
                <a:xfrm>
                  <a:off x="3304" y="2458"/>
                  <a:ext cx="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5" name="Line 5712"/>
                <p:cNvSpPr>
                  <a:spLocks noChangeShapeType="1"/>
                </p:cNvSpPr>
                <p:nvPr/>
              </p:nvSpPr>
              <p:spPr bwMode="auto">
                <a:xfrm>
                  <a:off x="3304" y="2443"/>
                  <a:ext cx="3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6" name="Line 5713"/>
                <p:cNvSpPr>
                  <a:spLocks noChangeShapeType="1"/>
                </p:cNvSpPr>
                <p:nvPr/>
              </p:nvSpPr>
              <p:spPr bwMode="auto">
                <a:xfrm>
                  <a:off x="3260" y="2458"/>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7" name="Line 5714"/>
                <p:cNvSpPr>
                  <a:spLocks noChangeShapeType="1"/>
                </p:cNvSpPr>
                <p:nvPr/>
              </p:nvSpPr>
              <p:spPr bwMode="auto">
                <a:xfrm>
                  <a:off x="3260" y="2443"/>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8" name="Line 5715"/>
                <p:cNvSpPr>
                  <a:spLocks noChangeShapeType="1"/>
                </p:cNvSpPr>
                <p:nvPr/>
              </p:nvSpPr>
              <p:spPr bwMode="auto">
                <a:xfrm flipV="1">
                  <a:off x="3246"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9" name="Line 5716"/>
                <p:cNvSpPr>
                  <a:spLocks noChangeShapeType="1"/>
                </p:cNvSpPr>
                <p:nvPr/>
              </p:nvSpPr>
              <p:spPr bwMode="auto">
                <a:xfrm>
                  <a:off x="3157" y="2283"/>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0" name="Line 5717"/>
                <p:cNvSpPr>
                  <a:spLocks noChangeShapeType="1"/>
                </p:cNvSpPr>
                <p:nvPr/>
              </p:nvSpPr>
              <p:spPr bwMode="auto">
                <a:xfrm flipH="1">
                  <a:off x="3157" y="2368"/>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1" name="Line 5718"/>
                <p:cNvSpPr>
                  <a:spLocks noChangeShapeType="1"/>
                </p:cNvSpPr>
                <p:nvPr/>
              </p:nvSpPr>
              <p:spPr bwMode="auto">
                <a:xfrm>
                  <a:off x="3157" y="2354"/>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2" name="Line 5719"/>
                <p:cNvSpPr>
                  <a:spLocks noChangeShapeType="1"/>
                </p:cNvSpPr>
                <p:nvPr/>
              </p:nvSpPr>
              <p:spPr bwMode="auto">
                <a:xfrm>
                  <a:off x="3157" y="2268"/>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3" name="Line 5720"/>
                <p:cNvSpPr>
                  <a:spLocks noChangeShapeType="1"/>
                </p:cNvSpPr>
                <p:nvPr/>
              </p:nvSpPr>
              <p:spPr bwMode="auto">
                <a:xfrm flipH="1">
                  <a:off x="3157" y="2283"/>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4" name="Line 5721"/>
                <p:cNvSpPr>
                  <a:spLocks noChangeShapeType="1"/>
                </p:cNvSpPr>
                <p:nvPr/>
              </p:nvSpPr>
              <p:spPr bwMode="auto">
                <a:xfrm flipV="1">
                  <a:off x="3304" y="2368"/>
                  <a:ext cx="3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5" name="Line 5722"/>
                <p:cNvSpPr>
                  <a:spLocks noChangeShapeType="1"/>
                </p:cNvSpPr>
                <p:nvPr/>
              </p:nvSpPr>
              <p:spPr bwMode="auto">
                <a:xfrm flipV="1">
                  <a:off x="3260" y="2370"/>
                  <a:ext cx="36"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6" name="Line 5723"/>
                <p:cNvSpPr>
                  <a:spLocks noChangeShapeType="1"/>
                </p:cNvSpPr>
                <p:nvPr/>
              </p:nvSpPr>
              <p:spPr bwMode="auto">
                <a:xfrm flipV="1">
                  <a:off x="3142" y="2040"/>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7" name="Line 5724"/>
                <p:cNvSpPr>
                  <a:spLocks noChangeShapeType="1"/>
                </p:cNvSpPr>
                <p:nvPr/>
              </p:nvSpPr>
              <p:spPr bwMode="auto">
                <a:xfrm flipV="1">
                  <a:off x="3071" y="2001"/>
                  <a:ext cx="0" cy="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8" name="Line 5725"/>
                <p:cNvSpPr>
                  <a:spLocks noChangeShapeType="1"/>
                </p:cNvSpPr>
                <p:nvPr/>
              </p:nvSpPr>
              <p:spPr bwMode="auto">
                <a:xfrm flipV="1">
                  <a:off x="3057" y="2001"/>
                  <a:ext cx="0" cy="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99" name="Line 5726"/>
                <p:cNvSpPr>
                  <a:spLocks noChangeShapeType="1"/>
                </p:cNvSpPr>
                <p:nvPr/>
              </p:nvSpPr>
              <p:spPr bwMode="auto">
                <a:xfrm flipV="1">
                  <a:off x="2985" y="2001"/>
                  <a:ext cx="0" cy="6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0" name="Line 5727"/>
                <p:cNvSpPr>
                  <a:spLocks noChangeShapeType="1"/>
                </p:cNvSpPr>
                <p:nvPr/>
              </p:nvSpPr>
              <p:spPr bwMode="auto">
                <a:xfrm>
                  <a:off x="2985" y="206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1" name="Line 5728"/>
                <p:cNvSpPr>
                  <a:spLocks noChangeShapeType="1"/>
                </p:cNvSpPr>
                <p:nvPr/>
              </p:nvSpPr>
              <p:spPr bwMode="auto">
                <a:xfrm flipH="1">
                  <a:off x="2985" y="208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2" name="Line 5729"/>
                <p:cNvSpPr>
                  <a:spLocks noChangeShapeType="1"/>
                </p:cNvSpPr>
                <p:nvPr/>
              </p:nvSpPr>
              <p:spPr bwMode="auto">
                <a:xfrm>
                  <a:off x="2985" y="21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3" name="Line 5730"/>
                <p:cNvSpPr>
                  <a:spLocks noChangeShapeType="1"/>
                </p:cNvSpPr>
                <p:nvPr/>
              </p:nvSpPr>
              <p:spPr bwMode="auto">
                <a:xfrm flipH="1">
                  <a:off x="2985" y="2197"/>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4" name="Line 5731"/>
                <p:cNvSpPr>
                  <a:spLocks noChangeShapeType="1"/>
                </p:cNvSpPr>
                <p:nvPr/>
              </p:nvSpPr>
              <p:spPr bwMode="auto">
                <a:xfrm flipV="1">
                  <a:off x="2973" y="2091"/>
                  <a:ext cx="0" cy="9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5" name="Line 5732"/>
                <p:cNvSpPr>
                  <a:spLocks noChangeShapeType="1"/>
                </p:cNvSpPr>
                <p:nvPr/>
              </p:nvSpPr>
              <p:spPr bwMode="auto">
                <a:xfrm>
                  <a:off x="2976" y="2091"/>
                  <a:ext cx="0" cy="9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6" name="Line 5733"/>
                <p:cNvSpPr>
                  <a:spLocks noChangeShapeType="1"/>
                </p:cNvSpPr>
                <p:nvPr/>
              </p:nvSpPr>
              <p:spPr bwMode="auto">
                <a:xfrm flipV="1">
                  <a:off x="2964"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7" name="Line 5734"/>
                <p:cNvSpPr>
                  <a:spLocks noChangeShapeType="1"/>
                </p:cNvSpPr>
                <p:nvPr/>
              </p:nvSpPr>
              <p:spPr bwMode="auto">
                <a:xfrm>
                  <a:off x="2985"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8" name="Freeform 5735"/>
                <p:cNvSpPr>
                  <a:spLocks/>
                </p:cNvSpPr>
                <p:nvPr/>
              </p:nvSpPr>
              <p:spPr bwMode="auto">
                <a:xfrm>
                  <a:off x="2973" y="2197"/>
                  <a:ext cx="3" cy="1"/>
                </a:xfrm>
                <a:custGeom>
                  <a:avLst/>
                  <a:gdLst>
                    <a:gd name="T0" fmla="*/ 17 w 17"/>
                    <a:gd name="T1" fmla="*/ 9 h 9"/>
                    <a:gd name="T2" fmla="*/ 16 w 17"/>
                    <a:gd name="T3" fmla="*/ 6 h 9"/>
                    <a:gd name="T4" fmla="*/ 15 w 17"/>
                    <a:gd name="T5" fmla="*/ 2 h 9"/>
                    <a:gd name="T6" fmla="*/ 12 w 17"/>
                    <a:gd name="T7" fmla="*/ 1 h 9"/>
                    <a:gd name="T8" fmla="*/ 9 w 17"/>
                    <a:gd name="T9" fmla="*/ 0 h 9"/>
                    <a:gd name="T10" fmla="*/ 6 w 17"/>
                    <a:gd name="T11" fmla="*/ 1 h 9"/>
                    <a:gd name="T12" fmla="*/ 3 w 17"/>
                    <a:gd name="T13" fmla="*/ 2 h 9"/>
                    <a:gd name="T14" fmla="*/ 1 w 17"/>
                    <a:gd name="T15" fmla="*/ 6 h 9"/>
                    <a:gd name="T16" fmla="*/ 0 w 17"/>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17" y="9"/>
                      </a:moveTo>
                      <a:lnTo>
                        <a:pt x="16" y="6"/>
                      </a:lnTo>
                      <a:lnTo>
                        <a:pt x="15" y="2"/>
                      </a:lnTo>
                      <a:lnTo>
                        <a:pt x="12" y="1"/>
                      </a:lnTo>
                      <a:lnTo>
                        <a:pt x="9" y="0"/>
                      </a:lnTo>
                      <a:lnTo>
                        <a:pt x="6" y="1"/>
                      </a:lnTo>
                      <a:lnTo>
                        <a:pt x="3" y="2"/>
                      </a:lnTo>
                      <a:lnTo>
                        <a:pt x="1" y="6"/>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9" name="Freeform 5736"/>
                <p:cNvSpPr>
                  <a:spLocks/>
                </p:cNvSpPr>
                <p:nvPr/>
              </p:nvSpPr>
              <p:spPr bwMode="auto">
                <a:xfrm>
                  <a:off x="2973" y="2181"/>
                  <a:ext cx="3" cy="2"/>
                </a:xfrm>
                <a:custGeom>
                  <a:avLst/>
                  <a:gdLst>
                    <a:gd name="T0" fmla="*/ 0 w 17"/>
                    <a:gd name="T1" fmla="*/ 0 h 9"/>
                    <a:gd name="T2" fmla="*/ 1 w 17"/>
                    <a:gd name="T3" fmla="*/ 4 h 9"/>
                    <a:gd name="T4" fmla="*/ 3 w 17"/>
                    <a:gd name="T5" fmla="*/ 7 h 9"/>
                    <a:gd name="T6" fmla="*/ 6 w 17"/>
                    <a:gd name="T7" fmla="*/ 8 h 9"/>
                    <a:gd name="T8" fmla="*/ 9 w 17"/>
                    <a:gd name="T9" fmla="*/ 9 h 9"/>
                    <a:gd name="T10" fmla="*/ 12 w 17"/>
                    <a:gd name="T11" fmla="*/ 8 h 9"/>
                    <a:gd name="T12" fmla="*/ 15 w 17"/>
                    <a:gd name="T13" fmla="*/ 7 h 9"/>
                    <a:gd name="T14" fmla="*/ 16 w 17"/>
                    <a:gd name="T15" fmla="*/ 4 h 9"/>
                    <a:gd name="T16" fmla="*/ 17 w 17"/>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9">
                      <a:moveTo>
                        <a:pt x="0" y="0"/>
                      </a:moveTo>
                      <a:lnTo>
                        <a:pt x="1" y="4"/>
                      </a:lnTo>
                      <a:lnTo>
                        <a:pt x="3" y="7"/>
                      </a:lnTo>
                      <a:lnTo>
                        <a:pt x="6" y="8"/>
                      </a:lnTo>
                      <a:lnTo>
                        <a:pt x="9" y="9"/>
                      </a:lnTo>
                      <a:lnTo>
                        <a:pt x="12" y="8"/>
                      </a:lnTo>
                      <a:lnTo>
                        <a:pt x="15" y="7"/>
                      </a:lnTo>
                      <a:lnTo>
                        <a:pt x="16" y="4"/>
                      </a:lnTo>
                      <a:lnTo>
                        <a:pt x="1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0" name="Freeform 5737"/>
                <p:cNvSpPr>
                  <a:spLocks/>
                </p:cNvSpPr>
                <p:nvPr/>
              </p:nvSpPr>
              <p:spPr bwMode="auto">
                <a:xfrm>
                  <a:off x="2973" y="2090"/>
                  <a:ext cx="3" cy="1"/>
                </a:xfrm>
                <a:custGeom>
                  <a:avLst/>
                  <a:gdLst>
                    <a:gd name="T0" fmla="*/ 17 w 17"/>
                    <a:gd name="T1" fmla="*/ 8 h 8"/>
                    <a:gd name="T2" fmla="*/ 16 w 17"/>
                    <a:gd name="T3" fmla="*/ 5 h 8"/>
                    <a:gd name="T4" fmla="*/ 15 w 17"/>
                    <a:gd name="T5" fmla="*/ 2 h 8"/>
                    <a:gd name="T6" fmla="*/ 12 w 17"/>
                    <a:gd name="T7" fmla="*/ 1 h 8"/>
                    <a:gd name="T8" fmla="*/ 9 w 17"/>
                    <a:gd name="T9" fmla="*/ 0 h 8"/>
                    <a:gd name="T10" fmla="*/ 6 w 17"/>
                    <a:gd name="T11" fmla="*/ 1 h 8"/>
                    <a:gd name="T12" fmla="*/ 3 w 17"/>
                    <a:gd name="T13" fmla="*/ 2 h 8"/>
                    <a:gd name="T14" fmla="*/ 1 w 17"/>
                    <a:gd name="T15" fmla="*/ 5 h 8"/>
                    <a:gd name="T16" fmla="*/ 0 w 17"/>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8">
                      <a:moveTo>
                        <a:pt x="17" y="8"/>
                      </a:moveTo>
                      <a:lnTo>
                        <a:pt x="16" y="5"/>
                      </a:lnTo>
                      <a:lnTo>
                        <a:pt x="15" y="2"/>
                      </a:lnTo>
                      <a:lnTo>
                        <a:pt x="12" y="1"/>
                      </a:lnTo>
                      <a:lnTo>
                        <a:pt x="9" y="0"/>
                      </a:lnTo>
                      <a:lnTo>
                        <a:pt x="6" y="1"/>
                      </a:lnTo>
                      <a:lnTo>
                        <a:pt x="3" y="2"/>
                      </a:lnTo>
                      <a:lnTo>
                        <a:pt x="1" y="5"/>
                      </a:lnTo>
                      <a:lnTo>
                        <a:pt x="0"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1" name="Line 5738"/>
                <p:cNvSpPr>
                  <a:spLocks noChangeShapeType="1"/>
                </p:cNvSpPr>
                <p:nvPr/>
              </p:nvSpPr>
              <p:spPr bwMode="auto">
                <a:xfrm flipV="1">
                  <a:off x="3057" y="2086"/>
                  <a:ext cx="0" cy="9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2" name="Line 5739"/>
                <p:cNvSpPr>
                  <a:spLocks noChangeShapeType="1"/>
                </p:cNvSpPr>
                <p:nvPr/>
              </p:nvSpPr>
              <p:spPr bwMode="auto">
                <a:xfrm flipH="1">
                  <a:off x="3071" y="2140"/>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3" name="Line 5740"/>
                <p:cNvSpPr>
                  <a:spLocks noChangeShapeType="1"/>
                </p:cNvSpPr>
                <p:nvPr/>
              </p:nvSpPr>
              <p:spPr bwMode="auto">
                <a:xfrm flipV="1">
                  <a:off x="3142" y="2140"/>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4" name="Line 5741"/>
                <p:cNvSpPr>
                  <a:spLocks noChangeShapeType="1"/>
                </p:cNvSpPr>
                <p:nvPr/>
              </p:nvSpPr>
              <p:spPr bwMode="auto">
                <a:xfrm>
                  <a:off x="3071" y="21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5" name="Line 5742"/>
                <p:cNvSpPr>
                  <a:spLocks noChangeShapeType="1"/>
                </p:cNvSpPr>
                <p:nvPr/>
              </p:nvSpPr>
              <p:spPr bwMode="auto">
                <a:xfrm flipH="1">
                  <a:off x="3071" y="2197"/>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6" name="Line 5743"/>
                <p:cNvSpPr>
                  <a:spLocks noChangeShapeType="1"/>
                </p:cNvSpPr>
                <p:nvPr/>
              </p:nvSpPr>
              <p:spPr bwMode="auto">
                <a:xfrm>
                  <a:off x="3071" y="2068"/>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7" name="Line 5744"/>
                <p:cNvSpPr>
                  <a:spLocks noChangeShapeType="1"/>
                </p:cNvSpPr>
                <p:nvPr/>
              </p:nvSpPr>
              <p:spPr bwMode="auto">
                <a:xfrm>
                  <a:off x="3071" y="2140"/>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8" name="Line 5745"/>
                <p:cNvSpPr>
                  <a:spLocks noChangeShapeType="1"/>
                </p:cNvSpPr>
                <p:nvPr/>
              </p:nvSpPr>
              <p:spPr bwMode="auto">
                <a:xfrm flipH="1">
                  <a:off x="3071" y="2129"/>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19" name="Line 5746"/>
                <p:cNvSpPr>
                  <a:spLocks noChangeShapeType="1"/>
                </p:cNvSpPr>
                <p:nvPr/>
              </p:nvSpPr>
              <p:spPr bwMode="auto">
                <a:xfrm flipH="1" flipV="1">
                  <a:off x="3071" y="20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0" name="Line 5747"/>
                <p:cNvSpPr>
                  <a:spLocks noChangeShapeType="1"/>
                </p:cNvSpPr>
                <p:nvPr/>
              </p:nvSpPr>
              <p:spPr bwMode="auto">
                <a:xfrm>
                  <a:off x="3071" y="2086"/>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1" name="Line 5748"/>
                <p:cNvSpPr>
                  <a:spLocks noChangeShapeType="1"/>
                </p:cNvSpPr>
                <p:nvPr/>
              </p:nvSpPr>
              <p:spPr bwMode="auto">
                <a:xfrm flipV="1">
                  <a:off x="3142" y="2086"/>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2" name="Line 5749"/>
                <p:cNvSpPr>
                  <a:spLocks noChangeShapeType="1"/>
                </p:cNvSpPr>
                <p:nvPr/>
              </p:nvSpPr>
              <p:spPr bwMode="auto">
                <a:xfrm>
                  <a:off x="2985" y="195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3" name="Line 5750"/>
                <p:cNvSpPr>
                  <a:spLocks noChangeShapeType="1"/>
                </p:cNvSpPr>
                <p:nvPr/>
              </p:nvSpPr>
              <p:spPr bwMode="auto">
                <a:xfrm>
                  <a:off x="2985" y="1986"/>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4" name="Line 5751"/>
                <p:cNvSpPr>
                  <a:spLocks noChangeShapeType="1"/>
                </p:cNvSpPr>
                <p:nvPr/>
              </p:nvSpPr>
              <p:spPr bwMode="auto">
                <a:xfrm>
                  <a:off x="2985" y="1949"/>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5" name="Line 5752"/>
                <p:cNvSpPr>
                  <a:spLocks noChangeShapeType="1"/>
                </p:cNvSpPr>
                <p:nvPr/>
              </p:nvSpPr>
              <p:spPr bwMode="auto">
                <a:xfrm>
                  <a:off x="2985" y="1915"/>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6" name="Line 5753"/>
                <p:cNvSpPr>
                  <a:spLocks noChangeShapeType="1"/>
                </p:cNvSpPr>
                <p:nvPr/>
              </p:nvSpPr>
              <p:spPr bwMode="auto">
                <a:xfrm>
                  <a:off x="2985" y="1904"/>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7" name="Line 5754"/>
                <p:cNvSpPr>
                  <a:spLocks noChangeShapeType="1"/>
                </p:cNvSpPr>
                <p:nvPr/>
              </p:nvSpPr>
              <p:spPr bwMode="auto">
                <a:xfrm>
                  <a:off x="2985" y="200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8" name="Line 5755"/>
                <p:cNvSpPr>
                  <a:spLocks noChangeShapeType="1"/>
                </p:cNvSpPr>
                <p:nvPr/>
              </p:nvSpPr>
              <p:spPr bwMode="auto">
                <a:xfrm flipV="1">
                  <a:off x="2985" y="195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9" name="Line 5756"/>
                <p:cNvSpPr>
                  <a:spLocks noChangeShapeType="1"/>
                </p:cNvSpPr>
                <p:nvPr/>
              </p:nvSpPr>
              <p:spPr bwMode="auto">
                <a:xfrm flipH="1" flipV="1">
                  <a:off x="2985" y="1915"/>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0" name="Line 5757"/>
                <p:cNvSpPr>
                  <a:spLocks noChangeShapeType="1"/>
                </p:cNvSpPr>
                <p:nvPr/>
              </p:nvSpPr>
              <p:spPr bwMode="auto">
                <a:xfrm flipV="1">
                  <a:off x="3071" y="195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1" name="Line 5758"/>
                <p:cNvSpPr>
                  <a:spLocks noChangeShapeType="1"/>
                </p:cNvSpPr>
                <p:nvPr/>
              </p:nvSpPr>
              <p:spPr bwMode="auto">
                <a:xfrm flipV="1">
                  <a:off x="3057" y="1958"/>
                  <a:ext cx="0"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2" name="Line 5759"/>
                <p:cNvSpPr>
                  <a:spLocks noChangeShapeType="1"/>
                </p:cNvSpPr>
                <p:nvPr/>
              </p:nvSpPr>
              <p:spPr bwMode="auto">
                <a:xfrm>
                  <a:off x="3071" y="1986"/>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3" name="Line 5760"/>
                <p:cNvSpPr>
                  <a:spLocks noChangeShapeType="1"/>
                </p:cNvSpPr>
                <p:nvPr/>
              </p:nvSpPr>
              <p:spPr bwMode="auto">
                <a:xfrm>
                  <a:off x="3071" y="200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4" name="Line 5761"/>
                <p:cNvSpPr>
                  <a:spLocks noChangeShapeType="1"/>
                </p:cNvSpPr>
                <p:nvPr/>
              </p:nvSpPr>
              <p:spPr bwMode="auto">
                <a:xfrm flipV="1">
                  <a:off x="3142" y="200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5" name="Line 5762"/>
                <p:cNvSpPr>
                  <a:spLocks noChangeShapeType="1"/>
                </p:cNvSpPr>
                <p:nvPr/>
              </p:nvSpPr>
              <p:spPr bwMode="auto">
                <a:xfrm>
                  <a:off x="3103" y="2040"/>
                  <a:ext cx="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6" name="Line 5763"/>
                <p:cNvSpPr>
                  <a:spLocks noChangeShapeType="1"/>
                </p:cNvSpPr>
                <p:nvPr/>
              </p:nvSpPr>
              <p:spPr bwMode="auto">
                <a:xfrm>
                  <a:off x="3103" y="2033"/>
                  <a:ext cx="3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7" name="Line 5764"/>
                <p:cNvSpPr>
                  <a:spLocks noChangeShapeType="1"/>
                </p:cNvSpPr>
                <p:nvPr/>
              </p:nvSpPr>
              <p:spPr bwMode="auto">
                <a:xfrm flipV="1">
                  <a:off x="3103" y="2033"/>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8" name="Line 5765"/>
                <p:cNvSpPr>
                  <a:spLocks noChangeShapeType="1"/>
                </p:cNvSpPr>
                <p:nvPr/>
              </p:nvSpPr>
              <p:spPr bwMode="auto">
                <a:xfrm flipV="1">
                  <a:off x="3071" y="1915"/>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39" name="Line 5766"/>
                <p:cNvSpPr>
                  <a:spLocks noChangeShapeType="1"/>
                </p:cNvSpPr>
                <p:nvPr/>
              </p:nvSpPr>
              <p:spPr bwMode="auto">
                <a:xfrm flipV="1">
                  <a:off x="3057" y="1915"/>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0" name="Line 5767"/>
                <p:cNvSpPr>
                  <a:spLocks noChangeShapeType="1"/>
                </p:cNvSpPr>
                <p:nvPr/>
              </p:nvSpPr>
              <p:spPr bwMode="auto">
                <a:xfrm flipV="1">
                  <a:off x="3157" y="2001"/>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1" name="Line 5768"/>
                <p:cNvSpPr>
                  <a:spLocks noChangeShapeType="1"/>
                </p:cNvSpPr>
                <p:nvPr/>
              </p:nvSpPr>
              <p:spPr bwMode="auto">
                <a:xfrm>
                  <a:off x="3157" y="2140"/>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2" name="Line 5769"/>
                <p:cNvSpPr>
                  <a:spLocks noChangeShapeType="1"/>
                </p:cNvSpPr>
                <p:nvPr/>
              </p:nvSpPr>
              <p:spPr bwMode="auto">
                <a:xfrm flipV="1">
                  <a:off x="3246" y="2140"/>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3" name="Line 5770"/>
                <p:cNvSpPr>
                  <a:spLocks noChangeShapeType="1"/>
                </p:cNvSpPr>
                <p:nvPr/>
              </p:nvSpPr>
              <p:spPr bwMode="auto">
                <a:xfrm>
                  <a:off x="3157" y="2183"/>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4" name="Line 5771"/>
                <p:cNvSpPr>
                  <a:spLocks noChangeShapeType="1"/>
                </p:cNvSpPr>
                <p:nvPr/>
              </p:nvSpPr>
              <p:spPr bwMode="auto">
                <a:xfrm flipH="1">
                  <a:off x="3157" y="2197"/>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5" name="Line 5772"/>
                <p:cNvSpPr>
                  <a:spLocks noChangeShapeType="1"/>
                </p:cNvSpPr>
                <p:nvPr/>
              </p:nvSpPr>
              <p:spPr bwMode="auto">
                <a:xfrm flipH="1">
                  <a:off x="3157" y="2129"/>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6" name="Line 5773"/>
                <p:cNvSpPr>
                  <a:spLocks noChangeShapeType="1"/>
                </p:cNvSpPr>
                <p:nvPr/>
              </p:nvSpPr>
              <p:spPr bwMode="auto">
                <a:xfrm>
                  <a:off x="3157" y="2140"/>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7" name="Line 5774"/>
                <p:cNvSpPr>
                  <a:spLocks noChangeShapeType="1"/>
                </p:cNvSpPr>
                <p:nvPr/>
              </p:nvSpPr>
              <p:spPr bwMode="auto">
                <a:xfrm flipH="1">
                  <a:off x="3157" y="2086"/>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8" name="Line 5775"/>
                <p:cNvSpPr>
                  <a:spLocks noChangeShapeType="1"/>
                </p:cNvSpPr>
                <p:nvPr/>
              </p:nvSpPr>
              <p:spPr bwMode="auto">
                <a:xfrm>
                  <a:off x="3157" y="2086"/>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9" name="Line 5776"/>
                <p:cNvSpPr>
                  <a:spLocks noChangeShapeType="1"/>
                </p:cNvSpPr>
                <p:nvPr/>
              </p:nvSpPr>
              <p:spPr bwMode="auto">
                <a:xfrm flipV="1">
                  <a:off x="3246" y="2086"/>
                  <a:ext cx="0" cy="4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0" name="Freeform 5777"/>
                <p:cNvSpPr>
                  <a:spLocks/>
                </p:cNvSpPr>
                <p:nvPr/>
              </p:nvSpPr>
              <p:spPr bwMode="auto">
                <a:xfrm>
                  <a:off x="3524" y="2562"/>
                  <a:ext cx="71" cy="3"/>
                </a:xfrm>
                <a:custGeom>
                  <a:avLst/>
                  <a:gdLst>
                    <a:gd name="T0" fmla="*/ 428 w 428"/>
                    <a:gd name="T1" fmla="*/ 3 h 20"/>
                    <a:gd name="T2" fmla="*/ 375 w 428"/>
                    <a:gd name="T3" fmla="*/ 1 h 20"/>
                    <a:gd name="T4" fmla="*/ 320 w 428"/>
                    <a:gd name="T5" fmla="*/ 0 h 20"/>
                    <a:gd name="T6" fmla="*/ 267 w 428"/>
                    <a:gd name="T7" fmla="*/ 0 h 20"/>
                    <a:gd name="T8" fmla="*/ 214 w 428"/>
                    <a:gd name="T9" fmla="*/ 2 h 20"/>
                    <a:gd name="T10" fmla="*/ 159 w 428"/>
                    <a:gd name="T11" fmla="*/ 4 h 20"/>
                    <a:gd name="T12" fmla="*/ 106 w 428"/>
                    <a:gd name="T13" fmla="*/ 9 h 20"/>
                    <a:gd name="T14" fmla="*/ 53 w 428"/>
                    <a:gd name="T15" fmla="*/ 14 h 20"/>
                    <a:gd name="T16" fmla="*/ 0 w 428"/>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8" h="20">
                      <a:moveTo>
                        <a:pt x="428" y="3"/>
                      </a:moveTo>
                      <a:lnTo>
                        <a:pt x="375" y="1"/>
                      </a:lnTo>
                      <a:lnTo>
                        <a:pt x="320" y="0"/>
                      </a:lnTo>
                      <a:lnTo>
                        <a:pt x="267" y="0"/>
                      </a:lnTo>
                      <a:lnTo>
                        <a:pt x="214" y="2"/>
                      </a:lnTo>
                      <a:lnTo>
                        <a:pt x="159" y="4"/>
                      </a:lnTo>
                      <a:lnTo>
                        <a:pt x="106" y="9"/>
                      </a:lnTo>
                      <a:lnTo>
                        <a:pt x="53" y="14"/>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1" name="Freeform 5778"/>
                <p:cNvSpPr>
                  <a:spLocks/>
                </p:cNvSpPr>
                <p:nvPr/>
              </p:nvSpPr>
              <p:spPr bwMode="auto">
                <a:xfrm>
                  <a:off x="3475" y="2512"/>
                  <a:ext cx="120" cy="7"/>
                </a:xfrm>
                <a:custGeom>
                  <a:avLst/>
                  <a:gdLst>
                    <a:gd name="T0" fmla="*/ 726 w 726"/>
                    <a:gd name="T1" fmla="*/ 26 h 41"/>
                    <a:gd name="T2" fmla="*/ 666 w 726"/>
                    <a:gd name="T3" fmla="*/ 18 h 41"/>
                    <a:gd name="T4" fmla="*/ 605 w 726"/>
                    <a:gd name="T5" fmla="*/ 10 h 41"/>
                    <a:gd name="T6" fmla="*/ 545 w 726"/>
                    <a:gd name="T7" fmla="*/ 5 h 41"/>
                    <a:gd name="T8" fmla="*/ 484 w 726"/>
                    <a:gd name="T9" fmla="*/ 2 h 41"/>
                    <a:gd name="T10" fmla="*/ 423 w 726"/>
                    <a:gd name="T11" fmla="*/ 0 h 41"/>
                    <a:gd name="T12" fmla="*/ 363 w 726"/>
                    <a:gd name="T13" fmla="*/ 0 h 41"/>
                    <a:gd name="T14" fmla="*/ 302 w 726"/>
                    <a:gd name="T15" fmla="*/ 2 h 41"/>
                    <a:gd name="T16" fmla="*/ 241 w 726"/>
                    <a:gd name="T17" fmla="*/ 6 h 41"/>
                    <a:gd name="T18" fmla="*/ 180 w 726"/>
                    <a:gd name="T19" fmla="*/ 12 h 41"/>
                    <a:gd name="T20" fmla="*/ 120 w 726"/>
                    <a:gd name="T21" fmla="*/ 20 h 41"/>
                    <a:gd name="T22" fmla="*/ 60 w 726"/>
                    <a:gd name="T23" fmla="*/ 29 h 41"/>
                    <a:gd name="T24" fmla="*/ 0 w 726"/>
                    <a:gd name="T2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6" h="41">
                      <a:moveTo>
                        <a:pt x="726" y="26"/>
                      </a:moveTo>
                      <a:lnTo>
                        <a:pt x="666" y="18"/>
                      </a:lnTo>
                      <a:lnTo>
                        <a:pt x="605" y="10"/>
                      </a:lnTo>
                      <a:lnTo>
                        <a:pt x="545" y="5"/>
                      </a:lnTo>
                      <a:lnTo>
                        <a:pt x="484" y="2"/>
                      </a:lnTo>
                      <a:lnTo>
                        <a:pt x="423" y="0"/>
                      </a:lnTo>
                      <a:lnTo>
                        <a:pt x="363" y="0"/>
                      </a:lnTo>
                      <a:lnTo>
                        <a:pt x="302" y="2"/>
                      </a:lnTo>
                      <a:lnTo>
                        <a:pt x="241" y="6"/>
                      </a:lnTo>
                      <a:lnTo>
                        <a:pt x="180" y="12"/>
                      </a:lnTo>
                      <a:lnTo>
                        <a:pt x="120" y="20"/>
                      </a:lnTo>
                      <a:lnTo>
                        <a:pt x="60" y="29"/>
                      </a:lnTo>
                      <a:lnTo>
                        <a:pt x="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2" name="Freeform 5779"/>
                <p:cNvSpPr>
                  <a:spLocks/>
                </p:cNvSpPr>
                <p:nvPr/>
              </p:nvSpPr>
              <p:spPr bwMode="auto">
                <a:xfrm>
                  <a:off x="3469" y="2518"/>
                  <a:ext cx="126" cy="9"/>
                </a:xfrm>
                <a:custGeom>
                  <a:avLst/>
                  <a:gdLst>
                    <a:gd name="T0" fmla="*/ 759 w 759"/>
                    <a:gd name="T1" fmla="*/ 28 h 50"/>
                    <a:gd name="T2" fmla="*/ 696 w 759"/>
                    <a:gd name="T3" fmla="*/ 18 h 50"/>
                    <a:gd name="T4" fmla="*/ 633 w 759"/>
                    <a:gd name="T5" fmla="*/ 11 h 50"/>
                    <a:gd name="T6" fmla="*/ 569 w 759"/>
                    <a:gd name="T7" fmla="*/ 4 h 50"/>
                    <a:gd name="T8" fmla="*/ 505 w 759"/>
                    <a:gd name="T9" fmla="*/ 1 h 50"/>
                    <a:gd name="T10" fmla="*/ 442 w 759"/>
                    <a:gd name="T11" fmla="*/ 0 h 50"/>
                    <a:gd name="T12" fmla="*/ 378 w 759"/>
                    <a:gd name="T13" fmla="*/ 1 h 50"/>
                    <a:gd name="T14" fmla="*/ 315 w 759"/>
                    <a:gd name="T15" fmla="*/ 4 h 50"/>
                    <a:gd name="T16" fmla="*/ 252 w 759"/>
                    <a:gd name="T17" fmla="*/ 9 h 50"/>
                    <a:gd name="T18" fmla="*/ 188 w 759"/>
                    <a:gd name="T19" fmla="*/ 16 h 50"/>
                    <a:gd name="T20" fmla="*/ 125 w 759"/>
                    <a:gd name="T21" fmla="*/ 26 h 50"/>
                    <a:gd name="T22" fmla="*/ 62 w 759"/>
                    <a:gd name="T23" fmla="*/ 36 h 50"/>
                    <a:gd name="T24" fmla="*/ 0 w 759"/>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9" h="50">
                      <a:moveTo>
                        <a:pt x="759" y="28"/>
                      </a:moveTo>
                      <a:lnTo>
                        <a:pt x="696" y="18"/>
                      </a:lnTo>
                      <a:lnTo>
                        <a:pt x="633" y="11"/>
                      </a:lnTo>
                      <a:lnTo>
                        <a:pt x="569" y="4"/>
                      </a:lnTo>
                      <a:lnTo>
                        <a:pt x="505" y="1"/>
                      </a:lnTo>
                      <a:lnTo>
                        <a:pt x="442" y="0"/>
                      </a:lnTo>
                      <a:lnTo>
                        <a:pt x="378" y="1"/>
                      </a:lnTo>
                      <a:lnTo>
                        <a:pt x="315" y="4"/>
                      </a:lnTo>
                      <a:lnTo>
                        <a:pt x="252" y="9"/>
                      </a:lnTo>
                      <a:lnTo>
                        <a:pt x="188" y="16"/>
                      </a:lnTo>
                      <a:lnTo>
                        <a:pt x="125" y="26"/>
                      </a:lnTo>
                      <a:lnTo>
                        <a:pt x="62" y="36"/>
                      </a:lnTo>
                      <a:lnTo>
                        <a:pt x="0"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3" name="Freeform 5780"/>
                <p:cNvSpPr>
                  <a:spLocks/>
                </p:cNvSpPr>
                <p:nvPr/>
              </p:nvSpPr>
              <p:spPr bwMode="auto">
                <a:xfrm>
                  <a:off x="3475" y="2555"/>
                  <a:ext cx="121" cy="13"/>
                </a:xfrm>
                <a:custGeom>
                  <a:avLst/>
                  <a:gdLst>
                    <a:gd name="T0" fmla="*/ 726 w 726"/>
                    <a:gd name="T1" fmla="*/ 3 h 78"/>
                    <a:gd name="T2" fmla="*/ 652 w 726"/>
                    <a:gd name="T3" fmla="*/ 1 h 78"/>
                    <a:gd name="T4" fmla="*/ 579 w 726"/>
                    <a:gd name="T5" fmla="*/ 0 h 78"/>
                    <a:gd name="T6" fmla="*/ 506 w 726"/>
                    <a:gd name="T7" fmla="*/ 2 h 78"/>
                    <a:gd name="T8" fmla="*/ 433 w 726"/>
                    <a:gd name="T9" fmla="*/ 6 h 78"/>
                    <a:gd name="T10" fmla="*/ 360 w 726"/>
                    <a:gd name="T11" fmla="*/ 12 h 78"/>
                    <a:gd name="T12" fmla="*/ 287 w 726"/>
                    <a:gd name="T13" fmla="*/ 21 h 78"/>
                    <a:gd name="T14" fmla="*/ 216 w 726"/>
                    <a:gd name="T15" fmla="*/ 32 h 78"/>
                    <a:gd name="T16" fmla="*/ 143 w 726"/>
                    <a:gd name="T17" fmla="*/ 45 h 78"/>
                    <a:gd name="T18" fmla="*/ 72 w 726"/>
                    <a:gd name="T19" fmla="*/ 60 h 78"/>
                    <a:gd name="T20" fmla="*/ 0 w 726"/>
                    <a:gd name="T21"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6" h="78">
                      <a:moveTo>
                        <a:pt x="726" y="3"/>
                      </a:moveTo>
                      <a:lnTo>
                        <a:pt x="652" y="1"/>
                      </a:lnTo>
                      <a:lnTo>
                        <a:pt x="579" y="0"/>
                      </a:lnTo>
                      <a:lnTo>
                        <a:pt x="506" y="2"/>
                      </a:lnTo>
                      <a:lnTo>
                        <a:pt x="433" y="6"/>
                      </a:lnTo>
                      <a:lnTo>
                        <a:pt x="360" y="12"/>
                      </a:lnTo>
                      <a:lnTo>
                        <a:pt x="287" y="21"/>
                      </a:lnTo>
                      <a:lnTo>
                        <a:pt x="216" y="32"/>
                      </a:lnTo>
                      <a:lnTo>
                        <a:pt x="143" y="45"/>
                      </a:lnTo>
                      <a:lnTo>
                        <a:pt x="72" y="60"/>
                      </a:lnTo>
                      <a:lnTo>
                        <a:pt x="0" y="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4" name="Line 5781"/>
                <p:cNvSpPr>
                  <a:spLocks noChangeShapeType="1"/>
                </p:cNvSpPr>
                <p:nvPr/>
              </p:nvSpPr>
              <p:spPr bwMode="auto">
                <a:xfrm>
                  <a:off x="3467" y="2508"/>
                  <a:ext cx="8"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5" name="Freeform 5782"/>
                <p:cNvSpPr>
                  <a:spLocks/>
                </p:cNvSpPr>
                <p:nvPr/>
              </p:nvSpPr>
              <p:spPr bwMode="auto">
                <a:xfrm>
                  <a:off x="3467" y="2526"/>
                  <a:ext cx="9" cy="42"/>
                </a:xfrm>
                <a:custGeom>
                  <a:avLst/>
                  <a:gdLst>
                    <a:gd name="T0" fmla="*/ 9 w 51"/>
                    <a:gd name="T1" fmla="*/ 0 h 249"/>
                    <a:gd name="T2" fmla="*/ 3 w 51"/>
                    <a:gd name="T3" fmla="*/ 7 h 249"/>
                    <a:gd name="T4" fmla="*/ 0 w 51"/>
                    <a:gd name="T5" fmla="*/ 23 h 249"/>
                    <a:gd name="T6" fmla="*/ 15 w 51"/>
                    <a:gd name="T7" fmla="*/ 74 h 249"/>
                    <a:gd name="T8" fmla="*/ 32 w 51"/>
                    <a:gd name="T9" fmla="*/ 130 h 249"/>
                    <a:gd name="T10" fmla="*/ 45 w 51"/>
                    <a:gd name="T11" fmla="*/ 181 h 249"/>
                    <a:gd name="T12" fmla="*/ 51 w 51"/>
                    <a:gd name="T13" fmla="*/ 211 h 249"/>
                    <a:gd name="T14" fmla="*/ 50 w 51"/>
                    <a:gd name="T15" fmla="*/ 228 h 249"/>
                    <a:gd name="T16" fmla="*/ 43 w 51"/>
                    <a:gd name="T17" fmla="*/ 249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49">
                      <a:moveTo>
                        <a:pt x="9" y="0"/>
                      </a:moveTo>
                      <a:lnTo>
                        <a:pt x="3" y="7"/>
                      </a:lnTo>
                      <a:lnTo>
                        <a:pt x="0" y="23"/>
                      </a:lnTo>
                      <a:lnTo>
                        <a:pt x="15" y="74"/>
                      </a:lnTo>
                      <a:lnTo>
                        <a:pt x="32" y="130"/>
                      </a:lnTo>
                      <a:lnTo>
                        <a:pt x="45" y="181"/>
                      </a:lnTo>
                      <a:lnTo>
                        <a:pt x="51" y="211"/>
                      </a:lnTo>
                      <a:lnTo>
                        <a:pt x="50" y="228"/>
                      </a:lnTo>
                      <a:lnTo>
                        <a:pt x="43" y="2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6" name="Freeform 5783"/>
                <p:cNvSpPr>
                  <a:spLocks/>
                </p:cNvSpPr>
                <p:nvPr/>
              </p:nvSpPr>
              <p:spPr bwMode="auto">
                <a:xfrm>
                  <a:off x="3463" y="2528"/>
                  <a:ext cx="9" cy="41"/>
                </a:xfrm>
                <a:custGeom>
                  <a:avLst/>
                  <a:gdLst>
                    <a:gd name="T0" fmla="*/ 0 w 52"/>
                    <a:gd name="T1" fmla="*/ 0 h 248"/>
                    <a:gd name="T2" fmla="*/ 0 w 52"/>
                    <a:gd name="T3" fmla="*/ 14 h 248"/>
                    <a:gd name="T4" fmla="*/ 17 w 52"/>
                    <a:gd name="T5" fmla="*/ 71 h 248"/>
                    <a:gd name="T6" fmla="*/ 34 w 52"/>
                    <a:gd name="T7" fmla="*/ 127 h 248"/>
                    <a:gd name="T8" fmla="*/ 48 w 52"/>
                    <a:gd name="T9" fmla="*/ 176 h 248"/>
                    <a:gd name="T10" fmla="*/ 52 w 52"/>
                    <a:gd name="T11" fmla="*/ 202 h 248"/>
                    <a:gd name="T12" fmla="*/ 51 w 52"/>
                    <a:gd name="T13" fmla="*/ 214 h 248"/>
                    <a:gd name="T14" fmla="*/ 42 w 52"/>
                    <a:gd name="T15" fmla="*/ 248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248">
                      <a:moveTo>
                        <a:pt x="0" y="0"/>
                      </a:moveTo>
                      <a:lnTo>
                        <a:pt x="0" y="14"/>
                      </a:lnTo>
                      <a:lnTo>
                        <a:pt x="17" y="71"/>
                      </a:lnTo>
                      <a:lnTo>
                        <a:pt x="34" y="127"/>
                      </a:lnTo>
                      <a:lnTo>
                        <a:pt x="48" y="176"/>
                      </a:lnTo>
                      <a:lnTo>
                        <a:pt x="52" y="202"/>
                      </a:lnTo>
                      <a:lnTo>
                        <a:pt x="51" y="214"/>
                      </a:lnTo>
                      <a:lnTo>
                        <a:pt x="42" y="2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7" name="Freeform 5784"/>
                <p:cNvSpPr>
                  <a:spLocks/>
                </p:cNvSpPr>
                <p:nvPr/>
              </p:nvSpPr>
              <p:spPr bwMode="auto">
                <a:xfrm>
                  <a:off x="3387" y="2521"/>
                  <a:ext cx="76" cy="30"/>
                </a:xfrm>
                <a:custGeom>
                  <a:avLst/>
                  <a:gdLst>
                    <a:gd name="T0" fmla="*/ 460 w 460"/>
                    <a:gd name="T1" fmla="*/ 0 h 181"/>
                    <a:gd name="T2" fmla="*/ 400 w 460"/>
                    <a:gd name="T3" fmla="*/ 15 h 181"/>
                    <a:gd name="T4" fmla="*/ 341 w 460"/>
                    <a:gd name="T5" fmla="*/ 33 h 181"/>
                    <a:gd name="T6" fmla="*/ 282 w 460"/>
                    <a:gd name="T7" fmla="*/ 52 h 181"/>
                    <a:gd name="T8" fmla="*/ 224 w 460"/>
                    <a:gd name="T9" fmla="*/ 75 h 181"/>
                    <a:gd name="T10" fmla="*/ 166 w 460"/>
                    <a:gd name="T11" fmla="*/ 98 h 181"/>
                    <a:gd name="T12" fmla="*/ 110 w 460"/>
                    <a:gd name="T13" fmla="*/ 124 h 181"/>
                    <a:gd name="T14" fmla="*/ 54 w 460"/>
                    <a:gd name="T15" fmla="*/ 151 h 181"/>
                    <a:gd name="T16" fmla="*/ 0 w 46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0" h="181">
                      <a:moveTo>
                        <a:pt x="460" y="0"/>
                      </a:moveTo>
                      <a:lnTo>
                        <a:pt x="400" y="15"/>
                      </a:lnTo>
                      <a:lnTo>
                        <a:pt x="341" y="33"/>
                      </a:lnTo>
                      <a:lnTo>
                        <a:pt x="282" y="52"/>
                      </a:lnTo>
                      <a:lnTo>
                        <a:pt x="224" y="75"/>
                      </a:lnTo>
                      <a:lnTo>
                        <a:pt x="166" y="98"/>
                      </a:lnTo>
                      <a:lnTo>
                        <a:pt x="110" y="124"/>
                      </a:lnTo>
                      <a:lnTo>
                        <a:pt x="54" y="151"/>
                      </a:lnTo>
                      <a:lnTo>
                        <a:pt x="0" y="18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8" name="Freeform 5785"/>
                <p:cNvSpPr>
                  <a:spLocks/>
                </p:cNvSpPr>
                <p:nvPr/>
              </p:nvSpPr>
              <p:spPr bwMode="auto">
                <a:xfrm>
                  <a:off x="3389" y="2528"/>
                  <a:ext cx="74" cy="29"/>
                </a:xfrm>
                <a:custGeom>
                  <a:avLst/>
                  <a:gdLst>
                    <a:gd name="T0" fmla="*/ 442 w 442"/>
                    <a:gd name="T1" fmla="*/ 0 h 171"/>
                    <a:gd name="T2" fmla="*/ 384 w 442"/>
                    <a:gd name="T3" fmla="*/ 15 h 171"/>
                    <a:gd name="T4" fmla="*/ 328 w 442"/>
                    <a:gd name="T5" fmla="*/ 33 h 171"/>
                    <a:gd name="T6" fmla="*/ 272 w 442"/>
                    <a:gd name="T7" fmla="*/ 51 h 171"/>
                    <a:gd name="T8" fmla="*/ 216 w 442"/>
                    <a:gd name="T9" fmla="*/ 72 h 171"/>
                    <a:gd name="T10" fmla="*/ 161 w 442"/>
                    <a:gd name="T11" fmla="*/ 94 h 171"/>
                    <a:gd name="T12" fmla="*/ 106 w 442"/>
                    <a:gd name="T13" fmla="*/ 118 h 171"/>
                    <a:gd name="T14" fmla="*/ 53 w 442"/>
                    <a:gd name="T15" fmla="*/ 144 h 171"/>
                    <a:gd name="T16" fmla="*/ 0 w 442"/>
                    <a:gd name="T17"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2" h="171">
                      <a:moveTo>
                        <a:pt x="442" y="0"/>
                      </a:moveTo>
                      <a:lnTo>
                        <a:pt x="384" y="15"/>
                      </a:lnTo>
                      <a:lnTo>
                        <a:pt x="328" y="33"/>
                      </a:lnTo>
                      <a:lnTo>
                        <a:pt x="272" y="51"/>
                      </a:lnTo>
                      <a:lnTo>
                        <a:pt x="216" y="72"/>
                      </a:lnTo>
                      <a:lnTo>
                        <a:pt x="161" y="94"/>
                      </a:lnTo>
                      <a:lnTo>
                        <a:pt x="106" y="118"/>
                      </a:lnTo>
                      <a:lnTo>
                        <a:pt x="53" y="144"/>
                      </a:lnTo>
                      <a:lnTo>
                        <a:pt x="0"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59" name="Line 5786"/>
                <p:cNvSpPr>
                  <a:spLocks noChangeShapeType="1"/>
                </p:cNvSpPr>
                <p:nvPr/>
              </p:nvSpPr>
              <p:spPr bwMode="auto">
                <a:xfrm>
                  <a:off x="3460" y="2516"/>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0" name="Freeform 5787"/>
                <p:cNvSpPr>
                  <a:spLocks/>
                </p:cNvSpPr>
                <p:nvPr/>
              </p:nvSpPr>
              <p:spPr bwMode="auto">
                <a:xfrm>
                  <a:off x="3433" y="2361"/>
                  <a:ext cx="26" cy="11"/>
                </a:xfrm>
                <a:custGeom>
                  <a:avLst/>
                  <a:gdLst>
                    <a:gd name="T0" fmla="*/ 0 w 155"/>
                    <a:gd name="T1" fmla="*/ 0 h 64"/>
                    <a:gd name="T2" fmla="*/ 24 w 155"/>
                    <a:gd name="T3" fmla="*/ 13 h 64"/>
                    <a:gd name="T4" fmla="*/ 50 w 155"/>
                    <a:gd name="T5" fmla="*/ 26 h 64"/>
                    <a:gd name="T6" fmla="*/ 75 w 155"/>
                    <a:gd name="T7" fmla="*/ 36 h 64"/>
                    <a:gd name="T8" fmla="*/ 101 w 155"/>
                    <a:gd name="T9" fmla="*/ 47 h 64"/>
                    <a:gd name="T10" fmla="*/ 128 w 155"/>
                    <a:gd name="T11" fmla="*/ 56 h 64"/>
                    <a:gd name="T12" fmla="*/ 155 w 155"/>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155" h="64">
                      <a:moveTo>
                        <a:pt x="0" y="0"/>
                      </a:moveTo>
                      <a:lnTo>
                        <a:pt x="24" y="13"/>
                      </a:lnTo>
                      <a:lnTo>
                        <a:pt x="50" y="26"/>
                      </a:lnTo>
                      <a:lnTo>
                        <a:pt x="75" y="36"/>
                      </a:lnTo>
                      <a:lnTo>
                        <a:pt x="101" y="47"/>
                      </a:lnTo>
                      <a:lnTo>
                        <a:pt x="128" y="56"/>
                      </a:lnTo>
                      <a:lnTo>
                        <a:pt x="155" y="6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1" name="Freeform 5788"/>
                <p:cNvSpPr>
                  <a:spLocks/>
                </p:cNvSpPr>
                <p:nvPr/>
              </p:nvSpPr>
              <p:spPr bwMode="auto">
                <a:xfrm>
                  <a:off x="3427" y="2372"/>
                  <a:ext cx="34" cy="10"/>
                </a:xfrm>
                <a:custGeom>
                  <a:avLst/>
                  <a:gdLst>
                    <a:gd name="T0" fmla="*/ 0 w 202"/>
                    <a:gd name="T1" fmla="*/ 0 h 63"/>
                    <a:gd name="T2" fmla="*/ 33 w 202"/>
                    <a:gd name="T3" fmla="*/ 13 h 63"/>
                    <a:gd name="T4" fmla="*/ 66 w 202"/>
                    <a:gd name="T5" fmla="*/ 24 h 63"/>
                    <a:gd name="T6" fmla="*/ 100 w 202"/>
                    <a:gd name="T7" fmla="*/ 35 h 63"/>
                    <a:gd name="T8" fmla="*/ 133 w 202"/>
                    <a:gd name="T9" fmla="*/ 46 h 63"/>
                    <a:gd name="T10" fmla="*/ 168 w 202"/>
                    <a:gd name="T11" fmla="*/ 54 h 63"/>
                    <a:gd name="T12" fmla="*/ 202 w 202"/>
                    <a:gd name="T13" fmla="*/ 63 h 63"/>
                  </a:gdLst>
                  <a:ahLst/>
                  <a:cxnLst>
                    <a:cxn ang="0">
                      <a:pos x="T0" y="T1"/>
                    </a:cxn>
                    <a:cxn ang="0">
                      <a:pos x="T2" y="T3"/>
                    </a:cxn>
                    <a:cxn ang="0">
                      <a:pos x="T4" y="T5"/>
                    </a:cxn>
                    <a:cxn ang="0">
                      <a:pos x="T6" y="T7"/>
                    </a:cxn>
                    <a:cxn ang="0">
                      <a:pos x="T8" y="T9"/>
                    </a:cxn>
                    <a:cxn ang="0">
                      <a:pos x="T10" y="T11"/>
                    </a:cxn>
                    <a:cxn ang="0">
                      <a:pos x="T12" y="T13"/>
                    </a:cxn>
                  </a:cxnLst>
                  <a:rect l="0" t="0" r="r" b="b"/>
                  <a:pathLst>
                    <a:path w="202" h="63">
                      <a:moveTo>
                        <a:pt x="0" y="0"/>
                      </a:moveTo>
                      <a:lnTo>
                        <a:pt x="33" y="13"/>
                      </a:lnTo>
                      <a:lnTo>
                        <a:pt x="66" y="24"/>
                      </a:lnTo>
                      <a:lnTo>
                        <a:pt x="100" y="35"/>
                      </a:lnTo>
                      <a:lnTo>
                        <a:pt x="133" y="46"/>
                      </a:lnTo>
                      <a:lnTo>
                        <a:pt x="168" y="54"/>
                      </a:lnTo>
                      <a:lnTo>
                        <a:pt x="202" y="6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2" name="Line 5789"/>
                <p:cNvSpPr>
                  <a:spLocks noChangeShapeType="1"/>
                </p:cNvSpPr>
                <p:nvPr/>
              </p:nvSpPr>
              <p:spPr bwMode="auto">
                <a:xfrm>
                  <a:off x="3595" y="2458"/>
                  <a:ext cx="0" cy="5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3" name="Freeform 5790"/>
                <p:cNvSpPr>
                  <a:spLocks/>
                </p:cNvSpPr>
                <p:nvPr/>
              </p:nvSpPr>
              <p:spPr bwMode="auto">
                <a:xfrm>
                  <a:off x="3610" y="2557"/>
                  <a:ext cx="43" cy="6"/>
                </a:xfrm>
                <a:custGeom>
                  <a:avLst/>
                  <a:gdLst>
                    <a:gd name="T0" fmla="*/ 260 w 260"/>
                    <a:gd name="T1" fmla="*/ 40 h 40"/>
                    <a:gd name="T2" fmla="*/ 195 w 260"/>
                    <a:gd name="T3" fmla="*/ 27 h 40"/>
                    <a:gd name="T4" fmla="*/ 130 w 260"/>
                    <a:gd name="T5" fmla="*/ 16 h 40"/>
                    <a:gd name="T6" fmla="*/ 65 w 260"/>
                    <a:gd name="T7" fmla="*/ 8 h 40"/>
                    <a:gd name="T8" fmla="*/ 0 w 260"/>
                    <a:gd name="T9" fmla="*/ 0 h 40"/>
                  </a:gdLst>
                  <a:ahLst/>
                  <a:cxnLst>
                    <a:cxn ang="0">
                      <a:pos x="T0" y="T1"/>
                    </a:cxn>
                    <a:cxn ang="0">
                      <a:pos x="T2" y="T3"/>
                    </a:cxn>
                    <a:cxn ang="0">
                      <a:pos x="T4" y="T5"/>
                    </a:cxn>
                    <a:cxn ang="0">
                      <a:pos x="T6" y="T7"/>
                    </a:cxn>
                    <a:cxn ang="0">
                      <a:pos x="T8" y="T9"/>
                    </a:cxn>
                  </a:cxnLst>
                  <a:rect l="0" t="0" r="r" b="b"/>
                  <a:pathLst>
                    <a:path w="260" h="40">
                      <a:moveTo>
                        <a:pt x="260" y="40"/>
                      </a:moveTo>
                      <a:lnTo>
                        <a:pt x="195" y="27"/>
                      </a:lnTo>
                      <a:lnTo>
                        <a:pt x="130" y="16"/>
                      </a:lnTo>
                      <a:lnTo>
                        <a:pt x="65" y="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4" name="Freeform 5791"/>
                <p:cNvSpPr>
                  <a:spLocks/>
                </p:cNvSpPr>
                <p:nvPr/>
              </p:nvSpPr>
              <p:spPr bwMode="auto">
                <a:xfrm>
                  <a:off x="3610" y="2564"/>
                  <a:ext cx="42" cy="6"/>
                </a:xfrm>
                <a:custGeom>
                  <a:avLst/>
                  <a:gdLst>
                    <a:gd name="T0" fmla="*/ 252 w 252"/>
                    <a:gd name="T1" fmla="*/ 38 h 38"/>
                    <a:gd name="T2" fmla="*/ 189 w 252"/>
                    <a:gd name="T3" fmla="*/ 26 h 38"/>
                    <a:gd name="T4" fmla="*/ 126 w 252"/>
                    <a:gd name="T5" fmla="*/ 16 h 38"/>
                    <a:gd name="T6" fmla="*/ 63 w 252"/>
                    <a:gd name="T7" fmla="*/ 7 h 38"/>
                    <a:gd name="T8" fmla="*/ 0 w 252"/>
                    <a:gd name="T9" fmla="*/ 0 h 38"/>
                  </a:gdLst>
                  <a:ahLst/>
                  <a:cxnLst>
                    <a:cxn ang="0">
                      <a:pos x="T0" y="T1"/>
                    </a:cxn>
                    <a:cxn ang="0">
                      <a:pos x="T2" y="T3"/>
                    </a:cxn>
                    <a:cxn ang="0">
                      <a:pos x="T4" y="T5"/>
                    </a:cxn>
                    <a:cxn ang="0">
                      <a:pos x="T6" y="T7"/>
                    </a:cxn>
                    <a:cxn ang="0">
                      <a:pos x="T8" y="T9"/>
                    </a:cxn>
                  </a:cxnLst>
                  <a:rect l="0" t="0" r="r" b="b"/>
                  <a:pathLst>
                    <a:path w="252" h="38">
                      <a:moveTo>
                        <a:pt x="252" y="38"/>
                      </a:moveTo>
                      <a:lnTo>
                        <a:pt x="189" y="26"/>
                      </a:lnTo>
                      <a:lnTo>
                        <a:pt x="126" y="16"/>
                      </a:lnTo>
                      <a:lnTo>
                        <a:pt x="63" y="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5" name="Line 5792"/>
                <p:cNvSpPr>
                  <a:spLocks noChangeShapeType="1"/>
                </p:cNvSpPr>
                <p:nvPr/>
              </p:nvSpPr>
              <p:spPr bwMode="auto">
                <a:xfrm flipH="1" flipV="1">
                  <a:off x="3610" y="2542"/>
                  <a:ext cx="71"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6" name="Line 5793"/>
                <p:cNvSpPr>
                  <a:spLocks noChangeShapeType="1"/>
                </p:cNvSpPr>
                <p:nvPr/>
              </p:nvSpPr>
              <p:spPr bwMode="auto">
                <a:xfrm flipH="1" flipV="1">
                  <a:off x="3610" y="2536"/>
                  <a:ext cx="71"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7" name="Line 5794"/>
                <p:cNvSpPr>
                  <a:spLocks noChangeShapeType="1"/>
                </p:cNvSpPr>
                <p:nvPr/>
              </p:nvSpPr>
              <p:spPr bwMode="auto">
                <a:xfrm flipH="1" flipV="1">
                  <a:off x="3610" y="2525"/>
                  <a:ext cx="71"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8" name="Line 5795"/>
                <p:cNvSpPr>
                  <a:spLocks noChangeShapeType="1"/>
                </p:cNvSpPr>
                <p:nvPr/>
              </p:nvSpPr>
              <p:spPr bwMode="auto">
                <a:xfrm>
                  <a:off x="3595" y="2523"/>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9" name="Line 5796"/>
                <p:cNvSpPr>
                  <a:spLocks noChangeShapeType="1"/>
                </p:cNvSpPr>
                <p:nvPr/>
              </p:nvSpPr>
              <p:spPr bwMode="auto">
                <a:xfrm>
                  <a:off x="3610" y="2542"/>
                  <a:ext cx="0"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0" name="Line 5797"/>
                <p:cNvSpPr>
                  <a:spLocks noChangeShapeType="1"/>
                </p:cNvSpPr>
                <p:nvPr/>
              </p:nvSpPr>
              <p:spPr bwMode="auto">
                <a:xfrm>
                  <a:off x="3610" y="2525"/>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1" name="Line 5798"/>
                <p:cNvSpPr>
                  <a:spLocks noChangeShapeType="1"/>
                </p:cNvSpPr>
                <p:nvPr/>
              </p:nvSpPr>
              <p:spPr bwMode="auto">
                <a:xfrm flipV="1">
                  <a:off x="2985" y="183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2" name="Line 5799"/>
                <p:cNvSpPr>
                  <a:spLocks noChangeShapeType="1"/>
                </p:cNvSpPr>
                <p:nvPr/>
              </p:nvSpPr>
              <p:spPr bwMode="auto">
                <a:xfrm>
                  <a:off x="3353" y="2372"/>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3" name="Line 5800"/>
                <p:cNvSpPr>
                  <a:spLocks noChangeShapeType="1"/>
                </p:cNvSpPr>
                <p:nvPr/>
              </p:nvSpPr>
              <p:spPr bwMode="auto">
                <a:xfrm flipH="1">
                  <a:off x="2989" y="2272"/>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4" name="Line 5801"/>
                <p:cNvSpPr>
                  <a:spLocks noChangeShapeType="1"/>
                </p:cNvSpPr>
                <p:nvPr/>
              </p:nvSpPr>
              <p:spPr bwMode="auto">
                <a:xfrm>
                  <a:off x="2992" y="2272"/>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5" name="Line 5802"/>
                <p:cNvSpPr>
                  <a:spLocks noChangeShapeType="1"/>
                </p:cNvSpPr>
                <p:nvPr/>
              </p:nvSpPr>
              <p:spPr bwMode="auto">
                <a:xfrm>
                  <a:off x="2990" y="227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6" name="Freeform 5803"/>
                <p:cNvSpPr>
                  <a:spLocks/>
                </p:cNvSpPr>
                <p:nvPr/>
              </p:nvSpPr>
              <p:spPr bwMode="auto">
                <a:xfrm>
                  <a:off x="2996" y="2272"/>
                  <a:ext cx="5" cy="7"/>
                </a:xfrm>
                <a:custGeom>
                  <a:avLst/>
                  <a:gdLst>
                    <a:gd name="T0" fmla="*/ 28 w 28"/>
                    <a:gd name="T1" fmla="*/ 6 h 43"/>
                    <a:gd name="T2" fmla="*/ 24 w 28"/>
                    <a:gd name="T3" fmla="*/ 2 h 43"/>
                    <a:gd name="T4" fmla="*/ 18 w 28"/>
                    <a:gd name="T5" fmla="*/ 0 h 43"/>
                    <a:gd name="T6" fmla="*/ 9 w 28"/>
                    <a:gd name="T7" fmla="*/ 0 h 43"/>
                    <a:gd name="T8" fmla="*/ 3 w 28"/>
                    <a:gd name="T9" fmla="*/ 2 h 43"/>
                    <a:gd name="T10" fmla="*/ 0 w 28"/>
                    <a:gd name="T11" fmla="*/ 6 h 43"/>
                    <a:gd name="T12" fmla="*/ 0 w 28"/>
                    <a:gd name="T13" fmla="*/ 10 h 43"/>
                    <a:gd name="T14" fmla="*/ 1 w 28"/>
                    <a:gd name="T15" fmla="*/ 15 h 43"/>
                    <a:gd name="T16" fmla="*/ 3 w 28"/>
                    <a:gd name="T17" fmla="*/ 17 h 43"/>
                    <a:gd name="T18" fmla="*/ 7 w 28"/>
                    <a:gd name="T19" fmla="*/ 19 h 43"/>
                    <a:gd name="T20" fmla="*/ 20 w 28"/>
                    <a:gd name="T21" fmla="*/ 22 h 43"/>
                    <a:gd name="T22" fmla="*/ 24 w 28"/>
                    <a:gd name="T23" fmla="*/ 24 h 43"/>
                    <a:gd name="T24" fmla="*/ 25 w 28"/>
                    <a:gd name="T25" fmla="*/ 26 h 43"/>
                    <a:gd name="T26" fmla="*/ 28 w 28"/>
                    <a:gd name="T27" fmla="*/ 31 h 43"/>
                    <a:gd name="T28" fmla="*/ 28 w 28"/>
                    <a:gd name="T29" fmla="*/ 37 h 43"/>
                    <a:gd name="T30" fmla="*/ 24 w 28"/>
                    <a:gd name="T31" fmla="*/ 41 h 43"/>
                    <a:gd name="T32" fmla="*/ 18 w 28"/>
                    <a:gd name="T33" fmla="*/ 43 h 43"/>
                    <a:gd name="T34" fmla="*/ 9 w 28"/>
                    <a:gd name="T35" fmla="*/ 43 h 43"/>
                    <a:gd name="T36" fmla="*/ 3 w 28"/>
                    <a:gd name="T37" fmla="*/ 41 h 43"/>
                    <a:gd name="T38" fmla="*/ 0 w 28"/>
                    <a:gd name="T39"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28" y="6"/>
                      </a:moveTo>
                      <a:lnTo>
                        <a:pt x="24" y="2"/>
                      </a:lnTo>
                      <a:lnTo>
                        <a:pt x="18" y="0"/>
                      </a:lnTo>
                      <a:lnTo>
                        <a:pt x="9" y="0"/>
                      </a:lnTo>
                      <a:lnTo>
                        <a:pt x="3" y="2"/>
                      </a:lnTo>
                      <a:lnTo>
                        <a:pt x="0" y="6"/>
                      </a:lnTo>
                      <a:lnTo>
                        <a:pt x="0" y="10"/>
                      </a:lnTo>
                      <a:lnTo>
                        <a:pt x="1" y="15"/>
                      </a:lnTo>
                      <a:lnTo>
                        <a:pt x="3" y="17"/>
                      </a:lnTo>
                      <a:lnTo>
                        <a:pt x="7" y="19"/>
                      </a:lnTo>
                      <a:lnTo>
                        <a:pt x="20" y="22"/>
                      </a:lnTo>
                      <a:lnTo>
                        <a:pt x="24" y="24"/>
                      </a:lnTo>
                      <a:lnTo>
                        <a:pt x="25" y="26"/>
                      </a:lnTo>
                      <a:lnTo>
                        <a:pt x="28" y="31"/>
                      </a:lnTo>
                      <a:lnTo>
                        <a:pt x="28" y="37"/>
                      </a:lnTo>
                      <a:lnTo>
                        <a:pt x="24" y="41"/>
                      </a:lnTo>
                      <a:lnTo>
                        <a:pt x="18" y="43"/>
                      </a:lnTo>
                      <a:lnTo>
                        <a:pt x="9" y="43"/>
                      </a:lnTo>
                      <a:lnTo>
                        <a:pt x="3" y="41"/>
                      </a:lnTo>
                      <a:lnTo>
                        <a:pt x="0" y="3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7" name="Freeform 5804"/>
                <p:cNvSpPr>
                  <a:spLocks/>
                </p:cNvSpPr>
                <p:nvPr/>
              </p:nvSpPr>
              <p:spPr bwMode="auto">
                <a:xfrm>
                  <a:off x="3003" y="2272"/>
                  <a:ext cx="5" cy="7"/>
                </a:xfrm>
                <a:custGeom>
                  <a:avLst/>
                  <a:gdLst>
                    <a:gd name="T0" fmla="*/ 0 w 29"/>
                    <a:gd name="T1" fmla="*/ 0 h 43"/>
                    <a:gd name="T2" fmla="*/ 0 w 29"/>
                    <a:gd name="T3" fmla="*/ 31 h 43"/>
                    <a:gd name="T4" fmla="*/ 3 w 29"/>
                    <a:gd name="T5" fmla="*/ 37 h 43"/>
                    <a:gd name="T6" fmla="*/ 6 w 29"/>
                    <a:gd name="T7" fmla="*/ 41 h 43"/>
                    <a:gd name="T8" fmla="*/ 12 w 29"/>
                    <a:gd name="T9" fmla="*/ 43 h 43"/>
                    <a:gd name="T10" fmla="*/ 16 w 29"/>
                    <a:gd name="T11" fmla="*/ 43 h 43"/>
                    <a:gd name="T12" fmla="*/ 23 w 29"/>
                    <a:gd name="T13" fmla="*/ 41 h 43"/>
                    <a:gd name="T14" fmla="*/ 27 w 29"/>
                    <a:gd name="T15" fmla="*/ 37 h 43"/>
                    <a:gd name="T16" fmla="*/ 29 w 29"/>
                    <a:gd name="T17" fmla="*/ 31 h 43"/>
                    <a:gd name="T18" fmla="*/ 29 w 29"/>
                    <a:gd name="T1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3">
                      <a:moveTo>
                        <a:pt x="0" y="0"/>
                      </a:moveTo>
                      <a:lnTo>
                        <a:pt x="0" y="31"/>
                      </a:lnTo>
                      <a:lnTo>
                        <a:pt x="3" y="37"/>
                      </a:lnTo>
                      <a:lnTo>
                        <a:pt x="6" y="41"/>
                      </a:lnTo>
                      <a:lnTo>
                        <a:pt x="12" y="43"/>
                      </a:lnTo>
                      <a:lnTo>
                        <a:pt x="16" y="43"/>
                      </a:lnTo>
                      <a:lnTo>
                        <a:pt x="23" y="41"/>
                      </a:lnTo>
                      <a:lnTo>
                        <a:pt x="27" y="37"/>
                      </a:lnTo>
                      <a:lnTo>
                        <a:pt x="29" y="31"/>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8" name="Line 5805"/>
                <p:cNvSpPr>
                  <a:spLocks noChangeShapeType="1"/>
                </p:cNvSpPr>
                <p:nvPr/>
              </p:nvSpPr>
              <p:spPr bwMode="auto">
                <a:xfrm>
                  <a:off x="3011" y="227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79" name="Freeform 5806"/>
                <p:cNvSpPr>
                  <a:spLocks/>
                </p:cNvSpPr>
                <p:nvPr/>
              </p:nvSpPr>
              <p:spPr bwMode="auto">
                <a:xfrm>
                  <a:off x="3011" y="2272"/>
                  <a:ext cx="4" cy="7"/>
                </a:xfrm>
                <a:custGeom>
                  <a:avLst/>
                  <a:gdLst>
                    <a:gd name="T0" fmla="*/ 0 w 29"/>
                    <a:gd name="T1" fmla="*/ 0 h 43"/>
                    <a:gd name="T2" fmla="*/ 29 w 29"/>
                    <a:gd name="T3" fmla="*/ 43 h 43"/>
                    <a:gd name="T4" fmla="*/ 29 w 29"/>
                    <a:gd name="T5" fmla="*/ 0 h 43"/>
                  </a:gdLst>
                  <a:ahLst/>
                  <a:cxnLst>
                    <a:cxn ang="0">
                      <a:pos x="T0" y="T1"/>
                    </a:cxn>
                    <a:cxn ang="0">
                      <a:pos x="T2" y="T3"/>
                    </a:cxn>
                    <a:cxn ang="0">
                      <a:pos x="T4" y="T5"/>
                    </a:cxn>
                  </a:cxnLst>
                  <a:rect l="0" t="0" r="r" b="b"/>
                  <a:pathLst>
                    <a:path w="29" h="43">
                      <a:moveTo>
                        <a:pt x="0" y="0"/>
                      </a:moveTo>
                      <a:lnTo>
                        <a:pt x="29" y="43"/>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0" name="Freeform 5807"/>
                <p:cNvSpPr>
                  <a:spLocks/>
                </p:cNvSpPr>
                <p:nvPr/>
              </p:nvSpPr>
              <p:spPr bwMode="auto">
                <a:xfrm>
                  <a:off x="3018" y="2272"/>
                  <a:ext cx="5" cy="7"/>
                </a:xfrm>
                <a:custGeom>
                  <a:avLst/>
                  <a:gdLst>
                    <a:gd name="T0" fmla="*/ 31 w 31"/>
                    <a:gd name="T1" fmla="*/ 10 h 43"/>
                    <a:gd name="T2" fmla="*/ 29 w 31"/>
                    <a:gd name="T3" fmla="*/ 6 h 43"/>
                    <a:gd name="T4" fmla="*/ 24 w 31"/>
                    <a:gd name="T5" fmla="*/ 2 h 43"/>
                    <a:gd name="T6" fmla="*/ 20 w 31"/>
                    <a:gd name="T7" fmla="*/ 0 h 43"/>
                    <a:gd name="T8" fmla="*/ 13 w 31"/>
                    <a:gd name="T9" fmla="*/ 0 h 43"/>
                    <a:gd name="T10" fmla="*/ 8 w 31"/>
                    <a:gd name="T11" fmla="*/ 2 h 43"/>
                    <a:gd name="T12" fmla="*/ 4 w 31"/>
                    <a:gd name="T13" fmla="*/ 6 h 43"/>
                    <a:gd name="T14" fmla="*/ 2 w 31"/>
                    <a:gd name="T15" fmla="*/ 10 h 43"/>
                    <a:gd name="T16" fmla="*/ 0 w 31"/>
                    <a:gd name="T17" fmla="*/ 17 h 43"/>
                    <a:gd name="T18" fmla="*/ 0 w 31"/>
                    <a:gd name="T19" fmla="*/ 26 h 43"/>
                    <a:gd name="T20" fmla="*/ 2 w 31"/>
                    <a:gd name="T21" fmla="*/ 33 h 43"/>
                    <a:gd name="T22" fmla="*/ 4 w 31"/>
                    <a:gd name="T23" fmla="*/ 37 h 43"/>
                    <a:gd name="T24" fmla="*/ 8 w 31"/>
                    <a:gd name="T25" fmla="*/ 41 h 43"/>
                    <a:gd name="T26" fmla="*/ 13 w 31"/>
                    <a:gd name="T27" fmla="*/ 43 h 43"/>
                    <a:gd name="T28" fmla="*/ 20 w 31"/>
                    <a:gd name="T29" fmla="*/ 43 h 43"/>
                    <a:gd name="T30" fmla="*/ 24 w 31"/>
                    <a:gd name="T31" fmla="*/ 41 h 43"/>
                    <a:gd name="T32" fmla="*/ 29 w 31"/>
                    <a:gd name="T33" fmla="*/ 37 h 43"/>
                    <a:gd name="T34" fmla="*/ 31 w 31"/>
                    <a:gd name="T35" fmla="*/ 3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31" y="10"/>
                      </a:moveTo>
                      <a:lnTo>
                        <a:pt x="29" y="6"/>
                      </a:lnTo>
                      <a:lnTo>
                        <a:pt x="24" y="2"/>
                      </a:lnTo>
                      <a:lnTo>
                        <a:pt x="20" y="0"/>
                      </a:lnTo>
                      <a:lnTo>
                        <a:pt x="13" y="0"/>
                      </a:lnTo>
                      <a:lnTo>
                        <a:pt x="8" y="2"/>
                      </a:lnTo>
                      <a:lnTo>
                        <a:pt x="4" y="6"/>
                      </a:lnTo>
                      <a:lnTo>
                        <a:pt x="2" y="10"/>
                      </a:lnTo>
                      <a:lnTo>
                        <a:pt x="0" y="17"/>
                      </a:lnTo>
                      <a:lnTo>
                        <a:pt x="0" y="26"/>
                      </a:lnTo>
                      <a:lnTo>
                        <a:pt x="2" y="33"/>
                      </a:lnTo>
                      <a:lnTo>
                        <a:pt x="4" y="37"/>
                      </a:lnTo>
                      <a:lnTo>
                        <a:pt x="8" y="41"/>
                      </a:lnTo>
                      <a:lnTo>
                        <a:pt x="13" y="43"/>
                      </a:lnTo>
                      <a:lnTo>
                        <a:pt x="20" y="43"/>
                      </a:lnTo>
                      <a:lnTo>
                        <a:pt x="24" y="41"/>
                      </a:lnTo>
                      <a:lnTo>
                        <a:pt x="29" y="37"/>
                      </a:lnTo>
                      <a:lnTo>
                        <a:pt x="31"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1" name="Line 5808"/>
                <p:cNvSpPr>
                  <a:spLocks noChangeShapeType="1"/>
                </p:cNvSpPr>
                <p:nvPr/>
              </p:nvSpPr>
              <p:spPr bwMode="auto">
                <a:xfrm>
                  <a:off x="3025" y="227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2" name="Freeform 5809"/>
                <p:cNvSpPr>
                  <a:spLocks/>
                </p:cNvSpPr>
                <p:nvPr/>
              </p:nvSpPr>
              <p:spPr bwMode="auto">
                <a:xfrm>
                  <a:off x="3028" y="2272"/>
                  <a:ext cx="5" cy="7"/>
                </a:xfrm>
                <a:custGeom>
                  <a:avLst/>
                  <a:gdLst>
                    <a:gd name="T0" fmla="*/ 12 w 32"/>
                    <a:gd name="T1" fmla="*/ 0 h 43"/>
                    <a:gd name="T2" fmla="*/ 8 w 32"/>
                    <a:gd name="T3" fmla="*/ 2 h 43"/>
                    <a:gd name="T4" fmla="*/ 4 w 32"/>
                    <a:gd name="T5" fmla="*/ 6 h 43"/>
                    <a:gd name="T6" fmla="*/ 2 w 32"/>
                    <a:gd name="T7" fmla="*/ 10 h 43"/>
                    <a:gd name="T8" fmla="*/ 0 w 32"/>
                    <a:gd name="T9" fmla="*/ 17 h 43"/>
                    <a:gd name="T10" fmla="*/ 0 w 32"/>
                    <a:gd name="T11" fmla="*/ 26 h 43"/>
                    <a:gd name="T12" fmla="*/ 2 w 32"/>
                    <a:gd name="T13" fmla="*/ 33 h 43"/>
                    <a:gd name="T14" fmla="*/ 4 w 32"/>
                    <a:gd name="T15" fmla="*/ 37 h 43"/>
                    <a:gd name="T16" fmla="*/ 8 w 32"/>
                    <a:gd name="T17" fmla="*/ 41 h 43"/>
                    <a:gd name="T18" fmla="*/ 12 w 32"/>
                    <a:gd name="T19" fmla="*/ 43 h 43"/>
                    <a:gd name="T20" fmla="*/ 21 w 32"/>
                    <a:gd name="T21" fmla="*/ 43 h 43"/>
                    <a:gd name="T22" fmla="*/ 25 w 32"/>
                    <a:gd name="T23" fmla="*/ 41 h 43"/>
                    <a:gd name="T24" fmla="*/ 28 w 32"/>
                    <a:gd name="T25" fmla="*/ 37 h 43"/>
                    <a:gd name="T26" fmla="*/ 30 w 32"/>
                    <a:gd name="T27" fmla="*/ 33 h 43"/>
                    <a:gd name="T28" fmla="*/ 32 w 32"/>
                    <a:gd name="T29" fmla="*/ 26 h 43"/>
                    <a:gd name="T30" fmla="*/ 32 w 32"/>
                    <a:gd name="T31" fmla="*/ 17 h 43"/>
                    <a:gd name="T32" fmla="*/ 30 w 32"/>
                    <a:gd name="T33" fmla="*/ 10 h 43"/>
                    <a:gd name="T34" fmla="*/ 28 w 32"/>
                    <a:gd name="T35" fmla="*/ 6 h 43"/>
                    <a:gd name="T36" fmla="*/ 25 w 32"/>
                    <a:gd name="T37" fmla="*/ 2 h 43"/>
                    <a:gd name="T38" fmla="*/ 21 w 32"/>
                    <a:gd name="T39" fmla="*/ 0 h 43"/>
                    <a:gd name="T40" fmla="*/ 12 w 32"/>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3">
                      <a:moveTo>
                        <a:pt x="12" y="0"/>
                      </a:moveTo>
                      <a:lnTo>
                        <a:pt x="8" y="2"/>
                      </a:lnTo>
                      <a:lnTo>
                        <a:pt x="4" y="6"/>
                      </a:lnTo>
                      <a:lnTo>
                        <a:pt x="2" y="10"/>
                      </a:lnTo>
                      <a:lnTo>
                        <a:pt x="0" y="17"/>
                      </a:lnTo>
                      <a:lnTo>
                        <a:pt x="0" y="26"/>
                      </a:lnTo>
                      <a:lnTo>
                        <a:pt x="2" y="33"/>
                      </a:lnTo>
                      <a:lnTo>
                        <a:pt x="4" y="37"/>
                      </a:lnTo>
                      <a:lnTo>
                        <a:pt x="8" y="41"/>
                      </a:lnTo>
                      <a:lnTo>
                        <a:pt x="12" y="43"/>
                      </a:lnTo>
                      <a:lnTo>
                        <a:pt x="21" y="43"/>
                      </a:lnTo>
                      <a:lnTo>
                        <a:pt x="25" y="41"/>
                      </a:lnTo>
                      <a:lnTo>
                        <a:pt x="28" y="37"/>
                      </a:lnTo>
                      <a:lnTo>
                        <a:pt x="30" y="33"/>
                      </a:lnTo>
                      <a:lnTo>
                        <a:pt x="32" y="26"/>
                      </a:lnTo>
                      <a:lnTo>
                        <a:pt x="32" y="17"/>
                      </a:lnTo>
                      <a:lnTo>
                        <a:pt x="30" y="10"/>
                      </a:lnTo>
                      <a:lnTo>
                        <a:pt x="28" y="6"/>
                      </a:lnTo>
                      <a:lnTo>
                        <a:pt x="25" y="2"/>
                      </a:lnTo>
                      <a:lnTo>
                        <a:pt x="21" y="0"/>
                      </a:lnTo>
                      <a:lnTo>
                        <a:pt x="1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3" name="Line 5810"/>
                <p:cNvSpPr>
                  <a:spLocks noChangeShapeType="1"/>
                </p:cNvSpPr>
                <p:nvPr/>
              </p:nvSpPr>
              <p:spPr bwMode="auto">
                <a:xfrm>
                  <a:off x="3036" y="2272"/>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4" name="Freeform 5811"/>
                <p:cNvSpPr>
                  <a:spLocks/>
                </p:cNvSpPr>
                <p:nvPr/>
              </p:nvSpPr>
              <p:spPr bwMode="auto">
                <a:xfrm>
                  <a:off x="3036" y="2272"/>
                  <a:ext cx="4" cy="7"/>
                </a:xfrm>
                <a:custGeom>
                  <a:avLst/>
                  <a:gdLst>
                    <a:gd name="T0" fmla="*/ 0 w 28"/>
                    <a:gd name="T1" fmla="*/ 0 h 43"/>
                    <a:gd name="T2" fmla="*/ 28 w 28"/>
                    <a:gd name="T3" fmla="*/ 43 h 43"/>
                    <a:gd name="T4" fmla="*/ 28 w 28"/>
                    <a:gd name="T5" fmla="*/ 0 h 43"/>
                  </a:gdLst>
                  <a:ahLst/>
                  <a:cxnLst>
                    <a:cxn ang="0">
                      <a:pos x="T0" y="T1"/>
                    </a:cxn>
                    <a:cxn ang="0">
                      <a:pos x="T2" y="T3"/>
                    </a:cxn>
                    <a:cxn ang="0">
                      <a:pos x="T4" y="T5"/>
                    </a:cxn>
                  </a:cxnLst>
                  <a:rect l="0" t="0" r="r" b="b"/>
                  <a:pathLst>
                    <a:path w="28" h="43">
                      <a:moveTo>
                        <a:pt x="0" y="0"/>
                      </a:moveTo>
                      <a:lnTo>
                        <a:pt x="28" y="43"/>
                      </a:lnTo>
                      <a:lnTo>
                        <a:pt x="2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5" name="Line 5812"/>
                <p:cNvSpPr>
                  <a:spLocks noChangeShapeType="1"/>
                </p:cNvSpPr>
                <p:nvPr/>
              </p:nvSpPr>
              <p:spPr bwMode="auto">
                <a:xfrm>
                  <a:off x="3072"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6" name="Freeform 5813"/>
                <p:cNvSpPr>
                  <a:spLocks/>
                </p:cNvSpPr>
                <p:nvPr/>
              </p:nvSpPr>
              <p:spPr bwMode="auto">
                <a:xfrm>
                  <a:off x="3072" y="2186"/>
                  <a:ext cx="5" cy="3"/>
                </a:xfrm>
                <a:custGeom>
                  <a:avLst/>
                  <a:gdLst>
                    <a:gd name="T0" fmla="*/ 0 w 29"/>
                    <a:gd name="T1" fmla="*/ 0 h 20"/>
                    <a:gd name="T2" fmla="*/ 18 w 29"/>
                    <a:gd name="T3" fmla="*/ 0 h 20"/>
                    <a:gd name="T4" fmla="*/ 24 w 29"/>
                    <a:gd name="T5" fmla="*/ 2 h 20"/>
                    <a:gd name="T6" fmla="*/ 27 w 29"/>
                    <a:gd name="T7" fmla="*/ 4 h 20"/>
                    <a:gd name="T8" fmla="*/ 29 w 29"/>
                    <a:gd name="T9" fmla="*/ 9 h 20"/>
                    <a:gd name="T10" fmla="*/ 29 w 29"/>
                    <a:gd name="T11" fmla="*/ 13 h 20"/>
                    <a:gd name="T12" fmla="*/ 27 w 29"/>
                    <a:gd name="T13" fmla="*/ 17 h 20"/>
                    <a:gd name="T14" fmla="*/ 24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4" y="2"/>
                      </a:lnTo>
                      <a:lnTo>
                        <a:pt x="27" y="4"/>
                      </a:lnTo>
                      <a:lnTo>
                        <a:pt x="29" y="9"/>
                      </a:lnTo>
                      <a:lnTo>
                        <a:pt x="29" y="13"/>
                      </a:lnTo>
                      <a:lnTo>
                        <a:pt x="27" y="17"/>
                      </a:lnTo>
                      <a:lnTo>
                        <a:pt x="24"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7" name="Line 5814"/>
                <p:cNvSpPr>
                  <a:spLocks noChangeShapeType="1"/>
                </p:cNvSpPr>
                <p:nvPr/>
              </p:nvSpPr>
              <p:spPr bwMode="auto">
                <a:xfrm>
                  <a:off x="3075" y="2189"/>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8" name="Freeform 5815"/>
                <p:cNvSpPr>
                  <a:spLocks/>
                </p:cNvSpPr>
                <p:nvPr/>
              </p:nvSpPr>
              <p:spPr bwMode="auto">
                <a:xfrm>
                  <a:off x="3079" y="2192"/>
                  <a:ext cx="1" cy="1"/>
                </a:xfrm>
                <a:custGeom>
                  <a:avLst/>
                  <a:gdLst>
                    <a:gd name="T0" fmla="*/ 2 w 4"/>
                    <a:gd name="T1" fmla="*/ 0 h 4"/>
                    <a:gd name="T2" fmla="*/ 0 w 4"/>
                    <a:gd name="T3" fmla="*/ 3 h 4"/>
                    <a:gd name="T4" fmla="*/ 2 w 4"/>
                    <a:gd name="T5" fmla="*/ 4 h 4"/>
                    <a:gd name="T6" fmla="*/ 4 w 4"/>
                    <a:gd name="T7" fmla="*/ 3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3"/>
                      </a:lnTo>
                      <a:lnTo>
                        <a:pt x="2" y="4"/>
                      </a:lnTo>
                      <a:lnTo>
                        <a:pt x="4" y="3"/>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9" name="Freeform 5816"/>
                <p:cNvSpPr>
                  <a:spLocks/>
                </p:cNvSpPr>
                <p:nvPr/>
              </p:nvSpPr>
              <p:spPr bwMode="auto">
                <a:xfrm>
                  <a:off x="3090" y="2186"/>
                  <a:ext cx="5" cy="7"/>
                </a:xfrm>
                <a:custGeom>
                  <a:avLst/>
                  <a:gdLst>
                    <a:gd name="T0" fmla="*/ 30 w 30"/>
                    <a:gd name="T1" fmla="*/ 11 h 43"/>
                    <a:gd name="T2" fmla="*/ 28 w 30"/>
                    <a:gd name="T3" fmla="*/ 6 h 43"/>
                    <a:gd name="T4" fmla="*/ 25 w 30"/>
                    <a:gd name="T5" fmla="*/ 2 h 43"/>
                    <a:gd name="T6" fmla="*/ 21 w 30"/>
                    <a:gd name="T7" fmla="*/ 0 h 43"/>
                    <a:gd name="T8" fmla="*/ 12 w 30"/>
                    <a:gd name="T9" fmla="*/ 0 h 43"/>
                    <a:gd name="T10" fmla="*/ 8 w 30"/>
                    <a:gd name="T11" fmla="*/ 2 h 43"/>
                    <a:gd name="T12" fmla="*/ 5 w 30"/>
                    <a:gd name="T13" fmla="*/ 6 h 43"/>
                    <a:gd name="T14" fmla="*/ 2 w 30"/>
                    <a:gd name="T15" fmla="*/ 11 h 43"/>
                    <a:gd name="T16" fmla="*/ 0 w 30"/>
                    <a:gd name="T17" fmla="*/ 17 h 43"/>
                    <a:gd name="T18" fmla="*/ 0 w 30"/>
                    <a:gd name="T19" fmla="*/ 27 h 43"/>
                    <a:gd name="T20" fmla="*/ 2 w 30"/>
                    <a:gd name="T21" fmla="*/ 33 h 43"/>
                    <a:gd name="T22" fmla="*/ 4 w 30"/>
                    <a:gd name="T23" fmla="*/ 37 h 43"/>
                    <a:gd name="T24" fmla="*/ 8 w 30"/>
                    <a:gd name="T25" fmla="*/ 42 h 43"/>
                    <a:gd name="T26" fmla="*/ 12 w 30"/>
                    <a:gd name="T27" fmla="*/ 43 h 43"/>
                    <a:gd name="T28" fmla="*/ 21 w 30"/>
                    <a:gd name="T29" fmla="*/ 43 h 43"/>
                    <a:gd name="T30" fmla="*/ 25 w 30"/>
                    <a:gd name="T31" fmla="*/ 42 h 43"/>
                    <a:gd name="T32" fmla="*/ 28 w 30"/>
                    <a:gd name="T33" fmla="*/ 37 h 43"/>
                    <a:gd name="T34" fmla="*/ 30 w 30"/>
                    <a:gd name="T35" fmla="*/ 33 h 43"/>
                    <a:gd name="T36" fmla="*/ 30 w 30"/>
                    <a:gd name="T37" fmla="*/ 27 h 43"/>
                    <a:gd name="T38" fmla="*/ 21 w 30"/>
                    <a:gd name="T3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30" y="11"/>
                      </a:moveTo>
                      <a:lnTo>
                        <a:pt x="28" y="6"/>
                      </a:lnTo>
                      <a:lnTo>
                        <a:pt x="25" y="2"/>
                      </a:lnTo>
                      <a:lnTo>
                        <a:pt x="21" y="0"/>
                      </a:lnTo>
                      <a:lnTo>
                        <a:pt x="12" y="0"/>
                      </a:lnTo>
                      <a:lnTo>
                        <a:pt x="8" y="2"/>
                      </a:lnTo>
                      <a:lnTo>
                        <a:pt x="5" y="6"/>
                      </a:lnTo>
                      <a:lnTo>
                        <a:pt x="2" y="11"/>
                      </a:lnTo>
                      <a:lnTo>
                        <a:pt x="0" y="17"/>
                      </a:lnTo>
                      <a:lnTo>
                        <a:pt x="0" y="27"/>
                      </a:lnTo>
                      <a:lnTo>
                        <a:pt x="2" y="33"/>
                      </a:lnTo>
                      <a:lnTo>
                        <a:pt x="4" y="37"/>
                      </a:lnTo>
                      <a:lnTo>
                        <a:pt x="8" y="42"/>
                      </a:lnTo>
                      <a:lnTo>
                        <a:pt x="12" y="43"/>
                      </a:lnTo>
                      <a:lnTo>
                        <a:pt x="21" y="43"/>
                      </a:lnTo>
                      <a:lnTo>
                        <a:pt x="25" y="42"/>
                      </a:lnTo>
                      <a:lnTo>
                        <a:pt x="28" y="37"/>
                      </a:lnTo>
                      <a:lnTo>
                        <a:pt x="30" y="33"/>
                      </a:lnTo>
                      <a:lnTo>
                        <a:pt x="30" y="27"/>
                      </a:lnTo>
                      <a:lnTo>
                        <a:pt x="21"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0" name="Line 5817"/>
                <p:cNvSpPr>
                  <a:spLocks noChangeShapeType="1"/>
                </p:cNvSpPr>
                <p:nvPr/>
              </p:nvSpPr>
              <p:spPr bwMode="auto">
                <a:xfrm flipH="1">
                  <a:off x="3096" y="218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1" name="Line 5818"/>
                <p:cNvSpPr>
                  <a:spLocks noChangeShapeType="1"/>
                </p:cNvSpPr>
                <p:nvPr/>
              </p:nvSpPr>
              <p:spPr bwMode="auto">
                <a:xfrm>
                  <a:off x="3099" y="218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2" name="Line 5819"/>
                <p:cNvSpPr>
                  <a:spLocks noChangeShapeType="1"/>
                </p:cNvSpPr>
                <p:nvPr/>
              </p:nvSpPr>
              <p:spPr bwMode="auto">
                <a:xfrm>
                  <a:off x="3097" y="21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3" name="Line 5820"/>
                <p:cNvSpPr>
                  <a:spLocks noChangeShapeType="1"/>
                </p:cNvSpPr>
                <p:nvPr/>
              </p:nvSpPr>
              <p:spPr bwMode="auto">
                <a:xfrm>
                  <a:off x="3103"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4" name="Freeform 5821"/>
                <p:cNvSpPr>
                  <a:spLocks/>
                </p:cNvSpPr>
                <p:nvPr/>
              </p:nvSpPr>
              <p:spPr bwMode="auto">
                <a:xfrm>
                  <a:off x="3103" y="2186"/>
                  <a:ext cx="5" cy="3"/>
                </a:xfrm>
                <a:custGeom>
                  <a:avLst/>
                  <a:gdLst>
                    <a:gd name="T0" fmla="*/ 0 w 29"/>
                    <a:gd name="T1" fmla="*/ 0 h 20"/>
                    <a:gd name="T2" fmla="*/ 18 w 29"/>
                    <a:gd name="T3" fmla="*/ 0 h 20"/>
                    <a:gd name="T4" fmla="*/ 25 w 29"/>
                    <a:gd name="T5" fmla="*/ 2 h 20"/>
                    <a:gd name="T6" fmla="*/ 27 w 29"/>
                    <a:gd name="T7" fmla="*/ 4 h 20"/>
                    <a:gd name="T8" fmla="*/ 29 w 29"/>
                    <a:gd name="T9" fmla="*/ 9 h 20"/>
                    <a:gd name="T10" fmla="*/ 29 w 29"/>
                    <a:gd name="T11" fmla="*/ 13 h 20"/>
                    <a:gd name="T12" fmla="*/ 27 w 29"/>
                    <a:gd name="T13" fmla="*/ 17 h 20"/>
                    <a:gd name="T14" fmla="*/ 25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5" y="2"/>
                      </a:lnTo>
                      <a:lnTo>
                        <a:pt x="27" y="4"/>
                      </a:lnTo>
                      <a:lnTo>
                        <a:pt x="29" y="9"/>
                      </a:lnTo>
                      <a:lnTo>
                        <a:pt x="29" y="13"/>
                      </a:lnTo>
                      <a:lnTo>
                        <a:pt x="27" y="17"/>
                      </a:lnTo>
                      <a:lnTo>
                        <a:pt x="25"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5" name="Freeform 5822"/>
                <p:cNvSpPr>
                  <a:spLocks/>
                </p:cNvSpPr>
                <p:nvPr/>
              </p:nvSpPr>
              <p:spPr bwMode="auto">
                <a:xfrm>
                  <a:off x="3103" y="2189"/>
                  <a:ext cx="5" cy="4"/>
                </a:xfrm>
                <a:custGeom>
                  <a:avLst/>
                  <a:gdLst>
                    <a:gd name="T0" fmla="*/ 18 w 29"/>
                    <a:gd name="T1" fmla="*/ 0 h 23"/>
                    <a:gd name="T2" fmla="*/ 25 w 29"/>
                    <a:gd name="T3" fmla="*/ 2 h 23"/>
                    <a:gd name="T4" fmla="*/ 27 w 29"/>
                    <a:gd name="T5" fmla="*/ 5 h 23"/>
                    <a:gd name="T6" fmla="*/ 29 w 29"/>
                    <a:gd name="T7" fmla="*/ 9 h 23"/>
                    <a:gd name="T8" fmla="*/ 29 w 29"/>
                    <a:gd name="T9" fmla="*/ 15 h 23"/>
                    <a:gd name="T10" fmla="*/ 27 w 29"/>
                    <a:gd name="T11" fmla="*/ 19 h 23"/>
                    <a:gd name="T12" fmla="*/ 25 w 29"/>
                    <a:gd name="T13" fmla="*/ 22 h 23"/>
                    <a:gd name="T14" fmla="*/ 18 w 29"/>
                    <a:gd name="T15" fmla="*/ 23 h 23"/>
                    <a:gd name="T16" fmla="*/ 0 w 29"/>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3">
                      <a:moveTo>
                        <a:pt x="18" y="0"/>
                      </a:moveTo>
                      <a:lnTo>
                        <a:pt x="25" y="2"/>
                      </a:lnTo>
                      <a:lnTo>
                        <a:pt x="27" y="5"/>
                      </a:lnTo>
                      <a:lnTo>
                        <a:pt x="29" y="9"/>
                      </a:lnTo>
                      <a:lnTo>
                        <a:pt x="29" y="15"/>
                      </a:lnTo>
                      <a:lnTo>
                        <a:pt x="27" y="19"/>
                      </a:lnTo>
                      <a:lnTo>
                        <a:pt x="25" y="22"/>
                      </a:lnTo>
                      <a:lnTo>
                        <a:pt x="18" y="23"/>
                      </a:lnTo>
                      <a:lnTo>
                        <a:pt x="0" y="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6" name="Line 5823"/>
                <p:cNvSpPr>
                  <a:spLocks noChangeShapeType="1"/>
                </p:cNvSpPr>
                <p:nvPr/>
              </p:nvSpPr>
              <p:spPr bwMode="auto">
                <a:xfrm flipH="1">
                  <a:off x="3109" y="218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7" name="Line 5824"/>
                <p:cNvSpPr>
                  <a:spLocks noChangeShapeType="1"/>
                </p:cNvSpPr>
                <p:nvPr/>
              </p:nvSpPr>
              <p:spPr bwMode="auto">
                <a:xfrm>
                  <a:off x="3112" y="2186"/>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8" name="Line 5825"/>
                <p:cNvSpPr>
                  <a:spLocks noChangeShapeType="1"/>
                </p:cNvSpPr>
                <p:nvPr/>
              </p:nvSpPr>
              <p:spPr bwMode="auto">
                <a:xfrm>
                  <a:off x="3110" y="21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99" name="Line 5826"/>
                <p:cNvSpPr>
                  <a:spLocks noChangeShapeType="1"/>
                </p:cNvSpPr>
                <p:nvPr/>
              </p:nvSpPr>
              <p:spPr bwMode="auto">
                <a:xfrm>
                  <a:off x="3117"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0" name="Freeform 5827"/>
                <p:cNvSpPr>
                  <a:spLocks/>
                </p:cNvSpPr>
                <p:nvPr/>
              </p:nvSpPr>
              <p:spPr bwMode="auto">
                <a:xfrm>
                  <a:off x="3117" y="2186"/>
                  <a:ext cx="4" cy="3"/>
                </a:xfrm>
                <a:custGeom>
                  <a:avLst/>
                  <a:gdLst>
                    <a:gd name="T0" fmla="*/ 0 w 29"/>
                    <a:gd name="T1" fmla="*/ 0 h 20"/>
                    <a:gd name="T2" fmla="*/ 18 w 29"/>
                    <a:gd name="T3" fmla="*/ 0 h 20"/>
                    <a:gd name="T4" fmla="*/ 25 w 29"/>
                    <a:gd name="T5" fmla="*/ 2 h 20"/>
                    <a:gd name="T6" fmla="*/ 27 w 29"/>
                    <a:gd name="T7" fmla="*/ 4 h 20"/>
                    <a:gd name="T8" fmla="*/ 29 w 29"/>
                    <a:gd name="T9" fmla="*/ 9 h 20"/>
                    <a:gd name="T10" fmla="*/ 29 w 29"/>
                    <a:gd name="T11" fmla="*/ 13 h 20"/>
                    <a:gd name="T12" fmla="*/ 27 w 29"/>
                    <a:gd name="T13" fmla="*/ 17 h 20"/>
                    <a:gd name="T14" fmla="*/ 25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5" y="2"/>
                      </a:lnTo>
                      <a:lnTo>
                        <a:pt x="27" y="4"/>
                      </a:lnTo>
                      <a:lnTo>
                        <a:pt x="29" y="9"/>
                      </a:lnTo>
                      <a:lnTo>
                        <a:pt x="29" y="13"/>
                      </a:lnTo>
                      <a:lnTo>
                        <a:pt x="27" y="17"/>
                      </a:lnTo>
                      <a:lnTo>
                        <a:pt x="25"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1" name="Line 5828"/>
                <p:cNvSpPr>
                  <a:spLocks noChangeShapeType="1"/>
                </p:cNvSpPr>
                <p:nvPr/>
              </p:nvSpPr>
              <p:spPr bwMode="auto">
                <a:xfrm>
                  <a:off x="3119" y="2189"/>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2" name="Line 5829"/>
                <p:cNvSpPr>
                  <a:spLocks noChangeShapeType="1"/>
                </p:cNvSpPr>
                <p:nvPr/>
              </p:nvSpPr>
              <p:spPr bwMode="auto">
                <a:xfrm>
                  <a:off x="3124"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3" name="Freeform 5830"/>
                <p:cNvSpPr>
                  <a:spLocks/>
                </p:cNvSpPr>
                <p:nvPr/>
              </p:nvSpPr>
              <p:spPr bwMode="auto">
                <a:xfrm>
                  <a:off x="3124" y="2186"/>
                  <a:ext cx="4" cy="7"/>
                </a:xfrm>
                <a:custGeom>
                  <a:avLst/>
                  <a:gdLst>
                    <a:gd name="T0" fmla="*/ 0 w 29"/>
                    <a:gd name="T1" fmla="*/ 0 h 43"/>
                    <a:gd name="T2" fmla="*/ 14 w 29"/>
                    <a:gd name="T3" fmla="*/ 0 h 43"/>
                    <a:gd name="T4" fmla="*/ 20 w 29"/>
                    <a:gd name="T5" fmla="*/ 2 h 43"/>
                    <a:gd name="T6" fmla="*/ 24 w 29"/>
                    <a:gd name="T7" fmla="*/ 6 h 43"/>
                    <a:gd name="T8" fmla="*/ 26 w 29"/>
                    <a:gd name="T9" fmla="*/ 11 h 43"/>
                    <a:gd name="T10" fmla="*/ 29 w 29"/>
                    <a:gd name="T11" fmla="*/ 17 h 43"/>
                    <a:gd name="T12" fmla="*/ 29 w 29"/>
                    <a:gd name="T13" fmla="*/ 27 h 43"/>
                    <a:gd name="T14" fmla="*/ 26 w 29"/>
                    <a:gd name="T15" fmla="*/ 33 h 43"/>
                    <a:gd name="T16" fmla="*/ 24 w 29"/>
                    <a:gd name="T17" fmla="*/ 37 h 43"/>
                    <a:gd name="T18" fmla="*/ 20 w 29"/>
                    <a:gd name="T19" fmla="*/ 42 h 43"/>
                    <a:gd name="T20" fmla="*/ 14 w 29"/>
                    <a:gd name="T21" fmla="*/ 43 h 43"/>
                    <a:gd name="T22" fmla="*/ 0 w 29"/>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0" y="0"/>
                      </a:moveTo>
                      <a:lnTo>
                        <a:pt x="14" y="0"/>
                      </a:lnTo>
                      <a:lnTo>
                        <a:pt x="20" y="2"/>
                      </a:lnTo>
                      <a:lnTo>
                        <a:pt x="24" y="6"/>
                      </a:lnTo>
                      <a:lnTo>
                        <a:pt x="26" y="11"/>
                      </a:lnTo>
                      <a:lnTo>
                        <a:pt x="29" y="17"/>
                      </a:lnTo>
                      <a:lnTo>
                        <a:pt x="29" y="27"/>
                      </a:lnTo>
                      <a:lnTo>
                        <a:pt x="26" y="33"/>
                      </a:lnTo>
                      <a:lnTo>
                        <a:pt x="24" y="37"/>
                      </a:lnTo>
                      <a:lnTo>
                        <a:pt x="20" y="42"/>
                      </a:lnTo>
                      <a:lnTo>
                        <a:pt x="14" y="43"/>
                      </a:lnTo>
                      <a:lnTo>
                        <a:pt x="0" y="4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4" name="Line 5831"/>
                <p:cNvSpPr>
                  <a:spLocks noChangeShapeType="1"/>
                </p:cNvSpPr>
                <p:nvPr/>
              </p:nvSpPr>
              <p:spPr bwMode="auto">
                <a:xfrm>
                  <a:off x="3131"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5" name="Line 5832"/>
                <p:cNvSpPr>
                  <a:spLocks noChangeShapeType="1"/>
                </p:cNvSpPr>
                <p:nvPr/>
              </p:nvSpPr>
              <p:spPr bwMode="auto">
                <a:xfrm>
                  <a:off x="3134"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58" name="Group 6034"/>
              <p:cNvGrpSpPr>
                <a:grpSpLocks/>
              </p:cNvGrpSpPr>
              <p:nvPr/>
            </p:nvGrpSpPr>
            <p:grpSpPr bwMode="auto">
              <a:xfrm>
                <a:off x="2799" y="1458"/>
                <a:ext cx="868" cy="1433"/>
                <a:chOff x="2799" y="1458"/>
                <a:chExt cx="868" cy="1433"/>
              </a:xfrm>
            </p:grpSpPr>
            <p:sp>
              <p:nvSpPr>
                <p:cNvPr id="11606" name="Freeform 5834"/>
                <p:cNvSpPr>
                  <a:spLocks/>
                </p:cNvSpPr>
                <p:nvPr/>
              </p:nvSpPr>
              <p:spPr bwMode="auto">
                <a:xfrm>
                  <a:off x="3134" y="2186"/>
                  <a:ext cx="4" cy="7"/>
                </a:xfrm>
                <a:custGeom>
                  <a:avLst/>
                  <a:gdLst>
                    <a:gd name="T0" fmla="*/ 0 w 27"/>
                    <a:gd name="T1" fmla="*/ 0 h 43"/>
                    <a:gd name="T2" fmla="*/ 27 w 27"/>
                    <a:gd name="T3" fmla="*/ 43 h 43"/>
                    <a:gd name="T4" fmla="*/ 27 w 27"/>
                    <a:gd name="T5" fmla="*/ 0 h 43"/>
                  </a:gdLst>
                  <a:ahLst/>
                  <a:cxnLst>
                    <a:cxn ang="0">
                      <a:pos x="T0" y="T1"/>
                    </a:cxn>
                    <a:cxn ang="0">
                      <a:pos x="T2" y="T3"/>
                    </a:cxn>
                    <a:cxn ang="0">
                      <a:pos x="T4" y="T5"/>
                    </a:cxn>
                  </a:cxnLst>
                  <a:rect l="0" t="0" r="r" b="b"/>
                  <a:pathLst>
                    <a:path w="27" h="43">
                      <a:moveTo>
                        <a:pt x="0" y="0"/>
                      </a:moveTo>
                      <a:lnTo>
                        <a:pt x="27" y="43"/>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7" name="Line 5835"/>
                <p:cNvSpPr>
                  <a:spLocks noChangeShapeType="1"/>
                </p:cNvSpPr>
                <p:nvPr/>
              </p:nvSpPr>
              <p:spPr bwMode="auto">
                <a:xfrm>
                  <a:off x="3141" y="2186"/>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8" name="Line 5836"/>
                <p:cNvSpPr>
                  <a:spLocks noChangeShapeType="1"/>
                </p:cNvSpPr>
                <p:nvPr/>
              </p:nvSpPr>
              <p:spPr bwMode="auto">
                <a:xfrm>
                  <a:off x="2986"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9" name="Freeform 5837"/>
                <p:cNvSpPr>
                  <a:spLocks/>
                </p:cNvSpPr>
                <p:nvPr/>
              </p:nvSpPr>
              <p:spPr bwMode="auto">
                <a:xfrm>
                  <a:off x="2986" y="1990"/>
                  <a:ext cx="4" cy="4"/>
                </a:xfrm>
                <a:custGeom>
                  <a:avLst/>
                  <a:gdLst>
                    <a:gd name="T0" fmla="*/ 0 w 29"/>
                    <a:gd name="T1" fmla="*/ 0 h 20"/>
                    <a:gd name="T2" fmla="*/ 18 w 29"/>
                    <a:gd name="T3" fmla="*/ 0 h 20"/>
                    <a:gd name="T4" fmla="*/ 24 w 29"/>
                    <a:gd name="T5" fmla="*/ 2 h 20"/>
                    <a:gd name="T6" fmla="*/ 27 w 29"/>
                    <a:gd name="T7" fmla="*/ 3 h 20"/>
                    <a:gd name="T8" fmla="*/ 29 w 29"/>
                    <a:gd name="T9" fmla="*/ 7 h 20"/>
                    <a:gd name="T10" fmla="*/ 29 w 29"/>
                    <a:gd name="T11" fmla="*/ 12 h 20"/>
                    <a:gd name="T12" fmla="*/ 27 w 29"/>
                    <a:gd name="T13" fmla="*/ 16 h 20"/>
                    <a:gd name="T14" fmla="*/ 24 w 29"/>
                    <a:gd name="T15" fmla="*/ 18 h 20"/>
                    <a:gd name="T16" fmla="*/ 18 w 29"/>
                    <a:gd name="T17" fmla="*/ 20 h 20"/>
                    <a:gd name="T18" fmla="*/ 0 w 29"/>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0"/>
                      </a:moveTo>
                      <a:lnTo>
                        <a:pt x="18" y="0"/>
                      </a:lnTo>
                      <a:lnTo>
                        <a:pt x="24" y="2"/>
                      </a:lnTo>
                      <a:lnTo>
                        <a:pt x="27" y="3"/>
                      </a:lnTo>
                      <a:lnTo>
                        <a:pt x="29" y="7"/>
                      </a:lnTo>
                      <a:lnTo>
                        <a:pt x="29" y="12"/>
                      </a:lnTo>
                      <a:lnTo>
                        <a:pt x="27" y="16"/>
                      </a:lnTo>
                      <a:lnTo>
                        <a:pt x="24" y="18"/>
                      </a:lnTo>
                      <a:lnTo>
                        <a:pt x="18" y="20"/>
                      </a:lnTo>
                      <a:lnTo>
                        <a:pt x="0"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0" name="Line 5838"/>
                <p:cNvSpPr>
                  <a:spLocks noChangeShapeType="1"/>
                </p:cNvSpPr>
                <p:nvPr/>
              </p:nvSpPr>
              <p:spPr bwMode="auto">
                <a:xfrm>
                  <a:off x="2988" y="1994"/>
                  <a:ext cx="2"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1" name="Line 5839"/>
                <p:cNvSpPr>
                  <a:spLocks noChangeShapeType="1"/>
                </p:cNvSpPr>
                <p:nvPr/>
              </p:nvSpPr>
              <p:spPr bwMode="auto">
                <a:xfrm>
                  <a:off x="2993"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2" name="Line 5840"/>
                <p:cNvSpPr>
                  <a:spLocks noChangeShapeType="1"/>
                </p:cNvSpPr>
                <p:nvPr/>
              </p:nvSpPr>
              <p:spPr bwMode="auto">
                <a:xfrm>
                  <a:off x="2997"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3" name="Line 5841"/>
                <p:cNvSpPr>
                  <a:spLocks noChangeShapeType="1"/>
                </p:cNvSpPr>
                <p:nvPr/>
              </p:nvSpPr>
              <p:spPr bwMode="auto">
                <a:xfrm>
                  <a:off x="2995" y="199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4" name="Line 5842"/>
                <p:cNvSpPr>
                  <a:spLocks noChangeShapeType="1"/>
                </p:cNvSpPr>
                <p:nvPr/>
              </p:nvSpPr>
              <p:spPr bwMode="auto">
                <a:xfrm flipH="1">
                  <a:off x="3000"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5" name="Line 5843"/>
                <p:cNvSpPr>
                  <a:spLocks noChangeShapeType="1"/>
                </p:cNvSpPr>
                <p:nvPr/>
              </p:nvSpPr>
              <p:spPr bwMode="auto">
                <a:xfrm>
                  <a:off x="3003" y="1990"/>
                  <a:ext cx="2"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6" name="Line 5844"/>
                <p:cNvSpPr>
                  <a:spLocks noChangeShapeType="1"/>
                </p:cNvSpPr>
                <p:nvPr/>
              </p:nvSpPr>
              <p:spPr bwMode="auto">
                <a:xfrm>
                  <a:off x="3001" y="199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7" name="Line 5845"/>
                <p:cNvSpPr>
                  <a:spLocks noChangeShapeType="1"/>
                </p:cNvSpPr>
                <p:nvPr/>
              </p:nvSpPr>
              <p:spPr bwMode="auto">
                <a:xfrm flipH="1">
                  <a:off x="3013"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8" name="Line 5846"/>
                <p:cNvSpPr>
                  <a:spLocks noChangeShapeType="1"/>
                </p:cNvSpPr>
                <p:nvPr/>
              </p:nvSpPr>
              <p:spPr bwMode="auto">
                <a:xfrm>
                  <a:off x="3016"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19" name="Line 5847"/>
                <p:cNvSpPr>
                  <a:spLocks noChangeShapeType="1"/>
                </p:cNvSpPr>
                <p:nvPr/>
              </p:nvSpPr>
              <p:spPr bwMode="auto">
                <a:xfrm>
                  <a:off x="3014" y="1995"/>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0" name="Freeform 5848"/>
                <p:cNvSpPr>
                  <a:spLocks/>
                </p:cNvSpPr>
                <p:nvPr/>
              </p:nvSpPr>
              <p:spPr bwMode="auto">
                <a:xfrm>
                  <a:off x="3020" y="1997"/>
                  <a:ext cx="1" cy="1"/>
                </a:xfrm>
                <a:custGeom>
                  <a:avLst/>
                  <a:gdLst>
                    <a:gd name="T0" fmla="*/ 2 w 4"/>
                    <a:gd name="T1" fmla="*/ 0 h 4"/>
                    <a:gd name="T2" fmla="*/ 0 w 4"/>
                    <a:gd name="T3" fmla="*/ 2 h 4"/>
                    <a:gd name="T4" fmla="*/ 2 w 4"/>
                    <a:gd name="T5" fmla="*/ 4 h 4"/>
                    <a:gd name="T6" fmla="*/ 4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lnTo>
                        <a:pt x="0" y="2"/>
                      </a:lnTo>
                      <a:lnTo>
                        <a:pt x="2" y="4"/>
                      </a:lnTo>
                      <a:lnTo>
                        <a:pt x="4" y="2"/>
                      </a:lnTo>
                      <a:lnTo>
                        <a:pt x="2"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1" name="Line 5849"/>
                <p:cNvSpPr>
                  <a:spLocks noChangeShapeType="1"/>
                </p:cNvSpPr>
                <p:nvPr/>
              </p:nvSpPr>
              <p:spPr bwMode="auto">
                <a:xfrm>
                  <a:off x="3031"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2" name="Freeform 5850"/>
                <p:cNvSpPr>
                  <a:spLocks/>
                </p:cNvSpPr>
                <p:nvPr/>
              </p:nvSpPr>
              <p:spPr bwMode="auto">
                <a:xfrm>
                  <a:off x="3031" y="1990"/>
                  <a:ext cx="5" cy="8"/>
                </a:xfrm>
                <a:custGeom>
                  <a:avLst/>
                  <a:gdLst>
                    <a:gd name="T0" fmla="*/ 0 w 28"/>
                    <a:gd name="T1" fmla="*/ 0 h 42"/>
                    <a:gd name="T2" fmla="*/ 15 w 28"/>
                    <a:gd name="T3" fmla="*/ 0 h 42"/>
                    <a:gd name="T4" fmla="*/ 21 w 28"/>
                    <a:gd name="T5" fmla="*/ 2 h 42"/>
                    <a:gd name="T6" fmla="*/ 24 w 28"/>
                    <a:gd name="T7" fmla="*/ 5 h 42"/>
                    <a:gd name="T8" fmla="*/ 26 w 28"/>
                    <a:gd name="T9" fmla="*/ 9 h 42"/>
                    <a:gd name="T10" fmla="*/ 28 w 28"/>
                    <a:gd name="T11" fmla="*/ 16 h 42"/>
                    <a:gd name="T12" fmla="*/ 28 w 28"/>
                    <a:gd name="T13" fmla="*/ 26 h 42"/>
                    <a:gd name="T14" fmla="*/ 26 w 28"/>
                    <a:gd name="T15" fmla="*/ 32 h 42"/>
                    <a:gd name="T16" fmla="*/ 24 w 28"/>
                    <a:gd name="T17" fmla="*/ 36 h 42"/>
                    <a:gd name="T18" fmla="*/ 21 w 28"/>
                    <a:gd name="T19" fmla="*/ 40 h 42"/>
                    <a:gd name="T20" fmla="*/ 15 w 28"/>
                    <a:gd name="T21" fmla="*/ 42 h 42"/>
                    <a:gd name="T22" fmla="*/ 0 w 28"/>
                    <a:gd name="T2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0" y="0"/>
                      </a:moveTo>
                      <a:lnTo>
                        <a:pt x="15" y="0"/>
                      </a:lnTo>
                      <a:lnTo>
                        <a:pt x="21" y="2"/>
                      </a:lnTo>
                      <a:lnTo>
                        <a:pt x="24" y="5"/>
                      </a:lnTo>
                      <a:lnTo>
                        <a:pt x="26" y="9"/>
                      </a:lnTo>
                      <a:lnTo>
                        <a:pt x="28" y="16"/>
                      </a:lnTo>
                      <a:lnTo>
                        <a:pt x="28" y="26"/>
                      </a:lnTo>
                      <a:lnTo>
                        <a:pt x="26" y="32"/>
                      </a:lnTo>
                      <a:lnTo>
                        <a:pt x="24" y="36"/>
                      </a:lnTo>
                      <a:lnTo>
                        <a:pt x="21" y="40"/>
                      </a:lnTo>
                      <a:lnTo>
                        <a:pt x="15" y="42"/>
                      </a:lnTo>
                      <a:lnTo>
                        <a:pt x="0"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3" name="Line 5851"/>
                <p:cNvSpPr>
                  <a:spLocks noChangeShapeType="1"/>
                </p:cNvSpPr>
                <p:nvPr/>
              </p:nvSpPr>
              <p:spPr bwMode="auto">
                <a:xfrm>
                  <a:off x="3038"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4" name="Line 5852"/>
                <p:cNvSpPr>
                  <a:spLocks noChangeShapeType="1"/>
                </p:cNvSpPr>
                <p:nvPr/>
              </p:nvSpPr>
              <p:spPr bwMode="auto">
                <a:xfrm>
                  <a:off x="3038" y="199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5" name="Line 5853"/>
                <p:cNvSpPr>
                  <a:spLocks noChangeShapeType="1"/>
                </p:cNvSpPr>
                <p:nvPr/>
              </p:nvSpPr>
              <p:spPr bwMode="auto">
                <a:xfrm>
                  <a:off x="3038" y="199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6" name="Line 5854"/>
                <p:cNvSpPr>
                  <a:spLocks noChangeShapeType="1"/>
                </p:cNvSpPr>
                <p:nvPr/>
              </p:nvSpPr>
              <p:spPr bwMode="auto">
                <a:xfrm>
                  <a:off x="3038" y="199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7" name="Freeform 5855"/>
                <p:cNvSpPr>
                  <a:spLocks/>
                </p:cNvSpPr>
                <p:nvPr/>
              </p:nvSpPr>
              <p:spPr bwMode="auto">
                <a:xfrm>
                  <a:off x="3051" y="1990"/>
                  <a:ext cx="5" cy="8"/>
                </a:xfrm>
                <a:custGeom>
                  <a:avLst/>
                  <a:gdLst>
                    <a:gd name="T0" fmla="*/ 29 w 29"/>
                    <a:gd name="T1" fmla="*/ 5 h 42"/>
                    <a:gd name="T2" fmla="*/ 25 w 29"/>
                    <a:gd name="T3" fmla="*/ 2 h 42"/>
                    <a:gd name="T4" fmla="*/ 19 w 29"/>
                    <a:gd name="T5" fmla="*/ 0 h 42"/>
                    <a:gd name="T6" fmla="*/ 11 w 29"/>
                    <a:gd name="T7" fmla="*/ 0 h 42"/>
                    <a:gd name="T8" fmla="*/ 4 w 29"/>
                    <a:gd name="T9" fmla="*/ 2 h 42"/>
                    <a:gd name="T10" fmla="*/ 0 w 29"/>
                    <a:gd name="T11" fmla="*/ 5 h 42"/>
                    <a:gd name="T12" fmla="*/ 0 w 29"/>
                    <a:gd name="T13" fmla="*/ 9 h 42"/>
                    <a:gd name="T14" fmla="*/ 2 w 29"/>
                    <a:gd name="T15" fmla="*/ 14 h 42"/>
                    <a:gd name="T16" fmla="*/ 4 w 29"/>
                    <a:gd name="T17" fmla="*/ 16 h 42"/>
                    <a:gd name="T18" fmla="*/ 9 w 29"/>
                    <a:gd name="T19" fmla="*/ 18 h 42"/>
                    <a:gd name="T20" fmla="*/ 20 w 29"/>
                    <a:gd name="T21" fmla="*/ 22 h 42"/>
                    <a:gd name="T22" fmla="*/ 25 w 29"/>
                    <a:gd name="T23" fmla="*/ 24 h 42"/>
                    <a:gd name="T24" fmla="*/ 27 w 29"/>
                    <a:gd name="T25" fmla="*/ 26 h 42"/>
                    <a:gd name="T26" fmla="*/ 29 w 29"/>
                    <a:gd name="T27" fmla="*/ 30 h 42"/>
                    <a:gd name="T28" fmla="*/ 29 w 29"/>
                    <a:gd name="T29" fmla="*/ 36 h 42"/>
                    <a:gd name="T30" fmla="*/ 25 w 29"/>
                    <a:gd name="T31" fmla="*/ 40 h 42"/>
                    <a:gd name="T32" fmla="*/ 19 w 29"/>
                    <a:gd name="T33" fmla="*/ 42 h 42"/>
                    <a:gd name="T34" fmla="*/ 11 w 29"/>
                    <a:gd name="T35" fmla="*/ 42 h 42"/>
                    <a:gd name="T36" fmla="*/ 4 w 29"/>
                    <a:gd name="T37" fmla="*/ 40 h 42"/>
                    <a:gd name="T38" fmla="*/ 0 w 29"/>
                    <a:gd name="T3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2">
                      <a:moveTo>
                        <a:pt x="29" y="5"/>
                      </a:moveTo>
                      <a:lnTo>
                        <a:pt x="25" y="2"/>
                      </a:lnTo>
                      <a:lnTo>
                        <a:pt x="19" y="0"/>
                      </a:lnTo>
                      <a:lnTo>
                        <a:pt x="11" y="0"/>
                      </a:lnTo>
                      <a:lnTo>
                        <a:pt x="4" y="2"/>
                      </a:lnTo>
                      <a:lnTo>
                        <a:pt x="0" y="5"/>
                      </a:lnTo>
                      <a:lnTo>
                        <a:pt x="0" y="9"/>
                      </a:lnTo>
                      <a:lnTo>
                        <a:pt x="2" y="14"/>
                      </a:lnTo>
                      <a:lnTo>
                        <a:pt x="4" y="16"/>
                      </a:lnTo>
                      <a:lnTo>
                        <a:pt x="9" y="18"/>
                      </a:lnTo>
                      <a:lnTo>
                        <a:pt x="20" y="22"/>
                      </a:lnTo>
                      <a:lnTo>
                        <a:pt x="25" y="24"/>
                      </a:lnTo>
                      <a:lnTo>
                        <a:pt x="27" y="26"/>
                      </a:lnTo>
                      <a:lnTo>
                        <a:pt x="29" y="30"/>
                      </a:lnTo>
                      <a:lnTo>
                        <a:pt x="29" y="36"/>
                      </a:lnTo>
                      <a:lnTo>
                        <a:pt x="25" y="40"/>
                      </a:lnTo>
                      <a:lnTo>
                        <a:pt x="19" y="42"/>
                      </a:lnTo>
                      <a:lnTo>
                        <a:pt x="11" y="42"/>
                      </a:lnTo>
                      <a:lnTo>
                        <a:pt x="4" y="40"/>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8" name="Freeform 5856"/>
                <p:cNvSpPr>
                  <a:spLocks/>
                </p:cNvSpPr>
                <p:nvPr/>
              </p:nvSpPr>
              <p:spPr bwMode="auto">
                <a:xfrm>
                  <a:off x="3058" y="1990"/>
                  <a:ext cx="5" cy="8"/>
                </a:xfrm>
                <a:custGeom>
                  <a:avLst/>
                  <a:gdLst>
                    <a:gd name="T0" fmla="*/ 0 w 29"/>
                    <a:gd name="T1" fmla="*/ 0 h 42"/>
                    <a:gd name="T2" fmla="*/ 0 w 29"/>
                    <a:gd name="T3" fmla="*/ 30 h 42"/>
                    <a:gd name="T4" fmla="*/ 2 w 29"/>
                    <a:gd name="T5" fmla="*/ 36 h 42"/>
                    <a:gd name="T6" fmla="*/ 6 w 29"/>
                    <a:gd name="T7" fmla="*/ 40 h 42"/>
                    <a:gd name="T8" fmla="*/ 13 w 29"/>
                    <a:gd name="T9" fmla="*/ 42 h 42"/>
                    <a:gd name="T10" fmla="*/ 17 w 29"/>
                    <a:gd name="T11" fmla="*/ 42 h 42"/>
                    <a:gd name="T12" fmla="*/ 23 w 29"/>
                    <a:gd name="T13" fmla="*/ 40 h 42"/>
                    <a:gd name="T14" fmla="*/ 26 w 29"/>
                    <a:gd name="T15" fmla="*/ 36 h 42"/>
                    <a:gd name="T16" fmla="*/ 29 w 29"/>
                    <a:gd name="T17" fmla="*/ 30 h 42"/>
                    <a:gd name="T18" fmla="*/ 29 w 29"/>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42">
                      <a:moveTo>
                        <a:pt x="0" y="0"/>
                      </a:moveTo>
                      <a:lnTo>
                        <a:pt x="0" y="30"/>
                      </a:lnTo>
                      <a:lnTo>
                        <a:pt x="2" y="36"/>
                      </a:lnTo>
                      <a:lnTo>
                        <a:pt x="6" y="40"/>
                      </a:lnTo>
                      <a:lnTo>
                        <a:pt x="13" y="42"/>
                      </a:lnTo>
                      <a:lnTo>
                        <a:pt x="17" y="42"/>
                      </a:lnTo>
                      <a:lnTo>
                        <a:pt x="23" y="40"/>
                      </a:lnTo>
                      <a:lnTo>
                        <a:pt x="26" y="36"/>
                      </a:lnTo>
                      <a:lnTo>
                        <a:pt x="29" y="30"/>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9" name="Freeform 5857"/>
                <p:cNvSpPr>
                  <a:spLocks/>
                </p:cNvSpPr>
                <p:nvPr/>
              </p:nvSpPr>
              <p:spPr bwMode="auto">
                <a:xfrm>
                  <a:off x="3066" y="1990"/>
                  <a:ext cx="4" cy="8"/>
                </a:xfrm>
                <a:custGeom>
                  <a:avLst/>
                  <a:gdLst>
                    <a:gd name="T0" fmla="*/ 28 w 28"/>
                    <a:gd name="T1" fmla="*/ 5 h 42"/>
                    <a:gd name="T2" fmla="*/ 25 w 28"/>
                    <a:gd name="T3" fmla="*/ 2 h 42"/>
                    <a:gd name="T4" fmla="*/ 19 w 28"/>
                    <a:gd name="T5" fmla="*/ 0 h 42"/>
                    <a:gd name="T6" fmla="*/ 10 w 28"/>
                    <a:gd name="T7" fmla="*/ 0 h 42"/>
                    <a:gd name="T8" fmla="*/ 4 w 28"/>
                    <a:gd name="T9" fmla="*/ 2 h 42"/>
                    <a:gd name="T10" fmla="*/ 0 w 28"/>
                    <a:gd name="T11" fmla="*/ 5 h 42"/>
                    <a:gd name="T12" fmla="*/ 0 w 28"/>
                    <a:gd name="T13" fmla="*/ 9 h 42"/>
                    <a:gd name="T14" fmla="*/ 3 w 28"/>
                    <a:gd name="T15" fmla="*/ 14 h 42"/>
                    <a:gd name="T16" fmla="*/ 4 w 28"/>
                    <a:gd name="T17" fmla="*/ 16 h 42"/>
                    <a:gd name="T18" fmla="*/ 8 w 28"/>
                    <a:gd name="T19" fmla="*/ 18 h 42"/>
                    <a:gd name="T20" fmla="*/ 21 w 28"/>
                    <a:gd name="T21" fmla="*/ 22 h 42"/>
                    <a:gd name="T22" fmla="*/ 25 w 28"/>
                    <a:gd name="T23" fmla="*/ 24 h 42"/>
                    <a:gd name="T24" fmla="*/ 27 w 28"/>
                    <a:gd name="T25" fmla="*/ 26 h 42"/>
                    <a:gd name="T26" fmla="*/ 28 w 28"/>
                    <a:gd name="T27" fmla="*/ 30 h 42"/>
                    <a:gd name="T28" fmla="*/ 28 w 28"/>
                    <a:gd name="T29" fmla="*/ 36 h 42"/>
                    <a:gd name="T30" fmla="*/ 25 w 28"/>
                    <a:gd name="T31" fmla="*/ 40 h 42"/>
                    <a:gd name="T32" fmla="*/ 19 w 28"/>
                    <a:gd name="T33" fmla="*/ 42 h 42"/>
                    <a:gd name="T34" fmla="*/ 10 w 28"/>
                    <a:gd name="T35" fmla="*/ 42 h 42"/>
                    <a:gd name="T36" fmla="*/ 4 w 28"/>
                    <a:gd name="T37" fmla="*/ 40 h 42"/>
                    <a:gd name="T38" fmla="*/ 0 w 28"/>
                    <a:gd name="T3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2">
                      <a:moveTo>
                        <a:pt x="28" y="5"/>
                      </a:moveTo>
                      <a:lnTo>
                        <a:pt x="25" y="2"/>
                      </a:lnTo>
                      <a:lnTo>
                        <a:pt x="19" y="0"/>
                      </a:lnTo>
                      <a:lnTo>
                        <a:pt x="10" y="0"/>
                      </a:lnTo>
                      <a:lnTo>
                        <a:pt x="4" y="2"/>
                      </a:lnTo>
                      <a:lnTo>
                        <a:pt x="0" y="5"/>
                      </a:lnTo>
                      <a:lnTo>
                        <a:pt x="0" y="9"/>
                      </a:lnTo>
                      <a:lnTo>
                        <a:pt x="3" y="14"/>
                      </a:lnTo>
                      <a:lnTo>
                        <a:pt x="4" y="16"/>
                      </a:lnTo>
                      <a:lnTo>
                        <a:pt x="8" y="18"/>
                      </a:lnTo>
                      <a:lnTo>
                        <a:pt x="21" y="22"/>
                      </a:lnTo>
                      <a:lnTo>
                        <a:pt x="25" y="24"/>
                      </a:lnTo>
                      <a:lnTo>
                        <a:pt x="27" y="26"/>
                      </a:lnTo>
                      <a:lnTo>
                        <a:pt x="28" y="30"/>
                      </a:lnTo>
                      <a:lnTo>
                        <a:pt x="28" y="36"/>
                      </a:lnTo>
                      <a:lnTo>
                        <a:pt x="25" y="40"/>
                      </a:lnTo>
                      <a:lnTo>
                        <a:pt x="19" y="42"/>
                      </a:lnTo>
                      <a:lnTo>
                        <a:pt x="10" y="42"/>
                      </a:lnTo>
                      <a:lnTo>
                        <a:pt x="4" y="40"/>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0" name="Line 5858"/>
                <p:cNvSpPr>
                  <a:spLocks noChangeShapeType="1"/>
                </p:cNvSpPr>
                <p:nvPr/>
              </p:nvSpPr>
              <p:spPr bwMode="auto">
                <a:xfrm>
                  <a:off x="3074"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1" name="Line 5859"/>
                <p:cNvSpPr>
                  <a:spLocks noChangeShapeType="1"/>
                </p:cNvSpPr>
                <p:nvPr/>
              </p:nvSpPr>
              <p:spPr bwMode="auto">
                <a:xfrm>
                  <a:off x="3072" y="199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2" name="Line 5860"/>
                <p:cNvSpPr>
                  <a:spLocks noChangeShapeType="1"/>
                </p:cNvSpPr>
                <p:nvPr/>
              </p:nvSpPr>
              <p:spPr bwMode="auto">
                <a:xfrm flipH="1">
                  <a:off x="3077"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3" name="Line 5861"/>
                <p:cNvSpPr>
                  <a:spLocks noChangeShapeType="1"/>
                </p:cNvSpPr>
                <p:nvPr/>
              </p:nvSpPr>
              <p:spPr bwMode="auto">
                <a:xfrm>
                  <a:off x="3080" y="1990"/>
                  <a:ext cx="2"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4" name="Line 5862"/>
                <p:cNvSpPr>
                  <a:spLocks noChangeShapeType="1"/>
                </p:cNvSpPr>
                <p:nvPr/>
              </p:nvSpPr>
              <p:spPr bwMode="auto">
                <a:xfrm>
                  <a:off x="3078" y="1995"/>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5" name="Line 5863"/>
                <p:cNvSpPr>
                  <a:spLocks noChangeShapeType="1"/>
                </p:cNvSpPr>
                <p:nvPr/>
              </p:nvSpPr>
              <p:spPr bwMode="auto">
                <a:xfrm>
                  <a:off x="3084"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6" name="Line 5864"/>
                <p:cNvSpPr>
                  <a:spLocks noChangeShapeType="1"/>
                </p:cNvSpPr>
                <p:nvPr/>
              </p:nvSpPr>
              <p:spPr bwMode="auto">
                <a:xfrm>
                  <a:off x="3088" y="1990"/>
                  <a:ext cx="0"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7" name="Line 5865"/>
                <p:cNvSpPr>
                  <a:spLocks noChangeShapeType="1"/>
                </p:cNvSpPr>
                <p:nvPr/>
              </p:nvSpPr>
              <p:spPr bwMode="auto">
                <a:xfrm>
                  <a:off x="3086" y="199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8" name="Line 5866"/>
                <p:cNvSpPr>
                  <a:spLocks noChangeShapeType="1"/>
                </p:cNvSpPr>
                <p:nvPr/>
              </p:nvSpPr>
              <p:spPr bwMode="auto">
                <a:xfrm flipH="1">
                  <a:off x="3091"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39" name="Line 5867"/>
                <p:cNvSpPr>
                  <a:spLocks noChangeShapeType="1"/>
                </p:cNvSpPr>
                <p:nvPr/>
              </p:nvSpPr>
              <p:spPr bwMode="auto">
                <a:xfrm>
                  <a:off x="3094" y="1990"/>
                  <a:ext cx="3"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0" name="Line 5868"/>
                <p:cNvSpPr>
                  <a:spLocks noChangeShapeType="1"/>
                </p:cNvSpPr>
                <p:nvPr/>
              </p:nvSpPr>
              <p:spPr bwMode="auto">
                <a:xfrm>
                  <a:off x="3092" y="1995"/>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1" name="Line 5869"/>
                <p:cNvSpPr>
                  <a:spLocks noChangeShapeType="1"/>
                </p:cNvSpPr>
                <p:nvPr/>
              </p:nvSpPr>
              <p:spPr bwMode="auto">
                <a:xfrm>
                  <a:off x="3602" y="289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2" name="Freeform 5870"/>
                <p:cNvSpPr>
                  <a:spLocks/>
                </p:cNvSpPr>
                <p:nvPr/>
              </p:nvSpPr>
              <p:spPr bwMode="auto">
                <a:xfrm>
                  <a:off x="3602" y="2886"/>
                  <a:ext cx="8" cy="5"/>
                </a:xfrm>
                <a:custGeom>
                  <a:avLst/>
                  <a:gdLst>
                    <a:gd name="T0" fmla="*/ 0 w 44"/>
                    <a:gd name="T1" fmla="*/ 29 h 29"/>
                    <a:gd name="T2" fmla="*/ 44 w 44"/>
                    <a:gd name="T3" fmla="*/ 0 h 29"/>
                    <a:gd name="T4" fmla="*/ 0 w 44"/>
                    <a:gd name="T5" fmla="*/ 0 h 29"/>
                  </a:gdLst>
                  <a:ahLst/>
                  <a:cxnLst>
                    <a:cxn ang="0">
                      <a:pos x="T0" y="T1"/>
                    </a:cxn>
                    <a:cxn ang="0">
                      <a:pos x="T2" y="T3"/>
                    </a:cxn>
                    <a:cxn ang="0">
                      <a:pos x="T4" y="T5"/>
                    </a:cxn>
                  </a:cxnLst>
                  <a:rect l="0" t="0" r="r" b="b"/>
                  <a:pathLst>
                    <a:path w="44" h="29">
                      <a:moveTo>
                        <a:pt x="0" y="29"/>
                      </a:moveTo>
                      <a:lnTo>
                        <a:pt x="44" y="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3" name="Freeform 5871"/>
                <p:cNvSpPr>
                  <a:spLocks/>
                </p:cNvSpPr>
                <p:nvPr/>
              </p:nvSpPr>
              <p:spPr bwMode="auto">
                <a:xfrm>
                  <a:off x="3609" y="2883"/>
                  <a:ext cx="1" cy="1"/>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4" name="Line 5872"/>
                <p:cNvSpPr>
                  <a:spLocks noChangeShapeType="1"/>
                </p:cNvSpPr>
                <p:nvPr/>
              </p:nvSpPr>
              <p:spPr bwMode="auto">
                <a:xfrm>
                  <a:off x="3602" y="287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5" name="Freeform 5873"/>
                <p:cNvSpPr>
                  <a:spLocks/>
                </p:cNvSpPr>
                <p:nvPr/>
              </p:nvSpPr>
              <p:spPr bwMode="auto">
                <a:xfrm>
                  <a:off x="3602" y="2868"/>
                  <a:ext cx="4" cy="5"/>
                </a:xfrm>
                <a:custGeom>
                  <a:avLst/>
                  <a:gdLst>
                    <a:gd name="T0" fmla="*/ 0 w 22"/>
                    <a:gd name="T1" fmla="*/ 28 h 28"/>
                    <a:gd name="T2" fmla="*/ 0 w 22"/>
                    <a:gd name="T3" fmla="*/ 9 h 28"/>
                    <a:gd name="T4" fmla="*/ 3 w 22"/>
                    <a:gd name="T5" fmla="*/ 4 h 28"/>
                    <a:gd name="T6" fmla="*/ 5 w 22"/>
                    <a:gd name="T7" fmla="*/ 2 h 28"/>
                    <a:gd name="T8" fmla="*/ 9 w 22"/>
                    <a:gd name="T9" fmla="*/ 0 h 28"/>
                    <a:gd name="T10" fmla="*/ 13 w 22"/>
                    <a:gd name="T11" fmla="*/ 0 h 28"/>
                    <a:gd name="T12" fmla="*/ 17 w 22"/>
                    <a:gd name="T13" fmla="*/ 2 h 28"/>
                    <a:gd name="T14" fmla="*/ 20 w 22"/>
                    <a:gd name="T15" fmla="*/ 4 h 28"/>
                    <a:gd name="T16" fmla="*/ 22 w 22"/>
                    <a:gd name="T17" fmla="*/ 9 h 28"/>
                    <a:gd name="T18" fmla="*/ 22 w 22"/>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8">
                      <a:moveTo>
                        <a:pt x="0" y="28"/>
                      </a:moveTo>
                      <a:lnTo>
                        <a:pt x="0" y="9"/>
                      </a:lnTo>
                      <a:lnTo>
                        <a:pt x="3" y="4"/>
                      </a:lnTo>
                      <a:lnTo>
                        <a:pt x="5" y="2"/>
                      </a:lnTo>
                      <a:lnTo>
                        <a:pt x="9" y="0"/>
                      </a:lnTo>
                      <a:lnTo>
                        <a:pt x="13" y="0"/>
                      </a:lnTo>
                      <a:lnTo>
                        <a:pt x="17" y="2"/>
                      </a:lnTo>
                      <a:lnTo>
                        <a:pt x="20" y="4"/>
                      </a:lnTo>
                      <a:lnTo>
                        <a:pt x="22" y="9"/>
                      </a:lnTo>
                      <a:lnTo>
                        <a:pt x="22"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6" name="Line 5874"/>
                <p:cNvSpPr>
                  <a:spLocks noChangeShapeType="1"/>
                </p:cNvSpPr>
                <p:nvPr/>
              </p:nvSpPr>
              <p:spPr bwMode="auto">
                <a:xfrm flipV="1">
                  <a:off x="3606" y="2868"/>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7" name="Freeform 5875"/>
                <p:cNvSpPr>
                  <a:spLocks/>
                </p:cNvSpPr>
                <p:nvPr/>
              </p:nvSpPr>
              <p:spPr bwMode="auto">
                <a:xfrm>
                  <a:off x="3609" y="2865"/>
                  <a:ext cx="1" cy="1"/>
                </a:xfrm>
                <a:custGeom>
                  <a:avLst/>
                  <a:gdLst>
                    <a:gd name="T0" fmla="*/ 0 w 4"/>
                    <a:gd name="T1" fmla="*/ 1 h 4"/>
                    <a:gd name="T2" fmla="*/ 2 w 4"/>
                    <a:gd name="T3" fmla="*/ 4 h 4"/>
                    <a:gd name="T4" fmla="*/ 4 w 4"/>
                    <a:gd name="T5" fmla="*/ 1 h 4"/>
                    <a:gd name="T6" fmla="*/ 2 w 4"/>
                    <a:gd name="T7" fmla="*/ 0 h 4"/>
                    <a:gd name="T8" fmla="*/ 0 w 4"/>
                    <a:gd name="T9" fmla="*/ 1 h 4"/>
                  </a:gdLst>
                  <a:ahLst/>
                  <a:cxnLst>
                    <a:cxn ang="0">
                      <a:pos x="T0" y="T1"/>
                    </a:cxn>
                    <a:cxn ang="0">
                      <a:pos x="T2" y="T3"/>
                    </a:cxn>
                    <a:cxn ang="0">
                      <a:pos x="T4" y="T5"/>
                    </a:cxn>
                    <a:cxn ang="0">
                      <a:pos x="T6" y="T7"/>
                    </a:cxn>
                    <a:cxn ang="0">
                      <a:pos x="T8" y="T9"/>
                    </a:cxn>
                  </a:cxnLst>
                  <a:rect l="0" t="0" r="r" b="b"/>
                  <a:pathLst>
                    <a:path w="4" h="4">
                      <a:moveTo>
                        <a:pt x="0" y="1"/>
                      </a:moveTo>
                      <a:lnTo>
                        <a:pt x="2" y="4"/>
                      </a:lnTo>
                      <a:lnTo>
                        <a:pt x="4" y="1"/>
                      </a:lnTo>
                      <a:lnTo>
                        <a:pt x="2" y="0"/>
                      </a:lnTo>
                      <a:lnTo>
                        <a:pt x="0" y="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8" name="Line 5876"/>
                <p:cNvSpPr>
                  <a:spLocks noChangeShapeType="1"/>
                </p:cNvSpPr>
                <p:nvPr/>
              </p:nvSpPr>
              <p:spPr bwMode="auto">
                <a:xfrm>
                  <a:off x="3602" y="2854"/>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9" name="Line 5877"/>
                <p:cNvSpPr>
                  <a:spLocks noChangeShapeType="1"/>
                </p:cNvSpPr>
                <p:nvPr/>
              </p:nvSpPr>
              <p:spPr bwMode="auto">
                <a:xfrm flipV="1">
                  <a:off x="3602" y="2851"/>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0" name="Line 5878"/>
                <p:cNvSpPr>
                  <a:spLocks noChangeShapeType="1"/>
                </p:cNvSpPr>
                <p:nvPr/>
              </p:nvSpPr>
              <p:spPr bwMode="auto">
                <a:xfrm flipV="1">
                  <a:off x="3607" y="2852"/>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1" name="Freeform 5879"/>
                <p:cNvSpPr>
                  <a:spLocks/>
                </p:cNvSpPr>
                <p:nvPr/>
              </p:nvSpPr>
              <p:spPr bwMode="auto">
                <a:xfrm>
                  <a:off x="3602" y="2845"/>
                  <a:ext cx="8" cy="5"/>
                </a:xfrm>
                <a:custGeom>
                  <a:avLst/>
                  <a:gdLst>
                    <a:gd name="T0" fmla="*/ 11 w 44"/>
                    <a:gd name="T1" fmla="*/ 0 h 30"/>
                    <a:gd name="T2" fmla="*/ 7 w 44"/>
                    <a:gd name="T3" fmla="*/ 2 h 30"/>
                    <a:gd name="T4" fmla="*/ 3 w 44"/>
                    <a:gd name="T5" fmla="*/ 5 h 30"/>
                    <a:gd name="T6" fmla="*/ 0 w 44"/>
                    <a:gd name="T7" fmla="*/ 9 h 30"/>
                    <a:gd name="T8" fmla="*/ 0 w 44"/>
                    <a:gd name="T9" fmla="*/ 18 h 30"/>
                    <a:gd name="T10" fmla="*/ 3 w 44"/>
                    <a:gd name="T11" fmla="*/ 22 h 30"/>
                    <a:gd name="T12" fmla="*/ 7 w 44"/>
                    <a:gd name="T13" fmla="*/ 26 h 30"/>
                    <a:gd name="T14" fmla="*/ 11 w 44"/>
                    <a:gd name="T15" fmla="*/ 28 h 30"/>
                    <a:gd name="T16" fmla="*/ 17 w 44"/>
                    <a:gd name="T17" fmla="*/ 30 h 30"/>
                    <a:gd name="T18" fmla="*/ 27 w 44"/>
                    <a:gd name="T19" fmla="*/ 30 h 30"/>
                    <a:gd name="T20" fmla="*/ 33 w 44"/>
                    <a:gd name="T21" fmla="*/ 28 h 30"/>
                    <a:gd name="T22" fmla="*/ 38 w 44"/>
                    <a:gd name="T23" fmla="*/ 26 h 30"/>
                    <a:gd name="T24" fmla="*/ 42 w 44"/>
                    <a:gd name="T25" fmla="*/ 22 h 30"/>
                    <a:gd name="T26" fmla="*/ 44 w 44"/>
                    <a:gd name="T27" fmla="*/ 18 h 30"/>
                    <a:gd name="T28" fmla="*/ 44 w 44"/>
                    <a:gd name="T29" fmla="*/ 9 h 30"/>
                    <a:gd name="T30" fmla="*/ 42 w 44"/>
                    <a:gd name="T31" fmla="*/ 5 h 30"/>
                    <a:gd name="T32" fmla="*/ 38 w 44"/>
                    <a:gd name="T33" fmla="*/ 2 h 30"/>
                    <a:gd name="T34" fmla="*/ 33 w 44"/>
                    <a:gd name="T3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30">
                      <a:moveTo>
                        <a:pt x="11" y="0"/>
                      </a:moveTo>
                      <a:lnTo>
                        <a:pt x="7" y="2"/>
                      </a:lnTo>
                      <a:lnTo>
                        <a:pt x="3" y="5"/>
                      </a:lnTo>
                      <a:lnTo>
                        <a:pt x="0" y="9"/>
                      </a:lnTo>
                      <a:lnTo>
                        <a:pt x="0" y="18"/>
                      </a:lnTo>
                      <a:lnTo>
                        <a:pt x="3" y="22"/>
                      </a:lnTo>
                      <a:lnTo>
                        <a:pt x="7" y="26"/>
                      </a:lnTo>
                      <a:lnTo>
                        <a:pt x="11" y="28"/>
                      </a:lnTo>
                      <a:lnTo>
                        <a:pt x="17" y="30"/>
                      </a:lnTo>
                      <a:lnTo>
                        <a:pt x="27" y="30"/>
                      </a:lnTo>
                      <a:lnTo>
                        <a:pt x="33" y="28"/>
                      </a:lnTo>
                      <a:lnTo>
                        <a:pt x="38" y="26"/>
                      </a:lnTo>
                      <a:lnTo>
                        <a:pt x="42" y="22"/>
                      </a:lnTo>
                      <a:lnTo>
                        <a:pt x="44" y="18"/>
                      </a:lnTo>
                      <a:lnTo>
                        <a:pt x="44" y="9"/>
                      </a:lnTo>
                      <a:lnTo>
                        <a:pt x="42" y="5"/>
                      </a:lnTo>
                      <a:lnTo>
                        <a:pt x="38" y="2"/>
                      </a:lnTo>
                      <a:lnTo>
                        <a:pt x="33"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2" name="Freeform 5880"/>
                <p:cNvSpPr>
                  <a:spLocks/>
                </p:cNvSpPr>
                <p:nvPr/>
              </p:nvSpPr>
              <p:spPr bwMode="auto">
                <a:xfrm>
                  <a:off x="3602" y="2837"/>
                  <a:ext cx="8" cy="5"/>
                </a:xfrm>
                <a:custGeom>
                  <a:avLst/>
                  <a:gdLst>
                    <a:gd name="T0" fmla="*/ 0 w 44"/>
                    <a:gd name="T1" fmla="*/ 20 h 32"/>
                    <a:gd name="T2" fmla="*/ 3 w 44"/>
                    <a:gd name="T3" fmla="*/ 24 h 32"/>
                    <a:gd name="T4" fmla="*/ 7 w 44"/>
                    <a:gd name="T5" fmla="*/ 28 h 32"/>
                    <a:gd name="T6" fmla="*/ 11 w 44"/>
                    <a:gd name="T7" fmla="*/ 30 h 32"/>
                    <a:gd name="T8" fmla="*/ 17 w 44"/>
                    <a:gd name="T9" fmla="*/ 32 h 32"/>
                    <a:gd name="T10" fmla="*/ 27 w 44"/>
                    <a:gd name="T11" fmla="*/ 32 h 32"/>
                    <a:gd name="T12" fmla="*/ 33 w 44"/>
                    <a:gd name="T13" fmla="*/ 30 h 32"/>
                    <a:gd name="T14" fmla="*/ 38 w 44"/>
                    <a:gd name="T15" fmla="*/ 28 h 32"/>
                    <a:gd name="T16" fmla="*/ 42 w 44"/>
                    <a:gd name="T17" fmla="*/ 24 h 32"/>
                    <a:gd name="T18" fmla="*/ 44 w 44"/>
                    <a:gd name="T19" fmla="*/ 20 h 32"/>
                    <a:gd name="T20" fmla="*/ 44 w 44"/>
                    <a:gd name="T21" fmla="*/ 12 h 32"/>
                    <a:gd name="T22" fmla="*/ 42 w 44"/>
                    <a:gd name="T23" fmla="*/ 7 h 32"/>
                    <a:gd name="T24" fmla="*/ 38 w 44"/>
                    <a:gd name="T25" fmla="*/ 3 h 32"/>
                    <a:gd name="T26" fmla="*/ 33 w 44"/>
                    <a:gd name="T27" fmla="*/ 2 h 32"/>
                    <a:gd name="T28" fmla="*/ 27 w 44"/>
                    <a:gd name="T29" fmla="*/ 0 h 32"/>
                    <a:gd name="T30" fmla="*/ 17 w 44"/>
                    <a:gd name="T31" fmla="*/ 0 h 32"/>
                    <a:gd name="T32" fmla="*/ 11 w 44"/>
                    <a:gd name="T33" fmla="*/ 2 h 32"/>
                    <a:gd name="T34" fmla="*/ 7 w 44"/>
                    <a:gd name="T35" fmla="*/ 3 h 32"/>
                    <a:gd name="T36" fmla="*/ 3 w 44"/>
                    <a:gd name="T37" fmla="*/ 7 h 32"/>
                    <a:gd name="T38" fmla="*/ 0 w 44"/>
                    <a:gd name="T39" fmla="*/ 12 h 32"/>
                    <a:gd name="T40" fmla="*/ 0 w 44"/>
                    <a:gd name="T41" fmla="*/ 2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2">
                      <a:moveTo>
                        <a:pt x="0" y="20"/>
                      </a:moveTo>
                      <a:lnTo>
                        <a:pt x="3" y="24"/>
                      </a:lnTo>
                      <a:lnTo>
                        <a:pt x="7" y="28"/>
                      </a:lnTo>
                      <a:lnTo>
                        <a:pt x="11" y="30"/>
                      </a:lnTo>
                      <a:lnTo>
                        <a:pt x="17" y="32"/>
                      </a:lnTo>
                      <a:lnTo>
                        <a:pt x="27" y="32"/>
                      </a:lnTo>
                      <a:lnTo>
                        <a:pt x="33" y="30"/>
                      </a:lnTo>
                      <a:lnTo>
                        <a:pt x="38" y="28"/>
                      </a:lnTo>
                      <a:lnTo>
                        <a:pt x="42" y="24"/>
                      </a:lnTo>
                      <a:lnTo>
                        <a:pt x="44" y="20"/>
                      </a:lnTo>
                      <a:lnTo>
                        <a:pt x="44" y="12"/>
                      </a:lnTo>
                      <a:lnTo>
                        <a:pt x="42" y="7"/>
                      </a:lnTo>
                      <a:lnTo>
                        <a:pt x="38" y="3"/>
                      </a:lnTo>
                      <a:lnTo>
                        <a:pt x="33" y="2"/>
                      </a:lnTo>
                      <a:lnTo>
                        <a:pt x="27" y="0"/>
                      </a:lnTo>
                      <a:lnTo>
                        <a:pt x="17" y="0"/>
                      </a:lnTo>
                      <a:lnTo>
                        <a:pt x="11" y="2"/>
                      </a:lnTo>
                      <a:lnTo>
                        <a:pt x="7" y="3"/>
                      </a:lnTo>
                      <a:lnTo>
                        <a:pt x="3" y="7"/>
                      </a:lnTo>
                      <a:lnTo>
                        <a:pt x="0" y="12"/>
                      </a:lnTo>
                      <a:lnTo>
                        <a:pt x="0" y="2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3" name="Freeform 5881"/>
                <p:cNvSpPr>
                  <a:spLocks/>
                </p:cNvSpPr>
                <p:nvPr/>
              </p:nvSpPr>
              <p:spPr bwMode="auto">
                <a:xfrm>
                  <a:off x="3602" y="2830"/>
                  <a:ext cx="8" cy="5"/>
                </a:xfrm>
                <a:custGeom>
                  <a:avLst/>
                  <a:gdLst>
                    <a:gd name="T0" fmla="*/ 7 w 44"/>
                    <a:gd name="T1" fmla="*/ 0 h 29"/>
                    <a:gd name="T2" fmla="*/ 3 w 44"/>
                    <a:gd name="T3" fmla="*/ 5 h 29"/>
                    <a:gd name="T4" fmla="*/ 0 w 44"/>
                    <a:gd name="T5" fmla="*/ 11 h 29"/>
                    <a:gd name="T6" fmla="*/ 0 w 44"/>
                    <a:gd name="T7" fmla="*/ 20 h 29"/>
                    <a:gd name="T8" fmla="*/ 3 w 44"/>
                    <a:gd name="T9" fmla="*/ 25 h 29"/>
                    <a:gd name="T10" fmla="*/ 7 w 44"/>
                    <a:gd name="T11" fmla="*/ 29 h 29"/>
                    <a:gd name="T12" fmla="*/ 11 w 44"/>
                    <a:gd name="T13" fmla="*/ 29 h 29"/>
                    <a:gd name="T14" fmla="*/ 15 w 44"/>
                    <a:gd name="T15" fmla="*/ 27 h 29"/>
                    <a:gd name="T16" fmla="*/ 17 w 44"/>
                    <a:gd name="T17" fmla="*/ 25 h 29"/>
                    <a:gd name="T18" fmla="*/ 20 w 44"/>
                    <a:gd name="T19" fmla="*/ 21 h 29"/>
                    <a:gd name="T20" fmla="*/ 23 w 44"/>
                    <a:gd name="T21" fmla="*/ 9 h 29"/>
                    <a:gd name="T22" fmla="*/ 25 w 44"/>
                    <a:gd name="T23" fmla="*/ 5 h 29"/>
                    <a:gd name="T24" fmla="*/ 27 w 44"/>
                    <a:gd name="T25" fmla="*/ 3 h 29"/>
                    <a:gd name="T26" fmla="*/ 31 w 44"/>
                    <a:gd name="T27" fmla="*/ 0 h 29"/>
                    <a:gd name="T28" fmla="*/ 38 w 44"/>
                    <a:gd name="T29" fmla="*/ 0 h 29"/>
                    <a:gd name="T30" fmla="*/ 42 w 44"/>
                    <a:gd name="T31" fmla="*/ 5 h 29"/>
                    <a:gd name="T32" fmla="*/ 44 w 44"/>
                    <a:gd name="T33" fmla="*/ 11 h 29"/>
                    <a:gd name="T34" fmla="*/ 44 w 44"/>
                    <a:gd name="T35" fmla="*/ 20 h 29"/>
                    <a:gd name="T36" fmla="*/ 42 w 44"/>
                    <a:gd name="T37" fmla="*/ 25 h 29"/>
                    <a:gd name="T38" fmla="*/ 38 w 44"/>
                    <a:gd name="T3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9">
                      <a:moveTo>
                        <a:pt x="7" y="0"/>
                      </a:moveTo>
                      <a:lnTo>
                        <a:pt x="3" y="5"/>
                      </a:lnTo>
                      <a:lnTo>
                        <a:pt x="0" y="11"/>
                      </a:lnTo>
                      <a:lnTo>
                        <a:pt x="0" y="20"/>
                      </a:lnTo>
                      <a:lnTo>
                        <a:pt x="3" y="25"/>
                      </a:lnTo>
                      <a:lnTo>
                        <a:pt x="7" y="29"/>
                      </a:lnTo>
                      <a:lnTo>
                        <a:pt x="11" y="29"/>
                      </a:lnTo>
                      <a:lnTo>
                        <a:pt x="15" y="27"/>
                      </a:lnTo>
                      <a:lnTo>
                        <a:pt x="17" y="25"/>
                      </a:lnTo>
                      <a:lnTo>
                        <a:pt x="20" y="21"/>
                      </a:lnTo>
                      <a:lnTo>
                        <a:pt x="23" y="9"/>
                      </a:lnTo>
                      <a:lnTo>
                        <a:pt x="25" y="5"/>
                      </a:lnTo>
                      <a:lnTo>
                        <a:pt x="27" y="3"/>
                      </a:lnTo>
                      <a:lnTo>
                        <a:pt x="31" y="0"/>
                      </a:lnTo>
                      <a:lnTo>
                        <a:pt x="38" y="0"/>
                      </a:lnTo>
                      <a:lnTo>
                        <a:pt x="42" y="5"/>
                      </a:lnTo>
                      <a:lnTo>
                        <a:pt x="44" y="11"/>
                      </a:lnTo>
                      <a:lnTo>
                        <a:pt x="44" y="20"/>
                      </a:lnTo>
                      <a:lnTo>
                        <a:pt x="42" y="25"/>
                      </a:lnTo>
                      <a:lnTo>
                        <a:pt x="38" y="2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4" name="Line 5882"/>
                <p:cNvSpPr>
                  <a:spLocks noChangeShapeType="1"/>
                </p:cNvSpPr>
                <p:nvPr/>
              </p:nvSpPr>
              <p:spPr bwMode="auto">
                <a:xfrm>
                  <a:off x="3602" y="282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5" name="Line 5883"/>
                <p:cNvSpPr>
                  <a:spLocks noChangeShapeType="1"/>
                </p:cNvSpPr>
                <p:nvPr/>
              </p:nvSpPr>
              <p:spPr bwMode="auto">
                <a:xfrm flipV="1">
                  <a:off x="3602" y="2824"/>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6" name="Line 5884"/>
                <p:cNvSpPr>
                  <a:spLocks noChangeShapeType="1"/>
                </p:cNvSpPr>
                <p:nvPr/>
              </p:nvSpPr>
              <p:spPr bwMode="auto">
                <a:xfrm>
                  <a:off x="3602" y="2821"/>
                  <a:ext cx="8"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7" name="Line 5885"/>
                <p:cNvSpPr>
                  <a:spLocks noChangeShapeType="1"/>
                </p:cNvSpPr>
                <p:nvPr/>
              </p:nvSpPr>
              <p:spPr bwMode="auto">
                <a:xfrm flipV="1">
                  <a:off x="3602" y="2818"/>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8" name="Line 5886"/>
                <p:cNvSpPr>
                  <a:spLocks noChangeShapeType="1"/>
                </p:cNvSpPr>
                <p:nvPr/>
              </p:nvSpPr>
              <p:spPr bwMode="auto">
                <a:xfrm flipV="1">
                  <a:off x="3607" y="2819"/>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59" name="Line 5887"/>
                <p:cNvSpPr>
                  <a:spLocks noChangeShapeType="1"/>
                </p:cNvSpPr>
                <p:nvPr/>
              </p:nvSpPr>
              <p:spPr bwMode="auto">
                <a:xfrm>
                  <a:off x="2895" y="1597"/>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0" name="Line 5888"/>
                <p:cNvSpPr>
                  <a:spLocks noChangeShapeType="1"/>
                </p:cNvSpPr>
                <p:nvPr/>
              </p:nvSpPr>
              <p:spPr bwMode="auto">
                <a:xfrm>
                  <a:off x="2892" y="145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1" name="Line 5889"/>
                <p:cNvSpPr>
                  <a:spLocks noChangeShapeType="1"/>
                </p:cNvSpPr>
                <p:nvPr/>
              </p:nvSpPr>
              <p:spPr bwMode="auto">
                <a:xfrm>
                  <a:off x="2892" y="1468"/>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2" name="Line 5890"/>
                <p:cNvSpPr>
                  <a:spLocks noChangeShapeType="1"/>
                </p:cNvSpPr>
                <p:nvPr/>
              </p:nvSpPr>
              <p:spPr bwMode="auto">
                <a:xfrm>
                  <a:off x="2900" y="1515"/>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3" name="Line 5891"/>
                <p:cNvSpPr>
                  <a:spLocks noChangeShapeType="1"/>
                </p:cNvSpPr>
                <p:nvPr/>
              </p:nvSpPr>
              <p:spPr bwMode="auto">
                <a:xfrm flipH="1">
                  <a:off x="2895" y="1690"/>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4" name="Line 5892"/>
                <p:cNvSpPr>
                  <a:spLocks noChangeShapeType="1"/>
                </p:cNvSpPr>
                <p:nvPr/>
              </p:nvSpPr>
              <p:spPr bwMode="auto">
                <a:xfrm>
                  <a:off x="2895" y="1643"/>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5" name="Line 5893"/>
                <p:cNvSpPr>
                  <a:spLocks noChangeShapeType="1"/>
                </p:cNvSpPr>
                <p:nvPr/>
              </p:nvSpPr>
              <p:spPr bwMode="auto">
                <a:xfrm>
                  <a:off x="2895" y="1608"/>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6" name="Line 5894"/>
                <p:cNvSpPr>
                  <a:spLocks noChangeShapeType="1"/>
                </p:cNvSpPr>
                <p:nvPr/>
              </p:nvSpPr>
              <p:spPr bwMode="auto">
                <a:xfrm>
                  <a:off x="2900" y="1654"/>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7" name="Line 5895"/>
                <p:cNvSpPr>
                  <a:spLocks noChangeShapeType="1"/>
                </p:cNvSpPr>
                <p:nvPr/>
              </p:nvSpPr>
              <p:spPr bwMode="auto">
                <a:xfrm>
                  <a:off x="2799" y="1551"/>
                  <a:ext cx="16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8" name="Line 5896"/>
                <p:cNvSpPr>
                  <a:spLocks noChangeShapeType="1"/>
                </p:cNvSpPr>
                <p:nvPr/>
              </p:nvSpPr>
              <p:spPr bwMode="auto">
                <a:xfrm flipV="1">
                  <a:off x="3071" y="1872"/>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9" name="Line 5897"/>
                <p:cNvSpPr>
                  <a:spLocks noChangeShapeType="1"/>
                </p:cNvSpPr>
                <p:nvPr/>
              </p:nvSpPr>
              <p:spPr bwMode="auto">
                <a:xfrm flipV="1">
                  <a:off x="3142" y="1872"/>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0" name="Line 5898"/>
                <p:cNvSpPr>
                  <a:spLocks noChangeShapeType="1"/>
                </p:cNvSpPr>
                <p:nvPr/>
              </p:nvSpPr>
              <p:spPr bwMode="auto">
                <a:xfrm flipV="1">
                  <a:off x="3157" y="1872"/>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1" name="Line 5899"/>
                <p:cNvSpPr>
                  <a:spLocks noChangeShapeType="1"/>
                </p:cNvSpPr>
                <p:nvPr/>
              </p:nvSpPr>
              <p:spPr bwMode="auto">
                <a:xfrm>
                  <a:off x="3071" y="1904"/>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2" name="Line 5900"/>
                <p:cNvSpPr>
                  <a:spLocks noChangeShapeType="1"/>
                </p:cNvSpPr>
                <p:nvPr/>
              </p:nvSpPr>
              <p:spPr bwMode="auto">
                <a:xfrm flipV="1">
                  <a:off x="3142" y="1915"/>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3" name="Line 5901"/>
                <p:cNvSpPr>
                  <a:spLocks noChangeShapeType="1"/>
                </p:cNvSpPr>
                <p:nvPr/>
              </p:nvSpPr>
              <p:spPr bwMode="auto">
                <a:xfrm flipV="1">
                  <a:off x="3157" y="1915"/>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4" name="Line 5902"/>
                <p:cNvSpPr>
                  <a:spLocks noChangeShapeType="1"/>
                </p:cNvSpPr>
                <p:nvPr/>
              </p:nvSpPr>
              <p:spPr bwMode="auto">
                <a:xfrm>
                  <a:off x="3157" y="1986"/>
                  <a:ext cx="8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5" name="Line 5903"/>
                <p:cNvSpPr>
                  <a:spLocks noChangeShapeType="1"/>
                </p:cNvSpPr>
                <p:nvPr/>
              </p:nvSpPr>
              <p:spPr bwMode="auto">
                <a:xfrm>
                  <a:off x="3157" y="1904"/>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6" name="Line 5904"/>
                <p:cNvSpPr>
                  <a:spLocks noChangeShapeType="1"/>
                </p:cNvSpPr>
                <p:nvPr/>
              </p:nvSpPr>
              <p:spPr bwMode="auto">
                <a:xfrm>
                  <a:off x="3157" y="1915"/>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7" name="Freeform 5905"/>
                <p:cNvSpPr>
                  <a:spLocks/>
                </p:cNvSpPr>
                <p:nvPr/>
              </p:nvSpPr>
              <p:spPr bwMode="auto">
                <a:xfrm>
                  <a:off x="3595" y="2383"/>
                  <a:ext cx="0" cy="35"/>
                </a:xfrm>
                <a:custGeom>
                  <a:avLst/>
                  <a:gdLst>
                    <a:gd name="T0" fmla="*/ 212 h 212"/>
                    <a:gd name="T1" fmla="*/ 0 h 212"/>
                    <a:gd name="T2" fmla="*/ 212 h 212"/>
                  </a:gdLst>
                  <a:ahLst/>
                  <a:cxnLst>
                    <a:cxn ang="0">
                      <a:pos x="0" y="T0"/>
                    </a:cxn>
                    <a:cxn ang="0">
                      <a:pos x="0" y="T1"/>
                    </a:cxn>
                    <a:cxn ang="0">
                      <a:pos x="0" y="T2"/>
                    </a:cxn>
                  </a:cxnLst>
                  <a:rect l="0" t="0" r="r" b="b"/>
                  <a:pathLst>
                    <a:path h="212">
                      <a:moveTo>
                        <a:pt x="0" y="212"/>
                      </a:moveTo>
                      <a:lnTo>
                        <a:pt x="0" y="0"/>
                      </a:lnTo>
                      <a:lnTo>
                        <a:pt x="0" y="21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8" name="Line 5906"/>
                <p:cNvSpPr>
                  <a:spLocks noChangeShapeType="1"/>
                </p:cNvSpPr>
                <p:nvPr/>
              </p:nvSpPr>
              <p:spPr bwMode="auto">
                <a:xfrm flipV="1">
                  <a:off x="2964" y="1515"/>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79" name="Line 5907"/>
                <p:cNvSpPr>
                  <a:spLocks noChangeShapeType="1"/>
                </p:cNvSpPr>
                <p:nvPr/>
              </p:nvSpPr>
              <p:spPr bwMode="auto">
                <a:xfrm flipV="1">
                  <a:off x="2985" y="1516"/>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0" name="Line 5908"/>
                <p:cNvSpPr>
                  <a:spLocks noChangeShapeType="1"/>
                </p:cNvSpPr>
                <p:nvPr/>
              </p:nvSpPr>
              <p:spPr bwMode="auto">
                <a:xfrm>
                  <a:off x="2985" y="179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1" name="Line 5909"/>
                <p:cNvSpPr>
                  <a:spLocks noChangeShapeType="1"/>
                </p:cNvSpPr>
                <p:nvPr/>
              </p:nvSpPr>
              <p:spPr bwMode="auto">
                <a:xfrm>
                  <a:off x="2985" y="1783"/>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2" name="Line 5910"/>
                <p:cNvSpPr>
                  <a:spLocks noChangeShapeType="1"/>
                </p:cNvSpPr>
                <p:nvPr/>
              </p:nvSpPr>
              <p:spPr bwMode="auto">
                <a:xfrm>
                  <a:off x="2985" y="1751"/>
                  <a:ext cx="7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3" name="Line 5911"/>
                <p:cNvSpPr>
                  <a:spLocks noChangeShapeType="1"/>
                </p:cNvSpPr>
                <p:nvPr/>
              </p:nvSpPr>
              <p:spPr bwMode="auto">
                <a:xfrm flipV="1">
                  <a:off x="2985"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4" name="Line 5912"/>
                <p:cNvSpPr>
                  <a:spLocks noChangeShapeType="1"/>
                </p:cNvSpPr>
                <p:nvPr/>
              </p:nvSpPr>
              <p:spPr bwMode="auto">
                <a:xfrm flipV="1">
                  <a:off x="2985" y="1701"/>
                  <a:ext cx="0"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5" name="Line 5913"/>
                <p:cNvSpPr>
                  <a:spLocks noChangeShapeType="1"/>
                </p:cNvSpPr>
                <p:nvPr/>
              </p:nvSpPr>
              <p:spPr bwMode="auto">
                <a:xfrm>
                  <a:off x="3071" y="179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6" name="Line 5914"/>
                <p:cNvSpPr>
                  <a:spLocks noChangeShapeType="1"/>
                </p:cNvSpPr>
                <p:nvPr/>
              </p:nvSpPr>
              <p:spPr bwMode="auto">
                <a:xfrm>
                  <a:off x="3071" y="187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7" name="Line 5915"/>
                <p:cNvSpPr>
                  <a:spLocks noChangeShapeType="1"/>
                </p:cNvSpPr>
                <p:nvPr/>
              </p:nvSpPr>
              <p:spPr bwMode="auto">
                <a:xfrm>
                  <a:off x="3071" y="186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8" name="Line 5916"/>
                <p:cNvSpPr>
                  <a:spLocks noChangeShapeType="1"/>
                </p:cNvSpPr>
                <p:nvPr/>
              </p:nvSpPr>
              <p:spPr bwMode="auto">
                <a:xfrm>
                  <a:off x="3071" y="183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9" name="Line 5917"/>
                <p:cNvSpPr>
                  <a:spLocks noChangeShapeType="1"/>
                </p:cNvSpPr>
                <p:nvPr/>
              </p:nvSpPr>
              <p:spPr bwMode="auto">
                <a:xfrm>
                  <a:off x="3071" y="1822"/>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0" name="Line 5918"/>
                <p:cNvSpPr>
                  <a:spLocks noChangeShapeType="1"/>
                </p:cNvSpPr>
                <p:nvPr/>
              </p:nvSpPr>
              <p:spPr bwMode="auto">
                <a:xfrm flipV="1">
                  <a:off x="3071" y="183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1" name="Line 5919"/>
                <p:cNvSpPr>
                  <a:spLocks noChangeShapeType="1"/>
                </p:cNvSpPr>
                <p:nvPr/>
              </p:nvSpPr>
              <p:spPr bwMode="auto">
                <a:xfrm flipV="1">
                  <a:off x="3057" y="183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2" name="Line 5920"/>
                <p:cNvSpPr>
                  <a:spLocks noChangeShapeType="1"/>
                </p:cNvSpPr>
                <p:nvPr/>
              </p:nvSpPr>
              <p:spPr bwMode="auto">
                <a:xfrm flipH="1" flipV="1">
                  <a:off x="3057" y="179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3" name="Line 5921"/>
                <p:cNvSpPr>
                  <a:spLocks noChangeShapeType="1"/>
                </p:cNvSpPr>
                <p:nvPr/>
              </p:nvSpPr>
              <p:spPr bwMode="auto">
                <a:xfrm flipV="1">
                  <a:off x="3071" y="179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4" name="Line 5922"/>
                <p:cNvSpPr>
                  <a:spLocks noChangeShapeType="1"/>
                </p:cNvSpPr>
                <p:nvPr/>
              </p:nvSpPr>
              <p:spPr bwMode="auto">
                <a:xfrm flipV="1">
                  <a:off x="3142" y="183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5" name="Line 5923"/>
                <p:cNvSpPr>
                  <a:spLocks noChangeShapeType="1"/>
                </p:cNvSpPr>
                <p:nvPr/>
              </p:nvSpPr>
              <p:spPr bwMode="auto">
                <a:xfrm flipV="1">
                  <a:off x="3142" y="1793"/>
                  <a:ext cx="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6" name="Line 5924"/>
                <p:cNvSpPr>
                  <a:spLocks noChangeShapeType="1"/>
                </p:cNvSpPr>
                <p:nvPr/>
              </p:nvSpPr>
              <p:spPr bwMode="auto">
                <a:xfrm>
                  <a:off x="3071" y="1783"/>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7" name="Line 5925"/>
                <p:cNvSpPr>
                  <a:spLocks noChangeShapeType="1"/>
                </p:cNvSpPr>
                <p:nvPr/>
              </p:nvSpPr>
              <p:spPr bwMode="auto">
                <a:xfrm>
                  <a:off x="3071" y="1751"/>
                  <a:ext cx="7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8" name="Line 5926"/>
                <p:cNvSpPr>
                  <a:spLocks noChangeShapeType="1"/>
                </p:cNvSpPr>
                <p:nvPr/>
              </p:nvSpPr>
              <p:spPr bwMode="auto">
                <a:xfrm flipV="1">
                  <a:off x="3071"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99" name="Line 5927"/>
                <p:cNvSpPr>
                  <a:spLocks noChangeShapeType="1"/>
                </p:cNvSpPr>
                <p:nvPr/>
              </p:nvSpPr>
              <p:spPr bwMode="auto">
                <a:xfrm flipV="1">
                  <a:off x="3057"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0" name="Line 5928"/>
                <p:cNvSpPr>
                  <a:spLocks noChangeShapeType="1"/>
                </p:cNvSpPr>
                <p:nvPr/>
              </p:nvSpPr>
              <p:spPr bwMode="auto">
                <a:xfrm flipV="1">
                  <a:off x="3142"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1" name="Line 5929"/>
                <p:cNvSpPr>
                  <a:spLocks noChangeShapeType="1"/>
                </p:cNvSpPr>
                <p:nvPr/>
              </p:nvSpPr>
              <p:spPr bwMode="auto">
                <a:xfrm flipV="1">
                  <a:off x="2964" y="1608"/>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2" name="Line 5930"/>
                <p:cNvSpPr>
                  <a:spLocks noChangeShapeType="1"/>
                </p:cNvSpPr>
                <p:nvPr/>
              </p:nvSpPr>
              <p:spPr bwMode="auto">
                <a:xfrm flipV="1">
                  <a:off x="2985" y="1609"/>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3" name="Line 5931"/>
                <p:cNvSpPr>
                  <a:spLocks noChangeShapeType="1"/>
                </p:cNvSpPr>
                <p:nvPr/>
              </p:nvSpPr>
              <p:spPr bwMode="auto">
                <a:xfrm flipV="1">
                  <a:off x="2964" y="1654"/>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4" name="Line 5932"/>
                <p:cNvSpPr>
                  <a:spLocks noChangeShapeType="1"/>
                </p:cNvSpPr>
                <p:nvPr/>
              </p:nvSpPr>
              <p:spPr bwMode="auto">
                <a:xfrm flipV="1">
                  <a:off x="2985" y="1655"/>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5" name="Line 5933"/>
                <p:cNvSpPr>
                  <a:spLocks noChangeShapeType="1"/>
                </p:cNvSpPr>
                <p:nvPr/>
              </p:nvSpPr>
              <p:spPr bwMode="auto">
                <a:xfrm flipV="1">
                  <a:off x="2964" y="1563"/>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6" name="Line 5934"/>
                <p:cNvSpPr>
                  <a:spLocks noChangeShapeType="1"/>
                </p:cNvSpPr>
                <p:nvPr/>
              </p:nvSpPr>
              <p:spPr bwMode="auto">
                <a:xfrm flipV="1">
                  <a:off x="2985" y="1562"/>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7" name="Line 5935"/>
                <p:cNvSpPr>
                  <a:spLocks noChangeShapeType="1"/>
                </p:cNvSpPr>
                <p:nvPr/>
              </p:nvSpPr>
              <p:spPr bwMode="auto">
                <a:xfrm>
                  <a:off x="3157" y="1790"/>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8" name="Line 5936"/>
                <p:cNvSpPr>
                  <a:spLocks noChangeShapeType="1"/>
                </p:cNvSpPr>
                <p:nvPr/>
              </p:nvSpPr>
              <p:spPr bwMode="auto">
                <a:xfrm>
                  <a:off x="3157" y="1822"/>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9" name="Line 5937"/>
                <p:cNvSpPr>
                  <a:spLocks noChangeShapeType="1"/>
                </p:cNvSpPr>
                <p:nvPr/>
              </p:nvSpPr>
              <p:spPr bwMode="auto">
                <a:xfrm>
                  <a:off x="3157" y="1833"/>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0" name="Line 5938"/>
                <p:cNvSpPr>
                  <a:spLocks noChangeShapeType="1"/>
                </p:cNvSpPr>
                <p:nvPr/>
              </p:nvSpPr>
              <p:spPr bwMode="auto">
                <a:xfrm>
                  <a:off x="3157" y="1865"/>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1" name="Line 5939"/>
                <p:cNvSpPr>
                  <a:spLocks noChangeShapeType="1"/>
                </p:cNvSpPr>
                <p:nvPr/>
              </p:nvSpPr>
              <p:spPr bwMode="auto">
                <a:xfrm>
                  <a:off x="3157" y="1872"/>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2" name="Line 5940"/>
                <p:cNvSpPr>
                  <a:spLocks noChangeShapeType="1"/>
                </p:cNvSpPr>
                <p:nvPr/>
              </p:nvSpPr>
              <p:spPr bwMode="auto">
                <a:xfrm flipV="1">
                  <a:off x="3157" y="1833"/>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3" name="Line 5941"/>
                <p:cNvSpPr>
                  <a:spLocks noChangeShapeType="1"/>
                </p:cNvSpPr>
                <p:nvPr/>
              </p:nvSpPr>
              <p:spPr bwMode="auto">
                <a:xfrm flipV="1">
                  <a:off x="3157" y="1790"/>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4" name="Line 5942"/>
                <p:cNvSpPr>
                  <a:spLocks noChangeShapeType="1"/>
                </p:cNvSpPr>
                <p:nvPr/>
              </p:nvSpPr>
              <p:spPr bwMode="auto">
                <a:xfrm flipV="1">
                  <a:off x="3157" y="1740"/>
                  <a:ext cx="8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5" name="Line 5943"/>
                <p:cNvSpPr>
                  <a:spLocks noChangeShapeType="1"/>
                </p:cNvSpPr>
                <p:nvPr/>
              </p:nvSpPr>
              <p:spPr bwMode="auto">
                <a:xfrm>
                  <a:off x="3157" y="1751"/>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6" name="Line 5944"/>
                <p:cNvSpPr>
                  <a:spLocks noChangeShapeType="1"/>
                </p:cNvSpPr>
                <p:nvPr/>
              </p:nvSpPr>
              <p:spPr bwMode="auto">
                <a:xfrm>
                  <a:off x="3157" y="1783"/>
                  <a:ext cx="8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7" name="Line 5945"/>
                <p:cNvSpPr>
                  <a:spLocks noChangeShapeType="1"/>
                </p:cNvSpPr>
                <p:nvPr/>
              </p:nvSpPr>
              <p:spPr bwMode="auto">
                <a:xfrm flipV="1">
                  <a:off x="3157" y="1751"/>
                  <a:ext cx="0" cy="3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8" name="Line 5946"/>
                <p:cNvSpPr>
                  <a:spLocks noChangeShapeType="1"/>
                </p:cNvSpPr>
                <p:nvPr/>
              </p:nvSpPr>
              <p:spPr bwMode="auto">
                <a:xfrm>
                  <a:off x="3118" y="1468"/>
                  <a:ext cx="5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19" name="Line 5947"/>
                <p:cNvSpPr>
                  <a:spLocks noChangeShapeType="1"/>
                </p:cNvSpPr>
                <p:nvPr/>
              </p:nvSpPr>
              <p:spPr bwMode="auto">
                <a:xfrm>
                  <a:off x="3118" y="1458"/>
                  <a:ext cx="5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0" name="Line 5948"/>
                <p:cNvSpPr>
                  <a:spLocks noChangeShapeType="1"/>
                </p:cNvSpPr>
                <p:nvPr/>
              </p:nvSpPr>
              <p:spPr bwMode="auto">
                <a:xfrm>
                  <a:off x="2985" y="1458"/>
                  <a:ext cx="11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1" name="Line 5949"/>
                <p:cNvSpPr>
                  <a:spLocks noChangeShapeType="1"/>
                </p:cNvSpPr>
                <p:nvPr/>
              </p:nvSpPr>
              <p:spPr bwMode="auto">
                <a:xfrm flipV="1">
                  <a:off x="2985" y="1468"/>
                  <a:ext cx="118"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2" name="Line 5950"/>
                <p:cNvSpPr>
                  <a:spLocks noChangeShapeType="1"/>
                </p:cNvSpPr>
                <p:nvPr/>
              </p:nvSpPr>
              <p:spPr bwMode="auto">
                <a:xfrm flipV="1">
                  <a:off x="2964" y="1468"/>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3" name="Line 5951"/>
                <p:cNvSpPr>
                  <a:spLocks noChangeShapeType="1"/>
                </p:cNvSpPr>
                <p:nvPr/>
              </p:nvSpPr>
              <p:spPr bwMode="auto">
                <a:xfrm flipV="1">
                  <a:off x="2985" y="1469"/>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4" name="Line 5952"/>
                <p:cNvSpPr>
                  <a:spLocks noChangeShapeType="1"/>
                </p:cNvSpPr>
                <p:nvPr/>
              </p:nvSpPr>
              <p:spPr bwMode="auto">
                <a:xfrm flipV="1">
                  <a:off x="2964" y="1468"/>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5" name="Line 5953"/>
                <p:cNvSpPr>
                  <a:spLocks noChangeShapeType="1"/>
                </p:cNvSpPr>
                <p:nvPr/>
              </p:nvSpPr>
              <p:spPr bwMode="auto">
                <a:xfrm>
                  <a:off x="3175" y="1458"/>
                  <a:ext cx="6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6" name="Line 5954"/>
                <p:cNvSpPr>
                  <a:spLocks noChangeShapeType="1"/>
                </p:cNvSpPr>
                <p:nvPr/>
              </p:nvSpPr>
              <p:spPr bwMode="auto">
                <a:xfrm>
                  <a:off x="3175" y="1468"/>
                  <a:ext cx="6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7" name="Line 5955"/>
                <p:cNvSpPr>
                  <a:spLocks noChangeShapeType="1"/>
                </p:cNvSpPr>
                <p:nvPr/>
              </p:nvSpPr>
              <p:spPr bwMode="auto">
                <a:xfrm>
                  <a:off x="3250" y="1820"/>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8" name="Line 5956"/>
                <p:cNvSpPr>
                  <a:spLocks noChangeShapeType="1"/>
                </p:cNvSpPr>
                <p:nvPr/>
              </p:nvSpPr>
              <p:spPr bwMode="auto">
                <a:xfrm flipV="1">
                  <a:off x="3250" y="1817"/>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9" name="Line 5957"/>
                <p:cNvSpPr>
                  <a:spLocks noChangeShapeType="1"/>
                </p:cNvSpPr>
                <p:nvPr/>
              </p:nvSpPr>
              <p:spPr bwMode="auto">
                <a:xfrm flipV="1">
                  <a:off x="3255" y="1818"/>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0" name="Freeform 5958"/>
                <p:cNvSpPr>
                  <a:spLocks/>
                </p:cNvSpPr>
                <p:nvPr/>
              </p:nvSpPr>
              <p:spPr bwMode="auto">
                <a:xfrm>
                  <a:off x="3250" y="1810"/>
                  <a:ext cx="8" cy="6"/>
                </a:xfrm>
                <a:custGeom>
                  <a:avLst/>
                  <a:gdLst>
                    <a:gd name="T0" fmla="*/ 0 w 47"/>
                    <a:gd name="T1" fmla="*/ 36 h 36"/>
                    <a:gd name="T2" fmla="*/ 47 w 47"/>
                    <a:gd name="T3" fmla="*/ 18 h 36"/>
                    <a:gd name="T4" fmla="*/ 0 w 47"/>
                    <a:gd name="T5" fmla="*/ 0 h 36"/>
                  </a:gdLst>
                  <a:ahLst/>
                  <a:cxnLst>
                    <a:cxn ang="0">
                      <a:pos x="T0" y="T1"/>
                    </a:cxn>
                    <a:cxn ang="0">
                      <a:pos x="T2" y="T3"/>
                    </a:cxn>
                    <a:cxn ang="0">
                      <a:pos x="T4" y="T5"/>
                    </a:cxn>
                  </a:cxnLst>
                  <a:rect l="0" t="0" r="r" b="b"/>
                  <a:pathLst>
                    <a:path w="47" h="36">
                      <a:moveTo>
                        <a:pt x="0" y="36"/>
                      </a:moveTo>
                      <a:lnTo>
                        <a:pt x="47" y="1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1" name="Freeform 5959"/>
                <p:cNvSpPr>
                  <a:spLocks/>
                </p:cNvSpPr>
                <p:nvPr/>
              </p:nvSpPr>
              <p:spPr bwMode="auto">
                <a:xfrm>
                  <a:off x="3257" y="1808"/>
                  <a:ext cx="1" cy="0"/>
                </a:xfrm>
                <a:custGeom>
                  <a:avLst/>
                  <a:gdLst>
                    <a:gd name="T0" fmla="*/ 0 w 4"/>
                    <a:gd name="T1" fmla="*/ 2 h 4"/>
                    <a:gd name="T2" fmla="*/ 2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2" y="4"/>
                      </a:lnTo>
                      <a:lnTo>
                        <a:pt x="4" y="2"/>
                      </a:lnTo>
                      <a:lnTo>
                        <a:pt x="2" y="0"/>
                      </a:lnTo>
                      <a:lnTo>
                        <a:pt x="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2" name="Freeform 5960"/>
                <p:cNvSpPr>
                  <a:spLocks/>
                </p:cNvSpPr>
                <p:nvPr/>
              </p:nvSpPr>
              <p:spPr bwMode="auto">
                <a:xfrm>
                  <a:off x="3250" y="1792"/>
                  <a:ext cx="8" cy="6"/>
                </a:xfrm>
                <a:custGeom>
                  <a:avLst/>
                  <a:gdLst>
                    <a:gd name="T0" fmla="*/ 0 w 47"/>
                    <a:gd name="T1" fmla="*/ 36 h 36"/>
                    <a:gd name="T2" fmla="*/ 47 w 47"/>
                    <a:gd name="T3" fmla="*/ 19 h 36"/>
                    <a:gd name="T4" fmla="*/ 0 w 47"/>
                    <a:gd name="T5" fmla="*/ 0 h 36"/>
                  </a:gdLst>
                  <a:ahLst/>
                  <a:cxnLst>
                    <a:cxn ang="0">
                      <a:pos x="T0" y="T1"/>
                    </a:cxn>
                    <a:cxn ang="0">
                      <a:pos x="T2" y="T3"/>
                    </a:cxn>
                    <a:cxn ang="0">
                      <a:pos x="T4" y="T5"/>
                    </a:cxn>
                  </a:cxnLst>
                  <a:rect l="0" t="0" r="r" b="b"/>
                  <a:pathLst>
                    <a:path w="47" h="36">
                      <a:moveTo>
                        <a:pt x="0" y="36"/>
                      </a:moveTo>
                      <a:lnTo>
                        <a:pt x="47" y="1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3" name="Line 5961"/>
                <p:cNvSpPr>
                  <a:spLocks noChangeShapeType="1"/>
                </p:cNvSpPr>
                <p:nvPr/>
              </p:nvSpPr>
              <p:spPr bwMode="auto">
                <a:xfrm>
                  <a:off x="3250" y="179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4" name="Line 5962"/>
                <p:cNvSpPr>
                  <a:spLocks noChangeShapeType="1"/>
                </p:cNvSpPr>
                <p:nvPr/>
              </p:nvSpPr>
              <p:spPr bwMode="auto">
                <a:xfrm flipV="1">
                  <a:off x="3250" y="178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5" name="Line 5963"/>
                <p:cNvSpPr>
                  <a:spLocks noChangeShapeType="1"/>
                </p:cNvSpPr>
                <p:nvPr/>
              </p:nvSpPr>
              <p:spPr bwMode="auto">
                <a:xfrm flipV="1">
                  <a:off x="3254" y="1787"/>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6" name="Line 5964"/>
                <p:cNvSpPr>
                  <a:spLocks noChangeShapeType="1"/>
                </p:cNvSpPr>
                <p:nvPr/>
              </p:nvSpPr>
              <p:spPr bwMode="auto">
                <a:xfrm flipV="1">
                  <a:off x="3258" y="178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7" name="Freeform 5965"/>
                <p:cNvSpPr>
                  <a:spLocks/>
                </p:cNvSpPr>
                <p:nvPr/>
              </p:nvSpPr>
              <p:spPr bwMode="auto">
                <a:xfrm>
                  <a:off x="3250" y="1779"/>
                  <a:ext cx="8" cy="4"/>
                </a:xfrm>
                <a:custGeom>
                  <a:avLst/>
                  <a:gdLst>
                    <a:gd name="T0" fmla="*/ 0 w 47"/>
                    <a:gd name="T1" fmla="*/ 27 h 27"/>
                    <a:gd name="T2" fmla="*/ 47 w 47"/>
                    <a:gd name="T3" fmla="*/ 27 h 27"/>
                    <a:gd name="T4" fmla="*/ 47 w 47"/>
                    <a:gd name="T5" fmla="*/ 0 h 27"/>
                  </a:gdLst>
                  <a:ahLst/>
                  <a:cxnLst>
                    <a:cxn ang="0">
                      <a:pos x="T0" y="T1"/>
                    </a:cxn>
                    <a:cxn ang="0">
                      <a:pos x="T2" y="T3"/>
                    </a:cxn>
                    <a:cxn ang="0">
                      <a:pos x="T4" y="T5"/>
                    </a:cxn>
                  </a:cxnLst>
                  <a:rect l="0" t="0" r="r" b="b"/>
                  <a:pathLst>
                    <a:path w="47" h="27">
                      <a:moveTo>
                        <a:pt x="0" y="27"/>
                      </a:moveTo>
                      <a:lnTo>
                        <a:pt x="47" y="27"/>
                      </a:lnTo>
                      <a:lnTo>
                        <a:pt x="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8" name="Line 5966"/>
                <p:cNvSpPr>
                  <a:spLocks noChangeShapeType="1"/>
                </p:cNvSpPr>
                <p:nvPr/>
              </p:nvSpPr>
              <p:spPr bwMode="auto">
                <a:xfrm>
                  <a:off x="3250" y="177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39" name="Line 5967"/>
                <p:cNvSpPr>
                  <a:spLocks noChangeShapeType="1"/>
                </p:cNvSpPr>
                <p:nvPr/>
              </p:nvSpPr>
              <p:spPr bwMode="auto">
                <a:xfrm flipV="1">
                  <a:off x="3250" y="1772"/>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0" name="Line 5968"/>
                <p:cNvSpPr>
                  <a:spLocks noChangeShapeType="1"/>
                </p:cNvSpPr>
                <p:nvPr/>
              </p:nvSpPr>
              <p:spPr bwMode="auto">
                <a:xfrm flipV="1">
                  <a:off x="3254" y="1774"/>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1" name="Line 5969"/>
                <p:cNvSpPr>
                  <a:spLocks noChangeShapeType="1"/>
                </p:cNvSpPr>
                <p:nvPr/>
              </p:nvSpPr>
              <p:spPr bwMode="auto">
                <a:xfrm flipV="1">
                  <a:off x="3258" y="1772"/>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2" name="Line 5970"/>
                <p:cNvSpPr>
                  <a:spLocks noChangeShapeType="1"/>
                </p:cNvSpPr>
                <p:nvPr/>
              </p:nvSpPr>
              <p:spPr bwMode="auto">
                <a:xfrm>
                  <a:off x="3250" y="1765"/>
                  <a:ext cx="8"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3" name="Line 5971"/>
                <p:cNvSpPr>
                  <a:spLocks noChangeShapeType="1"/>
                </p:cNvSpPr>
                <p:nvPr/>
              </p:nvSpPr>
              <p:spPr bwMode="auto">
                <a:xfrm flipV="1">
                  <a:off x="3250" y="176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4" name="Line 5972"/>
                <p:cNvSpPr>
                  <a:spLocks noChangeShapeType="1"/>
                </p:cNvSpPr>
                <p:nvPr/>
              </p:nvSpPr>
              <p:spPr bwMode="auto">
                <a:xfrm flipV="1">
                  <a:off x="3258" y="1765"/>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5" name="Freeform 5973"/>
                <p:cNvSpPr>
                  <a:spLocks/>
                </p:cNvSpPr>
                <p:nvPr/>
              </p:nvSpPr>
              <p:spPr bwMode="auto">
                <a:xfrm>
                  <a:off x="3250" y="1749"/>
                  <a:ext cx="8" cy="6"/>
                </a:xfrm>
                <a:custGeom>
                  <a:avLst/>
                  <a:gdLst>
                    <a:gd name="T0" fmla="*/ 7 w 47"/>
                    <a:gd name="T1" fmla="*/ 0 h 31"/>
                    <a:gd name="T2" fmla="*/ 3 w 47"/>
                    <a:gd name="T3" fmla="*/ 4 h 31"/>
                    <a:gd name="T4" fmla="*/ 0 w 47"/>
                    <a:gd name="T5" fmla="*/ 10 h 31"/>
                    <a:gd name="T6" fmla="*/ 0 w 47"/>
                    <a:gd name="T7" fmla="*/ 19 h 31"/>
                    <a:gd name="T8" fmla="*/ 3 w 47"/>
                    <a:gd name="T9" fmla="*/ 26 h 31"/>
                    <a:gd name="T10" fmla="*/ 7 w 47"/>
                    <a:gd name="T11" fmla="*/ 31 h 31"/>
                    <a:gd name="T12" fmla="*/ 11 w 47"/>
                    <a:gd name="T13" fmla="*/ 31 h 31"/>
                    <a:gd name="T14" fmla="*/ 15 w 47"/>
                    <a:gd name="T15" fmla="*/ 28 h 31"/>
                    <a:gd name="T16" fmla="*/ 17 w 47"/>
                    <a:gd name="T17" fmla="*/ 26 h 31"/>
                    <a:gd name="T18" fmla="*/ 21 w 47"/>
                    <a:gd name="T19" fmla="*/ 22 h 31"/>
                    <a:gd name="T20" fmla="*/ 25 w 47"/>
                    <a:gd name="T21" fmla="*/ 8 h 31"/>
                    <a:gd name="T22" fmla="*/ 27 w 47"/>
                    <a:gd name="T23" fmla="*/ 4 h 31"/>
                    <a:gd name="T24" fmla="*/ 29 w 47"/>
                    <a:gd name="T25" fmla="*/ 2 h 31"/>
                    <a:gd name="T26" fmla="*/ 33 w 47"/>
                    <a:gd name="T27" fmla="*/ 0 h 31"/>
                    <a:gd name="T28" fmla="*/ 41 w 47"/>
                    <a:gd name="T29" fmla="*/ 0 h 31"/>
                    <a:gd name="T30" fmla="*/ 45 w 47"/>
                    <a:gd name="T31" fmla="*/ 4 h 31"/>
                    <a:gd name="T32" fmla="*/ 47 w 47"/>
                    <a:gd name="T33" fmla="*/ 10 h 31"/>
                    <a:gd name="T34" fmla="*/ 47 w 47"/>
                    <a:gd name="T35" fmla="*/ 19 h 31"/>
                    <a:gd name="T36" fmla="*/ 45 w 47"/>
                    <a:gd name="T37" fmla="*/ 26 h 31"/>
                    <a:gd name="T38" fmla="*/ 41 w 47"/>
                    <a:gd name="T3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31">
                      <a:moveTo>
                        <a:pt x="7" y="0"/>
                      </a:moveTo>
                      <a:lnTo>
                        <a:pt x="3" y="4"/>
                      </a:lnTo>
                      <a:lnTo>
                        <a:pt x="0" y="10"/>
                      </a:lnTo>
                      <a:lnTo>
                        <a:pt x="0" y="19"/>
                      </a:lnTo>
                      <a:lnTo>
                        <a:pt x="3" y="26"/>
                      </a:lnTo>
                      <a:lnTo>
                        <a:pt x="7" y="31"/>
                      </a:lnTo>
                      <a:lnTo>
                        <a:pt x="11" y="31"/>
                      </a:lnTo>
                      <a:lnTo>
                        <a:pt x="15" y="28"/>
                      </a:lnTo>
                      <a:lnTo>
                        <a:pt x="17" y="26"/>
                      </a:lnTo>
                      <a:lnTo>
                        <a:pt x="21" y="22"/>
                      </a:lnTo>
                      <a:lnTo>
                        <a:pt x="25" y="8"/>
                      </a:lnTo>
                      <a:lnTo>
                        <a:pt x="27" y="4"/>
                      </a:lnTo>
                      <a:lnTo>
                        <a:pt x="29" y="2"/>
                      </a:lnTo>
                      <a:lnTo>
                        <a:pt x="33" y="0"/>
                      </a:lnTo>
                      <a:lnTo>
                        <a:pt x="41" y="0"/>
                      </a:lnTo>
                      <a:lnTo>
                        <a:pt x="45" y="4"/>
                      </a:lnTo>
                      <a:lnTo>
                        <a:pt x="47" y="10"/>
                      </a:lnTo>
                      <a:lnTo>
                        <a:pt x="47" y="19"/>
                      </a:lnTo>
                      <a:lnTo>
                        <a:pt x="45" y="26"/>
                      </a:lnTo>
                      <a:lnTo>
                        <a:pt x="4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6" name="Line 5974"/>
                <p:cNvSpPr>
                  <a:spLocks noChangeShapeType="1"/>
                </p:cNvSpPr>
                <p:nvPr/>
              </p:nvSpPr>
              <p:spPr bwMode="auto">
                <a:xfrm>
                  <a:off x="3250" y="1745"/>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7" name="Line 5975"/>
                <p:cNvSpPr>
                  <a:spLocks noChangeShapeType="1"/>
                </p:cNvSpPr>
                <p:nvPr/>
              </p:nvSpPr>
              <p:spPr bwMode="auto">
                <a:xfrm flipV="1">
                  <a:off x="3250" y="1742"/>
                  <a:ext cx="8"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8" name="Line 5976"/>
                <p:cNvSpPr>
                  <a:spLocks noChangeShapeType="1"/>
                </p:cNvSpPr>
                <p:nvPr/>
              </p:nvSpPr>
              <p:spPr bwMode="auto">
                <a:xfrm flipV="1">
                  <a:off x="3255" y="1743"/>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9" name="Line 5977"/>
                <p:cNvSpPr>
                  <a:spLocks noChangeShapeType="1"/>
                </p:cNvSpPr>
                <p:nvPr/>
              </p:nvSpPr>
              <p:spPr bwMode="auto">
                <a:xfrm>
                  <a:off x="3250" y="174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0" name="Freeform 5978"/>
                <p:cNvSpPr>
                  <a:spLocks/>
                </p:cNvSpPr>
                <p:nvPr/>
              </p:nvSpPr>
              <p:spPr bwMode="auto">
                <a:xfrm>
                  <a:off x="3250" y="1735"/>
                  <a:ext cx="4" cy="5"/>
                </a:xfrm>
                <a:custGeom>
                  <a:avLst/>
                  <a:gdLst>
                    <a:gd name="T0" fmla="*/ 0 w 23"/>
                    <a:gd name="T1" fmla="*/ 32 h 32"/>
                    <a:gd name="T2" fmla="*/ 0 w 23"/>
                    <a:gd name="T3" fmla="*/ 12 h 32"/>
                    <a:gd name="T4" fmla="*/ 3 w 23"/>
                    <a:gd name="T5" fmla="*/ 6 h 32"/>
                    <a:gd name="T6" fmla="*/ 5 w 23"/>
                    <a:gd name="T7" fmla="*/ 2 h 32"/>
                    <a:gd name="T8" fmla="*/ 9 w 23"/>
                    <a:gd name="T9" fmla="*/ 0 h 32"/>
                    <a:gd name="T10" fmla="*/ 13 w 23"/>
                    <a:gd name="T11" fmla="*/ 0 h 32"/>
                    <a:gd name="T12" fmla="*/ 19 w 23"/>
                    <a:gd name="T13" fmla="*/ 2 h 32"/>
                    <a:gd name="T14" fmla="*/ 21 w 23"/>
                    <a:gd name="T15" fmla="*/ 6 h 32"/>
                    <a:gd name="T16" fmla="*/ 23 w 23"/>
                    <a:gd name="T17" fmla="*/ 12 h 32"/>
                    <a:gd name="T18" fmla="*/ 23 w 23"/>
                    <a:gd name="T1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32">
                      <a:moveTo>
                        <a:pt x="0" y="32"/>
                      </a:moveTo>
                      <a:lnTo>
                        <a:pt x="0" y="12"/>
                      </a:lnTo>
                      <a:lnTo>
                        <a:pt x="3" y="6"/>
                      </a:lnTo>
                      <a:lnTo>
                        <a:pt x="5" y="2"/>
                      </a:lnTo>
                      <a:lnTo>
                        <a:pt x="9" y="0"/>
                      </a:lnTo>
                      <a:lnTo>
                        <a:pt x="13" y="0"/>
                      </a:lnTo>
                      <a:lnTo>
                        <a:pt x="19" y="2"/>
                      </a:lnTo>
                      <a:lnTo>
                        <a:pt x="21" y="6"/>
                      </a:lnTo>
                      <a:lnTo>
                        <a:pt x="23" y="12"/>
                      </a:lnTo>
                      <a:lnTo>
                        <a:pt x="23"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1" name="Line 5979"/>
                <p:cNvSpPr>
                  <a:spLocks noChangeShapeType="1"/>
                </p:cNvSpPr>
                <p:nvPr/>
              </p:nvSpPr>
              <p:spPr bwMode="auto">
                <a:xfrm flipV="1">
                  <a:off x="3254" y="1735"/>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2" name="Freeform 5980"/>
                <p:cNvSpPr>
                  <a:spLocks/>
                </p:cNvSpPr>
                <p:nvPr/>
              </p:nvSpPr>
              <p:spPr bwMode="auto">
                <a:xfrm>
                  <a:off x="3250" y="1727"/>
                  <a:ext cx="8" cy="6"/>
                </a:xfrm>
                <a:custGeom>
                  <a:avLst/>
                  <a:gdLst>
                    <a:gd name="T0" fmla="*/ 7 w 47"/>
                    <a:gd name="T1" fmla="*/ 0 h 32"/>
                    <a:gd name="T2" fmla="*/ 3 w 47"/>
                    <a:gd name="T3" fmla="*/ 5 h 32"/>
                    <a:gd name="T4" fmla="*/ 0 w 47"/>
                    <a:gd name="T5" fmla="*/ 12 h 32"/>
                    <a:gd name="T6" fmla="*/ 0 w 47"/>
                    <a:gd name="T7" fmla="*/ 21 h 32"/>
                    <a:gd name="T8" fmla="*/ 3 w 47"/>
                    <a:gd name="T9" fmla="*/ 28 h 32"/>
                    <a:gd name="T10" fmla="*/ 7 w 47"/>
                    <a:gd name="T11" fmla="*/ 32 h 32"/>
                    <a:gd name="T12" fmla="*/ 11 w 47"/>
                    <a:gd name="T13" fmla="*/ 32 h 32"/>
                    <a:gd name="T14" fmla="*/ 15 w 47"/>
                    <a:gd name="T15" fmla="*/ 30 h 32"/>
                    <a:gd name="T16" fmla="*/ 19 w 47"/>
                    <a:gd name="T17" fmla="*/ 28 h 32"/>
                    <a:gd name="T18" fmla="*/ 21 w 47"/>
                    <a:gd name="T19" fmla="*/ 23 h 32"/>
                    <a:gd name="T20" fmla="*/ 25 w 47"/>
                    <a:gd name="T21" fmla="*/ 10 h 32"/>
                    <a:gd name="T22" fmla="*/ 27 w 47"/>
                    <a:gd name="T23" fmla="*/ 5 h 32"/>
                    <a:gd name="T24" fmla="*/ 29 w 47"/>
                    <a:gd name="T25" fmla="*/ 3 h 32"/>
                    <a:gd name="T26" fmla="*/ 33 w 47"/>
                    <a:gd name="T27" fmla="*/ 0 h 32"/>
                    <a:gd name="T28" fmla="*/ 41 w 47"/>
                    <a:gd name="T29" fmla="*/ 0 h 32"/>
                    <a:gd name="T30" fmla="*/ 45 w 47"/>
                    <a:gd name="T31" fmla="*/ 5 h 32"/>
                    <a:gd name="T32" fmla="*/ 47 w 47"/>
                    <a:gd name="T33" fmla="*/ 12 h 32"/>
                    <a:gd name="T34" fmla="*/ 47 w 47"/>
                    <a:gd name="T35" fmla="*/ 21 h 32"/>
                    <a:gd name="T36" fmla="*/ 45 w 47"/>
                    <a:gd name="T37" fmla="*/ 28 h 32"/>
                    <a:gd name="T38" fmla="*/ 41 w 47"/>
                    <a:gd name="T3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32">
                      <a:moveTo>
                        <a:pt x="7" y="0"/>
                      </a:moveTo>
                      <a:lnTo>
                        <a:pt x="3" y="5"/>
                      </a:lnTo>
                      <a:lnTo>
                        <a:pt x="0" y="12"/>
                      </a:lnTo>
                      <a:lnTo>
                        <a:pt x="0" y="21"/>
                      </a:lnTo>
                      <a:lnTo>
                        <a:pt x="3" y="28"/>
                      </a:lnTo>
                      <a:lnTo>
                        <a:pt x="7" y="32"/>
                      </a:lnTo>
                      <a:lnTo>
                        <a:pt x="11" y="32"/>
                      </a:lnTo>
                      <a:lnTo>
                        <a:pt x="15" y="30"/>
                      </a:lnTo>
                      <a:lnTo>
                        <a:pt x="19" y="28"/>
                      </a:lnTo>
                      <a:lnTo>
                        <a:pt x="21" y="23"/>
                      </a:lnTo>
                      <a:lnTo>
                        <a:pt x="25" y="10"/>
                      </a:lnTo>
                      <a:lnTo>
                        <a:pt x="27" y="5"/>
                      </a:lnTo>
                      <a:lnTo>
                        <a:pt x="29" y="3"/>
                      </a:lnTo>
                      <a:lnTo>
                        <a:pt x="33" y="0"/>
                      </a:lnTo>
                      <a:lnTo>
                        <a:pt x="41" y="0"/>
                      </a:lnTo>
                      <a:lnTo>
                        <a:pt x="45" y="5"/>
                      </a:lnTo>
                      <a:lnTo>
                        <a:pt x="47" y="12"/>
                      </a:lnTo>
                      <a:lnTo>
                        <a:pt x="47" y="21"/>
                      </a:lnTo>
                      <a:lnTo>
                        <a:pt x="45" y="28"/>
                      </a:lnTo>
                      <a:lnTo>
                        <a:pt x="41"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3" name="Line 5981"/>
                <p:cNvSpPr>
                  <a:spLocks noChangeShapeType="1"/>
                </p:cNvSpPr>
                <p:nvPr/>
              </p:nvSpPr>
              <p:spPr bwMode="auto">
                <a:xfrm>
                  <a:off x="3250" y="172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4" name="Line 5982"/>
                <p:cNvSpPr>
                  <a:spLocks noChangeShapeType="1"/>
                </p:cNvSpPr>
                <p:nvPr/>
              </p:nvSpPr>
              <p:spPr bwMode="auto">
                <a:xfrm flipV="1">
                  <a:off x="3250" y="172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5" name="Line 5983"/>
                <p:cNvSpPr>
                  <a:spLocks noChangeShapeType="1"/>
                </p:cNvSpPr>
                <p:nvPr/>
              </p:nvSpPr>
              <p:spPr bwMode="auto">
                <a:xfrm flipV="1">
                  <a:off x="3254" y="1722"/>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6" name="Line 5984"/>
                <p:cNvSpPr>
                  <a:spLocks noChangeShapeType="1"/>
                </p:cNvSpPr>
                <p:nvPr/>
              </p:nvSpPr>
              <p:spPr bwMode="auto">
                <a:xfrm>
                  <a:off x="3250" y="171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7" name="Line 5985"/>
                <p:cNvSpPr>
                  <a:spLocks noChangeShapeType="1"/>
                </p:cNvSpPr>
                <p:nvPr/>
              </p:nvSpPr>
              <p:spPr bwMode="auto">
                <a:xfrm>
                  <a:off x="3250" y="1715"/>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8" name="Line 5986"/>
                <p:cNvSpPr>
                  <a:spLocks noChangeShapeType="1"/>
                </p:cNvSpPr>
                <p:nvPr/>
              </p:nvSpPr>
              <p:spPr bwMode="auto">
                <a:xfrm flipV="1">
                  <a:off x="3250" y="171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59" name="Line 5987"/>
                <p:cNvSpPr>
                  <a:spLocks noChangeShapeType="1"/>
                </p:cNvSpPr>
                <p:nvPr/>
              </p:nvSpPr>
              <p:spPr bwMode="auto">
                <a:xfrm flipV="1">
                  <a:off x="3254" y="1712"/>
                  <a:ext cx="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0" name="Line 5988"/>
                <p:cNvSpPr>
                  <a:spLocks noChangeShapeType="1"/>
                </p:cNvSpPr>
                <p:nvPr/>
              </p:nvSpPr>
              <p:spPr bwMode="auto">
                <a:xfrm flipV="1">
                  <a:off x="3258" y="1710"/>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1" name="Freeform 5989"/>
                <p:cNvSpPr>
                  <a:spLocks/>
                </p:cNvSpPr>
                <p:nvPr/>
              </p:nvSpPr>
              <p:spPr bwMode="auto">
                <a:xfrm>
                  <a:off x="3250" y="1703"/>
                  <a:ext cx="8" cy="5"/>
                </a:xfrm>
                <a:custGeom>
                  <a:avLst/>
                  <a:gdLst>
                    <a:gd name="T0" fmla="*/ 0 w 47"/>
                    <a:gd name="T1" fmla="*/ 27 h 27"/>
                    <a:gd name="T2" fmla="*/ 47 w 47"/>
                    <a:gd name="T3" fmla="*/ 27 h 27"/>
                    <a:gd name="T4" fmla="*/ 47 w 47"/>
                    <a:gd name="T5" fmla="*/ 0 h 27"/>
                  </a:gdLst>
                  <a:ahLst/>
                  <a:cxnLst>
                    <a:cxn ang="0">
                      <a:pos x="T0" y="T1"/>
                    </a:cxn>
                    <a:cxn ang="0">
                      <a:pos x="T2" y="T3"/>
                    </a:cxn>
                    <a:cxn ang="0">
                      <a:pos x="T4" y="T5"/>
                    </a:cxn>
                  </a:cxnLst>
                  <a:rect l="0" t="0" r="r" b="b"/>
                  <a:pathLst>
                    <a:path w="47" h="27">
                      <a:moveTo>
                        <a:pt x="0" y="27"/>
                      </a:moveTo>
                      <a:lnTo>
                        <a:pt x="47" y="27"/>
                      </a:lnTo>
                      <a:lnTo>
                        <a:pt x="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2" name="Line 5990"/>
                <p:cNvSpPr>
                  <a:spLocks noChangeShapeType="1"/>
                </p:cNvSpPr>
                <p:nvPr/>
              </p:nvSpPr>
              <p:spPr bwMode="auto">
                <a:xfrm>
                  <a:off x="3250" y="1701"/>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3" name="Freeform 5991"/>
                <p:cNvSpPr>
                  <a:spLocks/>
                </p:cNvSpPr>
                <p:nvPr/>
              </p:nvSpPr>
              <p:spPr bwMode="auto">
                <a:xfrm>
                  <a:off x="3250" y="1696"/>
                  <a:ext cx="8" cy="5"/>
                </a:xfrm>
                <a:custGeom>
                  <a:avLst/>
                  <a:gdLst>
                    <a:gd name="T0" fmla="*/ 0 w 47"/>
                    <a:gd name="T1" fmla="*/ 32 h 32"/>
                    <a:gd name="T2" fmla="*/ 0 w 47"/>
                    <a:gd name="T3" fmla="*/ 16 h 32"/>
                    <a:gd name="T4" fmla="*/ 3 w 47"/>
                    <a:gd name="T5" fmla="*/ 10 h 32"/>
                    <a:gd name="T6" fmla="*/ 7 w 47"/>
                    <a:gd name="T7" fmla="*/ 5 h 32"/>
                    <a:gd name="T8" fmla="*/ 11 w 47"/>
                    <a:gd name="T9" fmla="*/ 3 h 32"/>
                    <a:gd name="T10" fmla="*/ 19 w 47"/>
                    <a:gd name="T11" fmla="*/ 0 h 32"/>
                    <a:gd name="T12" fmla="*/ 29 w 47"/>
                    <a:gd name="T13" fmla="*/ 0 h 32"/>
                    <a:gd name="T14" fmla="*/ 36 w 47"/>
                    <a:gd name="T15" fmla="*/ 3 h 32"/>
                    <a:gd name="T16" fmla="*/ 41 w 47"/>
                    <a:gd name="T17" fmla="*/ 5 h 32"/>
                    <a:gd name="T18" fmla="*/ 45 w 47"/>
                    <a:gd name="T19" fmla="*/ 10 h 32"/>
                    <a:gd name="T20" fmla="*/ 47 w 47"/>
                    <a:gd name="T21" fmla="*/ 16 h 32"/>
                    <a:gd name="T22" fmla="*/ 47 w 47"/>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32">
                      <a:moveTo>
                        <a:pt x="0" y="32"/>
                      </a:moveTo>
                      <a:lnTo>
                        <a:pt x="0" y="16"/>
                      </a:lnTo>
                      <a:lnTo>
                        <a:pt x="3" y="10"/>
                      </a:lnTo>
                      <a:lnTo>
                        <a:pt x="7" y="5"/>
                      </a:lnTo>
                      <a:lnTo>
                        <a:pt x="11" y="3"/>
                      </a:lnTo>
                      <a:lnTo>
                        <a:pt x="19" y="0"/>
                      </a:lnTo>
                      <a:lnTo>
                        <a:pt x="29" y="0"/>
                      </a:lnTo>
                      <a:lnTo>
                        <a:pt x="36" y="3"/>
                      </a:lnTo>
                      <a:lnTo>
                        <a:pt x="41" y="5"/>
                      </a:lnTo>
                      <a:lnTo>
                        <a:pt x="45" y="10"/>
                      </a:lnTo>
                      <a:lnTo>
                        <a:pt x="47" y="16"/>
                      </a:lnTo>
                      <a:lnTo>
                        <a:pt x="47"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4" name="Freeform 5992"/>
                <p:cNvSpPr>
                  <a:spLocks/>
                </p:cNvSpPr>
                <p:nvPr/>
              </p:nvSpPr>
              <p:spPr bwMode="auto">
                <a:xfrm>
                  <a:off x="3486" y="1595"/>
                  <a:ext cx="128" cy="162"/>
                </a:xfrm>
                <a:custGeom>
                  <a:avLst/>
                  <a:gdLst>
                    <a:gd name="T0" fmla="*/ 0 w 773"/>
                    <a:gd name="T1" fmla="*/ 0 h 971"/>
                    <a:gd name="T2" fmla="*/ 18 w 773"/>
                    <a:gd name="T3" fmla="*/ 14 h 971"/>
                    <a:gd name="T4" fmla="*/ 34 w 773"/>
                    <a:gd name="T5" fmla="*/ 45 h 971"/>
                    <a:gd name="T6" fmla="*/ 52 w 773"/>
                    <a:gd name="T7" fmla="*/ 72 h 971"/>
                    <a:gd name="T8" fmla="*/ 80 w 773"/>
                    <a:gd name="T9" fmla="*/ 101 h 971"/>
                    <a:gd name="T10" fmla="*/ 119 w 773"/>
                    <a:gd name="T11" fmla="*/ 118 h 971"/>
                    <a:gd name="T12" fmla="*/ 123 w 773"/>
                    <a:gd name="T13" fmla="*/ 121 h 971"/>
                    <a:gd name="T14" fmla="*/ 128 w 773"/>
                    <a:gd name="T15" fmla="*/ 144 h 971"/>
                    <a:gd name="T16" fmla="*/ 139 w 773"/>
                    <a:gd name="T17" fmla="*/ 173 h 971"/>
                    <a:gd name="T18" fmla="*/ 148 w 773"/>
                    <a:gd name="T19" fmla="*/ 194 h 971"/>
                    <a:gd name="T20" fmla="*/ 161 w 773"/>
                    <a:gd name="T21" fmla="*/ 237 h 971"/>
                    <a:gd name="T22" fmla="*/ 175 w 773"/>
                    <a:gd name="T23" fmla="*/ 280 h 971"/>
                    <a:gd name="T24" fmla="*/ 195 w 773"/>
                    <a:gd name="T25" fmla="*/ 322 h 971"/>
                    <a:gd name="T26" fmla="*/ 215 w 773"/>
                    <a:gd name="T27" fmla="*/ 364 h 971"/>
                    <a:gd name="T28" fmla="*/ 235 w 773"/>
                    <a:gd name="T29" fmla="*/ 414 h 971"/>
                    <a:gd name="T30" fmla="*/ 268 w 773"/>
                    <a:gd name="T31" fmla="*/ 459 h 971"/>
                    <a:gd name="T32" fmla="*/ 318 w 773"/>
                    <a:gd name="T33" fmla="*/ 471 h 971"/>
                    <a:gd name="T34" fmla="*/ 411 w 773"/>
                    <a:gd name="T35" fmla="*/ 463 h 971"/>
                    <a:gd name="T36" fmla="*/ 453 w 773"/>
                    <a:gd name="T37" fmla="*/ 455 h 971"/>
                    <a:gd name="T38" fmla="*/ 485 w 773"/>
                    <a:gd name="T39" fmla="*/ 464 h 971"/>
                    <a:gd name="T40" fmla="*/ 506 w 773"/>
                    <a:gd name="T41" fmla="*/ 477 h 971"/>
                    <a:gd name="T42" fmla="*/ 527 w 773"/>
                    <a:gd name="T43" fmla="*/ 497 h 971"/>
                    <a:gd name="T44" fmla="*/ 543 w 773"/>
                    <a:gd name="T45" fmla="*/ 522 h 971"/>
                    <a:gd name="T46" fmla="*/ 560 w 773"/>
                    <a:gd name="T47" fmla="*/ 549 h 971"/>
                    <a:gd name="T48" fmla="*/ 582 w 773"/>
                    <a:gd name="T49" fmla="*/ 589 h 971"/>
                    <a:gd name="T50" fmla="*/ 596 w 773"/>
                    <a:gd name="T51" fmla="*/ 616 h 971"/>
                    <a:gd name="T52" fmla="*/ 625 w 773"/>
                    <a:gd name="T53" fmla="*/ 678 h 971"/>
                    <a:gd name="T54" fmla="*/ 647 w 773"/>
                    <a:gd name="T55" fmla="*/ 712 h 971"/>
                    <a:gd name="T56" fmla="*/ 688 w 773"/>
                    <a:gd name="T57" fmla="*/ 768 h 971"/>
                    <a:gd name="T58" fmla="*/ 713 w 773"/>
                    <a:gd name="T59" fmla="*/ 812 h 971"/>
                    <a:gd name="T60" fmla="*/ 745 w 773"/>
                    <a:gd name="T61" fmla="*/ 868 h 971"/>
                    <a:gd name="T62" fmla="*/ 760 w 773"/>
                    <a:gd name="T63" fmla="*/ 916 h 971"/>
                    <a:gd name="T64" fmla="*/ 773 w 773"/>
                    <a:gd name="T65" fmla="*/ 97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3" h="971">
                      <a:moveTo>
                        <a:pt x="0" y="0"/>
                      </a:moveTo>
                      <a:lnTo>
                        <a:pt x="18" y="14"/>
                      </a:lnTo>
                      <a:lnTo>
                        <a:pt x="34" y="45"/>
                      </a:lnTo>
                      <a:lnTo>
                        <a:pt x="52" y="72"/>
                      </a:lnTo>
                      <a:lnTo>
                        <a:pt x="80" y="101"/>
                      </a:lnTo>
                      <a:lnTo>
                        <a:pt x="119" y="118"/>
                      </a:lnTo>
                      <a:lnTo>
                        <a:pt x="123" y="121"/>
                      </a:lnTo>
                      <a:lnTo>
                        <a:pt x="128" y="144"/>
                      </a:lnTo>
                      <a:lnTo>
                        <a:pt x="139" y="173"/>
                      </a:lnTo>
                      <a:lnTo>
                        <a:pt x="148" y="194"/>
                      </a:lnTo>
                      <a:lnTo>
                        <a:pt x="161" y="237"/>
                      </a:lnTo>
                      <a:lnTo>
                        <a:pt x="175" y="280"/>
                      </a:lnTo>
                      <a:lnTo>
                        <a:pt x="195" y="322"/>
                      </a:lnTo>
                      <a:lnTo>
                        <a:pt x="215" y="364"/>
                      </a:lnTo>
                      <a:lnTo>
                        <a:pt x="235" y="414"/>
                      </a:lnTo>
                      <a:lnTo>
                        <a:pt x="268" y="459"/>
                      </a:lnTo>
                      <a:lnTo>
                        <a:pt x="318" y="471"/>
                      </a:lnTo>
                      <a:lnTo>
                        <a:pt x="411" y="463"/>
                      </a:lnTo>
                      <a:lnTo>
                        <a:pt x="453" y="455"/>
                      </a:lnTo>
                      <a:lnTo>
                        <a:pt x="485" y="464"/>
                      </a:lnTo>
                      <a:lnTo>
                        <a:pt x="506" y="477"/>
                      </a:lnTo>
                      <a:lnTo>
                        <a:pt x="527" y="497"/>
                      </a:lnTo>
                      <a:lnTo>
                        <a:pt x="543" y="522"/>
                      </a:lnTo>
                      <a:lnTo>
                        <a:pt x="560" y="549"/>
                      </a:lnTo>
                      <a:lnTo>
                        <a:pt x="582" y="589"/>
                      </a:lnTo>
                      <a:lnTo>
                        <a:pt x="596" y="616"/>
                      </a:lnTo>
                      <a:lnTo>
                        <a:pt x="625" y="678"/>
                      </a:lnTo>
                      <a:lnTo>
                        <a:pt x="647" y="712"/>
                      </a:lnTo>
                      <a:lnTo>
                        <a:pt x="688" y="768"/>
                      </a:lnTo>
                      <a:lnTo>
                        <a:pt x="713" y="812"/>
                      </a:lnTo>
                      <a:lnTo>
                        <a:pt x="745" y="868"/>
                      </a:lnTo>
                      <a:lnTo>
                        <a:pt x="760" y="916"/>
                      </a:lnTo>
                      <a:lnTo>
                        <a:pt x="773" y="9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5" name="Freeform 5993"/>
                <p:cNvSpPr>
                  <a:spLocks/>
                </p:cNvSpPr>
                <p:nvPr/>
              </p:nvSpPr>
              <p:spPr bwMode="auto">
                <a:xfrm>
                  <a:off x="3614" y="1757"/>
                  <a:ext cx="5" cy="8"/>
                </a:xfrm>
                <a:custGeom>
                  <a:avLst/>
                  <a:gdLst>
                    <a:gd name="T0" fmla="*/ 0 w 25"/>
                    <a:gd name="T1" fmla="*/ 0 h 48"/>
                    <a:gd name="T2" fmla="*/ 17 w 25"/>
                    <a:gd name="T3" fmla="*/ 32 h 48"/>
                    <a:gd name="T4" fmla="*/ 25 w 25"/>
                    <a:gd name="T5" fmla="*/ 48 h 48"/>
                  </a:gdLst>
                  <a:ahLst/>
                  <a:cxnLst>
                    <a:cxn ang="0">
                      <a:pos x="T0" y="T1"/>
                    </a:cxn>
                    <a:cxn ang="0">
                      <a:pos x="T2" y="T3"/>
                    </a:cxn>
                    <a:cxn ang="0">
                      <a:pos x="T4" y="T5"/>
                    </a:cxn>
                  </a:cxnLst>
                  <a:rect l="0" t="0" r="r" b="b"/>
                  <a:pathLst>
                    <a:path w="25" h="48">
                      <a:moveTo>
                        <a:pt x="0" y="0"/>
                      </a:moveTo>
                      <a:lnTo>
                        <a:pt x="17" y="32"/>
                      </a:lnTo>
                      <a:lnTo>
                        <a:pt x="25" y="4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6" name="Freeform 5994"/>
                <p:cNvSpPr>
                  <a:spLocks/>
                </p:cNvSpPr>
                <p:nvPr/>
              </p:nvSpPr>
              <p:spPr bwMode="auto">
                <a:xfrm>
                  <a:off x="3515" y="1581"/>
                  <a:ext cx="37" cy="9"/>
                </a:xfrm>
                <a:custGeom>
                  <a:avLst/>
                  <a:gdLst>
                    <a:gd name="T0" fmla="*/ 220 w 220"/>
                    <a:gd name="T1" fmla="*/ 0 h 59"/>
                    <a:gd name="T2" fmla="*/ 186 w 220"/>
                    <a:gd name="T3" fmla="*/ 16 h 59"/>
                    <a:gd name="T4" fmla="*/ 156 w 220"/>
                    <a:gd name="T5" fmla="*/ 22 h 59"/>
                    <a:gd name="T6" fmla="*/ 0 w 220"/>
                    <a:gd name="T7" fmla="*/ 59 h 59"/>
                  </a:gdLst>
                  <a:ahLst/>
                  <a:cxnLst>
                    <a:cxn ang="0">
                      <a:pos x="T0" y="T1"/>
                    </a:cxn>
                    <a:cxn ang="0">
                      <a:pos x="T2" y="T3"/>
                    </a:cxn>
                    <a:cxn ang="0">
                      <a:pos x="T4" y="T5"/>
                    </a:cxn>
                    <a:cxn ang="0">
                      <a:pos x="T6" y="T7"/>
                    </a:cxn>
                  </a:cxnLst>
                  <a:rect l="0" t="0" r="r" b="b"/>
                  <a:pathLst>
                    <a:path w="220" h="59">
                      <a:moveTo>
                        <a:pt x="220" y="0"/>
                      </a:moveTo>
                      <a:lnTo>
                        <a:pt x="186" y="16"/>
                      </a:lnTo>
                      <a:lnTo>
                        <a:pt x="156" y="22"/>
                      </a:lnTo>
                      <a:lnTo>
                        <a:pt x="0"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7" name="Line 5995"/>
                <p:cNvSpPr>
                  <a:spLocks noChangeShapeType="1"/>
                </p:cNvSpPr>
                <p:nvPr/>
              </p:nvSpPr>
              <p:spPr bwMode="auto">
                <a:xfrm flipH="1">
                  <a:off x="3495" y="1590"/>
                  <a:ext cx="20"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8" name="Line 5996"/>
                <p:cNvSpPr>
                  <a:spLocks noChangeShapeType="1"/>
                </p:cNvSpPr>
                <p:nvPr/>
              </p:nvSpPr>
              <p:spPr bwMode="auto">
                <a:xfrm flipH="1">
                  <a:off x="3518" y="1579"/>
                  <a:ext cx="25"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9" name="Freeform 5997"/>
                <p:cNvSpPr>
                  <a:spLocks/>
                </p:cNvSpPr>
                <p:nvPr/>
              </p:nvSpPr>
              <p:spPr bwMode="auto">
                <a:xfrm>
                  <a:off x="3552" y="1518"/>
                  <a:ext cx="115" cy="63"/>
                </a:xfrm>
                <a:custGeom>
                  <a:avLst/>
                  <a:gdLst>
                    <a:gd name="T0" fmla="*/ 0 w 691"/>
                    <a:gd name="T1" fmla="*/ 376 h 376"/>
                    <a:gd name="T2" fmla="*/ 28 w 691"/>
                    <a:gd name="T3" fmla="*/ 371 h 376"/>
                    <a:gd name="T4" fmla="*/ 42 w 691"/>
                    <a:gd name="T5" fmla="*/ 367 h 376"/>
                    <a:gd name="T6" fmla="*/ 51 w 691"/>
                    <a:gd name="T7" fmla="*/ 363 h 376"/>
                    <a:gd name="T8" fmla="*/ 65 w 691"/>
                    <a:gd name="T9" fmla="*/ 357 h 376"/>
                    <a:gd name="T10" fmla="*/ 73 w 691"/>
                    <a:gd name="T11" fmla="*/ 354 h 376"/>
                    <a:gd name="T12" fmla="*/ 82 w 691"/>
                    <a:gd name="T13" fmla="*/ 352 h 376"/>
                    <a:gd name="T14" fmla="*/ 87 w 691"/>
                    <a:gd name="T15" fmla="*/ 349 h 376"/>
                    <a:gd name="T16" fmla="*/ 93 w 691"/>
                    <a:gd name="T17" fmla="*/ 347 h 376"/>
                    <a:gd name="T18" fmla="*/ 111 w 691"/>
                    <a:gd name="T19" fmla="*/ 340 h 376"/>
                    <a:gd name="T20" fmla="*/ 145 w 691"/>
                    <a:gd name="T21" fmla="*/ 323 h 376"/>
                    <a:gd name="T22" fmla="*/ 152 w 691"/>
                    <a:gd name="T23" fmla="*/ 319 h 376"/>
                    <a:gd name="T24" fmla="*/ 158 w 691"/>
                    <a:gd name="T25" fmla="*/ 318 h 376"/>
                    <a:gd name="T26" fmla="*/ 177 w 691"/>
                    <a:gd name="T27" fmla="*/ 306 h 376"/>
                    <a:gd name="T28" fmla="*/ 190 w 691"/>
                    <a:gd name="T29" fmla="*/ 297 h 376"/>
                    <a:gd name="T30" fmla="*/ 205 w 691"/>
                    <a:gd name="T31" fmla="*/ 286 h 376"/>
                    <a:gd name="T32" fmla="*/ 218 w 691"/>
                    <a:gd name="T33" fmla="*/ 278 h 376"/>
                    <a:gd name="T34" fmla="*/ 225 w 691"/>
                    <a:gd name="T35" fmla="*/ 274 h 376"/>
                    <a:gd name="T36" fmla="*/ 242 w 691"/>
                    <a:gd name="T37" fmla="*/ 265 h 376"/>
                    <a:gd name="T38" fmla="*/ 261 w 691"/>
                    <a:gd name="T39" fmla="*/ 255 h 376"/>
                    <a:gd name="T40" fmla="*/ 285 w 691"/>
                    <a:gd name="T41" fmla="*/ 243 h 376"/>
                    <a:gd name="T42" fmla="*/ 300 w 691"/>
                    <a:gd name="T43" fmla="*/ 231 h 376"/>
                    <a:gd name="T44" fmla="*/ 312 w 691"/>
                    <a:gd name="T45" fmla="*/ 222 h 376"/>
                    <a:gd name="T46" fmla="*/ 317 w 691"/>
                    <a:gd name="T47" fmla="*/ 220 h 376"/>
                    <a:gd name="T48" fmla="*/ 336 w 691"/>
                    <a:gd name="T49" fmla="*/ 213 h 376"/>
                    <a:gd name="T50" fmla="*/ 353 w 691"/>
                    <a:gd name="T51" fmla="*/ 212 h 376"/>
                    <a:gd name="T52" fmla="*/ 382 w 691"/>
                    <a:gd name="T53" fmla="*/ 207 h 376"/>
                    <a:gd name="T54" fmla="*/ 401 w 691"/>
                    <a:gd name="T55" fmla="*/ 199 h 376"/>
                    <a:gd name="T56" fmla="*/ 421 w 691"/>
                    <a:gd name="T57" fmla="*/ 194 h 376"/>
                    <a:gd name="T58" fmla="*/ 429 w 691"/>
                    <a:gd name="T59" fmla="*/ 192 h 376"/>
                    <a:gd name="T60" fmla="*/ 447 w 691"/>
                    <a:gd name="T61" fmla="*/ 187 h 376"/>
                    <a:gd name="T62" fmla="*/ 472 w 691"/>
                    <a:gd name="T63" fmla="*/ 180 h 376"/>
                    <a:gd name="T64" fmla="*/ 488 w 691"/>
                    <a:gd name="T65" fmla="*/ 175 h 376"/>
                    <a:gd name="T66" fmla="*/ 498 w 691"/>
                    <a:gd name="T67" fmla="*/ 174 h 376"/>
                    <a:gd name="T68" fmla="*/ 531 w 691"/>
                    <a:gd name="T69" fmla="*/ 162 h 376"/>
                    <a:gd name="T70" fmla="*/ 554 w 691"/>
                    <a:gd name="T71" fmla="*/ 157 h 376"/>
                    <a:gd name="T72" fmla="*/ 576 w 691"/>
                    <a:gd name="T73" fmla="*/ 148 h 376"/>
                    <a:gd name="T74" fmla="*/ 600 w 691"/>
                    <a:gd name="T75" fmla="*/ 134 h 376"/>
                    <a:gd name="T76" fmla="*/ 621 w 691"/>
                    <a:gd name="T77" fmla="*/ 117 h 376"/>
                    <a:gd name="T78" fmla="*/ 632 w 691"/>
                    <a:gd name="T79" fmla="*/ 107 h 376"/>
                    <a:gd name="T80" fmla="*/ 639 w 691"/>
                    <a:gd name="T81" fmla="*/ 96 h 376"/>
                    <a:gd name="T82" fmla="*/ 648 w 691"/>
                    <a:gd name="T83" fmla="*/ 83 h 376"/>
                    <a:gd name="T84" fmla="*/ 658 w 691"/>
                    <a:gd name="T85" fmla="*/ 67 h 376"/>
                    <a:gd name="T86" fmla="*/ 674 w 691"/>
                    <a:gd name="T87" fmla="*/ 38 h 376"/>
                    <a:gd name="T88" fmla="*/ 686 w 691"/>
                    <a:gd name="T89" fmla="*/ 10 h 376"/>
                    <a:gd name="T90" fmla="*/ 691 w 691"/>
                    <a:gd name="T91"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91" h="376">
                      <a:moveTo>
                        <a:pt x="0" y="376"/>
                      </a:moveTo>
                      <a:lnTo>
                        <a:pt x="28" y="371"/>
                      </a:lnTo>
                      <a:lnTo>
                        <a:pt x="42" y="367"/>
                      </a:lnTo>
                      <a:lnTo>
                        <a:pt x="51" y="363"/>
                      </a:lnTo>
                      <a:lnTo>
                        <a:pt x="65" y="357"/>
                      </a:lnTo>
                      <a:lnTo>
                        <a:pt x="73" y="354"/>
                      </a:lnTo>
                      <a:lnTo>
                        <a:pt x="82" y="352"/>
                      </a:lnTo>
                      <a:lnTo>
                        <a:pt x="87" y="349"/>
                      </a:lnTo>
                      <a:lnTo>
                        <a:pt x="93" y="347"/>
                      </a:lnTo>
                      <a:lnTo>
                        <a:pt x="111" y="340"/>
                      </a:lnTo>
                      <a:lnTo>
                        <a:pt x="145" y="323"/>
                      </a:lnTo>
                      <a:lnTo>
                        <a:pt x="152" y="319"/>
                      </a:lnTo>
                      <a:lnTo>
                        <a:pt x="158" y="318"/>
                      </a:lnTo>
                      <a:lnTo>
                        <a:pt x="177" y="306"/>
                      </a:lnTo>
                      <a:lnTo>
                        <a:pt x="190" y="297"/>
                      </a:lnTo>
                      <a:lnTo>
                        <a:pt x="205" y="286"/>
                      </a:lnTo>
                      <a:lnTo>
                        <a:pt x="218" y="278"/>
                      </a:lnTo>
                      <a:lnTo>
                        <a:pt x="225" y="274"/>
                      </a:lnTo>
                      <a:lnTo>
                        <a:pt x="242" y="265"/>
                      </a:lnTo>
                      <a:lnTo>
                        <a:pt x="261" y="255"/>
                      </a:lnTo>
                      <a:lnTo>
                        <a:pt x="285" y="243"/>
                      </a:lnTo>
                      <a:lnTo>
                        <a:pt x="300" y="231"/>
                      </a:lnTo>
                      <a:lnTo>
                        <a:pt x="312" y="222"/>
                      </a:lnTo>
                      <a:lnTo>
                        <a:pt x="317" y="220"/>
                      </a:lnTo>
                      <a:lnTo>
                        <a:pt x="336" y="213"/>
                      </a:lnTo>
                      <a:lnTo>
                        <a:pt x="353" y="212"/>
                      </a:lnTo>
                      <a:lnTo>
                        <a:pt x="382" y="207"/>
                      </a:lnTo>
                      <a:lnTo>
                        <a:pt x="401" y="199"/>
                      </a:lnTo>
                      <a:lnTo>
                        <a:pt x="421" y="194"/>
                      </a:lnTo>
                      <a:lnTo>
                        <a:pt x="429" y="192"/>
                      </a:lnTo>
                      <a:lnTo>
                        <a:pt x="447" y="187"/>
                      </a:lnTo>
                      <a:lnTo>
                        <a:pt x="472" y="180"/>
                      </a:lnTo>
                      <a:lnTo>
                        <a:pt x="488" y="175"/>
                      </a:lnTo>
                      <a:lnTo>
                        <a:pt x="498" y="174"/>
                      </a:lnTo>
                      <a:lnTo>
                        <a:pt x="531" y="162"/>
                      </a:lnTo>
                      <a:lnTo>
                        <a:pt x="554" y="157"/>
                      </a:lnTo>
                      <a:lnTo>
                        <a:pt x="576" y="148"/>
                      </a:lnTo>
                      <a:lnTo>
                        <a:pt x="600" y="134"/>
                      </a:lnTo>
                      <a:lnTo>
                        <a:pt x="621" y="117"/>
                      </a:lnTo>
                      <a:lnTo>
                        <a:pt x="632" y="107"/>
                      </a:lnTo>
                      <a:lnTo>
                        <a:pt x="639" y="96"/>
                      </a:lnTo>
                      <a:lnTo>
                        <a:pt x="648" y="83"/>
                      </a:lnTo>
                      <a:lnTo>
                        <a:pt x="658" y="67"/>
                      </a:lnTo>
                      <a:lnTo>
                        <a:pt x="674" y="38"/>
                      </a:lnTo>
                      <a:lnTo>
                        <a:pt x="686" y="10"/>
                      </a:lnTo>
                      <a:lnTo>
                        <a:pt x="69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70" name="Freeform 5998"/>
                <p:cNvSpPr>
                  <a:spLocks/>
                </p:cNvSpPr>
                <p:nvPr/>
              </p:nvSpPr>
              <p:spPr bwMode="auto">
                <a:xfrm>
                  <a:off x="3543" y="1503"/>
                  <a:ext cx="120" cy="76"/>
                </a:xfrm>
                <a:custGeom>
                  <a:avLst/>
                  <a:gdLst>
                    <a:gd name="T0" fmla="*/ 0 w 716"/>
                    <a:gd name="T1" fmla="*/ 454 h 454"/>
                    <a:gd name="T2" fmla="*/ 63 w 716"/>
                    <a:gd name="T3" fmla="*/ 423 h 454"/>
                    <a:gd name="T4" fmla="*/ 75 w 716"/>
                    <a:gd name="T5" fmla="*/ 416 h 454"/>
                    <a:gd name="T6" fmla="*/ 85 w 716"/>
                    <a:gd name="T7" fmla="*/ 413 h 454"/>
                    <a:gd name="T8" fmla="*/ 98 w 716"/>
                    <a:gd name="T9" fmla="*/ 407 h 454"/>
                    <a:gd name="T10" fmla="*/ 109 w 716"/>
                    <a:gd name="T11" fmla="*/ 402 h 454"/>
                    <a:gd name="T12" fmla="*/ 115 w 716"/>
                    <a:gd name="T13" fmla="*/ 400 h 454"/>
                    <a:gd name="T14" fmla="*/ 121 w 716"/>
                    <a:gd name="T15" fmla="*/ 397 h 454"/>
                    <a:gd name="T16" fmla="*/ 130 w 716"/>
                    <a:gd name="T17" fmla="*/ 395 h 454"/>
                    <a:gd name="T18" fmla="*/ 142 w 716"/>
                    <a:gd name="T19" fmla="*/ 390 h 454"/>
                    <a:gd name="T20" fmla="*/ 151 w 716"/>
                    <a:gd name="T21" fmla="*/ 385 h 454"/>
                    <a:gd name="T22" fmla="*/ 175 w 716"/>
                    <a:gd name="T23" fmla="*/ 374 h 454"/>
                    <a:gd name="T24" fmla="*/ 185 w 716"/>
                    <a:gd name="T25" fmla="*/ 368 h 454"/>
                    <a:gd name="T26" fmla="*/ 189 w 716"/>
                    <a:gd name="T27" fmla="*/ 367 h 454"/>
                    <a:gd name="T28" fmla="*/ 204 w 716"/>
                    <a:gd name="T29" fmla="*/ 359 h 454"/>
                    <a:gd name="T30" fmla="*/ 216 w 716"/>
                    <a:gd name="T31" fmla="*/ 351 h 454"/>
                    <a:gd name="T32" fmla="*/ 232 w 716"/>
                    <a:gd name="T33" fmla="*/ 338 h 454"/>
                    <a:gd name="T34" fmla="*/ 244 w 716"/>
                    <a:gd name="T35" fmla="*/ 332 h 454"/>
                    <a:gd name="T36" fmla="*/ 250 w 716"/>
                    <a:gd name="T37" fmla="*/ 327 h 454"/>
                    <a:gd name="T38" fmla="*/ 271 w 716"/>
                    <a:gd name="T39" fmla="*/ 316 h 454"/>
                    <a:gd name="T40" fmla="*/ 292 w 716"/>
                    <a:gd name="T41" fmla="*/ 305 h 454"/>
                    <a:gd name="T42" fmla="*/ 313 w 716"/>
                    <a:gd name="T43" fmla="*/ 295 h 454"/>
                    <a:gd name="T44" fmla="*/ 324 w 716"/>
                    <a:gd name="T45" fmla="*/ 286 h 454"/>
                    <a:gd name="T46" fmla="*/ 338 w 716"/>
                    <a:gd name="T47" fmla="*/ 274 h 454"/>
                    <a:gd name="T48" fmla="*/ 352 w 716"/>
                    <a:gd name="T49" fmla="*/ 268 h 454"/>
                    <a:gd name="T50" fmla="*/ 378 w 716"/>
                    <a:gd name="T51" fmla="*/ 261 h 454"/>
                    <a:gd name="T52" fmla="*/ 397 w 716"/>
                    <a:gd name="T53" fmla="*/ 259 h 454"/>
                    <a:gd name="T54" fmla="*/ 421 w 716"/>
                    <a:gd name="T55" fmla="*/ 254 h 454"/>
                    <a:gd name="T56" fmla="*/ 439 w 716"/>
                    <a:gd name="T57" fmla="*/ 248 h 454"/>
                    <a:gd name="T58" fmla="*/ 460 w 716"/>
                    <a:gd name="T59" fmla="*/ 241 h 454"/>
                    <a:gd name="T60" fmla="*/ 470 w 716"/>
                    <a:gd name="T61" fmla="*/ 239 h 454"/>
                    <a:gd name="T62" fmla="*/ 487 w 716"/>
                    <a:gd name="T63" fmla="*/ 235 h 454"/>
                    <a:gd name="T64" fmla="*/ 509 w 716"/>
                    <a:gd name="T65" fmla="*/ 229 h 454"/>
                    <a:gd name="T66" fmla="*/ 529 w 716"/>
                    <a:gd name="T67" fmla="*/ 221 h 454"/>
                    <a:gd name="T68" fmla="*/ 540 w 716"/>
                    <a:gd name="T69" fmla="*/ 220 h 454"/>
                    <a:gd name="T70" fmla="*/ 570 w 716"/>
                    <a:gd name="T71" fmla="*/ 211 h 454"/>
                    <a:gd name="T72" fmla="*/ 591 w 716"/>
                    <a:gd name="T73" fmla="*/ 205 h 454"/>
                    <a:gd name="T74" fmla="*/ 607 w 716"/>
                    <a:gd name="T75" fmla="*/ 198 h 454"/>
                    <a:gd name="T76" fmla="*/ 625 w 716"/>
                    <a:gd name="T77" fmla="*/ 188 h 454"/>
                    <a:gd name="T78" fmla="*/ 641 w 716"/>
                    <a:gd name="T79" fmla="*/ 174 h 454"/>
                    <a:gd name="T80" fmla="*/ 649 w 716"/>
                    <a:gd name="T81" fmla="*/ 168 h 454"/>
                    <a:gd name="T82" fmla="*/ 654 w 716"/>
                    <a:gd name="T83" fmla="*/ 159 h 454"/>
                    <a:gd name="T84" fmla="*/ 662 w 716"/>
                    <a:gd name="T85" fmla="*/ 149 h 454"/>
                    <a:gd name="T86" fmla="*/ 671 w 716"/>
                    <a:gd name="T87" fmla="*/ 135 h 454"/>
                    <a:gd name="T88" fmla="*/ 686 w 716"/>
                    <a:gd name="T89" fmla="*/ 108 h 454"/>
                    <a:gd name="T90" fmla="*/ 698 w 716"/>
                    <a:gd name="T91" fmla="*/ 79 h 454"/>
                    <a:gd name="T92" fmla="*/ 708 w 716"/>
                    <a:gd name="T93" fmla="*/ 60 h 454"/>
                    <a:gd name="T94" fmla="*/ 714 w 716"/>
                    <a:gd name="T95" fmla="*/ 40 h 454"/>
                    <a:gd name="T96" fmla="*/ 716 w 716"/>
                    <a:gd name="T97" fmla="*/ 20 h 454"/>
                    <a:gd name="T98" fmla="*/ 716 w 716"/>
                    <a:gd name="T99"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6" h="454">
                      <a:moveTo>
                        <a:pt x="0" y="454"/>
                      </a:moveTo>
                      <a:lnTo>
                        <a:pt x="63" y="423"/>
                      </a:lnTo>
                      <a:lnTo>
                        <a:pt x="75" y="416"/>
                      </a:lnTo>
                      <a:lnTo>
                        <a:pt x="85" y="413"/>
                      </a:lnTo>
                      <a:lnTo>
                        <a:pt x="98" y="407"/>
                      </a:lnTo>
                      <a:lnTo>
                        <a:pt x="109" y="402"/>
                      </a:lnTo>
                      <a:lnTo>
                        <a:pt x="115" y="400"/>
                      </a:lnTo>
                      <a:lnTo>
                        <a:pt x="121" y="397"/>
                      </a:lnTo>
                      <a:lnTo>
                        <a:pt x="130" y="395"/>
                      </a:lnTo>
                      <a:lnTo>
                        <a:pt x="142" y="390"/>
                      </a:lnTo>
                      <a:lnTo>
                        <a:pt x="151" y="385"/>
                      </a:lnTo>
                      <a:lnTo>
                        <a:pt x="175" y="374"/>
                      </a:lnTo>
                      <a:lnTo>
                        <a:pt x="185" y="368"/>
                      </a:lnTo>
                      <a:lnTo>
                        <a:pt x="189" y="367"/>
                      </a:lnTo>
                      <a:lnTo>
                        <a:pt x="204" y="359"/>
                      </a:lnTo>
                      <a:lnTo>
                        <a:pt x="216" y="351"/>
                      </a:lnTo>
                      <a:lnTo>
                        <a:pt x="232" y="338"/>
                      </a:lnTo>
                      <a:lnTo>
                        <a:pt x="244" y="332"/>
                      </a:lnTo>
                      <a:lnTo>
                        <a:pt x="250" y="327"/>
                      </a:lnTo>
                      <a:lnTo>
                        <a:pt x="271" y="316"/>
                      </a:lnTo>
                      <a:lnTo>
                        <a:pt x="292" y="305"/>
                      </a:lnTo>
                      <a:lnTo>
                        <a:pt x="313" y="295"/>
                      </a:lnTo>
                      <a:lnTo>
                        <a:pt x="324" y="286"/>
                      </a:lnTo>
                      <a:lnTo>
                        <a:pt x="338" y="274"/>
                      </a:lnTo>
                      <a:lnTo>
                        <a:pt x="352" y="268"/>
                      </a:lnTo>
                      <a:lnTo>
                        <a:pt x="378" y="261"/>
                      </a:lnTo>
                      <a:lnTo>
                        <a:pt x="397" y="259"/>
                      </a:lnTo>
                      <a:lnTo>
                        <a:pt x="421" y="254"/>
                      </a:lnTo>
                      <a:lnTo>
                        <a:pt x="439" y="248"/>
                      </a:lnTo>
                      <a:lnTo>
                        <a:pt x="460" y="241"/>
                      </a:lnTo>
                      <a:lnTo>
                        <a:pt x="470" y="239"/>
                      </a:lnTo>
                      <a:lnTo>
                        <a:pt x="487" y="235"/>
                      </a:lnTo>
                      <a:lnTo>
                        <a:pt x="509" y="229"/>
                      </a:lnTo>
                      <a:lnTo>
                        <a:pt x="529" y="221"/>
                      </a:lnTo>
                      <a:lnTo>
                        <a:pt x="540" y="220"/>
                      </a:lnTo>
                      <a:lnTo>
                        <a:pt x="570" y="211"/>
                      </a:lnTo>
                      <a:lnTo>
                        <a:pt x="591" y="205"/>
                      </a:lnTo>
                      <a:lnTo>
                        <a:pt x="607" y="198"/>
                      </a:lnTo>
                      <a:lnTo>
                        <a:pt x="625" y="188"/>
                      </a:lnTo>
                      <a:lnTo>
                        <a:pt x="641" y="174"/>
                      </a:lnTo>
                      <a:lnTo>
                        <a:pt x="649" y="168"/>
                      </a:lnTo>
                      <a:lnTo>
                        <a:pt x="654" y="159"/>
                      </a:lnTo>
                      <a:lnTo>
                        <a:pt x="662" y="149"/>
                      </a:lnTo>
                      <a:lnTo>
                        <a:pt x="671" y="135"/>
                      </a:lnTo>
                      <a:lnTo>
                        <a:pt x="686" y="108"/>
                      </a:lnTo>
                      <a:lnTo>
                        <a:pt x="698" y="79"/>
                      </a:lnTo>
                      <a:lnTo>
                        <a:pt x="708" y="60"/>
                      </a:lnTo>
                      <a:lnTo>
                        <a:pt x="714" y="40"/>
                      </a:lnTo>
                      <a:lnTo>
                        <a:pt x="716" y="20"/>
                      </a:lnTo>
                      <a:lnTo>
                        <a:pt x="7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71" name="Line 5999"/>
                <p:cNvSpPr>
                  <a:spLocks noChangeShapeType="1"/>
                </p:cNvSpPr>
                <p:nvPr/>
              </p:nvSpPr>
              <p:spPr bwMode="auto">
                <a:xfrm flipH="1">
                  <a:off x="3260" y="1593"/>
                  <a:ext cx="190" cy="2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72" name="Freeform 6000"/>
                <p:cNvSpPr>
                  <a:spLocks/>
                </p:cNvSpPr>
                <p:nvPr/>
              </p:nvSpPr>
              <p:spPr bwMode="auto">
                <a:xfrm>
                  <a:off x="2987" y="1784"/>
                  <a:ext cx="1" cy="7"/>
                </a:xfrm>
                <a:custGeom>
                  <a:avLst/>
                  <a:gdLst>
                    <a:gd name="T0" fmla="*/ 6 w 6"/>
                    <a:gd name="T1" fmla="*/ 0 h 42"/>
                    <a:gd name="T2" fmla="*/ 0 w 6"/>
                    <a:gd name="T3" fmla="*/ 0 h 42"/>
                    <a:gd name="T4" fmla="*/ 0 w 6"/>
                    <a:gd name="T5" fmla="*/ 42 h 42"/>
                    <a:gd name="T6" fmla="*/ 6 w 6"/>
                    <a:gd name="T7" fmla="*/ 42 h 42"/>
                    <a:gd name="T8" fmla="*/ 6 w 6"/>
                    <a:gd name="T9" fmla="*/ 9 h 42"/>
                    <a:gd name="T10" fmla="*/ 6 w 6"/>
                    <a:gd name="T11" fmla="*/ 9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42"/>
                      </a:lnTo>
                      <a:lnTo>
                        <a:pt x="6" y="42"/>
                      </a:lnTo>
                      <a:lnTo>
                        <a:pt x="6" y="9"/>
                      </a:lnTo>
                      <a:lnTo>
                        <a:pt x="6"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3" name="Freeform 6001"/>
                <p:cNvSpPr>
                  <a:spLocks/>
                </p:cNvSpPr>
                <p:nvPr/>
              </p:nvSpPr>
              <p:spPr bwMode="auto">
                <a:xfrm>
                  <a:off x="2988" y="1784"/>
                  <a:ext cx="4" cy="7"/>
                </a:xfrm>
                <a:custGeom>
                  <a:avLst/>
                  <a:gdLst>
                    <a:gd name="T0" fmla="*/ 0 w 23"/>
                    <a:gd name="T1" fmla="*/ 0 h 42"/>
                    <a:gd name="T2" fmla="*/ 0 w 23"/>
                    <a:gd name="T3" fmla="*/ 9 h 42"/>
                    <a:gd name="T4" fmla="*/ 22 w 23"/>
                    <a:gd name="T5" fmla="*/ 42 h 42"/>
                    <a:gd name="T6" fmla="*/ 23 w 23"/>
                    <a:gd name="T7" fmla="*/ 34 h 42"/>
                    <a:gd name="T8" fmla="*/ 0 w 23"/>
                    <a:gd name="T9" fmla="*/ 0 h 42"/>
                  </a:gdLst>
                  <a:ahLst/>
                  <a:cxnLst>
                    <a:cxn ang="0">
                      <a:pos x="T0" y="T1"/>
                    </a:cxn>
                    <a:cxn ang="0">
                      <a:pos x="T2" y="T3"/>
                    </a:cxn>
                    <a:cxn ang="0">
                      <a:pos x="T4" y="T5"/>
                    </a:cxn>
                    <a:cxn ang="0">
                      <a:pos x="T6" y="T7"/>
                    </a:cxn>
                    <a:cxn ang="0">
                      <a:pos x="T8" y="T9"/>
                    </a:cxn>
                  </a:cxnLst>
                  <a:rect l="0" t="0" r="r" b="b"/>
                  <a:pathLst>
                    <a:path w="23" h="42">
                      <a:moveTo>
                        <a:pt x="0" y="0"/>
                      </a:moveTo>
                      <a:lnTo>
                        <a:pt x="0" y="9"/>
                      </a:lnTo>
                      <a:lnTo>
                        <a:pt x="22" y="42"/>
                      </a:lnTo>
                      <a:lnTo>
                        <a:pt x="23"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4" name="Freeform 6002"/>
                <p:cNvSpPr>
                  <a:spLocks/>
                </p:cNvSpPr>
                <p:nvPr/>
              </p:nvSpPr>
              <p:spPr bwMode="auto">
                <a:xfrm>
                  <a:off x="2992" y="1784"/>
                  <a:ext cx="1" cy="7"/>
                </a:xfrm>
                <a:custGeom>
                  <a:avLst/>
                  <a:gdLst>
                    <a:gd name="T0" fmla="*/ 7 w 7"/>
                    <a:gd name="T1" fmla="*/ 0 h 42"/>
                    <a:gd name="T2" fmla="*/ 1 w 7"/>
                    <a:gd name="T3" fmla="*/ 0 h 42"/>
                    <a:gd name="T4" fmla="*/ 1 w 7"/>
                    <a:gd name="T5" fmla="*/ 34 h 42"/>
                    <a:gd name="T6" fmla="*/ 1 w 7"/>
                    <a:gd name="T7" fmla="*/ 34 h 42"/>
                    <a:gd name="T8" fmla="*/ 0 w 7"/>
                    <a:gd name="T9" fmla="*/ 42 h 42"/>
                    <a:gd name="T10" fmla="*/ 7 w 7"/>
                    <a:gd name="T11" fmla="*/ 42 h 42"/>
                    <a:gd name="T12" fmla="*/ 7 w 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7" y="0"/>
                      </a:moveTo>
                      <a:lnTo>
                        <a:pt x="1" y="0"/>
                      </a:lnTo>
                      <a:lnTo>
                        <a:pt x="1" y="34"/>
                      </a:lnTo>
                      <a:lnTo>
                        <a:pt x="1" y="34"/>
                      </a:lnTo>
                      <a:lnTo>
                        <a:pt x="0" y="42"/>
                      </a:lnTo>
                      <a:lnTo>
                        <a:pt x="7" y="4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5" name="Freeform 6003"/>
                <p:cNvSpPr>
                  <a:spLocks/>
                </p:cNvSpPr>
                <p:nvPr/>
              </p:nvSpPr>
              <p:spPr bwMode="auto">
                <a:xfrm>
                  <a:off x="2994" y="1784"/>
                  <a:ext cx="1" cy="7"/>
                </a:xfrm>
                <a:custGeom>
                  <a:avLst/>
                  <a:gdLst>
                    <a:gd name="T0" fmla="*/ 7 w 7"/>
                    <a:gd name="T1" fmla="*/ 42 h 42"/>
                    <a:gd name="T2" fmla="*/ 1 w 7"/>
                    <a:gd name="T3" fmla="*/ 42 h 42"/>
                    <a:gd name="T4" fmla="*/ 0 w 7"/>
                    <a:gd name="T5" fmla="*/ 0 h 42"/>
                    <a:gd name="T6" fmla="*/ 7 w 7"/>
                    <a:gd name="T7" fmla="*/ 0 h 42"/>
                    <a:gd name="T8" fmla="*/ 7 w 7"/>
                    <a:gd name="T9" fmla="*/ 42 h 42"/>
                  </a:gdLst>
                  <a:ahLst/>
                  <a:cxnLst>
                    <a:cxn ang="0">
                      <a:pos x="T0" y="T1"/>
                    </a:cxn>
                    <a:cxn ang="0">
                      <a:pos x="T2" y="T3"/>
                    </a:cxn>
                    <a:cxn ang="0">
                      <a:pos x="T4" y="T5"/>
                    </a:cxn>
                    <a:cxn ang="0">
                      <a:pos x="T6" y="T7"/>
                    </a:cxn>
                    <a:cxn ang="0">
                      <a:pos x="T8" y="T9"/>
                    </a:cxn>
                  </a:cxnLst>
                  <a:rect l="0" t="0" r="r" b="b"/>
                  <a:pathLst>
                    <a:path w="7" h="42">
                      <a:moveTo>
                        <a:pt x="7" y="42"/>
                      </a:moveTo>
                      <a:lnTo>
                        <a:pt x="1" y="42"/>
                      </a:lnTo>
                      <a:lnTo>
                        <a:pt x="0" y="0"/>
                      </a:lnTo>
                      <a:lnTo>
                        <a:pt x="7" y="0"/>
                      </a:lnTo>
                      <a:lnTo>
                        <a:pt x="7"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6" name="Freeform 6004"/>
                <p:cNvSpPr>
                  <a:spLocks/>
                </p:cNvSpPr>
                <p:nvPr/>
              </p:nvSpPr>
              <p:spPr bwMode="auto">
                <a:xfrm>
                  <a:off x="3000" y="1789"/>
                  <a:ext cx="3" cy="2"/>
                </a:xfrm>
                <a:custGeom>
                  <a:avLst/>
                  <a:gdLst>
                    <a:gd name="T0" fmla="*/ 13 w 18"/>
                    <a:gd name="T1" fmla="*/ 0 h 12"/>
                    <a:gd name="T2" fmla="*/ 12 w 18"/>
                    <a:gd name="T3" fmla="*/ 5 h 12"/>
                    <a:gd name="T4" fmla="*/ 9 w 18"/>
                    <a:gd name="T5" fmla="*/ 9 h 12"/>
                    <a:gd name="T6" fmla="*/ 7 w 18"/>
                    <a:gd name="T7" fmla="*/ 10 h 12"/>
                    <a:gd name="T8" fmla="*/ 0 w 18"/>
                    <a:gd name="T9" fmla="*/ 11 h 12"/>
                    <a:gd name="T10" fmla="*/ 13 w 18"/>
                    <a:gd name="T11" fmla="*/ 12 h 12"/>
                    <a:gd name="T12" fmla="*/ 16 w 18"/>
                    <a:gd name="T13" fmla="*/ 8 h 12"/>
                    <a:gd name="T14" fmla="*/ 18 w 18"/>
                    <a:gd name="T15" fmla="*/ 1 h 12"/>
                    <a:gd name="T16" fmla="*/ 13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3" y="0"/>
                      </a:moveTo>
                      <a:lnTo>
                        <a:pt x="12" y="5"/>
                      </a:lnTo>
                      <a:lnTo>
                        <a:pt x="9" y="9"/>
                      </a:lnTo>
                      <a:lnTo>
                        <a:pt x="7" y="10"/>
                      </a:lnTo>
                      <a:lnTo>
                        <a:pt x="0" y="11"/>
                      </a:lnTo>
                      <a:lnTo>
                        <a:pt x="13" y="12"/>
                      </a:lnTo>
                      <a:lnTo>
                        <a:pt x="16" y="8"/>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7" name="Freeform 6005"/>
                <p:cNvSpPr>
                  <a:spLocks/>
                </p:cNvSpPr>
                <p:nvPr/>
              </p:nvSpPr>
              <p:spPr bwMode="auto">
                <a:xfrm>
                  <a:off x="3000" y="1785"/>
                  <a:ext cx="3" cy="1"/>
                </a:xfrm>
                <a:custGeom>
                  <a:avLst/>
                  <a:gdLst>
                    <a:gd name="T0" fmla="*/ 11 w 17"/>
                    <a:gd name="T1" fmla="*/ 0 h 10"/>
                    <a:gd name="T2" fmla="*/ 0 w 17"/>
                    <a:gd name="T3" fmla="*/ 2 h 10"/>
                    <a:gd name="T4" fmla="*/ 2 w 17"/>
                    <a:gd name="T5" fmla="*/ 2 h 10"/>
                    <a:gd name="T6" fmla="*/ 7 w 17"/>
                    <a:gd name="T7" fmla="*/ 4 h 10"/>
                    <a:gd name="T8" fmla="*/ 9 w 17"/>
                    <a:gd name="T9" fmla="*/ 5 h 10"/>
                    <a:gd name="T10" fmla="*/ 11 w 17"/>
                    <a:gd name="T11" fmla="*/ 10 h 10"/>
                    <a:gd name="T12" fmla="*/ 17 w 17"/>
                    <a:gd name="T13" fmla="*/ 9 h 10"/>
                    <a:gd name="T14" fmla="*/ 16 w 17"/>
                    <a:gd name="T15" fmla="*/ 9 h 10"/>
                    <a:gd name="T16" fmla="*/ 14 w 17"/>
                    <a:gd name="T17" fmla="*/ 4 h 10"/>
                    <a:gd name="T18" fmla="*/ 11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1" y="0"/>
                      </a:moveTo>
                      <a:lnTo>
                        <a:pt x="0" y="2"/>
                      </a:lnTo>
                      <a:lnTo>
                        <a:pt x="2" y="2"/>
                      </a:lnTo>
                      <a:lnTo>
                        <a:pt x="7" y="4"/>
                      </a:lnTo>
                      <a:lnTo>
                        <a:pt x="9" y="5"/>
                      </a:lnTo>
                      <a:lnTo>
                        <a:pt x="11" y="10"/>
                      </a:lnTo>
                      <a:lnTo>
                        <a:pt x="17" y="9"/>
                      </a:lnTo>
                      <a:lnTo>
                        <a:pt x="16" y="9"/>
                      </a:lnTo>
                      <a:lnTo>
                        <a:pt x="14"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8" name="Freeform 6006"/>
                <p:cNvSpPr>
                  <a:spLocks/>
                </p:cNvSpPr>
                <p:nvPr/>
              </p:nvSpPr>
              <p:spPr bwMode="auto">
                <a:xfrm>
                  <a:off x="2997" y="1784"/>
                  <a:ext cx="5" cy="8"/>
                </a:xfrm>
                <a:custGeom>
                  <a:avLst/>
                  <a:gdLst>
                    <a:gd name="T0" fmla="*/ 20 w 32"/>
                    <a:gd name="T1" fmla="*/ 0 h 45"/>
                    <a:gd name="T2" fmla="*/ 15 w 32"/>
                    <a:gd name="T3" fmla="*/ 2 h 45"/>
                    <a:gd name="T4" fmla="*/ 10 w 32"/>
                    <a:gd name="T5" fmla="*/ 4 h 45"/>
                    <a:gd name="T6" fmla="*/ 5 w 32"/>
                    <a:gd name="T7" fmla="*/ 7 h 45"/>
                    <a:gd name="T8" fmla="*/ 5 w 32"/>
                    <a:gd name="T9" fmla="*/ 7 h 45"/>
                    <a:gd name="T10" fmla="*/ 2 w 32"/>
                    <a:gd name="T11" fmla="*/ 11 h 45"/>
                    <a:gd name="T12" fmla="*/ 0 w 32"/>
                    <a:gd name="T13" fmla="*/ 16 h 45"/>
                    <a:gd name="T14" fmla="*/ 0 w 32"/>
                    <a:gd name="T15" fmla="*/ 23 h 45"/>
                    <a:gd name="T16" fmla="*/ 0 w 32"/>
                    <a:gd name="T17" fmla="*/ 28 h 45"/>
                    <a:gd name="T18" fmla="*/ 2 w 32"/>
                    <a:gd name="T19" fmla="*/ 34 h 45"/>
                    <a:gd name="T20" fmla="*/ 4 w 32"/>
                    <a:gd name="T21" fmla="*/ 39 h 45"/>
                    <a:gd name="T22" fmla="*/ 5 w 32"/>
                    <a:gd name="T23" fmla="*/ 39 h 45"/>
                    <a:gd name="T24" fmla="*/ 9 w 32"/>
                    <a:gd name="T25" fmla="*/ 42 h 45"/>
                    <a:gd name="T26" fmla="*/ 14 w 32"/>
                    <a:gd name="T27" fmla="*/ 44 h 45"/>
                    <a:gd name="T28" fmla="*/ 20 w 32"/>
                    <a:gd name="T29" fmla="*/ 45 h 45"/>
                    <a:gd name="T30" fmla="*/ 20 w 32"/>
                    <a:gd name="T31" fmla="*/ 45 h 45"/>
                    <a:gd name="T32" fmla="*/ 27 w 32"/>
                    <a:gd name="T33" fmla="*/ 44 h 45"/>
                    <a:gd name="T34" fmla="*/ 31 w 32"/>
                    <a:gd name="T35" fmla="*/ 41 h 45"/>
                    <a:gd name="T36" fmla="*/ 32 w 32"/>
                    <a:gd name="T37" fmla="*/ 41 h 45"/>
                    <a:gd name="T38" fmla="*/ 19 w 32"/>
                    <a:gd name="T39" fmla="*/ 40 h 45"/>
                    <a:gd name="T40" fmla="*/ 14 w 32"/>
                    <a:gd name="T41" fmla="*/ 39 h 45"/>
                    <a:gd name="T42" fmla="*/ 10 w 32"/>
                    <a:gd name="T43" fmla="*/ 36 h 45"/>
                    <a:gd name="T44" fmla="*/ 9 w 32"/>
                    <a:gd name="T45" fmla="*/ 34 h 45"/>
                    <a:gd name="T46" fmla="*/ 6 w 32"/>
                    <a:gd name="T47" fmla="*/ 29 h 45"/>
                    <a:gd name="T48" fmla="*/ 5 w 32"/>
                    <a:gd name="T49" fmla="*/ 23 h 45"/>
                    <a:gd name="T50" fmla="*/ 5 w 32"/>
                    <a:gd name="T51" fmla="*/ 21 h 45"/>
                    <a:gd name="T52" fmla="*/ 6 w 32"/>
                    <a:gd name="T53" fmla="*/ 14 h 45"/>
                    <a:gd name="T54" fmla="*/ 10 w 32"/>
                    <a:gd name="T55" fmla="*/ 10 h 45"/>
                    <a:gd name="T56" fmla="*/ 10 w 32"/>
                    <a:gd name="T57" fmla="*/ 10 h 45"/>
                    <a:gd name="T58" fmla="*/ 14 w 32"/>
                    <a:gd name="T59" fmla="*/ 7 h 45"/>
                    <a:gd name="T60" fmla="*/ 20 w 32"/>
                    <a:gd name="T61" fmla="*/ 6 h 45"/>
                    <a:gd name="T62" fmla="*/ 31 w 32"/>
                    <a:gd name="T63" fmla="*/ 4 h 45"/>
                    <a:gd name="T64" fmla="*/ 26 w 32"/>
                    <a:gd name="T65" fmla="*/ 2 h 45"/>
                    <a:gd name="T66" fmla="*/ 20 w 32"/>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5">
                      <a:moveTo>
                        <a:pt x="20" y="0"/>
                      </a:moveTo>
                      <a:lnTo>
                        <a:pt x="15" y="2"/>
                      </a:lnTo>
                      <a:lnTo>
                        <a:pt x="10" y="4"/>
                      </a:lnTo>
                      <a:lnTo>
                        <a:pt x="5" y="7"/>
                      </a:lnTo>
                      <a:lnTo>
                        <a:pt x="5" y="7"/>
                      </a:lnTo>
                      <a:lnTo>
                        <a:pt x="2" y="11"/>
                      </a:lnTo>
                      <a:lnTo>
                        <a:pt x="0" y="16"/>
                      </a:lnTo>
                      <a:lnTo>
                        <a:pt x="0" y="23"/>
                      </a:lnTo>
                      <a:lnTo>
                        <a:pt x="0" y="28"/>
                      </a:lnTo>
                      <a:lnTo>
                        <a:pt x="2" y="34"/>
                      </a:lnTo>
                      <a:lnTo>
                        <a:pt x="4" y="39"/>
                      </a:lnTo>
                      <a:lnTo>
                        <a:pt x="5" y="39"/>
                      </a:lnTo>
                      <a:lnTo>
                        <a:pt x="9" y="42"/>
                      </a:lnTo>
                      <a:lnTo>
                        <a:pt x="14" y="44"/>
                      </a:lnTo>
                      <a:lnTo>
                        <a:pt x="20" y="45"/>
                      </a:lnTo>
                      <a:lnTo>
                        <a:pt x="20" y="45"/>
                      </a:lnTo>
                      <a:lnTo>
                        <a:pt x="27" y="44"/>
                      </a:lnTo>
                      <a:lnTo>
                        <a:pt x="31" y="41"/>
                      </a:lnTo>
                      <a:lnTo>
                        <a:pt x="32" y="41"/>
                      </a:lnTo>
                      <a:lnTo>
                        <a:pt x="19" y="40"/>
                      </a:lnTo>
                      <a:lnTo>
                        <a:pt x="14" y="39"/>
                      </a:lnTo>
                      <a:lnTo>
                        <a:pt x="10" y="36"/>
                      </a:lnTo>
                      <a:lnTo>
                        <a:pt x="9" y="34"/>
                      </a:lnTo>
                      <a:lnTo>
                        <a:pt x="6" y="29"/>
                      </a:lnTo>
                      <a:lnTo>
                        <a:pt x="5" y="23"/>
                      </a:lnTo>
                      <a:lnTo>
                        <a:pt x="5" y="21"/>
                      </a:lnTo>
                      <a:lnTo>
                        <a:pt x="6" y="14"/>
                      </a:lnTo>
                      <a:lnTo>
                        <a:pt x="10" y="10"/>
                      </a:lnTo>
                      <a:lnTo>
                        <a:pt x="10" y="10"/>
                      </a:lnTo>
                      <a:lnTo>
                        <a:pt x="14" y="7"/>
                      </a:lnTo>
                      <a:lnTo>
                        <a:pt x="20" y="6"/>
                      </a:lnTo>
                      <a:lnTo>
                        <a:pt x="31" y="4"/>
                      </a:lnTo>
                      <a:lnTo>
                        <a:pt x="26" y="2"/>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9" name="Freeform 6007"/>
                <p:cNvSpPr>
                  <a:spLocks/>
                </p:cNvSpPr>
                <p:nvPr/>
              </p:nvSpPr>
              <p:spPr bwMode="auto">
                <a:xfrm>
                  <a:off x="3003" y="1784"/>
                  <a:ext cx="5" cy="7"/>
                </a:xfrm>
                <a:custGeom>
                  <a:avLst/>
                  <a:gdLst>
                    <a:gd name="T0" fmla="*/ 22 w 28"/>
                    <a:gd name="T1" fmla="*/ 0 h 42"/>
                    <a:gd name="T2" fmla="*/ 17 w 28"/>
                    <a:gd name="T3" fmla="*/ 0 h 42"/>
                    <a:gd name="T4" fmla="*/ 0 w 28"/>
                    <a:gd name="T5" fmla="*/ 42 h 42"/>
                    <a:gd name="T6" fmla="*/ 6 w 28"/>
                    <a:gd name="T7" fmla="*/ 42 h 42"/>
                    <a:gd name="T8" fmla="*/ 10 w 28"/>
                    <a:gd name="T9" fmla="*/ 29 h 42"/>
                    <a:gd name="T10" fmla="*/ 28 w 28"/>
                    <a:gd name="T11" fmla="*/ 29 h 42"/>
                    <a:gd name="T12" fmla="*/ 12 w 28"/>
                    <a:gd name="T13" fmla="*/ 24 h 42"/>
                    <a:gd name="T14" fmla="*/ 17 w 28"/>
                    <a:gd name="T15" fmla="*/ 11 h 42"/>
                    <a:gd name="T16" fmla="*/ 18 w 28"/>
                    <a:gd name="T17" fmla="*/ 9 h 42"/>
                    <a:gd name="T18" fmla="*/ 19 w 28"/>
                    <a:gd name="T19" fmla="*/ 4 h 42"/>
                    <a:gd name="T20" fmla="*/ 20 w 28"/>
                    <a:gd name="T21" fmla="*/ 4 h 42"/>
                    <a:gd name="T22" fmla="*/ 22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2" y="0"/>
                      </a:moveTo>
                      <a:lnTo>
                        <a:pt x="17" y="0"/>
                      </a:lnTo>
                      <a:lnTo>
                        <a:pt x="0" y="42"/>
                      </a:lnTo>
                      <a:lnTo>
                        <a:pt x="6" y="42"/>
                      </a:lnTo>
                      <a:lnTo>
                        <a:pt x="10" y="29"/>
                      </a:lnTo>
                      <a:lnTo>
                        <a:pt x="28" y="29"/>
                      </a:lnTo>
                      <a:lnTo>
                        <a:pt x="12" y="24"/>
                      </a:lnTo>
                      <a:lnTo>
                        <a:pt x="17" y="11"/>
                      </a:lnTo>
                      <a:lnTo>
                        <a:pt x="18" y="9"/>
                      </a:lnTo>
                      <a:lnTo>
                        <a:pt x="19" y="4"/>
                      </a:lnTo>
                      <a:lnTo>
                        <a:pt x="20"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0" name="Freeform 6008"/>
                <p:cNvSpPr>
                  <a:spLocks/>
                </p:cNvSpPr>
                <p:nvPr/>
              </p:nvSpPr>
              <p:spPr bwMode="auto">
                <a:xfrm>
                  <a:off x="3006" y="1784"/>
                  <a:ext cx="4" cy="7"/>
                </a:xfrm>
                <a:custGeom>
                  <a:avLst/>
                  <a:gdLst>
                    <a:gd name="T0" fmla="*/ 10 w 28"/>
                    <a:gd name="T1" fmla="*/ 0 h 42"/>
                    <a:gd name="T2" fmla="*/ 8 w 28"/>
                    <a:gd name="T3" fmla="*/ 4 h 42"/>
                    <a:gd name="T4" fmla="*/ 9 w 28"/>
                    <a:gd name="T5" fmla="*/ 9 h 42"/>
                    <a:gd name="T6" fmla="*/ 10 w 28"/>
                    <a:gd name="T7" fmla="*/ 11 h 42"/>
                    <a:gd name="T8" fmla="*/ 12 w 28"/>
                    <a:gd name="T9" fmla="*/ 17 h 42"/>
                    <a:gd name="T10" fmla="*/ 15 w 28"/>
                    <a:gd name="T11" fmla="*/ 24 h 42"/>
                    <a:gd name="T12" fmla="*/ 0 w 28"/>
                    <a:gd name="T13" fmla="*/ 24 h 42"/>
                    <a:gd name="T14" fmla="*/ 16 w 28"/>
                    <a:gd name="T15" fmla="*/ 29 h 42"/>
                    <a:gd name="T16" fmla="*/ 22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8" y="4"/>
                      </a:lnTo>
                      <a:lnTo>
                        <a:pt x="9" y="9"/>
                      </a:lnTo>
                      <a:lnTo>
                        <a:pt x="10" y="11"/>
                      </a:lnTo>
                      <a:lnTo>
                        <a:pt x="12" y="17"/>
                      </a:lnTo>
                      <a:lnTo>
                        <a:pt x="15" y="24"/>
                      </a:lnTo>
                      <a:lnTo>
                        <a:pt x="0" y="24"/>
                      </a:lnTo>
                      <a:lnTo>
                        <a:pt x="16" y="29"/>
                      </a:lnTo>
                      <a:lnTo>
                        <a:pt x="22"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1" name="Freeform 6009"/>
                <p:cNvSpPr>
                  <a:spLocks/>
                </p:cNvSpPr>
                <p:nvPr/>
              </p:nvSpPr>
              <p:spPr bwMode="auto">
                <a:xfrm>
                  <a:off x="3011" y="1789"/>
                  <a:ext cx="3" cy="2"/>
                </a:xfrm>
                <a:custGeom>
                  <a:avLst/>
                  <a:gdLst>
                    <a:gd name="T0" fmla="*/ 5 w 18"/>
                    <a:gd name="T1" fmla="*/ 0 h 12"/>
                    <a:gd name="T2" fmla="*/ 0 w 18"/>
                    <a:gd name="T3" fmla="*/ 1 h 12"/>
                    <a:gd name="T4" fmla="*/ 0 w 18"/>
                    <a:gd name="T5" fmla="*/ 1 h 12"/>
                    <a:gd name="T6" fmla="*/ 2 w 18"/>
                    <a:gd name="T7" fmla="*/ 8 h 12"/>
                    <a:gd name="T8" fmla="*/ 5 w 18"/>
                    <a:gd name="T9" fmla="*/ 12 h 12"/>
                    <a:gd name="T10" fmla="*/ 18 w 18"/>
                    <a:gd name="T11" fmla="*/ 11 h 12"/>
                    <a:gd name="T12" fmla="*/ 15 w 18"/>
                    <a:gd name="T13" fmla="*/ 10 h 12"/>
                    <a:gd name="T14" fmla="*/ 10 w 18"/>
                    <a:gd name="T15" fmla="*/ 8 h 12"/>
                    <a:gd name="T16" fmla="*/ 8 w 18"/>
                    <a:gd name="T17" fmla="*/ 6 h 12"/>
                    <a:gd name="T18" fmla="*/ 5 w 18"/>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2">
                      <a:moveTo>
                        <a:pt x="5" y="0"/>
                      </a:moveTo>
                      <a:lnTo>
                        <a:pt x="0" y="1"/>
                      </a:lnTo>
                      <a:lnTo>
                        <a:pt x="0" y="1"/>
                      </a:lnTo>
                      <a:lnTo>
                        <a:pt x="2" y="8"/>
                      </a:lnTo>
                      <a:lnTo>
                        <a:pt x="5" y="12"/>
                      </a:lnTo>
                      <a:lnTo>
                        <a:pt x="18" y="11"/>
                      </a:lnTo>
                      <a:lnTo>
                        <a:pt x="15" y="10"/>
                      </a:lnTo>
                      <a:lnTo>
                        <a:pt x="10" y="8"/>
                      </a:lnTo>
                      <a:lnTo>
                        <a:pt x="8"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2" name="Freeform 6010"/>
                <p:cNvSpPr>
                  <a:spLocks/>
                </p:cNvSpPr>
                <p:nvPr/>
              </p:nvSpPr>
              <p:spPr bwMode="auto">
                <a:xfrm>
                  <a:off x="3011" y="1785"/>
                  <a:ext cx="5" cy="6"/>
                </a:xfrm>
                <a:custGeom>
                  <a:avLst/>
                  <a:gdLst>
                    <a:gd name="T0" fmla="*/ 5 w 32"/>
                    <a:gd name="T1" fmla="*/ 0 h 40"/>
                    <a:gd name="T2" fmla="*/ 1 w 32"/>
                    <a:gd name="T3" fmla="*/ 3 h 40"/>
                    <a:gd name="T4" fmla="*/ 0 w 32"/>
                    <a:gd name="T5" fmla="*/ 8 h 40"/>
                    <a:gd name="T6" fmla="*/ 0 w 32"/>
                    <a:gd name="T7" fmla="*/ 11 h 40"/>
                    <a:gd name="T8" fmla="*/ 3 w 32"/>
                    <a:gd name="T9" fmla="*/ 16 h 40"/>
                    <a:gd name="T10" fmla="*/ 8 w 32"/>
                    <a:gd name="T11" fmla="*/ 18 h 40"/>
                    <a:gd name="T12" fmla="*/ 14 w 32"/>
                    <a:gd name="T13" fmla="*/ 20 h 40"/>
                    <a:gd name="T14" fmla="*/ 19 w 32"/>
                    <a:gd name="T15" fmla="*/ 21 h 40"/>
                    <a:gd name="T16" fmla="*/ 24 w 32"/>
                    <a:gd name="T17" fmla="*/ 23 h 40"/>
                    <a:gd name="T18" fmla="*/ 25 w 32"/>
                    <a:gd name="T19" fmla="*/ 23 h 40"/>
                    <a:gd name="T20" fmla="*/ 27 w 32"/>
                    <a:gd name="T21" fmla="*/ 28 h 40"/>
                    <a:gd name="T22" fmla="*/ 27 w 32"/>
                    <a:gd name="T23" fmla="*/ 28 h 40"/>
                    <a:gd name="T24" fmla="*/ 25 w 32"/>
                    <a:gd name="T25" fmla="*/ 34 h 40"/>
                    <a:gd name="T26" fmla="*/ 23 w 32"/>
                    <a:gd name="T27" fmla="*/ 35 h 40"/>
                    <a:gd name="T28" fmla="*/ 16 w 32"/>
                    <a:gd name="T29" fmla="*/ 36 h 40"/>
                    <a:gd name="T30" fmla="*/ 3 w 32"/>
                    <a:gd name="T31" fmla="*/ 37 h 40"/>
                    <a:gd name="T32" fmla="*/ 6 w 32"/>
                    <a:gd name="T33" fmla="*/ 38 h 40"/>
                    <a:gd name="T34" fmla="*/ 11 w 32"/>
                    <a:gd name="T35" fmla="*/ 40 h 40"/>
                    <a:gd name="T36" fmla="*/ 17 w 32"/>
                    <a:gd name="T37" fmla="*/ 40 h 40"/>
                    <a:gd name="T38" fmla="*/ 18 w 32"/>
                    <a:gd name="T39" fmla="*/ 40 h 40"/>
                    <a:gd name="T40" fmla="*/ 24 w 32"/>
                    <a:gd name="T41" fmla="*/ 39 h 40"/>
                    <a:gd name="T42" fmla="*/ 28 w 32"/>
                    <a:gd name="T43" fmla="*/ 37 h 40"/>
                    <a:gd name="T44" fmla="*/ 31 w 32"/>
                    <a:gd name="T45" fmla="*/ 33 h 40"/>
                    <a:gd name="T46" fmla="*/ 32 w 32"/>
                    <a:gd name="T47" fmla="*/ 27 h 40"/>
                    <a:gd name="T48" fmla="*/ 32 w 32"/>
                    <a:gd name="T49" fmla="*/ 25 h 40"/>
                    <a:gd name="T50" fmla="*/ 30 w 32"/>
                    <a:gd name="T51" fmla="*/ 21 h 40"/>
                    <a:gd name="T52" fmla="*/ 29 w 32"/>
                    <a:gd name="T53" fmla="*/ 20 h 40"/>
                    <a:gd name="T54" fmla="*/ 25 w 32"/>
                    <a:gd name="T55" fmla="*/ 17 h 40"/>
                    <a:gd name="T56" fmla="*/ 22 w 32"/>
                    <a:gd name="T57" fmla="*/ 16 h 40"/>
                    <a:gd name="T58" fmla="*/ 16 w 32"/>
                    <a:gd name="T59" fmla="*/ 15 h 40"/>
                    <a:gd name="T60" fmla="*/ 12 w 32"/>
                    <a:gd name="T61" fmla="*/ 14 h 40"/>
                    <a:gd name="T62" fmla="*/ 8 w 32"/>
                    <a:gd name="T63" fmla="*/ 11 h 40"/>
                    <a:gd name="T64" fmla="*/ 6 w 32"/>
                    <a:gd name="T65" fmla="*/ 8 h 40"/>
                    <a:gd name="T66" fmla="*/ 6 w 32"/>
                    <a:gd name="T67" fmla="*/ 7 h 40"/>
                    <a:gd name="T68" fmla="*/ 9 w 32"/>
                    <a:gd name="T69" fmla="*/ 3 h 40"/>
                    <a:gd name="T70" fmla="*/ 10 w 32"/>
                    <a:gd name="T71" fmla="*/ 3 h 40"/>
                    <a:gd name="T72" fmla="*/ 15 w 32"/>
                    <a:gd name="T73" fmla="*/ 2 h 40"/>
                    <a:gd name="T74" fmla="*/ 5 w 32"/>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0">
                      <a:moveTo>
                        <a:pt x="5" y="0"/>
                      </a:moveTo>
                      <a:lnTo>
                        <a:pt x="1" y="3"/>
                      </a:lnTo>
                      <a:lnTo>
                        <a:pt x="0" y="8"/>
                      </a:lnTo>
                      <a:lnTo>
                        <a:pt x="0" y="11"/>
                      </a:lnTo>
                      <a:lnTo>
                        <a:pt x="3" y="16"/>
                      </a:lnTo>
                      <a:lnTo>
                        <a:pt x="8" y="18"/>
                      </a:lnTo>
                      <a:lnTo>
                        <a:pt x="14" y="20"/>
                      </a:lnTo>
                      <a:lnTo>
                        <a:pt x="19" y="21"/>
                      </a:lnTo>
                      <a:lnTo>
                        <a:pt x="24" y="23"/>
                      </a:lnTo>
                      <a:lnTo>
                        <a:pt x="25" y="23"/>
                      </a:lnTo>
                      <a:lnTo>
                        <a:pt x="27" y="28"/>
                      </a:lnTo>
                      <a:lnTo>
                        <a:pt x="27" y="28"/>
                      </a:lnTo>
                      <a:lnTo>
                        <a:pt x="25" y="34"/>
                      </a:lnTo>
                      <a:lnTo>
                        <a:pt x="23" y="35"/>
                      </a:lnTo>
                      <a:lnTo>
                        <a:pt x="16" y="36"/>
                      </a:lnTo>
                      <a:lnTo>
                        <a:pt x="3" y="37"/>
                      </a:lnTo>
                      <a:lnTo>
                        <a:pt x="6" y="38"/>
                      </a:lnTo>
                      <a:lnTo>
                        <a:pt x="11" y="40"/>
                      </a:lnTo>
                      <a:lnTo>
                        <a:pt x="17" y="40"/>
                      </a:lnTo>
                      <a:lnTo>
                        <a:pt x="18" y="40"/>
                      </a:lnTo>
                      <a:lnTo>
                        <a:pt x="24" y="39"/>
                      </a:lnTo>
                      <a:lnTo>
                        <a:pt x="28" y="37"/>
                      </a:lnTo>
                      <a:lnTo>
                        <a:pt x="31" y="33"/>
                      </a:lnTo>
                      <a:lnTo>
                        <a:pt x="32" y="27"/>
                      </a:lnTo>
                      <a:lnTo>
                        <a:pt x="32" y="25"/>
                      </a:lnTo>
                      <a:lnTo>
                        <a:pt x="30" y="21"/>
                      </a:lnTo>
                      <a:lnTo>
                        <a:pt x="29" y="20"/>
                      </a:lnTo>
                      <a:lnTo>
                        <a:pt x="25" y="17"/>
                      </a:lnTo>
                      <a:lnTo>
                        <a:pt x="22" y="16"/>
                      </a:lnTo>
                      <a:lnTo>
                        <a:pt x="16" y="15"/>
                      </a:lnTo>
                      <a:lnTo>
                        <a:pt x="12" y="14"/>
                      </a:lnTo>
                      <a:lnTo>
                        <a:pt x="8" y="11"/>
                      </a:lnTo>
                      <a:lnTo>
                        <a:pt x="6" y="8"/>
                      </a:lnTo>
                      <a:lnTo>
                        <a:pt x="6" y="7"/>
                      </a:lnTo>
                      <a:lnTo>
                        <a:pt x="9" y="3"/>
                      </a:lnTo>
                      <a:lnTo>
                        <a:pt x="10" y="3"/>
                      </a:lnTo>
                      <a:lnTo>
                        <a:pt x="15"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3" name="Freeform 6011"/>
                <p:cNvSpPr>
                  <a:spLocks/>
                </p:cNvSpPr>
                <p:nvPr/>
              </p:nvSpPr>
              <p:spPr bwMode="auto">
                <a:xfrm>
                  <a:off x="3012" y="1784"/>
                  <a:ext cx="4" cy="2"/>
                </a:xfrm>
                <a:custGeom>
                  <a:avLst/>
                  <a:gdLst>
                    <a:gd name="T0" fmla="*/ 10 w 26"/>
                    <a:gd name="T1" fmla="*/ 0 h 13"/>
                    <a:gd name="T2" fmla="*/ 10 w 26"/>
                    <a:gd name="T3" fmla="*/ 0 h 13"/>
                    <a:gd name="T4" fmla="*/ 4 w 26"/>
                    <a:gd name="T5" fmla="*/ 2 h 13"/>
                    <a:gd name="T6" fmla="*/ 0 w 26"/>
                    <a:gd name="T7" fmla="*/ 4 h 13"/>
                    <a:gd name="T8" fmla="*/ 10 w 26"/>
                    <a:gd name="T9" fmla="*/ 6 h 13"/>
                    <a:gd name="T10" fmla="*/ 13 w 26"/>
                    <a:gd name="T11" fmla="*/ 6 h 13"/>
                    <a:gd name="T12" fmla="*/ 18 w 26"/>
                    <a:gd name="T13" fmla="*/ 7 h 13"/>
                    <a:gd name="T14" fmla="*/ 19 w 26"/>
                    <a:gd name="T15" fmla="*/ 8 h 13"/>
                    <a:gd name="T16" fmla="*/ 21 w 26"/>
                    <a:gd name="T17" fmla="*/ 13 h 13"/>
                    <a:gd name="T18" fmla="*/ 26 w 26"/>
                    <a:gd name="T19" fmla="*/ 13 h 13"/>
                    <a:gd name="T20" fmla="*/ 25 w 26"/>
                    <a:gd name="T21" fmla="*/ 8 h 13"/>
                    <a:gd name="T22" fmla="*/ 22 w 26"/>
                    <a:gd name="T23" fmla="*/ 4 h 13"/>
                    <a:gd name="T24" fmla="*/ 21 w 26"/>
                    <a:gd name="T25" fmla="*/ 3 h 13"/>
                    <a:gd name="T26" fmla="*/ 17 w 26"/>
                    <a:gd name="T27" fmla="*/ 0 h 13"/>
                    <a:gd name="T28" fmla="*/ 10 w 26"/>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3">
                      <a:moveTo>
                        <a:pt x="10" y="0"/>
                      </a:moveTo>
                      <a:lnTo>
                        <a:pt x="10" y="0"/>
                      </a:lnTo>
                      <a:lnTo>
                        <a:pt x="4" y="2"/>
                      </a:lnTo>
                      <a:lnTo>
                        <a:pt x="0" y="4"/>
                      </a:lnTo>
                      <a:lnTo>
                        <a:pt x="10" y="6"/>
                      </a:lnTo>
                      <a:lnTo>
                        <a:pt x="13" y="6"/>
                      </a:lnTo>
                      <a:lnTo>
                        <a:pt x="18" y="7"/>
                      </a:lnTo>
                      <a:lnTo>
                        <a:pt x="19" y="8"/>
                      </a:lnTo>
                      <a:lnTo>
                        <a:pt x="21" y="13"/>
                      </a:lnTo>
                      <a:lnTo>
                        <a:pt x="26" y="13"/>
                      </a:lnTo>
                      <a:lnTo>
                        <a:pt x="25" y="8"/>
                      </a:lnTo>
                      <a:lnTo>
                        <a:pt x="22" y="4"/>
                      </a:lnTo>
                      <a:lnTo>
                        <a:pt x="21" y="3"/>
                      </a:lnTo>
                      <a:lnTo>
                        <a:pt x="17" y="0"/>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4" name="Freeform 6012"/>
                <p:cNvSpPr>
                  <a:spLocks/>
                </p:cNvSpPr>
                <p:nvPr/>
              </p:nvSpPr>
              <p:spPr bwMode="auto">
                <a:xfrm>
                  <a:off x="3018" y="1784"/>
                  <a:ext cx="1" cy="7"/>
                </a:xfrm>
                <a:custGeom>
                  <a:avLst/>
                  <a:gdLst>
                    <a:gd name="T0" fmla="*/ 6 w 6"/>
                    <a:gd name="T1" fmla="*/ 44 h 44"/>
                    <a:gd name="T2" fmla="*/ 1 w 6"/>
                    <a:gd name="T3" fmla="*/ 44 h 44"/>
                    <a:gd name="T4" fmla="*/ 0 w 6"/>
                    <a:gd name="T5" fmla="*/ 0 h 44"/>
                    <a:gd name="T6" fmla="*/ 6 w 6"/>
                    <a:gd name="T7" fmla="*/ 0 h 44"/>
                    <a:gd name="T8" fmla="*/ 6 w 6"/>
                    <a:gd name="T9" fmla="*/ 44 h 44"/>
                  </a:gdLst>
                  <a:ahLst/>
                  <a:cxnLst>
                    <a:cxn ang="0">
                      <a:pos x="T0" y="T1"/>
                    </a:cxn>
                    <a:cxn ang="0">
                      <a:pos x="T2" y="T3"/>
                    </a:cxn>
                    <a:cxn ang="0">
                      <a:pos x="T4" y="T5"/>
                    </a:cxn>
                    <a:cxn ang="0">
                      <a:pos x="T6" y="T7"/>
                    </a:cxn>
                    <a:cxn ang="0">
                      <a:pos x="T8" y="T9"/>
                    </a:cxn>
                  </a:cxnLst>
                  <a:rect l="0" t="0" r="r" b="b"/>
                  <a:pathLst>
                    <a:path w="6" h="44">
                      <a:moveTo>
                        <a:pt x="6" y="44"/>
                      </a:moveTo>
                      <a:lnTo>
                        <a:pt x="1" y="44"/>
                      </a:lnTo>
                      <a:lnTo>
                        <a:pt x="0" y="0"/>
                      </a:lnTo>
                      <a:lnTo>
                        <a:pt x="6"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5" name="Freeform 6013"/>
                <p:cNvSpPr>
                  <a:spLocks/>
                </p:cNvSpPr>
                <p:nvPr/>
              </p:nvSpPr>
              <p:spPr bwMode="auto">
                <a:xfrm>
                  <a:off x="3020" y="1784"/>
                  <a:ext cx="4" cy="7"/>
                </a:xfrm>
                <a:custGeom>
                  <a:avLst/>
                  <a:gdLst>
                    <a:gd name="T0" fmla="*/ 23 w 29"/>
                    <a:gd name="T1" fmla="*/ 0 h 44"/>
                    <a:gd name="T2" fmla="*/ 16 w 29"/>
                    <a:gd name="T3" fmla="*/ 0 h 44"/>
                    <a:gd name="T4" fmla="*/ 0 w 29"/>
                    <a:gd name="T5" fmla="*/ 44 h 44"/>
                    <a:gd name="T6" fmla="*/ 7 w 29"/>
                    <a:gd name="T7" fmla="*/ 43 h 44"/>
                    <a:gd name="T8" fmla="*/ 11 w 29"/>
                    <a:gd name="T9" fmla="*/ 30 h 44"/>
                    <a:gd name="T10" fmla="*/ 29 w 29"/>
                    <a:gd name="T11" fmla="*/ 30 h 44"/>
                    <a:gd name="T12" fmla="*/ 12 w 29"/>
                    <a:gd name="T13" fmla="*/ 26 h 44"/>
                    <a:gd name="T14" fmla="*/ 18 w 29"/>
                    <a:gd name="T15" fmla="*/ 13 h 44"/>
                    <a:gd name="T16" fmla="*/ 19 w 29"/>
                    <a:gd name="T17" fmla="*/ 11 h 44"/>
                    <a:gd name="T18" fmla="*/ 20 w 29"/>
                    <a:gd name="T19" fmla="*/ 5 h 44"/>
                    <a:gd name="T20" fmla="*/ 20 w 29"/>
                    <a:gd name="T21" fmla="*/ 5 h 44"/>
                    <a:gd name="T22" fmla="*/ 23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3" y="0"/>
                      </a:moveTo>
                      <a:lnTo>
                        <a:pt x="16" y="0"/>
                      </a:lnTo>
                      <a:lnTo>
                        <a:pt x="0" y="44"/>
                      </a:lnTo>
                      <a:lnTo>
                        <a:pt x="7" y="43"/>
                      </a:lnTo>
                      <a:lnTo>
                        <a:pt x="11" y="30"/>
                      </a:lnTo>
                      <a:lnTo>
                        <a:pt x="29" y="30"/>
                      </a:lnTo>
                      <a:lnTo>
                        <a:pt x="12" y="26"/>
                      </a:lnTo>
                      <a:lnTo>
                        <a:pt x="18" y="13"/>
                      </a:lnTo>
                      <a:lnTo>
                        <a:pt x="19" y="11"/>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6" name="Freeform 6014"/>
                <p:cNvSpPr>
                  <a:spLocks/>
                </p:cNvSpPr>
                <p:nvPr/>
              </p:nvSpPr>
              <p:spPr bwMode="auto">
                <a:xfrm>
                  <a:off x="3022" y="1784"/>
                  <a:ext cx="4" cy="7"/>
                </a:xfrm>
                <a:custGeom>
                  <a:avLst/>
                  <a:gdLst>
                    <a:gd name="T0" fmla="*/ 11 w 29"/>
                    <a:gd name="T1" fmla="*/ 0 h 43"/>
                    <a:gd name="T2" fmla="*/ 8 w 29"/>
                    <a:gd name="T3" fmla="*/ 5 h 43"/>
                    <a:gd name="T4" fmla="*/ 9 w 29"/>
                    <a:gd name="T5" fmla="*/ 10 h 43"/>
                    <a:gd name="T6" fmla="*/ 10 w 29"/>
                    <a:gd name="T7" fmla="*/ 12 h 43"/>
                    <a:gd name="T8" fmla="*/ 12 w 29"/>
                    <a:gd name="T9" fmla="*/ 18 h 43"/>
                    <a:gd name="T10" fmla="*/ 15 w 29"/>
                    <a:gd name="T11" fmla="*/ 26 h 43"/>
                    <a:gd name="T12" fmla="*/ 0 w 29"/>
                    <a:gd name="T13" fmla="*/ 26 h 43"/>
                    <a:gd name="T14" fmla="*/ 17 w 29"/>
                    <a:gd name="T15" fmla="*/ 30 h 43"/>
                    <a:gd name="T16" fmla="*/ 23 w 29"/>
                    <a:gd name="T17" fmla="*/ 43 h 43"/>
                    <a:gd name="T18" fmla="*/ 29 w 29"/>
                    <a:gd name="T19" fmla="*/ 43 h 43"/>
                    <a:gd name="T20" fmla="*/ 11 w 29"/>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3">
                      <a:moveTo>
                        <a:pt x="11" y="0"/>
                      </a:moveTo>
                      <a:lnTo>
                        <a:pt x="8" y="5"/>
                      </a:lnTo>
                      <a:lnTo>
                        <a:pt x="9" y="10"/>
                      </a:lnTo>
                      <a:lnTo>
                        <a:pt x="10" y="12"/>
                      </a:lnTo>
                      <a:lnTo>
                        <a:pt x="12" y="18"/>
                      </a:lnTo>
                      <a:lnTo>
                        <a:pt x="15" y="26"/>
                      </a:lnTo>
                      <a:lnTo>
                        <a:pt x="0" y="26"/>
                      </a:lnTo>
                      <a:lnTo>
                        <a:pt x="17" y="30"/>
                      </a:lnTo>
                      <a:lnTo>
                        <a:pt x="23" y="43"/>
                      </a:lnTo>
                      <a:lnTo>
                        <a:pt x="29"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7" name="Freeform 6015"/>
                <p:cNvSpPr>
                  <a:spLocks/>
                </p:cNvSpPr>
                <p:nvPr/>
              </p:nvSpPr>
              <p:spPr bwMode="auto">
                <a:xfrm>
                  <a:off x="3030" y="1784"/>
                  <a:ext cx="1" cy="7"/>
                </a:xfrm>
                <a:custGeom>
                  <a:avLst/>
                  <a:gdLst>
                    <a:gd name="T0" fmla="*/ 9 w 9"/>
                    <a:gd name="T1" fmla="*/ 0 h 43"/>
                    <a:gd name="T2" fmla="*/ 0 w 9"/>
                    <a:gd name="T3" fmla="*/ 0 h 43"/>
                    <a:gd name="T4" fmla="*/ 0 w 9"/>
                    <a:gd name="T5" fmla="*/ 43 h 43"/>
                    <a:gd name="T6" fmla="*/ 6 w 9"/>
                    <a:gd name="T7" fmla="*/ 43 h 43"/>
                    <a:gd name="T8" fmla="*/ 6 w 9"/>
                    <a:gd name="T9" fmla="*/ 7 h 43"/>
                    <a:gd name="T10" fmla="*/ 6 w 9"/>
                    <a:gd name="T11" fmla="*/ 7 h 43"/>
                    <a:gd name="T12" fmla="*/ 9 w 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9" h="43">
                      <a:moveTo>
                        <a:pt x="9" y="0"/>
                      </a:moveTo>
                      <a:lnTo>
                        <a:pt x="0" y="0"/>
                      </a:lnTo>
                      <a:lnTo>
                        <a:pt x="0" y="43"/>
                      </a:lnTo>
                      <a:lnTo>
                        <a:pt x="6" y="43"/>
                      </a:lnTo>
                      <a:lnTo>
                        <a:pt x="6" y="7"/>
                      </a:lnTo>
                      <a:lnTo>
                        <a:pt x="6" y="7"/>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8" name="Freeform 6016"/>
                <p:cNvSpPr>
                  <a:spLocks/>
                </p:cNvSpPr>
                <p:nvPr/>
              </p:nvSpPr>
              <p:spPr bwMode="auto">
                <a:xfrm>
                  <a:off x="3031" y="1784"/>
                  <a:ext cx="2" cy="7"/>
                </a:xfrm>
                <a:custGeom>
                  <a:avLst/>
                  <a:gdLst>
                    <a:gd name="T0" fmla="*/ 3 w 16"/>
                    <a:gd name="T1" fmla="*/ 0 h 43"/>
                    <a:gd name="T2" fmla="*/ 0 w 16"/>
                    <a:gd name="T3" fmla="*/ 7 h 43"/>
                    <a:gd name="T4" fmla="*/ 12 w 16"/>
                    <a:gd name="T5" fmla="*/ 43 h 43"/>
                    <a:gd name="T6" fmla="*/ 16 w 16"/>
                    <a:gd name="T7" fmla="*/ 37 h 43"/>
                    <a:gd name="T8" fmla="*/ 16 w 16"/>
                    <a:gd name="T9" fmla="*/ 37 h 43"/>
                    <a:gd name="T10" fmla="*/ 13 w 16"/>
                    <a:gd name="T11" fmla="*/ 30 h 43"/>
                    <a:gd name="T12" fmla="*/ 3 w 1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6" h="43">
                      <a:moveTo>
                        <a:pt x="3" y="0"/>
                      </a:moveTo>
                      <a:lnTo>
                        <a:pt x="0" y="7"/>
                      </a:lnTo>
                      <a:lnTo>
                        <a:pt x="12" y="43"/>
                      </a:lnTo>
                      <a:lnTo>
                        <a:pt x="16" y="37"/>
                      </a:lnTo>
                      <a:lnTo>
                        <a:pt x="16" y="37"/>
                      </a:lnTo>
                      <a:lnTo>
                        <a:pt x="13" y="3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89" name="Freeform 6017"/>
                <p:cNvSpPr>
                  <a:spLocks/>
                </p:cNvSpPr>
                <p:nvPr/>
              </p:nvSpPr>
              <p:spPr bwMode="auto">
                <a:xfrm>
                  <a:off x="3033" y="1784"/>
                  <a:ext cx="3" cy="7"/>
                </a:xfrm>
                <a:custGeom>
                  <a:avLst/>
                  <a:gdLst>
                    <a:gd name="T0" fmla="*/ 23 w 23"/>
                    <a:gd name="T1" fmla="*/ 0 h 43"/>
                    <a:gd name="T2" fmla="*/ 15 w 23"/>
                    <a:gd name="T3" fmla="*/ 0 h 43"/>
                    <a:gd name="T4" fmla="*/ 6 w 23"/>
                    <a:gd name="T5" fmla="*/ 30 h 43"/>
                    <a:gd name="T6" fmla="*/ 5 w 23"/>
                    <a:gd name="T7" fmla="*/ 31 h 43"/>
                    <a:gd name="T8" fmla="*/ 4 w 23"/>
                    <a:gd name="T9" fmla="*/ 37 h 43"/>
                    <a:gd name="T10" fmla="*/ 4 w 23"/>
                    <a:gd name="T11" fmla="*/ 37 h 43"/>
                    <a:gd name="T12" fmla="*/ 0 w 23"/>
                    <a:gd name="T13" fmla="*/ 43 h 43"/>
                    <a:gd name="T14" fmla="*/ 6 w 23"/>
                    <a:gd name="T15" fmla="*/ 43 h 43"/>
                    <a:gd name="T16" fmla="*/ 17 w 23"/>
                    <a:gd name="T17" fmla="*/ 7 h 43"/>
                    <a:gd name="T18" fmla="*/ 17 w 23"/>
                    <a:gd name="T19" fmla="*/ 7 h 43"/>
                    <a:gd name="T20" fmla="*/ 23 w 23"/>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3">
                      <a:moveTo>
                        <a:pt x="23" y="0"/>
                      </a:moveTo>
                      <a:lnTo>
                        <a:pt x="15" y="0"/>
                      </a:lnTo>
                      <a:lnTo>
                        <a:pt x="6" y="30"/>
                      </a:lnTo>
                      <a:lnTo>
                        <a:pt x="5" y="31"/>
                      </a:lnTo>
                      <a:lnTo>
                        <a:pt x="4" y="37"/>
                      </a:lnTo>
                      <a:lnTo>
                        <a:pt x="4" y="37"/>
                      </a:lnTo>
                      <a:lnTo>
                        <a:pt x="0" y="43"/>
                      </a:lnTo>
                      <a:lnTo>
                        <a:pt x="6" y="43"/>
                      </a:lnTo>
                      <a:lnTo>
                        <a:pt x="17" y="7"/>
                      </a:lnTo>
                      <a:lnTo>
                        <a:pt x="17" y="7"/>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0" name="Freeform 6018"/>
                <p:cNvSpPr>
                  <a:spLocks/>
                </p:cNvSpPr>
                <p:nvPr/>
              </p:nvSpPr>
              <p:spPr bwMode="auto">
                <a:xfrm>
                  <a:off x="3036" y="1784"/>
                  <a:ext cx="1" cy="7"/>
                </a:xfrm>
                <a:custGeom>
                  <a:avLst/>
                  <a:gdLst>
                    <a:gd name="T0" fmla="*/ 6 w 7"/>
                    <a:gd name="T1" fmla="*/ 0 h 43"/>
                    <a:gd name="T2" fmla="*/ 0 w 7"/>
                    <a:gd name="T3" fmla="*/ 7 h 43"/>
                    <a:gd name="T4" fmla="*/ 1 w 7"/>
                    <a:gd name="T5" fmla="*/ 43 h 43"/>
                    <a:gd name="T6" fmla="*/ 7 w 7"/>
                    <a:gd name="T7" fmla="*/ 43 h 43"/>
                    <a:gd name="T8" fmla="*/ 6 w 7"/>
                    <a:gd name="T9" fmla="*/ 0 h 43"/>
                  </a:gdLst>
                  <a:ahLst/>
                  <a:cxnLst>
                    <a:cxn ang="0">
                      <a:pos x="T0" y="T1"/>
                    </a:cxn>
                    <a:cxn ang="0">
                      <a:pos x="T2" y="T3"/>
                    </a:cxn>
                    <a:cxn ang="0">
                      <a:pos x="T4" y="T5"/>
                    </a:cxn>
                    <a:cxn ang="0">
                      <a:pos x="T6" y="T7"/>
                    </a:cxn>
                    <a:cxn ang="0">
                      <a:pos x="T8" y="T9"/>
                    </a:cxn>
                  </a:cxnLst>
                  <a:rect l="0" t="0" r="r" b="b"/>
                  <a:pathLst>
                    <a:path w="7" h="43">
                      <a:moveTo>
                        <a:pt x="6" y="0"/>
                      </a:moveTo>
                      <a:lnTo>
                        <a:pt x="0" y="7"/>
                      </a:lnTo>
                      <a:lnTo>
                        <a:pt x="1" y="43"/>
                      </a:lnTo>
                      <a:lnTo>
                        <a:pt x="7"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1" name="Freeform 6019"/>
                <p:cNvSpPr>
                  <a:spLocks/>
                </p:cNvSpPr>
                <p:nvPr/>
              </p:nvSpPr>
              <p:spPr bwMode="auto">
                <a:xfrm>
                  <a:off x="3037" y="1784"/>
                  <a:ext cx="5" cy="7"/>
                </a:xfrm>
                <a:custGeom>
                  <a:avLst/>
                  <a:gdLst>
                    <a:gd name="T0" fmla="*/ 22 w 29"/>
                    <a:gd name="T1" fmla="*/ 0 h 43"/>
                    <a:gd name="T2" fmla="*/ 16 w 29"/>
                    <a:gd name="T3" fmla="*/ 0 h 43"/>
                    <a:gd name="T4" fmla="*/ 0 w 29"/>
                    <a:gd name="T5" fmla="*/ 43 h 43"/>
                    <a:gd name="T6" fmla="*/ 5 w 29"/>
                    <a:gd name="T7" fmla="*/ 43 h 43"/>
                    <a:gd name="T8" fmla="*/ 11 w 29"/>
                    <a:gd name="T9" fmla="*/ 30 h 43"/>
                    <a:gd name="T10" fmla="*/ 29 w 29"/>
                    <a:gd name="T11" fmla="*/ 30 h 43"/>
                    <a:gd name="T12" fmla="*/ 12 w 29"/>
                    <a:gd name="T13" fmla="*/ 25 h 43"/>
                    <a:gd name="T14" fmla="*/ 17 w 29"/>
                    <a:gd name="T15" fmla="*/ 12 h 43"/>
                    <a:gd name="T16" fmla="*/ 17 w 29"/>
                    <a:gd name="T17" fmla="*/ 10 h 43"/>
                    <a:gd name="T18" fmla="*/ 19 w 29"/>
                    <a:gd name="T19" fmla="*/ 5 h 43"/>
                    <a:gd name="T20" fmla="*/ 19 w 29"/>
                    <a:gd name="T21" fmla="*/ 5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5" y="43"/>
                      </a:lnTo>
                      <a:lnTo>
                        <a:pt x="11" y="30"/>
                      </a:lnTo>
                      <a:lnTo>
                        <a:pt x="29" y="30"/>
                      </a:lnTo>
                      <a:lnTo>
                        <a:pt x="12" y="25"/>
                      </a:lnTo>
                      <a:lnTo>
                        <a:pt x="17" y="12"/>
                      </a:lnTo>
                      <a:lnTo>
                        <a:pt x="17"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2" name="Freeform 6020"/>
                <p:cNvSpPr>
                  <a:spLocks/>
                </p:cNvSpPr>
                <p:nvPr/>
              </p:nvSpPr>
              <p:spPr bwMode="auto">
                <a:xfrm>
                  <a:off x="3039" y="1784"/>
                  <a:ext cx="5" cy="7"/>
                </a:xfrm>
                <a:custGeom>
                  <a:avLst/>
                  <a:gdLst>
                    <a:gd name="T0" fmla="*/ 10 w 27"/>
                    <a:gd name="T1" fmla="*/ 0 h 43"/>
                    <a:gd name="T2" fmla="*/ 7 w 27"/>
                    <a:gd name="T3" fmla="*/ 5 h 43"/>
                    <a:gd name="T4" fmla="*/ 8 w 27"/>
                    <a:gd name="T5" fmla="*/ 10 h 43"/>
                    <a:gd name="T6" fmla="*/ 9 w 27"/>
                    <a:gd name="T7" fmla="*/ 12 h 43"/>
                    <a:gd name="T8" fmla="*/ 11 w 27"/>
                    <a:gd name="T9" fmla="*/ 18 h 43"/>
                    <a:gd name="T10" fmla="*/ 15 w 27"/>
                    <a:gd name="T11" fmla="*/ 25 h 43"/>
                    <a:gd name="T12" fmla="*/ 0 w 27"/>
                    <a:gd name="T13" fmla="*/ 25 h 43"/>
                    <a:gd name="T14" fmla="*/ 17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5"/>
                      </a:lnTo>
                      <a:lnTo>
                        <a:pt x="8" y="10"/>
                      </a:lnTo>
                      <a:lnTo>
                        <a:pt x="9" y="12"/>
                      </a:lnTo>
                      <a:lnTo>
                        <a:pt x="11" y="18"/>
                      </a:lnTo>
                      <a:lnTo>
                        <a:pt x="15" y="25"/>
                      </a:lnTo>
                      <a:lnTo>
                        <a:pt x="0" y="25"/>
                      </a:lnTo>
                      <a:lnTo>
                        <a:pt x="17"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3" name="Freeform 6021"/>
                <p:cNvSpPr>
                  <a:spLocks/>
                </p:cNvSpPr>
                <p:nvPr/>
              </p:nvSpPr>
              <p:spPr bwMode="auto">
                <a:xfrm>
                  <a:off x="3048" y="1787"/>
                  <a:ext cx="3" cy="4"/>
                </a:xfrm>
                <a:custGeom>
                  <a:avLst/>
                  <a:gdLst>
                    <a:gd name="T0" fmla="*/ 18 w 18"/>
                    <a:gd name="T1" fmla="*/ 0 h 19"/>
                    <a:gd name="T2" fmla="*/ 0 w 18"/>
                    <a:gd name="T3" fmla="*/ 0 h 19"/>
                    <a:gd name="T4" fmla="*/ 0 w 18"/>
                    <a:gd name="T5" fmla="*/ 5 h 19"/>
                    <a:gd name="T6" fmla="*/ 13 w 18"/>
                    <a:gd name="T7" fmla="*/ 5 h 19"/>
                    <a:gd name="T8" fmla="*/ 13 w 18"/>
                    <a:gd name="T9" fmla="*/ 13 h 19"/>
                    <a:gd name="T10" fmla="*/ 11 w 18"/>
                    <a:gd name="T11" fmla="*/ 15 h 19"/>
                    <a:gd name="T12" fmla="*/ 6 w 18"/>
                    <a:gd name="T13" fmla="*/ 17 h 19"/>
                    <a:gd name="T14" fmla="*/ 0 w 18"/>
                    <a:gd name="T15" fmla="*/ 18 h 19"/>
                    <a:gd name="T16" fmla="*/ 14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3"/>
                      </a:lnTo>
                      <a:lnTo>
                        <a:pt x="11" y="15"/>
                      </a:lnTo>
                      <a:lnTo>
                        <a:pt x="6" y="17"/>
                      </a:lnTo>
                      <a:lnTo>
                        <a:pt x="0" y="18"/>
                      </a:lnTo>
                      <a:lnTo>
                        <a:pt x="14"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4" name="Freeform 6022"/>
                <p:cNvSpPr>
                  <a:spLocks/>
                </p:cNvSpPr>
                <p:nvPr/>
              </p:nvSpPr>
              <p:spPr bwMode="auto">
                <a:xfrm>
                  <a:off x="3048" y="1784"/>
                  <a:ext cx="3" cy="2"/>
                </a:xfrm>
                <a:custGeom>
                  <a:avLst/>
                  <a:gdLst>
                    <a:gd name="T0" fmla="*/ 12 w 18"/>
                    <a:gd name="T1" fmla="*/ 0 h 10"/>
                    <a:gd name="T2" fmla="*/ 0 w 18"/>
                    <a:gd name="T3" fmla="*/ 1 h 10"/>
                    <a:gd name="T4" fmla="*/ 3 w 18"/>
                    <a:gd name="T5" fmla="*/ 2 h 10"/>
                    <a:gd name="T6" fmla="*/ 8 w 18"/>
                    <a:gd name="T7" fmla="*/ 3 h 10"/>
                    <a:gd name="T8" fmla="*/ 10 w 18"/>
                    <a:gd name="T9" fmla="*/ 5 h 10"/>
                    <a:gd name="T10" fmla="*/ 13 w 18"/>
                    <a:gd name="T11" fmla="*/ 10 h 10"/>
                    <a:gd name="T12" fmla="*/ 18 w 18"/>
                    <a:gd name="T13" fmla="*/ 9 h 10"/>
                    <a:gd name="T14" fmla="*/ 18 w 18"/>
                    <a:gd name="T15" fmla="*/ 8 h 10"/>
                    <a:gd name="T16" fmla="*/ 15 w 18"/>
                    <a:gd name="T17" fmla="*/ 3 h 10"/>
                    <a:gd name="T18" fmla="*/ 12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12" y="0"/>
                      </a:moveTo>
                      <a:lnTo>
                        <a:pt x="0" y="1"/>
                      </a:lnTo>
                      <a:lnTo>
                        <a:pt x="3" y="2"/>
                      </a:lnTo>
                      <a:lnTo>
                        <a:pt x="8" y="3"/>
                      </a:lnTo>
                      <a:lnTo>
                        <a:pt x="10" y="5"/>
                      </a:lnTo>
                      <a:lnTo>
                        <a:pt x="13" y="10"/>
                      </a:lnTo>
                      <a:lnTo>
                        <a:pt x="18" y="9"/>
                      </a:lnTo>
                      <a:lnTo>
                        <a:pt x="18" y="8"/>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5" name="Freeform 6023"/>
                <p:cNvSpPr>
                  <a:spLocks/>
                </p:cNvSpPr>
                <p:nvPr/>
              </p:nvSpPr>
              <p:spPr bwMode="auto">
                <a:xfrm>
                  <a:off x="3044" y="1784"/>
                  <a:ext cx="6" cy="7"/>
                </a:xfrm>
                <a:custGeom>
                  <a:avLst/>
                  <a:gdLst>
                    <a:gd name="T0" fmla="*/ 21 w 35"/>
                    <a:gd name="T1" fmla="*/ 0 h 44"/>
                    <a:gd name="T2" fmla="*/ 20 w 35"/>
                    <a:gd name="T3" fmla="*/ 0 h 44"/>
                    <a:gd name="T4" fmla="*/ 15 w 35"/>
                    <a:gd name="T5" fmla="*/ 1 h 44"/>
                    <a:gd name="T6" fmla="*/ 9 w 35"/>
                    <a:gd name="T7" fmla="*/ 4 h 44"/>
                    <a:gd name="T8" fmla="*/ 5 w 35"/>
                    <a:gd name="T9" fmla="*/ 7 h 44"/>
                    <a:gd name="T10" fmla="*/ 2 w 35"/>
                    <a:gd name="T11" fmla="*/ 11 h 44"/>
                    <a:gd name="T12" fmla="*/ 2 w 35"/>
                    <a:gd name="T13" fmla="*/ 11 h 44"/>
                    <a:gd name="T14" fmla="*/ 1 w 35"/>
                    <a:gd name="T15" fmla="*/ 16 h 44"/>
                    <a:gd name="T16" fmla="*/ 0 w 35"/>
                    <a:gd name="T17" fmla="*/ 23 h 44"/>
                    <a:gd name="T18" fmla="*/ 0 w 35"/>
                    <a:gd name="T19" fmla="*/ 24 h 44"/>
                    <a:gd name="T20" fmla="*/ 1 w 35"/>
                    <a:gd name="T21" fmla="*/ 29 h 44"/>
                    <a:gd name="T22" fmla="*/ 3 w 35"/>
                    <a:gd name="T23" fmla="*/ 35 h 44"/>
                    <a:gd name="T24" fmla="*/ 6 w 35"/>
                    <a:gd name="T25" fmla="*/ 39 h 44"/>
                    <a:gd name="T26" fmla="*/ 6 w 35"/>
                    <a:gd name="T27" fmla="*/ 39 h 44"/>
                    <a:gd name="T28" fmla="*/ 10 w 35"/>
                    <a:gd name="T29" fmla="*/ 42 h 44"/>
                    <a:gd name="T30" fmla="*/ 16 w 35"/>
                    <a:gd name="T31" fmla="*/ 44 h 44"/>
                    <a:gd name="T32" fmla="*/ 22 w 35"/>
                    <a:gd name="T33" fmla="*/ 44 h 44"/>
                    <a:gd name="T34" fmla="*/ 24 w 35"/>
                    <a:gd name="T35" fmla="*/ 44 h 44"/>
                    <a:gd name="T36" fmla="*/ 29 w 35"/>
                    <a:gd name="T37" fmla="*/ 43 h 44"/>
                    <a:gd name="T38" fmla="*/ 35 w 35"/>
                    <a:gd name="T39" fmla="*/ 41 h 44"/>
                    <a:gd name="T40" fmla="*/ 21 w 35"/>
                    <a:gd name="T41" fmla="*/ 40 h 44"/>
                    <a:gd name="T42" fmla="*/ 19 w 35"/>
                    <a:gd name="T43" fmla="*/ 39 h 44"/>
                    <a:gd name="T44" fmla="*/ 13 w 35"/>
                    <a:gd name="T45" fmla="*/ 38 h 44"/>
                    <a:gd name="T46" fmla="*/ 11 w 35"/>
                    <a:gd name="T47" fmla="*/ 37 h 44"/>
                    <a:gd name="T48" fmla="*/ 7 w 35"/>
                    <a:gd name="T49" fmla="*/ 31 h 44"/>
                    <a:gd name="T50" fmla="*/ 6 w 35"/>
                    <a:gd name="T51" fmla="*/ 28 h 44"/>
                    <a:gd name="T52" fmla="*/ 6 w 35"/>
                    <a:gd name="T53" fmla="*/ 22 h 44"/>
                    <a:gd name="T54" fmla="*/ 6 w 35"/>
                    <a:gd name="T55" fmla="*/ 20 h 44"/>
                    <a:gd name="T56" fmla="*/ 7 w 35"/>
                    <a:gd name="T57" fmla="*/ 14 h 44"/>
                    <a:gd name="T58" fmla="*/ 9 w 35"/>
                    <a:gd name="T59" fmla="*/ 10 h 44"/>
                    <a:gd name="T60" fmla="*/ 10 w 35"/>
                    <a:gd name="T61" fmla="*/ 9 h 44"/>
                    <a:gd name="T62" fmla="*/ 16 w 35"/>
                    <a:gd name="T63" fmla="*/ 6 h 44"/>
                    <a:gd name="T64" fmla="*/ 21 w 35"/>
                    <a:gd name="T65" fmla="*/ 5 h 44"/>
                    <a:gd name="T66" fmla="*/ 33 w 35"/>
                    <a:gd name="T67" fmla="*/ 4 h 44"/>
                    <a:gd name="T68" fmla="*/ 33 w 35"/>
                    <a:gd name="T69" fmla="*/ 3 h 44"/>
                    <a:gd name="T70" fmla="*/ 27 w 35"/>
                    <a:gd name="T71" fmla="*/ 0 h 44"/>
                    <a:gd name="T72" fmla="*/ 21 w 35"/>
                    <a:gd name="T7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4">
                      <a:moveTo>
                        <a:pt x="21" y="0"/>
                      </a:moveTo>
                      <a:lnTo>
                        <a:pt x="20" y="0"/>
                      </a:lnTo>
                      <a:lnTo>
                        <a:pt x="15" y="1"/>
                      </a:lnTo>
                      <a:lnTo>
                        <a:pt x="9" y="4"/>
                      </a:lnTo>
                      <a:lnTo>
                        <a:pt x="5" y="7"/>
                      </a:lnTo>
                      <a:lnTo>
                        <a:pt x="2" y="11"/>
                      </a:lnTo>
                      <a:lnTo>
                        <a:pt x="2" y="11"/>
                      </a:lnTo>
                      <a:lnTo>
                        <a:pt x="1" y="16"/>
                      </a:lnTo>
                      <a:lnTo>
                        <a:pt x="0" y="23"/>
                      </a:lnTo>
                      <a:lnTo>
                        <a:pt x="0" y="24"/>
                      </a:lnTo>
                      <a:lnTo>
                        <a:pt x="1" y="29"/>
                      </a:lnTo>
                      <a:lnTo>
                        <a:pt x="3" y="35"/>
                      </a:lnTo>
                      <a:lnTo>
                        <a:pt x="6" y="39"/>
                      </a:lnTo>
                      <a:lnTo>
                        <a:pt x="6" y="39"/>
                      </a:lnTo>
                      <a:lnTo>
                        <a:pt x="10" y="42"/>
                      </a:lnTo>
                      <a:lnTo>
                        <a:pt x="16" y="44"/>
                      </a:lnTo>
                      <a:lnTo>
                        <a:pt x="22" y="44"/>
                      </a:lnTo>
                      <a:lnTo>
                        <a:pt x="24" y="44"/>
                      </a:lnTo>
                      <a:lnTo>
                        <a:pt x="29" y="43"/>
                      </a:lnTo>
                      <a:lnTo>
                        <a:pt x="35" y="41"/>
                      </a:lnTo>
                      <a:lnTo>
                        <a:pt x="21" y="40"/>
                      </a:lnTo>
                      <a:lnTo>
                        <a:pt x="19" y="39"/>
                      </a:lnTo>
                      <a:lnTo>
                        <a:pt x="13" y="38"/>
                      </a:lnTo>
                      <a:lnTo>
                        <a:pt x="11" y="37"/>
                      </a:lnTo>
                      <a:lnTo>
                        <a:pt x="7" y="31"/>
                      </a:lnTo>
                      <a:lnTo>
                        <a:pt x="6" y="28"/>
                      </a:lnTo>
                      <a:lnTo>
                        <a:pt x="6" y="22"/>
                      </a:lnTo>
                      <a:lnTo>
                        <a:pt x="6" y="20"/>
                      </a:lnTo>
                      <a:lnTo>
                        <a:pt x="7" y="14"/>
                      </a:lnTo>
                      <a:lnTo>
                        <a:pt x="9" y="10"/>
                      </a:lnTo>
                      <a:lnTo>
                        <a:pt x="10" y="9"/>
                      </a:lnTo>
                      <a:lnTo>
                        <a:pt x="16" y="6"/>
                      </a:lnTo>
                      <a:lnTo>
                        <a:pt x="21" y="5"/>
                      </a:lnTo>
                      <a:lnTo>
                        <a:pt x="33" y="4"/>
                      </a:lnTo>
                      <a:lnTo>
                        <a:pt x="33" y="3"/>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6" name="Freeform 6024"/>
                <p:cNvSpPr>
                  <a:spLocks/>
                </p:cNvSpPr>
                <p:nvPr/>
              </p:nvSpPr>
              <p:spPr bwMode="auto">
                <a:xfrm>
                  <a:off x="3052" y="1784"/>
                  <a:ext cx="5" cy="7"/>
                </a:xfrm>
                <a:custGeom>
                  <a:avLst/>
                  <a:gdLst>
                    <a:gd name="T0" fmla="*/ 23 w 29"/>
                    <a:gd name="T1" fmla="*/ 0 h 44"/>
                    <a:gd name="T2" fmla="*/ 16 w 29"/>
                    <a:gd name="T3" fmla="*/ 0 h 44"/>
                    <a:gd name="T4" fmla="*/ 0 w 29"/>
                    <a:gd name="T5" fmla="*/ 44 h 44"/>
                    <a:gd name="T6" fmla="*/ 7 w 29"/>
                    <a:gd name="T7" fmla="*/ 44 h 44"/>
                    <a:gd name="T8" fmla="*/ 11 w 29"/>
                    <a:gd name="T9" fmla="*/ 30 h 44"/>
                    <a:gd name="T10" fmla="*/ 29 w 29"/>
                    <a:gd name="T11" fmla="*/ 30 h 44"/>
                    <a:gd name="T12" fmla="*/ 12 w 29"/>
                    <a:gd name="T13" fmla="*/ 26 h 44"/>
                    <a:gd name="T14" fmla="*/ 17 w 29"/>
                    <a:gd name="T15" fmla="*/ 13 h 44"/>
                    <a:gd name="T16" fmla="*/ 18 w 29"/>
                    <a:gd name="T17" fmla="*/ 11 h 44"/>
                    <a:gd name="T18" fmla="*/ 20 w 29"/>
                    <a:gd name="T19" fmla="*/ 5 h 44"/>
                    <a:gd name="T20" fmla="*/ 20 w 29"/>
                    <a:gd name="T21" fmla="*/ 5 h 44"/>
                    <a:gd name="T22" fmla="*/ 23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3" y="0"/>
                      </a:moveTo>
                      <a:lnTo>
                        <a:pt x="16" y="0"/>
                      </a:lnTo>
                      <a:lnTo>
                        <a:pt x="0" y="44"/>
                      </a:lnTo>
                      <a:lnTo>
                        <a:pt x="7" y="44"/>
                      </a:lnTo>
                      <a:lnTo>
                        <a:pt x="11" y="30"/>
                      </a:lnTo>
                      <a:lnTo>
                        <a:pt x="29" y="30"/>
                      </a:lnTo>
                      <a:lnTo>
                        <a:pt x="12" y="26"/>
                      </a:lnTo>
                      <a:lnTo>
                        <a:pt x="17" y="13"/>
                      </a:lnTo>
                      <a:lnTo>
                        <a:pt x="18" y="11"/>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7" name="Freeform 6025"/>
                <p:cNvSpPr>
                  <a:spLocks/>
                </p:cNvSpPr>
                <p:nvPr/>
              </p:nvSpPr>
              <p:spPr bwMode="auto">
                <a:xfrm>
                  <a:off x="3054" y="1784"/>
                  <a:ext cx="4" cy="7"/>
                </a:xfrm>
                <a:custGeom>
                  <a:avLst/>
                  <a:gdLst>
                    <a:gd name="T0" fmla="*/ 11 w 28"/>
                    <a:gd name="T1" fmla="*/ 0 h 43"/>
                    <a:gd name="T2" fmla="*/ 8 w 28"/>
                    <a:gd name="T3" fmla="*/ 5 h 43"/>
                    <a:gd name="T4" fmla="*/ 9 w 28"/>
                    <a:gd name="T5" fmla="*/ 10 h 43"/>
                    <a:gd name="T6" fmla="*/ 10 w 28"/>
                    <a:gd name="T7" fmla="*/ 12 h 43"/>
                    <a:gd name="T8" fmla="*/ 12 w 28"/>
                    <a:gd name="T9" fmla="*/ 17 h 43"/>
                    <a:gd name="T10" fmla="*/ 15 w 28"/>
                    <a:gd name="T11" fmla="*/ 26 h 43"/>
                    <a:gd name="T12" fmla="*/ 0 w 28"/>
                    <a:gd name="T13" fmla="*/ 26 h 43"/>
                    <a:gd name="T14" fmla="*/ 17 w 28"/>
                    <a:gd name="T15" fmla="*/ 30 h 43"/>
                    <a:gd name="T16" fmla="*/ 21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5"/>
                      </a:lnTo>
                      <a:lnTo>
                        <a:pt x="9" y="10"/>
                      </a:lnTo>
                      <a:lnTo>
                        <a:pt x="10" y="12"/>
                      </a:lnTo>
                      <a:lnTo>
                        <a:pt x="12" y="17"/>
                      </a:lnTo>
                      <a:lnTo>
                        <a:pt x="15" y="26"/>
                      </a:lnTo>
                      <a:lnTo>
                        <a:pt x="0" y="26"/>
                      </a:lnTo>
                      <a:lnTo>
                        <a:pt x="17" y="30"/>
                      </a:lnTo>
                      <a:lnTo>
                        <a:pt x="21"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8" name="Freeform 6026"/>
                <p:cNvSpPr>
                  <a:spLocks/>
                </p:cNvSpPr>
                <p:nvPr/>
              </p:nvSpPr>
              <p:spPr bwMode="auto">
                <a:xfrm>
                  <a:off x="3059" y="1784"/>
                  <a:ext cx="1" cy="7"/>
                </a:xfrm>
                <a:custGeom>
                  <a:avLst/>
                  <a:gdLst>
                    <a:gd name="T0" fmla="*/ 5 w 5"/>
                    <a:gd name="T1" fmla="*/ 0 h 43"/>
                    <a:gd name="T2" fmla="*/ 0 w 5"/>
                    <a:gd name="T3" fmla="*/ 0 h 43"/>
                    <a:gd name="T4" fmla="*/ 0 w 5"/>
                    <a:gd name="T5" fmla="*/ 43 h 43"/>
                    <a:gd name="T6" fmla="*/ 5 w 5"/>
                    <a:gd name="T7" fmla="*/ 43 h 43"/>
                    <a:gd name="T8" fmla="*/ 5 w 5"/>
                    <a:gd name="T9" fmla="*/ 10 h 43"/>
                    <a:gd name="T10" fmla="*/ 5 w 5"/>
                    <a:gd name="T11" fmla="*/ 10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43"/>
                      </a:lnTo>
                      <a:lnTo>
                        <a:pt x="5" y="43"/>
                      </a:lnTo>
                      <a:lnTo>
                        <a:pt x="5" y="10"/>
                      </a:lnTo>
                      <a:lnTo>
                        <a:pt x="5" y="1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9" name="Freeform 6027"/>
                <p:cNvSpPr>
                  <a:spLocks/>
                </p:cNvSpPr>
                <p:nvPr/>
              </p:nvSpPr>
              <p:spPr bwMode="auto">
                <a:xfrm>
                  <a:off x="3060" y="1784"/>
                  <a:ext cx="4" cy="7"/>
                </a:xfrm>
                <a:custGeom>
                  <a:avLst/>
                  <a:gdLst>
                    <a:gd name="T0" fmla="*/ 0 w 23"/>
                    <a:gd name="T1" fmla="*/ 0 h 43"/>
                    <a:gd name="T2" fmla="*/ 0 w 23"/>
                    <a:gd name="T3" fmla="*/ 10 h 43"/>
                    <a:gd name="T4" fmla="*/ 23 w 23"/>
                    <a:gd name="T5" fmla="*/ 43 h 43"/>
                    <a:gd name="T6" fmla="*/ 23 w 23"/>
                    <a:gd name="T7" fmla="*/ 35 h 43"/>
                    <a:gd name="T8" fmla="*/ 0 w 23"/>
                    <a:gd name="T9" fmla="*/ 0 h 43"/>
                  </a:gdLst>
                  <a:ahLst/>
                  <a:cxnLst>
                    <a:cxn ang="0">
                      <a:pos x="T0" y="T1"/>
                    </a:cxn>
                    <a:cxn ang="0">
                      <a:pos x="T2" y="T3"/>
                    </a:cxn>
                    <a:cxn ang="0">
                      <a:pos x="T4" y="T5"/>
                    </a:cxn>
                    <a:cxn ang="0">
                      <a:pos x="T6" y="T7"/>
                    </a:cxn>
                    <a:cxn ang="0">
                      <a:pos x="T8" y="T9"/>
                    </a:cxn>
                  </a:cxnLst>
                  <a:rect l="0" t="0" r="r" b="b"/>
                  <a:pathLst>
                    <a:path w="23" h="43">
                      <a:moveTo>
                        <a:pt x="0" y="0"/>
                      </a:moveTo>
                      <a:lnTo>
                        <a:pt x="0" y="10"/>
                      </a:lnTo>
                      <a:lnTo>
                        <a:pt x="23" y="43"/>
                      </a:lnTo>
                      <a:lnTo>
                        <a:pt x="23" y="3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0" name="Freeform 6028"/>
                <p:cNvSpPr>
                  <a:spLocks/>
                </p:cNvSpPr>
                <p:nvPr/>
              </p:nvSpPr>
              <p:spPr bwMode="auto">
                <a:xfrm>
                  <a:off x="3064" y="1784"/>
                  <a:ext cx="1" cy="7"/>
                </a:xfrm>
                <a:custGeom>
                  <a:avLst/>
                  <a:gdLst>
                    <a:gd name="T0" fmla="*/ 5 w 5"/>
                    <a:gd name="T1" fmla="*/ 0 h 43"/>
                    <a:gd name="T2" fmla="*/ 0 w 5"/>
                    <a:gd name="T3" fmla="*/ 0 h 43"/>
                    <a:gd name="T4" fmla="*/ 0 w 5"/>
                    <a:gd name="T5" fmla="*/ 35 h 43"/>
                    <a:gd name="T6" fmla="*/ 0 w 5"/>
                    <a:gd name="T7" fmla="*/ 35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5"/>
                      </a:lnTo>
                      <a:lnTo>
                        <a:pt x="0" y="35"/>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1" name="Freeform 6029"/>
                <p:cNvSpPr>
                  <a:spLocks/>
                </p:cNvSpPr>
                <p:nvPr/>
              </p:nvSpPr>
              <p:spPr bwMode="auto">
                <a:xfrm>
                  <a:off x="3070" y="1784"/>
                  <a:ext cx="5" cy="6"/>
                </a:xfrm>
                <a:custGeom>
                  <a:avLst/>
                  <a:gdLst>
                    <a:gd name="T0" fmla="*/ 21 w 30"/>
                    <a:gd name="T1" fmla="*/ 0 h 37"/>
                    <a:gd name="T2" fmla="*/ 10 w 30"/>
                    <a:gd name="T3" fmla="*/ 3 h 37"/>
                    <a:gd name="T4" fmla="*/ 14 w 30"/>
                    <a:gd name="T5" fmla="*/ 3 h 37"/>
                    <a:gd name="T6" fmla="*/ 18 w 30"/>
                    <a:gd name="T7" fmla="*/ 4 h 37"/>
                    <a:gd name="T8" fmla="*/ 21 w 30"/>
                    <a:gd name="T9" fmla="*/ 7 h 37"/>
                    <a:gd name="T10" fmla="*/ 24 w 30"/>
                    <a:gd name="T11" fmla="*/ 12 h 37"/>
                    <a:gd name="T12" fmla="*/ 24 w 30"/>
                    <a:gd name="T13" fmla="*/ 12 h 37"/>
                    <a:gd name="T14" fmla="*/ 25 w 30"/>
                    <a:gd name="T15" fmla="*/ 18 h 37"/>
                    <a:gd name="T16" fmla="*/ 25 w 30"/>
                    <a:gd name="T17" fmla="*/ 22 h 37"/>
                    <a:gd name="T18" fmla="*/ 22 w 30"/>
                    <a:gd name="T19" fmla="*/ 27 h 37"/>
                    <a:gd name="T20" fmla="*/ 22 w 30"/>
                    <a:gd name="T21" fmla="*/ 28 h 37"/>
                    <a:gd name="T22" fmla="*/ 19 w 30"/>
                    <a:gd name="T23" fmla="*/ 33 h 37"/>
                    <a:gd name="T24" fmla="*/ 15 w 30"/>
                    <a:gd name="T25" fmla="*/ 35 h 37"/>
                    <a:gd name="T26" fmla="*/ 10 w 30"/>
                    <a:gd name="T27" fmla="*/ 35 h 37"/>
                    <a:gd name="T28" fmla="*/ 0 w 30"/>
                    <a:gd name="T29" fmla="*/ 35 h 37"/>
                    <a:gd name="T30" fmla="*/ 22 w 30"/>
                    <a:gd name="T31" fmla="*/ 37 h 37"/>
                    <a:gd name="T32" fmla="*/ 26 w 30"/>
                    <a:gd name="T33" fmla="*/ 34 h 37"/>
                    <a:gd name="T34" fmla="*/ 28 w 30"/>
                    <a:gd name="T35" fmla="*/ 29 h 37"/>
                    <a:gd name="T36" fmla="*/ 30 w 30"/>
                    <a:gd name="T37" fmla="*/ 24 h 37"/>
                    <a:gd name="T38" fmla="*/ 30 w 30"/>
                    <a:gd name="T39" fmla="*/ 19 h 37"/>
                    <a:gd name="T40" fmla="*/ 30 w 30"/>
                    <a:gd name="T41" fmla="*/ 16 h 37"/>
                    <a:gd name="T42" fmla="*/ 29 w 30"/>
                    <a:gd name="T43" fmla="*/ 10 h 37"/>
                    <a:gd name="T44" fmla="*/ 29 w 30"/>
                    <a:gd name="T45" fmla="*/ 9 h 37"/>
                    <a:gd name="T46" fmla="*/ 26 w 30"/>
                    <a:gd name="T47" fmla="*/ 4 h 37"/>
                    <a:gd name="T48" fmla="*/ 26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10" y="3"/>
                      </a:lnTo>
                      <a:lnTo>
                        <a:pt x="14" y="3"/>
                      </a:lnTo>
                      <a:lnTo>
                        <a:pt x="18" y="4"/>
                      </a:lnTo>
                      <a:lnTo>
                        <a:pt x="21" y="7"/>
                      </a:lnTo>
                      <a:lnTo>
                        <a:pt x="24" y="12"/>
                      </a:lnTo>
                      <a:lnTo>
                        <a:pt x="24" y="12"/>
                      </a:lnTo>
                      <a:lnTo>
                        <a:pt x="25" y="18"/>
                      </a:lnTo>
                      <a:lnTo>
                        <a:pt x="25" y="22"/>
                      </a:lnTo>
                      <a:lnTo>
                        <a:pt x="22" y="27"/>
                      </a:lnTo>
                      <a:lnTo>
                        <a:pt x="22" y="28"/>
                      </a:lnTo>
                      <a:lnTo>
                        <a:pt x="19" y="33"/>
                      </a:lnTo>
                      <a:lnTo>
                        <a:pt x="15" y="35"/>
                      </a:lnTo>
                      <a:lnTo>
                        <a:pt x="10" y="35"/>
                      </a:lnTo>
                      <a:lnTo>
                        <a:pt x="0" y="35"/>
                      </a:lnTo>
                      <a:lnTo>
                        <a:pt x="22" y="37"/>
                      </a:lnTo>
                      <a:lnTo>
                        <a:pt x="26" y="34"/>
                      </a:lnTo>
                      <a:lnTo>
                        <a:pt x="28" y="29"/>
                      </a:lnTo>
                      <a:lnTo>
                        <a:pt x="30" y="24"/>
                      </a:lnTo>
                      <a:lnTo>
                        <a:pt x="30" y="19"/>
                      </a:lnTo>
                      <a:lnTo>
                        <a:pt x="30" y="16"/>
                      </a:lnTo>
                      <a:lnTo>
                        <a:pt x="29" y="10"/>
                      </a:lnTo>
                      <a:lnTo>
                        <a:pt x="29" y="9"/>
                      </a:lnTo>
                      <a:lnTo>
                        <a:pt x="26" y="4"/>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2" name="Freeform 6030"/>
                <p:cNvSpPr>
                  <a:spLocks/>
                </p:cNvSpPr>
                <p:nvPr/>
              </p:nvSpPr>
              <p:spPr bwMode="auto">
                <a:xfrm>
                  <a:off x="3069" y="1784"/>
                  <a:ext cx="5" cy="7"/>
                </a:xfrm>
                <a:custGeom>
                  <a:avLst/>
                  <a:gdLst>
                    <a:gd name="T0" fmla="*/ 15 w 27"/>
                    <a:gd name="T1" fmla="*/ 0 h 43"/>
                    <a:gd name="T2" fmla="*/ 0 w 27"/>
                    <a:gd name="T3" fmla="*/ 0 h 43"/>
                    <a:gd name="T4" fmla="*/ 0 w 27"/>
                    <a:gd name="T5" fmla="*/ 43 h 43"/>
                    <a:gd name="T6" fmla="*/ 16 w 27"/>
                    <a:gd name="T7" fmla="*/ 43 h 43"/>
                    <a:gd name="T8" fmla="*/ 16 w 27"/>
                    <a:gd name="T9" fmla="*/ 43 h 43"/>
                    <a:gd name="T10" fmla="*/ 22 w 27"/>
                    <a:gd name="T11" fmla="*/ 42 h 43"/>
                    <a:gd name="T12" fmla="*/ 27 w 27"/>
                    <a:gd name="T13" fmla="*/ 40 h 43"/>
                    <a:gd name="T14" fmla="*/ 5 w 27"/>
                    <a:gd name="T15" fmla="*/ 38 h 43"/>
                    <a:gd name="T16" fmla="*/ 5 w 27"/>
                    <a:gd name="T17" fmla="*/ 6 h 43"/>
                    <a:gd name="T18" fmla="*/ 15 w 27"/>
                    <a:gd name="T19" fmla="*/ 6 h 43"/>
                    <a:gd name="T20" fmla="*/ 26 w 27"/>
                    <a:gd name="T21" fmla="*/ 3 h 43"/>
                    <a:gd name="T22" fmla="*/ 26 w 27"/>
                    <a:gd name="T23" fmla="*/ 3 h 43"/>
                    <a:gd name="T24" fmla="*/ 21 w 27"/>
                    <a:gd name="T25" fmla="*/ 0 h 43"/>
                    <a:gd name="T26" fmla="*/ 20 w 27"/>
                    <a:gd name="T27" fmla="*/ 0 h 43"/>
                    <a:gd name="T28" fmla="*/ 15 w 27"/>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3">
                      <a:moveTo>
                        <a:pt x="15" y="0"/>
                      </a:moveTo>
                      <a:lnTo>
                        <a:pt x="0" y="0"/>
                      </a:lnTo>
                      <a:lnTo>
                        <a:pt x="0" y="43"/>
                      </a:lnTo>
                      <a:lnTo>
                        <a:pt x="16" y="43"/>
                      </a:lnTo>
                      <a:lnTo>
                        <a:pt x="16" y="43"/>
                      </a:lnTo>
                      <a:lnTo>
                        <a:pt x="22" y="42"/>
                      </a:lnTo>
                      <a:lnTo>
                        <a:pt x="27" y="40"/>
                      </a:lnTo>
                      <a:lnTo>
                        <a:pt x="5" y="38"/>
                      </a:lnTo>
                      <a:lnTo>
                        <a:pt x="5" y="6"/>
                      </a:lnTo>
                      <a:lnTo>
                        <a:pt x="15" y="6"/>
                      </a:lnTo>
                      <a:lnTo>
                        <a:pt x="26" y="3"/>
                      </a:lnTo>
                      <a:lnTo>
                        <a:pt x="26" y="3"/>
                      </a:lnTo>
                      <a:lnTo>
                        <a:pt x="21" y="0"/>
                      </a:lnTo>
                      <a:lnTo>
                        <a:pt x="20"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3" name="Freeform 6031"/>
                <p:cNvSpPr>
                  <a:spLocks/>
                </p:cNvSpPr>
                <p:nvPr/>
              </p:nvSpPr>
              <p:spPr bwMode="auto">
                <a:xfrm>
                  <a:off x="3076" y="1784"/>
                  <a:ext cx="6" cy="7"/>
                </a:xfrm>
                <a:custGeom>
                  <a:avLst/>
                  <a:gdLst>
                    <a:gd name="T0" fmla="*/ 31 w 33"/>
                    <a:gd name="T1" fmla="*/ 0 h 44"/>
                    <a:gd name="T2" fmla="*/ 0 w 33"/>
                    <a:gd name="T3" fmla="*/ 1 h 44"/>
                    <a:gd name="T4" fmla="*/ 1 w 33"/>
                    <a:gd name="T5" fmla="*/ 44 h 44"/>
                    <a:gd name="T6" fmla="*/ 33 w 33"/>
                    <a:gd name="T7" fmla="*/ 44 h 44"/>
                    <a:gd name="T8" fmla="*/ 33 w 33"/>
                    <a:gd name="T9" fmla="*/ 39 h 44"/>
                    <a:gd name="T10" fmla="*/ 7 w 33"/>
                    <a:gd name="T11" fmla="*/ 39 h 44"/>
                    <a:gd name="T12" fmla="*/ 7 w 33"/>
                    <a:gd name="T13" fmla="*/ 24 h 44"/>
                    <a:gd name="T14" fmla="*/ 30 w 33"/>
                    <a:gd name="T15" fmla="*/ 24 h 44"/>
                    <a:gd name="T16" fmla="*/ 30 w 33"/>
                    <a:gd name="T17" fmla="*/ 20 h 44"/>
                    <a:gd name="T18" fmla="*/ 7 w 33"/>
                    <a:gd name="T19" fmla="*/ 20 h 44"/>
                    <a:gd name="T20" fmla="*/ 7 w 33"/>
                    <a:gd name="T21" fmla="*/ 6 h 44"/>
                    <a:gd name="T22" fmla="*/ 31 w 33"/>
                    <a:gd name="T23" fmla="*/ 6 h 44"/>
                    <a:gd name="T24" fmla="*/ 31 w 33"/>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4">
                      <a:moveTo>
                        <a:pt x="31" y="0"/>
                      </a:moveTo>
                      <a:lnTo>
                        <a:pt x="0" y="1"/>
                      </a:lnTo>
                      <a:lnTo>
                        <a:pt x="1" y="44"/>
                      </a:lnTo>
                      <a:lnTo>
                        <a:pt x="33" y="44"/>
                      </a:lnTo>
                      <a:lnTo>
                        <a:pt x="33" y="39"/>
                      </a:lnTo>
                      <a:lnTo>
                        <a:pt x="7" y="39"/>
                      </a:lnTo>
                      <a:lnTo>
                        <a:pt x="7" y="24"/>
                      </a:lnTo>
                      <a:lnTo>
                        <a:pt x="30" y="24"/>
                      </a:lnTo>
                      <a:lnTo>
                        <a:pt x="30" y="20"/>
                      </a:lnTo>
                      <a:lnTo>
                        <a:pt x="7" y="20"/>
                      </a:lnTo>
                      <a:lnTo>
                        <a:pt x="7" y="6"/>
                      </a:lnTo>
                      <a:lnTo>
                        <a:pt x="31" y="6"/>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4" name="Freeform 6032"/>
                <p:cNvSpPr>
                  <a:spLocks/>
                </p:cNvSpPr>
                <p:nvPr/>
              </p:nvSpPr>
              <p:spPr bwMode="auto">
                <a:xfrm>
                  <a:off x="3087" y="1788"/>
                  <a:ext cx="4" cy="3"/>
                </a:xfrm>
                <a:custGeom>
                  <a:avLst/>
                  <a:gdLst>
                    <a:gd name="T0" fmla="*/ 24 w 27"/>
                    <a:gd name="T1" fmla="*/ 0 h 18"/>
                    <a:gd name="T2" fmla="*/ 10 w 27"/>
                    <a:gd name="T3" fmla="*/ 0 h 18"/>
                    <a:gd name="T4" fmla="*/ 14 w 27"/>
                    <a:gd name="T5" fmla="*/ 0 h 18"/>
                    <a:gd name="T6" fmla="*/ 18 w 27"/>
                    <a:gd name="T7" fmla="*/ 2 h 18"/>
                    <a:gd name="T8" fmla="*/ 18 w 27"/>
                    <a:gd name="T9" fmla="*/ 2 h 18"/>
                    <a:gd name="T10" fmla="*/ 20 w 27"/>
                    <a:gd name="T11" fmla="*/ 7 h 18"/>
                    <a:gd name="T12" fmla="*/ 20 w 27"/>
                    <a:gd name="T13" fmla="*/ 7 h 18"/>
                    <a:gd name="T14" fmla="*/ 18 w 27"/>
                    <a:gd name="T15" fmla="*/ 13 h 18"/>
                    <a:gd name="T16" fmla="*/ 16 w 27"/>
                    <a:gd name="T17" fmla="*/ 14 h 18"/>
                    <a:gd name="T18" fmla="*/ 11 w 27"/>
                    <a:gd name="T19" fmla="*/ 15 h 18"/>
                    <a:gd name="T20" fmla="*/ 0 w 27"/>
                    <a:gd name="T21" fmla="*/ 15 h 18"/>
                    <a:gd name="T22" fmla="*/ 20 w 27"/>
                    <a:gd name="T23" fmla="*/ 18 h 18"/>
                    <a:gd name="T24" fmla="*/ 25 w 27"/>
                    <a:gd name="T25" fmla="*/ 14 h 18"/>
                    <a:gd name="T26" fmla="*/ 26 w 27"/>
                    <a:gd name="T27" fmla="*/ 13 h 18"/>
                    <a:gd name="T28" fmla="*/ 27 w 27"/>
                    <a:gd name="T29" fmla="*/ 7 h 18"/>
                    <a:gd name="T30" fmla="*/ 27 w 27"/>
                    <a:gd name="T31" fmla="*/ 6 h 18"/>
                    <a:gd name="T32" fmla="*/ 25 w 27"/>
                    <a:gd name="T33" fmla="*/ 1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0" y="0"/>
                      </a:lnTo>
                      <a:lnTo>
                        <a:pt x="14" y="0"/>
                      </a:lnTo>
                      <a:lnTo>
                        <a:pt x="18" y="2"/>
                      </a:lnTo>
                      <a:lnTo>
                        <a:pt x="18" y="2"/>
                      </a:lnTo>
                      <a:lnTo>
                        <a:pt x="20" y="7"/>
                      </a:lnTo>
                      <a:lnTo>
                        <a:pt x="20" y="7"/>
                      </a:lnTo>
                      <a:lnTo>
                        <a:pt x="18" y="13"/>
                      </a:lnTo>
                      <a:lnTo>
                        <a:pt x="16" y="14"/>
                      </a:lnTo>
                      <a:lnTo>
                        <a:pt x="11" y="15"/>
                      </a:lnTo>
                      <a:lnTo>
                        <a:pt x="0" y="15"/>
                      </a:lnTo>
                      <a:lnTo>
                        <a:pt x="20" y="18"/>
                      </a:lnTo>
                      <a:lnTo>
                        <a:pt x="25" y="14"/>
                      </a:lnTo>
                      <a:lnTo>
                        <a:pt x="26" y="13"/>
                      </a:lnTo>
                      <a:lnTo>
                        <a:pt x="27" y="7"/>
                      </a:lnTo>
                      <a:lnTo>
                        <a:pt x="27" y="6"/>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05" name="Freeform 6033"/>
                <p:cNvSpPr>
                  <a:spLocks/>
                </p:cNvSpPr>
                <p:nvPr/>
              </p:nvSpPr>
              <p:spPr bwMode="auto">
                <a:xfrm>
                  <a:off x="3087" y="1784"/>
                  <a:ext cx="4" cy="3"/>
                </a:xfrm>
                <a:custGeom>
                  <a:avLst/>
                  <a:gdLst>
                    <a:gd name="T0" fmla="*/ 22 w 25"/>
                    <a:gd name="T1" fmla="*/ 0 h 17"/>
                    <a:gd name="T2" fmla="*/ 9 w 25"/>
                    <a:gd name="T3" fmla="*/ 2 h 17"/>
                    <a:gd name="T4" fmla="*/ 14 w 25"/>
                    <a:gd name="T5" fmla="*/ 2 h 17"/>
                    <a:gd name="T6" fmla="*/ 17 w 25"/>
                    <a:gd name="T7" fmla="*/ 4 h 17"/>
                    <a:gd name="T8" fmla="*/ 18 w 25"/>
                    <a:gd name="T9" fmla="*/ 8 h 17"/>
                    <a:gd name="T10" fmla="*/ 17 w 25"/>
                    <a:gd name="T11" fmla="*/ 12 h 17"/>
                    <a:gd name="T12" fmla="*/ 14 w 25"/>
                    <a:gd name="T13" fmla="*/ 14 h 17"/>
                    <a:gd name="T14" fmla="*/ 9 w 25"/>
                    <a:gd name="T15" fmla="*/ 14 h 17"/>
                    <a:gd name="T16" fmla="*/ 0 w 25"/>
                    <a:gd name="T17" fmla="*/ 14 h 17"/>
                    <a:gd name="T18" fmla="*/ 18 w 25"/>
                    <a:gd name="T19" fmla="*/ 17 h 17"/>
                    <a:gd name="T20" fmla="*/ 23 w 25"/>
                    <a:gd name="T21" fmla="*/ 12 h 17"/>
                    <a:gd name="T22" fmla="*/ 25 w 25"/>
                    <a:gd name="T23" fmla="*/ 7 h 17"/>
                    <a:gd name="T24" fmla="*/ 24 w 25"/>
                    <a:gd name="T25" fmla="*/ 5 h 17"/>
                    <a:gd name="T26" fmla="*/ 22 w 25"/>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7">
                      <a:moveTo>
                        <a:pt x="22" y="0"/>
                      </a:moveTo>
                      <a:lnTo>
                        <a:pt x="9" y="2"/>
                      </a:lnTo>
                      <a:lnTo>
                        <a:pt x="14" y="2"/>
                      </a:lnTo>
                      <a:lnTo>
                        <a:pt x="17" y="4"/>
                      </a:lnTo>
                      <a:lnTo>
                        <a:pt x="18" y="8"/>
                      </a:lnTo>
                      <a:lnTo>
                        <a:pt x="17" y="12"/>
                      </a:lnTo>
                      <a:lnTo>
                        <a:pt x="14" y="14"/>
                      </a:lnTo>
                      <a:lnTo>
                        <a:pt x="9" y="14"/>
                      </a:lnTo>
                      <a:lnTo>
                        <a:pt x="0" y="14"/>
                      </a:lnTo>
                      <a:lnTo>
                        <a:pt x="18" y="17"/>
                      </a:lnTo>
                      <a:lnTo>
                        <a:pt x="23" y="12"/>
                      </a:lnTo>
                      <a:lnTo>
                        <a:pt x="25" y="7"/>
                      </a:lnTo>
                      <a:lnTo>
                        <a:pt x="24"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59" name="Group 6235"/>
              <p:cNvGrpSpPr>
                <a:grpSpLocks/>
              </p:cNvGrpSpPr>
              <p:nvPr/>
            </p:nvGrpSpPr>
            <p:grpSpPr bwMode="auto">
              <a:xfrm>
                <a:off x="2985" y="1460"/>
                <a:ext cx="369" cy="394"/>
                <a:chOff x="2985" y="1460"/>
                <a:chExt cx="369" cy="394"/>
              </a:xfrm>
            </p:grpSpPr>
            <p:sp>
              <p:nvSpPr>
                <p:cNvPr id="11406" name="Freeform 6035"/>
                <p:cNvSpPr>
                  <a:spLocks/>
                </p:cNvSpPr>
                <p:nvPr/>
              </p:nvSpPr>
              <p:spPr bwMode="auto">
                <a:xfrm>
                  <a:off x="3086" y="1784"/>
                  <a:ext cx="5" cy="7"/>
                </a:xfrm>
                <a:custGeom>
                  <a:avLst/>
                  <a:gdLst>
                    <a:gd name="T0" fmla="*/ 16 w 30"/>
                    <a:gd name="T1" fmla="*/ 0 h 44"/>
                    <a:gd name="T2" fmla="*/ 0 w 30"/>
                    <a:gd name="T3" fmla="*/ 0 h 44"/>
                    <a:gd name="T4" fmla="*/ 0 w 30"/>
                    <a:gd name="T5" fmla="*/ 44 h 44"/>
                    <a:gd name="T6" fmla="*/ 17 w 30"/>
                    <a:gd name="T7" fmla="*/ 44 h 44"/>
                    <a:gd name="T8" fmla="*/ 20 w 30"/>
                    <a:gd name="T9" fmla="*/ 43 h 44"/>
                    <a:gd name="T10" fmla="*/ 25 w 30"/>
                    <a:gd name="T11" fmla="*/ 42 h 44"/>
                    <a:gd name="T12" fmla="*/ 26 w 30"/>
                    <a:gd name="T13" fmla="*/ 42 h 44"/>
                    <a:gd name="T14" fmla="*/ 6 w 30"/>
                    <a:gd name="T15" fmla="*/ 39 h 44"/>
                    <a:gd name="T16" fmla="*/ 6 w 30"/>
                    <a:gd name="T17" fmla="*/ 24 h 44"/>
                    <a:gd name="T18" fmla="*/ 16 w 30"/>
                    <a:gd name="T19" fmla="*/ 24 h 44"/>
                    <a:gd name="T20" fmla="*/ 30 w 30"/>
                    <a:gd name="T21" fmla="*/ 24 h 44"/>
                    <a:gd name="T22" fmla="*/ 24 w 30"/>
                    <a:gd name="T23" fmla="*/ 21 h 44"/>
                    <a:gd name="T24" fmla="*/ 24 w 30"/>
                    <a:gd name="T25" fmla="*/ 21 h 44"/>
                    <a:gd name="T26" fmla="*/ 6 w 30"/>
                    <a:gd name="T27" fmla="*/ 18 h 44"/>
                    <a:gd name="T28" fmla="*/ 5 w 30"/>
                    <a:gd name="T29" fmla="*/ 6 h 44"/>
                    <a:gd name="T30" fmla="*/ 15 w 30"/>
                    <a:gd name="T31" fmla="*/ 6 h 44"/>
                    <a:gd name="T32" fmla="*/ 28 w 30"/>
                    <a:gd name="T33" fmla="*/ 4 h 44"/>
                    <a:gd name="T34" fmla="*/ 26 w 30"/>
                    <a:gd name="T35" fmla="*/ 4 h 44"/>
                    <a:gd name="T36" fmla="*/ 22 w 30"/>
                    <a:gd name="T37" fmla="*/ 1 h 44"/>
                    <a:gd name="T38" fmla="*/ 16 w 30"/>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4">
                      <a:moveTo>
                        <a:pt x="16" y="0"/>
                      </a:moveTo>
                      <a:lnTo>
                        <a:pt x="0" y="0"/>
                      </a:lnTo>
                      <a:lnTo>
                        <a:pt x="0" y="44"/>
                      </a:lnTo>
                      <a:lnTo>
                        <a:pt x="17" y="44"/>
                      </a:lnTo>
                      <a:lnTo>
                        <a:pt x="20" y="43"/>
                      </a:lnTo>
                      <a:lnTo>
                        <a:pt x="25" y="42"/>
                      </a:lnTo>
                      <a:lnTo>
                        <a:pt x="26" y="42"/>
                      </a:lnTo>
                      <a:lnTo>
                        <a:pt x="6" y="39"/>
                      </a:lnTo>
                      <a:lnTo>
                        <a:pt x="6" y="24"/>
                      </a:lnTo>
                      <a:lnTo>
                        <a:pt x="16" y="24"/>
                      </a:lnTo>
                      <a:lnTo>
                        <a:pt x="30" y="24"/>
                      </a:lnTo>
                      <a:lnTo>
                        <a:pt x="24" y="21"/>
                      </a:lnTo>
                      <a:lnTo>
                        <a:pt x="24" y="21"/>
                      </a:lnTo>
                      <a:lnTo>
                        <a:pt x="6" y="18"/>
                      </a:lnTo>
                      <a:lnTo>
                        <a:pt x="5" y="6"/>
                      </a:lnTo>
                      <a:lnTo>
                        <a:pt x="15" y="6"/>
                      </a:lnTo>
                      <a:lnTo>
                        <a:pt x="28" y="4"/>
                      </a:lnTo>
                      <a:lnTo>
                        <a:pt x="26" y="4"/>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7" name="Freeform 6036"/>
                <p:cNvSpPr>
                  <a:spLocks/>
                </p:cNvSpPr>
                <p:nvPr/>
              </p:nvSpPr>
              <p:spPr bwMode="auto">
                <a:xfrm>
                  <a:off x="3094" y="1784"/>
                  <a:ext cx="5" cy="7"/>
                </a:xfrm>
                <a:custGeom>
                  <a:avLst/>
                  <a:gdLst>
                    <a:gd name="T0" fmla="*/ 21 w 32"/>
                    <a:gd name="T1" fmla="*/ 0 h 42"/>
                    <a:gd name="T2" fmla="*/ 10 w 32"/>
                    <a:gd name="T3" fmla="*/ 3 h 42"/>
                    <a:gd name="T4" fmla="*/ 11 w 32"/>
                    <a:gd name="T5" fmla="*/ 3 h 42"/>
                    <a:gd name="T6" fmla="*/ 17 w 32"/>
                    <a:gd name="T7" fmla="*/ 4 h 42"/>
                    <a:gd name="T8" fmla="*/ 21 w 32"/>
                    <a:gd name="T9" fmla="*/ 7 h 42"/>
                    <a:gd name="T10" fmla="*/ 22 w 32"/>
                    <a:gd name="T11" fmla="*/ 9 h 42"/>
                    <a:gd name="T12" fmla="*/ 24 w 32"/>
                    <a:gd name="T13" fmla="*/ 13 h 42"/>
                    <a:gd name="T14" fmla="*/ 25 w 32"/>
                    <a:gd name="T15" fmla="*/ 20 h 42"/>
                    <a:gd name="T16" fmla="*/ 25 w 32"/>
                    <a:gd name="T17" fmla="*/ 23 h 42"/>
                    <a:gd name="T18" fmla="*/ 24 w 32"/>
                    <a:gd name="T19" fmla="*/ 28 h 42"/>
                    <a:gd name="T20" fmla="*/ 21 w 32"/>
                    <a:gd name="T21" fmla="*/ 32 h 42"/>
                    <a:gd name="T22" fmla="*/ 21 w 32"/>
                    <a:gd name="T23" fmla="*/ 34 h 42"/>
                    <a:gd name="T24" fmla="*/ 17 w 32"/>
                    <a:gd name="T25" fmla="*/ 36 h 42"/>
                    <a:gd name="T26" fmla="*/ 10 w 32"/>
                    <a:gd name="T27" fmla="*/ 37 h 42"/>
                    <a:gd name="T28" fmla="*/ 0 w 32"/>
                    <a:gd name="T29" fmla="*/ 39 h 42"/>
                    <a:gd name="T30" fmla="*/ 5 w 32"/>
                    <a:gd name="T31" fmla="*/ 41 h 42"/>
                    <a:gd name="T32" fmla="*/ 11 w 32"/>
                    <a:gd name="T33" fmla="*/ 42 h 42"/>
                    <a:gd name="T34" fmla="*/ 17 w 32"/>
                    <a:gd name="T35" fmla="*/ 41 h 42"/>
                    <a:gd name="T36" fmla="*/ 21 w 32"/>
                    <a:gd name="T37" fmla="*/ 39 h 42"/>
                    <a:gd name="T38" fmla="*/ 25 w 32"/>
                    <a:gd name="T39" fmla="*/ 36 h 42"/>
                    <a:gd name="T40" fmla="*/ 26 w 32"/>
                    <a:gd name="T41" fmla="*/ 36 h 42"/>
                    <a:gd name="T42" fmla="*/ 29 w 32"/>
                    <a:gd name="T43" fmla="*/ 31 h 42"/>
                    <a:gd name="T44" fmla="*/ 31 w 32"/>
                    <a:gd name="T45" fmla="*/ 26 h 42"/>
                    <a:gd name="T46" fmla="*/ 32 w 32"/>
                    <a:gd name="T47" fmla="*/ 20 h 42"/>
                    <a:gd name="T48" fmla="*/ 32 w 32"/>
                    <a:gd name="T49" fmla="*/ 20 h 42"/>
                    <a:gd name="T50" fmla="*/ 31 w 32"/>
                    <a:gd name="T51" fmla="*/ 13 h 42"/>
                    <a:gd name="T52" fmla="*/ 29 w 32"/>
                    <a:gd name="T53" fmla="*/ 8 h 42"/>
                    <a:gd name="T54" fmla="*/ 25 w 32"/>
                    <a:gd name="T55" fmla="*/ 4 h 42"/>
                    <a:gd name="T56" fmla="*/ 21 w 32"/>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2">
                      <a:moveTo>
                        <a:pt x="21" y="0"/>
                      </a:moveTo>
                      <a:lnTo>
                        <a:pt x="10" y="3"/>
                      </a:lnTo>
                      <a:lnTo>
                        <a:pt x="11" y="3"/>
                      </a:lnTo>
                      <a:lnTo>
                        <a:pt x="17" y="4"/>
                      </a:lnTo>
                      <a:lnTo>
                        <a:pt x="21" y="7"/>
                      </a:lnTo>
                      <a:lnTo>
                        <a:pt x="22" y="9"/>
                      </a:lnTo>
                      <a:lnTo>
                        <a:pt x="24" y="13"/>
                      </a:lnTo>
                      <a:lnTo>
                        <a:pt x="25" y="20"/>
                      </a:lnTo>
                      <a:lnTo>
                        <a:pt x="25" y="23"/>
                      </a:lnTo>
                      <a:lnTo>
                        <a:pt x="24" y="28"/>
                      </a:lnTo>
                      <a:lnTo>
                        <a:pt x="21" y="32"/>
                      </a:lnTo>
                      <a:lnTo>
                        <a:pt x="21" y="34"/>
                      </a:lnTo>
                      <a:lnTo>
                        <a:pt x="17" y="36"/>
                      </a:lnTo>
                      <a:lnTo>
                        <a:pt x="10" y="37"/>
                      </a:lnTo>
                      <a:lnTo>
                        <a:pt x="0" y="39"/>
                      </a:lnTo>
                      <a:lnTo>
                        <a:pt x="5" y="41"/>
                      </a:lnTo>
                      <a:lnTo>
                        <a:pt x="11" y="42"/>
                      </a:lnTo>
                      <a:lnTo>
                        <a:pt x="17" y="41"/>
                      </a:lnTo>
                      <a:lnTo>
                        <a:pt x="21" y="39"/>
                      </a:lnTo>
                      <a:lnTo>
                        <a:pt x="25" y="36"/>
                      </a:lnTo>
                      <a:lnTo>
                        <a:pt x="26" y="36"/>
                      </a:lnTo>
                      <a:lnTo>
                        <a:pt x="29" y="31"/>
                      </a:lnTo>
                      <a:lnTo>
                        <a:pt x="31" y="26"/>
                      </a:lnTo>
                      <a:lnTo>
                        <a:pt x="32" y="20"/>
                      </a:lnTo>
                      <a:lnTo>
                        <a:pt x="32" y="20"/>
                      </a:lnTo>
                      <a:lnTo>
                        <a:pt x="31" y="13"/>
                      </a:lnTo>
                      <a:lnTo>
                        <a:pt x="29" y="8"/>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8" name="Freeform 6037"/>
                <p:cNvSpPr>
                  <a:spLocks/>
                </p:cNvSpPr>
                <p:nvPr/>
              </p:nvSpPr>
              <p:spPr bwMode="auto">
                <a:xfrm>
                  <a:off x="3092" y="1784"/>
                  <a:ext cx="5" cy="6"/>
                </a:xfrm>
                <a:custGeom>
                  <a:avLst/>
                  <a:gdLst>
                    <a:gd name="T0" fmla="*/ 20 w 31"/>
                    <a:gd name="T1" fmla="*/ 0 h 42"/>
                    <a:gd name="T2" fmla="*/ 15 w 31"/>
                    <a:gd name="T3" fmla="*/ 1 h 42"/>
                    <a:gd name="T4" fmla="*/ 10 w 31"/>
                    <a:gd name="T5" fmla="*/ 3 h 42"/>
                    <a:gd name="T6" fmla="*/ 6 w 31"/>
                    <a:gd name="T7" fmla="*/ 7 h 42"/>
                    <a:gd name="T8" fmla="*/ 6 w 31"/>
                    <a:gd name="T9" fmla="*/ 8 h 42"/>
                    <a:gd name="T10" fmla="*/ 2 w 31"/>
                    <a:gd name="T11" fmla="*/ 12 h 42"/>
                    <a:gd name="T12" fmla="*/ 1 w 31"/>
                    <a:gd name="T13" fmla="*/ 17 h 42"/>
                    <a:gd name="T14" fmla="*/ 0 w 31"/>
                    <a:gd name="T15" fmla="*/ 24 h 42"/>
                    <a:gd name="T16" fmla="*/ 1 w 31"/>
                    <a:gd name="T17" fmla="*/ 29 h 42"/>
                    <a:gd name="T18" fmla="*/ 3 w 31"/>
                    <a:gd name="T19" fmla="*/ 34 h 42"/>
                    <a:gd name="T20" fmla="*/ 7 w 31"/>
                    <a:gd name="T21" fmla="*/ 39 h 42"/>
                    <a:gd name="T22" fmla="*/ 10 w 31"/>
                    <a:gd name="T23" fmla="*/ 42 h 42"/>
                    <a:gd name="T24" fmla="*/ 20 w 31"/>
                    <a:gd name="T25" fmla="*/ 40 h 42"/>
                    <a:gd name="T26" fmla="*/ 20 w 31"/>
                    <a:gd name="T27" fmla="*/ 40 h 42"/>
                    <a:gd name="T28" fmla="*/ 15 w 31"/>
                    <a:gd name="T29" fmla="*/ 39 h 42"/>
                    <a:gd name="T30" fmla="*/ 11 w 31"/>
                    <a:gd name="T31" fmla="*/ 35 h 42"/>
                    <a:gd name="T32" fmla="*/ 10 w 31"/>
                    <a:gd name="T33" fmla="*/ 34 h 42"/>
                    <a:gd name="T34" fmla="*/ 7 w 31"/>
                    <a:gd name="T35" fmla="*/ 29 h 42"/>
                    <a:gd name="T36" fmla="*/ 7 w 31"/>
                    <a:gd name="T37" fmla="*/ 24 h 42"/>
                    <a:gd name="T38" fmla="*/ 7 w 31"/>
                    <a:gd name="T39" fmla="*/ 19 h 42"/>
                    <a:gd name="T40" fmla="*/ 8 w 31"/>
                    <a:gd name="T41" fmla="*/ 14 h 42"/>
                    <a:gd name="T42" fmla="*/ 11 w 31"/>
                    <a:gd name="T43" fmla="*/ 10 h 42"/>
                    <a:gd name="T44" fmla="*/ 11 w 31"/>
                    <a:gd name="T45" fmla="*/ 10 h 42"/>
                    <a:gd name="T46" fmla="*/ 15 w 31"/>
                    <a:gd name="T47" fmla="*/ 7 h 42"/>
                    <a:gd name="T48" fmla="*/ 20 w 31"/>
                    <a:gd name="T49" fmla="*/ 6 h 42"/>
                    <a:gd name="T50" fmla="*/ 31 w 31"/>
                    <a:gd name="T51" fmla="*/ 3 h 42"/>
                    <a:gd name="T52" fmla="*/ 27 w 31"/>
                    <a:gd name="T53" fmla="*/ 1 h 42"/>
                    <a:gd name="T54" fmla="*/ 20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0" y="0"/>
                      </a:moveTo>
                      <a:lnTo>
                        <a:pt x="15" y="1"/>
                      </a:lnTo>
                      <a:lnTo>
                        <a:pt x="10" y="3"/>
                      </a:lnTo>
                      <a:lnTo>
                        <a:pt x="6" y="7"/>
                      </a:lnTo>
                      <a:lnTo>
                        <a:pt x="6" y="8"/>
                      </a:lnTo>
                      <a:lnTo>
                        <a:pt x="2" y="12"/>
                      </a:lnTo>
                      <a:lnTo>
                        <a:pt x="1" y="17"/>
                      </a:lnTo>
                      <a:lnTo>
                        <a:pt x="0" y="24"/>
                      </a:lnTo>
                      <a:lnTo>
                        <a:pt x="1" y="29"/>
                      </a:lnTo>
                      <a:lnTo>
                        <a:pt x="3" y="34"/>
                      </a:lnTo>
                      <a:lnTo>
                        <a:pt x="7" y="39"/>
                      </a:lnTo>
                      <a:lnTo>
                        <a:pt x="10" y="42"/>
                      </a:lnTo>
                      <a:lnTo>
                        <a:pt x="20" y="40"/>
                      </a:lnTo>
                      <a:lnTo>
                        <a:pt x="20" y="40"/>
                      </a:lnTo>
                      <a:lnTo>
                        <a:pt x="15" y="39"/>
                      </a:lnTo>
                      <a:lnTo>
                        <a:pt x="11" y="35"/>
                      </a:lnTo>
                      <a:lnTo>
                        <a:pt x="10" y="34"/>
                      </a:lnTo>
                      <a:lnTo>
                        <a:pt x="7" y="29"/>
                      </a:lnTo>
                      <a:lnTo>
                        <a:pt x="7" y="24"/>
                      </a:lnTo>
                      <a:lnTo>
                        <a:pt x="7" y="19"/>
                      </a:lnTo>
                      <a:lnTo>
                        <a:pt x="8" y="14"/>
                      </a:lnTo>
                      <a:lnTo>
                        <a:pt x="11" y="10"/>
                      </a:lnTo>
                      <a:lnTo>
                        <a:pt x="11" y="10"/>
                      </a:lnTo>
                      <a:lnTo>
                        <a:pt x="15" y="7"/>
                      </a:lnTo>
                      <a:lnTo>
                        <a:pt x="20" y="6"/>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09" name="Freeform 6038"/>
                <p:cNvSpPr>
                  <a:spLocks/>
                </p:cNvSpPr>
                <p:nvPr/>
              </p:nvSpPr>
              <p:spPr bwMode="auto">
                <a:xfrm>
                  <a:off x="3100" y="1784"/>
                  <a:ext cx="5" cy="7"/>
                </a:xfrm>
                <a:custGeom>
                  <a:avLst/>
                  <a:gdLst>
                    <a:gd name="T0" fmla="*/ 6 w 28"/>
                    <a:gd name="T1" fmla="*/ 0 h 44"/>
                    <a:gd name="T2" fmla="*/ 0 w 28"/>
                    <a:gd name="T3" fmla="*/ 0 h 44"/>
                    <a:gd name="T4" fmla="*/ 0 w 28"/>
                    <a:gd name="T5" fmla="*/ 25 h 44"/>
                    <a:gd name="T6" fmla="*/ 0 w 28"/>
                    <a:gd name="T7" fmla="*/ 26 h 44"/>
                    <a:gd name="T8" fmla="*/ 0 w 28"/>
                    <a:gd name="T9" fmla="*/ 32 h 44"/>
                    <a:gd name="T10" fmla="*/ 0 w 28"/>
                    <a:gd name="T11" fmla="*/ 32 h 44"/>
                    <a:gd name="T12" fmla="*/ 2 w 28"/>
                    <a:gd name="T13" fmla="*/ 38 h 44"/>
                    <a:gd name="T14" fmla="*/ 3 w 28"/>
                    <a:gd name="T15" fmla="*/ 39 h 44"/>
                    <a:gd name="T16" fmla="*/ 8 w 28"/>
                    <a:gd name="T17" fmla="*/ 42 h 44"/>
                    <a:gd name="T18" fmla="*/ 11 w 28"/>
                    <a:gd name="T19" fmla="*/ 43 h 44"/>
                    <a:gd name="T20" fmla="*/ 17 w 28"/>
                    <a:gd name="T21" fmla="*/ 44 h 44"/>
                    <a:gd name="T22" fmla="*/ 22 w 28"/>
                    <a:gd name="T23" fmla="*/ 43 h 44"/>
                    <a:gd name="T24" fmla="*/ 26 w 28"/>
                    <a:gd name="T25" fmla="*/ 42 h 44"/>
                    <a:gd name="T26" fmla="*/ 28 w 28"/>
                    <a:gd name="T27" fmla="*/ 41 h 44"/>
                    <a:gd name="T28" fmla="*/ 16 w 28"/>
                    <a:gd name="T29" fmla="*/ 39 h 44"/>
                    <a:gd name="T30" fmla="*/ 14 w 28"/>
                    <a:gd name="T31" fmla="*/ 39 h 44"/>
                    <a:gd name="T32" fmla="*/ 9 w 28"/>
                    <a:gd name="T33" fmla="*/ 37 h 44"/>
                    <a:gd name="T34" fmla="*/ 9 w 28"/>
                    <a:gd name="T35" fmla="*/ 37 h 44"/>
                    <a:gd name="T36" fmla="*/ 7 w 28"/>
                    <a:gd name="T37" fmla="*/ 31 h 44"/>
                    <a:gd name="T38" fmla="*/ 6 w 28"/>
                    <a:gd name="T39" fmla="*/ 31 h 44"/>
                    <a:gd name="T40" fmla="*/ 6 w 28"/>
                    <a:gd name="T41" fmla="*/ 25 h 44"/>
                    <a:gd name="T42" fmla="*/ 6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6" y="0"/>
                      </a:moveTo>
                      <a:lnTo>
                        <a:pt x="0" y="0"/>
                      </a:lnTo>
                      <a:lnTo>
                        <a:pt x="0" y="25"/>
                      </a:lnTo>
                      <a:lnTo>
                        <a:pt x="0" y="26"/>
                      </a:lnTo>
                      <a:lnTo>
                        <a:pt x="0" y="32"/>
                      </a:lnTo>
                      <a:lnTo>
                        <a:pt x="0" y="32"/>
                      </a:lnTo>
                      <a:lnTo>
                        <a:pt x="2" y="38"/>
                      </a:lnTo>
                      <a:lnTo>
                        <a:pt x="3" y="39"/>
                      </a:lnTo>
                      <a:lnTo>
                        <a:pt x="8" y="42"/>
                      </a:lnTo>
                      <a:lnTo>
                        <a:pt x="11" y="43"/>
                      </a:lnTo>
                      <a:lnTo>
                        <a:pt x="17" y="44"/>
                      </a:lnTo>
                      <a:lnTo>
                        <a:pt x="22" y="43"/>
                      </a:lnTo>
                      <a:lnTo>
                        <a:pt x="26" y="42"/>
                      </a:lnTo>
                      <a:lnTo>
                        <a:pt x="28" y="41"/>
                      </a:lnTo>
                      <a:lnTo>
                        <a:pt x="16" y="39"/>
                      </a:lnTo>
                      <a:lnTo>
                        <a:pt x="14" y="39"/>
                      </a:lnTo>
                      <a:lnTo>
                        <a:pt x="9" y="37"/>
                      </a:lnTo>
                      <a:lnTo>
                        <a:pt x="9" y="37"/>
                      </a:lnTo>
                      <a:lnTo>
                        <a:pt x="7" y="31"/>
                      </a:lnTo>
                      <a:lnTo>
                        <a:pt x="6" y="31"/>
                      </a:lnTo>
                      <a:lnTo>
                        <a:pt x="6" y="2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0" name="Freeform 6039"/>
                <p:cNvSpPr>
                  <a:spLocks/>
                </p:cNvSpPr>
                <p:nvPr/>
              </p:nvSpPr>
              <p:spPr bwMode="auto">
                <a:xfrm>
                  <a:off x="3103" y="1784"/>
                  <a:ext cx="3" cy="6"/>
                </a:xfrm>
                <a:custGeom>
                  <a:avLst/>
                  <a:gdLst>
                    <a:gd name="T0" fmla="*/ 17 w 17"/>
                    <a:gd name="T1" fmla="*/ 0 h 41"/>
                    <a:gd name="T2" fmla="*/ 12 w 17"/>
                    <a:gd name="T3" fmla="*/ 0 h 41"/>
                    <a:gd name="T4" fmla="*/ 12 w 17"/>
                    <a:gd name="T5" fmla="*/ 25 h 41"/>
                    <a:gd name="T6" fmla="*/ 12 w 17"/>
                    <a:gd name="T7" fmla="*/ 27 h 41"/>
                    <a:gd name="T8" fmla="*/ 11 w 17"/>
                    <a:gd name="T9" fmla="*/ 32 h 41"/>
                    <a:gd name="T10" fmla="*/ 11 w 17"/>
                    <a:gd name="T11" fmla="*/ 32 h 41"/>
                    <a:gd name="T12" fmla="*/ 8 w 17"/>
                    <a:gd name="T13" fmla="*/ 37 h 41"/>
                    <a:gd name="T14" fmla="*/ 7 w 17"/>
                    <a:gd name="T15" fmla="*/ 38 h 41"/>
                    <a:gd name="T16" fmla="*/ 0 w 17"/>
                    <a:gd name="T17" fmla="*/ 39 h 41"/>
                    <a:gd name="T18" fmla="*/ 12 w 17"/>
                    <a:gd name="T19" fmla="*/ 41 h 41"/>
                    <a:gd name="T20" fmla="*/ 15 w 17"/>
                    <a:gd name="T21" fmla="*/ 37 h 41"/>
                    <a:gd name="T22" fmla="*/ 15 w 17"/>
                    <a:gd name="T23" fmla="*/ 37 h 41"/>
                    <a:gd name="T24" fmla="*/ 17 w 17"/>
                    <a:gd name="T25" fmla="*/ 31 h 41"/>
                    <a:gd name="T26" fmla="*/ 17 w 17"/>
                    <a:gd name="T27" fmla="*/ 30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2" y="0"/>
                      </a:lnTo>
                      <a:lnTo>
                        <a:pt x="12" y="25"/>
                      </a:lnTo>
                      <a:lnTo>
                        <a:pt x="12" y="27"/>
                      </a:lnTo>
                      <a:lnTo>
                        <a:pt x="11" y="32"/>
                      </a:lnTo>
                      <a:lnTo>
                        <a:pt x="11" y="32"/>
                      </a:lnTo>
                      <a:lnTo>
                        <a:pt x="8" y="37"/>
                      </a:lnTo>
                      <a:lnTo>
                        <a:pt x="7" y="38"/>
                      </a:lnTo>
                      <a:lnTo>
                        <a:pt x="0" y="39"/>
                      </a:lnTo>
                      <a:lnTo>
                        <a:pt x="12" y="41"/>
                      </a:lnTo>
                      <a:lnTo>
                        <a:pt x="15" y="37"/>
                      </a:lnTo>
                      <a:lnTo>
                        <a:pt x="15" y="37"/>
                      </a:lnTo>
                      <a:lnTo>
                        <a:pt x="17" y="31"/>
                      </a:lnTo>
                      <a:lnTo>
                        <a:pt x="17" y="30"/>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1" name="Freeform 6040"/>
                <p:cNvSpPr>
                  <a:spLocks/>
                </p:cNvSpPr>
                <p:nvPr/>
              </p:nvSpPr>
              <p:spPr bwMode="auto">
                <a:xfrm>
                  <a:off x="3107" y="1784"/>
                  <a:ext cx="5" cy="7"/>
                </a:xfrm>
                <a:custGeom>
                  <a:avLst/>
                  <a:gdLst>
                    <a:gd name="T0" fmla="*/ 33 w 34"/>
                    <a:gd name="T1" fmla="*/ 0 h 43"/>
                    <a:gd name="T2" fmla="*/ 2 w 34"/>
                    <a:gd name="T3" fmla="*/ 0 h 43"/>
                    <a:gd name="T4" fmla="*/ 2 w 34"/>
                    <a:gd name="T5" fmla="*/ 6 h 43"/>
                    <a:gd name="T6" fmla="*/ 25 w 34"/>
                    <a:gd name="T7" fmla="*/ 5 h 43"/>
                    <a:gd name="T8" fmla="*/ 23 w 34"/>
                    <a:gd name="T9" fmla="*/ 8 h 43"/>
                    <a:gd name="T10" fmla="*/ 21 w 34"/>
                    <a:gd name="T11" fmla="*/ 10 h 43"/>
                    <a:gd name="T12" fmla="*/ 0 w 34"/>
                    <a:gd name="T13" fmla="*/ 38 h 43"/>
                    <a:gd name="T14" fmla="*/ 0 w 34"/>
                    <a:gd name="T15" fmla="*/ 43 h 43"/>
                    <a:gd name="T16" fmla="*/ 34 w 34"/>
                    <a:gd name="T17" fmla="*/ 43 h 43"/>
                    <a:gd name="T18" fmla="*/ 34 w 34"/>
                    <a:gd name="T19" fmla="*/ 38 h 43"/>
                    <a:gd name="T20" fmla="*/ 6 w 34"/>
                    <a:gd name="T21" fmla="*/ 38 h 43"/>
                    <a:gd name="T22" fmla="*/ 8 w 34"/>
                    <a:gd name="T23" fmla="*/ 34 h 43"/>
                    <a:gd name="T24" fmla="*/ 33 w 34"/>
                    <a:gd name="T25" fmla="*/ 5 h 43"/>
                    <a:gd name="T26" fmla="*/ 33 w 34"/>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43">
                      <a:moveTo>
                        <a:pt x="33" y="0"/>
                      </a:moveTo>
                      <a:lnTo>
                        <a:pt x="2" y="0"/>
                      </a:lnTo>
                      <a:lnTo>
                        <a:pt x="2" y="6"/>
                      </a:lnTo>
                      <a:lnTo>
                        <a:pt x="25" y="5"/>
                      </a:lnTo>
                      <a:lnTo>
                        <a:pt x="23" y="8"/>
                      </a:lnTo>
                      <a:lnTo>
                        <a:pt x="21" y="10"/>
                      </a:lnTo>
                      <a:lnTo>
                        <a:pt x="0" y="38"/>
                      </a:lnTo>
                      <a:lnTo>
                        <a:pt x="0" y="43"/>
                      </a:lnTo>
                      <a:lnTo>
                        <a:pt x="34" y="43"/>
                      </a:lnTo>
                      <a:lnTo>
                        <a:pt x="34" y="38"/>
                      </a:lnTo>
                      <a:lnTo>
                        <a:pt x="6" y="38"/>
                      </a:lnTo>
                      <a:lnTo>
                        <a:pt x="8" y="34"/>
                      </a:lnTo>
                      <a:lnTo>
                        <a:pt x="33"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2" name="Freeform 6041"/>
                <p:cNvSpPr>
                  <a:spLocks/>
                </p:cNvSpPr>
                <p:nvPr/>
              </p:nvSpPr>
              <p:spPr bwMode="auto">
                <a:xfrm>
                  <a:off x="3113" y="1784"/>
                  <a:ext cx="4" cy="7"/>
                </a:xfrm>
                <a:custGeom>
                  <a:avLst/>
                  <a:gdLst>
                    <a:gd name="T0" fmla="*/ 22 w 29"/>
                    <a:gd name="T1" fmla="*/ 0 h 44"/>
                    <a:gd name="T2" fmla="*/ 16 w 29"/>
                    <a:gd name="T3" fmla="*/ 1 h 44"/>
                    <a:gd name="T4" fmla="*/ 0 w 29"/>
                    <a:gd name="T5" fmla="*/ 44 h 44"/>
                    <a:gd name="T6" fmla="*/ 6 w 29"/>
                    <a:gd name="T7" fmla="*/ 44 h 44"/>
                    <a:gd name="T8" fmla="*/ 10 w 29"/>
                    <a:gd name="T9" fmla="*/ 31 h 44"/>
                    <a:gd name="T10" fmla="*/ 29 w 29"/>
                    <a:gd name="T11" fmla="*/ 30 h 44"/>
                    <a:gd name="T12" fmla="*/ 13 w 29"/>
                    <a:gd name="T13" fmla="*/ 26 h 44"/>
                    <a:gd name="T14" fmla="*/ 17 w 29"/>
                    <a:gd name="T15" fmla="*/ 13 h 44"/>
                    <a:gd name="T16" fmla="*/ 18 w 29"/>
                    <a:gd name="T17" fmla="*/ 11 h 44"/>
                    <a:gd name="T18" fmla="*/ 19 w 29"/>
                    <a:gd name="T19" fmla="*/ 6 h 44"/>
                    <a:gd name="T20" fmla="*/ 19 w 29"/>
                    <a:gd name="T21" fmla="*/ 6 h 44"/>
                    <a:gd name="T22" fmla="*/ 22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2" y="0"/>
                      </a:moveTo>
                      <a:lnTo>
                        <a:pt x="16" y="1"/>
                      </a:lnTo>
                      <a:lnTo>
                        <a:pt x="0" y="44"/>
                      </a:lnTo>
                      <a:lnTo>
                        <a:pt x="6" y="44"/>
                      </a:lnTo>
                      <a:lnTo>
                        <a:pt x="10" y="31"/>
                      </a:lnTo>
                      <a:lnTo>
                        <a:pt x="29" y="30"/>
                      </a:lnTo>
                      <a:lnTo>
                        <a:pt x="13" y="26"/>
                      </a:lnTo>
                      <a:lnTo>
                        <a:pt x="17" y="13"/>
                      </a:lnTo>
                      <a:lnTo>
                        <a:pt x="18" y="11"/>
                      </a:lnTo>
                      <a:lnTo>
                        <a:pt x="19" y="6"/>
                      </a:lnTo>
                      <a:lnTo>
                        <a:pt x="19" y="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3" name="Freeform 6042"/>
                <p:cNvSpPr>
                  <a:spLocks/>
                </p:cNvSpPr>
                <p:nvPr/>
              </p:nvSpPr>
              <p:spPr bwMode="auto">
                <a:xfrm>
                  <a:off x="3115" y="1784"/>
                  <a:ext cx="4" cy="7"/>
                </a:xfrm>
                <a:custGeom>
                  <a:avLst/>
                  <a:gdLst>
                    <a:gd name="T0" fmla="*/ 9 w 27"/>
                    <a:gd name="T1" fmla="*/ 0 h 44"/>
                    <a:gd name="T2" fmla="*/ 6 w 27"/>
                    <a:gd name="T3" fmla="*/ 6 h 44"/>
                    <a:gd name="T4" fmla="*/ 8 w 27"/>
                    <a:gd name="T5" fmla="*/ 10 h 44"/>
                    <a:gd name="T6" fmla="*/ 8 w 27"/>
                    <a:gd name="T7" fmla="*/ 13 h 44"/>
                    <a:gd name="T8" fmla="*/ 10 w 27"/>
                    <a:gd name="T9" fmla="*/ 18 h 44"/>
                    <a:gd name="T10" fmla="*/ 13 w 27"/>
                    <a:gd name="T11" fmla="*/ 26 h 44"/>
                    <a:gd name="T12" fmla="*/ 0 w 27"/>
                    <a:gd name="T13" fmla="*/ 26 h 44"/>
                    <a:gd name="T14" fmla="*/ 16 w 27"/>
                    <a:gd name="T15" fmla="*/ 30 h 44"/>
                    <a:gd name="T16" fmla="*/ 21 w 27"/>
                    <a:gd name="T17" fmla="*/ 44 h 44"/>
                    <a:gd name="T18" fmla="*/ 27 w 27"/>
                    <a:gd name="T19" fmla="*/ 44 h 44"/>
                    <a:gd name="T20" fmla="*/ 9 w 27"/>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4">
                      <a:moveTo>
                        <a:pt x="9" y="0"/>
                      </a:moveTo>
                      <a:lnTo>
                        <a:pt x="6" y="6"/>
                      </a:lnTo>
                      <a:lnTo>
                        <a:pt x="8" y="10"/>
                      </a:lnTo>
                      <a:lnTo>
                        <a:pt x="8" y="13"/>
                      </a:lnTo>
                      <a:lnTo>
                        <a:pt x="10" y="18"/>
                      </a:lnTo>
                      <a:lnTo>
                        <a:pt x="13" y="26"/>
                      </a:lnTo>
                      <a:lnTo>
                        <a:pt x="0" y="26"/>
                      </a:lnTo>
                      <a:lnTo>
                        <a:pt x="16" y="30"/>
                      </a:lnTo>
                      <a:lnTo>
                        <a:pt x="21" y="44"/>
                      </a:lnTo>
                      <a:lnTo>
                        <a:pt x="27" y="4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4" name="Freeform 6043"/>
                <p:cNvSpPr>
                  <a:spLocks/>
                </p:cNvSpPr>
                <p:nvPr/>
              </p:nvSpPr>
              <p:spPr bwMode="auto">
                <a:xfrm>
                  <a:off x="3121" y="1784"/>
                  <a:ext cx="5" cy="6"/>
                </a:xfrm>
                <a:custGeom>
                  <a:avLst/>
                  <a:gdLst>
                    <a:gd name="T0" fmla="*/ 21 w 30"/>
                    <a:gd name="T1" fmla="*/ 0 h 39"/>
                    <a:gd name="T2" fmla="*/ 9 w 30"/>
                    <a:gd name="T3" fmla="*/ 4 h 39"/>
                    <a:gd name="T4" fmla="*/ 14 w 30"/>
                    <a:gd name="T5" fmla="*/ 4 h 39"/>
                    <a:gd name="T6" fmla="*/ 18 w 30"/>
                    <a:gd name="T7" fmla="*/ 5 h 39"/>
                    <a:gd name="T8" fmla="*/ 21 w 30"/>
                    <a:gd name="T9" fmla="*/ 9 h 39"/>
                    <a:gd name="T10" fmla="*/ 23 w 30"/>
                    <a:gd name="T11" fmla="*/ 13 h 39"/>
                    <a:gd name="T12" fmla="*/ 23 w 30"/>
                    <a:gd name="T13" fmla="*/ 14 h 39"/>
                    <a:gd name="T14" fmla="*/ 24 w 30"/>
                    <a:gd name="T15" fmla="*/ 20 h 39"/>
                    <a:gd name="T16" fmla="*/ 24 w 30"/>
                    <a:gd name="T17" fmla="*/ 24 h 39"/>
                    <a:gd name="T18" fmla="*/ 22 w 30"/>
                    <a:gd name="T19" fmla="*/ 29 h 39"/>
                    <a:gd name="T20" fmla="*/ 22 w 30"/>
                    <a:gd name="T21" fmla="*/ 29 h 39"/>
                    <a:gd name="T22" fmla="*/ 19 w 30"/>
                    <a:gd name="T23" fmla="*/ 35 h 39"/>
                    <a:gd name="T24" fmla="*/ 15 w 30"/>
                    <a:gd name="T25" fmla="*/ 36 h 39"/>
                    <a:gd name="T26" fmla="*/ 9 w 30"/>
                    <a:gd name="T27" fmla="*/ 37 h 39"/>
                    <a:gd name="T28" fmla="*/ 0 w 30"/>
                    <a:gd name="T29" fmla="*/ 37 h 39"/>
                    <a:gd name="T30" fmla="*/ 22 w 30"/>
                    <a:gd name="T31" fmla="*/ 39 h 39"/>
                    <a:gd name="T32" fmla="*/ 25 w 30"/>
                    <a:gd name="T33" fmla="*/ 36 h 39"/>
                    <a:gd name="T34" fmla="*/ 28 w 30"/>
                    <a:gd name="T35" fmla="*/ 31 h 39"/>
                    <a:gd name="T36" fmla="*/ 30 w 30"/>
                    <a:gd name="T37" fmla="*/ 26 h 39"/>
                    <a:gd name="T38" fmla="*/ 30 w 30"/>
                    <a:gd name="T39" fmla="*/ 20 h 39"/>
                    <a:gd name="T40" fmla="*/ 30 w 30"/>
                    <a:gd name="T41" fmla="*/ 16 h 39"/>
                    <a:gd name="T42" fmla="*/ 29 w 30"/>
                    <a:gd name="T43" fmla="*/ 11 h 39"/>
                    <a:gd name="T44" fmla="*/ 29 w 30"/>
                    <a:gd name="T45" fmla="*/ 10 h 39"/>
                    <a:gd name="T46" fmla="*/ 25 w 30"/>
                    <a:gd name="T47" fmla="*/ 5 h 39"/>
                    <a:gd name="T48" fmla="*/ 25 w 30"/>
                    <a:gd name="T49" fmla="*/ 5 h 39"/>
                    <a:gd name="T50" fmla="*/ 21 w 30"/>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9">
                      <a:moveTo>
                        <a:pt x="21" y="0"/>
                      </a:moveTo>
                      <a:lnTo>
                        <a:pt x="9" y="4"/>
                      </a:lnTo>
                      <a:lnTo>
                        <a:pt x="14" y="4"/>
                      </a:lnTo>
                      <a:lnTo>
                        <a:pt x="18" y="5"/>
                      </a:lnTo>
                      <a:lnTo>
                        <a:pt x="21" y="9"/>
                      </a:lnTo>
                      <a:lnTo>
                        <a:pt x="23" y="13"/>
                      </a:lnTo>
                      <a:lnTo>
                        <a:pt x="23" y="14"/>
                      </a:lnTo>
                      <a:lnTo>
                        <a:pt x="24" y="20"/>
                      </a:lnTo>
                      <a:lnTo>
                        <a:pt x="24" y="24"/>
                      </a:lnTo>
                      <a:lnTo>
                        <a:pt x="22" y="29"/>
                      </a:lnTo>
                      <a:lnTo>
                        <a:pt x="22" y="29"/>
                      </a:lnTo>
                      <a:lnTo>
                        <a:pt x="19" y="35"/>
                      </a:lnTo>
                      <a:lnTo>
                        <a:pt x="15" y="36"/>
                      </a:lnTo>
                      <a:lnTo>
                        <a:pt x="9" y="37"/>
                      </a:lnTo>
                      <a:lnTo>
                        <a:pt x="0" y="37"/>
                      </a:lnTo>
                      <a:lnTo>
                        <a:pt x="22" y="39"/>
                      </a:lnTo>
                      <a:lnTo>
                        <a:pt x="25" y="36"/>
                      </a:lnTo>
                      <a:lnTo>
                        <a:pt x="28" y="31"/>
                      </a:lnTo>
                      <a:lnTo>
                        <a:pt x="30" y="26"/>
                      </a:lnTo>
                      <a:lnTo>
                        <a:pt x="30" y="20"/>
                      </a:lnTo>
                      <a:lnTo>
                        <a:pt x="30" y="16"/>
                      </a:lnTo>
                      <a:lnTo>
                        <a:pt x="29" y="11"/>
                      </a:lnTo>
                      <a:lnTo>
                        <a:pt x="29" y="10"/>
                      </a:lnTo>
                      <a:lnTo>
                        <a:pt x="25" y="5"/>
                      </a:lnTo>
                      <a:lnTo>
                        <a:pt x="25"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5" name="Freeform 6044"/>
                <p:cNvSpPr>
                  <a:spLocks/>
                </p:cNvSpPr>
                <p:nvPr/>
              </p:nvSpPr>
              <p:spPr bwMode="auto">
                <a:xfrm>
                  <a:off x="3120" y="1784"/>
                  <a:ext cx="5" cy="7"/>
                </a:xfrm>
                <a:custGeom>
                  <a:avLst/>
                  <a:gdLst>
                    <a:gd name="T0" fmla="*/ 14 w 27"/>
                    <a:gd name="T1" fmla="*/ 0 h 44"/>
                    <a:gd name="T2" fmla="*/ 0 w 27"/>
                    <a:gd name="T3" fmla="*/ 0 h 44"/>
                    <a:gd name="T4" fmla="*/ 0 w 27"/>
                    <a:gd name="T5" fmla="*/ 44 h 44"/>
                    <a:gd name="T6" fmla="*/ 16 w 27"/>
                    <a:gd name="T7" fmla="*/ 44 h 44"/>
                    <a:gd name="T8" fmla="*/ 16 w 27"/>
                    <a:gd name="T9" fmla="*/ 43 h 44"/>
                    <a:gd name="T10" fmla="*/ 22 w 27"/>
                    <a:gd name="T11" fmla="*/ 43 h 44"/>
                    <a:gd name="T12" fmla="*/ 27 w 27"/>
                    <a:gd name="T13" fmla="*/ 41 h 44"/>
                    <a:gd name="T14" fmla="*/ 5 w 27"/>
                    <a:gd name="T15" fmla="*/ 39 h 44"/>
                    <a:gd name="T16" fmla="*/ 5 w 27"/>
                    <a:gd name="T17" fmla="*/ 6 h 44"/>
                    <a:gd name="T18" fmla="*/ 14 w 27"/>
                    <a:gd name="T19" fmla="*/ 6 h 44"/>
                    <a:gd name="T20" fmla="*/ 26 w 27"/>
                    <a:gd name="T21" fmla="*/ 2 h 44"/>
                    <a:gd name="T22" fmla="*/ 26 w 27"/>
                    <a:gd name="T23" fmla="*/ 2 h 44"/>
                    <a:gd name="T24" fmla="*/ 21 w 27"/>
                    <a:gd name="T25" fmla="*/ 1 h 44"/>
                    <a:gd name="T26" fmla="*/ 20 w 27"/>
                    <a:gd name="T27" fmla="*/ 1 h 44"/>
                    <a:gd name="T28" fmla="*/ 14 w 27"/>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4">
                      <a:moveTo>
                        <a:pt x="14" y="0"/>
                      </a:moveTo>
                      <a:lnTo>
                        <a:pt x="0" y="0"/>
                      </a:lnTo>
                      <a:lnTo>
                        <a:pt x="0" y="44"/>
                      </a:lnTo>
                      <a:lnTo>
                        <a:pt x="16" y="44"/>
                      </a:lnTo>
                      <a:lnTo>
                        <a:pt x="16" y="43"/>
                      </a:lnTo>
                      <a:lnTo>
                        <a:pt x="22" y="43"/>
                      </a:lnTo>
                      <a:lnTo>
                        <a:pt x="27" y="41"/>
                      </a:lnTo>
                      <a:lnTo>
                        <a:pt x="5" y="39"/>
                      </a:lnTo>
                      <a:lnTo>
                        <a:pt x="5" y="6"/>
                      </a:lnTo>
                      <a:lnTo>
                        <a:pt x="14" y="6"/>
                      </a:lnTo>
                      <a:lnTo>
                        <a:pt x="26" y="2"/>
                      </a:lnTo>
                      <a:lnTo>
                        <a:pt x="26" y="2"/>
                      </a:lnTo>
                      <a:lnTo>
                        <a:pt x="21" y="1"/>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6" name="Freeform 6045"/>
                <p:cNvSpPr>
                  <a:spLocks/>
                </p:cNvSpPr>
                <p:nvPr/>
              </p:nvSpPr>
              <p:spPr bwMode="auto">
                <a:xfrm>
                  <a:off x="3126" y="1784"/>
                  <a:ext cx="5" cy="7"/>
                </a:xfrm>
                <a:custGeom>
                  <a:avLst/>
                  <a:gdLst>
                    <a:gd name="T0" fmla="*/ 22 w 29"/>
                    <a:gd name="T1" fmla="*/ 0 h 43"/>
                    <a:gd name="T2" fmla="*/ 16 w 29"/>
                    <a:gd name="T3" fmla="*/ 0 h 43"/>
                    <a:gd name="T4" fmla="*/ 0 w 29"/>
                    <a:gd name="T5" fmla="*/ 43 h 43"/>
                    <a:gd name="T6" fmla="*/ 6 w 29"/>
                    <a:gd name="T7" fmla="*/ 43 h 43"/>
                    <a:gd name="T8" fmla="*/ 11 w 29"/>
                    <a:gd name="T9" fmla="*/ 30 h 43"/>
                    <a:gd name="T10" fmla="*/ 29 w 29"/>
                    <a:gd name="T11" fmla="*/ 30 h 43"/>
                    <a:gd name="T12" fmla="*/ 13 w 29"/>
                    <a:gd name="T13" fmla="*/ 26 h 43"/>
                    <a:gd name="T14" fmla="*/ 17 w 29"/>
                    <a:gd name="T15" fmla="*/ 13 h 43"/>
                    <a:gd name="T16" fmla="*/ 18 w 29"/>
                    <a:gd name="T17" fmla="*/ 11 h 43"/>
                    <a:gd name="T18" fmla="*/ 19 w 29"/>
                    <a:gd name="T19" fmla="*/ 5 h 43"/>
                    <a:gd name="T20" fmla="*/ 19 w 29"/>
                    <a:gd name="T21" fmla="*/ 5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6" y="43"/>
                      </a:lnTo>
                      <a:lnTo>
                        <a:pt x="11" y="30"/>
                      </a:lnTo>
                      <a:lnTo>
                        <a:pt x="29" y="30"/>
                      </a:lnTo>
                      <a:lnTo>
                        <a:pt x="13" y="26"/>
                      </a:lnTo>
                      <a:lnTo>
                        <a:pt x="17" y="13"/>
                      </a:lnTo>
                      <a:lnTo>
                        <a:pt x="18"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7" name="Freeform 6046"/>
                <p:cNvSpPr>
                  <a:spLocks/>
                </p:cNvSpPr>
                <p:nvPr/>
              </p:nvSpPr>
              <p:spPr bwMode="auto">
                <a:xfrm>
                  <a:off x="3129" y="1784"/>
                  <a:ext cx="4" cy="7"/>
                </a:xfrm>
                <a:custGeom>
                  <a:avLst/>
                  <a:gdLst>
                    <a:gd name="T0" fmla="*/ 9 w 27"/>
                    <a:gd name="T1" fmla="*/ 0 h 43"/>
                    <a:gd name="T2" fmla="*/ 6 w 27"/>
                    <a:gd name="T3" fmla="*/ 5 h 43"/>
                    <a:gd name="T4" fmla="*/ 8 w 27"/>
                    <a:gd name="T5" fmla="*/ 10 h 43"/>
                    <a:gd name="T6" fmla="*/ 8 w 27"/>
                    <a:gd name="T7" fmla="*/ 12 h 43"/>
                    <a:gd name="T8" fmla="*/ 10 w 27"/>
                    <a:gd name="T9" fmla="*/ 17 h 43"/>
                    <a:gd name="T10" fmla="*/ 14 w 27"/>
                    <a:gd name="T11" fmla="*/ 26 h 43"/>
                    <a:gd name="T12" fmla="*/ 0 w 27"/>
                    <a:gd name="T13" fmla="*/ 26 h 43"/>
                    <a:gd name="T14" fmla="*/ 16 w 27"/>
                    <a:gd name="T15" fmla="*/ 30 h 43"/>
                    <a:gd name="T16" fmla="*/ 21 w 27"/>
                    <a:gd name="T17" fmla="*/ 43 h 43"/>
                    <a:gd name="T18" fmla="*/ 27 w 27"/>
                    <a:gd name="T19" fmla="*/ 43 h 43"/>
                    <a:gd name="T20" fmla="*/ 9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9" y="0"/>
                      </a:moveTo>
                      <a:lnTo>
                        <a:pt x="6" y="5"/>
                      </a:lnTo>
                      <a:lnTo>
                        <a:pt x="8" y="10"/>
                      </a:lnTo>
                      <a:lnTo>
                        <a:pt x="8" y="12"/>
                      </a:lnTo>
                      <a:lnTo>
                        <a:pt x="10" y="17"/>
                      </a:lnTo>
                      <a:lnTo>
                        <a:pt x="14" y="26"/>
                      </a:lnTo>
                      <a:lnTo>
                        <a:pt x="0" y="26"/>
                      </a:lnTo>
                      <a:lnTo>
                        <a:pt x="16" y="30"/>
                      </a:lnTo>
                      <a:lnTo>
                        <a:pt x="21" y="43"/>
                      </a:lnTo>
                      <a:lnTo>
                        <a:pt x="27" y="4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8" name="Line 6047"/>
                <p:cNvSpPr>
                  <a:spLocks noChangeShapeType="1"/>
                </p:cNvSpPr>
                <p:nvPr/>
              </p:nvSpPr>
              <p:spPr bwMode="auto">
                <a:xfrm flipV="1">
                  <a:off x="3085" y="1692"/>
                  <a:ext cx="14"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19" name="Line 6048"/>
                <p:cNvSpPr>
                  <a:spLocks noChangeShapeType="1"/>
                </p:cNvSpPr>
                <p:nvPr/>
              </p:nvSpPr>
              <p:spPr bwMode="auto">
                <a:xfrm flipV="1">
                  <a:off x="3105" y="1645"/>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0" name="Freeform 6049"/>
                <p:cNvSpPr>
                  <a:spLocks/>
                </p:cNvSpPr>
                <p:nvPr/>
              </p:nvSpPr>
              <p:spPr bwMode="auto">
                <a:xfrm>
                  <a:off x="2990" y="1747"/>
                  <a:ext cx="3" cy="2"/>
                </a:xfrm>
                <a:custGeom>
                  <a:avLst/>
                  <a:gdLst>
                    <a:gd name="T0" fmla="*/ 12 w 18"/>
                    <a:gd name="T1" fmla="*/ 0 h 12"/>
                    <a:gd name="T2" fmla="*/ 10 w 18"/>
                    <a:gd name="T3" fmla="*/ 4 h 12"/>
                    <a:gd name="T4" fmla="*/ 8 w 18"/>
                    <a:gd name="T5" fmla="*/ 8 h 12"/>
                    <a:gd name="T6" fmla="*/ 5 w 18"/>
                    <a:gd name="T7" fmla="*/ 10 h 12"/>
                    <a:gd name="T8" fmla="*/ 0 w 18"/>
                    <a:gd name="T9" fmla="*/ 12 h 12"/>
                    <a:gd name="T10" fmla="*/ 12 w 18"/>
                    <a:gd name="T11" fmla="*/ 12 h 12"/>
                    <a:gd name="T12" fmla="*/ 16 w 18"/>
                    <a:gd name="T13" fmla="*/ 7 h 12"/>
                    <a:gd name="T14" fmla="*/ 18 w 18"/>
                    <a:gd name="T15" fmla="*/ 2 h 12"/>
                    <a:gd name="T16" fmla="*/ 12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2" y="0"/>
                      </a:moveTo>
                      <a:lnTo>
                        <a:pt x="10" y="4"/>
                      </a:lnTo>
                      <a:lnTo>
                        <a:pt x="8" y="8"/>
                      </a:lnTo>
                      <a:lnTo>
                        <a:pt x="5" y="10"/>
                      </a:lnTo>
                      <a:lnTo>
                        <a:pt x="0" y="12"/>
                      </a:lnTo>
                      <a:lnTo>
                        <a:pt x="12" y="12"/>
                      </a:lnTo>
                      <a:lnTo>
                        <a:pt x="16" y="7"/>
                      </a:lnTo>
                      <a:lnTo>
                        <a:pt x="18"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1" name="Freeform 6050"/>
                <p:cNvSpPr>
                  <a:spLocks/>
                </p:cNvSpPr>
                <p:nvPr/>
              </p:nvSpPr>
              <p:spPr bwMode="auto">
                <a:xfrm>
                  <a:off x="2990" y="1743"/>
                  <a:ext cx="3" cy="2"/>
                </a:xfrm>
                <a:custGeom>
                  <a:avLst/>
                  <a:gdLst>
                    <a:gd name="T0" fmla="*/ 10 w 17"/>
                    <a:gd name="T1" fmla="*/ 0 h 11"/>
                    <a:gd name="T2" fmla="*/ 0 w 17"/>
                    <a:gd name="T3" fmla="*/ 1 h 11"/>
                    <a:gd name="T4" fmla="*/ 2 w 17"/>
                    <a:gd name="T5" fmla="*/ 1 h 11"/>
                    <a:gd name="T6" fmla="*/ 7 w 17"/>
                    <a:gd name="T7" fmla="*/ 3 h 11"/>
                    <a:gd name="T8" fmla="*/ 8 w 17"/>
                    <a:gd name="T9" fmla="*/ 6 h 11"/>
                    <a:gd name="T10" fmla="*/ 11 w 17"/>
                    <a:gd name="T11" fmla="*/ 11 h 11"/>
                    <a:gd name="T12" fmla="*/ 17 w 17"/>
                    <a:gd name="T13" fmla="*/ 9 h 11"/>
                    <a:gd name="T14" fmla="*/ 17 w 17"/>
                    <a:gd name="T15" fmla="*/ 9 h 11"/>
                    <a:gd name="T16" fmla="*/ 14 w 17"/>
                    <a:gd name="T17" fmla="*/ 3 h 11"/>
                    <a:gd name="T18" fmla="*/ 1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0" y="0"/>
                      </a:moveTo>
                      <a:lnTo>
                        <a:pt x="0" y="1"/>
                      </a:lnTo>
                      <a:lnTo>
                        <a:pt x="2" y="1"/>
                      </a:lnTo>
                      <a:lnTo>
                        <a:pt x="7" y="3"/>
                      </a:lnTo>
                      <a:lnTo>
                        <a:pt x="8" y="6"/>
                      </a:lnTo>
                      <a:lnTo>
                        <a:pt x="11" y="11"/>
                      </a:lnTo>
                      <a:lnTo>
                        <a:pt x="17" y="9"/>
                      </a:lnTo>
                      <a:lnTo>
                        <a:pt x="17" y="9"/>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2" name="Freeform 6051"/>
                <p:cNvSpPr>
                  <a:spLocks/>
                </p:cNvSpPr>
                <p:nvPr/>
              </p:nvSpPr>
              <p:spPr bwMode="auto">
                <a:xfrm>
                  <a:off x="2987" y="1743"/>
                  <a:ext cx="5" cy="7"/>
                </a:xfrm>
                <a:custGeom>
                  <a:avLst/>
                  <a:gdLst>
                    <a:gd name="T0" fmla="*/ 21 w 33"/>
                    <a:gd name="T1" fmla="*/ 0 h 44"/>
                    <a:gd name="T2" fmla="*/ 15 w 33"/>
                    <a:gd name="T3" fmla="*/ 0 h 44"/>
                    <a:gd name="T4" fmla="*/ 11 w 33"/>
                    <a:gd name="T5" fmla="*/ 2 h 44"/>
                    <a:gd name="T6" fmla="*/ 7 w 33"/>
                    <a:gd name="T7" fmla="*/ 5 h 44"/>
                    <a:gd name="T8" fmla="*/ 6 w 33"/>
                    <a:gd name="T9" fmla="*/ 6 h 44"/>
                    <a:gd name="T10" fmla="*/ 3 w 33"/>
                    <a:gd name="T11" fmla="*/ 11 h 44"/>
                    <a:gd name="T12" fmla="*/ 1 w 33"/>
                    <a:gd name="T13" fmla="*/ 16 h 44"/>
                    <a:gd name="T14" fmla="*/ 0 w 33"/>
                    <a:gd name="T15" fmla="*/ 21 h 44"/>
                    <a:gd name="T16" fmla="*/ 1 w 33"/>
                    <a:gd name="T17" fmla="*/ 28 h 44"/>
                    <a:gd name="T18" fmla="*/ 2 w 33"/>
                    <a:gd name="T19" fmla="*/ 33 h 44"/>
                    <a:gd name="T20" fmla="*/ 6 w 33"/>
                    <a:gd name="T21" fmla="*/ 37 h 44"/>
                    <a:gd name="T22" fmla="*/ 6 w 33"/>
                    <a:gd name="T23" fmla="*/ 38 h 44"/>
                    <a:gd name="T24" fmla="*/ 10 w 33"/>
                    <a:gd name="T25" fmla="*/ 42 h 44"/>
                    <a:gd name="T26" fmla="*/ 15 w 33"/>
                    <a:gd name="T27" fmla="*/ 44 h 44"/>
                    <a:gd name="T28" fmla="*/ 21 w 33"/>
                    <a:gd name="T29" fmla="*/ 44 h 44"/>
                    <a:gd name="T30" fmla="*/ 22 w 33"/>
                    <a:gd name="T31" fmla="*/ 44 h 44"/>
                    <a:gd name="T32" fmla="*/ 27 w 33"/>
                    <a:gd name="T33" fmla="*/ 43 h 44"/>
                    <a:gd name="T34" fmla="*/ 32 w 33"/>
                    <a:gd name="T35" fmla="*/ 41 h 44"/>
                    <a:gd name="T36" fmla="*/ 33 w 33"/>
                    <a:gd name="T37" fmla="*/ 40 h 44"/>
                    <a:gd name="T38" fmla="*/ 21 w 33"/>
                    <a:gd name="T39" fmla="*/ 40 h 44"/>
                    <a:gd name="T40" fmla="*/ 15 w 33"/>
                    <a:gd name="T41" fmla="*/ 38 h 44"/>
                    <a:gd name="T42" fmla="*/ 11 w 33"/>
                    <a:gd name="T43" fmla="*/ 35 h 44"/>
                    <a:gd name="T44" fmla="*/ 9 w 33"/>
                    <a:gd name="T45" fmla="*/ 33 h 44"/>
                    <a:gd name="T46" fmla="*/ 7 w 33"/>
                    <a:gd name="T47" fmla="*/ 28 h 44"/>
                    <a:gd name="T48" fmla="*/ 7 w 33"/>
                    <a:gd name="T49" fmla="*/ 21 h 44"/>
                    <a:gd name="T50" fmla="*/ 7 w 33"/>
                    <a:gd name="T51" fmla="*/ 19 h 44"/>
                    <a:gd name="T52" fmla="*/ 8 w 33"/>
                    <a:gd name="T53" fmla="*/ 14 h 44"/>
                    <a:gd name="T54" fmla="*/ 10 w 33"/>
                    <a:gd name="T55" fmla="*/ 10 h 44"/>
                    <a:gd name="T56" fmla="*/ 11 w 33"/>
                    <a:gd name="T57" fmla="*/ 9 h 44"/>
                    <a:gd name="T58" fmla="*/ 15 w 33"/>
                    <a:gd name="T59" fmla="*/ 5 h 44"/>
                    <a:gd name="T60" fmla="*/ 21 w 33"/>
                    <a:gd name="T61" fmla="*/ 4 h 44"/>
                    <a:gd name="T62" fmla="*/ 31 w 33"/>
                    <a:gd name="T63" fmla="*/ 3 h 44"/>
                    <a:gd name="T64" fmla="*/ 27 w 33"/>
                    <a:gd name="T65" fmla="*/ 0 h 44"/>
                    <a:gd name="T66" fmla="*/ 21 w 33"/>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4">
                      <a:moveTo>
                        <a:pt x="21" y="0"/>
                      </a:moveTo>
                      <a:lnTo>
                        <a:pt x="15" y="0"/>
                      </a:lnTo>
                      <a:lnTo>
                        <a:pt x="11" y="2"/>
                      </a:lnTo>
                      <a:lnTo>
                        <a:pt x="7" y="5"/>
                      </a:lnTo>
                      <a:lnTo>
                        <a:pt x="6" y="6"/>
                      </a:lnTo>
                      <a:lnTo>
                        <a:pt x="3" y="11"/>
                      </a:lnTo>
                      <a:lnTo>
                        <a:pt x="1" y="16"/>
                      </a:lnTo>
                      <a:lnTo>
                        <a:pt x="0" y="21"/>
                      </a:lnTo>
                      <a:lnTo>
                        <a:pt x="1" y="28"/>
                      </a:lnTo>
                      <a:lnTo>
                        <a:pt x="2" y="33"/>
                      </a:lnTo>
                      <a:lnTo>
                        <a:pt x="6" y="37"/>
                      </a:lnTo>
                      <a:lnTo>
                        <a:pt x="6" y="38"/>
                      </a:lnTo>
                      <a:lnTo>
                        <a:pt x="10" y="42"/>
                      </a:lnTo>
                      <a:lnTo>
                        <a:pt x="15" y="44"/>
                      </a:lnTo>
                      <a:lnTo>
                        <a:pt x="21" y="44"/>
                      </a:lnTo>
                      <a:lnTo>
                        <a:pt x="22" y="44"/>
                      </a:lnTo>
                      <a:lnTo>
                        <a:pt x="27" y="43"/>
                      </a:lnTo>
                      <a:lnTo>
                        <a:pt x="32" y="41"/>
                      </a:lnTo>
                      <a:lnTo>
                        <a:pt x="33" y="40"/>
                      </a:lnTo>
                      <a:lnTo>
                        <a:pt x="21" y="40"/>
                      </a:lnTo>
                      <a:lnTo>
                        <a:pt x="15" y="38"/>
                      </a:lnTo>
                      <a:lnTo>
                        <a:pt x="11" y="35"/>
                      </a:lnTo>
                      <a:lnTo>
                        <a:pt x="9" y="33"/>
                      </a:lnTo>
                      <a:lnTo>
                        <a:pt x="7" y="28"/>
                      </a:lnTo>
                      <a:lnTo>
                        <a:pt x="7" y="21"/>
                      </a:lnTo>
                      <a:lnTo>
                        <a:pt x="7" y="19"/>
                      </a:lnTo>
                      <a:lnTo>
                        <a:pt x="8" y="14"/>
                      </a:lnTo>
                      <a:lnTo>
                        <a:pt x="10" y="10"/>
                      </a:lnTo>
                      <a:lnTo>
                        <a:pt x="11" y="9"/>
                      </a:lnTo>
                      <a:lnTo>
                        <a:pt x="15" y="5"/>
                      </a:lnTo>
                      <a:lnTo>
                        <a:pt x="21" y="4"/>
                      </a:lnTo>
                      <a:lnTo>
                        <a:pt x="31" y="3"/>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3" name="Freeform 6052"/>
                <p:cNvSpPr>
                  <a:spLocks/>
                </p:cNvSpPr>
                <p:nvPr/>
              </p:nvSpPr>
              <p:spPr bwMode="auto">
                <a:xfrm>
                  <a:off x="2994" y="1743"/>
                  <a:ext cx="6" cy="7"/>
                </a:xfrm>
                <a:custGeom>
                  <a:avLst/>
                  <a:gdLst>
                    <a:gd name="T0" fmla="*/ 31 w 33"/>
                    <a:gd name="T1" fmla="*/ 0 h 43"/>
                    <a:gd name="T2" fmla="*/ 0 w 33"/>
                    <a:gd name="T3" fmla="*/ 0 h 43"/>
                    <a:gd name="T4" fmla="*/ 1 w 33"/>
                    <a:gd name="T5" fmla="*/ 43 h 43"/>
                    <a:gd name="T6" fmla="*/ 33 w 33"/>
                    <a:gd name="T7" fmla="*/ 43 h 43"/>
                    <a:gd name="T8" fmla="*/ 33 w 33"/>
                    <a:gd name="T9" fmla="*/ 38 h 43"/>
                    <a:gd name="T10" fmla="*/ 6 w 33"/>
                    <a:gd name="T11" fmla="*/ 38 h 43"/>
                    <a:gd name="T12" fmla="*/ 6 w 33"/>
                    <a:gd name="T13" fmla="*/ 24 h 43"/>
                    <a:gd name="T14" fmla="*/ 30 w 33"/>
                    <a:gd name="T15" fmla="*/ 24 h 43"/>
                    <a:gd name="T16" fmla="*/ 30 w 33"/>
                    <a:gd name="T17" fmla="*/ 18 h 43"/>
                    <a:gd name="T18" fmla="*/ 6 w 33"/>
                    <a:gd name="T19" fmla="*/ 18 h 43"/>
                    <a:gd name="T20" fmla="*/ 6 w 33"/>
                    <a:gd name="T21" fmla="*/ 5 h 43"/>
                    <a:gd name="T22" fmla="*/ 32 w 33"/>
                    <a:gd name="T23" fmla="*/ 5 h 43"/>
                    <a:gd name="T24" fmla="*/ 31 w 33"/>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3">
                      <a:moveTo>
                        <a:pt x="31" y="0"/>
                      </a:moveTo>
                      <a:lnTo>
                        <a:pt x="0" y="0"/>
                      </a:lnTo>
                      <a:lnTo>
                        <a:pt x="1" y="43"/>
                      </a:lnTo>
                      <a:lnTo>
                        <a:pt x="33" y="43"/>
                      </a:lnTo>
                      <a:lnTo>
                        <a:pt x="33" y="38"/>
                      </a:lnTo>
                      <a:lnTo>
                        <a:pt x="6" y="38"/>
                      </a:lnTo>
                      <a:lnTo>
                        <a:pt x="6" y="24"/>
                      </a:lnTo>
                      <a:lnTo>
                        <a:pt x="30" y="24"/>
                      </a:lnTo>
                      <a:lnTo>
                        <a:pt x="30" y="18"/>
                      </a:lnTo>
                      <a:lnTo>
                        <a:pt x="6" y="18"/>
                      </a:lnTo>
                      <a:lnTo>
                        <a:pt x="6" y="5"/>
                      </a:lnTo>
                      <a:lnTo>
                        <a:pt x="32"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4" name="Freeform 6053"/>
                <p:cNvSpPr>
                  <a:spLocks/>
                </p:cNvSpPr>
                <p:nvPr/>
              </p:nvSpPr>
              <p:spPr bwMode="auto">
                <a:xfrm>
                  <a:off x="3001" y="1743"/>
                  <a:ext cx="4" cy="7"/>
                </a:xfrm>
                <a:custGeom>
                  <a:avLst/>
                  <a:gdLst>
                    <a:gd name="T0" fmla="*/ 5 w 26"/>
                    <a:gd name="T1" fmla="*/ 0 h 43"/>
                    <a:gd name="T2" fmla="*/ 0 w 26"/>
                    <a:gd name="T3" fmla="*/ 0 h 43"/>
                    <a:gd name="T4" fmla="*/ 0 w 26"/>
                    <a:gd name="T5" fmla="*/ 43 h 43"/>
                    <a:gd name="T6" fmla="*/ 26 w 26"/>
                    <a:gd name="T7" fmla="*/ 43 h 43"/>
                    <a:gd name="T8" fmla="*/ 26 w 26"/>
                    <a:gd name="T9" fmla="*/ 37 h 43"/>
                    <a:gd name="T10" fmla="*/ 5 w 26"/>
                    <a:gd name="T11" fmla="*/ 37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3"/>
                      </a:lnTo>
                      <a:lnTo>
                        <a:pt x="26" y="43"/>
                      </a:lnTo>
                      <a:lnTo>
                        <a:pt x="26" y="37"/>
                      </a:lnTo>
                      <a:lnTo>
                        <a:pt x="5" y="3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5" name="Freeform 6054"/>
                <p:cNvSpPr>
                  <a:spLocks/>
                </p:cNvSpPr>
                <p:nvPr/>
              </p:nvSpPr>
              <p:spPr bwMode="auto">
                <a:xfrm>
                  <a:off x="3006" y="1743"/>
                  <a:ext cx="2" cy="7"/>
                </a:xfrm>
                <a:custGeom>
                  <a:avLst/>
                  <a:gdLst>
                    <a:gd name="T0" fmla="*/ 8 w 8"/>
                    <a:gd name="T1" fmla="*/ 0 h 43"/>
                    <a:gd name="T2" fmla="*/ 0 w 8"/>
                    <a:gd name="T3" fmla="*/ 0 h 43"/>
                    <a:gd name="T4" fmla="*/ 0 w 8"/>
                    <a:gd name="T5" fmla="*/ 43 h 43"/>
                    <a:gd name="T6" fmla="*/ 5 w 8"/>
                    <a:gd name="T7" fmla="*/ 43 h 43"/>
                    <a:gd name="T8" fmla="*/ 5 w 8"/>
                    <a:gd name="T9" fmla="*/ 6 h 43"/>
                    <a:gd name="T10" fmla="*/ 5 w 8"/>
                    <a:gd name="T11" fmla="*/ 6 h 43"/>
                    <a:gd name="T12" fmla="*/ 8 w 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8" h="43">
                      <a:moveTo>
                        <a:pt x="8" y="0"/>
                      </a:moveTo>
                      <a:lnTo>
                        <a:pt x="0" y="0"/>
                      </a:lnTo>
                      <a:lnTo>
                        <a:pt x="0" y="43"/>
                      </a:lnTo>
                      <a:lnTo>
                        <a:pt x="5" y="43"/>
                      </a:lnTo>
                      <a:lnTo>
                        <a:pt x="5" y="6"/>
                      </a:lnTo>
                      <a:lnTo>
                        <a:pt x="5"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6" name="Freeform 6055"/>
                <p:cNvSpPr>
                  <a:spLocks/>
                </p:cNvSpPr>
                <p:nvPr/>
              </p:nvSpPr>
              <p:spPr bwMode="auto">
                <a:xfrm>
                  <a:off x="3007" y="1743"/>
                  <a:ext cx="3" cy="7"/>
                </a:xfrm>
                <a:custGeom>
                  <a:avLst/>
                  <a:gdLst>
                    <a:gd name="T0" fmla="*/ 3 w 15"/>
                    <a:gd name="T1" fmla="*/ 0 h 43"/>
                    <a:gd name="T2" fmla="*/ 0 w 15"/>
                    <a:gd name="T3" fmla="*/ 6 h 43"/>
                    <a:gd name="T4" fmla="*/ 13 w 15"/>
                    <a:gd name="T5" fmla="*/ 43 h 43"/>
                    <a:gd name="T6" fmla="*/ 15 w 15"/>
                    <a:gd name="T7" fmla="*/ 36 h 43"/>
                    <a:gd name="T8" fmla="*/ 15 w 15"/>
                    <a:gd name="T9" fmla="*/ 36 h 43"/>
                    <a:gd name="T10" fmla="*/ 14 w 15"/>
                    <a:gd name="T11" fmla="*/ 30 h 43"/>
                    <a:gd name="T12" fmla="*/ 3 w 1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3" y="0"/>
                      </a:moveTo>
                      <a:lnTo>
                        <a:pt x="0" y="6"/>
                      </a:lnTo>
                      <a:lnTo>
                        <a:pt x="13" y="43"/>
                      </a:lnTo>
                      <a:lnTo>
                        <a:pt x="15" y="36"/>
                      </a:lnTo>
                      <a:lnTo>
                        <a:pt x="15" y="36"/>
                      </a:lnTo>
                      <a:lnTo>
                        <a:pt x="14" y="3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7" name="Freeform 6056"/>
                <p:cNvSpPr>
                  <a:spLocks/>
                </p:cNvSpPr>
                <p:nvPr/>
              </p:nvSpPr>
              <p:spPr bwMode="auto">
                <a:xfrm>
                  <a:off x="3009" y="1743"/>
                  <a:ext cx="4" cy="7"/>
                </a:xfrm>
                <a:custGeom>
                  <a:avLst/>
                  <a:gdLst>
                    <a:gd name="T0" fmla="*/ 22 w 22"/>
                    <a:gd name="T1" fmla="*/ 0 h 43"/>
                    <a:gd name="T2" fmla="*/ 15 w 22"/>
                    <a:gd name="T3" fmla="*/ 0 h 43"/>
                    <a:gd name="T4" fmla="*/ 5 w 22"/>
                    <a:gd name="T5" fmla="*/ 30 h 43"/>
                    <a:gd name="T6" fmla="*/ 4 w 22"/>
                    <a:gd name="T7" fmla="*/ 31 h 43"/>
                    <a:gd name="T8" fmla="*/ 2 w 22"/>
                    <a:gd name="T9" fmla="*/ 36 h 43"/>
                    <a:gd name="T10" fmla="*/ 2 w 22"/>
                    <a:gd name="T11" fmla="*/ 36 h 43"/>
                    <a:gd name="T12" fmla="*/ 0 w 22"/>
                    <a:gd name="T13" fmla="*/ 43 h 43"/>
                    <a:gd name="T14" fmla="*/ 5 w 22"/>
                    <a:gd name="T15" fmla="*/ 43 h 43"/>
                    <a:gd name="T16" fmla="*/ 17 w 22"/>
                    <a:gd name="T17" fmla="*/ 6 h 43"/>
                    <a:gd name="T18" fmla="*/ 17 w 22"/>
                    <a:gd name="T19" fmla="*/ 6 h 43"/>
                    <a:gd name="T20" fmla="*/ 22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0"/>
                      </a:lnTo>
                      <a:lnTo>
                        <a:pt x="5" y="30"/>
                      </a:lnTo>
                      <a:lnTo>
                        <a:pt x="4" y="31"/>
                      </a:lnTo>
                      <a:lnTo>
                        <a:pt x="2" y="36"/>
                      </a:lnTo>
                      <a:lnTo>
                        <a:pt x="2" y="36"/>
                      </a:lnTo>
                      <a:lnTo>
                        <a:pt x="0" y="43"/>
                      </a:lnTo>
                      <a:lnTo>
                        <a:pt x="5" y="43"/>
                      </a:lnTo>
                      <a:lnTo>
                        <a:pt x="17" y="6"/>
                      </a:lnTo>
                      <a:lnTo>
                        <a:pt x="17" y="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8" name="Freeform 6057"/>
                <p:cNvSpPr>
                  <a:spLocks/>
                </p:cNvSpPr>
                <p:nvPr/>
              </p:nvSpPr>
              <p:spPr bwMode="auto">
                <a:xfrm>
                  <a:off x="3012" y="1743"/>
                  <a:ext cx="1" cy="7"/>
                </a:xfrm>
                <a:custGeom>
                  <a:avLst/>
                  <a:gdLst>
                    <a:gd name="T0" fmla="*/ 5 w 5"/>
                    <a:gd name="T1" fmla="*/ 0 h 43"/>
                    <a:gd name="T2" fmla="*/ 0 w 5"/>
                    <a:gd name="T3" fmla="*/ 6 h 43"/>
                    <a:gd name="T4" fmla="*/ 0 w 5"/>
                    <a:gd name="T5" fmla="*/ 43 h 43"/>
                    <a:gd name="T6" fmla="*/ 5 w 5"/>
                    <a:gd name="T7" fmla="*/ 43 h 43"/>
                    <a:gd name="T8" fmla="*/ 5 w 5"/>
                    <a:gd name="T9" fmla="*/ 0 h 43"/>
                  </a:gdLst>
                  <a:ahLst/>
                  <a:cxnLst>
                    <a:cxn ang="0">
                      <a:pos x="T0" y="T1"/>
                    </a:cxn>
                    <a:cxn ang="0">
                      <a:pos x="T2" y="T3"/>
                    </a:cxn>
                    <a:cxn ang="0">
                      <a:pos x="T4" y="T5"/>
                    </a:cxn>
                    <a:cxn ang="0">
                      <a:pos x="T6" y="T7"/>
                    </a:cxn>
                    <a:cxn ang="0">
                      <a:pos x="T8" y="T9"/>
                    </a:cxn>
                  </a:cxnLst>
                  <a:rect l="0" t="0" r="r" b="b"/>
                  <a:pathLst>
                    <a:path w="5" h="43">
                      <a:moveTo>
                        <a:pt x="5" y="0"/>
                      </a:moveTo>
                      <a:lnTo>
                        <a:pt x="0" y="6"/>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29" name="Rectangle 6058"/>
                <p:cNvSpPr>
                  <a:spLocks noChangeArrowheads="1"/>
                </p:cNvSpPr>
                <p:nvPr/>
              </p:nvSpPr>
              <p:spPr bwMode="auto">
                <a:xfrm>
                  <a:off x="3015" y="1743"/>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0" name="Freeform 6059"/>
                <p:cNvSpPr>
                  <a:spLocks/>
                </p:cNvSpPr>
                <p:nvPr/>
              </p:nvSpPr>
              <p:spPr bwMode="auto">
                <a:xfrm>
                  <a:off x="3019" y="1746"/>
                  <a:ext cx="5" cy="4"/>
                </a:xfrm>
                <a:custGeom>
                  <a:avLst/>
                  <a:gdLst>
                    <a:gd name="T0" fmla="*/ 10 w 26"/>
                    <a:gd name="T1" fmla="*/ 0 h 21"/>
                    <a:gd name="T2" fmla="*/ 0 w 26"/>
                    <a:gd name="T3" fmla="*/ 2 h 21"/>
                    <a:gd name="T4" fmla="*/ 5 w 26"/>
                    <a:gd name="T5" fmla="*/ 2 h 21"/>
                    <a:gd name="T6" fmla="*/ 8 w 26"/>
                    <a:gd name="T7" fmla="*/ 4 h 21"/>
                    <a:gd name="T8" fmla="*/ 11 w 26"/>
                    <a:gd name="T9" fmla="*/ 8 h 21"/>
                    <a:gd name="T10" fmla="*/ 12 w 26"/>
                    <a:gd name="T11" fmla="*/ 9 h 21"/>
                    <a:gd name="T12" fmla="*/ 14 w 26"/>
                    <a:gd name="T13" fmla="*/ 13 h 21"/>
                    <a:gd name="T14" fmla="*/ 19 w 26"/>
                    <a:gd name="T15" fmla="*/ 21 h 21"/>
                    <a:gd name="T16" fmla="*/ 26 w 26"/>
                    <a:gd name="T17" fmla="*/ 21 h 21"/>
                    <a:gd name="T18" fmla="*/ 19 w 26"/>
                    <a:gd name="T19" fmla="*/ 9 h 21"/>
                    <a:gd name="T20" fmla="*/ 14 w 26"/>
                    <a:gd name="T21" fmla="*/ 4 h 21"/>
                    <a:gd name="T22" fmla="*/ 10 w 26"/>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10" y="0"/>
                      </a:moveTo>
                      <a:lnTo>
                        <a:pt x="0" y="2"/>
                      </a:lnTo>
                      <a:lnTo>
                        <a:pt x="5" y="2"/>
                      </a:lnTo>
                      <a:lnTo>
                        <a:pt x="8" y="4"/>
                      </a:lnTo>
                      <a:lnTo>
                        <a:pt x="11" y="8"/>
                      </a:lnTo>
                      <a:lnTo>
                        <a:pt x="12" y="9"/>
                      </a:lnTo>
                      <a:lnTo>
                        <a:pt x="14" y="13"/>
                      </a:lnTo>
                      <a:lnTo>
                        <a:pt x="19" y="21"/>
                      </a:lnTo>
                      <a:lnTo>
                        <a:pt x="26" y="21"/>
                      </a:lnTo>
                      <a:lnTo>
                        <a:pt x="19" y="9"/>
                      </a:lnTo>
                      <a:lnTo>
                        <a:pt x="14"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1" name="Freeform 6060"/>
                <p:cNvSpPr>
                  <a:spLocks/>
                </p:cNvSpPr>
                <p:nvPr/>
              </p:nvSpPr>
              <p:spPr bwMode="auto">
                <a:xfrm>
                  <a:off x="3018" y="1743"/>
                  <a:ext cx="5" cy="3"/>
                </a:xfrm>
                <a:custGeom>
                  <a:avLst/>
                  <a:gdLst>
                    <a:gd name="T0" fmla="*/ 25 w 29"/>
                    <a:gd name="T1" fmla="*/ 0 h 17"/>
                    <a:gd name="T2" fmla="*/ 14 w 29"/>
                    <a:gd name="T3" fmla="*/ 2 h 17"/>
                    <a:gd name="T4" fmla="*/ 16 w 29"/>
                    <a:gd name="T5" fmla="*/ 2 h 17"/>
                    <a:gd name="T6" fmla="*/ 20 w 29"/>
                    <a:gd name="T7" fmla="*/ 4 h 17"/>
                    <a:gd name="T8" fmla="*/ 22 w 29"/>
                    <a:gd name="T9" fmla="*/ 9 h 17"/>
                    <a:gd name="T10" fmla="*/ 21 w 29"/>
                    <a:gd name="T11" fmla="*/ 13 h 17"/>
                    <a:gd name="T12" fmla="*/ 18 w 29"/>
                    <a:gd name="T13" fmla="*/ 16 h 17"/>
                    <a:gd name="T14" fmla="*/ 18 w 29"/>
                    <a:gd name="T15" fmla="*/ 16 h 17"/>
                    <a:gd name="T16" fmla="*/ 12 w 29"/>
                    <a:gd name="T17" fmla="*/ 16 h 17"/>
                    <a:gd name="T18" fmla="*/ 0 w 29"/>
                    <a:gd name="T19" fmla="*/ 16 h 17"/>
                    <a:gd name="T20" fmla="*/ 26 w 29"/>
                    <a:gd name="T21" fmla="*/ 17 h 17"/>
                    <a:gd name="T22" fmla="*/ 27 w 29"/>
                    <a:gd name="T23" fmla="*/ 15 h 17"/>
                    <a:gd name="T24" fmla="*/ 29 w 29"/>
                    <a:gd name="T25" fmla="*/ 9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0" y="4"/>
                      </a:lnTo>
                      <a:lnTo>
                        <a:pt x="22" y="9"/>
                      </a:lnTo>
                      <a:lnTo>
                        <a:pt x="21" y="13"/>
                      </a:lnTo>
                      <a:lnTo>
                        <a:pt x="18" y="16"/>
                      </a:lnTo>
                      <a:lnTo>
                        <a:pt x="18" y="16"/>
                      </a:lnTo>
                      <a:lnTo>
                        <a:pt x="12" y="16"/>
                      </a:lnTo>
                      <a:lnTo>
                        <a:pt x="0" y="16"/>
                      </a:lnTo>
                      <a:lnTo>
                        <a:pt x="26" y="17"/>
                      </a:lnTo>
                      <a:lnTo>
                        <a:pt x="27" y="15"/>
                      </a:lnTo>
                      <a:lnTo>
                        <a:pt x="29" y="9"/>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2" name="Freeform 6061"/>
                <p:cNvSpPr>
                  <a:spLocks/>
                </p:cNvSpPr>
                <p:nvPr/>
              </p:nvSpPr>
              <p:spPr bwMode="auto">
                <a:xfrm>
                  <a:off x="3017" y="1742"/>
                  <a:ext cx="6" cy="8"/>
                </a:xfrm>
                <a:custGeom>
                  <a:avLst/>
                  <a:gdLst>
                    <a:gd name="T0" fmla="*/ 19 w 32"/>
                    <a:gd name="T1" fmla="*/ 0 h 44"/>
                    <a:gd name="T2" fmla="*/ 0 w 32"/>
                    <a:gd name="T3" fmla="*/ 1 h 44"/>
                    <a:gd name="T4" fmla="*/ 1 w 32"/>
                    <a:gd name="T5" fmla="*/ 44 h 44"/>
                    <a:gd name="T6" fmla="*/ 6 w 32"/>
                    <a:gd name="T7" fmla="*/ 44 h 44"/>
                    <a:gd name="T8" fmla="*/ 6 w 32"/>
                    <a:gd name="T9" fmla="*/ 25 h 44"/>
                    <a:gd name="T10" fmla="*/ 12 w 32"/>
                    <a:gd name="T11" fmla="*/ 25 h 44"/>
                    <a:gd name="T12" fmla="*/ 22 w 32"/>
                    <a:gd name="T13" fmla="*/ 23 h 44"/>
                    <a:gd name="T14" fmla="*/ 22 w 32"/>
                    <a:gd name="T15" fmla="*/ 23 h 44"/>
                    <a:gd name="T16" fmla="*/ 27 w 32"/>
                    <a:gd name="T17" fmla="*/ 22 h 44"/>
                    <a:gd name="T18" fmla="*/ 32 w 32"/>
                    <a:gd name="T19" fmla="*/ 20 h 44"/>
                    <a:gd name="T20" fmla="*/ 6 w 32"/>
                    <a:gd name="T21" fmla="*/ 19 h 44"/>
                    <a:gd name="T22" fmla="*/ 6 w 32"/>
                    <a:gd name="T23" fmla="*/ 5 h 44"/>
                    <a:gd name="T24" fmla="*/ 20 w 32"/>
                    <a:gd name="T25" fmla="*/ 5 h 44"/>
                    <a:gd name="T26" fmla="*/ 31 w 32"/>
                    <a:gd name="T27" fmla="*/ 3 h 44"/>
                    <a:gd name="T28" fmla="*/ 25 w 32"/>
                    <a:gd name="T29" fmla="*/ 1 h 44"/>
                    <a:gd name="T30" fmla="*/ 25 w 32"/>
                    <a:gd name="T31" fmla="*/ 1 h 44"/>
                    <a:gd name="T32" fmla="*/ 19 w 32"/>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4">
                      <a:moveTo>
                        <a:pt x="19" y="0"/>
                      </a:moveTo>
                      <a:lnTo>
                        <a:pt x="0" y="1"/>
                      </a:lnTo>
                      <a:lnTo>
                        <a:pt x="1" y="44"/>
                      </a:lnTo>
                      <a:lnTo>
                        <a:pt x="6" y="44"/>
                      </a:lnTo>
                      <a:lnTo>
                        <a:pt x="6" y="25"/>
                      </a:lnTo>
                      <a:lnTo>
                        <a:pt x="12" y="25"/>
                      </a:lnTo>
                      <a:lnTo>
                        <a:pt x="22" y="23"/>
                      </a:lnTo>
                      <a:lnTo>
                        <a:pt x="22" y="23"/>
                      </a:lnTo>
                      <a:lnTo>
                        <a:pt x="27" y="22"/>
                      </a:lnTo>
                      <a:lnTo>
                        <a:pt x="32" y="20"/>
                      </a:lnTo>
                      <a:lnTo>
                        <a:pt x="6" y="19"/>
                      </a:lnTo>
                      <a:lnTo>
                        <a:pt x="6" y="5"/>
                      </a:lnTo>
                      <a:lnTo>
                        <a:pt x="20" y="5"/>
                      </a:lnTo>
                      <a:lnTo>
                        <a:pt x="31" y="3"/>
                      </a:lnTo>
                      <a:lnTo>
                        <a:pt x="25" y="1"/>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3" name="Freeform 6062"/>
                <p:cNvSpPr>
                  <a:spLocks/>
                </p:cNvSpPr>
                <p:nvPr/>
              </p:nvSpPr>
              <p:spPr bwMode="auto">
                <a:xfrm>
                  <a:off x="3024" y="1742"/>
                  <a:ext cx="4" cy="8"/>
                </a:xfrm>
                <a:custGeom>
                  <a:avLst/>
                  <a:gdLst>
                    <a:gd name="T0" fmla="*/ 22 w 28"/>
                    <a:gd name="T1" fmla="*/ 0 h 44"/>
                    <a:gd name="T2" fmla="*/ 16 w 28"/>
                    <a:gd name="T3" fmla="*/ 0 h 44"/>
                    <a:gd name="T4" fmla="*/ 0 w 28"/>
                    <a:gd name="T5" fmla="*/ 44 h 44"/>
                    <a:gd name="T6" fmla="*/ 5 w 28"/>
                    <a:gd name="T7" fmla="*/ 44 h 44"/>
                    <a:gd name="T8" fmla="*/ 11 w 28"/>
                    <a:gd name="T9" fmla="*/ 30 h 44"/>
                    <a:gd name="T10" fmla="*/ 28 w 28"/>
                    <a:gd name="T11" fmla="*/ 30 h 44"/>
                    <a:gd name="T12" fmla="*/ 12 w 28"/>
                    <a:gd name="T13" fmla="*/ 26 h 44"/>
                    <a:gd name="T14" fmla="*/ 17 w 28"/>
                    <a:gd name="T15" fmla="*/ 13 h 44"/>
                    <a:gd name="T16" fmla="*/ 17 w 28"/>
                    <a:gd name="T17" fmla="*/ 11 h 44"/>
                    <a:gd name="T18" fmla="*/ 19 w 28"/>
                    <a:gd name="T19" fmla="*/ 4 h 44"/>
                    <a:gd name="T20" fmla="*/ 19 w 28"/>
                    <a:gd name="T21" fmla="*/ 4 h 44"/>
                    <a:gd name="T22" fmla="*/ 22 w 2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2" y="0"/>
                      </a:moveTo>
                      <a:lnTo>
                        <a:pt x="16" y="0"/>
                      </a:lnTo>
                      <a:lnTo>
                        <a:pt x="0" y="44"/>
                      </a:lnTo>
                      <a:lnTo>
                        <a:pt x="5" y="44"/>
                      </a:lnTo>
                      <a:lnTo>
                        <a:pt x="11" y="30"/>
                      </a:lnTo>
                      <a:lnTo>
                        <a:pt x="28" y="30"/>
                      </a:lnTo>
                      <a:lnTo>
                        <a:pt x="12" y="26"/>
                      </a:lnTo>
                      <a:lnTo>
                        <a:pt x="17" y="13"/>
                      </a:lnTo>
                      <a:lnTo>
                        <a:pt x="17" y="11"/>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4" name="Freeform 6063"/>
                <p:cNvSpPr>
                  <a:spLocks/>
                </p:cNvSpPr>
                <p:nvPr/>
              </p:nvSpPr>
              <p:spPr bwMode="auto">
                <a:xfrm>
                  <a:off x="3026" y="1742"/>
                  <a:ext cx="4"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5 w 27"/>
                    <a:gd name="T11" fmla="*/ 26 h 43"/>
                    <a:gd name="T12" fmla="*/ 0 w 27"/>
                    <a:gd name="T13" fmla="*/ 26 h 43"/>
                    <a:gd name="T14" fmla="*/ 16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5" y="26"/>
                      </a:lnTo>
                      <a:lnTo>
                        <a:pt x="0" y="26"/>
                      </a:lnTo>
                      <a:lnTo>
                        <a:pt x="16"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5" name="Freeform 6064"/>
                <p:cNvSpPr>
                  <a:spLocks/>
                </p:cNvSpPr>
                <p:nvPr/>
              </p:nvSpPr>
              <p:spPr bwMode="auto">
                <a:xfrm>
                  <a:off x="3037" y="1746"/>
                  <a:ext cx="3" cy="3"/>
                </a:xfrm>
                <a:custGeom>
                  <a:avLst/>
                  <a:gdLst>
                    <a:gd name="T0" fmla="*/ 18 w 18"/>
                    <a:gd name="T1" fmla="*/ 0 h 20"/>
                    <a:gd name="T2" fmla="*/ 0 w 18"/>
                    <a:gd name="T3" fmla="*/ 0 h 20"/>
                    <a:gd name="T4" fmla="*/ 0 w 18"/>
                    <a:gd name="T5" fmla="*/ 5 h 20"/>
                    <a:gd name="T6" fmla="*/ 13 w 18"/>
                    <a:gd name="T7" fmla="*/ 5 h 20"/>
                    <a:gd name="T8" fmla="*/ 13 w 18"/>
                    <a:gd name="T9" fmla="*/ 13 h 20"/>
                    <a:gd name="T10" fmla="*/ 11 w 18"/>
                    <a:gd name="T11" fmla="*/ 14 h 20"/>
                    <a:gd name="T12" fmla="*/ 5 w 18"/>
                    <a:gd name="T13" fmla="*/ 16 h 20"/>
                    <a:gd name="T14" fmla="*/ 0 w 18"/>
                    <a:gd name="T15" fmla="*/ 17 h 20"/>
                    <a:gd name="T16" fmla="*/ 13 w 18"/>
                    <a:gd name="T17" fmla="*/ 20 h 20"/>
                    <a:gd name="T18" fmla="*/ 18 w 18"/>
                    <a:gd name="T19" fmla="*/ 15 h 20"/>
                    <a:gd name="T20" fmla="*/ 18 w 18"/>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0">
                      <a:moveTo>
                        <a:pt x="18" y="0"/>
                      </a:moveTo>
                      <a:lnTo>
                        <a:pt x="0" y="0"/>
                      </a:lnTo>
                      <a:lnTo>
                        <a:pt x="0" y="5"/>
                      </a:lnTo>
                      <a:lnTo>
                        <a:pt x="13" y="5"/>
                      </a:lnTo>
                      <a:lnTo>
                        <a:pt x="13" y="13"/>
                      </a:lnTo>
                      <a:lnTo>
                        <a:pt x="11" y="14"/>
                      </a:lnTo>
                      <a:lnTo>
                        <a:pt x="5" y="16"/>
                      </a:lnTo>
                      <a:lnTo>
                        <a:pt x="0" y="17"/>
                      </a:lnTo>
                      <a:lnTo>
                        <a:pt x="13" y="20"/>
                      </a:lnTo>
                      <a:lnTo>
                        <a:pt x="18" y="15"/>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6" name="Freeform 6065"/>
                <p:cNvSpPr>
                  <a:spLocks/>
                </p:cNvSpPr>
                <p:nvPr/>
              </p:nvSpPr>
              <p:spPr bwMode="auto">
                <a:xfrm>
                  <a:off x="3037" y="1743"/>
                  <a:ext cx="3" cy="1"/>
                </a:xfrm>
                <a:custGeom>
                  <a:avLst/>
                  <a:gdLst>
                    <a:gd name="T0" fmla="*/ 12 w 17"/>
                    <a:gd name="T1" fmla="*/ 0 h 11"/>
                    <a:gd name="T2" fmla="*/ 0 w 17"/>
                    <a:gd name="T3" fmla="*/ 2 h 11"/>
                    <a:gd name="T4" fmla="*/ 3 w 17"/>
                    <a:gd name="T5" fmla="*/ 2 h 11"/>
                    <a:gd name="T6" fmla="*/ 7 w 17"/>
                    <a:gd name="T7" fmla="*/ 4 h 11"/>
                    <a:gd name="T8" fmla="*/ 10 w 17"/>
                    <a:gd name="T9" fmla="*/ 7 h 11"/>
                    <a:gd name="T10" fmla="*/ 12 w 17"/>
                    <a:gd name="T11" fmla="*/ 11 h 11"/>
                    <a:gd name="T12" fmla="*/ 17 w 17"/>
                    <a:gd name="T13" fmla="*/ 10 h 11"/>
                    <a:gd name="T14" fmla="*/ 17 w 17"/>
                    <a:gd name="T15" fmla="*/ 10 h 11"/>
                    <a:gd name="T16" fmla="*/ 15 w 17"/>
                    <a:gd name="T17" fmla="*/ 4 h 11"/>
                    <a:gd name="T18" fmla="*/ 12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2" y="0"/>
                      </a:moveTo>
                      <a:lnTo>
                        <a:pt x="0" y="2"/>
                      </a:lnTo>
                      <a:lnTo>
                        <a:pt x="3" y="2"/>
                      </a:lnTo>
                      <a:lnTo>
                        <a:pt x="7" y="4"/>
                      </a:lnTo>
                      <a:lnTo>
                        <a:pt x="10" y="7"/>
                      </a:lnTo>
                      <a:lnTo>
                        <a:pt x="12" y="11"/>
                      </a:lnTo>
                      <a:lnTo>
                        <a:pt x="17" y="10"/>
                      </a:lnTo>
                      <a:lnTo>
                        <a:pt x="17" y="10"/>
                      </a:lnTo>
                      <a:lnTo>
                        <a:pt x="15"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7" name="Freeform 6066"/>
                <p:cNvSpPr>
                  <a:spLocks/>
                </p:cNvSpPr>
                <p:nvPr/>
              </p:nvSpPr>
              <p:spPr bwMode="auto">
                <a:xfrm>
                  <a:off x="3034" y="1742"/>
                  <a:ext cx="5" cy="8"/>
                </a:xfrm>
                <a:custGeom>
                  <a:avLst/>
                  <a:gdLst>
                    <a:gd name="T0" fmla="*/ 21 w 34"/>
                    <a:gd name="T1" fmla="*/ 0 h 45"/>
                    <a:gd name="T2" fmla="*/ 20 w 34"/>
                    <a:gd name="T3" fmla="*/ 0 h 45"/>
                    <a:gd name="T4" fmla="*/ 14 w 34"/>
                    <a:gd name="T5" fmla="*/ 1 h 45"/>
                    <a:gd name="T6" fmla="*/ 9 w 34"/>
                    <a:gd name="T7" fmla="*/ 3 h 45"/>
                    <a:gd name="T8" fmla="*/ 5 w 34"/>
                    <a:gd name="T9" fmla="*/ 6 h 45"/>
                    <a:gd name="T10" fmla="*/ 2 w 34"/>
                    <a:gd name="T11" fmla="*/ 12 h 45"/>
                    <a:gd name="T12" fmla="*/ 2 w 34"/>
                    <a:gd name="T13" fmla="*/ 12 h 45"/>
                    <a:gd name="T14" fmla="*/ 0 w 34"/>
                    <a:gd name="T15" fmla="*/ 17 h 45"/>
                    <a:gd name="T16" fmla="*/ 0 w 34"/>
                    <a:gd name="T17" fmla="*/ 22 h 45"/>
                    <a:gd name="T18" fmla="*/ 0 w 34"/>
                    <a:gd name="T19" fmla="*/ 23 h 45"/>
                    <a:gd name="T20" fmla="*/ 0 w 34"/>
                    <a:gd name="T21" fmla="*/ 30 h 45"/>
                    <a:gd name="T22" fmla="*/ 2 w 34"/>
                    <a:gd name="T23" fmla="*/ 34 h 45"/>
                    <a:gd name="T24" fmla="*/ 5 w 34"/>
                    <a:gd name="T25" fmla="*/ 38 h 45"/>
                    <a:gd name="T26" fmla="*/ 6 w 34"/>
                    <a:gd name="T27" fmla="*/ 39 h 45"/>
                    <a:gd name="T28" fmla="*/ 10 w 34"/>
                    <a:gd name="T29" fmla="*/ 43 h 45"/>
                    <a:gd name="T30" fmla="*/ 16 w 34"/>
                    <a:gd name="T31" fmla="*/ 44 h 45"/>
                    <a:gd name="T32" fmla="*/ 21 w 34"/>
                    <a:gd name="T33" fmla="*/ 45 h 45"/>
                    <a:gd name="T34" fmla="*/ 23 w 34"/>
                    <a:gd name="T35" fmla="*/ 45 h 45"/>
                    <a:gd name="T36" fmla="*/ 30 w 34"/>
                    <a:gd name="T37" fmla="*/ 44 h 45"/>
                    <a:gd name="T38" fmla="*/ 34 w 34"/>
                    <a:gd name="T39" fmla="*/ 42 h 45"/>
                    <a:gd name="T40" fmla="*/ 21 w 34"/>
                    <a:gd name="T41" fmla="*/ 39 h 45"/>
                    <a:gd name="T42" fmla="*/ 18 w 34"/>
                    <a:gd name="T43" fmla="*/ 39 h 45"/>
                    <a:gd name="T44" fmla="*/ 12 w 34"/>
                    <a:gd name="T45" fmla="*/ 37 h 45"/>
                    <a:gd name="T46" fmla="*/ 10 w 34"/>
                    <a:gd name="T47" fmla="*/ 36 h 45"/>
                    <a:gd name="T48" fmla="*/ 7 w 34"/>
                    <a:gd name="T49" fmla="*/ 32 h 45"/>
                    <a:gd name="T50" fmla="*/ 6 w 34"/>
                    <a:gd name="T51" fmla="*/ 29 h 45"/>
                    <a:gd name="T52" fmla="*/ 5 w 34"/>
                    <a:gd name="T53" fmla="*/ 22 h 45"/>
                    <a:gd name="T54" fmla="*/ 5 w 34"/>
                    <a:gd name="T55" fmla="*/ 20 h 45"/>
                    <a:gd name="T56" fmla="*/ 6 w 34"/>
                    <a:gd name="T57" fmla="*/ 15 h 45"/>
                    <a:gd name="T58" fmla="*/ 9 w 34"/>
                    <a:gd name="T59" fmla="*/ 10 h 45"/>
                    <a:gd name="T60" fmla="*/ 10 w 34"/>
                    <a:gd name="T61" fmla="*/ 8 h 45"/>
                    <a:gd name="T62" fmla="*/ 15 w 34"/>
                    <a:gd name="T63" fmla="*/ 6 h 45"/>
                    <a:gd name="T64" fmla="*/ 21 w 34"/>
                    <a:gd name="T65" fmla="*/ 5 h 45"/>
                    <a:gd name="T66" fmla="*/ 33 w 34"/>
                    <a:gd name="T67" fmla="*/ 3 h 45"/>
                    <a:gd name="T68" fmla="*/ 32 w 34"/>
                    <a:gd name="T69" fmla="*/ 3 h 45"/>
                    <a:gd name="T70" fmla="*/ 26 w 34"/>
                    <a:gd name="T71" fmla="*/ 1 h 45"/>
                    <a:gd name="T72" fmla="*/ 21 w 34"/>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45">
                      <a:moveTo>
                        <a:pt x="21" y="0"/>
                      </a:moveTo>
                      <a:lnTo>
                        <a:pt x="20" y="0"/>
                      </a:lnTo>
                      <a:lnTo>
                        <a:pt x="14" y="1"/>
                      </a:lnTo>
                      <a:lnTo>
                        <a:pt x="9" y="3"/>
                      </a:lnTo>
                      <a:lnTo>
                        <a:pt x="5" y="6"/>
                      </a:lnTo>
                      <a:lnTo>
                        <a:pt x="2" y="12"/>
                      </a:lnTo>
                      <a:lnTo>
                        <a:pt x="2" y="12"/>
                      </a:lnTo>
                      <a:lnTo>
                        <a:pt x="0" y="17"/>
                      </a:lnTo>
                      <a:lnTo>
                        <a:pt x="0" y="22"/>
                      </a:lnTo>
                      <a:lnTo>
                        <a:pt x="0" y="23"/>
                      </a:lnTo>
                      <a:lnTo>
                        <a:pt x="0" y="30"/>
                      </a:lnTo>
                      <a:lnTo>
                        <a:pt x="2" y="34"/>
                      </a:lnTo>
                      <a:lnTo>
                        <a:pt x="5" y="38"/>
                      </a:lnTo>
                      <a:lnTo>
                        <a:pt x="6" y="39"/>
                      </a:lnTo>
                      <a:lnTo>
                        <a:pt x="10" y="43"/>
                      </a:lnTo>
                      <a:lnTo>
                        <a:pt x="16" y="44"/>
                      </a:lnTo>
                      <a:lnTo>
                        <a:pt x="21" y="45"/>
                      </a:lnTo>
                      <a:lnTo>
                        <a:pt x="23" y="45"/>
                      </a:lnTo>
                      <a:lnTo>
                        <a:pt x="30" y="44"/>
                      </a:lnTo>
                      <a:lnTo>
                        <a:pt x="34" y="42"/>
                      </a:lnTo>
                      <a:lnTo>
                        <a:pt x="21" y="39"/>
                      </a:lnTo>
                      <a:lnTo>
                        <a:pt x="18" y="39"/>
                      </a:lnTo>
                      <a:lnTo>
                        <a:pt x="12" y="37"/>
                      </a:lnTo>
                      <a:lnTo>
                        <a:pt x="10" y="36"/>
                      </a:lnTo>
                      <a:lnTo>
                        <a:pt x="7" y="32"/>
                      </a:lnTo>
                      <a:lnTo>
                        <a:pt x="6" y="29"/>
                      </a:lnTo>
                      <a:lnTo>
                        <a:pt x="5" y="22"/>
                      </a:lnTo>
                      <a:lnTo>
                        <a:pt x="5" y="20"/>
                      </a:lnTo>
                      <a:lnTo>
                        <a:pt x="6" y="15"/>
                      </a:lnTo>
                      <a:lnTo>
                        <a:pt x="9" y="10"/>
                      </a:lnTo>
                      <a:lnTo>
                        <a:pt x="10" y="8"/>
                      </a:lnTo>
                      <a:lnTo>
                        <a:pt x="15" y="6"/>
                      </a:lnTo>
                      <a:lnTo>
                        <a:pt x="21" y="5"/>
                      </a:lnTo>
                      <a:lnTo>
                        <a:pt x="33" y="3"/>
                      </a:lnTo>
                      <a:lnTo>
                        <a:pt x="32" y="3"/>
                      </a:lnTo>
                      <a:lnTo>
                        <a:pt x="26"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8" name="Freeform 6067"/>
                <p:cNvSpPr>
                  <a:spLocks/>
                </p:cNvSpPr>
                <p:nvPr/>
              </p:nvSpPr>
              <p:spPr bwMode="auto">
                <a:xfrm>
                  <a:off x="3043" y="1743"/>
                  <a:ext cx="5" cy="7"/>
                </a:xfrm>
                <a:custGeom>
                  <a:avLst/>
                  <a:gdLst>
                    <a:gd name="T0" fmla="*/ 21 w 31"/>
                    <a:gd name="T1" fmla="*/ 0 h 42"/>
                    <a:gd name="T2" fmla="*/ 11 w 31"/>
                    <a:gd name="T3" fmla="*/ 2 h 42"/>
                    <a:gd name="T4" fmla="*/ 12 w 31"/>
                    <a:gd name="T5" fmla="*/ 2 h 42"/>
                    <a:gd name="T6" fmla="*/ 17 w 31"/>
                    <a:gd name="T7" fmla="*/ 3 h 42"/>
                    <a:gd name="T8" fmla="*/ 21 w 31"/>
                    <a:gd name="T9" fmla="*/ 7 h 42"/>
                    <a:gd name="T10" fmla="*/ 22 w 31"/>
                    <a:gd name="T11" fmla="*/ 8 h 42"/>
                    <a:gd name="T12" fmla="*/ 25 w 31"/>
                    <a:gd name="T13" fmla="*/ 13 h 42"/>
                    <a:gd name="T14" fmla="*/ 26 w 31"/>
                    <a:gd name="T15" fmla="*/ 19 h 42"/>
                    <a:gd name="T16" fmla="*/ 26 w 31"/>
                    <a:gd name="T17" fmla="*/ 21 h 42"/>
                    <a:gd name="T18" fmla="*/ 25 w 31"/>
                    <a:gd name="T19" fmla="*/ 28 h 42"/>
                    <a:gd name="T20" fmla="*/ 21 w 31"/>
                    <a:gd name="T21" fmla="*/ 32 h 42"/>
                    <a:gd name="T22" fmla="*/ 21 w 31"/>
                    <a:gd name="T23" fmla="*/ 32 h 42"/>
                    <a:gd name="T24" fmla="*/ 17 w 31"/>
                    <a:gd name="T25" fmla="*/ 35 h 42"/>
                    <a:gd name="T26" fmla="*/ 11 w 31"/>
                    <a:gd name="T27" fmla="*/ 36 h 42"/>
                    <a:gd name="T28" fmla="*/ 0 w 31"/>
                    <a:gd name="T29" fmla="*/ 39 h 42"/>
                    <a:gd name="T30" fmla="*/ 5 w 31"/>
                    <a:gd name="T31" fmla="*/ 41 h 42"/>
                    <a:gd name="T32" fmla="*/ 11 w 31"/>
                    <a:gd name="T33" fmla="*/ 42 h 42"/>
                    <a:gd name="T34" fmla="*/ 16 w 31"/>
                    <a:gd name="T35" fmla="*/ 41 h 42"/>
                    <a:gd name="T36" fmla="*/ 21 w 31"/>
                    <a:gd name="T37" fmla="*/ 39 h 42"/>
                    <a:gd name="T38" fmla="*/ 26 w 31"/>
                    <a:gd name="T39" fmla="*/ 35 h 42"/>
                    <a:gd name="T40" fmla="*/ 26 w 31"/>
                    <a:gd name="T41" fmla="*/ 35 h 42"/>
                    <a:gd name="T42" fmla="*/ 29 w 31"/>
                    <a:gd name="T43" fmla="*/ 30 h 42"/>
                    <a:gd name="T44" fmla="*/ 31 w 31"/>
                    <a:gd name="T45" fmla="*/ 25 h 42"/>
                    <a:gd name="T46" fmla="*/ 31 w 31"/>
                    <a:gd name="T47" fmla="*/ 19 h 42"/>
                    <a:gd name="T48" fmla="*/ 31 w 31"/>
                    <a:gd name="T49" fmla="*/ 18 h 42"/>
                    <a:gd name="T50" fmla="*/ 31 w 31"/>
                    <a:gd name="T51" fmla="*/ 13 h 42"/>
                    <a:gd name="T52" fmla="*/ 29 w 31"/>
                    <a:gd name="T53" fmla="*/ 8 h 42"/>
                    <a:gd name="T54" fmla="*/ 26 w 31"/>
                    <a:gd name="T55" fmla="*/ 3 h 42"/>
                    <a:gd name="T56" fmla="*/ 21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1" y="0"/>
                      </a:moveTo>
                      <a:lnTo>
                        <a:pt x="11" y="2"/>
                      </a:lnTo>
                      <a:lnTo>
                        <a:pt x="12" y="2"/>
                      </a:lnTo>
                      <a:lnTo>
                        <a:pt x="17" y="3"/>
                      </a:lnTo>
                      <a:lnTo>
                        <a:pt x="21" y="7"/>
                      </a:lnTo>
                      <a:lnTo>
                        <a:pt x="22" y="8"/>
                      </a:lnTo>
                      <a:lnTo>
                        <a:pt x="25" y="13"/>
                      </a:lnTo>
                      <a:lnTo>
                        <a:pt x="26" y="19"/>
                      </a:lnTo>
                      <a:lnTo>
                        <a:pt x="26" y="21"/>
                      </a:lnTo>
                      <a:lnTo>
                        <a:pt x="25" y="28"/>
                      </a:lnTo>
                      <a:lnTo>
                        <a:pt x="21" y="32"/>
                      </a:lnTo>
                      <a:lnTo>
                        <a:pt x="21" y="32"/>
                      </a:lnTo>
                      <a:lnTo>
                        <a:pt x="17" y="35"/>
                      </a:lnTo>
                      <a:lnTo>
                        <a:pt x="11" y="36"/>
                      </a:lnTo>
                      <a:lnTo>
                        <a:pt x="0" y="39"/>
                      </a:lnTo>
                      <a:lnTo>
                        <a:pt x="5" y="41"/>
                      </a:lnTo>
                      <a:lnTo>
                        <a:pt x="11" y="42"/>
                      </a:lnTo>
                      <a:lnTo>
                        <a:pt x="16" y="41"/>
                      </a:lnTo>
                      <a:lnTo>
                        <a:pt x="21" y="39"/>
                      </a:lnTo>
                      <a:lnTo>
                        <a:pt x="26" y="35"/>
                      </a:lnTo>
                      <a:lnTo>
                        <a:pt x="26" y="35"/>
                      </a:lnTo>
                      <a:lnTo>
                        <a:pt x="29" y="30"/>
                      </a:lnTo>
                      <a:lnTo>
                        <a:pt x="31" y="25"/>
                      </a:lnTo>
                      <a:lnTo>
                        <a:pt x="31" y="19"/>
                      </a:lnTo>
                      <a:lnTo>
                        <a:pt x="31" y="18"/>
                      </a:lnTo>
                      <a:lnTo>
                        <a:pt x="31" y="13"/>
                      </a:lnTo>
                      <a:lnTo>
                        <a:pt x="29" y="8"/>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9" name="Freeform 6068"/>
                <p:cNvSpPr>
                  <a:spLocks/>
                </p:cNvSpPr>
                <p:nvPr/>
              </p:nvSpPr>
              <p:spPr bwMode="auto">
                <a:xfrm>
                  <a:off x="3041" y="1742"/>
                  <a:ext cx="6" cy="7"/>
                </a:xfrm>
                <a:custGeom>
                  <a:avLst/>
                  <a:gdLst>
                    <a:gd name="T0" fmla="*/ 20 w 30"/>
                    <a:gd name="T1" fmla="*/ 0 h 42"/>
                    <a:gd name="T2" fmla="*/ 14 w 30"/>
                    <a:gd name="T3" fmla="*/ 1 h 42"/>
                    <a:gd name="T4" fmla="*/ 9 w 30"/>
                    <a:gd name="T5" fmla="*/ 3 h 42"/>
                    <a:gd name="T6" fmla="*/ 5 w 30"/>
                    <a:gd name="T7" fmla="*/ 6 h 42"/>
                    <a:gd name="T8" fmla="*/ 5 w 30"/>
                    <a:gd name="T9" fmla="*/ 7 h 42"/>
                    <a:gd name="T10" fmla="*/ 2 w 30"/>
                    <a:gd name="T11" fmla="*/ 12 h 42"/>
                    <a:gd name="T12" fmla="*/ 1 w 30"/>
                    <a:gd name="T13" fmla="*/ 17 h 42"/>
                    <a:gd name="T14" fmla="*/ 0 w 30"/>
                    <a:gd name="T15" fmla="*/ 22 h 42"/>
                    <a:gd name="T16" fmla="*/ 1 w 30"/>
                    <a:gd name="T17" fmla="*/ 29 h 42"/>
                    <a:gd name="T18" fmla="*/ 2 w 30"/>
                    <a:gd name="T19" fmla="*/ 34 h 42"/>
                    <a:gd name="T20" fmla="*/ 5 w 30"/>
                    <a:gd name="T21" fmla="*/ 38 h 42"/>
                    <a:gd name="T22" fmla="*/ 9 w 30"/>
                    <a:gd name="T23" fmla="*/ 42 h 42"/>
                    <a:gd name="T24" fmla="*/ 20 w 30"/>
                    <a:gd name="T25" fmla="*/ 39 h 42"/>
                    <a:gd name="T26" fmla="*/ 20 w 30"/>
                    <a:gd name="T27" fmla="*/ 39 h 42"/>
                    <a:gd name="T28" fmla="*/ 14 w 30"/>
                    <a:gd name="T29" fmla="*/ 38 h 42"/>
                    <a:gd name="T30" fmla="*/ 9 w 30"/>
                    <a:gd name="T31" fmla="*/ 35 h 42"/>
                    <a:gd name="T32" fmla="*/ 8 w 30"/>
                    <a:gd name="T33" fmla="*/ 34 h 42"/>
                    <a:gd name="T34" fmla="*/ 6 w 30"/>
                    <a:gd name="T35" fmla="*/ 29 h 42"/>
                    <a:gd name="T36" fmla="*/ 6 w 30"/>
                    <a:gd name="T37" fmla="*/ 23 h 42"/>
                    <a:gd name="T38" fmla="*/ 6 w 30"/>
                    <a:gd name="T39" fmla="*/ 19 h 42"/>
                    <a:gd name="T40" fmla="*/ 7 w 30"/>
                    <a:gd name="T41" fmla="*/ 14 h 42"/>
                    <a:gd name="T42" fmla="*/ 9 w 30"/>
                    <a:gd name="T43" fmla="*/ 10 h 42"/>
                    <a:gd name="T44" fmla="*/ 10 w 30"/>
                    <a:gd name="T45" fmla="*/ 8 h 42"/>
                    <a:gd name="T46" fmla="*/ 14 w 30"/>
                    <a:gd name="T47" fmla="*/ 6 h 42"/>
                    <a:gd name="T48" fmla="*/ 20 w 30"/>
                    <a:gd name="T49" fmla="*/ 5 h 42"/>
                    <a:gd name="T50" fmla="*/ 30 w 30"/>
                    <a:gd name="T51" fmla="*/ 3 h 42"/>
                    <a:gd name="T52" fmla="*/ 26 w 30"/>
                    <a:gd name="T53" fmla="*/ 1 h 42"/>
                    <a:gd name="T54" fmla="*/ 20 w 30"/>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42">
                      <a:moveTo>
                        <a:pt x="20" y="0"/>
                      </a:moveTo>
                      <a:lnTo>
                        <a:pt x="14" y="1"/>
                      </a:lnTo>
                      <a:lnTo>
                        <a:pt x="9" y="3"/>
                      </a:lnTo>
                      <a:lnTo>
                        <a:pt x="5" y="6"/>
                      </a:lnTo>
                      <a:lnTo>
                        <a:pt x="5" y="7"/>
                      </a:lnTo>
                      <a:lnTo>
                        <a:pt x="2" y="12"/>
                      </a:lnTo>
                      <a:lnTo>
                        <a:pt x="1" y="17"/>
                      </a:lnTo>
                      <a:lnTo>
                        <a:pt x="0" y="22"/>
                      </a:lnTo>
                      <a:lnTo>
                        <a:pt x="1" y="29"/>
                      </a:lnTo>
                      <a:lnTo>
                        <a:pt x="2" y="34"/>
                      </a:lnTo>
                      <a:lnTo>
                        <a:pt x="5" y="38"/>
                      </a:lnTo>
                      <a:lnTo>
                        <a:pt x="9" y="42"/>
                      </a:lnTo>
                      <a:lnTo>
                        <a:pt x="20" y="39"/>
                      </a:lnTo>
                      <a:lnTo>
                        <a:pt x="20" y="39"/>
                      </a:lnTo>
                      <a:lnTo>
                        <a:pt x="14" y="38"/>
                      </a:lnTo>
                      <a:lnTo>
                        <a:pt x="9" y="35"/>
                      </a:lnTo>
                      <a:lnTo>
                        <a:pt x="8" y="34"/>
                      </a:lnTo>
                      <a:lnTo>
                        <a:pt x="6" y="29"/>
                      </a:lnTo>
                      <a:lnTo>
                        <a:pt x="6" y="23"/>
                      </a:lnTo>
                      <a:lnTo>
                        <a:pt x="6" y="19"/>
                      </a:lnTo>
                      <a:lnTo>
                        <a:pt x="7" y="14"/>
                      </a:lnTo>
                      <a:lnTo>
                        <a:pt x="9" y="10"/>
                      </a:lnTo>
                      <a:lnTo>
                        <a:pt x="10" y="8"/>
                      </a:lnTo>
                      <a:lnTo>
                        <a:pt x="14" y="6"/>
                      </a:lnTo>
                      <a:lnTo>
                        <a:pt x="20" y="5"/>
                      </a:lnTo>
                      <a:lnTo>
                        <a:pt x="30"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0" name="Freeform 6069"/>
                <p:cNvSpPr>
                  <a:spLocks/>
                </p:cNvSpPr>
                <p:nvPr/>
              </p:nvSpPr>
              <p:spPr bwMode="auto">
                <a:xfrm>
                  <a:off x="3049" y="1742"/>
                  <a:ext cx="6" cy="7"/>
                </a:xfrm>
                <a:custGeom>
                  <a:avLst/>
                  <a:gdLst>
                    <a:gd name="T0" fmla="*/ 33 w 34"/>
                    <a:gd name="T1" fmla="*/ 0 h 44"/>
                    <a:gd name="T2" fmla="*/ 2 w 34"/>
                    <a:gd name="T3" fmla="*/ 1 h 44"/>
                    <a:gd name="T4" fmla="*/ 2 w 34"/>
                    <a:gd name="T5" fmla="*/ 5 h 44"/>
                    <a:gd name="T6" fmla="*/ 27 w 34"/>
                    <a:gd name="T7" fmla="*/ 5 h 44"/>
                    <a:gd name="T8" fmla="*/ 24 w 34"/>
                    <a:gd name="T9" fmla="*/ 8 h 44"/>
                    <a:gd name="T10" fmla="*/ 23 w 34"/>
                    <a:gd name="T11" fmla="*/ 11 h 44"/>
                    <a:gd name="T12" fmla="*/ 0 w 34"/>
                    <a:gd name="T13" fmla="*/ 38 h 44"/>
                    <a:gd name="T14" fmla="*/ 0 w 34"/>
                    <a:gd name="T15" fmla="*/ 44 h 44"/>
                    <a:gd name="T16" fmla="*/ 34 w 34"/>
                    <a:gd name="T17" fmla="*/ 44 h 44"/>
                    <a:gd name="T18" fmla="*/ 34 w 34"/>
                    <a:gd name="T19" fmla="*/ 38 h 44"/>
                    <a:gd name="T20" fmla="*/ 7 w 34"/>
                    <a:gd name="T21" fmla="*/ 38 h 44"/>
                    <a:gd name="T22" fmla="*/ 10 w 34"/>
                    <a:gd name="T23" fmla="*/ 35 h 44"/>
                    <a:gd name="T24" fmla="*/ 33 w 34"/>
                    <a:gd name="T25" fmla="*/ 5 h 44"/>
                    <a:gd name="T26" fmla="*/ 33 w 34"/>
                    <a:gd name="T2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44">
                      <a:moveTo>
                        <a:pt x="33" y="0"/>
                      </a:moveTo>
                      <a:lnTo>
                        <a:pt x="2" y="1"/>
                      </a:lnTo>
                      <a:lnTo>
                        <a:pt x="2" y="5"/>
                      </a:lnTo>
                      <a:lnTo>
                        <a:pt x="27" y="5"/>
                      </a:lnTo>
                      <a:lnTo>
                        <a:pt x="24" y="8"/>
                      </a:lnTo>
                      <a:lnTo>
                        <a:pt x="23" y="11"/>
                      </a:lnTo>
                      <a:lnTo>
                        <a:pt x="0" y="38"/>
                      </a:lnTo>
                      <a:lnTo>
                        <a:pt x="0" y="44"/>
                      </a:lnTo>
                      <a:lnTo>
                        <a:pt x="34" y="44"/>
                      </a:lnTo>
                      <a:lnTo>
                        <a:pt x="34" y="38"/>
                      </a:lnTo>
                      <a:lnTo>
                        <a:pt x="7" y="38"/>
                      </a:lnTo>
                      <a:lnTo>
                        <a:pt x="10" y="35"/>
                      </a:lnTo>
                      <a:lnTo>
                        <a:pt x="33"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1" name="Freeform 6070"/>
                <p:cNvSpPr>
                  <a:spLocks/>
                </p:cNvSpPr>
                <p:nvPr/>
              </p:nvSpPr>
              <p:spPr bwMode="auto">
                <a:xfrm>
                  <a:off x="3056" y="1742"/>
                  <a:ext cx="5" cy="7"/>
                </a:xfrm>
                <a:custGeom>
                  <a:avLst/>
                  <a:gdLst>
                    <a:gd name="T0" fmla="*/ 31 w 32"/>
                    <a:gd name="T1" fmla="*/ 0 h 44"/>
                    <a:gd name="T2" fmla="*/ 0 w 32"/>
                    <a:gd name="T3" fmla="*/ 0 h 44"/>
                    <a:gd name="T4" fmla="*/ 0 w 32"/>
                    <a:gd name="T5" fmla="*/ 44 h 44"/>
                    <a:gd name="T6" fmla="*/ 32 w 32"/>
                    <a:gd name="T7" fmla="*/ 44 h 44"/>
                    <a:gd name="T8" fmla="*/ 32 w 32"/>
                    <a:gd name="T9" fmla="*/ 38 h 44"/>
                    <a:gd name="T10" fmla="*/ 5 w 32"/>
                    <a:gd name="T11" fmla="*/ 38 h 44"/>
                    <a:gd name="T12" fmla="*/ 5 w 32"/>
                    <a:gd name="T13" fmla="*/ 23 h 44"/>
                    <a:gd name="T14" fmla="*/ 29 w 32"/>
                    <a:gd name="T15" fmla="*/ 23 h 44"/>
                    <a:gd name="T16" fmla="*/ 29 w 32"/>
                    <a:gd name="T17" fmla="*/ 18 h 44"/>
                    <a:gd name="T18" fmla="*/ 5 w 32"/>
                    <a:gd name="T19" fmla="*/ 18 h 44"/>
                    <a:gd name="T20" fmla="*/ 5 w 32"/>
                    <a:gd name="T21" fmla="*/ 5 h 44"/>
                    <a:gd name="T22" fmla="*/ 31 w 32"/>
                    <a:gd name="T23" fmla="*/ 5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4"/>
                      </a:lnTo>
                      <a:lnTo>
                        <a:pt x="32" y="44"/>
                      </a:lnTo>
                      <a:lnTo>
                        <a:pt x="32" y="38"/>
                      </a:lnTo>
                      <a:lnTo>
                        <a:pt x="5" y="38"/>
                      </a:lnTo>
                      <a:lnTo>
                        <a:pt x="5" y="23"/>
                      </a:lnTo>
                      <a:lnTo>
                        <a:pt x="29" y="23"/>
                      </a:lnTo>
                      <a:lnTo>
                        <a:pt x="29"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2" name="Freeform 6071"/>
                <p:cNvSpPr>
                  <a:spLocks/>
                </p:cNvSpPr>
                <p:nvPr/>
              </p:nvSpPr>
              <p:spPr bwMode="auto">
                <a:xfrm>
                  <a:off x="3062" y="1742"/>
                  <a:ext cx="1" cy="7"/>
                </a:xfrm>
                <a:custGeom>
                  <a:avLst/>
                  <a:gdLst>
                    <a:gd name="T0" fmla="*/ 7 w 7"/>
                    <a:gd name="T1" fmla="*/ 0 h 43"/>
                    <a:gd name="T2" fmla="*/ 0 w 7"/>
                    <a:gd name="T3" fmla="*/ 0 h 43"/>
                    <a:gd name="T4" fmla="*/ 0 w 7"/>
                    <a:gd name="T5" fmla="*/ 43 h 43"/>
                    <a:gd name="T6" fmla="*/ 6 w 7"/>
                    <a:gd name="T7" fmla="*/ 43 h 43"/>
                    <a:gd name="T8" fmla="*/ 6 w 7"/>
                    <a:gd name="T9" fmla="*/ 10 h 43"/>
                    <a:gd name="T10" fmla="*/ 6 w 7"/>
                    <a:gd name="T11" fmla="*/ 10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lnTo>
                        <a:pt x="0" y="0"/>
                      </a:lnTo>
                      <a:lnTo>
                        <a:pt x="0" y="43"/>
                      </a:lnTo>
                      <a:lnTo>
                        <a:pt x="6" y="43"/>
                      </a:lnTo>
                      <a:lnTo>
                        <a:pt x="6" y="10"/>
                      </a:lnTo>
                      <a:lnTo>
                        <a:pt x="6" y="1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3" name="Freeform 6072"/>
                <p:cNvSpPr>
                  <a:spLocks/>
                </p:cNvSpPr>
                <p:nvPr/>
              </p:nvSpPr>
              <p:spPr bwMode="auto">
                <a:xfrm>
                  <a:off x="3063" y="1742"/>
                  <a:ext cx="4" cy="7"/>
                </a:xfrm>
                <a:custGeom>
                  <a:avLst/>
                  <a:gdLst>
                    <a:gd name="T0" fmla="*/ 1 w 23"/>
                    <a:gd name="T1" fmla="*/ 0 h 43"/>
                    <a:gd name="T2" fmla="*/ 0 w 23"/>
                    <a:gd name="T3" fmla="*/ 10 h 43"/>
                    <a:gd name="T4" fmla="*/ 23 w 23"/>
                    <a:gd name="T5" fmla="*/ 43 h 43"/>
                    <a:gd name="T6" fmla="*/ 23 w 23"/>
                    <a:gd name="T7" fmla="*/ 34 h 43"/>
                    <a:gd name="T8" fmla="*/ 1 w 23"/>
                    <a:gd name="T9" fmla="*/ 0 h 43"/>
                  </a:gdLst>
                  <a:ahLst/>
                  <a:cxnLst>
                    <a:cxn ang="0">
                      <a:pos x="T0" y="T1"/>
                    </a:cxn>
                    <a:cxn ang="0">
                      <a:pos x="T2" y="T3"/>
                    </a:cxn>
                    <a:cxn ang="0">
                      <a:pos x="T4" y="T5"/>
                    </a:cxn>
                    <a:cxn ang="0">
                      <a:pos x="T6" y="T7"/>
                    </a:cxn>
                    <a:cxn ang="0">
                      <a:pos x="T8" y="T9"/>
                    </a:cxn>
                  </a:cxnLst>
                  <a:rect l="0" t="0" r="r" b="b"/>
                  <a:pathLst>
                    <a:path w="23" h="43">
                      <a:moveTo>
                        <a:pt x="1" y="0"/>
                      </a:moveTo>
                      <a:lnTo>
                        <a:pt x="0" y="10"/>
                      </a:lnTo>
                      <a:lnTo>
                        <a:pt x="23" y="43"/>
                      </a:lnTo>
                      <a:lnTo>
                        <a:pt x="23" y="3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4" name="Freeform 6073"/>
                <p:cNvSpPr>
                  <a:spLocks/>
                </p:cNvSpPr>
                <p:nvPr/>
              </p:nvSpPr>
              <p:spPr bwMode="auto">
                <a:xfrm>
                  <a:off x="3067" y="1742"/>
                  <a:ext cx="1" cy="7"/>
                </a:xfrm>
                <a:custGeom>
                  <a:avLst/>
                  <a:gdLst>
                    <a:gd name="T0" fmla="*/ 5 w 5"/>
                    <a:gd name="T1" fmla="*/ 0 h 43"/>
                    <a:gd name="T2" fmla="*/ 0 w 5"/>
                    <a:gd name="T3" fmla="*/ 0 h 43"/>
                    <a:gd name="T4" fmla="*/ 0 w 5"/>
                    <a:gd name="T5" fmla="*/ 34 h 43"/>
                    <a:gd name="T6" fmla="*/ 0 w 5"/>
                    <a:gd name="T7" fmla="*/ 34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4"/>
                      </a:lnTo>
                      <a:lnTo>
                        <a:pt x="0" y="34"/>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5" name="Freeform 6074"/>
                <p:cNvSpPr>
                  <a:spLocks/>
                </p:cNvSpPr>
                <p:nvPr/>
              </p:nvSpPr>
              <p:spPr bwMode="auto">
                <a:xfrm>
                  <a:off x="3071" y="1742"/>
                  <a:ext cx="4" cy="7"/>
                </a:xfrm>
                <a:custGeom>
                  <a:avLst/>
                  <a:gdLst>
                    <a:gd name="T0" fmla="*/ 22 w 22"/>
                    <a:gd name="T1" fmla="*/ 0 h 43"/>
                    <a:gd name="T2" fmla="*/ 17 w 22"/>
                    <a:gd name="T3" fmla="*/ 0 h 43"/>
                    <a:gd name="T4" fmla="*/ 5 w 22"/>
                    <a:gd name="T5" fmla="*/ 31 h 43"/>
                    <a:gd name="T6" fmla="*/ 5 w 22"/>
                    <a:gd name="T7" fmla="*/ 33 h 43"/>
                    <a:gd name="T8" fmla="*/ 3 w 22"/>
                    <a:gd name="T9" fmla="*/ 38 h 43"/>
                    <a:gd name="T10" fmla="*/ 3 w 22"/>
                    <a:gd name="T11" fmla="*/ 38 h 43"/>
                    <a:gd name="T12" fmla="*/ 0 w 22"/>
                    <a:gd name="T13" fmla="*/ 43 h 43"/>
                    <a:gd name="T14" fmla="*/ 6 w 22"/>
                    <a:gd name="T15" fmla="*/ 43 h 43"/>
                    <a:gd name="T16" fmla="*/ 22 w 2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3">
                      <a:moveTo>
                        <a:pt x="22" y="0"/>
                      </a:moveTo>
                      <a:lnTo>
                        <a:pt x="17" y="0"/>
                      </a:lnTo>
                      <a:lnTo>
                        <a:pt x="5" y="31"/>
                      </a:lnTo>
                      <a:lnTo>
                        <a:pt x="5" y="33"/>
                      </a:lnTo>
                      <a:lnTo>
                        <a:pt x="3" y="38"/>
                      </a:lnTo>
                      <a:lnTo>
                        <a:pt x="3" y="38"/>
                      </a:lnTo>
                      <a:lnTo>
                        <a:pt x="0" y="43"/>
                      </a:lnTo>
                      <a:lnTo>
                        <a:pt x="6" y="4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6" name="Freeform 6075"/>
                <p:cNvSpPr>
                  <a:spLocks/>
                </p:cNvSpPr>
                <p:nvPr/>
              </p:nvSpPr>
              <p:spPr bwMode="auto">
                <a:xfrm>
                  <a:off x="3069" y="1742"/>
                  <a:ext cx="3" cy="7"/>
                </a:xfrm>
                <a:custGeom>
                  <a:avLst/>
                  <a:gdLst>
                    <a:gd name="T0" fmla="*/ 5 w 19"/>
                    <a:gd name="T1" fmla="*/ 0 h 43"/>
                    <a:gd name="T2" fmla="*/ 0 w 19"/>
                    <a:gd name="T3" fmla="*/ 0 h 43"/>
                    <a:gd name="T4" fmla="*/ 16 w 19"/>
                    <a:gd name="T5" fmla="*/ 43 h 43"/>
                    <a:gd name="T6" fmla="*/ 19 w 19"/>
                    <a:gd name="T7" fmla="*/ 38 h 43"/>
                    <a:gd name="T8" fmla="*/ 19 w 19"/>
                    <a:gd name="T9" fmla="*/ 36 h 43"/>
                    <a:gd name="T10" fmla="*/ 17 w 19"/>
                    <a:gd name="T11" fmla="*/ 31 h 43"/>
                    <a:gd name="T12" fmla="*/ 5 w 1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9" h="43">
                      <a:moveTo>
                        <a:pt x="5" y="0"/>
                      </a:moveTo>
                      <a:lnTo>
                        <a:pt x="0" y="0"/>
                      </a:lnTo>
                      <a:lnTo>
                        <a:pt x="16" y="43"/>
                      </a:lnTo>
                      <a:lnTo>
                        <a:pt x="19" y="38"/>
                      </a:lnTo>
                      <a:lnTo>
                        <a:pt x="19" y="36"/>
                      </a:lnTo>
                      <a:lnTo>
                        <a:pt x="17" y="3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7" name="Freeform 6076"/>
                <p:cNvSpPr>
                  <a:spLocks/>
                </p:cNvSpPr>
                <p:nvPr/>
              </p:nvSpPr>
              <p:spPr bwMode="auto">
                <a:xfrm>
                  <a:off x="3075" y="1742"/>
                  <a:ext cx="5" cy="7"/>
                </a:xfrm>
                <a:custGeom>
                  <a:avLst/>
                  <a:gdLst>
                    <a:gd name="T0" fmla="*/ 22 w 29"/>
                    <a:gd name="T1" fmla="*/ 0 h 43"/>
                    <a:gd name="T2" fmla="*/ 16 w 29"/>
                    <a:gd name="T3" fmla="*/ 0 h 43"/>
                    <a:gd name="T4" fmla="*/ 0 w 29"/>
                    <a:gd name="T5" fmla="*/ 43 h 43"/>
                    <a:gd name="T6" fmla="*/ 5 w 29"/>
                    <a:gd name="T7" fmla="*/ 43 h 43"/>
                    <a:gd name="T8" fmla="*/ 11 w 29"/>
                    <a:gd name="T9" fmla="*/ 30 h 43"/>
                    <a:gd name="T10" fmla="*/ 29 w 29"/>
                    <a:gd name="T11" fmla="*/ 30 h 43"/>
                    <a:gd name="T12" fmla="*/ 12 w 29"/>
                    <a:gd name="T13" fmla="*/ 26 h 43"/>
                    <a:gd name="T14" fmla="*/ 17 w 29"/>
                    <a:gd name="T15" fmla="*/ 13 h 43"/>
                    <a:gd name="T16" fmla="*/ 18 w 29"/>
                    <a:gd name="T17" fmla="*/ 10 h 43"/>
                    <a:gd name="T18" fmla="*/ 19 w 29"/>
                    <a:gd name="T19" fmla="*/ 4 h 43"/>
                    <a:gd name="T20" fmla="*/ 19 w 29"/>
                    <a:gd name="T21" fmla="*/ 4 h 43"/>
                    <a:gd name="T22" fmla="*/ 22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2" y="0"/>
                      </a:moveTo>
                      <a:lnTo>
                        <a:pt x="16" y="0"/>
                      </a:lnTo>
                      <a:lnTo>
                        <a:pt x="0" y="43"/>
                      </a:lnTo>
                      <a:lnTo>
                        <a:pt x="5" y="43"/>
                      </a:lnTo>
                      <a:lnTo>
                        <a:pt x="11" y="30"/>
                      </a:lnTo>
                      <a:lnTo>
                        <a:pt x="29" y="30"/>
                      </a:lnTo>
                      <a:lnTo>
                        <a:pt x="12" y="26"/>
                      </a:lnTo>
                      <a:lnTo>
                        <a:pt x="17" y="13"/>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8" name="Freeform 6077"/>
                <p:cNvSpPr>
                  <a:spLocks/>
                </p:cNvSpPr>
                <p:nvPr/>
              </p:nvSpPr>
              <p:spPr bwMode="auto">
                <a:xfrm>
                  <a:off x="3077" y="1742"/>
                  <a:ext cx="5" cy="7"/>
                </a:xfrm>
                <a:custGeom>
                  <a:avLst/>
                  <a:gdLst>
                    <a:gd name="T0" fmla="*/ 10 w 27"/>
                    <a:gd name="T1" fmla="*/ 0 h 43"/>
                    <a:gd name="T2" fmla="*/ 7 w 27"/>
                    <a:gd name="T3" fmla="*/ 4 h 43"/>
                    <a:gd name="T4" fmla="*/ 8 w 27"/>
                    <a:gd name="T5" fmla="*/ 10 h 43"/>
                    <a:gd name="T6" fmla="*/ 9 w 27"/>
                    <a:gd name="T7" fmla="*/ 12 h 43"/>
                    <a:gd name="T8" fmla="*/ 11 w 27"/>
                    <a:gd name="T9" fmla="*/ 17 h 43"/>
                    <a:gd name="T10" fmla="*/ 15 w 27"/>
                    <a:gd name="T11" fmla="*/ 24 h 43"/>
                    <a:gd name="T12" fmla="*/ 0 w 27"/>
                    <a:gd name="T13" fmla="*/ 26 h 43"/>
                    <a:gd name="T14" fmla="*/ 17 w 27"/>
                    <a:gd name="T15" fmla="*/ 30 h 43"/>
                    <a:gd name="T16" fmla="*/ 21 w 27"/>
                    <a:gd name="T17" fmla="*/ 43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10"/>
                      </a:lnTo>
                      <a:lnTo>
                        <a:pt x="9" y="12"/>
                      </a:lnTo>
                      <a:lnTo>
                        <a:pt x="11" y="17"/>
                      </a:lnTo>
                      <a:lnTo>
                        <a:pt x="15" y="24"/>
                      </a:lnTo>
                      <a:lnTo>
                        <a:pt x="0" y="26"/>
                      </a:lnTo>
                      <a:lnTo>
                        <a:pt x="17" y="30"/>
                      </a:lnTo>
                      <a:lnTo>
                        <a:pt x="21" y="43"/>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49" name="Freeform 6078"/>
                <p:cNvSpPr>
                  <a:spLocks/>
                </p:cNvSpPr>
                <p:nvPr/>
              </p:nvSpPr>
              <p:spPr bwMode="auto">
                <a:xfrm>
                  <a:off x="3082" y="1742"/>
                  <a:ext cx="6" cy="7"/>
                </a:xfrm>
                <a:custGeom>
                  <a:avLst/>
                  <a:gdLst>
                    <a:gd name="T0" fmla="*/ 34 w 34"/>
                    <a:gd name="T1" fmla="*/ 0 h 43"/>
                    <a:gd name="T2" fmla="*/ 0 w 34"/>
                    <a:gd name="T3" fmla="*/ 0 h 43"/>
                    <a:gd name="T4" fmla="*/ 0 w 34"/>
                    <a:gd name="T5" fmla="*/ 4 h 43"/>
                    <a:gd name="T6" fmla="*/ 14 w 34"/>
                    <a:gd name="T7" fmla="*/ 4 h 43"/>
                    <a:gd name="T8" fmla="*/ 14 w 34"/>
                    <a:gd name="T9" fmla="*/ 43 h 43"/>
                    <a:gd name="T10" fmla="*/ 20 w 34"/>
                    <a:gd name="T11" fmla="*/ 43 h 43"/>
                    <a:gd name="T12" fmla="*/ 20 w 34"/>
                    <a:gd name="T13" fmla="*/ 4 h 43"/>
                    <a:gd name="T14" fmla="*/ 34 w 34"/>
                    <a:gd name="T15" fmla="*/ 4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4"/>
                      </a:lnTo>
                      <a:lnTo>
                        <a:pt x="14" y="4"/>
                      </a:lnTo>
                      <a:lnTo>
                        <a:pt x="14" y="43"/>
                      </a:lnTo>
                      <a:lnTo>
                        <a:pt x="20" y="43"/>
                      </a:lnTo>
                      <a:lnTo>
                        <a:pt x="20" y="4"/>
                      </a:lnTo>
                      <a:lnTo>
                        <a:pt x="34"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0" name="Freeform 6079"/>
                <p:cNvSpPr>
                  <a:spLocks/>
                </p:cNvSpPr>
                <p:nvPr/>
              </p:nvSpPr>
              <p:spPr bwMode="auto">
                <a:xfrm>
                  <a:off x="3093" y="1742"/>
                  <a:ext cx="5" cy="7"/>
                </a:xfrm>
                <a:custGeom>
                  <a:avLst/>
                  <a:gdLst>
                    <a:gd name="T0" fmla="*/ 22 w 30"/>
                    <a:gd name="T1" fmla="*/ 0 h 38"/>
                    <a:gd name="T2" fmla="*/ 9 w 30"/>
                    <a:gd name="T3" fmla="*/ 3 h 38"/>
                    <a:gd name="T4" fmla="*/ 14 w 30"/>
                    <a:gd name="T5" fmla="*/ 3 h 38"/>
                    <a:gd name="T6" fmla="*/ 18 w 30"/>
                    <a:gd name="T7" fmla="*/ 4 h 38"/>
                    <a:gd name="T8" fmla="*/ 22 w 30"/>
                    <a:gd name="T9" fmla="*/ 9 h 38"/>
                    <a:gd name="T10" fmla="*/ 24 w 30"/>
                    <a:gd name="T11" fmla="*/ 13 h 38"/>
                    <a:gd name="T12" fmla="*/ 24 w 30"/>
                    <a:gd name="T13" fmla="*/ 14 h 38"/>
                    <a:gd name="T14" fmla="*/ 24 w 30"/>
                    <a:gd name="T15" fmla="*/ 19 h 38"/>
                    <a:gd name="T16" fmla="*/ 24 w 30"/>
                    <a:gd name="T17" fmla="*/ 23 h 38"/>
                    <a:gd name="T18" fmla="*/ 23 w 30"/>
                    <a:gd name="T19" fmla="*/ 29 h 38"/>
                    <a:gd name="T20" fmla="*/ 23 w 30"/>
                    <a:gd name="T21" fmla="*/ 30 h 38"/>
                    <a:gd name="T22" fmla="*/ 20 w 30"/>
                    <a:gd name="T23" fmla="*/ 34 h 38"/>
                    <a:gd name="T24" fmla="*/ 14 w 30"/>
                    <a:gd name="T25" fmla="*/ 35 h 38"/>
                    <a:gd name="T26" fmla="*/ 10 w 30"/>
                    <a:gd name="T27" fmla="*/ 36 h 38"/>
                    <a:gd name="T28" fmla="*/ 0 w 30"/>
                    <a:gd name="T29" fmla="*/ 36 h 38"/>
                    <a:gd name="T30" fmla="*/ 22 w 30"/>
                    <a:gd name="T31" fmla="*/ 38 h 38"/>
                    <a:gd name="T32" fmla="*/ 26 w 30"/>
                    <a:gd name="T33" fmla="*/ 35 h 38"/>
                    <a:gd name="T34" fmla="*/ 28 w 30"/>
                    <a:gd name="T35" fmla="*/ 31 h 38"/>
                    <a:gd name="T36" fmla="*/ 29 w 30"/>
                    <a:gd name="T37" fmla="*/ 26 h 38"/>
                    <a:gd name="T38" fmla="*/ 30 w 30"/>
                    <a:gd name="T39" fmla="*/ 19 h 38"/>
                    <a:gd name="T40" fmla="*/ 30 w 30"/>
                    <a:gd name="T41" fmla="*/ 16 h 38"/>
                    <a:gd name="T42" fmla="*/ 29 w 30"/>
                    <a:gd name="T43" fmla="*/ 11 h 38"/>
                    <a:gd name="T44" fmla="*/ 28 w 30"/>
                    <a:gd name="T45" fmla="*/ 10 h 38"/>
                    <a:gd name="T46" fmla="*/ 26 w 30"/>
                    <a:gd name="T47" fmla="*/ 4 h 38"/>
                    <a:gd name="T48" fmla="*/ 26 w 30"/>
                    <a:gd name="T49" fmla="*/ 4 h 38"/>
                    <a:gd name="T50" fmla="*/ 22 w 3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8">
                      <a:moveTo>
                        <a:pt x="22" y="0"/>
                      </a:moveTo>
                      <a:lnTo>
                        <a:pt x="9" y="3"/>
                      </a:lnTo>
                      <a:lnTo>
                        <a:pt x="14" y="3"/>
                      </a:lnTo>
                      <a:lnTo>
                        <a:pt x="18" y="4"/>
                      </a:lnTo>
                      <a:lnTo>
                        <a:pt x="22" y="9"/>
                      </a:lnTo>
                      <a:lnTo>
                        <a:pt x="24" y="13"/>
                      </a:lnTo>
                      <a:lnTo>
                        <a:pt x="24" y="14"/>
                      </a:lnTo>
                      <a:lnTo>
                        <a:pt x="24" y="19"/>
                      </a:lnTo>
                      <a:lnTo>
                        <a:pt x="24" y="23"/>
                      </a:lnTo>
                      <a:lnTo>
                        <a:pt x="23" y="29"/>
                      </a:lnTo>
                      <a:lnTo>
                        <a:pt x="23" y="30"/>
                      </a:lnTo>
                      <a:lnTo>
                        <a:pt x="20" y="34"/>
                      </a:lnTo>
                      <a:lnTo>
                        <a:pt x="14" y="35"/>
                      </a:lnTo>
                      <a:lnTo>
                        <a:pt x="10" y="36"/>
                      </a:lnTo>
                      <a:lnTo>
                        <a:pt x="0" y="36"/>
                      </a:lnTo>
                      <a:lnTo>
                        <a:pt x="22" y="38"/>
                      </a:lnTo>
                      <a:lnTo>
                        <a:pt x="26" y="35"/>
                      </a:lnTo>
                      <a:lnTo>
                        <a:pt x="28" y="31"/>
                      </a:lnTo>
                      <a:lnTo>
                        <a:pt x="29" y="26"/>
                      </a:lnTo>
                      <a:lnTo>
                        <a:pt x="30" y="19"/>
                      </a:lnTo>
                      <a:lnTo>
                        <a:pt x="30" y="16"/>
                      </a:lnTo>
                      <a:lnTo>
                        <a:pt x="29" y="11"/>
                      </a:lnTo>
                      <a:lnTo>
                        <a:pt x="28" y="10"/>
                      </a:lnTo>
                      <a:lnTo>
                        <a:pt x="26" y="4"/>
                      </a:lnTo>
                      <a:lnTo>
                        <a:pt x="26"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1" name="Freeform 6080"/>
                <p:cNvSpPr>
                  <a:spLocks/>
                </p:cNvSpPr>
                <p:nvPr/>
              </p:nvSpPr>
              <p:spPr bwMode="auto">
                <a:xfrm>
                  <a:off x="3092" y="1742"/>
                  <a:ext cx="4" cy="7"/>
                </a:xfrm>
                <a:custGeom>
                  <a:avLst/>
                  <a:gdLst>
                    <a:gd name="T0" fmla="*/ 14 w 27"/>
                    <a:gd name="T1" fmla="*/ 0 h 44"/>
                    <a:gd name="T2" fmla="*/ 0 w 27"/>
                    <a:gd name="T3" fmla="*/ 0 h 44"/>
                    <a:gd name="T4" fmla="*/ 0 w 27"/>
                    <a:gd name="T5" fmla="*/ 44 h 44"/>
                    <a:gd name="T6" fmla="*/ 15 w 27"/>
                    <a:gd name="T7" fmla="*/ 44 h 44"/>
                    <a:gd name="T8" fmla="*/ 16 w 27"/>
                    <a:gd name="T9" fmla="*/ 44 h 44"/>
                    <a:gd name="T10" fmla="*/ 22 w 27"/>
                    <a:gd name="T11" fmla="*/ 43 h 44"/>
                    <a:gd name="T12" fmla="*/ 27 w 27"/>
                    <a:gd name="T13" fmla="*/ 40 h 44"/>
                    <a:gd name="T14" fmla="*/ 5 w 27"/>
                    <a:gd name="T15" fmla="*/ 38 h 44"/>
                    <a:gd name="T16" fmla="*/ 5 w 27"/>
                    <a:gd name="T17" fmla="*/ 5 h 44"/>
                    <a:gd name="T18" fmla="*/ 14 w 27"/>
                    <a:gd name="T19" fmla="*/ 5 h 44"/>
                    <a:gd name="T20" fmla="*/ 27 w 27"/>
                    <a:gd name="T21" fmla="*/ 2 h 44"/>
                    <a:gd name="T22" fmla="*/ 27 w 27"/>
                    <a:gd name="T23" fmla="*/ 2 h 44"/>
                    <a:gd name="T24" fmla="*/ 21 w 27"/>
                    <a:gd name="T25" fmla="*/ 1 h 44"/>
                    <a:gd name="T26" fmla="*/ 20 w 27"/>
                    <a:gd name="T27" fmla="*/ 1 h 44"/>
                    <a:gd name="T28" fmla="*/ 14 w 27"/>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4">
                      <a:moveTo>
                        <a:pt x="14" y="0"/>
                      </a:moveTo>
                      <a:lnTo>
                        <a:pt x="0" y="0"/>
                      </a:lnTo>
                      <a:lnTo>
                        <a:pt x="0" y="44"/>
                      </a:lnTo>
                      <a:lnTo>
                        <a:pt x="15" y="44"/>
                      </a:lnTo>
                      <a:lnTo>
                        <a:pt x="16" y="44"/>
                      </a:lnTo>
                      <a:lnTo>
                        <a:pt x="22" y="43"/>
                      </a:lnTo>
                      <a:lnTo>
                        <a:pt x="27" y="40"/>
                      </a:lnTo>
                      <a:lnTo>
                        <a:pt x="5" y="38"/>
                      </a:lnTo>
                      <a:lnTo>
                        <a:pt x="5" y="5"/>
                      </a:lnTo>
                      <a:lnTo>
                        <a:pt x="14" y="5"/>
                      </a:lnTo>
                      <a:lnTo>
                        <a:pt x="27" y="2"/>
                      </a:lnTo>
                      <a:lnTo>
                        <a:pt x="27" y="2"/>
                      </a:lnTo>
                      <a:lnTo>
                        <a:pt x="21" y="1"/>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2" name="Freeform 6081"/>
                <p:cNvSpPr>
                  <a:spLocks/>
                </p:cNvSpPr>
                <p:nvPr/>
              </p:nvSpPr>
              <p:spPr bwMode="auto">
                <a:xfrm>
                  <a:off x="3099" y="1742"/>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6 w 32"/>
                    <a:gd name="T11" fmla="*/ 38 h 43"/>
                    <a:gd name="T12" fmla="*/ 5 w 32"/>
                    <a:gd name="T13" fmla="*/ 23 h 43"/>
                    <a:gd name="T14" fmla="*/ 30 w 32"/>
                    <a:gd name="T15" fmla="*/ 23 h 43"/>
                    <a:gd name="T16" fmla="*/ 30 w 32"/>
                    <a:gd name="T17" fmla="*/ 18 h 43"/>
                    <a:gd name="T18" fmla="*/ 5 w 32"/>
                    <a:gd name="T19" fmla="*/ 18 h 43"/>
                    <a:gd name="T20" fmla="*/ 5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6" y="38"/>
                      </a:lnTo>
                      <a:lnTo>
                        <a:pt x="5" y="23"/>
                      </a:lnTo>
                      <a:lnTo>
                        <a:pt x="30" y="23"/>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3" name="Freeform 6082"/>
                <p:cNvSpPr>
                  <a:spLocks/>
                </p:cNvSpPr>
                <p:nvPr/>
              </p:nvSpPr>
              <p:spPr bwMode="auto">
                <a:xfrm>
                  <a:off x="3111" y="1747"/>
                  <a:ext cx="3" cy="2"/>
                </a:xfrm>
                <a:custGeom>
                  <a:avLst/>
                  <a:gdLst>
                    <a:gd name="T0" fmla="*/ 13 w 18"/>
                    <a:gd name="T1" fmla="*/ 0 h 11"/>
                    <a:gd name="T2" fmla="*/ 12 w 18"/>
                    <a:gd name="T3" fmla="*/ 4 h 11"/>
                    <a:gd name="T4" fmla="*/ 9 w 18"/>
                    <a:gd name="T5" fmla="*/ 8 h 11"/>
                    <a:gd name="T6" fmla="*/ 6 w 18"/>
                    <a:gd name="T7" fmla="*/ 9 h 11"/>
                    <a:gd name="T8" fmla="*/ 0 w 18"/>
                    <a:gd name="T9" fmla="*/ 10 h 11"/>
                    <a:gd name="T10" fmla="*/ 13 w 18"/>
                    <a:gd name="T11" fmla="*/ 11 h 11"/>
                    <a:gd name="T12" fmla="*/ 16 w 18"/>
                    <a:gd name="T13" fmla="*/ 7 h 11"/>
                    <a:gd name="T14" fmla="*/ 18 w 18"/>
                    <a:gd name="T15" fmla="*/ 1 h 11"/>
                    <a:gd name="T16" fmla="*/ 13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3" y="0"/>
                      </a:moveTo>
                      <a:lnTo>
                        <a:pt x="12" y="4"/>
                      </a:lnTo>
                      <a:lnTo>
                        <a:pt x="9" y="8"/>
                      </a:lnTo>
                      <a:lnTo>
                        <a:pt x="6" y="9"/>
                      </a:lnTo>
                      <a:lnTo>
                        <a:pt x="0" y="10"/>
                      </a:lnTo>
                      <a:lnTo>
                        <a:pt x="13" y="11"/>
                      </a:lnTo>
                      <a:lnTo>
                        <a:pt x="16" y="7"/>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4" name="Freeform 6083"/>
                <p:cNvSpPr>
                  <a:spLocks/>
                </p:cNvSpPr>
                <p:nvPr/>
              </p:nvSpPr>
              <p:spPr bwMode="auto">
                <a:xfrm>
                  <a:off x="3111" y="1742"/>
                  <a:ext cx="3" cy="2"/>
                </a:xfrm>
                <a:custGeom>
                  <a:avLst/>
                  <a:gdLst>
                    <a:gd name="T0" fmla="*/ 12 w 17"/>
                    <a:gd name="T1" fmla="*/ 0 h 11"/>
                    <a:gd name="T2" fmla="*/ 0 w 17"/>
                    <a:gd name="T3" fmla="*/ 2 h 11"/>
                    <a:gd name="T4" fmla="*/ 2 w 17"/>
                    <a:gd name="T5" fmla="*/ 2 h 11"/>
                    <a:gd name="T6" fmla="*/ 8 w 17"/>
                    <a:gd name="T7" fmla="*/ 4 h 11"/>
                    <a:gd name="T8" fmla="*/ 10 w 17"/>
                    <a:gd name="T9" fmla="*/ 5 h 11"/>
                    <a:gd name="T10" fmla="*/ 12 w 17"/>
                    <a:gd name="T11" fmla="*/ 11 h 11"/>
                    <a:gd name="T12" fmla="*/ 17 w 17"/>
                    <a:gd name="T13" fmla="*/ 10 h 11"/>
                    <a:gd name="T14" fmla="*/ 17 w 17"/>
                    <a:gd name="T15" fmla="*/ 10 h 11"/>
                    <a:gd name="T16" fmla="*/ 15 w 17"/>
                    <a:gd name="T17" fmla="*/ 4 h 11"/>
                    <a:gd name="T18" fmla="*/ 12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2" y="0"/>
                      </a:moveTo>
                      <a:lnTo>
                        <a:pt x="0" y="2"/>
                      </a:lnTo>
                      <a:lnTo>
                        <a:pt x="2" y="2"/>
                      </a:lnTo>
                      <a:lnTo>
                        <a:pt x="8" y="4"/>
                      </a:lnTo>
                      <a:lnTo>
                        <a:pt x="10" y="5"/>
                      </a:lnTo>
                      <a:lnTo>
                        <a:pt x="12" y="11"/>
                      </a:lnTo>
                      <a:lnTo>
                        <a:pt x="17" y="10"/>
                      </a:lnTo>
                      <a:lnTo>
                        <a:pt x="17" y="10"/>
                      </a:lnTo>
                      <a:lnTo>
                        <a:pt x="15" y="4"/>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5" name="Freeform 6084"/>
                <p:cNvSpPr>
                  <a:spLocks/>
                </p:cNvSpPr>
                <p:nvPr/>
              </p:nvSpPr>
              <p:spPr bwMode="auto">
                <a:xfrm>
                  <a:off x="3108" y="1742"/>
                  <a:ext cx="5" cy="7"/>
                </a:xfrm>
                <a:custGeom>
                  <a:avLst/>
                  <a:gdLst>
                    <a:gd name="T0" fmla="*/ 19 w 32"/>
                    <a:gd name="T1" fmla="*/ 0 h 45"/>
                    <a:gd name="T2" fmla="*/ 15 w 32"/>
                    <a:gd name="T3" fmla="*/ 1 h 45"/>
                    <a:gd name="T4" fmla="*/ 10 w 32"/>
                    <a:gd name="T5" fmla="*/ 2 h 45"/>
                    <a:gd name="T6" fmla="*/ 5 w 32"/>
                    <a:gd name="T7" fmla="*/ 6 h 45"/>
                    <a:gd name="T8" fmla="*/ 5 w 32"/>
                    <a:gd name="T9" fmla="*/ 6 h 45"/>
                    <a:gd name="T10" fmla="*/ 2 w 32"/>
                    <a:gd name="T11" fmla="*/ 10 h 45"/>
                    <a:gd name="T12" fmla="*/ 0 w 32"/>
                    <a:gd name="T13" fmla="*/ 16 h 45"/>
                    <a:gd name="T14" fmla="*/ 0 w 32"/>
                    <a:gd name="T15" fmla="*/ 22 h 45"/>
                    <a:gd name="T16" fmla="*/ 0 w 32"/>
                    <a:gd name="T17" fmla="*/ 28 h 45"/>
                    <a:gd name="T18" fmla="*/ 2 w 32"/>
                    <a:gd name="T19" fmla="*/ 33 h 45"/>
                    <a:gd name="T20" fmla="*/ 4 w 32"/>
                    <a:gd name="T21" fmla="*/ 38 h 45"/>
                    <a:gd name="T22" fmla="*/ 5 w 32"/>
                    <a:gd name="T23" fmla="*/ 38 h 45"/>
                    <a:gd name="T24" fmla="*/ 9 w 32"/>
                    <a:gd name="T25" fmla="*/ 41 h 45"/>
                    <a:gd name="T26" fmla="*/ 14 w 32"/>
                    <a:gd name="T27" fmla="*/ 44 h 45"/>
                    <a:gd name="T28" fmla="*/ 20 w 32"/>
                    <a:gd name="T29" fmla="*/ 45 h 45"/>
                    <a:gd name="T30" fmla="*/ 20 w 32"/>
                    <a:gd name="T31" fmla="*/ 45 h 45"/>
                    <a:gd name="T32" fmla="*/ 27 w 32"/>
                    <a:gd name="T33" fmla="*/ 44 h 45"/>
                    <a:gd name="T34" fmla="*/ 31 w 32"/>
                    <a:gd name="T35" fmla="*/ 40 h 45"/>
                    <a:gd name="T36" fmla="*/ 32 w 32"/>
                    <a:gd name="T37" fmla="*/ 40 h 45"/>
                    <a:gd name="T38" fmla="*/ 19 w 32"/>
                    <a:gd name="T39" fmla="*/ 39 h 45"/>
                    <a:gd name="T40" fmla="*/ 14 w 32"/>
                    <a:gd name="T41" fmla="*/ 38 h 45"/>
                    <a:gd name="T42" fmla="*/ 10 w 32"/>
                    <a:gd name="T43" fmla="*/ 35 h 45"/>
                    <a:gd name="T44" fmla="*/ 8 w 32"/>
                    <a:gd name="T45" fmla="*/ 33 h 45"/>
                    <a:gd name="T46" fmla="*/ 6 w 32"/>
                    <a:gd name="T47" fmla="*/ 29 h 45"/>
                    <a:gd name="T48" fmla="*/ 5 w 32"/>
                    <a:gd name="T49" fmla="*/ 22 h 45"/>
                    <a:gd name="T50" fmla="*/ 5 w 32"/>
                    <a:gd name="T51" fmla="*/ 20 h 45"/>
                    <a:gd name="T52" fmla="*/ 6 w 32"/>
                    <a:gd name="T53" fmla="*/ 14 h 45"/>
                    <a:gd name="T54" fmla="*/ 9 w 32"/>
                    <a:gd name="T55" fmla="*/ 9 h 45"/>
                    <a:gd name="T56" fmla="*/ 10 w 32"/>
                    <a:gd name="T57" fmla="*/ 8 h 45"/>
                    <a:gd name="T58" fmla="*/ 14 w 32"/>
                    <a:gd name="T59" fmla="*/ 6 h 45"/>
                    <a:gd name="T60" fmla="*/ 19 w 32"/>
                    <a:gd name="T61" fmla="*/ 5 h 45"/>
                    <a:gd name="T62" fmla="*/ 31 w 32"/>
                    <a:gd name="T63" fmla="*/ 3 h 45"/>
                    <a:gd name="T64" fmla="*/ 26 w 32"/>
                    <a:gd name="T65" fmla="*/ 1 h 45"/>
                    <a:gd name="T66" fmla="*/ 19 w 32"/>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5">
                      <a:moveTo>
                        <a:pt x="19" y="0"/>
                      </a:moveTo>
                      <a:lnTo>
                        <a:pt x="15" y="1"/>
                      </a:lnTo>
                      <a:lnTo>
                        <a:pt x="10" y="2"/>
                      </a:lnTo>
                      <a:lnTo>
                        <a:pt x="5" y="6"/>
                      </a:lnTo>
                      <a:lnTo>
                        <a:pt x="5" y="6"/>
                      </a:lnTo>
                      <a:lnTo>
                        <a:pt x="2" y="10"/>
                      </a:lnTo>
                      <a:lnTo>
                        <a:pt x="0" y="16"/>
                      </a:lnTo>
                      <a:lnTo>
                        <a:pt x="0" y="22"/>
                      </a:lnTo>
                      <a:lnTo>
                        <a:pt x="0" y="28"/>
                      </a:lnTo>
                      <a:lnTo>
                        <a:pt x="2" y="33"/>
                      </a:lnTo>
                      <a:lnTo>
                        <a:pt x="4" y="38"/>
                      </a:lnTo>
                      <a:lnTo>
                        <a:pt x="5" y="38"/>
                      </a:lnTo>
                      <a:lnTo>
                        <a:pt x="9" y="41"/>
                      </a:lnTo>
                      <a:lnTo>
                        <a:pt x="14" y="44"/>
                      </a:lnTo>
                      <a:lnTo>
                        <a:pt x="20" y="45"/>
                      </a:lnTo>
                      <a:lnTo>
                        <a:pt x="20" y="45"/>
                      </a:lnTo>
                      <a:lnTo>
                        <a:pt x="27" y="44"/>
                      </a:lnTo>
                      <a:lnTo>
                        <a:pt x="31" y="40"/>
                      </a:lnTo>
                      <a:lnTo>
                        <a:pt x="32" y="40"/>
                      </a:lnTo>
                      <a:lnTo>
                        <a:pt x="19" y="39"/>
                      </a:lnTo>
                      <a:lnTo>
                        <a:pt x="14" y="38"/>
                      </a:lnTo>
                      <a:lnTo>
                        <a:pt x="10" y="35"/>
                      </a:lnTo>
                      <a:lnTo>
                        <a:pt x="8" y="33"/>
                      </a:lnTo>
                      <a:lnTo>
                        <a:pt x="6" y="29"/>
                      </a:lnTo>
                      <a:lnTo>
                        <a:pt x="5" y="22"/>
                      </a:lnTo>
                      <a:lnTo>
                        <a:pt x="5" y="20"/>
                      </a:lnTo>
                      <a:lnTo>
                        <a:pt x="6" y="14"/>
                      </a:lnTo>
                      <a:lnTo>
                        <a:pt x="9" y="9"/>
                      </a:lnTo>
                      <a:lnTo>
                        <a:pt x="10" y="8"/>
                      </a:lnTo>
                      <a:lnTo>
                        <a:pt x="14" y="6"/>
                      </a:lnTo>
                      <a:lnTo>
                        <a:pt x="19" y="5"/>
                      </a:lnTo>
                      <a:lnTo>
                        <a:pt x="31" y="3"/>
                      </a:lnTo>
                      <a:lnTo>
                        <a:pt x="26"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6" name="Freeform 6085"/>
                <p:cNvSpPr>
                  <a:spLocks/>
                </p:cNvSpPr>
                <p:nvPr/>
              </p:nvSpPr>
              <p:spPr bwMode="auto">
                <a:xfrm>
                  <a:off x="3115" y="1742"/>
                  <a:ext cx="4" cy="7"/>
                </a:xfrm>
                <a:custGeom>
                  <a:avLst/>
                  <a:gdLst>
                    <a:gd name="T0" fmla="*/ 22 w 28"/>
                    <a:gd name="T1" fmla="*/ 0 h 43"/>
                    <a:gd name="T2" fmla="*/ 17 w 28"/>
                    <a:gd name="T3" fmla="*/ 0 h 43"/>
                    <a:gd name="T4" fmla="*/ 0 w 28"/>
                    <a:gd name="T5" fmla="*/ 43 h 43"/>
                    <a:gd name="T6" fmla="*/ 6 w 28"/>
                    <a:gd name="T7" fmla="*/ 43 h 43"/>
                    <a:gd name="T8" fmla="*/ 10 w 28"/>
                    <a:gd name="T9" fmla="*/ 30 h 43"/>
                    <a:gd name="T10" fmla="*/ 28 w 28"/>
                    <a:gd name="T11" fmla="*/ 30 h 43"/>
                    <a:gd name="T12" fmla="*/ 12 w 28"/>
                    <a:gd name="T13" fmla="*/ 24 h 43"/>
                    <a:gd name="T14" fmla="*/ 17 w 28"/>
                    <a:gd name="T15" fmla="*/ 12 h 43"/>
                    <a:gd name="T16" fmla="*/ 18 w 28"/>
                    <a:gd name="T17" fmla="*/ 9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7" y="0"/>
                      </a:lnTo>
                      <a:lnTo>
                        <a:pt x="0" y="43"/>
                      </a:lnTo>
                      <a:lnTo>
                        <a:pt x="6" y="43"/>
                      </a:lnTo>
                      <a:lnTo>
                        <a:pt x="10" y="30"/>
                      </a:lnTo>
                      <a:lnTo>
                        <a:pt x="28" y="30"/>
                      </a:lnTo>
                      <a:lnTo>
                        <a:pt x="12" y="24"/>
                      </a:lnTo>
                      <a:lnTo>
                        <a:pt x="17" y="12"/>
                      </a:lnTo>
                      <a:lnTo>
                        <a:pt x="18" y="9"/>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7" name="Freeform 6086"/>
                <p:cNvSpPr>
                  <a:spLocks/>
                </p:cNvSpPr>
                <p:nvPr/>
              </p:nvSpPr>
              <p:spPr bwMode="auto">
                <a:xfrm>
                  <a:off x="3117" y="1742"/>
                  <a:ext cx="4" cy="7"/>
                </a:xfrm>
                <a:custGeom>
                  <a:avLst/>
                  <a:gdLst>
                    <a:gd name="T0" fmla="*/ 10 w 28"/>
                    <a:gd name="T1" fmla="*/ 0 h 43"/>
                    <a:gd name="T2" fmla="*/ 7 w 28"/>
                    <a:gd name="T3" fmla="*/ 4 h 43"/>
                    <a:gd name="T4" fmla="*/ 9 w 28"/>
                    <a:gd name="T5" fmla="*/ 9 h 43"/>
                    <a:gd name="T6" fmla="*/ 10 w 28"/>
                    <a:gd name="T7" fmla="*/ 12 h 43"/>
                    <a:gd name="T8" fmla="*/ 12 w 28"/>
                    <a:gd name="T9" fmla="*/ 17 h 43"/>
                    <a:gd name="T10" fmla="*/ 14 w 28"/>
                    <a:gd name="T11" fmla="*/ 24 h 43"/>
                    <a:gd name="T12" fmla="*/ 0 w 28"/>
                    <a:gd name="T13" fmla="*/ 24 h 43"/>
                    <a:gd name="T14" fmla="*/ 16 w 28"/>
                    <a:gd name="T15" fmla="*/ 30 h 43"/>
                    <a:gd name="T16" fmla="*/ 22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4"/>
                      </a:lnTo>
                      <a:lnTo>
                        <a:pt x="9" y="9"/>
                      </a:lnTo>
                      <a:lnTo>
                        <a:pt x="10" y="12"/>
                      </a:lnTo>
                      <a:lnTo>
                        <a:pt x="12" y="17"/>
                      </a:lnTo>
                      <a:lnTo>
                        <a:pt x="14" y="24"/>
                      </a:lnTo>
                      <a:lnTo>
                        <a:pt x="0" y="24"/>
                      </a:lnTo>
                      <a:lnTo>
                        <a:pt x="16" y="30"/>
                      </a:lnTo>
                      <a:lnTo>
                        <a:pt x="22"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8" name="Freeform 6087"/>
                <p:cNvSpPr>
                  <a:spLocks/>
                </p:cNvSpPr>
                <p:nvPr/>
              </p:nvSpPr>
              <p:spPr bwMode="auto">
                <a:xfrm>
                  <a:off x="3123" y="1746"/>
                  <a:ext cx="4" cy="3"/>
                </a:xfrm>
                <a:custGeom>
                  <a:avLst/>
                  <a:gdLst>
                    <a:gd name="T0" fmla="*/ 23 w 26"/>
                    <a:gd name="T1" fmla="*/ 0 h 18"/>
                    <a:gd name="T2" fmla="*/ 10 w 26"/>
                    <a:gd name="T3" fmla="*/ 0 h 18"/>
                    <a:gd name="T4" fmla="*/ 13 w 26"/>
                    <a:gd name="T5" fmla="*/ 0 h 18"/>
                    <a:gd name="T6" fmla="*/ 19 w 26"/>
                    <a:gd name="T7" fmla="*/ 2 h 18"/>
                    <a:gd name="T8" fmla="*/ 19 w 26"/>
                    <a:gd name="T9" fmla="*/ 2 h 18"/>
                    <a:gd name="T10" fmla="*/ 21 w 26"/>
                    <a:gd name="T11" fmla="*/ 8 h 18"/>
                    <a:gd name="T12" fmla="*/ 21 w 26"/>
                    <a:gd name="T13" fmla="*/ 8 h 18"/>
                    <a:gd name="T14" fmla="*/ 19 w 26"/>
                    <a:gd name="T15" fmla="*/ 13 h 18"/>
                    <a:gd name="T16" fmla="*/ 17 w 26"/>
                    <a:gd name="T17" fmla="*/ 14 h 18"/>
                    <a:gd name="T18" fmla="*/ 10 w 26"/>
                    <a:gd name="T19" fmla="*/ 15 h 18"/>
                    <a:gd name="T20" fmla="*/ 0 w 26"/>
                    <a:gd name="T21" fmla="*/ 15 h 18"/>
                    <a:gd name="T22" fmla="*/ 21 w 26"/>
                    <a:gd name="T23" fmla="*/ 18 h 18"/>
                    <a:gd name="T24" fmla="*/ 25 w 26"/>
                    <a:gd name="T25" fmla="*/ 14 h 18"/>
                    <a:gd name="T26" fmla="*/ 25 w 26"/>
                    <a:gd name="T27" fmla="*/ 13 h 18"/>
                    <a:gd name="T28" fmla="*/ 26 w 26"/>
                    <a:gd name="T29" fmla="*/ 8 h 18"/>
                    <a:gd name="T30" fmla="*/ 26 w 26"/>
                    <a:gd name="T31" fmla="*/ 7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10" y="0"/>
                      </a:lnTo>
                      <a:lnTo>
                        <a:pt x="13" y="0"/>
                      </a:lnTo>
                      <a:lnTo>
                        <a:pt x="19" y="2"/>
                      </a:lnTo>
                      <a:lnTo>
                        <a:pt x="19" y="2"/>
                      </a:lnTo>
                      <a:lnTo>
                        <a:pt x="21" y="8"/>
                      </a:lnTo>
                      <a:lnTo>
                        <a:pt x="21" y="8"/>
                      </a:lnTo>
                      <a:lnTo>
                        <a:pt x="19" y="13"/>
                      </a:lnTo>
                      <a:lnTo>
                        <a:pt x="17" y="14"/>
                      </a:lnTo>
                      <a:lnTo>
                        <a:pt x="10" y="15"/>
                      </a:lnTo>
                      <a:lnTo>
                        <a:pt x="0" y="15"/>
                      </a:lnTo>
                      <a:lnTo>
                        <a:pt x="21" y="18"/>
                      </a:lnTo>
                      <a:lnTo>
                        <a:pt x="25" y="14"/>
                      </a:lnTo>
                      <a:lnTo>
                        <a:pt x="25" y="13"/>
                      </a:lnTo>
                      <a:lnTo>
                        <a:pt x="26" y="8"/>
                      </a:lnTo>
                      <a:lnTo>
                        <a:pt x="26" y="7"/>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9" name="Freeform 6088"/>
                <p:cNvSpPr>
                  <a:spLocks/>
                </p:cNvSpPr>
                <p:nvPr/>
              </p:nvSpPr>
              <p:spPr bwMode="auto">
                <a:xfrm>
                  <a:off x="3123" y="1743"/>
                  <a:ext cx="4" cy="2"/>
                </a:xfrm>
                <a:custGeom>
                  <a:avLst/>
                  <a:gdLst>
                    <a:gd name="T0" fmla="*/ 21 w 24"/>
                    <a:gd name="T1" fmla="*/ 0 h 16"/>
                    <a:gd name="T2" fmla="*/ 8 w 24"/>
                    <a:gd name="T3" fmla="*/ 1 h 16"/>
                    <a:gd name="T4" fmla="*/ 13 w 24"/>
                    <a:gd name="T5" fmla="*/ 1 h 16"/>
                    <a:gd name="T6" fmla="*/ 18 w 24"/>
                    <a:gd name="T7" fmla="*/ 3 h 16"/>
                    <a:gd name="T8" fmla="*/ 19 w 24"/>
                    <a:gd name="T9" fmla="*/ 8 h 16"/>
                    <a:gd name="T10" fmla="*/ 18 w 24"/>
                    <a:gd name="T11" fmla="*/ 12 h 16"/>
                    <a:gd name="T12" fmla="*/ 13 w 24"/>
                    <a:gd name="T13" fmla="*/ 14 h 16"/>
                    <a:gd name="T14" fmla="*/ 9 w 24"/>
                    <a:gd name="T15" fmla="*/ 14 h 16"/>
                    <a:gd name="T16" fmla="*/ 0 w 24"/>
                    <a:gd name="T17" fmla="*/ 14 h 16"/>
                    <a:gd name="T18" fmla="*/ 19 w 24"/>
                    <a:gd name="T19" fmla="*/ 16 h 16"/>
                    <a:gd name="T20" fmla="*/ 23 w 24"/>
                    <a:gd name="T21" fmla="*/ 12 h 16"/>
                    <a:gd name="T22" fmla="*/ 24 w 24"/>
                    <a:gd name="T23" fmla="*/ 8 h 16"/>
                    <a:gd name="T24" fmla="*/ 24 w 24"/>
                    <a:gd name="T25" fmla="*/ 4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3" y="1"/>
                      </a:lnTo>
                      <a:lnTo>
                        <a:pt x="18" y="3"/>
                      </a:lnTo>
                      <a:lnTo>
                        <a:pt x="19" y="8"/>
                      </a:lnTo>
                      <a:lnTo>
                        <a:pt x="18" y="12"/>
                      </a:lnTo>
                      <a:lnTo>
                        <a:pt x="13" y="14"/>
                      </a:lnTo>
                      <a:lnTo>
                        <a:pt x="9" y="14"/>
                      </a:lnTo>
                      <a:lnTo>
                        <a:pt x="0" y="14"/>
                      </a:lnTo>
                      <a:lnTo>
                        <a:pt x="19" y="16"/>
                      </a:lnTo>
                      <a:lnTo>
                        <a:pt x="23" y="12"/>
                      </a:lnTo>
                      <a:lnTo>
                        <a:pt x="24" y="8"/>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0" name="Freeform 6089"/>
                <p:cNvSpPr>
                  <a:spLocks/>
                </p:cNvSpPr>
                <p:nvPr/>
              </p:nvSpPr>
              <p:spPr bwMode="auto">
                <a:xfrm>
                  <a:off x="3122" y="1742"/>
                  <a:ext cx="5" cy="7"/>
                </a:xfrm>
                <a:custGeom>
                  <a:avLst/>
                  <a:gdLst>
                    <a:gd name="T0" fmla="*/ 16 w 29"/>
                    <a:gd name="T1" fmla="*/ 0 h 44"/>
                    <a:gd name="T2" fmla="*/ 0 w 29"/>
                    <a:gd name="T3" fmla="*/ 1 h 44"/>
                    <a:gd name="T4" fmla="*/ 0 w 29"/>
                    <a:gd name="T5" fmla="*/ 44 h 44"/>
                    <a:gd name="T6" fmla="*/ 16 w 29"/>
                    <a:gd name="T7" fmla="*/ 44 h 44"/>
                    <a:gd name="T8" fmla="*/ 20 w 29"/>
                    <a:gd name="T9" fmla="*/ 42 h 44"/>
                    <a:gd name="T10" fmla="*/ 26 w 29"/>
                    <a:gd name="T11" fmla="*/ 41 h 44"/>
                    <a:gd name="T12" fmla="*/ 27 w 29"/>
                    <a:gd name="T13" fmla="*/ 41 h 44"/>
                    <a:gd name="T14" fmla="*/ 6 w 29"/>
                    <a:gd name="T15" fmla="*/ 38 h 44"/>
                    <a:gd name="T16" fmla="*/ 6 w 29"/>
                    <a:gd name="T17" fmla="*/ 23 h 44"/>
                    <a:gd name="T18" fmla="*/ 16 w 29"/>
                    <a:gd name="T19" fmla="*/ 23 h 44"/>
                    <a:gd name="T20" fmla="*/ 29 w 29"/>
                    <a:gd name="T21" fmla="*/ 23 h 44"/>
                    <a:gd name="T22" fmla="*/ 25 w 29"/>
                    <a:gd name="T23" fmla="*/ 20 h 44"/>
                    <a:gd name="T24" fmla="*/ 25 w 29"/>
                    <a:gd name="T25" fmla="*/ 20 h 44"/>
                    <a:gd name="T26" fmla="*/ 6 w 29"/>
                    <a:gd name="T27" fmla="*/ 18 h 44"/>
                    <a:gd name="T28" fmla="*/ 6 w 29"/>
                    <a:gd name="T29" fmla="*/ 5 h 44"/>
                    <a:gd name="T30" fmla="*/ 14 w 29"/>
                    <a:gd name="T31" fmla="*/ 5 h 44"/>
                    <a:gd name="T32" fmla="*/ 27 w 29"/>
                    <a:gd name="T33" fmla="*/ 4 h 44"/>
                    <a:gd name="T34" fmla="*/ 27 w 29"/>
                    <a:gd name="T35" fmla="*/ 3 h 44"/>
                    <a:gd name="T36" fmla="*/ 23 w 29"/>
                    <a:gd name="T37" fmla="*/ 1 h 44"/>
                    <a:gd name="T38" fmla="*/ 16 w 29"/>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0"/>
                      </a:moveTo>
                      <a:lnTo>
                        <a:pt x="0" y="1"/>
                      </a:lnTo>
                      <a:lnTo>
                        <a:pt x="0" y="44"/>
                      </a:lnTo>
                      <a:lnTo>
                        <a:pt x="16" y="44"/>
                      </a:lnTo>
                      <a:lnTo>
                        <a:pt x="20" y="42"/>
                      </a:lnTo>
                      <a:lnTo>
                        <a:pt x="26" y="41"/>
                      </a:lnTo>
                      <a:lnTo>
                        <a:pt x="27" y="41"/>
                      </a:lnTo>
                      <a:lnTo>
                        <a:pt x="6" y="38"/>
                      </a:lnTo>
                      <a:lnTo>
                        <a:pt x="6" y="23"/>
                      </a:lnTo>
                      <a:lnTo>
                        <a:pt x="16" y="23"/>
                      </a:lnTo>
                      <a:lnTo>
                        <a:pt x="29" y="23"/>
                      </a:lnTo>
                      <a:lnTo>
                        <a:pt x="25" y="20"/>
                      </a:lnTo>
                      <a:lnTo>
                        <a:pt x="25" y="20"/>
                      </a:lnTo>
                      <a:lnTo>
                        <a:pt x="6" y="18"/>
                      </a:lnTo>
                      <a:lnTo>
                        <a:pt x="6" y="5"/>
                      </a:lnTo>
                      <a:lnTo>
                        <a:pt x="14" y="5"/>
                      </a:lnTo>
                      <a:lnTo>
                        <a:pt x="27" y="4"/>
                      </a:lnTo>
                      <a:lnTo>
                        <a:pt x="27" y="3"/>
                      </a:lnTo>
                      <a:lnTo>
                        <a:pt x="23"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1" name="Freeform 6090"/>
                <p:cNvSpPr>
                  <a:spLocks/>
                </p:cNvSpPr>
                <p:nvPr/>
              </p:nvSpPr>
              <p:spPr bwMode="auto">
                <a:xfrm>
                  <a:off x="3131" y="1746"/>
                  <a:ext cx="4" cy="3"/>
                </a:xfrm>
                <a:custGeom>
                  <a:avLst/>
                  <a:gdLst>
                    <a:gd name="T0" fmla="*/ 11 w 26"/>
                    <a:gd name="T1" fmla="*/ 0 h 19"/>
                    <a:gd name="T2" fmla="*/ 0 w 26"/>
                    <a:gd name="T3" fmla="*/ 1 h 19"/>
                    <a:gd name="T4" fmla="*/ 5 w 26"/>
                    <a:gd name="T5" fmla="*/ 1 h 19"/>
                    <a:gd name="T6" fmla="*/ 8 w 26"/>
                    <a:gd name="T7" fmla="*/ 3 h 19"/>
                    <a:gd name="T8" fmla="*/ 11 w 26"/>
                    <a:gd name="T9" fmla="*/ 8 h 19"/>
                    <a:gd name="T10" fmla="*/ 12 w 26"/>
                    <a:gd name="T11" fmla="*/ 9 h 19"/>
                    <a:gd name="T12" fmla="*/ 15 w 26"/>
                    <a:gd name="T13" fmla="*/ 13 h 19"/>
                    <a:gd name="T14" fmla="*/ 20 w 26"/>
                    <a:gd name="T15" fmla="*/ 19 h 19"/>
                    <a:gd name="T16" fmla="*/ 26 w 26"/>
                    <a:gd name="T17" fmla="*/ 19 h 19"/>
                    <a:gd name="T18" fmla="*/ 19 w 26"/>
                    <a:gd name="T19" fmla="*/ 8 h 19"/>
                    <a:gd name="T20" fmla="*/ 14 w 26"/>
                    <a:gd name="T21" fmla="*/ 3 h 19"/>
                    <a:gd name="T22" fmla="*/ 11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1" y="0"/>
                      </a:moveTo>
                      <a:lnTo>
                        <a:pt x="0" y="1"/>
                      </a:lnTo>
                      <a:lnTo>
                        <a:pt x="5" y="1"/>
                      </a:lnTo>
                      <a:lnTo>
                        <a:pt x="8" y="3"/>
                      </a:lnTo>
                      <a:lnTo>
                        <a:pt x="11" y="8"/>
                      </a:lnTo>
                      <a:lnTo>
                        <a:pt x="12" y="9"/>
                      </a:lnTo>
                      <a:lnTo>
                        <a:pt x="15" y="13"/>
                      </a:lnTo>
                      <a:lnTo>
                        <a:pt x="20" y="19"/>
                      </a:lnTo>
                      <a:lnTo>
                        <a:pt x="26" y="19"/>
                      </a:lnTo>
                      <a:lnTo>
                        <a:pt x="19" y="8"/>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2" name="Freeform 6091"/>
                <p:cNvSpPr>
                  <a:spLocks/>
                </p:cNvSpPr>
                <p:nvPr/>
              </p:nvSpPr>
              <p:spPr bwMode="auto">
                <a:xfrm>
                  <a:off x="3130" y="1742"/>
                  <a:ext cx="4" cy="3"/>
                </a:xfrm>
                <a:custGeom>
                  <a:avLst/>
                  <a:gdLst>
                    <a:gd name="T0" fmla="*/ 25 w 29"/>
                    <a:gd name="T1" fmla="*/ 0 h 16"/>
                    <a:gd name="T2" fmla="*/ 14 w 29"/>
                    <a:gd name="T3" fmla="*/ 2 h 16"/>
                    <a:gd name="T4" fmla="*/ 16 w 29"/>
                    <a:gd name="T5" fmla="*/ 2 h 16"/>
                    <a:gd name="T6" fmla="*/ 20 w 29"/>
                    <a:gd name="T7" fmla="*/ 4 h 16"/>
                    <a:gd name="T8" fmla="*/ 22 w 29"/>
                    <a:gd name="T9" fmla="*/ 9 h 16"/>
                    <a:gd name="T10" fmla="*/ 21 w 29"/>
                    <a:gd name="T11" fmla="*/ 13 h 16"/>
                    <a:gd name="T12" fmla="*/ 18 w 29"/>
                    <a:gd name="T13" fmla="*/ 15 h 16"/>
                    <a:gd name="T14" fmla="*/ 18 w 29"/>
                    <a:gd name="T15" fmla="*/ 15 h 16"/>
                    <a:gd name="T16" fmla="*/ 12 w 29"/>
                    <a:gd name="T17" fmla="*/ 16 h 16"/>
                    <a:gd name="T18" fmla="*/ 0 w 29"/>
                    <a:gd name="T19" fmla="*/ 16 h 16"/>
                    <a:gd name="T20" fmla="*/ 26 w 29"/>
                    <a:gd name="T21" fmla="*/ 16 h 16"/>
                    <a:gd name="T22" fmla="*/ 28 w 29"/>
                    <a:gd name="T23" fmla="*/ 14 h 16"/>
                    <a:gd name="T24" fmla="*/ 29 w 29"/>
                    <a:gd name="T25" fmla="*/ 9 h 16"/>
                    <a:gd name="T26" fmla="*/ 28 w 29"/>
                    <a:gd name="T27" fmla="*/ 3 h 16"/>
                    <a:gd name="T28" fmla="*/ 25 w 29"/>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6">
                      <a:moveTo>
                        <a:pt x="25" y="0"/>
                      </a:moveTo>
                      <a:lnTo>
                        <a:pt x="14" y="2"/>
                      </a:lnTo>
                      <a:lnTo>
                        <a:pt x="16" y="2"/>
                      </a:lnTo>
                      <a:lnTo>
                        <a:pt x="20" y="4"/>
                      </a:lnTo>
                      <a:lnTo>
                        <a:pt x="22" y="9"/>
                      </a:lnTo>
                      <a:lnTo>
                        <a:pt x="21" y="13"/>
                      </a:lnTo>
                      <a:lnTo>
                        <a:pt x="18" y="15"/>
                      </a:lnTo>
                      <a:lnTo>
                        <a:pt x="18" y="15"/>
                      </a:lnTo>
                      <a:lnTo>
                        <a:pt x="12" y="16"/>
                      </a:lnTo>
                      <a:lnTo>
                        <a:pt x="0" y="16"/>
                      </a:lnTo>
                      <a:lnTo>
                        <a:pt x="26" y="16"/>
                      </a:lnTo>
                      <a:lnTo>
                        <a:pt x="28" y="14"/>
                      </a:lnTo>
                      <a:lnTo>
                        <a:pt x="29" y="9"/>
                      </a:lnTo>
                      <a:lnTo>
                        <a:pt x="28"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3" name="Freeform 6092"/>
                <p:cNvSpPr>
                  <a:spLocks/>
                </p:cNvSpPr>
                <p:nvPr/>
              </p:nvSpPr>
              <p:spPr bwMode="auto">
                <a:xfrm>
                  <a:off x="3129" y="1742"/>
                  <a:ext cx="5" cy="7"/>
                </a:xfrm>
                <a:custGeom>
                  <a:avLst/>
                  <a:gdLst>
                    <a:gd name="T0" fmla="*/ 18 w 31"/>
                    <a:gd name="T1" fmla="*/ 0 h 44"/>
                    <a:gd name="T2" fmla="*/ 0 w 31"/>
                    <a:gd name="T3" fmla="*/ 0 h 44"/>
                    <a:gd name="T4" fmla="*/ 0 w 31"/>
                    <a:gd name="T5" fmla="*/ 44 h 44"/>
                    <a:gd name="T6" fmla="*/ 5 w 31"/>
                    <a:gd name="T7" fmla="*/ 42 h 44"/>
                    <a:gd name="T8" fmla="*/ 5 w 31"/>
                    <a:gd name="T9" fmla="*/ 24 h 44"/>
                    <a:gd name="T10" fmla="*/ 11 w 31"/>
                    <a:gd name="T11" fmla="*/ 24 h 44"/>
                    <a:gd name="T12" fmla="*/ 22 w 31"/>
                    <a:gd name="T13" fmla="*/ 23 h 44"/>
                    <a:gd name="T14" fmla="*/ 22 w 31"/>
                    <a:gd name="T15" fmla="*/ 23 h 44"/>
                    <a:gd name="T16" fmla="*/ 26 w 31"/>
                    <a:gd name="T17" fmla="*/ 22 h 44"/>
                    <a:gd name="T18" fmla="*/ 31 w 31"/>
                    <a:gd name="T19" fmla="*/ 19 h 44"/>
                    <a:gd name="T20" fmla="*/ 5 w 31"/>
                    <a:gd name="T21" fmla="*/ 19 h 44"/>
                    <a:gd name="T22" fmla="*/ 5 w 31"/>
                    <a:gd name="T23" fmla="*/ 5 h 44"/>
                    <a:gd name="T24" fmla="*/ 19 w 31"/>
                    <a:gd name="T25" fmla="*/ 5 h 44"/>
                    <a:gd name="T26" fmla="*/ 30 w 31"/>
                    <a:gd name="T27" fmla="*/ 3 h 44"/>
                    <a:gd name="T28" fmla="*/ 25 w 31"/>
                    <a:gd name="T29" fmla="*/ 1 h 44"/>
                    <a:gd name="T30" fmla="*/ 24 w 31"/>
                    <a:gd name="T31" fmla="*/ 1 h 44"/>
                    <a:gd name="T32" fmla="*/ 18 w 3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4">
                      <a:moveTo>
                        <a:pt x="18" y="0"/>
                      </a:moveTo>
                      <a:lnTo>
                        <a:pt x="0" y="0"/>
                      </a:lnTo>
                      <a:lnTo>
                        <a:pt x="0" y="44"/>
                      </a:lnTo>
                      <a:lnTo>
                        <a:pt x="5" y="42"/>
                      </a:lnTo>
                      <a:lnTo>
                        <a:pt x="5" y="24"/>
                      </a:lnTo>
                      <a:lnTo>
                        <a:pt x="11" y="24"/>
                      </a:lnTo>
                      <a:lnTo>
                        <a:pt x="22" y="23"/>
                      </a:lnTo>
                      <a:lnTo>
                        <a:pt x="22" y="23"/>
                      </a:lnTo>
                      <a:lnTo>
                        <a:pt x="26" y="22"/>
                      </a:lnTo>
                      <a:lnTo>
                        <a:pt x="31" y="19"/>
                      </a:lnTo>
                      <a:lnTo>
                        <a:pt x="5" y="19"/>
                      </a:lnTo>
                      <a:lnTo>
                        <a:pt x="5" y="5"/>
                      </a:lnTo>
                      <a:lnTo>
                        <a:pt x="19" y="5"/>
                      </a:lnTo>
                      <a:lnTo>
                        <a:pt x="30" y="3"/>
                      </a:lnTo>
                      <a:lnTo>
                        <a:pt x="25" y="1"/>
                      </a:lnTo>
                      <a:lnTo>
                        <a:pt x="24"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4" name="Freeform 6093"/>
                <p:cNvSpPr>
                  <a:spLocks/>
                </p:cNvSpPr>
                <p:nvPr/>
              </p:nvSpPr>
              <p:spPr bwMode="auto">
                <a:xfrm>
                  <a:off x="3135" y="1742"/>
                  <a:ext cx="5" cy="7"/>
                </a:xfrm>
                <a:custGeom>
                  <a:avLst/>
                  <a:gdLst>
                    <a:gd name="T0" fmla="*/ 22 w 29"/>
                    <a:gd name="T1" fmla="*/ 0 h 42"/>
                    <a:gd name="T2" fmla="*/ 16 w 29"/>
                    <a:gd name="T3" fmla="*/ 0 h 42"/>
                    <a:gd name="T4" fmla="*/ 0 w 29"/>
                    <a:gd name="T5" fmla="*/ 42 h 42"/>
                    <a:gd name="T6" fmla="*/ 5 w 29"/>
                    <a:gd name="T7" fmla="*/ 42 h 42"/>
                    <a:gd name="T8" fmla="*/ 11 w 29"/>
                    <a:gd name="T9" fmla="*/ 30 h 42"/>
                    <a:gd name="T10" fmla="*/ 29 w 29"/>
                    <a:gd name="T11" fmla="*/ 30 h 42"/>
                    <a:gd name="T12" fmla="*/ 12 w 29"/>
                    <a:gd name="T13" fmla="*/ 25 h 42"/>
                    <a:gd name="T14" fmla="*/ 17 w 29"/>
                    <a:gd name="T15" fmla="*/ 13 h 42"/>
                    <a:gd name="T16" fmla="*/ 17 w 29"/>
                    <a:gd name="T17" fmla="*/ 10 h 42"/>
                    <a:gd name="T18" fmla="*/ 19 w 29"/>
                    <a:gd name="T19" fmla="*/ 4 h 42"/>
                    <a:gd name="T20" fmla="*/ 19 w 29"/>
                    <a:gd name="T21" fmla="*/ 4 h 42"/>
                    <a:gd name="T22" fmla="*/ 22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2" y="0"/>
                      </a:moveTo>
                      <a:lnTo>
                        <a:pt x="16" y="0"/>
                      </a:lnTo>
                      <a:lnTo>
                        <a:pt x="0" y="42"/>
                      </a:lnTo>
                      <a:lnTo>
                        <a:pt x="5" y="42"/>
                      </a:lnTo>
                      <a:lnTo>
                        <a:pt x="11" y="30"/>
                      </a:lnTo>
                      <a:lnTo>
                        <a:pt x="29" y="30"/>
                      </a:lnTo>
                      <a:lnTo>
                        <a:pt x="12" y="25"/>
                      </a:lnTo>
                      <a:lnTo>
                        <a:pt x="17" y="13"/>
                      </a:lnTo>
                      <a:lnTo>
                        <a:pt x="17"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5" name="Freeform 6094"/>
                <p:cNvSpPr>
                  <a:spLocks/>
                </p:cNvSpPr>
                <p:nvPr/>
              </p:nvSpPr>
              <p:spPr bwMode="auto">
                <a:xfrm>
                  <a:off x="3137" y="1742"/>
                  <a:ext cx="5" cy="7"/>
                </a:xfrm>
                <a:custGeom>
                  <a:avLst/>
                  <a:gdLst>
                    <a:gd name="T0" fmla="*/ 10 w 28"/>
                    <a:gd name="T1" fmla="*/ 0 h 42"/>
                    <a:gd name="T2" fmla="*/ 7 w 28"/>
                    <a:gd name="T3" fmla="*/ 4 h 42"/>
                    <a:gd name="T4" fmla="*/ 8 w 28"/>
                    <a:gd name="T5" fmla="*/ 9 h 42"/>
                    <a:gd name="T6" fmla="*/ 9 w 28"/>
                    <a:gd name="T7" fmla="*/ 12 h 42"/>
                    <a:gd name="T8" fmla="*/ 12 w 28"/>
                    <a:gd name="T9" fmla="*/ 17 h 42"/>
                    <a:gd name="T10" fmla="*/ 15 w 28"/>
                    <a:gd name="T11" fmla="*/ 25 h 42"/>
                    <a:gd name="T12" fmla="*/ 0 w 28"/>
                    <a:gd name="T13" fmla="*/ 25 h 42"/>
                    <a:gd name="T14" fmla="*/ 17 w 28"/>
                    <a:gd name="T15" fmla="*/ 30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7" y="4"/>
                      </a:lnTo>
                      <a:lnTo>
                        <a:pt x="8" y="9"/>
                      </a:lnTo>
                      <a:lnTo>
                        <a:pt x="9" y="12"/>
                      </a:lnTo>
                      <a:lnTo>
                        <a:pt x="12" y="17"/>
                      </a:lnTo>
                      <a:lnTo>
                        <a:pt x="15" y="25"/>
                      </a:lnTo>
                      <a:lnTo>
                        <a:pt x="0" y="25"/>
                      </a:lnTo>
                      <a:lnTo>
                        <a:pt x="17" y="30"/>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6" name="Freeform 6095"/>
                <p:cNvSpPr>
                  <a:spLocks/>
                </p:cNvSpPr>
                <p:nvPr/>
              </p:nvSpPr>
              <p:spPr bwMode="auto">
                <a:xfrm>
                  <a:off x="3142" y="1742"/>
                  <a:ext cx="5" cy="7"/>
                </a:xfrm>
                <a:custGeom>
                  <a:avLst/>
                  <a:gdLst>
                    <a:gd name="T0" fmla="*/ 6 w 27"/>
                    <a:gd name="T1" fmla="*/ 0 h 42"/>
                    <a:gd name="T2" fmla="*/ 0 w 27"/>
                    <a:gd name="T3" fmla="*/ 0 h 42"/>
                    <a:gd name="T4" fmla="*/ 1 w 27"/>
                    <a:gd name="T5" fmla="*/ 42 h 42"/>
                    <a:gd name="T6" fmla="*/ 27 w 27"/>
                    <a:gd name="T7" fmla="*/ 42 h 42"/>
                    <a:gd name="T8" fmla="*/ 27 w 27"/>
                    <a:gd name="T9" fmla="*/ 37 h 42"/>
                    <a:gd name="T10" fmla="*/ 6 w 27"/>
                    <a:gd name="T11" fmla="*/ 37 h 42"/>
                    <a:gd name="T12" fmla="*/ 6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6" y="0"/>
                      </a:moveTo>
                      <a:lnTo>
                        <a:pt x="0" y="0"/>
                      </a:lnTo>
                      <a:lnTo>
                        <a:pt x="1" y="42"/>
                      </a:lnTo>
                      <a:lnTo>
                        <a:pt x="27" y="42"/>
                      </a:lnTo>
                      <a:lnTo>
                        <a:pt x="27" y="37"/>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67" name="Line 6096"/>
                <p:cNvSpPr>
                  <a:spLocks noChangeShapeType="1"/>
                </p:cNvSpPr>
                <p:nvPr/>
              </p:nvSpPr>
              <p:spPr bwMode="auto">
                <a:xfrm flipV="1">
                  <a:off x="2985" y="1741"/>
                  <a:ext cx="16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8" name="Line 6097"/>
                <p:cNvSpPr>
                  <a:spLocks noChangeShapeType="1"/>
                </p:cNvSpPr>
                <p:nvPr/>
              </p:nvSpPr>
              <p:spPr bwMode="auto">
                <a:xfrm flipH="1" flipV="1">
                  <a:off x="3156" y="1664"/>
                  <a:ext cx="1"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9" name="Line 6098"/>
                <p:cNvSpPr>
                  <a:spLocks noChangeShapeType="1"/>
                </p:cNvSpPr>
                <p:nvPr/>
              </p:nvSpPr>
              <p:spPr bwMode="auto">
                <a:xfrm flipV="1">
                  <a:off x="3149" y="166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70" name="Line 6099"/>
                <p:cNvSpPr>
                  <a:spLocks noChangeShapeType="1"/>
                </p:cNvSpPr>
                <p:nvPr/>
              </p:nvSpPr>
              <p:spPr bwMode="auto">
                <a:xfrm flipV="1">
                  <a:off x="3105" y="1599"/>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71" name="Line 6100"/>
                <p:cNvSpPr>
                  <a:spLocks noChangeShapeType="1"/>
                </p:cNvSpPr>
                <p:nvPr/>
              </p:nvSpPr>
              <p:spPr bwMode="auto">
                <a:xfrm flipH="1" flipV="1">
                  <a:off x="3149" y="1664"/>
                  <a:ext cx="1"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72" name="Freeform 6101"/>
                <p:cNvSpPr>
                  <a:spLocks/>
                </p:cNvSpPr>
                <p:nvPr/>
              </p:nvSpPr>
              <p:spPr bwMode="auto">
                <a:xfrm>
                  <a:off x="2986" y="1692"/>
                  <a:ext cx="5" cy="7"/>
                </a:xfrm>
                <a:custGeom>
                  <a:avLst/>
                  <a:gdLst>
                    <a:gd name="T0" fmla="*/ 24 w 29"/>
                    <a:gd name="T1" fmla="*/ 0 h 43"/>
                    <a:gd name="T2" fmla="*/ 17 w 29"/>
                    <a:gd name="T3" fmla="*/ 0 h 43"/>
                    <a:gd name="T4" fmla="*/ 0 w 29"/>
                    <a:gd name="T5" fmla="*/ 43 h 43"/>
                    <a:gd name="T6" fmla="*/ 6 w 29"/>
                    <a:gd name="T7" fmla="*/ 43 h 43"/>
                    <a:gd name="T8" fmla="*/ 12 w 29"/>
                    <a:gd name="T9" fmla="*/ 30 h 43"/>
                    <a:gd name="T10" fmla="*/ 29 w 29"/>
                    <a:gd name="T11" fmla="*/ 30 h 43"/>
                    <a:gd name="T12" fmla="*/ 13 w 29"/>
                    <a:gd name="T13" fmla="*/ 26 h 43"/>
                    <a:gd name="T14" fmla="*/ 18 w 29"/>
                    <a:gd name="T15" fmla="*/ 13 h 43"/>
                    <a:gd name="T16" fmla="*/ 19 w 29"/>
                    <a:gd name="T17" fmla="*/ 11 h 43"/>
                    <a:gd name="T18" fmla="*/ 20 w 29"/>
                    <a:gd name="T19" fmla="*/ 5 h 43"/>
                    <a:gd name="T20" fmla="*/ 20 w 29"/>
                    <a:gd name="T21" fmla="*/ 5 h 43"/>
                    <a:gd name="T22" fmla="*/ 24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4" y="0"/>
                      </a:moveTo>
                      <a:lnTo>
                        <a:pt x="17" y="0"/>
                      </a:lnTo>
                      <a:lnTo>
                        <a:pt x="0" y="43"/>
                      </a:lnTo>
                      <a:lnTo>
                        <a:pt x="6" y="43"/>
                      </a:lnTo>
                      <a:lnTo>
                        <a:pt x="12" y="30"/>
                      </a:lnTo>
                      <a:lnTo>
                        <a:pt x="29" y="30"/>
                      </a:lnTo>
                      <a:lnTo>
                        <a:pt x="13" y="26"/>
                      </a:lnTo>
                      <a:lnTo>
                        <a:pt x="18" y="13"/>
                      </a:lnTo>
                      <a:lnTo>
                        <a:pt x="19" y="11"/>
                      </a:lnTo>
                      <a:lnTo>
                        <a:pt x="20" y="5"/>
                      </a:lnTo>
                      <a:lnTo>
                        <a:pt x="20"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3" name="Freeform 6102"/>
                <p:cNvSpPr>
                  <a:spLocks/>
                </p:cNvSpPr>
                <p:nvPr/>
              </p:nvSpPr>
              <p:spPr bwMode="auto">
                <a:xfrm>
                  <a:off x="2988" y="1692"/>
                  <a:ext cx="5" cy="7"/>
                </a:xfrm>
                <a:custGeom>
                  <a:avLst/>
                  <a:gdLst>
                    <a:gd name="T0" fmla="*/ 11 w 28"/>
                    <a:gd name="T1" fmla="*/ 0 h 44"/>
                    <a:gd name="T2" fmla="*/ 7 w 28"/>
                    <a:gd name="T3" fmla="*/ 5 h 44"/>
                    <a:gd name="T4" fmla="*/ 8 w 28"/>
                    <a:gd name="T5" fmla="*/ 10 h 44"/>
                    <a:gd name="T6" fmla="*/ 9 w 28"/>
                    <a:gd name="T7" fmla="*/ 12 h 44"/>
                    <a:gd name="T8" fmla="*/ 12 w 28"/>
                    <a:gd name="T9" fmla="*/ 17 h 44"/>
                    <a:gd name="T10" fmla="*/ 15 w 28"/>
                    <a:gd name="T11" fmla="*/ 26 h 44"/>
                    <a:gd name="T12" fmla="*/ 0 w 28"/>
                    <a:gd name="T13" fmla="*/ 26 h 44"/>
                    <a:gd name="T14" fmla="*/ 16 w 28"/>
                    <a:gd name="T15" fmla="*/ 30 h 44"/>
                    <a:gd name="T16" fmla="*/ 21 w 28"/>
                    <a:gd name="T17" fmla="*/ 44 h 44"/>
                    <a:gd name="T18" fmla="*/ 28 w 28"/>
                    <a:gd name="T19" fmla="*/ 44 h 44"/>
                    <a:gd name="T20" fmla="*/ 11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1" y="0"/>
                      </a:moveTo>
                      <a:lnTo>
                        <a:pt x="7" y="5"/>
                      </a:lnTo>
                      <a:lnTo>
                        <a:pt x="8" y="10"/>
                      </a:lnTo>
                      <a:lnTo>
                        <a:pt x="9" y="12"/>
                      </a:lnTo>
                      <a:lnTo>
                        <a:pt x="12" y="17"/>
                      </a:lnTo>
                      <a:lnTo>
                        <a:pt x="15" y="26"/>
                      </a:lnTo>
                      <a:lnTo>
                        <a:pt x="0" y="26"/>
                      </a:lnTo>
                      <a:lnTo>
                        <a:pt x="16" y="30"/>
                      </a:lnTo>
                      <a:lnTo>
                        <a:pt x="21" y="44"/>
                      </a:lnTo>
                      <a:lnTo>
                        <a:pt x="28" y="4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4" name="Freeform 6103"/>
                <p:cNvSpPr>
                  <a:spLocks/>
                </p:cNvSpPr>
                <p:nvPr/>
              </p:nvSpPr>
              <p:spPr bwMode="auto">
                <a:xfrm>
                  <a:off x="2993" y="1692"/>
                  <a:ext cx="5" cy="7"/>
                </a:xfrm>
                <a:custGeom>
                  <a:avLst/>
                  <a:gdLst>
                    <a:gd name="T0" fmla="*/ 6 w 26"/>
                    <a:gd name="T1" fmla="*/ 0 h 43"/>
                    <a:gd name="T2" fmla="*/ 1 w 26"/>
                    <a:gd name="T3" fmla="*/ 0 h 43"/>
                    <a:gd name="T4" fmla="*/ 0 w 26"/>
                    <a:gd name="T5" fmla="*/ 43 h 43"/>
                    <a:gd name="T6" fmla="*/ 26 w 26"/>
                    <a:gd name="T7" fmla="*/ 43 h 43"/>
                    <a:gd name="T8" fmla="*/ 26 w 26"/>
                    <a:gd name="T9" fmla="*/ 39 h 43"/>
                    <a:gd name="T10" fmla="*/ 5 w 26"/>
                    <a:gd name="T11" fmla="*/ 38 h 43"/>
                    <a:gd name="T12" fmla="*/ 6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6" y="0"/>
                      </a:moveTo>
                      <a:lnTo>
                        <a:pt x="1" y="0"/>
                      </a:lnTo>
                      <a:lnTo>
                        <a:pt x="0" y="43"/>
                      </a:lnTo>
                      <a:lnTo>
                        <a:pt x="26" y="43"/>
                      </a:lnTo>
                      <a:lnTo>
                        <a:pt x="26" y="39"/>
                      </a:lnTo>
                      <a:lnTo>
                        <a:pt x="5" y="3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5" name="Freeform 6104"/>
                <p:cNvSpPr>
                  <a:spLocks/>
                </p:cNvSpPr>
                <p:nvPr/>
              </p:nvSpPr>
              <p:spPr bwMode="auto">
                <a:xfrm>
                  <a:off x="2999" y="1692"/>
                  <a:ext cx="5" cy="7"/>
                </a:xfrm>
                <a:custGeom>
                  <a:avLst/>
                  <a:gdLst>
                    <a:gd name="T0" fmla="*/ 32 w 32"/>
                    <a:gd name="T1" fmla="*/ 2 h 44"/>
                    <a:gd name="T2" fmla="*/ 1 w 32"/>
                    <a:gd name="T3" fmla="*/ 0 h 44"/>
                    <a:gd name="T4" fmla="*/ 0 w 32"/>
                    <a:gd name="T5" fmla="*/ 43 h 44"/>
                    <a:gd name="T6" fmla="*/ 32 w 32"/>
                    <a:gd name="T7" fmla="*/ 44 h 44"/>
                    <a:gd name="T8" fmla="*/ 32 w 32"/>
                    <a:gd name="T9" fmla="*/ 39 h 44"/>
                    <a:gd name="T10" fmla="*/ 6 w 32"/>
                    <a:gd name="T11" fmla="*/ 39 h 44"/>
                    <a:gd name="T12" fmla="*/ 6 w 32"/>
                    <a:gd name="T13" fmla="*/ 24 h 44"/>
                    <a:gd name="T14" fmla="*/ 30 w 32"/>
                    <a:gd name="T15" fmla="*/ 25 h 44"/>
                    <a:gd name="T16" fmla="*/ 30 w 32"/>
                    <a:gd name="T17" fmla="*/ 20 h 44"/>
                    <a:gd name="T18" fmla="*/ 6 w 32"/>
                    <a:gd name="T19" fmla="*/ 19 h 44"/>
                    <a:gd name="T20" fmla="*/ 6 w 32"/>
                    <a:gd name="T21" fmla="*/ 6 h 44"/>
                    <a:gd name="T22" fmla="*/ 32 w 32"/>
                    <a:gd name="T23" fmla="*/ 7 h 44"/>
                    <a:gd name="T24" fmla="*/ 32 w 32"/>
                    <a:gd name="T2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2" y="2"/>
                      </a:moveTo>
                      <a:lnTo>
                        <a:pt x="1" y="0"/>
                      </a:lnTo>
                      <a:lnTo>
                        <a:pt x="0" y="43"/>
                      </a:lnTo>
                      <a:lnTo>
                        <a:pt x="32" y="44"/>
                      </a:lnTo>
                      <a:lnTo>
                        <a:pt x="32" y="39"/>
                      </a:lnTo>
                      <a:lnTo>
                        <a:pt x="6" y="39"/>
                      </a:lnTo>
                      <a:lnTo>
                        <a:pt x="6" y="24"/>
                      </a:lnTo>
                      <a:lnTo>
                        <a:pt x="30" y="25"/>
                      </a:lnTo>
                      <a:lnTo>
                        <a:pt x="30" y="20"/>
                      </a:lnTo>
                      <a:lnTo>
                        <a:pt x="6" y="19"/>
                      </a:lnTo>
                      <a:lnTo>
                        <a:pt x="6" y="6"/>
                      </a:lnTo>
                      <a:lnTo>
                        <a:pt x="32" y="7"/>
                      </a:lnTo>
                      <a:lnTo>
                        <a:pt x="3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6" name="Freeform 6105"/>
                <p:cNvSpPr>
                  <a:spLocks/>
                </p:cNvSpPr>
                <p:nvPr/>
              </p:nvSpPr>
              <p:spPr bwMode="auto">
                <a:xfrm>
                  <a:off x="3006" y="1692"/>
                  <a:ext cx="1" cy="7"/>
                </a:xfrm>
                <a:custGeom>
                  <a:avLst/>
                  <a:gdLst>
                    <a:gd name="T0" fmla="*/ 9 w 9"/>
                    <a:gd name="T1" fmla="*/ 0 h 42"/>
                    <a:gd name="T2" fmla="*/ 0 w 9"/>
                    <a:gd name="T3" fmla="*/ 0 h 42"/>
                    <a:gd name="T4" fmla="*/ 0 w 9"/>
                    <a:gd name="T5" fmla="*/ 42 h 42"/>
                    <a:gd name="T6" fmla="*/ 6 w 9"/>
                    <a:gd name="T7" fmla="*/ 42 h 42"/>
                    <a:gd name="T8" fmla="*/ 6 w 9"/>
                    <a:gd name="T9" fmla="*/ 6 h 42"/>
                    <a:gd name="T10" fmla="*/ 7 w 9"/>
                    <a:gd name="T11" fmla="*/ 6 h 42"/>
                    <a:gd name="T12" fmla="*/ 9 w 9"/>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9" h="42">
                      <a:moveTo>
                        <a:pt x="9" y="0"/>
                      </a:moveTo>
                      <a:lnTo>
                        <a:pt x="0" y="0"/>
                      </a:lnTo>
                      <a:lnTo>
                        <a:pt x="0" y="42"/>
                      </a:lnTo>
                      <a:lnTo>
                        <a:pt x="6" y="42"/>
                      </a:lnTo>
                      <a:lnTo>
                        <a:pt x="6" y="6"/>
                      </a:lnTo>
                      <a:lnTo>
                        <a:pt x="7"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7" name="Freeform 6106"/>
                <p:cNvSpPr>
                  <a:spLocks/>
                </p:cNvSpPr>
                <p:nvPr/>
              </p:nvSpPr>
              <p:spPr bwMode="auto">
                <a:xfrm>
                  <a:off x="3007" y="1692"/>
                  <a:ext cx="2" cy="7"/>
                </a:xfrm>
                <a:custGeom>
                  <a:avLst/>
                  <a:gdLst>
                    <a:gd name="T0" fmla="*/ 2 w 14"/>
                    <a:gd name="T1" fmla="*/ 0 h 42"/>
                    <a:gd name="T2" fmla="*/ 0 w 14"/>
                    <a:gd name="T3" fmla="*/ 6 h 42"/>
                    <a:gd name="T4" fmla="*/ 10 w 14"/>
                    <a:gd name="T5" fmla="*/ 42 h 42"/>
                    <a:gd name="T6" fmla="*/ 14 w 14"/>
                    <a:gd name="T7" fmla="*/ 37 h 42"/>
                    <a:gd name="T8" fmla="*/ 14 w 14"/>
                    <a:gd name="T9" fmla="*/ 36 h 42"/>
                    <a:gd name="T10" fmla="*/ 11 w 14"/>
                    <a:gd name="T11" fmla="*/ 30 h 42"/>
                    <a:gd name="T12" fmla="*/ 2 w 14"/>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4" h="42">
                      <a:moveTo>
                        <a:pt x="2" y="0"/>
                      </a:moveTo>
                      <a:lnTo>
                        <a:pt x="0" y="6"/>
                      </a:lnTo>
                      <a:lnTo>
                        <a:pt x="10" y="42"/>
                      </a:lnTo>
                      <a:lnTo>
                        <a:pt x="14" y="37"/>
                      </a:lnTo>
                      <a:lnTo>
                        <a:pt x="14" y="36"/>
                      </a:lnTo>
                      <a:lnTo>
                        <a:pt x="11" y="3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8" name="Freeform 6107"/>
                <p:cNvSpPr>
                  <a:spLocks/>
                </p:cNvSpPr>
                <p:nvPr/>
              </p:nvSpPr>
              <p:spPr bwMode="auto">
                <a:xfrm>
                  <a:off x="3009" y="1692"/>
                  <a:ext cx="4" cy="8"/>
                </a:xfrm>
                <a:custGeom>
                  <a:avLst/>
                  <a:gdLst>
                    <a:gd name="T0" fmla="*/ 25 w 25"/>
                    <a:gd name="T1" fmla="*/ 0 h 42"/>
                    <a:gd name="T2" fmla="*/ 17 w 25"/>
                    <a:gd name="T3" fmla="*/ 0 h 42"/>
                    <a:gd name="T4" fmla="*/ 6 w 25"/>
                    <a:gd name="T5" fmla="*/ 28 h 42"/>
                    <a:gd name="T6" fmla="*/ 6 w 25"/>
                    <a:gd name="T7" fmla="*/ 30 h 42"/>
                    <a:gd name="T8" fmla="*/ 4 w 25"/>
                    <a:gd name="T9" fmla="*/ 36 h 42"/>
                    <a:gd name="T10" fmla="*/ 4 w 25"/>
                    <a:gd name="T11" fmla="*/ 36 h 42"/>
                    <a:gd name="T12" fmla="*/ 0 w 25"/>
                    <a:gd name="T13" fmla="*/ 41 h 42"/>
                    <a:gd name="T14" fmla="*/ 6 w 25"/>
                    <a:gd name="T15" fmla="*/ 42 h 42"/>
                    <a:gd name="T16" fmla="*/ 19 w 25"/>
                    <a:gd name="T17" fmla="*/ 6 h 42"/>
                    <a:gd name="T18" fmla="*/ 20 w 25"/>
                    <a:gd name="T19" fmla="*/ 6 h 42"/>
                    <a:gd name="T20" fmla="*/ 25 w 25"/>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42">
                      <a:moveTo>
                        <a:pt x="25" y="0"/>
                      </a:moveTo>
                      <a:lnTo>
                        <a:pt x="17" y="0"/>
                      </a:lnTo>
                      <a:lnTo>
                        <a:pt x="6" y="28"/>
                      </a:lnTo>
                      <a:lnTo>
                        <a:pt x="6" y="30"/>
                      </a:lnTo>
                      <a:lnTo>
                        <a:pt x="4" y="36"/>
                      </a:lnTo>
                      <a:lnTo>
                        <a:pt x="4" y="36"/>
                      </a:lnTo>
                      <a:lnTo>
                        <a:pt x="0" y="41"/>
                      </a:lnTo>
                      <a:lnTo>
                        <a:pt x="6" y="42"/>
                      </a:lnTo>
                      <a:lnTo>
                        <a:pt x="19" y="6"/>
                      </a:lnTo>
                      <a:lnTo>
                        <a:pt x="20" y="6"/>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9" name="Freeform 6108"/>
                <p:cNvSpPr>
                  <a:spLocks/>
                </p:cNvSpPr>
                <p:nvPr/>
              </p:nvSpPr>
              <p:spPr bwMode="auto">
                <a:xfrm>
                  <a:off x="3012" y="1692"/>
                  <a:ext cx="1" cy="8"/>
                </a:xfrm>
                <a:custGeom>
                  <a:avLst/>
                  <a:gdLst>
                    <a:gd name="T0" fmla="*/ 6 w 6"/>
                    <a:gd name="T1" fmla="*/ 0 h 42"/>
                    <a:gd name="T2" fmla="*/ 1 w 6"/>
                    <a:gd name="T3" fmla="*/ 6 h 42"/>
                    <a:gd name="T4" fmla="*/ 0 w 6"/>
                    <a:gd name="T5" fmla="*/ 42 h 42"/>
                    <a:gd name="T6" fmla="*/ 5 w 6"/>
                    <a:gd name="T7" fmla="*/ 42 h 42"/>
                    <a:gd name="T8" fmla="*/ 6 w 6"/>
                    <a:gd name="T9" fmla="*/ 0 h 42"/>
                  </a:gdLst>
                  <a:ahLst/>
                  <a:cxnLst>
                    <a:cxn ang="0">
                      <a:pos x="T0" y="T1"/>
                    </a:cxn>
                    <a:cxn ang="0">
                      <a:pos x="T2" y="T3"/>
                    </a:cxn>
                    <a:cxn ang="0">
                      <a:pos x="T4" y="T5"/>
                    </a:cxn>
                    <a:cxn ang="0">
                      <a:pos x="T6" y="T7"/>
                    </a:cxn>
                    <a:cxn ang="0">
                      <a:pos x="T8" y="T9"/>
                    </a:cxn>
                  </a:cxnLst>
                  <a:rect l="0" t="0" r="r" b="b"/>
                  <a:pathLst>
                    <a:path w="6" h="42">
                      <a:moveTo>
                        <a:pt x="6" y="0"/>
                      </a:moveTo>
                      <a:lnTo>
                        <a:pt x="1" y="6"/>
                      </a:lnTo>
                      <a:lnTo>
                        <a:pt x="0" y="42"/>
                      </a:lnTo>
                      <a:lnTo>
                        <a:pt x="5"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0" name="Freeform 6109"/>
                <p:cNvSpPr>
                  <a:spLocks/>
                </p:cNvSpPr>
                <p:nvPr/>
              </p:nvSpPr>
              <p:spPr bwMode="auto">
                <a:xfrm>
                  <a:off x="3013" y="1692"/>
                  <a:ext cx="5" cy="8"/>
                </a:xfrm>
                <a:custGeom>
                  <a:avLst/>
                  <a:gdLst>
                    <a:gd name="T0" fmla="*/ 24 w 29"/>
                    <a:gd name="T1" fmla="*/ 0 h 42"/>
                    <a:gd name="T2" fmla="*/ 17 w 29"/>
                    <a:gd name="T3" fmla="*/ 0 h 42"/>
                    <a:gd name="T4" fmla="*/ 0 w 29"/>
                    <a:gd name="T5" fmla="*/ 42 h 42"/>
                    <a:gd name="T6" fmla="*/ 7 w 29"/>
                    <a:gd name="T7" fmla="*/ 42 h 42"/>
                    <a:gd name="T8" fmla="*/ 11 w 29"/>
                    <a:gd name="T9" fmla="*/ 29 h 42"/>
                    <a:gd name="T10" fmla="*/ 29 w 29"/>
                    <a:gd name="T11" fmla="*/ 29 h 42"/>
                    <a:gd name="T12" fmla="*/ 13 w 29"/>
                    <a:gd name="T13" fmla="*/ 25 h 42"/>
                    <a:gd name="T14" fmla="*/ 18 w 29"/>
                    <a:gd name="T15" fmla="*/ 12 h 42"/>
                    <a:gd name="T16" fmla="*/ 19 w 29"/>
                    <a:gd name="T17" fmla="*/ 10 h 42"/>
                    <a:gd name="T18" fmla="*/ 20 w 29"/>
                    <a:gd name="T19" fmla="*/ 4 h 42"/>
                    <a:gd name="T20" fmla="*/ 20 w 29"/>
                    <a:gd name="T21" fmla="*/ 4 h 42"/>
                    <a:gd name="T22" fmla="*/ 24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4" y="0"/>
                      </a:moveTo>
                      <a:lnTo>
                        <a:pt x="17" y="0"/>
                      </a:lnTo>
                      <a:lnTo>
                        <a:pt x="0" y="42"/>
                      </a:lnTo>
                      <a:lnTo>
                        <a:pt x="7" y="42"/>
                      </a:lnTo>
                      <a:lnTo>
                        <a:pt x="11" y="29"/>
                      </a:lnTo>
                      <a:lnTo>
                        <a:pt x="29" y="29"/>
                      </a:lnTo>
                      <a:lnTo>
                        <a:pt x="13" y="25"/>
                      </a:lnTo>
                      <a:lnTo>
                        <a:pt x="18" y="12"/>
                      </a:lnTo>
                      <a:lnTo>
                        <a:pt x="19" y="10"/>
                      </a:lnTo>
                      <a:lnTo>
                        <a:pt x="20" y="4"/>
                      </a:lnTo>
                      <a:lnTo>
                        <a:pt x="20"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1" name="Freeform 6110"/>
                <p:cNvSpPr>
                  <a:spLocks/>
                </p:cNvSpPr>
                <p:nvPr/>
              </p:nvSpPr>
              <p:spPr bwMode="auto">
                <a:xfrm>
                  <a:off x="3015" y="1692"/>
                  <a:ext cx="5" cy="8"/>
                </a:xfrm>
                <a:custGeom>
                  <a:avLst/>
                  <a:gdLst>
                    <a:gd name="T0" fmla="*/ 11 w 28"/>
                    <a:gd name="T1" fmla="*/ 0 h 43"/>
                    <a:gd name="T2" fmla="*/ 7 w 28"/>
                    <a:gd name="T3" fmla="*/ 4 h 43"/>
                    <a:gd name="T4" fmla="*/ 8 w 28"/>
                    <a:gd name="T5" fmla="*/ 9 h 43"/>
                    <a:gd name="T6" fmla="*/ 9 w 28"/>
                    <a:gd name="T7" fmla="*/ 11 h 43"/>
                    <a:gd name="T8" fmla="*/ 12 w 28"/>
                    <a:gd name="T9" fmla="*/ 17 h 43"/>
                    <a:gd name="T10" fmla="*/ 15 w 28"/>
                    <a:gd name="T11" fmla="*/ 25 h 43"/>
                    <a:gd name="T12" fmla="*/ 0 w 28"/>
                    <a:gd name="T13" fmla="*/ 25 h 43"/>
                    <a:gd name="T14" fmla="*/ 16 w 28"/>
                    <a:gd name="T15" fmla="*/ 29 h 43"/>
                    <a:gd name="T16" fmla="*/ 21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7" y="4"/>
                      </a:lnTo>
                      <a:lnTo>
                        <a:pt x="8" y="9"/>
                      </a:lnTo>
                      <a:lnTo>
                        <a:pt x="9" y="11"/>
                      </a:lnTo>
                      <a:lnTo>
                        <a:pt x="12" y="17"/>
                      </a:lnTo>
                      <a:lnTo>
                        <a:pt x="15" y="25"/>
                      </a:lnTo>
                      <a:lnTo>
                        <a:pt x="0" y="25"/>
                      </a:lnTo>
                      <a:lnTo>
                        <a:pt x="16" y="29"/>
                      </a:lnTo>
                      <a:lnTo>
                        <a:pt x="21"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2" name="Freeform 6111"/>
                <p:cNvSpPr>
                  <a:spLocks/>
                </p:cNvSpPr>
                <p:nvPr/>
              </p:nvSpPr>
              <p:spPr bwMode="auto">
                <a:xfrm>
                  <a:off x="3021" y="1693"/>
                  <a:ext cx="1" cy="7"/>
                </a:xfrm>
                <a:custGeom>
                  <a:avLst/>
                  <a:gdLst>
                    <a:gd name="T0" fmla="*/ 6 w 6"/>
                    <a:gd name="T1" fmla="*/ 0 h 42"/>
                    <a:gd name="T2" fmla="*/ 1 w 6"/>
                    <a:gd name="T3" fmla="*/ 0 h 42"/>
                    <a:gd name="T4" fmla="*/ 0 w 6"/>
                    <a:gd name="T5" fmla="*/ 42 h 42"/>
                    <a:gd name="T6" fmla="*/ 5 w 6"/>
                    <a:gd name="T7" fmla="*/ 42 h 42"/>
                    <a:gd name="T8" fmla="*/ 6 w 6"/>
                    <a:gd name="T9" fmla="*/ 8 h 42"/>
                    <a:gd name="T10" fmla="*/ 6 w 6"/>
                    <a:gd name="T11" fmla="*/ 8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1" y="0"/>
                      </a:lnTo>
                      <a:lnTo>
                        <a:pt x="0" y="42"/>
                      </a:lnTo>
                      <a:lnTo>
                        <a:pt x="5" y="42"/>
                      </a:lnTo>
                      <a:lnTo>
                        <a:pt x="6" y="8"/>
                      </a:lnTo>
                      <a:lnTo>
                        <a:pt x="6"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3" name="Freeform 6112"/>
                <p:cNvSpPr>
                  <a:spLocks/>
                </p:cNvSpPr>
                <p:nvPr/>
              </p:nvSpPr>
              <p:spPr bwMode="auto">
                <a:xfrm>
                  <a:off x="3022" y="1693"/>
                  <a:ext cx="3" cy="7"/>
                </a:xfrm>
                <a:custGeom>
                  <a:avLst/>
                  <a:gdLst>
                    <a:gd name="T0" fmla="*/ 0 w 23"/>
                    <a:gd name="T1" fmla="*/ 0 h 42"/>
                    <a:gd name="T2" fmla="*/ 0 w 23"/>
                    <a:gd name="T3" fmla="*/ 8 h 42"/>
                    <a:gd name="T4" fmla="*/ 22 w 23"/>
                    <a:gd name="T5" fmla="*/ 42 h 42"/>
                    <a:gd name="T6" fmla="*/ 23 w 23"/>
                    <a:gd name="T7" fmla="*/ 34 h 42"/>
                    <a:gd name="T8" fmla="*/ 0 w 23"/>
                    <a:gd name="T9" fmla="*/ 0 h 42"/>
                  </a:gdLst>
                  <a:ahLst/>
                  <a:cxnLst>
                    <a:cxn ang="0">
                      <a:pos x="T0" y="T1"/>
                    </a:cxn>
                    <a:cxn ang="0">
                      <a:pos x="T2" y="T3"/>
                    </a:cxn>
                    <a:cxn ang="0">
                      <a:pos x="T4" y="T5"/>
                    </a:cxn>
                    <a:cxn ang="0">
                      <a:pos x="T6" y="T7"/>
                    </a:cxn>
                    <a:cxn ang="0">
                      <a:pos x="T8" y="T9"/>
                    </a:cxn>
                  </a:cxnLst>
                  <a:rect l="0" t="0" r="r" b="b"/>
                  <a:pathLst>
                    <a:path w="23" h="42">
                      <a:moveTo>
                        <a:pt x="0" y="0"/>
                      </a:moveTo>
                      <a:lnTo>
                        <a:pt x="0" y="8"/>
                      </a:lnTo>
                      <a:lnTo>
                        <a:pt x="22" y="42"/>
                      </a:lnTo>
                      <a:lnTo>
                        <a:pt x="23"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4" name="Freeform 6113"/>
                <p:cNvSpPr>
                  <a:spLocks/>
                </p:cNvSpPr>
                <p:nvPr/>
              </p:nvSpPr>
              <p:spPr bwMode="auto">
                <a:xfrm>
                  <a:off x="3025" y="1693"/>
                  <a:ext cx="1" cy="7"/>
                </a:xfrm>
                <a:custGeom>
                  <a:avLst/>
                  <a:gdLst>
                    <a:gd name="T0" fmla="*/ 6 w 6"/>
                    <a:gd name="T1" fmla="*/ 0 h 42"/>
                    <a:gd name="T2" fmla="*/ 1 w 6"/>
                    <a:gd name="T3" fmla="*/ 0 h 42"/>
                    <a:gd name="T4" fmla="*/ 1 w 6"/>
                    <a:gd name="T5" fmla="*/ 34 h 42"/>
                    <a:gd name="T6" fmla="*/ 1 w 6"/>
                    <a:gd name="T7" fmla="*/ 34 h 42"/>
                    <a:gd name="T8" fmla="*/ 0 w 6"/>
                    <a:gd name="T9" fmla="*/ 42 h 42"/>
                    <a:gd name="T10" fmla="*/ 6 w 6"/>
                    <a:gd name="T11" fmla="*/ 42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1" y="0"/>
                      </a:lnTo>
                      <a:lnTo>
                        <a:pt x="1" y="34"/>
                      </a:lnTo>
                      <a:lnTo>
                        <a:pt x="1" y="34"/>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5" name="Freeform 6114"/>
                <p:cNvSpPr>
                  <a:spLocks/>
                </p:cNvSpPr>
                <p:nvPr/>
              </p:nvSpPr>
              <p:spPr bwMode="auto">
                <a:xfrm>
                  <a:off x="3028" y="1693"/>
                  <a:ext cx="1" cy="7"/>
                </a:xfrm>
                <a:custGeom>
                  <a:avLst/>
                  <a:gdLst>
                    <a:gd name="T0" fmla="*/ 6 w 6"/>
                    <a:gd name="T1" fmla="*/ 43 h 43"/>
                    <a:gd name="T2" fmla="*/ 0 w 6"/>
                    <a:gd name="T3" fmla="*/ 43 h 43"/>
                    <a:gd name="T4" fmla="*/ 1 w 6"/>
                    <a:gd name="T5" fmla="*/ 0 h 43"/>
                    <a:gd name="T6" fmla="*/ 6 w 6"/>
                    <a:gd name="T7" fmla="*/ 1 h 43"/>
                    <a:gd name="T8" fmla="*/ 6 w 6"/>
                    <a:gd name="T9" fmla="*/ 43 h 43"/>
                  </a:gdLst>
                  <a:ahLst/>
                  <a:cxnLst>
                    <a:cxn ang="0">
                      <a:pos x="T0" y="T1"/>
                    </a:cxn>
                    <a:cxn ang="0">
                      <a:pos x="T2" y="T3"/>
                    </a:cxn>
                    <a:cxn ang="0">
                      <a:pos x="T4" y="T5"/>
                    </a:cxn>
                    <a:cxn ang="0">
                      <a:pos x="T6" y="T7"/>
                    </a:cxn>
                    <a:cxn ang="0">
                      <a:pos x="T8" y="T9"/>
                    </a:cxn>
                  </a:cxnLst>
                  <a:rect l="0" t="0" r="r" b="b"/>
                  <a:pathLst>
                    <a:path w="6" h="43">
                      <a:moveTo>
                        <a:pt x="6" y="43"/>
                      </a:moveTo>
                      <a:lnTo>
                        <a:pt x="0" y="43"/>
                      </a:lnTo>
                      <a:lnTo>
                        <a:pt x="1" y="0"/>
                      </a:lnTo>
                      <a:lnTo>
                        <a:pt x="6" y="1"/>
                      </a:lnTo>
                      <a:lnTo>
                        <a:pt x="6"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6" name="Freeform 6115"/>
                <p:cNvSpPr>
                  <a:spLocks/>
                </p:cNvSpPr>
                <p:nvPr/>
              </p:nvSpPr>
              <p:spPr bwMode="auto">
                <a:xfrm>
                  <a:off x="3030" y="1693"/>
                  <a:ext cx="5" cy="7"/>
                </a:xfrm>
                <a:custGeom>
                  <a:avLst/>
                  <a:gdLst>
                    <a:gd name="T0" fmla="*/ 24 w 29"/>
                    <a:gd name="T1" fmla="*/ 0 h 42"/>
                    <a:gd name="T2" fmla="*/ 17 w 29"/>
                    <a:gd name="T3" fmla="*/ 0 h 42"/>
                    <a:gd name="T4" fmla="*/ 0 w 29"/>
                    <a:gd name="T5" fmla="*/ 42 h 42"/>
                    <a:gd name="T6" fmla="*/ 6 w 29"/>
                    <a:gd name="T7" fmla="*/ 42 h 42"/>
                    <a:gd name="T8" fmla="*/ 11 w 29"/>
                    <a:gd name="T9" fmla="*/ 30 h 42"/>
                    <a:gd name="T10" fmla="*/ 29 w 29"/>
                    <a:gd name="T11" fmla="*/ 30 h 42"/>
                    <a:gd name="T12" fmla="*/ 13 w 29"/>
                    <a:gd name="T13" fmla="*/ 25 h 42"/>
                    <a:gd name="T14" fmla="*/ 17 w 29"/>
                    <a:gd name="T15" fmla="*/ 12 h 42"/>
                    <a:gd name="T16" fmla="*/ 18 w 29"/>
                    <a:gd name="T17" fmla="*/ 10 h 42"/>
                    <a:gd name="T18" fmla="*/ 21 w 29"/>
                    <a:gd name="T19" fmla="*/ 4 h 42"/>
                    <a:gd name="T20" fmla="*/ 21 w 29"/>
                    <a:gd name="T21" fmla="*/ 4 h 42"/>
                    <a:gd name="T22" fmla="*/ 24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4" y="0"/>
                      </a:moveTo>
                      <a:lnTo>
                        <a:pt x="17" y="0"/>
                      </a:lnTo>
                      <a:lnTo>
                        <a:pt x="0" y="42"/>
                      </a:lnTo>
                      <a:lnTo>
                        <a:pt x="6" y="42"/>
                      </a:lnTo>
                      <a:lnTo>
                        <a:pt x="11" y="30"/>
                      </a:lnTo>
                      <a:lnTo>
                        <a:pt x="29" y="30"/>
                      </a:lnTo>
                      <a:lnTo>
                        <a:pt x="13" y="25"/>
                      </a:lnTo>
                      <a:lnTo>
                        <a:pt x="17" y="12"/>
                      </a:lnTo>
                      <a:lnTo>
                        <a:pt x="18" y="10"/>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7" name="Freeform 6116"/>
                <p:cNvSpPr>
                  <a:spLocks/>
                </p:cNvSpPr>
                <p:nvPr/>
              </p:nvSpPr>
              <p:spPr bwMode="auto">
                <a:xfrm>
                  <a:off x="3032" y="1693"/>
                  <a:ext cx="4" cy="7"/>
                </a:xfrm>
                <a:custGeom>
                  <a:avLst/>
                  <a:gdLst>
                    <a:gd name="T0" fmla="*/ 11 w 27"/>
                    <a:gd name="T1" fmla="*/ 0 h 43"/>
                    <a:gd name="T2" fmla="*/ 8 w 27"/>
                    <a:gd name="T3" fmla="*/ 4 h 43"/>
                    <a:gd name="T4" fmla="*/ 9 w 27"/>
                    <a:gd name="T5" fmla="*/ 9 h 43"/>
                    <a:gd name="T6" fmla="*/ 10 w 27"/>
                    <a:gd name="T7" fmla="*/ 11 h 43"/>
                    <a:gd name="T8" fmla="*/ 12 w 27"/>
                    <a:gd name="T9" fmla="*/ 17 h 43"/>
                    <a:gd name="T10" fmla="*/ 14 w 27"/>
                    <a:gd name="T11" fmla="*/ 25 h 43"/>
                    <a:gd name="T12" fmla="*/ 0 w 27"/>
                    <a:gd name="T13" fmla="*/ 25 h 43"/>
                    <a:gd name="T14" fmla="*/ 16 w 27"/>
                    <a:gd name="T15" fmla="*/ 30 h 43"/>
                    <a:gd name="T16" fmla="*/ 20 w 27"/>
                    <a:gd name="T17" fmla="*/ 43 h 43"/>
                    <a:gd name="T18" fmla="*/ 27 w 27"/>
                    <a:gd name="T19" fmla="*/ 43 h 43"/>
                    <a:gd name="T20" fmla="*/ 11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1" y="0"/>
                      </a:moveTo>
                      <a:lnTo>
                        <a:pt x="8" y="4"/>
                      </a:lnTo>
                      <a:lnTo>
                        <a:pt x="9" y="9"/>
                      </a:lnTo>
                      <a:lnTo>
                        <a:pt x="10" y="11"/>
                      </a:lnTo>
                      <a:lnTo>
                        <a:pt x="12" y="17"/>
                      </a:lnTo>
                      <a:lnTo>
                        <a:pt x="14" y="25"/>
                      </a:lnTo>
                      <a:lnTo>
                        <a:pt x="0" y="25"/>
                      </a:lnTo>
                      <a:lnTo>
                        <a:pt x="16" y="30"/>
                      </a:lnTo>
                      <a:lnTo>
                        <a:pt x="20" y="43"/>
                      </a:lnTo>
                      <a:lnTo>
                        <a:pt x="27"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88" name="Line 6117"/>
                <p:cNvSpPr>
                  <a:spLocks noChangeShapeType="1"/>
                </p:cNvSpPr>
                <p:nvPr/>
              </p:nvSpPr>
              <p:spPr bwMode="auto">
                <a:xfrm>
                  <a:off x="2985" y="1690"/>
                  <a:ext cx="11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9" name="Line 6118"/>
                <p:cNvSpPr>
                  <a:spLocks noChangeShapeType="1"/>
                </p:cNvSpPr>
                <p:nvPr/>
              </p:nvSpPr>
              <p:spPr bwMode="auto">
                <a:xfrm>
                  <a:off x="2985" y="1701"/>
                  <a:ext cx="10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90" name="Freeform 6119"/>
                <p:cNvSpPr>
                  <a:spLocks/>
                </p:cNvSpPr>
                <p:nvPr/>
              </p:nvSpPr>
              <p:spPr bwMode="auto">
                <a:xfrm>
                  <a:off x="3115" y="1512"/>
                  <a:ext cx="4" cy="4"/>
                </a:xfrm>
                <a:custGeom>
                  <a:avLst/>
                  <a:gdLst>
                    <a:gd name="T0" fmla="*/ 0 w 21"/>
                    <a:gd name="T1" fmla="*/ 21 h 21"/>
                    <a:gd name="T2" fmla="*/ 5 w 21"/>
                    <a:gd name="T3" fmla="*/ 20 h 21"/>
                    <a:gd name="T4" fmla="*/ 10 w 21"/>
                    <a:gd name="T5" fmla="*/ 18 h 21"/>
                    <a:gd name="T6" fmla="*/ 15 w 21"/>
                    <a:gd name="T7" fmla="*/ 15 h 21"/>
                    <a:gd name="T8" fmla="*/ 18 w 21"/>
                    <a:gd name="T9" fmla="*/ 11 h 21"/>
                    <a:gd name="T10" fmla="*/ 20 w 21"/>
                    <a:gd name="T11" fmla="*/ 5 h 21"/>
                    <a:gd name="T12" fmla="*/ 21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21"/>
                      </a:moveTo>
                      <a:lnTo>
                        <a:pt x="5" y="20"/>
                      </a:lnTo>
                      <a:lnTo>
                        <a:pt x="10" y="18"/>
                      </a:lnTo>
                      <a:lnTo>
                        <a:pt x="15" y="15"/>
                      </a:lnTo>
                      <a:lnTo>
                        <a:pt x="18" y="11"/>
                      </a:lnTo>
                      <a:lnTo>
                        <a:pt x="20" y="5"/>
                      </a:lnTo>
                      <a:lnTo>
                        <a:pt x="2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91" name="Line 6120"/>
                <p:cNvSpPr>
                  <a:spLocks noChangeShapeType="1"/>
                </p:cNvSpPr>
                <p:nvPr/>
              </p:nvSpPr>
              <p:spPr bwMode="auto">
                <a:xfrm flipH="1" flipV="1">
                  <a:off x="3105" y="1552"/>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92" name="Freeform 6121"/>
                <p:cNvSpPr>
                  <a:spLocks/>
                </p:cNvSpPr>
                <p:nvPr/>
              </p:nvSpPr>
              <p:spPr bwMode="auto">
                <a:xfrm>
                  <a:off x="2987" y="1647"/>
                  <a:ext cx="5" cy="7"/>
                </a:xfrm>
                <a:custGeom>
                  <a:avLst/>
                  <a:gdLst>
                    <a:gd name="T0" fmla="*/ 23 w 28"/>
                    <a:gd name="T1" fmla="*/ 0 h 42"/>
                    <a:gd name="T2" fmla="*/ 16 w 28"/>
                    <a:gd name="T3" fmla="*/ 0 h 42"/>
                    <a:gd name="T4" fmla="*/ 0 w 28"/>
                    <a:gd name="T5" fmla="*/ 42 h 42"/>
                    <a:gd name="T6" fmla="*/ 6 w 28"/>
                    <a:gd name="T7" fmla="*/ 42 h 42"/>
                    <a:gd name="T8" fmla="*/ 11 w 28"/>
                    <a:gd name="T9" fmla="*/ 29 h 42"/>
                    <a:gd name="T10" fmla="*/ 28 w 28"/>
                    <a:gd name="T11" fmla="*/ 29 h 42"/>
                    <a:gd name="T12" fmla="*/ 12 w 28"/>
                    <a:gd name="T13" fmla="*/ 25 h 42"/>
                    <a:gd name="T14" fmla="*/ 18 w 28"/>
                    <a:gd name="T15" fmla="*/ 12 h 42"/>
                    <a:gd name="T16" fmla="*/ 18 w 28"/>
                    <a:gd name="T17" fmla="*/ 10 h 42"/>
                    <a:gd name="T18" fmla="*/ 20 w 28"/>
                    <a:gd name="T19" fmla="*/ 4 h 42"/>
                    <a:gd name="T20" fmla="*/ 20 w 28"/>
                    <a:gd name="T21" fmla="*/ 4 h 42"/>
                    <a:gd name="T22" fmla="*/ 23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3" y="0"/>
                      </a:moveTo>
                      <a:lnTo>
                        <a:pt x="16" y="0"/>
                      </a:lnTo>
                      <a:lnTo>
                        <a:pt x="0" y="42"/>
                      </a:lnTo>
                      <a:lnTo>
                        <a:pt x="6" y="42"/>
                      </a:lnTo>
                      <a:lnTo>
                        <a:pt x="11" y="29"/>
                      </a:lnTo>
                      <a:lnTo>
                        <a:pt x="28" y="29"/>
                      </a:lnTo>
                      <a:lnTo>
                        <a:pt x="12" y="25"/>
                      </a:lnTo>
                      <a:lnTo>
                        <a:pt x="18" y="12"/>
                      </a:lnTo>
                      <a:lnTo>
                        <a:pt x="18" y="10"/>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3" name="Freeform 6122"/>
                <p:cNvSpPr>
                  <a:spLocks/>
                </p:cNvSpPr>
                <p:nvPr/>
              </p:nvSpPr>
              <p:spPr bwMode="auto">
                <a:xfrm>
                  <a:off x="2989" y="1647"/>
                  <a:ext cx="5" cy="7"/>
                </a:xfrm>
                <a:custGeom>
                  <a:avLst/>
                  <a:gdLst>
                    <a:gd name="T0" fmla="*/ 11 w 28"/>
                    <a:gd name="T1" fmla="*/ 0 h 42"/>
                    <a:gd name="T2" fmla="*/ 8 w 28"/>
                    <a:gd name="T3" fmla="*/ 4 h 42"/>
                    <a:gd name="T4" fmla="*/ 9 w 28"/>
                    <a:gd name="T5" fmla="*/ 9 h 42"/>
                    <a:gd name="T6" fmla="*/ 10 w 28"/>
                    <a:gd name="T7" fmla="*/ 11 h 42"/>
                    <a:gd name="T8" fmla="*/ 12 w 28"/>
                    <a:gd name="T9" fmla="*/ 17 h 42"/>
                    <a:gd name="T10" fmla="*/ 15 w 28"/>
                    <a:gd name="T11" fmla="*/ 25 h 42"/>
                    <a:gd name="T12" fmla="*/ 0 w 28"/>
                    <a:gd name="T13" fmla="*/ 25 h 42"/>
                    <a:gd name="T14" fmla="*/ 16 w 28"/>
                    <a:gd name="T15" fmla="*/ 29 h 42"/>
                    <a:gd name="T16" fmla="*/ 22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8" y="4"/>
                      </a:lnTo>
                      <a:lnTo>
                        <a:pt x="9" y="9"/>
                      </a:lnTo>
                      <a:lnTo>
                        <a:pt x="10" y="11"/>
                      </a:lnTo>
                      <a:lnTo>
                        <a:pt x="12" y="17"/>
                      </a:lnTo>
                      <a:lnTo>
                        <a:pt x="15" y="25"/>
                      </a:lnTo>
                      <a:lnTo>
                        <a:pt x="0" y="25"/>
                      </a:lnTo>
                      <a:lnTo>
                        <a:pt x="16" y="29"/>
                      </a:lnTo>
                      <a:lnTo>
                        <a:pt x="22"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4" name="Freeform 6123"/>
                <p:cNvSpPr>
                  <a:spLocks/>
                </p:cNvSpPr>
                <p:nvPr/>
              </p:nvSpPr>
              <p:spPr bwMode="auto">
                <a:xfrm>
                  <a:off x="2994" y="1647"/>
                  <a:ext cx="5" cy="7"/>
                </a:xfrm>
                <a:custGeom>
                  <a:avLst/>
                  <a:gdLst>
                    <a:gd name="T0" fmla="*/ 7 w 29"/>
                    <a:gd name="T1" fmla="*/ 0 h 43"/>
                    <a:gd name="T2" fmla="*/ 0 w 29"/>
                    <a:gd name="T3" fmla="*/ 0 h 43"/>
                    <a:gd name="T4" fmla="*/ 0 w 29"/>
                    <a:gd name="T5" fmla="*/ 24 h 43"/>
                    <a:gd name="T6" fmla="*/ 0 w 29"/>
                    <a:gd name="T7" fmla="*/ 25 h 43"/>
                    <a:gd name="T8" fmla="*/ 1 w 29"/>
                    <a:gd name="T9" fmla="*/ 31 h 43"/>
                    <a:gd name="T10" fmla="*/ 1 w 29"/>
                    <a:gd name="T11" fmla="*/ 32 h 43"/>
                    <a:gd name="T12" fmla="*/ 3 w 29"/>
                    <a:gd name="T13" fmla="*/ 37 h 43"/>
                    <a:gd name="T14" fmla="*/ 4 w 29"/>
                    <a:gd name="T15" fmla="*/ 38 h 43"/>
                    <a:gd name="T16" fmla="*/ 9 w 29"/>
                    <a:gd name="T17" fmla="*/ 41 h 43"/>
                    <a:gd name="T18" fmla="*/ 12 w 29"/>
                    <a:gd name="T19" fmla="*/ 42 h 43"/>
                    <a:gd name="T20" fmla="*/ 17 w 29"/>
                    <a:gd name="T21" fmla="*/ 43 h 43"/>
                    <a:gd name="T22" fmla="*/ 23 w 29"/>
                    <a:gd name="T23" fmla="*/ 42 h 43"/>
                    <a:gd name="T24" fmla="*/ 27 w 29"/>
                    <a:gd name="T25" fmla="*/ 41 h 43"/>
                    <a:gd name="T26" fmla="*/ 29 w 29"/>
                    <a:gd name="T27" fmla="*/ 40 h 43"/>
                    <a:gd name="T28" fmla="*/ 17 w 29"/>
                    <a:gd name="T29" fmla="*/ 38 h 43"/>
                    <a:gd name="T30" fmla="*/ 15 w 29"/>
                    <a:gd name="T31" fmla="*/ 38 h 43"/>
                    <a:gd name="T32" fmla="*/ 10 w 29"/>
                    <a:gd name="T33" fmla="*/ 36 h 43"/>
                    <a:gd name="T34" fmla="*/ 10 w 29"/>
                    <a:gd name="T35" fmla="*/ 36 h 43"/>
                    <a:gd name="T36" fmla="*/ 7 w 29"/>
                    <a:gd name="T37" fmla="*/ 31 h 43"/>
                    <a:gd name="T38" fmla="*/ 7 w 29"/>
                    <a:gd name="T39" fmla="*/ 31 h 43"/>
                    <a:gd name="T40" fmla="*/ 7 w 29"/>
                    <a:gd name="T41" fmla="*/ 24 h 43"/>
                    <a:gd name="T42" fmla="*/ 7 w 29"/>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3">
                      <a:moveTo>
                        <a:pt x="7" y="0"/>
                      </a:moveTo>
                      <a:lnTo>
                        <a:pt x="0" y="0"/>
                      </a:lnTo>
                      <a:lnTo>
                        <a:pt x="0" y="24"/>
                      </a:lnTo>
                      <a:lnTo>
                        <a:pt x="0" y="25"/>
                      </a:lnTo>
                      <a:lnTo>
                        <a:pt x="1" y="31"/>
                      </a:lnTo>
                      <a:lnTo>
                        <a:pt x="1" y="32"/>
                      </a:lnTo>
                      <a:lnTo>
                        <a:pt x="3" y="37"/>
                      </a:lnTo>
                      <a:lnTo>
                        <a:pt x="4" y="38"/>
                      </a:lnTo>
                      <a:lnTo>
                        <a:pt x="9" y="41"/>
                      </a:lnTo>
                      <a:lnTo>
                        <a:pt x="12" y="42"/>
                      </a:lnTo>
                      <a:lnTo>
                        <a:pt x="17" y="43"/>
                      </a:lnTo>
                      <a:lnTo>
                        <a:pt x="23" y="42"/>
                      </a:lnTo>
                      <a:lnTo>
                        <a:pt x="27" y="41"/>
                      </a:lnTo>
                      <a:lnTo>
                        <a:pt x="29" y="40"/>
                      </a:lnTo>
                      <a:lnTo>
                        <a:pt x="17" y="38"/>
                      </a:lnTo>
                      <a:lnTo>
                        <a:pt x="15" y="38"/>
                      </a:lnTo>
                      <a:lnTo>
                        <a:pt x="10" y="36"/>
                      </a:lnTo>
                      <a:lnTo>
                        <a:pt x="10" y="36"/>
                      </a:lnTo>
                      <a:lnTo>
                        <a:pt x="7" y="31"/>
                      </a:lnTo>
                      <a:lnTo>
                        <a:pt x="7" y="31"/>
                      </a:lnTo>
                      <a:lnTo>
                        <a:pt x="7" y="2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5" name="Freeform 6124"/>
                <p:cNvSpPr>
                  <a:spLocks/>
                </p:cNvSpPr>
                <p:nvPr/>
              </p:nvSpPr>
              <p:spPr bwMode="auto">
                <a:xfrm>
                  <a:off x="2997" y="1647"/>
                  <a:ext cx="3" cy="6"/>
                </a:xfrm>
                <a:custGeom>
                  <a:avLst/>
                  <a:gdLst>
                    <a:gd name="T0" fmla="*/ 17 w 17"/>
                    <a:gd name="T1" fmla="*/ 0 h 40"/>
                    <a:gd name="T2" fmla="*/ 12 w 17"/>
                    <a:gd name="T3" fmla="*/ 0 h 40"/>
                    <a:gd name="T4" fmla="*/ 12 w 17"/>
                    <a:gd name="T5" fmla="*/ 24 h 40"/>
                    <a:gd name="T6" fmla="*/ 12 w 17"/>
                    <a:gd name="T7" fmla="*/ 26 h 40"/>
                    <a:gd name="T8" fmla="*/ 11 w 17"/>
                    <a:gd name="T9" fmla="*/ 32 h 40"/>
                    <a:gd name="T10" fmla="*/ 11 w 17"/>
                    <a:gd name="T11" fmla="*/ 32 h 40"/>
                    <a:gd name="T12" fmla="*/ 8 w 17"/>
                    <a:gd name="T13" fmla="*/ 36 h 40"/>
                    <a:gd name="T14" fmla="*/ 7 w 17"/>
                    <a:gd name="T15" fmla="*/ 37 h 40"/>
                    <a:gd name="T16" fmla="*/ 0 w 17"/>
                    <a:gd name="T17" fmla="*/ 38 h 40"/>
                    <a:gd name="T18" fmla="*/ 12 w 17"/>
                    <a:gd name="T19" fmla="*/ 40 h 40"/>
                    <a:gd name="T20" fmla="*/ 15 w 17"/>
                    <a:gd name="T21" fmla="*/ 36 h 40"/>
                    <a:gd name="T22" fmla="*/ 15 w 17"/>
                    <a:gd name="T23" fmla="*/ 36 h 40"/>
                    <a:gd name="T24" fmla="*/ 17 w 17"/>
                    <a:gd name="T25" fmla="*/ 31 h 40"/>
                    <a:gd name="T26" fmla="*/ 17 w 17"/>
                    <a:gd name="T27" fmla="*/ 29 h 40"/>
                    <a:gd name="T28" fmla="*/ 17 w 17"/>
                    <a:gd name="T29" fmla="*/ 24 h 40"/>
                    <a:gd name="T30" fmla="*/ 17 w 1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0">
                      <a:moveTo>
                        <a:pt x="17" y="0"/>
                      </a:moveTo>
                      <a:lnTo>
                        <a:pt x="12" y="0"/>
                      </a:lnTo>
                      <a:lnTo>
                        <a:pt x="12" y="24"/>
                      </a:lnTo>
                      <a:lnTo>
                        <a:pt x="12" y="26"/>
                      </a:lnTo>
                      <a:lnTo>
                        <a:pt x="11" y="32"/>
                      </a:lnTo>
                      <a:lnTo>
                        <a:pt x="11" y="32"/>
                      </a:lnTo>
                      <a:lnTo>
                        <a:pt x="8" y="36"/>
                      </a:lnTo>
                      <a:lnTo>
                        <a:pt x="7" y="37"/>
                      </a:lnTo>
                      <a:lnTo>
                        <a:pt x="0" y="38"/>
                      </a:lnTo>
                      <a:lnTo>
                        <a:pt x="12" y="40"/>
                      </a:lnTo>
                      <a:lnTo>
                        <a:pt x="15" y="36"/>
                      </a:lnTo>
                      <a:lnTo>
                        <a:pt x="15" y="36"/>
                      </a:lnTo>
                      <a:lnTo>
                        <a:pt x="17" y="31"/>
                      </a:lnTo>
                      <a:lnTo>
                        <a:pt x="17" y="29"/>
                      </a:lnTo>
                      <a:lnTo>
                        <a:pt x="17" y="2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6" name="Freeform 6125"/>
                <p:cNvSpPr>
                  <a:spLocks/>
                </p:cNvSpPr>
                <p:nvPr/>
              </p:nvSpPr>
              <p:spPr bwMode="auto">
                <a:xfrm>
                  <a:off x="3001" y="1651"/>
                  <a:ext cx="3" cy="2"/>
                </a:xfrm>
                <a:custGeom>
                  <a:avLst/>
                  <a:gdLst>
                    <a:gd name="T0" fmla="*/ 5 w 18"/>
                    <a:gd name="T1" fmla="*/ 0 h 11"/>
                    <a:gd name="T2" fmla="*/ 0 w 18"/>
                    <a:gd name="T3" fmla="*/ 0 h 11"/>
                    <a:gd name="T4" fmla="*/ 0 w 18"/>
                    <a:gd name="T5" fmla="*/ 1 h 11"/>
                    <a:gd name="T6" fmla="*/ 1 w 18"/>
                    <a:gd name="T7" fmla="*/ 7 h 11"/>
                    <a:gd name="T8" fmla="*/ 5 w 18"/>
                    <a:gd name="T9" fmla="*/ 11 h 11"/>
                    <a:gd name="T10" fmla="*/ 18 w 18"/>
                    <a:gd name="T11" fmla="*/ 10 h 11"/>
                    <a:gd name="T12" fmla="*/ 15 w 18"/>
                    <a:gd name="T13" fmla="*/ 9 h 11"/>
                    <a:gd name="T14" fmla="*/ 9 w 18"/>
                    <a:gd name="T15" fmla="*/ 8 h 11"/>
                    <a:gd name="T16" fmla="*/ 7 w 18"/>
                    <a:gd name="T17" fmla="*/ 6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0"/>
                      </a:lnTo>
                      <a:lnTo>
                        <a:pt x="0" y="1"/>
                      </a:lnTo>
                      <a:lnTo>
                        <a:pt x="1" y="7"/>
                      </a:lnTo>
                      <a:lnTo>
                        <a:pt x="5" y="11"/>
                      </a:lnTo>
                      <a:lnTo>
                        <a:pt x="18" y="10"/>
                      </a:lnTo>
                      <a:lnTo>
                        <a:pt x="15" y="9"/>
                      </a:lnTo>
                      <a:lnTo>
                        <a:pt x="9" y="8"/>
                      </a:lnTo>
                      <a:lnTo>
                        <a:pt x="7"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7" name="Freeform 6126"/>
                <p:cNvSpPr>
                  <a:spLocks/>
                </p:cNvSpPr>
                <p:nvPr/>
              </p:nvSpPr>
              <p:spPr bwMode="auto">
                <a:xfrm>
                  <a:off x="3002" y="1647"/>
                  <a:ext cx="5" cy="7"/>
                </a:xfrm>
                <a:custGeom>
                  <a:avLst/>
                  <a:gdLst>
                    <a:gd name="T0" fmla="*/ 3 w 32"/>
                    <a:gd name="T1" fmla="*/ 0 h 40"/>
                    <a:gd name="T2" fmla="*/ 1 w 32"/>
                    <a:gd name="T3" fmla="*/ 3 h 40"/>
                    <a:gd name="T4" fmla="*/ 0 w 32"/>
                    <a:gd name="T5" fmla="*/ 8 h 40"/>
                    <a:gd name="T6" fmla="*/ 0 w 32"/>
                    <a:gd name="T7" fmla="*/ 11 h 40"/>
                    <a:gd name="T8" fmla="*/ 3 w 32"/>
                    <a:gd name="T9" fmla="*/ 16 h 40"/>
                    <a:gd name="T10" fmla="*/ 7 w 32"/>
                    <a:gd name="T11" fmla="*/ 18 h 40"/>
                    <a:gd name="T12" fmla="*/ 13 w 32"/>
                    <a:gd name="T13" fmla="*/ 20 h 40"/>
                    <a:gd name="T14" fmla="*/ 19 w 32"/>
                    <a:gd name="T15" fmla="*/ 21 h 40"/>
                    <a:gd name="T16" fmla="*/ 23 w 32"/>
                    <a:gd name="T17" fmla="*/ 23 h 40"/>
                    <a:gd name="T18" fmla="*/ 24 w 32"/>
                    <a:gd name="T19" fmla="*/ 23 h 40"/>
                    <a:gd name="T20" fmla="*/ 26 w 32"/>
                    <a:gd name="T21" fmla="*/ 29 h 40"/>
                    <a:gd name="T22" fmla="*/ 26 w 32"/>
                    <a:gd name="T23" fmla="*/ 30 h 40"/>
                    <a:gd name="T24" fmla="*/ 23 w 32"/>
                    <a:gd name="T25" fmla="*/ 34 h 40"/>
                    <a:gd name="T26" fmla="*/ 22 w 32"/>
                    <a:gd name="T27" fmla="*/ 35 h 40"/>
                    <a:gd name="T28" fmla="*/ 16 w 32"/>
                    <a:gd name="T29" fmla="*/ 36 h 40"/>
                    <a:gd name="T30" fmla="*/ 3 w 32"/>
                    <a:gd name="T31" fmla="*/ 37 h 40"/>
                    <a:gd name="T32" fmla="*/ 5 w 32"/>
                    <a:gd name="T33" fmla="*/ 38 h 40"/>
                    <a:gd name="T34" fmla="*/ 9 w 32"/>
                    <a:gd name="T35" fmla="*/ 40 h 40"/>
                    <a:gd name="T36" fmla="*/ 16 w 32"/>
                    <a:gd name="T37" fmla="*/ 40 h 40"/>
                    <a:gd name="T38" fmla="*/ 17 w 32"/>
                    <a:gd name="T39" fmla="*/ 40 h 40"/>
                    <a:gd name="T40" fmla="*/ 23 w 32"/>
                    <a:gd name="T41" fmla="*/ 39 h 40"/>
                    <a:gd name="T42" fmla="*/ 28 w 32"/>
                    <a:gd name="T43" fmla="*/ 37 h 40"/>
                    <a:gd name="T44" fmla="*/ 31 w 32"/>
                    <a:gd name="T45" fmla="*/ 33 h 40"/>
                    <a:gd name="T46" fmla="*/ 32 w 32"/>
                    <a:gd name="T47" fmla="*/ 27 h 40"/>
                    <a:gd name="T48" fmla="*/ 32 w 32"/>
                    <a:gd name="T49" fmla="*/ 25 h 40"/>
                    <a:gd name="T50" fmla="*/ 30 w 32"/>
                    <a:gd name="T51" fmla="*/ 21 h 40"/>
                    <a:gd name="T52" fmla="*/ 29 w 32"/>
                    <a:gd name="T53" fmla="*/ 20 h 40"/>
                    <a:gd name="T54" fmla="*/ 23 w 32"/>
                    <a:gd name="T55" fmla="*/ 17 h 40"/>
                    <a:gd name="T56" fmla="*/ 21 w 32"/>
                    <a:gd name="T57" fmla="*/ 17 h 40"/>
                    <a:gd name="T58" fmla="*/ 15 w 32"/>
                    <a:gd name="T59" fmla="*/ 15 h 40"/>
                    <a:gd name="T60" fmla="*/ 12 w 32"/>
                    <a:gd name="T61" fmla="*/ 14 h 40"/>
                    <a:gd name="T62" fmla="*/ 7 w 32"/>
                    <a:gd name="T63" fmla="*/ 13 h 40"/>
                    <a:gd name="T64" fmla="*/ 5 w 32"/>
                    <a:gd name="T65" fmla="*/ 8 h 40"/>
                    <a:gd name="T66" fmla="*/ 5 w 32"/>
                    <a:gd name="T67" fmla="*/ 7 h 40"/>
                    <a:gd name="T68" fmla="*/ 7 w 32"/>
                    <a:gd name="T69" fmla="*/ 3 h 40"/>
                    <a:gd name="T70" fmla="*/ 8 w 32"/>
                    <a:gd name="T71" fmla="*/ 3 h 40"/>
                    <a:gd name="T72" fmla="*/ 15 w 32"/>
                    <a:gd name="T73" fmla="*/ 2 h 40"/>
                    <a:gd name="T74" fmla="*/ 3 w 32"/>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0">
                      <a:moveTo>
                        <a:pt x="3" y="0"/>
                      </a:moveTo>
                      <a:lnTo>
                        <a:pt x="1" y="3"/>
                      </a:lnTo>
                      <a:lnTo>
                        <a:pt x="0" y="8"/>
                      </a:lnTo>
                      <a:lnTo>
                        <a:pt x="0" y="11"/>
                      </a:lnTo>
                      <a:lnTo>
                        <a:pt x="3" y="16"/>
                      </a:lnTo>
                      <a:lnTo>
                        <a:pt x="7" y="18"/>
                      </a:lnTo>
                      <a:lnTo>
                        <a:pt x="13" y="20"/>
                      </a:lnTo>
                      <a:lnTo>
                        <a:pt x="19" y="21"/>
                      </a:lnTo>
                      <a:lnTo>
                        <a:pt x="23" y="23"/>
                      </a:lnTo>
                      <a:lnTo>
                        <a:pt x="24" y="23"/>
                      </a:lnTo>
                      <a:lnTo>
                        <a:pt x="26" y="29"/>
                      </a:lnTo>
                      <a:lnTo>
                        <a:pt x="26" y="30"/>
                      </a:lnTo>
                      <a:lnTo>
                        <a:pt x="23" y="34"/>
                      </a:lnTo>
                      <a:lnTo>
                        <a:pt x="22" y="35"/>
                      </a:lnTo>
                      <a:lnTo>
                        <a:pt x="16" y="36"/>
                      </a:lnTo>
                      <a:lnTo>
                        <a:pt x="3" y="37"/>
                      </a:lnTo>
                      <a:lnTo>
                        <a:pt x="5" y="38"/>
                      </a:lnTo>
                      <a:lnTo>
                        <a:pt x="9" y="40"/>
                      </a:lnTo>
                      <a:lnTo>
                        <a:pt x="16" y="40"/>
                      </a:lnTo>
                      <a:lnTo>
                        <a:pt x="17" y="40"/>
                      </a:lnTo>
                      <a:lnTo>
                        <a:pt x="23" y="39"/>
                      </a:lnTo>
                      <a:lnTo>
                        <a:pt x="28" y="37"/>
                      </a:lnTo>
                      <a:lnTo>
                        <a:pt x="31" y="33"/>
                      </a:lnTo>
                      <a:lnTo>
                        <a:pt x="32" y="27"/>
                      </a:lnTo>
                      <a:lnTo>
                        <a:pt x="32" y="25"/>
                      </a:lnTo>
                      <a:lnTo>
                        <a:pt x="30" y="21"/>
                      </a:lnTo>
                      <a:lnTo>
                        <a:pt x="29" y="20"/>
                      </a:lnTo>
                      <a:lnTo>
                        <a:pt x="23" y="17"/>
                      </a:lnTo>
                      <a:lnTo>
                        <a:pt x="21" y="17"/>
                      </a:lnTo>
                      <a:lnTo>
                        <a:pt x="15" y="15"/>
                      </a:lnTo>
                      <a:lnTo>
                        <a:pt x="12" y="14"/>
                      </a:lnTo>
                      <a:lnTo>
                        <a:pt x="7" y="13"/>
                      </a:lnTo>
                      <a:lnTo>
                        <a:pt x="5" y="8"/>
                      </a:lnTo>
                      <a:lnTo>
                        <a:pt x="5" y="7"/>
                      </a:lnTo>
                      <a:lnTo>
                        <a:pt x="7" y="3"/>
                      </a:lnTo>
                      <a:lnTo>
                        <a:pt x="8" y="3"/>
                      </a:lnTo>
                      <a:lnTo>
                        <a:pt x="15"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8" name="Freeform 6127"/>
                <p:cNvSpPr>
                  <a:spLocks/>
                </p:cNvSpPr>
                <p:nvPr/>
              </p:nvSpPr>
              <p:spPr bwMode="auto">
                <a:xfrm>
                  <a:off x="3002" y="1646"/>
                  <a:ext cx="5" cy="3"/>
                </a:xfrm>
                <a:custGeom>
                  <a:avLst/>
                  <a:gdLst>
                    <a:gd name="T0" fmla="*/ 12 w 28"/>
                    <a:gd name="T1" fmla="*/ 0 h 12"/>
                    <a:gd name="T2" fmla="*/ 11 w 28"/>
                    <a:gd name="T3" fmla="*/ 0 h 12"/>
                    <a:gd name="T4" fmla="*/ 5 w 28"/>
                    <a:gd name="T5" fmla="*/ 1 h 12"/>
                    <a:gd name="T6" fmla="*/ 0 w 28"/>
                    <a:gd name="T7" fmla="*/ 3 h 12"/>
                    <a:gd name="T8" fmla="*/ 12 w 28"/>
                    <a:gd name="T9" fmla="*/ 5 h 12"/>
                    <a:gd name="T10" fmla="*/ 14 w 28"/>
                    <a:gd name="T11" fmla="*/ 5 h 12"/>
                    <a:gd name="T12" fmla="*/ 19 w 28"/>
                    <a:gd name="T13" fmla="*/ 7 h 12"/>
                    <a:gd name="T14" fmla="*/ 20 w 28"/>
                    <a:gd name="T15" fmla="*/ 7 h 12"/>
                    <a:gd name="T16" fmla="*/ 22 w 28"/>
                    <a:gd name="T17" fmla="*/ 12 h 12"/>
                    <a:gd name="T18" fmla="*/ 28 w 28"/>
                    <a:gd name="T19" fmla="*/ 12 h 12"/>
                    <a:gd name="T20" fmla="*/ 27 w 28"/>
                    <a:gd name="T21" fmla="*/ 7 h 12"/>
                    <a:gd name="T22" fmla="*/ 22 w 28"/>
                    <a:gd name="T23" fmla="*/ 3 h 12"/>
                    <a:gd name="T24" fmla="*/ 22 w 28"/>
                    <a:gd name="T25" fmla="*/ 3 h 12"/>
                    <a:gd name="T26" fmla="*/ 17 w 28"/>
                    <a:gd name="T27" fmla="*/ 1 h 12"/>
                    <a:gd name="T28" fmla="*/ 12 w 28"/>
                    <a:gd name="T2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2">
                      <a:moveTo>
                        <a:pt x="12" y="0"/>
                      </a:moveTo>
                      <a:lnTo>
                        <a:pt x="11" y="0"/>
                      </a:lnTo>
                      <a:lnTo>
                        <a:pt x="5" y="1"/>
                      </a:lnTo>
                      <a:lnTo>
                        <a:pt x="0" y="3"/>
                      </a:lnTo>
                      <a:lnTo>
                        <a:pt x="12" y="5"/>
                      </a:lnTo>
                      <a:lnTo>
                        <a:pt x="14" y="5"/>
                      </a:lnTo>
                      <a:lnTo>
                        <a:pt x="19" y="7"/>
                      </a:lnTo>
                      <a:lnTo>
                        <a:pt x="20" y="7"/>
                      </a:lnTo>
                      <a:lnTo>
                        <a:pt x="22" y="12"/>
                      </a:lnTo>
                      <a:lnTo>
                        <a:pt x="28" y="12"/>
                      </a:lnTo>
                      <a:lnTo>
                        <a:pt x="27" y="7"/>
                      </a:lnTo>
                      <a:lnTo>
                        <a:pt x="22" y="3"/>
                      </a:lnTo>
                      <a:lnTo>
                        <a:pt x="22" y="3"/>
                      </a:lnTo>
                      <a:lnTo>
                        <a:pt x="17"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9" name="Freeform 6128"/>
                <p:cNvSpPr>
                  <a:spLocks/>
                </p:cNvSpPr>
                <p:nvPr/>
              </p:nvSpPr>
              <p:spPr bwMode="auto">
                <a:xfrm>
                  <a:off x="3008" y="1646"/>
                  <a:ext cx="5" cy="8"/>
                </a:xfrm>
                <a:custGeom>
                  <a:avLst/>
                  <a:gdLst>
                    <a:gd name="T0" fmla="*/ 34 w 34"/>
                    <a:gd name="T1" fmla="*/ 0 h 43"/>
                    <a:gd name="T2" fmla="*/ 0 w 34"/>
                    <a:gd name="T3" fmla="*/ 0 h 43"/>
                    <a:gd name="T4" fmla="*/ 0 w 34"/>
                    <a:gd name="T5" fmla="*/ 5 h 43"/>
                    <a:gd name="T6" fmla="*/ 14 w 34"/>
                    <a:gd name="T7" fmla="*/ 5 h 43"/>
                    <a:gd name="T8" fmla="*/ 15 w 34"/>
                    <a:gd name="T9" fmla="*/ 43 h 43"/>
                    <a:gd name="T10" fmla="*/ 20 w 34"/>
                    <a:gd name="T11" fmla="*/ 43 h 43"/>
                    <a:gd name="T12" fmla="*/ 20 w 34"/>
                    <a:gd name="T13" fmla="*/ 5 h 43"/>
                    <a:gd name="T14" fmla="*/ 34 w 34"/>
                    <a:gd name="T15" fmla="*/ 5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5"/>
                      </a:lnTo>
                      <a:lnTo>
                        <a:pt x="14" y="5"/>
                      </a:lnTo>
                      <a:lnTo>
                        <a:pt x="15" y="43"/>
                      </a:lnTo>
                      <a:lnTo>
                        <a:pt x="20" y="43"/>
                      </a:lnTo>
                      <a:lnTo>
                        <a:pt x="20"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0" name="Freeform 6129"/>
                <p:cNvSpPr>
                  <a:spLocks/>
                </p:cNvSpPr>
                <p:nvPr/>
              </p:nvSpPr>
              <p:spPr bwMode="auto">
                <a:xfrm>
                  <a:off x="3016" y="1650"/>
                  <a:ext cx="5" cy="4"/>
                </a:xfrm>
                <a:custGeom>
                  <a:avLst/>
                  <a:gdLst>
                    <a:gd name="T0" fmla="*/ 11 w 26"/>
                    <a:gd name="T1" fmla="*/ 0 h 19"/>
                    <a:gd name="T2" fmla="*/ 0 w 26"/>
                    <a:gd name="T3" fmla="*/ 1 h 19"/>
                    <a:gd name="T4" fmla="*/ 5 w 26"/>
                    <a:gd name="T5" fmla="*/ 1 h 19"/>
                    <a:gd name="T6" fmla="*/ 8 w 26"/>
                    <a:gd name="T7" fmla="*/ 3 h 19"/>
                    <a:gd name="T8" fmla="*/ 11 w 26"/>
                    <a:gd name="T9" fmla="*/ 7 h 19"/>
                    <a:gd name="T10" fmla="*/ 12 w 26"/>
                    <a:gd name="T11" fmla="*/ 9 h 19"/>
                    <a:gd name="T12" fmla="*/ 15 w 26"/>
                    <a:gd name="T13" fmla="*/ 13 h 19"/>
                    <a:gd name="T14" fmla="*/ 19 w 26"/>
                    <a:gd name="T15" fmla="*/ 19 h 19"/>
                    <a:gd name="T16" fmla="*/ 26 w 26"/>
                    <a:gd name="T17" fmla="*/ 19 h 19"/>
                    <a:gd name="T18" fmla="*/ 18 w 26"/>
                    <a:gd name="T19" fmla="*/ 7 h 19"/>
                    <a:gd name="T20" fmla="*/ 15 w 26"/>
                    <a:gd name="T21" fmla="*/ 3 h 19"/>
                    <a:gd name="T22" fmla="*/ 11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1" y="0"/>
                      </a:moveTo>
                      <a:lnTo>
                        <a:pt x="0" y="1"/>
                      </a:lnTo>
                      <a:lnTo>
                        <a:pt x="5" y="1"/>
                      </a:lnTo>
                      <a:lnTo>
                        <a:pt x="8" y="3"/>
                      </a:lnTo>
                      <a:lnTo>
                        <a:pt x="11" y="7"/>
                      </a:lnTo>
                      <a:lnTo>
                        <a:pt x="12" y="9"/>
                      </a:lnTo>
                      <a:lnTo>
                        <a:pt x="15" y="13"/>
                      </a:lnTo>
                      <a:lnTo>
                        <a:pt x="19" y="19"/>
                      </a:lnTo>
                      <a:lnTo>
                        <a:pt x="26" y="19"/>
                      </a:lnTo>
                      <a:lnTo>
                        <a:pt x="18" y="7"/>
                      </a:lnTo>
                      <a:lnTo>
                        <a:pt x="15"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1" name="Freeform 6130"/>
                <p:cNvSpPr>
                  <a:spLocks/>
                </p:cNvSpPr>
                <p:nvPr/>
              </p:nvSpPr>
              <p:spPr bwMode="auto">
                <a:xfrm>
                  <a:off x="3015" y="1647"/>
                  <a:ext cx="5" cy="3"/>
                </a:xfrm>
                <a:custGeom>
                  <a:avLst/>
                  <a:gdLst>
                    <a:gd name="T0" fmla="*/ 24 w 29"/>
                    <a:gd name="T1" fmla="*/ 0 h 16"/>
                    <a:gd name="T2" fmla="*/ 14 w 29"/>
                    <a:gd name="T3" fmla="*/ 2 h 16"/>
                    <a:gd name="T4" fmla="*/ 16 w 29"/>
                    <a:gd name="T5" fmla="*/ 2 h 16"/>
                    <a:gd name="T6" fmla="*/ 20 w 29"/>
                    <a:gd name="T7" fmla="*/ 4 h 16"/>
                    <a:gd name="T8" fmla="*/ 22 w 29"/>
                    <a:gd name="T9" fmla="*/ 8 h 16"/>
                    <a:gd name="T10" fmla="*/ 21 w 29"/>
                    <a:gd name="T11" fmla="*/ 13 h 16"/>
                    <a:gd name="T12" fmla="*/ 18 w 29"/>
                    <a:gd name="T13" fmla="*/ 15 h 16"/>
                    <a:gd name="T14" fmla="*/ 18 w 29"/>
                    <a:gd name="T15" fmla="*/ 15 h 16"/>
                    <a:gd name="T16" fmla="*/ 12 w 29"/>
                    <a:gd name="T17" fmla="*/ 16 h 16"/>
                    <a:gd name="T18" fmla="*/ 0 w 29"/>
                    <a:gd name="T19" fmla="*/ 16 h 16"/>
                    <a:gd name="T20" fmla="*/ 25 w 29"/>
                    <a:gd name="T21" fmla="*/ 16 h 16"/>
                    <a:gd name="T22" fmla="*/ 28 w 29"/>
                    <a:gd name="T23" fmla="*/ 14 h 16"/>
                    <a:gd name="T24" fmla="*/ 29 w 29"/>
                    <a:gd name="T25" fmla="*/ 8 h 16"/>
                    <a:gd name="T26" fmla="*/ 28 w 29"/>
                    <a:gd name="T27" fmla="*/ 3 h 16"/>
                    <a:gd name="T28" fmla="*/ 24 w 29"/>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6">
                      <a:moveTo>
                        <a:pt x="24" y="0"/>
                      </a:moveTo>
                      <a:lnTo>
                        <a:pt x="14" y="2"/>
                      </a:lnTo>
                      <a:lnTo>
                        <a:pt x="16" y="2"/>
                      </a:lnTo>
                      <a:lnTo>
                        <a:pt x="20" y="4"/>
                      </a:lnTo>
                      <a:lnTo>
                        <a:pt x="22" y="8"/>
                      </a:lnTo>
                      <a:lnTo>
                        <a:pt x="21" y="13"/>
                      </a:lnTo>
                      <a:lnTo>
                        <a:pt x="18" y="15"/>
                      </a:lnTo>
                      <a:lnTo>
                        <a:pt x="18" y="15"/>
                      </a:lnTo>
                      <a:lnTo>
                        <a:pt x="12" y="16"/>
                      </a:lnTo>
                      <a:lnTo>
                        <a:pt x="0" y="16"/>
                      </a:lnTo>
                      <a:lnTo>
                        <a:pt x="25" y="16"/>
                      </a:lnTo>
                      <a:lnTo>
                        <a:pt x="28" y="14"/>
                      </a:lnTo>
                      <a:lnTo>
                        <a:pt x="29" y="8"/>
                      </a:lnTo>
                      <a:lnTo>
                        <a:pt x="28" y="3"/>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2" name="Freeform 6131"/>
                <p:cNvSpPr>
                  <a:spLocks/>
                </p:cNvSpPr>
                <p:nvPr/>
              </p:nvSpPr>
              <p:spPr bwMode="auto">
                <a:xfrm>
                  <a:off x="3014" y="1646"/>
                  <a:ext cx="6" cy="8"/>
                </a:xfrm>
                <a:custGeom>
                  <a:avLst/>
                  <a:gdLst>
                    <a:gd name="T0" fmla="*/ 18 w 30"/>
                    <a:gd name="T1" fmla="*/ 0 h 43"/>
                    <a:gd name="T2" fmla="*/ 0 w 30"/>
                    <a:gd name="T3" fmla="*/ 0 h 43"/>
                    <a:gd name="T4" fmla="*/ 0 w 30"/>
                    <a:gd name="T5" fmla="*/ 43 h 43"/>
                    <a:gd name="T6" fmla="*/ 5 w 30"/>
                    <a:gd name="T7" fmla="*/ 42 h 43"/>
                    <a:gd name="T8" fmla="*/ 5 w 30"/>
                    <a:gd name="T9" fmla="*/ 24 h 43"/>
                    <a:gd name="T10" fmla="*/ 11 w 30"/>
                    <a:gd name="T11" fmla="*/ 24 h 43"/>
                    <a:gd name="T12" fmla="*/ 22 w 30"/>
                    <a:gd name="T13" fmla="*/ 23 h 43"/>
                    <a:gd name="T14" fmla="*/ 22 w 30"/>
                    <a:gd name="T15" fmla="*/ 23 h 43"/>
                    <a:gd name="T16" fmla="*/ 26 w 30"/>
                    <a:gd name="T17" fmla="*/ 22 h 43"/>
                    <a:gd name="T18" fmla="*/ 30 w 30"/>
                    <a:gd name="T19" fmla="*/ 19 h 43"/>
                    <a:gd name="T20" fmla="*/ 5 w 30"/>
                    <a:gd name="T21" fmla="*/ 19 h 43"/>
                    <a:gd name="T22" fmla="*/ 5 w 30"/>
                    <a:gd name="T23" fmla="*/ 5 h 43"/>
                    <a:gd name="T24" fmla="*/ 19 w 30"/>
                    <a:gd name="T25" fmla="*/ 5 h 43"/>
                    <a:gd name="T26" fmla="*/ 29 w 30"/>
                    <a:gd name="T27" fmla="*/ 3 h 43"/>
                    <a:gd name="T28" fmla="*/ 25 w 30"/>
                    <a:gd name="T29" fmla="*/ 1 h 43"/>
                    <a:gd name="T30" fmla="*/ 24 w 30"/>
                    <a:gd name="T31" fmla="*/ 1 h 43"/>
                    <a:gd name="T32" fmla="*/ 18 w 30"/>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43">
                      <a:moveTo>
                        <a:pt x="18" y="0"/>
                      </a:moveTo>
                      <a:lnTo>
                        <a:pt x="0" y="0"/>
                      </a:lnTo>
                      <a:lnTo>
                        <a:pt x="0" y="43"/>
                      </a:lnTo>
                      <a:lnTo>
                        <a:pt x="5" y="42"/>
                      </a:lnTo>
                      <a:lnTo>
                        <a:pt x="5" y="24"/>
                      </a:lnTo>
                      <a:lnTo>
                        <a:pt x="11" y="24"/>
                      </a:lnTo>
                      <a:lnTo>
                        <a:pt x="22" y="23"/>
                      </a:lnTo>
                      <a:lnTo>
                        <a:pt x="22" y="23"/>
                      </a:lnTo>
                      <a:lnTo>
                        <a:pt x="26" y="22"/>
                      </a:lnTo>
                      <a:lnTo>
                        <a:pt x="30" y="19"/>
                      </a:lnTo>
                      <a:lnTo>
                        <a:pt x="5" y="19"/>
                      </a:lnTo>
                      <a:lnTo>
                        <a:pt x="5" y="5"/>
                      </a:lnTo>
                      <a:lnTo>
                        <a:pt x="19" y="5"/>
                      </a:lnTo>
                      <a:lnTo>
                        <a:pt x="29" y="3"/>
                      </a:lnTo>
                      <a:lnTo>
                        <a:pt x="25" y="1"/>
                      </a:lnTo>
                      <a:lnTo>
                        <a:pt x="24"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3" name="Freeform 6132"/>
                <p:cNvSpPr>
                  <a:spLocks/>
                </p:cNvSpPr>
                <p:nvPr/>
              </p:nvSpPr>
              <p:spPr bwMode="auto">
                <a:xfrm>
                  <a:off x="3021" y="1646"/>
                  <a:ext cx="5" cy="8"/>
                </a:xfrm>
                <a:custGeom>
                  <a:avLst/>
                  <a:gdLst>
                    <a:gd name="T0" fmla="*/ 22 w 29"/>
                    <a:gd name="T1" fmla="*/ 0 h 42"/>
                    <a:gd name="T2" fmla="*/ 16 w 29"/>
                    <a:gd name="T3" fmla="*/ 0 h 42"/>
                    <a:gd name="T4" fmla="*/ 0 w 29"/>
                    <a:gd name="T5" fmla="*/ 42 h 42"/>
                    <a:gd name="T6" fmla="*/ 6 w 29"/>
                    <a:gd name="T7" fmla="*/ 42 h 42"/>
                    <a:gd name="T8" fmla="*/ 11 w 29"/>
                    <a:gd name="T9" fmla="*/ 29 h 42"/>
                    <a:gd name="T10" fmla="*/ 29 w 29"/>
                    <a:gd name="T11" fmla="*/ 29 h 42"/>
                    <a:gd name="T12" fmla="*/ 12 w 29"/>
                    <a:gd name="T13" fmla="*/ 25 h 42"/>
                    <a:gd name="T14" fmla="*/ 17 w 29"/>
                    <a:gd name="T15" fmla="*/ 12 h 42"/>
                    <a:gd name="T16" fmla="*/ 18 w 29"/>
                    <a:gd name="T17" fmla="*/ 10 h 42"/>
                    <a:gd name="T18" fmla="*/ 19 w 29"/>
                    <a:gd name="T19" fmla="*/ 4 h 42"/>
                    <a:gd name="T20" fmla="*/ 19 w 29"/>
                    <a:gd name="T21" fmla="*/ 4 h 42"/>
                    <a:gd name="T22" fmla="*/ 22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2" y="0"/>
                      </a:moveTo>
                      <a:lnTo>
                        <a:pt x="16" y="0"/>
                      </a:lnTo>
                      <a:lnTo>
                        <a:pt x="0" y="42"/>
                      </a:lnTo>
                      <a:lnTo>
                        <a:pt x="6" y="42"/>
                      </a:lnTo>
                      <a:lnTo>
                        <a:pt x="11" y="29"/>
                      </a:lnTo>
                      <a:lnTo>
                        <a:pt x="29" y="29"/>
                      </a:lnTo>
                      <a:lnTo>
                        <a:pt x="12" y="25"/>
                      </a:lnTo>
                      <a:lnTo>
                        <a:pt x="17" y="12"/>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4" name="Freeform 6133"/>
                <p:cNvSpPr>
                  <a:spLocks/>
                </p:cNvSpPr>
                <p:nvPr/>
              </p:nvSpPr>
              <p:spPr bwMode="auto">
                <a:xfrm>
                  <a:off x="3023" y="1646"/>
                  <a:ext cx="4" cy="8"/>
                </a:xfrm>
                <a:custGeom>
                  <a:avLst/>
                  <a:gdLst>
                    <a:gd name="T0" fmla="*/ 10 w 27"/>
                    <a:gd name="T1" fmla="*/ 0 h 42"/>
                    <a:gd name="T2" fmla="*/ 7 w 27"/>
                    <a:gd name="T3" fmla="*/ 4 h 42"/>
                    <a:gd name="T4" fmla="*/ 8 w 27"/>
                    <a:gd name="T5" fmla="*/ 9 h 42"/>
                    <a:gd name="T6" fmla="*/ 9 w 27"/>
                    <a:gd name="T7" fmla="*/ 11 h 42"/>
                    <a:gd name="T8" fmla="*/ 11 w 27"/>
                    <a:gd name="T9" fmla="*/ 17 h 42"/>
                    <a:gd name="T10" fmla="*/ 15 w 27"/>
                    <a:gd name="T11" fmla="*/ 25 h 42"/>
                    <a:gd name="T12" fmla="*/ 0 w 27"/>
                    <a:gd name="T13" fmla="*/ 25 h 42"/>
                    <a:gd name="T14" fmla="*/ 17 w 27"/>
                    <a:gd name="T15" fmla="*/ 29 h 42"/>
                    <a:gd name="T16" fmla="*/ 21 w 27"/>
                    <a:gd name="T17" fmla="*/ 42 h 42"/>
                    <a:gd name="T18" fmla="*/ 27 w 27"/>
                    <a:gd name="T19" fmla="*/ 42 h 42"/>
                    <a:gd name="T20" fmla="*/ 10 w 2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2">
                      <a:moveTo>
                        <a:pt x="10" y="0"/>
                      </a:moveTo>
                      <a:lnTo>
                        <a:pt x="7" y="4"/>
                      </a:lnTo>
                      <a:lnTo>
                        <a:pt x="8" y="9"/>
                      </a:lnTo>
                      <a:lnTo>
                        <a:pt x="9" y="11"/>
                      </a:lnTo>
                      <a:lnTo>
                        <a:pt x="11" y="17"/>
                      </a:lnTo>
                      <a:lnTo>
                        <a:pt x="15" y="25"/>
                      </a:lnTo>
                      <a:lnTo>
                        <a:pt x="0" y="25"/>
                      </a:lnTo>
                      <a:lnTo>
                        <a:pt x="17" y="29"/>
                      </a:lnTo>
                      <a:lnTo>
                        <a:pt x="21" y="42"/>
                      </a:lnTo>
                      <a:lnTo>
                        <a:pt x="27"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5" name="Freeform 6134"/>
                <p:cNvSpPr>
                  <a:spLocks/>
                </p:cNvSpPr>
                <p:nvPr/>
              </p:nvSpPr>
              <p:spPr bwMode="auto">
                <a:xfrm>
                  <a:off x="3028" y="1646"/>
                  <a:ext cx="5" cy="8"/>
                </a:xfrm>
                <a:custGeom>
                  <a:avLst/>
                  <a:gdLst>
                    <a:gd name="T0" fmla="*/ 6 w 27"/>
                    <a:gd name="T1" fmla="*/ 0 h 42"/>
                    <a:gd name="T2" fmla="*/ 0 w 27"/>
                    <a:gd name="T3" fmla="*/ 0 h 42"/>
                    <a:gd name="T4" fmla="*/ 1 w 27"/>
                    <a:gd name="T5" fmla="*/ 42 h 42"/>
                    <a:gd name="T6" fmla="*/ 27 w 27"/>
                    <a:gd name="T7" fmla="*/ 42 h 42"/>
                    <a:gd name="T8" fmla="*/ 27 w 27"/>
                    <a:gd name="T9" fmla="*/ 37 h 42"/>
                    <a:gd name="T10" fmla="*/ 6 w 27"/>
                    <a:gd name="T11" fmla="*/ 37 h 42"/>
                    <a:gd name="T12" fmla="*/ 6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6" y="0"/>
                      </a:moveTo>
                      <a:lnTo>
                        <a:pt x="0" y="0"/>
                      </a:lnTo>
                      <a:lnTo>
                        <a:pt x="1" y="42"/>
                      </a:lnTo>
                      <a:lnTo>
                        <a:pt x="27" y="42"/>
                      </a:lnTo>
                      <a:lnTo>
                        <a:pt x="27" y="37"/>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6" name="Rectangle 6135"/>
                <p:cNvSpPr>
                  <a:spLocks noChangeArrowheads="1"/>
                </p:cNvSpPr>
                <p:nvPr/>
              </p:nvSpPr>
              <p:spPr bwMode="auto">
                <a:xfrm>
                  <a:off x="3034" y="1646"/>
                  <a:ext cx="1"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7" name="Freeform 6136"/>
                <p:cNvSpPr>
                  <a:spLocks/>
                </p:cNvSpPr>
                <p:nvPr/>
              </p:nvSpPr>
              <p:spPr bwMode="auto">
                <a:xfrm>
                  <a:off x="3036" y="1646"/>
                  <a:ext cx="5" cy="8"/>
                </a:xfrm>
                <a:custGeom>
                  <a:avLst/>
                  <a:gdLst>
                    <a:gd name="T0" fmla="*/ 23 w 29"/>
                    <a:gd name="T1" fmla="*/ 0 h 42"/>
                    <a:gd name="T2" fmla="*/ 16 w 29"/>
                    <a:gd name="T3" fmla="*/ 0 h 42"/>
                    <a:gd name="T4" fmla="*/ 0 w 29"/>
                    <a:gd name="T5" fmla="*/ 42 h 42"/>
                    <a:gd name="T6" fmla="*/ 7 w 29"/>
                    <a:gd name="T7" fmla="*/ 42 h 42"/>
                    <a:gd name="T8" fmla="*/ 11 w 29"/>
                    <a:gd name="T9" fmla="*/ 29 h 42"/>
                    <a:gd name="T10" fmla="*/ 29 w 29"/>
                    <a:gd name="T11" fmla="*/ 29 h 42"/>
                    <a:gd name="T12" fmla="*/ 13 w 29"/>
                    <a:gd name="T13" fmla="*/ 24 h 42"/>
                    <a:gd name="T14" fmla="*/ 17 w 29"/>
                    <a:gd name="T15" fmla="*/ 11 h 42"/>
                    <a:gd name="T16" fmla="*/ 19 w 29"/>
                    <a:gd name="T17" fmla="*/ 9 h 42"/>
                    <a:gd name="T18" fmla="*/ 20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6" y="0"/>
                      </a:lnTo>
                      <a:lnTo>
                        <a:pt x="0" y="42"/>
                      </a:lnTo>
                      <a:lnTo>
                        <a:pt x="7" y="42"/>
                      </a:lnTo>
                      <a:lnTo>
                        <a:pt x="11" y="29"/>
                      </a:lnTo>
                      <a:lnTo>
                        <a:pt x="29" y="29"/>
                      </a:lnTo>
                      <a:lnTo>
                        <a:pt x="13" y="24"/>
                      </a:lnTo>
                      <a:lnTo>
                        <a:pt x="17" y="11"/>
                      </a:lnTo>
                      <a:lnTo>
                        <a:pt x="19" y="9"/>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8" name="Freeform 6137"/>
                <p:cNvSpPr>
                  <a:spLocks/>
                </p:cNvSpPr>
                <p:nvPr/>
              </p:nvSpPr>
              <p:spPr bwMode="auto">
                <a:xfrm>
                  <a:off x="3038" y="1646"/>
                  <a:ext cx="4" cy="8"/>
                </a:xfrm>
                <a:custGeom>
                  <a:avLst/>
                  <a:gdLst>
                    <a:gd name="T0" fmla="*/ 10 w 28"/>
                    <a:gd name="T1" fmla="*/ 0 h 42"/>
                    <a:gd name="T2" fmla="*/ 7 w 28"/>
                    <a:gd name="T3" fmla="*/ 4 h 42"/>
                    <a:gd name="T4" fmla="*/ 9 w 28"/>
                    <a:gd name="T5" fmla="*/ 8 h 42"/>
                    <a:gd name="T6" fmla="*/ 9 w 28"/>
                    <a:gd name="T7" fmla="*/ 11 h 42"/>
                    <a:gd name="T8" fmla="*/ 11 w 28"/>
                    <a:gd name="T9" fmla="*/ 17 h 42"/>
                    <a:gd name="T10" fmla="*/ 14 w 28"/>
                    <a:gd name="T11" fmla="*/ 24 h 42"/>
                    <a:gd name="T12" fmla="*/ 0 w 28"/>
                    <a:gd name="T13" fmla="*/ 24 h 42"/>
                    <a:gd name="T14" fmla="*/ 16 w 28"/>
                    <a:gd name="T15" fmla="*/ 29 h 42"/>
                    <a:gd name="T16" fmla="*/ 22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7" y="4"/>
                      </a:lnTo>
                      <a:lnTo>
                        <a:pt x="9" y="8"/>
                      </a:lnTo>
                      <a:lnTo>
                        <a:pt x="9" y="11"/>
                      </a:lnTo>
                      <a:lnTo>
                        <a:pt x="11" y="17"/>
                      </a:lnTo>
                      <a:lnTo>
                        <a:pt x="14" y="24"/>
                      </a:lnTo>
                      <a:lnTo>
                        <a:pt x="0" y="24"/>
                      </a:lnTo>
                      <a:lnTo>
                        <a:pt x="16" y="29"/>
                      </a:lnTo>
                      <a:lnTo>
                        <a:pt x="22"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09" name="Line 6138"/>
                <p:cNvSpPr>
                  <a:spLocks noChangeShapeType="1"/>
                </p:cNvSpPr>
                <p:nvPr/>
              </p:nvSpPr>
              <p:spPr bwMode="auto">
                <a:xfrm>
                  <a:off x="2985" y="1655"/>
                  <a:ext cx="12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0" name="Line 6139"/>
                <p:cNvSpPr>
                  <a:spLocks noChangeShapeType="1"/>
                </p:cNvSpPr>
                <p:nvPr/>
              </p:nvSpPr>
              <p:spPr bwMode="auto">
                <a:xfrm>
                  <a:off x="2985" y="1644"/>
                  <a:ext cx="12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1" name="Line 6140"/>
                <p:cNvSpPr>
                  <a:spLocks noChangeShapeType="1"/>
                </p:cNvSpPr>
                <p:nvPr/>
              </p:nvSpPr>
              <p:spPr bwMode="auto">
                <a:xfrm flipH="1" flipV="1">
                  <a:off x="3118" y="1468"/>
                  <a:ext cx="1"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2" name="Line 6141"/>
                <p:cNvSpPr>
                  <a:spLocks noChangeShapeType="1"/>
                </p:cNvSpPr>
                <p:nvPr/>
              </p:nvSpPr>
              <p:spPr bwMode="auto">
                <a:xfrm flipH="1" flipV="1">
                  <a:off x="3103" y="1468"/>
                  <a:ext cx="2" cy="3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3" name="Line 6142"/>
                <p:cNvSpPr>
                  <a:spLocks noChangeShapeType="1"/>
                </p:cNvSpPr>
                <p:nvPr/>
              </p:nvSpPr>
              <p:spPr bwMode="auto">
                <a:xfrm>
                  <a:off x="2985" y="1598"/>
                  <a:ext cx="12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4" name="Line 6143"/>
                <p:cNvSpPr>
                  <a:spLocks noChangeShapeType="1"/>
                </p:cNvSpPr>
                <p:nvPr/>
              </p:nvSpPr>
              <p:spPr bwMode="auto">
                <a:xfrm>
                  <a:off x="2985" y="1562"/>
                  <a:ext cx="12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5" name="Line 6144"/>
                <p:cNvSpPr>
                  <a:spLocks noChangeShapeType="1"/>
                </p:cNvSpPr>
                <p:nvPr/>
              </p:nvSpPr>
              <p:spPr bwMode="auto">
                <a:xfrm>
                  <a:off x="2985" y="1609"/>
                  <a:ext cx="1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6" name="Line 6145"/>
                <p:cNvSpPr>
                  <a:spLocks noChangeShapeType="1"/>
                </p:cNvSpPr>
                <p:nvPr/>
              </p:nvSpPr>
              <p:spPr bwMode="auto">
                <a:xfrm>
                  <a:off x="2985" y="1552"/>
                  <a:ext cx="12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7" name="Line 6146"/>
                <p:cNvSpPr>
                  <a:spLocks noChangeShapeType="1"/>
                </p:cNvSpPr>
                <p:nvPr/>
              </p:nvSpPr>
              <p:spPr bwMode="auto">
                <a:xfrm flipH="1" flipV="1">
                  <a:off x="2985" y="1505"/>
                  <a:ext cx="12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8" name="Line 6147"/>
                <p:cNvSpPr>
                  <a:spLocks noChangeShapeType="1"/>
                </p:cNvSpPr>
                <p:nvPr/>
              </p:nvSpPr>
              <p:spPr bwMode="auto">
                <a:xfrm>
                  <a:off x="2985" y="1516"/>
                  <a:ext cx="13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19" name="Freeform 6148"/>
                <p:cNvSpPr>
                  <a:spLocks/>
                </p:cNvSpPr>
                <p:nvPr/>
              </p:nvSpPr>
              <p:spPr bwMode="auto">
                <a:xfrm>
                  <a:off x="2987" y="1460"/>
                  <a:ext cx="4" cy="7"/>
                </a:xfrm>
                <a:custGeom>
                  <a:avLst/>
                  <a:gdLst>
                    <a:gd name="T0" fmla="*/ 29 w 29"/>
                    <a:gd name="T1" fmla="*/ 0 h 42"/>
                    <a:gd name="T2" fmla="*/ 0 w 29"/>
                    <a:gd name="T3" fmla="*/ 0 h 42"/>
                    <a:gd name="T4" fmla="*/ 0 w 29"/>
                    <a:gd name="T5" fmla="*/ 42 h 42"/>
                    <a:gd name="T6" fmla="*/ 6 w 29"/>
                    <a:gd name="T7" fmla="*/ 42 h 42"/>
                    <a:gd name="T8" fmla="*/ 7 w 29"/>
                    <a:gd name="T9" fmla="*/ 23 h 42"/>
                    <a:gd name="T10" fmla="*/ 26 w 29"/>
                    <a:gd name="T11" fmla="*/ 23 h 42"/>
                    <a:gd name="T12" fmla="*/ 26 w 29"/>
                    <a:gd name="T13" fmla="*/ 19 h 42"/>
                    <a:gd name="T14" fmla="*/ 7 w 29"/>
                    <a:gd name="T15" fmla="*/ 18 h 42"/>
                    <a:gd name="T16" fmla="*/ 7 w 29"/>
                    <a:gd name="T17" fmla="*/ 5 h 42"/>
                    <a:gd name="T18" fmla="*/ 29 w 29"/>
                    <a:gd name="T19" fmla="*/ 5 h 42"/>
                    <a:gd name="T20" fmla="*/ 29 w 2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2">
                      <a:moveTo>
                        <a:pt x="29" y="0"/>
                      </a:moveTo>
                      <a:lnTo>
                        <a:pt x="0" y="0"/>
                      </a:lnTo>
                      <a:lnTo>
                        <a:pt x="0" y="42"/>
                      </a:lnTo>
                      <a:lnTo>
                        <a:pt x="6" y="42"/>
                      </a:lnTo>
                      <a:lnTo>
                        <a:pt x="7" y="23"/>
                      </a:lnTo>
                      <a:lnTo>
                        <a:pt x="26" y="23"/>
                      </a:lnTo>
                      <a:lnTo>
                        <a:pt x="26" y="19"/>
                      </a:lnTo>
                      <a:lnTo>
                        <a:pt x="7" y="18"/>
                      </a:lnTo>
                      <a:lnTo>
                        <a:pt x="7" y="5"/>
                      </a:lnTo>
                      <a:lnTo>
                        <a:pt x="29" y="5"/>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0" name="Freeform 6149"/>
                <p:cNvSpPr>
                  <a:spLocks/>
                </p:cNvSpPr>
                <p:nvPr/>
              </p:nvSpPr>
              <p:spPr bwMode="auto">
                <a:xfrm>
                  <a:off x="2995" y="1464"/>
                  <a:ext cx="4" cy="3"/>
                </a:xfrm>
                <a:custGeom>
                  <a:avLst/>
                  <a:gdLst>
                    <a:gd name="T0" fmla="*/ 10 w 26"/>
                    <a:gd name="T1" fmla="*/ 0 h 20"/>
                    <a:gd name="T2" fmla="*/ 0 w 26"/>
                    <a:gd name="T3" fmla="*/ 1 h 20"/>
                    <a:gd name="T4" fmla="*/ 5 w 26"/>
                    <a:gd name="T5" fmla="*/ 1 h 20"/>
                    <a:gd name="T6" fmla="*/ 8 w 26"/>
                    <a:gd name="T7" fmla="*/ 3 h 20"/>
                    <a:gd name="T8" fmla="*/ 11 w 26"/>
                    <a:gd name="T9" fmla="*/ 7 h 20"/>
                    <a:gd name="T10" fmla="*/ 12 w 26"/>
                    <a:gd name="T11" fmla="*/ 8 h 20"/>
                    <a:gd name="T12" fmla="*/ 14 w 26"/>
                    <a:gd name="T13" fmla="*/ 13 h 20"/>
                    <a:gd name="T14" fmla="*/ 18 w 26"/>
                    <a:gd name="T15" fmla="*/ 20 h 20"/>
                    <a:gd name="T16" fmla="*/ 26 w 26"/>
                    <a:gd name="T17" fmla="*/ 20 h 20"/>
                    <a:gd name="T18" fmla="*/ 18 w 26"/>
                    <a:gd name="T19" fmla="*/ 8 h 20"/>
                    <a:gd name="T20" fmla="*/ 14 w 26"/>
                    <a:gd name="T21" fmla="*/ 3 h 20"/>
                    <a:gd name="T22" fmla="*/ 10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0" y="0"/>
                      </a:moveTo>
                      <a:lnTo>
                        <a:pt x="0" y="1"/>
                      </a:lnTo>
                      <a:lnTo>
                        <a:pt x="5" y="1"/>
                      </a:lnTo>
                      <a:lnTo>
                        <a:pt x="8" y="3"/>
                      </a:lnTo>
                      <a:lnTo>
                        <a:pt x="11" y="7"/>
                      </a:lnTo>
                      <a:lnTo>
                        <a:pt x="12" y="8"/>
                      </a:lnTo>
                      <a:lnTo>
                        <a:pt x="14" y="13"/>
                      </a:lnTo>
                      <a:lnTo>
                        <a:pt x="18" y="20"/>
                      </a:lnTo>
                      <a:lnTo>
                        <a:pt x="26" y="20"/>
                      </a:lnTo>
                      <a:lnTo>
                        <a:pt x="18" y="8"/>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1" name="Freeform 6150"/>
                <p:cNvSpPr>
                  <a:spLocks/>
                </p:cNvSpPr>
                <p:nvPr/>
              </p:nvSpPr>
              <p:spPr bwMode="auto">
                <a:xfrm>
                  <a:off x="2994" y="1460"/>
                  <a:ext cx="4" cy="3"/>
                </a:xfrm>
                <a:custGeom>
                  <a:avLst/>
                  <a:gdLst>
                    <a:gd name="T0" fmla="*/ 24 w 29"/>
                    <a:gd name="T1" fmla="*/ 0 h 17"/>
                    <a:gd name="T2" fmla="*/ 14 w 29"/>
                    <a:gd name="T3" fmla="*/ 2 h 17"/>
                    <a:gd name="T4" fmla="*/ 16 w 29"/>
                    <a:gd name="T5" fmla="*/ 2 h 17"/>
                    <a:gd name="T6" fmla="*/ 20 w 29"/>
                    <a:gd name="T7" fmla="*/ 4 h 17"/>
                    <a:gd name="T8" fmla="*/ 22 w 29"/>
                    <a:gd name="T9" fmla="*/ 9 h 17"/>
                    <a:gd name="T10" fmla="*/ 21 w 29"/>
                    <a:gd name="T11" fmla="*/ 13 h 17"/>
                    <a:gd name="T12" fmla="*/ 18 w 29"/>
                    <a:gd name="T13" fmla="*/ 16 h 17"/>
                    <a:gd name="T14" fmla="*/ 18 w 29"/>
                    <a:gd name="T15" fmla="*/ 16 h 17"/>
                    <a:gd name="T16" fmla="*/ 12 w 29"/>
                    <a:gd name="T17" fmla="*/ 16 h 17"/>
                    <a:gd name="T18" fmla="*/ 0 w 29"/>
                    <a:gd name="T19" fmla="*/ 16 h 17"/>
                    <a:gd name="T20" fmla="*/ 25 w 29"/>
                    <a:gd name="T21" fmla="*/ 17 h 17"/>
                    <a:gd name="T22" fmla="*/ 27 w 29"/>
                    <a:gd name="T23" fmla="*/ 15 h 17"/>
                    <a:gd name="T24" fmla="*/ 29 w 29"/>
                    <a:gd name="T25" fmla="*/ 9 h 17"/>
                    <a:gd name="T26" fmla="*/ 28 w 29"/>
                    <a:gd name="T27" fmla="*/ 4 h 17"/>
                    <a:gd name="T28" fmla="*/ 24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4" y="0"/>
                      </a:moveTo>
                      <a:lnTo>
                        <a:pt x="14" y="2"/>
                      </a:lnTo>
                      <a:lnTo>
                        <a:pt x="16" y="2"/>
                      </a:lnTo>
                      <a:lnTo>
                        <a:pt x="20" y="4"/>
                      </a:lnTo>
                      <a:lnTo>
                        <a:pt x="22" y="9"/>
                      </a:lnTo>
                      <a:lnTo>
                        <a:pt x="21" y="13"/>
                      </a:lnTo>
                      <a:lnTo>
                        <a:pt x="18" y="16"/>
                      </a:lnTo>
                      <a:lnTo>
                        <a:pt x="18" y="16"/>
                      </a:lnTo>
                      <a:lnTo>
                        <a:pt x="12" y="16"/>
                      </a:lnTo>
                      <a:lnTo>
                        <a:pt x="0" y="16"/>
                      </a:lnTo>
                      <a:lnTo>
                        <a:pt x="25" y="17"/>
                      </a:lnTo>
                      <a:lnTo>
                        <a:pt x="27" y="15"/>
                      </a:lnTo>
                      <a:lnTo>
                        <a:pt x="29" y="9"/>
                      </a:lnTo>
                      <a:lnTo>
                        <a:pt x="28"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2" name="Freeform 6151"/>
                <p:cNvSpPr>
                  <a:spLocks/>
                </p:cNvSpPr>
                <p:nvPr/>
              </p:nvSpPr>
              <p:spPr bwMode="auto">
                <a:xfrm>
                  <a:off x="2993" y="1460"/>
                  <a:ext cx="5" cy="7"/>
                </a:xfrm>
                <a:custGeom>
                  <a:avLst/>
                  <a:gdLst>
                    <a:gd name="T0" fmla="*/ 19 w 31"/>
                    <a:gd name="T1" fmla="*/ 0 h 43"/>
                    <a:gd name="T2" fmla="*/ 1 w 31"/>
                    <a:gd name="T3" fmla="*/ 0 h 43"/>
                    <a:gd name="T4" fmla="*/ 0 w 31"/>
                    <a:gd name="T5" fmla="*/ 43 h 43"/>
                    <a:gd name="T6" fmla="*/ 6 w 31"/>
                    <a:gd name="T7" fmla="*/ 43 h 43"/>
                    <a:gd name="T8" fmla="*/ 6 w 31"/>
                    <a:gd name="T9" fmla="*/ 24 h 43"/>
                    <a:gd name="T10" fmla="*/ 12 w 31"/>
                    <a:gd name="T11" fmla="*/ 24 h 43"/>
                    <a:gd name="T12" fmla="*/ 22 w 31"/>
                    <a:gd name="T13" fmla="*/ 23 h 43"/>
                    <a:gd name="T14" fmla="*/ 22 w 31"/>
                    <a:gd name="T15" fmla="*/ 23 h 43"/>
                    <a:gd name="T16" fmla="*/ 27 w 31"/>
                    <a:gd name="T17" fmla="*/ 22 h 43"/>
                    <a:gd name="T18" fmla="*/ 31 w 31"/>
                    <a:gd name="T19" fmla="*/ 20 h 43"/>
                    <a:gd name="T20" fmla="*/ 6 w 31"/>
                    <a:gd name="T21" fmla="*/ 19 h 43"/>
                    <a:gd name="T22" fmla="*/ 6 w 31"/>
                    <a:gd name="T23" fmla="*/ 5 h 43"/>
                    <a:gd name="T24" fmla="*/ 20 w 31"/>
                    <a:gd name="T25" fmla="*/ 5 h 43"/>
                    <a:gd name="T26" fmla="*/ 30 w 31"/>
                    <a:gd name="T27" fmla="*/ 3 h 43"/>
                    <a:gd name="T28" fmla="*/ 26 w 31"/>
                    <a:gd name="T29" fmla="*/ 1 h 43"/>
                    <a:gd name="T30" fmla="*/ 25 w 31"/>
                    <a:gd name="T31" fmla="*/ 1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1" y="0"/>
                      </a:lnTo>
                      <a:lnTo>
                        <a:pt x="0" y="43"/>
                      </a:lnTo>
                      <a:lnTo>
                        <a:pt x="6" y="43"/>
                      </a:lnTo>
                      <a:lnTo>
                        <a:pt x="6" y="24"/>
                      </a:lnTo>
                      <a:lnTo>
                        <a:pt x="12" y="24"/>
                      </a:lnTo>
                      <a:lnTo>
                        <a:pt x="22" y="23"/>
                      </a:lnTo>
                      <a:lnTo>
                        <a:pt x="22" y="23"/>
                      </a:lnTo>
                      <a:lnTo>
                        <a:pt x="27" y="22"/>
                      </a:lnTo>
                      <a:lnTo>
                        <a:pt x="31" y="20"/>
                      </a:lnTo>
                      <a:lnTo>
                        <a:pt x="6" y="19"/>
                      </a:lnTo>
                      <a:lnTo>
                        <a:pt x="6" y="5"/>
                      </a:lnTo>
                      <a:lnTo>
                        <a:pt x="20" y="5"/>
                      </a:lnTo>
                      <a:lnTo>
                        <a:pt x="30" y="3"/>
                      </a:lnTo>
                      <a:lnTo>
                        <a:pt x="26" y="1"/>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3" name="Freeform 6152"/>
                <p:cNvSpPr>
                  <a:spLocks/>
                </p:cNvSpPr>
                <p:nvPr/>
              </p:nvSpPr>
              <p:spPr bwMode="auto">
                <a:xfrm>
                  <a:off x="2999" y="1460"/>
                  <a:ext cx="5" cy="7"/>
                </a:xfrm>
                <a:custGeom>
                  <a:avLst/>
                  <a:gdLst>
                    <a:gd name="T0" fmla="*/ 23 w 29"/>
                    <a:gd name="T1" fmla="*/ 0 h 42"/>
                    <a:gd name="T2" fmla="*/ 17 w 29"/>
                    <a:gd name="T3" fmla="*/ 0 h 42"/>
                    <a:gd name="T4" fmla="*/ 0 w 29"/>
                    <a:gd name="T5" fmla="*/ 42 h 42"/>
                    <a:gd name="T6" fmla="*/ 6 w 29"/>
                    <a:gd name="T7" fmla="*/ 42 h 42"/>
                    <a:gd name="T8" fmla="*/ 12 w 29"/>
                    <a:gd name="T9" fmla="*/ 29 h 42"/>
                    <a:gd name="T10" fmla="*/ 29 w 29"/>
                    <a:gd name="T11" fmla="*/ 29 h 42"/>
                    <a:gd name="T12" fmla="*/ 13 w 29"/>
                    <a:gd name="T13" fmla="*/ 24 h 42"/>
                    <a:gd name="T14" fmla="*/ 18 w 29"/>
                    <a:gd name="T15" fmla="*/ 11 h 42"/>
                    <a:gd name="T16" fmla="*/ 18 w 29"/>
                    <a:gd name="T17" fmla="*/ 9 h 42"/>
                    <a:gd name="T18" fmla="*/ 20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6" y="42"/>
                      </a:lnTo>
                      <a:lnTo>
                        <a:pt x="12" y="29"/>
                      </a:lnTo>
                      <a:lnTo>
                        <a:pt x="29" y="29"/>
                      </a:lnTo>
                      <a:lnTo>
                        <a:pt x="13" y="24"/>
                      </a:lnTo>
                      <a:lnTo>
                        <a:pt x="18" y="11"/>
                      </a:lnTo>
                      <a:lnTo>
                        <a:pt x="18" y="9"/>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4" name="Freeform 6153"/>
                <p:cNvSpPr>
                  <a:spLocks/>
                </p:cNvSpPr>
                <p:nvPr/>
              </p:nvSpPr>
              <p:spPr bwMode="auto">
                <a:xfrm>
                  <a:off x="3001" y="1460"/>
                  <a:ext cx="5" cy="7"/>
                </a:xfrm>
                <a:custGeom>
                  <a:avLst/>
                  <a:gdLst>
                    <a:gd name="T0" fmla="*/ 10 w 27"/>
                    <a:gd name="T1" fmla="*/ 0 h 42"/>
                    <a:gd name="T2" fmla="*/ 7 w 27"/>
                    <a:gd name="T3" fmla="*/ 4 h 42"/>
                    <a:gd name="T4" fmla="*/ 8 w 27"/>
                    <a:gd name="T5" fmla="*/ 9 h 42"/>
                    <a:gd name="T6" fmla="*/ 9 w 27"/>
                    <a:gd name="T7" fmla="*/ 11 h 42"/>
                    <a:gd name="T8" fmla="*/ 11 w 27"/>
                    <a:gd name="T9" fmla="*/ 17 h 42"/>
                    <a:gd name="T10" fmla="*/ 15 w 27"/>
                    <a:gd name="T11" fmla="*/ 24 h 42"/>
                    <a:gd name="T12" fmla="*/ 0 w 27"/>
                    <a:gd name="T13" fmla="*/ 24 h 42"/>
                    <a:gd name="T14" fmla="*/ 16 w 27"/>
                    <a:gd name="T15" fmla="*/ 29 h 42"/>
                    <a:gd name="T16" fmla="*/ 21 w 27"/>
                    <a:gd name="T17" fmla="*/ 42 h 42"/>
                    <a:gd name="T18" fmla="*/ 27 w 27"/>
                    <a:gd name="T19" fmla="*/ 42 h 42"/>
                    <a:gd name="T20" fmla="*/ 10 w 2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2">
                      <a:moveTo>
                        <a:pt x="10" y="0"/>
                      </a:moveTo>
                      <a:lnTo>
                        <a:pt x="7" y="4"/>
                      </a:lnTo>
                      <a:lnTo>
                        <a:pt x="8" y="9"/>
                      </a:lnTo>
                      <a:lnTo>
                        <a:pt x="9" y="11"/>
                      </a:lnTo>
                      <a:lnTo>
                        <a:pt x="11" y="17"/>
                      </a:lnTo>
                      <a:lnTo>
                        <a:pt x="15" y="24"/>
                      </a:lnTo>
                      <a:lnTo>
                        <a:pt x="0" y="24"/>
                      </a:lnTo>
                      <a:lnTo>
                        <a:pt x="16" y="29"/>
                      </a:lnTo>
                      <a:lnTo>
                        <a:pt x="21" y="42"/>
                      </a:lnTo>
                      <a:lnTo>
                        <a:pt x="27"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5" name="Freeform 6154"/>
                <p:cNvSpPr>
                  <a:spLocks/>
                </p:cNvSpPr>
                <p:nvPr/>
              </p:nvSpPr>
              <p:spPr bwMode="auto">
                <a:xfrm>
                  <a:off x="3006" y="1460"/>
                  <a:ext cx="2" cy="7"/>
                </a:xfrm>
                <a:custGeom>
                  <a:avLst/>
                  <a:gdLst>
                    <a:gd name="T0" fmla="*/ 6 w 6"/>
                    <a:gd name="T1" fmla="*/ 0 h 42"/>
                    <a:gd name="T2" fmla="*/ 1 w 6"/>
                    <a:gd name="T3" fmla="*/ 0 h 42"/>
                    <a:gd name="T4" fmla="*/ 0 w 6"/>
                    <a:gd name="T5" fmla="*/ 42 h 42"/>
                    <a:gd name="T6" fmla="*/ 5 w 6"/>
                    <a:gd name="T7" fmla="*/ 42 h 42"/>
                    <a:gd name="T8" fmla="*/ 6 w 6"/>
                    <a:gd name="T9" fmla="*/ 8 h 42"/>
                    <a:gd name="T10" fmla="*/ 6 w 6"/>
                    <a:gd name="T11" fmla="*/ 8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1" y="0"/>
                      </a:lnTo>
                      <a:lnTo>
                        <a:pt x="0" y="42"/>
                      </a:lnTo>
                      <a:lnTo>
                        <a:pt x="5" y="42"/>
                      </a:lnTo>
                      <a:lnTo>
                        <a:pt x="6" y="8"/>
                      </a:lnTo>
                      <a:lnTo>
                        <a:pt x="6"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6" name="Freeform 6155"/>
                <p:cNvSpPr>
                  <a:spLocks/>
                </p:cNvSpPr>
                <p:nvPr/>
              </p:nvSpPr>
              <p:spPr bwMode="auto">
                <a:xfrm>
                  <a:off x="3008" y="1460"/>
                  <a:ext cx="3" cy="7"/>
                </a:xfrm>
                <a:custGeom>
                  <a:avLst/>
                  <a:gdLst>
                    <a:gd name="T0" fmla="*/ 0 w 22"/>
                    <a:gd name="T1" fmla="*/ 0 h 42"/>
                    <a:gd name="T2" fmla="*/ 0 w 22"/>
                    <a:gd name="T3" fmla="*/ 8 h 42"/>
                    <a:gd name="T4" fmla="*/ 22 w 22"/>
                    <a:gd name="T5" fmla="*/ 42 h 42"/>
                    <a:gd name="T6" fmla="*/ 22 w 22"/>
                    <a:gd name="T7" fmla="*/ 33 h 42"/>
                    <a:gd name="T8" fmla="*/ 0 w 22"/>
                    <a:gd name="T9" fmla="*/ 0 h 42"/>
                  </a:gdLst>
                  <a:ahLst/>
                  <a:cxnLst>
                    <a:cxn ang="0">
                      <a:pos x="T0" y="T1"/>
                    </a:cxn>
                    <a:cxn ang="0">
                      <a:pos x="T2" y="T3"/>
                    </a:cxn>
                    <a:cxn ang="0">
                      <a:pos x="T4" y="T5"/>
                    </a:cxn>
                    <a:cxn ang="0">
                      <a:pos x="T6" y="T7"/>
                    </a:cxn>
                    <a:cxn ang="0">
                      <a:pos x="T8" y="T9"/>
                    </a:cxn>
                  </a:cxnLst>
                  <a:rect l="0" t="0" r="r" b="b"/>
                  <a:pathLst>
                    <a:path w="22" h="42">
                      <a:moveTo>
                        <a:pt x="0" y="0"/>
                      </a:moveTo>
                      <a:lnTo>
                        <a:pt x="0" y="8"/>
                      </a:lnTo>
                      <a:lnTo>
                        <a:pt x="22" y="42"/>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7" name="Freeform 6156"/>
                <p:cNvSpPr>
                  <a:spLocks/>
                </p:cNvSpPr>
                <p:nvPr/>
              </p:nvSpPr>
              <p:spPr bwMode="auto">
                <a:xfrm>
                  <a:off x="3011" y="1460"/>
                  <a:ext cx="1" cy="7"/>
                </a:xfrm>
                <a:custGeom>
                  <a:avLst/>
                  <a:gdLst>
                    <a:gd name="T0" fmla="*/ 6 w 6"/>
                    <a:gd name="T1" fmla="*/ 0 h 42"/>
                    <a:gd name="T2" fmla="*/ 0 w 6"/>
                    <a:gd name="T3" fmla="*/ 0 h 42"/>
                    <a:gd name="T4" fmla="*/ 0 w 6"/>
                    <a:gd name="T5" fmla="*/ 33 h 42"/>
                    <a:gd name="T6" fmla="*/ 0 w 6"/>
                    <a:gd name="T7" fmla="*/ 33 h 42"/>
                    <a:gd name="T8" fmla="*/ 0 w 6"/>
                    <a:gd name="T9" fmla="*/ 42 h 42"/>
                    <a:gd name="T10" fmla="*/ 6 w 6"/>
                    <a:gd name="T11" fmla="*/ 42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33"/>
                      </a:lnTo>
                      <a:lnTo>
                        <a:pt x="0" y="33"/>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8" name="Freeform 6157"/>
                <p:cNvSpPr>
                  <a:spLocks/>
                </p:cNvSpPr>
                <p:nvPr/>
              </p:nvSpPr>
              <p:spPr bwMode="auto">
                <a:xfrm>
                  <a:off x="3017" y="1465"/>
                  <a:ext cx="3" cy="2"/>
                </a:xfrm>
                <a:custGeom>
                  <a:avLst/>
                  <a:gdLst>
                    <a:gd name="T0" fmla="*/ 13 w 19"/>
                    <a:gd name="T1" fmla="*/ 0 h 12"/>
                    <a:gd name="T2" fmla="*/ 11 w 19"/>
                    <a:gd name="T3" fmla="*/ 5 h 12"/>
                    <a:gd name="T4" fmla="*/ 8 w 19"/>
                    <a:gd name="T5" fmla="*/ 9 h 12"/>
                    <a:gd name="T6" fmla="*/ 6 w 19"/>
                    <a:gd name="T7" fmla="*/ 10 h 12"/>
                    <a:gd name="T8" fmla="*/ 0 w 19"/>
                    <a:gd name="T9" fmla="*/ 11 h 12"/>
                    <a:gd name="T10" fmla="*/ 13 w 19"/>
                    <a:gd name="T11" fmla="*/ 12 h 12"/>
                    <a:gd name="T12" fmla="*/ 16 w 19"/>
                    <a:gd name="T13" fmla="*/ 8 h 12"/>
                    <a:gd name="T14" fmla="*/ 19 w 19"/>
                    <a:gd name="T15" fmla="*/ 2 h 12"/>
                    <a:gd name="T16" fmla="*/ 13 w 1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13" y="0"/>
                      </a:moveTo>
                      <a:lnTo>
                        <a:pt x="11" y="5"/>
                      </a:lnTo>
                      <a:lnTo>
                        <a:pt x="8" y="9"/>
                      </a:lnTo>
                      <a:lnTo>
                        <a:pt x="6" y="10"/>
                      </a:lnTo>
                      <a:lnTo>
                        <a:pt x="0" y="11"/>
                      </a:lnTo>
                      <a:lnTo>
                        <a:pt x="13" y="12"/>
                      </a:lnTo>
                      <a:lnTo>
                        <a:pt x="16" y="8"/>
                      </a:lnTo>
                      <a:lnTo>
                        <a:pt x="19"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29" name="Freeform 6158"/>
                <p:cNvSpPr>
                  <a:spLocks/>
                </p:cNvSpPr>
                <p:nvPr/>
              </p:nvSpPr>
              <p:spPr bwMode="auto">
                <a:xfrm>
                  <a:off x="3017" y="1460"/>
                  <a:ext cx="3" cy="2"/>
                </a:xfrm>
                <a:custGeom>
                  <a:avLst/>
                  <a:gdLst>
                    <a:gd name="T0" fmla="*/ 11 w 17"/>
                    <a:gd name="T1" fmla="*/ 0 h 10"/>
                    <a:gd name="T2" fmla="*/ 0 w 17"/>
                    <a:gd name="T3" fmla="*/ 2 h 10"/>
                    <a:gd name="T4" fmla="*/ 3 w 17"/>
                    <a:gd name="T5" fmla="*/ 2 h 10"/>
                    <a:gd name="T6" fmla="*/ 8 w 17"/>
                    <a:gd name="T7" fmla="*/ 4 h 10"/>
                    <a:gd name="T8" fmla="*/ 10 w 17"/>
                    <a:gd name="T9" fmla="*/ 5 h 10"/>
                    <a:gd name="T10" fmla="*/ 12 w 17"/>
                    <a:gd name="T11" fmla="*/ 10 h 10"/>
                    <a:gd name="T12" fmla="*/ 17 w 17"/>
                    <a:gd name="T13" fmla="*/ 9 h 10"/>
                    <a:gd name="T14" fmla="*/ 17 w 17"/>
                    <a:gd name="T15" fmla="*/ 9 h 10"/>
                    <a:gd name="T16" fmla="*/ 15 w 17"/>
                    <a:gd name="T17" fmla="*/ 4 h 10"/>
                    <a:gd name="T18" fmla="*/ 11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1" y="0"/>
                      </a:moveTo>
                      <a:lnTo>
                        <a:pt x="0" y="2"/>
                      </a:lnTo>
                      <a:lnTo>
                        <a:pt x="3" y="2"/>
                      </a:lnTo>
                      <a:lnTo>
                        <a:pt x="8" y="4"/>
                      </a:lnTo>
                      <a:lnTo>
                        <a:pt x="10" y="5"/>
                      </a:lnTo>
                      <a:lnTo>
                        <a:pt x="12" y="10"/>
                      </a:lnTo>
                      <a:lnTo>
                        <a:pt x="17" y="9"/>
                      </a:lnTo>
                      <a:lnTo>
                        <a:pt x="17" y="9"/>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0" name="Freeform 6159"/>
                <p:cNvSpPr>
                  <a:spLocks/>
                </p:cNvSpPr>
                <p:nvPr/>
              </p:nvSpPr>
              <p:spPr bwMode="auto">
                <a:xfrm>
                  <a:off x="3013" y="1460"/>
                  <a:ext cx="6" cy="7"/>
                </a:xfrm>
                <a:custGeom>
                  <a:avLst/>
                  <a:gdLst>
                    <a:gd name="T0" fmla="*/ 20 w 33"/>
                    <a:gd name="T1" fmla="*/ 0 h 44"/>
                    <a:gd name="T2" fmla="*/ 16 w 33"/>
                    <a:gd name="T3" fmla="*/ 1 h 44"/>
                    <a:gd name="T4" fmla="*/ 11 w 33"/>
                    <a:gd name="T5" fmla="*/ 3 h 44"/>
                    <a:gd name="T6" fmla="*/ 7 w 33"/>
                    <a:gd name="T7" fmla="*/ 6 h 44"/>
                    <a:gd name="T8" fmla="*/ 6 w 33"/>
                    <a:gd name="T9" fmla="*/ 6 h 44"/>
                    <a:gd name="T10" fmla="*/ 3 w 33"/>
                    <a:gd name="T11" fmla="*/ 10 h 44"/>
                    <a:gd name="T12" fmla="*/ 1 w 33"/>
                    <a:gd name="T13" fmla="*/ 16 h 44"/>
                    <a:gd name="T14" fmla="*/ 0 w 33"/>
                    <a:gd name="T15" fmla="*/ 22 h 44"/>
                    <a:gd name="T16" fmla="*/ 1 w 33"/>
                    <a:gd name="T17" fmla="*/ 27 h 44"/>
                    <a:gd name="T18" fmla="*/ 2 w 33"/>
                    <a:gd name="T19" fmla="*/ 33 h 44"/>
                    <a:gd name="T20" fmla="*/ 6 w 33"/>
                    <a:gd name="T21" fmla="*/ 38 h 44"/>
                    <a:gd name="T22" fmla="*/ 6 w 33"/>
                    <a:gd name="T23" fmla="*/ 38 h 44"/>
                    <a:gd name="T24" fmla="*/ 10 w 33"/>
                    <a:gd name="T25" fmla="*/ 41 h 44"/>
                    <a:gd name="T26" fmla="*/ 14 w 33"/>
                    <a:gd name="T27" fmla="*/ 43 h 44"/>
                    <a:gd name="T28" fmla="*/ 20 w 33"/>
                    <a:gd name="T29" fmla="*/ 44 h 44"/>
                    <a:gd name="T30" fmla="*/ 21 w 33"/>
                    <a:gd name="T31" fmla="*/ 44 h 44"/>
                    <a:gd name="T32" fmla="*/ 27 w 33"/>
                    <a:gd name="T33" fmla="*/ 43 h 44"/>
                    <a:gd name="T34" fmla="*/ 32 w 33"/>
                    <a:gd name="T35" fmla="*/ 41 h 44"/>
                    <a:gd name="T36" fmla="*/ 33 w 33"/>
                    <a:gd name="T37" fmla="*/ 40 h 44"/>
                    <a:gd name="T38" fmla="*/ 20 w 33"/>
                    <a:gd name="T39" fmla="*/ 39 h 44"/>
                    <a:gd name="T40" fmla="*/ 15 w 33"/>
                    <a:gd name="T41" fmla="*/ 38 h 44"/>
                    <a:gd name="T42" fmla="*/ 10 w 33"/>
                    <a:gd name="T43" fmla="*/ 35 h 44"/>
                    <a:gd name="T44" fmla="*/ 9 w 33"/>
                    <a:gd name="T45" fmla="*/ 33 h 44"/>
                    <a:gd name="T46" fmla="*/ 7 w 33"/>
                    <a:gd name="T47" fmla="*/ 28 h 44"/>
                    <a:gd name="T48" fmla="*/ 7 w 33"/>
                    <a:gd name="T49" fmla="*/ 22 h 44"/>
                    <a:gd name="T50" fmla="*/ 7 w 33"/>
                    <a:gd name="T51" fmla="*/ 20 h 44"/>
                    <a:gd name="T52" fmla="*/ 8 w 33"/>
                    <a:gd name="T53" fmla="*/ 13 h 44"/>
                    <a:gd name="T54" fmla="*/ 10 w 33"/>
                    <a:gd name="T55" fmla="*/ 9 h 44"/>
                    <a:gd name="T56" fmla="*/ 11 w 33"/>
                    <a:gd name="T57" fmla="*/ 9 h 44"/>
                    <a:gd name="T58" fmla="*/ 15 w 33"/>
                    <a:gd name="T59" fmla="*/ 6 h 44"/>
                    <a:gd name="T60" fmla="*/ 20 w 33"/>
                    <a:gd name="T61" fmla="*/ 5 h 44"/>
                    <a:gd name="T62" fmla="*/ 31 w 33"/>
                    <a:gd name="T63" fmla="*/ 3 h 44"/>
                    <a:gd name="T64" fmla="*/ 27 w 33"/>
                    <a:gd name="T65" fmla="*/ 1 h 44"/>
                    <a:gd name="T66" fmla="*/ 20 w 33"/>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4">
                      <a:moveTo>
                        <a:pt x="20" y="0"/>
                      </a:moveTo>
                      <a:lnTo>
                        <a:pt x="16" y="1"/>
                      </a:lnTo>
                      <a:lnTo>
                        <a:pt x="11" y="3"/>
                      </a:lnTo>
                      <a:lnTo>
                        <a:pt x="7" y="6"/>
                      </a:lnTo>
                      <a:lnTo>
                        <a:pt x="6" y="6"/>
                      </a:lnTo>
                      <a:lnTo>
                        <a:pt x="3" y="10"/>
                      </a:lnTo>
                      <a:lnTo>
                        <a:pt x="1" y="16"/>
                      </a:lnTo>
                      <a:lnTo>
                        <a:pt x="0" y="22"/>
                      </a:lnTo>
                      <a:lnTo>
                        <a:pt x="1" y="27"/>
                      </a:lnTo>
                      <a:lnTo>
                        <a:pt x="2" y="33"/>
                      </a:lnTo>
                      <a:lnTo>
                        <a:pt x="6" y="38"/>
                      </a:lnTo>
                      <a:lnTo>
                        <a:pt x="6" y="38"/>
                      </a:lnTo>
                      <a:lnTo>
                        <a:pt x="10" y="41"/>
                      </a:lnTo>
                      <a:lnTo>
                        <a:pt x="14" y="43"/>
                      </a:lnTo>
                      <a:lnTo>
                        <a:pt x="20" y="44"/>
                      </a:lnTo>
                      <a:lnTo>
                        <a:pt x="21" y="44"/>
                      </a:lnTo>
                      <a:lnTo>
                        <a:pt x="27" y="43"/>
                      </a:lnTo>
                      <a:lnTo>
                        <a:pt x="32" y="41"/>
                      </a:lnTo>
                      <a:lnTo>
                        <a:pt x="33" y="40"/>
                      </a:lnTo>
                      <a:lnTo>
                        <a:pt x="20" y="39"/>
                      </a:lnTo>
                      <a:lnTo>
                        <a:pt x="15" y="38"/>
                      </a:lnTo>
                      <a:lnTo>
                        <a:pt x="10" y="35"/>
                      </a:lnTo>
                      <a:lnTo>
                        <a:pt x="9" y="33"/>
                      </a:lnTo>
                      <a:lnTo>
                        <a:pt x="7" y="28"/>
                      </a:lnTo>
                      <a:lnTo>
                        <a:pt x="7" y="22"/>
                      </a:lnTo>
                      <a:lnTo>
                        <a:pt x="7" y="20"/>
                      </a:lnTo>
                      <a:lnTo>
                        <a:pt x="8" y="13"/>
                      </a:lnTo>
                      <a:lnTo>
                        <a:pt x="10" y="9"/>
                      </a:lnTo>
                      <a:lnTo>
                        <a:pt x="11" y="9"/>
                      </a:lnTo>
                      <a:lnTo>
                        <a:pt x="15" y="6"/>
                      </a:lnTo>
                      <a:lnTo>
                        <a:pt x="20" y="5"/>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1" name="Rectangle 6160"/>
                <p:cNvSpPr>
                  <a:spLocks noChangeArrowheads="1"/>
                </p:cNvSpPr>
                <p:nvPr/>
              </p:nvSpPr>
              <p:spPr bwMode="auto">
                <a:xfrm>
                  <a:off x="3021" y="1460"/>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2" name="Freeform 6161"/>
                <p:cNvSpPr>
                  <a:spLocks/>
                </p:cNvSpPr>
                <p:nvPr/>
              </p:nvSpPr>
              <p:spPr bwMode="auto">
                <a:xfrm>
                  <a:off x="3023" y="1460"/>
                  <a:ext cx="5" cy="7"/>
                </a:xfrm>
                <a:custGeom>
                  <a:avLst/>
                  <a:gdLst>
                    <a:gd name="T0" fmla="*/ 22 w 27"/>
                    <a:gd name="T1" fmla="*/ 0 h 42"/>
                    <a:gd name="T2" fmla="*/ 16 w 27"/>
                    <a:gd name="T3" fmla="*/ 0 h 42"/>
                    <a:gd name="T4" fmla="*/ 0 w 27"/>
                    <a:gd name="T5" fmla="*/ 42 h 42"/>
                    <a:gd name="T6" fmla="*/ 5 w 27"/>
                    <a:gd name="T7" fmla="*/ 42 h 42"/>
                    <a:gd name="T8" fmla="*/ 10 w 27"/>
                    <a:gd name="T9" fmla="*/ 29 h 42"/>
                    <a:gd name="T10" fmla="*/ 27 w 27"/>
                    <a:gd name="T11" fmla="*/ 29 h 42"/>
                    <a:gd name="T12" fmla="*/ 11 w 27"/>
                    <a:gd name="T13" fmla="*/ 25 h 42"/>
                    <a:gd name="T14" fmla="*/ 17 w 27"/>
                    <a:gd name="T15" fmla="*/ 12 h 42"/>
                    <a:gd name="T16" fmla="*/ 18 w 27"/>
                    <a:gd name="T17" fmla="*/ 10 h 42"/>
                    <a:gd name="T18" fmla="*/ 19 w 27"/>
                    <a:gd name="T19" fmla="*/ 4 h 42"/>
                    <a:gd name="T20" fmla="*/ 19 w 27"/>
                    <a:gd name="T21" fmla="*/ 4 h 42"/>
                    <a:gd name="T22" fmla="*/ 22 w 27"/>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2">
                      <a:moveTo>
                        <a:pt x="22" y="0"/>
                      </a:moveTo>
                      <a:lnTo>
                        <a:pt x="16" y="0"/>
                      </a:lnTo>
                      <a:lnTo>
                        <a:pt x="0" y="42"/>
                      </a:lnTo>
                      <a:lnTo>
                        <a:pt x="5" y="42"/>
                      </a:lnTo>
                      <a:lnTo>
                        <a:pt x="10" y="29"/>
                      </a:lnTo>
                      <a:lnTo>
                        <a:pt x="27" y="29"/>
                      </a:lnTo>
                      <a:lnTo>
                        <a:pt x="11" y="25"/>
                      </a:lnTo>
                      <a:lnTo>
                        <a:pt x="17" y="12"/>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3" name="Freeform 6162"/>
                <p:cNvSpPr>
                  <a:spLocks/>
                </p:cNvSpPr>
                <p:nvPr/>
              </p:nvSpPr>
              <p:spPr bwMode="auto">
                <a:xfrm>
                  <a:off x="3025" y="1460"/>
                  <a:ext cx="5" cy="7"/>
                </a:xfrm>
                <a:custGeom>
                  <a:avLst/>
                  <a:gdLst>
                    <a:gd name="T0" fmla="*/ 11 w 28"/>
                    <a:gd name="T1" fmla="*/ 0 h 43"/>
                    <a:gd name="T2" fmla="*/ 8 w 28"/>
                    <a:gd name="T3" fmla="*/ 4 h 43"/>
                    <a:gd name="T4" fmla="*/ 9 w 28"/>
                    <a:gd name="T5" fmla="*/ 9 h 43"/>
                    <a:gd name="T6" fmla="*/ 10 w 28"/>
                    <a:gd name="T7" fmla="*/ 11 h 43"/>
                    <a:gd name="T8" fmla="*/ 12 w 28"/>
                    <a:gd name="T9" fmla="*/ 17 h 43"/>
                    <a:gd name="T10" fmla="*/ 15 w 28"/>
                    <a:gd name="T11" fmla="*/ 25 h 43"/>
                    <a:gd name="T12" fmla="*/ 0 w 28"/>
                    <a:gd name="T13" fmla="*/ 25 h 43"/>
                    <a:gd name="T14" fmla="*/ 16 w 28"/>
                    <a:gd name="T15" fmla="*/ 29 h 43"/>
                    <a:gd name="T16" fmla="*/ 22 w 28"/>
                    <a:gd name="T17" fmla="*/ 42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9"/>
                      </a:lnTo>
                      <a:lnTo>
                        <a:pt x="10" y="11"/>
                      </a:lnTo>
                      <a:lnTo>
                        <a:pt x="12" y="17"/>
                      </a:lnTo>
                      <a:lnTo>
                        <a:pt x="15" y="25"/>
                      </a:lnTo>
                      <a:lnTo>
                        <a:pt x="0" y="25"/>
                      </a:lnTo>
                      <a:lnTo>
                        <a:pt x="16" y="29"/>
                      </a:lnTo>
                      <a:lnTo>
                        <a:pt x="22" y="42"/>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4" name="Freeform 6163"/>
                <p:cNvSpPr>
                  <a:spLocks/>
                </p:cNvSpPr>
                <p:nvPr/>
              </p:nvSpPr>
              <p:spPr bwMode="auto">
                <a:xfrm>
                  <a:off x="2988" y="1507"/>
                  <a:ext cx="4" cy="7"/>
                </a:xfrm>
                <a:custGeom>
                  <a:avLst/>
                  <a:gdLst>
                    <a:gd name="T0" fmla="*/ 27 w 27"/>
                    <a:gd name="T1" fmla="*/ 0 h 43"/>
                    <a:gd name="T2" fmla="*/ 22 w 27"/>
                    <a:gd name="T3" fmla="*/ 0 h 43"/>
                    <a:gd name="T4" fmla="*/ 22 w 27"/>
                    <a:gd name="T5" fmla="*/ 18 h 43"/>
                    <a:gd name="T6" fmla="*/ 0 w 27"/>
                    <a:gd name="T7" fmla="*/ 17 h 43"/>
                    <a:gd name="T8" fmla="*/ 22 w 27"/>
                    <a:gd name="T9" fmla="*/ 22 h 43"/>
                    <a:gd name="T10" fmla="*/ 22 w 27"/>
                    <a:gd name="T11" fmla="*/ 43 h 43"/>
                    <a:gd name="T12" fmla="*/ 27 w 27"/>
                    <a:gd name="T13" fmla="*/ 43 h 43"/>
                    <a:gd name="T14" fmla="*/ 27 w 27"/>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3">
                      <a:moveTo>
                        <a:pt x="27" y="0"/>
                      </a:moveTo>
                      <a:lnTo>
                        <a:pt x="22" y="0"/>
                      </a:lnTo>
                      <a:lnTo>
                        <a:pt x="22" y="18"/>
                      </a:lnTo>
                      <a:lnTo>
                        <a:pt x="0" y="17"/>
                      </a:lnTo>
                      <a:lnTo>
                        <a:pt x="22" y="22"/>
                      </a:lnTo>
                      <a:lnTo>
                        <a:pt x="22" y="43"/>
                      </a:lnTo>
                      <a:lnTo>
                        <a:pt x="27" y="43"/>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5" name="Freeform 6164"/>
                <p:cNvSpPr>
                  <a:spLocks/>
                </p:cNvSpPr>
                <p:nvPr/>
              </p:nvSpPr>
              <p:spPr bwMode="auto">
                <a:xfrm>
                  <a:off x="2987" y="1507"/>
                  <a:ext cx="5" cy="7"/>
                </a:xfrm>
                <a:custGeom>
                  <a:avLst/>
                  <a:gdLst>
                    <a:gd name="T0" fmla="*/ 6 w 28"/>
                    <a:gd name="T1" fmla="*/ 0 h 43"/>
                    <a:gd name="T2" fmla="*/ 0 w 28"/>
                    <a:gd name="T3" fmla="*/ 0 h 43"/>
                    <a:gd name="T4" fmla="*/ 0 w 28"/>
                    <a:gd name="T5" fmla="*/ 43 h 43"/>
                    <a:gd name="T6" fmla="*/ 6 w 28"/>
                    <a:gd name="T7" fmla="*/ 43 h 43"/>
                    <a:gd name="T8" fmla="*/ 6 w 28"/>
                    <a:gd name="T9" fmla="*/ 22 h 43"/>
                    <a:gd name="T10" fmla="*/ 28 w 28"/>
                    <a:gd name="T11" fmla="*/ 22 h 43"/>
                    <a:gd name="T12" fmla="*/ 6 w 28"/>
                    <a:gd name="T13" fmla="*/ 17 h 43"/>
                    <a:gd name="T14" fmla="*/ 6 w 28"/>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3">
                      <a:moveTo>
                        <a:pt x="6" y="0"/>
                      </a:moveTo>
                      <a:lnTo>
                        <a:pt x="0" y="0"/>
                      </a:lnTo>
                      <a:lnTo>
                        <a:pt x="0" y="43"/>
                      </a:lnTo>
                      <a:lnTo>
                        <a:pt x="6" y="43"/>
                      </a:lnTo>
                      <a:lnTo>
                        <a:pt x="6" y="22"/>
                      </a:lnTo>
                      <a:lnTo>
                        <a:pt x="28" y="22"/>
                      </a:lnTo>
                      <a:lnTo>
                        <a:pt x="6" y="1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6" name="Freeform 6165"/>
                <p:cNvSpPr>
                  <a:spLocks/>
                </p:cNvSpPr>
                <p:nvPr/>
              </p:nvSpPr>
              <p:spPr bwMode="auto">
                <a:xfrm>
                  <a:off x="2995" y="1507"/>
                  <a:ext cx="6" cy="7"/>
                </a:xfrm>
                <a:custGeom>
                  <a:avLst/>
                  <a:gdLst>
                    <a:gd name="T0" fmla="*/ 21 w 30"/>
                    <a:gd name="T1" fmla="*/ 0 h 42"/>
                    <a:gd name="T2" fmla="*/ 10 w 30"/>
                    <a:gd name="T3" fmla="*/ 2 h 42"/>
                    <a:gd name="T4" fmla="*/ 10 w 30"/>
                    <a:gd name="T5" fmla="*/ 2 h 42"/>
                    <a:gd name="T6" fmla="*/ 16 w 30"/>
                    <a:gd name="T7" fmla="*/ 3 h 42"/>
                    <a:gd name="T8" fmla="*/ 21 w 30"/>
                    <a:gd name="T9" fmla="*/ 7 h 42"/>
                    <a:gd name="T10" fmla="*/ 22 w 30"/>
                    <a:gd name="T11" fmla="*/ 9 h 42"/>
                    <a:gd name="T12" fmla="*/ 24 w 30"/>
                    <a:gd name="T13" fmla="*/ 14 h 42"/>
                    <a:gd name="T14" fmla="*/ 24 w 30"/>
                    <a:gd name="T15" fmla="*/ 19 h 42"/>
                    <a:gd name="T16" fmla="*/ 24 w 30"/>
                    <a:gd name="T17" fmla="*/ 23 h 42"/>
                    <a:gd name="T18" fmla="*/ 23 w 30"/>
                    <a:gd name="T19" fmla="*/ 28 h 42"/>
                    <a:gd name="T20" fmla="*/ 21 w 30"/>
                    <a:gd name="T21" fmla="*/ 32 h 42"/>
                    <a:gd name="T22" fmla="*/ 20 w 30"/>
                    <a:gd name="T23" fmla="*/ 33 h 42"/>
                    <a:gd name="T24" fmla="*/ 16 w 30"/>
                    <a:gd name="T25" fmla="*/ 36 h 42"/>
                    <a:gd name="T26" fmla="*/ 10 w 30"/>
                    <a:gd name="T27" fmla="*/ 37 h 42"/>
                    <a:gd name="T28" fmla="*/ 0 w 30"/>
                    <a:gd name="T29" fmla="*/ 38 h 42"/>
                    <a:gd name="T30" fmla="*/ 4 w 30"/>
                    <a:gd name="T31" fmla="*/ 41 h 42"/>
                    <a:gd name="T32" fmla="*/ 10 w 30"/>
                    <a:gd name="T33" fmla="*/ 42 h 42"/>
                    <a:gd name="T34" fmla="*/ 16 w 30"/>
                    <a:gd name="T35" fmla="*/ 42 h 42"/>
                    <a:gd name="T36" fmla="*/ 20 w 30"/>
                    <a:gd name="T37" fmla="*/ 40 h 42"/>
                    <a:gd name="T38" fmla="*/ 25 w 30"/>
                    <a:gd name="T39" fmla="*/ 35 h 42"/>
                    <a:gd name="T40" fmla="*/ 25 w 30"/>
                    <a:gd name="T41" fmla="*/ 35 h 42"/>
                    <a:gd name="T42" fmla="*/ 28 w 30"/>
                    <a:gd name="T43" fmla="*/ 31 h 42"/>
                    <a:gd name="T44" fmla="*/ 29 w 30"/>
                    <a:gd name="T45" fmla="*/ 26 h 42"/>
                    <a:gd name="T46" fmla="*/ 30 w 30"/>
                    <a:gd name="T47" fmla="*/ 19 h 42"/>
                    <a:gd name="T48" fmla="*/ 30 w 30"/>
                    <a:gd name="T49" fmla="*/ 19 h 42"/>
                    <a:gd name="T50" fmla="*/ 29 w 30"/>
                    <a:gd name="T51" fmla="*/ 13 h 42"/>
                    <a:gd name="T52" fmla="*/ 28 w 30"/>
                    <a:gd name="T53" fmla="*/ 8 h 42"/>
                    <a:gd name="T54" fmla="*/ 25 w 30"/>
                    <a:gd name="T55" fmla="*/ 3 h 42"/>
                    <a:gd name="T56" fmla="*/ 21 w 30"/>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2">
                      <a:moveTo>
                        <a:pt x="21" y="0"/>
                      </a:moveTo>
                      <a:lnTo>
                        <a:pt x="10" y="2"/>
                      </a:lnTo>
                      <a:lnTo>
                        <a:pt x="10" y="2"/>
                      </a:lnTo>
                      <a:lnTo>
                        <a:pt x="16" y="3"/>
                      </a:lnTo>
                      <a:lnTo>
                        <a:pt x="21" y="7"/>
                      </a:lnTo>
                      <a:lnTo>
                        <a:pt x="22" y="9"/>
                      </a:lnTo>
                      <a:lnTo>
                        <a:pt x="24" y="14"/>
                      </a:lnTo>
                      <a:lnTo>
                        <a:pt x="24" y="19"/>
                      </a:lnTo>
                      <a:lnTo>
                        <a:pt x="24" y="23"/>
                      </a:lnTo>
                      <a:lnTo>
                        <a:pt x="23" y="28"/>
                      </a:lnTo>
                      <a:lnTo>
                        <a:pt x="21" y="32"/>
                      </a:lnTo>
                      <a:lnTo>
                        <a:pt x="20" y="33"/>
                      </a:lnTo>
                      <a:lnTo>
                        <a:pt x="16" y="36"/>
                      </a:lnTo>
                      <a:lnTo>
                        <a:pt x="10" y="37"/>
                      </a:lnTo>
                      <a:lnTo>
                        <a:pt x="0" y="38"/>
                      </a:lnTo>
                      <a:lnTo>
                        <a:pt x="4" y="41"/>
                      </a:lnTo>
                      <a:lnTo>
                        <a:pt x="10" y="42"/>
                      </a:lnTo>
                      <a:lnTo>
                        <a:pt x="16" y="42"/>
                      </a:lnTo>
                      <a:lnTo>
                        <a:pt x="20" y="40"/>
                      </a:lnTo>
                      <a:lnTo>
                        <a:pt x="25" y="35"/>
                      </a:lnTo>
                      <a:lnTo>
                        <a:pt x="25" y="35"/>
                      </a:lnTo>
                      <a:lnTo>
                        <a:pt x="28" y="31"/>
                      </a:lnTo>
                      <a:lnTo>
                        <a:pt x="29" y="26"/>
                      </a:lnTo>
                      <a:lnTo>
                        <a:pt x="30" y="19"/>
                      </a:lnTo>
                      <a:lnTo>
                        <a:pt x="30" y="19"/>
                      </a:lnTo>
                      <a:lnTo>
                        <a:pt x="29" y="13"/>
                      </a:lnTo>
                      <a:lnTo>
                        <a:pt x="28" y="8"/>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7" name="Freeform 6166"/>
                <p:cNvSpPr>
                  <a:spLocks/>
                </p:cNvSpPr>
                <p:nvPr/>
              </p:nvSpPr>
              <p:spPr bwMode="auto">
                <a:xfrm>
                  <a:off x="2994" y="1507"/>
                  <a:ext cx="5" cy="7"/>
                </a:xfrm>
                <a:custGeom>
                  <a:avLst/>
                  <a:gdLst>
                    <a:gd name="T0" fmla="*/ 20 w 31"/>
                    <a:gd name="T1" fmla="*/ 0 h 40"/>
                    <a:gd name="T2" fmla="*/ 15 w 31"/>
                    <a:gd name="T3" fmla="*/ 0 h 40"/>
                    <a:gd name="T4" fmla="*/ 10 w 31"/>
                    <a:gd name="T5" fmla="*/ 2 h 40"/>
                    <a:gd name="T6" fmla="*/ 5 w 31"/>
                    <a:gd name="T7" fmla="*/ 5 h 40"/>
                    <a:gd name="T8" fmla="*/ 4 w 31"/>
                    <a:gd name="T9" fmla="*/ 6 h 40"/>
                    <a:gd name="T10" fmla="*/ 2 w 31"/>
                    <a:gd name="T11" fmla="*/ 11 h 40"/>
                    <a:gd name="T12" fmla="*/ 0 w 31"/>
                    <a:gd name="T13" fmla="*/ 16 h 40"/>
                    <a:gd name="T14" fmla="*/ 0 w 31"/>
                    <a:gd name="T15" fmla="*/ 22 h 40"/>
                    <a:gd name="T16" fmla="*/ 0 w 31"/>
                    <a:gd name="T17" fmla="*/ 28 h 40"/>
                    <a:gd name="T18" fmla="*/ 2 w 31"/>
                    <a:gd name="T19" fmla="*/ 33 h 40"/>
                    <a:gd name="T20" fmla="*/ 5 w 31"/>
                    <a:gd name="T21" fmla="*/ 37 h 40"/>
                    <a:gd name="T22" fmla="*/ 10 w 31"/>
                    <a:gd name="T23" fmla="*/ 40 h 40"/>
                    <a:gd name="T24" fmla="*/ 20 w 31"/>
                    <a:gd name="T25" fmla="*/ 39 h 40"/>
                    <a:gd name="T26" fmla="*/ 19 w 31"/>
                    <a:gd name="T27" fmla="*/ 39 h 40"/>
                    <a:gd name="T28" fmla="*/ 14 w 31"/>
                    <a:gd name="T29" fmla="*/ 37 h 40"/>
                    <a:gd name="T30" fmla="*/ 10 w 31"/>
                    <a:gd name="T31" fmla="*/ 34 h 40"/>
                    <a:gd name="T32" fmla="*/ 8 w 31"/>
                    <a:gd name="T33" fmla="*/ 33 h 40"/>
                    <a:gd name="T34" fmla="*/ 6 w 31"/>
                    <a:gd name="T35" fmla="*/ 28 h 40"/>
                    <a:gd name="T36" fmla="*/ 5 w 31"/>
                    <a:gd name="T37" fmla="*/ 22 h 40"/>
                    <a:gd name="T38" fmla="*/ 5 w 31"/>
                    <a:gd name="T39" fmla="*/ 18 h 40"/>
                    <a:gd name="T40" fmla="*/ 7 w 31"/>
                    <a:gd name="T41" fmla="*/ 13 h 40"/>
                    <a:gd name="T42" fmla="*/ 10 w 31"/>
                    <a:gd name="T43" fmla="*/ 9 h 40"/>
                    <a:gd name="T44" fmla="*/ 10 w 31"/>
                    <a:gd name="T45" fmla="*/ 9 h 40"/>
                    <a:gd name="T46" fmla="*/ 15 w 31"/>
                    <a:gd name="T47" fmla="*/ 5 h 40"/>
                    <a:gd name="T48" fmla="*/ 20 w 31"/>
                    <a:gd name="T49" fmla="*/ 4 h 40"/>
                    <a:gd name="T50" fmla="*/ 31 w 31"/>
                    <a:gd name="T51" fmla="*/ 2 h 40"/>
                    <a:gd name="T52" fmla="*/ 26 w 31"/>
                    <a:gd name="T53" fmla="*/ 0 h 40"/>
                    <a:gd name="T54" fmla="*/ 20 w 31"/>
                    <a:gd name="T5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0">
                      <a:moveTo>
                        <a:pt x="20" y="0"/>
                      </a:moveTo>
                      <a:lnTo>
                        <a:pt x="15" y="0"/>
                      </a:lnTo>
                      <a:lnTo>
                        <a:pt x="10" y="2"/>
                      </a:lnTo>
                      <a:lnTo>
                        <a:pt x="5" y="5"/>
                      </a:lnTo>
                      <a:lnTo>
                        <a:pt x="4" y="6"/>
                      </a:lnTo>
                      <a:lnTo>
                        <a:pt x="2" y="11"/>
                      </a:lnTo>
                      <a:lnTo>
                        <a:pt x="0" y="16"/>
                      </a:lnTo>
                      <a:lnTo>
                        <a:pt x="0" y="22"/>
                      </a:lnTo>
                      <a:lnTo>
                        <a:pt x="0" y="28"/>
                      </a:lnTo>
                      <a:lnTo>
                        <a:pt x="2" y="33"/>
                      </a:lnTo>
                      <a:lnTo>
                        <a:pt x="5" y="37"/>
                      </a:lnTo>
                      <a:lnTo>
                        <a:pt x="10" y="40"/>
                      </a:lnTo>
                      <a:lnTo>
                        <a:pt x="20" y="39"/>
                      </a:lnTo>
                      <a:lnTo>
                        <a:pt x="19" y="39"/>
                      </a:lnTo>
                      <a:lnTo>
                        <a:pt x="14" y="37"/>
                      </a:lnTo>
                      <a:lnTo>
                        <a:pt x="10" y="34"/>
                      </a:lnTo>
                      <a:lnTo>
                        <a:pt x="8" y="33"/>
                      </a:lnTo>
                      <a:lnTo>
                        <a:pt x="6" y="28"/>
                      </a:lnTo>
                      <a:lnTo>
                        <a:pt x="5" y="22"/>
                      </a:lnTo>
                      <a:lnTo>
                        <a:pt x="5" y="18"/>
                      </a:lnTo>
                      <a:lnTo>
                        <a:pt x="7" y="13"/>
                      </a:lnTo>
                      <a:lnTo>
                        <a:pt x="10" y="9"/>
                      </a:lnTo>
                      <a:lnTo>
                        <a:pt x="10" y="9"/>
                      </a:lnTo>
                      <a:lnTo>
                        <a:pt x="15" y="5"/>
                      </a:lnTo>
                      <a:lnTo>
                        <a:pt x="20" y="4"/>
                      </a:lnTo>
                      <a:lnTo>
                        <a:pt x="31" y="2"/>
                      </a:lnTo>
                      <a:lnTo>
                        <a:pt x="26"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8" name="Freeform 6167"/>
                <p:cNvSpPr>
                  <a:spLocks/>
                </p:cNvSpPr>
                <p:nvPr/>
              </p:nvSpPr>
              <p:spPr bwMode="auto">
                <a:xfrm>
                  <a:off x="3002" y="1507"/>
                  <a:ext cx="4" cy="7"/>
                </a:xfrm>
                <a:custGeom>
                  <a:avLst/>
                  <a:gdLst>
                    <a:gd name="T0" fmla="*/ 5 w 27"/>
                    <a:gd name="T1" fmla="*/ 0 h 44"/>
                    <a:gd name="T2" fmla="*/ 0 w 27"/>
                    <a:gd name="T3" fmla="*/ 0 h 44"/>
                    <a:gd name="T4" fmla="*/ 0 w 27"/>
                    <a:gd name="T5" fmla="*/ 44 h 44"/>
                    <a:gd name="T6" fmla="*/ 27 w 27"/>
                    <a:gd name="T7" fmla="*/ 44 h 44"/>
                    <a:gd name="T8" fmla="*/ 27 w 27"/>
                    <a:gd name="T9" fmla="*/ 38 h 44"/>
                    <a:gd name="T10" fmla="*/ 5 w 27"/>
                    <a:gd name="T11" fmla="*/ 38 h 44"/>
                    <a:gd name="T12" fmla="*/ 5 w 27"/>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5" y="0"/>
                      </a:moveTo>
                      <a:lnTo>
                        <a:pt x="0" y="0"/>
                      </a:lnTo>
                      <a:lnTo>
                        <a:pt x="0" y="44"/>
                      </a:lnTo>
                      <a:lnTo>
                        <a:pt x="27" y="44"/>
                      </a:lnTo>
                      <a:lnTo>
                        <a:pt x="27"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9" name="Freeform 6168"/>
                <p:cNvSpPr>
                  <a:spLocks/>
                </p:cNvSpPr>
                <p:nvPr/>
              </p:nvSpPr>
              <p:spPr bwMode="auto">
                <a:xfrm>
                  <a:off x="3007" y="1507"/>
                  <a:ext cx="4" cy="7"/>
                </a:xfrm>
                <a:custGeom>
                  <a:avLst/>
                  <a:gdLst>
                    <a:gd name="T0" fmla="*/ 22 w 28"/>
                    <a:gd name="T1" fmla="*/ 0 h 43"/>
                    <a:gd name="T2" fmla="*/ 16 w 28"/>
                    <a:gd name="T3" fmla="*/ 0 h 43"/>
                    <a:gd name="T4" fmla="*/ 0 w 28"/>
                    <a:gd name="T5" fmla="*/ 43 h 43"/>
                    <a:gd name="T6" fmla="*/ 5 w 28"/>
                    <a:gd name="T7" fmla="*/ 43 h 43"/>
                    <a:gd name="T8" fmla="*/ 10 w 28"/>
                    <a:gd name="T9" fmla="*/ 29 h 43"/>
                    <a:gd name="T10" fmla="*/ 28 w 28"/>
                    <a:gd name="T11" fmla="*/ 30 h 43"/>
                    <a:gd name="T12" fmla="*/ 11 w 28"/>
                    <a:gd name="T13" fmla="*/ 25 h 43"/>
                    <a:gd name="T14" fmla="*/ 17 w 28"/>
                    <a:gd name="T15" fmla="*/ 12 h 43"/>
                    <a:gd name="T16" fmla="*/ 18 w 28"/>
                    <a:gd name="T17" fmla="*/ 10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5" y="43"/>
                      </a:lnTo>
                      <a:lnTo>
                        <a:pt x="10" y="29"/>
                      </a:lnTo>
                      <a:lnTo>
                        <a:pt x="28" y="30"/>
                      </a:lnTo>
                      <a:lnTo>
                        <a:pt x="11" y="25"/>
                      </a:lnTo>
                      <a:lnTo>
                        <a:pt x="17" y="12"/>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0" name="Freeform 6169"/>
                <p:cNvSpPr>
                  <a:spLocks/>
                </p:cNvSpPr>
                <p:nvPr/>
              </p:nvSpPr>
              <p:spPr bwMode="auto">
                <a:xfrm>
                  <a:off x="3009" y="1507"/>
                  <a:ext cx="4" cy="7"/>
                </a:xfrm>
                <a:custGeom>
                  <a:avLst/>
                  <a:gdLst>
                    <a:gd name="T0" fmla="*/ 11 w 28"/>
                    <a:gd name="T1" fmla="*/ 0 h 43"/>
                    <a:gd name="T2" fmla="*/ 8 w 28"/>
                    <a:gd name="T3" fmla="*/ 4 h 43"/>
                    <a:gd name="T4" fmla="*/ 9 w 28"/>
                    <a:gd name="T5" fmla="*/ 9 h 43"/>
                    <a:gd name="T6" fmla="*/ 10 w 28"/>
                    <a:gd name="T7" fmla="*/ 12 h 43"/>
                    <a:gd name="T8" fmla="*/ 12 w 28"/>
                    <a:gd name="T9" fmla="*/ 17 h 43"/>
                    <a:gd name="T10" fmla="*/ 15 w 28"/>
                    <a:gd name="T11" fmla="*/ 25 h 43"/>
                    <a:gd name="T12" fmla="*/ 0 w 28"/>
                    <a:gd name="T13" fmla="*/ 25 h 43"/>
                    <a:gd name="T14" fmla="*/ 17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9"/>
                      </a:lnTo>
                      <a:lnTo>
                        <a:pt x="10" y="12"/>
                      </a:lnTo>
                      <a:lnTo>
                        <a:pt x="12" y="17"/>
                      </a:lnTo>
                      <a:lnTo>
                        <a:pt x="15" y="25"/>
                      </a:lnTo>
                      <a:lnTo>
                        <a:pt x="0" y="25"/>
                      </a:lnTo>
                      <a:lnTo>
                        <a:pt x="17"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1" name="Freeform 6170"/>
                <p:cNvSpPr>
                  <a:spLocks/>
                </p:cNvSpPr>
                <p:nvPr/>
              </p:nvSpPr>
              <p:spPr bwMode="auto">
                <a:xfrm>
                  <a:off x="3014" y="1507"/>
                  <a:ext cx="1" cy="7"/>
                </a:xfrm>
                <a:custGeom>
                  <a:avLst/>
                  <a:gdLst>
                    <a:gd name="T0" fmla="*/ 6 w 6"/>
                    <a:gd name="T1" fmla="*/ 0 h 43"/>
                    <a:gd name="T2" fmla="*/ 0 w 6"/>
                    <a:gd name="T3" fmla="*/ 0 h 43"/>
                    <a:gd name="T4" fmla="*/ 0 w 6"/>
                    <a:gd name="T5" fmla="*/ 43 h 43"/>
                    <a:gd name="T6" fmla="*/ 6 w 6"/>
                    <a:gd name="T7" fmla="*/ 43 h 43"/>
                    <a:gd name="T8" fmla="*/ 6 w 6"/>
                    <a:gd name="T9" fmla="*/ 9 h 43"/>
                    <a:gd name="T10" fmla="*/ 6 w 6"/>
                    <a:gd name="T11" fmla="*/ 9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9"/>
                      </a:lnTo>
                      <a:lnTo>
                        <a:pt x="6"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2" name="Freeform 6171"/>
                <p:cNvSpPr>
                  <a:spLocks/>
                </p:cNvSpPr>
                <p:nvPr/>
              </p:nvSpPr>
              <p:spPr bwMode="auto">
                <a:xfrm>
                  <a:off x="3015" y="1507"/>
                  <a:ext cx="4" cy="7"/>
                </a:xfrm>
                <a:custGeom>
                  <a:avLst/>
                  <a:gdLst>
                    <a:gd name="T0" fmla="*/ 0 w 22"/>
                    <a:gd name="T1" fmla="*/ 0 h 43"/>
                    <a:gd name="T2" fmla="*/ 0 w 22"/>
                    <a:gd name="T3" fmla="*/ 9 h 43"/>
                    <a:gd name="T4" fmla="*/ 22 w 22"/>
                    <a:gd name="T5" fmla="*/ 43 h 43"/>
                    <a:gd name="T6" fmla="*/ 22 w 22"/>
                    <a:gd name="T7" fmla="*/ 33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3" name="Freeform 6172"/>
                <p:cNvSpPr>
                  <a:spLocks/>
                </p:cNvSpPr>
                <p:nvPr/>
              </p:nvSpPr>
              <p:spPr bwMode="auto">
                <a:xfrm>
                  <a:off x="3019" y="1507"/>
                  <a:ext cx="1" cy="7"/>
                </a:xfrm>
                <a:custGeom>
                  <a:avLst/>
                  <a:gdLst>
                    <a:gd name="T0" fmla="*/ 5 w 5"/>
                    <a:gd name="T1" fmla="*/ 0 h 43"/>
                    <a:gd name="T2" fmla="*/ 0 w 5"/>
                    <a:gd name="T3" fmla="*/ 0 h 43"/>
                    <a:gd name="T4" fmla="*/ 0 w 5"/>
                    <a:gd name="T5" fmla="*/ 33 h 43"/>
                    <a:gd name="T6" fmla="*/ 0 w 5"/>
                    <a:gd name="T7" fmla="*/ 33 h 43"/>
                    <a:gd name="T8" fmla="*/ 0 w 5"/>
                    <a:gd name="T9" fmla="*/ 43 h 43"/>
                    <a:gd name="T10" fmla="*/ 5 w 5"/>
                    <a:gd name="T11" fmla="*/ 43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33"/>
                      </a:lnTo>
                      <a:lnTo>
                        <a:pt x="0" y="33"/>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4" name="Freeform 6173"/>
                <p:cNvSpPr>
                  <a:spLocks/>
                </p:cNvSpPr>
                <p:nvPr/>
              </p:nvSpPr>
              <p:spPr bwMode="auto">
                <a:xfrm>
                  <a:off x="3022" y="1508"/>
                  <a:ext cx="5" cy="6"/>
                </a:xfrm>
                <a:custGeom>
                  <a:avLst/>
                  <a:gdLst>
                    <a:gd name="T0" fmla="*/ 22 w 30"/>
                    <a:gd name="T1" fmla="*/ 0 h 37"/>
                    <a:gd name="T2" fmla="*/ 9 w 30"/>
                    <a:gd name="T3" fmla="*/ 3 h 37"/>
                    <a:gd name="T4" fmla="*/ 14 w 30"/>
                    <a:gd name="T5" fmla="*/ 3 h 37"/>
                    <a:gd name="T6" fmla="*/ 17 w 30"/>
                    <a:gd name="T7" fmla="*/ 4 h 37"/>
                    <a:gd name="T8" fmla="*/ 22 w 30"/>
                    <a:gd name="T9" fmla="*/ 8 h 37"/>
                    <a:gd name="T10" fmla="*/ 24 w 30"/>
                    <a:gd name="T11" fmla="*/ 13 h 37"/>
                    <a:gd name="T12" fmla="*/ 24 w 30"/>
                    <a:gd name="T13" fmla="*/ 13 h 37"/>
                    <a:gd name="T14" fmla="*/ 24 w 30"/>
                    <a:gd name="T15" fmla="*/ 19 h 37"/>
                    <a:gd name="T16" fmla="*/ 24 w 30"/>
                    <a:gd name="T17" fmla="*/ 24 h 37"/>
                    <a:gd name="T18" fmla="*/ 23 w 30"/>
                    <a:gd name="T19" fmla="*/ 28 h 37"/>
                    <a:gd name="T20" fmla="*/ 22 w 30"/>
                    <a:gd name="T21" fmla="*/ 29 h 37"/>
                    <a:gd name="T22" fmla="*/ 19 w 30"/>
                    <a:gd name="T23" fmla="*/ 33 h 37"/>
                    <a:gd name="T24" fmla="*/ 14 w 30"/>
                    <a:gd name="T25" fmla="*/ 35 h 37"/>
                    <a:gd name="T26" fmla="*/ 9 w 30"/>
                    <a:gd name="T27" fmla="*/ 35 h 37"/>
                    <a:gd name="T28" fmla="*/ 0 w 30"/>
                    <a:gd name="T29" fmla="*/ 35 h 37"/>
                    <a:gd name="T30" fmla="*/ 22 w 30"/>
                    <a:gd name="T31" fmla="*/ 37 h 37"/>
                    <a:gd name="T32" fmla="*/ 25 w 30"/>
                    <a:gd name="T33" fmla="*/ 34 h 37"/>
                    <a:gd name="T34" fmla="*/ 27 w 30"/>
                    <a:gd name="T35" fmla="*/ 31 h 37"/>
                    <a:gd name="T36" fmla="*/ 29 w 30"/>
                    <a:gd name="T37" fmla="*/ 26 h 37"/>
                    <a:gd name="T38" fmla="*/ 30 w 30"/>
                    <a:gd name="T39" fmla="*/ 19 h 37"/>
                    <a:gd name="T40" fmla="*/ 29 w 30"/>
                    <a:gd name="T41" fmla="*/ 16 h 37"/>
                    <a:gd name="T42" fmla="*/ 29 w 30"/>
                    <a:gd name="T43" fmla="*/ 11 h 37"/>
                    <a:gd name="T44" fmla="*/ 28 w 30"/>
                    <a:gd name="T45" fmla="*/ 10 h 37"/>
                    <a:gd name="T46" fmla="*/ 26 w 30"/>
                    <a:gd name="T47" fmla="*/ 4 h 37"/>
                    <a:gd name="T48" fmla="*/ 25 w 30"/>
                    <a:gd name="T49" fmla="*/ 4 h 37"/>
                    <a:gd name="T50" fmla="*/ 22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2" y="0"/>
                      </a:moveTo>
                      <a:lnTo>
                        <a:pt x="9" y="3"/>
                      </a:lnTo>
                      <a:lnTo>
                        <a:pt x="14" y="3"/>
                      </a:lnTo>
                      <a:lnTo>
                        <a:pt x="17" y="4"/>
                      </a:lnTo>
                      <a:lnTo>
                        <a:pt x="22" y="8"/>
                      </a:lnTo>
                      <a:lnTo>
                        <a:pt x="24" y="13"/>
                      </a:lnTo>
                      <a:lnTo>
                        <a:pt x="24" y="13"/>
                      </a:lnTo>
                      <a:lnTo>
                        <a:pt x="24" y="19"/>
                      </a:lnTo>
                      <a:lnTo>
                        <a:pt x="24" y="24"/>
                      </a:lnTo>
                      <a:lnTo>
                        <a:pt x="23" y="28"/>
                      </a:lnTo>
                      <a:lnTo>
                        <a:pt x="22" y="29"/>
                      </a:lnTo>
                      <a:lnTo>
                        <a:pt x="19" y="33"/>
                      </a:lnTo>
                      <a:lnTo>
                        <a:pt x="14" y="35"/>
                      </a:lnTo>
                      <a:lnTo>
                        <a:pt x="9" y="35"/>
                      </a:lnTo>
                      <a:lnTo>
                        <a:pt x="0" y="35"/>
                      </a:lnTo>
                      <a:lnTo>
                        <a:pt x="22" y="37"/>
                      </a:lnTo>
                      <a:lnTo>
                        <a:pt x="25" y="34"/>
                      </a:lnTo>
                      <a:lnTo>
                        <a:pt x="27" y="31"/>
                      </a:lnTo>
                      <a:lnTo>
                        <a:pt x="29" y="26"/>
                      </a:lnTo>
                      <a:lnTo>
                        <a:pt x="30" y="19"/>
                      </a:lnTo>
                      <a:lnTo>
                        <a:pt x="29" y="16"/>
                      </a:lnTo>
                      <a:lnTo>
                        <a:pt x="29" y="11"/>
                      </a:lnTo>
                      <a:lnTo>
                        <a:pt x="28" y="10"/>
                      </a:lnTo>
                      <a:lnTo>
                        <a:pt x="26" y="4"/>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5" name="Freeform 6174"/>
                <p:cNvSpPr>
                  <a:spLocks/>
                </p:cNvSpPr>
                <p:nvPr/>
              </p:nvSpPr>
              <p:spPr bwMode="auto">
                <a:xfrm>
                  <a:off x="3021" y="1507"/>
                  <a:ext cx="5" cy="7"/>
                </a:xfrm>
                <a:custGeom>
                  <a:avLst/>
                  <a:gdLst>
                    <a:gd name="T0" fmla="*/ 15 w 28"/>
                    <a:gd name="T1" fmla="*/ 0 h 43"/>
                    <a:gd name="T2" fmla="*/ 0 w 28"/>
                    <a:gd name="T3" fmla="*/ 0 h 43"/>
                    <a:gd name="T4" fmla="*/ 0 w 28"/>
                    <a:gd name="T5" fmla="*/ 43 h 43"/>
                    <a:gd name="T6" fmla="*/ 16 w 28"/>
                    <a:gd name="T7" fmla="*/ 43 h 43"/>
                    <a:gd name="T8" fmla="*/ 16 w 28"/>
                    <a:gd name="T9" fmla="*/ 43 h 43"/>
                    <a:gd name="T10" fmla="*/ 22 w 28"/>
                    <a:gd name="T11" fmla="*/ 42 h 43"/>
                    <a:gd name="T12" fmla="*/ 28 w 28"/>
                    <a:gd name="T13" fmla="*/ 39 h 43"/>
                    <a:gd name="T14" fmla="*/ 6 w 28"/>
                    <a:gd name="T15" fmla="*/ 37 h 43"/>
                    <a:gd name="T16" fmla="*/ 6 w 28"/>
                    <a:gd name="T17" fmla="*/ 5 h 43"/>
                    <a:gd name="T18" fmla="*/ 15 w 28"/>
                    <a:gd name="T19" fmla="*/ 5 h 43"/>
                    <a:gd name="T20" fmla="*/ 28 w 28"/>
                    <a:gd name="T21" fmla="*/ 2 h 43"/>
                    <a:gd name="T22" fmla="*/ 28 w 28"/>
                    <a:gd name="T23" fmla="*/ 2 h 43"/>
                    <a:gd name="T24" fmla="*/ 22 w 28"/>
                    <a:gd name="T25" fmla="*/ 0 h 43"/>
                    <a:gd name="T26" fmla="*/ 21 w 28"/>
                    <a:gd name="T27" fmla="*/ 0 h 43"/>
                    <a:gd name="T28" fmla="*/ 15 w 28"/>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15" y="0"/>
                      </a:moveTo>
                      <a:lnTo>
                        <a:pt x="0" y="0"/>
                      </a:lnTo>
                      <a:lnTo>
                        <a:pt x="0" y="43"/>
                      </a:lnTo>
                      <a:lnTo>
                        <a:pt x="16" y="43"/>
                      </a:lnTo>
                      <a:lnTo>
                        <a:pt x="16" y="43"/>
                      </a:lnTo>
                      <a:lnTo>
                        <a:pt x="22" y="42"/>
                      </a:lnTo>
                      <a:lnTo>
                        <a:pt x="28" y="39"/>
                      </a:lnTo>
                      <a:lnTo>
                        <a:pt x="6" y="37"/>
                      </a:lnTo>
                      <a:lnTo>
                        <a:pt x="6" y="5"/>
                      </a:lnTo>
                      <a:lnTo>
                        <a:pt x="15" y="5"/>
                      </a:lnTo>
                      <a:lnTo>
                        <a:pt x="28" y="2"/>
                      </a:lnTo>
                      <a:lnTo>
                        <a:pt x="28" y="2"/>
                      </a:lnTo>
                      <a:lnTo>
                        <a:pt x="22" y="0"/>
                      </a:lnTo>
                      <a:lnTo>
                        <a:pt x="21"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6" name="Freeform 6175"/>
                <p:cNvSpPr>
                  <a:spLocks/>
                </p:cNvSpPr>
                <p:nvPr/>
              </p:nvSpPr>
              <p:spPr bwMode="auto">
                <a:xfrm>
                  <a:off x="3028" y="1507"/>
                  <a:ext cx="4" cy="7"/>
                </a:xfrm>
                <a:custGeom>
                  <a:avLst/>
                  <a:gdLst>
                    <a:gd name="T0" fmla="*/ 24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6 h 43"/>
                    <a:gd name="T14" fmla="*/ 17 w 29"/>
                    <a:gd name="T15" fmla="*/ 13 h 43"/>
                    <a:gd name="T16" fmla="*/ 19 w 29"/>
                    <a:gd name="T17" fmla="*/ 11 h 43"/>
                    <a:gd name="T18" fmla="*/ 20 w 29"/>
                    <a:gd name="T19" fmla="*/ 4 h 43"/>
                    <a:gd name="T20" fmla="*/ 21 w 29"/>
                    <a:gd name="T21" fmla="*/ 4 h 43"/>
                    <a:gd name="T22" fmla="*/ 24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4" y="0"/>
                      </a:moveTo>
                      <a:lnTo>
                        <a:pt x="17" y="0"/>
                      </a:lnTo>
                      <a:lnTo>
                        <a:pt x="0" y="43"/>
                      </a:lnTo>
                      <a:lnTo>
                        <a:pt x="7" y="43"/>
                      </a:lnTo>
                      <a:lnTo>
                        <a:pt x="11" y="30"/>
                      </a:lnTo>
                      <a:lnTo>
                        <a:pt x="29" y="30"/>
                      </a:lnTo>
                      <a:lnTo>
                        <a:pt x="13" y="26"/>
                      </a:lnTo>
                      <a:lnTo>
                        <a:pt x="17" y="13"/>
                      </a:lnTo>
                      <a:lnTo>
                        <a:pt x="19" y="11"/>
                      </a:lnTo>
                      <a:lnTo>
                        <a:pt x="20"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7" name="Freeform 6176"/>
                <p:cNvSpPr>
                  <a:spLocks/>
                </p:cNvSpPr>
                <p:nvPr/>
              </p:nvSpPr>
              <p:spPr bwMode="auto">
                <a:xfrm>
                  <a:off x="3030" y="1507"/>
                  <a:ext cx="4" cy="7"/>
                </a:xfrm>
                <a:custGeom>
                  <a:avLst/>
                  <a:gdLst>
                    <a:gd name="T0" fmla="*/ 11 w 28"/>
                    <a:gd name="T1" fmla="*/ 0 h 43"/>
                    <a:gd name="T2" fmla="*/ 8 w 28"/>
                    <a:gd name="T3" fmla="*/ 4 h 43"/>
                    <a:gd name="T4" fmla="*/ 9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10"/>
                      </a:lnTo>
                      <a:lnTo>
                        <a:pt x="10" y="12"/>
                      </a:lnTo>
                      <a:lnTo>
                        <a:pt x="12" y="17"/>
                      </a:lnTo>
                      <a:lnTo>
                        <a:pt x="15" y="26"/>
                      </a:lnTo>
                      <a:lnTo>
                        <a:pt x="0" y="26"/>
                      </a:lnTo>
                      <a:lnTo>
                        <a:pt x="16"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8" name="Freeform 6177"/>
                <p:cNvSpPr>
                  <a:spLocks/>
                </p:cNvSpPr>
                <p:nvPr/>
              </p:nvSpPr>
              <p:spPr bwMode="auto">
                <a:xfrm>
                  <a:off x="2989" y="1558"/>
                  <a:ext cx="3" cy="2"/>
                </a:xfrm>
                <a:custGeom>
                  <a:avLst/>
                  <a:gdLst>
                    <a:gd name="T0" fmla="*/ 13 w 18"/>
                    <a:gd name="T1" fmla="*/ 0 h 11"/>
                    <a:gd name="T2" fmla="*/ 11 w 18"/>
                    <a:gd name="T3" fmla="*/ 3 h 11"/>
                    <a:gd name="T4" fmla="*/ 8 w 18"/>
                    <a:gd name="T5" fmla="*/ 7 h 11"/>
                    <a:gd name="T6" fmla="*/ 6 w 18"/>
                    <a:gd name="T7" fmla="*/ 10 h 11"/>
                    <a:gd name="T8" fmla="*/ 0 w 18"/>
                    <a:gd name="T9" fmla="*/ 11 h 11"/>
                    <a:gd name="T10" fmla="*/ 13 w 18"/>
                    <a:gd name="T11" fmla="*/ 11 h 11"/>
                    <a:gd name="T12" fmla="*/ 16 w 18"/>
                    <a:gd name="T13" fmla="*/ 6 h 11"/>
                    <a:gd name="T14" fmla="*/ 18 w 18"/>
                    <a:gd name="T15" fmla="*/ 1 h 11"/>
                    <a:gd name="T16" fmla="*/ 13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3" y="0"/>
                      </a:moveTo>
                      <a:lnTo>
                        <a:pt x="11" y="3"/>
                      </a:lnTo>
                      <a:lnTo>
                        <a:pt x="8" y="7"/>
                      </a:lnTo>
                      <a:lnTo>
                        <a:pt x="6" y="10"/>
                      </a:lnTo>
                      <a:lnTo>
                        <a:pt x="0" y="11"/>
                      </a:lnTo>
                      <a:lnTo>
                        <a:pt x="13" y="11"/>
                      </a:lnTo>
                      <a:lnTo>
                        <a:pt x="16" y="6"/>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49" name="Freeform 6178"/>
                <p:cNvSpPr>
                  <a:spLocks/>
                </p:cNvSpPr>
                <p:nvPr/>
              </p:nvSpPr>
              <p:spPr bwMode="auto">
                <a:xfrm>
                  <a:off x="2989" y="1554"/>
                  <a:ext cx="3" cy="2"/>
                </a:xfrm>
                <a:custGeom>
                  <a:avLst/>
                  <a:gdLst>
                    <a:gd name="T0" fmla="*/ 11 w 17"/>
                    <a:gd name="T1" fmla="*/ 0 h 11"/>
                    <a:gd name="T2" fmla="*/ 0 w 17"/>
                    <a:gd name="T3" fmla="*/ 1 h 11"/>
                    <a:gd name="T4" fmla="*/ 2 w 17"/>
                    <a:gd name="T5" fmla="*/ 3 h 11"/>
                    <a:gd name="T6" fmla="*/ 8 w 17"/>
                    <a:gd name="T7" fmla="*/ 4 h 11"/>
                    <a:gd name="T8" fmla="*/ 10 w 17"/>
                    <a:gd name="T9" fmla="*/ 6 h 11"/>
                    <a:gd name="T10" fmla="*/ 12 w 17"/>
                    <a:gd name="T11" fmla="*/ 11 h 11"/>
                    <a:gd name="T12" fmla="*/ 17 w 17"/>
                    <a:gd name="T13" fmla="*/ 10 h 11"/>
                    <a:gd name="T14" fmla="*/ 17 w 17"/>
                    <a:gd name="T15" fmla="*/ 10 h 11"/>
                    <a:gd name="T16" fmla="*/ 15 w 17"/>
                    <a:gd name="T17" fmla="*/ 5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1"/>
                      </a:lnTo>
                      <a:lnTo>
                        <a:pt x="2" y="3"/>
                      </a:lnTo>
                      <a:lnTo>
                        <a:pt x="8" y="4"/>
                      </a:lnTo>
                      <a:lnTo>
                        <a:pt x="10" y="6"/>
                      </a:lnTo>
                      <a:lnTo>
                        <a:pt x="12" y="11"/>
                      </a:lnTo>
                      <a:lnTo>
                        <a:pt x="17" y="10"/>
                      </a:lnTo>
                      <a:lnTo>
                        <a:pt x="17" y="10"/>
                      </a:lnTo>
                      <a:lnTo>
                        <a:pt x="15"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0" name="Freeform 6179"/>
                <p:cNvSpPr>
                  <a:spLocks/>
                </p:cNvSpPr>
                <p:nvPr/>
              </p:nvSpPr>
              <p:spPr bwMode="auto">
                <a:xfrm>
                  <a:off x="2986" y="1554"/>
                  <a:ext cx="5" cy="7"/>
                </a:xfrm>
                <a:custGeom>
                  <a:avLst/>
                  <a:gdLst>
                    <a:gd name="T0" fmla="*/ 20 w 33"/>
                    <a:gd name="T1" fmla="*/ 0 h 44"/>
                    <a:gd name="T2" fmla="*/ 16 w 33"/>
                    <a:gd name="T3" fmla="*/ 0 h 44"/>
                    <a:gd name="T4" fmla="*/ 11 w 33"/>
                    <a:gd name="T5" fmla="*/ 2 h 44"/>
                    <a:gd name="T6" fmla="*/ 6 w 33"/>
                    <a:gd name="T7" fmla="*/ 6 h 44"/>
                    <a:gd name="T8" fmla="*/ 5 w 33"/>
                    <a:gd name="T9" fmla="*/ 7 h 44"/>
                    <a:gd name="T10" fmla="*/ 3 w 33"/>
                    <a:gd name="T11" fmla="*/ 11 h 44"/>
                    <a:gd name="T12" fmla="*/ 1 w 33"/>
                    <a:gd name="T13" fmla="*/ 15 h 44"/>
                    <a:gd name="T14" fmla="*/ 0 w 33"/>
                    <a:gd name="T15" fmla="*/ 22 h 44"/>
                    <a:gd name="T16" fmla="*/ 1 w 33"/>
                    <a:gd name="T17" fmla="*/ 28 h 44"/>
                    <a:gd name="T18" fmla="*/ 2 w 33"/>
                    <a:gd name="T19" fmla="*/ 33 h 44"/>
                    <a:gd name="T20" fmla="*/ 5 w 33"/>
                    <a:gd name="T21" fmla="*/ 38 h 44"/>
                    <a:gd name="T22" fmla="*/ 5 w 33"/>
                    <a:gd name="T23" fmla="*/ 39 h 44"/>
                    <a:gd name="T24" fmla="*/ 10 w 33"/>
                    <a:gd name="T25" fmla="*/ 42 h 44"/>
                    <a:gd name="T26" fmla="*/ 14 w 33"/>
                    <a:gd name="T27" fmla="*/ 44 h 44"/>
                    <a:gd name="T28" fmla="*/ 20 w 33"/>
                    <a:gd name="T29" fmla="*/ 44 h 44"/>
                    <a:gd name="T30" fmla="*/ 21 w 33"/>
                    <a:gd name="T31" fmla="*/ 44 h 44"/>
                    <a:gd name="T32" fmla="*/ 27 w 33"/>
                    <a:gd name="T33" fmla="*/ 43 h 44"/>
                    <a:gd name="T34" fmla="*/ 32 w 33"/>
                    <a:gd name="T35" fmla="*/ 41 h 44"/>
                    <a:gd name="T36" fmla="*/ 33 w 33"/>
                    <a:gd name="T37" fmla="*/ 40 h 44"/>
                    <a:gd name="T38" fmla="*/ 20 w 33"/>
                    <a:gd name="T39" fmla="*/ 40 h 44"/>
                    <a:gd name="T40" fmla="*/ 15 w 33"/>
                    <a:gd name="T41" fmla="*/ 39 h 44"/>
                    <a:gd name="T42" fmla="*/ 10 w 33"/>
                    <a:gd name="T43" fmla="*/ 35 h 44"/>
                    <a:gd name="T44" fmla="*/ 9 w 33"/>
                    <a:gd name="T45" fmla="*/ 33 h 44"/>
                    <a:gd name="T46" fmla="*/ 6 w 33"/>
                    <a:gd name="T47" fmla="*/ 28 h 44"/>
                    <a:gd name="T48" fmla="*/ 6 w 33"/>
                    <a:gd name="T49" fmla="*/ 22 h 44"/>
                    <a:gd name="T50" fmla="*/ 6 w 33"/>
                    <a:gd name="T51" fmla="*/ 19 h 44"/>
                    <a:gd name="T52" fmla="*/ 7 w 33"/>
                    <a:gd name="T53" fmla="*/ 14 h 44"/>
                    <a:gd name="T54" fmla="*/ 10 w 33"/>
                    <a:gd name="T55" fmla="*/ 10 h 44"/>
                    <a:gd name="T56" fmla="*/ 11 w 33"/>
                    <a:gd name="T57" fmla="*/ 9 h 44"/>
                    <a:gd name="T58" fmla="*/ 15 w 33"/>
                    <a:gd name="T59" fmla="*/ 6 h 44"/>
                    <a:gd name="T60" fmla="*/ 20 w 33"/>
                    <a:gd name="T61" fmla="*/ 4 h 44"/>
                    <a:gd name="T62" fmla="*/ 31 w 33"/>
                    <a:gd name="T63" fmla="*/ 3 h 44"/>
                    <a:gd name="T64" fmla="*/ 27 w 33"/>
                    <a:gd name="T65" fmla="*/ 1 h 44"/>
                    <a:gd name="T66" fmla="*/ 20 w 33"/>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4">
                      <a:moveTo>
                        <a:pt x="20" y="0"/>
                      </a:moveTo>
                      <a:lnTo>
                        <a:pt x="16" y="0"/>
                      </a:lnTo>
                      <a:lnTo>
                        <a:pt x="11" y="2"/>
                      </a:lnTo>
                      <a:lnTo>
                        <a:pt x="6" y="6"/>
                      </a:lnTo>
                      <a:lnTo>
                        <a:pt x="5" y="7"/>
                      </a:lnTo>
                      <a:lnTo>
                        <a:pt x="3" y="11"/>
                      </a:lnTo>
                      <a:lnTo>
                        <a:pt x="1" y="15"/>
                      </a:lnTo>
                      <a:lnTo>
                        <a:pt x="0" y="22"/>
                      </a:lnTo>
                      <a:lnTo>
                        <a:pt x="1" y="28"/>
                      </a:lnTo>
                      <a:lnTo>
                        <a:pt x="2" y="33"/>
                      </a:lnTo>
                      <a:lnTo>
                        <a:pt x="5" y="38"/>
                      </a:lnTo>
                      <a:lnTo>
                        <a:pt x="5" y="39"/>
                      </a:lnTo>
                      <a:lnTo>
                        <a:pt x="10" y="42"/>
                      </a:lnTo>
                      <a:lnTo>
                        <a:pt x="14" y="44"/>
                      </a:lnTo>
                      <a:lnTo>
                        <a:pt x="20" y="44"/>
                      </a:lnTo>
                      <a:lnTo>
                        <a:pt x="21" y="44"/>
                      </a:lnTo>
                      <a:lnTo>
                        <a:pt x="27" y="43"/>
                      </a:lnTo>
                      <a:lnTo>
                        <a:pt x="32" y="41"/>
                      </a:lnTo>
                      <a:lnTo>
                        <a:pt x="33" y="40"/>
                      </a:lnTo>
                      <a:lnTo>
                        <a:pt x="20" y="40"/>
                      </a:lnTo>
                      <a:lnTo>
                        <a:pt x="15" y="39"/>
                      </a:lnTo>
                      <a:lnTo>
                        <a:pt x="10" y="35"/>
                      </a:lnTo>
                      <a:lnTo>
                        <a:pt x="9" y="33"/>
                      </a:lnTo>
                      <a:lnTo>
                        <a:pt x="6" y="28"/>
                      </a:lnTo>
                      <a:lnTo>
                        <a:pt x="6" y="22"/>
                      </a:lnTo>
                      <a:lnTo>
                        <a:pt x="6" y="19"/>
                      </a:lnTo>
                      <a:lnTo>
                        <a:pt x="7" y="14"/>
                      </a:lnTo>
                      <a:lnTo>
                        <a:pt x="10" y="10"/>
                      </a:lnTo>
                      <a:lnTo>
                        <a:pt x="11" y="9"/>
                      </a:lnTo>
                      <a:lnTo>
                        <a:pt x="15" y="6"/>
                      </a:lnTo>
                      <a:lnTo>
                        <a:pt x="20" y="4"/>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1" name="Freeform 6180"/>
                <p:cNvSpPr>
                  <a:spLocks/>
                </p:cNvSpPr>
                <p:nvPr/>
              </p:nvSpPr>
              <p:spPr bwMode="auto">
                <a:xfrm>
                  <a:off x="2993" y="1554"/>
                  <a:ext cx="4" cy="7"/>
                </a:xfrm>
                <a:custGeom>
                  <a:avLst/>
                  <a:gdLst>
                    <a:gd name="T0" fmla="*/ 22 w 28"/>
                    <a:gd name="T1" fmla="*/ 0 h 43"/>
                    <a:gd name="T2" fmla="*/ 17 w 28"/>
                    <a:gd name="T3" fmla="*/ 0 h 43"/>
                    <a:gd name="T4" fmla="*/ 0 w 28"/>
                    <a:gd name="T5" fmla="*/ 43 h 43"/>
                    <a:gd name="T6" fmla="*/ 6 w 28"/>
                    <a:gd name="T7" fmla="*/ 43 h 43"/>
                    <a:gd name="T8" fmla="*/ 10 w 28"/>
                    <a:gd name="T9" fmla="*/ 30 h 43"/>
                    <a:gd name="T10" fmla="*/ 28 w 28"/>
                    <a:gd name="T11" fmla="*/ 30 h 43"/>
                    <a:gd name="T12" fmla="*/ 12 w 28"/>
                    <a:gd name="T13" fmla="*/ 25 h 43"/>
                    <a:gd name="T14" fmla="*/ 17 w 28"/>
                    <a:gd name="T15" fmla="*/ 12 h 43"/>
                    <a:gd name="T16" fmla="*/ 18 w 28"/>
                    <a:gd name="T17" fmla="*/ 10 h 43"/>
                    <a:gd name="T18" fmla="*/ 19 w 28"/>
                    <a:gd name="T19" fmla="*/ 5 h 43"/>
                    <a:gd name="T20" fmla="*/ 19 w 28"/>
                    <a:gd name="T21" fmla="*/ 5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7" y="0"/>
                      </a:lnTo>
                      <a:lnTo>
                        <a:pt x="0" y="43"/>
                      </a:lnTo>
                      <a:lnTo>
                        <a:pt x="6" y="43"/>
                      </a:lnTo>
                      <a:lnTo>
                        <a:pt x="10" y="30"/>
                      </a:lnTo>
                      <a:lnTo>
                        <a:pt x="28" y="30"/>
                      </a:lnTo>
                      <a:lnTo>
                        <a:pt x="12" y="25"/>
                      </a:lnTo>
                      <a:lnTo>
                        <a:pt x="17" y="12"/>
                      </a:lnTo>
                      <a:lnTo>
                        <a:pt x="18"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2" name="Freeform 6181"/>
                <p:cNvSpPr>
                  <a:spLocks/>
                </p:cNvSpPr>
                <p:nvPr/>
              </p:nvSpPr>
              <p:spPr bwMode="auto">
                <a:xfrm>
                  <a:off x="2995" y="1554"/>
                  <a:ext cx="4" cy="7"/>
                </a:xfrm>
                <a:custGeom>
                  <a:avLst/>
                  <a:gdLst>
                    <a:gd name="T0" fmla="*/ 10 w 28"/>
                    <a:gd name="T1" fmla="*/ 0 h 43"/>
                    <a:gd name="T2" fmla="*/ 7 w 28"/>
                    <a:gd name="T3" fmla="*/ 5 h 43"/>
                    <a:gd name="T4" fmla="*/ 9 w 28"/>
                    <a:gd name="T5" fmla="*/ 10 h 43"/>
                    <a:gd name="T6" fmla="*/ 10 w 28"/>
                    <a:gd name="T7" fmla="*/ 12 h 43"/>
                    <a:gd name="T8" fmla="*/ 11 w 28"/>
                    <a:gd name="T9" fmla="*/ 17 h 43"/>
                    <a:gd name="T10" fmla="*/ 14 w 28"/>
                    <a:gd name="T11" fmla="*/ 25 h 43"/>
                    <a:gd name="T12" fmla="*/ 0 w 28"/>
                    <a:gd name="T13" fmla="*/ 25 h 43"/>
                    <a:gd name="T14" fmla="*/ 16 w 28"/>
                    <a:gd name="T15" fmla="*/ 30 h 43"/>
                    <a:gd name="T16" fmla="*/ 22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5"/>
                      </a:lnTo>
                      <a:lnTo>
                        <a:pt x="9" y="10"/>
                      </a:lnTo>
                      <a:lnTo>
                        <a:pt x="10" y="12"/>
                      </a:lnTo>
                      <a:lnTo>
                        <a:pt x="11" y="17"/>
                      </a:lnTo>
                      <a:lnTo>
                        <a:pt x="14" y="25"/>
                      </a:lnTo>
                      <a:lnTo>
                        <a:pt x="0" y="25"/>
                      </a:lnTo>
                      <a:lnTo>
                        <a:pt x="16" y="30"/>
                      </a:lnTo>
                      <a:lnTo>
                        <a:pt x="22"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3" name="Freeform 6182"/>
                <p:cNvSpPr>
                  <a:spLocks/>
                </p:cNvSpPr>
                <p:nvPr/>
              </p:nvSpPr>
              <p:spPr bwMode="auto">
                <a:xfrm>
                  <a:off x="3000" y="1554"/>
                  <a:ext cx="1" cy="7"/>
                </a:xfrm>
                <a:custGeom>
                  <a:avLst/>
                  <a:gdLst>
                    <a:gd name="T0" fmla="*/ 6 w 6"/>
                    <a:gd name="T1" fmla="*/ 0 h 43"/>
                    <a:gd name="T2" fmla="*/ 0 w 6"/>
                    <a:gd name="T3" fmla="*/ 0 h 43"/>
                    <a:gd name="T4" fmla="*/ 0 w 6"/>
                    <a:gd name="T5" fmla="*/ 43 h 43"/>
                    <a:gd name="T6" fmla="*/ 6 w 6"/>
                    <a:gd name="T7" fmla="*/ 43 h 43"/>
                    <a:gd name="T8" fmla="*/ 6 w 6"/>
                    <a:gd name="T9" fmla="*/ 9 h 43"/>
                    <a:gd name="T10" fmla="*/ 6 w 6"/>
                    <a:gd name="T11" fmla="*/ 9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43"/>
                      </a:lnTo>
                      <a:lnTo>
                        <a:pt x="6" y="43"/>
                      </a:lnTo>
                      <a:lnTo>
                        <a:pt x="6" y="9"/>
                      </a:lnTo>
                      <a:lnTo>
                        <a:pt x="6"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4" name="Freeform 6183"/>
                <p:cNvSpPr>
                  <a:spLocks/>
                </p:cNvSpPr>
                <p:nvPr/>
              </p:nvSpPr>
              <p:spPr bwMode="auto">
                <a:xfrm>
                  <a:off x="3001" y="1554"/>
                  <a:ext cx="4" cy="7"/>
                </a:xfrm>
                <a:custGeom>
                  <a:avLst/>
                  <a:gdLst>
                    <a:gd name="T0" fmla="*/ 0 w 22"/>
                    <a:gd name="T1" fmla="*/ 0 h 43"/>
                    <a:gd name="T2" fmla="*/ 0 w 22"/>
                    <a:gd name="T3" fmla="*/ 9 h 43"/>
                    <a:gd name="T4" fmla="*/ 22 w 22"/>
                    <a:gd name="T5" fmla="*/ 43 h 43"/>
                    <a:gd name="T6" fmla="*/ 22 w 22"/>
                    <a:gd name="T7" fmla="*/ 33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5" name="Freeform 6184"/>
                <p:cNvSpPr>
                  <a:spLocks/>
                </p:cNvSpPr>
                <p:nvPr/>
              </p:nvSpPr>
              <p:spPr bwMode="auto">
                <a:xfrm>
                  <a:off x="3005" y="1554"/>
                  <a:ext cx="1" cy="7"/>
                </a:xfrm>
                <a:custGeom>
                  <a:avLst/>
                  <a:gdLst>
                    <a:gd name="T0" fmla="*/ 6 w 6"/>
                    <a:gd name="T1" fmla="*/ 0 h 43"/>
                    <a:gd name="T2" fmla="*/ 1 w 6"/>
                    <a:gd name="T3" fmla="*/ 0 h 43"/>
                    <a:gd name="T4" fmla="*/ 0 w 6"/>
                    <a:gd name="T5" fmla="*/ 33 h 43"/>
                    <a:gd name="T6" fmla="*/ 0 w 6"/>
                    <a:gd name="T7" fmla="*/ 33 h 43"/>
                    <a:gd name="T8" fmla="*/ 0 w 6"/>
                    <a:gd name="T9" fmla="*/ 43 h 43"/>
                    <a:gd name="T10" fmla="*/ 6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1" y="0"/>
                      </a:lnTo>
                      <a:lnTo>
                        <a:pt x="0" y="33"/>
                      </a:lnTo>
                      <a:lnTo>
                        <a:pt x="0" y="33"/>
                      </a:lnTo>
                      <a:lnTo>
                        <a:pt x="0" y="43"/>
                      </a:lnTo>
                      <a:lnTo>
                        <a:pt x="6"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6" name="Freeform 6185"/>
                <p:cNvSpPr>
                  <a:spLocks/>
                </p:cNvSpPr>
                <p:nvPr/>
              </p:nvSpPr>
              <p:spPr bwMode="auto">
                <a:xfrm>
                  <a:off x="3006" y="1554"/>
                  <a:ext cx="5" cy="7"/>
                </a:xfrm>
                <a:custGeom>
                  <a:avLst/>
                  <a:gdLst>
                    <a:gd name="T0" fmla="*/ 22 w 28"/>
                    <a:gd name="T1" fmla="*/ 0 h 43"/>
                    <a:gd name="T2" fmla="*/ 17 w 28"/>
                    <a:gd name="T3" fmla="*/ 0 h 43"/>
                    <a:gd name="T4" fmla="*/ 0 w 28"/>
                    <a:gd name="T5" fmla="*/ 43 h 43"/>
                    <a:gd name="T6" fmla="*/ 6 w 28"/>
                    <a:gd name="T7" fmla="*/ 43 h 43"/>
                    <a:gd name="T8" fmla="*/ 10 w 28"/>
                    <a:gd name="T9" fmla="*/ 30 h 43"/>
                    <a:gd name="T10" fmla="*/ 28 w 28"/>
                    <a:gd name="T11" fmla="*/ 30 h 43"/>
                    <a:gd name="T12" fmla="*/ 12 w 28"/>
                    <a:gd name="T13" fmla="*/ 26 h 43"/>
                    <a:gd name="T14" fmla="*/ 17 w 28"/>
                    <a:gd name="T15" fmla="*/ 13 h 43"/>
                    <a:gd name="T16" fmla="*/ 18 w 28"/>
                    <a:gd name="T17" fmla="*/ 11 h 43"/>
                    <a:gd name="T18" fmla="*/ 19 w 28"/>
                    <a:gd name="T19" fmla="*/ 5 h 43"/>
                    <a:gd name="T20" fmla="*/ 19 w 28"/>
                    <a:gd name="T21" fmla="*/ 5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7" y="0"/>
                      </a:lnTo>
                      <a:lnTo>
                        <a:pt x="0" y="43"/>
                      </a:lnTo>
                      <a:lnTo>
                        <a:pt x="6" y="43"/>
                      </a:lnTo>
                      <a:lnTo>
                        <a:pt x="10" y="30"/>
                      </a:lnTo>
                      <a:lnTo>
                        <a:pt x="28" y="30"/>
                      </a:lnTo>
                      <a:lnTo>
                        <a:pt x="12" y="26"/>
                      </a:lnTo>
                      <a:lnTo>
                        <a:pt x="17" y="13"/>
                      </a:lnTo>
                      <a:lnTo>
                        <a:pt x="18"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7" name="Freeform 6186"/>
                <p:cNvSpPr>
                  <a:spLocks/>
                </p:cNvSpPr>
                <p:nvPr/>
              </p:nvSpPr>
              <p:spPr bwMode="auto">
                <a:xfrm>
                  <a:off x="3009" y="1554"/>
                  <a:ext cx="4" cy="7"/>
                </a:xfrm>
                <a:custGeom>
                  <a:avLst/>
                  <a:gdLst>
                    <a:gd name="T0" fmla="*/ 10 w 28"/>
                    <a:gd name="T1" fmla="*/ 0 h 43"/>
                    <a:gd name="T2" fmla="*/ 7 w 28"/>
                    <a:gd name="T3" fmla="*/ 5 h 43"/>
                    <a:gd name="T4" fmla="*/ 9 w 28"/>
                    <a:gd name="T5" fmla="*/ 10 h 43"/>
                    <a:gd name="T6" fmla="*/ 10 w 28"/>
                    <a:gd name="T7" fmla="*/ 12 h 43"/>
                    <a:gd name="T8" fmla="*/ 11 w 28"/>
                    <a:gd name="T9" fmla="*/ 17 h 43"/>
                    <a:gd name="T10" fmla="*/ 14 w 28"/>
                    <a:gd name="T11" fmla="*/ 26 h 43"/>
                    <a:gd name="T12" fmla="*/ 0 w 28"/>
                    <a:gd name="T13" fmla="*/ 26 h 43"/>
                    <a:gd name="T14" fmla="*/ 16 w 28"/>
                    <a:gd name="T15" fmla="*/ 30 h 43"/>
                    <a:gd name="T16" fmla="*/ 22 w 28"/>
                    <a:gd name="T17" fmla="*/ 43 h 43"/>
                    <a:gd name="T18" fmla="*/ 28 w 28"/>
                    <a:gd name="T19" fmla="*/ 43 h 43"/>
                    <a:gd name="T20" fmla="*/ 10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0" y="0"/>
                      </a:moveTo>
                      <a:lnTo>
                        <a:pt x="7" y="5"/>
                      </a:lnTo>
                      <a:lnTo>
                        <a:pt x="9" y="10"/>
                      </a:lnTo>
                      <a:lnTo>
                        <a:pt x="10" y="12"/>
                      </a:lnTo>
                      <a:lnTo>
                        <a:pt x="11" y="17"/>
                      </a:lnTo>
                      <a:lnTo>
                        <a:pt x="14" y="26"/>
                      </a:lnTo>
                      <a:lnTo>
                        <a:pt x="0" y="26"/>
                      </a:lnTo>
                      <a:lnTo>
                        <a:pt x="16" y="30"/>
                      </a:lnTo>
                      <a:lnTo>
                        <a:pt x="22" y="43"/>
                      </a:lnTo>
                      <a:lnTo>
                        <a:pt x="28"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8" name="Freeform 6187"/>
                <p:cNvSpPr>
                  <a:spLocks/>
                </p:cNvSpPr>
                <p:nvPr/>
              </p:nvSpPr>
              <p:spPr bwMode="auto">
                <a:xfrm>
                  <a:off x="3015" y="1554"/>
                  <a:ext cx="5" cy="6"/>
                </a:xfrm>
                <a:custGeom>
                  <a:avLst/>
                  <a:gdLst>
                    <a:gd name="T0" fmla="*/ 21 w 30"/>
                    <a:gd name="T1" fmla="*/ 0 h 39"/>
                    <a:gd name="T2" fmla="*/ 9 w 30"/>
                    <a:gd name="T3" fmla="*/ 4 h 39"/>
                    <a:gd name="T4" fmla="*/ 14 w 30"/>
                    <a:gd name="T5" fmla="*/ 4 h 39"/>
                    <a:gd name="T6" fmla="*/ 18 w 30"/>
                    <a:gd name="T7" fmla="*/ 5 h 39"/>
                    <a:gd name="T8" fmla="*/ 21 w 30"/>
                    <a:gd name="T9" fmla="*/ 9 h 39"/>
                    <a:gd name="T10" fmla="*/ 23 w 30"/>
                    <a:gd name="T11" fmla="*/ 13 h 39"/>
                    <a:gd name="T12" fmla="*/ 23 w 30"/>
                    <a:gd name="T13" fmla="*/ 14 h 39"/>
                    <a:gd name="T14" fmla="*/ 24 w 30"/>
                    <a:gd name="T15" fmla="*/ 20 h 39"/>
                    <a:gd name="T16" fmla="*/ 24 w 30"/>
                    <a:gd name="T17" fmla="*/ 24 h 39"/>
                    <a:gd name="T18" fmla="*/ 22 w 30"/>
                    <a:gd name="T19" fmla="*/ 29 h 39"/>
                    <a:gd name="T20" fmla="*/ 22 w 30"/>
                    <a:gd name="T21" fmla="*/ 29 h 39"/>
                    <a:gd name="T22" fmla="*/ 19 w 30"/>
                    <a:gd name="T23" fmla="*/ 35 h 39"/>
                    <a:gd name="T24" fmla="*/ 15 w 30"/>
                    <a:gd name="T25" fmla="*/ 36 h 39"/>
                    <a:gd name="T26" fmla="*/ 9 w 30"/>
                    <a:gd name="T27" fmla="*/ 37 h 39"/>
                    <a:gd name="T28" fmla="*/ 0 w 30"/>
                    <a:gd name="T29" fmla="*/ 37 h 39"/>
                    <a:gd name="T30" fmla="*/ 22 w 30"/>
                    <a:gd name="T31" fmla="*/ 39 h 39"/>
                    <a:gd name="T32" fmla="*/ 25 w 30"/>
                    <a:gd name="T33" fmla="*/ 36 h 39"/>
                    <a:gd name="T34" fmla="*/ 27 w 30"/>
                    <a:gd name="T35" fmla="*/ 31 h 39"/>
                    <a:gd name="T36" fmla="*/ 30 w 30"/>
                    <a:gd name="T37" fmla="*/ 26 h 39"/>
                    <a:gd name="T38" fmla="*/ 30 w 30"/>
                    <a:gd name="T39" fmla="*/ 20 h 39"/>
                    <a:gd name="T40" fmla="*/ 30 w 30"/>
                    <a:gd name="T41" fmla="*/ 16 h 39"/>
                    <a:gd name="T42" fmla="*/ 28 w 30"/>
                    <a:gd name="T43" fmla="*/ 11 h 39"/>
                    <a:gd name="T44" fmla="*/ 28 w 30"/>
                    <a:gd name="T45" fmla="*/ 10 h 39"/>
                    <a:gd name="T46" fmla="*/ 25 w 30"/>
                    <a:gd name="T47" fmla="*/ 5 h 39"/>
                    <a:gd name="T48" fmla="*/ 25 w 30"/>
                    <a:gd name="T49" fmla="*/ 5 h 39"/>
                    <a:gd name="T50" fmla="*/ 21 w 30"/>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9">
                      <a:moveTo>
                        <a:pt x="21" y="0"/>
                      </a:moveTo>
                      <a:lnTo>
                        <a:pt x="9" y="4"/>
                      </a:lnTo>
                      <a:lnTo>
                        <a:pt x="14" y="4"/>
                      </a:lnTo>
                      <a:lnTo>
                        <a:pt x="18" y="5"/>
                      </a:lnTo>
                      <a:lnTo>
                        <a:pt x="21" y="9"/>
                      </a:lnTo>
                      <a:lnTo>
                        <a:pt x="23" y="13"/>
                      </a:lnTo>
                      <a:lnTo>
                        <a:pt x="23" y="14"/>
                      </a:lnTo>
                      <a:lnTo>
                        <a:pt x="24" y="20"/>
                      </a:lnTo>
                      <a:lnTo>
                        <a:pt x="24" y="24"/>
                      </a:lnTo>
                      <a:lnTo>
                        <a:pt x="22" y="29"/>
                      </a:lnTo>
                      <a:lnTo>
                        <a:pt x="22" y="29"/>
                      </a:lnTo>
                      <a:lnTo>
                        <a:pt x="19" y="35"/>
                      </a:lnTo>
                      <a:lnTo>
                        <a:pt x="15" y="36"/>
                      </a:lnTo>
                      <a:lnTo>
                        <a:pt x="9" y="37"/>
                      </a:lnTo>
                      <a:lnTo>
                        <a:pt x="0" y="37"/>
                      </a:lnTo>
                      <a:lnTo>
                        <a:pt x="22" y="39"/>
                      </a:lnTo>
                      <a:lnTo>
                        <a:pt x="25" y="36"/>
                      </a:lnTo>
                      <a:lnTo>
                        <a:pt x="27" y="31"/>
                      </a:lnTo>
                      <a:lnTo>
                        <a:pt x="30" y="26"/>
                      </a:lnTo>
                      <a:lnTo>
                        <a:pt x="30" y="20"/>
                      </a:lnTo>
                      <a:lnTo>
                        <a:pt x="30" y="16"/>
                      </a:lnTo>
                      <a:lnTo>
                        <a:pt x="28" y="11"/>
                      </a:lnTo>
                      <a:lnTo>
                        <a:pt x="28" y="10"/>
                      </a:lnTo>
                      <a:lnTo>
                        <a:pt x="25" y="5"/>
                      </a:lnTo>
                      <a:lnTo>
                        <a:pt x="25"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9" name="Freeform 6188"/>
                <p:cNvSpPr>
                  <a:spLocks/>
                </p:cNvSpPr>
                <p:nvPr/>
              </p:nvSpPr>
              <p:spPr bwMode="auto">
                <a:xfrm>
                  <a:off x="3014" y="1554"/>
                  <a:ext cx="5" cy="7"/>
                </a:xfrm>
                <a:custGeom>
                  <a:avLst/>
                  <a:gdLst>
                    <a:gd name="T0" fmla="*/ 15 w 28"/>
                    <a:gd name="T1" fmla="*/ 0 h 43"/>
                    <a:gd name="T2" fmla="*/ 0 w 28"/>
                    <a:gd name="T3" fmla="*/ 0 h 43"/>
                    <a:gd name="T4" fmla="*/ 0 w 28"/>
                    <a:gd name="T5" fmla="*/ 43 h 43"/>
                    <a:gd name="T6" fmla="*/ 15 w 28"/>
                    <a:gd name="T7" fmla="*/ 43 h 43"/>
                    <a:gd name="T8" fmla="*/ 16 w 28"/>
                    <a:gd name="T9" fmla="*/ 43 h 43"/>
                    <a:gd name="T10" fmla="*/ 23 w 28"/>
                    <a:gd name="T11" fmla="*/ 43 h 43"/>
                    <a:gd name="T12" fmla="*/ 28 w 28"/>
                    <a:gd name="T13" fmla="*/ 41 h 43"/>
                    <a:gd name="T14" fmla="*/ 6 w 28"/>
                    <a:gd name="T15" fmla="*/ 39 h 43"/>
                    <a:gd name="T16" fmla="*/ 6 w 28"/>
                    <a:gd name="T17" fmla="*/ 6 h 43"/>
                    <a:gd name="T18" fmla="*/ 15 w 28"/>
                    <a:gd name="T19" fmla="*/ 6 h 43"/>
                    <a:gd name="T20" fmla="*/ 27 w 28"/>
                    <a:gd name="T21" fmla="*/ 2 h 43"/>
                    <a:gd name="T22" fmla="*/ 27 w 28"/>
                    <a:gd name="T23" fmla="*/ 2 h 43"/>
                    <a:gd name="T24" fmla="*/ 22 w 28"/>
                    <a:gd name="T25" fmla="*/ 1 h 43"/>
                    <a:gd name="T26" fmla="*/ 22 w 28"/>
                    <a:gd name="T27" fmla="*/ 0 h 43"/>
                    <a:gd name="T28" fmla="*/ 15 w 28"/>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15" y="0"/>
                      </a:moveTo>
                      <a:lnTo>
                        <a:pt x="0" y="0"/>
                      </a:lnTo>
                      <a:lnTo>
                        <a:pt x="0" y="43"/>
                      </a:lnTo>
                      <a:lnTo>
                        <a:pt x="15" y="43"/>
                      </a:lnTo>
                      <a:lnTo>
                        <a:pt x="16" y="43"/>
                      </a:lnTo>
                      <a:lnTo>
                        <a:pt x="23" y="43"/>
                      </a:lnTo>
                      <a:lnTo>
                        <a:pt x="28" y="41"/>
                      </a:lnTo>
                      <a:lnTo>
                        <a:pt x="6" y="39"/>
                      </a:lnTo>
                      <a:lnTo>
                        <a:pt x="6" y="6"/>
                      </a:lnTo>
                      <a:lnTo>
                        <a:pt x="15" y="6"/>
                      </a:lnTo>
                      <a:lnTo>
                        <a:pt x="27" y="2"/>
                      </a:lnTo>
                      <a:lnTo>
                        <a:pt x="27" y="2"/>
                      </a:lnTo>
                      <a:lnTo>
                        <a:pt x="22" y="1"/>
                      </a:lnTo>
                      <a:lnTo>
                        <a:pt x="22"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0" name="Freeform 6189"/>
                <p:cNvSpPr>
                  <a:spLocks/>
                </p:cNvSpPr>
                <p:nvPr/>
              </p:nvSpPr>
              <p:spPr bwMode="auto">
                <a:xfrm>
                  <a:off x="3020" y="1554"/>
                  <a:ext cx="5" cy="7"/>
                </a:xfrm>
                <a:custGeom>
                  <a:avLst/>
                  <a:gdLst>
                    <a:gd name="T0" fmla="*/ 22 w 28"/>
                    <a:gd name="T1" fmla="*/ 0 h 43"/>
                    <a:gd name="T2" fmla="*/ 17 w 28"/>
                    <a:gd name="T3" fmla="*/ 0 h 43"/>
                    <a:gd name="T4" fmla="*/ 0 w 28"/>
                    <a:gd name="T5" fmla="*/ 43 h 43"/>
                    <a:gd name="T6" fmla="*/ 6 w 28"/>
                    <a:gd name="T7" fmla="*/ 43 h 43"/>
                    <a:gd name="T8" fmla="*/ 10 w 28"/>
                    <a:gd name="T9" fmla="*/ 30 h 43"/>
                    <a:gd name="T10" fmla="*/ 28 w 28"/>
                    <a:gd name="T11" fmla="*/ 30 h 43"/>
                    <a:gd name="T12" fmla="*/ 13 w 28"/>
                    <a:gd name="T13" fmla="*/ 26 h 43"/>
                    <a:gd name="T14" fmla="*/ 17 w 28"/>
                    <a:gd name="T15" fmla="*/ 13 h 43"/>
                    <a:gd name="T16" fmla="*/ 18 w 28"/>
                    <a:gd name="T17" fmla="*/ 11 h 43"/>
                    <a:gd name="T18" fmla="*/ 19 w 28"/>
                    <a:gd name="T19" fmla="*/ 6 h 43"/>
                    <a:gd name="T20" fmla="*/ 19 w 28"/>
                    <a:gd name="T21" fmla="*/ 6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7" y="0"/>
                      </a:lnTo>
                      <a:lnTo>
                        <a:pt x="0" y="43"/>
                      </a:lnTo>
                      <a:lnTo>
                        <a:pt x="6" y="43"/>
                      </a:lnTo>
                      <a:lnTo>
                        <a:pt x="10" y="30"/>
                      </a:lnTo>
                      <a:lnTo>
                        <a:pt x="28" y="30"/>
                      </a:lnTo>
                      <a:lnTo>
                        <a:pt x="13" y="26"/>
                      </a:lnTo>
                      <a:lnTo>
                        <a:pt x="17" y="13"/>
                      </a:lnTo>
                      <a:lnTo>
                        <a:pt x="18" y="11"/>
                      </a:lnTo>
                      <a:lnTo>
                        <a:pt x="19" y="6"/>
                      </a:lnTo>
                      <a:lnTo>
                        <a:pt x="19" y="6"/>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1" name="Freeform 6190"/>
                <p:cNvSpPr>
                  <a:spLocks/>
                </p:cNvSpPr>
                <p:nvPr/>
              </p:nvSpPr>
              <p:spPr bwMode="auto">
                <a:xfrm>
                  <a:off x="3022" y="1554"/>
                  <a:ext cx="5" cy="7"/>
                </a:xfrm>
                <a:custGeom>
                  <a:avLst/>
                  <a:gdLst>
                    <a:gd name="T0" fmla="*/ 9 w 27"/>
                    <a:gd name="T1" fmla="*/ 0 h 44"/>
                    <a:gd name="T2" fmla="*/ 6 w 27"/>
                    <a:gd name="T3" fmla="*/ 6 h 44"/>
                    <a:gd name="T4" fmla="*/ 8 w 27"/>
                    <a:gd name="T5" fmla="*/ 10 h 44"/>
                    <a:gd name="T6" fmla="*/ 9 w 27"/>
                    <a:gd name="T7" fmla="*/ 12 h 44"/>
                    <a:gd name="T8" fmla="*/ 10 w 27"/>
                    <a:gd name="T9" fmla="*/ 17 h 44"/>
                    <a:gd name="T10" fmla="*/ 13 w 27"/>
                    <a:gd name="T11" fmla="*/ 26 h 44"/>
                    <a:gd name="T12" fmla="*/ 0 w 27"/>
                    <a:gd name="T13" fmla="*/ 26 h 44"/>
                    <a:gd name="T14" fmla="*/ 15 w 27"/>
                    <a:gd name="T15" fmla="*/ 30 h 44"/>
                    <a:gd name="T16" fmla="*/ 21 w 27"/>
                    <a:gd name="T17" fmla="*/ 44 h 44"/>
                    <a:gd name="T18" fmla="*/ 27 w 27"/>
                    <a:gd name="T19" fmla="*/ 44 h 44"/>
                    <a:gd name="T20" fmla="*/ 9 w 27"/>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4">
                      <a:moveTo>
                        <a:pt x="9" y="0"/>
                      </a:moveTo>
                      <a:lnTo>
                        <a:pt x="6" y="6"/>
                      </a:lnTo>
                      <a:lnTo>
                        <a:pt x="8" y="10"/>
                      </a:lnTo>
                      <a:lnTo>
                        <a:pt x="9" y="12"/>
                      </a:lnTo>
                      <a:lnTo>
                        <a:pt x="10" y="17"/>
                      </a:lnTo>
                      <a:lnTo>
                        <a:pt x="13" y="26"/>
                      </a:lnTo>
                      <a:lnTo>
                        <a:pt x="0" y="26"/>
                      </a:lnTo>
                      <a:lnTo>
                        <a:pt x="15" y="30"/>
                      </a:lnTo>
                      <a:lnTo>
                        <a:pt x="21" y="44"/>
                      </a:lnTo>
                      <a:lnTo>
                        <a:pt x="27" y="44"/>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2" name="Freeform 6191"/>
                <p:cNvSpPr>
                  <a:spLocks/>
                </p:cNvSpPr>
                <p:nvPr/>
              </p:nvSpPr>
              <p:spPr bwMode="auto">
                <a:xfrm>
                  <a:off x="2988" y="1603"/>
                  <a:ext cx="4" cy="3"/>
                </a:xfrm>
                <a:custGeom>
                  <a:avLst/>
                  <a:gdLst>
                    <a:gd name="T0" fmla="*/ 23 w 26"/>
                    <a:gd name="T1" fmla="*/ 0 h 18"/>
                    <a:gd name="T2" fmla="*/ 9 w 26"/>
                    <a:gd name="T3" fmla="*/ 0 h 18"/>
                    <a:gd name="T4" fmla="*/ 14 w 26"/>
                    <a:gd name="T5" fmla="*/ 1 h 18"/>
                    <a:gd name="T6" fmla="*/ 18 w 26"/>
                    <a:gd name="T7" fmla="*/ 2 h 18"/>
                    <a:gd name="T8" fmla="*/ 19 w 26"/>
                    <a:gd name="T9" fmla="*/ 3 h 18"/>
                    <a:gd name="T10" fmla="*/ 20 w 26"/>
                    <a:gd name="T11" fmla="*/ 7 h 18"/>
                    <a:gd name="T12" fmla="*/ 20 w 26"/>
                    <a:gd name="T13" fmla="*/ 8 h 18"/>
                    <a:gd name="T14" fmla="*/ 18 w 26"/>
                    <a:gd name="T15" fmla="*/ 12 h 18"/>
                    <a:gd name="T16" fmla="*/ 16 w 26"/>
                    <a:gd name="T17" fmla="*/ 13 h 18"/>
                    <a:gd name="T18" fmla="*/ 10 w 26"/>
                    <a:gd name="T19" fmla="*/ 15 h 18"/>
                    <a:gd name="T20" fmla="*/ 0 w 26"/>
                    <a:gd name="T21" fmla="*/ 15 h 18"/>
                    <a:gd name="T22" fmla="*/ 20 w 26"/>
                    <a:gd name="T23" fmla="*/ 18 h 18"/>
                    <a:gd name="T24" fmla="*/ 24 w 26"/>
                    <a:gd name="T25" fmla="*/ 15 h 18"/>
                    <a:gd name="T26" fmla="*/ 25 w 26"/>
                    <a:gd name="T27" fmla="*/ 13 h 18"/>
                    <a:gd name="T28" fmla="*/ 26 w 26"/>
                    <a:gd name="T29" fmla="*/ 8 h 18"/>
                    <a:gd name="T30" fmla="*/ 26 w 26"/>
                    <a:gd name="T31" fmla="*/ 6 h 18"/>
                    <a:gd name="T32" fmla="*/ 24 w 26"/>
                    <a:gd name="T33" fmla="*/ 2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4" y="1"/>
                      </a:lnTo>
                      <a:lnTo>
                        <a:pt x="18" y="2"/>
                      </a:lnTo>
                      <a:lnTo>
                        <a:pt x="19" y="3"/>
                      </a:lnTo>
                      <a:lnTo>
                        <a:pt x="20" y="7"/>
                      </a:lnTo>
                      <a:lnTo>
                        <a:pt x="20" y="8"/>
                      </a:lnTo>
                      <a:lnTo>
                        <a:pt x="18" y="12"/>
                      </a:lnTo>
                      <a:lnTo>
                        <a:pt x="16" y="13"/>
                      </a:lnTo>
                      <a:lnTo>
                        <a:pt x="10" y="15"/>
                      </a:lnTo>
                      <a:lnTo>
                        <a:pt x="0" y="15"/>
                      </a:lnTo>
                      <a:lnTo>
                        <a:pt x="20" y="18"/>
                      </a:lnTo>
                      <a:lnTo>
                        <a:pt x="24" y="15"/>
                      </a:lnTo>
                      <a:lnTo>
                        <a:pt x="25" y="13"/>
                      </a:lnTo>
                      <a:lnTo>
                        <a:pt x="26" y="8"/>
                      </a:lnTo>
                      <a:lnTo>
                        <a:pt x="26" y="6"/>
                      </a:lnTo>
                      <a:lnTo>
                        <a:pt x="24" y="2"/>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3" name="Freeform 6192"/>
                <p:cNvSpPr>
                  <a:spLocks/>
                </p:cNvSpPr>
                <p:nvPr/>
              </p:nvSpPr>
              <p:spPr bwMode="auto">
                <a:xfrm>
                  <a:off x="2988" y="1600"/>
                  <a:ext cx="4" cy="3"/>
                </a:xfrm>
                <a:custGeom>
                  <a:avLst/>
                  <a:gdLst>
                    <a:gd name="T0" fmla="*/ 21 w 24"/>
                    <a:gd name="T1" fmla="*/ 0 h 17"/>
                    <a:gd name="T2" fmla="*/ 8 w 24"/>
                    <a:gd name="T3" fmla="*/ 1 h 17"/>
                    <a:gd name="T4" fmla="*/ 14 w 24"/>
                    <a:gd name="T5" fmla="*/ 3 h 17"/>
                    <a:gd name="T6" fmla="*/ 18 w 24"/>
                    <a:gd name="T7" fmla="*/ 5 h 17"/>
                    <a:gd name="T8" fmla="*/ 19 w 24"/>
                    <a:gd name="T9" fmla="*/ 9 h 17"/>
                    <a:gd name="T10" fmla="*/ 17 w 24"/>
                    <a:gd name="T11" fmla="*/ 13 h 17"/>
                    <a:gd name="T12" fmla="*/ 14 w 24"/>
                    <a:gd name="T13" fmla="*/ 14 h 17"/>
                    <a:gd name="T14" fmla="*/ 9 w 24"/>
                    <a:gd name="T15" fmla="*/ 15 h 17"/>
                    <a:gd name="T16" fmla="*/ 0 w 24"/>
                    <a:gd name="T17" fmla="*/ 14 h 17"/>
                    <a:gd name="T18" fmla="*/ 19 w 24"/>
                    <a:gd name="T19" fmla="*/ 17 h 17"/>
                    <a:gd name="T20" fmla="*/ 23 w 24"/>
                    <a:gd name="T21" fmla="*/ 13 h 17"/>
                    <a:gd name="T22" fmla="*/ 24 w 24"/>
                    <a:gd name="T23" fmla="*/ 8 h 17"/>
                    <a:gd name="T24" fmla="*/ 24 w 24"/>
                    <a:gd name="T25" fmla="*/ 6 h 17"/>
                    <a:gd name="T26" fmla="*/ 21 w 2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7">
                      <a:moveTo>
                        <a:pt x="21" y="0"/>
                      </a:moveTo>
                      <a:lnTo>
                        <a:pt x="8" y="1"/>
                      </a:lnTo>
                      <a:lnTo>
                        <a:pt x="14" y="3"/>
                      </a:lnTo>
                      <a:lnTo>
                        <a:pt x="18" y="5"/>
                      </a:lnTo>
                      <a:lnTo>
                        <a:pt x="19" y="9"/>
                      </a:lnTo>
                      <a:lnTo>
                        <a:pt x="17" y="13"/>
                      </a:lnTo>
                      <a:lnTo>
                        <a:pt x="14" y="14"/>
                      </a:lnTo>
                      <a:lnTo>
                        <a:pt x="9" y="15"/>
                      </a:lnTo>
                      <a:lnTo>
                        <a:pt x="0" y="14"/>
                      </a:lnTo>
                      <a:lnTo>
                        <a:pt x="19" y="17"/>
                      </a:lnTo>
                      <a:lnTo>
                        <a:pt x="23" y="13"/>
                      </a:lnTo>
                      <a:lnTo>
                        <a:pt x="24" y="8"/>
                      </a:lnTo>
                      <a:lnTo>
                        <a:pt x="24" y="6"/>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4" name="Freeform 6193"/>
                <p:cNvSpPr>
                  <a:spLocks/>
                </p:cNvSpPr>
                <p:nvPr/>
              </p:nvSpPr>
              <p:spPr bwMode="auto">
                <a:xfrm>
                  <a:off x="2987" y="1599"/>
                  <a:ext cx="5" cy="8"/>
                </a:xfrm>
                <a:custGeom>
                  <a:avLst/>
                  <a:gdLst>
                    <a:gd name="T0" fmla="*/ 17 w 30"/>
                    <a:gd name="T1" fmla="*/ 1 h 44"/>
                    <a:gd name="T2" fmla="*/ 1 w 30"/>
                    <a:gd name="T3" fmla="*/ 0 h 44"/>
                    <a:gd name="T4" fmla="*/ 0 w 30"/>
                    <a:gd name="T5" fmla="*/ 44 h 44"/>
                    <a:gd name="T6" fmla="*/ 17 w 30"/>
                    <a:gd name="T7" fmla="*/ 44 h 44"/>
                    <a:gd name="T8" fmla="*/ 21 w 30"/>
                    <a:gd name="T9" fmla="*/ 44 h 44"/>
                    <a:gd name="T10" fmla="*/ 26 w 30"/>
                    <a:gd name="T11" fmla="*/ 43 h 44"/>
                    <a:gd name="T12" fmla="*/ 27 w 30"/>
                    <a:gd name="T13" fmla="*/ 42 h 44"/>
                    <a:gd name="T14" fmla="*/ 7 w 30"/>
                    <a:gd name="T15" fmla="*/ 39 h 44"/>
                    <a:gd name="T16" fmla="*/ 7 w 30"/>
                    <a:gd name="T17" fmla="*/ 24 h 44"/>
                    <a:gd name="T18" fmla="*/ 16 w 30"/>
                    <a:gd name="T19" fmla="*/ 24 h 44"/>
                    <a:gd name="T20" fmla="*/ 30 w 30"/>
                    <a:gd name="T21" fmla="*/ 24 h 44"/>
                    <a:gd name="T22" fmla="*/ 25 w 30"/>
                    <a:gd name="T23" fmla="*/ 21 h 44"/>
                    <a:gd name="T24" fmla="*/ 26 w 30"/>
                    <a:gd name="T25" fmla="*/ 21 h 44"/>
                    <a:gd name="T26" fmla="*/ 7 w 30"/>
                    <a:gd name="T27" fmla="*/ 18 h 44"/>
                    <a:gd name="T28" fmla="*/ 7 w 30"/>
                    <a:gd name="T29" fmla="*/ 5 h 44"/>
                    <a:gd name="T30" fmla="*/ 15 w 30"/>
                    <a:gd name="T31" fmla="*/ 5 h 44"/>
                    <a:gd name="T32" fmla="*/ 28 w 30"/>
                    <a:gd name="T33" fmla="*/ 4 h 44"/>
                    <a:gd name="T34" fmla="*/ 28 w 30"/>
                    <a:gd name="T35" fmla="*/ 4 h 44"/>
                    <a:gd name="T36" fmla="*/ 24 w 30"/>
                    <a:gd name="T37" fmla="*/ 2 h 44"/>
                    <a:gd name="T38" fmla="*/ 17 w 30"/>
                    <a:gd name="T3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4">
                      <a:moveTo>
                        <a:pt x="17" y="1"/>
                      </a:moveTo>
                      <a:lnTo>
                        <a:pt x="1" y="0"/>
                      </a:lnTo>
                      <a:lnTo>
                        <a:pt x="0" y="44"/>
                      </a:lnTo>
                      <a:lnTo>
                        <a:pt x="17" y="44"/>
                      </a:lnTo>
                      <a:lnTo>
                        <a:pt x="21" y="44"/>
                      </a:lnTo>
                      <a:lnTo>
                        <a:pt x="26" y="43"/>
                      </a:lnTo>
                      <a:lnTo>
                        <a:pt x="27" y="42"/>
                      </a:lnTo>
                      <a:lnTo>
                        <a:pt x="7" y="39"/>
                      </a:lnTo>
                      <a:lnTo>
                        <a:pt x="7" y="24"/>
                      </a:lnTo>
                      <a:lnTo>
                        <a:pt x="16" y="24"/>
                      </a:lnTo>
                      <a:lnTo>
                        <a:pt x="30" y="24"/>
                      </a:lnTo>
                      <a:lnTo>
                        <a:pt x="25" y="21"/>
                      </a:lnTo>
                      <a:lnTo>
                        <a:pt x="26" y="21"/>
                      </a:lnTo>
                      <a:lnTo>
                        <a:pt x="7" y="18"/>
                      </a:lnTo>
                      <a:lnTo>
                        <a:pt x="7" y="5"/>
                      </a:lnTo>
                      <a:lnTo>
                        <a:pt x="15" y="5"/>
                      </a:lnTo>
                      <a:lnTo>
                        <a:pt x="28" y="4"/>
                      </a:lnTo>
                      <a:lnTo>
                        <a:pt x="28" y="4"/>
                      </a:lnTo>
                      <a:lnTo>
                        <a:pt x="24" y="2"/>
                      </a:lnTo>
                      <a:lnTo>
                        <a:pt x="1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5" name="Freeform 6194"/>
                <p:cNvSpPr>
                  <a:spLocks/>
                </p:cNvSpPr>
                <p:nvPr/>
              </p:nvSpPr>
              <p:spPr bwMode="auto">
                <a:xfrm>
                  <a:off x="2994" y="1600"/>
                  <a:ext cx="5" cy="7"/>
                </a:xfrm>
                <a:custGeom>
                  <a:avLst/>
                  <a:gdLst>
                    <a:gd name="T0" fmla="*/ 32 w 32"/>
                    <a:gd name="T1" fmla="*/ 1 h 44"/>
                    <a:gd name="T2" fmla="*/ 1 w 32"/>
                    <a:gd name="T3" fmla="*/ 0 h 44"/>
                    <a:gd name="T4" fmla="*/ 0 w 32"/>
                    <a:gd name="T5" fmla="*/ 43 h 44"/>
                    <a:gd name="T6" fmla="*/ 32 w 32"/>
                    <a:gd name="T7" fmla="*/ 44 h 44"/>
                    <a:gd name="T8" fmla="*/ 32 w 32"/>
                    <a:gd name="T9" fmla="*/ 39 h 44"/>
                    <a:gd name="T10" fmla="*/ 5 w 32"/>
                    <a:gd name="T11" fmla="*/ 39 h 44"/>
                    <a:gd name="T12" fmla="*/ 6 w 32"/>
                    <a:gd name="T13" fmla="*/ 24 h 44"/>
                    <a:gd name="T14" fmla="*/ 30 w 32"/>
                    <a:gd name="T15" fmla="*/ 25 h 44"/>
                    <a:gd name="T16" fmla="*/ 30 w 32"/>
                    <a:gd name="T17" fmla="*/ 19 h 44"/>
                    <a:gd name="T18" fmla="*/ 6 w 32"/>
                    <a:gd name="T19" fmla="*/ 18 h 44"/>
                    <a:gd name="T20" fmla="*/ 6 w 32"/>
                    <a:gd name="T21" fmla="*/ 6 h 44"/>
                    <a:gd name="T22" fmla="*/ 32 w 32"/>
                    <a:gd name="T23" fmla="*/ 7 h 44"/>
                    <a:gd name="T24" fmla="*/ 32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2" y="1"/>
                      </a:moveTo>
                      <a:lnTo>
                        <a:pt x="1" y="0"/>
                      </a:lnTo>
                      <a:lnTo>
                        <a:pt x="0" y="43"/>
                      </a:lnTo>
                      <a:lnTo>
                        <a:pt x="32" y="44"/>
                      </a:lnTo>
                      <a:lnTo>
                        <a:pt x="32" y="39"/>
                      </a:lnTo>
                      <a:lnTo>
                        <a:pt x="5" y="39"/>
                      </a:lnTo>
                      <a:lnTo>
                        <a:pt x="6" y="24"/>
                      </a:lnTo>
                      <a:lnTo>
                        <a:pt x="30" y="25"/>
                      </a:lnTo>
                      <a:lnTo>
                        <a:pt x="30" y="19"/>
                      </a:lnTo>
                      <a:lnTo>
                        <a:pt x="6" y="18"/>
                      </a:lnTo>
                      <a:lnTo>
                        <a:pt x="6" y="6"/>
                      </a:lnTo>
                      <a:lnTo>
                        <a:pt x="32" y="7"/>
                      </a:lnTo>
                      <a:lnTo>
                        <a:pt x="32"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6" name="Freeform 6195"/>
                <p:cNvSpPr>
                  <a:spLocks/>
                </p:cNvSpPr>
                <p:nvPr/>
              </p:nvSpPr>
              <p:spPr bwMode="auto">
                <a:xfrm>
                  <a:off x="3000" y="1600"/>
                  <a:ext cx="5" cy="7"/>
                </a:xfrm>
                <a:custGeom>
                  <a:avLst/>
                  <a:gdLst>
                    <a:gd name="T0" fmla="*/ 7 w 27"/>
                    <a:gd name="T1" fmla="*/ 0 h 44"/>
                    <a:gd name="T2" fmla="*/ 1 w 27"/>
                    <a:gd name="T3" fmla="*/ 0 h 44"/>
                    <a:gd name="T4" fmla="*/ 0 w 27"/>
                    <a:gd name="T5" fmla="*/ 43 h 44"/>
                    <a:gd name="T6" fmla="*/ 27 w 27"/>
                    <a:gd name="T7" fmla="*/ 44 h 44"/>
                    <a:gd name="T8" fmla="*/ 27 w 27"/>
                    <a:gd name="T9" fmla="*/ 39 h 44"/>
                    <a:gd name="T10" fmla="*/ 7 w 27"/>
                    <a:gd name="T11" fmla="*/ 38 h 44"/>
                    <a:gd name="T12" fmla="*/ 7 w 27"/>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7" y="0"/>
                      </a:moveTo>
                      <a:lnTo>
                        <a:pt x="1" y="0"/>
                      </a:lnTo>
                      <a:lnTo>
                        <a:pt x="0" y="43"/>
                      </a:lnTo>
                      <a:lnTo>
                        <a:pt x="27" y="44"/>
                      </a:lnTo>
                      <a:lnTo>
                        <a:pt x="27" y="39"/>
                      </a:lnTo>
                      <a:lnTo>
                        <a:pt x="7" y="3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7" name="Freeform 6196"/>
                <p:cNvSpPr>
                  <a:spLocks/>
                </p:cNvSpPr>
                <p:nvPr/>
              </p:nvSpPr>
              <p:spPr bwMode="auto">
                <a:xfrm>
                  <a:off x="3009" y="1603"/>
                  <a:ext cx="3" cy="4"/>
                </a:xfrm>
                <a:custGeom>
                  <a:avLst/>
                  <a:gdLst>
                    <a:gd name="T0" fmla="*/ 19 w 19"/>
                    <a:gd name="T1" fmla="*/ 0 h 19"/>
                    <a:gd name="T2" fmla="*/ 1 w 19"/>
                    <a:gd name="T3" fmla="*/ 0 h 19"/>
                    <a:gd name="T4" fmla="*/ 1 w 19"/>
                    <a:gd name="T5" fmla="*/ 4 h 19"/>
                    <a:gd name="T6" fmla="*/ 12 w 19"/>
                    <a:gd name="T7" fmla="*/ 5 h 19"/>
                    <a:gd name="T8" fmla="*/ 12 w 19"/>
                    <a:gd name="T9" fmla="*/ 12 h 19"/>
                    <a:gd name="T10" fmla="*/ 10 w 19"/>
                    <a:gd name="T11" fmla="*/ 14 h 19"/>
                    <a:gd name="T12" fmla="*/ 6 w 19"/>
                    <a:gd name="T13" fmla="*/ 16 h 19"/>
                    <a:gd name="T14" fmla="*/ 0 w 19"/>
                    <a:gd name="T15" fmla="*/ 17 h 19"/>
                    <a:gd name="T16" fmla="*/ 13 w 19"/>
                    <a:gd name="T17" fmla="*/ 19 h 19"/>
                    <a:gd name="T18" fmla="*/ 18 w 19"/>
                    <a:gd name="T19" fmla="*/ 16 h 19"/>
                    <a:gd name="T20" fmla="*/ 19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9" y="0"/>
                      </a:moveTo>
                      <a:lnTo>
                        <a:pt x="1" y="0"/>
                      </a:lnTo>
                      <a:lnTo>
                        <a:pt x="1" y="4"/>
                      </a:lnTo>
                      <a:lnTo>
                        <a:pt x="12" y="5"/>
                      </a:lnTo>
                      <a:lnTo>
                        <a:pt x="12" y="12"/>
                      </a:lnTo>
                      <a:lnTo>
                        <a:pt x="10" y="14"/>
                      </a:lnTo>
                      <a:lnTo>
                        <a:pt x="6" y="16"/>
                      </a:lnTo>
                      <a:lnTo>
                        <a:pt x="0" y="17"/>
                      </a:lnTo>
                      <a:lnTo>
                        <a:pt x="13" y="19"/>
                      </a:lnTo>
                      <a:lnTo>
                        <a:pt x="18" y="16"/>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8" name="Freeform 6197"/>
                <p:cNvSpPr>
                  <a:spLocks/>
                </p:cNvSpPr>
                <p:nvPr/>
              </p:nvSpPr>
              <p:spPr bwMode="auto">
                <a:xfrm>
                  <a:off x="3009" y="1600"/>
                  <a:ext cx="3" cy="2"/>
                </a:xfrm>
                <a:custGeom>
                  <a:avLst/>
                  <a:gdLst>
                    <a:gd name="T0" fmla="*/ 11 w 17"/>
                    <a:gd name="T1" fmla="*/ 0 h 12"/>
                    <a:gd name="T2" fmla="*/ 0 w 17"/>
                    <a:gd name="T3" fmla="*/ 3 h 12"/>
                    <a:gd name="T4" fmla="*/ 3 w 17"/>
                    <a:gd name="T5" fmla="*/ 3 h 12"/>
                    <a:gd name="T6" fmla="*/ 7 w 17"/>
                    <a:gd name="T7" fmla="*/ 5 h 12"/>
                    <a:gd name="T8" fmla="*/ 9 w 17"/>
                    <a:gd name="T9" fmla="*/ 7 h 12"/>
                    <a:gd name="T10" fmla="*/ 11 w 17"/>
                    <a:gd name="T11" fmla="*/ 12 h 12"/>
                    <a:gd name="T12" fmla="*/ 17 w 17"/>
                    <a:gd name="T13" fmla="*/ 10 h 12"/>
                    <a:gd name="T14" fmla="*/ 17 w 17"/>
                    <a:gd name="T15" fmla="*/ 10 h 12"/>
                    <a:gd name="T16" fmla="*/ 15 w 17"/>
                    <a:gd name="T17" fmla="*/ 5 h 12"/>
                    <a:gd name="T18" fmla="*/ 11 w 1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1" y="0"/>
                      </a:moveTo>
                      <a:lnTo>
                        <a:pt x="0" y="3"/>
                      </a:lnTo>
                      <a:lnTo>
                        <a:pt x="3" y="3"/>
                      </a:lnTo>
                      <a:lnTo>
                        <a:pt x="7" y="5"/>
                      </a:lnTo>
                      <a:lnTo>
                        <a:pt x="9" y="7"/>
                      </a:lnTo>
                      <a:lnTo>
                        <a:pt x="11" y="12"/>
                      </a:lnTo>
                      <a:lnTo>
                        <a:pt x="17" y="10"/>
                      </a:lnTo>
                      <a:lnTo>
                        <a:pt x="17" y="10"/>
                      </a:lnTo>
                      <a:lnTo>
                        <a:pt x="15"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69" name="Freeform 6198"/>
                <p:cNvSpPr>
                  <a:spLocks/>
                </p:cNvSpPr>
                <p:nvPr/>
              </p:nvSpPr>
              <p:spPr bwMode="auto">
                <a:xfrm>
                  <a:off x="3006" y="1600"/>
                  <a:ext cx="5" cy="7"/>
                </a:xfrm>
                <a:custGeom>
                  <a:avLst/>
                  <a:gdLst>
                    <a:gd name="T0" fmla="*/ 23 w 35"/>
                    <a:gd name="T1" fmla="*/ 0 h 45"/>
                    <a:gd name="T2" fmla="*/ 22 w 35"/>
                    <a:gd name="T3" fmla="*/ 0 h 45"/>
                    <a:gd name="T4" fmla="*/ 16 w 35"/>
                    <a:gd name="T5" fmla="*/ 1 h 45"/>
                    <a:gd name="T6" fmla="*/ 11 w 35"/>
                    <a:gd name="T7" fmla="*/ 3 h 45"/>
                    <a:gd name="T8" fmla="*/ 7 w 35"/>
                    <a:gd name="T9" fmla="*/ 7 h 45"/>
                    <a:gd name="T10" fmla="*/ 3 w 35"/>
                    <a:gd name="T11" fmla="*/ 11 h 45"/>
                    <a:gd name="T12" fmla="*/ 3 w 35"/>
                    <a:gd name="T13" fmla="*/ 11 h 45"/>
                    <a:gd name="T14" fmla="*/ 1 w 35"/>
                    <a:gd name="T15" fmla="*/ 16 h 45"/>
                    <a:gd name="T16" fmla="*/ 0 w 35"/>
                    <a:gd name="T17" fmla="*/ 23 h 45"/>
                    <a:gd name="T18" fmla="*/ 0 w 35"/>
                    <a:gd name="T19" fmla="*/ 23 h 45"/>
                    <a:gd name="T20" fmla="*/ 1 w 35"/>
                    <a:gd name="T21" fmla="*/ 29 h 45"/>
                    <a:gd name="T22" fmla="*/ 3 w 35"/>
                    <a:gd name="T23" fmla="*/ 34 h 45"/>
                    <a:gd name="T24" fmla="*/ 7 w 35"/>
                    <a:gd name="T25" fmla="*/ 39 h 45"/>
                    <a:gd name="T26" fmla="*/ 7 w 35"/>
                    <a:gd name="T27" fmla="*/ 39 h 45"/>
                    <a:gd name="T28" fmla="*/ 11 w 35"/>
                    <a:gd name="T29" fmla="*/ 42 h 45"/>
                    <a:gd name="T30" fmla="*/ 16 w 35"/>
                    <a:gd name="T31" fmla="*/ 44 h 45"/>
                    <a:gd name="T32" fmla="*/ 23 w 35"/>
                    <a:gd name="T33" fmla="*/ 45 h 45"/>
                    <a:gd name="T34" fmla="*/ 25 w 35"/>
                    <a:gd name="T35" fmla="*/ 45 h 45"/>
                    <a:gd name="T36" fmla="*/ 30 w 35"/>
                    <a:gd name="T37" fmla="*/ 44 h 45"/>
                    <a:gd name="T38" fmla="*/ 35 w 35"/>
                    <a:gd name="T39" fmla="*/ 42 h 45"/>
                    <a:gd name="T40" fmla="*/ 22 w 35"/>
                    <a:gd name="T41" fmla="*/ 40 h 45"/>
                    <a:gd name="T42" fmla="*/ 19 w 35"/>
                    <a:gd name="T43" fmla="*/ 40 h 45"/>
                    <a:gd name="T44" fmla="*/ 14 w 35"/>
                    <a:gd name="T45" fmla="*/ 38 h 45"/>
                    <a:gd name="T46" fmla="*/ 12 w 35"/>
                    <a:gd name="T47" fmla="*/ 37 h 45"/>
                    <a:gd name="T48" fmla="*/ 9 w 35"/>
                    <a:gd name="T49" fmla="*/ 32 h 45"/>
                    <a:gd name="T50" fmla="*/ 7 w 35"/>
                    <a:gd name="T51" fmla="*/ 28 h 45"/>
                    <a:gd name="T52" fmla="*/ 7 w 35"/>
                    <a:gd name="T53" fmla="*/ 23 h 45"/>
                    <a:gd name="T54" fmla="*/ 7 w 35"/>
                    <a:gd name="T55" fmla="*/ 21 h 45"/>
                    <a:gd name="T56" fmla="*/ 8 w 35"/>
                    <a:gd name="T57" fmla="*/ 14 h 45"/>
                    <a:gd name="T58" fmla="*/ 11 w 35"/>
                    <a:gd name="T59" fmla="*/ 10 h 45"/>
                    <a:gd name="T60" fmla="*/ 12 w 35"/>
                    <a:gd name="T61" fmla="*/ 9 h 45"/>
                    <a:gd name="T62" fmla="*/ 16 w 35"/>
                    <a:gd name="T63" fmla="*/ 7 h 45"/>
                    <a:gd name="T64" fmla="*/ 23 w 35"/>
                    <a:gd name="T65" fmla="*/ 6 h 45"/>
                    <a:gd name="T66" fmla="*/ 34 w 35"/>
                    <a:gd name="T67" fmla="*/ 3 h 45"/>
                    <a:gd name="T68" fmla="*/ 33 w 35"/>
                    <a:gd name="T69" fmla="*/ 3 h 45"/>
                    <a:gd name="T70" fmla="*/ 29 w 35"/>
                    <a:gd name="T71" fmla="*/ 1 h 45"/>
                    <a:gd name="T72" fmla="*/ 23 w 35"/>
                    <a:gd name="T7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5">
                      <a:moveTo>
                        <a:pt x="23" y="0"/>
                      </a:moveTo>
                      <a:lnTo>
                        <a:pt x="22" y="0"/>
                      </a:lnTo>
                      <a:lnTo>
                        <a:pt x="16" y="1"/>
                      </a:lnTo>
                      <a:lnTo>
                        <a:pt x="11" y="3"/>
                      </a:lnTo>
                      <a:lnTo>
                        <a:pt x="7" y="7"/>
                      </a:lnTo>
                      <a:lnTo>
                        <a:pt x="3" y="11"/>
                      </a:lnTo>
                      <a:lnTo>
                        <a:pt x="3" y="11"/>
                      </a:lnTo>
                      <a:lnTo>
                        <a:pt x="1" y="16"/>
                      </a:lnTo>
                      <a:lnTo>
                        <a:pt x="0" y="23"/>
                      </a:lnTo>
                      <a:lnTo>
                        <a:pt x="0" y="23"/>
                      </a:lnTo>
                      <a:lnTo>
                        <a:pt x="1" y="29"/>
                      </a:lnTo>
                      <a:lnTo>
                        <a:pt x="3" y="34"/>
                      </a:lnTo>
                      <a:lnTo>
                        <a:pt x="7" y="39"/>
                      </a:lnTo>
                      <a:lnTo>
                        <a:pt x="7" y="39"/>
                      </a:lnTo>
                      <a:lnTo>
                        <a:pt x="11" y="42"/>
                      </a:lnTo>
                      <a:lnTo>
                        <a:pt x="16" y="44"/>
                      </a:lnTo>
                      <a:lnTo>
                        <a:pt x="23" y="45"/>
                      </a:lnTo>
                      <a:lnTo>
                        <a:pt x="25" y="45"/>
                      </a:lnTo>
                      <a:lnTo>
                        <a:pt x="30" y="44"/>
                      </a:lnTo>
                      <a:lnTo>
                        <a:pt x="35" y="42"/>
                      </a:lnTo>
                      <a:lnTo>
                        <a:pt x="22" y="40"/>
                      </a:lnTo>
                      <a:lnTo>
                        <a:pt x="19" y="40"/>
                      </a:lnTo>
                      <a:lnTo>
                        <a:pt x="14" y="38"/>
                      </a:lnTo>
                      <a:lnTo>
                        <a:pt x="12" y="37"/>
                      </a:lnTo>
                      <a:lnTo>
                        <a:pt x="9" y="32"/>
                      </a:lnTo>
                      <a:lnTo>
                        <a:pt x="7" y="28"/>
                      </a:lnTo>
                      <a:lnTo>
                        <a:pt x="7" y="23"/>
                      </a:lnTo>
                      <a:lnTo>
                        <a:pt x="7" y="21"/>
                      </a:lnTo>
                      <a:lnTo>
                        <a:pt x="8" y="14"/>
                      </a:lnTo>
                      <a:lnTo>
                        <a:pt x="11" y="10"/>
                      </a:lnTo>
                      <a:lnTo>
                        <a:pt x="12" y="9"/>
                      </a:lnTo>
                      <a:lnTo>
                        <a:pt x="16" y="7"/>
                      </a:lnTo>
                      <a:lnTo>
                        <a:pt x="23" y="6"/>
                      </a:lnTo>
                      <a:lnTo>
                        <a:pt x="34" y="3"/>
                      </a:lnTo>
                      <a:lnTo>
                        <a:pt x="33" y="3"/>
                      </a:lnTo>
                      <a:lnTo>
                        <a:pt x="29"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0" name="Freeform 6199"/>
                <p:cNvSpPr>
                  <a:spLocks/>
                </p:cNvSpPr>
                <p:nvPr/>
              </p:nvSpPr>
              <p:spPr bwMode="auto">
                <a:xfrm>
                  <a:off x="3014" y="1600"/>
                  <a:ext cx="1" cy="7"/>
                </a:xfrm>
                <a:custGeom>
                  <a:avLst/>
                  <a:gdLst>
                    <a:gd name="T0" fmla="*/ 6 w 7"/>
                    <a:gd name="T1" fmla="*/ 44 h 44"/>
                    <a:gd name="T2" fmla="*/ 0 w 7"/>
                    <a:gd name="T3" fmla="*/ 44 h 44"/>
                    <a:gd name="T4" fmla="*/ 1 w 7"/>
                    <a:gd name="T5" fmla="*/ 0 h 44"/>
                    <a:gd name="T6" fmla="*/ 7 w 7"/>
                    <a:gd name="T7" fmla="*/ 1 h 44"/>
                    <a:gd name="T8" fmla="*/ 6 w 7"/>
                    <a:gd name="T9" fmla="*/ 44 h 44"/>
                  </a:gdLst>
                  <a:ahLst/>
                  <a:cxnLst>
                    <a:cxn ang="0">
                      <a:pos x="T0" y="T1"/>
                    </a:cxn>
                    <a:cxn ang="0">
                      <a:pos x="T2" y="T3"/>
                    </a:cxn>
                    <a:cxn ang="0">
                      <a:pos x="T4" y="T5"/>
                    </a:cxn>
                    <a:cxn ang="0">
                      <a:pos x="T6" y="T7"/>
                    </a:cxn>
                    <a:cxn ang="0">
                      <a:pos x="T8" y="T9"/>
                    </a:cxn>
                  </a:cxnLst>
                  <a:rect l="0" t="0" r="r" b="b"/>
                  <a:pathLst>
                    <a:path w="7" h="44">
                      <a:moveTo>
                        <a:pt x="6" y="44"/>
                      </a:moveTo>
                      <a:lnTo>
                        <a:pt x="0" y="44"/>
                      </a:lnTo>
                      <a:lnTo>
                        <a:pt x="1" y="0"/>
                      </a:lnTo>
                      <a:lnTo>
                        <a:pt x="7" y="1"/>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1" name="Freeform 6200"/>
                <p:cNvSpPr>
                  <a:spLocks/>
                </p:cNvSpPr>
                <p:nvPr/>
              </p:nvSpPr>
              <p:spPr bwMode="auto">
                <a:xfrm>
                  <a:off x="3019" y="1605"/>
                  <a:ext cx="3" cy="2"/>
                </a:xfrm>
                <a:custGeom>
                  <a:avLst/>
                  <a:gdLst>
                    <a:gd name="T0" fmla="*/ 13 w 19"/>
                    <a:gd name="T1" fmla="*/ 0 h 12"/>
                    <a:gd name="T2" fmla="*/ 11 w 19"/>
                    <a:gd name="T3" fmla="*/ 4 h 12"/>
                    <a:gd name="T4" fmla="*/ 8 w 19"/>
                    <a:gd name="T5" fmla="*/ 9 h 12"/>
                    <a:gd name="T6" fmla="*/ 6 w 19"/>
                    <a:gd name="T7" fmla="*/ 10 h 12"/>
                    <a:gd name="T8" fmla="*/ 0 w 19"/>
                    <a:gd name="T9" fmla="*/ 11 h 12"/>
                    <a:gd name="T10" fmla="*/ 13 w 19"/>
                    <a:gd name="T11" fmla="*/ 12 h 12"/>
                    <a:gd name="T12" fmla="*/ 16 w 19"/>
                    <a:gd name="T13" fmla="*/ 8 h 12"/>
                    <a:gd name="T14" fmla="*/ 19 w 19"/>
                    <a:gd name="T15" fmla="*/ 2 h 12"/>
                    <a:gd name="T16" fmla="*/ 13 w 1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2">
                      <a:moveTo>
                        <a:pt x="13" y="0"/>
                      </a:moveTo>
                      <a:lnTo>
                        <a:pt x="11" y="4"/>
                      </a:lnTo>
                      <a:lnTo>
                        <a:pt x="8" y="9"/>
                      </a:lnTo>
                      <a:lnTo>
                        <a:pt x="6" y="10"/>
                      </a:lnTo>
                      <a:lnTo>
                        <a:pt x="0" y="11"/>
                      </a:lnTo>
                      <a:lnTo>
                        <a:pt x="13" y="12"/>
                      </a:lnTo>
                      <a:lnTo>
                        <a:pt x="16" y="8"/>
                      </a:lnTo>
                      <a:lnTo>
                        <a:pt x="19"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2" name="Freeform 6201"/>
                <p:cNvSpPr>
                  <a:spLocks/>
                </p:cNvSpPr>
                <p:nvPr/>
              </p:nvSpPr>
              <p:spPr bwMode="auto">
                <a:xfrm>
                  <a:off x="3020" y="1601"/>
                  <a:ext cx="2" cy="1"/>
                </a:xfrm>
                <a:custGeom>
                  <a:avLst/>
                  <a:gdLst>
                    <a:gd name="T0" fmla="*/ 11 w 18"/>
                    <a:gd name="T1" fmla="*/ 0 h 10"/>
                    <a:gd name="T2" fmla="*/ 0 w 18"/>
                    <a:gd name="T3" fmla="*/ 1 h 10"/>
                    <a:gd name="T4" fmla="*/ 3 w 18"/>
                    <a:gd name="T5" fmla="*/ 1 h 10"/>
                    <a:gd name="T6" fmla="*/ 8 w 18"/>
                    <a:gd name="T7" fmla="*/ 3 h 10"/>
                    <a:gd name="T8" fmla="*/ 9 w 18"/>
                    <a:gd name="T9" fmla="*/ 5 h 10"/>
                    <a:gd name="T10" fmla="*/ 11 w 18"/>
                    <a:gd name="T11" fmla="*/ 10 h 10"/>
                    <a:gd name="T12" fmla="*/ 18 w 18"/>
                    <a:gd name="T13" fmla="*/ 8 h 10"/>
                    <a:gd name="T14" fmla="*/ 18 w 18"/>
                    <a:gd name="T15" fmla="*/ 8 h 10"/>
                    <a:gd name="T16" fmla="*/ 14 w 18"/>
                    <a:gd name="T17" fmla="*/ 3 h 10"/>
                    <a:gd name="T18" fmla="*/ 11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11" y="0"/>
                      </a:moveTo>
                      <a:lnTo>
                        <a:pt x="0" y="1"/>
                      </a:lnTo>
                      <a:lnTo>
                        <a:pt x="3" y="1"/>
                      </a:lnTo>
                      <a:lnTo>
                        <a:pt x="8" y="3"/>
                      </a:lnTo>
                      <a:lnTo>
                        <a:pt x="9" y="5"/>
                      </a:lnTo>
                      <a:lnTo>
                        <a:pt x="11" y="10"/>
                      </a:lnTo>
                      <a:lnTo>
                        <a:pt x="18" y="8"/>
                      </a:lnTo>
                      <a:lnTo>
                        <a:pt x="18" y="8"/>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3" name="Freeform 6202"/>
                <p:cNvSpPr>
                  <a:spLocks/>
                </p:cNvSpPr>
                <p:nvPr/>
              </p:nvSpPr>
              <p:spPr bwMode="auto">
                <a:xfrm>
                  <a:off x="3016" y="1600"/>
                  <a:ext cx="6" cy="7"/>
                </a:xfrm>
                <a:custGeom>
                  <a:avLst/>
                  <a:gdLst>
                    <a:gd name="T0" fmla="*/ 20 w 32"/>
                    <a:gd name="T1" fmla="*/ 0 h 45"/>
                    <a:gd name="T2" fmla="*/ 15 w 32"/>
                    <a:gd name="T3" fmla="*/ 1 h 45"/>
                    <a:gd name="T4" fmla="*/ 10 w 32"/>
                    <a:gd name="T5" fmla="*/ 4 h 45"/>
                    <a:gd name="T6" fmla="*/ 6 w 32"/>
                    <a:gd name="T7" fmla="*/ 7 h 45"/>
                    <a:gd name="T8" fmla="*/ 6 w 32"/>
                    <a:gd name="T9" fmla="*/ 7 h 45"/>
                    <a:gd name="T10" fmla="*/ 2 w 32"/>
                    <a:gd name="T11" fmla="*/ 11 h 45"/>
                    <a:gd name="T12" fmla="*/ 0 w 32"/>
                    <a:gd name="T13" fmla="*/ 16 h 45"/>
                    <a:gd name="T14" fmla="*/ 0 w 32"/>
                    <a:gd name="T15" fmla="*/ 23 h 45"/>
                    <a:gd name="T16" fmla="*/ 0 w 32"/>
                    <a:gd name="T17" fmla="*/ 28 h 45"/>
                    <a:gd name="T18" fmla="*/ 1 w 32"/>
                    <a:gd name="T19" fmla="*/ 33 h 45"/>
                    <a:gd name="T20" fmla="*/ 4 w 32"/>
                    <a:gd name="T21" fmla="*/ 39 h 45"/>
                    <a:gd name="T22" fmla="*/ 4 w 32"/>
                    <a:gd name="T23" fmla="*/ 39 h 45"/>
                    <a:gd name="T24" fmla="*/ 9 w 32"/>
                    <a:gd name="T25" fmla="*/ 42 h 45"/>
                    <a:gd name="T26" fmla="*/ 13 w 32"/>
                    <a:gd name="T27" fmla="*/ 44 h 45"/>
                    <a:gd name="T28" fmla="*/ 19 w 32"/>
                    <a:gd name="T29" fmla="*/ 45 h 45"/>
                    <a:gd name="T30" fmla="*/ 20 w 32"/>
                    <a:gd name="T31" fmla="*/ 45 h 45"/>
                    <a:gd name="T32" fmla="*/ 26 w 32"/>
                    <a:gd name="T33" fmla="*/ 44 h 45"/>
                    <a:gd name="T34" fmla="*/ 31 w 32"/>
                    <a:gd name="T35" fmla="*/ 42 h 45"/>
                    <a:gd name="T36" fmla="*/ 32 w 32"/>
                    <a:gd name="T37" fmla="*/ 41 h 45"/>
                    <a:gd name="T38" fmla="*/ 19 w 32"/>
                    <a:gd name="T39" fmla="*/ 40 h 45"/>
                    <a:gd name="T40" fmla="*/ 14 w 32"/>
                    <a:gd name="T41" fmla="*/ 39 h 45"/>
                    <a:gd name="T42" fmla="*/ 9 w 32"/>
                    <a:gd name="T43" fmla="*/ 36 h 45"/>
                    <a:gd name="T44" fmla="*/ 8 w 32"/>
                    <a:gd name="T45" fmla="*/ 33 h 45"/>
                    <a:gd name="T46" fmla="*/ 7 w 32"/>
                    <a:gd name="T47" fmla="*/ 29 h 45"/>
                    <a:gd name="T48" fmla="*/ 6 w 32"/>
                    <a:gd name="T49" fmla="*/ 23 h 45"/>
                    <a:gd name="T50" fmla="*/ 6 w 32"/>
                    <a:gd name="T51" fmla="*/ 21 h 45"/>
                    <a:gd name="T52" fmla="*/ 7 w 32"/>
                    <a:gd name="T53" fmla="*/ 14 h 45"/>
                    <a:gd name="T54" fmla="*/ 10 w 32"/>
                    <a:gd name="T55" fmla="*/ 10 h 45"/>
                    <a:gd name="T56" fmla="*/ 10 w 32"/>
                    <a:gd name="T57" fmla="*/ 10 h 45"/>
                    <a:gd name="T58" fmla="*/ 14 w 32"/>
                    <a:gd name="T59" fmla="*/ 7 h 45"/>
                    <a:gd name="T60" fmla="*/ 20 w 32"/>
                    <a:gd name="T61" fmla="*/ 6 h 45"/>
                    <a:gd name="T62" fmla="*/ 31 w 32"/>
                    <a:gd name="T63" fmla="*/ 5 h 45"/>
                    <a:gd name="T64" fmla="*/ 26 w 32"/>
                    <a:gd name="T65" fmla="*/ 1 h 45"/>
                    <a:gd name="T66" fmla="*/ 20 w 32"/>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5">
                      <a:moveTo>
                        <a:pt x="20" y="0"/>
                      </a:moveTo>
                      <a:lnTo>
                        <a:pt x="15" y="1"/>
                      </a:lnTo>
                      <a:lnTo>
                        <a:pt x="10" y="4"/>
                      </a:lnTo>
                      <a:lnTo>
                        <a:pt x="6" y="7"/>
                      </a:lnTo>
                      <a:lnTo>
                        <a:pt x="6" y="7"/>
                      </a:lnTo>
                      <a:lnTo>
                        <a:pt x="2" y="11"/>
                      </a:lnTo>
                      <a:lnTo>
                        <a:pt x="0" y="16"/>
                      </a:lnTo>
                      <a:lnTo>
                        <a:pt x="0" y="23"/>
                      </a:lnTo>
                      <a:lnTo>
                        <a:pt x="0" y="28"/>
                      </a:lnTo>
                      <a:lnTo>
                        <a:pt x="1" y="33"/>
                      </a:lnTo>
                      <a:lnTo>
                        <a:pt x="4" y="39"/>
                      </a:lnTo>
                      <a:lnTo>
                        <a:pt x="4" y="39"/>
                      </a:lnTo>
                      <a:lnTo>
                        <a:pt x="9" y="42"/>
                      </a:lnTo>
                      <a:lnTo>
                        <a:pt x="13" y="44"/>
                      </a:lnTo>
                      <a:lnTo>
                        <a:pt x="19" y="45"/>
                      </a:lnTo>
                      <a:lnTo>
                        <a:pt x="20" y="45"/>
                      </a:lnTo>
                      <a:lnTo>
                        <a:pt x="26" y="44"/>
                      </a:lnTo>
                      <a:lnTo>
                        <a:pt x="31" y="42"/>
                      </a:lnTo>
                      <a:lnTo>
                        <a:pt x="32" y="41"/>
                      </a:lnTo>
                      <a:lnTo>
                        <a:pt x="19" y="40"/>
                      </a:lnTo>
                      <a:lnTo>
                        <a:pt x="14" y="39"/>
                      </a:lnTo>
                      <a:lnTo>
                        <a:pt x="9" y="36"/>
                      </a:lnTo>
                      <a:lnTo>
                        <a:pt x="8" y="33"/>
                      </a:lnTo>
                      <a:lnTo>
                        <a:pt x="7" y="29"/>
                      </a:lnTo>
                      <a:lnTo>
                        <a:pt x="6" y="23"/>
                      </a:lnTo>
                      <a:lnTo>
                        <a:pt x="6" y="21"/>
                      </a:lnTo>
                      <a:lnTo>
                        <a:pt x="7" y="14"/>
                      </a:lnTo>
                      <a:lnTo>
                        <a:pt x="10" y="10"/>
                      </a:lnTo>
                      <a:lnTo>
                        <a:pt x="10" y="10"/>
                      </a:lnTo>
                      <a:lnTo>
                        <a:pt x="14" y="7"/>
                      </a:lnTo>
                      <a:lnTo>
                        <a:pt x="20" y="6"/>
                      </a:lnTo>
                      <a:lnTo>
                        <a:pt x="31" y="5"/>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4" name="Freeform 6203"/>
                <p:cNvSpPr>
                  <a:spLocks/>
                </p:cNvSpPr>
                <p:nvPr/>
              </p:nvSpPr>
              <p:spPr bwMode="auto">
                <a:xfrm>
                  <a:off x="3023" y="1600"/>
                  <a:ext cx="5" cy="7"/>
                </a:xfrm>
                <a:custGeom>
                  <a:avLst/>
                  <a:gdLst>
                    <a:gd name="T0" fmla="*/ 23 w 28"/>
                    <a:gd name="T1" fmla="*/ 0 h 43"/>
                    <a:gd name="T2" fmla="*/ 17 w 28"/>
                    <a:gd name="T3" fmla="*/ 0 h 43"/>
                    <a:gd name="T4" fmla="*/ 0 w 28"/>
                    <a:gd name="T5" fmla="*/ 43 h 43"/>
                    <a:gd name="T6" fmla="*/ 5 w 28"/>
                    <a:gd name="T7" fmla="*/ 43 h 43"/>
                    <a:gd name="T8" fmla="*/ 10 w 28"/>
                    <a:gd name="T9" fmla="*/ 30 h 43"/>
                    <a:gd name="T10" fmla="*/ 28 w 28"/>
                    <a:gd name="T11" fmla="*/ 30 h 43"/>
                    <a:gd name="T12" fmla="*/ 12 w 28"/>
                    <a:gd name="T13" fmla="*/ 25 h 43"/>
                    <a:gd name="T14" fmla="*/ 18 w 28"/>
                    <a:gd name="T15" fmla="*/ 13 h 43"/>
                    <a:gd name="T16" fmla="*/ 18 w 28"/>
                    <a:gd name="T17" fmla="*/ 10 h 43"/>
                    <a:gd name="T18" fmla="*/ 20 w 28"/>
                    <a:gd name="T19" fmla="*/ 5 h 43"/>
                    <a:gd name="T20" fmla="*/ 20 w 28"/>
                    <a:gd name="T21" fmla="*/ 5 h 43"/>
                    <a:gd name="T22" fmla="*/ 23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3" y="0"/>
                      </a:moveTo>
                      <a:lnTo>
                        <a:pt x="17" y="0"/>
                      </a:lnTo>
                      <a:lnTo>
                        <a:pt x="0" y="43"/>
                      </a:lnTo>
                      <a:lnTo>
                        <a:pt x="5" y="43"/>
                      </a:lnTo>
                      <a:lnTo>
                        <a:pt x="10" y="30"/>
                      </a:lnTo>
                      <a:lnTo>
                        <a:pt x="28" y="30"/>
                      </a:lnTo>
                      <a:lnTo>
                        <a:pt x="12" y="25"/>
                      </a:lnTo>
                      <a:lnTo>
                        <a:pt x="18" y="13"/>
                      </a:lnTo>
                      <a:lnTo>
                        <a:pt x="18" y="10"/>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5" name="Freeform 6204"/>
                <p:cNvSpPr>
                  <a:spLocks/>
                </p:cNvSpPr>
                <p:nvPr/>
              </p:nvSpPr>
              <p:spPr bwMode="auto">
                <a:xfrm>
                  <a:off x="3025" y="1600"/>
                  <a:ext cx="4" cy="7"/>
                </a:xfrm>
                <a:custGeom>
                  <a:avLst/>
                  <a:gdLst>
                    <a:gd name="T0" fmla="*/ 11 w 27"/>
                    <a:gd name="T1" fmla="*/ 0 h 43"/>
                    <a:gd name="T2" fmla="*/ 8 w 27"/>
                    <a:gd name="T3" fmla="*/ 5 h 43"/>
                    <a:gd name="T4" fmla="*/ 9 w 27"/>
                    <a:gd name="T5" fmla="*/ 10 h 43"/>
                    <a:gd name="T6" fmla="*/ 10 w 27"/>
                    <a:gd name="T7" fmla="*/ 12 h 43"/>
                    <a:gd name="T8" fmla="*/ 12 w 27"/>
                    <a:gd name="T9" fmla="*/ 18 h 43"/>
                    <a:gd name="T10" fmla="*/ 14 w 27"/>
                    <a:gd name="T11" fmla="*/ 26 h 43"/>
                    <a:gd name="T12" fmla="*/ 0 w 27"/>
                    <a:gd name="T13" fmla="*/ 25 h 43"/>
                    <a:gd name="T14" fmla="*/ 16 w 27"/>
                    <a:gd name="T15" fmla="*/ 30 h 43"/>
                    <a:gd name="T16" fmla="*/ 21 w 27"/>
                    <a:gd name="T17" fmla="*/ 43 h 43"/>
                    <a:gd name="T18" fmla="*/ 27 w 27"/>
                    <a:gd name="T19" fmla="*/ 43 h 43"/>
                    <a:gd name="T20" fmla="*/ 11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1" y="0"/>
                      </a:moveTo>
                      <a:lnTo>
                        <a:pt x="8" y="5"/>
                      </a:lnTo>
                      <a:lnTo>
                        <a:pt x="9" y="10"/>
                      </a:lnTo>
                      <a:lnTo>
                        <a:pt x="10" y="12"/>
                      </a:lnTo>
                      <a:lnTo>
                        <a:pt x="12" y="18"/>
                      </a:lnTo>
                      <a:lnTo>
                        <a:pt x="14" y="26"/>
                      </a:lnTo>
                      <a:lnTo>
                        <a:pt x="0" y="25"/>
                      </a:lnTo>
                      <a:lnTo>
                        <a:pt x="16" y="30"/>
                      </a:lnTo>
                      <a:lnTo>
                        <a:pt x="21" y="43"/>
                      </a:lnTo>
                      <a:lnTo>
                        <a:pt x="27"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6" name="Line 6205"/>
                <p:cNvSpPr>
                  <a:spLocks noChangeShapeType="1"/>
                </p:cNvSpPr>
                <p:nvPr/>
              </p:nvSpPr>
              <p:spPr bwMode="auto">
                <a:xfrm>
                  <a:off x="3349" y="185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7" name="Line 6206"/>
                <p:cNvSpPr>
                  <a:spLocks noChangeShapeType="1"/>
                </p:cNvSpPr>
                <p:nvPr/>
              </p:nvSpPr>
              <p:spPr bwMode="auto">
                <a:xfrm>
                  <a:off x="3260" y="173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8" name="Line 6207"/>
                <p:cNvSpPr>
                  <a:spLocks noChangeShapeType="1"/>
                </p:cNvSpPr>
                <p:nvPr/>
              </p:nvSpPr>
              <p:spPr bwMode="auto">
                <a:xfrm>
                  <a:off x="3275" y="173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79" name="Line 6208"/>
                <p:cNvSpPr>
                  <a:spLocks noChangeShapeType="1"/>
                </p:cNvSpPr>
                <p:nvPr/>
              </p:nvSpPr>
              <p:spPr bwMode="auto">
                <a:xfrm>
                  <a:off x="3297" y="173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0" name="Line 6209"/>
                <p:cNvSpPr>
                  <a:spLocks noChangeShapeType="1"/>
                </p:cNvSpPr>
                <p:nvPr/>
              </p:nvSpPr>
              <p:spPr bwMode="auto">
                <a:xfrm>
                  <a:off x="3264" y="17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1" name="Line 6210"/>
                <p:cNvSpPr>
                  <a:spLocks noChangeShapeType="1"/>
                </p:cNvSpPr>
                <p:nvPr/>
              </p:nvSpPr>
              <p:spPr bwMode="auto">
                <a:xfrm>
                  <a:off x="3286" y="174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2" name="Line 6211"/>
                <p:cNvSpPr>
                  <a:spLocks noChangeShapeType="1"/>
                </p:cNvSpPr>
                <p:nvPr/>
              </p:nvSpPr>
              <p:spPr bwMode="auto">
                <a:xfrm>
                  <a:off x="3307" y="174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3" name="Line 6212"/>
                <p:cNvSpPr>
                  <a:spLocks noChangeShapeType="1"/>
                </p:cNvSpPr>
                <p:nvPr/>
              </p:nvSpPr>
              <p:spPr bwMode="auto">
                <a:xfrm>
                  <a:off x="3261" y="175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4" name="Line 6213"/>
                <p:cNvSpPr>
                  <a:spLocks noChangeShapeType="1"/>
                </p:cNvSpPr>
                <p:nvPr/>
              </p:nvSpPr>
              <p:spPr bwMode="auto">
                <a:xfrm>
                  <a:off x="3275" y="1757"/>
                  <a:ext cx="1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5" name="Line 6214"/>
                <p:cNvSpPr>
                  <a:spLocks noChangeShapeType="1"/>
                </p:cNvSpPr>
                <p:nvPr/>
              </p:nvSpPr>
              <p:spPr bwMode="auto">
                <a:xfrm>
                  <a:off x="3296" y="1758"/>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6" name="Line 6215"/>
                <p:cNvSpPr>
                  <a:spLocks noChangeShapeType="1"/>
                </p:cNvSpPr>
                <p:nvPr/>
              </p:nvSpPr>
              <p:spPr bwMode="auto">
                <a:xfrm>
                  <a:off x="3264" y="176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7" name="Line 6216"/>
                <p:cNvSpPr>
                  <a:spLocks noChangeShapeType="1"/>
                </p:cNvSpPr>
                <p:nvPr/>
              </p:nvSpPr>
              <p:spPr bwMode="auto">
                <a:xfrm>
                  <a:off x="3286" y="176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8" name="Line 6217"/>
                <p:cNvSpPr>
                  <a:spLocks noChangeShapeType="1"/>
                </p:cNvSpPr>
                <p:nvPr/>
              </p:nvSpPr>
              <p:spPr bwMode="auto">
                <a:xfrm>
                  <a:off x="3261" y="1779"/>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9" name="Line 6218"/>
                <p:cNvSpPr>
                  <a:spLocks noChangeShapeType="1"/>
                </p:cNvSpPr>
                <p:nvPr/>
              </p:nvSpPr>
              <p:spPr bwMode="auto">
                <a:xfrm>
                  <a:off x="3275" y="177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0" name="Line 6219"/>
                <p:cNvSpPr>
                  <a:spLocks noChangeShapeType="1"/>
                </p:cNvSpPr>
                <p:nvPr/>
              </p:nvSpPr>
              <p:spPr bwMode="auto">
                <a:xfrm>
                  <a:off x="3264" y="179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1" name="Line 6220"/>
                <p:cNvSpPr>
                  <a:spLocks noChangeShapeType="1"/>
                </p:cNvSpPr>
                <p:nvPr/>
              </p:nvSpPr>
              <p:spPr bwMode="auto">
                <a:xfrm>
                  <a:off x="3285" y="1790"/>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2" name="Line 6221"/>
                <p:cNvSpPr>
                  <a:spLocks noChangeShapeType="1"/>
                </p:cNvSpPr>
                <p:nvPr/>
              </p:nvSpPr>
              <p:spPr bwMode="auto">
                <a:xfrm>
                  <a:off x="3261" y="1800"/>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3" name="Line 6222"/>
                <p:cNvSpPr>
                  <a:spLocks noChangeShapeType="1"/>
                </p:cNvSpPr>
                <p:nvPr/>
              </p:nvSpPr>
              <p:spPr bwMode="auto">
                <a:xfrm>
                  <a:off x="3275" y="180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4" name="Line 6223"/>
                <p:cNvSpPr>
                  <a:spLocks noChangeShapeType="1"/>
                </p:cNvSpPr>
                <p:nvPr/>
              </p:nvSpPr>
              <p:spPr bwMode="auto">
                <a:xfrm>
                  <a:off x="3296" y="18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5" name="Line 6224"/>
                <p:cNvSpPr>
                  <a:spLocks noChangeShapeType="1"/>
                </p:cNvSpPr>
                <p:nvPr/>
              </p:nvSpPr>
              <p:spPr bwMode="auto">
                <a:xfrm>
                  <a:off x="3318" y="180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6" name="Line 6225"/>
                <p:cNvSpPr>
                  <a:spLocks noChangeShapeType="1"/>
                </p:cNvSpPr>
                <p:nvPr/>
              </p:nvSpPr>
              <p:spPr bwMode="auto">
                <a:xfrm>
                  <a:off x="3339" y="18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7" name="Line 6226"/>
                <p:cNvSpPr>
                  <a:spLocks noChangeShapeType="1"/>
                </p:cNvSpPr>
                <p:nvPr/>
              </p:nvSpPr>
              <p:spPr bwMode="auto">
                <a:xfrm>
                  <a:off x="3264"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8" name="Line 6227"/>
                <p:cNvSpPr>
                  <a:spLocks noChangeShapeType="1"/>
                </p:cNvSpPr>
                <p:nvPr/>
              </p:nvSpPr>
              <p:spPr bwMode="auto">
                <a:xfrm>
                  <a:off x="3285"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99" name="Line 6228"/>
                <p:cNvSpPr>
                  <a:spLocks noChangeShapeType="1"/>
                </p:cNvSpPr>
                <p:nvPr/>
              </p:nvSpPr>
              <p:spPr bwMode="auto">
                <a:xfrm>
                  <a:off x="3307"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0" name="Line 6229"/>
                <p:cNvSpPr>
                  <a:spLocks noChangeShapeType="1"/>
                </p:cNvSpPr>
                <p:nvPr/>
              </p:nvSpPr>
              <p:spPr bwMode="auto">
                <a:xfrm>
                  <a:off x="3328" y="181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1" name="Line 6230"/>
                <p:cNvSpPr>
                  <a:spLocks noChangeShapeType="1"/>
                </p:cNvSpPr>
                <p:nvPr/>
              </p:nvSpPr>
              <p:spPr bwMode="auto">
                <a:xfrm>
                  <a:off x="3350" y="1811"/>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2" name="Line 6231"/>
                <p:cNvSpPr>
                  <a:spLocks noChangeShapeType="1"/>
                </p:cNvSpPr>
                <p:nvPr/>
              </p:nvSpPr>
              <p:spPr bwMode="auto">
                <a:xfrm>
                  <a:off x="3262" y="182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3" name="Line 6232"/>
                <p:cNvSpPr>
                  <a:spLocks noChangeShapeType="1"/>
                </p:cNvSpPr>
                <p:nvPr/>
              </p:nvSpPr>
              <p:spPr bwMode="auto">
                <a:xfrm>
                  <a:off x="3305" y="182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4" name="Line 6233"/>
                <p:cNvSpPr>
                  <a:spLocks noChangeShapeType="1"/>
                </p:cNvSpPr>
                <p:nvPr/>
              </p:nvSpPr>
              <p:spPr bwMode="auto">
                <a:xfrm>
                  <a:off x="3318" y="182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5" name="Line 6234"/>
                <p:cNvSpPr>
                  <a:spLocks noChangeShapeType="1"/>
                </p:cNvSpPr>
                <p:nvPr/>
              </p:nvSpPr>
              <p:spPr bwMode="auto">
                <a:xfrm>
                  <a:off x="3339" y="182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0" name="Group 6436"/>
              <p:cNvGrpSpPr>
                <a:grpSpLocks/>
              </p:cNvGrpSpPr>
              <p:nvPr/>
            </p:nvGrpSpPr>
            <p:grpSpPr bwMode="auto">
              <a:xfrm>
                <a:off x="1658" y="1833"/>
                <a:ext cx="1695" cy="1228"/>
                <a:chOff x="1658" y="1833"/>
                <a:chExt cx="1695" cy="1228"/>
              </a:xfrm>
            </p:grpSpPr>
            <p:sp>
              <p:nvSpPr>
                <p:cNvPr id="11206" name="Line 6236"/>
                <p:cNvSpPr>
                  <a:spLocks noChangeShapeType="1"/>
                </p:cNvSpPr>
                <p:nvPr/>
              </p:nvSpPr>
              <p:spPr bwMode="auto">
                <a:xfrm>
                  <a:off x="3328" y="18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7" name="Line 6237"/>
                <p:cNvSpPr>
                  <a:spLocks noChangeShapeType="1"/>
                </p:cNvSpPr>
                <p:nvPr/>
              </p:nvSpPr>
              <p:spPr bwMode="auto">
                <a:xfrm>
                  <a:off x="3350" y="1833"/>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8" name="Line 6238"/>
                <p:cNvSpPr>
                  <a:spLocks noChangeShapeType="1"/>
                </p:cNvSpPr>
                <p:nvPr/>
              </p:nvSpPr>
              <p:spPr bwMode="auto">
                <a:xfrm>
                  <a:off x="3323" y="1843"/>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9" name="Line 6239"/>
                <p:cNvSpPr>
                  <a:spLocks noChangeShapeType="1"/>
                </p:cNvSpPr>
                <p:nvPr/>
              </p:nvSpPr>
              <p:spPr bwMode="auto">
                <a:xfrm>
                  <a:off x="3339" y="184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0" name="Line 6240"/>
                <p:cNvSpPr>
                  <a:spLocks noChangeShapeType="1"/>
                </p:cNvSpPr>
                <p:nvPr/>
              </p:nvSpPr>
              <p:spPr bwMode="auto">
                <a:xfrm>
                  <a:off x="3328" y="185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1" name="Line 6241"/>
                <p:cNvSpPr>
                  <a:spLocks noChangeShapeType="1"/>
                </p:cNvSpPr>
                <p:nvPr/>
              </p:nvSpPr>
              <p:spPr bwMode="auto">
                <a:xfrm flipH="1">
                  <a:off x="3071"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2" name="Line 6242"/>
                <p:cNvSpPr>
                  <a:spLocks noChangeShapeType="1"/>
                </p:cNvSpPr>
                <p:nvPr/>
              </p:nvSpPr>
              <p:spPr bwMode="auto">
                <a:xfrm flipV="1">
                  <a:off x="3057" y="2990"/>
                  <a:ext cx="0" cy="7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3" name="Line 6243"/>
                <p:cNvSpPr>
                  <a:spLocks noChangeShapeType="1"/>
                </p:cNvSpPr>
                <p:nvPr/>
              </p:nvSpPr>
              <p:spPr bwMode="auto">
                <a:xfrm flipV="1">
                  <a:off x="3142"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4" name="Line 6244"/>
                <p:cNvSpPr>
                  <a:spLocks noChangeShapeType="1"/>
                </p:cNvSpPr>
                <p:nvPr/>
              </p:nvSpPr>
              <p:spPr bwMode="auto">
                <a:xfrm>
                  <a:off x="3156" y="2904"/>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5" name="Line 6245"/>
                <p:cNvSpPr>
                  <a:spLocks noChangeShapeType="1"/>
                </p:cNvSpPr>
                <p:nvPr/>
              </p:nvSpPr>
              <p:spPr bwMode="auto">
                <a:xfrm flipV="1">
                  <a:off x="3260" y="2601"/>
                  <a:ext cx="93" cy="4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6" name="Line 6246"/>
                <p:cNvSpPr>
                  <a:spLocks noChangeShapeType="1"/>
                </p:cNvSpPr>
                <p:nvPr/>
              </p:nvSpPr>
              <p:spPr bwMode="auto">
                <a:xfrm flipV="1">
                  <a:off x="3260" y="2595"/>
                  <a:ext cx="93" cy="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7" name="Line 6247"/>
                <p:cNvSpPr>
                  <a:spLocks noChangeShapeType="1"/>
                </p:cNvSpPr>
                <p:nvPr/>
              </p:nvSpPr>
              <p:spPr bwMode="auto">
                <a:xfrm flipV="1">
                  <a:off x="3260" y="2576"/>
                  <a:ext cx="93" cy="5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8" name="Line 6248"/>
                <p:cNvSpPr>
                  <a:spLocks noChangeShapeType="1"/>
                </p:cNvSpPr>
                <p:nvPr/>
              </p:nvSpPr>
              <p:spPr bwMode="auto">
                <a:xfrm flipV="1">
                  <a:off x="3260" y="2627"/>
                  <a:ext cx="79" cy="4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19" name="Line 6249"/>
                <p:cNvSpPr>
                  <a:spLocks noChangeShapeType="1"/>
                </p:cNvSpPr>
                <p:nvPr/>
              </p:nvSpPr>
              <p:spPr bwMode="auto">
                <a:xfrm flipV="1">
                  <a:off x="3246" y="2626"/>
                  <a:ext cx="0"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0" name="Line 6250"/>
                <p:cNvSpPr>
                  <a:spLocks noChangeShapeType="1"/>
                </p:cNvSpPr>
                <p:nvPr/>
              </p:nvSpPr>
              <p:spPr bwMode="auto">
                <a:xfrm>
                  <a:off x="3171" y="2697"/>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1" name="Line 6251"/>
                <p:cNvSpPr>
                  <a:spLocks noChangeShapeType="1"/>
                </p:cNvSpPr>
                <p:nvPr/>
              </p:nvSpPr>
              <p:spPr bwMode="auto">
                <a:xfrm>
                  <a:off x="1661" y="292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2" name="Line 6252"/>
                <p:cNvSpPr>
                  <a:spLocks noChangeShapeType="1"/>
                </p:cNvSpPr>
                <p:nvPr/>
              </p:nvSpPr>
              <p:spPr bwMode="auto">
                <a:xfrm>
                  <a:off x="1662" y="2928"/>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3" name="Line 6253"/>
                <p:cNvSpPr>
                  <a:spLocks noChangeShapeType="1"/>
                </p:cNvSpPr>
                <p:nvPr/>
              </p:nvSpPr>
              <p:spPr bwMode="auto">
                <a:xfrm>
                  <a:off x="1663" y="292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4" name="Line 6254"/>
                <p:cNvSpPr>
                  <a:spLocks noChangeShapeType="1"/>
                </p:cNvSpPr>
                <p:nvPr/>
              </p:nvSpPr>
              <p:spPr bwMode="auto">
                <a:xfrm>
                  <a:off x="1658" y="292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5" name="Freeform 6255"/>
                <p:cNvSpPr>
                  <a:spLocks/>
                </p:cNvSpPr>
                <p:nvPr/>
              </p:nvSpPr>
              <p:spPr bwMode="auto">
                <a:xfrm>
                  <a:off x="1658" y="2940"/>
                  <a:ext cx="13" cy="5"/>
                </a:xfrm>
                <a:custGeom>
                  <a:avLst/>
                  <a:gdLst>
                    <a:gd name="T0" fmla="*/ 0 w 76"/>
                    <a:gd name="T1" fmla="*/ 31 h 31"/>
                    <a:gd name="T2" fmla="*/ 76 w 76"/>
                    <a:gd name="T3" fmla="*/ 31 h 31"/>
                    <a:gd name="T4" fmla="*/ 76 w 76"/>
                    <a:gd name="T5" fmla="*/ 0 h 31"/>
                  </a:gdLst>
                  <a:ahLst/>
                  <a:cxnLst>
                    <a:cxn ang="0">
                      <a:pos x="T0" y="T1"/>
                    </a:cxn>
                    <a:cxn ang="0">
                      <a:pos x="T2" y="T3"/>
                    </a:cxn>
                    <a:cxn ang="0">
                      <a:pos x="T4" y="T5"/>
                    </a:cxn>
                  </a:cxnLst>
                  <a:rect l="0" t="0" r="r" b="b"/>
                  <a:pathLst>
                    <a:path w="76" h="31">
                      <a:moveTo>
                        <a:pt x="0" y="31"/>
                      </a:moveTo>
                      <a:lnTo>
                        <a:pt x="76" y="31"/>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6" name="Line 6256"/>
                <p:cNvSpPr>
                  <a:spLocks noChangeShapeType="1"/>
                </p:cNvSpPr>
                <p:nvPr/>
              </p:nvSpPr>
              <p:spPr bwMode="auto">
                <a:xfrm>
                  <a:off x="1659" y="29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7" name="Line 6257"/>
                <p:cNvSpPr>
                  <a:spLocks noChangeShapeType="1"/>
                </p:cNvSpPr>
                <p:nvPr/>
              </p:nvSpPr>
              <p:spPr bwMode="auto">
                <a:xfrm>
                  <a:off x="1660" y="292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8" name="Line 6258"/>
                <p:cNvSpPr>
                  <a:spLocks noChangeShapeType="1"/>
                </p:cNvSpPr>
                <p:nvPr/>
              </p:nvSpPr>
              <p:spPr bwMode="auto">
                <a:xfrm flipH="1">
                  <a:off x="1663" y="292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29" name="Line 6259"/>
                <p:cNvSpPr>
                  <a:spLocks noChangeShapeType="1"/>
                </p:cNvSpPr>
                <p:nvPr/>
              </p:nvSpPr>
              <p:spPr bwMode="auto">
                <a:xfrm flipH="1">
                  <a:off x="1663" y="29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0" name="Line 6260"/>
                <p:cNvSpPr>
                  <a:spLocks noChangeShapeType="1"/>
                </p:cNvSpPr>
                <p:nvPr/>
              </p:nvSpPr>
              <p:spPr bwMode="auto">
                <a:xfrm flipH="1">
                  <a:off x="1659"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1" name="Line 6261"/>
                <p:cNvSpPr>
                  <a:spLocks noChangeShapeType="1"/>
                </p:cNvSpPr>
                <p:nvPr/>
              </p:nvSpPr>
              <p:spPr bwMode="auto">
                <a:xfrm flipH="1">
                  <a:off x="1660"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2" name="Line 6262"/>
                <p:cNvSpPr>
                  <a:spLocks noChangeShapeType="1"/>
                </p:cNvSpPr>
                <p:nvPr/>
              </p:nvSpPr>
              <p:spPr bwMode="auto">
                <a:xfrm>
                  <a:off x="1663"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3" name="Line 6263"/>
                <p:cNvSpPr>
                  <a:spLocks noChangeShapeType="1"/>
                </p:cNvSpPr>
                <p:nvPr/>
              </p:nvSpPr>
              <p:spPr bwMode="auto">
                <a:xfrm>
                  <a:off x="1663"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4" name="Line 6264"/>
                <p:cNvSpPr>
                  <a:spLocks noChangeShapeType="1"/>
                </p:cNvSpPr>
                <p:nvPr/>
              </p:nvSpPr>
              <p:spPr bwMode="auto">
                <a:xfrm flipV="1">
                  <a:off x="1667" y="2944"/>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5" name="Line 6265"/>
                <p:cNvSpPr>
                  <a:spLocks noChangeShapeType="1"/>
                </p:cNvSpPr>
                <p:nvPr/>
              </p:nvSpPr>
              <p:spPr bwMode="auto">
                <a:xfrm flipV="1">
                  <a:off x="1669"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6" name="Line 6266"/>
                <p:cNvSpPr>
                  <a:spLocks noChangeShapeType="1"/>
                </p:cNvSpPr>
                <p:nvPr/>
              </p:nvSpPr>
              <p:spPr bwMode="auto">
                <a:xfrm flipV="1">
                  <a:off x="1669" y="2943"/>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7" name="Line 6267"/>
                <p:cNvSpPr>
                  <a:spLocks noChangeShapeType="1"/>
                </p:cNvSpPr>
                <p:nvPr/>
              </p:nvSpPr>
              <p:spPr bwMode="auto">
                <a:xfrm flipV="1">
                  <a:off x="1670" y="2940"/>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8" name="Freeform 6268"/>
                <p:cNvSpPr>
                  <a:spLocks/>
                </p:cNvSpPr>
                <p:nvPr/>
              </p:nvSpPr>
              <p:spPr bwMode="auto">
                <a:xfrm>
                  <a:off x="1675" y="2933"/>
                  <a:ext cx="11" cy="12"/>
                </a:xfrm>
                <a:custGeom>
                  <a:avLst/>
                  <a:gdLst>
                    <a:gd name="T0" fmla="*/ 4 w 66"/>
                    <a:gd name="T1" fmla="*/ 15 h 72"/>
                    <a:gd name="T2" fmla="*/ 4 w 66"/>
                    <a:gd name="T3" fmla="*/ 11 h 72"/>
                    <a:gd name="T4" fmla="*/ 9 w 66"/>
                    <a:gd name="T5" fmla="*/ 11 h 72"/>
                    <a:gd name="T6" fmla="*/ 9 w 66"/>
                    <a:gd name="T7" fmla="*/ 21 h 72"/>
                    <a:gd name="T8" fmla="*/ 0 w 66"/>
                    <a:gd name="T9" fmla="*/ 21 h 72"/>
                    <a:gd name="T10" fmla="*/ 0 w 66"/>
                    <a:gd name="T11" fmla="*/ 11 h 72"/>
                    <a:gd name="T12" fmla="*/ 4 w 66"/>
                    <a:gd name="T13" fmla="*/ 6 h 72"/>
                    <a:gd name="T14" fmla="*/ 15 w 66"/>
                    <a:gd name="T15" fmla="*/ 0 h 72"/>
                    <a:gd name="T16" fmla="*/ 35 w 66"/>
                    <a:gd name="T17" fmla="*/ 0 h 72"/>
                    <a:gd name="T18" fmla="*/ 46 w 66"/>
                    <a:gd name="T19" fmla="*/ 6 h 72"/>
                    <a:gd name="T20" fmla="*/ 50 w 66"/>
                    <a:gd name="T21" fmla="*/ 11 h 72"/>
                    <a:gd name="T22" fmla="*/ 55 w 66"/>
                    <a:gd name="T23" fmla="*/ 21 h 72"/>
                    <a:gd name="T24" fmla="*/ 55 w 66"/>
                    <a:gd name="T25" fmla="*/ 57 h 72"/>
                    <a:gd name="T26" fmla="*/ 61 w 66"/>
                    <a:gd name="T27" fmla="*/ 67 h 72"/>
                    <a:gd name="T28" fmla="*/ 66 w 66"/>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2">
                      <a:moveTo>
                        <a:pt x="4" y="15"/>
                      </a:moveTo>
                      <a:lnTo>
                        <a:pt x="4" y="11"/>
                      </a:lnTo>
                      <a:lnTo>
                        <a:pt x="9" y="11"/>
                      </a:lnTo>
                      <a:lnTo>
                        <a:pt x="9" y="21"/>
                      </a:lnTo>
                      <a:lnTo>
                        <a:pt x="0" y="21"/>
                      </a:lnTo>
                      <a:lnTo>
                        <a:pt x="0" y="11"/>
                      </a:lnTo>
                      <a:lnTo>
                        <a:pt x="4" y="6"/>
                      </a:lnTo>
                      <a:lnTo>
                        <a:pt x="15" y="0"/>
                      </a:lnTo>
                      <a:lnTo>
                        <a:pt x="35" y="0"/>
                      </a:lnTo>
                      <a:lnTo>
                        <a:pt x="46" y="6"/>
                      </a:lnTo>
                      <a:lnTo>
                        <a:pt x="50" y="11"/>
                      </a:lnTo>
                      <a:lnTo>
                        <a:pt x="55" y="21"/>
                      </a:lnTo>
                      <a:lnTo>
                        <a:pt x="55" y="57"/>
                      </a:lnTo>
                      <a:lnTo>
                        <a:pt x="61" y="67"/>
                      </a:lnTo>
                      <a:lnTo>
                        <a:pt x="6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39" name="Freeform 6269"/>
                <p:cNvSpPr>
                  <a:spLocks/>
                </p:cNvSpPr>
                <p:nvPr/>
              </p:nvSpPr>
              <p:spPr bwMode="auto">
                <a:xfrm>
                  <a:off x="1683" y="2935"/>
                  <a:ext cx="2" cy="9"/>
                </a:xfrm>
                <a:custGeom>
                  <a:avLst/>
                  <a:gdLst>
                    <a:gd name="T0" fmla="*/ 0 w 9"/>
                    <a:gd name="T1" fmla="*/ 0 h 56"/>
                    <a:gd name="T2" fmla="*/ 4 w 9"/>
                    <a:gd name="T3" fmla="*/ 10 h 56"/>
                    <a:gd name="T4" fmla="*/ 4 w 9"/>
                    <a:gd name="T5" fmla="*/ 46 h 56"/>
                    <a:gd name="T6" fmla="*/ 9 w 9"/>
                    <a:gd name="T7" fmla="*/ 56 h 56"/>
                  </a:gdLst>
                  <a:ahLst/>
                  <a:cxnLst>
                    <a:cxn ang="0">
                      <a:pos x="T0" y="T1"/>
                    </a:cxn>
                    <a:cxn ang="0">
                      <a:pos x="T2" y="T3"/>
                    </a:cxn>
                    <a:cxn ang="0">
                      <a:pos x="T4" y="T5"/>
                    </a:cxn>
                    <a:cxn ang="0">
                      <a:pos x="T6" y="T7"/>
                    </a:cxn>
                  </a:cxnLst>
                  <a:rect l="0" t="0" r="r" b="b"/>
                  <a:pathLst>
                    <a:path w="9" h="56">
                      <a:moveTo>
                        <a:pt x="0" y="0"/>
                      </a:moveTo>
                      <a:lnTo>
                        <a:pt x="4" y="10"/>
                      </a:lnTo>
                      <a:lnTo>
                        <a:pt x="4" y="46"/>
                      </a:lnTo>
                      <a:lnTo>
                        <a:pt x="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0" name="Freeform 6270"/>
                <p:cNvSpPr>
                  <a:spLocks/>
                </p:cNvSpPr>
                <p:nvPr/>
              </p:nvSpPr>
              <p:spPr bwMode="auto">
                <a:xfrm>
                  <a:off x="1681" y="2933"/>
                  <a:ext cx="6" cy="12"/>
                </a:xfrm>
                <a:custGeom>
                  <a:avLst/>
                  <a:gdLst>
                    <a:gd name="T0" fmla="*/ 0 w 35"/>
                    <a:gd name="T1" fmla="*/ 0 h 72"/>
                    <a:gd name="T2" fmla="*/ 5 w 35"/>
                    <a:gd name="T3" fmla="*/ 6 h 72"/>
                    <a:gd name="T4" fmla="*/ 11 w 35"/>
                    <a:gd name="T5" fmla="*/ 15 h 72"/>
                    <a:gd name="T6" fmla="*/ 11 w 35"/>
                    <a:gd name="T7" fmla="*/ 57 h 72"/>
                    <a:gd name="T8" fmla="*/ 15 w 35"/>
                    <a:gd name="T9" fmla="*/ 67 h 72"/>
                    <a:gd name="T10" fmla="*/ 31 w 35"/>
                    <a:gd name="T11" fmla="*/ 72 h 72"/>
                    <a:gd name="T12" fmla="*/ 35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0" y="0"/>
                      </a:moveTo>
                      <a:lnTo>
                        <a:pt x="5" y="6"/>
                      </a:lnTo>
                      <a:lnTo>
                        <a:pt x="11" y="15"/>
                      </a:lnTo>
                      <a:lnTo>
                        <a:pt x="11" y="57"/>
                      </a:lnTo>
                      <a:lnTo>
                        <a:pt x="15" y="67"/>
                      </a:lnTo>
                      <a:lnTo>
                        <a:pt x="31" y="72"/>
                      </a:lnTo>
                      <a:lnTo>
                        <a:pt x="3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1" name="Freeform 6271"/>
                <p:cNvSpPr>
                  <a:spLocks/>
                </p:cNvSpPr>
                <p:nvPr/>
              </p:nvSpPr>
              <p:spPr bwMode="auto">
                <a:xfrm>
                  <a:off x="1675" y="2938"/>
                  <a:ext cx="8" cy="7"/>
                </a:xfrm>
                <a:custGeom>
                  <a:avLst/>
                  <a:gdLst>
                    <a:gd name="T0" fmla="*/ 51 w 51"/>
                    <a:gd name="T1" fmla="*/ 0 h 46"/>
                    <a:gd name="T2" fmla="*/ 45 w 51"/>
                    <a:gd name="T3" fmla="*/ 5 h 46"/>
                    <a:gd name="T4" fmla="*/ 20 w 51"/>
                    <a:gd name="T5" fmla="*/ 11 h 46"/>
                    <a:gd name="T6" fmla="*/ 5 w 51"/>
                    <a:gd name="T7" fmla="*/ 15 h 46"/>
                    <a:gd name="T8" fmla="*/ 0 w 51"/>
                    <a:gd name="T9" fmla="*/ 26 h 46"/>
                    <a:gd name="T10" fmla="*/ 0 w 51"/>
                    <a:gd name="T11" fmla="*/ 31 h 46"/>
                    <a:gd name="T12" fmla="*/ 5 w 51"/>
                    <a:gd name="T13" fmla="*/ 41 h 46"/>
                    <a:gd name="T14" fmla="*/ 20 w 51"/>
                    <a:gd name="T15" fmla="*/ 46 h 46"/>
                    <a:gd name="T16" fmla="*/ 35 w 51"/>
                    <a:gd name="T17" fmla="*/ 46 h 46"/>
                    <a:gd name="T18" fmla="*/ 45 w 51"/>
                    <a:gd name="T19" fmla="*/ 41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5" y="5"/>
                      </a:lnTo>
                      <a:lnTo>
                        <a:pt x="20" y="11"/>
                      </a:lnTo>
                      <a:lnTo>
                        <a:pt x="5" y="15"/>
                      </a:lnTo>
                      <a:lnTo>
                        <a:pt x="0" y="26"/>
                      </a:lnTo>
                      <a:lnTo>
                        <a:pt x="0" y="31"/>
                      </a:lnTo>
                      <a:lnTo>
                        <a:pt x="5" y="41"/>
                      </a:lnTo>
                      <a:lnTo>
                        <a:pt x="20" y="46"/>
                      </a:lnTo>
                      <a:lnTo>
                        <a:pt x="35" y="46"/>
                      </a:lnTo>
                      <a:lnTo>
                        <a:pt x="45" y="41"/>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2" name="Freeform 6272"/>
                <p:cNvSpPr>
                  <a:spLocks/>
                </p:cNvSpPr>
                <p:nvPr/>
              </p:nvSpPr>
              <p:spPr bwMode="auto">
                <a:xfrm>
                  <a:off x="1675" y="2940"/>
                  <a:ext cx="1" cy="4"/>
                </a:xfrm>
                <a:custGeom>
                  <a:avLst/>
                  <a:gdLst>
                    <a:gd name="T0" fmla="*/ 4 w 4"/>
                    <a:gd name="T1" fmla="*/ 0 h 26"/>
                    <a:gd name="T2" fmla="*/ 0 w 4"/>
                    <a:gd name="T3" fmla="*/ 11 h 26"/>
                    <a:gd name="T4" fmla="*/ 0 w 4"/>
                    <a:gd name="T5" fmla="*/ 16 h 26"/>
                    <a:gd name="T6" fmla="*/ 4 w 4"/>
                    <a:gd name="T7" fmla="*/ 26 h 26"/>
                  </a:gdLst>
                  <a:ahLst/>
                  <a:cxnLst>
                    <a:cxn ang="0">
                      <a:pos x="T0" y="T1"/>
                    </a:cxn>
                    <a:cxn ang="0">
                      <a:pos x="T2" y="T3"/>
                    </a:cxn>
                    <a:cxn ang="0">
                      <a:pos x="T4" y="T5"/>
                    </a:cxn>
                    <a:cxn ang="0">
                      <a:pos x="T6" y="T7"/>
                    </a:cxn>
                  </a:cxnLst>
                  <a:rect l="0" t="0" r="r" b="b"/>
                  <a:pathLst>
                    <a:path w="4" h="26">
                      <a:moveTo>
                        <a:pt x="4" y="0"/>
                      </a:moveTo>
                      <a:lnTo>
                        <a:pt x="0" y="11"/>
                      </a:lnTo>
                      <a:lnTo>
                        <a:pt x="0" y="16"/>
                      </a:lnTo>
                      <a:lnTo>
                        <a:pt x="4"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3" name="Freeform 6273"/>
                <p:cNvSpPr>
                  <a:spLocks/>
                </p:cNvSpPr>
                <p:nvPr/>
              </p:nvSpPr>
              <p:spPr bwMode="auto">
                <a:xfrm>
                  <a:off x="1676" y="2938"/>
                  <a:ext cx="6" cy="7"/>
                </a:xfrm>
                <a:custGeom>
                  <a:avLst/>
                  <a:gdLst>
                    <a:gd name="T0" fmla="*/ 36 w 36"/>
                    <a:gd name="T1" fmla="*/ 0 h 41"/>
                    <a:gd name="T2" fmla="*/ 16 w 36"/>
                    <a:gd name="T3" fmla="*/ 6 h 41"/>
                    <a:gd name="T4" fmla="*/ 5 w 36"/>
                    <a:gd name="T5" fmla="*/ 10 h 41"/>
                    <a:gd name="T6" fmla="*/ 0 w 36"/>
                    <a:gd name="T7" fmla="*/ 21 h 41"/>
                    <a:gd name="T8" fmla="*/ 0 w 36"/>
                    <a:gd name="T9" fmla="*/ 26 h 41"/>
                    <a:gd name="T10" fmla="*/ 5 w 36"/>
                    <a:gd name="T11" fmla="*/ 36 h 41"/>
                    <a:gd name="T12" fmla="*/ 11 w 36"/>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6" h="41">
                      <a:moveTo>
                        <a:pt x="36" y="0"/>
                      </a:moveTo>
                      <a:lnTo>
                        <a:pt x="16" y="6"/>
                      </a:lnTo>
                      <a:lnTo>
                        <a:pt x="5" y="10"/>
                      </a:lnTo>
                      <a:lnTo>
                        <a:pt x="0" y="21"/>
                      </a:lnTo>
                      <a:lnTo>
                        <a:pt x="0" y="26"/>
                      </a:lnTo>
                      <a:lnTo>
                        <a:pt x="5" y="36"/>
                      </a:lnTo>
                      <a:lnTo>
                        <a:pt x="11"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4" name="Freeform 6274"/>
                <p:cNvSpPr>
                  <a:spLocks/>
                </p:cNvSpPr>
                <p:nvPr/>
              </p:nvSpPr>
              <p:spPr bwMode="auto">
                <a:xfrm>
                  <a:off x="1699" y="2933"/>
                  <a:ext cx="4" cy="2"/>
                </a:xfrm>
                <a:custGeom>
                  <a:avLst/>
                  <a:gdLst>
                    <a:gd name="T0" fmla="*/ 16 w 25"/>
                    <a:gd name="T1" fmla="*/ 6 h 11"/>
                    <a:gd name="T2" fmla="*/ 21 w 25"/>
                    <a:gd name="T3" fmla="*/ 11 h 11"/>
                    <a:gd name="T4" fmla="*/ 25 w 25"/>
                    <a:gd name="T5" fmla="*/ 6 h 11"/>
                    <a:gd name="T6" fmla="*/ 21 w 25"/>
                    <a:gd name="T7" fmla="*/ 0 h 11"/>
                    <a:gd name="T8" fmla="*/ 16 w 25"/>
                    <a:gd name="T9" fmla="*/ 0 h 11"/>
                    <a:gd name="T10" fmla="*/ 5 w 25"/>
                    <a:gd name="T11" fmla="*/ 6 h 11"/>
                    <a:gd name="T12" fmla="*/ 0 w 2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5" h="11">
                      <a:moveTo>
                        <a:pt x="16" y="6"/>
                      </a:moveTo>
                      <a:lnTo>
                        <a:pt x="21" y="11"/>
                      </a:lnTo>
                      <a:lnTo>
                        <a:pt x="25" y="6"/>
                      </a:lnTo>
                      <a:lnTo>
                        <a:pt x="21" y="0"/>
                      </a:lnTo>
                      <a:lnTo>
                        <a:pt x="16" y="0"/>
                      </a:lnTo>
                      <a:lnTo>
                        <a:pt x="5" y="6"/>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5" name="Freeform 6275"/>
                <p:cNvSpPr>
                  <a:spLocks/>
                </p:cNvSpPr>
                <p:nvPr/>
              </p:nvSpPr>
              <p:spPr bwMode="auto">
                <a:xfrm>
                  <a:off x="1692" y="2933"/>
                  <a:ext cx="9" cy="9"/>
                </a:xfrm>
                <a:custGeom>
                  <a:avLst/>
                  <a:gdLst>
                    <a:gd name="T0" fmla="*/ 20 w 51"/>
                    <a:gd name="T1" fmla="*/ 0 h 52"/>
                    <a:gd name="T2" fmla="*/ 11 w 51"/>
                    <a:gd name="T3" fmla="*/ 6 h 52"/>
                    <a:gd name="T4" fmla="*/ 5 w 51"/>
                    <a:gd name="T5" fmla="*/ 11 h 52"/>
                    <a:gd name="T6" fmla="*/ 0 w 51"/>
                    <a:gd name="T7" fmla="*/ 21 h 52"/>
                    <a:gd name="T8" fmla="*/ 0 w 51"/>
                    <a:gd name="T9" fmla="*/ 31 h 52"/>
                    <a:gd name="T10" fmla="*/ 5 w 51"/>
                    <a:gd name="T11" fmla="*/ 41 h 52"/>
                    <a:gd name="T12" fmla="*/ 11 w 51"/>
                    <a:gd name="T13" fmla="*/ 46 h 52"/>
                    <a:gd name="T14" fmla="*/ 20 w 51"/>
                    <a:gd name="T15" fmla="*/ 52 h 52"/>
                    <a:gd name="T16" fmla="*/ 31 w 51"/>
                    <a:gd name="T17" fmla="*/ 52 h 52"/>
                    <a:gd name="T18" fmla="*/ 41 w 51"/>
                    <a:gd name="T19" fmla="*/ 46 h 52"/>
                    <a:gd name="T20" fmla="*/ 46 w 51"/>
                    <a:gd name="T21" fmla="*/ 41 h 52"/>
                    <a:gd name="T22" fmla="*/ 51 w 51"/>
                    <a:gd name="T23" fmla="*/ 31 h 52"/>
                    <a:gd name="T24" fmla="*/ 51 w 51"/>
                    <a:gd name="T25" fmla="*/ 21 h 52"/>
                    <a:gd name="T26" fmla="*/ 46 w 51"/>
                    <a:gd name="T27" fmla="*/ 11 h 52"/>
                    <a:gd name="T28" fmla="*/ 41 w 51"/>
                    <a:gd name="T29" fmla="*/ 6 h 52"/>
                    <a:gd name="T30" fmla="*/ 31 w 51"/>
                    <a:gd name="T31" fmla="*/ 0 h 52"/>
                    <a:gd name="T32" fmla="*/ 20 w 51"/>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2">
                      <a:moveTo>
                        <a:pt x="20" y="0"/>
                      </a:moveTo>
                      <a:lnTo>
                        <a:pt x="11" y="6"/>
                      </a:lnTo>
                      <a:lnTo>
                        <a:pt x="5" y="11"/>
                      </a:lnTo>
                      <a:lnTo>
                        <a:pt x="0" y="21"/>
                      </a:lnTo>
                      <a:lnTo>
                        <a:pt x="0" y="31"/>
                      </a:lnTo>
                      <a:lnTo>
                        <a:pt x="5" y="41"/>
                      </a:lnTo>
                      <a:lnTo>
                        <a:pt x="11" y="46"/>
                      </a:lnTo>
                      <a:lnTo>
                        <a:pt x="20" y="52"/>
                      </a:lnTo>
                      <a:lnTo>
                        <a:pt x="31" y="52"/>
                      </a:lnTo>
                      <a:lnTo>
                        <a:pt x="41" y="46"/>
                      </a:lnTo>
                      <a:lnTo>
                        <a:pt x="46" y="41"/>
                      </a:lnTo>
                      <a:lnTo>
                        <a:pt x="51" y="31"/>
                      </a:lnTo>
                      <a:lnTo>
                        <a:pt x="51" y="21"/>
                      </a:lnTo>
                      <a:lnTo>
                        <a:pt x="46" y="11"/>
                      </a:lnTo>
                      <a:lnTo>
                        <a:pt x="41" y="6"/>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6" name="Freeform 6276"/>
                <p:cNvSpPr>
                  <a:spLocks/>
                </p:cNvSpPr>
                <p:nvPr/>
              </p:nvSpPr>
              <p:spPr bwMode="auto">
                <a:xfrm>
                  <a:off x="1693" y="2935"/>
                  <a:ext cx="1" cy="5"/>
                </a:xfrm>
                <a:custGeom>
                  <a:avLst/>
                  <a:gdLst>
                    <a:gd name="T0" fmla="*/ 6 w 6"/>
                    <a:gd name="T1" fmla="*/ 0 h 30"/>
                    <a:gd name="T2" fmla="*/ 0 w 6"/>
                    <a:gd name="T3" fmla="*/ 10 h 30"/>
                    <a:gd name="T4" fmla="*/ 0 w 6"/>
                    <a:gd name="T5" fmla="*/ 20 h 30"/>
                    <a:gd name="T6" fmla="*/ 6 w 6"/>
                    <a:gd name="T7" fmla="*/ 30 h 30"/>
                  </a:gdLst>
                  <a:ahLst/>
                  <a:cxnLst>
                    <a:cxn ang="0">
                      <a:pos x="T0" y="T1"/>
                    </a:cxn>
                    <a:cxn ang="0">
                      <a:pos x="T2" y="T3"/>
                    </a:cxn>
                    <a:cxn ang="0">
                      <a:pos x="T4" y="T5"/>
                    </a:cxn>
                    <a:cxn ang="0">
                      <a:pos x="T6" y="T7"/>
                    </a:cxn>
                  </a:cxnLst>
                  <a:rect l="0" t="0" r="r" b="b"/>
                  <a:pathLst>
                    <a:path w="6" h="30">
                      <a:moveTo>
                        <a:pt x="6" y="0"/>
                      </a:moveTo>
                      <a:lnTo>
                        <a:pt x="0" y="10"/>
                      </a:lnTo>
                      <a:lnTo>
                        <a:pt x="0" y="20"/>
                      </a:lnTo>
                      <a:lnTo>
                        <a:pt x="6"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7" name="Freeform 6277"/>
                <p:cNvSpPr>
                  <a:spLocks/>
                </p:cNvSpPr>
                <p:nvPr/>
              </p:nvSpPr>
              <p:spPr bwMode="auto">
                <a:xfrm>
                  <a:off x="1699" y="2935"/>
                  <a:ext cx="1" cy="5"/>
                </a:xfrm>
                <a:custGeom>
                  <a:avLst/>
                  <a:gdLst>
                    <a:gd name="T0" fmla="*/ 0 w 5"/>
                    <a:gd name="T1" fmla="*/ 30 h 30"/>
                    <a:gd name="T2" fmla="*/ 5 w 5"/>
                    <a:gd name="T3" fmla="*/ 20 h 30"/>
                    <a:gd name="T4" fmla="*/ 5 w 5"/>
                    <a:gd name="T5" fmla="*/ 10 h 30"/>
                    <a:gd name="T6" fmla="*/ 0 w 5"/>
                    <a:gd name="T7" fmla="*/ 0 h 30"/>
                  </a:gdLst>
                  <a:ahLst/>
                  <a:cxnLst>
                    <a:cxn ang="0">
                      <a:pos x="T0" y="T1"/>
                    </a:cxn>
                    <a:cxn ang="0">
                      <a:pos x="T2" y="T3"/>
                    </a:cxn>
                    <a:cxn ang="0">
                      <a:pos x="T4" y="T5"/>
                    </a:cxn>
                    <a:cxn ang="0">
                      <a:pos x="T6" y="T7"/>
                    </a:cxn>
                  </a:cxnLst>
                  <a:rect l="0" t="0" r="r" b="b"/>
                  <a:pathLst>
                    <a:path w="5" h="30">
                      <a:moveTo>
                        <a:pt x="0" y="30"/>
                      </a:moveTo>
                      <a:lnTo>
                        <a:pt x="5" y="20"/>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8" name="Freeform 6278"/>
                <p:cNvSpPr>
                  <a:spLocks/>
                </p:cNvSpPr>
                <p:nvPr/>
              </p:nvSpPr>
              <p:spPr bwMode="auto">
                <a:xfrm>
                  <a:off x="1694" y="2933"/>
                  <a:ext cx="2" cy="9"/>
                </a:xfrm>
                <a:custGeom>
                  <a:avLst/>
                  <a:gdLst>
                    <a:gd name="T0" fmla="*/ 9 w 9"/>
                    <a:gd name="T1" fmla="*/ 0 h 52"/>
                    <a:gd name="T2" fmla="*/ 5 w 9"/>
                    <a:gd name="T3" fmla="*/ 6 h 52"/>
                    <a:gd name="T4" fmla="*/ 0 w 9"/>
                    <a:gd name="T5" fmla="*/ 15 h 52"/>
                    <a:gd name="T6" fmla="*/ 0 w 9"/>
                    <a:gd name="T7" fmla="*/ 37 h 52"/>
                    <a:gd name="T8" fmla="*/ 5 w 9"/>
                    <a:gd name="T9" fmla="*/ 46 h 52"/>
                    <a:gd name="T10" fmla="*/ 9 w 9"/>
                    <a:gd name="T11" fmla="*/ 52 h 52"/>
                  </a:gdLst>
                  <a:ahLst/>
                  <a:cxnLst>
                    <a:cxn ang="0">
                      <a:pos x="T0" y="T1"/>
                    </a:cxn>
                    <a:cxn ang="0">
                      <a:pos x="T2" y="T3"/>
                    </a:cxn>
                    <a:cxn ang="0">
                      <a:pos x="T4" y="T5"/>
                    </a:cxn>
                    <a:cxn ang="0">
                      <a:pos x="T6" y="T7"/>
                    </a:cxn>
                    <a:cxn ang="0">
                      <a:pos x="T8" y="T9"/>
                    </a:cxn>
                    <a:cxn ang="0">
                      <a:pos x="T10" y="T11"/>
                    </a:cxn>
                  </a:cxnLst>
                  <a:rect l="0" t="0" r="r" b="b"/>
                  <a:pathLst>
                    <a:path w="9" h="52">
                      <a:moveTo>
                        <a:pt x="9" y="0"/>
                      </a:moveTo>
                      <a:lnTo>
                        <a:pt x="5" y="6"/>
                      </a:lnTo>
                      <a:lnTo>
                        <a:pt x="0" y="15"/>
                      </a:lnTo>
                      <a:lnTo>
                        <a:pt x="0" y="37"/>
                      </a:lnTo>
                      <a:lnTo>
                        <a:pt x="5" y="46"/>
                      </a:lnTo>
                      <a:lnTo>
                        <a:pt x="9" y="5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49" name="Freeform 6279"/>
                <p:cNvSpPr>
                  <a:spLocks/>
                </p:cNvSpPr>
                <p:nvPr/>
              </p:nvSpPr>
              <p:spPr bwMode="auto">
                <a:xfrm>
                  <a:off x="1697" y="2933"/>
                  <a:ext cx="2" cy="9"/>
                </a:xfrm>
                <a:custGeom>
                  <a:avLst/>
                  <a:gdLst>
                    <a:gd name="T0" fmla="*/ 0 w 10"/>
                    <a:gd name="T1" fmla="*/ 52 h 52"/>
                    <a:gd name="T2" fmla="*/ 5 w 10"/>
                    <a:gd name="T3" fmla="*/ 46 h 52"/>
                    <a:gd name="T4" fmla="*/ 10 w 10"/>
                    <a:gd name="T5" fmla="*/ 37 h 52"/>
                    <a:gd name="T6" fmla="*/ 10 w 10"/>
                    <a:gd name="T7" fmla="*/ 15 h 52"/>
                    <a:gd name="T8" fmla="*/ 5 w 10"/>
                    <a:gd name="T9" fmla="*/ 6 h 52"/>
                    <a:gd name="T10" fmla="*/ 0 w 10"/>
                    <a:gd name="T11" fmla="*/ 0 h 52"/>
                  </a:gdLst>
                  <a:ahLst/>
                  <a:cxnLst>
                    <a:cxn ang="0">
                      <a:pos x="T0" y="T1"/>
                    </a:cxn>
                    <a:cxn ang="0">
                      <a:pos x="T2" y="T3"/>
                    </a:cxn>
                    <a:cxn ang="0">
                      <a:pos x="T4" y="T5"/>
                    </a:cxn>
                    <a:cxn ang="0">
                      <a:pos x="T6" y="T7"/>
                    </a:cxn>
                    <a:cxn ang="0">
                      <a:pos x="T8" y="T9"/>
                    </a:cxn>
                    <a:cxn ang="0">
                      <a:pos x="T10" y="T11"/>
                    </a:cxn>
                  </a:cxnLst>
                  <a:rect l="0" t="0" r="r" b="b"/>
                  <a:pathLst>
                    <a:path w="10" h="52">
                      <a:moveTo>
                        <a:pt x="0" y="52"/>
                      </a:moveTo>
                      <a:lnTo>
                        <a:pt x="5" y="46"/>
                      </a:lnTo>
                      <a:lnTo>
                        <a:pt x="10" y="37"/>
                      </a:lnTo>
                      <a:lnTo>
                        <a:pt x="10" y="15"/>
                      </a:lnTo>
                      <a:lnTo>
                        <a:pt x="5"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0" name="Freeform 6280"/>
                <p:cNvSpPr>
                  <a:spLocks/>
                </p:cNvSpPr>
                <p:nvPr/>
              </p:nvSpPr>
              <p:spPr bwMode="auto">
                <a:xfrm>
                  <a:off x="1691" y="2940"/>
                  <a:ext cx="12" cy="9"/>
                </a:xfrm>
                <a:custGeom>
                  <a:avLst/>
                  <a:gdLst>
                    <a:gd name="T0" fmla="*/ 10 w 67"/>
                    <a:gd name="T1" fmla="*/ 0 h 51"/>
                    <a:gd name="T2" fmla="*/ 5 w 67"/>
                    <a:gd name="T3" fmla="*/ 5 h 51"/>
                    <a:gd name="T4" fmla="*/ 0 w 67"/>
                    <a:gd name="T5" fmla="*/ 16 h 51"/>
                    <a:gd name="T6" fmla="*/ 0 w 67"/>
                    <a:gd name="T7" fmla="*/ 21 h 51"/>
                    <a:gd name="T8" fmla="*/ 5 w 67"/>
                    <a:gd name="T9" fmla="*/ 31 h 51"/>
                    <a:gd name="T10" fmla="*/ 10 w 67"/>
                    <a:gd name="T11" fmla="*/ 36 h 51"/>
                    <a:gd name="T12" fmla="*/ 25 w 67"/>
                    <a:gd name="T13" fmla="*/ 42 h 51"/>
                    <a:gd name="T14" fmla="*/ 46 w 67"/>
                    <a:gd name="T15" fmla="*/ 42 h 51"/>
                    <a:gd name="T16" fmla="*/ 62 w 67"/>
                    <a:gd name="T17" fmla="*/ 46 h 51"/>
                    <a:gd name="T18" fmla="*/ 67 w 67"/>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51">
                      <a:moveTo>
                        <a:pt x="10" y="0"/>
                      </a:moveTo>
                      <a:lnTo>
                        <a:pt x="5" y="5"/>
                      </a:lnTo>
                      <a:lnTo>
                        <a:pt x="0" y="16"/>
                      </a:lnTo>
                      <a:lnTo>
                        <a:pt x="0" y="21"/>
                      </a:lnTo>
                      <a:lnTo>
                        <a:pt x="5" y="31"/>
                      </a:lnTo>
                      <a:lnTo>
                        <a:pt x="10" y="36"/>
                      </a:lnTo>
                      <a:lnTo>
                        <a:pt x="25" y="42"/>
                      </a:lnTo>
                      <a:lnTo>
                        <a:pt x="46" y="42"/>
                      </a:lnTo>
                      <a:lnTo>
                        <a:pt x="62" y="46"/>
                      </a:lnTo>
                      <a:lnTo>
                        <a:pt x="67"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1" name="Freeform 6281"/>
                <p:cNvSpPr>
                  <a:spLocks/>
                </p:cNvSpPr>
                <p:nvPr/>
              </p:nvSpPr>
              <p:spPr bwMode="auto">
                <a:xfrm>
                  <a:off x="1693" y="2945"/>
                  <a:ext cx="9" cy="2"/>
                </a:xfrm>
                <a:custGeom>
                  <a:avLst/>
                  <a:gdLst>
                    <a:gd name="T0" fmla="*/ 0 w 52"/>
                    <a:gd name="T1" fmla="*/ 0 h 11"/>
                    <a:gd name="T2" fmla="*/ 15 w 52"/>
                    <a:gd name="T3" fmla="*/ 5 h 11"/>
                    <a:gd name="T4" fmla="*/ 36 w 52"/>
                    <a:gd name="T5" fmla="*/ 5 h 11"/>
                    <a:gd name="T6" fmla="*/ 52 w 52"/>
                    <a:gd name="T7" fmla="*/ 11 h 11"/>
                  </a:gdLst>
                  <a:ahLst/>
                  <a:cxnLst>
                    <a:cxn ang="0">
                      <a:pos x="T0" y="T1"/>
                    </a:cxn>
                    <a:cxn ang="0">
                      <a:pos x="T2" y="T3"/>
                    </a:cxn>
                    <a:cxn ang="0">
                      <a:pos x="T4" y="T5"/>
                    </a:cxn>
                    <a:cxn ang="0">
                      <a:pos x="T6" y="T7"/>
                    </a:cxn>
                  </a:cxnLst>
                  <a:rect l="0" t="0" r="r" b="b"/>
                  <a:pathLst>
                    <a:path w="52" h="11">
                      <a:moveTo>
                        <a:pt x="0" y="0"/>
                      </a:moveTo>
                      <a:lnTo>
                        <a:pt x="15" y="5"/>
                      </a:lnTo>
                      <a:lnTo>
                        <a:pt x="36" y="5"/>
                      </a:lnTo>
                      <a:lnTo>
                        <a:pt x="52"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2" name="Freeform 6282"/>
                <p:cNvSpPr>
                  <a:spLocks/>
                </p:cNvSpPr>
                <p:nvPr/>
              </p:nvSpPr>
              <p:spPr bwMode="auto">
                <a:xfrm>
                  <a:off x="1691" y="2944"/>
                  <a:ext cx="12" cy="7"/>
                </a:xfrm>
                <a:custGeom>
                  <a:avLst/>
                  <a:gdLst>
                    <a:gd name="T0" fmla="*/ 5 w 72"/>
                    <a:gd name="T1" fmla="*/ 0 h 46"/>
                    <a:gd name="T2" fmla="*/ 10 w 72"/>
                    <a:gd name="T3" fmla="*/ 5 h 46"/>
                    <a:gd name="T4" fmla="*/ 26 w 72"/>
                    <a:gd name="T5" fmla="*/ 10 h 46"/>
                    <a:gd name="T6" fmla="*/ 51 w 72"/>
                    <a:gd name="T7" fmla="*/ 10 h 46"/>
                    <a:gd name="T8" fmla="*/ 67 w 72"/>
                    <a:gd name="T9" fmla="*/ 15 h 46"/>
                    <a:gd name="T10" fmla="*/ 72 w 72"/>
                    <a:gd name="T11" fmla="*/ 25 h 46"/>
                    <a:gd name="T12" fmla="*/ 72 w 72"/>
                    <a:gd name="T13" fmla="*/ 30 h 46"/>
                    <a:gd name="T14" fmla="*/ 67 w 72"/>
                    <a:gd name="T15" fmla="*/ 41 h 46"/>
                    <a:gd name="T16" fmla="*/ 51 w 72"/>
                    <a:gd name="T17" fmla="*/ 46 h 46"/>
                    <a:gd name="T18" fmla="*/ 21 w 72"/>
                    <a:gd name="T19" fmla="*/ 46 h 46"/>
                    <a:gd name="T20" fmla="*/ 5 w 72"/>
                    <a:gd name="T21" fmla="*/ 41 h 46"/>
                    <a:gd name="T22" fmla="*/ 0 w 72"/>
                    <a:gd name="T23" fmla="*/ 30 h 46"/>
                    <a:gd name="T24" fmla="*/ 0 w 72"/>
                    <a:gd name="T25" fmla="*/ 25 h 46"/>
                    <a:gd name="T26" fmla="*/ 5 w 72"/>
                    <a:gd name="T27" fmla="*/ 15 h 46"/>
                    <a:gd name="T28" fmla="*/ 21 w 72"/>
                    <a:gd name="T29"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46">
                      <a:moveTo>
                        <a:pt x="5" y="0"/>
                      </a:moveTo>
                      <a:lnTo>
                        <a:pt x="10" y="5"/>
                      </a:lnTo>
                      <a:lnTo>
                        <a:pt x="26" y="10"/>
                      </a:lnTo>
                      <a:lnTo>
                        <a:pt x="51" y="10"/>
                      </a:lnTo>
                      <a:lnTo>
                        <a:pt x="67" y="15"/>
                      </a:lnTo>
                      <a:lnTo>
                        <a:pt x="72" y="25"/>
                      </a:lnTo>
                      <a:lnTo>
                        <a:pt x="72" y="30"/>
                      </a:lnTo>
                      <a:lnTo>
                        <a:pt x="67" y="41"/>
                      </a:lnTo>
                      <a:lnTo>
                        <a:pt x="51" y="46"/>
                      </a:lnTo>
                      <a:lnTo>
                        <a:pt x="21" y="46"/>
                      </a:lnTo>
                      <a:lnTo>
                        <a:pt x="5" y="41"/>
                      </a:lnTo>
                      <a:lnTo>
                        <a:pt x="0" y="30"/>
                      </a:lnTo>
                      <a:lnTo>
                        <a:pt x="0" y="25"/>
                      </a:lnTo>
                      <a:lnTo>
                        <a:pt x="5" y="15"/>
                      </a:lnTo>
                      <a:lnTo>
                        <a:pt x="2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3" name="Freeform 6283"/>
                <p:cNvSpPr>
                  <a:spLocks/>
                </p:cNvSpPr>
                <p:nvPr/>
              </p:nvSpPr>
              <p:spPr bwMode="auto">
                <a:xfrm>
                  <a:off x="1691" y="2945"/>
                  <a:ext cx="3" cy="6"/>
                </a:xfrm>
                <a:custGeom>
                  <a:avLst/>
                  <a:gdLst>
                    <a:gd name="T0" fmla="*/ 16 w 16"/>
                    <a:gd name="T1" fmla="*/ 36 h 36"/>
                    <a:gd name="T2" fmla="*/ 5 w 16"/>
                    <a:gd name="T3" fmla="*/ 31 h 36"/>
                    <a:gd name="T4" fmla="*/ 0 w 16"/>
                    <a:gd name="T5" fmla="*/ 20 h 36"/>
                    <a:gd name="T6" fmla="*/ 0 w 16"/>
                    <a:gd name="T7" fmla="*/ 15 h 36"/>
                    <a:gd name="T8" fmla="*/ 5 w 16"/>
                    <a:gd name="T9" fmla="*/ 5 h 36"/>
                    <a:gd name="T10" fmla="*/ 16 w 16"/>
                    <a:gd name="T11" fmla="*/ 0 h 36"/>
                  </a:gdLst>
                  <a:ahLst/>
                  <a:cxnLst>
                    <a:cxn ang="0">
                      <a:pos x="T0" y="T1"/>
                    </a:cxn>
                    <a:cxn ang="0">
                      <a:pos x="T2" y="T3"/>
                    </a:cxn>
                    <a:cxn ang="0">
                      <a:pos x="T4" y="T5"/>
                    </a:cxn>
                    <a:cxn ang="0">
                      <a:pos x="T6" y="T7"/>
                    </a:cxn>
                    <a:cxn ang="0">
                      <a:pos x="T8" y="T9"/>
                    </a:cxn>
                    <a:cxn ang="0">
                      <a:pos x="T10" y="T11"/>
                    </a:cxn>
                  </a:cxnLst>
                  <a:rect l="0" t="0" r="r" b="b"/>
                  <a:pathLst>
                    <a:path w="16" h="36">
                      <a:moveTo>
                        <a:pt x="16" y="36"/>
                      </a:moveTo>
                      <a:lnTo>
                        <a:pt x="5" y="31"/>
                      </a:lnTo>
                      <a:lnTo>
                        <a:pt x="0" y="20"/>
                      </a:lnTo>
                      <a:lnTo>
                        <a:pt x="0" y="15"/>
                      </a:lnTo>
                      <a:lnTo>
                        <a:pt x="5"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4" name="Freeform 6284"/>
                <p:cNvSpPr>
                  <a:spLocks/>
                </p:cNvSpPr>
                <p:nvPr/>
              </p:nvSpPr>
              <p:spPr bwMode="auto">
                <a:xfrm>
                  <a:off x="1709" y="2943"/>
                  <a:ext cx="2" cy="2"/>
                </a:xfrm>
                <a:custGeom>
                  <a:avLst/>
                  <a:gdLst>
                    <a:gd name="T0" fmla="*/ 5 w 15"/>
                    <a:gd name="T1" fmla="*/ 0 h 15"/>
                    <a:gd name="T2" fmla="*/ 0 w 15"/>
                    <a:gd name="T3" fmla="*/ 5 h 15"/>
                    <a:gd name="T4" fmla="*/ 0 w 15"/>
                    <a:gd name="T5" fmla="*/ 10 h 15"/>
                    <a:gd name="T6" fmla="*/ 5 w 15"/>
                    <a:gd name="T7" fmla="*/ 15 h 15"/>
                    <a:gd name="T8" fmla="*/ 11 w 15"/>
                    <a:gd name="T9" fmla="*/ 15 h 15"/>
                    <a:gd name="T10" fmla="*/ 15 w 15"/>
                    <a:gd name="T11" fmla="*/ 10 h 15"/>
                    <a:gd name="T12" fmla="*/ 15 w 15"/>
                    <a:gd name="T13" fmla="*/ 5 h 15"/>
                    <a:gd name="T14" fmla="*/ 11 w 15"/>
                    <a:gd name="T15" fmla="*/ 0 h 15"/>
                    <a:gd name="T16" fmla="*/ 5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5" y="0"/>
                      </a:moveTo>
                      <a:lnTo>
                        <a:pt x="0" y="5"/>
                      </a:lnTo>
                      <a:lnTo>
                        <a:pt x="0" y="10"/>
                      </a:lnTo>
                      <a:lnTo>
                        <a:pt x="5" y="15"/>
                      </a:lnTo>
                      <a:lnTo>
                        <a:pt x="11" y="15"/>
                      </a:lnTo>
                      <a:lnTo>
                        <a:pt x="15" y="10"/>
                      </a:lnTo>
                      <a:lnTo>
                        <a:pt x="15" y="5"/>
                      </a:lnTo>
                      <a:lnTo>
                        <a:pt x="11" y="0"/>
                      </a:lnTo>
                      <a:lnTo>
                        <a:pt x="5"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5" name="Rectangle 6285"/>
                <p:cNvSpPr>
                  <a:spLocks noChangeArrowheads="1"/>
                </p:cNvSpPr>
                <p:nvPr/>
              </p:nvSpPr>
              <p:spPr bwMode="auto">
                <a:xfrm>
                  <a:off x="1709" y="2944"/>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6" name="Line 6286"/>
                <p:cNvSpPr>
                  <a:spLocks noChangeShapeType="1"/>
                </p:cNvSpPr>
                <p:nvPr/>
              </p:nvSpPr>
              <p:spPr bwMode="auto">
                <a:xfrm>
                  <a:off x="1735" y="2927"/>
                  <a:ext cx="6"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7" name="Freeform 6287"/>
                <p:cNvSpPr>
                  <a:spLocks/>
                </p:cNvSpPr>
                <p:nvPr/>
              </p:nvSpPr>
              <p:spPr bwMode="auto">
                <a:xfrm>
                  <a:off x="1736" y="2927"/>
                  <a:ext cx="5" cy="18"/>
                </a:xfrm>
                <a:custGeom>
                  <a:avLst/>
                  <a:gdLst>
                    <a:gd name="T0" fmla="*/ 0 w 31"/>
                    <a:gd name="T1" fmla="*/ 0 h 107"/>
                    <a:gd name="T2" fmla="*/ 31 w 31"/>
                    <a:gd name="T3" fmla="*/ 92 h 107"/>
                    <a:gd name="T4" fmla="*/ 31 w 31"/>
                    <a:gd name="T5" fmla="*/ 107 h 107"/>
                  </a:gdLst>
                  <a:ahLst/>
                  <a:cxnLst>
                    <a:cxn ang="0">
                      <a:pos x="T0" y="T1"/>
                    </a:cxn>
                    <a:cxn ang="0">
                      <a:pos x="T2" y="T3"/>
                    </a:cxn>
                    <a:cxn ang="0">
                      <a:pos x="T4" y="T5"/>
                    </a:cxn>
                  </a:cxnLst>
                  <a:rect l="0" t="0" r="r" b="b"/>
                  <a:pathLst>
                    <a:path w="31" h="107">
                      <a:moveTo>
                        <a:pt x="0" y="0"/>
                      </a:moveTo>
                      <a:lnTo>
                        <a:pt x="31" y="92"/>
                      </a:lnTo>
                      <a:lnTo>
                        <a:pt x="31"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8" name="Line 6288"/>
                <p:cNvSpPr>
                  <a:spLocks noChangeShapeType="1"/>
                </p:cNvSpPr>
                <p:nvPr/>
              </p:nvSpPr>
              <p:spPr bwMode="auto">
                <a:xfrm>
                  <a:off x="1737" y="2927"/>
                  <a:ext cx="5"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59" name="Line 6289"/>
                <p:cNvSpPr>
                  <a:spLocks noChangeShapeType="1"/>
                </p:cNvSpPr>
                <p:nvPr/>
              </p:nvSpPr>
              <p:spPr bwMode="auto">
                <a:xfrm flipH="1">
                  <a:off x="1741" y="2928"/>
                  <a:ext cx="6"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0" name="Line 6290"/>
                <p:cNvSpPr>
                  <a:spLocks noChangeShapeType="1"/>
                </p:cNvSpPr>
                <p:nvPr/>
              </p:nvSpPr>
              <p:spPr bwMode="auto">
                <a:xfrm>
                  <a:off x="1733" y="292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1" name="Line 6291"/>
                <p:cNvSpPr>
                  <a:spLocks noChangeShapeType="1"/>
                </p:cNvSpPr>
                <p:nvPr/>
              </p:nvSpPr>
              <p:spPr bwMode="auto">
                <a:xfrm>
                  <a:off x="1743" y="2927"/>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2" name="Line 6292"/>
                <p:cNvSpPr>
                  <a:spLocks noChangeShapeType="1"/>
                </p:cNvSpPr>
                <p:nvPr/>
              </p:nvSpPr>
              <p:spPr bwMode="auto">
                <a:xfrm>
                  <a:off x="1734" y="2927"/>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3" name="Line 6293"/>
                <p:cNvSpPr>
                  <a:spLocks noChangeShapeType="1"/>
                </p:cNvSpPr>
                <p:nvPr/>
              </p:nvSpPr>
              <p:spPr bwMode="auto">
                <a:xfrm flipH="1">
                  <a:off x="1737" y="2927"/>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4" name="Line 6294"/>
                <p:cNvSpPr>
                  <a:spLocks noChangeShapeType="1"/>
                </p:cNvSpPr>
                <p:nvPr/>
              </p:nvSpPr>
              <p:spPr bwMode="auto">
                <a:xfrm flipH="1">
                  <a:off x="1737" y="29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5" name="Freeform 6295"/>
                <p:cNvSpPr>
                  <a:spLocks/>
                </p:cNvSpPr>
                <p:nvPr/>
              </p:nvSpPr>
              <p:spPr bwMode="auto">
                <a:xfrm>
                  <a:off x="1745" y="2927"/>
                  <a:ext cx="3" cy="1"/>
                </a:xfrm>
                <a:custGeom>
                  <a:avLst/>
                  <a:gdLst>
                    <a:gd name="T0" fmla="*/ 0 w 15"/>
                    <a:gd name="T1" fmla="*/ 0 h 5"/>
                    <a:gd name="T2" fmla="*/ 10 w 15"/>
                    <a:gd name="T3" fmla="*/ 5 h 5"/>
                    <a:gd name="T4" fmla="*/ 15 w 15"/>
                    <a:gd name="T5" fmla="*/ 0 h 5"/>
                  </a:gdLst>
                  <a:ahLst/>
                  <a:cxnLst>
                    <a:cxn ang="0">
                      <a:pos x="T0" y="T1"/>
                    </a:cxn>
                    <a:cxn ang="0">
                      <a:pos x="T2" y="T3"/>
                    </a:cxn>
                    <a:cxn ang="0">
                      <a:pos x="T4" y="T5"/>
                    </a:cxn>
                  </a:cxnLst>
                  <a:rect l="0" t="0" r="r" b="b"/>
                  <a:pathLst>
                    <a:path w="15" h="5">
                      <a:moveTo>
                        <a:pt x="0" y="0"/>
                      </a:moveTo>
                      <a:lnTo>
                        <a:pt x="10" y="5"/>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6" name="Rectangle 6296"/>
                <p:cNvSpPr>
                  <a:spLocks noChangeArrowheads="1"/>
                </p:cNvSpPr>
                <p:nvPr/>
              </p:nvSpPr>
              <p:spPr bwMode="auto">
                <a:xfrm>
                  <a:off x="1754" y="2927"/>
                  <a:ext cx="1"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7" name="Line 6297"/>
                <p:cNvSpPr>
                  <a:spLocks noChangeShapeType="1"/>
                </p:cNvSpPr>
                <p:nvPr/>
              </p:nvSpPr>
              <p:spPr bwMode="auto">
                <a:xfrm>
                  <a:off x="1754" y="2927"/>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8" name="Line 6298"/>
                <p:cNvSpPr>
                  <a:spLocks noChangeShapeType="1"/>
                </p:cNvSpPr>
                <p:nvPr/>
              </p:nvSpPr>
              <p:spPr bwMode="auto">
                <a:xfrm>
                  <a:off x="1754" y="2928"/>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9" name="Line 6299"/>
                <p:cNvSpPr>
                  <a:spLocks noChangeShapeType="1"/>
                </p:cNvSpPr>
                <p:nvPr/>
              </p:nvSpPr>
              <p:spPr bwMode="auto">
                <a:xfrm>
                  <a:off x="1754" y="2933"/>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0" name="Line 6300"/>
                <p:cNvSpPr>
                  <a:spLocks noChangeShapeType="1"/>
                </p:cNvSpPr>
                <p:nvPr/>
              </p:nvSpPr>
              <p:spPr bwMode="auto">
                <a:xfrm>
                  <a:off x="1754" y="2934"/>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1" name="Freeform 6301"/>
                <p:cNvSpPr>
                  <a:spLocks/>
                </p:cNvSpPr>
                <p:nvPr/>
              </p:nvSpPr>
              <p:spPr bwMode="auto">
                <a:xfrm>
                  <a:off x="1751" y="2933"/>
                  <a:ext cx="4" cy="12"/>
                </a:xfrm>
                <a:custGeom>
                  <a:avLst/>
                  <a:gdLst>
                    <a:gd name="T0" fmla="*/ 0 w 25"/>
                    <a:gd name="T1" fmla="*/ 0 h 72"/>
                    <a:gd name="T2" fmla="*/ 25 w 25"/>
                    <a:gd name="T3" fmla="*/ 0 h 72"/>
                    <a:gd name="T4" fmla="*/ 25 w 25"/>
                    <a:gd name="T5" fmla="*/ 72 h 72"/>
                  </a:gdLst>
                  <a:ahLst/>
                  <a:cxnLst>
                    <a:cxn ang="0">
                      <a:pos x="T0" y="T1"/>
                    </a:cxn>
                    <a:cxn ang="0">
                      <a:pos x="T2" y="T3"/>
                    </a:cxn>
                    <a:cxn ang="0">
                      <a:pos x="T4" y="T5"/>
                    </a:cxn>
                  </a:cxnLst>
                  <a:rect l="0" t="0" r="r" b="b"/>
                  <a:pathLst>
                    <a:path w="25" h="72">
                      <a:moveTo>
                        <a:pt x="0" y="0"/>
                      </a:moveTo>
                      <a:lnTo>
                        <a:pt x="25" y="0"/>
                      </a:lnTo>
                      <a:lnTo>
                        <a:pt x="2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2" name="Line 6302"/>
                <p:cNvSpPr>
                  <a:spLocks noChangeShapeType="1"/>
                </p:cNvSpPr>
                <p:nvPr/>
              </p:nvSpPr>
              <p:spPr bwMode="auto">
                <a:xfrm>
                  <a:off x="1751" y="294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3" name="Line 6303"/>
                <p:cNvSpPr>
                  <a:spLocks noChangeShapeType="1"/>
                </p:cNvSpPr>
                <p:nvPr/>
              </p:nvSpPr>
              <p:spPr bwMode="auto">
                <a:xfrm>
                  <a:off x="1752" y="2933"/>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4" name="Line 6304"/>
                <p:cNvSpPr>
                  <a:spLocks noChangeShapeType="1"/>
                </p:cNvSpPr>
                <p:nvPr/>
              </p:nvSpPr>
              <p:spPr bwMode="auto">
                <a:xfrm>
                  <a:off x="1753" y="293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5" name="Line 6305"/>
                <p:cNvSpPr>
                  <a:spLocks noChangeShapeType="1"/>
                </p:cNvSpPr>
                <p:nvPr/>
              </p:nvSpPr>
              <p:spPr bwMode="auto">
                <a:xfrm flipH="1">
                  <a:off x="1752"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6" name="Line 6306"/>
                <p:cNvSpPr>
                  <a:spLocks noChangeShapeType="1"/>
                </p:cNvSpPr>
                <p:nvPr/>
              </p:nvSpPr>
              <p:spPr bwMode="auto">
                <a:xfrm flipH="1">
                  <a:off x="1753"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7" name="Line 6307"/>
                <p:cNvSpPr>
                  <a:spLocks noChangeShapeType="1"/>
                </p:cNvSpPr>
                <p:nvPr/>
              </p:nvSpPr>
              <p:spPr bwMode="auto">
                <a:xfrm>
                  <a:off x="1755"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8" name="Line 6308"/>
                <p:cNvSpPr>
                  <a:spLocks noChangeShapeType="1"/>
                </p:cNvSpPr>
                <p:nvPr/>
              </p:nvSpPr>
              <p:spPr bwMode="auto">
                <a:xfrm>
                  <a:off x="1755"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79" name="Line 6309"/>
                <p:cNvSpPr>
                  <a:spLocks noChangeShapeType="1"/>
                </p:cNvSpPr>
                <p:nvPr/>
              </p:nvSpPr>
              <p:spPr bwMode="auto">
                <a:xfrm>
                  <a:off x="1764" y="292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0" name="Line 6310"/>
                <p:cNvSpPr>
                  <a:spLocks noChangeShapeType="1"/>
                </p:cNvSpPr>
                <p:nvPr/>
              </p:nvSpPr>
              <p:spPr bwMode="auto">
                <a:xfrm>
                  <a:off x="1765" y="2928"/>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1" name="Freeform 6311"/>
                <p:cNvSpPr>
                  <a:spLocks/>
                </p:cNvSpPr>
                <p:nvPr/>
              </p:nvSpPr>
              <p:spPr bwMode="auto">
                <a:xfrm>
                  <a:off x="1761" y="2927"/>
                  <a:ext cx="5" cy="18"/>
                </a:xfrm>
                <a:custGeom>
                  <a:avLst/>
                  <a:gdLst>
                    <a:gd name="T0" fmla="*/ 0 w 26"/>
                    <a:gd name="T1" fmla="*/ 0 h 107"/>
                    <a:gd name="T2" fmla="*/ 26 w 26"/>
                    <a:gd name="T3" fmla="*/ 0 h 107"/>
                    <a:gd name="T4" fmla="*/ 26 w 26"/>
                    <a:gd name="T5" fmla="*/ 107 h 107"/>
                  </a:gdLst>
                  <a:ahLst/>
                  <a:cxnLst>
                    <a:cxn ang="0">
                      <a:pos x="T0" y="T1"/>
                    </a:cxn>
                    <a:cxn ang="0">
                      <a:pos x="T2" y="T3"/>
                    </a:cxn>
                    <a:cxn ang="0">
                      <a:pos x="T4" y="T5"/>
                    </a:cxn>
                  </a:cxnLst>
                  <a:rect l="0" t="0" r="r" b="b"/>
                  <a:pathLst>
                    <a:path w="26" h="107">
                      <a:moveTo>
                        <a:pt x="0" y="0"/>
                      </a:moveTo>
                      <a:lnTo>
                        <a:pt x="26" y="0"/>
                      </a:lnTo>
                      <a:lnTo>
                        <a:pt x="26"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2" name="Line 6312"/>
                <p:cNvSpPr>
                  <a:spLocks noChangeShapeType="1"/>
                </p:cNvSpPr>
                <p:nvPr/>
              </p:nvSpPr>
              <p:spPr bwMode="auto">
                <a:xfrm>
                  <a:off x="1761" y="294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3" name="Line 6313"/>
                <p:cNvSpPr>
                  <a:spLocks noChangeShapeType="1"/>
                </p:cNvSpPr>
                <p:nvPr/>
              </p:nvSpPr>
              <p:spPr bwMode="auto">
                <a:xfrm>
                  <a:off x="1762" y="29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4" name="Line 6314"/>
                <p:cNvSpPr>
                  <a:spLocks noChangeShapeType="1"/>
                </p:cNvSpPr>
                <p:nvPr/>
              </p:nvSpPr>
              <p:spPr bwMode="auto">
                <a:xfrm>
                  <a:off x="1763" y="292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5" name="Line 6315"/>
                <p:cNvSpPr>
                  <a:spLocks noChangeShapeType="1"/>
                </p:cNvSpPr>
                <p:nvPr/>
              </p:nvSpPr>
              <p:spPr bwMode="auto">
                <a:xfrm flipH="1">
                  <a:off x="1762"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6" name="Line 6316"/>
                <p:cNvSpPr>
                  <a:spLocks noChangeShapeType="1"/>
                </p:cNvSpPr>
                <p:nvPr/>
              </p:nvSpPr>
              <p:spPr bwMode="auto">
                <a:xfrm flipH="1">
                  <a:off x="1763"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7" name="Line 6317"/>
                <p:cNvSpPr>
                  <a:spLocks noChangeShapeType="1"/>
                </p:cNvSpPr>
                <p:nvPr/>
              </p:nvSpPr>
              <p:spPr bwMode="auto">
                <a:xfrm>
                  <a:off x="1766" y="2944"/>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8" name="Line 6318"/>
                <p:cNvSpPr>
                  <a:spLocks noChangeShapeType="1"/>
                </p:cNvSpPr>
                <p:nvPr/>
              </p:nvSpPr>
              <p:spPr bwMode="auto">
                <a:xfrm>
                  <a:off x="1766"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89" name="Line 6319"/>
                <p:cNvSpPr>
                  <a:spLocks noChangeShapeType="1"/>
                </p:cNvSpPr>
                <p:nvPr/>
              </p:nvSpPr>
              <p:spPr bwMode="auto">
                <a:xfrm>
                  <a:off x="1774" y="292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0" name="Line 6320"/>
                <p:cNvSpPr>
                  <a:spLocks noChangeShapeType="1"/>
                </p:cNvSpPr>
                <p:nvPr/>
              </p:nvSpPr>
              <p:spPr bwMode="auto">
                <a:xfrm>
                  <a:off x="1775" y="2928"/>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1" name="Freeform 6321"/>
                <p:cNvSpPr>
                  <a:spLocks/>
                </p:cNvSpPr>
                <p:nvPr/>
              </p:nvSpPr>
              <p:spPr bwMode="auto">
                <a:xfrm>
                  <a:off x="1771" y="2927"/>
                  <a:ext cx="5" cy="18"/>
                </a:xfrm>
                <a:custGeom>
                  <a:avLst/>
                  <a:gdLst>
                    <a:gd name="T0" fmla="*/ 0 w 26"/>
                    <a:gd name="T1" fmla="*/ 0 h 107"/>
                    <a:gd name="T2" fmla="*/ 26 w 26"/>
                    <a:gd name="T3" fmla="*/ 0 h 107"/>
                    <a:gd name="T4" fmla="*/ 26 w 26"/>
                    <a:gd name="T5" fmla="*/ 107 h 107"/>
                  </a:gdLst>
                  <a:ahLst/>
                  <a:cxnLst>
                    <a:cxn ang="0">
                      <a:pos x="T0" y="T1"/>
                    </a:cxn>
                    <a:cxn ang="0">
                      <a:pos x="T2" y="T3"/>
                    </a:cxn>
                    <a:cxn ang="0">
                      <a:pos x="T4" y="T5"/>
                    </a:cxn>
                  </a:cxnLst>
                  <a:rect l="0" t="0" r="r" b="b"/>
                  <a:pathLst>
                    <a:path w="26" h="107">
                      <a:moveTo>
                        <a:pt x="0" y="0"/>
                      </a:moveTo>
                      <a:lnTo>
                        <a:pt x="26" y="0"/>
                      </a:lnTo>
                      <a:lnTo>
                        <a:pt x="26"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2" name="Line 6322"/>
                <p:cNvSpPr>
                  <a:spLocks noChangeShapeType="1"/>
                </p:cNvSpPr>
                <p:nvPr/>
              </p:nvSpPr>
              <p:spPr bwMode="auto">
                <a:xfrm>
                  <a:off x="1771" y="294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3" name="Line 6323"/>
                <p:cNvSpPr>
                  <a:spLocks noChangeShapeType="1"/>
                </p:cNvSpPr>
                <p:nvPr/>
              </p:nvSpPr>
              <p:spPr bwMode="auto">
                <a:xfrm>
                  <a:off x="1772" y="29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4" name="Line 6324"/>
                <p:cNvSpPr>
                  <a:spLocks noChangeShapeType="1"/>
                </p:cNvSpPr>
                <p:nvPr/>
              </p:nvSpPr>
              <p:spPr bwMode="auto">
                <a:xfrm>
                  <a:off x="1773" y="292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5" name="Line 6325"/>
                <p:cNvSpPr>
                  <a:spLocks noChangeShapeType="1"/>
                </p:cNvSpPr>
                <p:nvPr/>
              </p:nvSpPr>
              <p:spPr bwMode="auto">
                <a:xfrm flipH="1">
                  <a:off x="1772" y="294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6" name="Line 6326"/>
                <p:cNvSpPr>
                  <a:spLocks noChangeShapeType="1"/>
                </p:cNvSpPr>
                <p:nvPr/>
              </p:nvSpPr>
              <p:spPr bwMode="auto">
                <a:xfrm flipH="1">
                  <a:off x="1773"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7" name="Line 6327"/>
                <p:cNvSpPr>
                  <a:spLocks noChangeShapeType="1"/>
                </p:cNvSpPr>
                <p:nvPr/>
              </p:nvSpPr>
              <p:spPr bwMode="auto">
                <a:xfrm>
                  <a:off x="1776"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8" name="Line 6328"/>
                <p:cNvSpPr>
                  <a:spLocks noChangeShapeType="1"/>
                </p:cNvSpPr>
                <p:nvPr/>
              </p:nvSpPr>
              <p:spPr bwMode="auto">
                <a:xfrm>
                  <a:off x="1776" y="294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9" name="Freeform 6329"/>
                <p:cNvSpPr>
                  <a:spLocks/>
                </p:cNvSpPr>
                <p:nvPr/>
              </p:nvSpPr>
              <p:spPr bwMode="auto">
                <a:xfrm>
                  <a:off x="1783" y="2933"/>
                  <a:ext cx="11" cy="12"/>
                </a:xfrm>
                <a:custGeom>
                  <a:avLst/>
                  <a:gdLst>
                    <a:gd name="T0" fmla="*/ 5 w 66"/>
                    <a:gd name="T1" fmla="*/ 15 h 72"/>
                    <a:gd name="T2" fmla="*/ 5 w 66"/>
                    <a:gd name="T3" fmla="*/ 11 h 72"/>
                    <a:gd name="T4" fmla="*/ 10 w 66"/>
                    <a:gd name="T5" fmla="*/ 11 h 72"/>
                    <a:gd name="T6" fmla="*/ 10 w 66"/>
                    <a:gd name="T7" fmla="*/ 21 h 72"/>
                    <a:gd name="T8" fmla="*/ 0 w 66"/>
                    <a:gd name="T9" fmla="*/ 21 h 72"/>
                    <a:gd name="T10" fmla="*/ 0 w 66"/>
                    <a:gd name="T11" fmla="*/ 11 h 72"/>
                    <a:gd name="T12" fmla="*/ 5 w 66"/>
                    <a:gd name="T13" fmla="*/ 6 h 72"/>
                    <a:gd name="T14" fmla="*/ 16 w 66"/>
                    <a:gd name="T15" fmla="*/ 0 h 72"/>
                    <a:gd name="T16" fmla="*/ 36 w 66"/>
                    <a:gd name="T17" fmla="*/ 0 h 72"/>
                    <a:gd name="T18" fmla="*/ 45 w 66"/>
                    <a:gd name="T19" fmla="*/ 6 h 72"/>
                    <a:gd name="T20" fmla="*/ 51 w 66"/>
                    <a:gd name="T21" fmla="*/ 11 h 72"/>
                    <a:gd name="T22" fmla="*/ 56 w 66"/>
                    <a:gd name="T23" fmla="*/ 21 h 72"/>
                    <a:gd name="T24" fmla="*/ 56 w 66"/>
                    <a:gd name="T25" fmla="*/ 57 h 72"/>
                    <a:gd name="T26" fmla="*/ 61 w 66"/>
                    <a:gd name="T27" fmla="*/ 67 h 72"/>
                    <a:gd name="T28" fmla="*/ 66 w 66"/>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2">
                      <a:moveTo>
                        <a:pt x="5" y="15"/>
                      </a:moveTo>
                      <a:lnTo>
                        <a:pt x="5" y="11"/>
                      </a:lnTo>
                      <a:lnTo>
                        <a:pt x="10" y="11"/>
                      </a:lnTo>
                      <a:lnTo>
                        <a:pt x="10" y="21"/>
                      </a:lnTo>
                      <a:lnTo>
                        <a:pt x="0" y="21"/>
                      </a:lnTo>
                      <a:lnTo>
                        <a:pt x="0" y="11"/>
                      </a:lnTo>
                      <a:lnTo>
                        <a:pt x="5" y="6"/>
                      </a:lnTo>
                      <a:lnTo>
                        <a:pt x="16" y="0"/>
                      </a:lnTo>
                      <a:lnTo>
                        <a:pt x="36" y="0"/>
                      </a:lnTo>
                      <a:lnTo>
                        <a:pt x="45" y="6"/>
                      </a:lnTo>
                      <a:lnTo>
                        <a:pt x="51" y="11"/>
                      </a:lnTo>
                      <a:lnTo>
                        <a:pt x="56" y="21"/>
                      </a:lnTo>
                      <a:lnTo>
                        <a:pt x="56" y="57"/>
                      </a:lnTo>
                      <a:lnTo>
                        <a:pt x="61" y="67"/>
                      </a:lnTo>
                      <a:lnTo>
                        <a:pt x="6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0" name="Freeform 6330"/>
                <p:cNvSpPr>
                  <a:spLocks/>
                </p:cNvSpPr>
                <p:nvPr/>
              </p:nvSpPr>
              <p:spPr bwMode="auto">
                <a:xfrm>
                  <a:off x="1791" y="2935"/>
                  <a:ext cx="2" cy="9"/>
                </a:xfrm>
                <a:custGeom>
                  <a:avLst/>
                  <a:gdLst>
                    <a:gd name="T0" fmla="*/ 0 w 11"/>
                    <a:gd name="T1" fmla="*/ 0 h 56"/>
                    <a:gd name="T2" fmla="*/ 6 w 11"/>
                    <a:gd name="T3" fmla="*/ 10 h 56"/>
                    <a:gd name="T4" fmla="*/ 6 w 11"/>
                    <a:gd name="T5" fmla="*/ 46 h 56"/>
                    <a:gd name="T6" fmla="*/ 11 w 11"/>
                    <a:gd name="T7" fmla="*/ 56 h 56"/>
                  </a:gdLst>
                  <a:ahLst/>
                  <a:cxnLst>
                    <a:cxn ang="0">
                      <a:pos x="T0" y="T1"/>
                    </a:cxn>
                    <a:cxn ang="0">
                      <a:pos x="T2" y="T3"/>
                    </a:cxn>
                    <a:cxn ang="0">
                      <a:pos x="T4" y="T5"/>
                    </a:cxn>
                    <a:cxn ang="0">
                      <a:pos x="T6" y="T7"/>
                    </a:cxn>
                  </a:cxnLst>
                  <a:rect l="0" t="0" r="r" b="b"/>
                  <a:pathLst>
                    <a:path w="11" h="56">
                      <a:moveTo>
                        <a:pt x="0" y="0"/>
                      </a:moveTo>
                      <a:lnTo>
                        <a:pt x="6" y="10"/>
                      </a:lnTo>
                      <a:lnTo>
                        <a:pt x="6" y="46"/>
                      </a:lnTo>
                      <a:lnTo>
                        <a:pt x="1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1" name="Freeform 6331"/>
                <p:cNvSpPr>
                  <a:spLocks/>
                </p:cNvSpPr>
                <p:nvPr/>
              </p:nvSpPr>
              <p:spPr bwMode="auto">
                <a:xfrm>
                  <a:off x="1789" y="2933"/>
                  <a:ext cx="6" cy="12"/>
                </a:xfrm>
                <a:custGeom>
                  <a:avLst/>
                  <a:gdLst>
                    <a:gd name="T0" fmla="*/ 0 w 35"/>
                    <a:gd name="T1" fmla="*/ 0 h 72"/>
                    <a:gd name="T2" fmla="*/ 4 w 35"/>
                    <a:gd name="T3" fmla="*/ 6 h 72"/>
                    <a:gd name="T4" fmla="*/ 9 w 35"/>
                    <a:gd name="T5" fmla="*/ 15 h 72"/>
                    <a:gd name="T6" fmla="*/ 9 w 35"/>
                    <a:gd name="T7" fmla="*/ 57 h 72"/>
                    <a:gd name="T8" fmla="*/ 15 w 35"/>
                    <a:gd name="T9" fmla="*/ 67 h 72"/>
                    <a:gd name="T10" fmla="*/ 30 w 35"/>
                    <a:gd name="T11" fmla="*/ 72 h 72"/>
                    <a:gd name="T12" fmla="*/ 35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0" y="0"/>
                      </a:moveTo>
                      <a:lnTo>
                        <a:pt x="4" y="6"/>
                      </a:lnTo>
                      <a:lnTo>
                        <a:pt x="9" y="15"/>
                      </a:lnTo>
                      <a:lnTo>
                        <a:pt x="9" y="57"/>
                      </a:lnTo>
                      <a:lnTo>
                        <a:pt x="15" y="67"/>
                      </a:lnTo>
                      <a:lnTo>
                        <a:pt x="30" y="72"/>
                      </a:lnTo>
                      <a:lnTo>
                        <a:pt x="3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2" name="Freeform 6332"/>
                <p:cNvSpPr>
                  <a:spLocks/>
                </p:cNvSpPr>
                <p:nvPr/>
              </p:nvSpPr>
              <p:spPr bwMode="auto">
                <a:xfrm>
                  <a:off x="1782" y="2938"/>
                  <a:ext cx="9" cy="7"/>
                </a:xfrm>
                <a:custGeom>
                  <a:avLst/>
                  <a:gdLst>
                    <a:gd name="T0" fmla="*/ 51 w 51"/>
                    <a:gd name="T1" fmla="*/ 0 h 46"/>
                    <a:gd name="T2" fmla="*/ 46 w 51"/>
                    <a:gd name="T3" fmla="*/ 5 h 46"/>
                    <a:gd name="T4" fmla="*/ 22 w 51"/>
                    <a:gd name="T5" fmla="*/ 11 h 46"/>
                    <a:gd name="T6" fmla="*/ 6 w 51"/>
                    <a:gd name="T7" fmla="*/ 15 h 46"/>
                    <a:gd name="T8" fmla="*/ 0 w 51"/>
                    <a:gd name="T9" fmla="*/ 26 h 46"/>
                    <a:gd name="T10" fmla="*/ 0 w 51"/>
                    <a:gd name="T11" fmla="*/ 31 h 46"/>
                    <a:gd name="T12" fmla="*/ 6 w 51"/>
                    <a:gd name="T13" fmla="*/ 41 h 46"/>
                    <a:gd name="T14" fmla="*/ 22 w 51"/>
                    <a:gd name="T15" fmla="*/ 46 h 46"/>
                    <a:gd name="T16" fmla="*/ 36 w 51"/>
                    <a:gd name="T17" fmla="*/ 46 h 46"/>
                    <a:gd name="T18" fmla="*/ 46 w 51"/>
                    <a:gd name="T19" fmla="*/ 41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2" y="11"/>
                      </a:lnTo>
                      <a:lnTo>
                        <a:pt x="6" y="15"/>
                      </a:lnTo>
                      <a:lnTo>
                        <a:pt x="0" y="26"/>
                      </a:lnTo>
                      <a:lnTo>
                        <a:pt x="0" y="31"/>
                      </a:lnTo>
                      <a:lnTo>
                        <a:pt x="6" y="41"/>
                      </a:lnTo>
                      <a:lnTo>
                        <a:pt x="22" y="46"/>
                      </a:lnTo>
                      <a:lnTo>
                        <a:pt x="36" y="46"/>
                      </a:lnTo>
                      <a:lnTo>
                        <a:pt x="46" y="41"/>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3" name="Freeform 6333"/>
                <p:cNvSpPr>
                  <a:spLocks/>
                </p:cNvSpPr>
                <p:nvPr/>
              </p:nvSpPr>
              <p:spPr bwMode="auto">
                <a:xfrm>
                  <a:off x="1783" y="2940"/>
                  <a:ext cx="1" cy="4"/>
                </a:xfrm>
                <a:custGeom>
                  <a:avLst/>
                  <a:gdLst>
                    <a:gd name="T0" fmla="*/ 5 w 5"/>
                    <a:gd name="T1" fmla="*/ 0 h 26"/>
                    <a:gd name="T2" fmla="*/ 0 w 5"/>
                    <a:gd name="T3" fmla="*/ 11 h 26"/>
                    <a:gd name="T4" fmla="*/ 0 w 5"/>
                    <a:gd name="T5" fmla="*/ 16 h 26"/>
                    <a:gd name="T6" fmla="*/ 5 w 5"/>
                    <a:gd name="T7" fmla="*/ 26 h 26"/>
                  </a:gdLst>
                  <a:ahLst/>
                  <a:cxnLst>
                    <a:cxn ang="0">
                      <a:pos x="T0" y="T1"/>
                    </a:cxn>
                    <a:cxn ang="0">
                      <a:pos x="T2" y="T3"/>
                    </a:cxn>
                    <a:cxn ang="0">
                      <a:pos x="T4" y="T5"/>
                    </a:cxn>
                    <a:cxn ang="0">
                      <a:pos x="T6" y="T7"/>
                    </a:cxn>
                  </a:cxnLst>
                  <a:rect l="0" t="0" r="r" b="b"/>
                  <a:pathLst>
                    <a:path w="5" h="26">
                      <a:moveTo>
                        <a:pt x="5" y="0"/>
                      </a:moveTo>
                      <a:lnTo>
                        <a:pt x="0" y="11"/>
                      </a:lnTo>
                      <a:lnTo>
                        <a:pt x="0" y="16"/>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4" name="Freeform 6334"/>
                <p:cNvSpPr>
                  <a:spLocks/>
                </p:cNvSpPr>
                <p:nvPr/>
              </p:nvSpPr>
              <p:spPr bwMode="auto">
                <a:xfrm>
                  <a:off x="1784" y="2938"/>
                  <a:ext cx="6" cy="7"/>
                </a:xfrm>
                <a:custGeom>
                  <a:avLst/>
                  <a:gdLst>
                    <a:gd name="T0" fmla="*/ 35 w 35"/>
                    <a:gd name="T1" fmla="*/ 0 h 41"/>
                    <a:gd name="T2" fmla="*/ 15 w 35"/>
                    <a:gd name="T3" fmla="*/ 6 h 41"/>
                    <a:gd name="T4" fmla="*/ 5 w 35"/>
                    <a:gd name="T5" fmla="*/ 10 h 41"/>
                    <a:gd name="T6" fmla="*/ 0 w 35"/>
                    <a:gd name="T7" fmla="*/ 21 h 41"/>
                    <a:gd name="T8" fmla="*/ 0 w 35"/>
                    <a:gd name="T9" fmla="*/ 26 h 41"/>
                    <a:gd name="T10" fmla="*/ 5 w 35"/>
                    <a:gd name="T11" fmla="*/ 36 h 41"/>
                    <a:gd name="T12" fmla="*/ 11 w 3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5" h="41">
                      <a:moveTo>
                        <a:pt x="35" y="0"/>
                      </a:moveTo>
                      <a:lnTo>
                        <a:pt x="15" y="6"/>
                      </a:lnTo>
                      <a:lnTo>
                        <a:pt x="5" y="10"/>
                      </a:lnTo>
                      <a:lnTo>
                        <a:pt x="0" y="21"/>
                      </a:lnTo>
                      <a:lnTo>
                        <a:pt x="0" y="26"/>
                      </a:lnTo>
                      <a:lnTo>
                        <a:pt x="5" y="36"/>
                      </a:lnTo>
                      <a:lnTo>
                        <a:pt x="11"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5" name="Freeform 6335"/>
                <p:cNvSpPr>
                  <a:spLocks/>
                </p:cNvSpPr>
                <p:nvPr/>
              </p:nvSpPr>
              <p:spPr bwMode="auto">
                <a:xfrm>
                  <a:off x="1698" y="2953"/>
                  <a:ext cx="13" cy="18"/>
                </a:xfrm>
                <a:custGeom>
                  <a:avLst/>
                  <a:gdLst>
                    <a:gd name="T0" fmla="*/ 36 w 82"/>
                    <a:gd name="T1" fmla="*/ 0 h 108"/>
                    <a:gd name="T2" fmla="*/ 20 w 82"/>
                    <a:gd name="T3" fmla="*/ 5 h 108"/>
                    <a:gd name="T4" fmla="*/ 11 w 82"/>
                    <a:gd name="T5" fmla="*/ 16 h 108"/>
                    <a:gd name="T6" fmla="*/ 5 w 82"/>
                    <a:gd name="T7" fmla="*/ 26 h 108"/>
                    <a:gd name="T8" fmla="*/ 0 w 82"/>
                    <a:gd name="T9" fmla="*/ 46 h 108"/>
                    <a:gd name="T10" fmla="*/ 0 w 82"/>
                    <a:gd name="T11" fmla="*/ 62 h 108"/>
                    <a:gd name="T12" fmla="*/ 5 w 82"/>
                    <a:gd name="T13" fmla="*/ 82 h 108"/>
                    <a:gd name="T14" fmla="*/ 11 w 82"/>
                    <a:gd name="T15" fmla="*/ 93 h 108"/>
                    <a:gd name="T16" fmla="*/ 20 w 82"/>
                    <a:gd name="T17" fmla="*/ 102 h 108"/>
                    <a:gd name="T18" fmla="*/ 36 w 82"/>
                    <a:gd name="T19" fmla="*/ 108 h 108"/>
                    <a:gd name="T20" fmla="*/ 46 w 82"/>
                    <a:gd name="T21" fmla="*/ 108 h 108"/>
                    <a:gd name="T22" fmla="*/ 62 w 82"/>
                    <a:gd name="T23" fmla="*/ 102 h 108"/>
                    <a:gd name="T24" fmla="*/ 71 w 82"/>
                    <a:gd name="T25" fmla="*/ 93 h 108"/>
                    <a:gd name="T26" fmla="*/ 77 w 82"/>
                    <a:gd name="T27" fmla="*/ 82 h 108"/>
                    <a:gd name="T28" fmla="*/ 82 w 82"/>
                    <a:gd name="T29" fmla="*/ 62 h 108"/>
                    <a:gd name="T30" fmla="*/ 82 w 82"/>
                    <a:gd name="T31" fmla="*/ 46 h 108"/>
                    <a:gd name="T32" fmla="*/ 77 w 82"/>
                    <a:gd name="T33" fmla="*/ 26 h 108"/>
                    <a:gd name="T34" fmla="*/ 71 w 82"/>
                    <a:gd name="T35" fmla="*/ 16 h 108"/>
                    <a:gd name="T36" fmla="*/ 62 w 82"/>
                    <a:gd name="T37" fmla="*/ 5 h 108"/>
                    <a:gd name="T38" fmla="*/ 46 w 82"/>
                    <a:gd name="T39" fmla="*/ 0 h 108"/>
                    <a:gd name="T40" fmla="*/ 36 w 82"/>
                    <a:gd name="T41"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108">
                      <a:moveTo>
                        <a:pt x="36" y="0"/>
                      </a:moveTo>
                      <a:lnTo>
                        <a:pt x="20" y="5"/>
                      </a:lnTo>
                      <a:lnTo>
                        <a:pt x="11" y="16"/>
                      </a:lnTo>
                      <a:lnTo>
                        <a:pt x="5" y="26"/>
                      </a:lnTo>
                      <a:lnTo>
                        <a:pt x="0" y="46"/>
                      </a:lnTo>
                      <a:lnTo>
                        <a:pt x="0" y="62"/>
                      </a:lnTo>
                      <a:lnTo>
                        <a:pt x="5" y="82"/>
                      </a:lnTo>
                      <a:lnTo>
                        <a:pt x="11" y="93"/>
                      </a:lnTo>
                      <a:lnTo>
                        <a:pt x="20" y="102"/>
                      </a:lnTo>
                      <a:lnTo>
                        <a:pt x="36" y="108"/>
                      </a:lnTo>
                      <a:lnTo>
                        <a:pt x="46" y="108"/>
                      </a:lnTo>
                      <a:lnTo>
                        <a:pt x="62" y="102"/>
                      </a:lnTo>
                      <a:lnTo>
                        <a:pt x="71" y="93"/>
                      </a:lnTo>
                      <a:lnTo>
                        <a:pt x="77" y="82"/>
                      </a:lnTo>
                      <a:lnTo>
                        <a:pt x="82" y="62"/>
                      </a:lnTo>
                      <a:lnTo>
                        <a:pt x="82" y="46"/>
                      </a:lnTo>
                      <a:lnTo>
                        <a:pt x="77" y="26"/>
                      </a:lnTo>
                      <a:lnTo>
                        <a:pt x="71" y="16"/>
                      </a:lnTo>
                      <a:lnTo>
                        <a:pt x="62" y="5"/>
                      </a:lnTo>
                      <a:lnTo>
                        <a:pt x="46" y="0"/>
                      </a:lnTo>
                      <a:lnTo>
                        <a:pt x="36"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6" name="Freeform 6336"/>
                <p:cNvSpPr>
                  <a:spLocks/>
                </p:cNvSpPr>
                <p:nvPr/>
              </p:nvSpPr>
              <p:spPr bwMode="auto">
                <a:xfrm>
                  <a:off x="1699" y="2956"/>
                  <a:ext cx="1" cy="13"/>
                </a:xfrm>
                <a:custGeom>
                  <a:avLst/>
                  <a:gdLst>
                    <a:gd name="T0" fmla="*/ 11 w 11"/>
                    <a:gd name="T1" fmla="*/ 0 h 77"/>
                    <a:gd name="T2" fmla="*/ 6 w 11"/>
                    <a:gd name="T3" fmla="*/ 10 h 77"/>
                    <a:gd name="T4" fmla="*/ 0 w 11"/>
                    <a:gd name="T5" fmla="*/ 26 h 77"/>
                    <a:gd name="T6" fmla="*/ 0 w 11"/>
                    <a:gd name="T7" fmla="*/ 51 h 77"/>
                    <a:gd name="T8" fmla="*/ 6 w 11"/>
                    <a:gd name="T9" fmla="*/ 66 h 77"/>
                    <a:gd name="T10" fmla="*/ 11 w 11"/>
                    <a:gd name="T11" fmla="*/ 77 h 77"/>
                  </a:gdLst>
                  <a:ahLst/>
                  <a:cxnLst>
                    <a:cxn ang="0">
                      <a:pos x="T0" y="T1"/>
                    </a:cxn>
                    <a:cxn ang="0">
                      <a:pos x="T2" y="T3"/>
                    </a:cxn>
                    <a:cxn ang="0">
                      <a:pos x="T4" y="T5"/>
                    </a:cxn>
                    <a:cxn ang="0">
                      <a:pos x="T6" y="T7"/>
                    </a:cxn>
                    <a:cxn ang="0">
                      <a:pos x="T8" y="T9"/>
                    </a:cxn>
                    <a:cxn ang="0">
                      <a:pos x="T10" y="T11"/>
                    </a:cxn>
                  </a:cxnLst>
                  <a:rect l="0" t="0" r="r" b="b"/>
                  <a:pathLst>
                    <a:path w="11" h="77">
                      <a:moveTo>
                        <a:pt x="11" y="0"/>
                      </a:moveTo>
                      <a:lnTo>
                        <a:pt x="6" y="10"/>
                      </a:lnTo>
                      <a:lnTo>
                        <a:pt x="0" y="26"/>
                      </a:lnTo>
                      <a:lnTo>
                        <a:pt x="0" y="51"/>
                      </a:lnTo>
                      <a:lnTo>
                        <a:pt x="6" y="66"/>
                      </a:lnTo>
                      <a:lnTo>
                        <a:pt x="11"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7" name="Freeform 6337"/>
                <p:cNvSpPr>
                  <a:spLocks/>
                </p:cNvSpPr>
                <p:nvPr/>
              </p:nvSpPr>
              <p:spPr bwMode="auto">
                <a:xfrm>
                  <a:off x="1709" y="2956"/>
                  <a:ext cx="1" cy="13"/>
                </a:xfrm>
                <a:custGeom>
                  <a:avLst/>
                  <a:gdLst>
                    <a:gd name="T0" fmla="*/ 0 w 11"/>
                    <a:gd name="T1" fmla="*/ 77 h 77"/>
                    <a:gd name="T2" fmla="*/ 5 w 11"/>
                    <a:gd name="T3" fmla="*/ 66 h 77"/>
                    <a:gd name="T4" fmla="*/ 11 w 11"/>
                    <a:gd name="T5" fmla="*/ 51 h 77"/>
                    <a:gd name="T6" fmla="*/ 11 w 11"/>
                    <a:gd name="T7" fmla="*/ 26 h 77"/>
                    <a:gd name="T8" fmla="*/ 5 w 11"/>
                    <a:gd name="T9" fmla="*/ 10 h 77"/>
                    <a:gd name="T10" fmla="*/ 0 w 11"/>
                    <a:gd name="T11" fmla="*/ 0 h 77"/>
                  </a:gdLst>
                  <a:ahLst/>
                  <a:cxnLst>
                    <a:cxn ang="0">
                      <a:pos x="T0" y="T1"/>
                    </a:cxn>
                    <a:cxn ang="0">
                      <a:pos x="T2" y="T3"/>
                    </a:cxn>
                    <a:cxn ang="0">
                      <a:pos x="T4" y="T5"/>
                    </a:cxn>
                    <a:cxn ang="0">
                      <a:pos x="T6" y="T7"/>
                    </a:cxn>
                    <a:cxn ang="0">
                      <a:pos x="T8" y="T9"/>
                    </a:cxn>
                    <a:cxn ang="0">
                      <a:pos x="T10" y="T11"/>
                    </a:cxn>
                  </a:cxnLst>
                  <a:rect l="0" t="0" r="r" b="b"/>
                  <a:pathLst>
                    <a:path w="11" h="77">
                      <a:moveTo>
                        <a:pt x="0" y="77"/>
                      </a:moveTo>
                      <a:lnTo>
                        <a:pt x="5" y="66"/>
                      </a:lnTo>
                      <a:lnTo>
                        <a:pt x="11" y="51"/>
                      </a:lnTo>
                      <a:lnTo>
                        <a:pt x="11" y="26"/>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8" name="Freeform 6338"/>
                <p:cNvSpPr>
                  <a:spLocks/>
                </p:cNvSpPr>
                <p:nvPr/>
              </p:nvSpPr>
              <p:spPr bwMode="auto">
                <a:xfrm>
                  <a:off x="1699" y="2953"/>
                  <a:ext cx="5" cy="18"/>
                </a:xfrm>
                <a:custGeom>
                  <a:avLst/>
                  <a:gdLst>
                    <a:gd name="T0" fmla="*/ 25 w 25"/>
                    <a:gd name="T1" fmla="*/ 0 h 108"/>
                    <a:gd name="T2" fmla="*/ 15 w 25"/>
                    <a:gd name="T3" fmla="*/ 5 h 108"/>
                    <a:gd name="T4" fmla="*/ 5 w 25"/>
                    <a:gd name="T5" fmla="*/ 21 h 108"/>
                    <a:gd name="T6" fmla="*/ 0 w 25"/>
                    <a:gd name="T7" fmla="*/ 42 h 108"/>
                    <a:gd name="T8" fmla="*/ 0 w 25"/>
                    <a:gd name="T9" fmla="*/ 67 h 108"/>
                    <a:gd name="T10" fmla="*/ 5 w 25"/>
                    <a:gd name="T11" fmla="*/ 87 h 108"/>
                    <a:gd name="T12" fmla="*/ 15 w 25"/>
                    <a:gd name="T13" fmla="*/ 102 h 108"/>
                    <a:gd name="T14" fmla="*/ 25 w 25"/>
                    <a:gd name="T15" fmla="*/ 108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8">
                      <a:moveTo>
                        <a:pt x="25" y="0"/>
                      </a:moveTo>
                      <a:lnTo>
                        <a:pt x="15" y="5"/>
                      </a:lnTo>
                      <a:lnTo>
                        <a:pt x="5" y="21"/>
                      </a:lnTo>
                      <a:lnTo>
                        <a:pt x="0" y="42"/>
                      </a:lnTo>
                      <a:lnTo>
                        <a:pt x="0" y="67"/>
                      </a:lnTo>
                      <a:lnTo>
                        <a:pt x="5" y="87"/>
                      </a:lnTo>
                      <a:lnTo>
                        <a:pt x="15" y="102"/>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09" name="Freeform 6339"/>
                <p:cNvSpPr>
                  <a:spLocks/>
                </p:cNvSpPr>
                <p:nvPr/>
              </p:nvSpPr>
              <p:spPr bwMode="auto">
                <a:xfrm>
                  <a:off x="1705" y="2953"/>
                  <a:ext cx="5" cy="18"/>
                </a:xfrm>
                <a:custGeom>
                  <a:avLst/>
                  <a:gdLst>
                    <a:gd name="T0" fmla="*/ 0 w 25"/>
                    <a:gd name="T1" fmla="*/ 108 h 108"/>
                    <a:gd name="T2" fmla="*/ 10 w 25"/>
                    <a:gd name="T3" fmla="*/ 102 h 108"/>
                    <a:gd name="T4" fmla="*/ 20 w 25"/>
                    <a:gd name="T5" fmla="*/ 87 h 108"/>
                    <a:gd name="T6" fmla="*/ 25 w 25"/>
                    <a:gd name="T7" fmla="*/ 67 h 108"/>
                    <a:gd name="T8" fmla="*/ 25 w 25"/>
                    <a:gd name="T9" fmla="*/ 42 h 108"/>
                    <a:gd name="T10" fmla="*/ 20 w 25"/>
                    <a:gd name="T11" fmla="*/ 21 h 108"/>
                    <a:gd name="T12" fmla="*/ 10 w 25"/>
                    <a:gd name="T13" fmla="*/ 5 h 108"/>
                    <a:gd name="T14" fmla="*/ 0 w 25"/>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8">
                      <a:moveTo>
                        <a:pt x="0" y="108"/>
                      </a:moveTo>
                      <a:lnTo>
                        <a:pt x="10" y="102"/>
                      </a:lnTo>
                      <a:lnTo>
                        <a:pt x="20" y="87"/>
                      </a:lnTo>
                      <a:lnTo>
                        <a:pt x="25" y="67"/>
                      </a:lnTo>
                      <a:lnTo>
                        <a:pt x="25" y="42"/>
                      </a:lnTo>
                      <a:lnTo>
                        <a:pt x="20" y="21"/>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0" name="Freeform 6340"/>
                <p:cNvSpPr>
                  <a:spLocks/>
                </p:cNvSpPr>
                <p:nvPr/>
              </p:nvSpPr>
              <p:spPr bwMode="auto">
                <a:xfrm>
                  <a:off x="1726" y="2953"/>
                  <a:ext cx="4" cy="18"/>
                </a:xfrm>
                <a:custGeom>
                  <a:avLst/>
                  <a:gdLst>
                    <a:gd name="T0" fmla="*/ 0 w 26"/>
                    <a:gd name="T1" fmla="*/ 0 h 108"/>
                    <a:gd name="T2" fmla="*/ 0 w 26"/>
                    <a:gd name="T3" fmla="*/ 108 h 108"/>
                    <a:gd name="T4" fmla="*/ 26 w 26"/>
                    <a:gd name="T5" fmla="*/ 108 h 108"/>
                  </a:gdLst>
                  <a:ahLst/>
                  <a:cxnLst>
                    <a:cxn ang="0">
                      <a:pos x="T0" y="T1"/>
                    </a:cxn>
                    <a:cxn ang="0">
                      <a:pos x="T2" y="T3"/>
                    </a:cxn>
                    <a:cxn ang="0">
                      <a:pos x="T4" y="T5"/>
                    </a:cxn>
                  </a:cxnLst>
                  <a:rect l="0" t="0" r="r" b="b"/>
                  <a:pathLst>
                    <a:path w="26" h="108">
                      <a:moveTo>
                        <a:pt x="0" y="0"/>
                      </a:moveTo>
                      <a:lnTo>
                        <a:pt x="0" y="108"/>
                      </a:lnTo>
                      <a:lnTo>
                        <a:pt x="26"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1" name="Line 6341"/>
                <p:cNvSpPr>
                  <a:spLocks noChangeShapeType="1"/>
                </p:cNvSpPr>
                <p:nvPr/>
              </p:nvSpPr>
              <p:spPr bwMode="auto">
                <a:xfrm>
                  <a:off x="1727" y="2954"/>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2" name="Freeform 6342"/>
                <p:cNvSpPr>
                  <a:spLocks/>
                </p:cNvSpPr>
                <p:nvPr/>
              </p:nvSpPr>
              <p:spPr bwMode="auto">
                <a:xfrm>
                  <a:off x="1723" y="2953"/>
                  <a:ext cx="5" cy="18"/>
                </a:xfrm>
                <a:custGeom>
                  <a:avLst/>
                  <a:gdLst>
                    <a:gd name="T0" fmla="*/ 0 w 26"/>
                    <a:gd name="T1" fmla="*/ 0 h 108"/>
                    <a:gd name="T2" fmla="*/ 26 w 26"/>
                    <a:gd name="T3" fmla="*/ 0 h 108"/>
                    <a:gd name="T4" fmla="*/ 26 w 26"/>
                    <a:gd name="T5" fmla="*/ 108 h 108"/>
                  </a:gdLst>
                  <a:ahLst/>
                  <a:cxnLst>
                    <a:cxn ang="0">
                      <a:pos x="T0" y="T1"/>
                    </a:cxn>
                    <a:cxn ang="0">
                      <a:pos x="T2" y="T3"/>
                    </a:cxn>
                    <a:cxn ang="0">
                      <a:pos x="T4" y="T5"/>
                    </a:cxn>
                  </a:cxnLst>
                  <a:rect l="0" t="0" r="r" b="b"/>
                  <a:pathLst>
                    <a:path w="26" h="108">
                      <a:moveTo>
                        <a:pt x="0" y="0"/>
                      </a:moveTo>
                      <a:lnTo>
                        <a:pt x="26" y="0"/>
                      </a:lnTo>
                      <a:lnTo>
                        <a:pt x="26"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3" name="Freeform 6343"/>
                <p:cNvSpPr>
                  <a:spLocks/>
                </p:cNvSpPr>
                <p:nvPr/>
              </p:nvSpPr>
              <p:spPr bwMode="auto">
                <a:xfrm>
                  <a:off x="1716" y="2960"/>
                  <a:ext cx="10" cy="11"/>
                </a:xfrm>
                <a:custGeom>
                  <a:avLst/>
                  <a:gdLst>
                    <a:gd name="T0" fmla="*/ 55 w 55"/>
                    <a:gd name="T1" fmla="*/ 15 h 72"/>
                    <a:gd name="T2" fmla="*/ 50 w 55"/>
                    <a:gd name="T3" fmla="*/ 6 h 72"/>
                    <a:gd name="T4" fmla="*/ 40 w 55"/>
                    <a:gd name="T5" fmla="*/ 0 h 72"/>
                    <a:gd name="T6" fmla="*/ 30 w 55"/>
                    <a:gd name="T7" fmla="*/ 0 h 72"/>
                    <a:gd name="T8" fmla="*/ 15 w 55"/>
                    <a:gd name="T9" fmla="*/ 6 h 72"/>
                    <a:gd name="T10" fmla="*/ 4 w 55"/>
                    <a:gd name="T11" fmla="*/ 15 h 72"/>
                    <a:gd name="T12" fmla="*/ 0 w 55"/>
                    <a:gd name="T13" fmla="*/ 31 h 72"/>
                    <a:gd name="T14" fmla="*/ 0 w 55"/>
                    <a:gd name="T15" fmla="*/ 41 h 72"/>
                    <a:gd name="T16" fmla="*/ 4 w 55"/>
                    <a:gd name="T17" fmla="*/ 57 h 72"/>
                    <a:gd name="T18" fmla="*/ 15 w 55"/>
                    <a:gd name="T19" fmla="*/ 66 h 72"/>
                    <a:gd name="T20" fmla="*/ 30 w 55"/>
                    <a:gd name="T21" fmla="*/ 72 h 72"/>
                    <a:gd name="T22" fmla="*/ 40 w 55"/>
                    <a:gd name="T23" fmla="*/ 72 h 72"/>
                    <a:gd name="T24" fmla="*/ 50 w 55"/>
                    <a:gd name="T25" fmla="*/ 66 h 72"/>
                    <a:gd name="T26" fmla="*/ 55 w 55"/>
                    <a:gd name="T27" fmla="*/ 5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72">
                      <a:moveTo>
                        <a:pt x="55" y="15"/>
                      </a:moveTo>
                      <a:lnTo>
                        <a:pt x="50" y="6"/>
                      </a:lnTo>
                      <a:lnTo>
                        <a:pt x="40" y="0"/>
                      </a:lnTo>
                      <a:lnTo>
                        <a:pt x="30" y="0"/>
                      </a:lnTo>
                      <a:lnTo>
                        <a:pt x="15" y="6"/>
                      </a:lnTo>
                      <a:lnTo>
                        <a:pt x="4" y="15"/>
                      </a:lnTo>
                      <a:lnTo>
                        <a:pt x="0" y="31"/>
                      </a:lnTo>
                      <a:lnTo>
                        <a:pt x="0" y="41"/>
                      </a:lnTo>
                      <a:lnTo>
                        <a:pt x="4" y="57"/>
                      </a:lnTo>
                      <a:lnTo>
                        <a:pt x="15" y="66"/>
                      </a:lnTo>
                      <a:lnTo>
                        <a:pt x="30" y="72"/>
                      </a:lnTo>
                      <a:lnTo>
                        <a:pt x="40" y="72"/>
                      </a:lnTo>
                      <a:lnTo>
                        <a:pt x="50" y="66"/>
                      </a:lnTo>
                      <a:lnTo>
                        <a:pt x="55"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4" name="Freeform 6344"/>
                <p:cNvSpPr>
                  <a:spLocks/>
                </p:cNvSpPr>
                <p:nvPr/>
              </p:nvSpPr>
              <p:spPr bwMode="auto">
                <a:xfrm>
                  <a:off x="1717" y="2962"/>
                  <a:ext cx="1" cy="7"/>
                </a:xfrm>
                <a:custGeom>
                  <a:avLst/>
                  <a:gdLst>
                    <a:gd name="T0" fmla="*/ 6 w 6"/>
                    <a:gd name="T1" fmla="*/ 0 h 42"/>
                    <a:gd name="T2" fmla="*/ 0 w 6"/>
                    <a:gd name="T3" fmla="*/ 11 h 42"/>
                    <a:gd name="T4" fmla="*/ 0 w 6"/>
                    <a:gd name="T5" fmla="*/ 31 h 42"/>
                    <a:gd name="T6" fmla="*/ 6 w 6"/>
                    <a:gd name="T7" fmla="*/ 42 h 42"/>
                  </a:gdLst>
                  <a:ahLst/>
                  <a:cxnLst>
                    <a:cxn ang="0">
                      <a:pos x="T0" y="T1"/>
                    </a:cxn>
                    <a:cxn ang="0">
                      <a:pos x="T2" y="T3"/>
                    </a:cxn>
                    <a:cxn ang="0">
                      <a:pos x="T4" y="T5"/>
                    </a:cxn>
                    <a:cxn ang="0">
                      <a:pos x="T6" y="T7"/>
                    </a:cxn>
                  </a:cxnLst>
                  <a:rect l="0" t="0" r="r" b="b"/>
                  <a:pathLst>
                    <a:path w="6" h="42">
                      <a:moveTo>
                        <a:pt x="6" y="0"/>
                      </a:moveTo>
                      <a:lnTo>
                        <a:pt x="0" y="11"/>
                      </a:lnTo>
                      <a:lnTo>
                        <a:pt x="0" y="31"/>
                      </a:lnTo>
                      <a:lnTo>
                        <a:pt x="6"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5" name="Freeform 6345"/>
                <p:cNvSpPr>
                  <a:spLocks/>
                </p:cNvSpPr>
                <p:nvPr/>
              </p:nvSpPr>
              <p:spPr bwMode="auto">
                <a:xfrm>
                  <a:off x="1718" y="2960"/>
                  <a:ext cx="3" cy="11"/>
                </a:xfrm>
                <a:custGeom>
                  <a:avLst/>
                  <a:gdLst>
                    <a:gd name="T0" fmla="*/ 20 w 20"/>
                    <a:gd name="T1" fmla="*/ 0 h 72"/>
                    <a:gd name="T2" fmla="*/ 10 w 20"/>
                    <a:gd name="T3" fmla="*/ 6 h 72"/>
                    <a:gd name="T4" fmla="*/ 5 w 20"/>
                    <a:gd name="T5" fmla="*/ 10 h 72"/>
                    <a:gd name="T6" fmla="*/ 0 w 20"/>
                    <a:gd name="T7" fmla="*/ 26 h 72"/>
                    <a:gd name="T8" fmla="*/ 0 w 20"/>
                    <a:gd name="T9" fmla="*/ 46 h 72"/>
                    <a:gd name="T10" fmla="*/ 5 w 20"/>
                    <a:gd name="T11" fmla="*/ 61 h 72"/>
                    <a:gd name="T12" fmla="*/ 10 w 20"/>
                    <a:gd name="T13" fmla="*/ 66 h 72"/>
                    <a:gd name="T14" fmla="*/ 20 w 2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20" y="0"/>
                      </a:moveTo>
                      <a:lnTo>
                        <a:pt x="10" y="6"/>
                      </a:lnTo>
                      <a:lnTo>
                        <a:pt x="5" y="10"/>
                      </a:lnTo>
                      <a:lnTo>
                        <a:pt x="0" y="26"/>
                      </a:lnTo>
                      <a:lnTo>
                        <a:pt x="0" y="46"/>
                      </a:lnTo>
                      <a:lnTo>
                        <a:pt x="5" y="61"/>
                      </a:lnTo>
                      <a:lnTo>
                        <a:pt x="10" y="66"/>
                      </a:lnTo>
                      <a:lnTo>
                        <a:pt x="20"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6" name="Line 6346"/>
                <p:cNvSpPr>
                  <a:spLocks noChangeShapeType="1"/>
                </p:cNvSpPr>
                <p:nvPr/>
              </p:nvSpPr>
              <p:spPr bwMode="auto">
                <a:xfrm>
                  <a:off x="1724" y="2953"/>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7" name="Line 6347"/>
                <p:cNvSpPr>
                  <a:spLocks noChangeShapeType="1"/>
                </p:cNvSpPr>
                <p:nvPr/>
              </p:nvSpPr>
              <p:spPr bwMode="auto">
                <a:xfrm>
                  <a:off x="1725" y="295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8" name="Line 6348"/>
                <p:cNvSpPr>
                  <a:spLocks noChangeShapeType="1"/>
                </p:cNvSpPr>
                <p:nvPr/>
              </p:nvSpPr>
              <p:spPr bwMode="auto">
                <a:xfrm>
                  <a:off x="1728" y="297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19" name="Line 6349"/>
                <p:cNvSpPr>
                  <a:spLocks noChangeShapeType="1"/>
                </p:cNvSpPr>
                <p:nvPr/>
              </p:nvSpPr>
              <p:spPr bwMode="auto">
                <a:xfrm>
                  <a:off x="1728" y="297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0" name="Freeform 6350"/>
                <p:cNvSpPr>
                  <a:spLocks/>
                </p:cNvSpPr>
                <p:nvPr/>
              </p:nvSpPr>
              <p:spPr bwMode="auto">
                <a:xfrm>
                  <a:off x="1734" y="2960"/>
                  <a:ext cx="12" cy="11"/>
                </a:xfrm>
                <a:custGeom>
                  <a:avLst/>
                  <a:gdLst>
                    <a:gd name="T0" fmla="*/ 30 w 71"/>
                    <a:gd name="T1" fmla="*/ 0 h 72"/>
                    <a:gd name="T2" fmla="*/ 14 w 71"/>
                    <a:gd name="T3" fmla="*/ 6 h 72"/>
                    <a:gd name="T4" fmla="*/ 5 w 71"/>
                    <a:gd name="T5" fmla="*/ 15 h 72"/>
                    <a:gd name="T6" fmla="*/ 0 w 71"/>
                    <a:gd name="T7" fmla="*/ 31 h 72"/>
                    <a:gd name="T8" fmla="*/ 0 w 71"/>
                    <a:gd name="T9" fmla="*/ 41 h 72"/>
                    <a:gd name="T10" fmla="*/ 5 w 71"/>
                    <a:gd name="T11" fmla="*/ 57 h 72"/>
                    <a:gd name="T12" fmla="*/ 14 w 71"/>
                    <a:gd name="T13" fmla="*/ 66 h 72"/>
                    <a:gd name="T14" fmla="*/ 30 w 71"/>
                    <a:gd name="T15" fmla="*/ 72 h 72"/>
                    <a:gd name="T16" fmla="*/ 40 w 71"/>
                    <a:gd name="T17" fmla="*/ 72 h 72"/>
                    <a:gd name="T18" fmla="*/ 56 w 71"/>
                    <a:gd name="T19" fmla="*/ 66 h 72"/>
                    <a:gd name="T20" fmla="*/ 66 w 71"/>
                    <a:gd name="T21" fmla="*/ 57 h 72"/>
                    <a:gd name="T22" fmla="*/ 71 w 71"/>
                    <a:gd name="T23" fmla="*/ 41 h 72"/>
                    <a:gd name="T24" fmla="*/ 71 w 71"/>
                    <a:gd name="T25" fmla="*/ 31 h 72"/>
                    <a:gd name="T26" fmla="*/ 66 w 71"/>
                    <a:gd name="T27" fmla="*/ 15 h 72"/>
                    <a:gd name="T28" fmla="*/ 56 w 71"/>
                    <a:gd name="T29" fmla="*/ 6 h 72"/>
                    <a:gd name="T30" fmla="*/ 40 w 71"/>
                    <a:gd name="T31" fmla="*/ 0 h 72"/>
                    <a:gd name="T32" fmla="*/ 30 w 71"/>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2">
                      <a:moveTo>
                        <a:pt x="30" y="0"/>
                      </a:moveTo>
                      <a:lnTo>
                        <a:pt x="14" y="6"/>
                      </a:lnTo>
                      <a:lnTo>
                        <a:pt x="5" y="15"/>
                      </a:lnTo>
                      <a:lnTo>
                        <a:pt x="0" y="31"/>
                      </a:lnTo>
                      <a:lnTo>
                        <a:pt x="0" y="41"/>
                      </a:lnTo>
                      <a:lnTo>
                        <a:pt x="5" y="57"/>
                      </a:lnTo>
                      <a:lnTo>
                        <a:pt x="14" y="66"/>
                      </a:lnTo>
                      <a:lnTo>
                        <a:pt x="30" y="72"/>
                      </a:lnTo>
                      <a:lnTo>
                        <a:pt x="40" y="72"/>
                      </a:lnTo>
                      <a:lnTo>
                        <a:pt x="56" y="66"/>
                      </a:lnTo>
                      <a:lnTo>
                        <a:pt x="66" y="57"/>
                      </a:lnTo>
                      <a:lnTo>
                        <a:pt x="71" y="41"/>
                      </a:lnTo>
                      <a:lnTo>
                        <a:pt x="71" y="31"/>
                      </a:lnTo>
                      <a:lnTo>
                        <a:pt x="66" y="15"/>
                      </a:lnTo>
                      <a:lnTo>
                        <a:pt x="56" y="6"/>
                      </a:lnTo>
                      <a:lnTo>
                        <a:pt x="40" y="0"/>
                      </a:lnTo>
                      <a:lnTo>
                        <a:pt x="3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1" name="Freeform 6351"/>
                <p:cNvSpPr>
                  <a:spLocks/>
                </p:cNvSpPr>
                <p:nvPr/>
              </p:nvSpPr>
              <p:spPr bwMode="auto">
                <a:xfrm>
                  <a:off x="1735" y="2962"/>
                  <a:ext cx="1" cy="7"/>
                </a:xfrm>
                <a:custGeom>
                  <a:avLst/>
                  <a:gdLst>
                    <a:gd name="T0" fmla="*/ 5 w 5"/>
                    <a:gd name="T1" fmla="*/ 0 h 42"/>
                    <a:gd name="T2" fmla="*/ 0 w 5"/>
                    <a:gd name="T3" fmla="*/ 11 h 42"/>
                    <a:gd name="T4" fmla="*/ 0 w 5"/>
                    <a:gd name="T5" fmla="*/ 31 h 42"/>
                    <a:gd name="T6" fmla="*/ 5 w 5"/>
                    <a:gd name="T7" fmla="*/ 42 h 42"/>
                  </a:gdLst>
                  <a:ahLst/>
                  <a:cxnLst>
                    <a:cxn ang="0">
                      <a:pos x="T0" y="T1"/>
                    </a:cxn>
                    <a:cxn ang="0">
                      <a:pos x="T2" y="T3"/>
                    </a:cxn>
                    <a:cxn ang="0">
                      <a:pos x="T4" y="T5"/>
                    </a:cxn>
                    <a:cxn ang="0">
                      <a:pos x="T6" y="T7"/>
                    </a:cxn>
                  </a:cxnLst>
                  <a:rect l="0" t="0" r="r" b="b"/>
                  <a:pathLst>
                    <a:path w="5" h="42">
                      <a:moveTo>
                        <a:pt x="5" y="0"/>
                      </a:moveTo>
                      <a:lnTo>
                        <a:pt x="0" y="11"/>
                      </a:lnTo>
                      <a:lnTo>
                        <a:pt x="0" y="31"/>
                      </a:lnTo>
                      <a:lnTo>
                        <a:pt x="5"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2" name="Freeform 6352"/>
                <p:cNvSpPr>
                  <a:spLocks/>
                </p:cNvSpPr>
                <p:nvPr/>
              </p:nvSpPr>
              <p:spPr bwMode="auto">
                <a:xfrm>
                  <a:off x="1744" y="2962"/>
                  <a:ext cx="1" cy="7"/>
                </a:xfrm>
                <a:custGeom>
                  <a:avLst/>
                  <a:gdLst>
                    <a:gd name="T0" fmla="*/ 0 w 6"/>
                    <a:gd name="T1" fmla="*/ 42 h 42"/>
                    <a:gd name="T2" fmla="*/ 6 w 6"/>
                    <a:gd name="T3" fmla="*/ 31 h 42"/>
                    <a:gd name="T4" fmla="*/ 6 w 6"/>
                    <a:gd name="T5" fmla="*/ 11 h 42"/>
                    <a:gd name="T6" fmla="*/ 0 w 6"/>
                    <a:gd name="T7" fmla="*/ 0 h 42"/>
                  </a:gdLst>
                  <a:ahLst/>
                  <a:cxnLst>
                    <a:cxn ang="0">
                      <a:pos x="T0" y="T1"/>
                    </a:cxn>
                    <a:cxn ang="0">
                      <a:pos x="T2" y="T3"/>
                    </a:cxn>
                    <a:cxn ang="0">
                      <a:pos x="T4" y="T5"/>
                    </a:cxn>
                    <a:cxn ang="0">
                      <a:pos x="T6" y="T7"/>
                    </a:cxn>
                  </a:cxnLst>
                  <a:rect l="0" t="0" r="r" b="b"/>
                  <a:pathLst>
                    <a:path w="6" h="42">
                      <a:moveTo>
                        <a:pt x="0" y="42"/>
                      </a:moveTo>
                      <a:lnTo>
                        <a:pt x="6" y="31"/>
                      </a:lnTo>
                      <a:lnTo>
                        <a:pt x="6"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3" name="Freeform 6353"/>
                <p:cNvSpPr>
                  <a:spLocks/>
                </p:cNvSpPr>
                <p:nvPr/>
              </p:nvSpPr>
              <p:spPr bwMode="auto">
                <a:xfrm>
                  <a:off x="1736" y="2960"/>
                  <a:ext cx="3" cy="11"/>
                </a:xfrm>
                <a:custGeom>
                  <a:avLst/>
                  <a:gdLst>
                    <a:gd name="T0" fmla="*/ 20 w 20"/>
                    <a:gd name="T1" fmla="*/ 0 h 72"/>
                    <a:gd name="T2" fmla="*/ 10 w 20"/>
                    <a:gd name="T3" fmla="*/ 6 h 72"/>
                    <a:gd name="T4" fmla="*/ 4 w 20"/>
                    <a:gd name="T5" fmla="*/ 10 h 72"/>
                    <a:gd name="T6" fmla="*/ 0 w 20"/>
                    <a:gd name="T7" fmla="*/ 26 h 72"/>
                    <a:gd name="T8" fmla="*/ 0 w 20"/>
                    <a:gd name="T9" fmla="*/ 46 h 72"/>
                    <a:gd name="T10" fmla="*/ 4 w 20"/>
                    <a:gd name="T11" fmla="*/ 61 h 72"/>
                    <a:gd name="T12" fmla="*/ 10 w 20"/>
                    <a:gd name="T13" fmla="*/ 66 h 72"/>
                    <a:gd name="T14" fmla="*/ 20 w 2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20" y="0"/>
                      </a:moveTo>
                      <a:lnTo>
                        <a:pt x="10" y="6"/>
                      </a:lnTo>
                      <a:lnTo>
                        <a:pt x="4" y="10"/>
                      </a:lnTo>
                      <a:lnTo>
                        <a:pt x="0" y="26"/>
                      </a:lnTo>
                      <a:lnTo>
                        <a:pt x="0" y="46"/>
                      </a:lnTo>
                      <a:lnTo>
                        <a:pt x="4" y="61"/>
                      </a:lnTo>
                      <a:lnTo>
                        <a:pt x="10" y="66"/>
                      </a:lnTo>
                      <a:lnTo>
                        <a:pt x="20"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4" name="Freeform 6354"/>
                <p:cNvSpPr>
                  <a:spLocks/>
                </p:cNvSpPr>
                <p:nvPr/>
              </p:nvSpPr>
              <p:spPr bwMode="auto">
                <a:xfrm>
                  <a:off x="1741" y="2960"/>
                  <a:ext cx="3" cy="11"/>
                </a:xfrm>
                <a:custGeom>
                  <a:avLst/>
                  <a:gdLst>
                    <a:gd name="T0" fmla="*/ 0 w 20"/>
                    <a:gd name="T1" fmla="*/ 72 h 72"/>
                    <a:gd name="T2" fmla="*/ 11 w 20"/>
                    <a:gd name="T3" fmla="*/ 66 h 72"/>
                    <a:gd name="T4" fmla="*/ 16 w 20"/>
                    <a:gd name="T5" fmla="*/ 61 h 72"/>
                    <a:gd name="T6" fmla="*/ 20 w 20"/>
                    <a:gd name="T7" fmla="*/ 46 h 72"/>
                    <a:gd name="T8" fmla="*/ 20 w 20"/>
                    <a:gd name="T9" fmla="*/ 26 h 72"/>
                    <a:gd name="T10" fmla="*/ 16 w 20"/>
                    <a:gd name="T11" fmla="*/ 10 h 72"/>
                    <a:gd name="T12" fmla="*/ 11 w 20"/>
                    <a:gd name="T13" fmla="*/ 6 h 72"/>
                    <a:gd name="T14" fmla="*/ 0 w 20"/>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0" y="72"/>
                      </a:moveTo>
                      <a:lnTo>
                        <a:pt x="11" y="66"/>
                      </a:lnTo>
                      <a:lnTo>
                        <a:pt x="16" y="61"/>
                      </a:lnTo>
                      <a:lnTo>
                        <a:pt x="20" y="46"/>
                      </a:lnTo>
                      <a:lnTo>
                        <a:pt x="20" y="26"/>
                      </a:lnTo>
                      <a:lnTo>
                        <a:pt x="16" y="10"/>
                      </a:lnTo>
                      <a:lnTo>
                        <a:pt x="11"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5" name="Line 6355"/>
                <p:cNvSpPr>
                  <a:spLocks noChangeShapeType="1"/>
                </p:cNvSpPr>
                <p:nvPr/>
              </p:nvSpPr>
              <p:spPr bwMode="auto">
                <a:xfrm>
                  <a:off x="1753" y="2960"/>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6" name="Line 6356"/>
                <p:cNvSpPr>
                  <a:spLocks noChangeShapeType="1"/>
                </p:cNvSpPr>
                <p:nvPr/>
              </p:nvSpPr>
              <p:spPr bwMode="auto">
                <a:xfrm>
                  <a:off x="1754" y="2960"/>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7" name="Freeform 6357"/>
                <p:cNvSpPr>
                  <a:spLocks/>
                </p:cNvSpPr>
                <p:nvPr/>
              </p:nvSpPr>
              <p:spPr bwMode="auto">
                <a:xfrm>
                  <a:off x="1750" y="2960"/>
                  <a:ext cx="5" cy="11"/>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8" name="Freeform 6358"/>
                <p:cNvSpPr>
                  <a:spLocks/>
                </p:cNvSpPr>
                <p:nvPr/>
              </p:nvSpPr>
              <p:spPr bwMode="auto">
                <a:xfrm>
                  <a:off x="1755" y="2960"/>
                  <a:ext cx="6" cy="5"/>
                </a:xfrm>
                <a:custGeom>
                  <a:avLst/>
                  <a:gdLst>
                    <a:gd name="T0" fmla="*/ 35 w 41"/>
                    <a:gd name="T1" fmla="*/ 10 h 31"/>
                    <a:gd name="T2" fmla="*/ 35 w 41"/>
                    <a:gd name="T3" fmla="*/ 6 h 31"/>
                    <a:gd name="T4" fmla="*/ 31 w 41"/>
                    <a:gd name="T5" fmla="*/ 6 h 31"/>
                    <a:gd name="T6" fmla="*/ 31 w 41"/>
                    <a:gd name="T7" fmla="*/ 15 h 31"/>
                    <a:gd name="T8" fmla="*/ 41 w 41"/>
                    <a:gd name="T9" fmla="*/ 15 h 31"/>
                    <a:gd name="T10" fmla="*/ 41 w 41"/>
                    <a:gd name="T11" fmla="*/ 6 h 31"/>
                    <a:gd name="T12" fmla="*/ 35 w 41"/>
                    <a:gd name="T13" fmla="*/ 0 h 31"/>
                    <a:gd name="T14" fmla="*/ 26 w 41"/>
                    <a:gd name="T15" fmla="*/ 0 h 31"/>
                    <a:gd name="T16" fmla="*/ 15 w 41"/>
                    <a:gd name="T17" fmla="*/ 6 h 31"/>
                    <a:gd name="T18" fmla="*/ 5 w 41"/>
                    <a:gd name="T19" fmla="*/ 15 h 31"/>
                    <a:gd name="T20" fmla="*/ 0 w 4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35" y="10"/>
                      </a:moveTo>
                      <a:lnTo>
                        <a:pt x="35" y="6"/>
                      </a:lnTo>
                      <a:lnTo>
                        <a:pt x="31" y="6"/>
                      </a:lnTo>
                      <a:lnTo>
                        <a:pt x="31" y="15"/>
                      </a:lnTo>
                      <a:lnTo>
                        <a:pt x="41" y="15"/>
                      </a:lnTo>
                      <a:lnTo>
                        <a:pt x="41" y="6"/>
                      </a:lnTo>
                      <a:lnTo>
                        <a:pt x="35" y="0"/>
                      </a:lnTo>
                      <a:lnTo>
                        <a:pt x="26" y="0"/>
                      </a:lnTo>
                      <a:lnTo>
                        <a:pt x="15" y="6"/>
                      </a:lnTo>
                      <a:lnTo>
                        <a:pt x="5" y="15"/>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9" name="Line 6359"/>
                <p:cNvSpPr>
                  <a:spLocks noChangeShapeType="1"/>
                </p:cNvSpPr>
                <p:nvPr/>
              </p:nvSpPr>
              <p:spPr bwMode="auto">
                <a:xfrm>
                  <a:off x="1750" y="297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0" name="Line 6360"/>
                <p:cNvSpPr>
                  <a:spLocks noChangeShapeType="1"/>
                </p:cNvSpPr>
                <p:nvPr/>
              </p:nvSpPr>
              <p:spPr bwMode="auto">
                <a:xfrm>
                  <a:off x="1751" y="2960"/>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1" name="Line 6361"/>
                <p:cNvSpPr>
                  <a:spLocks noChangeShapeType="1"/>
                </p:cNvSpPr>
                <p:nvPr/>
              </p:nvSpPr>
              <p:spPr bwMode="auto">
                <a:xfrm>
                  <a:off x="1752" y="296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2" name="Line 6362"/>
                <p:cNvSpPr>
                  <a:spLocks noChangeShapeType="1"/>
                </p:cNvSpPr>
                <p:nvPr/>
              </p:nvSpPr>
              <p:spPr bwMode="auto">
                <a:xfrm flipH="1">
                  <a:off x="1751" y="297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3" name="Line 6363"/>
                <p:cNvSpPr>
                  <a:spLocks noChangeShapeType="1"/>
                </p:cNvSpPr>
                <p:nvPr/>
              </p:nvSpPr>
              <p:spPr bwMode="auto">
                <a:xfrm flipH="1">
                  <a:off x="1752" y="297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4" name="Line 6364"/>
                <p:cNvSpPr>
                  <a:spLocks noChangeShapeType="1"/>
                </p:cNvSpPr>
                <p:nvPr/>
              </p:nvSpPr>
              <p:spPr bwMode="auto">
                <a:xfrm>
                  <a:off x="1755" y="297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5" name="Line 6365"/>
                <p:cNvSpPr>
                  <a:spLocks noChangeShapeType="1"/>
                </p:cNvSpPr>
                <p:nvPr/>
              </p:nvSpPr>
              <p:spPr bwMode="auto">
                <a:xfrm>
                  <a:off x="1755" y="297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6" name="Rectangle 6366"/>
                <p:cNvSpPr>
                  <a:spLocks noChangeArrowheads="1"/>
                </p:cNvSpPr>
                <p:nvPr/>
              </p:nvSpPr>
              <p:spPr bwMode="auto">
                <a:xfrm>
                  <a:off x="1767" y="2953"/>
                  <a:ext cx="2"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7" name="Line 6367"/>
                <p:cNvSpPr>
                  <a:spLocks noChangeShapeType="1"/>
                </p:cNvSpPr>
                <p:nvPr/>
              </p:nvSpPr>
              <p:spPr bwMode="auto">
                <a:xfrm>
                  <a:off x="1768" y="295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8" name="Line 6368"/>
                <p:cNvSpPr>
                  <a:spLocks noChangeShapeType="1"/>
                </p:cNvSpPr>
                <p:nvPr/>
              </p:nvSpPr>
              <p:spPr bwMode="auto">
                <a:xfrm>
                  <a:off x="1767" y="295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39" name="Line 6369"/>
                <p:cNvSpPr>
                  <a:spLocks noChangeShapeType="1"/>
                </p:cNvSpPr>
                <p:nvPr/>
              </p:nvSpPr>
              <p:spPr bwMode="auto">
                <a:xfrm>
                  <a:off x="1767" y="2960"/>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0" name="Line 6370"/>
                <p:cNvSpPr>
                  <a:spLocks noChangeShapeType="1"/>
                </p:cNvSpPr>
                <p:nvPr/>
              </p:nvSpPr>
              <p:spPr bwMode="auto">
                <a:xfrm>
                  <a:off x="1768" y="2960"/>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1" name="Freeform 6371"/>
                <p:cNvSpPr>
                  <a:spLocks/>
                </p:cNvSpPr>
                <p:nvPr/>
              </p:nvSpPr>
              <p:spPr bwMode="auto">
                <a:xfrm>
                  <a:off x="1765" y="2960"/>
                  <a:ext cx="4" cy="11"/>
                </a:xfrm>
                <a:custGeom>
                  <a:avLst/>
                  <a:gdLst>
                    <a:gd name="T0" fmla="*/ 0 w 25"/>
                    <a:gd name="T1" fmla="*/ 0 h 72"/>
                    <a:gd name="T2" fmla="*/ 25 w 25"/>
                    <a:gd name="T3" fmla="*/ 0 h 72"/>
                    <a:gd name="T4" fmla="*/ 25 w 25"/>
                    <a:gd name="T5" fmla="*/ 72 h 72"/>
                  </a:gdLst>
                  <a:ahLst/>
                  <a:cxnLst>
                    <a:cxn ang="0">
                      <a:pos x="T0" y="T1"/>
                    </a:cxn>
                    <a:cxn ang="0">
                      <a:pos x="T2" y="T3"/>
                    </a:cxn>
                    <a:cxn ang="0">
                      <a:pos x="T4" y="T5"/>
                    </a:cxn>
                  </a:cxnLst>
                  <a:rect l="0" t="0" r="r" b="b"/>
                  <a:pathLst>
                    <a:path w="25" h="72">
                      <a:moveTo>
                        <a:pt x="0" y="0"/>
                      </a:moveTo>
                      <a:lnTo>
                        <a:pt x="25" y="0"/>
                      </a:lnTo>
                      <a:lnTo>
                        <a:pt x="2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2" name="Line 6372"/>
                <p:cNvSpPr>
                  <a:spLocks noChangeShapeType="1"/>
                </p:cNvSpPr>
                <p:nvPr/>
              </p:nvSpPr>
              <p:spPr bwMode="auto">
                <a:xfrm>
                  <a:off x="1765" y="297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3" name="Line 6373"/>
                <p:cNvSpPr>
                  <a:spLocks noChangeShapeType="1"/>
                </p:cNvSpPr>
                <p:nvPr/>
              </p:nvSpPr>
              <p:spPr bwMode="auto">
                <a:xfrm>
                  <a:off x="1766" y="2960"/>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4" name="Line 6374"/>
                <p:cNvSpPr>
                  <a:spLocks noChangeShapeType="1"/>
                </p:cNvSpPr>
                <p:nvPr/>
              </p:nvSpPr>
              <p:spPr bwMode="auto">
                <a:xfrm>
                  <a:off x="1767" y="296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5" name="Line 6375"/>
                <p:cNvSpPr>
                  <a:spLocks noChangeShapeType="1"/>
                </p:cNvSpPr>
                <p:nvPr/>
              </p:nvSpPr>
              <p:spPr bwMode="auto">
                <a:xfrm flipH="1">
                  <a:off x="1766" y="297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6" name="Line 6376"/>
                <p:cNvSpPr>
                  <a:spLocks noChangeShapeType="1"/>
                </p:cNvSpPr>
                <p:nvPr/>
              </p:nvSpPr>
              <p:spPr bwMode="auto">
                <a:xfrm flipH="1">
                  <a:off x="1767" y="297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7" name="Line 6377"/>
                <p:cNvSpPr>
                  <a:spLocks noChangeShapeType="1"/>
                </p:cNvSpPr>
                <p:nvPr/>
              </p:nvSpPr>
              <p:spPr bwMode="auto">
                <a:xfrm>
                  <a:off x="1769" y="297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8" name="Line 6378"/>
                <p:cNvSpPr>
                  <a:spLocks noChangeShapeType="1"/>
                </p:cNvSpPr>
                <p:nvPr/>
              </p:nvSpPr>
              <p:spPr bwMode="auto">
                <a:xfrm>
                  <a:off x="1769" y="297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49" name="Freeform 6379"/>
                <p:cNvSpPr>
                  <a:spLocks/>
                </p:cNvSpPr>
                <p:nvPr/>
              </p:nvSpPr>
              <p:spPr bwMode="auto">
                <a:xfrm>
                  <a:off x="1776" y="2960"/>
                  <a:ext cx="11" cy="11"/>
                </a:xfrm>
                <a:custGeom>
                  <a:avLst/>
                  <a:gdLst>
                    <a:gd name="T0" fmla="*/ 62 w 67"/>
                    <a:gd name="T1" fmla="*/ 20 h 72"/>
                    <a:gd name="T2" fmla="*/ 62 w 67"/>
                    <a:gd name="T3" fmla="*/ 15 h 72"/>
                    <a:gd name="T4" fmla="*/ 56 w 67"/>
                    <a:gd name="T5" fmla="*/ 15 h 72"/>
                    <a:gd name="T6" fmla="*/ 56 w 67"/>
                    <a:gd name="T7" fmla="*/ 26 h 72"/>
                    <a:gd name="T8" fmla="*/ 67 w 67"/>
                    <a:gd name="T9" fmla="*/ 26 h 72"/>
                    <a:gd name="T10" fmla="*/ 67 w 67"/>
                    <a:gd name="T11" fmla="*/ 15 h 72"/>
                    <a:gd name="T12" fmla="*/ 56 w 67"/>
                    <a:gd name="T13" fmla="*/ 6 h 72"/>
                    <a:gd name="T14" fmla="*/ 47 w 67"/>
                    <a:gd name="T15" fmla="*/ 0 h 72"/>
                    <a:gd name="T16" fmla="*/ 31 w 67"/>
                    <a:gd name="T17" fmla="*/ 0 h 72"/>
                    <a:gd name="T18" fmla="*/ 16 w 67"/>
                    <a:gd name="T19" fmla="*/ 6 h 72"/>
                    <a:gd name="T20" fmla="*/ 5 w 67"/>
                    <a:gd name="T21" fmla="*/ 15 h 72"/>
                    <a:gd name="T22" fmla="*/ 0 w 67"/>
                    <a:gd name="T23" fmla="*/ 31 h 72"/>
                    <a:gd name="T24" fmla="*/ 0 w 67"/>
                    <a:gd name="T25" fmla="*/ 41 h 72"/>
                    <a:gd name="T26" fmla="*/ 5 w 67"/>
                    <a:gd name="T27" fmla="*/ 57 h 72"/>
                    <a:gd name="T28" fmla="*/ 16 w 67"/>
                    <a:gd name="T29" fmla="*/ 66 h 72"/>
                    <a:gd name="T30" fmla="*/ 31 w 67"/>
                    <a:gd name="T31" fmla="*/ 72 h 72"/>
                    <a:gd name="T32" fmla="*/ 41 w 67"/>
                    <a:gd name="T33" fmla="*/ 72 h 72"/>
                    <a:gd name="T34" fmla="*/ 56 w 67"/>
                    <a:gd name="T35" fmla="*/ 66 h 72"/>
                    <a:gd name="T36" fmla="*/ 67 w 67"/>
                    <a:gd name="T37" fmla="*/ 5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72">
                      <a:moveTo>
                        <a:pt x="62" y="20"/>
                      </a:moveTo>
                      <a:lnTo>
                        <a:pt x="62" y="15"/>
                      </a:lnTo>
                      <a:lnTo>
                        <a:pt x="56" y="15"/>
                      </a:lnTo>
                      <a:lnTo>
                        <a:pt x="56" y="26"/>
                      </a:lnTo>
                      <a:lnTo>
                        <a:pt x="67" y="26"/>
                      </a:lnTo>
                      <a:lnTo>
                        <a:pt x="67" y="15"/>
                      </a:lnTo>
                      <a:lnTo>
                        <a:pt x="56" y="6"/>
                      </a:lnTo>
                      <a:lnTo>
                        <a:pt x="47" y="0"/>
                      </a:lnTo>
                      <a:lnTo>
                        <a:pt x="31" y="0"/>
                      </a:lnTo>
                      <a:lnTo>
                        <a:pt x="16" y="6"/>
                      </a:lnTo>
                      <a:lnTo>
                        <a:pt x="5" y="15"/>
                      </a:lnTo>
                      <a:lnTo>
                        <a:pt x="0" y="31"/>
                      </a:lnTo>
                      <a:lnTo>
                        <a:pt x="0" y="41"/>
                      </a:lnTo>
                      <a:lnTo>
                        <a:pt x="5" y="57"/>
                      </a:lnTo>
                      <a:lnTo>
                        <a:pt x="16" y="66"/>
                      </a:lnTo>
                      <a:lnTo>
                        <a:pt x="31" y="72"/>
                      </a:lnTo>
                      <a:lnTo>
                        <a:pt x="41" y="72"/>
                      </a:lnTo>
                      <a:lnTo>
                        <a:pt x="56" y="66"/>
                      </a:lnTo>
                      <a:lnTo>
                        <a:pt x="67"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0" name="Freeform 6380"/>
                <p:cNvSpPr>
                  <a:spLocks/>
                </p:cNvSpPr>
                <p:nvPr/>
              </p:nvSpPr>
              <p:spPr bwMode="auto">
                <a:xfrm>
                  <a:off x="1777" y="2962"/>
                  <a:ext cx="1" cy="7"/>
                </a:xfrm>
                <a:custGeom>
                  <a:avLst/>
                  <a:gdLst>
                    <a:gd name="T0" fmla="*/ 5 w 5"/>
                    <a:gd name="T1" fmla="*/ 0 h 42"/>
                    <a:gd name="T2" fmla="*/ 0 w 5"/>
                    <a:gd name="T3" fmla="*/ 11 h 42"/>
                    <a:gd name="T4" fmla="*/ 0 w 5"/>
                    <a:gd name="T5" fmla="*/ 31 h 42"/>
                    <a:gd name="T6" fmla="*/ 5 w 5"/>
                    <a:gd name="T7" fmla="*/ 42 h 42"/>
                  </a:gdLst>
                  <a:ahLst/>
                  <a:cxnLst>
                    <a:cxn ang="0">
                      <a:pos x="T0" y="T1"/>
                    </a:cxn>
                    <a:cxn ang="0">
                      <a:pos x="T2" y="T3"/>
                    </a:cxn>
                    <a:cxn ang="0">
                      <a:pos x="T4" y="T5"/>
                    </a:cxn>
                    <a:cxn ang="0">
                      <a:pos x="T6" y="T7"/>
                    </a:cxn>
                  </a:cxnLst>
                  <a:rect l="0" t="0" r="r" b="b"/>
                  <a:pathLst>
                    <a:path w="5" h="42">
                      <a:moveTo>
                        <a:pt x="5" y="0"/>
                      </a:moveTo>
                      <a:lnTo>
                        <a:pt x="0" y="11"/>
                      </a:lnTo>
                      <a:lnTo>
                        <a:pt x="0" y="31"/>
                      </a:lnTo>
                      <a:lnTo>
                        <a:pt x="5"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1" name="Freeform 6381"/>
                <p:cNvSpPr>
                  <a:spLocks/>
                </p:cNvSpPr>
                <p:nvPr/>
              </p:nvSpPr>
              <p:spPr bwMode="auto">
                <a:xfrm>
                  <a:off x="1778" y="2960"/>
                  <a:ext cx="3" cy="11"/>
                </a:xfrm>
                <a:custGeom>
                  <a:avLst/>
                  <a:gdLst>
                    <a:gd name="T0" fmla="*/ 21 w 21"/>
                    <a:gd name="T1" fmla="*/ 0 h 72"/>
                    <a:gd name="T2" fmla="*/ 11 w 21"/>
                    <a:gd name="T3" fmla="*/ 6 h 72"/>
                    <a:gd name="T4" fmla="*/ 6 w 21"/>
                    <a:gd name="T5" fmla="*/ 10 h 72"/>
                    <a:gd name="T6" fmla="*/ 0 w 21"/>
                    <a:gd name="T7" fmla="*/ 26 h 72"/>
                    <a:gd name="T8" fmla="*/ 0 w 21"/>
                    <a:gd name="T9" fmla="*/ 46 h 72"/>
                    <a:gd name="T10" fmla="*/ 6 w 21"/>
                    <a:gd name="T11" fmla="*/ 61 h 72"/>
                    <a:gd name="T12" fmla="*/ 11 w 21"/>
                    <a:gd name="T13" fmla="*/ 66 h 72"/>
                    <a:gd name="T14" fmla="*/ 21 w 21"/>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2">
                      <a:moveTo>
                        <a:pt x="21" y="0"/>
                      </a:moveTo>
                      <a:lnTo>
                        <a:pt x="11" y="6"/>
                      </a:lnTo>
                      <a:lnTo>
                        <a:pt x="6" y="10"/>
                      </a:lnTo>
                      <a:lnTo>
                        <a:pt x="0" y="26"/>
                      </a:lnTo>
                      <a:lnTo>
                        <a:pt x="0" y="46"/>
                      </a:lnTo>
                      <a:lnTo>
                        <a:pt x="6" y="61"/>
                      </a:lnTo>
                      <a:lnTo>
                        <a:pt x="11" y="66"/>
                      </a:lnTo>
                      <a:lnTo>
                        <a:pt x="21"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2" name="Freeform 6382"/>
                <p:cNvSpPr>
                  <a:spLocks/>
                </p:cNvSpPr>
                <p:nvPr/>
              </p:nvSpPr>
              <p:spPr bwMode="auto">
                <a:xfrm>
                  <a:off x="1792" y="2960"/>
                  <a:ext cx="12" cy="11"/>
                </a:xfrm>
                <a:custGeom>
                  <a:avLst/>
                  <a:gdLst>
                    <a:gd name="T0" fmla="*/ 31 w 71"/>
                    <a:gd name="T1" fmla="*/ 0 h 72"/>
                    <a:gd name="T2" fmla="*/ 16 w 71"/>
                    <a:gd name="T3" fmla="*/ 6 h 72"/>
                    <a:gd name="T4" fmla="*/ 5 w 71"/>
                    <a:gd name="T5" fmla="*/ 15 h 72"/>
                    <a:gd name="T6" fmla="*/ 0 w 71"/>
                    <a:gd name="T7" fmla="*/ 31 h 72"/>
                    <a:gd name="T8" fmla="*/ 0 w 71"/>
                    <a:gd name="T9" fmla="*/ 41 h 72"/>
                    <a:gd name="T10" fmla="*/ 5 w 71"/>
                    <a:gd name="T11" fmla="*/ 57 h 72"/>
                    <a:gd name="T12" fmla="*/ 16 w 71"/>
                    <a:gd name="T13" fmla="*/ 66 h 72"/>
                    <a:gd name="T14" fmla="*/ 31 w 71"/>
                    <a:gd name="T15" fmla="*/ 72 h 72"/>
                    <a:gd name="T16" fmla="*/ 41 w 71"/>
                    <a:gd name="T17" fmla="*/ 72 h 72"/>
                    <a:gd name="T18" fmla="*/ 56 w 71"/>
                    <a:gd name="T19" fmla="*/ 66 h 72"/>
                    <a:gd name="T20" fmla="*/ 67 w 71"/>
                    <a:gd name="T21" fmla="*/ 57 h 72"/>
                    <a:gd name="T22" fmla="*/ 71 w 71"/>
                    <a:gd name="T23" fmla="*/ 41 h 72"/>
                    <a:gd name="T24" fmla="*/ 71 w 71"/>
                    <a:gd name="T25" fmla="*/ 31 h 72"/>
                    <a:gd name="T26" fmla="*/ 67 w 71"/>
                    <a:gd name="T27" fmla="*/ 15 h 72"/>
                    <a:gd name="T28" fmla="*/ 56 w 71"/>
                    <a:gd name="T29" fmla="*/ 6 h 72"/>
                    <a:gd name="T30" fmla="*/ 41 w 71"/>
                    <a:gd name="T31" fmla="*/ 0 h 72"/>
                    <a:gd name="T32" fmla="*/ 31 w 71"/>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2">
                      <a:moveTo>
                        <a:pt x="31" y="0"/>
                      </a:moveTo>
                      <a:lnTo>
                        <a:pt x="16" y="6"/>
                      </a:lnTo>
                      <a:lnTo>
                        <a:pt x="5" y="15"/>
                      </a:lnTo>
                      <a:lnTo>
                        <a:pt x="0" y="31"/>
                      </a:lnTo>
                      <a:lnTo>
                        <a:pt x="0" y="41"/>
                      </a:lnTo>
                      <a:lnTo>
                        <a:pt x="5" y="57"/>
                      </a:lnTo>
                      <a:lnTo>
                        <a:pt x="16" y="66"/>
                      </a:lnTo>
                      <a:lnTo>
                        <a:pt x="31" y="72"/>
                      </a:lnTo>
                      <a:lnTo>
                        <a:pt x="41" y="72"/>
                      </a:lnTo>
                      <a:lnTo>
                        <a:pt x="56" y="66"/>
                      </a:lnTo>
                      <a:lnTo>
                        <a:pt x="67" y="57"/>
                      </a:lnTo>
                      <a:lnTo>
                        <a:pt x="71" y="41"/>
                      </a:lnTo>
                      <a:lnTo>
                        <a:pt x="71" y="31"/>
                      </a:lnTo>
                      <a:lnTo>
                        <a:pt x="67" y="15"/>
                      </a:lnTo>
                      <a:lnTo>
                        <a:pt x="56" y="6"/>
                      </a:lnTo>
                      <a:lnTo>
                        <a:pt x="41" y="0"/>
                      </a:lnTo>
                      <a:lnTo>
                        <a:pt x="3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3" name="Freeform 6383"/>
                <p:cNvSpPr>
                  <a:spLocks/>
                </p:cNvSpPr>
                <p:nvPr/>
              </p:nvSpPr>
              <p:spPr bwMode="auto">
                <a:xfrm>
                  <a:off x="1793" y="2962"/>
                  <a:ext cx="1" cy="7"/>
                </a:xfrm>
                <a:custGeom>
                  <a:avLst/>
                  <a:gdLst>
                    <a:gd name="T0" fmla="*/ 5 w 5"/>
                    <a:gd name="T1" fmla="*/ 0 h 42"/>
                    <a:gd name="T2" fmla="*/ 0 w 5"/>
                    <a:gd name="T3" fmla="*/ 11 h 42"/>
                    <a:gd name="T4" fmla="*/ 0 w 5"/>
                    <a:gd name="T5" fmla="*/ 31 h 42"/>
                    <a:gd name="T6" fmla="*/ 5 w 5"/>
                    <a:gd name="T7" fmla="*/ 42 h 42"/>
                  </a:gdLst>
                  <a:ahLst/>
                  <a:cxnLst>
                    <a:cxn ang="0">
                      <a:pos x="T0" y="T1"/>
                    </a:cxn>
                    <a:cxn ang="0">
                      <a:pos x="T2" y="T3"/>
                    </a:cxn>
                    <a:cxn ang="0">
                      <a:pos x="T4" y="T5"/>
                    </a:cxn>
                    <a:cxn ang="0">
                      <a:pos x="T6" y="T7"/>
                    </a:cxn>
                  </a:cxnLst>
                  <a:rect l="0" t="0" r="r" b="b"/>
                  <a:pathLst>
                    <a:path w="5" h="42">
                      <a:moveTo>
                        <a:pt x="5" y="0"/>
                      </a:moveTo>
                      <a:lnTo>
                        <a:pt x="0" y="11"/>
                      </a:lnTo>
                      <a:lnTo>
                        <a:pt x="0" y="31"/>
                      </a:lnTo>
                      <a:lnTo>
                        <a:pt x="5"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4" name="Freeform 6384"/>
                <p:cNvSpPr>
                  <a:spLocks/>
                </p:cNvSpPr>
                <p:nvPr/>
              </p:nvSpPr>
              <p:spPr bwMode="auto">
                <a:xfrm>
                  <a:off x="1802" y="2962"/>
                  <a:ext cx="1" cy="7"/>
                </a:xfrm>
                <a:custGeom>
                  <a:avLst/>
                  <a:gdLst>
                    <a:gd name="T0" fmla="*/ 0 w 5"/>
                    <a:gd name="T1" fmla="*/ 42 h 42"/>
                    <a:gd name="T2" fmla="*/ 5 w 5"/>
                    <a:gd name="T3" fmla="*/ 31 h 42"/>
                    <a:gd name="T4" fmla="*/ 5 w 5"/>
                    <a:gd name="T5" fmla="*/ 11 h 42"/>
                    <a:gd name="T6" fmla="*/ 0 w 5"/>
                    <a:gd name="T7" fmla="*/ 0 h 42"/>
                  </a:gdLst>
                  <a:ahLst/>
                  <a:cxnLst>
                    <a:cxn ang="0">
                      <a:pos x="T0" y="T1"/>
                    </a:cxn>
                    <a:cxn ang="0">
                      <a:pos x="T2" y="T3"/>
                    </a:cxn>
                    <a:cxn ang="0">
                      <a:pos x="T4" y="T5"/>
                    </a:cxn>
                    <a:cxn ang="0">
                      <a:pos x="T6" y="T7"/>
                    </a:cxn>
                  </a:cxnLst>
                  <a:rect l="0" t="0" r="r" b="b"/>
                  <a:pathLst>
                    <a:path w="5" h="42">
                      <a:moveTo>
                        <a:pt x="0" y="42"/>
                      </a:moveTo>
                      <a:lnTo>
                        <a:pt x="5" y="3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5" name="Freeform 6385"/>
                <p:cNvSpPr>
                  <a:spLocks/>
                </p:cNvSpPr>
                <p:nvPr/>
              </p:nvSpPr>
              <p:spPr bwMode="auto">
                <a:xfrm>
                  <a:off x="1794" y="2960"/>
                  <a:ext cx="3" cy="11"/>
                </a:xfrm>
                <a:custGeom>
                  <a:avLst/>
                  <a:gdLst>
                    <a:gd name="T0" fmla="*/ 21 w 21"/>
                    <a:gd name="T1" fmla="*/ 0 h 72"/>
                    <a:gd name="T2" fmla="*/ 11 w 21"/>
                    <a:gd name="T3" fmla="*/ 6 h 72"/>
                    <a:gd name="T4" fmla="*/ 6 w 21"/>
                    <a:gd name="T5" fmla="*/ 10 h 72"/>
                    <a:gd name="T6" fmla="*/ 0 w 21"/>
                    <a:gd name="T7" fmla="*/ 26 h 72"/>
                    <a:gd name="T8" fmla="*/ 0 w 21"/>
                    <a:gd name="T9" fmla="*/ 46 h 72"/>
                    <a:gd name="T10" fmla="*/ 6 w 21"/>
                    <a:gd name="T11" fmla="*/ 61 h 72"/>
                    <a:gd name="T12" fmla="*/ 11 w 21"/>
                    <a:gd name="T13" fmla="*/ 66 h 72"/>
                    <a:gd name="T14" fmla="*/ 21 w 21"/>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2">
                      <a:moveTo>
                        <a:pt x="21" y="0"/>
                      </a:moveTo>
                      <a:lnTo>
                        <a:pt x="11" y="6"/>
                      </a:lnTo>
                      <a:lnTo>
                        <a:pt x="6" y="10"/>
                      </a:lnTo>
                      <a:lnTo>
                        <a:pt x="0" y="26"/>
                      </a:lnTo>
                      <a:lnTo>
                        <a:pt x="0" y="46"/>
                      </a:lnTo>
                      <a:lnTo>
                        <a:pt x="6" y="61"/>
                      </a:lnTo>
                      <a:lnTo>
                        <a:pt x="11" y="66"/>
                      </a:lnTo>
                      <a:lnTo>
                        <a:pt x="21"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6" name="Freeform 6386"/>
                <p:cNvSpPr>
                  <a:spLocks/>
                </p:cNvSpPr>
                <p:nvPr/>
              </p:nvSpPr>
              <p:spPr bwMode="auto">
                <a:xfrm>
                  <a:off x="1799" y="2960"/>
                  <a:ext cx="3" cy="11"/>
                </a:xfrm>
                <a:custGeom>
                  <a:avLst/>
                  <a:gdLst>
                    <a:gd name="T0" fmla="*/ 0 w 21"/>
                    <a:gd name="T1" fmla="*/ 72 h 72"/>
                    <a:gd name="T2" fmla="*/ 10 w 21"/>
                    <a:gd name="T3" fmla="*/ 66 h 72"/>
                    <a:gd name="T4" fmla="*/ 15 w 21"/>
                    <a:gd name="T5" fmla="*/ 61 h 72"/>
                    <a:gd name="T6" fmla="*/ 21 w 21"/>
                    <a:gd name="T7" fmla="*/ 46 h 72"/>
                    <a:gd name="T8" fmla="*/ 21 w 21"/>
                    <a:gd name="T9" fmla="*/ 26 h 72"/>
                    <a:gd name="T10" fmla="*/ 15 w 21"/>
                    <a:gd name="T11" fmla="*/ 10 h 72"/>
                    <a:gd name="T12" fmla="*/ 10 w 21"/>
                    <a:gd name="T13" fmla="*/ 6 h 72"/>
                    <a:gd name="T14" fmla="*/ 0 w 21"/>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2">
                      <a:moveTo>
                        <a:pt x="0" y="72"/>
                      </a:moveTo>
                      <a:lnTo>
                        <a:pt x="10" y="66"/>
                      </a:lnTo>
                      <a:lnTo>
                        <a:pt x="15" y="61"/>
                      </a:lnTo>
                      <a:lnTo>
                        <a:pt x="21" y="46"/>
                      </a:lnTo>
                      <a:lnTo>
                        <a:pt x="21" y="26"/>
                      </a:lnTo>
                      <a:lnTo>
                        <a:pt x="15" y="10"/>
                      </a:lnTo>
                      <a:lnTo>
                        <a:pt x="10"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7" name="Line 6387"/>
                <p:cNvSpPr>
                  <a:spLocks noChangeShapeType="1"/>
                </p:cNvSpPr>
                <p:nvPr/>
              </p:nvSpPr>
              <p:spPr bwMode="auto">
                <a:xfrm>
                  <a:off x="2300" y="218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8" name="Line 6388"/>
                <p:cNvSpPr>
                  <a:spLocks noChangeShapeType="1"/>
                </p:cNvSpPr>
                <p:nvPr/>
              </p:nvSpPr>
              <p:spPr bwMode="auto">
                <a:xfrm>
                  <a:off x="2300" y="218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9" name="Line 6389"/>
                <p:cNvSpPr>
                  <a:spLocks noChangeShapeType="1"/>
                </p:cNvSpPr>
                <p:nvPr/>
              </p:nvSpPr>
              <p:spPr bwMode="auto">
                <a:xfrm>
                  <a:off x="2301" y="218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0" name="Line 6390"/>
                <p:cNvSpPr>
                  <a:spLocks noChangeShapeType="1"/>
                </p:cNvSpPr>
                <p:nvPr/>
              </p:nvSpPr>
              <p:spPr bwMode="auto">
                <a:xfrm>
                  <a:off x="2297" y="218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1" name="Freeform 6391"/>
                <p:cNvSpPr>
                  <a:spLocks/>
                </p:cNvSpPr>
                <p:nvPr/>
              </p:nvSpPr>
              <p:spPr bwMode="auto">
                <a:xfrm>
                  <a:off x="2297" y="2198"/>
                  <a:ext cx="13" cy="5"/>
                </a:xfrm>
                <a:custGeom>
                  <a:avLst/>
                  <a:gdLst>
                    <a:gd name="T0" fmla="*/ 0 w 77"/>
                    <a:gd name="T1" fmla="*/ 30 h 30"/>
                    <a:gd name="T2" fmla="*/ 77 w 77"/>
                    <a:gd name="T3" fmla="*/ 30 h 30"/>
                    <a:gd name="T4" fmla="*/ 77 w 77"/>
                    <a:gd name="T5" fmla="*/ 0 h 30"/>
                  </a:gdLst>
                  <a:ahLst/>
                  <a:cxnLst>
                    <a:cxn ang="0">
                      <a:pos x="T0" y="T1"/>
                    </a:cxn>
                    <a:cxn ang="0">
                      <a:pos x="T2" y="T3"/>
                    </a:cxn>
                    <a:cxn ang="0">
                      <a:pos x="T4" y="T5"/>
                    </a:cxn>
                  </a:cxnLst>
                  <a:rect l="0" t="0" r="r" b="b"/>
                  <a:pathLst>
                    <a:path w="77" h="30">
                      <a:moveTo>
                        <a:pt x="0" y="30"/>
                      </a:moveTo>
                      <a:lnTo>
                        <a:pt x="77" y="30"/>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2" name="Line 6392"/>
                <p:cNvSpPr>
                  <a:spLocks noChangeShapeType="1"/>
                </p:cNvSpPr>
                <p:nvPr/>
              </p:nvSpPr>
              <p:spPr bwMode="auto">
                <a:xfrm>
                  <a:off x="2298" y="218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3" name="Line 6393"/>
                <p:cNvSpPr>
                  <a:spLocks noChangeShapeType="1"/>
                </p:cNvSpPr>
                <p:nvPr/>
              </p:nvSpPr>
              <p:spPr bwMode="auto">
                <a:xfrm>
                  <a:off x="2299" y="218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4" name="Line 6394"/>
                <p:cNvSpPr>
                  <a:spLocks noChangeShapeType="1"/>
                </p:cNvSpPr>
                <p:nvPr/>
              </p:nvSpPr>
              <p:spPr bwMode="auto">
                <a:xfrm flipH="1">
                  <a:off x="2301" y="218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5" name="Line 6395"/>
                <p:cNvSpPr>
                  <a:spLocks noChangeShapeType="1"/>
                </p:cNvSpPr>
                <p:nvPr/>
              </p:nvSpPr>
              <p:spPr bwMode="auto">
                <a:xfrm flipH="1">
                  <a:off x="2301" y="218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6" name="Line 6396"/>
                <p:cNvSpPr>
                  <a:spLocks noChangeShapeType="1"/>
                </p:cNvSpPr>
                <p:nvPr/>
              </p:nvSpPr>
              <p:spPr bwMode="auto">
                <a:xfrm flipH="1">
                  <a:off x="2298"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7" name="Line 6397"/>
                <p:cNvSpPr>
                  <a:spLocks noChangeShapeType="1"/>
                </p:cNvSpPr>
                <p:nvPr/>
              </p:nvSpPr>
              <p:spPr bwMode="auto">
                <a:xfrm flipH="1">
                  <a:off x="2299"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8" name="Line 6398"/>
                <p:cNvSpPr>
                  <a:spLocks noChangeShapeType="1"/>
                </p:cNvSpPr>
                <p:nvPr/>
              </p:nvSpPr>
              <p:spPr bwMode="auto">
                <a:xfrm>
                  <a:off x="2301"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69" name="Line 6399"/>
                <p:cNvSpPr>
                  <a:spLocks noChangeShapeType="1"/>
                </p:cNvSpPr>
                <p:nvPr/>
              </p:nvSpPr>
              <p:spPr bwMode="auto">
                <a:xfrm>
                  <a:off x="2301"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0" name="Line 6400"/>
                <p:cNvSpPr>
                  <a:spLocks noChangeShapeType="1"/>
                </p:cNvSpPr>
                <p:nvPr/>
              </p:nvSpPr>
              <p:spPr bwMode="auto">
                <a:xfrm flipV="1">
                  <a:off x="2306" y="2202"/>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1" name="Line 6401"/>
                <p:cNvSpPr>
                  <a:spLocks noChangeShapeType="1"/>
                </p:cNvSpPr>
                <p:nvPr/>
              </p:nvSpPr>
              <p:spPr bwMode="auto">
                <a:xfrm flipV="1">
                  <a:off x="2307" y="2201"/>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2" name="Line 6402"/>
                <p:cNvSpPr>
                  <a:spLocks noChangeShapeType="1"/>
                </p:cNvSpPr>
                <p:nvPr/>
              </p:nvSpPr>
              <p:spPr bwMode="auto">
                <a:xfrm flipV="1">
                  <a:off x="2308" y="2201"/>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3" name="Line 6403"/>
                <p:cNvSpPr>
                  <a:spLocks noChangeShapeType="1"/>
                </p:cNvSpPr>
                <p:nvPr/>
              </p:nvSpPr>
              <p:spPr bwMode="auto">
                <a:xfrm flipV="1">
                  <a:off x="2309" y="2198"/>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4" name="Freeform 6404"/>
                <p:cNvSpPr>
                  <a:spLocks/>
                </p:cNvSpPr>
                <p:nvPr/>
              </p:nvSpPr>
              <p:spPr bwMode="auto">
                <a:xfrm>
                  <a:off x="2314" y="2191"/>
                  <a:ext cx="11" cy="12"/>
                </a:xfrm>
                <a:custGeom>
                  <a:avLst/>
                  <a:gdLst>
                    <a:gd name="T0" fmla="*/ 6 w 66"/>
                    <a:gd name="T1" fmla="*/ 15 h 71"/>
                    <a:gd name="T2" fmla="*/ 6 w 66"/>
                    <a:gd name="T3" fmla="*/ 10 h 71"/>
                    <a:gd name="T4" fmla="*/ 11 w 66"/>
                    <a:gd name="T5" fmla="*/ 10 h 71"/>
                    <a:gd name="T6" fmla="*/ 11 w 66"/>
                    <a:gd name="T7" fmla="*/ 20 h 71"/>
                    <a:gd name="T8" fmla="*/ 0 w 66"/>
                    <a:gd name="T9" fmla="*/ 20 h 71"/>
                    <a:gd name="T10" fmla="*/ 0 w 66"/>
                    <a:gd name="T11" fmla="*/ 10 h 71"/>
                    <a:gd name="T12" fmla="*/ 6 w 66"/>
                    <a:gd name="T13" fmla="*/ 4 h 71"/>
                    <a:gd name="T14" fmla="*/ 15 w 66"/>
                    <a:gd name="T15" fmla="*/ 0 h 71"/>
                    <a:gd name="T16" fmla="*/ 37 w 66"/>
                    <a:gd name="T17" fmla="*/ 0 h 71"/>
                    <a:gd name="T18" fmla="*/ 46 w 66"/>
                    <a:gd name="T19" fmla="*/ 4 h 71"/>
                    <a:gd name="T20" fmla="*/ 51 w 66"/>
                    <a:gd name="T21" fmla="*/ 10 h 71"/>
                    <a:gd name="T22" fmla="*/ 57 w 66"/>
                    <a:gd name="T23" fmla="*/ 20 h 71"/>
                    <a:gd name="T24" fmla="*/ 57 w 66"/>
                    <a:gd name="T25" fmla="*/ 56 h 71"/>
                    <a:gd name="T26" fmla="*/ 61 w 66"/>
                    <a:gd name="T27" fmla="*/ 66 h 71"/>
                    <a:gd name="T28" fmla="*/ 66 w 66"/>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1">
                      <a:moveTo>
                        <a:pt x="6" y="15"/>
                      </a:moveTo>
                      <a:lnTo>
                        <a:pt x="6" y="10"/>
                      </a:lnTo>
                      <a:lnTo>
                        <a:pt x="11" y="10"/>
                      </a:lnTo>
                      <a:lnTo>
                        <a:pt x="11" y="20"/>
                      </a:lnTo>
                      <a:lnTo>
                        <a:pt x="0" y="20"/>
                      </a:lnTo>
                      <a:lnTo>
                        <a:pt x="0" y="10"/>
                      </a:lnTo>
                      <a:lnTo>
                        <a:pt x="6" y="4"/>
                      </a:lnTo>
                      <a:lnTo>
                        <a:pt x="15" y="0"/>
                      </a:lnTo>
                      <a:lnTo>
                        <a:pt x="37" y="0"/>
                      </a:lnTo>
                      <a:lnTo>
                        <a:pt x="46" y="4"/>
                      </a:lnTo>
                      <a:lnTo>
                        <a:pt x="51" y="10"/>
                      </a:lnTo>
                      <a:lnTo>
                        <a:pt x="57" y="20"/>
                      </a:lnTo>
                      <a:lnTo>
                        <a:pt x="57" y="56"/>
                      </a:lnTo>
                      <a:lnTo>
                        <a:pt x="61" y="66"/>
                      </a:lnTo>
                      <a:lnTo>
                        <a:pt x="6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5" name="Freeform 6405"/>
                <p:cNvSpPr>
                  <a:spLocks/>
                </p:cNvSpPr>
                <p:nvPr/>
              </p:nvSpPr>
              <p:spPr bwMode="auto">
                <a:xfrm>
                  <a:off x="2322" y="2193"/>
                  <a:ext cx="1" cy="9"/>
                </a:xfrm>
                <a:custGeom>
                  <a:avLst/>
                  <a:gdLst>
                    <a:gd name="T0" fmla="*/ 0 w 11"/>
                    <a:gd name="T1" fmla="*/ 0 h 56"/>
                    <a:gd name="T2" fmla="*/ 5 w 11"/>
                    <a:gd name="T3" fmla="*/ 10 h 56"/>
                    <a:gd name="T4" fmla="*/ 5 w 11"/>
                    <a:gd name="T5" fmla="*/ 46 h 56"/>
                    <a:gd name="T6" fmla="*/ 11 w 11"/>
                    <a:gd name="T7" fmla="*/ 56 h 56"/>
                  </a:gdLst>
                  <a:ahLst/>
                  <a:cxnLst>
                    <a:cxn ang="0">
                      <a:pos x="T0" y="T1"/>
                    </a:cxn>
                    <a:cxn ang="0">
                      <a:pos x="T2" y="T3"/>
                    </a:cxn>
                    <a:cxn ang="0">
                      <a:pos x="T4" y="T5"/>
                    </a:cxn>
                    <a:cxn ang="0">
                      <a:pos x="T6" y="T7"/>
                    </a:cxn>
                  </a:cxnLst>
                  <a:rect l="0" t="0" r="r" b="b"/>
                  <a:pathLst>
                    <a:path w="11" h="56">
                      <a:moveTo>
                        <a:pt x="0" y="0"/>
                      </a:moveTo>
                      <a:lnTo>
                        <a:pt x="5" y="10"/>
                      </a:lnTo>
                      <a:lnTo>
                        <a:pt x="5" y="46"/>
                      </a:lnTo>
                      <a:lnTo>
                        <a:pt x="1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6" name="Freeform 6406"/>
                <p:cNvSpPr>
                  <a:spLocks/>
                </p:cNvSpPr>
                <p:nvPr/>
              </p:nvSpPr>
              <p:spPr bwMode="auto">
                <a:xfrm>
                  <a:off x="2320" y="2191"/>
                  <a:ext cx="6" cy="12"/>
                </a:xfrm>
                <a:custGeom>
                  <a:avLst/>
                  <a:gdLst>
                    <a:gd name="T0" fmla="*/ 0 w 35"/>
                    <a:gd name="T1" fmla="*/ 0 h 71"/>
                    <a:gd name="T2" fmla="*/ 4 w 35"/>
                    <a:gd name="T3" fmla="*/ 4 h 71"/>
                    <a:gd name="T4" fmla="*/ 9 w 35"/>
                    <a:gd name="T5" fmla="*/ 15 h 71"/>
                    <a:gd name="T6" fmla="*/ 9 w 35"/>
                    <a:gd name="T7" fmla="*/ 56 h 71"/>
                    <a:gd name="T8" fmla="*/ 14 w 35"/>
                    <a:gd name="T9" fmla="*/ 66 h 71"/>
                    <a:gd name="T10" fmla="*/ 29 w 35"/>
                    <a:gd name="T11" fmla="*/ 71 h 71"/>
                    <a:gd name="T12" fmla="*/ 35 w 3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5" h="71">
                      <a:moveTo>
                        <a:pt x="0" y="0"/>
                      </a:moveTo>
                      <a:lnTo>
                        <a:pt x="4" y="4"/>
                      </a:lnTo>
                      <a:lnTo>
                        <a:pt x="9" y="15"/>
                      </a:lnTo>
                      <a:lnTo>
                        <a:pt x="9" y="56"/>
                      </a:lnTo>
                      <a:lnTo>
                        <a:pt x="14" y="66"/>
                      </a:lnTo>
                      <a:lnTo>
                        <a:pt x="29" y="71"/>
                      </a:lnTo>
                      <a:lnTo>
                        <a:pt x="3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7" name="Freeform 6407"/>
                <p:cNvSpPr>
                  <a:spLocks/>
                </p:cNvSpPr>
                <p:nvPr/>
              </p:nvSpPr>
              <p:spPr bwMode="auto">
                <a:xfrm>
                  <a:off x="2313" y="2196"/>
                  <a:ext cx="9" cy="7"/>
                </a:xfrm>
                <a:custGeom>
                  <a:avLst/>
                  <a:gdLst>
                    <a:gd name="T0" fmla="*/ 51 w 51"/>
                    <a:gd name="T1" fmla="*/ 0 h 45"/>
                    <a:gd name="T2" fmla="*/ 46 w 51"/>
                    <a:gd name="T3" fmla="*/ 4 h 45"/>
                    <a:gd name="T4" fmla="*/ 20 w 51"/>
                    <a:gd name="T5" fmla="*/ 9 h 45"/>
                    <a:gd name="T6" fmla="*/ 5 w 51"/>
                    <a:gd name="T7" fmla="*/ 15 h 45"/>
                    <a:gd name="T8" fmla="*/ 0 w 51"/>
                    <a:gd name="T9" fmla="*/ 24 h 45"/>
                    <a:gd name="T10" fmla="*/ 0 w 51"/>
                    <a:gd name="T11" fmla="*/ 30 h 45"/>
                    <a:gd name="T12" fmla="*/ 5 w 51"/>
                    <a:gd name="T13" fmla="*/ 40 h 45"/>
                    <a:gd name="T14" fmla="*/ 20 w 51"/>
                    <a:gd name="T15" fmla="*/ 45 h 45"/>
                    <a:gd name="T16" fmla="*/ 36 w 51"/>
                    <a:gd name="T17" fmla="*/ 45 h 45"/>
                    <a:gd name="T18" fmla="*/ 46 w 51"/>
                    <a:gd name="T19" fmla="*/ 40 h 45"/>
                    <a:gd name="T20" fmla="*/ 51 w 51"/>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5">
                      <a:moveTo>
                        <a:pt x="51" y="0"/>
                      </a:moveTo>
                      <a:lnTo>
                        <a:pt x="46" y="4"/>
                      </a:lnTo>
                      <a:lnTo>
                        <a:pt x="20" y="9"/>
                      </a:lnTo>
                      <a:lnTo>
                        <a:pt x="5" y="15"/>
                      </a:lnTo>
                      <a:lnTo>
                        <a:pt x="0" y="24"/>
                      </a:lnTo>
                      <a:lnTo>
                        <a:pt x="0" y="30"/>
                      </a:lnTo>
                      <a:lnTo>
                        <a:pt x="5" y="40"/>
                      </a:lnTo>
                      <a:lnTo>
                        <a:pt x="20" y="45"/>
                      </a:lnTo>
                      <a:lnTo>
                        <a:pt x="36" y="45"/>
                      </a:lnTo>
                      <a:lnTo>
                        <a:pt x="46" y="40"/>
                      </a:lnTo>
                      <a:lnTo>
                        <a:pt x="51"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8" name="Freeform 6408"/>
                <p:cNvSpPr>
                  <a:spLocks/>
                </p:cNvSpPr>
                <p:nvPr/>
              </p:nvSpPr>
              <p:spPr bwMode="auto">
                <a:xfrm>
                  <a:off x="2314" y="2198"/>
                  <a:ext cx="1" cy="4"/>
                </a:xfrm>
                <a:custGeom>
                  <a:avLst/>
                  <a:gdLst>
                    <a:gd name="T0" fmla="*/ 6 w 6"/>
                    <a:gd name="T1" fmla="*/ 0 h 25"/>
                    <a:gd name="T2" fmla="*/ 0 w 6"/>
                    <a:gd name="T3" fmla="*/ 9 h 25"/>
                    <a:gd name="T4" fmla="*/ 0 w 6"/>
                    <a:gd name="T5" fmla="*/ 15 h 25"/>
                    <a:gd name="T6" fmla="*/ 6 w 6"/>
                    <a:gd name="T7" fmla="*/ 25 h 25"/>
                  </a:gdLst>
                  <a:ahLst/>
                  <a:cxnLst>
                    <a:cxn ang="0">
                      <a:pos x="T0" y="T1"/>
                    </a:cxn>
                    <a:cxn ang="0">
                      <a:pos x="T2" y="T3"/>
                    </a:cxn>
                    <a:cxn ang="0">
                      <a:pos x="T4" y="T5"/>
                    </a:cxn>
                    <a:cxn ang="0">
                      <a:pos x="T6" y="T7"/>
                    </a:cxn>
                  </a:cxnLst>
                  <a:rect l="0" t="0" r="r" b="b"/>
                  <a:pathLst>
                    <a:path w="6" h="25">
                      <a:moveTo>
                        <a:pt x="6" y="0"/>
                      </a:moveTo>
                      <a:lnTo>
                        <a:pt x="0" y="9"/>
                      </a:lnTo>
                      <a:lnTo>
                        <a:pt x="0" y="15"/>
                      </a:lnTo>
                      <a:lnTo>
                        <a:pt x="6"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79" name="Freeform 6409"/>
                <p:cNvSpPr>
                  <a:spLocks/>
                </p:cNvSpPr>
                <p:nvPr/>
              </p:nvSpPr>
              <p:spPr bwMode="auto">
                <a:xfrm>
                  <a:off x="2315" y="2196"/>
                  <a:ext cx="6" cy="7"/>
                </a:xfrm>
                <a:custGeom>
                  <a:avLst/>
                  <a:gdLst>
                    <a:gd name="T0" fmla="*/ 35 w 35"/>
                    <a:gd name="T1" fmla="*/ 0 h 41"/>
                    <a:gd name="T2" fmla="*/ 15 w 35"/>
                    <a:gd name="T3" fmla="*/ 5 h 41"/>
                    <a:gd name="T4" fmla="*/ 5 w 35"/>
                    <a:gd name="T5" fmla="*/ 11 h 41"/>
                    <a:gd name="T6" fmla="*/ 0 w 35"/>
                    <a:gd name="T7" fmla="*/ 20 h 41"/>
                    <a:gd name="T8" fmla="*/ 0 w 35"/>
                    <a:gd name="T9" fmla="*/ 26 h 41"/>
                    <a:gd name="T10" fmla="*/ 5 w 35"/>
                    <a:gd name="T11" fmla="*/ 36 h 41"/>
                    <a:gd name="T12" fmla="*/ 9 w 3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5" h="41">
                      <a:moveTo>
                        <a:pt x="35" y="0"/>
                      </a:moveTo>
                      <a:lnTo>
                        <a:pt x="15" y="5"/>
                      </a:lnTo>
                      <a:lnTo>
                        <a:pt x="5" y="11"/>
                      </a:lnTo>
                      <a:lnTo>
                        <a:pt x="0" y="20"/>
                      </a:lnTo>
                      <a:lnTo>
                        <a:pt x="0" y="26"/>
                      </a:lnTo>
                      <a:lnTo>
                        <a:pt x="5" y="36"/>
                      </a:lnTo>
                      <a:lnTo>
                        <a:pt x="9"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0" name="Freeform 6410"/>
                <p:cNvSpPr>
                  <a:spLocks/>
                </p:cNvSpPr>
                <p:nvPr/>
              </p:nvSpPr>
              <p:spPr bwMode="auto">
                <a:xfrm>
                  <a:off x="2338" y="2191"/>
                  <a:ext cx="4" cy="2"/>
                </a:xfrm>
                <a:custGeom>
                  <a:avLst/>
                  <a:gdLst>
                    <a:gd name="T0" fmla="*/ 15 w 26"/>
                    <a:gd name="T1" fmla="*/ 4 h 10"/>
                    <a:gd name="T2" fmla="*/ 20 w 26"/>
                    <a:gd name="T3" fmla="*/ 10 h 10"/>
                    <a:gd name="T4" fmla="*/ 26 w 26"/>
                    <a:gd name="T5" fmla="*/ 4 h 10"/>
                    <a:gd name="T6" fmla="*/ 20 w 26"/>
                    <a:gd name="T7" fmla="*/ 0 h 10"/>
                    <a:gd name="T8" fmla="*/ 15 w 26"/>
                    <a:gd name="T9" fmla="*/ 0 h 10"/>
                    <a:gd name="T10" fmla="*/ 5 w 26"/>
                    <a:gd name="T11" fmla="*/ 4 h 10"/>
                    <a:gd name="T12" fmla="*/ 0 w 26"/>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6" h="10">
                      <a:moveTo>
                        <a:pt x="15" y="4"/>
                      </a:moveTo>
                      <a:lnTo>
                        <a:pt x="20" y="10"/>
                      </a:lnTo>
                      <a:lnTo>
                        <a:pt x="26" y="4"/>
                      </a:lnTo>
                      <a:lnTo>
                        <a:pt x="20" y="0"/>
                      </a:lnTo>
                      <a:lnTo>
                        <a:pt x="15" y="0"/>
                      </a:lnTo>
                      <a:lnTo>
                        <a:pt x="5" y="4"/>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1" name="Freeform 6411"/>
                <p:cNvSpPr>
                  <a:spLocks/>
                </p:cNvSpPr>
                <p:nvPr/>
              </p:nvSpPr>
              <p:spPr bwMode="auto">
                <a:xfrm>
                  <a:off x="2331" y="2191"/>
                  <a:ext cx="9" cy="9"/>
                </a:xfrm>
                <a:custGeom>
                  <a:avLst/>
                  <a:gdLst>
                    <a:gd name="T0" fmla="*/ 20 w 51"/>
                    <a:gd name="T1" fmla="*/ 0 h 50"/>
                    <a:gd name="T2" fmla="*/ 9 w 51"/>
                    <a:gd name="T3" fmla="*/ 4 h 50"/>
                    <a:gd name="T4" fmla="*/ 5 w 51"/>
                    <a:gd name="T5" fmla="*/ 10 h 50"/>
                    <a:gd name="T6" fmla="*/ 0 w 51"/>
                    <a:gd name="T7" fmla="*/ 20 h 50"/>
                    <a:gd name="T8" fmla="*/ 0 w 51"/>
                    <a:gd name="T9" fmla="*/ 30 h 50"/>
                    <a:gd name="T10" fmla="*/ 5 w 51"/>
                    <a:gd name="T11" fmla="*/ 41 h 50"/>
                    <a:gd name="T12" fmla="*/ 9 w 51"/>
                    <a:gd name="T13" fmla="*/ 46 h 50"/>
                    <a:gd name="T14" fmla="*/ 20 w 51"/>
                    <a:gd name="T15" fmla="*/ 50 h 50"/>
                    <a:gd name="T16" fmla="*/ 29 w 51"/>
                    <a:gd name="T17" fmla="*/ 50 h 50"/>
                    <a:gd name="T18" fmla="*/ 40 w 51"/>
                    <a:gd name="T19" fmla="*/ 46 h 50"/>
                    <a:gd name="T20" fmla="*/ 45 w 51"/>
                    <a:gd name="T21" fmla="*/ 41 h 50"/>
                    <a:gd name="T22" fmla="*/ 51 w 51"/>
                    <a:gd name="T23" fmla="*/ 30 h 50"/>
                    <a:gd name="T24" fmla="*/ 51 w 51"/>
                    <a:gd name="T25" fmla="*/ 20 h 50"/>
                    <a:gd name="T26" fmla="*/ 45 w 51"/>
                    <a:gd name="T27" fmla="*/ 10 h 50"/>
                    <a:gd name="T28" fmla="*/ 40 w 51"/>
                    <a:gd name="T29" fmla="*/ 4 h 50"/>
                    <a:gd name="T30" fmla="*/ 29 w 51"/>
                    <a:gd name="T31" fmla="*/ 0 h 50"/>
                    <a:gd name="T32" fmla="*/ 20 w 51"/>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0">
                      <a:moveTo>
                        <a:pt x="20" y="0"/>
                      </a:moveTo>
                      <a:lnTo>
                        <a:pt x="9" y="4"/>
                      </a:lnTo>
                      <a:lnTo>
                        <a:pt x="5" y="10"/>
                      </a:lnTo>
                      <a:lnTo>
                        <a:pt x="0" y="20"/>
                      </a:lnTo>
                      <a:lnTo>
                        <a:pt x="0" y="30"/>
                      </a:lnTo>
                      <a:lnTo>
                        <a:pt x="5" y="41"/>
                      </a:lnTo>
                      <a:lnTo>
                        <a:pt x="9" y="46"/>
                      </a:lnTo>
                      <a:lnTo>
                        <a:pt x="20" y="50"/>
                      </a:lnTo>
                      <a:lnTo>
                        <a:pt x="29" y="50"/>
                      </a:lnTo>
                      <a:lnTo>
                        <a:pt x="40" y="46"/>
                      </a:lnTo>
                      <a:lnTo>
                        <a:pt x="45" y="41"/>
                      </a:lnTo>
                      <a:lnTo>
                        <a:pt x="51" y="30"/>
                      </a:lnTo>
                      <a:lnTo>
                        <a:pt x="51" y="20"/>
                      </a:lnTo>
                      <a:lnTo>
                        <a:pt x="45" y="10"/>
                      </a:lnTo>
                      <a:lnTo>
                        <a:pt x="40" y="4"/>
                      </a:lnTo>
                      <a:lnTo>
                        <a:pt x="29"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2" name="Freeform 6412"/>
                <p:cNvSpPr>
                  <a:spLocks/>
                </p:cNvSpPr>
                <p:nvPr/>
              </p:nvSpPr>
              <p:spPr bwMode="auto">
                <a:xfrm>
                  <a:off x="2332" y="2193"/>
                  <a:ext cx="1" cy="5"/>
                </a:xfrm>
                <a:custGeom>
                  <a:avLst/>
                  <a:gdLst>
                    <a:gd name="T0" fmla="*/ 4 w 4"/>
                    <a:gd name="T1" fmla="*/ 0 h 31"/>
                    <a:gd name="T2" fmla="*/ 0 w 4"/>
                    <a:gd name="T3" fmla="*/ 10 h 31"/>
                    <a:gd name="T4" fmla="*/ 0 w 4"/>
                    <a:gd name="T5" fmla="*/ 20 h 31"/>
                    <a:gd name="T6" fmla="*/ 4 w 4"/>
                    <a:gd name="T7" fmla="*/ 31 h 31"/>
                  </a:gdLst>
                  <a:ahLst/>
                  <a:cxnLst>
                    <a:cxn ang="0">
                      <a:pos x="T0" y="T1"/>
                    </a:cxn>
                    <a:cxn ang="0">
                      <a:pos x="T2" y="T3"/>
                    </a:cxn>
                    <a:cxn ang="0">
                      <a:pos x="T4" y="T5"/>
                    </a:cxn>
                    <a:cxn ang="0">
                      <a:pos x="T6" y="T7"/>
                    </a:cxn>
                  </a:cxnLst>
                  <a:rect l="0" t="0" r="r" b="b"/>
                  <a:pathLst>
                    <a:path w="4" h="31">
                      <a:moveTo>
                        <a:pt x="4" y="0"/>
                      </a:moveTo>
                      <a:lnTo>
                        <a:pt x="0" y="10"/>
                      </a:lnTo>
                      <a:lnTo>
                        <a:pt x="0" y="20"/>
                      </a:lnTo>
                      <a:lnTo>
                        <a:pt x="4"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3" name="Freeform 6413"/>
                <p:cNvSpPr>
                  <a:spLocks/>
                </p:cNvSpPr>
                <p:nvPr/>
              </p:nvSpPr>
              <p:spPr bwMode="auto">
                <a:xfrm>
                  <a:off x="2338" y="2193"/>
                  <a:ext cx="1" cy="5"/>
                </a:xfrm>
                <a:custGeom>
                  <a:avLst/>
                  <a:gdLst>
                    <a:gd name="T0" fmla="*/ 0 w 5"/>
                    <a:gd name="T1" fmla="*/ 31 h 31"/>
                    <a:gd name="T2" fmla="*/ 5 w 5"/>
                    <a:gd name="T3" fmla="*/ 20 h 31"/>
                    <a:gd name="T4" fmla="*/ 5 w 5"/>
                    <a:gd name="T5" fmla="*/ 10 h 31"/>
                    <a:gd name="T6" fmla="*/ 0 w 5"/>
                    <a:gd name="T7" fmla="*/ 0 h 31"/>
                  </a:gdLst>
                  <a:ahLst/>
                  <a:cxnLst>
                    <a:cxn ang="0">
                      <a:pos x="T0" y="T1"/>
                    </a:cxn>
                    <a:cxn ang="0">
                      <a:pos x="T2" y="T3"/>
                    </a:cxn>
                    <a:cxn ang="0">
                      <a:pos x="T4" y="T5"/>
                    </a:cxn>
                    <a:cxn ang="0">
                      <a:pos x="T6" y="T7"/>
                    </a:cxn>
                  </a:cxnLst>
                  <a:rect l="0" t="0" r="r" b="b"/>
                  <a:pathLst>
                    <a:path w="5" h="31">
                      <a:moveTo>
                        <a:pt x="0" y="31"/>
                      </a:moveTo>
                      <a:lnTo>
                        <a:pt x="5" y="20"/>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4" name="Freeform 6414"/>
                <p:cNvSpPr>
                  <a:spLocks/>
                </p:cNvSpPr>
                <p:nvPr/>
              </p:nvSpPr>
              <p:spPr bwMode="auto">
                <a:xfrm>
                  <a:off x="2333" y="2191"/>
                  <a:ext cx="1" cy="9"/>
                </a:xfrm>
                <a:custGeom>
                  <a:avLst/>
                  <a:gdLst>
                    <a:gd name="T0" fmla="*/ 11 w 11"/>
                    <a:gd name="T1" fmla="*/ 0 h 50"/>
                    <a:gd name="T2" fmla="*/ 6 w 11"/>
                    <a:gd name="T3" fmla="*/ 4 h 50"/>
                    <a:gd name="T4" fmla="*/ 0 w 11"/>
                    <a:gd name="T5" fmla="*/ 15 h 50"/>
                    <a:gd name="T6" fmla="*/ 0 w 11"/>
                    <a:gd name="T7" fmla="*/ 35 h 50"/>
                    <a:gd name="T8" fmla="*/ 6 w 11"/>
                    <a:gd name="T9" fmla="*/ 46 h 50"/>
                    <a:gd name="T10" fmla="*/ 11 w 11"/>
                    <a:gd name="T11" fmla="*/ 50 h 50"/>
                  </a:gdLst>
                  <a:ahLst/>
                  <a:cxnLst>
                    <a:cxn ang="0">
                      <a:pos x="T0" y="T1"/>
                    </a:cxn>
                    <a:cxn ang="0">
                      <a:pos x="T2" y="T3"/>
                    </a:cxn>
                    <a:cxn ang="0">
                      <a:pos x="T4" y="T5"/>
                    </a:cxn>
                    <a:cxn ang="0">
                      <a:pos x="T6" y="T7"/>
                    </a:cxn>
                    <a:cxn ang="0">
                      <a:pos x="T8" y="T9"/>
                    </a:cxn>
                    <a:cxn ang="0">
                      <a:pos x="T10" y="T11"/>
                    </a:cxn>
                  </a:cxnLst>
                  <a:rect l="0" t="0" r="r" b="b"/>
                  <a:pathLst>
                    <a:path w="11" h="50">
                      <a:moveTo>
                        <a:pt x="11" y="0"/>
                      </a:moveTo>
                      <a:lnTo>
                        <a:pt x="6" y="4"/>
                      </a:lnTo>
                      <a:lnTo>
                        <a:pt x="0" y="15"/>
                      </a:lnTo>
                      <a:lnTo>
                        <a:pt x="0" y="35"/>
                      </a:lnTo>
                      <a:lnTo>
                        <a:pt x="6" y="46"/>
                      </a:lnTo>
                      <a:lnTo>
                        <a:pt x="11"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5" name="Freeform 6415"/>
                <p:cNvSpPr>
                  <a:spLocks/>
                </p:cNvSpPr>
                <p:nvPr/>
              </p:nvSpPr>
              <p:spPr bwMode="auto">
                <a:xfrm>
                  <a:off x="2336" y="2191"/>
                  <a:ext cx="2" cy="9"/>
                </a:xfrm>
                <a:custGeom>
                  <a:avLst/>
                  <a:gdLst>
                    <a:gd name="T0" fmla="*/ 0 w 11"/>
                    <a:gd name="T1" fmla="*/ 50 h 50"/>
                    <a:gd name="T2" fmla="*/ 6 w 11"/>
                    <a:gd name="T3" fmla="*/ 46 h 50"/>
                    <a:gd name="T4" fmla="*/ 11 w 11"/>
                    <a:gd name="T5" fmla="*/ 35 h 50"/>
                    <a:gd name="T6" fmla="*/ 11 w 11"/>
                    <a:gd name="T7" fmla="*/ 15 h 50"/>
                    <a:gd name="T8" fmla="*/ 6 w 11"/>
                    <a:gd name="T9" fmla="*/ 4 h 50"/>
                    <a:gd name="T10" fmla="*/ 0 w 11"/>
                    <a:gd name="T11" fmla="*/ 0 h 50"/>
                  </a:gdLst>
                  <a:ahLst/>
                  <a:cxnLst>
                    <a:cxn ang="0">
                      <a:pos x="T0" y="T1"/>
                    </a:cxn>
                    <a:cxn ang="0">
                      <a:pos x="T2" y="T3"/>
                    </a:cxn>
                    <a:cxn ang="0">
                      <a:pos x="T4" y="T5"/>
                    </a:cxn>
                    <a:cxn ang="0">
                      <a:pos x="T6" y="T7"/>
                    </a:cxn>
                    <a:cxn ang="0">
                      <a:pos x="T8" y="T9"/>
                    </a:cxn>
                    <a:cxn ang="0">
                      <a:pos x="T10" y="T11"/>
                    </a:cxn>
                  </a:cxnLst>
                  <a:rect l="0" t="0" r="r" b="b"/>
                  <a:pathLst>
                    <a:path w="11" h="50">
                      <a:moveTo>
                        <a:pt x="0" y="50"/>
                      </a:moveTo>
                      <a:lnTo>
                        <a:pt x="6" y="46"/>
                      </a:lnTo>
                      <a:lnTo>
                        <a:pt x="11" y="35"/>
                      </a:lnTo>
                      <a:lnTo>
                        <a:pt x="11" y="15"/>
                      </a:lnTo>
                      <a:lnTo>
                        <a:pt x="6" y="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6" name="Freeform 6416"/>
                <p:cNvSpPr>
                  <a:spLocks/>
                </p:cNvSpPr>
                <p:nvPr/>
              </p:nvSpPr>
              <p:spPr bwMode="auto">
                <a:xfrm>
                  <a:off x="2330" y="2198"/>
                  <a:ext cx="11" cy="9"/>
                </a:xfrm>
                <a:custGeom>
                  <a:avLst/>
                  <a:gdLst>
                    <a:gd name="T0" fmla="*/ 11 w 66"/>
                    <a:gd name="T1" fmla="*/ 0 h 51"/>
                    <a:gd name="T2" fmla="*/ 6 w 66"/>
                    <a:gd name="T3" fmla="*/ 5 h 51"/>
                    <a:gd name="T4" fmla="*/ 0 w 66"/>
                    <a:gd name="T5" fmla="*/ 15 h 51"/>
                    <a:gd name="T6" fmla="*/ 0 w 66"/>
                    <a:gd name="T7" fmla="*/ 20 h 51"/>
                    <a:gd name="T8" fmla="*/ 6 w 66"/>
                    <a:gd name="T9" fmla="*/ 30 h 51"/>
                    <a:gd name="T10" fmla="*/ 11 w 66"/>
                    <a:gd name="T11" fmla="*/ 35 h 51"/>
                    <a:gd name="T12" fmla="*/ 26 w 66"/>
                    <a:gd name="T13" fmla="*/ 40 h 51"/>
                    <a:gd name="T14" fmla="*/ 46 w 66"/>
                    <a:gd name="T15" fmla="*/ 40 h 51"/>
                    <a:gd name="T16" fmla="*/ 61 w 66"/>
                    <a:gd name="T17" fmla="*/ 45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1" y="0"/>
                      </a:moveTo>
                      <a:lnTo>
                        <a:pt x="6" y="5"/>
                      </a:lnTo>
                      <a:lnTo>
                        <a:pt x="0" y="15"/>
                      </a:lnTo>
                      <a:lnTo>
                        <a:pt x="0" y="20"/>
                      </a:lnTo>
                      <a:lnTo>
                        <a:pt x="6" y="30"/>
                      </a:lnTo>
                      <a:lnTo>
                        <a:pt x="11" y="35"/>
                      </a:lnTo>
                      <a:lnTo>
                        <a:pt x="26" y="40"/>
                      </a:lnTo>
                      <a:lnTo>
                        <a:pt x="46" y="40"/>
                      </a:lnTo>
                      <a:lnTo>
                        <a:pt x="61" y="45"/>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7" name="Freeform 6417"/>
                <p:cNvSpPr>
                  <a:spLocks/>
                </p:cNvSpPr>
                <p:nvPr/>
              </p:nvSpPr>
              <p:spPr bwMode="auto">
                <a:xfrm>
                  <a:off x="2332" y="2203"/>
                  <a:ext cx="8" cy="2"/>
                </a:xfrm>
                <a:custGeom>
                  <a:avLst/>
                  <a:gdLst>
                    <a:gd name="T0" fmla="*/ 0 w 50"/>
                    <a:gd name="T1" fmla="*/ 0 h 10"/>
                    <a:gd name="T2" fmla="*/ 15 w 50"/>
                    <a:gd name="T3" fmla="*/ 5 h 10"/>
                    <a:gd name="T4" fmla="*/ 35 w 50"/>
                    <a:gd name="T5" fmla="*/ 5 h 10"/>
                    <a:gd name="T6" fmla="*/ 50 w 50"/>
                    <a:gd name="T7" fmla="*/ 10 h 10"/>
                  </a:gdLst>
                  <a:ahLst/>
                  <a:cxnLst>
                    <a:cxn ang="0">
                      <a:pos x="T0" y="T1"/>
                    </a:cxn>
                    <a:cxn ang="0">
                      <a:pos x="T2" y="T3"/>
                    </a:cxn>
                    <a:cxn ang="0">
                      <a:pos x="T4" y="T5"/>
                    </a:cxn>
                    <a:cxn ang="0">
                      <a:pos x="T6" y="T7"/>
                    </a:cxn>
                  </a:cxnLst>
                  <a:rect l="0" t="0" r="r" b="b"/>
                  <a:pathLst>
                    <a:path w="50" h="10">
                      <a:moveTo>
                        <a:pt x="0" y="0"/>
                      </a:moveTo>
                      <a:lnTo>
                        <a:pt x="15" y="5"/>
                      </a:lnTo>
                      <a:lnTo>
                        <a:pt x="35" y="5"/>
                      </a:lnTo>
                      <a:lnTo>
                        <a:pt x="5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8" name="Freeform 6418"/>
                <p:cNvSpPr>
                  <a:spLocks/>
                </p:cNvSpPr>
                <p:nvPr/>
              </p:nvSpPr>
              <p:spPr bwMode="auto">
                <a:xfrm>
                  <a:off x="2329" y="2201"/>
                  <a:ext cx="12" cy="8"/>
                </a:xfrm>
                <a:custGeom>
                  <a:avLst/>
                  <a:gdLst>
                    <a:gd name="T0" fmla="*/ 5 w 71"/>
                    <a:gd name="T1" fmla="*/ 0 h 46"/>
                    <a:gd name="T2" fmla="*/ 11 w 71"/>
                    <a:gd name="T3" fmla="*/ 5 h 46"/>
                    <a:gd name="T4" fmla="*/ 26 w 71"/>
                    <a:gd name="T5" fmla="*/ 10 h 46"/>
                    <a:gd name="T6" fmla="*/ 51 w 71"/>
                    <a:gd name="T7" fmla="*/ 10 h 46"/>
                    <a:gd name="T8" fmla="*/ 66 w 71"/>
                    <a:gd name="T9" fmla="*/ 15 h 46"/>
                    <a:gd name="T10" fmla="*/ 71 w 71"/>
                    <a:gd name="T11" fmla="*/ 25 h 46"/>
                    <a:gd name="T12" fmla="*/ 71 w 71"/>
                    <a:gd name="T13" fmla="*/ 31 h 46"/>
                    <a:gd name="T14" fmla="*/ 66 w 71"/>
                    <a:gd name="T15" fmla="*/ 40 h 46"/>
                    <a:gd name="T16" fmla="*/ 51 w 71"/>
                    <a:gd name="T17" fmla="*/ 46 h 46"/>
                    <a:gd name="T18" fmla="*/ 20 w 71"/>
                    <a:gd name="T19" fmla="*/ 46 h 46"/>
                    <a:gd name="T20" fmla="*/ 5 w 71"/>
                    <a:gd name="T21" fmla="*/ 40 h 46"/>
                    <a:gd name="T22" fmla="*/ 0 w 71"/>
                    <a:gd name="T23" fmla="*/ 31 h 46"/>
                    <a:gd name="T24" fmla="*/ 0 w 71"/>
                    <a:gd name="T25" fmla="*/ 25 h 46"/>
                    <a:gd name="T26" fmla="*/ 5 w 71"/>
                    <a:gd name="T27" fmla="*/ 15 h 46"/>
                    <a:gd name="T28" fmla="*/ 20 w 71"/>
                    <a:gd name="T29"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5" y="0"/>
                      </a:moveTo>
                      <a:lnTo>
                        <a:pt x="11" y="5"/>
                      </a:lnTo>
                      <a:lnTo>
                        <a:pt x="26" y="10"/>
                      </a:lnTo>
                      <a:lnTo>
                        <a:pt x="51" y="10"/>
                      </a:lnTo>
                      <a:lnTo>
                        <a:pt x="66" y="15"/>
                      </a:lnTo>
                      <a:lnTo>
                        <a:pt x="71" y="25"/>
                      </a:lnTo>
                      <a:lnTo>
                        <a:pt x="71" y="31"/>
                      </a:lnTo>
                      <a:lnTo>
                        <a:pt x="66" y="40"/>
                      </a:lnTo>
                      <a:lnTo>
                        <a:pt x="51" y="46"/>
                      </a:lnTo>
                      <a:lnTo>
                        <a:pt x="20" y="46"/>
                      </a:lnTo>
                      <a:lnTo>
                        <a:pt x="5" y="40"/>
                      </a:lnTo>
                      <a:lnTo>
                        <a:pt x="0" y="31"/>
                      </a:lnTo>
                      <a:lnTo>
                        <a:pt x="0" y="25"/>
                      </a:lnTo>
                      <a:lnTo>
                        <a:pt x="5" y="15"/>
                      </a:lnTo>
                      <a:lnTo>
                        <a:pt x="2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9" name="Freeform 6419"/>
                <p:cNvSpPr>
                  <a:spLocks/>
                </p:cNvSpPr>
                <p:nvPr/>
              </p:nvSpPr>
              <p:spPr bwMode="auto">
                <a:xfrm>
                  <a:off x="2330" y="2203"/>
                  <a:ext cx="3" cy="6"/>
                </a:xfrm>
                <a:custGeom>
                  <a:avLst/>
                  <a:gdLst>
                    <a:gd name="T0" fmla="*/ 15 w 15"/>
                    <a:gd name="T1" fmla="*/ 36 h 36"/>
                    <a:gd name="T2" fmla="*/ 6 w 15"/>
                    <a:gd name="T3" fmla="*/ 30 h 36"/>
                    <a:gd name="T4" fmla="*/ 0 w 15"/>
                    <a:gd name="T5" fmla="*/ 21 h 36"/>
                    <a:gd name="T6" fmla="*/ 0 w 15"/>
                    <a:gd name="T7" fmla="*/ 15 h 36"/>
                    <a:gd name="T8" fmla="*/ 6 w 15"/>
                    <a:gd name="T9" fmla="*/ 5 h 36"/>
                    <a:gd name="T10" fmla="*/ 15 w 15"/>
                    <a:gd name="T11" fmla="*/ 0 h 36"/>
                  </a:gdLst>
                  <a:ahLst/>
                  <a:cxnLst>
                    <a:cxn ang="0">
                      <a:pos x="T0" y="T1"/>
                    </a:cxn>
                    <a:cxn ang="0">
                      <a:pos x="T2" y="T3"/>
                    </a:cxn>
                    <a:cxn ang="0">
                      <a:pos x="T4" y="T5"/>
                    </a:cxn>
                    <a:cxn ang="0">
                      <a:pos x="T6" y="T7"/>
                    </a:cxn>
                    <a:cxn ang="0">
                      <a:pos x="T8" y="T9"/>
                    </a:cxn>
                    <a:cxn ang="0">
                      <a:pos x="T10" y="T11"/>
                    </a:cxn>
                  </a:cxnLst>
                  <a:rect l="0" t="0" r="r" b="b"/>
                  <a:pathLst>
                    <a:path w="15" h="36">
                      <a:moveTo>
                        <a:pt x="15" y="36"/>
                      </a:moveTo>
                      <a:lnTo>
                        <a:pt x="6" y="30"/>
                      </a:lnTo>
                      <a:lnTo>
                        <a:pt x="0" y="21"/>
                      </a:lnTo>
                      <a:lnTo>
                        <a:pt x="0" y="15"/>
                      </a:lnTo>
                      <a:lnTo>
                        <a:pt x="6" y="5"/>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0" name="Freeform 6420"/>
                <p:cNvSpPr>
                  <a:spLocks/>
                </p:cNvSpPr>
                <p:nvPr/>
              </p:nvSpPr>
              <p:spPr bwMode="auto">
                <a:xfrm>
                  <a:off x="2347" y="2201"/>
                  <a:ext cx="3" cy="2"/>
                </a:xfrm>
                <a:custGeom>
                  <a:avLst/>
                  <a:gdLst>
                    <a:gd name="T0" fmla="*/ 4 w 14"/>
                    <a:gd name="T1" fmla="*/ 0 h 15"/>
                    <a:gd name="T2" fmla="*/ 0 w 14"/>
                    <a:gd name="T3" fmla="*/ 5 h 15"/>
                    <a:gd name="T4" fmla="*/ 0 w 14"/>
                    <a:gd name="T5" fmla="*/ 10 h 15"/>
                    <a:gd name="T6" fmla="*/ 4 w 14"/>
                    <a:gd name="T7" fmla="*/ 15 h 15"/>
                    <a:gd name="T8" fmla="*/ 9 w 14"/>
                    <a:gd name="T9" fmla="*/ 15 h 15"/>
                    <a:gd name="T10" fmla="*/ 14 w 14"/>
                    <a:gd name="T11" fmla="*/ 10 h 15"/>
                    <a:gd name="T12" fmla="*/ 14 w 14"/>
                    <a:gd name="T13" fmla="*/ 5 h 15"/>
                    <a:gd name="T14" fmla="*/ 9 w 14"/>
                    <a:gd name="T15" fmla="*/ 0 h 15"/>
                    <a:gd name="T16" fmla="*/ 4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4" y="0"/>
                      </a:moveTo>
                      <a:lnTo>
                        <a:pt x="0" y="5"/>
                      </a:lnTo>
                      <a:lnTo>
                        <a:pt x="0" y="10"/>
                      </a:lnTo>
                      <a:lnTo>
                        <a:pt x="4" y="15"/>
                      </a:lnTo>
                      <a:lnTo>
                        <a:pt x="9" y="15"/>
                      </a:lnTo>
                      <a:lnTo>
                        <a:pt x="14" y="10"/>
                      </a:lnTo>
                      <a:lnTo>
                        <a:pt x="14" y="5"/>
                      </a:lnTo>
                      <a:lnTo>
                        <a:pt x="9" y="0"/>
                      </a:lnTo>
                      <a:lnTo>
                        <a:pt x="4"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1" name="Rectangle 6421"/>
                <p:cNvSpPr>
                  <a:spLocks noChangeArrowheads="1"/>
                </p:cNvSpPr>
                <p:nvPr/>
              </p:nvSpPr>
              <p:spPr bwMode="auto">
                <a:xfrm>
                  <a:off x="2348" y="2201"/>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2" name="Line 6422"/>
                <p:cNvSpPr>
                  <a:spLocks noChangeShapeType="1"/>
                </p:cNvSpPr>
                <p:nvPr/>
              </p:nvSpPr>
              <p:spPr bwMode="auto">
                <a:xfrm>
                  <a:off x="2374" y="2185"/>
                  <a:ext cx="5"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3" name="Freeform 6423"/>
                <p:cNvSpPr>
                  <a:spLocks/>
                </p:cNvSpPr>
                <p:nvPr/>
              </p:nvSpPr>
              <p:spPr bwMode="auto">
                <a:xfrm>
                  <a:off x="2374" y="2185"/>
                  <a:ext cx="5" cy="18"/>
                </a:xfrm>
                <a:custGeom>
                  <a:avLst/>
                  <a:gdLst>
                    <a:gd name="T0" fmla="*/ 0 w 29"/>
                    <a:gd name="T1" fmla="*/ 0 h 107"/>
                    <a:gd name="T2" fmla="*/ 29 w 29"/>
                    <a:gd name="T3" fmla="*/ 92 h 107"/>
                    <a:gd name="T4" fmla="*/ 29 w 29"/>
                    <a:gd name="T5" fmla="*/ 107 h 107"/>
                  </a:gdLst>
                  <a:ahLst/>
                  <a:cxnLst>
                    <a:cxn ang="0">
                      <a:pos x="T0" y="T1"/>
                    </a:cxn>
                    <a:cxn ang="0">
                      <a:pos x="T2" y="T3"/>
                    </a:cxn>
                    <a:cxn ang="0">
                      <a:pos x="T4" y="T5"/>
                    </a:cxn>
                  </a:cxnLst>
                  <a:rect l="0" t="0" r="r" b="b"/>
                  <a:pathLst>
                    <a:path w="29" h="107">
                      <a:moveTo>
                        <a:pt x="0" y="0"/>
                      </a:moveTo>
                      <a:lnTo>
                        <a:pt x="29" y="92"/>
                      </a:lnTo>
                      <a:lnTo>
                        <a:pt x="29"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4" name="Line 6424"/>
                <p:cNvSpPr>
                  <a:spLocks noChangeShapeType="1"/>
                </p:cNvSpPr>
                <p:nvPr/>
              </p:nvSpPr>
              <p:spPr bwMode="auto">
                <a:xfrm>
                  <a:off x="2375" y="2185"/>
                  <a:ext cx="5"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5" name="Line 6425"/>
                <p:cNvSpPr>
                  <a:spLocks noChangeShapeType="1"/>
                </p:cNvSpPr>
                <p:nvPr/>
              </p:nvSpPr>
              <p:spPr bwMode="auto">
                <a:xfrm flipH="1">
                  <a:off x="2379" y="2186"/>
                  <a:ext cx="6"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6" name="Line 6426"/>
                <p:cNvSpPr>
                  <a:spLocks noChangeShapeType="1"/>
                </p:cNvSpPr>
                <p:nvPr/>
              </p:nvSpPr>
              <p:spPr bwMode="auto">
                <a:xfrm>
                  <a:off x="2372" y="2185"/>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7" name="Line 6427"/>
                <p:cNvSpPr>
                  <a:spLocks noChangeShapeType="1"/>
                </p:cNvSpPr>
                <p:nvPr/>
              </p:nvSpPr>
              <p:spPr bwMode="auto">
                <a:xfrm>
                  <a:off x="2382" y="2185"/>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8" name="Line 6428"/>
                <p:cNvSpPr>
                  <a:spLocks noChangeShapeType="1"/>
                </p:cNvSpPr>
                <p:nvPr/>
              </p:nvSpPr>
              <p:spPr bwMode="auto">
                <a:xfrm>
                  <a:off x="2373" y="218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99" name="Line 6429"/>
                <p:cNvSpPr>
                  <a:spLocks noChangeShapeType="1"/>
                </p:cNvSpPr>
                <p:nvPr/>
              </p:nvSpPr>
              <p:spPr bwMode="auto">
                <a:xfrm flipH="1">
                  <a:off x="2375" y="218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0" name="Line 6430"/>
                <p:cNvSpPr>
                  <a:spLocks noChangeShapeType="1"/>
                </p:cNvSpPr>
                <p:nvPr/>
              </p:nvSpPr>
              <p:spPr bwMode="auto">
                <a:xfrm flipH="1">
                  <a:off x="2375" y="218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1" name="Freeform 6431"/>
                <p:cNvSpPr>
                  <a:spLocks/>
                </p:cNvSpPr>
                <p:nvPr/>
              </p:nvSpPr>
              <p:spPr bwMode="auto">
                <a:xfrm>
                  <a:off x="2384" y="2185"/>
                  <a:ext cx="2" cy="1"/>
                </a:xfrm>
                <a:custGeom>
                  <a:avLst/>
                  <a:gdLst>
                    <a:gd name="T0" fmla="*/ 0 w 16"/>
                    <a:gd name="T1" fmla="*/ 0 h 5"/>
                    <a:gd name="T2" fmla="*/ 11 w 16"/>
                    <a:gd name="T3" fmla="*/ 5 h 5"/>
                    <a:gd name="T4" fmla="*/ 16 w 16"/>
                    <a:gd name="T5" fmla="*/ 0 h 5"/>
                  </a:gdLst>
                  <a:ahLst/>
                  <a:cxnLst>
                    <a:cxn ang="0">
                      <a:pos x="T0" y="T1"/>
                    </a:cxn>
                    <a:cxn ang="0">
                      <a:pos x="T2" y="T3"/>
                    </a:cxn>
                    <a:cxn ang="0">
                      <a:pos x="T4" y="T5"/>
                    </a:cxn>
                  </a:cxnLst>
                  <a:rect l="0" t="0" r="r" b="b"/>
                  <a:pathLst>
                    <a:path w="16" h="5">
                      <a:moveTo>
                        <a:pt x="0" y="0"/>
                      </a:moveTo>
                      <a:lnTo>
                        <a:pt x="11"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2" name="Rectangle 6432"/>
                <p:cNvSpPr>
                  <a:spLocks noChangeArrowheads="1"/>
                </p:cNvSpPr>
                <p:nvPr/>
              </p:nvSpPr>
              <p:spPr bwMode="auto">
                <a:xfrm>
                  <a:off x="2392" y="2185"/>
                  <a:ext cx="2"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3" name="Line 6433"/>
                <p:cNvSpPr>
                  <a:spLocks noChangeShapeType="1"/>
                </p:cNvSpPr>
                <p:nvPr/>
              </p:nvSpPr>
              <p:spPr bwMode="auto">
                <a:xfrm>
                  <a:off x="2393" y="218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4" name="Line 6434"/>
                <p:cNvSpPr>
                  <a:spLocks noChangeShapeType="1"/>
                </p:cNvSpPr>
                <p:nvPr/>
              </p:nvSpPr>
              <p:spPr bwMode="auto">
                <a:xfrm>
                  <a:off x="2392" y="218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5" name="Line 6435"/>
                <p:cNvSpPr>
                  <a:spLocks noChangeShapeType="1"/>
                </p:cNvSpPr>
                <p:nvPr/>
              </p:nvSpPr>
              <p:spPr bwMode="auto">
                <a:xfrm>
                  <a:off x="2392" y="2191"/>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1" name="Group 6637"/>
              <p:cNvGrpSpPr>
                <a:grpSpLocks/>
              </p:cNvGrpSpPr>
              <p:nvPr/>
            </p:nvGrpSpPr>
            <p:grpSpPr bwMode="auto">
              <a:xfrm>
                <a:off x="2300" y="1517"/>
                <a:ext cx="898" cy="716"/>
                <a:chOff x="2300" y="1517"/>
                <a:chExt cx="898" cy="716"/>
              </a:xfrm>
            </p:grpSpPr>
            <p:sp>
              <p:nvSpPr>
                <p:cNvPr id="11006" name="Line 6437"/>
                <p:cNvSpPr>
                  <a:spLocks noChangeShapeType="1"/>
                </p:cNvSpPr>
                <p:nvPr/>
              </p:nvSpPr>
              <p:spPr bwMode="auto">
                <a:xfrm>
                  <a:off x="2393" y="219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7" name="Freeform 6438"/>
                <p:cNvSpPr>
                  <a:spLocks/>
                </p:cNvSpPr>
                <p:nvPr/>
              </p:nvSpPr>
              <p:spPr bwMode="auto">
                <a:xfrm>
                  <a:off x="2390" y="2191"/>
                  <a:ext cx="4" cy="12"/>
                </a:xfrm>
                <a:custGeom>
                  <a:avLst/>
                  <a:gdLst>
                    <a:gd name="T0" fmla="*/ 0 w 26"/>
                    <a:gd name="T1" fmla="*/ 0 h 71"/>
                    <a:gd name="T2" fmla="*/ 26 w 26"/>
                    <a:gd name="T3" fmla="*/ 0 h 71"/>
                    <a:gd name="T4" fmla="*/ 26 w 26"/>
                    <a:gd name="T5" fmla="*/ 71 h 71"/>
                  </a:gdLst>
                  <a:ahLst/>
                  <a:cxnLst>
                    <a:cxn ang="0">
                      <a:pos x="T0" y="T1"/>
                    </a:cxn>
                    <a:cxn ang="0">
                      <a:pos x="T2" y="T3"/>
                    </a:cxn>
                    <a:cxn ang="0">
                      <a:pos x="T4" y="T5"/>
                    </a:cxn>
                  </a:cxnLst>
                  <a:rect l="0" t="0" r="r" b="b"/>
                  <a:pathLst>
                    <a:path w="26" h="71">
                      <a:moveTo>
                        <a:pt x="0" y="0"/>
                      </a:moveTo>
                      <a:lnTo>
                        <a:pt x="26" y="0"/>
                      </a:lnTo>
                      <a:lnTo>
                        <a:pt x="2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8" name="Line 6439"/>
                <p:cNvSpPr>
                  <a:spLocks noChangeShapeType="1"/>
                </p:cNvSpPr>
                <p:nvPr/>
              </p:nvSpPr>
              <p:spPr bwMode="auto">
                <a:xfrm>
                  <a:off x="2390" y="220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9" name="Line 6440"/>
                <p:cNvSpPr>
                  <a:spLocks noChangeShapeType="1"/>
                </p:cNvSpPr>
                <p:nvPr/>
              </p:nvSpPr>
              <p:spPr bwMode="auto">
                <a:xfrm>
                  <a:off x="2391" y="219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0" name="Line 6441"/>
                <p:cNvSpPr>
                  <a:spLocks noChangeShapeType="1"/>
                </p:cNvSpPr>
                <p:nvPr/>
              </p:nvSpPr>
              <p:spPr bwMode="auto">
                <a:xfrm>
                  <a:off x="2391" y="219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1" name="Line 6442"/>
                <p:cNvSpPr>
                  <a:spLocks noChangeShapeType="1"/>
                </p:cNvSpPr>
                <p:nvPr/>
              </p:nvSpPr>
              <p:spPr bwMode="auto">
                <a:xfrm flipH="1">
                  <a:off x="2391" y="220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2" name="Line 6443"/>
                <p:cNvSpPr>
                  <a:spLocks noChangeShapeType="1"/>
                </p:cNvSpPr>
                <p:nvPr/>
              </p:nvSpPr>
              <p:spPr bwMode="auto">
                <a:xfrm flipH="1">
                  <a:off x="2391"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3" name="Line 6444"/>
                <p:cNvSpPr>
                  <a:spLocks noChangeShapeType="1"/>
                </p:cNvSpPr>
                <p:nvPr/>
              </p:nvSpPr>
              <p:spPr bwMode="auto">
                <a:xfrm>
                  <a:off x="2394"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4" name="Line 6445"/>
                <p:cNvSpPr>
                  <a:spLocks noChangeShapeType="1"/>
                </p:cNvSpPr>
                <p:nvPr/>
              </p:nvSpPr>
              <p:spPr bwMode="auto">
                <a:xfrm>
                  <a:off x="2394"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5" name="Line 6446"/>
                <p:cNvSpPr>
                  <a:spLocks noChangeShapeType="1"/>
                </p:cNvSpPr>
                <p:nvPr/>
              </p:nvSpPr>
              <p:spPr bwMode="auto">
                <a:xfrm>
                  <a:off x="2402" y="218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6" name="Line 6447"/>
                <p:cNvSpPr>
                  <a:spLocks noChangeShapeType="1"/>
                </p:cNvSpPr>
                <p:nvPr/>
              </p:nvSpPr>
              <p:spPr bwMode="auto">
                <a:xfrm>
                  <a:off x="2403" y="218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7" name="Freeform 6448"/>
                <p:cNvSpPr>
                  <a:spLocks/>
                </p:cNvSpPr>
                <p:nvPr/>
              </p:nvSpPr>
              <p:spPr bwMode="auto">
                <a:xfrm>
                  <a:off x="2400" y="2185"/>
                  <a:ext cx="4" cy="18"/>
                </a:xfrm>
                <a:custGeom>
                  <a:avLst/>
                  <a:gdLst>
                    <a:gd name="T0" fmla="*/ 0 w 26"/>
                    <a:gd name="T1" fmla="*/ 0 h 107"/>
                    <a:gd name="T2" fmla="*/ 26 w 26"/>
                    <a:gd name="T3" fmla="*/ 0 h 107"/>
                    <a:gd name="T4" fmla="*/ 26 w 26"/>
                    <a:gd name="T5" fmla="*/ 107 h 107"/>
                  </a:gdLst>
                  <a:ahLst/>
                  <a:cxnLst>
                    <a:cxn ang="0">
                      <a:pos x="T0" y="T1"/>
                    </a:cxn>
                    <a:cxn ang="0">
                      <a:pos x="T2" y="T3"/>
                    </a:cxn>
                    <a:cxn ang="0">
                      <a:pos x="T4" y="T5"/>
                    </a:cxn>
                  </a:cxnLst>
                  <a:rect l="0" t="0" r="r" b="b"/>
                  <a:pathLst>
                    <a:path w="26" h="107">
                      <a:moveTo>
                        <a:pt x="0" y="0"/>
                      </a:moveTo>
                      <a:lnTo>
                        <a:pt x="26" y="0"/>
                      </a:lnTo>
                      <a:lnTo>
                        <a:pt x="26"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8" name="Line 6449"/>
                <p:cNvSpPr>
                  <a:spLocks noChangeShapeType="1"/>
                </p:cNvSpPr>
                <p:nvPr/>
              </p:nvSpPr>
              <p:spPr bwMode="auto">
                <a:xfrm>
                  <a:off x="2400" y="220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19" name="Line 6450"/>
                <p:cNvSpPr>
                  <a:spLocks noChangeShapeType="1"/>
                </p:cNvSpPr>
                <p:nvPr/>
              </p:nvSpPr>
              <p:spPr bwMode="auto">
                <a:xfrm>
                  <a:off x="2401" y="2185"/>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0" name="Line 6451"/>
                <p:cNvSpPr>
                  <a:spLocks noChangeShapeType="1"/>
                </p:cNvSpPr>
                <p:nvPr/>
              </p:nvSpPr>
              <p:spPr bwMode="auto">
                <a:xfrm>
                  <a:off x="2402" y="218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1" name="Line 6452"/>
                <p:cNvSpPr>
                  <a:spLocks noChangeShapeType="1"/>
                </p:cNvSpPr>
                <p:nvPr/>
              </p:nvSpPr>
              <p:spPr bwMode="auto">
                <a:xfrm flipH="1">
                  <a:off x="2401" y="220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2" name="Line 6453"/>
                <p:cNvSpPr>
                  <a:spLocks noChangeShapeType="1"/>
                </p:cNvSpPr>
                <p:nvPr/>
              </p:nvSpPr>
              <p:spPr bwMode="auto">
                <a:xfrm flipH="1">
                  <a:off x="2402" y="2201"/>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3" name="Line 6454"/>
                <p:cNvSpPr>
                  <a:spLocks noChangeShapeType="1"/>
                </p:cNvSpPr>
                <p:nvPr/>
              </p:nvSpPr>
              <p:spPr bwMode="auto">
                <a:xfrm>
                  <a:off x="2404"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4" name="Line 6455"/>
                <p:cNvSpPr>
                  <a:spLocks noChangeShapeType="1"/>
                </p:cNvSpPr>
                <p:nvPr/>
              </p:nvSpPr>
              <p:spPr bwMode="auto">
                <a:xfrm>
                  <a:off x="2404"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5" name="Line 6456"/>
                <p:cNvSpPr>
                  <a:spLocks noChangeShapeType="1"/>
                </p:cNvSpPr>
                <p:nvPr/>
              </p:nvSpPr>
              <p:spPr bwMode="auto">
                <a:xfrm>
                  <a:off x="2413" y="218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6" name="Line 6457"/>
                <p:cNvSpPr>
                  <a:spLocks noChangeShapeType="1"/>
                </p:cNvSpPr>
                <p:nvPr/>
              </p:nvSpPr>
              <p:spPr bwMode="auto">
                <a:xfrm>
                  <a:off x="2413" y="218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7" name="Freeform 6458"/>
                <p:cNvSpPr>
                  <a:spLocks/>
                </p:cNvSpPr>
                <p:nvPr/>
              </p:nvSpPr>
              <p:spPr bwMode="auto">
                <a:xfrm>
                  <a:off x="2410" y="2185"/>
                  <a:ext cx="4" cy="18"/>
                </a:xfrm>
                <a:custGeom>
                  <a:avLst/>
                  <a:gdLst>
                    <a:gd name="T0" fmla="*/ 0 w 25"/>
                    <a:gd name="T1" fmla="*/ 0 h 107"/>
                    <a:gd name="T2" fmla="*/ 25 w 25"/>
                    <a:gd name="T3" fmla="*/ 0 h 107"/>
                    <a:gd name="T4" fmla="*/ 25 w 25"/>
                    <a:gd name="T5" fmla="*/ 107 h 107"/>
                  </a:gdLst>
                  <a:ahLst/>
                  <a:cxnLst>
                    <a:cxn ang="0">
                      <a:pos x="T0" y="T1"/>
                    </a:cxn>
                    <a:cxn ang="0">
                      <a:pos x="T2" y="T3"/>
                    </a:cxn>
                    <a:cxn ang="0">
                      <a:pos x="T4" y="T5"/>
                    </a:cxn>
                  </a:cxnLst>
                  <a:rect l="0" t="0" r="r" b="b"/>
                  <a:pathLst>
                    <a:path w="25" h="107">
                      <a:moveTo>
                        <a:pt x="0" y="0"/>
                      </a:moveTo>
                      <a:lnTo>
                        <a:pt x="25" y="0"/>
                      </a:lnTo>
                      <a:lnTo>
                        <a:pt x="25"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8" name="Line 6459"/>
                <p:cNvSpPr>
                  <a:spLocks noChangeShapeType="1"/>
                </p:cNvSpPr>
                <p:nvPr/>
              </p:nvSpPr>
              <p:spPr bwMode="auto">
                <a:xfrm>
                  <a:off x="2410" y="220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29" name="Line 6460"/>
                <p:cNvSpPr>
                  <a:spLocks noChangeShapeType="1"/>
                </p:cNvSpPr>
                <p:nvPr/>
              </p:nvSpPr>
              <p:spPr bwMode="auto">
                <a:xfrm>
                  <a:off x="2411" y="218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0" name="Line 6461"/>
                <p:cNvSpPr>
                  <a:spLocks noChangeShapeType="1"/>
                </p:cNvSpPr>
                <p:nvPr/>
              </p:nvSpPr>
              <p:spPr bwMode="auto">
                <a:xfrm>
                  <a:off x="2412" y="218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1" name="Line 6462"/>
                <p:cNvSpPr>
                  <a:spLocks noChangeShapeType="1"/>
                </p:cNvSpPr>
                <p:nvPr/>
              </p:nvSpPr>
              <p:spPr bwMode="auto">
                <a:xfrm flipH="1">
                  <a:off x="2411"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2" name="Line 6463"/>
                <p:cNvSpPr>
                  <a:spLocks noChangeShapeType="1"/>
                </p:cNvSpPr>
                <p:nvPr/>
              </p:nvSpPr>
              <p:spPr bwMode="auto">
                <a:xfrm flipH="1">
                  <a:off x="2412"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3" name="Line 6464"/>
                <p:cNvSpPr>
                  <a:spLocks noChangeShapeType="1"/>
                </p:cNvSpPr>
                <p:nvPr/>
              </p:nvSpPr>
              <p:spPr bwMode="auto">
                <a:xfrm>
                  <a:off x="2414" y="220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4" name="Line 6465"/>
                <p:cNvSpPr>
                  <a:spLocks noChangeShapeType="1"/>
                </p:cNvSpPr>
                <p:nvPr/>
              </p:nvSpPr>
              <p:spPr bwMode="auto">
                <a:xfrm>
                  <a:off x="2414" y="220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5" name="Freeform 6466"/>
                <p:cNvSpPr>
                  <a:spLocks/>
                </p:cNvSpPr>
                <p:nvPr/>
              </p:nvSpPr>
              <p:spPr bwMode="auto">
                <a:xfrm>
                  <a:off x="2422" y="2191"/>
                  <a:ext cx="11" cy="12"/>
                </a:xfrm>
                <a:custGeom>
                  <a:avLst/>
                  <a:gdLst>
                    <a:gd name="T0" fmla="*/ 5 w 66"/>
                    <a:gd name="T1" fmla="*/ 15 h 71"/>
                    <a:gd name="T2" fmla="*/ 5 w 66"/>
                    <a:gd name="T3" fmla="*/ 10 h 71"/>
                    <a:gd name="T4" fmla="*/ 10 w 66"/>
                    <a:gd name="T5" fmla="*/ 10 h 71"/>
                    <a:gd name="T6" fmla="*/ 10 w 66"/>
                    <a:gd name="T7" fmla="*/ 20 h 71"/>
                    <a:gd name="T8" fmla="*/ 0 w 66"/>
                    <a:gd name="T9" fmla="*/ 20 h 71"/>
                    <a:gd name="T10" fmla="*/ 0 w 66"/>
                    <a:gd name="T11" fmla="*/ 10 h 71"/>
                    <a:gd name="T12" fmla="*/ 5 w 66"/>
                    <a:gd name="T13" fmla="*/ 4 h 71"/>
                    <a:gd name="T14" fmla="*/ 15 w 66"/>
                    <a:gd name="T15" fmla="*/ 0 h 71"/>
                    <a:gd name="T16" fmla="*/ 35 w 66"/>
                    <a:gd name="T17" fmla="*/ 0 h 71"/>
                    <a:gd name="T18" fmla="*/ 46 w 66"/>
                    <a:gd name="T19" fmla="*/ 4 h 71"/>
                    <a:gd name="T20" fmla="*/ 51 w 66"/>
                    <a:gd name="T21" fmla="*/ 10 h 71"/>
                    <a:gd name="T22" fmla="*/ 56 w 66"/>
                    <a:gd name="T23" fmla="*/ 20 h 71"/>
                    <a:gd name="T24" fmla="*/ 56 w 66"/>
                    <a:gd name="T25" fmla="*/ 56 h 71"/>
                    <a:gd name="T26" fmla="*/ 61 w 66"/>
                    <a:gd name="T27" fmla="*/ 66 h 71"/>
                    <a:gd name="T28" fmla="*/ 66 w 66"/>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1">
                      <a:moveTo>
                        <a:pt x="5" y="15"/>
                      </a:moveTo>
                      <a:lnTo>
                        <a:pt x="5" y="10"/>
                      </a:lnTo>
                      <a:lnTo>
                        <a:pt x="10" y="10"/>
                      </a:lnTo>
                      <a:lnTo>
                        <a:pt x="10" y="20"/>
                      </a:lnTo>
                      <a:lnTo>
                        <a:pt x="0" y="20"/>
                      </a:lnTo>
                      <a:lnTo>
                        <a:pt x="0" y="10"/>
                      </a:lnTo>
                      <a:lnTo>
                        <a:pt x="5" y="4"/>
                      </a:lnTo>
                      <a:lnTo>
                        <a:pt x="15" y="0"/>
                      </a:lnTo>
                      <a:lnTo>
                        <a:pt x="35" y="0"/>
                      </a:lnTo>
                      <a:lnTo>
                        <a:pt x="46" y="4"/>
                      </a:lnTo>
                      <a:lnTo>
                        <a:pt x="51" y="10"/>
                      </a:lnTo>
                      <a:lnTo>
                        <a:pt x="56" y="20"/>
                      </a:lnTo>
                      <a:lnTo>
                        <a:pt x="56" y="56"/>
                      </a:lnTo>
                      <a:lnTo>
                        <a:pt x="61" y="66"/>
                      </a:lnTo>
                      <a:lnTo>
                        <a:pt x="6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6" name="Freeform 6467"/>
                <p:cNvSpPr>
                  <a:spLocks/>
                </p:cNvSpPr>
                <p:nvPr/>
              </p:nvSpPr>
              <p:spPr bwMode="auto">
                <a:xfrm>
                  <a:off x="2430" y="2193"/>
                  <a:ext cx="1" cy="9"/>
                </a:xfrm>
                <a:custGeom>
                  <a:avLst/>
                  <a:gdLst>
                    <a:gd name="T0" fmla="*/ 0 w 10"/>
                    <a:gd name="T1" fmla="*/ 0 h 56"/>
                    <a:gd name="T2" fmla="*/ 5 w 10"/>
                    <a:gd name="T3" fmla="*/ 10 h 56"/>
                    <a:gd name="T4" fmla="*/ 5 w 10"/>
                    <a:gd name="T5" fmla="*/ 46 h 56"/>
                    <a:gd name="T6" fmla="*/ 10 w 10"/>
                    <a:gd name="T7" fmla="*/ 56 h 56"/>
                  </a:gdLst>
                  <a:ahLst/>
                  <a:cxnLst>
                    <a:cxn ang="0">
                      <a:pos x="T0" y="T1"/>
                    </a:cxn>
                    <a:cxn ang="0">
                      <a:pos x="T2" y="T3"/>
                    </a:cxn>
                    <a:cxn ang="0">
                      <a:pos x="T4" y="T5"/>
                    </a:cxn>
                    <a:cxn ang="0">
                      <a:pos x="T6" y="T7"/>
                    </a:cxn>
                  </a:cxnLst>
                  <a:rect l="0" t="0" r="r" b="b"/>
                  <a:pathLst>
                    <a:path w="10" h="56">
                      <a:moveTo>
                        <a:pt x="0" y="0"/>
                      </a:moveTo>
                      <a:lnTo>
                        <a:pt x="5" y="10"/>
                      </a:lnTo>
                      <a:lnTo>
                        <a:pt x="5" y="46"/>
                      </a:lnTo>
                      <a:lnTo>
                        <a:pt x="10"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7" name="Freeform 6468"/>
                <p:cNvSpPr>
                  <a:spLocks/>
                </p:cNvSpPr>
                <p:nvPr/>
              </p:nvSpPr>
              <p:spPr bwMode="auto">
                <a:xfrm>
                  <a:off x="2428" y="2191"/>
                  <a:ext cx="6" cy="12"/>
                </a:xfrm>
                <a:custGeom>
                  <a:avLst/>
                  <a:gdLst>
                    <a:gd name="T0" fmla="*/ 0 w 37"/>
                    <a:gd name="T1" fmla="*/ 0 h 71"/>
                    <a:gd name="T2" fmla="*/ 6 w 37"/>
                    <a:gd name="T3" fmla="*/ 4 h 71"/>
                    <a:gd name="T4" fmla="*/ 11 w 37"/>
                    <a:gd name="T5" fmla="*/ 15 h 71"/>
                    <a:gd name="T6" fmla="*/ 11 w 37"/>
                    <a:gd name="T7" fmla="*/ 56 h 71"/>
                    <a:gd name="T8" fmla="*/ 16 w 37"/>
                    <a:gd name="T9" fmla="*/ 66 h 71"/>
                    <a:gd name="T10" fmla="*/ 31 w 37"/>
                    <a:gd name="T11" fmla="*/ 71 h 71"/>
                    <a:gd name="T12" fmla="*/ 37 w 37"/>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7" h="71">
                      <a:moveTo>
                        <a:pt x="0" y="0"/>
                      </a:moveTo>
                      <a:lnTo>
                        <a:pt x="6" y="4"/>
                      </a:lnTo>
                      <a:lnTo>
                        <a:pt x="11" y="15"/>
                      </a:lnTo>
                      <a:lnTo>
                        <a:pt x="11" y="56"/>
                      </a:lnTo>
                      <a:lnTo>
                        <a:pt x="16" y="66"/>
                      </a:lnTo>
                      <a:lnTo>
                        <a:pt x="31" y="71"/>
                      </a:lnTo>
                      <a:lnTo>
                        <a:pt x="3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8" name="Freeform 6469"/>
                <p:cNvSpPr>
                  <a:spLocks/>
                </p:cNvSpPr>
                <p:nvPr/>
              </p:nvSpPr>
              <p:spPr bwMode="auto">
                <a:xfrm>
                  <a:off x="2421" y="2196"/>
                  <a:ext cx="9" cy="7"/>
                </a:xfrm>
                <a:custGeom>
                  <a:avLst/>
                  <a:gdLst>
                    <a:gd name="T0" fmla="*/ 51 w 51"/>
                    <a:gd name="T1" fmla="*/ 0 h 45"/>
                    <a:gd name="T2" fmla="*/ 46 w 51"/>
                    <a:gd name="T3" fmla="*/ 4 h 45"/>
                    <a:gd name="T4" fmla="*/ 20 w 51"/>
                    <a:gd name="T5" fmla="*/ 9 h 45"/>
                    <a:gd name="T6" fmla="*/ 5 w 51"/>
                    <a:gd name="T7" fmla="*/ 15 h 45"/>
                    <a:gd name="T8" fmla="*/ 0 w 51"/>
                    <a:gd name="T9" fmla="*/ 24 h 45"/>
                    <a:gd name="T10" fmla="*/ 0 w 51"/>
                    <a:gd name="T11" fmla="*/ 30 h 45"/>
                    <a:gd name="T12" fmla="*/ 5 w 51"/>
                    <a:gd name="T13" fmla="*/ 40 h 45"/>
                    <a:gd name="T14" fmla="*/ 20 w 51"/>
                    <a:gd name="T15" fmla="*/ 45 h 45"/>
                    <a:gd name="T16" fmla="*/ 35 w 51"/>
                    <a:gd name="T17" fmla="*/ 45 h 45"/>
                    <a:gd name="T18" fmla="*/ 46 w 51"/>
                    <a:gd name="T19" fmla="*/ 40 h 45"/>
                    <a:gd name="T20" fmla="*/ 51 w 51"/>
                    <a:gd name="T2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5">
                      <a:moveTo>
                        <a:pt x="51" y="0"/>
                      </a:moveTo>
                      <a:lnTo>
                        <a:pt x="46" y="4"/>
                      </a:lnTo>
                      <a:lnTo>
                        <a:pt x="20" y="9"/>
                      </a:lnTo>
                      <a:lnTo>
                        <a:pt x="5" y="15"/>
                      </a:lnTo>
                      <a:lnTo>
                        <a:pt x="0" y="24"/>
                      </a:lnTo>
                      <a:lnTo>
                        <a:pt x="0" y="30"/>
                      </a:lnTo>
                      <a:lnTo>
                        <a:pt x="5" y="40"/>
                      </a:lnTo>
                      <a:lnTo>
                        <a:pt x="20" y="45"/>
                      </a:lnTo>
                      <a:lnTo>
                        <a:pt x="35" y="45"/>
                      </a:lnTo>
                      <a:lnTo>
                        <a:pt x="46" y="40"/>
                      </a:lnTo>
                      <a:lnTo>
                        <a:pt x="51"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39" name="Freeform 6470"/>
                <p:cNvSpPr>
                  <a:spLocks/>
                </p:cNvSpPr>
                <p:nvPr/>
              </p:nvSpPr>
              <p:spPr bwMode="auto">
                <a:xfrm>
                  <a:off x="2422" y="2198"/>
                  <a:ext cx="1" cy="4"/>
                </a:xfrm>
                <a:custGeom>
                  <a:avLst/>
                  <a:gdLst>
                    <a:gd name="T0" fmla="*/ 5 w 5"/>
                    <a:gd name="T1" fmla="*/ 0 h 25"/>
                    <a:gd name="T2" fmla="*/ 0 w 5"/>
                    <a:gd name="T3" fmla="*/ 9 h 25"/>
                    <a:gd name="T4" fmla="*/ 0 w 5"/>
                    <a:gd name="T5" fmla="*/ 15 h 25"/>
                    <a:gd name="T6" fmla="*/ 5 w 5"/>
                    <a:gd name="T7" fmla="*/ 25 h 25"/>
                  </a:gdLst>
                  <a:ahLst/>
                  <a:cxnLst>
                    <a:cxn ang="0">
                      <a:pos x="T0" y="T1"/>
                    </a:cxn>
                    <a:cxn ang="0">
                      <a:pos x="T2" y="T3"/>
                    </a:cxn>
                    <a:cxn ang="0">
                      <a:pos x="T4" y="T5"/>
                    </a:cxn>
                    <a:cxn ang="0">
                      <a:pos x="T6" y="T7"/>
                    </a:cxn>
                  </a:cxnLst>
                  <a:rect l="0" t="0" r="r" b="b"/>
                  <a:pathLst>
                    <a:path w="5" h="25">
                      <a:moveTo>
                        <a:pt x="5" y="0"/>
                      </a:moveTo>
                      <a:lnTo>
                        <a:pt x="0" y="9"/>
                      </a:lnTo>
                      <a:lnTo>
                        <a:pt x="0" y="15"/>
                      </a:lnTo>
                      <a:lnTo>
                        <a:pt x="5"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0" name="Freeform 6471"/>
                <p:cNvSpPr>
                  <a:spLocks/>
                </p:cNvSpPr>
                <p:nvPr/>
              </p:nvSpPr>
              <p:spPr bwMode="auto">
                <a:xfrm>
                  <a:off x="2423" y="2196"/>
                  <a:ext cx="6" cy="7"/>
                </a:xfrm>
                <a:custGeom>
                  <a:avLst/>
                  <a:gdLst>
                    <a:gd name="T0" fmla="*/ 36 w 36"/>
                    <a:gd name="T1" fmla="*/ 0 h 41"/>
                    <a:gd name="T2" fmla="*/ 15 w 36"/>
                    <a:gd name="T3" fmla="*/ 5 h 41"/>
                    <a:gd name="T4" fmla="*/ 5 w 36"/>
                    <a:gd name="T5" fmla="*/ 11 h 41"/>
                    <a:gd name="T6" fmla="*/ 0 w 36"/>
                    <a:gd name="T7" fmla="*/ 20 h 41"/>
                    <a:gd name="T8" fmla="*/ 0 w 36"/>
                    <a:gd name="T9" fmla="*/ 26 h 41"/>
                    <a:gd name="T10" fmla="*/ 5 w 36"/>
                    <a:gd name="T11" fmla="*/ 36 h 41"/>
                    <a:gd name="T12" fmla="*/ 10 w 36"/>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6" h="41">
                      <a:moveTo>
                        <a:pt x="36" y="0"/>
                      </a:moveTo>
                      <a:lnTo>
                        <a:pt x="15" y="5"/>
                      </a:lnTo>
                      <a:lnTo>
                        <a:pt x="5" y="11"/>
                      </a:lnTo>
                      <a:lnTo>
                        <a:pt x="0" y="20"/>
                      </a:lnTo>
                      <a:lnTo>
                        <a:pt x="0" y="26"/>
                      </a:lnTo>
                      <a:lnTo>
                        <a:pt x="5" y="36"/>
                      </a:lnTo>
                      <a:lnTo>
                        <a:pt x="1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1" name="Freeform 6472"/>
                <p:cNvSpPr>
                  <a:spLocks/>
                </p:cNvSpPr>
                <p:nvPr/>
              </p:nvSpPr>
              <p:spPr bwMode="auto">
                <a:xfrm>
                  <a:off x="2300" y="2216"/>
                  <a:ext cx="13" cy="17"/>
                </a:xfrm>
                <a:custGeom>
                  <a:avLst/>
                  <a:gdLst>
                    <a:gd name="T0" fmla="*/ 72 w 76"/>
                    <a:gd name="T1" fmla="*/ 15 h 108"/>
                    <a:gd name="T2" fmla="*/ 76 w 76"/>
                    <a:gd name="T3" fmla="*/ 0 h 108"/>
                    <a:gd name="T4" fmla="*/ 76 w 76"/>
                    <a:gd name="T5" fmla="*/ 31 h 108"/>
                    <a:gd name="T6" fmla="*/ 72 w 76"/>
                    <a:gd name="T7" fmla="*/ 15 h 108"/>
                    <a:gd name="T8" fmla="*/ 61 w 76"/>
                    <a:gd name="T9" fmla="*/ 5 h 108"/>
                    <a:gd name="T10" fmla="*/ 51 w 76"/>
                    <a:gd name="T11" fmla="*/ 0 h 108"/>
                    <a:gd name="T12" fmla="*/ 35 w 76"/>
                    <a:gd name="T13" fmla="*/ 0 h 108"/>
                    <a:gd name="T14" fmla="*/ 20 w 76"/>
                    <a:gd name="T15" fmla="*/ 5 h 108"/>
                    <a:gd name="T16" fmla="*/ 10 w 76"/>
                    <a:gd name="T17" fmla="*/ 15 h 108"/>
                    <a:gd name="T18" fmla="*/ 5 w 76"/>
                    <a:gd name="T19" fmla="*/ 26 h 108"/>
                    <a:gd name="T20" fmla="*/ 0 w 76"/>
                    <a:gd name="T21" fmla="*/ 41 h 108"/>
                    <a:gd name="T22" fmla="*/ 0 w 76"/>
                    <a:gd name="T23" fmla="*/ 66 h 108"/>
                    <a:gd name="T24" fmla="*/ 5 w 76"/>
                    <a:gd name="T25" fmla="*/ 82 h 108"/>
                    <a:gd name="T26" fmla="*/ 10 w 76"/>
                    <a:gd name="T27" fmla="*/ 92 h 108"/>
                    <a:gd name="T28" fmla="*/ 20 w 76"/>
                    <a:gd name="T29" fmla="*/ 102 h 108"/>
                    <a:gd name="T30" fmla="*/ 35 w 76"/>
                    <a:gd name="T31" fmla="*/ 108 h 108"/>
                    <a:gd name="T32" fmla="*/ 51 w 76"/>
                    <a:gd name="T33" fmla="*/ 108 h 108"/>
                    <a:gd name="T34" fmla="*/ 61 w 76"/>
                    <a:gd name="T35" fmla="*/ 102 h 108"/>
                    <a:gd name="T36" fmla="*/ 72 w 76"/>
                    <a:gd name="T37" fmla="*/ 102 h 108"/>
                    <a:gd name="T38" fmla="*/ 76 w 76"/>
                    <a:gd name="T39" fmla="*/ 108 h 108"/>
                    <a:gd name="T40" fmla="*/ 76 w 76"/>
                    <a:gd name="T41"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6" h="108">
                      <a:moveTo>
                        <a:pt x="72" y="15"/>
                      </a:moveTo>
                      <a:lnTo>
                        <a:pt x="76" y="0"/>
                      </a:lnTo>
                      <a:lnTo>
                        <a:pt x="76" y="31"/>
                      </a:lnTo>
                      <a:lnTo>
                        <a:pt x="72" y="15"/>
                      </a:lnTo>
                      <a:lnTo>
                        <a:pt x="61" y="5"/>
                      </a:lnTo>
                      <a:lnTo>
                        <a:pt x="51" y="0"/>
                      </a:lnTo>
                      <a:lnTo>
                        <a:pt x="35" y="0"/>
                      </a:lnTo>
                      <a:lnTo>
                        <a:pt x="20" y="5"/>
                      </a:lnTo>
                      <a:lnTo>
                        <a:pt x="10" y="15"/>
                      </a:lnTo>
                      <a:lnTo>
                        <a:pt x="5" y="26"/>
                      </a:lnTo>
                      <a:lnTo>
                        <a:pt x="0" y="41"/>
                      </a:lnTo>
                      <a:lnTo>
                        <a:pt x="0" y="66"/>
                      </a:lnTo>
                      <a:lnTo>
                        <a:pt x="5" y="82"/>
                      </a:lnTo>
                      <a:lnTo>
                        <a:pt x="10" y="92"/>
                      </a:lnTo>
                      <a:lnTo>
                        <a:pt x="20" y="102"/>
                      </a:lnTo>
                      <a:lnTo>
                        <a:pt x="35" y="108"/>
                      </a:lnTo>
                      <a:lnTo>
                        <a:pt x="51" y="108"/>
                      </a:lnTo>
                      <a:lnTo>
                        <a:pt x="61" y="102"/>
                      </a:lnTo>
                      <a:lnTo>
                        <a:pt x="72" y="102"/>
                      </a:lnTo>
                      <a:lnTo>
                        <a:pt x="76" y="108"/>
                      </a:lnTo>
                      <a:lnTo>
                        <a:pt x="76" y="6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2" name="Freeform 6473"/>
                <p:cNvSpPr>
                  <a:spLocks/>
                </p:cNvSpPr>
                <p:nvPr/>
              </p:nvSpPr>
              <p:spPr bwMode="auto">
                <a:xfrm>
                  <a:off x="2301" y="2218"/>
                  <a:ext cx="2" cy="13"/>
                </a:xfrm>
                <a:custGeom>
                  <a:avLst/>
                  <a:gdLst>
                    <a:gd name="T0" fmla="*/ 10 w 10"/>
                    <a:gd name="T1" fmla="*/ 0 h 77"/>
                    <a:gd name="T2" fmla="*/ 5 w 10"/>
                    <a:gd name="T3" fmla="*/ 11 h 77"/>
                    <a:gd name="T4" fmla="*/ 0 w 10"/>
                    <a:gd name="T5" fmla="*/ 26 h 77"/>
                    <a:gd name="T6" fmla="*/ 0 w 10"/>
                    <a:gd name="T7" fmla="*/ 51 h 77"/>
                    <a:gd name="T8" fmla="*/ 5 w 10"/>
                    <a:gd name="T9" fmla="*/ 67 h 77"/>
                    <a:gd name="T10" fmla="*/ 10 w 10"/>
                    <a:gd name="T11" fmla="*/ 77 h 77"/>
                  </a:gdLst>
                  <a:ahLst/>
                  <a:cxnLst>
                    <a:cxn ang="0">
                      <a:pos x="T0" y="T1"/>
                    </a:cxn>
                    <a:cxn ang="0">
                      <a:pos x="T2" y="T3"/>
                    </a:cxn>
                    <a:cxn ang="0">
                      <a:pos x="T4" y="T5"/>
                    </a:cxn>
                    <a:cxn ang="0">
                      <a:pos x="T6" y="T7"/>
                    </a:cxn>
                    <a:cxn ang="0">
                      <a:pos x="T8" y="T9"/>
                    </a:cxn>
                    <a:cxn ang="0">
                      <a:pos x="T10" y="T11"/>
                    </a:cxn>
                  </a:cxnLst>
                  <a:rect l="0" t="0" r="r" b="b"/>
                  <a:pathLst>
                    <a:path w="10" h="77">
                      <a:moveTo>
                        <a:pt x="10" y="0"/>
                      </a:moveTo>
                      <a:lnTo>
                        <a:pt x="5" y="11"/>
                      </a:lnTo>
                      <a:lnTo>
                        <a:pt x="0" y="26"/>
                      </a:lnTo>
                      <a:lnTo>
                        <a:pt x="0" y="51"/>
                      </a:lnTo>
                      <a:lnTo>
                        <a:pt x="5" y="67"/>
                      </a:lnTo>
                      <a:lnTo>
                        <a:pt x="10" y="7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3" name="Freeform 6474"/>
                <p:cNvSpPr>
                  <a:spLocks/>
                </p:cNvSpPr>
                <p:nvPr/>
              </p:nvSpPr>
              <p:spPr bwMode="auto">
                <a:xfrm>
                  <a:off x="2302" y="2216"/>
                  <a:ext cx="4" cy="17"/>
                </a:xfrm>
                <a:custGeom>
                  <a:avLst/>
                  <a:gdLst>
                    <a:gd name="T0" fmla="*/ 25 w 25"/>
                    <a:gd name="T1" fmla="*/ 0 h 108"/>
                    <a:gd name="T2" fmla="*/ 16 w 25"/>
                    <a:gd name="T3" fmla="*/ 5 h 108"/>
                    <a:gd name="T4" fmla="*/ 5 w 25"/>
                    <a:gd name="T5" fmla="*/ 20 h 108"/>
                    <a:gd name="T6" fmla="*/ 0 w 25"/>
                    <a:gd name="T7" fmla="*/ 41 h 108"/>
                    <a:gd name="T8" fmla="*/ 0 w 25"/>
                    <a:gd name="T9" fmla="*/ 66 h 108"/>
                    <a:gd name="T10" fmla="*/ 5 w 25"/>
                    <a:gd name="T11" fmla="*/ 86 h 108"/>
                    <a:gd name="T12" fmla="*/ 16 w 25"/>
                    <a:gd name="T13" fmla="*/ 102 h 108"/>
                    <a:gd name="T14" fmla="*/ 25 w 25"/>
                    <a:gd name="T15" fmla="*/ 108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8">
                      <a:moveTo>
                        <a:pt x="25" y="0"/>
                      </a:moveTo>
                      <a:lnTo>
                        <a:pt x="16" y="5"/>
                      </a:lnTo>
                      <a:lnTo>
                        <a:pt x="5" y="20"/>
                      </a:lnTo>
                      <a:lnTo>
                        <a:pt x="0" y="41"/>
                      </a:lnTo>
                      <a:lnTo>
                        <a:pt x="0" y="66"/>
                      </a:lnTo>
                      <a:lnTo>
                        <a:pt x="5" y="86"/>
                      </a:lnTo>
                      <a:lnTo>
                        <a:pt x="16" y="102"/>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4" name="Line 6475"/>
                <p:cNvSpPr>
                  <a:spLocks noChangeShapeType="1"/>
                </p:cNvSpPr>
                <p:nvPr/>
              </p:nvSpPr>
              <p:spPr bwMode="auto">
                <a:xfrm>
                  <a:off x="2312" y="2227"/>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5" name="Freeform 6476"/>
                <p:cNvSpPr>
                  <a:spLocks/>
                </p:cNvSpPr>
                <p:nvPr/>
              </p:nvSpPr>
              <p:spPr bwMode="auto">
                <a:xfrm>
                  <a:off x="2310" y="2227"/>
                  <a:ext cx="1" cy="6"/>
                </a:xfrm>
                <a:custGeom>
                  <a:avLst/>
                  <a:gdLst>
                    <a:gd name="T0" fmla="*/ 5 w 5"/>
                    <a:gd name="T1" fmla="*/ 0 h 36"/>
                    <a:gd name="T2" fmla="*/ 5 w 5"/>
                    <a:gd name="T3" fmla="*/ 31 h 36"/>
                    <a:gd name="T4" fmla="*/ 0 w 5"/>
                    <a:gd name="T5" fmla="*/ 36 h 36"/>
                  </a:gdLst>
                  <a:ahLst/>
                  <a:cxnLst>
                    <a:cxn ang="0">
                      <a:pos x="T0" y="T1"/>
                    </a:cxn>
                    <a:cxn ang="0">
                      <a:pos x="T2" y="T3"/>
                    </a:cxn>
                    <a:cxn ang="0">
                      <a:pos x="T4" y="T5"/>
                    </a:cxn>
                  </a:cxnLst>
                  <a:rect l="0" t="0" r="r" b="b"/>
                  <a:pathLst>
                    <a:path w="5" h="36">
                      <a:moveTo>
                        <a:pt x="5" y="0"/>
                      </a:moveTo>
                      <a:lnTo>
                        <a:pt x="5" y="31"/>
                      </a:lnTo>
                      <a:lnTo>
                        <a:pt x="0" y="3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6" name="Line 6477"/>
                <p:cNvSpPr>
                  <a:spLocks noChangeShapeType="1"/>
                </p:cNvSpPr>
                <p:nvPr/>
              </p:nvSpPr>
              <p:spPr bwMode="auto">
                <a:xfrm>
                  <a:off x="2309" y="222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7" name="Line 6478"/>
                <p:cNvSpPr>
                  <a:spLocks noChangeShapeType="1"/>
                </p:cNvSpPr>
                <p:nvPr/>
              </p:nvSpPr>
              <p:spPr bwMode="auto">
                <a:xfrm>
                  <a:off x="2309" y="2227"/>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8" name="Line 6479"/>
                <p:cNvSpPr>
                  <a:spLocks noChangeShapeType="1"/>
                </p:cNvSpPr>
                <p:nvPr/>
              </p:nvSpPr>
              <p:spPr bwMode="auto">
                <a:xfrm>
                  <a:off x="2310"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49" name="Line 6480"/>
                <p:cNvSpPr>
                  <a:spLocks noChangeShapeType="1"/>
                </p:cNvSpPr>
                <p:nvPr/>
              </p:nvSpPr>
              <p:spPr bwMode="auto">
                <a:xfrm flipH="1">
                  <a:off x="2313"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0" name="Line 6481"/>
                <p:cNvSpPr>
                  <a:spLocks noChangeShapeType="1"/>
                </p:cNvSpPr>
                <p:nvPr/>
              </p:nvSpPr>
              <p:spPr bwMode="auto">
                <a:xfrm flipH="1">
                  <a:off x="2313" y="2227"/>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1" name="Freeform 6482"/>
                <p:cNvSpPr>
                  <a:spLocks/>
                </p:cNvSpPr>
                <p:nvPr/>
              </p:nvSpPr>
              <p:spPr bwMode="auto">
                <a:xfrm>
                  <a:off x="2320" y="2222"/>
                  <a:ext cx="11" cy="11"/>
                </a:xfrm>
                <a:custGeom>
                  <a:avLst/>
                  <a:gdLst>
                    <a:gd name="T0" fmla="*/ 30 w 72"/>
                    <a:gd name="T1" fmla="*/ 0 h 72"/>
                    <a:gd name="T2" fmla="*/ 15 w 72"/>
                    <a:gd name="T3" fmla="*/ 5 h 72"/>
                    <a:gd name="T4" fmla="*/ 6 w 72"/>
                    <a:gd name="T5" fmla="*/ 15 h 72"/>
                    <a:gd name="T6" fmla="*/ 0 w 72"/>
                    <a:gd name="T7" fmla="*/ 30 h 72"/>
                    <a:gd name="T8" fmla="*/ 0 w 72"/>
                    <a:gd name="T9" fmla="*/ 41 h 72"/>
                    <a:gd name="T10" fmla="*/ 6 w 72"/>
                    <a:gd name="T11" fmla="*/ 56 h 72"/>
                    <a:gd name="T12" fmla="*/ 15 w 72"/>
                    <a:gd name="T13" fmla="*/ 66 h 72"/>
                    <a:gd name="T14" fmla="*/ 30 w 72"/>
                    <a:gd name="T15" fmla="*/ 72 h 72"/>
                    <a:gd name="T16" fmla="*/ 41 w 72"/>
                    <a:gd name="T17" fmla="*/ 72 h 72"/>
                    <a:gd name="T18" fmla="*/ 56 w 72"/>
                    <a:gd name="T19" fmla="*/ 66 h 72"/>
                    <a:gd name="T20" fmla="*/ 66 w 72"/>
                    <a:gd name="T21" fmla="*/ 56 h 72"/>
                    <a:gd name="T22" fmla="*/ 72 w 72"/>
                    <a:gd name="T23" fmla="*/ 41 h 72"/>
                    <a:gd name="T24" fmla="*/ 72 w 72"/>
                    <a:gd name="T25" fmla="*/ 30 h 72"/>
                    <a:gd name="T26" fmla="*/ 66 w 72"/>
                    <a:gd name="T27" fmla="*/ 15 h 72"/>
                    <a:gd name="T28" fmla="*/ 56 w 72"/>
                    <a:gd name="T29" fmla="*/ 5 h 72"/>
                    <a:gd name="T30" fmla="*/ 41 w 72"/>
                    <a:gd name="T31" fmla="*/ 0 h 72"/>
                    <a:gd name="T32" fmla="*/ 30 w 72"/>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2">
                      <a:moveTo>
                        <a:pt x="30" y="0"/>
                      </a:moveTo>
                      <a:lnTo>
                        <a:pt x="15" y="5"/>
                      </a:lnTo>
                      <a:lnTo>
                        <a:pt x="6" y="15"/>
                      </a:lnTo>
                      <a:lnTo>
                        <a:pt x="0" y="30"/>
                      </a:lnTo>
                      <a:lnTo>
                        <a:pt x="0" y="41"/>
                      </a:lnTo>
                      <a:lnTo>
                        <a:pt x="6" y="56"/>
                      </a:lnTo>
                      <a:lnTo>
                        <a:pt x="15" y="66"/>
                      </a:lnTo>
                      <a:lnTo>
                        <a:pt x="30" y="72"/>
                      </a:lnTo>
                      <a:lnTo>
                        <a:pt x="41" y="72"/>
                      </a:lnTo>
                      <a:lnTo>
                        <a:pt x="56" y="66"/>
                      </a:lnTo>
                      <a:lnTo>
                        <a:pt x="66" y="56"/>
                      </a:lnTo>
                      <a:lnTo>
                        <a:pt x="72" y="41"/>
                      </a:lnTo>
                      <a:lnTo>
                        <a:pt x="72" y="30"/>
                      </a:lnTo>
                      <a:lnTo>
                        <a:pt x="66" y="15"/>
                      </a:lnTo>
                      <a:lnTo>
                        <a:pt x="56" y="5"/>
                      </a:lnTo>
                      <a:lnTo>
                        <a:pt x="41" y="0"/>
                      </a:lnTo>
                      <a:lnTo>
                        <a:pt x="3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2" name="Freeform 6483"/>
                <p:cNvSpPr>
                  <a:spLocks/>
                </p:cNvSpPr>
                <p:nvPr/>
              </p:nvSpPr>
              <p:spPr bwMode="auto">
                <a:xfrm>
                  <a:off x="2320" y="2224"/>
                  <a:ext cx="1" cy="7"/>
                </a:xfrm>
                <a:custGeom>
                  <a:avLst/>
                  <a:gdLst>
                    <a:gd name="T0" fmla="*/ 4 w 4"/>
                    <a:gd name="T1" fmla="*/ 0 h 41"/>
                    <a:gd name="T2" fmla="*/ 0 w 4"/>
                    <a:gd name="T3" fmla="*/ 10 h 41"/>
                    <a:gd name="T4" fmla="*/ 0 w 4"/>
                    <a:gd name="T5" fmla="*/ 31 h 41"/>
                    <a:gd name="T6" fmla="*/ 4 w 4"/>
                    <a:gd name="T7" fmla="*/ 41 h 41"/>
                  </a:gdLst>
                  <a:ahLst/>
                  <a:cxnLst>
                    <a:cxn ang="0">
                      <a:pos x="T0" y="T1"/>
                    </a:cxn>
                    <a:cxn ang="0">
                      <a:pos x="T2" y="T3"/>
                    </a:cxn>
                    <a:cxn ang="0">
                      <a:pos x="T4" y="T5"/>
                    </a:cxn>
                    <a:cxn ang="0">
                      <a:pos x="T6" y="T7"/>
                    </a:cxn>
                  </a:cxnLst>
                  <a:rect l="0" t="0" r="r" b="b"/>
                  <a:pathLst>
                    <a:path w="4" h="41">
                      <a:moveTo>
                        <a:pt x="4" y="0"/>
                      </a:moveTo>
                      <a:lnTo>
                        <a:pt x="0" y="10"/>
                      </a:lnTo>
                      <a:lnTo>
                        <a:pt x="0" y="31"/>
                      </a:lnTo>
                      <a:lnTo>
                        <a:pt x="4"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3" name="Freeform 6484"/>
                <p:cNvSpPr>
                  <a:spLocks/>
                </p:cNvSpPr>
                <p:nvPr/>
              </p:nvSpPr>
              <p:spPr bwMode="auto">
                <a:xfrm>
                  <a:off x="2330" y="2224"/>
                  <a:ext cx="1" cy="7"/>
                </a:xfrm>
                <a:custGeom>
                  <a:avLst/>
                  <a:gdLst>
                    <a:gd name="T0" fmla="*/ 0 w 5"/>
                    <a:gd name="T1" fmla="*/ 41 h 41"/>
                    <a:gd name="T2" fmla="*/ 5 w 5"/>
                    <a:gd name="T3" fmla="*/ 31 h 41"/>
                    <a:gd name="T4" fmla="*/ 5 w 5"/>
                    <a:gd name="T5" fmla="*/ 10 h 41"/>
                    <a:gd name="T6" fmla="*/ 0 w 5"/>
                    <a:gd name="T7" fmla="*/ 0 h 41"/>
                  </a:gdLst>
                  <a:ahLst/>
                  <a:cxnLst>
                    <a:cxn ang="0">
                      <a:pos x="T0" y="T1"/>
                    </a:cxn>
                    <a:cxn ang="0">
                      <a:pos x="T2" y="T3"/>
                    </a:cxn>
                    <a:cxn ang="0">
                      <a:pos x="T4" y="T5"/>
                    </a:cxn>
                    <a:cxn ang="0">
                      <a:pos x="T6" y="T7"/>
                    </a:cxn>
                  </a:cxnLst>
                  <a:rect l="0" t="0" r="r" b="b"/>
                  <a:pathLst>
                    <a:path w="5" h="41">
                      <a:moveTo>
                        <a:pt x="0" y="41"/>
                      </a:moveTo>
                      <a:lnTo>
                        <a:pt x="5" y="31"/>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4" name="Freeform 6485"/>
                <p:cNvSpPr>
                  <a:spLocks/>
                </p:cNvSpPr>
                <p:nvPr/>
              </p:nvSpPr>
              <p:spPr bwMode="auto">
                <a:xfrm>
                  <a:off x="2321" y="2222"/>
                  <a:ext cx="4" cy="11"/>
                </a:xfrm>
                <a:custGeom>
                  <a:avLst/>
                  <a:gdLst>
                    <a:gd name="T0" fmla="*/ 20 w 20"/>
                    <a:gd name="T1" fmla="*/ 0 h 72"/>
                    <a:gd name="T2" fmla="*/ 11 w 20"/>
                    <a:gd name="T3" fmla="*/ 5 h 72"/>
                    <a:gd name="T4" fmla="*/ 5 w 20"/>
                    <a:gd name="T5" fmla="*/ 10 h 72"/>
                    <a:gd name="T6" fmla="*/ 0 w 20"/>
                    <a:gd name="T7" fmla="*/ 25 h 72"/>
                    <a:gd name="T8" fmla="*/ 0 w 20"/>
                    <a:gd name="T9" fmla="*/ 46 h 72"/>
                    <a:gd name="T10" fmla="*/ 5 w 20"/>
                    <a:gd name="T11" fmla="*/ 61 h 72"/>
                    <a:gd name="T12" fmla="*/ 11 w 20"/>
                    <a:gd name="T13" fmla="*/ 66 h 72"/>
                    <a:gd name="T14" fmla="*/ 20 w 2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20" y="0"/>
                      </a:moveTo>
                      <a:lnTo>
                        <a:pt x="11" y="5"/>
                      </a:lnTo>
                      <a:lnTo>
                        <a:pt x="5" y="10"/>
                      </a:lnTo>
                      <a:lnTo>
                        <a:pt x="0" y="25"/>
                      </a:lnTo>
                      <a:lnTo>
                        <a:pt x="0" y="46"/>
                      </a:lnTo>
                      <a:lnTo>
                        <a:pt x="5" y="61"/>
                      </a:lnTo>
                      <a:lnTo>
                        <a:pt x="11" y="66"/>
                      </a:lnTo>
                      <a:lnTo>
                        <a:pt x="20"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5" name="Freeform 6486"/>
                <p:cNvSpPr>
                  <a:spLocks/>
                </p:cNvSpPr>
                <p:nvPr/>
              </p:nvSpPr>
              <p:spPr bwMode="auto">
                <a:xfrm>
                  <a:off x="2326" y="2222"/>
                  <a:ext cx="4" cy="11"/>
                </a:xfrm>
                <a:custGeom>
                  <a:avLst/>
                  <a:gdLst>
                    <a:gd name="T0" fmla="*/ 0 w 20"/>
                    <a:gd name="T1" fmla="*/ 72 h 72"/>
                    <a:gd name="T2" fmla="*/ 10 w 20"/>
                    <a:gd name="T3" fmla="*/ 66 h 72"/>
                    <a:gd name="T4" fmla="*/ 15 w 20"/>
                    <a:gd name="T5" fmla="*/ 61 h 72"/>
                    <a:gd name="T6" fmla="*/ 20 w 20"/>
                    <a:gd name="T7" fmla="*/ 46 h 72"/>
                    <a:gd name="T8" fmla="*/ 20 w 20"/>
                    <a:gd name="T9" fmla="*/ 25 h 72"/>
                    <a:gd name="T10" fmla="*/ 15 w 20"/>
                    <a:gd name="T11" fmla="*/ 10 h 72"/>
                    <a:gd name="T12" fmla="*/ 10 w 20"/>
                    <a:gd name="T13" fmla="*/ 5 h 72"/>
                    <a:gd name="T14" fmla="*/ 0 w 20"/>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0" y="72"/>
                      </a:moveTo>
                      <a:lnTo>
                        <a:pt x="10" y="66"/>
                      </a:lnTo>
                      <a:lnTo>
                        <a:pt x="15" y="61"/>
                      </a:lnTo>
                      <a:lnTo>
                        <a:pt x="20" y="46"/>
                      </a:lnTo>
                      <a:lnTo>
                        <a:pt x="20" y="25"/>
                      </a:lnTo>
                      <a:lnTo>
                        <a:pt x="15" y="10"/>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6" name="Line 6487"/>
                <p:cNvSpPr>
                  <a:spLocks noChangeShapeType="1"/>
                </p:cNvSpPr>
                <p:nvPr/>
              </p:nvSpPr>
              <p:spPr bwMode="auto">
                <a:xfrm>
                  <a:off x="2338" y="2222"/>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7" name="Line 6488"/>
                <p:cNvSpPr>
                  <a:spLocks noChangeShapeType="1"/>
                </p:cNvSpPr>
                <p:nvPr/>
              </p:nvSpPr>
              <p:spPr bwMode="auto">
                <a:xfrm>
                  <a:off x="2339" y="2222"/>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8" name="Freeform 6489"/>
                <p:cNvSpPr>
                  <a:spLocks/>
                </p:cNvSpPr>
                <p:nvPr/>
              </p:nvSpPr>
              <p:spPr bwMode="auto">
                <a:xfrm>
                  <a:off x="2336" y="2222"/>
                  <a:ext cx="4" cy="11"/>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59" name="Freeform 6490"/>
                <p:cNvSpPr>
                  <a:spLocks/>
                </p:cNvSpPr>
                <p:nvPr/>
              </p:nvSpPr>
              <p:spPr bwMode="auto">
                <a:xfrm>
                  <a:off x="2340" y="2222"/>
                  <a:ext cx="9" cy="11"/>
                </a:xfrm>
                <a:custGeom>
                  <a:avLst/>
                  <a:gdLst>
                    <a:gd name="T0" fmla="*/ 0 w 55"/>
                    <a:gd name="T1" fmla="*/ 21 h 72"/>
                    <a:gd name="T2" fmla="*/ 4 w 55"/>
                    <a:gd name="T3" fmla="*/ 10 h 72"/>
                    <a:gd name="T4" fmla="*/ 9 w 55"/>
                    <a:gd name="T5" fmla="*/ 5 h 72"/>
                    <a:gd name="T6" fmla="*/ 20 w 55"/>
                    <a:gd name="T7" fmla="*/ 0 h 72"/>
                    <a:gd name="T8" fmla="*/ 35 w 55"/>
                    <a:gd name="T9" fmla="*/ 0 h 72"/>
                    <a:gd name="T10" fmla="*/ 46 w 55"/>
                    <a:gd name="T11" fmla="*/ 5 h 72"/>
                    <a:gd name="T12" fmla="*/ 50 w 55"/>
                    <a:gd name="T13" fmla="*/ 10 h 72"/>
                    <a:gd name="T14" fmla="*/ 55 w 55"/>
                    <a:gd name="T15" fmla="*/ 25 h 72"/>
                    <a:gd name="T16" fmla="*/ 55 w 55"/>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72">
                      <a:moveTo>
                        <a:pt x="0" y="21"/>
                      </a:moveTo>
                      <a:lnTo>
                        <a:pt x="4" y="10"/>
                      </a:lnTo>
                      <a:lnTo>
                        <a:pt x="9" y="5"/>
                      </a:lnTo>
                      <a:lnTo>
                        <a:pt x="20" y="0"/>
                      </a:lnTo>
                      <a:lnTo>
                        <a:pt x="35" y="0"/>
                      </a:lnTo>
                      <a:lnTo>
                        <a:pt x="46" y="5"/>
                      </a:lnTo>
                      <a:lnTo>
                        <a:pt x="50" y="10"/>
                      </a:lnTo>
                      <a:lnTo>
                        <a:pt x="55" y="25"/>
                      </a:lnTo>
                      <a:lnTo>
                        <a:pt x="5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0" name="Freeform 6491"/>
                <p:cNvSpPr>
                  <a:spLocks/>
                </p:cNvSpPr>
                <p:nvPr/>
              </p:nvSpPr>
              <p:spPr bwMode="auto">
                <a:xfrm>
                  <a:off x="2348" y="2223"/>
                  <a:ext cx="0" cy="10"/>
                </a:xfrm>
                <a:custGeom>
                  <a:avLst/>
                  <a:gdLst>
                    <a:gd name="T0" fmla="*/ 0 w 4"/>
                    <a:gd name="T1" fmla="*/ 0 h 56"/>
                    <a:gd name="T2" fmla="*/ 4 w 4"/>
                    <a:gd name="T3" fmla="*/ 15 h 56"/>
                    <a:gd name="T4" fmla="*/ 4 w 4"/>
                    <a:gd name="T5" fmla="*/ 56 h 56"/>
                  </a:gdLst>
                  <a:ahLst/>
                  <a:cxnLst>
                    <a:cxn ang="0">
                      <a:pos x="T0" y="T1"/>
                    </a:cxn>
                    <a:cxn ang="0">
                      <a:pos x="T2" y="T3"/>
                    </a:cxn>
                    <a:cxn ang="0">
                      <a:pos x="T4" y="T5"/>
                    </a:cxn>
                  </a:cxnLst>
                  <a:rect l="0" t="0" r="r" b="b"/>
                  <a:pathLst>
                    <a:path w="4" h="56">
                      <a:moveTo>
                        <a:pt x="0" y="0"/>
                      </a:moveTo>
                      <a:lnTo>
                        <a:pt x="4" y="15"/>
                      </a:lnTo>
                      <a:lnTo>
                        <a:pt x="4"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1" name="Freeform 6492"/>
                <p:cNvSpPr>
                  <a:spLocks/>
                </p:cNvSpPr>
                <p:nvPr/>
              </p:nvSpPr>
              <p:spPr bwMode="auto">
                <a:xfrm>
                  <a:off x="2346" y="2222"/>
                  <a:ext cx="2" cy="11"/>
                </a:xfrm>
                <a:custGeom>
                  <a:avLst/>
                  <a:gdLst>
                    <a:gd name="T0" fmla="*/ 0 w 11"/>
                    <a:gd name="T1" fmla="*/ 0 h 72"/>
                    <a:gd name="T2" fmla="*/ 5 w 11"/>
                    <a:gd name="T3" fmla="*/ 5 h 72"/>
                    <a:gd name="T4" fmla="*/ 11 w 11"/>
                    <a:gd name="T5" fmla="*/ 21 h 72"/>
                    <a:gd name="T6" fmla="*/ 11 w 11"/>
                    <a:gd name="T7" fmla="*/ 72 h 72"/>
                  </a:gdLst>
                  <a:ahLst/>
                  <a:cxnLst>
                    <a:cxn ang="0">
                      <a:pos x="T0" y="T1"/>
                    </a:cxn>
                    <a:cxn ang="0">
                      <a:pos x="T2" y="T3"/>
                    </a:cxn>
                    <a:cxn ang="0">
                      <a:pos x="T4" y="T5"/>
                    </a:cxn>
                    <a:cxn ang="0">
                      <a:pos x="T6" y="T7"/>
                    </a:cxn>
                  </a:cxnLst>
                  <a:rect l="0" t="0" r="r" b="b"/>
                  <a:pathLst>
                    <a:path w="11" h="72">
                      <a:moveTo>
                        <a:pt x="0" y="0"/>
                      </a:moveTo>
                      <a:lnTo>
                        <a:pt x="5" y="5"/>
                      </a:lnTo>
                      <a:lnTo>
                        <a:pt x="11" y="21"/>
                      </a:lnTo>
                      <a:lnTo>
                        <a:pt x="11"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2" name="Line 6493"/>
                <p:cNvSpPr>
                  <a:spLocks noChangeShapeType="1"/>
                </p:cNvSpPr>
                <p:nvPr/>
              </p:nvSpPr>
              <p:spPr bwMode="auto">
                <a:xfrm>
                  <a:off x="2336" y="223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3" name="Line 6494"/>
                <p:cNvSpPr>
                  <a:spLocks noChangeShapeType="1"/>
                </p:cNvSpPr>
                <p:nvPr/>
              </p:nvSpPr>
              <p:spPr bwMode="auto">
                <a:xfrm>
                  <a:off x="2345" y="223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4" name="Line 6495"/>
                <p:cNvSpPr>
                  <a:spLocks noChangeShapeType="1"/>
                </p:cNvSpPr>
                <p:nvPr/>
              </p:nvSpPr>
              <p:spPr bwMode="auto">
                <a:xfrm>
                  <a:off x="2336" y="222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5" name="Line 6496"/>
                <p:cNvSpPr>
                  <a:spLocks noChangeShapeType="1"/>
                </p:cNvSpPr>
                <p:nvPr/>
              </p:nvSpPr>
              <p:spPr bwMode="auto">
                <a:xfrm>
                  <a:off x="2337" y="222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6" name="Line 6497"/>
                <p:cNvSpPr>
                  <a:spLocks noChangeShapeType="1"/>
                </p:cNvSpPr>
                <p:nvPr/>
              </p:nvSpPr>
              <p:spPr bwMode="auto">
                <a:xfrm flipH="1">
                  <a:off x="2336"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7" name="Line 6498"/>
                <p:cNvSpPr>
                  <a:spLocks noChangeShapeType="1"/>
                </p:cNvSpPr>
                <p:nvPr/>
              </p:nvSpPr>
              <p:spPr bwMode="auto">
                <a:xfrm flipH="1">
                  <a:off x="2337"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8" name="Line 6499"/>
                <p:cNvSpPr>
                  <a:spLocks noChangeShapeType="1"/>
                </p:cNvSpPr>
                <p:nvPr/>
              </p:nvSpPr>
              <p:spPr bwMode="auto">
                <a:xfrm>
                  <a:off x="2340"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69" name="Line 6500"/>
                <p:cNvSpPr>
                  <a:spLocks noChangeShapeType="1"/>
                </p:cNvSpPr>
                <p:nvPr/>
              </p:nvSpPr>
              <p:spPr bwMode="auto">
                <a:xfrm>
                  <a:off x="2340"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0" name="Line 6501"/>
                <p:cNvSpPr>
                  <a:spLocks noChangeShapeType="1"/>
                </p:cNvSpPr>
                <p:nvPr/>
              </p:nvSpPr>
              <p:spPr bwMode="auto">
                <a:xfrm flipH="1">
                  <a:off x="2346"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1" name="Line 6502"/>
                <p:cNvSpPr>
                  <a:spLocks noChangeShapeType="1"/>
                </p:cNvSpPr>
                <p:nvPr/>
              </p:nvSpPr>
              <p:spPr bwMode="auto">
                <a:xfrm flipH="1">
                  <a:off x="2347"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2" name="Line 6503"/>
                <p:cNvSpPr>
                  <a:spLocks noChangeShapeType="1"/>
                </p:cNvSpPr>
                <p:nvPr/>
              </p:nvSpPr>
              <p:spPr bwMode="auto">
                <a:xfrm>
                  <a:off x="2349"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3" name="Line 6504"/>
                <p:cNvSpPr>
                  <a:spLocks noChangeShapeType="1"/>
                </p:cNvSpPr>
                <p:nvPr/>
              </p:nvSpPr>
              <p:spPr bwMode="auto">
                <a:xfrm>
                  <a:off x="2349"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4" name="Line 6505"/>
                <p:cNvSpPr>
                  <a:spLocks noChangeShapeType="1"/>
                </p:cNvSpPr>
                <p:nvPr/>
              </p:nvSpPr>
              <p:spPr bwMode="auto">
                <a:xfrm flipH="1">
                  <a:off x="2356" y="2222"/>
                  <a:ext cx="8"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5" name="Line 6506"/>
                <p:cNvSpPr>
                  <a:spLocks noChangeShapeType="1"/>
                </p:cNvSpPr>
                <p:nvPr/>
              </p:nvSpPr>
              <p:spPr bwMode="auto">
                <a:xfrm flipH="1">
                  <a:off x="2357" y="2222"/>
                  <a:ext cx="8"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6" name="Line 6507"/>
                <p:cNvSpPr>
                  <a:spLocks noChangeShapeType="1"/>
                </p:cNvSpPr>
                <p:nvPr/>
              </p:nvSpPr>
              <p:spPr bwMode="auto">
                <a:xfrm flipH="1">
                  <a:off x="2358" y="2222"/>
                  <a:ext cx="8"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7" name="Freeform 6508"/>
                <p:cNvSpPr>
                  <a:spLocks/>
                </p:cNvSpPr>
                <p:nvPr/>
              </p:nvSpPr>
              <p:spPr bwMode="auto">
                <a:xfrm>
                  <a:off x="2356" y="2222"/>
                  <a:ext cx="10" cy="3"/>
                </a:xfrm>
                <a:custGeom>
                  <a:avLst/>
                  <a:gdLst>
                    <a:gd name="T0" fmla="*/ 61 w 61"/>
                    <a:gd name="T1" fmla="*/ 0 h 21"/>
                    <a:gd name="T2" fmla="*/ 0 w 61"/>
                    <a:gd name="T3" fmla="*/ 0 h 21"/>
                    <a:gd name="T4" fmla="*/ 0 w 61"/>
                    <a:gd name="T5" fmla="*/ 21 h 21"/>
                  </a:gdLst>
                  <a:ahLst/>
                  <a:cxnLst>
                    <a:cxn ang="0">
                      <a:pos x="T0" y="T1"/>
                    </a:cxn>
                    <a:cxn ang="0">
                      <a:pos x="T2" y="T3"/>
                    </a:cxn>
                    <a:cxn ang="0">
                      <a:pos x="T4" y="T5"/>
                    </a:cxn>
                  </a:cxnLst>
                  <a:rect l="0" t="0" r="r" b="b"/>
                  <a:pathLst>
                    <a:path w="61" h="21">
                      <a:moveTo>
                        <a:pt x="61" y="0"/>
                      </a:moveTo>
                      <a:lnTo>
                        <a:pt x="0" y="0"/>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8" name="Freeform 6509"/>
                <p:cNvSpPr>
                  <a:spLocks/>
                </p:cNvSpPr>
                <p:nvPr/>
              </p:nvSpPr>
              <p:spPr bwMode="auto">
                <a:xfrm>
                  <a:off x="2356" y="2230"/>
                  <a:ext cx="10" cy="3"/>
                </a:xfrm>
                <a:custGeom>
                  <a:avLst/>
                  <a:gdLst>
                    <a:gd name="T0" fmla="*/ 0 w 61"/>
                    <a:gd name="T1" fmla="*/ 22 h 22"/>
                    <a:gd name="T2" fmla="*/ 61 w 61"/>
                    <a:gd name="T3" fmla="*/ 22 h 22"/>
                    <a:gd name="T4" fmla="*/ 61 w 61"/>
                    <a:gd name="T5" fmla="*/ 0 h 22"/>
                  </a:gdLst>
                  <a:ahLst/>
                  <a:cxnLst>
                    <a:cxn ang="0">
                      <a:pos x="T0" y="T1"/>
                    </a:cxn>
                    <a:cxn ang="0">
                      <a:pos x="T2" y="T3"/>
                    </a:cxn>
                    <a:cxn ang="0">
                      <a:pos x="T4" y="T5"/>
                    </a:cxn>
                  </a:cxnLst>
                  <a:rect l="0" t="0" r="r" b="b"/>
                  <a:pathLst>
                    <a:path w="61" h="22">
                      <a:moveTo>
                        <a:pt x="0" y="22"/>
                      </a:moveTo>
                      <a:lnTo>
                        <a:pt x="61" y="22"/>
                      </a:lnTo>
                      <a:lnTo>
                        <a:pt x="6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79" name="Line 6510"/>
                <p:cNvSpPr>
                  <a:spLocks noChangeShapeType="1"/>
                </p:cNvSpPr>
                <p:nvPr/>
              </p:nvSpPr>
              <p:spPr bwMode="auto">
                <a:xfrm flipH="1">
                  <a:off x="2356" y="2222"/>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0" name="Line 6511"/>
                <p:cNvSpPr>
                  <a:spLocks noChangeShapeType="1"/>
                </p:cNvSpPr>
                <p:nvPr/>
              </p:nvSpPr>
              <p:spPr bwMode="auto">
                <a:xfrm flipH="1">
                  <a:off x="2356" y="2222"/>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1" name="Line 6512"/>
                <p:cNvSpPr>
                  <a:spLocks noChangeShapeType="1"/>
                </p:cNvSpPr>
                <p:nvPr/>
              </p:nvSpPr>
              <p:spPr bwMode="auto">
                <a:xfrm flipH="1">
                  <a:off x="2356" y="2222"/>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2" name="Line 6513"/>
                <p:cNvSpPr>
                  <a:spLocks noChangeShapeType="1"/>
                </p:cNvSpPr>
                <p:nvPr/>
              </p:nvSpPr>
              <p:spPr bwMode="auto">
                <a:xfrm flipH="1">
                  <a:off x="2356" y="222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3" name="Line 6514"/>
                <p:cNvSpPr>
                  <a:spLocks noChangeShapeType="1"/>
                </p:cNvSpPr>
                <p:nvPr/>
              </p:nvSpPr>
              <p:spPr bwMode="auto">
                <a:xfrm flipV="1">
                  <a:off x="2362" y="223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4" name="Line 6515"/>
                <p:cNvSpPr>
                  <a:spLocks noChangeShapeType="1"/>
                </p:cNvSpPr>
                <p:nvPr/>
              </p:nvSpPr>
              <p:spPr bwMode="auto">
                <a:xfrm flipV="1">
                  <a:off x="2364" y="223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5" name="Line 6516"/>
                <p:cNvSpPr>
                  <a:spLocks noChangeShapeType="1"/>
                </p:cNvSpPr>
                <p:nvPr/>
              </p:nvSpPr>
              <p:spPr bwMode="auto">
                <a:xfrm flipV="1">
                  <a:off x="2364" y="2231"/>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6" name="Line 6517"/>
                <p:cNvSpPr>
                  <a:spLocks noChangeShapeType="1"/>
                </p:cNvSpPr>
                <p:nvPr/>
              </p:nvSpPr>
              <p:spPr bwMode="auto">
                <a:xfrm flipV="1">
                  <a:off x="2365" y="2230"/>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7" name="Freeform 6518"/>
                <p:cNvSpPr>
                  <a:spLocks/>
                </p:cNvSpPr>
                <p:nvPr/>
              </p:nvSpPr>
              <p:spPr bwMode="auto">
                <a:xfrm>
                  <a:off x="2372" y="2222"/>
                  <a:ext cx="11" cy="11"/>
                </a:xfrm>
                <a:custGeom>
                  <a:avLst/>
                  <a:gdLst>
                    <a:gd name="T0" fmla="*/ 5 w 67"/>
                    <a:gd name="T1" fmla="*/ 15 h 72"/>
                    <a:gd name="T2" fmla="*/ 5 w 67"/>
                    <a:gd name="T3" fmla="*/ 10 h 72"/>
                    <a:gd name="T4" fmla="*/ 10 w 67"/>
                    <a:gd name="T5" fmla="*/ 10 h 72"/>
                    <a:gd name="T6" fmla="*/ 10 w 67"/>
                    <a:gd name="T7" fmla="*/ 21 h 72"/>
                    <a:gd name="T8" fmla="*/ 0 w 67"/>
                    <a:gd name="T9" fmla="*/ 21 h 72"/>
                    <a:gd name="T10" fmla="*/ 0 w 67"/>
                    <a:gd name="T11" fmla="*/ 10 h 72"/>
                    <a:gd name="T12" fmla="*/ 5 w 67"/>
                    <a:gd name="T13" fmla="*/ 5 h 72"/>
                    <a:gd name="T14" fmla="*/ 16 w 67"/>
                    <a:gd name="T15" fmla="*/ 0 h 72"/>
                    <a:gd name="T16" fmla="*/ 36 w 67"/>
                    <a:gd name="T17" fmla="*/ 0 h 72"/>
                    <a:gd name="T18" fmla="*/ 47 w 67"/>
                    <a:gd name="T19" fmla="*/ 5 h 72"/>
                    <a:gd name="T20" fmla="*/ 51 w 67"/>
                    <a:gd name="T21" fmla="*/ 10 h 72"/>
                    <a:gd name="T22" fmla="*/ 56 w 67"/>
                    <a:gd name="T23" fmla="*/ 21 h 72"/>
                    <a:gd name="T24" fmla="*/ 56 w 67"/>
                    <a:gd name="T25" fmla="*/ 56 h 72"/>
                    <a:gd name="T26" fmla="*/ 62 w 67"/>
                    <a:gd name="T27" fmla="*/ 66 h 72"/>
                    <a:gd name="T28" fmla="*/ 67 w 6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2">
                      <a:moveTo>
                        <a:pt x="5" y="15"/>
                      </a:moveTo>
                      <a:lnTo>
                        <a:pt x="5" y="10"/>
                      </a:lnTo>
                      <a:lnTo>
                        <a:pt x="10" y="10"/>
                      </a:lnTo>
                      <a:lnTo>
                        <a:pt x="10" y="21"/>
                      </a:lnTo>
                      <a:lnTo>
                        <a:pt x="0" y="21"/>
                      </a:lnTo>
                      <a:lnTo>
                        <a:pt x="0" y="10"/>
                      </a:lnTo>
                      <a:lnTo>
                        <a:pt x="5" y="5"/>
                      </a:lnTo>
                      <a:lnTo>
                        <a:pt x="16" y="0"/>
                      </a:lnTo>
                      <a:lnTo>
                        <a:pt x="36" y="0"/>
                      </a:lnTo>
                      <a:lnTo>
                        <a:pt x="47" y="5"/>
                      </a:lnTo>
                      <a:lnTo>
                        <a:pt x="51" y="10"/>
                      </a:lnTo>
                      <a:lnTo>
                        <a:pt x="56" y="21"/>
                      </a:lnTo>
                      <a:lnTo>
                        <a:pt x="56" y="56"/>
                      </a:lnTo>
                      <a:lnTo>
                        <a:pt x="62" y="66"/>
                      </a:lnTo>
                      <a:lnTo>
                        <a:pt x="67"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8" name="Freeform 6519"/>
                <p:cNvSpPr>
                  <a:spLocks/>
                </p:cNvSpPr>
                <p:nvPr/>
              </p:nvSpPr>
              <p:spPr bwMode="auto">
                <a:xfrm>
                  <a:off x="2380" y="2223"/>
                  <a:ext cx="2" cy="10"/>
                </a:xfrm>
                <a:custGeom>
                  <a:avLst/>
                  <a:gdLst>
                    <a:gd name="T0" fmla="*/ 0 w 9"/>
                    <a:gd name="T1" fmla="*/ 0 h 56"/>
                    <a:gd name="T2" fmla="*/ 4 w 9"/>
                    <a:gd name="T3" fmla="*/ 11 h 56"/>
                    <a:gd name="T4" fmla="*/ 4 w 9"/>
                    <a:gd name="T5" fmla="*/ 46 h 56"/>
                    <a:gd name="T6" fmla="*/ 9 w 9"/>
                    <a:gd name="T7" fmla="*/ 56 h 56"/>
                  </a:gdLst>
                  <a:ahLst/>
                  <a:cxnLst>
                    <a:cxn ang="0">
                      <a:pos x="T0" y="T1"/>
                    </a:cxn>
                    <a:cxn ang="0">
                      <a:pos x="T2" y="T3"/>
                    </a:cxn>
                    <a:cxn ang="0">
                      <a:pos x="T4" y="T5"/>
                    </a:cxn>
                    <a:cxn ang="0">
                      <a:pos x="T6" y="T7"/>
                    </a:cxn>
                  </a:cxnLst>
                  <a:rect l="0" t="0" r="r" b="b"/>
                  <a:pathLst>
                    <a:path w="9" h="56">
                      <a:moveTo>
                        <a:pt x="0" y="0"/>
                      </a:moveTo>
                      <a:lnTo>
                        <a:pt x="4" y="11"/>
                      </a:lnTo>
                      <a:lnTo>
                        <a:pt x="4" y="46"/>
                      </a:lnTo>
                      <a:lnTo>
                        <a:pt x="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89" name="Freeform 6520"/>
                <p:cNvSpPr>
                  <a:spLocks/>
                </p:cNvSpPr>
                <p:nvPr/>
              </p:nvSpPr>
              <p:spPr bwMode="auto">
                <a:xfrm>
                  <a:off x="2378" y="2222"/>
                  <a:ext cx="6" cy="11"/>
                </a:xfrm>
                <a:custGeom>
                  <a:avLst/>
                  <a:gdLst>
                    <a:gd name="T0" fmla="*/ 0 w 35"/>
                    <a:gd name="T1" fmla="*/ 0 h 72"/>
                    <a:gd name="T2" fmla="*/ 5 w 35"/>
                    <a:gd name="T3" fmla="*/ 5 h 72"/>
                    <a:gd name="T4" fmla="*/ 11 w 35"/>
                    <a:gd name="T5" fmla="*/ 15 h 72"/>
                    <a:gd name="T6" fmla="*/ 11 w 35"/>
                    <a:gd name="T7" fmla="*/ 56 h 72"/>
                    <a:gd name="T8" fmla="*/ 15 w 35"/>
                    <a:gd name="T9" fmla="*/ 66 h 72"/>
                    <a:gd name="T10" fmla="*/ 31 w 35"/>
                    <a:gd name="T11" fmla="*/ 72 h 72"/>
                    <a:gd name="T12" fmla="*/ 35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0" y="0"/>
                      </a:moveTo>
                      <a:lnTo>
                        <a:pt x="5" y="5"/>
                      </a:lnTo>
                      <a:lnTo>
                        <a:pt x="11" y="15"/>
                      </a:lnTo>
                      <a:lnTo>
                        <a:pt x="11" y="56"/>
                      </a:lnTo>
                      <a:lnTo>
                        <a:pt x="15" y="66"/>
                      </a:lnTo>
                      <a:lnTo>
                        <a:pt x="31" y="72"/>
                      </a:lnTo>
                      <a:lnTo>
                        <a:pt x="3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0" name="Freeform 6521"/>
                <p:cNvSpPr>
                  <a:spLocks/>
                </p:cNvSpPr>
                <p:nvPr/>
              </p:nvSpPr>
              <p:spPr bwMode="auto">
                <a:xfrm>
                  <a:off x="2371" y="2226"/>
                  <a:ext cx="9" cy="7"/>
                </a:xfrm>
                <a:custGeom>
                  <a:avLst/>
                  <a:gdLst>
                    <a:gd name="T0" fmla="*/ 52 w 52"/>
                    <a:gd name="T1" fmla="*/ 0 h 47"/>
                    <a:gd name="T2" fmla="*/ 46 w 52"/>
                    <a:gd name="T3" fmla="*/ 5 h 47"/>
                    <a:gd name="T4" fmla="*/ 21 w 52"/>
                    <a:gd name="T5" fmla="*/ 10 h 47"/>
                    <a:gd name="T6" fmla="*/ 5 w 52"/>
                    <a:gd name="T7" fmla="*/ 16 h 47"/>
                    <a:gd name="T8" fmla="*/ 0 w 52"/>
                    <a:gd name="T9" fmla="*/ 25 h 47"/>
                    <a:gd name="T10" fmla="*/ 0 w 52"/>
                    <a:gd name="T11" fmla="*/ 31 h 47"/>
                    <a:gd name="T12" fmla="*/ 5 w 52"/>
                    <a:gd name="T13" fmla="*/ 41 h 47"/>
                    <a:gd name="T14" fmla="*/ 21 w 52"/>
                    <a:gd name="T15" fmla="*/ 47 h 47"/>
                    <a:gd name="T16" fmla="*/ 36 w 52"/>
                    <a:gd name="T17" fmla="*/ 47 h 47"/>
                    <a:gd name="T18" fmla="*/ 46 w 52"/>
                    <a:gd name="T19" fmla="*/ 41 h 47"/>
                    <a:gd name="T20" fmla="*/ 52 w 52"/>
                    <a:gd name="T21" fmla="*/ 3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47">
                      <a:moveTo>
                        <a:pt x="52" y="0"/>
                      </a:moveTo>
                      <a:lnTo>
                        <a:pt x="46" y="5"/>
                      </a:lnTo>
                      <a:lnTo>
                        <a:pt x="21" y="10"/>
                      </a:lnTo>
                      <a:lnTo>
                        <a:pt x="5" y="16"/>
                      </a:lnTo>
                      <a:lnTo>
                        <a:pt x="0" y="25"/>
                      </a:lnTo>
                      <a:lnTo>
                        <a:pt x="0" y="31"/>
                      </a:lnTo>
                      <a:lnTo>
                        <a:pt x="5" y="41"/>
                      </a:lnTo>
                      <a:lnTo>
                        <a:pt x="21" y="47"/>
                      </a:lnTo>
                      <a:lnTo>
                        <a:pt x="36" y="47"/>
                      </a:lnTo>
                      <a:lnTo>
                        <a:pt x="46" y="41"/>
                      </a:lnTo>
                      <a:lnTo>
                        <a:pt x="52"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1" name="Freeform 6522"/>
                <p:cNvSpPr>
                  <a:spLocks/>
                </p:cNvSpPr>
                <p:nvPr/>
              </p:nvSpPr>
              <p:spPr bwMode="auto">
                <a:xfrm>
                  <a:off x="2372" y="2228"/>
                  <a:ext cx="1" cy="5"/>
                </a:xfrm>
                <a:custGeom>
                  <a:avLst/>
                  <a:gdLst>
                    <a:gd name="T0" fmla="*/ 5 w 5"/>
                    <a:gd name="T1" fmla="*/ 0 h 25"/>
                    <a:gd name="T2" fmla="*/ 0 w 5"/>
                    <a:gd name="T3" fmla="*/ 9 h 25"/>
                    <a:gd name="T4" fmla="*/ 0 w 5"/>
                    <a:gd name="T5" fmla="*/ 15 h 25"/>
                    <a:gd name="T6" fmla="*/ 5 w 5"/>
                    <a:gd name="T7" fmla="*/ 25 h 25"/>
                  </a:gdLst>
                  <a:ahLst/>
                  <a:cxnLst>
                    <a:cxn ang="0">
                      <a:pos x="T0" y="T1"/>
                    </a:cxn>
                    <a:cxn ang="0">
                      <a:pos x="T2" y="T3"/>
                    </a:cxn>
                    <a:cxn ang="0">
                      <a:pos x="T4" y="T5"/>
                    </a:cxn>
                    <a:cxn ang="0">
                      <a:pos x="T6" y="T7"/>
                    </a:cxn>
                  </a:cxnLst>
                  <a:rect l="0" t="0" r="r" b="b"/>
                  <a:pathLst>
                    <a:path w="5" h="25">
                      <a:moveTo>
                        <a:pt x="5" y="0"/>
                      </a:moveTo>
                      <a:lnTo>
                        <a:pt x="0" y="9"/>
                      </a:lnTo>
                      <a:lnTo>
                        <a:pt x="0" y="15"/>
                      </a:lnTo>
                      <a:lnTo>
                        <a:pt x="5"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2" name="Freeform 6523"/>
                <p:cNvSpPr>
                  <a:spLocks/>
                </p:cNvSpPr>
                <p:nvPr/>
              </p:nvSpPr>
              <p:spPr bwMode="auto">
                <a:xfrm>
                  <a:off x="2373" y="2227"/>
                  <a:ext cx="6" cy="6"/>
                </a:xfrm>
                <a:custGeom>
                  <a:avLst/>
                  <a:gdLst>
                    <a:gd name="T0" fmla="*/ 36 w 36"/>
                    <a:gd name="T1" fmla="*/ 0 h 42"/>
                    <a:gd name="T2" fmla="*/ 16 w 36"/>
                    <a:gd name="T3" fmla="*/ 5 h 42"/>
                    <a:gd name="T4" fmla="*/ 5 w 36"/>
                    <a:gd name="T5" fmla="*/ 11 h 42"/>
                    <a:gd name="T6" fmla="*/ 0 w 36"/>
                    <a:gd name="T7" fmla="*/ 20 h 42"/>
                    <a:gd name="T8" fmla="*/ 0 w 36"/>
                    <a:gd name="T9" fmla="*/ 26 h 42"/>
                    <a:gd name="T10" fmla="*/ 5 w 36"/>
                    <a:gd name="T11" fmla="*/ 36 h 42"/>
                    <a:gd name="T12" fmla="*/ 11 w 36"/>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36" h="42">
                      <a:moveTo>
                        <a:pt x="36" y="0"/>
                      </a:moveTo>
                      <a:lnTo>
                        <a:pt x="16" y="5"/>
                      </a:lnTo>
                      <a:lnTo>
                        <a:pt x="5" y="11"/>
                      </a:lnTo>
                      <a:lnTo>
                        <a:pt x="0" y="20"/>
                      </a:lnTo>
                      <a:lnTo>
                        <a:pt x="0" y="26"/>
                      </a:lnTo>
                      <a:lnTo>
                        <a:pt x="5" y="36"/>
                      </a:lnTo>
                      <a:lnTo>
                        <a:pt x="11"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3" name="Line 6524"/>
                <p:cNvSpPr>
                  <a:spLocks noChangeShapeType="1"/>
                </p:cNvSpPr>
                <p:nvPr/>
              </p:nvSpPr>
              <p:spPr bwMode="auto">
                <a:xfrm>
                  <a:off x="2390" y="2216"/>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4" name="Line 6525"/>
                <p:cNvSpPr>
                  <a:spLocks noChangeShapeType="1"/>
                </p:cNvSpPr>
                <p:nvPr/>
              </p:nvSpPr>
              <p:spPr bwMode="auto">
                <a:xfrm>
                  <a:off x="2391" y="2216"/>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5" name="Freeform 6526"/>
                <p:cNvSpPr>
                  <a:spLocks/>
                </p:cNvSpPr>
                <p:nvPr/>
              </p:nvSpPr>
              <p:spPr bwMode="auto">
                <a:xfrm>
                  <a:off x="2388" y="2216"/>
                  <a:ext cx="4" cy="17"/>
                </a:xfrm>
                <a:custGeom>
                  <a:avLst/>
                  <a:gdLst>
                    <a:gd name="T0" fmla="*/ 0 w 25"/>
                    <a:gd name="T1" fmla="*/ 0 h 108"/>
                    <a:gd name="T2" fmla="*/ 25 w 25"/>
                    <a:gd name="T3" fmla="*/ 0 h 108"/>
                    <a:gd name="T4" fmla="*/ 25 w 25"/>
                    <a:gd name="T5" fmla="*/ 108 h 108"/>
                  </a:gdLst>
                  <a:ahLst/>
                  <a:cxnLst>
                    <a:cxn ang="0">
                      <a:pos x="T0" y="T1"/>
                    </a:cxn>
                    <a:cxn ang="0">
                      <a:pos x="T2" y="T3"/>
                    </a:cxn>
                    <a:cxn ang="0">
                      <a:pos x="T4" y="T5"/>
                    </a:cxn>
                  </a:cxnLst>
                  <a:rect l="0" t="0" r="r" b="b"/>
                  <a:pathLst>
                    <a:path w="25" h="108">
                      <a:moveTo>
                        <a:pt x="0" y="0"/>
                      </a:moveTo>
                      <a:lnTo>
                        <a:pt x="25" y="0"/>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6" name="Line 6527"/>
                <p:cNvSpPr>
                  <a:spLocks noChangeShapeType="1"/>
                </p:cNvSpPr>
                <p:nvPr/>
              </p:nvSpPr>
              <p:spPr bwMode="auto">
                <a:xfrm>
                  <a:off x="2388" y="223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7" name="Line 6528"/>
                <p:cNvSpPr>
                  <a:spLocks noChangeShapeType="1"/>
                </p:cNvSpPr>
                <p:nvPr/>
              </p:nvSpPr>
              <p:spPr bwMode="auto">
                <a:xfrm>
                  <a:off x="2388" y="221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8" name="Line 6529"/>
                <p:cNvSpPr>
                  <a:spLocks noChangeShapeType="1"/>
                </p:cNvSpPr>
                <p:nvPr/>
              </p:nvSpPr>
              <p:spPr bwMode="auto">
                <a:xfrm>
                  <a:off x="2389" y="2216"/>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99" name="Line 6530"/>
                <p:cNvSpPr>
                  <a:spLocks noChangeShapeType="1"/>
                </p:cNvSpPr>
                <p:nvPr/>
              </p:nvSpPr>
              <p:spPr bwMode="auto">
                <a:xfrm flipH="1">
                  <a:off x="2388"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0" name="Line 6531"/>
                <p:cNvSpPr>
                  <a:spLocks noChangeShapeType="1"/>
                </p:cNvSpPr>
                <p:nvPr/>
              </p:nvSpPr>
              <p:spPr bwMode="auto">
                <a:xfrm flipH="1">
                  <a:off x="2389"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1" name="Line 6532"/>
                <p:cNvSpPr>
                  <a:spLocks noChangeShapeType="1"/>
                </p:cNvSpPr>
                <p:nvPr/>
              </p:nvSpPr>
              <p:spPr bwMode="auto">
                <a:xfrm>
                  <a:off x="2392"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2" name="Line 6533"/>
                <p:cNvSpPr>
                  <a:spLocks noChangeShapeType="1"/>
                </p:cNvSpPr>
                <p:nvPr/>
              </p:nvSpPr>
              <p:spPr bwMode="auto">
                <a:xfrm>
                  <a:off x="2392" y="2233"/>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3" name="Rectangle 6534"/>
                <p:cNvSpPr>
                  <a:spLocks noChangeArrowheads="1"/>
                </p:cNvSpPr>
                <p:nvPr/>
              </p:nvSpPr>
              <p:spPr bwMode="auto">
                <a:xfrm>
                  <a:off x="2400" y="2216"/>
                  <a:ext cx="2"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4" name="Line 6535"/>
                <p:cNvSpPr>
                  <a:spLocks noChangeShapeType="1"/>
                </p:cNvSpPr>
                <p:nvPr/>
              </p:nvSpPr>
              <p:spPr bwMode="auto">
                <a:xfrm>
                  <a:off x="2401" y="2216"/>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5" name="Line 6536"/>
                <p:cNvSpPr>
                  <a:spLocks noChangeShapeType="1"/>
                </p:cNvSpPr>
                <p:nvPr/>
              </p:nvSpPr>
              <p:spPr bwMode="auto">
                <a:xfrm>
                  <a:off x="2400" y="221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6" name="Line 6537"/>
                <p:cNvSpPr>
                  <a:spLocks noChangeShapeType="1"/>
                </p:cNvSpPr>
                <p:nvPr/>
              </p:nvSpPr>
              <p:spPr bwMode="auto">
                <a:xfrm>
                  <a:off x="2400" y="2222"/>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7" name="Line 6538"/>
                <p:cNvSpPr>
                  <a:spLocks noChangeShapeType="1"/>
                </p:cNvSpPr>
                <p:nvPr/>
              </p:nvSpPr>
              <p:spPr bwMode="auto">
                <a:xfrm>
                  <a:off x="2401" y="2222"/>
                  <a:ext cx="0"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8" name="Freeform 6539"/>
                <p:cNvSpPr>
                  <a:spLocks/>
                </p:cNvSpPr>
                <p:nvPr/>
              </p:nvSpPr>
              <p:spPr bwMode="auto">
                <a:xfrm>
                  <a:off x="2398" y="2222"/>
                  <a:ext cx="4" cy="11"/>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09" name="Line 6540"/>
                <p:cNvSpPr>
                  <a:spLocks noChangeShapeType="1"/>
                </p:cNvSpPr>
                <p:nvPr/>
              </p:nvSpPr>
              <p:spPr bwMode="auto">
                <a:xfrm>
                  <a:off x="2398" y="223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0" name="Line 6541"/>
                <p:cNvSpPr>
                  <a:spLocks noChangeShapeType="1"/>
                </p:cNvSpPr>
                <p:nvPr/>
              </p:nvSpPr>
              <p:spPr bwMode="auto">
                <a:xfrm>
                  <a:off x="2399" y="222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1" name="Line 6542"/>
                <p:cNvSpPr>
                  <a:spLocks noChangeShapeType="1"/>
                </p:cNvSpPr>
                <p:nvPr/>
              </p:nvSpPr>
              <p:spPr bwMode="auto">
                <a:xfrm>
                  <a:off x="2399" y="222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2" name="Line 6543"/>
                <p:cNvSpPr>
                  <a:spLocks noChangeShapeType="1"/>
                </p:cNvSpPr>
                <p:nvPr/>
              </p:nvSpPr>
              <p:spPr bwMode="auto">
                <a:xfrm flipH="1">
                  <a:off x="2399" y="2233"/>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3" name="Line 6544"/>
                <p:cNvSpPr>
                  <a:spLocks noChangeShapeType="1"/>
                </p:cNvSpPr>
                <p:nvPr/>
              </p:nvSpPr>
              <p:spPr bwMode="auto">
                <a:xfrm flipH="1">
                  <a:off x="2399"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4" name="Line 6545"/>
                <p:cNvSpPr>
                  <a:spLocks noChangeShapeType="1"/>
                </p:cNvSpPr>
                <p:nvPr/>
              </p:nvSpPr>
              <p:spPr bwMode="auto">
                <a:xfrm>
                  <a:off x="2402" y="223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5" name="Line 6546"/>
                <p:cNvSpPr>
                  <a:spLocks noChangeShapeType="1"/>
                </p:cNvSpPr>
                <p:nvPr/>
              </p:nvSpPr>
              <p:spPr bwMode="auto">
                <a:xfrm>
                  <a:off x="2402" y="22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6" name="Freeform 6547"/>
                <p:cNvSpPr>
                  <a:spLocks/>
                </p:cNvSpPr>
                <p:nvPr/>
              </p:nvSpPr>
              <p:spPr bwMode="auto">
                <a:xfrm>
                  <a:off x="2410" y="2217"/>
                  <a:ext cx="8" cy="16"/>
                </a:xfrm>
                <a:custGeom>
                  <a:avLst/>
                  <a:gdLst>
                    <a:gd name="T0" fmla="*/ 0 w 46"/>
                    <a:gd name="T1" fmla="*/ 0 h 97"/>
                    <a:gd name="T2" fmla="*/ 0 w 46"/>
                    <a:gd name="T3" fmla="*/ 71 h 97"/>
                    <a:gd name="T4" fmla="*/ 5 w 46"/>
                    <a:gd name="T5" fmla="*/ 86 h 97"/>
                    <a:gd name="T6" fmla="*/ 9 w 46"/>
                    <a:gd name="T7" fmla="*/ 91 h 97"/>
                    <a:gd name="T8" fmla="*/ 20 w 46"/>
                    <a:gd name="T9" fmla="*/ 97 h 97"/>
                    <a:gd name="T10" fmla="*/ 30 w 46"/>
                    <a:gd name="T11" fmla="*/ 97 h 97"/>
                    <a:gd name="T12" fmla="*/ 40 w 46"/>
                    <a:gd name="T13" fmla="*/ 91 h 97"/>
                    <a:gd name="T14" fmla="*/ 46 w 46"/>
                    <a:gd name="T15" fmla="*/ 81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7">
                      <a:moveTo>
                        <a:pt x="0" y="0"/>
                      </a:moveTo>
                      <a:lnTo>
                        <a:pt x="0" y="71"/>
                      </a:lnTo>
                      <a:lnTo>
                        <a:pt x="5" y="86"/>
                      </a:lnTo>
                      <a:lnTo>
                        <a:pt x="9" y="91"/>
                      </a:lnTo>
                      <a:lnTo>
                        <a:pt x="20" y="97"/>
                      </a:lnTo>
                      <a:lnTo>
                        <a:pt x="30" y="97"/>
                      </a:lnTo>
                      <a:lnTo>
                        <a:pt x="40" y="91"/>
                      </a:lnTo>
                      <a:lnTo>
                        <a:pt x="46" y="8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7" name="Freeform 6548"/>
                <p:cNvSpPr>
                  <a:spLocks/>
                </p:cNvSpPr>
                <p:nvPr/>
              </p:nvSpPr>
              <p:spPr bwMode="auto">
                <a:xfrm>
                  <a:off x="2411" y="2217"/>
                  <a:ext cx="1" cy="15"/>
                </a:xfrm>
                <a:custGeom>
                  <a:avLst/>
                  <a:gdLst>
                    <a:gd name="T0" fmla="*/ 0 w 4"/>
                    <a:gd name="T1" fmla="*/ 0 h 86"/>
                    <a:gd name="T2" fmla="*/ 0 w 4"/>
                    <a:gd name="T3" fmla="*/ 75 h 86"/>
                    <a:gd name="T4" fmla="*/ 4 w 4"/>
                    <a:gd name="T5" fmla="*/ 86 h 86"/>
                  </a:gdLst>
                  <a:ahLst/>
                  <a:cxnLst>
                    <a:cxn ang="0">
                      <a:pos x="T0" y="T1"/>
                    </a:cxn>
                    <a:cxn ang="0">
                      <a:pos x="T2" y="T3"/>
                    </a:cxn>
                    <a:cxn ang="0">
                      <a:pos x="T4" y="T5"/>
                    </a:cxn>
                  </a:cxnLst>
                  <a:rect l="0" t="0" r="r" b="b"/>
                  <a:pathLst>
                    <a:path w="4" h="86">
                      <a:moveTo>
                        <a:pt x="0" y="0"/>
                      </a:moveTo>
                      <a:lnTo>
                        <a:pt x="0" y="75"/>
                      </a:lnTo>
                      <a:lnTo>
                        <a:pt x="4" y="8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8" name="Freeform 6549"/>
                <p:cNvSpPr>
                  <a:spLocks/>
                </p:cNvSpPr>
                <p:nvPr/>
              </p:nvSpPr>
              <p:spPr bwMode="auto">
                <a:xfrm>
                  <a:off x="2410" y="2216"/>
                  <a:ext cx="4" cy="17"/>
                </a:xfrm>
                <a:custGeom>
                  <a:avLst/>
                  <a:gdLst>
                    <a:gd name="T0" fmla="*/ 0 w 20"/>
                    <a:gd name="T1" fmla="*/ 11 h 108"/>
                    <a:gd name="T2" fmla="*/ 9 w 20"/>
                    <a:gd name="T3" fmla="*/ 0 h 108"/>
                    <a:gd name="T4" fmla="*/ 9 w 20"/>
                    <a:gd name="T5" fmla="*/ 86 h 108"/>
                    <a:gd name="T6" fmla="*/ 15 w 20"/>
                    <a:gd name="T7" fmla="*/ 102 h 108"/>
                    <a:gd name="T8" fmla="*/ 20 w 20"/>
                    <a:gd name="T9" fmla="*/ 108 h 108"/>
                  </a:gdLst>
                  <a:ahLst/>
                  <a:cxnLst>
                    <a:cxn ang="0">
                      <a:pos x="T0" y="T1"/>
                    </a:cxn>
                    <a:cxn ang="0">
                      <a:pos x="T2" y="T3"/>
                    </a:cxn>
                    <a:cxn ang="0">
                      <a:pos x="T4" y="T5"/>
                    </a:cxn>
                    <a:cxn ang="0">
                      <a:pos x="T6" y="T7"/>
                    </a:cxn>
                    <a:cxn ang="0">
                      <a:pos x="T8" y="T9"/>
                    </a:cxn>
                  </a:cxnLst>
                  <a:rect l="0" t="0" r="r" b="b"/>
                  <a:pathLst>
                    <a:path w="20" h="108">
                      <a:moveTo>
                        <a:pt x="0" y="11"/>
                      </a:moveTo>
                      <a:lnTo>
                        <a:pt x="9" y="0"/>
                      </a:lnTo>
                      <a:lnTo>
                        <a:pt x="9" y="86"/>
                      </a:lnTo>
                      <a:lnTo>
                        <a:pt x="15" y="102"/>
                      </a:lnTo>
                      <a:lnTo>
                        <a:pt x="20"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19" name="Line 6550"/>
                <p:cNvSpPr>
                  <a:spLocks noChangeShapeType="1"/>
                </p:cNvSpPr>
                <p:nvPr/>
              </p:nvSpPr>
              <p:spPr bwMode="auto">
                <a:xfrm>
                  <a:off x="2408" y="2222"/>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0" name="Freeform 6551"/>
                <p:cNvSpPr>
                  <a:spLocks/>
                </p:cNvSpPr>
                <p:nvPr/>
              </p:nvSpPr>
              <p:spPr bwMode="auto">
                <a:xfrm>
                  <a:off x="2421" y="2222"/>
                  <a:ext cx="12" cy="11"/>
                </a:xfrm>
                <a:custGeom>
                  <a:avLst/>
                  <a:gdLst>
                    <a:gd name="T0" fmla="*/ 31 w 71"/>
                    <a:gd name="T1" fmla="*/ 0 h 72"/>
                    <a:gd name="T2" fmla="*/ 15 w 71"/>
                    <a:gd name="T3" fmla="*/ 5 h 72"/>
                    <a:gd name="T4" fmla="*/ 5 w 71"/>
                    <a:gd name="T5" fmla="*/ 15 h 72"/>
                    <a:gd name="T6" fmla="*/ 0 w 71"/>
                    <a:gd name="T7" fmla="*/ 30 h 72"/>
                    <a:gd name="T8" fmla="*/ 0 w 71"/>
                    <a:gd name="T9" fmla="*/ 41 h 72"/>
                    <a:gd name="T10" fmla="*/ 5 w 71"/>
                    <a:gd name="T11" fmla="*/ 56 h 72"/>
                    <a:gd name="T12" fmla="*/ 15 w 71"/>
                    <a:gd name="T13" fmla="*/ 66 h 72"/>
                    <a:gd name="T14" fmla="*/ 31 w 71"/>
                    <a:gd name="T15" fmla="*/ 72 h 72"/>
                    <a:gd name="T16" fmla="*/ 40 w 71"/>
                    <a:gd name="T17" fmla="*/ 72 h 72"/>
                    <a:gd name="T18" fmla="*/ 56 w 71"/>
                    <a:gd name="T19" fmla="*/ 66 h 72"/>
                    <a:gd name="T20" fmla="*/ 66 w 71"/>
                    <a:gd name="T21" fmla="*/ 56 h 72"/>
                    <a:gd name="T22" fmla="*/ 71 w 71"/>
                    <a:gd name="T23" fmla="*/ 41 h 72"/>
                    <a:gd name="T24" fmla="*/ 71 w 71"/>
                    <a:gd name="T25" fmla="*/ 30 h 72"/>
                    <a:gd name="T26" fmla="*/ 66 w 71"/>
                    <a:gd name="T27" fmla="*/ 15 h 72"/>
                    <a:gd name="T28" fmla="*/ 56 w 71"/>
                    <a:gd name="T29" fmla="*/ 5 h 72"/>
                    <a:gd name="T30" fmla="*/ 40 w 71"/>
                    <a:gd name="T31" fmla="*/ 0 h 72"/>
                    <a:gd name="T32" fmla="*/ 31 w 71"/>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2">
                      <a:moveTo>
                        <a:pt x="31" y="0"/>
                      </a:moveTo>
                      <a:lnTo>
                        <a:pt x="15" y="5"/>
                      </a:lnTo>
                      <a:lnTo>
                        <a:pt x="5" y="15"/>
                      </a:lnTo>
                      <a:lnTo>
                        <a:pt x="0" y="30"/>
                      </a:lnTo>
                      <a:lnTo>
                        <a:pt x="0" y="41"/>
                      </a:lnTo>
                      <a:lnTo>
                        <a:pt x="5" y="56"/>
                      </a:lnTo>
                      <a:lnTo>
                        <a:pt x="15" y="66"/>
                      </a:lnTo>
                      <a:lnTo>
                        <a:pt x="31" y="72"/>
                      </a:lnTo>
                      <a:lnTo>
                        <a:pt x="40" y="72"/>
                      </a:lnTo>
                      <a:lnTo>
                        <a:pt x="56" y="66"/>
                      </a:lnTo>
                      <a:lnTo>
                        <a:pt x="66" y="56"/>
                      </a:lnTo>
                      <a:lnTo>
                        <a:pt x="71" y="41"/>
                      </a:lnTo>
                      <a:lnTo>
                        <a:pt x="71" y="30"/>
                      </a:lnTo>
                      <a:lnTo>
                        <a:pt x="66" y="15"/>
                      </a:lnTo>
                      <a:lnTo>
                        <a:pt x="56" y="5"/>
                      </a:lnTo>
                      <a:lnTo>
                        <a:pt x="40" y="0"/>
                      </a:lnTo>
                      <a:lnTo>
                        <a:pt x="3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1" name="Freeform 6552"/>
                <p:cNvSpPr>
                  <a:spLocks/>
                </p:cNvSpPr>
                <p:nvPr/>
              </p:nvSpPr>
              <p:spPr bwMode="auto">
                <a:xfrm>
                  <a:off x="2422" y="2224"/>
                  <a:ext cx="1" cy="7"/>
                </a:xfrm>
                <a:custGeom>
                  <a:avLst/>
                  <a:gdLst>
                    <a:gd name="T0" fmla="*/ 6 w 6"/>
                    <a:gd name="T1" fmla="*/ 0 h 41"/>
                    <a:gd name="T2" fmla="*/ 0 w 6"/>
                    <a:gd name="T3" fmla="*/ 10 h 41"/>
                    <a:gd name="T4" fmla="*/ 0 w 6"/>
                    <a:gd name="T5" fmla="*/ 31 h 41"/>
                    <a:gd name="T6" fmla="*/ 6 w 6"/>
                    <a:gd name="T7" fmla="*/ 41 h 41"/>
                  </a:gdLst>
                  <a:ahLst/>
                  <a:cxnLst>
                    <a:cxn ang="0">
                      <a:pos x="T0" y="T1"/>
                    </a:cxn>
                    <a:cxn ang="0">
                      <a:pos x="T2" y="T3"/>
                    </a:cxn>
                    <a:cxn ang="0">
                      <a:pos x="T4" y="T5"/>
                    </a:cxn>
                    <a:cxn ang="0">
                      <a:pos x="T6" y="T7"/>
                    </a:cxn>
                  </a:cxnLst>
                  <a:rect l="0" t="0" r="r" b="b"/>
                  <a:pathLst>
                    <a:path w="6" h="41">
                      <a:moveTo>
                        <a:pt x="6" y="0"/>
                      </a:moveTo>
                      <a:lnTo>
                        <a:pt x="0" y="10"/>
                      </a:lnTo>
                      <a:lnTo>
                        <a:pt x="0" y="31"/>
                      </a:lnTo>
                      <a:lnTo>
                        <a:pt x="6"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2" name="Freeform 6553"/>
                <p:cNvSpPr>
                  <a:spLocks/>
                </p:cNvSpPr>
                <p:nvPr/>
              </p:nvSpPr>
              <p:spPr bwMode="auto">
                <a:xfrm>
                  <a:off x="2432" y="2224"/>
                  <a:ext cx="0" cy="7"/>
                </a:xfrm>
                <a:custGeom>
                  <a:avLst/>
                  <a:gdLst>
                    <a:gd name="T0" fmla="*/ 0 w 5"/>
                    <a:gd name="T1" fmla="*/ 41 h 41"/>
                    <a:gd name="T2" fmla="*/ 5 w 5"/>
                    <a:gd name="T3" fmla="*/ 31 h 41"/>
                    <a:gd name="T4" fmla="*/ 5 w 5"/>
                    <a:gd name="T5" fmla="*/ 10 h 41"/>
                    <a:gd name="T6" fmla="*/ 0 w 5"/>
                    <a:gd name="T7" fmla="*/ 0 h 41"/>
                  </a:gdLst>
                  <a:ahLst/>
                  <a:cxnLst>
                    <a:cxn ang="0">
                      <a:pos x="T0" y="T1"/>
                    </a:cxn>
                    <a:cxn ang="0">
                      <a:pos x="T2" y="T3"/>
                    </a:cxn>
                    <a:cxn ang="0">
                      <a:pos x="T4" y="T5"/>
                    </a:cxn>
                    <a:cxn ang="0">
                      <a:pos x="T6" y="T7"/>
                    </a:cxn>
                  </a:cxnLst>
                  <a:rect l="0" t="0" r="r" b="b"/>
                  <a:pathLst>
                    <a:path w="5" h="41">
                      <a:moveTo>
                        <a:pt x="0" y="41"/>
                      </a:moveTo>
                      <a:lnTo>
                        <a:pt x="5" y="31"/>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3" name="Freeform 6554"/>
                <p:cNvSpPr>
                  <a:spLocks/>
                </p:cNvSpPr>
                <p:nvPr/>
              </p:nvSpPr>
              <p:spPr bwMode="auto">
                <a:xfrm>
                  <a:off x="2423" y="2222"/>
                  <a:ext cx="4" cy="11"/>
                </a:xfrm>
                <a:custGeom>
                  <a:avLst/>
                  <a:gdLst>
                    <a:gd name="T0" fmla="*/ 20 w 20"/>
                    <a:gd name="T1" fmla="*/ 0 h 72"/>
                    <a:gd name="T2" fmla="*/ 9 w 20"/>
                    <a:gd name="T3" fmla="*/ 5 h 72"/>
                    <a:gd name="T4" fmla="*/ 4 w 20"/>
                    <a:gd name="T5" fmla="*/ 10 h 72"/>
                    <a:gd name="T6" fmla="*/ 0 w 20"/>
                    <a:gd name="T7" fmla="*/ 25 h 72"/>
                    <a:gd name="T8" fmla="*/ 0 w 20"/>
                    <a:gd name="T9" fmla="*/ 46 h 72"/>
                    <a:gd name="T10" fmla="*/ 4 w 20"/>
                    <a:gd name="T11" fmla="*/ 61 h 72"/>
                    <a:gd name="T12" fmla="*/ 9 w 20"/>
                    <a:gd name="T13" fmla="*/ 66 h 72"/>
                    <a:gd name="T14" fmla="*/ 20 w 2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20" y="0"/>
                      </a:moveTo>
                      <a:lnTo>
                        <a:pt x="9" y="5"/>
                      </a:lnTo>
                      <a:lnTo>
                        <a:pt x="4" y="10"/>
                      </a:lnTo>
                      <a:lnTo>
                        <a:pt x="0" y="25"/>
                      </a:lnTo>
                      <a:lnTo>
                        <a:pt x="0" y="46"/>
                      </a:lnTo>
                      <a:lnTo>
                        <a:pt x="4" y="61"/>
                      </a:lnTo>
                      <a:lnTo>
                        <a:pt x="9" y="66"/>
                      </a:lnTo>
                      <a:lnTo>
                        <a:pt x="20"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4" name="Freeform 6555"/>
                <p:cNvSpPr>
                  <a:spLocks/>
                </p:cNvSpPr>
                <p:nvPr/>
              </p:nvSpPr>
              <p:spPr bwMode="auto">
                <a:xfrm>
                  <a:off x="2428" y="2222"/>
                  <a:ext cx="4" cy="11"/>
                </a:xfrm>
                <a:custGeom>
                  <a:avLst/>
                  <a:gdLst>
                    <a:gd name="T0" fmla="*/ 0 w 21"/>
                    <a:gd name="T1" fmla="*/ 72 h 72"/>
                    <a:gd name="T2" fmla="*/ 11 w 21"/>
                    <a:gd name="T3" fmla="*/ 66 h 72"/>
                    <a:gd name="T4" fmla="*/ 16 w 21"/>
                    <a:gd name="T5" fmla="*/ 61 h 72"/>
                    <a:gd name="T6" fmla="*/ 21 w 21"/>
                    <a:gd name="T7" fmla="*/ 46 h 72"/>
                    <a:gd name="T8" fmla="*/ 21 w 21"/>
                    <a:gd name="T9" fmla="*/ 25 h 72"/>
                    <a:gd name="T10" fmla="*/ 16 w 21"/>
                    <a:gd name="T11" fmla="*/ 10 h 72"/>
                    <a:gd name="T12" fmla="*/ 11 w 21"/>
                    <a:gd name="T13" fmla="*/ 5 h 72"/>
                    <a:gd name="T14" fmla="*/ 0 w 21"/>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2">
                      <a:moveTo>
                        <a:pt x="0" y="72"/>
                      </a:moveTo>
                      <a:lnTo>
                        <a:pt x="11" y="66"/>
                      </a:lnTo>
                      <a:lnTo>
                        <a:pt x="16" y="61"/>
                      </a:lnTo>
                      <a:lnTo>
                        <a:pt x="21" y="46"/>
                      </a:lnTo>
                      <a:lnTo>
                        <a:pt x="21" y="25"/>
                      </a:lnTo>
                      <a:lnTo>
                        <a:pt x="16" y="10"/>
                      </a:lnTo>
                      <a:lnTo>
                        <a:pt x="1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5" name="Freeform 6556"/>
                <p:cNvSpPr>
                  <a:spLocks/>
                </p:cNvSpPr>
                <p:nvPr/>
              </p:nvSpPr>
              <p:spPr bwMode="auto">
                <a:xfrm>
                  <a:off x="2674" y="1645"/>
                  <a:ext cx="13" cy="18"/>
                </a:xfrm>
                <a:custGeom>
                  <a:avLst/>
                  <a:gdLst>
                    <a:gd name="T0" fmla="*/ 71 w 77"/>
                    <a:gd name="T1" fmla="*/ 16 h 108"/>
                    <a:gd name="T2" fmla="*/ 77 w 77"/>
                    <a:gd name="T3" fmla="*/ 0 h 108"/>
                    <a:gd name="T4" fmla="*/ 77 w 77"/>
                    <a:gd name="T5" fmla="*/ 31 h 108"/>
                    <a:gd name="T6" fmla="*/ 71 w 77"/>
                    <a:gd name="T7" fmla="*/ 16 h 108"/>
                    <a:gd name="T8" fmla="*/ 61 w 77"/>
                    <a:gd name="T9" fmla="*/ 5 h 108"/>
                    <a:gd name="T10" fmla="*/ 51 w 77"/>
                    <a:gd name="T11" fmla="*/ 0 h 108"/>
                    <a:gd name="T12" fmla="*/ 36 w 77"/>
                    <a:gd name="T13" fmla="*/ 0 h 108"/>
                    <a:gd name="T14" fmla="*/ 20 w 77"/>
                    <a:gd name="T15" fmla="*/ 5 h 108"/>
                    <a:gd name="T16" fmla="*/ 11 w 77"/>
                    <a:gd name="T17" fmla="*/ 16 h 108"/>
                    <a:gd name="T18" fmla="*/ 5 w 77"/>
                    <a:gd name="T19" fmla="*/ 26 h 108"/>
                    <a:gd name="T20" fmla="*/ 0 w 77"/>
                    <a:gd name="T21" fmla="*/ 42 h 108"/>
                    <a:gd name="T22" fmla="*/ 0 w 77"/>
                    <a:gd name="T23" fmla="*/ 67 h 108"/>
                    <a:gd name="T24" fmla="*/ 5 w 77"/>
                    <a:gd name="T25" fmla="*/ 82 h 108"/>
                    <a:gd name="T26" fmla="*/ 11 w 77"/>
                    <a:gd name="T27" fmla="*/ 92 h 108"/>
                    <a:gd name="T28" fmla="*/ 20 w 77"/>
                    <a:gd name="T29" fmla="*/ 102 h 108"/>
                    <a:gd name="T30" fmla="*/ 36 w 77"/>
                    <a:gd name="T31" fmla="*/ 108 h 108"/>
                    <a:gd name="T32" fmla="*/ 51 w 77"/>
                    <a:gd name="T33" fmla="*/ 108 h 108"/>
                    <a:gd name="T34" fmla="*/ 61 w 77"/>
                    <a:gd name="T35" fmla="*/ 102 h 108"/>
                    <a:gd name="T36" fmla="*/ 71 w 77"/>
                    <a:gd name="T37" fmla="*/ 92 h 108"/>
                    <a:gd name="T38" fmla="*/ 77 w 77"/>
                    <a:gd name="T39" fmla="*/ 8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7" h="108">
                      <a:moveTo>
                        <a:pt x="71" y="16"/>
                      </a:moveTo>
                      <a:lnTo>
                        <a:pt x="77" y="0"/>
                      </a:lnTo>
                      <a:lnTo>
                        <a:pt x="77" y="31"/>
                      </a:lnTo>
                      <a:lnTo>
                        <a:pt x="71" y="16"/>
                      </a:lnTo>
                      <a:lnTo>
                        <a:pt x="61" y="5"/>
                      </a:lnTo>
                      <a:lnTo>
                        <a:pt x="51" y="0"/>
                      </a:lnTo>
                      <a:lnTo>
                        <a:pt x="36" y="0"/>
                      </a:lnTo>
                      <a:lnTo>
                        <a:pt x="20" y="5"/>
                      </a:lnTo>
                      <a:lnTo>
                        <a:pt x="11" y="16"/>
                      </a:lnTo>
                      <a:lnTo>
                        <a:pt x="5" y="26"/>
                      </a:lnTo>
                      <a:lnTo>
                        <a:pt x="0" y="42"/>
                      </a:lnTo>
                      <a:lnTo>
                        <a:pt x="0" y="67"/>
                      </a:lnTo>
                      <a:lnTo>
                        <a:pt x="5" y="82"/>
                      </a:lnTo>
                      <a:lnTo>
                        <a:pt x="11" y="92"/>
                      </a:lnTo>
                      <a:lnTo>
                        <a:pt x="20" y="102"/>
                      </a:lnTo>
                      <a:lnTo>
                        <a:pt x="36" y="108"/>
                      </a:lnTo>
                      <a:lnTo>
                        <a:pt x="51" y="108"/>
                      </a:lnTo>
                      <a:lnTo>
                        <a:pt x="61" y="102"/>
                      </a:lnTo>
                      <a:lnTo>
                        <a:pt x="71" y="92"/>
                      </a:lnTo>
                      <a:lnTo>
                        <a:pt x="77" y="8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6" name="Freeform 6557"/>
                <p:cNvSpPr>
                  <a:spLocks/>
                </p:cNvSpPr>
                <p:nvPr/>
              </p:nvSpPr>
              <p:spPr bwMode="auto">
                <a:xfrm>
                  <a:off x="2675" y="1647"/>
                  <a:ext cx="2" cy="13"/>
                </a:xfrm>
                <a:custGeom>
                  <a:avLst/>
                  <a:gdLst>
                    <a:gd name="T0" fmla="*/ 10 w 10"/>
                    <a:gd name="T1" fmla="*/ 0 h 76"/>
                    <a:gd name="T2" fmla="*/ 6 w 10"/>
                    <a:gd name="T3" fmla="*/ 10 h 76"/>
                    <a:gd name="T4" fmla="*/ 0 w 10"/>
                    <a:gd name="T5" fmla="*/ 26 h 76"/>
                    <a:gd name="T6" fmla="*/ 0 w 10"/>
                    <a:gd name="T7" fmla="*/ 51 h 76"/>
                    <a:gd name="T8" fmla="*/ 6 w 10"/>
                    <a:gd name="T9" fmla="*/ 66 h 76"/>
                    <a:gd name="T10" fmla="*/ 10 w 10"/>
                    <a:gd name="T11" fmla="*/ 76 h 76"/>
                  </a:gdLst>
                  <a:ahLst/>
                  <a:cxnLst>
                    <a:cxn ang="0">
                      <a:pos x="T0" y="T1"/>
                    </a:cxn>
                    <a:cxn ang="0">
                      <a:pos x="T2" y="T3"/>
                    </a:cxn>
                    <a:cxn ang="0">
                      <a:pos x="T4" y="T5"/>
                    </a:cxn>
                    <a:cxn ang="0">
                      <a:pos x="T6" y="T7"/>
                    </a:cxn>
                    <a:cxn ang="0">
                      <a:pos x="T8" y="T9"/>
                    </a:cxn>
                    <a:cxn ang="0">
                      <a:pos x="T10" y="T11"/>
                    </a:cxn>
                  </a:cxnLst>
                  <a:rect l="0" t="0" r="r" b="b"/>
                  <a:pathLst>
                    <a:path w="10" h="76">
                      <a:moveTo>
                        <a:pt x="10" y="0"/>
                      </a:moveTo>
                      <a:lnTo>
                        <a:pt x="6" y="10"/>
                      </a:lnTo>
                      <a:lnTo>
                        <a:pt x="0" y="26"/>
                      </a:lnTo>
                      <a:lnTo>
                        <a:pt x="0" y="51"/>
                      </a:lnTo>
                      <a:lnTo>
                        <a:pt x="6" y="66"/>
                      </a:lnTo>
                      <a:lnTo>
                        <a:pt x="10" y="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7" name="Freeform 6558"/>
                <p:cNvSpPr>
                  <a:spLocks/>
                </p:cNvSpPr>
                <p:nvPr/>
              </p:nvSpPr>
              <p:spPr bwMode="auto">
                <a:xfrm>
                  <a:off x="2676" y="1645"/>
                  <a:ext cx="4" cy="18"/>
                </a:xfrm>
                <a:custGeom>
                  <a:avLst/>
                  <a:gdLst>
                    <a:gd name="T0" fmla="*/ 25 w 25"/>
                    <a:gd name="T1" fmla="*/ 0 h 108"/>
                    <a:gd name="T2" fmla="*/ 15 w 25"/>
                    <a:gd name="T3" fmla="*/ 5 h 108"/>
                    <a:gd name="T4" fmla="*/ 4 w 25"/>
                    <a:gd name="T5" fmla="*/ 20 h 108"/>
                    <a:gd name="T6" fmla="*/ 0 w 25"/>
                    <a:gd name="T7" fmla="*/ 42 h 108"/>
                    <a:gd name="T8" fmla="*/ 0 w 25"/>
                    <a:gd name="T9" fmla="*/ 67 h 108"/>
                    <a:gd name="T10" fmla="*/ 4 w 25"/>
                    <a:gd name="T11" fmla="*/ 87 h 108"/>
                    <a:gd name="T12" fmla="*/ 15 w 25"/>
                    <a:gd name="T13" fmla="*/ 102 h 108"/>
                    <a:gd name="T14" fmla="*/ 25 w 25"/>
                    <a:gd name="T15" fmla="*/ 108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08">
                      <a:moveTo>
                        <a:pt x="25" y="0"/>
                      </a:moveTo>
                      <a:lnTo>
                        <a:pt x="15" y="5"/>
                      </a:lnTo>
                      <a:lnTo>
                        <a:pt x="4" y="20"/>
                      </a:lnTo>
                      <a:lnTo>
                        <a:pt x="0" y="42"/>
                      </a:lnTo>
                      <a:lnTo>
                        <a:pt x="0" y="67"/>
                      </a:lnTo>
                      <a:lnTo>
                        <a:pt x="4" y="87"/>
                      </a:lnTo>
                      <a:lnTo>
                        <a:pt x="15" y="102"/>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8" name="Freeform 6559"/>
                <p:cNvSpPr>
                  <a:spLocks/>
                </p:cNvSpPr>
                <p:nvPr/>
              </p:nvSpPr>
              <p:spPr bwMode="auto">
                <a:xfrm>
                  <a:off x="2692" y="1651"/>
                  <a:ext cx="12" cy="12"/>
                </a:xfrm>
                <a:custGeom>
                  <a:avLst/>
                  <a:gdLst>
                    <a:gd name="T0" fmla="*/ 31 w 71"/>
                    <a:gd name="T1" fmla="*/ 0 h 72"/>
                    <a:gd name="T2" fmla="*/ 16 w 71"/>
                    <a:gd name="T3" fmla="*/ 6 h 72"/>
                    <a:gd name="T4" fmla="*/ 5 w 71"/>
                    <a:gd name="T5" fmla="*/ 15 h 72"/>
                    <a:gd name="T6" fmla="*/ 0 w 71"/>
                    <a:gd name="T7" fmla="*/ 31 h 72"/>
                    <a:gd name="T8" fmla="*/ 0 w 71"/>
                    <a:gd name="T9" fmla="*/ 41 h 72"/>
                    <a:gd name="T10" fmla="*/ 5 w 71"/>
                    <a:gd name="T11" fmla="*/ 56 h 72"/>
                    <a:gd name="T12" fmla="*/ 16 w 71"/>
                    <a:gd name="T13" fmla="*/ 66 h 72"/>
                    <a:gd name="T14" fmla="*/ 31 w 71"/>
                    <a:gd name="T15" fmla="*/ 72 h 72"/>
                    <a:gd name="T16" fmla="*/ 41 w 71"/>
                    <a:gd name="T17" fmla="*/ 72 h 72"/>
                    <a:gd name="T18" fmla="*/ 56 w 71"/>
                    <a:gd name="T19" fmla="*/ 66 h 72"/>
                    <a:gd name="T20" fmla="*/ 67 w 71"/>
                    <a:gd name="T21" fmla="*/ 56 h 72"/>
                    <a:gd name="T22" fmla="*/ 71 w 71"/>
                    <a:gd name="T23" fmla="*/ 41 h 72"/>
                    <a:gd name="T24" fmla="*/ 71 w 71"/>
                    <a:gd name="T25" fmla="*/ 31 h 72"/>
                    <a:gd name="T26" fmla="*/ 67 w 71"/>
                    <a:gd name="T27" fmla="*/ 15 h 72"/>
                    <a:gd name="T28" fmla="*/ 56 w 71"/>
                    <a:gd name="T29" fmla="*/ 6 h 72"/>
                    <a:gd name="T30" fmla="*/ 41 w 71"/>
                    <a:gd name="T31" fmla="*/ 0 h 72"/>
                    <a:gd name="T32" fmla="*/ 31 w 71"/>
                    <a:gd name="T3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2">
                      <a:moveTo>
                        <a:pt x="31" y="0"/>
                      </a:moveTo>
                      <a:lnTo>
                        <a:pt x="16" y="6"/>
                      </a:lnTo>
                      <a:lnTo>
                        <a:pt x="5" y="15"/>
                      </a:lnTo>
                      <a:lnTo>
                        <a:pt x="0" y="31"/>
                      </a:lnTo>
                      <a:lnTo>
                        <a:pt x="0" y="41"/>
                      </a:lnTo>
                      <a:lnTo>
                        <a:pt x="5" y="56"/>
                      </a:lnTo>
                      <a:lnTo>
                        <a:pt x="16" y="66"/>
                      </a:lnTo>
                      <a:lnTo>
                        <a:pt x="31" y="72"/>
                      </a:lnTo>
                      <a:lnTo>
                        <a:pt x="41" y="72"/>
                      </a:lnTo>
                      <a:lnTo>
                        <a:pt x="56" y="66"/>
                      </a:lnTo>
                      <a:lnTo>
                        <a:pt x="67" y="56"/>
                      </a:lnTo>
                      <a:lnTo>
                        <a:pt x="71" y="41"/>
                      </a:lnTo>
                      <a:lnTo>
                        <a:pt x="71" y="31"/>
                      </a:lnTo>
                      <a:lnTo>
                        <a:pt x="67" y="15"/>
                      </a:lnTo>
                      <a:lnTo>
                        <a:pt x="56" y="6"/>
                      </a:lnTo>
                      <a:lnTo>
                        <a:pt x="41" y="0"/>
                      </a:lnTo>
                      <a:lnTo>
                        <a:pt x="3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29" name="Freeform 6560"/>
                <p:cNvSpPr>
                  <a:spLocks/>
                </p:cNvSpPr>
                <p:nvPr/>
              </p:nvSpPr>
              <p:spPr bwMode="auto">
                <a:xfrm>
                  <a:off x="2693" y="1653"/>
                  <a:ext cx="1" cy="7"/>
                </a:xfrm>
                <a:custGeom>
                  <a:avLst/>
                  <a:gdLst>
                    <a:gd name="T0" fmla="*/ 5 w 5"/>
                    <a:gd name="T1" fmla="*/ 0 h 41"/>
                    <a:gd name="T2" fmla="*/ 0 w 5"/>
                    <a:gd name="T3" fmla="*/ 11 h 41"/>
                    <a:gd name="T4" fmla="*/ 0 w 5"/>
                    <a:gd name="T5" fmla="*/ 31 h 41"/>
                    <a:gd name="T6" fmla="*/ 5 w 5"/>
                    <a:gd name="T7" fmla="*/ 41 h 41"/>
                  </a:gdLst>
                  <a:ahLst/>
                  <a:cxnLst>
                    <a:cxn ang="0">
                      <a:pos x="T0" y="T1"/>
                    </a:cxn>
                    <a:cxn ang="0">
                      <a:pos x="T2" y="T3"/>
                    </a:cxn>
                    <a:cxn ang="0">
                      <a:pos x="T4" y="T5"/>
                    </a:cxn>
                    <a:cxn ang="0">
                      <a:pos x="T6" y="T7"/>
                    </a:cxn>
                  </a:cxnLst>
                  <a:rect l="0" t="0" r="r" b="b"/>
                  <a:pathLst>
                    <a:path w="5" h="41">
                      <a:moveTo>
                        <a:pt x="5" y="0"/>
                      </a:moveTo>
                      <a:lnTo>
                        <a:pt x="0" y="11"/>
                      </a:lnTo>
                      <a:lnTo>
                        <a:pt x="0" y="31"/>
                      </a:lnTo>
                      <a:lnTo>
                        <a:pt x="5"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0" name="Freeform 6561"/>
                <p:cNvSpPr>
                  <a:spLocks/>
                </p:cNvSpPr>
                <p:nvPr/>
              </p:nvSpPr>
              <p:spPr bwMode="auto">
                <a:xfrm>
                  <a:off x="2702" y="1653"/>
                  <a:ext cx="1" cy="7"/>
                </a:xfrm>
                <a:custGeom>
                  <a:avLst/>
                  <a:gdLst>
                    <a:gd name="T0" fmla="*/ 0 w 6"/>
                    <a:gd name="T1" fmla="*/ 41 h 41"/>
                    <a:gd name="T2" fmla="*/ 6 w 6"/>
                    <a:gd name="T3" fmla="*/ 31 h 41"/>
                    <a:gd name="T4" fmla="*/ 6 w 6"/>
                    <a:gd name="T5" fmla="*/ 11 h 41"/>
                    <a:gd name="T6" fmla="*/ 0 w 6"/>
                    <a:gd name="T7" fmla="*/ 0 h 41"/>
                  </a:gdLst>
                  <a:ahLst/>
                  <a:cxnLst>
                    <a:cxn ang="0">
                      <a:pos x="T0" y="T1"/>
                    </a:cxn>
                    <a:cxn ang="0">
                      <a:pos x="T2" y="T3"/>
                    </a:cxn>
                    <a:cxn ang="0">
                      <a:pos x="T4" y="T5"/>
                    </a:cxn>
                    <a:cxn ang="0">
                      <a:pos x="T6" y="T7"/>
                    </a:cxn>
                  </a:cxnLst>
                  <a:rect l="0" t="0" r="r" b="b"/>
                  <a:pathLst>
                    <a:path w="6" h="41">
                      <a:moveTo>
                        <a:pt x="0" y="41"/>
                      </a:moveTo>
                      <a:lnTo>
                        <a:pt x="6" y="31"/>
                      </a:lnTo>
                      <a:lnTo>
                        <a:pt x="6"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1" name="Freeform 6562"/>
                <p:cNvSpPr>
                  <a:spLocks/>
                </p:cNvSpPr>
                <p:nvPr/>
              </p:nvSpPr>
              <p:spPr bwMode="auto">
                <a:xfrm>
                  <a:off x="2694" y="1651"/>
                  <a:ext cx="3" cy="12"/>
                </a:xfrm>
                <a:custGeom>
                  <a:avLst/>
                  <a:gdLst>
                    <a:gd name="T0" fmla="*/ 21 w 21"/>
                    <a:gd name="T1" fmla="*/ 0 h 72"/>
                    <a:gd name="T2" fmla="*/ 11 w 21"/>
                    <a:gd name="T3" fmla="*/ 6 h 72"/>
                    <a:gd name="T4" fmla="*/ 6 w 21"/>
                    <a:gd name="T5" fmla="*/ 10 h 72"/>
                    <a:gd name="T6" fmla="*/ 0 w 21"/>
                    <a:gd name="T7" fmla="*/ 26 h 72"/>
                    <a:gd name="T8" fmla="*/ 0 w 21"/>
                    <a:gd name="T9" fmla="*/ 46 h 72"/>
                    <a:gd name="T10" fmla="*/ 6 w 21"/>
                    <a:gd name="T11" fmla="*/ 61 h 72"/>
                    <a:gd name="T12" fmla="*/ 11 w 21"/>
                    <a:gd name="T13" fmla="*/ 66 h 72"/>
                    <a:gd name="T14" fmla="*/ 21 w 21"/>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2">
                      <a:moveTo>
                        <a:pt x="21" y="0"/>
                      </a:moveTo>
                      <a:lnTo>
                        <a:pt x="11" y="6"/>
                      </a:lnTo>
                      <a:lnTo>
                        <a:pt x="6" y="10"/>
                      </a:lnTo>
                      <a:lnTo>
                        <a:pt x="0" y="26"/>
                      </a:lnTo>
                      <a:lnTo>
                        <a:pt x="0" y="46"/>
                      </a:lnTo>
                      <a:lnTo>
                        <a:pt x="6" y="61"/>
                      </a:lnTo>
                      <a:lnTo>
                        <a:pt x="11" y="66"/>
                      </a:lnTo>
                      <a:lnTo>
                        <a:pt x="21"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2" name="Freeform 6563"/>
                <p:cNvSpPr>
                  <a:spLocks/>
                </p:cNvSpPr>
                <p:nvPr/>
              </p:nvSpPr>
              <p:spPr bwMode="auto">
                <a:xfrm>
                  <a:off x="2699" y="1651"/>
                  <a:ext cx="3" cy="12"/>
                </a:xfrm>
                <a:custGeom>
                  <a:avLst/>
                  <a:gdLst>
                    <a:gd name="T0" fmla="*/ 0 w 20"/>
                    <a:gd name="T1" fmla="*/ 72 h 72"/>
                    <a:gd name="T2" fmla="*/ 10 w 20"/>
                    <a:gd name="T3" fmla="*/ 66 h 72"/>
                    <a:gd name="T4" fmla="*/ 15 w 20"/>
                    <a:gd name="T5" fmla="*/ 61 h 72"/>
                    <a:gd name="T6" fmla="*/ 20 w 20"/>
                    <a:gd name="T7" fmla="*/ 46 h 72"/>
                    <a:gd name="T8" fmla="*/ 20 w 20"/>
                    <a:gd name="T9" fmla="*/ 26 h 72"/>
                    <a:gd name="T10" fmla="*/ 15 w 20"/>
                    <a:gd name="T11" fmla="*/ 10 h 72"/>
                    <a:gd name="T12" fmla="*/ 10 w 20"/>
                    <a:gd name="T13" fmla="*/ 6 h 72"/>
                    <a:gd name="T14" fmla="*/ 0 w 20"/>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0" y="72"/>
                      </a:moveTo>
                      <a:lnTo>
                        <a:pt x="10" y="66"/>
                      </a:lnTo>
                      <a:lnTo>
                        <a:pt x="15" y="61"/>
                      </a:lnTo>
                      <a:lnTo>
                        <a:pt x="20" y="46"/>
                      </a:lnTo>
                      <a:lnTo>
                        <a:pt x="20" y="26"/>
                      </a:lnTo>
                      <a:lnTo>
                        <a:pt x="15" y="10"/>
                      </a:lnTo>
                      <a:lnTo>
                        <a:pt x="10"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3" name="Line 6564"/>
                <p:cNvSpPr>
                  <a:spLocks noChangeShapeType="1"/>
                </p:cNvSpPr>
                <p:nvPr/>
              </p:nvSpPr>
              <p:spPr bwMode="auto">
                <a:xfrm>
                  <a:off x="2711" y="164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4" name="Line 6565"/>
                <p:cNvSpPr>
                  <a:spLocks noChangeShapeType="1"/>
                </p:cNvSpPr>
                <p:nvPr/>
              </p:nvSpPr>
              <p:spPr bwMode="auto">
                <a:xfrm>
                  <a:off x="2712" y="164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5" name="Freeform 6566"/>
                <p:cNvSpPr>
                  <a:spLocks/>
                </p:cNvSpPr>
                <p:nvPr/>
              </p:nvSpPr>
              <p:spPr bwMode="auto">
                <a:xfrm>
                  <a:off x="2708" y="1645"/>
                  <a:ext cx="4" cy="18"/>
                </a:xfrm>
                <a:custGeom>
                  <a:avLst/>
                  <a:gdLst>
                    <a:gd name="T0" fmla="*/ 0 w 25"/>
                    <a:gd name="T1" fmla="*/ 0 h 108"/>
                    <a:gd name="T2" fmla="*/ 25 w 25"/>
                    <a:gd name="T3" fmla="*/ 0 h 108"/>
                    <a:gd name="T4" fmla="*/ 25 w 25"/>
                    <a:gd name="T5" fmla="*/ 108 h 108"/>
                  </a:gdLst>
                  <a:ahLst/>
                  <a:cxnLst>
                    <a:cxn ang="0">
                      <a:pos x="T0" y="T1"/>
                    </a:cxn>
                    <a:cxn ang="0">
                      <a:pos x="T2" y="T3"/>
                    </a:cxn>
                    <a:cxn ang="0">
                      <a:pos x="T4" y="T5"/>
                    </a:cxn>
                  </a:cxnLst>
                  <a:rect l="0" t="0" r="r" b="b"/>
                  <a:pathLst>
                    <a:path w="25" h="108">
                      <a:moveTo>
                        <a:pt x="0" y="0"/>
                      </a:moveTo>
                      <a:lnTo>
                        <a:pt x="25" y="0"/>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6" name="Line 6567"/>
                <p:cNvSpPr>
                  <a:spLocks noChangeShapeType="1"/>
                </p:cNvSpPr>
                <p:nvPr/>
              </p:nvSpPr>
              <p:spPr bwMode="auto">
                <a:xfrm>
                  <a:off x="2708" y="16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7" name="Line 6568"/>
                <p:cNvSpPr>
                  <a:spLocks noChangeShapeType="1"/>
                </p:cNvSpPr>
                <p:nvPr/>
              </p:nvSpPr>
              <p:spPr bwMode="auto">
                <a:xfrm>
                  <a:off x="2709" y="164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8" name="Line 6569"/>
                <p:cNvSpPr>
                  <a:spLocks noChangeShapeType="1"/>
                </p:cNvSpPr>
                <p:nvPr/>
              </p:nvSpPr>
              <p:spPr bwMode="auto">
                <a:xfrm>
                  <a:off x="2710" y="164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39" name="Line 6570"/>
                <p:cNvSpPr>
                  <a:spLocks noChangeShapeType="1"/>
                </p:cNvSpPr>
                <p:nvPr/>
              </p:nvSpPr>
              <p:spPr bwMode="auto">
                <a:xfrm flipH="1">
                  <a:off x="2709" y="166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0" name="Line 6571"/>
                <p:cNvSpPr>
                  <a:spLocks noChangeShapeType="1"/>
                </p:cNvSpPr>
                <p:nvPr/>
              </p:nvSpPr>
              <p:spPr bwMode="auto">
                <a:xfrm flipH="1">
                  <a:off x="2710" y="166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1" name="Line 6572"/>
                <p:cNvSpPr>
                  <a:spLocks noChangeShapeType="1"/>
                </p:cNvSpPr>
                <p:nvPr/>
              </p:nvSpPr>
              <p:spPr bwMode="auto">
                <a:xfrm>
                  <a:off x="2712" y="166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2" name="Line 6573"/>
                <p:cNvSpPr>
                  <a:spLocks noChangeShapeType="1"/>
                </p:cNvSpPr>
                <p:nvPr/>
              </p:nvSpPr>
              <p:spPr bwMode="auto">
                <a:xfrm>
                  <a:off x="2712" y="166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3" name="Freeform 6574"/>
                <p:cNvSpPr>
                  <a:spLocks/>
                </p:cNvSpPr>
                <p:nvPr/>
              </p:nvSpPr>
              <p:spPr bwMode="auto">
                <a:xfrm>
                  <a:off x="2721" y="1651"/>
                  <a:ext cx="9" cy="12"/>
                </a:xfrm>
                <a:custGeom>
                  <a:avLst/>
                  <a:gdLst>
                    <a:gd name="T0" fmla="*/ 0 w 57"/>
                    <a:gd name="T1" fmla="*/ 0 h 72"/>
                    <a:gd name="T2" fmla="*/ 0 w 57"/>
                    <a:gd name="T3" fmla="*/ 46 h 72"/>
                    <a:gd name="T4" fmla="*/ 6 w 57"/>
                    <a:gd name="T5" fmla="*/ 61 h 72"/>
                    <a:gd name="T6" fmla="*/ 11 w 57"/>
                    <a:gd name="T7" fmla="*/ 66 h 72"/>
                    <a:gd name="T8" fmla="*/ 21 w 57"/>
                    <a:gd name="T9" fmla="*/ 72 h 72"/>
                    <a:gd name="T10" fmla="*/ 37 w 57"/>
                    <a:gd name="T11" fmla="*/ 72 h 72"/>
                    <a:gd name="T12" fmla="*/ 46 w 57"/>
                    <a:gd name="T13" fmla="*/ 66 h 72"/>
                    <a:gd name="T14" fmla="*/ 51 w 57"/>
                    <a:gd name="T15" fmla="*/ 61 h 72"/>
                    <a:gd name="T16" fmla="*/ 57 w 57"/>
                    <a:gd name="T17"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2">
                      <a:moveTo>
                        <a:pt x="0" y="0"/>
                      </a:moveTo>
                      <a:lnTo>
                        <a:pt x="0" y="46"/>
                      </a:lnTo>
                      <a:lnTo>
                        <a:pt x="6" y="61"/>
                      </a:lnTo>
                      <a:lnTo>
                        <a:pt x="11" y="66"/>
                      </a:lnTo>
                      <a:lnTo>
                        <a:pt x="21" y="72"/>
                      </a:lnTo>
                      <a:lnTo>
                        <a:pt x="37" y="72"/>
                      </a:lnTo>
                      <a:lnTo>
                        <a:pt x="46" y="66"/>
                      </a:lnTo>
                      <a:lnTo>
                        <a:pt x="51" y="61"/>
                      </a:lnTo>
                      <a:lnTo>
                        <a:pt x="57"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4" name="Freeform 6575"/>
                <p:cNvSpPr>
                  <a:spLocks/>
                </p:cNvSpPr>
                <p:nvPr/>
              </p:nvSpPr>
              <p:spPr bwMode="auto">
                <a:xfrm>
                  <a:off x="2722" y="1652"/>
                  <a:ext cx="1" cy="9"/>
                </a:xfrm>
                <a:custGeom>
                  <a:avLst/>
                  <a:gdLst>
                    <a:gd name="T0" fmla="*/ 0 w 5"/>
                    <a:gd name="T1" fmla="*/ 0 h 55"/>
                    <a:gd name="T2" fmla="*/ 0 w 5"/>
                    <a:gd name="T3" fmla="*/ 45 h 55"/>
                    <a:gd name="T4" fmla="*/ 5 w 5"/>
                    <a:gd name="T5" fmla="*/ 55 h 55"/>
                  </a:gdLst>
                  <a:ahLst/>
                  <a:cxnLst>
                    <a:cxn ang="0">
                      <a:pos x="T0" y="T1"/>
                    </a:cxn>
                    <a:cxn ang="0">
                      <a:pos x="T2" y="T3"/>
                    </a:cxn>
                    <a:cxn ang="0">
                      <a:pos x="T4" y="T5"/>
                    </a:cxn>
                  </a:cxnLst>
                  <a:rect l="0" t="0" r="r" b="b"/>
                  <a:pathLst>
                    <a:path w="5" h="55">
                      <a:moveTo>
                        <a:pt x="0" y="0"/>
                      </a:moveTo>
                      <a:lnTo>
                        <a:pt x="0" y="45"/>
                      </a:lnTo>
                      <a:lnTo>
                        <a:pt x="5"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5" name="Freeform 6576"/>
                <p:cNvSpPr>
                  <a:spLocks/>
                </p:cNvSpPr>
                <p:nvPr/>
              </p:nvSpPr>
              <p:spPr bwMode="auto">
                <a:xfrm>
                  <a:off x="2718" y="1651"/>
                  <a:ext cx="6" cy="12"/>
                </a:xfrm>
                <a:custGeom>
                  <a:avLst/>
                  <a:gdLst>
                    <a:gd name="T0" fmla="*/ 0 w 36"/>
                    <a:gd name="T1" fmla="*/ 0 h 72"/>
                    <a:gd name="T2" fmla="*/ 26 w 36"/>
                    <a:gd name="T3" fmla="*/ 0 h 72"/>
                    <a:gd name="T4" fmla="*/ 26 w 36"/>
                    <a:gd name="T5" fmla="*/ 51 h 72"/>
                    <a:gd name="T6" fmla="*/ 31 w 36"/>
                    <a:gd name="T7" fmla="*/ 66 h 72"/>
                    <a:gd name="T8" fmla="*/ 36 w 36"/>
                    <a:gd name="T9" fmla="*/ 72 h 72"/>
                  </a:gdLst>
                  <a:ahLst/>
                  <a:cxnLst>
                    <a:cxn ang="0">
                      <a:pos x="T0" y="T1"/>
                    </a:cxn>
                    <a:cxn ang="0">
                      <a:pos x="T2" y="T3"/>
                    </a:cxn>
                    <a:cxn ang="0">
                      <a:pos x="T4" y="T5"/>
                    </a:cxn>
                    <a:cxn ang="0">
                      <a:pos x="T6" y="T7"/>
                    </a:cxn>
                    <a:cxn ang="0">
                      <a:pos x="T8" y="T9"/>
                    </a:cxn>
                  </a:cxnLst>
                  <a:rect l="0" t="0" r="r" b="b"/>
                  <a:pathLst>
                    <a:path w="36" h="72">
                      <a:moveTo>
                        <a:pt x="0" y="0"/>
                      </a:moveTo>
                      <a:lnTo>
                        <a:pt x="26" y="0"/>
                      </a:lnTo>
                      <a:lnTo>
                        <a:pt x="26" y="51"/>
                      </a:lnTo>
                      <a:lnTo>
                        <a:pt x="31" y="66"/>
                      </a:lnTo>
                      <a:lnTo>
                        <a:pt x="3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6" name="Freeform 6577"/>
                <p:cNvSpPr>
                  <a:spLocks/>
                </p:cNvSpPr>
                <p:nvPr/>
              </p:nvSpPr>
              <p:spPr bwMode="auto">
                <a:xfrm>
                  <a:off x="2730" y="1651"/>
                  <a:ext cx="5" cy="12"/>
                </a:xfrm>
                <a:custGeom>
                  <a:avLst/>
                  <a:gdLst>
                    <a:gd name="T0" fmla="*/ 0 w 25"/>
                    <a:gd name="T1" fmla="*/ 0 h 72"/>
                    <a:gd name="T2" fmla="*/ 0 w 25"/>
                    <a:gd name="T3" fmla="*/ 72 h 72"/>
                    <a:gd name="T4" fmla="*/ 25 w 25"/>
                    <a:gd name="T5" fmla="*/ 72 h 72"/>
                  </a:gdLst>
                  <a:ahLst/>
                  <a:cxnLst>
                    <a:cxn ang="0">
                      <a:pos x="T0" y="T1"/>
                    </a:cxn>
                    <a:cxn ang="0">
                      <a:pos x="T2" y="T3"/>
                    </a:cxn>
                    <a:cxn ang="0">
                      <a:pos x="T4" y="T5"/>
                    </a:cxn>
                  </a:cxnLst>
                  <a:rect l="0" t="0" r="r" b="b"/>
                  <a:pathLst>
                    <a:path w="25" h="72">
                      <a:moveTo>
                        <a:pt x="0" y="0"/>
                      </a:moveTo>
                      <a:lnTo>
                        <a:pt x="0" y="72"/>
                      </a:lnTo>
                      <a:lnTo>
                        <a:pt x="2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7" name="Line 6578"/>
                <p:cNvSpPr>
                  <a:spLocks noChangeShapeType="1"/>
                </p:cNvSpPr>
                <p:nvPr/>
              </p:nvSpPr>
              <p:spPr bwMode="auto">
                <a:xfrm>
                  <a:off x="2731" y="165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8" name="Freeform 6579"/>
                <p:cNvSpPr>
                  <a:spLocks/>
                </p:cNvSpPr>
                <p:nvPr/>
              </p:nvSpPr>
              <p:spPr bwMode="auto">
                <a:xfrm>
                  <a:off x="2728" y="1651"/>
                  <a:ext cx="4" cy="12"/>
                </a:xfrm>
                <a:custGeom>
                  <a:avLst/>
                  <a:gdLst>
                    <a:gd name="T0" fmla="*/ 0 w 25"/>
                    <a:gd name="T1" fmla="*/ 0 h 72"/>
                    <a:gd name="T2" fmla="*/ 25 w 25"/>
                    <a:gd name="T3" fmla="*/ 0 h 72"/>
                    <a:gd name="T4" fmla="*/ 25 w 25"/>
                    <a:gd name="T5" fmla="*/ 72 h 72"/>
                  </a:gdLst>
                  <a:ahLst/>
                  <a:cxnLst>
                    <a:cxn ang="0">
                      <a:pos x="T0" y="T1"/>
                    </a:cxn>
                    <a:cxn ang="0">
                      <a:pos x="T2" y="T3"/>
                    </a:cxn>
                    <a:cxn ang="0">
                      <a:pos x="T4" y="T5"/>
                    </a:cxn>
                  </a:cxnLst>
                  <a:rect l="0" t="0" r="r" b="b"/>
                  <a:pathLst>
                    <a:path w="25" h="72">
                      <a:moveTo>
                        <a:pt x="0" y="0"/>
                      </a:moveTo>
                      <a:lnTo>
                        <a:pt x="25" y="0"/>
                      </a:lnTo>
                      <a:lnTo>
                        <a:pt x="2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49" name="Line 6580"/>
                <p:cNvSpPr>
                  <a:spLocks noChangeShapeType="1"/>
                </p:cNvSpPr>
                <p:nvPr/>
              </p:nvSpPr>
              <p:spPr bwMode="auto">
                <a:xfrm>
                  <a:off x="2719" y="165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0" name="Line 6581"/>
                <p:cNvSpPr>
                  <a:spLocks noChangeShapeType="1"/>
                </p:cNvSpPr>
                <p:nvPr/>
              </p:nvSpPr>
              <p:spPr bwMode="auto">
                <a:xfrm>
                  <a:off x="2720" y="165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1" name="Line 6582"/>
                <p:cNvSpPr>
                  <a:spLocks noChangeShapeType="1"/>
                </p:cNvSpPr>
                <p:nvPr/>
              </p:nvSpPr>
              <p:spPr bwMode="auto">
                <a:xfrm>
                  <a:off x="2732" y="166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2" name="Line 6583"/>
                <p:cNvSpPr>
                  <a:spLocks noChangeShapeType="1"/>
                </p:cNvSpPr>
                <p:nvPr/>
              </p:nvSpPr>
              <p:spPr bwMode="auto">
                <a:xfrm>
                  <a:off x="2732" y="166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3" name="Freeform 6584"/>
                <p:cNvSpPr>
                  <a:spLocks/>
                </p:cNvSpPr>
                <p:nvPr/>
              </p:nvSpPr>
              <p:spPr bwMode="auto">
                <a:xfrm>
                  <a:off x="2739" y="1651"/>
                  <a:ext cx="9" cy="10"/>
                </a:xfrm>
                <a:custGeom>
                  <a:avLst/>
                  <a:gdLst>
                    <a:gd name="T0" fmla="*/ 51 w 55"/>
                    <a:gd name="T1" fmla="*/ 10 h 61"/>
                    <a:gd name="T2" fmla="*/ 55 w 55"/>
                    <a:gd name="T3" fmla="*/ 0 h 61"/>
                    <a:gd name="T4" fmla="*/ 55 w 55"/>
                    <a:gd name="T5" fmla="*/ 20 h 61"/>
                    <a:gd name="T6" fmla="*/ 51 w 55"/>
                    <a:gd name="T7" fmla="*/ 10 h 61"/>
                    <a:gd name="T8" fmla="*/ 46 w 55"/>
                    <a:gd name="T9" fmla="*/ 6 h 61"/>
                    <a:gd name="T10" fmla="*/ 35 w 55"/>
                    <a:gd name="T11" fmla="*/ 0 h 61"/>
                    <a:gd name="T12" fmla="*/ 15 w 55"/>
                    <a:gd name="T13" fmla="*/ 0 h 61"/>
                    <a:gd name="T14" fmla="*/ 4 w 55"/>
                    <a:gd name="T15" fmla="*/ 6 h 61"/>
                    <a:gd name="T16" fmla="*/ 0 w 55"/>
                    <a:gd name="T17" fmla="*/ 10 h 61"/>
                    <a:gd name="T18" fmla="*/ 0 w 55"/>
                    <a:gd name="T19" fmla="*/ 20 h 61"/>
                    <a:gd name="T20" fmla="*/ 4 w 55"/>
                    <a:gd name="T21" fmla="*/ 31 h 61"/>
                    <a:gd name="T22" fmla="*/ 15 w 55"/>
                    <a:gd name="T23" fmla="*/ 35 h 61"/>
                    <a:gd name="T24" fmla="*/ 40 w 55"/>
                    <a:gd name="T25" fmla="*/ 41 h 61"/>
                    <a:gd name="T26" fmla="*/ 51 w 55"/>
                    <a:gd name="T27" fmla="*/ 46 h 61"/>
                    <a:gd name="T28" fmla="*/ 55 w 55"/>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1">
                      <a:moveTo>
                        <a:pt x="51" y="10"/>
                      </a:moveTo>
                      <a:lnTo>
                        <a:pt x="55" y="0"/>
                      </a:lnTo>
                      <a:lnTo>
                        <a:pt x="55" y="20"/>
                      </a:lnTo>
                      <a:lnTo>
                        <a:pt x="51" y="10"/>
                      </a:lnTo>
                      <a:lnTo>
                        <a:pt x="46" y="6"/>
                      </a:lnTo>
                      <a:lnTo>
                        <a:pt x="35" y="0"/>
                      </a:lnTo>
                      <a:lnTo>
                        <a:pt x="15" y="0"/>
                      </a:lnTo>
                      <a:lnTo>
                        <a:pt x="4" y="6"/>
                      </a:lnTo>
                      <a:lnTo>
                        <a:pt x="0" y="10"/>
                      </a:lnTo>
                      <a:lnTo>
                        <a:pt x="0" y="20"/>
                      </a:lnTo>
                      <a:lnTo>
                        <a:pt x="4" y="31"/>
                      </a:lnTo>
                      <a:lnTo>
                        <a:pt x="15" y="35"/>
                      </a:lnTo>
                      <a:lnTo>
                        <a:pt x="40" y="41"/>
                      </a:lnTo>
                      <a:lnTo>
                        <a:pt x="51" y="46"/>
                      </a:lnTo>
                      <a:lnTo>
                        <a:pt x="55"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4" name="Line 6585"/>
                <p:cNvSpPr>
                  <a:spLocks noChangeShapeType="1"/>
                </p:cNvSpPr>
                <p:nvPr/>
              </p:nvSpPr>
              <p:spPr bwMode="auto">
                <a:xfrm flipH="1">
                  <a:off x="2739" y="165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5" name="Freeform 6586"/>
                <p:cNvSpPr>
                  <a:spLocks/>
                </p:cNvSpPr>
                <p:nvPr/>
              </p:nvSpPr>
              <p:spPr bwMode="auto">
                <a:xfrm>
                  <a:off x="2740" y="1655"/>
                  <a:ext cx="7" cy="3"/>
                </a:xfrm>
                <a:custGeom>
                  <a:avLst/>
                  <a:gdLst>
                    <a:gd name="T0" fmla="*/ 0 w 47"/>
                    <a:gd name="T1" fmla="*/ 0 h 15"/>
                    <a:gd name="T2" fmla="*/ 11 w 47"/>
                    <a:gd name="T3" fmla="*/ 5 h 15"/>
                    <a:gd name="T4" fmla="*/ 36 w 47"/>
                    <a:gd name="T5" fmla="*/ 9 h 15"/>
                    <a:gd name="T6" fmla="*/ 47 w 47"/>
                    <a:gd name="T7" fmla="*/ 15 h 15"/>
                  </a:gdLst>
                  <a:ahLst/>
                  <a:cxnLst>
                    <a:cxn ang="0">
                      <a:pos x="T0" y="T1"/>
                    </a:cxn>
                    <a:cxn ang="0">
                      <a:pos x="T2" y="T3"/>
                    </a:cxn>
                    <a:cxn ang="0">
                      <a:pos x="T4" y="T5"/>
                    </a:cxn>
                    <a:cxn ang="0">
                      <a:pos x="T6" y="T7"/>
                    </a:cxn>
                  </a:cxnLst>
                  <a:rect l="0" t="0" r="r" b="b"/>
                  <a:pathLst>
                    <a:path w="47" h="15">
                      <a:moveTo>
                        <a:pt x="0" y="0"/>
                      </a:moveTo>
                      <a:lnTo>
                        <a:pt x="11" y="5"/>
                      </a:lnTo>
                      <a:lnTo>
                        <a:pt x="36" y="9"/>
                      </a:lnTo>
                      <a:lnTo>
                        <a:pt x="47"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6" name="Line 6587"/>
                <p:cNvSpPr>
                  <a:spLocks noChangeShapeType="1"/>
                </p:cNvSpPr>
                <p:nvPr/>
              </p:nvSpPr>
              <p:spPr bwMode="auto">
                <a:xfrm flipH="1">
                  <a:off x="2747" y="1659"/>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7" name="Freeform 6588"/>
                <p:cNvSpPr>
                  <a:spLocks/>
                </p:cNvSpPr>
                <p:nvPr/>
              </p:nvSpPr>
              <p:spPr bwMode="auto">
                <a:xfrm>
                  <a:off x="2739" y="1652"/>
                  <a:ext cx="9" cy="11"/>
                </a:xfrm>
                <a:custGeom>
                  <a:avLst/>
                  <a:gdLst>
                    <a:gd name="T0" fmla="*/ 0 w 55"/>
                    <a:gd name="T1" fmla="*/ 0 h 62"/>
                    <a:gd name="T2" fmla="*/ 4 w 55"/>
                    <a:gd name="T3" fmla="*/ 10 h 62"/>
                    <a:gd name="T4" fmla="*/ 15 w 55"/>
                    <a:gd name="T5" fmla="*/ 16 h 62"/>
                    <a:gd name="T6" fmla="*/ 40 w 55"/>
                    <a:gd name="T7" fmla="*/ 21 h 62"/>
                    <a:gd name="T8" fmla="*/ 51 w 55"/>
                    <a:gd name="T9" fmla="*/ 25 h 62"/>
                    <a:gd name="T10" fmla="*/ 55 w 55"/>
                    <a:gd name="T11" fmla="*/ 36 h 62"/>
                    <a:gd name="T12" fmla="*/ 55 w 55"/>
                    <a:gd name="T13" fmla="*/ 51 h 62"/>
                    <a:gd name="T14" fmla="*/ 51 w 55"/>
                    <a:gd name="T15" fmla="*/ 56 h 62"/>
                    <a:gd name="T16" fmla="*/ 40 w 55"/>
                    <a:gd name="T17" fmla="*/ 62 h 62"/>
                    <a:gd name="T18" fmla="*/ 20 w 55"/>
                    <a:gd name="T19" fmla="*/ 62 h 62"/>
                    <a:gd name="T20" fmla="*/ 10 w 55"/>
                    <a:gd name="T21" fmla="*/ 56 h 62"/>
                    <a:gd name="T22" fmla="*/ 4 w 55"/>
                    <a:gd name="T23" fmla="*/ 51 h 62"/>
                    <a:gd name="T24" fmla="*/ 0 w 55"/>
                    <a:gd name="T25" fmla="*/ 41 h 62"/>
                    <a:gd name="T26" fmla="*/ 0 w 55"/>
                    <a:gd name="T27" fmla="*/ 62 h 62"/>
                    <a:gd name="T28" fmla="*/ 4 w 55"/>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2">
                      <a:moveTo>
                        <a:pt x="0" y="0"/>
                      </a:moveTo>
                      <a:lnTo>
                        <a:pt x="4" y="10"/>
                      </a:lnTo>
                      <a:lnTo>
                        <a:pt x="15" y="16"/>
                      </a:lnTo>
                      <a:lnTo>
                        <a:pt x="40" y="21"/>
                      </a:lnTo>
                      <a:lnTo>
                        <a:pt x="51" y="25"/>
                      </a:lnTo>
                      <a:lnTo>
                        <a:pt x="55" y="36"/>
                      </a:lnTo>
                      <a:lnTo>
                        <a:pt x="55" y="51"/>
                      </a:lnTo>
                      <a:lnTo>
                        <a:pt x="51" y="56"/>
                      </a:lnTo>
                      <a:lnTo>
                        <a:pt x="40" y="62"/>
                      </a:lnTo>
                      <a:lnTo>
                        <a:pt x="20" y="62"/>
                      </a:lnTo>
                      <a:lnTo>
                        <a:pt x="10" y="56"/>
                      </a:lnTo>
                      <a:lnTo>
                        <a:pt x="4" y="51"/>
                      </a:lnTo>
                      <a:lnTo>
                        <a:pt x="0" y="41"/>
                      </a:lnTo>
                      <a:lnTo>
                        <a:pt x="0" y="62"/>
                      </a:lnTo>
                      <a:lnTo>
                        <a:pt x="4"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8" name="Freeform 6589"/>
                <p:cNvSpPr>
                  <a:spLocks/>
                </p:cNvSpPr>
                <p:nvPr/>
              </p:nvSpPr>
              <p:spPr bwMode="auto">
                <a:xfrm>
                  <a:off x="2753" y="1651"/>
                  <a:ext cx="10" cy="10"/>
                </a:xfrm>
                <a:custGeom>
                  <a:avLst/>
                  <a:gdLst>
                    <a:gd name="T0" fmla="*/ 51 w 57"/>
                    <a:gd name="T1" fmla="*/ 10 h 61"/>
                    <a:gd name="T2" fmla="*/ 57 w 57"/>
                    <a:gd name="T3" fmla="*/ 0 h 61"/>
                    <a:gd name="T4" fmla="*/ 57 w 57"/>
                    <a:gd name="T5" fmla="*/ 20 h 61"/>
                    <a:gd name="T6" fmla="*/ 51 w 57"/>
                    <a:gd name="T7" fmla="*/ 10 h 61"/>
                    <a:gd name="T8" fmla="*/ 46 w 57"/>
                    <a:gd name="T9" fmla="*/ 6 h 61"/>
                    <a:gd name="T10" fmla="*/ 36 w 57"/>
                    <a:gd name="T11" fmla="*/ 0 h 61"/>
                    <a:gd name="T12" fmla="*/ 15 w 57"/>
                    <a:gd name="T13" fmla="*/ 0 h 61"/>
                    <a:gd name="T14" fmla="*/ 6 w 57"/>
                    <a:gd name="T15" fmla="*/ 6 h 61"/>
                    <a:gd name="T16" fmla="*/ 0 w 57"/>
                    <a:gd name="T17" fmla="*/ 10 h 61"/>
                    <a:gd name="T18" fmla="*/ 0 w 57"/>
                    <a:gd name="T19" fmla="*/ 20 h 61"/>
                    <a:gd name="T20" fmla="*/ 6 w 57"/>
                    <a:gd name="T21" fmla="*/ 31 h 61"/>
                    <a:gd name="T22" fmla="*/ 15 w 57"/>
                    <a:gd name="T23" fmla="*/ 35 h 61"/>
                    <a:gd name="T24" fmla="*/ 41 w 57"/>
                    <a:gd name="T25" fmla="*/ 41 h 61"/>
                    <a:gd name="T26" fmla="*/ 51 w 57"/>
                    <a:gd name="T27" fmla="*/ 46 h 61"/>
                    <a:gd name="T28" fmla="*/ 57 w 57"/>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1">
                      <a:moveTo>
                        <a:pt x="51" y="10"/>
                      </a:moveTo>
                      <a:lnTo>
                        <a:pt x="57" y="0"/>
                      </a:lnTo>
                      <a:lnTo>
                        <a:pt x="57" y="20"/>
                      </a:lnTo>
                      <a:lnTo>
                        <a:pt x="51" y="10"/>
                      </a:lnTo>
                      <a:lnTo>
                        <a:pt x="46" y="6"/>
                      </a:lnTo>
                      <a:lnTo>
                        <a:pt x="36" y="0"/>
                      </a:lnTo>
                      <a:lnTo>
                        <a:pt x="15" y="0"/>
                      </a:lnTo>
                      <a:lnTo>
                        <a:pt x="6" y="6"/>
                      </a:lnTo>
                      <a:lnTo>
                        <a:pt x="0" y="10"/>
                      </a:lnTo>
                      <a:lnTo>
                        <a:pt x="0" y="20"/>
                      </a:lnTo>
                      <a:lnTo>
                        <a:pt x="6" y="31"/>
                      </a:lnTo>
                      <a:lnTo>
                        <a:pt x="15" y="35"/>
                      </a:lnTo>
                      <a:lnTo>
                        <a:pt x="41" y="41"/>
                      </a:lnTo>
                      <a:lnTo>
                        <a:pt x="51" y="46"/>
                      </a:lnTo>
                      <a:lnTo>
                        <a:pt x="57"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59" name="Line 6590"/>
                <p:cNvSpPr>
                  <a:spLocks noChangeShapeType="1"/>
                </p:cNvSpPr>
                <p:nvPr/>
              </p:nvSpPr>
              <p:spPr bwMode="auto">
                <a:xfrm flipH="1">
                  <a:off x="2753" y="165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0" name="Freeform 6591"/>
                <p:cNvSpPr>
                  <a:spLocks/>
                </p:cNvSpPr>
                <p:nvPr/>
              </p:nvSpPr>
              <p:spPr bwMode="auto">
                <a:xfrm>
                  <a:off x="2754" y="1655"/>
                  <a:ext cx="8" cy="3"/>
                </a:xfrm>
                <a:custGeom>
                  <a:avLst/>
                  <a:gdLst>
                    <a:gd name="T0" fmla="*/ 0 w 45"/>
                    <a:gd name="T1" fmla="*/ 0 h 15"/>
                    <a:gd name="T2" fmla="*/ 9 w 45"/>
                    <a:gd name="T3" fmla="*/ 5 h 15"/>
                    <a:gd name="T4" fmla="*/ 35 w 45"/>
                    <a:gd name="T5" fmla="*/ 9 h 15"/>
                    <a:gd name="T6" fmla="*/ 45 w 45"/>
                    <a:gd name="T7" fmla="*/ 15 h 15"/>
                  </a:gdLst>
                  <a:ahLst/>
                  <a:cxnLst>
                    <a:cxn ang="0">
                      <a:pos x="T0" y="T1"/>
                    </a:cxn>
                    <a:cxn ang="0">
                      <a:pos x="T2" y="T3"/>
                    </a:cxn>
                    <a:cxn ang="0">
                      <a:pos x="T4" y="T5"/>
                    </a:cxn>
                    <a:cxn ang="0">
                      <a:pos x="T6" y="T7"/>
                    </a:cxn>
                  </a:cxnLst>
                  <a:rect l="0" t="0" r="r" b="b"/>
                  <a:pathLst>
                    <a:path w="45" h="15">
                      <a:moveTo>
                        <a:pt x="0" y="0"/>
                      </a:moveTo>
                      <a:lnTo>
                        <a:pt x="9" y="5"/>
                      </a:lnTo>
                      <a:lnTo>
                        <a:pt x="35" y="9"/>
                      </a:lnTo>
                      <a:lnTo>
                        <a:pt x="45"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1" name="Line 6592"/>
                <p:cNvSpPr>
                  <a:spLocks noChangeShapeType="1"/>
                </p:cNvSpPr>
                <p:nvPr/>
              </p:nvSpPr>
              <p:spPr bwMode="auto">
                <a:xfrm flipH="1">
                  <a:off x="2762" y="1659"/>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2" name="Freeform 6593"/>
                <p:cNvSpPr>
                  <a:spLocks/>
                </p:cNvSpPr>
                <p:nvPr/>
              </p:nvSpPr>
              <p:spPr bwMode="auto">
                <a:xfrm>
                  <a:off x="2753" y="1652"/>
                  <a:ext cx="10" cy="11"/>
                </a:xfrm>
                <a:custGeom>
                  <a:avLst/>
                  <a:gdLst>
                    <a:gd name="T0" fmla="*/ 0 w 57"/>
                    <a:gd name="T1" fmla="*/ 0 h 62"/>
                    <a:gd name="T2" fmla="*/ 6 w 57"/>
                    <a:gd name="T3" fmla="*/ 10 h 62"/>
                    <a:gd name="T4" fmla="*/ 15 w 57"/>
                    <a:gd name="T5" fmla="*/ 16 h 62"/>
                    <a:gd name="T6" fmla="*/ 41 w 57"/>
                    <a:gd name="T7" fmla="*/ 21 h 62"/>
                    <a:gd name="T8" fmla="*/ 51 w 57"/>
                    <a:gd name="T9" fmla="*/ 25 h 62"/>
                    <a:gd name="T10" fmla="*/ 57 w 57"/>
                    <a:gd name="T11" fmla="*/ 36 h 62"/>
                    <a:gd name="T12" fmla="*/ 57 w 57"/>
                    <a:gd name="T13" fmla="*/ 51 h 62"/>
                    <a:gd name="T14" fmla="*/ 51 w 57"/>
                    <a:gd name="T15" fmla="*/ 56 h 62"/>
                    <a:gd name="T16" fmla="*/ 41 w 57"/>
                    <a:gd name="T17" fmla="*/ 62 h 62"/>
                    <a:gd name="T18" fmla="*/ 20 w 57"/>
                    <a:gd name="T19" fmla="*/ 62 h 62"/>
                    <a:gd name="T20" fmla="*/ 11 w 57"/>
                    <a:gd name="T21" fmla="*/ 56 h 62"/>
                    <a:gd name="T22" fmla="*/ 6 w 57"/>
                    <a:gd name="T23" fmla="*/ 51 h 62"/>
                    <a:gd name="T24" fmla="*/ 0 w 57"/>
                    <a:gd name="T25" fmla="*/ 41 h 62"/>
                    <a:gd name="T26" fmla="*/ 0 w 57"/>
                    <a:gd name="T27" fmla="*/ 62 h 62"/>
                    <a:gd name="T28" fmla="*/ 6 w 57"/>
                    <a:gd name="T29"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2">
                      <a:moveTo>
                        <a:pt x="0" y="0"/>
                      </a:moveTo>
                      <a:lnTo>
                        <a:pt x="6" y="10"/>
                      </a:lnTo>
                      <a:lnTo>
                        <a:pt x="15" y="16"/>
                      </a:lnTo>
                      <a:lnTo>
                        <a:pt x="41" y="21"/>
                      </a:lnTo>
                      <a:lnTo>
                        <a:pt x="51" y="25"/>
                      </a:lnTo>
                      <a:lnTo>
                        <a:pt x="57" y="36"/>
                      </a:lnTo>
                      <a:lnTo>
                        <a:pt x="57" y="51"/>
                      </a:lnTo>
                      <a:lnTo>
                        <a:pt x="51" y="56"/>
                      </a:lnTo>
                      <a:lnTo>
                        <a:pt x="41" y="62"/>
                      </a:lnTo>
                      <a:lnTo>
                        <a:pt x="20" y="62"/>
                      </a:lnTo>
                      <a:lnTo>
                        <a:pt x="11" y="56"/>
                      </a:lnTo>
                      <a:lnTo>
                        <a:pt x="6" y="51"/>
                      </a:lnTo>
                      <a:lnTo>
                        <a:pt x="0" y="41"/>
                      </a:lnTo>
                      <a:lnTo>
                        <a:pt x="0" y="62"/>
                      </a:lnTo>
                      <a:lnTo>
                        <a:pt x="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3" name="Rectangle 6594"/>
                <p:cNvSpPr>
                  <a:spLocks noChangeArrowheads="1"/>
                </p:cNvSpPr>
                <p:nvPr/>
              </p:nvSpPr>
              <p:spPr bwMode="auto">
                <a:xfrm>
                  <a:off x="2769" y="1645"/>
                  <a:ext cx="2"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4" name="Line 6595"/>
                <p:cNvSpPr>
                  <a:spLocks noChangeShapeType="1"/>
                </p:cNvSpPr>
                <p:nvPr/>
              </p:nvSpPr>
              <p:spPr bwMode="auto">
                <a:xfrm>
                  <a:off x="2770" y="164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5" name="Line 6596"/>
                <p:cNvSpPr>
                  <a:spLocks noChangeShapeType="1"/>
                </p:cNvSpPr>
                <p:nvPr/>
              </p:nvSpPr>
              <p:spPr bwMode="auto">
                <a:xfrm>
                  <a:off x="2769" y="164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6" name="Line 6597"/>
                <p:cNvSpPr>
                  <a:spLocks noChangeShapeType="1"/>
                </p:cNvSpPr>
                <p:nvPr/>
              </p:nvSpPr>
              <p:spPr bwMode="auto">
                <a:xfrm>
                  <a:off x="2769" y="1651"/>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7" name="Line 6598"/>
                <p:cNvSpPr>
                  <a:spLocks noChangeShapeType="1"/>
                </p:cNvSpPr>
                <p:nvPr/>
              </p:nvSpPr>
              <p:spPr bwMode="auto">
                <a:xfrm>
                  <a:off x="2770" y="165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8" name="Freeform 6599"/>
                <p:cNvSpPr>
                  <a:spLocks/>
                </p:cNvSpPr>
                <p:nvPr/>
              </p:nvSpPr>
              <p:spPr bwMode="auto">
                <a:xfrm>
                  <a:off x="2767" y="1651"/>
                  <a:ext cx="4" cy="12"/>
                </a:xfrm>
                <a:custGeom>
                  <a:avLst/>
                  <a:gdLst>
                    <a:gd name="T0" fmla="*/ 0 w 25"/>
                    <a:gd name="T1" fmla="*/ 0 h 72"/>
                    <a:gd name="T2" fmla="*/ 25 w 25"/>
                    <a:gd name="T3" fmla="*/ 0 h 72"/>
                    <a:gd name="T4" fmla="*/ 25 w 25"/>
                    <a:gd name="T5" fmla="*/ 72 h 72"/>
                  </a:gdLst>
                  <a:ahLst/>
                  <a:cxnLst>
                    <a:cxn ang="0">
                      <a:pos x="T0" y="T1"/>
                    </a:cxn>
                    <a:cxn ang="0">
                      <a:pos x="T2" y="T3"/>
                    </a:cxn>
                    <a:cxn ang="0">
                      <a:pos x="T4" y="T5"/>
                    </a:cxn>
                  </a:cxnLst>
                  <a:rect l="0" t="0" r="r" b="b"/>
                  <a:pathLst>
                    <a:path w="25" h="72">
                      <a:moveTo>
                        <a:pt x="0" y="0"/>
                      </a:moveTo>
                      <a:lnTo>
                        <a:pt x="25" y="0"/>
                      </a:lnTo>
                      <a:lnTo>
                        <a:pt x="2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69" name="Line 6600"/>
                <p:cNvSpPr>
                  <a:spLocks noChangeShapeType="1"/>
                </p:cNvSpPr>
                <p:nvPr/>
              </p:nvSpPr>
              <p:spPr bwMode="auto">
                <a:xfrm>
                  <a:off x="2767" y="166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0" name="Line 6601"/>
                <p:cNvSpPr>
                  <a:spLocks noChangeShapeType="1"/>
                </p:cNvSpPr>
                <p:nvPr/>
              </p:nvSpPr>
              <p:spPr bwMode="auto">
                <a:xfrm>
                  <a:off x="2768" y="165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1" name="Line 6602"/>
                <p:cNvSpPr>
                  <a:spLocks noChangeShapeType="1"/>
                </p:cNvSpPr>
                <p:nvPr/>
              </p:nvSpPr>
              <p:spPr bwMode="auto">
                <a:xfrm>
                  <a:off x="2768" y="165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2" name="Line 6603"/>
                <p:cNvSpPr>
                  <a:spLocks noChangeShapeType="1"/>
                </p:cNvSpPr>
                <p:nvPr/>
              </p:nvSpPr>
              <p:spPr bwMode="auto">
                <a:xfrm flipH="1">
                  <a:off x="2768" y="166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3" name="Line 6604"/>
                <p:cNvSpPr>
                  <a:spLocks noChangeShapeType="1"/>
                </p:cNvSpPr>
                <p:nvPr/>
              </p:nvSpPr>
              <p:spPr bwMode="auto">
                <a:xfrm flipH="1">
                  <a:off x="2768" y="166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4" name="Line 6605"/>
                <p:cNvSpPr>
                  <a:spLocks noChangeShapeType="1"/>
                </p:cNvSpPr>
                <p:nvPr/>
              </p:nvSpPr>
              <p:spPr bwMode="auto">
                <a:xfrm>
                  <a:off x="2771" y="166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5" name="Line 6606"/>
                <p:cNvSpPr>
                  <a:spLocks noChangeShapeType="1"/>
                </p:cNvSpPr>
                <p:nvPr/>
              </p:nvSpPr>
              <p:spPr bwMode="auto">
                <a:xfrm>
                  <a:off x="2771" y="166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6" name="Line 6607"/>
                <p:cNvSpPr>
                  <a:spLocks noChangeShapeType="1"/>
                </p:cNvSpPr>
                <p:nvPr/>
              </p:nvSpPr>
              <p:spPr bwMode="auto">
                <a:xfrm>
                  <a:off x="3155" y="151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7" name="Line 6608"/>
                <p:cNvSpPr>
                  <a:spLocks noChangeShapeType="1"/>
                </p:cNvSpPr>
                <p:nvPr/>
              </p:nvSpPr>
              <p:spPr bwMode="auto">
                <a:xfrm>
                  <a:off x="3156" y="1518"/>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8" name="Line 6609"/>
                <p:cNvSpPr>
                  <a:spLocks noChangeShapeType="1"/>
                </p:cNvSpPr>
                <p:nvPr/>
              </p:nvSpPr>
              <p:spPr bwMode="auto">
                <a:xfrm>
                  <a:off x="3157" y="151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79" name="Line 6610"/>
                <p:cNvSpPr>
                  <a:spLocks noChangeShapeType="1"/>
                </p:cNvSpPr>
                <p:nvPr/>
              </p:nvSpPr>
              <p:spPr bwMode="auto">
                <a:xfrm>
                  <a:off x="3153" y="151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0" name="Freeform 6611"/>
                <p:cNvSpPr>
                  <a:spLocks/>
                </p:cNvSpPr>
                <p:nvPr/>
              </p:nvSpPr>
              <p:spPr bwMode="auto">
                <a:xfrm>
                  <a:off x="3153" y="1530"/>
                  <a:ext cx="13" cy="5"/>
                </a:xfrm>
                <a:custGeom>
                  <a:avLst/>
                  <a:gdLst>
                    <a:gd name="T0" fmla="*/ 0 w 76"/>
                    <a:gd name="T1" fmla="*/ 31 h 31"/>
                    <a:gd name="T2" fmla="*/ 76 w 76"/>
                    <a:gd name="T3" fmla="*/ 31 h 31"/>
                    <a:gd name="T4" fmla="*/ 76 w 76"/>
                    <a:gd name="T5" fmla="*/ 0 h 31"/>
                  </a:gdLst>
                  <a:ahLst/>
                  <a:cxnLst>
                    <a:cxn ang="0">
                      <a:pos x="T0" y="T1"/>
                    </a:cxn>
                    <a:cxn ang="0">
                      <a:pos x="T2" y="T3"/>
                    </a:cxn>
                    <a:cxn ang="0">
                      <a:pos x="T4" y="T5"/>
                    </a:cxn>
                  </a:cxnLst>
                  <a:rect l="0" t="0" r="r" b="b"/>
                  <a:pathLst>
                    <a:path w="76" h="31">
                      <a:moveTo>
                        <a:pt x="0" y="31"/>
                      </a:moveTo>
                      <a:lnTo>
                        <a:pt x="76" y="31"/>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1" name="Line 6612"/>
                <p:cNvSpPr>
                  <a:spLocks noChangeShapeType="1"/>
                </p:cNvSpPr>
                <p:nvPr/>
              </p:nvSpPr>
              <p:spPr bwMode="auto">
                <a:xfrm>
                  <a:off x="3154" y="151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2" name="Line 6613"/>
                <p:cNvSpPr>
                  <a:spLocks noChangeShapeType="1"/>
                </p:cNvSpPr>
                <p:nvPr/>
              </p:nvSpPr>
              <p:spPr bwMode="auto">
                <a:xfrm>
                  <a:off x="3154" y="151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3" name="Line 6614"/>
                <p:cNvSpPr>
                  <a:spLocks noChangeShapeType="1"/>
                </p:cNvSpPr>
                <p:nvPr/>
              </p:nvSpPr>
              <p:spPr bwMode="auto">
                <a:xfrm flipH="1">
                  <a:off x="3157" y="151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4" name="Line 6615"/>
                <p:cNvSpPr>
                  <a:spLocks noChangeShapeType="1"/>
                </p:cNvSpPr>
                <p:nvPr/>
              </p:nvSpPr>
              <p:spPr bwMode="auto">
                <a:xfrm flipH="1">
                  <a:off x="3157" y="151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5" name="Line 6616"/>
                <p:cNvSpPr>
                  <a:spLocks noChangeShapeType="1"/>
                </p:cNvSpPr>
                <p:nvPr/>
              </p:nvSpPr>
              <p:spPr bwMode="auto">
                <a:xfrm flipH="1">
                  <a:off x="3154" y="1534"/>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6" name="Line 6617"/>
                <p:cNvSpPr>
                  <a:spLocks noChangeShapeType="1"/>
                </p:cNvSpPr>
                <p:nvPr/>
              </p:nvSpPr>
              <p:spPr bwMode="auto">
                <a:xfrm flipH="1">
                  <a:off x="3154" y="153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7" name="Line 6618"/>
                <p:cNvSpPr>
                  <a:spLocks noChangeShapeType="1"/>
                </p:cNvSpPr>
                <p:nvPr/>
              </p:nvSpPr>
              <p:spPr bwMode="auto">
                <a:xfrm>
                  <a:off x="3157" y="153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8" name="Line 6619"/>
                <p:cNvSpPr>
                  <a:spLocks noChangeShapeType="1"/>
                </p:cNvSpPr>
                <p:nvPr/>
              </p:nvSpPr>
              <p:spPr bwMode="auto">
                <a:xfrm>
                  <a:off x="3157" y="153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89" name="Line 6620"/>
                <p:cNvSpPr>
                  <a:spLocks noChangeShapeType="1"/>
                </p:cNvSpPr>
                <p:nvPr/>
              </p:nvSpPr>
              <p:spPr bwMode="auto">
                <a:xfrm flipV="1">
                  <a:off x="3161" y="1534"/>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0" name="Line 6621"/>
                <p:cNvSpPr>
                  <a:spLocks noChangeShapeType="1"/>
                </p:cNvSpPr>
                <p:nvPr/>
              </p:nvSpPr>
              <p:spPr bwMode="auto">
                <a:xfrm flipV="1">
                  <a:off x="3163" y="1533"/>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1" name="Line 6622"/>
                <p:cNvSpPr>
                  <a:spLocks noChangeShapeType="1"/>
                </p:cNvSpPr>
                <p:nvPr/>
              </p:nvSpPr>
              <p:spPr bwMode="auto">
                <a:xfrm flipV="1">
                  <a:off x="3164" y="1532"/>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2" name="Line 6623"/>
                <p:cNvSpPr>
                  <a:spLocks noChangeShapeType="1"/>
                </p:cNvSpPr>
                <p:nvPr/>
              </p:nvSpPr>
              <p:spPr bwMode="auto">
                <a:xfrm flipV="1">
                  <a:off x="3165" y="1530"/>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3" name="Freeform 6624"/>
                <p:cNvSpPr>
                  <a:spLocks/>
                </p:cNvSpPr>
                <p:nvPr/>
              </p:nvSpPr>
              <p:spPr bwMode="auto">
                <a:xfrm>
                  <a:off x="3170" y="1523"/>
                  <a:ext cx="11" cy="12"/>
                </a:xfrm>
                <a:custGeom>
                  <a:avLst/>
                  <a:gdLst>
                    <a:gd name="T0" fmla="*/ 5 w 67"/>
                    <a:gd name="T1" fmla="*/ 15 h 71"/>
                    <a:gd name="T2" fmla="*/ 5 w 67"/>
                    <a:gd name="T3" fmla="*/ 10 h 71"/>
                    <a:gd name="T4" fmla="*/ 10 w 67"/>
                    <a:gd name="T5" fmla="*/ 10 h 71"/>
                    <a:gd name="T6" fmla="*/ 10 w 67"/>
                    <a:gd name="T7" fmla="*/ 20 h 71"/>
                    <a:gd name="T8" fmla="*/ 0 w 67"/>
                    <a:gd name="T9" fmla="*/ 20 h 71"/>
                    <a:gd name="T10" fmla="*/ 0 w 67"/>
                    <a:gd name="T11" fmla="*/ 10 h 71"/>
                    <a:gd name="T12" fmla="*/ 5 w 67"/>
                    <a:gd name="T13" fmla="*/ 5 h 71"/>
                    <a:gd name="T14" fmla="*/ 16 w 67"/>
                    <a:gd name="T15" fmla="*/ 0 h 71"/>
                    <a:gd name="T16" fmla="*/ 36 w 67"/>
                    <a:gd name="T17" fmla="*/ 0 h 71"/>
                    <a:gd name="T18" fmla="*/ 47 w 67"/>
                    <a:gd name="T19" fmla="*/ 5 h 71"/>
                    <a:gd name="T20" fmla="*/ 51 w 67"/>
                    <a:gd name="T21" fmla="*/ 10 h 71"/>
                    <a:gd name="T22" fmla="*/ 56 w 67"/>
                    <a:gd name="T23" fmla="*/ 20 h 71"/>
                    <a:gd name="T24" fmla="*/ 56 w 67"/>
                    <a:gd name="T25" fmla="*/ 56 h 71"/>
                    <a:gd name="T26" fmla="*/ 62 w 67"/>
                    <a:gd name="T27" fmla="*/ 66 h 71"/>
                    <a:gd name="T28" fmla="*/ 67 w 67"/>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5" y="15"/>
                      </a:moveTo>
                      <a:lnTo>
                        <a:pt x="5" y="10"/>
                      </a:lnTo>
                      <a:lnTo>
                        <a:pt x="10" y="10"/>
                      </a:lnTo>
                      <a:lnTo>
                        <a:pt x="10" y="20"/>
                      </a:lnTo>
                      <a:lnTo>
                        <a:pt x="0" y="20"/>
                      </a:lnTo>
                      <a:lnTo>
                        <a:pt x="0" y="10"/>
                      </a:lnTo>
                      <a:lnTo>
                        <a:pt x="5" y="5"/>
                      </a:lnTo>
                      <a:lnTo>
                        <a:pt x="16" y="0"/>
                      </a:lnTo>
                      <a:lnTo>
                        <a:pt x="36" y="0"/>
                      </a:lnTo>
                      <a:lnTo>
                        <a:pt x="47" y="5"/>
                      </a:lnTo>
                      <a:lnTo>
                        <a:pt x="51" y="10"/>
                      </a:lnTo>
                      <a:lnTo>
                        <a:pt x="56" y="20"/>
                      </a:lnTo>
                      <a:lnTo>
                        <a:pt x="56" y="56"/>
                      </a:lnTo>
                      <a:lnTo>
                        <a:pt x="62" y="66"/>
                      </a:lnTo>
                      <a:lnTo>
                        <a:pt x="6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4" name="Freeform 6625"/>
                <p:cNvSpPr>
                  <a:spLocks/>
                </p:cNvSpPr>
                <p:nvPr/>
              </p:nvSpPr>
              <p:spPr bwMode="auto">
                <a:xfrm>
                  <a:off x="3177" y="1525"/>
                  <a:ext cx="2" cy="9"/>
                </a:xfrm>
                <a:custGeom>
                  <a:avLst/>
                  <a:gdLst>
                    <a:gd name="T0" fmla="*/ 0 w 9"/>
                    <a:gd name="T1" fmla="*/ 0 h 56"/>
                    <a:gd name="T2" fmla="*/ 4 w 9"/>
                    <a:gd name="T3" fmla="*/ 10 h 56"/>
                    <a:gd name="T4" fmla="*/ 4 w 9"/>
                    <a:gd name="T5" fmla="*/ 46 h 56"/>
                    <a:gd name="T6" fmla="*/ 9 w 9"/>
                    <a:gd name="T7" fmla="*/ 56 h 56"/>
                  </a:gdLst>
                  <a:ahLst/>
                  <a:cxnLst>
                    <a:cxn ang="0">
                      <a:pos x="T0" y="T1"/>
                    </a:cxn>
                    <a:cxn ang="0">
                      <a:pos x="T2" y="T3"/>
                    </a:cxn>
                    <a:cxn ang="0">
                      <a:pos x="T4" y="T5"/>
                    </a:cxn>
                    <a:cxn ang="0">
                      <a:pos x="T6" y="T7"/>
                    </a:cxn>
                  </a:cxnLst>
                  <a:rect l="0" t="0" r="r" b="b"/>
                  <a:pathLst>
                    <a:path w="9" h="56">
                      <a:moveTo>
                        <a:pt x="0" y="0"/>
                      </a:moveTo>
                      <a:lnTo>
                        <a:pt x="4" y="10"/>
                      </a:lnTo>
                      <a:lnTo>
                        <a:pt x="4" y="46"/>
                      </a:lnTo>
                      <a:lnTo>
                        <a:pt x="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5" name="Freeform 6626"/>
                <p:cNvSpPr>
                  <a:spLocks/>
                </p:cNvSpPr>
                <p:nvPr/>
              </p:nvSpPr>
              <p:spPr bwMode="auto">
                <a:xfrm>
                  <a:off x="3176" y="1523"/>
                  <a:ext cx="6" cy="12"/>
                </a:xfrm>
                <a:custGeom>
                  <a:avLst/>
                  <a:gdLst>
                    <a:gd name="T0" fmla="*/ 0 w 35"/>
                    <a:gd name="T1" fmla="*/ 0 h 71"/>
                    <a:gd name="T2" fmla="*/ 5 w 35"/>
                    <a:gd name="T3" fmla="*/ 5 h 71"/>
                    <a:gd name="T4" fmla="*/ 11 w 35"/>
                    <a:gd name="T5" fmla="*/ 15 h 71"/>
                    <a:gd name="T6" fmla="*/ 11 w 35"/>
                    <a:gd name="T7" fmla="*/ 56 h 71"/>
                    <a:gd name="T8" fmla="*/ 15 w 35"/>
                    <a:gd name="T9" fmla="*/ 66 h 71"/>
                    <a:gd name="T10" fmla="*/ 31 w 35"/>
                    <a:gd name="T11" fmla="*/ 71 h 71"/>
                    <a:gd name="T12" fmla="*/ 35 w 3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5" h="71">
                      <a:moveTo>
                        <a:pt x="0" y="0"/>
                      </a:moveTo>
                      <a:lnTo>
                        <a:pt x="5" y="5"/>
                      </a:lnTo>
                      <a:lnTo>
                        <a:pt x="11" y="15"/>
                      </a:lnTo>
                      <a:lnTo>
                        <a:pt x="11" y="56"/>
                      </a:lnTo>
                      <a:lnTo>
                        <a:pt x="15" y="66"/>
                      </a:lnTo>
                      <a:lnTo>
                        <a:pt x="31" y="71"/>
                      </a:lnTo>
                      <a:lnTo>
                        <a:pt x="3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6" name="Freeform 6627"/>
                <p:cNvSpPr>
                  <a:spLocks/>
                </p:cNvSpPr>
                <p:nvPr/>
              </p:nvSpPr>
              <p:spPr bwMode="auto">
                <a:xfrm>
                  <a:off x="3169" y="1527"/>
                  <a:ext cx="8" cy="8"/>
                </a:xfrm>
                <a:custGeom>
                  <a:avLst/>
                  <a:gdLst>
                    <a:gd name="T0" fmla="*/ 51 w 51"/>
                    <a:gd name="T1" fmla="*/ 0 h 46"/>
                    <a:gd name="T2" fmla="*/ 45 w 51"/>
                    <a:gd name="T3" fmla="*/ 6 h 46"/>
                    <a:gd name="T4" fmla="*/ 20 w 51"/>
                    <a:gd name="T5" fmla="*/ 11 h 46"/>
                    <a:gd name="T6" fmla="*/ 4 w 51"/>
                    <a:gd name="T7" fmla="*/ 15 h 46"/>
                    <a:gd name="T8" fmla="*/ 0 w 51"/>
                    <a:gd name="T9" fmla="*/ 26 h 46"/>
                    <a:gd name="T10" fmla="*/ 0 w 51"/>
                    <a:gd name="T11" fmla="*/ 31 h 46"/>
                    <a:gd name="T12" fmla="*/ 4 w 51"/>
                    <a:gd name="T13" fmla="*/ 41 h 46"/>
                    <a:gd name="T14" fmla="*/ 20 w 51"/>
                    <a:gd name="T15" fmla="*/ 46 h 46"/>
                    <a:gd name="T16" fmla="*/ 35 w 51"/>
                    <a:gd name="T17" fmla="*/ 46 h 46"/>
                    <a:gd name="T18" fmla="*/ 45 w 51"/>
                    <a:gd name="T19" fmla="*/ 41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5" y="6"/>
                      </a:lnTo>
                      <a:lnTo>
                        <a:pt x="20" y="11"/>
                      </a:lnTo>
                      <a:lnTo>
                        <a:pt x="4" y="15"/>
                      </a:lnTo>
                      <a:lnTo>
                        <a:pt x="0" y="26"/>
                      </a:lnTo>
                      <a:lnTo>
                        <a:pt x="0" y="31"/>
                      </a:lnTo>
                      <a:lnTo>
                        <a:pt x="4" y="41"/>
                      </a:lnTo>
                      <a:lnTo>
                        <a:pt x="20" y="46"/>
                      </a:lnTo>
                      <a:lnTo>
                        <a:pt x="35" y="46"/>
                      </a:lnTo>
                      <a:lnTo>
                        <a:pt x="45" y="41"/>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7" name="Freeform 6628"/>
                <p:cNvSpPr>
                  <a:spLocks/>
                </p:cNvSpPr>
                <p:nvPr/>
              </p:nvSpPr>
              <p:spPr bwMode="auto">
                <a:xfrm>
                  <a:off x="3170" y="1530"/>
                  <a:ext cx="1" cy="4"/>
                </a:xfrm>
                <a:custGeom>
                  <a:avLst/>
                  <a:gdLst>
                    <a:gd name="T0" fmla="*/ 5 w 5"/>
                    <a:gd name="T1" fmla="*/ 0 h 26"/>
                    <a:gd name="T2" fmla="*/ 0 w 5"/>
                    <a:gd name="T3" fmla="*/ 11 h 26"/>
                    <a:gd name="T4" fmla="*/ 0 w 5"/>
                    <a:gd name="T5" fmla="*/ 16 h 26"/>
                    <a:gd name="T6" fmla="*/ 5 w 5"/>
                    <a:gd name="T7" fmla="*/ 26 h 26"/>
                  </a:gdLst>
                  <a:ahLst/>
                  <a:cxnLst>
                    <a:cxn ang="0">
                      <a:pos x="T0" y="T1"/>
                    </a:cxn>
                    <a:cxn ang="0">
                      <a:pos x="T2" y="T3"/>
                    </a:cxn>
                    <a:cxn ang="0">
                      <a:pos x="T4" y="T5"/>
                    </a:cxn>
                    <a:cxn ang="0">
                      <a:pos x="T6" y="T7"/>
                    </a:cxn>
                  </a:cxnLst>
                  <a:rect l="0" t="0" r="r" b="b"/>
                  <a:pathLst>
                    <a:path w="5" h="26">
                      <a:moveTo>
                        <a:pt x="5" y="0"/>
                      </a:moveTo>
                      <a:lnTo>
                        <a:pt x="0" y="11"/>
                      </a:lnTo>
                      <a:lnTo>
                        <a:pt x="0" y="16"/>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8" name="Freeform 6629"/>
                <p:cNvSpPr>
                  <a:spLocks/>
                </p:cNvSpPr>
                <p:nvPr/>
              </p:nvSpPr>
              <p:spPr bwMode="auto">
                <a:xfrm>
                  <a:off x="3171" y="1528"/>
                  <a:ext cx="6" cy="7"/>
                </a:xfrm>
                <a:custGeom>
                  <a:avLst/>
                  <a:gdLst>
                    <a:gd name="T0" fmla="*/ 36 w 36"/>
                    <a:gd name="T1" fmla="*/ 0 h 40"/>
                    <a:gd name="T2" fmla="*/ 16 w 36"/>
                    <a:gd name="T3" fmla="*/ 5 h 40"/>
                    <a:gd name="T4" fmla="*/ 5 w 36"/>
                    <a:gd name="T5" fmla="*/ 9 h 40"/>
                    <a:gd name="T6" fmla="*/ 0 w 36"/>
                    <a:gd name="T7" fmla="*/ 20 h 40"/>
                    <a:gd name="T8" fmla="*/ 0 w 36"/>
                    <a:gd name="T9" fmla="*/ 25 h 40"/>
                    <a:gd name="T10" fmla="*/ 5 w 36"/>
                    <a:gd name="T11" fmla="*/ 35 h 40"/>
                    <a:gd name="T12" fmla="*/ 11 w 36"/>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6" h="40">
                      <a:moveTo>
                        <a:pt x="36" y="0"/>
                      </a:moveTo>
                      <a:lnTo>
                        <a:pt x="16" y="5"/>
                      </a:lnTo>
                      <a:lnTo>
                        <a:pt x="5" y="9"/>
                      </a:lnTo>
                      <a:lnTo>
                        <a:pt x="0" y="20"/>
                      </a:lnTo>
                      <a:lnTo>
                        <a:pt x="0" y="25"/>
                      </a:lnTo>
                      <a:lnTo>
                        <a:pt x="5" y="35"/>
                      </a:lnTo>
                      <a:lnTo>
                        <a:pt x="11" y="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99" name="Freeform 6630"/>
                <p:cNvSpPr>
                  <a:spLocks/>
                </p:cNvSpPr>
                <p:nvPr/>
              </p:nvSpPr>
              <p:spPr bwMode="auto">
                <a:xfrm>
                  <a:off x="3193" y="1523"/>
                  <a:ext cx="5" cy="2"/>
                </a:xfrm>
                <a:custGeom>
                  <a:avLst/>
                  <a:gdLst>
                    <a:gd name="T0" fmla="*/ 16 w 25"/>
                    <a:gd name="T1" fmla="*/ 5 h 10"/>
                    <a:gd name="T2" fmla="*/ 21 w 25"/>
                    <a:gd name="T3" fmla="*/ 10 h 10"/>
                    <a:gd name="T4" fmla="*/ 25 w 25"/>
                    <a:gd name="T5" fmla="*/ 5 h 10"/>
                    <a:gd name="T6" fmla="*/ 21 w 25"/>
                    <a:gd name="T7" fmla="*/ 0 h 10"/>
                    <a:gd name="T8" fmla="*/ 16 w 25"/>
                    <a:gd name="T9" fmla="*/ 0 h 10"/>
                    <a:gd name="T10" fmla="*/ 5 w 25"/>
                    <a:gd name="T11" fmla="*/ 5 h 10"/>
                    <a:gd name="T12" fmla="*/ 0 w 25"/>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25" h="10">
                      <a:moveTo>
                        <a:pt x="16" y="5"/>
                      </a:moveTo>
                      <a:lnTo>
                        <a:pt x="21" y="10"/>
                      </a:lnTo>
                      <a:lnTo>
                        <a:pt x="25" y="5"/>
                      </a:lnTo>
                      <a:lnTo>
                        <a:pt x="21" y="0"/>
                      </a:lnTo>
                      <a:lnTo>
                        <a:pt x="16" y="0"/>
                      </a:lnTo>
                      <a:lnTo>
                        <a:pt x="5" y="5"/>
                      </a:lnTo>
                      <a:lnTo>
                        <a:pt x="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0" name="Freeform 6631"/>
                <p:cNvSpPr>
                  <a:spLocks/>
                </p:cNvSpPr>
                <p:nvPr/>
              </p:nvSpPr>
              <p:spPr bwMode="auto">
                <a:xfrm>
                  <a:off x="3187" y="1523"/>
                  <a:ext cx="8" cy="8"/>
                </a:xfrm>
                <a:custGeom>
                  <a:avLst/>
                  <a:gdLst>
                    <a:gd name="T0" fmla="*/ 20 w 51"/>
                    <a:gd name="T1" fmla="*/ 0 h 51"/>
                    <a:gd name="T2" fmla="*/ 11 w 51"/>
                    <a:gd name="T3" fmla="*/ 5 h 51"/>
                    <a:gd name="T4" fmla="*/ 5 w 51"/>
                    <a:gd name="T5" fmla="*/ 10 h 51"/>
                    <a:gd name="T6" fmla="*/ 0 w 51"/>
                    <a:gd name="T7" fmla="*/ 20 h 51"/>
                    <a:gd name="T8" fmla="*/ 0 w 51"/>
                    <a:gd name="T9" fmla="*/ 31 h 51"/>
                    <a:gd name="T10" fmla="*/ 5 w 51"/>
                    <a:gd name="T11" fmla="*/ 40 h 51"/>
                    <a:gd name="T12" fmla="*/ 11 w 51"/>
                    <a:gd name="T13" fmla="*/ 46 h 51"/>
                    <a:gd name="T14" fmla="*/ 20 w 51"/>
                    <a:gd name="T15" fmla="*/ 51 h 51"/>
                    <a:gd name="T16" fmla="*/ 31 w 51"/>
                    <a:gd name="T17" fmla="*/ 51 h 51"/>
                    <a:gd name="T18" fmla="*/ 41 w 51"/>
                    <a:gd name="T19" fmla="*/ 46 h 51"/>
                    <a:gd name="T20" fmla="*/ 46 w 51"/>
                    <a:gd name="T21" fmla="*/ 40 h 51"/>
                    <a:gd name="T22" fmla="*/ 51 w 51"/>
                    <a:gd name="T23" fmla="*/ 31 h 51"/>
                    <a:gd name="T24" fmla="*/ 51 w 51"/>
                    <a:gd name="T25" fmla="*/ 20 h 51"/>
                    <a:gd name="T26" fmla="*/ 46 w 51"/>
                    <a:gd name="T27" fmla="*/ 10 h 51"/>
                    <a:gd name="T28" fmla="*/ 41 w 51"/>
                    <a:gd name="T29" fmla="*/ 5 h 51"/>
                    <a:gd name="T30" fmla="*/ 31 w 51"/>
                    <a:gd name="T31" fmla="*/ 0 h 51"/>
                    <a:gd name="T32" fmla="*/ 20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0" y="0"/>
                      </a:moveTo>
                      <a:lnTo>
                        <a:pt x="11" y="5"/>
                      </a:lnTo>
                      <a:lnTo>
                        <a:pt x="5" y="10"/>
                      </a:lnTo>
                      <a:lnTo>
                        <a:pt x="0" y="20"/>
                      </a:lnTo>
                      <a:lnTo>
                        <a:pt x="0" y="31"/>
                      </a:lnTo>
                      <a:lnTo>
                        <a:pt x="5" y="40"/>
                      </a:lnTo>
                      <a:lnTo>
                        <a:pt x="11" y="46"/>
                      </a:lnTo>
                      <a:lnTo>
                        <a:pt x="20" y="51"/>
                      </a:lnTo>
                      <a:lnTo>
                        <a:pt x="31" y="51"/>
                      </a:lnTo>
                      <a:lnTo>
                        <a:pt x="41" y="46"/>
                      </a:lnTo>
                      <a:lnTo>
                        <a:pt x="46" y="40"/>
                      </a:lnTo>
                      <a:lnTo>
                        <a:pt x="51" y="31"/>
                      </a:lnTo>
                      <a:lnTo>
                        <a:pt x="51" y="20"/>
                      </a:lnTo>
                      <a:lnTo>
                        <a:pt x="46" y="10"/>
                      </a:lnTo>
                      <a:lnTo>
                        <a:pt x="41" y="5"/>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1" name="Freeform 6632"/>
                <p:cNvSpPr>
                  <a:spLocks/>
                </p:cNvSpPr>
                <p:nvPr/>
              </p:nvSpPr>
              <p:spPr bwMode="auto">
                <a:xfrm>
                  <a:off x="3188" y="1525"/>
                  <a:ext cx="0" cy="5"/>
                </a:xfrm>
                <a:custGeom>
                  <a:avLst/>
                  <a:gdLst>
                    <a:gd name="T0" fmla="*/ 6 w 6"/>
                    <a:gd name="T1" fmla="*/ 0 h 30"/>
                    <a:gd name="T2" fmla="*/ 0 w 6"/>
                    <a:gd name="T3" fmla="*/ 10 h 30"/>
                    <a:gd name="T4" fmla="*/ 0 w 6"/>
                    <a:gd name="T5" fmla="*/ 21 h 30"/>
                    <a:gd name="T6" fmla="*/ 6 w 6"/>
                    <a:gd name="T7" fmla="*/ 30 h 30"/>
                  </a:gdLst>
                  <a:ahLst/>
                  <a:cxnLst>
                    <a:cxn ang="0">
                      <a:pos x="T0" y="T1"/>
                    </a:cxn>
                    <a:cxn ang="0">
                      <a:pos x="T2" y="T3"/>
                    </a:cxn>
                    <a:cxn ang="0">
                      <a:pos x="T4" y="T5"/>
                    </a:cxn>
                    <a:cxn ang="0">
                      <a:pos x="T6" y="T7"/>
                    </a:cxn>
                  </a:cxnLst>
                  <a:rect l="0" t="0" r="r" b="b"/>
                  <a:pathLst>
                    <a:path w="6" h="30">
                      <a:moveTo>
                        <a:pt x="6" y="0"/>
                      </a:moveTo>
                      <a:lnTo>
                        <a:pt x="0" y="10"/>
                      </a:lnTo>
                      <a:lnTo>
                        <a:pt x="0" y="21"/>
                      </a:lnTo>
                      <a:lnTo>
                        <a:pt x="6"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2" name="Freeform 6633"/>
                <p:cNvSpPr>
                  <a:spLocks/>
                </p:cNvSpPr>
                <p:nvPr/>
              </p:nvSpPr>
              <p:spPr bwMode="auto">
                <a:xfrm>
                  <a:off x="3193" y="1525"/>
                  <a:ext cx="1" cy="5"/>
                </a:xfrm>
                <a:custGeom>
                  <a:avLst/>
                  <a:gdLst>
                    <a:gd name="T0" fmla="*/ 0 w 5"/>
                    <a:gd name="T1" fmla="*/ 30 h 30"/>
                    <a:gd name="T2" fmla="*/ 5 w 5"/>
                    <a:gd name="T3" fmla="*/ 21 h 30"/>
                    <a:gd name="T4" fmla="*/ 5 w 5"/>
                    <a:gd name="T5" fmla="*/ 10 h 30"/>
                    <a:gd name="T6" fmla="*/ 0 w 5"/>
                    <a:gd name="T7" fmla="*/ 0 h 30"/>
                  </a:gdLst>
                  <a:ahLst/>
                  <a:cxnLst>
                    <a:cxn ang="0">
                      <a:pos x="T0" y="T1"/>
                    </a:cxn>
                    <a:cxn ang="0">
                      <a:pos x="T2" y="T3"/>
                    </a:cxn>
                    <a:cxn ang="0">
                      <a:pos x="T4" y="T5"/>
                    </a:cxn>
                    <a:cxn ang="0">
                      <a:pos x="T6" y="T7"/>
                    </a:cxn>
                  </a:cxnLst>
                  <a:rect l="0" t="0" r="r" b="b"/>
                  <a:pathLst>
                    <a:path w="5" h="30">
                      <a:moveTo>
                        <a:pt x="0" y="30"/>
                      </a:moveTo>
                      <a:lnTo>
                        <a:pt x="5" y="21"/>
                      </a:lnTo>
                      <a:lnTo>
                        <a:pt x="5"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3" name="Freeform 6634"/>
                <p:cNvSpPr>
                  <a:spLocks/>
                </p:cNvSpPr>
                <p:nvPr/>
              </p:nvSpPr>
              <p:spPr bwMode="auto">
                <a:xfrm>
                  <a:off x="3188" y="1523"/>
                  <a:ext cx="2" cy="8"/>
                </a:xfrm>
                <a:custGeom>
                  <a:avLst/>
                  <a:gdLst>
                    <a:gd name="T0" fmla="*/ 9 w 9"/>
                    <a:gd name="T1" fmla="*/ 0 h 51"/>
                    <a:gd name="T2" fmla="*/ 5 w 9"/>
                    <a:gd name="T3" fmla="*/ 5 h 51"/>
                    <a:gd name="T4" fmla="*/ 0 w 9"/>
                    <a:gd name="T5" fmla="*/ 15 h 51"/>
                    <a:gd name="T6" fmla="*/ 0 w 9"/>
                    <a:gd name="T7" fmla="*/ 36 h 51"/>
                    <a:gd name="T8" fmla="*/ 5 w 9"/>
                    <a:gd name="T9" fmla="*/ 46 h 51"/>
                    <a:gd name="T10" fmla="*/ 9 w 9"/>
                    <a:gd name="T11" fmla="*/ 51 h 51"/>
                  </a:gdLst>
                  <a:ahLst/>
                  <a:cxnLst>
                    <a:cxn ang="0">
                      <a:pos x="T0" y="T1"/>
                    </a:cxn>
                    <a:cxn ang="0">
                      <a:pos x="T2" y="T3"/>
                    </a:cxn>
                    <a:cxn ang="0">
                      <a:pos x="T4" y="T5"/>
                    </a:cxn>
                    <a:cxn ang="0">
                      <a:pos x="T6" y="T7"/>
                    </a:cxn>
                    <a:cxn ang="0">
                      <a:pos x="T8" y="T9"/>
                    </a:cxn>
                    <a:cxn ang="0">
                      <a:pos x="T10" y="T11"/>
                    </a:cxn>
                  </a:cxnLst>
                  <a:rect l="0" t="0" r="r" b="b"/>
                  <a:pathLst>
                    <a:path w="9" h="51">
                      <a:moveTo>
                        <a:pt x="9" y="0"/>
                      </a:moveTo>
                      <a:lnTo>
                        <a:pt x="5" y="5"/>
                      </a:lnTo>
                      <a:lnTo>
                        <a:pt x="0" y="15"/>
                      </a:lnTo>
                      <a:lnTo>
                        <a:pt x="0" y="36"/>
                      </a:lnTo>
                      <a:lnTo>
                        <a:pt x="5" y="46"/>
                      </a:lnTo>
                      <a:lnTo>
                        <a:pt x="9"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4" name="Freeform 6635"/>
                <p:cNvSpPr>
                  <a:spLocks/>
                </p:cNvSpPr>
                <p:nvPr/>
              </p:nvSpPr>
              <p:spPr bwMode="auto">
                <a:xfrm>
                  <a:off x="3192" y="1523"/>
                  <a:ext cx="1" cy="8"/>
                </a:xfrm>
                <a:custGeom>
                  <a:avLst/>
                  <a:gdLst>
                    <a:gd name="T0" fmla="*/ 0 w 10"/>
                    <a:gd name="T1" fmla="*/ 51 h 51"/>
                    <a:gd name="T2" fmla="*/ 5 w 10"/>
                    <a:gd name="T3" fmla="*/ 46 h 51"/>
                    <a:gd name="T4" fmla="*/ 10 w 10"/>
                    <a:gd name="T5" fmla="*/ 36 h 51"/>
                    <a:gd name="T6" fmla="*/ 10 w 10"/>
                    <a:gd name="T7" fmla="*/ 15 h 51"/>
                    <a:gd name="T8" fmla="*/ 5 w 10"/>
                    <a:gd name="T9" fmla="*/ 5 h 51"/>
                    <a:gd name="T10" fmla="*/ 0 w 10"/>
                    <a:gd name="T11" fmla="*/ 0 h 51"/>
                  </a:gdLst>
                  <a:ahLst/>
                  <a:cxnLst>
                    <a:cxn ang="0">
                      <a:pos x="T0" y="T1"/>
                    </a:cxn>
                    <a:cxn ang="0">
                      <a:pos x="T2" y="T3"/>
                    </a:cxn>
                    <a:cxn ang="0">
                      <a:pos x="T4" y="T5"/>
                    </a:cxn>
                    <a:cxn ang="0">
                      <a:pos x="T6" y="T7"/>
                    </a:cxn>
                    <a:cxn ang="0">
                      <a:pos x="T8" y="T9"/>
                    </a:cxn>
                    <a:cxn ang="0">
                      <a:pos x="T10" y="T11"/>
                    </a:cxn>
                  </a:cxnLst>
                  <a:rect l="0" t="0" r="r" b="b"/>
                  <a:pathLst>
                    <a:path w="10" h="51">
                      <a:moveTo>
                        <a:pt x="0" y="51"/>
                      </a:moveTo>
                      <a:lnTo>
                        <a:pt x="5" y="46"/>
                      </a:lnTo>
                      <a:lnTo>
                        <a:pt x="10" y="36"/>
                      </a:lnTo>
                      <a:lnTo>
                        <a:pt x="10" y="15"/>
                      </a:lnTo>
                      <a:lnTo>
                        <a:pt x="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05" name="Freeform 6636"/>
                <p:cNvSpPr>
                  <a:spLocks/>
                </p:cNvSpPr>
                <p:nvPr/>
              </p:nvSpPr>
              <p:spPr bwMode="auto">
                <a:xfrm>
                  <a:off x="3186" y="1530"/>
                  <a:ext cx="11" cy="8"/>
                </a:xfrm>
                <a:custGeom>
                  <a:avLst/>
                  <a:gdLst>
                    <a:gd name="T0" fmla="*/ 10 w 67"/>
                    <a:gd name="T1" fmla="*/ 0 h 51"/>
                    <a:gd name="T2" fmla="*/ 5 w 67"/>
                    <a:gd name="T3" fmla="*/ 6 h 51"/>
                    <a:gd name="T4" fmla="*/ 0 w 67"/>
                    <a:gd name="T5" fmla="*/ 16 h 51"/>
                    <a:gd name="T6" fmla="*/ 0 w 67"/>
                    <a:gd name="T7" fmla="*/ 22 h 51"/>
                    <a:gd name="T8" fmla="*/ 5 w 67"/>
                    <a:gd name="T9" fmla="*/ 31 h 51"/>
                    <a:gd name="T10" fmla="*/ 10 w 67"/>
                    <a:gd name="T11" fmla="*/ 37 h 51"/>
                    <a:gd name="T12" fmla="*/ 25 w 67"/>
                    <a:gd name="T13" fmla="*/ 42 h 51"/>
                    <a:gd name="T14" fmla="*/ 46 w 67"/>
                    <a:gd name="T15" fmla="*/ 42 h 51"/>
                    <a:gd name="T16" fmla="*/ 62 w 67"/>
                    <a:gd name="T17" fmla="*/ 46 h 51"/>
                    <a:gd name="T18" fmla="*/ 67 w 67"/>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51">
                      <a:moveTo>
                        <a:pt x="10" y="0"/>
                      </a:moveTo>
                      <a:lnTo>
                        <a:pt x="5" y="6"/>
                      </a:lnTo>
                      <a:lnTo>
                        <a:pt x="0" y="16"/>
                      </a:lnTo>
                      <a:lnTo>
                        <a:pt x="0" y="22"/>
                      </a:lnTo>
                      <a:lnTo>
                        <a:pt x="5" y="31"/>
                      </a:lnTo>
                      <a:lnTo>
                        <a:pt x="10" y="37"/>
                      </a:lnTo>
                      <a:lnTo>
                        <a:pt x="25" y="42"/>
                      </a:lnTo>
                      <a:lnTo>
                        <a:pt x="46" y="42"/>
                      </a:lnTo>
                      <a:lnTo>
                        <a:pt x="62" y="46"/>
                      </a:lnTo>
                      <a:lnTo>
                        <a:pt x="67"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2" name="Group 6838"/>
              <p:cNvGrpSpPr>
                <a:grpSpLocks/>
              </p:cNvGrpSpPr>
              <p:nvPr/>
            </p:nvGrpSpPr>
            <p:grpSpPr bwMode="auto">
              <a:xfrm>
                <a:off x="2704" y="1532"/>
                <a:ext cx="501" cy="725"/>
                <a:chOff x="2704" y="1532"/>
                <a:chExt cx="501" cy="725"/>
              </a:xfrm>
            </p:grpSpPr>
            <p:sp>
              <p:nvSpPr>
                <p:cNvPr id="10806" name="Freeform 6638"/>
                <p:cNvSpPr>
                  <a:spLocks/>
                </p:cNvSpPr>
                <p:nvPr/>
              </p:nvSpPr>
              <p:spPr bwMode="auto">
                <a:xfrm>
                  <a:off x="3188" y="1535"/>
                  <a:ext cx="8" cy="1"/>
                </a:xfrm>
                <a:custGeom>
                  <a:avLst/>
                  <a:gdLst>
                    <a:gd name="T0" fmla="*/ 0 w 52"/>
                    <a:gd name="T1" fmla="*/ 0 h 11"/>
                    <a:gd name="T2" fmla="*/ 15 w 52"/>
                    <a:gd name="T3" fmla="*/ 6 h 11"/>
                    <a:gd name="T4" fmla="*/ 36 w 52"/>
                    <a:gd name="T5" fmla="*/ 6 h 11"/>
                    <a:gd name="T6" fmla="*/ 52 w 52"/>
                    <a:gd name="T7" fmla="*/ 11 h 11"/>
                  </a:gdLst>
                  <a:ahLst/>
                  <a:cxnLst>
                    <a:cxn ang="0">
                      <a:pos x="T0" y="T1"/>
                    </a:cxn>
                    <a:cxn ang="0">
                      <a:pos x="T2" y="T3"/>
                    </a:cxn>
                    <a:cxn ang="0">
                      <a:pos x="T4" y="T5"/>
                    </a:cxn>
                    <a:cxn ang="0">
                      <a:pos x="T6" y="T7"/>
                    </a:cxn>
                  </a:cxnLst>
                  <a:rect l="0" t="0" r="r" b="b"/>
                  <a:pathLst>
                    <a:path w="52" h="11">
                      <a:moveTo>
                        <a:pt x="0" y="0"/>
                      </a:moveTo>
                      <a:lnTo>
                        <a:pt x="15" y="6"/>
                      </a:lnTo>
                      <a:lnTo>
                        <a:pt x="36" y="6"/>
                      </a:lnTo>
                      <a:lnTo>
                        <a:pt x="52"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7" name="Freeform 6639"/>
                <p:cNvSpPr>
                  <a:spLocks/>
                </p:cNvSpPr>
                <p:nvPr/>
              </p:nvSpPr>
              <p:spPr bwMode="auto">
                <a:xfrm>
                  <a:off x="3185" y="1533"/>
                  <a:ext cx="12" cy="8"/>
                </a:xfrm>
                <a:custGeom>
                  <a:avLst/>
                  <a:gdLst>
                    <a:gd name="T0" fmla="*/ 5 w 72"/>
                    <a:gd name="T1" fmla="*/ 0 h 45"/>
                    <a:gd name="T2" fmla="*/ 10 w 72"/>
                    <a:gd name="T3" fmla="*/ 4 h 45"/>
                    <a:gd name="T4" fmla="*/ 26 w 72"/>
                    <a:gd name="T5" fmla="*/ 9 h 45"/>
                    <a:gd name="T6" fmla="*/ 51 w 72"/>
                    <a:gd name="T7" fmla="*/ 9 h 45"/>
                    <a:gd name="T8" fmla="*/ 67 w 72"/>
                    <a:gd name="T9" fmla="*/ 15 h 45"/>
                    <a:gd name="T10" fmla="*/ 72 w 72"/>
                    <a:gd name="T11" fmla="*/ 24 h 45"/>
                    <a:gd name="T12" fmla="*/ 72 w 72"/>
                    <a:gd name="T13" fmla="*/ 29 h 45"/>
                    <a:gd name="T14" fmla="*/ 67 w 72"/>
                    <a:gd name="T15" fmla="*/ 40 h 45"/>
                    <a:gd name="T16" fmla="*/ 51 w 72"/>
                    <a:gd name="T17" fmla="*/ 45 h 45"/>
                    <a:gd name="T18" fmla="*/ 21 w 72"/>
                    <a:gd name="T19" fmla="*/ 45 h 45"/>
                    <a:gd name="T20" fmla="*/ 5 w 72"/>
                    <a:gd name="T21" fmla="*/ 40 h 45"/>
                    <a:gd name="T22" fmla="*/ 0 w 72"/>
                    <a:gd name="T23" fmla="*/ 29 h 45"/>
                    <a:gd name="T24" fmla="*/ 0 w 72"/>
                    <a:gd name="T25" fmla="*/ 24 h 45"/>
                    <a:gd name="T26" fmla="*/ 5 w 72"/>
                    <a:gd name="T27" fmla="*/ 15 h 45"/>
                    <a:gd name="T28" fmla="*/ 21 w 72"/>
                    <a:gd name="T2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45">
                      <a:moveTo>
                        <a:pt x="5" y="0"/>
                      </a:moveTo>
                      <a:lnTo>
                        <a:pt x="10" y="4"/>
                      </a:lnTo>
                      <a:lnTo>
                        <a:pt x="26" y="9"/>
                      </a:lnTo>
                      <a:lnTo>
                        <a:pt x="51" y="9"/>
                      </a:lnTo>
                      <a:lnTo>
                        <a:pt x="67" y="15"/>
                      </a:lnTo>
                      <a:lnTo>
                        <a:pt x="72" y="24"/>
                      </a:lnTo>
                      <a:lnTo>
                        <a:pt x="72" y="29"/>
                      </a:lnTo>
                      <a:lnTo>
                        <a:pt x="67" y="40"/>
                      </a:lnTo>
                      <a:lnTo>
                        <a:pt x="51" y="45"/>
                      </a:lnTo>
                      <a:lnTo>
                        <a:pt x="21" y="45"/>
                      </a:lnTo>
                      <a:lnTo>
                        <a:pt x="5" y="40"/>
                      </a:lnTo>
                      <a:lnTo>
                        <a:pt x="0" y="29"/>
                      </a:lnTo>
                      <a:lnTo>
                        <a:pt x="0" y="24"/>
                      </a:lnTo>
                      <a:lnTo>
                        <a:pt x="5" y="15"/>
                      </a:lnTo>
                      <a:lnTo>
                        <a:pt x="21"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8" name="Freeform 6640"/>
                <p:cNvSpPr>
                  <a:spLocks/>
                </p:cNvSpPr>
                <p:nvPr/>
              </p:nvSpPr>
              <p:spPr bwMode="auto">
                <a:xfrm>
                  <a:off x="3186" y="1535"/>
                  <a:ext cx="2" cy="6"/>
                </a:xfrm>
                <a:custGeom>
                  <a:avLst/>
                  <a:gdLst>
                    <a:gd name="T0" fmla="*/ 16 w 16"/>
                    <a:gd name="T1" fmla="*/ 36 h 36"/>
                    <a:gd name="T2" fmla="*/ 5 w 16"/>
                    <a:gd name="T3" fmla="*/ 31 h 36"/>
                    <a:gd name="T4" fmla="*/ 0 w 16"/>
                    <a:gd name="T5" fmla="*/ 20 h 36"/>
                    <a:gd name="T6" fmla="*/ 0 w 16"/>
                    <a:gd name="T7" fmla="*/ 15 h 36"/>
                    <a:gd name="T8" fmla="*/ 5 w 16"/>
                    <a:gd name="T9" fmla="*/ 6 h 36"/>
                    <a:gd name="T10" fmla="*/ 16 w 16"/>
                    <a:gd name="T11" fmla="*/ 0 h 36"/>
                  </a:gdLst>
                  <a:ahLst/>
                  <a:cxnLst>
                    <a:cxn ang="0">
                      <a:pos x="T0" y="T1"/>
                    </a:cxn>
                    <a:cxn ang="0">
                      <a:pos x="T2" y="T3"/>
                    </a:cxn>
                    <a:cxn ang="0">
                      <a:pos x="T4" y="T5"/>
                    </a:cxn>
                    <a:cxn ang="0">
                      <a:pos x="T6" y="T7"/>
                    </a:cxn>
                    <a:cxn ang="0">
                      <a:pos x="T8" y="T9"/>
                    </a:cxn>
                    <a:cxn ang="0">
                      <a:pos x="T10" y="T11"/>
                    </a:cxn>
                  </a:cxnLst>
                  <a:rect l="0" t="0" r="r" b="b"/>
                  <a:pathLst>
                    <a:path w="16" h="36">
                      <a:moveTo>
                        <a:pt x="16" y="36"/>
                      </a:moveTo>
                      <a:lnTo>
                        <a:pt x="5" y="31"/>
                      </a:lnTo>
                      <a:lnTo>
                        <a:pt x="0" y="20"/>
                      </a:lnTo>
                      <a:lnTo>
                        <a:pt x="0" y="15"/>
                      </a:lnTo>
                      <a:lnTo>
                        <a:pt x="5" y="6"/>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9" name="Freeform 6641"/>
                <p:cNvSpPr>
                  <a:spLocks/>
                </p:cNvSpPr>
                <p:nvPr/>
              </p:nvSpPr>
              <p:spPr bwMode="auto">
                <a:xfrm>
                  <a:off x="3203" y="1532"/>
                  <a:ext cx="2" cy="3"/>
                </a:xfrm>
                <a:custGeom>
                  <a:avLst/>
                  <a:gdLst>
                    <a:gd name="T0" fmla="*/ 5 w 15"/>
                    <a:gd name="T1" fmla="*/ 0 h 15"/>
                    <a:gd name="T2" fmla="*/ 0 w 15"/>
                    <a:gd name="T3" fmla="*/ 6 h 15"/>
                    <a:gd name="T4" fmla="*/ 0 w 15"/>
                    <a:gd name="T5" fmla="*/ 10 h 15"/>
                    <a:gd name="T6" fmla="*/ 5 w 15"/>
                    <a:gd name="T7" fmla="*/ 15 h 15"/>
                    <a:gd name="T8" fmla="*/ 11 w 15"/>
                    <a:gd name="T9" fmla="*/ 15 h 15"/>
                    <a:gd name="T10" fmla="*/ 15 w 15"/>
                    <a:gd name="T11" fmla="*/ 10 h 15"/>
                    <a:gd name="T12" fmla="*/ 15 w 15"/>
                    <a:gd name="T13" fmla="*/ 6 h 15"/>
                    <a:gd name="T14" fmla="*/ 11 w 15"/>
                    <a:gd name="T15" fmla="*/ 0 h 15"/>
                    <a:gd name="T16" fmla="*/ 5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5" y="0"/>
                      </a:moveTo>
                      <a:lnTo>
                        <a:pt x="0" y="6"/>
                      </a:lnTo>
                      <a:lnTo>
                        <a:pt x="0" y="10"/>
                      </a:lnTo>
                      <a:lnTo>
                        <a:pt x="5" y="15"/>
                      </a:lnTo>
                      <a:lnTo>
                        <a:pt x="11" y="15"/>
                      </a:lnTo>
                      <a:lnTo>
                        <a:pt x="15" y="10"/>
                      </a:lnTo>
                      <a:lnTo>
                        <a:pt x="15" y="6"/>
                      </a:lnTo>
                      <a:lnTo>
                        <a:pt x="11" y="0"/>
                      </a:lnTo>
                      <a:lnTo>
                        <a:pt x="5"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0" name="Rectangle 6642"/>
                <p:cNvSpPr>
                  <a:spLocks noChangeArrowheads="1"/>
                </p:cNvSpPr>
                <p:nvPr/>
              </p:nvSpPr>
              <p:spPr bwMode="auto">
                <a:xfrm>
                  <a:off x="3204" y="1533"/>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1" name="Line 6643"/>
                <p:cNvSpPr>
                  <a:spLocks noChangeShapeType="1"/>
                </p:cNvSpPr>
                <p:nvPr/>
              </p:nvSpPr>
              <p:spPr bwMode="auto">
                <a:xfrm>
                  <a:off x="3039" y="1612"/>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2" name="Line 6644"/>
                <p:cNvSpPr>
                  <a:spLocks noChangeShapeType="1"/>
                </p:cNvSpPr>
                <p:nvPr/>
              </p:nvSpPr>
              <p:spPr bwMode="auto">
                <a:xfrm>
                  <a:off x="3040" y="161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3" name="Line 6645"/>
                <p:cNvSpPr>
                  <a:spLocks noChangeShapeType="1"/>
                </p:cNvSpPr>
                <p:nvPr/>
              </p:nvSpPr>
              <p:spPr bwMode="auto">
                <a:xfrm>
                  <a:off x="3041" y="1612"/>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4" name="Line 6646"/>
                <p:cNvSpPr>
                  <a:spLocks noChangeShapeType="1"/>
                </p:cNvSpPr>
                <p:nvPr/>
              </p:nvSpPr>
              <p:spPr bwMode="auto">
                <a:xfrm>
                  <a:off x="3037" y="1612"/>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5" name="Freeform 6647"/>
                <p:cNvSpPr>
                  <a:spLocks/>
                </p:cNvSpPr>
                <p:nvPr/>
              </p:nvSpPr>
              <p:spPr bwMode="auto">
                <a:xfrm>
                  <a:off x="3037" y="1624"/>
                  <a:ext cx="12" cy="5"/>
                </a:xfrm>
                <a:custGeom>
                  <a:avLst/>
                  <a:gdLst>
                    <a:gd name="T0" fmla="*/ 0 w 76"/>
                    <a:gd name="T1" fmla="*/ 31 h 31"/>
                    <a:gd name="T2" fmla="*/ 76 w 76"/>
                    <a:gd name="T3" fmla="*/ 31 h 31"/>
                    <a:gd name="T4" fmla="*/ 76 w 76"/>
                    <a:gd name="T5" fmla="*/ 0 h 31"/>
                  </a:gdLst>
                  <a:ahLst/>
                  <a:cxnLst>
                    <a:cxn ang="0">
                      <a:pos x="T0" y="T1"/>
                    </a:cxn>
                    <a:cxn ang="0">
                      <a:pos x="T2" y="T3"/>
                    </a:cxn>
                    <a:cxn ang="0">
                      <a:pos x="T4" y="T5"/>
                    </a:cxn>
                  </a:cxnLst>
                  <a:rect l="0" t="0" r="r" b="b"/>
                  <a:pathLst>
                    <a:path w="76" h="31">
                      <a:moveTo>
                        <a:pt x="0" y="31"/>
                      </a:moveTo>
                      <a:lnTo>
                        <a:pt x="76" y="31"/>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6" name="Line 6648"/>
                <p:cNvSpPr>
                  <a:spLocks noChangeShapeType="1"/>
                </p:cNvSpPr>
                <p:nvPr/>
              </p:nvSpPr>
              <p:spPr bwMode="auto">
                <a:xfrm>
                  <a:off x="3038" y="161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7" name="Line 6649"/>
                <p:cNvSpPr>
                  <a:spLocks noChangeShapeType="1"/>
                </p:cNvSpPr>
                <p:nvPr/>
              </p:nvSpPr>
              <p:spPr bwMode="auto">
                <a:xfrm>
                  <a:off x="3038" y="161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8" name="Line 6650"/>
                <p:cNvSpPr>
                  <a:spLocks noChangeShapeType="1"/>
                </p:cNvSpPr>
                <p:nvPr/>
              </p:nvSpPr>
              <p:spPr bwMode="auto">
                <a:xfrm flipH="1">
                  <a:off x="3041" y="161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19" name="Line 6651"/>
                <p:cNvSpPr>
                  <a:spLocks noChangeShapeType="1"/>
                </p:cNvSpPr>
                <p:nvPr/>
              </p:nvSpPr>
              <p:spPr bwMode="auto">
                <a:xfrm flipH="1">
                  <a:off x="3041" y="161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0" name="Line 6652"/>
                <p:cNvSpPr>
                  <a:spLocks noChangeShapeType="1"/>
                </p:cNvSpPr>
                <p:nvPr/>
              </p:nvSpPr>
              <p:spPr bwMode="auto">
                <a:xfrm flipH="1">
                  <a:off x="3038"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1" name="Line 6653"/>
                <p:cNvSpPr>
                  <a:spLocks noChangeShapeType="1"/>
                </p:cNvSpPr>
                <p:nvPr/>
              </p:nvSpPr>
              <p:spPr bwMode="auto">
                <a:xfrm flipH="1">
                  <a:off x="3038"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2" name="Line 6654"/>
                <p:cNvSpPr>
                  <a:spLocks noChangeShapeType="1"/>
                </p:cNvSpPr>
                <p:nvPr/>
              </p:nvSpPr>
              <p:spPr bwMode="auto">
                <a:xfrm>
                  <a:off x="3041"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3" name="Line 6655"/>
                <p:cNvSpPr>
                  <a:spLocks noChangeShapeType="1"/>
                </p:cNvSpPr>
                <p:nvPr/>
              </p:nvSpPr>
              <p:spPr bwMode="auto">
                <a:xfrm>
                  <a:off x="3041"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4" name="Line 6656"/>
                <p:cNvSpPr>
                  <a:spLocks noChangeShapeType="1"/>
                </p:cNvSpPr>
                <p:nvPr/>
              </p:nvSpPr>
              <p:spPr bwMode="auto">
                <a:xfrm flipV="1">
                  <a:off x="3045" y="1628"/>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5" name="Line 6657"/>
                <p:cNvSpPr>
                  <a:spLocks noChangeShapeType="1"/>
                </p:cNvSpPr>
                <p:nvPr/>
              </p:nvSpPr>
              <p:spPr bwMode="auto">
                <a:xfrm flipV="1">
                  <a:off x="3047" y="162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6" name="Line 6658"/>
                <p:cNvSpPr>
                  <a:spLocks noChangeShapeType="1"/>
                </p:cNvSpPr>
                <p:nvPr/>
              </p:nvSpPr>
              <p:spPr bwMode="auto">
                <a:xfrm flipV="1">
                  <a:off x="3048" y="162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7" name="Line 6659"/>
                <p:cNvSpPr>
                  <a:spLocks noChangeShapeType="1"/>
                </p:cNvSpPr>
                <p:nvPr/>
              </p:nvSpPr>
              <p:spPr bwMode="auto">
                <a:xfrm flipV="1">
                  <a:off x="3049" y="1624"/>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8" name="Freeform 6660"/>
                <p:cNvSpPr>
                  <a:spLocks/>
                </p:cNvSpPr>
                <p:nvPr/>
              </p:nvSpPr>
              <p:spPr bwMode="auto">
                <a:xfrm>
                  <a:off x="3053" y="1617"/>
                  <a:ext cx="12" cy="12"/>
                </a:xfrm>
                <a:custGeom>
                  <a:avLst/>
                  <a:gdLst>
                    <a:gd name="T0" fmla="*/ 30 w 71"/>
                    <a:gd name="T1" fmla="*/ 0 h 71"/>
                    <a:gd name="T2" fmla="*/ 15 w 71"/>
                    <a:gd name="T3" fmla="*/ 5 h 71"/>
                    <a:gd name="T4" fmla="*/ 5 w 71"/>
                    <a:gd name="T5" fmla="*/ 15 h 71"/>
                    <a:gd name="T6" fmla="*/ 0 w 71"/>
                    <a:gd name="T7" fmla="*/ 31 h 71"/>
                    <a:gd name="T8" fmla="*/ 0 w 71"/>
                    <a:gd name="T9" fmla="*/ 40 h 71"/>
                    <a:gd name="T10" fmla="*/ 5 w 71"/>
                    <a:gd name="T11" fmla="*/ 56 h 71"/>
                    <a:gd name="T12" fmla="*/ 15 w 71"/>
                    <a:gd name="T13" fmla="*/ 66 h 71"/>
                    <a:gd name="T14" fmla="*/ 30 w 71"/>
                    <a:gd name="T15" fmla="*/ 71 h 71"/>
                    <a:gd name="T16" fmla="*/ 40 w 71"/>
                    <a:gd name="T17" fmla="*/ 71 h 71"/>
                    <a:gd name="T18" fmla="*/ 55 w 71"/>
                    <a:gd name="T19" fmla="*/ 66 h 71"/>
                    <a:gd name="T20" fmla="*/ 66 w 71"/>
                    <a:gd name="T21" fmla="*/ 56 h 71"/>
                    <a:gd name="T22" fmla="*/ 71 w 71"/>
                    <a:gd name="T23" fmla="*/ 40 h 71"/>
                    <a:gd name="T24" fmla="*/ 71 w 71"/>
                    <a:gd name="T25" fmla="*/ 31 h 71"/>
                    <a:gd name="T26" fmla="*/ 66 w 71"/>
                    <a:gd name="T27" fmla="*/ 15 h 71"/>
                    <a:gd name="T28" fmla="*/ 55 w 71"/>
                    <a:gd name="T29" fmla="*/ 5 h 71"/>
                    <a:gd name="T30" fmla="*/ 40 w 71"/>
                    <a:gd name="T31" fmla="*/ 0 h 71"/>
                    <a:gd name="T32" fmla="*/ 30 w 71"/>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71">
                      <a:moveTo>
                        <a:pt x="30" y="0"/>
                      </a:moveTo>
                      <a:lnTo>
                        <a:pt x="15" y="5"/>
                      </a:lnTo>
                      <a:lnTo>
                        <a:pt x="5" y="15"/>
                      </a:lnTo>
                      <a:lnTo>
                        <a:pt x="0" y="31"/>
                      </a:lnTo>
                      <a:lnTo>
                        <a:pt x="0" y="40"/>
                      </a:lnTo>
                      <a:lnTo>
                        <a:pt x="5" y="56"/>
                      </a:lnTo>
                      <a:lnTo>
                        <a:pt x="15" y="66"/>
                      </a:lnTo>
                      <a:lnTo>
                        <a:pt x="30" y="71"/>
                      </a:lnTo>
                      <a:lnTo>
                        <a:pt x="40" y="71"/>
                      </a:lnTo>
                      <a:lnTo>
                        <a:pt x="55" y="66"/>
                      </a:lnTo>
                      <a:lnTo>
                        <a:pt x="66" y="56"/>
                      </a:lnTo>
                      <a:lnTo>
                        <a:pt x="71" y="40"/>
                      </a:lnTo>
                      <a:lnTo>
                        <a:pt x="71" y="31"/>
                      </a:lnTo>
                      <a:lnTo>
                        <a:pt x="66" y="15"/>
                      </a:lnTo>
                      <a:lnTo>
                        <a:pt x="55" y="5"/>
                      </a:lnTo>
                      <a:lnTo>
                        <a:pt x="40" y="0"/>
                      </a:lnTo>
                      <a:lnTo>
                        <a:pt x="3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29" name="Freeform 6661"/>
                <p:cNvSpPr>
                  <a:spLocks/>
                </p:cNvSpPr>
                <p:nvPr/>
              </p:nvSpPr>
              <p:spPr bwMode="auto">
                <a:xfrm>
                  <a:off x="3054" y="1620"/>
                  <a:ext cx="0" cy="7"/>
                </a:xfrm>
                <a:custGeom>
                  <a:avLst/>
                  <a:gdLst>
                    <a:gd name="T0" fmla="*/ 4 w 4"/>
                    <a:gd name="T1" fmla="*/ 0 h 41"/>
                    <a:gd name="T2" fmla="*/ 0 w 4"/>
                    <a:gd name="T3" fmla="*/ 10 h 41"/>
                    <a:gd name="T4" fmla="*/ 0 w 4"/>
                    <a:gd name="T5" fmla="*/ 31 h 41"/>
                    <a:gd name="T6" fmla="*/ 4 w 4"/>
                    <a:gd name="T7" fmla="*/ 41 h 41"/>
                  </a:gdLst>
                  <a:ahLst/>
                  <a:cxnLst>
                    <a:cxn ang="0">
                      <a:pos x="T0" y="T1"/>
                    </a:cxn>
                    <a:cxn ang="0">
                      <a:pos x="T2" y="T3"/>
                    </a:cxn>
                    <a:cxn ang="0">
                      <a:pos x="T4" y="T5"/>
                    </a:cxn>
                    <a:cxn ang="0">
                      <a:pos x="T6" y="T7"/>
                    </a:cxn>
                  </a:cxnLst>
                  <a:rect l="0" t="0" r="r" b="b"/>
                  <a:pathLst>
                    <a:path w="4" h="41">
                      <a:moveTo>
                        <a:pt x="4" y="0"/>
                      </a:moveTo>
                      <a:lnTo>
                        <a:pt x="0" y="10"/>
                      </a:lnTo>
                      <a:lnTo>
                        <a:pt x="0" y="31"/>
                      </a:lnTo>
                      <a:lnTo>
                        <a:pt x="4"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0" name="Freeform 6662"/>
                <p:cNvSpPr>
                  <a:spLocks/>
                </p:cNvSpPr>
                <p:nvPr/>
              </p:nvSpPr>
              <p:spPr bwMode="auto">
                <a:xfrm>
                  <a:off x="3063" y="1620"/>
                  <a:ext cx="1" cy="7"/>
                </a:xfrm>
                <a:custGeom>
                  <a:avLst/>
                  <a:gdLst>
                    <a:gd name="T0" fmla="*/ 0 w 6"/>
                    <a:gd name="T1" fmla="*/ 41 h 41"/>
                    <a:gd name="T2" fmla="*/ 6 w 6"/>
                    <a:gd name="T3" fmla="*/ 31 h 41"/>
                    <a:gd name="T4" fmla="*/ 6 w 6"/>
                    <a:gd name="T5" fmla="*/ 10 h 41"/>
                    <a:gd name="T6" fmla="*/ 0 w 6"/>
                    <a:gd name="T7" fmla="*/ 0 h 41"/>
                  </a:gdLst>
                  <a:ahLst/>
                  <a:cxnLst>
                    <a:cxn ang="0">
                      <a:pos x="T0" y="T1"/>
                    </a:cxn>
                    <a:cxn ang="0">
                      <a:pos x="T2" y="T3"/>
                    </a:cxn>
                    <a:cxn ang="0">
                      <a:pos x="T4" y="T5"/>
                    </a:cxn>
                    <a:cxn ang="0">
                      <a:pos x="T6" y="T7"/>
                    </a:cxn>
                  </a:cxnLst>
                  <a:rect l="0" t="0" r="r" b="b"/>
                  <a:pathLst>
                    <a:path w="6" h="41">
                      <a:moveTo>
                        <a:pt x="0" y="41"/>
                      </a:moveTo>
                      <a:lnTo>
                        <a:pt x="6" y="31"/>
                      </a:lnTo>
                      <a:lnTo>
                        <a:pt x="6"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1" name="Freeform 6663"/>
                <p:cNvSpPr>
                  <a:spLocks/>
                </p:cNvSpPr>
                <p:nvPr/>
              </p:nvSpPr>
              <p:spPr bwMode="auto">
                <a:xfrm>
                  <a:off x="3054" y="1617"/>
                  <a:ext cx="4" cy="12"/>
                </a:xfrm>
                <a:custGeom>
                  <a:avLst/>
                  <a:gdLst>
                    <a:gd name="T0" fmla="*/ 21 w 21"/>
                    <a:gd name="T1" fmla="*/ 0 h 71"/>
                    <a:gd name="T2" fmla="*/ 11 w 21"/>
                    <a:gd name="T3" fmla="*/ 5 h 71"/>
                    <a:gd name="T4" fmla="*/ 6 w 21"/>
                    <a:gd name="T5" fmla="*/ 11 h 71"/>
                    <a:gd name="T6" fmla="*/ 0 w 21"/>
                    <a:gd name="T7" fmla="*/ 25 h 71"/>
                    <a:gd name="T8" fmla="*/ 0 w 21"/>
                    <a:gd name="T9" fmla="*/ 46 h 71"/>
                    <a:gd name="T10" fmla="*/ 6 w 21"/>
                    <a:gd name="T11" fmla="*/ 61 h 71"/>
                    <a:gd name="T12" fmla="*/ 11 w 21"/>
                    <a:gd name="T13" fmla="*/ 66 h 71"/>
                    <a:gd name="T14" fmla="*/ 21 w 21"/>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1">
                      <a:moveTo>
                        <a:pt x="21" y="0"/>
                      </a:moveTo>
                      <a:lnTo>
                        <a:pt x="11" y="5"/>
                      </a:lnTo>
                      <a:lnTo>
                        <a:pt x="6" y="11"/>
                      </a:lnTo>
                      <a:lnTo>
                        <a:pt x="0" y="25"/>
                      </a:lnTo>
                      <a:lnTo>
                        <a:pt x="0" y="46"/>
                      </a:lnTo>
                      <a:lnTo>
                        <a:pt x="6" y="61"/>
                      </a:lnTo>
                      <a:lnTo>
                        <a:pt x="11" y="66"/>
                      </a:lnTo>
                      <a:lnTo>
                        <a:pt x="21"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2" name="Freeform 6664"/>
                <p:cNvSpPr>
                  <a:spLocks/>
                </p:cNvSpPr>
                <p:nvPr/>
              </p:nvSpPr>
              <p:spPr bwMode="auto">
                <a:xfrm>
                  <a:off x="3060" y="1617"/>
                  <a:ext cx="3" cy="12"/>
                </a:xfrm>
                <a:custGeom>
                  <a:avLst/>
                  <a:gdLst>
                    <a:gd name="T0" fmla="*/ 0 w 20"/>
                    <a:gd name="T1" fmla="*/ 71 h 71"/>
                    <a:gd name="T2" fmla="*/ 11 w 20"/>
                    <a:gd name="T3" fmla="*/ 66 h 71"/>
                    <a:gd name="T4" fmla="*/ 15 w 20"/>
                    <a:gd name="T5" fmla="*/ 61 h 71"/>
                    <a:gd name="T6" fmla="*/ 20 w 20"/>
                    <a:gd name="T7" fmla="*/ 46 h 71"/>
                    <a:gd name="T8" fmla="*/ 20 w 20"/>
                    <a:gd name="T9" fmla="*/ 25 h 71"/>
                    <a:gd name="T10" fmla="*/ 15 w 20"/>
                    <a:gd name="T11" fmla="*/ 11 h 71"/>
                    <a:gd name="T12" fmla="*/ 11 w 20"/>
                    <a:gd name="T13" fmla="*/ 5 h 71"/>
                    <a:gd name="T14" fmla="*/ 0 w 20"/>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0" y="71"/>
                      </a:moveTo>
                      <a:lnTo>
                        <a:pt x="11" y="66"/>
                      </a:lnTo>
                      <a:lnTo>
                        <a:pt x="15" y="61"/>
                      </a:lnTo>
                      <a:lnTo>
                        <a:pt x="20" y="46"/>
                      </a:lnTo>
                      <a:lnTo>
                        <a:pt x="20" y="25"/>
                      </a:lnTo>
                      <a:lnTo>
                        <a:pt x="15" y="11"/>
                      </a:lnTo>
                      <a:lnTo>
                        <a:pt x="1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3" name="Freeform 6665"/>
                <p:cNvSpPr>
                  <a:spLocks/>
                </p:cNvSpPr>
                <p:nvPr/>
              </p:nvSpPr>
              <p:spPr bwMode="auto">
                <a:xfrm>
                  <a:off x="3070" y="1617"/>
                  <a:ext cx="9" cy="11"/>
                </a:xfrm>
                <a:custGeom>
                  <a:avLst/>
                  <a:gdLst>
                    <a:gd name="T0" fmla="*/ 51 w 56"/>
                    <a:gd name="T1" fmla="*/ 11 h 61"/>
                    <a:gd name="T2" fmla="*/ 56 w 56"/>
                    <a:gd name="T3" fmla="*/ 0 h 61"/>
                    <a:gd name="T4" fmla="*/ 56 w 56"/>
                    <a:gd name="T5" fmla="*/ 20 h 61"/>
                    <a:gd name="T6" fmla="*/ 51 w 56"/>
                    <a:gd name="T7" fmla="*/ 11 h 61"/>
                    <a:gd name="T8" fmla="*/ 47 w 56"/>
                    <a:gd name="T9" fmla="*/ 5 h 61"/>
                    <a:gd name="T10" fmla="*/ 36 w 56"/>
                    <a:gd name="T11" fmla="*/ 0 h 61"/>
                    <a:gd name="T12" fmla="*/ 16 w 56"/>
                    <a:gd name="T13" fmla="*/ 0 h 61"/>
                    <a:gd name="T14" fmla="*/ 5 w 56"/>
                    <a:gd name="T15" fmla="*/ 5 h 61"/>
                    <a:gd name="T16" fmla="*/ 0 w 56"/>
                    <a:gd name="T17" fmla="*/ 11 h 61"/>
                    <a:gd name="T18" fmla="*/ 0 w 56"/>
                    <a:gd name="T19" fmla="*/ 20 h 61"/>
                    <a:gd name="T20" fmla="*/ 5 w 56"/>
                    <a:gd name="T21" fmla="*/ 31 h 61"/>
                    <a:gd name="T22" fmla="*/ 16 w 56"/>
                    <a:gd name="T23" fmla="*/ 36 h 61"/>
                    <a:gd name="T24" fmla="*/ 41 w 56"/>
                    <a:gd name="T25" fmla="*/ 40 h 61"/>
                    <a:gd name="T26" fmla="*/ 51 w 56"/>
                    <a:gd name="T27" fmla="*/ 46 h 61"/>
                    <a:gd name="T28" fmla="*/ 56 w 56"/>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61">
                      <a:moveTo>
                        <a:pt x="51" y="11"/>
                      </a:moveTo>
                      <a:lnTo>
                        <a:pt x="56" y="0"/>
                      </a:lnTo>
                      <a:lnTo>
                        <a:pt x="56" y="20"/>
                      </a:lnTo>
                      <a:lnTo>
                        <a:pt x="51" y="11"/>
                      </a:lnTo>
                      <a:lnTo>
                        <a:pt x="47" y="5"/>
                      </a:lnTo>
                      <a:lnTo>
                        <a:pt x="36" y="0"/>
                      </a:lnTo>
                      <a:lnTo>
                        <a:pt x="16" y="0"/>
                      </a:lnTo>
                      <a:lnTo>
                        <a:pt x="5" y="5"/>
                      </a:lnTo>
                      <a:lnTo>
                        <a:pt x="0" y="11"/>
                      </a:lnTo>
                      <a:lnTo>
                        <a:pt x="0" y="20"/>
                      </a:lnTo>
                      <a:lnTo>
                        <a:pt x="5" y="31"/>
                      </a:lnTo>
                      <a:lnTo>
                        <a:pt x="16" y="36"/>
                      </a:lnTo>
                      <a:lnTo>
                        <a:pt x="41" y="40"/>
                      </a:lnTo>
                      <a:lnTo>
                        <a:pt x="51" y="46"/>
                      </a:lnTo>
                      <a:lnTo>
                        <a:pt x="56"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4" name="Line 6666"/>
                <p:cNvSpPr>
                  <a:spLocks noChangeShapeType="1"/>
                </p:cNvSpPr>
                <p:nvPr/>
              </p:nvSpPr>
              <p:spPr bwMode="auto">
                <a:xfrm flipH="1">
                  <a:off x="3070" y="161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5" name="Freeform 6667"/>
                <p:cNvSpPr>
                  <a:spLocks/>
                </p:cNvSpPr>
                <p:nvPr/>
              </p:nvSpPr>
              <p:spPr bwMode="auto">
                <a:xfrm>
                  <a:off x="3071" y="1622"/>
                  <a:ext cx="7" cy="2"/>
                </a:xfrm>
                <a:custGeom>
                  <a:avLst/>
                  <a:gdLst>
                    <a:gd name="T0" fmla="*/ 0 w 46"/>
                    <a:gd name="T1" fmla="*/ 0 h 15"/>
                    <a:gd name="T2" fmla="*/ 11 w 46"/>
                    <a:gd name="T3" fmla="*/ 6 h 15"/>
                    <a:gd name="T4" fmla="*/ 36 w 46"/>
                    <a:gd name="T5" fmla="*/ 11 h 15"/>
                    <a:gd name="T6" fmla="*/ 46 w 46"/>
                    <a:gd name="T7" fmla="*/ 15 h 15"/>
                  </a:gdLst>
                  <a:ahLst/>
                  <a:cxnLst>
                    <a:cxn ang="0">
                      <a:pos x="T0" y="T1"/>
                    </a:cxn>
                    <a:cxn ang="0">
                      <a:pos x="T2" y="T3"/>
                    </a:cxn>
                    <a:cxn ang="0">
                      <a:pos x="T4" y="T5"/>
                    </a:cxn>
                    <a:cxn ang="0">
                      <a:pos x="T6" y="T7"/>
                    </a:cxn>
                  </a:cxnLst>
                  <a:rect l="0" t="0" r="r" b="b"/>
                  <a:pathLst>
                    <a:path w="46" h="15">
                      <a:moveTo>
                        <a:pt x="0" y="0"/>
                      </a:moveTo>
                      <a:lnTo>
                        <a:pt x="11" y="6"/>
                      </a:lnTo>
                      <a:lnTo>
                        <a:pt x="36" y="11"/>
                      </a:lnTo>
                      <a:lnTo>
                        <a:pt x="46"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6" name="Line 6668"/>
                <p:cNvSpPr>
                  <a:spLocks noChangeShapeType="1"/>
                </p:cNvSpPr>
                <p:nvPr/>
              </p:nvSpPr>
              <p:spPr bwMode="auto">
                <a:xfrm flipH="1">
                  <a:off x="3078" y="162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7" name="Freeform 6669"/>
                <p:cNvSpPr>
                  <a:spLocks/>
                </p:cNvSpPr>
                <p:nvPr/>
              </p:nvSpPr>
              <p:spPr bwMode="auto">
                <a:xfrm>
                  <a:off x="3070" y="1619"/>
                  <a:ext cx="9" cy="10"/>
                </a:xfrm>
                <a:custGeom>
                  <a:avLst/>
                  <a:gdLst>
                    <a:gd name="T0" fmla="*/ 0 w 56"/>
                    <a:gd name="T1" fmla="*/ 0 h 60"/>
                    <a:gd name="T2" fmla="*/ 5 w 56"/>
                    <a:gd name="T3" fmla="*/ 9 h 60"/>
                    <a:gd name="T4" fmla="*/ 16 w 56"/>
                    <a:gd name="T5" fmla="*/ 14 h 60"/>
                    <a:gd name="T6" fmla="*/ 41 w 56"/>
                    <a:gd name="T7" fmla="*/ 20 h 60"/>
                    <a:gd name="T8" fmla="*/ 51 w 56"/>
                    <a:gd name="T9" fmla="*/ 25 h 60"/>
                    <a:gd name="T10" fmla="*/ 56 w 56"/>
                    <a:gd name="T11" fmla="*/ 35 h 60"/>
                    <a:gd name="T12" fmla="*/ 56 w 56"/>
                    <a:gd name="T13" fmla="*/ 50 h 60"/>
                    <a:gd name="T14" fmla="*/ 51 w 56"/>
                    <a:gd name="T15" fmla="*/ 55 h 60"/>
                    <a:gd name="T16" fmla="*/ 41 w 56"/>
                    <a:gd name="T17" fmla="*/ 60 h 60"/>
                    <a:gd name="T18" fmla="*/ 21 w 56"/>
                    <a:gd name="T19" fmla="*/ 60 h 60"/>
                    <a:gd name="T20" fmla="*/ 11 w 56"/>
                    <a:gd name="T21" fmla="*/ 55 h 60"/>
                    <a:gd name="T22" fmla="*/ 5 w 56"/>
                    <a:gd name="T23" fmla="*/ 50 h 60"/>
                    <a:gd name="T24" fmla="*/ 0 w 56"/>
                    <a:gd name="T25" fmla="*/ 40 h 60"/>
                    <a:gd name="T26" fmla="*/ 0 w 56"/>
                    <a:gd name="T27" fmla="*/ 60 h 60"/>
                    <a:gd name="T28" fmla="*/ 5 w 56"/>
                    <a:gd name="T29"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60">
                      <a:moveTo>
                        <a:pt x="0" y="0"/>
                      </a:moveTo>
                      <a:lnTo>
                        <a:pt x="5" y="9"/>
                      </a:lnTo>
                      <a:lnTo>
                        <a:pt x="16" y="14"/>
                      </a:lnTo>
                      <a:lnTo>
                        <a:pt x="41" y="20"/>
                      </a:lnTo>
                      <a:lnTo>
                        <a:pt x="51" y="25"/>
                      </a:lnTo>
                      <a:lnTo>
                        <a:pt x="56" y="35"/>
                      </a:lnTo>
                      <a:lnTo>
                        <a:pt x="56" y="50"/>
                      </a:lnTo>
                      <a:lnTo>
                        <a:pt x="51" y="55"/>
                      </a:lnTo>
                      <a:lnTo>
                        <a:pt x="41" y="60"/>
                      </a:lnTo>
                      <a:lnTo>
                        <a:pt x="21" y="60"/>
                      </a:lnTo>
                      <a:lnTo>
                        <a:pt x="11" y="55"/>
                      </a:lnTo>
                      <a:lnTo>
                        <a:pt x="5" y="50"/>
                      </a:lnTo>
                      <a:lnTo>
                        <a:pt x="0" y="40"/>
                      </a:lnTo>
                      <a:lnTo>
                        <a:pt x="0" y="60"/>
                      </a:lnTo>
                      <a:lnTo>
                        <a:pt x="5"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8" name="Line 6670"/>
                <p:cNvSpPr>
                  <a:spLocks noChangeShapeType="1"/>
                </p:cNvSpPr>
                <p:nvPr/>
              </p:nvSpPr>
              <p:spPr bwMode="auto">
                <a:xfrm>
                  <a:off x="3101" y="1612"/>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39" name="Line 6671"/>
                <p:cNvSpPr>
                  <a:spLocks noChangeShapeType="1"/>
                </p:cNvSpPr>
                <p:nvPr/>
              </p:nvSpPr>
              <p:spPr bwMode="auto">
                <a:xfrm>
                  <a:off x="3107" y="1612"/>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0" name="Line 6672"/>
                <p:cNvSpPr>
                  <a:spLocks noChangeShapeType="1"/>
                </p:cNvSpPr>
                <p:nvPr/>
              </p:nvSpPr>
              <p:spPr bwMode="auto">
                <a:xfrm>
                  <a:off x="3108" y="161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1" name="Line 6673"/>
                <p:cNvSpPr>
                  <a:spLocks noChangeShapeType="1"/>
                </p:cNvSpPr>
                <p:nvPr/>
              </p:nvSpPr>
              <p:spPr bwMode="auto">
                <a:xfrm>
                  <a:off x="3109" y="1612"/>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2" name="Line 6674"/>
                <p:cNvSpPr>
                  <a:spLocks noChangeShapeType="1"/>
                </p:cNvSpPr>
                <p:nvPr/>
              </p:nvSpPr>
              <p:spPr bwMode="auto">
                <a:xfrm>
                  <a:off x="3115" y="1612"/>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3" name="Line 6675"/>
                <p:cNvSpPr>
                  <a:spLocks noChangeShapeType="1"/>
                </p:cNvSpPr>
                <p:nvPr/>
              </p:nvSpPr>
              <p:spPr bwMode="auto">
                <a:xfrm>
                  <a:off x="3101" y="1612"/>
                  <a:ext cx="1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4" name="Line 6676"/>
                <p:cNvSpPr>
                  <a:spLocks noChangeShapeType="1"/>
                </p:cNvSpPr>
                <p:nvPr/>
              </p:nvSpPr>
              <p:spPr bwMode="auto">
                <a:xfrm>
                  <a:off x="3105" y="162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5" name="Line 6677"/>
                <p:cNvSpPr>
                  <a:spLocks noChangeShapeType="1"/>
                </p:cNvSpPr>
                <p:nvPr/>
              </p:nvSpPr>
              <p:spPr bwMode="auto">
                <a:xfrm flipH="1">
                  <a:off x="3101" y="1612"/>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6" name="Line 6678"/>
                <p:cNvSpPr>
                  <a:spLocks noChangeShapeType="1"/>
                </p:cNvSpPr>
                <p:nvPr/>
              </p:nvSpPr>
              <p:spPr bwMode="auto">
                <a:xfrm flipH="1">
                  <a:off x="3101" y="1612"/>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7" name="Line 6679"/>
                <p:cNvSpPr>
                  <a:spLocks noChangeShapeType="1"/>
                </p:cNvSpPr>
                <p:nvPr/>
              </p:nvSpPr>
              <p:spPr bwMode="auto">
                <a:xfrm flipH="1">
                  <a:off x="3101" y="1612"/>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8" name="Line 6680"/>
                <p:cNvSpPr>
                  <a:spLocks noChangeShapeType="1"/>
                </p:cNvSpPr>
                <p:nvPr/>
              </p:nvSpPr>
              <p:spPr bwMode="auto">
                <a:xfrm flipH="1">
                  <a:off x="3101" y="161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49" name="Line 6681"/>
                <p:cNvSpPr>
                  <a:spLocks noChangeShapeType="1"/>
                </p:cNvSpPr>
                <p:nvPr/>
              </p:nvSpPr>
              <p:spPr bwMode="auto">
                <a:xfrm>
                  <a:off x="3110" y="1612"/>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0" name="Line 6682"/>
                <p:cNvSpPr>
                  <a:spLocks noChangeShapeType="1"/>
                </p:cNvSpPr>
                <p:nvPr/>
              </p:nvSpPr>
              <p:spPr bwMode="auto">
                <a:xfrm>
                  <a:off x="3112" y="1612"/>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1" name="Line 6683"/>
                <p:cNvSpPr>
                  <a:spLocks noChangeShapeType="1"/>
                </p:cNvSpPr>
                <p:nvPr/>
              </p:nvSpPr>
              <p:spPr bwMode="auto">
                <a:xfrm>
                  <a:off x="3113" y="1612"/>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2" name="Line 6684"/>
                <p:cNvSpPr>
                  <a:spLocks noChangeShapeType="1"/>
                </p:cNvSpPr>
                <p:nvPr/>
              </p:nvSpPr>
              <p:spPr bwMode="auto">
                <a:xfrm>
                  <a:off x="3114" y="1612"/>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3" name="Line 6685"/>
                <p:cNvSpPr>
                  <a:spLocks noChangeShapeType="1"/>
                </p:cNvSpPr>
                <p:nvPr/>
              </p:nvSpPr>
              <p:spPr bwMode="auto">
                <a:xfrm flipH="1">
                  <a:off x="3105" y="162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4" name="Line 6686"/>
                <p:cNvSpPr>
                  <a:spLocks noChangeShapeType="1"/>
                </p:cNvSpPr>
                <p:nvPr/>
              </p:nvSpPr>
              <p:spPr bwMode="auto">
                <a:xfrm flipH="1">
                  <a:off x="3106"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5" name="Line 6687"/>
                <p:cNvSpPr>
                  <a:spLocks noChangeShapeType="1"/>
                </p:cNvSpPr>
                <p:nvPr/>
              </p:nvSpPr>
              <p:spPr bwMode="auto">
                <a:xfrm>
                  <a:off x="3109"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6" name="Line 6688"/>
                <p:cNvSpPr>
                  <a:spLocks noChangeShapeType="1"/>
                </p:cNvSpPr>
                <p:nvPr/>
              </p:nvSpPr>
              <p:spPr bwMode="auto">
                <a:xfrm>
                  <a:off x="3109"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7" name="Freeform 6689"/>
                <p:cNvSpPr>
                  <a:spLocks/>
                </p:cNvSpPr>
                <p:nvPr/>
              </p:nvSpPr>
              <p:spPr bwMode="auto">
                <a:xfrm>
                  <a:off x="3119" y="1617"/>
                  <a:ext cx="11" cy="12"/>
                </a:xfrm>
                <a:custGeom>
                  <a:avLst/>
                  <a:gdLst>
                    <a:gd name="T0" fmla="*/ 11 w 66"/>
                    <a:gd name="T1" fmla="*/ 31 h 71"/>
                    <a:gd name="T2" fmla="*/ 66 w 66"/>
                    <a:gd name="T3" fmla="*/ 31 h 71"/>
                    <a:gd name="T4" fmla="*/ 66 w 66"/>
                    <a:gd name="T5" fmla="*/ 20 h 71"/>
                    <a:gd name="T6" fmla="*/ 61 w 66"/>
                    <a:gd name="T7" fmla="*/ 11 h 71"/>
                    <a:gd name="T8" fmla="*/ 57 w 66"/>
                    <a:gd name="T9" fmla="*/ 5 h 71"/>
                    <a:gd name="T10" fmla="*/ 41 w 66"/>
                    <a:gd name="T11" fmla="*/ 0 h 71"/>
                    <a:gd name="T12" fmla="*/ 31 w 66"/>
                    <a:gd name="T13" fmla="*/ 0 h 71"/>
                    <a:gd name="T14" fmla="*/ 15 w 66"/>
                    <a:gd name="T15" fmla="*/ 5 h 71"/>
                    <a:gd name="T16" fmla="*/ 5 w 66"/>
                    <a:gd name="T17" fmla="*/ 15 h 71"/>
                    <a:gd name="T18" fmla="*/ 0 w 66"/>
                    <a:gd name="T19" fmla="*/ 31 h 71"/>
                    <a:gd name="T20" fmla="*/ 0 w 66"/>
                    <a:gd name="T21" fmla="*/ 40 h 71"/>
                    <a:gd name="T22" fmla="*/ 5 w 66"/>
                    <a:gd name="T23" fmla="*/ 56 h 71"/>
                    <a:gd name="T24" fmla="*/ 15 w 66"/>
                    <a:gd name="T25" fmla="*/ 66 h 71"/>
                    <a:gd name="T26" fmla="*/ 31 w 66"/>
                    <a:gd name="T27" fmla="*/ 71 h 71"/>
                    <a:gd name="T28" fmla="*/ 41 w 66"/>
                    <a:gd name="T29" fmla="*/ 71 h 71"/>
                    <a:gd name="T30" fmla="*/ 57 w 66"/>
                    <a:gd name="T31" fmla="*/ 66 h 71"/>
                    <a:gd name="T32" fmla="*/ 66 w 66"/>
                    <a:gd name="T33"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1">
                      <a:moveTo>
                        <a:pt x="11" y="31"/>
                      </a:moveTo>
                      <a:lnTo>
                        <a:pt x="66" y="31"/>
                      </a:lnTo>
                      <a:lnTo>
                        <a:pt x="66" y="20"/>
                      </a:lnTo>
                      <a:lnTo>
                        <a:pt x="61" y="11"/>
                      </a:lnTo>
                      <a:lnTo>
                        <a:pt x="57" y="5"/>
                      </a:lnTo>
                      <a:lnTo>
                        <a:pt x="41" y="0"/>
                      </a:lnTo>
                      <a:lnTo>
                        <a:pt x="31" y="0"/>
                      </a:lnTo>
                      <a:lnTo>
                        <a:pt x="15" y="5"/>
                      </a:lnTo>
                      <a:lnTo>
                        <a:pt x="5" y="15"/>
                      </a:lnTo>
                      <a:lnTo>
                        <a:pt x="0" y="31"/>
                      </a:lnTo>
                      <a:lnTo>
                        <a:pt x="0" y="40"/>
                      </a:lnTo>
                      <a:lnTo>
                        <a:pt x="5" y="56"/>
                      </a:lnTo>
                      <a:lnTo>
                        <a:pt x="15" y="66"/>
                      </a:lnTo>
                      <a:lnTo>
                        <a:pt x="31" y="71"/>
                      </a:lnTo>
                      <a:lnTo>
                        <a:pt x="41" y="71"/>
                      </a:lnTo>
                      <a:lnTo>
                        <a:pt x="57" y="66"/>
                      </a:lnTo>
                      <a:lnTo>
                        <a:pt x="66"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8" name="Freeform 6690"/>
                <p:cNvSpPr>
                  <a:spLocks/>
                </p:cNvSpPr>
                <p:nvPr/>
              </p:nvSpPr>
              <p:spPr bwMode="auto">
                <a:xfrm>
                  <a:off x="3128" y="1619"/>
                  <a:ext cx="1" cy="3"/>
                </a:xfrm>
                <a:custGeom>
                  <a:avLst/>
                  <a:gdLst>
                    <a:gd name="T0" fmla="*/ 4 w 4"/>
                    <a:gd name="T1" fmla="*/ 14 h 14"/>
                    <a:gd name="T2" fmla="*/ 4 w 4"/>
                    <a:gd name="T3" fmla="*/ 9 h 14"/>
                    <a:gd name="T4" fmla="*/ 0 w 4"/>
                    <a:gd name="T5" fmla="*/ 0 h 14"/>
                  </a:gdLst>
                  <a:ahLst/>
                  <a:cxnLst>
                    <a:cxn ang="0">
                      <a:pos x="T0" y="T1"/>
                    </a:cxn>
                    <a:cxn ang="0">
                      <a:pos x="T2" y="T3"/>
                    </a:cxn>
                    <a:cxn ang="0">
                      <a:pos x="T4" y="T5"/>
                    </a:cxn>
                  </a:cxnLst>
                  <a:rect l="0" t="0" r="r" b="b"/>
                  <a:pathLst>
                    <a:path w="4" h="14">
                      <a:moveTo>
                        <a:pt x="4" y="14"/>
                      </a:moveTo>
                      <a:lnTo>
                        <a:pt x="4" y="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59" name="Freeform 6691"/>
                <p:cNvSpPr>
                  <a:spLocks/>
                </p:cNvSpPr>
                <p:nvPr/>
              </p:nvSpPr>
              <p:spPr bwMode="auto">
                <a:xfrm>
                  <a:off x="3120" y="1620"/>
                  <a:ext cx="1" cy="7"/>
                </a:xfrm>
                <a:custGeom>
                  <a:avLst/>
                  <a:gdLst>
                    <a:gd name="T0" fmla="*/ 6 w 6"/>
                    <a:gd name="T1" fmla="*/ 0 h 41"/>
                    <a:gd name="T2" fmla="*/ 0 w 6"/>
                    <a:gd name="T3" fmla="*/ 10 h 41"/>
                    <a:gd name="T4" fmla="*/ 0 w 6"/>
                    <a:gd name="T5" fmla="*/ 31 h 41"/>
                    <a:gd name="T6" fmla="*/ 6 w 6"/>
                    <a:gd name="T7" fmla="*/ 41 h 41"/>
                  </a:gdLst>
                  <a:ahLst/>
                  <a:cxnLst>
                    <a:cxn ang="0">
                      <a:pos x="T0" y="T1"/>
                    </a:cxn>
                    <a:cxn ang="0">
                      <a:pos x="T2" y="T3"/>
                    </a:cxn>
                    <a:cxn ang="0">
                      <a:pos x="T4" y="T5"/>
                    </a:cxn>
                    <a:cxn ang="0">
                      <a:pos x="T6" y="T7"/>
                    </a:cxn>
                  </a:cxnLst>
                  <a:rect l="0" t="0" r="r" b="b"/>
                  <a:pathLst>
                    <a:path w="6" h="41">
                      <a:moveTo>
                        <a:pt x="6" y="0"/>
                      </a:moveTo>
                      <a:lnTo>
                        <a:pt x="0" y="10"/>
                      </a:lnTo>
                      <a:lnTo>
                        <a:pt x="0" y="31"/>
                      </a:lnTo>
                      <a:lnTo>
                        <a:pt x="6"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0" name="Freeform 6692"/>
                <p:cNvSpPr>
                  <a:spLocks/>
                </p:cNvSpPr>
                <p:nvPr/>
              </p:nvSpPr>
              <p:spPr bwMode="auto">
                <a:xfrm>
                  <a:off x="3126" y="1617"/>
                  <a:ext cx="2" cy="6"/>
                </a:xfrm>
                <a:custGeom>
                  <a:avLst/>
                  <a:gdLst>
                    <a:gd name="T0" fmla="*/ 16 w 16"/>
                    <a:gd name="T1" fmla="*/ 31 h 31"/>
                    <a:gd name="T2" fmla="*/ 16 w 16"/>
                    <a:gd name="T3" fmla="*/ 15 h 31"/>
                    <a:gd name="T4" fmla="*/ 10 w 16"/>
                    <a:gd name="T5" fmla="*/ 5 h 31"/>
                    <a:gd name="T6" fmla="*/ 0 w 16"/>
                    <a:gd name="T7" fmla="*/ 0 h 31"/>
                  </a:gdLst>
                  <a:ahLst/>
                  <a:cxnLst>
                    <a:cxn ang="0">
                      <a:pos x="T0" y="T1"/>
                    </a:cxn>
                    <a:cxn ang="0">
                      <a:pos x="T2" y="T3"/>
                    </a:cxn>
                    <a:cxn ang="0">
                      <a:pos x="T4" y="T5"/>
                    </a:cxn>
                    <a:cxn ang="0">
                      <a:pos x="T6" y="T7"/>
                    </a:cxn>
                  </a:cxnLst>
                  <a:rect l="0" t="0" r="r" b="b"/>
                  <a:pathLst>
                    <a:path w="16" h="31">
                      <a:moveTo>
                        <a:pt x="16" y="31"/>
                      </a:moveTo>
                      <a:lnTo>
                        <a:pt x="16" y="15"/>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1" name="Freeform 6693"/>
                <p:cNvSpPr>
                  <a:spLocks/>
                </p:cNvSpPr>
                <p:nvPr/>
              </p:nvSpPr>
              <p:spPr bwMode="auto">
                <a:xfrm>
                  <a:off x="3121" y="1617"/>
                  <a:ext cx="3" cy="12"/>
                </a:xfrm>
                <a:custGeom>
                  <a:avLst/>
                  <a:gdLst>
                    <a:gd name="T0" fmla="*/ 20 w 20"/>
                    <a:gd name="T1" fmla="*/ 0 h 71"/>
                    <a:gd name="T2" fmla="*/ 9 w 20"/>
                    <a:gd name="T3" fmla="*/ 5 h 71"/>
                    <a:gd name="T4" fmla="*/ 4 w 20"/>
                    <a:gd name="T5" fmla="*/ 11 h 71"/>
                    <a:gd name="T6" fmla="*/ 0 w 20"/>
                    <a:gd name="T7" fmla="*/ 25 h 71"/>
                    <a:gd name="T8" fmla="*/ 0 w 20"/>
                    <a:gd name="T9" fmla="*/ 46 h 71"/>
                    <a:gd name="T10" fmla="*/ 4 w 20"/>
                    <a:gd name="T11" fmla="*/ 61 h 71"/>
                    <a:gd name="T12" fmla="*/ 9 w 20"/>
                    <a:gd name="T13" fmla="*/ 66 h 71"/>
                    <a:gd name="T14" fmla="*/ 20 w 20"/>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20" y="0"/>
                      </a:moveTo>
                      <a:lnTo>
                        <a:pt x="9" y="5"/>
                      </a:lnTo>
                      <a:lnTo>
                        <a:pt x="4" y="11"/>
                      </a:lnTo>
                      <a:lnTo>
                        <a:pt x="0" y="25"/>
                      </a:lnTo>
                      <a:lnTo>
                        <a:pt x="0" y="46"/>
                      </a:lnTo>
                      <a:lnTo>
                        <a:pt x="4" y="61"/>
                      </a:lnTo>
                      <a:lnTo>
                        <a:pt x="9" y="66"/>
                      </a:lnTo>
                      <a:lnTo>
                        <a:pt x="2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2" name="Line 6694"/>
                <p:cNvSpPr>
                  <a:spLocks noChangeShapeType="1"/>
                </p:cNvSpPr>
                <p:nvPr/>
              </p:nvSpPr>
              <p:spPr bwMode="auto">
                <a:xfrm>
                  <a:off x="3137" y="1617"/>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3" name="Line 6695"/>
                <p:cNvSpPr>
                  <a:spLocks noChangeShapeType="1"/>
                </p:cNvSpPr>
                <p:nvPr/>
              </p:nvSpPr>
              <p:spPr bwMode="auto">
                <a:xfrm>
                  <a:off x="3138" y="1618"/>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4" name="Freeform 6696"/>
                <p:cNvSpPr>
                  <a:spLocks/>
                </p:cNvSpPr>
                <p:nvPr/>
              </p:nvSpPr>
              <p:spPr bwMode="auto">
                <a:xfrm>
                  <a:off x="3134" y="1617"/>
                  <a:ext cx="5" cy="12"/>
                </a:xfrm>
                <a:custGeom>
                  <a:avLst/>
                  <a:gdLst>
                    <a:gd name="T0" fmla="*/ 0 w 25"/>
                    <a:gd name="T1" fmla="*/ 0 h 71"/>
                    <a:gd name="T2" fmla="*/ 25 w 25"/>
                    <a:gd name="T3" fmla="*/ 0 h 71"/>
                    <a:gd name="T4" fmla="*/ 25 w 25"/>
                    <a:gd name="T5" fmla="*/ 71 h 71"/>
                  </a:gdLst>
                  <a:ahLst/>
                  <a:cxnLst>
                    <a:cxn ang="0">
                      <a:pos x="T0" y="T1"/>
                    </a:cxn>
                    <a:cxn ang="0">
                      <a:pos x="T2" y="T3"/>
                    </a:cxn>
                    <a:cxn ang="0">
                      <a:pos x="T4" y="T5"/>
                    </a:cxn>
                  </a:cxnLst>
                  <a:rect l="0" t="0" r="r" b="b"/>
                  <a:pathLst>
                    <a:path w="25" h="71">
                      <a:moveTo>
                        <a:pt x="0" y="0"/>
                      </a:moveTo>
                      <a:lnTo>
                        <a:pt x="25" y="0"/>
                      </a:lnTo>
                      <a:lnTo>
                        <a:pt x="2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5" name="Freeform 6697"/>
                <p:cNvSpPr>
                  <a:spLocks/>
                </p:cNvSpPr>
                <p:nvPr/>
              </p:nvSpPr>
              <p:spPr bwMode="auto">
                <a:xfrm>
                  <a:off x="3139" y="1617"/>
                  <a:ext cx="6" cy="6"/>
                </a:xfrm>
                <a:custGeom>
                  <a:avLst/>
                  <a:gdLst>
                    <a:gd name="T0" fmla="*/ 37 w 41"/>
                    <a:gd name="T1" fmla="*/ 11 h 31"/>
                    <a:gd name="T2" fmla="*/ 37 w 41"/>
                    <a:gd name="T3" fmla="*/ 5 h 31"/>
                    <a:gd name="T4" fmla="*/ 31 w 41"/>
                    <a:gd name="T5" fmla="*/ 5 h 31"/>
                    <a:gd name="T6" fmla="*/ 31 w 41"/>
                    <a:gd name="T7" fmla="*/ 15 h 31"/>
                    <a:gd name="T8" fmla="*/ 41 w 41"/>
                    <a:gd name="T9" fmla="*/ 15 h 31"/>
                    <a:gd name="T10" fmla="*/ 41 w 41"/>
                    <a:gd name="T11" fmla="*/ 5 h 31"/>
                    <a:gd name="T12" fmla="*/ 37 w 41"/>
                    <a:gd name="T13" fmla="*/ 0 h 31"/>
                    <a:gd name="T14" fmla="*/ 26 w 41"/>
                    <a:gd name="T15" fmla="*/ 0 h 31"/>
                    <a:gd name="T16" fmla="*/ 15 w 41"/>
                    <a:gd name="T17" fmla="*/ 5 h 31"/>
                    <a:gd name="T18" fmla="*/ 6 w 41"/>
                    <a:gd name="T19" fmla="*/ 15 h 31"/>
                    <a:gd name="T20" fmla="*/ 0 w 4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37" y="11"/>
                      </a:moveTo>
                      <a:lnTo>
                        <a:pt x="37" y="5"/>
                      </a:lnTo>
                      <a:lnTo>
                        <a:pt x="31" y="5"/>
                      </a:lnTo>
                      <a:lnTo>
                        <a:pt x="31" y="15"/>
                      </a:lnTo>
                      <a:lnTo>
                        <a:pt x="41" y="15"/>
                      </a:lnTo>
                      <a:lnTo>
                        <a:pt x="41" y="5"/>
                      </a:lnTo>
                      <a:lnTo>
                        <a:pt x="37" y="0"/>
                      </a:lnTo>
                      <a:lnTo>
                        <a:pt x="26" y="0"/>
                      </a:lnTo>
                      <a:lnTo>
                        <a:pt x="15" y="5"/>
                      </a:lnTo>
                      <a:lnTo>
                        <a:pt x="6" y="15"/>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6" name="Line 6698"/>
                <p:cNvSpPr>
                  <a:spLocks noChangeShapeType="1"/>
                </p:cNvSpPr>
                <p:nvPr/>
              </p:nvSpPr>
              <p:spPr bwMode="auto">
                <a:xfrm>
                  <a:off x="3134" y="162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7" name="Line 6699"/>
                <p:cNvSpPr>
                  <a:spLocks noChangeShapeType="1"/>
                </p:cNvSpPr>
                <p:nvPr/>
              </p:nvSpPr>
              <p:spPr bwMode="auto">
                <a:xfrm>
                  <a:off x="3135" y="161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8" name="Line 6700"/>
                <p:cNvSpPr>
                  <a:spLocks noChangeShapeType="1"/>
                </p:cNvSpPr>
                <p:nvPr/>
              </p:nvSpPr>
              <p:spPr bwMode="auto">
                <a:xfrm>
                  <a:off x="3136" y="161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69" name="Line 6701"/>
                <p:cNvSpPr>
                  <a:spLocks noChangeShapeType="1"/>
                </p:cNvSpPr>
                <p:nvPr/>
              </p:nvSpPr>
              <p:spPr bwMode="auto">
                <a:xfrm flipH="1">
                  <a:off x="3135" y="162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0" name="Line 6702"/>
                <p:cNvSpPr>
                  <a:spLocks noChangeShapeType="1"/>
                </p:cNvSpPr>
                <p:nvPr/>
              </p:nvSpPr>
              <p:spPr bwMode="auto">
                <a:xfrm flipH="1">
                  <a:off x="3136"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1" name="Line 6703"/>
                <p:cNvSpPr>
                  <a:spLocks noChangeShapeType="1"/>
                </p:cNvSpPr>
                <p:nvPr/>
              </p:nvSpPr>
              <p:spPr bwMode="auto">
                <a:xfrm>
                  <a:off x="3139" y="1628"/>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2" name="Line 6704"/>
                <p:cNvSpPr>
                  <a:spLocks noChangeShapeType="1"/>
                </p:cNvSpPr>
                <p:nvPr/>
              </p:nvSpPr>
              <p:spPr bwMode="auto">
                <a:xfrm>
                  <a:off x="3139" y="162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3" name="Freeform 6705"/>
                <p:cNvSpPr>
                  <a:spLocks/>
                </p:cNvSpPr>
                <p:nvPr/>
              </p:nvSpPr>
              <p:spPr bwMode="auto">
                <a:xfrm>
                  <a:off x="3150" y="1617"/>
                  <a:ext cx="11" cy="12"/>
                </a:xfrm>
                <a:custGeom>
                  <a:avLst/>
                  <a:gdLst>
                    <a:gd name="T0" fmla="*/ 31 w 72"/>
                    <a:gd name="T1" fmla="*/ 0 h 71"/>
                    <a:gd name="T2" fmla="*/ 16 w 72"/>
                    <a:gd name="T3" fmla="*/ 5 h 71"/>
                    <a:gd name="T4" fmla="*/ 6 w 72"/>
                    <a:gd name="T5" fmla="*/ 15 h 71"/>
                    <a:gd name="T6" fmla="*/ 0 w 72"/>
                    <a:gd name="T7" fmla="*/ 31 h 71"/>
                    <a:gd name="T8" fmla="*/ 0 w 72"/>
                    <a:gd name="T9" fmla="*/ 40 h 71"/>
                    <a:gd name="T10" fmla="*/ 6 w 72"/>
                    <a:gd name="T11" fmla="*/ 56 h 71"/>
                    <a:gd name="T12" fmla="*/ 16 w 72"/>
                    <a:gd name="T13" fmla="*/ 66 h 71"/>
                    <a:gd name="T14" fmla="*/ 31 w 72"/>
                    <a:gd name="T15" fmla="*/ 71 h 71"/>
                    <a:gd name="T16" fmla="*/ 42 w 72"/>
                    <a:gd name="T17" fmla="*/ 71 h 71"/>
                    <a:gd name="T18" fmla="*/ 57 w 72"/>
                    <a:gd name="T19" fmla="*/ 66 h 71"/>
                    <a:gd name="T20" fmla="*/ 66 w 72"/>
                    <a:gd name="T21" fmla="*/ 56 h 71"/>
                    <a:gd name="T22" fmla="*/ 72 w 72"/>
                    <a:gd name="T23" fmla="*/ 40 h 71"/>
                    <a:gd name="T24" fmla="*/ 72 w 72"/>
                    <a:gd name="T25" fmla="*/ 31 h 71"/>
                    <a:gd name="T26" fmla="*/ 66 w 72"/>
                    <a:gd name="T27" fmla="*/ 15 h 71"/>
                    <a:gd name="T28" fmla="*/ 57 w 72"/>
                    <a:gd name="T29" fmla="*/ 5 h 71"/>
                    <a:gd name="T30" fmla="*/ 42 w 72"/>
                    <a:gd name="T31" fmla="*/ 0 h 71"/>
                    <a:gd name="T32" fmla="*/ 31 w 72"/>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71">
                      <a:moveTo>
                        <a:pt x="31" y="0"/>
                      </a:moveTo>
                      <a:lnTo>
                        <a:pt x="16" y="5"/>
                      </a:lnTo>
                      <a:lnTo>
                        <a:pt x="6" y="15"/>
                      </a:lnTo>
                      <a:lnTo>
                        <a:pt x="0" y="31"/>
                      </a:lnTo>
                      <a:lnTo>
                        <a:pt x="0" y="40"/>
                      </a:lnTo>
                      <a:lnTo>
                        <a:pt x="6" y="56"/>
                      </a:lnTo>
                      <a:lnTo>
                        <a:pt x="16" y="66"/>
                      </a:lnTo>
                      <a:lnTo>
                        <a:pt x="31" y="71"/>
                      </a:lnTo>
                      <a:lnTo>
                        <a:pt x="42" y="71"/>
                      </a:lnTo>
                      <a:lnTo>
                        <a:pt x="57" y="66"/>
                      </a:lnTo>
                      <a:lnTo>
                        <a:pt x="66" y="56"/>
                      </a:lnTo>
                      <a:lnTo>
                        <a:pt x="72" y="40"/>
                      </a:lnTo>
                      <a:lnTo>
                        <a:pt x="72" y="31"/>
                      </a:lnTo>
                      <a:lnTo>
                        <a:pt x="66" y="15"/>
                      </a:lnTo>
                      <a:lnTo>
                        <a:pt x="57" y="5"/>
                      </a:lnTo>
                      <a:lnTo>
                        <a:pt x="42" y="0"/>
                      </a:lnTo>
                      <a:lnTo>
                        <a:pt x="3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4" name="Freeform 6706"/>
                <p:cNvSpPr>
                  <a:spLocks/>
                </p:cNvSpPr>
                <p:nvPr/>
              </p:nvSpPr>
              <p:spPr bwMode="auto">
                <a:xfrm>
                  <a:off x="3150" y="1620"/>
                  <a:ext cx="1" cy="7"/>
                </a:xfrm>
                <a:custGeom>
                  <a:avLst/>
                  <a:gdLst>
                    <a:gd name="T0" fmla="*/ 5 w 5"/>
                    <a:gd name="T1" fmla="*/ 0 h 41"/>
                    <a:gd name="T2" fmla="*/ 0 w 5"/>
                    <a:gd name="T3" fmla="*/ 10 h 41"/>
                    <a:gd name="T4" fmla="*/ 0 w 5"/>
                    <a:gd name="T5" fmla="*/ 31 h 41"/>
                    <a:gd name="T6" fmla="*/ 5 w 5"/>
                    <a:gd name="T7" fmla="*/ 41 h 41"/>
                  </a:gdLst>
                  <a:ahLst/>
                  <a:cxnLst>
                    <a:cxn ang="0">
                      <a:pos x="T0" y="T1"/>
                    </a:cxn>
                    <a:cxn ang="0">
                      <a:pos x="T2" y="T3"/>
                    </a:cxn>
                    <a:cxn ang="0">
                      <a:pos x="T4" y="T5"/>
                    </a:cxn>
                    <a:cxn ang="0">
                      <a:pos x="T6" y="T7"/>
                    </a:cxn>
                  </a:cxnLst>
                  <a:rect l="0" t="0" r="r" b="b"/>
                  <a:pathLst>
                    <a:path w="5" h="41">
                      <a:moveTo>
                        <a:pt x="5" y="0"/>
                      </a:moveTo>
                      <a:lnTo>
                        <a:pt x="0" y="10"/>
                      </a:lnTo>
                      <a:lnTo>
                        <a:pt x="0" y="31"/>
                      </a:lnTo>
                      <a:lnTo>
                        <a:pt x="5"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5" name="Freeform 6707"/>
                <p:cNvSpPr>
                  <a:spLocks/>
                </p:cNvSpPr>
                <p:nvPr/>
              </p:nvSpPr>
              <p:spPr bwMode="auto">
                <a:xfrm>
                  <a:off x="3160" y="1620"/>
                  <a:ext cx="1" cy="7"/>
                </a:xfrm>
                <a:custGeom>
                  <a:avLst/>
                  <a:gdLst>
                    <a:gd name="T0" fmla="*/ 0 w 4"/>
                    <a:gd name="T1" fmla="*/ 41 h 41"/>
                    <a:gd name="T2" fmla="*/ 4 w 4"/>
                    <a:gd name="T3" fmla="*/ 31 h 41"/>
                    <a:gd name="T4" fmla="*/ 4 w 4"/>
                    <a:gd name="T5" fmla="*/ 10 h 41"/>
                    <a:gd name="T6" fmla="*/ 0 w 4"/>
                    <a:gd name="T7" fmla="*/ 0 h 41"/>
                  </a:gdLst>
                  <a:ahLst/>
                  <a:cxnLst>
                    <a:cxn ang="0">
                      <a:pos x="T0" y="T1"/>
                    </a:cxn>
                    <a:cxn ang="0">
                      <a:pos x="T2" y="T3"/>
                    </a:cxn>
                    <a:cxn ang="0">
                      <a:pos x="T4" y="T5"/>
                    </a:cxn>
                    <a:cxn ang="0">
                      <a:pos x="T6" y="T7"/>
                    </a:cxn>
                  </a:cxnLst>
                  <a:rect l="0" t="0" r="r" b="b"/>
                  <a:pathLst>
                    <a:path w="4" h="41">
                      <a:moveTo>
                        <a:pt x="0" y="41"/>
                      </a:moveTo>
                      <a:lnTo>
                        <a:pt x="4" y="31"/>
                      </a:lnTo>
                      <a:lnTo>
                        <a:pt x="4"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6" name="Freeform 6708"/>
                <p:cNvSpPr>
                  <a:spLocks/>
                </p:cNvSpPr>
                <p:nvPr/>
              </p:nvSpPr>
              <p:spPr bwMode="auto">
                <a:xfrm>
                  <a:off x="3151" y="1617"/>
                  <a:ext cx="4" cy="12"/>
                </a:xfrm>
                <a:custGeom>
                  <a:avLst/>
                  <a:gdLst>
                    <a:gd name="T0" fmla="*/ 20 w 20"/>
                    <a:gd name="T1" fmla="*/ 0 h 71"/>
                    <a:gd name="T2" fmla="*/ 10 w 20"/>
                    <a:gd name="T3" fmla="*/ 5 h 71"/>
                    <a:gd name="T4" fmla="*/ 5 w 20"/>
                    <a:gd name="T5" fmla="*/ 11 h 71"/>
                    <a:gd name="T6" fmla="*/ 0 w 20"/>
                    <a:gd name="T7" fmla="*/ 25 h 71"/>
                    <a:gd name="T8" fmla="*/ 0 w 20"/>
                    <a:gd name="T9" fmla="*/ 46 h 71"/>
                    <a:gd name="T10" fmla="*/ 5 w 20"/>
                    <a:gd name="T11" fmla="*/ 61 h 71"/>
                    <a:gd name="T12" fmla="*/ 10 w 20"/>
                    <a:gd name="T13" fmla="*/ 66 h 71"/>
                    <a:gd name="T14" fmla="*/ 20 w 20"/>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20" y="0"/>
                      </a:moveTo>
                      <a:lnTo>
                        <a:pt x="10" y="5"/>
                      </a:lnTo>
                      <a:lnTo>
                        <a:pt x="5" y="11"/>
                      </a:lnTo>
                      <a:lnTo>
                        <a:pt x="0" y="25"/>
                      </a:lnTo>
                      <a:lnTo>
                        <a:pt x="0" y="46"/>
                      </a:lnTo>
                      <a:lnTo>
                        <a:pt x="5" y="61"/>
                      </a:lnTo>
                      <a:lnTo>
                        <a:pt x="10" y="66"/>
                      </a:lnTo>
                      <a:lnTo>
                        <a:pt x="2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7" name="Freeform 6709"/>
                <p:cNvSpPr>
                  <a:spLocks/>
                </p:cNvSpPr>
                <p:nvPr/>
              </p:nvSpPr>
              <p:spPr bwMode="auto">
                <a:xfrm>
                  <a:off x="3156" y="1617"/>
                  <a:ext cx="4" cy="12"/>
                </a:xfrm>
                <a:custGeom>
                  <a:avLst/>
                  <a:gdLst>
                    <a:gd name="T0" fmla="*/ 0 w 20"/>
                    <a:gd name="T1" fmla="*/ 71 h 71"/>
                    <a:gd name="T2" fmla="*/ 10 w 20"/>
                    <a:gd name="T3" fmla="*/ 66 h 71"/>
                    <a:gd name="T4" fmla="*/ 15 w 20"/>
                    <a:gd name="T5" fmla="*/ 61 h 71"/>
                    <a:gd name="T6" fmla="*/ 20 w 20"/>
                    <a:gd name="T7" fmla="*/ 46 h 71"/>
                    <a:gd name="T8" fmla="*/ 20 w 20"/>
                    <a:gd name="T9" fmla="*/ 25 h 71"/>
                    <a:gd name="T10" fmla="*/ 15 w 20"/>
                    <a:gd name="T11" fmla="*/ 11 h 71"/>
                    <a:gd name="T12" fmla="*/ 10 w 20"/>
                    <a:gd name="T13" fmla="*/ 5 h 71"/>
                    <a:gd name="T14" fmla="*/ 0 w 20"/>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0" y="71"/>
                      </a:moveTo>
                      <a:lnTo>
                        <a:pt x="10" y="66"/>
                      </a:lnTo>
                      <a:lnTo>
                        <a:pt x="15" y="61"/>
                      </a:lnTo>
                      <a:lnTo>
                        <a:pt x="20" y="46"/>
                      </a:lnTo>
                      <a:lnTo>
                        <a:pt x="20" y="25"/>
                      </a:lnTo>
                      <a:lnTo>
                        <a:pt x="15" y="11"/>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8" name="Freeform 6710"/>
                <p:cNvSpPr>
                  <a:spLocks/>
                </p:cNvSpPr>
                <p:nvPr/>
              </p:nvSpPr>
              <p:spPr bwMode="auto">
                <a:xfrm>
                  <a:off x="3167" y="1617"/>
                  <a:ext cx="9" cy="11"/>
                </a:xfrm>
                <a:custGeom>
                  <a:avLst/>
                  <a:gdLst>
                    <a:gd name="T0" fmla="*/ 51 w 56"/>
                    <a:gd name="T1" fmla="*/ 11 h 61"/>
                    <a:gd name="T2" fmla="*/ 56 w 56"/>
                    <a:gd name="T3" fmla="*/ 0 h 61"/>
                    <a:gd name="T4" fmla="*/ 56 w 56"/>
                    <a:gd name="T5" fmla="*/ 20 h 61"/>
                    <a:gd name="T6" fmla="*/ 51 w 56"/>
                    <a:gd name="T7" fmla="*/ 11 h 61"/>
                    <a:gd name="T8" fmla="*/ 46 w 56"/>
                    <a:gd name="T9" fmla="*/ 5 h 61"/>
                    <a:gd name="T10" fmla="*/ 35 w 56"/>
                    <a:gd name="T11" fmla="*/ 0 h 61"/>
                    <a:gd name="T12" fmla="*/ 15 w 56"/>
                    <a:gd name="T13" fmla="*/ 0 h 61"/>
                    <a:gd name="T14" fmla="*/ 5 w 56"/>
                    <a:gd name="T15" fmla="*/ 5 h 61"/>
                    <a:gd name="T16" fmla="*/ 0 w 56"/>
                    <a:gd name="T17" fmla="*/ 11 h 61"/>
                    <a:gd name="T18" fmla="*/ 0 w 56"/>
                    <a:gd name="T19" fmla="*/ 20 h 61"/>
                    <a:gd name="T20" fmla="*/ 5 w 56"/>
                    <a:gd name="T21" fmla="*/ 31 h 61"/>
                    <a:gd name="T22" fmla="*/ 15 w 56"/>
                    <a:gd name="T23" fmla="*/ 36 h 61"/>
                    <a:gd name="T24" fmla="*/ 40 w 56"/>
                    <a:gd name="T25" fmla="*/ 40 h 61"/>
                    <a:gd name="T26" fmla="*/ 51 w 56"/>
                    <a:gd name="T27" fmla="*/ 46 h 61"/>
                    <a:gd name="T28" fmla="*/ 56 w 56"/>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61">
                      <a:moveTo>
                        <a:pt x="51" y="11"/>
                      </a:moveTo>
                      <a:lnTo>
                        <a:pt x="56" y="0"/>
                      </a:lnTo>
                      <a:lnTo>
                        <a:pt x="56" y="20"/>
                      </a:lnTo>
                      <a:lnTo>
                        <a:pt x="51" y="11"/>
                      </a:lnTo>
                      <a:lnTo>
                        <a:pt x="46" y="5"/>
                      </a:lnTo>
                      <a:lnTo>
                        <a:pt x="35" y="0"/>
                      </a:lnTo>
                      <a:lnTo>
                        <a:pt x="15" y="0"/>
                      </a:lnTo>
                      <a:lnTo>
                        <a:pt x="5" y="5"/>
                      </a:lnTo>
                      <a:lnTo>
                        <a:pt x="0" y="11"/>
                      </a:lnTo>
                      <a:lnTo>
                        <a:pt x="0" y="20"/>
                      </a:lnTo>
                      <a:lnTo>
                        <a:pt x="5" y="31"/>
                      </a:lnTo>
                      <a:lnTo>
                        <a:pt x="15" y="36"/>
                      </a:lnTo>
                      <a:lnTo>
                        <a:pt x="40" y="40"/>
                      </a:lnTo>
                      <a:lnTo>
                        <a:pt x="51" y="46"/>
                      </a:lnTo>
                      <a:lnTo>
                        <a:pt x="56"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79" name="Line 6711"/>
                <p:cNvSpPr>
                  <a:spLocks noChangeShapeType="1"/>
                </p:cNvSpPr>
                <p:nvPr/>
              </p:nvSpPr>
              <p:spPr bwMode="auto">
                <a:xfrm flipH="1">
                  <a:off x="3167" y="161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0" name="Freeform 6712"/>
                <p:cNvSpPr>
                  <a:spLocks/>
                </p:cNvSpPr>
                <p:nvPr/>
              </p:nvSpPr>
              <p:spPr bwMode="auto">
                <a:xfrm>
                  <a:off x="3168" y="1622"/>
                  <a:ext cx="7" cy="2"/>
                </a:xfrm>
                <a:custGeom>
                  <a:avLst/>
                  <a:gdLst>
                    <a:gd name="T0" fmla="*/ 0 w 46"/>
                    <a:gd name="T1" fmla="*/ 0 h 15"/>
                    <a:gd name="T2" fmla="*/ 10 w 46"/>
                    <a:gd name="T3" fmla="*/ 6 h 15"/>
                    <a:gd name="T4" fmla="*/ 35 w 46"/>
                    <a:gd name="T5" fmla="*/ 11 h 15"/>
                    <a:gd name="T6" fmla="*/ 46 w 46"/>
                    <a:gd name="T7" fmla="*/ 15 h 15"/>
                  </a:gdLst>
                  <a:ahLst/>
                  <a:cxnLst>
                    <a:cxn ang="0">
                      <a:pos x="T0" y="T1"/>
                    </a:cxn>
                    <a:cxn ang="0">
                      <a:pos x="T2" y="T3"/>
                    </a:cxn>
                    <a:cxn ang="0">
                      <a:pos x="T4" y="T5"/>
                    </a:cxn>
                    <a:cxn ang="0">
                      <a:pos x="T6" y="T7"/>
                    </a:cxn>
                  </a:cxnLst>
                  <a:rect l="0" t="0" r="r" b="b"/>
                  <a:pathLst>
                    <a:path w="46" h="15">
                      <a:moveTo>
                        <a:pt x="0" y="0"/>
                      </a:moveTo>
                      <a:lnTo>
                        <a:pt x="10" y="6"/>
                      </a:lnTo>
                      <a:lnTo>
                        <a:pt x="35" y="11"/>
                      </a:lnTo>
                      <a:lnTo>
                        <a:pt x="46"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1" name="Line 6713"/>
                <p:cNvSpPr>
                  <a:spLocks noChangeShapeType="1"/>
                </p:cNvSpPr>
                <p:nvPr/>
              </p:nvSpPr>
              <p:spPr bwMode="auto">
                <a:xfrm flipH="1">
                  <a:off x="3175" y="162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2" name="Freeform 6714"/>
                <p:cNvSpPr>
                  <a:spLocks/>
                </p:cNvSpPr>
                <p:nvPr/>
              </p:nvSpPr>
              <p:spPr bwMode="auto">
                <a:xfrm>
                  <a:off x="3167" y="1619"/>
                  <a:ext cx="9" cy="10"/>
                </a:xfrm>
                <a:custGeom>
                  <a:avLst/>
                  <a:gdLst>
                    <a:gd name="T0" fmla="*/ 0 w 56"/>
                    <a:gd name="T1" fmla="*/ 0 h 60"/>
                    <a:gd name="T2" fmla="*/ 5 w 56"/>
                    <a:gd name="T3" fmla="*/ 9 h 60"/>
                    <a:gd name="T4" fmla="*/ 15 w 56"/>
                    <a:gd name="T5" fmla="*/ 14 h 60"/>
                    <a:gd name="T6" fmla="*/ 40 w 56"/>
                    <a:gd name="T7" fmla="*/ 20 h 60"/>
                    <a:gd name="T8" fmla="*/ 51 w 56"/>
                    <a:gd name="T9" fmla="*/ 25 h 60"/>
                    <a:gd name="T10" fmla="*/ 56 w 56"/>
                    <a:gd name="T11" fmla="*/ 35 h 60"/>
                    <a:gd name="T12" fmla="*/ 56 w 56"/>
                    <a:gd name="T13" fmla="*/ 50 h 60"/>
                    <a:gd name="T14" fmla="*/ 51 w 56"/>
                    <a:gd name="T15" fmla="*/ 55 h 60"/>
                    <a:gd name="T16" fmla="*/ 40 w 56"/>
                    <a:gd name="T17" fmla="*/ 60 h 60"/>
                    <a:gd name="T18" fmla="*/ 20 w 56"/>
                    <a:gd name="T19" fmla="*/ 60 h 60"/>
                    <a:gd name="T20" fmla="*/ 10 w 56"/>
                    <a:gd name="T21" fmla="*/ 55 h 60"/>
                    <a:gd name="T22" fmla="*/ 5 w 56"/>
                    <a:gd name="T23" fmla="*/ 50 h 60"/>
                    <a:gd name="T24" fmla="*/ 0 w 56"/>
                    <a:gd name="T25" fmla="*/ 40 h 60"/>
                    <a:gd name="T26" fmla="*/ 0 w 56"/>
                    <a:gd name="T27" fmla="*/ 60 h 60"/>
                    <a:gd name="T28" fmla="*/ 5 w 56"/>
                    <a:gd name="T29" fmla="*/ 5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60">
                      <a:moveTo>
                        <a:pt x="0" y="0"/>
                      </a:moveTo>
                      <a:lnTo>
                        <a:pt x="5" y="9"/>
                      </a:lnTo>
                      <a:lnTo>
                        <a:pt x="15" y="14"/>
                      </a:lnTo>
                      <a:lnTo>
                        <a:pt x="40" y="20"/>
                      </a:lnTo>
                      <a:lnTo>
                        <a:pt x="51" y="25"/>
                      </a:lnTo>
                      <a:lnTo>
                        <a:pt x="56" y="35"/>
                      </a:lnTo>
                      <a:lnTo>
                        <a:pt x="56" y="50"/>
                      </a:lnTo>
                      <a:lnTo>
                        <a:pt x="51" y="55"/>
                      </a:lnTo>
                      <a:lnTo>
                        <a:pt x="40" y="60"/>
                      </a:lnTo>
                      <a:lnTo>
                        <a:pt x="20" y="60"/>
                      </a:lnTo>
                      <a:lnTo>
                        <a:pt x="10" y="55"/>
                      </a:lnTo>
                      <a:lnTo>
                        <a:pt x="5" y="50"/>
                      </a:lnTo>
                      <a:lnTo>
                        <a:pt x="0" y="40"/>
                      </a:lnTo>
                      <a:lnTo>
                        <a:pt x="0" y="60"/>
                      </a:lnTo>
                      <a:lnTo>
                        <a:pt x="5"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3" name="Line 6715"/>
                <p:cNvSpPr>
                  <a:spLocks noChangeShapeType="1"/>
                </p:cNvSpPr>
                <p:nvPr/>
              </p:nvSpPr>
              <p:spPr bwMode="auto">
                <a:xfrm>
                  <a:off x="2723" y="2210"/>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4" name="Line 6716"/>
                <p:cNvSpPr>
                  <a:spLocks noChangeShapeType="1"/>
                </p:cNvSpPr>
                <p:nvPr/>
              </p:nvSpPr>
              <p:spPr bwMode="auto">
                <a:xfrm>
                  <a:off x="2724" y="2211"/>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5" name="Line 6717"/>
                <p:cNvSpPr>
                  <a:spLocks noChangeShapeType="1"/>
                </p:cNvSpPr>
                <p:nvPr/>
              </p:nvSpPr>
              <p:spPr bwMode="auto">
                <a:xfrm>
                  <a:off x="2724" y="2210"/>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6" name="Freeform 6718"/>
                <p:cNvSpPr>
                  <a:spLocks/>
                </p:cNvSpPr>
                <p:nvPr/>
              </p:nvSpPr>
              <p:spPr bwMode="auto">
                <a:xfrm>
                  <a:off x="2720" y="2210"/>
                  <a:ext cx="14" cy="5"/>
                </a:xfrm>
                <a:custGeom>
                  <a:avLst/>
                  <a:gdLst>
                    <a:gd name="T0" fmla="*/ 0 w 82"/>
                    <a:gd name="T1" fmla="*/ 0 h 30"/>
                    <a:gd name="T2" fmla="*/ 82 w 82"/>
                    <a:gd name="T3" fmla="*/ 0 h 30"/>
                    <a:gd name="T4" fmla="*/ 82 w 82"/>
                    <a:gd name="T5" fmla="*/ 30 h 30"/>
                  </a:gdLst>
                  <a:ahLst/>
                  <a:cxnLst>
                    <a:cxn ang="0">
                      <a:pos x="T0" y="T1"/>
                    </a:cxn>
                    <a:cxn ang="0">
                      <a:pos x="T2" y="T3"/>
                    </a:cxn>
                    <a:cxn ang="0">
                      <a:pos x="T4" y="T5"/>
                    </a:cxn>
                  </a:cxnLst>
                  <a:rect l="0" t="0" r="r" b="b"/>
                  <a:pathLst>
                    <a:path w="82" h="30">
                      <a:moveTo>
                        <a:pt x="0" y="0"/>
                      </a:moveTo>
                      <a:lnTo>
                        <a:pt x="82" y="0"/>
                      </a:lnTo>
                      <a:lnTo>
                        <a:pt x="82"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7" name="Line 6719"/>
                <p:cNvSpPr>
                  <a:spLocks noChangeShapeType="1"/>
                </p:cNvSpPr>
                <p:nvPr/>
              </p:nvSpPr>
              <p:spPr bwMode="auto">
                <a:xfrm>
                  <a:off x="2724" y="221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8" name="Line 6720"/>
                <p:cNvSpPr>
                  <a:spLocks noChangeShapeType="1"/>
                </p:cNvSpPr>
                <p:nvPr/>
              </p:nvSpPr>
              <p:spPr bwMode="auto">
                <a:xfrm>
                  <a:off x="2730" y="2215"/>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89" name="Line 6721"/>
                <p:cNvSpPr>
                  <a:spLocks noChangeShapeType="1"/>
                </p:cNvSpPr>
                <p:nvPr/>
              </p:nvSpPr>
              <p:spPr bwMode="auto">
                <a:xfrm>
                  <a:off x="2720" y="222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0" name="Line 6722"/>
                <p:cNvSpPr>
                  <a:spLocks noChangeShapeType="1"/>
                </p:cNvSpPr>
                <p:nvPr/>
              </p:nvSpPr>
              <p:spPr bwMode="auto">
                <a:xfrm>
                  <a:off x="2721" y="221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1" name="Line 6723"/>
                <p:cNvSpPr>
                  <a:spLocks noChangeShapeType="1"/>
                </p:cNvSpPr>
                <p:nvPr/>
              </p:nvSpPr>
              <p:spPr bwMode="auto">
                <a:xfrm>
                  <a:off x="2722" y="2210"/>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2" name="Line 6724"/>
                <p:cNvSpPr>
                  <a:spLocks noChangeShapeType="1"/>
                </p:cNvSpPr>
                <p:nvPr/>
              </p:nvSpPr>
              <p:spPr bwMode="auto">
                <a:xfrm flipH="1">
                  <a:off x="2724" y="2210"/>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3" name="Line 6725"/>
                <p:cNvSpPr>
                  <a:spLocks noChangeShapeType="1"/>
                </p:cNvSpPr>
                <p:nvPr/>
              </p:nvSpPr>
              <p:spPr bwMode="auto">
                <a:xfrm flipH="1">
                  <a:off x="2724" y="221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4" name="Line 6726"/>
                <p:cNvSpPr>
                  <a:spLocks noChangeShapeType="1"/>
                </p:cNvSpPr>
                <p:nvPr/>
              </p:nvSpPr>
              <p:spPr bwMode="auto">
                <a:xfrm>
                  <a:off x="2730" y="2210"/>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5" name="Line 6727"/>
                <p:cNvSpPr>
                  <a:spLocks noChangeShapeType="1"/>
                </p:cNvSpPr>
                <p:nvPr/>
              </p:nvSpPr>
              <p:spPr bwMode="auto">
                <a:xfrm>
                  <a:off x="2731" y="2210"/>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6" name="Line 6728"/>
                <p:cNvSpPr>
                  <a:spLocks noChangeShapeType="1"/>
                </p:cNvSpPr>
                <p:nvPr/>
              </p:nvSpPr>
              <p:spPr bwMode="auto">
                <a:xfrm>
                  <a:off x="2732" y="2210"/>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7" name="Line 6729"/>
                <p:cNvSpPr>
                  <a:spLocks noChangeShapeType="1"/>
                </p:cNvSpPr>
                <p:nvPr/>
              </p:nvSpPr>
              <p:spPr bwMode="auto">
                <a:xfrm>
                  <a:off x="2733" y="2210"/>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8" name="Freeform 6730"/>
                <p:cNvSpPr>
                  <a:spLocks/>
                </p:cNvSpPr>
                <p:nvPr/>
              </p:nvSpPr>
              <p:spPr bwMode="auto">
                <a:xfrm>
                  <a:off x="2729" y="2215"/>
                  <a:ext cx="1" cy="7"/>
                </a:xfrm>
                <a:custGeom>
                  <a:avLst/>
                  <a:gdLst>
                    <a:gd name="T0" fmla="*/ 6 w 6"/>
                    <a:gd name="T1" fmla="*/ 0 h 42"/>
                    <a:gd name="T2" fmla="*/ 0 w 6"/>
                    <a:gd name="T3" fmla="*/ 21 h 42"/>
                    <a:gd name="T4" fmla="*/ 6 w 6"/>
                    <a:gd name="T5" fmla="*/ 42 h 42"/>
                  </a:gdLst>
                  <a:ahLst/>
                  <a:cxnLst>
                    <a:cxn ang="0">
                      <a:pos x="T0" y="T1"/>
                    </a:cxn>
                    <a:cxn ang="0">
                      <a:pos x="T2" y="T3"/>
                    </a:cxn>
                    <a:cxn ang="0">
                      <a:pos x="T4" y="T5"/>
                    </a:cxn>
                  </a:cxnLst>
                  <a:rect l="0" t="0" r="r" b="b"/>
                  <a:pathLst>
                    <a:path w="6" h="42">
                      <a:moveTo>
                        <a:pt x="6" y="0"/>
                      </a:moveTo>
                      <a:lnTo>
                        <a:pt x="0" y="21"/>
                      </a:lnTo>
                      <a:lnTo>
                        <a:pt x="6"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99" name="Freeform 6731"/>
                <p:cNvSpPr>
                  <a:spLocks/>
                </p:cNvSpPr>
                <p:nvPr/>
              </p:nvSpPr>
              <p:spPr bwMode="auto">
                <a:xfrm>
                  <a:off x="2728" y="2217"/>
                  <a:ext cx="2" cy="3"/>
                </a:xfrm>
                <a:custGeom>
                  <a:avLst/>
                  <a:gdLst>
                    <a:gd name="T0" fmla="*/ 11 w 11"/>
                    <a:gd name="T1" fmla="*/ 0 h 20"/>
                    <a:gd name="T2" fmla="*/ 0 w 11"/>
                    <a:gd name="T3" fmla="*/ 10 h 20"/>
                    <a:gd name="T4" fmla="*/ 11 w 11"/>
                    <a:gd name="T5" fmla="*/ 20 h 20"/>
                  </a:gdLst>
                  <a:ahLst/>
                  <a:cxnLst>
                    <a:cxn ang="0">
                      <a:pos x="T0" y="T1"/>
                    </a:cxn>
                    <a:cxn ang="0">
                      <a:pos x="T2" y="T3"/>
                    </a:cxn>
                    <a:cxn ang="0">
                      <a:pos x="T4" y="T5"/>
                    </a:cxn>
                  </a:cxnLst>
                  <a:rect l="0" t="0" r="r" b="b"/>
                  <a:pathLst>
                    <a:path w="11" h="20">
                      <a:moveTo>
                        <a:pt x="11" y="0"/>
                      </a:moveTo>
                      <a:lnTo>
                        <a:pt x="0" y="10"/>
                      </a:lnTo>
                      <a:lnTo>
                        <a:pt x="11"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0" name="Freeform 6732"/>
                <p:cNvSpPr>
                  <a:spLocks/>
                </p:cNvSpPr>
                <p:nvPr/>
              </p:nvSpPr>
              <p:spPr bwMode="auto">
                <a:xfrm>
                  <a:off x="2726" y="2218"/>
                  <a:ext cx="4" cy="2"/>
                </a:xfrm>
                <a:custGeom>
                  <a:avLst/>
                  <a:gdLst>
                    <a:gd name="T0" fmla="*/ 21 w 21"/>
                    <a:gd name="T1" fmla="*/ 0 h 10"/>
                    <a:gd name="T2" fmla="*/ 0 w 21"/>
                    <a:gd name="T3" fmla="*/ 5 h 10"/>
                    <a:gd name="T4" fmla="*/ 21 w 21"/>
                    <a:gd name="T5" fmla="*/ 10 h 10"/>
                  </a:gdLst>
                  <a:ahLst/>
                  <a:cxnLst>
                    <a:cxn ang="0">
                      <a:pos x="T0" y="T1"/>
                    </a:cxn>
                    <a:cxn ang="0">
                      <a:pos x="T2" y="T3"/>
                    </a:cxn>
                    <a:cxn ang="0">
                      <a:pos x="T4" y="T5"/>
                    </a:cxn>
                  </a:cxnLst>
                  <a:rect l="0" t="0" r="r" b="b"/>
                  <a:pathLst>
                    <a:path w="21" h="10">
                      <a:moveTo>
                        <a:pt x="21" y="0"/>
                      </a:moveTo>
                      <a:lnTo>
                        <a:pt x="0" y="5"/>
                      </a:lnTo>
                      <a:lnTo>
                        <a:pt x="2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1" name="Line 6733"/>
                <p:cNvSpPr>
                  <a:spLocks noChangeShapeType="1"/>
                </p:cNvSpPr>
                <p:nvPr/>
              </p:nvSpPr>
              <p:spPr bwMode="auto">
                <a:xfrm flipH="1">
                  <a:off x="2721"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2" name="Line 6734"/>
                <p:cNvSpPr>
                  <a:spLocks noChangeShapeType="1"/>
                </p:cNvSpPr>
                <p:nvPr/>
              </p:nvSpPr>
              <p:spPr bwMode="auto">
                <a:xfrm flipH="1">
                  <a:off x="2722"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3" name="Line 6735"/>
                <p:cNvSpPr>
                  <a:spLocks noChangeShapeType="1"/>
                </p:cNvSpPr>
                <p:nvPr/>
              </p:nvSpPr>
              <p:spPr bwMode="auto">
                <a:xfrm>
                  <a:off x="2724"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4" name="Line 6736"/>
                <p:cNvSpPr>
                  <a:spLocks noChangeShapeType="1"/>
                </p:cNvSpPr>
                <p:nvPr/>
              </p:nvSpPr>
              <p:spPr bwMode="auto">
                <a:xfrm>
                  <a:off x="2724"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5" name="Line 6737"/>
                <p:cNvSpPr>
                  <a:spLocks noChangeShapeType="1"/>
                </p:cNvSpPr>
                <p:nvPr/>
              </p:nvSpPr>
              <p:spPr bwMode="auto">
                <a:xfrm>
                  <a:off x="2740" y="2216"/>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6" name="Line 6738"/>
                <p:cNvSpPr>
                  <a:spLocks noChangeShapeType="1"/>
                </p:cNvSpPr>
                <p:nvPr/>
              </p:nvSpPr>
              <p:spPr bwMode="auto">
                <a:xfrm>
                  <a:off x="2741" y="2217"/>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7" name="Freeform 6739"/>
                <p:cNvSpPr>
                  <a:spLocks/>
                </p:cNvSpPr>
                <p:nvPr/>
              </p:nvSpPr>
              <p:spPr bwMode="auto">
                <a:xfrm>
                  <a:off x="2737" y="2216"/>
                  <a:ext cx="4" cy="12"/>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8" name="Freeform 6740"/>
                <p:cNvSpPr>
                  <a:spLocks/>
                </p:cNvSpPr>
                <p:nvPr/>
              </p:nvSpPr>
              <p:spPr bwMode="auto">
                <a:xfrm>
                  <a:off x="2741" y="2216"/>
                  <a:ext cx="7" cy="5"/>
                </a:xfrm>
                <a:custGeom>
                  <a:avLst/>
                  <a:gdLst>
                    <a:gd name="T0" fmla="*/ 35 w 40"/>
                    <a:gd name="T1" fmla="*/ 11 h 31"/>
                    <a:gd name="T2" fmla="*/ 35 w 40"/>
                    <a:gd name="T3" fmla="*/ 6 h 31"/>
                    <a:gd name="T4" fmla="*/ 31 w 40"/>
                    <a:gd name="T5" fmla="*/ 6 h 31"/>
                    <a:gd name="T6" fmla="*/ 31 w 40"/>
                    <a:gd name="T7" fmla="*/ 16 h 31"/>
                    <a:gd name="T8" fmla="*/ 40 w 40"/>
                    <a:gd name="T9" fmla="*/ 16 h 31"/>
                    <a:gd name="T10" fmla="*/ 40 w 40"/>
                    <a:gd name="T11" fmla="*/ 6 h 31"/>
                    <a:gd name="T12" fmla="*/ 35 w 40"/>
                    <a:gd name="T13" fmla="*/ 0 h 31"/>
                    <a:gd name="T14" fmla="*/ 25 w 40"/>
                    <a:gd name="T15" fmla="*/ 0 h 31"/>
                    <a:gd name="T16" fmla="*/ 15 w 40"/>
                    <a:gd name="T17" fmla="*/ 6 h 31"/>
                    <a:gd name="T18" fmla="*/ 5 w 40"/>
                    <a:gd name="T19" fmla="*/ 16 h 31"/>
                    <a:gd name="T20" fmla="*/ 0 w 40"/>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1">
                      <a:moveTo>
                        <a:pt x="35" y="11"/>
                      </a:moveTo>
                      <a:lnTo>
                        <a:pt x="35" y="6"/>
                      </a:lnTo>
                      <a:lnTo>
                        <a:pt x="31" y="6"/>
                      </a:lnTo>
                      <a:lnTo>
                        <a:pt x="31" y="16"/>
                      </a:lnTo>
                      <a:lnTo>
                        <a:pt x="40" y="16"/>
                      </a:lnTo>
                      <a:lnTo>
                        <a:pt x="40" y="6"/>
                      </a:lnTo>
                      <a:lnTo>
                        <a:pt x="35" y="0"/>
                      </a:lnTo>
                      <a:lnTo>
                        <a:pt x="25" y="0"/>
                      </a:lnTo>
                      <a:lnTo>
                        <a:pt x="15" y="6"/>
                      </a:lnTo>
                      <a:lnTo>
                        <a:pt x="5" y="16"/>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09" name="Line 6741"/>
                <p:cNvSpPr>
                  <a:spLocks noChangeShapeType="1"/>
                </p:cNvSpPr>
                <p:nvPr/>
              </p:nvSpPr>
              <p:spPr bwMode="auto">
                <a:xfrm>
                  <a:off x="2737" y="222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0" name="Line 6742"/>
                <p:cNvSpPr>
                  <a:spLocks noChangeShapeType="1"/>
                </p:cNvSpPr>
                <p:nvPr/>
              </p:nvSpPr>
              <p:spPr bwMode="auto">
                <a:xfrm>
                  <a:off x="2738" y="2216"/>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1" name="Line 6743"/>
                <p:cNvSpPr>
                  <a:spLocks noChangeShapeType="1"/>
                </p:cNvSpPr>
                <p:nvPr/>
              </p:nvSpPr>
              <p:spPr bwMode="auto">
                <a:xfrm>
                  <a:off x="2739" y="2216"/>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2" name="Line 6744"/>
                <p:cNvSpPr>
                  <a:spLocks noChangeShapeType="1"/>
                </p:cNvSpPr>
                <p:nvPr/>
              </p:nvSpPr>
              <p:spPr bwMode="auto">
                <a:xfrm flipH="1">
                  <a:off x="2738"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3" name="Line 6745"/>
                <p:cNvSpPr>
                  <a:spLocks noChangeShapeType="1"/>
                </p:cNvSpPr>
                <p:nvPr/>
              </p:nvSpPr>
              <p:spPr bwMode="auto">
                <a:xfrm flipH="1">
                  <a:off x="2739"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4" name="Line 6746"/>
                <p:cNvSpPr>
                  <a:spLocks noChangeShapeType="1"/>
                </p:cNvSpPr>
                <p:nvPr/>
              </p:nvSpPr>
              <p:spPr bwMode="auto">
                <a:xfrm>
                  <a:off x="2741"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5" name="Line 6747"/>
                <p:cNvSpPr>
                  <a:spLocks noChangeShapeType="1"/>
                </p:cNvSpPr>
                <p:nvPr/>
              </p:nvSpPr>
              <p:spPr bwMode="auto">
                <a:xfrm>
                  <a:off x="2741"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6" name="Freeform 6748"/>
                <p:cNvSpPr>
                  <a:spLocks/>
                </p:cNvSpPr>
                <p:nvPr/>
              </p:nvSpPr>
              <p:spPr bwMode="auto">
                <a:xfrm>
                  <a:off x="2753" y="2216"/>
                  <a:ext cx="11" cy="12"/>
                </a:xfrm>
                <a:custGeom>
                  <a:avLst/>
                  <a:gdLst>
                    <a:gd name="T0" fmla="*/ 6 w 66"/>
                    <a:gd name="T1" fmla="*/ 16 h 72"/>
                    <a:gd name="T2" fmla="*/ 6 w 66"/>
                    <a:gd name="T3" fmla="*/ 11 h 72"/>
                    <a:gd name="T4" fmla="*/ 11 w 66"/>
                    <a:gd name="T5" fmla="*/ 11 h 72"/>
                    <a:gd name="T6" fmla="*/ 11 w 66"/>
                    <a:gd name="T7" fmla="*/ 21 h 72"/>
                    <a:gd name="T8" fmla="*/ 0 w 66"/>
                    <a:gd name="T9" fmla="*/ 21 h 72"/>
                    <a:gd name="T10" fmla="*/ 0 w 66"/>
                    <a:gd name="T11" fmla="*/ 11 h 72"/>
                    <a:gd name="T12" fmla="*/ 6 w 66"/>
                    <a:gd name="T13" fmla="*/ 6 h 72"/>
                    <a:gd name="T14" fmla="*/ 15 w 66"/>
                    <a:gd name="T15" fmla="*/ 0 h 72"/>
                    <a:gd name="T16" fmla="*/ 35 w 66"/>
                    <a:gd name="T17" fmla="*/ 0 h 72"/>
                    <a:gd name="T18" fmla="*/ 46 w 66"/>
                    <a:gd name="T19" fmla="*/ 6 h 72"/>
                    <a:gd name="T20" fmla="*/ 51 w 66"/>
                    <a:gd name="T21" fmla="*/ 11 h 72"/>
                    <a:gd name="T22" fmla="*/ 57 w 66"/>
                    <a:gd name="T23" fmla="*/ 21 h 72"/>
                    <a:gd name="T24" fmla="*/ 57 w 66"/>
                    <a:gd name="T25" fmla="*/ 57 h 72"/>
                    <a:gd name="T26" fmla="*/ 61 w 66"/>
                    <a:gd name="T27" fmla="*/ 66 h 72"/>
                    <a:gd name="T28" fmla="*/ 66 w 66"/>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2">
                      <a:moveTo>
                        <a:pt x="6" y="16"/>
                      </a:moveTo>
                      <a:lnTo>
                        <a:pt x="6" y="11"/>
                      </a:lnTo>
                      <a:lnTo>
                        <a:pt x="11" y="11"/>
                      </a:lnTo>
                      <a:lnTo>
                        <a:pt x="11" y="21"/>
                      </a:lnTo>
                      <a:lnTo>
                        <a:pt x="0" y="21"/>
                      </a:lnTo>
                      <a:lnTo>
                        <a:pt x="0" y="11"/>
                      </a:lnTo>
                      <a:lnTo>
                        <a:pt x="6" y="6"/>
                      </a:lnTo>
                      <a:lnTo>
                        <a:pt x="15" y="0"/>
                      </a:lnTo>
                      <a:lnTo>
                        <a:pt x="35" y="0"/>
                      </a:lnTo>
                      <a:lnTo>
                        <a:pt x="46" y="6"/>
                      </a:lnTo>
                      <a:lnTo>
                        <a:pt x="51" y="11"/>
                      </a:lnTo>
                      <a:lnTo>
                        <a:pt x="57" y="21"/>
                      </a:lnTo>
                      <a:lnTo>
                        <a:pt x="57" y="57"/>
                      </a:lnTo>
                      <a:lnTo>
                        <a:pt x="61" y="66"/>
                      </a:lnTo>
                      <a:lnTo>
                        <a:pt x="6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7" name="Freeform 6749"/>
                <p:cNvSpPr>
                  <a:spLocks/>
                </p:cNvSpPr>
                <p:nvPr/>
              </p:nvSpPr>
              <p:spPr bwMode="auto">
                <a:xfrm>
                  <a:off x="2761" y="2218"/>
                  <a:ext cx="2" cy="9"/>
                </a:xfrm>
                <a:custGeom>
                  <a:avLst/>
                  <a:gdLst>
                    <a:gd name="T0" fmla="*/ 0 w 11"/>
                    <a:gd name="T1" fmla="*/ 0 h 55"/>
                    <a:gd name="T2" fmla="*/ 5 w 11"/>
                    <a:gd name="T3" fmla="*/ 10 h 55"/>
                    <a:gd name="T4" fmla="*/ 5 w 11"/>
                    <a:gd name="T5" fmla="*/ 46 h 55"/>
                    <a:gd name="T6" fmla="*/ 11 w 11"/>
                    <a:gd name="T7" fmla="*/ 55 h 55"/>
                  </a:gdLst>
                  <a:ahLst/>
                  <a:cxnLst>
                    <a:cxn ang="0">
                      <a:pos x="T0" y="T1"/>
                    </a:cxn>
                    <a:cxn ang="0">
                      <a:pos x="T2" y="T3"/>
                    </a:cxn>
                    <a:cxn ang="0">
                      <a:pos x="T4" y="T5"/>
                    </a:cxn>
                    <a:cxn ang="0">
                      <a:pos x="T6" y="T7"/>
                    </a:cxn>
                  </a:cxnLst>
                  <a:rect l="0" t="0" r="r" b="b"/>
                  <a:pathLst>
                    <a:path w="11" h="55">
                      <a:moveTo>
                        <a:pt x="0" y="0"/>
                      </a:moveTo>
                      <a:lnTo>
                        <a:pt x="5" y="10"/>
                      </a:lnTo>
                      <a:lnTo>
                        <a:pt x="5" y="46"/>
                      </a:lnTo>
                      <a:lnTo>
                        <a:pt x="11"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8" name="Freeform 6750"/>
                <p:cNvSpPr>
                  <a:spLocks/>
                </p:cNvSpPr>
                <p:nvPr/>
              </p:nvSpPr>
              <p:spPr bwMode="auto">
                <a:xfrm>
                  <a:off x="2759" y="2216"/>
                  <a:ext cx="6" cy="12"/>
                </a:xfrm>
                <a:custGeom>
                  <a:avLst/>
                  <a:gdLst>
                    <a:gd name="T0" fmla="*/ 0 w 37"/>
                    <a:gd name="T1" fmla="*/ 0 h 72"/>
                    <a:gd name="T2" fmla="*/ 6 w 37"/>
                    <a:gd name="T3" fmla="*/ 6 h 72"/>
                    <a:gd name="T4" fmla="*/ 11 w 37"/>
                    <a:gd name="T5" fmla="*/ 16 h 72"/>
                    <a:gd name="T6" fmla="*/ 11 w 37"/>
                    <a:gd name="T7" fmla="*/ 57 h 72"/>
                    <a:gd name="T8" fmla="*/ 16 w 37"/>
                    <a:gd name="T9" fmla="*/ 66 h 72"/>
                    <a:gd name="T10" fmla="*/ 31 w 37"/>
                    <a:gd name="T11" fmla="*/ 72 h 72"/>
                    <a:gd name="T12" fmla="*/ 37 w 37"/>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7" h="72">
                      <a:moveTo>
                        <a:pt x="0" y="0"/>
                      </a:moveTo>
                      <a:lnTo>
                        <a:pt x="6" y="6"/>
                      </a:lnTo>
                      <a:lnTo>
                        <a:pt x="11" y="16"/>
                      </a:lnTo>
                      <a:lnTo>
                        <a:pt x="11" y="57"/>
                      </a:lnTo>
                      <a:lnTo>
                        <a:pt x="16" y="66"/>
                      </a:lnTo>
                      <a:lnTo>
                        <a:pt x="31" y="72"/>
                      </a:lnTo>
                      <a:lnTo>
                        <a:pt x="37"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19" name="Freeform 6751"/>
                <p:cNvSpPr>
                  <a:spLocks/>
                </p:cNvSpPr>
                <p:nvPr/>
              </p:nvSpPr>
              <p:spPr bwMode="auto">
                <a:xfrm>
                  <a:off x="2752" y="2220"/>
                  <a:ext cx="9" cy="8"/>
                </a:xfrm>
                <a:custGeom>
                  <a:avLst/>
                  <a:gdLst>
                    <a:gd name="T0" fmla="*/ 51 w 51"/>
                    <a:gd name="T1" fmla="*/ 0 h 46"/>
                    <a:gd name="T2" fmla="*/ 46 w 51"/>
                    <a:gd name="T3" fmla="*/ 5 h 46"/>
                    <a:gd name="T4" fmla="*/ 20 w 51"/>
                    <a:gd name="T5" fmla="*/ 11 h 46"/>
                    <a:gd name="T6" fmla="*/ 5 w 51"/>
                    <a:gd name="T7" fmla="*/ 15 h 46"/>
                    <a:gd name="T8" fmla="*/ 0 w 51"/>
                    <a:gd name="T9" fmla="*/ 25 h 46"/>
                    <a:gd name="T10" fmla="*/ 0 w 51"/>
                    <a:gd name="T11" fmla="*/ 31 h 46"/>
                    <a:gd name="T12" fmla="*/ 5 w 51"/>
                    <a:gd name="T13" fmla="*/ 40 h 46"/>
                    <a:gd name="T14" fmla="*/ 20 w 51"/>
                    <a:gd name="T15" fmla="*/ 46 h 46"/>
                    <a:gd name="T16" fmla="*/ 36 w 51"/>
                    <a:gd name="T17" fmla="*/ 46 h 46"/>
                    <a:gd name="T18" fmla="*/ 46 w 51"/>
                    <a:gd name="T19" fmla="*/ 40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0" y="11"/>
                      </a:lnTo>
                      <a:lnTo>
                        <a:pt x="5" y="15"/>
                      </a:lnTo>
                      <a:lnTo>
                        <a:pt x="0" y="25"/>
                      </a:lnTo>
                      <a:lnTo>
                        <a:pt x="0" y="31"/>
                      </a:lnTo>
                      <a:lnTo>
                        <a:pt x="5" y="40"/>
                      </a:lnTo>
                      <a:lnTo>
                        <a:pt x="20" y="46"/>
                      </a:lnTo>
                      <a:lnTo>
                        <a:pt x="36" y="46"/>
                      </a:lnTo>
                      <a:lnTo>
                        <a:pt x="46" y="40"/>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0" name="Freeform 6752"/>
                <p:cNvSpPr>
                  <a:spLocks/>
                </p:cNvSpPr>
                <p:nvPr/>
              </p:nvSpPr>
              <p:spPr bwMode="auto">
                <a:xfrm>
                  <a:off x="2753" y="2223"/>
                  <a:ext cx="1" cy="4"/>
                </a:xfrm>
                <a:custGeom>
                  <a:avLst/>
                  <a:gdLst>
                    <a:gd name="T0" fmla="*/ 6 w 6"/>
                    <a:gd name="T1" fmla="*/ 0 h 25"/>
                    <a:gd name="T2" fmla="*/ 0 w 6"/>
                    <a:gd name="T3" fmla="*/ 10 h 25"/>
                    <a:gd name="T4" fmla="*/ 0 w 6"/>
                    <a:gd name="T5" fmla="*/ 16 h 25"/>
                    <a:gd name="T6" fmla="*/ 6 w 6"/>
                    <a:gd name="T7" fmla="*/ 25 h 25"/>
                  </a:gdLst>
                  <a:ahLst/>
                  <a:cxnLst>
                    <a:cxn ang="0">
                      <a:pos x="T0" y="T1"/>
                    </a:cxn>
                    <a:cxn ang="0">
                      <a:pos x="T2" y="T3"/>
                    </a:cxn>
                    <a:cxn ang="0">
                      <a:pos x="T4" y="T5"/>
                    </a:cxn>
                    <a:cxn ang="0">
                      <a:pos x="T6" y="T7"/>
                    </a:cxn>
                  </a:cxnLst>
                  <a:rect l="0" t="0" r="r" b="b"/>
                  <a:pathLst>
                    <a:path w="6" h="25">
                      <a:moveTo>
                        <a:pt x="6" y="0"/>
                      </a:moveTo>
                      <a:lnTo>
                        <a:pt x="0" y="10"/>
                      </a:lnTo>
                      <a:lnTo>
                        <a:pt x="0" y="16"/>
                      </a:lnTo>
                      <a:lnTo>
                        <a:pt x="6"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1" name="Freeform 6753"/>
                <p:cNvSpPr>
                  <a:spLocks/>
                </p:cNvSpPr>
                <p:nvPr/>
              </p:nvSpPr>
              <p:spPr bwMode="auto">
                <a:xfrm>
                  <a:off x="2754" y="2221"/>
                  <a:ext cx="6" cy="7"/>
                </a:xfrm>
                <a:custGeom>
                  <a:avLst/>
                  <a:gdLst>
                    <a:gd name="T0" fmla="*/ 35 w 35"/>
                    <a:gd name="T1" fmla="*/ 0 h 41"/>
                    <a:gd name="T2" fmla="*/ 15 w 35"/>
                    <a:gd name="T3" fmla="*/ 6 h 41"/>
                    <a:gd name="T4" fmla="*/ 5 w 35"/>
                    <a:gd name="T5" fmla="*/ 10 h 41"/>
                    <a:gd name="T6" fmla="*/ 0 w 35"/>
                    <a:gd name="T7" fmla="*/ 20 h 41"/>
                    <a:gd name="T8" fmla="*/ 0 w 35"/>
                    <a:gd name="T9" fmla="*/ 26 h 41"/>
                    <a:gd name="T10" fmla="*/ 5 w 35"/>
                    <a:gd name="T11" fmla="*/ 35 h 41"/>
                    <a:gd name="T12" fmla="*/ 9 w 3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5" h="41">
                      <a:moveTo>
                        <a:pt x="35" y="0"/>
                      </a:moveTo>
                      <a:lnTo>
                        <a:pt x="15" y="6"/>
                      </a:lnTo>
                      <a:lnTo>
                        <a:pt x="5" y="10"/>
                      </a:lnTo>
                      <a:lnTo>
                        <a:pt x="0" y="20"/>
                      </a:lnTo>
                      <a:lnTo>
                        <a:pt x="0" y="26"/>
                      </a:lnTo>
                      <a:lnTo>
                        <a:pt x="5" y="35"/>
                      </a:lnTo>
                      <a:lnTo>
                        <a:pt x="9"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2" name="Line 6754"/>
                <p:cNvSpPr>
                  <a:spLocks noChangeShapeType="1"/>
                </p:cNvSpPr>
                <p:nvPr/>
              </p:nvSpPr>
              <p:spPr bwMode="auto">
                <a:xfrm>
                  <a:off x="2771" y="2216"/>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3" name="Line 6755"/>
                <p:cNvSpPr>
                  <a:spLocks noChangeShapeType="1"/>
                </p:cNvSpPr>
                <p:nvPr/>
              </p:nvSpPr>
              <p:spPr bwMode="auto">
                <a:xfrm>
                  <a:off x="2772" y="2217"/>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4" name="Freeform 6756"/>
                <p:cNvSpPr>
                  <a:spLocks/>
                </p:cNvSpPr>
                <p:nvPr/>
              </p:nvSpPr>
              <p:spPr bwMode="auto">
                <a:xfrm>
                  <a:off x="2769" y="2216"/>
                  <a:ext cx="4" cy="12"/>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5" name="Freeform 6757"/>
                <p:cNvSpPr>
                  <a:spLocks/>
                </p:cNvSpPr>
                <p:nvPr/>
              </p:nvSpPr>
              <p:spPr bwMode="auto">
                <a:xfrm>
                  <a:off x="2773" y="2216"/>
                  <a:ext cx="9" cy="12"/>
                </a:xfrm>
                <a:custGeom>
                  <a:avLst/>
                  <a:gdLst>
                    <a:gd name="T0" fmla="*/ 0 w 56"/>
                    <a:gd name="T1" fmla="*/ 21 h 72"/>
                    <a:gd name="T2" fmla="*/ 5 w 56"/>
                    <a:gd name="T3" fmla="*/ 11 h 72"/>
                    <a:gd name="T4" fmla="*/ 10 w 56"/>
                    <a:gd name="T5" fmla="*/ 6 h 72"/>
                    <a:gd name="T6" fmla="*/ 20 w 56"/>
                    <a:gd name="T7" fmla="*/ 0 h 72"/>
                    <a:gd name="T8" fmla="*/ 36 w 56"/>
                    <a:gd name="T9" fmla="*/ 0 h 72"/>
                    <a:gd name="T10" fmla="*/ 45 w 56"/>
                    <a:gd name="T11" fmla="*/ 6 h 72"/>
                    <a:gd name="T12" fmla="*/ 51 w 56"/>
                    <a:gd name="T13" fmla="*/ 11 h 72"/>
                    <a:gd name="T14" fmla="*/ 56 w 56"/>
                    <a:gd name="T15" fmla="*/ 26 h 72"/>
                    <a:gd name="T16" fmla="*/ 56 w 56"/>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2">
                      <a:moveTo>
                        <a:pt x="0" y="21"/>
                      </a:moveTo>
                      <a:lnTo>
                        <a:pt x="5" y="11"/>
                      </a:lnTo>
                      <a:lnTo>
                        <a:pt x="10" y="6"/>
                      </a:lnTo>
                      <a:lnTo>
                        <a:pt x="20" y="0"/>
                      </a:lnTo>
                      <a:lnTo>
                        <a:pt x="36" y="0"/>
                      </a:lnTo>
                      <a:lnTo>
                        <a:pt x="45" y="6"/>
                      </a:lnTo>
                      <a:lnTo>
                        <a:pt x="51" y="11"/>
                      </a:lnTo>
                      <a:lnTo>
                        <a:pt x="56" y="26"/>
                      </a:lnTo>
                      <a:lnTo>
                        <a:pt x="5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6" name="Freeform 6758"/>
                <p:cNvSpPr>
                  <a:spLocks/>
                </p:cNvSpPr>
                <p:nvPr/>
              </p:nvSpPr>
              <p:spPr bwMode="auto">
                <a:xfrm>
                  <a:off x="2781" y="2218"/>
                  <a:ext cx="0" cy="9"/>
                </a:xfrm>
                <a:custGeom>
                  <a:avLst/>
                  <a:gdLst>
                    <a:gd name="T0" fmla="*/ 0 w 6"/>
                    <a:gd name="T1" fmla="*/ 0 h 55"/>
                    <a:gd name="T2" fmla="*/ 6 w 6"/>
                    <a:gd name="T3" fmla="*/ 15 h 55"/>
                    <a:gd name="T4" fmla="*/ 6 w 6"/>
                    <a:gd name="T5" fmla="*/ 55 h 55"/>
                  </a:gdLst>
                  <a:ahLst/>
                  <a:cxnLst>
                    <a:cxn ang="0">
                      <a:pos x="T0" y="T1"/>
                    </a:cxn>
                    <a:cxn ang="0">
                      <a:pos x="T2" y="T3"/>
                    </a:cxn>
                    <a:cxn ang="0">
                      <a:pos x="T4" y="T5"/>
                    </a:cxn>
                  </a:cxnLst>
                  <a:rect l="0" t="0" r="r" b="b"/>
                  <a:pathLst>
                    <a:path w="6" h="55">
                      <a:moveTo>
                        <a:pt x="0" y="0"/>
                      </a:moveTo>
                      <a:lnTo>
                        <a:pt x="6" y="15"/>
                      </a:lnTo>
                      <a:lnTo>
                        <a:pt x="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7" name="Freeform 6759"/>
                <p:cNvSpPr>
                  <a:spLocks/>
                </p:cNvSpPr>
                <p:nvPr/>
              </p:nvSpPr>
              <p:spPr bwMode="auto">
                <a:xfrm>
                  <a:off x="2779" y="2216"/>
                  <a:ext cx="2" cy="12"/>
                </a:xfrm>
                <a:custGeom>
                  <a:avLst/>
                  <a:gdLst>
                    <a:gd name="T0" fmla="*/ 0 w 9"/>
                    <a:gd name="T1" fmla="*/ 0 h 72"/>
                    <a:gd name="T2" fmla="*/ 4 w 9"/>
                    <a:gd name="T3" fmla="*/ 6 h 72"/>
                    <a:gd name="T4" fmla="*/ 9 w 9"/>
                    <a:gd name="T5" fmla="*/ 21 h 72"/>
                    <a:gd name="T6" fmla="*/ 9 w 9"/>
                    <a:gd name="T7" fmla="*/ 72 h 72"/>
                  </a:gdLst>
                  <a:ahLst/>
                  <a:cxnLst>
                    <a:cxn ang="0">
                      <a:pos x="T0" y="T1"/>
                    </a:cxn>
                    <a:cxn ang="0">
                      <a:pos x="T2" y="T3"/>
                    </a:cxn>
                    <a:cxn ang="0">
                      <a:pos x="T4" y="T5"/>
                    </a:cxn>
                    <a:cxn ang="0">
                      <a:pos x="T6" y="T7"/>
                    </a:cxn>
                  </a:cxnLst>
                  <a:rect l="0" t="0" r="r" b="b"/>
                  <a:pathLst>
                    <a:path w="9" h="72">
                      <a:moveTo>
                        <a:pt x="0" y="0"/>
                      </a:moveTo>
                      <a:lnTo>
                        <a:pt x="4" y="6"/>
                      </a:lnTo>
                      <a:lnTo>
                        <a:pt x="9" y="21"/>
                      </a:lnTo>
                      <a:lnTo>
                        <a:pt x="9"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8" name="Line 6760"/>
                <p:cNvSpPr>
                  <a:spLocks noChangeShapeType="1"/>
                </p:cNvSpPr>
                <p:nvPr/>
              </p:nvSpPr>
              <p:spPr bwMode="auto">
                <a:xfrm>
                  <a:off x="2769" y="2228"/>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29" name="Line 6761"/>
                <p:cNvSpPr>
                  <a:spLocks noChangeShapeType="1"/>
                </p:cNvSpPr>
                <p:nvPr/>
              </p:nvSpPr>
              <p:spPr bwMode="auto">
                <a:xfrm>
                  <a:off x="2778" y="222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0" name="Line 6762"/>
                <p:cNvSpPr>
                  <a:spLocks noChangeShapeType="1"/>
                </p:cNvSpPr>
                <p:nvPr/>
              </p:nvSpPr>
              <p:spPr bwMode="auto">
                <a:xfrm>
                  <a:off x="2770" y="2216"/>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1" name="Line 6763"/>
                <p:cNvSpPr>
                  <a:spLocks noChangeShapeType="1"/>
                </p:cNvSpPr>
                <p:nvPr/>
              </p:nvSpPr>
              <p:spPr bwMode="auto">
                <a:xfrm>
                  <a:off x="2770" y="2216"/>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2" name="Line 6764"/>
                <p:cNvSpPr>
                  <a:spLocks noChangeShapeType="1"/>
                </p:cNvSpPr>
                <p:nvPr/>
              </p:nvSpPr>
              <p:spPr bwMode="auto">
                <a:xfrm flipH="1">
                  <a:off x="2770"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3" name="Line 6765"/>
                <p:cNvSpPr>
                  <a:spLocks noChangeShapeType="1"/>
                </p:cNvSpPr>
                <p:nvPr/>
              </p:nvSpPr>
              <p:spPr bwMode="auto">
                <a:xfrm flipH="1">
                  <a:off x="2770"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4" name="Line 6766"/>
                <p:cNvSpPr>
                  <a:spLocks noChangeShapeType="1"/>
                </p:cNvSpPr>
                <p:nvPr/>
              </p:nvSpPr>
              <p:spPr bwMode="auto">
                <a:xfrm>
                  <a:off x="2773"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5" name="Line 6767"/>
                <p:cNvSpPr>
                  <a:spLocks noChangeShapeType="1"/>
                </p:cNvSpPr>
                <p:nvPr/>
              </p:nvSpPr>
              <p:spPr bwMode="auto">
                <a:xfrm>
                  <a:off x="2773"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6" name="Line 6768"/>
                <p:cNvSpPr>
                  <a:spLocks noChangeShapeType="1"/>
                </p:cNvSpPr>
                <p:nvPr/>
              </p:nvSpPr>
              <p:spPr bwMode="auto">
                <a:xfrm flipH="1">
                  <a:off x="2779"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7" name="Line 6769"/>
                <p:cNvSpPr>
                  <a:spLocks noChangeShapeType="1"/>
                </p:cNvSpPr>
                <p:nvPr/>
              </p:nvSpPr>
              <p:spPr bwMode="auto">
                <a:xfrm flipH="1">
                  <a:off x="2780"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8" name="Line 6770"/>
                <p:cNvSpPr>
                  <a:spLocks noChangeShapeType="1"/>
                </p:cNvSpPr>
                <p:nvPr/>
              </p:nvSpPr>
              <p:spPr bwMode="auto">
                <a:xfrm>
                  <a:off x="2782"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39" name="Line 6771"/>
                <p:cNvSpPr>
                  <a:spLocks noChangeShapeType="1"/>
                </p:cNvSpPr>
                <p:nvPr/>
              </p:nvSpPr>
              <p:spPr bwMode="auto">
                <a:xfrm>
                  <a:off x="2782"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0" name="Freeform 6772"/>
                <p:cNvSpPr>
                  <a:spLocks/>
                </p:cNvSpPr>
                <p:nvPr/>
              </p:nvSpPr>
              <p:spPr bwMode="auto">
                <a:xfrm>
                  <a:off x="2789" y="2216"/>
                  <a:ext cx="11" cy="12"/>
                </a:xfrm>
                <a:custGeom>
                  <a:avLst/>
                  <a:gdLst>
                    <a:gd name="T0" fmla="*/ 61 w 67"/>
                    <a:gd name="T1" fmla="*/ 21 h 72"/>
                    <a:gd name="T2" fmla="*/ 61 w 67"/>
                    <a:gd name="T3" fmla="*/ 16 h 72"/>
                    <a:gd name="T4" fmla="*/ 57 w 67"/>
                    <a:gd name="T5" fmla="*/ 16 h 72"/>
                    <a:gd name="T6" fmla="*/ 57 w 67"/>
                    <a:gd name="T7" fmla="*/ 26 h 72"/>
                    <a:gd name="T8" fmla="*/ 67 w 67"/>
                    <a:gd name="T9" fmla="*/ 26 h 72"/>
                    <a:gd name="T10" fmla="*/ 67 w 67"/>
                    <a:gd name="T11" fmla="*/ 16 h 72"/>
                    <a:gd name="T12" fmla="*/ 57 w 67"/>
                    <a:gd name="T13" fmla="*/ 6 h 72"/>
                    <a:gd name="T14" fmla="*/ 46 w 67"/>
                    <a:gd name="T15" fmla="*/ 0 h 72"/>
                    <a:gd name="T16" fmla="*/ 31 w 67"/>
                    <a:gd name="T17" fmla="*/ 0 h 72"/>
                    <a:gd name="T18" fmla="*/ 15 w 67"/>
                    <a:gd name="T19" fmla="*/ 6 h 72"/>
                    <a:gd name="T20" fmla="*/ 6 w 67"/>
                    <a:gd name="T21" fmla="*/ 16 h 72"/>
                    <a:gd name="T22" fmla="*/ 0 w 67"/>
                    <a:gd name="T23" fmla="*/ 31 h 72"/>
                    <a:gd name="T24" fmla="*/ 0 w 67"/>
                    <a:gd name="T25" fmla="*/ 41 h 72"/>
                    <a:gd name="T26" fmla="*/ 6 w 67"/>
                    <a:gd name="T27" fmla="*/ 57 h 72"/>
                    <a:gd name="T28" fmla="*/ 15 w 67"/>
                    <a:gd name="T29" fmla="*/ 66 h 72"/>
                    <a:gd name="T30" fmla="*/ 31 w 67"/>
                    <a:gd name="T31" fmla="*/ 72 h 72"/>
                    <a:gd name="T32" fmla="*/ 41 w 67"/>
                    <a:gd name="T33" fmla="*/ 72 h 72"/>
                    <a:gd name="T34" fmla="*/ 57 w 67"/>
                    <a:gd name="T35" fmla="*/ 66 h 72"/>
                    <a:gd name="T36" fmla="*/ 67 w 67"/>
                    <a:gd name="T37" fmla="*/ 5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72">
                      <a:moveTo>
                        <a:pt x="61" y="21"/>
                      </a:moveTo>
                      <a:lnTo>
                        <a:pt x="61" y="16"/>
                      </a:lnTo>
                      <a:lnTo>
                        <a:pt x="57" y="16"/>
                      </a:lnTo>
                      <a:lnTo>
                        <a:pt x="57" y="26"/>
                      </a:lnTo>
                      <a:lnTo>
                        <a:pt x="67" y="26"/>
                      </a:lnTo>
                      <a:lnTo>
                        <a:pt x="67" y="16"/>
                      </a:lnTo>
                      <a:lnTo>
                        <a:pt x="57" y="6"/>
                      </a:lnTo>
                      <a:lnTo>
                        <a:pt x="46" y="0"/>
                      </a:lnTo>
                      <a:lnTo>
                        <a:pt x="31" y="0"/>
                      </a:lnTo>
                      <a:lnTo>
                        <a:pt x="15" y="6"/>
                      </a:lnTo>
                      <a:lnTo>
                        <a:pt x="6" y="16"/>
                      </a:lnTo>
                      <a:lnTo>
                        <a:pt x="0" y="31"/>
                      </a:lnTo>
                      <a:lnTo>
                        <a:pt x="0" y="41"/>
                      </a:lnTo>
                      <a:lnTo>
                        <a:pt x="6" y="57"/>
                      </a:lnTo>
                      <a:lnTo>
                        <a:pt x="15" y="66"/>
                      </a:lnTo>
                      <a:lnTo>
                        <a:pt x="31" y="72"/>
                      </a:lnTo>
                      <a:lnTo>
                        <a:pt x="41" y="72"/>
                      </a:lnTo>
                      <a:lnTo>
                        <a:pt x="57" y="66"/>
                      </a:lnTo>
                      <a:lnTo>
                        <a:pt x="67"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1" name="Freeform 6773"/>
                <p:cNvSpPr>
                  <a:spLocks/>
                </p:cNvSpPr>
                <p:nvPr/>
              </p:nvSpPr>
              <p:spPr bwMode="auto">
                <a:xfrm>
                  <a:off x="2790" y="2219"/>
                  <a:ext cx="1" cy="7"/>
                </a:xfrm>
                <a:custGeom>
                  <a:avLst/>
                  <a:gdLst>
                    <a:gd name="T0" fmla="*/ 5 w 5"/>
                    <a:gd name="T1" fmla="*/ 0 h 41"/>
                    <a:gd name="T2" fmla="*/ 0 w 5"/>
                    <a:gd name="T3" fmla="*/ 10 h 41"/>
                    <a:gd name="T4" fmla="*/ 0 w 5"/>
                    <a:gd name="T5" fmla="*/ 30 h 41"/>
                    <a:gd name="T6" fmla="*/ 5 w 5"/>
                    <a:gd name="T7" fmla="*/ 41 h 41"/>
                  </a:gdLst>
                  <a:ahLst/>
                  <a:cxnLst>
                    <a:cxn ang="0">
                      <a:pos x="T0" y="T1"/>
                    </a:cxn>
                    <a:cxn ang="0">
                      <a:pos x="T2" y="T3"/>
                    </a:cxn>
                    <a:cxn ang="0">
                      <a:pos x="T4" y="T5"/>
                    </a:cxn>
                    <a:cxn ang="0">
                      <a:pos x="T6" y="T7"/>
                    </a:cxn>
                  </a:cxnLst>
                  <a:rect l="0" t="0" r="r" b="b"/>
                  <a:pathLst>
                    <a:path w="5" h="41">
                      <a:moveTo>
                        <a:pt x="5" y="0"/>
                      </a:moveTo>
                      <a:lnTo>
                        <a:pt x="0" y="10"/>
                      </a:lnTo>
                      <a:lnTo>
                        <a:pt x="0" y="30"/>
                      </a:lnTo>
                      <a:lnTo>
                        <a:pt x="5"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2" name="Freeform 6774"/>
                <p:cNvSpPr>
                  <a:spLocks/>
                </p:cNvSpPr>
                <p:nvPr/>
              </p:nvSpPr>
              <p:spPr bwMode="auto">
                <a:xfrm>
                  <a:off x="2791" y="2216"/>
                  <a:ext cx="3" cy="12"/>
                </a:xfrm>
                <a:custGeom>
                  <a:avLst/>
                  <a:gdLst>
                    <a:gd name="T0" fmla="*/ 20 w 20"/>
                    <a:gd name="T1" fmla="*/ 0 h 72"/>
                    <a:gd name="T2" fmla="*/ 10 w 20"/>
                    <a:gd name="T3" fmla="*/ 6 h 72"/>
                    <a:gd name="T4" fmla="*/ 4 w 20"/>
                    <a:gd name="T5" fmla="*/ 11 h 72"/>
                    <a:gd name="T6" fmla="*/ 0 w 20"/>
                    <a:gd name="T7" fmla="*/ 26 h 72"/>
                    <a:gd name="T8" fmla="*/ 0 w 20"/>
                    <a:gd name="T9" fmla="*/ 46 h 72"/>
                    <a:gd name="T10" fmla="*/ 4 w 20"/>
                    <a:gd name="T11" fmla="*/ 62 h 72"/>
                    <a:gd name="T12" fmla="*/ 10 w 20"/>
                    <a:gd name="T13" fmla="*/ 66 h 72"/>
                    <a:gd name="T14" fmla="*/ 20 w 20"/>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2">
                      <a:moveTo>
                        <a:pt x="20" y="0"/>
                      </a:moveTo>
                      <a:lnTo>
                        <a:pt x="10" y="6"/>
                      </a:lnTo>
                      <a:lnTo>
                        <a:pt x="4" y="11"/>
                      </a:lnTo>
                      <a:lnTo>
                        <a:pt x="0" y="26"/>
                      </a:lnTo>
                      <a:lnTo>
                        <a:pt x="0" y="46"/>
                      </a:lnTo>
                      <a:lnTo>
                        <a:pt x="4" y="62"/>
                      </a:lnTo>
                      <a:lnTo>
                        <a:pt x="10" y="66"/>
                      </a:lnTo>
                      <a:lnTo>
                        <a:pt x="20"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3" name="Rectangle 6775"/>
                <p:cNvSpPr>
                  <a:spLocks noChangeArrowheads="1"/>
                </p:cNvSpPr>
                <p:nvPr/>
              </p:nvSpPr>
              <p:spPr bwMode="auto">
                <a:xfrm>
                  <a:off x="2807" y="2210"/>
                  <a:ext cx="2"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4" name="Line 6776"/>
                <p:cNvSpPr>
                  <a:spLocks noChangeShapeType="1"/>
                </p:cNvSpPr>
                <p:nvPr/>
              </p:nvSpPr>
              <p:spPr bwMode="auto">
                <a:xfrm>
                  <a:off x="2808" y="2210"/>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5" name="Line 6777"/>
                <p:cNvSpPr>
                  <a:spLocks noChangeShapeType="1"/>
                </p:cNvSpPr>
                <p:nvPr/>
              </p:nvSpPr>
              <p:spPr bwMode="auto">
                <a:xfrm>
                  <a:off x="2807" y="221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6" name="Line 6778"/>
                <p:cNvSpPr>
                  <a:spLocks noChangeShapeType="1"/>
                </p:cNvSpPr>
                <p:nvPr/>
              </p:nvSpPr>
              <p:spPr bwMode="auto">
                <a:xfrm>
                  <a:off x="2807" y="2216"/>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7" name="Line 6779"/>
                <p:cNvSpPr>
                  <a:spLocks noChangeShapeType="1"/>
                </p:cNvSpPr>
                <p:nvPr/>
              </p:nvSpPr>
              <p:spPr bwMode="auto">
                <a:xfrm>
                  <a:off x="2808" y="2217"/>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8" name="Freeform 6780"/>
                <p:cNvSpPr>
                  <a:spLocks/>
                </p:cNvSpPr>
                <p:nvPr/>
              </p:nvSpPr>
              <p:spPr bwMode="auto">
                <a:xfrm>
                  <a:off x="2804" y="2216"/>
                  <a:ext cx="5" cy="12"/>
                </a:xfrm>
                <a:custGeom>
                  <a:avLst/>
                  <a:gdLst>
                    <a:gd name="T0" fmla="*/ 0 w 26"/>
                    <a:gd name="T1" fmla="*/ 0 h 72"/>
                    <a:gd name="T2" fmla="*/ 26 w 26"/>
                    <a:gd name="T3" fmla="*/ 0 h 72"/>
                    <a:gd name="T4" fmla="*/ 26 w 26"/>
                    <a:gd name="T5" fmla="*/ 72 h 72"/>
                  </a:gdLst>
                  <a:ahLst/>
                  <a:cxnLst>
                    <a:cxn ang="0">
                      <a:pos x="T0" y="T1"/>
                    </a:cxn>
                    <a:cxn ang="0">
                      <a:pos x="T2" y="T3"/>
                    </a:cxn>
                    <a:cxn ang="0">
                      <a:pos x="T4" y="T5"/>
                    </a:cxn>
                  </a:cxnLst>
                  <a:rect l="0" t="0" r="r" b="b"/>
                  <a:pathLst>
                    <a:path w="26" h="72">
                      <a:moveTo>
                        <a:pt x="0" y="0"/>
                      </a:moveTo>
                      <a:lnTo>
                        <a:pt x="26" y="0"/>
                      </a:lnTo>
                      <a:lnTo>
                        <a:pt x="2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49" name="Line 6781"/>
                <p:cNvSpPr>
                  <a:spLocks noChangeShapeType="1"/>
                </p:cNvSpPr>
                <p:nvPr/>
              </p:nvSpPr>
              <p:spPr bwMode="auto">
                <a:xfrm>
                  <a:off x="2804" y="222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0" name="Line 6782"/>
                <p:cNvSpPr>
                  <a:spLocks noChangeShapeType="1"/>
                </p:cNvSpPr>
                <p:nvPr/>
              </p:nvSpPr>
              <p:spPr bwMode="auto">
                <a:xfrm>
                  <a:off x="2805" y="2216"/>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1" name="Line 6783"/>
                <p:cNvSpPr>
                  <a:spLocks noChangeShapeType="1"/>
                </p:cNvSpPr>
                <p:nvPr/>
              </p:nvSpPr>
              <p:spPr bwMode="auto">
                <a:xfrm>
                  <a:off x="2806" y="2216"/>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2" name="Line 6784"/>
                <p:cNvSpPr>
                  <a:spLocks noChangeShapeType="1"/>
                </p:cNvSpPr>
                <p:nvPr/>
              </p:nvSpPr>
              <p:spPr bwMode="auto">
                <a:xfrm flipH="1">
                  <a:off x="2805" y="222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3" name="Line 6785"/>
                <p:cNvSpPr>
                  <a:spLocks noChangeShapeType="1"/>
                </p:cNvSpPr>
                <p:nvPr/>
              </p:nvSpPr>
              <p:spPr bwMode="auto">
                <a:xfrm flipH="1">
                  <a:off x="2806"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4" name="Line 6786"/>
                <p:cNvSpPr>
                  <a:spLocks noChangeShapeType="1"/>
                </p:cNvSpPr>
                <p:nvPr/>
              </p:nvSpPr>
              <p:spPr bwMode="auto">
                <a:xfrm>
                  <a:off x="2809"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5" name="Line 6787"/>
                <p:cNvSpPr>
                  <a:spLocks noChangeShapeType="1"/>
                </p:cNvSpPr>
                <p:nvPr/>
              </p:nvSpPr>
              <p:spPr bwMode="auto">
                <a:xfrm>
                  <a:off x="2809" y="222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6" name="Freeform 6788"/>
                <p:cNvSpPr>
                  <a:spLocks/>
                </p:cNvSpPr>
                <p:nvPr/>
              </p:nvSpPr>
              <p:spPr bwMode="auto">
                <a:xfrm>
                  <a:off x="2816" y="2216"/>
                  <a:ext cx="11" cy="12"/>
                </a:xfrm>
                <a:custGeom>
                  <a:avLst/>
                  <a:gdLst>
                    <a:gd name="T0" fmla="*/ 6 w 67"/>
                    <a:gd name="T1" fmla="*/ 16 h 72"/>
                    <a:gd name="T2" fmla="*/ 6 w 67"/>
                    <a:gd name="T3" fmla="*/ 11 h 72"/>
                    <a:gd name="T4" fmla="*/ 11 w 67"/>
                    <a:gd name="T5" fmla="*/ 11 h 72"/>
                    <a:gd name="T6" fmla="*/ 11 w 67"/>
                    <a:gd name="T7" fmla="*/ 21 h 72"/>
                    <a:gd name="T8" fmla="*/ 0 w 67"/>
                    <a:gd name="T9" fmla="*/ 21 h 72"/>
                    <a:gd name="T10" fmla="*/ 0 w 67"/>
                    <a:gd name="T11" fmla="*/ 11 h 72"/>
                    <a:gd name="T12" fmla="*/ 6 w 67"/>
                    <a:gd name="T13" fmla="*/ 6 h 72"/>
                    <a:gd name="T14" fmla="*/ 15 w 67"/>
                    <a:gd name="T15" fmla="*/ 0 h 72"/>
                    <a:gd name="T16" fmla="*/ 37 w 67"/>
                    <a:gd name="T17" fmla="*/ 0 h 72"/>
                    <a:gd name="T18" fmla="*/ 46 w 67"/>
                    <a:gd name="T19" fmla="*/ 6 h 72"/>
                    <a:gd name="T20" fmla="*/ 52 w 67"/>
                    <a:gd name="T21" fmla="*/ 11 h 72"/>
                    <a:gd name="T22" fmla="*/ 57 w 67"/>
                    <a:gd name="T23" fmla="*/ 21 h 72"/>
                    <a:gd name="T24" fmla="*/ 57 w 67"/>
                    <a:gd name="T25" fmla="*/ 57 h 72"/>
                    <a:gd name="T26" fmla="*/ 61 w 67"/>
                    <a:gd name="T27" fmla="*/ 66 h 72"/>
                    <a:gd name="T28" fmla="*/ 67 w 67"/>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2">
                      <a:moveTo>
                        <a:pt x="6" y="16"/>
                      </a:moveTo>
                      <a:lnTo>
                        <a:pt x="6" y="11"/>
                      </a:lnTo>
                      <a:lnTo>
                        <a:pt x="11" y="11"/>
                      </a:lnTo>
                      <a:lnTo>
                        <a:pt x="11" y="21"/>
                      </a:lnTo>
                      <a:lnTo>
                        <a:pt x="0" y="21"/>
                      </a:lnTo>
                      <a:lnTo>
                        <a:pt x="0" y="11"/>
                      </a:lnTo>
                      <a:lnTo>
                        <a:pt x="6" y="6"/>
                      </a:lnTo>
                      <a:lnTo>
                        <a:pt x="15" y="0"/>
                      </a:lnTo>
                      <a:lnTo>
                        <a:pt x="37" y="0"/>
                      </a:lnTo>
                      <a:lnTo>
                        <a:pt x="46" y="6"/>
                      </a:lnTo>
                      <a:lnTo>
                        <a:pt x="52" y="11"/>
                      </a:lnTo>
                      <a:lnTo>
                        <a:pt x="57" y="21"/>
                      </a:lnTo>
                      <a:lnTo>
                        <a:pt x="57" y="57"/>
                      </a:lnTo>
                      <a:lnTo>
                        <a:pt x="61" y="66"/>
                      </a:lnTo>
                      <a:lnTo>
                        <a:pt x="67"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7" name="Freeform 6789"/>
                <p:cNvSpPr>
                  <a:spLocks/>
                </p:cNvSpPr>
                <p:nvPr/>
              </p:nvSpPr>
              <p:spPr bwMode="auto">
                <a:xfrm>
                  <a:off x="2824" y="2218"/>
                  <a:ext cx="2" cy="9"/>
                </a:xfrm>
                <a:custGeom>
                  <a:avLst/>
                  <a:gdLst>
                    <a:gd name="T0" fmla="*/ 0 w 11"/>
                    <a:gd name="T1" fmla="*/ 0 h 55"/>
                    <a:gd name="T2" fmla="*/ 6 w 11"/>
                    <a:gd name="T3" fmla="*/ 10 h 55"/>
                    <a:gd name="T4" fmla="*/ 6 w 11"/>
                    <a:gd name="T5" fmla="*/ 46 h 55"/>
                    <a:gd name="T6" fmla="*/ 11 w 11"/>
                    <a:gd name="T7" fmla="*/ 55 h 55"/>
                  </a:gdLst>
                  <a:ahLst/>
                  <a:cxnLst>
                    <a:cxn ang="0">
                      <a:pos x="T0" y="T1"/>
                    </a:cxn>
                    <a:cxn ang="0">
                      <a:pos x="T2" y="T3"/>
                    </a:cxn>
                    <a:cxn ang="0">
                      <a:pos x="T4" y="T5"/>
                    </a:cxn>
                    <a:cxn ang="0">
                      <a:pos x="T6" y="T7"/>
                    </a:cxn>
                  </a:cxnLst>
                  <a:rect l="0" t="0" r="r" b="b"/>
                  <a:pathLst>
                    <a:path w="11" h="55">
                      <a:moveTo>
                        <a:pt x="0" y="0"/>
                      </a:moveTo>
                      <a:lnTo>
                        <a:pt x="6" y="10"/>
                      </a:lnTo>
                      <a:lnTo>
                        <a:pt x="6" y="46"/>
                      </a:lnTo>
                      <a:lnTo>
                        <a:pt x="11"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8" name="Freeform 6790"/>
                <p:cNvSpPr>
                  <a:spLocks/>
                </p:cNvSpPr>
                <p:nvPr/>
              </p:nvSpPr>
              <p:spPr bwMode="auto">
                <a:xfrm>
                  <a:off x="2822" y="2216"/>
                  <a:ext cx="6" cy="12"/>
                </a:xfrm>
                <a:custGeom>
                  <a:avLst/>
                  <a:gdLst>
                    <a:gd name="T0" fmla="*/ 0 w 35"/>
                    <a:gd name="T1" fmla="*/ 0 h 72"/>
                    <a:gd name="T2" fmla="*/ 4 w 35"/>
                    <a:gd name="T3" fmla="*/ 6 h 72"/>
                    <a:gd name="T4" fmla="*/ 9 w 35"/>
                    <a:gd name="T5" fmla="*/ 16 h 72"/>
                    <a:gd name="T6" fmla="*/ 9 w 35"/>
                    <a:gd name="T7" fmla="*/ 57 h 72"/>
                    <a:gd name="T8" fmla="*/ 15 w 35"/>
                    <a:gd name="T9" fmla="*/ 66 h 72"/>
                    <a:gd name="T10" fmla="*/ 30 w 35"/>
                    <a:gd name="T11" fmla="*/ 72 h 72"/>
                    <a:gd name="T12" fmla="*/ 35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0" y="0"/>
                      </a:moveTo>
                      <a:lnTo>
                        <a:pt x="4" y="6"/>
                      </a:lnTo>
                      <a:lnTo>
                        <a:pt x="9" y="16"/>
                      </a:lnTo>
                      <a:lnTo>
                        <a:pt x="9" y="57"/>
                      </a:lnTo>
                      <a:lnTo>
                        <a:pt x="15" y="66"/>
                      </a:lnTo>
                      <a:lnTo>
                        <a:pt x="30" y="72"/>
                      </a:lnTo>
                      <a:lnTo>
                        <a:pt x="3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59" name="Freeform 6791"/>
                <p:cNvSpPr>
                  <a:spLocks/>
                </p:cNvSpPr>
                <p:nvPr/>
              </p:nvSpPr>
              <p:spPr bwMode="auto">
                <a:xfrm>
                  <a:off x="2815" y="2220"/>
                  <a:ext cx="9" cy="8"/>
                </a:xfrm>
                <a:custGeom>
                  <a:avLst/>
                  <a:gdLst>
                    <a:gd name="T0" fmla="*/ 51 w 51"/>
                    <a:gd name="T1" fmla="*/ 0 h 46"/>
                    <a:gd name="T2" fmla="*/ 46 w 51"/>
                    <a:gd name="T3" fmla="*/ 5 h 46"/>
                    <a:gd name="T4" fmla="*/ 20 w 51"/>
                    <a:gd name="T5" fmla="*/ 11 h 46"/>
                    <a:gd name="T6" fmla="*/ 5 w 51"/>
                    <a:gd name="T7" fmla="*/ 15 h 46"/>
                    <a:gd name="T8" fmla="*/ 0 w 51"/>
                    <a:gd name="T9" fmla="*/ 25 h 46"/>
                    <a:gd name="T10" fmla="*/ 0 w 51"/>
                    <a:gd name="T11" fmla="*/ 31 h 46"/>
                    <a:gd name="T12" fmla="*/ 5 w 51"/>
                    <a:gd name="T13" fmla="*/ 40 h 46"/>
                    <a:gd name="T14" fmla="*/ 20 w 51"/>
                    <a:gd name="T15" fmla="*/ 46 h 46"/>
                    <a:gd name="T16" fmla="*/ 36 w 51"/>
                    <a:gd name="T17" fmla="*/ 46 h 46"/>
                    <a:gd name="T18" fmla="*/ 46 w 51"/>
                    <a:gd name="T19" fmla="*/ 40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0" y="11"/>
                      </a:lnTo>
                      <a:lnTo>
                        <a:pt x="5" y="15"/>
                      </a:lnTo>
                      <a:lnTo>
                        <a:pt x="0" y="25"/>
                      </a:lnTo>
                      <a:lnTo>
                        <a:pt x="0" y="31"/>
                      </a:lnTo>
                      <a:lnTo>
                        <a:pt x="5" y="40"/>
                      </a:lnTo>
                      <a:lnTo>
                        <a:pt x="20" y="46"/>
                      </a:lnTo>
                      <a:lnTo>
                        <a:pt x="36" y="46"/>
                      </a:lnTo>
                      <a:lnTo>
                        <a:pt x="46" y="40"/>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0" name="Freeform 6792"/>
                <p:cNvSpPr>
                  <a:spLocks/>
                </p:cNvSpPr>
                <p:nvPr/>
              </p:nvSpPr>
              <p:spPr bwMode="auto">
                <a:xfrm>
                  <a:off x="2816" y="2223"/>
                  <a:ext cx="1" cy="4"/>
                </a:xfrm>
                <a:custGeom>
                  <a:avLst/>
                  <a:gdLst>
                    <a:gd name="T0" fmla="*/ 6 w 6"/>
                    <a:gd name="T1" fmla="*/ 0 h 25"/>
                    <a:gd name="T2" fmla="*/ 0 w 6"/>
                    <a:gd name="T3" fmla="*/ 10 h 25"/>
                    <a:gd name="T4" fmla="*/ 0 w 6"/>
                    <a:gd name="T5" fmla="*/ 16 h 25"/>
                    <a:gd name="T6" fmla="*/ 6 w 6"/>
                    <a:gd name="T7" fmla="*/ 25 h 25"/>
                  </a:gdLst>
                  <a:ahLst/>
                  <a:cxnLst>
                    <a:cxn ang="0">
                      <a:pos x="T0" y="T1"/>
                    </a:cxn>
                    <a:cxn ang="0">
                      <a:pos x="T2" y="T3"/>
                    </a:cxn>
                    <a:cxn ang="0">
                      <a:pos x="T4" y="T5"/>
                    </a:cxn>
                    <a:cxn ang="0">
                      <a:pos x="T6" y="T7"/>
                    </a:cxn>
                  </a:cxnLst>
                  <a:rect l="0" t="0" r="r" b="b"/>
                  <a:pathLst>
                    <a:path w="6" h="25">
                      <a:moveTo>
                        <a:pt x="6" y="0"/>
                      </a:moveTo>
                      <a:lnTo>
                        <a:pt x="0" y="10"/>
                      </a:lnTo>
                      <a:lnTo>
                        <a:pt x="0" y="16"/>
                      </a:lnTo>
                      <a:lnTo>
                        <a:pt x="6"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1" name="Freeform 6793"/>
                <p:cNvSpPr>
                  <a:spLocks/>
                </p:cNvSpPr>
                <p:nvPr/>
              </p:nvSpPr>
              <p:spPr bwMode="auto">
                <a:xfrm>
                  <a:off x="2817" y="2221"/>
                  <a:ext cx="6" cy="7"/>
                </a:xfrm>
                <a:custGeom>
                  <a:avLst/>
                  <a:gdLst>
                    <a:gd name="T0" fmla="*/ 35 w 35"/>
                    <a:gd name="T1" fmla="*/ 0 h 41"/>
                    <a:gd name="T2" fmla="*/ 15 w 35"/>
                    <a:gd name="T3" fmla="*/ 6 h 41"/>
                    <a:gd name="T4" fmla="*/ 5 w 35"/>
                    <a:gd name="T5" fmla="*/ 10 h 41"/>
                    <a:gd name="T6" fmla="*/ 0 w 35"/>
                    <a:gd name="T7" fmla="*/ 20 h 41"/>
                    <a:gd name="T8" fmla="*/ 0 w 35"/>
                    <a:gd name="T9" fmla="*/ 26 h 41"/>
                    <a:gd name="T10" fmla="*/ 5 w 35"/>
                    <a:gd name="T11" fmla="*/ 35 h 41"/>
                    <a:gd name="T12" fmla="*/ 9 w 3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5" h="41">
                      <a:moveTo>
                        <a:pt x="35" y="0"/>
                      </a:moveTo>
                      <a:lnTo>
                        <a:pt x="15" y="6"/>
                      </a:lnTo>
                      <a:lnTo>
                        <a:pt x="5" y="10"/>
                      </a:lnTo>
                      <a:lnTo>
                        <a:pt x="0" y="20"/>
                      </a:lnTo>
                      <a:lnTo>
                        <a:pt x="0" y="26"/>
                      </a:lnTo>
                      <a:lnTo>
                        <a:pt x="5" y="35"/>
                      </a:lnTo>
                      <a:lnTo>
                        <a:pt x="9"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2" name="Line 6794"/>
                <p:cNvSpPr>
                  <a:spLocks noChangeShapeType="1"/>
                </p:cNvSpPr>
                <p:nvPr/>
              </p:nvSpPr>
              <p:spPr bwMode="auto">
                <a:xfrm flipH="1">
                  <a:off x="2706" y="2233"/>
                  <a:ext cx="6"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3" name="Line 6795"/>
                <p:cNvSpPr>
                  <a:spLocks noChangeShapeType="1"/>
                </p:cNvSpPr>
                <p:nvPr/>
              </p:nvSpPr>
              <p:spPr bwMode="auto">
                <a:xfrm>
                  <a:off x="2711" y="2236"/>
                  <a:ext cx="5"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4" name="Line 6796"/>
                <p:cNvSpPr>
                  <a:spLocks noChangeShapeType="1"/>
                </p:cNvSpPr>
                <p:nvPr/>
              </p:nvSpPr>
              <p:spPr bwMode="auto">
                <a:xfrm>
                  <a:off x="2712" y="2236"/>
                  <a:ext cx="5"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5" name="Line 6797"/>
                <p:cNvSpPr>
                  <a:spLocks noChangeShapeType="1"/>
                </p:cNvSpPr>
                <p:nvPr/>
              </p:nvSpPr>
              <p:spPr bwMode="auto">
                <a:xfrm>
                  <a:off x="2712" y="2233"/>
                  <a:ext cx="6"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6" name="Line 6798"/>
                <p:cNvSpPr>
                  <a:spLocks noChangeShapeType="1"/>
                </p:cNvSpPr>
                <p:nvPr/>
              </p:nvSpPr>
              <p:spPr bwMode="auto">
                <a:xfrm>
                  <a:off x="2708" y="2246"/>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7" name="Line 6799"/>
                <p:cNvSpPr>
                  <a:spLocks noChangeShapeType="1"/>
                </p:cNvSpPr>
                <p:nvPr/>
              </p:nvSpPr>
              <p:spPr bwMode="auto">
                <a:xfrm>
                  <a:off x="2704" y="225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8" name="Line 6800"/>
                <p:cNvSpPr>
                  <a:spLocks noChangeShapeType="1"/>
                </p:cNvSpPr>
                <p:nvPr/>
              </p:nvSpPr>
              <p:spPr bwMode="auto">
                <a:xfrm>
                  <a:off x="2713" y="22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69" name="Line 6801"/>
                <p:cNvSpPr>
                  <a:spLocks noChangeShapeType="1"/>
                </p:cNvSpPr>
                <p:nvPr/>
              </p:nvSpPr>
              <p:spPr bwMode="auto">
                <a:xfrm flipH="1">
                  <a:off x="2705" y="22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0" name="Line 6802"/>
                <p:cNvSpPr>
                  <a:spLocks noChangeShapeType="1"/>
                </p:cNvSpPr>
                <p:nvPr/>
              </p:nvSpPr>
              <p:spPr bwMode="auto">
                <a:xfrm>
                  <a:off x="2706"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1" name="Line 6803"/>
                <p:cNvSpPr>
                  <a:spLocks noChangeShapeType="1"/>
                </p:cNvSpPr>
                <p:nvPr/>
              </p:nvSpPr>
              <p:spPr bwMode="auto">
                <a:xfrm flipH="1">
                  <a:off x="2714"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2" name="Line 6804"/>
                <p:cNvSpPr>
                  <a:spLocks noChangeShapeType="1"/>
                </p:cNvSpPr>
                <p:nvPr/>
              </p:nvSpPr>
              <p:spPr bwMode="auto">
                <a:xfrm flipH="1">
                  <a:off x="2715"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3" name="Line 6805"/>
                <p:cNvSpPr>
                  <a:spLocks noChangeShapeType="1"/>
                </p:cNvSpPr>
                <p:nvPr/>
              </p:nvSpPr>
              <p:spPr bwMode="auto">
                <a:xfrm>
                  <a:off x="2717" y="2249"/>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4" name="Line 6806"/>
                <p:cNvSpPr>
                  <a:spLocks noChangeShapeType="1"/>
                </p:cNvSpPr>
                <p:nvPr/>
              </p:nvSpPr>
              <p:spPr bwMode="auto">
                <a:xfrm>
                  <a:off x="2724" y="223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5" name="Line 6807"/>
                <p:cNvSpPr>
                  <a:spLocks noChangeShapeType="1"/>
                </p:cNvSpPr>
                <p:nvPr/>
              </p:nvSpPr>
              <p:spPr bwMode="auto">
                <a:xfrm>
                  <a:off x="2725" y="2240"/>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6" name="Freeform 6808"/>
                <p:cNvSpPr>
                  <a:spLocks/>
                </p:cNvSpPr>
                <p:nvPr/>
              </p:nvSpPr>
              <p:spPr bwMode="auto">
                <a:xfrm>
                  <a:off x="2722" y="2239"/>
                  <a:ext cx="4" cy="12"/>
                </a:xfrm>
                <a:custGeom>
                  <a:avLst/>
                  <a:gdLst>
                    <a:gd name="T0" fmla="*/ 0 w 25"/>
                    <a:gd name="T1" fmla="*/ 0 h 71"/>
                    <a:gd name="T2" fmla="*/ 25 w 25"/>
                    <a:gd name="T3" fmla="*/ 0 h 71"/>
                    <a:gd name="T4" fmla="*/ 25 w 25"/>
                    <a:gd name="T5" fmla="*/ 71 h 71"/>
                  </a:gdLst>
                  <a:ahLst/>
                  <a:cxnLst>
                    <a:cxn ang="0">
                      <a:pos x="T0" y="T1"/>
                    </a:cxn>
                    <a:cxn ang="0">
                      <a:pos x="T2" y="T3"/>
                    </a:cxn>
                    <a:cxn ang="0">
                      <a:pos x="T4" y="T5"/>
                    </a:cxn>
                  </a:cxnLst>
                  <a:rect l="0" t="0" r="r" b="b"/>
                  <a:pathLst>
                    <a:path w="25" h="71">
                      <a:moveTo>
                        <a:pt x="0" y="0"/>
                      </a:moveTo>
                      <a:lnTo>
                        <a:pt x="25" y="0"/>
                      </a:lnTo>
                      <a:lnTo>
                        <a:pt x="2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7" name="Freeform 6809"/>
                <p:cNvSpPr>
                  <a:spLocks/>
                </p:cNvSpPr>
                <p:nvPr/>
              </p:nvSpPr>
              <p:spPr bwMode="auto">
                <a:xfrm>
                  <a:off x="2726" y="2239"/>
                  <a:ext cx="7" cy="5"/>
                </a:xfrm>
                <a:custGeom>
                  <a:avLst/>
                  <a:gdLst>
                    <a:gd name="T0" fmla="*/ 35 w 41"/>
                    <a:gd name="T1" fmla="*/ 9 h 31"/>
                    <a:gd name="T2" fmla="*/ 35 w 41"/>
                    <a:gd name="T3" fmla="*/ 5 h 31"/>
                    <a:gd name="T4" fmla="*/ 31 w 41"/>
                    <a:gd name="T5" fmla="*/ 5 h 31"/>
                    <a:gd name="T6" fmla="*/ 31 w 41"/>
                    <a:gd name="T7" fmla="*/ 15 h 31"/>
                    <a:gd name="T8" fmla="*/ 41 w 41"/>
                    <a:gd name="T9" fmla="*/ 15 h 31"/>
                    <a:gd name="T10" fmla="*/ 41 w 41"/>
                    <a:gd name="T11" fmla="*/ 5 h 31"/>
                    <a:gd name="T12" fmla="*/ 35 w 41"/>
                    <a:gd name="T13" fmla="*/ 0 h 31"/>
                    <a:gd name="T14" fmla="*/ 26 w 41"/>
                    <a:gd name="T15" fmla="*/ 0 h 31"/>
                    <a:gd name="T16" fmla="*/ 15 w 41"/>
                    <a:gd name="T17" fmla="*/ 5 h 31"/>
                    <a:gd name="T18" fmla="*/ 6 w 41"/>
                    <a:gd name="T19" fmla="*/ 15 h 31"/>
                    <a:gd name="T20" fmla="*/ 0 w 4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1">
                      <a:moveTo>
                        <a:pt x="35" y="9"/>
                      </a:moveTo>
                      <a:lnTo>
                        <a:pt x="35" y="5"/>
                      </a:lnTo>
                      <a:lnTo>
                        <a:pt x="31" y="5"/>
                      </a:lnTo>
                      <a:lnTo>
                        <a:pt x="31" y="15"/>
                      </a:lnTo>
                      <a:lnTo>
                        <a:pt x="41" y="15"/>
                      </a:lnTo>
                      <a:lnTo>
                        <a:pt x="41" y="5"/>
                      </a:lnTo>
                      <a:lnTo>
                        <a:pt x="35" y="0"/>
                      </a:lnTo>
                      <a:lnTo>
                        <a:pt x="26" y="0"/>
                      </a:lnTo>
                      <a:lnTo>
                        <a:pt x="15" y="5"/>
                      </a:lnTo>
                      <a:lnTo>
                        <a:pt x="6" y="15"/>
                      </a:lnTo>
                      <a:lnTo>
                        <a:pt x="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8" name="Line 6810"/>
                <p:cNvSpPr>
                  <a:spLocks noChangeShapeType="1"/>
                </p:cNvSpPr>
                <p:nvPr/>
              </p:nvSpPr>
              <p:spPr bwMode="auto">
                <a:xfrm>
                  <a:off x="2722" y="225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79" name="Line 6811"/>
                <p:cNvSpPr>
                  <a:spLocks noChangeShapeType="1"/>
                </p:cNvSpPr>
                <p:nvPr/>
              </p:nvSpPr>
              <p:spPr bwMode="auto">
                <a:xfrm>
                  <a:off x="2723" y="2239"/>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0" name="Line 6812"/>
                <p:cNvSpPr>
                  <a:spLocks noChangeShapeType="1"/>
                </p:cNvSpPr>
                <p:nvPr/>
              </p:nvSpPr>
              <p:spPr bwMode="auto">
                <a:xfrm>
                  <a:off x="2724" y="2239"/>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1" name="Line 6813"/>
                <p:cNvSpPr>
                  <a:spLocks noChangeShapeType="1"/>
                </p:cNvSpPr>
                <p:nvPr/>
              </p:nvSpPr>
              <p:spPr bwMode="auto">
                <a:xfrm flipH="1">
                  <a:off x="2723" y="22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2" name="Line 6814"/>
                <p:cNvSpPr>
                  <a:spLocks noChangeShapeType="1"/>
                </p:cNvSpPr>
                <p:nvPr/>
              </p:nvSpPr>
              <p:spPr bwMode="auto">
                <a:xfrm flipH="1">
                  <a:off x="2724" y="2249"/>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3" name="Line 6815"/>
                <p:cNvSpPr>
                  <a:spLocks noChangeShapeType="1"/>
                </p:cNvSpPr>
                <p:nvPr/>
              </p:nvSpPr>
              <p:spPr bwMode="auto">
                <a:xfrm>
                  <a:off x="2726"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4" name="Line 6816"/>
                <p:cNvSpPr>
                  <a:spLocks noChangeShapeType="1"/>
                </p:cNvSpPr>
                <p:nvPr/>
              </p:nvSpPr>
              <p:spPr bwMode="auto">
                <a:xfrm>
                  <a:off x="2726"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5" name="Freeform 6817"/>
                <p:cNvSpPr>
                  <a:spLocks/>
                </p:cNvSpPr>
                <p:nvPr/>
              </p:nvSpPr>
              <p:spPr bwMode="auto">
                <a:xfrm>
                  <a:off x="2745" y="2239"/>
                  <a:ext cx="4" cy="2"/>
                </a:xfrm>
                <a:custGeom>
                  <a:avLst/>
                  <a:gdLst>
                    <a:gd name="T0" fmla="*/ 15 w 26"/>
                    <a:gd name="T1" fmla="*/ 5 h 9"/>
                    <a:gd name="T2" fmla="*/ 20 w 26"/>
                    <a:gd name="T3" fmla="*/ 9 h 9"/>
                    <a:gd name="T4" fmla="*/ 26 w 26"/>
                    <a:gd name="T5" fmla="*/ 5 h 9"/>
                    <a:gd name="T6" fmla="*/ 20 w 26"/>
                    <a:gd name="T7" fmla="*/ 0 h 9"/>
                    <a:gd name="T8" fmla="*/ 15 w 26"/>
                    <a:gd name="T9" fmla="*/ 0 h 9"/>
                    <a:gd name="T10" fmla="*/ 5 w 26"/>
                    <a:gd name="T11" fmla="*/ 5 h 9"/>
                    <a:gd name="T12" fmla="*/ 0 w 26"/>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6" h="9">
                      <a:moveTo>
                        <a:pt x="15" y="5"/>
                      </a:moveTo>
                      <a:lnTo>
                        <a:pt x="20" y="9"/>
                      </a:lnTo>
                      <a:lnTo>
                        <a:pt x="26" y="5"/>
                      </a:lnTo>
                      <a:lnTo>
                        <a:pt x="20" y="0"/>
                      </a:lnTo>
                      <a:lnTo>
                        <a:pt x="15" y="0"/>
                      </a:lnTo>
                      <a:lnTo>
                        <a:pt x="5" y="5"/>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6" name="Freeform 6818"/>
                <p:cNvSpPr>
                  <a:spLocks/>
                </p:cNvSpPr>
                <p:nvPr/>
              </p:nvSpPr>
              <p:spPr bwMode="auto">
                <a:xfrm>
                  <a:off x="2738" y="2239"/>
                  <a:ext cx="9" cy="9"/>
                </a:xfrm>
                <a:custGeom>
                  <a:avLst/>
                  <a:gdLst>
                    <a:gd name="T0" fmla="*/ 20 w 51"/>
                    <a:gd name="T1" fmla="*/ 0 h 51"/>
                    <a:gd name="T2" fmla="*/ 9 w 51"/>
                    <a:gd name="T3" fmla="*/ 5 h 51"/>
                    <a:gd name="T4" fmla="*/ 5 w 51"/>
                    <a:gd name="T5" fmla="*/ 9 h 51"/>
                    <a:gd name="T6" fmla="*/ 0 w 51"/>
                    <a:gd name="T7" fmla="*/ 20 h 51"/>
                    <a:gd name="T8" fmla="*/ 0 w 51"/>
                    <a:gd name="T9" fmla="*/ 31 h 51"/>
                    <a:gd name="T10" fmla="*/ 5 w 51"/>
                    <a:gd name="T11" fmla="*/ 40 h 51"/>
                    <a:gd name="T12" fmla="*/ 9 w 51"/>
                    <a:gd name="T13" fmla="*/ 46 h 51"/>
                    <a:gd name="T14" fmla="*/ 20 w 51"/>
                    <a:gd name="T15" fmla="*/ 51 h 51"/>
                    <a:gd name="T16" fmla="*/ 31 w 51"/>
                    <a:gd name="T17" fmla="*/ 51 h 51"/>
                    <a:gd name="T18" fmla="*/ 40 w 51"/>
                    <a:gd name="T19" fmla="*/ 46 h 51"/>
                    <a:gd name="T20" fmla="*/ 45 w 51"/>
                    <a:gd name="T21" fmla="*/ 40 h 51"/>
                    <a:gd name="T22" fmla="*/ 51 w 51"/>
                    <a:gd name="T23" fmla="*/ 31 h 51"/>
                    <a:gd name="T24" fmla="*/ 51 w 51"/>
                    <a:gd name="T25" fmla="*/ 20 h 51"/>
                    <a:gd name="T26" fmla="*/ 45 w 51"/>
                    <a:gd name="T27" fmla="*/ 9 h 51"/>
                    <a:gd name="T28" fmla="*/ 40 w 51"/>
                    <a:gd name="T29" fmla="*/ 5 h 51"/>
                    <a:gd name="T30" fmla="*/ 31 w 51"/>
                    <a:gd name="T31" fmla="*/ 0 h 51"/>
                    <a:gd name="T32" fmla="*/ 20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0" y="0"/>
                      </a:moveTo>
                      <a:lnTo>
                        <a:pt x="9" y="5"/>
                      </a:lnTo>
                      <a:lnTo>
                        <a:pt x="5" y="9"/>
                      </a:lnTo>
                      <a:lnTo>
                        <a:pt x="0" y="20"/>
                      </a:lnTo>
                      <a:lnTo>
                        <a:pt x="0" y="31"/>
                      </a:lnTo>
                      <a:lnTo>
                        <a:pt x="5" y="40"/>
                      </a:lnTo>
                      <a:lnTo>
                        <a:pt x="9" y="46"/>
                      </a:lnTo>
                      <a:lnTo>
                        <a:pt x="20" y="51"/>
                      </a:lnTo>
                      <a:lnTo>
                        <a:pt x="31" y="51"/>
                      </a:lnTo>
                      <a:lnTo>
                        <a:pt x="40" y="46"/>
                      </a:lnTo>
                      <a:lnTo>
                        <a:pt x="45" y="40"/>
                      </a:lnTo>
                      <a:lnTo>
                        <a:pt x="51" y="31"/>
                      </a:lnTo>
                      <a:lnTo>
                        <a:pt x="51" y="20"/>
                      </a:lnTo>
                      <a:lnTo>
                        <a:pt x="45" y="9"/>
                      </a:lnTo>
                      <a:lnTo>
                        <a:pt x="40" y="5"/>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7" name="Freeform 6819"/>
                <p:cNvSpPr>
                  <a:spLocks/>
                </p:cNvSpPr>
                <p:nvPr/>
              </p:nvSpPr>
              <p:spPr bwMode="auto">
                <a:xfrm>
                  <a:off x="2739" y="2241"/>
                  <a:ext cx="1" cy="5"/>
                </a:xfrm>
                <a:custGeom>
                  <a:avLst/>
                  <a:gdLst>
                    <a:gd name="T0" fmla="*/ 4 w 4"/>
                    <a:gd name="T1" fmla="*/ 0 h 31"/>
                    <a:gd name="T2" fmla="*/ 0 w 4"/>
                    <a:gd name="T3" fmla="*/ 11 h 31"/>
                    <a:gd name="T4" fmla="*/ 0 w 4"/>
                    <a:gd name="T5" fmla="*/ 22 h 31"/>
                    <a:gd name="T6" fmla="*/ 4 w 4"/>
                    <a:gd name="T7" fmla="*/ 31 h 31"/>
                  </a:gdLst>
                  <a:ahLst/>
                  <a:cxnLst>
                    <a:cxn ang="0">
                      <a:pos x="T0" y="T1"/>
                    </a:cxn>
                    <a:cxn ang="0">
                      <a:pos x="T2" y="T3"/>
                    </a:cxn>
                    <a:cxn ang="0">
                      <a:pos x="T4" y="T5"/>
                    </a:cxn>
                    <a:cxn ang="0">
                      <a:pos x="T6" y="T7"/>
                    </a:cxn>
                  </a:cxnLst>
                  <a:rect l="0" t="0" r="r" b="b"/>
                  <a:pathLst>
                    <a:path w="4" h="31">
                      <a:moveTo>
                        <a:pt x="4" y="0"/>
                      </a:moveTo>
                      <a:lnTo>
                        <a:pt x="0" y="11"/>
                      </a:lnTo>
                      <a:lnTo>
                        <a:pt x="0" y="22"/>
                      </a:lnTo>
                      <a:lnTo>
                        <a:pt x="4"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8" name="Freeform 6820"/>
                <p:cNvSpPr>
                  <a:spLocks/>
                </p:cNvSpPr>
                <p:nvPr/>
              </p:nvSpPr>
              <p:spPr bwMode="auto">
                <a:xfrm>
                  <a:off x="2745" y="2241"/>
                  <a:ext cx="1" cy="5"/>
                </a:xfrm>
                <a:custGeom>
                  <a:avLst/>
                  <a:gdLst>
                    <a:gd name="T0" fmla="*/ 0 w 5"/>
                    <a:gd name="T1" fmla="*/ 31 h 31"/>
                    <a:gd name="T2" fmla="*/ 5 w 5"/>
                    <a:gd name="T3" fmla="*/ 22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2"/>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89" name="Freeform 6821"/>
                <p:cNvSpPr>
                  <a:spLocks/>
                </p:cNvSpPr>
                <p:nvPr/>
              </p:nvSpPr>
              <p:spPr bwMode="auto">
                <a:xfrm>
                  <a:off x="2740" y="2239"/>
                  <a:ext cx="1" cy="9"/>
                </a:xfrm>
                <a:custGeom>
                  <a:avLst/>
                  <a:gdLst>
                    <a:gd name="T0" fmla="*/ 11 w 11"/>
                    <a:gd name="T1" fmla="*/ 0 h 51"/>
                    <a:gd name="T2" fmla="*/ 6 w 11"/>
                    <a:gd name="T3" fmla="*/ 5 h 51"/>
                    <a:gd name="T4" fmla="*/ 0 w 11"/>
                    <a:gd name="T5" fmla="*/ 15 h 51"/>
                    <a:gd name="T6" fmla="*/ 0 w 11"/>
                    <a:gd name="T7" fmla="*/ 35 h 51"/>
                    <a:gd name="T8" fmla="*/ 6 w 11"/>
                    <a:gd name="T9" fmla="*/ 46 h 51"/>
                    <a:gd name="T10" fmla="*/ 11 w 11"/>
                    <a:gd name="T11" fmla="*/ 51 h 51"/>
                  </a:gdLst>
                  <a:ahLst/>
                  <a:cxnLst>
                    <a:cxn ang="0">
                      <a:pos x="T0" y="T1"/>
                    </a:cxn>
                    <a:cxn ang="0">
                      <a:pos x="T2" y="T3"/>
                    </a:cxn>
                    <a:cxn ang="0">
                      <a:pos x="T4" y="T5"/>
                    </a:cxn>
                    <a:cxn ang="0">
                      <a:pos x="T6" y="T7"/>
                    </a:cxn>
                    <a:cxn ang="0">
                      <a:pos x="T8" y="T9"/>
                    </a:cxn>
                    <a:cxn ang="0">
                      <a:pos x="T10" y="T11"/>
                    </a:cxn>
                  </a:cxnLst>
                  <a:rect l="0" t="0" r="r" b="b"/>
                  <a:pathLst>
                    <a:path w="11" h="51">
                      <a:moveTo>
                        <a:pt x="11" y="0"/>
                      </a:moveTo>
                      <a:lnTo>
                        <a:pt x="6" y="5"/>
                      </a:lnTo>
                      <a:lnTo>
                        <a:pt x="0" y="15"/>
                      </a:lnTo>
                      <a:lnTo>
                        <a:pt x="0" y="35"/>
                      </a:lnTo>
                      <a:lnTo>
                        <a:pt x="6" y="46"/>
                      </a:lnTo>
                      <a:lnTo>
                        <a:pt x="11"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0" name="Freeform 6822"/>
                <p:cNvSpPr>
                  <a:spLocks/>
                </p:cNvSpPr>
                <p:nvPr/>
              </p:nvSpPr>
              <p:spPr bwMode="auto">
                <a:xfrm>
                  <a:off x="2743" y="2239"/>
                  <a:ext cx="2" cy="9"/>
                </a:xfrm>
                <a:custGeom>
                  <a:avLst/>
                  <a:gdLst>
                    <a:gd name="T0" fmla="*/ 0 w 9"/>
                    <a:gd name="T1" fmla="*/ 51 h 51"/>
                    <a:gd name="T2" fmla="*/ 4 w 9"/>
                    <a:gd name="T3" fmla="*/ 46 h 51"/>
                    <a:gd name="T4" fmla="*/ 9 w 9"/>
                    <a:gd name="T5" fmla="*/ 35 h 51"/>
                    <a:gd name="T6" fmla="*/ 9 w 9"/>
                    <a:gd name="T7" fmla="*/ 15 h 51"/>
                    <a:gd name="T8" fmla="*/ 4 w 9"/>
                    <a:gd name="T9" fmla="*/ 5 h 51"/>
                    <a:gd name="T10" fmla="*/ 0 w 9"/>
                    <a:gd name="T11" fmla="*/ 0 h 51"/>
                  </a:gdLst>
                  <a:ahLst/>
                  <a:cxnLst>
                    <a:cxn ang="0">
                      <a:pos x="T0" y="T1"/>
                    </a:cxn>
                    <a:cxn ang="0">
                      <a:pos x="T2" y="T3"/>
                    </a:cxn>
                    <a:cxn ang="0">
                      <a:pos x="T4" y="T5"/>
                    </a:cxn>
                    <a:cxn ang="0">
                      <a:pos x="T6" y="T7"/>
                    </a:cxn>
                    <a:cxn ang="0">
                      <a:pos x="T8" y="T9"/>
                    </a:cxn>
                    <a:cxn ang="0">
                      <a:pos x="T10" y="T11"/>
                    </a:cxn>
                  </a:cxnLst>
                  <a:rect l="0" t="0" r="r" b="b"/>
                  <a:pathLst>
                    <a:path w="9" h="51">
                      <a:moveTo>
                        <a:pt x="0" y="51"/>
                      </a:moveTo>
                      <a:lnTo>
                        <a:pt x="4" y="46"/>
                      </a:lnTo>
                      <a:lnTo>
                        <a:pt x="9" y="35"/>
                      </a:lnTo>
                      <a:lnTo>
                        <a:pt x="9" y="15"/>
                      </a:lnTo>
                      <a:lnTo>
                        <a:pt x="4"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1" name="Freeform 6823"/>
                <p:cNvSpPr>
                  <a:spLocks/>
                </p:cNvSpPr>
                <p:nvPr/>
              </p:nvSpPr>
              <p:spPr bwMode="auto">
                <a:xfrm>
                  <a:off x="2737" y="2246"/>
                  <a:ext cx="11" cy="8"/>
                </a:xfrm>
                <a:custGeom>
                  <a:avLst/>
                  <a:gdLst>
                    <a:gd name="T0" fmla="*/ 11 w 66"/>
                    <a:gd name="T1" fmla="*/ 0 h 51"/>
                    <a:gd name="T2" fmla="*/ 6 w 66"/>
                    <a:gd name="T3" fmla="*/ 6 h 51"/>
                    <a:gd name="T4" fmla="*/ 0 w 66"/>
                    <a:gd name="T5" fmla="*/ 15 h 51"/>
                    <a:gd name="T6" fmla="*/ 0 w 66"/>
                    <a:gd name="T7" fmla="*/ 21 h 51"/>
                    <a:gd name="T8" fmla="*/ 6 w 66"/>
                    <a:gd name="T9" fmla="*/ 31 h 51"/>
                    <a:gd name="T10" fmla="*/ 11 w 66"/>
                    <a:gd name="T11" fmla="*/ 36 h 51"/>
                    <a:gd name="T12" fmla="*/ 26 w 66"/>
                    <a:gd name="T13" fmla="*/ 41 h 51"/>
                    <a:gd name="T14" fmla="*/ 46 w 66"/>
                    <a:gd name="T15" fmla="*/ 41 h 51"/>
                    <a:gd name="T16" fmla="*/ 61 w 66"/>
                    <a:gd name="T17" fmla="*/ 46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1" y="0"/>
                      </a:moveTo>
                      <a:lnTo>
                        <a:pt x="6" y="6"/>
                      </a:lnTo>
                      <a:lnTo>
                        <a:pt x="0" y="15"/>
                      </a:lnTo>
                      <a:lnTo>
                        <a:pt x="0" y="21"/>
                      </a:lnTo>
                      <a:lnTo>
                        <a:pt x="6" y="31"/>
                      </a:lnTo>
                      <a:lnTo>
                        <a:pt x="11" y="36"/>
                      </a:lnTo>
                      <a:lnTo>
                        <a:pt x="26" y="41"/>
                      </a:lnTo>
                      <a:lnTo>
                        <a:pt x="46" y="41"/>
                      </a:lnTo>
                      <a:lnTo>
                        <a:pt x="61" y="46"/>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2" name="Freeform 6824"/>
                <p:cNvSpPr>
                  <a:spLocks/>
                </p:cNvSpPr>
                <p:nvPr/>
              </p:nvSpPr>
              <p:spPr bwMode="auto">
                <a:xfrm>
                  <a:off x="2739" y="2251"/>
                  <a:ext cx="8" cy="2"/>
                </a:xfrm>
                <a:custGeom>
                  <a:avLst/>
                  <a:gdLst>
                    <a:gd name="T0" fmla="*/ 0 w 50"/>
                    <a:gd name="T1" fmla="*/ 0 h 10"/>
                    <a:gd name="T2" fmla="*/ 15 w 50"/>
                    <a:gd name="T3" fmla="*/ 5 h 10"/>
                    <a:gd name="T4" fmla="*/ 35 w 50"/>
                    <a:gd name="T5" fmla="*/ 5 h 10"/>
                    <a:gd name="T6" fmla="*/ 50 w 50"/>
                    <a:gd name="T7" fmla="*/ 10 h 10"/>
                  </a:gdLst>
                  <a:ahLst/>
                  <a:cxnLst>
                    <a:cxn ang="0">
                      <a:pos x="T0" y="T1"/>
                    </a:cxn>
                    <a:cxn ang="0">
                      <a:pos x="T2" y="T3"/>
                    </a:cxn>
                    <a:cxn ang="0">
                      <a:pos x="T4" y="T5"/>
                    </a:cxn>
                    <a:cxn ang="0">
                      <a:pos x="T6" y="T7"/>
                    </a:cxn>
                  </a:cxnLst>
                  <a:rect l="0" t="0" r="r" b="b"/>
                  <a:pathLst>
                    <a:path w="50" h="10">
                      <a:moveTo>
                        <a:pt x="0" y="0"/>
                      </a:moveTo>
                      <a:lnTo>
                        <a:pt x="15" y="5"/>
                      </a:lnTo>
                      <a:lnTo>
                        <a:pt x="35" y="5"/>
                      </a:lnTo>
                      <a:lnTo>
                        <a:pt x="5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3" name="Freeform 6825"/>
                <p:cNvSpPr>
                  <a:spLocks/>
                </p:cNvSpPr>
                <p:nvPr/>
              </p:nvSpPr>
              <p:spPr bwMode="auto">
                <a:xfrm>
                  <a:off x="2736" y="2249"/>
                  <a:ext cx="12" cy="8"/>
                </a:xfrm>
                <a:custGeom>
                  <a:avLst/>
                  <a:gdLst>
                    <a:gd name="T0" fmla="*/ 5 w 71"/>
                    <a:gd name="T1" fmla="*/ 0 h 45"/>
                    <a:gd name="T2" fmla="*/ 11 w 71"/>
                    <a:gd name="T3" fmla="*/ 5 h 45"/>
                    <a:gd name="T4" fmla="*/ 26 w 71"/>
                    <a:gd name="T5" fmla="*/ 10 h 45"/>
                    <a:gd name="T6" fmla="*/ 51 w 71"/>
                    <a:gd name="T7" fmla="*/ 10 h 45"/>
                    <a:gd name="T8" fmla="*/ 66 w 71"/>
                    <a:gd name="T9" fmla="*/ 15 h 45"/>
                    <a:gd name="T10" fmla="*/ 71 w 71"/>
                    <a:gd name="T11" fmla="*/ 25 h 45"/>
                    <a:gd name="T12" fmla="*/ 71 w 71"/>
                    <a:gd name="T13" fmla="*/ 30 h 45"/>
                    <a:gd name="T14" fmla="*/ 66 w 71"/>
                    <a:gd name="T15" fmla="*/ 41 h 45"/>
                    <a:gd name="T16" fmla="*/ 51 w 71"/>
                    <a:gd name="T17" fmla="*/ 45 h 45"/>
                    <a:gd name="T18" fmla="*/ 20 w 71"/>
                    <a:gd name="T19" fmla="*/ 45 h 45"/>
                    <a:gd name="T20" fmla="*/ 5 w 71"/>
                    <a:gd name="T21" fmla="*/ 41 h 45"/>
                    <a:gd name="T22" fmla="*/ 0 w 71"/>
                    <a:gd name="T23" fmla="*/ 30 h 45"/>
                    <a:gd name="T24" fmla="*/ 0 w 71"/>
                    <a:gd name="T25" fmla="*/ 25 h 45"/>
                    <a:gd name="T26" fmla="*/ 5 w 71"/>
                    <a:gd name="T27" fmla="*/ 15 h 45"/>
                    <a:gd name="T28" fmla="*/ 20 w 71"/>
                    <a:gd name="T2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5">
                      <a:moveTo>
                        <a:pt x="5" y="0"/>
                      </a:moveTo>
                      <a:lnTo>
                        <a:pt x="11" y="5"/>
                      </a:lnTo>
                      <a:lnTo>
                        <a:pt x="26" y="10"/>
                      </a:lnTo>
                      <a:lnTo>
                        <a:pt x="51" y="10"/>
                      </a:lnTo>
                      <a:lnTo>
                        <a:pt x="66" y="15"/>
                      </a:lnTo>
                      <a:lnTo>
                        <a:pt x="71" y="25"/>
                      </a:lnTo>
                      <a:lnTo>
                        <a:pt x="71" y="30"/>
                      </a:lnTo>
                      <a:lnTo>
                        <a:pt x="66" y="41"/>
                      </a:lnTo>
                      <a:lnTo>
                        <a:pt x="51" y="45"/>
                      </a:lnTo>
                      <a:lnTo>
                        <a:pt x="20" y="45"/>
                      </a:lnTo>
                      <a:lnTo>
                        <a:pt x="5" y="41"/>
                      </a:lnTo>
                      <a:lnTo>
                        <a:pt x="0" y="30"/>
                      </a:lnTo>
                      <a:lnTo>
                        <a:pt x="0" y="25"/>
                      </a:lnTo>
                      <a:lnTo>
                        <a:pt x="5" y="15"/>
                      </a:lnTo>
                      <a:lnTo>
                        <a:pt x="2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4" name="Freeform 6826"/>
                <p:cNvSpPr>
                  <a:spLocks/>
                </p:cNvSpPr>
                <p:nvPr/>
              </p:nvSpPr>
              <p:spPr bwMode="auto">
                <a:xfrm>
                  <a:off x="2737" y="2251"/>
                  <a:ext cx="3" cy="6"/>
                </a:xfrm>
                <a:custGeom>
                  <a:avLst/>
                  <a:gdLst>
                    <a:gd name="T0" fmla="*/ 15 w 15"/>
                    <a:gd name="T1" fmla="*/ 35 h 35"/>
                    <a:gd name="T2" fmla="*/ 6 w 15"/>
                    <a:gd name="T3" fmla="*/ 31 h 35"/>
                    <a:gd name="T4" fmla="*/ 0 w 15"/>
                    <a:gd name="T5" fmla="*/ 20 h 35"/>
                    <a:gd name="T6" fmla="*/ 0 w 15"/>
                    <a:gd name="T7" fmla="*/ 15 h 35"/>
                    <a:gd name="T8" fmla="*/ 6 w 15"/>
                    <a:gd name="T9" fmla="*/ 5 h 35"/>
                    <a:gd name="T10" fmla="*/ 15 w 15"/>
                    <a:gd name="T11" fmla="*/ 0 h 35"/>
                  </a:gdLst>
                  <a:ahLst/>
                  <a:cxnLst>
                    <a:cxn ang="0">
                      <a:pos x="T0" y="T1"/>
                    </a:cxn>
                    <a:cxn ang="0">
                      <a:pos x="T2" y="T3"/>
                    </a:cxn>
                    <a:cxn ang="0">
                      <a:pos x="T4" y="T5"/>
                    </a:cxn>
                    <a:cxn ang="0">
                      <a:pos x="T6" y="T7"/>
                    </a:cxn>
                    <a:cxn ang="0">
                      <a:pos x="T8" y="T9"/>
                    </a:cxn>
                    <a:cxn ang="0">
                      <a:pos x="T10" y="T11"/>
                    </a:cxn>
                  </a:cxnLst>
                  <a:rect l="0" t="0" r="r" b="b"/>
                  <a:pathLst>
                    <a:path w="15" h="35">
                      <a:moveTo>
                        <a:pt x="15" y="35"/>
                      </a:moveTo>
                      <a:lnTo>
                        <a:pt x="6" y="31"/>
                      </a:lnTo>
                      <a:lnTo>
                        <a:pt x="0" y="20"/>
                      </a:lnTo>
                      <a:lnTo>
                        <a:pt x="0" y="15"/>
                      </a:lnTo>
                      <a:lnTo>
                        <a:pt x="6" y="5"/>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5" name="Freeform 6827"/>
                <p:cNvSpPr>
                  <a:spLocks/>
                </p:cNvSpPr>
                <p:nvPr/>
              </p:nvSpPr>
              <p:spPr bwMode="auto">
                <a:xfrm>
                  <a:off x="2753" y="2239"/>
                  <a:ext cx="11" cy="12"/>
                </a:xfrm>
                <a:custGeom>
                  <a:avLst/>
                  <a:gdLst>
                    <a:gd name="T0" fmla="*/ 11 w 66"/>
                    <a:gd name="T1" fmla="*/ 31 h 71"/>
                    <a:gd name="T2" fmla="*/ 66 w 66"/>
                    <a:gd name="T3" fmla="*/ 31 h 71"/>
                    <a:gd name="T4" fmla="*/ 66 w 66"/>
                    <a:gd name="T5" fmla="*/ 20 h 71"/>
                    <a:gd name="T6" fmla="*/ 61 w 66"/>
                    <a:gd name="T7" fmla="*/ 9 h 71"/>
                    <a:gd name="T8" fmla="*/ 57 w 66"/>
                    <a:gd name="T9" fmla="*/ 5 h 71"/>
                    <a:gd name="T10" fmla="*/ 41 w 66"/>
                    <a:gd name="T11" fmla="*/ 0 h 71"/>
                    <a:gd name="T12" fmla="*/ 31 w 66"/>
                    <a:gd name="T13" fmla="*/ 0 h 71"/>
                    <a:gd name="T14" fmla="*/ 15 w 66"/>
                    <a:gd name="T15" fmla="*/ 5 h 71"/>
                    <a:gd name="T16" fmla="*/ 6 w 66"/>
                    <a:gd name="T17" fmla="*/ 15 h 71"/>
                    <a:gd name="T18" fmla="*/ 0 w 66"/>
                    <a:gd name="T19" fmla="*/ 31 h 71"/>
                    <a:gd name="T20" fmla="*/ 0 w 66"/>
                    <a:gd name="T21" fmla="*/ 40 h 71"/>
                    <a:gd name="T22" fmla="*/ 6 w 66"/>
                    <a:gd name="T23" fmla="*/ 55 h 71"/>
                    <a:gd name="T24" fmla="*/ 15 w 66"/>
                    <a:gd name="T25" fmla="*/ 66 h 71"/>
                    <a:gd name="T26" fmla="*/ 31 w 66"/>
                    <a:gd name="T27" fmla="*/ 71 h 71"/>
                    <a:gd name="T28" fmla="*/ 41 w 66"/>
                    <a:gd name="T29" fmla="*/ 71 h 71"/>
                    <a:gd name="T30" fmla="*/ 57 w 66"/>
                    <a:gd name="T31" fmla="*/ 66 h 71"/>
                    <a:gd name="T32" fmla="*/ 66 w 66"/>
                    <a:gd name="T33"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1">
                      <a:moveTo>
                        <a:pt x="11" y="31"/>
                      </a:moveTo>
                      <a:lnTo>
                        <a:pt x="66" y="31"/>
                      </a:lnTo>
                      <a:lnTo>
                        <a:pt x="66" y="20"/>
                      </a:lnTo>
                      <a:lnTo>
                        <a:pt x="61" y="9"/>
                      </a:lnTo>
                      <a:lnTo>
                        <a:pt x="57" y="5"/>
                      </a:lnTo>
                      <a:lnTo>
                        <a:pt x="41" y="0"/>
                      </a:lnTo>
                      <a:lnTo>
                        <a:pt x="31" y="0"/>
                      </a:lnTo>
                      <a:lnTo>
                        <a:pt x="15" y="5"/>
                      </a:lnTo>
                      <a:lnTo>
                        <a:pt x="6" y="15"/>
                      </a:lnTo>
                      <a:lnTo>
                        <a:pt x="0" y="31"/>
                      </a:lnTo>
                      <a:lnTo>
                        <a:pt x="0" y="40"/>
                      </a:lnTo>
                      <a:lnTo>
                        <a:pt x="6" y="55"/>
                      </a:lnTo>
                      <a:lnTo>
                        <a:pt x="15" y="66"/>
                      </a:lnTo>
                      <a:lnTo>
                        <a:pt x="31" y="71"/>
                      </a:lnTo>
                      <a:lnTo>
                        <a:pt x="41" y="71"/>
                      </a:lnTo>
                      <a:lnTo>
                        <a:pt x="57" y="66"/>
                      </a:lnTo>
                      <a:lnTo>
                        <a:pt x="6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6" name="Freeform 6828"/>
                <p:cNvSpPr>
                  <a:spLocks/>
                </p:cNvSpPr>
                <p:nvPr/>
              </p:nvSpPr>
              <p:spPr bwMode="auto">
                <a:xfrm>
                  <a:off x="2763" y="2241"/>
                  <a:ext cx="1" cy="2"/>
                </a:xfrm>
                <a:custGeom>
                  <a:avLst/>
                  <a:gdLst>
                    <a:gd name="T0" fmla="*/ 4 w 4"/>
                    <a:gd name="T1" fmla="*/ 16 h 16"/>
                    <a:gd name="T2" fmla="*/ 4 w 4"/>
                    <a:gd name="T3" fmla="*/ 11 h 16"/>
                    <a:gd name="T4" fmla="*/ 0 w 4"/>
                    <a:gd name="T5" fmla="*/ 0 h 16"/>
                  </a:gdLst>
                  <a:ahLst/>
                  <a:cxnLst>
                    <a:cxn ang="0">
                      <a:pos x="T0" y="T1"/>
                    </a:cxn>
                    <a:cxn ang="0">
                      <a:pos x="T2" y="T3"/>
                    </a:cxn>
                    <a:cxn ang="0">
                      <a:pos x="T4" y="T5"/>
                    </a:cxn>
                  </a:cxnLst>
                  <a:rect l="0" t="0" r="r" b="b"/>
                  <a:pathLst>
                    <a:path w="4" h="16">
                      <a:moveTo>
                        <a:pt x="4" y="16"/>
                      </a:moveTo>
                      <a:lnTo>
                        <a:pt x="4"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7" name="Freeform 6829"/>
                <p:cNvSpPr>
                  <a:spLocks/>
                </p:cNvSpPr>
                <p:nvPr/>
              </p:nvSpPr>
              <p:spPr bwMode="auto">
                <a:xfrm>
                  <a:off x="2754" y="2242"/>
                  <a:ext cx="1" cy="6"/>
                </a:xfrm>
                <a:custGeom>
                  <a:avLst/>
                  <a:gdLst>
                    <a:gd name="T0" fmla="*/ 5 w 5"/>
                    <a:gd name="T1" fmla="*/ 0 h 40"/>
                    <a:gd name="T2" fmla="*/ 0 w 5"/>
                    <a:gd name="T3" fmla="*/ 10 h 40"/>
                    <a:gd name="T4" fmla="*/ 0 w 5"/>
                    <a:gd name="T5" fmla="*/ 31 h 40"/>
                    <a:gd name="T6" fmla="*/ 5 w 5"/>
                    <a:gd name="T7" fmla="*/ 40 h 40"/>
                  </a:gdLst>
                  <a:ahLst/>
                  <a:cxnLst>
                    <a:cxn ang="0">
                      <a:pos x="T0" y="T1"/>
                    </a:cxn>
                    <a:cxn ang="0">
                      <a:pos x="T2" y="T3"/>
                    </a:cxn>
                    <a:cxn ang="0">
                      <a:pos x="T4" y="T5"/>
                    </a:cxn>
                    <a:cxn ang="0">
                      <a:pos x="T6" y="T7"/>
                    </a:cxn>
                  </a:cxnLst>
                  <a:rect l="0" t="0" r="r" b="b"/>
                  <a:pathLst>
                    <a:path w="5" h="40">
                      <a:moveTo>
                        <a:pt x="5" y="0"/>
                      </a:moveTo>
                      <a:lnTo>
                        <a:pt x="0" y="10"/>
                      </a:lnTo>
                      <a:lnTo>
                        <a:pt x="0" y="31"/>
                      </a:lnTo>
                      <a:lnTo>
                        <a:pt x="5" y="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8" name="Freeform 6830"/>
                <p:cNvSpPr>
                  <a:spLocks/>
                </p:cNvSpPr>
                <p:nvPr/>
              </p:nvSpPr>
              <p:spPr bwMode="auto">
                <a:xfrm>
                  <a:off x="2760" y="2239"/>
                  <a:ext cx="3" cy="5"/>
                </a:xfrm>
                <a:custGeom>
                  <a:avLst/>
                  <a:gdLst>
                    <a:gd name="T0" fmla="*/ 16 w 16"/>
                    <a:gd name="T1" fmla="*/ 31 h 31"/>
                    <a:gd name="T2" fmla="*/ 16 w 16"/>
                    <a:gd name="T3" fmla="*/ 15 h 31"/>
                    <a:gd name="T4" fmla="*/ 10 w 16"/>
                    <a:gd name="T5" fmla="*/ 5 h 31"/>
                    <a:gd name="T6" fmla="*/ 0 w 16"/>
                    <a:gd name="T7" fmla="*/ 0 h 31"/>
                  </a:gdLst>
                  <a:ahLst/>
                  <a:cxnLst>
                    <a:cxn ang="0">
                      <a:pos x="T0" y="T1"/>
                    </a:cxn>
                    <a:cxn ang="0">
                      <a:pos x="T2" y="T3"/>
                    </a:cxn>
                    <a:cxn ang="0">
                      <a:pos x="T4" y="T5"/>
                    </a:cxn>
                    <a:cxn ang="0">
                      <a:pos x="T6" y="T7"/>
                    </a:cxn>
                  </a:cxnLst>
                  <a:rect l="0" t="0" r="r" b="b"/>
                  <a:pathLst>
                    <a:path w="16" h="31">
                      <a:moveTo>
                        <a:pt x="16" y="31"/>
                      </a:moveTo>
                      <a:lnTo>
                        <a:pt x="16" y="15"/>
                      </a:lnTo>
                      <a:lnTo>
                        <a:pt x="10"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99" name="Freeform 6831"/>
                <p:cNvSpPr>
                  <a:spLocks/>
                </p:cNvSpPr>
                <p:nvPr/>
              </p:nvSpPr>
              <p:spPr bwMode="auto">
                <a:xfrm>
                  <a:off x="2755" y="2239"/>
                  <a:ext cx="4" cy="12"/>
                </a:xfrm>
                <a:custGeom>
                  <a:avLst/>
                  <a:gdLst>
                    <a:gd name="T0" fmla="*/ 20 w 20"/>
                    <a:gd name="T1" fmla="*/ 0 h 71"/>
                    <a:gd name="T2" fmla="*/ 10 w 20"/>
                    <a:gd name="T3" fmla="*/ 5 h 71"/>
                    <a:gd name="T4" fmla="*/ 4 w 20"/>
                    <a:gd name="T5" fmla="*/ 9 h 71"/>
                    <a:gd name="T6" fmla="*/ 0 w 20"/>
                    <a:gd name="T7" fmla="*/ 25 h 71"/>
                    <a:gd name="T8" fmla="*/ 0 w 20"/>
                    <a:gd name="T9" fmla="*/ 46 h 71"/>
                    <a:gd name="T10" fmla="*/ 4 w 20"/>
                    <a:gd name="T11" fmla="*/ 61 h 71"/>
                    <a:gd name="T12" fmla="*/ 10 w 20"/>
                    <a:gd name="T13" fmla="*/ 66 h 71"/>
                    <a:gd name="T14" fmla="*/ 20 w 20"/>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20" y="0"/>
                      </a:moveTo>
                      <a:lnTo>
                        <a:pt x="10" y="5"/>
                      </a:lnTo>
                      <a:lnTo>
                        <a:pt x="4" y="9"/>
                      </a:lnTo>
                      <a:lnTo>
                        <a:pt x="0" y="25"/>
                      </a:lnTo>
                      <a:lnTo>
                        <a:pt x="0" y="46"/>
                      </a:lnTo>
                      <a:lnTo>
                        <a:pt x="4" y="61"/>
                      </a:lnTo>
                      <a:lnTo>
                        <a:pt x="10" y="66"/>
                      </a:lnTo>
                      <a:lnTo>
                        <a:pt x="2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0" name="Line 6832"/>
                <p:cNvSpPr>
                  <a:spLocks noChangeShapeType="1"/>
                </p:cNvSpPr>
                <p:nvPr/>
              </p:nvSpPr>
              <p:spPr bwMode="auto">
                <a:xfrm>
                  <a:off x="2771" y="223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1" name="Line 6833"/>
                <p:cNvSpPr>
                  <a:spLocks noChangeShapeType="1"/>
                </p:cNvSpPr>
                <p:nvPr/>
              </p:nvSpPr>
              <p:spPr bwMode="auto">
                <a:xfrm>
                  <a:off x="2772" y="2240"/>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2" name="Freeform 6834"/>
                <p:cNvSpPr>
                  <a:spLocks/>
                </p:cNvSpPr>
                <p:nvPr/>
              </p:nvSpPr>
              <p:spPr bwMode="auto">
                <a:xfrm>
                  <a:off x="2769" y="2239"/>
                  <a:ext cx="4" cy="12"/>
                </a:xfrm>
                <a:custGeom>
                  <a:avLst/>
                  <a:gdLst>
                    <a:gd name="T0" fmla="*/ 0 w 26"/>
                    <a:gd name="T1" fmla="*/ 0 h 71"/>
                    <a:gd name="T2" fmla="*/ 26 w 26"/>
                    <a:gd name="T3" fmla="*/ 0 h 71"/>
                    <a:gd name="T4" fmla="*/ 26 w 26"/>
                    <a:gd name="T5" fmla="*/ 71 h 71"/>
                  </a:gdLst>
                  <a:ahLst/>
                  <a:cxnLst>
                    <a:cxn ang="0">
                      <a:pos x="T0" y="T1"/>
                    </a:cxn>
                    <a:cxn ang="0">
                      <a:pos x="T2" y="T3"/>
                    </a:cxn>
                    <a:cxn ang="0">
                      <a:pos x="T4" y="T5"/>
                    </a:cxn>
                  </a:cxnLst>
                  <a:rect l="0" t="0" r="r" b="b"/>
                  <a:pathLst>
                    <a:path w="26" h="71">
                      <a:moveTo>
                        <a:pt x="0" y="0"/>
                      </a:moveTo>
                      <a:lnTo>
                        <a:pt x="26" y="0"/>
                      </a:lnTo>
                      <a:lnTo>
                        <a:pt x="2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3" name="Freeform 6835"/>
                <p:cNvSpPr>
                  <a:spLocks/>
                </p:cNvSpPr>
                <p:nvPr/>
              </p:nvSpPr>
              <p:spPr bwMode="auto">
                <a:xfrm>
                  <a:off x="2773" y="2239"/>
                  <a:ext cx="9" cy="12"/>
                </a:xfrm>
                <a:custGeom>
                  <a:avLst/>
                  <a:gdLst>
                    <a:gd name="T0" fmla="*/ 0 w 56"/>
                    <a:gd name="T1" fmla="*/ 20 h 71"/>
                    <a:gd name="T2" fmla="*/ 5 w 56"/>
                    <a:gd name="T3" fmla="*/ 9 h 71"/>
                    <a:gd name="T4" fmla="*/ 10 w 56"/>
                    <a:gd name="T5" fmla="*/ 5 h 71"/>
                    <a:gd name="T6" fmla="*/ 20 w 56"/>
                    <a:gd name="T7" fmla="*/ 0 h 71"/>
                    <a:gd name="T8" fmla="*/ 36 w 56"/>
                    <a:gd name="T9" fmla="*/ 0 h 71"/>
                    <a:gd name="T10" fmla="*/ 45 w 56"/>
                    <a:gd name="T11" fmla="*/ 5 h 71"/>
                    <a:gd name="T12" fmla="*/ 51 w 56"/>
                    <a:gd name="T13" fmla="*/ 9 h 71"/>
                    <a:gd name="T14" fmla="*/ 56 w 56"/>
                    <a:gd name="T15" fmla="*/ 25 h 71"/>
                    <a:gd name="T16" fmla="*/ 56 w 56"/>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1">
                      <a:moveTo>
                        <a:pt x="0" y="20"/>
                      </a:moveTo>
                      <a:lnTo>
                        <a:pt x="5" y="9"/>
                      </a:lnTo>
                      <a:lnTo>
                        <a:pt x="10" y="5"/>
                      </a:lnTo>
                      <a:lnTo>
                        <a:pt x="20" y="0"/>
                      </a:lnTo>
                      <a:lnTo>
                        <a:pt x="36" y="0"/>
                      </a:lnTo>
                      <a:lnTo>
                        <a:pt x="45" y="5"/>
                      </a:lnTo>
                      <a:lnTo>
                        <a:pt x="51" y="9"/>
                      </a:lnTo>
                      <a:lnTo>
                        <a:pt x="56" y="25"/>
                      </a:lnTo>
                      <a:lnTo>
                        <a:pt x="5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4" name="Freeform 6836"/>
                <p:cNvSpPr>
                  <a:spLocks/>
                </p:cNvSpPr>
                <p:nvPr/>
              </p:nvSpPr>
              <p:spPr bwMode="auto">
                <a:xfrm>
                  <a:off x="2781" y="2241"/>
                  <a:ext cx="0" cy="9"/>
                </a:xfrm>
                <a:custGeom>
                  <a:avLst/>
                  <a:gdLst>
                    <a:gd name="T0" fmla="*/ 0 w 6"/>
                    <a:gd name="T1" fmla="*/ 0 h 57"/>
                    <a:gd name="T2" fmla="*/ 6 w 6"/>
                    <a:gd name="T3" fmla="*/ 16 h 57"/>
                    <a:gd name="T4" fmla="*/ 6 w 6"/>
                    <a:gd name="T5" fmla="*/ 57 h 57"/>
                  </a:gdLst>
                  <a:ahLst/>
                  <a:cxnLst>
                    <a:cxn ang="0">
                      <a:pos x="T0" y="T1"/>
                    </a:cxn>
                    <a:cxn ang="0">
                      <a:pos x="T2" y="T3"/>
                    </a:cxn>
                    <a:cxn ang="0">
                      <a:pos x="T4" y="T5"/>
                    </a:cxn>
                  </a:cxnLst>
                  <a:rect l="0" t="0" r="r" b="b"/>
                  <a:pathLst>
                    <a:path w="6" h="57">
                      <a:moveTo>
                        <a:pt x="0" y="0"/>
                      </a:moveTo>
                      <a:lnTo>
                        <a:pt x="6" y="16"/>
                      </a:lnTo>
                      <a:lnTo>
                        <a:pt x="6"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05" name="Freeform 6837"/>
                <p:cNvSpPr>
                  <a:spLocks/>
                </p:cNvSpPr>
                <p:nvPr/>
              </p:nvSpPr>
              <p:spPr bwMode="auto">
                <a:xfrm>
                  <a:off x="2779" y="2239"/>
                  <a:ext cx="2" cy="12"/>
                </a:xfrm>
                <a:custGeom>
                  <a:avLst/>
                  <a:gdLst>
                    <a:gd name="T0" fmla="*/ 0 w 9"/>
                    <a:gd name="T1" fmla="*/ 0 h 71"/>
                    <a:gd name="T2" fmla="*/ 4 w 9"/>
                    <a:gd name="T3" fmla="*/ 5 h 71"/>
                    <a:gd name="T4" fmla="*/ 9 w 9"/>
                    <a:gd name="T5" fmla="*/ 20 h 71"/>
                    <a:gd name="T6" fmla="*/ 9 w 9"/>
                    <a:gd name="T7" fmla="*/ 71 h 71"/>
                  </a:gdLst>
                  <a:ahLst/>
                  <a:cxnLst>
                    <a:cxn ang="0">
                      <a:pos x="T0" y="T1"/>
                    </a:cxn>
                    <a:cxn ang="0">
                      <a:pos x="T2" y="T3"/>
                    </a:cxn>
                    <a:cxn ang="0">
                      <a:pos x="T4" y="T5"/>
                    </a:cxn>
                    <a:cxn ang="0">
                      <a:pos x="T6" y="T7"/>
                    </a:cxn>
                  </a:cxnLst>
                  <a:rect l="0" t="0" r="r" b="b"/>
                  <a:pathLst>
                    <a:path w="9" h="71">
                      <a:moveTo>
                        <a:pt x="0" y="0"/>
                      </a:moveTo>
                      <a:lnTo>
                        <a:pt x="4" y="5"/>
                      </a:lnTo>
                      <a:lnTo>
                        <a:pt x="9" y="20"/>
                      </a:lnTo>
                      <a:lnTo>
                        <a:pt x="9"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3" name="Group 7039"/>
              <p:cNvGrpSpPr>
                <a:grpSpLocks/>
              </p:cNvGrpSpPr>
              <p:nvPr/>
            </p:nvGrpSpPr>
            <p:grpSpPr bwMode="auto">
              <a:xfrm>
                <a:off x="1556" y="1374"/>
                <a:ext cx="1851" cy="1615"/>
                <a:chOff x="1556" y="1374"/>
                <a:chExt cx="1851" cy="1615"/>
              </a:xfrm>
            </p:grpSpPr>
            <p:sp>
              <p:nvSpPr>
                <p:cNvPr id="10606" name="Line 6839"/>
                <p:cNvSpPr>
                  <a:spLocks noChangeShapeType="1"/>
                </p:cNvSpPr>
                <p:nvPr/>
              </p:nvSpPr>
              <p:spPr bwMode="auto">
                <a:xfrm>
                  <a:off x="2769" y="22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7" name="Line 6840"/>
                <p:cNvSpPr>
                  <a:spLocks noChangeShapeType="1"/>
                </p:cNvSpPr>
                <p:nvPr/>
              </p:nvSpPr>
              <p:spPr bwMode="auto">
                <a:xfrm>
                  <a:off x="2778" y="225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8" name="Line 6841"/>
                <p:cNvSpPr>
                  <a:spLocks noChangeShapeType="1"/>
                </p:cNvSpPr>
                <p:nvPr/>
              </p:nvSpPr>
              <p:spPr bwMode="auto">
                <a:xfrm>
                  <a:off x="2770" y="2239"/>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9" name="Line 6842"/>
                <p:cNvSpPr>
                  <a:spLocks noChangeShapeType="1"/>
                </p:cNvSpPr>
                <p:nvPr/>
              </p:nvSpPr>
              <p:spPr bwMode="auto">
                <a:xfrm>
                  <a:off x="2770" y="223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0" name="Line 6843"/>
                <p:cNvSpPr>
                  <a:spLocks noChangeShapeType="1"/>
                </p:cNvSpPr>
                <p:nvPr/>
              </p:nvSpPr>
              <p:spPr bwMode="auto">
                <a:xfrm flipH="1">
                  <a:off x="2770" y="22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1" name="Line 6844"/>
                <p:cNvSpPr>
                  <a:spLocks noChangeShapeType="1"/>
                </p:cNvSpPr>
                <p:nvPr/>
              </p:nvSpPr>
              <p:spPr bwMode="auto">
                <a:xfrm flipH="1">
                  <a:off x="2770"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2" name="Line 6845"/>
                <p:cNvSpPr>
                  <a:spLocks noChangeShapeType="1"/>
                </p:cNvSpPr>
                <p:nvPr/>
              </p:nvSpPr>
              <p:spPr bwMode="auto">
                <a:xfrm>
                  <a:off x="2773"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3" name="Line 6846"/>
                <p:cNvSpPr>
                  <a:spLocks noChangeShapeType="1"/>
                </p:cNvSpPr>
                <p:nvPr/>
              </p:nvSpPr>
              <p:spPr bwMode="auto">
                <a:xfrm>
                  <a:off x="2773"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4" name="Line 6847"/>
                <p:cNvSpPr>
                  <a:spLocks noChangeShapeType="1"/>
                </p:cNvSpPr>
                <p:nvPr/>
              </p:nvSpPr>
              <p:spPr bwMode="auto">
                <a:xfrm flipH="1">
                  <a:off x="2779"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5" name="Line 6848"/>
                <p:cNvSpPr>
                  <a:spLocks noChangeShapeType="1"/>
                </p:cNvSpPr>
                <p:nvPr/>
              </p:nvSpPr>
              <p:spPr bwMode="auto">
                <a:xfrm flipH="1">
                  <a:off x="2780"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6" name="Line 6849"/>
                <p:cNvSpPr>
                  <a:spLocks noChangeShapeType="1"/>
                </p:cNvSpPr>
                <p:nvPr/>
              </p:nvSpPr>
              <p:spPr bwMode="auto">
                <a:xfrm>
                  <a:off x="2782"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7" name="Line 6850"/>
                <p:cNvSpPr>
                  <a:spLocks noChangeShapeType="1"/>
                </p:cNvSpPr>
                <p:nvPr/>
              </p:nvSpPr>
              <p:spPr bwMode="auto">
                <a:xfrm>
                  <a:off x="2782"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8" name="Freeform 6851"/>
                <p:cNvSpPr>
                  <a:spLocks/>
                </p:cNvSpPr>
                <p:nvPr/>
              </p:nvSpPr>
              <p:spPr bwMode="auto">
                <a:xfrm>
                  <a:off x="2791" y="2235"/>
                  <a:ext cx="7" cy="16"/>
                </a:xfrm>
                <a:custGeom>
                  <a:avLst/>
                  <a:gdLst>
                    <a:gd name="T0" fmla="*/ 0 w 46"/>
                    <a:gd name="T1" fmla="*/ 0 h 97"/>
                    <a:gd name="T2" fmla="*/ 0 w 46"/>
                    <a:gd name="T3" fmla="*/ 72 h 97"/>
                    <a:gd name="T4" fmla="*/ 4 w 46"/>
                    <a:gd name="T5" fmla="*/ 87 h 97"/>
                    <a:gd name="T6" fmla="*/ 10 w 46"/>
                    <a:gd name="T7" fmla="*/ 92 h 97"/>
                    <a:gd name="T8" fmla="*/ 20 w 46"/>
                    <a:gd name="T9" fmla="*/ 97 h 97"/>
                    <a:gd name="T10" fmla="*/ 30 w 46"/>
                    <a:gd name="T11" fmla="*/ 97 h 97"/>
                    <a:gd name="T12" fmla="*/ 41 w 46"/>
                    <a:gd name="T13" fmla="*/ 92 h 97"/>
                    <a:gd name="T14" fmla="*/ 46 w 46"/>
                    <a:gd name="T15" fmla="*/ 81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97">
                      <a:moveTo>
                        <a:pt x="0" y="0"/>
                      </a:moveTo>
                      <a:lnTo>
                        <a:pt x="0" y="72"/>
                      </a:lnTo>
                      <a:lnTo>
                        <a:pt x="4" y="87"/>
                      </a:lnTo>
                      <a:lnTo>
                        <a:pt x="10" y="92"/>
                      </a:lnTo>
                      <a:lnTo>
                        <a:pt x="20" y="97"/>
                      </a:lnTo>
                      <a:lnTo>
                        <a:pt x="30" y="97"/>
                      </a:lnTo>
                      <a:lnTo>
                        <a:pt x="41" y="92"/>
                      </a:lnTo>
                      <a:lnTo>
                        <a:pt x="46" y="8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19" name="Freeform 6852"/>
                <p:cNvSpPr>
                  <a:spLocks/>
                </p:cNvSpPr>
                <p:nvPr/>
              </p:nvSpPr>
              <p:spPr bwMode="auto">
                <a:xfrm>
                  <a:off x="2792" y="2235"/>
                  <a:ext cx="0" cy="14"/>
                </a:xfrm>
                <a:custGeom>
                  <a:avLst/>
                  <a:gdLst>
                    <a:gd name="T0" fmla="*/ 0 w 6"/>
                    <a:gd name="T1" fmla="*/ 0 h 87"/>
                    <a:gd name="T2" fmla="*/ 0 w 6"/>
                    <a:gd name="T3" fmla="*/ 77 h 87"/>
                    <a:gd name="T4" fmla="*/ 6 w 6"/>
                    <a:gd name="T5" fmla="*/ 87 h 87"/>
                  </a:gdLst>
                  <a:ahLst/>
                  <a:cxnLst>
                    <a:cxn ang="0">
                      <a:pos x="T0" y="T1"/>
                    </a:cxn>
                    <a:cxn ang="0">
                      <a:pos x="T2" y="T3"/>
                    </a:cxn>
                    <a:cxn ang="0">
                      <a:pos x="T4" y="T5"/>
                    </a:cxn>
                  </a:cxnLst>
                  <a:rect l="0" t="0" r="r" b="b"/>
                  <a:pathLst>
                    <a:path w="6" h="87">
                      <a:moveTo>
                        <a:pt x="0" y="0"/>
                      </a:moveTo>
                      <a:lnTo>
                        <a:pt x="0" y="77"/>
                      </a:lnTo>
                      <a:lnTo>
                        <a:pt x="6" y="8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0" name="Freeform 6853"/>
                <p:cNvSpPr>
                  <a:spLocks/>
                </p:cNvSpPr>
                <p:nvPr/>
              </p:nvSpPr>
              <p:spPr bwMode="auto">
                <a:xfrm>
                  <a:off x="2791" y="2233"/>
                  <a:ext cx="3" cy="18"/>
                </a:xfrm>
                <a:custGeom>
                  <a:avLst/>
                  <a:gdLst>
                    <a:gd name="T0" fmla="*/ 0 w 20"/>
                    <a:gd name="T1" fmla="*/ 10 h 107"/>
                    <a:gd name="T2" fmla="*/ 10 w 20"/>
                    <a:gd name="T3" fmla="*/ 0 h 107"/>
                    <a:gd name="T4" fmla="*/ 10 w 20"/>
                    <a:gd name="T5" fmla="*/ 87 h 107"/>
                    <a:gd name="T6" fmla="*/ 15 w 20"/>
                    <a:gd name="T7" fmla="*/ 102 h 107"/>
                    <a:gd name="T8" fmla="*/ 20 w 20"/>
                    <a:gd name="T9" fmla="*/ 107 h 107"/>
                  </a:gdLst>
                  <a:ahLst/>
                  <a:cxnLst>
                    <a:cxn ang="0">
                      <a:pos x="T0" y="T1"/>
                    </a:cxn>
                    <a:cxn ang="0">
                      <a:pos x="T2" y="T3"/>
                    </a:cxn>
                    <a:cxn ang="0">
                      <a:pos x="T4" y="T5"/>
                    </a:cxn>
                    <a:cxn ang="0">
                      <a:pos x="T6" y="T7"/>
                    </a:cxn>
                    <a:cxn ang="0">
                      <a:pos x="T8" y="T9"/>
                    </a:cxn>
                  </a:cxnLst>
                  <a:rect l="0" t="0" r="r" b="b"/>
                  <a:pathLst>
                    <a:path w="20" h="107">
                      <a:moveTo>
                        <a:pt x="0" y="10"/>
                      </a:moveTo>
                      <a:lnTo>
                        <a:pt x="10" y="0"/>
                      </a:lnTo>
                      <a:lnTo>
                        <a:pt x="10" y="87"/>
                      </a:lnTo>
                      <a:lnTo>
                        <a:pt x="15" y="102"/>
                      </a:lnTo>
                      <a:lnTo>
                        <a:pt x="20"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1" name="Line 6854"/>
                <p:cNvSpPr>
                  <a:spLocks noChangeShapeType="1"/>
                </p:cNvSpPr>
                <p:nvPr/>
              </p:nvSpPr>
              <p:spPr bwMode="auto">
                <a:xfrm>
                  <a:off x="2788" y="223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2" name="Rectangle 6855"/>
                <p:cNvSpPr>
                  <a:spLocks noChangeArrowheads="1"/>
                </p:cNvSpPr>
                <p:nvPr/>
              </p:nvSpPr>
              <p:spPr bwMode="auto">
                <a:xfrm>
                  <a:off x="2803" y="2233"/>
                  <a:ext cx="2" cy="2"/>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3" name="Line 6856"/>
                <p:cNvSpPr>
                  <a:spLocks noChangeShapeType="1"/>
                </p:cNvSpPr>
                <p:nvPr/>
              </p:nvSpPr>
              <p:spPr bwMode="auto">
                <a:xfrm>
                  <a:off x="2804" y="223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4" name="Line 6857"/>
                <p:cNvSpPr>
                  <a:spLocks noChangeShapeType="1"/>
                </p:cNvSpPr>
                <p:nvPr/>
              </p:nvSpPr>
              <p:spPr bwMode="auto">
                <a:xfrm>
                  <a:off x="2803" y="223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5" name="Line 6858"/>
                <p:cNvSpPr>
                  <a:spLocks noChangeShapeType="1"/>
                </p:cNvSpPr>
                <p:nvPr/>
              </p:nvSpPr>
              <p:spPr bwMode="auto">
                <a:xfrm>
                  <a:off x="2803" y="223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6" name="Line 6859"/>
                <p:cNvSpPr>
                  <a:spLocks noChangeShapeType="1"/>
                </p:cNvSpPr>
                <p:nvPr/>
              </p:nvSpPr>
              <p:spPr bwMode="auto">
                <a:xfrm>
                  <a:off x="2804" y="2240"/>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7" name="Freeform 6860"/>
                <p:cNvSpPr>
                  <a:spLocks/>
                </p:cNvSpPr>
                <p:nvPr/>
              </p:nvSpPr>
              <p:spPr bwMode="auto">
                <a:xfrm>
                  <a:off x="2801" y="2239"/>
                  <a:ext cx="4" cy="12"/>
                </a:xfrm>
                <a:custGeom>
                  <a:avLst/>
                  <a:gdLst>
                    <a:gd name="T0" fmla="*/ 0 w 25"/>
                    <a:gd name="T1" fmla="*/ 0 h 71"/>
                    <a:gd name="T2" fmla="*/ 25 w 25"/>
                    <a:gd name="T3" fmla="*/ 0 h 71"/>
                    <a:gd name="T4" fmla="*/ 25 w 25"/>
                    <a:gd name="T5" fmla="*/ 71 h 71"/>
                  </a:gdLst>
                  <a:ahLst/>
                  <a:cxnLst>
                    <a:cxn ang="0">
                      <a:pos x="T0" y="T1"/>
                    </a:cxn>
                    <a:cxn ang="0">
                      <a:pos x="T2" y="T3"/>
                    </a:cxn>
                    <a:cxn ang="0">
                      <a:pos x="T4" y="T5"/>
                    </a:cxn>
                  </a:cxnLst>
                  <a:rect l="0" t="0" r="r" b="b"/>
                  <a:pathLst>
                    <a:path w="25" h="71">
                      <a:moveTo>
                        <a:pt x="0" y="0"/>
                      </a:moveTo>
                      <a:lnTo>
                        <a:pt x="25" y="0"/>
                      </a:lnTo>
                      <a:lnTo>
                        <a:pt x="2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8" name="Line 6861"/>
                <p:cNvSpPr>
                  <a:spLocks noChangeShapeType="1"/>
                </p:cNvSpPr>
                <p:nvPr/>
              </p:nvSpPr>
              <p:spPr bwMode="auto">
                <a:xfrm>
                  <a:off x="2801" y="225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29" name="Line 6862"/>
                <p:cNvSpPr>
                  <a:spLocks noChangeShapeType="1"/>
                </p:cNvSpPr>
                <p:nvPr/>
              </p:nvSpPr>
              <p:spPr bwMode="auto">
                <a:xfrm>
                  <a:off x="2802" y="2239"/>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0" name="Line 6863"/>
                <p:cNvSpPr>
                  <a:spLocks noChangeShapeType="1"/>
                </p:cNvSpPr>
                <p:nvPr/>
              </p:nvSpPr>
              <p:spPr bwMode="auto">
                <a:xfrm>
                  <a:off x="2803" y="2239"/>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1" name="Line 6864"/>
                <p:cNvSpPr>
                  <a:spLocks noChangeShapeType="1"/>
                </p:cNvSpPr>
                <p:nvPr/>
              </p:nvSpPr>
              <p:spPr bwMode="auto">
                <a:xfrm flipH="1">
                  <a:off x="2802" y="22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2" name="Line 6865"/>
                <p:cNvSpPr>
                  <a:spLocks noChangeShapeType="1"/>
                </p:cNvSpPr>
                <p:nvPr/>
              </p:nvSpPr>
              <p:spPr bwMode="auto">
                <a:xfrm flipH="1">
                  <a:off x="2803" y="2249"/>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3" name="Line 6866"/>
                <p:cNvSpPr>
                  <a:spLocks noChangeShapeType="1"/>
                </p:cNvSpPr>
                <p:nvPr/>
              </p:nvSpPr>
              <p:spPr bwMode="auto">
                <a:xfrm>
                  <a:off x="2805"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4" name="Line 6867"/>
                <p:cNvSpPr>
                  <a:spLocks noChangeShapeType="1"/>
                </p:cNvSpPr>
                <p:nvPr/>
              </p:nvSpPr>
              <p:spPr bwMode="auto">
                <a:xfrm>
                  <a:off x="2805"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5" name="Line 6868"/>
                <p:cNvSpPr>
                  <a:spLocks noChangeShapeType="1"/>
                </p:cNvSpPr>
                <p:nvPr/>
              </p:nvSpPr>
              <p:spPr bwMode="auto">
                <a:xfrm>
                  <a:off x="2814" y="2239"/>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6" name="Line 6869"/>
                <p:cNvSpPr>
                  <a:spLocks noChangeShapeType="1"/>
                </p:cNvSpPr>
                <p:nvPr/>
              </p:nvSpPr>
              <p:spPr bwMode="auto">
                <a:xfrm>
                  <a:off x="2814" y="2240"/>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7" name="Freeform 6870"/>
                <p:cNvSpPr>
                  <a:spLocks/>
                </p:cNvSpPr>
                <p:nvPr/>
              </p:nvSpPr>
              <p:spPr bwMode="auto">
                <a:xfrm>
                  <a:off x="2811" y="2239"/>
                  <a:ext cx="4" cy="12"/>
                </a:xfrm>
                <a:custGeom>
                  <a:avLst/>
                  <a:gdLst>
                    <a:gd name="T0" fmla="*/ 0 w 25"/>
                    <a:gd name="T1" fmla="*/ 0 h 71"/>
                    <a:gd name="T2" fmla="*/ 25 w 25"/>
                    <a:gd name="T3" fmla="*/ 0 h 71"/>
                    <a:gd name="T4" fmla="*/ 25 w 25"/>
                    <a:gd name="T5" fmla="*/ 71 h 71"/>
                  </a:gdLst>
                  <a:ahLst/>
                  <a:cxnLst>
                    <a:cxn ang="0">
                      <a:pos x="T0" y="T1"/>
                    </a:cxn>
                    <a:cxn ang="0">
                      <a:pos x="T2" y="T3"/>
                    </a:cxn>
                    <a:cxn ang="0">
                      <a:pos x="T4" y="T5"/>
                    </a:cxn>
                  </a:cxnLst>
                  <a:rect l="0" t="0" r="r" b="b"/>
                  <a:pathLst>
                    <a:path w="25" h="71">
                      <a:moveTo>
                        <a:pt x="0" y="0"/>
                      </a:moveTo>
                      <a:lnTo>
                        <a:pt x="25" y="0"/>
                      </a:lnTo>
                      <a:lnTo>
                        <a:pt x="2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8" name="Freeform 6871"/>
                <p:cNvSpPr>
                  <a:spLocks/>
                </p:cNvSpPr>
                <p:nvPr/>
              </p:nvSpPr>
              <p:spPr bwMode="auto">
                <a:xfrm>
                  <a:off x="2815" y="2239"/>
                  <a:ext cx="10" cy="12"/>
                </a:xfrm>
                <a:custGeom>
                  <a:avLst/>
                  <a:gdLst>
                    <a:gd name="T0" fmla="*/ 0 w 57"/>
                    <a:gd name="T1" fmla="*/ 20 h 71"/>
                    <a:gd name="T2" fmla="*/ 5 w 57"/>
                    <a:gd name="T3" fmla="*/ 9 h 71"/>
                    <a:gd name="T4" fmla="*/ 11 w 57"/>
                    <a:gd name="T5" fmla="*/ 5 h 71"/>
                    <a:gd name="T6" fmla="*/ 20 w 57"/>
                    <a:gd name="T7" fmla="*/ 0 h 71"/>
                    <a:gd name="T8" fmla="*/ 36 w 57"/>
                    <a:gd name="T9" fmla="*/ 0 h 71"/>
                    <a:gd name="T10" fmla="*/ 46 w 57"/>
                    <a:gd name="T11" fmla="*/ 5 h 71"/>
                    <a:gd name="T12" fmla="*/ 51 w 57"/>
                    <a:gd name="T13" fmla="*/ 9 h 71"/>
                    <a:gd name="T14" fmla="*/ 57 w 57"/>
                    <a:gd name="T15" fmla="*/ 25 h 71"/>
                    <a:gd name="T16" fmla="*/ 57 w 57"/>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71">
                      <a:moveTo>
                        <a:pt x="0" y="20"/>
                      </a:moveTo>
                      <a:lnTo>
                        <a:pt x="5" y="9"/>
                      </a:lnTo>
                      <a:lnTo>
                        <a:pt x="11" y="5"/>
                      </a:lnTo>
                      <a:lnTo>
                        <a:pt x="20" y="0"/>
                      </a:lnTo>
                      <a:lnTo>
                        <a:pt x="36" y="0"/>
                      </a:lnTo>
                      <a:lnTo>
                        <a:pt x="46" y="5"/>
                      </a:lnTo>
                      <a:lnTo>
                        <a:pt x="51" y="9"/>
                      </a:lnTo>
                      <a:lnTo>
                        <a:pt x="57" y="25"/>
                      </a:lnTo>
                      <a:lnTo>
                        <a:pt x="5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39" name="Freeform 6872"/>
                <p:cNvSpPr>
                  <a:spLocks/>
                </p:cNvSpPr>
                <p:nvPr/>
              </p:nvSpPr>
              <p:spPr bwMode="auto">
                <a:xfrm>
                  <a:off x="2823" y="2241"/>
                  <a:ext cx="1" cy="9"/>
                </a:xfrm>
                <a:custGeom>
                  <a:avLst/>
                  <a:gdLst>
                    <a:gd name="T0" fmla="*/ 0 w 5"/>
                    <a:gd name="T1" fmla="*/ 0 h 57"/>
                    <a:gd name="T2" fmla="*/ 5 w 5"/>
                    <a:gd name="T3" fmla="*/ 16 h 57"/>
                    <a:gd name="T4" fmla="*/ 5 w 5"/>
                    <a:gd name="T5" fmla="*/ 57 h 57"/>
                  </a:gdLst>
                  <a:ahLst/>
                  <a:cxnLst>
                    <a:cxn ang="0">
                      <a:pos x="T0" y="T1"/>
                    </a:cxn>
                    <a:cxn ang="0">
                      <a:pos x="T2" y="T3"/>
                    </a:cxn>
                    <a:cxn ang="0">
                      <a:pos x="T4" y="T5"/>
                    </a:cxn>
                  </a:cxnLst>
                  <a:rect l="0" t="0" r="r" b="b"/>
                  <a:pathLst>
                    <a:path w="5" h="57">
                      <a:moveTo>
                        <a:pt x="0" y="0"/>
                      </a:moveTo>
                      <a:lnTo>
                        <a:pt x="5" y="16"/>
                      </a:lnTo>
                      <a:lnTo>
                        <a:pt x="5"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0" name="Freeform 6873"/>
                <p:cNvSpPr>
                  <a:spLocks/>
                </p:cNvSpPr>
                <p:nvPr/>
              </p:nvSpPr>
              <p:spPr bwMode="auto">
                <a:xfrm>
                  <a:off x="2821" y="2239"/>
                  <a:ext cx="2" cy="12"/>
                </a:xfrm>
                <a:custGeom>
                  <a:avLst/>
                  <a:gdLst>
                    <a:gd name="T0" fmla="*/ 0 w 10"/>
                    <a:gd name="T1" fmla="*/ 0 h 71"/>
                    <a:gd name="T2" fmla="*/ 6 w 10"/>
                    <a:gd name="T3" fmla="*/ 5 h 71"/>
                    <a:gd name="T4" fmla="*/ 10 w 10"/>
                    <a:gd name="T5" fmla="*/ 20 h 71"/>
                    <a:gd name="T6" fmla="*/ 10 w 10"/>
                    <a:gd name="T7" fmla="*/ 71 h 71"/>
                  </a:gdLst>
                  <a:ahLst/>
                  <a:cxnLst>
                    <a:cxn ang="0">
                      <a:pos x="T0" y="T1"/>
                    </a:cxn>
                    <a:cxn ang="0">
                      <a:pos x="T2" y="T3"/>
                    </a:cxn>
                    <a:cxn ang="0">
                      <a:pos x="T4" y="T5"/>
                    </a:cxn>
                    <a:cxn ang="0">
                      <a:pos x="T6" y="T7"/>
                    </a:cxn>
                  </a:cxnLst>
                  <a:rect l="0" t="0" r="r" b="b"/>
                  <a:pathLst>
                    <a:path w="10" h="71">
                      <a:moveTo>
                        <a:pt x="0" y="0"/>
                      </a:moveTo>
                      <a:lnTo>
                        <a:pt x="6" y="5"/>
                      </a:lnTo>
                      <a:lnTo>
                        <a:pt x="10" y="20"/>
                      </a:lnTo>
                      <a:lnTo>
                        <a:pt x="1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1" name="Line 6874"/>
                <p:cNvSpPr>
                  <a:spLocks noChangeShapeType="1"/>
                </p:cNvSpPr>
                <p:nvPr/>
              </p:nvSpPr>
              <p:spPr bwMode="auto">
                <a:xfrm>
                  <a:off x="2811" y="225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2" name="Line 6875"/>
                <p:cNvSpPr>
                  <a:spLocks noChangeShapeType="1"/>
                </p:cNvSpPr>
                <p:nvPr/>
              </p:nvSpPr>
              <p:spPr bwMode="auto">
                <a:xfrm>
                  <a:off x="2821" y="22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3" name="Line 6876"/>
                <p:cNvSpPr>
                  <a:spLocks noChangeShapeType="1"/>
                </p:cNvSpPr>
                <p:nvPr/>
              </p:nvSpPr>
              <p:spPr bwMode="auto">
                <a:xfrm>
                  <a:off x="2812" y="2239"/>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4" name="Line 6877"/>
                <p:cNvSpPr>
                  <a:spLocks noChangeShapeType="1"/>
                </p:cNvSpPr>
                <p:nvPr/>
              </p:nvSpPr>
              <p:spPr bwMode="auto">
                <a:xfrm>
                  <a:off x="2813" y="223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5" name="Line 6878"/>
                <p:cNvSpPr>
                  <a:spLocks noChangeShapeType="1"/>
                </p:cNvSpPr>
                <p:nvPr/>
              </p:nvSpPr>
              <p:spPr bwMode="auto">
                <a:xfrm flipH="1">
                  <a:off x="2812"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6" name="Line 6879"/>
                <p:cNvSpPr>
                  <a:spLocks noChangeShapeType="1"/>
                </p:cNvSpPr>
                <p:nvPr/>
              </p:nvSpPr>
              <p:spPr bwMode="auto">
                <a:xfrm flipH="1">
                  <a:off x="2813"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7" name="Line 6880"/>
                <p:cNvSpPr>
                  <a:spLocks noChangeShapeType="1"/>
                </p:cNvSpPr>
                <p:nvPr/>
              </p:nvSpPr>
              <p:spPr bwMode="auto">
                <a:xfrm>
                  <a:off x="2815"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8" name="Line 6881"/>
                <p:cNvSpPr>
                  <a:spLocks noChangeShapeType="1"/>
                </p:cNvSpPr>
                <p:nvPr/>
              </p:nvSpPr>
              <p:spPr bwMode="auto">
                <a:xfrm>
                  <a:off x="2815"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49" name="Line 6882"/>
                <p:cNvSpPr>
                  <a:spLocks noChangeShapeType="1"/>
                </p:cNvSpPr>
                <p:nvPr/>
              </p:nvSpPr>
              <p:spPr bwMode="auto">
                <a:xfrm flipH="1">
                  <a:off x="2821" y="22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0" name="Line 6883"/>
                <p:cNvSpPr>
                  <a:spLocks noChangeShapeType="1"/>
                </p:cNvSpPr>
                <p:nvPr/>
              </p:nvSpPr>
              <p:spPr bwMode="auto">
                <a:xfrm flipH="1">
                  <a:off x="2822"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1" name="Line 6884"/>
                <p:cNvSpPr>
                  <a:spLocks noChangeShapeType="1"/>
                </p:cNvSpPr>
                <p:nvPr/>
              </p:nvSpPr>
              <p:spPr bwMode="auto">
                <a:xfrm>
                  <a:off x="2825" y="2249"/>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2" name="Line 6885"/>
                <p:cNvSpPr>
                  <a:spLocks noChangeShapeType="1"/>
                </p:cNvSpPr>
                <p:nvPr/>
              </p:nvSpPr>
              <p:spPr bwMode="auto">
                <a:xfrm>
                  <a:off x="2825" y="22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3" name="Freeform 6886"/>
                <p:cNvSpPr>
                  <a:spLocks/>
                </p:cNvSpPr>
                <p:nvPr/>
              </p:nvSpPr>
              <p:spPr bwMode="auto">
                <a:xfrm>
                  <a:off x="2832" y="2239"/>
                  <a:ext cx="11" cy="12"/>
                </a:xfrm>
                <a:custGeom>
                  <a:avLst/>
                  <a:gdLst>
                    <a:gd name="T0" fmla="*/ 6 w 67"/>
                    <a:gd name="T1" fmla="*/ 15 h 71"/>
                    <a:gd name="T2" fmla="*/ 6 w 67"/>
                    <a:gd name="T3" fmla="*/ 9 h 71"/>
                    <a:gd name="T4" fmla="*/ 11 w 67"/>
                    <a:gd name="T5" fmla="*/ 9 h 71"/>
                    <a:gd name="T6" fmla="*/ 11 w 67"/>
                    <a:gd name="T7" fmla="*/ 20 h 71"/>
                    <a:gd name="T8" fmla="*/ 0 w 67"/>
                    <a:gd name="T9" fmla="*/ 20 h 71"/>
                    <a:gd name="T10" fmla="*/ 0 w 67"/>
                    <a:gd name="T11" fmla="*/ 9 h 71"/>
                    <a:gd name="T12" fmla="*/ 6 w 67"/>
                    <a:gd name="T13" fmla="*/ 5 h 71"/>
                    <a:gd name="T14" fmla="*/ 15 w 67"/>
                    <a:gd name="T15" fmla="*/ 0 h 71"/>
                    <a:gd name="T16" fmla="*/ 36 w 67"/>
                    <a:gd name="T17" fmla="*/ 0 h 71"/>
                    <a:gd name="T18" fmla="*/ 46 w 67"/>
                    <a:gd name="T19" fmla="*/ 5 h 71"/>
                    <a:gd name="T20" fmla="*/ 52 w 67"/>
                    <a:gd name="T21" fmla="*/ 9 h 71"/>
                    <a:gd name="T22" fmla="*/ 57 w 67"/>
                    <a:gd name="T23" fmla="*/ 20 h 71"/>
                    <a:gd name="T24" fmla="*/ 57 w 67"/>
                    <a:gd name="T25" fmla="*/ 55 h 71"/>
                    <a:gd name="T26" fmla="*/ 61 w 67"/>
                    <a:gd name="T27" fmla="*/ 66 h 71"/>
                    <a:gd name="T28" fmla="*/ 67 w 67"/>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6" y="15"/>
                      </a:moveTo>
                      <a:lnTo>
                        <a:pt x="6" y="9"/>
                      </a:lnTo>
                      <a:lnTo>
                        <a:pt x="11" y="9"/>
                      </a:lnTo>
                      <a:lnTo>
                        <a:pt x="11" y="20"/>
                      </a:lnTo>
                      <a:lnTo>
                        <a:pt x="0" y="20"/>
                      </a:lnTo>
                      <a:lnTo>
                        <a:pt x="0" y="9"/>
                      </a:lnTo>
                      <a:lnTo>
                        <a:pt x="6" y="5"/>
                      </a:lnTo>
                      <a:lnTo>
                        <a:pt x="15" y="0"/>
                      </a:lnTo>
                      <a:lnTo>
                        <a:pt x="36" y="0"/>
                      </a:lnTo>
                      <a:lnTo>
                        <a:pt x="46" y="5"/>
                      </a:lnTo>
                      <a:lnTo>
                        <a:pt x="52" y="9"/>
                      </a:lnTo>
                      <a:lnTo>
                        <a:pt x="57" y="20"/>
                      </a:lnTo>
                      <a:lnTo>
                        <a:pt x="57" y="55"/>
                      </a:lnTo>
                      <a:lnTo>
                        <a:pt x="61" y="66"/>
                      </a:lnTo>
                      <a:lnTo>
                        <a:pt x="6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4" name="Freeform 6887"/>
                <p:cNvSpPr>
                  <a:spLocks/>
                </p:cNvSpPr>
                <p:nvPr/>
              </p:nvSpPr>
              <p:spPr bwMode="auto">
                <a:xfrm>
                  <a:off x="2840" y="2241"/>
                  <a:ext cx="2" cy="9"/>
                </a:xfrm>
                <a:custGeom>
                  <a:avLst/>
                  <a:gdLst>
                    <a:gd name="T0" fmla="*/ 0 w 11"/>
                    <a:gd name="T1" fmla="*/ 0 h 57"/>
                    <a:gd name="T2" fmla="*/ 6 w 11"/>
                    <a:gd name="T3" fmla="*/ 11 h 57"/>
                    <a:gd name="T4" fmla="*/ 6 w 11"/>
                    <a:gd name="T5" fmla="*/ 46 h 57"/>
                    <a:gd name="T6" fmla="*/ 11 w 11"/>
                    <a:gd name="T7" fmla="*/ 57 h 57"/>
                  </a:gdLst>
                  <a:ahLst/>
                  <a:cxnLst>
                    <a:cxn ang="0">
                      <a:pos x="T0" y="T1"/>
                    </a:cxn>
                    <a:cxn ang="0">
                      <a:pos x="T2" y="T3"/>
                    </a:cxn>
                    <a:cxn ang="0">
                      <a:pos x="T4" y="T5"/>
                    </a:cxn>
                    <a:cxn ang="0">
                      <a:pos x="T6" y="T7"/>
                    </a:cxn>
                  </a:cxnLst>
                  <a:rect l="0" t="0" r="r" b="b"/>
                  <a:pathLst>
                    <a:path w="11" h="57">
                      <a:moveTo>
                        <a:pt x="0" y="0"/>
                      </a:moveTo>
                      <a:lnTo>
                        <a:pt x="6" y="11"/>
                      </a:lnTo>
                      <a:lnTo>
                        <a:pt x="6" y="46"/>
                      </a:lnTo>
                      <a:lnTo>
                        <a:pt x="11"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5" name="Freeform 6888"/>
                <p:cNvSpPr>
                  <a:spLocks/>
                </p:cNvSpPr>
                <p:nvPr/>
              </p:nvSpPr>
              <p:spPr bwMode="auto">
                <a:xfrm>
                  <a:off x="2838" y="2239"/>
                  <a:ext cx="6" cy="12"/>
                </a:xfrm>
                <a:custGeom>
                  <a:avLst/>
                  <a:gdLst>
                    <a:gd name="T0" fmla="*/ 0 w 36"/>
                    <a:gd name="T1" fmla="*/ 0 h 71"/>
                    <a:gd name="T2" fmla="*/ 5 w 36"/>
                    <a:gd name="T3" fmla="*/ 5 h 71"/>
                    <a:gd name="T4" fmla="*/ 10 w 36"/>
                    <a:gd name="T5" fmla="*/ 15 h 71"/>
                    <a:gd name="T6" fmla="*/ 10 w 36"/>
                    <a:gd name="T7" fmla="*/ 55 h 71"/>
                    <a:gd name="T8" fmla="*/ 16 w 36"/>
                    <a:gd name="T9" fmla="*/ 66 h 71"/>
                    <a:gd name="T10" fmla="*/ 31 w 36"/>
                    <a:gd name="T11" fmla="*/ 71 h 71"/>
                    <a:gd name="T12" fmla="*/ 36 w 3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6" h="71">
                      <a:moveTo>
                        <a:pt x="0" y="0"/>
                      </a:moveTo>
                      <a:lnTo>
                        <a:pt x="5" y="5"/>
                      </a:lnTo>
                      <a:lnTo>
                        <a:pt x="10" y="15"/>
                      </a:lnTo>
                      <a:lnTo>
                        <a:pt x="10" y="55"/>
                      </a:lnTo>
                      <a:lnTo>
                        <a:pt x="16" y="66"/>
                      </a:lnTo>
                      <a:lnTo>
                        <a:pt x="31" y="71"/>
                      </a:lnTo>
                      <a:lnTo>
                        <a:pt x="3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6" name="Freeform 6889"/>
                <p:cNvSpPr>
                  <a:spLocks/>
                </p:cNvSpPr>
                <p:nvPr/>
              </p:nvSpPr>
              <p:spPr bwMode="auto">
                <a:xfrm>
                  <a:off x="2832" y="2243"/>
                  <a:ext cx="8" cy="8"/>
                </a:xfrm>
                <a:custGeom>
                  <a:avLst/>
                  <a:gdLst>
                    <a:gd name="T0" fmla="*/ 51 w 51"/>
                    <a:gd name="T1" fmla="*/ 0 h 46"/>
                    <a:gd name="T2" fmla="*/ 46 w 51"/>
                    <a:gd name="T3" fmla="*/ 6 h 46"/>
                    <a:gd name="T4" fmla="*/ 20 w 51"/>
                    <a:gd name="T5" fmla="*/ 10 h 46"/>
                    <a:gd name="T6" fmla="*/ 5 w 51"/>
                    <a:gd name="T7" fmla="*/ 15 h 46"/>
                    <a:gd name="T8" fmla="*/ 0 w 51"/>
                    <a:gd name="T9" fmla="*/ 26 h 46"/>
                    <a:gd name="T10" fmla="*/ 0 w 51"/>
                    <a:gd name="T11" fmla="*/ 30 h 46"/>
                    <a:gd name="T12" fmla="*/ 5 w 51"/>
                    <a:gd name="T13" fmla="*/ 41 h 46"/>
                    <a:gd name="T14" fmla="*/ 20 w 51"/>
                    <a:gd name="T15" fmla="*/ 46 h 46"/>
                    <a:gd name="T16" fmla="*/ 36 w 51"/>
                    <a:gd name="T17" fmla="*/ 46 h 46"/>
                    <a:gd name="T18" fmla="*/ 46 w 51"/>
                    <a:gd name="T19" fmla="*/ 41 h 46"/>
                    <a:gd name="T20" fmla="*/ 51 w 51"/>
                    <a:gd name="T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6"/>
                      </a:lnTo>
                      <a:lnTo>
                        <a:pt x="20" y="10"/>
                      </a:lnTo>
                      <a:lnTo>
                        <a:pt x="5" y="15"/>
                      </a:lnTo>
                      <a:lnTo>
                        <a:pt x="0" y="26"/>
                      </a:lnTo>
                      <a:lnTo>
                        <a:pt x="0" y="30"/>
                      </a:lnTo>
                      <a:lnTo>
                        <a:pt x="5" y="41"/>
                      </a:lnTo>
                      <a:lnTo>
                        <a:pt x="20" y="46"/>
                      </a:lnTo>
                      <a:lnTo>
                        <a:pt x="36" y="46"/>
                      </a:lnTo>
                      <a:lnTo>
                        <a:pt x="46" y="41"/>
                      </a:lnTo>
                      <a:lnTo>
                        <a:pt x="51"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7" name="Freeform 6890"/>
                <p:cNvSpPr>
                  <a:spLocks/>
                </p:cNvSpPr>
                <p:nvPr/>
              </p:nvSpPr>
              <p:spPr bwMode="auto">
                <a:xfrm>
                  <a:off x="2832" y="2246"/>
                  <a:ext cx="1" cy="4"/>
                </a:xfrm>
                <a:custGeom>
                  <a:avLst/>
                  <a:gdLst>
                    <a:gd name="T0" fmla="*/ 6 w 6"/>
                    <a:gd name="T1" fmla="*/ 0 h 26"/>
                    <a:gd name="T2" fmla="*/ 0 w 6"/>
                    <a:gd name="T3" fmla="*/ 11 h 26"/>
                    <a:gd name="T4" fmla="*/ 0 w 6"/>
                    <a:gd name="T5" fmla="*/ 15 h 26"/>
                    <a:gd name="T6" fmla="*/ 6 w 6"/>
                    <a:gd name="T7" fmla="*/ 26 h 26"/>
                  </a:gdLst>
                  <a:ahLst/>
                  <a:cxnLst>
                    <a:cxn ang="0">
                      <a:pos x="T0" y="T1"/>
                    </a:cxn>
                    <a:cxn ang="0">
                      <a:pos x="T2" y="T3"/>
                    </a:cxn>
                    <a:cxn ang="0">
                      <a:pos x="T4" y="T5"/>
                    </a:cxn>
                    <a:cxn ang="0">
                      <a:pos x="T6" y="T7"/>
                    </a:cxn>
                  </a:cxnLst>
                  <a:rect l="0" t="0" r="r" b="b"/>
                  <a:pathLst>
                    <a:path w="6" h="26">
                      <a:moveTo>
                        <a:pt x="6" y="0"/>
                      </a:moveTo>
                      <a:lnTo>
                        <a:pt x="0" y="11"/>
                      </a:lnTo>
                      <a:lnTo>
                        <a:pt x="0" y="15"/>
                      </a:lnTo>
                      <a:lnTo>
                        <a:pt x="6"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8" name="Freeform 6891"/>
                <p:cNvSpPr>
                  <a:spLocks/>
                </p:cNvSpPr>
                <p:nvPr/>
              </p:nvSpPr>
              <p:spPr bwMode="auto">
                <a:xfrm>
                  <a:off x="2833" y="2244"/>
                  <a:ext cx="6" cy="7"/>
                </a:xfrm>
                <a:custGeom>
                  <a:avLst/>
                  <a:gdLst>
                    <a:gd name="T0" fmla="*/ 35 w 35"/>
                    <a:gd name="T1" fmla="*/ 0 h 40"/>
                    <a:gd name="T2" fmla="*/ 15 w 35"/>
                    <a:gd name="T3" fmla="*/ 4 h 40"/>
                    <a:gd name="T4" fmla="*/ 5 w 35"/>
                    <a:gd name="T5" fmla="*/ 9 h 40"/>
                    <a:gd name="T6" fmla="*/ 0 w 35"/>
                    <a:gd name="T7" fmla="*/ 20 h 40"/>
                    <a:gd name="T8" fmla="*/ 0 w 35"/>
                    <a:gd name="T9" fmla="*/ 24 h 40"/>
                    <a:gd name="T10" fmla="*/ 5 w 35"/>
                    <a:gd name="T11" fmla="*/ 35 h 40"/>
                    <a:gd name="T12" fmla="*/ 9 w 35"/>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5" h="40">
                      <a:moveTo>
                        <a:pt x="35" y="0"/>
                      </a:moveTo>
                      <a:lnTo>
                        <a:pt x="15" y="4"/>
                      </a:lnTo>
                      <a:lnTo>
                        <a:pt x="5" y="9"/>
                      </a:lnTo>
                      <a:lnTo>
                        <a:pt x="0" y="20"/>
                      </a:lnTo>
                      <a:lnTo>
                        <a:pt x="0" y="24"/>
                      </a:lnTo>
                      <a:lnTo>
                        <a:pt x="5" y="35"/>
                      </a:lnTo>
                      <a:lnTo>
                        <a:pt x="9" y="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59" name="Line 6892"/>
                <p:cNvSpPr>
                  <a:spLocks noChangeShapeType="1"/>
                </p:cNvSpPr>
                <p:nvPr/>
              </p:nvSpPr>
              <p:spPr bwMode="auto">
                <a:xfrm flipH="1">
                  <a:off x="3291" y="2965"/>
                  <a:ext cx="6"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0" name="Line 6893"/>
                <p:cNvSpPr>
                  <a:spLocks noChangeShapeType="1"/>
                </p:cNvSpPr>
                <p:nvPr/>
              </p:nvSpPr>
              <p:spPr bwMode="auto">
                <a:xfrm>
                  <a:off x="3296" y="2968"/>
                  <a:ext cx="5"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1" name="Line 6894"/>
                <p:cNvSpPr>
                  <a:spLocks noChangeShapeType="1"/>
                </p:cNvSpPr>
                <p:nvPr/>
              </p:nvSpPr>
              <p:spPr bwMode="auto">
                <a:xfrm>
                  <a:off x="3297" y="2968"/>
                  <a:ext cx="5"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2" name="Line 6895"/>
                <p:cNvSpPr>
                  <a:spLocks noChangeShapeType="1"/>
                </p:cNvSpPr>
                <p:nvPr/>
              </p:nvSpPr>
              <p:spPr bwMode="auto">
                <a:xfrm>
                  <a:off x="3297" y="2965"/>
                  <a:ext cx="6"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3" name="Line 6896"/>
                <p:cNvSpPr>
                  <a:spLocks noChangeShapeType="1"/>
                </p:cNvSpPr>
                <p:nvPr/>
              </p:nvSpPr>
              <p:spPr bwMode="auto">
                <a:xfrm>
                  <a:off x="3293" y="2978"/>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4" name="Line 6897"/>
                <p:cNvSpPr>
                  <a:spLocks noChangeShapeType="1"/>
                </p:cNvSpPr>
                <p:nvPr/>
              </p:nvSpPr>
              <p:spPr bwMode="auto">
                <a:xfrm>
                  <a:off x="3289" y="2983"/>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5" name="Line 6898"/>
                <p:cNvSpPr>
                  <a:spLocks noChangeShapeType="1"/>
                </p:cNvSpPr>
                <p:nvPr/>
              </p:nvSpPr>
              <p:spPr bwMode="auto">
                <a:xfrm>
                  <a:off x="3298" y="298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6" name="Line 6899"/>
                <p:cNvSpPr>
                  <a:spLocks noChangeShapeType="1"/>
                </p:cNvSpPr>
                <p:nvPr/>
              </p:nvSpPr>
              <p:spPr bwMode="auto">
                <a:xfrm flipH="1">
                  <a:off x="3290" y="298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7" name="Line 6900"/>
                <p:cNvSpPr>
                  <a:spLocks noChangeShapeType="1"/>
                </p:cNvSpPr>
                <p:nvPr/>
              </p:nvSpPr>
              <p:spPr bwMode="auto">
                <a:xfrm>
                  <a:off x="3291"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8" name="Line 6901"/>
                <p:cNvSpPr>
                  <a:spLocks noChangeShapeType="1"/>
                </p:cNvSpPr>
                <p:nvPr/>
              </p:nvSpPr>
              <p:spPr bwMode="auto">
                <a:xfrm flipH="1">
                  <a:off x="3299"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69" name="Line 6902"/>
                <p:cNvSpPr>
                  <a:spLocks noChangeShapeType="1"/>
                </p:cNvSpPr>
                <p:nvPr/>
              </p:nvSpPr>
              <p:spPr bwMode="auto">
                <a:xfrm flipH="1">
                  <a:off x="3300"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0" name="Line 6903"/>
                <p:cNvSpPr>
                  <a:spLocks noChangeShapeType="1"/>
                </p:cNvSpPr>
                <p:nvPr/>
              </p:nvSpPr>
              <p:spPr bwMode="auto">
                <a:xfrm>
                  <a:off x="3302" y="2981"/>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1" name="Line 6904"/>
                <p:cNvSpPr>
                  <a:spLocks noChangeShapeType="1"/>
                </p:cNvSpPr>
                <p:nvPr/>
              </p:nvSpPr>
              <p:spPr bwMode="auto">
                <a:xfrm>
                  <a:off x="3309" y="2971"/>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2" name="Line 6905"/>
                <p:cNvSpPr>
                  <a:spLocks noChangeShapeType="1"/>
                </p:cNvSpPr>
                <p:nvPr/>
              </p:nvSpPr>
              <p:spPr bwMode="auto">
                <a:xfrm>
                  <a:off x="3310" y="297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3" name="Freeform 6906"/>
                <p:cNvSpPr>
                  <a:spLocks/>
                </p:cNvSpPr>
                <p:nvPr/>
              </p:nvSpPr>
              <p:spPr bwMode="auto">
                <a:xfrm>
                  <a:off x="3307" y="2971"/>
                  <a:ext cx="4" cy="12"/>
                </a:xfrm>
                <a:custGeom>
                  <a:avLst/>
                  <a:gdLst>
                    <a:gd name="T0" fmla="*/ 0 w 26"/>
                    <a:gd name="T1" fmla="*/ 0 h 71"/>
                    <a:gd name="T2" fmla="*/ 26 w 26"/>
                    <a:gd name="T3" fmla="*/ 0 h 71"/>
                    <a:gd name="T4" fmla="*/ 26 w 26"/>
                    <a:gd name="T5" fmla="*/ 71 h 71"/>
                  </a:gdLst>
                  <a:ahLst/>
                  <a:cxnLst>
                    <a:cxn ang="0">
                      <a:pos x="T0" y="T1"/>
                    </a:cxn>
                    <a:cxn ang="0">
                      <a:pos x="T2" y="T3"/>
                    </a:cxn>
                    <a:cxn ang="0">
                      <a:pos x="T4" y="T5"/>
                    </a:cxn>
                  </a:cxnLst>
                  <a:rect l="0" t="0" r="r" b="b"/>
                  <a:pathLst>
                    <a:path w="26" h="71">
                      <a:moveTo>
                        <a:pt x="0" y="0"/>
                      </a:moveTo>
                      <a:lnTo>
                        <a:pt x="26" y="0"/>
                      </a:lnTo>
                      <a:lnTo>
                        <a:pt x="2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4" name="Freeform 6907"/>
                <p:cNvSpPr>
                  <a:spLocks/>
                </p:cNvSpPr>
                <p:nvPr/>
              </p:nvSpPr>
              <p:spPr bwMode="auto">
                <a:xfrm>
                  <a:off x="3311" y="2971"/>
                  <a:ext cx="7" cy="5"/>
                </a:xfrm>
                <a:custGeom>
                  <a:avLst/>
                  <a:gdLst>
                    <a:gd name="T0" fmla="*/ 35 w 40"/>
                    <a:gd name="T1" fmla="*/ 9 h 30"/>
                    <a:gd name="T2" fmla="*/ 35 w 40"/>
                    <a:gd name="T3" fmla="*/ 5 h 30"/>
                    <a:gd name="T4" fmla="*/ 31 w 40"/>
                    <a:gd name="T5" fmla="*/ 5 h 30"/>
                    <a:gd name="T6" fmla="*/ 31 w 40"/>
                    <a:gd name="T7" fmla="*/ 14 h 30"/>
                    <a:gd name="T8" fmla="*/ 40 w 40"/>
                    <a:gd name="T9" fmla="*/ 14 h 30"/>
                    <a:gd name="T10" fmla="*/ 40 w 40"/>
                    <a:gd name="T11" fmla="*/ 5 h 30"/>
                    <a:gd name="T12" fmla="*/ 35 w 40"/>
                    <a:gd name="T13" fmla="*/ 0 h 30"/>
                    <a:gd name="T14" fmla="*/ 26 w 40"/>
                    <a:gd name="T15" fmla="*/ 0 h 30"/>
                    <a:gd name="T16" fmla="*/ 15 w 40"/>
                    <a:gd name="T17" fmla="*/ 5 h 30"/>
                    <a:gd name="T18" fmla="*/ 5 w 40"/>
                    <a:gd name="T19" fmla="*/ 14 h 30"/>
                    <a:gd name="T20" fmla="*/ 0 w 4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0">
                      <a:moveTo>
                        <a:pt x="35" y="9"/>
                      </a:moveTo>
                      <a:lnTo>
                        <a:pt x="35" y="5"/>
                      </a:lnTo>
                      <a:lnTo>
                        <a:pt x="31" y="5"/>
                      </a:lnTo>
                      <a:lnTo>
                        <a:pt x="31" y="14"/>
                      </a:lnTo>
                      <a:lnTo>
                        <a:pt x="40" y="14"/>
                      </a:lnTo>
                      <a:lnTo>
                        <a:pt x="40" y="5"/>
                      </a:lnTo>
                      <a:lnTo>
                        <a:pt x="35" y="0"/>
                      </a:lnTo>
                      <a:lnTo>
                        <a:pt x="26" y="0"/>
                      </a:lnTo>
                      <a:lnTo>
                        <a:pt x="15" y="5"/>
                      </a:lnTo>
                      <a:lnTo>
                        <a:pt x="5" y="14"/>
                      </a:lnTo>
                      <a:lnTo>
                        <a:pt x="0"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5" name="Line 6908"/>
                <p:cNvSpPr>
                  <a:spLocks noChangeShapeType="1"/>
                </p:cNvSpPr>
                <p:nvPr/>
              </p:nvSpPr>
              <p:spPr bwMode="auto">
                <a:xfrm>
                  <a:off x="3307" y="298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6" name="Line 6909"/>
                <p:cNvSpPr>
                  <a:spLocks noChangeShapeType="1"/>
                </p:cNvSpPr>
                <p:nvPr/>
              </p:nvSpPr>
              <p:spPr bwMode="auto">
                <a:xfrm>
                  <a:off x="3308" y="297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7" name="Line 6910"/>
                <p:cNvSpPr>
                  <a:spLocks noChangeShapeType="1"/>
                </p:cNvSpPr>
                <p:nvPr/>
              </p:nvSpPr>
              <p:spPr bwMode="auto">
                <a:xfrm>
                  <a:off x="3309" y="2971"/>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8" name="Line 6911"/>
                <p:cNvSpPr>
                  <a:spLocks noChangeShapeType="1"/>
                </p:cNvSpPr>
                <p:nvPr/>
              </p:nvSpPr>
              <p:spPr bwMode="auto">
                <a:xfrm flipH="1">
                  <a:off x="3308" y="298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79" name="Line 6912"/>
                <p:cNvSpPr>
                  <a:spLocks noChangeShapeType="1"/>
                </p:cNvSpPr>
                <p:nvPr/>
              </p:nvSpPr>
              <p:spPr bwMode="auto">
                <a:xfrm flipH="1">
                  <a:off x="3309" y="2981"/>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0" name="Line 6913"/>
                <p:cNvSpPr>
                  <a:spLocks noChangeShapeType="1"/>
                </p:cNvSpPr>
                <p:nvPr/>
              </p:nvSpPr>
              <p:spPr bwMode="auto">
                <a:xfrm>
                  <a:off x="3311"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1" name="Line 6914"/>
                <p:cNvSpPr>
                  <a:spLocks noChangeShapeType="1"/>
                </p:cNvSpPr>
                <p:nvPr/>
              </p:nvSpPr>
              <p:spPr bwMode="auto">
                <a:xfrm>
                  <a:off x="3311"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2" name="Freeform 6915"/>
                <p:cNvSpPr>
                  <a:spLocks/>
                </p:cNvSpPr>
                <p:nvPr/>
              </p:nvSpPr>
              <p:spPr bwMode="auto">
                <a:xfrm>
                  <a:off x="3330" y="2971"/>
                  <a:ext cx="4" cy="2"/>
                </a:xfrm>
                <a:custGeom>
                  <a:avLst/>
                  <a:gdLst>
                    <a:gd name="T0" fmla="*/ 15 w 25"/>
                    <a:gd name="T1" fmla="*/ 5 h 9"/>
                    <a:gd name="T2" fmla="*/ 20 w 25"/>
                    <a:gd name="T3" fmla="*/ 9 h 9"/>
                    <a:gd name="T4" fmla="*/ 25 w 25"/>
                    <a:gd name="T5" fmla="*/ 5 h 9"/>
                    <a:gd name="T6" fmla="*/ 20 w 25"/>
                    <a:gd name="T7" fmla="*/ 0 h 9"/>
                    <a:gd name="T8" fmla="*/ 15 w 25"/>
                    <a:gd name="T9" fmla="*/ 0 h 9"/>
                    <a:gd name="T10" fmla="*/ 5 w 25"/>
                    <a:gd name="T11" fmla="*/ 5 h 9"/>
                    <a:gd name="T12" fmla="*/ 0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15" y="5"/>
                      </a:moveTo>
                      <a:lnTo>
                        <a:pt x="20" y="9"/>
                      </a:lnTo>
                      <a:lnTo>
                        <a:pt x="25" y="5"/>
                      </a:lnTo>
                      <a:lnTo>
                        <a:pt x="20" y="0"/>
                      </a:lnTo>
                      <a:lnTo>
                        <a:pt x="15" y="0"/>
                      </a:lnTo>
                      <a:lnTo>
                        <a:pt x="5" y="5"/>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3" name="Freeform 6916"/>
                <p:cNvSpPr>
                  <a:spLocks/>
                </p:cNvSpPr>
                <p:nvPr/>
              </p:nvSpPr>
              <p:spPr bwMode="auto">
                <a:xfrm>
                  <a:off x="3323" y="2971"/>
                  <a:ext cx="9" cy="9"/>
                </a:xfrm>
                <a:custGeom>
                  <a:avLst/>
                  <a:gdLst>
                    <a:gd name="T0" fmla="*/ 21 w 52"/>
                    <a:gd name="T1" fmla="*/ 0 h 51"/>
                    <a:gd name="T2" fmla="*/ 10 w 52"/>
                    <a:gd name="T3" fmla="*/ 5 h 51"/>
                    <a:gd name="T4" fmla="*/ 6 w 52"/>
                    <a:gd name="T5" fmla="*/ 9 h 51"/>
                    <a:gd name="T6" fmla="*/ 0 w 52"/>
                    <a:gd name="T7" fmla="*/ 20 h 51"/>
                    <a:gd name="T8" fmla="*/ 0 w 52"/>
                    <a:gd name="T9" fmla="*/ 30 h 51"/>
                    <a:gd name="T10" fmla="*/ 6 w 52"/>
                    <a:gd name="T11" fmla="*/ 40 h 51"/>
                    <a:gd name="T12" fmla="*/ 10 w 52"/>
                    <a:gd name="T13" fmla="*/ 45 h 51"/>
                    <a:gd name="T14" fmla="*/ 21 w 52"/>
                    <a:gd name="T15" fmla="*/ 51 h 51"/>
                    <a:gd name="T16" fmla="*/ 30 w 52"/>
                    <a:gd name="T17" fmla="*/ 51 h 51"/>
                    <a:gd name="T18" fmla="*/ 41 w 52"/>
                    <a:gd name="T19" fmla="*/ 45 h 51"/>
                    <a:gd name="T20" fmla="*/ 46 w 52"/>
                    <a:gd name="T21" fmla="*/ 40 h 51"/>
                    <a:gd name="T22" fmla="*/ 52 w 52"/>
                    <a:gd name="T23" fmla="*/ 30 h 51"/>
                    <a:gd name="T24" fmla="*/ 52 w 52"/>
                    <a:gd name="T25" fmla="*/ 20 h 51"/>
                    <a:gd name="T26" fmla="*/ 46 w 52"/>
                    <a:gd name="T27" fmla="*/ 9 h 51"/>
                    <a:gd name="T28" fmla="*/ 41 w 52"/>
                    <a:gd name="T29" fmla="*/ 5 h 51"/>
                    <a:gd name="T30" fmla="*/ 30 w 52"/>
                    <a:gd name="T31" fmla="*/ 0 h 51"/>
                    <a:gd name="T32" fmla="*/ 21 w 52"/>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1">
                      <a:moveTo>
                        <a:pt x="21" y="0"/>
                      </a:moveTo>
                      <a:lnTo>
                        <a:pt x="10" y="5"/>
                      </a:lnTo>
                      <a:lnTo>
                        <a:pt x="6" y="9"/>
                      </a:lnTo>
                      <a:lnTo>
                        <a:pt x="0" y="20"/>
                      </a:lnTo>
                      <a:lnTo>
                        <a:pt x="0" y="30"/>
                      </a:lnTo>
                      <a:lnTo>
                        <a:pt x="6" y="40"/>
                      </a:lnTo>
                      <a:lnTo>
                        <a:pt x="10" y="45"/>
                      </a:lnTo>
                      <a:lnTo>
                        <a:pt x="21" y="51"/>
                      </a:lnTo>
                      <a:lnTo>
                        <a:pt x="30" y="51"/>
                      </a:lnTo>
                      <a:lnTo>
                        <a:pt x="41" y="45"/>
                      </a:lnTo>
                      <a:lnTo>
                        <a:pt x="46" y="40"/>
                      </a:lnTo>
                      <a:lnTo>
                        <a:pt x="52" y="30"/>
                      </a:lnTo>
                      <a:lnTo>
                        <a:pt x="52" y="20"/>
                      </a:lnTo>
                      <a:lnTo>
                        <a:pt x="46" y="9"/>
                      </a:lnTo>
                      <a:lnTo>
                        <a:pt x="41" y="5"/>
                      </a:lnTo>
                      <a:lnTo>
                        <a:pt x="30" y="0"/>
                      </a:lnTo>
                      <a:lnTo>
                        <a:pt x="2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4" name="Freeform 6917"/>
                <p:cNvSpPr>
                  <a:spLocks/>
                </p:cNvSpPr>
                <p:nvPr/>
              </p:nvSpPr>
              <p:spPr bwMode="auto">
                <a:xfrm>
                  <a:off x="3324" y="2973"/>
                  <a:ext cx="1" cy="5"/>
                </a:xfrm>
                <a:custGeom>
                  <a:avLst/>
                  <a:gdLst>
                    <a:gd name="T0" fmla="*/ 4 w 4"/>
                    <a:gd name="T1" fmla="*/ 0 h 31"/>
                    <a:gd name="T2" fmla="*/ 0 w 4"/>
                    <a:gd name="T3" fmla="*/ 11 h 31"/>
                    <a:gd name="T4" fmla="*/ 0 w 4"/>
                    <a:gd name="T5" fmla="*/ 21 h 31"/>
                    <a:gd name="T6" fmla="*/ 4 w 4"/>
                    <a:gd name="T7" fmla="*/ 31 h 31"/>
                  </a:gdLst>
                  <a:ahLst/>
                  <a:cxnLst>
                    <a:cxn ang="0">
                      <a:pos x="T0" y="T1"/>
                    </a:cxn>
                    <a:cxn ang="0">
                      <a:pos x="T2" y="T3"/>
                    </a:cxn>
                    <a:cxn ang="0">
                      <a:pos x="T4" y="T5"/>
                    </a:cxn>
                    <a:cxn ang="0">
                      <a:pos x="T6" y="T7"/>
                    </a:cxn>
                  </a:cxnLst>
                  <a:rect l="0" t="0" r="r" b="b"/>
                  <a:pathLst>
                    <a:path w="4" h="31">
                      <a:moveTo>
                        <a:pt x="4" y="0"/>
                      </a:moveTo>
                      <a:lnTo>
                        <a:pt x="0" y="11"/>
                      </a:lnTo>
                      <a:lnTo>
                        <a:pt x="0" y="21"/>
                      </a:lnTo>
                      <a:lnTo>
                        <a:pt x="4"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5" name="Freeform 6918"/>
                <p:cNvSpPr>
                  <a:spLocks/>
                </p:cNvSpPr>
                <p:nvPr/>
              </p:nvSpPr>
              <p:spPr bwMode="auto">
                <a:xfrm>
                  <a:off x="3330" y="2973"/>
                  <a:ext cx="1" cy="5"/>
                </a:xfrm>
                <a:custGeom>
                  <a:avLst/>
                  <a:gdLst>
                    <a:gd name="T0" fmla="*/ 0 w 5"/>
                    <a:gd name="T1" fmla="*/ 31 h 31"/>
                    <a:gd name="T2" fmla="*/ 5 w 5"/>
                    <a:gd name="T3" fmla="*/ 21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6" name="Freeform 6919"/>
                <p:cNvSpPr>
                  <a:spLocks/>
                </p:cNvSpPr>
                <p:nvPr/>
              </p:nvSpPr>
              <p:spPr bwMode="auto">
                <a:xfrm>
                  <a:off x="3325" y="2971"/>
                  <a:ext cx="1" cy="9"/>
                </a:xfrm>
                <a:custGeom>
                  <a:avLst/>
                  <a:gdLst>
                    <a:gd name="T0" fmla="*/ 11 w 11"/>
                    <a:gd name="T1" fmla="*/ 0 h 51"/>
                    <a:gd name="T2" fmla="*/ 5 w 11"/>
                    <a:gd name="T3" fmla="*/ 5 h 51"/>
                    <a:gd name="T4" fmla="*/ 0 w 11"/>
                    <a:gd name="T5" fmla="*/ 14 h 51"/>
                    <a:gd name="T6" fmla="*/ 0 w 11"/>
                    <a:gd name="T7" fmla="*/ 35 h 51"/>
                    <a:gd name="T8" fmla="*/ 5 w 11"/>
                    <a:gd name="T9" fmla="*/ 45 h 51"/>
                    <a:gd name="T10" fmla="*/ 11 w 11"/>
                    <a:gd name="T11" fmla="*/ 51 h 51"/>
                  </a:gdLst>
                  <a:ahLst/>
                  <a:cxnLst>
                    <a:cxn ang="0">
                      <a:pos x="T0" y="T1"/>
                    </a:cxn>
                    <a:cxn ang="0">
                      <a:pos x="T2" y="T3"/>
                    </a:cxn>
                    <a:cxn ang="0">
                      <a:pos x="T4" y="T5"/>
                    </a:cxn>
                    <a:cxn ang="0">
                      <a:pos x="T6" y="T7"/>
                    </a:cxn>
                    <a:cxn ang="0">
                      <a:pos x="T8" y="T9"/>
                    </a:cxn>
                    <a:cxn ang="0">
                      <a:pos x="T10" y="T11"/>
                    </a:cxn>
                  </a:cxnLst>
                  <a:rect l="0" t="0" r="r" b="b"/>
                  <a:pathLst>
                    <a:path w="11" h="51">
                      <a:moveTo>
                        <a:pt x="11" y="0"/>
                      </a:moveTo>
                      <a:lnTo>
                        <a:pt x="5" y="5"/>
                      </a:lnTo>
                      <a:lnTo>
                        <a:pt x="0" y="14"/>
                      </a:lnTo>
                      <a:lnTo>
                        <a:pt x="0" y="35"/>
                      </a:lnTo>
                      <a:lnTo>
                        <a:pt x="5" y="45"/>
                      </a:lnTo>
                      <a:lnTo>
                        <a:pt x="11"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7" name="Freeform 6920"/>
                <p:cNvSpPr>
                  <a:spLocks/>
                </p:cNvSpPr>
                <p:nvPr/>
              </p:nvSpPr>
              <p:spPr bwMode="auto">
                <a:xfrm>
                  <a:off x="3328" y="2971"/>
                  <a:ext cx="2" cy="9"/>
                </a:xfrm>
                <a:custGeom>
                  <a:avLst/>
                  <a:gdLst>
                    <a:gd name="T0" fmla="*/ 0 w 11"/>
                    <a:gd name="T1" fmla="*/ 51 h 51"/>
                    <a:gd name="T2" fmla="*/ 6 w 11"/>
                    <a:gd name="T3" fmla="*/ 45 h 51"/>
                    <a:gd name="T4" fmla="*/ 11 w 11"/>
                    <a:gd name="T5" fmla="*/ 35 h 51"/>
                    <a:gd name="T6" fmla="*/ 11 w 11"/>
                    <a:gd name="T7" fmla="*/ 14 h 51"/>
                    <a:gd name="T8" fmla="*/ 6 w 11"/>
                    <a:gd name="T9" fmla="*/ 5 h 51"/>
                    <a:gd name="T10" fmla="*/ 0 w 11"/>
                    <a:gd name="T11" fmla="*/ 0 h 51"/>
                  </a:gdLst>
                  <a:ahLst/>
                  <a:cxnLst>
                    <a:cxn ang="0">
                      <a:pos x="T0" y="T1"/>
                    </a:cxn>
                    <a:cxn ang="0">
                      <a:pos x="T2" y="T3"/>
                    </a:cxn>
                    <a:cxn ang="0">
                      <a:pos x="T4" y="T5"/>
                    </a:cxn>
                    <a:cxn ang="0">
                      <a:pos x="T6" y="T7"/>
                    </a:cxn>
                    <a:cxn ang="0">
                      <a:pos x="T8" y="T9"/>
                    </a:cxn>
                    <a:cxn ang="0">
                      <a:pos x="T10" y="T11"/>
                    </a:cxn>
                  </a:cxnLst>
                  <a:rect l="0" t="0" r="r" b="b"/>
                  <a:pathLst>
                    <a:path w="11" h="51">
                      <a:moveTo>
                        <a:pt x="0" y="51"/>
                      </a:moveTo>
                      <a:lnTo>
                        <a:pt x="6" y="45"/>
                      </a:lnTo>
                      <a:lnTo>
                        <a:pt x="11" y="35"/>
                      </a:lnTo>
                      <a:lnTo>
                        <a:pt x="11" y="14"/>
                      </a:lnTo>
                      <a:lnTo>
                        <a:pt x="6"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8" name="Freeform 6921"/>
                <p:cNvSpPr>
                  <a:spLocks/>
                </p:cNvSpPr>
                <p:nvPr/>
              </p:nvSpPr>
              <p:spPr bwMode="auto">
                <a:xfrm>
                  <a:off x="3322" y="2978"/>
                  <a:ext cx="11" cy="9"/>
                </a:xfrm>
                <a:custGeom>
                  <a:avLst/>
                  <a:gdLst>
                    <a:gd name="T0" fmla="*/ 11 w 66"/>
                    <a:gd name="T1" fmla="*/ 0 h 51"/>
                    <a:gd name="T2" fmla="*/ 5 w 66"/>
                    <a:gd name="T3" fmla="*/ 5 h 51"/>
                    <a:gd name="T4" fmla="*/ 0 w 66"/>
                    <a:gd name="T5" fmla="*/ 15 h 51"/>
                    <a:gd name="T6" fmla="*/ 0 w 66"/>
                    <a:gd name="T7" fmla="*/ 20 h 51"/>
                    <a:gd name="T8" fmla="*/ 5 w 66"/>
                    <a:gd name="T9" fmla="*/ 31 h 51"/>
                    <a:gd name="T10" fmla="*/ 11 w 66"/>
                    <a:gd name="T11" fmla="*/ 36 h 51"/>
                    <a:gd name="T12" fmla="*/ 26 w 66"/>
                    <a:gd name="T13" fmla="*/ 41 h 51"/>
                    <a:gd name="T14" fmla="*/ 46 w 66"/>
                    <a:gd name="T15" fmla="*/ 41 h 51"/>
                    <a:gd name="T16" fmla="*/ 61 w 66"/>
                    <a:gd name="T17" fmla="*/ 46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1" y="0"/>
                      </a:moveTo>
                      <a:lnTo>
                        <a:pt x="5" y="5"/>
                      </a:lnTo>
                      <a:lnTo>
                        <a:pt x="0" y="15"/>
                      </a:lnTo>
                      <a:lnTo>
                        <a:pt x="0" y="20"/>
                      </a:lnTo>
                      <a:lnTo>
                        <a:pt x="5" y="31"/>
                      </a:lnTo>
                      <a:lnTo>
                        <a:pt x="11" y="36"/>
                      </a:lnTo>
                      <a:lnTo>
                        <a:pt x="26" y="41"/>
                      </a:lnTo>
                      <a:lnTo>
                        <a:pt x="46" y="41"/>
                      </a:lnTo>
                      <a:lnTo>
                        <a:pt x="61" y="46"/>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89" name="Freeform 6922"/>
                <p:cNvSpPr>
                  <a:spLocks/>
                </p:cNvSpPr>
                <p:nvPr/>
              </p:nvSpPr>
              <p:spPr bwMode="auto">
                <a:xfrm>
                  <a:off x="3324" y="2983"/>
                  <a:ext cx="8" cy="2"/>
                </a:xfrm>
                <a:custGeom>
                  <a:avLst/>
                  <a:gdLst>
                    <a:gd name="T0" fmla="*/ 0 w 50"/>
                    <a:gd name="T1" fmla="*/ 0 h 10"/>
                    <a:gd name="T2" fmla="*/ 15 w 50"/>
                    <a:gd name="T3" fmla="*/ 5 h 10"/>
                    <a:gd name="T4" fmla="*/ 35 w 50"/>
                    <a:gd name="T5" fmla="*/ 5 h 10"/>
                    <a:gd name="T6" fmla="*/ 50 w 50"/>
                    <a:gd name="T7" fmla="*/ 10 h 10"/>
                  </a:gdLst>
                  <a:ahLst/>
                  <a:cxnLst>
                    <a:cxn ang="0">
                      <a:pos x="T0" y="T1"/>
                    </a:cxn>
                    <a:cxn ang="0">
                      <a:pos x="T2" y="T3"/>
                    </a:cxn>
                    <a:cxn ang="0">
                      <a:pos x="T4" y="T5"/>
                    </a:cxn>
                    <a:cxn ang="0">
                      <a:pos x="T6" y="T7"/>
                    </a:cxn>
                  </a:cxnLst>
                  <a:rect l="0" t="0" r="r" b="b"/>
                  <a:pathLst>
                    <a:path w="50" h="10">
                      <a:moveTo>
                        <a:pt x="0" y="0"/>
                      </a:moveTo>
                      <a:lnTo>
                        <a:pt x="15" y="5"/>
                      </a:lnTo>
                      <a:lnTo>
                        <a:pt x="35" y="5"/>
                      </a:lnTo>
                      <a:lnTo>
                        <a:pt x="50"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0" name="Freeform 6923"/>
                <p:cNvSpPr>
                  <a:spLocks/>
                </p:cNvSpPr>
                <p:nvPr/>
              </p:nvSpPr>
              <p:spPr bwMode="auto">
                <a:xfrm>
                  <a:off x="3321" y="2981"/>
                  <a:ext cx="12" cy="8"/>
                </a:xfrm>
                <a:custGeom>
                  <a:avLst/>
                  <a:gdLst>
                    <a:gd name="T0" fmla="*/ 5 w 71"/>
                    <a:gd name="T1" fmla="*/ 0 h 46"/>
                    <a:gd name="T2" fmla="*/ 10 w 71"/>
                    <a:gd name="T3" fmla="*/ 6 h 46"/>
                    <a:gd name="T4" fmla="*/ 25 w 71"/>
                    <a:gd name="T5" fmla="*/ 11 h 46"/>
                    <a:gd name="T6" fmla="*/ 51 w 71"/>
                    <a:gd name="T7" fmla="*/ 11 h 46"/>
                    <a:gd name="T8" fmla="*/ 66 w 71"/>
                    <a:gd name="T9" fmla="*/ 16 h 46"/>
                    <a:gd name="T10" fmla="*/ 71 w 71"/>
                    <a:gd name="T11" fmla="*/ 26 h 46"/>
                    <a:gd name="T12" fmla="*/ 71 w 71"/>
                    <a:gd name="T13" fmla="*/ 31 h 46"/>
                    <a:gd name="T14" fmla="*/ 66 w 71"/>
                    <a:gd name="T15" fmla="*/ 42 h 46"/>
                    <a:gd name="T16" fmla="*/ 51 w 71"/>
                    <a:gd name="T17" fmla="*/ 46 h 46"/>
                    <a:gd name="T18" fmla="*/ 20 w 71"/>
                    <a:gd name="T19" fmla="*/ 46 h 46"/>
                    <a:gd name="T20" fmla="*/ 5 w 71"/>
                    <a:gd name="T21" fmla="*/ 42 h 46"/>
                    <a:gd name="T22" fmla="*/ 0 w 71"/>
                    <a:gd name="T23" fmla="*/ 31 h 46"/>
                    <a:gd name="T24" fmla="*/ 0 w 71"/>
                    <a:gd name="T25" fmla="*/ 26 h 46"/>
                    <a:gd name="T26" fmla="*/ 5 w 71"/>
                    <a:gd name="T27" fmla="*/ 16 h 46"/>
                    <a:gd name="T28" fmla="*/ 20 w 71"/>
                    <a:gd name="T29"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5" y="0"/>
                      </a:moveTo>
                      <a:lnTo>
                        <a:pt x="10" y="6"/>
                      </a:lnTo>
                      <a:lnTo>
                        <a:pt x="25" y="11"/>
                      </a:lnTo>
                      <a:lnTo>
                        <a:pt x="51" y="11"/>
                      </a:lnTo>
                      <a:lnTo>
                        <a:pt x="66" y="16"/>
                      </a:lnTo>
                      <a:lnTo>
                        <a:pt x="71" y="26"/>
                      </a:lnTo>
                      <a:lnTo>
                        <a:pt x="71" y="31"/>
                      </a:lnTo>
                      <a:lnTo>
                        <a:pt x="66" y="42"/>
                      </a:lnTo>
                      <a:lnTo>
                        <a:pt x="51" y="46"/>
                      </a:lnTo>
                      <a:lnTo>
                        <a:pt x="20" y="46"/>
                      </a:lnTo>
                      <a:lnTo>
                        <a:pt x="5" y="42"/>
                      </a:lnTo>
                      <a:lnTo>
                        <a:pt x="0" y="31"/>
                      </a:lnTo>
                      <a:lnTo>
                        <a:pt x="0" y="26"/>
                      </a:lnTo>
                      <a:lnTo>
                        <a:pt x="5" y="16"/>
                      </a:lnTo>
                      <a:lnTo>
                        <a:pt x="2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1" name="Freeform 6924"/>
                <p:cNvSpPr>
                  <a:spLocks/>
                </p:cNvSpPr>
                <p:nvPr/>
              </p:nvSpPr>
              <p:spPr bwMode="auto">
                <a:xfrm>
                  <a:off x="3322" y="2983"/>
                  <a:ext cx="3" cy="6"/>
                </a:xfrm>
                <a:custGeom>
                  <a:avLst/>
                  <a:gdLst>
                    <a:gd name="T0" fmla="*/ 15 w 15"/>
                    <a:gd name="T1" fmla="*/ 35 h 35"/>
                    <a:gd name="T2" fmla="*/ 5 w 15"/>
                    <a:gd name="T3" fmla="*/ 31 h 35"/>
                    <a:gd name="T4" fmla="*/ 0 w 15"/>
                    <a:gd name="T5" fmla="*/ 20 h 35"/>
                    <a:gd name="T6" fmla="*/ 0 w 15"/>
                    <a:gd name="T7" fmla="*/ 15 h 35"/>
                    <a:gd name="T8" fmla="*/ 5 w 15"/>
                    <a:gd name="T9" fmla="*/ 5 h 35"/>
                    <a:gd name="T10" fmla="*/ 15 w 15"/>
                    <a:gd name="T11" fmla="*/ 0 h 35"/>
                  </a:gdLst>
                  <a:ahLst/>
                  <a:cxnLst>
                    <a:cxn ang="0">
                      <a:pos x="T0" y="T1"/>
                    </a:cxn>
                    <a:cxn ang="0">
                      <a:pos x="T2" y="T3"/>
                    </a:cxn>
                    <a:cxn ang="0">
                      <a:pos x="T4" y="T5"/>
                    </a:cxn>
                    <a:cxn ang="0">
                      <a:pos x="T6" y="T7"/>
                    </a:cxn>
                    <a:cxn ang="0">
                      <a:pos x="T8" y="T9"/>
                    </a:cxn>
                    <a:cxn ang="0">
                      <a:pos x="T10" y="T11"/>
                    </a:cxn>
                  </a:cxnLst>
                  <a:rect l="0" t="0" r="r" b="b"/>
                  <a:pathLst>
                    <a:path w="15" h="35">
                      <a:moveTo>
                        <a:pt x="15" y="35"/>
                      </a:moveTo>
                      <a:lnTo>
                        <a:pt x="5" y="31"/>
                      </a:lnTo>
                      <a:lnTo>
                        <a:pt x="0" y="20"/>
                      </a:lnTo>
                      <a:lnTo>
                        <a:pt x="0" y="15"/>
                      </a:lnTo>
                      <a:lnTo>
                        <a:pt x="5" y="5"/>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2" name="Freeform 6925"/>
                <p:cNvSpPr>
                  <a:spLocks/>
                </p:cNvSpPr>
                <p:nvPr/>
              </p:nvSpPr>
              <p:spPr bwMode="auto">
                <a:xfrm>
                  <a:off x="3341" y="2965"/>
                  <a:ext cx="2" cy="2"/>
                </a:xfrm>
                <a:custGeom>
                  <a:avLst/>
                  <a:gdLst>
                    <a:gd name="T0" fmla="*/ 0 w 11"/>
                    <a:gd name="T1" fmla="*/ 6 h 11"/>
                    <a:gd name="T2" fmla="*/ 0 w 11"/>
                    <a:gd name="T3" fmla="*/ 0 h 11"/>
                    <a:gd name="T4" fmla="*/ 11 w 11"/>
                    <a:gd name="T5" fmla="*/ 0 h 11"/>
                    <a:gd name="T6" fmla="*/ 11 w 11"/>
                    <a:gd name="T7" fmla="*/ 11 h 11"/>
                    <a:gd name="T8" fmla="*/ 0 w 11"/>
                    <a:gd name="T9" fmla="*/ 11 h 11"/>
                    <a:gd name="T10" fmla="*/ 0 w 11"/>
                    <a:gd name="T11" fmla="*/ 6 h 11"/>
                  </a:gdLst>
                  <a:ahLst/>
                  <a:cxnLst>
                    <a:cxn ang="0">
                      <a:pos x="T0" y="T1"/>
                    </a:cxn>
                    <a:cxn ang="0">
                      <a:pos x="T2" y="T3"/>
                    </a:cxn>
                    <a:cxn ang="0">
                      <a:pos x="T4" y="T5"/>
                    </a:cxn>
                    <a:cxn ang="0">
                      <a:pos x="T6" y="T7"/>
                    </a:cxn>
                    <a:cxn ang="0">
                      <a:pos x="T8" y="T9"/>
                    </a:cxn>
                    <a:cxn ang="0">
                      <a:pos x="T10" y="T11"/>
                    </a:cxn>
                  </a:cxnLst>
                  <a:rect l="0" t="0" r="r" b="b"/>
                  <a:pathLst>
                    <a:path w="11" h="11">
                      <a:moveTo>
                        <a:pt x="0" y="6"/>
                      </a:moveTo>
                      <a:lnTo>
                        <a:pt x="0" y="0"/>
                      </a:lnTo>
                      <a:lnTo>
                        <a:pt x="11" y="0"/>
                      </a:lnTo>
                      <a:lnTo>
                        <a:pt x="11" y="11"/>
                      </a:lnTo>
                      <a:lnTo>
                        <a:pt x="0" y="11"/>
                      </a:lnTo>
                      <a:lnTo>
                        <a:pt x="0" y="6"/>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3" name="Line 6926"/>
                <p:cNvSpPr>
                  <a:spLocks noChangeShapeType="1"/>
                </p:cNvSpPr>
                <p:nvPr/>
              </p:nvSpPr>
              <p:spPr bwMode="auto">
                <a:xfrm flipV="1">
                  <a:off x="3342" y="296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4" name="Line 6927"/>
                <p:cNvSpPr>
                  <a:spLocks noChangeShapeType="1"/>
                </p:cNvSpPr>
                <p:nvPr/>
              </p:nvSpPr>
              <p:spPr bwMode="auto">
                <a:xfrm flipH="1">
                  <a:off x="3341" y="296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5" name="Freeform 6928"/>
                <p:cNvSpPr>
                  <a:spLocks/>
                </p:cNvSpPr>
                <p:nvPr/>
              </p:nvSpPr>
              <p:spPr bwMode="auto">
                <a:xfrm>
                  <a:off x="3350" y="2965"/>
                  <a:ext cx="2" cy="2"/>
                </a:xfrm>
                <a:custGeom>
                  <a:avLst/>
                  <a:gdLst>
                    <a:gd name="T0" fmla="*/ 0 w 10"/>
                    <a:gd name="T1" fmla="*/ 6 h 11"/>
                    <a:gd name="T2" fmla="*/ 0 w 10"/>
                    <a:gd name="T3" fmla="*/ 0 h 11"/>
                    <a:gd name="T4" fmla="*/ 10 w 10"/>
                    <a:gd name="T5" fmla="*/ 0 h 11"/>
                    <a:gd name="T6" fmla="*/ 10 w 10"/>
                    <a:gd name="T7" fmla="*/ 11 h 11"/>
                    <a:gd name="T8" fmla="*/ 0 w 10"/>
                    <a:gd name="T9" fmla="*/ 11 h 11"/>
                    <a:gd name="T10" fmla="*/ 0 w 10"/>
                    <a:gd name="T11" fmla="*/ 6 h 11"/>
                  </a:gdLst>
                  <a:ahLst/>
                  <a:cxnLst>
                    <a:cxn ang="0">
                      <a:pos x="T0" y="T1"/>
                    </a:cxn>
                    <a:cxn ang="0">
                      <a:pos x="T2" y="T3"/>
                    </a:cxn>
                    <a:cxn ang="0">
                      <a:pos x="T4" y="T5"/>
                    </a:cxn>
                    <a:cxn ang="0">
                      <a:pos x="T6" y="T7"/>
                    </a:cxn>
                    <a:cxn ang="0">
                      <a:pos x="T8" y="T9"/>
                    </a:cxn>
                    <a:cxn ang="0">
                      <a:pos x="T10" y="T11"/>
                    </a:cxn>
                  </a:cxnLst>
                  <a:rect l="0" t="0" r="r" b="b"/>
                  <a:pathLst>
                    <a:path w="10" h="11">
                      <a:moveTo>
                        <a:pt x="0" y="6"/>
                      </a:moveTo>
                      <a:lnTo>
                        <a:pt x="0" y="0"/>
                      </a:lnTo>
                      <a:lnTo>
                        <a:pt x="10" y="0"/>
                      </a:lnTo>
                      <a:lnTo>
                        <a:pt x="10" y="11"/>
                      </a:lnTo>
                      <a:lnTo>
                        <a:pt x="0" y="11"/>
                      </a:lnTo>
                      <a:lnTo>
                        <a:pt x="0" y="6"/>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6" name="Line 6929"/>
                <p:cNvSpPr>
                  <a:spLocks noChangeShapeType="1"/>
                </p:cNvSpPr>
                <p:nvPr/>
              </p:nvSpPr>
              <p:spPr bwMode="auto">
                <a:xfrm flipV="1">
                  <a:off x="3351" y="2965"/>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7" name="Line 6930"/>
                <p:cNvSpPr>
                  <a:spLocks noChangeShapeType="1"/>
                </p:cNvSpPr>
                <p:nvPr/>
              </p:nvSpPr>
              <p:spPr bwMode="auto">
                <a:xfrm flipH="1">
                  <a:off x="3350" y="296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8" name="Freeform 6931"/>
                <p:cNvSpPr>
                  <a:spLocks/>
                </p:cNvSpPr>
                <p:nvPr/>
              </p:nvSpPr>
              <p:spPr bwMode="auto">
                <a:xfrm>
                  <a:off x="3341" y="2971"/>
                  <a:ext cx="9" cy="12"/>
                </a:xfrm>
                <a:custGeom>
                  <a:avLst/>
                  <a:gdLst>
                    <a:gd name="T0" fmla="*/ 0 w 56"/>
                    <a:gd name="T1" fmla="*/ 0 h 71"/>
                    <a:gd name="T2" fmla="*/ 0 w 56"/>
                    <a:gd name="T3" fmla="*/ 45 h 71"/>
                    <a:gd name="T4" fmla="*/ 5 w 56"/>
                    <a:gd name="T5" fmla="*/ 60 h 71"/>
                    <a:gd name="T6" fmla="*/ 11 w 56"/>
                    <a:gd name="T7" fmla="*/ 66 h 71"/>
                    <a:gd name="T8" fmla="*/ 20 w 56"/>
                    <a:gd name="T9" fmla="*/ 71 h 71"/>
                    <a:gd name="T10" fmla="*/ 36 w 56"/>
                    <a:gd name="T11" fmla="*/ 71 h 71"/>
                    <a:gd name="T12" fmla="*/ 46 w 56"/>
                    <a:gd name="T13" fmla="*/ 66 h 71"/>
                    <a:gd name="T14" fmla="*/ 51 w 56"/>
                    <a:gd name="T15" fmla="*/ 60 h 71"/>
                    <a:gd name="T16" fmla="*/ 56 w 56"/>
                    <a:gd name="T17"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71">
                      <a:moveTo>
                        <a:pt x="0" y="0"/>
                      </a:moveTo>
                      <a:lnTo>
                        <a:pt x="0" y="45"/>
                      </a:lnTo>
                      <a:lnTo>
                        <a:pt x="5" y="60"/>
                      </a:lnTo>
                      <a:lnTo>
                        <a:pt x="11" y="66"/>
                      </a:lnTo>
                      <a:lnTo>
                        <a:pt x="20" y="71"/>
                      </a:lnTo>
                      <a:lnTo>
                        <a:pt x="36" y="71"/>
                      </a:lnTo>
                      <a:lnTo>
                        <a:pt x="46" y="66"/>
                      </a:lnTo>
                      <a:lnTo>
                        <a:pt x="51" y="60"/>
                      </a:lnTo>
                      <a:lnTo>
                        <a:pt x="5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99" name="Freeform 6932"/>
                <p:cNvSpPr>
                  <a:spLocks/>
                </p:cNvSpPr>
                <p:nvPr/>
              </p:nvSpPr>
              <p:spPr bwMode="auto">
                <a:xfrm>
                  <a:off x="3342" y="2972"/>
                  <a:ext cx="1" cy="9"/>
                </a:xfrm>
                <a:custGeom>
                  <a:avLst/>
                  <a:gdLst>
                    <a:gd name="T0" fmla="*/ 0 w 6"/>
                    <a:gd name="T1" fmla="*/ 0 h 55"/>
                    <a:gd name="T2" fmla="*/ 0 w 6"/>
                    <a:gd name="T3" fmla="*/ 46 h 55"/>
                    <a:gd name="T4" fmla="*/ 6 w 6"/>
                    <a:gd name="T5" fmla="*/ 55 h 55"/>
                  </a:gdLst>
                  <a:ahLst/>
                  <a:cxnLst>
                    <a:cxn ang="0">
                      <a:pos x="T0" y="T1"/>
                    </a:cxn>
                    <a:cxn ang="0">
                      <a:pos x="T2" y="T3"/>
                    </a:cxn>
                    <a:cxn ang="0">
                      <a:pos x="T4" y="T5"/>
                    </a:cxn>
                  </a:cxnLst>
                  <a:rect l="0" t="0" r="r" b="b"/>
                  <a:pathLst>
                    <a:path w="6" h="55">
                      <a:moveTo>
                        <a:pt x="0" y="0"/>
                      </a:moveTo>
                      <a:lnTo>
                        <a:pt x="0" y="46"/>
                      </a:lnTo>
                      <a:lnTo>
                        <a:pt x="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0" name="Freeform 6933"/>
                <p:cNvSpPr>
                  <a:spLocks/>
                </p:cNvSpPr>
                <p:nvPr/>
              </p:nvSpPr>
              <p:spPr bwMode="auto">
                <a:xfrm>
                  <a:off x="3338" y="2971"/>
                  <a:ext cx="6" cy="12"/>
                </a:xfrm>
                <a:custGeom>
                  <a:avLst/>
                  <a:gdLst>
                    <a:gd name="T0" fmla="*/ 0 w 35"/>
                    <a:gd name="T1" fmla="*/ 0 h 71"/>
                    <a:gd name="T2" fmla="*/ 26 w 35"/>
                    <a:gd name="T3" fmla="*/ 0 h 71"/>
                    <a:gd name="T4" fmla="*/ 26 w 35"/>
                    <a:gd name="T5" fmla="*/ 51 h 71"/>
                    <a:gd name="T6" fmla="*/ 31 w 35"/>
                    <a:gd name="T7" fmla="*/ 66 h 71"/>
                    <a:gd name="T8" fmla="*/ 35 w 35"/>
                    <a:gd name="T9" fmla="*/ 71 h 71"/>
                  </a:gdLst>
                  <a:ahLst/>
                  <a:cxnLst>
                    <a:cxn ang="0">
                      <a:pos x="T0" y="T1"/>
                    </a:cxn>
                    <a:cxn ang="0">
                      <a:pos x="T2" y="T3"/>
                    </a:cxn>
                    <a:cxn ang="0">
                      <a:pos x="T4" y="T5"/>
                    </a:cxn>
                    <a:cxn ang="0">
                      <a:pos x="T6" y="T7"/>
                    </a:cxn>
                    <a:cxn ang="0">
                      <a:pos x="T8" y="T9"/>
                    </a:cxn>
                  </a:cxnLst>
                  <a:rect l="0" t="0" r="r" b="b"/>
                  <a:pathLst>
                    <a:path w="35" h="71">
                      <a:moveTo>
                        <a:pt x="0" y="0"/>
                      </a:moveTo>
                      <a:lnTo>
                        <a:pt x="26" y="0"/>
                      </a:lnTo>
                      <a:lnTo>
                        <a:pt x="26" y="51"/>
                      </a:lnTo>
                      <a:lnTo>
                        <a:pt x="31" y="66"/>
                      </a:lnTo>
                      <a:lnTo>
                        <a:pt x="3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1" name="Freeform 6934"/>
                <p:cNvSpPr>
                  <a:spLocks/>
                </p:cNvSpPr>
                <p:nvPr/>
              </p:nvSpPr>
              <p:spPr bwMode="auto">
                <a:xfrm>
                  <a:off x="3350" y="2971"/>
                  <a:ext cx="4" cy="12"/>
                </a:xfrm>
                <a:custGeom>
                  <a:avLst/>
                  <a:gdLst>
                    <a:gd name="T0" fmla="*/ 0 w 26"/>
                    <a:gd name="T1" fmla="*/ 0 h 71"/>
                    <a:gd name="T2" fmla="*/ 0 w 26"/>
                    <a:gd name="T3" fmla="*/ 71 h 71"/>
                    <a:gd name="T4" fmla="*/ 26 w 26"/>
                    <a:gd name="T5" fmla="*/ 71 h 71"/>
                  </a:gdLst>
                  <a:ahLst/>
                  <a:cxnLst>
                    <a:cxn ang="0">
                      <a:pos x="T0" y="T1"/>
                    </a:cxn>
                    <a:cxn ang="0">
                      <a:pos x="T2" y="T3"/>
                    </a:cxn>
                    <a:cxn ang="0">
                      <a:pos x="T4" y="T5"/>
                    </a:cxn>
                  </a:cxnLst>
                  <a:rect l="0" t="0" r="r" b="b"/>
                  <a:pathLst>
                    <a:path w="26" h="71">
                      <a:moveTo>
                        <a:pt x="0" y="0"/>
                      </a:moveTo>
                      <a:lnTo>
                        <a:pt x="0" y="71"/>
                      </a:lnTo>
                      <a:lnTo>
                        <a:pt x="2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2" name="Line 6935"/>
                <p:cNvSpPr>
                  <a:spLocks noChangeShapeType="1"/>
                </p:cNvSpPr>
                <p:nvPr/>
              </p:nvSpPr>
              <p:spPr bwMode="auto">
                <a:xfrm>
                  <a:off x="3351" y="297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3" name="Freeform 6936"/>
                <p:cNvSpPr>
                  <a:spLocks/>
                </p:cNvSpPr>
                <p:nvPr/>
              </p:nvSpPr>
              <p:spPr bwMode="auto">
                <a:xfrm>
                  <a:off x="3348" y="2971"/>
                  <a:ext cx="4" cy="12"/>
                </a:xfrm>
                <a:custGeom>
                  <a:avLst/>
                  <a:gdLst>
                    <a:gd name="T0" fmla="*/ 0 w 25"/>
                    <a:gd name="T1" fmla="*/ 0 h 71"/>
                    <a:gd name="T2" fmla="*/ 25 w 25"/>
                    <a:gd name="T3" fmla="*/ 0 h 71"/>
                    <a:gd name="T4" fmla="*/ 25 w 25"/>
                    <a:gd name="T5" fmla="*/ 71 h 71"/>
                  </a:gdLst>
                  <a:ahLst/>
                  <a:cxnLst>
                    <a:cxn ang="0">
                      <a:pos x="T0" y="T1"/>
                    </a:cxn>
                    <a:cxn ang="0">
                      <a:pos x="T2" y="T3"/>
                    </a:cxn>
                    <a:cxn ang="0">
                      <a:pos x="T4" y="T5"/>
                    </a:cxn>
                  </a:cxnLst>
                  <a:rect l="0" t="0" r="r" b="b"/>
                  <a:pathLst>
                    <a:path w="25" h="71">
                      <a:moveTo>
                        <a:pt x="0" y="0"/>
                      </a:moveTo>
                      <a:lnTo>
                        <a:pt x="25" y="0"/>
                      </a:lnTo>
                      <a:lnTo>
                        <a:pt x="2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4" name="Line 6937"/>
                <p:cNvSpPr>
                  <a:spLocks noChangeShapeType="1"/>
                </p:cNvSpPr>
                <p:nvPr/>
              </p:nvSpPr>
              <p:spPr bwMode="auto">
                <a:xfrm>
                  <a:off x="3339" y="297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5" name="Line 6938"/>
                <p:cNvSpPr>
                  <a:spLocks noChangeShapeType="1"/>
                </p:cNvSpPr>
                <p:nvPr/>
              </p:nvSpPr>
              <p:spPr bwMode="auto">
                <a:xfrm>
                  <a:off x="3340" y="297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6" name="Line 6939"/>
                <p:cNvSpPr>
                  <a:spLocks noChangeShapeType="1"/>
                </p:cNvSpPr>
                <p:nvPr/>
              </p:nvSpPr>
              <p:spPr bwMode="auto">
                <a:xfrm>
                  <a:off x="3352"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7" name="Line 6940"/>
                <p:cNvSpPr>
                  <a:spLocks noChangeShapeType="1"/>
                </p:cNvSpPr>
                <p:nvPr/>
              </p:nvSpPr>
              <p:spPr bwMode="auto">
                <a:xfrm>
                  <a:off x="3352"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8" name="Freeform 6941"/>
                <p:cNvSpPr>
                  <a:spLocks/>
                </p:cNvSpPr>
                <p:nvPr/>
              </p:nvSpPr>
              <p:spPr bwMode="auto">
                <a:xfrm>
                  <a:off x="3359" y="2971"/>
                  <a:ext cx="11" cy="12"/>
                </a:xfrm>
                <a:custGeom>
                  <a:avLst/>
                  <a:gdLst>
                    <a:gd name="T0" fmla="*/ 9 w 66"/>
                    <a:gd name="T1" fmla="*/ 30 h 71"/>
                    <a:gd name="T2" fmla="*/ 66 w 66"/>
                    <a:gd name="T3" fmla="*/ 30 h 71"/>
                    <a:gd name="T4" fmla="*/ 66 w 66"/>
                    <a:gd name="T5" fmla="*/ 20 h 71"/>
                    <a:gd name="T6" fmla="*/ 60 w 66"/>
                    <a:gd name="T7" fmla="*/ 9 h 71"/>
                    <a:gd name="T8" fmla="*/ 55 w 66"/>
                    <a:gd name="T9" fmla="*/ 5 h 71"/>
                    <a:gd name="T10" fmla="*/ 40 w 66"/>
                    <a:gd name="T11" fmla="*/ 0 h 71"/>
                    <a:gd name="T12" fmla="*/ 29 w 66"/>
                    <a:gd name="T13" fmla="*/ 0 h 71"/>
                    <a:gd name="T14" fmla="*/ 14 w 66"/>
                    <a:gd name="T15" fmla="*/ 5 h 71"/>
                    <a:gd name="T16" fmla="*/ 5 w 66"/>
                    <a:gd name="T17" fmla="*/ 14 h 71"/>
                    <a:gd name="T18" fmla="*/ 0 w 66"/>
                    <a:gd name="T19" fmla="*/ 30 h 71"/>
                    <a:gd name="T20" fmla="*/ 0 w 66"/>
                    <a:gd name="T21" fmla="*/ 40 h 71"/>
                    <a:gd name="T22" fmla="*/ 5 w 66"/>
                    <a:gd name="T23" fmla="*/ 55 h 71"/>
                    <a:gd name="T24" fmla="*/ 14 w 66"/>
                    <a:gd name="T25" fmla="*/ 66 h 71"/>
                    <a:gd name="T26" fmla="*/ 29 w 66"/>
                    <a:gd name="T27" fmla="*/ 71 h 71"/>
                    <a:gd name="T28" fmla="*/ 40 w 66"/>
                    <a:gd name="T29" fmla="*/ 71 h 71"/>
                    <a:gd name="T30" fmla="*/ 55 w 66"/>
                    <a:gd name="T31" fmla="*/ 66 h 71"/>
                    <a:gd name="T32" fmla="*/ 66 w 66"/>
                    <a:gd name="T33"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71">
                      <a:moveTo>
                        <a:pt x="9" y="30"/>
                      </a:moveTo>
                      <a:lnTo>
                        <a:pt x="66" y="30"/>
                      </a:lnTo>
                      <a:lnTo>
                        <a:pt x="66" y="20"/>
                      </a:lnTo>
                      <a:lnTo>
                        <a:pt x="60" y="9"/>
                      </a:lnTo>
                      <a:lnTo>
                        <a:pt x="55" y="5"/>
                      </a:lnTo>
                      <a:lnTo>
                        <a:pt x="40" y="0"/>
                      </a:lnTo>
                      <a:lnTo>
                        <a:pt x="29" y="0"/>
                      </a:lnTo>
                      <a:lnTo>
                        <a:pt x="14" y="5"/>
                      </a:lnTo>
                      <a:lnTo>
                        <a:pt x="5" y="14"/>
                      </a:lnTo>
                      <a:lnTo>
                        <a:pt x="0" y="30"/>
                      </a:lnTo>
                      <a:lnTo>
                        <a:pt x="0" y="40"/>
                      </a:lnTo>
                      <a:lnTo>
                        <a:pt x="5" y="55"/>
                      </a:lnTo>
                      <a:lnTo>
                        <a:pt x="14" y="66"/>
                      </a:lnTo>
                      <a:lnTo>
                        <a:pt x="29" y="71"/>
                      </a:lnTo>
                      <a:lnTo>
                        <a:pt x="40" y="71"/>
                      </a:lnTo>
                      <a:lnTo>
                        <a:pt x="55" y="66"/>
                      </a:lnTo>
                      <a:lnTo>
                        <a:pt x="66"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9" name="Freeform 6942"/>
                <p:cNvSpPr>
                  <a:spLocks/>
                </p:cNvSpPr>
                <p:nvPr/>
              </p:nvSpPr>
              <p:spPr bwMode="auto">
                <a:xfrm>
                  <a:off x="3368" y="2973"/>
                  <a:ext cx="1" cy="3"/>
                </a:xfrm>
                <a:custGeom>
                  <a:avLst/>
                  <a:gdLst>
                    <a:gd name="T0" fmla="*/ 5 w 5"/>
                    <a:gd name="T1" fmla="*/ 16 h 16"/>
                    <a:gd name="T2" fmla="*/ 5 w 5"/>
                    <a:gd name="T3" fmla="*/ 11 h 16"/>
                    <a:gd name="T4" fmla="*/ 0 w 5"/>
                    <a:gd name="T5" fmla="*/ 0 h 16"/>
                  </a:gdLst>
                  <a:ahLst/>
                  <a:cxnLst>
                    <a:cxn ang="0">
                      <a:pos x="T0" y="T1"/>
                    </a:cxn>
                    <a:cxn ang="0">
                      <a:pos x="T2" y="T3"/>
                    </a:cxn>
                    <a:cxn ang="0">
                      <a:pos x="T4" y="T5"/>
                    </a:cxn>
                  </a:cxnLst>
                  <a:rect l="0" t="0" r="r" b="b"/>
                  <a:pathLst>
                    <a:path w="5" h="16">
                      <a:moveTo>
                        <a:pt x="5" y="16"/>
                      </a:move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0" name="Freeform 6943"/>
                <p:cNvSpPr>
                  <a:spLocks/>
                </p:cNvSpPr>
                <p:nvPr/>
              </p:nvSpPr>
              <p:spPr bwMode="auto">
                <a:xfrm>
                  <a:off x="3360" y="2974"/>
                  <a:ext cx="0" cy="6"/>
                </a:xfrm>
                <a:custGeom>
                  <a:avLst/>
                  <a:gdLst>
                    <a:gd name="T0" fmla="*/ 4 w 4"/>
                    <a:gd name="T1" fmla="*/ 0 h 41"/>
                    <a:gd name="T2" fmla="*/ 0 w 4"/>
                    <a:gd name="T3" fmla="*/ 11 h 41"/>
                    <a:gd name="T4" fmla="*/ 0 w 4"/>
                    <a:gd name="T5" fmla="*/ 31 h 41"/>
                    <a:gd name="T6" fmla="*/ 4 w 4"/>
                    <a:gd name="T7" fmla="*/ 41 h 41"/>
                  </a:gdLst>
                  <a:ahLst/>
                  <a:cxnLst>
                    <a:cxn ang="0">
                      <a:pos x="T0" y="T1"/>
                    </a:cxn>
                    <a:cxn ang="0">
                      <a:pos x="T2" y="T3"/>
                    </a:cxn>
                    <a:cxn ang="0">
                      <a:pos x="T4" y="T5"/>
                    </a:cxn>
                    <a:cxn ang="0">
                      <a:pos x="T6" y="T7"/>
                    </a:cxn>
                  </a:cxnLst>
                  <a:rect l="0" t="0" r="r" b="b"/>
                  <a:pathLst>
                    <a:path w="4" h="41">
                      <a:moveTo>
                        <a:pt x="4" y="0"/>
                      </a:moveTo>
                      <a:lnTo>
                        <a:pt x="0" y="11"/>
                      </a:lnTo>
                      <a:lnTo>
                        <a:pt x="0" y="31"/>
                      </a:lnTo>
                      <a:lnTo>
                        <a:pt x="4"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1" name="Freeform 6944"/>
                <p:cNvSpPr>
                  <a:spLocks/>
                </p:cNvSpPr>
                <p:nvPr/>
              </p:nvSpPr>
              <p:spPr bwMode="auto">
                <a:xfrm>
                  <a:off x="3366" y="2971"/>
                  <a:ext cx="2" cy="5"/>
                </a:xfrm>
                <a:custGeom>
                  <a:avLst/>
                  <a:gdLst>
                    <a:gd name="T0" fmla="*/ 15 w 15"/>
                    <a:gd name="T1" fmla="*/ 30 h 30"/>
                    <a:gd name="T2" fmla="*/ 15 w 15"/>
                    <a:gd name="T3" fmla="*/ 14 h 30"/>
                    <a:gd name="T4" fmla="*/ 11 w 15"/>
                    <a:gd name="T5" fmla="*/ 5 h 30"/>
                    <a:gd name="T6" fmla="*/ 0 w 15"/>
                    <a:gd name="T7" fmla="*/ 0 h 30"/>
                  </a:gdLst>
                  <a:ahLst/>
                  <a:cxnLst>
                    <a:cxn ang="0">
                      <a:pos x="T0" y="T1"/>
                    </a:cxn>
                    <a:cxn ang="0">
                      <a:pos x="T2" y="T3"/>
                    </a:cxn>
                    <a:cxn ang="0">
                      <a:pos x="T4" y="T5"/>
                    </a:cxn>
                    <a:cxn ang="0">
                      <a:pos x="T6" y="T7"/>
                    </a:cxn>
                  </a:cxnLst>
                  <a:rect l="0" t="0" r="r" b="b"/>
                  <a:pathLst>
                    <a:path w="15" h="30">
                      <a:moveTo>
                        <a:pt x="15" y="30"/>
                      </a:moveTo>
                      <a:lnTo>
                        <a:pt x="15" y="14"/>
                      </a:lnTo>
                      <a:lnTo>
                        <a:pt x="11"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2" name="Freeform 6945"/>
                <p:cNvSpPr>
                  <a:spLocks/>
                </p:cNvSpPr>
                <p:nvPr/>
              </p:nvSpPr>
              <p:spPr bwMode="auto">
                <a:xfrm>
                  <a:off x="3360" y="2971"/>
                  <a:ext cx="4" cy="12"/>
                </a:xfrm>
                <a:custGeom>
                  <a:avLst/>
                  <a:gdLst>
                    <a:gd name="T0" fmla="*/ 20 w 20"/>
                    <a:gd name="T1" fmla="*/ 0 h 71"/>
                    <a:gd name="T2" fmla="*/ 11 w 20"/>
                    <a:gd name="T3" fmla="*/ 5 h 71"/>
                    <a:gd name="T4" fmla="*/ 5 w 20"/>
                    <a:gd name="T5" fmla="*/ 9 h 71"/>
                    <a:gd name="T6" fmla="*/ 0 w 20"/>
                    <a:gd name="T7" fmla="*/ 25 h 71"/>
                    <a:gd name="T8" fmla="*/ 0 w 20"/>
                    <a:gd name="T9" fmla="*/ 45 h 71"/>
                    <a:gd name="T10" fmla="*/ 5 w 20"/>
                    <a:gd name="T11" fmla="*/ 60 h 71"/>
                    <a:gd name="T12" fmla="*/ 11 w 20"/>
                    <a:gd name="T13" fmla="*/ 66 h 71"/>
                    <a:gd name="T14" fmla="*/ 20 w 20"/>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20" y="0"/>
                      </a:moveTo>
                      <a:lnTo>
                        <a:pt x="11" y="5"/>
                      </a:lnTo>
                      <a:lnTo>
                        <a:pt x="5" y="9"/>
                      </a:lnTo>
                      <a:lnTo>
                        <a:pt x="0" y="25"/>
                      </a:lnTo>
                      <a:lnTo>
                        <a:pt x="0" y="45"/>
                      </a:lnTo>
                      <a:lnTo>
                        <a:pt x="5" y="60"/>
                      </a:lnTo>
                      <a:lnTo>
                        <a:pt x="11" y="66"/>
                      </a:lnTo>
                      <a:lnTo>
                        <a:pt x="2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3" name="Line 6946"/>
                <p:cNvSpPr>
                  <a:spLocks noChangeShapeType="1"/>
                </p:cNvSpPr>
                <p:nvPr/>
              </p:nvSpPr>
              <p:spPr bwMode="auto">
                <a:xfrm>
                  <a:off x="3377" y="296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4" name="Line 6947"/>
                <p:cNvSpPr>
                  <a:spLocks noChangeShapeType="1"/>
                </p:cNvSpPr>
                <p:nvPr/>
              </p:nvSpPr>
              <p:spPr bwMode="auto">
                <a:xfrm>
                  <a:off x="3377" y="296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5" name="Freeform 6948"/>
                <p:cNvSpPr>
                  <a:spLocks/>
                </p:cNvSpPr>
                <p:nvPr/>
              </p:nvSpPr>
              <p:spPr bwMode="auto">
                <a:xfrm>
                  <a:off x="3374" y="2965"/>
                  <a:ext cx="4" cy="18"/>
                </a:xfrm>
                <a:custGeom>
                  <a:avLst/>
                  <a:gdLst>
                    <a:gd name="T0" fmla="*/ 0 w 26"/>
                    <a:gd name="T1" fmla="*/ 0 h 108"/>
                    <a:gd name="T2" fmla="*/ 26 w 26"/>
                    <a:gd name="T3" fmla="*/ 0 h 108"/>
                    <a:gd name="T4" fmla="*/ 26 w 26"/>
                    <a:gd name="T5" fmla="*/ 108 h 108"/>
                  </a:gdLst>
                  <a:ahLst/>
                  <a:cxnLst>
                    <a:cxn ang="0">
                      <a:pos x="T0" y="T1"/>
                    </a:cxn>
                    <a:cxn ang="0">
                      <a:pos x="T2" y="T3"/>
                    </a:cxn>
                    <a:cxn ang="0">
                      <a:pos x="T4" y="T5"/>
                    </a:cxn>
                  </a:cxnLst>
                  <a:rect l="0" t="0" r="r" b="b"/>
                  <a:pathLst>
                    <a:path w="26" h="108">
                      <a:moveTo>
                        <a:pt x="0" y="0"/>
                      </a:moveTo>
                      <a:lnTo>
                        <a:pt x="26" y="0"/>
                      </a:lnTo>
                      <a:lnTo>
                        <a:pt x="26"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6" name="Line 6949"/>
                <p:cNvSpPr>
                  <a:spLocks noChangeShapeType="1"/>
                </p:cNvSpPr>
                <p:nvPr/>
              </p:nvSpPr>
              <p:spPr bwMode="auto">
                <a:xfrm>
                  <a:off x="3374" y="298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7" name="Line 6950"/>
                <p:cNvSpPr>
                  <a:spLocks noChangeShapeType="1"/>
                </p:cNvSpPr>
                <p:nvPr/>
              </p:nvSpPr>
              <p:spPr bwMode="auto">
                <a:xfrm>
                  <a:off x="3375" y="296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8" name="Line 6951"/>
                <p:cNvSpPr>
                  <a:spLocks noChangeShapeType="1"/>
                </p:cNvSpPr>
                <p:nvPr/>
              </p:nvSpPr>
              <p:spPr bwMode="auto">
                <a:xfrm>
                  <a:off x="3376" y="296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19" name="Line 6952"/>
                <p:cNvSpPr>
                  <a:spLocks noChangeShapeType="1"/>
                </p:cNvSpPr>
                <p:nvPr/>
              </p:nvSpPr>
              <p:spPr bwMode="auto">
                <a:xfrm flipH="1">
                  <a:off x="3375"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0" name="Line 6953"/>
                <p:cNvSpPr>
                  <a:spLocks noChangeShapeType="1"/>
                </p:cNvSpPr>
                <p:nvPr/>
              </p:nvSpPr>
              <p:spPr bwMode="auto">
                <a:xfrm flipH="1">
                  <a:off x="3376"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1" name="Line 6954"/>
                <p:cNvSpPr>
                  <a:spLocks noChangeShapeType="1"/>
                </p:cNvSpPr>
                <p:nvPr/>
              </p:nvSpPr>
              <p:spPr bwMode="auto">
                <a:xfrm>
                  <a:off x="3378"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2" name="Line 6955"/>
                <p:cNvSpPr>
                  <a:spLocks noChangeShapeType="1"/>
                </p:cNvSpPr>
                <p:nvPr/>
              </p:nvSpPr>
              <p:spPr bwMode="auto">
                <a:xfrm>
                  <a:off x="3378"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3" name="Line 6956"/>
                <p:cNvSpPr>
                  <a:spLocks noChangeShapeType="1"/>
                </p:cNvSpPr>
                <p:nvPr/>
              </p:nvSpPr>
              <p:spPr bwMode="auto">
                <a:xfrm>
                  <a:off x="3387" y="2965"/>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4" name="Line 6957"/>
                <p:cNvSpPr>
                  <a:spLocks noChangeShapeType="1"/>
                </p:cNvSpPr>
                <p:nvPr/>
              </p:nvSpPr>
              <p:spPr bwMode="auto">
                <a:xfrm>
                  <a:off x="3388" y="2966"/>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5" name="Freeform 6958"/>
                <p:cNvSpPr>
                  <a:spLocks/>
                </p:cNvSpPr>
                <p:nvPr/>
              </p:nvSpPr>
              <p:spPr bwMode="auto">
                <a:xfrm>
                  <a:off x="3384" y="2965"/>
                  <a:ext cx="4" cy="18"/>
                </a:xfrm>
                <a:custGeom>
                  <a:avLst/>
                  <a:gdLst>
                    <a:gd name="T0" fmla="*/ 0 w 25"/>
                    <a:gd name="T1" fmla="*/ 0 h 108"/>
                    <a:gd name="T2" fmla="*/ 25 w 25"/>
                    <a:gd name="T3" fmla="*/ 0 h 108"/>
                    <a:gd name="T4" fmla="*/ 25 w 25"/>
                    <a:gd name="T5" fmla="*/ 108 h 108"/>
                  </a:gdLst>
                  <a:ahLst/>
                  <a:cxnLst>
                    <a:cxn ang="0">
                      <a:pos x="T0" y="T1"/>
                    </a:cxn>
                    <a:cxn ang="0">
                      <a:pos x="T2" y="T3"/>
                    </a:cxn>
                    <a:cxn ang="0">
                      <a:pos x="T4" y="T5"/>
                    </a:cxn>
                  </a:cxnLst>
                  <a:rect l="0" t="0" r="r" b="b"/>
                  <a:pathLst>
                    <a:path w="25" h="108">
                      <a:moveTo>
                        <a:pt x="0" y="0"/>
                      </a:moveTo>
                      <a:lnTo>
                        <a:pt x="25" y="0"/>
                      </a:lnTo>
                      <a:lnTo>
                        <a:pt x="25" y="10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6" name="Line 6959"/>
                <p:cNvSpPr>
                  <a:spLocks noChangeShapeType="1"/>
                </p:cNvSpPr>
                <p:nvPr/>
              </p:nvSpPr>
              <p:spPr bwMode="auto">
                <a:xfrm>
                  <a:off x="3384" y="298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7" name="Line 6960"/>
                <p:cNvSpPr>
                  <a:spLocks noChangeShapeType="1"/>
                </p:cNvSpPr>
                <p:nvPr/>
              </p:nvSpPr>
              <p:spPr bwMode="auto">
                <a:xfrm>
                  <a:off x="3385" y="2965"/>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8" name="Line 6961"/>
                <p:cNvSpPr>
                  <a:spLocks noChangeShapeType="1"/>
                </p:cNvSpPr>
                <p:nvPr/>
              </p:nvSpPr>
              <p:spPr bwMode="auto">
                <a:xfrm>
                  <a:off x="3386" y="2965"/>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29" name="Line 6962"/>
                <p:cNvSpPr>
                  <a:spLocks noChangeShapeType="1"/>
                </p:cNvSpPr>
                <p:nvPr/>
              </p:nvSpPr>
              <p:spPr bwMode="auto">
                <a:xfrm flipH="1">
                  <a:off x="3385"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0" name="Line 6963"/>
                <p:cNvSpPr>
                  <a:spLocks noChangeShapeType="1"/>
                </p:cNvSpPr>
                <p:nvPr/>
              </p:nvSpPr>
              <p:spPr bwMode="auto">
                <a:xfrm flipH="1">
                  <a:off x="3386"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1" name="Line 6964"/>
                <p:cNvSpPr>
                  <a:spLocks noChangeShapeType="1"/>
                </p:cNvSpPr>
                <p:nvPr/>
              </p:nvSpPr>
              <p:spPr bwMode="auto">
                <a:xfrm>
                  <a:off x="3388" y="29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2" name="Line 6965"/>
                <p:cNvSpPr>
                  <a:spLocks noChangeShapeType="1"/>
                </p:cNvSpPr>
                <p:nvPr/>
              </p:nvSpPr>
              <p:spPr bwMode="auto">
                <a:xfrm>
                  <a:off x="3388" y="2982"/>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3" name="Freeform 6966"/>
                <p:cNvSpPr>
                  <a:spLocks/>
                </p:cNvSpPr>
                <p:nvPr/>
              </p:nvSpPr>
              <p:spPr bwMode="auto">
                <a:xfrm>
                  <a:off x="3395" y="2971"/>
                  <a:ext cx="12" cy="12"/>
                </a:xfrm>
                <a:custGeom>
                  <a:avLst/>
                  <a:gdLst>
                    <a:gd name="T0" fmla="*/ 30 w 70"/>
                    <a:gd name="T1" fmla="*/ 0 h 71"/>
                    <a:gd name="T2" fmla="*/ 15 w 70"/>
                    <a:gd name="T3" fmla="*/ 5 h 71"/>
                    <a:gd name="T4" fmla="*/ 4 w 70"/>
                    <a:gd name="T5" fmla="*/ 14 h 71"/>
                    <a:gd name="T6" fmla="*/ 0 w 70"/>
                    <a:gd name="T7" fmla="*/ 30 h 71"/>
                    <a:gd name="T8" fmla="*/ 0 w 70"/>
                    <a:gd name="T9" fmla="*/ 40 h 71"/>
                    <a:gd name="T10" fmla="*/ 4 w 70"/>
                    <a:gd name="T11" fmla="*/ 55 h 71"/>
                    <a:gd name="T12" fmla="*/ 15 w 70"/>
                    <a:gd name="T13" fmla="*/ 66 h 71"/>
                    <a:gd name="T14" fmla="*/ 30 w 70"/>
                    <a:gd name="T15" fmla="*/ 71 h 71"/>
                    <a:gd name="T16" fmla="*/ 41 w 70"/>
                    <a:gd name="T17" fmla="*/ 71 h 71"/>
                    <a:gd name="T18" fmla="*/ 55 w 70"/>
                    <a:gd name="T19" fmla="*/ 66 h 71"/>
                    <a:gd name="T20" fmla="*/ 66 w 70"/>
                    <a:gd name="T21" fmla="*/ 55 h 71"/>
                    <a:gd name="T22" fmla="*/ 70 w 70"/>
                    <a:gd name="T23" fmla="*/ 40 h 71"/>
                    <a:gd name="T24" fmla="*/ 70 w 70"/>
                    <a:gd name="T25" fmla="*/ 30 h 71"/>
                    <a:gd name="T26" fmla="*/ 66 w 70"/>
                    <a:gd name="T27" fmla="*/ 14 h 71"/>
                    <a:gd name="T28" fmla="*/ 55 w 70"/>
                    <a:gd name="T29" fmla="*/ 5 h 71"/>
                    <a:gd name="T30" fmla="*/ 41 w 70"/>
                    <a:gd name="T31" fmla="*/ 0 h 71"/>
                    <a:gd name="T32" fmla="*/ 30 w 70"/>
                    <a:gd name="T3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71">
                      <a:moveTo>
                        <a:pt x="30" y="0"/>
                      </a:moveTo>
                      <a:lnTo>
                        <a:pt x="15" y="5"/>
                      </a:lnTo>
                      <a:lnTo>
                        <a:pt x="4" y="14"/>
                      </a:lnTo>
                      <a:lnTo>
                        <a:pt x="0" y="30"/>
                      </a:lnTo>
                      <a:lnTo>
                        <a:pt x="0" y="40"/>
                      </a:lnTo>
                      <a:lnTo>
                        <a:pt x="4" y="55"/>
                      </a:lnTo>
                      <a:lnTo>
                        <a:pt x="15" y="66"/>
                      </a:lnTo>
                      <a:lnTo>
                        <a:pt x="30" y="71"/>
                      </a:lnTo>
                      <a:lnTo>
                        <a:pt x="41" y="71"/>
                      </a:lnTo>
                      <a:lnTo>
                        <a:pt x="55" y="66"/>
                      </a:lnTo>
                      <a:lnTo>
                        <a:pt x="66" y="55"/>
                      </a:lnTo>
                      <a:lnTo>
                        <a:pt x="70" y="40"/>
                      </a:lnTo>
                      <a:lnTo>
                        <a:pt x="70" y="30"/>
                      </a:lnTo>
                      <a:lnTo>
                        <a:pt x="66" y="14"/>
                      </a:lnTo>
                      <a:lnTo>
                        <a:pt x="55" y="5"/>
                      </a:lnTo>
                      <a:lnTo>
                        <a:pt x="41" y="0"/>
                      </a:lnTo>
                      <a:lnTo>
                        <a:pt x="3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4" name="Freeform 6967"/>
                <p:cNvSpPr>
                  <a:spLocks/>
                </p:cNvSpPr>
                <p:nvPr/>
              </p:nvSpPr>
              <p:spPr bwMode="auto">
                <a:xfrm>
                  <a:off x="3396" y="2974"/>
                  <a:ext cx="1" cy="6"/>
                </a:xfrm>
                <a:custGeom>
                  <a:avLst/>
                  <a:gdLst>
                    <a:gd name="T0" fmla="*/ 6 w 6"/>
                    <a:gd name="T1" fmla="*/ 0 h 41"/>
                    <a:gd name="T2" fmla="*/ 0 w 6"/>
                    <a:gd name="T3" fmla="*/ 11 h 41"/>
                    <a:gd name="T4" fmla="*/ 0 w 6"/>
                    <a:gd name="T5" fmla="*/ 31 h 41"/>
                    <a:gd name="T6" fmla="*/ 6 w 6"/>
                    <a:gd name="T7" fmla="*/ 41 h 41"/>
                  </a:gdLst>
                  <a:ahLst/>
                  <a:cxnLst>
                    <a:cxn ang="0">
                      <a:pos x="T0" y="T1"/>
                    </a:cxn>
                    <a:cxn ang="0">
                      <a:pos x="T2" y="T3"/>
                    </a:cxn>
                    <a:cxn ang="0">
                      <a:pos x="T4" y="T5"/>
                    </a:cxn>
                    <a:cxn ang="0">
                      <a:pos x="T6" y="T7"/>
                    </a:cxn>
                  </a:cxnLst>
                  <a:rect l="0" t="0" r="r" b="b"/>
                  <a:pathLst>
                    <a:path w="6" h="41">
                      <a:moveTo>
                        <a:pt x="6" y="0"/>
                      </a:moveTo>
                      <a:lnTo>
                        <a:pt x="0" y="11"/>
                      </a:lnTo>
                      <a:lnTo>
                        <a:pt x="0" y="31"/>
                      </a:lnTo>
                      <a:lnTo>
                        <a:pt x="6"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5" name="Freeform 6968"/>
                <p:cNvSpPr>
                  <a:spLocks/>
                </p:cNvSpPr>
                <p:nvPr/>
              </p:nvSpPr>
              <p:spPr bwMode="auto">
                <a:xfrm>
                  <a:off x="3405" y="2974"/>
                  <a:ext cx="1" cy="6"/>
                </a:xfrm>
                <a:custGeom>
                  <a:avLst/>
                  <a:gdLst>
                    <a:gd name="T0" fmla="*/ 0 w 5"/>
                    <a:gd name="T1" fmla="*/ 41 h 41"/>
                    <a:gd name="T2" fmla="*/ 5 w 5"/>
                    <a:gd name="T3" fmla="*/ 31 h 41"/>
                    <a:gd name="T4" fmla="*/ 5 w 5"/>
                    <a:gd name="T5" fmla="*/ 11 h 41"/>
                    <a:gd name="T6" fmla="*/ 0 w 5"/>
                    <a:gd name="T7" fmla="*/ 0 h 41"/>
                  </a:gdLst>
                  <a:ahLst/>
                  <a:cxnLst>
                    <a:cxn ang="0">
                      <a:pos x="T0" y="T1"/>
                    </a:cxn>
                    <a:cxn ang="0">
                      <a:pos x="T2" y="T3"/>
                    </a:cxn>
                    <a:cxn ang="0">
                      <a:pos x="T4" y="T5"/>
                    </a:cxn>
                    <a:cxn ang="0">
                      <a:pos x="T6" y="T7"/>
                    </a:cxn>
                  </a:cxnLst>
                  <a:rect l="0" t="0" r="r" b="b"/>
                  <a:pathLst>
                    <a:path w="5" h="41">
                      <a:moveTo>
                        <a:pt x="0" y="41"/>
                      </a:moveTo>
                      <a:lnTo>
                        <a:pt x="5" y="3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6" name="Freeform 6969"/>
                <p:cNvSpPr>
                  <a:spLocks/>
                </p:cNvSpPr>
                <p:nvPr/>
              </p:nvSpPr>
              <p:spPr bwMode="auto">
                <a:xfrm>
                  <a:off x="3397" y="2971"/>
                  <a:ext cx="3" cy="12"/>
                </a:xfrm>
                <a:custGeom>
                  <a:avLst/>
                  <a:gdLst>
                    <a:gd name="T0" fmla="*/ 20 w 20"/>
                    <a:gd name="T1" fmla="*/ 0 h 71"/>
                    <a:gd name="T2" fmla="*/ 10 w 20"/>
                    <a:gd name="T3" fmla="*/ 5 h 71"/>
                    <a:gd name="T4" fmla="*/ 5 w 20"/>
                    <a:gd name="T5" fmla="*/ 9 h 71"/>
                    <a:gd name="T6" fmla="*/ 0 w 20"/>
                    <a:gd name="T7" fmla="*/ 25 h 71"/>
                    <a:gd name="T8" fmla="*/ 0 w 20"/>
                    <a:gd name="T9" fmla="*/ 45 h 71"/>
                    <a:gd name="T10" fmla="*/ 5 w 20"/>
                    <a:gd name="T11" fmla="*/ 60 h 71"/>
                    <a:gd name="T12" fmla="*/ 10 w 20"/>
                    <a:gd name="T13" fmla="*/ 66 h 71"/>
                    <a:gd name="T14" fmla="*/ 20 w 20"/>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20" y="0"/>
                      </a:moveTo>
                      <a:lnTo>
                        <a:pt x="10" y="5"/>
                      </a:lnTo>
                      <a:lnTo>
                        <a:pt x="5" y="9"/>
                      </a:lnTo>
                      <a:lnTo>
                        <a:pt x="0" y="25"/>
                      </a:lnTo>
                      <a:lnTo>
                        <a:pt x="0" y="45"/>
                      </a:lnTo>
                      <a:lnTo>
                        <a:pt x="5" y="60"/>
                      </a:lnTo>
                      <a:lnTo>
                        <a:pt x="10" y="66"/>
                      </a:lnTo>
                      <a:lnTo>
                        <a:pt x="20"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7" name="Freeform 6970"/>
                <p:cNvSpPr>
                  <a:spLocks/>
                </p:cNvSpPr>
                <p:nvPr/>
              </p:nvSpPr>
              <p:spPr bwMode="auto">
                <a:xfrm>
                  <a:off x="3402" y="2971"/>
                  <a:ext cx="3" cy="12"/>
                </a:xfrm>
                <a:custGeom>
                  <a:avLst/>
                  <a:gdLst>
                    <a:gd name="T0" fmla="*/ 0 w 20"/>
                    <a:gd name="T1" fmla="*/ 71 h 71"/>
                    <a:gd name="T2" fmla="*/ 9 w 20"/>
                    <a:gd name="T3" fmla="*/ 66 h 71"/>
                    <a:gd name="T4" fmla="*/ 14 w 20"/>
                    <a:gd name="T5" fmla="*/ 60 h 71"/>
                    <a:gd name="T6" fmla="*/ 20 w 20"/>
                    <a:gd name="T7" fmla="*/ 45 h 71"/>
                    <a:gd name="T8" fmla="*/ 20 w 20"/>
                    <a:gd name="T9" fmla="*/ 25 h 71"/>
                    <a:gd name="T10" fmla="*/ 14 w 20"/>
                    <a:gd name="T11" fmla="*/ 9 h 71"/>
                    <a:gd name="T12" fmla="*/ 9 w 20"/>
                    <a:gd name="T13" fmla="*/ 5 h 71"/>
                    <a:gd name="T14" fmla="*/ 0 w 20"/>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71">
                      <a:moveTo>
                        <a:pt x="0" y="71"/>
                      </a:moveTo>
                      <a:lnTo>
                        <a:pt x="9" y="66"/>
                      </a:lnTo>
                      <a:lnTo>
                        <a:pt x="14" y="60"/>
                      </a:lnTo>
                      <a:lnTo>
                        <a:pt x="20" y="45"/>
                      </a:lnTo>
                      <a:lnTo>
                        <a:pt x="20" y="25"/>
                      </a:lnTo>
                      <a:lnTo>
                        <a:pt x="14" y="9"/>
                      </a:lnTo>
                      <a:lnTo>
                        <a:pt x="9"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8" name="Line 6971"/>
                <p:cNvSpPr>
                  <a:spLocks noChangeShapeType="1"/>
                </p:cNvSpPr>
                <p:nvPr/>
              </p:nvSpPr>
              <p:spPr bwMode="auto">
                <a:xfrm>
                  <a:off x="1619" y="1526"/>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39" name="Line 6972"/>
                <p:cNvSpPr>
                  <a:spLocks noChangeShapeType="1"/>
                </p:cNvSpPr>
                <p:nvPr/>
              </p:nvSpPr>
              <p:spPr bwMode="auto">
                <a:xfrm flipH="1" flipV="1">
                  <a:off x="1604" y="1533"/>
                  <a:ext cx="13"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0" name="Line 6973"/>
                <p:cNvSpPr>
                  <a:spLocks noChangeShapeType="1"/>
                </p:cNvSpPr>
                <p:nvPr/>
              </p:nvSpPr>
              <p:spPr bwMode="auto">
                <a:xfrm>
                  <a:off x="1617" y="1527"/>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1" name="Line 6974"/>
                <p:cNvSpPr>
                  <a:spLocks noChangeShapeType="1"/>
                </p:cNvSpPr>
                <p:nvPr/>
              </p:nvSpPr>
              <p:spPr bwMode="auto">
                <a:xfrm flipH="1" flipV="1">
                  <a:off x="1607" y="1532"/>
                  <a:ext cx="12"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2" name="Line 6975"/>
                <p:cNvSpPr>
                  <a:spLocks noChangeShapeType="1"/>
                </p:cNvSpPr>
                <p:nvPr/>
              </p:nvSpPr>
              <p:spPr bwMode="auto">
                <a:xfrm flipV="1">
                  <a:off x="1619" y="1553"/>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3" name="Line 6976"/>
                <p:cNvSpPr>
                  <a:spLocks noChangeShapeType="1"/>
                </p:cNvSpPr>
                <p:nvPr/>
              </p:nvSpPr>
              <p:spPr bwMode="auto">
                <a:xfrm flipH="1">
                  <a:off x="1607" y="1527"/>
                  <a:ext cx="1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4" name="Line 6977"/>
                <p:cNvSpPr>
                  <a:spLocks noChangeShapeType="1"/>
                </p:cNvSpPr>
                <p:nvPr/>
              </p:nvSpPr>
              <p:spPr bwMode="auto">
                <a:xfrm flipV="1">
                  <a:off x="1556" y="1559"/>
                  <a:ext cx="61" cy="2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5" name="Line 6978"/>
                <p:cNvSpPr>
                  <a:spLocks noChangeShapeType="1"/>
                </p:cNvSpPr>
                <p:nvPr/>
              </p:nvSpPr>
              <p:spPr bwMode="auto">
                <a:xfrm>
                  <a:off x="3224" y="137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6" name="Line 6979"/>
                <p:cNvSpPr>
                  <a:spLocks noChangeShapeType="1"/>
                </p:cNvSpPr>
                <p:nvPr/>
              </p:nvSpPr>
              <p:spPr bwMode="auto">
                <a:xfrm>
                  <a:off x="3245" y="137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7" name="Line 6980"/>
                <p:cNvSpPr>
                  <a:spLocks noChangeShapeType="1"/>
                </p:cNvSpPr>
                <p:nvPr/>
              </p:nvSpPr>
              <p:spPr bwMode="auto">
                <a:xfrm>
                  <a:off x="3240" y="1385"/>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8" name="Line 6981"/>
                <p:cNvSpPr>
                  <a:spLocks noChangeShapeType="1"/>
                </p:cNvSpPr>
                <p:nvPr/>
              </p:nvSpPr>
              <p:spPr bwMode="auto">
                <a:xfrm>
                  <a:off x="3256" y="1385"/>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49" name="Line 6982"/>
                <p:cNvSpPr>
                  <a:spLocks noChangeShapeType="1"/>
                </p:cNvSpPr>
                <p:nvPr/>
              </p:nvSpPr>
              <p:spPr bwMode="auto">
                <a:xfrm>
                  <a:off x="2750" y="218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0" name="Line 6983"/>
                <p:cNvSpPr>
                  <a:spLocks noChangeShapeType="1"/>
                </p:cNvSpPr>
                <p:nvPr/>
              </p:nvSpPr>
              <p:spPr bwMode="auto">
                <a:xfrm>
                  <a:off x="2751" y="218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1" name="Line 6984"/>
                <p:cNvSpPr>
                  <a:spLocks noChangeShapeType="1"/>
                </p:cNvSpPr>
                <p:nvPr/>
              </p:nvSpPr>
              <p:spPr bwMode="auto">
                <a:xfrm>
                  <a:off x="2752" y="218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2" name="Line 6985"/>
                <p:cNvSpPr>
                  <a:spLocks noChangeShapeType="1"/>
                </p:cNvSpPr>
                <p:nvPr/>
              </p:nvSpPr>
              <p:spPr bwMode="auto">
                <a:xfrm>
                  <a:off x="2748" y="218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3" name="Freeform 6986"/>
                <p:cNvSpPr>
                  <a:spLocks/>
                </p:cNvSpPr>
                <p:nvPr/>
              </p:nvSpPr>
              <p:spPr bwMode="auto">
                <a:xfrm>
                  <a:off x="2748" y="2194"/>
                  <a:ext cx="13" cy="5"/>
                </a:xfrm>
                <a:custGeom>
                  <a:avLst/>
                  <a:gdLst>
                    <a:gd name="T0" fmla="*/ 0 w 77"/>
                    <a:gd name="T1" fmla="*/ 31 h 31"/>
                    <a:gd name="T2" fmla="*/ 77 w 77"/>
                    <a:gd name="T3" fmla="*/ 31 h 31"/>
                    <a:gd name="T4" fmla="*/ 77 w 77"/>
                    <a:gd name="T5" fmla="*/ 0 h 31"/>
                  </a:gdLst>
                  <a:ahLst/>
                  <a:cxnLst>
                    <a:cxn ang="0">
                      <a:pos x="T0" y="T1"/>
                    </a:cxn>
                    <a:cxn ang="0">
                      <a:pos x="T2" y="T3"/>
                    </a:cxn>
                    <a:cxn ang="0">
                      <a:pos x="T4" y="T5"/>
                    </a:cxn>
                  </a:cxnLst>
                  <a:rect l="0" t="0" r="r" b="b"/>
                  <a:pathLst>
                    <a:path w="77" h="31">
                      <a:moveTo>
                        <a:pt x="0" y="31"/>
                      </a:moveTo>
                      <a:lnTo>
                        <a:pt x="77" y="31"/>
                      </a:lnTo>
                      <a:lnTo>
                        <a:pt x="7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4" name="Line 6987"/>
                <p:cNvSpPr>
                  <a:spLocks noChangeShapeType="1"/>
                </p:cNvSpPr>
                <p:nvPr/>
              </p:nvSpPr>
              <p:spPr bwMode="auto">
                <a:xfrm>
                  <a:off x="2749" y="218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5" name="Line 6988"/>
                <p:cNvSpPr>
                  <a:spLocks noChangeShapeType="1"/>
                </p:cNvSpPr>
                <p:nvPr/>
              </p:nvSpPr>
              <p:spPr bwMode="auto">
                <a:xfrm>
                  <a:off x="2749" y="21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6" name="Line 6989"/>
                <p:cNvSpPr>
                  <a:spLocks noChangeShapeType="1"/>
                </p:cNvSpPr>
                <p:nvPr/>
              </p:nvSpPr>
              <p:spPr bwMode="auto">
                <a:xfrm flipH="1">
                  <a:off x="2752" y="218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7" name="Line 6990"/>
                <p:cNvSpPr>
                  <a:spLocks noChangeShapeType="1"/>
                </p:cNvSpPr>
                <p:nvPr/>
              </p:nvSpPr>
              <p:spPr bwMode="auto">
                <a:xfrm flipH="1">
                  <a:off x="2752" y="218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8" name="Line 6991"/>
                <p:cNvSpPr>
                  <a:spLocks noChangeShapeType="1"/>
                </p:cNvSpPr>
                <p:nvPr/>
              </p:nvSpPr>
              <p:spPr bwMode="auto">
                <a:xfrm flipH="1">
                  <a:off x="2749" y="219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59" name="Line 6992"/>
                <p:cNvSpPr>
                  <a:spLocks noChangeShapeType="1"/>
                </p:cNvSpPr>
                <p:nvPr/>
              </p:nvSpPr>
              <p:spPr bwMode="auto">
                <a:xfrm flipH="1">
                  <a:off x="2749" y="219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0" name="Line 6993"/>
                <p:cNvSpPr>
                  <a:spLocks noChangeShapeType="1"/>
                </p:cNvSpPr>
                <p:nvPr/>
              </p:nvSpPr>
              <p:spPr bwMode="auto">
                <a:xfrm>
                  <a:off x="2752" y="219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1" name="Line 6994"/>
                <p:cNvSpPr>
                  <a:spLocks noChangeShapeType="1"/>
                </p:cNvSpPr>
                <p:nvPr/>
              </p:nvSpPr>
              <p:spPr bwMode="auto">
                <a:xfrm>
                  <a:off x="2752" y="219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2" name="Line 6995"/>
                <p:cNvSpPr>
                  <a:spLocks noChangeShapeType="1"/>
                </p:cNvSpPr>
                <p:nvPr/>
              </p:nvSpPr>
              <p:spPr bwMode="auto">
                <a:xfrm flipV="1">
                  <a:off x="2756" y="2198"/>
                  <a:ext cx="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3" name="Line 6996"/>
                <p:cNvSpPr>
                  <a:spLocks noChangeShapeType="1"/>
                </p:cNvSpPr>
                <p:nvPr/>
              </p:nvSpPr>
              <p:spPr bwMode="auto">
                <a:xfrm flipV="1">
                  <a:off x="2758" y="2197"/>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4" name="Line 6997"/>
                <p:cNvSpPr>
                  <a:spLocks noChangeShapeType="1"/>
                </p:cNvSpPr>
                <p:nvPr/>
              </p:nvSpPr>
              <p:spPr bwMode="auto">
                <a:xfrm flipV="1">
                  <a:off x="2759" y="2196"/>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5" name="Line 6998"/>
                <p:cNvSpPr>
                  <a:spLocks noChangeShapeType="1"/>
                </p:cNvSpPr>
                <p:nvPr/>
              </p:nvSpPr>
              <p:spPr bwMode="auto">
                <a:xfrm flipV="1">
                  <a:off x="2760" y="2194"/>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6" name="Freeform 6999"/>
                <p:cNvSpPr>
                  <a:spLocks/>
                </p:cNvSpPr>
                <p:nvPr/>
              </p:nvSpPr>
              <p:spPr bwMode="auto">
                <a:xfrm>
                  <a:off x="2765" y="2187"/>
                  <a:ext cx="11" cy="12"/>
                </a:xfrm>
                <a:custGeom>
                  <a:avLst/>
                  <a:gdLst>
                    <a:gd name="T0" fmla="*/ 4 w 66"/>
                    <a:gd name="T1" fmla="*/ 14 h 71"/>
                    <a:gd name="T2" fmla="*/ 4 w 66"/>
                    <a:gd name="T3" fmla="*/ 9 h 71"/>
                    <a:gd name="T4" fmla="*/ 9 w 66"/>
                    <a:gd name="T5" fmla="*/ 9 h 71"/>
                    <a:gd name="T6" fmla="*/ 9 w 66"/>
                    <a:gd name="T7" fmla="*/ 20 h 71"/>
                    <a:gd name="T8" fmla="*/ 0 w 66"/>
                    <a:gd name="T9" fmla="*/ 20 h 71"/>
                    <a:gd name="T10" fmla="*/ 0 w 66"/>
                    <a:gd name="T11" fmla="*/ 9 h 71"/>
                    <a:gd name="T12" fmla="*/ 4 w 66"/>
                    <a:gd name="T13" fmla="*/ 5 h 71"/>
                    <a:gd name="T14" fmla="*/ 14 w 66"/>
                    <a:gd name="T15" fmla="*/ 0 h 71"/>
                    <a:gd name="T16" fmla="*/ 35 w 66"/>
                    <a:gd name="T17" fmla="*/ 0 h 71"/>
                    <a:gd name="T18" fmla="*/ 45 w 66"/>
                    <a:gd name="T19" fmla="*/ 5 h 71"/>
                    <a:gd name="T20" fmla="*/ 50 w 66"/>
                    <a:gd name="T21" fmla="*/ 9 h 71"/>
                    <a:gd name="T22" fmla="*/ 55 w 66"/>
                    <a:gd name="T23" fmla="*/ 20 h 71"/>
                    <a:gd name="T24" fmla="*/ 55 w 66"/>
                    <a:gd name="T25" fmla="*/ 56 h 71"/>
                    <a:gd name="T26" fmla="*/ 60 w 66"/>
                    <a:gd name="T27" fmla="*/ 66 h 71"/>
                    <a:gd name="T28" fmla="*/ 66 w 66"/>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1">
                      <a:moveTo>
                        <a:pt x="4" y="14"/>
                      </a:moveTo>
                      <a:lnTo>
                        <a:pt x="4" y="9"/>
                      </a:lnTo>
                      <a:lnTo>
                        <a:pt x="9" y="9"/>
                      </a:lnTo>
                      <a:lnTo>
                        <a:pt x="9" y="20"/>
                      </a:lnTo>
                      <a:lnTo>
                        <a:pt x="0" y="20"/>
                      </a:lnTo>
                      <a:lnTo>
                        <a:pt x="0" y="9"/>
                      </a:lnTo>
                      <a:lnTo>
                        <a:pt x="4" y="5"/>
                      </a:lnTo>
                      <a:lnTo>
                        <a:pt x="14" y="0"/>
                      </a:lnTo>
                      <a:lnTo>
                        <a:pt x="35" y="0"/>
                      </a:lnTo>
                      <a:lnTo>
                        <a:pt x="45" y="5"/>
                      </a:lnTo>
                      <a:lnTo>
                        <a:pt x="50" y="9"/>
                      </a:lnTo>
                      <a:lnTo>
                        <a:pt x="55" y="20"/>
                      </a:lnTo>
                      <a:lnTo>
                        <a:pt x="55" y="56"/>
                      </a:lnTo>
                      <a:lnTo>
                        <a:pt x="60" y="66"/>
                      </a:lnTo>
                      <a:lnTo>
                        <a:pt x="6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7" name="Freeform 7000"/>
                <p:cNvSpPr>
                  <a:spLocks/>
                </p:cNvSpPr>
                <p:nvPr/>
              </p:nvSpPr>
              <p:spPr bwMode="auto">
                <a:xfrm>
                  <a:off x="2773" y="2189"/>
                  <a:ext cx="1" cy="9"/>
                </a:xfrm>
                <a:custGeom>
                  <a:avLst/>
                  <a:gdLst>
                    <a:gd name="T0" fmla="*/ 0 w 10"/>
                    <a:gd name="T1" fmla="*/ 0 h 57"/>
                    <a:gd name="T2" fmla="*/ 5 w 10"/>
                    <a:gd name="T3" fmla="*/ 11 h 57"/>
                    <a:gd name="T4" fmla="*/ 5 w 10"/>
                    <a:gd name="T5" fmla="*/ 47 h 57"/>
                    <a:gd name="T6" fmla="*/ 10 w 10"/>
                    <a:gd name="T7" fmla="*/ 57 h 57"/>
                  </a:gdLst>
                  <a:ahLst/>
                  <a:cxnLst>
                    <a:cxn ang="0">
                      <a:pos x="T0" y="T1"/>
                    </a:cxn>
                    <a:cxn ang="0">
                      <a:pos x="T2" y="T3"/>
                    </a:cxn>
                    <a:cxn ang="0">
                      <a:pos x="T4" y="T5"/>
                    </a:cxn>
                    <a:cxn ang="0">
                      <a:pos x="T6" y="T7"/>
                    </a:cxn>
                  </a:cxnLst>
                  <a:rect l="0" t="0" r="r" b="b"/>
                  <a:pathLst>
                    <a:path w="10" h="57">
                      <a:moveTo>
                        <a:pt x="0" y="0"/>
                      </a:moveTo>
                      <a:lnTo>
                        <a:pt x="5" y="11"/>
                      </a:lnTo>
                      <a:lnTo>
                        <a:pt x="5" y="47"/>
                      </a:lnTo>
                      <a:lnTo>
                        <a:pt x="10"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8" name="Freeform 7001"/>
                <p:cNvSpPr>
                  <a:spLocks/>
                </p:cNvSpPr>
                <p:nvPr/>
              </p:nvSpPr>
              <p:spPr bwMode="auto">
                <a:xfrm>
                  <a:off x="2771" y="2187"/>
                  <a:ext cx="6" cy="12"/>
                </a:xfrm>
                <a:custGeom>
                  <a:avLst/>
                  <a:gdLst>
                    <a:gd name="T0" fmla="*/ 0 w 36"/>
                    <a:gd name="T1" fmla="*/ 0 h 71"/>
                    <a:gd name="T2" fmla="*/ 5 w 36"/>
                    <a:gd name="T3" fmla="*/ 5 h 71"/>
                    <a:gd name="T4" fmla="*/ 10 w 36"/>
                    <a:gd name="T5" fmla="*/ 14 h 71"/>
                    <a:gd name="T6" fmla="*/ 10 w 36"/>
                    <a:gd name="T7" fmla="*/ 56 h 71"/>
                    <a:gd name="T8" fmla="*/ 15 w 36"/>
                    <a:gd name="T9" fmla="*/ 66 h 71"/>
                    <a:gd name="T10" fmla="*/ 31 w 36"/>
                    <a:gd name="T11" fmla="*/ 71 h 71"/>
                    <a:gd name="T12" fmla="*/ 36 w 3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6" h="71">
                      <a:moveTo>
                        <a:pt x="0" y="0"/>
                      </a:moveTo>
                      <a:lnTo>
                        <a:pt x="5" y="5"/>
                      </a:lnTo>
                      <a:lnTo>
                        <a:pt x="10" y="14"/>
                      </a:lnTo>
                      <a:lnTo>
                        <a:pt x="10" y="56"/>
                      </a:lnTo>
                      <a:lnTo>
                        <a:pt x="15" y="66"/>
                      </a:lnTo>
                      <a:lnTo>
                        <a:pt x="31" y="71"/>
                      </a:lnTo>
                      <a:lnTo>
                        <a:pt x="3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69" name="Freeform 7002"/>
                <p:cNvSpPr>
                  <a:spLocks/>
                </p:cNvSpPr>
                <p:nvPr/>
              </p:nvSpPr>
              <p:spPr bwMode="auto">
                <a:xfrm>
                  <a:off x="2764" y="2191"/>
                  <a:ext cx="9" cy="8"/>
                </a:xfrm>
                <a:custGeom>
                  <a:avLst/>
                  <a:gdLst>
                    <a:gd name="T0" fmla="*/ 51 w 51"/>
                    <a:gd name="T1" fmla="*/ 0 h 46"/>
                    <a:gd name="T2" fmla="*/ 46 w 51"/>
                    <a:gd name="T3" fmla="*/ 5 h 46"/>
                    <a:gd name="T4" fmla="*/ 20 w 51"/>
                    <a:gd name="T5" fmla="*/ 10 h 46"/>
                    <a:gd name="T6" fmla="*/ 6 w 51"/>
                    <a:gd name="T7" fmla="*/ 15 h 46"/>
                    <a:gd name="T8" fmla="*/ 0 w 51"/>
                    <a:gd name="T9" fmla="*/ 26 h 46"/>
                    <a:gd name="T10" fmla="*/ 0 w 51"/>
                    <a:gd name="T11" fmla="*/ 31 h 46"/>
                    <a:gd name="T12" fmla="*/ 6 w 51"/>
                    <a:gd name="T13" fmla="*/ 41 h 46"/>
                    <a:gd name="T14" fmla="*/ 20 w 51"/>
                    <a:gd name="T15" fmla="*/ 46 h 46"/>
                    <a:gd name="T16" fmla="*/ 35 w 51"/>
                    <a:gd name="T17" fmla="*/ 46 h 46"/>
                    <a:gd name="T18" fmla="*/ 46 w 51"/>
                    <a:gd name="T19" fmla="*/ 41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0" y="10"/>
                      </a:lnTo>
                      <a:lnTo>
                        <a:pt x="6" y="15"/>
                      </a:lnTo>
                      <a:lnTo>
                        <a:pt x="0" y="26"/>
                      </a:lnTo>
                      <a:lnTo>
                        <a:pt x="0" y="31"/>
                      </a:lnTo>
                      <a:lnTo>
                        <a:pt x="6" y="41"/>
                      </a:lnTo>
                      <a:lnTo>
                        <a:pt x="20" y="46"/>
                      </a:lnTo>
                      <a:lnTo>
                        <a:pt x="35" y="46"/>
                      </a:lnTo>
                      <a:lnTo>
                        <a:pt x="46" y="41"/>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0" name="Freeform 7003"/>
                <p:cNvSpPr>
                  <a:spLocks/>
                </p:cNvSpPr>
                <p:nvPr/>
              </p:nvSpPr>
              <p:spPr bwMode="auto">
                <a:xfrm>
                  <a:off x="2765" y="2194"/>
                  <a:ext cx="1" cy="4"/>
                </a:xfrm>
                <a:custGeom>
                  <a:avLst/>
                  <a:gdLst>
                    <a:gd name="T0" fmla="*/ 4 w 4"/>
                    <a:gd name="T1" fmla="*/ 0 h 26"/>
                    <a:gd name="T2" fmla="*/ 0 w 4"/>
                    <a:gd name="T3" fmla="*/ 11 h 26"/>
                    <a:gd name="T4" fmla="*/ 0 w 4"/>
                    <a:gd name="T5" fmla="*/ 16 h 26"/>
                    <a:gd name="T6" fmla="*/ 4 w 4"/>
                    <a:gd name="T7" fmla="*/ 26 h 26"/>
                  </a:gdLst>
                  <a:ahLst/>
                  <a:cxnLst>
                    <a:cxn ang="0">
                      <a:pos x="T0" y="T1"/>
                    </a:cxn>
                    <a:cxn ang="0">
                      <a:pos x="T2" y="T3"/>
                    </a:cxn>
                    <a:cxn ang="0">
                      <a:pos x="T4" y="T5"/>
                    </a:cxn>
                    <a:cxn ang="0">
                      <a:pos x="T6" y="T7"/>
                    </a:cxn>
                  </a:cxnLst>
                  <a:rect l="0" t="0" r="r" b="b"/>
                  <a:pathLst>
                    <a:path w="4" h="26">
                      <a:moveTo>
                        <a:pt x="4" y="0"/>
                      </a:moveTo>
                      <a:lnTo>
                        <a:pt x="0" y="11"/>
                      </a:lnTo>
                      <a:lnTo>
                        <a:pt x="0" y="16"/>
                      </a:lnTo>
                      <a:lnTo>
                        <a:pt x="4"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1" name="Freeform 7004"/>
                <p:cNvSpPr>
                  <a:spLocks/>
                </p:cNvSpPr>
                <p:nvPr/>
              </p:nvSpPr>
              <p:spPr bwMode="auto">
                <a:xfrm>
                  <a:off x="2766" y="2192"/>
                  <a:ext cx="6" cy="7"/>
                </a:xfrm>
                <a:custGeom>
                  <a:avLst/>
                  <a:gdLst>
                    <a:gd name="T0" fmla="*/ 36 w 36"/>
                    <a:gd name="T1" fmla="*/ 0 h 41"/>
                    <a:gd name="T2" fmla="*/ 16 w 36"/>
                    <a:gd name="T3" fmla="*/ 5 h 41"/>
                    <a:gd name="T4" fmla="*/ 5 w 36"/>
                    <a:gd name="T5" fmla="*/ 10 h 41"/>
                    <a:gd name="T6" fmla="*/ 0 w 36"/>
                    <a:gd name="T7" fmla="*/ 21 h 41"/>
                    <a:gd name="T8" fmla="*/ 0 w 36"/>
                    <a:gd name="T9" fmla="*/ 26 h 41"/>
                    <a:gd name="T10" fmla="*/ 5 w 36"/>
                    <a:gd name="T11" fmla="*/ 36 h 41"/>
                    <a:gd name="T12" fmla="*/ 10 w 36"/>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6" h="41">
                      <a:moveTo>
                        <a:pt x="36" y="0"/>
                      </a:moveTo>
                      <a:lnTo>
                        <a:pt x="16" y="5"/>
                      </a:lnTo>
                      <a:lnTo>
                        <a:pt x="5" y="10"/>
                      </a:lnTo>
                      <a:lnTo>
                        <a:pt x="0" y="21"/>
                      </a:lnTo>
                      <a:lnTo>
                        <a:pt x="0" y="26"/>
                      </a:lnTo>
                      <a:lnTo>
                        <a:pt x="5" y="36"/>
                      </a:lnTo>
                      <a:lnTo>
                        <a:pt x="1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2" name="Freeform 7005"/>
                <p:cNvSpPr>
                  <a:spLocks/>
                </p:cNvSpPr>
                <p:nvPr/>
              </p:nvSpPr>
              <p:spPr bwMode="auto">
                <a:xfrm>
                  <a:off x="2789" y="2187"/>
                  <a:ext cx="4" cy="2"/>
                </a:xfrm>
                <a:custGeom>
                  <a:avLst/>
                  <a:gdLst>
                    <a:gd name="T0" fmla="*/ 15 w 25"/>
                    <a:gd name="T1" fmla="*/ 5 h 9"/>
                    <a:gd name="T2" fmla="*/ 21 w 25"/>
                    <a:gd name="T3" fmla="*/ 9 h 9"/>
                    <a:gd name="T4" fmla="*/ 25 w 25"/>
                    <a:gd name="T5" fmla="*/ 5 h 9"/>
                    <a:gd name="T6" fmla="*/ 21 w 25"/>
                    <a:gd name="T7" fmla="*/ 0 h 9"/>
                    <a:gd name="T8" fmla="*/ 15 w 25"/>
                    <a:gd name="T9" fmla="*/ 0 h 9"/>
                    <a:gd name="T10" fmla="*/ 5 w 25"/>
                    <a:gd name="T11" fmla="*/ 5 h 9"/>
                    <a:gd name="T12" fmla="*/ 0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15" y="5"/>
                      </a:moveTo>
                      <a:lnTo>
                        <a:pt x="21" y="9"/>
                      </a:lnTo>
                      <a:lnTo>
                        <a:pt x="25" y="5"/>
                      </a:lnTo>
                      <a:lnTo>
                        <a:pt x="21" y="0"/>
                      </a:lnTo>
                      <a:lnTo>
                        <a:pt x="15" y="0"/>
                      </a:lnTo>
                      <a:lnTo>
                        <a:pt x="5" y="5"/>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3" name="Freeform 7006"/>
                <p:cNvSpPr>
                  <a:spLocks/>
                </p:cNvSpPr>
                <p:nvPr/>
              </p:nvSpPr>
              <p:spPr bwMode="auto">
                <a:xfrm>
                  <a:off x="2782" y="2187"/>
                  <a:ext cx="8" cy="9"/>
                </a:xfrm>
                <a:custGeom>
                  <a:avLst/>
                  <a:gdLst>
                    <a:gd name="T0" fmla="*/ 20 w 51"/>
                    <a:gd name="T1" fmla="*/ 0 h 51"/>
                    <a:gd name="T2" fmla="*/ 10 w 51"/>
                    <a:gd name="T3" fmla="*/ 5 h 51"/>
                    <a:gd name="T4" fmla="*/ 5 w 51"/>
                    <a:gd name="T5" fmla="*/ 9 h 51"/>
                    <a:gd name="T6" fmla="*/ 0 w 51"/>
                    <a:gd name="T7" fmla="*/ 20 h 51"/>
                    <a:gd name="T8" fmla="*/ 0 w 51"/>
                    <a:gd name="T9" fmla="*/ 30 h 51"/>
                    <a:gd name="T10" fmla="*/ 5 w 51"/>
                    <a:gd name="T11" fmla="*/ 40 h 51"/>
                    <a:gd name="T12" fmla="*/ 10 w 51"/>
                    <a:gd name="T13" fmla="*/ 45 h 51"/>
                    <a:gd name="T14" fmla="*/ 20 w 51"/>
                    <a:gd name="T15" fmla="*/ 51 h 51"/>
                    <a:gd name="T16" fmla="*/ 31 w 51"/>
                    <a:gd name="T17" fmla="*/ 51 h 51"/>
                    <a:gd name="T18" fmla="*/ 41 w 51"/>
                    <a:gd name="T19" fmla="*/ 45 h 51"/>
                    <a:gd name="T20" fmla="*/ 46 w 51"/>
                    <a:gd name="T21" fmla="*/ 40 h 51"/>
                    <a:gd name="T22" fmla="*/ 51 w 51"/>
                    <a:gd name="T23" fmla="*/ 30 h 51"/>
                    <a:gd name="T24" fmla="*/ 51 w 51"/>
                    <a:gd name="T25" fmla="*/ 20 h 51"/>
                    <a:gd name="T26" fmla="*/ 46 w 51"/>
                    <a:gd name="T27" fmla="*/ 9 h 51"/>
                    <a:gd name="T28" fmla="*/ 41 w 51"/>
                    <a:gd name="T29" fmla="*/ 5 h 51"/>
                    <a:gd name="T30" fmla="*/ 31 w 51"/>
                    <a:gd name="T31" fmla="*/ 0 h 51"/>
                    <a:gd name="T32" fmla="*/ 20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0" y="0"/>
                      </a:moveTo>
                      <a:lnTo>
                        <a:pt x="10" y="5"/>
                      </a:lnTo>
                      <a:lnTo>
                        <a:pt x="5" y="9"/>
                      </a:lnTo>
                      <a:lnTo>
                        <a:pt x="0" y="20"/>
                      </a:lnTo>
                      <a:lnTo>
                        <a:pt x="0" y="30"/>
                      </a:lnTo>
                      <a:lnTo>
                        <a:pt x="5" y="40"/>
                      </a:lnTo>
                      <a:lnTo>
                        <a:pt x="10" y="45"/>
                      </a:lnTo>
                      <a:lnTo>
                        <a:pt x="20" y="51"/>
                      </a:lnTo>
                      <a:lnTo>
                        <a:pt x="31" y="51"/>
                      </a:lnTo>
                      <a:lnTo>
                        <a:pt x="41" y="45"/>
                      </a:lnTo>
                      <a:lnTo>
                        <a:pt x="46" y="40"/>
                      </a:lnTo>
                      <a:lnTo>
                        <a:pt x="51" y="30"/>
                      </a:lnTo>
                      <a:lnTo>
                        <a:pt x="51" y="20"/>
                      </a:lnTo>
                      <a:lnTo>
                        <a:pt x="46" y="9"/>
                      </a:lnTo>
                      <a:lnTo>
                        <a:pt x="41" y="5"/>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4" name="Freeform 7007"/>
                <p:cNvSpPr>
                  <a:spLocks/>
                </p:cNvSpPr>
                <p:nvPr/>
              </p:nvSpPr>
              <p:spPr bwMode="auto">
                <a:xfrm>
                  <a:off x="2783" y="2189"/>
                  <a:ext cx="1" cy="5"/>
                </a:xfrm>
                <a:custGeom>
                  <a:avLst/>
                  <a:gdLst>
                    <a:gd name="T0" fmla="*/ 5 w 5"/>
                    <a:gd name="T1" fmla="*/ 0 h 31"/>
                    <a:gd name="T2" fmla="*/ 0 w 5"/>
                    <a:gd name="T3" fmla="*/ 11 h 31"/>
                    <a:gd name="T4" fmla="*/ 0 w 5"/>
                    <a:gd name="T5" fmla="*/ 21 h 31"/>
                    <a:gd name="T6" fmla="*/ 5 w 5"/>
                    <a:gd name="T7" fmla="*/ 31 h 31"/>
                  </a:gdLst>
                  <a:ahLst/>
                  <a:cxnLst>
                    <a:cxn ang="0">
                      <a:pos x="T0" y="T1"/>
                    </a:cxn>
                    <a:cxn ang="0">
                      <a:pos x="T2" y="T3"/>
                    </a:cxn>
                    <a:cxn ang="0">
                      <a:pos x="T4" y="T5"/>
                    </a:cxn>
                    <a:cxn ang="0">
                      <a:pos x="T6" y="T7"/>
                    </a:cxn>
                  </a:cxnLst>
                  <a:rect l="0" t="0" r="r" b="b"/>
                  <a:pathLst>
                    <a:path w="5" h="31">
                      <a:moveTo>
                        <a:pt x="5" y="0"/>
                      </a:moveTo>
                      <a:lnTo>
                        <a:pt x="0" y="11"/>
                      </a:lnTo>
                      <a:lnTo>
                        <a:pt x="0" y="21"/>
                      </a:lnTo>
                      <a:lnTo>
                        <a:pt x="5"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5" name="Freeform 7008"/>
                <p:cNvSpPr>
                  <a:spLocks/>
                </p:cNvSpPr>
                <p:nvPr/>
              </p:nvSpPr>
              <p:spPr bwMode="auto">
                <a:xfrm>
                  <a:off x="2789" y="2189"/>
                  <a:ext cx="0" cy="5"/>
                </a:xfrm>
                <a:custGeom>
                  <a:avLst/>
                  <a:gdLst>
                    <a:gd name="T0" fmla="*/ 0 w 5"/>
                    <a:gd name="T1" fmla="*/ 31 h 31"/>
                    <a:gd name="T2" fmla="*/ 5 w 5"/>
                    <a:gd name="T3" fmla="*/ 21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6" name="Freeform 7009"/>
                <p:cNvSpPr>
                  <a:spLocks/>
                </p:cNvSpPr>
                <p:nvPr/>
              </p:nvSpPr>
              <p:spPr bwMode="auto">
                <a:xfrm>
                  <a:off x="2784" y="2187"/>
                  <a:ext cx="1" cy="9"/>
                </a:xfrm>
                <a:custGeom>
                  <a:avLst/>
                  <a:gdLst>
                    <a:gd name="T0" fmla="*/ 10 w 10"/>
                    <a:gd name="T1" fmla="*/ 0 h 51"/>
                    <a:gd name="T2" fmla="*/ 6 w 10"/>
                    <a:gd name="T3" fmla="*/ 5 h 51"/>
                    <a:gd name="T4" fmla="*/ 0 w 10"/>
                    <a:gd name="T5" fmla="*/ 14 h 51"/>
                    <a:gd name="T6" fmla="*/ 0 w 10"/>
                    <a:gd name="T7" fmla="*/ 35 h 51"/>
                    <a:gd name="T8" fmla="*/ 6 w 10"/>
                    <a:gd name="T9" fmla="*/ 45 h 51"/>
                    <a:gd name="T10" fmla="*/ 10 w 10"/>
                    <a:gd name="T11" fmla="*/ 51 h 51"/>
                  </a:gdLst>
                  <a:ahLst/>
                  <a:cxnLst>
                    <a:cxn ang="0">
                      <a:pos x="T0" y="T1"/>
                    </a:cxn>
                    <a:cxn ang="0">
                      <a:pos x="T2" y="T3"/>
                    </a:cxn>
                    <a:cxn ang="0">
                      <a:pos x="T4" y="T5"/>
                    </a:cxn>
                    <a:cxn ang="0">
                      <a:pos x="T6" y="T7"/>
                    </a:cxn>
                    <a:cxn ang="0">
                      <a:pos x="T8" y="T9"/>
                    </a:cxn>
                    <a:cxn ang="0">
                      <a:pos x="T10" y="T11"/>
                    </a:cxn>
                  </a:cxnLst>
                  <a:rect l="0" t="0" r="r" b="b"/>
                  <a:pathLst>
                    <a:path w="10" h="51">
                      <a:moveTo>
                        <a:pt x="10" y="0"/>
                      </a:moveTo>
                      <a:lnTo>
                        <a:pt x="6" y="5"/>
                      </a:lnTo>
                      <a:lnTo>
                        <a:pt x="0" y="14"/>
                      </a:lnTo>
                      <a:lnTo>
                        <a:pt x="0" y="35"/>
                      </a:lnTo>
                      <a:lnTo>
                        <a:pt x="6" y="45"/>
                      </a:lnTo>
                      <a:lnTo>
                        <a:pt x="10"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7" name="Freeform 7010"/>
                <p:cNvSpPr>
                  <a:spLocks/>
                </p:cNvSpPr>
                <p:nvPr/>
              </p:nvSpPr>
              <p:spPr bwMode="auto">
                <a:xfrm>
                  <a:off x="2787" y="2187"/>
                  <a:ext cx="2" cy="9"/>
                </a:xfrm>
                <a:custGeom>
                  <a:avLst/>
                  <a:gdLst>
                    <a:gd name="T0" fmla="*/ 0 w 10"/>
                    <a:gd name="T1" fmla="*/ 51 h 51"/>
                    <a:gd name="T2" fmla="*/ 5 w 10"/>
                    <a:gd name="T3" fmla="*/ 45 h 51"/>
                    <a:gd name="T4" fmla="*/ 10 w 10"/>
                    <a:gd name="T5" fmla="*/ 35 h 51"/>
                    <a:gd name="T6" fmla="*/ 10 w 10"/>
                    <a:gd name="T7" fmla="*/ 14 h 51"/>
                    <a:gd name="T8" fmla="*/ 5 w 10"/>
                    <a:gd name="T9" fmla="*/ 5 h 51"/>
                    <a:gd name="T10" fmla="*/ 0 w 10"/>
                    <a:gd name="T11" fmla="*/ 0 h 51"/>
                  </a:gdLst>
                  <a:ahLst/>
                  <a:cxnLst>
                    <a:cxn ang="0">
                      <a:pos x="T0" y="T1"/>
                    </a:cxn>
                    <a:cxn ang="0">
                      <a:pos x="T2" y="T3"/>
                    </a:cxn>
                    <a:cxn ang="0">
                      <a:pos x="T4" y="T5"/>
                    </a:cxn>
                    <a:cxn ang="0">
                      <a:pos x="T6" y="T7"/>
                    </a:cxn>
                    <a:cxn ang="0">
                      <a:pos x="T8" y="T9"/>
                    </a:cxn>
                    <a:cxn ang="0">
                      <a:pos x="T10" y="T11"/>
                    </a:cxn>
                  </a:cxnLst>
                  <a:rect l="0" t="0" r="r" b="b"/>
                  <a:pathLst>
                    <a:path w="10" h="51">
                      <a:moveTo>
                        <a:pt x="0" y="51"/>
                      </a:moveTo>
                      <a:lnTo>
                        <a:pt x="5" y="45"/>
                      </a:lnTo>
                      <a:lnTo>
                        <a:pt x="10" y="35"/>
                      </a:lnTo>
                      <a:lnTo>
                        <a:pt x="10" y="14"/>
                      </a:lnTo>
                      <a:lnTo>
                        <a:pt x="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8" name="Freeform 7011"/>
                <p:cNvSpPr>
                  <a:spLocks/>
                </p:cNvSpPr>
                <p:nvPr/>
              </p:nvSpPr>
              <p:spPr bwMode="auto">
                <a:xfrm>
                  <a:off x="2781" y="2194"/>
                  <a:ext cx="11" cy="8"/>
                </a:xfrm>
                <a:custGeom>
                  <a:avLst/>
                  <a:gdLst>
                    <a:gd name="T0" fmla="*/ 11 w 68"/>
                    <a:gd name="T1" fmla="*/ 0 h 51"/>
                    <a:gd name="T2" fmla="*/ 6 w 68"/>
                    <a:gd name="T3" fmla="*/ 5 h 51"/>
                    <a:gd name="T4" fmla="*/ 0 w 68"/>
                    <a:gd name="T5" fmla="*/ 16 h 51"/>
                    <a:gd name="T6" fmla="*/ 0 w 68"/>
                    <a:gd name="T7" fmla="*/ 20 h 51"/>
                    <a:gd name="T8" fmla="*/ 6 w 68"/>
                    <a:gd name="T9" fmla="*/ 31 h 51"/>
                    <a:gd name="T10" fmla="*/ 11 w 68"/>
                    <a:gd name="T11" fmla="*/ 36 h 51"/>
                    <a:gd name="T12" fmla="*/ 26 w 68"/>
                    <a:gd name="T13" fmla="*/ 41 h 51"/>
                    <a:gd name="T14" fmla="*/ 47 w 68"/>
                    <a:gd name="T15" fmla="*/ 41 h 51"/>
                    <a:gd name="T16" fmla="*/ 62 w 68"/>
                    <a:gd name="T17" fmla="*/ 46 h 51"/>
                    <a:gd name="T18" fmla="*/ 68 w 68"/>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1">
                      <a:moveTo>
                        <a:pt x="11" y="0"/>
                      </a:moveTo>
                      <a:lnTo>
                        <a:pt x="6" y="5"/>
                      </a:lnTo>
                      <a:lnTo>
                        <a:pt x="0" y="16"/>
                      </a:lnTo>
                      <a:lnTo>
                        <a:pt x="0" y="20"/>
                      </a:lnTo>
                      <a:lnTo>
                        <a:pt x="6" y="31"/>
                      </a:lnTo>
                      <a:lnTo>
                        <a:pt x="11" y="36"/>
                      </a:lnTo>
                      <a:lnTo>
                        <a:pt x="26" y="41"/>
                      </a:lnTo>
                      <a:lnTo>
                        <a:pt x="47" y="41"/>
                      </a:lnTo>
                      <a:lnTo>
                        <a:pt x="62" y="46"/>
                      </a:lnTo>
                      <a:lnTo>
                        <a:pt x="68"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79" name="Freeform 7012"/>
                <p:cNvSpPr>
                  <a:spLocks/>
                </p:cNvSpPr>
                <p:nvPr/>
              </p:nvSpPr>
              <p:spPr bwMode="auto">
                <a:xfrm>
                  <a:off x="2783" y="2199"/>
                  <a:ext cx="8" cy="2"/>
                </a:xfrm>
                <a:custGeom>
                  <a:avLst/>
                  <a:gdLst>
                    <a:gd name="T0" fmla="*/ 0 w 51"/>
                    <a:gd name="T1" fmla="*/ 0 h 10"/>
                    <a:gd name="T2" fmla="*/ 15 w 51"/>
                    <a:gd name="T3" fmla="*/ 5 h 10"/>
                    <a:gd name="T4" fmla="*/ 36 w 51"/>
                    <a:gd name="T5" fmla="*/ 5 h 10"/>
                    <a:gd name="T6" fmla="*/ 51 w 51"/>
                    <a:gd name="T7" fmla="*/ 10 h 10"/>
                  </a:gdLst>
                  <a:ahLst/>
                  <a:cxnLst>
                    <a:cxn ang="0">
                      <a:pos x="T0" y="T1"/>
                    </a:cxn>
                    <a:cxn ang="0">
                      <a:pos x="T2" y="T3"/>
                    </a:cxn>
                    <a:cxn ang="0">
                      <a:pos x="T4" y="T5"/>
                    </a:cxn>
                    <a:cxn ang="0">
                      <a:pos x="T6" y="T7"/>
                    </a:cxn>
                  </a:cxnLst>
                  <a:rect l="0" t="0" r="r" b="b"/>
                  <a:pathLst>
                    <a:path w="51" h="10">
                      <a:moveTo>
                        <a:pt x="0" y="0"/>
                      </a:moveTo>
                      <a:lnTo>
                        <a:pt x="15" y="5"/>
                      </a:lnTo>
                      <a:lnTo>
                        <a:pt x="36" y="5"/>
                      </a:lnTo>
                      <a:lnTo>
                        <a:pt x="5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0" name="Freeform 7013"/>
                <p:cNvSpPr>
                  <a:spLocks/>
                </p:cNvSpPr>
                <p:nvPr/>
              </p:nvSpPr>
              <p:spPr bwMode="auto">
                <a:xfrm>
                  <a:off x="2780" y="2197"/>
                  <a:ext cx="12" cy="8"/>
                </a:xfrm>
                <a:custGeom>
                  <a:avLst/>
                  <a:gdLst>
                    <a:gd name="T0" fmla="*/ 4 w 72"/>
                    <a:gd name="T1" fmla="*/ 0 h 46"/>
                    <a:gd name="T2" fmla="*/ 10 w 72"/>
                    <a:gd name="T3" fmla="*/ 6 h 46"/>
                    <a:gd name="T4" fmla="*/ 26 w 72"/>
                    <a:gd name="T5" fmla="*/ 11 h 46"/>
                    <a:gd name="T6" fmla="*/ 51 w 72"/>
                    <a:gd name="T7" fmla="*/ 11 h 46"/>
                    <a:gd name="T8" fmla="*/ 66 w 72"/>
                    <a:gd name="T9" fmla="*/ 16 h 46"/>
                    <a:gd name="T10" fmla="*/ 72 w 72"/>
                    <a:gd name="T11" fmla="*/ 26 h 46"/>
                    <a:gd name="T12" fmla="*/ 72 w 72"/>
                    <a:gd name="T13" fmla="*/ 31 h 46"/>
                    <a:gd name="T14" fmla="*/ 66 w 72"/>
                    <a:gd name="T15" fmla="*/ 42 h 46"/>
                    <a:gd name="T16" fmla="*/ 51 w 72"/>
                    <a:gd name="T17" fmla="*/ 46 h 46"/>
                    <a:gd name="T18" fmla="*/ 20 w 72"/>
                    <a:gd name="T19" fmla="*/ 46 h 46"/>
                    <a:gd name="T20" fmla="*/ 4 w 72"/>
                    <a:gd name="T21" fmla="*/ 42 h 46"/>
                    <a:gd name="T22" fmla="*/ 0 w 72"/>
                    <a:gd name="T23" fmla="*/ 31 h 46"/>
                    <a:gd name="T24" fmla="*/ 0 w 72"/>
                    <a:gd name="T25" fmla="*/ 26 h 46"/>
                    <a:gd name="T26" fmla="*/ 4 w 72"/>
                    <a:gd name="T27" fmla="*/ 16 h 46"/>
                    <a:gd name="T28" fmla="*/ 20 w 72"/>
                    <a:gd name="T29"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46">
                      <a:moveTo>
                        <a:pt x="4" y="0"/>
                      </a:moveTo>
                      <a:lnTo>
                        <a:pt x="10" y="6"/>
                      </a:lnTo>
                      <a:lnTo>
                        <a:pt x="26" y="11"/>
                      </a:lnTo>
                      <a:lnTo>
                        <a:pt x="51" y="11"/>
                      </a:lnTo>
                      <a:lnTo>
                        <a:pt x="66" y="16"/>
                      </a:lnTo>
                      <a:lnTo>
                        <a:pt x="72" y="26"/>
                      </a:lnTo>
                      <a:lnTo>
                        <a:pt x="72" y="31"/>
                      </a:lnTo>
                      <a:lnTo>
                        <a:pt x="66" y="42"/>
                      </a:lnTo>
                      <a:lnTo>
                        <a:pt x="51" y="46"/>
                      </a:lnTo>
                      <a:lnTo>
                        <a:pt x="20" y="46"/>
                      </a:lnTo>
                      <a:lnTo>
                        <a:pt x="4" y="42"/>
                      </a:lnTo>
                      <a:lnTo>
                        <a:pt x="0" y="31"/>
                      </a:lnTo>
                      <a:lnTo>
                        <a:pt x="0" y="26"/>
                      </a:lnTo>
                      <a:lnTo>
                        <a:pt x="4" y="16"/>
                      </a:lnTo>
                      <a:lnTo>
                        <a:pt x="2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1" name="Freeform 7014"/>
                <p:cNvSpPr>
                  <a:spLocks/>
                </p:cNvSpPr>
                <p:nvPr/>
              </p:nvSpPr>
              <p:spPr bwMode="auto">
                <a:xfrm>
                  <a:off x="2781" y="2199"/>
                  <a:ext cx="3" cy="6"/>
                </a:xfrm>
                <a:custGeom>
                  <a:avLst/>
                  <a:gdLst>
                    <a:gd name="T0" fmla="*/ 16 w 16"/>
                    <a:gd name="T1" fmla="*/ 35 h 35"/>
                    <a:gd name="T2" fmla="*/ 6 w 16"/>
                    <a:gd name="T3" fmla="*/ 31 h 35"/>
                    <a:gd name="T4" fmla="*/ 0 w 16"/>
                    <a:gd name="T5" fmla="*/ 20 h 35"/>
                    <a:gd name="T6" fmla="*/ 0 w 16"/>
                    <a:gd name="T7" fmla="*/ 15 h 35"/>
                    <a:gd name="T8" fmla="*/ 6 w 16"/>
                    <a:gd name="T9" fmla="*/ 5 h 35"/>
                    <a:gd name="T10" fmla="*/ 16 w 16"/>
                    <a:gd name="T11" fmla="*/ 0 h 35"/>
                  </a:gdLst>
                  <a:ahLst/>
                  <a:cxnLst>
                    <a:cxn ang="0">
                      <a:pos x="T0" y="T1"/>
                    </a:cxn>
                    <a:cxn ang="0">
                      <a:pos x="T2" y="T3"/>
                    </a:cxn>
                    <a:cxn ang="0">
                      <a:pos x="T4" y="T5"/>
                    </a:cxn>
                    <a:cxn ang="0">
                      <a:pos x="T6" y="T7"/>
                    </a:cxn>
                    <a:cxn ang="0">
                      <a:pos x="T8" y="T9"/>
                    </a:cxn>
                    <a:cxn ang="0">
                      <a:pos x="T10" y="T11"/>
                    </a:cxn>
                  </a:cxnLst>
                  <a:rect l="0" t="0" r="r" b="b"/>
                  <a:pathLst>
                    <a:path w="16" h="35">
                      <a:moveTo>
                        <a:pt x="16" y="35"/>
                      </a:moveTo>
                      <a:lnTo>
                        <a:pt x="6" y="31"/>
                      </a:lnTo>
                      <a:lnTo>
                        <a:pt x="0" y="20"/>
                      </a:lnTo>
                      <a:lnTo>
                        <a:pt x="0" y="15"/>
                      </a:lnTo>
                      <a:lnTo>
                        <a:pt x="6"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2" name="Freeform 7015"/>
                <p:cNvSpPr>
                  <a:spLocks/>
                </p:cNvSpPr>
                <p:nvPr/>
              </p:nvSpPr>
              <p:spPr bwMode="auto">
                <a:xfrm>
                  <a:off x="2798" y="2196"/>
                  <a:ext cx="3" cy="3"/>
                </a:xfrm>
                <a:custGeom>
                  <a:avLst/>
                  <a:gdLst>
                    <a:gd name="T0" fmla="*/ 5 w 16"/>
                    <a:gd name="T1" fmla="*/ 0 h 15"/>
                    <a:gd name="T2" fmla="*/ 0 w 16"/>
                    <a:gd name="T3" fmla="*/ 4 h 15"/>
                    <a:gd name="T4" fmla="*/ 0 w 16"/>
                    <a:gd name="T5" fmla="*/ 10 h 15"/>
                    <a:gd name="T6" fmla="*/ 5 w 16"/>
                    <a:gd name="T7" fmla="*/ 15 h 15"/>
                    <a:gd name="T8" fmla="*/ 10 w 16"/>
                    <a:gd name="T9" fmla="*/ 15 h 15"/>
                    <a:gd name="T10" fmla="*/ 16 w 16"/>
                    <a:gd name="T11" fmla="*/ 10 h 15"/>
                    <a:gd name="T12" fmla="*/ 16 w 16"/>
                    <a:gd name="T13" fmla="*/ 4 h 15"/>
                    <a:gd name="T14" fmla="*/ 10 w 16"/>
                    <a:gd name="T15" fmla="*/ 0 h 15"/>
                    <a:gd name="T16" fmla="*/ 5 w 16"/>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5">
                      <a:moveTo>
                        <a:pt x="5" y="0"/>
                      </a:moveTo>
                      <a:lnTo>
                        <a:pt x="0" y="4"/>
                      </a:lnTo>
                      <a:lnTo>
                        <a:pt x="0" y="10"/>
                      </a:lnTo>
                      <a:lnTo>
                        <a:pt x="5" y="15"/>
                      </a:lnTo>
                      <a:lnTo>
                        <a:pt x="10" y="15"/>
                      </a:lnTo>
                      <a:lnTo>
                        <a:pt x="16" y="10"/>
                      </a:lnTo>
                      <a:lnTo>
                        <a:pt x="16" y="4"/>
                      </a:lnTo>
                      <a:lnTo>
                        <a:pt x="10" y="0"/>
                      </a:lnTo>
                      <a:lnTo>
                        <a:pt x="5"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3" name="Rectangle 7016"/>
                <p:cNvSpPr>
                  <a:spLocks noChangeArrowheads="1"/>
                </p:cNvSpPr>
                <p:nvPr/>
              </p:nvSpPr>
              <p:spPr bwMode="auto">
                <a:xfrm>
                  <a:off x="2799" y="2197"/>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4" name="Line 7017"/>
                <p:cNvSpPr>
                  <a:spLocks noChangeShapeType="1"/>
                </p:cNvSpPr>
                <p:nvPr/>
              </p:nvSpPr>
              <p:spPr bwMode="auto">
                <a:xfrm>
                  <a:off x="2619" y="1581"/>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5" name="Line 7018"/>
                <p:cNvSpPr>
                  <a:spLocks noChangeShapeType="1"/>
                </p:cNvSpPr>
                <p:nvPr/>
              </p:nvSpPr>
              <p:spPr bwMode="auto">
                <a:xfrm>
                  <a:off x="2620" y="158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6" name="Line 7019"/>
                <p:cNvSpPr>
                  <a:spLocks noChangeShapeType="1"/>
                </p:cNvSpPr>
                <p:nvPr/>
              </p:nvSpPr>
              <p:spPr bwMode="auto">
                <a:xfrm>
                  <a:off x="2621" y="1581"/>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7" name="Line 7020"/>
                <p:cNvSpPr>
                  <a:spLocks noChangeShapeType="1"/>
                </p:cNvSpPr>
                <p:nvPr/>
              </p:nvSpPr>
              <p:spPr bwMode="auto">
                <a:xfrm>
                  <a:off x="2617" y="158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8" name="Freeform 7021"/>
                <p:cNvSpPr>
                  <a:spLocks/>
                </p:cNvSpPr>
                <p:nvPr/>
              </p:nvSpPr>
              <p:spPr bwMode="auto">
                <a:xfrm>
                  <a:off x="2617" y="1593"/>
                  <a:ext cx="12" cy="5"/>
                </a:xfrm>
                <a:custGeom>
                  <a:avLst/>
                  <a:gdLst>
                    <a:gd name="T0" fmla="*/ 0 w 76"/>
                    <a:gd name="T1" fmla="*/ 30 h 30"/>
                    <a:gd name="T2" fmla="*/ 76 w 76"/>
                    <a:gd name="T3" fmla="*/ 30 h 30"/>
                    <a:gd name="T4" fmla="*/ 76 w 76"/>
                    <a:gd name="T5" fmla="*/ 0 h 30"/>
                  </a:gdLst>
                  <a:ahLst/>
                  <a:cxnLst>
                    <a:cxn ang="0">
                      <a:pos x="T0" y="T1"/>
                    </a:cxn>
                    <a:cxn ang="0">
                      <a:pos x="T2" y="T3"/>
                    </a:cxn>
                    <a:cxn ang="0">
                      <a:pos x="T4" y="T5"/>
                    </a:cxn>
                  </a:cxnLst>
                  <a:rect l="0" t="0" r="r" b="b"/>
                  <a:pathLst>
                    <a:path w="76" h="30">
                      <a:moveTo>
                        <a:pt x="0" y="30"/>
                      </a:moveTo>
                      <a:lnTo>
                        <a:pt x="76" y="30"/>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89" name="Line 7022"/>
                <p:cNvSpPr>
                  <a:spLocks noChangeShapeType="1"/>
                </p:cNvSpPr>
                <p:nvPr/>
              </p:nvSpPr>
              <p:spPr bwMode="auto">
                <a:xfrm>
                  <a:off x="2617" y="158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0" name="Line 7023"/>
                <p:cNvSpPr>
                  <a:spLocks noChangeShapeType="1"/>
                </p:cNvSpPr>
                <p:nvPr/>
              </p:nvSpPr>
              <p:spPr bwMode="auto">
                <a:xfrm>
                  <a:off x="2618" y="158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1" name="Line 7024"/>
                <p:cNvSpPr>
                  <a:spLocks noChangeShapeType="1"/>
                </p:cNvSpPr>
                <p:nvPr/>
              </p:nvSpPr>
              <p:spPr bwMode="auto">
                <a:xfrm flipH="1">
                  <a:off x="2621" y="158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2" name="Line 7025"/>
                <p:cNvSpPr>
                  <a:spLocks noChangeShapeType="1"/>
                </p:cNvSpPr>
                <p:nvPr/>
              </p:nvSpPr>
              <p:spPr bwMode="auto">
                <a:xfrm flipH="1">
                  <a:off x="2621" y="158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3" name="Line 7026"/>
                <p:cNvSpPr>
                  <a:spLocks noChangeShapeType="1"/>
                </p:cNvSpPr>
                <p:nvPr/>
              </p:nvSpPr>
              <p:spPr bwMode="auto">
                <a:xfrm flipH="1">
                  <a:off x="2617" y="159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4" name="Line 7027"/>
                <p:cNvSpPr>
                  <a:spLocks noChangeShapeType="1"/>
                </p:cNvSpPr>
                <p:nvPr/>
              </p:nvSpPr>
              <p:spPr bwMode="auto">
                <a:xfrm flipH="1">
                  <a:off x="2618" y="159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5" name="Line 7028"/>
                <p:cNvSpPr>
                  <a:spLocks noChangeShapeType="1"/>
                </p:cNvSpPr>
                <p:nvPr/>
              </p:nvSpPr>
              <p:spPr bwMode="auto">
                <a:xfrm>
                  <a:off x="2621" y="159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6" name="Line 7029"/>
                <p:cNvSpPr>
                  <a:spLocks noChangeShapeType="1"/>
                </p:cNvSpPr>
                <p:nvPr/>
              </p:nvSpPr>
              <p:spPr bwMode="auto">
                <a:xfrm>
                  <a:off x="2621" y="159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7" name="Line 7030"/>
                <p:cNvSpPr>
                  <a:spLocks noChangeShapeType="1"/>
                </p:cNvSpPr>
                <p:nvPr/>
              </p:nvSpPr>
              <p:spPr bwMode="auto">
                <a:xfrm flipV="1">
                  <a:off x="2625" y="159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8" name="Line 7031"/>
                <p:cNvSpPr>
                  <a:spLocks noChangeShapeType="1"/>
                </p:cNvSpPr>
                <p:nvPr/>
              </p:nvSpPr>
              <p:spPr bwMode="auto">
                <a:xfrm flipV="1">
                  <a:off x="2627" y="159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99" name="Line 7032"/>
                <p:cNvSpPr>
                  <a:spLocks noChangeShapeType="1"/>
                </p:cNvSpPr>
                <p:nvPr/>
              </p:nvSpPr>
              <p:spPr bwMode="auto">
                <a:xfrm flipV="1">
                  <a:off x="2628" y="1596"/>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0" name="Line 7033"/>
                <p:cNvSpPr>
                  <a:spLocks noChangeShapeType="1"/>
                </p:cNvSpPr>
                <p:nvPr/>
              </p:nvSpPr>
              <p:spPr bwMode="auto">
                <a:xfrm flipV="1">
                  <a:off x="2629" y="1593"/>
                  <a:ext cx="0"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1" name="Freeform 7034"/>
                <p:cNvSpPr>
                  <a:spLocks/>
                </p:cNvSpPr>
                <p:nvPr/>
              </p:nvSpPr>
              <p:spPr bwMode="auto">
                <a:xfrm>
                  <a:off x="2634" y="1587"/>
                  <a:ext cx="11" cy="11"/>
                </a:xfrm>
                <a:custGeom>
                  <a:avLst/>
                  <a:gdLst>
                    <a:gd name="T0" fmla="*/ 5 w 66"/>
                    <a:gd name="T1" fmla="*/ 16 h 72"/>
                    <a:gd name="T2" fmla="*/ 5 w 66"/>
                    <a:gd name="T3" fmla="*/ 11 h 72"/>
                    <a:gd name="T4" fmla="*/ 11 w 66"/>
                    <a:gd name="T5" fmla="*/ 11 h 72"/>
                    <a:gd name="T6" fmla="*/ 11 w 66"/>
                    <a:gd name="T7" fmla="*/ 22 h 72"/>
                    <a:gd name="T8" fmla="*/ 0 w 66"/>
                    <a:gd name="T9" fmla="*/ 22 h 72"/>
                    <a:gd name="T10" fmla="*/ 0 w 66"/>
                    <a:gd name="T11" fmla="*/ 11 h 72"/>
                    <a:gd name="T12" fmla="*/ 5 w 66"/>
                    <a:gd name="T13" fmla="*/ 6 h 72"/>
                    <a:gd name="T14" fmla="*/ 16 w 66"/>
                    <a:gd name="T15" fmla="*/ 0 h 72"/>
                    <a:gd name="T16" fmla="*/ 36 w 66"/>
                    <a:gd name="T17" fmla="*/ 0 h 72"/>
                    <a:gd name="T18" fmla="*/ 46 w 66"/>
                    <a:gd name="T19" fmla="*/ 6 h 72"/>
                    <a:gd name="T20" fmla="*/ 51 w 66"/>
                    <a:gd name="T21" fmla="*/ 11 h 72"/>
                    <a:gd name="T22" fmla="*/ 57 w 66"/>
                    <a:gd name="T23" fmla="*/ 22 h 72"/>
                    <a:gd name="T24" fmla="*/ 57 w 66"/>
                    <a:gd name="T25" fmla="*/ 57 h 72"/>
                    <a:gd name="T26" fmla="*/ 62 w 66"/>
                    <a:gd name="T27" fmla="*/ 68 h 72"/>
                    <a:gd name="T28" fmla="*/ 66 w 66"/>
                    <a:gd name="T29"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2">
                      <a:moveTo>
                        <a:pt x="5" y="16"/>
                      </a:moveTo>
                      <a:lnTo>
                        <a:pt x="5" y="11"/>
                      </a:lnTo>
                      <a:lnTo>
                        <a:pt x="11" y="11"/>
                      </a:lnTo>
                      <a:lnTo>
                        <a:pt x="11" y="22"/>
                      </a:lnTo>
                      <a:lnTo>
                        <a:pt x="0" y="22"/>
                      </a:lnTo>
                      <a:lnTo>
                        <a:pt x="0" y="11"/>
                      </a:lnTo>
                      <a:lnTo>
                        <a:pt x="5" y="6"/>
                      </a:lnTo>
                      <a:lnTo>
                        <a:pt x="16" y="0"/>
                      </a:lnTo>
                      <a:lnTo>
                        <a:pt x="36" y="0"/>
                      </a:lnTo>
                      <a:lnTo>
                        <a:pt x="46" y="6"/>
                      </a:lnTo>
                      <a:lnTo>
                        <a:pt x="51" y="11"/>
                      </a:lnTo>
                      <a:lnTo>
                        <a:pt x="57" y="22"/>
                      </a:lnTo>
                      <a:lnTo>
                        <a:pt x="57" y="57"/>
                      </a:lnTo>
                      <a:lnTo>
                        <a:pt x="62" y="68"/>
                      </a:lnTo>
                      <a:lnTo>
                        <a:pt x="66"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2" name="Freeform 7035"/>
                <p:cNvSpPr>
                  <a:spLocks/>
                </p:cNvSpPr>
                <p:nvPr/>
              </p:nvSpPr>
              <p:spPr bwMode="auto">
                <a:xfrm>
                  <a:off x="2641" y="1588"/>
                  <a:ext cx="2" cy="10"/>
                </a:xfrm>
                <a:custGeom>
                  <a:avLst/>
                  <a:gdLst>
                    <a:gd name="T0" fmla="*/ 0 w 11"/>
                    <a:gd name="T1" fmla="*/ 0 h 57"/>
                    <a:gd name="T2" fmla="*/ 5 w 11"/>
                    <a:gd name="T3" fmla="*/ 11 h 57"/>
                    <a:gd name="T4" fmla="*/ 5 w 11"/>
                    <a:gd name="T5" fmla="*/ 46 h 57"/>
                    <a:gd name="T6" fmla="*/ 11 w 11"/>
                    <a:gd name="T7" fmla="*/ 57 h 57"/>
                  </a:gdLst>
                  <a:ahLst/>
                  <a:cxnLst>
                    <a:cxn ang="0">
                      <a:pos x="T0" y="T1"/>
                    </a:cxn>
                    <a:cxn ang="0">
                      <a:pos x="T2" y="T3"/>
                    </a:cxn>
                    <a:cxn ang="0">
                      <a:pos x="T4" y="T5"/>
                    </a:cxn>
                    <a:cxn ang="0">
                      <a:pos x="T6" y="T7"/>
                    </a:cxn>
                  </a:cxnLst>
                  <a:rect l="0" t="0" r="r" b="b"/>
                  <a:pathLst>
                    <a:path w="11" h="57">
                      <a:moveTo>
                        <a:pt x="0" y="0"/>
                      </a:moveTo>
                      <a:lnTo>
                        <a:pt x="5" y="11"/>
                      </a:lnTo>
                      <a:lnTo>
                        <a:pt x="5" y="46"/>
                      </a:lnTo>
                      <a:lnTo>
                        <a:pt x="11"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3" name="Freeform 7036"/>
                <p:cNvSpPr>
                  <a:spLocks/>
                </p:cNvSpPr>
                <p:nvPr/>
              </p:nvSpPr>
              <p:spPr bwMode="auto">
                <a:xfrm>
                  <a:off x="2640" y="1587"/>
                  <a:ext cx="5" cy="11"/>
                </a:xfrm>
                <a:custGeom>
                  <a:avLst/>
                  <a:gdLst>
                    <a:gd name="T0" fmla="*/ 0 w 35"/>
                    <a:gd name="T1" fmla="*/ 0 h 72"/>
                    <a:gd name="T2" fmla="*/ 6 w 35"/>
                    <a:gd name="T3" fmla="*/ 6 h 72"/>
                    <a:gd name="T4" fmla="*/ 10 w 35"/>
                    <a:gd name="T5" fmla="*/ 16 h 72"/>
                    <a:gd name="T6" fmla="*/ 10 w 35"/>
                    <a:gd name="T7" fmla="*/ 57 h 72"/>
                    <a:gd name="T8" fmla="*/ 15 w 35"/>
                    <a:gd name="T9" fmla="*/ 68 h 72"/>
                    <a:gd name="T10" fmla="*/ 30 w 35"/>
                    <a:gd name="T11" fmla="*/ 72 h 72"/>
                    <a:gd name="T12" fmla="*/ 35 w 35"/>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35" h="72">
                      <a:moveTo>
                        <a:pt x="0" y="0"/>
                      </a:moveTo>
                      <a:lnTo>
                        <a:pt x="6" y="6"/>
                      </a:lnTo>
                      <a:lnTo>
                        <a:pt x="10" y="16"/>
                      </a:lnTo>
                      <a:lnTo>
                        <a:pt x="10" y="57"/>
                      </a:lnTo>
                      <a:lnTo>
                        <a:pt x="15" y="68"/>
                      </a:lnTo>
                      <a:lnTo>
                        <a:pt x="30" y="72"/>
                      </a:lnTo>
                      <a:lnTo>
                        <a:pt x="35" y="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4" name="Freeform 7037"/>
                <p:cNvSpPr>
                  <a:spLocks/>
                </p:cNvSpPr>
                <p:nvPr/>
              </p:nvSpPr>
              <p:spPr bwMode="auto">
                <a:xfrm>
                  <a:off x="2633" y="1591"/>
                  <a:ext cx="8" cy="7"/>
                </a:xfrm>
                <a:custGeom>
                  <a:avLst/>
                  <a:gdLst>
                    <a:gd name="T0" fmla="*/ 51 w 51"/>
                    <a:gd name="T1" fmla="*/ 0 h 46"/>
                    <a:gd name="T2" fmla="*/ 47 w 51"/>
                    <a:gd name="T3" fmla="*/ 5 h 46"/>
                    <a:gd name="T4" fmla="*/ 21 w 51"/>
                    <a:gd name="T5" fmla="*/ 11 h 46"/>
                    <a:gd name="T6" fmla="*/ 5 w 51"/>
                    <a:gd name="T7" fmla="*/ 16 h 46"/>
                    <a:gd name="T8" fmla="*/ 0 w 51"/>
                    <a:gd name="T9" fmla="*/ 26 h 46"/>
                    <a:gd name="T10" fmla="*/ 0 w 51"/>
                    <a:gd name="T11" fmla="*/ 31 h 46"/>
                    <a:gd name="T12" fmla="*/ 5 w 51"/>
                    <a:gd name="T13" fmla="*/ 42 h 46"/>
                    <a:gd name="T14" fmla="*/ 21 w 51"/>
                    <a:gd name="T15" fmla="*/ 46 h 46"/>
                    <a:gd name="T16" fmla="*/ 36 w 51"/>
                    <a:gd name="T17" fmla="*/ 46 h 46"/>
                    <a:gd name="T18" fmla="*/ 47 w 51"/>
                    <a:gd name="T19" fmla="*/ 42 h 46"/>
                    <a:gd name="T20" fmla="*/ 51 w 51"/>
                    <a:gd name="T21"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7" y="5"/>
                      </a:lnTo>
                      <a:lnTo>
                        <a:pt x="21" y="11"/>
                      </a:lnTo>
                      <a:lnTo>
                        <a:pt x="5" y="16"/>
                      </a:lnTo>
                      <a:lnTo>
                        <a:pt x="0" y="26"/>
                      </a:lnTo>
                      <a:lnTo>
                        <a:pt x="0" y="31"/>
                      </a:lnTo>
                      <a:lnTo>
                        <a:pt x="5" y="42"/>
                      </a:lnTo>
                      <a:lnTo>
                        <a:pt x="21" y="46"/>
                      </a:lnTo>
                      <a:lnTo>
                        <a:pt x="36" y="46"/>
                      </a:lnTo>
                      <a:lnTo>
                        <a:pt x="47" y="42"/>
                      </a:lnTo>
                      <a:lnTo>
                        <a:pt x="51"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5" name="Freeform 7038"/>
                <p:cNvSpPr>
                  <a:spLocks/>
                </p:cNvSpPr>
                <p:nvPr/>
              </p:nvSpPr>
              <p:spPr bwMode="auto">
                <a:xfrm>
                  <a:off x="2634" y="1593"/>
                  <a:ext cx="0" cy="5"/>
                </a:xfrm>
                <a:custGeom>
                  <a:avLst/>
                  <a:gdLst>
                    <a:gd name="T0" fmla="*/ 5 w 5"/>
                    <a:gd name="T1" fmla="*/ 0 h 26"/>
                    <a:gd name="T2" fmla="*/ 0 w 5"/>
                    <a:gd name="T3" fmla="*/ 10 h 26"/>
                    <a:gd name="T4" fmla="*/ 0 w 5"/>
                    <a:gd name="T5" fmla="*/ 15 h 26"/>
                    <a:gd name="T6" fmla="*/ 5 w 5"/>
                    <a:gd name="T7" fmla="*/ 26 h 26"/>
                  </a:gdLst>
                  <a:ahLst/>
                  <a:cxnLst>
                    <a:cxn ang="0">
                      <a:pos x="T0" y="T1"/>
                    </a:cxn>
                    <a:cxn ang="0">
                      <a:pos x="T2" y="T3"/>
                    </a:cxn>
                    <a:cxn ang="0">
                      <a:pos x="T4" y="T5"/>
                    </a:cxn>
                    <a:cxn ang="0">
                      <a:pos x="T6" y="T7"/>
                    </a:cxn>
                  </a:cxnLst>
                  <a:rect l="0" t="0" r="r" b="b"/>
                  <a:pathLst>
                    <a:path w="5" h="26">
                      <a:moveTo>
                        <a:pt x="5" y="0"/>
                      </a:moveTo>
                      <a:lnTo>
                        <a:pt x="0" y="10"/>
                      </a:lnTo>
                      <a:lnTo>
                        <a:pt x="0" y="15"/>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4" name="Group 7240"/>
              <p:cNvGrpSpPr>
                <a:grpSpLocks/>
              </p:cNvGrpSpPr>
              <p:nvPr/>
            </p:nvGrpSpPr>
            <p:grpSpPr bwMode="auto">
              <a:xfrm>
                <a:off x="1656" y="1378"/>
                <a:ext cx="1854" cy="1576"/>
                <a:chOff x="1656" y="1378"/>
                <a:chExt cx="1854" cy="1576"/>
              </a:xfrm>
            </p:grpSpPr>
            <p:sp>
              <p:nvSpPr>
                <p:cNvPr id="10406" name="Freeform 7040"/>
                <p:cNvSpPr>
                  <a:spLocks/>
                </p:cNvSpPr>
                <p:nvPr/>
              </p:nvSpPr>
              <p:spPr bwMode="auto">
                <a:xfrm>
                  <a:off x="2634" y="1592"/>
                  <a:ext cx="6" cy="6"/>
                </a:xfrm>
                <a:custGeom>
                  <a:avLst/>
                  <a:gdLst>
                    <a:gd name="T0" fmla="*/ 37 w 37"/>
                    <a:gd name="T1" fmla="*/ 0 h 41"/>
                    <a:gd name="T2" fmla="*/ 15 w 37"/>
                    <a:gd name="T3" fmla="*/ 6 h 41"/>
                    <a:gd name="T4" fmla="*/ 6 w 37"/>
                    <a:gd name="T5" fmla="*/ 11 h 41"/>
                    <a:gd name="T6" fmla="*/ 0 w 37"/>
                    <a:gd name="T7" fmla="*/ 21 h 41"/>
                    <a:gd name="T8" fmla="*/ 0 w 37"/>
                    <a:gd name="T9" fmla="*/ 26 h 41"/>
                    <a:gd name="T10" fmla="*/ 6 w 37"/>
                    <a:gd name="T11" fmla="*/ 37 h 41"/>
                    <a:gd name="T12" fmla="*/ 11 w 3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7" h="41">
                      <a:moveTo>
                        <a:pt x="37" y="0"/>
                      </a:moveTo>
                      <a:lnTo>
                        <a:pt x="15" y="6"/>
                      </a:lnTo>
                      <a:lnTo>
                        <a:pt x="6" y="11"/>
                      </a:lnTo>
                      <a:lnTo>
                        <a:pt x="0" y="21"/>
                      </a:lnTo>
                      <a:lnTo>
                        <a:pt x="0" y="26"/>
                      </a:lnTo>
                      <a:lnTo>
                        <a:pt x="6" y="37"/>
                      </a:lnTo>
                      <a:lnTo>
                        <a:pt x="11"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7" name="Freeform 7041"/>
                <p:cNvSpPr>
                  <a:spLocks/>
                </p:cNvSpPr>
                <p:nvPr/>
              </p:nvSpPr>
              <p:spPr bwMode="auto">
                <a:xfrm>
                  <a:off x="2657" y="1587"/>
                  <a:ext cx="5" cy="1"/>
                </a:xfrm>
                <a:custGeom>
                  <a:avLst/>
                  <a:gdLst>
                    <a:gd name="T0" fmla="*/ 16 w 25"/>
                    <a:gd name="T1" fmla="*/ 6 h 11"/>
                    <a:gd name="T2" fmla="*/ 20 w 25"/>
                    <a:gd name="T3" fmla="*/ 11 h 11"/>
                    <a:gd name="T4" fmla="*/ 25 w 25"/>
                    <a:gd name="T5" fmla="*/ 6 h 11"/>
                    <a:gd name="T6" fmla="*/ 20 w 25"/>
                    <a:gd name="T7" fmla="*/ 0 h 11"/>
                    <a:gd name="T8" fmla="*/ 16 w 25"/>
                    <a:gd name="T9" fmla="*/ 0 h 11"/>
                    <a:gd name="T10" fmla="*/ 5 w 25"/>
                    <a:gd name="T11" fmla="*/ 6 h 11"/>
                    <a:gd name="T12" fmla="*/ 0 w 25"/>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5" h="11">
                      <a:moveTo>
                        <a:pt x="16" y="6"/>
                      </a:moveTo>
                      <a:lnTo>
                        <a:pt x="20" y="11"/>
                      </a:lnTo>
                      <a:lnTo>
                        <a:pt x="25" y="6"/>
                      </a:lnTo>
                      <a:lnTo>
                        <a:pt x="20" y="0"/>
                      </a:lnTo>
                      <a:lnTo>
                        <a:pt x="16" y="0"/>
                      </a:lnTo>
                      <a:lnTo>
                        <a:pt x="5" y="6"/>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8" name="Freeform 7042"/>
                <p:cNvSpPr>
                  <a:spLocks/>
                </p:cNvSpPr>
                <p:nvPr/>
              </p:nvSpPr>
              <p:spPr bwMode="auto">
                <a:xfrm>
                  <a:off x="2651" y="1587"/>
                  <a:ext cx="8" cy="8"/>
                </a:xfrm>
                <a:custGeom>
                  <a:avLst/>
                  <a:gdLst>
                    <a:gd name="T0" fmla="*/ 21 w 52"/>
                    <a:gd name="T1" fmla="*/ 0 h 52"/>
                    <a:gd name="T2" fmla="*/ 11 w 52"/>
                    <a:gd name="T3" fmla="*/ 6 h 52"/>
                    <a:gd name="T4" fmla="*/ 6 w 52"/>
                    <a:gd name="T5" fmla="*/ 11 h 52"/>
                    <a:gd name="T6" fmla="*/ 0 w 52"/>
                    <a:gd name="T7" fmla="*/ 22 h 52"/>
                    <a:gd name="T8" fmla="*/ 0 w 52"/>
                    <a:gd name="T9" fmla="*/ 31 h 52"/>
                    <a:gd name="T10" fmla="*/ 6 w 52"/>
                    <a:gd name="T11" fmla="*/ 42 h 52"/>
                    <a:gd name="T12" fmla="*/ 11 w 52"/>
                    <a:gd name="T13" fmla="*/ 47 h 52"/>
                    <a:gd name="T14" fmla="*/ 21 w 52"/>
                    <a:gd name="T15" fmla="*/ 52 h 52"/>
                    <a:gd name="T16" fmla="*/ 31 w 52"/>
                    <a:gd name="T17" fmla="*/ 52 h 52"/>
                    <a:gd name="T18" fmla="*/ 41 w 52"/>
                    <a:gd name="T19" fmla="*/ 47 h 52"/>
                    <a:gd name="T20" fmla="*/ 46 w 52"/>
                    <a:gd name="T21" fmla="*/ 42 h 52"/>
                    <a:gd name="T22" fmla="*/ 52 w 52"/>
                    <a:gd name="T23" fmla="*/ 31 h 52"/>
                    <a:gd name="T24" fmla="*/ 52 w 52"/>
                    <a:gd name="T25" fmla="*/ 22 h 52"/>
                    <a:gd name="T26" fmla="*/ 46 w 52"/>
                    <a:gd name="T27" fmla="*/ 11 h 52"/>
                    <a:gd name="T28" fmla="*/ 41 w 52"/>
                    <a:gd name="T29" fmla="*/ 6 h 52"/>
                    <a:gd name="T30" fmla="*/ 31 w 52"/>
                    <a:gd name="T31" fmla="*/ 0 h 52"/>
                    <a:gd name="T32" fmla="*/ 21 w 52"/>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2">
                      <a:moveTo>
                        <a:pt x="21" y="0"/>
                      </a:moveTo>
                      <a:lnTo>
                        <a:pt x="11" y="6"/>
                      </a:lnTo>
                      <a:lnTo>
                        <a:pt x="6" y="11"/>
                      </a:lnTo>
                      <a:lnTo>
                        <a:pt x="0" y="22"/>
                      </a:lnTo>
                      <a:lnTo>
                        <a:pt x="0" y="31"/>
                      </a:lnTo>
                      <a:lnTo>
                        <a:pt x="6" y="42"/>
                      </a:lnTo>
                      <a:lnTo>
                        <a:pt x="11" y="47"/>
                      </a:lnTo>
                      <a:lnTo>
                        <a:pt x="21" y="52"/>
                      </a:lnTo>
                      <a:lnTo>
                        <a:pt x="31" y="52"/>
                      </a:lnTo>
                      <a:lnTo>
                        <a:pt x="41" y="47"/>
                      </a:lnTo>
                      <a:lnTo>
                        <a:pt x="46" y="42"/>
                      </a:lnTo>
                      <a:lnTo>
                        <a:pt x="52" y="31"/>
                      </a:lnTo>
                      <a:lnTo>
                        <a:pt x="52" y="22"/>
                      </a:lnTo>
                      <a:lnTo>
                        <a:pt x="46" y="11"/>
                      </a:lnTo>
                      <a:lnTo>
                        <a:pt x="41" y="6"/>
                      </a:lnTo>
                      <a:lnTo>
                        <a:pt x="31" y="0"/>
                      </a:lnTo>
                      <a:lnTo>
                        <a:pt x="2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9" name="Freeform 7043"/>
                <p:cNvSpPr>
                  <a:spLocks/>
                </p:cNvSpPr>
                <p:nvPr/>
              </p:nvSpPr>
              <p:spPr bwMode="auto">
                <a:xfrm>
                  <a:off x="2651" y="1588"/>
                  <a:ext cx="1" cy="5"/>
                </a:xfrm>
                <a:custGeom>
                  <a:avLst/>
                  <a:gdLst>
                    <a:gd name="T0" fmla="*/ 5 w 5"/>
                    <a:gd name="T1" fmla="*/ 0 h 31"/>
                    <a:gd name="T2" fmla="*/ 0 w 5"/>
                    <a:gd name="T3" fmla="*/ 11 h 31"/>
                    <a:gd name="T4" fmla="*/ 0 w 5"/>
                    <a:gd name="T5" fmla="*/ 20 h 31"/>
                    <a:gd name="T6" fmla="*/ 5 w 5"/>
                    <a:gd name="T7" fmla="*/ 31 h 31"/>
                  </a:gdLst>
                  <a:ahLst/>
                  <a:cxnLst>
                    <a:cxn ang="0">
                      <a:pos x="T0" y="T1"/>
                    </a:cxn>
                    <a:cxn ang="0">
                      <a:pos x="T2" y="T3"/>
                    </a:cxn>
                    <a:cxn ang="0">
                      <a:pos x="T4" y="T5"/>
                    </a:cxn>
                    <a:cxn ang="0">
                      <a:pos x="T6" y="T7"/>
                    </a:cxn>
                  </a:cxnLst>
                  <a:rect l="0" t="0" r="r" b="b"/>
                  <a:pathLst>
                    <a:path w="5" h="31">
                      <a:moveTo>
                        <a:pt x="5" y="0"/>
                      </a:moveTo>
                      <a:lnTo>
                        <a:pt x="0" y="11"/>
                      </a:lnTo>
                      <a:lnTo>
                        <a:pt x="0" y="20"/>
                      </a:lnTo>
                      <a:lnTo>
                        <a:pt x="5"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0" name="Freeform 7044"/>
                <p:cNvSpPr>
                  <a:spLocks/>
                </p:cNvSpPr>
                <p:nvPr/>
              </p:nvSpPr>
              <p:spPr bwMode="auto">
                <a:xfrm>
                  <a:off x="2657" y="1588"/>
                  <a:ext cx="1" cy="5"/>
                </a:xfrm>
                <a:custGeom>
                  <a:avLst/>
                  <a:gdLst>
                    <a:gd name="T0" fmla="*/ 0 w 5"/>
                    <a:gd name="T1" fmla="*/ 31 h 31"/>
                    <a:gd name="T2" fmla="*/ 5 w 5"/>
                    <a:gd name="T3" fmla="*/ 20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0"/>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1" name="Freeform 7045"/>
                <p:cNvSpPr>
                  <a:spLocks/>
                </p:cNvSpPr>
                <p:nvPr/>
              </p:nvSpPr>
              <p:spPr bwMode="auto">
                <a:xfrm>
                  <a:off x="2652" y="1587"/>
                  <a:ext cx="2" cy="8"/>
                </a:xfrm>
                <a:custGeom>
                  <a:avLst/>
                  <a:gdLst>
                    <a:gd name="T0" fmla="*/ 10 w 10"/>
                    <a:gd name="T1" fmla="*/ 0 h 52"/>
                    <a:gd name="T2" fmla="*/ 4 w 10"/>
                    <a:gd name="T3" fmla="*/ 6 h 52"/>
                    <a:gd name="T4" fmla="*/ 0 w 10"/>
                    <a:gd name="T5" fmla="*/ 16 h 52"/>
                    <a:gd name="T6" fmla="*/ 0 w 10"/>
                    <a:gd name="T7" fmla="*/ 37 h 52"/>
                    <a:gd name="T8" fmla="*/ 4 w 10"/>
                    <a:gd name="T9" fmla="*/ 47 h 52"/>
                    <a:gd name="T10" fmla="*/ 10 w 10"/>
                    <a:gd name="T11" fmla="*/ 52 h 52"/>
                  </a:gdLst>
                  <a:ahLst/>
                  <a:cxnLst>
                    <a:cxn ang="0">
                      <a:pos x="T0" y="T1"/>
                    </a:cxn>
                    <a:cxn ang="0">
                      <a:pos x="T2" y="T3"/>
                    </a:cxn>
                    <a:cxn ang="0">
                      <a:pos x="T4" y="T5"/>
                    </a:cxn>
                    <a:cxn ang="0">
                      <a:pos x="T6" y="T7"/>
                    </a:cxn>
                    <a:cxn ang="0">
                      <a:pos x="T8" y="T9"/>
                    </a:cxn>
                    <a:cxn ang="0">
                      <a:pos x="T10" y="T11"/>
                    </a:cxn>
                  </a:cxnLst>
                  <a:rect l="0" t="0" r="r" b="b"/>
                  <a:pathLst>
                    <a:path w="10" h="52">
                      <a:moveTo>
                        <a:pt x="10" y="0"/>
                      </a:moveTo>
                      <a:lnTo>
                        <a:pt x="4" y="6"/>
                      </a:lnTo>
                      <a:lnTo>
                        <a:pt x="0" y="16"/>
                      </a:lnTo>
                      <a:lnTo>
                        <a:pt x="0" y="37"/>
                      </a:lnTo>
                      <a:lnTo>
                        <a:pt x="4" y="47"/>
                      </a:lnTo>
                      <a:lnTo>
                        <a:pt x="10" y="5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2" name="Freeform 7046"/>
                <p:cNvSpPr>
                  <a:spLocks/>
                </p:cNvSpPr>
                <p:nvPr/>
              </p:nvSpPr>
              <p:spPr bwMode="auto">
                <a:xfrm>
                  <a:off x="2656" y="1587"/>
                  <a:ext cx="1" cy="8"/>
                </a:xfrm>
                <a:custGeom>
                  <a:avLst/>
                  <a:gdLst>
                    <a:gd name="T0" fmla="*/ 0 w 10"/>
                    <a:gd name="T1" fmla="*/ 52 h 52"/>
                    <a:gd name="T2" fmla="*/ 5 w 10"/>
                    <a:gd name="T3" fmla="*/ 47 h 52"/>
                    <a:gd name="T4" fmla="*/ 10 w 10"/>
                    <a:gd name="T5" fmla="*/ 37 h 52"/>
                    <a:gd name="T6" fmla="*/ 10 w 10"/>
                    <a:gd name="T7" fmla="*/ 16 h 52"/>
                    <a:gd name="T8" fmla="*/ 5 w 10"/>
                    <a:gd name="T9" fmla="*/ 6 h 52"/>
                    <a:gd name="T10" fmla="*/ 0 w 10"/>
                    <a:gd name="T11" fmla="*/ 0 h 52"/>
                  </a:gdLst>
                  <a:ahLst/>
                  <a:cxnLst>
                    <a:cxn ang="0">
                      <a:pos x="T0" y="T1"/>
                    </a:cxn>
                    <a:cxn ang="0">
                      <a:pos x="T2" y="T3"/>
                    </a:cxn>
                    <a:cxn ang="0">
                      <a:pos x="T4" y="T5"/>
                    </a:cxn>
                    <a:cxn ang="0">
                      <a:pos x="T6" y="T7"/>
                    </a:cxn>
                    <a:cxn ang="0">
                      <a:pos x="T8" y="T9"/>
                    </a:cxn>
                    <a:cxn ang="0">
                      <a:pos x="T10" y="T11"/>
                    </a:cxn>
                  </a:cxnLst>
                  <a:rect l="0" t="0" r="r" b="b"/>
                  <a:pathLst>
                    <a:path w="10" h="52">
                      <a:moveTo>
                        <a:pt x="0" y="52"/>
                      </a:moveTo>
                      <a:lnTo>
                        <a:pt x="5" y="47"/>
                      </a:lnTo>
                      <a:lnTo>
                        <a:pt x="10" y="37"/>
                      </a:lnTo>
                      <a:lnTo>
                        <a:pt x="10" y="16"/>
                      </a:lnTo>
                      <a:lnTo>
                        <a:pt x="5" y="6"/>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3" name="Freeform 7047"/>
                <p:cNvSpPr>
                  <a:spLocks/>
                </p:cNvSpPr>
                <p:nvPr/>
              </p:nvSpPr>
              <p:spPr bwMode="auto">
                <a:xfrm>
                  <a:off x="2650" y="1593"/>
                  <a:ext cx="11" cy="9"/>
                </a:xfrm>
                <a:custGeom>
                  <a:avLst/>
                  <a:gdLst>
                    <a:gd name="T0" fmla="*/ 11 w 66"/>
                    <a:gd name="T1" fmla="*/ 0 h 51"/>
                    <a:gd name="T2" fmla="*/ 5 w 66"/>
                    <a:gd name="T3" fmla="*/ 5 h 51"/>
                    <a:gd name="T4" fmla="*/ 0 w 66"/>
                    <a:gd name="T5" fmla="*/ 15 h 51"/>
                    <a:gd name="T6" fmla="*/ 0 w 66"/>
                    <a:gd name="T7" fmla="*/ 20 h 51"/>
                    <a:gd name="T8" fmla="*/ 5 w 66"/>
                    <a:gd name="T9" fmla="*/ 30 h 51"/>
                    <a:gd name="T10" fmla="*/ 11 w 66"/>
                    <a:gd name="T11" fmla="*/ 35 h 51"/>
                    <a:gd name="T12" fmla="*/ 26 w 66"/>
                    <a:gd name="T13" fmla="*/ 40 h 51"/>
                    <a:gd name="T14" fmla="*/ 46 w 66"/>
                    <a:gd name="T15" fmla="*/ 40 h 51"/>
                    <a:gd name="T16" fmla="*/ 62 w 66"/>
                    <a:gd name="T17" fmla="*/ 46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1" y="0"/>
                      </a:moveTo>
                      <a:lnTo>
                        <a:pt x="5" y="5"/>
                      </a:lnTo>
                      <a:lnTo>
                        <a:pt x="0" y="15"/>
                      </a:lnTo>
                      <a:lnTo>
                        <a:pt x="0" y="20"/>
                      </a:lnTo>
                      <a:lnTo>
                        <a:pt x="5" y="30"/>
                      </a:lnTo>
                      <a:lnTo>
                        <a:pt x="11" y="35"/>
                      </a:lnTo>
                      <a:lnTo>
                        <a:pt x="26" y="40"/>
                      </a:lnTo>
                      <a:lnTo>
                        <a:pt x="46" y="40"/>
                      </a:lnTo>
                      <a:lnTo>
                        <a:pt x="62" y="46"/>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4" name="Freeform 7048"/>
                <p:cNvSpPr>
                  <a:spLocks/>
                </p:cNvSpPr>
                <p:nvPr/>
              </p:nvSpPr>
              <p:spPr bwMode="auto">
                <a:xfrm>
                  <a:off x="2651" y="1598"/>
                  <a:ext cx="9" cy="2"/>
                </a:xfrm>
                <a:custGeom>
                  <a:avLst/>
                  <a:gdLst>
                    <a:gd name="T0" fmla="*/ 0 w 51"/>
                    <a:gd name="T1" fmla="*/ 0 h 10"/>
                    <a:gd name="T2" fmla="*/ 15 w 51"/>
                    <a:gd name="T3" fmla="*/ 5 h 10"/>
                    <a:gd name="T4" fmla="*/ 35 w 51"/>
                    <a:gd name="T5" fmla="*/ 5 h 10"/>
                    <a:gd name="T6" fmla="*/ 51 w 51"/>
                    <a:gd name="T7" fmla="*/ 10 h 10"/>
                  </a:gdLst>
                  <a:ahLst/>
                  <a:cxnLst>
                    <a:cxn ang="0">
                      <a:pos x="T0" y="T1"/>
                    </a:cxn>
                    <a:cxn ang="0">
                      <a:pos x="T2" y="T3"/>
                    </a:cxn>
                    <a:cxn ang="0">
                      <a:pos x="T4" y="T5"/>
                    </a:cxn>
                    <a:cxn ang="0">
                      <a:pos x="T6" y="T7"/>
                    </a:cxn>
                  </a:cxnLst>
                  <a:rect l="0" t="0" r="r" b="b"/>
                  <a:pathLst>
                    <a:path w="51" h="10">
                      <a:moveTo>
                        <a:pt x="0" y="0"/>
                      </a:moveTo>
                      <a:lnTo>
                        <a:pt x="15" y="5"/>
                      </a:lnTo>
                      <a:lnTo>
                        <a:pt x="35" y="5"/>
                      </a:lnTo>
                      <a:lnTo>
                        <a:pt x="5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5" name="Freeform 7049"/>
                <p:cNvSpPr>
                  <a:spLocks/>
                </p:cNvSpPr>
                <p:nvPr/>
              </p:nvSpPr>
              <p:spPr bwMode="auto">
                <a:xfrm>
                  <a:off x="2649" y="1597"/>
                  <a:ext cx="12" cy="8"/>
                </a:xfrm>
                <a:custGeom>
                  <a:avLst/>
                  <a:gdLst>
                    <a:gd name="T0" fmla="*/ 5 w 71"/>
                    <a:gd name="T1" fmla="*/ 0 h 46"/>
                    <a:gd name="T2" fmla="*/ 10 w 71"/>
                    <a:gd name="T3" fmla="*/ 6 h 46"/>
                    <a:gd name="T4" fmla="*/ 25 w 71"/>
                    <a:gd name="T5" fmla="*/ 10 h 46"/>
                    <a:gd name="T6" fmla="*/ 51 w 71"/>
                    <a:gd name="T7" fmla="*/ 10 h 46"/>
                    <a:gd name="T8" fmla="*/ 67 w 71"/>
                    <a:gd name="T9" fmla="*/ 15 h 46"/>
                    <a:gd name="T10" fmla="*/ 71 w 71"/>
                    <a:gd name="T11" fmla="*/ 26 h 46"/>
                    <a:gd name="T12" fmla="*/ 71 w 71"/>
                    <a:gd name="T13" fmla="*/ 31 h 46"/>
                    <a:gd name="T14" fmla="*/ 67 w 71"/>
                    <a:gd name="T15" fmla="*/ 41 h 46"/>
                    <a:gd name="T16" fmla="*/ 51 w 71"/>
                    <a:gd name="T17" fmla="*/ 46 h 46"/>
                    <a:gd name="T18" fmla="*/ 21 w 71"/>
                    <a:gd name="T19" fmla="*/ 46 h 46"/>
                    <a:gd name="T20" fmla="*/ 5 w 71"/>
                    <a:gd name="T21" fmla="*/ 41 h 46"/>
                    <a:gd name="T22" fmla="*/ 0 w 71"/>
                    <a:gd name="T23" fmla="*/ 31 h 46"/>
                    <a:gd name="T24" fmla="*/ 0 w 71"/>
                    <a:gd name="T25" fmla="*/ 26 h 46"/>
                    <a:gd name="T26" fmla="*/ 5 w 71"/>
                    <a:gd name="T27" fmla="*/ 15 h 46"/>
                    <a:gd name="T28" fmla="*/ 21 w 71"/>
                    <a:gd name="T29" fmla="*/ 1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5" y="0"/>
                      </a:moveTo>
                      <a:lnTo>
                        <a:pt x="10" y="6"/>
                      </a:lnTo>
                      <a:lnTo>
                        <a:pt x="25" y="10"/>
                      </a:lnTo>
                      <a:lnTo>
                        <a:pt x="51" y="10"/>
                      </a:lnTo>
                      <a:lnTo>
                        <a:pt x="67" y="15"/>
                      </a:lnTo>
                      <a:lnTo>
                        <a:pt x="71" y="26"/>
                      </a:lnTo>
                      <a:lnTo>
                        <a:pt x="71" y="31"/>
                      </a:lnTo>
                      <a:lnTo>
                        <a:pt x="67" y="41"/>
                      </a:lnTo>
                      <a:lnTo>
                        <a:pt x="51" y="46"/>
                      </a:lnTo>
                      <a:lnTo>
                        <a:pt x="21" y="46"/>
                      </a:lnTo>
                      <a:lnTo>
                        <a:pt x="5" y="41"/>
                      </a:lnTo>
                      <a:lnTo>
                        <a:pt x="0" y="31"/>
                      </a:lnTo>
                      <a:lnTo>
                        <a:pt x="0" y="26"/>
                      </a:lnTo>
                      <a:lnTo>
                        <a:pt x="5" y="15"/>
                      </a:lnTo>
                      <a:lnTo>
                        <a:pt x="2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6" name="Freeform 7050"/>
                <p:cNvSpPr>
                  <a:spLocks/>
                </p:cNvSpPr>
                <p:nvPr/>
              </p:nvSpPr>
              <p:spPr bwMode="auto">
                <a:xfrm>
                  <a:off x="2650" y="1598"/>
                  <a:ext cx="2" cy="7"/>
                </a:xfrm>
                <a:custGeom>
                  <a:avLst/>
                  <a:gdLst>
                    <a:gd name="T0" fmla="*/ 16 w 16"/>
                    <a:gd name="T1" fmla="*/ 36 h 36"/>
                    <a:gd name="T2" fmla="*/ 5 w 16"/>
                    <a:gd name="T3" fmla="*/ 31 h 36"/>
                    <a:gd name="T4" fmla="*/ 0 w 16"/>
                    <a:gd name="T5" fmla="*/ 21 h 36"/>
                    <a:gd name="T6" fmla="*/ 0 w 16"/>
                    <a:gd name="T7" fmla="*/ 16 h 36"/>
                    <a:gd name="T8" fmla="*/ 5 w 16"/>
                    <a:gd name="T9" fmla="*/ 5 h 36"/>
                    <a:gd name="T10" fmla="*/ 16 w 16"/>
                    <a:gd name="T11" fmla="*/ 0 h 36"/>
                  </a:gdLst>
                  <a:ahLst/>
                  <a:cxnLst>
                    <a:cxn ang="0">
                      <a:pos x="T0" y="T1"/>
                    </a:cxn>
                    <a:cxn ang="0">
                      <a:pos x="T2" y="T3"/>
                    </a:cxn>
                    <a:cxn ang="0">
                      <a:pos x="T4" y="T5"/>
                    </a:cxn>
                    <a:cxn ang="0">
                      <a:pos x="T6" y="T7"/>
                    </a:cxn>
                    <a:cxn ang="0">
                      <a:pos x="T8" y="T9"/>
                    </a:cxn>
                    <a:cxn ang="0">
                      <a:pos x="T10" y="T11"/>
                    </a:cxn>
                  </a:cxnLst>
                  <a:rect l="0" t="0" r="r" b="b"/>
                  <a:pathLst>
                    <a:path w="16" h="36">
                      <a:moveTo>
                        <a:pt x="16" y="36"/>
                      </a:moveTo>
                      <a:lnTo>
                        <a:pt x="5" y="31"/>
                      </a:lnTo>
                      <a:lnTo>
                        <a:pt x="0" y="21"/>
                      </a:lnTo>
                      <a:lnTo>
                        <a:pt x="0" y="16"/>
                      </a:lnTo>
                      <a:lnTo>
                        <a:pt x="5"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7" name="Freeform 7051"/>
                <p:cNvSpPr>
                  <a:spLocks/>
                </p:cNvSpPr>
                <p:nvPr/>
              </p:nvSpPr>
              <p:spPr bwMode="auto">
                <a:xfrm>
                  <a:off x="2667" y="1596"/>
                  <a:ext cx="2" cy="2"/>
                </a:xfrm>
                <a:custGeom>
                  <a:avLst/>
                  <a:gdLst>
                    <a:gd name="T0" fmla="*/ 6 w 15"/>
                    <a:gd name="T1" fmla="*/ 0 h 15"/>
                    <a:gd name="T2" fmla="*/ 0 w 15"/>
                    <a:gd name="T3" fmla="*/ 5 h 15"/>
                    <a:gd name="T4" fmla="*/ 0 w 15"/>
                    <a:gd name="T5" fmla="*/ 11 h 15"/>
                    <a:gd name="T6" fmla="*/ 6 w 15"/>
                    <a:gd name="T7" fmla="*/ 15 h 15"/>
                    <a:gd name="T8" fmla="*/ 10 w 15"/>
                    <a:gd name="T9" fmla="*/ 15 h 15"/>
                    <a:gd name="T10" fmla="*/ 15 w 15"/>
                    <a:gd name="T11" fmla="*/ 11 h 15"/>
                    <a:gd name="T12" fmla="*/ 15 w 15"/>
                    <a:gd name="T13" fmla="*/ 5 h 15"/>
                    <a:gd name="T14" fmla="*/ 10 w 15"/>
                    <a:gd name="T15" fmla="*/ 0 h 15"/>
                    <a:gd name="T16" fmla="*/ 6 w 1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6" y="0"/>
                      </a:moveTo>
                      <a:lnTo>
                        <a:pt x="0" y="5"/>
                      </a:lnTo>
                      <a:lnTo>
                        <a:pt x="0" y="11"/>
                      </a:lnTo>
                      <a:lnTo>
                        <a:pt x="6" y="15"/>
                      </a:lnTo>
                      <a:lnTo>
                        <a:pt x="10" y="15"/>
                      </a:lnTo>
                      <a:lnTo>
                        <a:pt x="15" y="11"/>
                      </a:lnTo>
                      <a:lnTo>
                        <a:pt x="15" y="5"/>
                      </a:lnTo>
                      <a:lnTo>
                        <a:pt x="10" y="0"/>
                      </a:lnTo>
                      <a:lnTo>
                        <a:pt x="6"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8" name="Rectangle 7052"/>
                <p:cNvSpPr>
                  <a:spLocks noChangeArrowheads="1"/>
                </p:cNvSpPr>
                <p:nvPr/>
              </p:nvSpPr>
              <p:spPr bwMode="auto">
                <a:xfrm>
                  <a:off x="2668" y="1597"/>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19" name="Line 7053"/>
                <p:cNvSpPr>
                  <a:spLocks noChangeShapeType="1"/>
                </p:cNvSpPr>
                <p:nvPr/>
              </p:nvSpPr>
              <p:spPr bwMode="auto">
                <a:xfrm>
                  <a:off x="3324" y="293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0" name="Line 7054"/>
                <p:cNvSpPr>
                  <a:spLocks noChangeShapeType="1"/>
                </p:cNvSpPr>
                <p:nvPr/>
              </p:nvSpPr>
              <p:spPr bwMode="auto">
                <a:xfrm>
                  <a:off x="3325" y="2931"/>
                  <a:ext cx="0"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1" name="Line 7055"/>
                <p:cNvSpPr>
                  <a:spLocks noChangeShapeType="1"/>
                </p:cNvSpPr>
                <p:nvPr/>
              </p:nvSpPr>
              <p:spPr bwMode="auto">
                <a:xfrm>
                  <a:off x="3326" y="293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2" name="Line 7056"/>
                <p:cNvSpPr>
                  <a:spLocks noChangeShapeType="1"/>
                </p:cNvSpPr>
                <p:nvPr/>
              </p:nvSpPr>
              <p:spPr bwMode="auto">
                <a:xfrm>
                  <a:off x="3322" y="293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3" name="Freeform 7057"/>
                <p:cNvSpPr>
                  <a:spLocks/>
                </p:cNvSpPr>
                <p:nvPr/>
              </p:nvSpPr>
              <p:spPr bwMode="auto">
                <a:xfrm>
                  <a:off x="3322" y="2943"/>
                  <a:ext cx="12" cy="6"/>
                </a:xfrm>
                <a:custGeom>
                  <a:avLst/>
                  <a:gdLst>
                    <a:gd name="T0" fmla="*/ 0 w 76"/>
                    <a:gd name="T1" fmla="*/ 31 h 31"/>
                    <a:gd name="T2" fmla="*/ 76 w 76"/>
                    <a:gd name="T3" fmla="*/ 31 h 31"/>
                    <a:gd name="T4" fmla="*/ 76 w 76"/>
                    <a:gd name="T5" fmla="*/ 0 h 31"/>
                  </a:gdLst>
                  <a:ahLst/>
                  <a:cxnLst>
                    <a:cxn ang="0">
                      <a:pos x="T0" y="T1"/>
                    </a:cxn>
                    <a:cxn ang="0">
                      <a:pos x="T2" y="T3"/>
                    </a:cxn>
                    <a:cxn ang="0">
                      <a:pos x="T4" y="T5"/>
                    </a:cxn>
                  </a:cxnLst>
                  <a:rect l="0" t="0" r="r" b="b"/>
                  <a:pathLst>
                    <a:path w="76" h="31">
                      <a:moveTo>
                        <a:pt x="0" y="31"/>
                      </a:moveTo>
                      <a:lnTo>
                        <a:pt x="76" y="31"/>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4" name="Line 7058"/>
                <p:cNvSpPr>
                  <a:spLocks noChangeShapeType="1"/>
                </p:cNvSpPr>
                <p:nvPr/>
              </p:nvSpPr>
              <p:spPr bwMode="auto">
                <a:xfrm>
                  <a:off x="3323" y="293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5" name="Line 7059"/>
                <p:cNvSpPr>
                  <a:spLocks noChangeShapeType="1"/>
                </p:cNvSpPr>
                <p:nvPr/>
              </p:nvSpPr>
              <p:spPr bwMode="auto">
                <a:xfrm>
                  <a:off x="3323" y="293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6" name="Line 7060"/>
                <p:cNvSpPr>
                  <a:spLocks noChangeShapeType="1"/>
                </p:cNvSpPr>
                <p:nvPr/>
              </p:nvSpPr>
              <p:spPr bwMode="auto">
                <a:xfrm flipH="1">
                  <a:off x="3326" y="293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7" name="Line 7061"/>
                <p:cNvSpPr>
                  <a:spLocks noChangeShapeType="1"/>
                </p:cNvSpPr>
                <p:nvPr/>
              </p:nvSpPr>
              <p:spPr bwMode="auto">
                <a:xfrm flipH="1">
                  <a:off x="3326" y="293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8" name="Line 7062"/>
                <p:cNvSpPr>
                  <a:spLocks noChangeShapeType="1"/>
                </p:cNvSpPr>
                <p:nvPr/>
              </p:nvSpPr>
              <p:spPr bwMode="auto">
                <a:xfrm flipH="1">
                  <a:off x="3323" y="294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29" name="Line 7063"/>
                <p:cNvSpPr>
                  <a:spLocks noChangeShapeType="1"/>
                </p:cNvSpPr>
                <p:nvPr/>
              </p:nvSpPr>
              <p:spPr bwMode="auto">
                <a:xfrm flipH="1">
                  <a:off x="3323" y="294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0" name="Line 7064"/>
                <p:cNvSpPr>
                  <a:spLocks noChangeShapeType="1"/>
                </p:cNvSpPr>
                <p:nvPr/>
              </p:nvSpPr>
              <p:spPr bwMode="auto">
                <a:xfrm>
                  <a:off x="3326" y="294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1" name="Line 7065"/>
                <p:cNvSpPr>
                  <a:spLocks noChangeShapeType="1"/>
                </p:cNvSpPr>
                <p:nvPr/>
              </p:nvSpPr>
              <p:spPr bwMode="auto">
                <a:xfrm>
                  <a:off x="3326" y="294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2" name="Line 7066"/>
                <p:cNvSpPr>
                  <a:spLocks noChangeShapeType="1"/>
                </p:cNvSpPr>
                <p:nvPr/>
              </p:nvSpPr>
              <p:spPr bwMode="auto">
                <a:xfrm flipV="1">
                  <a:off x="3330" y="2948"/>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3" name="Line 7067"/>
                <p:cNvSpPr>
                  <a:spLocks noChangeShapeType="1"/>
                </p:cNvSpPr>
                <p:nvPr/>
              </p:nvSpPr>
              <p:spPr bwMode="auto">
                <a:xfrm flipV="1">
                  <a:off x="3332" y="2947"/>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4" name="Line 7068"/>
                <p:cNvSpPr>
                  <a:spLocks noChangeShapeType="1"/>
                </p:cNvSpPr>
                <p:nvPr/>
              </p:nvSpPr>
              <p:spPr bwMode="auto">
                <a:xfrm flipV="1">
                  <a:off x="3333" y="2946"/>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5" name="Line 7069"/>
                <p:cNvSpPr>
                  <a:spLocks noChangeShapeType="1"/>
                </p:cNvSpPr>
                <p:nvPr/>
              </p:nvSpPr>
              <p:spPr bwMode="auto">
                <a:xfrm flipV="1">
                  <a:off x="3334" y="2943"/>
                  <a:ext cx="0"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6" name="Freeform 7070"/>
                <p:cNvSpPr>
                  <a:spLocks/>
                </p:cNvSpPr>
                <p:nvPr/>
              </p:nvSpPr>
              <p:spPr bwMode="auto">
                <a:xfrm>
                  <a:off x="3339" y="2937"/>
                  <a:ext cx="11" cy="12"/>
                </a:xfrm>
                <a:custGeom>
                  <a:avLst/>
                  <a:gdLst>
                    <a:gd name="T0" fmla="*/ 5 w 67"/>
                    <a:gd name="T1" fmla="*/ 15 h 71"/>
                    <a:gd name="T2" fmla="*/ 5 w 67"/>
                    <a:gd name="T3" fmla="*/ 9 h 71"/>
                    <a:gd name="T4" fmla="*/ 11 w 67"/>
                    <a:gd name="T5" fmla="*/ 9 h 71"/>
                    <a:gd name="T6" fmla="*/ 11 w 67"/>
                    <a:gd name="T7" fmla="*/ 20 h 71"/>
                    <a:gd name="T8" fmla="*/ 0 w 67"/>
                    <a:gd name="T9" fmla="*/ 20 h 71"/>
                    <a:gd name="T10" fmla="*/ 0 w 67"/>
                    <a:gd name="T11" fmla="*/ 9 h 71"/>
                    <a:gd name="T12" fmla="*/ 5 w 67"/>
                    <a:gd name="T13" fmla="*/ 5 h 71"/>
                    <a:gd name="T14" fmla="*/ 16 w 67"/>
                    <a:gd name="T15" fmla="*/ 0 h 71"/>
                    <a:gd name="T16" fmla="*/ 36 w 67"/>
                    <a:gd name="T17" fmla="*/ 0 h 71"/>
                    <a:gd name="T18" fmla="*/ 46 w 67"/>
                    <a:gd name="T19" fmla="*/ 5 h 71"/>
                    <a:gd name="T20" fmla="*/ 51 w 67"/>
                    <a:gd name="T21" fmla="*/ 9 h 71"/>
                    <a:gd name="T22" fmla="*/ 57 w 67"/>
                    <a:gd name="T23" fmla="*/ 20 h 71"/>
                    <a:gd name="T24" fmla="*/ 57 w 67"/>
                    <a:gd name="T25" fmla="*/ 55 h 71"/>
                    <a:gd name="T26" fmla="*/ 62 w 67"/>
                    <a:gd name="T27" fmla="*/ 66 h 71"/>
                    <a:gd name="T28" fmla="*/ 67 w 67"/>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5" y="15"/>
                      </a:moveTo>
                      <a:lnTo>
                        <a:pt x="5" y="9"/>
                      </a:lnTo>
                      <a:lnTo>
                        <a:pt x="11" y="9"/>
                      </a:lnTo>
                      <a:lnTo>
                        <a:pt x="11" y="20"/>
                      </a:lnTo>
                      <a:lnTo>
                        <a:pt x="0" y="20"/>
                      </a:lnTo>
                      <a:lnTo>
                        <a:pt x="0" y="9"/>
                      </a:lnTo>
                      <a:lnTo>
                        <a:pt x="5" y="5"/>
                      </a:lnTo>
                      <a:lnTo>
                        <a:pt x="16" y="0"/>
                      </a:lnTo>
                      <a:lnTo>
                        <a:pt x="36" y="0"/>
                      </a:lnTo>
                      <a:lnTo>
                        <a:pt x="46" y="5"/>
                      </a:lnTo>
                      <a:lnTo>
                        <a:pt x="51" y="9"/>
                      </a:lnTo>
                      <a:lnTo>
                        <a:pt x="57" y="20"/>
                      </a:lnTo>
                      <a:lnTo>
                        <a:pt x="57" y="55"/>
                      </a:lnTo>
                      <a:lnTo>
                        <a:pt x="62" y="66"/>
                      </a:lnTo>
                      <a:lnTo>
                        <a:pt x="6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7" name="Freeform 7071"/>
                <p:cNvSpPr>
                  <a:spLocks/>
                </p:cNvSpPr>
                <p:nvPr/>
              </p:nvSpPr>
              <p:spPr bwMode="auto">
                <a:xfrm>
                  <a:off x="3346" y="2938"/>
                  <a:ext cx="2" cy="10"/>
                </a:xfrm>
                <a:custGeom>
                  <a:avLst/>
                  <a:gdLst>
                    <a:gd name="T0" fmla="*/ 0 w 11"/>
                    <a:gd name="T1" fmla="*/ 0 h 57"/>
                    <a:gd name="T2" fmla="*/ 5 w 11"/>
                    <a:gd name="T3" fmla="*/ 11 h 57"/>
                    <a:gd name="T4" fmla="*/ 5 w 11"/>
                    <a:gd name="T5" fmla="*/ 46 h 57"/>
                    <a:gd name="T6" fmla="*/ 11 w 11"/>
                    <a:gd name="T7" fmla="*/ 57 h 57"/>
                  </a:gdLst>
                  <a:ahLst/>
                  <a:cxnLst>
                    <a:cxn ang="0">
                      <a:pos x="T0" y="T1"/>
                    </a:cxn>
                    <a:cxn ang="0">
                      <a:pos x="T2" y="T3"/>
                    </a:cxn>
                    <a:cxn ang="0">
                      <a:pos x="T4" y="T5"/>
                    </a:cxn>
                    <a:cxn ang="0">
                      <a:pos x="T6" y="T7"/>
                    </a:cxn>
                  </a:cxnLst>
                  <a:rect l="0" t="0" r="r" b="b"/>
                  <a:pathLst>
                    <a:path w="11" h="57">
                      <a:moveTo>
                        <a:pt x="0" y="0"/>
                      </a:moveTo>
                      <a:lnTo>
                        <a:pt x="5" y="11"/>
                      </a:lnTo>
                      <a:lnTo>
                        <a:pt x="5" y="46"/>
                      </a:lnTo>
                      <a:lnTo>
                        <a:pt x="11"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8" name="Freeform 7072"/>
                <p:cNvSpPr>
                  <a:spLocks/>
                </p:cNvSpPr>
                <p:nvPr/>
              </p:nvSpPr>
              <p:spPr bwMode="auto">
                <a:xfrm>
                  <a:off x="3345" y="2937"/>
                  <a:ext cx="6" cy="12"/>
                </a:xfrm>
                <a:custGeom>
                  <a:avLst/>
                  <a:gdLst>
                    <a:gd name="T0" fmla="*/ 0 w 36"/>
                    <a:gd name="T1" fmla="*/ 0 h 71"/>
                    <a:gd name="T2" fmla="*/ 6 w 36"/>
                    <a:gd name="T3" fmla="*/ 5 h 71"/>
                    <a:gd name="T4" fmla="*/ 10 w 36"/>
                    <a:gd name="T5" fmla="*/ 15 h 71"/>
                    <a:gd name="T6" fmla="*/ 10 w 36"/>
                    <a:gd name="T7" fmla="*/ 55 h 71"/>
                    <a:gd name="T8" fmla="*/ 15 w 36"/>
                    <a:gd name="T9" fmla="*/ 66 h 71"/>
                    <a:gd name="T10" fmla="*/ 31 w 36"/>
                    <a:gd name="T11" fmla="*/ 71 h 71"/>
                    <a:gd name="T12" fmla="*/ 36 w 3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6" h="71">
                      <a:moveTo>
                        <a:pt x="0" y="0"/>
                      </a:moveTo>
                      <a:lnTo>
                        <a:pt x="6" y="5"/>
                      </a:lnTo>
                      <a:lnTo>
                        <a:pt x="10" y="15"/>
                      </a:lnTo>
                      <a:lnTo>
                        <a:pt x="10" y="55"/>
                      </a:lnTo>
                      <a:lnTo>
                        <a:pt x="15" y="66"/>
                      </a:lnTo>
                      <a:lnTo>
                        <a:pt x="31" y="71"/>
                      </a:lnTo>
                      <a:lnTo>
                        <a:pt x="3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39" name="Freeform 7073"/>
                <p:cNvSpPr>
                  <a:spLocks/>
                </p:cNvSpPr>
                <p:nvPr/>
              </p:nvSpPr>
              <p:spPr bwMode="auto">
                <a:xfrm>
                  <a:off x="3338" y="2941"/>
                  <a:ext cx="8" cy="8"/>
                </a:xfrm>
                <a:custGeom>
                  <a:avLst/>
                  <a:gdLst>
                    <a:gd name="T0" fmla="*/ 50 w 50"/>
                    <a:gd name="T1" fmla="*/ 0 h 46"/>
                    <a:gd name="T2" fmla="*/ 46 w 50"/>
                    <a:gd name="T3" fmla="*/ 5 h 46"/>
                    <a:gd name="T4" fmla="*/ 20 w 50"/>
                    <a:gd name="T5" fmla="*/ 10 h 46"/>
                    <a:gd name="T6" fmla="*/ 4 w 50"/>
                    <a:gd name="T7" fmla="*/ 15 h 46"/>
                    <a:gd name="T8" fmla="*/ 0 w 50"/>
                    <a:gd name="T9" fmla="*/ 26 h 46"/>
                    <a:gd name="T10" fmla="*/ 0 w 50"/>
                    <a:gd name="T11" fmla="*/ 30 h 46"/>
                    <a:gd name="T12" fmla="*/ 4 w 50"/>
                    <a:gd name="T13" fmla="*/ 41 h 46"/>
                    <a:gd name="T14" fmla="*/ 20 w 50"/>
                    <a:gd name="T15" fmla="*/ 46 h 46"/>
                    <a:gd name="T16" fmla="*/ 35 w 50"/>
                    <a:gd name="T17" fmla="*/ 46 h 46"/>
                    <a:gd name="T18" fmla="*/ 46 w 50"/>
                    <a:gd name="T19" fmla="*/ 41 h 46"/>
                    <a:gd name="T20" fmla="*/ 50 w 50"/>
                    <a:gd name="T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6">
                      <a:moveTo>
                        <a:pt x="50" y="0"/>
                      </a:moveTo>
                      <a:lnTo>
                        <a:pt x="46" y="5"/>
                      </a:lnTo>
                      <a:lnTo>
                        <a:pt x="20" y="10"/>
                      </a:lnTo>
                      <a:lnTo>
                        <a:pt x="4" y="15"/>
                      </a:lnTo>
                      <a:lnTo>
                        <a:pt x="0" y="26"/>
                      </a:lnTo>
                      <a:lnTo>
                        <a:pt x="0" y="30"/>
                      </a:lnTo>
                      <a:lnTo>
                        <a:pt x="4" y="41"/>
                      </a:lnTo>
                      <a:lnTo>
                        <a:pt x="20" y="46"/>
                      </a:lnTo>
                      <a:lnTo>
                        <a:pt x="35" y="46"/>
                      </a:lnTo>
                      <a:lnTo>
                        <a:pt x="46" y="41"/>
                      </a:lnTo>
                      <a:lnTo>
                        <a:pt x="50"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0" name="Freeform 7074"/>
                <p:cNvSpPr>
                  <a:spLocks/>
                </p:cNvSpPr>
                <p:nvPr/>
              </p:nvSpPr>
              <p:spPr bwMode="auto">
                <a:xfrm>
                  <a:off x="3339" y="2943"/>
                  <a:ext cx="1" cy="5"/>
                </a:xfrm>
                <a:custGeom>
                  <a:avLst/>
                  <a:gdLst>
                    <a:gd name="T0" fmla="*/ 5 w 5"/>
                    <a:gd name="T1" fmla="*/ 0 h 26"/>
                    <a:gd name="T2" fmla="*/ 0 w 5"/>
                    <a:gd name="T3" fmla="*/ 11 h 26"/>
                    <a:gd name="T4" fmla="*/ 0 w 5"/>
                    <a:gd name="T5" fmla="*/ 15 h 26"/>
                    <a:gd name="T6" fmla="*/ 5 w 5"/>
                    <a:gd name="T7" fmla="*/ 26 h 26"/>
                  </a:gdLst>
                  <a:ahLst/>
                  <a:cxnLst>
                    <a:cxn ang="0">
                      <a:pos x="T0" y="T1"/>
                    </a:cxn>
                    <a:cxn ang="0">
                      <a:pos x="T2" y="T3"/>
                    </a:cxn>
                    <a:cxn ang="0">
                      <a:pos x="T4" y="T5"/>
                    </a:cxn>
                    <a:cxn ang="0">
                      <a:pos x="T6" y="T7"/>
                    </a:cxn>
                  </a:cxnLst>
                  <a:rect l="0" t="0" r="r" b="b"/>
                  <a:pathLst>
                    <a:path w="5" h="26">
                      <a:moveTo>
                        <a:pt x="5" y="0"/>
                      </a:moveTo>
                      <a:lnTo>
                        <a:pt x="0" y="11"/>
                      </a:lnTo>
                      <a:lnTo>
                        <a:pt x="0" y="15"/>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1" name="Freeform 7075"/>
                <p:cNvSpPr>
                  <a:spLocks/>
                </p:cNvSpPr>
                <p:nvPr/>
              </p:nvSpPr>
              <p:spPr bwMode="auto">
                <a:xfrm>
                  <a:off x="3340" y="2942"/>
                  <a:ext cx="6" cy="7"/>
                </a:xfrm>
                <a:custGeom>
                  <a:avLst/>
                  <a:gdLst>
                    <a:gd name="T0" fmla="*/ 37 w 37"/>
                    <a:gd name="T1" fmla="*/ 0 h 41"/>
                    <a:gd name="T2" fmla="*/ 15 w 37"/>
                    <a:gd name="T3" fmla="*/ 5 h 41"/>
                    <a:gd name="T4" fmla="*/ 6 w 37"/>
                    <a:gd name="T5" fmla="*/ 10 h 41"/>
                    <a:gd name="T6" fmla="*/ 0 w 37"/>
                    <a:gd name="T7" fmla="*/ 21 h 41"/>
                    <a:gd name="T8" fmla="*/ 0 w 37"/>
                    <a:gd name="T9" fmla="*/ 25 h 41"/>
                    <a:gd name="T10" fmla="*/ 6 w 37"/>
                    <a:gd name="T11" fmla="*/ 36 h 41"/>
                    <a:gd name="T12" fmla="*/ 11 w 3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7" h="41">
                      <a:moveTo>
                        <a:pt x="37" y="0"/>
                      </a:moveTo>
                      <a:lnTo>
                        <a:pt x="15" y="5"/>
                      </a:lnTo>
                      <a:lnTo>
                        <a:pt x="6" y="10"/>
                      </a:lnTo>
                      <a:lnTo>
                        <a:pt x="0" y="21"/>
                      </a:lnTo>
                      <a:lnTo>
                        <a:pt x="0" y="25"/>
                      </a:lnTo>
                      <a:lnTo>
                        <a:pt x="6" y="36"/>
                      </a:lnTo>
                      <a:lnTo>
                        <a:pt x="11"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2" name="Freeform 7076"/>
                <p:cNvSpPr>
                  <a:spLocks/>
                </p:cNvSpPr>
                <p:nvPr/>
              </p:nvSpPr>
              <p:spPr bwMode="auto">
                <a:xfrm>
                  <a:off x="3362" y="2937"/>
                  <a:ext cx="5" cy="1"/>
                </a:xfrm>
                <a:custGeom>
                  <a:avLst/>
                  <a:gdLst>
                    <a:gd name="T0" fmla="*/ 16 w 25"/>
                    <a:gd name="T1" fmla="*/ 5 h 9"/>
                    <a:gd name="T2" fmla="*/ 20 w 25"/>
                    <a:gd name="T3" fmla="*/ 9 h 9"/>
                    <a:gd name="T4" fmla="*/ 25 w 25"/>
                    <a:gd name="T5" fmla="*/ 5 h 9"/>
                    <a:gd name="T6" fmla="*/ 20 w 25"/>
                    <a:gd name="T7" fmla="*/ 0 h 9"/>
                    <a:gd name="T8" fmla="*/ 16 w 25"/>
                    <a:gd name="T9" fmla="*/ 0 h 9"/>
                    <a:gd name="T10" fmla="*/ 5 w 25"/>
                    <a:gd name="T11" fmla="*/ 5 h 9"/>
                    <a:gd name="T12" fmla="*/ 0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16" y="5"/>
                      </a:moveTo>
                      <a:lnTo>
                        <a:pt x="20" y="9"/>
                      </a:lnTo>
                      <a:lnTo>
                        <a:pt x="25" y="5"/>
                      </a:lnTo>
                      <a:lnTo>
                        <a:pt x="20" y="0"/>
                      </a:lnTo>
                      <a:lnTo>
                        <a:pt x="16" y="0"/>
                      </a:lnTo>
                      <a:lnTo>
                        <a:pt x="5" y="5"/>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3" name="Freeform 7077"/>
                <p:cNvSpPr>
                  <a:spLocks/>
                </p:cNvSpPr>
                <p:nvPr/>
              </p:nvSpPr>
              <p:spPr bwMode="auto">
                <a:xfrm>
                  <a:off x="3356" y="2937"/>
                  <a:ext cx="8" cy="8"/>
                </a:xfrm>
                <a:custGeom>
                  <a:avLst/>
                  <a:gdLst>
                    <a:gd name="T0" fmla="*/ 21 w 52"/>
                    <a:gd name="T1" fmla="*/ 0 h 51"/>
                    <a:gd name="T2" fmla="*/ 11 w 52"/>
                    <a:gd name="T3" fmla="*/ 5 h 51"/>
                    <a:gd name="T4" fmla="*/ 6 w 52"/>
                    <a:gd name="T5" fmla="*/ 9 h 51"/>
                    <a:gd name="T6" fmla="*/ 0 w 52"/>
                    <a:gd name="T7" fmla="*/ 20 h 51"/>
                    <a:gd name="T8" fmla="*/ 0 w 52"/>
                    <a:gd name="T9" fmla="*/ 30 h 51"/>
                    <a:gd name="T10" fmla="*/ 6 w 52"/>
                    <a:gd name="T11" fmla="*/ 40 h 51"/>
                    <a:gd name="T12" fmla="*/ 11 w 52"/>
                    <a:gd name="T13" fmla="*/ 46 h 51"/>
                    <a:gd name="T14" fmla="*/ 21 w 52"/>
                    <a:gd name="T15" fmla="*/ 51 h 51"/>
                    <a:gd name="T16" fmla="*/ 31 w 52"/>
                    <a:gd name="T17" fmla="*/ 51 h 51"/>
                    <a:gd name="T18" fmla="*/ 41 w 52"/>
                    <a:gd name="T19" fmla="*/ 46 h 51"/>
                    <a:gd name="T20" fmla="*/ 46 w 52"/>
                    <a:gd name="T21" fmla="*/ 40 h 51"/>
                    <a:gd name="T22" fmla="*/ 52 w 52"/>
                    <a:gd name="T23" fmla="*/ 30 h 51"/>
                    <a:gd name="T24" fmla="*/ 52 w 52"/>
                    <a:gd name="T25" fmla="*/ 20 h 51"/>
                    <a:gd name="T26" fmla="*/ 46 w 52"/>
                    <a:gd name="T27" fmla="*/ 9 h 51"/>
                    <a:gd name="T28" fmla="*/ 41 w 52"/>
                    <a:gd name="T29" fmla="*/ 5 h 51"/>
                    <a:gd name="T30" fmla="*/ 31 w 52"/>
                    <a:gd name="T31" fmla="*/ 0 h 51"/>
                    <a:gd name="T32" fmla="*/ 21 w 52"/>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51">
                      <a:moveTo>
                        <a:pt x="21" y="0"/>
                      </a:moveTo>
                      <a:lnTo>
                        <a:pt x="11" y="5"/>
                      </a:lnTo>
                      <a:lnTo>
                        <a:pt x="6" y="9"/>
                      </a:lnTo>
                      <a:lnTo>
                        <a:pt x="0" y="20"/>
                      </a:lnTo>
                      <a:lnTo>
                        <a:pt x="0" y="30"/>
                      </a:lnTo>
                      <a:lnTo>
                        <a:pt x="6" y="40"/>
                      </a:lnTo>
                      <a:lnTo>
                        <a:pt x="11" y="46"/>
                      </a:lnTo>
                      <a:lnTo>
                        <a:pt x="21" y="51"/>
                      </a:lnTo>
                      <a:lnTo>
                        <a:pt x="31" y="51"/>
                      </a:lnTo>
                      <a:lnTo>
                        <a:pt x="41" y="46"/>
                      </a:lnTo>
                      <a:lnTo>
                        <a:pt x="46" y="40"/>
                      </a:lnTo>
                      <a:lnTo>
                        <a:pt x="52" y="30"/>
                      </a:lnTo>
                      <a:lnTo>
                        <a:pt x="52" y="20"/>
                      </a:lnTo>
                      <a:lnTo>
                        <a:pt x="46" y="9"/>
                      </a:lnTo>
                      <a:lnTo>
                        <a:pt x="41" y="5"/>
                      </a:lnTo>
                      <a:lnTo>
                        <a:pt x="31" y="0"/>
                      </a:lnTo>
                      <a:lnTo>
                        <a:pt x="21"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4" name="Freeform 7078"/>
                <p:cNvSpPr>
                  <a:spLocks/>
                </p:cNvSpPr>
                <p:nvPr/>
              </p:nvSpPr>
              <p:spPr bwMode="auto">
                <a:xfrm>
                  <a:off x="3357" y="2938"/>
                  <a:ext cx="1" cy="5"/>
                </a:xfrm>
                <a:custGeom>
                  <a:avLst/>
                  <a:gdLst>
                    <a:gd name="T0" fmla="*/ 5 w 5"/>
                    <a:gd name="T1" fmla="*/ 0 h 31"/>
                    <a:gd name="T2" fmla="*/ 0 w 5"/>
                    <a:gd name="T3" fmla="*/ 11 h 31"/>
                    <a:gd name="T4" fmla="*/ 0 w 5"/>
                    <a:gd name="T5" fmla="*/ 21 h 31"/>
                    <a:gd name="T6" fmla="*/ 5 w 5"/>
                    <a:gd name="T7" fmla="*/ 31 h 31"/>
                  </a:gdLst>
                  <a:ahLst/>
                  <a:cxnLst>
                    <a:cxn ang="0">
                      <a:pos x="T0" y="T1"/>
                    </a:cxn>
                    <a:cxn ang="0">
                      <a:pos x="T2" y="T3"/>
                    </a:cxn>
                    <a:cxn ang="0">
                      <a:pos x="T4" y="T5"/>
                    </a:cxn>
                    <a:cxn ang="0">
                      <a:pos x="T6" y="T7"/>
                    </a:cxn>
                  </a:cxnLst>
                  <a:rect l="0" t="0" r="r" b="b"/>
                  <a:pathLst>
                    <a:path w="5" h="31">
                      <a:moveTo>
                        <a:pt x="5" y="0"/>
                      </a:moveTo>
                      <a:lnTo>
                        <a:pt x="0" y="11"/>
                      </a:lnTo>
                      <a:lnTo>
                        <a:pt x="0" y="21"/>
                      </a:lnTo>
                      <a:lnTo>
                        <a:pt x="5"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5" name="Freeform 7079"/>
                <p:cNvSpPr>
                  <a:spLocks/>
                </p:cNvSpPr>
                <p:nvPr/>
              </p:nvSpPr>
              <p:spPr bwMode="auto">
                <a:xfrm>
                  <a:off x="3362" y="2938"/>
                  <a:ext cx="1" cy="5"/>
                </a:xfrm>
                <a:custGeom>
                  <a:avLst/>
                  <a:gdLst>
                    <a:gd name="T0" fmla="*/ 0 w 5"/>
                    <a:gd name="T1" fmla="*/ 31 h 31"/>
                    <a:gd name="T2" fmla="*/ 5 w 5"/>
                    <a:gd name="T3" fmla="*/ 21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6" name="Freeform 7080"/>
                <p:cNvSpPr>
                  <a:spLocks/>
                </p:cNvSpPr>
                <p:nvPr/>
              </p:nvSpPr>
              <p:spPr bwMode="auto">
                <a:xfrm>
                  <a:off x="3358" y="2937"/>
                  <a:ext cx="1" cy="8"/>
                </a:xfrm>
                <a:custGeom>
                  <a:avLst/>
                  <a:gdLst>
                    <a:gd name="T0" fmla="*/ 10 w 10"/>
                    <a:gd name="T1" fmla="*/ 0 h 51"/>
                    <a:gd name="T2" fmla="*/ 4 w 10"/>
                    <a:gd name="T3" fmla="*/ 5 h 51"/>
                    <a:gd name="T4" fmla="*/ 0 w 10"/>
                    <a:gd name="T5" fmla="*/ 15 h 51"/>
                    <a:gd name="T6" fmla="*/ 0 w 10"/>
                    <a:gd name="T7" fmla="*/ 35 h 51"/>
                    <a:gd name="T8" fmla="*/ 4 w 10"/>
                    <a:gd name="T9" fmla="*/ 46 h 51"/>
                    <a:gd name="T10" fmla="*/ 10 w 10"/>
                    <a:gd name="T11" fmla="*/ 51 h 51"/>
                  </a:gdLst>
                  <a:ahLst/>
                  <a:cxnLst>
                    <a:cxn ang="0">
                      <a:pos x="T0" y="T1"/>
                    </a:cxn>
                    <a:cxn ang="0">
                      <a:pos x="T2" y="T3"/>
                    </a:cxn>
                    <a:cxn ang="0">
                      <a:pos x="T4" y="T5"/>
                    </a:cxn>
                    <a:cxn ang="0">
                      <a:pos x="T6" y="T7"/>
                    </a:cxn>
                    <a:cxn ang="0">
                      <a:pos x="T8" y="T9"/>
                    </a:cxn>
                    <a:cxn ang="0">
                      <a:pos x="T10" y="T11"/>
                    </a:cxn>
                  </a:cxnLst>
                  <a:rect l="0" t="0" r="r" b="b"/>
                  <a:pathLst>
                    <a:path w="10" h="51">
                      <a:moveTo>
                        <a:pt x="10" y="0"/>
                      </a:moveTo>
                      <a:lnTo>
                        <a:pt x="4" y="5"/>
                      </a:lnTo>
                      <a:lnTo>
                        <a:pt x="0" y="15"/>
                      </a:lnTo>
                      <a:lnTo>
                        <a:pt x="0" y="35"/>
                      </a:lnTo>
                      <a:lnTo>
                        <a:pt x="4" y="46"/>
                      </a:lnTo>
                      <a:lnTo>
                        <a:pt x="10"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7" name="Freeform 7081"/>
                <p:cNvSpPr>
                  <a:spLocks/>
                </p:cNvSpPr>
                <p:nvPr/>
              </p:nvSpPr>
              <p:spPr bwMode="auto">
                <a:xfrm>
                  <a:off x="3361" y="2937"/>
                  <a:ext cx="1" cy="8"/>
                </a:xfrm>
                <a:custGeom>
                  <a:avLst/>
                  <a:gdLst>
                    <a:gd name="T0" fmla="*/ 0 w 10"/>
                    <a:gd name="T1" fmla="*/ 51 h 51"/>
                    <a:gd name="T2" fmla="*/ 5 w 10"/>
                    <a:gd name="T3" fmla="*/ 46 h 51"/>
                    <a:gd name="T4" fmla="*/ 10 w 10"/>
                    <a:gd name="T5" fmla="*/ 35 h 51"/>
                    <a:gd name="T6" fmla="*/ 10 w 10"/>
                    <a:gd name="T7" fmla="*/ 15 h 51"/>
                    <a:gd name="T8" fmla="*/ 5 w 10"/>
                    <a:gd name="T9" fmla="*/ 5 h 51"/>
                    <a:gd name="T10" fmla="*/ 0 w 10"/>
                    <a:gd name="T11" fmla="*/ 0 h 51"/>
                  </a:gdLst>
                  <a:ahLst/>
                  <a:cxnLst>
                    <a:cxn ang="0">
                      <a:pos x="T0" y="T1"/>
                    </a:cxn>
                    <a:cxn ang="0">
                      <a:pos x="T2" y="T3"/>
                    </a:cxn>
                    <a:cxn ang="0">
                      <a:pos x="T4" y="T5"/>
                    </a:cxn>
                    <a:cxn ang="0">
                      <a:pos x="T6" y="T7"/>
                    </a:cxn>
                    <a:cxn ang="0">
                      <a:pos x="T8" y="T9"/>
                    </a:cxn>
                    <a:cxn ang="0">
                      <a:pos x="T10" y="T11"/>
                    </a:cxn>
                  </a:cxnLst>
                  <a:rect l="0" t="0" r="r" b="b"/>
                  <a:pathLst>
                    <a:path w="10" h="51">
                      <a:moveTo>
                        <a:pt x="0" y="51"/>
                      </a:moveTo>
                      <a:lnTo>
                        <a:pt x="5" y="46"/>
                      </a:lnTo>
                      <a:lnTo>
                        <a:pt x="10" y="35"/>
                      </a:lnTo>
                      <a:lnTo>
                        <a:pt x="10" y="15"/>
                      </a:lnTo>
                      <a:lnTo>
                        <a:pt x="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8" name="Freeform 7082"/>
                <p:cNvSpPr>
                  <a:spLocks/>
                </p:cNvSpPr>
                <p:nvPr/>
              </p:nvSpPr>
              <p:spPr bwMode="auto">
                <a:xfrm>
                  <a:off x="3355" y="2943"/>
                  <a:ext cx="11" cy="9"/>
                </a:xfrm>
                <a:custGeom>
                  <a:avLst/>
                  <a:gdLst>
                    <a:gd name="T0" fmla="*/ 11 w 66"/>
                    <a:gd name="T1" fmla="*/ 0 h 51"/>
                    <a:gd name="T2" fmla="*/ 5 w 66"/>
                    <a:gd name="T3" fmla="*/ 6 h 51"/>
                    <a:gd name="T4" fmla="*/ 0 w 66"/>
                    <a:gd name="T5" fmla="*/ 15 h 51"/>
                    <a:gd name="T6" fmla="*/ 0 w 66"/>
                    <a:gd name="T7" fmla="*/ 20 h 51"/>
                    <a:gd name="T8" fmla="*/ 5 w 66"/>
                    <a:gd name="T9" fmla="*/ 31 h 51"/>
                    <a:gd name="T10" fmla="*/ 11 w 66"/>
                    <a:gd name="T11" fmla="*/ 36 h 51"/>
                    <a:gd name="T12" fmla="*/ 26 w 66"/>
                    <a:gd name="T13" fmla="*/ 41 h 51"/>
                    <a:gd name="T14" fmla="*/ 46 w 66"/>
                    <a:gd name="T15" fmla="*/ 41 h 51"/>
                    <a:gd name="T16" fmla="*/ 62 w 66"/>
                    <a:gd name="T17" fmla="*/ 46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1" y="0"/>
                      </a:moveTo>
                      <a:lnTo>
                        <a:pt x="5" y="6"/>
                      </a:lnTo>
                      <a:lnTo>
                        <a:pt x="0" y="15"/>
                      </a:lnTo>
                      <a:lnTo>
                        <a:pt x="0" y="20"/>
                      </a:lnTo>
                      <a:lnTo>
                        <a:pt x="5" y="31"/>
                      </a:lnTo>
                      <a:lnTo>
                        <a:pt x="11" y="36"/>
                      </a:lnTo>
                      <a:lnTo>
                        <a:pt x="26" y="41"/>
                      </a:lnTo>
                      <a:lnTo>
                        <a:pt x="46" y="41"/>
                      </a:lnTo>
                      <a:lnTo>
                        <a:pt x="62" y="46"/>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49" name="Freeform 7083"/>
                <p:cNvSpPr>
                  <a:spLocks/>
                </p:cNvSpPr>
                <p:nvPr/>
              </p:nvSpPr>
              <p:spPr bwMode="auto">
                <a:xfrm>
                  <a:off x="3357" y="2949"/>
                  <a:ext cx="8" cy="1"/>
                </a:xfrm>
                <a:custGeom>
                  <a:avLst/>
                  <a:gdLst>
                    <a:gd name="T0" fmla="*/ 0 w 51"/>
                    <a:gd name="T1" fmla="*/ 0 h 10"/>
                    <a:gd name="T2" fmla="*/ 15 w 51"/>
                    <a:gd name="T3" fmla="*/ 5 h 10"/>
                    <a:gd name="T4" fmla="*/ 35 w 51"/>
                    <a:gd name="T5" fmla="*/ 5 h 10"/>
                    <a:gd name="T6" fmla="*/ 51 w 51"/>
                    <a:gd name="T7" fmla="*/ 10 h 10"/>
                  </a:gdLst>
                  <a:ahLst/>
                  <a:cxnLst>
                    <a:cxn ang="0">
                      <a:pos x="T0" y="T1"/>
                    </a:cxn>
                    <a:cxn ang="0">
                      <a:pos x="T2" y="T3"/>
                    </a:cxn>
                    <a:cxn ang="0">
                      <a:pos x="T4" y="T5"/>
                    </a:cxn>
                    <a:cxn ang="0">
                      <a:pos x="T6" y="T7"/>
                    </a:cxn>
                  </a:cxnLst>
                  <a:rect l="0" t="0" r="r" b="b"/>
                  <a:pathLst>
                    <a:path w="51" h="10">
                      <a:moveTo>
                        <a:pt x="0" y="0"/>
                      </a:moveTo>
                      <a:lnTo>
                        <a:pt x="15" y="5"/>
                      </a:lnTo>
                      <a:lnTo>
                        <a:pt x="35" y="5"/>
                      </a:lnTo>
                      <a:lnTo>
                        <a:pt x="5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0" name="Freeform 7084"/>
                <p:cNvSpPr>
                  <a:spLocks/>
                </p:cNvSpPr>
                <p:nvPr/>
              </p:nvSpPr>
              <p:spPr bwMode="auto">
                <a:xfrm>
                  <a:off x="3354" y="2947"/>
                  <a:ext cx="12" cy="7"/>
                </a:xfrm>
                <a:custGeom>
                  <a:avLst/>
                  <a:gdLst>
                    <a:gd name="T0" fmla="*/ 5 w 71"/>
                    <a:gd name="T1" fmla="*/ 0 h 46"/>
                    <a:gd name="T2" fmla="*/ 10 w 71"/>
                    <a:gd name="T3" fmla="*/ 6 h 46"/>
                    <a:gd name="T4" fmla="*/ 25 w 71"/>
                    <a:gd name="T5" fmla="*/ 11 h 46"/>
                    <a:gd name="T6" fmla="*/ 51 w 71"/>
                    <a:gd name="T7" fmla="*/ 11 h 46"/>
                    <a:gd name="T8" fmla="*/ 67 w 71"/>
                    <a:gd name="T9" fmla="*/ 16 h 46"/>
                    <a:gd name="T10" fmla="*/ 71 w 71"/>
                    <a:gd name="T11" fmla="*/ 26 h 46"/>
                    <a:gd name="T12" fmla="*/ 71 w 71"/>
                    <a:gd name="T13" fmla="*/ 31 h 46"/>
                    <a:gd name="T14" fmla="*/ 67 w 71"/>
                    <a:gd name="T15" fmla="*/ 42 h 46"/>
                    <a:gd name="T16" fmla="*/ 51 w 71"/>
                    <a:gd name="T17" fmla="*/ 46 h 46"/>
                    <a:gd name="T18" fmla="*/ 21 w 71"/>
                    <a:gd name="T19" fmla="*/ 46 h 46"/>
                    <a:gd name="T20" fmla="*/ 5 w 71"/>
                    <a:gd name="T21" fmla="*/ 42 h 46"/>
                    <a:gd name="T22" fmla="*/ 0 w 71"/>
                    <a:gd name="T23" fmla="*/ 31 h 46"/>
                    <a:gd name="T24" fmla="*/ 0 w 71"/>
                    <a:gd name="T25" fmla="*/ 26 h 46"/>
                    <a:gd name="T26" fmla="*/ 5 w 71"/>
                    <a:gd name="T27" fmla="*/ 16 h 46"/>
                    <a:gd name="T28" fmla="*/ 21 w 71"/>
                    <a:gd name="T29" fmla="*/ 1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46">
                      <a:moveTo>
                        <a:pt x="5" y="0"/>
                      </a:moveTo>
                      <a:lnTo>
                        <a:pt x="10" y="6"/>
                      </a:lnTo>
                      <a:lnTo>
                        <a:pt x="25" y="11"/>
                      </a:lnTo>
                      <a:lnTo>
                        <a:pt x="51" y="11"/>
                      </a:lnTo>
                      <a:lnTo>
                        <a:pt x="67" y="16"/>
                      </a:lnTo>
                      <a:lnTo>
                        <a:pt x="71" y="26"/>
                      </a:lnTo>
                      <a:lnTo>
                        <a:pt x="71" y="31"/>
                      </a:lnTo>
                      <a:lnTo>
                        <a:pt x="67" y="42"/>
                      </a:lnTo>
                      <a:lnTo>
                        <a:pt x="51" y="46"/>
                      </a:lnTo>
                      <a:lnTo>
                        <a:pt x="21" y="46"/>
                      </a:lnTo>
                      <a:lnTo>
                        <a:pt x="5" y="42"/>
                      </a:lnTo>
                      <a:lnTo>
                        <a:pt x="0" y="31"/>
                      </a:lnTo>
                      <a:lnTo>
                        <a:pt x="0" y="26"/>
                      </a:lnTo>
                      <a:lnTo>
                        <a:pt x="5" y="16"/>
                      </a:lnTo>
                      <a:lnTo>
                        <a:pt x="21"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1" name="Freeform 7085"/>
                <p:cNvSpPr>
                  <a:spLocks/>
                </p:cNvSpPr>
                <p:nvPr/>
              </p:nvSpPr>
              <p:spPr bwMode="auto">
                <a:xfrm>
                  <a:off x="3355" y="2949"/>
                  <a:ext cx="3" cy="5"/>
                </a:xfrm>
                <a:custGeom>
                  <a:avLst/>
                  <a:gdLst>
                    <a:gd name="T0" fmla="*/ 16 w 16"/>
                    <a:gd name="T1" fmla="*/ 35 h 35"/>
                    <a:gd name="T2" fmla="*/ 5 w 16"/>
                    <a:gd name="T3" fmla="*/ 31 h 35"/>
                    <a:gd name="T4" fmla="*/ 0 w 16"/>
                    <a:gd name="T5" fmla="*/ 20 h 35"/>
                    <a:gd name="T6" fmla="*/ 0 w 16"/>
                    <a:gd name="T7" fmla="*/ 15 h 35"/>
                    <a:gd name="T8" fmla="*/ 5 w 16"/>
                    <a:gd name="T9" fmla="*/ 5 h 35"/>
                    <a:gd name="T10" fmla="*/ 16 w 16"/>
                    <a:gd name="T11" fmla="*/ 0 h 35"/>
                  </a:gdLst>
                  <a:ahLst/>
                  <a:cxnLst>
                    <a:cxn ang="0">
                      <a:pos x="T0" y="T1"/>
                    </a:cxn>
                    <a:cxn ang="0">
                      <a:pos x="T2" y="T3"/>
                    </a:cxn>
                    <a:cxn ang="0">
                      <a:pos x="T4" y="T5"/>
                    </a:cxn>
                    <a:cxn ang="0">
                      <a:pos x="T6" y="T7"/>
                    </a:cxn>
                    <a:cxn ang="0">
                      <a:pos x="T8" y="T9"/>
                    </a:cxn>
                    <a:cxn ang="0">
                      <a:pos x="T10" y="T11"/>
                    </a:cxn>
                  </a:cxnLst>
                  <a:rect l="0" t="0" r="r" b="b"/>
                  <a:pathLst>
                    <a:path w="16" h="35">
                      <a:moveTo>
                        <a:pt x="16" y="35"/>
                      </a:moveTo>
                      <a:lnTo>
                        <a:pt x="5" y="31"/>
                      </a:lnTo>
                      <a:lnTo>
                        <a:pt x="0" y="20"/>
                      </a:lnTo>
                      <a:lnTo>
                        <a:pt x="0" y="15"/>
                      </a:lnTo>
                      <a:lnTo>
                        <a:pt x="5" y="5"/>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2" name="Freeform 7086"/>
                <p:cNvSpPr>
                  <a:spLocks/>
                </p:cNvSpPr>
                <p:nvPr/>
              </p:nvSpPr>
              <p:spPr bwMode="auto">
                <a:xfrm>
                  <a:off x="3372" y="2946"/>
                  <a:ext cx="2" cy="3"/>
                </a:xfrm>
                <a:custGeom>
                  <a:avLst/>
                  <a:gdLst>
                    <a:gd name="T0" fmla="*/ 6 w 15"/>
                    <a:gd name="T1" fmla="*/ 0 h 16"/>
                    <a:gd name="T2" fmla="*/ 0 w 15"/>
                    <a:gd name="T3" fmla="*/ 5 h 16"/>
                    <a:gd name="T4" fmla="*/ 0 w 15"/>
                    <a:gd name="T5" fmla="*/ 11 h 16"/>
                    <a:gd name="T6" fmla="*/ 6 w 15"/>
                    <a:gd name="T7" fmla="*/ 16 h 16"/>
                    <a:gd name="T8" fmla="*/ 10 w 15"/>
                    <a:gd name="T9" fmla="*/ 16 h 16"/>
                    <a:gd name="T10" fmla="*/ 15 w 15"/>
                    <a:gd name="T11" fmla="*/ 11 h 16"/>
                    <a:gd name="T12" fmla="*/ 15 w 15"/>
                    <a:gd name="T13" fmla="*/ 5 h 16"/>
                    <a:gd name="T14" fmla="*/ 10 w 15"/>
                    <a:gd name="T15" fmla="*/ 0 h 16"/>
                    <a:gd name="T16" fmla="*/ 6 w 1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6" y="0"/>
                      </a:moveTo>
                      <a:lnTo>
                        <a:pt x="0" y="5"/>
                      </a:lnTo>
                      <a:lnTo>
                        <a:pt x="0" y="11"/>
                      </a:lnTo>
                      <a:lnTo>
                        <a:pt x="6" y="16"/>
                      </a:lnTo>
                      <a:lnTo>
                        <a:pt x="10" y="16"/>
                      </a:lnTo>
                      <a:lnTo>
                        <a:pt x="15" y="11"/>
                      </a:lnTo>
                      <a:lnTo>
                        <a:pt x="15" y="5"/>
                      </a:lnTo>
                      <a:lnTo>
                        <a:pt x="10" y="0"/>
                      </a:lnTo>
                      <a:lnTo>
                        <a:pt x="6"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3" name="Rectangle 7087"/>
                <p:cNvSpPr>
                  <a:spLocks noChangeArrowheads="1"/>
                </p:cNvSpPr>
                <p:nvPr/>
              </p:nvSpPr>
              <p:spPr bwMode="auto">
                <a:xfrm>
                  <a:off x="3373" y="2947"/>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4" name="Line 7088"/>
                <p:cNvSpPr>
                  <a:spLocks noChangeShapeType="1"/>
                </p:cNvSpPr>
                <p:nvPr/>
              </p:nvSpPr>
              <p:spPr bwMode="auto">
                <a:xfrm flipV="1">
                  <a:off x="2451" y="2073"/>
                  <a:ext cx="7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5" name="Freeform 7089"/>
                <p:cNvSpPr>
                  <a:spLocks/>
                </p:cNvSpPr>
                <p:nvPr/>
              </p:nvSpPr>
              <p:spPr bwMode="auto">
                <a:xfrm>
                  <a:off x="2214" y="1964"/>
                  <a:ext cx="25" cy="107"/>
                </a:xfrm>
                <a:custGeom>
                  <a:avLst/>
                  <a:gdLst>
                    <a:gd name="T0" fmla="*/ 22 w 153"/>
                    <a:gd name="T1" fmla="*/ 647 h 647"/>
                    <a:gd name="T2" fmla="*/ 0 w 153"/>
                    <a:gd name="T3" fmla="*/ 541 h 647"/>
                    <a:gd name="T4" fmla="*/ 0 w 153"/>
                    <a:gd name="T5" fmla="*/ 502 h 647"/>
                    <a:gd name="T6" fmla="*/ 17 w 153"/>
                    <a:gd name="T7" fmla="*/ 381 h 647"/>
                    <a:gd name="T8" fmla="*/ 17 w 153"/>
                    <a:gd name="T9" fmla="*/ 325 h 647"/>
                    <a:gd name="T10" fmla="*/ 17 w 153"/>
                    <a:gd name="T11" fmla="*/ 301 h 647"/>
                    <a:gd name="T12" fmla="*/ 25 w 153"/>
                    <a:gd name="T13" fmla="*/ 285 h 647"/>
                    <a:gd name="T14" fmla="*/ 65 w 153"/>
                    <a:gd name="T15" fmla="*/ 285 h 647"/>
                    <a:gd name="T16" fmla="*/ 97 w 153"/>
                    <a:gd name="T17" fmla="*/ 277 h 647"/>
                    <a:gd name="T18" fmla="*/ 113 w 153"/>
                    <a:gd name="T19" fmla="*/ 238 h 647"/>
                    <a:gd name="T20" fmla="*/ 129 w 153"/>
                    <a:gd name="T21" fmla="*/ 197 h 647"/>
                    <a:gd name="T22" fmla="*/ 153 w 153"/>
                    <a:gd name="T23" fmla="*/ 149 h 647"/>
                    <a:gd name="T24" fmla="*/ 153 w 153"/>
                    <a:gd name="T25" fmla="*/ 94 h 647"/>
                    <a:gd name="T26" fmla="*/ 153 w 153"/>
                    <a:gd name="T27" fmla="*/ 53 h 647"/>
                    <a:gd name="T28" fmla="*/ 153 w 153"/>
                    <a:gd name="T29" fmla="*/ 29 h 647"/>
                    <a:gd name="T30" fmla="*/ 140 w 153"/>
                    <a:gd name="T31" fmla="*/ 0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3" h="647">
                      <a:moveTo>
                        <a:pt x="22" y="647"/>
                      </a:moveTo>
                      <a:lnTo>
                        <a:pt x="0" y="541"/>
                      </a:lnTo>
                      <a:lnTo>
                        <a:pt x="0" y="502"/>
                      </a:lnTo>
                      <a:lnTo>
                        <a:pt x="17" y="381"/>
                      </a:lnTo>
                      <a:lnTo>
                        <a:pt x="17" y="325"/>
                      </a:lnTo>
                      <a:lnTo>
                        <a:pt x="17" y="301"/>
                      </a:lnTo>
                      <a:lnTo>
                        <a:pt x="25" y="285"/>
                      </a:lnTo>
                      <a:lnTo>
                        <a:pt x="65" y="285"/>
                      </a:lnTo>
                      <a:lnTo>
                        <a:pt x="97" y="277"/>
                      </a:lnTo>
                      <a:lnTo>
                        <a:pt x="113" y="238"/>
                      </a:lnTo>
                      <a:lnTo>
                        <a:pt x="129" y="197"/>
                      </a:lnTo>
                      <a:lnTo>
                        <a:pt x="153" y="149"/>
                      </a:lnTo>
                      <a:lnTo>
                        <a:pt x="153" y="94"/>
                      </a:lnTo>
                      <a:lnTo>
                        <a:pt x="153" y="53"/>
                      </a:lnTo>
                      <a:lnTo>
                        <a:pt x="153" y="29"/>
                      </a:lnTo>
                      <a:lnTo>
                        <a:pt x="14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6" name="Line 7090"/>
                <p:cNvSpPr>
                  <a:spLocks noChangeShapeType="1"/>
                </p:cNvSpPr>
                <p:nvPr/>
              </p:nvSpPr>
              <p:spPr bwMode="auto">
                <a:xfrm>
                  <a:off x="1737" y="1717"/>
                  <a:ext cx="38" cy="7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7" name="Line 7091"/>
                <p:cNvSpPr>
                  <a:spLocks noChangeShapeType="1"/>
                </p:cNvSpPr>
                <p:nvPr/>
              </p:nvSpPr>
              <p:spPr bwMode="auto">
                <a:xfrm>
                  <a:off x="1777" y="1798"/>
                  <a:ext cx="31"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8" name="Line 7092"/>
                <p:cNvSpPr>
                  <a:spLocks noChangeShapeType="1"/>
                </p:cNvSpPr>
                <p:nvPr/>
              </p:nvSpPr>
              <p:spPr bwMode="auto">
                <a:xfrm>
                  <a:off x="1743" y="1714"/>
                  <a:ext cx="38" cy="7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59" name="Line 7093"/>
                <p:cNvSpPr>
                  <a:spLocks noChangeShapeType="1"/>
                </p:cNvSpPr>
                <p:nvPr/>
              </p:nvSpPr>
              <p:spPr bwMode="auto">
                <a:xfrm>
                  <a:off x="1783" y="1795"/>
                  <a:ext cx="32" cy="6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0" name="Line 7094"/>
                <p:cNvSpPr>
                  <a:spLocks noChangeShapeType="1"/>
                </p:cNvSpPr>
                <p:nvPr/>
              </p:nvSpPr>
              <p:spPr bwMode="auto">
                <a:xfrm flipV="1">
                  <a:off x="1781" y="1784"/>
                  <a:ext cx="15"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1" name="Line 7095"/>
                <p:cNvSpPr>
                  <a:spLocks noChangeShapeType="1"/>
                </p:cNvSpPr>
                <p:nvPr/>
              </p:nvSpPr>
              <p:spPr bwMode="auto">
                <a:xfrm flipV="1">
                  <a:off x="1783" y="1788"/>
                  <a:ext cx="15"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2" name="Freeform 7096"/>
                <p:cNvSpPr>
                  <a:spLocks/>
                </p:cNvSpPr>
                <p:nvPr/>
              </p:nvSpPr>
              <p:spPr bwMode="auto">
                <a:xfrm>
                  <a:off x="1671" y="1433"/>
                  <a:ext cx="115" cy="25"/>
                </a:xfrm>
                <a:custGeom>
                  <a:avLst/>
                  <a:gdLst>
                    <a:gd name="T0" fmla="*/ 0 w 690"/>
                    <a:gd name="T1" fmla="*/ 148 h 148"/>
                    <a:gd name="T2" fmla="*/ 166 w 690"/>
                    <a:gd name="T3" fmla="*/ 72 h 148"/>
                    <a:gd name="T4" fmla="*/ 182 w 690"/>
                    <a:gd name="T5" fmla="*/ 24 h 148"/>
                    <a:gd name="T6" fmla="*/ 455 w 690"/>
                    <a:gd name="T7" fmla="*/ 0 h 148"/>
                    <a:gd name="T8" fmla="*/ 690 w 690"/>
                    <a:gd name="T9" fmla="*/ 0 h 148"/>
                  </a:gdLst>
                  <a:ahLst/>
                  <a:cxnLst>
                    <a:cxn ang="0">
                      <a:pos x="T0" y="T1"/>
                    </a:cxn>
                    <a:cxn ang="0">
                      <a:pos x="T2" y="T3"/>
                    </a:cxn>
                    <a:cxn ang="0">
                      <a:pos x="T4" y="T5"/>
                    </a:cxn>
                    <a:cxn ang="0">
                      <a:pos x="T6" y="T7"/>
                    </a:cxn>
                    <a:cxn ang="0">
                      <a:pos x="T8" y="T9"/>
                    </a:cxn>
                  </a:cxnLst>
                  <a:rect l="0" t="0" r="r" b="b"/>
                  <a:pathLst>
                    <a:path w="690" h="148">
                      <a:moveTo>
                        <a:pt x="0" y="148"/>
                      </a:moveTo>
                      <a:lnTo>
                        <a:pt x="166" y="72"/>
                      </a:lnTo>
                      <a:lnTo>
                        <a:pt x="182" y="24"/>
                      </a:lnTo>
                      <a:lnTo>
                        <a:pt x="455" y="0"/>
                      </a:lnTo>
                      <a:lnTo>
                        <a:pt x="69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3" name="Freeform 7097"/>
                <p:cNvSpPr>
                  <a:spLocks/>
                </p:cNvSpPr>
                <p:nvPr/>
              </p:nvSpPr>
              <p:spPr bwMode="auto">
                <a:xfrm>
                  <a:off x="1670" y="1429"/>
                  <a:ext cx="116" cy="20"/>
                </a:xfrm>
                <a:custGeom>
                  <a:avLst/>
                  <a:gdLst>
                    <a:gd name="T0" fmla="*/ 0 w 698"/>
                    <a:gd name="T1" fmla="*/ 124 h 124"/>
                    <a:gd name="T2" fmla="*/ 152 w 698"/>
                    <a:gd name="T3" fmla="*/ 65 h 124"/>
                    <a:gd name="T4" fmla="*/ 172 w 698"/>
                    <a:gd name="T5" fmla="*/ 22 h 124"/>
                    <a:gd name="T6" fmla="*/ 443 w 698"/>
                    <a:gd name="T7" fmla="*/ 0 h 124"/>
                    <a:gd name="T8" fmla="*/ 698 w 698"/>
                    <a:gd name="T9" fmla="*/ 0 h 124"/>
                  </a:gdLst>
                  <a:ahLst/>
                  <a:cxnLst>
                    <a:cxn ang="0">
                      <a:pos x="T0" y="T1"/>
                    </a:cxn>
                    <a:cxn ang="0">
                      <a:pos x="T2" y="T3"/>
                    </a:cxn>
                    <a:cxn ang="0">
                      <a:pos x="T4" y="T5"/>
                    </a:cxn>
                    <a:cxn ang="0">
                      <a:pos x="T6" y="T7"/>
                    </a:cxn>
                    <a:cxn ang="0">
                      <a:pos x="T8" y="T9"/>
                    </a:cxn>
                  </a:cxnLst>
                  <a:rect l="0" t="0" r="r" b="b"/>
                  <a:pathLst>
                    <a:path w="698" h="124">
                      <a:moveTo>
                        <a:pt x="0" y="124"/>
                      </a:moveTo>
                      <a:lnTo>
                        <a:pt x="152" y="65"/>
                      </a:lnTo>
                      <a:lnTo>
                        <a:pt x="172" y="22"/>
                      </a:lnTo>
                      <a:lnTo>
                        <a:pt x="443" y="0"/>
                      </a:lnTo>
                      <a:lnTo>
                        <a:pt x="69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4" name="Freeform 7098"/>
                <p:cNvSpPr>
                  <a:spLocks/>
                </p:cNvSpPr>
                <p:nvPr/>
              </p:nvSpPr>
              <p:spPr bwMode="auto">
                <a:xfrm>
                  <a:off x="1673" y="1499"/>
                  <a:ext cx="9" cy="28"/>
                </a:xfrm>
                <a:custGeom>
                  <a:avLst/>
                  <a:gdLst>
                    <a:gd name="T0" fmla="*/ 0 w 55"/>
                    <a:gd name="T1" fmla="*/ 0 h 168"/>
                    <a:gd name="T2" fmla="*/ 43 w 55"/>
                    <a:gd name="T3" fmla="*/ 134 h 168"/>
                    <a:gd name="T4" fmla="*/ 55 w 55"/>
                    <a:gd name="T5" fmla="*/ 168 h 168"/>
                  </a:gdLst>
                  <a:ahLst/>
                  <a:cxnLst>
                    <a:cxn ang="0">
                      <a:pos x="T0" y="T1"/>
                    </a:cxn>
                    <a:cxn ang="0">
                      <a:pos x="T2" y="T3"/>
                    </a:cxn>
                    <a:cxn ang="0">
                      <a:pos x="T4" y="T5"/>
                    </a:cxn>
                  </a:cxnLst>
                  <a:rect l="0" t="0" r="r" b="b"/>
                  <a:pathLst>
                    <a:path w="55" h="168">
                      <a:moveTo>
                        <a:pt x="0" y="0"/>
                      </a:moveTo>
                      <a:lnTo>
                        <a:pt x="43" y="134"/>
                      </a:lnTo>
                      <a:lnTo>
                        <a:pt x="55" y="16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5" name="Freeform 7099"/>
                <p:cNvSpPr>
                  <a:spLocks/>
                </p:cNvSpPr>
                <p:nvPr/>
              </p:nvSpPr>
              <p:spPr bwMode="auto">
                <a:xfrm>
                  <a:off x="1656" y="1422"/>
                  <a:ext cx="7" cy="29"/>
                </a:xfrm>
                <a:custGeom>
                  <a:avLst/>
                  <a:gdLst>
                    <a:gd name="T0" fmla="*/ 0 w 37"/>
                    <a:gd name="T1" fmla="*/ 0 h 176"/>
                    <a:gd name="T2" fmla="*/ 36 w 37"/>
                    <a:gd name="T3" fmla="*/ 171 h 176"/>
                    <a:gd name="T4" fmla="*/ 37 w 37"/>
                    <a:gd name="T5" fmla="*/ 176 h 176"/>
                  </a:gdLst>
                  <a:ahLst/>
                  <a:cxnLst>
                    <a:cxn ang="0">
                      <a:pos x="T0" y="T1"/>
                    </a:cxn>
                    <a:cxn ang="0">
                      <a:pos x="T2" y="T3"/>
                    </a:cxn>
                    <a:cxn ang="0">
                      <a:pos x="T4" y="T5"/>
                    </a:cxn>
                  </a:cxnLst>
                  <a:rect l="0" t="0" r="r" b="b"/>
                  <a:pathLst>
                    <a:path w="37" h="176">
                      <a:moveTo>
                        <a:pt x="0" y="0"/>
                      </a:moveTo>
                      <a:lnTo>
                        <a:pt x="36" y="171"/>
                      </a:lnTo>
                      <a:lnTo>
                        <a:pt x="37" y="17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6" name="Freeform 7100"/>
                <p:cNvSpPr>
                  <a:spLocks/>
                </p:cNvSpPr>
                <p:nvPr/>
              </p:nvSpPr>
              <p:spPr bwMode="auto">
                <a:xfrm>
                  <a:off x="1664" y="1460"/>
                  <a:ext cx="7" cy="34"/>
                </a:xfrm>
                <a:custGeom>
                  <a:avLst/>
                  <a:gdLst>
                    <a:gd name="T0" fmla="*/ 0 w 41"/>
                    <a:gd name="T1" fmla="*/ 0 h 206"/>
                    <a:gd name="T2" fmla="*/ 32 w 41"/>
                    <a:gd name="T3" fmla="*/ 156 h 206"/>
                    <a:gd name="T4" fmla="*/ 41 w 41"/>
                    <a:gd name="T5" fmla="*/ 206 h 206"/>
                  </a:gdLst>
                  <a:ahLst/>
                  <a:cxnLst>
                    <a:cxn ang="0">
                      <a:pos x="T0" y="T1"/>
                    </a:cxn>
                    <a:cxn ang="0">
                      <a:pos x="T2" y="T3"/>
                    </a:cxn>
                    <a:cxn ang="0">
                      <a:pos x="T4" y="T5"/>
                    </a:cxn>
                  </a:cxnLst>
                  <a:rect l="0" t="0" r="r" b="b"/>
                  <a:pathLst>
                    <a:path w="41" h="206">
                      <a:moveTo>
                        <a:pt x="0" y="0"/>
                      </a:moveTo>
                      <a:lnTo>
                        <a:pt x="32" y="156"/>
                      </a:lnTo>
                      <a:lnTo>
                        <a:pt x="41" y="20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7" name="Freeform 7101"/>
                <p:cNvSpPr>
                  <a:spLocks/>
                </p:cNvSpPr>
                <p:nvPr/>
              </p:nvSpPr>
              <p:spPr bwMode="auto">
                <a:xfrm>
                  <a:off x="1911" y="2443"/>
                  <a:ext cx="176" cy="71"/>
                </a:xfrm>
                <a:custGeom>
                  <a:avLst/>
                  <a:gdLst>
                    <a:gd name="T0" fmla="*/ 0 w 1051"/>
                    <a:gd name="T1" fmla="*/ 0 h 423"/>
                    <a:gd name="T2" fmla="*/ 121 w 1051"/>
                    <a:gd name="T3" fmla="*/ 128 h 423"/>
                    <a:gd name="T4" fmla="*/ 250 w 1051"/>
                    <a:gd name="T5" fmla="*/ 245 h 423"/>
                    <a:gd name="T6" fmla="*/ 496 w 1051"/>
                    <a:gd name="T7" fmla="*/ 335 h 423"/>
                    <a:gd name="T8" fmla="*/ 625 w 1051"/>
                    <a:gd name="T9" fmla="*/ 335 h 423"/>
                    <a:gd name="T10" fmla="*/ 921 w 1051"/>
                    <a:gd name="T11" fmla="*/ 362 h 423"/>
                    <a:gd name="T12" fmla="*/ 992 w 1051"/>
                    <a:gd name="T13" fmla="*/ 375 h 423"/>
                    <a:gd name="T14" fmla="*/ 1051 w 1051"/>
                    <a:gd name="T15" fmla="*/ 423 h 4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1" h="423">
                      <a:moveTo>
                        <a:pt x="0" y="0"/>
                      </a:moveTo>
                      <a:lnTo>
                        <a:pt x="121" y="128"/>
                      </a:lnTo>
                      <a:lnTo>
                        <a:pt x="250" y="245"/>
                      </a:lnTo>
                      <a:lnTo>
                        <a:pt x="496" y="335"/>
                      </a:lnTo>
                      <a:lnTo>
                        <a:pt x="625" y="335"/>
                      </a:lnTo>
                      <a:lnTo>
                        <a:pt x="921" y="362"/>
                      </a:lnTo>
                      <a:lnTo>
                        <a:pt x="992" y="375"/>
                      </a:lnTo>
                      <a:lnTo>
                        <a:pt x="1051" y="42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8" name="Freeform 7102"/>
                <p:cNvSpPr>
                  <a:spLocks/>
                </p:cNvSpPr>
                <p:nvPr/>
              </p:nvSpPr>
              <p:spPr bwMode="auto">
                <a:xfrm>
                  <a:off x="1913" y="2442"/>
                  <a:ext cx="174" cy="70"/>
                </a:xfrm>
                <a:custGeom>
                  <a:avLst/>
                  <a:gdLst>
                    <a:gd name="T0" fmla="*/ 0 w 1041"/>
                    <a:gd name="T1" fmla="*/ 0 h 417"/>
                    <a:gd name="T2" fmla="*/ 120 w 1041"/>
                    <a:gd name="T3" fmla="*/ 119 h 417"/>
                    <a:gd name="T4" fmla="*/ 239 w 1041"/>
                    <a:gd name="T5" fmla="*/ 236 h 417"/>
                    <a:gd name="T6" fmla="*/ 485 w 1041"/>
                    <a:gd name="T7" fmla="*/ 327 h 417"/>
                    <a:gd name="T8" fmla="*/ 614 w 1041"/>
                    <a:gd name="T9" fmla="*/ 327 h 417"/>
                    <a:gd name="T10" fmla="*/ 910 w 1041"/>
                    <a:gd name="T11" fmla="*/ 353 h 417"/>
                    <a:gd name="T12" fmla="*/ 981 w 1041"/>
                    <a:gd name="T13" fmla="*/ 368 h 417"/>
                    <a:gd name="T14" fmla="*/ 1041 w 1041"/>
                    <a:gd name="T15" fmla="*/ 417 h 4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1" h="417">
                      <a:moveTo>
                        <a:pt x="0" y="0"/>
                      </a:moveTo>
                      <a:lnTo>
                        <a:pt x="120" y="119"/>
                      </a:lnTo>
                      <a:lnTo>
                        <a:pt x="239" y="236"/>
                      </a:lnTo>
                      <a:lnTo>
                        <a:pt x="485" y="327"/>
                      </a:lnTo>
                      <a:lnTo>
                        <a:pt x="614" y="327"/>
                      </a:lnTo>
                      <a:lnTo>
                        <a:pt x="910" y="353"/>
                      </a:lnTo>
                      <a:lnTo>
                        <a:pt x="981" y="368"/>
                      </a:lnTo>
                      <a:lnTo>
                        <a:pt x="1041" y="41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69" name="Line 7103"/>
                <p:cNvSpPr>
                  <a:spLocks noChangeShapeType="1"/>
                </p:cNvSpPr>
                <p:nvPr/>
              </p:nvSpPr>
              <p:spPr bwMode="auto">
                <a:xfrm>
                  <a:off x="3391" y="230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0" name="Line 7104"/>
                <p:cNvSpPr>
                  <a:spLocks noChangeShapeType="1"/>
                </p:cNvSpPr>
                <p:nvPr/>
              </p:nvSpPr>
              <p:spPr bwMode="auto">
                <a:xfrm>
                  <a:off x="3392" y="2308"/>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1" name="Line 7105"/>
                <p:cNvSpPr>
                  <a:spLocks noChangeShapeType="1"/>
                </p:cNvSpPr>
                <p:nvPr/>
              </p:nvSpPr>
              <p:spPr bwMode="auto">
                <a:xfrm>
                  <a:off x="3392" y="2307"/>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2" name="Line 7106"/>
                <p:cNvSpPr>
                  <a:spLocks noChangeShapeType="1"/>
                </p:cNvSpPr>
                <p:nvPr/>
              </p:nvSpPr>
              <p:spPr bwMode="auto">
                <a:xfrm>
                  <a:off x="3388" y="2307"/>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3" name="Freeform 7107"/>
                <p:cNvSpPr>
                  <a:spLocks/>
                </p:cNvSpPr>
                <p:nvPr/>
              </p:nvSpPr>
              <p:spPr bwMode="auto">
                <a:xfrm>
                  <a:off x="3388" y="2320"/>
                  <a:ext cx="13" cy="5"/>
                </a:xfrm>
                <a:custGeom>
                  <a:avLst/>
                  <a:gdLst>
                    <a:gd name="T0" fmla="*/ 0 w 76"/>
                    <a:gd name="T1" fmla="*/ 29 h 29"/>
                    <a:gd name="T2" fmla="*/ 76 w 76"/>
                    <a:gd name="T3" fmla="*/ 29 h 29"/>
                    <a:gd name="T4" fmla="*/ 76 w 76"/>
                    <a:gd name="T5" fmla="*/ 0 h 29"/>
                  </a:gdLst>
                  <a:ahLst/>
                  <a:cxnLst>
                    <a:cxn ang="0">
                      <a:pos x="T0" y="T1"/>
                    </a:cxn>
                    <a:cxn ang="0">
                      <a:pos x="T2" y="T3"/>
                    </a:cxn>
                    <a:cxn ang="0">
                      <a:pos x="T4" y="T5"/>
                    </a:cxn>
                  </a:cxnLst>
                  <a:rect l="0" t="0" r="r" b="b"/>
                  <a:pathLst>
                    <a:path w="76" h="29">
                      <a:moveTo>
                        <a:pt x="0" y="29"/>
                      </a:moveTo>
                      <a:lnTo>
                        <a:pt x="76" y="29"/>
                      </a:lnTo>
                      <a:lnTo>
                        <a:pt x="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4" name="Line 7108"/>
                <p:cNvSpPr>
                  <a:spLocks noChangeShapeType="1"/>
                </p:cNvSpPr>
                <p:nvPr/>
              </p:nvSpPr>
              <p:spPr bwMode="auto">
                <a:xfrm>
                  <a:off x="3389" y="230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5" name="Line 7109"/>
                <p:cNvSpPr>
                  <a:spLocks noChangeShapeType="1"/>
                </p:cNvSpPr>
                <p:nvPr/>
              </p:nvSpPr>
              <p:spPr bwMode="auto">
                <a:xfrm>
                  <a:off x="3390" y="230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6" name="Line 7110"/>
                <p:cNvSpPr>
                  <a:spLocks noChangeShapeType="1"/>
                </p:cNvSpPr>
                <p:nvPr/>
              </p:nvSpPr>
              <p:spPr bwMode="auto">
                <a:xfrm flipH="1">
                  <a:off x="3392" y="230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7" name="Line 7111"/>
                <p:cNvSpPr>
                  <a:spLocks noChangeShapeType="1"/>
                </p:cNvSpPr>
                <p:nvPr/>
              </p:nvSpPr>
              <p:spPr bwMode="auto">
                <a:xfrm flipH="1">
                  <a:off x="3392" y="230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8" name="Line 7112"/>
                <p:cNvSpPr>
                  <a:spLocks noChangeShapeType="1"/>
                </p:cNvSpPr>
                <p:nvPr/>
              </p:nvSpPr>
              <p:spPr bwMode="auto">
                <a:xfrm flipH="1">
                  <a:off x="3389" y="232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79" name="Line 7113"/>
                <p:cNvSpPr>
                  <a:spLocks noChangeShapeType="1"/>
                </p:cNvSpPr>
                <p:nvPr/>
              </p:nvSpPr>
              <p:spPr bwMode="auto">
                <a:xfrm flipH="1">
                  <a:off x="3390" y="232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0" name="Line 7114"/>
                <p:cNvSpPr>
                  <a:spLocks noChangeShapeType="1"/>
                </p:cNvSpPr>
                <p:nvPr/>
              </p:nvSpPr>
              <p:spPr bwMode="auto">
                <a:xfrm>
                  <a:off x="3392" y="2323"/>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1" name="Line 7115"/>
                <p:cNvSpPr>
                  <a:spLocks noChangeShapeType="1"/>
                </p:cNvSpPr>
                <p:nvPr/>
              </p:nvSpPr>
              <p:spPr bwMode="auto">
                <a:xfrm>
                  <a:off x="3392" y="2324"/>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2" name="Line 7116"/>
                <p:cNvSpPr>
                  <a:spLocks noChangeShapeType="1"/>
                </p:cNvSpPr>
                <p:nvPr/>
              </p:nvSpPr>
              <p:spPr bwMode="auto">
                <a:xfrm flipV="1">
                  <a:off x="3397" y="2324"/>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3" name="Line 7117"/>
                <p:cNvSpPr>
                  <a:spLocks noChangeShapeType="1"/>
                </p:cNvSpPr>
                <p:nvPr/>
              </p:nvSpPr>
              <p:spPr bwMode="auto">
                <a:xfrm flipV="1">
                  <a:off x="3398" y="2323"/>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4" name="Line 7118"/>
                <p:cNvSpPr>
                  <a:spLocks noChangeShapeType="1"/>
                </p:cNvSpPr>
                <p:nvPr/>
              </p:nvSpPr>
              <p:spPr bwMode="auto">
                <a:xfrm flipV="1">
                  <a:off x="3399" y="2322"/>
                  <a:ext cx="2"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5" name="Line 7119"/>
                <p:cNvSpPr>
                  <a:spLocks noChangeShapeType="1"/>
                </p:cNvSpPr>
                <p:nvPr/>
              </p:nvSpPr>
              <p:spPr bwMode="auto">
                <a:xfrm flipV="1">
                  <a:off x="3400" y="2320"/>
                  <a:ext cx="1"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6" name="Freeform 7120"/>
                <p:cNvSpPr>
                  <a:spLocks/>
                </p:cNvSpPr>
                <p:nvPr/>
              </p:nvSpPr>
              <p:spPr bwMode="auto">
                <a:xfrm>
                  <a:off x="3405" y="2313"/>
                  <a:ext cx="11" cy="12"/>
                </a:xfrm>
                <a:custGeom>
                  <a:avLst/>
                  <a:gdLst>
                    <a:gd name="T0" fmla="*/ 5 w 67"/>
                    <a:gd name="T1" fmla="*/ 16 h 71"/>
                    <a:gd name="T2" fmla="*/ 5 w 67"/>
                    <a:gd name="T3" fmla="*/ 11 h 71"/>
                    <a:gd name="T4" fmla="*/ 10 w 67"/>
                    <a:gd name="T5" fmla="*/ 11 h 71"/>
                    <a:gd name="T6" fmla="*/ 10 w 67"/>
                    <a:gd name="T7" fmla="*/ 21 h 71"/>
                    <a:gd name="T8" fmla="*/ 0 w 67"/>
                    <a:gd name="T9" fmla="*/ 21 h 71"/>
                    <a:gd name="T10" fmla="*/ 0 w 67"/>
                    <a:gd name="T11" fmla="*/ 11 h 71"/>
                    <a:gd name="T12" fmla="*/ 5 w 67"/>
                    <a:gd name="T13" fmla="*/ 5 h 71"/>
                    <a:gd name="T14" fmla="*/ 16 w 67"/>
                    <a:gd name="T15" fmla="*/ 0 h 71"/>
                    <a:gd name="T16" fmla="*/ 36 w 67"/>
                    <a:gd name="T17" fmla="*/ 0 h 71"/>
                    <a:gd name="T18" fmla="*/ 45 w 67"/>
                    <a:gd name="T19" fmla="*/ 5 h 71"/>
                    <a:gd name="T20" fmla="*/ 51 w 67"/>
                    <a:gd name="T21" fmla="*/ 11 h 71"/>
                    <a:gd name="T22" fmla="*/ 56 w 67"/>
                    <a:gd name="T23" fmla="*/ 21 h 71"/>
                    <a:gd name="T24" fmla="*/ 56 w 67"/>
                    <a:gd name="T25" fmla="*/ 57 h 71"/>
                    <a:gd name="T26" fmla="*/ 61 w 67"/>
                    <a:gd name="T27" fmla="*/ 67 h 71"/>
                    <a:gd name="T28" fmla="*/ 67 w 67"/>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71">
                      <a:moveTo>
                        <a:pt x="5" y="16"/>
                      </a:moveTo>
                      <a:lnTo>
                        <a:pt x="5" y="11"/>
                      </a:lnTo>
                      <a:lnTo>
                        <a:pt x="10" y="11"/>
                      </a:lnTo>
                      <a:lnTo>
                        <a:pt x="10" y="21"/>
                      </a:lnTo>
                      <a:lnTo>
                        <a:pt x="0" y="21"/>
                      </a:lnTo>
                      <a:lnTo>
                        <a:pt x="0" y="11"/>
                      </a:lnTo>
                      <a:lnTo>
                        <a:pt x="5" y="5"/>
                      </a:lnTo>
                      <a:lnTo>
                        <a:pt x="16" y="0"/>
                      </a:lnTo>
                      <a:lnTo>
                        <a:pt x="36" y="0"/>
                      </a:lnTo>
                      <a:lnTo>
                        <a:pt x="45" y="5"/>
                      </a:lnTo>
                      <a:lnTo>
                        <a:pt x="51" y="11"/>
                      </a:lnTo>
                      <a:lnTo>
                        <a:pt x="56" y="21"/>
                      </a:lnTo>
                      <a:lnTo>
                        <a:pt x="56" y="57"/>
                      </a:lnTo>
                      <a:lnTo>
                        <a:pt x="61" y="67"/>
                      </a:lnTo>
                      <a:lnTo>
                        <a:pt x="67"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7" name="Freeform 7121"/>
                <p:cNvSpPr>
                  <a:spLocks/>
                </p:cNvSpPr>
                <p:nvPr/>
              </p:nvSpPr>
              <p:spPr bwMode="auto">
                <a:xfrm>
                  <a:off x="3413" y="2315"/>
                  <a:ext cx="2" cy="9"/>
                </a:xfrm>
                <a:custGeom>
                  <a:avLst/>
                  <a:gdLst>
                    <a:gd name="T0" fmla="*/ 0 w 11"/>
                    <a:gd name="T1" fmla="*/ 0 h 56"/>
                    <a:gd name="T2" fmla="*/ 6 w 11"/>
                    <a:gd name="T3" fmla="*/ 10 h 56"/>
                    <a:gd name="T4" fmla="*/ 6 w 11"/>
                    <a:gd name="T5" fmla="*/ 46 h 56"/>
                    <a:gd name="T6" fmla="*/ 11 w 11"/>
                    <a:gd name="T7" fmla="*/ 56 h 56"/>
                  </a:gdLst>
                  <a:ahLst/>
                  <a:cxnLst>
                    <a:cxn ang="0">
                      <a:pos x="T0" y="T1"/>
                    </a:cxn>
                    <a:cxn ang="0">
                      <a:pos x="T2" y="T3"/>
                    </a:cxn>
                    <a:cxn ang="0">
                      <a:pos x="T4" y="T5"/>
                    </a:cxn>
                    <a:cxn ang="0">
                      <a:pos x="T6" y="T7"/>
                    </a:cxn>
                  </a:cxnLst>
                  <a:rect l="0" t="0" r="r" b="b"/>
                  <a:pathLst>
                    <a:path w="11" h="56">
                      <a:moveTo>
                        <a:pt x="0" y="0"/>
                      </a:moveTo>
                      <a:lnTo>
                        <a:pt x="6" y="10"/>
                      </a:lnTo>
                      <a:lnTo>
                        <a:pt x="6" y="46"/>
                      </a:lnTo>
                      <a:lnTo>
                        <a:pt x="1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8" name="Freeform 7122"/>
                <p:cNvSpPr>
                  <a:spLocks/>
                </p:cNvSpPr>
                <p:nvPr/>
              </p:nvSpPr>
              <p:spPr bwMode="auto">
                <a:xfrm>
                  <a:off x="3411" y="2313"/>
                  <a:ext cx="6" cy="12"/>
                </a:xfrm>
                <a:custGeom>
                  <a:avLst/>
                  <a:gdLst>
                    <a:gd name="T0" fmla="*/ 0 w 35"/>
                    <a:gd name="T1" fmla="*/ 0 h 71"/>
                    <a:gd name="T2" fmla="*/ 5 w 35"/>
                    <a:gd name="T3" fmla="*/ 5 h 71"/>
                    <a:gd name="T4" fmla="*/ 9 w 35"/>
                    <a:gd name="T5" fmla="*/ 16 h 71"/>
                    <a:gd name="T6" fmla="*/ 9 w 35"/>
                    <a:gd name="T7" fmla="*/ 57 h 71"/>
                    <a:gd name="T8" fmla="*/ 15 w 35"/>
                    <a:gd name="T9" fmla="*/ 67 h 71"/>
                    <a:gd name="T10" fmla="*/ 31 w 35"/>
                    <a:gd name="T11" fmla="*/ 71 h 71"/>
                    <a:gd name="T12" fmla="*/ 35 w 35"/>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5" h="71">
                      <a:moveTo>
                        <a:pt x="0" y="0"/>
                      </a:moveTo>
                      <a:lnTo>
                        <a:pt x="5" y="5"/>
                      </a:lnTo>
                      <a:lnTo>
                        <a:pt x="9" y="16"/>
                      </a:lnTo>
                      <a:lnTo>
                        <a:pt x="9" y="57"/>
                      </a:lnTo>
                      <a:lnTo>
                        <a:pt x="15" y="67"/>
                      </a:lnTo>
                      <a:lnTo>
                        <a:pt x="31" y="71"/>
                      </a:lnTo>
                      <a:lnTo>
                        <a:pt x="35"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89" name="Freeform 7123"/>
                <p:cNvSpPr>
                  <a:spLocks/>
                </p:cNvSpPr>
                <p:nvPr/>
              </p:nvSpPr>
              <p:spPr bwMode="auto">
                <a:xfrm>
                  <a:off x="3404" y="2317"/>
                  <a:ext cx="9" cy="8"/>
                </a:xfrm>
                <a:custGeom>
                  <a:avLst/>
                  <a:gdLst>
                    <a:gd name="T0" fmla="*/ 50 w 50"/>
                    <a:gd name="T1" fmla="*/ 0 h 45"/>
                    <a:gd name="T2" fmla="*/ 46 w 50"/>
                    <a:gd name="T3" fmla="*/ 5 h 45"/>
                    <a:gd name="T4" fmla="*/ 21 w 50"/>
                    <a:gd name="T5" fmla="*/ 10 h 45"/>
                    <a:gd name="T6" fmla="*/ 5 w 50"/>
                    <a:gd name="T7" fmla="*/ 16 h 45"/>
                    <a:gd name="T8" fmla="*/ 0 w 50"/>
                    <a:gd name="T9" fmla="*/ 25 h 45"/>
                    <a:gd name="T10" fmla="*/ 0 w 50"/>
                    <a:gd name="T11" fmla="*/ 31 h 45"/>
                    <a:gd name="T12" fmla="*/ 5 w 50"/>
                    <a:gd name="T13" fmla="*/ 41 h 45"/>
                    <a:gd name="T14" fmla="*/ 21 w 50"/>
                    <a:gd name="T15" fmla="*/ 45 h 45"/>
                    <a:gd name="T16" fmla="*/ 36 w 50"/>
                    <a:gd name="T17" fmla="*/ 45 h 45"/>
                    <a:gd name="T18" fmla="*/ 46 w 50"/>
                    <a:gd name="T19" fmla="*/ 41 h 45"/>
                    <a:gd name="T20" fmla="*/ 50 w 50"/>
                    <a:gd name="T21"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5">
                      <a:moveTo>
                        <a:pt x="50" y="0"/>
                      </a:moveTo>
                      <a:lnTo>
                        <a:pt x="46" y="5"/>
                      </a:lnTo>
                      <a:lnTo>
                        <a:pt x="21" y="10"/>
                      </a:lnTo>
                      <a:lnTo>
                        <a:pt x="5" y="16"/>
                      </a:lnTo>
                      <a:lnTo>
                        <a:pt x="0" y="25"/>
                      </a:lnTo>
                      <a:lnTo>
                        <a:pt x="0" y="31"/>
                      </a:lnTo>
                      <a:lnTo>
                        <a:pt x="5" y="41"/>
                      </a:lnTo>
                      <a:lnTo>
                        <a:pt x="21" y="45"/>
                      </a:lnTo>
                      <a:lnTo>
                        <a:pt x="36" y="45"/>
                      </a:lnTo>
                      <a:lnTo>
                        <a:pt x="46" y="41"/>
                      </a:lnTo>
                      <a:lnTo>
                        <a:pt x="50"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0" name="Freeform 7124"/>
                <p:cNvSpPr>
                  <a:spLocks/>
                </p:cNvSpPr>
                <p:nvPr/>
              </p:nvSpPr>
              <p:spPr bwMode="auto">
                <a:xfrm>
                  <a:off x="3405" y="2320"/>
                  <a:ext cx="1" cy="4"/>
                </a:xfrm>
                <a:custGeom>
                  <a:avLst/>
                  <a:gdLst>
                    <a:gd name="T0" fmla="*/ 5 w 5"/>
                    <a:gd name="T1" fmla="*/ 0 h 25"/>
                    <a:gd name="T2" fmla="*/ 0 w 5"/>
                    <a:gd name="T3" fmla="*/ 9 h 25"/>
                    <a:gd name="T4" fmla="*/ 0 w 5"/>
                    <a:gd name="T5" fmla="*/ 15 h 25"/>
                    <a:gd name="T6" fmla="*/ 5 w 5"/>
                    <a:gd name="T7" fmla="*/ 25 h 25"/>
                  </a:gdLst>
                  <a:ahLst/>
                  <a:cxnLst>
                    <a:cxn ang="0">
                      <a:pos x="T0" y="T1"/>
                    </a:cxn>
                    <a:cxn ang="0">
                      <a:pos x="T2" y="T3"/>
                    </a:cxn>
                    <a:cxn ang="0">
                      <a:pos x="T4" y="T5"/>
                    </a:cxn>
                    <a:cxn ang="0">
                      <a:pos x="T6" y="T7"/>
                    </a:cxn>
                  </a:cxnLst>
                  <a:rect l="0" t="0" r="r" b="b"/>
                  <a:pathLst>
                    <a:path w="5" h="25">
                      <a:moveTo>
                        <a:pt x="5" y="0"/>
                      </a:moveTo>
                      <a:lnTo>
                        <a:pt x="0" y="9"/>
                      </a:lnTo>
                      <a:lnTo>
                        <a:pt x="0" y="15"/>
                      </a:lnTo>
                      <a:lnTo>
                        <a:pt x="5"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1" name="Freeform 7125"/>
                <p:cNvSpPr>
                  <a:spLocks/>
                </p:cNvSpPr>
                <p:nvPr/>
              </p:nvSpPr>
              <p:spPr bwMode="auto">
                <a:xfrm>
                  <a:off x="3406" y="2318"/>
                  <a:ext cx="6" cy="7"/>
                </a:xfrm>
                <a:custGeom>
                  <a:avLst/>
                  <a:gdLst>
                    <a:gd name="T0" fmla="*/ 36 w 36"/>
                    <a:gd name="T1" fmla="*/ 0 h 40"/>
                    <a:gd name="T2" fmla="*/ 15 w 36"/>
                    <a:gd name="T3" fmla="*/ 5 h 40"/>
                    <a:gd name="T4" fmla="*/ 5 w 36"/>
                    <a:gd name="T5" fmla="*/ 11 h 40"/>
                    <a:gd name="T6" fmla="*/ 0 w 36"/>
                    <a:gd name="T7" fmla="*/ 20 h 40"/>
                    <a:gd name="T8" fmla="*/ 0 w 36"/>
                    <a:gd name="T9" fmla="*/ 26 h 40"/>
                    <a:gd name="T10" fmla="*/ 5 w 36"/>
                    <a:gd name="T11" fmla="*/ 36 h 40"/>
                    <a:gd name="T12" fmla="*/ 11 w 36"/>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6" h="40">
                      <a:moveTo>
                        <a:pt x="36" y="0"/>
                      </a:moveTo>
                      <a:lnTo>
                        <a:pt x="15" y="5"/>
                      </a:lnTo>
                      <a:lnTo>
                        <a:pt x="5" y="11"/>
                      </a:lnTo>
                      <a:lnTo>
                        <a:pt x="0" y="20"/>
                      </a:lnTo>
                      <a:lnTo>
                        <a:pt x="0" y="26"/>
                      </a:lnTo>
                      <a:lnTo>
                        <a:pt x="5" y="36"/>
                      </a:lnTo>
                      <a:lnTo>
                        <a:pt x="11" y="4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2" name="Freeform 7126"/>
                <p:cNvSpPr>
                  <a:spLocks/>
                </p:cNvSpPr>
                <p:nvPr/>
              </p:nvSpPr>
              <p:spPr bwMode="auto">
                <a:xfrm>
                  <a:off x="3429" y="2313"/>
                  <a:ext cx="4" cy="2"/>
                </a:xfrm>
                <a:custGeom>
                  <a:avLst/>
                  <a:gdLst>
                    <a:gd name="T0" fmla="*/ 16 w 26"/>
                    <a:gd name="T1" fmla="*/ 5 h 11"/>
                    <a:gd name="T2" fmla="*/ 21 w 26"/>
                    <a:gd name="T3" fmla="*/ 11 h 11"/>
                    <a:gd name="T4" fmla="*/ 26 w 26"/>
                    <a:gd name="T5" fmla="*/ 5 h 11"/>
                    <a:gd name="T6" fmla="*/ 21 w 26"/>
                    <a:gd name="T7" fmla="*/ 0 h 11"/>
                    <a:gd name="T8" fmla="*/ 16 w 26"/>
                    <a:gd name="T9" fmla="*/ 0 h 11"/>
                    <a:gd name="T10" fmla="*/ 6 w 26"/>
                    <a:gd name="T11" fmla="*/ 5 h 11"/>
                    <a:gd name="T12" fmla="*/ 0 w 26"/>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26" h="11">
                      <a:moveTo>
                        <a:pt x="16" y="5"/>
                      </a:moveTo>
                      <a:lnTo>
                        <a:pt x="21" y="11"/>
                      </a:lnTo>
                      <a:lnTo>
                        <a:pt x="26" y="5"/>
                      </a:lnTo>
                      <a:lnTo>
                        <a:pt x="21" y="0"/>
                      </a:lnTo>
                      <a:lnTo>
                        <a:pt x="16" y="0"/>
                      </a:lnTo>
                      <a:lnTo>
                        <a:pt x="6" y="5"/>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3" name="Freeform 7127"/>
                <p:cNvSpPr>
                  <a:spLocks/>
                </p:cNvSpPr>
                <p:nvPr/>
              </p:nvSpPr>
              <p:spPr bwMode="auto">
                <a:xfrm>
                  <a:off x="3422" y="2313"/>
                  <a:ext cx="9" cy="9"/>
                </a:xfrm>
                <a:custGeom>
                  <a:avLst/>
                  <a:gdLst>
                    <a:gd name="T0" fmla="*/ 20 w 51"/>
                    <a:gd name="T1" fmla="*/ 0 h 51"/>
                    <a:gd name="T2" fmla="*/ 11 w 51"/>
                    <a:gd name="T3" fmla="*/ 5 h 51"/>
                    <a:gd name="T4" fmla="*/ 5 w 51"/>
                    <a:gd name="T5" fmla="*/ 11 h 51"/>
                    <a:gd name="T6" fmla="*/ 0 w 51"/>
                    <a:gd name="T7" fmla="*/ 21 h 51"/>
                    <a:gd name="T8" fmla="*/ 0 w 51"/>
                    <a:gd name="T9" fmla="*/ 31 h 51"/>
                    <a:gd name="T10" fmla="*/ 5 w 51"/>
                    <a:gd name="T11" fmla="*/ 42 h 51"/>
                    <a:gd name="T12" fmla="*/ 11 w 51"/>
                    <a:gd name="T13" fmla="*/ 46 h 51"/>
                    <a:gd name="T14" fmla="*/ 20 w 51"/>
                    <a:gd name="T15" fmla="*/ 51 h 51"/>
                    <a:gd name="T16" fmla="*/ 31 w 51"/>
                    <a:gd name="T17" fmla="*/ 51 h 51"/>
                    <a:gd name="T18" fmla="*/ 40 w 51"/>
                    <a:gd name="T19" fmla="*/ 46 h 51"/>
                    <a:gd name="T20" fmla="*/ 46 w 51"/>
                    <a:gd name="T21" fmla="*/ 42 h 51"/>
                    <a:gd name="T22" fmla="*/ 51 w 51"/>
                    <a:gd name="T23" fmla="*/ 31 h 51"/>
                    <a:gd name="T24" fmla="*/ 51 w 51"/>
                    <a:gd name="T25" fmla="*/ 21 h 51"/>
                    <a:gd name="T26" fmla="*/ 46 w 51"/>
                    <a:gd name="T27" fmla="*/ 11 h 51"/>
                    <a:gd name="T28" fmla="*/ 40 w 51"/>
                    <a:gd name="T29" fmla="*/ 5 h 51"/>
                    <a:gd name="T30" fmla="*/ 31 w 51"/>
                    <a:gd name="T31" fmla="*/ 0 h 51"/>
                    <a:gd name="T32" fmla="*/ 20 w 51"/>
                    <a:gd name="T3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1">
                      <a:moveTo>
                        <a:pt x="20" y="0"/>
                      </a:moveTo>
                      <a:lnTo>
                        <a:pt x="11" y="5"/>
                      </a:lnTo>
                      <a:lnTo>
                        <a:pt x="5" y="11"/>
                      </a:lnTo>
                      <a:lnTo>
                        <a:pt x="0" y="21"/>
                      </a:lnTo>
                      <a:lnTo>
                        <a:pt x="0" y="31"/>
                      </a:lnTo>
                      <a:lnTo>
                        <a:pt x="5" y="42"/>
                      </a:lnTo>
                      <a:lnTo>
                        <a:pt x="11" y="46"/>
                      </a:lnTo>
                      <a:lnTo>
                        <a:pt x="20" y="51"/>
                      </a:lnTo>
                      <a:lnTo>
                        <a:pt x="31" y="51"/>
                      </a:lnTo>
                      <a:lnTo>
                        <a:pt x="40" y="46"/>
                      </a:lnTo>
                      <a:lnTo>
                        <a:pt x="46" y="42"/>
                      </a:lnTo>
                      <a:lnTo>
                        <a:pt x="51" y="31"/>
                      </a:lnTo>
                      <a:lnTo>
                        <a:pt x="51" y="21"/>
                      </a:lnTo>
                      <a:lnTo>
                        <a:pt x="46" y="11"/>
                      </a:lnTo>
                      <a:lnTo>
                        <a:pt x="40" y="5"/>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4" name="Freeform 7128"/>
                <p:cNvSpPr>
                  <a:spLocks/>
                </p:cNvSpPr>
                <p:nvPr/>
              </p:nvSpPr>
              <p:spPr bwMode="auto">
                <a:xfrm>
                  <a:off x="3423" y="2315"/>
                  <a:ext cx="1" cy="5"/>
                </a:xfrm>
                <a:custGeom>
                  <a:avLst/>
                  <a:gdLst>
                    <a:gd name="T0" fmla="*/ 6 w 6"/>
                    <a:gd name="T1" fmla="*/ 0 h 31"/>
                    <a:gd name="T2" fmla="*/ 0 w 6"/>
                    <a:gd name="T3" fmla="*/ 10 h 31"/>
                    <a:gd name="T4" fmla="*/ 0 w 6"/>
                    <a:gd name="T5" fmla="*/ 20 h 31"/>
                    <a:gd name="T6" fmla="*/ 6 w 6"/>
                    <a:gd name="T7" fmla="*/ 31 h 31"/>
                  </a:gdLst>
                  <a:ahLst/>
                  <a:cxnLst>
                    <a:cxn ang="0">
                      <a:pos x="T0" y="T1"/>
                    </a:cxn>
                    <a:cxn ang="0">
                      <a:pos x="T2" y="T3"/>
                    </a:cxn>
                    <a:cxn ang="0">
                      <a:pos x="T4" y="T5"/>
                    </a:cxn>
                    <a:cxn ang="0">
                      <a:pos x="T6" y="T7"/>
                    </a:cxn>
                  </a:cxnLst>
                  <a:rect l="0" t="0" r="r" b="b"/>
                  <a:pathLst>
                    <a:path w="6" h="31">
                      <a:moveTo>
                        <a:pt x="6" y="0"/>
                      </a:moveTo>
                      <a:lnTo>
                        <a:pt x="0" y="10"/>
                      </a:lnTo>
                      <a:lnTo>
                        <a:pt x="0" y="20"/>
                      </a:lnTo>
                      <a:lnTo>
                        <a:pt x="6"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5" name="Freeform 7129"/>
                <p:cNvSpPr>
                  <a:spLocks/>
                </p:cNvSpPr>
                <p:nvPr/>
              </p:nvSpPr>
              <p:spPr bwMode="auto">
                <a:xfrm>
                  <a:off x="3429" y="2315"/>
                  <a:ext cx="1" cy="5"/>
                </a:xfrm>
                <a:custGeom>
                  <a:avLst/>
                  <a:gdLst>
                    <a:gd name="T0" fmla="*/ 0 w 6"/>
                    <a:gd name="T1" fmla="*/ 31 h 31"/>
                    <a:gd name="T2" fmla="*/ 6 w 6"/>
                    <a:gd name="T3" fmla="*/ 20 h 31"/>
                    <a:gd name="T4" fmla="*/ 6 w 6"/>
                    <a:gd name="T5" fmla="*/ 10 h 31"/>
                    <a:gd name="T6" fmla="*/ 0 w 6"/>
                    <a:gd name="T7" fmla="*/ 0 h 31"/>
                  </a:gdLst>
                  <a:ahLst/>
                  <a:cxnLst>
                    <a:cxn ang="0">
                      <a:pos x="T0" y="T1"/>
                    </a:cxn>
                    <a:cxn ang="0">
                      <a:pos x="T2" y="T3"/>
                    </a:cxn>
                    <a:cxn ang="0">
                      <a:pos x="T4" y="T5"/>
                    </a:cxn>
                    <a:cxn ang="0">
                      <a:pos x="T6" y="T7"/>
                    </a:cxn>
                  </a:cxnLst>
                  <a:rect l="0" t="0" r="r" b="b"/>
                  <a:pathLst>
                    <a:path w="6" h="31">
                      <a:moveTo>
                        <a:pt x="0" y="31"/>
                      </a:moveTo>
                      <a:lnTo>
                        <a:pt x="6" y="20"/>
                      </a:lnTo>
                      <a:lnTo>
                        <a:pt x="6" y="10"/>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6" name="Freeform 7130"/>
                <p:cNvSpPr>
                  <a:spLocks/>
                </p:cNvSpPr>
                <p:nvPr/>
              </p:nvSpPr>
              <p:spPr bwMode="auto">
                <a:xfrm>
                  <a:off x="3424" y="2313"/>
                  <a:ext cx="2" cy="9"/>
                </a:xfrm>
                <a:custGeom>
                  <a:avLst/>
                  <a:gdLst>
                    <a:gd name="T0" fmla="*/ 9 w 9"/>
                    <a:gd name="T1" fmla="*/ 0 h 51"/>
                    <a:gd name="T2" fmla="*/ 4 w 9"/>
                    <a:gd name="T3" fmla="*/ 5 h 51"/>
                    <a:gd name="T4" fmla="*/ 0 w 9"/>
                    <a:gd name="T5" fmla="*/ 16 h 51"/>
                    <a:gd name="T6" fmla="*/ 0 w 9"/>
                    <a:gd name="T7" fmla="*/ 36 h 51"/>
                    <a:gd name="T8" fmla="*/ 4 w 9"/>
                    <a:gd name="T9" fmla="*/ 46 h 51"/>
                    <a:gd name="T10" fmla="*/ 9 w 9"/>
                    <a:gd name="T11" fmla="*/ 51 h 51"/>
                  </a:gdLst>
                  <a:ahLst/>
                  <a:cxnLst>
                    <a:cxn ang="0">
                      <a:pos x="T0" y="T1"/>
                    </a:cxn>
                    <a:cxn ang="0">
                      <a:pos x="T2" y="T3"/>
                    </a:cxn>
                    <a:cxn ang="0">
                      <a:pos x="T4" y="T5"/>
                    </a:cxn>
                    <a:cxn ang="0">
                      <a:pos x="T6" y="T7"/>
                    </a:cxn>
                    <a:cxn ang="0">
                      <a:pos x="T8" y="T9"/>
                    </a:cxn>
                    <a:cxn ang="0">
                      <a:pos x="T10" y="T11"/>
                    </a:cxn>
                  </a:cxnLst>
                  <a:rect l="0" t="0" r="r" b="b"/>
                  <a:pathLst>
                    <a:path w="9" h="51">
                      <a:moveTo>
                        <a:pt x="9" y="0"/>
                      </a:moveTo>
                      <a:lnTo>
                        <a:pt x="4" y="5"/>
                      </a:lnTo>
                      <a:lnTo>
                        <a:pt x="0" y="16"/>
                      </a:lnTo>
                      <a:lnTo>
                        <a:pt x="0" y="36"/>
                      </a:lnTo>
                      <a:lnTo>
                        <a:pt x="4" y="46"/>
                      </a:lnTo>
                      <a:lnTo>
                        <a:pt x="9"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7" name="Freeform 7131"/>
                <p:cNvSpPr>
                  <a:spLocks/>
                </p:cNvSpPr>
                <p:nvPr/>
              </p:nvSpPr>
              <p:spPr bwMode="auto">
                <a:xfrm>
                  <a:off x="3427" y="2313"/>
                  <a:ext cx="2" cy="9"/>
                </a:xfrm>
                <a:custGeom>
                  <a:avLst/>
                  <a:gdLst>
                    <a:gd name="T0" fmla="*/ 0 w 9"/>
                    <a:gd name="T1" fmla="*/ 51 h 51"/>
                    <a:gd name="T2" fmla="*/ 5 w 9"/>
                    <a:gd name="T3" fmla="*/ 46 h 51"/>
                    <a:gd name="T4" fmla="*/ 9 w 9"/>
                    <a:gd name="T5" fmla="*/ 36 h 51"/>
                    <a:gd name="T6" fmla="*/ 9 w 9"/>
                    <a:gd name="T7" fmla="*/ 16 h 51"/>
                    <a:gd name="T8" fmla="*/ 5 w 9"/>
                    <a:gd name="T9" fmla="*/ 5 h 51"/>
                    <a:gd name="T10" fmla="*/ 0 w 9"/>
                    <a:gd name="T11" fmla="*/ 0 h 51"/>
                  </a:gdLst>
                  <a:ahLst/>
                  <a:cxnLst>
                    <a:cxn ang="0">
                      <a:pos x="T0" y="T1"/>
                    </a:cxn>
                    <a:cxn ang="0">
                      <a:pos x="T2" y="T3"/>
                    </a:cxn>
                    <a:cxn ang="0">
                      <a:pos x="T4" y="T5"/>
                    </a:cxn>
                    <a:cxn ang="0">
                      <a:pos x="T6" y="T7"/>
                    </a:cxn>
                    <a:cxn ang="0">
                      <a:pos x="T8" y="T9"/>
                    </a:cxn>
                    <a:cxn ang="0">
                      <a:pos x="T10" y="T11"/>
                    </a:cxn>
                  </a:cxnLst>
                  <a:rect l="0" t="0" r="r" b="b"/>
                  <a:pathLst>
                    <a:path w="9" h="51">
                      <a:moveTo>
                        <a:pt x="0" y="51"/>
                      </a:moveTo>
                      <a:lnTo>
                        <a:pt x="5" y="46"/>
                      </a:lnTo>
                      <a:lnTo>
                        <a:pt x="9" y="36"/>
                      </a:lnTo>
                      <a:lnTo>
                        <a:pt x="9" y="16"/>
                      </a:lnTo>
                      <a:lnTo>
                        <a:pt x="5" y="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8" name="Freeform 7132"/>
                <p:cNvSpPr>
                  <a:spLocks/>
                </p:cNvSpPr>
                <p:nvPr/>
              </p:nvSpPr>
              <p:spPr bwMode="auto">
                <a:xfrm>
                  <a:off x="3421" y="2320"/>
                  <a:ext cx="11" cy="8"/>
                </a:xfrm>
                <a:custGeom>
                  <a:avLst/>
                  <a:gdLst>
                    <a:gd name="T0" fmla="*/ 10 w 66"/>
                    <a:gd name="T1" fmla="*/ 0 h 51"/>
                    <a:gd name="T2" fmla="*/ 5 w 66"/>
                    <a:gd name="T3" fmla="*/ 4 h 51"/>
                    <a:gd name="T4" fmla="*/ 0 w 66"/>
                    <a:gd name="T5" fmla="*/ 15 h 51"/>
                    <a:gd name="T6" fmla="*/ 0 w 66"/>
                    <a:gd name="T7" fmla="*/ 20 h 51"/>
                    <a:gd name="T8" fmla="*/ 5 w 66"/>
                    <a:gd name="T9" fmla="*/ 29 h 51"/>
                    <a:gd name="T10" fmla="*/ 10 w 66"/>
                    <a:gd name="T11" fmla="*/ 35 h 51"/>
                    <a:gd name="T12" fmla="*/ 25 w 66"/>
                    <a:gd name="T13" fmla="*/ 40 h 51"/>
                    <a:gd name="T14" fmla="*/ 45 w 66"/>
                    <a:gd name="T15" fmla="*/ 40 h 51"/>
                    <a:gd name="T16" fmla="*/ 61 w 66"/>
                    <a:gd name="T17" fmla="*/ 45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0" y="0"/>
                      </a:moveTo>
                      <a:lnTo>
                        <a:pt x="5" y="4"/>
                      </a:lnTo>
                      <a:lnTo>
                        <a:pt x="0" y="15"/>
                      </a:lnTo>
                      <a:lnTo>
                        <a:pt x="0" y="20"/>
                      </a:lnTo>
                      <a:lnTo>
                        <a:pt x="5" y="29"/>
                      </a:lnTo>
                      <a:lnTo>
                        <a:pt x="10" y="35"/>
                      </a:lnTo>
                      <a:lnTo>
                        <a:pt x="25" y="40"/>
                      </a:lnTo>
                      <a:lnTo>
                        <a:pt x="45" y="40"/>
                      </a:lnTo>
                      <a:lnTo>
                        <a:pt x="61" y="45"/>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99" name="Freeform 7133"/>
                <p:cNvSpPr>
                  <a:spLocks/>
                </p:cNvSpPr>
                <p:nvPr/>
              </p:nvSpPr>
              <p:spPr bwMode="auto">
                <a:xfrm>
                  <a:off x="3423" y="2325"/>
                  <a:ext cx="9" cy="2"/>
                </a:xfrm>
                <a:custGeom>
                  <a:avLst/>
                  <a:gdLst>
                    <a:gd name="T0" fmla="*/ 0 w 51"/>
                    <a:gd name="T1" fmla="*/ 0 h 11"/>
                    <a:gd name="T2" fmla="*/ 15 w 51"/>
                    <a:gd name="T3" fmla="*/ 6 h 11"/>
                    <a:gd name="T4" fmla="*/ 35 w 51"/>
                    <a:gd name="T5" fmla="*/ 6 h 11"/>
                    <a:gd name="T6" fmla="*/ 51 w 51"/>
                    <a:gd name="T7" fmla="*/ 11 h 11"/>
                  </a:gdLst>
                  <a:ahLst/>
                  <a:cxnLst>
                    <a:cxn ang="0">
                      <a:pos x="T0" y="T1"/>
                    </a:cxn>
                    <a:cxn ang="0">
                      <a:pos x="T2" y="T3"/>
                    </a:cxn>
                    <a:cxn ang="0">
                      <a:pos x="T4" y="T5"/>
                    </a:cxn>
                    <a:cxn ang="0">
                      <a:pos x="T6" y="T7"/>
                    </a:cxn>
                  </a:cxnLst>
                  <a:rect l="0" t="0" r="r" b="b"/>
                  <a:pathLst>
                    <a:path w="51" h="11">
                      <a:moveTo>
                        <a:pt x="0" y="0"/>
                      </a:moveTo>
                      <a:lnTo>
                        <a:pt x="15" y="6"/>
                      </a:lnTo>
                      <a:lnTo>
                        <a:pt x="35" y="6"/>
                      </a:lnTo>
                      <a:lnTo>
                        <a:pt x="51"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0" name="Freeform 7134"/>
                <p:cNvSpPr>
                  <a:spLocks/>
                </p:cNvSpPr>
                <p:nvPr/>
              </p:nvSpPr>
              <p:spPr bwMode="auto">
                <a:xfrm>
                  <a:off x="3420" y="2323"/>
                  <a:ext cx="12" cy="8"/>
                </a:xfrm>
                <a:custGeom>
                  <a:avLst/>
                  <a:gdLst>
                    <a:gd name="T0" fmla="*/ 6 w 72"/>
                    <a:gd name="T1" fmla="*/ 0 h 46"/>
                    <a:gd name="T2" fmla="*/ 11 w 72"/>
                    <a:gd name="T3" fmla="*/ 5 h 46"/>
                    <a:gd name="T4" fmla="*/ 26 w 72"/>
                    <a:gd name="T5" fmla="*/ 9 h 46"/>
                    <a:gd name="T6" fmla="*/ 51 w 72"/>
                    <a:gd name="T7" fmla="*/ 9 h 46"/>
                    <a:gd name="T8" fmla="*/ 67 w 72"/>
                    <a:gd name="T9" fmla="*/ 15 h 46"/>
                    <a:gd name="T10" fmla="*/ 72 w 72"/>
                    <a:gd name="T11" fmla="*/ 25 h 46"/>
                    <a:gd name="T12" fmla="*/ 72 w 72"/>
                    <a:gd name="T13" fmla="*/ 31 h 46"/>
                    <a:gd name="T14" fmla="*/ 67 w 72"/>
                    <a:gd name="T15" fmla="*/ 40 h 46"/>
                    <a:gd name="T16" fmla="*/ 51 w 72"/>
                    <a:gd name="T17" fmla="*/ 46 h 46"/>
                    <a:gd name="T18" fmla="*/ 22 w 72"/>
                    <a:gd name="T19" fmla="*/ 46 h 46"/>
                    <a:gd name="T20" fmla="*/ 6 w 72"/>
                    <a:gd name="T21" fmla="*/ 40 h 46"/>
                    <a:gd name="T22" fmla="*/ 0 w 72"/>
                    <a:gd name="T23" fmla="*/ 31 h 46"/>
                    <a:gd name="T24" fmla="*/ 0 w 72"/>
                    <a:gd name="T25" fmla="*/ 25 h 46"/>
                    <a:gd name="T26" fmla="*/ 6 w 72"/>
                    <a:gd name="T27" fmla="*/ 15 h 46"/>
                    <a:gd name="T28" fmla="*/ 22 w 72"/>
                    <a:gd name="T29"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46">
                      <a:moveTo>
                        <a:pt x="6" y="0"/>
                      </a:moveTo>
                      <a:lnTo>
                        <a:pt x="11" y="5"/>
                      </a:lnTo>
                      <a:lnTo>
                        <a:pt x="26" y="9"/>
                      </a:lnTo>
                      <a:lnTo>
                        <a:pt x="51" y="9"/>
                      </a:lnTo>
                      <a:lnTo>
                        <a:pt x="67" y="15"/>
                      </a:lnTo>
                      <a:lnTo>
                        <a:pt x="72" y="25"/>
                      </a:lnTo>
                      <a:lnTo>
                        <a:pt x="72" y="31"/>
                      </a:lnTo>
                      <a:lnTo>
                        <a:pt x="67" y="40"/>
                      </a:lnTo>
                      <a:lnTo>
                        <a:pt x="51" y="46"/>
                      </a:lnTo>
                      <a:lnTo>
                        <a:pt x="22" y="46"/>
                      </a:lnTo>
                      <a:lnTo>
                        <a:pt x="6" y="40"/>
                      </a:lnTo>
                      <a:lnTo>
                        <a:pt x="0" y="31"/>
                      </a:lnTo>
                      <a:lnTo>
                        <a:pt x="0" y="25"/>
                      </a:lnTo>
                      <a:lnTo>
                        <a:pt x="6" y="15"/>
                      </a:lnTo>
                      <a:lnTo>
                        <a:pt x="22"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1" name="Freeform 7135"/>
                <p:cNvSpPr>
                  <a:spLocks/>
                </p:cNvSpPr>
                <p:nvPr/>
              </p:nvSpPr>
              <p:spPr bwMode="auto">
                <a:xfrm>
                  <a:off x="3421" y="2325"/>
                  <a:ext cx="3" cy="6"/>
                </a:xfrm>
                <a:custGeom>
                  <a:avLst/>
                  <a:gdLst>
                    <a:gd name="T0" fmla="*/ 16 w 16"/>
                    <a:gd name="T1" fmla="*/ 37 h 37"/>
                    <a:gd name="T2" fmla="*/ 5 w 16"/>
                    <a:gd name="T3" fmla="*/ 31 h 37"/>
                    <a:gd name="T4" fmla="*/ 0 w 16"/>
                    <a:gd name="T5" fmla="*/ 22 h 37"/>
                    <a:gd name="T6" fmla="*/ 0 w 16"/>
                    <a:gd name="T7" fmla="*/ 16 h 37"/>
                    <a:gd name="T8" fmla="*/ 5 w 16"/>
                    <a:gd name="T9" fmla="*/ 6 h 37"/>
                    <a:gd name="T10" fmla="*/ 16 w 16"/>
                    <a:gd name="T11" fmla="*/ 0 h 37"/>
                  </a:gdLst>
                  <a:ahLst/>
                  <a:cxnLst>
                    <a:cxn ang="0">
                      <a:pos x="T0" y="T1"/>
                    </a:cxn>
                    <a:cxn ang="0">
                      <a:pos x="T2" y="T3"/>
                    </a:cxn>
                    <a:cxn ang="0">
                      <a:pos x="T4" y="T5"/>
                    </a:cxn>
                    <a:cxn ang="0">
                      <a:pos x="T6" y="T7"/>
                    </a:cxn>
                    <a:cxn ang="0">
                      <a:pos x="T8" y="T9"/>
                    </a:cxn>
                    <a:cxn ang="0">
                      <a:pos x="T10" y="T11"/>
                    </a:cxn>
                  </a:cxnLst>
                  <a:rect l="0" t="0" r="r" b="b"/>
                  <a:pathLst>
                    <a:path w="16" h="37">
                      <a:moveTo>
                        <a:pt x="16" y="37"/>
                      </a:moveTo>
                      <a:lnTo>
                        <a:pt x="5" y="31"/>
                      </a:lnTo>
                      <a:lnTo>
                        <a:pt x="0" y="22"/>
                      </a:lnTo>
                      <a:lnTo>
                        <a:pt x="0" y="16"/>
                      </a:lnTo>
                      <a:lnTo>
                        <a:pt x="5" y="6"/>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2" name="Freeform 7136"/>
                <p:cNvSpPr>
                  <a:spLocks/>
                </p:cNvSpPr>
                <p:nvPr/>
              </p:nvSpPr>
              <p:spPr bwMode="auto">
                <a:xfrm>
                  <a:off x="3438" y="2322"/>
                  <a:ext cx="3" cy="3"/>
                </a:xfrm>
                <a:custGeom>
                  <a:avLst/>
                  <a:gdLst>
                    <a:gd name="T0" fmla="*/ 5 w 15"/>
                    <a:gd name="T1" fmla="*/ 0 h 14"/>
                    <a:gd name="T2" fmla="*/ 0 w 15"/>
                    <a:gd name="T3" fmla="*/ 5 h 14"/>
                    <a:gd name="T4" fmla="*/ 0 w 15"/>
                    <a:gd name="T5" fmla="*/ 10 h 14"/>
                    <a:gd name="T6" fmla="*/ 5 w 15"/>
                    <a:gd name="T7" fmla="*/ 14 h 14"/>
                    <a:gd name="T8" fmla="*/ 11 w 15"/>
                    <a:gd name="T9" fmla="*/ 14 h 14"/>
                    <a:gd name="T10" fmla="*/ 15 w 15"/>
                    <a:gd name="T11" fmla="*/ 10 h 14"/>
                    <a:gd name="T12" fmla="*/ 15 w 15"/>
                    <a:gd name="T13" fmla="*/ 5 h 14"/>
                    <a:gd name="T14" fmla="*/ 11 w 15"/>
                    <a:gd name="T15" fmla="*/ 0 h 14"/>
                    <a:gd name="T16" fmla="*/ 5 w 15"/>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4">
                      <a:moveTo>
                        <a:pt x="5" y="0"/>
                      </a:moveTo>
                      <a:lnTo>
                        <a:pt x="0" y="5"/>
                      </a:lnTo>
                      <a:lnTo>
                        <a:pt x="0" y="10"/>
                      </a:lnTo>
                      <a:lnTo>
                        <a:pt x="5" y="14"/>
                      </a:lnTo>
                      <a:lnTo>
                        <a:pt x="11" y="14"/>
                      </a:lnTo>
                      <a:lnTo>
                        <a:pt x="15" y="10"/>
                      </a:lnTo>
                      <a:lnTo>
                        <a:pt x="15" y="5"/>
                      </a:lnTo>
                      <a:lnTo>
                        <a:pt x="11" y="0"/>
                      </a:lnTo>
                      <a:lnTo>
                        <a:pt x="5"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3" name="Rectangle 7137"/>
                <p:cNvSpPr>
                  <a:spLocks noChangeArrowheads="1"/>
                </p:cNvSpPr>
                <p:nvPr/>
              </p:nvSpPr>
              <p:spPr bwMode="auto">
                <a:xfrm>
                  <a:off x="3439" y="2323"/>
                  <a:ext cx="1"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4" name="Line 7138"/>
                <p:cNvSpPr>
                  <a:spLocks noChangeShapeType="1"/>
                </p:cNvSpPr>
                <p:nvPr/>
              </p:nvSpPr>
              <p:spPr bwMode="auto">
                <a:xfrm flipV="1">
                  <a:off x="2964" y="1701"/>
                  <a:ext cx="0" cy="1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5" name="Line 7139"/>
                <p:cNvSpPr>
                  <a:spLocks noChangeShapeType="1"/>
                </p:cNvSpPr>
                <p:nvPr/>
              </p:nvSpPr>
              <p:spPr bwMode="auto">
                <a:xfrm flipH="1">
                  <a:off x="3450" y="1584"/>
                  <a:ext cx="6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6" name="Line 7140"/>
                <p:cNvSpPr>
                  <a:spLocks noChangeShapeType="1"/>
                </p:cNvSpPr>
                <p:nvPr/>
              </p:nvSpPr>
              <p:spPr bwMode="auto">
                <a:xfrm>
                  <a:off x="2964" y="1378"/>
                  <a:ext cx="0" cy="8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7" name="Line 7141"/>
                <p:cNvSpPr>
                  <a:spLocks noChangeShapeType="1"/>
                </p:cNvSpPr>
                <p:nvPr/>
              </p:nvSpPr>
              <p:spPr bwMode="auto">
                <a:xfrm flipH="1">
                  <a:off x="2985" y="1424"/>
                  <a:ext cx="1"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8" name="Line 7142"/>
                <p:cNvSpPr>
                  <a:spLocks noChangeShapeType="1"/>
                </p:cNvSpPr>
                <p:nvPr/>
              </p:nvSpPr>
              <p:spPr bwMode="auto">
                <a:xfrm flipH="1">
                  <a:off x="3103" y="1424"/>
                  <a:ext cx="1"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09" name="Line 7143"/>
                <p:cNvSpPr>
                  <a:spLocks noChangeShapeType="1"/>
                </p:cNvSpPr>
                <p:nvPr/>
              </p:nvSpPr>
              <p:spPr bwMode="auto">
                <a:xfrm flipH="1">
                  <a:off x="3118" y="1424"/>
                  <a:ext cx="0" cy="3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0" name="Line 7144"/>
                <p:cNvSpPr>
                  <a:spLocks noChangeShapeType="1"/>
                </p:cNvSpPr>
                <p:nvPr/>
              </p:nvSpPr>
              <p:spPr bwMode="auto">
                <a:xfrm flipH="1">
                  <a:off x="2897" y="1504"/>
                  <a:ext cx="6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1" name="Line 7145"/>
                <p:cNvSpPr>
                  <a:spLocks noChangeShapeType="1"/>
                </p:cNvSpPr>
                <p:nvPr/>
              </p:nvSpPr>
              <p:spPr bwMode="auto">
                <a:xfrm>
                  <a:off x="2895" y="1563"/>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2" name="Line 7146"/>
                <p:cNvSpPr>
                  <a:spLocks noChangeShapeType="1"/>
                </p:cNvSpPr>
                <p:nvPr/>
              </p:nvSpPr>
              <p:spPr bwMode="auto">
                <a:xfrm>
                  <a:off x="2895" y="1817"/>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3" name="Line 7147"/>
                <p:cNvSpPr>
                  <a:spLocks noChangeShapeType="1"/>
                </p:cNvSpPr>
                <p:nvPr/>
              </p:nvSpPr>
              <p:spPr bwMode="auto">
                <a:xfrm flipV="1">
                  <a:off x="2881" y="1563"/>
                  <a:ext cx="0" cy="8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4" name="Line 7148"/>
                <p:cNvSpPr>
                  <a:spLocks noChangeShapeType="1"/>
                </p:cNvSpPr>
                <p:nvPr/>
              </p:nvSpPr>
              <p:spPr bwMode="auto">
                <a:xfrm flipV="1">
                  <a:off x="2895" y="1608"/>
                  <a:ext cx="0" cy="3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5" name="Line 7149"/>
                <p:cNvSpPr>
                  <a:spLocks noChangeShapeType="1"/>
                </p:cNvSpPr>
                <p:nvPr/>
              </p:nvSpPr>
              <p:spPr bwMode="auto">
                <a:xfrm flipV="1">
                  <a:off x="2895" y="1654"/>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6" name="Line 7150"/>
                <p:cNvSpPr>
                  <a:spLocks noChangeShapeType="1"/>
                </p:cNvSpPr>
                <p:nvPr/>
              </p:nvSpPr>
              <p:spPr bwMode="auto">
                <a:xfrm flipV="1">
                  <a:off x="2895" y="1654"/>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7" name="Line 7151"/>
                <p:cNvSpPr>
                  <a:spLocks noChangeShapeType="1"/>
                </p:cNvSpPr>
                <p:nvPr/>
              </p:nvSpPr>
              <p:spPr bwMode="auto">
                <a:xfrm flipH="1" flipV="1">
                  <a:off x="2806" y="1690"/>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8" name="Line 7152"/>
                <p:cNvSpPr>
                  <a:spLocks noChangeShapeType="1"/>
                </p:cNvSpPr>
                <p:nvPr/>
              </p:nvSpPr>
              <p:spPr bwMode="auto">
                <a:xfrm flipH="1" flipV="1">
                  <a:off x="2806" y="1654"/>
                  <a:ext cx="75"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19" name="Line 7153"/>
                <p:cNvSpPr>
                  <a:spLocks noChangeShapeType="1"/>
                </p:cNvSpPr>
                <p:nvPr/>
              </p:nvSpPr>
              <p:spPr bwMode="auto">
                <a:xfrm flipH="1">
                  <a:off x="2806" y="1681"/>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0" name="Line 7154"/>
                <p:cNvSpPr>
                  <a:spLocks noChangeShapeType="1"/>
                </p:cNvSpPr>
                <p:nvPr/>
              </p:nvSpPr>
              <p:spPr bwMode="auto">
                <a:xfrm flipV="1">
                  <a:off x="2881" y="1655"/>
                  <a:ext cx="0" cy="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1" name="Line 7155"/>
                <p:cNvSpPr>
                  <a:spLocks noChangeShapeType="1"/>
                </p:cNvSpPr>
                <p:nvPr/>
              </p:nvSpPr>
              <p:spPr bwMode="auto">
                <a:xfrm flipV="1">
                  <a:off x="2806" y="1563"/>
                  <a:ext cx="0" cy="8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2" name="Line 7156"/>
                <p:cNvSpPr>
                  <a:spLocks noChangeShapeType="1"/>
                </p:cNvSpPr>
                <p:nvPr/>
              </p:nvSpPr>
              <p:spPr bwMode="auto">
                <a:xfrm flipH="1">
                  <a:off x="2806" y="1721"/>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3" name="Line 7157"/>
                <p:cNvSpPr>
                  <a:spLocks noChangeShapeType="1"/>
                </p:cNvSpPr>
                <p:nvPr/>
              </p:nvSpPr>
              <p:spPr bwMode="auto">
                <a:xfrm flipH="1">
                  <a:off x="2806" y="1730"/>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4" name="Line 7158"/>
                <p:cNvSpPr>
                  <a:spLocks noChangeShapeType="1"/>
                </p:cNvSpPr>
                <p:nvPr/>
              </p:nvSpPr>
              <p:spPr bwMode="auto">
                <a:xfrm flipV="1">
                  <a:off x="2806" y="1690"/>
                  <a:ext cx="0"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5" name="Line 7159"/>
                <p:cNvSpPr>
                  <a:spLocks noChangeShapeType="1"/>
                </p:cNvSpPr>
                <p:nvPr/>
              </p:nvSpPr>
              <p:spPr bwMode="auto">
                <a:xfrm flipV="1">
                  <a:off x="2881" y="1690"/>
                  <a:ext cx="0" cy="3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6" name="Freeform 7160"/>
                <p:cNvSpPr>
                  <a:spLocks/>
                </p:cNvSpPr>
                <p:nvPr/>
              </p:nvSpPr>
              <p:spPr bwMode="auto">
                <a:xfrm>
                  <a:off x="2623" y="1818"/>
                  <a:ext cx="175" cy="0"/>
                </a:xfrm>
                <a:custGeom>
                  <a:avLst/>
                  <a:gdLst>
                    <a:gd name="T0" fmla="*/ 0 w 1048"/>
                    <a:gd name="T1" fmla="*/ 1 h 1"/>
                    <a:gd name="T2" fmla="*/ 315 w 1048"/>
                    <a:gd name="T3" fmla="*/ 1 h 1"/>
                    <a:gd name="T4" fmla="*/ 1048 w 1048"/>
                    <a:gd name="T5" fmla="*/ 0 h 1"/>
                  </a:gdLst>
                  <a:ahLst/>
                  <a:cxnLst>
                    <a:cxn ang="0">
                      <a:pos x="T0" y="T1"/>
                    </a:cxn>
                    <a:cxn ang="0">
                      <a:pos x="T2" y="T3"/>
                    </a:cxn>
                    <a:cxn ang="0">
                      <a:pos x="T4" y="T5"/>
                    </a:cxn>
                  </a:cxnLst>
                  <a:rect l="0" t="0" r="r" b="b"/>
                  <a:pathLst>
                    <a:path w="1048" h="1">
                      <a:moveTo>
                        <a:pt x="0" y="1"/>
                      </a:moveTo>
                      <a:lnTo>
                        <a:pt x="315" y="1"/>
                      </a:lnTo>
                      <a:lnTo>
                        <a:pt x="104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7" name="Line 7161"/>
                <p:cNvSpPr>
                  <a:spLocks noChangeShapeType="1"/>
                </p:cNvSpPr>
                <p:nvPr/>
              </p:nvSpPr>
              <p:spPr bwMode="auto">
                <a:xfrm>
                  <a:off x="2895" y="1701"/>
                  <a:ext cx="6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8" name="Line 7162"/>
                <p:cNvSpPr>
                  <a:spLocks noChangeShapeType="1"/>
                </p:cNvSpPr>
                <p:nvPr/>
              </p:nvSpPr>
              <p:spPr bwMode="auto">
                <a:xfrm>
                  <a:off x="1807" y="150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9" name="Line 7163"/>
                <p:cNvSpPr>
                  <a:spLocks noChangeShapeType="1"/>
                </p:cNvSpPr>
                <p:nvPr/>
              </p:nvSpPr>
              <p:spPr bwMode="auto">
                <a:xfrm>
                  <a:off x="1828" y="150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0" name="Line 7164"/>
                <p:cNvSpPr>
                  <a:spLocks noChangeShapeType="1"/>
                </p:cNvSpPr>
                <p:nvPr/>
              </p:nvSpPr>
              <p:spPr bwMode="auto">
                <a:xfrm>
                  <a:off x="1850" y="150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1" name="Line 7165"/>
                <p:cNvSpPr>
                  <a:spLocks noChangeShapeType="1"/>
                </p:cNvSpPr>
                <p:nvPr/>
              </p:nvSpPr>
              <p:spPr bwMode="auto">
                <a:xfrm>
                  <a:off x="1796" y="151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2" name="Line 7166"/>
                <p:cNvSpPr>
                  <a:spLocks noChangeShapeType="1"/>
                </p:cNvSpPr>
                <p:nvPr/>
              </p:nvSpPr>
              <p:spPr bwMode="auto">
                <a:xfrm>
                  <a:off x="1818" y="151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3" name="Line 7167"/>
                <p:cNvSpPr>
                  <a:spLocks noChangeShapeType="1"/>
                </p:cNvSpPr>
                <p:nvPr/>
              </p:nvSpPr>
              <p:spPr bwMode="auto">
                <a:xfrm>
                  <a:off x="1839" y="151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4" name="Line 7168"/>
                <p:cNvSpPr>
                  <a:spLocks noChangeShapeType="1"/>
                </p:cNvSpPr>
                <p:nvPr/>
              </p:nvSpPr>
              <p:spPr bwMode="auto">
                <a:xfrm>
                  <a:off x="1860" y="151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5" name="Line 7169"/>
                <p:cNvSpPr>
                  <a:spLocks noChangeShapeType="1"/>
                </p:cNvSpPr>
                <p:nvPr/>
              </p:nvSpPr>
              <p:spPr bwMode="auto">
                <a:xfrm>
                  <a:off x="1796" y="1530"/>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6" name="Line 7170"/>
                <p:cNvSpPr>
                  <a:spLocks noChangeShapeType="1"/>
                </p:cNvSpPr>
                <p:nvPr/>
              </p:nvSpPr>
              <p:spPr bwMode="auto">
                <a:xfrm>
                  <a:off x="1807" y="15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7" name="Line 7171"/>
                <p:cNvSpPr>
                  <a:spLocks noChangeShapeType="1"/>
                </p:cNvSpPr>
                <p:nvPr/>
              </p:nvSpPr>
              <p:spPr bwMode="auto">
                <a:xfrm>
                  <a:off x="1828" y="15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8" name="Line 7172"/>
                <p:cNvSpPr>
                  <a:spLocks noChangeShapeType="1"/>
                </p:cNvSpPr>
                <p:nvPr/>
              </p:nvSpPr>
              <p:spPr bwMode="auto">
                <a:xfrm>
                  <a:off x="1850" y="153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39" name="Line 7173"/>
                <p:cNvSpPr>
                  <a:spLocks noChangeShapeType="1"/>
                </p:cNvSpPr>
                <p:nvPr/>
              </p:nvSpPr>
              <p:spPr bwMode="auto">
                <a:xfrm>
                  <a:off x="1871" y="1530"/>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0" name="Line 7174"/>
                <p:cNvSpPr>
                  <a:spLocks noChangeShapeType="1"/>
                </p:cNvSpPr>
                <p:nvPr/>
              </p:nvSpPr>
              <p:spPr bwMode="auto">
                <a:xfrm>
                  <a:off x="1796" y="15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1" name="Line 7175"/>
                <p:cNvSpPr>
                  <a:spLocks noChangeShapeType="1"/>
                </p:cNvSpPr>
                <p:nvPr/>
              </p:nvSpPr>
              <p:spPr bwMode="auto">
                <a:xfrm>
                  <a:off x="1817" y="15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2" name="Line 7176"/>
                <p:cNvSpPr>
                  <a:spLocks noChangeShapeType="1"/>
                </p:cNvSpPr>
                <p:nvPr/>
              </p:nvSpPr>
              <p:spPr bwMode="auto">
                <a:xfrm>
                  <a:off x="1839" y="15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3" name="Line 7177"/>
                <p:cNvSpPr>
                  <a:spLocks noChangeShapeType="1"/>
                </p:cNvSpPr>
                <p:nvPr/>
              </p:nvSpPr>
              <p:spPr bwMode="auto">
                <a:xfrm>
                  <a:off x="1860" y="15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4" name="Line 7178"/>
                <p:cNvSpPr>
                  <a:spLocks noChangeShapeType="1"/>
                </p:cNvSpPr>
                <p:nvPr/>
              </p:nvSpPr>
              <p:spPr bwMode="auto">
                <a:xfrm>
                  <a:off x="1882" y="154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5" name="Line 7179"/>
                <p:cNvSpPr>
                  <a:spLocks noChangeShapeType="1"/>
                </p:cNvSpPr>
                <p:nvPr/>
              </p:nvSpPr>
              <p:spPr bwMode="auto">
                <a:xfrm>
                  <a:off x="1807" y="155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6" name="Line 7180"/>
                <p:cNvSpPr>
                  <a:spLocks noChangeShapeType="1"/>
                </p:cNvSpPr>
                <p:nvPr/>
              </p:nvSpPr>
              <p:spPr bwMode="auto">
                <a:xfrm>
                  <a:off x="1828" y="15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7" name="Line 7181"/>
                <p:cNvSpPr>
                  <a:spLocks noChangeShapeType="1"/>
                </p:cNvSpPr>
                <p:nvPr/>
              </p:nvSpPr>
              <p:spPr bwMode="auto">
                <a:xfrm>
                  <a:off x="1850" y="155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8" name="Line 7182"/>
                <p:cNvSpPr>
                  <a:spLocks noChangeShapeType="1"/>
                </p:cNvSpPr>
                <p:nvPr/>
              </p:nvSpPr>
              <p:spPr bwMode="auto">
                <a:xfrm>
                  <a:off x="1871" y="15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49" name="Line 7183"/>
                <p:cNvSpPr>
                  <a:spLocks noChangeShapeType="1"/>
                </p:cNvSpPr>
                <p:nvPr/>
              </p:nvSpPr>
              <p:spPr bwMode="auto">
                <a:xfrm>
                  <a:off x="1892" y="15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0" name="Line 7184"/>
                <p:cNvSpPr>
                  <a:spLocks noChangeShapeType="1"/>
                </p:cNvSpPr>
                <p:nvPr/>
              </p:nvSpPr>
              <p:spPr bwMode="auto">
                <a:xfrm>
                  <a:off x="1806" y="156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1" name="Line 7185"/>
                <p:cNvSpPr>
                  <a:spLocks noChangeShapeType="1"/>
                </p:cNvSpPr>
                <p:nvPr/>
              </p:nvSpPr>
              <p:spPr bwMode="auto">
                <a:xfrm>
                  <a:off x="1817" y="15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2" name="Line 7186"/>
                <p:cNvSpPr>
                  <a:spLocks noChangeShapeType="1"/>
                </p:cNvSpPr>
                <p:nvPr/>
              </p:nvSpPr>
              <p:spPr bwMode="auto">
                <a:xfrm>
                  <a:off x="1839" y="15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3" name="Line 7187"/>
                <p:cNvSpPr>
                  <a:spLocks noChangeShapeType="1"/>
                </p:cNvSpPr>
                <p:nvPr/>
              </p:nvSpPr>
              <p:spPr bwMode="auto">
                <a:xfrm>
                  <a:off x="1860" y="15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4" name="Line 7188"/>
                <p:cNvSpPr>
                  <a:spLocks noChangeShapeType="1"/>
                </p:cNvSpPr>
                <p:nvPr/>
              </p:nvSpPr>
              <p:spPr bwMode="auto">
                <a:xfrm>
                  <a:off x="1882" y="15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5" name="Line 7189"/>
                <p:cNvSpPr>
                  <a:spLocks noChangeShapeType="1"/>
                </p:cNvSpPr>
                <p:nvPr/>
              </p:nvSpPr>
              <p:spPr bwMode="auto">
                <a:xfrm>
                  <a:off x="1903" y="156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6" name="Line 7190"/>
                <p:cNvSpPr>
                  <a:spLocks noChangeShapeType="1"/>
                </p:cNvSpPr>
                <p:nvPr/>
              </p:nvSpPr>
              <p:spPr bwMode="auto">
                <a:xfrm>
                  <a:off x="1809" y="1573"/>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7" name="Line 7191"/>
                <p:cNvSpPr>
                  <a:spLocks noChangeShapeType="1"/>
                </p:cNvSpPr>
                <p:nvPr/>
              </p:nvSpPr>
              <p:spPr bwMode="auto">
                <a:xfrm>
                  <a:off x="1828" y="15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8" name="Line 7192"/>
                <p:cNvSpPr>
                  <a:spLocks noChangeShapeType="1"/>
                </p:cNvSpPr>
                <p:nvPr/>
              </p:nvSpPr>
              <p:spPr bwMode="auto">
                <a:xfrm>
                  <a:off x="1850" y="15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59" name="Line 7193"/>
                <p:cNvSpPr>
                  <a:spLocks noChangeShapeType="1"/>
                </p:cNvSpPr>
                <p:nvPr/>
              </p:nvSpPr>
              <p:spPr bwMode="auto">
                <a:xfrm>
                  <a:off x="1871" y="15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0" name="Line 7194"/>
                <p:cNvSpPr>
                  <a:spLocks noChangeShapeType="1"/>
                </p:cNvSpPr>
                <p:nvPr/>
              </p:nvSpPr>
              <p:spPr bwMode="auto">
                <a:xfrm>
                  <a:off x="1892" y="15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1" name="Line 7195"/>
                <p:cNvSpPr>
                  <a:spLocks noChangeShapeType="1"/>
                </p:cNvSpPr>
                <p:nvPr/>
              </p:nvSpPr>
              <p:spPr bwMode="auto">
                <a:xfrm>
                  <a:off x="1914" y="1573"/>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2" name="Line 7196"/>
                <p:cNvSpPr>
                  <a:spLocks noChangeShapeType="1"/>
                </p:cNvSpPr>
                <p:nvPr/>
              </p:nvSpPr>
              <p:spPr bwMode="auto">
                <a:xfrm>
                  <a:off x="1817" y="15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3" name="Line 7197"/>
                <p:cNvSpPr>
                  <a:spLocks noChangeShapeType="1"/>
                </p:cNvSpPr>
                <p:nvPr/>
              </p:nvSpPr>
              <p:spPr bwMode="auto">
                <a:xfrm>
                  <a:off x="1839" y="15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4" name="Line 7198"/>
                <p:cNvSpPr>
                  <a:spLocks noChangeShapeType="1"/>
                </p:cNvSpPr>
                <p:nvPr/>
              </p:nvSpPr>
              <p:spPr bwMode="auto">
                <a:xfrm>
                  <a:off x="1860" y="15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5" name="Line 7199"/>
                <p:cNvSpPr>
                  <a:spLocks noChangeShapeType="1"/>
                </p:cNvSpPr>
                <p:nvPr/>
              </p:nvSpPr>
              <p:spPr bwMode="auto">
                <a:xfrm>
                  <a:off x="1882" y="158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6" name="Line 7200"/>
                <p:cNvSpPr>
                  <a:spLocks noChangeShapeType="1"/>
                </p:cNvSpPr>
                <p:nvPr/>
              </p:nvSpPr>
              <p:spPr bwMode="auto">
                <a:xfrm>
                  <a:off x="1903" y="15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7" name="Line 7201"/>
                <p:cNvSpPr>
                  <a:spLocks noChangeShapeType="1"/>
                </p:cNvSpPr>
                <p:nvPr/>
              </p:nvSpPr>
              <p:spPr bwMode="auto">
                <a:xfrm>
                  <a:off x="1924" y="15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8" name="Line 7202"/>
                <p:cNvSpPr>
                  <a:spLocks noChangeShapeType="1"/>
                </p:cNvSpPr>
                <p:nvPr/>
              </p:nvSpPr>
              <p:spPr bwMode="auto">
                <a:xfrm>
                  <a:off x="1808" y="1594"/>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69" name="Line 7203"/>
                <p:cNvSpPr>
                  <a:spLocks noChangeShapeType="1"/>
                </p:cNvSpPr>
                <p:nvPr/>
              </p:nvSpPr>
              <p:spPr bwMode="auto">
                <a:xfrm>
                  <a:off x="1828" y="15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0" name="Line 7204"/>
                <p:cNvSpPr>
                  <a:spLocks noChangeShapeType="1"/>
                </p:cNvSpPr>
                <p:nvPr/>
              </p:nvSpPr>
              <p:spPr bwMode="auto">
                <a:xfrm>
                  <a:off x="1850" y="15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1" name="Line 7205"/>
                <p:cNvSpPr>
                  <a:spLocks noChangeShapeType="1"/>
                </p:cNvSpPr>
                <p:nvPr/>
              </p:nvSpPr>
              <p:spPr bwMode="auto">
                <a:xfrm>
                  <a:off x="1871" y="15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2" name="Line 7206"/>
                <p:cNvSpPr>
                  <a:spLocks noChangeShapeType="1"/>
                </p:cNvSpPr>
                <p:nvPr/>
              </p:nvSpPr>
              <p:spPr bwMode="auto">
                <a:xfrm>
                  <a:off x="1892" y="15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3" name="Line 7207"/>
                <p:cNvSpPr>
                  <a:spLocks noChangeShapeType="1"/>
                </p:cNvSpPr>
                <p:nvPr/>
              </p:nvSpPr>
              <p:spPr bwMode="auto">
                <a:xfrm>
                  <a:off x="1914" y="15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4" name="Line 7208"/>
                <p:cNvSpPr>
                  <a:spLocks noChangeShapeType="1"/>
                </p:cNvSpPr>
                <p:nvPr/>
              </p:nvSpPr>
              <p:spPr bwMode="auto">
                <a:xfrm>
                  <a:off x="1935" y="15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5" name="Line 7209"/>
                <p:cNvSpPr>
                  <a:spLocks noChangeShapeType="1"/>
                </p:cNvSpPr>
                <p:nvPr/>
              </p:nvSpPr>
              <p:spPr bwMode="auto">
                <a:xfrm>
                  <a:off x="1817"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6" name="Line 7210"/>
                <p:cNvSpPr>
                  <a:spLocks noChangeShapeType="1"/>
                </p:cNvSpPr>
                <p:nvPr/>
              </p:nvSpPr>
              <p:spPr bwMode="auto">
                <a:xfrm>
                  <a:off x="1839"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7" name="Line 7211"/>
                <p:cNvSpPr>
                  <a:spLocks noChangeShapeType="1"/>
                </p:cNvSpPr>
                <p:nvPr/>
              </p:nvSpPr>
              <p:spPr bwMode="auto">
                <a:xfrm>
                  <a:off x="1860"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8" name="Line 7212"/>
                <p:cNvSpPr>
                  <a:spLocks noChangeShapeType="1"/>
                </p:cNvSpPr>
                <p:nvPr/>
              </p:nvSpPr>
              <p:spPr bwMode="auto">
                <a:xfrm>
                  <a:off x="1882" y="16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79" name="Line 7213"/>
                <p:cNvSpPr>
                  <a:spLocks noChangeShapeType="1"/>
                </p:cNvSpPr>
                <p:nvPr/>
              </p:nvSpPr>
              <p:spPr bwMode="auto">
                <a:xfrm>
                  <a:off x="1903"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0" name="Line 7214"/>
                <p:cNvSpPr>
                  <a:spLocks noChangeShapeType="1"/>
                </p:cNvSpPr>
                <p:nvPr/>
              </p:nvSpPr>
              <p:spPr bwMode="auto">
                <a:xfrm>
                  <a:off x="1924"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1" name="Line 7215"/>
                <p:cNvSpPr>
                  <a:spLocks noChangeShapeType="1"/>
                </p:cNvSpPr>
                <p:nvPr/>
              </p:nvSpPr>
              <p:spPr bwMode="auto">
                <a:xfrm>
                  <a:off x="1946" y="16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2" name="Line 7216"/>
                <p:cNvSpPr>
                  <a:spLocks noChangeShapeType="1"/>
                </p:cNvSpPr>
                <p:nvPr/>
              </p:nvSpPr>
              <p:spPr bwMode="auto">
                <a:xfrm>
                  <a:off x="1967" y="1605"/>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3" name="Line 7217"/>
                <p:cNvSpPr>
                  <a:spLocks noChangeShapeType="1"/>
                </p:cNvSpPr>
                <p:nvPr/>
              </p:nvSpPr>
              <p:spPr bwMode="auto">
                <a:xfrm>
                  <a:off x="1816" y="1616"/>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4" name="Line 7218"/>
                <p:cNvSpPr>
                  <a:spLocks noChangeShapeType="1"/>
                </p:cNvSpPr>
                <p:nvPr/>
              </p:nvSpPr>
              <p:spPr bwMode="auto">
                <a:xfrm>
                  <a:off x="1828" y="16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5" name="Line 7219"/>
                <p:cNvSpPr>
                  <a:spLocks noChangeShapeType="1"/>
                </p:cNvSpPr>
                <p:nvPr/>
              </p:nvSpPr>
              <p:spPr bwMode="auto">
                <a:xfrm>
                  <a:off x="1850" y="16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6" name="Line 7220"/>
                <p:cNvSpPr>
                  <a:spLocks noChangeShapeType="1"/>
                </p:cNvSpPr>
                <p:nvPr/>
              </p:nvSpPr>
              <p:spPr bwMode="auto">
                <a:xfrm>
                  <a:off x="1871" y="16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7" name="Line 7221"/>
                <p:cNvSpPr>
                  <a:spLocks noChangeShapeType="1"/>
                </p:cNvSpPr>
                <p:nvPr/>
              </p:nvSpPr>
              <p:spPr bwMode="auto">
                <a:xfrm>
                  <a:off x="1892" y="16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8" name="Line 7222"/>
                <p:cNvSpPr>
                  <a:spLocks noChangeShapeType="1"/>
                </p:cNvSpPr>
                <p:nvPr/>
              </p:nvSpPr>
              <p:spPr bwMode="auto">
                <a:xfrm>
                  <a:off x="1914" y="16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89" name="Line 7223"/>
                <p:cNvSpPr>
                  <a:spLocks noChangeShapeType="1"/>
                </p:cNvSpPr>
                <p:nvPr/>
              </p:nvSpPr>
              <p:spPr bwMode="auto">
                <a:xfrm>
                  <a:off x="1935" y="16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0" name="Line 7224"/>
                <p:cNvSpPr>
                  <a:spLocks noChangeShapeType="1"/>
                </p:cNvSpPr>
                <p:nvPr/>
              </p:nvSpPr>
              <p:spPr bwMode="auto">
                <a:xfrm>
                  <a:off x="1957" y="161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1" name="Line 7225"/>
                <p:cNvSpPr>
                  <a:spLocks noChangeShapeType="1"/>
                </p:cNvSpPr>
                <p:nvPr/>
              </p:nvSpPr>
              <p:spPr bwMode="auto">
                <a:xfrm>
                  <a:off x="1978" y="16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2" name="Line 7226"/>
                <p:cNvSpPr>
                  <a:spLocks noChangeShapeType="1"/>
                </p:cNvSpPr>
                <p:nvPr/>
              </p:nvSpPr>
              <p:spPr bwMode="auto">
                <a:xfrm>
                  <a:off x="1819" y="1626"/>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3" name="Line 7227"/>
                <p:cNvSpPr>
                  <a:spLocks noChangeShapeType="1"/>
                </p:cNvSpPr>
                <p:nvPr/>
              </p:nvSpPr>
              <p:spPr bwMode="auto">
                <a:xfrm>
                  <a:off x="1839"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4" name="Line 7228"/>
                <p:cNvSpPr>
                  <a:spLocks noChangeShapeType="1"/>
                </p:cNvSpPr>
                <p:nvPr/>
              </p:nvSpPr>
              <p:spPr bwMode="auto">
                <a:xfrm>
                  <a:off x="1860"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5" name="Line 7229"/>
                <p:cNvSpPr>
                  <a:spLocks noChangeShapeType="1"/>
                </p:cNvSpPr>
                <p:nvPr/>
              </p:nvSpPr>
              <p:spPr bwMode="auto">
                <a:xfrm>
                  <a:off x="1882" y="16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6" name="Line 7230"/>
                <p:cNvSpPr>
                  <a:spLocks noChangeShapeType="1"/>
                </p:cNvSpPr>
                <p:nvPr/>
              </p:nvSpPr>
              <p:spPr bwMode="auto">
                <a:xfrm>
                  <a:off x="1903"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7" name="Line 7231"/>
                <p:cNvSpPr>
                  <a:spLocks noChangeShapeType="1"/>
                </p:cNvSpPr>
                <p:nvPr/>
              </p:nvSpPr>
              <p:spPr bwMode="auto">
                <a:xfrm>
                  <a:off x="1924"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8" name="Line 7232"/>
                <p:cNvSpPr>
                  <a:spLocks noChangeShapeType="1"/>
                </p:cNvSpPr>
                <p:nvPr/>
              </p:nvSpPr>
              <p:spPr bwMode="auto">
                <a:xfrm>
                  <a:off x="1946"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99" name="Line 7233"/>
                <p:cNvSpPr>
                  <a:spLocks noChangeShapeType="1"/>
                </p:cNvSpPr>
                <p:nvPr/>
              </p:nvSpPr>
              <p:spPr bwMode="auto">
                <a:xfrm>
                  <a:off x="1967" y="16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0" name="Line 7234"/>
                <p:cNvSpPr>
                  <a:spLocks noChangeShapeType="1"/>
                </p:cNvSpPr>
                <p:nvPr/>
              </p:nvSpPr>
              <p:spPr bwMode="auto">
                <a:xfrm>
                  <a:off x="1989" y="16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1" name="Line 7235"/>
                <p:cNvSpPr>
                  <a:spLocks noChangeShapeType="1"/>
                </p:cNvSpPr>
                <p:nvPr/>
              </p:nvSpPr>
              <p:spPr bwMode="auto">
                <a:xfrm>
                  <a:off x="2010" y="1626"/>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2" name="Line 7236"/>
                <p:cNvSpPr>
                  <a:spLocks noChangeShapeType="1"/>
                </p:cNvSpPr>
                <p:nvPr/>
              </p:nvSpPr>
              <p:spPr bwMode="auto">
                <a:xfrm>
                  <a:off x="1879" y="163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3" name="Line 7237"/>
                <p:cNvSpPr>
                  <a:spLocks noChangeShapeType="1"/>
                </p:cNvSpPr>
                <p:nvPr/>
              </p:nvSpPr>
              <p:spPr bwMode="auto">
                <a:xfrm>
                  <a:off x="1892"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4" name="Line 7238"/>
                <p:cNvSpPr>
                  <a:spLocks noChangeShapeType="1"/>
                </p:cNvSpPr>
                <p:nvPr/>
              </p:nvSpPr>
              <p:spPr bwMode="auto">
                <a:xfrm>
                  <a:off x="1914" y="16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05" name="Line 7239"/>
                <p:cNvSpPr>
                  <a:spLocks noChangeShapeType="1"/>
                </p:cNvSpPr>
                <p:nvPr/>
              </p:nvSpPr>
              <p:spPr bwMode="auto">
                <a:xfrm>
                  <a:off x="1935"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5" name="Group 7441"/>
              <p:cNvGrpSpPr>
                <a:grpSpLocks/>
              </p:cNvGrpSpPr>
              <p:nvPr/>
            </p:nvGrpSpPr>
            <p:grpSpPr bwMode="auto">
              <a:xfrm>
                <a:off x="1671" y="1458"/>
                <a:ext cx="2152" cy="1532"/>
                <a:chOff x="1671" y="1458"/>
                <a:chExt cx="2152" cy="1532"/>
              </a:xfrm>
            </p:grpSpPr>
            <p:sp>
              <p:nvSpPr>
                <p:cNvPr id="10206" name="Line 7241"/>
                <p:cNvSpPr>
                  <a:spLocks noChangeShapeType="1"/>
                </p:cNvSpPr>
                <p:nvPr/>
              </p:nvSpPr>
              <p:spPr bwMode="auto">
                <a:xfrm>
                  <a:off x="1957" y="16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7" name="Line 7242"/>
                <p:cNvSpPr>
                  <a:spLocks noChangeShapeType="1"/>
                </p:cNvSpPr>
                <p:nvPr/>
              </p:nvSpPr>
              <p:spPr bwMode="auto">
                <a:xfrm>
                  <a:off x="1978"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8" name="Line 7243"/>
                <p:cNvSpPr>
                  <a:spLocks noChangeShapeType="1"/>
                </p:cNvSpPr>
                <p:nvPr/>
              </p:nvSpPr>
              <p:spPr bwMode="auto">
                <a:xfrm>
                  <a:off x="1999"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9" name="Line 7244"/>
                <p:cNvSpPr>
                  <a:spLocks noChangeShapeType="1"/>
                </p:cNvSpPr>
                <p:nvPr/>
              </p:nvSpPr>
              <p:spPr bwMode="auto">
                <a:xfrm>
                  <a:off x="2021"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0" name="Line 7245"/>
                <p:cNvSpPr>
                  <a:spLocks noChangeShapeType="1"/>
                </p:cNvSpPr>
                <p:nvPr/>
              </p:nvSpPr>
              <p:spPr bwMode="auto">
                <a:xfrm>
                  <a:off x="2042" y="16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1" name="Line 7246"/>
                <p:cNvSpPr>
                  <a:spLocks noChangeShapeType="1"/>
                </p:cNvSpPr>
                <p:nvPr/>
              </p:nvSpPr>
              <p:spPr bwMode="auto">
                <a:xfrm>
                  <a:off x="2064" y="1637"/>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2" name="Line 7247"/>
                <p:cNvSpPr>
                  <a:spLocks noChangeShapeType="1"/>
                </p:cNvSpPr>
                <p:nvPr/>
              </p:nvSpPr>
              <p:spPr bwMode="auto">
                <a:xfrm>
                  <a:off x="1924" y="16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3" name="Line 7248"/>
                <p:cNvSpPr>
                  <a:spLocks noChangeShapeType="1"/>
                </p:cNvSpPr>
                <p:nvPr/>
              </p:nvSpPr>
              <p:spPr bwMode="auto">
                <a:xfrm>
                  <a:off x="1946" y="16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4" name="Line 7249"/>
                <p:cNvSpPr>
                  <a:spLocks noChangeShapeType="1"/>
                </p:cNvSpPr>
                <p:nvPr/>
              </p:nvSpPr>
              <p:spPr bwMode="auto">
                <a:xfrm>
                  <a:off x="1967" y="16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5" name="Line 7250"/>
                <p:cNvSpPr>
                  <a:spLocks noChangeShapeType="1"/>
                </p:cNvSpPr>
                <p:nvPr/>
              </p:nvSpPr>
              <p:spPr bwMode="auto">
                <a:xfrm>
                  <a:off x="1989" y="16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6" name="Line 7251"/>
                <p:cNvSpPr>
                  <a:spLocks noChangeShapeType="1"/>
                </p:cNvSpPr>
                <p:nvPr/>
              </p:nvSpPr>
              <p:spPr bwMode="auto">
                <a:xfrm>
                  <a:off x="2010" y="16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7" name="Line 7252"/>
                <p:cNvSpPr>
                  <a:spLocks noChangeShapeType="1"/>
                </p:cNvSpPr>
                <p:nvPr/>
              </p:nvSpPr>
              <p:spPr bwMode="auto">
                <a:xfrm>
                  <a:off x="2032" y="164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8" name="Line 7253"/>
                <p:cNvSpPr>
                  <a:spLocks noChangeShapeType="1"/>
                </p:cNvSpPr>
                <p:nvPr/>
              </p:nvSpPr>
              <p:spPr bwMode="auto">
                <a:xfrm>
                  <a:off x="2053" y="1648"/>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19" name="Line 7254"/>
                <p:cNvSpPr>
                  <a:spLocks noChangeShapeType="1"/>
                </p:cNvSpPr>
                <p:nvPr/>
              </p:nvSpPr>
              <p:spPr bwMode="auto">
                <a:xfrm>
                  <a:off x="1917" y="1659"/>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0" name="Line 7255"/>
                <p:cNvSpPr>
                  <a:spLocks noChangeShapeType="1"/>
                </p:cNvSpPr>
                <p:nvPr/>
              </p:nvSpPr>
              <p:spPr bwMode="auto">
                <a:xfrm>
                  <a:off x="1935" y="16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1" name="Line 7256"/>
                <p:cNvSpPr>
                  <a:spLocks noChangeShapeType="1"/>
                </p:cNvSpPr>
                <p:nvPr/>
              </p:nvSpPr>
              <p:spPr bwMode="auto">
                <a:xfrm>
                  <a:off x="1957" y="16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2" name="Line 7257"/>
                <p:cNvSpPr>
                  <a:spLocks noChangeShapeType="1"/>
                </p:cNvSpPr>
                <p:nvPr/>
              </p:nvSpPr>
              <p:spPr bwMode="auto">
                <a:xfrm>
                  <a:off x="1978" y="16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3" name="Line 7258"/>
                <p:cNvSpPr>
                  <a:spLocks noChangeShapeType="1"/>
                </p:cNvSpPr>
                <p:nvPr/>
              </p:nvSpPr>
              <p:spPr bwMode="auto">
                <a:xfrm>
                  <a:off x="2000" y="165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4" name="Line 7259"/>
                <p:cNvSpPr>
                  <a:spLocks noChangeShapeType="1"/>
                </p:cNvSpPr>
                <p:nvPr/>
              </p:nvSpPr>
              <p:spPr bwMode="auto">
                <a:xfrm>
                  <a:off x="2021" y="16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5" name="Line 7260"/>
                <p:cNvSpPr>
                  <a:spLocks noChangeShapeType="1"/>
                </p:cNvSpPr>
                <p:nvPr/>
              </p:nvSpPr>
              <p:spPr bwMode="auto">
                <a:xfrm>
                  <a:off x="2042" y="165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6" name="Line 7261"/>
                <p:cNvSpPr>
                  <a:spLocks noChangeShapeType="1"/>
                </p:cNvSpPr>
                <p:nvPr/>
              </p:nvSpPr>
              <p:spPr bwMode="auto">
                <a:xfrm>
                  <a:off x="1869" y="1669"/>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7" name="Line 7262"/>
                <p:cNvSpPr>
                  <a:spLocks noChangeShapeType="1"/>
                </p:cNvSpPr>
                <p:nvPr/>
              </p:nvSpPr>
              <p:spPr bwMode="auto">
                <a:xfrm>
                  <a:off x="1882" y="16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8" name="Line 7263"/>
                <p:cNvSpPr>
                  <a:spLocks noChangeShapeType="1"/>
                </p:cNvSpPr>
                <p:nvPr/>
              </p:nvSpPr>
              <p:spPr bwMode="auto">
                <a:xfrm>
                  <a:off x="1903" y="16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29" name="Line 7264"/>
                <p:cNvSpPr>
                  <a:spLocks noChangeShapeType="1"/>
                </p:cNvSpPr>
                <p:nvPr/>
              </p:nvSpPr>
              <p:spPr bwMode="auto">
                <a:xfrm>
                  <a:off x="1924" y="16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0" name="Line 7265"/>
                <p:cNvSpPr>
                  <a:spLocks noChangeShapeType="1"/>
                </p:cNvSpPr>
                <p:nvPr/>
              </p:nvSpPr>
              <p:spPr bwMode="auto">
                <a:xfrm>
                  <a:off x="1946" y="16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1" name="Line 7266"/>
                <p:cNvSpPr>
                  <a:spLocks noChangeShapeType="1"/>
                </p:cNvSpPr>
                <p:nvPr/>
              </p:nvSpPr>
              <p:spPr bwMode="auto">
                <a:xfrm>
                  <a:off x="1967" y="16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2" name="Line 7267"/>
                <p:cNvSpPr>
                  <a:spLocks noChangeShapeType="1"/>
                </p:cNvSpPr>
                <p:nvPr/>
              </p:nvSpPr>
              <p:spPr bwMode="auto">
                <a:xfrm>
                  <a:off x="1989" y="16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3" name="Line 7268"/>
                <p:cNvSpPr>
                  <a:spLocks noChangeShapeType="1"/>
                </p:cNvSpPr>
                <p:nvPr/>
              </p:nvSpPr>
              <p:spPr bwMode="auto">
                <a:xfrm>
                  <a:off x="2010" y="16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4" name="Line 7269"/>
                <p:cNvSpPr>
                  <a:spLocks noChangeShapeType="1"/>
                </p:cNvSpPr>
                <p:nvPr/>
              </p:nvSpPr>
              <p:spPr bwMode="auto">
                <a:xfrm>
                  <a:off x="2032" y="166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5" name="Line 7270"/>
                <p:cNvSpPr>
                  <a:spLocks noChangeShapeType="1"/>
                </p:cNvSpPr>
                <p:nvPr/>
              </p:nvSpPr>
              <p:spPr bwMode="auto">
                <a:xfrm>
                  <a:off x="2053" y="1669"/>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6" name="Line 7271"/>
                <p:cNvSpPr>
                  <a:spLocks noChangeShapeType="1"/>
                </p:cNvSpPr>
                <p:nvPr/>
              </p:nvSpPr>
              <p:spPr bwMode="auto">
                <a:xfrm>
                  <a:off x="1871"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7" name="Line 7272"/>
                <p:cNvSpPr>
                  <a:spLocks noChangeShapeType="1"/>
                </p:cNvSpPr>
                <p:nvPr/>
              </p:nvSpPr>
              <p:spPr bwMode="auto">
                <a:xfrm>
                  <a:off x="1892"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8" name="Line 7273"/>
                <p:cNvSpPr>
                  <a:spLocks noChangeShapeType="1"/>
                </p:cNvSpPr>
                <p:nvPr/>
              </p:nvSpPr>
              <p:spPr bwMode="auto">
                <a:xfrm>
                  <a:off x="1914" y="168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39" name="Line 7274"/>
                <p:cNvSpPr>
                  <a:spLocks noChangeShapeType="1"/>
                </p:cNvSpPr>
                <p:nvPr/>
              </p:nvSpPr>
              <p:spPr bwMode="auto">
                <a:xfrm>
                  <a:off x="1935"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0" name="Line 7275"/>
                <p:cNvSpPr>
                  <a:spLocks noChangeShapeType="1"/>
                </p:cNvSpPr>
                <p:nvPr/>
              </p:nvSpPr>
              <p:spPr bwMode="auto">
                <a:xfrm>
                  <a:off x="1957" y="168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1" name="Line 7276"/>
                <p:cNvSpPr>
                  <a:spLocks noChangeShapeType="1"/>
                </p:cNvSpPr>
                <p:nvPr/>
              </p:nvSpPr>
              <p:spPr bwMode="auto">
                <a:xfrm>
                  <a:off x="1978"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2" name="Line 7277"/>
                <p:cNvSpPr>
                  <a:spLocks noChangeShapeType="1"/>
                </p:cNvSpPr>
                <p:nvPr/>
              </p:nvSpPr>
              <p:spPr bwMode="auto">
                <a:xfrm>
                  <a:off x="1999"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3" name="Line 7278"/>
                <p:cNvSpPr>
                  <a:spLocks noChangeShapeType="1"/>
                </p:cNvSpPr>
                <p:nvPr/>
              </p:nvSpPr>
              <p:spPr bwMode="auto">
                <a:xfrm>
                  <a:off x="2021"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4" name="Line 7279"/>
                <p:cNvSpPr>
                  <a:spLocks noChangeShapeType="1"/>
                </p:cNvSpPr>
                <p:nvPr/>
              </p:nvSpPr>
              <p:spPr bwMode="auto">
                <a:xfrm>
                  <a:off x="2042" y="168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5" name="Line 7280"/>
                <p:cNvSpPr>
                  <a:spLocks noChangeShapeType="1"/>
                </p:cNvSpPr>
                <p:nvPr/>
              </p:nvSpPr>
              <p:spPr bwMode="auto">
                <a:xfrm>
                  <a:off x="1867" y="16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6" name="Line 7281"/>
                <p:cNvSpPr>
                  <a:spLocks noChangeShapeType="1"/>
                </p:cNvSpPr>
                <p:nvPr/>
              </p:nvSpPr>
              <p:spPr bwMode="auto">
                <a:xfrm>
                  <a:off x="1882" y="169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7" name="Line 7282"/>
                <p:cNvSpPr>
                  <a:spLocks noChangeShapeType="1"/>
                </p:cNvSpPr>
                <p:nvPr/>
              </p:nvSpPr>
              <p:spPr bwMode="auto">
                <a:xfrm>
                  <a:off x="1903" y="16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8" name="Line 7283"/>
                <p:cNvSpPr>
                  <a:spLocks noChangeShapeType="1"/>
                </p:cNvSpPr>
                <p:nvPr/>
              </p:nvSpPr>
              <p:spPr bwMode="auto">
                <a:xfrm>
                  <a:off x="1967" y="16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49" name="Line 7284"/>
                <p:cNvSpPr>
                  <a:spLocks noChangeShapeType="1"/>
                </p:cNvSpPr>
                <p:nvPr/>
              </p:nvSpPr>
              <p:spPr bwMode="auto">
                <a:xfrm>
                  <a:off x="1989" y="169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0" name="Line 7285"/>
                <p:cNvSpPr>
                  <a:spLocks noChangeShapeType="1"/>
                </p:cNvSpPr>
                <p:nvPr/>
              </p:nvSpPr>
              <p:spPr bwMode="auto">
                <a:xfrm>
                  <a:off x="2010" y="169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1" name="Line 7286"/>
                <p:cNvSpPr>
                  <a:spLocks noChangeShapeType="1"/>
                </p:cNvSpPr>
                <p:nvPr/>
              </p:nvSpPr>
              <p:spPr bwMode="auto">
                <a:xfrm>
                  <a:off x="2032" y="169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2" name="Line 7287"/>
                <p:cNvSpPr>
                  <a:spLocks noChangeShapeType="1"/>
                </p:cNvSpPr>
                <p:nvPr/>
              </p:nvSpPr>
              <p:spPr bwMode="auto">
                <a:xfrm>
                  <a:off x="2053" y="169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3" name="Line 7288"/>
                <p:cNvSpPr>
                  <a:spLocks noChangeShapeType="1"/>
                </p:cNvSpPr>
                <p:nvPr/>
              </p:nvSpPr>
              <p:spPr bwMode="auto">
                <a:xfrm>
                  <a:off x="1873" y="1701"/>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4" name="Line 7289"/>
                <p:cNvSpPr>
                  <a:spLocks noChangeShapeType="1"/>
                </p:cNvSpPr>
                <p:nvPr/>
              </p:nvSpPr>
              <p:spPr bwMode="auto">
                <a:xfrm>
                  <a:off x="1892" y="17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5" name="Line 7290"/>
                <p:cNvSpPr>
                  <a:spLocks noChangeShapeType="1"/>
                </p:cNvSpPr>
                <p:nvPr/>
              </p:nvSpPr>
              <p:spPr bwMode="auto">
                <a:xfrm>
                  <a:off x="1978" y="17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6" name="Line 7291"/>
                <p:cNvSpPr>
                  <a:spLocks noChangeShapeType="1"/>
                </p:cNvSpPr>
                <p:nvPr/>
              </p:nvSpPr>
              <p:spPr bwMode="auto">
                <a:xfrm>
                  <a:off x="2000" y="170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7" name="Line 7292"/>
                <p:cNvSpPr>
                  <a:spLocks noChangeShapeType="1"/>
                </p:cNvSpPr>
                <p:nvPr/>
              </p:nvSpPr>
              <p:spPr bwMode="auto">
                <a:xfrm>
                  <a:off x="2021" y="17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8" name="Line 7293"/>
                <p:cNvSpPr>
                  <a:spLocks noChangeShapeType="1"/>
                </p:cNvSpPr>
                <p:nvPr/>
              </p:nvSpPr>
              <p:spPr bwMode="auto">
                <a:xfrm>
                  <a:off x="2042" y="17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59" name="Line 7294"/>
                <p:cNvSpPr>
                  <a:spLocks noChangeShapeType="1"/>
                </p:cNvSpPr>
                <p:nvPr/>
              </p:nvSpPr>
              <p:spPr bwMode="auto">
                <a:xfrm>
                  <a:off x="1882" y="171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0" name="Line 7295"/>
                <p:cNvSpPr>
                  <a:spLocks noChangeShapeType="1"/>
                </p:cNvSpPr>
                <p:nvPr/>
              </p:nvSpPr>
              <p:spPr bwMode="auto">
                <a:xfrm>
                  <a:off x="1989" y="171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1" name="Line 7296"/>
                <p:cNvSpPr>
                  <a:spLocks noChangeShapeType="1"/>
                </p:cNvSpPr>
                <p:nvPr/>
              </p:nvSpPr>
              <p:spPr bwMode="auto">
                <a:xfrm>
                  <a:off x="2010" y="171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2" name="Line 7297"/>
                <p:cNvSpPr>
                  <a:spLocks noChangeShapeType="1"/>
                </p:cNvSpPr>
                <p:nvPr/>
              </p:nvSpPr>
              <p:spPr bwMode="auto">
                <a:xfrm>
                  <a:off x="2032" y="171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3" name="Line 7298"/>
                <p:cNvSpPr>
                  <a:spLocks noChangeShapeType="1"/>
                </p:cNvSpPr>
                <p:nvPr/>
              </p:nvSpPr>
              <p:spPr bwMode="auto">
                <a:xfrm>
                  <a:off x="2053" y="1712"/>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4" name="Line 7299"/>
                <p:cNvSpPr>
                  <a:spLocks noChangeShapeType="1"/>
                </p:cNvSpPr>
                <p:nvPr/>
              </p:nvSpPr>
              <p:spPr bwMode="auto">
                <a:xfrm>
                  <a:off x="1985" y="1723"/>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5" name="Line 7300"/>
                <p:cNvSpPr>
                  <a:spLocks noChangeShapeType="1"/>
                </p:cNvSpPr>
                <p:nvPr/>
              </p:nvSpPr>
              <p:spPr bwMode="auto">
                <a:xfrm>
                  <a:off x="1999" y="17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6" name="Line 7301"/>
                <p:cNvSpPr>
                  <a:spLocks noChangeShapeType="1"/>
                </p:cNvSpPr>
                <p:nvPr/>
              </p:nvSpPr>
              <p:spPr bwMode="auto">
                <a:xfrm>
                  <a:off x="2021" y="17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7" name="Line 7302"/>
                <p:cNvSpPr>
                  <a:spLocks noChangeShapeType="1"/>
                </p:cNvSpPr>
                <p:nvPr/>
              </p:nvSpPr>
              <p:spPr bwMode="auto">
                <a:xfrm>
                  <a:off x="2042" y="17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8" name="Line 7303"/>
                <p:cNvSpPr>
                  <a:spLocks noChangeShapeType="1"/>
                </p:cNvSpPr>
                <p:nvPr/>
              </p:nvSpPr>
              <p:spPr bwMode="auto">
                <a:xfrm>
                  <a:off x="1989" y="173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69" name="Line 7304"/>
                <p:cNvSpPr>
                  <a:spLocks noChangeShapeType="1"/>
                </p:cNvSpPr>
                <p:nvPr/>
              </p:nvSpPr>
              <p:spPr bwMode="auto">
                <a:xfrm>
                  <a:off x="2010" y="17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0" name="Line 7305"/>
                <p:cNvSpPr>
                  <a:spLocks noChangeShapeType="1"/>
                </p:cNvSpPr>
                <p:nvPr/>
              </p:nvSpPr>
              <p:spPr bwMode="auto">
                <a:xfrm>
                  <a:off x="2032" y="173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1" name="Line 7306"/>
                <p:cNvSpPr>
                  <a:spLocks noChangeShapeType="1"/>
                </p:cNvSpPr>
                <p:nvPr/>
              </p:nvSpPr>
              <p:spPr bwMode="auto">
                <a:xfrm>
                  <a:off x="2053" y="17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2" name="Line 7307"/>
                <p:cNvSpPr>
                  <a:spLocks noChangeShapeType="1"/>
                </p:cNvSpPr>
                <p:nvPr/>
              </p:nvSpPr>
              <p:spPr bwMode="auto">
                <a:xfrm>
                  <a:off x="2000" y="174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3" name="Line 7308"/>
                <p:cNvSpPr>
                  <a:spLocks noChangeShapeType="1"/>
                </p:cNvSpPr>
                <p:nvPr/>
              </p:nvSpPr>
              <p:spPr bwMode="auto">
                <a:xfrm>
                  <a:off x="2021" y="174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4" name="Line 7309"/>
                <p:cNvSpPr>
                  <a:spLocks noChangeShapeType="1"/>
                </p:cNvSpPr>
                <p:nvPr/>
              </p:nvSpPr>
              <p:spPr bwMode="auto">
                <a:xfrm>
                  <a:off x="2042" y="174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5" name="Line 7310"/>
                <p:cNvSpPr>
                  <a:spLocks noChangeShapeType="1"/>
                </p:cNvSpPr>
                <p:nvPr/>
              </p:nvSpPr>
              <p:spPr bwMode="auto">
                <a:xfrm>
                  <a:off x="2064" y="1744"/>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6" name="Line 7311"/>
                <p:cNvSpPr>
                  <a:spLocks noChangeShapeType="1"/>
                </p:cNvSpPr>
                <p:nvPr/>
              </p:nvSpPr>
              <p:spPr bwMode="auto">
                <a:xfrm>
                  <a:off x="1997" y="1755"/>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7" name="Line 7312"/>
                <p:cNvSpPr>
                  <a:spLocks noChangeShapeType="1"/>
                </p:cNvSpPr>
                <p:nvPr/>
              </p:nvSpPr>
              <p:spPr bwMode="auto">
                <a:xfrm>
                  <a:off x="2010" y="175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8" name="Line 7313"/>
                <p:cNvSpPr>
                  <a:spLocks noChangeShapeType="1"/>
                </p:cNvSpPr>
                <p:nvPr/>
              </p:nvSpPr>
              <p:spPr bwMode="auto">
                <a:xfrm>
                  <a:off x="2032" y="175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79" name="Freeform 7314"/>
                <p:cNvSpPr>
                  <a:spLocks/>
                </p:cNvSpPr>
                <p:nvPr/>
              </p:nvSpPr>
              <p:spPr bwMode="auto">
                <a:xfrm>
                  <a:off x="1685" y="1536"/>
                  <a:ext cx="8" cy="28"/>
                </a:xfrm>
                <a:custGeom>
                  <a:avLst/>
                  <a:gdLst>
                    <a:gd name="T0" fmla="*/ 0 w 49"/>
                    <a:gd name="T1" fmla="*/ 0 h 169"/>
                    <a:gd name="T2" fmla="*/ 39 w 49"/>
                    <a:gd name="T3" fmla="*/ 132 h 169"/>
                    <a:gd name="T4" fmla="*/ 49 w 49"/>
                    <a:gd name="T5" fmla="*/ 169 h 169"/>
                  </a:gdLst>
                  <a:ahLst/>
                  <a:cxnLst>
                    <a:cxn ang="0">
                      <a:pos x="T0" y="T1"/>
                    </a:cxn>
                    <a:cxn ang="0">
                      <a:pos x="T2" y="T3"/>
                    </a:cxn>
                    <a:cxn ang="0">
                      <a:pos x="T4" y="T5"/>
                    </a:cxn>
                  </a:cxnLst>
                  <a:rect l="0" t="0" r="r" b="b"/>
                  <a:pathLst>
                    <a:path w="49" h="169">
                      <a:moveTo>
                        <a:pt x="0" y="0"/>
                      </a:moveTo>
                      <a:lnTo>
                        <a:pt x="39" y="132"/>
                      </a:lnTo>
                      <a:lnTo>
                        <a:pt x="49" y="16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0" name="Freeform 7315"/>
                <p:cNvSpPr>
                  <a:spLocks/>
                </p:cNvSpPr>
                <p:nvPr/>
              </p:nvSpPr>
              <p:spPr bwMode="auto">
                <a:xfrm>
                  <a:off x="1671" y="1458"/>
                  <a:ext cx="45" cy="136"/>
                </a:xfrm>
                <a:custGeom>
                  <a:avLst/>
                  <a:gdLst>
                    <a:gd name="T0" fmla="*/ 0 w 267"/>
                    <a:gd name="T1" fmla="*/ 0 h 814"/>
                    <a:gd name="T2" fmla="*/ 32 w 267"/>
                    <a:gd name="T3" fmla="*/ 155 h 814"/>
                    <a:gd name="T4" fmla="*/ 42 w 267"/>
                    <a:gd name="T5" fmla="*/ 203 h 814"/>
                    <a:gd name="T6" fmla="*/ 94 w 267"/>
                    <a:gd name="T7" fmla="*/ 366 h 814"/>
                    <a:gd name="T8" fmla="*/ 119 w 267"/>
                    <a:gd name="T9" fmla="*/ 430 h 814"/>
                    <a:gd name="T10" fmla="*/ 161 w 267"/>
                    <a:gd name="T11" fmla="*/ 583 h 814"/>
                    <a:gd name="T12" fmla="*/ 180 w 267"/>
                    <a:gd name="T13" fmla="*/ 646 h 814"/>
                    <a:gd name="T14" fmla="*/ 267 w 267"/>
                    <a:gd name="T15" fmla="*/ 81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814">
                      <a:moveTo>
                        <a:pt x="0" y="0"/>
                      </a:moveTo>
                      <a:lnTo>
                        <a:pt x="32" y="155"/>
                      </a:lnTo>
                      <a:lnTo>
                        <a:pt x="42" y="203"/>
                      </a:lnTo>
                      <a:lnTo>
                        <a:pt x="94" y="366"/>
                      </a:lnTo>
                      <a:lnTo>
                        <a:pt x="119" y="430"/>
                      </a:lnTo>
                      <a:lnTo>
                        <a:pt x="161" y="583"/>
                      </a:lnTo>
                      <a:lnTo>
                        <a:pt x="180" y="646"/>
                      </a:lnTo>
                      <a:lnTo>
                        <a:pt x="267" y="81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1" name="Freeform 7316"/>
                <p:cNvSpPr>
                  <a:spLocks/>
                </p:cNvSpPr>
                <p:nvPr/>
              </p:nvSpPr>
              <p:spPr bwMode="auto">
                <a:xfrm>
                  <a:off x="1697" y="1572"/>
                  <a:ext cx="4" cy="26"/>
                </a:xfrm>
                <a:custGeom>
                  <a:avLst/>
                  <a:gdLst>
                    <a:gd name="T0" fmla="*/ 25 w 25"/>
                    <a:gd name="T1" fmla="*/ 158 h 158"/>
                    <a:gd name="T2" fmla="*/ 5 w 25"/>
                    <a:gd name="T3" fmla="*/ 78 h 158"/>
                    <a:gd name="T4" fmla="*/ 0 w 25"/>
                    <a:gd name="T5" fmla="*/ 0 h 158"/>
                  </a:gdLst>
                  <a:ahLst/>
                  <a:cxnLst>
                    <a:cxn ang="0">
                      <a:pos x="T0" y="T1"/>
                    </a:cxn>
                    <a:cxn ang="0">
                      <a:pos x="T2" y="T3"/>
                    </a:cxn>
                    <a:cxn ang="0">
                      <a:pos x="T4" y="T5"/>
                    </a:cxn>
                  </a:cxnLst>
                  <a:rect l="0" t="0" r="r" b="b"/>
                  <a:pathLst>
                    <a:path w="25" h="158">
                      <a:moveTo>
                        <a:pt x="25" y="158"/>
                      </a:moveTo>
                      <a:lnTo>
                        <a:pt x="5" y="7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2" name="Line 7317"/>
                <p:cNvSpPr>
                  <a:spLocks noChangeShapeType="1"/>
                </p:cNvSpPr>
                <p:nvPr/>
              </p:nvSpPr>
              <p:spPr bwMode="auto">
                <a:xfrm flipV="1">
                  <a:off x="1743" y="1706"/>
                  <a:ext cx="17"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3" name="Line 7318"/>
                <p:cNvSpPr>
                  <a:spLocks noChangeShapeType="1"/>
                </p:cNvSpPr>
                <p:nvPr/>
              </p:nvSpPr>
              <p:spPr bwMode="auto">
                <a:xfrm flipH="1">
                  <a:off x="1783" y="1861"/>
                  <a:ext cx="25"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4" name="Line 7319"/>
                <p:cNvSpPr>
                  <a:spLocks noChangeShapeType="1"/>
                </p:cNvSpPr>
                <p:nvPr/>
              </p:nvSpPr>
              <p:spPr bwMode="auto">
                <a:xfrm>
                  <a:off x="3805" y="198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5" name="Line 7320"/>
                <p:cNvSpPr>
                  <a:spLocks noChangeShapeType="1"/>
                </p:cNvSpPr>
                <p:nvPr/>
              </p:nvSpPr>
              <p:spPr bwMode="auto">
                <a:xfrm>
                  <a:off x="3819" y="1980"/>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6" name="Line 7321"/>
                <p:cNvSpPr>
                  <a:spLocks noChangeShapeType="1"/>
                </p:cNvSpPr>
                <p:nvPr/>
              </p:nvSpPr>
              <p:spPr bwMode="auto">
                <a:xfrm>
                  <a:off x="3814" y="199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7" name="Line 7322"/>
                <p:cNvSpPr>
                  <a:spLocks noChangeShapeType="1"/>
                </p:cNvSpPr>
                <p:nvPr/>
              </p:nvSpPr>
              <p:spPr bwMode="auto">
                <a:xfrm>
                  <a:off x="3798" y="20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8" name="Line 7323"/>
                <p:cNvSpPr>
                  <a:spLocks noChangeShapeType="1"/>
                </p:cNvSpPr>
                <p:nvPr/>
              </p:nvSpPr>
              <p:spPr bwMode="auto">
                <a:xfrm>
                  <a:off x="3790" y="2012"/>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89" name="Line 7324"/>
                <p:cNvSpPr>
                  <a:spLocks noChangeShapeType="1"/>
                </p:cNvSpPr>
                <p:nvPr/>
              </p:nvSpPr>
              <p:spPr bwMode="auto">
                <a:xfrm>
                  <a:off x="3809" y="201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0" name="Line 7325"/>
                <p:cNvSpPr>
                  <a:spLocks noChangeShapeType="1"/>
                </p:cNvSpPr>
                <p:nvPr/>
              </p:nvSpPr>
              <p:spPr bwMode="auto">
                <a:xfrm>
                  <a:off x="3787" y="2023"/>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1" name="Line 7326"/>
                <p:cNvSpPr>
                  <a:spLocks noChangeShapeType="1"/>
                </p:cNvSpPr>
                <p:nvPr/>
              </p:nvSpPr>
              <p:spPr bwMode="auto">
                <a:xfrm>
                  <a:off x="3798" y="202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2" name="Line 7327"/>
                <p:cNvSpPr>
                  <a:spLocks noChangeShapeType="1"/>
                </p:cNvSpPr>
                <p:nvPr/>
              </p:nvSpPr>
              <p:spPr bwMode="auto">
                <a:xfrm>
                  <a:off x="3787" y="203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3" name="Line 7328"/>
                <p:cNvSpPr>
                  <a:spLocks noChangeShapeType="1"/>
                </p:cNvSpPr>
                <p:nvPr/>
              </p:nvSpPr>
              <p:spPr bwMode="auto">
                <a:xfrm>
                  <a:off x="3785" y="204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4" name="Line 7329"/>
                <p:cNvSpPr>
                  <a:spLocks noChangeShapeType="1"/>
                </p:cNvSpPr>
                <p:nvPr/>
              </p:nvSpPr>
              <p:spPr bwMode="auto">
                <a:xfrm>
                  <a:off x="3798" y="2044"/>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5" name="Line 7330"/>
                <p:cNvSpPr>
                  <a:spLocks noChangeShapeType="1"/>
                </p:cNvSpPr>
                <p:nvPr/>
              </p:nvSpPr>
              <p:spPr bwMode="auto">
                <a:xfrm>
                  <a:off x="3787" y="205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6" name="Line 7331"/>
                <p:cNvSpPr>
                  <a:spLocks noChangeShapeType="1"/>
                </p:cNvSpPr>
                <p:nvPr/>
              </p:nvSpPr>
              <p:spPr bwMode="auto">
                <a:xfrm>
                  <a:off x="3779" y="2066"/>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7" name="Line 7332"/>
                <p:cNvSpPr>
                  <a:spLocks noChangeShapeType="1"/>
                </p:cNvSpPr>
                <p:nvPr/>
              </p:nvSpPr>
              <p:spPr bwMode="auto">
                <a:xfrm>
                  <a:off x="3798" y="2066"/>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8" name="Line 7333"/>
                <p:cNvSpPr>
                  <a:spLocks noChangeShapeType="1"/>
                </p:cNvSpPr>
                <p:nvPr/>
              </p:nvSpPr>
              <p:spPr bwMode="auto">
                <a:xfrm>
                  <a:off x="3776" y="2076"/>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99" name="Line 7334"/>
                <p:cNvSpPr>
                  <a:spLocks noChangeShapeType="1"/>
                </p:cNvSpPr>
                <p:nvPr/>
              </p:nvSpPr>
              <p:spPr bwMode="auto">
                <a:xfrm>
                  <a:off x="3787" y="207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0" name="Line 7335"/>
                <p:cNvSpPr>
                  <a:spLocks noChangeShapeType="1"/>
                </p:cNvSpPr>
                <p:nvPr/>
              </p:nvSpPr>
              <p:spPr bwMode="auto">
                <a:xfrm>
                  <a:off x="3777" y="208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1" name="Line 7336"/>
                <p:cNvSpPr>
                  <a:spLocks noChangeShapeType="1"/>
                </p:cNvSpPr>
                <p:nvPr/>
              </p:nvSpPr>
              <p:spPr bwMode="auto">
                <a:xfrm>
                  <a:off x="3798" y="2087"/>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2" name="Line 7337"/>
                <p:cNvSpPr>
                  <a:spLocks noChangeShapeType="1"/>
                </p:cNvSpPr>
                <p:nvPr/>
              </p:nvSpPr>
              <p:spPr bwMode="auto">
                <a:xfrm>
                  <a:off x="3766" y="20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3" name="Line 7338"/>
                <p:cNvSpPr>
                  <a:spLocks noChangeShapeType="1"/>
                </p:cNvSpPr>
                <p:nvPr/>
              </p:nvSpPr>
              <p:spPr bwMode="auto">
                <a:xfrm>
                  <a:off x="3787" y="209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4" name="Line 7339"/>
                <p:cNvSpPr>
                  <a:spLocks noChangeShapeType="1"/>
                </p:cNvSpPr>
                <p:nvPr/>
              </p:nvSpPr>
              <p:spPr bwMode="auto">
                <a:xfrm>
                  <a:off x="3762" y="2108"/>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5" name="Line 7340"/>
                <p:cNvSpPr>
                  <a:spLocks noChangeShapeType="1"/>
                </p:cNvSpPr>
                <p:nvPr/>
              </p:nvSpPr>
              <p:spPr bwMode="auto">
                <a:xfrm>
                  <a:off x="3777" y="210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6" name="Line 7341"/>
                <p:cNvSpPr>
                  <a:spLocks noChangeShapeType="1"/>
                </p:cNvSpPr>
                <p:nvPr/>
              </p:nvSpPr>
              <p:spPr bwMode="auto">
                <a:xfrm>
                  <a:off x="3798" y="210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7" name="Line 7342"/>
                <p:cNvSpPr>
                  <a:spLocks noChangeShapeType="1"/>
                </p:cNvSpPr>
                <p:nvPr/>
              </p:nvSpPr>
              <p:spPr bwMode="auto">
                <a:xfrm>
                  <a:off x="3766" y="211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8" name="Line 7343"/>
                <p:cNvSpPr>
                  <a:spLocks noChangeShapeType="1"/>
                </p:cNvSpPr>
                <p:nvPr/>
              </p:nvSpPr>
              <p:spPr bwMode="auto">
                <a:xfrm>
                  <a:off x="3787" y="2119"/>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09" name="Line 7344"/>
                <p:cNvSpPr>
                  <a:spLocks noChangeShapeType="1"/>
                </p:cNvSpPr>
                <p:nvPr/>
              </p:nvSpPr>
              <p:spPr bwMode="auto">
                <a:xfrm>
                  <a:off x="3755" y="2130"/>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0" name="Line 7345"/>
                <p:cNvSpPr>
                  <a:spLocks noChangeShapeType="1"/>
                </p:cNvSpPr>
                <p:nvPr/>
              </p:nvSpPr>
              <p:spPr bwMode="auto">
                <a:xfrm>
                  <a:off x="3777" y="2130"/>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1" name="Line 7346"/>
                <p:cNvSpPr>
                  <a:spLocks noChangeShapeType="1"/>
                </p:cNvSpPr>
                <p:nvPr/>
              </p:nvSpPr>
              <p:spPr bwMode="auto">
                <a:xfrm>
                  <a:off x="3745" y="2141"/>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2" name="Line 7347"/>
                <p:cNvSpPr>
                  <a:spLocks noChangeShapeType="1"/>
                </p:cNvSpPr>
                <p:nvPr/>
              </p:nvSpPr>
              <p:spPr bwMode="auto">
                <a:xfrm>
                  <a:off x="3766" y="214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3" name="Line 7348"/>
                <p:cNvSpPr>
                  <a:spLocks noChangeShapeType="1"/>
                </p:cNvSpPr>
                <p:nvPr/>
              </p:nvSpPr>
              <p:spPr bwMode="auto">
                <a:xfrm>
                  <a:off x="3787" y="214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4" name="Line 7349"/>
                <p:cNvSpPr>
                  <a:spLocks noChangeShapeType="1"/>
                </p:cNvSpPr>
                <p:nvPr/>
              </p:nvSpPr>
              <p:spPr bwMode="auto">
                <a:xfrm>
                  <a:off x="3734" y="21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5" name="Line 7350"/>
                <p:cNvSpPr>
                  <a:spLocks noChangeShapeType="1"/>
                </p:cNvSpPr>
                <p:nvPr/>
              </p:nvSpPr>
              <p:spPr bwMode="auto">
                <a:xfrm>
                  <a:off x="3755" y="215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6" name="Line 7351"/>
                <p:cNvSpPr>
                  <a:spLocks noChangeShapeType="1"/>
                </p:cNvSpPr>
                <p:nvPr/>
              </p:nvSpPr>
              <p:spPr bwMode="auto">
                <a:xfrm>
                  <a:off x="3777" y="215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7" name="Line 7352"/>
                <p:cNvSpPr>
                  <a:spLocks noChangeShapeType="1"/>
                </p:cNvSpPr>
                <p:nvPr/>
              </p:nvSpPr>
              <p:spPr bwMode="auto">
                <a:xfrm>
                  <a:off x="3723" y="21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8" name="Line 7353"/>
                <p:cNvSpPr>
                  <a:spLocks noChangeShapeType="1"/>
                </p:cNvSpPr>
                <p:nvPr/>
              </p:nvSpPr>
              <p:spPr bwMode="auto">
                <a:xfrm>
                  <a:off x="3745" y="21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19" name="Line 7354"/>
                <p:cNvSpPr>
                  <a:spLocks noChangeShapeType="1"/>
                </p:cNvSpPr>
                <p:nvPr/>
              </p:nvSpPr>
              <p:spPr bwMode="auto">
                <a:xfrm>
                  <a:off x="3766" y="2162"/>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0" name="Line 7355"/>
                <p:cNvSpPr>
                  <a:spLocks noChangeShapeType="1"/>
                </p:cNvSpPr>
                <p:nvPr/>
              </p:nvSpPr>
              <p:spPr bwMode="auto">
                <a:xfrm>
                  <a:off x="3712" y="21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1" name="Line 7356"/>
                <p:cNvSpPr>
                  <a:spLocks noChangeShapeType="1"/>
                </p:cNvSpPr>
                <p:nvPr/>
              </p:nvSpPr>
              <p:spPr bwMode="auto">
                <a:xfrm>
                  <a:off x="3734" y="21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2" name="Line 7357"/>
                <p:cNvSpPr>
                  <a:spLocks noChangeShapeType="1"/>
                </p:cNvSpPr>
                <p:nvPr/>
              </p:nvSpPr>
              <p:spPr bwMode="auto">
                <a:xfrm>
                  <a:off x="3755" y="21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3" name="Line 7358"/>
                <p:cNvSpPr>
                  <a:spLocks noChangeShapeType="1"/>
                </p:cNvSpPr>
                <p:nvPr/>
              </p:nvSpPr>
              <p:spPr bwMode="auto">
                <a:xfrm>
                  <a:off x="3702" y="218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4" name="Line 7359"/>
                <p:cNvSpPr>
                  <a:spLocks noChangeShapeType="1"/>
                </p:cNvSpPr>
                <p:nvPr/>
              </p:nvSpPr>
              <p:spPr bwMode="auto">
                <a:xfrm>
                  <a:off x="3723" y="21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5" name="Line 7360"/>
                <p:cNvSpPr>
                  <a:spLocks noChangeShapeType="1"/>
                </p:cNvSpPr>
                <p:nvPr/>
              </p:nvSpPr>
              <p:spPr bwMode="auto">
                <a:xfrm>
                  <a:off x="3744" y="218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6" name="Line 7361"/>
                <p:cNvSpPr>
                  <a:spLocks noChangeShapeType="1"/>
                </p:cNvSpPr>
                <p:nvPr/>
              </p:nvSpPr>
              <p:spPr bwMode="auto">
                <a:xfrm>
                  <a:off x="3766" y="2183"/>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7" name="Line 7362"/>
                <p:cNvSpPr>
                  <a:spLocks noChangeShapeType="1"/>
                </p:cNvSpPr>
                <p:nvPr/>
              </p:nvSpPr>
              <p:spPr bwMode="auto">
                <a:xfrm>
                  <a:off x="3691" y="21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8" name="Line 7363"/>
                <p:cNvSpPr>
                  <a:spLocks noChangeShapeType="1"/>
                </p:cNvSpPr>
                <p:nvPr/>
              </p:nvSpPr>
              <p:spPr bwMode="auto">
                <a:xfrm>
                  <a:off x="3712" y="21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29" name="Line 7364"/>
                <p:cNvSpPr>
                  <a:spLocks noChangeShapeType="1"/>
                </p:cNvSpPr>
                <p:nvPr/>
              </p:nvSpPr>
              <p:spPr bwMode="auto">
                <a:xfrm>
                  <a:off x="3734" y="21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0" name="Line 7365"/>
                <p:cNvSpPr>
                  <a:spLocks noChangeShapeType="1"/>
                </p:cNvSpPr>
                <p:nvPr/>
              </p:nvSpPr>
              <p:spPr bwMode="auto">
                <a:xfrm>
                  <a:off x="3755" y="2194"/>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1" name="Line 7366"/>
                <p:cNvSpPr>
                  <a:spLocks noChangeShapeType="1"/>
                </p:cNvSpPr>
                <p:nvPr/>
              </p:nvSpPr>
              <p:spPr bwMode="auto">
                <a:xfrm>
                  <a:off x="3680"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2" name="Line 7367"/>
                <p:cNvSpPr>
                  <a:spLocks noChangeShapeType="1"/>
                </p:cNvSpPr>
                <p:nvPr/>
              </p:nvSpPr>
              <p:spPr bwMode="auto">
                <a:xfrm>
                  <a:off x="3702" y="22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3" name="Line 7368"/>
                <p:cNvSpPr>
                  <a:spLocks noChangeShapeType="1"/>
                </p:cNvSpPr>
                <p:nvPr/>
              </p:nvSpPr>
              <p:spPr bwMode="auto">
                <a:xfrm>
                  <a:off x="3723" y="2205"/>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4" name="Line 7369"/>
                <p:cNvSpPr>
                  <a:spLocks noChangeShapeType="1"/>
                </p:cNvSpPr>
                <p:nvPr/>
              </p:nvSpPr>
              <p:spPr bwMode="auto">
                <a:xfrm>
                  <a:off x="3674" y="2216"/>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5" name="Line 7370"/>
                <p:cNvSpPr>
                  <a:spLocks noChangeShapeType="1"/>
                </p:cNvSpPr>
                <p:nvPr/>
              </p:nvSpPr>
              <p:spPr bwMode="auto">
                <a:xfrm>
                  <a:off x="3691"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6" name="Line 7371"/>
                <p:cNvSpPr>
                  <a:spLocks noChangeShapeType="1"/>
                </p:cNvSpPr>
                <p:nvPr/>
              </p:nvSpPr>
              <p:spPr bwMode="auto">
                <a:xfrm>
                  <a:off x="3712" y="221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7" name="Line 7372"/>
                <p:cNvSpPr>
                  <a:spLocks noChangeShapeType="1"/>
                </p:cNvSpPr>
                <p:nvPr/>
              </p:nvSpPr>
              <p:spPr bwMode="auto">
                <a:xfrm>
                  <a:off x="3666" y="2226"/>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8" name="Line 7373"/>
                <p:cNvSpPr>
                  <a:spLocks noChangeShapeType="1"/>
                </p:cNvSpPr>
                <p:nvPr/>
              </p:nvSpPr>
              <p:spPr bwMode="auto">
                <a:xfrm>
                  <a:off x="3680" y="2226"/>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39" name="Line 7374"/>
                <p:cNvSpPr>
                  <a:spLocks noChangeShapeType="1"/>
                </p:cNvSpPr>
                <p:nvPr/>
              </p:nvSpPr>
              <p:spPr bwMode="auto">
                <a:xfrm>
                  <a:off x="3702" y="22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0" name="Line 7375"/>
                <p:cNvSpPr>
                  <a:spLocks noChangeShapeType="1"/>
                </p:cNvSpPr>
                <p:nvPr/>
              </p:nvSpPr>
              <p:spPr bwMode="auto">
                <a:xfrm>
                  <a:off x="3657" y="2237"/>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1" name="Line 7376"/>
                <p:cNvSpPr>
                  <a:spLocks noChangeShapeType="1"/>
                </p:cNvSpPr>
                <p:nvPr/>
              </p:nvSpPr>
              <p:spPr bwMode="auto">
                <a:xfrm>
                  <a:off x="3670" y="22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2" name="Line 7377"/>
                <p:cNvSpPr>
                  <a:spLocks noChangeShapeType="1"/>
                </p:cNvSpPr>
                <p:nvPr/>
              </p:nvSpPr>
              <p:spPr bwMode="auto">
                <a:xfrm>
                  <a:off x="3691" y="2237"/>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3" name="Line 7378"/>
                <p:cNvSpPr>
                  <a:spLocks noChangeShapeType="1"/>
                </p:cNvSpPr>
                <p:nvPr/>
              </p:nvSpPr>
              <p:spPr bwMode="auto">
                <a:xfrm>
                  <a:off x="3648" y="2248"/>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4" name="Line 7379"/>
                <p:cNvSpPr>
                  <a:spLocks noChangeShapeType="1"/>
                </p:cNvSpPr>
                <p:nvPr/>
              </p:nvSpPr>
              <p:spPr bwMode="auto">
                <a:xfrm>
                  <a:off x="3659" y="22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5" name="Line 7380"/>
                <p:cNvSpPr>
                  <a:spLocks noChangeShapeType="1"/>
                </p:cNvSpPr>
                <p:nvPr/>
              </p:nvSpPr>
              <p:spPr bwMode="auto">
                <a:xfrm>
                  <a:off x="3648" y="225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6" name="Line 7381"/>
                <p:cNvSpPr>
                  <a:spLocks noChangeShapeType="1"/>
                </p:cNvSpPr>
                <p:nvPr/>
              </p:nvSpPr>
              <p:spPr bwMode="auto">
                <a:xfrm flipV="1">
                  <a:off x="3296" y="2309"/>
                  <a:ext cx="1" cy="4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7" name="Line 7382"/>
                <p:cNvSpPr>
                  <a:spLocks noChangeShapeType="1"/>
                </p:cNvSpPr>
                <p:nvPr/>
              </p:nvSpPr>
              <p:spPr bwMode="auto">
                <a:xfrm flipV="1">
                  <a:off x="3304" y="2308"/>
                  <a:ext cx="1" cy="4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8" name="Line 7383"/>
                <p:cNvSpPr>
                  <a:spLocks noChangeShapeType="1"/>
                </p:cNvSpPr>
                <p:nvPr/>
              </p:nvSpPr>
              <p:spPr bwMode="auto">
                <a:xfrm flipH="1">
                  <a:off x="2890" y="2976"/>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49" name="Line 7384"/>
                <p:cNvSpPr>
                  <a:spLocks noChangeShapeType="1"/>
                </p:cNvSpPr>
                <p:nvPr/>
              </p:nvSpPr>
              <p:spPr bwMode="auto">
                <a:xfrm flipV="1">
                  <a:off x="2890" y="2990"/>
                  <a:ext cx="7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0" name="Line 7385"/>
                <p:cNvSpPr>
                  <a:spLocks noChangeShapeType="1"/>
                </p:cNvSpPr>
                <p:nvPr/>
              </p:nvSpPr>
              <p:spPr bwMode="auto">
                <a:xfrm flipH="1">
                  <a:off x="3260" y="1606"/>
                  <a:ext cx="153" cy="2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1" name="Line 7386"/>
                <p:cNvSpPr>
                  <a:spLocks noChangeShapeType="1"/>
                </p:cNvSpPr>
                <p:nvPr/>
              </p:nvSpPr>
              <p:spPr bwMode="auto">
                <a:xfrm flipH="1">
                  <a:off x="3413" y="1595"/>
                  <a:ext cx="73" cy="1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2" name="Line 7387"/>
                <p:cNvSpPr>
                  <a:spLocks noChangeShapeType="1"/>
                </p:cNvSpPr>
                <p:nvPr/>
              </p:nvSpPr>
              <p:spPr bwMode="auto">
                <a:xfrm flipH="1">
                  <a:off x="2928" y="2086"/>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3" name="Line 7388"/>
                <p:cNvSpPr>
                  <a:spLocks noChangeShapeType="1"/>
                </p:cNvSpPr>
                <p:nvPr/>
              </p:nvSpPr>
              <p:spPr bwMode="auto">
                <a:xfrm flipV="1">
                  <a:off x="2718" y="2335"/>
                  <a:ext cx="0" cy="2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4" name="Line 7389"/>
                <p:cNvSpPr>
                  <a:spLocks noChangeShapeType="1"/>
                </p:cNvSpPr>
                <p:nvPr/>
              </p:nvSpPr>
              <p:spPr bwMode="auto">
                <a:xfrm flipH="1">
                  <a:off x="2681" y="2370"/>
                  <a:ext cx="2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5" name="Line 7390"/>
                <p:cNvSpPr>
                  <a:spLocks noChangeShapeType="1"/>
                </p:cNvSpPr>
                <p:nvPr/>
              </p:nvSpPr>
              <p:spPr bwMode="auto">
                <a:xfrm>
                  <a:off x="2678" y="2360"/>
                  <a:ext cx="2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6" name="Line 7391"/>
                <p:cNvSpPr>
                  <a:spLocks noChangeShapeType="1"/>
                </p:cNvSpPr>
                <p:nvPr/>
              </p:nvSpPr>
              <p:spPr bwMode="auto">
                <a:xfrm flipV="1">
                  <a:off x="2704" y="2338"/>
                  <a:ext cx="0" cy="2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7" name="Freeform 7392"/>
                <p:cNvSpPr>
                  <a:spLocks/>
                </p:cNvSpPr>
                <p:nvPr/>
              </p:nvSpPr>
              <p:spPr bwMode="auto">
                <a:xfrm>
                  <a:off x="2618" y="2331"/>
                  <a:ext cx="15" cy="14"/>
                </a:xfrm>
                <a:custGeom>
                  <a:avLst/>
                  <a:gdLst>
                    <a:gd name="T0" fmla="*/ 0 w 85"/>
                    <a:gd name="T1" fmla="*/ 85 h 85"/>
                    <a:gd name="T2" fmla="*/ 13 w 85"/>
                    <a:gd name="T3" fmla="*/ 84 h 85"/>
                    <a:gd name="T4" fmla="*/ 26 w 85"/>
                    <a:gd name="T5" fmla="*/ 81 h 85"/>
                    <a:gd name="T6" fmla="*/ 38 w 85"/>
                    <a:gd name="T7" fmla="*/ 76 h 85"/>
                    <a:gd name="T8" fmla="*/ 50 w 85"/>
                    <a:gd name="T9" fmla="*/ 69 h 85"/>
                    <a:gd name="T10" fmla="*/ 60 w 85"/>
                    <a:gd name="T11" fmla="*/ 60 h 85"/>
                    <a:gd name="T12" fmla="*/ 69 w 85"/>
                    <a:gd name="T13" fmla="*/ 50 h 85"/>
                    <a:gd name="T14" fmla="*/ 75 w 85"/>
                    <a:gd name="T15" fmla="*/ 39 h 85"/>
                    <a:gd name="T16" fmla="*/ 81 w 85"/>
                    <a:gd name="T17" fmla="*/ 26 h 85"/>
                    <a:gd name="T18" fmla="*/ 84 w 85"/>
                    <a:gd name="T19" fmla="*/ 13 h 85"/>
                    <a:gd name="T20" fmla="*/ 85 w 85"/>
                    <a:gd name="T2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0" y="85"/>
                      </a:moveTo>
                      <a:lnTo>
                        <a:pt x="13" y="84"/>
                      </a:lnTo>
                      <a:lnTo>
                        <a:pt x="26" y="81"/>
                      </a:lnTo>
                      <a:lnTo>
                        <a:pt x="38" y="76"/>
                      </a:lnTo>
                      <a:lnTo>
                        <a:pt x="50" y="69"/>
                      </a:lnTo>
                      <a:lnTo>
                        <a:pt x="60" y="60"/>
                      </a:lnTo>
                      <a:lnTo>
                        <a:pt x="69" y="50"/>
                      </a:lnTo>
                      <a:lnTo>
                        <a:pt x="75" y="39"/>
                      </a:lnTo>
                      <a:lnTo>
                        <a:pt x="81" y="26"/>
                      </a:lnTo>
                      <a:lnTo>
                        <a:pt x="84" y="13"/>
                      </a:lnTo>
                      <a:lnTo>
                        <a:pt x="8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8" name="Line 7393"/>
                <p:cNvSpPr>
                  <a:spLocks noChangeShapeType="1"/>
                </p:cNvSpPr>
                <p:nvPr/>
              </p:nvSpPr>
              <p:spPr bwMode="auto">
                <a:xfrm flipV="1">
                  <a:off x="2633" y="2259"/>
                  <a:ext cx="0" cy="7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9" name="Freeform 7394"/>
                <p:cNvSpPr>
                  <a:spLocks/>
                </p:cNvSpPr>
                <p:nvPr/>
              </p:nvSpPr>
              <p:spPr bwMode="auto">
                <a:xfrm>
                  <a:off x="1846" y="2462"/>
                  <a:ext cx="63" cy="133"/>
                </a:xfrm>
                <a:custGeom>
                  <a:avLst/>
                  <a:gdLst>
                    <a:gd name="T0" fmla="*/ 380 w 380"/>
                    <a:gd name="T1" fmla="*/ 0 h 801"/>
                    <a:gd name="T2" fmla="*/ 341 w 380"/>
                    <a:gd name="T3" fmla="*/ 42 h 801"/>
                    <a:gd name="T4" fmla="*/ 303 w 380"/>
                    <a:gd name="T5" fmla="*/ 83 h 801"/>
                    <a:gd name="T6" fmla="*/ 268 w 380"/>
                    <a:gd name="T7" fmla="*/ 128 h 801"/>
                    <a:gd name="T8" fmla="*/ 235 w 380"/>
                    <a:gd name="T9" fmla="*/ 174 h 801"/>
                    <a:gd name="T10" fmla="*/ 203 w 380"/>
                    <a:gd name="T11" fmla="*/ 221 h 801"/>
                    <a:gd name="T12" fmla="*/ 174 w 380"/>
                    <a:gd name="T13" fmla="*/ 269 h 801"/>
                    <a:gd name="T14" fmla="*/ 147 w 380"/>
                    <a:gd name="T15" fmla="*/ 318 h 801"/>
                    <a:gd name="T16" fmla="*/ 121 w 380"/>
                    <a:gd name="T17" fmla="*/ 368 h 801"/>
                    <a:gd name="T18" fmla="*/ 99 w 380"/>
                    <a:gd name="T19" fmla="*/ 420 h 801"/>
                    <a:gd name="T20" fmla="*/ 77 w 380"/>
                    <a:gd name="T21" fmla="*/ 472 h 801"/>
                    <a:gd name="T22" fmla="*/ 58 w 380"/>
                    <a:gd name="T23" fmla="*/ 525 h 801"/>
                    <a:gd name="T24" fmla="*/ 42 w 380"/>
                    <a:gd name="T25" fmla="*/ 580 h 801"/>
                    <a:gd name="T26" fmla="*/ 28 w 380"/>
                    <a:gd name="T27" fmla="*/ 634 h 801"/>
                    <a:gd name="T28" fmla="*/ 17 w 380"/>
                    <a:gd name="T29" fmla="*/ 690 h 801"/>
                    <a:gd name="T30" fmla="*/ 7 w 380"/>
                    <a:gd name="T31" fmla="*/ 745 h 801"/>
                    <a:gd name="T32" fmla="*/ 0 w 380"/>
                    <a:gd name="T33" fmla="*/ 801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0" h="801">
                      <a:moveTo>
                        <a:pt x="380" y="0"/>
                      </a:moveTo>
                      <a:lnTo>
                        <a:pt x="341" y="42"/>
                      </a:lnTo>
                      <a:lnTo>
                        <a:pt x="303" y="83"/>
                      </a:lnTo>
                      <a:lnTo>
                        <a:pt x="268" y="128"/>
                      </a:lnTo>
                      <a:lnTo>
                        <a:pt x="235" y="174"/>
                      </a:lnTo>
                      <a:lnTo>
                        <a:pt x="203" y="221"/>
                      </a:lnTo>
                      <a:lnTo>
                        <a:pt x="174" y="269"/>
                      </a:lnTo>
                      <a:lnTo>
                        <a:pt x="147" y="318"/>
                      </a:lnTo>
                      <a:lnTo>
                        <a:pt x="121" y="368"/>
                      </a:lnTo>
                      <a:lnTo>
                        <a:pt x="99" y="420"/>
                      </a:lnTo>
                      <a:lnTo>
                        <a:pt x="77" y="472"/>
                      </a:lnTo>
                      <a:lnTo>
                        <a:pt x="58" y="525"/>
                      </a:lnTo>
                      <a:lnTo>
                        <a:pt x="42" y="580"/>
                      </a:lnTo>
                      <a:lnTo>
                        <a:pt x="28" y="634"/>
                      </a:lnTo>
                      <a:lnTo>
                        <a:pt x="17" y="690"/>
                      </a:lnTo>
                      <a:lnTo>
                        <a:pt x="7" y="745"/>
                      </a:lnTo>
                      <a:lnTo>
                        <a:pt x="0" y="80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0" name="Line 7395"/>
                <p:cNvSpPr>
                  <a:spLocks noChangeShapeType="1"/>
                </p:cNvSpPr>
                <p:nvPr/>
              </p:nvSpPr>
              <p:spPr bwMode="auto">
                <a:xfrm>
                  <a:off x="2889" y="2818"/>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1" name="Line 7396"/>
                <p:cNvSpPr>
                  <a:spLocks noChangeShapeType="1"/>
                </p:cNvSpPr>
                <p:nvPr/>
              </p:nvSpPr>
              <p:spPr bwMode="auto">
                <a:xfrm flipV="1">
                  <a:off x="2807" y="2812"/>
                  <a:ext cx="6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2" name="Line 7397"/>
                <p:cNvSpPr>
                  <a:spLocks noChangeShapeType="1"/>
                </p:cNvSpPr>
                <p:nvPr/>
              </p:nvSpPr>
              <p:spPr bwMode="auto">
                <a:xfrm>
                  <a:off x="3260" y="2891"/>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3" name="Line 7398"/>
                <p:cNvSpPr>
                  <a:spLocks noChangeShapeType="1"/>
                </p:cNvSpPr>
                <p:nvPr/>
              </p:nvSpPr>
              <p:spPr bwMode="auto">
                <a:xfrm>
                  <a:off x="2889" y="2788"/>
                  <a:ext cx="7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64" name="Freeform 7399"/>
                <p:cNvSpPr>
                  <a:spLocks/>
                </p:cNvSpPr>
                <p:nvPr/>
              </p:nvSpPr>
              <p:spPr bwMode="auto">
                <a:xfrm>
                  <a:off x="2455" y="2803"/>
                  <a:ext cx="5" cy="8"/>
                </a:xfrm>
                <a:custGeom>
                  <a:avLst/>
                  <a:gdLst>
                    <a:gd name="T0" fmla="*/ 26 w 32"/>
                    <a:gd name="T1" fmla="*/ 0 h 48"/>
                    <a:gd name="T2" fmla="*/ 18 w 32"/>
                    <a:gd name="T3" fmla="*/ 0 h 48"/>
                    <a:gd name="T4" fmla="*/ 0 w 32"/>
                    <a:gd name="T5" fmla="*/ 48 h 48"/>
                    <a:gd name="T6" fmla="*/ 8 w 32"/>
                    <a:gd name="T7" fmla="*/ 48 h 48"/>
                    <a:gd name="T8" fmla="*/ 12 w 32"/>
                    <a:gd name="T9" fmla="*/ 33 h 48"/>
                    <a:gd name="T10" fmla="*/ 32 w 32"/>
                    <a:gd name="T11" fmla="*/ 33 h 48"/>
                    <a:gd name="T12" fmla="*/ 14 w 32"/>
                    <a:gd name="T13" fmla="*/ 28 h 48"/>
                    <a:gd name="T14" fmla="*/ 19 w 32"/>
                    <a:gd name="T15" fmla="*/ 14 h 48"/>
                    <a:gd name="T16" fmla="*/ 20 w 32"/>
                    <a:gd name="T17" fmla="*/ 12 h 48"/>
                    <a:gd name="T18" fmla="*/ 21 w 32"/>
                    <a:gd name="T19" fmla="*/ 6 h 48"/>
                    <a:gd name="T20" fmla="*/ 21 w 32"/>
                    <a:gd name="T21" fmla="*/ 6 h 48"/>
                    <a:gd name="T22" fmla="*/ 26 w 32"/>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8">
                      <a:moveTo>
                        <a:pt x="26" y="0"/>
                      </a:moveTo>
                      <a:lnTo>
                        <a:pt x="18" y="0"/>
                      </a:lnTo>
                      <a:lnTo>
                        <a:pt x="0" y="48"/>
                      </a:lnTo>
                      <a:lnTo>
                        <a:pt x="8" y="48"/>
                      </a:lnTo>
                      <a:lnTo>
                        <a:pt x="12" y="33"/>
                      </a:lnTo>
                      <a:lnTo>
                        <a:pt x="32" y="33"/>
                      </a:lnTo>
                      <a:lnTo>
                        <a:pt x="14" y="28"/>
                      </a:lnTo>
                      <a:lnTo>
                        <a:pt x="19" y="14"/>
                      </a:lnTo>
                      <a:lnTo>
                        <a:pt x="20" y="12"/>
                      </a:lnTo>
                      <a:lnTo>
                        <a:pt x="21" y="6"/>
                      </a:lnTo>
                      <a:lnTo>
                        <a:pt x="21" y="6"/>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5" name="Freeform 7400"/>
                <p:cNvSpPr>
                  <a:spLocks/>
                </p:cNvSpPr>
                <p:nvPr/>
              </p:nvSpPr>
              <p:spPr bwMode="auto">
                <a:xfrm>
                  <a:off x="2457" y="2803"/>
                  <a:ext cx="5" cy="8"/>
                </a:xfrm>
                <a:custGeom>
                  <a:avLst/>
                  <a:gdLst>
                    <a:gd name="T0" fmla="*/ 12 w 31"/>
                    <a:gd name="T1" fmla="*/ 0 h 48"/>
                    <a:gd name="T2" fmla="*/ 7 w 31"/>
                    <a:gd name="T3" fmla="*/ 6 h 48"/>
                    <a:gd name="T4" fmla="*/ 10 w 31"/>
                    <a:gd name="T5" fmla="*/ 11 h 48"/>
                    <a:gd name="T6" fmla="*/ 11 w 31"/>
                    <a:gd name="T7" fmla="*/ 14 h 48"/>
                    <a:gd name="T8" fmla="*/ 13 w 31"/>
                    <a:gd name="T9" fmla="*/ 19 h 48"/>
                    <a:gd name="T10" fmla="*/ 16 w 31"/>
                    <a:gd name="T11" fmla="*/ 28 h 48"/>
                    <a:gd name="T12" fmla="*/ 0 w 31"/>
                    <a:gd name="T13" fmla="*/ 28 h 48"/>
                    <a:gd name="T14" fmla="*/ 18 w 31"/>
                    <a:gd name="T15" fmla="*/ 33 h 48"/>
                    <a:gd name="T16" fmla="*/ 23 w 31"/>
                    <a:gd name="T17" fmla="*/ 48 h 48"/>
                    <a:gd name="T18" fmla="*/ 31 w 31"/>
                    <a:gd name="T19" fmla="*/ 48 h 48"/>
                    <a:gd name="T20" fmla="*/ 12 w 31"/>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8">
                      <a:moveTo>
                        <a:pt x="12" y="0"/>
                      </a:moveTo>
                      <a:lnTo>
                        <a:pt x="7" y="6"/>
                      </a:lnTo>
                      <a:lnTo>
                        <a:pt x="10" y="11"/>
                      </a:lnTo>
                      <a:lnTo>
                        <a:pt x="11" y="14"/>
                      </a:lnTo>
                      <a:lnTo>
                        <a:pt x="13" y="19"/>
                      </a:lnTo>
                      <a:lnTo>
                        <a:pt x="16" y="28"/>
                      </a:lnTo>
                      <a:lnTo>
                        <a:pt x="0" y="28"/>
                      </a:lnTo>
                      <a:lnTo>
                        <a:pt x="18" y="33"/>
                      </a:lnTo>
                      <a:lnTo>
                        <a:pt x="23" y="48"/>
                      </a:lnTo>
                      <a:lnTo>
                        <a:pt x="31" y="48"/>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6" name="Freeform 7401"/>
                <p:cNvSpPr>
                  <a:spLocks/>
                </p:cNvSpPr>
                <p:nvPr/>
              </p:nvSpPr>
              <p:spPr bwMode="auto">
                <a:xfrm>
                  <a:off x="2465" y="2803"/>
                  <a:ext cx="4" cy="8"/>
                </a:xfrm>
                <a:custGeom>
                  <a:avLst/>
                  <a:gdLst>
                    <a:gd name="T0" fmla="*/ 25 w 25"/>
                    <a:gd name="T1" fmla="*/ 0 h 47"/>
                    <a:gd name="T2" fmla="*/ 18 w 25"/>
                    <a:gd name="T3" fmla="*/ 0 h 47"/>
                    <a:gd name="T4" fmla="*/ 6 w 25"/>
                    <a:gd name="T5" fmla="*/ 34 h 47"/>
                    <a:gd name="T6" fmla="*/ 5 w 25"/>
                    <a:gd name="T7" fmla="*/ 36 h 47"/>
                    <a:gd name="T8" fmla="*/ 3 w 25"/>
                    <a:gd name="T9" fmla="*/ 43 h 47"/>
                    <a:gd name="T10" fmla="*/ 3 w 25"/>
                    <a:gd name="T11" fmla="*/ 43 h 47"/>
                    <a:gd name="T12" fmla="*/ 0 w 25"/>
                    <a:gd name="T13" fmla="*/ 47 h 47"/>
                    <a:gd name="T14" fmla="*/ 6 w 25"/>
                    <a:gd name="T15" fmla="*/ 47 h 47"/>
                    <a:gd name="T16" fmla="*/ 25 w 25"/>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7">
                      <a:moveTo>
                        <a:pt x="25" y="0"/>
                      </a:moveTo>
                      <a:lnTo>
                        <a:pt x="18" y="0"/>
                      </a:lnTo>
                      <a:lnTo>
                        <a:pt x="6" y="34"/>
                      </a:lnTo>
                      <a:lnTo>
                        <a:pt x="5" y="36"/>
                      </a:lnTo>
                      <a:lnTo>
                        <a:pt x="3" y="43"/>
                      </a:lnTo>
                      <a:lnTo>
                        <a:pt x="3" y="43"/>
                      </a:lnTo>
                      <a:lnTo>
                        <a:pt x="0" y="47"/>
                      </a:lnTo>
                      <a:lnTo>
                        <a:pt x="6" y="47"/>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7" name="Freeform 7402"/>
                <p:cNvSpPr>
                  <a:spLocks/>
                </p:cNvSpPr>
                <p:nvPr/>
              </p:nvSpPr>
              <p:spPr bwMode="auto">
                <a:xfrm>
                  <a:off x="2462" y="2803"/>
                  <a:ext cx="4" cy="8"/>
                </a:xfrm>
                <a:custGeom>
                  <a:avLst/>
                  <a:gdLst>
                    <a:gd name="T0" fmla="*/ 6 w 21"/>
                    <a:gd name="T1" fmla="*/ 0 h 47"/>
                    <a:gd name="T2" fmla="*/ 0 w 21"/>
                    <a:gd name="T3" fmla="*/ 0 h 47"/>
                    <a:gd name="T4" fmla="*/ 18 w 21"/>
                    <a:gd name="T5" fmla="*/ 47 h 47"/>
                    <a:gd name="T6" fmla="*/ 21 w 21"/>
                    <a:gd name="T7" fmla="*/ 43 h 47"/>
                    <a:gd name="T8" fmla="*/ 21 w 21"/>
                    <a:gd name="T9" fmla="*/ 41 h 47"/>
                    <a:gd name="T10" fmla="*/ 19 w 21"/>
                    <a:gd name="T11" fmla="*/ 34 h 47"/>
                    <a:gd name="T12" fmla="*/ 6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6" y="0"/>
                      </a:moveTo>
                      <a:lnTo>
                        <a:pt x="0" y="0"/>
                      </a:lnTo>
                      <a:lnTo>
                        <a:pt x="18" y="47"/>
                      </a:lnTo>
                      <a:lnTo>
                        <a:pt x="21" y="43"/>
                      </a:lnTo>
                      <a:lnTo>
                        <a:pt x="21" y="41"/>
                      </a:lnTo>
                      <a:lnTo>
                        <a:pt x="19"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8" name="Rectangle 7403"/>
                <p:cNvSpPr>
                  <a:spLocks noChangeArrowheads="1"/>
                </p:cNvSpPr>
                <p:nvPr/>
              </p:nvSpPr>
              <p:spPr bwMode="auto">
                <a:xfrm>
                  <a:off x="2470" y="2809"/>
                  <a:ext cx="2" cy="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69" name="Freeform 7404"/>
                <p:cNvSpPr>
                  <a:spLocks/>
                </p:cNvSpPr>
                <p:nvPr/>
              </p:nvSpPr>
              <p:spPr bwMode="auto">
                <a:xfrm>
                  <a:off x="2476" y="2803"/>
                  <a:ext cx="5" cy="8"/>
                </a:xfrm>
                <a:custGeom>
                  <a:avLst/>
                  <a:gdLst>
                    <a:gd name="T0" fmla="*/ 7 w 30"/>
                    <a:gd name="T1" fmla="*/ 0 h 47"/>
                    <a:gd name="T2" fmla="*/ 0 w 30"/>
                    <a:gd name="T3" fmla="*/ 0 h 47"/>
                    <a:gd name="T4" fmla="*/ 0 w 30"/>
                    <a:gd name="T5" fmla="*/ 47 h 47"/>
                    <a:gd name="T6" fmla="*/ 30 w 30"/>
                    <a:gd name="T7" fmla="*/ 47 h 47"/>
                    <a:gd name="T8" fmla="*/ 30 w 30"/>
                    <a:gd name="T9" fmla="*/ 42 h 47"/>
                    <a:gd name="T10" fmla="*/ 7 w 30"/>
                    <a:gd name="T11" fmla="*/ 42 h 47"/>
                    <a:gd name="T12" fmla="*/ 7 w 30"/>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30" h="47">
                      <a:moveTo>
                        <a:pt x="7" y="0"/>
                      </a:moveTo>
                      <a:lnTo>
                        <a:pt x="0" y="0"/>
                      </a:lnTo>
                      <a:lnTo>
                        <a:pt x="0" y="47"/>
                      </a:lnTo>
                      <a:lnTo>
                        <a:pt x="30" y="47"/>
                      </a:lnTo>
                      <a:lnTo>
                        <a:pt x="30" y="42"/>
                      </a:lnTo>
                      <a:lnTo>
                        <a:pt x="7" y="4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0" name="Freeform 7405"/>
                <p:cNvSpPr>
                  <a:spLocks/>
                </p:cNvSpPr>
                <p:nvPr/>
              </p:nvSpPr>
              <p:spPr bwMode="auto">
                <a:xfrm>
                  <a:off x="2482" y="2803"/>
                  <a:ext cx="5" cy="8"/>
                </a:xfrm>
                <a:custGeom>
                  <a:avLst/>
                  <a:gdLst>
                    <a:gd name="T0" fmla="*/ 25 w 31"/>
                    <a:gd name="T1" fmla="*/ 0 h 47"/>
                    <a:gd name="T2" fmla="*/ 17 w 31"/>
                    <a:gd name="T3" fmla="*/ 0 h 47"/>
                    <a:gd name="T4" fmla="*/ 0 w 31"/>
                    <a:gd name="T5" fmla="*/ 47 h 47"/>
                    <a:gd name="T6" fmla="*/ 7 w 31"/>
                    <a:gd name="T7" fmla="*/ 47 h 47"/>
                    <a:gd name="T8" fmla="*/ 12 w 31"/>
                    <a:gd name="T9" fmla="*/ 33 h 47"/>
                    <a:gd name="T10" fmla="*/ 31 w 31"/>
                    <a:gd name="T11" fmla="*/ 33 h 47"/>
                    <a:gd name="T12" fmla="*/ 13 w 31"/>
                    <a:gd name="T13" fmla="*/ 28 h 47"/>
                    <a:gd name="T14" fmla="*/ 18 w 31"/>
                    <a:gd name="T15" fmla="*/ 14 h 47"/>
                    <a:gd name="T16" fmla="*/ 19 w 31"/>
                    <a:gd name="T17" fmla="*/ 11 h 47"/>
                    <a:gd name="T18" fmla="*/ 20 w 31"/>
                    <a:gd name="T19" fmla="*/ 4 h 47"/>
                    <a:gd name="T20" fmla="*/ 20 w 31"/>
                    <a:gd name="T21" fmla="*/ 4 h 47"/>
                    <a:gd name="T22" fmla="*/ 25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5" y="0"/>
                      </a:moveTo>
                      <a:lnTo>
                        <a:pt x="17" y="0"/>
                      </a:lnTo>
                      <a:lnTo>
                        <a:pt x="0" y="47"/>
                      </a:lnTo>
                      <a:lnTo>
                        <a:pt x="7" y="47"/>
                      </a:lnTo>
                      <a:lnTo>
                        <a:pt x="12" y="33"/>
                      </a:lnTo>
                      <a:lnTo>
                        <a:pt x="31" y="33"/>
                      </a:lnTo>
                      <a:lnTo>
                        <a:pt x="13" y="28"/>
                      </a:lnTo>
                      <a:lnTo>
                        <a:pt x="18" y="14"/>
                      </a:lnTo>
                      <a:lnTo>
                        <a:pt x="19" y="11"/>
                      </a:lnTo>
                      <a:lnTo>
                        <a:pt x="20" y="4"/>
                      </a:lnTo>
                      <a:lnTo>
                        <a:pt x="20"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1" name="Freeform 7406"/>
                <p:cNvSpPr>
                  <a:spLocks/>
                </p:cNvSpPr>
                <p:nvPr/>
              </p:nvSpPr>
              <p:spPr bwMode="auto">
                <a:xfrm>
                  <a:off x="2484" y="2803"/>
                  <a:ext cx="5" cy="8"/>
                </a:xfrm>
                <a:custGeom>
                  <a:avLst/>
                  <a:gdLst>
                    <a:gd name="T0" fmla="*/ 12 w 31"/>
                    <a:gd name="T1" fmla="*/ 0 h 47"/>
                    <a:gd name="T2" fmla="*/ 7 w 31"/>
                    <a:gd name="T3" fmla="*/ 4 h 47"/>
                    <a:gd name="T4" fmla="*/ 9 w 31"/>
                    <a:gd name="T5" fmla="*/ 11 h 47"/>
                    <a:gd name="T6" fmla="*/ 11 w 31"/>
                    <a:gd name="T7" fmla="*/ 13 h 47"/>
                    <a:gd name="T8" fmla="*/ 13 w 31"/>
                    <a:gd name="T9" fmla="*/ 19 h 47"/>
                    <a:gd name="T10" fmla="*/ 16 w 31"/>
                    <a:gd name="T11" fmla="*/ 28 h 47"/>
                    <a:gd name="T12" fmla="*/ 0 w 31"/>
                    <a:gd name="T13" fmla="*/ 28 h 47"/>
                    <a:gd name="T14" fmla="*/ 18 w 31"/>
                    <a:gd name="T15" fmla="*/ 33 h 47"/>
                    <a:gd name="T16" fmla="*/ 23 w 31"/>
                    <a:gd name="T17" fmla="*/ 47 h 47"/>
                    <a:gd name="T18" fmla="*/ 31 w 31"/>
                    <a:gd name="T19" fmla="*/ 47 h 47"/>
                    <a:gd name="T20" fmla="*/ 12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2" y="0"/>
                      </a:moveTo>
                      <a:lnTo>
                        <a:pt x="7" y="4"/>
                      </a:lnTo>
                      <a:lnTo>
                        <a:pt x="9" y="11"/>
                      </a:lnTo>
                      <a:lnTo>
                        <a:pt x="11" y="13"/>
                      </a:lnTo>
                      <a:lnTo>
                        <a:pt x="13" y="19"/>
                      </a:lnTo>
                      <a:lnTo>
                        <a:pt x="16" y="28"/>
                      </a:lnTo>
                      <a:lnTo>
                        <a:pt x="0" y="28"/>
                      </a:lnTo>
                      <a:lnTo>
                        <a:pt x="18" y="33"/>
                      </a:lnTo>
                      <a:lnTo>
                        <a:pt x="23" y="47"/>
                      </a:lnTo>
                      <a:lnTo>
                        <a:pt x="31" y="47"/>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2" name="Freeform 7407"/>
                <p:cNvSpPr>
                  <a:spLocks/>
                </p:cNvSpPr>
                <p:nvPr/>
              </p:nvSpPr>
              <p:spPr bwMode="auto">
                <a:xfrm>
                  <a:off x="2492" y="2803"/>
                  <a:ext cx="4" cy="8"/>
                </a:xfrm>
                <a:custGeom>
                  <a:avLst/>
                  <a:gdLst>
                    <a:gd name="T0" fmla="*/ 24 w 24"/>
                    <a:gd name="T1" fmla="*/ 0 h 47"/>
                    <a:gd name="T2" fmla="*/ 18 w 24"/>
                    <a:gd name="T3" fmla="*/ 0 h 47"/>
                    <a:gd name="T4" fmla="*/ 6 w 24"/>
                    <a:gd name="T5" fmla="*/ 34 h 47"/>
                    <a:gd name="T6" fmla="*/ 5 w 24"/>
                    <a:gd name="T7" fmla="*/ 35 h 47"/>
                    <a:gd name="T8" fmla="*/ 3 w 24"/>
                    <a:gd name="T9" fmla="*/ 42 h 47"/>
                    <a:gd name="T10" fmla="*/ 3 w 24"/>
                    <a:gd name="T11" fmla="*/ 42 h 47"/>
                    <a:gd name="T12" fmla="*/ 0 w 24"/>
                    <a:gd name="T13" fmla="*/ 47 h 47"/>
                    <a:gd name="T14" fmla="*/ 6 w 24"/>
                    <a:gd name="T15" fmla="*/ 47 h 47"/>
                    <a:gd name="T16" fmla="*/ 24 w 2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7">
                      <a:moveTo>
                        <a:pt x="24" y="0"/>
                      </a:moveTo>
                      <a:lnTo>
                        <a:pt x="18" y="0"/>
                      </a:lnTo>
                      <a:lnTo>
                        <a:pt x="6" y="34"/>
                      </a:lnTo>
                      <a:lnTo>
                        <a:pt x="5" y="35"/>
                      </a:lnTo>
                      <a:lnTo>
                        <a:pt x="3" y="42"/>
                      </a:lnTo>
                      <a:lnTo>
                        <a:pt x="3" y="42"/>
                      </a:lnTo>
                      <a:lnTo>
                        <a:pt x="0" y="47"/>
                      </a:lnTo>
                      <a:lnTo>
                        <a:pt x="6" y="4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3" name="Freeform 7408"/>
                <p:cNvSpPr>
                  <a:spLocks/>
                </p:cNvSpPr>
                <p:nvPr/>
              </p:nvSpPr>
              <p:spPr bwMode="auto">
                <a:xfrm>
                  <a:off x="2489" y="2803"/>
                  <a:ext cx="4" cy="8"/>
                </a:xfrm>
                <a:custGeom>
                  <a:avLst/>
                  <a:gdLst>
                    <a:gd name="T0" fmla="*/ 6 w 21"/>
                    <a:gd name="T1" fmla="*/ 0 h 47"/>
                    <a:gd name="T2" fmla="*/ 0 w 21"/>
                    <a:gd name="T3" fmla="*/ 0 h 47"/>
                    <a:gd name="T4" fmla="*/ 18 w 21"/>
                    <a:gd name="T5" fmla="*/ 47 h 47"/>
                    <a:gd name="T6" fmla="*/ 21 w 21"/>
                    <a:gd name="T7" fmla="*/ 42 h 47"/>
                    <a:gd name="T8" fmla="*/ 21 w 21"/>
                    <a:gd name="T9" fmla="*/ 40 h 47"/>
                    <a:gd name="T10" fmla="*/ 19 w 21"/>
                    <a:gd name="T11" fmla="*/ 34 h 47"/>
                    <a:gd name="T12" fmla="*/ 6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6" y="0"/>
                      </a:moveTo>
                      <a:lnTo>
                        <a:pt x="0" y="0"/>
                      </a:lnTo>
                      <a:lnTo>
                        <a:pt x="18" y="47"/>
                      </a:lnTo>
                      <a:lnTo>
                        <a:pt x="21" y="42"/>
                      </a:lnTo>
                      <a:lnTo>
                        <a:pt x="21" y="40"/>
                      </a:lnTo>
                      <a:lnTo>
                        <a:pt x="19"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4" name="Freeform 7409"/>
                <p:cNvSpPr>
                  <a:spLocks/>
                </p:cNvSpPr>
                <p:nvPr/>
              </p:nvSpPr>
              <p:spPr bwMode="auto">
                <a:xfrm>
                  <a:off x="2496" y="2803"/>
                  <a:ext cx="5" cy="8"/>
                </a:xfrm>
                <a:custGeom>
                  <a:avLst/>
                  <a:gdLst>
                    <a:gd name="T0" fmla="*/ 25 w 31"/>
                    <a:gd name="T1" fmla="*/ 0 h 47"/>
                    <a:gd name="T2" fmla="*/ 19 w 31"/>
                    <a:gd name="T3" fmla="*/ 0 h 47"/>
                    <a:gd name="T4" fmla="*/ 0 w 31"/>
                    <a:gd name="T5" fmla="*/ 47 h 47"/>
                    <a:gd name="T6" fmla="*/ 7 w 31"/>
                    <a:gd name="T7" fmla="*/ 47 h 47"/>
                    <a:gd name="T8" fmla="*/ 12 w 31"/>
                    <a:gd name="T9" fmla="*/ 32 h 47"/>
                    <a:gd name="T10" fmla="*/ 31 w 31"/>
                    <a:gd name="T11" fmla="*/ 32 h 47"/>
                    <a:gd name="T12" fmla="*/ 14 w 31"/>
                    <a:gd name="T13" fmla="*/ 28 h 47"/>
                    <a:gd name="T14" fmla="*/ 19 w 31"/>
                    <a:gd name="T15" fmla="*/ 13 h 47"/>
                    <a:gd name="T16" fmla="*/ 20 w 31"/>
                    <a:gd name="T17" fmla="*/ 11 h 47"/>
                    <a:gd name="T18" fmla="*/ 22 w 31"/>
                    <a:gd name="T19" fmla="*/ 4 h 47"/>
                    <a:gd name="T20" fmla="*/ 22 w 31"/>
                    <a:gd name="T21" fmla="*/ 4 h 47"/>
                    <a:gd name="T22" fmla="*/ 25 w 3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47">
                      <a:moveTo>
                        <a:pt x="25" y="0"/>
                      </a:moveTo>
                      <a:lnTo>
                        <a:pt x="19" y="0"/>
                      </a:lnTo>
                      <a:lnTo>
                        <a:pt x="0" y="47"/>
                      </a:lnTo>
                      <a:lnTo>
                        <a:pt x="7" y="47"/>
                      </a:lnTo>
                      <a:lnTo>
                        <a:pt x="12" y="32"/>
                      </a:lnTo>
                      <a:lnTo>
                        <a:pt x="31" y="32"/>
                      </a:lnTo>
                      <a:lnTo>
                        <a:pt x="14" y="28"/>
                      </a:lnTo>
                      <a:lnTo>
                        <a:pt x="19" y="13"/>
                      </a:lnTo>
                      <a:lnTo>
                        <a:pt x="20" y="11"/>
                      </a:lnTo>
                      <a:lnTo>
                        <a:pt x="22" y="4"/>
                      </a:lnTo>
                      <a:lnTo>
                        <a:pt x="22"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5" name="Freeform 7410"/>
                <p:cNvSpPr>
                  <a:spLocks/>
                </p:cNvSpPr>
                <p:nvPr/>
              </p:nvSpPr>
              <p:spPr bwMode="auto">
                <a:xfrm>
                  <a:off x="2499" y="2803"/>
                  <a:ext cx="5" cy="8"/>
                </a:xfrm>
                <a:custGeom>
                  <a:avLst/>
                  <a:gdLst>
                    <a:gd name="T0" fmla="*/ 11 w 30"/>
                    <a:gd name="T1" fmla="*/ 0 h 47"/>
                    <a:gd name="T2" fmla="*/ 8 w 30"/>
                    <a:gd name="T3" fmla="*/ 4 h 47"/>
                    <a:gd name="T4" fmla="*/ 9 w 30"/>
                    <a:gd name="T5" fmla="*/ 10 h 47"/>
                    <a:gd name="T6" fmla="*/ 10 w 30"/>
                    <a:gd name="T7" fmla="*/ 13 h 47"/>
                    <a:gd name="T8" fmla="*/ 12 w 30"/>
                    <a:gd name="T9" fmla="*/ 18 h 47"/>
                    <a:gd name="T10" fmla="*/ 16 w 30"/>
                    <a:gd name="T11" fmla="*/ 28 h 47"/>
                    <a:gd name="T12" fmla="*/ 0 w 30"/>
                    <a:gd name="T13" fmla="*/ 28 h 47"/>
                    <a:gd name="T14" fmla="*/ 17 w 30"/>
                    <a:gd name="T15" fmla="*/ 32 h 47"/>
                    <a:gd name="T16" fmla="*/ 24 w 30"/>
                    <a:gd name="T17" fmla="*/ 47 h 47"/>
                    <a:gd name="T18" fmla="*/ 30 w 30"/>
                    <a:gd name="T19" fmla="*/ 47 h 47"/>
                    <a:gd name="T20" fmla="*/ 11 w 30"/>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47">
                      <a:moveTo>
                        <a:pt x="11" y="0"/>
                      </a:moveTo>
                      <a:lnTo>
                        <a:pt x="8" y="4"/>
                      </a:lnTo>
                      <a:lnTo>
                        <a:pt x="9" y="10"/>
                      </a:lnTo>
                      <a:lnTo>
                        <a:pt x="10" y="13"/>
                      </a:lnTo>
                      <a:lnTo>
                        <a:pt x="12" y="18"/>
                      </a:lnTo>
                      <a:lnTo>
                        <a:pt x="16" y="28"/>
                      </a:lnTo>
                      <a:lnTo>
                        <a:pt x="0" y="28"/>
                      </a:lnTo>
                      <a:lnTo>
                        <a:pt x="17" y="32"/>
                      </a:lnTo>
                      <a:lnTo>
                        <a:pt x="24" y="47"/>
                      </a:lnTo>
                      <a:lnTo>
                        <a:pt x="30" y="47"/>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6" name="Freeform 7411"/>
                <p:cNvSpPr>
                  <a:spLocks/>
                </p:cNvSpPr>
                <p:nvPr/>
              </p:nvSpPr>
              <p:spPr bwMode="auto">
                <a:xfrm>
                  <a:off x="2504" y="2803"/>
                  <a:ext cx="5" cy="8"/>
                </a:xfrm>
                <a:custGeom>
                  <a:avLst/>
                  <a:gdLst>
                    <a:gd name="T0" fmla="*/ 6 w 28"/>
                    <a:gd name="T1" fmla="*/ 0 h 48"/>
                    <a:gd name="T2" fmla="*/ 0 w 28"/>
                    <a:gd name="T3" fmla="*/ 0 h 48"/>
                    <a:gd name="T4" fmla="*/ 0 w 28"/>
                    <a:gd name="T5" fmla="*/ 48 h 48"/>
                    <a:gd name="T6" fmla="*/ 28 w 28"/>
                    <a:gd name="T7" fmla="*/ 48 h 48"/>
                    <a:gd name="T8" fmla="*/ 28 w 28"/>
                    <a:gd name="T9" fmla="*/ 42 h 48"/>
                    <a:gd name="T10" fmla="*/ 6 w 28"/>
                    <a:gd name="T11" fmla="*/ 42 h 48"/>
                    <a:gd name="T12" fmla="*/ 6 w 28"/>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28" h="48">
                      <a:moveTo>
                        <a:pt x="6" y="0"/>
                      </a:moveTo>
                      <a:lnTo>
                        <a:pt x="0" y="0"/>
                      </a:lnTo>
                      <a:lnTo>
                        <a:pt x="0" y="48"/>
                      </a:lnTo>
                      <a:lnTo>
                        <a:pt x="28" y="48"/>
                      </a:lnTo>
                      <a:lnTo>
                        <a:pt x="28"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7" name="Freeform 7412"/>
                <p:cNvSpPr>
                  <a:spLocks/>
                </p:cNvSpPr>
                <p:nvPr/>
              </p:nvSpPr>
              <p:spPr bwMode="auto">
                <a:xfrm>
                  <a:off x="2510" y="2803"/>
                  <a:ext cx="5" cy="8"/>
                </a:xfrm>
                <a:custGeom>
                  <a:avLst/>
                  <a:gdLst>
                    <a:gd name="T0" fmla="*/ 6 w 30"/>
                    <a:gd name="T1" fmla="*/ 0 h 48"/>
                    <a:gd name="T2" fmla="*/ 0 w 30"/>
                    <a:gd name="T3" fmla="*/ 0 h 48"/>
                    <a:gd name="T4" fmla="*/ 0 w 30"/>
                    <a:gd name="T5" fmla="*/ 48 h 48"/>
                    <a:gd name="T6" fmla="*/ 30 w 30"/>
                    <a:gd name="T7" fmla="*/ 47 h 48"/>
                    <a:gd name="T8" fmla="*/ 30 w 30"/>
                    <a:gd name="T9" fmla="*/ 42 h 48"/>
                    <a:gd name="T10" fmla="*/ 6 w 30"/>
                    <a:gd name="T11" fmla="*/ 42 h 48"/>
                    <a:gd name="T12" fmla="*/ 6 w 3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30" h="48">
                      <a:moveTo>
                        <a:pt x="6" y="0"/>
                      </a:moveTo>
                      <a:lnTo>
                        <a:pt x="0" y="0"/>
                      </a:lnTo>
                      <a:lnTo>
                        <a:pt x="0" y="48"/>
                      </a:lnTo>
                      <a:lnTo>
                        <a:pt x="30" y="47"/>
                      </a:lnTo>
                      <a:lnTo>
                        <a:pt x="3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8" name="Freeform 7413"/>
                <p:cNvSpPr>
                  <a:spLocks/>
                </p:cNvSpPr>
                <p:nvPr/>
              </p:nvSpPr>
              <p:spPr bwMode="auto">
                <a:xfrm>
                  <a:off x="2517" y="2803"/>
                  <a:ext cx="6" cy="7"/>
                </a:xfrm>
                <a:custGeom>
                  <a:avLst/>
                  <a:gdLst>
                    <a:gd name="T0" fmla="*/ 34 w 35"/>
                    <a:gd name="T1" fmla="*/ 0 h 47"/>
                    <a:gd name="T2" fmla="*/ 0 w 35"/>
                    <a:gd name="T3" fmla="*/ 0 h 47"/>
                    <a:gd name="T4" fmla="*/ 0 w 35"/>
                    <a:gd name="T5" fmla="*/ 47 h 47"/>
                    <a:gd name="T6" fmla="*/ 35 w 35"/>
                    <a:gd name="T7" fmla="*/ 47 h 47"/>
                    <a:gd name="T8" fmla="*/ 35 w 35"/>
                    <a:gd name="T9" fmla="*/ 42 h 47"/>
                    <a:gd name="T10" fmla="*/ 6 w 35"/>
                    <a:gd name="T11" fmla="*/ 42 h 47"/>
                    <a:gd name="T12" fmla="*/ 6 w 35"/>
                    <a:gd name="T13" fmla="*/ 26 h 47"/>
                    <a:gd name="T14" fmla="*/ 32 w 35"/>
                    <a:gd name="T15" fmla="*/ 26 h 47"/>
                    <a:gd name="T16" fmla="*/ 32 w 35"/>
                    <a:gd name="T17" fmla="*/ 20 h 47"/>
                    <a:gd name="T18" fmla="*/ 6 w 35"/>
                    <a:gd name="T19" fmla="*/ 20 h 47"/>
                    <a:gd name="T20" fmla="*/ 5 w 35"/>
                    <a:gd name="T21" fmla="*/ 5 h 47"/>
                    <a:gd name="T22" fmla="*/ 34 w 35"/>
                    <a:gd name="T23" fmla="*/ 5 h 47"/>
                    <a:gd name="T24" fmla="*/ 34 w 3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7">
                      <a:moveTo>
                        <a:pt x="34" y="0"/>
                      </a:moveTo>
                      <a:lnTo>
                        <a:pt x="0" y="0"/>
                      </a:lnTo>
                      <a:lnTo>
                        <a:pt x="0" y="47"/>
                      </a:lnTo>
                      <a:lnTo>
                        <a:pt x="35" y="47"/>
                      </a:lnTo>
                      <a:lnTo>
                        <a:pt x="35" y="42"/>
                      </a:lnTo>
                      <a:lnTo>
                        <a:pt x="6" y="42"/>
                      </a:lnTo>
                      <a:lnTo>
                        <a:pt x="6" y="26"/>
                      </a:lnTo>
                      <a:lnTo>
                        <a:pt x="32" y="26"/>
                      </a:lnTo>
                      <a:lnTo>
                        <a:pt x="32" y="20"/>
                      </a:lnTo>
                      <a:lnTo>
                        <a:pt x="6" y="20"/>
                      </a:lnTo>
                      <a:lnTo>
                        <a:pt x="5"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79" name="Freeform 7414"/>
                <p:cNvSpPr>
                  <a:spLocks/>
                </p:cNvSpPr>
                <p:nvPr/>
              </p:nvSpPr>
              <p:spPr bwMode="auto">
                <a:xfrm>
                  <a:off x="2574" y="1921"/>
                  <a:ext cx="334" cy="501"/>
                </a:xfrm>
                <a:custGeom>
                  <a:avLst/>
                  <a:gdLst>
                    <a:gd name="T0" fmla="*/ 1678 w 2001"/>
                    <a:gd name="T1" fmla="*/ 701 h 3006"/>
                    <a:gd name="T2" fmla="*/ 1653 w 2001"/>
                    <a:gd name="T3" fmla="*/ 789 h 3006"/>
                    <a:gd name="T4" fmla="*/ 1604 w 2001"/>
                    <a:gd name="T5" fmla="*/ 884 h 3006"/>
                    <a:gd name="T6" fmla="*/ 1577 w 2001"/>
                    <a:gd name="T7" fmla="*/ 1054 h 3006"/>
                    <a:gd name="T8" fmla="*/ 1654 w 2001"/>
                    <a:gd name="T9" fmla="*/ 1088 h 3006"/>
                    <a:gd name="T10" fmla="*/ 1641 w 2001"/>
                    <a:gd name="T11" fmla="*/ 1195 h 3006"/>
                    <a:gd name="T12" fmla="*/ 1652 w 2001"/>
                    <a:gd name="T13" fmla="*/ 1339 h 3006"/>
                    <a:gd name="T14" fmla="*/ 1592 w 2001"/>
                    <a:gd name="T15" fmla="*/ 1468 h 3006"/>
                    <a:gd name="T16" fmla="*/ 1548 w 2001"/>
                    <a:gd name="T17" fmla="*/ 1756 h 3006"/>
                    <a:gd name="T18" fmla="*/ 1452 w 2001"/>
                    <a:gd name="T19" fmla="*/ 1979 h 3006"/>
                    <a:gd name="T20" fmla="*/ 1314 w 2001"/>
                    <a:gd name="T21" fmla="*/ 2131 h 3006"/>
                    <a:gd name="T22" fmla="*/ 1143 w 2001"/>
                    <a:gd name="T23" fmla="*/ 2226 h 3006"/>
                    <a:gd name="T24" fmla="*/ 1120 w 2001"/>
                    <a:gd name="T25" fmla="*/ 2402 h 3006"/>
                    <a:gd name="T26" fmla="*/ 934 w 2001"/>
                    <a:gd name="T27" fmla="*/ 2430 h 3006"/>
                    <a:gd name="T28" fmla="*/ 679 w 2001"/>
                    <a:gd name="T29" fmla="*/ 2470 h 3006"/>
                    <a:gd name="T30" fmla="*/ 520 w 2001"/>
                    <a:gd name="T31" fmla="*/ 2634 h 3006"/>
                    <a:gd name="T32" fmla="*/ 500 w 2001"/>
                    <a:gd name="T33" fmla="*/ 2904 h 3006"/>
                    <a:gd name="T34" fmla="*/ 353 w 2001"/>
                    <a:gd name="T35" fmla="*/ 2959 h 3006"/>
                    <a:gd name="T36" fmla="*/ 123 w 2001"/>
                    <a:gd name="T37" fmla="*/ 3006 h 3006"/>
                    <a:gd name="T38" fmla="*/ 10 w 2001"/>
                    <a:gd name="T39" fmla="*/ 2909 h 3006"/>
                    <a:gd name="T40" fmla="*/ 20 w 2001"/>
                    <a:gd name="T41" fmla="*/ 2707 h 3006"/>
                    <a:gd name="T42" fmla="*/ 169 w 2001"/>
                    <a:gd name="T43" fmla="*/ 2535 h 3006"/>
                    <a:gd name="T44" fmla="*/ 409 w 2001"/>
                    <a:gd name="T45" fmla="*/ 2491 h 3006"/>
                    <a:gd name="T46" fmla="*/ 557 w 2001"/>
                    <a:gd name="T47" fmla="*/ 2322 h 3006"/>
                    <a:gd name="T48" fmla="*/ 757 w 2001"/>
                    <a:gd name="T49" fmla="*/ 2182 h 3006"/>
                    <a:gd name="T50" fmla="*/ 931 w 2001"/>
                    <a:gd name="T51" fmla="*/ 1891 h 3006"/>
                    <a:gd name="T52" fmla="*/ 1046 w 2001"/>
                    <a:gd name="T53" fmla="*/ 1702 h 3006"/>
                    <a:gd name="T54" fmla="*/ 1114 w 2001"/>
                    <a:gd name="T55" fmla="*/ 1594 h 3006"/>
                    <a:gd name="T56" fmla="*/ 1181 w 2001"/>
                    <a:gd name="T57" fmla="*/ 1487 h 3006"/>
                    <a:gd name="T58" fmla="*/ 1238 w 2001"/>
                    <a:gd name="T59" fmla="*/ 1363 h 3006"/>
                    <a:gd name="T60" fmla="*/ 1319 w 2001"/>
                    <a:gd name="T61" fmla="*/ 1269 h 3006"/>
                    <a:gd name="T62" fmla="*/ 1402 w 2001"/>
                    <a:gd name="T63" fmla="*/ 1118 h 3006"/>
                    <a:gd name="T64" fmla="*/ 1467 w 2001"/>
                    <a:gd name="T65" fmla="*/ 927 h 3006"/>
                    <a:gd name="T66" fmla="*/ 1529 w 2001"/>
                    <a:gd name="T67" fmla="*/ 820 h 3006"/>
                    <a:gd name="T68" fmla="*/ 1566 w 2001"/>
                    <a:gd name="T69" fmla="*/ 702 h 3006"/>
                    <a:gd name="T70" fmla="*/ 1583 w 2001"/>
                    <a:gd name="T71" fmla="*/ 560 h 3006"/>
                    <a:gd name="T72" fmla="*/ 1650 w 2001"/>
                    <a:gd name="T73" fmla="*/ 416 h 3006"/>
                    <a:gd name="T74" fmla="*/ 1663 w 2001"/>
                    <a:gd name="T75" fmla="*/ 238 h 3006"/>
                    <a:gd name="T76" fmla="*/ 1777 w 2001"/>
                    <a:gd name="T77" fmla="*/ 144 h 3006"/>
                    <a:gd name="T78" fmla="*/ 1867 w 2001"/>
                    <a:gd name="T79" fmla="*/ 23 h 3006"/>
                    <a:gd name="T80" fmla="*/ 1950 w 2001"/>
                    <a:gd name="T81" fmla="*/ 8 h 3006"/>
                    <a:gd name="T82" fmla="*/ 1999 w 2001"/>
                    <a:gd name="T83" fmla="*/ 77 h 3006"/>
                    <a:gd name="T84" fmla="*/ 1968 w 2001"/>
                    <a:gd name="T85" fmla="*/ 184 h 3006"/>
                    <a:gd name="T86" fmla="*/ 1908 w 2001"/>
                    <a:gd name="T87" fmla="*/ 338 h 3006"/>
                    <a:gd name="T88" fmla="*/ 1800 w 2001"/>
                    <a:gd name="T89" fmla="*/ 532 h 3006"/>
                    <a:gd name="T90" fmla="*/ 1711 w 2001"/>
                    <a:gd name="T91" fmla="*/ 630 h 30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01" h="3006">
                      <a:moveTo>
                        <a:pt x="1711" y="630"/>
                      </a:moveTo>
                      <a:lnTo>
                        <a:pt x="1700" y="674"/>
                      </a:lnTo>
                      <a:lnTo>
                        <a:pt x="1678" y="701"/>
                      </a:lnTo>
                      <a:lnTo>
                        <a:pt x="1675" y="729"/>
                      </a:lnTo>
                      <a:lnTo>
                        <a:pt x="1663" y="758"/>
                      </a:lnTo>
                      <a:lnTo>
                        <a:pt x="1653" y="789"/>
                      </a:lnTo>
                      <a:lnTo>
                        <a:pt x="1634" y="818"/>
                      </a:lnTo>
                      <a:lnTo>
                        <a:pt x="1614" y="846"/>
                      </a:lnTo>
                      <a:lnTo>
                        <a:pt x="1604" y="884"/>
                      </a:lnTo>
                      <a:lnTo>
                        <a:pt x="1581" y="947"/>
                      </a:lnTo>
                      <a:lnTo>
                        <a:pt x="1573" y="996"/>
                      </a:lnTo>
                      <a:lnTo>
                        <a:pt x="1577" y="1054"/>
                      </a:lnTo>
                      <a:lnTo>
                        <a:pt x="1607" y="1079"/>
                      </a:lnTo>
                      <a:lnTo>
                        <a:pt x="1632" y="1079"/>
                      </a:lnTo>
                      <a:lnTo>
                        <a:pt x="1654" y="1088"/>
                      </a:lnTo>
                      <a:lnTo>
                        <a:pt x="1659" y="1123"/>
                      </a:lnTo>
                      <a:lnTo>
                        <a:pt x="1659" y="1166"/>
                      </a:lnTo>
                      <a:lnTo>
                        <a:pt x="1641" y="1195"/>
                      </a:lnTo>
                      <a:lnTo>
                        <a:pt x="1644" y="1247"/>
                      </a:lnTo>
                      <a:lnTo>
                        <a:pt x="1657" y="1296"/>
                      </a:lnTo>
                      <a:lnTo>
                        <a:pt x="1652" y="1339"/>
                      </a:lnTo>
                      <a:lnTo>
                        <a:pt x="1637" y="1380"/>
                      </a:lnTo>
                      <a:lnTo>
                        <a:pt x="1618" y="1421"/>
                      </a:lnTo>
                      <a:lnTo>
                        <a:pt x="1592" y="1468"/>
                      </a:lnTo>
                      <a:lnTo>
                        <a:pt x="1571" y="1608"/>
                      </a:lnTo>
                      <a:lnTo>
                        <a:pt x="1555" y="1663"/>
                      </a:lnTo>
                      <a:lnTo>
                        <a:pt x="1548" y="1756"/>
                      </a:lnTo>
                      <a:lnTo>
                        <a:pt x="1516" y="1843"/>
                      </a:lnTo>
                      <a:lnTo>
                        <a:pt x="1482" y="1943"/>
                      </a:lnTo>
                      <a:lnTo>
                        <a:pt x="1452" y="1979"/>
                      </a:lnTo>
                      <a:lnTo>
                        <a:pt x="1396" y="2011"/>
                      </a:lnTo>
                      <a:lnTo>
                        <a:pt x="1352" y="2095"/>
                      </a:lnTo>
                      <a:lnTo>
                        <a:pt x="1314" y="2131"/>
                      </a:lnTo>
                      <a:lnTo>
                        <a:pt x="1246" y="2166"/>
                      </a:lnTo>
                      <a:lnTo>
                        <a:pt x="1187" y="2195"/>
                      </a:lnTo>
                      <a:lnTo>
                        <a:pt x="1143" y="2226"/>
                      </a:lnTo>
                      <a:lnTo>
                        <a:pt x="1131" y="2266"/>
                      </a:lnTo>
                      <a:lnTo>
                        <a:pt x="1138" y="2350"/>
                      </a:lnTo>
                      <a:lnTo>
                        <a:pt x="1120" y="2402"/>
                      </a:lnTo>
                      <a:lnTo>
                        <a:pt x="1084" y="2442"/>
                      </a:lnTo>
                      <a:lnTo>
                        <a:pt x="1006" y="2450"/>
                      </a:lnTo>
                      <a:lnTo>
                        <a:pt x="934" y="2430"/>
                      </a:lnTo>
                      <a:lnTo>
                        <a:pt x="821" y="2412"/>
                      </a:lnTo>
                      <a:lnTo>
                        <a:pt x="752" y="2418"/>
                      </a:lnTo>
                      <a:lnTo>
                        <a:pt x="679" y="2470"/>
                      </a:lnTo>
                      <a:lnTo>
                        <a:pt x="616" y="2528"/>
                      </a:lnTo>
                      <a:lnTo>
                        <a:pt x="572" y="2584"/>
                      </a:lnTo>
                      <a:lnTo>
                        <a:pt x="520" y="2634"/>
                      </a:lnTo>
                      <a:lnTo>
                        <a:pt x="502" y="2695"/>
                      </a:lnTo>
                      <a:lnTo>
                        <a:pt x="502" y="2781"/>
                      </a:lnTo>
                      <a:lnTo>
                        <a:pt x="500" y="2904"/>
                      </a:lnTo>
                      <a:lnTo>
                        <a:pt x="468" y="2943"/>
                      </a:lnTo>
                      <a:lnTo>
                        <a:pt x="420" y="2959"/>
                      </a:lnTo>
                      <a:lnTo>
                        <a:pt x="353" y="2959"/>
                      </a:lnTo>
                      <a:lnTo>
                        <a:pt x="267" y="2974"/>
                      </a:lnTo>
                      <a:lnTo>
                        <a:pt x="209" y="2986"/>
                      </a:lnTo>
                      <a:lnTo>
                        <a:pt x="123" y="3006"/>
                      </a:lnTo>
                      <a:lnTo>
                        <a:pt x="62" y="3000"/>
                      </a:lnTo>
                      <a:lnTo>
                        <a:pt x="36" y="2966"/>
                      </a:lnTo>
                      <a:lnTo>
                        <a:pt x="10" y="2909"/>
                      </a:lnTo>
                      <a:lnTo>
                        <a:pt x="0" y="2832"/>
                      </a:lnTo>
                      <a:lnTo>
                        <a:pt x="4" y="2769"/>
                      </a:lnTo>
                      <a:lnTo>
                        <a:pt x="20" y="2707"/>
                      </a:lnTo>
                      <a:lnTo>
                        <a:pt x="58" y="2647"/>
                      </a:lnTo>
                      <a:lnTo>
                        <a:pt x="82" y="2572"/>
                      </a:lnTo>
                      <a:lnTo>
                        <a:pt x="169" y="2535"/>
                      </a:lnTo>
                      <a:lnTo>
                        <a:pt x="237" y="2515"/>
                      </a:lnTo>
                      <a:lnTo>
                        <a:pt x="337" y="2509"/>
                      </a:lnTo>
                      <a:lnTo>
                        <a:pt x="409" y="2491"/>
                      </a:lnTo>
                      <a:lnTo>
                        <a:pt x="451" y="2443"/>
                      </a:lnTo>
                      <a:lnTo>
                        <a:pt x="475" y="2374"/>
                      </a:lnTo>
                      <a:lnTo>
                        <a:pt x="557" y="2322"/>
                      </a:lnTo>
                      <a:lnTo>
                        <a:pt x="642" y="2286"/>
                      </a:lnTo>
                      <a:lnTo>
                        <a:pt x="716" y="2248"/>
                      </a:lnTo>
                      <a:lnTo>
                        <a:pt x="757" y="2182"/>
                      </a:lnTo>
                      <a:lnTo>
                        <a:pt x="821" y="2059"/>
                      </a:lnTo>
                      <a:lnTo>
                        <a:pt x="881" y="1965"/>
                      </a:lnTo>
                      <a:lnTo>
                        <a:pt x="931" y="1891"/>
                      </a:lnTo>
                      <a:lnTo>
                        <a:pt x="973" y="1830"/>
                      </a:lnTo>
                      <a:lnTo>
                        <a:pt x="1027" y="1742"/>
                      </a:lnTo>
                      <a:lnTo>
                        <a:pt x="1046" y="1702"/>
                      </a:lnTo>
                      <a:lnTo>
                        <a:pt x="1067" y="1661"/>
                      </a:lnTo>
                      <a:lnTo>
                        <a:pt x="1089" y="1625"/>
                      </a:lnTo>
                      <a:lnTo>
                        <a:pt x="1114" y="1594"/>
                      </a:lnTo>
                      <a:lnTo>
                        <a:pt x="1140" y="1566"/>
                      </a:lnTo>
                      <a:lnTo>
                        <a:pt x="1163" y="1529"/>
                      </a:lnTo>
                      <a:lnTo>
                        <a:pt x="1181" y="1487"/>
                      </a:lnTo>
                      <a:lnTo>
                        <a:pt x="1199" y="1444"/>
                      </a:lnTo>
                      <a:lnTo>
                        <a:pt x="1218" y="1402"/>
                      </a:lnTo>
                      <a:lnTo>
                        <a:pt x="1238" y="1363"/>
                      </a:lnTo>
                      <a:lnTo>
                        <a:pt x="1263" y="1330"/>
                      </a:lnTo>
                      <a:lnTo>
                        <a:pt x="1289" y="1306"/>
                      </a:lnTo>
                      <a:lnTo>
                        <a:pt x="1319" y="1269"/>
                      </a:lnTo>
                      <a:lnTo>
                        <a:pt x="1339" y="1226"/>
                      </a:lnTo>
                      <a:lnTo>
                        <a:pt x="1361" y="1185"/>
                      </a:lnTo>
                      <a:lnTo>
                        <a:pt x="1402" y="1118"/>
                      </a:lnTo>
                      <a:lnTo>
                        <a:pt x="1429" y="1071"/>
                      </a:lnTo>
                      <a:lnTo>
                        <a:pt x="1442" y="1001"/>
                      </a:lnTo>
                      <a:lnTo>
                        <a:pt x="1467" y="927"/>
                      </a:lnTo>
                      <a:lnTo>
                        <a:pt x="1483" y="888"/>
                      </a:lnTo>
                      <a:lnTo>
                        <a:pt x="1503" y="852"/>
                      </a:lnTo>
                      <a:lnTo>
                        <a:pt x="1529" y="820"/>
                      </a:lnTo>
                      <a:lnTo>
                        <a:pt x="1542" y="778"/>
                      </a:lnTo>
                      <a:lnTo>
                        <a:pt x="1558" y="740"/>
                      </a:lnTo>
                      <a:lnTo>
                        <a:pt x="1566" y="702"/>
                      </a:lnTo>
                      <a:lnTo>
                        <a:pt x="1570" y="661"/>
                      </a:lnTo>
                      <a:lnTo>
                        <a:pt x="1569" y="614"/>
                      </a:lnTo>
                      <a:lnTo>
                        <a:pt x="1583" y="560"/>
                      </a:lnTo>
                      <a:lnTo>
                        <a:pt x="1602" y="503"/>
                      </a:lnTo>
                      <a:lnTo>
                        <a:pt x="1625" y="461"/>
                      </a:lnTo>
                      <a:lnTo>
                        <a:pt x="1650" y="416"/>
                      </a:lnTo>
                      <a:lnTo>
                        <a:pt x="1666" y="356"/>
                      </a:lnTo>
                      <a:lnTo>
                        <a:pt x="1661" y="295"/>
                      </a:lnTo>
                      <a:lnTo>
                        <a:pt x="1663" y="238"/>
                      </a:lnTo>
                      <a:lnTo>
                        <a:pt x="1687" y="201"/>
                      </a:lnTo>
                      <a:lnTo>
                        <a:pt x="1712" y="184"/>
                      </a:lnTo>
                      <a:lnTo>
                        <a:pt x="1777" y="144"/>
                      </a:lnTo>
                      <a:lnTo>
                        <a:pt x="1809" y="89"/>
                      </a:lnTo>
                      <a:lnTo>
                        <a:pt x="1825" y="63"/>
                      </a:lnTo>
                      <a:lnTo>
                        <a:pt x="1867" y="23"/>
                      </a:lnTo>
                      <a:lnTo>
                        <a:pt x="1890" y="4"/>
                      </a:lnTo>
                      <a:lnTo>
                        <a:pt x="1916" y="0"/>
                      </a:lnTo>
                      <a:lnTo>
                        <a:pt x="1950" y="8"/>
                      </a:lnTo>
                      <a:lnTo>
                        <a:pt x="1957" y="30"/>
                      </a:lnTo>
                      <a:lnTo>
                        <a:pt x="1976" y="55"/>
                      </a:lnTo>
                      <a:lnTo>
                        <a:pt x="1999" y="77"/>
                      </a:lnTo>
                      <a:lnTo>
                        <a:pt x="2001" y="125"/>
                      </a:lnTo>
                      <a:lnTo>
                        <a:pt x="1987" y="150"/>
                      </a:lnTo>
                      <a:lnTo>
                        <a:pt x="1968" y="184"/>
                      </a:lnTo>
                      <a:lnTo>
                        <a:pt x="1962" y="243"/>
                      </a:lnTo>
                      <a:lnTo>
                        <a:pt x="1946" y="295"/>
                      </a:lnTo>
                      <a:lnTo>
                        <a:pt x="1908" y="338"/>
                      </a:lnTo>
                      <a:lnTo>
                        <a:pt x="1861" y="402"/>
                      </a:lnTo>
                      <a:lnTo>
                        <a:pt x="1825" y="476"/>
                      </a:lnTo>
                      <a:lnTo>
                        <a:pt x="1800" y="532"/>
                      </a:lnTo>
                      <a:lnTo>
                        <a:pt x="1782" y="582"/>
                      </a:lnTo>
                      <a:lnTo>
                        <a:pt x="1752" y="601"/>
                      </a:lnTo>
                      <a:lnTo>
                        <a:pt x="1711" y="630"/>
                      </a:lnTo>
                      <a:close/>
                    </a:path>
                  </a:pathLst>
                </a:custGeom>
                <a:solidFill>
                  <a:srgbClr val="0070C0">
                    <a:alpha val="31000"/>
                  </a:srgbClr>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0" name="Freeform 7415"/>
                <p:cNvSpPr>
                  <a:spLocks/>
                </p:cNvSpPr>
                <p:nvPr/>
              </p:nvSpPr>
              <p:spPr bwMode="auto">
                <a:xfrm>
                  <a:off x="2560" y="1897"/>
                  <a:ext cx="378" cy="531"/>
                </a:xfrm>
                <a:custGeom>
                  <a:avLst/>
                  <a:gdLst>
                    <a:gd name="T0" fmla="*/ 1438 w 2265"/>
                    <a:gd name="T1" fmla="*/ 2336 h 3189"/>
                    <a:gd name="T2" fmla="*/ 1312 w 2265"/>
                    <a:gd name="T3" fmla="*/ 2364 h 3189"/>
                    <a:gd name="T4" fmla="*/ 1243 w 2265"/>
                    <a:gd name="T5" fmla="*/ 2462 h 3189"/>
                    <a:gd name="T6" fmla="*/ 1208 w 2265"/>
                    <a:gd name="T7" fmla="*/ 2610 h 3189"/>
                    <a:gd name="T8" fmla="*/ 1057 w 2265"/>
                    <a:gd name="T9" fmla="*/ 2679 h 3189"/>
                    <a:gd name="T10" fmla="*/ 903 w 2265"/>
                    <a:gd name="T11" fmla="*/ 2753 h 3189"/>
                    <a:gd name="T12" fmla="*/ 790 w 2265"/>
                    <a:gd name="T13" fmla="*/ 2850 h 3189"/>
                    <a:gd name="T14" fmla="*/ 679 w 2265"/>
                    <a:gd name="T15" fmla="*/ 2920 h 3189"/>
                    <a:gd name="T16" fmla="*/ 632 w 2265"/>
                    <a:gd name="T17" fmla="*/ 3066 h 3189"/>
                    <a:gd name="T18" fmla="*/ 468 w 2265"/>
                    <a:gd name="T19" fmla="*/ 3138 h 3189"/>
                    <a:gd name="T20" fmla="*/ 261 w 2265"/>
                    <a:gd name="T21" fmla="*/ 3174 h 3189"/>
                    <a:gd name="T22" fmla="*/ 69 w 2265"/>
                    <a:gd name="T23" fmla="*/ 3188 h 3189"/>
                    <a:gd name="T24" fmla="*/ 0 w 2265"/>
                    <a:gd name="T25" fmla="*/ 3026 h 3189"/>
                    <a:gd name="T26" fmla="*/ 104 w 2265"/>
                    <a:gd name="T27" fmla="*/ 2810 h 3189"/>
                    <a:gd name="T28" fmla="*/ 163 w 2265"/>
                    <a:gd name="T29" fmla="*/ 2699 h 3189"/>
                    <a:gd name="T30" fmla="*/ 302 w 2265"/>
                    <a:gd name="T31" fmla="*/ 2640 h 3189"/>
                    <a:gd name="T32" fmla="*/ 456 w 2265"/>
                    <a:gd name="T33" fmla="*/ 2567 h 3189"/>
                    <a:gd name="T34" fmla="*/ 558 w 2265"/>
                    <a:gd name="T35" fmla="*/ 2445 h 3189"/>
                    <a:gd name="T36" fmla="*/ 651 w 2265"/>
                    <a:gd name="T37" fmla="*/ 2299 h 3189"/>
                    <a:gd name="T38" fmla="*/ 701 w 2265"/>
                    <a:gd name="T39" fmla="*/ 2104 h 3189"/>
                    <a:gd name="T40" fmla="*/ 737 w 2265"/>
                    <a:gd name="T41" fmla="*/ 1900 h 3189"/>
                    <a:gd name="T42" fmla="*/ 833 w 2265"/>
                    <a:gd name="T43" fmla="*/ 1758 h 3189"/>
                    <a:gd name="T44" fmla="*/ 936 w 2265"/>
                    <a:gd name="T45" fmla="*/ 1632 h 3189"/>
                    <a:gd name="T46" fmla="*/ 1025 w 2265"/>
                    <a:gd name="T47" fmla="*/ 1483 h 3189"/>
                    <a:gd name="T48" fmla="*/ 1144 w 2265"/>
                    <a:gd name="T49" fmla="*/ 1411 h 3189"/>
                    <a:gd name="T50" fmla="*/ 1259 w 2265"/>
                    <a:gd name="T51" fmla="*/ 1318 h 3189"/>
                    <a:gd name="T52" fmla="*/ 1371 w 2265"/>
                    <a:gd name="T53" fmla="*/ 1221 h 3189"/>
                    <a:gd name="T54" fmla="*/ 1510 w 2265"/>
                    <a:gd name="T55" fmla="*/ 1006 h 3189"/>
                    <a:gd name="T56" fmla="*/ 1586 w 2265"/>
                    <a:gd name="T57" fmla="*/ 780 h 3189"/>
                    <a:gd name="T58" fmla="*/ 1605 w 2265"/>
                    <a:gd name="T59" fmla="*/ 577 h 3189"/>
                    <a:gd name="T60" fmla="*/ 1646 w 2265"/>
                    <a:gd name="T61" fmla="*/ 338 h 3189"/>
                    <a:gd name="T62" fmla="*/ 1765 w 2265"/>
                    <a:gd name="T63" fmla="*/ 214 h 3189"/>
                    <a:gd name="T64" fmla="*/ 1891 w 2265"/>
                    <a:gd name="T65" fmla="*/ 48 h 3189"/>
                    <a:gd name="T66" fmla="*/ 2147 w 2265"/>
                    <a:gd name="T67" fmla="*/ 0 h 3189"/>
                    <a:gd name="T68" fmla="*/ 2219 w 2265"/>
                    <a:gd name="T69" fmla="*/ 94 h 3189"/>
                    <a:gd name="T70" fmla="*/ 2256 w 2265"/>
                    <a:gd name="T71" fmla="*/ 272 h 3189"/>
                    <a:gd name="T72" fmla="*/ 2161 w 2265"/>
                    <a:gd name="T73" fmla="*/ 434 h 3189"/>
                    <a:gd name="T74" fmla="*/ 2064 w 2265"/>
                    <a:gd name="T75" fmla="*/ 641 h 3189"/>
                    <a:gd name="T76" fmla="*/ 1945 w 2265"/>
                    <a:gd name="T77" fmla="*/ 795 h 3189"/>
                    <a:gd name="T78" fmla="*/ 1823 w 2265"/>
                    <a:gd name="T79" fmla="*/ 951 h 3189"/>
                    <a:gd name="T80" fmla="*/ 1743 w 2265"/>
                    <a:gd name="T81" fmla="*/ 1089 h 3189"/>
                    <a:gd name="T82" fmla="*/ 1784 w 2265"/>
                    <a:gd name="T83" fmla="*/ 1239 h 3189"/>
                    <a:gd name="T84" fmla="*/ 1772 w 2265"/>
                    <a:gd name="T85" fmla="*/ 1364 h 3189"/>
                    <a:gd name="T86" fmla="*/ 1789 w 2265"/>
                    <a:gd name="T87" fmla="*/ 1528 h 3189"/>
                    <a:gd name="T88" fmla="*/ 1747 w 2265"/>
                    <a:gd name="T89" fmla="*/ 1702 h 3189"/>
                    <a:gd name="T90" fmla="*/ 1686 w 2265"/>
                    <a:gd name="T91" fmla="*/ 1867 h 3189"/>
                    <a:gd name="T92" fmla="*/ 1633 w 2265"/>
                    <a:gd name="T93" fmla="*/ 1993 h 3189"/>
                    <a:gd name="T94" fmla="*/ 1589 w 2265"/>
                    <a:gd name="T95" fmla="*/ 2107 h 3189"/>
                    <a:gd name="T96" fmla="*/ 1509 w 2265"/>
                    <a:gd name="T97" fmla="*/ 2241 h 3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65" h="3189">
                      <a:moveTo>
                        <a:pt x="1509" y="2241"/>
                      </a:moveTo>
                      <a:lnTo>
                        <a:pt x="1495" y="2288"/>
                      </a:lnTo>
                      <a:lnTo>
                        <a:pt x="1469" y="2319"/>
                      </a:lnTo>
                      <a:lnTo>
                        <a:pt x="1438" y="2336"/>
                      </a:lnTo>
                      <a:lnTo>
                        <a:pt x="1407" y="2345"/>
                      </a:lnTo>
                      <a:lnTo>
                        <a:pt x="1376" y="2350"/>
                      </a:lnTo>
                      <a:lnTo>
                        <a:pt x="1344" y="2355"/>
                      </a:lnTo>
                      <a:lnTo>
                        <a:pt x="1312" y="2364"/>
                      </a:lnTo>
                      <a:lnTo>
                        <a:pt x="1281" y="2376"/>
                      </a:lnTo>
                      <a:lnTo>
                        <a:pt x="1256" y="2404"/>
                      </a:lnTo>
                      <a:lnTo>
                        <a:pt x="1249" y="2433"/>
                      </a:lnTo>
                      <a:lnTo>
                        <a:pt x="1243" y="2462"/>
                      </a:lnTo>
                      <a:lnTo>
                        <a:pt x="1242" y="2506"/>
                      </a:lnTo>
                      <a:lnTo>
                        <a:pt x="1236" y="2544"/>
                      </a:lnTo>
                      <a:lnTo>
                        <a:pt x="1222" y="2582"/>
                      </a:lnTo>
                      <a:lnTo>
                        <a:pt x="1208" y="2610"/>
                      </a:lnTo>
                      <a:lnTo>
                        <a:pt x="1181" y="2639"/>
                      </a:lnTo>
                      <a:lnTo>
                        <a:pt x="1139" y="2651"/>
                      </a:lnTo>
                      <a:lnTo>
                        <a:pt x="1102" y="2672"/>
                      </a:lnTo>
                      <a:lnTo>
                        <a:pt x="1057" y="2679"/>
                      </a:lnTo>
                      <a:lnTo>
                        <a:pt x="994" y="2681"/>
                      </a:lnTo>
                      <a:lnTo>
                        <a:pt x="955" y="2693"/>
                      </a:lnTo>
                      <a:lnTo>
                        <a:pt x="931" y="2727"/>
                      </a:lnTo>
                      <a:lnTo>
                        <a:pt x="903" y="2753"/>
                      </a:lnTo>
                      <a:lnTo>
                        <a:pt x="875" y="2778"/>
                      </a:lnTo>
                      <a:lnTo>
                        <a:pt x="847" y="2804"/>
                      </a:lnTo>
                      <a:lnTo>
                        <a:pt x="818" y="2831"/>
                      </a:lnTo>
                      <a:lnTo>
                        <a:pt x="790" y="2850"/>
                      </a:lnTo>
                      <a:lnTo>
                        <a:pt x="758" y="2857"/>
                      </a:lnTo>
                      <a:lnTo>
                        <a:pt x="726" y="2857"/>
                      </a:lnTo>
                      <a:lnTo>
                        <a:pt x="694" y="2885"/>
                      </a:lnTo>
                      <a:lnTo>
                        <a:pt x="679" y="2920"/>
                      </a:lnTo>
                      <a:lnTo>
                        <a:pt x="663" y="2968"/>
                      </a:lnTo>
                      <a:lnTo>
                        <a:pt x="653" y="3006"/>
                      </a:lnTo>
                      <a:lnTo>
                        <a:pt x="645" y="3043"/>
                      </a:lnTo>
                      <a:lnTo>
                        <a:pt x="632" y="3066"/>
                      </a:lnTo>
                      <a:lnTo>
                        <a:pt x="610" y="3091"/>
                      </a:lnTo>
                      <a:lnTo>
                        <a:pt x="558" y="3114"/>
                      </a:lnTo>
                      <a:lnTo>
                        <a:pt x="517" y="3128"/>
                      </a:lnTo>
                      <a:lnTo>
                        <a:pt x="468" y="3138"/>
                      </a:lnTo>
                      <a:lnTo>
                        <a:pt x="412" y="3147"/>
                      </a:lnTo>
                      <a:lnTo>
                        <a:pt x="372" y="3157"/>
                      </a:lnTo>
                      <a:lnTo>
                        <a:pt x="318" y="3168"/>
                      </a:lnTo>
                      <a:lnTo>
                        <a:pt x="261" y="3174"/>
                      </a:lnTo>
                      <a:lnTo>
                        <a:pt x="206" y="3183"/>
                      </a:lnTo>
                      <a:lnTo>
                        <a:pt x="183" y="3183"/>
                      </a:lnTo>
                      <a:lnTo>
                        <a:pt x="136" y="3189"/>
                      </a:lnTo>
                      <a:lnTo>
                        <a:pt x="69" y="3188"/>
                      </a:lnTo>
                      <a:lnTo>
                        <a:pt x="34" y="3174"/>
                      </a:lnTo>
                      <a:lnTo>
                        <a:pt x="8" y="3152"/>
                      </a:lnTo>
                      <a:lnTo>
                        <a:pt x="1" y="3094"/>
                      </a:lnTo>
                      <a:lnTo>
                        <a:pt x="0" y="3026"/>
                      </a:lnTo>
                      <a:lnTo>
                        <a:pt x="10" y="2953"/>
                      </a:lnTo>
                      <a:lnTo>
                        <a:pt x="27" y="2904"/>
                      </a:lnTo>
                      <a:lnTo>
                        <a:pt x="73" y="2841"/>
                      </a:lnTo>
                      <a:lnTo>
                        <a:pt x="104" y="2810"/>
                      </a:lnTo>
                      <a:lnTo>
                        <a:pt x="118" y="2789"/>
                      </a:lnTo>
                      <a:lnTo>
                        <a:pt x="139" y="2740"/>
                      </a:lnTo>
                      <a:lnTo>
                        <a:pt x="152" y="2710"/>
                      </a:lnTo>
                      <a:lnTo>
                        <a:pt x="163" y="2699"/>
                      </a:lnTo>
                      <a:lnTo>
                        <a:pt x="206" y="2683"/>
                      </a:lnTo>
                      <a:lnTo>
                        <a:pt x="246" y="2668"/>
                      </a:lnTo>
                      <a:lnTo>
                        <a:pt x="272" y="2656"/>
                      </a:lnTo>
                      <a:lnTo>
                        <a:pt x="302" y="2640"/>
                      </a:lnTo>
                      <a:lnTo>
                        <a:pt x="325" y="2639"/>
                      </a:lnTo>
                      <a:lnTo>
                        <a:pt x="369" y="2627"/>
                      </a:lnTo>
                      <a:lnTo>
                        <a:pt x="412" y="2594"/>
                      </a:lnTo>
                      <a:lnTo>
                        <a:pt x="456" y="2567"/>
                      </a:lnTo>
                      <a:lnTo>
                        <a:pt x="480" y="2534"/>
                      </a:lnTo>
                      <a:lnTo>
                        <a:pt x="501" y="2513"/>
                      </a:lnTo>
                      <a:lnTo>
                        <a:pt x="521" y="2481"/>
                      </a:lnTo>
                      <a:lnTo>
                        <a:pt x="558" y="2445"/>
                      </a:lnTo>
                      <a:lnTo>
                        <a:pt x="583" y="2411"/>
                      </a:lnTo>
                      <a:lnTo>
                        <a:pt x="608" y="2379"/>
                      </a:lnTo>
                      <a:lnTo>
                        <a:pt x="631" y="2340"/>
                      </a:lnTo>
                      <a:lnTo>
                        <a:pt x="651" y="2299"/>
                      </a:lnTo>
                      <a:lnTo>
                        <a:pt x="670" y="2254"/>
                      </a:lnTo>
                      <a:lnTo>
                        <a:pt x="686" y="2208"/>
                      </a:lnTo>
                      <a:lnTo>
                        <a:pt x="697" y="2157"/>
                      </a:lnTo>
                      <a:lnTo>
                        <a:pt x="701" y="2104"/>
                      </a:lnTo>
                      <a:lnTo>
                        <a:pt x="704" y="2050"/>
                      </a:lnTo>
                      <a:lnTo>
                        <a:pt x="710" y="1996"/>
                      </a:lnTo>
                      <a:lnTo>
                        <a:pt x="720" y="1946"/>
                      </a:lnTo>
                      <a:lnTo>
                        <a:pt x="737" y="1900"/>
                      </a:lnTo>
                      <a:lnTo>
                        <a:pt x="759" y="1859"/>
                      </a:lnTo>
                      <a:lnTo>
                        <a:pt x="783" y="1825"/>
                      </a:lnTo>
                      <a:lnTo>
                        <a:pt x="809" y="1792"/>
                      </a:lnTo>
                      <a:lnTo>
                        <a:pt x="833" y="1758"/>
                      </a:lnTo>
                      <a:lnTo>
                        <a:pt x="860" y="1729"/>
                      </a:lnTo>
                      <a:lnTo>
                        <a:pt x="888" y="1701"/>
                      </a:lnTo>
                      <a:lnTo>
                        <a:pt x="913" y="1669"/>
                      </a:lnTo>
                      <a:lnTo>
                        <a:pt x="936" y="1632"/>
                      </a:lnTo>
                      <a:lnTo>
                        <a:pt x="955" y="1588"/>
                      </a:lnTo>
                      <a:lnTo>
                        <a:pt x="974" y="1544"/>
                      </a:lnTo>
                      <a:lnTo>
                        <a:pt x="996" y="1507"/>
                      </a:lnTo>
                      <a:lnTo>
                        <a:pt x="1025" y="1483"/>
                      </a:lnTo>
                      <a:lnTo>
                        <a:pt x="1056" y="1468"/>
                      </a:lnTo>
                      <a:lnTo>
                        <a:pt x="1087" y="1456"/>
                      </a:lnTo>
                      <a:lnTo>
                        <a:pt x="1117" y="1439"/>
                      </a:lnTo>
                      <a:lnTo>
                        <a:pt x="1144" y="1411"/>
                      </a:lnTo>
                      <a:lnTo>
                        <a:pt x="1173" y="1389"/>
                      </a:lnTo>
                      <a:lnTo>
                        <a:pt x="1203" y="1367"/>
                      </a:lnTo>
                      <a:lnTo>
                        <a:pt x="1232" y="1345"/>
                      </a:lnTo>
                      <a:lnTo>
                        <a:pt x="1259" y="1318"/>
                      </a:lnTo>
                      <a:lnTo>
                        <a:pt x="1287" y="1293"/>
                      </a:lnTo>
                      <a:lnTo>
                        <a:pt x="1316" y="1269"/>
                      </a:lnTo>
                      <a:lnTo>
                        <a:pt x="1346" y="1249"/>
                      </a:lnTo>
                      <a:lnTo>
                        <a:pt x="1371" y="1221"/>
                      </a:lnTo>
                      <a:lnTo>
                        <a:pt x="1396" y="1193"/>
                      </a:lnTo>
                      <a:lnTo>
                        <a:pt x="1434" y="1139"/>
                      </a:lnTo>
                      <a:lnTo>
                        <a:pt x="1470" y="1070"/>
                      </a:lnTo>
                      <a:lnTo>
                        <a:pt x="1510" y="1006"/>
                      </a:lnTo>
                      <a:lnTo>
                        <a:pt x="1543" y="915"/>
                      </a:lnTo>
                      <a:lnTo>
                        <a:pt x="1563" y="872"/>
                      </a:lnTo>
                      <a:lnTo>
                        <a:pt x="1576" y="826"/>
                      </a:lnTo>
                      <a:lnTo>
                        <a:pt x="1586" y="780"/>
                      </a:lnTo>
                      <a:lnTo>
                        <a:pt x="1583" y="730"/>
                      </a:lnTo>
                      <a:lnTo>
                        <a:pt x="1577" y="680"/>
                      </a:lnTo>
                      <a:lnTo>
                        <a:pt x="1586" y="637"/>
                      </a:lnTo>
                      <a:lnTo>
                        <a:pt x="1605" y="577"/>
                      </a:lnTo>
                      <a:lnTo>
                        <a:pt x="1614" y="516"/>
                      </a:lnTo>
                      <a:lnTo>
                        <a:pt x="1628" y="461"/>
                      </a:lnTo>
                      <a:lnTo>
                        <a:pt x="1629" y="404"/>
                      </a:lnTo>
                      <a:lnTo>
                        <a:pt x="1646" y="338"/>
                      </a:lnTo>
                      <a:lnTo>
                        <a:pt x="1662" y="309"/>
                      </a:lnTo>
                      <a:lnTo>
                        <a:pt x="1708" y="261"/>
                      </a:lnTo>
                      <a:lnTo>
                        <a:pt x="1743" y="238"/>
                      </a:lnTo>
                      <a:lnTo>
                        <a:pt x="1765" y="214"/>
                      </a:lnTo>
                      <a:lnTo>
                        <a:pt x="1794" y="177"/>
                      </a:lnTo>
                      <a:lnTo>
                        <a:pt x="1819" y="123"/>
                      </a:lnTo>
                      <a:lnTo>
                        <a:pt x="1852" y="83"/>
                      </a:lnTo>
                      <a:lnTo>
                        <a:pt x="1891" y="48"/>
                      </a:lnTo>
                      <a:lnTo>
                        <a:pt x="1985" y="18"/>
                      </a:lnTo>
                      <a:lnTo>
                        <a:pt x="2045" y="15"/>
                      </a:lnTo>
                      <a:lnTo>
                        <a:pt x="2101" y="4"/>
                      </a:lnTo>
                      <a:lnTo>
                        <a:pt x="2147" y="0"/>
                      </a:lnTo>
                      <a:lnTo>
                        <a:pt x="2195" y="9"/>
                      </a:lnTo>
                      <a:lnTo>
                        <a:pt x="2202" y="32"/>
                      </a:lnTo>
                      <a:lnTo>
                        <a:pt x="2203" y="69"/>
                      </a:lnTo>
                      <a:lnTo>
                        <a:pt x="2219" y="94"/>
                      </a:lnTo>
                      <a:lnTo>
                        <a:pt x="2238" y="130"/>
                      </a:lnTo>
                      <a:lnTo>
                        <a:pt x="2255" y="162"/>
                      </a:lnTo>
                      <a:lnTo>
                        <a:pt x="2265" y="227"/>
                      </a:lnTo>
                      <a:lnTo>
                        <a:pt x="2256" y="272"/>
                      </a:lnTo>
                      <a:lnTo>
                        <a:pt x="2228" y="319"/>
                      </a:lnTo>
                      <a:lnTo>
                        <a:pt x="2200" y="363"/>
                      </a:lnTo>
                      <a:lnTo>
                        <a:pt x="2177" y="405"/>
                      </a:lnTo>
                      <a:lnTo>
                        <a:pt x="2161" y="434"/>
                      </a:lnTo>
                      <a:lnTo>
                        <a:pt x="2123" y="493"/>
                      </a:lnTo>
                      <a:lnTo>
                        <a:pt x="2101" y="556"/>
                      </a:lnTo>
                      <a:lnTo>
                        <a:pt x="2083" y="605"/>
                      </a:lnTo>
                      <a:lnTo>
                        <a:pt x="2064" y="641"/>
                      </a:lnTo>
                      <a:lnTo>
                        <a:pt x="2030" y="684"/>
                      </a:lnTo>
                      <a:lnTo>
                        <a:pt x="2004" y="726"/>
                      </a:lnTo>
                      <a:lnTo>
                        <a:pt x="1980" y="749"/>
                      </a:lnTo>
                      <a:lnTo>
                        <a:pt x="1945" y="795"/>
                      </a:lnTo>
                      <a:lnTo>
                        <a:pt x="1902" y="831"/>
                      </a:lnTo>
                      <a:lnTo>
                        <a:pt x="1861" y="879"/>
                      </a:lnTo>
                      <a:lnTo>
                        <a:pt x="1847" y="918"/>
                      </a:lnTo>
                      <a:lnTo>
                        <a:pt x="1823" y="951"/>
                      </a:lnTo>
                      <a:lnTo>
                        <a:pt x="1799" y="984"/>
                      </a:lnTo>
                      <a:lnTo>
                        <a:pt x="1776" y="1017"/>
                      </a:lnTo>
                      <a:lnTo>
                        <a:pt x="1752" y="1061"/>
                      </a:lnTo>
                      <a:lnTo>
                        <a:pt x="1743" y="1089"/>
                      </a:lnTo>
                      <a:lnTo>
                        <a:pt x="1744" y="1152"/>
                      </a:lnTo>
                      <a:lnTo>
                        <a:pt x="1762" y="1183"/>
                      </a:lnTo>
                      <a:lnTo>
                        <a:pt x="1777" y="1201"/>
                      </a:lnTo>
                      <a:lnTo>
                        <a:pt x="1784" y="1239"/>
                      </a:lnTo>
                      <a:lnTo>
                        <a:pt x="1787" y="1266"/>
                      </a:lnTo>
                      <a:lnTo>
                        <a:pt x="1782" y="1297"/>
                      </a:lnTo>
                      <a:lnTo>
                        <a:pt x="1777" y="1332"/>
                      </a:lnTo>
                      <a:lnTo>
                        <a:pt x="1772" y="1364"/>
                      </a:lnTo>
                      <a:lnTo>
                        <a:pt x="1774" y="1416"/>
                      </a:lnTo>
                      <a:lnTo>
                        <a:pt x="1783" y="1459"/>
                      </a:lnTo>
                      <a:lnTo>
                        <a:pt x="1789" y="1491"/>
                      </a:lnTo>
                      <a:lnTo>
                        <a:pt x="1789" y="1528"/>
                      </a:lnTo>
                      <a:lnTo>
                        <a:pt x="1790" y="1575"/>
                      </a:lnTo>
                      <a:lnTo>
                        <a:pt x="1775" y="1608"/>
                      </a:lnTo>
                      <a:lnTo>
                        <a:pt x="1762" y="1653"/>
                      </a:lnTo>
                      <a:lnTo>
                        <a:pt x="1747" y="1702"/>
                      </a:lnTo>
                      <a:lnTo>
                        <a:pt x="1736" y="1731"/>
                      </a:lnTo>
                      <a:lnTo>
                        <a:pt x="1725" y="1781"/>
                      </a:lnTo>
                      <a:lnTo>
                        <a:pt x="1707" y="1827"/>
                      </a:lnTo>
                      <a:lnTo>
                        <a:pt x="1686" y="1867"/>
                      </a:lnTo>
                      <a:lnTo>
                        <a:pt x="1668" y="1919"/>
                      </a:lnTo>
                      <a:lnTo>
                        <a:pt x="1655" y="1955"/>
                      </a:lnTo>
                      <a:lnTo>
                        <a:pt x="1645" y="1967"/>
                      </a:lnTo>
                      <a:lnTo>
                        <a:pt x="1633" y="1993"/>
                      </a:lnTo>
                      <a:lnTo>
                        <a:pt x="1619" y="2022"/>
                      </a:lnTo>
                      <a:lnTo>
                        <a:pt x="1613" y="2037"/>
                      </a:lnTo>
                      <a:lnTo>
                        <a:pt x="1604" y="2069"/>
                      </a:lnTo>
                      <a:lnTo>
                        <a:pt x="1589" y="2107"/>
                      </a:lnTo>
                      <a:lnTo>
                        <a:pt x="1555" y="2142"/>
                      </a:lnTo>
                      <a:lnTo>
                        <a:pt x="1536" y="2175"/>
                      </a:lnTo>
                      <a:lnTo>
                        <a:pt x="1522" y="2215"/>
                      </a:lnTo>
                      <a:lnTo>
                        <a:pt x="1509" y="224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1" name="Line 7416"/>
                <p:cNvSpPr>
                  <a:spLocks noChangeShapeType="1"/>
                </p:cNvSpPr>
                <p:nvPr/>
              </p:nvSpPr>
              <p:spPr bwMode="auto">
                <a:xfrm>
                  <a:off x="3306" y="2701"/>
                  <a:ext cx="3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2" name="Line 7417"/>
                <p:cNvSpPr>
                  <a:spLocks noChangeShapeType="1"/>
                </p:cNvSpPr>
                <p:nvPr/>
              </p:nvSpPr>
              <p:spPr bwMode="auto">
                <a:xfrm flipH="1" flipV="1">
                  <a:off x="3482" y="2779"/>
                  <a:ext cx="1"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3" name="Line 7418"/>
                <p:cNvSpPr>
                  <a:spLocks noChangeShapeType="1"/>
                </p:cNvSpPr>
                <p:nvPr/>
              </p:nvSpPr>
              <p:spPr bwMode="auto">
                <a:xfrm flipH="1" flipV="1">
                  <a:off x="3481" y="2773"/>
                  <a:ext cx="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4" name="Line 7419"/>
                <p:cNvSpPr>
                  <a:spLocks noChangeShapeType="1"/>
                </p:cNvSpPr>
                <p:nvPr/>
              </p:nvSpPr>
              <p:spPr bwMode="auto">
                <a:xfrm flipH="1" flipV="1">
                  <a:off x="3480" y="2767"/>
                  <a:ext cx="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5" name="Line 7420"/>
                <p:cNvSpPr>
                  <a:spLocks noChangeShapeType="1"/>
                </p:cNvSpPr>
                <p:nvPr/>
              </p:nvSpPr>
              <p:spPr bwMode="auto">
                <a:xfrm flipH="1" flipV="1">
                  <a:off x="3479" y="2760"/>
                  <a:ext cx="1"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6" name="Line 7421"/>
                <p:cNvSpPr>
                  <a:spLocks noChangeShapeType="1"/>
                </p:cNvSpPr>
                <p:nvPr/>
              </p:nvSpPr>
              <p:spPr bwMode="auto">
                <a:xfrm flipH="1" flipV="1">
                  <a:off x="3477" y="2752"/>
                  <a:ext cx="2"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7" name="Line 7422"/>
                <p:cNvSpPr>
                  <a:spLocks noChangeShapeType="1"/>
                </p:cNvSpPr>
                <p:nvPr/>
              </p:nvSpPr>
              <p:spPr bwMode="auto">
                <a:xfrm flipH="1" flipV="1">
                  <a:off x="3475" y="2746"/>
                  <a:ext cx="2"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8" name="Line 7423"/>
                <p:cNvSpPr>
                  <a:spLocks noChangeShapeType="1"/>
                </p:cNvSpPr>
                <p:nvPr/>
              </p:nvSpPr>
              <p:spPr bwMode="auto">
                <a:xfrm flipH="1" flipV="1">
                  <a:off x="3472" y="2741"/>
                  <a:ext cx="3"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89" name="Line 7424"/>
                <p:cNvSpPr>
                  <a:spLocks noChangeShapeType="1"/>
                </p:cNvSpPr>
                <p:nvPr/>
              </p:nvSpPr>
              <p:spPr bwMode="auto">
                <a:xfrm flipH="1" flipV="1">
                  <a:off x="3469" y="2734"/>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0" name="Line 7425"/>
                <p:cNvSpPr>
                  <a:spLocks noChangeShapeType="1"/>
                </p:cNvSpPr>
                <p:nvPr/>
              </p:nvSpPr>
              <p:spPr bwMode="auto">
                <a:xfrm flipH="1" flipV="1">
                  <a:off x="3466" y="2728"/>
                  <a:ext cx="3"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1" name="Line 7426"/>
                <p:cNvSpPr>
                  <a:spLocks noChangeShapeType="1"/>
                </p:cNvSpPr>
                <p:nvPr/>
              </p:nvSpPr>
              <p:spPr bwMode="auto">
                <a:xfrm flipH="1" flipV="1">
                  <a:off x="3464" y="2722"/>
                  <a:ext cx="2"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2" name="Line 7427"/>
                <p:cNvSpPr>
                  <a:spLocks noChangeShapeType="1"/>
                </p:cNvSpPr>
                <p:nvPr/>
              </p:nvSpPr>
              <p:spPr bwMode="auto">
                <a:xfrm flipH="1" flipV="1">
                  <a:off x="3460" y="2715"/>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3" name="Line 7428"/>
                <p:cNvSpPr>
                  <a:spLocks noChangeShapeType="1"/>
                </p:cNvSpPr>
                <p:nvPr/>
              </p:nvSpPr>
              <p:spPr bwMode="auto">
                <a:xfrm flipH="1" flipV="1">
                  <a:off x="3466" y="2715"/>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4" name="Line 7429"/>
                <p:cNvSpPr>
                  <a:spLocks noChangeShapeType="1"/>
                </p:cNvSpPr>
                <p:nvPr/>
              </p:nvSpPr>
              <p:spPr bwMode="auto">
                <a:xfrm flipH="1" flipV="1">
                  <a:off x="3470" y="2722"/>
                  <a:ext cx="2"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5" name="Line 7430"/>
                <p:cNvSpPr>
                  <a:spLocks noChangeShapeType="1"/>
                </p:cNvSpPr>
                <p:nvPr/>
              </p:nvSpPr>
              <p:spPr bwMode="auto">
                <a:xfrm flipH="1" flipV="1">
                  <a:off x="3472" y="2728"/>
                  <a:ext cx="3"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6" name="Line 7431"/>
                <p:cNvSpPr>
                  <a:spLocks noChangeShapeType="1"/>
                </p:cNvSpPr>
                <p:nvPr/>
              </p:nvSpPr>
              <p:spPr bwMode="auto">
                <a:xfrm flipH="1" flipV="1">
                  <a:off x="3475" y="2734"/>
                  <a:ext cx="3"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7" name="Line 7432"/>
                <p:cNvSpPr>
                  <a:spLocks noChangeShapeType="1"/>
                </p:cNvSpPr>
                <p:nvPr/>
              </p:nvSpPr>
              <p:spPr bwMode="auto">
                <a:xfrm flipH="1" flipV="1">
                  <a:off x="3478" y="2741"/>
                  <a:ext cx="2" cy="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8" name="Line 7433"/>
                <p:cNvSpPr>
                  <a:spLocks noChangeShapeType="1"/>
                </p:cNvSpPr>
                <p:nvPr/>
              </p:nvSpPr>
              <p:spPr bwMode="auto">
                <a:xfrm flipH="1" flipV="1">
                  <a:off x="3480" y="2746"/>
                  <a:ext cx="3"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99" name="Line 7434"/>
                <p:cNvSpPr>
                  <a:spLocks noChangeShapeType="1"/>
                </p:cNvSpPr>
                <p:nvPr/>
              </p:nvSpPr>
              <p:spPr bwMode="auto">
                <a:xfrm flipH="1" flipV="1">
                  <a:off x="3483" y="2752"/>
                  <a:ext cx="2"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0" name="Line 7435"/>
                <p:cNvSpPr>
                  <a:spLocks noChangeShapeType="1"/>
                </p:cNvSpPr>
                <p:nvPr/>
              </p:nvSpPr>
              <p:spPr bwMode="auto">
                <a:xfrm flipH="1" flipV="1">
                  <a:off x="3485" y="2760"/>
                  <a:ext cx="1"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1" name="Line 7436"/>
                <p:cNvSpPr>
                  <a:spLocks noChangeShapeType="1"/>
                </p:cNvSpPr>
                <p:nvPr/>
              </p:nvSpPr>
              <p:spPr bwMode="auto">
                <a:xfrm flipH="1" flipV="1">
                  <a:off x="3486" y="2767"/>
                  <a:ext cx="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2" name="Line 7437"/>
                <p:cNvSpPr>
                  <a:spLocks noChangeShapeType="1"/>
                </p:cNvSpPr>
                <p:nvPr/>
              </p:nvSpPr>
              <p:spPr bwMode="auto">
                <a:xfrm flipH="1" flipV="1">
                  <a:off x="3487" y="2773"/>
                  <a:ext cx="1" cy="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3" name="Line 7438"/>
                <p:cNvSpPr>
                  <a:spLocks noChangeShapeType="1"/>
                </p:cNvSpPr>
                <p:nvPr/>
              </p:nvSpPr>
              <p:spPr bwMode="auto">
                <a:xfrm flipH="1" flipV="1">
                  <a:off x="3488" y="2779"/>
                  <a:ext cx="0"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4" name="Line 7439"/>
                <p:cNvSpPr>
                  <a:spLocks noChangeShapeType="1"/>
                </p:cNvSpPr>
                <p:nvPr/>
              </p:nvSpPr>
              <p:spPr bwMode="auto">
                <a:xfrm>
                  <a:off x="3466" y="2715"/>
                  <a:ext cx="4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05" name="Freeform 7440"/>
                <p:cNvSpPr>
                  <a:spLocks/>
                </p:cNvSpPr>
                <p:nvPr/>
              </p:nvSpPr>
              <p:spPr bwMode="auto">
                <a:xfrm>
                  <a:off x="3278" y="1486"/>
                  <a:ext cx="6"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5 w 32"/>
                    <a:gd name="T13" fmla="*/ 23 h 43"/>
                    <a:gd name="T14" fmla="*/ 29 w 32"/>
                    <a:gd name="T15" fmla="*/ 24 h 43"/>
                    <a:gd name="T16" fmla="*/ 29 w 32"/>
                    <a:gd name="T17" fmla="*/ 18 h 43"/>
                    <a:gd name="T18" fmla="*/ 5 w 32"/>
                    <a:gd name="T19" fmla="*/ 18 h 43"/>
                    <a:gd name="T20" fmla="*/ 5 w 32"/>
                    <a:gd name="T21" fmla="*/ 4 h 43"/>
                    <a:gd name="T22" fmla="*/ 31 w 32"/>
                    <a:gd name="T23" fmla="*/ 4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5" y="23"/>
                      </a:lnTo>
                      <a:lnTo>
                        <a:pt x="29" y="24"/>
                      </a:lnTo>
                      <a:lnTo>
                        <a:pt x="29" y="18"/>
                      </a:lnTo>
                      <a:lnTo>
                        <a:pt x="5" y="18"/>
                      </a:lnTo>
                      <a:lnTo>
                        <a:pt x="5" y="4"/>
                      </a:lnTo>
                      <a:lnTo>
                        <a:pt x="31" y="4"/>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66" name="Group 7642"/>
              <p:cNvGrpSpPr>
                <a:grpSpLocks/>
              </p:cNvGrpSpPr>
              <p:nvPr/>
            </p:nvGrpSpPr>
            <p:grpSpPr bwMode="auto">
              <a:xfrm>
                <a:off x="1317" y="1337"/>
                <a:ext cx="2847" cy="1286"/>
                <a:chOff x="1317" y="1337"/>
                <a:chExt cx="2847" cy="1286"/>
              </a:xfrm>
            </p:grpSpPr>
            <p:sp>
              <p:nvSpPr>
                <p:cNvPr id="10006" name="Freeform 7442"/>
                <p:cNvSpPr>
                  <a:spLocks/>
                </p:cNvSpPr>
                <p:nvPr/>
              </p:nvSpPr>
              <p:spPr bwMode="auto">
                <a:xfrm>
                  <a:off x="3284" y="1491"/>
                  <a:ext cx="4" cy="2"/>
                </a:xfrm>
                <a:custGeom>
                  <a:avLst/>
                  <a:gdLst>
                    <a:gd name="T0" fmla="*/ 5 w 22"/>
                    <a:gd name="T1" fmla="*/ 0 h 11"/>
                    <a:gd name="T2" fmla="*/ 0 w 22"/>
                    <a:gd name="T3" fmla="*/ 0 h 11"/>
                    <a:gd name="T4" fmla="*/ 1 w 22"/>
                    <a:gd name="T5" fmla="*/ 3 h 11"/>
                    <a:gd name="T6" fmla="*/ 4 w 22"/>
                    <a:gd name="T7" fmla="*/ 8 h 11"/>
                    <a:gd name="T8" fmla="*/ 8 w 22"/>
                    <a:gd name="T9" fmla="*/ 10 h 11"/>
                    <a:gd name="T10" fmla="*/ 14 w 22"/>
                    <a:gd name="T11" fmla="*/ 11 h 11"/>
                    <a:gd name="T12" fmla="*/ 18 w 22"/>
                    <a:gd name="T13" fmla="*/ 10 h 11"/>
                    <a:gd name="T14" fmla="*/ 22 w 22"/>
                    <a:gd name="T15" fmla="*/ 8 h 11"/>
                    <a:gd name="T16" fmla="*/ 14 w 22"/>
                    <a:gd name="T17" fmla="*/ 7 h 11"/>
                    <a:gd name="T18" fmla="*/ 14 w 22"/>
                    <a:gd name="T19" fmla="*/ 7 h 11"/>
                    <a:gd name="T20" fmla="*/ 9 w 22"/>
                    <a:gd name="T21" fmla="*/ 4 h 11"/>
                    <a:gd name="T22" fmla="*/ 5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5" y="0"/>
                      </a:moveTo>
                      <a:lnTo>
                        <a:pt x="0" y="0"/>
                      </a:lnTo>
                      <a:lnTo>
                        <a:pt x="1" y="3"/>
                      </a:lnTo>
                      <a:lnTo>
                        <a:pt x="4" y="8"/>
                      </a:lnTo>
                      <a:lnTo>
                        <a:pt x="8" y="10"/>
                      </a:lnTo>
                      <a:lnTo>
                        <a:pt x="14" y="11"/>
                      </a:lnTo>
                      <a:lnTo>
                        <a:pt x="18" y="10"/>
                      </a:lnTo>
                      <a:lnTo>
                        <a:pt x="22" y="8"/>
                      </a:lnTo>
                      <a:lnTo>
                        <a:pt x="14" y="7"/>
                      </a:lnTo>
                      <a:lnTo>
                        <a:pt x="14" y="7"/>
                      </a:lnTo>
                      <a:lnTo>
                        <a:pt x="9"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7" name="Freeform 7443"/>
                <p:cNvSpPr>
                  <a:spLocks/>
                </p:cNvSpPr>
                <p:nvPr/>
              </p:nvSpPr>
              <p:spPr bwMode="auto">
                <a:xfrm>
                  <a:off x="3285" y="1488"/>
                  <a:ext cx="4" cy="5"/>
                </a:xfrm>
                <a:custGeom>
                  <a:avLst/>
                  <a:gdLst>
                    <a:gd name="T0" fmla="*/ 2 w 26"/>
                    <a:gd name="T1" fmla="*/ 0 h 26"/>
                    <a:gd name="T2" fmla="*/ 0 w 26"/>
                    <a:gd name="T3" fmla="*/ 5 h 26"/>
                    <a:gd name="T4" fmla="*/ 0 w 26"/>
                    <a:gd name="T5" fmla="*/ 5 h 26"/>
                    <a:gd name="T6" fmla="*/ 2 w 26"/>
                    <a:gd name="T7" fmla="*/ 11 h 26"/>
                    <a:gd name="T8" fmla="*/ 5 w 26"/>
                    <a:gd name="T9" fmla="*/ 12 h 26"/>
                    <a:gd name="T10" fmla="*/ 11 w 26"/>
                    <a:gd name="T11" fmla="*/ 14 h 26"/>
                    <a:gd name="T12" fmla="*/ 12 w 26"/>
                    <a:gd name="T13" fmla="*/ 14 h 26"/>
                    <a:gd name="T14" fmla="*/ 17 w 26"/>
                    <a:gd name="T15" fmla="*/ 16 h 26"/>
                    <a:gd name="T16" fmla="*/ 19 w 26"/>
                    <a:gd name="T17" fmla="*/ 17 h 26"/>
                    <a:gd name="T18" fmla="*/ 20 w 26"/>
                    <a:gd name="T19" fmla="*/ 19 h 26"/>
                    <a:gd name="T20" fmla="*/ 18 w 26"/>
                    <a:gd name="T21" fmla="*/ 22 h 26"/>
                    <a:gd name="T22" fmla="*/ 13 w 26"/>
                    <a:gd name="T23" fmla="*/ 25 h 26"/>
                    <a:gd name="T24" fmla="*/ 21 w 26"/>
                    <a:gd name="T25" fmla="*/ 26 h 26"/>
                    <a:gd name="T26" fmla="*/ 24 w 26"/>
                    <a:gd name="T27" fmla="*/ 24 h 26"/>
                    <a:gd name="T28" fmla="*/ 26 w 26"/>
                    <a:gd name="T29" fmla="*/ 18 h 26"/>
                    <a:gd name="T30" fmla="*/ 24 w 26"/>
                    <a:gd name="T31" fmla="*/ 14 h 26"/>
                    <a:gd name="T32" fmla="*/ 20 w 26"/>
                    <a:gd name="T33" fmla="*/ 11 h 26"/>
                    <a:gd name="T34" fmla="*/ 18 w 26"/>
                    <a:gd name="T35" fmla="*/ 11 h 26"/>
                    <a:gd name="T36" fmla="*/ 13 w 26"/>
                    <a:gd name="T37" fmla="*/ 9 h 26"/>
                    <a:gd name="T38" fmla="*/ 12 w 26"/>
                    <a:gd name="T39" fmla="*/ 9 h 26"/>
                    <a:gd name="T40" fmla="*/ 7 w 26"/>
                    <a:gd name="T41" fmla="*/ 6 h 26"/>
                    <a:gd name="T42" fmla="*/ 5 w 26"/>
                    <a:gd name="T43" fmla="*/ 4 h 26"/>
                    <a:gd name="T44" fmla="*/ 8 w 26"/>
                    <a:gd name="T45" fmla="*/ 1 h 26"/>
                    <a:gd name="T46" fmla="*/ 12 w 26"/>
                    <a:gd name="T47" fmla="*/ 0 h 26"/>
                    <a:gd name="T48" fmla="*/ 2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2" y="0"/>
                      </a:moveTo>
                      <a:lnTo>
                        <a:pt x="0" y="5"/>
                      </a:lnTo>
                      <a:lnTo>
                        <a:pt x="0" y="5"/>
                      </a:lnTo>
                      <a:lnTo>
                        <a:pt x="2" y="11"/>
                      </a:lnTo>
                      <a:lnTo>
                        <a:pt x="5" y="12"/>
                      </a:lnTo>
                      <a:lnTo>
                        <a:pt x="11" y="14"/>
                      </a:lnTo>
                      <a:lnTo>
                        <a:pt x="12" y="14"/>
                      </a:lnTo>
                      <a:lnTo>
                        <a:pt x="17" y="16"/>
                      </a:lnTo>
                      <a:lnTo>
                        <a:pt x="19" y="17"/>
                      </a:lnTo>
                      <a:lnTo>
                        <a:pt x="20" y="19"/>
                      </a:lnTo>
                      <a:lnTo>
                        <a:pt x="18" y="22"/>
                      </a:lnTo>
                      <a:lnTo>
                        <a:pt x="13" y="25"/>
                      </a:lnTo>
                      <a:lnTo>
                        <a:pt x="21" y="26"/>
                      </a:lnTo>
                      <a:lnTo>
                        <a:pt x="24" y="24"/>
                      </a:lnTo>
                      <a:lnTo>
                        <a:pt x="26" y="18"/>
                      </a:lnTo>
                      <a:lnTo>
                        <a:pt x="24" y="14"/>
                      </a:lnTo>
                      <a:lnTo>
                        <a:pt x="20" y="11"/>
                      </a:lnTo>
                      <a:lnTo>
                        <a:pt x="18" y="11"/>
                      </a:lnTo>
                      <a:lnTo>
                        <a:pt x="13" y="9"/>
                      </a:lnTo>
                      <a:lnTo>
                        <a:pt x="12" y="9"/>
                      </a:lnTo>
                      <a:lnTo>
                        <a:pt x="7" y="6"/>
                      </a:lnTo>
                      <a:lnTo>
                        <a:pt x="5" y="4"/>
                      </a:lnTo>
                      <a:lnTo>
                        <a:pt x="8" y="1"/>
                      </a:lnTo>
                      <a:lnTo>
                        <a:pt x="1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8" name="Freeform 7444"/>
                <p:cNvSpPr>
                  <a:spLocks/>
                </p:cNvSpPr>
                <p:nvPr/>
              </p:nvSpPr>
              <p:spPr bwMode="auto">
                <a:xfrm>
                  <a:off x="3285" y="1488"/>
                  <a:ext cx="4" cy="1"/>
                </a:xfrm>
                <a:custGeom>
                  <a:avLst/>
                  <a:gdLst>
                    <a:gd name="T0" fmla="*/ 10 w 23"/>
                    <a:gd name="T1" fmla="*/ 0 h 9"/>
                    <a:gd name="T2" fmla="*/ 7 w 23"/>
                    <a:gd name="T3" fmla="*/ 1 h 9"/>
                    <a:gd name="T4" fmla="*/ 1 w 23"/>
                    <a:gd name="T5" fmla="*/ 3 h 9"/>
                    <a:gd name="T6" fmla="*/ 0 w 23"/>
                    <a:gd name="T7" fmla="*/ 4 h 9"/>
                    <a:gd name="T8" fmla="*/ 10 w 23"/>
                    <a:gd name="T9" fmla="*/ 4 h 9"/>
                    <a:gd name="T10" fmla="*/ 15 w 23"/>
                    <a:gd name="T11" fmla="*/ 5 h 9"/>
                    <a:gd name="T12" fmla="*/ 17 w 23"/>
                    <a:gd name="T13" fmla="*/ 9 h 9"/>
                    <a:gd name="T14" fmla="*/ 23 w 23"/>
                    <a:gd name="T15" fmla="*/ 8 h 9"/>
                    <a:gd name="T16" fmla="*/ 22 w 23"/>
                    <a:gd name="T17" fmla="*/ 6 h 9"/>
                    <a:gd name="T18" fmla="*/ 18 w 23"/>
                    <a:gd name="T19" fmla="*/ 2 h 9"/>
                    <a:gd name="T20" fmla="*/ 16 w 23"/>
                    <a:gd name="T21" fmla="*/ 1 h 9"/>
                    <a:gd name="T22" fmla="*/ 10 w 2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
                      <a:moveTo>
                        <a:pt x="10" y="0"/>
                      </a:moveTo>
                      <a:lnTo>
                        <a:pt x="7" y="1"/>
                      </a:lnTo>
                      <a:lnTo>
                        <a:pt x="1" y="3"/>
                      </a:lnTo>
                      <a:lnTo>
                        <a:pt x="0" y="4"/>
                      </a:lnTo>
                      <a:lnTo>
                        <a:pt x="10" y="4"/>
                      </a:lnTo>
                      <a:lnTo>
                        <a:pt x="15" y="5"/>
                      </a:lnTo>
                      <a:lnTo>
                        <a:pt x="17" y="9"/>
                      </a:lnTo>
                      <a:lnTo>
                        <a:pt x="23" y="8"/>
                      </a:lnTo>
                      <a:lnTo>
                        <a:pt x="22" y="6"/>
                      </a:lnTo>
                      <a:lnTo>
                        <a:pt x="18" y="2"/>
                      </a:lnTo>
                      <a:lnTo>
                        <a:pt x="16"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9" name="Freeform 7445"/>
                <p:cNvSpPr>
                  <a:spLocks/>
                </p:cNvSpPr>
                <p:nvPr/>
              </p:nvSpPr>
              <p:spPr bwMode="auto">
                <a:xfrm>
                  <a:off x="3290" y="1492"/>
                  <a:ext cx="2" cy="1"/>
                </a:xfrm>
                <a:custGeom>
                  <a:avLst/>
                  <a:gdLst>
                    <a:gd name="T0" fmla="*/ 10 w 11"/>
                    <a:gd name="T1" fmla="*/ 0 h 4"/>
                    <a:gd name="T2" fmla="*/ 8 w 11"/>
                    <a:gd name="T3" fmla="*/ 0 h 4"/>
                    <a:gd name="T4" fmla="*/ 0 w 11"/>
                    <a:gd name="T5" fmla="*/ 0 h 4"/>
                    <a:gd name="T6" fmla="*/ 1 w 11"/>
                    <a:gd name="T7" fmla="*/ 3 h 4"/>
                    <a:gd name="T8" fmla="*/ 7 w 11"/>
                    <a:gd name="T9" fmla="*/ 4 h 4"/>
                    <a:gd name="T10" fmla="*/ 11 w 11"/>
                    <a:gd name="T11" fmla="*/ 4 h 4"/>
                    <a:gd name="T12" fmla="*/ 10 w 1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0"/>
                      </a:moveTo>
                      <a:lnTo>
                        <a:pt x="8" y="0"/>
                      </a:lnTo>
                      <a:lnTo>
                        <a:pt x="0" y="0"/>
                      </a:lnTo>
                      <a:lnTo>
                        <a:pt x="1" y="3"/>
                      </a:lnTo>
                      <a:lnTo>
                        <a:pt x="7" y="4"/>
                      </a:lnTo>
                      <a:lnTo>
                        <a:pt x="11"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0" name="Freeform 7446"/>
                <p:cNvSpPr>
                  <a:spLocks/>
                </p:cNvSpPr>
                <p:nvPr/>
              </p:nvSpPr>
              <p:spPr bwMode="auto">
                <a:xfrm>
                  <a:off x="3289" y="1486"/>
                  <a:ext cx="3" cy="6"/>
                </a:xfrm>
                <a:custGeom>
                  <a:avLst/>
                  <a:gdLst>
                    <a:gd name="T0" fmla="*/ 8 w 14"/>
                    <a:gd name="T1" fmla="*/ 0 h 38"/>
                    <a:gd name="T2" fmla="*/ 3 w 14"/>
                    <a:gd name="T3" fmla="*/ 3 h 38"/>
                    <a:gd name="T4" fmla="*/ 3 w 14"/>
                    <a:gd name="T5" fmla="*/ 11 h 38"/>
                    <a:gd name="T6" fmla="*/ 0 w 14"/>
                    <a:gd name="T7" fmla="*/ 11 h 38"/>
                    <a:gd name="T8" fmla="*/ 0 w 14"/>
                    <a:gd name="T9" fmla="*/ 15 h 38"/>
                    <a:gd name="T10" fmla="*/ 3 w 14"/>
                    <a:gd name="T11" fmla="*/ 15 h 38"/>
                    <a:gd name="T12" fmla="*/ 3 w 14"/>
                    <a:gd name="T13" fmla="*/ 33 h 38"/>
                    <a:gd name="T14" fmla="*/ 4 w 14"/>
                    <a:gd name="T15" fmla="*/ 38 h 38"/>
                    <a:gd name="T16" fmla="*/ 12 w 14"/>
                    <a:gd name="T17" fmla="*/ 38 h 38"/>
                    <a:gd name="T18" fmla="*/ 10 w 14"/>
                    <a:gd name="T19" fmla="*/ 36 h 38"/>
                    <a:gd name="T20" fmla="*/ 8 w 14"/>
                    <a:gd name="T21" fmla="*/ 33 h 38"/>
                    <a:gd name="T22" fmla="*/ 8 w 14"/>
                    <a:gd name="T23" fmla="*/ 15 h 38"/>
                    <a:gd name="T24" fmla="*/ 14 w 14"/>
                    <a:gd name="T25" fmla="*/ 15 h 38"/>
                    <a:gd name="T26" fmla="*/ 14 w 14"/>
                    <a:gd name="T27" fmla="*/ 11 h 38"/>
                    <a:gd name="T28" fmla="*/ 8 w 14"/>
                    <a:gd name="T29" fmla="*/ 11 h 38"/>
                    <a:gd name="T30" fmla="*/ 8 w 14"/>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8">
                      <a:moveTo>
                        <a:pt x="8" y="0"/>
                      </a:moveTo>
                      <a:lnTo>
                        <a:pt x="3" y="3"/>
                      </a:lnTo>
                      <a:lnTo>
                        <a:pt x="3" y="11"/>
                      </a:lnTo>
                      <a:lnTo>
                        <a:pt x="0" y="11"/>
                      </a:lnTo>
                      <a:lnTo>
                        <a:pt x="0" y="15"/>
                      </a:lnTo>
                      <a:lnTo>
                        <a:pt x="3" y="15"/>
                      </a:lnTo>
                      <a:lnTo>
                        <a:pt x="3" y="33"/>
                      </a:lnTo>
                      <a:lnTo>
                        <a:pt x="4" y="38"/>
                      </a:lnTo>
                      <a:lnTo>
                        <a:pt x="12" y="38"/>
                      </a:lnTo>
                      <a:lnTo>
                        <a:pt x="10" y="36"/>
                      </a:lnTo>
                      <a:lnTo>
                        <a:pt x="8" y="33"/>
                      </a:lnTo>
                      <a:lnTo>
                        <a:pt x="8" y="15"/>
                      </a:lnTo>
                      <a:lnTo>
                        <a:pt x="14" y="15"/>
                      </a:lnTo>
                      <a:lnTo>
                        <a:pt x="14" y="11"/>
                      </a:lnTo>
                      <a:lnTo>
                        <a:pt x="8" y="1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1" name="Rectangle 7447"/>
                <p:cNvSpPr>
                  <a:spLocks noChangeArrowheads="1"/>
                </p:cNvSpPr>
                <p:nvPr/>
              </p:nvSpPr>
              <p:spPr bwMode="auto">
                <a:xfrm>
                  <a:off x="3293" y="149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2" name="Freeform 7448"/>
                <p:cNvSpPr>
                  <a:spLocks/>
                </p:cNvSpPr>
                <p:nvPr/>
              </p:nvSpPr>
              <p:spPr bwMode="auto">
                <a:xfrm>
                  <a:off x="3299" y="1492"/>
                  <a:ext cx="2" cy="1"/>
                </a:xfrm>
                <a:custGeom>
                  <a:avLst/>
                  <a:gdLst>
                    <a:gd name="T0" fmla="*/ 10 w 13"/>
                    <a:gd name="T1" fmla="*/ 0 h 7"/>
                    <a:gd name="T2" fmla="*/ 6 w 13"/>
                    <a:gd name="T3" fmla="*/ 3 h 7"/>
                    <a:gd name="T4" fmla="*/ 0 w 13"/>
                    <a:gd name="T5" fmla="*/ 6 h 7"/>
                    <a:gd name="T6" fmla="*/ 5 w 13"/>
                    <a:gd name="T7" fmla="*/ 7 h 7"/>
                    <a:gd name="T8" fmla="*/ 9 w 13"/>
                    <a:gd name="T9" fmla="*/ 6 h 7"/>
                    <a:gd name="T10" fmla="*/ 13 w 13"/>
                    <a:gd name="T11" fmla="*/ 3 h 7"/>
                    <a:gd name="T12" fmla="*/ 13 w 13"/>
                    <a:gd name="T13" fmla="*/ 3 h 7"/>
                    <a:gd name="T14" fmla="*/ 10 w 1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0" y="0"/>
                      </a:moveTo>
                      <a:lnTo>
                        <a:pt x="6" y="3"/>
                      </a:lnTo>
                      <a:lnTo>
                        <a:pt x="0" y="6"/>
                      </a:lnTo>
                      <a:lnTo>
                        <a:pt x="5" y="7"/>
                      </a:lnTo>
                      <a:lnTo>
                        <a:pt x="9" y="6"/>
                      </a:lnTo>
                      <a:lnTo>
                        <a:pt x="13" y="3"/>
                      </a:lnTo>
                      <a:lnTo>
                        <a:pt x="13"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3" name="Freeform 7449"/>
                <p:cNvSpPr>
                  <a:spLocks/>
                </p:cNvSpPr>
                <p:nvPr/>
              </p:nvSpPr>
              <p:spPr bwMode="auto">
                <a:xfrm>
                  <a:off x="3298" y="1488"/>
                  <a:ext cx="3" cy="5"/>
                </a:xfrm>
                <a:custGeom>
                  <a:avLst/>
                  <a:gdLst>
                    <a:gd name="T0" fmla="*/ 13 w 21"/>
                    <a:gd name="T1" fmla="*/ 0 h 31"/>
                    <a:gd name="T2" fmla="*/ 8 w 21"/>
                    <a:gd name="T3" fmla="*/ 0 h 31"/>
                    <a:gd name="T4" fmla="*/ 3 w 21"/>
                    <a:gd name="T5" fmla="*/ 4 h 31"/>
                    <a:gd name="T6" fmla="*/ 2 w 21"/>
                    <a:gd name="T7" fmla="*/ 4 h 31"/>
                    <a:gd name="T8" fmla="*/ 0 w 21"/>
                    <a:gd name="T9" fmla="*/ 9 h 31"/>
                    <a:gd name="T10" fmla="*/ 0 w 21"/>
                    <a:gd name="T11" fmla="*/ 16 h 31"/>
                    <a:gd name="T12" fmla="*/ 0 w 21"/>
                    <a:gd name="T13" fmla="*/ 17 h 31"/>
                    <a:gd name="T14" fmla="*/ 1 w 21"/>
                    <a:gd name="T15" fmla="*/ 22 h 31"/>
                    <a:gd name="T16" fmla="*/ 3 w 21"/>
                    <a:gd name="T17" fmla="*/ 28 h 31"/>
                    <a:gd name="T18" fmla="*/ 8 w 21"/>
                    <a:gd name="T19" fmla="*/ 31 h 31"/>
                    <a:gd name="T20" fmla="*/ 14 w 21"/>
                    <a:gd name="T21" fmla="*/ 28 h 31"/>
                    <a:gd name="T22" fmla="*/ 10 w 21"/>
                    <a:gd name="T23" fmla="*/ 27 h 31"/>
                    <a:gd name="T24" fmla="*/ 6 w 21"/>
                    <a:gd name="T25" fmla="*/ 22 h 31"/>
                    <a:gd name="T26" fmla="*/ 5 w 21"/>
                    <a:gd name="T27" fmla="*/ 21 h 31"/>
                    <a:gd name="T28" fmla="*/ 5 w 21"/>
                    <a:gd name="T29" fmla="*/ 16 h 31"/>
                    <a:gd name="T30" fmla="*/ 5 w 21"/>
                    <a:gd name="T31" fmla="*/ 12 h 31"/>
                    <a:gd name="T32" fmla="*/ 8 w 21"/>
                    <a:gd name="T33" fmla="*/ 7 h 31"/>
                    <a:gd name="T34" fmla="*/ 9 w 21"/>
                    <a:gd name="T35" fmla="*/ 5 h 31"/>
                    <a:gd name="T36" fmla="*/ 13 w 21"/>
                    <a:gd name="T37" fmla="*/ 4 h 31"/>
                    <a:gd name="T38" fmla="*/ 21 w 21"/>
                    <a:gd name="T39" fmla="*/ 4 h 31"/>
                    <a:gd name="T40" fmla="*/ 18 w 21"/>
                    <a:gd name="T41" fmla="*/ 1 h 31"/>
                    <a:gd name="T42" fmla="*/ 13 w 2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1">
                      <a:moveTo>
                        <a:pt x="13" y="0"/>
                      </a:moveTo>
                      <a:lnTo>
                        <a:pt x="8" y="0"/>
                      </a:lnTo>
                      <a:lnTo>
                        <a:pt x="3" y="4"/>
                      </a:lnTo>
                      <a:lnTo>
                        <a:pt x="2" y="4"/>
                      </a:lnTo>
                      <a:lnTo>
                        <a:pt x="0" y="9"/>
                      </a:lnTo>
                      <a:lnTo>
                        <a:pt x="0" y="16"/>
                      </a:lnTo>
                      <a:lnTo>
                        <a:pt x="0" y="17"/>
                      </a:lnTo>
                      <a:lnTo>
                        <a:pt x="1" y="22"/>
                      </a:lnTo>
                      <a:lnTo>
                        <a:pt x="3" y="28"/>
                      </a:lnTo>
                      <a:lnTo>
                        <a:pt x="8" y="31"/>
                      </a:lnTo>
                      <a:lnTo>
                        <a:pt x="14" y="28"/>
                      </a:lnTo>
                      <a:lnTo>
                        <a:pt x="10" y="27"/>
                      </a:lnTo>
                      <a:lnTo>
                        <a:pt x="6" y="22"/>
                      </a:lnTo>
                      <a:lnTo>
                        <a:pt x="5" y="21"/>
                      </a:lnTo>
                      <a:lnTo>
                        <a:pt x="5" y="16"/>
                      </a:lnTo>
                      <a:lnTo>
                        <a:pt x="5" y="12"/>
                      </a:lnTo>
                      <a:lnTo>
                        <a:pt x="8" y="7"/>
                      </a:lnTo>
                      <a:lnTo>
                        <a:pt x="9" y="5"/>
                      </a:lnTo>
                      <a:lnTo>
                        <a:pt x="13" y="4"/>
                      </a:lnTo>
                      <a:lnTo>
                        <a:pt x="21" y="4"/>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4" name="Freeform 7450"/>
                <p:cNvSpPr>
                  <a:spLocks/>
                </p:cNvSpPr>
                <p:nvPr/>
              </p:nvSpPr>
              <p:spPr bwMode="auto">
                <a:xfrm>
                  <a:off x="3300" y="1486"/>
                  <a:ext cx="2" cy="7"/>
                </a:xfrm>
                <a:custGeom>
                  <a:avLst/>
                  <a:gdLst>
                    <a:gd name="T0" fmla="*/ 14 w 14"/>
                    <a:gd name="T1" fmla="*/ 0 h 43"/>
                    <a:gd name="T2" fmla="*/ 8 w 14"/>
                    <a:gd name="T3" fmla="*/ 0 h 43"/>
                    <a:gd name="T4" fmla="*/ 8 w 14"/>
                    <a:gd name="T5" fmla="*/ 16 h 43"/>
                    <a:gd name="T6" fmla="*/ 8 w 14"/>
                    <a:gd name="T7" fmla="*/ 16 h 43"/>
                    <a:gd name="T8" fmla="*/ 0 w 14"/>
                    <a:gd name="T9" fmla="*/ 16 h 43"/>
                    <a:gd name="T10" fmla="*/ 2 w 14"/>
                    <a:gd name="T11" fmla="*/ 16 h 43"/>
                    <a:gd name="T12" fmla="*/ 6 w 14"/>
                    <a:gd name="T13" fmla="*/ 19 h 43"/>
                    <a:gd name="T14" fmla="*/ 8 w 14"/>
                    <a:gd name="T15" fmla="*/ 23 h 43"/>
                    <a:gd name="T16" fmla="*/ 8 w 14"/>
                    <a:gd name="T17" fmla="*/ 28 h 43"/>
                    <a:gd name="T18" fmla="*/ 8 w 14"/>
                    <a:gd name="T19" fmla="*/ 32 h 43"/>
                    <a:gd name="T20" fmla="*/ 6 w 14"/>
                    <a:gd name="T21" fmla="*/ 36 h 43"/>
                    <a:gd name="T22" fmla="*/ 5 w 14"/>
                    <a:gd name="T23" fmla="*/ 37 h 43"/>
                    <a:gd name="T24" fmla="*/ 8 w 14"/>
                    <a:gd name="T25" fmla="*/ 40 h 43"/>
                    <a:gd name="T26" fmla="*/ 8 w 14"/>
                    <a:gd name="T27" fmla="*/ 43 h 43"/>
                    <a:gd name="T28" fmla="*/ 14 w 14"/>
                    <a:gd name="T29" fmla="*/ 43 h 43"/>
                    <a:gd name="T30" fmla="*/ 14 w 1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3">
                      <a:moveTo>
                        <a:pt x="14" y="0"/>
                      </a:moveTo>
                      <a:lnTo>
                        <a:pt x="8" y="0"/>
                      </a:lnTo>
                      <a:lnTo>
                        <a:pt x="8" y="16"/>
                      </a:lnTo>
                      <a:lnTo>
                        <a:pt x="8" y="16"/>
                      </a:lnTo>
                      <a:lnTo>
                        <a:pt x="0" y="16"/>
                      </a:lnTo>
                      <a:lnTo>
                        <a:pt x="2" y="16"/>
                      </a:lnTo>
                      <a:lnTo>
                        <a:pt x="6" y="19"/>
                      </a:lnTo>
                      <a:lnTo>
                        <a:pt x="8" y="23"/>
                      </a:lnTo>
                      <a:lnTo>
                        <a:pt x="8" y="28"/>
                      </a:lnTo>
                      <a:lnTo>
                        <a:pt x="8" y="32"/>
                      </a:lnTo>
                      <a:lnTo>
                        <a:pt x="6" y="36"/>
                      </a:lnTo>
                      <a:lnTo>
                        <a:pt x="5" y="37"/>
                      </a:lnTo>
                      <a:lnTo>
                        <a:pt x="8" y="40"/>
                      </a:lnTo>
                      <a:lnTo>
                        <a:pt x="8" y="43"/>
                      </a:lnTo>
                      <a:lnTo>
                        <a:pt x="14" y="4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5" name="Freeform 7451"/>
                <p:cNvSpPr>
                  <a:spLocks/>
                </p:cNvSpPr>
                <p:nvPr/>
              </p:nvSpPr>
              <p:spPr bwMode="auto">
                <a:xfrm>
                  <a:off x="3304" y="1491"/>
                  <a:ext cx="4" cy="2"/>
                </a:xfrm>
                <a:custGeom>
                  <a:avLst/>
                  <a:gdLst>
                    <a:gd name="T0" fmla="*/ 20 w 25"/>
                    <a:gd name="T1" fmla="*/ 0 h 11"/>
                    <a:gd name="T2" fmla="*/ 20 w 25"/>
                    <a:gd name="T3" fmla="*/ 0 h 11"/>
                    <a:gd name="T4" fmla="*/ 16 w 25"/>
                    <a:gd name="T5" fmla="*/ 6 h 11"/>
                    <a:gd name="T6" fmla="*/ 11 w 25"/>
                    <a:gd name="T7" fmla="*/ 7 h 11"/>
                    <a:gd name="T8" fmla="*/ 0 w 25"/>
                    <a:gd name="T9" fmla="*/ 7 h 11"/>
                    <a:gd name="T10" fmla="*/ 0 w 25"/>
                    <a:gd name="T11" fmla="*/ 8 h 11"/>
                    <a:gd name="T12" fmla="*/ 5 w 25"/>
                    <a:gd name="T13" fmla="*/ 10 h 11"/>
                    <a:gd name="T14" fmla="*/ 11 w 25"/>
                    <a:gd name="T15" fmla="*/ 11 h 11"/>
                    <a:gd name="T16" fmla="*/ 14 w 25"/>
                    <a:gd name="T17" fmla="*/ 11 h 11"/>
                    <a:gd name="T18" fmla="*/ 20 w 25"/>
                    <a:gd name="T19" fmla="*/ 9 h 11"/>
                    <a:gd name="T20" fmla="*/ 22 w 25"/>
                    <a:gd name="T21" fmla="*/ 7 h 11"/>
                    <a:gd name="T22" fmla="*/ 25 w 25"/>
                    <a:gd name="T23" fmla="*/ 1 h 11"/>
                    <a:gd name="T24" fmla="*/ 20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20" y="0"/>
                      </a:moveTo>
                      <a:lnTo>
                        <a:pt x="20" y="0"/>
                      </a:lnTo>
                      <a:lnTo>
                        <a:pt x="16" y="6"/>
                      </a:lnTo>
                      <a:lnTo>
                        <a:pt x="11" y="7"/>
                      </a:lnTo>
                      <a:lnTo>
                        <a:pt x="0" y="7"/>
                      </a:lnTo>
                      <a:lnTo>
                        <a:pt x="0" y="8"/>
                      </a:lnTo>
                      <a:lnTo>
                        <a:pt x="5" y="10"/>
                      </a:lnTo>
                      <a:lnTo>
                        <a:pt x="11" y="11"/>
                      </a:lnTo>
                      <a:lnTo>
                        <a:pt x="14" y="11"/>
                      </a:lnTo>
                      <a:lnTo>
                        <a:pt x="20" y="9"/>
                      </a:lnTo>
                      <a:lnTo>
                        <a:pt x="22" y="7"/>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6" name="Freeform 7452"/>
                <p:cNvSpPr>
                  <a:spLocks/>
                </p:cNvSpPr>
                <p:nvPr/>
              </p:nvSpPr>
              <p:spPr bwMode="auto">
                <a:xfrm>
                  <a:off x="3303" y="1488"/>
                  <a:ext cx="5" cy="4"/>
                </a:xfrm>
                <a:custGeom>
                  <a:avLst/>
                  <a:gdLst>
                    <a:gd name="T0" fmla="*/ 21 w 29"/>
                    <a:gd name="T1" fmla="*/ 0 h 27"/>
                    <a:gd name="T2" fmla="*/ 15 w 29"/>
                    <a:gd name="T3" fmla="*/ 3 h 27"/>
                    <a:gd name="T4" fmla="*/ 15 w 29"/>
                    <a:gd name="T5" fmla="*/ 3 h 27"/>
                    <a:gd name="T6" fmla="*/ 20 w 29"/>
                    <a:gd name="T7" fmla="*/ 5 h 27"/>
                    <a:gd name="T8" fmla="*/ 21 w 29"/>
                    <a:gd name="T9" fmla="*/ 6 h 27"/>
                    <a:gd name="T10" fmla="*/ 24 w 29"/>
                    <a:gd name="T11" fmla="*/ 12 h 27"/>
                    <a:gd name="T12" fmla="*/ 5 w 29"/>
                    <a:gd name="T13" fmla="*/ 12 h 27"/>
                    <a:gd name="T14" fmla="*/ 0 w 29"/>
                    <a:gd name="T15" fmla="*/ 15 h 27"/>
                    <a:gd name="T16" fmla="*/ 0 w 29"/>
                    <a:gd name="T17" fmla="*/ 17 h 27"/>
                    <a:gd name="T18" fmla="*/ 1 w 29"/>
                    <a:gd name="T19" fmla="*/ 22 h 27"/>
                    <a:gd name="T20" fmla="*/ 4 w 29"/>
                    <a:gd name="T21" fmla="*/ 27 h 27"/>
                    <a:gd name="T22" fmla="*/ 15 w 29"/>
                    <a:gd name="T23" fmla="*/ 27 h 27"/>
                    <a:gd name="T24" fmla="*/ 13 w 29"/>
                    <a:gd name="T25" fmla="*/ 27 h 27"/>
                    <a:gd name="T26" fmla="*/ 9 w 29"/>
                    <a:gd name="T27" fmla="*/ 23 h 27"/>
                    <a:gd name="T28" fmla="*/ 7 w 29"/>
                    <a:gd name="T29" fmla="*/ 21 h 27"/>
                    <a:gd name="T30" fmla="*/ 5 w 29"/>
                    <a:gd name="T31" fmla="*/ 16 h 27"/>
                    <a:gd name="T32" fmla="*/ 29 w 29"/>
                    <a:gd name="T33" fmla="*/ 16 h 27"/>
                    <a:gd name="T34" fmla="*/ 28 w 29"/>
                    <a:gd name="T35" fmla="*/ 10 h 27"/>
                    <a:gd name="T36" fmla="*/ 27 w 29"/>
                    <a:gd name="T37" fmla="*/ 5 h 27"/>
                    <a:gd name="T38" fmla="*/ 26 w 29"/>
                    <a:gd name="T39" fmla="*/ 3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3"/>
                      </a:lnTo>
                      <a:lnTo>
                        <a:pt x="15" y="3"/>
                      </a:lnTo>
                      <a:lnTo>
                        <a:pt x="20" y="5"/>
                      </a:lnTo>
                      <a:lnTo>
                        <a:pt x="21" y="6"/>
                      </a:lnTo>
                      <a:lnTo>
                        <a:pt x="24" y="12"/>
                      </a:lnTo>
                      <a:lnTo>
                        <a:pt x="5" y="12"/>
                      </a:lnTo>
                      <a:lnTo>
                        <a:pt x="0" y="15"/>
                      </a:lnTo>
                      <a:lnTo>
                        <a:pt x="0" y="17"/>
                      </a:lnTo>
                      <a:lnTo>
                        <a:pt x="1" y="22"/>
                      </a:lnTo>
                      <a:lnTo>
                        <a:pt x="4" y="27"/>
                      </a:lnTo>
                      <a:lnTo>
                        <a:pt x="15" y="27"/>
                      </a:lnTo>
                      <a:lnTo>
                        <a:pt x="13" y="27"/>
                      </a:lnTo>
                      <a:lnTo>
                        <a:pt x="9" y="23"/>
                      </a:lnTo>
                      <a:lnTo>
                        <a:pt x="7" y="21"/>
                      </a:lnTo>
                      <a:lnTo>
                        <a:pt x="5" y="16"/>
                      </a:lnTo>
                      <a:lnTo>
                        <a:pt x="29" y="16"/>
                      </a:lnTo>
                      <a:lnTo>
                        <a:pt x="28" y="10"/>
                      </a:lnTo>
                      <a:lnTo>
                        <a:pt x="27" y="5"/>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7" name="Freeform 7453"/>
                <p:cNvSpPr>
                  <a:spLocks/>
                </p:cNvSpPr>
                <p:nvPr/>
              </p:nvSpPr>
              <p:spPr bwMode="auto">
                <a:xfrm>
                  <a:off x="3303" y="1488"/>
                  <a:ext cx="4" cy="2"/>
                </a:xfrm>
                <a:custGeom>
                  <a:avLst/>
                  <a:gdLst>
                    <a:gd name="T0" fmla="*/ 15 w 21"/>
                    <a:gd name="T1" fmla="*/ 0 h 16"/>
                    <a:gd name="T2" fmla="*/ 14 w 21"/>
                    <a:gd name="T3" fmla="*/ 0 h 16"/>
                    <a:gd name="T4" fmla="*/ 9 w 21"/>
                    <a:gd name="T5" fmla="*/ 1 h 16"/>
                    <a:gd name="T6" fmla="*/ 4 w 21"/>
                    <a:gd name="T7" fmla="*/ 4 h 16"/>
                    <a:gd name="T8" fmla="*/ 3 w 21"/>
                    <a:gd name="T9" fmla="*/ 5 h 16"/>
                    <a:gd name="T10" fmla="*/ 1 w 21"/>
                    <a:gd name="T11" fmla="*/ 9 h 16"/>
                    <a:gd name="T12" fmla="*/ 0 w 21"/>
                    <a:gd name="T13" fmla="*/ 16 h 16"/>
                    <a:gd name="T14" fmla="*/ 5 w 21"/>
                    <a:gd name="T15" fmla="*/ 13 h 16"/>
                    <a:gd name="T16" fmla="*/ 7 w 21"/>
                    <a:gd name="T17" fmla="*/ 12 h 16"/>
                    <a:gd name="T18" fmla="*/ 9 w 21"/>
                    <a:gd name="T19" fmla="*/ 6 h 16"/>
                    <a:gd name="T20" fmla="*/ 10 w 21"/>
                    <a:gd name="T21" fmla="*/ 5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9" y="1"/>
                      </a:lnTo>
                      <a:lnTo>
                        <a:pt x="4" y="4"/>
                      </a:lnTo>
                      <a:lnTo>
                        <a:pt x="3" y="5"/>
                      </a:lnTo>
                      <a:lnTo>
                        <a:pt x="1" y="9"/>
                      </a:lnTo>
                      <a:lnTo>
                        <a:pt x="0" y="16"/>
                      </a:lnTo>
                      <a:lnTo>
                        <a:pt x="5" y="13"/>
                      </a:lnTo>
                      <a:lnTo>
                        <a:pt x="7" y="12"/>
                      </a:lnTo>
                      <a:lnTo>
                        <a:pt x="9" y="6"/>
                      </a:lnTo>
                      <a:lnTo>
                        <a:pt x="10" y="5"/>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8" name="Freeform 7454"/>
                <p:cNvSpPr>
                  <a:spLocks/>
                </p:cNvSpPr>
                <p:nvPr/>
              </p:nvSpPr>
              <p:spPr bwMode="auto">
                <a:xfrm>
                  <a:off x="3278" y="1505"/>
                  <a:ext cx="5" cy="3"/>
                </a:xfrm>
                <a:custGeom>
                  <a:avLst/>
                  <a:gdLst>
                    <a:gd name="T0" fmla="*/ 24 w 26"/>
                    <a:gd name="T1" fmla="*/ 0 h 18"/>
                    <a:gd name="T2" fmla="*/ 10 w 26"/>
                    <a:gd name="T3" fmla="*/ 0 h 18"/>
                    <a:gd name="T4" fmla="*/ 14 w 26"/>
                    <a:gd name="T5" fmla="*/ 0 h 18"/>
                    <a:gd name="T6" fmla="*/ 19 w 26"/>
                    <a:gd name="T7" fmla="*/ 2 h 18"/>
                    <a:gd name="T8" fmla="*/ 19 w 26"/>
                    <a:gd name="T9" fmla="*/ 2 h 18"/>
                    <a:gd name="T10" fmla="*/ 21 w 26"/>
                    <a:gd name="T11" fmla="*/ 8 h 18"/>
                    <a:gd name="T12" fmla="*/ 21 w 26"/>
                    <a:gd name="T13" fmla="*/ 9 h 18"/>
                    <a:gd name="T14" fmla="*/ 19 w 26"/>
                    <a:gd name="T15" fmla="*/ 13 h 18"/>
                    <a:gd name="T16" fmla="*/ 17 w 26"/>
                    <a:gd name="T17" fmla="*/ 14 h 18"/>
                    <a:gd name="T18" fmla="*/ 10 w 26"/>
                    <a:gd name="T19" fmla="*/ 15 h 18"/>
                    <a:gd name="T20" fmla="*/ 0 w 26"/>
                    <a:gd name="T21" fmla="*/ 15 h 18"/>
                    <a:gd name="T22" fmla="*/ 21 w 26"/>
                    <a:gd name="T23" fmla="*/ 18 h 18"/>
                    <a:gd name="T24" fmla="*/ 25 w 26"/>
                    <a:gd name="T25" fmla="*/ 14 h 18"/>
                    <a:gd name="T26" fmla="*/ 25 w 26"/>
                    <a:gd name="T27" fmla="*/ 13 h 18"/>
                    <a:gd name="T28" fmla="*/ 26 w 26"/>
                    <a:gd name="T29" fmla="*/ 8 h 18"/>
                    <a:gd name="T30" fmla="*/ 26 w 26"/>
                    <a:gd name="T31" fmla="*/ 6 h 18"/>
                    <a:gd name="T32" fmla="*/ 24 w 26"/>
                    <a:gd name="T33" fmla="*/ 1 h 18"/>
                    <a:gd name="T34" fmla="*/ 24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4" y="0"/>
                      </a:moveTo>
                      <a:lnTo>
                        <a:pt x="10" y="0"/>
                      </a:lnTo>
                      <a:lnTo>
                        <a:pt x="14" y="0"/>
                      </a:lnTo>
                      <a:lnTo>
                        <a:pt x="19" y="2"/>
                      </a:lnTo>
                      <a:lnTo>
                        <a:pt x="19" y="2"/>
                      </a:lnTo>
                      <a:lnTo>
                        <a:pt x="21" y="8"/>
                      </a:lnTo>
                      <a:lnTo>
                        <a:pt x="21" y="9"/>
                      </a:lnTo>
                      <a:lnTo>
                        <a:pt x="19" y="13"/>
                      </a:lnTo>
                      <a:lnTo>
                        <a:pt x="17" y="14"/>
                      </a:lnTo>
                      <a:lnTo>
                        <a:pt x="10" y="15"/>
                      </a:lnTo>
                      <a:lnTo>
                        <a:pt x="0" y="15"/>
                      </a:lnTo>
                      <a:lnTo>
                        <a:pt x="21" y="18"/>
                      </a:lnTo>
                      <a:lnTo>
                        <a:pt x="25" y="14"/>
                      </a:lnTo>
                      <a:lnTo>
                        <a:pt x="25" y="13"/>
                      </a:lnTo>
                      <a:lnTo>
                        <a:pt x="26" y="8"/>
                      </a:lnTo>
                      <a:lnTo>
                        <a:pt x="26" y="6"/>
                      </a:lnTo>
                      <a:lnTo>
                        <a:pt x="24"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19" name="Freeform 7455"/>
                <p:cNvSpPr>
                  <a:spLocks/>
                </p:cNvSpPr>
                <p:nvPr/>
              </p:nvSpPr>
              <p:spPr bwMode="auto">
                <a:xfrm>
                  <a:off x="3278" y="1501"/>
                  <a:ext cx="4" cy="3"/>
                </a:xfrm>
                <a:custGeom>
                  <a:avLst/>
                  <a:gdLst>
                    <a:gd name="T0" fmla="*/ 21 w 24"/>
                    <a:gd name="T1" fmla="*/ 0 h 16"/>
                    <a:gd name="T2" fmla="*/ 8 w 24"/>
                    <a:gd name="T3" fmla="*/ 1 h 16"/>
                    <a:gd name="T4" fmla="*/ 14 w 24"/>
                    <a:gd name="T5" fmla="*/ 2 h 16"/>
                    <a:gd name="T6" fmla="*/ 18 w 24"/>
                    <a:gd name="T7" fmla="*/ 3 h 16"/>
                    <a:gd name="T8" fmla="*/ 19 w 24"/>
                    <a:gd name="T9" fmla="*/ 7 h 16"/>
                    <a:gd name="T10" fmla="*/ 18 w 24"/>
                    <a:gd name="T11" fmla="*/ 12 h 16"/>
                    <a:gd name="T12" fmla="*/ 15 w 24"/>
                    <a:gd name="T13" fmla="*/ 14 h 16"/>
                    <a:gd name="T14" fmla="*/ 9 w 24"/>
                    <a:gd name="T15" fmla="*/ 14 h 16"/>
                    <a:gd name="T16" fmla="*/ 0 w 24"/>
                    <a:gd name="T17" fmla="*/ 14 h 16"/>
                    <a:gd name="T18" fmla="*/ 19 w 24"/>
                    <a:gd name="T19" fmla="*/ 16 h 16"/>
                    <a:gd name="T20" fmla="*/ 23 w 24"/>
                    <a:gd name="T21" fmla="*/ 13 h 16"/>
                    <a:gd name="T22" fmla="*/ 24 w 24"/>
                    <a:gd name="T23" fmla="*/ 7 h 16"/>
                    <a:gd name="T24" fmla="*/ 24 w 24"/>
                    <a:gd name="T25" fmla="*/ 4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4" y="2"/>
                      </a:lnTo>
                      <a:lnTo>
                        <a:pt x="18" y="3"/>
                      </a:lnTo>
                      <a:lnTo>
                        <a:pt x="19" y="7"/>
                      </a:lnTo>
                      <a:lnTo>
                        <a:pt x="18" y="12"/>
                      </a:lnTo>
                      <a:lnTo>
                        <a:pt x="15" y="14"/>
                      </a:lnTo>
                      <a:lnTo>
                        <a:pt x="9" y="14"/>
                      </a:lnTo>
                      <a:lnTo>
                        <a:pt x="0" y="14"/>
                      </a:lnTo>
                      <a:lnTo>
                        <a:pt x="19" y="16"/>
                      </a:lnTo>
                      <a:lnTo>
                        <a:pt x="23" y="13"/>
                      </a:lnTo>
                      <a:lnTo>
                        <a:pt x="24" y="7"/>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0" name="Freeform 7456"/>
                <p:cNvSpPr>
                  <a:spLocks/>
                </p:cNvSpPr>
                <p:nvPr/>
              </p:nvSpPr>
              <p:spPr bwMode="auto">
                <a:xfrm>
                  <a:off x="3277" y="1501"/>
                  <a:ext cx="5" cy="7"/>
                </a:xfrm>
                <a:custGeom>
                  <a:avLst/>
                  <a:gdLst>
                    <a:gd name="T0" fmla="*/ 16 w 30"/>
                    <a:gd name="T1" fmla="*/ 0 h 43"/>
                    <a:gd name="T2" fmla="*/ 0 w 30"/>
                    <a:gd name="T3" fmla="*/ 0 h 43"/>
                    <a:gd name="T4" fmla="*/ 0 w 30"/>
                    <a:gd name="T5" fmla="*/ 43 h 43"/>
                    <a:gd name="T6" fmla="*/ 16 w 30"/>
                    <a:gd name="T7" fmla="*/ 43 h 43"/>
                    <a:gd name="T8" fmla="*/ 21 w 30"/>
                    <a:gd name="T9" fmla="*/ 43 h 43"/>
                    <a:gd name="T10" fmla="*/ 26 w 30"/>
                    <a:gd name="T11" fmla="*/ 41 h 43"/>
                    <a:gd name="T12" fmla="*/ 27 w 30"/>
                    <a:gd name="T13" fmla="*/ 41 h 43"/>
                    <a:gd name="T14" fmla="*/ 6 w 30"/>
                    <a:gd name="T15" fmla="*/ 38 h 43"/>
                    <a:gd name="T16" fmla="*/ 6 w 30"/>
                    <a:gd name="T17" fmla="*/ 23 h 43"/>
                    <a:gd name="T18" fmla="*/ 16 w 30"/>
                    <a:gd name="T19" fmla="*/ 23 h 43"/>
                    <a:gd name="T20" fmla="*/ 30 w 30"/>
                    <a:gd name="T21" fmla="*/ 23 h 43"/>
                    <a:gd name="T22" fmla="*/ 25 w 30"/>
                    <a:gd name="T23" fmla="*/ 20 h 43"/>
                    <a:gd name="T24" fmla="*/ 25 w 30"/>
                    <a:gd name="T25" fmla="*/ 20 h 43"/>
                    <a:gd name="T26" fmla="*/ 6 w 30"/>
                    <a:gd name="T27" fmla="*/ 18 h 43"/>
                    <a:gd name="T28" fmla="*/ 6 w 30"/>
                    <a:gd name="T29" fmla="*/ 5 h 43"/>
                    <a:gd name="T30" fmla="*/ 14 w 30"/>
                    <a:gd name="T31" fmla="*/ 5 h 43"/>
                    <a:gd name="T32" fmla="*/ 27 w 30"/>
                    <a:gd name="T33" fmla="*/ 4 h 43"/>
                    <a:gd name="T34" fmla="*/ 27 w 30"/>
                    <a:gd name="T35" fmla="*/ 3 h 43"/>
                    <a:gd name="T36" fmla="*/ 23 w 30"/>
                    <a:gd name="T37" fmla="*/ 1 h 43"/>
                    <a:gd name="T38" fmla="*/ 16 w 30"/>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16" y="0"/>
                      </a:moveTo>
                      <a:lnTo>
                        <a:pt x="0" y="0"/>
                      </a:lnTo>
                      <a:lnTo>
                        <a:pt x="0" y="43"/>
                      </a:lnTo>
                      <a:lnTo>
                        <a:pt x="16" y="43"/>
                      </a:lnTo>
                      <a:lnTo>
                        <a:pt x="21" y="43"/>
                      </a:lnTo>
                      <a:lnTo>
                        <a:pt x="26" y="41"/>
                      </a:lnTo>
                      <a:lnTo>
                        <a:pt x="27" y="41"/>
                      </a:lnTo>
                      <a:lnTo>
                        <a:pt x="6" y="38"/>
                      </a:lnTo>
                      <a:lnTo>
                        <a:pt x="6" y="23"/>
                      </a:lnTo>
                      <a:lnTo>
                        <a:pt x="16" y="23"/>
                      </a:lnTo>
                      <a:lnTo>
                        <a:pt x="30" y="23"/>
                      </a:lnTo>
                      <a:lnTo>
                        <a:pt x="25" y="20"/>
                      </a:lnTo>
                      <a:lnTo>
                        <a:pt x="25" y="20"/>
                      </a:lnTo>
                      <a:lnTo>
                        <a:pt x="6" y="18"/>
                      </a:lnTo>
                      <a:lnTo>
                        <a:pt x="6" y="5"/>
                      </a:lnTo>
                      <a:lnTo>
                        <a:pt x="14" y="5"/>
                      </a:lnTo>
                      <a:lnTo>
                        <a:pt x="27" y="4"/>
                      </a:lnTo>
                      <a:lnTo>
                        <a:pt x="27" y="3"/>
                      </a:lnTo>
                      <a:lnTo>
                        <a:pt x="23"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1" name="Freeform 7457"/>
                <p:cNvSpPr>
                  <a:spLocks/>
                </p:cNvSpPr>
                <p:nvPr/>
              </p:nvSpPr>
              <p:spPr bwMode="auto">
                <a:xfrm>
                  <a:off x="3284" y="1503"/>
                  <a:ext cx="4" cy="5"/>
                </a:xfrm>
                <a:custGeom>
                  <a:avLst/>
                  <a:gdLst>
                    <a:gd name="T0" fmla="*/ 21 w 25"/>
                    <a:gd name="T1" fmla="*/ 0 h 28"/>
                    <a:gd name="T2" fmla="*/ 11 w 25"/>
                    <a:gd name="T3" fmla="*/ 0 h 28"/>
                    <a:gd name="T4" fmla="*/ 13 w 25"/>
                    <a:gd name="T5" fmla="*/ 0 h 28"/>
                    <a:gd name="T6" fmla="*/ 17 w 25"/>
                    <a:gd name="T7" fmla="*/ 3 h 28"/>
                    <a:gd name="T8" fmla="*/ 19 w 25"/>
                    <a:gd name="T9" fmla="*/ 6 h 28"/>
                    <a:gd name="T10" fmla="*/ 19 w 25"/>
                    <a:gd name="T11" fmla="*/ 11 h 28"/>
                    <a:gd name="T12" fmla="*/ 19 w 25"/>
                    <a:gd name="T13" fmla="*/ 16 h 28"/>
                    <a:gd name="T14" fmla="*/ 17 w 25"/>
                    <a:gd name="T15" fmla="*/ 20 h 28"/>
                    <a:gd name="T16" fmla="*/ 16 w 25"/>
                    <a:gd name="T17" fmla="*/ 22 h 28"/>
                    <a:gd name="T18" fmla="*/ 11 w 25"/>
                    <a:gd name="T19" fmla="*/ 23 h 28"/>
                    <a:gd name="T20" fmla="*/ 0 w 25"/>
                    <a:gd name="T21" fmla="*/ 24 h 28"/>
                    <a:gd name="T22" fmla="*/ 5 w 25"/>
                    <a:gd name="T23" fmla="*/ 27 h 28"/>
                    <a:gd name="T24" fmla="*/ 11 w 25"/>
                    <a:gd name="T25" fmla="*/ 28 h 28"/>
                    <a:gd name="T26" fmla="*/ 16 w 25"/>
                    <a:gd name="T27" fmla="*/ 27 h 28"/>
                    <a:gd name="T28" fmla="*/ 20 w 25"/>
                    <a:gd name="T29" fmla="*/ 24 h 28"/>
                    <a:gd name="T30" fmla="*/ 22 w 25"/>
                    <a:gd name="T31" fmla="*/ 22 h 28"/>
                    <a:gd name="T32" fmla="*/ 25 w 25"/>
                    <a:gd name="T33" fmla="*/ 18 h 28"/>
                    <a:gd name="T34" fmla="*/ 25 w 25"/>
                    <a:gd name="T35" fmla="*/ 11 h 28"/>
                    <a:gd name="T36" fmla="*/ 25 w 25"/>
                    <a:gd name="T37" fmla="*/ 9 h 28"/>
                    <a:gd name="T38" fmla="*/ 23 w 25"/>
                    <a:gd name="T39" fmla="*/ 4 h 28"/>
                    <a:gd name="T40" fmla="*/ 21 w 25"/>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21" y="0"/>
                      </a:moveTo>
                      <a:lnTo>
                        <a:pt x="11" y="0"/>
                      </a:lnTo>
                      <a:lnTo>
                        <a:pt x="13" y="0"/>
                      </a:lnTo>
                      <a:lnTo>
                        <a:pt x="17" y="3"/>
                      </a:lnTo>
                      <a:lnTo>
                        <a:pt x="19" y="6"/>
                      </a:lnTo>
                      <a:lnTo>
                        <a:pt x="19" y="11"/>
                      </a:lnTo>
                      <a:lnTo>
                        <a:pt x="19" y="16"/>
                      </a:lnTo>
                      <a:lnTo>
                        <a:pt x="17" y="20"/>
                      </a:lnTo>
                      <a:lnTo>
                        <a:pt x="16" y="22"/>
                      </a:lnTo>
                      <a:lnTo>
                        <a:pt x="11" y="23"/>
                      </a:lnTo>
                      <a:lnTo>
                        <a:pt x="0" y="24"/>
                      </a:lnTo>
                      <a:lnTo>
                        <a:pt x="5" y="27"/>
                      </a:lnTo>
                      <a:lnTo>
                        <a:pt x="11" y="28"/>
                      </a:lnTo>
                      <a:lnTo>
                        <a:pt x="16" y="27"/>
                      </a:lnTo>
                      <a:lnTo>
                        <a:pt x="20" y="24"/>
                      </a:lnTo>
                      <a:lnTo>
                        <a:pt x="22" y="22"/>
                      </a:lnTo>
                      <a:lnTo>
                        <a:pt x="25" y="18"/>
                      </a:lnTo>
                      <a:lnTo>
                        <a:pt x="25" y="11"/>
                      </a:lnTo>
                      <a:lnTo>
                        <a:pt x="25" y="9"/>
                      </a:lnTo>
                      <a:lnTo>
                        <a:pt x="23"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2" name="Freeform 7458"/>
                <p:cNvSpPr>
                  <a:spLocks/>
                </p:cNvSpPr>
                <p:nvPr/>
              </p:nvSpPr>
              <p:spPr bwMode="auto">
                <a:xfrm>
                  <a:off x="3283" y="1503"/>
                  <a:ext cx="5" cy="4"/>
                </a:xfrm>
                <a:custGeom>
                  <a:avLst/>
                  <a:gdLst>
                    <a:gd name="T0" fmla="*/ 15 w 25"/>
                    <a:gd name="T1" fmla="*/ 0 h 29"/>
                    <a:gd name="T2" fmla="*/ 15 w 25"/>
                    <a:gd name="T3" fmla="*/ 0 h 29"/>
                    <a:gd name="T4" fmla="*/ 9 w 25"/>
                    <a:gd name="T5" fmla="*/ 1 h 29"/>
                    <a:gd name="T6" fmla="*/ 4 w 25"/>
                    <a:gd name="T7" fmla="*/ 5 h 29"/>
                    <a:gd name="T8" fmla="*/ 3 w 25"/>
                    <a:gd name="T9" fmla="*/ 6 h 29"/>
                    <a:gd name="T10" fmla="*/ 1 w 25"/>
                    <a:gd name="T11" fmla="*/ 10 h 29"/>
                    <a:gd name="T12" fmla="*/ 0 w 25"/>
                    <a:gd name="T13" fmla="*/ 16 h 29"/>
                    <a:gd name="T14" fmla="*/ 0 w 25"/>
                    <a:gd name="T15" fmla="*/ 20 h 29"/>
                    <a:gd name="T16" fmla="*/ 2 w 25"/>
                    <a:gd name="T17" fmla="*/ 25 h 29"/>
                    <a:gd name="T18" fmla="*/ 4 w 25"/>
                    <a:gd name="T19" fmla="*/ 29 h 29"/>
                    <a:gd name="T20" fmla="*/ 15 w 25"/>
                    <a:gd name="T21" fmla="*/ 28 h 29"/>
                    <a:gd name="T22" fmla="*/ 13 w 25"/>
                    <a:gd name="T23" fmla="*/ 28 h 29"/>
                    <a:gd name="T24" fmla="*/ 8 w 25"/>
                    <a:gd name="T25" fmla="*/ 26 h 29"/>
                    <a:gd name="T26" fmla="*/ 6 w 25"/>
                    <a:gd name="T27" fmla="*/ 23 h 29"/>
                    <a:gd name="T28" fmla="*/ 5 w 25"/>
                    <a:gd name="T29" fmla="*/ 16 h 29"/>
                    <a:gd name="T30" fmla="*/ 6 w 25"/>
                    <a:gd name="T31" fmla="*/ 12 h 29"/>
                    <a:gd name="T32" fmla="*/ 8 w 25"/>
                    <a:gd name="T33" fmla="*/ 8 h 29"/>
                    <a:gd name="T34" fmla="*/ 9 w 25"/>
                    <a:gd name="T35" fmla="*/ 7 h 29"/>
                    <a:gd name="T36" fmla="*/ 15 w 25"/>
                    <a:gd name="T37" fmla="*/ 5 h 29"/>
                    <a:gd name="T38" fmla="*/ 25 w 25"/>
                    <a:gd name="T39" fmla="*/ 5 h 29"/>
                    <a:gd name="T40" fmla="*/ 24 w 25"/>
                    <a:gd name="T41" fmla="*/ 5 h 29"/>
                    <a:gd name="T42" fmla="*/ 20 w 25"/>
                    <a:gd name="T43" fmla="*/ 1 h 29"/>
                    <a:gd name="T44" fmla="*/ 15 w 25"/>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5" y="0"/>
                      </a:moveTo>
                      <a:lnTo>
                        <a:pt x="15" y="0"/>
                      </a:lnTo>
                      <a:lnTo>
                        <a:pt x="9" y="1"/>
                      </a:lnTo>
                      <a:lnTo>
                        <a:pt x="4" y="5"/>
                      </a:lnTo>
                      <a:lnTo>
                        <a:pt x="3" y="6"/>
                      </a:lnTo>
                      <a:lnTo>
                        <a:pt x="1" y="10"/>
                      </a:lnTo>
                      <a:lnTo>
                        <a:pt x="0" y="16"/>
                      </a:lnTo>
                      <a:lnTo>
                        <a:pt x="0" y="20"/>
                      </a:lnTo>
                      <a:lnTo>
                        <a:pt x="2" y="25"/>
                      </a:lnTo>
                      <a:lnTo>
                        <a:pt x="4" y="29"/>
                      </a:lnTo>
                      <a:lnTo>
                        <a:pt x="15" y="28"/>
                      </a:lnTo>
                      <a:lnTo>
                        <a:pt x="13" y="28"/>
                      </a:lnTo>
                      <a:lnTo>
                        <a:pt x="8" y="26"/>
                      </a:lnTo>
                      <a:lnTo>
                        <a:pt x="6" y="23"/>
                      </a:lnTo>
                      <a:lnTo>
                        <a:pt x="5" y="16"/>
                      </a:lnTo>
                      <a:lnTo>
                        <a:pt x="6" y="12"/>
                      </a:lnTo>
                      <a:lnTo>
                        <a:pt x="8" y="8"/>
                      </a:lnTo>
                      <a:lnTo>
                        <a:pt x="9" y="7"/>
                      </a:lnTo>
                      <a:lnTo>
                        <a:pt x="15" y="5"/>
                      </a:lnTo>
                      <a:lnTo>
                        <a:pt x="25" y="5"/>
                      </a:lnTo>
                      <a:lnTo>
                        <a:pt x="24" y="5"/>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3" name="Freeform 7459"/>
                <p:cNvSpPr>
                  <a:spLocks/>
                </p:cNvSpPr>
                <p:nvPr/>
              </p:nvSpPr>
              <p:spPr bwMode="auto">
                <a:xfrm>
                  <a:off x="3295" y="1503"/>
                  <a:ext cx="1" cy="5"/>
                </a:xfrm>
                <a:custGeom>
                  <a:avLst/>
                  <a:gdLst>
                    <a:gd name="T0" fmla="*/ 7 w 11"/>
                    <a:gd name="T1" fmla="*/ 0 h 28"/>
                    <a:gd name="T2" fmla="*/ 0 w 11"/>
                    <a:gd name="T3" fmla="*/ 2 h 28"/>
                    <a:gd name="T4" fmla="*/ 3 w 11"/>
                    <a:gd name="T5" fmla="*/ 3 h 28"/>
                    <a:gd name="T6" fmla="*/ 4 w 11"/>
                    <a:gd name="T7" fmla="*/ 5 h 28"/>
                    <a:gd name="T8" fmla="*/ 5 w 11"/>
                    <a:gd name="T9" fmla="*/ 9 h 28"/>
                    <a:gd name="T10" fmla="*/ 5 w 11"/>
                    <a:gd name="T11" fmla="*/ 28 h 28"/>
                    <a:gd name="T12" fmla="*/ 11 w 11"/>
                    <a:gd name="T13" fmla="*/ 28 h 28"/>
                    <a:gd name="T14" fmla="*/ 11 w 11"/>
                    <a:gd name="T15" fmla="*/ 7 h 28"/>
                    <a:gd name="T16" fmla="*/ 9 w 11"/>
                    <a:gd name="T17" fmla="*/ 4 h 28"/>
                    <a:gd name="T18" fmla="*/ 7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7" y="0"/>
                      </a:moveTo>
                      <a:lnTo>
                        <a:pt x="0" y="2"/>
                      </a:lnTo>
                      <a:lnTo>
                        <a:pt x="3" y="3"/>
                      </a:lnTo>
                      <a:lnTo>
                        <a:pt x="4" y="5"/>
                      </a:lnTo>
                      <a:lnTo>
                        <a:pt x="5" y="9"/>
                      </a:lnTo>
                      <a:lnTo>
                        <a:pt x="5" y="28"/>
                      </a:lnTo>
                      <a:lnTo>
                        <a:pt x="11" y="28"/>
                      </a:lnTo>
                      <a:lnTo>
                        <a:pt x="11" y="7"/>
                      </a:lnTo>
                      <a:lnTo>
                        <a:pt x="9"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4" name="Freeform 7460"/>
                <p:cNvSpPr>
                  <a:spLocks/>
                </p:cNvSpPr>
                <p:nvPr/>
              </p:nvSpPr>
              <p:spPr bwMode="auto">
                <a:xfrm>
                  <a:off x="3291" y="1503"/>
                  <a:ext cx="2" cy="1"/>
                </a:xfrm>
                <a:custGeom>
                  <a:avLst/>
                  <a:gdLst>
                    <a:gd name="T0" fmla="*/ 7 w 10"/>
                    <a:gd name="T1" fmla="*/ 0 h 5"/>
                    <a:gd name="T2" fmla="*/ 0 w 10"/>
                    <a:gd name="T3" fmla="*/ 3 h 5"/>
                    <a:gd name="T4" fmla="*/ 4 w 10"/>
                    <a:gd name="T5" fmla="*/ 5 h 5"/>
                    <a:gd name="T6" fmla="*/ 10 w 10"/>
                    <a:gd name="T7" fmla="*/ 4 h 5"/>
                    <a:gd name="T8" fmla="*/ 7 w 10"/>
                    <a:gd name="T9" fmla="*/ 0 h 5"/>
                  </a:gdLst>
                  <a:ahLst/>
                  <a:cxnLst>
                    <a:cxn ang="0">
                      <a:pos x="T0" y="T1"/>
                    </a:cxn>
                    <a:cxn ang="0">
                      <a:pos x="T2" y="T3"/>
                    </a:cxn>
                    <a:cxn ang="0">
                      <a:pos x="T4" y="T5"/>
                    </a:cxn>
                    <a:cxn ang="0">
                      <a:pos x="T6" y="T7"/>
                    </a:cxn>
                    <a:cxn ang="0">
                      <a:pos x="T8" y="T9"/>
                    </a:cxn>
                  </a:cxnLst>
                  <a:rect l="0" t="0" r="r" b="b"/>
                  <a:pathLst>
                    <a:path w="10" h="5">
                      <a:moveTo>
                        <a:pt x="7" y="0"/>
                      </a:moveTo>
                      <a:lnTo>
                        <a:pt x="0" y="3"/>
                      </a:lnTo>
                      <a:lnTo>
                        <a:pt x="4" y="5"/>
                      </a:lnTo>
                      <a:lnTo>
                        <a:pt x="10" y="4"/>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5" name="Freeform 7461"/>
                <p:cNvSpPr>
                  <a:spLocks/>
                </p:cNvSpPr>
                <p:nvPr/>
              </p:nvSpPr>
              <p:spPr bwMode="auto">
                <a:xfrm>
                  <a:off x="3289" y="1503"/>
                  <a:ext cx="2" cy="5"/>
                </a:xfrm>
                <a:custGeom>
                  <a:avLst/>
                  <a:gdLst>
                    <a:gd name="T0" fmla="*/ 5 w 8"/>
                    <a:gd name="T1" fmla="*/ 0 h 31"/>
                    <a:gd name="T2" fmla="*/ 0 w 8"/>
                    <a:gd name="T3" fmla="*/ 0 h 31"/>
                    <a:gd name="T4" fmla="*/ 0 w 8"/>
                    <a:gd name="T5" fmla="*/ 31 h 31"/>
                    <a:gd name="T6" fmla="*/ 5 w 8"/>
                    <a:gd name="T7" fmla="*/ 31 h 31"/>
                    <a:gd name="T8" fmla="*/ 5 w 8"/>
                    <a:gd name="T9" fmla="*/ 15 h 31"/>
                    <a:gd name="T10" fmla="*/ 5 w 8"/>
                    <a:gd name="T11" fmla="*/ 11 h 31"/>
                    <a:gd name="T12" fmla="*/ 7 w 8"/>
                    <a:gd name="T13" fmla="*/ 7 h 31"/>
                    <a:gd name="T14" fmla="*/ 8 w 8"/>
                    <a:gd name="T15" fmla="*/ 6 h 31"/>
                    <a:gd name="T16" fmla="*/ 5 w 8"/>
                    <a:gd name="T17" fmla="*/ 5 h 31"/>
                    <a:gd name="T18" fmla="*/ 5 w 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1">
                      <a:moveTo>
                        <a:pt x="5" y="0"/>
                      </a:moveTo>
                      <a:lnTo>
                        <a:pt x="0" y="0"/>
                      </a:lnTo>
                      <a:lnTo>
                        <a:pt x="0" y="31"/>
                      </a:lnTo>
                      <a:lnTo>
                        <a:pt x="5" y="31"/>
                      </a:lnTo>
                      <a:lnTo>
                        <a:pt x="5" y="15"/>
                      </a:lnTo>
                      <a:lnTo>
                        <a:pt x="5" y="11"/>
                      </a:lnTo>
                      <a:lnTo>
                        <a:pt x="7" y="7"/>
                      </a:lnTo>
                      <a:lnTo>
                        <a:pt x="8" y="6"/>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6" name="Freeform 7462"/>
                <p:cNvSpPr>
                  <a:spLocks/>
                </p:cNvSpPr>
                <p:nvPr/>
              </p:nvSpPr>
              <p:spPr bwMode="auto">
                <a:xfrm>
                  <a:off x="3292" y="1503"/>
                  <a:ext cx="4" cy="5"/>
                </a:xfrm>
                <a:custGeom>
                  <a:avLst/>
                  <a:gdLst>
                    <a:gd name="T0" fmla="*/ 16 w 22"/>
                    <a:gd name="T1" fmla="*/ 0 h 32"/>
                    <a:gd name="T2" fmla="*/ 15 w 22"/>
                    <a:gd name="T3" fmla="*/ 0 h 32"/>
                    <a:gd name="T4" fmla="*/ 10 w 22"/>
                    <a:gd name="T5" fmla="*/ 2 h 32"/>
                    <a:gd name="T6" fmla="*/ 6 w 22"/>
                    <a:gd name="T7" fmla="*/ 6 h 32"/>
                    <a:gd name="T8" fmla="*/ 0 w 22"/>
                    <a:gd name="T9" fmla="*/ 7 h 32"/>
                    <a:gd name="T10" fmla="*/ 0 w 22"/>
                    <a:gd name="T11" fmla="*/ 7 h 32"/>
                    <a:gd name="T12" fmla="*/ 1 w 22"/>
                    <a:gd name="T13" fmla="*/ 12 h 32"/>
                    <a:gd name="T14" fmla="*/ 1 w 22"/>
                    <a:gd name="T15" fmla="*/ 32 h 32"/>
                    <a:gd name="T16" fmla="*/ 6 w 22"/>
                    <a:gd name="T17" fmla="*/ 32 h 32"/>
                    <a:gd name="T18" fmla="*/ 6 w 22"/>
                    <a:gd name="T19" fmla="*/ 14 h 32"/>
                    <a:gd name="T20" fmla="*/ 6 w 22"/>
                    <a:gd name="T21" fmla="*/ 12 h 32"/>
                    <a:gd name="T22" fmla="*/ 9 w 22"/>
                    <a:gd name="T23" fmla="*/ 8 h 32"/>
                    <a:gd name="T24" fmla="*/ 10 w 22"/>
                    <a:gd name="T25" fmla="*/ 7 h 32"/>
                    <a:gd name="T26" fmla="*/ 15 w 22"/>
                    <a:gd name="T27" fmla="*/ 6 h 32"/>
                    <a:gd name="T28" fmla="*/ 22 w 22"/>
                    <a:gd name="T29" fmla="*/ 4 h 32"/>
                    <a:gd name="T30" fmla="*/ 21 w 22"/>
                    <a:gd name="T31" fmla="*/ 2 h 32"/>
                    <a:gd name="T32" fmla="*/ 16 w 22"/>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2">
                      <a:moveTo>
                        <a:pt x="16" y="0"/>
                      </a:moveTo>
                      <a:lnTo>
                        <a:pt x="15" y="0"/>
                      </a:lnTo>
                      <a:lnTo>
                        <a:pt x="10" y="2"/>
                      </a:lnTo>
                      <a:lnTo>
                        <a:pt x="6" y="6"/>
                      </a:lnTo>
                      <a:lnTo>
                        <a:pt x="0" y="7"/>
                      </a:lnTo>
                      <a:lnTo>
                        <a:pt x="0" y="7"/>
                      </a:lnTo>
                      <a:lnTo>
                        <a:pt x="1" y="12"/>
                      </a:lnTo>
                      <a:lnTo>
                        <a:pt x="1" y="32"/>
                      </a:lnTo>
                      <a:lnTo>
                        <a:pt x="6" y="32"/>
                      </a:lnTo>
                      <a:lnTo>
                        <a:pt x="6" y="14"/>
                      </a:lnTo>
                      <a:lnTo>
                        <a:pt x="6" y="12"/>
                      </a:lnTo>
                      <a:lnTo>
                        <a:pt x="9" y="8"/>
                      </a:lnTo>
                      <a:lnTo>
                        <a:pt x="10" y="7"/>
                      </a:lnTo>
                      <a:lnTo>
                        <a:pt x="15" y="6"/>
                      </a:lnTo>
                      <a:lnTo>
                        <a:pt x="22" y="4"/>
                      </a:lnTo>
                      <a:lnTo>
                        <a:pt x="21" y="2"/>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7" name="Freeform 7463"/>
                <p:cNvSpPr>
                  <a:spLocks/>
                </p:cNvSpPr>
                <p:nvPr/>
              </p:nvSpPr>
              <p:spPr bwMode="auto">
                <a:xfrm>
                  <a:off x="3290" y="1503"/>
                  <a:ext cx="3" cy="1"/>
                </a:xfrm>
                <a:custGeom>
                  <a:avLst/>
                  <a:gdLst>
                    <a:gd name="T0" fmla="*/ 9 w 15"/>
                    <a:gd name="T1" fmla="*/ 0 h 7"/>
                    <a:gd name="T2" fmla="*/ 3 w 15"/>
                    <a:gd name="T3" fmla="*/ 1 h 7"/>
                    <a:gd name="T4" fmla="*/ 0 w 15"/>
                    <a:gd name="T5" fmla="*/ 6 h 7"/>
                    <a:gd name="T6" fmla="*/ 0 w 15"/>
                    <a:gd name="T7" fmla="*/ 6 h 7"/>
                    <a:gd name="T8" fmla="*/ 3 w 15"/>
                    <a:gd name="T9" fmla="*/ 7 h 7"/>
                    <a:gd name="T10" fmla="*/ 8 w 15"/>
                    <a:gd name="T11" fmla="*/ 5 h 7"/>
                    <a:gd name="T12" fmla="*/ 15 w 15"/>
                    <a:gd name="T13" fmla="*/ 2 h 7"/>
                    <a:gd name="T14" fmla="*/ 15 w 15"/>
                    <a:gd name="T15" fmla="*/ 1 h 7"/>
                    <a:gd name="T16" fmla="*/ 9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9" y="0"/>
                      </a:moveTo>
                      <a:lnTo>
                        <a:pt x="3" y="1"/>
                      </a:lnTo>
                      <a:lnTo>
                        <a:pt x="0" y="6"/>
                      </a:lnTo>
                      <a:lnTo>
                        <a:pt x="0" y="6"/>
                      </a:lnTo>
                      <a:lnTo>
                        <a:pt x="3" y="7"/>
                      </a:lnTo>
                      <a:lnTo>
                        <a:pt x="8" y="5"/>
                      </a:lnTo>
                      <a:lnTo>
                        <a:pt x="15" y="2"/>
                      </a:lnTo>
                      <a:lnTo>
                        <a:pt x="15"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8" name="Freeform 7464"/>
                <p:cNvSpPr>
                  <a:spLocks/>
                </p:cNvSpPr>
                <p:nvPr/>
              </p:nvSpPr>
              <p:spPr bwMode="auto">
                <a:xfrm>
                  <a:off x="3299" y="1507"/>
                  <a:ext cx="1" cy="1"/>
                </a:xfrm>
                <a:custGeom>
                  <a:avLst/>
                  <a:gdLst>
                    <a:gd name="T0" fmla="*/ 4 w 8"/>
                    <a:gd name="T1" fmla="*/ 0 h 5"/>
                    <a:gd name="T2" fmla="*/ 0 w 8"/>
                    <a:gd name="T3" fmla="*/ 2 h 5"/>
                    <a:gd name="T4" fmla="*/ 4 w 8"/>
                    <a:gd name="T5" fmla="*/ 5 h 5"/>
                    <a:gd name="T6" fmla="*/ 8 w 8"/>
                    <a:gd name="T7" fmla="*/ 2 h 5"/>
                    <a:gd name="T8" fmla="*/ 4 w 8"/>
                    <a:gd name="T9" fmla="*/ 0 h 5"/>
                  </a:gdLst>
                  <a:ahLst/>
                  <a:cxnLst>
                    <a:cxn ang="0">
                      <a:pos x="T0" y="T1"/>
                    </a:cxn>
                    <a:cxn ang="0">
                      <a:pos x="T2" y="T3"/>
                    </a:cxn>
                    <a:cxn ang="0">
                      <a:pos x="T4" y="T5"/>
                    </a:cxn>
                    <a:cxn ang="0">
                      <a:pos x="T6" y="T7"/>
                    </a:cxn>
                    <a:cxn ang="0">
                      <a:pos x="T8" y="T9"/>
                    </a:cxn>
                  </a:cxnLst>
                  <a:rect l="0" t="0" r="r" b="b"/>
                  <a:pathLst>
                    <a:path w="8" h="5">
                      <a:moveTo>
                        <a:pt x="4" y="0"/>
                      </a:moveTo>
                      <a:lnTo>
                        <a:pt x="0" y="2"/>
                      </a:lnTo>
                      <a:lnTo>
                        <a:pt x="4" y="5"/>
                      </a:lnTo>
                      <a:lnTo>
                        <a:pt x="8"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9" name="Freeform 7465"/>
                <p:cNvSpPr>
                  <a:spLocks/>
                </p:cNvSpPr>
                <p:nvPr/>
              </p:nvSpPr>
              <p:spPr bwMode="auto">
                <a:xfrm>
                  <a:off x="3299" y="1503"/>
                  <a:ext cx="3" cy="5"/>
                </a:xfrm>
                <a:custGeom>
                  <a:avLst/>
                  <a:gdLst>
                    <a:gd name="T0" fmla="*/ 9 w 22"/>
                    <a:gd name="T1" fmla="*/ 0 h 33"/>
                    <a:gd name="T2" fmla="*/ 5 w 22"/>
                    <a:gd name="T3" fmla="*/ 1 h 33"/>
                    <a:gd name="T4" fmla="*/ 0 w 22"/>
                    <a:gd name="T5" fmla="*/ 5 h 33"/>
                    <a:gd name="T6" fmla="*/ 0 w 22"/>
                    <a:gd name="T7" fmla="*/ 5 h 33"/>
                    <a:gd name="T8" fmla="*/ 9 w 22"/>
                    <a:gd name="T9" fmla="*/ 5 h 33"/>
                    <a:gd name="T10" fmla="*/ 10 w 22"/>
                    <a:gd name="T11" fmla="*/ 6 h 33"/>
                    <a:gd name="T12" fmla="*/ 14 w 22"/>
                    <a:gd name="T13" fmla="*/ 8 h 33"/>
                    <a:gd name="T14" fmla="*/ 15 w 22"/>
                    <a:gd name="T15" fmla="*/ 11 h 33"/>
                    <a:gd name="T16" fmla="*/ 16 w 22"/>
                    <a:gd name="T17" fmla="*/ 17 h 33"/>
                    <a:gd name="T18" fmla="*/ 16 w 22"/>
                    <a:gd name="T19" fmla="*/ 21 h 33"/>
                    <a:gd name="T20" fmla="*/ 14 w 22"/>
                    <a:gd name="T21" fmla="*/ 26 h 33"/>
                    <a:gd name="T22" fmla="*/ 13 w 22"/>
                    <a:gd name="T23" fmla="*/ 27 h 33"/>
                    <a:gd name="T24" fmla="*/ 8 w 22"/>
                    <a:gd name="T25" fmla="*/ 29 h 33"/>
                    <a:gd name="T26" fmla="*/ 4 w 22"/>
                    <a:gd name="T27" fmla="*/ 32 h 33"/>
                    <a:gd name="T28" fmla="*/ 9 w 22"/>
                    <a:gd name="T29" fmla="*/ 33 h 33"/>
                    <a:gd name="T30" fmla="*/ 13 w 22"/>
                    <a:gd name="T31" fmla="*/ 32 h 33"/>
                    <a:gd name="T32" fmla="*/ 17 w 22"/>
                    <a:gd name="T33" fmla="*/ 29 h 33"/>
                    <a:gd name="T34" fmla="*/ 20 w 22"/>
                    <a:gd name="T35" fmla="*/ 28 h 33"/>
                    <a:gd name="T36" fmla="*/ 22 w 22"/>
                    <a:gd name="T37" fmla="*/ 23 h 33"/>
                    <a:gd name="T38" fmla="*/ 22 w 22"/>
                    <a:gd name="T39" fmla="*/ 16 h 33"/>
                    <a:gd name="T40" fmla="*/ 22 w 22"/>
                    <a:gd name="T41" fmla="*/ 15 h 33"/>
                    <a:gd name="T42" fmla="*/ 21 w 22"/>
                    <a:gd name="T43" fmla="*/ 10 h 33"/>
                    <a:gd name="T44" fmla="*/ 18 w 22"/>
                    <a:gd name="T45" fmla="*/ 6 h 33"/>
                    <a:gd name="T46" fmla="*/ 14 w 22"/>
                    <a:gd name="T47" fmla="*/ 2 h 33"/>
                    <a:gd name="T48" fmla="*/ 9 w 22"/>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3">
                      <a:moveTo>
                        <a:pt x="9" y="0"/>
                      </a:moveTo>
                      <a:lnTo>
                        <a:pt x="5" y="1"/>
                      </a:lnTo>
                      <a:lnTo>
                        <a:pt x="0" y="5"/>
                      </a:lnTo>
                      <a:lnTo>
                        <a:pt x="0" y="5"/>
                      </a:lnTo>
                      <a:lnTo>
                        <a:pt x="9" y="5"/>
                      </a:lnTo>
                      <a:lnTo>
                        <a:pt x="10" y="6"/>
                      </a:lnTo>
                      <a:lnTo>
                        <a:pt x="14" y="8"/>
                      </a:lnTo>
                      <a:lnTo>
                        <a:pt x="15" y="11"/>
                      </a:lnTo>
                      <a:lnTo>
                        <a:pt x="16" y="17"/>
                      </a:lnTo>
                      <a:lnTo>
                        <a:pt x="16" y="21"/>
                      </a:lnTo>
                      <a:lnTo>
                        <a:pt x="14" y="26"/>
                      </a:lnTo>
                      <a:lnTo>
                        <a:pt x="13" y="27"/>
                      </a:lnTo>
                      <a:lnTo>
                        <a:pt x="8" y="29"/>
                      </a:lnTo>
                      <a:lnTo>
                        <a:pt x="4" y="32"/>
                      </a:lnTo>
                      <a:lnTo>
                        <a:pt x="9" y="33"/>
                      </a:lnTo>
                      <a:lnTo>
                        <a:pt x="13" y="32"/>
                      </a:lnTo>
                      <a:lnTo>
                        <a:pt x="17" y="29"/>
                      </a:lnTo>
                      <a:lnTo>
                        <a:pt x="20" y="28"/>
                      </a:lnTo>
                      <a:lnTo>
                        <a:pt x="22" y="23"/>
                      </a:lnTo>
                      <a:lnTo>
                        <a:pt x="22" y="16"/>
                      </a:lnTo>
                      <a:lnTo>
                        <a:pt x="22" y="15"/>
                      </a:lnTo>
                      <a:lnTo>
                        <a:pt x="21" y="10"/>
                      </a:lnTo>
                      <a:lnTo>
                        <a:pt x="18" y="6"/>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0" name="Freeform 7466"/>
                <p:cNvSpPr>
                  <a:spLocks/>
                </p:cNvSpPr>
                <p:nvPr/>
              </p:nvSpPr>
              <p:spPr bwMode="auto">
                <a:xfrm>
                  <a:off x="3298" y="1501"/>
                  <a:ext cx="2" cy="7"/>
                </a:xfrm>
                <a:custGeom>
                  <a:avLst/>
                  <a:gdLst>
                    <a:gd name="T0" fmla="*/ 5 w 14"/>
                    <a:gd name="T1" fmla="*/ 0 h 42"/>
                    <a:gd name="T2" fmla="*/ 0 w 14"/>
                    <a:gd name="T3" fmla="*/ 0 h 42"/>
                    <a:gd name="T4" fmla="*/ 0 w 14"/>
                    <a:gd name="T5" fmla="*/ 42 h 42"/>
                    <a:gd name="T6" fmla="*/ 5 w 14"/>
                    <a:gd name="T7" fmla="*/ 42 h 42"/>
                    <a:gd name="T8" fmla="*/ 5 w 14"/>
                    <a:gd name="T9" fmla="*/ 39 h 42"/>
                    <a:gd name="T10" fmla="*/ 5 w 14"/>
                    <a:gd name="T11" fmla="*/ 39 h 42"/>
                    <a:gd name="T12" fmla="*/ 9 w 14"/>
                    <a:gd name="T13" fmla="*/ 37 h 42"/>
                    <a:gd name="T14" fmla="*/ 5 w 14"/>
                    <a:gd name="T15" fmla="*/ 34 h 42"/>
                    <a:gd name="T16" fmla="*/ 5 w 14"/>
                    <a:gd name="T17" fmla="*/ 33 h 42"/>
                    <a:gd name="T18" fmla="*/ 5 w 14"/>
                    <a:gd name="T19" fmla="*/ 26 h 42"/>
                    <a:gd name="T20" fmla="*/ 5 w 14"/>
                    <a:gd name="T21" fmla="*/ 23 h 42"/>
                    <a:gd name="T22" fmla="*/ 7 w 14"/>
                    <a:gd name="T23" fmla="*/ 19 h 42"/>
                    <a:gd name="T24" fmla="*/ 9 w 14"/>
                    <a:gd name="T25" fmla="*/ 17 h 42"/>
                    <a:gd name="T26" fmla="*/ 14 w 14"/>
                    <a:gd name="T27" fmla="*/ 15 h 42"/>
                    <a:gd name="T28" fmla="*/ 5 w 14"/>
                    <a:gd name="T29" fmla="*/ 15 h 42"/>
                    <a:gd name="T30" fmla="*/ 5 w 14"/>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2">
                      <a:moveTo>
                        <a:pt x="5" y="0"/>
                      </a:moveTo>
                      <a:lnTo>
                        <a:pt x="0" y="0"/>
                      </a:lnTo>
                      <a:lnTo>
                        <a:pt x="0" y="42"/>
                      </a:lnTo>
                      <a:lnTo>
                        <a:pt x="5" y="42"/>
                      </a:lnTo>
                      <a:lnTo>
                        <a:pt x="5" y="39"/>
                      </a:lnTo>
                      <a:lnTo>
                        <a:pt x="5" y="39"/>
                      </a:lnTo>
                      <a:lnTo>
                        <a:pt x="9" y="37"/>
                      </a:lnTo>
                      <a:lnTo>
                        <a:pt x="5" y="34"/>
                      </a:lnTo>
                      <a:lnTo>
                        <a:pt x="5" y="33"/>
                      </a:lnTo>
                      <a:lnTo>
                        <a:pt x="5" y="26"/>
                      </a:lnTo>
                      <a:lnTo>
                        <a:pt x="5" y="23"/>
                      </a:lnTo>
                      <a:lnTo>
                        <a:pt x="7" y="19"/>
                      </a:lnTo>
                      <a:lnTo>
                        <a:pt x="9" y="17"/>
                      </a:lnTo>
                      <a:lnTo>
                        <a:pt x="14" y="15"/>
                      </a:lnTo>
                      <a:lnTo>
                        <a:pt x="5" y="1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1" name="Freeform 7467"/>
                <p:cNvSpPr>
                  <a:spLocks/>
                </p:cNvSpPr>
                <p:nvPr/>
              </p:nvSpPr>
              <p:spPr bwMode="auto">
                <a:xfrm>
                  <a:off x="3304" y="1506"/>
                  <a:ext cx="4" cy="2"/>
                </a:xfrm>
                <a:custGeom>
                  <a:avLst/>
                  <a:gdLst>
                    <a:gd name="T0" fmla="*/ 19 w 25"/>
                    <a:gd name="T1" fmla="*/ 0 h 10"/>
                    <a:gd name="T2" fmla="*/ 19 w 25"/>
                    <a:gd name="T3" fmla="*/ 0 h 10"/>
                    <a:gd name="T4" fmla="*/ 16 w 25"/>
                    <a:gd name="T5" fmla="*/ 4 h 10"/>
                    <a:gd name="T6" fmla="*/ 12 w 25"/>
                    <a:gd name="T7" fmla="*/ 6 h 10"/>
                    <a:gd name="T8" fmla="*/ 0 w 25"/>
                    <a:gd name="T9" fmla="*/ 6 h 10"/>
                    <a:gd name="T10" fmla="*/ 1 w 25"/>
                    <a:gd name="T11" fmla="*/ 6 h 10"/>
                    <a:gd name="T12" fmla="*/ 6 w 25"/>
                    <a:gd name="T13" fmla="*/ 9 h 10"/>
                    <a:gd name="T14" fmla="*/ 12 w 25"/>
                    <a:gd name="T15" fmla="*/ 10 h 10"/>
                    <a:gd name="T16" fmla="*/ 15 w 25"/>
                    <a:gd name="T17" fmla="*/ 10 h 10"/>
                    <a:gd name="T18" fmla="*/ 20 w 25"/>
                    <a:gd name="T19" fmla="*/ 8 h 10"/>
                    <a:gd name="T20" fmla="*/ 23 w 25"/>
                    <a:gd name="T21" fmla="*/ 6 h 10"/>
                    <a:gd name="T22" fmla="*/ 25 w 25"/>
                    <a:gd name="T23" fmla="*/ 1 h 10"/>
                    <a:gd name="T24" fmla="*/ 19 w 2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
                      <a:moveTo>
                        <a:pt x="19" y="0"/>
                      </a:moveTo>
                      <a:lnTo>
                        <a:pt x="19" y="0"/>
                      </a:lnTo>
                      <a:lnTo>
                        <a:pt x="16" y="4"/>
                      </a:lnTo>
                      <a:lnTo>
                        <a:pt x="12" y="6"/>
                      </a:lnTo>
                      <a:lnTo>
                        <a:pt x="0" y="6"/>
                      </a:lnTo>
                      <a:lnTo>
                        <a:pt x="1" y="6"/>
                      </a:lnTo>
                      <a:lnTo>
                        <a:pt x="6" y="9"/>
                      </a:lnTo>
                      <a:lnTo>
                        <a:pt x="12" y="10"/>
                      </a:lnTo>
                      <a:lnTo>
                        <a:pt x="15" y="10"/>
                      </a:lnTo>
                      <a:lnTo>
                        <a:pt x="20" y="8"/>
                      </a:lnTo>
                      <a:lnTo>
                        <a:pt x="23"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2" name="Freeform 7468"/>
                <p:cNvSpPr>
                  <a:spLocks/>
                </p:cNvSpPr>
                <p:nvPr/>
              </p:nvSpPr>
              <p:spPr bwMode="auto">
                <a:xfrm>
                  <a:off x="3303" y="1503"/>
                  <a:ext cx="5" cy="4"/>
                </a:xfrm>
                <a:custGeom>
                  <a:avLst/>
                  <a:gdLst>
                    <a:gd name="T0" fmla="*/ 21 w 28"/>
                    <a:gd name="T1" fmla="*/ 0 h 27"/>
                    <a:gd name="T2" fmla="*/ 14 w 28"/>
                    <a:gd name="T3" fmla="*/ 4 h 27"/>
                    <a:gd name="T4" fmla="*/ 15 w 28"/>
                    <a:gd name="T5" fmla="*/ 4 h 27"/>
                    <a:gd name="T6" fmla="*/ 20 w 28"/>
                    <a:gd name="T7" fmla="*/ 6 h 27"/>
                    <a:gd name="T8" fmla="*/ 21 w 28"/>
                    <a:gd name="T9" fmla="*/ 7 h 27"/>
                    <a:gd name="T10" fmla="*/ 22 w 28"/>
                    <a:gd name="T11" fmla="*/ 12 h 27"/>
                    <a:gd name="T12" fmla="*/ 5 w 28"/>
                    <a:gd name="T13" fmla="*/ 12 h 27"/>
                    <a:gd name="T14" fmla="*/ 0 w 28"/>
                    <a:gd name="T15" fmla="*/ 15 h 27"/>
                    <a:gd name="T16" fmla="*/ 0 w 28"/>
                    <a:gd name="T17" fmla="*/ 16 h 27"/>
                    <a:gd name="T18" fmla="*/ 1 w 28"/>
                    <a:gd name="T19" fmla="*/ 23 h 27"/>
                    <a:gd name="T20" fmla="*/ 3 w 28"/>
                    <a:gd name="T21" fmla="*/ 27 h 27"/>
                    <a:gd name="T22" fmla="*/ 15 w 28"/>
                    <a:gd name="T23" fmla="*/ 27 h 27"/>
                    <a:gd name="T24" fmla="*/ 13 w 28"/>
                    <a:gd name="T25" fmla="*/ 27 h 27"/>
                    <a:gd name="T26" fmla="*/ 7 w 28"/>
                    <a:gd name="T27" fmla="*/ 24 h 27"/>
                    <a:gd name="T28" fmla="*/ 6 w 28"/>
                    <a:gd name="T29" fmla="*/ 22 h 27"/>
                    <a:gd name="T30" fmla="*/ 5 w 28"/>
                    <a:gd name="T31" fmla="*/ 16 h 27"/>
                    <a:gd name="T32" fmla="*/ 28 w 28"/>
                    <a:gd name="T33" fmla="*/ 16 h 27"/>
                    <a:gd name="T34" fmla="*/ 28 w 28"/>
                    <a:gd name="T35" fmla="*/ 10 h 27"/>
                    <a:gd name="T36" fmla="*/ 26 w 28"/>
                    <a:gd name="T37" fmla="*/ 6 h 27"/>
                    <a:gd name="T38" fmla="*/ 24 w 28"/>
                    <a:gd name="T39" fmla="*/ 4 h 27"/>
                    <a:gd name="T40" fmla="*/ 21 w 28"/>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1" y="0"/>
                      </a:moveTo>
                      <a:lnTo>
                        <a:pt x="14" y="4"/>
                      </a:lnTo>
                      <a:lnTo>
                        <a:pt x="15" y="4"/>
                      </a:lnTo>
                      <a:lnTo>
                        <a:pt x="20" y="6"/>
                      </a:lnTo>
                      <a:lnTo>
                        <a:pt x="21" y="7"/>
                      </a:lnTo>
                      <a:lnTo>
                        <a:pt x="22" y="12"/>
                      </a:lnTo>
                      <a:lnTo>
                        <a:pt x="5" y="12"/>
                      </a:lnTo>
                      <a:lnTo>
                        <a:pt x="0" y="15"/>
                      </a:lnTo>
                      <a:lnTo>
                        <a:pt x="0" y="16"/>
                      </a:lnTo>
                      <a:lnTo>
                        <a:pt x="1" y="23"/>
                      </a:lnTo>
                      <a:lnTo>
                        <a:pt x="3" y="27"/>
                      </a:lnTo>
                      <a:lnTo>
                        <a:pt x="15" y="27"/>
                      </a:lnTo>
                      <a:lnTo>
                        <a:pt x="13" y="27"/>
                      </a:lnTo>
                      <a:lnTo>
                        <a:pt x="7" y="24"/>
                      </a:lnTo>
                      <a:lnTo>
                        <a:pt x="6" y="22"/>
                      </a:lnTo>
                      <a:lnTo>
                        <a:pt x="5" y="16"/>
                      </a:lnTo>
                      <a:lnTo>
                        <a:pt x="28" y="16"/>
                      </a:lnTo>
                      <a:lnTo>
                        <a:pt x="28" y="10"/>
                      </a:lnTo>
                      <a:lnTo>
                        <a:pt x="26" y="6"/>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3" name="Freeform 7469"/>
                <p:cNvSpPr>
                  <a:spLocks/>
                </p:cNvSpPr>
                <p:nvPr/>
              </p:nvSpPr>
              <p:spPr bwMode="auto">
                <a:xfrm>
                  <a:off x="3303" y="1503"/>
                  <a:ext cx="4" cy="2"/>
                </a:xfrm>
                <a:custGeom>
                  <a:avLst/>
                  <a:gdLst>
                    <a:gd name="T0" fmla="*/ 14 w 21"/>
                    <a:gd name="T1" fmla="*/ 0 h 16"/>
                    <a:gd name="T2" fmla="*/ 13 w 21"/>
                    <a:gd name="T3" fmla="*/ 0 h 16"/>
                    <a:gd name="T4" fmla="*/ 7 w 21"/>
                    <a:gd name="T5" fmla="*/ 1 h 16"/>
                    <a:gd name="T6" fmla="*/ 3 w 21"/>
                    <a:gd name="T7" fmla="*/ 5 h 16"/>
                    <a:gd name="T8" fmla="*/ 3 w 21"/>
                    <a:gd name="T9" fmla="*/ 6 h 16"/>
                    <a:gd name="T10" fmla="*/ 0 w 21"/>
                    <a:gd name="T11" fmla="*/ 10 h 16"/>
                    <a:gd name="T12" fmla="*/ 0 w 21"/>
                    <a:gd name="T13" fmla="*/ 16 h 16"/>
                    <a:gd name="T14" fmla="*/ 5 w 21"/>
                    <a:gd name="T15" fmla="*/ 13 h 16"/>
                    <a:gd name="T16" fmla="*/ 5 w 21"/>
                    <a:gd name="T17" fmla="*/ 11 h 16"/>
                    <a:gd name="T18" fmla="*/ 9 w 21"/>
                    <a:gd name="T19" fmla="*/ 7 h 16"/>
                    <a:gd name="T20" fmla="*/ 9 w 21"/>
                    <a:gd name="T21" fmla="*/ 6 h 16"/>
                    <a:gd name="T22" fmla="*/ 14 w 21"/>
                    <a:gd name="T23" fmla="*/ 5 h 16"/>
                    <a:gd name="T24" fmla="*/ 21 w 21"/>
                    <a:gd name="T25" fmla="*/ 1 h 16"/>
                    <a:gd name="T26" fmla="*/ 20 w 21"/>
                    <a:gd name="T27" fmla="*/ 1 h 16"/>
                    <a:gd name="T28" fmla="*/ 14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4" y="0"/>
                      </a:moveTo>
                      <a:lnTo>
                        <a:pt x="13" y="0"/>
                      </a:lnTo>
                      <a:lnTo>
                        <a:pt x="7" y="1"/>
                      </a:lnTo>
                      <a:lnTo>
                        <a:pt x="3" y="5"/>
                      </a:lnTo>
                      <a:lnTo>
                        <a:pt x="3" y="6"/>
                      </a:lnTo>
                      <a:lnTo>
                        <a:pt x="0" y="10"/>
                      </a:lnTo>
                      <a:lnTo>
                        <a:pt x="0" y="16"/>
                      </a:lnTo>
                      <a:lnTo>
                        <a:pt x="5" y="13"/>
                      </a:lnTo>
                      <a:lnTo>
                        <a:pt x="5" y="11"/>
                      </a:lnTo>
                      <a:lnTo>
                        <a:pt x="9" y="7"/>
                      </a:lnTo>
                      <a:lnTo>
                        <a:pt x="9" y="6"/>
                      </a:lnTo>
                      <a:lnTo>
                        <a:pt x="14" y="5"/>
                      </a:lnTo>
                      <a:lnTo>
                        <a:pt x="21" y="1"/>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4" name="Freeform 7470"/>
                <p:cNvSpPr>
                  <a:spLocks/>
                </p:cNvSpPr>
                <p:nvPr/>
              </p:nvSpPr>
              <p:spPr bwMode="auto">
                <a:xfrm>
                  <a:off x="3309" y="1503"/>
                  <a:ext cx="4" cy="5"/>
                </a:xfrm>
                <a:custGeom>
                  <a:avLst/>
                  <a:gdLst>
                    <a:gd name="T0" fmla="*/ 21 w 25"/>
                    <a:gd name="T1" fmla="*/ 0 h 27"/>
                    <a:gd name="T2" fmla="*/ 10 w 25"/>
                    <a:gd name="T3" fmla="*/ 0 h 27"/>
                    <a:gd name="T4" fmla="*/ 12 w 25"/>
                    <a:gd name="T5" fmla="*/ 0 h 27"/>
                    <a:gd name="T6" fmla="*/ 16 w 25"/>
                    <a:gd name="T7" fmla="*/ 3 h 27"/>
                    <a:gd name="T8" fmla="*/ 18 w 25"/>
                    <a:gd name="T9" fmla="*/ 5 h 27"/>
                    <a:gd name="T10" fmla="*/ 19 w 25"/>
                    <a:gd name="T11" fmla="*/ 11 h 27"/>
                    <a:gd name="T12" fmla="*/ 19 w 25"/>
                    <a:gd name="T13" fmla="*/ 15 h 27"/>
                    <a:gd name="T14" fmla="*/ 17 w 25"/>
                    <a:gd name="T15" fmla="*/ 20 h 27"/>
                    <a:gd name="T16" fmla="*/ 15 w 25"/>
                    <a:gd name="T17" fmla="*/ 22 h 27"/>
                    <a:gd name="T18" fmla="*/ 10 w 25"/>
                    <a:gd name="T19" fmla="*/ 23 h 27"/>
                    <a:gd name="T20" fmla="*/ 0 w 25"/>
                    <a:gd name="T21" fmla="*/ 23 h 27"/>
                    <a:gd name="T22" fmla="*/ 5 w 25"/>
                    <a:gd name="T23" fmla="*/ 26 h 27"/>
                    <a:gd name="T24" fmla="*/ 10 w 25"/>
                    <a:gd name="T25" fmla="*/ 27 h 27"/>
                    <a:gd name="T26" fmla="*/ 15 w 25"/>
                    <a:gd name="T27" fmla="*/ 26 h 27"/>
                    <a:gd name="T28" fmla="*/ 21 w 25"/>
                    <a:gd name="T29" fmla="*/ 24 h 27"/>
                    <a:gd name="T30" fmla="*/ 22 w 25"/>
                    <a:gd name="T31" fmla="*/ 22 h 27"/>
                    <a:gd name="T32" fmla="*/ 24 w 25"/>
                    <a:gd name="T33" fmla="*/ 18 h 27"/>
                    <a:gd name="T34" fmla="*/ 25 w 25"/>
                    <a:gd name="T35" fmla="*/ 11 h 27"/>
                    <a:gd name="T36" fmla="*/ 25 w 25"/>
                    <a:gd name="T37" fmla="*/ 9 h 27"/>
                    <a:gd name="T38" fmla="*/ 24 w 25"/>
                    <a:gd name="T39" fmla="*/ 4 h 27"/>
                    <a:gd name="T40" fmla="*/ 21 w 2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1" y="0"/>
                      </a:moveTo>
                      <a:lnTo>
                        <a:pt x="10" y="0"/>
                      </a:lnTo>
                      <a:lnTo>
                        <a:pt x="12" y="0"/>
                      </a:lnTo>
                      <a:lnTo>
                        <a:pt x="16" y="3"/>
                      </a:lnTo>
                      <a:lnTo>
                        <a:pt x="18" y="5"/>
                      </a:lnTo>
                      <a:lnTo>
                        <a:pt x="19" y="11"/>
                      </a:lnTo>
                      <a:lnTo>
                        <a:pt x="19" y="15"/>
                      </a:lnTo>
                      <a:lnTo>
                        <a:pt x="17" y="20"/>
                      </a:lnTo>
                      <a:lnTo>
                        <a:pt x="15" y="22"/>
                      </a:lnTo>
                      <a:lnTo>
                        <a:pt x="10" y="23"/>
                      </a:lnTo>
                      <a:lnTo>
                        <a:pt x="0" y="23"/>
                      </a:lnTo>
                      <a:lnTo>
                        <a:pt x="5" y="26"/>
                      </a:lnTo>
                      <a:lnTo>
                        <a:pt x="10" y="27"/>
                      </a:lnTo>
                      <a:lnTo>
                        <a:pt x="15" y="26"/>
                      </a:lnTo>
                      <a:lnTo>
                        <a:pt x="21" y="24"/>
                      </a:lnTo>
                      <a:lnTo>
                        <a:pt x="22" y="22"/>
                      </a:lnTo>
                      <a:lnTo>
                        <a:pt x="24" y="18"/>
                      </a:lnTo>
                      <a:lnTo>
                        <a:pt x="25" y="11"/>
                      </a:lnTo>
                      <a:lnTo>
                        <a:pt x="25" y="9"/>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5" name="Freeform 7471"/>
                <p:cNvSpPr>
                  <a:spLocks/>
                </p:cNvSpPr>
                <p:nvPr/>
              </p:nvSpPr>
              <p:spPr bwMode="auto">
                <a:xfrm>
                  <a:off x="3309" y="1503"/>
                  <a:ext cx="4" cy="4"/>
                </a:xfrm>
                <a:custGeom>
                  <a:avLst/>
                  <a:gdLst>
                    <a:gd name="T0" fmla="*/ 14 w 25"/>
                    <a:gd name="T1" fmla="*/ 0 h 28"/>
                    <a:gd name="T2" fmla="*/ 14 w 25"/>
                    <a:gd name="T3" fmla="*/ 0 h 28"/>
                    <a:gd name="T4" fmla="*/ 9 w 25"/>
                    <a:gd name="T5" fmla="*/ 1 h 28"/>
                    <a:gd name="T6" fmla="*/ 4 w 25"/>
                    <a:gd name="T7" fmla="*/ 4 h 28"/>
                    <a:gd name="T8" fmla="*/ 3 w 25"/>
                    <a:gd name="T9" fmla="*/ 6 h 28"/>
                    <a:gd name="T10" fmla="*/ 0 w 25"/>
                    <a:gd name="T11" fmla="*/ 10 h 28"/>
                    <a:gd name="T12" fmla="*/ 0 w 25"/>
                    <a:gd name="T13" fmla="*/ 16 h 28"/>
                    <a:gd name="T14" fmla="*/ 0 w 25"/>
                    <a:gd name="T15" fmla="*/ 19 h 28"/>
                    <a:gd name="T16" fmla="*/ 1 w 25"/>
                    <a:gd name="T17" fmla="*/ 25 h 28"/>
                    <a:gd name="T18" fmla="*/ 4 w 25"/>
                    <a:gd name="T19" fmla="*/ 28 h 28"/>
                    <a:gd name="T20" fmla="*/ 14 w 25"/>
                    <a:gd name="T21" fmla="*/ 28 h 28"/>
                    <a:gd name="T22" fmla="*/ 13 w 25"/>
                    <a:gd name="T23" fmla="*/ 28 h 28"/>
                    <a:gd name="T24" fmla="*/ 7 w 25"/>
                    <a:gd name="T25" fmla="*/ 25 h 28"/>
                    <a:gd name="T26" fmla="*/ 6 w 25"/>
                    <a:gd name="T27" fmla="*/ 23 h 28"/>
                    <a:gd name="T28" fmla="*/ 5 w 25"/>
                    <a:gd name="T29" fmla="*/ 16 h 28"/>
                    <a:gd name="T30" fmla="*/ 5 w 25"/>
                    <a:gd name="T31" fmla="*/ 12 h 28"/>
                    <a:gd name="T32" fmla="*/ 7 w 25"/>
                    <a:gd name="T33" fmla="*/ 8 h 28"/>
                    <a:gd name="T34" fmla="*/ 9 w 25"/>
                    <a:gd name="T35" fmla="*/ 6 h 28"/>
                    <a:gd name="T36" fmla="*/ 14 w 25"/>
                    <a:gd name="T37" fmla="*/ 5 h 28"/>
                    <a:gd name="T38" fmla="*/ 25 w 25"/>
                    <a:gd name="T39" fmla="*/ 5 h 28"/>
                    <a:gd name="T40" fmla="*/ 25 w 25"/>
                    <a:gd name="T41" fmla="*/ 4 h 28"/>
                    <a:gd name="T42" fmla="*/ 20 w 25"/>
                    <a:gd name="T43" fmla="*/ 1 h 28"/>
                    <a:gd name="T44" fmla="*/ 14 w 25"/>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8">
                      <a:moveTo>
                        <a:pt x="14" y="0"/>
                      </a:moveTo>
                      <a:lnTo>
                        <a:pt x="14" y="0"/>
                      </a:lnTo>
                      <a:lnTo>
                        <a:pt x="9" y="1"/>
                      </a:lnTo>
                      <a:lnTo>
                        <a:pt x="4" y="4"/>
                      </a:lnTo>
                      <a:lnTo>
                        <a:pt x="3" y="6"/>
                      </a:lnTo>
                      <a:lnTo>
                        <a:pt x="0" y="10"/>
                      </a:lnTo>
                      <a:lnTo>
                        <a:pt x="0" y="16"/>
                      </a:lnTo>
                      <a:lnTo>
                        <a:pt x="0" y="19"/>
                      </a:lnTo>
                      <a:lnTo>
                        <a:pt x="1" y="25"/>
                      </a:lnTo>
                      <a:lnTo>
                        <a:pt x="4" y="28"/>
                      </a:lnTo>
                      <a:lnTo>
                        <a:pt x="14" y="28"/>
                      </a:lnTo>
                      <a:lnTo>
                        <a:pt x="13" y="28"/>
                      </a:lnTo>
                      <a:lnTo>
                        <a:pt x="7" y="25"/>
                      </a:lnTo>
                      <a:lnTo>
                        <a:pt x="6" y="23"/>
                      </a:lnTo>
                      <a:lnTo>
                        <a:pt x="5" y="16"/>
                      </a:lnTo>
                      <a:lnTo>
                        <a:pt x="5" y="12"/>
                      </a:lnTo>
                      <a:lnTo>
                        <a:pt x="7" y="8"/>
                      </a:lnTo>
                      <a:lnTo>
                        <a:pt x="9" y="6"/>
                      </a:lnTo>
                      <a:lnTo>
                        <a:pt x="14" y="5"/>
                      </a:lnTo>
                      <a:lnTo>
                        <a:pt x="25" y="5"/>
                      </a:lnTo>
                      <a:lnTo>
                        <a:pt x="25" y="4"/>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6" name="Freeform 7472"/>
                <p:cNvSpPr>
                  <a:spLocks/>
                </p:cNvSpPr>
                <p:nvPr/>
              </p:nvSpPr>
              <p:spPr bwMode="auto">
                <a:xfrm>
                  <a:off x="2229" y="2323"/>
                  <a:ext cx="6" cy="12"/>
                </a:xfrm>
                <a:custGeom>
                  <a:avLst/>
                  <a:gdLst>
                    <a:gd name="T0" fmla="*/ 38 w 38"/>
                    <a:gd name="T1" fmla="*/ 0 h 68"/>
                    <a:gd name="T2" fmla="*/ 0 w 38"/>
                    <a:gd name="T3" fmla="*/ 34 h 68"/>
                    <a:gd name="T4" fmla="*/ 37 w 38"/>
                    <a:gd name="T5" fmla="*/ 68 h 68"/>
                  </a:gdLst>
                  <a:ahLst/>
                  <a:cxnLst>
                    <a:cxn ang="0">
                      <a:pos x="T0" y="T1"/>
                    </a:cxn>
                    <a:cxn ang="0">
                      <a:pos x="T2" y="T3"/>
                    </a:cxn>
                    <a:cxn ang="0">
                      <a:pos x="T4" y="T5"/>
                    </a:cxn>
                  </a:cxnLst>
                  <a:rect l="0" t="0" r="r" b="b"/>
                  <a:pathLst>
                    <a:path w="38" h="68">
                      <a:moveTo>
                        <a:pt x="38" y="0"/>
                      </a:moveTo>
                      <a:lnTo>
                        <a:pt x="0" y="34"/>
                      </a:lnTo>
                      <a:lnTo>
                        <a:pt x="37" y="6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7" name="Freeform 7473"/>
                <p:cNvSpPr>
                  <a:spLocks/>
                </p:cNvSpPr>
                <p:nvPr/>
              </p:nvSpPr>
              <p:spPr bwMode="auto">
                <a:xfrm>
                  <a:off x="2207" y="2323"/>
                  <a:ext cx="6" cy="11"/>
                </a:xfrm>
                <a:custGeom>
                  <a:avLst/>
                  <a:gdLst>
                    <a:gd name="T0" fmla="*/ 3 w 36"/>
                    <a:gd name="T1" fmla="*/ 0 h 65"/>
                    <a:gd name="T2" fmla="*/ 36 w 36"/>
                    <a:gd name="T3" fmla="*/ 35 h 65"/>
                    <a:gd name="T4" fmla="*/ 0 w 36"/>
                    <a:gd name="T5" fmla="*/ 65 h 65"/>
                  </a:gdLst>
                  <a:ahLst/>
                  <a:cxnLst>
                    <a:cxn ang="0">
                      <a:pos x="T0" y="T1"/>
                    </a:cxn>
                    <a:cxn ang="0">
                      <a:pos x="T2" y="T3"/>
                    </a:cxn>
                    <a:cxn ang="0">
                      <a:pos x="T4" y="T5"/>
                    </a:cxn>
                  </a:cxnLst>
                  <a:rect l="0" t="0" r="r" b="b"/>
                  <a:pathLst>
                    <a:path w="36" h="65">
                      <a:moveTo>
                        <a:pt x="3" y="0"/>
                      </a:moveTo>
                      <a:lnTo>
                        <a:pt x="36" y="35"/>
                      </a:lnTo>
                      <a:lnTo>
                        <a:pt x="0" y="6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8" name="Freeform 7474"/>
                <p:cNvSpPr>
                  <a:spLocks/>
                </p:cNvSpPr>
                <p:nvPr/>
              </p:nvSpPr>
              <p:spPr bwMode="auto">
                <a:xfrm>
                  <a:off x="2171" y="2343"/>
                  <a:ext cx="6" cy="7"/>
                </a:xfrm>
                <a:custGeom>
                  <a:avLst/>
                  <a:gdLst>
                    <a:gd name="T0" fmla="*/ 32 w 33"/>
                    <a:gd name="T1" fmla="*/ 0 h 43"/>
                    <a:gd name="T2" fmla="*/ 1 w 33"/>
                    <a:gd name="T3" fmla="*/ 0 h 43"/>
                    <a:gd name="T4" fmla="*/ 0 w 33"/>
                    <a:gd name="T5" fmla="*/ 43 h 43"/>
                    <a:gd name="T6" fmla="*/ 33 w 33"/>
                    <a:gd name="T7" fmla="*/ 43 h 43"/>
                    <a:gd name="T8" fmla="*/ 33 w 33"/>
                    <a:gd name="T9" fmla="*/ 37 h 43"/>
                    <a:gd name="T10" fmla="*/ 6 w 33"/>
                    <a:gd name="T11" fmla="*/ 37 h 43"/>
                    <a:gd name="T12" fmla="*/ 6 w 33"/>
                    <a:gd name="T13" fmla="*/ 24 h 43"/>
                    <a:gd name="T14" fmla="*/ 29 w 33"/>
                    <a:gd name="T15" fmla="*/ 24 h 43"/>
                    <a:gd name="T16" fmla="*/ 29 w 33"/>
                    <a:gd name="T17" fmla="*/ 18 h 43"/>
                    <a:gd name="T18" fmla="*/ 6 w 33"/>
                    <a:gd name="T19" fmla="*/ 18 h 43"/>
                    <a:gd name="T20" fmla="*/ 6 w 33"/>
                    <a:gd name="T21" fmla="*/ 6 h 43"/>
                    <a:gd name="T22" fmla="*/ 32 w 33"/>
                    <a:gd name="T23" fmla="*/ 6 h 43"/>
                    <a:gd name="T24" fmla="*/ 32 w 33"/>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43">
                      <a:moveTo>
                        <a:pt x="32" y="0"/>
                      </a:moveTo>
                      <a:lnTo>
                        <a:pt x="1" y="0"/>
                      </a:lnTo>
                      <a:lnTo>
                        <a:pt x="0" y="43"/>
                      </a:lnTo>
                      <a:lnTo>
                        <a:pt x="33" y="43"/>
                      </a:lnTo>
                      <a:lnTo>
                        <a:pt x="33" y="37"/>
                      </a:lnTo>
                      <a:lnTo>
                        <a:pt x="6" y="37"/>
                      </a:lnTo>
                      <a:lnTo>
                        <a:pt x="6" y="24"/>
                      </a:lnTo>
                      <a:lnTo>
                        <a:pt x="29" y="24"/>
                      </a:lnTo>
                      <a:lnTo>
                        <a:pt x="29" y="18"/>
                      </a:lnTo>
                      <a:lnTo>
                        <a:pt x="6" y="18"/>
                      </a:lnTo>
                      <a:lnTo>
                        <a:pt x="6" y="6"/>
                      </a:lnTo>
                      <a:lnTo>
                        <a:pt x="32" y="6"/>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39" name="Freeform 7475"/>
                <p:cNvSpPr>
                  <a:spLocks/>
                </p:cNvSpPr>
                <p:nvPr/>
              </p:nvSpPr>
              <p:spPr bwMode="auto">
                <a:xfrm>
                  <a:off x="2177" y="2349"/>
                  <a:ext cx="4" cy="1"/>
                </a:xfrm>
                <a:custGeom>
                  <a:avLst/>
                  <a:gdLst>
                    <a:gd name="T0" fmla="*/ 5 w 22"/>
                    <a:gd name="T1" fmla="*/ 0 h 11"/>
                    <a:gd name="T2" fmla="*/ 0 w 22"/>
                    <a:gd name="T3" fmla="*/ 0 h 11"/>
                    <a:gd name="T4" fmla="*/ 1 w 22"/>
                    <a:gd name="T5" fmla="*/ 3 h 11"/>
                    <a:gd name="T6" fmla="*/ 4 w 22"/>
                    <a:gd name="T7" fmla="*/ 8 h 11"/>
                    <a:gd name="T8" fmla="*/ 7 w 22"/>
                    <a:gd name="T9" fmla="*/ 10 h 11"/>
                    <a:gd name="T10" fmla="*/ 14 w 22"/>
                    <a:gd name="T11" fmla="*/ 11 h 11"/>
                    <a:gd name="T12" fmla="*/ 18 w 22"/>
                    <a:gd name="T13" fmla="*/ 10 h 11"/>
                    <a:gd name="T14" fmla="*/ 22 w 22"/>
                    <a:gd name="T15" fmla="*/ 8 h 11"/>
                    <a:gd name="T16" fmla="*/ 14 w 22"/>
                    <a:gd name="T17" fmla="*/ 7 h 11"/>
                    <a:gd name="T18" fmla="*/ 13 w 22"/>
                    <a:gd name="T19" fmla="*/ 7 h 11"/>
                    <a:gd name="T20" fmla="*/ 7 w 22"/>
                    <a:gd name="T21" fmla="*/ 4 h 11"/>
                    <a:gd name="T22" fmla="*/ 5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5" y="0"/>
                      </a:moveTo>
                      <a:lnTo>
                        <a:pt x="0" y="0"/>
                      </a:lnTo>
                      <a:lnTo>
                        <a:pt x="1" y="3"/>
                      </a:lnTo>
                      <a:lnTo>
                        <a:pt x="4" y="8"/>
                      </a:lnTo>
                      <a:lnTo>
                        <a:pt x="7" y="10"/>
                      </a:lnTo>
                      <a:lnTo>
                        <a:pt x="14" y="11"/>
                      </a:lnTo>
                      <a:lnTo>
                        <a:pt x="18" y="10"/>
                      </a:lnTo>
                      <a:lnTo>
                        <a:pt x="22" y="8"/>
                      </a:lnTo>
                      <a:lnTo>
                        <a:pt x="14" y="7"/>
                      </a:lnTo>
                      <a:lnTo>
                        <a:pt x="13" y="7"/>
                      </a:lnTo>
                      <a:lnTo>
                        <a:pt x="7"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0" name="Freeform 7476"/>
                <p:cNvSpPr>
                  <a:spLocks/>
                </p:cNvSpPr>
                <p:nvPr/>
              </p:nvSpPr>
              <p:spPr bwMode="auto">
                <a:xfrm>
                  <a:off x="2177" y="2346"/>
                  <a:ext cx="5" cy="4"/>
                </a:xfrm>
                <a:custGeom>
                  <a:avLst/>
                  <a:gdLst>
                    <a:gd name="T0" fmla="*/ 2 w 24"/>
                    <a:gd name="T1" fmla="*/ 0 h 26"/>
                    <a:gd name="T2" fmla="*/ 0 w 24"/>
                    <a:gd name="T3" fmla="*/ 5 h 26"/>
                    <a:gd name="T4" fmla="*/ 0 w 24"/>
                    <a:gd name="T5" fmla="*/ 5 h 26"/>
                    <a:gd name="T6" fmla="*/ 2 w 24"/>
                    <a:gd name="T7" fmla="*/ 11 h 26"/>
                    <a:gd name="T8" fmla="*/ 4 w 24"/>
                    <a:gd name="T9" fmla="*/ 12 h 26"/>
                    <a:gd name="T10" fmla="*/ 11 w 24"/>
                    <a:gd name="T11" fmla="*/ 14 h 26"/>
                    <a:gd name="T12" fmla="*/ 11 w 24"/>
                    <a:gd name="T13" fmla="*/ 14 h 26"/>
                    <a:gd name="T14" fmla="*/ 17 w 24"/>
                    <a:gd name="T15" fmla="*/ 16 h 26"/>
                    <a:gd name="T16" fmla="*/ 19 w 24"/>
                    <a:gd name="T17" fmla="*/ 17 h 26"/>
                    <a:gd name="T18" fmla="*/ 19 w 24"/>
                    <a:gd name="T19" fmla="*/ 19 h 26"/>
                    <a:gd name="T20" fmla="*/ 18 w 24"/>
                    <a:gd name="T21" fmla="*/ 22 h 26"/>
                    <a:gd name="T22" fmla="*/ 13 w 24"/>
                    <a:gd name="T23" fmla="*/ 25 h 26"/>
                    <a:gd name="T24" fmla="*/ 21 w 24"/>
                    <a:gd name="T25" fmla="*/ 26 h 26"/>
                    <a:gd name="T26" fmla="*/ 23 w 24"/>
                    <a:gd name="T27" fmla="*/ 24 h 26"/>
                    <a:gd name="T28" fmla="*/ 24 w 24"/>
                    <a:gd name="T29" fmla="*/ 19 h 26"/>
                    <a:gd name="T30" fmla="*/ 23 w 24"/>
                    <a:gd name="T31" fmla="*/ 14 h 26"/>
                    <a:gd name="T32" fmla="*/ 20 w 24"/>
                    <a:gd name="T33" fmla="*/ 12 h 26"/>
                    <a:gd name="T34" fmla="*/ 18 w 24"/>
                    <a:gd name="T35" fmla="*/ 11 h 26"/>
                    <a:gd name="T36" fmla="*/ 13 w 24"/>
                    <a:gd name="T37" fmla="*/ 9 h 26"/>
                    <a:gd name="T38" fmla="*/ 12 w 24"/>
                    <a:gd name="T39" fmla="*/ 9 h 26"/>
                    <a:gd name="T40" fmla="*/ 6 w 24"/>
                    <a:gd name="T41" fmla="*/ 8 h 26"/>
                    <a:gd name="T42" fmla="*/ 5 w 24"/>
                    <a:gd name="T43" fmla="*/ 4 h 26"/>
                    <a:gd name="T44" fmla="*/ 7 w 24"/>
                    <a:gd name="T45" fmla="*/ 1 h 26"/>
                    <a:gd name="T46" fmla="*/ 12 w 24"/>
                    <a:gd name="T47" fmla="*/ 0 h 26"/>
                    <a:gd name="T48" fmla="*/ 2 w 24"/>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6">
                      <a:moveTo>
                        <a:pt x="2" y="0"/>
                      </a:moveTo>
                      <a:lnTo>
                        <a:pt x="0" y="5"/>
                      </a:lnTo>
                      <a:lnTo>
                        <a:pt x="0" y="5"/>
                      </a:lnTo>
                      <a:lnTo>
                        <a:pt x="2" y="11"/>
                      </a:lnTo>
                      <a:lnTo>
                        <a:pt x="4" y="12"/>
                      </a:lnTo>
                      <a:lnTo>
                        <a:pt x="11" y="14"/>
                      </a:lnTo>
                      <a:lnTo>
                        <a:pt x="11" y="14"/>
                      </a:lnTo>
                      <a:lnTo>
                        <a:pt x="17" y="16"/>
                      </a:lnTo>
                      <a:lnTo>
                        <a:pt x="19" y="17"/>
                      </a:lnTo>
                      <a:lnTo>
                        <a:pt x="19" y="19"/>
                      </a:lnTo>
                      <a:lnTo>
                        <a:pt x="18" y="22"/>
                      </a:lnTo>
                      <a:lnTo>
                        <a:pt x="13" y="25"/>
                      </a:lnTo>
                      <a:lnTo>
                        <a:pt x="21" y="26"/>
                      </a:lnTo>
                      <a:lnTo>
                        <a:pt x="23" y="24"/>
                      </a:lnTo>
                      <a:lnTo>
                        <a:pt x="24" y="19"/>
                      </a:lnTo>
                      <a:lnTo>
                        <a:pt x="23" y="14"/>
                      </a:lnTo>
                      <a:lnTo>
                        <a:pt x="20" y="12"/>
                      </a:lnTo>
                      <a:lnTo>
                        <a:pt x="18" y="11"/>
                      </a:lnTo>
                      <a:lnTo>
                        <a:pt x="13" y="9"/>
                      </a:lnTo>
                      <a:lnTo>
                        <a:pt x="12" y="9"/>
                      </a:lnTo>
                      <a:lnTo>
                        <a:pt x="6" y="8"/>
                      </a:lnTo>
                      <a:lnTo>
                        <a:pt x="5" y="4"/>
                      </a:lnTo>
                      <a:lnTo>
                        <a:pt x="7" y="1"/>
                      </a:lnTo>
                      <a:lnTo>
                        <a:pt x="1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1" name="Freeform 7477"/>
                <p:cNvSpPr>
                  <a:spLocks/>
                </p:cNvSpPr>
                <p:nvPr/>
              </p:nvSpPr>
              <p:spPr bwMode="auto">
                <a:xfrm>
                  <a:off x="2178" y="2345"/>
                  <a:ext cx="3" cy="1"/>
                </a:xfrm>
                <a:custGeom>
                  <a:avLst/>
                  <a:gdLst>
                    <a:gd name="T0" fmla="*/ 10 w 21"/>
                    <a:gd name="T1" fmla="*/ 0 h 9"/>
                    <a:gd name="T2" fmla="*/ 6 w 21"/>
                    <a:gd name="T3" fmla="*/ 1 h 9"/>
                    <a:gd name="T4" fmla="*/ 1 w 21"/>
                    <a:gd name="T5" fmla="*/ 3 h 9"/>
                    <a:gd name="T6" fmla="*/ 0 w 21"/>
                    <a:gd name="T7" fmla="*/ 4 h 9"/>
                    <a:gd name="T8" fmla="*/ 10 w 21"/>
                    <a:gd name="T9" fmla="*/ 4 h 9"/>
                    <a:gd name="T10" fmla="*/ 15 w 21"/>
                    <a:gd name="T11" fmla="*/ 6 h 9"/>
                    <a:gd name="T12" fmla="*/ 17 w 21"/>
                    <a:gd name="T13" fmla="*/ 9 h 9"/>
                    <a:gd name="T14" fmla="*/ 21 w 21"/>
                    <a:gd name="T15" fmla="*/ 9 h 9"/>
                    <a:gd name="T16" fmla="*/ 21 w 21"/>
                    <a:gd name="T17" fmla="*/ 7 h 9"/>
                    <a:gd name="T18" fmla="*/ 18 w 21"/>
                    <a:gd name="T19" fmla="*/ 2 h 9"/>
                    <a:gd name="T20" fmla="*/ 16 w 21"/>
                    <a:gd name="T21" fmla="*/ 1 h 9"/>
                    <a:gd name="T22" fmla="*/ 10 w 21"/>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9">
                      <a:moveTo>
                        <a:pt x="10" y="0"/>
                      </a:moveTo>
                      <a:lnTo>
                        <a:pt x="6" y="1"/>
                      </a:lnTo>
                      <a:lnTo>
                        <a:pt x="1" y="3"/>
                      </a:lnTo>
                      <a:lnTo>
                        <a:pt x="0" y="4"/>
                      </a:lnTo>
                      <a:lnTo>
                        <a:pt x="10" y="4"/>
                      </a:lnTo>
                      <a:lnTo>
                        <a:pt x="15" y="6"/>
                      </a:lnTo>
                      <a:lnTo>
                        <a:pt x="17" y="9"/>
                      </a:lnTo>
                      <a:lnTo>
                        <a:pt x="21" y="9"/>
                      </a:lnTo>
                      <a:lnTo>
                        <a:pt x="21" y="7"/>
                      </a:lnTo>
                      <a:lnTo>
                        <a:pt x="18" y="2"/>
                      </a:lnTo>
                      <a:lnTo>
                        <a:pt x="16"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2" name="Freeform 7478"/>
                <p:cNvSpPr>
                  <a:spLocks/>
                </p:cNvSpPr>
                <p:nvPr/>
              </p:nvSpPr>
              <p:spPr bwMode="auto">
                <a:xfrm>
                  <a:off x="2183" y="2349"/>
                  <a:ext cx="2" cy="1"/>
                </a:xfrm>
                <a:custGeom>
                  <a:avLst/>
                  <a:gdLst>
                    <a:gd name="T0" fmla="*/ 11 w 12"/>
                    <a:gd name="T1" fmla="*/ 0 h 5"/>
                    <a:gd name="T2" fmla="*/ 8 w 12"/>
                    <a:gd name="T3" fmla="*/ 0 h 5"/>
                    <a:gd name="T4" fmla="*/ 0 w 12"/>
                    <a:gd name="T5" fmla="*/ 1 h 5"/>
                    <a:gd name="T6" fmla="*/ 2 w 12"/>
                    <a:gd name="T7" fmla="*/ 3 h 5"/>
                    <a:gd name="T8" fmla="*/ 7 w 12"/>
                    <a:gd name="T9" fmla="*/ 5 h 5"/>
                    <a:gd name="T10" fmla="*/ 12 w 12"/>
                    <a:gd name="T11" fmla="*/ 4 h 5"/>
                    <a:gd name="T12" fmla="*/ 11 w 1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2" h="5">
                      <a:moveTo>
                        <a:pt x="11" y="0"/>
                      </a:moveTo>
                      <a:lnTo>
                        <a:pt x="8" y="0"/>
                      </a:lnTo>
                      <a:lnTo>
                        <a:pt x="0" y="1"/>
                      </a:lnTo>
                      <a:lnTo>
                        <a:pt x="2" y="3"/>
                      </a:lnTo>
                      <a:lnTo>
                        <a:pt x="7" y="5"/>
                      </a:lnTo>
                      <a:lnTo>
                        <a:pt x="12"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3" name="Freeform 7479"/>
                <p:cNvSpPr>
                  <a:spLocks/>
                </p:cNvSpPr>
                <p:nvPr/>
              </p:nvSpPr>
              <p:spPr bwMode="auto">
                <a:xfrm>
                  <a:off x="2182" y="2343"/>
                  <a:ext cx="3" cy="7"/>
                </a:xfrm>
                <a:custGeom>
                  <a:avLst/>
                  <a:gdLst>
                    <a:gd name="T0" fmla="*/ 8 w 14"/>
                    <a:gd name="T1" fmla="*/ 0 h 39"/>
                    <a:gd name="T2" fmla="*/ 3 w 14"/>
                    <a:gd name="T3" fmla="*/ 3 h 39"/>
                    <a:gd name="T4" fmla="*/ 3 w 14"/>
                    <a:gd name="T5" fmla="*/ 11 h 39"/>
                    <a:gd name="T6" fmla="*/ 0 w 14"/>
                    <a:gd name="T7" fmla="*/ 11 h 39"/>
                    <a:gd name="T8" fmla="*/ 0 w 14"/>
                    <a:gd name="T9" fmla="*/ 15 h 39"/>
                    <a:gd name="T10" fmla="*/ 3 w 14"/>
                    <a:gd name="T11" fmla="*/ 15 h 39"/>
                    <a:gd name="T12" fmla="*/ 3 w 14"/>
                    <a:gd name="T13" fmla="*/ 33 h 39"/>
                    <a:gd name="T14" fmla="*/ 3 w 14"/>
                    <a:gd name="T15" fmla="*/ 39 h 39"/>
                    <a:gd name="T16" fmla="*/ 11 w 14"/>
                    <a:gd name="T17" fmla="*/ 38 h 39"/>
                    <a:gd name="T18" fmla="*/ 9 w 14"/>
                    <a:gd name="T19" fmla="*/ 36 h 39"/>
                    <a:gd name="T20" fmla="*/ 8 w 14"/>
                    <a:gd name="T21" fmla="*/ 33 h 39"/>
                    <a:gd name="T22" fmla="*/ 8 w 14"/>
                    <a:gd name="T23" fmla="*/ 15 h 39"/>
                    <a:gd name="T24" fmla="*/ 14 w 14"/>
                    <a:gd name="T25" fmla="*/ 15 h 39"/>
                    <a:gd name="T26" fmla="*/ 14 w 14"/>
                    <a:gd name="T27" fmla="*/ 11 h 39"/>
                    <a:gd name="T28" fmla="*/ 8 w 14"/>
                    <a:gd name="T29" fmla="*/ 11 h 39"/>
                    <a:gd name="T30" fmla="*/ 8 w 14"/>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8" y="0"/>
                      </a:moveTo>
                      <a:lnTo>
                        <a:pt x="3" y="3"/>
                      </a:lnTo>
                      <a:lnTo>
                        <a:pt x="3" y="11"/>
                      </a:lnTo>
                      <a:lnTo>
                        <a:pt x="0" y="11"/>
                      </a:lnTo>
                      <a:lnTo>
                        <a:pt x="0" y="15"/>
                      </a:lnTo>
                      <a:lnTo>
                        <a:pt x="3" y="15"/>
                      </a:lnTo>
                      <a:lnTo>
                        <a:pt x="3" y="33"/>
                      </a:lnTo>
                      <a:lnTo>
                        <a:pt x="3" y="39"/>
                      </a:lnTo>
                      <a:lnTo>
                        <a:pt x="11" y="38"/>
                      </a:lnTo>
                      <a:lnTo>
                        <a:pt x="9" y="36"/>
                      </a:lnTo>
                      <a:lnTo>
                        <a:pt x="8" y="33"/>
                      </a:lnTo>
                      <a:lnTo>
                        <a:pt x="8" y="15"/>
                      </a:lnTo>
                      <a:lnTo>
                        <a:pt x="14" y="15"/>
                      </a:lnTo>
                      <a:lnTo>
                        <a:pt x="14" y="11"/>
                      </a:lnTo>
                      <a:lnTo>
                        <a:pt x="8" y="1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4" name="Rectangle 7480"/>
                <p:cNvSpPr>
                  <a:spLocks noChangeArrowheads="1"/>
                </p:cNvSpPr>
                <p:nvPr/>
              </p:nvSpPr>
              <p:spPr bwMode="auto">
                <a:xfrm>
                  <a:off x="2186" y="2349"/>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5" name="Freeform 7481"/>
                <p:cNvSpPr>
                  <a:spLocks/>
                </p:cNvSpPr>
                <p:nvPr/>
              </p:nvSpPr>
              <p:spPr bwMode="auto">
                <a:xfrm>
                  <a:off x="2192" y="2349"/>
                  <a:ext cx="2" cy="1"/>
                </a:xfrm>
                <a:custGeom>
                  <a:avLst/>
                  <a:gdLst>
                    <a:gd name="T0" fmla="*/ 11 w 14"/>
                    <a:gd name="T1" fmla="*/ 0 h 7"/>
                    <a:gd name="T2" fmla="*/ 6 w 14"/>
                    <a:gd name="T3" fmla="*/ 3 h 7"/>
                    <a:gd name="T4" fmla="*/ 0 w 14"/>
                    <a:gd name="T5" fmla="*/ 6 h 7"/>
                    <a:gd name="T6" fmla="*/ 6 w 14"/>
                    <a:gd name="T7" fmla="*/ 7 h 7"/>
                    <a:gd name="T8" fmla="*/ 10 w 14"/>
                    <a:gd name="T9" fmla="*/ 6 h 7"/>
                    <a:gd name="T10" fmla="*/ 14 w 14"/>
                    <a:gd name="T11" fmla="*/ 3 h 7"/>
                    <a:gd name="T12" fmla="*/ 14 w 14"/>
                    <a:gd name="T13" fmla="*/ 3 h 7"/>
                    <a:gd name="T14" fmla="*/ 11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1" y="0"/>
                      </a:moveTo>
                      <a:lnTo>
                        <a:pt x="6" y="3"/>
                      </a:lnTo>
                      <a:lnTo>
                        <a:pt x="0" y="6"/>
                      </a:lnTo>
                      <a:lnTo>
                        <a:pt x="6" y="7"/>
                      </a:lnTo>
                      <a:lnTo>
                        <a:pt x="10" y="6"/>
                      </a:lnTo>
                      <a:lnTo>
                        <a:pt x="14" y="3"/>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6" name="Freeform 7482"/>
                <p:cNvSpPr>
                  <a:spLocks/>
                </p:cNvSpPr>
                <p:nvPr/>
              </p:nvSpPr>
              <p:spPr bwMode="auto">
                <a:xfrm>
                  <a:off x="2191" y="2345"/>
                  <a:ext cx="3" cy="5"/>
                </a:xfrm>
                <a:custGeom>
                  <a:avLst/>
                  <a:gdLst>
                    <a:gd name="T0" fmla="*/ 14 w 22"/>
                    <a:gd name="T1" fmla="*/ 0 h 31"/>
                    <a:gd name="T2" fmla="*/ 8 w 22"/>
                    <a:gd name="T3" fmla="*/ 1 h 31"/>
                    <a:gd name="T4" fmla="*/ 4 w 22"/>
                    <a:gd name="T5" fmla="*/ 4 h 31"/>
                    <a:gd name="T6" fmla="*/ 3 w 22"/>
                    <a:gd name="T7" fmla="*/ 5 h 31"/>
                    <a:gd name="T8" fmla="*/ 1 w 22"/>
                    <a:gd name="T9" fmla="*/ 10 h 31"/>
                    <a:gd name="T10" fmla="*/ 0 w 22"/>
                    <a:gd name="T11" fmla="*/ 16 h 31"/>
                    <a:gd name="T12" fmla="*/ 0 w 22"/>
                    <a:gd name="T13" fmla="*/ 17 h 31"/>
                    <a:gd name="T14" fmla="*/ 2 w 22"/>
                    <a:gd name="T15" fmla="*/ 23 h 31"/>
                    <a:gd name="T16" fmla="*/ 4 w 22"/>
                    <a:gd name="T17" fmla="*/ 28 h 31"/>
                    <a:gd name="T18" fmla="*/ 8 w 22"/>
                    <a:gd name="T19" fmla="*/ 31 h 31"/>
                    <a:gd name="T20" fmla="*/ 14 w 22"/>
                    <a:gd name="T21" fmla="*/ 28 h 31"/>
                    <a:gd name="T22" fmla="*/ 9 w 22"/>
                    <a:gd name="T23" fmla="*/ 27 h 31"/>
                    <a:gd name="T24" fmla="*/ 7 w 22"/>
                    <a:gd name="T25" fmla="*/ 22 h 31"/>
                    <a:gd name="T26" fmla="*/ 6 w 22"/>
                    <a:gd name="T27" fmla="*/ 21 h 31"/>
                    <a:gd name="T28" fmla="*/ 6 w 22"/>
                    <a:gd name="T29" fmla="*/ 16 h 31"/>
                    <a:gd name="T30" fmla="*/ 6 w 22"/>
                    <a:gd name="T31" fmla="*/ 12 h 31"/>
                    <a:gd name="T32" fmla="*/ 8 w 22"/>
                    <a:gd name="T33" fmla="*/ 7 h 31"/>
                    <a:gd name="T34" fmla="*/ 9 w 22"/>
                    <a:gd name="T35" fmla="*/ 5 h 31"/>
                    <a:gd name="T36" fmla="*/ 14 w 22"/>
                    <a:gd name="T37" fmla="*/ 4 h 31"/>
                    <a:gd name="T38" fmla="*/ 22 w 22"/>
                    <a:gd name="T39" fmla="*/ 4 h 31"/>
                    <a:gd name="T40" fmla="*/ 19 w 22"/>
                    <a:gd name="T41" fmla="*/ 1 h 31"/>
                    <a:gd name="T42" fmla="*/ 14 w 22"/>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31">
                      <a:moveTo>
                        <a:pt x="14" y="0"/>
                      </a:moveTo>
                      <a:lnTo>
                        <a:pt x="8" y="1"/>
                      </a:lnTo>
                      <a:lnTo>
                        <a:pt x="4" y="4"/>
                      </a:lnTo>
                      <a:lnTo>
                        <a:pt x="3" y="5"/>
                      </a:lnTo>
                      <a:lnTo>
                        <a:pt x="1" y="10"/>
                      </a:lnTo>
                      <a:lnTo>
                        <a:pt x="0" y="16"/>
                      </a:lnTo>
                      <a:lnTo>
                        <a:pt x="0" y="17"/>
                      </a:lnTo>
                      <a:lnTo>
                        <a:pt x="2" y="23"/>
                      </a:lnTo>
                      <a:lnTo>
                        <a:pt x="4" y="28"/>
                      </a:lnTo>
                      <a:lnTo>
                        <a:pt x="8" y="31"/>
                      </a:lnTo>
                      <a:lnTo>
                        <a:pt x="14" y="28"/>
                      </a:lnTo>
                      <a:lnTo>
                        <a:pt x="9" y="27"/>
                      </a:lnTo>
                      <a:lnTo>
                        <a:pt x="7" y="22"/>
                      </a:lnTo>
                      <a:lnTo>
                        <a:pt x="6" y="21"/>
                      </a:lnTo>
                      <a:lnTo>
                        <a:pt x="6" y="16"/>
                      </a:lnTo>
                      <a:lnTo>
                        <a:pt x="6" y="12"/>
                      </a:lnTo>
                      <a:lnTo>
                        <a:pt x="8" y="7"/>
                      </a:lnTo>
                      <a:lnTo>
                        <a:pt x="9" y="5"/>
                      </a:lnTo>
                      <a:lnTo>
                        <a:pt x="14" y="4"/>
                      </a:lnTo>
                      <a:lnTo>
                        <a:pt x="22" y="4"/>
                      </a:lnTo>
                      <a:lnTo>
                        <a:pt x="19"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7" name="Freeform 7483"/>
                <p:cNvSpPr>
                  <a:spLocks/>
                </p:cNvSpPr>
                <p:nvPr/>
              </p:nvSpPr>
              <p:spPr bwMode="auto">
                <a:xfrm>
                  <a:off x="2193" y="2343"/>
                  <a:ext cx="2" cy="7"/>
                </a:xfrm>
                <a:custGeom>
                  <a:avLst/>
                  <a:gdLst>
                    <a:gd name="T0" fmla="*/ 13 w 13"/>
                    <a:gd name="T1" fmla="*/ 0 h 44"/>
                    <a:gd name="T2" fmla="*/ 8 w 13"/>
                    <a:gd name="T3" fmla="*/ 0 h 44"/>
                    <a:gd name="T4" fmla="*/ 8 w 13"/>
                    <a:gd name="T5" fmla="*/ 16 h 44"/>
                    <a:gd name="T6" fmla="*/ 8 w 13"/>
                    <a:gd name="T7" fmla="*/ 16 h 44"/>
                    <a:gd name="T8" fmla="*/ 0 w 13"/>
                    <a:gd name="T9" fmla="*/ 16 h 44"/>
                    <a:gd name="T10" fmla="*/ 2 w 13"/>
                    <a:gd name="T11" fmla="*/ 16 h 44"/>
                    <a:gd name="T12" fmla="*/ 6 w 13"/>
                    <a:gd name="T13" fmla="*/ 19 h 44"/>
                    <a:gd name="T14" fmla="*/ 7 w 13"/>
                    <a:gd name="T15" fmla="*/ 23 h 44"/>
                    <a:gd name="T16" fmla="*/ 8 w 13"/>
                    <a:gd name="T17" fmla="*/ 28 h 44"/>
                    <a:gd name="T18" fmla="*/ 8 w 13"/>
                    <a:gd name="T19" fmla="*/ 32 h 44"/>
                    <a:gd name="T20" fmla="*/ 6 w 13"/>
                    <a:gd name="T21" fmla="*/ 36 h 44"/>
                    <a:gd name="T22" fmla="*/ 5 w 13"/>
                    <a:gd name="T23" fmla="*/ 37 h 44"/>
                    <a:gd name="T24" fmla="*/ 8 w 13"/>
                    <a:gd name="T25" fmla="*/ 40 h 44"/>
                    <a:gd name="T26" fmla="*/ 8 w 13"/>
                    <a:gd name="T27" fmla="*/ 44 h 44"/>
                    <a:gd name="T28" fmla="*/ 13 w 13"/>
                    <a:gd name="T29" fmla="*/ 44 h 44"/>
                    <a:gd name="T30" fmla="*/ 13 w 13"/>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4">
                      <a:moveTo>
                        <a:pt x="13" y="0"/>
                      </a:moveTo>
                      <a:lnTo>
                        <a:pt x="8" y="0"/>
                      </a:lnTo>
                      <a:lnTo>
                        <a:pt x="8" y="16"/>
                      </a:lnTo>
                      <a:lnTo>
                        <a:pt x="8" y="16"/>
                      </a:lnTo>
                      <a:lnTo>
                        <a:pt x="0" y="16"/>
                      </a:lnTo>
                      <a:lnTo>
                        <a:pt x="2" y="16"/>
                      </a:lnTo>
                      <a:lnTo>
                        <a:pt x="6" y="19"/>
                      </a:lnTo>
                      <a:lnTo>
                        <a:pt x="7" y="23"/>
                      </a:lnTo>
                      <a:lnTo>
                        <a:pt x="8" y="28"/>
                      </a:lnTo>
                      <a:lnTo>
                        <a:pt x="8" y="32"/>
                      </a:lnTo>
                      <a:lnTo>
                        <a:pt x="6" y="36"/>
                      </a:lnTo>
                      <a:lnTo>
                        <a:pt x="5" y="37"/>
                      </a:lnTo>
                      <a:lnTo>
                        <a:pt x="8" y="40"/>
                      </a:lnTo>
                      <a:lnTo>
                        <a:pt x="8" y="44"/>
                      </a:lnTo>
                      <a:lnTo>
                        <a:pt x="13" y="44"/>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8" name="Freeform 7484"/>
                <p:cNvSpPr>
                  <a:spLocks/>
                </p:cNvSpPr>
                <p:nvPr/>
              </p:nvSpPr>
              <p:spPr bwMode="auto">
                <a:xfrm>
                  <a:off x="2197" y="2349"/>
                  <a:ext cx="4" cy="1"/>
                </a:xfrm>
                <a:custGeom>
                  <a:avLst/>
                  <a:gdLst>
                    <a:gd name="T0" fmla="*/ 18 w 25"/>
                    <a:gd name="T1" fmla="*/ 0 h 11"/>
                    <a:gd name="T2" fmla="*/ 18 w 25"/>
                    <a:gd name="T3" fmla="*/ 0 h 11"/>
                    <a:gd name="T4" fmla="*/ 15 w 25"/>
                    <a:gd name="T5" fmla="*/ 6 h 11"/>
                    <a:gd name="T6" fmla="*/ 11 w 25"/>
                    <a:gd name="T7" fmla="*/ 7 h 11"/>
                    <a:gd name="T8" fmla="*/ 0 w 25"/>
                    <a:gd name="T9" fmla="*/ 7 h 11"/>
                    <a:gd name="T10" fmla="*/ 0 w 25"/>
                    <a:gd name="T11" fmla="*/ 8 h 11"/>
                    <a:gd name="T12" fmla="*/ 4 w 25"/>
                    <a:gd name="T13" fmla="*/ 10 h 11"/>
                    <a:gd name="T14" fmla="*/ 11 w 25"/>
                    <a:gd name="T15" fmla="*/ 11 h 11"/>
                    <a:gd name="T16" fmla="*/ 14 w 25"/>
                    <a:gd name="T17" fmla="*/ 11 h 11"/>
                    <a:gd name="T18" fmla="*/ 19 w 25"/>
                    <a:gd name="T19" fmla="*/ 9 h 11"/>
                    <a:gd name="T20" fmla="*/ 21 w 25"/>
                    <a:gd name="T21" fmla="*/ 7 h 11"/>
                    <a:gd name="T22" fmla="*/ 25 w 25"/>
                    <a:gd name="T23" fmla="*/ 1 h 11"/>
                    <a:gd name="T24" fmla="*/ 18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18" y="0"/>
                      </a:moveTo>
                      <a:lnTo>
                        <a:pt x="18" y="0"/>
                      </a:lnTo>
                      <a:lnTo>
                        <a:pt x="15" y="6"/>
                      </a:lnTo>
                      <a:lnTo>
                        <a:pt x="11" y="7"/>
                      </a:lnTo>
                      <a:lnTo>
                        <a:pt x="0" y="7"/>
                      </a:lnTo>
                      <a:lnTo>
                        <a:pt x="0" y="8"/>
                      </a:lnTo>
                      <a:lnTo>
                        <a:pt x="4" y="10"/>
                      </a:lnTo>
                      <a:lnTo>
                        <a:pt x="11" y="11"/>
                      </a:lnTo>
                      <a:lnTo>
                        <a:pt x="14" y="11"/>
                      </a:lnTo>
                      <a:lnTo>
                        <a:pt x="19" y="9"/>
                      </a:lnTo>
                      <a:lnTo>
                        <a:pt x="21" y="7"/>
                      </a:lnTo>
                      <a:lnTo>
                        <a:pt x="25"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49" name="Freeform 7485"/>
                <p:cNvSpPr>
                  <a:spLocks/>
                </p:cNvSpPr>
                <p:nvPr/>
              </p:nvSpPr>
              <p:spPr bwMode="auto">
                <a:xfrm>
                  <a:off x="2196" y="2345"/>
                  <a:ext cx="5" cy="5"/>
                </a:xfrm>
                <a:custGeom>
                  <a:avLst/>
                  <a:gdLst>
                    <a:gd name="T0" fmla="*/ 21 w 29"/>
                    <a:gd name="T1" fmla="*/ 0 h 27"/>
                    <a:gd name="T2" fmla="*/ 15 w 29"/>
                    <a:gd name="T3" fmla="*/ 3 h 27"/>
                    <a:gd name="T4" fmla="*/ 15 w 29"/>
                    <a:gd name="T5" fmla="*/ 3 h 27"/>
                    <a:gd name="T6" fmla="*/ 20 w 29"/>
                    <a:gd name="T7" fmla="*/ 5 h 27"/>
                    <a:gd name="T8" fmla="*/ 21 w 29"/>
                    <a:gd name="T9" fmla="*/ 6 h 27"/>
                    <a:gd name="T10" fmla="*/ 23 w 29"/>
                    <a:gd name="T11" fmla="*/ 12 h 27"/>
                    <a:gd name="T12" fmla="*/ 5 w 29"/>
                    <a:gd name="T13" fmla="*/ 12 h 27"/>
                    <a:gd name="T14" fmla="*/ 0 w 29"/>
                    <a:gd name="T15" fmla="*/ 15 h 27"/>
                    <a:gd name="T16" fmla="*/ 0 w 29"/>
                    <a:gd name="T17" fmla="*/ 17 h 27"/>
                    <a:gd name="T18" fmla="*/ 1 w 29"/>
                    <a:gd name="T19" fmla="*/ 22 h 27"/>
                    <a:gd name="T20" fmla="*/ 4 w 29"/>
                    <a:gd name="T21" fmla="*/ 27 h 27"/>
                    <a:gd name="T22" fmla="*/ 15 w 29"/>
                    <a:gd name="T23" fmla="*/ 27 h 27"/>
                    <a:gd name="T24" fmla="*/ 13 w 29"/>
                    <a:gd name="T25" fmla="*/ 27 h 27"/>
                    <a:gd name="T26" fmla="*/ 8 w 29"/>
                    <a:gd name="T27" fmla="*/ 24 h 27"/>
                    <a:gd name="T28" fmla="*/ 6 w 29"/>
                    <a:gd name="T29" fmla="*/ 22 h 27"/>
                    <a:gd name="T30" fmla="*/ 5 w 29"/>
                    <a:gd name="T31" fmla="*/ 16 h 27"/>
                    <a:gd name="T32" fmla="*/ 29 w 29"/>
                    <a:gd name="T33" fmla="*/ 16 h 27"/>
                    <a:gd name="T34" fmla="*/ 28 w 29"/>
                    <a:gd name="T35" fmla="*/ 10 h 27"/>
                    <a:gd name="T36" fmla="*/ 27 w 29"/>
                    <a:gd name="T37" fmla="*/ 5 h 27"/>
                    <a:gd name="T38" fmla="*/ 25 w 29"/>
                    <a:gd name="T39" fmla="*/ 4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3"/>
                      </a:lnTo>
                      <a:lnTo>
                        <a:pt x="15" y="3"/>
                      </a:lnTo>
                      <a:lnTo>
                        <a:pt x="20" y="5"/>
                      </a:lnTo>
                      <a:lnTo>
                        <a:pt x="21" y="6"/>
                      </a:lnTo>
                      <a:lnTo>
                        <a:pt x="23" y="12"/>
                      </a:lnTo>
                      <a:lnTo>
                        <a:pt x="5" y="12"/>
                      </a:lnTo>
                      <a:lnTo>
                        <a:pt x="0" y="15"/>
                      </a:lnTo>
                      <a:lnTo>
                        <a:pt x="0" y="17"/>
                      </a:lnTo>
                      <a:lnTo>
                        <a:pt x="1" y="22"/>
                      </a:lnTo>
                      <a:lnTo>
                        <a:pt x="4" y="27"/>
                      </a:lnTo>
                      <a:lnTo>
                        <a:pt x="15" y="27"/>
                      </a:lnTo>
                      <a:lnTo>
                        <a:pt x="13" y="27"/>
                      </a:lnTo>
                      <a:lnTo>
                        <a:pt x="8" y="24"/>
                      </a:lnTo>
                      <a:lnTo>
                        <a:pt x="6" y="22"/>
                      </a:lnTo>
                      <a:lnTo>
                        <a:pt x="5" y="16"/>
                      </a:lnTo>
                      <a:lnTo>
                        <a:pt x="29" y="16"/>
                      </a:lnTo>
                      <a:lnTo>
                        <a:pt x="28" y="10"/>
                      </a:lnTo>
                      <a:lnTo>
                        <a:pt x="27" y="5"/>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0" name="Freeform 7486"/>
                <p:cNvSpPr>
                  <a:spLocks/>
                </p:cNvSpPr>
                <p:nvPr/>
              </p:nvSpPr>
              <p:spPr bwMode="auto">
                <a:xfrm>
                  <a:off x="2196" y="2345"/>
                  <a:ext cx="4" cy="3"/>
                </a:xfrm>
                <a:custGeom>
                  <a:avLst/>
                  <a:gdLst>
                    <a:gd name="T0" fmla="*/ 15 w 21"/>
                    <a:gd name="T1" fmla="*/ 0 h 16"/>
                    <a:gd name="T2" fmla="*/ 14 w 21"/>
                    <a:gd name="T3" fmla="*/ 0 h 16"/>
                    <a:gd name="T4" fmla="*/ 7 w 21"/>
                    <a:gd name="T5" fmla="*/ 1 h 16"/>
                    <a:gd name="T6" fmla="*/ 3 w 21"/>
                    <a:gd name="T7" fmla="*/ 4 h 16"/>
                    <a:gd name="T8" fmla="*/ 3 w 21"/>
                    <a:gd name="T9" fmla="*/ 5 h 16"/>
                    <a:gd name="T10" fmla="*/ 1 w 21"/>
                    <a:gd name="T11" fmla="*/ 11 h 16"/>
                    <a:gd name="T12" fmla="*/ 0 w 21"/>
                    <a:gd name="T13" fmla="*/ 16 h 16"/>
                    <a:gd name="T14" fmla="*/ 5 w 21"/>
                    <a:gd name="T15" fmla="*/ 13 h 16"/>
                    <a:gd name="T16" fmla="*/ 5 w 21"/>
                    <a:gd name="T17" fmla="*/ 12 h 16"/>
                    <a:gd name="T18" fmla="*/ 8 w 21"/>
                    <a:gd name="T19" fmla="*/ 6 h 16"/>
                    <a:gd name="T20" fmla="*/ 9 w 21"/>
                    <a:gd name="T21" fmla="*/ 5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7" y="1"/>
                      </a:lnTo>
                      <a:lnTo>
                        <a:pt x="3" y="4"/>
                      </a:lnTo>
                      <a:lnTo>
                        <a:pt x="3" y="5"/>
                      </a:lnTo>
                      <a:lnTo>
                        <a:pt x="1" y="11"/>
                      </a:lnTo>
                      <a:lnTo>
                        <a:pt x="0" y="16"/>
                      </a:lnTo>
                      <a:lnTo>
                        <a:pt x="5" y="13"/>
                      </a:lnTo>
                      <a:lnTo>
                        <a:pt x="5" y="12"/>
                      </a:lnTo>
                      <a:lnTo>
                        <a:pt x="8" y="6"/>
                      </a:lnTo>
                      <a:lnTo>
                        <a:pt x="9" y="5"/>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1" name="Freeform 7487"/>
                <p:cNvSpPr>
                  <a:spLocks/>
                </p:cNvSpPr>
                <p:nvPr/>
              </p:nvSpPr>
              <p:spPr bwMode="auto">
                <a:xfrm>
                  <a:off x="2171" y="2362"/>
                  <a:ext cx="5" cy="3"/>
                </a:xfrm>
                <a:custGeom>
                  <a:avLst/>
                  <a:gdLst>
                    <a:gd name="T0" fmla="*/ 23 w 26"/>
                    <a:gd name="T1" fmla="*/ 0 h 18"/>
                    <a:gd name="T2" fmla="*/ 9 w 26"/>
                    <a:gd name="T3" fmla="*/ 0 h 18"/>
                    <a:gd name="T4" fmla="*/ 13 w 26"/>
                    <a:gd name="T5" fmla="*/ 1 h 18"/>
                    <a:gd name="T6" fmla="*/ 18 w 26"/>
                    <a:gd name="T7" fmla="*/ 2 h 18"/>
                    <a:gd name="T8" fmla="*/ 19 w 26"/>
                    <a:gd name="T9" fmla="*/ 2 h 18"/>
                    <a:gd name="T10" fmla="*/ 21 w 26"/>
                    <a:gd name="T11" fmla="*/ 8 h 18"/>
                    <a:gd name="T12" fmla="*/ 21 w 26"/>
                    <a:gd name="T13" fmla="*/ 9 h 18"/>
                    <a:gd name="T14" fmla="*/ 19 w 26"/>
                    <a:gd name="T15" fmla="*/ 13 h 18"/>
                    <a:gd name="T16" fmla="*/ 17 w 26"/>
                    <a:gd name="T17" fmla="*/ 14 h 18"/>
                    <a:gd name="T18" fmla="*/ 10 w 26"/>
                    <a:gd name="T19" fmla="*/ 15 h 18"/>
                    <a:gd name="T20" fmla="*/ 0 w 26"/>
                    <a:gd name="T21" fmla="*/ 15 h 18"/>
                    <a:gd name="T22" fmla="*/ 21 w 26"/>
                    <a:gd name="T23" fmla="*/ 18 h 18"/>
                    <a:gd name="T24" fmla="*/ 24 w 26"/>
                    <a:gd name="T25" fmla="*/ 14 h 18"/>
                    <a:gd name="T26" fmla="*/ 25 w 26"/>
                    <a:gd name="T27" fmla="*/ 13 h 18"/>
                    <a:gd name="T28" fmla="*/ 26 w 26"/>
                    <a:gd name="T29" fmla="*/ 8 h 18"/>
                    <a:gd name="T30" fmla="*/ 26 w 26"/>
                    <a:gd name="T31" fmla="*/ 6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3" y="1"/>
                      </a:lnTo>
                      <a:lnTo>
                        <a:pt x="18" y="2"/>
                      </a:lnTo>
                      <a:lnTo>
                        <a:pt x="19" y="2"/>
                      </a:lnTo>
                      <a:lnTo>
                        <a:pt x="21" y="8"/>
                      </a:lnTo>
                      <a:lnTo>
                        <a:pt x="21" y="9"/>
                      </a:lnTo>
                      <a:lnTo>
                        <a:pt x="19" y="13"/>
                      </a:lnTo>
                      <a:lnTo>
                        <a:pt x="17" y="14"/>
                      </a:lnTo>
                      <a:lnTo>
                        <a:pt x="10" y="15"/>
                      </a:lnTo>
                      <a:lnTo>
                        <a:pt x="0" y="15"/>
                      </a:lnTo>
                      <a:lnTo>
                        <a:pt x="21" y="18"/>
                      </a:lnTo>
                      <a:lnTo>
                        <a:pt x="24" y="14"/>
                      </a:lnTo>
                      <a:lnTo>
                        <a:pt x="25" y="13"/>
                      </a:lnTo>
                      <a:lnTo>
                        <a:pt x="26" y="8"/>
                      </a:lnTo>
                      <a:lnTo>
                        <a:pt x="26"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2" name="Freeform 7488"/>
                <p:cNvSpPr>
                  <a:spLocks/>
                </p:cNvSpPr>
                <p:nvPr/>
              </p:nvSpPr>
              <p:spPr bwMode="auto">
                <a:xfrm>
                  <a:off x="2171" y="2358"/>
                  <a:ext cx="4" cy="3"/>
                </a:xfrm>
                <a:custGeom>
                  <a:avLst/>
                  <a:gdLst>
                    <a:gd name="T0" fmla="*/ 21 w 24"/>
                    <a:gd name="T1" fmla="*/ 0 h 16"/>
                    <a:gd name="T2" fmla="*/ 8 w 24"/>
                    <a:gd name="T3" fmla="*/ 1 h 16"/>
                    <a:gd name="T4" fmla="*/ 13 w 24"/>
                    <a:gd name="T5" fmla="*/ 2 h 16"/>
                    <a:gd name="T6" fmla="*/ 18 w 24"/>
                    <a:gd name="T7" fmla="*/ 3 h 16"/>
                    <a:gd name="T8" fmla="*/ 19 w 24"/>
                    <a:gd name="T9" fmla="*/ 8 h 16"/>
                    <a:gd name="T10" fmla="*/ 18 w 24"/>
                    <a:gd name="T11" fmla="*/ 13 h 16"/>
                    <a:gd name="T12" fmla="*/ 13 w 24"/>
                    <a:gd name="T13" fmla="*/ 14 h 16"/>
                    <a:gd name="T14" fmla="*/ 9 w 24"/>
                    <a:gd name="T15" fmla="*/ 15 h 16"/>
                    <a:gd name="T16" fmla="*/ 0 w 24"/>
                    <a:gd name="T17" fmla="*/ 14 h 16"/>
                    <a:gd name="T18" fmla="*/ 19 w 24"/>
                    <a:gd name="T19" fmla="*/ 16 h 16"/>
                    <a:gd name="T20" fmla="*/ 23 w 24"/>
                    <a:gd name="T21" fmla="*/ 13 h 16"/>
                    <a:gd name="T22" fmla="*/ 24 w 24"/>
                    <a:gd name="T23" fmla="*/ 7 h 16"/>
                    <a:gd name="T24" fmla="*/ 24 w 24"/>
                    <a:gd name="T25" fmla="*/ 5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3" y="2"/>
                      </a:lnTo>
                      <a:lnTo>
                        <a:pt x="18" y="3"/>
                      </a:lnTo>
                      <a:lnTo>
                        <a:pt x="19" y="8"/>
                      </a:lnTo>
                      <a:lnTo>
                        <a:pt x="18" y="13"/>
                      </a:lnTo>
                      <a:lnTo>
                        <a:pt x="13" y="14"/>
                      </a:lnTo>
                      <a:lnTo>
                        <a:pt x="9" y="15"/>
                      </a:lnTo>
                      <a:lnTo>
                        <a:pt x="0" y="14"/>
                      </a:lnTo>
                      <a:lnTo>
                        <a:pt x="19" y="16"/>
                      </a:lnTo>
                      <a:lnTo>
                        <a:pt x="23" y="13"/>
                      </a:lnTo>
                      <a:lnTo>
                        <a:pt x="24" y="7"/>
                      </a:lnTo>
                      <a:lnTo>
                        <a:pt x="24"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3" name="Freeform 7489"/>
                <p:cNvSpPr>
                  <a:spLocks/>
                </p:cNvSpPr>
                <p:nvPr/>
              </p:nvSpPr>
              <p:spPr bwMode="auto">
                <a:xfrm>
                  <a:off x="2170" y="2358"/>
                  <a:ext cx="5" cy="7"/>
                </a:xfrm>
                <a:custGeom>
                  <a:avLst/>
                  <a:gdLst>
                    <a:gd name="T0" fmla="*/ 16 w 29"/>
                    <a:gd name="T1" fmla="*/ 0 h 42"/>
                    <a:gd name="T2" fmla="*/ 0 w 29"/>
                    <a:gd name="T3" fmla="*/ 0 h 42"/>
                    <a:gd name="T4" fmla="*/ 0 w 29"/>
                    <a:gd name="T5" fmla="*/ 42 h 42"/>
                    <a:gd name="T6" fmla="*/ 16 w 29"/>
                    <a:gd name="T7" fmla="*/ 42 h 42"/>
                    <a:gd name="T8" fmla="*/ 21 w 29"/>
                    <a:gd name="T9" fmla="*/ 42 h 42"/>
                    <a:gd name="T10" fmla="*/ 26 w 29"/>
                    <a:gd name="T11" fmla="*/ 41 h 42"/>
                    <a:gd name="T12" fmla="*/ 27 w 29"/>
                    <a:gd name="T13" fmla="*/ 40 h 42"/>
                    <a:gd name="T14" fmla="*/ 6 w 29"/>
                    <a:gd name="T15" fmla="*/ 37 h 42"/>
                    <a:gd name="T16" fmla="*/ 6 w 29"/>
                    <a:gd name="T17" fmla="*/ 22 h 42"/>
                    <a:gd name="T18" fmla="*/ 15 w 29"/>
                    <a:gd name="T19" fmla="*/ 22 h 42"/>
                    <a:gd name="T20" fmla="*/ 29 w 29"/>
                    <a:gd name="T21" fmla="*/ 22 h 42"/>
                    <a:gd name="T22" fmla="*/ 25 w 29"/>
                    <a:gd name="T23" fmla="*/ 20 h 42"/>
                    <a:gd name="T24" fmla="*/ 25 w 29"/>
                    <a:gd name="T25" fmla="*/ 19 h 42"/>
                    <a:gd name="T26" fmla="*/ 6 w 29"/>
                    <a:gd name="T27" fmla="*/ 17 h 42"/>
                    <a:gd name="T28" fmla="*/ 6 w 29"/>
                    <a:gd name="T29" fmla="*/ 4 h 42"/>
                    <a:gd name="T30" fmla="*/ 14 w 29"/>
                    <a:gd name="T31" fmla="*/ 4 h 42"/>
                    <a:gd name="T32" fmla="*/ 27 w 29"/>
                    <a:gd name="T33" fmla="*/ 3 h 42"/>
                    <a:gd name="T34" fmla="*/ 27 w 29"/>
                    <a:gd name="T35" fmla="*/ 3 h 42"/>
                    <a:gd name="T36" fmla="*/ 23 w 29"/>
                    <a:gd name="T37" fmla="*/ 0 h 42"/>
                    <a:gd name="T38" fmla="*/ 16 w 29"/>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2">
                      <a:moveTo>
                        <a:pt x="16" y="0"/>
                      </a:moveTo>
                      <a:lnTo>
                        <a:pt x="0" y="0"/>
                      </a:lnTo>
                      <a:lnTo>
                        <a:pt x="0" y="42"/>
                      </a:lnTo>
                      <a:lnTo>
                        <a:pt x="16" y="42"/>
                      </a:lnTo>
                      <a:lnTo>
                        <a:pt x="21" y="42"/>
                      </a:lnTo>
                      <a:lnTo>
                        <a:pt x="26" y="41"/>
                      </a:lnTo>
                      <a:lnTo>
                        <a:pt x="27" y="40"/>
                      </a:lnTo>
                      <a:lnTo>
                        <a:pt x="6" y="37"/>
                      </a:lnTo>
                      <a:lnTo>
                        <a:pt x="6" y="22"/>
                      </a:lnTo>
                      <a:lnTo>
                        <a:pt x="15" y="22"/>
                      </a:lnTo>
                      <a:lnTo>
                        <a:pt x="29" y="22"/>
                      </a:lnTo>
                      <a:lnTo>
                        <a:pt x="25" y="20"/>
                      </a:lnTo>
                      <a:lnTo>
                        <a:pt x="25" y="19"/>
                      </a:lnTo>
                      <a:lnTo>
                        <a:pt x="6" y="17"/>
                      </a:lnTo>
                      <a:lnTo>
                        <a:pt x="6" y="4"/>
                      </a:lnTo>
                      <a:lnTo>
                        <a:pt x="14" y="4"/>
                      </a:lnTo>
                      <a:lnTo>
                        <a:pt x="27" y="3"/>
                      </a:lnTo>
                      <a:lnTo>
                        <a:pt x="27" y="3"/>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4" name="Freeform 7490"/>
                <p:cNvSpPr>
                  <a:spLocks/>
                </p:cNvSpPr>
                <p:nvPr/>
              </p:nvSpPr>
              <p:spPr bwMode="auto">
                <a:xfrm>
                  <a:off x="2177" y="2360"/>
                  <a:ext cx="4" cy="5"/>
                </a:xfrm>
                <a:custGeom>
                  <a:avLst/>
                  <a:gdLst>
                    <a:gd name="T0" fmla="*/ 21 w 24"/>
                    <a:gd name="T1" fmla="*/ 0 h 28"/>
                    <a:gd name="T2" fmla="*/ 10 w 24"/>
                    <a:gd name="T3" fmla="*/ 0 h 28"/>
                    <a:gd name="T4" fmla="*/ 12 w 24"/>
                    <a:gd name="T5" fmla="*/ 0 h 28"/>
                    <a:gd name="T6" fmla="*/ 17 w 24"/>
                    <a:gd name="T7" fmla="*/ 3 h 28"/>
                    <a:gd name="T8" fmla="*/ 18 w 24"/>
                    <a:gd name="T9" fmla="*/ 6 h 28"/>
                    <a:gd name="T10" fmla="*/ 19 w 24"/>
                    <a:gd name="T11" fmla="*/ 11 h 28"/>
                    <a:gd name="T12" fmla="*/ 19 w 24"/>
                    <a:gd name="T13" fmla="*/ 16 h 28"/>
                    <a:gd name="T14" fmla="*/ 17 w 24"/>
                    <a:gd name="T15" fmla="*/ 21 h 28"/>
                    <a:gd name="T16" fmla="*/ 16 w 24"/>
                    <a:gd name="T17" fmla="*/ 22 h 28"/>
                    <a:gd name="T18" fmla="*/ 10 w 24"/>
                    <a:gd name="T19" fmla="*/ 24 h 28"/>
                    <a:gd name="T20" fmla="*/ 0 w 24"/>
                    <a:gd name="T21" fmla="*/ 24 h 28"/>
                    <a:gd name="T22" fmla="*/ 4 w 24"/>
                    <a:gd name="T23" fmla="*/ 27 h 28"/>
                    <a:gd name="T24" fmla="*/ 10 w 24"/>
                    <a:gd name="T25" fmla="*/ 28 h 28"/>
                    <a:gd name="T26" fmla="*/ 15 w 24"/>
                    <a:gd name="T27" fmla="*/ 27 h 28"/>
                    <a:gd name="T28" fmla="*/ 20 w 24"/>
                    <a:gd name="T29" fmla="*/ 24 h 28"/>
                    <a:gd name="T30" fmla="*/ 22 w 24"/>
                    <a:gd name="T31" fmla="*/ 23 h 28"/>
                    <a:gd name="T32" fmla="*/ 24 w 24"/>
                    <a:gd name="T33" fmla="*/ 18 h 28"/>
                    <a:gd name="T34" fmla="*/ 24 w 24"/>
                    <a:gd name="T35" fmla="*/ 11 h 28"/>
                    <a:gd name="T36" fmla="*/ 24 w 24"/>
                    <a:gd name="T37" fmla="*/ 10 h 28"/>
                    <a:gd name="T38" fmla="*/ 23 w 24"/>
                    <a:gd name="T39" fmla="*/ 4 h 28"/>
                    <a:gd name="T40" fmla="*/ 21 w 2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8">
                      <a:moveTo>
                        <a:pt x="21" y="0"/>
                      </a:moveTo>
                      <a:lnTo>
                        <a:pt x="10" y="0"/>
                      </a:lnTo>
                      <a:lnTo>
                        <a:pt x="12" y="0"/>
                      </a:lnTo>
                      <a:lnTo>
                        <a:pt x="17" y="3"/>
                      </a:lnTo>
                      <a:lnTo>
                        <a:pt x="18" y="6"/>
                      </a:lnTo>
                      <a:lnTo>
                        <a:pt x="19" y="11"/>
                      </a:lnTo>
                      <a:lnTo>
                        <a:pt x="19" y="16"/>
                      </a:lnTo>
                      <a:lnTo>
                        <a:pt x="17" y="21"/>
                      </a:lnTo>
                      <a:lnTo>
                        <a:pt x="16" y="22"/>
                      </a:lnTo>
                      <a:lnTo>
                        <a:pt x="10" y="24"/>
                      </a:lnTo>
                      <a:lnTo>
                        <a:pt x="0" y="24"/>
                      </a:lnTo>
                      <a:lnTo>
                        <a:pt x="4" y="27"/>
                      </a:lnTo>
                      <a:lnTo>
                        <a:pt x="10" y="28"/>
                      </a:lnTo>
                      <a:lnTo>
                        <a:pt x="15" y="27"/>
                      </a:lnTo>
                      <a:lnTo>
                        <a:pt x="20" y="24"/>
                      </a:lnTo>
                      <a:lnTo>
                        <a:pt x="22" y="23"/>
                      </a:lnTo>
                      <a:lnTo>
                        <a:pt x="24" y="18"/>
                      </a:lnTo>
                      <a:lnTo>
                        <a:pt x="24" y="11"/>
                      </a:lnTo>
                      <a:lnTo>
                        <a:pt x="24" y="10"/>
                      </a:lnTo>
                      <a:lnTo>
                        <a:pt x="23"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5" name="Freeform 7491"/>
                <p:cNvSpPr>
                  <a:spLocks/>
                </p:cNvSpPr>
                <p:nvPr/>
              </p:nvSpPr>
              <p:spPr bwMode="auto">
                <a:xfrm>
                  <a:off x="2176" y="2360"/>
                  <a:ext cx="5" cy="5"/>
                </a:xfrm>
                <a:custGeom>
                  <a:avLst/>
                  <a:gdLst>
                    <a:gd name="T0" fmla="*/ 14 w 25"/>
                    <a:gd name="T1" fmla="*/ 0 h 29"/>
                    <a:gd name="T2" fmla="*/ 14 w 25"/>
                    <a:gd name="T3" fmla="*/ 0 h 29"/>
                    <a:gd name="T4" fmla="*/ 8 w 25"/>
                    <a:gd name="T5" fmla="*/ 1 h 29"/>
                    <a:gd name="T6" fmla="*/ 4 w 25"/>
                    <a:gd name="T7" fmla="*/ 5 h 29"/>
                    <a:gd name="T8" fmla="*/ 3 w 25"/>
                    <a:gd name="T9" fmla="*/ 6 h 29"/>
                    <a:gd name="T10" fmla="*/ 1 w 25"/>
                    <a:gd name="T11" fmla="*/ 11 h 29"/>
                    <a:gd name="T12" fmla="*/ 0 w 25"/>
                    <a:gd name="T13" fmla="*/ 16 h 29"/>
                    <a:gd name="T14" fmla="*/ 0 w 25"/>
                    <a:gd name="T15" fmla="*/ 20 h 29"/>
                    <a:gd name="T16" fmla="*/ 1 w 25"/>
                    <a:gd name="T17" fmla="*/ 25 h 29"/>
                    <a:gd name="T18" fmla="*/ 4 w 25"/>
                    <a:gd name="T19" fmla="*/ 29 h 29"/>
                    <a:gd name="T20" fmla="*/ 14 w 25"/>
                    <a:gd name="T21" fmla="*/ 29 h 29"/>
                    <a:gd name="T22" fmla="*/ 12 w 25"/>
                    <a:gd name="T23" fmla="*/ 28 h 29"/>
                    <a:gd name="T24" fmla="*/ 8 w 25"/>
                    <a:gd name="T25" fmla="*/ 26 h 29"/>
                    <a:gd name="T26" fmla="*/ 6 w 25"/>
                    <a:gd name="T27" fmla="*/ 23 h 29"/>
                    <a:gd name="T28" fmla="*/ 5 w 25"/>
                    <a:gd name="T29" fmla="*/ 16 h 29"/>
                    <a:gd name="T30" fmla="*/ 6 w 25"/>
                    <a:gd name="T31" fmla="*/ 12 h 29"/>
                    <a:gd name="T32" fmla="*/ 8 w 25"/>
                    <a:gd name="T33" fmla="*/ 8 h 29"/>
                    <a:gd name="T34" fmla="*/ 9 w 25"/>
                    <a:gd name="T35" fmla="*/ 7 h 29"/>
                    <a:gd name="T36" fmla="*/ 14 w 25"/>
                    <a:gd name="T37" fmla="*/ 5 h 29"/>
                    <a:gd name="T38" fmla="*/ 25 w 25"/>
                    <a:gd name="T39" fmla="*/ 5 h 29"/>
                    <a:gd name="T40" fmla="*/ 24 w 25"/>
                    <a:gd name="T41" fmla="*/ 5 h 29"/>
                    <a:gd name="T42" fmla="*/ 20 w 25"/>
                    <a:gd name="T43" fmla="*/ 1 h 29"/>
                    <a:gd name="T44" fmla="*/ 14 w 25"/>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4" y="0"/>
                      </a:moveTo>
                      <a:lnTo>
                        <a:pt x="14" y="0"/>
                      </a:lnTo>
                      <a:lnTo>
                        <a:pt x="8" y="1"/>
                      </a:lnTo>
                      <a:lnTo>
                        <a:pt x="4" y="5"/>
                      </a:lnTo>
                      <a:lnTo>
                        <a:pt x="3" y="6"/>
                      </a:lnTo>
                      <a:lnTo>
                        <a:pt x="1" y="11"/>
                      </a:lnTo>
                      <a:lnTo>
                        <a:pt x="0" y="16"/>
                      </a:lnTo>
                      <a:lnTo>
                        <a:pt x="0" y="20"/>
                      </a:lnTo>
                      <a:lnTo>
                        <a:pt x="1" y="25"/>
                      </a:lnTo>
                      <a:lnTo>
                        <a:pt x="4" y="29"/>
                      </a:lnTo>
                      <a:lnTo>
                        <a:pt x="14" y="29"/>
                      </a:lnTo>
                      <a:lnTo>
                        <a:pt x="12" y="28"/>
                      </a:lnTo>
                      <a:lnTo>
                        <a:pt x="8" y="26"/>
                      </a:lnTo>
                      <a:lnTo>
                        <a:pt x="6" y="23"/>
                      </a:lnTo>
                      <a:lnTo>
                        <a:pt x="5" y="16"/>
                      </a:lnTo>
                      <a:lnTo>
                        <a:pt x="6" y="12"/>
                      </a:lnTo>
                      <a:lnTo>
                        <a:pt x="8" y="8"/>
                      </a:lnTo>
                      <a:lnTo>
                        <a:pt x="9" y="7"/>
                      </a:lnTo>
                      <a:lnTo>
                        <a:pt x="14" y="5"/>
                      </a:lnTo>
                      <a:lnTo>
                        <a:pt x="25" y="5"/>
                      </a:lnTo>
                      <a:lnTo>
                        <a:pt x="24" y="5"/>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6" name="Freeform 7492"/>
                <p:cNvSpPr>
                  <a:spLocks/>
                </p:cNvSpPr>
                <p:nvPr/>
              </p:nvSpPr>
              <p:spPr bwMode="auto">
                <a:xfrm>
                  <a:off x="2187" y="2360"/>
                  <a:ext cx="2" cy="5"/>
                </a:xfrm>
                <a:custGeom>
                  <a:avLst/>
                  <a:gdLst>
                    <a:gd name="T0" fmla="*/ 8 w 11"/>
                    <a:gd name="T1" fmla="*/ 0 h 28"/>
                    <a:gd name="T2" fmla="*/ 0 w 11"/>
                    <a:gd name="T3" fmla="*/ 2 h 28"/>
                    <a:gd name="T4" fmla="*/ 4 w 11"/>
                    <a:gd name="T5" fmla="*/ 3 h 28"/>
                    <a:gd name="T6" fmla="*/ 5 w 11"/>
                    <a:gd name="T7" fmla="*/ 5 h 28"/>
                    <a:gd name="T8" fmla="*/ 6 w 11"/>
                    <a:gd name="T9" fmla="*/ 9 h 28"/>
                    <a:gd name="T10" fmla="*/ 5 w 11"/>
                    <a:gd name="T11" fmla="*/ 28 h 28"/>
                    <a:gd name="T12" fmla="*/ 10 w 11"/>
                    <a:gd name="T13" fmla="*/ 28 h 28"/>
                    <a:gd name="T14" fmla="*/ 11 w 11"/>
                    <a:gd name="T15" fmla="*/ 7 h 28"/>
                    <a:gd name="T16" fmla="*/ 10 w 11"/>
                    <a:gd name="T17" fmla="*/ 4 h 28"/>
                    <a:gd name="T18" fmla="*/ 8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8" y="0"/>
                      </a:moveTo>
                      <a:lnTo>
                        <a:pt x="0" y="2"/>
                      </a:lnTo>
                      <a:lnTo>
                        <a:pt x="4" y="3"/>
                      </a:lnTo>
                      <a:lnTo>
                        <a:pt x="5" y="5"/>
                      </a:lnTo>
                      <a:lnTo>
                        <a:pt x="6" y="9"/>
                      </a:lnTo>
                      <a:lnTo>
                        <a:pt x="5" y="28"/>
                      </a:lnTo>
                      <a:lnTo>
                        <a:pt x="10" y="28"/>
                      </a:lnTo>
                      <a:lnTo>
                        <a:pt x="11" y="7"/>
                      </a:lnTo>
                      <a:lnTo>
                        <a:pt x="10"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7" name="Freeform 7493"/>
                <p:cNvSpPr>
                  <a:spLocks/>
                </p:cNvSpPr>
                <p:nvPr/>
              </p:nvSpPr>
              <p:spPr bwMode="auto">
                <a:xfrm>
                  <a:off x="2184" y="2360"/>
                  <a:ext cx="2" cy="1"/>
                </a:xfrm>
                <a:custGeom>
                  <a:avLst/>
                  <a:gdLst>
                    <a:gd name="T0" fmla="*/ 7 w 10"/>
                    <a:gd name="T1" fmla="*/ 0 h 5"/>
                    <a:gd name="T2" fmla="*/ 0 w 10"/>
                    <a:gd name="T3" fmla="*/ 4 h 5"/>
                    <a:gd name="T4" fmla="*/ 4 w 10"/>
                    <a:gd name="T5" fmla="*/ 5 h 5"/>
                    <a:gd name="T6" fmla="*/ 10 w 10"/>
                    <a:gd name="T7" fmla="*/ 5 h 5"/>
                    <a:gd name="T8" fmla="*/ 7 w 10"/>
                    <a:gd name="T9" fmla="*/ 0 h 5"/>
                  </a:gdLst>
                  <a:ahLst/>
                  <a:cxnLst>
                    <a:cxn ang="0">
                      <a:pos x="T0" y="T1"/>
                    </a:cxn>
                    <a:cxn ang="0">
                      <a:pos x="T2" y="T3"/>
                    </a:cxn>
                    <a:cxn ang="0">
                      <a:pos x="T4" y="T5"/>
                    </a:cxn>
                    <a:cxn ang="0">
                      <a:pos x="T6" y="T7"/>
                    </a:cxn>
                    <a:cxn ang="0">
                      <a:pos x="T8" y="T9"/>
                    </a:cxn>
                  </a:cxnLst>
                  <a:rect l="0" t="0" r="r" b="b"/>
                  <a:pathLst>
                    <a:path w="10" h="5">
                      <a:moveTo>
                        <a:pt x="7" y="0"/>
                      </a:moveTo>
                      <a:lnTo>
                        <a:pt x="0" y="4"/>
                      </a:lnTo>
                      <a:lnTo>
                        <a:pt x="4" y="5"/>
                      </a:lnTo>
                      <a:lnTo>
                        <a:pt x="1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8" name="Freeform 7494"/>
                <p:cNvSpPr>
                  <a:spLocks/>
                </p:cNvSpPr>
                <p:nvPr/>
              </p:nvSpPr>
              <p:spPr bwMode="auto">
                <a:xfrm>
                  <a:off x="2182" y="2360"/>
                  <a:ext cx="2" cy="5"/>
                </a:xfrm>
                <a:custGeom>
                  <a:avLst/>
                  <a:gdLst>
                    <a:gd name="T0" fmla="*/ 4 w 7"/>
                    <a:gd name="T1" fmla="*/ 0 h 31"/>
                    <a:gd name="T2" fmla="*/ 0 w 7"/>
                    <a:gd name="T3" fmla="*/ 0 h 31"/>
                    <a:gd name="T4" fmla="*/ 0 w 7"/>
                    <a:gd name="T5" fmla="*/ 31 h 31"/>
                    <a:gd name="T6" fmla="*/ 5 w 7"/>
                    <a:gd name="T7" fmla="*/ 31 h 31"/>
                    <a:gd name="T8" fmla="*/ 5 w 7"/>
                    <a:gd name="T9" fmla="*/ 15 h 31"/>
                    <a:gd name="T10" fmla="*/ 5 w 7"/>
                    <a:gd name="T11" fmla="*/ 11 h 31"/>
                    <a:gd name="T12" fmla="*/ 7 w 7"/>
                    <a:gd name="T13" fmla="*/ 7 h 31"/>
                    <a:gd name="T14" fmla="*/ 7 w 7"/>
                    <a:gd name="T15" fmla="*/ 6 h 31"/>
                    <a:gd name="T16" fmla="*/ 4 w 7"/>
                    <a:gd name="T17" fmla="*/ 5 h 31"/>
                    <a:gd name="T18" fmla="*/ 4 w 7"/>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1">
                      <a:moveTo>
                        <a:pt x="4" y="0"/>
                      </a:moveTo>
                      <a:lnTo>
                        <a:pt x="0" y="0"/>
                      </a:lnTo>
                      <a:lnTo>
                        <a:pt x="0" y="31"/>
                      </a:lnTo>
                      <a:lnTo>
                        <a:pt x="5" y="31"/>
                      </a:lnTo>
                      <a:lnTo>
                        <a:pt x="5" y="15"/>
                      </a:lnTo>
                      <a:lnTo>
                        <a:pt x="5" y="11"/>
                      </a:lnTo>
                      <a:lnTo>
                        <a:pt x="7" y="7"/>
                      </a:lnTo>
                      <a:lnTo>
                        <a:pt x="7" y="6"/>
                      </a:lnTo>
                      <a:lnTo>
                        <a:pt x="4"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59" name="Freeform 7495"/>
                <p:cNvSpPr>
                  <a:spLocks/>
                </p:cNvSpPr>
                <p:nvPr/>
              </p:nvSpPr>
              <p:spPr bwMode="auto">
                <a:xfrm>
                  <a:off x="2185" y="2360"/>
                  <a:ext cx="4" cy="5"/>
                </a:xfrm>
                <a:custGeom>
                  <a:avLst/>
                  <a:gdLst>
                    <a:gd name="T0" fmla="*/ 15 w 22"/>
                    <a:gd name="T1" fmla="*/ 0 h 32"/>
                    <a:gd name="T2" fmla="*/ 15 w 22"/>
                    <a:gd name="T3" fmla="*/ 0 h 32"/>
                    <a:gd name="T4" fmla="*/ 9 w 22"/>
                    <a:gd name="T5" fmla="*/ 2 h 32"/>
                    <a:gd name="T6" fmla="*/ 6 w 22"/>
                    <a:gd name="T7" fmla="*/ 7 h 32"/>
                    <a:gd name="T8" fmla="*/ 0 w 22"/>
                    <a:gd name="T9" fmla="*/ 7 h 32"/>
                    <a:gd name="T10" fmla="*/ 0 w 22"/>
                    <a:gd name="T11" fmla="*/ 7 h 32"/>
                    <a:gd name="T12" fmla="*/ 1 w 22"/>
                    <a:gd name="T13" fmla="*/ 12 h 32"/>
                    <a:gd name="T14" fmla="*/ 1 w 22"/>
                    <a:gd name="T15" fmla="*/ 32 h 32"/>
                    <a:gd name="T16" fmla="*/ 6 w 22"/>
                    <a:gd name="T17" fmla="*/ 32 h 32"/>
                    <a:gd name="T18" fmla="*/ 6 w 22"/>
                    <a:gd name="T19" fmla="*/ 14 h 32"/>
                    <a:gd name="T20" fmla="*/ 6 w 22"/>
                    <a:gd name="T21" fmla="*/ 12 h 32"/>
                    <a:gd name="T22" fmla="*/ 8 w 22"/>
                    <a:gd name="T23" fmla="*/ 8 h 32"/>
                    <a:gd name="T24" fmla="*/ 9 w 22"/>
                    <a:gd name="T25" fmla="*/ 8 h 32"/>
                    <a:gd name="T26" fmla="*/ 14 w 22"/>
                    <a:gd name="T27" fmla="*/ 6 h 32"/>
                    <a:gd name="T28" fmla="*/ 22 w 22"/>
                    <a:gd name="T29" fmla="*/ 4 h 32"/>
                    <a:gd name="T30" fmla="*/ 21 w 22"/>
                    <a:gd name="T31" fmla="*/ 2 h 32"/>
                    <a:gd name="T32" fmla="*/ 15 w 22"/>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2">
                      <a:moveTo>
                        <a:pt x="15" y="0"/>
                      </a:moveTo>
                      <a:lnTo>
                        <a:pt x="15" y="0"/>
                      </a:lnTo>
                      <a:lnTo>
                        <a:pt x="9" y="2"/>
                      </a:lnTo>
                      <a:lnTo>
                        <a:pt x="6" y="7"/>
                      </a:lnTo>
                      <a:lnTo>
                        <a:pt x="0" y="7"/>
                      </a:lnTo>
                      <a:lnTo>
                        <a:pt x="0" y="7"/>
                      </a:lnTo>
                      <a:lnTo>
                        <a:pt x="1" y="12"/>
                      </a:lnTo>
                      <a:lnTo>
                        <a:pt x="1" y="32"/>
                      </a:lnTo>
                      <a:lnTo>
                        <a:pt x="6" y="32"/>
                      </a:lnTo>
                      <a:lnTo>
                        <a:pt x="6" y="14"/>
                      </a:lnTo>
                      <a:lnTo>
                        <a:pt x="6" y="12"/>
                      </a:lnTo>
                      <a:lnTo>
                        <a:pt x="8" y="8"/>
                      </a:lnTo>
                      <a:lnTo>
                        <a:pt x="9" y="8"/>
                      </a:lnTo>
                      <a:lnTo>
                        <a:pt x="14" y="6"/>
                      </a:lnTo>
                      <a:lnTo>
                        <a:pt x="22" y="4"/>
                      </a:lnTo>
                      <a:lnTo>
                        <a:pt x="21"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0" name="Freeform 7496"/>
                <p:cNvSpPr>
                  <a:spLocks/>
                </p:cNvSpPr>
                <p:nvPr/>
              </p:nvSpPr>
              <p:spPr bwMode="auto">
                <a:xfrm>
                  <a:off x="2183" y="2360"/>
                  <a:ext cx="3" cy="1"/>
                </a:xfrm>
                <a:custGeom>
                  <a:avLst/>
                  <a:gdLst>
                    <a:gd name="T0" fmla="*/ 10 w 16"/>
                    <a:gd name="T1" fmla="*/ 0 h 7"/>
                    <a:gd name="T2" fmla="*/ 4 w 16"/>
                    <a:gd name="T3" fmla="*/ 2 h 7"/>
                    <a:gd name="T4" fmla="*/ 1 w 16"/>
                    <a:gd name="T5" fmla="*/ 6 h 7"/>
                    <a:gd name="T6" fmla="*/ 0 w 16"/>
                    <a:gd name="T7" fmla="*/ 6 h 7"/>
                    <a:gd name="T8" fmla="*/ 3 w 16"/>
                    <a:gd name="T9" fmla="*/ 7 h 7"/>
                    <a:gd name="T10" fmla="*/ 9 w 16"/>
                    <a:gd name="T11" fmla="*/ 6 h 7"/>
                    <a:gd name="T12" fmla="*/ 16 w 16"/>
                    <a:gd name="T13" fmla="*/ 2 h 7"/>
                    <a:gd name="T14" fmla="*/ 15 w 16"/>
                    <a:gd name="T15" fmla="*/ 2 h 7"/>
                    <a:gd name="T16" fmla="*/ 10 w 1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10" y="0"/>
                      </a:moveTo>
                      <a:lnTo>
                        <a:pt x="4" y="2"/>
                      </a:lnTo>
                      <a:lnTo>
                        <a:pt x="1" y="6"/>
                      </a:lnTo>
                      <a:lnTo>
                        <a:pt x="0" y="6"/>
                      </a:lnTo>
                      <a:lnTo>
                        <a:pt x="3" y="7"/>
                      </a:lnTo>
                      <a:lnTo>
                        <a:pt x="9" y="6"/>
                      </a:lnTo>
                      <a:lnTo>
                        <a:pt x="16" y="2"/>
                      </a:lnTo>
                      <a:lnTo>
                        <a:pt x="15"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1" name="Freeform 7497"/>
                <p:cNvSpPr>
                  <a:spLocks/>
                </p:cNvSpPr>
                <p:nvPr/>
              </p:nvSpPr>
              <p:spPr bwMode="auto">
                <a:xfrm>
                  <a:off x="2191" y="2364"/>
                  <a:ext cx="2" cy="1"/>
                </a:xfrm>
                <a:custGeom>
                  <a:avLst/>
                  <a:gdLst>
                    <a:gd name="T0" fmla="*/ 4 w 9"/>
                    <a:gd name="T1" fmla="*/ 0 h 4"/>
                    <a:gd name="T2" fmla="*/ 0 w 9"/>
                    <a:gd name="T3" fmla="*/ 1 h 4"/>
                    <a:gd name="T4" fmla="*/ 4 w 9"/>
                    <a:gd name="T5" fmla="*/ 4 h 4"/>
                    <a:gd name="T6" fmla="*/ 9 w 9"/>
                    <a:gd name="T7" fmla="*/ 1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lnTo>
                        <a:pt x="0" y="1"/>
                      </a:lnTo>
                      <a:lnTo>
                        <a:pt x="4" y="4"/>
                      </a:lnTo>
                      <a:lnTo>
                        <a:pt x="9"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2" name="Freeform 7498"/>
                <p:cNvSpPr>
                  <a:spLocks/>
                </p:cNvSpPr>
                <p:nvPr/>
              </p:nvSpPr>
              <p:spPr bwMode="auto">
                <a:xfrm>
                  <a:off x="2192" y="2360"/>
                  <a:ext cx="3" cy="5"/>
                </a:xfrm>
                <a:custGeom>
                  <a:avLst/>
                  <a:gdLst>
                    <a:gd name="T0" fmla="*/ 9 w 21"/>
                    <a:gd name="T1" fmla="*/ 0 h 32"/>
                    <a:gd name="T2" fmla="*/ 4 w 21"/>
                    <a:gd name="T3" fmla="*/ 0 h 32"/>
                    <a:gd name="T4" fmla="*/ 0 w 21"/>
                    <a:gd name="T5" fmla="*/ 5 h 32"/>
                    <a:gd name="T6" fmla="*/ 0 w 21"/>
                    <a:gd name="T7" fmla="*/ 5 h 32"/>
                    <a:gd name="T8" fmla="*/ 8 w 21"/>
                    <a:gd name="T9" fmla="*/ 5 h 32"/>
                    <a:gd name="T10" fmla="*/ 10 w 21"/>
                    <a:gd name="T11" fmla="*/ 5 h 32"/>
                    <a:gd name="T12" fmla="*/ 14 w 21"/>
                    <a:gd name="T13" fmla="*/ 8 h 32"/>
                    <a:gd name="T14" fmla="*/ 15 w 21"/>
                    <a:gd name="T15" fmla="*/ 10 h 32"/>
                    <a:gd name="T16" fmla="*/ 16 w 21"/>
                    <a:gd name="T17" fmla="*/ 16 h 32"/>
                    <a:gd name="T18" fmla="*/ 16 w 21"/>
                    <a:gd name="T19" fmla="*/ 21 h 32"/>
                    <a:gd name="T20" fmla="*/ 14 w 21"/>
                    <a:gd name="T21" fmla="*/ 25 h 32"/>
                    <a:gd name="T22" fmla="*/ 13 w 21"/>
                    <a:gd name="T23" fmla="*/ 26 h 32"/>
                    <a:gd name="T24" fmla="*/ 8 w 21"/>
                    <a:gd name="T25" fmla="*/ 28 h 32"/>
                    <a:gd name="T26" fmla="*/ 3 w 21"/>
                    <a:gd name="T27" fmla="*/ 31 h 32"/>
                    <a:gd name="T28" fmla="*/ 8 w 21"/>
                    <a:gd name="T29" fmla="*/ 32 h 32"/>
                    <a:gd name="T30" fmla="*/ 13 w 21"/>
                    <a:gd name="T31" fmla="*/ 31 h 32"/>
                    <a:gd name="T32" fmla="*/ 17 w 21"/>
                    <a:gd name="T33" fmla="*/ 28 h 32"/>
                    <a:gd name="T34" fmla="*/ 18 w 21"/>
                    <a:gd name="T35" fmla="*/ 27 h 32"/>
                    <a:gd name="T36" fmla="*/ 20 w 21"/>
                    <a:gd name="T37" fmla="*/ 22 h 32"/>
                    <a:gd name="T38" fmla="*/ 21 w 21"/>
                    <a:gd name="T39" fmla="*/ 15 h 32"/>
                    <a:gd name="T40" fmla="*/ 21 w 21"/>
                    <a:gd name="T41" fmla="*/ 15 h 32"/>
                    <a:gd name="T42" fmla="*/ 20 w 21"/>
                    <a:gd name="T43" fmla="*/ 9 h 32"/>
                    <a:gd name="T44" fmla="*/ 18 w 21"/>
                    <a:gd name="T45" fmla="*/ 5 h 32"/>
                    <a:gd name="T46" fmla="*/ 14 w 21"/>
                    <a:gd name="T47" fmla="*/ 1 h 32"/>
                    <a:gd name="T48" fmla="*/ 9 w 21"/>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2">
                      <a:moveTo>
                        <a:pt x="9" y="0"/>
                      </a:moveTo>
                      <a:lnTo>
                        <a:pt x="4" y="0"/>
                      </a:lnTo>
                      <a:lnTo>
                        <a:pt x="0" y="5"/>
                      </a:lnTo>
                      <a:lnTo>
                        <a:pt x="0" y="5"/>
                      </a:lnTo>
                      <a:lnTo>
                        <a:pt x="8" y="5"/>
                      </a:lnTo>
                      <a:lnTo>
                        <a:pt x="10" y="5"/>
                      </a:lnTo>
                      <a:lnTo>
                        <a:pt x="14" y="8"/>
                      </a:lnTo>
                      <a:lnTo>
                        <a:pt x="15" y="10"/>
                      </a:lnTo>
                      <a:lnTo>
                        <a:pt x="16" y="16"/>
                      </a:lnTo>
                      <a:lnTo>
                        <a:pt x="16" y="21"/>
                      </a:lnTo>
                      <a:lnTo>
                        <a:pt x="14" y="25"/>
                      </a:lnTo>
                      <a:lnTo>
                        <a:pt x="13" y="26"/>
                      </a:lnTo>
                      <a:lnTo>
                        <a:pt x="8" y="28"/>
                      </a:lnTo>
                      <a:lnTo>
                        <a:pt x="3" y="31"/>
                      </a:lnTo>
                      <a:lnTo>
                        <a:pt x="8" y="32"/>
                      </a:lnTo>
                      <a:lnTo>
                        <a:pt x="13" y="31"/>
                      </a:lnTo>
                      <a:lnTo>
                        <a:pt x="17" y="28"/>
                      </a:lnTo>
                      <a:lnTo>
                        <a:pt x="18" y="27"/>
                      </a:lnTo>
                      <a:lnTo>
                        <a:pt x="20" y="22"/>
                      </a:lnTo>
                      <a:lnTo>
                        <a:pt x="21" y="15"/>
                      </a:lnTo>
                      <a:lnTo>
                        <a:pt x="21" y="15"/>
                      </a:lnTo>
                      <a:lnTo>
                        <a:pt x="20" y="9"/>
                      </a:lnTo>
                      <a:lnTo>
                        <a:pt x="18" y="5"/>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3" name="Freeform 7499"/>
                <p:cNvSpPr>
                  <a:spLocks/>
                </p:cNvSpPr>
                <p:nvPr/>
              </p:nvSpPr>
              <p:spPr bwMode="auto">
                <a:xfrm>
                  <a:off x="2191" y="2358"/>
                  <a:ext cx="2" cy="7"/>
                </a:xfrm>
                <a:custGeom>
                  <a:avLst/>
                  <a:gdLst>
                    <a:gd name="T0" fmla="*/ 5 w 13"/>
                    <a:gd name="T1" fmla="*/ 0 h 42"/>
                    <a:gd name="T2" fmla="*/ 0 w 13"/>
                    <a:gd name="T3" fmla="*/ 0 h 42"/>
                    <a:gd name="T4" fmla="*/ 0 w 13"/>
                    <a:gd name="T5" fmla="*/ 42 h 42"/>
                    <a:gd name="T6" fmla="*/ 4 w 13"/>
                    <a:gd name="T7" fmla="*/ 42 h 42"/>
                    <a:gd name="T8" fmla="*/ 4 w 13"/>
                    <a:gd name="T9" fmla="*/ 39 h 42"/>
                    <a:gd name="T10" fmla="*/ 4 w 13"/>
                    <a:gd name="T11" fmla="*/ 39 h 42"/>
                    <a:gd name="T12" fmla="*/ 8 w 13"/>
                    <a:gd name="T13" fmla="*/ 38 h 42"/>
                    <a:gd name="T14" fmla="*/ 5 w 13"/>
                    <a:gd name="T15" fmla="*/ 34 h 42"/>
                    <a:gd name="T16" fmla="*/ 5 w 13"/>
                    <a:gd name="T17" fmla="*/ 33 h 42"/>
                    <a:gd name="T18" fmla="*/ 4 w 13"/>
                    <a:gd name="T19" fmla="*/ 27 h 42"/>
                    <a:gd name="T20" fmla="*/ 5 w 13"/>
                    <a:gd name="T21" fmla="*/ 23 h 42"/>
                    <a:gd name="T22" fmla="*/ 7 w 13"/>
                    <a:gd name="T23" fmla="*/ 19 h 42"/>
                    <a:gd name="T24" fmla="*/ 8 w 13"/>
                    <a:gd name="T25" fmla="*/ 17 h 42"/>
                    <a:gd name="T26" fmla="*/ 13 w 13"/>
                    <a:gd name="T27" fmla="*/ 16 h 42"/>
                    <a:gd name="T28" fmla="*/ 5 w 13"/>
                    <a:gd name="T29" fmla="*/ 16 h 42"/>
                    <a:gd name="T30" fmla="*/ 5 w 13"/>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2">
                      <a:moveTo>
                        <a:pt x="5" y="0"/>
                      </a:moveTo>
                      <a:lnTo>
                        <a:pt x="0" y="0"/>
                      </a:lnTo>
                      <a:lnTo>
                        <a:pt x="0" y="42"/>
                      </a:lnTo>
                      <a:lnTo>
                        <a:pt x="4" y="42"/>
                      </a:lnTo>
                      <a:lnTo>
                        <a:pt x="4" y="39"/>
                      </a:lnTo>
                      <a:lnTo>
                        <a:pt x="4" y="39"/>
                      </a:lnTo>
                      <a:lnTo>
                        <a:pt x="8" y="38"/>
                      </a:lnTo>
                      <a:lnTo>
                        <a:pt x="5" y="34"/>
                      </a:lnTo>
                      <a:lnTo>
                        <a:pt x="5" y="33"/>
                      </a:lnTo>
                      <a:lnTo>
                        <a:pt x="4" y="27"/>
                      </a:lnTo>
                      <a:lnTo>
                        <a:pt x="5" y="23"/>
                      </a:lnTo>
                      <a:lnTo>
                        <a:pt x="7" y="19"/>
                      </a:lnTo>
                      <a:lnTo>
                        <a:pt x="8" y="17"/>
                      </a:lnTo>
                      <a:lnTo>
                        <a:pt x="13" y="16"/>
                      </a:lnTo>
                      <a:lnTo>
                        <a:pt x="5" y="1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4" name="Freeform 7500"/>
                <p:cNvSpPr>
                  <a:spLocks/>
                </p:cNvSpPr>
                <p:nvPr/>
              </p:nvSpPr>
              <p:spPr bwMode="auto">
                <a:xfrm>
                  <a:off x="2196" y="2363"/>
                  <a:ext cx="5" cy="2"/>
                </a:xfrm>
                <a:custGeom>
                  <a:avLst/>
                  <a:gdLst>
                    <a:gd name="T0" fmla="*/ 19 w 24"/>
                    <a:gd name="T1" fmla="*/ 0 h 10"/>
                    <a:gd name="T2" fmla="*/ 19 w 24"/>
                    <a:gd name="T3" fmla="*/ 0 h 10"/>
                    <a:gd name="T4" fmla="*/ 16 w 24"/>
                    <a:gd name="T5" fmla="*/ 5 h 10"/>
                    <a:gd name="T6" fmla="*/ 11 w 24"/>
                    <a:gd name="T7" fmla="*/ 6 h 10"/>
                    <a:gd name="T8" fmla="*/ 0 w 24"/>
                    <a:gd name="T9" fmla="*/ 6 h 10"/>
                    <a:gd name="T10" fmla="*/ 1 w 24"/>
                    <a:gd name="T11" fmla="*/ 7 h 10"/>
                    <a:gd name="T12" fmla="*/ 5 w 24"/>
                    <a:gd name="T13" fmla="*/ 9 h 10"/>
                    <a:gd name="T14" fmla="*/ 11 w 24"/>
                    <a:gd name="T15" fmla="*/ 10 h 10"/>
                    <a:gd name="T16" fmla="*/ 15 w 24"/>
                    <a:gd name="T17" fmla="*/ 10 h 10"/>
                    <a:gd name="T18" fmla="*/ 20 w 24"/>
                    <a:gd name="T19" fmla="*/ 8 h 10"/>
                    <a:gd name="T20" fmla="*/ 22 w 24"/>
                    <a:gd name="T21" fmla="*/ 6 h 10"/>
                    <a:gd name="T22" fmla="*/ 24 w 24"/>
                    <a:gd name="T23" fmla="*/ 1 h 10"/>
                    <a:gd name="T24" fmla="*/ 19 w 24"/>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0">
                      <a:moveTo>
                        <a:pt x="19" y="0"/>
                      </a:moveTo>
                      <a:lnTo>
                        <a:pt x="19" y="0"/>
                      </a:lnTo>
                      <a:lnTo>
                        <a:pt x="16" y="5"/>
                      </a:lnTo>
                      <a:lnTo>
                        <a:pt x="11" y="6"/>
                      </a:lnTo>
                      <a:lnTo>
                        <a:pt x="0" y="6"/>
                      </a:lnTo>
                      <a:lnTo>
                        <a:pt x="1" y="7"/>
                      </a:lnTo>
                      <a:lnTo>
                        <a:pt x="5" y="9"/>
                      </a:lnTo>
                      <a:lnTo>
                        <a:pt x="11" y="10"/>
                      </a:lnTo>
                      <a:lnTo>
                        <a:pt x="15" y="10"/>
                      </a:lnTo>
                      <a:lnTo>
                        <a:pt x="20" y="8"/>
                      </a:lnTo>
                      <a:lnTo>
                        <a:pt x="22" y="6"/>
                      </a:lnTo>
                      <a:lnTo>
                        <a:pt x="24"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5" name="Freeform 7501"/>
                <p:cNvSpPr>
                  <a:spLocks/>
                </p:cNvSpPr>
                <p:nvPr/>
              </p:nvSpPr>
              <p:spPr bwMode="auto">
                <a:xfrm>
                  <a:off x="2196" y="2360"/>
                  <a:ext cx="5" cy="5"/>
                </a:xfrm>
                <a:custGeom>
                  <a:avLst/>
                  <a:gdLst>
                    <a:gd name="T0" fmla="*/ 21 w 28"/>
                    <a:gd name="T1" fmla="*/ 0 h 27"/>
                    <a:gd name="T2" fmla="*/ 15 w 28"/>
                    <a:gd name="T3" fmla="*/ 4 h 27"/>
                    <a:gd name="T4" fmla="*/ 16 w 28"/>
                    <a:gd name="T5" fmla="*/ 4 h 27"/>
                    <a:gd name="T6" fmla="*/ 21 w 28"/>
                    <a:gd name="T7" fmla="*/ 6 h 27"/>
                    <a:gd name="T8" fmla="*/ 22 w 28"/>
                    <a:gd name="T9" fmla="*/ 7 h 27"/>
                    <a:gd name="T10" fmla="*/ 23 w 28"/>
                    <a:gd name="T11" fmla="*/ 12 h 27"/>
                    <a:gd name="T12" fmla="*/ 6 w 28"/>
                    <a:gd name="T13" fmla="*/ 12 h 27"/>
                    <a:gd name="T14" fmla="*/ 0 w 28"/>
                    <a:gd name="T15" fmla="*/ 15 h 27"/>
                    <a:gd name="T16" fmla="*/ 1 w 28"/>
                    <a:gd name="T17" fmla="*/ 18 h 27"/>
                    <a:gd name="T18" fmla="*/ 2 w 28"/>
                    <a:gd name="T19" fmla="*/ 23 h 27"/>
                    <a:gd name="T20" fmla="*/ 4 w 28"/>
                    <a:gd name="T21" fmla="*/ 27 h 27"/>
                    <a:gd name="T22" fmla="*/ 15 w 28"/>
                    <a:gd name="T23" fmla="*/ 27 h 27"/>
                    <a:gd name="T24" fmla="*/ 14 w 28"/>
                    <a:gd name="T25" fmla="*/ 27 h 27"/>
                    <a:gd name="T26" fmla="*/ 8 w 28"/>
                    <a:gd name="T27" fmla="*/ 25 h 27"/>
                    <a:gd name="T28" fmla="*/ 7 w 28"/>
                    <a:gd name="T29" fmla="*/ 23 h 27"/>
                    <a:gd name="T30" fmla="*/ 6 w 28"/>
                    <a:gd name="T31" fmla="*/ 16 h 27"/>
                    <a:gd name="T32" fmla="*/ 28 w 28"/>
                    <a:gd name="T33" fmla="*/ 16 h 27"/>
                    <a:gd name="T34" fmla="*/ 28 w 28"/>
                    <a:gd name="T35" fmla="*/ 10 h 27"/>
                    <a:gd name="T36" fmla="*/ 26 w 28"/>
                    <a:gd name="T37" fmla="*/ 6 h 27"/>
                    <a:gd name="T38" fmla="*/ 25 w 28"/>
                    <a:gd name="T39" fmla="*/ 4 h 27"/>
                    <a:gd name="T40" fmla="*/ 21 w 28"/>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1" y="0"/>
                      </a:moveTo>
                      <a:lnTo>
                        <a:pt x="15" y="4"/>
                      </a:lnTo>
                      <a:lnTo>
                        <a:pt x="16" y="4"/>
                      </a:lnTo>
                      <a:lnTo>
                        <a:pt x="21" y="6"/>
                      </a:lnTo>
                      <a:lnTo>
                        <a:pt x="22" y="7"/>
                      </a:lnTo>
                      <a:lnTo>
                        <a:pt x="23" y="12"/>
                      </a:lnTo>
                      <a:lnTo>
                        <a:pt x="6" y="12"/>
                      </a:lnTo>
                      <a:lnTo>
                        <a:pt x="0" y="15"/>
                      </a:lnTo>
                      <a:lnTo>
                        <a:pt x="1" y="18"/>
                      </a:lnTo>
                      <a:lnTo>
                        <a:pt x="2" y="23"/>
                      </a:lnTo>
                      <a:lnTo>
                        <a:pt x="4" y="27"/>
                      </a:lnTo>
                      <a:lnTo>
                        <a:pt x="15" y="27"/>
                      </a:lnTo>
                      <a:lnTo>
                        <a:pt x="14" y="27"/>
                      </a:lnTo>
                      <a:lnTo>
                        <a:pt x="8" y="25"/>
                      </a:lnTo>
                      <a:lnTo>
                        <a:pt x="7" y="23"/>
                      </a:lnTo>
                      <a:lnTo>
                        <a:pt x="6" y="16"/>
                      </a:lnTo>
                      <a:lnTo>
                        <a:pt x="28" y="16"/>
                      </a:lnTo>
                      <a:lnTo>
                        <a:pt x="28" y="10"/>
                      </a:lnTo>
                      <a:lnTo>
                        <a:pt x="26" y="6"/>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6" name="Freeform 7502"/>
                <p:cNvSpPr>
                  <a:spLocks/>
                </p:cNvSpPr>
                <p:nvPr/>
              </p:nvSpPr>
              <p:spPr bwMode="auto">
                <a:xfrm>
                  <a:off x="2196" y="2360"/>
                  <a:ext cx="3" cy="3"/>
                </a:xfrm>
                <a:custGeom>
                  <a:avLst/>
                  <a:gdLst>
                    <a:gd name="T0" fmla="*/ 15 w 21"/>
                    <a:gd name="T1" fmla="*/ 0 h 16"/>
                    <a:gd name="T2" fmla="*/ 14 w 21"/>
                    <a:gd name="T3" fmla="*/ 0 h 16"/>
                    <a:gd name="T4" fmla="*/ 8 w 21"/>
                    <a:gd name="T5" fmla="*/ 1 h 16"/>
                    <a:gd name="T6" fmla="*/ 4 w 21"/>
                    <a:gd name="T7" fmla="*/ 5 h 16"/>
                    <a:gd name="T8" fmla="*/ 3 w 21"/>
                    <a:gd name="T9" fmla="*/ 6 h 16"/>
                    <a:gd name="T10" fmla="*/ 1 w 21"/>
                    <a:gd name="T11" fmla="*/ 11 h 16"/>
                    <a:gd name="T12" fmla="*/ 0 w 21"/>
                    <a:gd name="T13" fmla="*/ 16 h 16"/>
                    <a:gd name="T14" fmla="*/ 6 w 21"/>
                    <a:gd name="T15" fmla="*/ 13 h 16"/>
                    <a:gd name="T16" fmla="*/ 6 w 21"/>
                    <a:gd name="T17" fmla="*/ 12 h 16"/>
                    <a:gd name="T18" fmla="*/ 8 w 21"/>
                    <a:gd name="T19" fmla="*/ 7 h 16"/>
                    <a:gd name="T20" fmla="*/ 9 w 21"/>
                    <a:gd name="T21" fmla="*/ 6 h 16"/>
                    <a:gd name="T22" fmla="*/ 15 w 21"/>
                    <a:gd name="T23" fmla="*/ 5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8" y="1"/>
                      </a:lnTo>
                      <a:lnTo>
                        <a:pt x="4" y="5"/>
                      </a:lnTo>
                      <a:lnTo>
                        <a:pt x="3" y="6"/>
                      </a:lnTo>
                      <a:lnTo>
                        <a:pt x="1" y="11"/>
                      </a:lnTo>
                      <a:lnTo>
                        <a:pt x="0" y="16"/>
                      </a:lnTo>
                      <a:lnTo>
                        <a:pt x="6" y="13"/>
                      </a:lnTo>
                      <a:lnTo>
                        <a:pt x="6" y="12"/>
                      </a:lnTo>
                      <a:lnTo>
                        <a:pt x="8" y="7"/>
                      </a:lnTo>
                      <a:lnTo>
                        <a:pt x="9" y="6"/>
                      </a:lnTo>
                      <a:lnTo>
                        <a:pt x="15" y="5"/>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7" name="Freeform 7503"/>
                <p:cNvSpPr>
                  <a:spLocks/>
                </p:cNvSpPr>
                <p:nvPr/>
              </p:nvSpPr>
              <p:spPr bwMode="auto">
                <a:xfrm>
                  <a:off x="2202" y="2361"/>
                  <a:ext cx="4" cy="4"/>
                </a:xfrm>
                <a:custGeom>
                  <a:avLst/>
                  <a:gdLst>
                    <a:gd name="T0" fmla="*/ 20 w 25"/>
                    <a:gd name="T1" fmla="*/ 0 h 27"/>
                    <a:gd name="T2" fmla="*/ 10 w 25"/>
                    <a:gd name="T3" fmla="*/ 0 h 27"/>
                    <a:gd name="T4" fmla="*/ 12 w 25"/>
                    <a:gd name="T5" fmla="*/ 0 h 27"/>
                    <a:gd name="T6" fmla="*/ 16 w 25"/>
                    <a:gd name="T7" fmla="*/ 3 h 27"/>
                    <a:gd name="T8" fmla="*/ 18 w 25"/>
                    <a:gd name="T9" fmla="*/ 5 h 27"/>
                    <a:gd name="T10" fmla="*/ 19 w 25"/>
                    <a:gd name="T11" fmla="*/ 11 h 27"/>
                    <a:gd name="T12" fmla="*/ 18 w 25"/>
                    <a:gd name="T13" fmla="*/ 16 h 27"/>
                    <a:gd name="T14" fmla="*/ 17 w 25"/>
                    <a:gd name="T15" fmla="*/ 20 h 27"/>
                    <a:gd name="T16" fmla="*/ 15 w 25"/>
                    <a:gd name="T17" fmla="*/ 22 h 27"/>
                    <a:gd name="T18" fmla="*/ 10 w 25"/>
                    <a:gd name="T19" fmla="*/ 23 h 27"/>
                    <a:gd name="T20" fmla="*/ 0 w 25"/>
                    <a:gd name="T21" fmla="*/ 24 h 27"/>
                    <a:gd name="T22" fmla="*/ 4 w 25"/>
                    <a:gd name="T23" fmla="*/ 26 h 27"/>
                    <a:gd name="T24" fmla="*/ 10 w 25"/>
                    <a:gd name="T25" fmla="*/ 27 h 27"/>
                    <a:gd name="T26" fmla="*/ 15 w 25"/>
                    <a:gd name="T27" fmla="*/ 27 h 27"/>
                    <a:gd name="T28" fmla="*/ 20 w 25"/>
                    <a:gd name="T29" fmla="*/ 24 h 27"/>
                    <a:gd name="T30" fmla="*/ 21 w 25"/>
                    <a:gd name="T31" fmla="*/ 22 h 27"/>
                    <a:gd name="T32" fmla="*/ 23 w 25"/>
                    <a:gd name="T33" fmla="*/ 18 h 27"/>
                    <a:gd name="T34" fmla="*/ 25 w 25"/>
                    <a:gd name="T35" fmla="*/ 11 h 27"/>
                    <a:gd name="T36" fmla="*/ 25 w 25"/>
                    <a:gd name="T37" fmla="*/ 9 h 27"/>
                    <a:gd name="T38" fmla="*/ 23 w 25"/>
                    <a:gd name="T39" fmla="*/ 4 h 27"/>
                    <a:gd name="T40" fmla="*/ 20 w 2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0" y="0"/>
                      </a:moveTo>
                      <a:lnTo>
                        <a:pt x="10" y="0"/>
                      </a:lnTo>
                      <a:lnTo>
                        <a:pt x="12" y="0"/>
                      </a:lnTo>
                      <a:lnTo>
                        <a:pt x="16" y="3"/>
                      </a:lnTo>
                      <a:lnTo>
                        <a:pt x="18" y="5"/>
                      </a:lnTo>
                      <a:lnTo>
                        <a:pt x="19" y="11"/>
                      </a:lnTo>
                      <a:lnTo>
                        <a:pt x="18" y="16"/>
                      </a:lnTo>
                      <a:lnTo>
                        <a:pt x="17" y="20"/>
                      </a:lnTo>
                      <a:lnTo>
                        <a:pt x="15" y="22"/>
                      </a:lnTo>
                      <a:lnTo>
                        <a:pt x="10" y="23"/>
                      </a:lnTo>
                      <a:lnTo>
                        <a:pt x="0" y="24"/>
                      </a:lnTo>
                      <a:lnTo>
                        <a:pt x="4" y="26"/>
                      </a:lnTo>
                      <a:lnTo>
                        <a:pt x="10" y="27"/>
                      </a:lnTo>
                      <a:lnTo>
                        <a:pt x="15" y="27"/>
                      </a:lnTo>
                      <a:lnTo>
                        <a:pt x="20" y="24"/>
                      </a:lnTo>
                      <a:lnTo>
                        <a:pt x="21" y="22"/>
                      </a:lnTo>
                      <a:lnTo>
                        <a:pt x="23" y="18"/>
                      </a:lnTo>
                      <a:lnTo>
                        <a:pt x="25" y="11"/>
                      </a:lnTo>
                      <a:lnTo>
                        <a:pt x="25" y="9"/>
                      </a:lnTo>
                      <a:lnTo>
                        <a:pt x="23" y="4"/>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8" name="Freeform 7504"/>
                <p:cNvSpPr>
                  <a:spLocks/>
                </p:cNvSpPr>
                <p:nvPr/>
              </p:nvSpPr>
              <p:spPr bwMode="auto">
                <a:xfrm>
                  <a:off x="2201" y="2360"/>
                  <a:ext cx="5" cy="5"/>
                </a:xfrm>
                <a:custGeom>
                  <a:avLst/>
                  <a:gdLst>
                    <a:gd name="T0" fmla="*/ 14 w 24"/>
                    <a:gd name="T1" fmla="*/ 0 h 29"/>
                    <a:gd name="T2" fmla="*/ 14 w 24"/>
                    <a:gd name="T3" fmla="*/ 0 h 29"/>
                    <a:gd name="T4" fmla="*/ 8 w 24"/>
                    <a:gd name="T5" fmla="*/ 1 h 29"/>
                    <a:gd name="T6" fmla="*/ 3 w 24"/>
                    <a:gd name="T7" fmla="*/ 5 h 29"/>
                    <a:gd name="T8" fmla="*/ 2 w 24"/>
                    <a:gd name="T9" fmla="*/ 6 h 29"/>
                    <a:gd name="T10" fmla="*/ 0 w 24"/>
                    <a:gd name="T11" fmla="*/ 10 h 29"/>
                    <a:gd name="T12" fmla="*/ 0 w 24"/>
                    <a:gd name="T13" fmla="*/ 16 h 29"/>
                    <a:gd name="T14" fmla="*/ 0 w 24"/>
                    <a:gd name="T15" fmla="*/ 20 h 29"/>
                    <a:gd name="T16" fmla="*/ 1 w 24"/>
                    <a:gd name="T17" fmla="*/ 25 h 29"/>
                    <a:gd name="T18" fmla="*/ 4 w 24"/>
                    <a:gd name="T19" fmla="*/ 29 h 29"/>
                    <a:gd name="T20" fmla="*/ 14 w 24"/>
                    <a:gd name="T21" fmla="*/ 28 h 29"/>
                    <a:gd name="T22" fmla="*/ 12 w 24"/>
                    <a:gd name="T23" fmla="*/ 28 h 29"/>
                    <a:gd name="T24" fmla="*/ 7 w 24"/>
                    <a:gd name="T25" fmla="*/ 25 h 29"/>
                    <a:gd name="T26" fmla="*/ 5 w 24"/>
                    <a:gd name="T27" fmla="*/ 23 h 29"/>
                    <a:gd name="T28" fmla="*/ 5 w 24"/>
                    <a:gd name="T29" fmla="*/ 16 h 29"/>
                    <a:gd name="T30" fmla="*/ 5 w 24"/>
                    <a:gd name="T31" fmla="*/ 12 h 29"/>
                    <a:gd name="T32" fmla="*/ 7 w 24"/>
                    <a:gd name="T33" fmla="*/ 8 h 29"/>
                    <a:gd name="T34" fmla="*/ 8 w 24"/>
                    <a:gd name="T35" fmla="*/ 6 h 29"/>
                    <a:gd name="T36" fmla="*/ 14 w 24"/>
                    <a:gd name="T37" fmla="*/ 5 h 29"/>
                    <a:gd name="T38" fmla="*/ 24 w 24"/>
                    <a:gd name="T39" fmla="*/ 5 h 29"/>
                    <a:gd name="T40" fmla="*/ 24 w 24"/>
                    <a:gd name="T41" fmla="*/ 5 h 29"/>
                    <a:gd name="T42" fmla="*/ 19 w 24"/>
                    <a:gd name="T43" fmla="*/ 1 h 29"/>
                    <a:gd name="T44" fmla="*/ 14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4" y="0"/>
                      </a:moveTo>
                      <a:lnTo>
                        <a:pt x="14" y="0"/>
                      </a:lnTo>
                      <a:lnTo>
                        <a:pt x="8" y="1"/>
                      </a:lnTo>
                      <a:lnTo>
                        <a:pt x="3" y="5"/>
                      </a:lnTo>
                      <a:lnTo>
                        <a:pt x="2" y="6"/>
                      </a:lnTo>
                      <a:lnTo>
                        <a:pt x="0" y="10"/>
                      </a:lnTo>
                      <a:lnTo>
                        <a:pt x="0" y="16"/>
                      </a:lnTo>
                      <a:lnTo>
                        <a:pt x="0" y="20"/>
                      </a:lnTo>
                      <a:lnTo>
                        <a:pt x="1" y="25"/>
                      </a:lnTo>
                      <a:lnTo>
                        <a:pt x="4" y="29"/>
                      </a:lnTo>
                      <a:lnTo>
                        <a:pt x="14" y="28"/>
                      </a:lnTo>
                      <a:lnTo>
                        <a:pt x="12" y="28"/>
                      </a:lnTo>
                      <a:lnTo>
                        <a:pt x="7" y="25"/>
                      </a:lnTo>
                      <a:lnTo>
                        <a:pt x="5" y="23"/>
                      </a:lnTo>
                      <a:lnTo>
                        <a:pt x="5" y="16"/>
                      </a:lnTo>
                      <a:lnTo>
                        <a:pt x="5" y="12"/>
                      </a:lnTo>
                      <a:lnTo>
                        <a:pt x="7" y="8"/>
                      </a:lnTo>
                      <a:lnTo>
                        <a:pt x="8" y="6"/>
                      </a:lnTo>
                      <a:lnTo>
                        <a:pt x="14" y="5"/>
                      </a:lnTo>
                      <a:lnTo>
                        <a:pt x="24" y="5"/>
                      </a:lnTo>
                      <a:lnTo>
                        <a:pt x="24" y="5"/>
                      </a:lnTo>
                      <a:lnTo>
                        <a:pt x="19"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69" name="Line 7505"/>
                <p:cNvSpPr>
                  <a:spLocks noChangeShapeType="1"/>
                </p:cNvSpPr>
                <p:nvPr/>
              </p:nvSpPr>
              <p:spPr bwMode="auto">
                <a:xfrm>
                  <a:off x="3260" y="2354"/>
                  <a:ext cx="3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70" name="Line 7506"/>
                <p:cNvSpPr>
                  <a:spLocks noChangeShapeType="1"/>
                </p:cNvSpPr>
                <p:nvPr/>
              </p:nvSpPr>
              <p:spPr bwMode="auto">
                <a:xfrm>
                  <a:off x="3304" y="2354"/>
                  <a:ext cx="4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71" name="Freeform 7507"/>
                <p:cNvSpPr>
                  <a:spLocks/>
                </p:cNvSpPr>
                <p:nvPr/>
              </p:nvSpPr>
              <p:spPr bwMode="auto">
                <a:xfrm>
                  <a:off x="2550" y="1992"/>
                  <a:ext cx="4" cy="3"/>
                </a:xfrm>
                <a:custGeom>
                  <a:avLst/>
                  <a:gdLst>
                    <a:gd name="T0" fmla="*/ 23 w 27"/>
                    <a:gd name="T1" fmla="*/ 0 h 19"/>
                    <a:gd name="T2" fmla="*/ 11 w 27"/>
                    <a:gd name="T3" fmla="*/ 3 h 19"/>
                    <a:gd name="T4" fmla="*/ 16 w 27"/>
                    <a:gd name="T5" fmla="*/ 3 h 19"/>
                    <a:gd name="T6" fmla="*/ 19 w 27"/>
                    <a:gd name="T7" fmla="*/ 6 h 19"/>
                    <a:gd name="T8" fmla="*/ 22 w 27"/>
                    <a:gd name="T9" fmla="*/ 11 h 19"/>
                    <a:gd name="T10" fmla="*/ 21 w 27"/>
                    <a:gd name="T11" fmla="*/ 14 h 19"/>
                    <a:gd name="T12" fmla="*/ 17 w 27"/>
                    <a:gd name="T13" fmla="*/ 17 h 19"/>
                    <a:gd name="T14" fmla="*/ 11 w 27"/>
                    <a:gd name="T15" fmla="*/ 18 h 19"/>
                    <a:gd name="T16" fmla="*/ 0 w 27"/>
                    <a:gd name="T17" fmla="*/ 18 h 19"/>
                    <a:gd name="T18" fmla="*/ 24 w 27"/>
                    <a:gd name="T19" fmla="*/ 19 h 19"/>
                    <a:gd name="T20" fmla="*/ 26 w 27"/>
                    <a:gd name="T21" fmla="*/ 16 h 19"/>
                    <a:gd name="T22" fmla="*/ 27 w 27"/>
                    <a:gd name="T23" fmla="*/ 11 h 19"/>
                    <a:gd name="T24" fmla="*/ 27 w 27"/>
                    <a:gd name="T25" fmla="*/ 10 h 19"/>
                    <a:gd name="T26" fmla="*/ 26 w 27"/>
                    <a:gd name="T27" fmla="*/ 4 h 19"/>
                    <a:gd name="T28" fmla="*/ 23 w 2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9">
                      <a:moveTo>
                        <a:pt x="23" y="0"/>
                      </a:moveTo>
                      <a:lnTo>
                        <a:pt x="11" y="3"/>
                      </a:lnTo>
                      <a:lnTo>
                        <a:pt x="16" y="3"/>
                      </a:lnTo>
                      <a:lnTo>
                        <a:pt x="19" y="6"/>
                      </a:lnTo>
                      <a:lnTo>
                        <a:pt x="22" y="11"/>
                      </a:lnTo>
                      <a:lnTo>
                        <a:pt x="21" y="14"/>
                      </a:lnTo>
                      <a:lnTo>
                        <a:pt x="17" y="17"/>
                      </a:lnTo>
                      <a:lnTo>
                        <a:pt x="11" y="18"/>
                      </a:lnTo>
                      <a:lnTo>
                        <a:pt x="0" y="18"/>
                      </a:lnTo>
                      <a:lnTo>
                        <a:pt x="24" y="19"/>
                      </a:lnTo>
                      <a:lnTo>
                        <a:pt x="26" y="16"/>
                      </a:lnTo>
                      <a:lnTo>
                        <a:pt x="27" y="11"/>
                      </a:lnTo>
                      <a:lnTo>
                        <a:pt x="27" y="10"/>
                      </a:lnTo>
                      <a:lnTo>
                        <a:pt x="26"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2" name="Freeform 7508"/>
                <p:cNvSpPr>
                  <a:spLocks/>
                </p:cNvSpPr>
                <p:nvPr/>
              </p:nvSpPr>
              <p:spPr bwMode="auto">
                <a:xfrm>
                  <a:off x="2549" y="1991"/>
                  <a:ext cx="5" cy="7"/>
                </a:xfrm>
                <a:custGeom>
                  <a:avLst/>
                  <a:gdLst>
                    <a:gd name="T0" fmla="*/ 17 w 30"/>
                    <a:gd name="T1" fmla="*/ 0 h 43"/>
                    <a:gd name="T2" fmla="*/ 0 w 30"/>
                    <a:gd name="T3" fmla="*/ 0 h 43"/>
                    <a:gd name="T4" fmla="*/ 0 w 30"/>
                    <a:gd name="T5" fmla="*/ 43 h 43"/>
                    <a:gd name="T6" fmla="*/ 6 w 30"/>
                    <a:gd name="T7" fmla="*/ 43 h 43"/>
                    <a:gd name="T8" fmla="*/ 6 w 30"/>
                    <a:gd name="T9" fmla="*/ 26 h 43"/>
                    <a:gd name="T10" fmla="*/ 17 w 30"/>
                    <a:gd name="T11" fmla="*/ 26 h 43"/>
                    <a:gd name="T12" fmla="*/ 19 w 30"/>
                    <a:gd name="T13" fmla="*/ 26 h 43"/>
                    <a:gd name="T14" fmla="*/ 25 w 30"/>
                    <a:gd name="T15" fmla="*/ 25 h 43"/>
                    <a:gd name="T16" fmla="*/ 30 w 30"/>
                    <a:gd name="T17" fmla="*/ 21 h 43"/>
                    <a:gd name="T18" fmla="*/ 6 w 30"/>
                    <a:gd name="T19" fmla="*/ 20 h 43"/>
                    <a:gd name="T20" fmla="*/ 6 w 30"/>
                    <a:gd name="T21" fmla="*/ 5 h 43"/>
                    <a:gd name="T22" fmla="*/ 17 w 30"/>
                    <a:gd name="T23" fmla="*/ 5 h 43"/>
                    <a:gd name="T24" fmla="*/ 29 w 30"/>
                    <a:gd name="T25" fmla="*/ 2 h 43"/>
                    <a:gd name="T26" fmla="*/ 23 w 30"/>
                    <a:gd name="T27" fmla="*/ 0 h 43"/>
                    <a:gd name="T28" fmla="*/ 22 w 30"/>
                    <a:gd name="T29" fmla="*/ 0 h 43"/>
                    <a:gd name="T30" fmla="*/ 17 w 30"/>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43">
                      <a:moveTo>
                        <a:pt x="17" y="0"/>
                      </a:moveTo>
                      <a:lnTo>
                        <a:pt x="0" y="0"/>
                      </a:lnTo>
                      <a:lnTo>
                        <a:pt x="0" y="43"/>
                      </a:lnTo>
                      <a:lnTo>
                        <a:pt x="6" y="43"/>
                      </a:lnTo>
                      <a:lnTo>
                        <a:pt x="6" y="26"/>
                      </a:lnTo>
                      <a:lnTo>
                        <a:pt x="17" y="26"/>
                      </a:lnTo>
                      <a:lnTo>
                        <a:pt x="19" y="26"/>
                      </a:lnTo>
                      <a:lnTo>
                        <a:pt x="25" y="25"/>
                      </a:lnTo>
                      <a:lnTo>
                        <a:pt x="30" y="21"/>
                      </a:lnTo>
                      <a:lnTo>
                        <a:pt x="6" y="20"/>
                      </a:lnTo>
                      <a:lnTo>
                        <a:pt x="6" y="5"/>
                      </a:lnTo>
                      <a:lnTo>
                        <a:pt x="17" y="5"/>
                      </a:lnTo>
                      <a:lnTo>
                        <a:pt x="29" y="2"/>
                      </a:lnTo>
                      <a:lnTo>
                        <a:pt x="23" y="0"/>
                      </a:lnTo>
                      <a:lnTo>
                        <a:pt x="22"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3" name="Rectangle 7509"/>
                <p:cNvSpPr>
                  <a:spLocks noChangeArrowheads="1"/>
                </p:cNvSpPr>
                <p:nvPr/>
              </p:nvSpPr>
              <p:spPr bwMode="auto">
                <a:xfrm>
                  <a:off x="2556" y="1997"/>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4" name="Freeform 7510"/>
                <p:cNvSpPr>
                  <a:spLocks/>
                </p:cNvSpPr>
                <p:nvPr/>
              </p:nvSpPr>
              <p:spPr bwMode="auto">
                <a:xfrm>
                  <a:off x="2562" y="1992"/>
                  <a:ext cx="5" cy="6"/>
                </a:xfrm>
                <a:custGeom>
                  <a:avLst/>
                  <a:gdLst>
                    <a:gd name="T0" fmla="*/ 20 w 29"/>
                    <a:gd name="T1" fmla="*/ 0 h 39"/>
                    <a:gd name="T2" fmla="*/ 8 w 29"/>
                    <a:gd name="T3" fmla="*/ 3 h 39"/>
                    <a:gd name="T4" fmla="*/ 14 w 29"/>
                    <a:gd name="T5" fmla="*/ 3 h 39"/>
                    <a:gd name="T6" fmla="*/ 17 w 29"/>
                    <a:gd name="T7" fmla="*/ 4 h 39"/>
                    <a:gd name="T8" fmla="*/ 21 w 29"/>
                    <a:gd name="T9" fmla="*/ 8 h 39"/>
                    <a:gd name="T10" fmla="*/ 22 w 29"/>
                    <a:gd name="T11" fmla="*/ 13 h 39"/>
                    <a:gd name="T12" fmla="*/ 23 w 29"/>
                    <a:gd name="T13" fmla="*/ 13 h 39"/>
                    <a:gd name="T14" fmla="*/ 23 w 29"/>
                    <a:gd name="T15" fmla="*/ 19 h 39"/>
                    <a:gd name="T16" fmla="*/ 23 w 29"/>
                    <a:gd name="T17" fmla="*/ 24 h 39"/>
                    <a:gd name="T18" fmla="*/ 22 w 29"/>
                    <a:gd name="T19" fmla="*/ 29 h 39"/>
                    <a:gd name="T20" fmla="*/ 21 w 29"/>
                    <a:gd name="T21" fmla="*/ 29 h 39"/>
                    <a:gd name="T22" fmla="*/ 18 w 29"/>
                    <a:gd name="T23" fmla="*/ 33 h 39"/>
                    <a:gd name="T24" fmla="*/ 14 w 29"/>
                    <a:gd name="T25" fmla="*/ 35 h 39"/>
                    <a:gd name="T26" fmla="*/ 8 w 29"/>
                    <a:gd name="T27" fmla="*/ 36 h 39"/>
                    <a:gd name="T28" fmla="*/ 0 w 29"/>
                    <a:gd name="T29" fmla="*/ 35 h 39"/>
                    <a:gd name="T30" fmla="*/ 21 w 29"/>
                    <a:gd name="T31" fmla="*/ 39 h 39"/>
                    <a:gd name="T32" fmla="*/ 24 w 29"/>
                    <a:gd name="T33" fmla="*/ 35 h 39"/>
                    <a:gd name="T34" fmla="*/ 26 w 29"/>
                    <a:gd name="T35" fmla="*/ 31 h 39"/>
                    <a:gd name="T36" fmla="*/ 29 w 29"/>
                    <a:gd name="T37" fmla="*/ 26 h 39"/>
                    <a:gd name="T38" fmla="*/ 29 w 29"/>
                    <a:gd name="T39" fmla="*/ 19 h 39"/>
                    <a:gd name="T40" fmla="*/ 29 w 29"/>
                    <a:gd name="T41" fmla="*/ 16 h 39"/>
                    <a:gd name="T42" fmla="*/ 27 w 29"/>
                    <a:gd name="T43" fmla="*/ 11 h 39"/>
                    <a:gd name="T44" fmla="*/ 27 w 29"/>
                    <a:gd name="T45" fmla="*/ 10 h 39"/>
                    <a:gd name="T46" fmla="*/ 25 w 29"/>
                    <a:gd name="T47" fmla="*/ 4 h 39"/>
                    <a:gd name="T48" fmla="*/ 24 w 29"/>
                    <a:gd name="T49" fmla="*/ 4 h 39"/>
                    <a:gd name="T50" fmla="*/ 20 w 29"/>
                    <a:gd name="T5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9">
                      <a:moveTo>
                        <a:pt x="20" y="0"/>
                      </a:moveTo>
                      <a:lnTo>
                        <a:pt x="8" y="3"/>
                      </a:lnTo>
                      <a:lnTo>
                        <a:pt x="14" y="3"/>
                      </a:lnTo>
                      <a:lnTo>
                        <a:pt x="17" y="4"/>
                      </a:lnTo>
                      <a:lnTo>
                        <a:pt x="21" y="8"/>
                      </a:lnTo>
                      <a:lnTo>
                        <a:pt x="22" y="13"/>
                      </a:lnTo>
                      <a:lnTo>
                        <a:pt x="23" y="13"/>
                      </a:lnTo>
                      <a:lnTo>
                        <a:pt x="23" y="19"/>
                      </a:lnTo>
                      <a:lnTo>
                        <a:pt x="23" y="24"/>
                      </a:lnTo>
                      <a:lnTo>
                        <a:pt x="22" y="29"/>
                      </a:lnTo>
                      <a:lnTo>
                        <a:pt x="21" y="29"/>
                      </a:lnTo>
                      <a:lnTo>
                        <a:pt x="18" y="33"/>
                      </a:lnTo>
                      <a:lnTo>
                        <a:pt x="14" y="35"/>
                      </a:lnTo>
                      <a:lnTo>
                        <a:pt x="8" y="36"/>
                      </a:lnTo>
                      <a:lnTo>
                        <a:pt x="0" y="35"/>
                      </a:lnTo>
                      <a:lnTo>
                        <a:pt x="21" y="39"/>
                      </a:lnTo>
                      <a:lnTo>
                        <a:pt x="24" y="35"/>
                      </a:lnTo>
                      <a:lnTo>
                        <a:pt x="26" y="31"/>
                      </a:lnTo>
                      <a:lnTo>
                        <a:pt x="29" y="26"/>
                      </a:lnTo>
                      <a:lnTo>
                        <a:pt x="29" y="19"/>
                      </a:lnTo>
                      <a:lnTo>
                        <a:pt x="29" y="16"/>
                      </a:lnTo>
                      <a:lnTo>
                        <a:pt x="27" y="11"/>
                      </a:lnTo>
                      <a:lnTo>
                        <a:pt x="27" y="10"/>
                      </a:lnTo>
                      <a:lnTo>
                        <a:pt x="25" y="4"/>
                      </a:lnTo>
                      <a:lnTo>
                        <a:pt x="24" y="4"/>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5" name="Freeform 7511"/>
                <p:cNvSpPr>
                  <a:spLocks/>
                </p:cNvSpPr>
                <p:nvPr/>
              </p:nvSpPr>
              <p:spPr bwMode="auto">
                <a:xfrm>
                  <a:off x="2561" y="1991"/>
                  <a:ext cx="5" cy="7"/>
                </a:xfrm>
                <a:custGeom>
                  <a:avLst/>
                  <a:gdLst>
                    <a:gd name="T0" fmla="*/ 15 w 28"/>
                    <a:gd name="T1" fmla="*/ 0 h 43"/>
                    <a:gd name="T2" fmla="*/ 0 w 28"/>
                    <a:gd name="T3" fmla="*/ 0 h 43"/>
                    <a:gd name="T4" fmla="*/ 0 w 28"/>
                    <a:gd name="T5" fmla="*/ 43 h 43"/>
                    <a:gd name="T6" fmla="*/ 16 w 28"/>
                    <a:gd name="T7" fmla="*/ 43 h 43"/>
                    <a:gd name="T8" fmla="*/ 16 w 28"/>
                    <a:gd name="T9" fmla="*/ 43 h 43"/>
                    <a:gd name="T10" fmla="*/ 23 w 28"/>
                    <a:gd name="T11" fmla="*/ 43 h 43"/>
                    <a:gd name="T12" fmla="*/ 28 w 28"/>
                    <a:gd name="T13" fmla="*/ 41 h 43"/>
                    <a:gd name="T14" fmla="*/ 7 w 28"/>
                    <a:gd name="T15" fmla="*/ 37 h 43"/>
                    <a:gd name="T16" fmla="*/ 7 w 28"/>
                    <a:gd name="T17" fmla="*/ 5 h 43"/>
                    <a:gd name="T18" fmla="*/ 15 w 28"/>
                    <a:gd name="T19" fmla="*/ 5 h 43"/>
                    <a:gd name="T20" fmla="*/ 27 w 28"/>
                    <a:gd name="T21" fmla="*/ 2 h 43"/>
                    <a:gd name="T22" fmla="*/ 27 w 28"/>
                    <a:gd name="T23" fmla="*/ 2 h 43"/>
                    <a:gd name="T24" fmla="*/ 22 w 28"/>
                    <a:gd name="T25" fmla="*/ 0 h 43"/>
                    <a:gd name="T26" fmla="*/ 22 w 28"/>
                    <a:gd name="T27" fmla="*/ 0 h 43"/>
                    <a:gd name="T28" fmla="*/ 15 w 28"/>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43">
                      <a:moveTo>
                        <a:pt x="15" y="0"/>
                      </a:moveTo>
                      <a:lnTo>
                        <a:pt x="0" y="0"/>
                      </a:lnTo>
                      <a:lnTo>
                        <a:pt x="0" y="43"/>
                      </a:lnTo>
                      <a:lnTo>
                        <a:pt x="16" y="43"/>
                      </a:lnTo>
                      <a:lnTo>
                        <a:pt x="16" y="43"/>
                      </a:lnTo>
                      <a:lnTo>
                        <a:pt x="23" y="43"/>
                      </a:lnTo>
                      <a:lnTo>
                        <a:pt x="28" y="41"/>
                      </a:lnTo>
                      <a:lnTo>
                        <a:pt x="7" y="37"/>
                      </a:lnTo>
                      <a:lnTo>
                        <a:pt x="7" y="5"/>
                      </a:lnTo>
                      <a:lnTo>
                        <a:pt x="15" y="5"/>
                      </a:lnTo>
                      <a:lnTo>
                        <a:pt x="27" y="2"/>
                      </a:lnTo>
                      <a:lnTo>
                        <a:pt x="27" y="2"/>
                      </a:lnTo>
                      <a:lnTo>
                        <a:pt x="22" y="0"/>
                      </a:lnTo>
                      <a:lnTo>
                        <a:pt x="22" y="0"/>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6" name="Freeform 7512"/>
                <p:cNvSpPr>
                  <a:spLocks/>
                </p:cNvSpPr>
                <p:nvPr/>
              </p:nvSpPr>
              <p:spPr bwMode="auto">
                <a:xfrm>
                  <a:off x="2568" y="1991"/>
                  <a:ext cx="6" cy="7"/>
                </a:xfrm>
                <a:custGeom>
                  <a:avLst/>
                  <a:gdLst>
                    <a:gd name="T0" fmla="*/ 31 w 32"/>
                    <a:gd name="T1" fmla="*/ 0 h 43"/>
                    <a:gd name="T2" fmla="*/ 0 w 32"/>
                    <a:gd name="T3" fmla="*/ 0 h 43"/>
                    <a:gd name="T4" fmla="*/ 0 w 32"/>
                    <a:gd name="T5" fmla="*/ 43 h 43"/>
                    <a:gd name="T6" fmla="*/ 32 w 32"/>
                    <a:gd name="T7" fmla="*/ 43 h 43"/>
                    <a:gd name="T8" fmla="*/ 32 w 32"/>
                    <a:gd name="T9" fmla="*/ 38 h 43"/>
                    <a:gd name="T10" fmla="*/ 5 w 32"/>
                    <a:gd name="T11" fmla="*/ 38 h 43"/>
                    <a:gd name="T12" fmla="*/ 5 w 32"/>
                    <a:gd name="T13" fmla="*/ 24 h 43"/>
                    <a:gd name="T14" fmla="*/ 29 w 32"/>
                    <a:gd name="T15" fmla="*/ 24 h 43"/>
                    <a:gd name="T16" fmla="*/ 29 w 32"/>
                    <a:gd name="T17" fmla="*/ 18 h 43"/>
                    <a:gd name="T18" fmla="*/ 5 w 32"/>
                    <a:gd name="T19" fmla="*/ 18 h 43"/>
                    <a:gd name="T20" fmla="*/ 5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8"/>
                      </a:lnTo>
                      <a:lnTo>
                        <a:pt x="5" y="38"/>
                      </a:lnTo>
                      <a:lnTo>
                        <a:pt x="5" y="24"/>
                      </a:lnTo>
                      <a:lnTo>
                        <a:pt x="29" y="24"/>
                      </a:lnTo>
                      <a:lnTo>
                        <a:pt x="29"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7" name="Freeform 7513"/>
                <p:cNvSpPr>
                  <a:spLocks/>
                </p:cNvSpPr>
                <p:nvPr/>
              </p:nvSpPr>
              <p:spPr bwMode="auto">
                <a:xfrm>
                  <a:off x="2577" y="1991"/>
                  <a:ext cx="6" cy="7"/>
                </a:xfrm>
                <a:custGeom>
                  <a:avLst/>
                  <a:gdLst>
                    <a:gd name="T0" fmla="*/ 33 w 33"/>
                    <a:gd name="T1" fmla="*/ 0 h 43"/>
                    <a:gd name="T2" fmla="*/ 0 w 33"/>
                    <a:gd name="T3" fmla="*/ 0 h 43"/>
                    <a:gd name="T4" fmla="*/ 0 w 33"/>
                    <a:gd name="T5" fmla="*/ 5 h 43"/>
                    <a:gd name="T6" fmla="*/ 14 w 33"/>
                    <a:gd name="T7" fmla="*/ 5 h 43"/>
                    <a:gd name="T8" fmla="*/ 14 w 33"/>
                    <a:gd name="T9" fmla="*/ 43 h 43"/>
                    <a:gd name="T10" fmla="*/ 20 w 33"/>
                    <a:gd name="T11" fmla="*/ 43 h 43"/>
                    <a:gd name="T12" fmla="*/ 20 w 33"/>
                    <a:gd name="T13" fmla="*/ 5 h 43"/>
                    <a:gd name="T14" fmla="*/ 33 w 33"/>
                    <a:gd name="T15" fmla="*/ 5 h 43"/>
                    <a:gd name="T16" fmla="*/ 33 w 33"/>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3">
                      <a:moveTo>
                        <a:pt x="33" y="0"/>
                      </a:moveTo>
                      <a:lnTo>
                        <a:pt x="0" y="0"/>
                      </a:lnTo>
                      <a:lnTo>
                        <a:pt x="0" y="5"/>
                      </a:lnTo>
                      <a:lnTo>
                        <a:pt x="14" y="5"/>
                      </a:lnTo>
                      <a:lnTo>
                        <a:pt x="14" y="43"/>
                      </a:lnTo>
                      <a:lnTo>
                        <a:pt x="20" y="43"/>
                      </a:lnTo>
                      <a:lnTo>
                        <a:pt x="20" y="5"/>
                      </a:lnTo>
                      <a:lnTo>
                        <a:pt x="33" y="5"/>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8" name="Freeform 7514"/>
                <p:cNvSpPr>
                  <a:spLocks/>
                </p:cNvSpPr>
                <p:nvPr/>
              </p:nvSpPr>
              <p:spPr bwMode="auto">
                <a:xfrm>
                  <a:off x="2584" y="1991"/>
                  <a:ext cx="5" cy="7"/>
                </a:xfrm>
                <a:custGeom>
                  <a:avLst/>
                  <a:gdLst>
                    <a:gd name="T0" fmla="*/ 31 w 32"/>
                    <a:gd name="T1" fmla="*/ 0 h 44"/>
                    <a:gd name="T2" fmla="*/ 0 w 32"/>
                    <a:gd name="T3" fmla="*/ 0 h 44"/>
                    <a:gd name="T4" fmla="*/ 0 w 32"/>
                    <a:gd name="T5" fmla="*/ 44 h 44"/>
                    <a:gd name="T6" fmla="*/ 32 w 32"/>
                    <a:gd name="T7" fmla="*/ 44 h 44"/>
                    <a:gd name="T8" fmla="*/ 32 w 32"/>
                    <a:gd name="T9" fmla="*/ 38 h 44"/>
                    <a:gd name="T10" fmla="*/ 5 w 32"/>
                    <a:gd name="T11" fmla="*/ 38 h 44"/>
                    <a:gd name="T12" fmla="*/ 5 w 32"/>
                    <a:gd name="T13" fmla="*/ 24 h 44"/>
                    <a:gd name="T14" fmla="*/ 30 w 32"/>
                    <a:gd name="T15" fmla="*/ 24 h 44"/>
                    <a:gd name="T16" fmla="*/ 30 w 32"/>
                    <a:gd name="T17" fmla="*/ 18 h 44"/>
                    <a:gd name="T18" fmla="*/ 5 w 32"/>
                    <a:gd name="T19" fmla="*/ 18 h 44"/>
                    <a:gd name="T20" fmla="*/ 5 w 32"/>
                    <a:gd name="T21" fmla="*/ 5 h 44"/>
                    <a:gd name="T22" fmla="*/ 31 w 32"/>
                    <a:gd name="T23" fmla="*/ 5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4"/>
                      </a:lnTo>
                      <a:lnTo>
                        <a:pt x="32" y="44"/>
                      </a:lnTo>
                      <a:lnTo>
                        <a:pt x="32" y="38"/>
                      </a:lnTo>
                      <a:lnTo>
                        <a:pt x="5" y="38"/>
                      </a:lnTo>
                      <a:lnTo>
                        <a:pt x="5" y="24"/>
                      </a:lnTo>
                      <a:lnTo>
                        <a:pt x="30" y="24"/>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79" name="Freeform 7515"/>
                <p:cNvSpPr>
                  <a:spLocks/>
                </p:cNvSpPr>
                <p:nvPr/>
              </p:nvSpPr>
              <p:spPr bwMode="auto">
                <a:xfrm>
                  <a:off x="2592" y="1995"/>
                  <a:ext cx="5" cy="3"/>
                </a:xfrm>
                <a:custGeom>
                  <a:avLst/>
                  <a:gdLst>
                    <a:gd name="T0" fmla="*/ 10 w 26"/>
                    <a:gd name="T1" fmla="*/ 0 h 20"/>
                    <a:gd name="T2" fmla="*/ 0 w 26"/>
                    <a:gd name="T3" fmla="*/ 1 h 20"/>
                    <a:gd name="T4" fmla="*/ 4 w 26"/>
                    <a:gd name="T5" fmla="*/ 1 h 20"/>
                    <a:gd name="T6" fmla="*/ 7 w 26"/>
                    <a:gd name="T7" fmla="*/ 3 h 20"/>
                    <a:gd name="T8" fmla="*/ 11 w 26"/>
                    <a:gd name="T9" fmla="*/ 7 h 20"/>
                    <a:gd name="T10" fmla="*/ 12 w 26"/>
                    <a:gd name="T11" fmla="*/ 8 h 20"/>
                    <a:gd name="T12" fmla="*/ 14 w 26"/>
                    <a:gd name="T13" fmla="*/ 12 h 20"/>
                    <a:gd name="T14" fmla="*/ 18 w 26"/>
                    <a:gd name="T15" fmla="*/ 20 h 20"/>
                    <a:gd name="T16" fmla="*/ 26 w 26"/>
                    <a:gd name="T17" fmla="*/ 20 h 20"/>
                    <a:gd name="T18" fmla="*/ 18 w 26"/>
                    <a:gd name="T19" fmla="*/ 8 h 20"/>
                    <a:gd name="T20" fmla="*/ 14 w 26"/>
                    <a:gd name="T21" fmla="*/ 3 h 20"/>
                    <a:gd name="T22" fmla="*/ 10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0" y="0"/>
                      </a:moveTo>
                      <a:lnTo>
                        <a:pt x="0" y="1"/>
                      </a:lnTo>
                      <a:lnTo>
                        <a:pt x="4" y="1"/>
                      </a:lnTo>
                      <a:lnTo>
                        <a:pt x="7" y="3"/>
                      </a:lnTo>
                      <a:lnTo>
                        <a:pt x="11" y="7"/>
                      </a:lnTo>
                      <a:lnTo>
                        <a:pt x="12" y="8"/>
                      </a:lnTo>
                      <a:lnTo>
                        <a:pt x="14" y="12"/>
                      </a:lnTo>
                      <a:lnTo>
                        <a:pt x="18" y="20"/>
                      </a:lnTo>
                      <a:lnTo>
                        <a:pt x="26" y="20"/>
                      </a:lnTo>
                      <a:lnTo>
                        <a:pt x="18" y="8"/>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0" name="Freeform 7516"/>
                <p:cNvSpPr>
                  <a:spLocks/>
                </p:cNvSpPr>
                <p:nvPr/>
              </p:nvSpPr>
              <p:spPr bwMode="auto">
                <a:xfrm>
                  <a:off x="2591" y="1992"/>
                  <a:ext cx="5" cy="3"/>
                </a:xfrm>
                <a:custGeom>
                  <a:avLst/>
                  <a:gdLst>
                    <a:gd name="T0" fmla="*/ 24 w 28"/>
                    <a:gd name="T1" fmla="*/ 0 h 17"/>
                    <a:gd name="T2" fmla="*/ 13 w 28"/>
                    <a:gd name="T3" fmla="*/ 2 h 17"/>
                    <a:gd name="T4" fmla="*/ 16 w 28"/>
                    <a:gd name="T5" fmla="*/ 2 h 17"/>
                    <a:gd name="T6" fmla="*/ 20 w 28"/>
                    <a:gd name="T7" fmla="*/ 5 h 17"/>
                    <a:gd name="T8" fmla="*/ 22 w 28"/>
                    <a:gd name="T9" fmla="*/ 9 h 17"/>
                    <a:gd name="T10" fmla="*/ 21 w 28"/>
                    <a:gd name="T11" fmla="*/ 13 h 17"/>
                    <a:gd name="T12" fmla="*/ 18 w 28"/>
                    <a:gd name="T13" fmla="*/ 16 h 17"/>
                    <a:gd name="T14" fmla="*/ 18 w 28"/>
                    <a:gd name="T15" fmla="*/ 16 h 17"/>
                    <a:gd name="T16" fmla="*/ 11 w 28"/>
                    <a:gd name="T17" fmla="*/ 16 h 17"/>
                    <a:gd name="T18" fmla="*/ 0 w 28"/>
                    <a:gd name="T19" fmla="*/ 16 h 17"/>
                    <a:gd name="T20" fmla="*/ 25 w 28"/>
                    <a:gd name="T21" fmla="*/ 17 h 17"/>
                    <a:gd name="T22" fmla="*/ 27 w 28"/>
                    <a:gd name="T23" fmla="*/ 15 h 17"/>
                    <a:gd name="T24" fmla="*/ 28 w 28"/>
                    <a:gd name="T25" fmla="*/ 9 h 17"/>
                    <a:gd name="T26" fmla="*/ 27 w 28"/>
                    <a:gd name="T27" fmla="*/ 5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3" y="2"/>
                      </a:lnTo>
                      <a:lnTo>
                        <a:pt x="16" y="2"/>
                      </a:lnTo>
                      <a:lnTo>
                        <a:pt x="20" y="5"/>
                      </a:lnTo>
                      <a:lnTo>
                        <a:pt x="22" y="9"/>
                      </a:lnTo>
                      <a:lnTo>
                        <a:pt x="21" y="13"/>
                      </a:lnTo>
                      <a:lnTo>
                        <a:pt x="18" y="16"/>
                      </a:lnTo>
                      <a:lnTo>
                        <a:pt x="18" y="16"/>
                      </a:lnTo>
                      <a:lnTo>
                        <a:pt x="11" y="16"/>
                      </a:lnTo>
                      <a:lnTo>
                        <a:pt x="0" y="16"/>
                      </a:lnTo>
                      <a:lnTo>
                        <a:pt x="25" y="17"/>
                      </a:lnTo>
                      <a:lnTo>
                        <a:pt x="27" y="15"/>
                      </a:lnTo>
                      <a:lnTo>
                        <a:pt x="28" y="9"/>
                      </a:lnTo>
                      <a:lnTo>
                        <a:pt x="27"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1" name="Freeform 7517"/>
                <p:cNvSpPr>
                  <a:spLocks/>
                </p:cNvSpPr>
                <p:nvPr/>
              </p:nvSpPr>
              <p:spPr bwMode="auto">
                <a:xfrm>
                  <a:off x="2591" y="1991"/>
                  <a:ext cx="5" cy="7"/>
                </a:xfrm>
                <a:custGeom>
                  <a:avLst/>
                  <a:gdLst>
                    <a:gd name="T0" fmla="*/ 18 w 31"/>
                    <a:gd name="T1" fmla="*/ 0 h 44"/>
                    <a:gd name="T2" fmla="*/ 0 w 31"/>
                    <a:gd name="T3" fmla="*/ 0 h 44"/>
                    <a:gd name="T4" fmla="*/ 0 w 31"/>
                    <a:gd name="T5" fmla="*/ 44 h 44"/>
                    <a:gd name="T6" fmla="*/ 6 w 31"/>
                    <a:gd name="T7" fmla="*/ 44 h 44"/>
                    <a:gd name="T8" fmla="*/ 6 w 31"/>
                    <a:gd name="T9" fmla="*/ 25 h 44"/>
                    <a:gd name="T10" fmla="*/ 12 w 31"/>
                    <a:gd name="T11" fmla="*/ 25 h 44"/>
                    <a:gd name="T12" fmla="*/ 22 w 31"/>
                    <a:gd name="T13" fmla="*/ 24 h 44"/>
                    <a:gd name="T14" fmla="*/ 22 w 31"/>
                    <a:gd name="T15" fmla="*/ 24 h 44"/>
                    <a:gd name="T16" fmla="*/ 27 w 31"/>
                    <a:gd name="T17" fmla="*/ 22 h 44"/>
                    <a:gd name="T18" fmla="*/ 31 w 31"/>
                    <a:gd name="T19" fmla="*/ 20 h 44"/>
                    <a:gd name="T20" fmla="*/ 6 w 31"/>
                    <a:gd name="T21" fmla="*/ 19 h 44"/>
                    <a:gd name="T22" fmla="*/ 6 w 31"/>
                    <a:gd name="T23" fmla="*/ 5 h 44"/>
                    <a:gd name="T24" fmla="*/ 19 w 31"/>
                    <a:gd name="T25" fmla="*/ 5 h 44"/>
                    <a:gd name="T26" fmla="*/ 30 w 31"/>
                    <a:gd name="T27" fmla="*/ 3 h 44"/>
                    <a:gd name="T28" fmla="*/ 26 w 31"/>
                    <a:gd name="T29" fmla="*/ 1 h 44"/>
                    <a:gd name="T30" fmla="*/ 25 w 31"/>
                    <a:gd name="T31" fmla="*/ 1 h 44"/>
                    <a:gd name="T32" fmla="*/ 18 w 3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4">
                      <a:moveTo>
                        <a:pt x="18" y="0"/>
                      </a:moveTo>
                      <a:lnTo>
                        <a:pt x="0" y="0"/>
                      </a:lnTo>
                      <a:lnTo>
                        <a:pt x="0" y="44"/>
                      </a:lnTo>
                      <a:lnTo>
                        <a:pt x="6" y="44"/>
                      </a:lnTo>
                      <a:lnTo>
                        <a:pt x="6" y="25"/>
                      </a:lnTo>
                      <a:lnTo>
                        <a:pt x="12" y="25"/>
                      </a:lnTo>
                      <a:lnTo>
                        <a:pt x="22" y="24"/>
                      </a:lnTo>
                      <a:lnTo>
                        <a:pt x="22" y="24"/>
                      </a:lnTo>
                      <a:lnTo>
                        <a:pt x="27" y="22"/>
                      </a:lnTo>
                      <a:lnTo>
                        <a:pt x="31" y="20"/>
                      </a:lnTo>
                      <a:lnTo>
                        <a:pt x="6" y="19"/>
                      </a:lnTo>
                      <a:lnTo>
                        <a:pt x="6" y="5"/>
                      </a:lnTo>
                      <a:lnTo>
                        <a:pt x="19" y="5"/>
                      </a:lnTo>
                      <a:lnTo>
                        <a:pt x="30" y="3"/>
                      </a:lnTo>
                      <a:lnTo>
                        <a:pt x="26" y="1"/>
                      </a:lnTo>
                      <a:lnTo>
                        <a:pt x="25"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2" name="Freeform 7518"/>
                <p:cNvSpPr>
                  <a:spLocks/>
                </p:cNvSpPr>
                <p:nvPr/>
              </p:nvSpPr>
              <p:spPr bwMode="auto">
                <a:xfrm>
                  <a:off x="2600" y="1995"/>
                  <a:ext cx="4" cy="3"/>
                </a:xfrm>
                <a:custGeom>
                  <a:avLst/>
                  <a:gdLst>
                    <a:gd name="T0" fmla="*/ 9 w 25"/>
                    <a:gd name="T1" fmla="*/ 0 h 20"/>
                    <a:gd name="T2" fmla="*/ 0 w 25"/>
                    <a:gd name="T3" fmla="*/ 1 h 20"/>
                    <a:gd name="T4" fmla="*/ 3 w 25"/>
                    <a:gd name="T5" fmla="*/ 1 h 20"/>
                    <a:gd name="T6" fmla="*/ 6 w 25"/>
                    <a:gd name="T7" fmla="*/ 3 h 20"/>
                    <a:gd name="T8" fmla="*/ 9 w 25"/>
                    <a:gd name="T9" fmla="*/ 7 h 20"/>
                    <a:gd name="T10" fmla="*/ 10 w 25"/>
                    <a:gd name="T11" fmla="*/ 8 h 20"/>
                    <a:gd name="T12" fmla="*/ 14 w 25"/>
                    <a:gd name="T13" fmla="*/ 12 h 20"/>
                    <a:gd name="T14" fmla="*/ 18 w 25"/>
                    <a:gd name="T15" fmla="*/ 20 h 20"/>
                    <a:gd name="T16" fmla="*/ 25 w 25"/>
                    <a:gd name="T17" fmla="*/ 20 h 20"/>
                    <a:gd name="T18" fmla="*/ 18 w 25"/>
                    <a:gd name="T19" fmla="*/ 8 h 20"/>
                    <a:gd name="T20" fmla="*/ 14 w 25"/>
                    <a:gd name="T21" fmla="*/ 3 h 20"/>
                    <a:gd name="T22" fmla="*/ 9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9" y="0"/>
                      </a:moveTo>
                      <a:lnTo>
                        <a:pt x="0" y="1"/>
                      </a:lnTo>
                      <a:lnTo>
                        <a:pt x="3" y="1"/>
                      </a:lnTo>
                      <a:lnTo>
                        <a:pt x="6" y="3"/>
                      </a:lnTo>
                      <a:lnTo>
                        <a:pt x="9" y="7"/>
                      </a:lnTo>
                      <a:lnTo>
                        <a:pt x="10" y="8"/>
                      </a:lnTo>
                      <a:lnTo>
                        <a:pt x="14" y="12"/>
                      </a:lnTo>
                      <a:lnTo>
                        <a:pt x="18" y="20"/>
                      </a:lnTo>
                      <a:lnTo>
                        <a:pt x="25" y="20"/>
                      </a:lnTo>
                      <a:lnTo>
                        <a:pt x="18" y="8"/>
                      </a:lnTo>
                      <a:lnTo>
                        <a:pt x="14"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3" name="Freeform 7519"/>
                <p:cNvSpPr>
                  <a:spLocks/>
                </p:cNvSpPr>
                <p:nvPr/>
              </p:nvSpPr>
              <p:spPr bwMode="auto">
                <a:xfrm>
                  <a:off x="2599" y="1992"/>
                  <a:ext cx="4" cy="3"/>
                </a:xfrm>
                <a:custGeom>
                  <a:avLst/>
                  <a:gdLst>
                    <a:gd name="T0" fmla="*/ 25 w 29"/>
                    <a:gd name="T1" fmla="*/ 0 h 17"/>
                    <a:gd name="T2" fmla="*/ 14 w 29"/>
                    <a:gd name="T3" fmla="*/ 2 h 17"/>
                    <a:gd name="T4" fmla="*/ 16 w 29"/>
                    <a:gd name="T5" fmla="*/ 2 h 17"/>
                    <a:gd name="T6" fmla="*/ 22 w 29"/>
                    <a:gd name="T7" fmla="*/ 5 h 17"/>
                    <a:gd name="T8" fmla="*/ 24 w 29"/>
                    <a:gd name="T9" fmla="*/ 10 h 17"/>
                    <a:gd name="T10" fmla="*/ 23 w 29"/>
                    <a:gd name="T11" fmla="*/ 13 h 17"/>
                    <a:gd name="T12" fmla="*/ 18 w 29"/>
                    <a:gd name="T13" fmla="*/ 16 h 17"/>
                    <a:gd name="T14" fmla="*/ 18 w 29"/>
                    <a:gd name="T15" fmla="*/ 16 h 17"/>
                    <a:gd name="T16" fmla="*/ 13 w 29"/>
                    <a:gd name="T17" fmla="*/ 16 h 17"/>
                    <a:gd name="T18" fmla="*/ 0 w 29"/>
                    <a:gd name="T19" fmla="*/ 16 h 17"/>
                    <a:gd name="T20" fmla="*/ 26 w 29"/>
                    <a:gd name="T21" fmla="*/ 17 h 17"/>
                    <a:gd name="T22" fmla="*/ 28 w 29"/>
                    <a:gd name="T23" fmla="*/ 15 h 17"/>
                    <a:gd name="T24" fmla="*/ 29 w 29"/>
                    <a:gd name="T25" fmla="*/ 10 h 17"/>
                    <a:gd name="T26" fmla="*/ 28 w 29"/>
                    <a:gd name="T27" fmla="*/ 5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2" y="5"/>
                      </a:lnTo>
                      <a:lnTo>
                        <a:pt x="24" y="10"/>
                      </a:lnTo>
                      <a:lnTo>
                        <a:pt x="23" y="13"/>
                      </a:lnTo>
                      <a:lnTo>
                        <a:pt x="18" y="16"/>
                      </a:lnTo>
                      <a:lnTo>
                        <a:pt x="18" y="16"/>
                      </a:lnTo>
                      <a:lnTo>
                        <a:pt x="13" y="16"/>
                      </a:lnTo>
                      <a:lnTo>
                        <a:pt x="0" y="16"/>
                      </a:lnTo>
                      <a:lnTo>
                        <a:pt x="26" y="17"/>
                      </a:lnTo>
                      <a:lnTo>
                        <a:pt x="28" y="15"/>
                      </a:lnTo>
                      <a:lnTo>
                        <a:pt x="29" y="10"/>
                      </a:lnTo>
                      <a:lnTo>
                        <a:pt x="28"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4" name="Freeform 7520"/>
                <p:cNvSpPr>
                  <a:spLocks/>
                </p:cNvSpPr>
                <p:nvPr/>
              </p:nvSpPr>
              <p:spPr bwMode="auto">
                <a:xfrm>
                  <a:off x="2598" y="1991"/>
                  <a:ext cx="5" cy="7"/>
                </a:xfrm>
                <a:custGeom>
                  <a:avLst/>
                  <a:gdLst>
                    <a:gd name="T0" fmla="*/ 19 w 31"/>
                    <a:gd name="T1" fmla="*/ 0 h 43"/>
                    <a:gd name="T2" fmla="*/ 0 w 31"/>
                    <a:gd name="T3" fmla="*/ 0 h 43"/>
                    <a:gd name="T4" fmla="*/ 0 w 31"/>
                    <a:gd name="T5" fmla="*/ 43 h 43"/>
                    <a:gd name="T6" fmla="*/ 5 w 31"/>
                    <a:gd name="T7" fmla="*/ 43 h 43"/>
                    <a:gd name="T8" fmla="*/ 5 w 31"/>
                    <a:gd name="T9" fmla="*/ 24 h 43"/>
                    <a:gd name="T10" fmla="*/ 13 w 31"/>
                    <a:gd name="T11" fmla="*/ 24 h 43"/>
                    <a:gd name="T12" fmla="*/ 22 w 31"/>
                    <a:gd name="T13" fmla="*/ 23 h 43"/>
                    <a:gd name="T14" fmla="*/ 22 w 31"/>
                    <a:gd name="T15" fmla="*/ 23 h 43"/>
                    <a:gd name="T16" fmla="*/ 27 w 31"/>
                    <a:gd name="T17" fmla="*/ 21 h 43"/>
                    <a:gd name="T18" fmla="*/ 31 w 31"/>
                    <a:gd name="T19" fmla="*/ 19 h 43"/>
                    <a:gd name="T20" fmla="*/ 5 w 31"/>
                    <a:gd name="T21" fmla="*/ 18 h 43"/>
                    <a:gd name="T22" fmla="*/ 6 w 31"/>
                    <a:gd name="T23" fmla="*/ 4 h 43"/>
                    <a:gd name="T24" fmla="*/ 19 w 31"/>
                    <a:gd name="T25" fmla="*/ 4 h 43"/>
                    <a:gd name="T26" fmla="*/ 30 w 31"/>
                    <a:gd name="T27" fmla="*/ 2 h 43"/>
                    <a:gd name="T28" fmla="*/ 25 w 31"/>
                    <a:gd name="T29" fmla="*/ 0 h 43"/>
                    <a:gd name="T30" fmla="*/ 25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5" y="43"/>
                      </a:lnTo>
                      <a:lnTo>
                        <a:pt x="5" y="24"/>
                      </a:lnTo>
                      <a:lnTo>
                        <a:pt x="13" y="24"/>
                      </a:lnTo>
                      <a:lnTo>
                        <a:pt x="22" y="23"/>
                      </a:lnTo>
                      <a:lnTo>
                        <a:pt x="22" y="23"/>
                      </a:lnTo>
                      <a:lnTo>
                        <a:pt x="27" y="21"/>
                      </a:lnTo>
                      <a:lnTo>
                        <a:pt x="31" y="19"/>
                      </a:lnTo>
                      <a:lnTo>
                        <a:pt x="5" y="18"/>
                      </a:lnTo>
                      <a:lnTo>
                        <a:pt x="6" y="4"/>
                      </a:lnTo>
                      <a:lnTo>
                        <a:pt x="19" y="4"/>
                      </a:lnTo>
                      <a:lnTo>
                        <a:pt x="30" y="2"/>
                      </a:lnTo>
                      <a:lnTo>
                        <a:pt x="25" y="0"/>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5" name="Rectangle 7521"/>
                <p:cNvSpPr>
                  <a:spLocks noChangeArrowheads="1"/>
                </p:cNvSpPr>
                <p:nvPr/>
              </p:nvSpPr>
              <p:spPr bwMode="auto">
                <a:xfrm>
                  <a:off x="2605" y="1991"/>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6" name="Freeform 7522"/>
                <p:cNvSpPr>
                  <a:spLocks/>
                </p:cNvSpPr>
                <p:nvPr/>
              </p:nvSpPr>
              <p:spPr bwMode="auto">
                <a:xfrm>
                  <a:off x="2607" y="1991"/>
                  <a:ext cx="6" cy="7"/>
                </a:xfrm>
                <a:custGeom>
                  <a:avLst/>
                  <a:gdLst>
                    <a:gd name="T0" fmla="*/ 34 w 34"/>
                    <a:gd name="T1" fmla="*/ 0 h 43"/>
                    <a:gd name="T2" fmla="*/ 0 w 34"/>
                    <a:gd name="T3" fmla="*/ 0 h 43"/>
                    <a:gd name="T4" fmla="*/ 0 w 34"/>
                    <a:gd name="T5" fmla="*/ 4 h 43"/>
                    <a:gd name="T6" fmla="*/ 14 w 34"/>
                    <a:gd name="T7" fmla="*/ 4 h 43"/>
                    <a:gd name="T8" fmla="*/ 14 w 34"/>
                    <a:gd name="T9" fmla="*/ 43 h 43"/>
                    <a:gd name="T10" fmla="*/ 21 w 34"/>
                    <a:gd name="T11" fmla="*/ 43 h 43"/>
                    <a:gd name="T12" fmla="*/ 21 w 34"/>
                    <a:gd name="T13" fmla="*/ 4 h 43"/>
                    <a:gd name="T14" fmla="*/ 34 w 34"/>
                    <a:gd name="T15" fmla="*/ 4 h 43"/>
                    <a:gd name="T16" fmla="*/ 34 w 34"/>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3">
                      <a:moveTo>
                        <a:pt x="34" y="0"/>
                      </a:moveTo>
                      <a:lnTo>
                        <a:pt x="0" y="0"/>
                      </a:lnTo>
                      <a:lnTo>
                        <a:pt x="0" y="4"/>
                      </a:lnTo>
                      <a:lnTo>
                        <a:pt x="14" y="4"/>
                      </a:lnTo>
                      <a:lnTo>
                        <a:pt x="14" y="43"/>
                      </a:lnTo>
                      <a:lnTo>
                        <a:pt x="21" y="43"/>
                      </a:lnTo>
                      <a:lnTo>
                        <a:pt x="21" y="4"/>
                      </a:lnTo>
                      <a:lnTo>
                        <a:pt x="34" y="4"/>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7" name="Freeform 7523"/>
                <p:cNvSpPr>
                  <a:spLocks/>
                </p:cNvSpPr>
                <p:nvPr/>
              </p:nvSpPr>
              <p:spPr bwMode="auto">
                <a:xfrm>
                  <a:off x="2615" y="1992"/>
                  <a:ext cx="5" cy="7"/>
                </a:xfrm>
                <a:custGeom>
                  <a:avLst/>
                  <a:gdLst>
                    <a:gd name="T0" fmla="*/ 22 w 31"/>
                    <a:gd name="T1" fmla="*/ 0 h 42"/>
                    <a:gd name="T2" fmla="*/ 11 w 31"/>
                    <a:gd name="T3" fmla="*/ 2 h 42"/>
                    <a:gd name="T4" fmla="*/ 12 w 31"/>
                    <a:gd name="T5" fmla="*/ 2 h 42"/>
                    <a:gd name="T6" fmla="*/ 17 w 31"/>
                    <a:gd name="T7" fmla="*/ 3 h 42"/>
                    <a:gd name="T8" fmla="*/ 22 w 31"/>
                    <a:gd name="T9" fmla="*/ 7 h 42"/>
                    <a:gd name="T10" fmla="*/ 23 w 31"/>
                    <a:gd name="T11" fmla="*/ 9 h 42"/>
                    <a:gd name="T12" fmla="*/ 25 w 31"/>
                    <a:gd name="T13" fmla="*/ 13 h 42"/>
                    <a:gd name="T14" fmla="*/ 26 w 31"/>
                    <a:gd name="T15" fmla="*/ 19 h 42"/>
                    <a:gd name="T16" fmla="*/ 26 w 31"/>
                    <a:gd name="T17" fmla="*/ 22 h 42"/>
                    <a:gd name="T18" fmla="*/ 24 w 31"/>
                    <a:gd name="T19" fmla="*/ 28 h 42"/>
                    <a:gd name="T20" fmla="*/ 22 w 31"/>
                    <a:gd name="T21" fmla="*/ 32 h 42"/>
                    <a:gd name="T22" fmla="*/ 21 w 31"/>
                    <a:gd name="T23" fmla="*/ 32 h 42"/>
                    <a:gd name="T24" fmla="*/ 16 w 31"/>
                    <a:gd name="T25" fmla="*/ 35 h 42"/>
                    <a:gd name="T26" fmla="*/ 11 w 31"/>
                    <a:gd name="T27" fmla="*/ 36 h 42"/>
                    <a:gd name="T28" fmla="*/ 0 w 31"/>
                    <a:gd name="T29" fmla="*/ 39 h 42"/>
                    <a:gd name="T30" fmla="*/ 6 w 31"/>
                    <a:gd name="T31" fmla="*/ 41 h 42"/>
                    <a:gd name="T32" fmla="*/ 11 w 31"/>
                    <a:gd name="T33" fmla="*/ 42 h 42"/>
                    <a:gd name="T34" fmla="*/ 16 w 31"/>
                    <a:gd name="T35" fmla="*/ 41 h 42"/>
                    <a:gd name="T36" fmla="*/ 22 w 31"/>
                    <a:gd name="T37" fmla="*/ 39 h 42"/>
                    <a:gd name="T38" fmla="*/ 26 w 31"/>
                    <a:gd name="T39" fmla="*/ 35 h 42"/>
                    <a:gd name="T40" fmla="*/ 26 w 31"/>
                    <a:gd name="T41" fmla="*/ 35 h 42"/>
                    <a:gd name="T42" fmla="*/ 29 w 31"/>
                    <a:gd name="T43" fmla="*/ 31 h 42"/>
                    <a:gd name="T44" fmla="*/ 31 w 31"/>
                    <a:gd name="T45" fmla="*/ 26 h 42"/>
                    <a:gd name="T46" fmla="*/ 31 w 31"/>
                    <a:gd name="T47" fmla="*/ 19 h 42"/>
                    <a:gd name="T48" fmla="*/ 31 w 31"/>
                    <a:gd name="T49" fmla="*/ 18 h 42"/>
                    <a:gd name="T50" fmla="*/ 31 w 31"/>
                    <a:gd name="T51" fmla="*/ 13 h 42"/>
                    <a:gd name="T52" fmla="*/ 29 w 31"/>
                    <a:gd name="T53" fmla="*/ 8 h 42"/>
                    <a:gd name="T54" fmla="*/ 26 w 31"/>
                    <a:gd name="T55" fmla="*/ 3 h 42"/>
                    <a:gd name="T56" fmla="*/ 22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2" y="0"/>
                      </a:moveTo>
                      <a:lnTo>
                        <a:pt x="11" y="2"/>
                      </a:lnTo>
                      <a:lnTo>
                        <a:pt x="12" y="2"/>
                      </a:lnTo>
                      <a:lnTo>
                        <a:pt x="17" y="3"/>
                      </a:lnTo>
                      <a:lnTo>
                        <a:pt x="22" y="7"/>
                      </a:lnTo>
                      <a:lnTo>
                        <a:pt x="23" y="9"/>
                      </a:lnTo>
                      <a:lnTo>
                        <a:pt x="25" y="13"/>
                      </a:lnTo>
                      <a:lnTo>
                        <a:pt x="26" y="19"/>
                      </a:lnTo>
                      <a:lnTo>
                        <a:pt x="26" y="22"/>
                      </a:lnTo>
                      <a:lnTo>
                        <a:pt x="24" y="28"/>
                      </a:lnTo>
                      <a:lnTo>
                        <a:pt x="22" y="32"/>
                      </a:lnTo>
                      <a:lnTo>
                        <a:pt x="21" y="32"/>
                      </a:lnTo>
                      <a:lnTo>
                        <a:pt x="16" y="35"/>
                      </a:lnTo>
                      <a:lnTo>
                        <a:pt x="11" y="36"/>
                      </a:lnTo>
                      <a:lnTo>
                        <a:pt x="0" y="39"/>
                      </a:lnTo>
                      <a:lnTo>
                        <a:pt x="6" y="41"/>
                      </a:lnTo>
                      <a:lnTo>
                        <a:pt x="11" y="42"/>
                      </a:lnTo>
                      <a:lnTo>
                        <a:pt x="16" y="41"/>
                      </a:lnTo>
                      <a:lnTo>
                        <a:pt x="22" y="39"/>
                      </a:lnTo>
                      <a:lnTo>
                        <a:pt x="26" y="35"/>
                      </a:lnTo>
                      <a:lnTo>
                        <a:pt x="26" y="35"/>
                      </a:lnTo>
                      <a:lnTo>
                        <a:pt x="29" y="31"/>
                      </a:lnTo>
                      <a:lnTo>
                        <a:pt x="31" y="26"/>
                      </a:lnTo>
                      <a:lnTo>
                        <a:pt x="31" y="19"/>
                      </a:lnTo>
                      <a:lnTo>
                        <a:pt x="31" y="18"/>
                      </a:lnTo>
                      <a:lnTo>
                        <a:pt x="31" y="13"/>
                      </a:lnTo>
                      <a:lnTo>
                        <a:pt x="29" y="8"/>
                      </a:lnTo>
                      <a:lnTo>
                        <a:pt x="26"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8" name="Freeform 7524"/>
                <p:cNvSpPr>
                  <a:spLocks/>
                </p:cNvSpPr>
                <p:nvPr/>
              </p:nvSpPr>
              <p:spPr bwMode="auto">
                <a:xfrm>
                  <a:off x="2613" y="1991"/>
                  <a:ext cx="6" cy="7"/>
                </a:xfrm>
                <a:custGeom>
                  <a:avLst/>
                  <a:gdLst>
                    <a:gd name="T0" fmla="*/ 20 w 31"/>
                    <a:gd name="T1" fmla="*/ 0 h 42"/>
                    <a:gd name="T2" fmla="*/ 15 w 31"/>
                    <a:gd name="T3" fmla="*/ 1 h 42"/>
                    <a:gd name="T4" fmla="*/ 9 w 31"/>
                    <a:gd name="T5" fmla="*/ 3 h 42"/>
                    <a:gd name="T6" fmla="*/ 5 w 31"/>
                    <a:gd name="T7" fmla="*/ 6 h 42"/>
                    <a:gd name="T8" fmla="*/ 5 w 31"/>
                    <a:gd name="T9" fmla="*/ 6 h 42"/>
                    <a:gd name="T10" fmla="*/ 2 w 31"/>
                    <a:gd name="T11" fmla="*/ 12 h 42"/>
                    <a:gd name="T12" fmla="*/ 0 w 31"/>
                    <a:gd name="T13" fmla="*/ 17 h 42"/>
                    <a:gd name="T14" fmla="*/ 0 w 31"/>
                    <a:gd name="T15" fmla="*/ 22 h 42"/>
                    <a:gd name="T16" fmla="*/ 0 w 31"/>
                    <a:gd name="T17" fmla="*/ 29 h 42"/>
                    <a:gd name="T18" fmla="*/ 2 w 31"/>
                    <a:gd name="T19" fmla="*/ 33 h 42"/>
                    <a:gd name="T20" fmla="*/ 5 w 31"/>
                    <a:gd name="T21" fmla="*/ 38 h 42"/>
                    <a:gd name="T22" fmla="*/ 9 w 31"/>
                    <a:gd name="T23" fmla="*/ 42 h 42"/>
                    <a:gd name="T24" fmla="*/ 20 w 31"/>
                    <a:gd name="T25" fmla="*/ 39 h 42"/>
                    <a:gd name="T26" fmla="*/ 19 w 31"/>
                    <a:gd name="T27" fmla="*/ 39 h 42"/>
                    <a:gd name="T28" fmla="*/ 14 w 31"/>
                    <a:gd name="T29" fmla="*/ 38 h 42"/>
                    <a:gd name="T30" fmla="*/ 9 w 31"/>
                    <a:gd name="T31" fmla="*/ 35 h 42"/>
                    <a:gd name="T32" fmla="*/ 8 w 31"/>
                    <a:gd name="T33" fmla="*/ 34 h 42"/>
                    <a:gd name="T34" fmla="*/ 6 w 31"/>
                    <a:gd name="T35" fmla="*/ 29 h 42"/>
                    <a:gd name="T36" fmla="*/ 5 w 31"/>
                    <a:gd name="T37" fmla="*/ 22 h 42"/>
                    <a:gd name="T38" fmla="*/ 5 w 31"/>
                    <a:gd name="T39" fmla="*/ 19 h 42"/>
                    <a:gd name="T40" fmla="*/ 7 w 31"/>
                    <a:gd name="T41" fmla="*/ 14 h 42"/>
                    <a:gd name="T42" fmla="*/ 9 w 31"/>
                    <a:gd name="T43" fmla="*/ 10 h 42"/>
                    <a:gd name="T44" fmla="*/ 10 w 31"/>
                    <a:gd name="T45" fmla="*/ 9 h 42"/>
                    <a:gd name="T46" fmla="*/ 15 w 31"/>
                    <a:gd name="T47" fmla="*/ 6 h 42"/>
                    <a:gd name="T48" fmla="*/ 20 w 31"/>
                    <a:gd name="T49" fmla="*/ 5 h 42"/>
                    <a:gd name="T50" fmla="*/ 31 w 31"/>
                    <a:gd name="T51" fmla="*/ 3 h 42"/>
                    <a:gd name="T52" fmla="*/ 25 w 31"/>
                    <a:gd name="T53" fmla="*/ 1 h 42"/>
                    <a:gd name="T54" fmla="*/ 20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0" y="0"/>
                      </a:moveTo>
                      <a:lnTo>
                        <a:pt x="15" y="1"/>
                      </a:lnTo>
                      <a:lnTo>
                        <a:pt x="9" y="3"/>
                      </a:lnTo>
                      <a:lnTo>
                        <a:pt x="5" y="6"/>
                      </a:lnTo>
                      <a:lnTo>
                        <a:pt x="5" y="6"/>
                      </a:lnTo>
                      <a:lnTo>
                        <a:pt x="2" y="12"/>
                      </a:lnTo>
                      <a:lnTo>
                        <a:pt x="0" y="17"/>
                      </a:lnTo>
                      <a:lnTo>
                        <a:pt x="0" y="22"/>
                      </a:lnTo>
                      <a:lnTo>
                        <a:pt x="0" y="29"/>
                      </a:lnTo>
                      <a:lnTo>
                        <a:pt x="2" y="33"/>
                      </a:lnTo>
                      <a:lnTo>
                        <a:pt x="5" y="38"/>
                      </a:lnTo>
                      <a:lnTo>
                        <a:pt x="9" y="42"/>
                      </a:lnTo>
                      <a:lnTo>
                        <a:pt x="20" y="39"/>
                      </a:lnTo>
                      <a:lnTo>
                        <a:pt x="19" y="39"/>
                      </a:lnTo>
                      <a:lnTo>
                        <a:pt x="14" y="38"/>
                      </a:lnTo>
                      <a:lnTo>
                        <a:pt x="9" y="35"/>
                      </a:lnTo>
                      <a:lnTo>
                        <a:pt x="8" y="34"/>
                      </a:lnTo>
                      <a:lnTo>
                        <a:pt x="6" y="29"/>
                      </a:lnTo>
                      <a:lnTo>
                        <a:pt x="5" y="22"/>
                      </a:lnTo>
                      <a:lnTo>
                        <a:pt x="5" y="19"/>
                      </a:lnTo>
                      <a:lnTo>
                        <a:pt x="7" y="14"/>
                      </a:lnTo>
                      <a:lnTo>
                        <a:pt x="9" y="10"/>
                      </a:lnTo>
                      <a:lnTo>
                        <a:pt x="10" y="9"/>
                      </a:lnTo>
                      <a:lnTo>
                        <a:pt x="15" y="6"/>
                      </a:lnTo>
                      <a:lnTo>
                        <a:pt x="20" y="5"/>
                      </a:lnTo>
                      <a:lnTo>
                        <a:pt x="31" y="3"/>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89" name="Freeform 7525"/>
                <p:cNvSpPr>
                  <a:spLocks/>
                </p:cNvSpPr>
                <p:nvPr/>
              </p:nvSpPr>
              <p:spPr bwMode="auto">
                <a:xfrm>
                  <a:off x="2624" y="1995"/>
                  <a:ext cx="4" cy="3"/>
                </a:xfrm>
                <a:custGeom>
                  <a:avLst/>
                  <a:gdLst>
                    <a:gd name="T0" fmla="*/ 10 w 26"/>
                    <a:gd name="T1" fmla="*/ 0 h 19"/>
                    <a:gd name="T2" fmla="*/ 0 w 26"/>
                    <a:gd name="T3" fmla="*/ 0 h 19"/>
                    <a:gd name="T4" fmla="*/ 4 w 26"/>
                    <a:gd name="T5" fmla="*/ 1 h 19"/>
                    <a:gd name="T6" fmla="*/ 8 w 26"/>
                    <a:gd name="T7" fmla="*/ 3 h 19"/>
                    <a:gd name="T8" fmla="*/ 11 w 26"/>
                    <a:gd name="T9" fmla="*/ 6 h 19"/>
                    <a:gd name="T10" fmla="*/ 11 w 26"/>
                    <a:gd name="T11" fmla="*/ 8 h 19"/>
                    <a:gd name="T12" fmla="*/ 14 w 26"/>
                    <a:gd name="T13" fmla="*/ 12 h 19"/>
                    <a:gd name="T14" fmla="*/ 19 w 26"/>
                    <a:gd name="T15" fmla="*/ 19 h 19"/>
                    <a:gd name="T16" fmla="*/ 26 w 26"/>
                    <a:gd name="T17" fmla="*/ 19 h 19"/>
                    <a:gd name="T18" fmla="*/ 19 w 26"/>
                    <a:gd name="T19" fmla="*/ 7 h 19"/>
                    <a:gd name="T20" fmla="*/ 14 w 26"/>
                    <a:gd name="T21" fmla="*/ 3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0"/>
                      </a:lnTo>
                      <a:lnTo>
                        <a:pt x="4" y="1"/>
                      </a:lnTo>
                      <a:lnTo>
                        <a:pt x="8" y="3"/>
                      </a:lnTo>
                      <a:lnTo>
                        <a:pt x="11" y="6"/>
                      </a:lnTo>
                      <a:lnTo>
                        <a:pt x="11" y="8"/>
                      </a:lnTo>
                      <a:lnTo>
                        <a:pt x="14" y="12"/>
                      </a:lnTo>
                      <a:lnTo>
                        <a:pt x="19" y="19"/>
                      </a:lnTo>
                      <a:lnTo>
                        <a:pt x="26" y="19"/>
                      </a:lnTo>
                      <a:lnTo>
                        <a:pt x="19" y="7"/>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0" name="Freeform 7526"/>
                <p:cNvSpPr>
                  <a:spLocks/>
                </p:cNvSpPr>
                <p:nvPr/>
              </p:nvSpPr>
              <p:spPr bwMode="auto">
                <a:xfrm>
                  <a:off x="2623" y="1992"/>
                  <a:ext cx="4" cy="3"/>
                </a:xfrm>
                <a:custGeom>
                  <a:avLst/>
                  <a:gdLst>
                    <a:gd name="T0" fmla="*/ 25 w 28"/>
                    <a:gd name="T1" fmla="*/ 0 h 17"/>
                    <a:gd name="T2" fmla="*/ 13 w 28"/>
                    <a:gd name="T3" fmla="*/ 2 h 17"/>
                    <a:gd name="T4" fmla="*/ 15 w 28"/>
                    <a:gd name="T5" fmla="*/ 2 h 17"/>
                    <a:gd name="T6" fmla="*/ 20 w 28"/>
                    <a:gd name="T7" fmla="*/ 5 h 17"/>
                    <a:gd name="T8" fmla="*/ 22 w 28"/>
                    <a:gd name="T9" fmla="*/ 10 h 17"/>
                    <a:gd name="T10" fmla="*/ 21 w 28"/>
                    <a:gd name="T11" fmla="*/ 14 h 17"/>
                    <a:gd name="T12" fmla="*/ 18 w 28"/>
                    <a:gd name="T13" fmla="*/ 16 h 17"/>
                    <a:gd name="T14" fmla="*/ 17 w 28"/>
                    <a:gd name="T15" fmla="*/ 16 h 17"/>
                    <a:gd name="T16" fmla="*/ 12 w 28"/>
                    <a:gd name="T17" fmla="*/ 17 h 17"/>
                    <a:gd name="T18" fmla="*/ 0 w 28"/>
                    <a:gd name="T19" fmla="*/ 17 h 17"/>
                    <a:gd name="T20" fmla="*/ 26 w 28"/>
                    <a:gd name="T21" fmla="*/ 17 h 17"/>
                    <a:gd name="T22" fmla="*/ 27 w 28"/>
                    <a:gd name="T23" fmla="*/ 15 h 17"/>
                    <a:gd name="T24" fmla="*/ 28 w 28"/>
                    <a:gd name="T25" fmla="*/ 10 h 17"/>
                    <a:gd name="T26" fmla="*/ 27 w 28"/>
                    <a:gd name="T27" fmla="*/ 5 h 17"/>
                    <a:gd name="T28" fmla="*/ 25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5" y="0"/>
                      </a:moveTo>
                      <a:lnTo>
                        <a:pt x="13" y="2"/>
                      </a:lnTo>
                      <a:lnTo>
                        <a:pt x="15" y="2"/>
                      </a:lnTo>
                      <a:lnTo>
                        <a:pt x="20" y="5"/>
                      </a:lnTo>
                      <a:lnTo>
                        <a:pt x="22" y="10"/>
                      </a:lnTo>
                      <a:lnTo>
                        <a:pt x="21" y="14"/>
                      </a:lnTo>
                      <a:lnTo>
                        <a:pt x="18" y="16"/>
                      </a:lnTo>
                      <a:lnTo>
                        <a:pt x="17" y="16"/>
                      </a:lnTo>
                      <a:lnTo>
                        <a:pt x="12" y="17"/>
                      </a:lnTo>
                      <a:lnTo>
                        <a:pt x="0" y="17"/>
                      </a:lnTo>
                      <a:lnTo>
                        <a:pt x="26" y="17"/>
                      </a:lnTo>
                      <a:lnTo>
                        <a:pt x="27" y="15"/>
                      </a:lnTo>
                      <a:lnTo>
                        <a:pt x="28" y="10"/>
                      </a:lnTo>
                      <a:lnTo>
                        <a:pt x="27" y="5"/>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1" name="Freeform 7527"/>
                <p:cNvSpPr>
                  <a:spLocks/>
                </p:cNvSpPr>
                <p:nvPr/>
              </p:nvSpPr>
              <p:spPr bwMode="auto">
                <a:xfrm>
                  <a:off x="2621" y="1991"/>
                  <a:ext cx="6" cy="7"/>
                </a:xfrm>
                <a:custGeom>
                  <a:avLst/>
                  <a:gdLst>
                    <a:gd name="T0" fmla="*/ 19 w 32"/>
                    <a:gd name="T1" fmla="*/ 0 h 43"/>
                    <a:gd name="T2" fmla="*/ 0 w 32"/>
                    <a:gd name="T3" fmla="*/ 0 h 43"/>
                    <a:gd name="T4" fmla="*/ 0 w 32"/>
                    <a:gd name="T5" fmla="*/ 43 h 43"/>
                    <a:gd name="T6" fmla="*/ 6 w 32"/>
                    <a:gd name="T7" fmla="*/ 43 h 43"/>
                    <a:gd name="T8" fmla="*/ 6 w 32"/>
                    <a:gd name="T9" fmla="*/ 24 h 43"/>
                    <a:gd name="T10" fmla="*/ 12 w 32"/>
                    <a:gd name="T11" fmla="*/ 24 h 43"/>
                    <a:gd name="T12" fmla="*/ 22 w 32"/>
                    <a:gd name="T13" fmla="*/ 24 h 43"/>
                    <a:gd name="T14" fmla="*/ 22 w 32"/>
                    <a:gd name="T15" fmla="*/ 24 h 43"/>
                    <a:gd name="T16" fmla="*/ 26 w 32"/>
                    <a:gd name="T17" fmla="*/ 23 h 43"/>
                    <a:gd name="T18" fmla="*/ 32 w 32"/>
                    <a:gd name="T19" fmla="*/ 19 h 43"/>
                    <a:gd name="T20" fmla="*/ 6 w 32"/>
                    <a:gd name="T21" fmla="*/ 19 h 43"/>
                    <a:gd name="T22" fmla="*/ 6 w 32"/>
                    <a:gd name="T23" fmla="*/ 4 h 43"/>
                    <a:gd name="T24" fmla="*/ 19 w 32"/>
                    <a:gd name="T25" fmla="*/ 4 h 43"/>
                    <a:gd name="T26" fmla="*/ 31 w 32"/>
                    <a:gd name="T27" fmla="*/ 2 h 43"/>
                    <a:gd name="T28" fmla="*/ 25 w 32"/>
                    <a:gd name="T29" fmla="*/ 0 h 43"/>
                    <a:gd name="T30" fmla="*/ 25 w 32"/>
                    <a:gd name="T31" fmla="*/ 0 h 43"/>
                    <a:gd name="T32" fmla="*/ 19 w 32"/>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3">
                      <a:moveTo>
                        <a:pt x="19" y="0"/>
                      </a:moveTo>
                      <a:lnTo>
                        <a:pt x="0" y="0"/>
                      </a:lnTo>
                      <a:lnTo>
                        <a:pt x="0" y="43"/>
                      </a:lnTo>
                      <a:lnTo>
                        <a:pt x="6" y="43"/>
                      </a:lnTo>
                      <a:lnTo>
                        <a:pt x="6" y="24"/>
                      </a:lnTo>
                      <a:lnTo>
                        <a:pt x="12" y="24"/>
                      </a:lnTo>
                      <a:lnTo>
                        <a:pt x="22" y="24"/>
                      </a:lnTo>
                      <a:lnTo>
                        <a:pt x="22" y="24"/>
                      </a:lnTo>
                      <a:lnTo>
                        <a:pt x="26" y="23"/>
                      </a:lnTo>
                      <a:lnTo>
                        <a:pt x="32" y="19"/>
                      </a:lnTo>
                      <a:lnTo>
                        <a:pt x="6" y="19"/>
                      </a:lnTo>
                      <a:lnTo>
                        <a:pt x="6" y="4"/>
                      </a:lnTo>
                      <a:lnTo>
                        <a:pt x="19" y="4"/>
                      </a:lnTo>
                      <a:lnTo>
                        <a:pt x="31" y="2"/>
                      </a:lnTo>
                      <a:lnTo>
                        <a:pt x="25" y="0"/>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2" name="Freeform 7528"/>
                <p:cNvSpPr>
                  <a:spLocks/>
                </p:cNvSpPr>
                <p:nvPr/>
              </p:nvSpPr>
              <p:spPr bwMode="auto">
                <a:xfrm>
                  <a:off x="2629" y="1991"/>
                  <a:ext cx="1" cy="7"/>
                </a:xfrm>
                <a:custGeom>
                  <a:avLst/>
                  <a:gdLst>
                    <a:gd name="T0" fmla="*/ 7 w 7"/>
                    <a:gd name="T1" fmla="*/ 43 h 43"/>
                    <a:gd name="T2" fmla="*/ 0 w 7"/>
                    <a:gd name="T3" fmla="*/ 43 h 43"/>
                    <a:gd name="T4" fmla="*/ 1 w 7"/>
                    <a:gd name="T5" fmla="*/ 0 h 43"/>
                    <a:gd name="T6" fmla="*/ 7 w 7"/>
                    <a:gd name="T7" fmla="*/ 0 h 43"/>
                    <a:gd name="T8" fmla="*/ 7 w 7"/>
                    <a:gd name="T9" fmla="*/ 43 h 43"/>
                  </a:gdLst>
                  <a:ahLst/>
                  <a:cxnLst>
                    <a:cxn ang="0">
                      <a:pos x="T0" y="T1"/>
                    </a:cxn>
                    <a:cxn ang="0">
                      <a:pos x="T2" y="T3"/>
                    </a:cxn>
                    <a:cxn ang="0">
                      <a:pos x="T4" y="T5"/>
                    </a:cxn>
                    <a:cxn ang="0">
                      <a:pos x="T6" y="T7"/>
                    </a:cxn>
                    <a:cxn ang="0">
                      <a:pos x="T8" y="T9"/>
                    </a:cxn>
                  </a:cxnLst>
                  <a:rect l="0" t="0" r="r" b="b"/>
                  <a:pathLst>
                    <a:path w="7" h="43">
                      <a:moveTo>
                        <a:pt x="7" y="43"/>
                      </a:moveTo>
                      <a:lnTo>
                        <a:pt x="0" y="43"/>
                      </a:lnTo>
                      <a:lnTo>
                        <a:pt x="1" y="0"/>
                      </a:lnTo>
                      <a:lnTo>
                        <a:pt x="7" y="0"/>
                      </a:lnTo>
                      <a:lnTo>
                        <a:pt x="7"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3" name="Freeform 7529"/>
                <p:cNvSpPr>
                  <a:spLocks/>
                </p:cNvSpPr>
                <p:nvPr/>
              </p:nvSpPr>
              <p:spPr bwMode="auto">
                <a:xfrm>
                  <a:off x="2633" y="1992"/>
                  <a:ext cx="5" cy="7"/>
                </a:xfrm>
                <a:custGeom>
                  <a:avLst/>
                  <a:gdLst>
                    <a:gd name="T0" fmla="*/ 21 w 31"/>
                    <a:gd name="T1" fmla="*/ 0 h 42"/>
                    <a:gd name="T2" fmla="*/ 11 w 31"/>
                    <a:gd name="T3" fmla="*/ 2 h 42"/>
                    <a:gd name="T4" fmla="*/ 11 w 31"/>
                    <a:gd name="T5" fmla="*/ 2 h 42"/>
                    <a:gd name="T6" fmla="*/ 16 w 31"/>
                    <a:gd name="T7" fmla="*/ 3 h 42"/>
                    <a:gd name="T8" fmla="*/ 21 w 31"/>
                    <a:gd name="T9" fmla="*/ 7 h 42"/>
                    <a:gd name="T10" fmla="*/ 22 w 31"/>
                    <a:gd name="T11" fmla="*/ 9 h 42"/>
                    <a:gd name="T12" fmla="*/ 24 w 31"/>
                    <a:gd name="T13" fmla="*/ 13 h 42"/>
                    <a:gd name="T14" fmla="*/ 25 w 31"/>
                    <a:gd name="T15" fmla="*/ 19 h 42"/>
                    <a:gd name="T16" fmla="*/ 24 w 31"/>
                    <a:gd name="T17" fmla="*/ 23 h 42"/>
                    <a:gd name="T18" fmla="*/ 23 w 31"/>
                    <a:gd name="T19" fmla="*/ 28 h 42"/>
                    <a:gd name="T20" fmla="*/ 21 w 31"/>
                    <a:gd name="T21" fmla="*/ 32 h 42"/>
                    <a:gd name="T22" fmla="*/ 20 w 31"/>
                    <a:gd name="T23" fmla="*/ 33 h 42"/>
                    <a:gd name="T24" fmla="*/ 16 w 31"/>
                    <a:gd name="T25" fmla="*/ 35 h 42"/>
                    <a:gd name="T26" fmla="*/ 11 w 31"/>
                    <a:gd name="T27" fmla="*/ 36 h 42"/>
                    <a:gd name="T28" fmla="*/ 0 w 31"/>
                    <a:gd name="T29" fmla="*/ 39 h 42"/>
                    <a:gd name="T30" fmla="*/ 4 w 31"/>
                    <a:gd name="T31" fmla="*/ 41 h 42"/>
                    <a:gd name="T32" fmla="*/ 11 w 31"/>
                    <a:gd name="T33" fmla="*/ 42 h 42"/>
                    <a:gd name="T34" fmla="*/ 16 w 31"/>
                    <a:gd name="T35" fmla="*/ 41 h 42"/>
                    <a:gd name="T36" fmla="*/ 21 w 31"/>
                    <a:gd name="T37" fmla="*/ 39 h 42"/>
                    <a:gd name="T38" fmla="*/ 25 w 31"/>
                    <a:gd name="T39" fmla="*/ 35 h 42"/>
                    <a:gd name="T40" fmla="*/ 25 w 31"/>
                    <a:gd name="T41" fmla="*/ 35 h 42"/>
                    <a:gd name="T42" fmla="*/ 29 w 31"/>
                    <a:gd name="T43" fmla="*/ 31 h 42"/>
                    <a:gd name="T44" fmla="*/ 30 w 31"/>
                    <a:gd name="T45" fmla="*/ 26 h 42"/>
                    <a:gd name="T46" fmla="*/ 31 w 31"/>
                    <a:gd name="T47" fmla="*/ 19 h 42"/>
                    <a:gd name="T48" fmla="*/ 31 w 31"/>
                    <a:gd name="T49" fmla="*/ 19 h 42"/>
                    <a:gd name="T50" fmla="*/ 30 w 31"/>
                    <a:gd name="T51" fmla="*/ 13 h 42"/>
                    <a:gd name="T52" fmla="*/ 29 w 31"/>
                    <a:gd name="T53" fmla="*/ 8 h 42"/>
                    <a:gd name="T54" fmla="*/ 25 w 31"/>
                    <a:gd name="T55" fmla="*/ 3 h 42"/>
                    <a:gd name="T56" fmla="*/ 21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1" y="0"/>
                      </a:moveTo>
                      <a:lnTo>
                        <a:pt x="11" y="2"/>
                      </a:lnTo>
                      <a:lnTo>
                        <a:pt x="11" y="2"/>
                      </a:lnTo>
                      <a:lnTo>
                        <a:pt x="16" y="3"/>
                      </a:lnTo>
                      <a:lnTo>
                        <a:pt x="21" y="7"/>
                      </a:lnTo>
                      <a:lnTo>
                        <a:pt x="22" y="9"/>
                      </a:lnTo>
                      <a:lnTo>
                        <a:pt x="24" y="13"/>
                      </a:lnTo>
                      <a:lnTo>
                        <a:pt x="25" y="19"/>
                      </a:lnTo>
                      <a:lnTo>
                        <a:pt x="24" y="23"/>
                      </a:lnTo>
                      <a:lnTo>
                        <a:pt x="23" y="28"/>
                      </a:lnTo>
                      <a:lnTo>
                        <a:pt x="21" y="32"/>
                      </a:lnTo>
                      <a:lnTo>
                        <a:pt x="20" y="33"/>
                      </a:lnTo>
                      <a:lnTo>
                        <a:pt x="16" y="35"/>
                      </a:lnTo>
                      <a:lnTo>
                        <a:pt x="11" y="36"/>
                      </a:lnTo>
                      <a:lnTo>
                        <a:pt x="0" y="39"/>
                      </a:lnTo>
                      <a:lnTo>
                        <a:pt x="4" y="41"/>
                      </a:lnTo>
                      <a:lnTo>
                        <a:pt x="11" y="42"/>
                      </a:lnTo>
                      <a:lnTo>
                        <a:pt x="16" y="41"/>
                      </a:lnTo>
                      <a:lnTo>
                        <a:pt x="21" y="39"/>
                      </a:lnTo>
                      <a:lnTo>
                        <a:pt x="25" y="35"/>
                      </a:lnTo>
                      <a:lnTo>
                        <a:pt x="25" y="35"/>
                      </a:lnTo>
                      <a:lnTo>
                        <a:pt x="29" y="31"/>
                      </a:lnTo>
                      <a:lnTo>
                        <a:pt x="30" y="26"/>
                      </a:lnTo>
                      <a:lnTo>
                        <a:pt x="31" y="19"/>
                      </a:lnTo>
                      <a:lnTo>
                        <a:pt x="31" y="19"/>
                      </a:lnTo>
                      <a:lnTo>
                        <a:pt x="30" y="13"/>
                      </a:lnTo>
                      <a:lnTo>
                        <a:pt x="29" y="8"/>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4" name="Freeform 7530"/>
                <p:cNvSpPr>
                  <a:spLocks/>
                </p:cNvSpPr>
                <p:nvPr/>
              </p:nvSpPr>
              <p:spPr bwMode="auto">
                <a:xfrm>
                  <a:off x="2631" y="1991"/>
                  <a:ext cx="5" cy="7"/>
                </a:xfrm>
                <a:custGeom>
                  <a:avLst/>
                  <a:gdLst>
                    <a:gd name="T0" fmla="*/ 21 w 31"/>
                    <a:gd name="T1" fmla="*/ 0 h 42"/>
                    <a:gd name="T2" fmla="*/ 15 w 31"/>
                    <a:gd name="T3" fmla="*/ 1 h 42"/>
                    <a:gd name="T4" fmla="*/ 10 w 31"/>
                    <a:gd name="T5" fmla="*/ 3 h 42"/>
                    <a:gd name="T6" fmla="*/ 6 w 31"/>
                    <a:gd name="T7" fmla="*/ 6 h 42"/>
                    <a:gd name="T8" fmla="*/ 5 w 31"/>
                    <a:gd name="T9" fmla="*/ 8 h 42"/>
                    <a:gd name="T10" fmla="*/ 2 w 31"/>
                    <a:gd name="T11" fmla="*/ 12 h 42"/>
                    <a:gd name="T12" fmla="*/ 0 w 31"/>
                    <a:gd name="T13" fmla="*/ 17 h 42"/>
                    <a:gd name="T14" fmla="*/ 0 w 31"/>
                    <a:gd name="T15" fmla="*/ 24 h 42"/>
                    <a:gd name="T16" fmla="*/ 0 w 31"/>
                    <a:gd name="T17" fmla="*/ 29 h 42"/>
                    <a:gd name="T18" fmla="*/ 2 w 31"/>
                    <a:gd name="T19" fmla="*/ 34 h 42"/>
                    <a:gd name="T20" fmla="*/ 6 w 31"/>
                    <a:gd name="T21" fmla="*/ 38 h 42"/>
                    <a:gd name="T22" fmla="*/ 10 w 31"/>
                    <a:gd name="T23" fmla="*/ 42 h 42"/>
                    <a:gd name="T24" fmla="*/ 21 w 31"/>
                    <a:gd name="T25" fmla="*/ 39 h 42"/>
                    <a:gd name="T26" fmla="*/ 19 w 31"/>
                    <a:gd name="T27" fmla="*/ 39 h 42"/>
                    <a:gd name="T28" fmla="*/ 14 w 31"/>
                    <a:gd name="T29" fmla="*/ 38 h 42"/>
                    <a:gd name="T30" fmla="*/ 10 w 31"/>
                    <a:gd name="T31" fmla="*/ 35 h 42"/>
                    <a:gd name="T32" fmla="*/ 9 w 31"/>
                    <a:gd name="T33" fmla="*/ 34 h 42"/>
                    <a:gd name="T34" fmla="*/ 7 w 31"/>
                    <a:gd name="T35" fmla="*/ 29 h 42"/>
                    <a:gd name="T36" fmla="*/ 6 w 31"/>
                    <a:gd name="T37" fmla="*/ 24 h 42"/>
                    <a:gd name="T38" fmla="*/ 6 w 31"/>
                    <a:gd name="T39" fmla="*/ 19 h 42"/>
                    <a:gd name="T40" fmla="*/ 8 w 31"/>
                    <a:gd name="T41" fmla="*/ 14 h 42"/>
                    <a:gd name="T42" fmla="*/ 10 w 31"/>
                    <a:gd name="T43" fmla="*/ 10 h 42"/>
                    <a:gd name="T44" fmla="*/ 10 w 31"/>
                    <a:gd name="T45" fmla="*/ 10 h 42"/>
                    <a:gd name="T46" fmla="*/ 15 w 31"/>
                    <a:gd name="T47" fmla="*/ 6 h 42"/>
                    <a:gd name="T48" fmla="*/ 21 w 31"/>
                    <a:gd name="T49" fmla="*/ 5 h 42"/>
                    <a:gd name="T50" fmla="*/ 31 w 31"/>
                    <a:gd name="T51" fmla="*/ 3 h 42"/>
                    <a:gd name="T52" fmla="*/ 26 w 31"/>
                    <a:gd name="T53" fmla="*/ 1 h 42"/>
                    <a:gd name="T54" fmla="*/ 21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1" y="0"/>
                      </a:moveTo>
                      <a:lnTo>
                        <a:pt x="15" y="1"/>
                      </a:lnTo>
                      <a:lnTo>
                        <a:pt x="10" y="3"/>
                      </a:lnTo>
                      <a:lnTo>
                        <a:pt x="6" y="6"/>
                      </a:lnTo>
                      <a:lnTo>
                        <a:pt x="5" y="8"/>
                      </a:lnTo>
                      <a:lnTo>
                        <a:pt x="2" y="12"/>
                      </a:lnTo>
                      <a:lnTo>
                        <a:pt x="0" y="17"/>
                      </a:lnTo>
                      <a:lnTo>
                        <a:pt x="0" y="24"/>
                      </a:lnTo>
                      <a:lnTo>
                        <a:pt x="0" y="29"/>
                      </a:lnTo>
                      <a:lnTo>
                        <a:pt x="2" y="34"/>
                      </a:lnTo>
                      <a:lnTo>
                        <a:pt x="6" y="38"/>
                      </a:lnTo>
                      <a:lnTo>
                        <a:pt x="10" y="42"/>
                      </a:lnTo>
                      <a:lnTo>
                        <a:pt x="21" y="39"/>
                      </a:lnTo>
                      <a:lnTo>
                        <a:pt x="19" y="39"/>
                      </a:lnTo>
                      <a:lnTo>
                        <a:pt x="14" y="38"/>
                      </a:lnTo>
                      <a:lnTo>
                        <a:pt x="10" y="35"/>
                      </a:lnTo>
                      <a:lnTo>
                        <a:pt x="9" y="34"/>
                      </a:lnTo>
                      <a:lnTo>
                        <a:pt x="7" y="29"/>
                      </a:lnTo>
                      <a:lnTo>
                        <a:pt x="6" y="24"/>
                      </a:lnTo>
                      <a:lnTo>
                        <a:pt x="6" y="19"/>
                      </a:lnTo>
                      <a:lnTo>
                        <a:pt x="8" y="14"/>
                      </a:lnTo>
                      <a:lnTo>
                        <a:pt x="10" y="10"/>
                      </a:lnTo>
                      <a:lnTo>
                        <a:pt x="10" y="10"/>
                      </a:lnTo>
                      <a:lnTo>
                        <a:pt x="15" y="6"/>
                      </a:lnTo>
                      <a:lnTo>
                        <a:pt x="21" y="5"/>
                      </a:lnTo>
                      <a:lnTo>
                        <a:pt x="31" y="3"/>
                      </a:lnTo>
                      <a:lnTo>
                        <a:pt x="26"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5" name="Freeform 7531"/>
                <p:cNvSpPr>
                  <a:spLocks/>
                </p:cNvSpPr>
                <p:nvPr/>
              </p:nvSpPr>
              <p:spPr bwMode="auto">
                <a:xfrm>
                  <a:off x="2639" y="1996"/>
                  <a:ext cx="3" cy="2"/>
                </a:xfrm>
                <a:custGeom>
                  <a:avLst/>
                  <a:gdLst>
                    <a:gd name="T0" fmla="*/ 5 w 18"/>
                    <a:gd name="T1" fmla="*/ 0 h 11"/>
                    <a:gd name="T2" fmla="*/ 0 w 18"/>
                    <a:gd name="T3" fmla="*/ 0 h 11"/>
                    <a:gd name="T4" fmla="*/ 0 w 18"/>
                    <a:gd name="T5" fmla="*/ 1 h 11"/>
                    <a:gd name="T6" fmla="*/ 1 w 18"/>
                    <a:gd name="T7" fmla="*/ 6 h 11"/>
                    <a:gd name="T8" fmla="*/ 5 w 18"/>
                    <a:gd name="T9" fmla="*/ 11 h 11"/>
                    <a:gd name="T10" fmla="*/ 18 w 18"/>
                    <a:gd name="T11" fmla="*/ 9 h 11"/>
                    <a:gd name="T12" fmla="*/ 15 w 18"/>
                    <a:gd name="T13" fmla="*/ 9 h 11"/>
                    <a:gd name="T14" fmla="*/ 10 w 18"/>
                    <a:gd name="T15" fmla="*/ 7 h 11"/>
                    <a:gd name="T16" fmla="*/ 8 w 18"/>
                    <a:gd name="T17" fmla="*/ 5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0"/>
                      </a:lnTo>
                      <a:lnTo>
                        <a:pt x="0" y="1"/>
                      </a:lnTo>
                      <a:lnTo>
                        <a:pt x="1" y="6"/>
                      </a:lnTo>
                      <a:lnTo>
                        <a:pt x="5" y="11"/>
                      </a:lnTo>
                      <a:lnTo>
                        <a:pt x="18" y="9"/>
                      </a:lnTo>
                      <a:lnTo>
                        <a:pt x="15" y="9"/>
                      </a:lnTo>
                      <a:lnTo>
                        <a:pt x="10" y="7"/>
                      </a:lnTo>
                      <a:lnTo>
                        <a:pt x="8"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6" name="Freeform 7532"/>
                <p:cNvSpPr>
                  <a:spLocks/>
                </p:cNvSpPr>
                <p:nvPr/>
              </p:nvSpPr>
              <p:spPr bwMode="auto">
                <a:xfrm>
                  <a:off x="2639" y="1992"/>
                  <a:ext cx="6" cy="7"/>
                </a:xfrm>
                <a:custGeom>
                  <a:avLst/>
                  <a:gdLst>
                    <a:gd name="T0" fmla="*/ 4 w 32"/>
                    <a:gd name="T1" fmla="*/ 0 h 41"/>
                    <a:gd name="T2" fmla="*/ 1 w 32"/>
                    <a:gd name="T3" fmla="*/ 2 h 41"/>
                    <a:gd name="T4" fmla="*/ 0 w 32"/>
                    <a:gd name="T5" fmla="*/ 8 h 41"/>
                    <a:gd name="T6" fmla="*/ 0 w 32"/>
                    <a:gd name="T7" fmla="*/ 11 h 41"/>
                    <a:gd name="T8" fmla="*/ 3 w 32"/>
                    <a:gd name="T9" fmla="*/ 15 h 41"/>
                    <a:gd name="T10" fmla="*/ 8 w 32"/>
                    <a:gd name="T11" fmla="*/ 18 h 41"/>
                    <a:gd name="T12" fmla="*/ 14 w 32"/>
                    <a:gd name="T13" fmla="*/ 21 h 41"/>
                    <a:gd name="T14" fmla="*/ 19 w 32"/>
                    <a:gd name="T15" fmla="*/ 22 h 41"/>
                    <a:gd name="T16" fmla="*/ 24 w 32"/>
                    <a:gd name="T17" fmla="*/ 24 h 41"/>
                    <a:gd name="T18" fmla="*/ 25 w 32"/>
                    <a:gd name="T19" fmla="*/ 24 h 41"/>
                    <a:gd name="T20" fmla="*/ 27 w 32"/>
                    <a:gd name="T21" fmla="*/ 28 h 41"/>
                    <a:gd name="T22" fmla="*/ 27 w 32"/>
                    <a:gd name="T23" fmla="*/ 29 h 41"/>
                    <a:gd name="T24" fmla="*/ 24 w 32"/>
                    <a:gd name="T25" fmla="*/ 33 h 41"/>
                    <a:gd name="T26" fmla="*/ 22 w 32"/>
                    <a:gd name="T27" fmla="*/ 34 h 41"/>
                    <a:gd name="T28" fmla="*/ 16 w 32"/>
                    <a:gd name="T29" fmla="*/ 35 h 41"/>
                    <a:gd name="T30" fmla="*/ 3 w 32"/>
                    <a:gd name="T31" fmla="*/ 37 h 41"/>
                    <a:gd name="T32" fmla="*/ 6 w 32"/>
                    <a:gd name="T33" fmla="*/ 39 h 41"/>
                    <a:gd name="T34" fmla="*/ 10 w 32"/>
                    <a:gd name="T35" fmla="*/ 40 h 41"/>
                    <a:gd name="T36" fmla="*/ 16 w 32"/>
                    <a:gd name="T37" fmla="*/ 41 h 41"/>
                    <a:gd name="T38" fmla="*/ 17 w 32"/>
                    <a:gd name="T39" fmla="*/ 41 h 41"/>
                    <a:gd name="T40" fmla="*/ 24 w 32"/>
                    <a:gd name="T41" fmla="*/ 40 h 41"/>
                    <a:gd name="T42" fmla="*/ 28 w 32"/>
                    <a:gd name="T43" fmla="*/ 38 h 41"/>
                    <a:gd name="T44" fmla="*/ 31 w 32"/>
                    <a:gd name="T45" fmla="*/ 33 h 41"/>
                    <a:gd name="T46" fmla="*/ 32 w 32"/>
                    <a:gd name="T47" fmla="*/ 28 h 41"/>
                    <a:gd name="T48" fmla="*/ 32 w 32"/>
                    <a:gd name="T49" fmla="*/ 26 h 41"/>
                    <a:gd name="T50" fmla="*/ 30 w 32"/>
                    <a:gd name="T51" fmla="*/ 21 h 41"/>
                    <a:gd name="T52" fmla="*/ 29 w 32"/>
                    <a:gd name="T53" fmla="*/ 21 h 41"/>
                    <a:gd name="T54" fmla="*/ 25 w 32"/>
                    <a:gd name="T55" fmla="*/ 17 h 41"/>
                    <a:gd name="T56" fmla="*/ 22 w 32"/>
                    <a:gd name="T57" fmla="*/ 16 h 41"/>
                    <a:gd name="T58" fmla="*/ 15 w 32"/>
                    <a:gd name="T59" fmla="*/ 15 h 41"/>
                    <a:gd name="T60" fmla="*/ 12 w 32"/>
                    <a:gd name="T61" fmla="*/ 14 h 41"/>
                    <a:gd name="T62" fmla="*/ 8 w 32"/>
                    <a:gd name="T63" fmla="*/ 12 h 41"/>
                    <a:gd name="T64" fmla="*/ 6 w 32"/>
                    <a:gd name="T65" fmla="*/ 8 h 41"/>
                    <a:gd name="T66" fmla="*/ 6 w 32"/>
                    <a:gd name="T67" fmla="*/ 8 h 41"/>
                    <a:gd name="T68" fmla="*/ 8 w 32"/>
                    <a:gd name="T69" fmla="*/ 4 h 41"/>
                    <a:gd name="T70" fmla="*/ 10 w 32"/>
                    <a:gd name="T71" fmla="*/ 2 h 41"/>
                    <a:gd name="T72" fmla="*/ 15 w 32"/>
                    <a:gd name="T73" fmla="*/ 1 h 41"/>
                    <a:gd name="T74" fmla="*/ 4 w 32"/>
                    <a:gd name="T7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1">
                      <a:moveTo>
                        <a:pt x="4" y="0"/>
                      </a:moveTo>
                      <a:lnTo>
                        <a:pt x="1" y="2"/>
                      </a:lnTo>
                      <a:lnTo>
                        <a:pt x="0" y="8"/>
                      </a:lnTo>
                      <a:lnTo>
                        <a:pt x="0" y="11"/>
                      </a:lnTo>
                      <a:lnTo>
                        <a:pt x="3" y="15"/>
                      </a:lnTo>
                      <a:lnTo>
                        <a:pt x="8" y="18"/>
                      </a:lnTo>
                      <a:lnTo>
                        <a:pt x="14" y="21"/>
                      </a:lnTo>
                      <a:lnTo>
                        <a:pt x="19" y="22"/>
                      </a:lnTo>
                      <a:lnTo>
                        <a:pt x="24" y="24"/>
                      </a:lnTo>
                      <a:lnTo>
                        <a:pt x="25" y="24"/>
                      </a:lnTo>
                      <a:lnTo>
                        <a:pt x="27" y="28"/>
                      </a:lnTo>
                      <a:lnTo>
                        <a:pt x="27" y="29"/>
                      </a:lnTo>
                      <a:lnTo>
                        <a:pt x="24" y="33"/>
                      </a:lnTo>
                      <a:lnTo>
                        <a:pt x="22" y="34"/>
                      </a:lnTo>
                      <a:lnTo>
                        <a:pt x="16" y="35"/>
                      </a:lnTo>
                      <a:lnTo>
                        <a:pt x="3" y="37"/>
                      </a:lnTo>
                      <a:lnTo>
                        <a:pt x="6" y="39"/>
                      </a:lnTo>
                      <a:lnTo>
                        <a:pt x="10" y="40"/>
                      </a:lnTo>
                      <a:lnTo>
                        <a:pt x="16" y="41"/>
                      </a:lnTo>
                      <a:lnTo>
                        <a:pt x="17" y="41"/>
                      </a:lnTo>
                      <a:lnTo>
                        <a:pt x="24" y="40"/>
                      </a:lnTo>
                      <a:lnTo>
                        <a:pt x="28" y="38"/>
                      </a:lnTo>
                      <a:lnTo>
                        <a:pt x="31" y="33"/>
                      </a:lnTo>
                      <a:lnTo>
                        <a:pt x="32" y="28"/>
                      </a:lnTo>
                      <a:lnTo>
                        <a:pt x="32" y="26"/>
                      </a:lnTo>
                      <a:lnTo>
                        <a:pt x="30" y="21"/>
                      </a:lnTo>
                      <a:lnTo>
                        <a:pt x="29" y="21"/>
                      </a:lnTo>
                      <a:lnTo>
                        <a:pt x="25" y="17"/>
                      </a:lnTo>
                      <a:lnTo>
                        <a:pt x="22" y="16"/>
                      </a:lnTo>
                      <a:lnTo>
                        <a:pt x="15" y="15"/>
                      </a:lnTo>
                      <a:lnTo>
                        <a:pt x="12" y="14"/>
                      </a:lnTo>
                      <a:lnTo>
                        <a:pt x="8" y="12"/>
                      </a:lnTo>
                      <a:lnTo>
                        <a:pt x="6" y="8"/>
                      </a:lnTo>
                      <a:lnTo>
                        <a:pt x="6" y="8"/>
                      </a:lnTo>
                      <a:lnTo>
                        <a:pt x="8" y="4"/>
                      </a:lnTo>
                      <a:lnTo>
                        <a:pt x="10" y="2"/>
                      </a:lnTo>
                      <a:lnTo>
                        <a:pt x="15"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7" name="Freeform 7533"/>
                <p:cNvSpPr>
                  <a:spLocks/>
                </p:cNvSpPr>
                <p:nvPr/>
              </p:nvSpPr>
              <p:spPr bwMode="auto">
                <a:xfrm>
                  <a:off x="2640" y="1991"/>
                  <a:ext cx="4" cy="2"/>
                </a:xfrm>
                <a:custGeom>
                  <a:avLst/>
                  <a:gdLst>
                    <a:gd name="T0" fmla="*/ 11 w 27"/>
                    <a:gd name="T1" fmla="*/ 0 h 14"/>
                    <a:gd name="T2" fmla="*/ 10 w 27"/>
                    <a:gd name="T3" fmla="*/ 0 h 14"/>
                    <a:gd name="T4" fmla="*/ 5 w 27"/>
                    <a:gd name="T5" fmla="*/ 1 h 14"/>
                    <a:gd name="T6" fmla="*/ 0 w 27"/>
                    <a:gd name="T7" fmla="*/ 4 h 14"/>
                    <a:gd name="T8" fmla="*/ 11 w 27"/>
                    <a:gd name="T9" fmla="*/ 5 h 14"/>
                    <a:gd name="T10" fmla="*/ 13 w 27"/>
                    <a:gd name="T11" fmla="*/ 5 h 14"/>
                    <a:gd name="T12" fmla="*/ 19 w 27"/>
                    <a:gd name="T13" fmla="*/ 8 h 14"/>
                    <a:gd name="T14" fmla="*/ 20 w 27"/>
                    <a:gd name="T15" fmla="*/ 9 h 14"/>
                    <a:gd name="T16" fmla="*/ 22 w 27"/>
                    <a:gd name="T17" fmla="*/ 14 h 14"/>
                    <a:gd name="T18" fmla="*/ 27 w 27"/>
                    <a:gd name="T19" fmla="*/ 13 h 14"/>
                    <a:gd name="T20" fmla="*/ 26 w 27"/>
                    <a:gd name="T21" fmla="*/ 8 h 14"/>
                    <a:gd name="T22" fmla="*/ 23 w 27"/>
                    <a:gd name="T23" fmla="*/ 4 h 14"/>
                    <a:gd name="T24" fmla="*/ 22 w 27"/>
                    <a:gd name="T25" fmla="*/ 3 h 14"/>
                    <a:gd name="T26" fmla="*/ 18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0" y="0"/>
                      </a:lnTo>
                      <a:lnTo>
                        <a:pt x="5" y="1"/>
                      </a:lnTo>
                      <a:lnTo>
                        <a:pt x="0" y="4"/>
                      </a:lnTo>
                      <a:lnTo>
                        <a:pt x="11" y="5"/>
                      </a:lnTo>
                      <a:lnTo>
                        <a:pt x="13" y="5"/>
                      </a:lnTo>
                      <a:lnTo>
                        <a:pt x="19" y="8"/>
                      </a:lnTo>
                      <a:lnTo>
                        <a:pt x="20" y="9"/>
                      </a:lnTo>
                      <a:lnTo>
                        <a:pt x="22" y="14"/>
                      </a:lnTo>
                      <a:lnTo>
                        <a:pt x="27" y="13"/>
                      </a:lnTo>
                      <a:lnTo>
                        <a:pt x="26" y="8"/>
                      </a:lnTo>
                      <a:lnTo>
                        <a:pt x="23" y="4"/>
                      </a:lnTo>
                      <a:lnTo>
                        <a:pt x="22" y="3"/>
                      </a:lnTo>
                      <a:lnTo>
                        <a:pt x="18"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8" name="Freeform 7534"/>
                <p:cNvSpPr>
                  <a:spLocks/>
                </p:cNvSpPr>
                <p:nvPr/>
              </p:nvSpPr>
              <p:spPr bwMode="auto">
                <a:xfrm>
                  <a:off x="2626" y="1966"/>
                  <a:ext cx="4" cy="3"/>
                </a:xfrm>
                <a:custGeom>
                  <a:avLst/>
                  <a:gdLst>
                    <a:gd name="T0" fmla="*/ 0 w 20"/>
                    <a:gd name="T1" fmla="*/ 0 h 18"/>
                    <a:gd name="T2" fmla="*/ 0 w 20"/>
                    <a:gd name="T3" fmla="*/ 18 h 18"/>
                    <a:gd name="T4" fmla="*/ 6 w 20"/>
                    <a:gd name="T5" fmla="*/ 18 h 18"/>
                    <a:gd name="T6" fmla="*/ 6 w 20"/>
                    <a:gd name="T7" fmla="*/ 6 h 18"/>
                    <a:gd name="T8" fmla="*/ 13 w 20"/>
                    <a:gd name="T9" fmla="*/ 6 h 18"/>
                    <a:gd name="T10" fmla="*/ 14 w 20"/>
                    <a:gd name="T11" fmla="*/ 7 h 18"/>
                    <a:gd name="T12" fmla="*/ 18 w 20"/>
                    <a:gd name="T13" fmla="*/ 13 h 18"/>
                    <a:gd name="T14" fmla="*/ 18 w 20"/>
                    <a:gd name="T15" fmla="*/ 18 h 18"/>
                    <a:gd name="T16" fmla="*/ 20 w 20"/>
                    <a:gd name="T17" fmla="*/ 5 h 18"/>
                    <a:gd name="T18" fmla="*/ 16 w 20"/>
                    <a:gd name="T19" fmla="*/ 0 h 18"/>
                    <a:gd name="T20" fmla="*/ 0 w 20"/>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
                      <a:moveTo>
                        <a:pt x="0" y="0"/>
                      </a:moveTo>
                      <a:lnTo>
                        <a:pt x="0" y="18"/>
                      </a:lnTo>
                      <a:lnTo>
                        <a:pt x="6" y="18"/>
                      </a:lnTo>
                      <a:lnTo>
                        <a:pt x="6" y="6"/>
                      </a:lnTo>
                      <a:lnTo>
                        <a:pt x="13" y="6"/>
                      </a:lnTo>
                      <a:lnTo>
                        <a:pt x="14" y="7"/>
                      </a:lnTo>
                      <a:lnTo>
                        <a:pt x="18" y="13"/>
                      </a:lnTo>
                      <a:lnTo>
                        <a:pt x="18" y="18"/>
                      </a:lnTo>
                      <a:lnTo>
                        <a:pt x="20" y="5"/>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99" name="Freeform 7535"/>
                <p:cNvSpPr>
                  <a:spLocks/>
                </p:cNvSpPr>
                <p:nvPr/>
              </p:nvSpPr>
              <p:spPr bwMode="auto">
                <a:xfrm>
                  <a:off x="2623" y="1966"/>
                  <a:ext cx="2" cy="3"/>
                </a:xfrm>
                <a:custGeom>
                  <a:avLst/>
                  <a:gdLst>
                    <a:gd name="T0" fmla="*/ 0 w 12"/>
                    <a:gd name="T1" fmla="*/ 6 h 17"/>
                    <a:gd name="T2" fmla="*/ 2 w 12"/>
                    <a:gd name="T3" fmla="*/ 17 h 17"/>
                    <a:gd name="T4" fmla="*/ 2 w 12"/>
                    <a:gd name="T5" fmla="*/ 14 h 17"/>
                    <a:gd name="T6" fmla="*/ 5 w 12"/>
                    <a:gd name="T7" fmla="*/ 9 h 17"/>
                    <a:gd name="T8" fmla="*/ 7 w 12"/>
                    <a:gd name="T9" fmla="*/ 7 h 17"/>
                    <a:gd name="T10" fmla="*/ 12 w 12"/>
                    <a:gd name="T11" fmla="*/ 5 h 17"/>
                    <a:gd name="T12" fmla="*/ 10 w 12"/>
                    <a:gd name="T13" fmla="*/ 0 h 17"/>
                    <a:gd name="T14" fmla="*/ 10 w 12"/>
                    <a:gd name="T15" fmla="*/ 0 h 17"/>
                    <a:gd name="T16" fmla="*/ 5 w 12"/>
                    <a:gd name="T17" fmla="*/ 2 h 17"/>
                    <a:gd name="T18" fmla="*/ 0 w 12"/>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7">
                      <a:moveTo>
                        <a:pt x="0" y="6"/>
                      </a:moveTo>
                      <a:lnTo>
                        <a:pt x="2" y="17"/>
                      </a:lnTo>
                      <a:lnTo>
                        <a:pt x="2" y="14"/>
                      </a:lnTo>
                      <a:lnTo>
                        <a:pt x="5" y="9"/>
                      </a:lnTo>
                      <a:lnTo>
                        <a:pt x="7" y="7"/>
                      </a:lnTo>
                      <a:lnTo>
                        <a:pt x="12" y="5"/>
                      </a:lnTo>
                      <a:lnTo>
                        <a:pt x="10" y="0"/>
                      </a:lnTo>
                      <a:lnTo>
                        <a:pt x="10" y="0"/>
                      </a:lnTo>
                      <a:lnTo>
                        <a:pt x="5" y="2"/>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0" name="Freeform 7536"/>
                <p:cNvSpPr>
                  <a:spLocks/>
                </p:cNvSpPr>
                <p:nvPr/>
              </p:nvSpPr>
              <p:spPr bwMode="auto">
                <a:xfrm>
                  <a:off x="2623" y="1967"/>
                  <a:ext cx="7" cy="6"/>
                </a:xfrm>
                <a:custGeom>
                  <a:avLst/>
                  <a:gdLst>
                    <a:gd name="T0" fmla="*/ 0 w 44"/>
                    <a:gd name="T1" fmla="*/ 13 h 35"/>
                    <a:gd name="T2" fmla="*/ 0 w 44"/>
                    <a:gd name="T3" fmla="*/ 14 h 35"/>
                    <a:gd name="T4" fmla="*/ 0 w 44"/>
                    <a:gd name="T5" fmla="*/ 20 h 35"/>
                    <a:gd name="T6" fmla="*/ 2 w 44"/>
                    <a:gd name="T7" fmla="*/ 25 h 35"/>
                    <a:gd name="T8" fmla="*/ 6 w 44"/>
                    <a:gd name="T9" fmla="*/ 29 h 35"/>
                    <a:gd name="T10" fmla="*/ 11 w 44"/>
                    <a:gd name="T11" fmla="*/ 32 h 35"/>
                    <a:gd name="T12" fmla="*/ 11 w 44"/>
                    <a:gd name="T13" fmla="*/ 32 h 35"/>
                    <a:gd name="T14" fmla="*/ 16 w 44"/>
                    <a:gd name="T15" fmla="*/ 34 h 35"/>
                    <a:gd name="T16" fmla="*/ 21 w 44"/>
                    <a:gd name="T17" fmla="*/ 35 h 35"/>
                    <a:gd name="T18" fmla="*/ 23 w 44"/>
                    <a:gd name="T19" fmla="*/ 35 h 35"/>
                    <a:gd name="T20" fmla="*/ 29 w 44"/>
                    <a:gd name="T21" fmla="*/ 34 h 35"/>
                    <a:gd name="T22" fmla="*/ 33 w 44"/>
                    <a:gd name="T23" fmla="*/ 32 h 35"/>
                    <a:gd name="T24" fmla="*/ 37 w 44"/>
                    <a:gd name="T25" fmla="*/ 29 h 35"/>
                    <a:gd name="T26" fmla="*/ 39 w 44"/>
                    <a:gd name="T27" fmla="*/ 29 h 35"/>
                    <a:gd name="T28" fmla="*/ 42 w 44"/>
                    <a:gd name="T29" fmla="*/ 25 h 35"/>
                    <a:gd name="T30" fmla="*/ 43 w 44"/>
                    <a:gd name="T31" fmla="*/ 19 h 35"/>
                    <a:gd name="T32" fmla="*/ 44 w 44"/>
                    <a:gd name="T33" fmla="*/ 13 h 35"/>
                    <a:gd name="T34" fmla="*/ 44 w 44"/>
                    <a:gd name="T35" fmla="*/ 11 h 35"/>
                    <a:gd name="T36" fmla="*/ 43 w 44"/>
                    <a:gd name="T37" fmla="*/ 5 h 35"/>
                    <a:gd name="T38" fmla="*/ 41 w 44"/>
                    <a:gd name="T39" fmla="*/ 0 h 35"/>
                    <a:gd name="T40" fmla="*/ 39 w 44"/>
                    <a:gd name="T41" fmla="*/ 13 h 35"/>
                    <a:gd name="T42" fmla="*/ 39 w 44"/>
                    <a:gd name="T43" fmla="*/ 16 h 35"/>
                    <a:gd name="T44" fmla="*/ 36 w 44"/>
                    <a:gd name="T45" fmla="*/ 21 h 35"/>
                    <a:gd name="T46" fmla="*/ 35 w 44"/>
                    <a:gd name="T47" fmla="*/ 24 h 35"/>
                    <a:gd name="T48" fmla="*/ 31 w 44"/>
                    <a:gd name="T49" fmla="*/ 27 h 35"/>
                    <a:gd name="T50" fmla="*/ 28 w 44"/>
                    <a:gd name="T51" fmla="*/ 29 h 35"/>
                    <a:gd name="T52" fmla="*/ 21 w 44"/>
                    <a:gd name="T53" fmla="*/ 29 h 35"/>
                    <a:gd name="T54" fmla="*/ 19 w 44"/>
                    <a:gd name="T55" fmla="*/ 29 h 35"/>
                    <a:gd name="T56" fmla="*/ 14 w 44"/>
                    <a:gd name="T57" fmla="*/ 28 h 35"/>
                    <a:gd name="T58" fmla="*/ 9 w 44"/>
                    <a:gd name="T59" fmla="*/ 25 h 35"/>
                    <a:gd name="T60" fmla="*/ 8 w 44"/>
                    <a:gd name="T61" fmla="*/ 24 h 35"/>
                    <a:gd name="T62" fmla="*/ 6 w 44"/>
                    <a:gd name="T63" fmla="*/ 19 h 35"/>
                    <a:gd name="T64" fmla="*/ 4 w 44"/>
                    <a:gd name="T65" fmla="*/ 13 h 35"/>
                    <a:gd name="T66" fmla="*/ 2 w 44"/>
                    <a:gd name="T67" fmla="*/ 2 h 35"/>
                    <a:gd name="T68" fmla="*/ 2 w 44"/>
                    <a:gd name="T69" fmla="*/ 2 h 35"/>
                    <a:gd name="T70" fmla="*/ 0 w 44"/>
                    <a:gd name="T71" fmla="*/ 8 h 35"/>
                    <a:gd name="T72" fmla="*/ 0 w 44"/>
                    <a:gd name="T73"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5">
                      <a:moveTo>
                        <a:pt x="0" y="13"/>
                      </a:moveTo>
                      <a:lnTo>
                        <a:pt x="0" y="14"/>
                      </a:lnTo>
                      <a:lnTo>
                        <a:pt x="0" y="20"/>
                      </a:lnTo>
                      <a:lnTo>
                        <a:pt x="2" y="25"/>
                      </a:lnTo>
                      <a:lnTo>
                        <a:pt x="6" y="29"/>
                      </a:lnTo>
                      <a:lnTo>
                        <a:pt x="11" y="32"/>
                      </a:lnTo>
                      <a:lnTo>
                        <a:pt x="11" y="32"/>
                      </a:lnTo>
                      <a:lnTo>
                        <a:pt x="16" y="34"/>
                      </a:lnTo>
                      <a:lnTo>
                        <a:pt x="21" y="35"/>
                      </a:lnTo>
                      <a:lnTo>
                        <a:pt x="23" y="35"/>
                      </a:lnTo>
                      <a:lnTo>
                        <a:pt x="29" y="34"/>
                      </a:lnTo>
                      <a:lnTo>
                        <a:pt x="33" y="32"/>
                      </a:lnTo>
                      <a:lnTo>
                        <a:pt x="37" y="29"/>
                      </a:lnTo>
                      <a:lnTo>
                        <a:pt x="39" y="29"/>
                      </a:lnTo>
                      <a:lnTo>
                        <a:pt x="42" y="25"/>
                      </a:lnTo>
                      <a:lnTo>
                        <a:pt x="43" y="19"/>
                      </a:lnTo>
                      <a:lnTo>
                        <a:pt x="44" y="13"/>
                      </a:lnTo>
                      <a:lnTo>
                        <a:pt x="44" y="11"/>
                      </a:lnTo>
                      <a:lnTo>
                        <a:pt x="43" y="5"/>
                      </a:lnTo>
                      <a:lnTo>
                        <a:pt x="41" y="0"/>
                      </a:lnTo>
                      <a:lnTo>
                        <a:pt x="39" y="13"/>
                      </a:lnTo>
                      <a:lnTo>
                        <a:pt x="39" y="16"/>
                      </a:lnTo>
                      <a:lnTo>
                        <a:pt x="36" y="21"/>
                      </a:lnTo>
                      <a:lnTo>
                        <a:pt x="35" y="24"/>
                      </a:lnTo>
                      <a:lnTo>
                        <a:pt x="31" y="27"/>
                      </a:lnTo>
                      <a:lnTo>
                        <a:pt x="28" y="29"/>
                      </a:lnTo>
                      <a:lnTo>
                        <a:pt x="21" y="29"/>
                      </a:lnTo>
                      <a:lnTo>
                        <a:pt x="19" y="29"/>
                      </a:lnTo>
                      <a:lnTo>
                        <a:pt x="14" y="28"/>
                      </a:lnTo>
                      <a:lnTo>
                        <a:pt x="9" y="25"/>
                      </a:lnTo>
                      <a:lnTo>
                        <a:pt x="8" y="24"/>
                      </a:lnTo>
                      <a:lnTo>
                        <a:pt x="6" y="19"/>
                      </a:lnTo>
                      <a:lnTo>
                        <a:pt x="4" y="13"/>
                      </a:lnTo>
                      <a:lnTo>
                        <a:pt x="2" y="2"/>
                      </a:lnTo>
                      <a:lnTo>
                        <a:pt x="2" y="2"/>
                      </a:lnTo>
                      <a:lnTo>
                        <a:pt x="0" y="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1" name="Freeform 7537"/>
                <p:cNvSpPr>
                  <a:spLocks/>
                </p:cNvSpPr>
                <p:nvPr/>
              </p:nvSpPr>
              <p:spPr bwMode="auto">
                <a:xfrm>
                  <a:off x="2623" y="1960"/>
                  <a:ext cx="7" cy="5"/>
                </a:xfrm>
                <a:custGeom>
                  <a:avLst/>
                  <a:gdLst>
                    <a:gd name="T0" fmla="*/ 0 w 44"/>
                    <a:gd name="T1" fmla="*/ 22 h 27"/>
                    <a:gd name="T2" fmla="*/ 0 w 44"/>
                    <a:gd name="T3" fmla="*/ 27 h 27"/>
                    <a:gd name="T4" fmla="*/ 25 w 44"/>
                    <a:gd name="T5" fmla="*/ 27 h 27"/>
                    <a:gd name="T6" fmla="*/ 26 w 44"/>
                    <a:gd name="T7" fmla="*/ 27 h 27"/>
                    <a:gd name="T8" fmla="*/ 32 w 44"/>
                    <a:gd name="T9" fmla="*/ 27 h 27"/>
                    <a:gd name="T10" fmla="*/ 32 w 44"/>
                    <a:gd name="T11" fmla="*/ 27 h 27"/>
                    <a:gd name="T12" fmla="*/ 37 w 44"/>
                    <a:gd name="T13" fmla="*/ 25 h 27"/>
                    <a:gd name="T14" fmla="*/ 39 w 44"/>
                    <a:gd name="T15" fmla="*/ 24 h 27"/>
                    <a:gd name="T16" fmla="*/ 42 w 44"/>
                    <a:gd name="T17" fmla="*/ 20 h 27"/>
                    <a:gd name="T18" fmla="*/ 44 w 44"/>
                    <a:gd name="T19" fmla="*/ 17 h 27"/>
                    <a:gd name="T20" fmla="*/ 44 w 44"/>
                    <a:gd name="T21" fmla="*/ 11 h 27"/>
                    <a:gd name="T22" fmla="*/ 44 w 44"/>
                    <a:gd name="T23" fmla="*/ 6 h 27"/>
                    <a:gd name="T24" fmla="*/ 42 w 44"/>
                    <a:gd name="T25" fmla="*/ 2 h 27"/>
                    <a:gd name="T26" fmla="*/ 42 w 44"/>
                    <a:gd name="T27" fmla="*/ 0 h 27"/>
                    <a:gd name="T28" fmla="*/ 39 w 44"/>
                    <a:gd name="T29" fmla="*/ 11 h 27"/>
                    <a:gd name="T30" fmla="*/ 39 w 44"/>
                    <a:gd name="T31" fmla="*/ 13 h 27"/>
                    <a:gd name="T32" fmla="*/ 36 w 44"/>
                    <a:gd name="T33" fmla="*/ 19 h 27"/>
                    <a:gd name="T34" fmla="*/ 36 w 44"/>
                    <a:gd name="T35" fmla="*/ 19 h 27"/>
                    <a:gd name="T36" fmla="*/ 32 w 44"/>
                    <a:gd name="T37" fmla="*/ 22 h 27"/>
                    <a:gd name="T38" fmla="*/ 31 w 44"/>
                    <a:gd name="T39" fmla="*/ 22 h 27"/>
                    <a:gd name="T40" fmla="*/ 25 w 44"/>
                    <a:gd name="T41" fmla="*/ 22 h 27"/>
                    <a:gd name="T42" fmla="*/ 0 w 44"/>
                    <a:gd name="T43"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27">
                      <a:moveTo>
                        <a:pt x="0" y="22"/>
                      </a:moveTo>
                      <a:lnTo>
                        <a:pt x="0" y="27"/>
                      </a:lnTo>
                      <a:lnTo>
                        <a:pt x="25" y="27"/>
                      </a:lnTo>
                      <a:lnTo>
                        <a:pt x="26" y="27"/>
                      </a:lnTo>
                      <a:lnTo>
                        <a:pt x="32" y="27"/>
                      </a:lnTo>
                      <a:lnTo>
                        <a:pt x="32" y="27"/>
                      </a:lnTo>
                      <a:lnTo>
                        <a:pt x="37" y="25"/>
                      </a:lnTo>
                      <a:lnTo>
                        <a:pt x="39" y="24"/>
                      </a:lnTo>
                      <a:lnTo>
                        <a:pt x="42" y="20"/>
                      </a:lnTo>
                      <a:lnTo>
                        <a:pt x="44" y="17"/>
                      </a:lnTo>
                      <a:lnTo>
                        <a:pt x="44" y="11"/>
                      </a:lnTo>
                      <a:lnTo>
                        <a:pt x="44" y="6"/>
                      </a:lnTo>
                      <a:lnTo>
                        <a:pt x="42" y="2"/>
                      </a:lnTo>
                      <a:lnTo>
                        <a:pt x="42" y="0"/>
                      </a:lnTo>
                      <a:lnTo>
                        <a:pt x="39" y="11"/>
                      </a:lnTo>
                      <a:lnTo>
                        <a:pt x="39" y="13"/>
                      </a:lnTo>
                      <a:lnTo>
                        <a:pt x="36" y="19"/>
                      </a:lnTo>
                      <a:lnTo>
                        <a:pt x="36" y="19"/>
                      </a:lnTo>
                      <a:lnTo>
                        <a:pt x="32" y="22"/>
                      </a:lnTo>
                      <a:lnTo>
                        <a:pt x="31" y="22"/>
                      </a:lnTo>
                      <a:lnTo>
                        <a:pt x="25" y="22"/>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2" name="Freeform 7538"/>
                <p:cNvSpPr>
                  <a:spLocks/>
                </p:cNvSpPr>
                <p:nvPr/>
              </p:nvSpPr>
              <p:spPr bwMode="auto">
                <a:xfrm>
                  <a:off x="2623" y="1959"/>
                  <a:ext cx="7" cy="3"/>
                </a:xfrm>
                <a:custGeom>
                  <a:avLst/>
                  <a:gdLst>
                    <a:gd name="T0" fmla="*/ 0 w 42"/>
                    <a:gd name="T1" fmla="*/ 0 h 17"/>
                    <a:gd name="T2" fmla="*/ 0 w 42"/>
                    <a:gd name="T3" fmla="*/ 6 h 17"/>
                    <a:gd name="T4" fmla="*/ 25 w 42"/>
                    <a:gd name="T5" fmla="*/ 6 h 17"/>
                    <a:gd name="T6" fmla="*/ 27 w 42"/>
                    <a:gd name="T7" fmla="*/ 6 h 17"/>
                    <a:gd name="T8" fmla="*/ 32 w 42"/>
                    <a:gd name="T9" fmla="*/ 7 h 17"/>
                    <a:gd name="T10" fmla="*/ 33 w 42"/>
                    <a:gd name="T11" fmla="*/ 7 h 17"/>
                    <a:gd name="T12" fmla="*/ 37 w 42"/>
                    <a:gd name="T13" fmla="*/ 10 h 17"/>
                    <a:gd name="T14" fmla="*/ 39 w 42"/>
                    <a:gd name="T15" fmla="*/ 11 h 17"/>
                    <a:gd name="T16" fmla="*/ 39 w 42"/>
                    <a:gd name="T17" fmla="*/ 17 h 17"/>
                    <a:gd name="T18" fmla="*/ 42 w 42"/>
                    <a:gd name="T19" fmla="*/ 6 h 17"/>
                    <a:gd name="T20" fmla="*/ 37 w 42"/>
                    <a:gd name="T21" fmla="*/ 2 h 17"/>
                    <a:gd name="T22" fmla="*/ 36 w 42"/>
                    <a:gd name="T23" fmla="*/ 2 h 17"/>
                    <a:gd name="T24" fmla="*/ 31 w 42"/>
                    <a:gd name="T25" fmla="*/ 0 h 17"/>
                    <a:gd name="T26" fmla="*/ 31 w 42"/>
                    <a:gd name="T27" fmla="*/ 0 h 17"/>
                    <a:gd name="T28" fmla="*/ 26 w 42"/>
                    <a:gd name="T29" fmla="*/ 0 h 17"/>
                    <a:gd name="T30" fmla="*/ 0 w 42"/>
                    <a:gd name="T3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17">
                      <a:moveTo>
                        <a:pt x="0" y="0"/>
                      </a:moveTo>
                      <a:lnTo>
                        <a:pt x="0" y="6"/>
                      </a:lnTo>
                      <a:lnTo>
                        <a:pt x="25" y="6"/>
                      </a:lnTo>
                      <a:lnTo>
                        <a:pt x="27" y="6"/>
                      </a:lnTo>
                      <a:lnTo>
                        <a:pt x="32" y="7"/>
                      </a:lnTo>
                      <a:lnTo>
                        <a:pt x="33" y="7"/>
                      </a:lnTo>
                      <a:lnTo>
                        <a:pt x="37" y="10"/>
                      </a:lnTo>
                      <a:lnTo>
                        <a:pt x="39" y="11"/>
                      </a:lnTo>
                      <a:lnTo>
                        <a:pt x="39" y="17"/>
                      </a:lnTo>
                      <a:lnTo>
                        <a:pt x="42" y="6"/>
                      </a:lnTo>
                      <a:lnTo>
                        <a:pt x="37" y="2"/>
                      </a:lnTo>
                      <a:lnTo>
                        <a:pt x="36" y="2"/>
                      </a:lnTo>
                      <a:lnTo>
                        <a:pt x="31" y="0"/>
                      </a:lnTo>
                      <a:lnTo>
                        <a:pt x="31" y="0"/>
                      </a:lnTo>
                      <a:lnTo>
                        <a:pt x="2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3" name="Freeform 7539"/>
                <p:cNvSpPr>
                  <a:spLocks/>
                </p:cNvSpPr>
                <p:nvPr/>
              </p:nvSpPr>
              <p:spPr bwMode="auto">
                <a:xfrm>
                  <a:off x="2623" y="1952"/>
                  <a:ext cx="7" cy="5"/>
                </a:xfrm>
                <a:custGeom>
                  <a:avLst/>
                  <a:gdLst>
                    <a:gd name="T0" fmla="*/ 0 w 44"/>
                    <a:gd name="T1" fmla="*/ 1 h 32"/>
                    <a:gd name="T2" fmla="*/ 0 w 44"/>
                    <a:gd name="T3" fmla="*/ 32 h 32"/>
                    <a:gd name="T4" fmla="*/ 44 w 44"/>
                    <a:gd name="T5" fmla="*/ 32 h 32"/>
                    <a:gd name="T6" fmla="*/ 44 w 44"/>
                    <a:gd name="T7" fmla="*/ 0 h 32"/>
                    <a:gd name="T8" fmla="*/ 39 w 44"/>
                    <a:gd name="T9" fmla="*/ 0 h 32"/>
                    <a:gd name="T10" fmla="*/ 39 w 44"/>
                    <a:gd name="T11" fmla="*/ 26 h 32"/>
                    <a:gd name="T12" fmla="*/ 24 w 44"/>
                    <a:gd name="T13" fmla="*/ 26 h 32"/>
                    <a:gd name="T14" fmla="*/ 24 w 44"/>
                    <a:gd name="T15" fmla="*/ 2 h 32"/>
                    <a:gd name="T16" fmla="*/ 18 w 44"/>
                    <a:gd name="T17" fmla="*/ 2 h 32"/>
                    <a:gd name="T18" fmla="*/ 18 w 44"/>
                    <a:gd name="T19" fmla="*/ 26 h 32"/>
                    <a:gd name="T20" fmla="*/ 6 w 44"/>
                    <a:gd name="T21" fmla="*/ 25 h 32"/>
                    <a:gd name="T22" fmla="*/ 6 w 44"/>
                    <a:gd name="T23" fmla="*/ 1 h 32"/>
                    <a:gd name="T24" fmla="*/ 0 w 44"/>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0" y="1"/>
                      </a:moveTo>
                      <a:lnTo>
                        <a:pt x="0" y="32"/>
                      </a:lnTo>
                      <a:lnTo>
                        <a:pt x="44" y="32"/>
                      </a:lnTo>
                      <a:lnTo>
                        <a:pt x="44" y="0"/>
                      </a:lnTo>
                      <a:lnTo>
                        <a:pt x="39" y="0"/>
                      </a:lnTo>
                      <a:lnTo>
                        <a:pt x="39" y="26"/>
                      </a:lnTo>
                      <a:lnTo>
                        <a:pt x="24" y="26"/>
                      </a:lnTo>
                      <a:lnTo>
                        <a:pt x="24" y="2"/>
                      </a:lnTo>
                      <a:lnTo>
                        <a:pt x="18" y="2"/>
                      </a:lnTo>
                      <a:lnTo>
                        <a:pt x="18" y="26"/>
                      </a:lnTo>
                      <a:lnTo>
                        <a:pt x="6" y="25"/>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4" name="Freeform 7540"/>
                <p:cNvSpPr>
                  <a:spLocks/>
                </p:cNvSpPr>
                <p:nvPr/>
              </p:nvSpPr>
              <p:spPr bwMode="auto">
                <a:xfrm>
                  <a:off x="2623" y="1949"/>
                  <a:ext cx="7" cy="2"/>
                </a:xfrm>
                <a:custGeom>
                  <a:avLst/>
                  <a:gdLst>
                    <a:gd name="T0" fmla="*/ 0 w 44"/>
                    <a:gd name="T1" fmla="*/ 0 h 8"/>
                    <a:gd name="T2" fmla="*/ 0 w 44"/>
                    <a:gd name="T3" fmla="*/ 7 h 8"/>
                    <a:gd name="T4" fmla="*/ 44 w 44"/>
                    <a:gd name="T5" fmla="*/ 8 h 8"/>
                    <a:gd name="T6" fmla="*/ 44 w 44"/>
                    <a:gd name="T7" fmla="*/ 3 h 8"/>
                    <a:gd name="T8" fmla="*/ 7 w 44"/>
                    <a:gd name="T9" fmla="*/ 2 h 8"/>
                    <a:gd name="T10" fmla="*/ 7 w 44"/>
                    <a:gd name="T11" fmla="*/ 2 h 8"/>
                    <a:gd name="T12" fmla="*/ 0 w 4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4" h="8">
                      <a:moveTo>
                        <a:pt x="0" y="0"/>
                      </a:moveTo>
                      <a:lnTo>
                        <a:pt x="0" y="7"/>
                      </a:lnTo>
                      <a:lnTo>
                        <a:pt x="44" y="8"/>
                      </a:lnTo>
                      <a:lnTo>
                        <a:pt x="44" y="3"/>
                      </a:lnTo>
                      <a:lnTo>
                        <a:pt x="7" y="2"/>
                      </a:lnTo>
                      <a:lnTo>
                        <a:pt x="7" y="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5" name="Freeform 7541"/>
                <p:cNvSpPr>
                  <a:spLocks/>
                </p:cNvSpPr>
                <p:nvPr/>
              </p:nvSpPr>
              <p:spPr bwMode="auto">
                <a:xfrm>
                  <a:off x="2623" y="1947"/>
                  <a:ext cx="7" cy="3"/>
                </a:xfrm>
                <a:custGeom>
                  <a:avLst/>
                  <a:gdLst>
                    <a:gd name="T0" fmla="*/ 0 w 44"/>
                    <a:gd name="T1" fmla="*/ 13 h 15"/>
                    <a:gd name="T2" fmla="*/ 7 w 44"/>
                    <a:gd name="T3" fmla="*/ 15 h 15"/>
                    <a:gd name="T4" fmla="*/ 44 w 44"/>
                    <a:gd name="T5" fmla="*/ 3 h 15"/>
                    <a:gd name="T6" fmla="*/ 37 w 44"/>
                    <a:gd name="T7" fmla="*/ 0 h 15"/>
                    <a:gd name="T8" fmla="*/ 37 w 44"/>
                    <a:gd name="T9" fmla="*/ 0 h 15"/>
                    <a:gd name="T10" fmla="*/ 31 w 44"/>
                    <a:gd name="T11" fmla="*/ 2 h 15"/>
                    <a:gd name="T12" fmla="*/ 0 w 44"/>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44" h="15">
                      <a:moveTo>
                        <a:pt x="0" y="13"/>
                      </a:moveTo>
                      <a:lnTo>
                        <a:pt x="7" y="15"/>
                      </a:lnTo>
                      <a:lnTo>
                        <a:pt x="44" y="3"/>
                      </a:lnTo>
                      <a:lnTo>
                        <a:pt x="37" y="0"/>
                      </a:lnTo>
                      <a:lnTo>
                        <a:pt x="37" y="0"/>
                      </a:lnTo>
                      <a:lnTo>
                        <a:pt x="31" y="2"/>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6" name="Freeform 7542"/>
                <p:cNvSpPr>
                  <a:spLocks/>
                </p:cNvSpPr>
                <p:nvPr/>
              </p:nvSpPr>
              <p:spPr bwMode="auto">
                <a:xfrm>
                  <a:off x="2623" y="1944"/>
                  <a:ext cx="7" cy="4"/>
                </a:xfrm>
                <a:custGeom>
                  <a:avLst/>
                  <a:gdLst>
                    <a:gd name="T0" fmla="*/ 1 w 44"/>
                    <a:gd name="T1" fmla="*/ 0 h 23"/>
                    <a:gd name="T2" fmla="*/ 0 w 44"/>
                    <a:gd name="T3" fmla="*/ 7 h 23"/>
                    <a:gd name="T4" fmla="*/ 30 w 44"/>
                    <a:gd name="T5" fmla="*/ 18 h 23"/>
                    <a:gd name="T6" fmla="*/ 32 w 44"/>
                    <a:gd name="T7" fmla="*/ 19 h 23"/>
                    <a:gd name="T8" fmla="*/ 37 w 44"/>
                    <a:gd name="T9" fmla="*/ 20 h 23"/>
                    <a:gd name="T10" fmla="*/ 37 w 44"/>
                    <a:gd name="T11" fmla="*/ 20 h 23"/>
                    <a:gd name="T12" fmla="*/ 44 w 44"/>
                    <a:gd name="T13" fmla="*/ 23 h 23"/>
                    <a:gd name="T14" fmla="*/ 44 w 44"/>
                    <a:gd name="T15" fmla="*/ 18 h 23"/>
                    <a:gd name="T16" fmla="*/ 8 w 44"/>
                    <a:gd name="T17" fmla="*/ 5 h 23"/>
                    <a:gd name="T18" fmla="*/ 8 w 44"/>
                    <a:gd name="T19" fmla="*/ 5 h 23"/>
                    <a:gd name="T20" fmla="*/ 1 w 44"/>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3">
                      <a:moveTo>
                        <a:pt x="1" y="0"/>
                      </a:moveTo>
                      <a:lnTo>
                        <a:pt x="0" y="7"/>
                      </a:lnTo>
                      <a:lnTo>
                        <a:pt x="30" y="18"/>
                      </a:lnTo>
                      <a:lnTo>
                        <a:pt x="32" y="19"/>
                      </a:lnTo>
                      <a:lnTo>
                        <a:pt x="37" y="20"/>
                      </a:lnTo>
                      <a:lnTo>
                        <a:pt x="37" y="20"/>
                      </a:lnTo>
                      <a:lnTo>
                        <a:pt x="44" y="23"/>
                      </a:lnTo>
                      <a:lnTo>
                        <a:pt x="44" y="18"/>
                      </a:lnTo>
                      <a:lnTo>
                        <a:pt x="8" y="5"/>
                      </a:lnTo>
                      <a:lnTo>
                        <a:pt x="8" y="5"/>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7" name="Freeform 7543"/>
                <p:cNvSpPr>
                  <a:spLocks/>
                </p:cNvSpPr>
                <p:nvPr/>
              </p:nvSpPr>
              <p:spPr bwMode="auto">
                <a:xfrm>
                  <a:off x="2623" y="1944"/>
                  <a:ext cx="7" cy="1"/>
                </a:xfrm>
                <a:custGeom>
                  <a:avLst/>
                  <a:gdLst>
                    <a:gd name="T0" fmla="*/ 0 w 43"/>
                    <a:gd name="T1" fmla="*/ 0 h 5"/>
                    <a:gd name="T2" fmla="*/ 7 w 43"/>
                    <a:gd name="T3" fmla="*/ 5 h 5"/>
                    <a:gd name="T4" fmla="*/ 43 w 43"/>
                    <a:gd name="T5" fmla="*/ 5 h 5"/>
                    <a:gd name="T6" fmla="*/ 43 w 43"/>
                    <a:gd name="T7" fmla="*/ 0 h 5"/>
                    <a:gd name="T8" fmla="*/ 0 w 43"/>
                    <a:gd name="T9" fmla="*/ 0 h 5"/>
                  </a:gdLst>
                  <a:ahLst/>
                  <a:cxnLst>
                    <a:cxn ang="0">
                      <a:pos x="T0" y="T1"/>
                    </a:cxn>
                    <a:cxn ang="0">
                      <a:pos x="T2" y="T3"/>
                    </a:cxn>
                    <a:cxn ang="0">
                      <a:pos x="T4" y="T5"/>
                    </a:cxn>
                    <a:cxn ang="0">
                      <a:pos x="T6" y="T7"/>
                    </a:cxn>
                    <a:cxn ang="0">
                      <a:pos x="T8" y="T9"/>
                    </a:cxn>
                  </a:cxnLst>
                  <a:rect l="0" t="0" r="r" b="b"/>
                  <a:pathLst>
                    <a:path w="43" h="5">
                      <a:moveTo>
                        <a:pt x="0" y="0"/>
                      </a:moveTo>
                      <a:lnTo>
                        <a:pt x="7" y="5"/>
                      </a:lnTo>
                      <a:lnTo>
                        <a:pt x="43" y="5"/>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8" name="Freeform 7544"/>
                <p:cNvSpPr>
                  <a:spLocks/>
                </p:cNvSpPr>
                <p:nvPr/>
              </p:nvSpPr>
              <p:spPr bwMode="auto">
                <a:xfrm>
                  <a:off x="2623" y="1937"/>
                  <a:ext cx="7" cy="6"/>
                </a:xfrm>
                <a:custGeom>
                  <a:avLst/>
                  <a:gdLst>
                    <a:gd name="T0" fmla="*/ 0 w 43"/>
                    <a:gd name="T1" fmla="*/ 0 h 32"/>
                    <a:gd name="T2" fmla="*/ 0 w 43"/>
                    <a:gd name="T3" fmla="*/ 32 h 32"/>
                    <a:gd name="T4" fmla="*/ 43 w 43"/>
                    <a:gd name="T5" fmla="*/ 32 h 32"/>
                    <a:gd name="T6" fmla="*/ 43 w 43"/>
                    <a:gd name="T7" fmla="*/ 0 h 32"/>
                    <a:gd name="T8" fmla="*/ 38 w 43"/>
                    <a:gd name="T9" fmla="*/ 0 h 32"/>
                    <a:gd name="T10" fmla="*/ 38 w 43"/>
                    <a:gd name="T11" fmla="*/ 26 h 32"/>
                    <a:gd name="T12" fmla="*/ 23 w 43"/>
                    <a:gd name="T13" fmla="*/ 26 h 32"/>
                    <a:gd name="T14" fmla="*/ 23 w 43"/>
                    <a:gd name="T15" fmla="*/ 2 h 32"/>
                    <a:gd name="T16" fmla="*/ 18 w 43"/>
                    <a:gd name="T17" fmla="*/ 2 h 32"/>
                    <a:gd name="T18" fmla="*/ 18 w 43"/>
                    <a:gd name="T19" fmla="*/ 26 h 32"/>
                    <a:gd name="T20" fmla="*/ 5 w 43"/>
                    <a:gd name="T21" fmla="*/ 26 h 32"/>
                    <a:gd name="T22" fmla="*/ 5 w 43"/>
                    <a:gd name="T23" fmla="*/ 0 h 32"/>
                    <a:gd name="T24" fmla="*/ 0 w 43"/>
                    <a:gd name="T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0"/>
                      </a:moveTo>
                      <a:lnTo>
                        <a:pt x="0" y="32"/>
                      </a:lnTo>
                      <a:lnTo>
                        <a:pt x="43" y="32"/>
                      </a:lnTo>
                      <a:lnTo>
                        <a:pt x="43" y="0"/>
                      </a:lnTo>
                      <a:lnTo>
                        <a:pt x="38" y="0"/>
                      </a:lnTo>
                      <a:lnTo>
                        <a:pt x="38" y="26"/>
                      </a:lnTo>
                      <a:lnTo>
                        <a:pt x="23" y="26"/>
                      </a:lnTo>
                      <a:lnTo>
                        <a:pt x="23" y="2"/>
                      </a:lnTo>
                      <a:lnTo>
                        <a:pt x="18" y="2"/>
                      </a:lnTo>
                      <a:lnTo>
                        <a:pt x="18" y="26"/>
                      </a:lnTo>
                      <a:lnTo>
                        <a:pt x="5" y="26"/>
                      </a:lnTo>
                      <a:lnTo>
                        <a:pt x="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09" name="Freeform 7545"/>
                <p:cNvSpPr>
                  <a:spLocks/>
                </p:cNvSpPr>
                <p:nvPr/>
              </p:nvSpPr>
              <p:spPr bwMode="auto">
                <a:xfrm>
                  <a:off x="2628" y="1933"/>
                  <a:ext cx="2" cy="3"/>
                </a:xfrm>
                <a:custGeom>
                  <a:avLst/>
                  <a:gdLst>
                    <a:gd name="T0" fmla="*/ 0 w 12"/>
                    <a:gd name="T1" fmla="*/ 12 h 18"/>
                    <a:gd name="T2" fmla="*/ 1 w 12"/>
                    <a:gd name="T3" fmla="*/ 18 h 18"/>
                    <a:gd name="T4" fmla="*/ 1 w 12"/>
                    <a:gd name="T5" fmla="*/ 18 h 18"/>
                    <a:gd name="T6" fmla="*/ 7 w 12"/>
                    <a:gd name="T7" fmla="*/ 17 h 18"/>
                    <a:gd name="T8" fmla="*/ 12 w 12"/>
                    <a:gd name="T9" fmla="*/ 13 h 18"/>
                    <a:gd name="T10" fmla="*/ 11 w 12"/>
                    <a:gd name="T11" fmla="*/ 0 h 18"/>
                    <a:gd name="T12" fmla="*/ 10 w 12"/>
                    <a:gd name="T13" fmla="*/ 4 h 18"/>
                    <a:gd name="T14" fmla="*/ 7 w 12"/>
                    <a:gd name="T15" fmla="*/ 8 h 18"/>
                    <a:gd name="T16" fmla="*/ 6 w 12"/>
                    <a:gd name="T17" fmla="*/ 10 h 18"/>
                    <a:gd name="T18" fmla="*/ 0 w 12"/>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8">
                      <a:moveTo>
                        <a:pt x="0" y="12"/>
                      </a:moveTo>
                      <a:lnTo>
                        <a:pt x="1" y="18"/>
                      </a:lnTo>
                      <a:lnTo>
                        <a:pt x="1" y="18"/>
                      </a:lnTo>
                      <a:lnTo>
                        <a:pt x="7" y="17"/>
                      </a:lnTo>
                      <a:lnTo>
                        <a:pt x="12" y="13"/>
                      </a:lnTo>
                      <a:lnTo>
                        <a:pt x="11" y="0"/>
                      </a:lnTo>
                      <a:lnTo>
                        <a:pt x="10" y="4"/>
                      </a:lnTo>
                      <a:lnTo>
                        <a:pt x="7" y="8"/>
                      </a:lnTo>
                      <a:lnTo>
                        <a:pt x="6" y="10"/>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0" name="Freeform 7546"/>
                <p:cNvSpPr>
                  <a:spLocks/>
                </p:cNvSpPr>
                <p:nvPr/>
              </p:nvSpPr>
              <p:spPr bwMode="auto">
                <a:xfrm>
                  <a:off x="2623" y="1930"/>
                  <a:ext cx="7" cy="6"/>
                </a:xfrm>
                <a:custGeom>
                  <a:avLst/>
                  <a:gdLst>
                    <a:gd name="T0" fmla="*/ 0 w 42"/>
                    <a:gd name="T1" fmla="*/ 28 h 32"/>
                    <a:gd name="T2" fmla="*/ 4 w 42"/>
                    <a:gd name="T3" fmla="*/ 31 h 32"/>
                    <a:gd name="T4" fmla="*/ 9 w 42"/>
                    <a:gd name="T5" fmla="*/ 32 h 32"/>
                    <a:gd name="T6" fmla="*/ 12 w 42"/>
                    <a:gd name="T7" fmla="*/ 32 h 32"/>
                    <a:gd name="T8" fmla="*/ 16 w 42"/>
                    <a:gd name="T9" fmla="*/ 28 h 32"/>
                    <a:gd name="T10" fmla="*/ 18 w 42"/>
                    <a:gd name="T11" fmla="*/ 25 h 32"/>
                    <a:gd name="T12" fmla="*/ 21 w 42"/>
                    <a:gd name="T13" fmla="*/ 19 h 32"/>
                    <a:gd name="T14" fmla="*/ 23 w 42"/>
                    <a:gd name="T15" fmla="*/ 12 h 32"/>
                    <a:gd name="T16" fmla="*/ 24 w 42"/>
                    <a:gd name="T17" fmla="*/ 8 h 32"/>
                    <a:gd name="T18" fmla="*/ 25 w 42"/>
                    <a:gd name="T19" fmla="*/ 7 h 32"/>
                    <a:gd name="T20" fmla="*/ 29 w 42"/>
                    <a:gd name="T21" fmla="*/ 5 h 32"/>
                    <a:gd name="T22" fmla="*/ 30 w 42"/>
                    <a:gd name="T23" fmla="*/ 5 h 32"/>
                    <a:gd name="T24" fmla="*/ 34 w 42"/>
                    <a:gd name="T25" fmla="*/ 8 h 32"/>
                    <a:gd name="T26" fmla="*/ 36 w 42"/>
                    <a:gd name="T27" fmla="*/ 10 h 32"/>
                    <a:gd name="T28" fmla="*/ 37 w 42"/>
                    <a:gd name="T29" fmla="*/ 16 h 32"/>
                    <a:gd name="T30" fmla="*/ 38 w 42"/>
                    <a:gd name="T31" fmla="*/ 29 h 32"/>
                    <a:gd name="T32" fmla="*/ 39 w 42"/>
                    <a:gd name="T33" fmla="*/ 27 h 32"/>
                    <a:gd name="T34" fmla="*/ 41 w 42"/>
                    <a:gd name="T35" fmla="*/ 22 h 32"/>
                    <a:gd name="T36" fmla="*/ 42 w 42"/>
                    <a:gd name="T37" fmla="*/ 16 h 32"/>
                    <a:gd name="T38" fmla="*/ 42 w 42"/>
                    <a:gd name="T39" fmla="*/ 15 h 32"/>
                    <a:gd name="T40" fmla="*/ 41 w 42"/>
                    <a:gd name="T41" fmla="*/ 8 h 32"/>
                    <a:gd name="T42" fmla="*/ 38 w 42"/>
                    <a:gd name="T43" fmla="*/ 4 h 32"/>
                    <a:gd name="T44" fmla="*/ 34 w 42"/>
                    <a:gd name="T45" fmla="*/ 1 h 32"/>
                    <a:gd name="T46" fmla="*/ 29 w 42"/>
                    <a:gd name="T47" fmla="*/ 0 h 32"/>
                    <a:gd name="T48" fmla="*/ 27 w 42"/>
                    <a:gd name="T49" fmla="*/ 0 h 32"/>
                    <a:gd name="T50" fmla="*/ 22 w 42"/>
                    <a:gd name="T51" fmla="*/ 2 h 32"/>
                    <a:gd name="T52" fmla="*/ 21 w 42"/>
                    <a:gd name="T53" fmla="*/ 3 h 32"/>
                    <a:gd name="T54" fmla="*/ 17 w 42"/>
                    <a:gd name="T55" fmla="*/ 8 h 32"/>
                    <a:gd name="T56" fmla="*/ 17 w 42"/>
                    <a:gd name="T57" fmla="*/ 10 h 32"/>
                    <a:gd name="T58" fmla="*/ 15 w 42"/>
                    <a:gd name="T59" fmla="*/ 17 h 32"/>
                    <a:gd name="T60" fmla="*/ 14 w 42"/>
                    <a:gd name="T61" fmla="*/ 20 h 32"/>
                    <a:gd name="T62" fmla="*/ 13 w 42"/>
                    <a:gd name="T63" fmla="*/ 24 h 32"/>
                    <a:gd name="T64" fmla="*/ 9 w 42"/>
                    <a:gd name="T65" fmla="*/ 26 h 32"/>
                    <a:gd name="T66" fmla="*/ 8 w 42"/>
                    <a:gd name="T67" fmla="*/ 26 h 32"/>
                    <a:gd name="T68" fmla="*/ 4 w 42"/>
                    <a:gd name="T69" fmla="*/ 24 h 32"/>
                    <a:gd name="T70" fmla="*/ 4 w 42"/>
                    <a:gd name="T71" fmla="*/ 23 h 32"/>
                    <a:gd name="T72" fmla="*/ 3 w 42"/>
                    <a:gd name="T73" fmla="*/ 17 h 32"/>
                    <a:gd name="T74" fmla="*/ 0 w 42"/>
                    <a:gd name="T75"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 h="32">
                      <a:moveTo>
                        <a:pt x="0" y="28"/>
                      </a:moveTo>
                      <a:lnTo>
                        <a:pt x="4" y="31"/>
                      </a:lnTo>
                      <a:lnTo>
                        <a:pt x="9" y="32"/>
                      </a:lnTo>
                      <a:lnTo>
                        <a:pt x="12" y="32"/>
                      </a:lnTo>
                      <a:lnTo>
                        <a:pt x="16" y="28"/>
                      </a:lnTo>
                      <a:lnTo>
                        <a:pt x="18" y="25"/>
                      </a:lnTo>
                      <a:lnTo>
                        <a:pt x="21" y="19"/>
                      </a:lnTo>
                      <a:lnTo>
                        <a:pt x="23" y="12"/>
                      </a:lnTo>
                      <a:lnTo>
                        <a:pt x="24" y="8"/>
                      </a:lnTo>
                      <a:lnTo>
                        <a:pt x="25" y="7"/>
                      </a:lnTo>
                      <a:lnTo>
                        <a:pt x="29" y="5"/>
                      </a:lnTo>
                      <a:lnTo>
                        <a:pt x="30" y="5"/>
                      </a:lnTo>
                      <a:lnTo>
                        <a:pt x="34" y="8"/>
                      </a:lnTo>
                      <a:lnTo>
                        <a:pt x="36" y="10"/>
                      </a:lnTo>
                      <a:lnTo>
                        <a:pt x="37" y="16"/>
                      </a:lnTo>
                      <a:lnTo>
                        <a:pt x="38" y="29"/>
                      </a:lnTo>
                      <a:lnTo>
                        <a:pt x="39" y="27"/>
                      </a:lnTo>
                      <a:lnTo>
                        <a:pt x="41" y="22"/>
                      </a:lnTo>
                      <a:lnTo>
                        <a:pt x="42" y="16"/>
                      </a:lnTo>
                      <a:lnTo>
                        <a:pt x="42" y="15"/>
                      </a:lnTo>
                      <a:lnTo>
                        <a:pt x="41" y="8"/>
                      </a:lnTo>
                      <a:lnTo>
                        <a:pt x="38" y="4"/>
                      </a:lnTo>
                      <a:lnTo>
                        <a:pt x="34" y="1"/>
                      </a:lnTo>
                      <a:lnTo>
                        <a:pt x="29" y="0"/>
                      </a:lnTo>
                      <a:lnTo>
                        <a:pt x="27" y="0"/>
                      </a:lnTo>
                      <a:lnTo>
                        <a:pt x="22" y="2"/>
                      </a:lnTo>
                      <a:lnTo>
                        <a:pt x="21" y="3"/>
                      </a:lnTo>
                      <a:lnTo>
                        <a:pt x="17" y="8"/>
                      </a:lnTo>
                      <a:lnTo>
                        <a:pt x="17" y="10"/>
                      </a:lnTo>
                      <a:lnTo>
                        <a:pt x="15" y="17"/>
                      </a:lnTo>
                      <a:lnTo>
                        <a:pt x="14" y="20"/>
                      </a:lnTo>
                      <a:lnTo>
                        <a:pt x="13" y="24"/>
                      </a:lnTo>
                      <a:lnTo>
                        <a:pt x="9" y="26"/>
                      </a:lnTo>
                      <a:lnTo>
                        <a:pt x="8" y="26"/>
                      </a:lnTo>
                      <a:lnTo>
                        <a:pt x="4" y="24"/>
                      </a:lnTo>
                      <a:lnTo>
                        <a:pt x="4" y="23"/>
                      </a:lnTo>
                      <a:lnTo>
                        <a:pt x="3" y="17"/>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1" name="Freeform 7547"/>
                <p:cNvSpPr>
                  <a:spLocks/>
                </p:cNvSpPr>
                <p:nvPr/>
              </p:nvSpPr>
              <p:spPr bwMode="auto">
                <a:xfrm>
                  <a:off x="2623" y="1931"/>
                  <a:ext cx="2" cy="4"/>
                </a:xfrm>
                <a:custGeom>
                  <a:avLst/>
                  <a:gdLst>
                    <a:gd name="T0" fmla="*/ 0 w 13"/>
                    <a:gd name="T1" fmla="*/ 16 h 27"/>
                    <a:gd name="T2" fmla="*/ 0 w 13"/>
                    <a:gd name="T3" fmla="*/ 17 h 27"/>
                    <a:gd name="T4" fmla="*/ 1 w 13"/>
                    <a:gd name="T5" fmla="*/ 22 h 27"/>
                    <a:gd name="T6" fmla="*/ 3 w 13"/>
                    <a:gd name="T7" fmla="*/ 27 h 27"/>
                    <a:gd name="T8" fmla="*/ 6 w 13"/>
                    <a:gd name="T9" fmla="*/ 16 h 27"/>
                    <a:gd name="T10" fmla="*/ 6 w 13"/>
                    <a:gd name="T11" fmla="*/ 14 h 27"/>
                    <a:gd name="T12" fmla="*/ 8 w 13"/>
                    <a:gd name="T13" fmla="*/ 8 h 27"/>
                    <a:gd name="T14" fmla="*/ 9 w 13"/>
                    <a:gd name="T15" fmla="*/ 7 h 27"/>
                    <a:gd name="T16" fmla="*/ 13 w 13"/>
                    <a:gd name="T17" fmla="*/ 5 h 27"/>
                    <a:gd name="T18" fmla="*/ 13 w 13"/>
                    <a:gd name="T19" fmla="*/ 0 h 27"/>
                    <a:gd name="T20" fmla="*/ 8 w 13"/>
                    <a:gd name="T21" fmla="*/ 1 h 27"/>
                    <a:gd name="T22" fmla="*/ 3 w 13"/>
                    <a:gd name="T23" fmla="*/ 5 h 27"/>
                    <a:gd name="T24" fmla="*/ 3 w 13"/>
                    <a:gd name="T25" fmla="*/ 5 h 27"/>
                    <a:gd name="T26" fmla="*/ 1 w 13"/>
                    <a:gd name="T27" fmla="*/ 10 h 27"/>
                    <a:gd name="T28" fmla="*/ 0 w 13"/>
                    <a:gd name="T29"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7">
                      <a:moveTo>
                        <a:pt x="0" y="16"/>
                      </a:moveTo>
                      <a:lnTo>
                        <a:pt x="0" y="17"/>
                      </a:lnTo>
                      <a:lnTo>
                        <a:pt x="1" y="22"/>
                      </a:lnTo>
                      <a:lnTo>
                        <a:pt x="3" y="27"/>
                      </a:lnTo>
                      <a:lnTo>
                        <a:pt x="6" y="16"/>
                      </a:lnTo>
                      <a:lnTo>
                        <a:pt x="6" y="14"/>
                      </a:lnTo>
                      <a:lnTo>
                        <a:pt x="8" y="8"/>
                      </a:lnTo>
                      <a:lnTo>
                        <a:pt x="9" y="7"/>
                      </a:lnTo>
                      <a:lnTo>
                        <a:pt x="13" y="5"/>
                      </a:lnTo>
                      <a:lnTo>
                        <a:pt x="13" y="0"/>
                      </a:lnTo>
                      <a:lnTo>
                        <a:pt x="8" y="1"/>
                      </a:lnTo>
                      <a:lnTo>
                        <a:pt x="3" y="5"/>
                      </a:lnTo>
                      <a:lnTo>
                        <a:pt x="3" y="5"/>
                      </a:lnTo>
                      <a:lnTo>
                        <a:pt x="1" y="1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2" name="Freeform 7548"/>
                <p:cNvSpPr>
                  <a:spLocks/>
                </p:cNvSpPr>
                <p:nvPr/>
              </p:nvSpPr>
              <p:spPr bwMode="auto">
                <a:xfrm>
                  <a:off x="1981" y="1737"/>
                  <a:ext cx="558" cy="797"/>
                </a:xfrm>
                <a:custGeom>
                  <a:avLst/>
                  <a:gdLst>
                    <a:gd name="T0" fmla="*/ 3328 w 3348"/>
                    <a:gd name="T1" fmla="*/ 4783 h 4783"/>
                    <a:gd name="T2" fmla="*/ 3044 w 3348"/>
                    <a:gd name="T3" fmla="*/ 4580 h 4783"/>
                    <a:gd name="T4" fmla="*/ 2777 w 3348"/>
                    <a:gd name="T5" fmla="*/ 4782 h 4783"/>
                    <a:gd name="T6" fmla="*/ 2652 w 3348"/>
                    <a:gd name="T7" fmla="*/ 4674 h 4783"/>
                    <a:gd name="T8" fmla="*/ 2476 w 3348"/>
                    <a:gd name="T9" fmla="*/ 4674 h 4783"/>
                    <a:gd name="T10" fmla="*/ 1922 w 3348"/>
                    <a:gd name="T11" fmla="*/ 4157 h 4783"/>
                    <a:gd name="T12" fmla="*/ 1441 w 3348"/>
                    <a:gd name="T13" fmla="*/ 4225 h 4783"/>
                    <a:gd name="T14" fmla="*/ 1217 w 3348"/>
                    <a:gd name="T15" fmla="*/ 3985 h 4783"/>
                    <a:gd name="T16" fmla="*/ 1442 w 3348"/>
                    <a:gd name="T17" fmla="*/ 3964 h 4783"/>
                    <a:gd name="T18" fmla="*/ 1441 w 3348"/>
                    <a:gd name="T19" fmla="*/ 3161 h 4783"/>
                    <a:gd name="T20" fmla="*/ 1353 w 3348"/>
                    <a:gd name="T21" fmla="*/ 3027 h 4783"/>
                    <a:gd name="T22" fmla="*/ 1281 w 3348"/>
                    <a:gd name="T23" fmla="*/ 2920 h 4783"/>
                    <a:gd name="T24" fmla="*/ 1166 w 3348"/>
                    <a:gd name="T25" fmla="*/ 2807 h 4783"/>
                    <a:gd name="T26" fmla="*/ 1078 w 3348"/>
                    <a:gd name="T27" fmla="*/ 2742 h 4783"/>
                    <a:gd name="T28" fmla="*/ 976 w 3348"/>
                    <a:gd name="T29" fmla="*/ 2701 h 4783"/>
                    <a:gd name="T30" fmla="*/ 864 w 3348"/>
                    <a:gd name="T31" fmla="*/ 2644 h 4783"/>
                    <a:gd name="T32" fmla="*/ 704 w 3348"/>
                    <a:gd name="T33" fmla="*/ 2550 h 4783"/>
                    <a:gd name="T34" fmla="*/ 565 w 3348"/>
                    <a:gd name="T35" fmla="*/ 2494 h 4783"/>
                    <a:gd name="T36" fmla="*/ 474 w 3348"/>
                    <a:gd name="T37" fmla="*/ 2454 h 4783"/>
                    <a:gd name="T38" fmla="*/ 280 w 3348"/>
                    <a:gd name="T39" fmla="*/ 2279 h 4783"/>
                    <a:gd name="T40" fmla="*/ 107 w 3348"/>
                    <a:gd name="T41" fmla="*/ 2125 h 4783"/>
                    <a:gd name="T42" fmla="*/ 0 w 3348"/>
                    <a:gd name="T43" fmla="*/ 2027 h 4783"/>
                    <a:gd name="T44" fmla="*/ 0 w 3348"/>
                    <a:gd name="T45" fmla="*/ 1004 h 4783"/>
                    <a:gd name="T46" fmla="*/ 745 w 3348"/>
                    <a:gd name="T47" fmla="*/ 1004 h 4783"/>
                    <a:gd name="T48" fmla="*/ 819 w 3348"/>
                    <a:gd name="T49" fmla="*/ 1051 h 4783"/>
                    <a:gd name="T50" fmla="*/ 940 w 3348"/>
                    <a:gd name="T51" fmla="*/ 1130 h 4783"/>
                    <a:gd name="T52" fmla="*/ 1080 w 3348"/>
                    <a:gd name="T53" fmla="*/ 1195 h 4783"/>
                    <a:gd name="T54" fmla="*/ 1155 w 3348"/>
                    <a:gd name="T55" fmla="*/ 1232 h 4783"/>
                    <a:gd name="T56" fmla="*/ 1243 w 3348"/>
                    <a:gd name="T57" fmla="*/ 1269 h 4783"/>
                    <a:gd name="T58" fmla="*/ 1355 w 3348"/>
                    <a:gd name="T59" fmla="*/ 1311 h 4783"/>
                    <a:gd name="T60" fmla="*/ 1402 w 3348"/>
                    <a:gd name="T61" fmla="*/ 1334 h 4783"/>
                    <a:gd name="T62" fmla="*/ 1453 w 3348"/>
                    <a:gd name="T63" fmla="*/ 1334 h 4783"/>
                    <a:gd name="T64" fmla="*/ 1518 w 3348"/>
                    <a:gd name="T65" fmla="*/ 1334 h 4783"/>
                    <a:gd name="T66" fmla="*/ 1602 w 3348"/>
                    <a:gd name="T67" fmla="*/ 1307 h 4783"/>
                    <a:gd name="T68" fmla="*/ 1775 w 3348"/>
                    <a:gd name="T69" fmla="*/ 1228 h 4783"/>
                    <a:gd name="T70" fmla="*/ 1905 w 3348"/>
                    <a:gd name="T71" fmla="*/ 1148 h 4783"/>
                    <a:gd name="T72" fmla="*/ 2007 w 3348"/>
                    <a:gd name="T73" fmla="*/ 1068 h 4783"/>
                    <a:gd name="T74" fmla="*/ 2101 w 3348"/>
                    <a:gd name="T75" fmla="*/ 1000 h 4783"/>
                    <a:gd name="T76" fmla="*/ 2177 w 3348"/>
                    <a:gd name="T77" fmla="*/ 910 h 4783"/>
                    <a:gd name="T78" fmla="*/ 2234 w 3348"/>
                    <a:gd name="T79" fmla="*/ 794 h 4783"/>
                    <a:gd name="T80" fmla="*/ 2303 w 3348"/>
                    <a:gd name="T81" fmla="*/ 659 h 4783"/>
                    <a:gd name="T82" fmla="*/ 2364 w 3348"/>
                    <a:gd name="T83" fmla="*/ 566 h 4783"/>
                    <a:gd name="T84" fmla="*/ 2405 w 3348"/>
                    <a:gd name="T85" fmla="*/ 529 h 4783"/>
                    <a:gd name="T86" fmla="*/ 2778 w 3348"/>
                    <a:gd name="T87" fmla="*/ 529 h 4783"/>
                    <a:gd name="T88" fmla="*/ 2778 w 3348"/>
                    <a:gd name="T89" fmla="*/ 159 h 4783"/>
                    <a:gd name="T90" fmla="*/ 2961 w 3348"/>
                    <a:gd name="T91" fmla="*/ 4 h 4783"/>
                    <a:gd name="T92" fmla="*/ 3348 w 3348"/>
                    <a:gd name="T93" fmla="*/ 0 h 4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48" h="4783">
                      <a:moveTo>
                        <a:pt x="3328" y="4783"/>
                      </a:moveTo>
                      <a:lnTo>
                        <a:pt x="3044" y="4580"/>
                      </a:lnTo>
                      <a:lnTo>
                        <a:pt x="2777" y="4782"/>
                      </a:lnTo>
                      <a:lnTo>
                        <a:pt x="2652" y="4674"/>
                      </a:lnTo>
                      <a:lnTo>
                        <a:pt x="2476" y="4674"/>
                      </a:lnTo>
                      <a:lnTo>
                        <a:pt x="1922" y="4157"/>
                      </a:lnTo>
                      <a:lnTo>
                        <a:pt x="1441" y="4225"/>
                      </a:lnTo>
                      <a:lnTo>
                        <a:pt x="1217" y="3985"/>
                      </a:lnTo>
                      <a:lnTo>
                        <a:pt x="1442" y="3964"/>
                      </a:lnTo>
                      <a:lnTo>
                        <a:pt x="1441" y="3161"/>
                      </a:lnTo>
                      <a:lnTo>
                        <a:pt x="1353" y="3027"/>
                      </a:lnTo>
                      <a:lnTo>
                        <a:pt x="1281" y="2920"/>
                      </a:lnTo>
                      <a:lnTo>
                        <a:pt x="1166" y="2807"/>
                      </a:lnTo>
                      <a:lnTo>
                        <a:pt x="1078" y="2742"/>
                      </a:lnTo>
                      <a:lnTo>
                        <a:pt x="976" y="2701"/>
                      </a:lnTo>
                      <a:lnTo>
                        <a:pt x="864" y="2644"/>
                      </a:lnTo>
                      <a:lnTo>
                        <a:pt x="704" y="2550"/>
                      </a:lnTo>
                      <a:lnTo>
                        <a:pt x="565" y="2494"/>
                      </a:lnTo>
                      <a:lnTo>
                        <a:pt x="474" y="2454"/>
                      </a:lnTo>
                      <a:lnTo>
                        <a:pt x="280" y="2279"/>
                      </a:lnTo>
                      <a:lnTo>
                        <a:pt x="107" y="2125"/>
                      </a:lnTo>
                      <a:lnTo>
                        <a:pt x="0" y="2027"/>
                      </a:lnTo>
                      <a:lnTo>
                        <a:pt x="0" y="1004"/>
                      </a:lnTo>
                      <a:lnTo>
                        <a:pt x="745" y="1004"/>
                      </a:lnTo>
                      <a:lnTo>
                        <a:pt x="819" y="1051"/>
                      </a:lnTo>
                      <a:lnTo>
                        <a:pt x="940" y="1130"/>
                      </a:lnTo>
                      <a:lnTo>
                        <a:pt x="1080" y="1195"/>
                      </a:lnTo>
                      <a:lnTo>
                        <a:pt x="1155" y="1232"/>
                      </a:lnTo>
                      <a:lnTo>
                        <a:pt x="1243" y="1269"/>
                      </a:lnTo>
                      <a:lnTo>
                        <a:pt x="1355" y="1311"/>
                      </a:lnTo>
                      <a:lnTo>
                        <a:pt x="1402" y="1334"/>
                      </a:lnTo>
                      <a:lnTo>
                        <a:pt x="1453" y="1334"/>
                      </a:lnTo>
                      <a:lnTo>
                        <a:pt x="1518" y="1334"/>
                      </a:lnTo>
                      <a:lnTo>
                        <a:pt x="1602" y="1307"/>
                      </a:lnTo>
                      <a:lnTo>
                        <a:pt x="1775" y="1228"/>
                      </a:lnTo>
                      <a:lnTo>
                        <a:pt x="1905" y="1148"/>
                      </a:lnTo>
                      <a:lnTo>
                        <a:pt x="2007" y="1068"/>
                      </a:lnTo>
                      <a:lnTo>
                        <a:pt x="2101" y="1000"/>
                      </a:lnTo>
                      <a:lnTo>
                        <a:pt x="2177" y="910"/>
                      </a:lnTo>
                      <a:lnTo>
                        <a:pt x="2234" y="794"/>
                      </a:lnTo>
                      <a:lnTo>
                        <a:pt x="2303" y="659"/>
                      </a:lnTo>
                      <a:lnTo>
                        <a:pt x="2364" y="566"/>
                      </a:lnTo>
                      <a:lnTo>
                        <a:pt x="2405" y="529"/>
                      </a:lnTo>
                      <a:lnTo>
                        <a:pt x="2778" y="529"/>
                      </a:lnTo>
                      <a:lnTo>
                        <a:pt x="2778" y="159"/>
                      </a:lnTo>
                      <a:lnTo>
                        <a:pt x="2961" y="4"/>
                      </a:lnTo>
                      <a:lnTo>
                        <a:pt x="3348"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3" name="Freeform 7549"/>
                <p:cNvSpPr>
                  <a:spLocks/>
                </p:cNvSpPr>
                <p:nvPr/>
              </p:nvSpPr>
              <p:spPr bwMode="auto">
                <a:xfrm>
                  <a:off x="3247" y="1787"/>
                  <a:ext cx="354" cy="737"/>
                </a:xfrm>
                <a:custGeom>
                  <a:avLst/>
                  <a:gdLst>
                    <a:gd name="T0" fmla="*/ 0 w 2123"/>
                    <a:gd name="T1" fmla="*/ 0 h 4422"/>
                    <a:gd name="T2" fmla="*/ 0 w 2123"/>
                    <a:gd name="T3" fmla="*/ 1723 h 4422"/>
                    <a:gd name="T4" fmla="*/ 1143 w 2123"/>
                    <a:gd name="T5" fmla="*/ 1723 h 4422"/>
                    <a:gd name="T6" fmla="*/ 1271 w 2123"/>
                    <a:gd name="T7" fmla="*/ 1773 h 4422"/>
                    <a:gd name="T8" fmla="*/ 1393 w 2123"/>
                    <a:gd name="T9" fmla="*/ 1762 h 4422"/>
                    <a:gd name="T10" fmla="*/ 1492 w 2123"/>
                    <a:gd name="T11" fmla="*/ 1692 h 4422"/>
                    <a:gd name="T12" fmla="*/ 1672 w 2123"/>
                    <a:gd name="T13" fmla="*/ 2439 h 4422"/>
                    <a:gd name="T14" fmla="*/ 1635 w 2123"/>
                    <a:gd name="T15" fmla="*/ 2639 h 4422"/>
                    <a:gd name="T16" fmla="*/ 1637 w 2123"/>
                    <a:gd name="T17" fmla="*/ 2856 h 4422"/>
                    <a:gd name="T18" fmla="*/ 1687 w 2123"/>
                    <a:gd name="T19" fmla="*/ 2956 h 4422"/>
                    <a:gd name="T20" fmla="*/ 1778 w 2123"/>
                    <a:gd name="T21" fmla="*/ 2995 h 4422"/>
                    <a:gd name="T22" fmla="*/ 1915 w 2123"/>
                    <a:gd name="T23" fmla="*/ 3019 h 4422"/>
                    <a:gd name="T24" fmla="*/ 2054 w 2123"/>
                    <a:gd name="T25" fmla="*/ 3034 h 4422"/>
                    <a:gd name="T26" fmla="*/ 2106 w 2123"/>
                    <a:gd name="T27" fmla="*/ 3060 h 4422"/>
                    <a:gd name="T28" fmla="*/ 2119 w 2123"/>
                    <a:gd name="T29" fmla="*/ 3456 h 4422"/>
                    <a:gd name="T30" fmla="*/ 2123 w 2123"/>
                    <a:gd name="T31" fmla="*/ 4403 h 4422"/>
                    <a:gd name="T32" fmla="*/ 1960 w 2123"/>
                    <a:gd name="T33" fmla="*/ 4382 h 4422"/>
                    <a:gd name="T34" fmla="*/ 1861 w 2123"/>
                    <a:gd name="T35" fmla="*/ 4376 h 4422"/>
                    <a:gd name="T36" fmla="*/ 1762 w 2123"/>
                    <a:gd name="T37" fmla="*/ 4369 h 4422"/>
                    <a:gd name="T38" fmla="*/ 1699 w 2123"/>
                    <a:gd name="T39" fmla="*/ 4369 h 4422"/>
                    <a:gd name="T40" fmla="*/ 1368 w 2123"/>
                    <a:gd name="T41" fmla="*/ 4411 h 4422"/>
                    <a:gd name="T42" fmla="*/ 1299 w 2123"/>
                    <a:gd name="T43" fmla="*/ 4422 h 4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23" h="4422">
                      <a:moveTo>
                        <a:pt x="0" y="0"/>
                      </a:moveTo>
                      <a:lnTo>
                        <a:pt x="0" y="1723"/>
                      </a:lnTo>
                      <a:lnTo>
                        <a:pt x="1143" y="1723"/>
                      </a:lnTo>
                      <a:lnTo>
                        <a:pt x="1271" y="1773"/>
                      </a:lnTo>
                      <a:lnTo>
                        <a:pt x="1393" y="1762"/>
                      </a:lnTo>
                      <a:lnTo>
                        <a:pt x="1492" y="1692"/>
                      </a:lnTo>
                      <a:lnTo>
                        <a:pt x="1672" y="2439"/>
                      </a:lnTo>
                      <a:lnTo>
                        <a:pt x="1635" y="2639"/>
                      </a:lnTo>
                      <a:lnTo>
                        <a:pt x="1637" y="2856"/>
                      </a:lnTo>
                      <a:lnTo>
                        <a:pt x="1687" y="2956"/>
                      </a:lnTo>
                      <a:lnTo>
                        <a:pt x="1778" y="2995"/>
                      </a:lnTo>
                      <a:lnTo>
                        <a:pt x="1915" y="3019"/>
                      </a:lnTo>
                      <a:lnTo>
                        <a:pt x="2054" y="3034"/>
                      </a:lnTo>
                      <a:lnTo>
                        <a:pt x="2106" y="3060"/>
                      </a:lnTo>
                      <a:lnTo>
                        <a:pt x="2119" y="3456"/>
                      </a:lnTo>
                      <a:lnTo>
                        <a:pt x="2123" y="4403"/>
                      </a:lnTo>
                      <a:lnTo>
                        <a:pt x="1960" y="4382"/>
                      </a:lnTo>
                      <a:lnTo>
                        <a:pt x="1861" y="4376"/>
                      </a:lnTo>
                      <a:lnTo>
                        <a:pt x="1762" y="4369"/>
                      </a:lnTo>
                      <a:lnTo>
                        <a:pt x="1699" y="4369"/>
                      </a:lnTo>
                      <a:lnTo>
                        <a:pt x="1368" y="4411"/>
                      </a:lnTo>
                      <a:lnTo>
                        <a:pt x="1299" y="44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4" name="Freeform 7550"/>
                <p:cNvSpPr>
                  <a:spLocks/>
                </p:cNvSpPr>
                <p:nvPr/>
              </p:nvSpPr>
              <p:spPr bwMode="auto">
                <a:xfrm>
                  <a:off x="3391" y="2525"/>
                  <a:ext cx="73" cy="29"/>
                </a:xfrm>
                <a:custGeom>
                  <a:avLst/>
                  <a:gdLst>
                    <a:gd name="T0" fmla="*/ 438 w 438"/>
                    <a:gd name="T1" fmla="*/ 0 h 175"/>
                    <a:gd name="T2" fmla="*/ 392 w 438"/>
                    <a:gd name="T3" fmla="*/ 11 h 175"/>
                    <a:gd name="T4" fmla="*/ 347 w 438"/>
                    <a:gd name="T5" fmla="*/ 24 h 175"/>
                    <a:gd name="T6" fmla="*/ 301 w 438"/>
                    <a:gd name="T7" fmla="*/ 38 h 175"/>
                    <a:gd name="T8" fmla="*/ 256 w 438"/>
                    <a:gd name="T9" fmla="*/ 53 h 175"/>
                    <a:gd name="T10" fmla="*/ 212 w 438"/>
                    <a:gd name="T11" fmla="*/ 70 h 175"/>
                    <a:gd name="T12" fmla="*/ 169 w 438"/>
                    <a:gd name="T13" fmla="*/ 88 h 175"/>
                    <a:gd name="T14" fmla="*/ 125 w 438"/>
                    <a:gd name="T15" fmla="*/ 108 h 175"/>
                    <a:gd name="T16" fmla="*/ 82 w 438"/>
                    <a:gd name="T17" fmla="*/ 129 h 175"/>
                    <a:gd name="T18" fmla="*/ 41 w 438"/>
                    <a:gd name="T19" fmla="*/ 152 h 175"/>
                    <a:gd name="T20" fmla="*/ 0 w 438"/>
                    <a:gd name="T21"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8" h="175">
                      <a:moveTo>
                        <a:pt x="438" y="0"/>
                      </a:moveTo>
                      <a:lnTo>
                        <a:pt x="392" y="11"/>
                      </a:lnTo>
                      <a:lnTo>
                        <a:pt x="347" y="24"/>
                      </a:lnTo>
                      <a:lnTo>
                        <a:pt x="301" y="38"/>
                      </a:lnTo>
                      <a:lnTo>
                        <a:pt x="256" y="53"/>
                      </a:lnTo>
                      <a:lnTo>
                        <a:pt x="212" y="70"/>
                      </a:lnTo>
                      <a:lnTo>
                        <a:pt x="169" y="88"/>
                      </a:lnTo>
                      <a:lnTo>
                        <a:pt x="125" y="108"/>
                      </a:lnTo>
                      <a:lnTo>
                        <a:pt x="82" y="129"/>
                      </a:lnTo>
                      <a:lnTo>
                        <a:pt x="41" y="152"/>
                      </a:lnTo>
                      <a:lnTo>
                        <a:pt x="0" y="17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5" name="Freeform 7551"/>
                <p:cNvSpPr>
                  <a:spLocks/>
                </p:cNvSpPr>
                <p:nvPr/>
              </p:nvSpPr>
              <p:spPr bwMode="auto">
                <a:xfrm>
                  <a:off x="3254" y="2554"/>
                  <a:ext cx="136" cy="69"/>
                </a:xfrm>
                <a:custGeom>
                  <a:avLst/>
                  <a:gdLst>
                    <a:gd name="T0" fmla="*/ 817 w 817"/>
                    <a:gd name="T1" fmla="*/ 0 h 419"/>
                    <a:gd name="T2" fmla="*/ 598 w 817"/>
                    <a:gd name="T3" fmla="*/ 110 h 419"/>
                    <a:gd name="T4" fmla="*/ 22 w 817"/>
                    <a:gd name="T5" fmla="*/ 419 h 419"/>
                    <a:gd name="T6" fmla="*/ 0 w 817"/>
                    <a:gd name="T7" fmla="*/ 389 h 419"/>
                  </a:gdLst>
                  <a:ahLst/>
                  <a:cxnLst>
                    <a:cxn ang="0">
                      <a:pos x="T0" y="T1"/>
                    </a:cxn>
                    <a:cxn ang="0">
                      <a:pos x="T2" y="T3"/>
                    </a:cxn>
                    <a:cxn ang="0">
                      <a:pos x="T4" y="T5"/>
                    </a:cxn>
                    <a:cxn ang="0">
                      <a:pos x="T6" y="T7"/>
                    </a:cxn>
                  </a:cxnLst>
                  <a:rect l="0" t="0" r="r" b="b"/>
                  <a:pathLst>
                    <a:path w="817" h="419">
                      <a:moveTo>
                        <a:pt x="817" y="0"/>
                      </a:moveTo>
                      <a:lnTo>
                        <a:pt x="598" y="110"/>
                      </a:lnTo>
                      <a:lnTo>
                        <a:pt x="22" y="419"/>
                      </a:lnTo>
                      <a:lnTo>
                        <a:pt x="0" y="38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6" name="Line 7552"/>
                <p:cNvSpPr>
                  <a:spLocks noChangeShapeType="1"/>
                </p:cNvSpPr>
                <p:nvPr/>
              </p:nvSpPr>
              <p:spPr bwMode="auto">
                <a:xfrm flipV="1">
                  <a:off x="3250" y="2619"/>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17" name="Freeform 7553"/>
                <p:cNvSpPr>
                  <a:spLocks/>
                </p:cNvSpPr>
                <p:nvPr/>
              </p:nvSpPr>
              <p:spPr bwMode="auto">
                <a:xfrm>
                  <a:off x="2427" y="2077"/>
                  <a:ext cx="5" cy="8"/>
                </a:xfrm>
                <a:custGeom>
                  <a:avLst/>
                  <a:gdLst>
                    <a:gd name="T0" fmla="*/ 26 w 32"/>
                    <a:gd name="T1" fmla="*/ 0 h 47"/>
                    <a:gd name="T2" fmla="*/ 18 w 32"/>
                    <a:gd name="T3" fmla="*/ 0 h 47"/>
                    <a:gd name="T4" fmla="*/ 0 w 32"/>
                    <a:gd name="T5" fmla="*/ 47 h 47"/>
                    <a:gd name="T6" fmla="*/ 6 w 32"/>
                    <a:gd name="T7" fmla="*/ 47 h 47"/>
                    <a:gd name="T8" fmla="*/ 12 w 32"/>
                    <a:gd name="T9" fmla="*/ 33 h 47"/>
                    <a:gd name="T10" fmla="*/ 32 w 32"/>
                    <a:gd name="T11" fmla="*/ 33 h 47"/>
                    <a:gd name="T12" fmla="*/ 14 w 32"/>
                    <a:gd name="T13" fmla="*/ 27 h 47"/>
                    <a:gd name="T14" fmla="*/ 19 w 32"/>
                    <a:gd name="T15" fmla="*/ 14 h 47"/>
                    <a:gd name="T16" fmla="*/ 20 w 32"/>
                    <a:gd name="T17" fmla="*/ 10 h 47"/>
                    <a:gd name="T18" fmla="*/ 21 w 32"/>
                    <a:gd name="T19" fmla="*/ 5 h 47"/>
                    <a:gd name="T20" fmla="*/ 21 w 32"/>
                    <a:gd name="T21" fmla="*/ 5 h 47"/>
                    <a:gd name="T22" fmla="*/ 26 w 32"/>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47">
                      <a:moveTo>
                        <a:pt x="26" y="0"/>
                      </a:moveTo>
                      <a:lnTo>
                        <a:pt x="18" y="0"/>
                      </a:lnTo>
                      <a:lnTo>
                        <a:pt x="0" y="47"/>
                      </a:lnTo>
                      <a:lnTo>
                        <a:pt x="6" y="47"/>
                      </a:lnTo>
                      <a:lnTo>
                        <a:pt x="12" y="33"/>
                      </a:lnTo>
                      <a:lnTo>
                        <a:pt x="32" y="33"/>
                      </a:lnTo>
                      <a:lnTo>
                        <a:pt x="14" y="27"/>
                      </a:lnTo>
                      <a:lnTo>
                        <a:pt x="19" y="14"/>
                      </a:lnTo>
                      <a:lnTo>
                        <a:pt x="20" y="10"/>
                      </a:lnTo>
                      <a:lnTo>
                        <a:pt x="21" y="5"/>
                      </a:lnTo>
                      <a:lnTo>
                        <a:pt x="21" y="5"/>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8" name="Freeform 7554"/>
                <p:cNvSpPr>
                  <a:spLocks/>
                </p:cNvSpPr>
                <p:nvPr/>
              </p:nvSpPr>
              <p:spPr bwMode="auto">
                <a:xfrm>
                  <a:off x="2429" y="2077"/>
                  <a:ext cx="5" cy="8"/>
                </a:xfrm>
                <a:custGeom>
                  <a:avLst/>
                  <a:gdLst>
                    <a:gd name="T0" fmla="*/ 12 w 31"/>
                    <a:gd name="T1" fmla="*/ 0 h 47"/>
                    <a:gd name="T2" fmla="*/ 7 w 31"/>
                    <a:gd name="T3" fmla="*/ 5 h 47"/>
                    <a:gd name="T4" fmla="*/ 9 w 31"/>
                    <a:gd name="T5" fmla="*/ 10 h 47"/>
                    <a:gd name="T6" fmla="*/ 10 w 31"/>
                    <a:gd name="T7" fmla="*/ 13 h 47"/>
                    <a:gd name="T8" fmla="*/ 13 w 31"/>
                    <a:gd name="T9" fmla="*/ 19 h 47"/>
                    <a:gd name="T10" fmla="*/ 16 w 31"/>
                    <a:gd name="T11" fmla="*/ 27 h 47"/>
                    <a:gd name="T12" fmla="*/ 0 w 31"/>
                    <a:gd name="T13" fmla="*/ 27 h 47"/>
                    <a:gd name="T14" fmla="*/ 18 w 31"/>
                    <a:gd name="T15" fmla="*/ 33 h 47"/>
                    <a:gd name="T16" fmla="*/ 23 w 31"/>
                    <a:gd name="T17" fmla="*/ 47 h 47"/>
                    <a:gd name="T18" fmla="*/ 31 w 31"/>
                    <a:gd name="T19" fmla="*/ 47 h 47"/>
                    <a:gd name="T20" fmla="*/ 12 w 31"/>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47">
                      <a:moveTo>
                        <a:pt x="12" y="0"/>
                      </a:moveTo>
                      <a:lnTo>
                        <a:pt x="7" y="5"/>
                      </a:lnTo>
                      <a:lnTo>
                        <a:pt x="9" y="10"/>
                      </a:lnTo>
                      <a:lnTo>
                        <a:pt x="10" y="13"/>
                      </a:lnTo>
                      <a:lnTo>
                        <a:pt x="13" y="19"/>
                      </a:lnTo>
                      <a:lnTo>
                        <a:pt x="16" y="27"/>
                      </a:lnTo>
                      <a:lnTo>
                        <a:pt x="0" y="27"/>
                      </a:lnTo>
                      <a:lnTo>
                        <a:pt x="18" y="33"/>
                      </a:lnTo>
                      <a:lnTo>
                        <a:pt x="23" y="47"/>
                      </a:lnTo>
                      <a:lnTo>
                        <a:pt x="31" y="47"/>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19" name="Freeform 7555"/>
                <p:cNvSpPr>
                  <a:spLocks/>
                </p:cNvSpPr>
                <p:nvPr/>
              </p:nvSpPr>
              <p:spPr bwMode="auto">
                <a:xfrm>
                  <a:off x="2437" y="2077"/>
                  <a:ext cx="5" cy="8"/>
                </a:xfrm>
                <a:custGeom>
                  <a:avLst/>
                  <a:gdLst>
                    <a:gd name="T0" fmla="*/ 24 w 24"/>
                    <a:gd name="T1" fmla="*/ 0 h 47"/>
                    <a:gd name="T2" fmla="*/ 19 w 24"/>
                    <a:gd name="T3" fmla="*/ 0 h 47"/>
                    <a:gd name="T4" fmla="*/ 5 w 24"/>
                    <a:gd name="T5" fmla="*/ 34 h 47"/>
                    <a:gd name="T6" fmla="*/ 5 w 24"/>
                    <a:gd name="T7" fmla="*/ 36 h 47"/>
                    <a:gd name="T8" fmla="*/ 3 w 24"/>
                    <a:gd name="T9" fmla="*/ 41 h 47"/>
                    <a:gd name="T10" fmla="*/ 3 w 24"/>
                    <a:gd name="T11" fmla="*/ 41 h 47"/>
                    <a:gd name="T12" fmla="*/ 0 w 24"/>
                    <a:gd name="T13" fmla="*/ 47 h 47"/>
                    <a:gd name="T14" fmla="*/ 6 w 24"/>
                    <a:gd name="T15" fmla="*/ 47 h 47"/>
                    <a:gd name="T16" fmla="*/ 24 w 24"/>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47">
                      <a:moveTo>
                        <a:pt x="24" y="0"/>
                      </a:moveTo>
                      <a:lnTo>
                        <a:pt x="19" y="0"/>
                      </a:lnTo>
                      <a:lnTo>
                        <a:pt x="5" y="34"/>
                      </a:lnTo>
                      <a:lnTo>
                        <a:pt x="5" y="36"/>
                      </a:lnTo>
                      <a:lnTo>
                        <a:pt x="3" y="41"/>
                      </a:lnTo>
                      <a:lnTo>
                        <a:pt x="3" y="41"/>
                      </a:lnTo>
                      <a:lnTo>
                        <a:pt x="0" y="47"/>
                      </a:lnTo>
                      <a:lnTo>
                        <a:pt x="6" y="4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0" name="Freeform 7556"/>
                <p:cNvSpPr>
                  <a:spLocks/>
                </p:cNvSpPr>
                <p:nvPr/>
              </p:nvSpPr>
              <p:spPr bwMode="auto">
                <a:xfrm>
                  <a:off x="2434" y="2077"/>
                  <a:ext cx="4" cy="8"/>
                </a:xfrm>
                <a:custGeom>
                  <a:avLst/>
                  <a:gdLst>
                    <a:gd name="T0" fmla="*/ 6 w 21"/>
                    <a:gd name="T1" fmla="*/ 0 h 47"/>
                    <a:gd name="T2" fmla="*/ 0 w 21"/>
                    <a:gd name="T3" fmla="*/ 0 h 47"/>
                    <a:gd name="T4" fmla="*/ 18 w 21"/>
                    <a:gd name="T5" fmla="*/ 47 h 47"/>
                    <a:gd name="T6" fmla="*/ 21 w 21"/>
                    <a:gd name="T7" fmla="*/ 41 h 47"/>
                    <a:gd name="T8" fmla="*/ 21 w 21"/>
                    <a:gd name="T9" fmla="*/ 40 h 47"/>
                    <a:gd name="T10" fmla="*/ 19 w 21"/>
                    <a:gd name="T11" fmla="*/ 34 h 47"/>
                    <a:gd name="T12" fmla="*/ 6 w 21"/>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21" h="47">
                      <a:moveTo>
                        <a:pt x="6" y="0"/>
                      </a:moveTo>
                      <a:lnTo>
                        <a:pt x="0" y="0"/>
                      </a:lnTo>
                      <a:lnTo>
                        <a:pt x="18" y="47"/>
                      </a:lnTo>
                      <a:lnTo>
                        <a:pt x="21" y="41"/>
                      </a:lnTo>
                      <a:lnTo>
                        <a:pt x="21" y="40"/>
                      </a:lnTo>
                      <a:lnTo>
                        <a:pt x="19"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1" name="Rectangle 7557"/>
                <p:cNvSpPr>
                  <a:spLocks noChangeArrowheads="1"/>
                </p:cNvSpPr>
                <p:nvPr/>
              </p:nvSpPr>
              <p:spPr bwMode="auto">
                <a:xfrm>
                  <a:off x="2443" y="2084"/>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2" name="Freeform 7558"/>
                <p:cNvSpPr>
                  <a:spLocks/>
                </p:cNvSpPr>
                <p:nvPr/>
              </p:nvSpPr>
              <p:spPr bwMode="auto">
                <a:xfrm>
                  <a:off x="2452" y="2081"/>
                  <a:ext cx="4" cy="3"/>
                </a:xfrm>
                <a:custGeom>
                  <a:avLst/>
                  <a:gdLst>
                    <a:gd name="T0" fmla="*/ 19 w 19"/>
                    <a:gd name="T1" fmla="*/ 0 h 21"/>
                    <a:gd name="T2" fmla="*/ 0 w 19"/>
                    <a:gd name="T3" fmla="*/ 0 h 21"/>
                    <a:gd name="T4" fmla="*/ 0 w 19"/>
                    <a:gd name="T5" fmla="*/ 5 h 21"/>
                    <a:gd name="T6" fmla="*/ 14 w 19"/>
                    <a:gd name="T7" fmla="*/ 5 h 21"/>
                    <a:gd name="T8" fmla="*/ 14 w 19"/>
                    <a:gd name="T9" fmla="*/ 14 h 21"/>
                    <a:gd name="T10" fmla="*/ 12 w 19"/>
                    <a:gd name="T11" fmla="*/ 16 h 21"/>
                    <a:gd name="T12" fmla="*/ 6 w 19"/>
                    <a:gd name="T13" fmla="*/ 18 h 21"/>
                    <a:gd name="T14" fmla="*/ 0 w 19"/>
                    <a:gd name="T15" fmla="*/ 19 h 21"/>
                    <a:gd name="T16" fmla="*/ 14 w 19"/>
                    <a:gd name="T17" fmla="*/ 21 h 21"/>
                    <a:gd name="T18" fmla="*/ 19 w 19"/>
                    <a:gd name="T19" fmla="*/ 17 h 21"/>
                    <a:gd name="T20" fmla="*/ 19 w 19"/>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1">
                      <a:moveTo>
                        <a:pt x="19" y="0"/>
                      </a:moveTo>
                      <a:lnTo>
                        <a:pt x="0" y="0"/>
                      </a:lnTo>
                      <a:lnTo>
                        <a:pt x="0" y="5"/>
                      </a:lnTo>
                      <a:lnTo>
                        <a:pt x="14" y="5"/>
                      </a:lnTo>
                      <a:lnTo>
                        <a:pt x="14" y="14"/>
                      </a:lnTo>
                      <a:lnTo>
                        <a:pt x="12" y="16"/>
                      </a:lnTo>
                      <a:lnTo>
                        <a:pt x="6" y="18"/>
                      </a:lnTo>
                      <a:lnTo>
                        <a:pt x="0" y="19"/>
                      </a:lnTo>
                      <a:lnTo>
                        <a:pt x="14" y="21"/>
                      </a:lnTo>
                      <a:lnTo>
                        <a:pt x="19" y="17"/>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3" name="Freeform 7559"/>
                <p:cNvSpPr>
                  <a:spLocks/>
                </p:cNvSpPr>
                <p:nvPr/>
              </p:nvSpPr>
              <p:spPr bwMode="auto">
                <a:xfrm>
                  <a:off x="2452" y="2077"/>
                  <a:ext cx="4" cy="2"/>
                </a:xfrm>
                <a:custGeom>
                  <a:avLst/>
                  <a:gdLst>
                    <a:gd name="T0" fmla="*/ 13 w 19"/>
                    <a:gd name="T1" fmla="*/ 0 h 12"/>
                    <a:gd name="T2" fmla="*/ 0 w 19"/>
                    <a:gd name="T3" fmla="*/ 1 h 12"/>
                    <a:gd name="T4" fmla="*/ 4 w 19"/>
                    <a:gd name="T5" fmla="*/ 2 h 12"/>
                    <a:gd name="T6" fmla="*/ 9 w 19"/>
                    <a:gd name="T7" fmla="*/ 4 h 12"/>
                    <a:gd name="T8" fmla="*/ 11 w 19"/>
                    <a:gd name="T9" fmla="*/ 6 h 12"/>
                    <a:gd name="T10" fmla="*/ 13 w 19"/>
                    <a:gd name="T11" fmla="*/ 12 h 12"/>
                    <a:gd name="T12" fmla="*/ 19 w 19"/>
                    <a:gd name="T13" fmla="*/ 11 h 12"/>
                    <a:gd name="T14" fmla="*/ 19 w 19"/>
                    <a:gd name="T15" fmla="*/ 10 h 12"/>
                    <a:gd name="T16" fmla="*/ 16 w 19"/>
                    <a:gd name="T17" fmla="*/ 4 h 12"/>
                    <a:gd name="T18" fmla="*/ 13 w 1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3" y="0"/>
                      </a:moveTo>
                      <a:lnTo>
                        <a:pt x="0" y="1"/>
                      </a:lnTo>
                      <a:lnTo>
                        <a:pt x="4" y="2"/>
                      </a:lnTo>
                      <a:lnTo>
                        <a:pt x="9" y="4"/>
                      </a:lnTo>
                      <a:lnTo>
                        <a:pt x="11" y="6"/>
                      </a:lnTo>
                      <a:lnTo>
                        <a:pt x="13" y="12"/>
                      </a:lnTo>
                      <a:lnTo>
                        <a:pt x="19" y="11"/>
                      </a:lnTo>
                      <a:lnTo>
                        <a:pt x="19" y="10"/>
                      </a:lnTo>
                      <a:lnTo>
                        <a:pt x="16" y="4"/>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4" name="Freeform 7560"/>
                <p:cNvSpPr>
                  <a:spLocks/>
                </p:cNvSpPr>
                <p:nvPr/>
              </p:nvSpPr>
              <p:spPr bwMode="auto">
                <a:xfrm>
                  <a:off x="2448" y="2077"/>
                  <a:ext cx="7" cy="8"/>
                </a:xfrm>
                <a:custGeom>
                  <a:avLst/>
                  <a:gdLst>
                    <a:gd name="T0" fmla="*/ 24 w 38"/>
                    <a:gd name="T1" fmla="*/ 0 h 49"/>
                    <a:gd name="T2" fmla="*/ 23 w 38"/>
                    <a:gd name="T3" fmla="*/ 0 h 49"/>
                    <a:gd name="T4" fmla="*/ 17 w 38"/>
                    <a:gd name="T5" fmla="*/ 1 h 49"/>
                    <a:gd name="T6" fmla="*/ 10 w 38"/>
                    <a:gd name="T7" fmla="*/ 3 h 49"/>
                    <a:gd name="T8" fmla="*/ 6 w 38"/>
                    <a:gd name="T9" fmla="*/ 7 h 49"/>
                    <a:gd name="T10" fmla="*/ 3 w 38"/>
                    <a:gd name="T11" fmla="*/ 12 h 49"/>
                    <a:gd name="T12" fmla="*/ 3 w 38"/>
                    <a:gd name="T13" fmla="*/ 12 h 49"/>
                    <a:gd name="T14" fmla="*/ 1 w 38"/>
                    <a:gd name="T15" fmla="*/ 18 h 49"/>
                    <a:gd name="T16" fmla="*/ 0 w 38"/>
                    <a:gd name="T17" fmla="*/ 24 h 49"/>
                    <a:gd name="T18" fmla="*/ 0 w 38"/>
                    <a:gd name="T19" fmla="*/ 25 h 49"/>
                    <a:gd name="T20" fmla="*/ 1 w 38"/>
                    <a:gd name="T21" fmla="*/ 32 h 49"/>
                    <a:gd name="T22" fmla="*/ 3 w 38"/>
                    <a:gd name="T23" fmla="*/ 38 h 49"/>
                    <a:gd name="T24" fmla="*/ 7 w 38"/>
                    <a:gd name="T25" fmla="*/ 42 h 49"/>
                    <a:gd name="T26" fmla="*/ 7 w 38"/>
                    <a:gd name="T27" fmla="*/ 42 h 49"/>
                    <a:gd name="T28" fmla="*/ 12 w 38"/>
                    <a:gd name="T29" fmla="*/ 47 h 49"/>
                    <a:gd name="T30" fmla="*/ 18 w 38"/>
                    <a:gd name="T31" fmla="*/ 49 h 49"/>
                    <a:gd name="T32" fmla="*/ 24 w 38"/>
                    <a:gd name="T33" fmla="*/ 49 h 49"/>
                    <a:gd name="T34" fmla="*/ 26 w 38"/>
                    <a:gd name="T35" fmla="*/ 49 h 49"/>
                    <a:gd name="T36" fmla="*/ 33 w 38"/>
                    <a:gd name="T37" fmla="*/ 48 h 49"/>
                    <a:gd name="T38" fmla="*/ 38 w 38"/>
                    <a:gd name="T39" fmla="*/ 45 h 49"/>
                    <a:gd name="T40" fmla="*/ 24 w 38"/>
                    <a:gd name="T41" fmla="*/ 43 h 49"/>
                    <a:gd name="T42" fmla="*/ 21 w 38"/>
                    <a:gd name="T43" fmla="*/ 43 h 49"/>
                    <a:gd name="T44" fmla="*/ 15 w 38"/>
                    <a:gd name="T45" fmla="*/ 41 h 49"/>
                    <a:gd name="T46" fmla="*/ 13 w 38"/>
                    <a:gd name="T47" fmla="*/ 39 h 49"/>
                    <a:gd name="T48" fmla="*/ 8 w 38"/>
                    <a:gd name="T49" fmla="*/ 35 h 49"/>
                    <a:gd name="T50" fmla="*/ 7 w 38"/>
                    <a:gd name="T51" fmla="*/ 31 h 49"/>
                    <a:gd name="T52" fmla="*/ 6 w 38"/>
                    <a:gd name="T53" fmla="*/ 24 h 49"/>
                    <a:gd name="T54" fmla="*/ 6 w 38"/>
                    <a:gd name="T55" fmla="*/ 22 h 49"/>
                    <a:gd name="T56" fmla="*/ 8 w 38"/>
                    <a:gd name="T57" fmla="*/ 16 h 49"/>
                    <a:gd name="T58" fmla="*/ 10 w 38"/>
                    <a:gd name="T59" fmla="*/ 10 h 49"/>
                    <a:gd name="T60" fmla="*/ 13 w 38"/>
                    <a:gd name="T61" fmla="*/ 9 h 49"/>
                    <a:gd name="T62" fmla="*/ 17 w 38"/>
                    <a:gd name="T63" fmla="*/ 6 h 49"/>
                    <a:gd name="T64" fmla="*/ 24 w 38"/>
                    <a:gd name="T65" fmla="*/ 5 h 49"/>
                    <a:gd name="T66" fmla="*/ 37 w 38"/>
                    <a:gd name="T67" fmla="*/ 4 h 49"/>
                    <a:gd name="T68" fmla="*/ 36 w 38"/>
                    <a:gd name="T69" fmla="*/ 3 h 49"/>
                    <a:gd name="T70" fmla="*/ 31 w 38"/>
                    <a:gd name="T71" fmla="*/ 1 h 49"/>
                    <a:gd name="T72" fmla="*/ 24 w 38"/>
                    <a:gd name="T7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49">
                      <a:moveTo>
                        <a:pt x="24" y="0"/>
                      </a:moveTo>
                      <a:lnTo>
                        <a:pt x="23" y="0"/>
                      </a:lnTo>
                      <a:lnTo>
                        <a:pt x="17" y="1"/>
                      </a:lnTo>
                      <a:lnTo>
                        <a:pt x="10" y="3"/>
                      </a:lnTo>
                      <a:lnTo>
                        <a:pt x="6" y="7"/>
                      </a:lnTo>
                      <a:lnTo>
                        <a:pt x="3" y="12"/>
                      </a:lnTo>
                      <a:lnTo>
                        <a:pt x="3" y="12"/>
                      </a:lnTo>
                      <a:lnTo>
                        <a:pt x="1" y="18"/>
                      </a:lnTo>
                      <a:lnTo>
                        <a:pt x="0" y="24"/>
                      </a:lnTo>
                      <a:lnTo>
                        <a:pt x="0" y="25"/>
                      </a:lnTo>
                      <a:lnTo>
                        <a:pt x="1" y="32"/>
                      </a:lnTo>
                      <a:lnTo>
                        <a:pt x="3" y="38"/>
                      </a:lnTo>
                      <a:lnTo>
                        <a:pt x="7" y="42"/>
                      </a:lnTo>
                      <a:lnTo>
                        <a:pt x="7" y="42"/>
                      </a:lnTo>
                      <a:lnTo>
                        <a:pt x="12" y="47"/>
                      </a:lnTo>
                      <a:lnTo>
                        <a:pt x="18" y="49"/>
                      </a:lnTo>
                      <a:lnTo>
                        <a:pt x="24" y="49"/>
                      </a:lnTo>
                      <a:lnTo>
                        <a:pt x="26" y="49"/>
                      </a:lnTo>
                      <a:lnTo>
                        <a:pt x="33" y="48"/>
                      </a:lnTo>
                      <a:lnTo>
                        <a:pt x="38" y="45"/>
                      </a:lnTo>
                      <a:lnTo>
                        <a:pt x="24" y="43"/>
                      </a:lnTo>
                      <a:lnTo>
                        <a:pt x="21" y="43"/>
                      </a:lnTo>
                      <a:lnTo>
                        <a:pt x="15" y="41"/>
                      </a:lnTo>
                      <a:lnTo>
                        <a:pt x="13" y="39"/>
                      </a:lnTo>
                      <a:lnTo>
                        <a:pt x="8" y="35"/>
                      </a:lnTo>
                      <a:lnTo>
                        <a:pt x="7" y="31"/>
                      </a:lnTo>
                      <a:lnTo>
                        <a:pt x="6" y="24"/>
                      </a:lnTo>
                      <a:lnTo>
                        <a:pt x="6" y="22"/>
                      </a:lnTo>
                      <a:lnTo>
                        <a:pt x="8" y="16"/>
                      </a:lnTo>
                      <a:lnTo>
                        <a:pt x="10" y="10"/>
                      </a:lnTo>
                      <a:lnTo>
                        <a:pt x="13" y="9"/>
                      </a:lnTo>
                      <a:lnTo>
                        <a:pt x="17" y="6"/>
                      </a:lnTo>
                      <a:lnTo>
                        <a:pt x="24" y="5"/>
                      </a:lnTo>
                      <a:lnTo>
                        <a:pt x="37" y="4"/>
                      </a:lnTo>
                      <a:lnTo>
                        <a:pt x="36" y="3"/>
                      </a:lnTo>
                      <a:lnTo>
                        <a:pt x="31"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5" name="Freeform 7561"/>
                <p:cNvSpPr>
                  <a:spLocks/>
                </p:cNvSpPr>
                <p:nvPr/>
              </p:nvSpPr>
              <p:spPr bwMode="auto">
                <a:xfrm>
                  <a:off x="2457" y="2077"/>
                  <a:ext cx="5" cy="8"/>
                </a:xfrm>
                <a:custGeom>
                  <a:avLst/>
                  <a:gdLst>
                    <a:gd name="T0" fmla="*/ 6 w 31"/>
                    <a:gd name="T1" fmla="*/ 0 h 48"/>
                    <a:gd name="T2" fmla="*/ 0 w 31"/>
                    <a:gd name="T3" fmla="*/ 0 h 48"/>
                    <a:gd name="T4" fmla="*/ 0 w 31"/>
                    <a:gd name="T5" fmla="*/ 27 h 48"/>
                    <a:gd name="T6" fmla="*/ 0 w 31"/>
                    <a:gd name="T7" fmla="*/ 28 h 48"/>
                    <a:gd name="T8" fmla="*/ 1 w 31"/>
                    <a:gd name="T9" fmla="*/ 35 h 48"/>
                    <a:gd name="T10" fmla="*/ 1 w 31"/>
                    <a:gd name="T11" fmla="*/ 35 h 48"/>
                    <a:gd name="T12" fmla="*/ 3 w 31"/>
                    <a:gd name="T13" fmla="*/ 41 h 48"/>
                    <a:gd name="T14" fmla="*/ 3 w 31"/>
                    <a:gd name="T15" fmla="*/ 42 h 48"/>
                    <a:gd name="T16" fmla="*/ 9 w 31"/>
                    <a:gd name="T17" fmla="*/ 46 h 48"/>
                    <a:gd name="T18" fmla="*/ 12 w 31"/>
                    <a:gd name="T19" fmla="*/ 48 h 48"/>
                    <a:gd name="T20" fmla="*/ 18 w 31"/>
                    <a:gd name="T21" fmla="*/ 48 h 48"/>
                    <a:gd name="T22" fmla="*/ 24 w 31"/>
                    <a:gd name="T23" fmla="*/ 48 h 48"/>
                    <a:gd name="T24" fmla="*/ 29 w 31"/>
                    <a:gd name="T25" fmla="*/ 46 h 48"/>
                    <a:gd name="T26" fmla="*/ 31 w 31"/>
                    <a:gd name="T27" fmla="*/ 44 h 48"/>
                    <a:gd name="T28" fmla="*/ 18 w 31"/>
                    <a:gd name="T29" fmla="*/ 42 h 48"/>
                    <a:gd name="T30" fmla="*/ 15 w 31"/>
                    <a:gd name="T31" fmla="*/ 42 h 48"/>
                    <a:gd name="T32" fmla="*/ 10 w 31"/>
                    <a:gd name="T33" fmla="*/ 40 h 48"/>
                    <a:gd name="T34" fmla="*/ 10 w 31"/>
                    <a:gd name="T35" fmla="*/ 40 h 48"/>
                    <a:gd name="T36" fmla="*/ 6 w 31"/>
                    <a:gd name="T37" fmla="*/ 35 h 48"/>
                    <a:gd name="T38" fmla="*/ 6 w 31"/>
                    <a:gd name="T39" fmla="*/ 34 h 48"/>
                    <a:gd name="T40" fmla="*/ 6 w 31"/>
                    <a:gd name="T41" fmla="*/ 27 h 48"/>
                    <a:gd name="T42" fmla="*/ 6 w 31"/>
                    <a:gd name="T4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48">
                      <a:moveTo>
                        <a:pt x="6" y="0"/>
                      </a:moveTo>
                      <a:lnTo>
                        <a:pt x="0" y="0"/>
                      </a:lnTo>
                      <a:lnTo>
                        <a:pt x="0" y="27"/>
                      </a:lnTo>
                      <a:lnTo>
                        <a:pt x="0" y="28"/>
                      </a:lnTo>
                      <a:lnTo>
                        <a:pt x="1" y="35"/>
                      </a:lnTo>
                      <a:lnTo>
                        <a:pt x="1" y="35"/>
                      </a:lnTo>
                      <a:lnTo>
                        <a:pt x="3" y="41"/>
                      </a:lnTo>
                      <a:lnTo>
                        <a:pt x="3" y="42"/>
                      </a:lnTo>
                      <a:lnTo>
                        <a:pt x="9" y="46"/>
                      </a:lnTo>
                      <a:lnTo>
                        <a:pt x="12" y="48"/>
                      </a:lnTo>
                      <a:lnTo>
                        <a:pt x="18" y="48"/>
                      </a:lnTo>
                      <a:lnTo>
                        <a:pt x="24" y="48"/>
                      </a:lnTo>
                      <a:lnTo>
                        <a:pt x="29" y="46"/>
                      </a:lnTo>
                      <a:lnTo>
                        <a:pt x="31" y="44"/>
                      </a:lnTo>
                      <a:lnTo>
                        <a:pt x="18" y="42"/>
                      </a:lnTo>
                      <a:lnTo>
                        <a:pt x="15" y="42"/>
                      </a:lnTo>
                      <a:lnTo>
                        <a:pt x="10" y="40"/>
                      </a:lnTo>
                      <a:lnTo>
                        <a:pt x="10" y="40"/>
                      </a:lnTo>
                      <a:lnTo>
                        <a:pt x="6" y="35"/>
                      </a:lnTo>
                      <a:lnTo>
                        <a:pt x="6" y="34"/>
                      </a:lnTo>
                      <a:lnTo>
                        <a:pt x="6" y="2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6" name="Freeform 7562"/>
                <p:cNvSpPr>
                  <a:spLocks/>
                </p:cNvSpPr>
                <p:nvPr/>
              </p:nvSpPr>
              <p:spPr bwMode="auto">
                <a:xfrm>
                  <a:off x="2460" y="2077"/>
                  <a:ext cx="3" cy="7"/>
                </a:xfrm>
                <a:custGeom>
                  <a:avLst/>
                  <a:gdLst>
                    <a:gd name="T0" fmla="*/ 19 w 19"/>
                    <a:gd name="T1" fmla="*/ 0 h 44"/>
                    <a:gd name="T2" fmla="*/ 13 w 19"/>
                    <a:gd name="T3" fmla="*/ 0 h 44"/>
                    <a:gd name="T4" fmla="*/ 13 w 19"/>
                    <a:gd name="T5" fmla="*/ 27 h 44"/>
                    <a:gd name="T6" fmla="*/ 13 w 19"/>
                    <a:gd name="T7" fmla="*/ 30 h 44"/>
                    <a:gd name="T8" fmla="*/ 12 w 19"/>
                    <a:gd name="T9" fmla="*/ 35 h 44"/>
                    <a:gd name="T10" fmla="*/ 12 w 19"/>
                    <a:gd name="T11" fmla="*/ 36 h 44"/>
                    <a:gd name="T12" fmla="*/ 9 w 19"/>
                    <a:gd name="T13" fmla="*/ 40 h 44"/>
                    <a:gd name="T14" fmla="*/ 7 w 19"/>
                    <a:gd name="T15" fmla="*/ 41 h 44"/>
                    <a:gd name="T16" fmla="*/ 0 w 19"/>
                    <a:gd name="T17" fmla="*/ 42 h 44"/>
                    <a:gd name="T18" fmla="*/ 13 w 19"/>
                    <a:gd name="T19" fmla="*/ 44 h 44"/>
                    <a:gd name="T20" fmla="*/ 16 w 19"/>
                    <a:gd name="T21" fmla="*/ 40 h 44"/>
                    <a:gd name="T22" fmla="*/ 17 w 19"/>
                    <a:gd name="T23" fmla="*/ 40 h 44"/>
                    <a:gd name="T24" fmla="*/ 18 w 19"/>
                    <a:gd name="T25" fmla="*/ 34 h 44"/>
                    <a:gd name="T26" fmla="*/ 18 w 19"/>
                    <a:gd name="T27" fmla="*/ 34 h 44"/>
                    <a:gd name="T28" fmla="*/ 19 w 19"/>
                    <a:gd name="T29" fmla="*/ 27 h 44"/>
                    <a:gd name="T30" fmla="*/ 19 w 19"/>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4">
                      <a:moveTo>
                        <a:pt x="19" y="0"/>
                      </a:moveTo>
                      <a:lnTo>
                        <a:pt x="13" y="0"/>
                      </a:lnTo>
                      <a:lnTo>
                        <a:pt x="13" y="27"/>
                      </a:lnTo>
                      <a:lnTo>
                        <a:pt x="13" y="30"/>
                      </a:lnTo>
                      <a:lnTo>
                        <a:pt x="12" y="35"/>
                      </a:lnTo>
                      <a:lnTo>
                        <a:pt x="12" y="36"/>
                      </a:lnTo>
                      <a:lnTo>
                        <a:pt x="9" y="40"/>
                      </a:lnTo>
                      <a:lnTo>
                        <a:pt x="7" y="41"/>
                      </a:lnTo>
                      <a:lnTo>
                        <a:pt x="0" y="42"/>
                      </a:lnTo>
                      <a:lnTo>
                        <a:pt x="13" y="44"/>
                      </a:lnTo>
                      <a:lnTo>
                        <a:pt x="16" y="40"/>
                      </a:lnTo>
                      <a:lnTo>
                        <a:pt x="17" y="40"/>
                      </a:lnTo>
                      <a:lnTo>
                        <a:pt x="18" y="34"/>
                      </a:lnTo>
                      <a:lnTo>
                        <a:pt x="18" y="34"/>
                      </a:lnTo>
                      <a:lnTo>
                        <a:pt x="19" y="27"/>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7" name="Freeform 7563"/>
                <p:cNvSpPr>
                  <a:spLocks/>
                </p:cNvSpPr>
                <p:nvPr/>
              </p:nvSpPr>
              <p:spPr bwMode="auto">
                <a:xfrm>
                  <a:off x="2465" y="2077"/>
                  <a:ext cx="6" cy="8"/>
                </a:xfrm>
                <a:custGeom>
                  <a:avLst/>
                  <a:gdLst>
                    <a:gd name="T0" fmla="*/ 34 w 35"/>
                    <a:gd name="T1" fmla="*/ 0 h 48"/>
                    <a:gd name="T2" fmla="*/ 0 w 35"/>
                    <a:gd name="T3" fmla="*/ 0 h 48"/>
                    <a:gd name="T4" fmla="*/ 0 w 35"/>
                    <a:gd name="T5" fmla="*/ 48 h 48"/>
                    <a:gd name="T6" fmla="*/ 35 w 35"/>
                    <a:gd name="T7" fmla="*/ 48 h 48"/>
                    <a:gd name="T8" fmla="*/ 35 w 35"/>
                    <a:gd name="T9" fmla="*/ 41 h 48"/>
                    <a:gd name="T10" fmla="*/ 5 w 35"/>
                    <a:gd name="T11" fmla="*/ 41 h 48"/>
                    <a:gd name="T12" fmla="*/ 6 w 35"/>
                    <a:gd name="T13" fmla="*/ 25 h 48"/>
                    <a:gd name="T14" fmla="*/ 32 w 35"/>
                    <a:gd name="T15" fmla="*/ 25 h 48"/>
                    <a:gd name="T16" fmla="*/ 32 w 35"/>
                    <a:gd name="T17" fmla="*/ 20 h 48"/>
                    <a:gd name="T18" fmla="*/ 6 w 35"/>
                    <a:gd name="T19" fmla="*/ 20 h 48"/>
                    <a:gd name="T20" fmla="*/ 6 w 35"/>
                    <a:gd name="T21" fmla="*/ 6 h 48"/>
                    <a:gd name="T22" fmla="*/ 34 w 35"/>
                    <a:gd name="T23" fmla="*/ 6 h 48"/>
                    <a:gd name="T24" fmla="*/ 34 w 35"/>
                    <a:gd name="T2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8">
                      <a:moveTo>
                        <a:pt x="34" y="0"/>
                      </a:moveTo>
                      <a:lnTo>
                        <a:pt x="0" y="0"/>
                      </a:lnTo>
                      <a:lnTo>
                        <a:pt x="0" y="48"/>
                      </a:lnTo>
                      <a:lnTo>
                        <a:pt x="35" y="48"/>
                      </a:lnTo>
                      <a:lnTo>
                        <a:pt x="35" y="41"/>
                      </a:lnTo>
                      <a:lnTo>
                        <a:pt x="5" y="41"/>
                      </a:lnTo>
                      <a:lnTo>
                        <a:pt x="6" y="25"/>
                      </a:lnTo>
                      <a:lnTo>
                        <a:pt x="32" y="25"/>
                      </a:lnTo>
                      <a:lnTo>
                        <a:pt x="32" y="20"/>
                      </a:lnTo>
                      <a:lnTo>
                        <a:pt x="6" y="20"/>
                      </a:lnTo>
                      <a:lnTo>
                        <a:pt x="6" y="6"/>
                      </a:lnTo>
                      <a:lnTo>
                        <a:pt x="34" y="6"/>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8" name="Freeform 7564"/>
                <p:cNvSpPr>
                  <a:spLocks/>
                </p:cNvSpPr>
                <p:nvPr/>
              </p:nvSpPr>
              <p:spPr bwMode="auto">
                <a:xfrm>
                  <a:off x="2475" y="2081"/>
                  <a:ext cx="4" cy="4"/>
                </a:xfrm>
                <a:custGeom>
                  <a:avLst/>
                  <a:gdLst>
                    <a:gd name="T0" fmla="*/ 10 w 27"/>
                    <a:gd name="T1" fmla="*/ 0 h 22"/>
                    <a:gd name="T2" fmla="*/ 0 w 27"/>
                    <a:gd name="T3" fmla="*/ 0 h 22"/>
                    <a:gd name="T4" fmla="*/ 4 w 27"/>
                    <a:gd name="T5" fmla="*/ 1 h 22"/>
                    <a:gd name="T6" fmla="*/ 7 w 27"/>
                    <a:gd name="T7" fmla="*/ 4 h 22"/>
                    <a:gd name="T8" fmla="*/ 10 w 27"/>
                    <a:gd name="T9" fmla="*/ 8 h 22"/>
                    <a:gd name="T10" fmla="*/ 11 w 27"/>
                    <a:gd name="T11" fmla="*/ 9 h 22"/>
                    <a:gd name="T12" fmla="*/ 14 w 27"/>
                    <a:gd name="T13" fmla="*/ 14 h 22"/>
                    <a:gd name="T14" fmla="*/ 19 w 27"/>
                    <a:gd name="T15" fmla="*/ 22 h 22"/>
                    <a:gd name="T16" fmla="*/ 27 w 27"/>
                    <a:gd name="T17" fmla="*/ 22 h 22"/>
                    <a:gd name="T18" fmla="*/ 19 w 27"/>
                    <a:gd name="T19" fmla="*/ 9 h 22"/>
                    <a:gd name="T20" fmla="*/ 14 w 27"/>
                    <a:gd name="T21" fmla="*/ 4 h 22"/>
                    <a:gd name="T22" fmla="*/ 10 w 27"/>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2">
                      <a:moveTo>
                        <a:pt x="10" y="0"/>
                      </a:moveTo>
                      <a:lnTo>
                        <a:pt x="0" y="0"/>
                      </a:lnTo>
                      <a:lnTo>
                        <a:pt x="4" y="1"/>
                      </a:lnTo>
                      <a:lnTo>
                        <a:pt x="7" y="4"/>
                      </a:lnTo>
                      <a:lnTo>
                        <a:pt x="10" y="8"/>
                      </a:lnTo>
                      <a:lnTo>
                        <a:pt x="11" y="9"/>
                      </a:lnTo>
                      <a:lnTo>
                        <a:pt x="14" y="14"/>
                      </a:lnTo>
                      <a:lnTo>
                        <a:pt x="19" y="22"/>
                      </a:lnTo>
                      <a:lnTo>
                        <a:pt x="27" y="22"/>
                      </a:lnTo>
                      <a:lnTo>
                        <a:pt x="19" y="9"/>
                      </a:lnTo>
                      <a:lnTo>
                        <a:pt x="14"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29" name="Freeform 7565"/>
                <p:cNvSpPr>
                  <a:spLocks/>
                </p:cNvSpPr>
                <p:nvPr/>
              </p:nvSpPr>
              <p:spPr bwMode="auto">
                <a:xfrm>
                  <a:off x="2474" y="2077"/>
                  <a:ext cx="5" cy="4"/>
                </a:xfrm>
                <a:custGeom>
                  <a:avLst/>
                  <a:gdLst>
                    <a:gd name="T0" fmla="*/ 27 w 31"/>
                    <a:gd name="T1" fmla="*/ 0 h 19"/>
                    <a:gd name="T2" fmla="*/ 15 w 31"/>
                    <a:gd name="T3" fmla="*/ 2 h 19"/>
                    <a:gd name="T4" fmla="*/ 17 w 31"/>
                    <a:gd name="T5" fmla="*/ 2 h 19"/>
                    <a:gd name="T6" fmla="*/ 22 w 31"/>
                    <a:gd name="T7" fmla="*/ 4 h 19"/>
                    <a:gd name="T8" fmla="*/ 25 w 31"/>
                    <a:gd name="T9" fmla="*/ 11 h 19"/>
                    <a:gd name="T10" fmla="*/ 24 w 31"/>
                    <a:gd name="T11" fmla="*/ 15 h 19"/>
                    <a:gd name="T12" fmla="*/ 19 w 31"/>
                    <a:gd name="T13" fmla="*/ 17 h 19"/>
                    <a:gd name="T14" fmla="*/ 19 w 31"/>
                    <a:gd name="T15" fmla="*/ 17 h 19"/>
                    <a:gd name="T16" fmla="*/ 13 w 31"/>
                    <a:gd name="T17" fmla="*/ 18 h 19"/>
                    <a:gd name="T18" fmla="*/ 0 w 31"/>
                    <a:gd name="T19" fmla="*/ 18 h 19"/>
                    <a:gd name="T20" fmla="*/ 28 w 31"/>
                    <a:gd name="T21" fmla="*/ 19 h 19"/>
                    <a:gd name="T22" fmla="*/ 30 w 31"/>
                    <a:gd name="T23" fmla="*/ 16 h 19"/>
                    <a:gd name="T24" fmla="*/ 31 w 31"/>
                    <a:gd name="T25" fmla="*/ 11 h 19"/>
                    <a:gd name="T26" fmla="*/ 30 w 31"/>
                    <a:gd name="T27" fmla="*/ 4 h 19"/>
                    <a:gd name="T28" fmla="*/ 27 w 31"/>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9">
                      <a:moveTo>
                        <a:pt x="27" y="0"/>
                      </a:moveTo>
                      <a:lnTo>
                        <a:pt x="15" y="2"/>
                      </a:lnTo>
                      <a:lnTo>
                        <a:pt x="17" y="2"/>
                      </a:lnTo>
                      <a:lnTo>
                        <a:pt x="22" y="4"/>
                      </a:lnTo>
                      <a:lnTo>
                        <a:pt x="25" y="11"/>
                      </a:lnTo>
                      <a:lnTo>
                        <a:pt x="24" y="15"/>
                      </a:lnTo>
                      <a:lnTo>
                        <a:pt x="19" y="17"/>
                      </a:lnTo>
                      <a:lnTo>
                        <a:pt x="19" y="17"/>
                      </a:lnTo>
                      <a:lnTo>
                        <a:pt x="13" y="18"/>
                      </a:lnTo>
                      <a:lnTo>
                        <a:pt x="0" y="18"/>
                      </a:lnTo>
                      <a:lnTo>
                        <a:pt x="28" y="19"/>
                      </a:lnTo>
                      <a:lnTo>
                        <a:pt x="30" y="16"/>
                      </a:lnTo>
                      <a:lnTo>
                        <a:pt x="31" y="11"/>
                      </a:lnTo>
                      <a:lnTo>
                        <a:pt x="30" y="4"/>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0" name="Freeform 7566"/>
                <p:cNvSpPr>
                  <a:spLocks/>
                </p:cNvSpPr>
                <p:nvPr/>
              </p:nvSpPr>
              <p:spPr bwMode="auto">
                <a:xfrm>
                  <a:off x="2472" y="2077"/>
                  <a:ext cx="6" cy="8"/>
                </a:xfrm>
                <a:custGeom>
                  <a:avLst/>
                  <a:gdLst>
                    <a:gd name="T0" fmla="*/ 21 w 34"/>
                    <a:gd name="T1" fmla="*/ 0 h 48"/>
                    <a:gd name="T2" fmla="*/ 0 w 34"/>
                    <a:gd name="T3" fmla="*/ 0 h 48"/>
                    <a:gd name="T4" fmla="*/ 0 w 34"/>
                    <a:gd name="T5" fmla="*/ 48 h 48"/>
                    <a:gd name="T6" fmla="*/ 6 w 34"/>
                    <a:gd name="T7" fmla="*/ 48 h 48"/>
                    <a:gd name="T8" fmla="*/ 6 w 34"/>
                    <a:gd name="T9" fmla="*/ 26 h 48"/>
                    <a:gd name="T10" fmla="*/ 14 w 34"/>
                    <a:gd name="T11" fmla="*/ 26 h 48"/>
                    <a:gd name="T12" fmla="*/ 24 w 34"/>
                    <a:gd name="T13" fmla="*/ 26 h 48"/>
                    <a:gd name="T14" fmla="*/ 24 w 34"/>
                    <a:gd name="T15" fmla="*/ 26 h 48"/>
                    <a:gd name="T16" fmla="*/ 28 w 34"/>
                    <a:gd name="T17" fmla="*/ 24 h 48"/>
                    <a:gd name="T18" fmla="*/ 34 w 34"/>
                    <a:gd name="T19" fmla="*/ 22 h 48"/>
                    <a:gd name="T20" fmla="*/ 6 w 34"/>
                    <a:gd name="T21" fmla="*/ 21 h 48"/>
                    <a:gd name="T22" fmla="*/ 6 w 34"/>
                    <a:gd name="T23" fmla="*/ 5 h 48"/>
                    <a:gd name="T24" fmla="*/ 21 w 34"/>
                    <a:gd name="T25" fmla="*/ 5 h 48"/>
                    <a:gd name="T26" fmla="*/ 33 w 34"/>
                    <a:gd name="T27" fmla="*/ 3 h 48"/>
                    <a:gd name="T28" fmla="*/ 27 w 34"/>
                    <a:gd name="T29" fmla="*/ 1 h 48"/>
                    <a:gd name="T30" fmla="*/ 27 w 34"/>
                    <a:gd name="T31" fmla="*/ 1 h 48"/>
                    <a:gd name="T32" fmla="*/ 21 w 34"/>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8">
                      <a:moveTo>
                        <a:pt x="21" y="0"/>
                      </a:moveTo>
                      <a:lnTo>
                        <a:pt x="0" y="0"/>
                      </a:lnTo>
                      <a:lnTo>
                        <a:pt x="0" y="48"/>
                      </a:lnTo>
                      <a:lnTo>
                        <a:pt x="6" y="48"/>
                      </a:lnTo>
                      <a:lnTo>
                        <a:pt x="6" y="26"/>
                      </a:lnTo>
                      <a:lnTo>
                        <a:pt x="14" y="26"/>
                      </a:lnTo>
                      <a:lnTo>
                        <a:pt x="24" y="26"/>
                      </a:lnTo>
                      <a:lnTo>
                        <a:pt x="24" y="26"/>
                      </a:lnTo>
                      <a:lnTo>
                        <a:pt x="28" y="24"/>
                      </a:lnTo>
                      <a:lnTo>
                        <a:pt x="34" y="22"/>
                      </a:lnTo>
                      <a:lnTo>
                        <a:pt x="6" y="21"/>
                      </a:lnTo>
                      <a:lnTo>
                        <a:pt x="6" y="5"/>
                      </a:lnTo>
                      <a:lnTo>
                        <a:pt x="21" y="5"/>
                      </a:lnTo>
                      <a:lnTo>
                        <a:pt x="33" y="3"/>
                      </a:lnTo>
                      <a:lnTo>
                        <a:pt x="27" y="1"/>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1" name="Freeform 7567"/>
                <p:cNvSpPr>
                  <a:spLocks/>
                </p:cNvSpPr>
                <p:nvPr/>
              </p:nvSpPr>
              <p:spPr bwMode="auto">
                <a:xfrm>
                  <a:off x="2483" y="2081"/>
                  <a:ext cx="4" cy="4"/>
                </a:xfrm>
                <a:custGeom>
                  <a:avLst/>
                  <a:gdLst>
                    <a:gd name="T0" fmla="*/ 11 w 28"/>
                    <a:gd name="T1" fmla="*/ 0 h 22"/>
                    <a:gd name="T2" fmla="*/ 0 w 28"/>
                    <a:gd name="T3" fmla="*/ 0 h 22"/>
                    <a:gd name="T4" fmla="*/ 5 w 28"/>
                    <a:gd name="T5" fmla="*/ 1 h 22"/>
                    <a:gd name="T6" fmla="*/ 9 w 28"/>
                    <a:gd name="T7" fmla="*/ 4 h 22"/>
                    <a:gd name="T8" fmla="*/ 12 w 28"/>
                    <a:gd name="T9" fmla="*/ 8 h 22"/>
                    <a:gd name="T10" fmla="*/ 13 w 28"/>
                    <a:gd name="T11" fmla="*/ 9 h 22"/>
                    <a:gd name="T12" fmla="*/ 16 w 28"/>
                    <a:gd name="T13" fmla="*/ 14 h 22"/>
                    <a:gd name="T14" fmla="*/ 21 w 28"/>
                    <a:gd name="T15" fmla="*/ 22 h 22"/>
                    <a:gd name="T16" fmla="*/ 28 w 28"/>
                    <a:gd name="T17" fmla="*/ 22 h 22"/>
                    <a:gd name="T18" fmla="*/ 21 w 28"/>
                    <a:gd name="T19" fmla="*/ 9 h 22"/>
                    <a:gd name="T20" fmla="*/ 16 w 28"/>
                    <a:gd name="T21" fmla="*/ 4 h 22"/>
                    <a:gd name="T22" fmla="*/ 11 w 28"/>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2">
                      <a:moveTo>
                        <a:pt x="11" y="0"/>
                      </a:moveTo>
                      <a:lnTo>
                        <a:pt x="0" y="0"/>
                      </a:lnTo>
                      <a:lnTo>
                        <a:pt x="5" y="1"/>
                      </a:lnTo>
                      <a:lnTo>
                        <a:pt x="9" y="4"/>
                      </a:lnTo>
                      <a:lnTo>
                        <a:pt x="12" y="8"/>
                      </a:lnTo>
                      <a:lnTo>
                        <a:pt x="13" y="9"/>
                      </a:lnTo>
                      <a:lnTo>
                        <a:pt x="16" y="14"/>
                      </a:lnTo>
                      <a:lnTo>
                        <a:pt x="21" y="22"/>
                      </a:lnTo>
                      <a:lnTo>
                        <a:pt x="28" y="22"/>
                      </a:lnTo>
                      <a:lnTo>
                        <a:pt x="21" y="9"/>
                      </a:lnTo>
                      <a:lnTo>
                        <a:pt x="16"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2" name="Freeform 7568"/>
                <p:cNvSpPr>
                  <a:spLocks/>
                </p:cNvSpPr>
                <p:nvPr/>
              </p:nvSpPr>
              <p:spPr bwMode="auto">
                <a:xfrm>
                  <a:off x="2481" y="2077"/>
                  <a:ext cx="6" cy="4"/>
                </a:xfrm>
                <a:custGeom>
                  <a:avLst/>
                  <a:gdLst>
                    <a:gd name="T0" fmla="*/ 28 w 32"/>
                    <a:gd name="T1" fmla="*/ 0 h 19"/>
                    <a:gd name="T2" fmla="*/ 15 w 32"/>
                    <a:gd name="T3" fmla="*/ 2 h 19"/>
                    <a:gd name="T4" fmla="*/ 18 w 32"/>
                    <a:gd name="T5" fmla="*/ 3 h 19"/>
                    <a:gd name="T6" fmla="*/ 23 w 32"/>
                    <a:gd name="T7" fmla="*/ 5 h 19"/>
                    <a:gd name="T8" fmla="*/ 26 w 32"/>
                    <a:gd name="T9" fmla="*/ 11 h 19"/>
                    <a:gd name="T10" fmla="*/ 24 w 32"/>
                    <a:gd name="T11" fmla="*/ 15 h 19"/>
                    <a:gd name="T12" fmla="*/ 20 w 32"/>
                    <a:gd name="T13" fmla="*/ 17 h 19"/>
                    <a:gd name="T14" fmla="*/ 20 w 32"/>
                    <a:gd name="T15" fmla="*/ 17 h 19"/>
                    <a:gd name="T16" fmla="*/ 14 w 32"/>
                    <a:gd name="T17" fmla="*/ 18 h 19"/>
                    <a:gd name="T18" fmla="*/ 0 w 32"/>
                    <a:gd name="T19" fmla="*/ 18 h 19"/>
                    <a:gd name="T20" fmla="*/ 29 w 32"/>
                    <a:gd name="T21" fmla="*/ 19 h 19"/>
                    <a:gd name="T22" fmla="*/ 31 w 32"/>
                    <a:gd name="T23" fmla="*/ 16 h 19"/>
                    <a:gd name="T24" fmla="*/ 32 w 32"/>
                    <a:gd name="T25" fmla="*/ 11 h 19"/>
                    <a:gd name="T26" fmla="*/ 31 w 32"/>
                    <a:gd name="T27" fmla="*/ 4 h 19"/>
                    <a:gd name="T28" fmla="*/ 28 w 3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9">
                      <a:moveTo>
                        <a:pt x="28" y="0"/>
                      </a:moveTo>
                      <a:lnTo>
                        <a:pt x="15" y="2"/>
                      </a:lnTo>
                      <a:lnTo>
                        <a:pt x="18" y="3"/>
                      </a:lnTo>
                      <a:lnTo>
                        <a:pt x="23" y="5"/>
                      </a:lnTo>
                      <a:lnTo>
                        <a:pt x="26" y="11"/>
                      </a:lnTo>
                      <a:lnTo>
                        <a:pt x="24" y="15"/>
                      </a:lnTo>
                      <a:lnTo>
                        <a:pt x="20" y="17"/>
                      </a:lnTo>
                      <a:lnTo>
                        <a:pt x="20" y="17"/>
                      </a:lnTo>
                      <a:lnTo>
                        <a:pt x="14" y="18"/>
                      </a:lnTo>
                      <a:lnTo>
                        <a:pt x="0" y="18"/>
                      </a:lnTo>
                      <a:lnTo>
                        <a:pt x="29" y="19"/>
                      </a:lnTo>
                      <a:lnTo>
                        <a:pt x="31" y="16"/>
                      </a:lnTo>
                      <a:lnTo>
                        <a:pt x="32" y="11"/>
                      </a:lnTo>
                      <a:lnTo>
                        <a:pt x="31" y="4"/>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3" name="Freeform 7569"/>
                <p:cNvSpPr>
                  <a:spLocks/>
                </p:cNvSpPr>
                <p:nvPr/>
              </p:nvSpPr>
              <p:spPr bwMode="auto">
                <a:xfrm>
                  <a:off x="2480" y="2077"/>
                  <a:ext cx="6" cy="8"/>
                </a:xfrm>
                <a:custGeom>
                  <a:avLst/>
                  <a:gdLst>
                    <a:gd name="T0" fmla="*/ 21 w 35"/>
                    <a:gd name="T1" fmla="*/ 0 h 47"/>
                    <a:gd name="T2" fmla="*/ 1 w 35"/>
                    <a:gd name="T3" fmla="*/ 0 h 47"/>
                    <a:gd name="T4" fmla="*/ 0 w 35"/>
                    <a:gd name="T5" fmla="*/ 47 h 47"/>
                    <a:gd name="T6" fmla="*/ 6 w 35"/>
                    <a:gd name="T7" fmla="*/ 47 h 47"/>
                    <a:gd name="T8" fmla="*/ 6 w 35"/>
                    <a:gd name="T9" fmla="*/ 25 h 47"/>
                    <a:gd name="T10" fmla="*/ 13 w 35"/>
                    <a:gd name="T11" fmla="*/ 25 h 47"/>
                    <a:gd name="T12" fmla="*/ 24 w 35"/>
                    <a:gd name="T13" fmla="*/ 25 h 47"/>
                    <a:gd name="T14" fmla="*/ 24 w 35"/>
                    <a:gd name="T15" fmla="*/ 25 h 47"/>
                    <a:gd name="T16" fmla="*/ 29 w 35"/>
                    <a:gd name="T17" fmla="*/ 24 h 47"/>
                    <a:gd name="T18" fmla="*/ 35 w 35"/>
                    <a:gd name="T19" fmla="*/ 21 h 47"/>
                    <a:gd name="T20" fmla="*/ 6 w 35"/>
                    <a:gd name="T21" fmla="*/ 20 h 47"/>
                    <a:gd name="T22" fmla="*/ 6 w 35"/>
                    <a:gd name="T23" fmla="*/ 4 h 47"/>
                    <a:gd name="T24" fmla="*/ 21 w 35"/>
                    <a:gd name="T25" fmla="*/ 4 h 47"/>
                    <a:gd name="T26" fmla="*/ 34 w 35"/>
                    <a:gd name="T27" fmla="*/ 2 h 47"/>
                    <a:gd name="T28" fmla="*/ 28 w 35"/>
                    <a:gd name="T29" fmla="*/ 0 h 47"/>
                    <a:gd name="T30" fmla="*/ 27 w 35"/>
                    <a:gd name="T31" fmla="*/ 0 h 47"/>
                    <a:gd name="T32" fmla="*/ 21 w 35"/>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7">
                      <a:moveTo>
                        <a:pt x="21" y="0"/>
                      </a:moveTo>
                      <a:lnTo>
                        <a:pt x="1" y="0"/>
                      </a:lnTo>
                      <a:lnTo>
                        <a:pt x="0" y="47"/>
                      </a:lnTo>
                      <a:lnTo>
                        <a:pt x="6" y="47"/>
                      </a:lnTo>
                      <a:lnTo>
                        <a:pt x="6" y="25"/>
                      </a:lnTo>
                      <a:lnTo>
                        <a:pt x="13" y="25"/>
                      </a:lnTo>
                      <a:lnTo>
                        <a:pt x="24" y="25"/>
                      </a:lnTo>
                      <a:lnTo>
                        <a:pt x="24" y="25"/>
                      </a:lnTo>
                      <a:lnTo>
                        <a:pt x="29" y="24"/>
                      </a:lnTo>
                      <a:lnTo>
                        <a:pt x="35" y="21"/>
                      </a:lnTo>
                      <a:lnTo>
                        <a:pt x="6" y="20"/>
                      </a:lnTo>
                      <a:lnTo>
                        <a:pt x="6" y="4"/>
                      </a:lnTo>
                      <a:lnTo>
                        <a:pt x="21" y="4"/>
                      </a:lnTo>
                      <a:lnTo>
                        <a:pt x="34" y="2"/>
                      </a:lnTo>
                      <a:lnTo>
                        <a:pt x="28" y="0"/>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4" name="Freeform 7570"/>
                <p:cNvSpPr>
                  <a:spLocks/>
                </p:cNvSpPr>
                <p:nvPr/>
              </p:nvSpPr>
              <p:spPr bwMode="auto">
                <a:xfrm>
                  <a:off x="2488" y="2077"/>
                  <a:ext cx="6" cy="8"/>
                </a:xfrm>
                <a:custGeom>
                  <a:avLst/>
                  <a:gdLst>
                    <a:gd name="T0" fmla="*/ 34 w 35"/>
                    <a:gd name="T1" fmla="*/ 0 h 47"/>
                    <a:gd name="T2" fmla="*/ 0 w 35"/>
                    <a:gd name="T3" fmla="*/ 0 h 47"/>
                    <a:gd name="T4" fmla="*/ 0 w 35"/>
                    <a:gd name="T5" fmla="*/ 47 h 47"/>
                    <a:gd name="T6" fmla="*/ 35 w 35"/>
                    <a:gd name="T7" fmla="*/ 47 h 47"/>
                    <a:gd name="T8" fmla="*/ 35 w 35"/>
                    <a:gd name="T9" fmla="*/ 41 h 47"/>
                    <a:gd name="T10" fmla="*/ 6 w 35"/>
                    <a:gd name="T11" fmla="*/ 41 h 47"/>
                    <a:gd name="T12" fmla="*/ 6 w 35"/>
                    <a:gd name="T13" fmla="*/ 25 h 47"/>
                    <a:gd name="T14" fmla="*/ 32 w 35"/>
                    <a:gd name="T15" fmla="*/ 25 h 47"/>
                    <a:gd name="T16" fmla="*/ 32 w 35"/>
                    <a:gd name="T17" fmla="*/ 19 h 47"/>
                    <a:gd name="T18" fmla="*/ 6 w 35"/>
                    <a:gd name="T19" fmla="*/ 19 h 47"/>
                    <a:gd name="T20" fmla="*/ 6 w 35"/>
                    <a:gd name="T21" fmla="*/ 5 h 47"/>
                    <a:gd name="T22" fmla="*/ 34 w 35"/>
                    <a:gd name="T23" fmla="*/ 5 h 47"/>
                    <a:gd name="T24" fmla="*/ 34 w 35"/>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47">
                      <a:moveTo>
                        <a:pt x="34" y="0"/>
                      </a:moveTo>
                      <a:lnTo>
                        <a:pt x="0" y="0"/>
                      </a:lnTo>
                      <a:lnTo>
                        <a:pt x="0" y="47"/>
                      </a:lnTo>
                      <a:lnTo>
                        <a:pt x="35" y="47"/>
                      </a:lnTo>
                      <a:lnTo>
                        <a:pt x="35" y="41"/>
                      </a:lnTo>
                      <a:lnTo>
                        <a:pt x="6" y="41"/>
                      </a:lnTo>
                      <a:lnTo>
                        <a:pt x="6" y="25"/>
                      </a:lnTo>
                      <a:lnTo>
                        <a:pt x="32" y="25"/>
                      </a:lnTo>
                      <a:lnTo>
                        <a:pt x="32" y="19"/>
                      </a:lnTo>
                      <a:lnTo>
                        <a:pt x="6" y="19"/>
                      </a:lnTo>
                      <a:lnTo>
                        <a:pt x="6"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5" name="Freeform 7571"/>
                <p:cNvSpPr>
                  <a:spLocks/>
                </p:cNvSpPr>
                <p:nvPr/>
              </p:nvSpPr>
              <p:spPr bwMode="auto">
                <a:xfrm>
                  <a:off x="2498" y="2081"/>
                  <a:ext cx="4" cy="4"/>
                </a:xfrm>
                <a:custGeom>
                  <a:avLst/>
                  <a:gdLst>
                    <a:gd name="T0" fmla="*/ 11 w 28"/>
                    <a:gd name="T1" fmla="*/ 0 h 22"/>
                    <a:gd name="T2" fmla="*/ 0 w 28"/>
                    <a:gd name="T3" fmla="*/ 0 h 22"/>
                    <a:gd name="T4" fmla="*/ 4 w 28"/>
                    <a:gd name="T5" fmla="*/ 1 h 22"/>
                    <a:gd name="T6" fmla="*/ 8 w 28"/>
                    <a:gd name="T7" fmla="*/ 4 h 22"/>
                    <a:gd name="T8" fmla="*/ 12 w 28"/>
                    <a:gd name="T9" fmla="*/ 8 h 22"/>
                    <a:gd name="T10" fmla="*/ 13 w 28"/>
                    <a:gd name="T11" fmla="*/ 10 h 22"/>
                    <a:gd name="T12" fmla="*/ 15 w 28"/>
                    <a:gd name="T13" fmla="*/ 14 h 22"/>
                    <a:gd name="T14" fmla="*/ 20 w 28"/>
                    <a:gd name="T15" fmla="*/ 22 h 22"/>
                    <a:gd name="T16" fmla="*/ 28 w 28"/>
                    <a:gd name="T17" fmla="*/ 22 h 22"/>
                    <a:gd name="T18" fmla="*/ 20 w 28"/>
                    <a:gd name="T19" fmla="*/ 9 h 22"/>
                    <a:gd name="T20" fmla="*/ 16 w 28"/>
                    <a:gd name="T21" fmla="*/ 4 h 22"/>
                    <a:gd name="T22" fmla="*/ 11 w 28"/>
                    <a:gd name="T2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2">
                      <a:moveTo>
                        <a:pt x="11" y="0"/>
                      </a:moveTo>
                      <a:lnTo>
                        <a:pt x="0" y="0"/>
                      </a:lnTo>
                      <a:lnTo>
                        <a:pt x="4" y="1"/>
                      </a:lnTo>
                      <a:lnTo>
                        <a:pt x="8" y="4"/>
                      </a:lnTo>
                      <a:lnTo>
                        <a:pt x="12" y="8"/>
                      </a:lnTo>
                      <a:lnTo>
                        <a:pt x="13" y="10"/>
                      </a:lnTo>
                      <a:lnTo>
                        <a:pt x="15" y="14"/>
                      </a:lnTo>
                      <a:lnTo>
                        <a:pt x="20" y="22"/>
                      </a:lnTo>
                      <a:lnTo>
                        <a:pt x="28" y="22"/>
                      </a:lnTo>
                      <a:lnTo>
                        <a:pt x="20" y="9"/>
                      </a:lnTo>
                      <a:lnTo>
                        <a:pt x="16"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6" name="Freeform 7572"/>
                <p:cNvSpPr>
                  <a:spLocks/>
                </p:cNvSpPr>
                <p:nvPr/>
              </p:nvSpPr>
              <p:spPr bwMode="auto">
                <a:xfrm>
                  <a:off x="2497" y="2077"/>
                  <a:ext cx="5" cy="4"/>
                </a:xfrm>
                <a:custGeom>
                  <a:avLst/>
                  <a:gdLst>
                    <a:gd name="T0" fmla="*/ 26 w 32"/>
                    <a:gd name="T1" fmla="*/ 0 h 19"/>
                    <a:gd name="T2" fmla="*/ 15 w 32"/>
                    <a:gd name="T3" fmla="*/ 3 h 19"/>
                    <a:gd name="T4" fmla="*/ 18 w 32"/>
                    <a:gd name="T5" fmla="*/ 3 h 19"/>
                    <a:gd name="T6" fmla="*/ 22 w 32"/>
                    <a:gd name="T7" fmla="*/ 5 h 19"/>
                    <a:gd name="T8" fmla="*/ 25 w 32"/>
                    <a:gd name="T9" fmla="*/ 11 h 19"/>
                    <a:gd name="T10" fmla="*/ 23 w 32"/>
                    <a:gd name="T11" fmla="*/ 15 h 19"/>
                    <a:gd name="T12" fmla="*/ 20 w 32"/>
                    <a:gd name="T13" fmla="*/ 18 h 19"/>
                    <a:gd name="T14" fmla="*/ 20 w 32"/>
                    <a:gd name="T15" fmla="*/ 18 h 19"/>
                    <a:gd name="T16" fmla="*/ 13 w 32"/>
                    <a:gd name="T17" fmla="*/ 18 h 19"/>
                    <a:gd name="T18" fmla="*/ 0 w 32"/>
                    <a:gd name="T19" fmla="*/ 18 h 19"/>
                    <a:gd name="T20" fmla="*/ 27 w 32"/>
                    <a:gd name="T21" fmla="*/ 19 h 19"/>
                    <a:gd name="T22" fmla="*/ 29 w 32"/>
                    <a:gd name="T23" fmla="*/ 17 h 19"/>
                    <a:gd name="T24" fmla="*/ 32 w 32"/>
                    <a:gd name="T25" fmla="*/ 11 h 19"/>
                    <a:gd name="T26" fmla="*/ 31 w 32"/>
                    <a:gd name="T27" fmla="*/ 5 h 19"/>
                    <a:gd name="T28" fmla="*/ 26 w 32"/>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9">
                      <a:moveTo>
                        <a:pt x="26" y="0"/>
                      </a:moveTo>
                      <a:lnTo>
                        <a:pt x="15" y="3"/>
                      </a:lnTo>
                      <a:lnTo>
                        <a:pt x="18" y="3"/>
                      </a:lnTo>
                      <a:lnTo>
                        <a:pt x="22" y="5"/>
                      </a:lnTo>
                      <a:lnTo>
                        <a:pt x="25" y="11"/>
                      </a:lnTo>
                      <a:lnTo>
                        <a:pt x="23" y="15"/>
                      </a:lnTo>
                      <a:lnTo>
                        <a:pt x="20" y="18"/>
                      </a:lnTo>
                      <a:lnTo>
                        <a:pt x="20" y="18"/>
                      </a:lnTo>
                      <a:lnTo>
                        <a:pt x="13" y="18"/>
                      </a:lnTo>
                      <a:lnTo>
                        <a:pt x="0" y="18"/>
                      </a:lnTo>
                      <a:lnTo>
                        <a:pt x="27" y="19"/>
                      </a:lnTo>
                      <a:lnTo>
                        <a:pt x="29" y="17"/>
                      </a:lnTo>
                      <a:lnTo>
                        <a:pt x="32" y="11"/>
                      </a:lnTo>
                      <a:lnTo>
                        <a:pt x="31" y="5"/>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7" name="Freeform 7573"/>
                <p:cNvSpPr>
                  <a:spLocks/>
                </p:cNvSpPr>
                <p:nvPr/>
              </p:nvSpPr>
              <p:spPr bwMode="auto">
                <a:xfrm>
                  <a:off x="2496" y="2077"/>
                  <a:ext cx="5" cy="8"/>
                </a:xfrm>
                <a:custGeom>
                  <a:avLst/>
                  <a:gdLst>
                    <a:gd name="T0" fmla="*/ 22 w 34"/>
                    <a:gd name="T1" fmla="*/ 0 h 47"/>
                    <a:gd name="T2" fmla="*/ 0 w 34"/>
                    <a:gd name="T3" fmla="*/ 0 h 47"/>
                    <a:gd name="T4" fmla="*/ 0 w 34"/>
                    <a:gd name="T5" fmla="*/ 47 h 47"/>
                    <a:gd name="T6" fmla="*/ 7 w 34"/>
                    <a:gd name="T7" fmla="*/ 47 h 47"/>
                    <a:gd name="T8" fmla="*/ 7 w 34"/>
                    <a:gd name="T9" fmla="*/ 25 h 47"/>
                    <a:gd name="T10" fmla="*/ 14 w 34"/>
                    <a:gd name="T11" fmla="*/ 25 h 47"/>
                    <a:gd name="T12" fmla="*/ 25 w 34"/>
                    <a:gd name="T13" fmla="*/ 25 h 47"/>
                    <a:gd name="T14" fmla="*/ 25 w 34"/>
                    <a:gd name="T15" fmla="*/ 25 h 47"/>
                    <a:gd name="T16" fmla="*/ 30 w 34"/>
                    <a:gd name="T17" fmla="*/ 24 h 47"/>
                    <a:gd name="T18" fmla="*/ 34 w 34"/>
                    <a:gd name="T19" fmla="*/ 21 h 47"/>
                    <a:gd name="T20" fmla="*/ 7 w 34"/>
                    <a:gd name="T21" fmla="*/ 20 h 47"/>
                    <a:gd name="T22" fmla="*/ 7 w 34"/>
                    <a:gd name="T23" fmla="*/ 5 h 47"/>
                    <a:gd name="T24" fmla="*/ 22 w 34"/>
                    <a:gd name="T25" fmla="*/ 5 h 47"/>
                    <a:gd name="T26" fmla="*/ 33 w 34"/>
                    <a:gd name="T27" fmla="*/ 2 h 47"/>
                    <a:gd name="T28" fmla="*/ 29 w 34"/>
                    <a:gd name="T29" fmla="*/ 0 h 47"/>
                    <a:gd name="T30" fmla="*/ 28 w 34"/>
                    <a:gd name="T31" fmla="*/ 0 h 47"/>
                    <a:gd name="T32" fmla="*/ 22 w 34"/>
                    <a:gd name="T3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7">
                      <a:moveTo>
                        <a:pt x="22" y="0"/>
                      </a:moveTo>
                      <a:lnTo>
                        <a:pt x="0" y="0"/>
                      </a:lnTo>
                      <a:lnTo>
                        <a:pt x="0" y="47"/>
                      </a:lnTo>
                      <a:lnTo>
                        <a:pt x="7" y="47"/>
                      </a:lnTo>
                      <a:lnTo>
                        <a:pt x="7" y="25"/>
                      </a:lnTo>
                      <a:lnTo>
                        <a:pt x="14" y="25"/>
                      </a:lnTo>
                      <a:lnTo>
                        <a:pt x="25" y="25"/>
                      </a:lnTo>
                      <a:lnTo>
                        <a:pt x="25" y="25"/>
                      </a:lnTo>
                      <a:lnTo>
                        <a:pt x="30" y="24"/>
                      </a:lnTo>
                      <a:lnTo>
                        <a:pt x="34" y="21"/>
                      </a:lnTo>
                      <a:lnTo>
                        <a:pt x="7" y="20"/>
                      </a:lnTo>
                      <a:lnTo>
                        <a:pt x="7" y="5"/>
                      </a:lnTo>
                      <a:lnTo>
                        <a:pt x="22" y="5"/>
                      </a:lnTo>
                      <a:lnTo>
                        <a:pt x="33" y="2"/>
                      </a:lnTo>
                      <a:lnTo>
                        <a:pt x="29" y="0"/>
                      </a:lnTo>
                      <a:lnTo>
                        <a:pt x="28" y="0"/>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8" name="Freeform 7574"/>
                <p:cNvSpPr>
                  <a:spLocks/>
                </p:cNvSpPr>
                <p:nvPr/>
              </p:nvSpPr>
              <p:spPr bwMode="auto">
                <a:xfrm>
                  <a:off x="2505" y="2077"/>
                  <a:ext cx="6" cy="8"/>
                </a:xfrm>
                <a:custGeom>
                  <a:avLst/>
                  <a:gdLst>
                    <a:gd name="T0" fmla="*/ 23 w 34"/>
                    <a:gd name="T1" fmla="*/ 0 h 46"/>
                    <a:gd name="T2" fmla="*/ 11 w 34"/>
                    <a:gd name="T3" fmla="*/ 2 h 46"/>
                    <a:gd name="T4" fmla="*/ 12 w 34"/>
                    <a:gd name="T5" fmla="*/ 2 h 46"/>
                    <a:gd name="T6" fmla="*/ 18 w 34"/>
                    <a:gd name="T7" fmla="*/ 3 h 46"/>
                    <a:gd name="T8" fmla="*/ 23 w 34"/>
                    <a:gd name="T9" fmla="*/ 7 h 46"/>
                    <a:gd name="T10" fmla="*/ 24 w 34"/>
                    <a:gd name="T11" fmla="*/ 10 h 46"/>
                    <a:gd name="T12" fmla="*/ 26 w 34"/>
                    <a:gd name="T13" fmla="*/ 15 h 46"/>
                    <a:gd name="T14" fmla="*/ 27 w 34"/>
                    <a:gd name="T15" fmla="*/ 21 h 46"/>
                    <a:gd name="T16" fmla="*/ 27 w 34"/>
                    <a:gd name="T17" fmla="*/ 24 h 46"/>
                    <a:gd name="T18" fmla="*/ 26 w 34"/>
                    <a:gd name="T19" fmla="*/ 31 h 46"/>
                    <a:gd name="T20" fmla="*/ 23 w 34"/>
                    <a:gd name="T21" fmla="*/ 35 h 46"/>
                    <a:gd name="T22" fmla="*/ 22 w 34"/>
                    <a:gd name="T23" fmla="*/ 36 h 46"/>
                    <a:gd name="T24" fmla="*/ 18 w 34"/>
                    <a:gd name="T25" fmla="*/ 39 h 46"/>
                    <a:gd name="T26" fmla="*/ 11 w 34"/>
                    <a:gd name="T27" fmla="*/ 40 h 46"/>
                    <a:gd name="T28" fmla="*/ 0 w 34"/>
                    <a:gd name="T29" fmla="*/ 43 h 46"/>
                    <a:gd name="T30" fmla="*/ 5 w 34"/>
                    <a:gd name="T31" fmla="*/ 45 h 46"/>
                    <a:gd name="T32" fmla="*/ 11 w 34"/>
                    <a:gd name="T33" fmla="*/ 46 h 46"/>
                    <a:gd name="T34" fmla="*/ 18 w 34"/>
                    <a:gd name="T35" fmla="*/ 45 h 46"/>
                    <a:gd name="T36" fmla="*/ 23 w 34"/>
                    <a:gd name="T37" fmla="*/ 43 h 46"/>
                    <a:gd name="T38" fmla="*/ 27 w 34"/>
                    <a:gd name="T39" fmla="*/ 39 h 46"/>
                    <a:gd name="T40" fmla="*/ 28 w 34"/>
                    <a:gd name="T41" fmla="*/ 38 h 46"/>
                    <a:gd name="T42" fmla="*/ 32 w 34"/>
                    <a:gd name="T43" fmla="*/ 34 h 46"/>
                    <a:gd name="T44" fmla="*/ 34 w 34"/>
                    <a:gd name="T45" fmla="*/ 28 h 46"/>
                    <a:gd name="T46" fmla="*/ 34 w 34"/>
                    <a:gd name="T47" fmla="*/ 21 h 46"/>
                    <a:gd name="T48" fmla="*/ 34 w 34"/>
                    <a:gd name="T49" fmla="*/ 20 h 46"/>
                    <a:gd name="T50" fmla="*/ 33 w 34"/>
                    <a:gd name="T51" fmla="*/ 14 h 46"/>
                    <a:gd name="T52" fmla="*/ 32 w 34"/>
                    <a:gd name="T53" fmla="*/ 8 h 46"/>
                    <a:gd name="T54" fmla="*/ 27 w 34"/>
                    <a:gd name="T55" fmla="*/ 3 h 46"/>
                    <a:gd name="T56" fmla="*/ 23 w 34"/>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 h="46">
                      <a:moveTo>
                        <a:pt x="23" y="0"/>
                      </a:moveTo>
                      <a:lnTo>
                        <a:pt x="11" y="2"/>
                      </a:lnTo>
                      <a:lnTo>
                        <a:pt x="12" y="2"/>
                      </a:lnTo>
                      <a:lnTo>
                        <a:pt x="18" y="3"/>
                      </a:lnTo>
                      <a:lnTo>
                        <a:pt x="23" y="7"/>
                      </a:lnTo>
                      <a:lnTo>
                        <a:pt x="24" y="10"/>
                      </a:lnTo>
                      <a:lnTo>
                        <a:pt x="26" y="15"/>
                      </a:lnTo>
                      <a:lnTo>
                        <a:pt x="27" y="21"/>
                      </a:lnTo>
                      <a:lnTo>
                        <a:pt x="27" y="24"/>
                      </a:lnTo>
                      <a:lnTo>
                        <a:pt x="26" y="31"/>
                      </a:lnTo>
                      <a:lnTo>
                        <a:pt x="23" y="35"/>
                      </a:lnTo>
                      <a:lnTo>
                        <a:pt x="22" y="36"/>
                      </a:lnTo>
                      <a:lnTo>
                        <a:pt x="18" y="39"/>
                      </a:lnTo>
                      <a:lnTo>
                        <a:pt x="11" y="40"/>
                      </a:lnTo>
                      <a:lnTo>
                        <a:pt x="0" y="43"/>
                      </a:lnTo>
                      <a:lnTo>
                        <a:pt x="5" y="45"/>
                      </a:lnTo>
                      <a:lnTo>
                        <a:pt x="11" y="46"/>
                      </a:lnTo>
                      <a:lnTo>
                        <a:pt x="18" y="45"/>
                      </a:lnTo>
                      <a:lnTo>
                        <a:pt x="23" y="43"/>
                      </a:lnTo>
                      <a:lnTo>
                        <a:pt x="27" y="39"/>
                      </a:lnTo>
                      <a:lnTo>
                        <a:pt x="28" y="38"/>
                      </a:lnTo>
                      <a:lnTo>
                        <a:pt x="32" y="34"/>
                      </a:lnTo>
                      <a:lnTo>
                        <a:pt x="34" y="28"/>
                      </a:lnTo>
                      <a:lnTo>
                        <a:pt x="34" y="21"/>
                      </a:lnTo>
                      <a:lnTo>
                        <a:pt x="34" y="20"/>
                      </a:lnTo>
                      <a:lnTo>
                        <a:pt x="33" y="14"/>
                      </a:lnTo>
                      <a:lnTo>
                        <a:pt x="32" y="8"/>
                      </a:lnTo>
                      <a:lnTo>
                        <a:pt x="27"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39" name="Freeform 7575"/>
                <p:cNvSpPr>
                  <a:spLocks/>
                </p:cNvSpPr>
                <p:nvPr/>
              </p:nvSpPr>
              <p:spPr bwMode="auto">
                <a:xfrm>
                  <a:off x="2503" y="2077"/>
                  <a:ext cx="6" cy="7"/>
                </a:xfrm>
                <a:custGeom>
                  <a:avLst/>
                  <a:gdLst>
                    <a:gd name="T0" fmla="*/ 22 w 34"/>
                    <a:gd name="T1" fmla="*/ 0 h 46"/>
                    <a:gd name="T2" fmla="*/ 17 w 34"/>
                    <a:gd name="T3" fmla="*/ 1 h 46"/>
                    <a:gd name="T4" fmla="*/ 11 w 34"/>
                    <a:gd name="T5" fmla="*/ 3 h 46"/>
                    <a:gd name="T6" fmla="*/ 6 w 34"/>
                    <a:gd name="T7" fmla="*/ 6 h 46"/>
                    <a:gd name="T8" fmla="*/ 5 w 34"/>
                    <a:gd name="T9" fmla="*/ 7 h 46"/>
                    <a:gd name="T10" fmla="*/ 2 w 34"/>
                    <a:gd name="T11" fmla="*/ 13 h 46"/>
                    <a:gd name="T12" fmla="*/ 0 w 34"/>
                    <a:gd name="T13" fmla="*/ 18 h 46"/>
                    <a:gd name="T14" fmla="*/ 0 w 34"/>
                    <a:gd name="T15" fmla="*/ 24 h 46"/>
                    <a:gd name="T16" fmla="*/ 0 w 34"/>
                    <a:gd name="T17" fmla="*/ 31 h 46"/>
                    <a:gd name="T18" fmla="*/ 2 w 34"/>
                    <a:gd name="T19" fmla="*/ 37 h 46"/>
                    <a:gd name="T20" fmla="*/ 6 w 34"/>
                    <a:gd name="T21" fmla="*/ 41 h 46"/>
                    <a:gd name="T22" fmla="*/ 11 w 34"/>
                    <a:gd name="T23" fmla="*/ 46 h 46"/>
                    <a:gd name="T24" fmla="*/ 22 w 34"/>
                    <a:gd name="T25" fmla="*/ 43 h 46"/>
                    <a:gd name="T26" fmla="*/ 21 w 34"/>
                    <a:gd name="T27" fmla="*/ 43 h 46"/>
                    <a:gd name="T28" fmla="*/ 16 w 34"/>
                    <a:gd name="T29" fmla="*/ 42 h 46"/>
                    <a:gd name="T30" fmla="*/ 11 w 34"/>
                    <a:gd name="T31" fmla="*/ 38 h 46"/>
                    <a:gd name="T32" fmla="*/ 10 w 34"/>
                    <a:gd name="T33" fmla="*/ 37 h 46"/>
                    <a:gd name="T34" fmla="*/ 8 w 34"/>
                    <a:gd name="T35" fmla="*/ 32 h 46"/>
                    <a:gd name="T36" fmla="*/ 6 w 34"/>
                    <a:gd name="T37" fmla="*/ 25 h 46"/>
                    <a:gd name="T38" fmla="*/ 6 w 34"/>
                    <a:gd name="T39" fmla="*/ 21 h 46"/>
                    <a:gd name="T40" fmla="*/ 9 w 34"/>
                    <a:gd name="T41" fmla="*/ 15 h 46"/>
                    <a:gd name="T42" fmla="*/ 11 w 34"/>
                    <a:gd name="T43" fmla="*/ 10 h 46"/>
                    <a:gd name="T44" fmla="*/ 12 w 34"/>
                    <a:gd name="T45" fmla="*/ 9 h 46"/>
                    <a:gd name="T46" fmla="*/ 16 w 34"/>
                    <a:gd name="T47" fmla="*/ 6 h 46"/>
                    <a:gd name="T48" fmla="*/ 22 w 34"/>
                    <a:gd name="T49" fmla="*/ 5 h 46"/>
                    <a:gd name="T50" fmla="*/ 34 w 34"/>
                    <a:gd name="T51" fmla="*/ 3 h 46"/>
                    <a:gd name="T52" fmla="*/ 29 w 34"/>
                    <a:gd name="T53" fmla="*/ 1 h 46"/>
                    <a:gd name="T54" fmla="*/ 22 w 34"/>
                    <a:gd name="T5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22" y="0"/>
                      </a:moveTo>
                      <a:lnTo>
                        <a:pt x="17" y="1"/>
                      </a:lnTo>
                      <a:lnTo>
                        <a:pt x="11" y="3"/>
                      </a:lnTo>
                      <a:lnTo>
                        <a:pt x="6" y="6"/>
                      </a:lnTo>
                      <a:lnTo>
                        <a:pt x="5" y="7"/>
                      </a:lnTo>
                      <a:lnTo>
                        <a:pt x="2" y="13"/>
                      </a:lnTo>
                      <a:lnTo>
                        <a:pt x="0" y="18"/>
                      </a:lnTo>
                      <a:lnTo>
                        <a:pt x="0" y="24"/>
                      </a:lnTo>
                      <a:lnTo>
                        <a:pt x="0" y="31"/>
                      </a:lnTo>
                      <a:lnTo>
                        <a:pt x="2" y="37"/>
                      </a:lnTo>
                      <a:lnTo>
                        <a:pt x="6" y="41"/>
                      </a:lnTo>
                      <a:lnTo>
                        <a:pt x="11" y="46"/>
                      </a:lnTo>
                      <a:lnTo>
                        <a:pt x="22" y="43"/>
                      </a:lnTo>
                      <a:lnTo>
                        <a:pt x="21" y="43"/>
                      </a:lnTo>
                      <a:lnTo>
                        <a:pt x="16" y="42"/>
                      </a:lnTo>
                      <a:lnTo>
                        <a:pt x="11" y="38"/>
                      </a:lnTo>
                      <a:lnTo>
                        <a:pt x="10" y="37"/>
                      </a:lnTo>
                      <a:lnTo>
                        <a:pt x="8" y="32"/>
                      </a:lnTo>
                      <a:lnTo>
                        <a:pt x="6" y="25"/>
                      </a:lnTo>
                      <a:lnTo>
                        <a:pt x="6" y="21"/>
                      </a:lnTo>
                      <a:lnTo>
                        <a:pt x="9" y="15"/>
                      </a:lnTo>
                      <a:lnTo>
                        <a:pt x="11" y="10"/>
                      </a:lnTo>
                      <a:lnTo>
                        <a:pt x="12" y="9"/>
                      </a:lnTo>
                      <a:lnTo>
                        <a:pt x="16" y="6"/>
                      </a:lnTo>
                      <a:lnTo>
                        <a:pt x="22" y="5"/>
                      </a:lnTo>
                      <a:lnTo>
                        <a:pt x="34" y="3"/>
                      </a:lnTo>
                      <a:lnTo>
                        <a:pt x="29" y="1"/>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0" name="Freeform 7576"/>
                <p:cNvSpPr>
                  <a:spLocks/>
                </p:cNvSpPr>
                <p:nvPr/>
              </p:nvSpPr>
              <p:spPr bwMode="auto">
                <a:xfrm>
                  <a:off x="2331" y="1904"/>
                  <a:ext cx="206" cy="176"/>
                </a:xfrm>
                <a:custGeom>
                  <a:avLst/>
                  <a:gdLst>
                    <a:gd name="T0" fmla="*/ 1234 w 1234"/>
                    <a:gd name="T1" fmla="*/ 1055 h 1055"/>
                    <a:gd name="T2" fmla="*/ 172 w 1234"/>
                    <a:gd name="T3" fmla="*/ 11 h 1055"/>
                    <a:gd name="T4" fmla="*/ 0 w 1234"/>
                    <a:gd name="T5" fmla="*/ 0 h 1055"/>
                  </a:gdLst>
                  <a:ahLst/>
                  <a:cxnLst>
                    <a:cxn ang="0">
                      <a:pos x="T0" y="T1"/>
                    </a:cxn>
                    <a:cxn ang="0">
                      <a:pos x="T2" y="T3"/>
                    </a:cxn>
                    <a:cxn ang="0">
                      <a:pos x="T4" y="T5"/>
                    </a:cxn>
                  </a:cxnLst>
                  <a:rect l="0" t="0" r="r" b="b"/>
                  <a:pathLst>
                    <a:path w="1234" h="1055">
                      <a:moveTo>
                        <a:pt x="1234" y="1055"/>
                      </a:moveTo>
                      <a:lnTo>
                        <a:pt x="172"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41" name="Freeform 7577"/>
                <p:cNvSpPr>
                  <a:spLocks/>
                </p:cNvSpPr>
                <p:nvPr/>
              </p:nvSpPr>
              <p:spPr bwMode="auto">
                <a:xfrm>
                  <a:off x="2467" y="2163"/>
                  <a:ext cx="5" cy="7"/>
                </a:xfrm>
                <a:custGeom>
                  <a:avLst/>
                  <a:gdLst>
                    <a:gd name="T0" fmla="*/ 29 w 29"/>
                    <a:gd name="T1" fmla="*/ 0 h 42"/>
                    <a:gd name="T2" fmla="*/ 0 w 29"/>
                    <a:gd name="T3" fmla="*/ 0 h 42"/>
                    <a:gd name="T4" fmla="*/ 0 w 29"/>
                    <a:gd name="T5" fmla="*/ 42 h 42"/>
                    <a:gd name="T6" fmla="*/ 5 w 29"/>
                    <a:gd name="T7" fmla="*/ 42 h 42"/>
                    <a:gd name="T8" fmla="*/ 5 w 29"/>
                    <a:gd name="T9" fmla="*/ 23 h 42"/>
                    <a:gd name="T10" fmla="*/ 25 w 29"/>
                    <a:gd name="T11" fmla="*/ 23 h 42"/>
                    <a:gd name="T12" fmla="*/ 25 w 29"/>
                    <a:gd name="T13" fmla="*/ 18 h 42"/>
                    <a:gd name="T14" fmla="*/ 5 w 29"/>
                    <a:gd name="T15" fmla="*/ 18 h 42"/>
                    <a:gd name="T16" fmla="*/ 5 w 29"/>
                    <a:gd name="T17" fmla="*/ 5 h 42"/>
                    <a:gd name="T18" fmla="*/ 29 w 29"/>
                    <a:gd name="T19" fmla="*/ 5 h 42"/>
                    <a:gd name="T20" fmla="*/ 29 w 29"/>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42">
                      <a:moveTo>
                        <a:pt x="29" y="0"/>
                      </a:moveTo>
                      <a:lnTo>
                        <a:pt x="0" y="0"/>
                      </a:lnTo>
                      <a:lnTo>
                        <a:pt x="0" y="42"/>
                      </a:lnTo>
                      <a:lnTo>
                        <a:pt x="5" y="42"/>
                      </a:lnTo>
                      <a:lnTo>
                        <a:pt x="5" y="23"/>
                      </a:lnTo>
                      <a:lnTo>
                        <a:pt x="25" y="23"/>
                      </a:lnTo>
                      <a:lnTo>
                        <a:pt x="25" y="18"/>
                      </a:lnTo>
                      <a:lnTo>
                        <a:pt x="5" y="18"/>
                      </a:lnTo>
                      <a:lnTo>
                        <a:pt x="5" y="5"/>
                      </a:lnTo>
                      <a:lnTo>
                        <a:pt x="29" y="5"/>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2" name="Freeform 7578"/>
                <p:cNvSpPr>
                  <a:spLocks/>
                </p:cNvSpPr>
                <p:nvPr/>
              </p:nvSpPr>
              <p:spPr bwMode="auto">
                <a:xfrm>
                  <a:off x="2473" y="2163"/>
                  <a:ext cx="6" cy="7"/>
                </a:xfrm>
                <a:custGeom>
                  <a:avLst/>
                  <a:gdLst>
                    <a:gd name="T0" fmla="*/ 31 w 32"/>
                    <a:gd name="T1" fmla="*/ 0 h 42"/>
                    <a:gd name="T2" fmla="*/ 0 w 32"/>
                    <a:gd name="T3" fmla="*/ 0 h 42"/>
                    <a:gd name="T4" fmla="*/ 0 w 32"/>
                    <a:gd name="T5" fmla="*/ 42 h 42"/>
                    <a:gd name="T6" fmla="*/ 32 w 32"/>
                    <a:gd name="T7" fmla="*/ 42 h 42"/>
                    <a:gd name="T8" fmla="*/ 32 w 32"/>
                    <a:gd name="T9" fmla="*/ 37 h 42"/>
                    <a:gd name="T10" fmla="*/ 5 w 32"/>
                    <a:gd name="T11" fmla="*/ 37 h 42"/>
                    <a:gd name="T12" fmla="*/ 5 w 32"/>
                    <a:gd name="T13" fmla="*/ 23 h 42"/>
                    <a:gd name="T14" fmla="*/ 30 w 32"/>
                    <a:gd name="T15" fmla="*/ 23 h 42"/>
                    <a:gd name="T16" fmla="*/ 30 w 32"/>
                    <a:gd name="T17" fmla="*/ 18 h 42"/>
                    <a:gd name="T18" fmla="*/ 5 w 32"/>
                    <a:gd name="T19" fmla="*/ 18 h 42"/>
                    <a:gd name="T20" fmla="*/ 5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7"/>
                      </a:lnTo>
                      <a:lnTo>
                        <a:pt x="5" y="37"/>
                      </a:lnTo>
                      <a:lnTo>
                        <a:pt x="5" y="23"/>
                      </a:lnTo>
                      <a:lnTo>
                        <a:pt x="30" y="23"/>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3" name="Freeform 7579"/>
                <p:cNvSpPr>
                  <a:spLocks/>
                </p:cNvSpPr>
                <p:nvPr/>
              </p:nvSpPr>
              <p:spPr bwMode="auto">
                <a:xfrm>
                  <a:off x="2480" y="2163"/>
                  <a:ext cx="4" cy="7"/>
                </a:xfrm>
                <a:custGeom>
                  <a:avLst/>
                  <a:gdLst>
                    <a:gd name="T0" fmla="*/ 7 w 27"/>
                    <a:gd name="T1" fmla="*/ 0 h 42"/>
                    <a:gd name="T2" fmla="*/ 0 w 27"/>
                    <a:gd name="T3" fmla="*/ 0 h 42"/>
                    <a:gd name="T4" fmla="*/ 0 w 27"/>
                    <a:gd name="T5" fmla="*/ 42 h 42"/>
                    <a:gd name="T6" fmla="*/ 27 w 27"/>
                    <a:gd name="T7" fmla="*/ 42 h 42"/>
                    <a:gd name="T8" fmla="*/ 27 w 27"/>
                    <a:gd name="T9" fmla="*/ 37 h 42"/>
                    <a:gd name="T10" fmla="*/ 7 w 27"/>
                    <a:gd name="T11" fmla="*/ 37 h 42"/>
                    <a:gd name="T12" fmla="*/ 7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7" y="0"/>
                      </a:moveTo>
                      <a:lnTo>
                        <a:pt x="0" y="0"/>
                      </a:lnTo>
                      <a:lnTo>
                        <a:pt x="0" y="42"/>
                      </a:lnTo>
                      <a:lnTo>
                        <a:pt x="27" y="42"/>
                      </a:lnTo>
                      <a:lnTo>
                        <a:pt x="27" y="37"/>
                      </a:lnTo>
                      <a:lnTo>
                        <a:pt x="7" y="3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4" name="Freeform 7580"/>
                <p:cNvSpPr>
                  <a:spLocks/>
                </p:cNvSpPr>
                <p:nvPr/>
              </p:nvSpPr>
              <p:spPr bwMode="auto">
                <a:xfrm>
                  <a:off x="2486" y="2163"/>
                  <a:ext cx="5" cy="7"/>
                </a:xfrm>
                <a:custGeom>
                  <a:avLst/>
                  <a:gdLst>
                    <a:gd name="T0" fmla="*/ 21 w 30"/>
                    <a:gd name="T1" fmla="*/ 0 h 38"/>
                    <a:gd name="T2" fmla="*/ 9 w 30"/>
                    <a:gd name="T3" fmla="*/ 3 h 38"/>
                    <a:gd name="T4" fmla="*/ 14 w 30"/>
                    <a:gd name="T5" fmla="*/ 3 h 38"/>
                    <a:gd name="T6" fmla="*/ 18 w 30"/>
                    <a:gd name="T7" fmla="*/ 4 h 38"/>
                    <a:gd name="T8" fmla="*/ 21 w 30"/>
                    <a:gd name="T9" fmla="*/ 7 h 38"/>
                    <a:gd name="T10" fmla="*/ 23 w 30"/>
                    <a:gd name="T11" fmla="*/ 12 h 38"/>
                    <a:gd name="T12" fmla="*/ 23 w 30"/>
                    <a:gd name="T13" fmla="*/ 12 h 38"/>
                    <a:gd name="T14" fmla="*/ 24 w 30"/>
                    <a:gd name="T15" fmla="*/ 19 h 38"/>
                    <a:gd name="T16" fmla="*/ 23 w 30"/>
                    <a:gd name="T17" fmla="*/ 23 h 38"/>
                    <a:gd name="T18" fmla="*/ 22 w 30"/>
                    <a:gd name="T19" fmla="*/ 28 h 38"/>
                    <a:gd name="T20" fmla="*/ 22 w 30"/>
                    <a:gd name="T21" fmla="*/ 28 h 38"/>
                    <a:gd name="T22" fmla="*/ 19 w 30"/>
                    <a:gd name="T23" fmla="*/ 33 h 38"/>
                    <a:gd name="T24" fmla="*/ 14 w 30"/>
                    <a:gd name="T25" fmla="*/ 35 h 38"/>
                    <a:gd name="T26" fmla="*/ 9 w 30"/>
                    <a:gd name="T27" fmla="*/ 35 h 38"/>
                    <a:gd name="T28" fmla="*/ 0 w 30"/>
                    <a:gd name="T29" fmla="*/ 35 h 38"/>
                    <a:gd name="T30" fmla="*/ 21 w 30"/>
                    <a:gd name="T31" fmla="*/ 38 h 38"/>
                    <a:gd name="T32" fmla="*/ 25 w 30"/>
                    <a:gd name="T33" fmla="*/ 35 h 38"/>
                    <a:gd name="T34" fmla="*/ 28 w 30"/>
                    <a:gd name="T35" fmla="*/ 31 h 38"/>
                    <a:gd name="T36" fmla="*/ 30 w 30"/>
                    <a:gd name="T37" fmla="*/ 25 h 38"/>
                    <a:gd name="T38" fmla="*/ 30 w 30"/>
                    <a:gd name="T39" fmla="*/ 19 h 38"/>
                    <a:gd name="T40" fmla="*/ 30 w 30"/>
                    <a:gd name="T41" fmla="*/ 16 h 38"/>
                    <a:gd name="T42" fmla="*/ 29 w 30"/>
                    <a:gd name="T43" fmla="*/ 10 h 38"/>
                    <a:gd name="T44" fmla="*/ 29 w 30"/>
                    <a:gd name="T45" fmla="*/ 9 h 38"/>
                    <a:gd name="T46" fmla="*/ 25 w 30"/>
                    <a:gd name="T47" fmla="*/ 4 h 38"/>
                    <a:gd name="T48" fmla="*/ 25 w 30"/>
                    <a:gd name="T49" fmla="*/ 4 h 38"/>
                    <a:gd name="T50" fmla="*/ 21 w 30"/>
                    <a:gd name="T5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8">
                      <a:moveTo>
                        <a:pt x="21" y="0"/>
                      </a:moveTo>
                      <a:lnTo>
                        <a:pt x="9" y="3"/>
                      </a:lnTo>
                      <a:lnTo>
                        <a:pt x="14" y="3"/>
                      </a:lnTo>
                      <a:lnTo>
                        <a:pt x="18" y="4"/>
                      </a:lnTo>
                      <a:lnTo>
                        <a:pt x="21" y="7"/>
                      </a:lnTo>
                      <a:lnTo>
                        <a:pt x="23" y="12"/>
                      </a:lnTo>
                      <a:lnTo>
                        <a:pt x="23" y="12"/>
                      </a:lnTo>
                      <a:lnTo>
                        <a:pt x="24" y="19"/>
                      </a:lnTo>
                      <a:lnTo>
                        <a:pt x="23" y="23"/>
                      </a:lnTo>
                      <a:lnTo>
                        <a:pt x="22" y="28"/>
                      </a:lnTo>
                      <a:lnTo>
                        <a:pt x="22" y="28"/>
                      </a:lnTo>
                      <a:lnTo>
                        <a:pt x="19" y="33"/>
                      </a:lnTo>
                      <a:lnTo>
                        <a:pt x="14" y="35"/>
                      </a:lnTo>
                      <a:lnTo>
                        <a:pt x="9" y="35"/>
                      </a:lnTo>
                      <a:lnTo>
                        <a:pt x="0" y="35"/>
                      </a:lnTo>
                      <a:lnTo>
                        <a:pt x="21" y="38"/>
                      </a:lnTo>
                      <a:lnTo>
                        <a:pt x="25" y="35"/>
                      </a:lnTo>
                      <a:lnTo>
                        <a:pt x="28" y="31"/>
                      </a:lnTo>
                      <a:lnTo>
                        <a:pt x="30" y="25"/>
                      </a:lnTo>
                      <a:lnTo>
                        <a:pt x="30" y="19"/>
                      </a:lnTo>
                      <a:lnTo>
                        <a:pt x="30" y="16"/>
                      </a:lnTo>
                      <a:lnTo>
                        <a:pt x="29" y="10"/>
                      </a:lnTo>
                      <a:lnTo>
                        <a:pt x="29" y="9"/>
                      </a:lnTo>
                      <a:lnTo>
                        <a:pt x="25" y="4"/>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5" name="Freeform 7581"/>
                <p:cNvSpPr>
                  <a:spLocks/>
                </p:cNvSpPr>
                <p:nvPr/>
              </p:nvSpPr>
              <p:spPr bwMode="auto">
                <a:xfrm>
                  <a:off x="2486" y="2163"/>
                  <a:ext cx="4" cy="7"/>
                </a:xfrm>
                <a:custGeom>
                  <a:avLst/>
                  <a:gdLst>
                    <a:gd name="T0" fmla="*/ 14 w 26"/>
                    <a:gd name="T1" fmla="*/ 0 h 42"/>
                    <a:gd name="T2" fmla="*/ 0 w 26"/>
                    <a:gd name="T3" fmla="*/ 0 h 42"/>
                    <a:gd name="T4" fmla="*/ 0 w 26"/>
                    <a:gd name="T5" fmla="*/ 42 h 42"/>
                    <a:gd name="T6" fmla="*/ 14 w 26"/>
                    <a:gd name="T7" fmla="*/ 42 h 42"/>
                    <a:gd name="T8" fmla="*/ 16 w 26"/>
                    <a:gd name="T9" fmla="*/ 42 h 42"/>
                    <a:gd name="T10" fmla="*/ 22 w 26"/>
                    <a:gd name="T11" fmla="*/ 42 h 42"/>
                    <a:gd name="T12" fmla="*/ 26 w 26"/>
                    <a:gd name="T13" fmla="*/ 40 h 42"/>
                    <a:gd name="T14" fmla="*/ 5 w 26"/>
                    <a:gd name="T15" fmla="*/ 37 h 42"/>
                    <a:gd name="T16" fmla="*/ 5 w 26"/>
                    <a:gd name="T17" fmla="*/ 5 h 42"/>
                    <a:gd name="T18" fmla="*/ 14 w 26"/>
                    <a:gd name="T19" fmla="*/ 5 h 42"/>
                    <a:gd name="T20" fmla="*/ 26 w 26"/>
                    <a:gd name="T21" fmla="*/ 2 h 42"/>
                    <a:gd name="T22" fmla="*/ 26 w 26"/>
                    <a:gd name="T23" fmla="*/ 2 h 42"/>
                    <a:gd name="T24" fmla="*/ 21 w 26"/>
                    <a:gd name="T25" fmla="*/ 0 h 42"/>
                    <a:gd name="T26" fmla="*/ 20 w 26"/>
                    <a:gd name="T27" fmla="*/ 0 h 42"/>
                    <a:gd name="T28" fmla="*/ 14 w 26"/>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2">
                      <a:moveTo>
                        <a:pt x="14" y="0"/>
                      </a:moveTo>
                      <a:lnTo>
                        <a:pt x="0" y="0"/>
                      </a:lnTo>
                      <a:lnTo>
                        <a:pt x="0" y="42"/>
                      </a:lnTo>
                      <a:lnTo>
                        <a:pt x="14" y="42"/>
                      </a:lnTo>
                      <a:lnTo>
                        <a:pt x="16" y="42"/>
                      </a:lnTo>
                      <a:lnTo>
                        <a:pt x="22" y="42"/>
                      </a:lnTo>
                      <a:lnTo>
                        <a:pt x="26" y="40"/>
                      </a:lnTo>
                      <a:lnTo>
                        <a:pt x="5" y="37"/>
                      </a:lnTo>
                      <a:lnTo>
                        <a:pt x="5" y="5"/>
                      </a:lnTo>
                      <a:lnTo>
                        <a:pt x="14" y="5"/>
                      </a:lnTo>
                      <a:lnTo>
                        <a:pt x="26" y="2"/>
                      </a:lnTo>
                      <a:lnTo>
                        <a:pt x="26" y="2"/>
                      </a:lnTo>
                      <a:lnTo>
                        <a:pt x="21" y="0"/>
                      </a:lnTo>
                      <a:lnTo>
                        <a:pt x="20"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6" name="Freeform 7582"/>
                <p:cNvSpPr>
                  <a:spLocks/>
                </p:cNvSpPr>
                <p:nvPr/>
              </p:nvSpPr>
              <p:spPr bwMode="auto">
                <a:xfrm>
                  <a:off x="2493" y="2163"/>
                  <a:ext cx="1" cy="7"/>
                </a:xfrm>
                <a:custGeom>
                  <a:avLst/>
                  <a:gdLst>
                    <a:gd name="T0" fmla="*/ 9 w 9"/>
                    <a:gd name="T1" fmla="*/ 0 h 42"/>
                    <a:gd name="T2" fmla="*/ 0 w 9"/>
                    <a:gd name="T3" fmla="*/ 0 h 42"/>
                    <a:gd name="T4" fmla="*/ 0 w 9"/>
                    <a:gd name="T5" fmla="*/ 42 h 42"/>
                    <a:gd name="T6" fmla="*/ 6 w 9"/>
                    <a:gd name="T7" fmla="*/ 42 h 42"/>
                    <a:gd name="T8" fmla="*/ 6 w 9"/>
                    <a:gd name="T9" fmla="*/ 6 h 42"/>
                    <a:gd name="T10" fmla="*/ 6 w 9"/>
                    <a:gd name="T11" fmla="*/ 6 h 42"/>
                    <a:gd name="T12" fmla="*/ 9 w 9"/>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9" h="42">
                      <a:moveTo>
                        <a:pt x="9" y="0"/>
                      </a:moveTo>
                      <a:lnTo>
                        <a:pt x="0" y="0"/>
                      </a:lnTo>
                      <a:lnTo>
                        <a:pt x="0" y="42"/>
                      </a:lnTo>
                      <a:lnTo>
                        <a:pt x="6" y="42"/>
                      </a:lnTo>
                      <a:lnTo>
                        <a:pt x="6" y="6"/>
                      </a:lnTo>
                      <a:lnTo>
                        <a:pt x="6"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7" name="Freeform 7583"/>
                <p:cNvSpPr>
                  <a:spLocks/>
                </p:cNvSpPr>
                <p:nvPr/>
              </p:nvSpPr>
              <p:spPr bwMode="auto">
                <a:xfrm>
                  <a:off x="2494" y="2163"/>
                  <a:ext cx="2" cy="7"/>
                </a:xfrm>
                <a:custGeom>
                  <a:avLst/>
                  <a:gdLst>
                    <a:gd name="T0" fmla="*/ 3 w 14"/>
                    <a:gd name="T1" fmla="*/ 0 h 42"/>
                    <a:gd name="T2" fmla="*/ 0 w 14"/>
                    <a:gd name="T3" fmla="*/ 6 h 42"/>
                    <a:gd name="T4" fmla="*/ 12 w 14"/>
                    <a:gd name="T5" fmla="*/ 42 h 42"/>
                    <a:gd name="T6" fmla="*/ 14 w 14"/>
                    <a:gd name="T7" fmla="*/ 37 h 42"/>
                    <a:gd name="T8" fmla="*/ 14 w 14"/>
                    <a:gd name="T9" fmla="*/ 36 h 42"/>
                    <a:gd name="T10" fmla="*/ 13 w 14"/>
                    <a:gd name="T11" fmla="*/ 30 h 42"/>
                    <a:gd name="T12" fmla="*/ 3 w 14"/>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14" h="42">
                      <a:moveTo>
                        <a:pt x="3" y="0"/>
                      </a:moveTo>
                      <a:lnTo>
                        <a:pt x="0" y="6"/>
                      </a:lnTo>
                      <a:lnTo>
                        <a:pt x="12" y="42"/>
                      </a:lnTo>
                      <a:lnTo>
                        <a:pt x="14" y="37"/>
                      </a:lnTo>
                      <a:lnTo>
                        <a:pt x="14" y="36"/>
                      </a:lnTo>
                      <a:lnTo>
                        <a:pt x="13" y="3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8" name="Freeform 7584"/>
                <p:cNvSpPr>
                  <a:spLocks/>
                </p:cNvSpPr>
                <p:nvPr/>
              </p:nvSpPr>
              <p:spPr bwMode="auto">
                <a:xfrm>
                  <a:off x="2496" y="2163"/>
                  <a:ext cx="3" cy="7"/>
                </a:xfrm>
                <a:custGeom>
                  <a:avLst/>
                  <a:gdLst>
                    <a:gd name="T0" fmla="*/ 23 w 23"/>
                    <a:gd name="T1" fmla="*/ 0 h 42"/>
                    <a:gd name="T2" fmla="*/ 15 w 23"/>
                    <a:gd name="T3" fmla="*/ 0 h 42"/>
                    <a:gd name="T4" fmla="*/ 6 w 23"/>
                    <a:gd name="T5" fmla="*/ 29 h 42"/>
                    <a:gd name="T6" fmla="*/ 5 w 23"/>
                    <a:gd name="T7" fmla="*/ 31 h 42"/>
                    <a:gd name="T8" fmla="*/ 3 w 23"/>
                    <a:gd name="T9" fmla="*/ 37 h 42"/>
                    <a:gd name="T10" fmla="*/ 2 w 23"/>
                    <a:gd name="T11" fmla="*/ 37 h 42"/>
                    <a:gd name="T12" fmla="*/ 0 w 23"/>
                    <a:gd name="T13" fmla="*/ 42 h 42"/>
                    <a:gd name="T14" fmla="*/ 6 w 23"/>
                    <a:gd name="T15" fmla="*/ 42 h 42"/>
                    <a:gd name="T16" fmla="*/ 17 w 23"/>
                    <a:gd name="T17" fmla="*/ 7 h 42"/>
                    <a:gd name="T18" fmla="*/ 17 w 23"/>
                    <a:gd name="T19" fmla="*/ 7 h 42"/>
                    <a:gd name="T20" fmla="*/ 23 w 2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2">
                      <a:moveTo>
                        <a:pt x="23" y="0"/>
                      </a:moveTo>
                      <a:lnTo>
                        <a:pt x="15" y="0"/>
                      </a:lnTo>
                      <a:lnTo>
                        <a:pt x="6" y="29"/>
                      </a:lnTo>
                      <a:lnTo>
                        <a:pt x="5" y="31"/>
                      </a:lnTo>
                      <a:lnTo>
                        <a:pt x="3" y="37"/>
                      </a:lnTo>
                      <a:lnTo>
                        <a:pt x="2" y="37"/>
                      </a:lnTo>
                      <a:lnTo>
                        <a:pt x="0" y="42"/>
                      </a:lnTo>
                      <a:lnTo>
                        <a:pt x="6" y="42"/>
                      </a:lnTo>
                      <a:lnTo>
                        <a:pt x="17" y="7"/>
                      </a:lnTo>
                      <a:lnTo>
                        <a:pt x="17" y="7"/>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49" name="Freeform 7585"/>
                <p:cNvSpPr>
                  <a:spLocks/>
                </p:cNvSpPr>
                <p:nvPr/>
              </p:nvSpPr>
              <p:spPr bwMode="auto">
                <a:xfrm>
                  <a:off x="2499" y="2163"/>
                  <a:ext cx="0" cy="7"/>
                </a:xfrm>
                <a:custGeom>
                  <a:avLst/>
                  <a:gdLst>
                    <a:gd name="T0" fmla="*/ 6 w 6"/>
                    <a:gd name="T1" fmla="*/ 0 h 42"/>
                    <a:gd name="T2" fmla="*/ 0 w 6"/>
                    <a:gd name="T3" fmla="*/ 7 h 42"/>
                    <a:gd name="T4" fmla="*/ 0 w 6"/>
                    <a:gd name="T5" fmla="*/ 42 h 42"/>
                    <a:gd name="T6" fmla="*/ 6 w 6"/>
                    <a:gd name="T7" fmla="*/ 42 h 42"/>
                    <a:gd name="T8" fmla="*/ 6 w 6"/>
                    <a:gd name="T9" fmla="*/ 0 h 42"/>
                  </a:gdLst>
                  <a:ahLst/>
                  <a:cxnLst>
                    <a:cxn ang="0">
                      <a:pos x="T0" y="T1"/>
                    </a:cxn>
                    <a:cxn ang="0">
                      <a:pos x="T2" y="T3"/>
                    </a:cxn>
                    <a:cxn ang="0">
                      <a:pos x="T4" y="T5"/>
                    </a:cxn>
                    <a:cxn ang="0">
                      <a:pos x="T6" y="T7"/>
                    </a:cxn>
                    <a:cxn ang="0">
                      <a:pos x="T8" y="T9"/>
                    </a:cxn>
                  </a:cxnLst>
                  <a:rect l="0" t="0" r="r" b="b"/>
                  <a:pathLst>
                    <a:path w="6" h="42">
                      <a:moveTo>
                        <a:pt x="6" y="0"/>
                      </a:moveTo>
                      <a:lnTo>
                        <a:pt x="0" y="7"/>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0" name="Freeform 7586"/>
                <p:cNvSpPr>
                  <a:spLocks/>
                </p:cNvSpPr>
                <p:nvPr/>
              </p:nvSpPr>
              <p:spPr bwMode="auto">
                <a:xfrm>
                  <a:off x="2500" y="2163"/>
                  <a:ext cx="5" cy="7"/>
                </a:xfrm>
                <a:custGeom>
                  <a:avLst/>
                  <a:gdLst>
                    <a:gd name="T0" fmla="*/ 22 w 28"/>
                    <a:gd name="T1" fmla="*/ 0 h 42"/>
                    <a:gd name="T2" fmla="*/ 16 w 28"/>
                    <a:gd name="T3" fmla="*/ 0 h 42"/>
                    <a:gd name="T4" fmla="*/ 0 w 28"/>
                    <a:gd name="T5" fmla="*/ 42 h 42"/>
                    <a:gd name="T6" fmla="*/ 5 w 28"/>
                    <a:gd name="T7" fmla="*/ 42 h 42"/>
                    <a:gd name="T8" fmla="*/ 11 w 28"/>
                    <a:gd name="T9" fmla="*/ 29 h 42"/>
                    <a:gd name="T10" fmla="*/ 28 w 28"/>
                    <a:gd name="T11" fmla="*/ 29 h 42"/>
                    <a:gd name="T12" fmla="*/ 12 w 28"/>
                    <a:gd name="T13" fmla="*/ 25 h 42"/>
                    <a:gd name="T14" fmla="*/ 17 w 28"/>
                    <a:gd name="T15" fmla="*/ 12 h 42"/>
                    <a:gd name="T16" fmla="*/ 17 w 28"/>
                    <a:gd name="T17" fmla="*/ 10 h 42"/>
                    <a:gd name="T18" fmla="*/ 19 w 28"/>
                    <a:gd name="T19" fmla="*/ 4 h 42"/>
                    <a:gd name="T20" fmla="*/ 19 w 28"/>
                    <a:gd name="T21" fmla="*/ 4 h 42"/>
                    <a:gd name="T22" fmla="*/ 22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2" y="0"/>
                      </a:moveTo>
                      <a:lnTo>
                        <a:pt x="16" y="0"/>
                      </a:lnTo>
                      <a:lnTo>
                        <a:pt x="0" y="42"/>
                      </a:lnTo>
                      <a:lnTo>
                        <a:pt x="5" y="42"/>
                      </a:lnTo>
                      <a:lnTo>
                        <a:pt x="11" y="29"/>
                      </a:lnTo>
                      <a:lnTo>
                        <a:pt x="28" y="29"/>
                      </a:lnTo>
                      <a:lnTo>
                        <a:pt x="12" y="25"/>
                      </a:lnTo>
                      <a:lnTo>
                        <a:pt x="17" y="12"/>
                      </a:lnTo>
                      <a:lnTo>
                        <a:pt x="17"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1" name="Freeform 7587"/>
                <p:cNvSpPr>
                  <a:spLocks/>
                </p:cNvSpPr>
                <p:nvPr/>
              </p:nvSpPr>
              <p:spPr bwMode="auto">
                <a:xfrm>
                  <a:off x="2502" y="2163"/>
                  <a:ext cx="5" cy="7"/>
                </a:xfrm>
                <a:custGeom>
                  <a:avLst/>
                  <a:gdLst>
                    <a:gd name="T0" fmla="*/ 10 w 27"/>
                    <a:gd name="T1" fmla="*/ 0 h 43"/>
                    <a:gd name="T2" fmla="*/ 7 w 27"/>
                    <a:gd name="T3" fmla="*/ 4 h 43"/>
                    <a:gd name="T4" fmla="*/ 8 w 27"/>
                    <a:gd name="T5" fmla="*/ 9 h 43"/>
                    <a:gd name="T6" fmla="*/ 9 w 27"/>
                    <a:gd name="T7" fmla="*/ 11 h 43"/>
                    <a:gd name="T8" fmla="*/ 11 w 27"/>
                    <a:gd name="T9" fmla="*/ 17 h 43"/>
                    <a:gd name="T10" fmla="*/ 15 w 27"/>
                    <a:gd name="T11" fmla="*/ 25 h 43"/>
                    <a:gd name="T12" fmla="*/ 0 w 27"/>
                    <a:gd name="T13" fmla="*/ 25 h 43"/>
                    <a:gd name="T14" fmla="*/ 16 w 27"/>
                    <a:gd name="T15" fmla="*/ 29 h 43"/>
                    <a:gd name="T16" fmla="*/ 21 w 27"/>
                    <a:gd name="T17" fmla="*/ 42 h 43"/>
                    <a:gd name="T18" fmla="*/ 27 w 27"/>
                    <a:gd name="T19" fmla="*/ 43 h 43"/>
                    <a:gd name="T20" fmla="*/ 10 w 27"/>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3">
                      <a:moveTo>
                        <a:pt x="10" y="0"/>
                      </a:moveTo>
                      <a:lnTo>
                        <a:pt x="7" y="4"/>
                      </a:lnTo>
                      <a:lnTo>
                        <a:pt x="8" y="9"/>
                      </a:lnTo>
                      <a:lnTo>
                        <a:pt x="9" y="11"/>
                      </a:lnTo>
                      <a:lnTo>
                        <a:pt x="11" y="17"/>
                      </a:lnTo>
                      <a:lnTo>
                        <a:pt x="15" y="25"/>
                      </a:lnTo>
                      <a:lnTo>
                        <a:pt x="0" y="25"/>
                      </a:lnTo>
                      <a:lnTo>
                        <a:pt x="16" y="29"/>
                      </a:lnTo>
                      <a:lnTo>
                        <a:pt x="21" y="42"/>
                      </a:lnTo>
                      <a:lnTo>
                        <a:pt x="27" y="4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2" name="Freeform 7588"/>
                <p:cNvSpPr>
                  <a:spLocks/>
                </p:cNvSpPr>
                <p:nvPr/>
              </p:nvSpPr>
              <p:spPr bwMode="auto">
                <a:xfrm>
                  <a:off x="2508" y="2163"/>
                  <a:ext cx="1" cy="7"/>
                </a:xfrm>
                <a:custGeom>
                  <a:avLst/>
                  <a:gdLst>
                    <a:gd name="T0" fmla="*/ 5 w 5"/>
                    <a:gd name="T1" fmla="*/ 0 h 43"/>
                    <a:gd name="T2" fmla="*/ 0 w 5"/>
                    <a:gd name="T3" fmla="*/ 0 h 43"/>
                    <a:gd name="T4" fmla="*/ 0 w 5"/>
                    <a:gd name="T5" fmla="*/ 43 h 43"/>
                    <a:gd name="T6" fmla="*/ 5 w 5"/>
                    <a:gd name="T7" fmla="*/ 43 h 43"/>
                    <a:gd name="T8" fmla="*/ 5 w 5"/>
                    <a:gd name="T9" fmla="*/ 9 h 43"/>
                    <a:gd name="T10" fmla="*/ 5 w 5"/>
                    <a:gd name="T11" fmla="*/ 9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43"/>
                      </a:lnTo>
                      <a:lnTo>
                        <a:pt x="5" y="43"/>
                      </a:lnTo>
                      <a:lnTo>
                        <a:pt x="5" y="9"/>
                      </a:lnTo>
                      <a:lnTo>
                        <a:pt x="5"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3" name="Freeform 7589"/>
                <p:cNvSpPr>
                  <a:spLocks/>
                </p:cNvSpPr>
                <p:nvPr/>
              </p:nvSpPr>
              <p:spPr bwMode="auto">
                <a:xfrm>
                  <a:off x="2509" y="2163"/>
                  <a:ext cx="3" cy="7"/>
                </a:xfrm>
                <a:custGeom>
                  <a:avLst/>
                  <a:gdLst>
                    <a:gd name="T0" fmla="*/ 0 w 22"/>
                    <a:gd name="T1" fmla="*/ 0 h 43"/>
                    <a:gd name="T2" fmla="*/ 0 w 22"/>
                    <a:gd name="T3" fmla="*/ 9 h 43"/>
                    <a:gd name="T4" fmla="*/ 22 w 22"/>
                    <a:gd name="T5" fmla="*/ 43 h 43"/>
                    <a:gd name="T6" fmla="*/ 22 w 22"/>
                    <a:gd name="T7" fmla="*/ 34 h 43"/>
                    <a:gd name="T8" fmla="*/ 0 w 22"/>
                    <a:gd name="T9" fmla="*/ 0 h 43"/>
                  </a:gdLst>
                  <a:ahLst/>
                  <a:cxnLst>
                    <a:cxn ang="0">
                      <a:pos x="T0" y="T1"/>
                    </a:cxn>
                    <a:cxn ang="0">
                      <a:pos x="T2" y="T3"/>
                    </a:cxn>
                    <a:cxn ang="0">
                      <a:pos x="T4" y="T5"/>
                    </a:cxn>
                    <a:cxn ang="0">
                      <a:pos x="T6" y="T7"/>
                    </a:cxn>
                    <a:cxn ang="0">
                      <a:pos x="T8" y="T9"/>
                    </a:cxn>
                  </a:cxnLst>
                  <a:rect l="0" t="0" r="r" b="b"/>
                  <a:pathLst>
                    <a:path w="22" h="43">
                      <a:moveTo>
                        <a:pt x="0" y="0"/>
                      </a:moveTo>
                      <a:lnTo>
                        <a:pt x="0" y="9"/>
                      </a:lnTo>
                      <a:lnTo>
                        <a:pt x="22" y="43"/>
                      </a:lnTo>
                      <a:lnTo>
                        <a:pt x="22" y="3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4" name="Freeform 7590"/>
                <p:cNvSpPr>
                  <a:spLocks/>
                </p:cNvSpPr>
                <p:nvPr/>
              </p:nvSpPr>
              <p:spPr bwMode="auto">
                <a:xfrm>
                  <a:off x="2512" y="2163"/>
                  <a:ext cx="1" cy="7"/>
                </a:xfrm>
                <a:custGeom>
                  <a:avLst/>
                  <a:gdLst>
                    <a:gd name="T0" fmla="*/ 6 w 6"/>
                    <a:gd name="T1" fmla="*/ 0 h 43"/>
                    <a:gd name="T2" fmla="*/ 0 w 6"/>
                    <a:gd name="T3" fmla="*/ 0 h 43"/>
                    <a:gd name="T4" fmla="*/ 0 w 6"/>
                    <a:gd name="T5" fmla="*/ 34 h 43"/>
                    <a:gd name="T6" fmla="*/ 0 w 6"/>
                    <a:gd name="T7" fmla="*/ 34 h 43"/>
                    <a:gd name="T8" fmla="*/ 0 w 6"/>
                    <a:gd name="T9" fmla="*/ 43 h 43"/>
                    <a:gd name="T10" fmla="*/ 6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0" y="0"/>
                      </a:lnTo>
                      <a:lnTo>
                        <a:pt x="0" y="34"/>
                      </a:lnTo>
                      <a:lnTo>
                        <a:pt x="0" y="34"/>
                      </a:lnTo>
                      <a:lnTo>
                        <a:pt x="0" y="43"/>
                      </a:lnTo>
                      <a:lnTo>
                        <a:pt x="6"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5" name="Freeform 7591"/>
                <p:cNvSpPr>
                  <a:spLocks/>
                </p:cNvSpPr>
                <p:nvPr/>
              </p:nvSpPr>
              <p:spPr bwMode="auto">
                <a:xfrm>
                  <a:off x="2515" y="2163"/>
                  <a:ext cx="1" cy="7"/>
                </a:xfrm>
                <a:custGeom>
                  <a:avLst/>
                  <a:gdLst>
                    <a:gd name="T0" fmla="*/ 7 w 7"/>
                    <a:gd name="T1" fmla="*/ 0 h 43"/>
                    <a:gd name="T2" fmla="*/ 0 w 7"/>
                    <a:gd name="T3" fmla="*/ 0 h 43"/>
                    <a:gd name="T4" fmla="*/ 0 w 7"/>
                    <a:gd name="T5" fmla="*/ 43 h 43"/>
                    <a:gd name="T6" fmla="*/ 6 w 7"/>
                    <a:gd name="T7" fmla="*/ 43 h 43"/>
                    <a:gd name="T8" fmla="*/ 6 w 7"/>
                    <a:gd name="T9" fmla="*/ 9 h 43"/>
                    <a:gd name="T10" fmla="*/ 6 w 7"/>
                    <a:gd name="T11" fmla="*/ 9 h 43"/>
                    <a:gd name="T12" fmla="*/ 7 w 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7" h="43">
                      <a:moveTo>
                        <a:pt x="7" y="0"/>
                      </a:moveTo>
                      <a:lnTo>
                        <a:pt x="0" y="0"/>
                      </a:lnTo>
                      <a:lnTo>
                        <a:pt x="0" y="43"/>
                      </a:lnTo>
                      <a:lnTo>
                        <a:pt x="6" y="43"/>
                      </a:lnTo>
                      <a:lnTo>
                        <a:pt x="6" y="9"/>
                      </a:lnTo>
                      <a:lnTo>
                        <a:pt x="6" y="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6" name="Freeform 7592"/>
                <p:cNvSpPr>
                  <a:spLocks/>
                </p:cNvSpPr>
                <p:nvPr/>
              </p:nvSpPr>
              <p:spPr bwMode="auto">
                <a:xfrm>
                  <a:off x="2516" y="2163"/>
                  <a:ext cx="4" cy="7"/>
                </a:xfrm>
                <a:custGeom>
                  <a:avLst/>
                  <a:gdLst>
                    <a:gd name="T0" fmla="*/ 1 w 23"/>
                    <a:gd name="T1" fmla="*/ 0 h 43"/>
                    <a:gd name="T2" fmla="*/ 0 w 23"/>
                    <a:gd name="T3" fmla="*/ 9 h 43"/>
                    <a:gd name="T4" fmla="*/ 22 w 23"/>
                    <a:gd name="T5" fmla="*/ 43 h 43"/>
                    <a:gd name="T6" fmla="*/ 23 w 23"/>
                    <a:gd name="T7" fmla="*/ 34 h 43"/>
                    <a:gd name="T8" fmla="*/ 1 w 23"/>
                    <a:gd name="T9" fmla="*/ 0 h 43"/>
                  </a:gdLst>
                  <a:ahLst/>
                  <a:cxnLst>
                    <a:cxn ang="0">
                      <a:pos x="T0" y="T1"/>
                    </a:cxn>
                    <a:cxn ang="0">
                      <a:pos x="T2" y="T3"/>
                    </a:cxn>
                    <a:cxn ang="0">
                      <a:pos x="T4" y="T5"/>
                    </a:cxn>
                    <a:cxn ang="0">
                      <a:pos x="T6" y="T7"/>
                    </a:cxn>
                    <a:cxn ang="0">
                      <a:pos x="T8" y="T9"/>
                    </a:cxn>
                  </a:cxnLst>
                  <a:rect l="0" t="0" r="r" b="b"/>
                  <a:pathLst>
                    <a:path w="23" h="43">
                      <a:moveTo>
                        <a:pt x="1" y="0"/>
                      </a:moveTo>
                      <a:lnTo>
                        <a:pt x="0" y="9"/>
                      </a:lnTo>
                      <a:lnTo>
                        <a:pt x="22" y="43"/>
                      </a:lnTo>
                      <a:lnTo>
                        <a:pt x="23" y="34"/>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7" name="Freeform 7593"/>
                <p:cNvSpPr>
                  <a:spLocks/>
                </p:cNvSpPr>
                <p:nvPr/>
              </p:nvSpPr>
              <p:spPr bwMode="auto">
                <a:xfrm>
                  <a:off x="2520" y="2163"/>
                  <a:ext cx="1" cy="7"/>
                </a:xfrm>
                <a:custGeom>
                  <a:avLst/>
                  <a:gdLst>
                    <a:gd name="T0" fmla="*/ 6 w 6"/>
                    <a:gd name="T1" fmla="*/ 0 h 43"/>
                    <a:gd name="T2" fmla="*/ 1 w 6"/>
                    <a:gd name="T3" fmla="*/ 0 h 43"/>
                    <a:gd name="T4" fmla="*/ 1 w 6"/>
                    <a:gd name="T5" fmla="*/ 34 h 43"/>
                    <a:gd name="T6" fmla="*/ 1 w 6"/>
                    <a:gd name="T7" fmla="*/ 34 h 43"/>
                    <a:gd name="T8" fmla="*/ 0 w 6"/>
                    <a:gd name="T9" fmla="*/ 43 h 43"/>
                    <a:gd name="T10" fmla="*/ 6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1" y="0"/>
                      </a:lnTo>
                      <a:lnTo>
                        <a:pt x="1" y="34"/>
                      </a:lnTo>
                      <a:lnTo>
                        <a:pt x="1" y="34"/>
                      </a:lnTo>
                      <a:lnTo>
                        <a:pt x="0" y="43"/>
                      </a:lnTo>
                      <a:lnTo>
                        <a:pt x="6"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58" name="Freeform 7594"/>
                <p:cNvSpPr>
                  <a:spLocks/>
                </p:cNvSpPr>
                <p:nvPr/>
              </p:nvSpPr>
              <p:spPr bwMode="auto">
                <a:xfrm>
                  <a:off x="3621" y="1754"/>
                  <a:ext cx="7" cy="13"/>
                </a:xfrm>
                <a:custGeom>
                  <a:avLst/>
                  <a:gdLst>
                    <a:gd name="T0" fmla="*/ 44 w 44"/>
                    <a:gd name="T1" fmla="*/ 78 h 78"/>
                    <a:gd name="T2" fmla="*/ 16 w 44"/>
                    <a:gd name="T3" fmla="*/ 29 h 78"/>
                    <a:gd name="T4" fmla="*/ 0 w 44"/>
                    <a:gd name="T5" fmla="*/ 0 h 78"/>
                  </a:gdLst>
                  <a:ahLst/>
                  <a:cxnLst>
                    <a:cxn ang="0">
                      <a:pos x="T0" y="T1"/>
                    </a:cxn>
                    <a:cxn ang="0">
                      <a:pos x="T2" y="T3"/>
                    </a:cxn>
                    <a:cxn ang="0">
                      <a:pos x="T4" y="T5"/>
                    </a:cxn>
                  </a:cxnLst>
                  <a:rect l="0" t="0" r="r" b="b"/>
                  <a:pathLst>
                    <a:path w="44" h="78">
                      <a:moveTo>
                        <a:pt x="44" y="78"/>
                      </a:moveTo>
                      <a:lnTo>
                        <a:pt x="16" y="2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59" name="Freeform 7595"/>
                <p:cNvSpPr>
                  <a:spLocks/>
                </p:cNvSpPr>
                <p:nvPr/>
              </p:nvSpPr>
              <p:spPr bwMode="auto">
                <a:xfrm>
                  <a:off x="3495" y="1593"/>
                  <a:ext cx="126" cy="161"/>
                </a:xfrm>
                <a:custGeom>
                  <a:avLst/>
                  <a:gdLst>
                    <a:gd name="T0" fmla="*/ 753 w 753"/>
                    <a:gd name="T1" fmla="*/ 962 h 962"/>
                    <a:gd name="T2" fmla="*/ 743 w 753"/>
                    <a:gd name="T3" fmla="*/ 911 h 962"/>
                    <a:gd name="T4" fmla="*/ 726 w 753"/>
                    <a:gd name="T5" fmla="*/ 858 h 962"/>
                    <a:gd name="T6" fmla="*/ 691 w 753"/>
                    <a:gd name="T7" fmla="*/ 798 h 962"/>
                    <a:gd name="T8" fmla="*/ 665 w 753"/>
                    <a:gd name="T9" fmla="*/ 751 h 962"/>
                    <a:gd name="T10" fmla="*/ 624 w 753"/>
                    <a:gd name="T11" fmla="*/ 695 h 962"/>
                    <a:gd name="T12" fmla="*/ 604 w 753"/>
                    <a:gd name="T13" fmla="*/ 664 h 962"/>
                    <a:gd name="T14" fmla="*/ 575 w 753"/>
                    <a:gd name="T15" fmla="*/ 605 h 962"/>
                    <a:gd name="T16" fmla="*/ 563 w 753"/>
                    <a:gd name="T17" fmla="*/ 578 h 962"/>
                    <a:gd name="T18" fmla="*/ 538 w 753"/>
                    <a:gd name="T19" fmla="*/ 534 h 962"/>
                    <a:gd name="T20" fmla="*/ 520 w 753"/>
                    <a:gd name="T21" fmla="*/ 505 h 962"/>
                    <a:gd name="T22" fmla="*/ 501 w 753"/>
                    <a:gd name="T23" fmla="*/ 476 h 962"/>
                    <a:gd name="T24" fmla="*/ 474 w 753"/>
                    <a:gd name="T25" fmla="*/ 450 h 962"/>
                    <a:gd name="T26" fmla="*/ 443 w 753"/>
                    <a:gd name="T27" fmla="*/ 432 h 962"/>
                    <a:gd name="T28" fmla="*/ 396 w 753"/>
                    <a:gd name="T29" fmla="*/ 419 h 962"/>
                    <a:gd name="T30" fmla="*/ 346 w 753"/>
                    <a:gd name="T31" fmla="*/ 427 h 962"/>
                    <a:gd name="T32" fmla="*/ 262 w 753"/>
                    <a:gd name="T33" fmla="*/ 435 h 962"/>
                    <a:gd name="T34" fmla="*/ 233 w 753"/>
                    <a:gd name="T35" fmla="*/ 427 h 962"/>
                    <a:gd name="T36" fmla="*/ 213 w 753"/>
                    <a:gd name="T37" fmla="*/ 400 h 962"/>
                    <a:gd name="T38" fmla="*/ 195 w 753"/>
                    <a:gd name="T39" fmla="*/ 354 h 962"/>
                    <a:gd name="T40" fmla="*/ 175 w 753"/>
                    <a:gd name="T41" fmla="*/ 311 h 962"/>
                    <a:gd name="T42" fmla="*/ 156 w 753"/>
                    <a:gd name="T43" fmla="*/ 271 h 962"/>
                    <a:gd name="T44" fmla="*/ 144 w 753"/>
                    <a:gd name="T45" fmla="*/ 231 h 962"/>
                    <a:gd name="T46" fmla="*/ 130 w 753"/>
                    <a:gd name="T47" fmla="*/ 186 h 962"/>
                    <a:gd name="T48" fmla="*/ 119 w 753"/>
                    <a:gd name="T49" fmla="*/ 164 h 962"/>
                    <a:gd name="T50" fmla="*/ 111 w 753"/>
                    <a:gd name="T51" fmla="*/ 139 h 962"/>
                    <a:gd name="T52" fmla="*/ 101 w 753"/>
                    <a:gd name="T53" fmla="*/ 102 h 962"/>
                    <a:gd name="T54" fmla="*/ 81 w 753"/>
                    <a:gd name="T55" fmla="*/ 87 h 962"/>
                    <a:gd name="T56" fmla="*/ 46 w 753"/>
                    <a:gd name="T57" fmla="*/ 71 h 962"/>
                    <a:gd name="T58" fmla="*/ 26 w 753"/>
                    <a:gd name="T59" fmla="*/ 52 h 962"/>
                    <a:gd name="T60" fmla="*/ 15 w 753"/>
                    <a:gd name="T61" fmla="*/ 34 h 962"/>
                    <a:gd name="T62" fmla="*/ 6 w 753"/>
                    <a:gd name="T63" fmla="*/ 11 h 962"/>
                    <a:gd name="T64" fmla="*/ 0 w 753"/>
                    <a:gd name="T65" fmla="*/ 0 h 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3" h="962">
                      <a:moveTo>
                        <a:pt x="753" y="962"/>
                      </a:moveTo>
                      <a:lnTo>
                        <a:pt x="743" y="911"/>
                      </a:lnTo>
                      <a:lnTo>
                        <a:pt x="726" y="858"/>
                      </a:lnTo>
                      <a:lnTo>
                        <a:pt x="691" y="798"/>
                      </a:lnTo>
                      <a:lnTo>
                        <a:pt x="665" y="751"/>
                      </a:lnTo>
                      <a:lnTo>
                        <a:pt x="624" y="695"/>
                      </a:lnTo>
                      <a:lnTo>
                        <a:pt x="604" y="664"/>
                      </a:lnTo>
                      <a:lnTo>
                        <a:pt x="575" y="605"/>
                      </a:lnTo>
                      <a:lnTo>
                        <a:pt x="563" y="578"/>
                      </a:lnTo>
                      <a:lnTo>
                        <a:pt x="538" y="534"/>
                      </a:lnTo>
                      <a:lnTo>
                        <a:pt x="520" y="505"/>
                      </a:lnTo>
                      <a:lnTo>
                        <a:pt x="501" y="476"/>
                      </a:lnTo>
                      <a:lnTo>
                        <a:pt x="474" y="450"/>
                      </a:lnTo>
                      <a:lnTo>
                        <a:pt x="443" y="432"/>
                      </a:lnTo>
                      <a:lnTo>
                        <a:pt x="396" y="419"/>
                      </a:lnTo>
                      <a:lnTo>
                        <a:pt x="346" y="427"/>
                      </a:lnTo>
                      <a:lnTo>
                        <a:pt x="262" y="435"/>
                      </a:lnTo>
                      <a:lnTo>
                        <a:pt x="233" y="427"/>
                      </a:lnTo>
                      <a:lnTo>
                        <a:pt x="213" y="400"/>
                      </a:lnTo>
                      <a:lnTo>
                        <a:pt x="195" y="354"/>
                      </a:lnTo>
                      <a:lnTo>
                        <a:pt x="175" y="311"/>
                      </a:lnTo>
                      <a:lnTo>
                        <a:pt x="156" y="271"/>
                      </a:lnTo>
                      <a:lnTo>
                        <a:pt x="144" y="231"/>
                      </a:lnTo>
                      <a:lnTo>
                        <a:pt x="130" y="186"/>
                      </a:lnTo>
                      <a:lnTo>
                        <a:pt x="119" y="164"/>
                      </a:lnTo>
                      <a:lnTo>
                        <a:pt x="111" y="139"/>
                      </a:lnTo>
                      <a:lnTo>
                        <a:pt x="101" y="102"/>
                      </a:lnTo>
                      <a:lnTo>
                        <a:pt x="81" y="87"/>
                      </a:lnTo>
                      <a:lnTo>
                        <a:pt x="46" y="71"/>
                      </a:lnTo>
                      <a:lnTo>
                        <a:pt x="26" y="52"/>
                      </a:lnTo>
                      <a:lnTo>
                        <a:pt x="15" y="34"/>
                      </a:lnTo>
                      <a:lnTo>
                        <a:pt x="6"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0" name="Freeform 7596"/>
                <p:cNvSpPr>
                  <a:spLocks/>
                </p:cNvSpPr>
                <p:nvPr/>
              </p:nvSpPr>
              <p:spPr bwMode="auto">
                <a:xfrm>
                  <a:off x="2893" y="1504"/>
                  <a:ext cx="4" cy="47"/>
                </a:xfrm>
                <a:custGeom>
                  <a:avLst/>
                  <a:gdLst>
                    <a:gd name="T0" fmla="*/ 0 w 19"/>
                    <a:gd name="T1" fmla="*/ 0 h 278"/>
                    <a:gd name="T2" fmla="*/ 7 w 19"/>
                    <a:gd name="T3" fmla="*/ 22 h 278"/>
                    <a:gd name="T4" fmla="*/ 18 w 19"/>
                    <a:gd name="T5" fmla="*/ 55 h 278"/>
                    <a:gd name="T6" fmla="*/ 19 w 19"/>
                    <a:gd name="T7" fmla="*/ 75 h 278"/>
                    <a:gd name="T8" fmla="*/ 19 w 19"/>
                    <a:gd name="T9" fmla="*/ 278 h 278"/>
                  </a:gdLst>
                  <a:ahLst/>
                  <a:cxnLst>
                    <a:cxn ang="0">
                      <a:pos x="T0" y="T1"/>
                    </a:cxn>
                    <a:cxn ang="0">
                      <a:pos x="T2" y="T3"/>
                    </a:cxn>
                    <a:cxn ang="0">
                      <a:pos x="T4" y="T5"/>
                    </a:cxn>
                    <a:cxn ang="0">
                      <a:pos x="T6" y="T7"/>
                    </a:cxn>
                    <a:cxn ang="0">
                      <a:pos x="T8" y="T9"/>
                    </a:cxn>
                  </a:cxnLst>
                  <a:rect l="0" t="0" r="r" b="b"/>
                  <a:pathLst>
                    <a:path w="19" h="278">
                      <a:moveTo>
                        <a:pt x="0" y="0"/>
                      </a:moveTo>
                      <a:lnTo>
                        <a:pt x="7" y="22"/>
                      </a:lnTo>
                      <a:lnTo>
                        <a:pt x="18" y="55"/>
                      </a:lnTo>
                      <a:lnTo>
                        <a:pt x="19" y="75"/>
                      </a:lnTo>
                      <a:lnTo>
                        <a:pt x="19" y="27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1" name="Line 7597"/>
                <p:cNvSpPr>
                  <a:spLocks noChangeShapeType="1"/>
                </p:cNvSpPr>
                <p:nvPr/>
              </p:nvSpPr>
              <p:spPr bwMode="auto">
                <a:xfrm>
                  <a:off x="2900" y="1515"/>
                  <a:ext cx="0" cy="3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2" name="Freeform 7598"/>
                <p:cNvSpPr>
                  <a:spLocks/>
                </p:cNvSpPr>
                <p:nvPr/>
              </p:nvSpPr>
              <p:spPr bwMode="auto">
                <a:xfrm>
                  <a:off x="1317" y="1370"/>
                  <a:ext cx="513" cy="1"/>
                </a:xfrm>
                <a:custGeom>
                  <a:avLst/>
                  <a:gdLst>
                    <a:gd name="T0" fmla="*/ 0 w 3079"/>
                    <a:gd name="T1" fmla="*/ 1 h 9"/>
                    <a:gd name="T2" fmla="*/ 3079 w 3079"/>
                    <a:gd name="T3" fmla="*/ 9 h 9"/>
                    <a:gd name="T4" fmla="*/ 3079 w 3079"/>
                    <a:gd name="T5" fmla="*/ 8 h 9"/>
                    <a:gd name="T6" fmla="*/ 0 w 3079"/>
                    <a:gd name="T7" fmla="*/ 0 h 9"/>
                    <a:gd name="T8" fmla="*/ 0 w 3079"/>
                    <a:gd name="T9" fmla="*/ 1 h 9"/>
                  </a:gdLst>
                  <a:ahLst/>
                  <a:cxnLst>
                    <a:cxn ang="0">
                      <a:pos x="T0" y="T1"/>
                    </a:cxn>
                    <a:cxn ang="0">
                      <a:pos x="T2" y="T3"/>
                    </a:cxn>
                    <a:cxn ang="0">
                      <a:pos x="T4" y="T5"/>
                    </a:cxn>
                    <a:cxn ang="0">
                      <a:pos x="T6" y="T7"/>
                    </a:cxn>
                    <a:cxn ang="0">
                      <a:pos x="T8" y="T9"/>
                    </a:cxn>
                  </a:cxnLst>
                  <a:rect l="0" t="0" r="r" b="b"/>
                  <a:pathLst>
                    <a:path w="3079" h="9">
                      <a:moveTo>
                        <a:pt x="0" y="1"/>
                      </a:moveTo>
                      <a:lnTo>
                        <a:pt x="3079" y="9"/>
                      </a:lnTo>
                      <a:lnTo>
                        <a:pt x="3079" y="8"/>
                      </a:lnTo>
                      <a:lnTo>
                        <a:pt x="0" y="0"/>
                      </a:lnTo>
                      <a:lnTo>
                        <a:pt x="0" y="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3" name="Freeform 7599"/>
                <p:cNvSpPr>
                  <a:spLocks/>
                </p:cNvSpPr>
                <p:nvPr/>
              </p:nvSpPr>
              <p:spPr bwMode="auto">
                <a:xfrm>
                  <a:off x="1830" y="1371"/>
                  <a:ext cx="958" cy="3"/>
                </a:xfrm>
                <a:custGeom>
                  <a:avLst/>
                  <a:gdLst>
                    <a:gd name="T0" fmla="*/ 0 w 5747"/>
                    <a:gd name="T1" fmla="*/ 1 h 16"/>
                    <a:gd name="T2" fmla="*/ 5747 w 5747"/>
                    <a:gd name="T3" fmla="*/ 16 h 16"/>
                    <a:gd name="T4" fmla="*/ 5747 w 5747"/>
                    <a:gd name="T5" fmla="*/ 15 h 16"/>
                    <a:gd name="T6" fmla="*/ 0 w 5747"/>
                    <a:gd name="T7" fmla="*/ 0 h 16"/>
                  </a:gdLst>
                  <a:ahLst/>
                  <a:cxnLst>
                    <a:cxn ang="0">
                      <a:pos x="T0" y="T1"/>
                    </a:cxn>
                    <a:cxn ang="0">
                      <a:pos x="T2" y="T3"/>
                    </a:cxn>
                    <a:cxn ang="0">
                      <a:pos x="T4" y="T5"/>
                    </a:cxn>
                    <a:cxn ang="0">
                      <a:pos x="T6" y="T7"/>
                    </a:cxn>
                  </a:cxnLst>
                  <a:rect l="0" t="0" r="r" b="b"/>
                  <a:pathLst>
                    <a:path w="5747" h="16">
                      <a:moveTo>
                        <a:pt x="0" y="1"/>
                      </a:moveTo>
                      <a:lnTo>
                        <a:pt x="5747" y="16"/>
                      </a:lnTo>
                      <a:lnTo>
                        <a:pt x="5747" y="15"/>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4" name="Freeform 7600"/>
                <p:cNvSpPr>
                  <a:spLocks/>
                </p:cNvSpPr>
                <p:nvPr/>
              </p:nvSpPr>
              <p:spPr bwMode="auto">
                <a:xfrm>
                  <a:off x="2788" y="1370"/>
                  <a:ext cx="363" cy="4"/>
                </a:xfrm>
                <a:custGeom>
                  <a:avLst/>
                  <a:gdLst>
                    <a:gd name="T0" fmla="*/ 0 w 2180"/>
                    <a:gd name="T1" fmla="*/ 23 h 23"/>
                    <a:gd name="T2" fmla="*/ 2180 w 2180"/>
                    <a:gd name="T3" fmla="*/ 1 h 23"/>
                    <a:gd name="T4" fmla="*/ 2180 w 2180"/>
                    <a:gd name="T5" fmla="*/ 0 h 23"/>
                    <a:gd name="T6" fmla="*/ 0 w 2180"/>
                    <a:gd name="T7" fmla="*/ 22 h 23"/>
                  </a:gdLst>
                  <a:ahLst/>
                  <a:cxnLst>
                    <a:cxn ang="0">
                      <a:pos x="T0" y="T1"/>
                    </a:cxn>
                    <a:cxn ang="0">
                      <a:pos x="T2" y="T3"/>
                    </a:cxn>
                    <a:cxn ang="0">
                      <a:pos x="T4" y="T5"/>
                    </a:cxn>
                    <a:cxn ang="0">
                      <a:pos x="T6" y="T7"/>
                    </a:cxn>
                  </a:cxnLst>
                  <a:rect l="0" t="0" r="r" b="b"/>
                  <a:pathLst>
                    <a:path w="2180" h="23">
                      <a:moveTo>
                        <a:pt x="0" y="23"/>
                      </a:moveTo>
                      <a:lnTo>
                        <a:pt x="2180" y="1"/>
                      </a:lnTo>
                      <a:lnTo>
                        <a:pt x="2180" y="0"/>
                      </a:lnTo>
                      <a:lnTo>
                        <a:pt x="0" y="2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5" name="Freeform 7601"/>
                <p:cNvSpPr>
                  <a:spLocks/>
                </p:cNvSpPr>
                <p:nvPr/>
              </p:nvSpPr>
              <p:spPr bwMode="auto">
                <a:xfrm>
                  <a:off x="3151" y="1359"/>
                  <a:ext cx="1013" cy="11"/>
                </a:xfrm>
                <a:custGeom>
                  <a:avLst/>
                  <a:gdLst>
                    <a:gd name="T0" fmla="*/ 0 w 6079"/>
                    <a:gd name="T1" fmla="*/ 68 h 68"/>
                    <a:gd name="T2" fmla="*/ 6079 w 6079"/>
                    <a:gd name="T3" fmla="*/ 1 h 68"/>
                    <a:gd name="T4" fmla="*/ 6079 w 6079"/>
                    <a:gd name="T5" fmla="*/ 0 h 68"/>
                    <a:gd name="T6" fmla="*/ 0 w 6079"/>
                    <a:gd name="T7" fmla="*/ 67 h 68"/>
                  </a:gdLst>
                  <a:ahLst/>
                  <a:cxnLst>
                    <a:cxn ang="0">
                      <a:pos x="T0" y="T1"/>
                    </a:cxn>
                    <a:cxn ang="0">
                      <a:pos x="T2" y="T3"/>
                    </a:cxn>
                    <a:cxn ang="0">
                      <a:pos x="T4" y="T5"/>
                    </a:cxn>
                    <a:cxn ang="0">
                      <a:pos x="T6" y="T7"/>
                    </a:cxn>
                  </a:cxnLst>
                  <a:rect l="0" t="0" r="r" b="b"/>
                  <a:pathLst>
                    <a:path w="6079" h="68">
                      <a:moveTo>
                        <a:pt x="0" y="68"/>
                      </a:moveTo>
                      <a:lnTo>
                        <a:pt x="6079" y="1"/>
                      </a:lnTo>
                      <a:lnTo>
                        <a:pt x="6079" y="0"/>
                      </a:lnTo>
                      <a:lnTo>
                        <a:pt x="0" y="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6" name="Line 7602"/>
                <p:cNvSpPr>
                  <a:spLocks noChangeShapeType="1"/>
                </p:cNvSpPr>
                <p:nvPr/>
              </p:nvSpPr>
              <p:spPr bwMode="auto">
                <a:xfrm>
                  <a:off x="3209" y="133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7" name="Line 7603"/>
                <p:cNvSpPr>
                  <a:spLocks noChangeShapeType="1"/>
                </p:cNvSpPr>
                <p:nvPr/>
              </p:nvSpPr>
              <p:spPr bwMode="auto">
                <a:xfrm>
                  <a:off x="3210" y="1338"/>
                  <a:ext cx="0"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8" name="Line 7604"/>
                <p:cNvSpPr>
                  <a:spLocks noChangeShapeType="1"/>
                </p:cNvSpPr>
                <p:nvPr/>
              </p:nvSpPr>
              <p:spPr bwMode="auto">
                <a:xfrm>
                  <a:off x="3211" y="133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69" name="Line 7605"/>
                <p:cNvSpPr>
                  <a:spLocks noChangeShapeType="1"/>
                </p:cNvSpPr>
                <p:nvPr/>
              </p:nvSpPr>
              <p:spPr bwMode="auto">
                <a:xfrm>
                  <a:off x="3207" y="133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0" name="Freeform 7606"/>
                <p:cNvSpPr>
                  <a:spLocks/>
                </p:cNvSpPr>
                <p:nvPr/>
              </p:nvSpPr>
              <p:spPr bwMode="auto">
                <a:xfrm>
                  <a:off x="3207" y="1347"/>
                  <a:ext cx="11" cy="4"/>
                </a:xfrm>
                <a:custGeom>
                  <a:avLst/>
                  <a:gdLst>
                    <a:gd name="T0" fmla="*/ 0 w 61"/>
                    <a:gd name="T1" fmla="*/ 24 h 24"/>
                    <a:gd name="T2" fmla="*/ 61 w 61"/>
                    <a:gd name="T3" fmla="*/ 24 h 24"/>
                    <a:gd name="T4" fmla="*/ 61 w 61"/>
                    <a:gd name="T5" fmla="*/ 0 h 24"/>
                  </a:gdLst>
                  <a:ahLst/>
                  <a:cxnLst>
                    <a:cxn ang="0">
                      <a:pos x="T0" y="T1"/>
                    </a:cxn>
                    <a:cxn ang="0">
                      <a:pos x="T2" y="T3"/>
                    </a:cxn>
                    <a:cxn ang="0">
                      <a:pos x="T4" y="T5"/>
                    </a:cxn>
                  </a:cxnLst>
                  <a:rect l="0" t="0" r="r" b="b"/>
                  <a:pathLst>
                    <a:path w="61" h="24">
                      <a:moveTo>
                        <a:pt x="0" y="24"/>
                      </a:moveTo>
                      <a:lnTo>
                        <a:pt x="61" y="24"/>
                      </a:lnTo>
                      <a:lnTo>
                        <a:pt x="6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1" name="Line 7607"/>
                <p:cNvSpPr>
                  <a:spLocks noChangeShapeType="1"/>
                </p:cNvSpPr>
                <p:nvPr/>
              </p:nvSpPr>
              <p:spPr bwMode="auto">
                <a:xfrm>
                  <a:off x="3208" y="133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2" name="Line 7608"/>
                <p:cNvSpPr>
                  <a:spLocks noChangeShapeType="1"/>
                </p:cNvSpPr>
                <p:nvPr/>
              </p:nvSpPr>
              <p:spPr bwMode="auto">
                <a:xfrm>
                  <a:off x="3209" y="1337"/>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3" name="Line 7609"/>
                <p:cNvSpPr>
                  <a:spLocks noChangeShapeType="1"/>
                </p:cNvSpPr>
                <p:nvPr/>
              </p:nvSpPr>
              <p:spPr bwMode="auto">
                <a:xfrm flipH="1">
                  <a:off x="3211" y="1337"/>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4" name="Line 7610"/>
                <p:cNvSpPr>
                  <a:spLocks noChangeShapeType="1"/>
                </p:cNvSpPr>
                <p:nvPr/>
              </p:nvSpPr>
              <p:spPr bwMode="auto">
                <a:xfrm flipH="1">
                  <a:off x="3211" y="133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5" name="Line 7611"/>
                <p:cNvSpPr>
                  <a:spLocks noChangeShapeType="1"/>
                </p:cNvSpPr>
                <p:nvPr/>
              </p:nvSpPr>
              <p:spPr bwMode="auto">
                <a:xfrm flipH="1">
                  <a:off x="3208"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6" name="Line 7612"/>
                <p:cNvSpPr>
                  <a:spLocks noChangeShapeType="1"/>
                </p:cNvSpPr>
                <p:nvPr/>
              </p:nvSpPr>
              <p:spPr bwMode="auto">
                <a:xfrm flipH="1">
                  <a:off x="3209"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7" name="Line 7613"/>
                <p:cNvSpPr>
                  <a:spLocks noChangeShapeType="1"/>
                </p:cNvSpPr>
                <p:nvPr/>
              </p:nvSpPr>
              <p:spPr bwMode="auto">
                <a:xfrm>
                  <a:off x="3211"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8" name="Line 7614"/>
                <p:cNvSpPr>
                  <a:spLocks noChangeShapeType="1"/>
                </p:cNvSpPr>
                <p:nvPr/>
              </p:nvSpPr>
              <p:spPr bwMode="auto">
                <a:xfrm>
                  <a:off x="3211"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79" name="Line 7615"/>
                <p:cNvSpPr>
                  <a:spLocks noChangeShapeType="1"/>
                </p:cNvSpPr>
                <p:nvPr/>
              </p:nvSpPr>
              <p:spPr bwMode="auto">
                <a:xfrm flipV="1">
                  <a:off x="3214" y="135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0" name="Line 7616"/>
                <p:cNvSpPr>
                  <a:spLocks noChangeShapeType="1"/>
                </p:cNvSpPr>
                <p:nvPr/>
              </p:nvSpPr>
              <p:spPr bwMode="auto">
                <a:xfrm flipV="1">
                  <a:off x="3215" y="1350"/>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1" name="Line 7617"/>
                <p:cNvSpPr>
                  <a:spLocks noChangeShapeType="1"/>
                </p:cNvSpPr>
                <p:nvPr/>
              </p:nvSpPr>
              <p:spPr bwMode="auto">
                <a:xfrm flipV="1">
                  <a:off x="3216" y="1349"/>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2" name="Line 7618"/>
                <p:cNvSpPr>
                  <a:spLocks noChangeShapeType="1"/>
                </p:cNvSpPr>
                <p:nvPr/>
              </p:nvSpPr>
              <p:spPr bwMode="auto">
                <a:xfrm flipV="1">
                  <a:off x="3217" y="1347"/>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3" name="Freeform 7619"/>
                <p:cNvSpPr>
                  <a:spLocks/>
                </p:cNvSpPr>
                <p:nvPr/>
              </p:nvSpPr>
              <p:spPr bwMode="auto">
                <a:xfrm>
                  <a:off x="3220" y="1337"/>
                  <a:ext cx="6" cy="3"/>
                </a:xfrm>
                <a:custGeom>
                  <a:avLst/>
                  <a:gdLst>
                    <a:gd name="T0" fmla="*/ 0 w 37"/>
                    <a:gd name="T1" fmla="*/ 16 h 16"/>
                    <a:gd name="T2" fmla="*/ 29 w 37"/>
                    <a:gd name="T3" fmla="*/ 0 h 16"/>
                    <a:gd name="T4" fmla="*/ 37 w 37"/>
                    <a:gd name="T5" fmla="*/ 0 h 16"/>
                    <a:gd name="T6" fmla="*/ 25 w 37"/>
                    <a:gd name="T7" fmla="*/ 4 h 16"/>
                  </a:gdLst>
                  <a:ahLst/>
                  <a:cxnLst>
                    <a:cxn ang="0">
                      <a:pos x="T0" y="T1"/>
                    </a:cxn>
                    <a:cxn ang="0">
                      <a:pos x="T2" y="T3"/>
                    </a:cxn>
                    <a:cxn ang="0">
                      <a:pos x="T4" y="T5"/>
                    </a:cxn>
                    <a:cxn ang="0">
                      <a:pos x="T6" y="T7"/>
                    </a:cxn>
                  </a:cxnLst>
                  <a:rect l="0" t="0" r="r" b="b"/>
                  <a:pathLst>
                    <a:path w="37" h="16">
                      <a:moveTo>
                        <a:pt x="0" y="16"/>
                      </a:moveTo>
                      <a:lnTo>
                        <a:pt x="29" y="0"/>
                      </a:lnTo>
                      <a:lnTo>
                        <a:pt x="37" y="0"/>
                      </a:lnTo>
                      <a:lnTo>
                        <a:pt x="25" y="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4" name="Freeform 7620"/>
                <p:cNvSpPr>
                  <a:spLocks/>
                </p:cNvSpPr>
                <p:nvPr/>
              </p:nvSpPr>
              <p:spPr bwMode="auto">
                <a:xfrm>
                  <a:off x="3220" y="1337"/>
                  <a:ext cx="6" cy="3"/>
                </a:xfrm>
                <a:custGeom>
                  <a:avLst/>
                  <a:gdLst>
                    <a:gd name="T0" fmla="*/ 0 w 37"/>
                    <a:gd name="T1" fmla="*/ 16 h 16"/>
                    <a:gd name="T2" fmla="*/ 33 w 37"/>
                    <a:gd name="T3" fmla="*/ 4 h 16"/>
                    <a:gd name="T4" fmla="*/ 37 w 37"/>
                    <a:gd name="T5" fmla="*/ 0 h 16"/>
                  </a:gdLst>
                  <a:ahLst/>
                  <a:cxnLst>
                    <a:cxn ang="0">
                      <a:pos x="T0" y="T1"/>
                    </a:cxn>
                    <a:cxn ang="0">
                      <a:pos x="T2" y="T3"/>
                    </a:cxn>
                    <a:cxn ang="0">
                      <a:pos x="T4" y="T5"/>
                    </a:cxn>
                  </a:cxnLst>
                  <a:rect l="0" t="0" r="r" b="b"/>
                  <a:pathLst>
                    <a:path w="37" h="16">
                      <a:moveTo>
                        <a:pt x="0" y="16"/>
                      </a:moveTo>
                      <a:lnTo>
                        <a:pt x="33" y="4"/>
                      </a:lnTo>
                      <a:lnTo>
                        <a:pt x="3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5" name="Line 7621"/>
                <p:cNvSpPr>
                  <a:spLocks noChangeShapeType="1"/>
                </p:cNvSpPr>
                <p:nvPr/>
              </p:nvSpPr>
              <p:spPr bwMode="auto">
                <a:xfrm>
                  <a:off x="3222"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6" name="Line 7622"/>
                <p:cNvSpPr>
                  <a:spLocks noChangeShapeType="1"/>
                </p:cNvSpPr>
                <p:nvPr/>
              </p:nvSpPr>
              <p:spPr bwMode="auto">
                <a:xfrm>
                  <a:off x="3223"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7" name="Freeform 7623"/>
                <p:cNvSpPr>
                  <a:spLocks/>
                </p:cNvSpPr>
                <p:nvPr/>
              </p:nvSpPr>
              <p:spPr bwMode="auto">
                <a:xfrm>
                  <a:off x="3220" y="1342"/>
                  <a:ext cx="4" cy="9"/>
                </a:xfrm>
                <a:custGeom>
                  <a:avLst/>
                  <a:gdLst>
                    <a:gd name="T0" fmla="*/ 0 w 21"/>
                    <a:gd name="T1" fmla="*/ 0 h 56"/>
                    <a:gd name="T2" fmla="*/ 21 w 21"/>
                    <a:gd name="T3" fmla="*/ 0 h 56"/>
                    <a:gd name="T4" fmla="*/ 21 w 21"/>
                    <a:gd name="T5" fmla="*/ 56 h 56"/>
                  </a:gdLst>
                  <a:ahLst/>
                  <a:cxnLst>
                    <a:cxn ang="0">
                      <a:pos x="T0" y="T1"/>
                    </a:cxn>
                    <a:cxn ang="0">
                      <a:pos x="T2" y="T3"/>
                    </a:cxn>
                    <a:cxn ang="0">
                      <a:pos x="T4" y="T5"/>
                    </a:cxn>
                  </a:cxnLst>
                  <a:rect l="0" t="0" r="r" b="b"/>
                  <a:pathLst>
                    <a:path w="21" h="56">
                      <a:moveTo>
                        <a:pt x="0" y="0"/>
                      </a:moveTo>
                      <a:lnTo>
                        <a:pt x="21" y="0"/>
                      </a:lnTo>
                      <a:lnTo>
                        <a:pt x="2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8" name="Line 7624"/>
                <p:cNvSpPr>
                  <a:spLocks noChangeShapeType="1"/>
                </p:cNvSpPr>
                <p:nvPr/>
              </p:nvSpPr>
              <p:spPr bwMode="auto">
                <a:xfrm>
                  <a:off x="3220"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89" name="Line 7625"/>
                <p:cNvSpPr>
                  <a:spLocks noChangeShapeType="1"/>
                </p:cNvSpPr>
                <p:nvPr/>
              </p:nvSpPr>
              <p:spPr bwMode="auto">
                <a:xfrm>
                  <a:off x="3221"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0" name="Line 7626"/>
                <p:cNvSpPr>
                  <a:spLocks noChangeShapeType="1"/>
                </p:cNvSpPr>
                <p:nvPr/>
              </p:nvSpPr>
              <p:spPr bwMode="auto">
                <a:xfrm>
                  <a:off x="3222" y="1342"/>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1" name="Line 7627"/>
                <p:cNvSpPr>
                  <a:spLocks noChangeShapeType="1"/>
                </p:cNvSpPr>
                <p:nvPr/>
              </p:nvSpPr>
              <p:spPr bwMode="auto">
                <a:xfrm flipH="1">
                  <a:off x="3221"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2" name="Line 7628"/>
                <p:cNvSpPr>
                  <a:spLocks noChangeShapeType="1"/>
                </p:cNvSpPr>
                <p:nvPr/>
              </p:nvSpPr>
              <p:spPr bwMode="auto">
                <a:xfrm flipH="1">
                  <a:off x="3222"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3" name="Line 7629"/>
                <p:cNvSpPr>
                  <a:spLocks noChangeShapeType="1"/>
                </p:cNvSpPr>
                <p:nvPr/>
              </p:nvSpPr>
              <p:spPr bwMode="auto">
                <a:xfrm>
                  <a:off x="3224"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4" name="Line 7630"/>
                <p:cNvSpPr>
                  <a:spLocks noChangeShapeType="1"/>
                </p:cNvSpPr>
                <p:nvPr/>
              </p:nvSpPr>
              <p:spPr bwMode="auto">
                <a:xfrm>
                  <a:off x="3224"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5" name="Line 7631"/>
                <p:cNvSpPr>
                  <a:spLocks noChangeShapeType="1"/>
                </p:cNvSpPr>
                <p:nvPr/>
              </p:nvSpPr>
              <p:spPr bwMode="auto">
                <a:xfrm>
                  <a:off x="3230"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6" name="Line 7632"/>
                <p:cNvSpPr>
                  <a:spLocks noChangeShapeType="1"/>
                </p:cNvSpPr>
                <p:nvPr/>
              </p:nvSpPr>
              <p:spPr bwMode="auto">
                <a:xfrm>
                  <a:off x="3231"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7" name="Freeform 7633"/>
                <p:cNvSpPr>
                  <a:spLocks/>
                </p:cNvSpPr>
                <p:nvPr/>
              </p:nvSpPr>
              <p:spPr bwMode="auto">
                <a:xfrm>
                  <a:off x="3228" y="1342"/>
                  <a:ext cx="4" cy="9"/>
                </a:xfrm>
                <a:custGeom>
                  <a:avLst/>
                  <a:gdLst>
                    <a:gd name="T0" fmla="*/ 0 w 21"/>
                    <a:gd name="T1" fmla="*/ 0 h 56"/>
                    <a:gd name="T2" fmla="*/ 21 w 21"/>
                    <a:gd name="T3" fmla="*/ 0 h 56"/>
                    <a:gd name="T4" fmla="*/ 21 w 21"/>
                    <a:gd name="T5" fmla="*/ 56 h 56"/>
                  </a:gdLst>
                  <a:ahLst/>
                  <a:cxnLst>
                    <a:cxn ang="0">
                      <a:pos x="T0" y="T1"/>
                    </a:cxn>
                    <a:cxn ang="0">
                      <a:pos x="T2" y="T3"/>
                    </a:cxn>
                    <a:cxn ang="0">
                      <a:pos x="T4" y="T5"/>
                    </a:cxn>
                  </a:cxnLst>
                  <a:rect l="0" t="0" r="r" b="b"/>
                  <a:pathLst>
                    <a:path w="21" h="56">
                      <a:moveTo>
                        <a:pt x="0" y="0"/>
                      </a:moveTo>
                      <a:lnTo>
                        <a:pt x="21" y="0"/>
                      </a:lnTo>
                      <a:lnTo>
                        <a:pt x="2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8" name="Freeform 7634"/>
                <p:cNvSpPr>
                  <a:spLocks/>
                </p:cNvSpPr>
                <p:nvPr/>
              </p:nvSpPr>
              <p:spPr bwMode="auto">
                <a:xfrm>
                  <a:off x="3232" y="1342"/>
                  <a:ext cx="7" cy="9"/>
                </a:xfrm>
                <a:custGeom>
                  <a:avLst/>
                  <a:gdLst>
                    <a:gd name="T0" fmla="*/ 0 w 44"/>
                    <a:gd name="T1" fmla="*/ 16 h 56"/>
                    <a:gd name="T2" fmla="*/ 4 w 44"/>
                    <a:gd name="T3" fmla="*/ 7 h 56"/>
                    <a:gd name="T4" fmla="*/ 8 w 44"/>
                    <a:gd name="T5" fmla="*/ 3 h 56"/>
                    <a:gd name="T6" fmla="*/ 16 w 44"/>
                    <a:gd name="T7" fmla="*/ 0 h 56"/>
                    <a:gd name="T8" fmla="*/ 28 w 44"/>
                    <a:gd name="T9" fmla="*/ 0 h 56"/>
                    <a:gd name="T10" fmla="*/ 37 w 44"/>
                    <a:gd name="T11" fmla="*/ 3 h 56"/>
                    <a:gd name="T12" fmla="*/ 40 w 44"/>
                    <a:gd name="T13" fmla="*/ 7 h 56"/>
                    <a:gd name="T14" fmla="*/ 44 w 44"/>
                    <a:gd name="T15" fmla="*/ 20 h 56"/>
                    <a:gd name="T16" fmla="*/ 44 w 44"/>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56">
                      <a:moveTo>
                        <a:pt x="0" y="16"/>
                      </a:moveTo>
                      <a:lnTo>
                        <a:pt x="4" y="7"/>
                      </a:lnTo>
                      <a:lnTo>
                        <a:pt x="8" y="3"/>
                      </a:lnTo>
                      <a:lnTo>
                        <a:pt x="16" y="0"/>
                      </a:lnTo>
                      <a:lnTo>
                        <a:pt x="28" y="0"/>
                      </a:lnTo>
                      <a:lnTo>
                        <a:pt x="37" y="3"/>
                      </a:lnTo>
                      <a:lnTo>
                        <a:pt x="40" y="7"/>
                      </a:lnTo>
                      <a:lnTo>
                        <a:pt x="44" y="20"/>
                      </a:lnTo>
                      <a:lnTo>
                        <a:pt x="44"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99" name="Freeform 7635"/>
                <p:cNvSpPr>
                  <a:spLocks/>
                </p:cNvSpPr>
                <p:nvPr/>
              </p:nvSpPr>
              <p:spPr bwMode="auto">
                <a:xfrm>
                  <a:off x="3238" y="1343"/>
                  <a:ext cx="1" cy="8"/>
                </a:xfrm>
                <a:custGeom>
                  <a:avLst/>
                  <a:gdLst>
                    <a:gd name="T0" fmla="*/ 0 w 3"/>
                    <a:gd name="T1" fmla="*/ 0 h 45"/>
                    <a:gd name="T2" fmla="*/ 3 w 3"/>
                    <a:gd name="T3" fmla="*/ 13 h 45"/>
                    <a:gd name="T4" fmla="*/ 3 w 3"/>
                    <a:gd name="T5" fmla="*/ 45 h 45"/>
                  </a:gdLst>
                  <a:ahLst/>
                  <a:cxnLst>
                    <a:cxn ang="0">
                      <a:pos x="T0" y="T1"/>
                    </a:cxn>
                    <a:cxn ang="0">
                      <a:pos x="T2" y="T3"/>
                    </a:cxn>
                    <a:cxn ang="0">
                      <a:pos x="T4" y="T5"/>
                    </a:cxn>
                  </a:cxnLst>
                  <a:rect l="0" t="0" r="r" b="b"/>
                  <a:pathLst>
                    <a:path w="3" h="45">
                      <a:moveTo>
                        <a:pt x="0" y="0"/>
                      </a:moveTo>
                      <a:lnTo>
                        <a:pt x="3" y="13"/>
                      </a:lnTo>
                      <a:lnTo>
                        <a:pt x="3"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0" name="Freeform 7636"/>
                <p:cNvSpPr>
                  <a:spLocks/>
                </p:cNvSpPr>
                <p:nvPr/>
              </p:nvSpPr>
              <p:spPr bwMode="auto">
                <a:xfrm>
                  <a:off x="3237" y="1342"/>
                  <a:ext cx="1" cy="9"/>
                </a:xfrm>
                <a:custGeom>
                  <a:avLst/>
                  <a:gdLst>
                    <a:gd name="T0" fmla="*/ 0 w 9"/>
                    <a:gd name="T1" fmla="*/ 0 h 56"/>
                    <a:gd name="T2" fmla="*/ 5 w 9"/>
                    <a:gd name="T3" fmla="*/ 3 h 56"/>
                    <a:gd name="T4" fmla="*/ 9 w 9"/>
                    <a:gd name="T5" fmla="*/ 16 h 56"/>
                    <a:gd name="T6" fmla="*/ 9 w 9"/>
                    <a:gd name="T7" fmla="*/ 56 h 56"/>
                  </a:gdLst>
                  <a:ahLst/>
                  <a:cxnLst>
                    <a:cxn ang="0">
                      <a:pos x="T0" y="T1"/>
                    </a:cxn>
                    <a:cxn ang="0">
                      <a:pos x="T2" y="T3"/>
                    </a:cxn>
                    <a:cxn ang="0">
                      <a:pos x="T4" y="T5"/>
                    </a:cxn>
                    <a:cxn ang="0">
                      <a:pos x="T6" y="T7"/>
                    </a:cxn>
                  </a:cxnLst>
                  <a:rect l="0" t="0" r="r" b="b"/>
                  <a:pathLst>
                    <a:path w="9" h="56">
                      <a:moveTo>
                        <a:pt x="0" y="0"/>
                      </a:moveTo>
                      <a:lnTo>
                        <a:pt x="5" y="3"/>
                      </a:lnTo>
                      <a:lnTo>
                        <a:pt x="9" y="16"/>
                      </a:lnTo>
                      <a:lnTo>
                        <a:pt x="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1" name="Line 7637"/>
                <p:cNvSpPr>
                  <a:spLocks noChangeShapeType="1"/>
                </p:cNvSpPr>
                <p:nvPr/>
              </p:nvSpPr>
              <p:spPr bwMode="auto">
                <a:xfrm>
                  <a:off x="3228"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2" name="Line 7638"/>
                <p:cNvSpPr>
                  <a:spLocks noChangeShapeType="1"/>
                </p:cNvSpPr>
                <p:nvPr/>
              </p:nvSpPr>
              <p:spPr bwMode="auto">
                <a:xfrm>
                  <a:off x="3236" y="135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3" name="Line 7639"/>
                <p:cNvSpPr>
                  <a:spLocks noChangeShapeType="1"/>
                </p:cNvSpPr>
                <p:nvPr/>
              </p:nvSpPr>
              <p:spPr bwMode="auto">
                <a:xfrm>
                  <a:off x="3229"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4" name="Line 7640"/>
                <p:cNvSpPr>
                  <a:spLocks noChangeShapeType="1"/>
                </p:cNvSpPr>
                <p:nvPr/>
              </p:nvSpPr>
              <p:spPr bwMode="auto">
                <a:xfrm>
                  <a:off x="3230" y="1342"/>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5" name="Line 7641"/>
                <p:cNvSpPr>
                  <a:spLocks noChangeShapeType="1"/>
                </p:cNvSpPr>
                <p:nvPr/>
              </p:nvSpPr>
              <p:spPr bwMode="auto">
                <a:xfrm flipH="1">
                  <a:off x="3229"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7" name="Group 7843"/>
              <p:cNvGrpSpPr>
                <a:grpSpLocks/>
              </p:cNvGrpSpPr>
              <p:nvPr/>
            </p:nvGrpSpPr>
            <p:grpSpPr bwMode="auto">
              <a:xfrm>
                <a:off x="1899" y="1262"/>
                <a:ext cx="1759" cy="1365"/>
                <a:chOff x="1899" y="1262"/>
                <a:chExt cx="1759" cy="1365"/>
              </a:xfrm>
            </p:grpSpPr>
            <p:sp>
              <p:nvSpPr>
                <p:cNvPr id="9806" name="Line 7643"/>
                <p:cNvSpPr>
                  <a:spLocks noChangeShapeType="1"/>
                </p:cNvSpPr>
                <p:nvPr/>
              </p:nvSpPr>
              <p:spPr bwMode="auto">
                <a:xfrm flipH="1">
                  <a:off x="3230"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7" name="Line 7644"/>
                <p:cNvSpPr>
                  <a:spLocks noChangeShapeType="1"/>
                </p:cNvSpPr>
                <p:nvPr/>
              </p:nvSpPr>
              <p:spPr bwMode="auto">
                <a:xfrm>
                  <a:off x="3232"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8" name="Line 7645"/>
                <p:cNvSpPr>
                  <a:spLocks noChangeShapeType="1"/>
                </p:cNvSpPr>
                <p:nvPr/>
              </p:nvSpPr>
              <p:spPr bwMode="auto">
                <a:xfrm>
                  <a:off x="3232"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9" name="Line 7646"/>
                <p:cNvSpPr>
                  <a:spLocks noChangeShapeType="1"/>
                </p:cNvSpPr>
                <p:nvPr/>
              </p:nvSpPr>
              <p:spPr bwMode="auto">
                <a:xfrm flipH="1">
                  <a:off x="3237"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0" name="Line 7647"/>
                <p:cNvSpPr>
                  <a:spLocks noChangeShapeType="1"/>
                </p:cNvSpPr>
                <p:nvPr/>
              </p:nvSpPr>
              <p:spPr bwMode="auto">
                <a:xfrm flipH="1">
                  <a:off x="3237"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1" name="Line 7648"/>
                <p:cNvSpPr>
                  <a:spLocks noChangeShapeType="1"/>
                </p:cNvSpPr>
                <p:nvPr/>
              </p:nvSpPr>
              <p:spPr bwMode="auto">
                <a:xfrm>
                  <a:off x="3239"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2" name="Line 7649"/>
                <p:cNvSpPr>
                  <a:spLocks noChangeShapeType="1"/>
                </p:cNvSpPr>
                <p:nvPr/>
              </p:nvSpPr>
              <p:spPr bwMode="auto">
                <a:xfrm>
                  <a:off x="3239" y="13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3" name="Freeform 7650"/>
                <p:cNvSpPr>
                  <a:spLocks/>
                </p:cNvSpPr>
                <p:nvPr/>
              </p:nvSpPr>
              <p:spPr bwMode="auto">
                <a:xfrm>
                  <a:off x="3245" y="1342"/>
                  <a:ext cx="9" cy="9"/>
                </a:xfrm>
                <a:custGeom>
                  <a:avLst/>
                  <a:gdLst>
                    <a:gd name="T0" fmla="*/ 8 w 53"/>
                    <a:gd name="T1" fmla="*/ 24 h 56"/>
                    <a:gd name="T2" fmla="*/ 53 w 53"/>
                    <a:gd name="T3" fmla="*/ 24 h 56"/>
                    <a:gd name="T4" fmla="*/ 53 w 53"/>
                    <a:gd name="T5" fmla="*/ 16 h 56"/>
                    <a:gd name="T6" fmla="*/ 49 w 53"/>
                    <a:gd name="T7" fmla="*/ 7 h 56"/>
                    <a:gd name="T8" fmla="*/ 44 w 53"/>
                    <a:gd name="T9" fmla="*/ 3 h 56"/>
                    <a:gd name="T10" fmla="*/ 31 w 53"/>
                    <a:gd name="T11" fmla="*/ 0 h 56"/>
                    <a:gd name="T12" fmla="*/ 24 w 53"/>
                    <a:gd name="T13" fmla="*/ 0 h 56"/>
                    <a:gd name="T14" fmla="*/ 11 w 53"/>
                    <a:gd name="T15" fmla="*/ 3 h 56"/>
                    <a:gd name="T16" fmla="*/ 4 w 53"/>
                    <a:gd name="T17" fmla="*/ 12 h 56"/>
                    <a:gd name="T18" fmla="*/ 0 w 53"/>
                    <a:gd name="T19" fmla="*/ 24 h 56"/>
                    <a:gd name="T20" fmla="*/ 0 w 53"/>
                    <a:gd name="T21" fmla="*/ 32 h 56"/>
                    <a:gd name="T22" fmla="*/ 4 w 53"/>
                    <a:gd name="T23" fmla="*/ 45 h 56"/>
                    <a:gd name="T24" fmla="*/ 11 w 53"/>
                    <a:gd name="T25" fmla="*/ 52 h 56"/>
                    <a:gd name="T26" fmla="*/ 24 w 53"/>
                    <a:gd name="T27" fmla="*/ 56 h 56"/>
                    <a:gd name="T28" fmla="*/ 31 w 53"/>
                    <a:gd name="T29" fmla="*/ 56 h 56"/>
                    <a:gd name="T30" fmla="*/ 44 w 53"/>
                    <a:gd name="T31" fmla="*/ 52 h 56"/>
                    <a:gd name="T32" fmla="*/ 53 w 53"/>
                    <a:gd name="T33"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6">
                      <a:moveTo>
                        <a:pt x="8" y="24"/>
                      </a:moveTo>
                      <a:lnTo>
                        <a:pt x="53" y="24"/>
                      </a:lnTo>
                      <a:lnTo>
                        <a:pt x="53" y="16"/>
                      </a:lnTo>
                      <a:lnTo>
                        <a:pt x="49" y="7"/>
                      </a:lnTo>
                      <a:lnTo>
                        <a:pt x="44" y="3"/>
                      </a:lnTo>
                      <a:lnTo>
                        <a:pt x="31" y="0"/>
                      </a:lnTo>
                      <a:lnTo>
                        <a:pt x="24" y="0"/>
                      </a:lnTo>
                      <a:lnTo>
                        <a:pt x="11" y="3"/>
                      </a:lnTo>
                      <a:lnTo>
                        <a:pt x="4" y="12"/>
                      </a:lnTo>
                      <a:lnTo>
                        <a:pt x="0" y="24"/>
                      </a:lnTo>
                      <a:lnTo>
                        <a:pt x="0" y="32"/>
                      </a:lnTo>
                      <a:lnTo>
                        <a:pt x="4" y="45"/>
                      </a:lnTo>
                      <a:lnTo>
                        <a:pt x="11" y="52"/>
                      </a:lnTo>
                      <a:lnTo>
                        <a:pt x="24" y="56"/>
                      </a:lnTo>
                      <a:lnTo>
                        <a:pt x="31" y="56"/>
                      </a:lnTo>
                      <a:lnTo>
                        <a:pt x="44" y="52"/>
                      </a:lnTo>
                      <a:lnTo>
                        <a:pt x="53"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4" name="Freeform 7651"/>
                <p:cNvSpPr>
                  <a:spLocks/>
                </p:cNvSpPr>
                <p:nvPr/>
              </p:nvSpPr>
              <p:spPr bwMode="auto">
                <a:xfrm>
                  <a:off x="3252" y="1343"/>
                  <a:ext cx="1" cy="2"/>
                </a:xfrm>
                <a:custGeom>
                  <a:avLst/>
                  <a:gdLst>
                    <a:gd name="T0" fmla="*/ 5 w 5"/>
                    <a:gd name="T1" fmla="*/ 13 h 13"/>
                    <a:gd name="T2" fmla="*/ 5 w 5"/>
                    <a:gd name="T3" fmla="*/ 9 h 13"/>
                    <a:gd name="T4" fmla="*/ 0 w 5"/>
                    <a:gd name="T5" fmla="*/ 0 h 13"/>
                  </a:gdLst>
                  <a:ahLst/>
                  <a:cxnLst>
                    <a:cxn ang="0">
                      <a:pos x="T0" y="T1"/>
                    </a:cxn>
                    <a:cxn ang="0">
                      <a:pos x="T2" y="T3"/>
                    </a:cxn>
                    <a:cxn ang="0">
                      <a:pos x="T4" y="T5"/>
                    </a:cxn>
                  </a:cxnLst>
                  <a:rect l="0" t="0" r="r" b="b"/>
                  <a:pathLst>
                    <a:path w="5" h="13">
                      <a:moveTo>
                        <a:pt x="5" y="13"/>
                      </a:moveTo>
                      <a:lnTo>
                        <a:pt x="5" y="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5" name="Freeform 7652"/>
                <p:cNvSpPr>
                  <a:spLocks/>
                </p:cNvSpPr>
                <p:nvPr/>
              </p:nvSpPr>
              <p:spPr bwMode="auto">
                <a:xfrm>
                  <a:off x="3245" y="1344"/>
                  <a:ext cx="1" cy="5"/>
                </a:xfrm>
                <a:custGeom>
                  <a:avLst/>
                  <a:gdLst>
                    <a:gd name="T0" fmla="*/ 4 w 4"/>
                    <a:gd name="T1" fmla="*/ 0 h 33"/>
                    <a:gd name="T2" fmla="*/ 0 w 4"/>
                    <a:gd name="T3" fmla="*/ 8 h 33"/>
                    <a:gd name="T4" fmla="*/ 0 w 4"/>
                    <a:gd name="T5" fmla="*/ 24 h 33"/>
                    <a:gd name="T6" fmla="*/ 4 w 4"/>
                    <a:gd name="T7" fmla="*/ 33 h 33"/>
                  </a:gdLst>
                  <a:ahLst/>
                  <a:cxnLst>
                    <a:cxn ang="0">
                      <a:pos x="T0" y="T1"/>
                    </a:cxn>
                    <a:cxn ang="0">
                      <a:pos x="T2" y="T3"/>
                    </a:cxn>
                    <a:cxn ang="0">
                      <a:pos x="T4" y="T5"/>
                    </a:cxn>
                    <a:cxn ang="0">
                      <a:pos x="T6" y="T7"/>
                    </a:cxn>
                  </a:cxnLst>
                  <a:rect l="0" t="0" r="r" b="b"/>
                  <a:pathLst>
                    <a:path w="4" h="33">
                      <a:moveTo>
                        <a:pt x="4" y="0"/>
                      </a:moveTo>
                      <a:lnTo>
                        <a:pt x="0" y="8"/>
                      </a:lnTo>
                      <a:lnTo>
                        <a:pt x="0" y="24"/>
                      </a:lnTo>
                      <a:lnTo>
                        <a:pt x="4"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6" name="Freeform 7653"/>
                <p:cNvSpPr>
                  <a:spLocks/>
                </p:cNvSpPr>
                <p:nvPr/>
              </p:nvSpPr>
              <p:spPr bwMode="auto">
                <a:xfrm>
                  <a:off x="3250" y="1342"/>
                  <a:ext cx="2" cy="4"/>
                </a:xfrm>
                <a:custGeom>
                  <a:avLst/>
                  <a:gdLst>
                    <a:gd name="T0" fmla="*/ 13 w 13"/>
                    <a:gd name="T1" fmla="*/ 24 h 24"/>
                    <a:gd name="T2" fmla="*/ 13 w 13"/>
                    <a:gd name="T3" fmla="*/ 12 h 24"/>
                    <a:gd name="T4" fmla="*/ 9 w 13"/>
                    <a:gd name="T5" fmla="*/ 3 h 24"/>
                    <a:gd name="T6" fmla="*/ 0 w 13"/>
                    <a:gd name="T7" fmla="*/ 0 h 24"/>
                  </a:gdLst>
                  <a:ahLst/>
                  <a:cxnLst>
                    <a:cxn ang="0">
                      <a:pos x="T0" y="T1"/>
                    </a:cxn>
                    <a:cxn ang="0">
                      <a:pos x="T2" y="T3"/>
                    </a:cxn>
                    <a:cxn ang="0">
                      <a:pos x="T4" y="T5"/>
                    </a:cxn>
                    <a:cxn ang="0">
                      <a:pos x="T6" y="T7"/>
                    </a:cxn>
                  </a:cxnLst>
                  <a:rect l="0" t="0" r="r" b="b"/>
                  <a:pathLst>
                    <a:path w="13" h="24">
                      <a:moveTo>
                        <a:pt x="13" y="24"/>
                      </a:moveTo>
                      <a:lnTo>
                        <a:pt x="13" y="12"/>
                      </a:lnTo>
                      <a:lnTo>
                        <a:pt x="9" y="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7" name="Freeform 7654"/>
                <p:cNvSpPr>
                  <a:spLocks/>
                </p:cNvSpPr>
                <p:nvPr/>
              </p:nvSpPr>
              <p:spPr bwMode="auto">
                <a:xfrm>
                  <a:off x="3246" y="1342"/>
                  <a:ext cx="3" cy="9"/>
                </a:xfrm>
                <a:custGeom>
                  <a:avLst/>
                  <a:gdLst>
                    <a:gd name="T0" fmla="*/ 16 w 16"/>
                    <a:gd name="T1" fmla="*/ 0 h 56"/>
                    <a:gd name="T2" fmla="*/ 7 w 16"/>
                    <a:gd name="T3" fmla="*/ 3 h 56"/>
                    <a:gd name="T4" fmla="*/ 3 w 16"/>
                    <a:gd name="T5" fmla="*/ 7 h 56"/>
                    <a:gd name="T6" fmla="*/ 0 w 16"/>
                    <a:gd name="T7" fmla="*/ 20 h 56"/>
                    <a:gd name="T8" fmla="*/ 0 w 16"/>
                    <a:gd name="T9" fmla="*/ 36 h 56"/>
                    <a:gd name="T10" fmla="*/ 3 w 16"/>
                    <a:gd name="T11" fmla="*/ 49 h 56"/>
                    <a:gd name="T12" fmla="*/ 7 w 16"/>
                    <a:gd name="T13" fmla="*/ 52 h 56"/>
                    <a:gd name="T14" fmla="*/ 16 w 16"/>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6">
                      <a:moveTo>
                        <a:pt x="16" y="0"/>
                      </a:moveTo>
                      <a:lnTo>
                        <a:pt x="7" y="3"/>
                      </a:lnTo>
                      <a:lnTo>
                        <a:pt x="3" y="7"/>
                      </a:lnTo>
                      <a:lnTo>
                        <a:pt x="0" y="20"/>
                      </a:lnTo>
                      <a:lnTo>
                        <a:pt x="0" y="36"/>
                      </a:lnTo>
                      <a:lnTo>
                        <a:pt x="3" y="49"/>
                      </a:lnTo>
                      <a:lnTo>
                        <a:pt x="7" y="52"/>
                      </a:lnTo>
                      <a:lnTo>
                        <a:pt x="16"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8" name="Freeform 7655"/>
                <p:cNvSpPr>
                  <a:spLocks/>
                </p:cNvSpPr>
                <p:nvPr/>
              </p:nvSpPr>
              <p:spPr bwMode="auto">
                <a:xfrm>
                  <a:off x="3258" y="1342"/>
                  <a:ext cx="9" cy="9"/>
                </a:xfrm>
                <a:custGeom>
                  <a:avLst/>
                  <a:gdLst>
                    <a:gd name="T0" fmla="*/ 5 w 54"/>
                    <a:gd name="T1" fmla="*/ 12 h 56"/>
                    <a:gd name="T2" fmla="*/ 5 w 54"/>
                    <a:gd name="T3" fmla="*/ 7 h 56"/>
                    <a:gd name="T4" fmla="*/ 9 w 54"/>
                    <a:gd name="T5" fmla="*/ 7 h 56"/>
                    <a:gd name="T6" fmla="*/ 9 w 54"/>
                    <a:gd name="T7" fmla="*/ 16 h 56"/>
                    <a:gd name="T8" fmla="*/ 0 w 54"/>
                    <a:gd name="T9" fmla="*/ 16 h 56"/>
                    <a:gd name="T10" fmla="*/ 0 w 54"/>
                    <a:gd name="T11" fmla="*/ 7 h 56"/>
                    <a:gd name="T12" fmla="*/ 5 w 54"/>
                    <a:gd name="T13" fmla="*/ 3 h 56"/>
                    <a:gd name="T14" fmla="*/ 13 w 54"/>
                    <a:gd name="T15" fmla="*/ 0 h 56"/>
                    <a:gd name="T16" fmla="*/ 29 w 54"/>
                    <a:gd name="T17" fmla="*/ 0 h 56"/>
                    <a:gd name="T18" fmla="*/ 38 w 54"/>
                    <a:gd name="T19" fmla="*/ 3 h 56"/>
                    <a:gd name="T20" fmla="*/ 42 w 54"/>
                    <a:gd name="T21" fmla="*/ 7 h 56"/>
                    <a:gd name="T22" fmla="*/ 46 w 54"/>
                    <a:gd name="T23" fmla="*/ 16 h 56"/>
                    <a:gd name="T24" fmla="*/ 46 w 54"/>
                    <a:gd name="T25" fmla="*/ 45 h 56"/>
                    <a:gd name="T26" fmla="*/ 49 w 54"/>
                    <a:gd name="T27" fmla="*/ 52 h 56"/>
                    <a:gd name="T28" fmla="*/ 54 w 54"/>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56">
                      <a:moveTo>
                        <a:pt x="5" y="12"/>
                      </a:moveTo>
                      <a:lnTo>
                        <a:pt x="5" y="7"/>
                      </a:lnTo>
                      <a:lnTo>
                        <a:pt x="9" y="7"/>
                      </a:lnTo>
                      <a:lnTo>
                        <a:pt x="9" y="16"/>
                      </a:lnTo>
                      <a:lnTo>
                        <a:pt x="0" y="16"/>
                      </a:lnTo>
                      <a:lnTo>
                        <a:pt x="0" y="7"/>
                      </a:lnTo>
                      <a:lnTo>
                        <a:pt x="5" y="3"/>
                      </a:lnTo>
                      <a:lnTo>
                        <a:pt x="13" y="0"/>
                      </a:lnTo>
                      <a:lnTo>
                        <a:pt x="29" y="0"/>
                      </a:lnTo>
                      <a:lnTo>
                        <a:pt x="38" y="3"/>
                      </a:lnTo>
                      <a:lnTo>
                        <a:pt x="42" y="7"/>
                      </a:lnTo>
                      <a:lnTo>
                        <a:pt x="46" y="16"/>
                      </a:lnTo>
                      <a:lnTo>
                        <a:pt x="46" y="45"/>
                      </a:lnTo>
                      <a:lnTo>
                        <a:pt x="49" y="52"/>
                      </a:lnTo>
                      <a:lnTo>
                        <a:pt x="54"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19" name="Freeform 7656"/>
                <p:cNvSpPr>
                  <a:spLocks/>
                </p:cNvSpPr>
                <p:nvPr/>
              </p:nvSpPr>
              <p:spPr bwMode="auto">
                <a:xfrm>
                  <a:off x="3264" y="1343"/>
                  <a:ext cx="2" cy="8"/>
                </a:xfrm>
                <a:custGeom>
                  <a:avLst/>
                  <a:gdLst>
                    <a:gd name="T0" fmla="*/ 0 w 8"/>
                    <a:gd name="T1" fmla="*/ 0 h 45"/>
                    <a:gd name="T2" fmla="*/ 4 w 8"/>
                    <a:gd name="T3" fmla="*/ 9 h 45"/>
                    <a:gd name="T4" fmla="*/ 4 w 8"/>
                    <a:gd name="T5" fmla="*/ 38 h 45"/>
                    <a:gd name="T6" fmla="*/ 8 w 8"/>
                    <a:gd name="T7" fmla="*/ 45 h 45"/>
                  </a:gdLst>
                  <a:ahLst/>
                  <a:cxnLst>
                    <a:cxn ang="0">
                      <a:pos x="T0" y="T1"/>
                    </a:cxn>
                    <a:cxn ang="0">
                      <a:pos x="T2" y="T3"/>
                    </a:cxn>
                    <a:cxn ang="0">
                      <a:pos x="T4" y="T5"/>
                    </a:cxn>
                    <a:cxn ang="0">
                      <a:pos x="T6" y="T7"/>
                    </a:cxn>
                  </a:cxnLst>
                  <a:rect l="0" t="0" r="r" b="b"/>
                  <a:pathLst>
                    <a:path w="8" h="45">
                      <a:moveTo>
                        <a:pt x="0" y="0"/>
                      </a:moveTo>
                      <a:lnTo>
                        <a:pt x="4" y="9"/>
                      </a:lnTo>
                      <a:lnTo>
                        <a:pt x="4" y="38"/>
                      </a:lnTo>
                      <a:lnTo>
                        <a:pt x="8"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0" name="Freeform 7657"/>
                <p:cNvSpPr>
                  <a:spLocks/>
                </p:cNvSpPr>
                <p:nvPr/>
              </p:nvSpPr>
              <p:spPr bwMode="auto">
                <a:xfrm>
                  <a:off x="3263" y="1342"/>
                  <a:ext cx="5" cy="9"/>
                </a:xfrm>
                <a:custGeom>
                  <a:avLst/>
                  <a:gdLst>
                    <a:gd name="T0" fmla="*/ 0 w 29"/>
                    <a:gd name="T1" fmla="*/ 0 h 56"/>
                    <a:gd name="T2" fmla="*/ 5 w 29"/>
                    <a:gd name="T3" fmla="*/ 3 h 56"/>
                    <a:gd name="T4" fmla="*/ 9 w 29"/>
                    <a:gd name="T5" fmla="*/ 12 h 56"/>
                    <a:gd name="T6" fmla="*/ 9 w 29"/>
                    <a:gd name="T7" fmla="*/ 45 h 56"/>
                    <a:gd name="T8" fmla="*/ 13 w 29"/>
                    <a:gd name="T9" fmla="*/ 52 h 56"/>
                    <a:gd name="T10" fmla="*/ 25 w 29"/>
                    <a:gd name="T11" fmla="*/ 56 h 56"/>
                    <a:gd name="T12" fmla="*/ 29 w 29"/>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9" h="56">
                      <a:moveTo>
                        <a:pt x="0" y="0"/>
                      </a:moveTo>
                      <a:lnTo>
                        <a:pt x="5" y="3"/>
                      </a:lnTo>
                      <a:lnTo>
                        <a:pt x="9" y="12"/>
                      </a:lnTo>
                      <a:lnTo>
                        <a:pt x="9" y="45"/>
                      </a:lnTo>
                      <a:lnTo>
                        <a:pt x="13" y="52"/>
                      </a:lnTo>
                      <a:lnTo>
                        <a:pt x="25" y="56"/>
                      </a:lnTo>
                      <a:lnTo>
                        <a:pt x="2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1" name="Freeform 7658"/>
                <p:cNvSpPr>
                  <a:spLocks/>
                </p:cNvSpPr>
                <p:nvPr/>
              </p:nvSpPr>
              <p:spPr bwMode="auto">
                <a:xfrm>
                  <a:off x="3258" y="1345"/>
                  <a:ext cx="6" cy="6"/>
                </a:xfrm>
                <a:custGeom>
                  <a:avLst/>
                  <a:gdLst>
                    <a:gd name="T0" fmla="*/ 41 w 41"/>
                    <a:gd name="T1" fmla="*/ 0 h 36"/>
                    <a:gd name="T2" fmla="*/ 37 w 41"/>
                    <a:gd name="T3" fmla="*/ 4 h 36"/>
                    <a:gd name="T4" fmla="*/ 16 w 41"/>
                    <a:gd name="T5" fmla="*/ 8 h 36"/>
                    <a:gd name="T6" fmla="*/ 3 w 41"/>
                    <a:gd name="T7" fmla="*/ 12 h 36"/>
                    <a:gd name="T8" fmla="*/ 0 w 41"/>
                    <a:gd name="T9" fmla="*/ 20 h 36"/>
                    <a:gd name="T10" fmla="*/ 0 w 41"/>
                    <a:gd name="T11" fmla="*/ 25 h 36"/>
                    <a:gd name="T12" fmla="*/ 3 w 41"/>
                    <a:gd name="T13" fmla="*/ 32 h 36"/>
                    <a:gd name="T14" fmla="*/ 16 w 41"/>
                    <a:gd name="T15" fmla="*/ 36 h 36"/>
                    <a:gd name="T16" fmla="*/ 28 w 41"/>
                    <a:gd name="T17" fmla="*/ 36 h 36"/>
                    <a:gd name="T18" fmla="*/ 37 w 41"/>
                    <a:gd name="T19" fmla="*/ 32 h 36"/>
                    <a:gd name="T20" fmla="*/ 41 w 41"/>
                    <a:gd name="T21"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36">
                      <a:moveTo>
                        <a:pt x="41" y="0"/>
                      </a:moveTo>
                      <a:lnTo>
                        <a:pt x="37" y="4"/>
                      </a:lnTo>
                      <a:lnTo>
                        <a:pt x="16" y="8"/>
                      </a:lnTo>
                      <a:lnTo>
                        <a:pt x="3" y="12"/>
                      </a:lnTo>
                      <a:lnTo>
                        <a:pt x="0" y="20"/>
                      </a:lnTo>
                      <a:lnTo>
                        <a:pt x="0" y="25"/>
                      </a:lnTo>
                      <a:lnTo>
                        <a:pt x="3" y="32"/>
                      </a:lnTo>
                      <a:lnTo>
                        <a:pt x="16" y="36"/>
                      </a:lnTo>
                      <a:lnTo>
                        <a:pt x="28" y="36"/>
                      </a:lnTo>
                      <a:lnTo>
                        <a:pt x="37" y="32"/>
                      </a:lnTo>
                      <a:lnTo>
                        <a:pt x="41"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2" name="Freeform 7659"/>
                <p:cNvSpPr>
                  <a:spLocks/>
                </p:cNvSpPr>
                <p:nvPr/>
              </p:nvSpPr>
              <p:spPr bwMode="auto">
                <a:xfrm>
                  <a:off x="3258" y="1347"/>
                  <a:ext cx="1" cy="4"/>
                </a:xfrm>
                <a:custGeom>
                  <a:avLst/>
                  <a:gdLst>
                    <a:gd name="T0" fmla="*/ 5 w 5"/>
                    <a:gd name="T1" fmla="*/ 0 h 20"/>
                    <a:gd name="T2" fmla="*/ 0 w 5"/>
                    <a:gd name="T3" fmla="*/ 8 h 20"/>
                    <a:gd name="T4" fmla="*/ 0 w 5"/>
                    <a:gd name="T5" fmla="*/ 13 h 20"/>
                    <a:gd name="T6" fmla="*/ 5 w 5"/>
                    <a:gd name="T7" fmla="*/ 20 h 20"/>
                  </a:gdLst>
                  <a:ahLst/>
                  <a:cxnLst>
                    <a:cxn ang="0">
                      <a:pos x="T0" y="T1"/>
                    </a:cxn>
                    <a:cxn ang="0">
                      <a:pos x="T2" y="T3"/>
                    </a:cxn>
                    <a:cxn ang="0">
                      <a:pos x="T4" y="T5"/>
                    </a:cxn>
                    <a:cxn ang="0">
                      <a:pos x="T6" y="T7"/>
                    </a:cxn>
                  </a:cxnLst>
                  <a:rect l="0" t="0" r="r" b="b"/>
                  <a:pathLst>
                    <a:path w="5" h="20">
                      <a:moveTo>
                        <a:pt x="5" y="0"/>
                      </a:moveTo>
                      <a:lnTo>
                        <a:pt x="0" y="8"/>
                      </a:lnTo>
                      <a:lnTo>
                        <a:pt x="0" y="13"/>
                      </a:lnTo>
                      <a:lnTo>
                        <a:pt x="5"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3" name="Freeform 7660"/>
                <p:cNvSpPr>
                  <a:spLocks/>
                </p:cNvSpPr>
                <p:nvPr/>
              </p:nvSpPr>
              <p:spPr bwMode="auto">
                <a:xfrm>
                  <a:off x="3259" y="1346"/>
                  <a:ext cx="5" cy="5"/>
                </a:xfrm>
                <a:custGeom>
                  <a:avLst/>
                  <a:gdLst>
                    <a:gd name="T0" fmla="*/ 29 w 29"/>
                    <a:gd name="T1" fmla="*/ 0 h 32"/>
                    <a:gd name="T2" fmla="*/ 13 w 29"/>
                    <a:gd name="T3" fmla="*/ 4 h 32"/>
                    <a:gd name="T4" fmla="*/ 4 w 29"/>
                    <a:gd name="T5" fmla="*/ 8 h 32"/>
                    <a:gd name="T6" fmla="*/ 0 w 29"/>
                    <a:gd name="T7" fmla="*/ 16 h 32"/>
                    <a:gd name="T8" fmla="*/ 0 w 29"/>
                    <a:gd name="T9" fmla="*/ 21 h 32"/>
                    <a:gd name="T10" fmla="*/ 4 w 29"/>
                    <a:gd name="T11" fmla="*/ 28 h 32"/>
                    <a:gd name="T12" fmla="*/ 8 w 2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29" y="0"/>
                      </a:moveTo>
                      <a:lnTo>
                        <a:pt x="13" y="4"/>
                      </a:lnTo>
                      <a:lnTo>
                        <a:pt x="4" y="8"/>
                      </a:lnTo>
                      <a:lnTo>
                        <a:pt x="0" y="16"/>
                      </a:lnTo>
                      <a:lnTo>
                        <a:pt x="0" y="21"/>
                      </a:lnTo>
                      <a:lnTo>
                        <a:pt x="4" y="28"/>
                      </a:lnTo>
                      <a:lnTo>
                        <a:pt x="8"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4" name="Line 7661"/>
                <p:cNvSpPr>
                  <a:spLocks noChangeShapeType="1"/>
                </p:cNvSpPr>
                <p:nvPr/>
              </p:nvSpPr>
              <p:spPr bwMode="auto">
                <a:xfrm flipH="1">
                  <a:off x="3286" y="1337"/>
                  <a:ext cx="4"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5" name="Line 7662"/>
                <p:cNvSpPr>
                  <a:spLocks noChangeShapeType="1"/>
                </p:cNvSpPr>
                <p:nvPr/>
              </p:nvSpPr>
              <p:spPr bwMode="auto">
                <a:xfrm>
                  <a:off x="3290" y="1339"/>
                  <a:ext cx="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6" name="Line 7663"/>
                <p:cNvSpPr>
                  <a:spLocks noChangeShapeType="1"/>
                </p:cNvSpPr>
                <p:nvPr/>
              </p:nvSpPr>
              <p:spPr bwMode="auto">
                <a:xfrm>
                  <a:off x="3290" y="1339"/>
                  <a:ext cx="4"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7" name="Line 7664"/>
                <p:cNvSpPr>
                  <a:spLocks noChangeShapeType="1"/>
                </p:cNvSpPr>
                <p:nvPr/>
              </p:nvSpPr>
              <p:spPr bwMode="auto">
                <a:xfrm>
                  <a:off x="3290" y="1337"/>
                  <a:ext cx="5"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8" name="Line 7665"/>
                <p:cNvSpPr>
                  <a:spLocks noChangeShapeType="1"/>
                </p:cNvSpPr>
                <p:nvPr/>
              </p:nvSpPr>
              <p:spPr bwMode="auto">
                <a:xfrm>
                  <a:off x="3287" y="1347"/>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29" name="Line 7666"/>
                <p:cNvSpPr>
                  <a:spLocks noChangeShapeType="1"/>
                </p:cNvSpPr>
                <p:nvPr/>
              </p:nvSpPr>
              <p:spPr bwMode="auto">
                <a:xfrm>
                  <a:off x="3284" y="135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0" name="Line 7667"/>
                <p:cNvSpPr>
                  <a:spLocks noChangeShapeType="1"/>
                </p:cNvSpPr>
                <p:nvPr/>
              </p:nvSpPr>
              <p:spPr bwMode="auto">
                <a:xfrm>
                  <a:off x="3292" y="1351"/>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1" name="Line 7668"/>
                <p:cNvSpPr>
                  <a:spLocks noChangeShapeType="1"/>
                </p:cNvSpPr>
                <p:nvPr/>
              </p:nvSpPr>
              <p:spPr bwMode="auto">
                <a:xfrm flipH="1">
                  <a:off x="3285"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2" name="Line 7669"/>
                <p:cNvSpPr>
                  <a:spLocks noChangeShapeType="1"/>
                </p:cNvSpPr>
                <p:nvPr/>
              </p:nvSpPr>
              <p:spPr bwMode="auto">
                <a:xfrm>
                  <a:off x="3286"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3" name="Line 7670"/>
                <p:cNvSpPr>
                  <a:spLocks noChangeShapeType="1"/>
                </p:cNvSpPr>
                <p:nvPr/>
              </p:nvSpPr>
              <p:spPr bwMode="auto">
                <a:xfrm flipH="1">
                  <a:off x="3292" y="13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4" name="Line 7671"/>
                <p:cNvSpPr>
                  <a:spLocks noChangeShapeType="1"/>
                </p:cNvSpPr>
                <p:nvPr/>
              </p:nvSpPr>
              <p:spPr bwMode="auto">
                <a:xfrm flipH="1">
                  <a:off x="3293"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5" name="Line 7672"/>
                <p:cNvSpPr>
                  <a:spLocks noChangeShapeType="1"/>
                </p:cNvSpPr>
                <p:nvPr/>
              </p:nvSpPr>
              <p:spPr bwMode="auto">
                <a:xfrm>
                  <a:off x="3294" y="1350"/>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6" name="Line 7673"/>
                <p:cNvSpPr>
                  <a:spLocks noChangeShapeType="1"/>
                </p:cNvSpPr>
                <p:nvPr/>
              </p:nvSpPr>
              <p:spPr bwMode="auto">
                <a:xfrm>
                  <a:off x="3301" y="133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7" name="Line 7674"/>
                <p:cNvSpPr>
                  <a:spLocks noChangeShapeType="1"/>
                </p:cNvSpPr>
                <p:nvPr/>
              </p:nvSpPr>
              <p:spPr bwMode="auto">
                <a:xfrm>
                  <a:off x="3301" y="1338"/>
                  <a:ext cx="0"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8" name="Freeform 7675"/>
                <p:cNvSpPr>
                  <a:spLocks/>
                </p:cNvSpPr>
                <p:nvPr/>
              </p:nvSpPr>
              <p:spPr bwMode="auto">
                <a:xfrm>
                  <a:off x="3298" y="1337"/>
                  <a:ext cx="4" cy="14"/>
                </a:xfrm>
                <a:custGeom>
                  <a:avLst/>
                  <a:gdLst>
                    <a:gd name="T0" fmla="*/ 0 w 21"/>
                    <a:gd name="T1" fmla="*/ 0 h 85"/>
                    <a:gd name="T2" fmla="*/ 21 w 21"/>
                    <a:gd name="T3" fmla="*/ 0 h 85"/>
                    <a:gd name="T4" fmla="*/ 21 w 21"/>
                    <a:gd name="T5" fmla="*/ 85 h 85"/>
                  </a:gdLst>
                  <a:ahLst/>
                  <a:cxnLst>
                    <a:cxn ang="0">
                      <a:pos x="T0" y="T1"/>
                    </a:cxn>
                    <a:cxn ang="0">
                      <a:pos x="T2" y="T3"/>
                    </a:cxn>
                    <a:cxn ang="0">
                      <a:pos x="T4" y="T5"/>
                    </a:cxn>
                  </a:cxnLst>
                  <a:rect l="0" t="0" r="r" b="b"/>
                  <a:pathLst>
                    <a:path w="21" h="85">
                      <a:moveTo>
                        <a:pt x="0" y="0"/>
                      </a:moveTo>
                      <a:lnTo>
                        <a:pt x="21" y="0"/>
                      </a:lnTo>
                      <a:lnTo>
                        <a:pt x="21"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9" name="Line 7676"/>
                <p:cNvSpPr>
                  <a:spLocks noChangeShapeType="1"/>
                </p:cNvSpPr>
                <p:nvPr/>
              </p:nvSpPr>
              <p:spPr bwMode="auto">
                <a:xfrm>
                  <a:off x="3298"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0" name="Line 7677"/>
                <p:cNvSpPr>
                  <a:spLocks noChangeShapeType="1"/>
                </p:cNvSpPr>
                <p:nvPr/>
              </p:nvSpPr>
              <p:spPr bwMode="auto">
                <a:xfrm>
                  <a:off x="3299" y="133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1" name="Line 7678"/>
                <p:cNvSpPr>
                  <a:spLocks noChangeShapeType="1"/>
                </p:cNvSpPr>
                <p:nvPr/>
              </p:nvSpPr>
              <p:spPr bwMode="auto">
                <a:xfrm>
                  <a:off x="3300" y="133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2" name="Line 7679"/>
                <p:cNvSpPr>
                  <a:spLocks noChangeShapeType="1"/>
                </p:cNvSpPr>
                <p:nvPr/>
              </p:nvSpPr>
              <p:spPr bwMode="auto">
                <a:xfrm flipH="1">
                  <a:off x="3299" y="13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3" name="Line 7680"/>
                <p:cNvSpPr>
                  <a:spLocks noChangeShapeType="1"/>
                </p:cNvSpPr>
                <p:nvPr/>
              </p:nvSpPr>
              <p:spPr bwMode="auto">
                <a:xfrm flipH="1">
                  <a:off x="3300"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4" name="Line 7681"/>
                <p:cNvSpPr>
                  <a:spLocks noChangeShapeType="1"/>
                </p:cNvSpPr>
                <p:nvPr/>
              </p:nvSpPr>
              <p:spPr bwMode="auto">
                <a:xfrm>
                  <a:off x="3302"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5" name="Line 7682"/>
                <p:cNvSpPr>
                  <a:spLocks noChangeShapeType="1"/>
                </p:cNvSpPr>
                <p:nvPr/>
              </p:nvSpPr>
              <p:spPr bwMode="auto">
                <a:xfrm>
                  <a:off x="3302"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6" name="Freeform 7683"/>
                <p:cNvSpPr>
                  <a:spLocks/>
                </p:cNvSpPr>
                <p:nvPr/>
              </p:nvSpPr>
              <p:spPr bwMode="auto">
                <a:xfrm>
                  <a:off x="3309" y="1338"/>
                  <a:ext cx="6" cy="13"/>
                </a:xfrm>
                <a:custGeom>
                  <a:avLst/>
                  <a:gdLst>
                    <a:gd name="T0" fmla="*/ 0 w 36"/>
                    <a:gd name="T1" fmla="*/ 0 h 77"/>
                    <a:gd name="T2" fmla="*/ 0 w 36"/>
                    <a:gd name="T3" fmla="*/ 57 h 77"/>
                    <a:gd name="T4" fmla="*/ 4 w 36"/>
                    <a:gd name="T5" fmla="*/ 70 h 77"/>
                    <a:gd name="T6" fmla="*/ 8 w 36"/>
                    <a:gd name="T7" fmla="*/ 73 h 77"/>
                    <a:gd name="T8" fmla="*/ 16 w 36"/>
                    <a:gd name="T9" fmla="*/ 77 h 77"/>
                    <a:gd name="T10" fmla="*/ 25 w 36"/>
                    <a:gd name="T11" fmla="*/ 77 h 77"/>
                    <a:gd name="T12" fmla="*/ 32 w 36"/>
                    <a:gd name="T13" fmla="*/ 73 h 77"/>
                    <a:gd name="T14" fmla="*/ 36 w 36"/>
                    <a:gd name="T15" fmla="*/ 66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77">
                      <a:moveTo>
                        <a:pt x="0" y="0"/>
                      </a:moveTo>
                      <a:lnTo>
                        <a:pt x="0" y="57"/>
                      </a:lnTo>
                      <a:lnTo>
                        <a:pt x="4" y="70"/>
                      </a:lnTo>
                      <a:lnTo>
                        <a:pt x="8" y="73"/>
                      </a:lnTo>
                      <a:lnTo>
                        <a:pt x="16" y="77"/>
                      </a:lnTo>
                      <a:lnTo>
                        <a:pt x="25" y="77"/>
                      </a:lnTo>
                      <a:lnTo>
                        <a:pt x="32" y="73"/>
                      </a:lnTo>
                      <a:lnTo>
                        <a:pt x="36" y="6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7" name="Freeform 7684"/>
                <p:cNvSpPr>
                  <a:spLocks/>
                </p:cNvSpPr>
                <p:nvPr/>
              </p:nvSpPr>
              <p:spPr bwMode="auto">
                <a:xfrm>
                  <a:off x="3309" y="1338"/>
                  <a:ext cx="1" cy="12"/>
                </a:xfrm>
                <a:custGeom>
                  <a:avLst/>
                  <a:gdLst>
                    <a:gd name="T0" fmla="*/ 0 w 4"/>
                    <a:gd name="T1" fmla="*/ 0 h 70"/>
                    <a:gd name="T2" fmla="*/ 0 w 4"/>
                    <a:gd name="T3" fmla="*/ 61 h 70"/>
                    <a:gd name="T4" fmla="*/ 4 w 4"/>
                    <a:gd name="T5" fmla="*/ 70 h 70"/>
                  </a:gdLst>
                  <a:ahLst/>
                  <a:cxnLst>
                    <a:cxn ang="0">
                      <a:pos x="T0" y="T1"/>
                    </a:cxn>
                    <a:cxn ang="0">
                      <a:pos x="T2" y="T3"/>
                    </a:cxn>
                    <a:cxn ang="0">
                      <a:pos x="T4" y="T5"/>
                    </a:cxn>
                  </a:cxnLst>
                  <a:rect l="0" t="0" r="r" b="b"/>
                  <a:pathLst>
                    <a:path w="4" h="70">
                      <a:moveTo>
                        <a:pt x="0" y="0"/>
                      </a:moveTo>
                      <a:lnTo>
                        <a:pt x="0" y="61"/>
                      </a:lnTo>
                      <a:lnTo>
                        <a:pt x="4" y="7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8" name="Freeform 7685"/>
                <p:cNvSpPr>
                  <a:spLocks/>
                </p:cNvSpPr>
                <p:nvPr/>
              </p:nvSpPr>
              <p:spPr bwMode="auto">
                <a:xfrm>
                  <a:off x="3309" y="1337"/>
                  <a:ext cx="2" cy="14"/>
                </a:xfrm>
                <a:custGeom>
                  <a:avLst/>
                  <a:gdLst>
                    <a:gd name="T0" fmla="*/ 0 w 16"/>
                    <a:gd name="T1" fmla="*/ 8 h 85"/>
                    <a:gd name="T2" fmla="*/ 8 w 16"/>
                    <a:gd name="T3" fmla="*/ 0 h 85"/>
                    <a:gd name="T4" fmla="*/ 8 w 16"/>
                    <a:gd name="T5" fmla="*/ 69 h 85"/>
                    <a:gd name="T6" fmla="*/ 12 w 16"/>
                    <a:gd name="T7" fmla="*/ 81 h 85"/>
                    <a:gd name="T8" fmla="*/ 16 w 16"/>
                    <a:gd name="T9" fmla="*/ 85 h 85"/>
                  </a:gdLst>
                  <a:ahLst/>
                  <a:cxnLst>
                    <a:cxn ang="0">
                      <a:pos x="T0" y="T1"/>
                    </a:cxn>
                    <a:cxn ang="0">
                      <a:pos x="T2" y="T3"/>
                    </a:cxn>
                    <a:cxn ang="0">
                      <a:pos x="T4" y="T5"/>
                    </a:cxn>
                    <a:cxn ang="0">
                      <a:pos x="T6" y="T7"/>
                    </a:cxn>
                    <a:cxn ang="0">
                      <a:pos x="T8" y="T9"/>
                    </a:cxn>
                  </a:cxnLst>
                  <a:rect l="0" t="0" r="r" b="b"/>
                  <a:pathLst>
                    <a:path w="16" h="85">
                      <a:moveTo>
                        <a:pt x="0" y="8"/>
                      </a:moveTo>
                      <a:lnTo>
                        <a:pt x="8" y="0"/>
                      </a:lnTo>
                      <a:lnTo>
                        <a:pt x="8" y="69"/>
                      </a:lnTo>
                      <a:lnTo>
                        <a:pt x="12" y="81"/>
                      </a:lnTo>
                      <a:lnTo>
                        <a:pt x="16"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49" name="Line 7686"/>
                <p:cNvSpPr>
                  <a:spLocks noChangeShapeType="1"/>
                </p:cNvSpPr>
                <p:nvPr/>
              </p:nvSpPr>
              <p:spPr bwMode="auto">
                <a:xfrm>
                  <a:off x="3307" y="1342"/>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0" name="Freeform 7687"/>
                <p:cNvSpPr>
                  <a:spLocks/>
                </p:cNvSpPr>
                <p:nvPr/>
              </p:nvSpPr>
              <p:spPr bwMode="auto">
                <a:xfrm>
                  <a:off x="3318" y="1342"/>
                  <a:ext cx="9" cy="9"/>
                </a:xfrm>
                <a:custGeom>
                  <a:avLst/>
                  <a:gdLst>
                    <a:gd name="T0" fmla="*/ 4 w 53"/>
                    <a:gd name="T1" fmla="*/ 12 h 56"/>
                    <a:gd name="T2" fmla="*/ 4 w 53"/>
                    <a:gd name="T3" fmla="*/ 7 h 56"/>
                    <a:gd name="T4" fmla="*/ 8 w 53"/>
                    <a:gd name="T5" fmla="*/ 7 h 56"/>
                    <a:gd name="T6" fmla="*/ 8 w 53"/>
                    <a:gd name="T7" fmla="*/ 16 h 56"/>
                    <a:gd name="T8" fmla="*/ 0 w 53"/>
                    <a:gd name="T9" fmla="*/ 16 h 56"/>
                    <a:gd name="T10" fmla="*/ 0 w 53"/>
                    <a:gd name="T11" fmla="*/ 7 h 56"/>
                    <a:gd name="T12" fmla="*/ 4 w 53"/>
                    <a:gd name="T13" fmla="*/ 3 h 56"/>
                    <a:gd name="T14" fmla="*/ 12 w 53"/>
                    <a:gd name="T15" fmla="*/ 0 h 56"/>
                    <a:gd name="T16" fmla="*/ 28 w 53"/>
                    <a:gd name="T17" fmla="*/ 0 h 56"/>
                    <a:gd name="T18" fmla="*/ 37 w 53"/>
                    <a:gd name="T19" fmla="*/ 3 h 56"/>
                    <a:gd name="T20" fmla="*/ 41 w 53"/>
                    <a:gd name="T21" fmla="*/ 7 h 56"/>
                    <a:gd name="T22" fmla="*/ 44 w 53"/>
                    <a:gd name="T23" fmla="*/ 16 h 56"/>
                    <a:gd name="T24" fmla="*/ 44 w 53"/>
                    <a:gd name="T25" fmla="*/ 45 h 56"/>
                    <a:gd name="T26" fmla="*/ 49 w 53"/>
                    <a:gd name="T27" fmla="*/ 52 h 56"/>
                    <a:gd name="T28" fmla="*/ 53 w 53"/>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6">
                      <a:moveTo>
                        <a:pt x="4" y="12"/>
                      </a:moveTo>
                      <a:lnTo>
                        <a:pt x="4" y="7"/>
                      </a:lnTo>
                      <a:lnTo>
                        <a:pt x="8" y="7"/>
                      </a:lnTo>
                      <a:lnTo>
                        <a:pt x="8" y="16"/>
                      </a:lnTo>
                      <a:lnTo>
                        <a:pt x="0" y="16"/>
                      </a:lnTo>
                      <a:lnTo>
                        <a:pt x="0" y="7"/>
                      </a:lnTo>
                      <a:lnTo>
                        <a:pt x="4" y="3"/>
                      </a:lnTo>
                      <a:lnTo>
                        <a:pt x="12" y="0"/>
                      </a:lnTo>
                      <a:lnTo>
                        <a:pt x="28" y="0"/>
                      </a:lnTo>
                      <a:lnTo>
                        <a:pt x="37" y="3"/>
                      </a:lnTo>
                      <a:lnTo>
                        <a:pt x="41" y="7"/>
                      </a:lnTo>
                      <a:lnTo>
                        <a:pt x="44" y="16"/>
                      </a:lnTo>
                      <a:lnTo>
                        <a:pt x="44" y="45"/>
                      </a:lnTo>
                      <a:lnTo>
                        <a:pt x="49" y="52"/>
                      </a:lnTo>
                      <a:lnTo>
                        <a:pt x="53"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1" name="Freeform 7688"/>
                <p:cNvSpPr>
                  <a:spLocks/>
                </p:cNvSpPr>
                <p:nvPr/>
              </p:nvSpPr>
              <p:spPr bwMode="auto">
                <a:xfrm>
                  <a:off x="3324" y="1343"/>
                  <a:ext cx="2" cy="8"/>
                </a:xfrm>
                <a:custGeom>
                  <a:avLst/>
                  <a:gdLst>
                    <a:gd name="T0" fmla="*/ 0 w 7"/>
                    <a:gd name="T1" fmla="*/ 0 h 45"/>
                    <a:gd name="T2" fmla="*/ 4 w 7"/>
                    <a:gd name="T3" fmla="*/ 9 h 45"/>
                    <a:gd name="T4" fmla="*/ 4 w 7"/>
                    <a:gd name="T5" fmla="*/ 38 h 45"/>
                    <a:gd name="T6" fmla="*/ 7 w 7"/>
                    <a:gd name="T7" fmla="*/ 45 h 45"/>
                  </a:gdLst>
                  <a:ahLst/>
                  <a:cxnLst>
                    <a:cxn ang="0">
                      <a:pos x="T0" y="T1"/>
                    </a:cxn>
                    <a:cxn ang="0">
                      <a:pos x="T2" y="T3"/>
                    </a:cxn>
                    <a:cxn ang="0">
                      <a:pos x="T4" y="T5"/>
                    </a:cxn>
                    <a:cxn ang="0">
                      <a:pos x="T6" y="T7"/>
                    </a:cxn>
                  </a:cxnLst>
                  <a:rect l="0" t="0" r="r" b="b"/>
                  <a:pathLst>
                    <a:path w="7" h="45">
                      <a:moveTo>
                        <a:pt x="0" y="0"/>
                      </a:moveTo>
                      <a:lnTo>
                        <a:pt x="4" y="9"/>
                      </a:lnTo>
                      <a:lnTo>
                        <a:pt x="4" y="38"/>
                      </a:lnTo>
                      <a:lnTo>
                        <a:pt x="7"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2" name="Freeform 7689"/>
                <p:cNvSpPr>
                  <a:spLocks/>
                </p:cNvSpPr>
                <p:nvPr/>
              </p:nvSpPr>
              <p:spPr bwMode="auto">
                <a:xfrm>
                  <a:off x="3323" y="1342"/>
                  <a:ext cx="5" cy="9"/>
                </a:xfrm>
                <a:custGeom>
                  <a:avLst/>
                  <a:gdLst>
                    <a:gd name="T0" fmla="*/ 0 w 29"/>
                    <a:gd name="T1" fmla="*/ 0 h 56"/>
                    <a:gd name="T2" fmla="*/ 5 w 29"/>
                    <a:gd name="T3" fmla="*/ 3 h 56"/>
                    <a:gd name="T4" fmla="*/ 9 w 29"/>
                    <a:gd name="T5" fmla="*/ 12 h 56"/>
                    <a:gd name="T6" fmla="*/ 9 w 29"/>
                    <a:gd name="T7" fmla="*/ 45 h 56"/>
                    <a:gd name="T8" fmla="*/ 13 w 29"/>
                    <a:gd name="T9" fmla="*/ 52 h 56"/>
                    <a:gd name="T10" fmla="*/ 25 w 29"/>
                    <a:gd name="T11" fmla="*/ 56 h 56"/>
                    <a:gd name="T12" fmla="*/ 29 w 29"/>
                    <a:gd name="T13" fmla="*/ 56 h 56"/>
                  </a:gdLst>
                  <a:ahLst/>
                  <a:cxnLst>
                    <a:cxn ang="0">
                      <a:pos x="T0" y="T1"/>
                    </a:cxn>
                    <a:cxn ang="0">
                      <a:pos x="T2" y="T3"/>
                    </a:cxn>
                    <a:cxn ang="0">
                      <a:pos x="T4" y="T5"/>
                    </a:cxn>
                    <a:cxn ang="0">
                      <a:pos x="T6" y="T7"/>
                    </a:cxn>
                    <a:cxn ang="0">
                      <a:pos x="T8" y="T9"/>
                    </a:cxn>
                    <a:cxn ang="0">
                      <a:pos x="T10" y="T11"/>
                    </a:cxn>
                    <a:cxn ang="0">
                      <a:pos x="T12" y="T13"/>
                    </a:cxn>
                  </a:cxnLst>
                  <a:rect l="0" t="0" r="r" b="b"/>
                  <a:pathLst>
                    <a:path w="29" h="56">
                      <a:moveTo>
                        <a:pt x="0" y="0"/>
                      </a:moveTo>
                      <a:lnTo>
                        <a:pt x="5" y="3"/>
                      </a:lnTo>
                      <a:lnTo>
                        <a:pt x="9" y="12"/>
                      </a:lnTo>
                      <a:lnTo>
                        <a:pt x="9" y="45"/>
                      </a:lnTo>
                      <a:lnTo>
                        <a:pt x="13" y="52"/>
                      </a:lnTo>
                      <a:lnTo>
                        <a:pt x="25" y="56"/>
                      </a:lnTo>
                      <a:lnTo>
                        <a:pt x="2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3" name="Freeform 7690"/>
                <p:cNvSpPr>
                  <a:spLocks/>
                </p:cNvSpPr>
                <p:nvPr/>
              </p:nvSpPr>
              <p:spPr bwMode="auto">
                <a:xfrm>
                  <a:off x="3317" y="1345"/>
                  <a:ext cx="7" cy="6"/>
                </a:xfrm>
                <a:custGeom>
                  <a:avLst/>
                  <a:gdLst>
                    <a:gd name="T0" fmla="*/ 42 w 42"/>
                    <a:gd name="T1" fmla="*/ 0 h 36"/>
                    <a:gd name="T2" fmla="*/ 38 w 42"/>
                    <a:gd name="T3" fmla="*/ 4 h 36"/>
                    <a:gd name="T4" fmla="*/ 17 w 42"/>
                    <a:gd name="T5" fmla="*/ 8 h 36"/>
                    <a:gd name="T6" fmla="*/ 5 w 42"/>
                    <a:gd name="T7" fmla="*/ 12 h 36"/>
                    <a:gd name="T8" fmla="*/ 0 w 42"/>
                    <a:gd name="T9" fmla="*/ 20 h 36"/>
                    <a:gd name="T10" fmla="*/ 0 w 42"/>
                    <a:gd name="T11" fmla="*/ 25 h 36"/>
                    <a:gd name="T12" fmla="*/ 5 w 42"/>
                    <a:gd name="T13" fmla="*/ 32 h 36"/>
                    <a:gd name="T14" fmla="*/ 17 w 42"/>
                    <a:gd name="T15" fmla="*/ 36 h 36"/>
                    <a:gd name="T16" fmla="*/ 29 w 42"/>
                    <a:gd name="T17" fmla="*/ 36 h 36"/>
                    <a:gd name="T18" fmla="*/ 38 w 42"/>
                    <a:gd name="T19" fmla="*/ 32 h 36"/>
                    <a:gd name="T20" fmla="*/ 42 w 42"/>
                    <a:gd name="T21"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36">
                      <a:moveTo>
                        <a:pt x="42" y="0"/>
                      </a:moveTo>
                      <a:lnTo>
                        <a:pt x="38" y="4"/>
                      </a:lnTo>
                      <a:lnTo>
                        <a:pt x="17" y="8"/>
                      </a:lnTo>
                      <a:lnTo>
                        <a:pt x="5" y="12"/>
                      </a:lnTo>
                      <a:lnTo>
                        <a:pt x="0" y="20"/>
                      </a:lnTo>
                      <a:lnTo>
                        <a:pt x="0" y="25"/>
                      </a:lnTo>
                      <a:lnTo>
                        <a:pt x="5" y="32"/>
                      </a:lnTo>
                      <a:lnTo>
                        <a:pt x="17" y="36"/>
                      </a:lnTo>
                      <a:lnTo>
                        <a:pt x="29" y="36"/>
                      </a:lnTo>
                      <a:lnTo>
                        <a:pt x="38" y="32"/>
                      </a:lnTo>
                      <a:lnTo>
                        <a:pt x="42" y="2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4" name="Freeform 7691"/>
                <p:cNvSpPr>
                  <a:spLocks/>
                </p:cNvSpPr>
                <p:nvPr/>
              </p:nvSpPr>
              <p:spPr bwMode="auto">
                <a:xfrm>
                  <a:off x="3318" y="1347"/>
                  <a:ext cx="1" cy="4"/>
                </a:xfrm>
                <a:custGeom>
                  <a:avLst/>
                  <a:gdLst>
                    <a:gd name="T0" fmla="*/ 4 w 4"/>
                    <a:gd name="T1" fmla="*/ 0 h 20"/>
                    <a:gd name="T2" fmla="*/ 0 w 4"/>
                    <a:gd name="T3" fmla="*/ 8 h 20"/>
                    <a:gd name="T4" fmla="*/ 0 w 4"/>
                    <a:gd name="T5" fmla="*/ 13 h 20"/>
                    <a:gd name="T6" fmla="*/ 4 w 4"/>
                    <a:gd name="T7" fmla="*/ 20 h 20"/>
                  </a:gdLst>
                  <a:ahLst/>
                  <a:cxnLst>
                    <a:cxn ang="0">
                      <a:pos x="T0" y="T1"/>
                    </a:cxn>
                    <a:cxn ang="0">
                      <a:pos x="T2" y="T3"/>
                    </a:cxn>
                    <a:cxn ang="0">
                      <a:pos x="T4" y="T5"/>
                    </a:cxn>
                    <a:cxn ang="0">
                      <a:pos x="T6" y="T7"/>
                    </a:cxn>
                  </a:cxnLst>
                  <a:rect l="0" t="0" r="r" b="b"/>
                  <a:pathLst>
                    <a:path w="4" h="20">
                      <a:moveTo>
                        <a:pt x="4" y="0"/>
                      </a:moveTo>
                      <a:lnTo>
                        <a:pt x="0" y="8"/>
                      </a:lnTo>
                      <a:lnTo>
                        <a:pt x="0" y="13"/>
                      </a:lnTo>
                      <a:lnTo>
                        <a:pt x="4" y="2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5" name="Freeform 7692"/>
                <p:cNvSpPr>
                  <a:spLocks/>
                </p:cNvSpPr>
                <p:nvPr/>
              </p:nvSpPr>
              <p:spPr bwMode="auto">
                <a:xfrm>
                  <a:off x="3319" y="1346"/>
                  <a:ext cx="5" cy="5"/>
                </a:xfrm>
                <a:custGeom>
                  <a:avLst/>
                  <a:gdLst>
                    <a:gd name="T0" fmla="*/ 29 w 29"/>
                    <a:gd name="T1" fmla="*/ 0 h 32"/>
                    <a:gd name="T2" fmla="*/ 13 w 29"/>
                    <a:gd name="T3" fmla="*/ 4 h 32"/>
                    <a:gd name="T4" fmla="*/ 4 w 29"/>
                    <a:gd name="T5" fmla="*/ 8 h 32"/>
                    <a:gd name="T6" fmla="*/ 0 w 29"/>
                    <a:gd name="T7" fmla="*/ 16 h 32"/>
                    <a:gd name="T8" fmla="*/ 0 w 29"/>
                    <a:gd name="T9" fmla="*/ 21 h 32"/>
                    <a:gd name="T10" fmla="*/ 4 w 29"/>
                    <a:gd name="T11" fmla="*/ 28 h 32"/>
                    <a:gd name="T12" fmla="*/ 8 w 29"/>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29" h="32">
                      <a:moveTo>
                        <a:pt x="29" y="0"/>
                      </a:moveTo>
                      <a:lnTo>
                        <a:pt x="13" y="4"/>
                      </a:lnTo>
                      <a:lnTo>
                        <a:pt x="4" y="8"/>
                      </a:lnTo>
                      <a:lnTo>
                        <a:pt x="0" y="16"/>
                      </a:lnTo>
                      <a:lnTo>
                        <a:pt x="0" y="21"/>
                      </a:lnTo>
                      <a:lnTo>
                        <a:pt x="4" y="28"/>
                      </a:lnTo>
                      <a:lnTo>
                        <a:pt x="8"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6" name="Line 7693"/>
                <p:cNvSpPr>
                  <a:spLocks noChangeShapeType="1"/>
                </p:cNvSpPr>
                <p:nvPr/>
              </p:nvSpPr>
              <p:spPr bwMode="auto">
                <a:xfrm>
                  <a:off x="3345" y="133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7" name="Line 7694"/>
                <p:cNvSpPr>
                  <a:spLocks noChangeShapeType="1"/>
                </p:cNvSpPr>
                <p:nvPr/>
              </p:nvSpPr>
              <p:spPr bwMode="auto">
                <a:xfrm>
                  <a:off x="3349" y="133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8" name="Line 7695"/>
                <p:cNvSpPr>
                  <a:spLocks noChangeShapeType="1"/>
                </p:cNvSpPr>
                <p:nvPr/>
              </p:nvSpPr>
              <p:spPr bwMode="auto">
                <a:xfrm>
                  <a:off x="3350" y="1338"/>
                  <a:ext cx="0" cy="1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59" name="Line 7696"/>
                <p:cNvSpPr>
                  <a:spLocks noChangeShapeType="1"/>
                </p:cNvSpPr>
                <p:nvPr/>
              </p:nvSpPr>
              <p:spPr bwMode="auto">
                <a:xfrm>
                  <a:off x="3351" y="1337"/>
                  <a:ext cx="0" cy="1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0" name="Line 7697"/>
                <p:cNvSpPr>
                  <a:spLocks noChangeShapeType="1"/>
                </p:cNvSpPr>
                <p:nvPr/>
              </p:nvSpPr>
              <p:spPr bwMode="auto">
                <a:xfrm>
                  <a:off x="3356" y="133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1" name="Line 7698"/>
                <p:cNvSpPr>
                  <a:spLocks noChangeShapeType="1"/>
                </p:cNvSpPr>
                <p:nvPr/>
              </p:nvSpPr>
              <p:spPr bwMode="auto">
                <a:xfrm>
                  <a:off x="3345" y="1337"/>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2" name="Line 7699"/>
                <p:cNvSpPr>
                  <a:spLocks noChangeShapeType="1"/>
                </p:cNvSpPr>
                <p:nvPr/>
              </p:nvSpPr>
              <p:spPr bwMode="auto">
                <a:xfrm>
                  <a:off x="3347"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3" name="Line 7700"/>
                <p:cNvSpPr>
                  <a:spLocks noChangeShapeType="1"/>
                </p:cNvSpPr>
                <p:nvPr/>
              </p:nvSpPr>
              <p:spPr bwMode="auto">
                <a:xfrm flipH="1">
                  <a:off x="3345" y="1337"/>
                  <a:ext cx="0"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4" name="Line 7701"/>
                <p:cNvSpPr>
                  <a:spLocks noChangeShapeType="1"/>
                </p:cNvSpPr>
                <p:nvPr/>
              </p:nvSpPr>
              <p:spPr bwMode="auto">
                <a:xfrm flipH="1">
                  <a:off x="3345" y="133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5" name="Line 7702"/>
                <p:cNvSpPr>
                  <a:spLocks noChangeShapeType="1"/>
                </p:cNvSpPr>
                <p:nvPr/>
              </p:nvSpPr>
              <p:spPr bwMode="auto">
                <a:xfrm flipH="1">
                  <a:off x="3345" y="133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6" name="Line 7703"/>
                <p:cNvSpPr>
                  <a:spLocks noChangeShapeType="1"/>
                </p:cNvSpPr>
                <p:nvPr/>
              </p:nvSpPr>
              <p:spPr bwMode="auto">
                <a:xfrm flipH="1">
                  <a:off x="3345" y="1337"/>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7" name="Line 7704"/>
                <p:cNvSpPr>
                  <a:spLocks noChangeShapeType="1"/>
                </p:cNvSpPr>
                <p:nvPr/>
              </p:nvSpPr>
              <p:spPr bwMode="auto">
                <a:xfrm>
                  <a:off x="3352" y="1337"/>
                  <a:ext cx="4"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8" name="Line 7705"/>
                <p:cNvSpPr>
                  <a:spLocks noChangeShapeType="1"/>
                </p:cNvSpPr>
                <p:nvPr/>
              </p:nvSpPr>
              <p:spPr bwMode="auto">
                <a:xfrm>
                  <a:off x="3353" y="1337"/>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69" name="Line 7706"/>
                <p:cNvSpPr>
                  <a:spLocks noChangeShapeType="1"/>
                </p:cNvSpPr>
                <p:nvPr/>
              </p:nvSpPr>
              <p:spPr bwMode="auto">
                <a:xfrm>
                  <a:off x="3354" y="1337"/>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0" name="Line 7707"/>
                <p:cNvSpPr>
                  <a:spLocks noChangeShapeType="1"/>
                </p:cNvSpPr>
                <p:nvPr/>
              </p:nvSpPr>
              <p:spPr bwMode="auto">
                <a:xfrm>
                  <a:off x="3355" y="1337"/>
                  <a:ext cx="1" cy="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1" name="Line 7708"/>
                <p:cNvSpPr>
                  <a:spLocks noChangeShapeType="1"/>
                </p:cNvSpPr>
                <p:nvPr/>
              </p:nvSpPr>
              <p:spPr bwMode="auto">
                <a:xfrm flipH="1">
                  <a:off x="3348"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2" name="Line 7709"/>
                <p:cNvSpPr>
                  <a:spLocks noChangeShapeType="1"/>
                </p:cNvSpPr>
                <p:nvPr/>
              </p:nvSpPr>
              <p:spPr bwMode="auto">
                <a:xfrm flipH="1">
                  <a:off x="3349"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3" name="Line 7710"/>
                <p:cNvSpPr>
                  <a:spLocks noChangeShapeType="1"/>
                </p:cNvSpPr>
                <p:nvPr/>
              </p:nvSpPr>
              <p:spPr bwMode="auto">
                <a:xfrm>
                  <a:off x="3351"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4" name="Line 7711"/>
                <p:cNvSpPr>
                  <a:spLocks noChangeShapeType="1"/>
                </p:cNvSpPr>
                <p:nvPr/>
              </p:nvSpPr>
              <p:spPr bwMode="auto">
                <a:xfrm>
                  <a:off x="3351"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5" name="Freeform 7712"/>
                <p:cNvSpPr>
                  <a:spLocks/>
                </p:cNvSpPr>
                <p:nvPr/>
              </p:nvSpPr>
              <p:spPr bwMode="auto">
                <a:xfrm>
                  <a:off x="3359" y="1342"/>
                  <a:ext cx="9" cy="9"/>
                </a:xfrm>
                <a:custGeom>
                  <a:avLst/>
                  <a:gdLst>
                    <a:gd name="T0" fmla="*/ 8 w 53"/>
                    <a:gd name="T1" fmla="*/ 24 h 56"/>
                    <a:gd name="T2" fmla="*/ 53 w 53"/>
                    <a:gd name="T3" fmla="*/ 24 h 56"/>
                    <a:gd name="T4" fmla="*/ 53 w 53"/>
                    <a:gd name="T5" fmla="*/ 16 h 56"/>
                    <a:gd name="T6" fmla="*/ 49 w 53"/>
                    <a:gd name="T7" fmla="*/ 7 h 56"/>
                    <a:gd name="T8" fmla="*/ 44 w 53"/>
                    <a:gd name="T9" fmla="*/ 3 h 56"/>
                    <a:gd name="T10" fmla="*/ 33 w 53"/>
                    <a:gd name="T11" fmla="*/ 0 h 56"/>
                    <a:gd name="T12" fmla="*/ 24 w 53"/>
                    <a:gd name="T13" fmla="*/ 0 h 56"/>
                    <a:gd name="T14" fmla="*/ 11 w 53"/>
                    <a:gd name="T15" fmla="*/ 3 h 56"/>
                    <a:gd name="T16" fmla="*/ 4 w 53"/>
                    <a:gd name="T17" fmla="*/ 12 h 56"/>
                    <a:gd name="T18" fmla="*/ 0 w 53"/>
                    <a:gd name="T19" fmla="*/ 24 h 56"/>
                    <a:gd name="T20" fmla="*/ 0 w 53"/>
                    <a:gd name="T21" fmla="*/ 32 h 56"/>
                    <a:gd name="T22" fmla="*/ 4 w 53"/>
                    <a:gd name="T23" fmla="*/ 45 h 56"/>
                    <a:gd name="T24" fmla="*/ 11 w 53"/>
                    <a:gd name="T25" fmla="*/ 52 h 56"/>
                    <a:gd name="T26" fmla="*/ 24 w 53"/>
                    <a:gd name="T27" fmla="*/ 56 h 56"/>
                    <a:gd name="T28" fmla="*/ 33 w 53"/>
                    <a:gd name="T29" fmla="*/ 56 h 56"/>
                    <a:gd name="T30" fmla="*/ 44 w 53"/>
                    <a:gd name="T31" fmla="*/ 52 h 56"/>
                    <a:gd name="T32" fmla="*/ 53 w 53"/>
                    <a:gd name="T33"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56">
                      <a:moveTo>
                        <a:pt x="8" y="24"/>
                      </a:moveTo>
                      <a:lnTo>
                        <a:pt x="53" y="24"/>
                      </a:lnTo>
                      <a:lnTo>
                        <a:pt x="53" y="16"/>
                      </a:lnTo>
                      <a:lnTo>
                        <a:pt x="49" y="7"/>
                      </a:lnTo>
                      <a:lnTo>
                        <a:pt x="44" y="3"/>
                      </a:lnTo>
                      <a:lnTo>
                        <a:pt x="33" y="0"/>
                      </a:lnTo>
                      <a:lnTo>
                        <a:pt x="24" y="0"/>
                      </a:lnTo>
                      <a:lnTo>
                        <a:pt x="11" y="3"/>
                      </a:lnTo>
                      <a:lnTo>
                        <a:pt x="4" y="12"/>
                      </a:lnTo>
                      <a:lnTo>
                        <a:pt x="0" y="24"/>
                      </a:lnTo>
                      <a:lnTo>
                        <a:pt x="0" y="32"/>
                      </a:lnTo>
                      <a:lnTo>
                        <a:pt x="4" y="45"/>
                      </a:lnTo>
                      <a:lnTo>
                        <a:pt x="11" y="52"/>
                      </a:lnTo>
                      <a:lnTo>
                        <a:pt x="24" y="56"/>
                      </a:lnTo>
                      <a:lnTo>
                        <a:pt x="33" y="56"/>
                      </a:lnTo>
                      <a:lnTo>
                        <a:pt x="44" y="52"/>
                      </a:lnTo>
                      <a:lnTo>
                        <a:pt x="53"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6" name="Freeform 7713"/>
                <p:cNvSpPr>
                  <a:spLocks/>
                </p:cNvSpPr>
                <p:nvPr/>
              </p:nvSpPr>
              <p:spPr bwMode="auto">
                <a:xfrm>
                  <a:off x="3366" y="1343"/>
                  <a:ext cx="1" cy="2"/>
                </a:xfrm>
                <a:custGeom>
                  <a:avLst/>
                  <a:gdLst>
                    <a:gd name="T0" fmla="*/ 5 w 5"/>
                    <a:gd name="T1" fmla="*/ 13 h 13"/>
                    <a:gd name="T2" fmla="*/ 5 w 5"/>
                    <a:gd name="T3" fmla="*/ 9 h 13"/>
                    <a:gd name="T4" fmla="*/ 0 w 5"/>
                    <a:gd name="T5" fmla="*/ 0 h 13"/>
                  </a:gdLst>
                  <a:ahLst/>
                  <a:cxnLst>
                    <a:cxn ang="0">
                      <a:pos x="T0" y="T1"/>
                    </a:cxn>
                    <a:cxn ang="0">
                      <a:pos x="T2" y="T3"/>
                    </a:cxn>
                    <a:cxn ang="0">
                      <a:pos x="T4" y="T5"/>
                    </a:cxn>
                  </a:cxnLst>
                  <a:rect l="0" t="0" r="r" b="b"/>
                  <a:pathLst>
                    <a:path w="5" h="13">
                      <a:moveTo>
                        <a:pt x="5" y="13"/>
                      </a:moveTo>
                      <a:lnTo>
                        <a:pt x="5" y="9"/>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7" name="Freeform 7714"/>
                <p:cNvSpPr>
                  <a:spLocks/>
                </p:cNvSpPr>
                <p:nvPr/>
              </p:nvSpPr>
              <p:spPr bwMode="auto">
                <a:xfrm>
                  <a:off x="3360" y="1344"/>
                  <a:ext cx="0" cy="5"/>
                </a:xfrm>
                <a:custGeom>
                  <a:avLst/>
                  <a:gdLst>
                    <a:gd name="T0" fmla="*/ 4 w 4"/>
                    <a:gd name="T1" fmla="*/ 0 h 33"/>
                    <a:gd name="T2" fmla="*/ 0 w 4"/>
                    <a:gd name="T3" fmla="*/ 8 h 33"/>
                    <a:gd name="T4" fmla="*/ 0 w 4"/>
                    <a:gd name="T5" fmla="*/ 24 h 33"/>
                    <a:gd name="T6" fmla="*/ 4 w 4"/>
                    <a:gd name="T7" fmla="*/ 33 h 33"/>
                  </a:gdLst>
                  <a:ahLst/>
                  <a:cxnLst>
                    <a:cxn ang="0">
                      <a:pos x="T0" y="T1"/>
                    </a:cxn>
                    <a:cxn ang="0">
                      <a:pos x="T2" y="T3"/>
                    </a:cxn>
                    <a:cxn ang="0">
                      <a:pos x="T4" y="T5"/>
                    </a:cxn>
                    <a:cxn ang="0">
                      <a:pos x="T6" y="T7"/>
                    </a:cxn>
                  </a:cxnLst>
                  <a:rect l="0" t="0" r="r" b="b"/>
                  <a:pathLst>
                    <a:path w="4" h="33">
                      <a:moveTo>
                        <a:pt x="4" y="0"/>
                      </a:moveTo>
                      <a:lnTo>
                        <a:pt x="0" y="8"/>
                      </a:lnTo>
                      <a:lnTo>
                        <a:pt x="0" y="24"/>
                      </a:lnTo>
                      <a:lnTo>
                        <a:pt x="4"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8" name="Freeform 7715"/>
                <p:cNvSpPr>
                  <a:spLocks/>
                </p:cNvSpPr>
                <p:nvPr/>
              </p:nvSpPr>
              <p:spPr bwMode="auto">
                <a:xfrm>
                  <a:off x="3364" y="1342"/>
                  <a:ext cx="2" cy="4"/>
                </a:xfrm>
                <a:custGeom>
                  <a:avLst/>
                  <a:gdLst>
                    <a:gd name="T0" fmla="*/ 11 w 11"/>
                    <a:gd name="T1" fmla="*/ 24 h 24"/>
                    <a:gd name="T2" fmla="*/ 11 w 11"/>
                    <a:gd name="T3" fmla="*/ 12 h 24"/>
                    <a:gd name="T4" fmla="*/ 7 w 11"/>
                    <a:gd name="T5" fmla="*/ 3 h 24"/>
                    <a:gd name="T6" fmla="*/ 0 w 11"/>
                    <a:gd name="T7" fmla="*/ 0 h 24"/>
                  </a:gdLst>
                  <a:ahLst/>
                  <a:cxnLst>
                    <a:cxn ang="0">
                      <a:pos x="T0" y="T1"/>
                    </a:cxn>
                    <a:cxn ang="0">
                      <a:pos x="T2" y="T3"/>
                    </a:cxn>
                    <a:cxn ang="0">
                      <a:pos x="T4" y="T5"/>
                    </a:cxn>
                    <a:cxn ang="0">
                      <a:pos x="T6" y="T7"/>
                    </a:cxn>
                  </a:cxnLst>
                  <a:rect l="0" t="0" r="r" b="b"/>
                  <a:pathLst>
                    <a:path w="11" h="24">
                      <a:moveTo>
                        <a:pt x="11" y="24"/>
                      </a:moveTo>
                      <a:lnTo>
                        <a:pt x="11" y="12"/>
                      </a:lnTo>
                      <a:lnTo>
                        <a:pt x="7" y="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79" name="Freeform 7716"/>
                <p:cNvSpPr>
                  <a:spLocks/>
                </p:cNvSpPr>
                <p:nvPr/>
              </p:nvSpPr>
              <p:spPr bwMode="auto">
                <a:xfrm>
                  <a:off x="3360" y="1342"/>
                  <a:ext cx="3" cy="9"/>
                </a:xfrm>
                <a:custGeom>
                  <a:avLst/>
                  <a:gdLst>
                    <a:gd name="T0" fmla="*/ 16 w 16"/>
                    <a:gd name="T1" fmla="*/ 0 h 56"/>
                    <a:gd name="T2" fmla="*/ 8 w 16"/>
                    <a:gd name="T3" fmla="*/ 3 h 56"/>
                    <a:gd name="T4" fmla="*/ 3 w 16"/>
                    <a:gd name="T5" fmla="*/ 7 h 56"/>
                    <a:gd name="T6" fmla="*/ 0 w 16"/>
                    <a:gd name="T7" fmla="*/ 20 h 56"/>
                    <a:gd name="T8" fmla="*/ 0 w 16"/>
                    <a:gd name="T9" fmla="*/ 36 h 56"/>
                    <a:gd name="T10" fmla="*/ 3 w 16"/>
                    <a:gd name="T11" fmla="*/ 49 h 56"/>
                    <a:gd name="T12" fmla="*/ 8 w 16"/>
                    <a:gd name="T13" fmla="*/ 52 h 56"/>
                    <a:gd name="T14" fmla="*/ 16 w 16"/>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56">
                      <a:moveTo>
                        <a:pt x="16" y="0"/>
                      </a:moveTo>
                      <a:lnTo>
                        <a:pt x="8" y="3"/>
                      </a:lnTo>
                      <a:lnTo>
                        <a:pt x="3" y="7"/>
                      </a:lnTo>
                      <a:lnTo>
                        <a:pt x="0" y="20"/>
                      </a:lnTo>
                      <a:lnTo>
                        <a:pt x="0" y="36"/>
                      </a:lnTo>
                      <a:lnTo>
                        <a:pt x="3" y="49"/>
                      </a:lnTo>
                      <a:lnTo>
                        <a:pt x="8" y="52"/>
                      </a:lnTo>
                      <a:lnTo>
                        <a:pt x="16"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0" name="Line 7717"/>
                <p:cNvSpPr>
                  <a:spLocks noChangeShapeType="1"/>
                </p:cNvSpPr>
                <p:nvPr/>
              </p:nvSpPr>
              <p:spPr bwMode="auto">
                <a:xfrm>
                  <a:off x="3373"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1" name="Line 7718"/>
                <p:cNvSpPr>
                  <a:spLocks noChangeShapeType="1"/>
                </p:cNvSpPr>
                <p:nvPr/>
              </p:nvSpPr>
              <p:spPr bwMode="auto">
                <a:xfrm>
                  <a:off x="3374"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2" name="Freeform 7719"/>
                <p:cNvSpPr>
                  <a:spLocks/>
                </p:cNvSpPr>
                <p:nvPr/>
              </p:nvSpPr>
              <p:spPr bwMode="auto">
                <a:xfrm>
                  <a:off x="3371" y="1342"/>
                  <a:ext cx="4" cy="9"/>
                </a:xfrm>
                <a:custGeom>
                  <a:avLst/>
                  <a:gdLst>
                    <a:gd name="T0" fmla="*/ 0 w 20"/>
                    <a:gd name="T1" fmla="*/ 0 h 56"/>
                    <a:gd name="T2" fmla="*/ 20 w 20"/>
                    <a:gd name="T3" fmla="*/ 0 h 56"/>
                    <a:gd name="T4" fmla="*/ 20 w 20"/>
                    <a:gd name="T5" fmla="*/ 56 h 56"/>
                  </a:gdLst>
                  <a:ahLst/>
                  <a:cxnLst>
                    <a:cxn ang="0">
                      <a:pos x="T0" y="T1"/>
                    </a:cxn>
                    <a:cxn ang="0">
                      <a:pos x="T2" y="T3"/>
                    </a:cxn>
                    <a:cxn ang="0">
                      <a:pos x="T4" y="T5"/>
                    </a:cxn>
                  </a:cxnLst>
                  <a:rect l="0" t="0" r="r" b="b"/>
                  <a:pathLst>
                    <a:path w="20" h="56">
                      <a:moveTo>
                        <a:pt x="0" y="0"/>
                      </a:moveTo>
                      <a:lnTo>
                        <a:pt x="20" y="0"/>
                      </a:lnTo>
                      <a:lnTo>
                        <a:pt x="20"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3" name="Freeform 7720"/>
                <p:cNvSpPr>
                  <a:spLocks/>
                </p:cNvSpPr>
                <p:nvPr/>
              </p:nvSpPr>
              <p:spPr bwMode="auto">
                <a:xfrm>
                  <a:off x="3375" y="1342"/>
                  <a:ext cx="7" cy="9"/>
                </a:xfrm>
                <a:custGeom>
                  <a:avLst/>
                  <a:gdLst>
                    <a:gd name="T0" fmla="*/ 0 w 45"/>
                    <a:gd name="T1" fmla="*/ 16 h 56"/>
                    <a:gd name="T2" fmla="*/ 5 w 45"/>
                    <a:gd name="T3" fmla="*/ 7 h 56"/>
                    <a:gd name="T4" fmla="*/ 9 w 45"/>
                    <a:gd name="T5" fmla="*/ 3 h 56"/>
                    <a:gd name="T6" fmla="*/ 16 w 45"/>
                    <a:gd name="T7" fmla="*/ 0 h 56"/>
                    <a:gd name="T8" fmla="*/ 29 w 45"/>
                    <a:gd name="T9" fmla="*/ 0 h 56"/>
                    <a:gd name="T10" fmla="*/ 37 w 45"/>
                    <a:gd name="T11" fmla="*/ 3 h 56"/>
                    <a:gd name="T12" fmla="*/ 41 w 45"/>
                    <a:gd name="T13" fmla="*/ 7 h 56"/>
                    <a:gd name="T14" fmla="*/ 45 w 45"/>
                    <a:gd name="T15" fmla="*/ 20 h 56"/>
                    <a:gd name="T16" fmla="*/ 45 w 45"/>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6">
                      <a:moveTo>
                        <a:pt x="0" y="16"/>
                      </a:moveTo>
                      <a:lnTo>
                        <a:pt x="5" y="7"/>
                      </a:lnTo>
                      <a:lnTo>
                        <a:pt x="9" y="3"/>
                      </a:lnTo>
                      <a:lnTo>
                        <a:pt x="16" y="0"/>
                      </a:lnTo>
                      <a:lnTo>
                        <a:pt x="29" y="0"/>
                      </a:lnTo>
                      <a:lnTo>
                        <a:pt x="37" y="3"/>
                      </a:lnTo>
                      <a:lnTo>
                        <a:pt x="41" y="7"/>
                      </a:lnTo>
                      <a:lnTo>
                        <a:pt x="45" y="20"/>
                      </a:lnTo>
                      <a:lnTo>
                        <a:pt x="45"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4" name="Freeform 7721"/>
                <p:cNvSpPr>
                  <a:spLocks/>
                </p:cNvSpPr>
                <p:nvPr/>
              </p:nvSpPr>
              <p:spPr bwMode="auto">
                <a:xfrm>
                  <a:off x="3381" y="1343"/>
                  <a:ext cx="0" cy="8"/>
                </a:xfrm>
                <a:custGeom>
                  <a:avLst/>
                  <a:gdLst>
                    <a:gd name="T0" fmla="*/ 0 w 4"/>
                    <a:gd name="T1" fmla="*/ 0 h 45"/>
                    <a:gd name="T2" fmla="*/ 4 w 4"/>
                    <a:gd name="T3" fmla="*/ 13 h 45"/>
                    <a:gd name="T4" fmla="*/ 4 w 4"/>
                    <a:gd name="T5" fmla="*/ 45 h 45"/>
                  </a:gdLst>
                  <a:ahLst/>
                  <a:cxnLst>
                    <a:cxn ang="0">
                      <a:pos x="T0" y="T1"/>
                    </a:cxn>
                    <a:cxn ang="0">
                      <a:pos x="T2" y="T3"/>
                    </a:cxn>
                    <a:cxn ang="0">
                      <a:pos x="T4" y="T5"/>
                    </a:cxn>
                  </a:cxnLst>
                  <a:rect l="0" t="0" r="r" b="b"/>
                  <a:pathLst>
                    <a:path w="4" h="45">
                      <a:moveTo>
                        <a:pt x="0" y="0"/>
                      </a:moveTo>
                      <a:lnTo>
                        <a:pt x="4" y="13"/>
                      </a:lnTo>
                      <a:lnTo>
                        <a:pt x="4"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5" name="Freeform 7722"/>
                <p:cNvSpPr>
                  <a:spLocks/>
                </p:cNvSpPr>
                <p:nvPr/>
              </p:nvSpPr>
              <p:spPr bwMode="auto">
                <a:xfrm>
                  <a:off x="3379" y="1342"/>
                  <a:ext cx="2" cy="9"/>
                </a:xfrm>
                <a:custGeom>
                  <a:avLst/>
                  <a:gdLst>
                    <a:gd name="T0" fmla="*/ 0 w 8"/>
                    <a:gd name="T1" fmla="*/ 0 h 56"/>
                    <a:gd name="T2" fmla="*/ 4 w 8"/>
                    <a:gd name="T3" fmla="*/ 3 h 56"/>
                    <a:gd name="T4" fmla="*/ 8 w 8"/>
                    <a:gd name="T5" fmla="*/ 16 h 56"/>
                    <a:gd name="T6" fmla="*/ 8 w 8"/>
                    <a:gd name="T7" fmla="*/ 56 h 56"/>
                  </a:gdLst>
                  <a:ahLst/>
                  <a:cxnLst>
                    <a:cxn ang="0">
                      <a:pos x="T0" y="T1"/>
                    </a:cxn>
                    <a:cxn ang="0">
                      <a:pos x="T2" y="T3"/>
                    </a:cxn>
                    <a:cxn ang="0">
                      <a:pos x="T4" y="T5"/>
                    </a:cxn>
                    <a:cxn ang="0">
                      <a:pos x="T6" y="T7"/>
                    </a:cxn>
                  </a:cxnLst>
                  <a:rect l="0" t="0" r="r" b="b"/>
                  <a:pathLst>
                    <a:path w="8" h="56">
                      <a:moveTo>
                        <a:pt x="0" y="0"/>
                      </a:moveTo>
                      <a:lnTo>
                        <a:pt x="4" y="3"/>
                      </a:lnTo>
                      <a:lnTo>
                        <a:pt x="8" y="16"/>
                      </a:lnTo>
                      <a:lnTo>
                        <a:pt x="8"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6" name="Line 7723"/>
                <p:cNvSpPr>
                  <a:spLocks noChangeShapeType="1"/>
                </p:cNvSpPr>
                <p:nvPr/>
              </p:nvSpPr>
              <p:spPr bwMode="auto">
                <a:xfrm>
                  <a:off x="3371"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7" name="Line 7724"/>
                <p:cNvSpPr>
                  <a:spLocks noChangeShapeType="1"/>
                </p:cNvSpPr>
                <p:nvPr/>
              </p:nvSpPr>
              <p:spPr bwMode="auto">
                <a:xfrm>
                  <a:off x="3379" y="135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8" name="Line 7725"/>
                <p:cNvSpPr>
                  <a:spLocks noChangeShapeType="1"/>
                </p:cNvSpPr>
                <p:nvPr/>
              </p:nvSpPr>
              <p:spPr bwMode="auto">
                <a:xfrm>
                  <a:off x="3372"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89" name="Line 7726"/>
                <p:cNvSpPr>
                  <a:spLocks noChangeShapeType="1"/>
                </p:cNvSpPr>
                <p:nvPr/>
              </p:nvSpPr>
              <p:spPr bwMode="auto">
                <a:xfrm>
                  <a:off x="3373" y="1342"/>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0" name="Line 7727"/>
                <p:cNvSpPr>
                  <a:spLocks noChangeShapeType="1"/>
                </p:cNvSpPr>
                <p:nvPr/>
              </p:nvSpPr>
              <p:spPr bwMode="auto">
                <a:xfrm flipH="1">
                  <a:off x="3372"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1" name="Line 7728"/>
                <p:cNvSpPr>
                  <a:spLocks noChangeShapeType="1"/>
                </p:cNvSpPr>
                <p:nvPr/>
              </p:nvSpPr>
              <p:spPr bwMode="auto">
                <a:xfrm flipH="1">
                  <a:off x="3373"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2" name="Line 7729"/>
                <p:cNvSpPr>
                  <a:spLocks noChangeShapeType="1"/>
                </p:cNvSpPr>
                <p:nvPr/>
              </p:nvSpPr>
              <p:spPr bwMode="auto">
                <a:xfrm>
                  <a:off x="3375"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3" name="Line 7730"/>
                <p:cNvSpPr>
                  <a:spLocks noChangeShapeType="1"/>
                </p:cNvSpPr>
                <p:nvPr/>
              </p:nvSpPr>
              <p:spPr bwMode="auto">
                <a:xfrm>
                  <a:off x="3375"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4" name="Line 7731"/>
                <p:cNvSpPr>
                  <a:spLocks noChangeShapeType="1"/>
                </p:cNvSpPr>
                <p:nvPr/>
              </p:nvSpPr>
              <p:spPr bwMode="auto">
                <a:xfrm flipH="1">
                  <a:off x="3379" y="13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5" name="Line 7732"/>
                <p:cNvSpPr>
                  <a:spLocks noChangeShapeType="1"/>
                </p:cNvSpPr>
                <p:nvPr/>
              </p:nvSpPr>
              <p:spPr bwMode="auto">
                <a:xfrm flipH="1">
                  <a:off x="3380"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6" name="Line 7733"/>
                <p:cNvSpPr>
                  <a:spLocks noChangeShapeType="1"/>
                </p:cNvSpPr>
                <p:nvPr/>
              </p:nvSpPr>
              <p:spPr bwMode="auto">
                <a:xfrm>
                  <a:off x="3382"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7" name="Line 7734"/>
                <p:cNvSpPr>
                  <a:spLocks noChangeShapeType="1"/>
                </p:cNvSpPr>
                <p:nvPr/>
              </p:nvSpPr>
              <p:spPr bwMode="auto">
                <a:xfrm>
                  <a:off x="3382"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8" name="Freeform 7735"/>
                <p:cNvSpPr>
                  <a:spLocks/>
                </p:cNvSpPr>
                <p:nvPr/>
              </p:nvSpPr>
              <p:spPr bwMode="auto">
                <a:xfrm>
                  <a:off x="3388" y="1342"/>
                  <a:ext cx="7" cy="8"/>
                </a:xfrm>
                <a:custGeom>
                  <a:avLst/>
                  <a:gdLst>
                    <a:gd name="T0" fmla="*/ 41 w 45"/>
                    <a:gd name="T1" fmla="*/ 7 h 49"/>
                    <a:gd name="T2" fmla="*/ 45 w 45"/>
                    <a:gd name="T3" fmla="*/ 0 h 49"/>
                    <a:gd name="T4" fmla="*/ 45 w 45"/>
                    <a:gd name="T5" fmla="*/ 16 h 49"/>
                    <a:gd name="T6" fmla="*/ 41 w 45"/>
                    <a:gd name="T7" fmla="*/ 7 h 49"/>
                    <a:gd name="T8" fmla="*/ 36 w 45"/>
                    <a:gd name="T9" fmla="*/ 3 h 49"/>
                    <a:gd name="T10" fmla="*/ 29 w 45"/>
                    <a:gd name="T11" fmla="*/ 0 h 49"/>
                    <a:gd name="T12" fmla="*/ 12 w 45"/>
                    <a:gd name="T13" fmla="*/ 0 h 49"/>
                    <a:gd name="T14" fmla="*/ 4 w 45"/>
                    <a:gd name="T15" fmla="*/ 3 h 49"/>
                    <a:gd name="T16" fmla="*/ 0 w 45"/>
                    <a:gd name="T17" fmla="*/ 7 h 49"/>
                    <a:gd name="T18" fmla="*/ 0 w 45"/>
                    <a:gd name="T19" fmla="*/ 16 h 49"/>
                    <a:gd name="T20" fmla="*/ 4 w 45"/>
                    <a:gd name="T21" fmla="*/ 24 h 49"/>
                    <a:gd name="T22" fmla="*/ 12 w 45"/>
                    <a:gd name="T23" fmla="*/ 28 h 49"/>
                    <a:gd name="T24" fmla="*/ 32 w 45"/>
                    <a:gd name="T25" fmla="*/ 32 h 49"/>
                    <a:gd name="T26" fmla="*/ 41 w 45"/>
                    <a:gd name="T27" fmla="*/ 36 h 49"/>
                    <a:gd name="T28" fmla="*/ 45 w 45"/>
                    <a:gd name="T2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41" y="7"/>
                      </a:moveTo>
                      <a:lnTo>
                        <a:pt x="45" y="0"/>
                      </a:lnTo>
                      <a:lnTo>
                        <a:pt x="45" y="16"/>
                      </a:lnTo>
                      <a:lnTo>
                        <a:pt x="41" y="7"/>
                      </a:lnTo>
                      <a:lnTo>
                        <a:pt x="36" y="3"/>
                      </a:lnTo>
                      <a:lnTo>
                        <a:pt x="29" y="0"/>
                      </a:lnTo>
                      <a:lnTo>
                        <a:pt x="12" y="0"/>
                      </a:lnTo>
                      <a:lnTo>
                        <a:pt x="4" y="3"/>
                      </a:lnTo>
                      <a:lnTo>
                        <a:pt x="0" y="7"/>
                      </a:lnTo>
                      <a:lnTo>
                        <a:pt x="0" y="16"/>
                      </a:lnTo>
                      <a:lnTo>
                        <a:pt x="4" y="24"/>
                      </a:lnTo>
                      <a:lnTo>
                        <a:pt x="12" y="28"/>
                      </a:lnTo>
                      <a:lnTo>
                        <a:pt x="32" y="32"/>
                      </a:lnTo>
                      <a:lnTo>
                        <a:pt x="41" y="36"/>
                      </a:lnTo>
                      <a:lnTo>
                        <a:pt x="45" y="4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99" name="Line 7736"/>
                <p:cNvSpPr>
                  <a:spLocks noChangeShapeType="1"/>
                </p:cNvSpPr>
                <p:nvPr/>
              </p:nvSpPr>
              <p:spPr bwMode="auto">
                <a:xfrm flipH="1">
                  <a:off x="3388" y="1342"/>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0" name="Freeform 7737"/>
                <p:cNvSpPr>
                  <a:spLocks/>
                </p:cNvSpPr>
                <p:nvPr/>
              </p:nvSpPr>
              <p:spPr bwMode="auto">
                <a:xfrm>
                  <a:off x="3388" y="1345"/>
                  <a:ext cx="6" cy="2"/>
                </a:xfrm>
                <a:custGeom>
                  <a:avLst/>
                  <a:gdLst>
                    <a:gd name="T0" fmla="*/ 0 w 37"/>
                    <a:gd name="T1" fmla="*/ 0 h 12"/>
                    <a:gd name="T2" fmla="*/ 8 w 37"/>
                    <a:gd name="T3" fmla="*/ 4 h 12"/>
                    <a:gd name="T4" fmla="*/ 28 w 37"/>
                    <a:gd name="T5" fmla="*/ 8 h 12"/>
                    <a:gd name="T6" fmla="*/ 37 w 37"/>
                    <a:gd name="T7" fmla="*/ 12 h 12"/>
                  </a:gdLst>
                  <a:ahLst/>
                  <a:cxnLst>
                    <a:cxn ang="0">
                      <a:pos x="T0" y="T1"/>
                    </a:cxn>
                    <a:cxn ang="0">
                      <a:pos x="T2" y="T3"/>
                    </a:cxn>
                    <a:cxn ang="0">
                      <a:pos x="T4" y="T5"/>
                    </a:cxn>
                    <a:cxn ang="0">
                      <a:pos x="T6" y="T7"/>
                    </a:cxn>
                  </a:cxnLst>
                  <a:rect l="0" t="0" r="r" b="b"/>
                  <a:pathLst>
                    <a:path w="37" h="12">
                      <a:moveTo>
                        <a:pt x="0" y="0"/>
                      </a:moveTo>
                      <a:lnTo>
                        <a:pt x="8" y="4"/>
                      </a:lnTo>
                      <a:lnTo>
                        <a:pt x="28" y="8"/>
                      </a:lnTo>
                      <a:lnTo>
                        <a:pt x="37"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1" name="Line 7738"/>
                <p:cNvSpPr>
                  <a:spLocks noChangeShapeType="1"/>
                </p:cNvSpPr>
                <p:nvPr/>
              </p:nvSpPr>
              <p:spPr bwMode="auto">
                <a:xfrm flipH="1">
                  <a:off x="3394" y="134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2" name="Freeform 7739"/>
                <p:cNvSpPr>
                  <a:spLocks/>
                </p:cNvSpPr>
                <p:nvPr/>
              </p:nvSpPr>
              <p:spPr bwMode="auto">
                <a:xfrm>
                  <a:off x="3388" y="1343"/>
                  <a:ext cx="7" cy="8"/>
                </a:xfrm>
                <a:custGeom>
                  <a:avLst/>
                  <a:gdLst>
                    <a:gd name="T0" fmla="*/ 0 w 45"/>
                    <a:gd name="T1" fmla="*/ 0 h 49"/>
                    <a:gd name="T2" fmla="*/ 4 w 45"/>
                    <a:gd name="T3" fmla="*/ 9 h 49"/>
                    <a:gd name="T4" fmla="*/ 12 w 45"/>
                    <a:gd name="T5" fmla="*/ 13 h 49"/>
                    <a:gd name="T6" fmla="*/ 32 w 45"/>
                    <a:gd name="T7" fmla="*/ 17 h 49"/>
                    <a:gd name="T8" fmla="*/ 41 w 45"/>
                    <a:gd name="T9" fmla="*/ 21 h 49"/>
                    <a:gd name="T10" fmla="*/ 45 w 45"/>
                    <a:gd name="T11" fmla="*/ 29 h 49"/>
                    <a:gd name="T12" fmla="*/ 45 w 45"/>
                    <a:gd name="T13" fmla="*/ 42 h 49"/>
                    <a:gd name="T14" fmla="*/ 41 w 45"/>
                    <a:gd name="T15" fmla="*/ 45 h 49"/>
                    <a:gd name="T16" fmla="*/ 32 w 45"/>
                    <a:gd name="T17" fmla="*/ 49 h 49"/>
                    <a:gd name="T18" fmla="*/ 16 w 45"/>
                    <a:gd name="T19" fmla="*/ 49 h 49"/>
                    <a:gd name="T20" fmla="*/ 8 w 45"/>
                    <a:gd name="T21" fmla="*/ 45 h 49"/>
                    <a:gd name="T22" fmla="*/ 4 w 45"/>
                    <a:gd name="T23" fmla="*/ 42 h 49"/>
                    <a:gd name="T24" fmla="*/ 0 w 45"/>
                    <a:gd name="T25" fmla="*/ 33 h 49"/>
                    <a:gd name="T26" fmla="*/ 0 w 45"/>
                    <a:gd name="T27" fmla="*/ 49 h 49"/>
                    <a:gd name="T28" fmla="*/ 4 w 45"/>
                    <a:gd name="T29"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9">
                      <a:moveTo>
                        <a:pt x="0" y="0"/>
                      </a:moveTo>
                      <a:lnTo>
                        <a:pt x="4" y="9"/>
                      </a:lnTo>
                      <a:lnTo>
                        <a:pt x="12" y="13"/>
                      </a:lnTo>
                      <a:lnTo>
                        <a:pt x="32" y="17"/>
                      </a:lnTo>
                      <a:lnTo>
                        <a:pt x="41" y="21"/>
                      </a:lnTo>
                      <a:lnTo>
                        <a:pt x="45" y="29"/>
                      </a:lnTo>
                      <a:lnTo>
                        <a:pt x="45" y="42"/>
                      </a:lnTo>
                      <a:lnTo>
                        <a:pt x="41" y="45"/>
                      </a:lnTo>
                      <a:lnTo>
                        <a:pt x="32" y="49"/>
                      </a:lnTo>
                      <a:lnTo>
                        <a:pt x="16" y="49"/>
                      </a:lnTo>
                      <a:lnTo>
                        <a:pt x="8" y="45"/>
                      </a:lnTo>
                      <a:lnTo>
                        <a:pt x="4" y="42"/>
                      </a:lnTo>
                      <a:lnTo>
                        <a:pt x="0" y="33"/>
                      </a:lnTo>
                      <a:lnTo>
                        <a:pt x="0" y="49"/>
                      </a:lnTo>
                      <a:lnTo>
                        <a:pt x="4"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3" name="Rectangle 7740"/>
                <p:cNvSpPr>
                  <a:spLocks noChangeArrowheads="1"/>
                </p:cNvSpPr>
                <p:nvPr/>
              </p:nvSpPr>
              <p:spPr bwMode="auto">
                <a:xfrm>
                  <a:off x="3400" y="1337"/>
                  <a:ext cx="2" cy="1"/>
                </a:xfrm>
                <a:prstGeom prst="rect">
                  <a:avLst/>
                </a:prstGeom>
                <a:noFill/>
                <a:ln w="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4" name="Line 7741"/>
                <p:cNvSpPr>
                  <a:spLocks noChangeShapeType="1"/>
                </p:cNvSpPr>
                <p:nvPr/>
              </p:nvSpPr>
              <p:spPr bwMode="auto">
                <a:xfrm>
                  <a:off x="3401" y="1337"/>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5" name="Line 7742"/>
                <p:cNvSpPr>
                  <a:spLocks noChangeShapeType="1"/>
                </p:cNvSpPr>
                <p:nvPr/>
              </p:nvSpPr>
              <p:spPr bwMode="auto">
                <a:xfrm>
                  <a:off x="3400" y="1338"/>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6" name="Line 7743"/>
                <p:cNvSpPr>
                  <a:spLocks noChangeShapeType="1"/>
                </p:cNvSpPr>
                <p:nvPr/>
              </p:nvSpPr>
              <p:spPr bwMode="auto">
                <a:xfrm>
                  <a:off x="3400"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7" name="Line 7744"/>
                <p:cNvSpPr>
                  <a:spLocks noChangeShapeType="1"/>
                </p:cNvSpPr>
                <p:nvPr/>
              </p:nvSpPr>
              <p:spPr bwMode="auto">
                <a:xfrm>
                  <a:off x="3401"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8" name="Freeform 7745"/>
                <p:cNvSpPr>
                  <a:spLocks/>
                </p:cNvSpPr>
                <p:nvPr/>
              </p:nvSpPr>
              <p:spPr bwMode="auto">
                <a:xfrm>
                  <a:off x="3398" y="1342"/>
                  <a:ext cx="4" cy="9"/>
                </a:xfrm>
                <a:custGeom>
                  <a:avLst/>
                  <a:gdLst>
                    <a:gd name="T0" fmla="*/ 0 w 20"/>
                    <a:gd name="T1" fmla="*/ 0 h 56"/>
                    <a:gd name="T2" fmla="*/ 20 w 20"/>
                    <a:gd name="T3" fmla="*/ 0 h 56"/>
                    <a:gd name="T4" fmla="*/ 20 w 20"/>
                    <a:gd name="T5" fmla="*/ 56 h 56"/>
                  </a:gdLst>
                  <a:ahLst/>
                  <a:cxnLst>
                    <a:cxn ang="0">
                      <a:pos x="T0" y="T1"/>
                    </a:cxn>
                    <a:cxn ang="0">
                      <a:pos x="T2" y="T3"/>
                    </a:cxn>
                    <a:cxn ang="0">
                      <a:pos x="T4" y="T5"/>
                    </a:cxn>
                  </a:cxnLst>
                  <a:rect l="0" t="0" r="r" b="b"/>
                  <a:pathLst>
                    <a:path w="20" h="56">
                      <a:moveTo>
                        <a:pt x="0" y="0"/>
                      </a:moveTo>
                      <a:lnTo>
                        <a:pt x="20" y="0"/>
                      </a:lnTo>
                      <a:lnTo>
                        <a:pt x="20"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09" name="Line 7746"/>
                <p:cNvSpPr>
                  <a:spLocks noChangeShapeType="1"/>
                </p:cNvSpPr>
                <p:nvPr/>
              </p:nvSpPr>
              <p:spPr bwMode="auto">
                <a:xfrm>
                  <a:off x="3398"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0" name="Line 7747"/>
                <p:cNvSpPr>
                  <a:spLocks noChangeShapeType="1"/>
                </p:cNvSpPr>
                <p:nvPr/>
              </p:nvSpPr>
              <p:spPr bwMode="auto">
                <a:xfrm>
                  <a:off x="3399"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1" name="Line 7748"/>
                <p:cNvSpPr>
                  <a:spLocks noChangeShapeType="1"/>
                </p:cNvSpPr>
                <p:nvPr/>
              </p:nvSpPr>
              <p:spPr bwMode="auto">
                <a:xfrm>
                  <a:off x="3400" y="1342"/>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2" name="Line 7749"/>
                <p:cNvSpPr>
                  <a:spLocks noChangeShapeType="1"/>
                </p:cNvSpPr>
                <p:nvPr/>
              </p:nvSpPr>
              <p:spPr bwMode="auto">
                <a:xfrm flipH="1">
                  <a:off x="3399"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3" name="Line 7750"/>
                <p:cNvSpPr>
                  <a:spLocks noChangeShapeType="1"/>
                </p:cNvSpPr>
                <p:nvPr/>
              </p:nvSpPr>
              <p:spPr bwMode="auto">
                <a:xfrm flipH="1">
                  <a:off x="3400"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4" name="Line 7751"/>
                <p:cNvSpPr>
                  <a:spLocks noChangeShapeType="1"/>
                </p:cNvSpPr>
                <p:nvPr/>
              </p:nvSpPr>
              <p:spPr bwMode="auto">
                <a:xfrm>
                  <a:off x="3402"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5" name="Line 7752"/>
                <p:cNvSpPr>
                  <a:spLocks noChangeShapeType="1"/>
                </p:cNvSpPr>
                <p:nvPr/>
              </p:nvSpPr>
              <p:spPr bwMode="auto">
                <a:xfrm>
                  <a:off x="3402"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6" name="Freeform 7753"/>
                <p:cNvSpPr>
                  <a:spLocks/>
                </p:cNvSpPr>
                <p:nvPr/>
              </p:nvSpPr>
              <p:spPr bwMode="auto">
                <a:xfrm>
                  <a:off x="3408" y="1337"/>
                  <a:ext cx="7" cy="3"/>
                </a:xfrm>
                <a:custGeom>
                  <a:avLst/>
                  <a:gdLst>
                    <a:gd name="T0" fmla="*/ 0 w 41"/>
                    <a:gd name="T1" fmla="*/ 16 h 16"/>
                    <a:gd name="T2" fmla="*/ 33 w 41"/>
                    <a:gd name="T3" fmla="*/ 0 h 16"/>
                    <a:gd name="T4" fmla="*/ 41 w 41"/>
                    <a:gd name="T5" fmla="*/ 0 h 16"/>
                    <a:gd name="T6" fmla="*/ 29 w 41"/>
                    <a:gd name="T7" fmla="*/ 4 h 16"/>
                  </a:gdLst>
                  <a:ahLst/>
                  <a:cxnLst>
                    <a:cxn ang="0">
                      <a:pos x="T0" y="T1"/>
                    </a:cxn>
                    <a:cxn ang="0">
                      <a:pos x="T2" y="T3"/>
                    </a:cxn>
                    <a:cxn ang="0">
                      <a:pos x="T4" y="T5"/>
                    </a:cxn>
                    <a:cxn ang="0">
                      <a:pos x="T6" y="T7"/>
                    </a:cxn>
                  </a:cxnLst>
                  <a:rect l="0" t="0" r="r" b="b"/>
                  <a:pathLst>
                    <a:path w="41" h="16">
                      <a:moveTo>
                        <a:pt x="0" y="16"/>
                      </a:moveTo>
                      <a:lnTo>
                        <a:pt x="33" y="0"/>
                      </a:lnTo>
                      <a:lnTo>
                        <a:pt x="41" y="0"/>
                      </a:lnTo>
                      <a:lnTo>
                        <a:pt x="29" y="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7" name="Freeform 7754"/>
                <p:cNvSpPr>
                  <a:spLocks/>
                </p:cNvSpPr>
                <p:nvPr/>
              </p:nvSpPr>
              <p:spPr bwMode="auto">
                <a:xfrm>
                  <a:off x="3408" y="1337"/>
                  <a:ext cx="7" cy="3"/>
                </a:xfrm>
                <a:custGeom>
                  <a:avLst/>
                  <a:gdLst>
                    <a:gd name="T0" fmla="*/ 0 w 41"/>
                    <a:gd name="T1" fmla="*/ 16 h 16"/>
                    <a:gd name="T2" fmla="*/ 37 w 41"/>
                    <a:gd name="T3" fmla="*/ 4 h 16"/>
                    <a:gd name="T4" fmla="*/ 41 w 41"/>
                    <a:gd name="T5" fmla="*/ 0 h 16"/>
                  </a:gdLst>
                  <a:ahLst/>
                  <a:cxnLst>
                    <a:cxn ang="0">
                      <a:pos x="T0" y="T1"/>
                    </a:cxn>
                    <a:cxn ang="0">
                      <a:pos x="T2" y="T3"/>
                    </a:cxn>
                    <a:cxn ang="0">
                      <a:pos x="T4" y="T5"/>
                    </a:cxn>
                  </a:cxnLst>
                  <a:rect l="0" t="0" r="r" b="b"/>
                  <a:pathLst>
                    <a:path w="41" h="16">
                      <a:moveTo>
                        <a:pt x="0" y="16"/>
                      </a:moveTo>
                      <a:lnTo>
                        <a:pt x="37" y="4"/>
                      </a:lnTo>
                      <a:lnTo>
                        <a:pt x="4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8" name="Freeform 7755"/>
                <p:cNvSpPr>
                  <a:spLocks/>
                </p:cNvSpPr>
                <p:nvPr/>
              </p:nvSpPr>
              <p:spPr bwMode="auto">
                <a:xfrm>
                  <a:off x="3407" y="1342"/>
                  <a:ext cx="10" cy="9"/>
                </a:xfrm>
                <a:custGeom>
                  <a:avLst/>
                  <a:gdLst>
                    <a:gd name="T0" fmla="*/ 25 w 57"/>
                    <a:gd name="T1" fmla="*/ 0 h 56"/>
                    <a:gd name="T2" fmla="*/ 12 w 57"/>
                    <a:gd name="T3" fmla="*/ 3 h 56"/>
                    <a:gd name="T4" fmla="*/ 5 w 57"/>
                    <a:gd name="T5" fmla="*/ 12 h 56"/>
                    <a:gd name="T6" fmla="*/ 0 w 57"/>
                    <a:gd name="T7" fmla="*/ 24 h 56"/>
                    <a:gd name="T8" fmla="*/ 0 w 57"/>
                    <a:gd name="T9" fmla="*/ 32 h 56"/>
                    <a:gd name="T10" fmla="*/ 5 w 57"/>
                    <a:gd name="T11" fmla="*/ 45 h 56"/>
                    <a:gd name="T12" fmla="*/ 12 w 57"/>
                    <a:gd name="T13" fmla="*/ 52 h 56"/>
                    <a:gd name="T14" fmla="*/ 25 w 57"/>
                    <a:gd name="T15" fmla="*/ 56 h 56"/>
                    <a:gd name="T16" fmla="*/ 32 w 57"/>
                    <a:gd name="T17" fmla="*/ 56 h 56"/>
                    <a:gd name="T18" fmla="*/ 45 w 57"/>
                    <a:gd name="T19" fmla="*/ 52 h 56"/>
                    <a:gd name="T20" fmla="*/ 54 w 57"/>
                    <a:gd name="T21" fmla="*/ 45 h 56"/>
                    <a:gd name="T22" fmla="*/ 57 w 57"/>
                    <a:gd name="T23" fmla="*/ 32 h 56"/>
                    <a:gd name="T24" fmla="*/ 57 w 57"/>
                    <a:gd name="T25" fmla="*/ 24 h 56"/>
                    <a:gd name="T26" fmla="*/ 54 w 57"/>
                    <a:gd name="T27" fmla="*/ 12 h 56"/>
                    <a:gd name="T28" fmla="*/ 45 w 57"/>
                    <a:gd name="T29" fmla="*/ 3 h 56"/>
                    <a:gd name="T30" fmla="*/ 32 w 57"/>
                    <a:gd name="T31" fmla="*/ 0 h 56"/>
                    <a:gd name="T32" fmla="*/ 25 w 57"/>
                    <a:gd name="T3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 h="56">
                      <a:moveTo>
                        <a:pt x="25" y="0"/>
                      </a:moveTo>
                      <a:lnTo>
                        <a:pt x="12" y="3"/>
                      </a:lnTo>
                      <a:lnTo>
                        <a:pt x="5" y="12"/>
                      </a:lnTo>
                      <a:lnTo>
                        <a:pt x="0" y="24"/>
                      </a:lnTo>
                      <a:lnTo>
                        <a:pt x="0" y="32"/>
                      </a:lnTo>
                      <a:lnTo>
                        <a:pt x="5" y="45"/>
                      </a:lnTo>
                      <a:lnTo>
                        <a:pt x="12" y="52"/>
                      </a:lnTo>
                      <a:lnTo>
                        <a:pt x="25" y="56"/>
                      </a:lnTo>
                      <a:lnTo>
                        <a:pt x="32" y="56"/>
                      </a:lnTo>
                      <a:lnTo>
                        <a:pt x="45" y="52"/>
                      </a:lnTo>
                      <a:lnTo>
                        <a:pt x="54" y="45"/>
                      </a:lnTo>
                      <a:lnTo>
                        <a:pt x="57" y="32"/>
                      </a:lnTo>
                      <a:lnTo>
                        <a:pt x="57" y="24"/>
                      </a:lnTo>
                      <a:lnTo>
                        <a:pt x="54" y="12"/>
                      </a:lnTo>
                      <a:lnTo>
                        <a:pt x="45" y="3"/>
                      </a:lnTo>
                      <a:lnTo>
                        <a:pt x="32" y="0"/>
                      </a:lnTo>
                      <a:lnTo>
                        <a:pt x="25"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19" name="Freeform 7756"/>
                <p:cNvSpPr>
                  <a:spLocks/>
                </p:cNvSpPr>
                <p:nvPr/>
              </p:nvSpPr>
              <p:spPr bwMode="auto">
                <a:xfrm>
                  <a:off x="3408" y="1344"/>
                  <a:ext cx="0" cy="5"/>
                </a:xfrm>
                <a:custGeom>
                  <a:avLst/>
                  <a:gdLst>
                    <a:gd name="T0" fmla="*/ 3 w 3"/>
                    <a:gd name="T1" fmla="*/ 0 h 33"/>
                    <a:gd name="T2" fmla="*/ 0 w 3"/>
                    <a:gd name="T3" fmla="*/ 8 h 33"/>
                    <a:gd name="T4" fmla="*/ 0 w 3"/>
                    <a:gd name="T5" fmla="*/ 24 h 33"/>
                    <a:gd name="T6" fmla="*/ 3 w 3"/>
                    <a:gd name="T7" fmla="*/ 33 h 33"/>
                  </a:gdLst>
                  <a:ahLst/>
                  <a:cxnLst>
                    <a:cxn ang="0">
                      <a:pos x="T0" y="T1"/>
                    </a:cxn>
                    <a:cxn ang="0">
                      <a:pos x="T2" y="T3"/>
                    </a:cxn>
                    <a:cxn ang="0">
                      <a:pos x="T4" y="T5"/>
                    </a:cxn>
                    <a:cxn ang="0">
                      <a:pos x="T6" y="T7"/>
                    </a:cxn>
                  </a:cxnLst>
                  <a:rect l="0" t="0" r="r" b="b"/>
                  <a:pathLst>
                    <a:path w="3" h="33">
                      <a:moveTo>
                        <a:pt x="3" y="0"/>
                      </a:moveTo>
                      <a:lnTo>
                        <a:pt x="0" y="8"/>
                      </a:lnTo>
                      <a:lnTo>
                        <a:pt x="0" y="24"/>
                      </a:lnTo>
                      <a:lnTo>
                        <a:pt x="3"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0" name="Freeform 7757"/>
                <p:cNvSpPr>
                  <a:spLocks/>
                </p:cNvSpPr>
                <p:nvPr/>
              </p:nvSpPr>
              <p:spPr bwMode="auto">
                <a:xfrm>
                  <a:off x="3415" y="1344"/>
                  <a:ext cx="1" cy="5"/>
                </a:xfrm>
                <a:custGeom>
                  <a:avLst/>
                  <a:gdLst>
                    <a:gd name="T0" fmla="*/ 0 w 5"/>
                    <a:gd name="T1" fmla="*/ 33 h 33"/>
                    <a:gd name="T2" fmla="*/ 5 w 5"/>
                    <a:gd name="T3" fmla="*/ 24 h 33"/>
                    <a:gd name="T4" fmla="*/ 5 w 5"/>
                    <a:gd name="T5" fmla="*/ 8 h 33"/>
                    <a:gd name="T6" fmla="*/ 0 w 5"/>
                    <a:gd name="T7" fmla="*/ 0 h 33"/>
                  </a:gdLst>
                  <a:ahLst/>
                  <a:cxnLst>
                    <a:cxn ang="0">
                      <a:pos x="T0" y="T1"/>
                    </a:cxn>
                    <a:cxn ang="0">
                      <a:pos x="T2" y="T3"/>
                    </a:cxn>
                    <a:cxn ang="0">
                      <a:pos x="T4" y="T5"/>
                    </a:cxn>
                    <a:cxn ang="0">
                      <a:pos x="T6" y="T7"/>
                    </a:cxn>
                  </a:cxnLst>
                  <a:rect l="0" t="0" r="r" b="b"/>
                  <a:pathLst>
                    <a:path w="5" h="33">
                      <a:moveTo>
                        <a:pt x="0" y="33"/>
                      </a:moveTo>
                      <a:lnTo>
                        <a:pt x="5" y="24"/>
                      </a:lnTo>
                      <a:lnTo>
                        <a:pt x="5" y="8"/>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1" name="Freeform 7758"/>
                <p:cNvSpPr>
                  <a:spLocks/>
                </p:cNvSpPr>
                <p:nvPr/>
              </p:nvSpPr>
              <p:spPr bwMode="auto">
                <a:xfrm>
                  <a:off x="3408" y="1342"/>
                  <a:ext cx="3" cy="9"/>
                </a:xfrm>
                <a:custGeom>
                  <a:avLst/>
                  <a:gdLst>
                    <a:gd name="T0" fmla="*/ 17 w 17"/>
                    <a:gd name="T1" fmla="*/ 0 h 56"/>
                    <a:gd name="T2" fmla="*/ 8 w 17"/>
                    <a:gd name="T3" fmla="*/ 3 h 56"/>
                    <a:gd name="T4" fmla="*/ 4 w 17"/>
                    <a:gd name="T5" fmla="*/ 7 h 56"/>
                    <a:gd name="T6" fmla="*/ 0 w 17"/>
                    <a:gd name="T7" fmla="*/ 20 h 56"/>
                    <a:gd name="T8" fmla="*/ 0 w 17"/>
                    <a:gd name="T9" fmla="*/ 36 h 56"/>
                    <a:gd name="T10" fmla="*/ 4 w 17"/>
                    <a:gd name="T11" fmla="*/ 49 h 56"/>
                    <a:gd name="T12" fmla="*/ 8 w 17"/>
                    <a:gd name="T13" fmla="*/ 52 h 56"/>
                    <a:gd name="T14" fmla="*/ 17 w 17"/>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6">
                      <a:moveTo>
                        <a:pt x="17" y="0"/>
                      </a:moveTo>
                      <a:lnTo>
                        <a:pt x="8" y="3"/>
                      </a:lnTo>
                      <a:lnTo>
                        <a:pt x="4" y="7"/>
                      </a:lnTo>
                      <a:lnTo>
                        <a:pt x="0" y="20"/>
                      </a:lnTo>
                      <a:lnTo>
                        <a:pt x="0" y="36"/>
                      </a:lnTo>
                      <a:lnTo>
                        <a:pt x="4" y="49"/>
                      </a:lnTo>
                      <a:lnTo>
                        <a:pt x="8" y="52"/>
                      </a:lnTo>
                      <a:lnTo>
                        <a:pt x="17"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2" name="Freeform 7759"/>
                <p:cNvSpPr>
                  <a:spLocks/>
                </p:cNvSpPr>
                <p:nvPr/>
              </p:nvSpPr>
              <p:spPr bwMode="auto">
                <a:xfrm>
                  <a:off x="3413" y="1342"/>
                  <a:ext cx="2" cy="9"/>
                </a:xfrm>
                <a:custGeom>
                  <a:avLst/>
                  <a:gdLst>
                    <a:gd name="T0" fmla="*/ 0 w 17"/>
                    <a:gd name="T1" fmla="*/ 56 h 56"/>
                    <a:gd name="T2" fmla="*/ 9 w 17"/>
                    <a:gd name="T3" fmla="*/ 52 h 56"/>
                    <a:gd name="T4" fmla="*/ 13 w 17"/>
                    <a:gd name="T5" fmla="*/ 49 h 56"/>
                    <a:gd name="T6" fmla="*/ 17 w 17"/>
                    <a:gd name="T7" fmla="*/ 36 h 56"/>
                    <a:gd name="T8" fmla="*/ 17 w 17"/>
                    <a:gd name="T9" fmla="*/ 20 h 56"/>
                    <a:gd name="T10" fmla="*/ 13 w 17"/>
                    <a:gd name="T11" fmla="*/ 7 h 56"/>
                    <a:gd name="T12" fmla="*/ 9 w 17"/>
                    <a:gd name="T13" fmla="*/ 3 h 56"/>
                    <a:gd name="T14" fmla="*/ 0 w 17"/>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56">
                      <a:moveTo>
                        <a:pt x="0" y="56"/>
                      </a:moveTo>
                      <a:lnTo>
                        <a:pt x="9" y="52"/>
                      </a:lnTo>
                      <a:lnTo>
                        <a:pt x="13" y="49"/>
                      </a:lnTo>
                      <a:lnTo>
                        <a:pt x="17" y="36"/>
                      </a:lnTo>
                      <a:lnTo>
                        <a:pt x="17" y="20"/>
                      </a:lnTo>
                      <a:lnTo>
                        <a:pt x="13" y="7"/>
                      </a:lnTo>
                      <a:lnTo>
                        <a:pt x="9" y="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3" name="Line 7760"/>
                <p:cNvSpPr>
                  <a:spLocks noChangeShapeType="1"/>
                </p:cNvSpPr>
                <p:nvPr/>
              </p:nvSpPr>
              <p:spPr bwMode="auto">
                <a:xfrm>
                  <a:off x="3422"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4" name="Line 7761"/>
                <p:cNvSpPr>
                  <a:spLocks noChangeShapeType="1"/>
                </p:cNvSpPr>
                <p:nvPr/>
              </p:nvSpPr>
              <p:spPr bwMode="auto">
                <a:xfrm>
                  <a:off x="3423" y="1342"/>
                  <a:ext cx="0"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5" name="Freeform 7762"/>
                <p:cNvSpPr>
                  <a:spLocks/>
                </p:cNvSpPr>
                <p:nvPr/>
              </p:nvSpPr>
              <p:spPr bwMode="auto">
                <a:xfrm>
                  <a:off x="3420" y="1342"/>
                  <a:ext cx="4" cy="9"/>
                </a:xfrm>
                <a:custGeom>
                  <a:avLst/>
                  <a:gdLst>
                    <a:gd name="T0" fmla="*/ 0 w 21"/>
                    <a:gd name="T1" fmla="*/ 0 h 56"/>
                    <a:gd name="T2" fmla="*/ 21 w 21"/>
                    <a:gd name="T3" fmla="*/ 0 h 56"/>
                    <a:gd name="T4" fmla="*/ 21 w 21"/>
                    <a:gd name="T5" fmla="*/ 56 h 56"/>
                  </a:gdLst>
                  <a:ahLst/>
                  <a:cxnLst>
                    <a:cxn ang="0">
                      <a:pos x="T0" y="T1"/>
                    </a:cxn>
                    <a:cxn ang="0">
                      <a:pos x="T2" y="T3"/>
                    </a:cxn>
                    <a:cxn ang="0">
                      <a:pos x="T4" y="T5"/>
                    </a:cxn>
                  </a:cxnLst>
                  <a:rect l="0" t="0" r="r" b="b"/>
                  <a:pathLst>
                    <a:path w="21" h="56">
                      <a:moveTo>
                        <a:pt x="0" y="0"/>
                      </a:moveTo>
                      <a:lnTo>
                        <a:pt x="21" y="0"/>
                      </a:lnTo>
                      <a:lnTo>
                        <a:pt x="21"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6" name="Freeform 7763"/>
                <p:cNvSpPr>
                  <a:spLocks/>
                </p:cNvSpPr>
                <p:nvPr/>
              </p:nvSpPr>
              <p:spPr bwMode="auto">
                <a:xfrm>
                  <a:off x="3424" y="1342"/>
                  <a:ext cx="7" cy="9"/>
                </a:xfrm>
                <a:custGeom>
                  <a:avLst/>
                  <a:gdLst>
                    <a:gd name="T0" fmla="*/ 0 w 45"/>
                    <a:gd name="T1" fmla="*/ 16 h 56"/>
                    <a:gd name="T2" fmla="*/ 4 w 45"/>
                    <a:gd name="T3" fmla="*/ 7 h 56"/>
                    <a:gd name="T4" fmla="*/ 8 w 45"/>
                    <a:gd name="T5" fmla="*/ 3 h 56"/>
                    <a:gd name="T6" fmla="*/ 16 w 45"/>
                    <a:gd name="T7" fmla="*/ 0 h 56"/>
                    <a:gd name="T8" fmla="*/ 28 w 45"/>
                    <a:gd name="T9" fmla="*/ 0 h 56"/>
                    <a:gd name="T10" fmla="*/ 37 w 45"/>
                    <a:gd name="T11" fmla="*/ 3 h 56"/>
                    <a:gd name="T12" fmla="*/ 41 w 45"/>
                    <a:gd name="T13" fmla="*/ 7 h 56"/>
                    <a:gd name="T14" fmla="*/ 45 w 45"/>
                    <a:gd name="T15" fmla="*/ 20 h 56"/>
                    <a:gd name="T16" fmla="*/ 45 w 45"/>
                    <a:gd name="T1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56">
                      <a:moveTo>
                        <a:pt x="0" y="16"/>
                      </a:moveTo>
                      <a:lnTo>
                        <a:pt x="4" y="7"/>
                      </a:lnTo>
                      <a:lnTo>
                        <a:pt x="8" y="3"/>
                      </a:lnTo>
                      <a:lnTo>
                        <a:pt x="16" y="0"/>
                      </a:lnTo>
                      <a:lnTo>
                        <a:pt x="28" y="0"/>
                      </a:lnTo>
                      <a:lnTo>
                        <a:pt x="37" y="3"/>
                      </a:lnTo>
                      <a:lnTo>
                        <a:pt x="41" y="7"/>
                      </a:lnTo>
                      <a:lnTo>
                        <a:pt x="45" y="20"/>
                      </a:lnTo>
                      <a:lnTo>
                        <a:pt x="45"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7" name="Freeform 7764"/>
                <p:cNvSpPr>
                  <a:spLocks/>
                </p:cNvSpPr>
                <p:nvPr/>
              </p:nvSpPr>
              <p:spPr bwMode="auto">
                <a:xfrm>
                  <a:off x="3430" y="1343"/>
                  <a:ext cx="0" cy="8"/>
                </a:xfrm>
                <a:custGeom>
                  <a:avLst/>
                  <a:gdLst>
                    <a:gd name="T0" fmla="*/ 0 w 4"/>
                    <a:gd name="T1" fmla="*/ 0 h 45"/>
                    <a:gd name="T2" fmla="*/ 4 w 4"/>
                    <a:gd name="T3" fmla="*/ 13 h 45"/>
                    <a:gd name="T4" fmla="*/ 4 w 4"/>
                    <a:gd name="T5" fmla="*/ 45 h 45"/>
                  </a:gdLst>
                  <a:ahLst/>
                  <a:cxnLst>
                    <a:cxn ang="0">
                      <a:pos x="T0" y="T1"/>
                    </a:cxn>
                    <a:cxn ang="0">
                      <a:pos x="T2" y="T3"/>
                    </a:cxn>
                    <a:cxn ang="0">
                      <a:pos x="T4" y="T5"/>
                    </a:cxn>
                  </a:cxnLst>
                  <a:rect l="0" t="0" r="r" b="b"/>
                  <a:pathLst>
                    <a:path w="4" h="45">
                      <a:moveTo>
                        <a:pt x="0" y="0"/>
                      </a:moveTo>
                      <a:lnTo>
                        <a:pt x="4" y="13"/>
                      </a:lnTo>
                      <a:lnTo>
                        <a:pt x="4" y="4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8" name="Freeform 7765"/>
                <p:cNvSpPr>
                  <a:spLocks/>
                </p:cNvSpPr>
                <p:nvPr/>
              </p:nvSpPr>
              <p:spPr bwMode="auto">
                <a:xfrm>
                  <a:off x="3428" y="1342"/>
                  <a:ext cx="2" cy="9"/>
                </a:xfrm>
                <a:custGeom>
                  <a:avLst/>
                  <a:gdLst>
                    <a:gd name="T0" fmla="*/ 0 w 9"/>
                    <a:gd name="T1" fmla="*/ 0 h 56"/>
                    <a:gd name="T2" fmla="*/ 4 w 9"/>
                    <a:gd name="T3" fmla="*/ 3 h 56"/>
                    <a:gd name="T4" fmla="*/ 9 w 9"/>
                    <a:gd name="T5" fmla="*/ 16 h 56"/>
                    <a:gd name="T6" fmla="*/ 9 w 9"/>
                    <a:gd name="T7" fmla="*/ 56 h 56"/>
                  </a:gdLst>
                  <a:ahLst/>
                  <a:cxnLst>
                    <a:cxn ang="0">
                      <a:pos x="T0" y="T1"/>
                    </a:cxn>
                    <a:cxn ang="0">
                      <a:pos x="T2" y="T3"/>
                    </a:cxn>
                    <a:cxn ang="0">
                      <a:pos x="T4" y="T5"/>
                    </a:cxn>
                    <a:cxn ang="0">
                      <a:pos x="T6" y="T7"/>
                    </a:cxn>
                  </a:cxnLst>
                  <a:rect l="0" t="0" r="r" b="b"/>
                  <a:pathLst>
                    <a:path w="9" h="56">
                      <a:moveTo>
                        <a:pt x="0" y="0"/>
                      </a:moveTo>
                      <a:lnTo>
                        <a:pt x="4" y="3"/>
                      </a:lnTo>
                      <a:lnTo>
                        <a:pt x="9" y="16"/>
                      </a:lnTo>
                      <a:lnTo>
                        <a:pt x="9" y="5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29" name="Line 7766"/>
                <p:cNvSpPr>
                  <a:spLocks noChangeShapeType="1"/>
                </p:cNvSpPr>
                <p:nvPr/>
              </p:nvSpPr>
              <p:spPr bwMode="auto">
                <a:xfrm>
                  <a:off x="3420" y="135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0" name="Line 7767"/>
                <p:cNvSpPr>
                  <a:spLocks noChangeShapeType="1"/>
                </p:cNvSpPr>
                <p:nvPr/>
              </p:nvSpPr>
              <p:spPr bwMode="auto">
                <a:xfrm>
                  <a:off x="3428" y="135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1" name="Line 7768"/>
                <p:cNvSpPr>
                  <a:spLocks noChangeShapeType="1"/>
                </p:cNvSpPr>
                <p:nvPr/>
              </p:nvSpPr>
              <p:spPr bwMode="auto">
                <a:xfrm>
                  <a:off x="3421" y="134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2" name="Line 7769"/>
                <p:cNvSpPr>
                  <a:spLocks noChangeShapeType="1"/>
                </p:cNvSpPr>
                <p:nvPr/>
              </p:nvSpPr>
              <p:spPr bwMode="auto">
                <a:xfrm>
                  <a:off x="3421" y="134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3" name="Line 7770"/>
                <p:cNvSpPr>
                  <a:spLocks noChangeShapeType="1"/>
                </p:cNvSpPr>
                <p:nvPr/>
              </p:nvSpPr>
              <p:spPr bwMode="auto">
                <a:xfrm flipH="1">
                  <a:off x="3421"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4" name="Line 7771"/>
                <p:cNvSpPr>
                  <a:spLocks noChangeShapeType="1"/>
                </p:cNvSpPr>
                <p:nvPr/>
              </p:nvSpPr>
              <p:spPr bwMode="auto">
                <a:xfrm flipH="1">
                  <a:off x="3421"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5" name="Line 7772"/>
                <p:cNvSpPr>
                  <a:spLocks noChangeShapeType="1"/>
                </p:cNvSpPr>
                <p:nvPr/>
              </p:nvSpPr>
              <p:spPr bwMode="auto">
                <a:xfrm>
                  <a:off x="3424" y="1350"/>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6" name="Line 7773"/>
                <p:cNvSpPr>
                  <a:spLocks noChangeShapeType="1"/>
                </p:cNvSpPr>
                <p:nvPr/>
              </p:nvSpPr>
              <p:spPr bwMode="auto">
                <a:xfrm>
                  <a:off x="3424"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7" name="Line 7774"/>
                <p:cNvSpPr>
                  <a:spLocks noChangeShapeType="1"/>
                </p:cNvSpPr>
                <p:nvPr/>
              </p:nvSpPr>
              <p:spPr bwMode="auto">
                <a:xfrm flipH="1">
                  <a:off x="3428" y="1351"/>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8" name="Line 7775"/>
                <p:cNvSpPr>
                  <a:spLocks noChangeShapeType="1"/>
                </p:cNvSpPr>
                <p:nvPr/>
              </p:nvSpPr>
              <p:spPr bwMode="auto">
                <a:xfrm flipH="1">
                  <a:off x="3429"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39" name="Line 7776"/>
                <p:cNvSpPr>
                  <a:spLocks noChangeShapeType="1"/>
                </p:cNvSpPr>
                <p:nvPr/>
              </p:nvSpPr>
              <p:spPr bwMode="auto">
                <a:xfrm>
                  <a:off x="3431" y="135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0" name="Line 7777"/>
                <p:cNvSpPr>
                  <a:spLocks noChangeShapeType="1"/>
                </p:cNvSpPr>
                <p:nvPr/>
              </p:nvSpPr>
              <p:spPr bwMode="auto">
                <a:xfrm>
                  <a:off x="3431" y="1351"/>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1" name="Line 7778"/>
                <p:cNvSpPr>
                  <a:spLocks noChangeShapeType="1"/>
                </p:cNvSpPr>
                <p:nvPr/>
              </p:nvSpPr>
              <p:spPr bwMode="auto">
                <a:xfrm>
                  <a:off x="3623" y="1262"/>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2" name="Line 7779"/>
                <p:cNvSpPr>
                  <a:spLocks noChangeShapeType="1"/>
                </p:cNvSpPr>
                <p:nvPr/>
              </p:nvSpPr>
              <p:spPr bwMode="auto">
                <a:xfrm>
                  <a:off x="3638" y="1262"/>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3" name="Line 7780"/>
                <p:cNvSpPr>
                  <a:spLocks noChangeShapeType="1"/>
                </p:cNvSpPr>
                <p:nvPr/>
              </p:nvSpPr>
              <p:spPr bwMode="auto">
                <a:xfrm>
                  <a:off x="3609" y="1273"/>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4" name="Line 7781"/>
                <p:cNvSpPr>
                  <a:spLocks noChangeShapeType="1"/>
                </p:cNvSpPr>
                <p:nvPr/>
              </p:nvSpPr>
              <p:spPr bwMode="auto">
                <a:xfrm>
                  <a:off x="3627" y="1273"/>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5" name="Line 7782"/>
                <p:cNvSpPr>
                  <a:spLocks noChangeShapeType="1"/>
                </p:cNvSpPr>
                <p:nvPr/>
              </p:nvSpPr>
              <p:spPr bwMode="auto">
                <a:xfrm>
                  <a:off x="3648" y="127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6" name="Line 7783"/>
                <p:cNvSpPr>
                  <a:spLocks noChangeShapeType="1"/>
                </p:cNvSpPr>
                <p:nvPr/>
              </p:nvSpPr>
              <p:spPr bwMode="auto">
                <a:xfrm>
                  <a:off x="3616" y="128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7" name="Line 7784"/>
                <p:cNvSpPr>
                  <a:spLocks noChangeShapeType="1"/>
                </p:cNvSpPr>
                <p:nvPr/>
              </p:nvSpPr>
              <p:spPr bwMode="auto">
                <a:xfrm>
                  <a:off x="3638" y="128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8" name="Line 7785"/>
                <p:cNvSpPr>
                  <a:spLocks noChangeShapeType="1"/>
                </p:cNvSpPr>
                <p:nvPr/>
              </p:nvSpPr>
              <p:spPr bwMode="auto">
                <a:xfrm>
                  <a:off x="3613" y="1294"/>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49" name="Line 7786"/>
                <p:cNvSpPr>
                  <a:spLocks noChangeShapeType="1"/>
                </p:cNvSpPr>
                <p:nvPr/>
              </p:nvSpPr>
              <p:spPr bwMode="auto">
                <a:xfrm>
                  <a:off x="3627" y="1294"/>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0" name="Line 7787"/>
                <p:cNvSpPr>
                  <a:spLocks noChangeShapeType="1"/>
                </p:cNvSpPr>
                <p:nvPr/>
              </p:nvSpPr>
              <p:spPr bwMode="auto">
                <a:xfrm>
                  <a:off x="3648" y="1294"/>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1" name="Line 7788"/>
                <p:cNvSpPr>
                  <a:spLocks noChangeShapeType="1"/>
                </p:cNvSpPr>
                <p:nvPr/>
              </p:nvSpPr>
              <p:spPr bwMode="auto">
                <a:xfrm>
                  <a:off x="3618" y="1305"/>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2" name="Line 7789"/>
                <p:cNvSpPr>
                  <a:spLocks noChangeShapeType="1"/>
                </p:cNvSpPr>
                <p:nvPr/>
              </p:nvSpPr>
              <p:spPr bwMode="auto">
                <a:xfrm>
                  <a:off x="3638" y="1305"/>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3" name="Line 7790"/>
                <p:cNvSpPr>
                  <a:spLocks noChangeShapeType="1"/>
                </p:cNvSpPr>
                <p:nvPr/>
              </p:nvSpPr>
              <p:spPr bwMode="auto">
                <a:xfrm>
                  <a:off x="3616" y="1326"/>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4" name="Line 7791"/>
                <p:cNvSpPr>
                  <a:spLocks noChangeShapeType="1"/>
                </p:cNvSpPr>
                <p:nvPr/>
              </p:nvSpPr>
              <p:spPr bwMode="auto">
                <a:xfrm>
                  <a:off x="3613" y="1337"/>
                  <a:ext cx="3"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5" name="Line 7792"/>
                <p:cNvSpPr>
                  <a:spLocks noChangeShapeType="1"/>
                </p:cNvSpPr>
                <p:nvPr/>
              </p:nvSpPr>
              <p:spPr bwMode="auto">
                <a:xfrm>
                  <a:off x="3627" y="1337"/>
                  <a:ext cx="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6" name="Line 7793"/>
                <p:cNvSpPr>
                  <a:spLocks noChangeShapeType="1"/>
                </p:cNvSpPr>
                <p:nvPr/>
              </p:nvSpPr>
              <p:spPr bwMode="auto">
                <a:xfrm>
                  <a:off x="3616" y="1348"/>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7" name="Line 7794"/>
                <p:cNvSpPr>
                  <a:spLocks noChangeShapeType="1"/>
                </p:cNvSpPr>
                <p:nvPr/>
              </p:nvSpPr>
              <p:spPr bwMode="auto">
                <a:xfrm>
                  <a:off x="3610" y="1359"/>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8" name="Line 7795"/>
                <p:cNvSpPr>
                  <a:spLocks noChangeShapeType="1"/>
                </p:cNvSpPr>
                <p:nvPr/>
              </p:nvSpPr>
              <p:spPr bwMode="auto">
                <a:xfrm>
                  <a:off x="3627" y="1359"/>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59" name="Line 7796"/>
                <p:cNvSpPr>
                  <a:spLocks noChangeShapeType="1"/>
                </p:cNvSpPr>
                <p:nvPr/>
              </p:nvSpPr>
              <p:spPr bwMode="auto">
                <a:xfrm>
                  <a:off x="3616" y="1369"/>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0" name="Line 7797"/>
                <p:cNvSpPr>
                  <a:spLocks noChangeShapeType="1"/>
                </p:cNvSpPr>
                <p:nvPr/>
              </p:nvSpPr>
              <p:spPr bwMode="auto">
                <a:xfrm>
                  <a:off x="3627" y="1380"/>
                  <a:ext cx="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1" name="Line 7798"/>
                <p:cNvSpPr>
                  <a:spLocks noChangeShapeType="1"/>
                </p:cNvSpPr>
                <p:nvPr/>
              </p:nvSpPr>
              <p:spPr bwMode="auto">
                <a:xfrm>
                  <a:off x="3621" y="1391"/>
                  <a:ext cx="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2" name="Line 7799"/>
                <p:cNvSpPr>
                  <a:spLocks noChangeShapeType="1"/>
                </p:cNvSpPr>
                <p:nvPr/>
              </p:nvSpPr>
              <p:spPr bwMode="auto">
                <a:xfrm>
                  <a:off x="3627" y="1401"/>
                  <a:ext cx="1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3" name="Line 7800"/>
                <p:cNvSpPr>
                  <a:spLocks noChangeShapeType="1"/>
                </p:cNvSpPr>
                <p:nvPr/>
              </p:nvSpPr>
              <p:spPr bwMode="auto">
                <a:xfrm>
                  <a:off x="3622" y="1412"/>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4" name="Line 7801"/>
                <p:cNvSpPr>
                  <a:spLocks noChangeShapeType="1"/>
                </p:cNvSpPr>
                <p:nvPr/>
              </p:nvSpPr>
              <p:spPr bwMode="auto">
                <a:xfrm>
                  <a:off x="3638" y="1412"/>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5" name="Line 7802"/>
                <p:cNvSpPr>
                  <a:spLocks noChangeShapeType="1"/>
                </p:cNvSpPr>
                <p:nvPr/>
              </p:nvSpPr>
              <p:spPr bwMode="auto">
                <a:xfrm>
                  <a:off x="3627" y="142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6" name="Line 7803"/>
                <p:cNvSpPr>
                  <a:spLocks noChangeShapeType="1"/>
                </p:cNvSpPr>
                <p:nvPr/>
              </p:nvSpPr>
              <p:spPr bwMode="auto">
                <a:xfrm>
                  <a:off x="3625" y="1433"/>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7" name="Line 7804"/>
                <p:cNvSpPr>
                  <a:spLocks noChangeShapeType="1"/>
                </p:cNvSpPr>
                <p:nvPr/>
              </p:nvSpPr>
              <p:spPr bwMode="auto">
                <a:xfrm>
                  <a:off x="3638" y="143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8" name="Line 7805"/>
                <p:cNvSpPr>
                  <a:spLocks noChangeShapeType="1"/>
                </p:cNvSpPr>
                <p:nvPr/>
              </p:nvSpPr>
              <p:spPr bwMode="auto">
                <a:xfrm>
                  <a:off x="3631" y="1444"/>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69" name="Line 7806"/>
                <p:cNvSpPr>
                  <a:spLocks noChangeShapeType="1"/>
                </p:cNvSpPr>
                <p:nvPr/>
              </p:nvSpPr>
              <p:spPr bwMode="auto">
                <a:xfrm>
                  <a:off x="3648" y="1444"/>
                  <a:ext cx="4"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0" name="Line 7807"/>
                <p:cNvSpPr>
                  <a:spLocks noChangeShapeType="1"/>
                </p:cNvSpPr>
                <p:nvPr/>
              </p:nvSpPr>
              <p:spPr bwMode="auto">
                <a:xfrm>
                  <a:off x="3641" y="1455"/>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1" name="Freeform 7808"/>
                <p:cNvSpPr>
                  <a:spLocks/>
                </p:cNvSpPr>
                <p:nvPr/>
              </p:nvSpPr>
              <p:spPr bwMode="auto">
                <a:xfrm>
                  <a:off x="2211" y="1965"/>
                  <a:ext cx="25" cy="109"/>
                </a:xfrm>
                <a:custGeom>
                  <a:avLst/>
                  <a:gdLst>
                    <a:gd name="T0" fmla="*/ 141 w 153"/>
                    <a:gd name="T1" fmla="*/ 0 h 655"/>
                    <a:gd name="T2" fmla="*/ 153 w 153"/>
                    <a:gd name="T3" fmla="*/ 26 h 655"/>
                    <a:gd name="T4" fmla="*/ 153 w 153"/>
                    <a:gd name="T5" fmla="*/ 138 h 655"/>
                    <a:gd name="T6" fmla="*/ 130 w 153"/>
                    <a:gd name="T7" fmla="*/ 184 h 655"/>
                    <a:gd name="T8" fmla="*/ 114 w 153"/>
                    <a:gd name="T9" fmla="*/ 224 h 655"/>
                    <a:gd name="T10" fmla="*/ 101 w 153"/>
                    <a:gd name="T11" fmla="*/ 256 h 655"/>
                    <a:gd name="T12" fmla="*/ 80 w 153"/>
                    <a:gd name="T13" fmla="*/ 261 h 655"/>
                    <a:gd name="T14" fmla="*/ 31 w 153"/>
                    <a:gd name="T15" fmla="*/ 261 h 655"/>
                    <a:gd name="T16" fmla="*/ 16 w 153"/>
                    <a:gd name="T17" fmla="*/ 290 h 655"/>
                    <a:gd name="T18" fmla="*/ 16 w 153"/>
                    <a:gd name="T19" fmla="*/ 373 h 655"/>
                    <a:gd name="T20" fmla="*/ 0 w 153"/>
                    <a:gd name="T21" fmla="*/ 494 h 655"/>
                    <a:gd name="T22" fmla="*/ 0 w 153"/>
                    <a:gd name="T23" fmla="*/ 536 h 655"/>
                    <a:gd name="T24" fmla="*/ 22 w 153"/>
                    <a:gd name="T25" fmla="*/ 643 h 655"/>
                    <a:gd name="T26" fmla="*/ 37 w 153"/>
                    <a:gd name="T27" fmla="*/ 655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655">
                      <a:moveTo>
                        <a:pt x="141" y="0"/>
                      </a:moveTo>
                      <a:lnTo>
                        <a:pt x="153" y="26"/>
                      </a:lnTo>
                      <a:lnTo>
                        <a:pt x="153" y="138"/>
                      </a:lnTo>
                      <a:lnTo>
                        <a:pt x="130" y="184"/>
                      </a:lnTo>
                      <a:lnTo>
                        <a:pt x="114" y="224"/>
                      </a:lnTo>
                      <a:lnTo>
                        <a:pt x="101" y="256"/>
                      </a:lnTo>
                      <a:lnTo>
                        <a:pt x="80" y="261"/>
                      </a:lnTo>
                      <a:lnTo>
                        <a:pt x="31" y="261"/>
                      </a:lnTo>
                      <a:lnTo>
                        <a:pt x="16" y="290"/>
                      </a:lnTo>
                      <a:lnTo>
                        <a:pt x="16" y="373"/>
                      </a:lnTo>
                      <a:lnTo>
                        <a:pt x="0" y="494"/>
                      </a:lnTo>
                      <a:lnTo>
                        <a:pt x="0" y="536"/>
                      </a:lnTo>
                      <a:lnTo>
                        <a:pt x="22" y="643"/>
                      </a:lnTo>
                      <a:lnTo>
                        <a:pt x="37" y="6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2" name="Freeform 7809"/>
                <p:cNvSpPr>
                  <a:spLocks/>
                </p:cNvSpPr>
                <p:nvPr/>
              </p:nvSpPr>
              <p:spPr bwMode="auto">
                <a:xfrm>
                  <a:off x="1913" y="2427"/>
                  <a:ext cx="35" cy="15"/>
                </a:xfrm>
                <a:custGeom>
                  <a:avLst/>
                  <a:gdLst>
                    <a:gd name="T0" fmla="*/ 211 w 211"/>
                    <a:gd name="T1" fmla="*/ 0 h 94"/>
                    <a:gd name="T2" fmla="*/ 174 w 211"/>
                    <a:gd name="T3" fmla="*/ 11 h 94"/>
                    <a:gd name="T4" fmla="*/ 138 w 211"/>
                    <a:gd name="T5" fmla="*/ 25 h 94"/>
                    <a:gd name="T6" fmla="*/ 103 w 211"/>
                    <a:gd name="T7" fmla="*/ 40 h 94"/>
                    <a:gd name="T8" fmla="*/ 68 w 211"/>
                    <a:gd name="T9" fmla="*/ 56 h 94"/>
                    <a:gd name="T10" fmla="*/ 33 w 211"/>
                    <a:gd name="T11" fmla="*/ 74 h 94"/>
                    <a:gd name="T12" fmla="*/ 0 w 211"/>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211" h="94">
                      <a:moveTo>
                        <a:pt x="211" y="0"/>
                      </a:moveTo>
                      <a:lnTo>
                        <a:pt x="174" y="11"/>
                      </a:lnTo>
                      <a:lnTo>
                        <a:pt x="138" y="25"/>
                      </a:lnTo>
                      <a:lnTo>
                        <a:pt x="103" y="40"/>
                      </a:lnTo>
                      <a:lnTo>
                        <a:pt x="68" y="56"/>
                      </a:lnTo>
                      <a:lnTo>
                        <a:pt x="33" y="74"/>
                      </a:lnTo>
                      <a:lnTo>
                        <a:pt x="0" y="9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3" name="Freeform 7810"/>
                <p:cNvSpPr>
                  <a:spLocks/>
                </p:cNvSpPr>
                <p:nvPr/>
              </p:nvSpPr>
              <p:spPr bwMode="auto">
                <a:xfrm>
                  <a:off x="1899" y="2432"/>
                  <a:ext cx="8" cy="8"/>
                </a:xfrm>
                <a:custGeom>
                  <a:avLst/>
                  <a:gdLst>
                    <a:gd name="T0" fmla="*/ 50 w 50"/>
                    <a:gd name="T1" fmla="*/ 48 h 48"/>
                    <a:gd name="T2" fmla="*/ 43 w 50"/>
                    <a:gd name="T3" fmla="*/ 39 h 48"/>
                    <a:gd name="T4" fmla="*/ 36 w 50"/>
                    <a:gd name="T5" fmla="*/ 29 h 48"/>
                    <a:gd name="T6" fmla="*/ 28 w 50"/>
                    <a:gd name="T7" fmla="*/ 22 h 48"/>
                    <a:gd name="T8" fmla="*/ 19 w 50"/>
                    <a:gd name="T9" fmla="*/ 13 h 48"/>
                    <a:gd name="T10" fmla="*/ 10 w 50"/>
                    <a:gd name="T11" fmla="*/ 7 h 48"/>
                    <a:gd name="T12" fmla="*/ 0 w 50"/>
                    <a:gd name="T13" fmla="*/ 0 h 48"/>
                  </a:gdLst>
                  <a:ahLst/>
                  <a:cxnLst>
                    <a:cxn ang="0">
                      <a:pos x="T0" y="T1"/>
                    </a:cxn>
                    <a:cxn ang="0">
                      <a:pos x="T2" y="T3"/>
                    </a:cxn>
                    <a:cxn ang="0">
                      <a:pos x="T4" y="T5"/>
                    </a:cxn>
                    <a:cxn ang="0">
                      <a:pos x="T6" y="T7"/>
                    </a:cxn>
                    <a:cxn ang="0">
                      <a:pos x="T8" y="T9"/>
                    </a:cxn>
                    <a:cxn ang="0">
                      <a:pos x="T10" y="T11"/>
                    </a:cxn>
                    <a:cxn ang="0">
                      <a:pos x="T12" y="T13"/>
                    </a:cxn>
                  </a:cxnLst>
                  <a:rect l="0" t="0" r="r" b="b"/>
                  <a:pathLst>
                    <a:path w="50" h="48">
                      <a:moveTo>
                        <a:pt x="50" y="48"/>
                      </a:moveTo>
                      <a:lnTo>
                        <a:pt x="43" y="39"/>
                      </a:lnTo>
                      <a:lnTo>
                        <a:pt x="36" y="29"/>
                      </a:lnTo>
                      <a:lnTo>
                        <a:pt x="28" y="22"/>
                      </a:lnTo>
                      <a:lnTo>
                        <a:pt x="19" y="13"/>
                      </a:lnTo>
                      <a:lnTo>
                        <a:pt x="10" y="7"/>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4" name="Freeform 7811"/>
                <p:cNvSpPr>
                  <a:spLocks/>
                </p:cNvSpPr>
                <p:nvPr/>
              </p:nvSpPr>
              <p:spPr bwMode="auto">
                <a:xfrm>
                  <a:off x="1909" y="2444"/>
                  <a:ext cx="2" cy="1"/>
                </a:xfrm>
                <a:custGeom>
                  <a:avLst/>
                  <a:gdLst>
                    <a:gd name="T0" fmla="*/ 12 w 12"/>
                    <a:gd name="T1" fmla="*/ 0 h 8"/>
                    <a:gd name="T2" fmla="*/ 5 w 12"/>
                    <a:gd name="T3" fmla="*/ 4 h 8"/>
                    <a:gd name="T4" fmla="*/ 0 w 12"/>
                    <a:gd name="T5" fmla="*/ 8 h 8"/>
                  </a:gdLst>
                  <a:ahLst/>
                  <a:cxnLst>
                    <a:cxn ang="0">
                      <a:pos x="T0" y="T1"/>
                    </a:cxn>
                    <a:cxn ang="0">
                      <a:pos x="T2" y="T3"/>
                    </a:cxn>
                    <a:cxn ang="0">
                      <a:pos x="T4" y="T5"/>
                    </a:cxn>
                  </a:cxnLst>
                  <a:rect l="0" t="0" r="r" b="b"/>
                  <a:pathLst>
                    <a:path w="12" h="8">
                      <a:moveTo>
                        <a:pt x="12" y="0"/>
                      </a:moveTo>
                      <a:lnTo>
                        <a:pt x="5" y="4"/>
                      </a:lnTo>
                      <a:lnTo>
                        <a:pt x="0"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5" name="Line 7812"/>
                <p:cNvSpPr>
                  <a:spLocks noChangeShapeType="1"/>
                </p:cNvSpPr>
                <p:nvPr/>
              </p:nvSpPr>
              <p:spPr bwMode="auto">
                <a:xfrm flipH="1" flipV="1">
                  <a:off x="2086" y="2408"/>
                  <a:ext cx="1" cy="10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76" name="Freeform 7813"/>
                <p:cNvSpPr>
                  <a:spLocks/>
                </p:cNvSpPr>
                <p:nvPr/>
              </p:nvSpPr>
              <p:spPr bwMode="auto">
                <a:xfrm>
                  <a:off x="2472" y="2624"/>
                  <a:ext cx="3" cy="2"/>
                </a:xfrm>
                <a:custGeom>
                  <a:avLst/>
                  <a:gdLst>
                    <a:gd name="T0" fmla="*/ 6 w 19"/>
                    <a:gd name="T1" fmla="*/ 0 h 12"/>
                    <a:gd name="T2" fmla="*/ 0 w 19"/>
                    <a:gd name="T3" fmla="*/ 1 h 12"/>
                    <a:gd name="T4" fmla="*/ 0 w 19"/>
                    <a:gd name="T5" fmla="*/ 1 h 12"/>
                    <a:gd name="T6" fmla="*/ 1 w 19"/>
                    <a:gd name="T7" fmla="*/ 8 h 12"/>
                    <a:gd name="T8" fmla="*/ 5 w 19"/>
                    <a:gd name="T9" fmla="*/ 12 h 12"/>
                    <a:gd name="T10" fmla="*/ 19 w 19"/>
                    <a:gd name="T11" fmla="*/ 11 h 12"/>
                    <a:gd name="T12" fmla="*/ 14 w 19"/>
                    <a:gd name="T13" fmla="*/ 10 h 12"/>
                    <a:gd name="T14" fmla="*/ 10 w 19"/>
                    <a:gd name="T15" fmla="*/ 8 h 12"/>
                    <a:gd name="T16" fmla="*/ 8 w 19"/>
                    <a:gd name="T17" fmla="*/ 6 h 12"/>
                    <a:gd name="T18" fmla="*/ 6 w 1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6" y="0"/>
                      </a:moveTo>
                      <a:lnTo>
                        <a:pt x="0" y="1"/>
                      </a:lnTo>
                      <a:lnTo>
                        <a:pt x="0" y="1"/>
                      </a:lnTo>
                      <a:lnTo>
                        <a:pt x="1" y="8"/>
                      </a:lnTo>
                      <a:lnTo>
                        <a:pt x="5" y="12"/>
                      </a:lnTo>
                      <a:lnTo>
                        <a:pt x="19" y="11"/>
                      </a:lnTo>
                      <a:lnTo>
                        <a:pt x="14" y="10"/>
                      </a:lnTo>
                      <a:lnTo>
                        <a:pt x="10" y="8"/>
                      </a:lnTo>
                      <a:lnTo>
                        <a:pt x="8"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7" name="Freeform 7814"/>
                <p:cNvSpPr>
                  <a:spLocks/>
                </p:cNvSpPr>
                <p:nvPr/>
              </p:nvSpPr>
              <p:spPr bwMode="auto">
                <a:xfrm>
                  <a:off x="2472" y="2620"/>
                  <a:ext cx="5" cy="7"/>
                </a:xfrm>
                <a:custGeom>
                  <a:avLst/>
                  <a:gdLst>
                    <a:gd name="T0" fmla="*/ 5 w 33"/>
                    <a:gd name="T1" fmla="*/ 0 h 40"/>
                    <a:gd name="T2" fmla="*/ 3 w 33"/>
                    <a:gd name="T3" fmla="*/ 3 h 40"/>
                    <a:gd name="T4" fmla="*/ 0 w 33"/>
                    <a:gd name="T5" fmla="*/ 8 h 40"/>
                    <a:gd name="T6" fmla="*/ 2 w 33"/>
                    <a:gd name="T7" fmla="*/ 11 h 40"/>
                    <a:gd name="T8" fmla="*/ 4 w 33"/>
                    <a:gd name="T9" fmla="*/ 16 h 40"/>
                    <a:gd name="T10" fmla="*/ 8 w 33"/>
                    <a:gd name="T11" fmla="*/ 18 h 40"/>
                    <a:gd name="T12" fmla="*/ 14 w 33"/>
                    <a:gd name="T13" fmla="*/ 20 h 40"/>
                    <a:gd name="T14" fmla="*/ 21 w 33"/>
                    <a:gd name="T15" fmla="*/ 21 h 40"/>
                    <a:gd name="T16" fmla="*/ 25 w 33"/>
                    <a:gd name="T17" fmla="*/ 23 h 40"/>
                    <a:gd name="T18" fmla="*/ 26 w 33"/>
                    <a:gd name="T19" fmla="*/ 23 h 40"/>
                    <a:gd name="T20" fmla="*/ 28 w 33"/>
                    <a:gd name="T21" fmla="*/ 28 h 40"/>
                    <a:gd name="T22" fmla="*/ 28 w 33"/>
                    <a:gd name="T23" fmla="*/ 30 h 40"/>
                    <a:gd name="T24" fmla="*/ 25 w 33"/>
                    <a:gd name="T25" fmla="*/ 34 h 40"/>
                    <a:gd name="T26" fmla="*/ 23 w 33"/>
                    <a:gd name="T27" fmla="*/ 35 h 40"/>
                    <a:gd name="T28" fmla="*/ 18 w 33"/>
                    <a:gd name="T29" fmla="*/ 36 h 40"/>
                    <a:gd name="T30" fmla="*/ 4 w 33"/>
                    <a:gd name="T31" fmla="*/ 37 h 40"/>
                    <a:gd name="T32" fmla="*/ 6 w 33"/>
                    <a:gd name="T33" fmla="*/ 38 h 40"/>
                    <a:gd name="T34" fmla="*/ 11 w 33"/>
                    <a:gd name="T35" fmla="*/ 40 h 40"/>
                    <a:gd name="T36" fmla="*/ 18 w 33"/>
                    <a:gd name="T37" fmla="*/ 40 h 40"/>
                    <a:gd name="T38" fmla="*/ 19 w 33"/>
                    <a:gd name="T39" fmla="*/ 40 h 40"/>
                    <a:gd name="T40" fmla="*/ 24 w 33"/>
                    <a:gd name="T41" fmla="*/ 39 h 40"/>
                    <a:gd name="T42" fmla="*/ 29 w 33"/>
                    <a:gd name="T43" fmla="*/ 37 h 40"/>
                    <a:gd name="T44" fmla="*/ 32 w 33"/>
                    <a:gd name="T45" fmla="*/ 33 h 40"/>
                    <a:gd name="T46" fmla="*/ 33 w 33"/>
                    <a:gd name="T47" fmla="*/ 27 h 40"/>
                    <a:gd name="T48" fmla="*/ 33 w 33"/>
                    <a:gd name="T49" fmla="*/ 25 h 40"/>
                    <a:gd name="T50" fmla="*/ 31 w 33"/>
                    <a:gd name="T51" fmla="*/ 21 h 40"/>
                    <a:gd name="T52" fmla="*/ 30 w 33"/>
                    <a:gd name="T53" fmla="*/ 20 h 40"/>
                    <a:gd name="T54" fmla="*/ 25 w 33"/>
                    <a:gd name="T55" fmla="*/ 17 h 40"/>
                    <a:gd name="T56" fmla="*/ 23 w 33"/>
                    <a:gd name="T57" fmla="*/ 16 h 40"/>
                    <a:gd name="T58" fmla="*/ 16 w 33"/>
                    <a:gd name="T59" fmla="*/ 15 h 40"/>
                    <a:gd name="T60" fmla="*/ 13 w 33"/>
                    <a:gd name="T61" fmla="*/ 14 h 40"/>
                    <a:gd name="T62" fmla="*/ 8 w 33"/>
                    <a:gd name="T63" fmla="*/ 11 h 40"/>
                    <a:gd name="T64" fmla="*/ 6 w 33"/>
                    <a:gd name="T65" fmla="*/ 8 h 40"/>
                    <a:gd name="T66" fmla="*/ 6 w 33"/>
                    <a:gd name="T67" fmla="*/ 7 h 40"/>
                    <a:gd name="T68" fmla="*/ 9 w 33"/>
                    <a:gd name="T69" fmla="*/ 3 h 40"/>
                    <a:gd name="T70" fmla="*/ 10 w 33"/>
                    <a:gd name="T71" fmla="*/ 3 h 40"/>
                    <a:gd name="T72" fmla="*/ 16 w 33"/>
                    <a:gd name="T73" fmla="*/ 2 h 40"/>
                    <a:gd name="T74" fmla="*/ 5 w 33"/>
                    <a:gd name="T7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0">
                      <a:moveTo>
                        <a:pt x="5" y="0"/>
                      </a:moveTo>
                      <a:lnTo>
                        <a:pt x="3" y="3"/>
                      </a:lnTo>
                      <a:lnTo>
                        <a:pt x="0" y="8"/>
                      </a:lnTo>
                      <a:lnTo>
                        <a:pt x="2" y="11"/>
                      </a:lnTo>
                      <a:lnTo>
                        <a:pt x="4" y="16"/>
                      </a:lnTo>
                      <a:lnTo>
                        <a:pt x="8" y="18"/>
                      </a:lnTo>
                      <a:lnTo>
                        <a:pt x="14" y="20"/>
                      </a:lnTo>
                      <a:lnTo>
                        <a:pt x="21" y="21"/>
                      </a:lnTo>
                      <a:lnTo>
                        <a:pt x="25" y="23"/>
                      </a:lnTo>
                      <a:lnTo>
                        <a:pt x="26" y="23"/>
                      </a:lnTo>
                      <a:lnTo>
                        <a:pt x="28" y="28"/>
                      </a:lnTo>
                      <a:lnTo>
                        <a:pt x="28" y="30"/>
                      </a:lnTo>
                      <a:lnTo>
                        <a:pt x="25" y="34"/>
                      </a:lnTo>
                      <a:lnTo>
                        <a:pt x="23" y="35"/>
                      </a:lnTo>
                      <a:lnTo>
                        <a:pt x="18" y="36"/>
                      </a:lnTo>
                      <a:lnTo>
                        <a:pt x="4" y="37"/>
                      </a:lnTo>
                      <a:lnTo>
                        <a:pt x="6" y="38"/>
                      </a:lnTo>
                      <a:lnTo>
                        <a:pt x="11" y="40"/>
                      </a:lnTo>
                      <a:lnTo>
                        <a:pt x="18" y="40"/>
                      </a:lnTo>
                      <a:lnTo>
                        <a:pt x="19" y="40"/>
                      </a:lnTo>
                      <a:lnTo>
                        <a:pt x="24" y="39"/>
                      </a:lnTo>
                      <a:lnTo>
                        <a:pt x="29" y="37"/>
                      </a:lnTo>
                      <a:lnTo>
                        <a:pt x="32" y="33"/>
                      </a:lnTo>
                      <a:lnTo>
                        <a:pt x="33" y="27"/>
                      </a:lnTo>
                      <a:lnTo>
                        <a:pt x="33" y="25"/>
                      </a:lnTo>
                      <a:lnTo>
                        <a:pt x="31" y="21"/>
                      </a:lnTo>
                      <a:lnTo>
                        <a:pt x="30" y="20"/>
                      </a:lnTo>
                      <a:lnTo>
                        <a:pt x="25" y="17"/>
                      </a:lnTo>
                      <a:lnTo>
                        <a:pt x="23" y="16"/>
                      </a:lnTo>
                      <a:lnTo>
                        <a:pt x="16" y="15"/>
                      </a:lnTo>
                      <a:lnTo>
                        <a:pt x="13" y="14"/>
                      </a:lnTo>
                      <a:lnTo>
                        <a:pt x="8" y="11"/>
                      </a:lnTo>
                      <a:lnTo>
                        <a:pt x="6" y="8"/>
                      </a:lnTo>
                      <a:lnTo>
                        <a:pt x="6" y="7"/>
                      </a:lnTo>
                      <a:lnTo>
                        <a:pt x="9" y="3"/>
                      </a:lnTo>
                      <a:lnTo>
                        <a:pt x="10" y="3"/>
                      </a:lnTo>
                      <a:lnTo>
                        <a:pt x="16"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8" name="Freeform 7815"/>
                <p:cNvSpPr>
                  <a:spLocks/>
                </p:cNvSpPr>
                <p:nvPr/>
              </p:nvSpPr>
              <p:spPr bwMode="auto">
                <a:xfrm>
                  <a:off x="2472" y="2620"/>
                  <a:ext cx="5" cy="2"/>
                </a:xfrm>
                <a:custGeom>
                  <a:avLst/>
                  <a:gdLst>
                    <a:gd name="T0" fmla="*/ 11 w 27"/>
                    <a:gd name="T1" fmla="*/ 0 h 13"/>
                    <a:gd name="T2" fmla="*/ 10 w 27"/>
                    <a:gd name="T3" fmla="*/ 0 h 13"/>
                    <a:gd name="T4" fmla="*/ 5 w 27"/>
                    <a:gd name="T5" fmla="*/ 2 h 13"/>
                    <a:gd name="T6" fmla="*/ 0 w 27"/>
                    <a:gd name="T7" fmla="*/ 4 h 13"/>
                    <a:gd name="T8" fmla="*/ 11 w 27"/>
                    <a:gd name="T9" fmla="*/ 6 h 13"/>
                    <a:gd name="T10" fmla="*/ 14 w 27"/>
                    <a:gd name="T11" fmla="*/ 6 h 13"/>
                    <a:gd name="T12" fmla="*/ 19 w 27"/>
                    <a:gd name="T13" fmla="*/ 8 h 13"/>
                    <a:gd name="T14" fmla="*/ 20 w 27"/>
                    <a:gd name="T15" fmla="*/ 8 h 13"/>
                    <a:gd name="T16" fmla="*/ 22 w 27"/>
                    <a:gd name="T17" fmla="*/ 13 h 13"/>
                    <a:gd name="T18" fmla="*/ 27 w 27"/>
                    <a:gd name="T19" fmla="*/ 13 h 13"/>
                    <a:gd name="T20" fmla="*/ 25 w 27"/>
                    <a:gd name="T21" fmla="*/ 8 h 13"/>
                    <a:gd name="T22" fmla="*/ 22 w 27"/>
                    <a:gd name="T23" fmla="*/ 4 h 13"/>
                    <a:gd name="T24" fmla="*/ 22 w 27"/>
                    <a:gd name="T25" fmla="*/ 4 h 13"/>
                    <a:gd name="T26" fmla="*/ 17 w 27"/>
                    <a:gd name="T27" fmla="*/ 2 h 13"/>
                    <a:gd name="T28" fmla="*/ 11 w 2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11" y="0"/>
                      </a:moveTo>
                      <a:lnTo>
                        <a:pt x="10" y="0"/>
                      </a:lnTo>
                      <a:lnTo>
                        <a:pt x="5" y="2"/>
                      </a:lnTo>
                      <a:lnTo>
                        <a:pt x="0" y="4"/>
                      </a:lnTo>
                      <a:lnTo>
                        <a:pt x="11" y="6"/>
                      </a:lnTo>
                      <a:lnTo>
                        <a:pt x="14" y="6"/>
                      </a:lnTo>
                      <a:lnTo>
                        <a:pt x="19" y="8"/>
                      </a:lnTo>
                      <a:lnTo>
                        <a:pt x="20" y="8"/>
                      </a:lnTo>
                      <a:lnTo>
                        <a:pt x="22" y="13"/>
                      </a:lnTo>
                      <a:lnTo>
                        <a:pt x="27" y="13"/>
                      </a:lnTo>
                      <a:lnTo>
                        <a:pt x="25" y="8"/>
                      </a:lnTo>
                      <a:lnTo>
                        <a:pt x="22" y="4"/>
                      </a:lnTo>
                      <a:lnTo>
                        <a:pt x="22" y="4"/>
                      </a:lnTo>
                      <a:lnTo>
                        <a:pt x="17" y="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79" name="Freeform 7816"/>
                <p:cNvSpPr>
                  <a:spLocks/>
                </p:cNvSpPr>
                <p:nvPr/>
              </p:nvSpPr>
              <p:spPr bwMode="auto">
                <a:xfrm>
                  <a:off x="2478" y="2620"/>
                  <a:ext cx="5" cy="7"/>
                </a:xfrm>
                <a:custGeom>
                  <a:avLst/>
                  <a:gdLst>
                    <a:gd name="T0" fmla="*/ 22 w 28"/>
                    <a:gd name="T1" fmla="*/ 0 h 42"/>
                    <a:gd name="T2" fmla="*/ 16 w 28"/>
                    <a:gd name="T3" fmla="*/ 0 h 42"/>
                    <a:gd name="T4" fmla="*/ 0 w 28"/>
                    <a:gd name="T5" fmla="*/ 42 h 42"/>
                    <a:gd name="T6" fmla="*/ 5 w 28"/>
                    <a:gd name="T7" fmla="*/ 42 h 42"/>
                    <a:gd name="T8" fmla="*/ 10 w 28"/>
                    <a:gd name="T9" fmla="*/ 29 h 42"/>
                    <a:gd name="T10" fmla="*/ 28 w 28"/>
                    <a:gd name="T11" fmla="*/ 29 h 42"/>
                    <a:gd name="T12" fmla="*/ 11 w 28"/>
                    <a:gd name="T13" fmla="*/ 24 h 42"/>
                    <a:gd name="T14" fmla="*/ 17 w 28"/>
                    <a:gd name="T15" fmla="*/ 11 h 42"/>
                    <a:gd name="T16" fmla="*/ 18 w 28"/>
                    <a:gd name="T17" fmla="*/ 9 h 42"/>
                    <a:gd name="T18" fmla="*/ 19 w 28"/>
                    <a:gd name="T19" fmla="*/ 4 h 42"/>
                    <a:gd name="T20" fmla="*/ 19 w 28"/>
                    <a:gd name="T21" fmla="*/ 4 h 42"/>
                    <a:gd name="T22" fmla="*/ 22 w 28"/>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2">
                      <a:moveTo>
                        <a:pt x="22" y="0"/>
                      </a:moveTo>
                      <a:lnTo>
                        <a:pt x="16" y="0"/>
                      </a:lnTo>
                      <a:lnTo>
                        <a:pt x="0" y="42"/>
                      </a:lnTo>
                      <a:lnTo>
                        <a:pt x="5" y="42"/>
                      </a:lnTo>
                      <a:lnTo>
                        <a:pt x="10" y="29"/>
                      </a:lnTo>
                      <a:lnTo>
                        <a:pt x="28" y="29"/>
                      </a:lnTo>
                      <a:lnTo>
                        <a:pt x="11" y="24"/>
                      </a:lnTo>
                      <a:lnTo>
                        <a:pt x="17" y="11"/>
                      </a:lnTo>
                      <a:lnTo>
                        <a:pt x="18" y="9"/>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0" name="Freeform 7817"/>
                <p:cNvSpPr>
                  <a:spLocks/>
                </p:cNvSpPr>
                <p:nvPr/>
              </p:nvSpPr>
              <p:spPr bwMode="auto">
                <a:xfrm>
                  <a:off x="2480" y="2620"/>
                  <a:ext cx="4" cy="7"/>
                </a:xfrm>
                <a:custGeom>
                  <a:avLst/>
                  <a:gdLst>
                    <a:gd name="T0" fmla="*/ 11 w 28"/>
                    <a:gd name="T1" fmla="*/ 0 h 42"/>
                    <a:gd name="T2" fmla="*/ 8 w 28"/>
                    <a:gd name="T3" fmla="*/ 4 h 42"/>
                    <a:gd name="T4" fmla="*/ 9 w 28"/>
                    <a:gd name="T5" fmla="*/ 8 h 42"/>
                    <a:gd name="T6" fmla="*/ 10 w 28"/>
                    <a:gd name="T7" fmla="*/ 11 h 42"/>
                    <a:gd name="T8" fmla="*/ 12 w 28"/>
                    <a:gd name="T9" fmla="*/ 17 h 42"/>
                    <a:gd name="T10" fmla="*/ 15 w 28"/>
                    <a:gd name="T11" fmla="*/ 24 h 42"/>
                    <a:gd name="T12" fmla="*/ 0 w 28"/>
                    <a:gd name="T13" fmla="*/ 24 h 42"/>
                    <a:gd name="T14" fmla="*/ 17 w 28"/>
                    <a:gd name="T15" fmla="*/ 29 h 42"/>
                    <a:gd name="T16" fmla="*/ 22 w 28"/>
                    <a:gd name="T17" fmla="*/ 42 h 42"/>
                    <a:gd name="T18" fmla="*/ 28 w 28"/>
                    <a:gd name="T19" fmla="*/ 42 h 42"/>
                    <a:gd name="T20" fmla="*/ 11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1" y="0"/>
                      </a:moveTo>
                      <a:lnTo>
                        <a:pt x="8" y="4"/>
                      </a:lnTo>
                      <a:lnTo>
                        <a:pt x="9" y="8"/>
                      </a:lnTo>
                      <a:lnTo>
                        <a:pt x="10" y="11"/>
                      </a:lnTo>
                      <a:lnTo>
                        <a:pt x="12" y="17"/>
                      </a:lnTo>
                      <a:lnTo>
                        <a:pt x="15" y="24"/>
                      </a:lnTo>
                      <a:lnTo>
                        <a:pt x="0" y="24"/>
                      </a:lnTo>
                      <a:lnTo>
                        <a:pt x="17" y="29"/>
                      </a:lnTo>
                      <a:lnTo>
                        <a:pt x="22" y="42"/>
                      </a:lnTo>
                      <a:lnTo>
                        <a:pt x="28" y="42"/>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1" name="Freeform 7818"/>
                <p:cNvSpPr>
                  <a:spLocks/>
                </p:cNvSpPr>
                <p:nvPr/>
              </p:nvSpPr>
              <p:spPr bwMode="auto">
                <a:xfrm>
                  <a:off x="2485" y="2620"/>
                  <a:ext cx="1" cy="7"/>
                </a:xfrm>
                <a:custGeom>
                  <a:avLst/>
                  <a:gdLst>
                    <a:gd name="T0" fmla="*/ 6 w 6"/>
                    <a:gd name="T1" fmla="*/ 0 h 42"/>
                    <a:gd name="T2" fmla="*/ 0 w 6"/>
                    <a:gd name="T3" fmla="*/ 0 h 42"/>
                    <a:gd name="T4" fmla="*/ 0 w 6"/>
                    <a:gd name="T5" fmla="*/ 42 h 42"/>
                    <a:gd name="T6" fmla="*/ 6 w 6"/>
                    <a:gd name="T7" fmla="*/ 42 h 42"/>
                    <a:gd name="T8" fmla="*/ 6 w 6"/>
                    <a:gd name="T9" fmla="*/ 8 h 42"/>
                    <a:gd name="T10" fmla="*/ 6 w 6"/>
                    <a:gd name="T11" fmla="*/ 8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42"/>
                      </a:lnTo>
                      <a:lnTo>
                        <a:pt x="6" y="42"/>
                      </a:lnTo>
                      <a:lnTo>
                        <a:pt x="6" y="8"/>
                      </a:lnTo>
                      <a:lnTo>
                        <a:pt x="6"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2" name="Freeform 7819"/>
                <p:cNvSpPr>
                  <a:spLocks/>
                </p:cNvSpPr>
                <p:nvPr/>
              </p:nvSpPr>
              <p:spPr bwMode="auto">
                <a:xfrm>
                  <a:off x="2486" y="2620"/>
                  <a:ext cx="4" cy="7"/>
                </a:xfrm>
                <a:custGeom>
                  <a:avLst/>
                  <a:gdLst>
                    <a:gd name="T0" fmla="*/ 0 w 22"/>
                    <a:gd name="T1" fmla="*/ 0 h 42"/>
                    <a:gd name="T2" fmla="*/ 0 w 22"/>
                    <a:gd name="T3" fmla="*/ 8 h 42"/>
                    <a:gd name="T4" fmla="*/ 22 w 22"/>
                    <a:gd name="T5" fmla="*/ 42 h 42"/>
                    <a:gd name="T6" fmla="*/ 22 w 22"/>
                    <a:gd name="T7" fmla="*/ 33 h 42"/>
                    <a:gd name="T8" fmla="*/ 0 w 22"/>
                    <a:gd name="T9" fmla="*/ 0 h 42"/>
                  </a:gdLst>
                  <a:ahLst/>
                  <a:cxnLst>
                    <a:cxn ang="0">
                      <a:pos x="T0" y="T1"/>
                    </a:cxn>
                    <a:cxn ang="0">
                      <a:pos x="T2" y="T3"/>
                    </a:cxn>
                    <a:cxn ang="0">
                      <a:pos x="T4" y="T5"/>
                    </a:cxn>
                    <a:cxn ang="0">
                      <a:pos x="T6" y="T7"/>
                    </a:cxn>
                    <a:cxn ang="0">
                      <a:pos x="T8" y="T9"/>
                    </a:cxn>
                  </a:cxnLst>
                  <a:rect l="0" t="0" r="r" b="b"/>
                  <a:pathLst>
                    <a:path w="22" h="42">
                      <a:moveTo>
                        <a:pt x="0" y="0"/>
                      </a:moveTo>
                      <a:lnTo>
                        <a:pt x="0" y="8"/>
                      </a:lnTo>
                      <a:lnTo>
                        <a:pt x="22" y="42"/>
                      </a:lnTo>
                      <a:lnTo>
                        <a:pt x="22"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3" name="Freeform 7820"/>
                <p:cNvSpPr>
                  <a:spLocks/>
                </p:cNvSpPr>
                <p:nvPr/>
              </p:nvSpPr>
              <p:spPr bwMode="auto">
                <a:xfrm>
                  <a:off x="2490" y="2620"/>
                  <a:ext cx="1" cy="7"/>
                </a:xfrm>
                <a:custGeom>
                  <a:avLst/>
                  <a:gdLst>
                    <a:gd name="T0" fmla="*/ 5 w 5"/>
                    <a:gd name="T1" fmla="*/ 0 h 42"/>
                    <a:gd name="T2" fmla="*/ 0 w 5"/>
                    <a:gd name="T3" fmla="*/ 0 h 42"/>
                    <a:gd name="T4" fmla="*/ 0 w 5"/>
                    <a:gd name="T5" fmla="*/ 33 h 42"/>
                    <a:gd name="T6" fmla="*/ 0 w 5"/>
                    <a:gd name="T7" fmla="*/ 33 h 42"/>
                    <a:gd name="T8" fmla="*/ 0 w 5"/>
                    <a:gd name="T9" fmla="*/ 42 h 42"/>
                    <a:gd name="T10" fmla="*/ 5 w 5"/>
                    <a:gd name="T11" fmla="*/ 42 h 42"/>
                    <a:gd name="T12" fmla="*/ 5 w 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 h="42">
                      <a:moveTo>
                        <a:pt x="5" y="0"/>
                      </a:moveTo>
                      <a:lnTo>
                        <a:pt x="0" y="0"/>
                      </a:lnTo>
                      <a:lnTo>
                        <a:pt x="0" y="33"/>
                      </a:lnTo>
                      <a:lnTo>
                        <a:pt x="0" y="33"/>
                      </a:lnTo>
                      <a:lnTo>
                        <a:pt x="0" y="42"/>
                      </a:lnTo>
                      <a:lnTo>
                        <a:pt x="5" y="4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4" name="Freeform 7821"/>
                <p:cNvSpPr>
                  <a:spLocks/>
                </p:cNvSpPr>
                <p:nvPr/>
              </p:nvSpPr>
              <p:spPr bwMode="auto">
                <a:xfrm>
                  <a:off x="2495" y="2625"/>
                  <a:ext cx="3" cy="2"/>
                </a:xfrm>
                <a:custGeom>
                  <a:avLst/>
                  <a:gdLst>
                    <a:gd name="T0" fmla="*/ 5 w 20"/>
                    <a:gd name="T1" fmla="*/ 0 h 13"/>
                    <a:gd name="T2" fmla="*/ 0 w 20"/>
                    <a:gd name="T3" fmla="*/ 0 h 13"/>
                    <a:gd name="T4" fmla="*/ 0 w 20"/>
                    <a:gd name="T5" fmla="*/ 6 h 13"/>
                    <a:gd name="T6" fmla="*/ 3 w 20"/>
                    <a:gd name="T7" fmla="*/ 10 h 13"/>
                    <a:gd name="T8" fmla="*/ 5 w 20"/>
                    <a:gd name="T9" fmla="*/ 12 h 13"/>
                    <a:gd name="T10" fmla="*/ 12 w 20"/>
                    <a:gd name="T11" fmla="*/ 13 h 13"/>
                    <a:gd name="T12" fmla="*/ 16 w 20"/>
                    <a:gd name="T13" fmla="*/ 13 h 13"/>
                    <a:gd name="T14" fmla="*/ 20 w 20"/>
                    <a:gd name="T15" fmla="*/ 10 h 13"/>
                    <a:gd name="T16" fmla="*/ 20 w 20"/>
                    <a:gd name="T17" fmla="*/ 10 h 13"/>
                    <a:gd name="T18" fmla="*/ 12 w 20"/>
                    <a:gd name="T19" fmla="*/ 9 h 13"/>
                    <a:gd name="T20" fmla="*/ 6 w 20"/>
                    <a:gd name="T21" fmla="*/ 7 h 13"/>
                    <a:gd name="T22" fmla="*/ 6 w 20"/>
                    <a:gd name="T23" fmla="*/ 6 h 13"/>
                    <a:gd name="T24" fmla="*/ 5 w 20"/>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3">
                      <a:moveTo>
                        <a:pt x="5" y="0"/>
                      </a:moveTo>
                      <a:lnTo>
                        <a:pt x="0" y="0"/>
                      </a:lnTo>
                      <a:lnTo>
                        <a:pt x="0" y="6"/>
                      </a:lnTo>
                      <a:lnTo>
                        <a:pt x="3" y="10"/>
                      </a:lnTo>
                      <a:lnTo>
                        <a:pt x="5" y="12"/>
                      </a:lnTo>
                      <a:lnTo>
                        <a:pt x="12" y="13"/>
                      </a:lnTo>
                      <a:lnTo>
                        <a:pt x="16" y="13"/>
                      </a:lnTo>
                      <a:lnTo>
                        <a:pt x="20" y="10"/>
                      </a:lnTo>
                      <a:lnTo>
                        <a:pt x="20" y="10"/>
                      </a:lnTo>
                      <a:lnTo>
                        <a:pt x="12" y="9"/>
                      </a:lnTo>
                      <a:lnTo>
                        <a:pt x="6" y="7"/>
                      </a:lnTo>
                      <a:lnTo>
                        <a:pt x="6"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5" name="Freeform 7822"/>
                <p:cNvSpPr>
                  <a:spLocks/>
                </p:cNvSpPr>
                <p:nvPr/>
              </p:nvSpPr>
              <p:spPr bwMode="auto">
                <a:xfrm>
                  <a:off x="2497" y="2620"/>
                  <a:ext cx="2" cy="6"/>
                </a:xfrm>
                <a:custGeom>
                  <a:avLst/>
                  <a:gdLst>
                    <a:gd name="T0" fmla="*/ 11 w 11"/>
                    <a:gd name="T1" fmla="*/ 0 h 39"/>
                    <a:gd name="T2" fmla="*/ 6 w 11"/>
                    <a:gd name="T3" fmla="*/ 0 h 39"/>
                    <a:gd name="T4" fmla="*/ 6 w 11"/>
                    <a:gd name="T5" fmla="*/ 28 h 39"/>
                    <a:gd name="T6" fmla="*/ 5 w 11"/>
                    <a:gd name="T7" fmla="*/ 33 h 39"/>
                    <a:gd name="T8" fmla="*/ 4 w 11"/>
                    <a:gd name="T9" fmla="*/ 36 h 39"/>
                    <a:gd name="T10" fmla="*/ 0 w 11"/>
                    <a:gd name="T11" fmla="*/ 38 h 39"/>
                    <a:gd name="T12" fmla="*/ 8 w 11"/>
                    <a:gd name="T13" fmla="*/ 39 h 39"/>
                    <a:gd name="T14" fmla="*/ 10 w 11"/>
                    <a:gd name="T15" fmla="*/ 35 h 39"/>
                    <a:gd name="T16" fmla="*/ 11 w 11"/>
                    <a:gd name="T17" fmla="*/ 28 h 39"/>
                    <a:gd name="T18" fmla="*/ 11 w 11"/>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9">
                      <a:moveTo>
                        <a:pt x="11" y="0"/>
                      </a:moveTo>
                      <a:lnTo>
                        <a:pt x="6" y="0"/>
                      </a:lnTo>
                      <a:lnTo>
                        <a:pt x="6" y="28"/>
                      </a:lnTo>
                      <a:lnTo>
                        <a:pt x="5" y="33"/>
                      </a:lnTo>
                      <a:lnTo>
                        <a:pt x="4" y="36"/>
                      </a:lnTo>
                      <a:lnTo>
                        <a:pt x="0" y="38"/>
                      </a:lnTo>
                      <a:lnTo>
                        <a:pt x="8" y="39"/>
                      </a:lnTo>
                      <a:lnTo>
                        <a:pt x="10" y="35"/>
                      </a:lnTo>
                      <a:lnTo>
                        <a:pt x="11" y="28"/>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6" name="Freeform 7823"/>
                <p:cNvSpPr>
                  <a:spLocks/>
                </p:cNvSpPr>
                <p:nvPr/>
              </p:nvSpPr>
              <p:spPr bwMode="auto">
                <a:xfrm>
                  <a:off x="2500" y="2620"/>
                  <a:ext cx="5" cy="7"/>
                </a:xfrm>
                <a:custGeom>
                  <a:avLst/>
                  <a:gdLst>
                    <a:gd name="T0" fmla="*/ 5 w 28"/>
                    <a:gd name="T1" fmla="*/ 0 h 42"/>
                    <a:gd name="T2" fmla="*/ 0 w 28"/>
                    <a:gd name="T3" fmla="*/ 0 h 42"/>
                    <a:gd name="T4" fmla="*/ 0 w 28"/>
                    <a:gd name="T5" fmla="*/ 24 h 42"/>
                    <a:gd name="T6" fmla="*/ 0 w 28"/>
                    <a:gd name="T7" fmla="*/ 25 h 42"/>
                    <a:gd name="T8" fmla="*/ 0 w 28"/>
                    <a:gd name="T9" fmla="*/ 30 h 42"/>
                    <a:gd name="T10" fmla="*/ 0 w 28"/>
                    <a:gd name="T11" fmla="*/ 30 h 42"/>
                    <a:gd name="T12" fmla="*/ 2 w 28"/>
                    <a:gd name="T13" fmla="*/ 37 h 42"/>
                    <a:gd name="T14" fmla="*/ 3 w 28"/>
                    <a:gd name="T15" fmla="*/ 37 h 42"/>
                    <a:gd name="T16" fmla="*/ 7 w 28"/>
                    <a:gd name="T17" fmla="*/ 41 h 42"/>
                    <a:gd name="T18" fmla="*/ 11 w 28"/>
                    <a:gd name="T19" fmla="*/ 42 h 42"/>
                    <a:gd name="T20" fmla="*/ 17 w 28"/>
                    <a:gd name="T21" fmla="*/ 42 h 42"/>
                    <a:gd name="T22" fmla="*/ 21 w 28"/>
                    <a:gd name="T23" fmla="*/ 42 h 42"/>
                    <a:gd name="T24" fmla="*/ 27 w 28"/>
                    <a:gd name="T25" fmla="*/ 41 h 42"/>
                    <a:gd name="T26" fmla="*/ 28 w 28"/>
                    <a:gd name="T27" fmla="*/ 40 h 42"/>
                    <a:gd name="T28" fmla="*/ 16 w 28"/>
                    <a:gd name="T29" fmla="*/ 38 h 42"/>
                    <a:gd name="T30" fmla="*/ 14 w 28"/>
                    <a:gd name="T31" fmla="*/ 37 h 42"/>
                    <a:gd name="T32" fmla="*/ 8 w 28"/>
                    <a:gd name="T33" fmla="*/ 36 h 42"/>
                    <a:gd name="T34" fmla="*/ 8 w 28"/>
                    <a:gd name="T35" fmla="*/ 35 h 42"/>
                    <a:gd name="T36" fmla="*/ 6 w 28"/>
                    <a:gd name="T37" fmla="*/ 30 h 42"/>
                    <a:gd name="T38" fmla="*/ 6 w 28"/>
                    <a:gd name="T39" fmla="*/ 29 h 42"/>
                    <a:gd name="T40" fmla="*/ 5 w 28"/>
                    <a:gd name="T41" fmla="*/ 24 h 42"/>
                    <a:gd name="T42" fmla="*/ 5 w 28"/>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2">
                      <a:moveTo>
                        <a:pt x="5" y="0"/>
                      </a:moveTo>
                      <a:lnTo>
                        <a:pt x="0" y="0"/>
                      </a:lnTo>
                      <a:lnTo>
                        <a:pt x="0" y="24"/>
                      </a:lnTo>
                      <a:lnTo>
                        <a:pt x="0" y="25"/>
                      </a:lnTo>
                      <a:lnTo>
                        <a:pt x="0" y="30"/>
                      </a:lnTo>
                      <a:lnTo>
                        <a:pt x="0" y="30"/>
                      </a:lnTo>
                      <a:lnTo>
                        <a:pt x="2" y="37"/>
                      </a:lnTo>
                      <a:lnTo>
                        <a:pt x="3" y="37"/>
                      </a:lnTo>
                      <a:lnTo>
                        <a:pt x="7" y="41"/>
                      </a:lnTo>
                      <a:lnTo>
                        <a:pt x="11" y="42"/>
                      </a:lnTo>
                      <a:lnTo>
                        <a:pt x="17" y="42"/>
                      </a:lnTo>
                      <a:lnTo>
                        <a:pt x="21" y="42"/>
                      </a:lnTo>
                      <a:lnTo>
                        <a:pt x="27" y="41"/>
                      </a:lnTo>
                      <a:lnTo>
                        <a:pt x="28" y="40"/>
                      </a:lnTo>
                      <a:lnTo>
                        <a:pt x="16" y="38"/>
                      </a:lnTo>
                      <a:lnTo>
                        <a:pt x="14" y="37"/>
                      </a:lnTo>
                      <a:lnTo>
                        <a:pt x="8" y="36"/>
                      </a:lnTo>
                      <a:lnTo>
                        <a:pt x="8" y="35"/>
                      </a:lnTo>
                      <a:lnTo>
                        <a:pt x="6" y="30"/>
                      </a:lnTo>
                      <a:lnTo>
                        <a:pt x="6" y="29"/>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7" name="Freeform 7824"/>
                <p:cNvSpPr>
                  <a:spLocks/>
                </p:cNvSpPr>
                <p:nvPr/>
              </p:nvSpPr>
              <p:spPr bwMode="auto">
                <a:xfrm>
                  <a:off x="2503" y="2620"/>
                  <a:ext cx="3" cy="7"/>
                </a:xfrm>
                <a:custGeom>
                  <a:avLst/>
                  <a:gdLst>
                    <a:gd name="T0" fmla="*/ 18 w 18"/>
                    <a:gd name="T1" fmla="*/ 0 h 40"/>
                    <a:gd name="T2" fmla="*/ 12 w 18"/>
                    <a:gd name="T3" fmla="*/ 0 h 40"/>
                    <a:gd name="T4" fmla="*/ 12 w 18"/>
                    <a:gd name="T5" fmla="*/ 24 h 40"/>
                    <a:gd name="T6" fmla="*/ 12 w 18"/>
                    <a:gd name="T7" fmla="*/ 26 h 40"/>
                    <a:gd name="T8" fmla="*/ 11 w 18"/>
                    <a:gd name="T9" fmla="*/ 32 h 40"/>
                    <a:gd name="T10" fmla="*/ 11 w 18"/>
                    <a:gd name="T11" fmla="*/ 32 h 40"/>
                    <a:gd name="T12" fmla="*/ 7 w 18"/>
                    <a:gd name="T13" fmla="*/ 36 h 40"/>
                    <a:gd name="T14" fmla="*/ 6 w 18"/>
                    <a:gd name="T15" fmla="*/ 37 h 40"/>
                    <a:gd name="T16" fmla="*/ 0 w 18"/>
                    <a:gd name="T17" fmla="*/ 38 h 40"/>
                    <a:gd name="T18" fmla="*/ 12 w 18"/>
                    <a:gd name="T19" fmla="*/ 40 h 40"/>
                    <a:gd name="T20" fmla="*/ 15 w 18"/>
                    <a:gd name="T21" fmla="*/ 36 h 40"/>
                    <a:gd name="T22" fmla="*/ 16 w 18"/>
                    <a:gd name="T23" fmla="*/ 36 h 40"/>
                    <a:gd name="T24" fmla="*/ 17 w 18"/>
                    <a:gd name="T25" fmla="*/ 30 h 40"/>
                    <a:gd name="T26" fmla="*/ 17 w 18"/>
                    <a:gd name="T27" fmla="*/ 29 h 40"/>
                    <a:gd name="T28" fmla="*/ 18 w 18"/>
                    <a:gd name="T29" fmla="*/ 24 h 40"/>
                    <a:gd name="T30" fmla="*/ 18 w 1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0">
                      <a:moveTo>
                        <a:pt x="18" y="0"/>
                      </a:moveTo>
                      <a:lnTo>
                        <a:pt x="12" y="0"/>
                      </a:lnTo>
                      <a:lnTo>
                        <a:pt x="12" y="24"/>
                      </a:lnTo>
                      <a:lnTo>
                        <a:pt x="12" y="26"/>
                      </a:lnTo>
                      <a:lnTo>
                        <a:pt x="11" y="32"/>
                      </a:lnTo>
                      <a:lnTo>
                        <a:pt x="11" y="32"/>
                      </a:lnTo>
                      <a:lnTo>
                        <a:pt x="7" y="36"/>
                      </a:lnTo>
                      <a:lnTo>
                        <a:pt x="6" y="37"/>
                      </a:lnTo>
                      <a:lnTo>
                        <a:pt x="0" y="38"/>
                      </a:lnTo>
                      <a:lnTo>
                        <a:pt x="12" y="40"/>
                      </a:lnTo>
                      <a:lnTo>
                        <a:pt x="15" y="36"/>
                      </a:lnTo>
                      <a:lnTo>
                        <a:pt x="16" y="36"/>
                      </a:lnTo>
                      <a:lnTo>
                        <a:pt x="17" y="30"/>
                      </a:lnTo>
                      <a:lnTo>
                        <a:pt x="17" y="29"/>
                      </a:lnTo>
                      <a:lnTo>
                        <a:pt x="18" y="2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8" name="Freeform 7825"/>
                <p:cNvSpPr>
                  <a:spLocks/>
                </p:cNvSpPr>
                <p:nvPr/>
              </p:nvSpPr>
              <p:spPr bwMode="auto">
                <a:xfrm>
                  <a:off x="2507" y="2620"/>
                  <a:ext cx="4" cy="7"/>
                </a:xfrm>
                <a:custGeom>
                  <a:avLst/>
                  <a:gdLst>
                    <a:gd name="T0" fmla="*/ 23 w 29"/>
                    <a:gd name="T1" fmla="*/ 0 h 42"/>
                    <a:gd name="T2" fmla="*/ 16 w 29"/>
                    <a:gd name="T3" fmla="*/ 0 h 42"/>
                    <a:gd name="T4" fmla="*/ 0 w 29"/>
                    <a:gd name="T5" fmla="*/ 42 h 42"/>
                    <a:gd name="T6" fmla="*/ 7 w 29"/>
                    <a:gd name="T7" fmla="*/ 42 h 42"/>
                    <a:gd name="T8" fmla="*/ 11 w 29"/>
                    <a:gd name="T9" fmla="*/ 29 h 42"/>
                    <a:gd name="T10" fmla="*/ 29 w 29"/>
                    <a:gd name="T11" fmla="*/ 29 h 42"/>
                    <a:gd name="T12" fmla="*/ 13 w 29"/>
                    <a:gd name="T13" fmla="*/ 24 h 42"/>
                    <a:gd name="T14" fmla="*/ 17 w 29"/>
                    <a:gd name="T15" fmla="*/ 11 h 42"/>
                    <a:gd name="T16" fmla="*/ 18 w 29"/>
                    <a:gd name="T17" fmla="*/ 9 h 42"/>
                    <a:gd name="T18" fmla="*/ 19 w 29"/>
                    <a:gd name="T19" fmla="*/ 4 h 42"/>
                    <a:gd name="T20" fmla="*/ 19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6" y="0"/>
                      </a:lnTo>
                      <a:lnTo>
                        <a:pt x="0" y="42"/>
                      </a:lnTo>
                      <a:lnTo>
                        <a:pt x="7" y="42"/>
                      </a:lnTo>
                      <a:lnTo>
                        <a:pt x="11" y="29"/>
                      </a:lnTo>
                      <a:lnTo>
                        <a:pt x="29" y="29"/>
                      </a:lnTo>
                      <a:lnTo>
                        <a:pt x="13" y="24"/>
                      </a:lnTo>
                      <a:lnTo>
                        <a:pt x="17" y="11"/>
                      </a:lnTo>
                      <a:lnTo>
                        <a:pt x="18" y="9"/>
                      </a:lnTo>
                      <a:lnTo>
                        <a:pt x="19" y="4"/>
                      </a:lnTo>
                      <a:lnTo>
                        <a:pt x="19"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89" name="Freeform 7826"/>
                <p:cNvSpPr>
                  <a:spLocks/>
                </p:cNvSpPr>
                <p:nvPr/>
              </p:nvSpPr>
              <p:spPr bwMode="auto">
                <a:xfrm>
                  <a:off x="2509" y="2620"/>
                  <a:ext cx="4" cy="7"/>
                </a:xfrm>
                <a:custGeom>
                  <a:avLst/>
                  <a:gdLst>
                    <a:gd name="T0" fmla="*/ 10 w 28"/>
                    <a:gd name="T1" fmla="*/ 0 h 42"/>
                    <a:gd name="T2" fmla="*/ 6 w 28"/>
                    <a:gd name="T3" fmla="*/ 4 h 42"/>
                    <a:gd name="T4" fmla="*/ 9 w 28"/>
                    <a:gd name="T5" fmla="*/ 8 h 42"/>
                    <a:gd name="T6" fmla="*/ 9 w 28"/>
                    <a:gd name="T7" fmla="*/ 11 h 42"/>
                    <a:gd name="T8" fmla="*/ 11 w 28"/>
                    <a:gd name="T9" fmla="*/ 17 h 42"/>
                    <a:gd name="T10" fmla="*/ 14 w 28"/>
                    <a:gd name="T11" fmla="*/ 24 h 42"/>
                    <a:gd name="T12" fmla="*/ 0 w 28"/>
                    <a:gd name="T13" fmla="*/ 24 h 42"/>
                    <a:gd name="T14" fmla="*/ 16 w 28"/>
                    <a:gd name="T15" fmla="*/ 29 h 42"/>
                    <a:gd name="T16" fmla="*/ 21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6" y="4"/>
                      </a:lnTo>
                      <a:lnTo>
                        <a:pt x="9" y="8"/>
                      </a:lnTo>
                      <a:lnTo>
                        <a:pt x="9" y="11"/>
                      </a:lnTo>
                      <a:lnTo>
                        <a:pt x="11" y="17"/>
                      </a:lnTo>
                      <a:lnTo>
                        <a:pt x="14" y="24"/>
                      </a:lnTo>
                      <a:lnTo>
                        <a:pt x="0" y="24"/>
                      </a:lnTo>
                      <a:lnTo>
                        <a:pt x="16" y="29"/>
                      </a:lnTo>
                      <a:lnTo>
                        <a:pt x="21"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0" name="Freeform 7827"/>
                <p:cNvSpPr>
                  <a:spLocks/>
                </p:cNvSpPr>
                <p:nvPr/>
              </p:nvSpPr>
              <p:spPr bwMode="auto">
                <a:xfrm>
                  <a:off x="2514" y="2620"/>
                  <a:ext cx="1" cy="7"/>
                </a:xfrm>
                <a:custGeom>
                  <a:avLst/>
                  <a:gdLst>
                    <a:gd name="T0" fmla="*/ 5 w 5"/>
                    <a:gd name="T1" fmla="*/ 0 h 42"/>
                    <a:gd name="T2" fmla="*/ 0 w 5"/>
                    <a:gd name="T3" fmla="*/ 0 h 42"/>
                    <a:gd name="T4" fmla="*/ 0 w 5"/>
                    <a:gd name="T5" fmla="*/ 42 h 42"/>
                    <a:gd name="T6" fmla="*/ 5 w 5"/>
                    <a:gd name="T7" fmla="*/ 42 h 42"/>
                    <a:gd name="T8" fmla="*/ 5 w 5"/>
                    <a:gd name="T9" fmla="*/ 8 h 42"/>
                    <a:gd name="T10" fmla="*/ 5 w 5"/>
                    <a:gd name="T11" fmla="*/ 8 h 42"/>
                    <a:gd name="T12" fmla="*/ 5 w 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 h="42">
                      <a:moveTo>
                        <a:pt x="5" y="0"/>
                      </a:moveTo>
                      <a:lnTo>
                        <a:pt x="0" y="0"/>
                      </a:lnTo>
                      <a:lnTo>
                        <a:pt x="0" y="42"/>
                      </a:lnTo>
                      <a:lnTo>
                        <a:pt x="5" y="42"/>
                      </a:lnTo>
                      <a:lnTo>
                        <a:pt x="5" y="8"/>
                      </a:lnTo>
                      <a:lnTo>
                        <a:pt x="5"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1" name="Freeform 7828"/>
                <p:cNvSpPr>
                  <a:spLocks/>
                </p:cNvSpPr>
                <p:nvPr/>
              </p:nvSpPr>
              <p:spPr bwMode="auto">
                <a:xfrm>
                  <a:off x="2515" y="2620"/>
                  <a:ext cx="4" cy="7"/>
                </a:xfrm>
                <a:custGeom>
                  <a:avLst/>
                  <a:gdLst>
                    <a:gd name="T0" fmla="*/ 0 w 23"/>
                    <a:gd name="T1" fmla="*/ 0 h 42"/>
                    <a:gd name="T2" fmla="*/ 0 w 23"/>
                    <a:gd name="T3" fmla="*/ 8 h 42"/>
                    <a:gd name="T4" fmla="*/ 23 w 23"/>
                    <a:gd name="T5" fmla="*/ 42 h 42"/>
                    <a:gd name="T6" fmla="*/ 23 w 23"/>
                    <a:gd name="T7" fmla="*/ 33 h 42"/>
                    <a:gd name="T8" fmla="*/ 0 w 23"/>
                    <a:gd name="T9" fmla="*/ 0 h 42"/>
                  </a:gdLst>
                  <a:ahLst/>
                  <a:cxnLst>
                    <a:cxn ang="0">
                      <a:pos x="T0" y="T1"/>
                    </a:cxn>
                    <a:cxn ang="0">
                      <a:pos x="T2" y="T3"/>
                    </a:cxn>
                    <a:cxn ang="0">
                      <a:pos x="T4" y="T5"/>
                    </a:cxn>
                    <a:cxn ang="0">
                      <a:pos x="T6" y="T7"/>
                    </a:cxn>
                    <a:cxn ang="0">
                      <a:pos x="T8" y="T9"/>
                    </a:cxn>
                  </a:cxnLst>
                  <a:rect l="0" t="0" r="r" b="b"/>
                  <a:pathLst>
                    <a:path w="23" h="42">
                      <a:moveTo>
                        <a:pt x="0" y="0"/>
                      </a:moveTo>
                      <a:lnTo>
                        <a:pt x="0" y="8"/>
                      </a:lnTo>
                      <a:lnTo>
                        <a:pt x="23" y="42"/>
                      </a:lnTo>
                      <a:lnTo>
                        <a:pt x="23"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2" name="Freeform 7829"/>
                <p:cNvSpPr>
                  <a:spLocks/>
                </p:cNvSpPr>
                <p:nvPr/>
              </p:nvSpPr>
              <p:spPr bwMode="auto">
                <a:xfrm>
                  <a:off x="2519" y="2620"/>
                  <a:ext cx="1" cy="7"/>
                </a:xfrm>
                <a:custGeom>
                  <a:avLst/>
                  <a:gdLst>
                    <a:gd name="T0" fmla="*/ 6 w 6"/>
                    <a:gd name="T1" fmla="*/ 0 h 42"/>
                    <a:gd name="T2" fmla="*/ 0 w 6"/>
                    <a:gd name="T3" fmla="*/ 0 h 42"/>
                    <a:gd name="T4" fmla="*/ 0 w 6"/>
                    <a:gd name="T5" fmla="*/ 33 h 42"/>
                    <a:gd name="T6" fmla="*/ 0 w 6"/>
                    <a:gd name="T7" fmla="*/ 33 h 42"/>
                    <a:gd name="T8" fmla="*/ 0 w 6"/>
                    <a:gd name="T9" fmla="*/ 42 h 42"/>
                    <a:gd name="T10" fmla="*/ 6 w 6"/>
                    <a:gd name="T11" fmla="*/ 42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33"/>
                      </a:lnTo>
                      <a:lnTo>
                        <a:pt x="0" y="33"/>
                      </a:lnTo>
                      <a:lnTo>
                        <a:pt x="0" y="42"/>
                      </a:lnTo>
                      <a:lnTo>
                        <a:pt x="6" y="4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3" name="Freeform 7830"/>
                <p:cNvSpPr>
                  <a:spLocks/>
                </p:cNvSpPr>
                <p:nvPr/>
              </p:nvSpPr>
              <p:spPr bwMode="auto">
                <a:xfrm>
                  <a:off x="2390" y="2500"/>
                  <a:ext cx="7" cy="5"/>
                </a:xfrm>
                <a:custGeom>
                  <a:avLst/>
                  <a:gdLst>
                    <a:gd name="T0" fmla="*/ 0 w 44"/>
                    <a:gd name="T1" fmla="*/ 7 h 29"/>
                    <a:gd name="T2" fmla="*/ 0 w 44"/>
                    <a:gd name="T3" fmla="*/ 12 h 29"/>
                    <a:gd name="T4" fmla="*/ 44 w 44"/>
                    <a:gd name="T5" fmla="*/ 29 h 29"/>
                    <a:gd name="T6" fmla="*/ 44 w 44"/>
                    <a:gd name="T7" fmla="*/ 23 h 29"/>
                    <a:gd name="T8" fmla="*/ 30 w 44"/>
                    <a:gd name="T9" fmla="*/ 18 h 29"/>
                    <a:gd name="T10" fmla="*/ 30 w 44"/>
                    <a:gd name="T11" fmla="*/ 0 h 29"/>
                    <a:gd name="T12" fmla="*/ 26 w 44"/>
                    <a:gd name="T13" fmla="*/ 16 h 29"/>
                    <a:gd name="T14" fmla="*/ 13 w 44"/>
                    <a:gd name="T15" fmla="*/ 12 h 29"/>
                    <a:gd name="T16" fmla="*/ 11 w 44"/>
                    <a:gd name="T17" fmla="*/ 11 h 29"/>
                    <a:gd name="T18" fmla="*/ 6 w 44"/>
                    <a:gd name="T19" fmla="*/ 10 h 29"/>
                    <a:gd name="T20" fmla="*/ 6 w 44"/>
                    <a:gd name="T21" fmla="*/ 9 h 29"/>
                    <a:gd name="T22" fmla="*/ 0 w 44"/>
                    <a:gd name="T2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0" y="7"/>
                      </a:moveTo>
                      <a:lnTo>
                        <a:pt x="0" y="12"/>
                      </a:lnTo>
                      <a:lnTo>
                        <a:pt x="44" y="29"/>
                      </a:lnTo>
                      <a:lnTo>
                        <a:pt x="44" y="23"/>
                      </a:lnTo>
                      <a:lnTo>
                        <a:pt x="30" y="18"/>
                      </a:lnTo>
                      <a:lnTo>
                        <a:pt x="30" y="0"/>
                      </a:lnTo>
                      <a:lnTo>
                        <a:pt x="26" y="16"/>
                      </a:lnTo>
                      <a:lnTo>
                        <a:pt x="13" y="12"/>
                      </a:lnTo>
                      <a:lnTo>
                        <a:pt x="11" y="11"/>
                      </a:lnTo>
                      <a:lnTo>
                        <a:pt x="6" y="10"/>
                      </a:lnTo>
                      <a:lnTo>
                        <a:pt x="6" y="9"/>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4" name="Freeform 7831"/>
                <p:cNvSpPr>
                  <a:spLocks/>
                </p:cNvSpPr>
                <p:nvPr/>
              </p:nvSpPr>
              <p:spPr bwMode="auto">
                <a:xfrm>
                  <a:off x="2390" y="2498"/>
                  <a:ext cx="7" cy="5"/>
                </a:xfrm>
                <a:custGeom>
                  <a:avLst/>
                  <a:gdLst>
                    <a:gd name="T0" fmla="*/ 0 w 44"/>
                    <a:gd name="T1" fmla="*/ 18 h 27"/>
                    <a:gd name="T2" fmla="*/ 6 w 44"/>
                    <a:gd name="T3" fmla="*/ 20 h 27"/>
                    <a:gd name="T4" fmla="*/ 10 w 44"/>
                    <a:gd name="T5" fmla="*/ 19 h 27"/>
                    <a:gd name="T6" fmla="*/ 13 w 44"/>
                    <a:gd name="T7" fmla="*/ 18 h 27"/>
                    <a:gd name="T8" fmla="*/ 18 w 44"/>
                    <a:gd name="T9" fmla="*/ 16 h 27"/>
                    <a:gd name="T10" fmla="*/ 26 w 44"/>
                    <a:gd name="T11" fmla="*/ 12 h 27"/>
                    <a:gd name="T12" fmla="*/ 26 w 44"/>
                    <a:gd name="T13" fmla="*/ 27 h 27"/>
                    <a:gd name="T14" fmla="*/ 30 w 44"/>
                    <a:gd name="T15" fmla="*/ 11 h 27"/>
                    <a:gd name="T16" fmla="*/ 44 w 44"/>
                    <a:gd name="T17" fmla="*/ 6 h 27"/>
                    <a:gd name="T18" fmla="*/ 44 w 44"/>
                    <a:gd name="T19" fmla="*/ 0 h 27"/>
                    <a:gd name="T20" fmla="*/ 0 w 44"/>
                    <a:gd name="T21" fmla="*/ 1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7">
                      <a:moveTo>
                        <a:pt x="0" y="18"/>
                      </a:moveTo>
                      <a:lnTo>
                        <a:pt x="6" y="20"/>
                      </a:lnTo>
                      <a:lnTo>
                        <a:pt x="10" y="19"/>
                      </a:lnTo>
                      <a:lnTo>
                        <a:pt x="13" y="18"/>
                      </a:lnTo>
                      <a:lnTo>
                        <a:pt x="18" y="16"/>
                      </a:lnTo>
                      <a:lnTo>
                        <a:pt x="26" y="12"/>
                      </a:lnTo>
                      <a:lnTo>
                        <a:pt x="26" y="27"/>
                      </a:lnTo>
                      <a:lnTo>
                        <a:pt x="30" y="11"/>
                      </a:lnTo>
                      <a:lnTo>
                        <a:pt x="44" y="6"/>
                      </a:lnTo>
                      <a:lnTo>
                        <a:pt x="44"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5" name="Freeform 7832"/>
                <p:cNvSpPr>
                  <a:spLocks/>
                </p:cNvSpPr>
                <p:nvPr/>
              </p:nvSpPr>
              <p:spPr bwMode="auto">
                <a:xfrm>
                  <a:off x="2390" y="2492"/>
                  <a:ext cx="7" cy="3"/>
                </a:xfrm>
                <a:custGeom>
                  <a:avLst/>
                  <a:gdLst>
                    <a:gd name="T0" fmla="*/ 0 w 44"/>
                    <a:gd name="T1" fmla="*/ 0 h 23"/>
                    <a:gd name="T2" fmla="*/ 0 w 44"/>
                    <a:gd name="T3" fmla="*/ 6 h 23"/>
                    <a:gd name="T4" fmla="*/ 32 w 44"/>
                    <a:gd name="T5" fmla="*/ 17 h 23"/>
                    <a:gd name="T6" fmla="*/ 33 w 44"/>
                    <a:gd name="T7" fmla="*/ 18 h 23"/>
                    <a:gd name="T8" fmla="*/ 39 w 44"/>
                    <a:gd name="T9" fmla="*/ 19 h 23"/>
                    <a:gd name="T10" fmla="*/ 39 w 44"/>
                    <a:gd name="T11" fmla="*/ 20 h 23"/>
                    <a:gd name="T12" fmla="*/ 44 w 44"/>
                    <a:gd name="T13" fmla="*/ 23 h 23"/>
                    <a:gd name="T14" fmla="*/ 44 w 44"/>
                    <a:gd name="T15" fmla="*/ 17 h 23"/>
                    <a:gd name="T16" fmla="*/ 0 w 4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3">
                      <a:moveTo>
                        <a:pt x="0" y="0"/>
                      </a:moveTo>
                      <a:lnTo>
                        <a:pt x="0" y="6"/>
                      </a:lnTo>
                      <a:lnTo>
                        <a:pt x="32" y="17"/>
                      </a:lnTo>
                      <a:lnTo>
                        <a:pt x="33" y="18"/>
                      </a:lnTo>
                      <a:lnTo>
                        <a:pt x="39" y="19"/>
                      </a:lnTo>
                      <a:lnTo>
                        <a:pt x="39" y="20"/>
                      </a:lnTo>
                      <a:lnTo>
                        <a:pt x="44" y="23"/>
                      </a:lnTo>
                      <a:lnTo>
                        <a:pt x="44" y="17"/>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6" name="Freeform 7833"/>
                <p:cNvSpPr>
                  <a:spLocks/>
                </p:cNvSpPr>
                <p:nvPr/>
              </p:nvSpPr>
              <p:spPr bwMode="auto">
                <a:xfrm>
                  <a:off x="2390" y="2495"/>
                  <a:ext cx="7" cy="3"/>
                </a:xfrm>
                <a:custGeom>
                  <a:avLst/>
                  <a:gdLst>
                    <a:gd name="T0" fmla="*/ 0 w 44"/>
                    <a:gd name="T1" fmla="*/ 13 h 20"/>
                    <a:gd name="T2" fmla="*/ 0 w 44"/>
                    <a:gd name="T3" fmla="*/ 20 h 20"/>
                    <a:gd name="T4" fmla="*/ 44 w 44"/>
                    <a:gd name="T5" fmla="*/ 3 h 20"/>
                    <a:gd name="T6" fmla="*/ 39 w 44"/>
                    <a:gd name="T7" fmla="*/ 0 h 20"/>
                    <a:gd name="T8" fmla="*/ 38 w 44"/>
                    <a:gd name="T9" fmla="*/ 0 h 20"/>
                    <a:gd name="T10" fmla="*/ 32 w 44"/>
                    <a:gd name="T11" fmla="*/ 3 h 20"/>
                    <a:gd name="T12" fmla="*/ 0 w 44"/>
                    <a:gd name="T13" fmla="*/ 13 h 20"/>
                  </a:gdLst>
                  <a:ahLst/>
                  <a:cxnLst>
                    <a:cxn ang="0">
                      <a:pos x="T0" y="T1"/>
                    </a:cxn>
                    <a:cxn ang="0">
                      <a:pos x="T2" y="T3"/>
                    </a:cxn>
                    <a:cxn ang="0">
                      <a:pos x="T4" y="T5"/>
                    </a:cxn>
                    <a:cxn ang="0">
                      <a:pos x="T6" y="T7"/>
                    </a:cxn>
                    <a:cxn ang="0">
                      <a:pos x="T8" y="T9"/>
                    </a:cxn>
                    <a:cxn ang="0">
                      <a:pos x="T10" y="T11"/>
                    </a:cxn>
                    <a:cxn ang="0">
                      <a:pos x="T12" y="T13"/>
                    </a:cxn>
                  </a:cxnLst>
                  <a:rect l="0" t="0" r="r" b="b"/>
                  <a:pathLst>
                    <a:path w="44" h="20">
                      <a:moveTo>
                        <a:pt x="0" y="13"/>
                      </a:moveTo>
                      <a:lnTo>
                        <a:pt x="0" y="20"/>
                      </a:lnTo>
                      <a:lnTo>
                        <a:pt x="44" y="3"/>
                      </a:lnTo>
                      <a:lnTo>
                        <a:pt x="39" y="0"/>
                      </a:lnTo>
                      <a:lnTo>
                        <a:pt x="38" y="0"/>
                      </a:lnTo>
                      <a:lnTo>
                        <a:pt x="32" y="3"/>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7" name="Rectangle 7834"/>
                <p:cNvSpPr>
                  <a:spLocks noChangeArrowheads="1"/>
                </p:cNvSpPr>
                <p:nvPr/>
              </p:nvSpPr>
              <p:spPr bwMode="auto">
                <a:xfrm>
                  <a:off x="2396" y="249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8" name="Freeform 7835"/>
                <p:cNvSpPr>
                  <a:spLocks/>
                </p:cNvSpPr>
                <p:nvPr/>
              </p:nvSpPr>
              <p:spPr bwMode="auto">
                <a:xfrm>
                  <a:off x="2390" y="2481"/>
                  <a:ext cx="7" cy="5"/>
                </a:xfrm>
                <a:custGeom>
                  <a:avLst/>
                  <a:gdLst>
                    <a:gd name="T0" fmla="*/ 0 w 44"/>
                    <a:gd name="T1" fmla="*/ 6 h 29"/>
                    <a:gd name="T2" fmla="*/ 0 w 44"/>
                    <a:gd name="T3" fmla="*/ 12 h 29"/>
                    <a:gd name="T4" fmla="*/ 44 w 44"/>
                    <a:gd name="T5" fmla="*/ 29 h 29"/>
                    <a:gd name="T6" fmla="*/ 44 w 44"/>
                    <a:gd name="T7" fmla="*/ 23 h 29"/>
                    <a:gd name="T8" fmla="*/ 30 w 44"/>
                    <a:gd name="T9" fmla="*/ 17 h 29"/>
                    <a:gd name="T10" fmla="*/ 30 w 44"/>
                    <a:gd name="T11" fmla="*/ 0 h 29"/>
                    <a:gd name="T12" fmla="*/ 26 w 44"/>
                    <a:gd name="T13" fmla="*/ 16 h 29"/>
                    <a:gd name="T14" fmla="*/ 13 w 44"/>
                    <a:gd name="T15" fmla="*/ 11 h 29"/>
                    <a:gd name="T16" fmla="*/ 11 w 44"/>
                    <a:gd name="T17" fmla="*/ 11 h 29"/>
                    <a:gd name="T18" fmla="*/ 6 w 44"/>
                    <a:gd name="T19" fmla="*/ 9 h 29"/>
                    <a:gd name="T20" fmla="*/ 6 w 44"/>
                    <a:gd name="T21" fmla="*/ 9 h 29"/>
                    <a:gd name="T22" fmla="*/ 0 w 44"/>
                    <a:gd name="T2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0" y="6"/>
                      </a:moveTo>
                      <a:lnTo>
                        <a:pt x="0" y="12"/>
                      </a:lnTo>
                      <a:lnTo>
                        <a:pt x="44" y="29"/>
                      </a:lnTo>
                      <a:lnTo>
                        <a:pt x="44" y="23"/>
                      </a:lnTo>
                      <a:lnTo>
                        <a:pt x="30" y="17"/>
                      </a:lnTo>
                      <a:lnTo>
                        <a:pt x="30" y="0"/>
                      </a:lnTo>
                      <a:lnTo>
                        <a:pt x="26" y="16"/>
                      </a:lnTo>
                      <a:lnTo>
                        <a:pt x="13" y="11"/>
                      </a:lnTo>
                      <a:lnTo>
                        <a:pt x="11" y="11"/>
                      </a:lnTo>
                      <a:lnTo>
                        <a:pt x="6" y="9"/>
                      </a:lnTo>
                      <a:lnTo>
                        <a:pt x="6" y="9"/>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99" name="Freeform 7836"/>
                <p:cNvSpPr>
                  <a:spLocks/>
                </p:cNvSpPr>
                <p:nvPr/>
              </p:nvSpPr>
              <p:spPr bwMode="auto">
                <a:xfrm>
                  <a:off x="2390" y="2479"/>
                  <a:ext cx="7" cy="5"/>
                </a:xfrm>
                <a:custGeom>
                  <a:avLst/>
                  <a:gdLst>
                    <a:gd name="T0" fmla="*/ 0 w 44"/>
                    <a:gd name="T1" fmla="*/ 17 h 27"/>
                    <a:gd name="T2" fmla="*/ 6 w 44"/>
                    <a:gd name="T3" fmla="*/ 20 h 27"/>
                    <a:gd name="T4" fmla="*/ 10 w 44"/>
                    <a:gd name="T5" fmla="*/ 19 h 27"/>
                    <a:gd name="T6" fmla="*/ 13 w 44"/>
                    <a:gd name="T7" fmla="*/ 18 h 27"/>
                    <a:gd name="T8" fmla="*/ 18 w 44"/>
                    <a:gd name="T9" fmla="*/ 16 h 27"/>
                    <a:gd name="T10" fmla="*/ 26 w 44"/>
                    <a:gd name="T11" fmla="*/ 12 h 27"/>
                    <a:gd name="T12" fmla="*/ 26 w 44"/>
                    <a:gd name="T13" fmla="*/ 27 h 27"/>
                    <a:gd name="T14" fmla="*/ 30 w 44"/>
                    <a:gd name="T15" fmla="*/ 11 h 27"/>
                    <a:gd name="T16" fmla="*/ 44 w 44"/>
                    <a:gd name="T17" fmla="*/ 6 h 27"/>
                    <a:gd name="T18" fmla="*/ 44 w 44"/>
                    <a:gd name="T19" fmla="*/ 0 h 27"/>
                    <a:gd name="T20" fmla="*/ 0 w 44"/>
                    <a:gd name="T2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7">
                      <a:moveTo>
                        <a:pt x="0" y="17"/>
                      </a:moveTo>
                      <a:lnTo>
                        <a:pt x="6" y="20"/>
                      </a:lnTo>
                      <a:lnTo>
                        <a:pt x="10" y="19"/>
                      </a:lnTo>
                      <a:lnTo>
                        <a:pt x="13" y="18"/>
                      </a:lnTo>
                      <a:lnTo>
                        <a:pt x="18" y="16"/>
                      </a:lnTo>
                      <a:lnTo>
                        <a:pt x="26" y="12"/>
                      </a:lnTo>
                      <a:lnTo>
                        <a:pt x="26" y="27"/>
                      </a:lnTo>
                      <a:lnTo>
                        <a:pt x="30" y="11"/>
                      </a:lnTo>
                      <a:lnTo>
                        <a:pt x="44" y="6"/>
                      </a:lnTo>
                      <a:lnTo>
                        <a:pt x="44"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0" name="Freeform 7837"/>
                <p:cNvSpPr>
                  <a:spLocks/>
                </p:cNvSpPr>
                <p:nvPr/>
              </p:nvSpPr>
              <p:spPr bwMode="auto">
                <a:xfrm>
                  <a:off x="2394" y="2472"/>
                  <a:ext cx="3" cy="5"/>
                </a:xfrm>
                <a:custGeom>
                  <a:avLst/>
                  <a:gdLst>
                    <a:gd name="T0" fmla="*/ 0 w 20"/>
                    <a:gd name="T1" fmla="*/ 16 h 26"/>
                    <a:gd name="T2" fmla="*/ 1 w 20"/>
                    <a:gd name="T3" fmla="*/ 26 h 26"/>
                    <a:gd name="T4" fmla="*/ 1 w 20"/>
                    <a:gd name="T5" fmla="*/ 21 h 26"/>
                    <a:gd name="T6" fmla="*/ 3 w 20"/>
                    <a:gd name="T7" fmla="*/ 18 h 26"/>
                    <a:gd name="T8" fmla="*/ 7 w 20"/>
                    <a:gd name="T9" fmla="*/ 15 h 26"/>
                    <a:gd name="T10" fmla="*/ 8 w 20"/>
                    <a:gd name="T11" fmla="*/ 14 h 26"/>
                    <a:gd name="T12" fmla="*/ 13 w 20"/>
                    <a:gd name="T13" fmla="*/ 12 h 26"/>
                    <a:gd name="T14" fmla="*/ 20 w 20"/>
                    <a:gd name="T15" fmla="*/ 7 h 26"/>
                    <a:gd name="T16" fmla="*/ 20 w 20"/>
                    <a:gd name="T17" fmla="*/ 0 h 26"/>
                    <a:gd name="T18" fmla="*/ 8 w 20"/>
                    <a:gd name="T19" fmla="*/ 7 h 26"/>
                    <a:gd name="T20" fmla="*/ 3 w 20"/>
                    <a:gd name="T21" fmla="*/ 12 h 26"/>
                    <a:gd name="T22" fmla="*/ 0 w 20"/>
                    <a:gd name="T2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6">
                      <a:moveTo>
                        <a:pt x="0" y="16"/>
                      </a:moveTo>
                      <a:lnTo>
                        <a:pt x="1" y="26"/>
                      </a:lnTo>
                      <a:lnTo>
                        <a:pt x="1" y="21"/>
                      </a:lnTo>
                      <a:lnTo>
                        <a:pt x="3" y="18"/>
                      </a:lnTo>
                      <a:lnTo>
                        <a:pt x="7" y="15"/>
                      </a:lnTo>
                      <a:lnTo>
                        <a:pt x="8" y="14"/>
                      </a:lnTo>
                      <a:lnTo>
                        <a:pt x="13" y="12"/>
                      </a:lnTo>
                      <a:lnTo>
                        <a:pt x="20" y="7"/>
                      </a:lnTo>
                      <a:lnTo>
                        <a:pt x="20" y="0"/>
                      </a:lnTo>
                      <a:lnTo>
                        <a:pt x="8" y="7"/>
                      </a:lnTo>
                      <a:lnTo>
                        <a:pt x="3" y="12"/>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1" name="Freeform 7838"/>
                <p:cNvSpPr>
                  <a:spLocks/>
                </p:cNvSpPr>
                <p:nvPr/>
              </p:nvSpPr>
              <p:spPr bwMode="auto">
                <a:xfrm>
                  <a:off x="2391" y="2473"/>
                  <a:ext cx="2" cy="5"/>
                </a:xfrm>
                <a:custGeom>
                  <a:avLst/>
                  <a:gdLst>
                    <a:gd name="T0" fmla="*/ 0 w 17"/>
                    <a:gd name="T1" fmla="*/ 4 h 29"/>
                    <a:gd name="T2" fmla="*/ 2 w 17"/>
                    <a:gd name="T3" fmla="*/ 16 h 29"/>
                    <a:gd name="T4" fmla="*/ 2 w 17"/>
                    <a:gd name="T5" fmla="*/ 13 h 29"/>
                    <a:gd name="T6" fmla="*/ 4 w 17"/>
                    <a:gd name="T7" fmla="*/ 9 h 29"/>
                    <a:gd name="T8" fmla="*/ 8 w 17"/>
                    <a:gd name="T9" fmla="*/ 7 h 29"/>
                    <a:gd name="T10" fmla="*/ 12 w 17"/>
                    <a:gd name="T11" fmla="*/ 8 h 29"/>
                    <a:gd name="T12" fmla="*/ 16 w 17"/>
                    <a:gd name="T13" fmla="*/ 11 h 29"/>
                    <a:gd name="T14" fmla="*/ 16 w 17"/>
                    <a:gd name="T15" fmla="*/ 11 h 29"/>
                    <a:gd name="T16" fmla="*/ 16 w 17"/>
                    <a:gd name="T17" fmla="*/ 17 h 29"/>
                    <a:gd name="T18" fmla="*/ 16 w 17"/>
                    <a:gd name="T19" fmla="*/ 29 h 29"/>
                    <a:gd name="T20" fmla="*/ 17 w 17"/>
                    <a:gd name="T21" fmla="*/ 3 h 29"/>
                    <a:gd name="T22" fmla="*/ 14 w 17"/>
                    <a:gd name="T23" fmla="*/ 2 h 29"/>
                    <a:gd name="T24" fmla="*/ 8 w 17"/>
                    <a:gd name="T25" fmla="*/ 0 h 29"/>
                    <a:gd name="T26" fmla="*/ 4 w 17"/>
                    <a:gd name="T27" fmla="*/ 1 h 29"/>
                    <a:gd name="T28" fmla="*/ 0 w 17"/>
                    <a:gd name="T2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9">
                      <a:moveTo>
                        <a:pt x="0" y="4"/>
                      </a:moveTo>
                      <a:lnTo>
                        <a:pt x="2" y="16"/>
                      </a:lnTo>
                      <a:lnTo>
                        <a:pt x="2" y="13"/>
                      </a:lnTo>
                      <a:lnTo>
                        <a:pt x="4" y="9"/>
                      </a:lnTo>
                      <a:lnTo>
                        <a:pt x="8" y="7"/>
                      </a:lnTo>
                      <a:lnTo>
                        <a:pt x="12" y="8"/>
                      </a:lnTo>
                      <a:lnTo>
                        <a:pt x="16" y="11"/>
                      </a:lnTo>
                      <a:lnTo>
                        <a:pt x="16" y="11"/>
                      </a:lnTo>
                      <a:lnTo>
                        <a:pt x="16" y="17"/>
                      </a:lnTo>
                      <a:lnTo>
                        <a:pt x="16" y="29"/>
                      </a:lnTo>
                      <a:lnTo>
                        <a:pt x="17" y="3"/>
                      </a:lnTo>
                      <a:lnTo>
                        <a:pt x="14" y="2"/>
                      </a:lnTo>
                      <a:lnTo>
                        <a:pt x="8" y="0"/>
                      </a:lnTo>
                      <a:lnTo>
                        <a:pt x="4" y="1"/>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2" name="Freeform 7839"/>
                <p:cNvSpPr>
                  <a:spLocks/>
                </p:cNvSpPr>
                <p:nvPr/>
              </p:nvSpPr>
              <p:spPr bwMode="auto">
                <a:xfrm>
                  <a:off x="2390" y="2473"/>
                  <a:ext cx="7" cy="6"/>
                </a:xfrm>
                <a:custGeom>
                  <a:avLst/>
                  <a:gdLst>
                    <a:gd name="T0" fmla="*/ 0 w 44"/>
                    <a:gd name="T1" fmla="*/ 13 h 32"/>
                    <a:gd name="T2" fmla="*/ 0 w 44"/>
                    <a:gd name="T3" fmla="*/ 32 h 32"/>
                    <a:gd name="T4" fmla="*/ 44 w 44"/>
                    <a:gd name="T5" fmla="*/ 32 h 32"/>
                    <a:gd name="T6" fmla="*/ 44 w 44"/>
                    <a:gd name="T7" fmla="*/ 26 h 32"/>
                    <a:gd name="T8" fmla="*/ 25 w 44"/>
                    <a:gd name="T9" fmla="*/ 26 h 32"/>
                    <a:gd name="T10" fmla="*/ 25 w 44"/>
                    <a:gd name="T11" fmla="*/ 20 h 32"/>
                    <a:gd name="T12" fmla="*/ 24 w 44"/>
                    <a:gd name="T13" fmla="*/ 10 h 32"/>
                    <a:gd name="T14" fmla="*/ 24 w 44"/>
                    <a:gd name="T15" fmla="*/ 10 h 32"/>
                    <a:gd name="T16" fmla="*/ 23 w 44"/>
                    <a:gd name="T17" fmla="*/ 5 h 32"/>
                    <a:gd name="T18" fmla="*/ 21 w 44"/>
                    <a:gd name="T19" fmla="*/ 0 h 32"/>
                    <a:gd name="T20" fmla="*/ 20 w 44"/>
                    <a:gd name="T21" fmla="*/ 26 h 32"/>
                    <a:gd name="T22" fmla="*/ 6 w 44"/>
                    <a:gd name="T23" fmla="*/ 26 h 32"/>
                    <a:gd name="T24" fmla="*/ 6 w 44"/>
                    <a:gd name="T25" fmla="*/ 13 h 32"/>
                    <a:gd name="T26" fmla="*/ 4 w 44"/>
                    <a:gd name="T27" fmla="*/ 1 h 32"/>
                    <a:gd name="T28" fmla="*/ 1 w 44"/>
                    <a:gd name="T29" fmla="*/ 7 h 32"/>
                    <a:gd name="T30" fmla="*/ 1 w 44"/>
                    <a:gd name="T31" fmla="*/ 7 h 32"/>
                    <a:gd name="T32" fmla="*/ 0 w 44"/>
                    <a:gd name="T33"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 h="32">
                      <a:moveTo>
                        <a:pt x="0" y="13"/>
                      </a:moveTo>
                      <a:lnTo>
                        <a:pt x="0" y="32"/>
                      </a:lnTo>
                      <a:lnTo>
                        <a:pt x="44" y="32"/>
                      </a:lnTo>
                      <a:lnTo>
                        <a:pt x="44" y="26"/>
                      </a:lnTo>
                      <a:lnTo>
                        <a:pt x="25" y="26"/>
                      </a:lnTo>
                      <a:lnTo>
                        <a:pt x="25" y="20"/>
                      </a:lnTo>
                      <a:lnTo>
                        <a:pt x="24" y="10"/>
                      </a:lnTo>
                      <a:lnTo>
                        <a:pt x="24" y="10"/>
                      </a:lnTo>
                      <a:lnTo>
                        <a:pt x="23" y="5"/>
                      </a:lnTo>
                      <a:lnTo>
                        <a:pt x="21" y="0"/>
                      </a:lnTo>
                      <a:lnTo>
                        <a:pt x="20" y="26"/>
                      </a:lnTo>
                      <a:lnTo>
                        <a:pt x="6" y="26"/>
                      </a:lnTo>
                      <a:lnTo>
                        <a:pt x="6" y="13"/>
                      </a:lnTo>
                      <a:lnTo>
                        <a:pt x="4" y="1"/>
                      </a:lnTo>
                      <a:lnTo>
                        <a:pt x="1" y="7"/>
                      </a:lnTo>
                      <a:lnTo>
                        <a:pt x="1" y="7"/>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3" name="Freeform 7840"/>
                <p:cNvSpPr>
                  <a:spLocks/>
                </p:cNvSpPr>
                <p:nvPr/>
              </p:nvSpPr>
              <p:spPr bwMode="auto">
                <a:xfrm>
                  <a:off x="2394" y="2465"/>
                  <a:ext cx="3" cy="3"/>
                </a:xfrm>
                <a:custGeom>
                  <a:avLst/>
                  <a:gdLst>
                    <a:gd name="T0" fmla="*/ 0 w 19"/>
                    <a:gd name="T1" fmla="*/ 0 h 18"/>
                    <a:gd name="T2" fmla="*/ 0 w 19"/>
                    <a:gd name="T3" fmla="*/ 18 h 18"/>
                    <a:gd name="T4" fmla="*/ 5 w 19"/>
                    <a:gd name="T5" fmla="*/ 18 h 18"/>
                    <a:gd name="T6" fmla="*/ 5 w 19"/>
                    <a:gd name="T7" fmla="*/ 7 h 18"/>
                    <a:gd name="T8" fmla="*/ 12 w 19"/>
                    <a:gd name="T9" fmla="*/ 7 h 18"/>
                    <a:gd name="T10" fmla="*/ 15 w 19"/>
                    <a:gd name="T11" fmla="*/ 8 h 18"/>
                    <a:gd name="T12" fmla="*/ 17 w 19"/>
                    <a:gd name="T13" fmla="*/ 13 h 18"/>
                    <a:gd name="T14" fmla="*/ 18 w 19"/>
                    <a:gd name="T15" fmla="*/ 18 h 18"/>
                    <a:gd name="T16" fmla="*/ 19 w 19"/>
                    <a:gd name="T17" fmla="*/ 6 h 18"/>
                    <a:gd name="T18" fmla="*/ 16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0" y="18"/>
                      </a:lnTo>
                      <a:lnTo>
                        <a:pt x="5" y="18"/>
                      </a:lnTo>
                      <a:lnTo>
                        <a:pt x="5" y="7"/>
                      </a:lnTo>
                      <a:lnTo>
                        <a:pt x="12" y="7"/>
                      </a:lnTo>
                      <a:lnTo>
                        <a:pt x="15" y="8"/>
                      </a:lnTo>
                      <a:lnTo>
                        <a:pt x="17" y="13"/>
                      </a:lnTo>
                      <a:lnTo>
                        <a:pt x="18" y="18"/>
                      </a:lnTo>
                      <a:lnTo>
                        <a:pt x="19" y="6"/>
                      </a:lnTo>
                      <a:lnTo>
                        <a:pt x="1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4" name="Freeform 7841"/>
                <p:cNvSpPr>
                  <a:spLocks/>
                </p:cNvSpPr>
                <p:nvPr/>
              </p:nvSpPr>
              <p:spPr bwMode="auto">
                <a:xfrm>
                  <a:off x="2391" y="2465"/>
                  <a:ext cx="1" cy="3"/>
                </a:xfrm>
                <a:custGeom>
                  <a:avLst/>
                  <a:gdLst>
                    <a:gd name="T0" fmla="*/ 0 w 10"/>
                    <a:gd name="T1" fmla="*/ 6 h 17"/>
                    <a:gd name="T2" fmla="*/ 1 w 10"/>
                    <a:gd name="T3" fmla="*/ 17 h 17"/>
                    <a:gd name="T4" fmla="*/ 2 w 10"/>
                    <a:gd name="T5" fmla="*/ 14 h 17"/>
                    <a:gd name="T6" fmla="*/ 4 w 10"/>
                    <a:gd name="T7" fmla="*/ 10 h 17"/>
                    <a:gd name="T8" fmla="*/ 5 w 10"/>
                    <a:gd name="T9" fmla="*/ 8 h 17"/>
                    <a:gd name="T10" fmla="*/ 10 w 10"/>
                    <a:gd name="T11" fmla="*/ 6 h 17"/>
                    <a:gd name="T12" fmla="*/ 9 w 10"/>
                    <a:gd name="T13" fmla="*/ 0 h 17"/>
                    <a:gd name="T14" fmla="*/ 9 w 10"/>
                    <a:gd name="T15" fmla="*/ 0 h 17"/>
                    <a:gd name="T16" fmla="*/ 3 w 10"/>
                    <a:gd name="T17" fmla="*/ 3 h 17"/>
                    <a:gd name="T18" fmla="*/ 0 w 10"/>
                    <a:gd name="T1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0" y="6"/>
                      </a:moveTo>
                      <a:lnTo>
                        <a:pt x="1" y="17"/>
                      </a:lnTo>
                      <a:lnTo>
                        <a:pt x="2" y="14"/>
                      </a:lnTo>
                      <a:lnTo>
                        <a:pt x="4" y="10"/>
                      </a:lnTo>
                      <a:lnTo>
                        <a:pt x="5" y="8"/>
                      </a:lnTo>
                      <a:lnTo>
                        <a:pt x="10" y="6"/>
                      </a:lnTo>
                      <a:lnTo>
                        <a:pt x="9" y="0"/>
                      </a:lnTo>
                      <a:lnTo>
                        <a:pt x="9" y="0"/>
                      </a:lnTo>
                      <a:lnTo>
                        <a:pt x="3"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05" name="Freeform 7842"/>
                <p:cNvSpPr>
                  <a:spLocks/>
                </p:cNvSpPr>
                <p:nvPr/>
              </p:nvSpPr>
              <p:spPr bwMode="auto">
                <a:xfrm>
                  <a:off x="2390" y="2466"/>
                  <a:ext cx="7" cy="6"/>
                </a:xfrm>
                <a:custGeom>
                  <a:avLst/>
                  <a:gdLst>
                    <a:gd name="T0" fmla="*/ 0 w 44"/>
                    <a:gd name="T1" fmla="*/ 12 h 35"/>
                    <a:gd name="T2" fmla="*/ 0 w 44"/>
                    <a:gd name="T3" fmla="*/ 14 h 35"/>
                    <a:gd name="T4" fmla="*/ 1 w 44"/>
                    <a:gd name="T5" fmla="*/ 20 h 35"/>
                    <a:gd name="T6" fmla="*/ 2 w 44"/>
                    <a:gd name="T7" fmla="*/ 24 h 35"/>
                    <a:gd name="T8" fmla="*/ 7 w 44"/>
                    <a:gd name="T9" fmla="*/ 28 h 35"/>
                    <a:gd name="T10" fmla="*/ 11 w 44"/>
                    <a:gd name="T11" fmla="*/ 32 h 35"/>
                    <a:gd name="T12" fmla="*/ 11 w 44"/>
                    <a:gd name="T13" fmla="*/ 32 h 35"/>
                    <a:gd name="T14" fmla="*/ 16 w 44"/>
                    <a:gd name="T15" fmla="*/ 34 h 35"/>
                    <a:gd name="T16" fmla="*/ 23 w 44"/>
                    <a:gd name="T17" fmla="*/ 35 h 35"/>
                    <a:gd name="T18" fmla="*/ 23 w 44"/>
                    <a:gd name="T19" fmla="*/ 35 h 35"/>
                    <a:gd name="T20" fmla="*/ 29 w 44"/>
                    <a:gd name="T21" fmla="*/ 34 h 35"/>
                    <a:gd name="T22" fmla="*/ 34 w 44"/>
                    <a:gd name="T23" fmla="*/ 32 h 35"/>
                    <a:gd name="T24" fmla="*/ 39 w 44"/>
                    <a:gd name="T25" fmla="*/ 28 h 35"/>
                    <a:gd name="T26" fmla="*/ 39 w 44"/>
                    <a:gd name="T27" fmla="*/ 28 h 35"/>
                    <a:gd name="T28" fmla="*/ 42 w 44"/>
                    <a:gd name="T29" fmla="*/ 23 h 35"/>
                    <a:gd name="T30" fmla="*/ 44 w 44"/>
                    <a:gd name="T31" fmla="*/ 19 h 35"/>
                    <a:gd name="T32" fmla="*/ 44 w 44"/>
                    <a:gd name="T33" fmla="*/ 12 h 35"/>
                    <a:gd name="T34" fmla="*/ 44 w 44"/>
                    <a:gd name="T35" fmla="*/ 10 h 35"/>
                    <a:gd name="T36" fmla="*/ 43 w 44"/>
                    <a:gd name="T37" fmla="*/ 5 h 35"/>
                    <a:gd name="T38" fmla="*/ 41 w 44"/>
                    <a:gd name="T39" fmla="*/ 0 h 35"/>
                    <a:gd name="T40" fmla="*/ 40 w 44"/>
                    <a:gd name="T41" fmla="*/ 12 h 35"/>
                    <a:gd name="T42" fmla="*/ 39 w 44"/>
                    <a:gd name="T43" fmla="*/ 16 h 35"/>
                    <a:gd name="T44" fmla="*/ 38 w 44"/>
                    <a:gd name="T45" fmla="*/ 21 h 35"/>
                    <a:gd name="T46" fmla="*/ 35 w 44"/>
                    <a:gd name="T47" fmla="*/ 23 h 35"/>
                    <a:gd name="T48" fmla="*/ 31 w 44"/>
                    <a:gd name="T49" fmla="*/ 26 h 35"/>
                    <a:gd name="T50" fmla="*/ 28 w 44"/>
                    <a:gd name="T51" fmla="*/ 27 h 35"/>
                    <a:gd name="T52" fmla="*/ 22 w 44"/>
                    <a:gd name="T53" fmla="*/ 28 h 35"/>
                    <a:gd name="T54" fmla="*/ 20 w 44"/>
                    <a:gd name="T55" fmla="*/ 28 h 35"/>
                    <a:gd name="T56" fmla="*/ 14 w 44"/>
                    <a:gd name="T57" fmla="*/ 27 h 35"/>
                    <a:gd name="T58" fmla="*/ 10 w 44"/>
                    <a:gd name="T59" fmla="*/ 24 h 35"/>
                    <a:gd name="T60" fmla="*/ 9 w 44"/>
                    <a:gd name="T61" fmla="*/ 23 h 35"/>
                    <a:gd name="T62" fmla="*/ 6 w 44"/>
                    <a:gd name="T63" fmla="*/ 19 h 35"/>
                    <a:gd name="T64" fmla="*/ 5 w 44"/>
                    <a:gd name="T65" fmla="*/ 12 h 35"/>
                    <a:gd name="T66" fmla="*/ 4 w 44"/>
                    <a:gd name="T67" fmla="*/ 1 h 35"/>
                    <a:gd name="T68" fmla="*/ 2 w 44"/>
                    <a:gd name="T69" fmla="*/ 2 h 35"/>
                    <a:gd name="T70" fmla="*/ 0 w 44"/>
                    <a:gd name="T71" fmla="*/ 7 h 35"/>
                    <a:gd name="T72" fmla="*/ 0 w 44"/>
                    <a:gd name="T73"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35">
                      <a:moveTo>
                        <a:pt x="0" y="12"/>
                      </a:moveTo>
                      <a:lnTo>
                        <a:pt x="0" y="14"/>
                      </a:lnTo>
                      <a:lnTo>
                        <a:pt x="1" y="20"/>
                      </a:lnTo>
                      <a:lnTo>
                        <a:pt x="2" y="24"/>
                      </a:lnTo>
                      <a:lnTo>
                        <a:pt x="7" y="28"/>
                      </a:lnTo>
                      <a:lnTo>
                        <a:pt x="11" y="32"/>
                      </a:lnTo>
                      <a:lnTo>
                        <a:pt x="11" y="32"/>
                      </a:lnTo>
                      <a:lnTo>
                        <a:pt x="16" y="34"/>
                      </a:lnTo>
                      <a:lnTo>
                        <a:pt x="23" y="35"/>
                      </a:lnTo>
                      <a:lnTo>
                        <a:pt x="23" y="35"/>
                      </a:lnTo>
                      <a:lnTo>
                        <a:pt x="29" y="34"/>
                      </a:lnTo>
                      <a:lnTo>
                        <a:pt x="34" y="32"/>
                      </a:lnTo>
                      <a:lnTo>
                        <a:pt x="39" y="28"/>
                      </a:lnTo>
                      <a:lnTo>
                        <a:pt x="39" y="28"/>
                      </a:lnTo>
                      <a:lnTo>
                        <a:pt x="42" y="23"/>
                      </a:lnTo>
                      <a:lnTo>
                        <a:pt x="44" y="19"/>
                      </a:lnTo>
                      <a:lnTo>
                        <a:pt x="44" y="12"/>
                      </a:lnTo>
                      <a:lnTo>
                        <a:pt x="44" y="10"/>
                      </a:lnTo>
                      <a:lnTo>
                        <a:pt x="43" y="5"/>
                      </a:lnTo>
                      <a:lnTo>
                        <a:pt x="41" y="0"/>
                      </a:lnTo>
                      <a:lnTo>
                        <a:pt x="40" y="12"/>
                      </a:lnTo>
                      <a:lnTo>
                        <a:pt x="39" y="16"/>
                      </a:lnTo>
                      <a:lnTo>
                        <a:pt x="38" y="21"/>
                      </a:lnTo>
                      <a:lnTo>
                        <a:pt x="35" y="23"/>
                      </a:lnTo>
                      <a:lnTo>
                        <a:pt x="31" y="26"/>
                      </a:lnTo>
                      <a:lnTo>
                        <a:pt x="28" y="27"/>
                      </a:lnTo>
                      <a:lnTo>
                        <a:pt x="22" y="28"/>
                      </a:lnTo>
                      <a:lnTo>
                        <a:pt x="20" y="28"/>
                      </a:lnTo>
                      <a:lnTo>
                        <a:pt x="14" y="27"/>
                      </a:lnTo>
                      <a:lnTo>
                        <a:pt x="10" y="24"/>
                      </a:lnTo>
                      <a:lnTo>
                        <a:pt x="9" y="23"/>
                      </a:lnTo>
                      <a:lnTo>
                        <a:pt x="6" y="19"/>
                      </a:lnTo>
                      <a:lnTo>
                        <a:pt x="5" y="12"/>
                      </a:lnTo>
                      <a:lnTo>
                        <a:pt x="4" y="1"/>
                      </a:lnTo>
                      <a:lnTo>
                        <a:pt x="2" y="2"/>
                      </a:lnTo>
                      <a:lnTo>
                        <a:pt x="0" y="7"/>
                      </a:lnTo>
                      <a:lnTo>
                        <a:pt x="0"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68" name="Group 8044"/>
              <p:cNvGrpSpPr>
                <a:grpSpLocks/>
              </p:cNvGrpSpPr>
              <p:nvPr/>
            </p:nvGrpSpPr>
            <p:grpSpPr bwMode="auto">
              <a:xfrm>
                <a:off x="1918" y="1537"/>
                <a:ext cx="602" cy="1041"/>
                <a:chOff x="1918" y="1537"/>
                <a:chExt cx="602" cy="1041"/>
              </a:xfrm>
            </p:grpSpPr>
            <p:sp>
              <p:nvSpPr>
                <p:cNvPr id="9606" name="Freeform 7844"/>
                <p:cNvSpPr>
                  <a:spLocks/>
                </p:cNvSpPr>
                <p:nvPr/>
              </p:nvSpPr>
              <p:spPr bwMode="auto">
                <a:xfrm>
                  <a:off x="2390" y="2458"/>
                  <a:ext cx="7" cy="6"/>
                </a:xfrm>
                <a:custGeom>
                  <a:avLst/>
                  <a:gdLst>
                    <a:gd name="T0" fmla="*/ 0 w 44"/>
                    <a:gd name="T1" fmla="*/ 1 h 32"/>
                    <a:gd name="T2" fmla="*/ 0 w 44"/>
                    <a:gd name="T3" fmla="*/ 32 h 32"/>
                    <a:gd name="T4" fmla="*/ 44 w 44"/>
                    <a:gd name="T5" fmla="*/ 32 h 32"/>
                    <a:gd name="T6" fmla="*/ 44 w 44"/>
                    <a:gd name="T7" fmla="*/ 0 h 32"/>
                    <a:gd name="T8" fmla="*/ 39 w 44"/>
                    <a:gd name="T9" fmla="*/ 0 h 32"/>
                    <a:gd name="T10" fmla="*/ 39 w 44"/>
                    <a:gd name="T11" fmla="*/ 26 h 32"/>
                    <a:gd name="T12" fmla="*/ 24 w 44"/>
                    <a:gd name="T13" fmla="*/ 26 h 32"/>
                    <a:gd name="T14" fmla="*/ 24 w 44"/>
                    <a:gd name="T15" fmla="*/ 3 h 32"/>
                    <a:gd name="T16" fmla="*/ 20 w 44"/>
                    <a:gd name="T17" fmla="*/ 3 h 32"/>
                    <a:gd name="T18" fmla="*/ 20 w 44"/>
                    <a:gd name="T19" fmla="*/ 26 h 32"/>
                    <a:gd name="T20" fmla="*/ 6 w 44"/>
                    <a:gd name="T21" fmla="*/ 26 h 32"/>
                    <a:gd name="T22" fmla="*/ 6 w 44"/>
                    <a:gd name="T23" fmla="*/ 1 h 32"/>
                    <a:gd name="T24" fmla="*/ 0 w 44"/>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2">
                      <a:moveTo>
                        <a:pt x="0" y="1"/>
                      </a:moveTo>
                      <a:lnTo>
                        <a:pt x="0" y="32"/>
                      </a:lnTo>
                      <a:lnTo>
                        <a:pt x="44" y="32"/>
                      </a:lnTo>
                      <a:lnTo>
                        <a:pt x="44" y="0"/>
                      </a:lnTo>
                      <a:lnTo>
                        <a:pt x="39" y="0"/>
                      </a:lnTo>
                      <a:lnTo>
                        <a:pt x="39" y="26"/>
                      </a:lnTo>
                      <a:lnTo>
                        <a:pt x="24" y="26"/>
                      </a:lnTo>
                      <a:lnTo>
                        <a:pt x="24" y="3"/>
                      </a:lnTo>
                      <a:lnTo>
                        <a:pt x="20" y="3"/>
                      </a:lnTo>
                      <a:lnTo>
                        <a:pt x="20" y="26"/>
                      </a:lnTo>
                      <a:lnTo>
                        <a:pt x="6" y="26"/>
                      </a:lnTo>
                      <a:lnTo>
                        <a:pt x="6"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7" name="Freeform 7845"/>
                <p:cNvSpPr>
                  <a:spLocks/>
                </p:cNvSpPr>
                <p:nvPr/>
              </p:nvSpPr>
              <p:spPr bwMode="auto">
                <a:xfrm>
                  <a:off x="2390" y="2456"/>
                  <a:ext cx="7" cy="1"/>
                </a:xfrm>
                <a:custGeom>
                  <a:avLst/>
                  <a:gdLst>
                    <a:gd name="T0" fmla="*/ 0 w 44"/>
                    <a:gd name="T1" fmla="*/ 0 h 6"/>
                    <a:gd name="T2" fmla="*/ 0 w 44"/>
                    <a:gd name="T3" fmla="*/ 6 h 6"/>
                    <a:gd name="T4" fmla="*/ 44 w 44"/>
                    <a:gd name="T5" fmla="*/ 6 h 6"/>
                    <a:gd name="T6" fmla="*/ 44 w 44"/>
                    <a:gd name="T7" fmla="*/ 1 h 6"/>
                    <a:gd name="T8" fmla="*/ 10 w 44"/>
                    <a:gd name="T9" fmla="*/ 1 h 6"/>
                    <a:gd name="T10" fmla="*/ 10 w 44"/>
                    <a:gd name="T11" fmla="*/ 1 h 6"/>
                    <a:gd name="T12" fmla="*/ 0 w 4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0" y="0"/>
                      </a:moveTo>
                      <a:lnTo>
                        <a:pt x="0" y="6"/>
                      </a:lnTo>
                      <a:lnTo>
                        <a:pt x="44" y="6"/>
                      </a:lnTo>
                      <a:lnTo>
                        <a:pt x="44" y="1"/>
                      </a:lnTo>
                      <a:lnTo>
                        <a:pt x="10" y="1"/>
                      </a:lnTo>
                      <a:lnTo>
                        <a:pt x="10" y="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8" name="Freeform 7846"/>
                <p:cNvSpPr>
                  <a:spLocks/>
                </p:cNvSpPr>
                <p:nvPr/>
              </p:nvSpPr>
              <p:spPr bwMode="auto">
                <a:xfrm>
                  <a:off x="2390" y="2452"/>
                  <a:ext cx="7" cy="4"/>
                </a:xfrm>
                <a:custGeom>
                  <a:avLst/>
                  <a:gdLst>
                    <a:gd name="T0" fmla="*/ 0 w 44"/>
                    <a:gd name="T1" fmla="*/ 22 h 23"/>
                    <a:gd name="T2" fmla="*/ 10 w 44"/>
                    <a:gd name="T3" fmla="*/ 23 h 23"/>
                    <a:gd name="T4" fmla="*/ 44 w 44"/>
                    <a:gd name="T5" fmla="*/ 1 h 23"/>
                    <a:gd name="T6" fmla="*/ 34 w 44"/>
                    <a:gd name="T7" fmla="*/ 0 h 23"/>
                    <a:gd name="T8" fmla="*/ 0 w 44"/>
                    <a:gd name="T9" fmla="*/ 22 h 23"/>
                  </a:gdLst>
                  <a:ahLst/>
                  <a:cxnLst>
                    <a:cxn ang="0">
                      <a:pos x="T0" y="T1"/>
                    </a:cxn>
                    <a:cxn ang="0">
                      <a:pos x="T2" y="T3"/>
                    </a:cxn>
                    <a:cxn ang="0">
                      <a:pos x="T4" y="T5"/>
                    </a:cxn>
                    <a:cxn ang="0">
                      <a:pos x="T6" y="T7"/>
                    </a:cxn>
                    <a:cxn ang="0">
                      <a:pos x="T8" y="T9"/>
                    </a:cxn>
                  </a:cxnLst>
                  <a:rect l="0" t="0" r="r" b="b"/>
                  <a:pathLst>
                    <a:path w="44" h="23">
                      <a:moveTo>
                        <a:pt x="0" y="22"/>
                      </a:moveTo>
                      <a:lnTo>
                        <a:pt x="10" y="23"/>
                      </a:lnTo>
                      <a:lnTo>
                        <a:pt x="44" y="1"/>
                      </a:lnTo>
                      <a:lnTo>
                        <a:pt x="34"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9" name="Freeform 7847"/>
                <p:cNvSpPr>
                  <a:spLocks/>
                </p:cNvSpPr>
                <p:nvPr/>
              </p:nvSpPr>
              <p:spPr bwMode="auto">
                <a:xfrm>
                  <a:off x="2390" y="2451"/>
                  <a:ext cx="7" cy="1"/>
                </a:xfrm>
                <a:custGeom>
                  <a:avLst/>
                  <a:gdLst>
                    <a:gd name="T0" fmla="*/ 0 w 44"/>
                    <a:gd name="T1" fmla="*/ 0 h 7"/>
                    <a:gd name="T2" fmla="*/ 0 w 44"/>
                    <a:gd name="T3" fmla="*/ 6 h 7"/>
                    <a:gd name="T4" fmla="*/ 34 w 44"/>
                    <a:gd name="T5" fmla="*/ 6 h 7"/>
                    <a:gd name="T6" fmla="*/ 34 w 44"/>
                    <a:gd name="T7" fmla="*/ 6 h 7"/>
                    <a:gd name="T8" fmla="*/ 44 w 44"/>
                    <a:gd name="T9" fmla="*/ 7 h 7"/>
                    <a:gd name="T10" fmla="*/ 44 w 44"/>
                    <a:gd name="T11" fmla="*/ 0 h 7"/>
                    <a:gd name="T12" fmla="*/ 0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0" y="0"/>
                      </a:moveTo>
                      <a:lnTo>
                        <a:pt x="0" y="6"/>
                      </a:lnTo>
                      <a:lnTo>
                        <a:pt x="34" y="6"/>
                      </a:lnTo>
                      <a:lnTo>
                        <a:pt x="34" y="6"/>
                      </a:lnTo>
                      <a:lnTo>
                        <a:pt x="44" y="7"/>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0" name="Freeform 7848"/>
                <p:cNvSpPr>
                  <a:spLocks/>
                </p:cNvSpPr>
                <p:nvPr/>
              </p:nvSpPr>
              <p:spPr bwMode="auto">
                <a:xfrm>
                  <a:off x="2390" y="2445"/>
                  <a:ext cx="7" cy="5"/>
                </a:xfrm>
                <a:custGeom>
                  <a:avLst/>
                  <a:gdLst>
                    <a:gd name="T0" fmla="*/ 0 w 44"/>
                    <a:gd name="T1" fmla="*/ 0 h 33"/>
                    <a:gd name="T2" fmla="*/ 0 w 44"/>
                    <a:gd name="T3" fmla="*/ 33 h 33"/>
                    <a:gd name="T4" fmla="*/ 6 w 44"/>
                    <a:gd name="T5" fmla="*/ 33 h 33"/>
                    <a:gd name="T6" fmla="*/ 6 w 44"/>
                    <a:gd name="T7" fmla="*/ 19 h 33"/>
                    <a:gd name="T8" fmla="*/ 44 w 44"/>
                    <a:gd name="T9" fmla="*/ 19 h 33"/>
                    <a:gd name="T10" fmla="*/ 44 w 44"/>
                    <a:gd name="T11" fmla="*/ 14 h 33"/>
                    <a:gd name="T12" fmla="*/ 6 w 44"/>
                    <a:gd name="T13" fmla="*/ 14 h 33"/>
                    <a:gd name="T14" fmla="*/ 6 w 44"/>
                    <a:gd name="T15" fmla="*/ 0 h 33"/>
                    <a:gd name="T16" fmla="*/ 0 w 44"/>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3">
                      <a:moveTo>
                        <a:pt x="0" y="0"/>
                      </a:moveTo>
                      <a:lnTo>
                        <a:pt x="0" y="33"/>
                      </a:lnTo>
                      <a:lnTo>
                        <a:pt x="6" y="33"/>
                      </a:lnTo>
                      <a:lnTo>
                        <a:pt x="6" y="19"/>
                      </a:lnTo>
                      <a:lnTo>
                        <a:pt x="44" y="19"/>
                      </a:lnTo>
                      <a:lnTo>
                        <a:pt x="44" y="14"/>
                      </a:lnTo>
                      <a:lnTo>
                        <a:pt x="6" y="14"/>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1" name="Rectangle 7849"/>
                <p:cNvSpPr>
                  <a:spLocks noChangeArrowheads="1"/>
                </p:cNvSpPr>
                <p:nvPr/>
              </p:nvSpPr>
              <p:spPr bwMode="auto">
                <a:xfrm>
                  <a:off x="2390" y="2443"/>
                  <a:ext cx="7"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2" name="Freeform 7850"/>
                <p:cNvSpPr>
                  <a:spLocks/>
                </p:cNvSpPr>
                <p:nvPr/>
              </p:nvSpPr>
              <p:spPr bwMode="auto">
                <a:xfrm>
                  <a:off x="2390" y="2440"/>
                  <a:ext cx="7" cy="1"/>
                </a:xfrm>
                <a:custGeom>
                  <a:avLst/>
                  <a:gdLst>
                    <a:gd name="T0" fmla="*/ 0 w 44"/>
                    <a:gd name="T1" fmla="*/ 0 h 5"/>
                    <a:gd name="T2" fmla="*/ 0 w 44"/>
                    <a:gd name="T3" fmla="*/ 5 h 5"/>
                    <a:gd name="T4" fmla="*/ 44 w 44"/>
                    <a:gd name="T5" fmla="*/ 5 h 5"/>
                    <a:gd name="T6" fmla="*/ 44 w 44"/>
                    <a:gd name="T7" fmla="*/ 0 h 5"/>
                    <a:gd name="T8" fmla="*/ 10 w 44"/>
                    <a:gd name="T9" fmla="*/ 0 h 5"/>
                    <a:gd name="T10" fmla="*/ 10 w 44"/>
                    <a:gd name="T11" fmla="*/ 0 h 5"/>
                    <a:gd name="T12" fmla="*/ 0 w 4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4" h="5">
                      <a:moveTo>
                        <a:pt x="0" y="0"/>
                      </a:moveTo>
                      <a:lnTo>
                        <a:pt x="0" y="5"/>
                      </a:lnTo>
                      <a:lnTo>
                        <a:pt x="44" y="5"/>
                      </a:lnTo>
                      <a:lnTo>
                        <a:pt x="44" y="0"/>
                      </a:lnTo>
                      <a:lnTo>
                        <a:pt x="10" y="0"/>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3" name="Freeform 7851"/>
                <p:cNvSpPr>
                  <a:spLocks/>
                </p:cNvSpPr>
                <p:nvPr/>
              </p:nvSpPr>
              <p:spPr bwMode="auto">
                <a:xfrm>
                  <a:off x="2390" y="2436"/>
                  <a:ext cx="7" cy="4"/>
                </a:xfrm>
                <a:custGeom>
                  <a:avLst/>
                  <a:gdLst>
                    <a:gd name="T0" fmla="*/ 0 w 44"/>
                    <a:gd name="T1" fmla="*/ 22 h 22"/>
                    <a:gd name="T2" fmla="*/ 10 w 44"/>
                    <a:gd name="T3" fmla="*/ 22 h 22"/>
                    <a:gd name="T4" fmla="*/ 44 w 44"/>
                    <a:gd name="T5" fmla="*/ 0 h 22"/>
                    <a:gd name="T6" fmla="*/ 34 w 44"/>
                    <a:gd name="T7" fmla="*/ 0 h 22"/>
                    <a:gd name="T8" fmla="*/ 0 w 44"/>
                    <a:gd name="T9" fmla="*/ 22 h 22"/>
                  </a:gdLst>
                  <a:ahLst/>
                  <a:cxnLst>
                    <a:cxn ang="0">
                      <a:pos x="T0" y="T1"/>
                    </a:cxn>
                    <a:cxn ang="0">
                      <a:pos x="T2" y="T3"/>
                    </a:cxn>
                    <a:cxn ang="0">
                      <a:pos x="T4" y="T5"/>
                    </a:cxn>
                    <a:cxn ang="0">
                      <a:pos x="T6" y="T7"/>
                    </a:cxn>
                    <a:cxn ang="0">
                      <a:pos x="T8" y="T9"/>
                    </a:cxn>
                  </a:cxnLst>
                  <a:rect l="0" t="0" r="r" b="b"/>
                  <a:pathLst>
                    <a:path w="44" h="22">
                      <a:moveTo>
                        <a:pt x="0" y="22"/>
                      </a:moveTo>
                      <a:lnTo>
                        <a:pt x="10" y="22"/>
                      </a:lnTo>
                      <a:lnTo>
                        <a:pt x="44" y="0"/>
                      </a:lnTo>
                      <a:lnTo>
                        <a:pt x="34" y="0"/>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4" name="Freeform 7852"/>
                <p:cNvSpPr>
                  <a:spLocks/>
                </p:cNvSpPr>
                <p:nvPr/>
              </p:nvSpPr>
              <p:spPr bwMode="auto">
                <a:xfrm>
                  <a:off x="2390" y="2435"/>
                  <a:ext cx="7" cy="1"/>
                </a:xfrm>
                <a:custGeom>
                  <a:avLst/>
                  <a:gdLst>
                    <a:gd name="T0" fmla="*/ 0 w 44"/>
                    <a:gd name="T1" fmla="*/ 0 h 6"/>
                    <a:gd name="T2" fmla="*/ 0 w 44"/>
                    <a:gd name="T3" fmla="*/ 6 h 6"/>
                    <a:gd name="T4" fmla="*/ 34 w 44"/>
                    <a:gd name="T5" fmla="*/ 6 h 6"/>
                    <a:gd name="T6" fmla="*/ 34 w 44"/>
                    <a:gd name="T7" fmla="*/ 6 h 6"/>
                    <a:gd name="T8" fmla="*/ 44 w 44"/>
                    <a:gd name="T9" fmla="*/ 6 h 6"/>
                    <a:gd name="T10" fmla="*/ 44 w 44"/>
                    <a:gd name="T11" fmla="*/ 0 h 6"/>
                    <a:gd name="T12" fmla="*/ 0 w 4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4" h="6">
                      <a:moveTo>
                        <a:pt x="0" y="0"/>
                      </a:moveTo>
                      <a:lnTo>
                        <a:pt x="0" y="6"/>
                      </a:lnTo>
                      <a:lnTo>
                        <a:pt x="34" y="6"/>
                      </a:lnTo>
                      <a:lnTo>
                        <a:pt x="34" y="6"/>
                      </a:lnTo>
                      <a:lnTo>
                        <a:pt x="44" y="6"/>
                      </a:lnTo>
                      <a:lnTo>
                        <a:pt x="4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5" name="Freeform 7853"/>
                <p:cNvSpPr>
                  <a:spLocks/>
                </p:cNvSpPr>
                <p:nvPr/>
              </p:nvSpPr>
              <p:spPr bwMode="auto">
                <a:xfrm>
                  <a:off x="2390" y="2430"/>
                  <a:ext cx="7" cy="5"/>
                </a:xfrm>
                <a:custGeom>
                  <a:avLst/>
                  <a:gdLst>
                    <a:gd name="T0" fmla="*/ 0 w 44"/>
                    <a:gd name="T1" fmla="*/ 7 h 29"/>
                    <a:gd name="T2" fmla="*/ 0 w 44"/>
                    <a:gd name="T3" fmla="*/ 13 h 29"/>
                    <a:gd name="T4" fmla="*/ 44 w 44"/>
                    <a:gd name="T5" fmla="*/ 29 h 29"/>
                    <a:gd name="T6" fmla="*/ 44 w 44"/>
                    <a:gd name="T7" fmla="*/ 24 h 29"/>
                    <a:gd name="T8" fmla="*/ 30 w 44"/>
                    <a:gd name="T9" fmla="*/ 18 h 29"/>
                    <a:gd name="T10" fmla="*/ 30 w 44"/>
                    <a:gd name="T11" fmla="*/ 0 h 29"/>
                    <a:gd name="T12" fmla="*/ 26 w 44"/>
                    <a:gd name="T13" fmla="*/ 17 h 29"/>
                    <a:gd name="T14" fmla="*/ 13 w 44"/>
                    <a:gd name="T15" fmla="*/ 12 h 29"/>
                    <a:gd name="T16" fmla="*/ 11 w 44"/>
                    <a:gd name="T17" fmla="*/ 11 h 29"/>
                    <a:gd name="T18" fmla="*/ 6 w 44"/>
                    <a:gd name="T19" fmla="*/ 10 h 29"/>
                    <a:gd name="T20" fmla="*/ 6 w 44"/>
                    <a:gd name="T21" fmla="*/ 10 h 29"/>
                    <a:gd name="T22" fmla="*/ 0 w 44"/>
                    <a:gd name="T2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9">
                      <a:moveTo>
                        <a:pt x="0" y="7"/>
                      </a:moveTo>
                      <a:lnTo>
                        <a:pt x="0" y="13"/>
                      </a:lnTo>
                      <a:lnTo>
                        <a:pt x="44" y="29"/>
                      </a:lnTo>
                      <a:lnTo>
                        <a:pt x="44" y="24"/>
                      </a:lnTo>
                      <a:lnTo>
                        <a:pt x="30" y="18"/>
                      </a:lnTo>
                      <a:lnTo>
                        <a:pt x="30" y="0"/>
                      </a:lnTo>
                      <a:lnTo>
                        <a:pt x="26" y="17"/>
                      </a:lnTo>
                      <a:lnTo>
                        <a:pt x="13" y="12"/>
                      </a:lnTo>
                      <a:lnTo>
                        <a:pt x="11" y="11"/>
                      </a:lnTo>
                      <a:lnTo>
                        <a:pt x="6" y="10"/>
                      </a:lnTo>
                      <a:lnTo>
                        <a:pt x="6" y="1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6" name="Freeform 7854"/>
                <p:cNvSpPr>
                  <a:spLocks/>
                </p:cNvSpPr>
                <p:nvPr/>
              </p:nvSpPr>
              <p:spPr bwMode="auto">
                <a:xfrm>
                  <a:off x="2390" y="2428"/>
                  <a:ext cx="7" cy="5"/>
                </a:xfrm>
                <a:custGeom>
                  <a:avLst/>
                  <a:gdLst>
                    <a:gd name="T0" fmla="*/ 0 w 44"/>
                    <a:gd name="T1" fmla="*/ 17 h 27"/>
                    <a:gd name="T2" fmla="*/ 6 w 44"/>
                    <a:gd name="T3" fmla="*/ 20 h 27"/>
                    <a:gd name="T4" fmla="*/ 10 w 44"/>
                    <a:gd name="T5" fmla="*/ 19 h 27"/>
                    <a:gd name="T6" fmla="*/ 13 w 44"/>
                    <a:gd name="T7" fmla="*/ 18 h 27"/>
                    <a:gd name="T8" fmla="*/ 18 w 44"/>
                    <a:gd name="T9" fmla="*/ 16 h 27"/>
                    <a:gd name="T10" fmla="*/ 26 w 44"/>
                    <a:gd name="T11" fmla="*/ 12 h 27"/>
                    <a:gd name="T12" fmla="*/ 26 w 44"/>
                    <a:gd name="T13" fmla="*/ 27 h 27"/>
                    <a:gd name="T14" fmla="*/ 30 w 44"/>
                    <a:gd name="T15" fmla="*/ 10 h 27"/>
                    <a:gd name="T16" fmla="*/ 44 w 44"/>
                    <a:gd name="T17" fmla="*/ 6 h 27"/>
                    <a:gd name="T18" fmla="*/ 44 w 44"/>
                    <a:gd name="T19" fmla="*/ 0 h 27"/>
                    <a:gd name="T20" fmla="*/ 0 w 44"/>
                    <a:gd name="T21"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7">
                      <a:moveTo>
                        <a:pt x="0" y="17"/>
                      </a:moveTo>
                      <a:lnTo>
                        <a:pt x="6" y="20"/>
                      </a:lnTo>
                      <a:lnTo>
                        <a:pt x="10" y="19"/>
                      </a:lnTo>
                      <a:lnTo>
                        <a:pt x="13" y="18"/>
                      </a:lnTo>
                      <a:lnTo>
                        <a:pt x="18" y="16"/>
                      </a:lnTo>
                      <a:lnTo>
                        <a:pt x="26" y="12"/>
                      </a:lnTo>
                      <a:lnTo>
                        <a:pt x="26" y="27"/>
                      </a:lnTo>
                      <a:lnTo>
                        <a:pt x="30" y="10"/>
                      </a:lnTo>
                      <a:lnTo>
                        <a:pt x="44" y="6"/>
                      </a:lnTo>
                      <a:lnTo>
                        <a:pt x="44"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7" name="Freeform 7855"/>
                <p:cNvSpPr>
                  <a:spLocks/>
                </p:cNvSpPr>
                <p:nvPr/>
              </p:nvSpPr>
              <p:spPr bwMode="auto">
                <a:xfrm>
                  <a:off x="2422" y="2534"/>
                  <a:ext cx="3" cy="2"/>
                </a:xfrm>
                <a:custGeom>
                  <a:avLst/>
                  <a:gdLst>
                    <a:gd name="T0" fmla="*/ 13 w 18"/>
                    <a:gd name="T1" fmla="*/ 0 h 10"/>
                    <a:gd name="T2" fmla="*/ 12 w 18"/>
                    <a:gd name="T3" fmla="*/ 3 h 10"/>
                    <a:gd name="T4" fmla="*/ 9 w 18"/>
                    <a:gd name="T5" fmla="*/ 7 h 10"/>
                    <a:gd name="T6" fmla="*/ 6 w 18"/>
                    <a:gd name="T7" fmla="*/ 9 h 10"/>
                    <a:gd name="T8" fmla="*/ 0 w 18"/>
                    <a:gd name="T9" fmla="*/ 10 h 10"/>
                    <a:gd name="T10" fmla="*/ 13 w 18"/>
                    <a:gd name="T11" fmla="*/ 10 h 10"/>
                    <a:gd name="T12" fmla="*/ 16 w 18"/>
                    <a:gd name="T13" fmla="*/ 6 h 10"/>
                    <a:gd name="T14" fmla="*/ 18 w 18"/>
                    <a:gd name="T15" fmla="*/ 1 h 10"/>
                    <a:gd name="T16" fmla="*/ 13 w 18"/>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3" y="0"/>
                      </a:moveTo>
                      <a:lnTo>
                        <a:pt x="12" y="3"/>
                      </a:lnTo>
                      <a:lnTo>
                        <a:pt x="9" y="7"/>
                      </a:lnTo>
                      <a:lnTo>
                        <a:pt x="6" y="9"/>
                      </a:lnTo>
                      <a:lnTo>
                        <a:pt x="0" y="10"/>
                      </a:lnTo>
                      <a:lnTo>
                        <a:pt x="13" y="10"/>
                      </a:lnTo>
                      <a:lnTo>
                        <a:pt x="16" y="6"/>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8" name="Freeform 7856"/>
                <p:cNvSpPr>
                  <a:spLocks/>
                </p:cNvSpPr>
                <p:nvPr/>
              </p:nvSpPr>
              <p:spPr bwMode="auto">
                <a:xfrm>
                  <a:off x="2422" y="2530"/>
                  <a:ext cx="3" cy="1"/>
                </a:xfrm>
                <a:custGeom>
                  <a:avLst/>
                  <a:gdLst>
                    <a:gd name="T0" fmla="*/ 11 w 17"/>
                    <a:gd name="T1" fmla="*/ 0 h 11"/>
                    <a:gd name="T2" fmla="*/ 0 w 17"/>
                    <a:gd name="T3" fmla="*/ 1 h 11"/>
                    <a:gd name="T4" fmla="*/ 2 w 17"/>
                    <a:gd name="T5" fmla="*/ 2 h 11"/>
                    <a:gd name="T6" fmla="*/ 6 w 17"/>
                    <a:gd name="T7" fmla="*/ 4 h 11"/>
                    <a:gd name="T8" fmla="*/ 9 w 17"/>
                    <a:gd name="T9" fmla="*/ 5 h 11"/>
                    <a:gd name="T10" fmla="*/ 11 w 17"/>
                    <a:gd name="T11" fmla="*/ 11 h 11"/>
                    <a:gd name="T12" fmla="*/ 17 w 17"/>
                    <a:gd name="T13" fmla="*/ 10 h 11"/>
                    <a:gd name="T14" fmla="*/ 17 w 17"/>
                    <a:gd name="T15" fmla="*/ 10 h 11"/>
                    <a:gd name="T16" fmla="*/ 14 w 17"/>
                    <a:gd name="T17" fmla="*/ 4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1"/>
                      </a:lnTo>
                      <a:lnTo>
                        <a:pt x="2" y="2"/>
                      </a:lnTo>
                      <a:lnTo>
                        <a:pt x="6" y="4"/>
                      </a:lnTo>
                      <a:lnTo>
                        <a:pt x="9" y="5"/>
                      </a:lnTo>
                      <a:lnTo>
                        <a:pt x="11" y="11"/>
                      </a:lnTo>
                      <a:lnTo>
                        <a:pt x="17" y="10"/>
                      </a:lnTo>
                      <a:lnTo>
                        <a:pt x="17" y="10"/>
                      </a:lnTo>
                      <a:lnTo>
                        <a:pt x="14"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19" name="Freeform 7857"/>
                <p:cNvSpPr>
                  <a:spLocks/>
                </p:cNvSpPr>
                <p:nvPr/>
              </p:nvSpPr>
              <p:spPr bwMode="auto">
                <a:xfrm>
                  <a:off x="2418" y="2529"/>
                  <a:ext cx="6" cy="7"/>
                </a:xfrm>
                <a:custGeom>
                  <a:avLst/>
                  <a:gdLst>
                    <a:gd name="T0" fmla="*/ 20 w 32"/>
                    <a:gd name="T1" fmla="*/ 0 h 44"/>
                    <a:gd name="T2" fmla="*/ 15 w 32"/>
                    <a:gd name="T3" fmla="*/ 0 h 44"/>
                    <a:gd name="T4" fmla="*/ 9 w 32"/>
                    <a:gd name="T5" fmla="*/ 2 h 44"/>
                    <a:gd name="T6" fmla="*/ 5 w 32"/>
                    <a:gd name="T7" fmla="*/ 5 h 44"/>
                    <a:gd name="T8" fmla="*/ 5 w 32"/>
                    <a:gd name="T9" fmla="*/ 6 h 44"/>
                    <a:gd name="T10" fmla="*/ 2 w 32"/>
                    <a:gd name="T11" fmla="*/ 11 h 44"/>
                    <a:gd name="T12" fmla="*/ 0 w 32"/>
                    <a:gd name="T13" fmla="*/ 16 h 44"/>
                    <a:gd name="T14" fmla="*/ 0 w 32"/>
                    <a:gd name="T15" fmla="*/ 21 h 44"/>
                    <a:gd name="T16" fmla="*/ 0 w 32"/>
                    <a:gd name="T17" fmla="*/ 28 h 44"/>
                    <a:gd name="T18" fmla="*/ 2 w 32"/>
                    <a:gd name="T19" fmla="*/ 33 h 44"/>
                    <a:gd name="T20" fmla="*/ 4 w 32"/>
                    <a:gd name="T21" fmla="*/ 37 h 44"/>
                    <a:gd name="T22" fmla="*/ 5 w 32"/>
                    <a:gd name="T23" fmla="*/ 38 h 44"/>
                    <a:gd name="T24" fmla="*/ 8 w 32"/>
                    <a:gd name="T25" fmla="*/ 42 h 44"/>
                    <a:gd name="T26" fmla="*/ 14 w 32"/>
                    <a:gd name="T27" fmla="*/ 44 h 44"/>
                    <a:gd name="T28" fmla="*/ 20 w 32"/>
                    <a:gd name="T29" fmla="*/ 44 h 44"/>
                    <a:gd name="T30" fmla="*/ 20 w 32"/>
                    <a:gd name="T31" fmla="*/ 44 h 44"/>
                    <a:gd name="T32" fmla="*/ 26 w 32"/>
                    <a:gd name="T33" fmla="*/ 44 h 44"/>
                    <a:gd name="T34" fmla="*/ 31 w 32"/>
                    <a:gd name="T35" fmla="*/ 40 h 44"/>
                    <a:gd name="T36" fmla="*/ 32 w 32"/>
                    <a:gd name="T37" fmla="*/ 39 h 44"/>
                    <a:gd name="T38" fmla="*/ 19 w 32"/>
                    <a:gd name="T39" fmla="*/ 39 h 44"/>
                    <a:gd name="T40" fmla="*/ 14 w 32"/>
                    <a:gd name="T41" fmla="*/ 38 h 44"/>
                    <a:gd name="T42" fmla="*/ 9 w 32"/>
                    <a:gd name="T43" fmla="*/ 35 h 44"/>
                    <a:gd name="T44" fmla="*/ 8 w 32"/>
                    <a:gd name="T45" fmla="*/ 33 h 44"/>
                    <a:gd name="T46" fmla="*/ 6 w 32"/>
                    <a:gd name="T47" fmla="*/ 28 h 44"/>
                    <a:gd name="T48" fmla="*/ 5 w 32"/>
                    <a:gd name="T49" fmla="*/ 21 h 44"/>
                    <a:gd name="T50" fmla="*/ 5 w 32"/>
                    <a:gd name="T51" fmla="*/ 19 h 44"/>
                    <a:gd name="T52" fmla="*/ 6 w 32"/>
                    <a:gd name="T53" fmla="*/ 14 h 44"/>
                    <a:gd name="T54" fmla="*/ 9 w 32"/>
                    <a:gd name="T55" fmla="*/ 10 h 44"/>
                    <a:gd name="T56" fmla="*/ 9 w 32"/>
                    <a:gd name="T57" fmla="*/ 8 h 44"/>
                    <a:gd name="T58" fmla="*/ 14 w 32"/>
                    <a:gd name="T59" fmla="*/ 5 h 44"/>
                    <a:gd name="T60" fmla="*/ 20 w 32"/>
                    <a:gd name="T61" fmla="*/ 4 h 44"/>
                    <a:gd name="T62" fmla="*/ 31 w 32"/>
                    <a:gd name="T63" fmla="*/ 3 h 44"/>
                    <a:gd name="T64" fmla="*/ 25 w 32"/>
                    <a:gd name="T65" fmla="*/ 1 h 44"/>
                    <a:gd name="T66" fmla="*/ 20 w 32"/>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20" y="0"/>
                      </a:moveTo>
                      <a:lnTo>
                        <a:pt x="15" y="0"/>
                      </a:lnTo>
                      <a:lnTo>
                        <a:pt x="9" y="2"/>
                      </a:lnTo>
                      <a:lnTo>
                        <a:pt x="5" y="5"/>
                      </a:lnTo>
                      <a:lnTo>
                        <a:pt x="5" y="6"/>
                      </a:lnTo>
                      <a:lnTo>
                        <a:pt x="2" y="11"/>
                      </a:lnTo>
                      <a:lnTo>
                        <a:pt x="0" y="16"/>
                      </a:lnTo>
                      <a:lnTo>
                        <a:pt x="0" y="21"/>
                      </a:lnTo>
                      <a:lnTo>
                        <a:pt x="0" y="28"/>
                      </a:lnTo>
                      <a:lnTo>
                        <a:pt x="2" y="33"/>
                      </a:lnTo>
                      <a:lnTo>
                        <a:pt x="4" y="37"/>
                      </a:lnTo>
                      <a:lnTo>
                        <a:pt x="5" y="38"/>
                      </a:lnTo>
                      <a:lnTo>
                        <a:pt x="8" y="42"/>
                      </a:lnTo>
                      <a:lnTo>
                        <a:pt x="14" y="44"/>
                      </a:lnTo>
                      <a:lnTo>
                        <a:pt x="20" y="44"/>
                      </a:lnTo>
                      <a:lnTo>
                        <a:pt x="20" y="44"/>
                      </a:lnTo>
                      <a:lnTo>
                        <a:pt x="26" y="44"/>
                      </a:lnTo>
                      <a:lnTo>
                        <a:pt x="31" y="40"/>
                      </a:lnTo>
                      <a:lnTo>
                        <a:pt x="32" y="39"/>
                      </a:lnTo>
                      <a:lnTo>
                        <a:pt x="19" y="39"/>
                      </a:lnTo>
                      <a:lnTo>
                        <a:pt x="14" y="38"/>
                      </a:lnTo>
                      <a:lnTo>
                        <a:pt x="9" y="35"/>
                      </a:lnTo>
                      <a:lnTo>
                        <a:pt x="8" y="33"/>
                      </a:lnTo>
                      <a:lnTo>
                        <a:pt x="6" y="28"/>
                      </a:lnTo>
                      <a:lnTo>
                        <a:pt x="5" y="21"/>
                      </a:lnTo>
                      <a:lnTo>
                        <a:pt x="5" y="19"/>
                      </a:lnTo>
                      <a:lnTo>
                        <a:pt x="6" y="14"/>
                      </a:lnTo>
                      <a:lnTo>
                        <a:pt x="9" y="10"/>
                      </a:lnTo>
                      <a:lnTo>
                        <a:pt x="9" y="8"/>
                      </a:lnTo>
                      <a:lnTo>
                        <a:pt x="14" y="5"/>
                      </a:lnTo>
                      <a:lnTo>
                        <a:pt x="20" y="4"/>
                      </a:lnTo>
                      <a:lnTo>
                        <a:pt x="31" y="3"/>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0" name="Freeform 7858"/>
                <p:cNvSpPr>
                  <a:spLocks/>
                </p:cNvSpPr>
                <p:nvPr/>
              </p:nvSpPr>
              <p:spPr bwMode="auto">
                <a:xfrm>
                  <a:off x="2427" y="2530"/>
                  <a:ext cx="5" cy="6"/>
                </a:xfrm>
                <a:custGeom>
                  <a:avLst/>
                  <a:gdLst>
                    <a:gd name="T0" fmla="*/ 22 w 32"/>
                    <a:gd name="T1" fmla="*/ 0 h 41"/>
                    <a:gd name="T2" fmla="*/ 11 w 32"/>
                    <a:gd name="T3" fmla="*/ 1 h 41"/>
                    <a:gd name="T4" fmla="*/ 12 w 32"/>
                    <a:gd name="T5" fmla="*/ 1 h 41"/>
                    <a:gd name="T6" fmla="*/ 17 w 32"/>
                    <a:gd name="T7" fmla="*/ 3 h 41"/>
                    <a:gd name="T8" fmla="*/ 21 w 32"/>
                    <a:gd name="T9" fmla="*/ 7 h 41"/>
                    <a:gd name="T10" fmla="*/ 22 w 32"/>
                    <a:gd name="T11" fmla="*/ 8 h 41"/>
                    <a:gd name="T12" fmla="*/ 25 w 32"/>
                    <a:gd name="T13" fmla="*/ 13 h 41"/>
                    <a:gd name="T14" fmla="*/ 26 w 32"/>
                    <a:gd name="T15" fmla="*/ 19 h 41"/>
                    <a:gd name="T16" fmla="*/ 26 w 32"/>
                    <a:gd name="T17" fmla="*/ 21 h 41"/>
                    <a:gd name="T18" fmla="*/ 25 w 32"/>
                    <a:gd name="T19" fmla="*/ 28 h 41"/>
                    <a:gd name="T20" fmla="*/ 21 w 32"/>
                    <a:gd name="T21" fmla="*/ 32 h 41"/>
                    <a:gd name="T22" fmla="*/ 21 w 32"/>
                    <a:gd name="T23" fmla="*/ 32 h 41"/>
                    <a:gd name="T24" fmla="*/ 17 w 32"/>
                    <a:gd name="T25" fmla="*/ 35 h 41"/>
                    <a:gd name="T26" fmla="*/ 11 w 32"/>
                    <a:gd name="T27" fmla="*/ 36 h 41"/>
                    <a:gd name="T28" fmla="*/ 0 w 32"/>
                    <a:gd name="T29" fmla="*/ 39 h 41"/>
                    <a:gd name="T30" fmla="*/ 5 w 32"/>
                    <a:gd name="T31" fmla="*/ 41 h 41"/>
                    <a:gd name="T32" fmla="*/ 11 w 32"/>
                    <a:gd name="T33" fmla="*/ 41 h 41"/>
                    <a:gd name="T34" fmla="*/ 16 w 32"/>
                    <a:gd name="T35" fmla="*/ 41 h 41"/>
                    <a:gd name="T36" fmla="*/ 21 w 32"/>
                    <a:gd name="T37" fmla="*/ 39 h 41"/>
                    <a:gd name="T38" fmla="*/ 26 w 32"/>
                    <a:gd name="T39" fmla="*/ 35 h 41"/>
                    <a:gd name="T40" fmla="*/ 27 w 32"/>
                    <a:gd name="T41" fmla="*/ 34 h 41"/>
                    <a:gd name="T42" fmla="*/ 29 w 32"/>
                    <a:gd name="T43" fmla="*/ 30 h 41"/>
                    <a:gd name="T44" fmla="*/ 31 w 32"/>
                    <a:gd name="T45" fmla="*/ 25 h 41"/>
                    <a:gd name="T46" fmla="*/ 32 w 32"/>
                    <a:gd name="T47" fmla="*/ 19 h 41"/>
                    <a:gd name="T48" fmla="*/ 32 w 32"/>
                    <a:gd name="T49" fmla="*/ 18 h 41"/>
                    <a:gd name="T50" fmla="*/ 31 w 32"/>
                    <a:gd name="T51" fmla="*/ 13 h 41"/>
                    <a:gd name="T52" fmla="*/ 29 w 32"/>
                    <a:gd name="T53" fmla="*/ 8 h 41"/>
                    <a:gd name="T54" fmla="*/ 26 w 32"/>
                    <a:gd name="T55" fmla="*/ 3 h 41"/>
                    <a:gd name="T56" fmla="*/ 22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2" y="0"/>
                      </a:moveTo>
                      <a:lnTo>
                        <a:pt x="11" y="1"/>
                      </a:lnTo>
                      <a:lnTo>
                        <a:pt x="12" y="1"/>
                      </a:lnTo>
                      <a:lnTo>
                        <a:pt x="17" y="3"/>
                      </a:lnTo>
                      <a:lnTo>
                        <a:pt x="21" y="7"/>
                      </a:lnTo>
                      <a:lnTo>
                        <a:pt x="22" y="8"/>
                      </a:lnTo>
                      <a:lnTo>
                        <a:pt x="25" y="13"/>
                      </a:lnTo>
                      <a:lnTo>
                        <a:pt x="26" y="19"/>
                      </a:lnTo>
                      <a:lnTo>
                        <a:pt x="26" y="21"/>
                      </a:lnTo>
                      <a:lnTo>
                        <a:pt x="25" y="28"/>
                      </a:lnTo>
                      <a:lnTo>
                        <a:pt x="21" y="32"/>
                      </a:lnTo>
                      <a:lnTo>
                        <a:pt x="21" y="32"/>
                      </a:lnTo>
                      <a:lnTo>
                        <a:pt x="17" y="35"/>
                      </a:lnTo>
                      <a:lnTo>
                        <a:pt x="11" y="36"/>
                      </a:lnTo>
                      <a:lnTo>
                        <a:pt x="0" y="39"/>
                      </a:lnTo>
                      <a:lnTo>
                        <a:pt x="5" y="41"/>
                      </a:lnTo>
                      <a:lnTo>
                        <a:pt x="11" y="41"/>
                      </a:lnTo>
                      <a:lnTo>
                        <a:pt x="16" y="41"/>
                      </a:lnTo>
                      <a:lnTo>
                        <a:pt x="21" y="39"/>
                      </a:lnTo>
                      <a:lnTo>
                        <a:pt x="26" y="35"/>
                      </a:lnTo>
                      <a:lnTo>
                        <a:pt x="27" y="34"/>
                      </a:lnTo>
                      <a:lnTo>
                        <a:pt x="29" y="30"/>
                      </a:lnTo>
                      <a:lnTo>
                        <a:pt x="31" y="25"/>
                      </a:lnTo>
                      <a:lnTo>
                        <a:pt x="32" y="19"/>
                      </a:lnTo>
                      <a:lnTo>
                        <a:pt x="32" y="18"/>
                      </a:lnTo>
                      <a:lnTo>
                        <a:pt x="31" y="13"/>
                      </a:lnTo>
                      <a:lnTo>
                        <a:pt x="29" y="8"/>
                      </a:lnTo>
                      <a:lnTo>
                        <a:pt x="26"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1" name="Freeform 7859"/>
                <p:cNvSpPr>
                  <a:spLocks/>
                </p:cNvSpPr>
                <p:nvPr/>
              </p:nvSpPr>
              <p:spPr bwMode="auto">
                <a:xfrm>
                  <a:off x="2426" y="2529"/>
                  <a:ext cx="5" cy="7"/>
                </a:xfrm>
                <a:custGeom>
                  <a:avLst/>
                  <a:gdLst>
                    <a:gd name="T0" fmla="*/ 21 w 32"/>
                    <a:gd name="T1" fmla="*/ 0 h 42"/>
                    <a:gd name="T2" fmla="*/ 15 w 32"/>
                    <a:gd name="T3" fmla="*/ 0 h 42"/>
                    <a:gd name="T4" fmla="*/ 11 w 32"/>
                    <a:gd name="T5" fmla="*/ 2 h 42"/>
                    <a:gd name="T6" fmla="*/ 6 w 32"/>
                    <a:gd name="T7" fmla="*/ 6 h 42"/>
                    <a:gd name="T8" fmla="*/ 6 w 32"/>
                    <a:gd name="T9" fmla="*/ 6 h 42"/>
                    <a:gd name="T10" fmla="*/ 3 w 32"/>
                    <a:gd name="T11" fmla="*/ 11 h 42"/>
                    <a:gd name="T12" fmla="*/ 1 w 32"/>
                    <a:gd name="T13" fmla="*/ 16 h 42"/>
                    <a:gd name="T14" fmla="*/ 0 w 32"/>
                    <a:gd name="T15" fmla="*/ 22 h 42"/>
                    <a:gd name="T16" fmla="*/ 1 w 32"/>
                    <a:gd name="T17" fmla="*/ 28 h 42"/>
                    <a:gd name="T18" fmla="*/ 3 w 32"/>
                    <a:gd name="T19" fmla="*/ 33 h 42"/>
                    <a:gd name="T20" fmla="*/ 6 w 32"/>
                    <a:gd name="T21" fmla="*/ 38 h 42"/>
                    <a:gd name="T22" fmla="*/ 10 w 32"/>
                    <a:gd name="T23" fmla="*/ 42 h 42"/>
                    <a:gd name="T24" fmla="*/ 21 w 32"/>
                    <a:gd name="T25" fmla="*/ 39 h 42"/>
                    <a:gd name="T26" fmla="*/ 21 w 32"/>
                    <a:gd name="T27" fmla="*/ 39 h 42"/>
                    <a:gd name="T28" fmla="*/ 15 w 32"/>
                    <a:gd name="T29" fmla="*/ 38 h 42"/>
                    <a:gd name="T30" fmla="*/ 10 w 32"/>
                    <a:gd name="T31" fmla="*/ 35 h 42"/>
                    <a:gd name="T32" fmla="*/ 10 w 32"/>
                    <a:gd name="T33" fmla="*/ 33 h 42"/>
                    <a:gd name="T34" fmla="*/ 7 w 32"/>
                    <a:gd name="T35" fmla="*/ 29 h 42"/>
                    <a:gd name="T36" fmla="*/ 7 w 32"/>
                    <a:gd name="T37" fmla="*/ 22 h 42"/>
                    <a:gd name="T38" fmla="*/ 7 w 32"/>
                    <a:gd name="T39" fmla="*/ 19 h 42"/>
                    <a:gd name="T40" fmla="*/ 8 w 32"/>
                    <a:gd name="T41" fmla="*/ 13 h 42"/>
                    <a:gd name="T42" fmla="*/ 11 w 32"/>
                    <a:gd name="T43" fmla="*/ 10 h 42"/>
                    <a:gd name="T44" fmla="*/ 11 w 32"/>
                    <a:gd name="T45" fmla="*/ 8 h 42"/>
                    <a:gd name="T46" fmla="*/ 15 w 32"/>
                    <a:gd name="T47" fmla="*/ 5 h 42"/>
                    <a:gd name="T48" fmla="*/ 21 w 32"/>
                    <a:gd name="T49" fmla="*/ 4 h 42"/>
                    <a:gd name="T50" fmla="*/ 32 w 32"/>
                    <a:gd name="T51" fmla="*/ 3 h 42"/>
                    <a:gd name="T52" fmla="*/ 27 w 32"/>
                    <a:gd name="T53" fmla="*/ 1 h 42"/>
                    <a:gd name="T54" fmla="*/ 21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1" y="0"/>
                      </a:moveTo>
                      <a:lnTo>
                        <a:pt x="15" y="0"/>
                      </a:lnTo>
                      <a:lnTo>
                        <a:pt x="11" y="2"/>
                      </a:lnTo>
                      <a:lnTo>
                        <a:pt x="6" y="6"/>
                      </a:lnTo>
                      <a:lnTo>
                        <a:pt x="6" y="6"/>
                      </a:lnTo>
                      <a:lnTo>
                        <a:pt x="3" y="11"/>
                      </a:lnTo>
                      <a:lnTo>
                        <a:pt x="1" y="16"/>
                      </a:lnTo>
                      <a:lnTo>
                        <a:pt x="0" y="22"/>
                      </a:lnTo>
                      <a:lnTo>
                        <a:pt x="1" y="28"/>
                      </a:lnTo>
                      <a:lnTo>
                        <a:pt x="3" y="33"/>
                      </a:lnTo>
                      <a:lnTo>
                        <a:pt x="6" y="38"/>
                      </a:lnTo>
                      <a:lnTo>
                        <a:pt x="10" y="42"/>
                      </a:lnTo>
                      <a:lnTo>
                        <a:pt x="21" y="39"/>
                      </a:lnTo>
                      <a:lnTo>
                        <a:pt x="21" y="39"/>
                      </a:lnTo>
                      <a:lnTo>
                        <a:pt x="15" y="38"/>
                      </a:lnTo>
                      <a:lnTo>
                        <a:pt x="10" y="35"/>
                      </a:lnTo>
                      <a:lnTo>
                        <a:pt x="10" y="33"/>
                      </a:lnTo>
                      <a:lnTo>
                        <a:pt x="7" y="29"/>
                      </a:lnTo>
                      <a:lnTo>
                        <a:pt x="7" y="22"/>
                      </a:lnTo>
                      <a:lnTo>
                        <a:pt x="7" y="19"/>
                      </a:lnTo>
                      <a:lnTo>
                        <a:pt x="8" y="13"/>
                      </a:lnTo>
                      <a:lnTo>
                        <a:pt x="11" y="10"/>
                      </a:lnTo>
                      <a:lnTo>
                        <a:pt x="11" y="8"/>
                      </a:lnTo>
                      <a:lnTo>
                        <a:pt x="15" y="5"/>
                      </a:lnTo>
                      <a:lnTo>
                        <a:pt x="21" y="4"/>
                      </a:lnTo>
                      <a:lnTo>
                        <a:pt x="32" y="3"/>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2" name="Freeform 7860"/>
                <p:cNvSpPr>
                  <a:spLocks/>
                </p:cNvSpPr>
                <p:nvPr/>
              </p:nvSpPr>
              <p:spPr bwMode="auto">
                <a:xfrm>
                  <a:off x="2434" y="2529"/>
                  <a:ext cx="4" cy="7"/>
                </a:xfrm>
                <a:custGeom>
                  <a:avLst/>
                  <a:gdLst>
                    <a:gd name="T0" fmla="*/ 7 w 28"/>
                    <a:gd name="T1" fmla="*/ 0 h 43"/>
                    <a:gd name="T2" fmla="*/ 0 w 28"/>
                    <a:gd name="T3" fmla="*/ 0 h 43"/>
                    <a:gd name="T4" fmla="*/ 0 w 28"/>
                    <a:gd name="T5" fmla="*/ 43 h 43"/>
                    <a:gd name="T6" fmla="*/ 28 w 28"/>
                    <a:gd name="T7" fmla="*/ 43 h 43"/>
                    <a:gd name="T8" fmla="*/ 28 w 28"/>
                    <a:gd name="T9" fmla="*/ 37 h 43"/>
                    <a:gd name="T10" fmla="*/ 7 w 28"/>
                    <a:gd name="T11" fmla="*/ 37 h 43"/>
                    <a:gd name="T12" fmla="*/ 7 w 2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8" h="43">
                      <a:moveTo>
                        <a:pt x="7" y="0"/>
                      </a:moveTo>
                      <a:lnTo>
                        <a:pt x="0" y="0"/>
                      </a:lnTo>
                      <a:lnTo>
                        <a:pt x="0" y="43"/>
                      </a:lnTo>
                      <a:lnTo>
                        <a:pt x="28" y="43"/>
                      </a:lnTo>
                      <a:lnTo>
                        <a:pt x="28" y="37"/>
                      </a:lnTo>
                      <a:lnTo>
                        <a:pt x="7" y="37"/>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3" name="Freeform 7861"/>
                <p:cNvSpPr>
                  <a:spLocks/>
                </p:cNvSpPr>
                <p:nvPr/>
              </p:nvSpPr>
              <p:spPr bwMode="auto">
                <a:xfrm>
                  <a:off x="2440" y="2530"/>
                  <a:ext cx="6" cy="6"/>
                </a:xfrm>
                <a:custGeom>
                  <a:avLst/>
                  <a:gdLst>
                    <a:gd name="T0" fmla="*/ 21 w 31"/>
                    <a:gd name="T1" fmla="*/ 0 h 41"/>
                    <a:gd name="T2" fmla="*/ 11 w 31"/>
                    <a:gd name="T3" fmla="*/ 1 h 41"/>
                    <a:gd name="T4" fmla="*/ 12 w 31"/>
                    <a:gd name="T5" fmla="*/ 1 h 41"/>
                    <a:gd name="T6" fmla="*/ 17 w 31"/>
                    <a:gd name="T7" fmla="*/ 3 h 41"/>
                    <a:gd name="T8" fmla="*/ 21 w 31"/>
                    <a:gd name="T9" fmla="*/ 7 h 41"/>
                    <a:gd name="T10" fmla="*/ 22 w 31"/>
                    <a:gd name="T11" fmla="*/ 8 h 41"/>
                    <a:gd name="T12" fmla="*/ 24 w 31"/>
                    <a:gd name="T13" fmla="*/ 13 h 41"/>
                    <a:gd name="T14" fmla="*/ 26 w 31"/>
                    <a:gd name="T15" fmla="*/ 19 h 41"/>
                    <a:gd name="T16" fmla="*/ 26 w 31"/>
                    <a:gd name="T17" fmla="*/ 21 h 41"/>
                    <a:gd name="T18" fmla="*/ 24 w 31"/>
                    <a:gd name="T19" fmla="*/ 28 h 41"/>
                    <a:gd name="T20" fmla="*/ 21 w 31"/>
                    <a:gd name="T21" fmla="*/ 32 h 41"/>
                    <a:gd name="T22" fmla="*/ 21 w 31"/>
                    <a:gd name="T23" fmla="*/ 32 h 41"/>
                    <a:gd name="T24" fmla="*/ 16 w 31"/>
                    <a:gd name="T25" fmla="*/ 35 h 41"/>
                    <a:gd name="T26" fmla="*/ 11 w 31"/>
                    <a:gd name="T27" fmla="*/ 36 h 41"/>
                    <a:gd name="T28" fmla="*/ 0 w 31"/>
                    <a:gd name="T29" fmla="*/ 39 h 41"/>
                    <a:gd name="T30" fmla="*/ 5 w 31"/>
                    <a:gd name="T31" fmla="*/ 41 h 41"/>
                    <a:gd name="T32" fmla="*/ 11 w 31"/>
                    <a:gd name="T33" fmla="*/ 41 h 41"/>
                    <a:gd name="T34" fmla="*/ 16 w 31"/>
                    <a:gd name="T35" fmla="*/ 41 h 41"/>
                    <a:gd name="T36" fmla="*/ 21 w 31"/>
                    <a:gd name="T37" fmla="*/ 39 h 41"/>
                    <a:gd name="T38" fmla="*/ 26 w 31"/>
                    <a:gd name="T39" fmla="*/ 35 h 41"/>
                    <a:gd name="T40" fmla="*/ 26 w 31"/>
                    <a:gd name="T41" fmla="*/ 34 h 41"/>
                    <a:gd name="T42" fmla="*/ 29 w 31"/>
                    <a:gd name="T43" fmla="*/ 30 h 41"/>
                    <a:gd name="T44" fmla="*/ 31 w 31"/>
                    <a:gd name="T45" fmla="*/ 25 h 41"/>
                    <a:gd name="T46" fmla="*/ 31 w 31"/>
                    <a:gd name="T47" fmla="*/ 19 h 41"/>
                    <a:gd name="T48" fmla="*/ 31 w 31"/>
                    <a:gd name="T49" fmla="*/ 18 h 41"/>
                    <a:gd name="T50" fmla="*/ 31 w 31"/>
                    <a:gd name="T51" fmla="*/ 13 h 41"/>
                    <a:gd name="T52" fmla="*/ 29 w 31"/>
                    <a:gd name="T53" fmla="*/ 8 h 41"/>
                    <a:gd name="T54" fmla="*/ 26 w 31"/>
                    <a:gd name="T55" fmla="*/ 3 h 41"/>
                    <a:gd name="T56" fmla="*/ 21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1" y="0"/>
                      </a:moveTo>
                      <a:lnTo>
                        <a:pt x="11" y="1"/>
                      </a:lnTo>
                      <a:lnTo>
                        <a:pt x="12" y="1"/>
                      </a:lnTo>
                      <a:lnTo>
                        <a:pt x="17" y="3"/>
                      </a:lnTo>
                      <a:lnTo>
                        <a:pt x="21" y="7"/>
                      </a:lnTo>
                      <a:lnTo>
                        <a:pt x="22" y="8"/>
                      </a:lnTo>
                      <a:lnTo>
                        <a:pt x="24" y="13"/>
                      </a:lnTo>
                      <a:lnTo>
                        <a:pt x="26" y="19"/>
                      </a:lnTo>
                      <a:lnTo>
                        <a:pt x="26" y="21"/>
                      </a:lnTo>
                      <a:lnTo>
                        <a:pt x="24" y="28"/>
                      </a:lnTo>
                      <a:lnTo>
                        <a:pt x="21" y="32"/>
                      </a:lnTo>
                      <a:lnTo>
                        <a:pt x="21" y="32"/>
                      </a:lnTo>
                      <a:lnTo>
                        <a:pt x="16" y="35"/>
                      </a:lnTo>
                      <a:lnTo>
                        <a:pt x="11" y="36"/>
                      </a:lnTo>
                      <a:lnTo>
                        <a:pt x="0" y="39"/>
                      </a:lnTo>
                      <a:lnTo>
                        <a:pt x="5" y="41"/>
                      </a:lnTo>
                      <a:lnTo>
                        <a:pt x="11" y="41"/>
                      </a:lnTo>
                      <a:lnTo>
                        <a:pt x="16" y="41"/>
                      </a:lnTo>
                      <a:lnTo>
                        <a:pt x="21" y="39"/>
                      </a:lnTo>
                      <a:lnTo>
                        <a:pt x="26" y="35"/>
                      </a:lnTo>
                      <a:lnTo>
                        <a:pt x="26" y="34"/>
                      </a:lnTo>
                      <a:lnTo>
                        <a:pt x="29" y="30"/>
                      </a:lnTo>
                      <a:lnTo>
                        <a:pt x="31" y="25"/>
                      </a:lnTo>
                      <a:lnTo>
                        <a:pt x="31" y="19"/>
                      </a:lnTo>
                      <a:lnTo>
                        <a:pt x="31" y="18"/>
                      </a:lnTo>
                      <a:lnTo>
                        <a:pt x="31" y="13"/>
                      </a:lnTo>
                      <a:lnTo>
                        <a:pt x="29" y="8"/>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4" name="Freeform 7862"/>
                <p:cNvSpPr>
                  <a:spLocks/>
                </p:cNvSpPr>
                <p:nvPr/>
              </p:nvSpPr>
              <p:spPr bwMode="auto">
                <a:xfrm>
                  <a:off x="2439" y="2529"/>
                  <a:ext cx="5" cy="7"/>
                </a:xfrm>
                <a:custGeom>
                  <a:avLst/>
                  <a:gdLst>
                    <a:gd name="T0" fmla="*/ 21 w 31"/>
                    <a:gd name="T1" fmla="*/ 0 h 42"/>
                    <a:gd name="T2" fmla="*/ 15 w 31"/>
                    <a:gd name="T3" fmla="*/ 0 h 42"/>
                    <a:gd name="T4" fmla="*/ 10 w 31"/>
                    <a:gd name="T5" fmla="*/ 2 h 42"/>
                    <a:gd name="T6" fmla="*/ 6 w 31"/>
                    <a:gd name="T7" fmla="*/ 6 h 42"/>
                    <a:gd name="T8" fmla="*/ 6 w 31"/>
                    <a:gd name="T9" fmla="*/ 6 h 42"/>
                    <a:gd name="T10" fmla="*/ 2 w 31"/>
                    <a:gd name="T11" fmla="*/ 11 h 42"/>
                    <a:gd name="T12" fmla="*/ 1 w 31"/>
                    <a:gd name="T13" fmla="*/ 16 h 42"/>
                    <a:gd name="T14" fmla="*/ 0 w 31"/>
                    <a:gd name="T15" fmla="*/ 22 h 42"/>
                    <a:gd name="T16" fmla="*/ 1 w 31"/>
                    <a:gd name="T17" fmla="*/ 28 h 42"/>
                    <a:gd name="T18" fmla="*/ 2 w 31"/>
                    <a:gd name="T19" fmla="*/ 33 h 42"/>
                    <a:gd name="T20" fmla="*/ 6 w 31"/>
                    <a:gd name="T21" fmla="*/ 38 h 42"/>
                    <a:gd name="T22" fmla="*/ 10 w 31"/>
                    <a:gd name="T23" fmla="*/ 42 h 42"/>
                    <a:gd name="T24" fmla="*/ 21 w 31"/>
                    <a:gd name="T25" fmla="*/ 39 h 42"/>
                    <a:gd name="T26" fmla="*/ 21 w 31"/>
                    <a:gd name="T27" fmla="*/ 39 h 42"/>
                    <a:gd name="T28" fmla="*/ 14 w 31"/>
                    <a:gd name="T29" fmla="*/ 38 h 42"/>
                    <a:gd name="T30" fmla="*/ 10 w 31"/>
                    <a:gd name="T31" fmla="*/ 35 h 42"/>
                    <a:gd name="T32" fmla="*/ 9 w 31"/>
                    <a:gd name="T33" fmla="*/ 33 h 42"/>
                    <a:gd name="T34" fmla="*/ 7 w 31"/>
                    <a:gd name="T35" fmla="*/ 29 h 42"/>
                    <a:gd name="T36" fmla="*/ 7 w 31"/>
                    <a:gd name="T37" fmla="*/ 22 h 42"/>
                    <a:gd name="T38" fmla="*/ 7 w 31"/>
                    <a:gd name="T39" fmla="*/ 19 h 42"/>
                    <a:gd name="T40" fmla="*/ 8 w 31"/>
                    <a:gd name="T41" fmla="*/ 13 h 42"/>
                    <a:gd name="T42" fmla="*/ 10 w 31"/>
                    <a:gd name="T43" fmla="*/ 10 h 42"/>
                    <a:gd name="T44" fmla="*/ 11 w 31"/>
                    <a:gd name="T45" fmla="*/ 8 h 42"/>
                    <a:gd name="T46" fmla="*/ 15 w 31"/>
                    <a:gd name="T47" fmla="*/ 5 h 42"/>
                    <a:gd name="T48" fmla="*/ 21 w 31"/>
                    <a:gd name="T49" fmla="*/ 4 h 42"/>
                    <a:gd name="T50" fmla="*/ 31 w 31"/>
                    <a:gd name="T51" fmla="*/ 3 h 42"/>
                    <a:gd name="T52" fmla="*/ 27 w 31"/>
                    <a:gd name="T53" fmla="*/ 1 h 42"/>
                    <a:gd name="T54" fmla="*/ 21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1" y="0"/>
                      </a:moveTo>
                      <a:lnTo>
                        <a:pt x="15" y="0"/>
                      </a:lnTo>
                      <a:lnTo>
                        <a:pt x="10" y="2"/>
                      </a:lnTo>
                      <a:lnTo>
                        <a:pt x="6" y="6"/>
                      </a:lnTo>
                      <a:lnTo>
                        <a:pt x="6" y="6"/>
                      </a:lnTo>
                      <a:lnTo>
                        <a:pt x="2" y="11"/>
                      </a:lnTo>
                      <a:lnTo>
                        <a:pt x="1" y="16"/>
                      </a:lnTo>
                      <a:lnTo>
                        <a:pt x="0" y="22"/>
                      </a:lnTo>
                      <a:lnTo>
                        <a:pt x="1" y="28"/>
                      </a:lnTo>
                      <a:lnTo>
                        <a:pt x="2" y="33"/>
                      </a:lnTo>
                      <a:lnTo>
                        <a:pt x="6" y="38"/>
                      </a:lnTo>
                      <a:lnTo>
                        <a:pt x="10" y="42"/>
                      </a:lnTo>
                      <a:lnTo>
                        <a:pt x="21" y="39"/>
                      </a:lnTo>
                      <a:lnTo>
                        <a:pt x="21" y="39"/>
                      </a:lnTo>
                      <a:lnTo>
                        <a:pt x="14" y="38"/>
                      </a:lnTo>
                      <a:lnTo>
                        <a:pt x="10" y="35"/>
                      </a:lnTo>
                      <a:lnTo>
                        <a:pt x="9" y="33"/>
                      </a:lnTo>
                      <a:lnTo>
                        <a:pt x="7" y="29"/>
                      </a:lnTo>
                      <a:lnTo>
                        <a:pt x="7" y="22"/>
                      </a:lnTo>
                      <a:lnTo>
                        <a:pt x="7" y="19"/>
                      </a:lnTo>
                      <a:lnTo>
                        <a:pt x="8" y="13"/>
                      </a:lnTo>
                      <a:lnTo>
                        <a:pt x="10" y="10"/>
                      </a:lnTo>
                      <a:lnTo>
                        <a:pt x="11" y="8"/>
                      </a:lnTo>
                      <a:lnTo>
                        <a:pt x="15" y="5"/>
                      </a:lnTo>
                      <a:lnTo>
                        <a:pt x="21" y="4"/>
                      </a:lnTo>
                      <a:lnTo>
                        <a:pt x="31" y="3"/>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5" name="Freeform 7863"/>
                <p:cNvSpPr>
                  <a:spLocks/>
                </p:cNvSpPr>
                <p:nvPr/>
              </p:nvSpPr>
              <p:spPr bwMode="auto">
                <a:xfrm>
                  <a:off x="2447" y="2529"/>
                  <a:ext cx="1" cy="7"/>
                </a:xfrm>
                <a:custGeom>
                  <a:avLst/>
                  <a:gdLst>
                    <a:gd name="T0" fmla="*/ 9 w 9"/>
                    <a:gd name="T1" fmla="*/ 0 h 43"/>
                    <a:gd name="T2" fmla="*/ 0 w 9"/>
                    <a:gd name="T3" fmla="*/ 0 h 43"/>
                    <a:gd name="T4" fmla="*/ 0 w 9"/>
                    <a:gd name="T5" fmla="*/ 43 h 43"/>
                    <a:gd name="T6" fmla="*/ 6 w 9"/>
                    <a:gd name="T7" fmla="*/ 43 h 43"/>
                    <a:gd name="T8" fmla="*/ 6 w 9"/>
                    <a:gd name="T9" fmla="*/ 6 h 43"/>
                    <a:gd name="T10" fmla="*/ 7 w 9"/>
                    <a:gd name="T11" fmla="*/ 6 h 43"/>
                    <a:gd name="T12" fmla="*/ 9 w 9"/>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9" h="43">
                      <a:moveTo>
                        <a:pt x="9" y="0"/>
                      </a:moveTo>
                      <a:lnTo>
                        <a:pt x="0" y="0"/>
                      </a:lnTo>
                      <a:lnTo>
                        <a:pt x="0" y="43"/>
                      </a:lnTo>
                      <a:lnTo>
                        <a:pt x="6" y="43"/>
                      </a:lnTo>
                      <a:lnTo>
                        <a:pt x="6" y="6"/>
                      </a:lnTo>
                      <a:lnTo>
                        <a:pt x="7"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6" name="Freeform 7864"/>
                <p:cNvSpPr>
                  <a:spLocks/>
                </p:cNvSpPr>
                <p:nvPr/>
              </p:nvSpPr>
              <p:spPr bwMode="auto">
                <a:xfrm>
                  <a:off x="2448" y="2529"/>
                  <a:ext cx="2" cy="7"/>
                </a:xfrm>
                <a:custGeom>
                  <a:avLst/>
                  <a:gdLst>
                    <a:gd name="T0" fmla="*/ 2 w 15"/>
                    <a:gd name="T1" fmla="*/ 0 h 43"/>
                    <a:gd name="T2" fmla="*/ 0 w 15"/>
                    <a:gd name="T3" fmla="*/ 6 h 43"/>
                    <a:gd name="T4" fmla="*/ 11 w 15"/>
                    <a:gd name="T5" fmla="*/ 43 h 43"/>
                    <a:gd name="T6" fmla="*/ 15 w 15"/>
                    <a:gd name="T7" fmla="*/ 36 h 43"/>
                    <a:gd name="T8" fmla="*/ 15 w 15"/>
                    <a:gd name="T9" fmla="*/ 36 h 43"/>
                    <a:gd name="T10" fmla="*/ 12 w 15"/>
                    <a:gd name="T11" fmla="*/ 30 h 43"/>
                    <a:gd name="T12" fmla="*/ 2 w 1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2" y="0"/>
                      </a:moveTo>
                      <a:lnTo>
                        <a:pt x="0" y="6"/>
                      </a:lnTo>
                      <a:lnTo>
                        <a:pt x="11" y="43"/>
                      </a:lnTo>
                      <a:lnTo>
                        <a:pt x="15" y="36"/>
                      </a:lnTo>
                      <a:lnTo>
                        <a:pt x="15" y="36"/>
                      </a:lnTo>
                      <a:lnTo>
                        <a:pt x="12" y="3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7" name="Freeform 7865"/>
                <p:cNvSpPr>
                  <a:spLocks/>
                </p:cNvSpPr>
                <p:nvPr/>
              </p:nvSpPr>
              <p:spPr bwMode="auto">
                <a:xfrm>
                  <a:off x="2450" y="2529"/>
                  <a:ext cx="4" cy="7"/>
                </a:xfrm>
                <a:custGeom>
                  <a:avLst/>
                  <a:gdLst>
                    <a:gd name="T0" fmla="*/ 24 w 24"/>
                    <a:gd name="T1" fmla="*/ 0 h 43"/>
                    <a:gd name="T2" fmla="*/ 15 w 24"/>
                    <a:gd name="T3" fmla="*/ 0 h 43"/>
                    <a:gd name="T4" fmla="*/ 6 w 24"/>
                    <a:gd name="T5" fmla="*/ 30 h 43"/>
                    <a:gd name="T6" fmla="*/ 5 w 24"/>
                    <a:gd name="T7" fmla="*/ 31 h 43"/>
                    <a:gd name="T8" fmla="*/ 4 w 24"/>
                    <a:gd name="T9" fmla="*/ 36 h 43"/>
                    <a:gd name="T10" fmla="*/ 4 w 24"/>
                    <a:gd name="T11" fmla="*/ 36 h 43"/>
                    <a:gd name="T12" fmla="*/ 0 w 24"/>
                    <a:gd name="T13" fmla="*/ 43 h 43"/>
                    <a:gd name="T14" fmla="*/ 6 w 24"/>
                    <a:gd name="T15" fmla="*/ 43 h 43"/>
                    <a:gd name="T16" fmla="*/ 17 w 24"/>
                    <a:gd name="T17" fmla="*/ 6 h 43"/>
                    <a:gd name="T18" fmla="*/ 19 w 24"/>
                    <a:gd name="T19" fmla="*/ 6 h 43"/>
                    <a:gd name="T20" fmla="*/ 24 w 24"/>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3">
                      <a:moveTo>
                        <a:pt x="24" y="0"/>
                      </a:moveTo>
                      <a:lnTo>
                        <a:pt x="15" y="0"/>
                      </a:lnTo>
                      <a:lnTo>
                        <a:pt x="6" y="30"/>
                      </a:lnTo>
                      <a:lnTo>
                        <a:pt x="5" y="31"/>
                      </a:lnTo>
                      <a:lnTo>
                        <a:pt x="4" y="36"/>
                      </a:lnTo>
                      <a:lnTo>
                        <a:pt x="4" y="36"/>
                      </a:lnTo>
                      <a:lnTo>
                        <a:pt x="0" y="43"/>
                      </a:lnTo>
                      <a:lnTo>
                        <a:pt x="6" y="43"/>
                      </a:lnTo>
                      <a:lnTo>
                        <a:pt x="17" y="6"/>
                      </a:lnTo>
                      <a:lnTo>
                        <a:pt x="19" y="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8" name="Freeform 7866"/>
                <p:cNvSpPr>
                  <a:spLocks/>
                </p:cNvSpPr>
                <p:nvPr/>
              </p:nvSpPr>
              <p:spPr bwMode="auto">
                <a:xfrm>
                  <a:off x="2453" y="2529"/>
                  <a:ext cx="1" cy="7"/>
                </a:xfrm>
                <a:custGeom>
                  <a:avLst/>
                  <a:gdLst>
                    <a:gd name="T0" fmla="*/ 5 w 5"/>
                    <a:gd name="T1" fmla="*/ 0 h 43"/>
                    <a:gd name="T2" fmla="*/ 0 w 5"/>
                    <a:gd name="T3" fmla="*/ 6 h 43"/>
                    <a:gd name="T4" fmla="*/ 0 w 5"/>
                    <a:gd name="T5" fmla="*/ 43 h 43"/>
                    <a:gd name="T6" fmla="*/ 5 w 5"/>
                    <a:gd name="T7" fmla="*/ 43 h 43"/>
                    <a:gd name="T8" fmla="*/ 5 w 5"/>
                    <a:gd name="T9" fmla="*/ 0 h 43"/>
                  </a:gdLst>
                  <a:ahLst/>
                  <a:cxnLst>
                    <a:cxn ang="0">
                      <a:pos x="T0" y="T1"/>
                    </a:cxn>
                    <a:cxn ang="0">
                      <a:pos x="T2" y="T3"/>
                    </a:cxn>
                    <a:cxn ang="0">
                      <a:pos x="T4" y="T5"/>
                    </a:cxn>
                    <a:cxn ang="0">
                      <a:pos x="T6" y="T7"/>
                    </a:cxn>
                    <a:cxn ang="0">
                      <a:pos x="T8" y="T9"/>
                    </a:cxn>
                  </a:cxnLst>
                  <a:rect l="0" t="0" r="r" b="b"/>
                  <a:pathLst>
                    <a:path w="5" h="43">
                      <a:moveTo>
                        <a:pt x="5" y="0"/>
                      </a:moveTo>
                      <a:lnTo>
                        <a:pt x="0" y="6"/>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29" name="Freeform 7867"/>
                <p:cNvSpPr>
                  <a:spLocks/>
                </p:cNvSpPr>
                <p:nvPr/>
              </p:nvSpPr>
              <p:spPr bwMode="auto">
                <a:xfrm>
                  <a:off x="2456" y="2533"/>
                  <a:ext cx="5" cy="3"/>
                </a:xfrm>
                <a:custGeom>
                  <a:avLst/>
                  <a:gdLst>
                    <a:gd name="T0" fmla="*/ 24 w 26"/>
                    <a:gd name="T1" fmla="*/ 0 h 19"/>
                    <a:gd name="T2" fmla="*/ 10 w 26"/>
                    <a:gd name="T3" fmla="*/ 0 h 19"/>
                    <a:gd name="T4" fmla="*/ 14 w 26"/>
                    <a:gd name="T5" fmla="*/ 0 h 19"/>
                    <a:gd name="T6" fmla="*/ 19 w 26"/>
                    <a:gd name="T7" fmla="*/ 3 h 19"/>
                    <a:gd name="T8" fmla="*/ 19 w 26"/>
                    <a:gd name="T9" fmla="*/ 3 h 19"/>
                    <a:gd name="T10" fmla="*/ 21 w 26"/>
                    <a:gd name="T11" fmla="*/ 8 h 19"/>
                    <a:gd name="T12" fmla="*/ 21 w 26"/>
                    <a:gd name="T13" fmla="*/ 9 h 19"/>
                    <a:gd name="T14" fmla="*/ 19 w 26"/>
                    <a:gd name="T15" fmla="*/ 13 h 19"/>
                    <a:gd name="T16" fmla="*/ 17 w 26"/>
                    <a:gd name="T17" fmla="*/ 14 h 19"/>
                    <a:gd name="T18" fmla="*/ 10 w 26"/>
                    <a:gd name="T19" fmla="*/ 15 h 19"/>
                    <a:gd name="T20" fmla="*/ 0 w 26"/>
                    <a:gd name="T21" fmla="*/ 15 h 19"/>
                    <a:gd name="T22" fmla="*/ 21 w 26"/>
                    <a:gd name="T23" fmla="*/ 19 h 19"/>
                    <a:gd name="T24" fmla="*/ 25 w 26"/>
                    <a:gd name="T25" fmla="*/ 14 h 19"/>
                    <a:gd name="T26" fmla="*/ 25 w 26"/>
                    <a:gd name="T27" fmla="*/ 13 h 19"/>
                    <a:gd name="T28" fmla="*/ 26 w 26"/>
                    <a:gd name="T29" fmla="*/ 8 h 19"/>
                    <a:gd name="T30" fmla="*/ 26 w 26"/>
                    <a:gd name="T31" fmla="*/ 7 h 19"/>
                    <a:gd name="T32" fmla="*/ 25 w 26"/>
                    <a:gd name="T33" fmla="*/ 1 h 19"/>
                    <a:gd name="T34" fmla="*/ 24 w 26"/>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4" y="0"/>
                      </a:moveTo>
                      <a:lnTo>
                        <a:pt x="10" y="0"/>
                      </a:lnTo>
                      <a:lnTo>
                        <a:pt x="14" y="0"/>
                      </a:lnTo>
                      <a:lnTo>
                        <a:pt x="19" y="3"/>
                      </a:lnTo>
                      <a:lnTo>
                        <a:pt x="19" y="3"/>
                      </a:lnTo>
                      <a:lnTo>
                        <a:pt x="21" y="8"/>
                      </a:lnTo>
                      <a:lnTo>
                        <a:pt x="21" y="9"/>
                      </a:lnTo>
                      <a:lnTo>
                        <a:pt x="19" y="13"/>
                      </a:lnTo>
                      <a:lnTo>
                        <a:pt x="17" y="14"/>
                      </a:lnTo>
                      <a:lnTo>
                        <a:pt x="10" y="15"/>
                      </a:lnTo>
                      <a:lnTo>
                        <a:pt x="0" y="15"/>
                      </a:lnTo>
                      <a:lnTo>
                        <a:pt x="21" y="19"/>
                      </a:lnTo>
                      <a:lnTo>
                        <a:pt x="25" y="14"/>
                      </a:lnTo>
                      <a:lnTo>
                        <a:pt x="25" y="13"/>
                      </a:lnTo>
                      <a:lnTo>
                        <a:pt x="26" y="8"/>
                      </a:lnTo>
                      <a:lnTo>
                        <a:pt x="26" y="7"/>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0" name="Freeform 7868"/>
                <p:cNvSpPr>
                  <a:spLocks/>
                </p:cNvSpPr>
                <p:nvPr/>
              </p:nvSpPr>
              <p:spPr bwMode="auto">
                <a:xfrm>
                  <a:off x="2456" y="2530"/>
                  <a:ext cx="4" cy="2"/>
                </a:xfrm>
                <a:custGeom>
                  <a:avLst/>
                  <a:gdLst>
                    <a:gd name="T0" fmla="*/ 21 w 24"/>
                    <a:gd name="T1" fmla="*/ 0 h 16"/>
                    <a:gd name="T2" fmla="*/ 8 w 24"/>
                    <a:gd name="T3" fmla="*/ 1 h 16"/>
                    <a:gd name="T4" fmla="*/ 14 w 24"/>
                    <a:gd name="T5" fmla="*/ 2 h 16"/>
                    <a:gd name="T6" fmla="*/ 18 w 24"/>
                    <a:gd name="T7" fmla="*/ 3 h 16"/>
                    <a:gd name="T8" fmla="*/ 19 w 24"/>
                    <a:gd name="T9" fmla="*/ 9 h 16"/>
                    <a:gd name="T10" fmla="*/ 18 w 24"/>
                    <a:gd name="T11" fmla="*/ 13 h 16"/>
                    <a:gd name="T12" fmla="*/ 15 w 24"/>
                    <a:gd name="T13" fmla="*/ 14 h 16"/>
                    <a:gd name="T14" fmla="*/ 9 w 24"/>
                    <a:gd name="T15" fmla="*/ 14 h 16"/>
                    <a:gd name="T16" fmla="*/ 0 w 24"/>
                    <a:gd name="T17" fmla="*/ 14 h 16"/>
                    <a:gd name="T18" fmla="*/ 19 w 24"/>
                    <a:gd name="T19" fmla="*/ 16 h 16"/>
                    <a:gd name="T20" fmla="*/ 23 w 24"/>
                    <a:gd name="T21" fmla="*/ 13 h 16"/>
                    <a:gd name="T22" fmla="*/ 24 w 24"/>
                    <a:gd name="T23" fmla="*/ 8 h 16"/>
                    <a:gd name="T24" fmla="*/ 24 w 24"/>
                    <a:gd name="T25" fmla="*/ 4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4" y="2"/>
                      </a:lnTo>
                      <a:lnTo>
                        <a:pt x="18" y="3"/>
                      </a:lnTo>
                      <a:lnTo>
                        <a:pt x="19" y="9"/>
                      </a:lnTo>
                      <a:lnTo>
                        <a:pt x="18" y="13"/>
                      </a:lnTo>
                      <a:lnTo>
                        <a:pt x="15" y="14"/>
                      </a:lnTo>
                      <a:lnTo>
                        <a:pt x="9" y="14"/>
                      </a:lnTo>
                      <a:lnTo>
                        <a:pt x="0" y="14"/>
                      </a:lnTo>
                      <a:lnTo>
                        <a:pt x="19" y="16"/>
                      </a:lnTo>
                      <a:lnTo>
                        <a:pt x="23" y="13"/>
                      </a:lnTo>
                      <a:lnTo>
                        <a:pt x="24" y="8"/>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1" name="Freeform 7869"/>
                <p:cNvSpPr>
                  <a:spLocks/>
                </p:cNvSpPr>
                <p:nvPr/>
              </p:nvSpPr>
              <p:spPr bwMode="auto">
                <a:xfrm>
                  <a:off x="2455" y="2529"/>
                  <a:ext cx="5" cy="7"/>
                </a:xfrm>
                <a:custGeom>
                  <a:avLst/>
                  <a:gdLst>
                    <a:gd name="T0" fmla="*/ 16 w 30"/>
                    <a:gd name="T1" fmla="*/ 0 h 43"/>
                    <a:gd name="T2" fmla="*/ 0 w 30"/>
                    <a:gd name="T3" fmla="*/ 0 h 43"/>
                    <a:gd name="T4" fmla="*/ 0 w 30"/>
                    <a:gd name="T5" fmla="*/ 43 h 43"/>
                    <a:gd name="T6" fmla="*/ 16 w 30"/>
                    <a:gd name="T7" fmla="*/ 43 h 43"/>
                    <a:gd name="T8" fmla="*/ 21 w 30"/>
                    <a:gd name="T9" fmla="*/ 43 h 43"/>
                    <a:gd name="T10" fmla="*/ 26 w 30"/>
                    <a:gd name="T11" fmla="*/ 41 h 43"/>
                    <a:gd name="T12" fmla="*/ 27 w 30"/>
                    <a:gd name="T13" fmla="*/ 41 h 43"/>
                    <a:gd name="T14" fmla="*/ 6 w 30"/>
                    <a:gd name="T15" fmla="*/ 37 h 43"/>
                    <a:gd name="T16" fmla="*/ 6 w 30"/>
                    <a:gd name="T17" fmla="*/ 22 h 43"/>
                    <a:gd name="T18" fmla="*/ 16 w 30"/>
                    <a:gd name="T19" fmla="*/ 22 h 43"/>
                    <a:gd name="T20" fmla="*/ 30 w 30"/>
                    <a:gd name="T21" fmla="*/ 22 h 43"/>
                    <a:gd name="T22" fmla="*/ 25 w 30"/>
                    <a:gd name="T23" fmla="*/ 19 h 43"/>
                    <a:gd name="T24" fmla="*/ 25 w 30"/>
                    <a:gd name="T25" fmla="*/ 19 h 43"/>
                    <a:gd name="T26" fmla="*/ 6 w 30"/>
                    <a:gd name="T27" fmla="*/ 17 h 43"/>
                    <a:gd name="T28" fmla="*/ 6 w 30"/>
                    <a:gd name="T29" fmla="*/ 4 h 43"/>
                    <a:gd name="T30" fmla="*/ 14 w 30"/>
                    <a:gd name="T31" fmla="*/ 4 h 43"/>
                    <a:gd name="T32" fmla="*/ 27 w 30"/>
                    <a:gd name="T33" fmla="*/ 3 h 43"/>
                    <a:gd name="T34" fmla="*/ 27 w 30"/>
                    <a:gd name="T35" fmla="*/ 2 h 43"/>
                    <a:gd name="T36" fmla="*/ 23 w 30"/>
                    <a:gd name="T37" fmla="*/ 0 h 43"/>
                    <a:gd name="T38" fmla="*/ 16 w 30"/>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16" y="0"/>
                      </a:moveTo>
                      <a:lnTo>
                        <a:pt x="0" y="0"/>
                      </a:lnTo>
                      <a:lnTo>
                        <a:pt x="0" y="43"/>
                      </a:lnTo>
                      <a:lnTo>
                        <a:pt x="16" y="43"/>
                      </a:lnTo>
                      <a:lnTo>
                        <a:pt x="21" y="43"/>
                      </a:lnTo>
                      <a:lnTo>
                        <a:pt x="26" y="41"/>
                      </a:lnTo>
                      <a:lnTo>
                        <a:pt x="27" y="41"/>
                      </a:lnTo>
                      <a:lnTo>
                        <a:pt x="6" y="37"/>
                      </a:lnTo>
                      <a:lnTo>
                        <a:pt x="6" y="22"/>
                      </a:lnTo>
                      <a:lnTo>
                        <a:pt x="16" y="22"/>
                      </a:lnTo>
                      <a:lnTo>
                        <a:pt x="30" y="22"/>
                      </a:lnTo>
                      <a:lnTo>
                        <a:pt x="25" y="19"/>
                      </a:lnTo>
                      <a:lnTo>
                        <a:pt x="25" y="19"/>
                      </a:lnTo>
                      <a:lnTo>
                        <a:pt x="6" y="17"/>
                      </a:lnTo>
                      <a:lnTo>
                        <a:pt x="6" y="4"/>
                      </a:lnTo>
                      <a:lnTo>
                        <a:pt x="14" y="4"/>
                      </a:lnTo>
                      <a:lnTo>
                        <a:pt x="27" y="3"/>
                      </a:lnTo>
                      <a:lnTo>
                        <a:pt x="27" y="2"/>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2" name="Rectangle 7870"/>
                <p:cNvSpPr>
                  <a:spLocks noChangeArrowheads="1"/>
                </p:cNvSpPr>
                <p:nvPr/>
              </p:nvSpPr>
              <p:spPr bwMode="auto">
                <a:xfrm>
                  <a:off x="2462" y="2529"/>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3" name="Freeform 7871"/>
                <p:cNvSpPr>
                  <a:spLocks/>
                </p:cNvSpPr>
                <p:nvPr/>
              </p:nvSpPr>
              <p:spPr bwMode="auto">
                <a:xfrm>
                  <a:off x="2464" y="2529"/>
                  <a:ext cx="5" cy="7"/>
                </a:xfrm>
                <a:custGeom>
                  <a:avLst/>
                  <a:gdLst>
                    <a:gd name="T0" fmla="*/ 22 w 28"/>
                    <a:gd name="T1" fmla="*/ 0 h 43"/>
                    <a:gd name="T2" fmla="*/ 16 w 28"/>
                    <a:gd name="T3" fmla="*/ 0 h 43"/>
                    <a:gd name="T4" fmla="*/ 0 w 28"/>
                    <a:gd name="T5" fmla="*/ 43 h 43"/>
                    <a:gd name="T6" fmla="*/ 5 w 28"/>
                    <a:gd name="T7" fmla="*/ 43 h 43"/>
                    <a:gd name="T8" fmla="*/ 10 w 28"/>
                    <a:gd name="T9" fmla="*/ 30 h 43"/>
                    <a:gd name="T10" fmla="*/ 28 w 28"/>
                    <a:gd name="T11" fmla="*/ 30 h 43"/>
                    <a:gd name="T12" fmla="*/ 11 w 28"/>
                    <a:gd name="T13" fmla="*/ 25 h 43"/>
                    <a:gd name="T14" fmla="*/ 17 w 28"/>
                    <a:gd name="T15" fmla="*/ 12 h 43"/>
                    <a:gd name="T16" fmla="*/ 18 w 28"/>
                    <a:gd name="T17" fmla="*/ 10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5" y="43"/>
                      </a:lnTo>
                      <a:lnTo>
                        <a:pt x="10" y="30"/>
                      </a:lnTo>
                      <a:lnTo>
                        <a:pt x="28" y="30"/>
                      </a:lnTo>
                      <a:lnTo>
                        <a:pt x="11" y="25"/>
                      </a:lnTo>
                      <a:lnTo>
                        <a:pt x="17" y="12"/>
                      </a:lnTo>
                      <a:lnTo>
                        <a:pt x="18"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4" name="Freeform 7872"/>
                <p:cNvSpPr>
                  <a:spLocks/>
                </p:cNvSpPr>
                <p:nvPr/>
              </p:nvSpPr>
              <p:spPr bwMode="auto">
                <a:xfrm>
                  <a:off x="2466" y="2529"/>
                  <a:ext cx="4" cy="7"/>
                </a:xfrm>
                <a:custGeom>
                  <a:avLst/>
                  <a:gdLst>
                    <a:gd name="T0" fmla="*/ 11 w 28"/>
                    <a:gd name="T1" fmla="*/ 0 h 43"/>
                    <a:gd name="T2" fmla="*/ 8 w 28"/>
                    <a:gd name="T3" fmla="*/ 4 h 43"/>
                    <a:gd name="T4" fmla="*/ 9 w 28"/>
                    <a:gd name="T5" fmla="*/ 9 h 43"/>
                    <a:gd name="T6" fmla="*/ 10 w 28"/>
                    <a:gd name="T7" fmla="*/ 12 h 43"/>
                    <a:gd name="T8" fmla="*/ 12 w 28"/>
                    <a:gd name="T9" fmla="*/ 17 h 43"/>
                    <a:gd name="T10" fmla="*/ 15 w 28"/>
                    <a:gd name="T11" fmla="*/ 25 h 43"/>
                    <a:gd name="T12" fmla="*/ 0 w 28"/>
                    <a:gd name="T13" fmla="*/ 25 h 43"/>
                    <a:gd name="T14" fmla="*/ 17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9"/>
                      </a:lnTo>
                      <a:lnTo>
                        <a:pt x="10" y="12"/>
                      </a:lnTo>
                      <a:lnTo>
                        <a:pt x="12" y="17"/>
                      </a:lnTo>
                      <a:lnTo>
                        <a:pt x="15" y="25"/>
                      </a:lnTo>
                      <a:lnTo>
                        <a:pt x="0" y="25"/>
                      </a:lnTo>
                      <a:lnTo>
                        <a:pt x="17"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5" name="Freeform 7873"/>
                <p:cNvSpPr>
                  <a:spLocks/>
                </p:cNvSpPr>
                <p:nvPr/>
              </p:nvSpPr>
              <p:spPr bwMode="auto">
                <a:xfrm>
                  <a:off x="2431" y="2498"/>
                  <a:ext cx="4" cy="3"/>
                </a:xfrm>
                <a:custGeom>
                  <a:avLst/>
                  <a:gdLst>
                    <a:gd name="T0" fmla="*/ 24 w 27"/>
                    <a:gd name="T1" fmla="*/ 0 h 19"/>
                    <a:gd name="T2" fmla="*/ 11 w 27"/>
                    <a:gd name="T3" fmla="*/ 0 h 19"/>
                    <a:gd name="T4" fmla="*/ 14 w 27"/>
                    <a:gd name="T5" fmla="*/ 0 h 19"/>
                    <a:gd name="T6" fmla="*/ 19 w 27"/>
                    <a:gd name="T7" fmla="*/ 3 h 19"/>
                    <a:gd name="T8" fmla="*/ 19 w 27"/>
                    <a:gd name="T9" fmla="*/ 3 h 19"/>
                    <a:gd name="T10" fmla="*/ 22 w 27"/>
                    <a:gd name="T11" fmla="*/ 8 h 19"/>
                    <a:gd name="T12" fmla="*/ 22 w 27"/>
                    <a:gd name="T13" fmla="*/ 8 h 19"/>
                    <a:gd name="T14" fmla="*/ 19 w 27"/>
                    <a:gd name="T15" fmla="*/ 13 h 19"/>
                    <a:gd name="T16" fmla="*/ 17 w 27"/>
                    <a:gd name="T17" fmla="*/ 14 h 19"/>
                    <a:gd name="T18" fmla="*/ 11 w 27"/>
                    <a:gd name="T19" fmla="*/ 15 h 19"/>
                    <a:gd name="T20" fmla="*/ 0 w 27"/>
                    <a:gd name="T21" fmla="*/ 15 h 19"/>
                    <a:gd name="T22" fmla="*/ 22 w 27"/>
                    <a:gd name="T23" fmla="*/ 19 h 19"/>
                    <a:gd name="T24" fmla="*/ 26 w 27"/>
                    <a:gd name="T25" fmla="*/ 14 h 19"/>
                    <a:gd name="T26" fmla="*/ 26 w 27"/>
                    <a:gd name="T27" fmla="*/ 13 h 19"/>
                    <a:gd name="T28" fmla="*/ 27 w 27"/>
                    <a:gd name="T29" fmla="*/ 8 h 19"/>
                    <a:gd name="T30" fmla="*/ 27 w 27"/>
                    <a:gd name="T31" fmla="*/ 7 h 19"/>
                    <a:gd name="T32" fmla="*/ 25 w 27"/>
                    <a:gd name="T33" fmla="*/ 1 h 19"/>
                    <a:gd name="T34" fmla="*/ 24 w 27"/>
                    <a:gd name="T3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9">
                      <a:moveTo>
                        <a:pt x="24" y="0"/>
                      </a:moveTo>
                      <a:lnTo>
                        <a:pt x="11" y="0"/>
                      </a:lnTo>
                      <a:lnTo>
                        <a:pt x="14" y="0"/>
                      </a:lnTo>
                      <a:lnTo>
                        <a:pt x="19" y="3"/>
                      </a:lnTo>
                      <a:lnTo>
                        <a:pt x="19" y="3"/>
                      </a:lnTo>
                      <a:lnTo>
                        <a:pt x="22" y="8"/>
                      </a:lnTo>
                      <a:lnTo>
                        <a:pt x="22" y="8"/>
                      </a:lnTo>
                      <a:lnTo>
                        <a:pt x="19" y="13"/>
                      </a:lnTo>
                      <a:lnTo>
                        <a:pt x="17" y="14"/>
                      </a:lnTo>
                      <a:lnTo>
                        <a:pt x="11" y="15"/>
                      </a:lnTo>
                      <a:lnTo>
                        <a:pt x="0" y="15"/>
                      </a:lnTo>
                      <a:lnTo>
                        <a:pt x="22" y="19"/>
                      </a:lnTo>
                      <a:lnTo>
                        <a:pt x="26" y="14"/>
                      </a:lnTo>
                      <a:lnTo>
                        <a:pt x="26" y="13"/>
                      </a:lnTo>
                      <a:lnTo>
                        <a:pt x="27" y="8"/>
                      </a:lnTo>
                      <a:lnTo>
                        <a:pt x="27" y="7"/>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6" name="Freeform 7874"/>
                <p:cNvSpPr>
                  <a:spLocks/>
                </p:cNvSpPr>
                <p:nvPr/>
              </p:nvSpPr>
              <p:spPr bwMode="auto">
                <a:xfrm>
                  <a:off x="2431" y="2495"/>
                  <a:ext cx="4" cy="2"/>
                </a:xfrm>
                <a:custGeom>
                  <a:avLst/>
                  <a:gdLst>
                    <a:gd name="T0" fmla="*/ 22 w 25"/>
                    <a:gd name="T1" fmla="*/ 0 h 16"/>
                    <a:gd name="T2" fmla="*/ 9 w 25"/>
                    <a:gd name="T3" fmla="*/ 1 h 16"/>
                    <a:gd name="T4" fmla="*/ 14 w 25"/>
                    <a:gd name="T5" fmla="*/ 2 h 16"/>
                    <a:gd name="T6" fmla="*/ 18 w 25"/>
                    <a:gd name="T7" fmla="*/ 3 h 16"/>
                    <a:gd name="T8" fmla="*/ 19 w 25"/>
                    <a:gd name="T9" fmla="*/ 8 h 16"/>
                    <a:gd name="T10" fmla="*/ 18 w 25"/>
                    <a:gd name="T11" fmla="*/ 12 h 16"/>
                    <a:gd name="T12" fmla="*/ 14 w 25"/>
                    <a:gd name="T13" fmla="*/ 14 h 16"/>
                    <a:gd name="T14" fmla="*/ 10 w 25"/>
                    <a:gd name="T15" fmla="*/ 14 h 16"/>
                    <a:gd name="T16" fmla="*/ 0 w 25"/>
                    <a:gd name="T17" fmla="*/ 14 h 16"/>
                    <a:gd name="T18" fmla="*/ 19 w 25"/>
                    <a:gd name="T19" fmla="*/ 16 h 16"/>
                    <a:gd name="T20" fmla="*/ 24 w 25"/>
                    <a:gd name="T21" fmla="*/ 13 h 16"/>
                    <a:gd name="T22" fmla="*/ 25 w 25"/>
                    <a:gd name="T23" fmla="*/ 8 h 16"/>
                    <a:gd name="T24" fmla="*/ 25 w 25"/>
                    <a:gd name="T25" fmla="*/ 4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9" y="1"/>
                      </a:lnTo>
                      <a:lnTo>
                        <a:pt x="14" y="2"/>
                      </a:lnTo>
                      <a:lnTo>
                        <a:pt x="18" y="3"/>
                      </a:lnTo>
                      <a:lnTo>
                        <a:pt x="19" y="8"/>
                      </a:lnTo>
                      <a:lnTo>
                        <a:pt x="18" y="12"/>
                      </a:lnTo>
                      <a:lnTo>
                        <a:pt x="14" y="14"/>
                      </a:lnTo>
                      <a:lnTo>
                        <a:pt x="10" y="14"/>
                      </a:lnTo>
                      <a:lnTo>
                        <a:pt x="0" y="14"/>
                      </a:lnTo>
                      <a:lnTo>
                        <a:pt x="19" y="16"/>
                      </a:lnTo>
                      <a:lnTo>
                        <a:pt x="24" y="13"/>
                      </a:lnTo>
                      <a:lnTo>
                        <a:pt x="25" y="8"/>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7" name="Freeform 7875"/>
                <p:cNvSpPr>
                  <a:spLocks/>
                </p:cNvSpPr>
                <p:nvPr/>
              </p:nvSpPr>
              <p:spPr bwMode="auto">
                <a:xfrm>
                  <a:off x="2430" y="2494"/>
                  <a:ext cx="4" cy="7"/>
                </a:xfrm>
                <a:custGeom>
                  <a:avLst/>
                  <a:gdLst>
                    <a:gd name="T0" fmla="*/ 16 w 29"/>
                    <a:gd name="T1" fmla="*/ 0 h 44"/>
                    <a:gd name="T2" fmla="*/ 0 w 29"/>
                    <a:gd name="T3" fmla="*/ 0 h 44"/>
                    <a:gd name="T4" fmla="*/ 0 w 29"/>
                    <a:gd name="T5" fmla="*/ 44 h 44"/>
                    <a:gd name="T6" fmla="*/ 16 w 29"/>
                    <a:gd name="T7" fmla="*/ 44 h 44"/>
                    <a:gd name="T8" fmla="*/ 20 w 29"/>
                    <a:gd name="T9" fmla="*/ 43 h 44"/>
                    <a:gd name="T10" fmla="*/ 26 w 29"/>
                    <a:gd name="T11" fmla="*/ 42 h 44"/>
                    <a:gd name="T12" fmla="*/ 27 w 29"/>
                    <a:gd name="T13" fmla="*/ 42 h 44"/>
                    <a:gd name="T14" fmla="*/ 5 w 29"/>
                    <a:gd name="T15" fmla="*/ 38 h 44"/>
                    <a:gd name="T16" fmla="*/ 5 w 29"/>
                    <a:gd name="T17" fmla="*/ 23 h 44"/>
                    <a:gd name="T18" fmla="*/ 16 w 29"/>
                    <a:gd name="T19" fmla="*/ 23 h 44"/>
                    <a:gd name="T20" fmla="*/ 29 w 29"/>
                    <a:gd name="T21" fmla="*/ 23 h 44"/>
                    <a:gd name="T22" fmla="*/ 24 w 29"/>
                    <a:gd name="T23" fmla="*/ 20 h 44"/>
                    <a:gd name="T24" fmla="*/ 24 w 29"/>
                    <a:gd name="T25" fmla="*/ 20 h 44"/>
                    <a:gd name="T26" fmla="*/ 5 w 29"/>
                    <a:gd name="T27" fmla="*/ 18 h 44"/>
                    <a:gd name="T28" fmla="*/ 5 w 29"/>
                    <a:gd name="T29" fmla="*/ 5 h 44"/>
                    <a:gd name="T30" fmla="*/ 14 w 29"/>
                    <a:gd name="T31" fmla="*/ 5 h 44"/>
                    <a:gd name="T32" fmla="*/ 27 w 29"/>
                    <a:gd name="T33" fmla="*/ 4 h 44"/>
                    <a:gd name="T34" fmla="*/ 27 w 29"/>
                    <a:gd name="T35" fmla="*/ 3 h 44"/>
                    <a:gd name="T36" fmla="*/ 22 w 29"/>
                    <a:gd name="T37" fmla="*/ 1 h 44"/>
                    <a:gd name="T38" fmla="*/ 16 w 29"/>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0"/>
                      </a:moveTo>
                      <a:lnTo>
                        <a:pt x="0" y="0"/>
                      </a:lnTo>
                      <a:lnTo>
                        <a:pt x="0" y="44"/>
                      </a:lnTo>
                      <a:lnTo>
                        <a:pt x="16" y="44"/>
                      </a:lnTo>
                      <a:lnTo>
                        <a:pt x="20" y="43"/>
                      </a:lnTo>
                      <a:lnTo>
                        <a:pt x="26" y="42"/>
                      </a:lnTo>
                      <a:lnTo>
                        <a:pt x="27" y="42"/>
                      </a:lnTo>
                      <a:lnTo>
                        <a:pt x="5" y="38"/>
                      </a:lnTo>
                      <a:lnTo>
                        <a:pt x="5" y="23"/>
                      </a:lnTo>
                      <a:lnTo>
                        <a:pt x="16" y="23"/>
                      </a:lnTo>
                      <a:lnTo>
                        <a:pt x="29" y="23"/>
                      </a:lnTo>
                      <a:lnTo>
                        <a:pt x="24" y="20"/>
                      </a:lnTo>
                      <a:lnTo>
                        <a:pt x="24" y="20"/>
                      </a:lnTo>
                      <a:lnTo>
                        <a:pt x="5" y="18"/>
                      </a:lnTo>
                      <a:lnTo>
                        <a:pt x="5" y="5"/>
                      </a:lnTo>
                      <a:lnTo>
                        <a:pt x="14" y="5"/>
                      </a:lnTo>
                      <a:lnTo>
                        <a:pt x="27" y="4"/>
                      </a:lnTo>
                      <a:lnTo>
                        <a:pt x="27"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8" name="Freeform 7876"/>
                <p:cNvSpPr>
                  <a:spLocks/>
                </p:cNvSpPr>
                <p:nvPr/>
              </p:nvSpPr>
              <p:spPr bwMode="auto">
                <a:xfrm>
                  <a:off x="2438" y="2494"/>
                  <a:ext cx="5" cy="7"/>
                </a:xfrm>
                <a:custGeom>
                  <a:avLst/>
                  <a:gdLst>
                    <a:gd name="T0" fmla="*/ 21 w 31"/>
                    <a:gd name="T1" fmla="*/ 0 h 42"/>
                    <a:gd name="T2" fmla="*/ 11 w 31"/>
                    <a:gd name="T3" fmla="*/ 2 h 42"/>
                    <a:gd name="T4" fmla="*/ 12 w 31"/>
                    <a:gd name="T5" fmla="*/ 2 h 42"/>
                    <a:gd name="T6" fmla="*/ 17 w 31"/>
                    <a:gd name="T7" fmla="*/ 3 h 42"/>
                    <a:gd name="T8" fmla="*/ 21 w 31"/>
                    <a:gd name="T9" fmla="*/ 8 h 42"/>
                    <a:gd name="T10" fmla="*/ 22 w 31"/>
                    <a:gd name="T11" fmla="*/ 9 h 42"/>
                    <a:gd name="T12" fmla="*/ 24 w 31"/>
                    <a:gd name="T13" fmla="*/ 14 h 42"/>
                    <a:gd name="T14" fmla="*/ 25 w 31"/>
                    <a:gd name="T15" fmla="*/ 20 h 42"/>
                    <a:gd name="T16" fmla="*/ 25 w 31"/>
                    <a:gd name="T17" fmla="*/ 22 h 42"/>
                    <a:gd name="T18" fmla="*/ 23 w 31"/>
                    <a:gd name="T19" fmla="*/ 28 h 42"/>
                    <a:gd name="T20" fmla="*/ 21 w 31"/>
                    <a:gd name="T21" fmla="*/ 33 h 42"/>
                    <a:gd name="T22" fmla="*/ 21 w 31"/>
                    <a:gd name="T23" fmla="*/ 33 h 42"/>
                    <a:gd name="T24" fmla="*/ 16 w 31"/>
                    <a:gd name="T25" fmla="*/ 36 h 42"/>
                    <a:gd name="T26" fmla="*/ 11 w 31"/>
                    <a:gd name="T27" fmla="*/ 37 h 42"/>
                    <a:gd name="T28" fmla="*/ 0 w 31"/>
                    <a:gd name="T29" fmla="*/ 40 h 42"/>
                    <a:gd name="T30" fmla="*/ 5 w 31"/>
                    <a:gd name="T31" fmla="*/ 42 h 42"/>
                    <a:gd name="T32" fmla="*/ 11 w 31"/>
                    <a:gd name="T33" fmla="*/ 42 h 42"/>
                    <a:gd name="T34" fmla="*/ 16 w 31"/>
                    <a:gd name="T35" fmla="*/ 42 h 42"/>
                    <a:gd name="T36" fmla="*/ 21 w 31"/>
                    <a:gd name="T37" fmla="*/ 40 h 42"/>
                    <a:gd name="T38" fmla="*/ 25 w 31"/>
                    <a:gd name="T39" fmla="*/ 36 h 42"/>
                    <a:gd name="T40" fmla="*/ 25 w 31"/>
                    <a:gd name="T41" fmla="*/ 35 h 42"/>
                    <a:gd name="T42" fmla="*/ 29 w 31"/>
                    <a:gd name="T43" fmla="*/ 31 h 42"/>
                    <a:gd name="T44" fmla="*/ 31 w 31"/>
                    <a:gd name="T45" fmla="*/ 26 h 42"/>
                    <a:gd name="T46" fmla="*/ 31 w 31"/>
                    <a:gd name="T47" fmla="*/ 20 h 42"/>
                    <a:gd name="T48" fmla="*/ 31 w 31"/>
                    <a:gd name="T49" fmla="*/ 19 h 42"/>
                    <a:gd name="T50" fmla="*/ 31 w 31"/>
                    <a:gd name="T51" fmla="*/ 13 h 42"/>
                    <a:gd name="T52" fmla="*/ 29 w 31"/>
                    <a:gd name="T53" fmla="*/ 9 h 42"/>
                    <a:gd name="T54" fmla="*/ 25 w 31"/>
                    <a:gd name="T55" fmla="*/ 4 h 42"/>
                    <a:gd name="T56" fmla="*/ 21 w 3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2">
                      <a:moveTo>
                        <a:pt x="21" y="0"/>
                      </a:moveTo>
                      <a:lnTo>
                        <a:pt x="11" y="2"/>
                      </a:lnTo>
                      <a:lnTo>
                        <a:pt x="12" y="2"/>
                      </a:lnTo>
                      <a:lnTo>
                        <a:pt x="17" y="3"/>
                      </a:lnTo>
                      <a:lnTo>
                        <a:pt x="21" y="8"/>
                      </a:lnTo>
                      <a:lnTo>
                        <a:pt x="22" y="9"/>
                      </a:lnTo>
                      <a:lnTo>
                        <a:pt x="24" y="14"/>
                      </a:lnTo>
                      <a:lnTo>
                        <a:pt x="25" y="20"/>
                      </a:lnTo>
                      <a:lnTo>
                        <a:pt x="25" y="22"/>
                      </a:lnTo>
                      <a:lnTo>
                        <a:pt x="23" y="28"/>
                      </a:lnTo>
                      <a:lnTo>
                        <a:pt x="21" y="33"/>
                      </a:lnTo>
                      <a:lnTo>
                        <a:pt x="21" y="33"/>
                      </a:lnTo>
                      <a:lnTo>
                        <a:pt x="16" y="36"/>
                      </a:lnTo>
                      <a:lnTo>
                        <a:pt x="11" y="37"/>
                      </a:lnTo>
                      <a:lnTo>
                        <a:pt x="0" y="40"/>
                      </a:lnTo>
                      <a:lnTo>
                        <a:pt x="5" y="42"/>
                      </a:lnTo>
                      <a:lnTo>
                        <a:pt x="11" y="42"/>
                      </a:lnTo>
                      <a:lnTo>
                        <a:pt x="16" y="42"/>
                      </a:lnTo>
                      <a:lnTo>
                        <a:pt x="21" y="40"/>
                      </a:lnTo>
                      <a:lnTo>
                        <a:pt x="25" y="36"/>
                      </a:lnTo>
                      <a:lnTo>
                        <a:pt x="25" y="35"/>
                      </a:lnTo>
                      <a:lnTo>
                        <a:pt x="29" y="31"/>
                      </a:lnTo>
                      <a:lnTo>
                        <a:pt x="31" y="26"/>
                      </a:lnTo>
                      <a:lnTo>
                        <a:pt x="31" y="20"/>
                      </a:lnTo>
                      <a:lnTo>
                        <a:pt x="31" y="19"/>
                      </a:lnTo>
                      <a:lnTo>
                        <a:pt x="31" y="13"/>
                      </a:lnTo>
                      <a:lnTo>
                        <a:pt x="29" y="9"/>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39" name="Freeform 7877"/>
                <p:cNvSpPr>
                  <a:spLocks/>
                </p:cNvSpPr>
                <p:nvPr/>
              </p:nvSpPr>
              <p:spPr bwMode="auto">
                <a:xfrm>
                  <a:off x="2436" y="2494"/>
                  <a:ext cx="5" cy="7"/>
                </a:xfrm>
                <a:custGeom>
                  <a:avLst/>
                  <a:gdLst>
                    <a:gd name="T0" fmla="*/ 21 w 31"/>
                    <a:gd name="T1" fmla="*/ 0 h 42"/>
                    <a:gd name="T2" fmla="*/ 15 w 31"/>
                    <a:gd name="T3" fmla="*/ 0 h 42"/>
                    <a:gd name="T4" fmla="*/ 10 w 31"/>
                    <a:gd name="T5" fmla="*/ 2 h 42"/>
                    <a:gd name="T6" fmla="*/ 6 w 31"/>
                    <a:gd name="T7" fmla="*/ 5 h 42"/>
                    <a:gd name="T8" fmla="*/ 6 w 31"/>
                    <a:gd name="T9" fmla="*/ 6 h 42"/>
                    <a:gd name="T10" fmla="*/ 2 w 31"/>
                    <a:gd name="T11" fmla="*/ 11 h 42"/>
                    <a:gd name="T12" fmla="*/ 0 w 31"/>
                    <a:gd name="T13" fmla="*/ 16 h 42"/>
                    <a:gd name="T14" fmla="*/ 0 w 31"/>
                    <a:gd name="T15" fmla="*/ 22 h 42"/>
                    <a:gd name="T16" fmla="*/ 0 w 31"/>
                    <a:gd name="T17" fmla="*/ 28 h 42"/>
                    <a:gd name="T18" fmla="*/ 2 w 31"/>
                    <a:gd name="T19" fmla="*/ 33 h 42"/>
                    <a:gd name="T20" fmla="*/ 6 w 31"/>
                    <a:gd name="T21" fmla="*/ 37 h 42"/>
                    <a:gd name="T22" fmla="*/ 10 w 31"/>
                    <a:gd name="T23" fmla="*/ 42 h 42"/>
                    <a:gd name="T24" fmla="*/ 21 w 31"/>
                    <a:gd name="T25" fmla="*/ 39 h 42"/>
                    <a:gd name="T26" fmla="*/ 19 w 31"/>
                    <a:gd name="T27" fmla="*/ 39 h 42"/>
                    <a:gd name="T28" fmla="*/ 14 w 31"/>
                    <a:gd name="T29" fmla="*/ 38 h 42"/>
                    <a:gd name="T30" fmla="*/ 10 w 31"/>
                    <a:gd name="T31" fmla="*/ 34 h 42"/>
                    <a:gd name="T32" fmla="*/ 9 w 31"/>
                    <a:gd name="T33" fmla="*/ 33 h 42"/>
                    <a:gd name="T34" fmla="*/ 7 w 31"/>
                    <a:gd name="T35" fmla="*/ 29 h 42"/>
                    <a:gd name="T36" fmla="*/ 6 w 31"/>
                    <a:gd name="T37" fmla="*/ 22 h 42"/>
                    <a:gd name="T38" fmla="*/ 7 w 31"/>
                    <a:gd name="T39" fmla="*/ 19 h 42"/>
                    <a:gd name="T40" fmla="*/ 8 w 31"/>
                    <a:gd name="T41" fmla="*/ 13 h 42"/>
                    <a:gd name="T42" fmla="*/ 10 w 31"/>
                    <a:gd name="T43" fmla="*/ 8 h 42"/>
                    <a:gd name="T44" fmla="*/ 11 w 31"/>
                    <a:gd name="T45" fmla="*/ 8 h 42"/>
                    <a:gd name="T46" fmla="*/ 15 w 31"/>
                    <a:gd name="T47" fmla="*/ 5 h 42"/>
                    <a:gd name="T48" fmla="*/ 21 w 31"/>
                    <a:gd name="T49" fmla="*/ 4 h 42"/>
                    <a:gd name="T50" fmla="*/ 31 w 31"/>
                    <a:gd name="T51" fmla="*/ 2 h 42"/>
                    <a:gd name="T52" fmla="*/ 26 w 31"/>
                    <a:gd name="T53" fmla="*/ 0 h 42"/>
                    <a:gd name="T54" fmla="*/ 21 w 31"/>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2">
                      <a:moveTo>
                        <a:pt x="21" y="0"/>
                      </a:moveTo>
                      <a:lnTo>
                        <a:pt x="15" y="0"/>
                      </a:lnTo>
                      <a:lnTo>
                        <a:pt x="10" y="2"/>
                      </a:lnTo>
                      <a:lnTo>
                        <a:pt x="6" y="5"/>
                      </a:lnTo>
                      <a:lnTo>
                        <a:pt x="6" y="6"/>
                      </a:lnTo>
                      <a:lnTo>
                        <a:pt x="2" y="11"/>
                      </a:lnTo>
                      <a:lnTo>
                        <a:pt x="0" y="16"/>
                      </a:lnTo>
                      <a:lnTo>
                        <a:pt x="0" y="22"/>
                      </a:lnTo>
                      <a:lnTo>
                        <a:pt x="0" y="28"/>
                      </a:lnTo>
                      <a:lnTo>
                        <a:pt x="2" y="33"/>
                      </a:lnTo>
                      <a:lnTo>
                        <a:pt x="6" y="37"/>
                      </a:lnTo>
                      <a:lnTo>
                        <a:pt x="10" y="42"/>
                      </a:lnTo>
                      <a:lnTo>
                        <a:pt x="21" y="39"/>
                      </a:lnTo>
                      <a:lnTo>
                        <a:pt x="19" y="39"/>
                      </a:lnTo>
                      <a:lnTo>
                        <a:pt x="14" y="38"/>
                      </a:lnTo>
                      <a:lnTo>
                        <a:pt x="10" y="34"/>
                      </a:lnTo>
                      <a:lnTo>
                        <a:pt x="9" y="33"/>
                      </a:lnTo>
                      <a:lnTo>
                        <a:pt x="7" y="29"/>
                      </a:lnTo>
                      <a:lnTo>
                        <a:pt x="6" y="22"/>
                      </a:lnTo>
                      <a:lnTo>
                        <a:pt x="7" y="19"/>
                      </a:lnTo>
                      <a:lnTo>
                        <a:pt x="8" y="13"/>
                      </a:lnTo>
                      <a:lnTo>
                        <a:pt x="10" y="8"/>
                      </a:lnTo>
                      <a:lnTo>
                        <a:pt x="11" y="8"/>
                      </a:lnTo>
                      <a:lnTo>
                        <a:pt x="15" y="5"/>
                      </a:lnTo>
                      <a:lnTo>
                        <a:pt x="21" y="4"/>
                      </a:lnTo>
                      <a:lnTo>
                        <a:pt x="31" y="2"/>
                      </a:lnTo>
                      <a:lnTo>
                        <a:pt x="26"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0" name="Freeform 7878"/>
                <p:cNvSpPr>
                  <a:spLocks/>
                </p:cNvSpPr>
                <p:nvPr/>
              </p:nvSpPr>
              <p:spPr bwMode="auto">
                <a:xfrm>
                  <a:off x="2444" y="2494"/>
                  <a:ext cx="4" cy="7"/>
                </a:xfrm>
                <a:custGeom>
                  <a:avLst/>
                  <a:gdLst>
                    <a:gd name="T0" fmla="*/ 6 w 27"/>
                    <a:gd name="T1" fmla="*/ 0 h 44"/>
                    <a:gd name="T2" fmla="*/ 0 w 27"/>
                    <a:gd name="T3" fmla="*/ 0 h 44"/>
                    <a:gd name="T4" fmla="*/ 0 w 27"/>
                    <a:gd name="T5" fmla="*/ 44 h 44"/>
                    <a:gd name="T6" fmla="*/ 27 w 27"/>
                    <a:gd name="T7" fmla="*/ 44 h 44"/>
                    <a:gd name="T8" fmla="*/ 27 w 27"/>
                    <a:gd name="T9" fmla="*/ 38 h 44"/>
                    <a:gd name="T10" fmla="*/ 6 w 27"/>
                    <a:gd name="T11" fmla="*/ 38 h 44"/>
                    <a:gd name="T12" fmla="*/ 6 w 27"/>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7" h="44">
                      <a:moveTo>
                        <a:pt x="6" y="0"/>
                      </a:moveTo>
                      <a:lnTo>
                        <a:pt x="0" y="0"/>
                      </a:lnTo>
                      <a:lnTo>
                        <a:pt x="0" y="44"/>
                      </a:lnTo>
                      <a:lnTo>
                        <a:pt x="27" y="44"/>
                      </a:lnTo>
                      <a:lnTo>
                        <a:pt x="27" y="38"/>
                      </a:lnTo>
                      <a:lnTo>
                        <a:pt x="6" y="3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1" name="Rectangle 7879"/>
                <p:cNvSpPr>
                  <a:spLocks noChangeArrowheads="1"/>
                </p:cNvSpPr>
                <p:nvPr/>
              </p:nvSpPr>
              <p:spPr bwMode="auto">
                <a:xfrm>
                  <a:off x="2450" y="2494"/>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2" name="Freeform 7880"/>
                <p:cNvSpPr>
                  <a:spLocks/>
                </p:cNvSpPr>
                <p:nvPr/>
              </p:nvSpPr>
              <p:spPr bwMode="auto">
                <a:xfrm>
                  <a:off x="2455" y="2494"/>
                  <a:ext cx="3" cy="7"/>
                </a:xfrm>
                <a:custGeom>
                  <a:avLst/>
                  <a:gdLst>
                    <a:gd name="T0" fmla="*/ 22 w 22"/>
                    <a:gd name="T1" fmla="*/ 0 h 44"/>
                    <a:gd name="T2" fmla="*/ 16 w 22"/>
                    <a:gd name="T3" fmla="*/ 0 h 44"/>
                    <a:gd name="T4" fmla="*/ 4 w 22"/>
                    <a:gd name="T5" fmla="*/ 32 h 44"/>
                    <a:gd name="T6" fmla="*/ 4 w 22"/>
                    <a:gd name="T7" fmla="*/ 33 h 44"/>
                    <a:gd name="T8" fmla="*/ 2 w 22"/>
                    <a:gd name="T9" fmla="*/ 38 h 44"/>
                    <a:gd name="T10" fmla="*/ 2 w 22"/>
                    <a:gd name="T11" fmla="*/ 38 h 44"/>
                    <a:gd name="T12" fmla="*/ 0 w 22"/>
                    <a:gd name="T13" fmla="*/ 44 h 44"/>
                    <a:gd name="T14" fmla="*/ 5 w 22"/>
                    <a:gd name="T15" fmla="*/ 44 h 44"/>
                    <a:gd name="T16" fmla="*/ 22 w 22"/>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4">
                      <a:moveTo>
                        <a:pt x="22" y="0"/>
                      </a:moveTo>
                      <a:lnTo>
                        <a:pt x="16" y="0"/>
                      </a:lnTo>
                      <a:lnTo>
                        <a:pt x="4" y="32"/>
                      </a:lnTo>
                      <a:lnTo>
                        <a:pt x="4" y="33"/>
                      </a:lnTo>
                      <a:lnTo>
                        <a:pt x="2" y="38"/>
                      </a:lnTo>
                      <a:lnTo>
                        <a:pt x="2" y="38"/>
                      </a:lnTo>
                      <a:lnTo>
                        <a:pt x="0" y="44"/>
                      </a:lnTo>
                      <a:lnTo>
                        <a:pt x="5" y="4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3" name="Freeform 7881"/>
                <p:cNvSpPr>
                  <a:spLocks/>
                </p:cNvSpPr>
                <p:nvPr/>
              </p:nvSpPr>
              <p:spPr bwMode="auto">
                <a:xfrm>
                  <a:off x="2452" y="2494"/>
                  <a:ext cx="3" cy="7"/>
                </a:xfrm>
                <a:custGeom>
                  <a:avLst/>
                  <a:gdLst>
                    <a:gd name="T0" fmla="*/ 6 w 19"/>
                    <a:gd name="T1" fmla="*/ 0 h 44"/>
                    <a:gd name="T2" fmla="*/ 0 w 19"/>
                    <a:gd name="T3" fmla="*/ 0 h 44"/>
                    <a:gd name="T4" fmla="*/ 17 w 19"/>
                    <a:gd name="T5" fmla="*/ 44 h 44"/>
                    <a:gd name="T6" fmla="*/ 19 w 19"/>
                    <a:gd name="T7" fmla="*/ 38 h 44"/>
                    <a:gd name="T8" fmla="*/ 19 w 19"/>
                    <a:gd name="T9" fmla="*/ 37 h 44"/>
                    <a:gd name="T10" fmla="*/ 17 w 19"/>
                    <a:gd name="T11" fmla="*/ 32 h 44"/>
                    <a:gd name="T12" fmla="*/ 6 w 19"/>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19" h="44">
                      <a:moveTo>
                        <a:pt x="6" y="0"/>
                      </a:moveTo>
                      <a:lnTo>
                        <a:pt x="0" y="0"/>
                      </a:lnTo>
                      <a:lnTo>
                        <a:pt x="17" y="44"/>
                      </a:lnTo>
                      <a:lnTo>
                        <a:pt x="19" y="38"/>
                      </a:lnTo>
                      <a:lnTo>
                        <a:pt x="19" y="37"/>
                      </a:lnTo>
                      <a:lnTo>
                        <a:pt x="17" y="3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4" name="Rectangle 7882"/>
                <p:cNvSpPr>
                  <a:spLocks noChangeArrowheads="1"/>
                </p:cNvSpPr>
                <p:nvPr/>
              </p:nvSpPr>
              <p:spPr bwMode="auto">
                <a:xfrm>
                  <a:off x="2459" y="2494"/>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5" name="Freeform 7883"/>
                <p:cNvSpPr>
                  <a:spLocks/>
                </p:cNvSpPr>
                <p:nvPr/>
              </p:nvSpPr>
              <p:spPr bwMode="auto">
                <a:xfrm>
                  <a:off x="2461" y="2494"/>
                  <a:ext cx="5" cy="7"/>
                </a:xfrm>
                <a:custGeom>
                  <a:avLst/>
                  <a:gdLst>
                    <a:gd name="T0" fmla="*/ 22 w 28"/>
                    <a:gd name="T1" fmla="*/ 0 h 44"/>
                    <a:gd name="T2" fmla="*/ 16 w 28"/>
                    <a:gd name="T3" fmla="*/ 0 h 44"/>
                    <a:gd name="T4" fmla="*/ 0 w 28"/>
                    <a:gd name="T5" fmla="*/ 44 h 44"/>
                    <a:gd name="T6" fmla="*/ 5 w 28"/>
                    <a:gd name="T7" fmla="*/ 44 h 44"/>
                    <a:gd name="T8" fmla="*/ 10 w 28"/>
                    <a:gd name="T9" fmla="*/ 30 h 44"/>
                    <a:gd name="T10" fmla="*/ 28 w 28"/>
                    <a:gd name="T11" fmla="*/ 30 h 44"/>
                    <a:gd name="T12" fmla="*/ 11 w 28"/>
                    <a:gd name="T13" fmla="*/ 26 h 44"/>
                    <a:gd name="T14" fmla="*/ 17 w 28"/>
                    <a:gd name="T15" fmla="*/ 13 h 44"/>
                    <a:gd name="T16" fmla="*/ 17 w 28"/>
                    <a:gd name="T17" fmla="*/ 11 h 44"/>
                    <a:gd name="T18" fmla="*/ 19 w 28"/>
                    <a:gd name="T19" fmla="*/ 5 h 44"/>
                    <a:gd name="T20" fmla="*/ 19 w 28"/>
                    <a:gd name="T21" fmla="*/ 5 h 44"/>
                    <a:gd name="T22" fmla="*/ 22 w 2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22" y="0"/>
                      </a:moveTo>
                      <a:lnTo>
                        <a:pt x="16" y="0"/>
                      </a:lnTo>
                      <a:lnTo>
                        <a:pt x="0" y="44"/>
                      </a:lnTo>
                      <a:lnTo>
                        <a:pt x="5" y="44"/>
                      </a:lnTo>
                      <a:lnTo>
                        <a:pt x="10" y="30"/>
                      </a:lnTo>
                      <a:lnTo>
                        <a:pt x="28" y="30"/>
                      </a:lnTo>
                      <a:lnTo>
                        <a:pt x="11" y="26"/>
                      </a:lnTo>
                      <a:lnTo>
                        <a:pt x="17" y="13"/>
                      </a:lnTo>
                      <a:lnTo>
                        <a:pt x="17"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6" name="Freeform 7884"/>
                <p:cNvSpPr>
                  <a:spLocks/>
                </p:cNvSpPr>
                <p:nvPr/>
              </p:nvSpPr>
              <p:spPr bwMode="auto">
                <a:xfrm>
                  <a:off x="2463" y="2494"/>
                  <a:ext cx="5" cy="7"/>
                </a:xfrm>
                <a:custGeom>
                  <a:avLst/>
                  <a:gdLst>
                    <a:gd name="T0" fmla="*/ 11 w 28"/>
                    <a:gd name="T1" fmla="*/ 0 h 44"/>
                    <a:gd name="T2" fmla="*/ 8 w 28"/>
                    <a:gd name="T3" fmla="*/ 5 h 44"/>
                    <a:gd name="T4" fmla="*/ 9 w 28"/>
                    <a:gd name="T5" fmla="*/ 10 h 44"/>
                    <a:gd name="T6" fmla="*/ 10 w 28"/>
                    <a:gd name="T7" fmla="*/ 13 h 44"/>
                    <a:gd name="T8" fmla="*/ 12 w 28"/>
                    <a:gd name="T9" fmla="*/ 18 h 44"/>
                    <a:gd name="T10" fmla="*/ 15 w 28"/>
                    <a:gd name="T11" fmla="*/ 26 h 44"/>
                    <a:gd name="T12" fmla="*/ 0 w 28"/>
                    <a:gd name="T13" fmla="*/ 26 h 44"/>
                    <a:gd name="T14" fmla="*/ 17 w 28"/>
                    <a:gd name="T15" fmla="*/ 30 h 44"/>
                    <a:gd name="T16" fmla="*/ 22 w 28"/>
                    <a:gd name="T17" fmla="*/ 44 h 44"/>
                    <a:gd name="T18" fmla="*/ 28 w 28"/>
                    <a:gd name="T19" fmla="*/ 44 h 44"/>
                    <a:gd name="T20" fmla="*/ 11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1" y="0"/>
                      </a:moveTo>
                      <a:lnTo>
                        <a:pt x="8" y="5"/>
                      </a:lnTo>
                      <a:lnTo>
                        <a:pt x="9" y="10"/>
                      </a:lnTo>
                      <a:lnTo>
                        <a:pt x="10" y="13"/>
                      </a:lnTo>
                      <a:lnTo>
                        <a:pt x="12" y="18"/>
                      </a:lnTo>
                      <a:lnTo>
                        <a:pt x="15" y="26"/>
                      </a:lnTo>
                      <a:lnTo>
                        <a:pt x="0" y="26"/>
                      </a:lnTo>
                      <a:lnTo>
                        <a:pt x="17" y="30"/>
                      </a:lnTo>
                      <a:lnTo>
                        <a:pt x="22" y="44"/>
                      </a:lnTo>
                      <a:lnTo>
                        <a:pt x="28" y="4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7" name="Freeform 7885"/>
                <p:cNvSpPr>
                  <a:spLocks/>
                </p:cNvSpPr>
                <p:nvPr/>
              </p:nvSpPr>
              <p:spPr bwMode="auto">
                <a:xfrm>
                  <a:off x="2474" y="2571"/>
                  <a:ext cx="4" cy="7"/>
                </a:xfrm>
                <a:custGeom>
                  <a:avLst/>
                  <a:gdLst>
                    <a:gd name="T0" fmla="*/ 24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6 h 43"/>
                    <a:gd name="T14" fmla="*/ 17 w 29"/>
                    <a:gd name="T15" fmla="*/ 13 h 43"/>
                    <a:gd name="T16" fmla="*/ 18 w 29"/>
                    <a:gd name="T17" fmla="*/ 11 h 43"/>
                    <a:gd name="T18" fmla="*/ 20 w 29"/>
                    <a:gd name="T19" fmla="*/ 5 h 43"/>
                    <a:gd name="T20" fmla="*/ 20 w 29"/>
                    <a:gd name="T21" fmla="*/ 5 h 43"/>
                    <a:gd name="T22" fmla="*/ 24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4" y="0"/>
                      </a:moveTo>
                      <a:lnTo>
                        <a:pt x="17" y="0"/>
                      </a:lnTo>
                      <a:lnTo>
                        <a:pt x="0" y="43"/>
                      </a:lnTo>
                      <a:lnTo>
                        <a:pt x="7" y="43"/>
                      </a:lnTo>
                      <a:lnTo>
                        <a:pt x="11" y="30"/>
                      </a:lnTo>
                      <a:lnTo>
                        <a:pt x="29" y="30"/>
                      </a:lnTo>
                      <a:lnTo>
                        <a:pt x="13" y="26"/>
                      </a:lnTo>
                      <a:lnTo>
                        <a:pt x="17" y="13"/>
                      </a:lnTo>
                      <a:lnTo>
                        <a:pt x="18" y="11"/>
                      </a:lnTo>
                      <a:lnTo>
                        <a:pt x="20" y="5"/>
                      </a:lnTo>
                      <a:lnTo>
                        <a:pt x="20"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8" name="Freeform 7886"/>
                <p:cNvSpPr>
                  <a:spLocks/>
                </p:cNvSpPr>
                <p:nvPr/>
              </p:nvSpPr>
              <p:spPr bwMode="auto">
                <a:xfrm>
                  <a:off x="2476" y="2571"/>
                  <a:ext cx="4" cy="7"/>
                </a:xfrm>
                <a:custGeom>
                  <a:avLst/>
                  <a:gdLst>
                    <a:gd name="T0" fmla="*/ 11 w 28"/>
                    <a:gd name="T1" fmla="*/ 0 h 43"/>
                    <a:gd name="T2" fmla="*/ 7 w 28"/>
                    <a:gd name="T3" fmla="*/ 5 h 43"/>
                    <a:gd name="T4" fmla="*/ 8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1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7" y="5"/>
                      </a:lnTo>
                      <a:lnTo>
                        <a:pt x="8" y="10"/>
                      </a:lnTo>
                      <a:lnTo>
                        <a:pt x="10" y="12"/>
                      </a:lnTo>
                      <a:lnTo>
                        <a:pt x="12" y="17"/>
                      </a:lnTo>
                      <a:lnTo>
                        <a:pt x="15" y="26"/>
                      </a:lnTo>
                      <a:lnTo>
                        <a:pt x="0" y="26"/>
                      </a:lnTo>
                      <a:lnTo>
                        <a:pt x="16" y="30"/>
                      </a:lnTo>
                      <a:lnTo>
                        <a:pt x="21"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49" name="Freeform 7887"/>
                <p:cNvSpPr>
                  <a:spLocks/>
                </p:cNvSpPr>
                <p:nvPr/>
              </p:nvSpPr>
              <p:spPr bwMode="auto">
                <a:xfrm>
                  <a:off x="2481" y="2571"/>
                  <a:ext cx="2" cy="7"/>
                </a:xfrm>
                <a:custGeom>
                  <a:avLst/>
                  <a:gdLst>
                    <a:gd name="T0" fmla="*/ 8 w 8"/>
                    <a:gd name="T1" fmla="*/ 0 h 43"/>
                    <a:gd name="T2" fmla="*/ 0 w 8"/>
                    <a:gd name="T3" fmla="*/ 0 h 43"/>
                    <a:gd name="T4" fmla="*/ 0 w 8"/>
                    <a:gd name="T5" fmla="*/ 43 h 43"/>
                    <a:gd name="T6" fmla="*/ 5 w 8"/>
                    <a:gd name="T7" fmla="*/ 43 h 43"/>
                    <a:gd name="T8" fmla="*/ 5 w 8"/>
                    <a:gd name="T9" fmla="*/ 7 h 43"/>
                    <a:gd name="T10" fmla="*/ 5 w 8"/>
                    <a:gd name="T11" fmla="*/ 7 h 43"/>
                    <a:gd name="T12" fmla="*/ 8 w 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8" h="43">
                      <a:moveTo>
                        <a:pt x="8" y="0"/>
                      </a:moveTo>
                      <a:lnTo>
                        <a:pt x="0" y="0"/>
                      </a:lnTo>
                      <a:lnTo>
                        <a:pt x="0" y="43"/>
                      </a:lnTo>
                      <a:lnTo>
                        <a:pt x="5" y="43"/>
                      </a:lnTo>
                      <a:lnTo>
                        <a:pt x="5" y="7"/>
                      </a:lnTo>
                      <a:lnTo>
                        <a:pt x="5" y="7"/>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0" name="Freeform 7888"/>
                <p:cNvSpPr>
                  <a:spLocks/>
                </p:cNvSpPr>
                <p:nvPr/>
              </p:nvSpPr>
              <p:spPr bwMode="auto">
                <a:xfrm>
                  <a:off x="2482" y="2571"/>
                  <a:ext cx="3" cy="7"/>
                </a:xfrm>
                <a:custGeom>
                  <a:avLst/>
                  <a:gdLst>
                    <a:gd name="T0" fmla="*/ 3 w 15"/>
                    <a:gd name="T1" fmla="*/ 0 h 43"/>
                    <a:gd name="T2" fmla="*/ 0 w 15"/>
                    <a:gd name="T3" fmla="*/ 7 h 43"/>
                    <a:gd name="T4" fmla="*/ 13 w 15"/>
                    <a:gd name="T5" fmla="*/ 43 h 43"/>
                    <a:gd name="T6" fmla="*/ 15 w 15"/>
                    <a:gd name="T7" fmla="*/ 38 h 43"/>
                    <a:gd name="T8" fmla="*/ 15 w 15"/>
                    <a:gd name="T9" fmla="*/ 37 h 43"/>
                    <a:gd name="T10" fmla="*/ 14 w 15"/>
                    <a:gd name="T11" fmla="*/ 31 h 43"/>
                    <a:gd name="T12" fmla="*/ 3 w 1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5" h="43">
                      <a:moveTo>
                        <a:pt x="3" y="0"/>
                      </a:moveTo>
                      <a:lnTo>
                        <a:pt x="0" y="7"/>
                      </a:lnTo>
                      <a:lnTo>
                        <a:pt x="13" y="43"/>
                      </a:lnTo>
                      <a:lnTo>
                        <a:pt x="15" y="38"/>
                      </a:lnTo>
                      <a:lnTo>
                        <a:pt x="15" y="37"/>
                      </a:lnTo>
                      <a:lnTo>
                        <a:pt x="14" y="3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1" name="Freeform 7889"/>
                <p:cNvSpPr>
                  <a:spLocks/>
                </p:cNvSpPr>
                <p:nvPr/>
              </p:nvSpPr>
              <p:spPr bwMode="auto">
                <a:xfrm>
                  <a:off x="2484" y="2571"/>
                  <a:ext cx="4" cy="7"/>
                </a:xfrm>
                <a:custGeom>
                  <a:avLst/>
                  <a:gdLst>
                    <a:gd name="T0" fmla="*/ 22 w 22"/>
                    <a:gd name="T1" fmla="*/ 0 h 43"/>
                    <a:gd name="T2" fmla="*/ 15 w 22"/>
                    <a:gd name="T3" fmla="*/ 0 h 43"/>
                    <a:gd name="T4" fmla="*/ 5 w 22"/>
                    <a:gd name="T5" fmla="*/ 30 h 43"/>
                    <a:gd name="T6" fmla="*/ 4 w 22"/>
                    <a:gd name="T7" fmla="*/ 32 h 43"/>
                    <a:gd name="T8" fmla="*/ 3 w 22"/>
                    <a:gd name="T9" fmla="*/ 38 h 43"/>
                    <a:gd name="T10" fmla="*/ 2 w 22"/>
                    <a:gd name="T11" fmla="*/ 38 h 43"/>
                    <a:gd name="T12" fmla="*/ 0 w 22"/>
                    <a:gd name="T13" fmla="*/ 43 h 43"/>
                    <a:gd name="T14" fmla="*/ 5 w 22"/>
                    <a:gd name="T15" fmla="*/ 43 h 43"/>
                    <a:gd name="T16" fmla="*/ 17 w 22"/>
                    <a:gd name="T17" fmla="*/ 8 h 43"/>
                    <a:gd name="T18" fmla="*/ 17 w 22"/>
                    <a:gd name="T19" fmla="*/ 8 h 43"/>
                    <a:gd name="T20" fmla="*/ 22 w 22"/>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43">
                      <a:moveTo>
                        <a:pt x="22" y="0"/>
                      </a:moveTo>
                      <a:lnTo>
                        <a:pt x="15" y="0"/>
                      </a:lnTo>
                      <a:lnTo>
                        <a:pt x="5" y="30"/>
                      </a:lnTo>
                      <a:lnTo>
                        <a:pt x="4" y="32"/>
                      </a:lnTo>
                      <a:lnTo>
                        <a:pt x="3" y="38"/>
                      </a:lnTo>
                      <a:lnTo>
                        <a:pt x="2" y="38"/>
                      </a:lnTo>
                      <a:lnTo>
                        <a:pt x="0" y="43"/>
                      </a:lnTo>
                      <a:lnTo>
                        <a:pt x="5" y="43"/>
                      </a:lnTo>
                      <a:lnTo>
                        <a:pt x="17" y="8"/>
                      </a:lnTo>
                      <a:lnTo>
                        <a:pt x="17" y="8"/>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2" name="Freeform 7890"/>
                <p:cNvSpPr>
                  <a:spLocks/>
                </p:cNvSpPr>
                <p:nvPr/>
              </p:nvSpPr>
              <p:spPr bwMode="auto">
                <a:xfrm>
                  <a:off x="2487" y="2571"/>
                  <a:ext cx="1" cy="7"/>
                </a:xfrm>
                <a:custGeom>
                  <a:avLst/>
                  <a:gdLst>
                    <a:gd name="T0" fmla="*/ 5 w 5"/>
                    <a:gd name="T1" fmla="*/ 0 h 43"/>
                    <a:gd name="T2" fmla="*/ 0 w 5"/>
                    <a:gd name="T3" fmla="*/ 8 h 43"/>
                    <a:gd name="T4" fmla="*/ 0 w 5"/>
                    <a:gd name="T5" fmla="*/ 43 h 43"/>
                    <a:gd name="T6" fmla="*/ 5 w 5"/>
                    <a:gd name="T7" fmla="*/ 43 h 43"/>
                    <a:gd name="T8" fmla="*/ 5 w 5"/>
                    <a:gd name="T9" fmla="*/ 0 h 43"/>
                  </a:gdLst>
                  <a:ahLst/>
                  <a:cxnLst>
                    <a:cxn ang="0">
                      <a:pos x="T0" y="T1"/>
                    </a:cxn>
                    <a:cxn ang="0">
                      <a:pos x="T2" y="T3"/>
                    </a:cxn>
                    <a:cxn ang="0">
                      <a:pos x="T4" y="T5"/>
                    </a:cxn>
                    <a:cxn ang="0">
                      <a:pos x="T6" y="T7"/>
                    </a:cxn>
                    <a:cxn ang="0">
                      <a:pos x="T8" y="T9"/>
                    </a:cxn>
                  </a:cxnLst>
                  <a:rect l="0" t="0" r="r" b="b"/>
                  <a:pathLst>
                    <a:path w="5" h="43">
                      <a:moveTo>
                        <a:pt x="5" y="0"/>
                      </a:moveTo>
                      <a:lnTo>
                        <a:pt x="0" y="8"/>
                      </a:lnTo>
                      <a:lnTo>
                        <a:pt x="0" y="43"/>
                      </a:lnTo>
                      <a:lnTo>
                        <a:pt x="5" y="4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3" name="Freeform 7891"/>
                <p:cNvSpPr>
                  <a:spLocks/>
                </p:cNvSpPr>
                <p:nvPr/>
              </p:nvSpPr>
              <p:spPr bwMode="auto">
                <a:xfrm>
                  <a:off x="2490" y="2571"/>
                  <a:ext cx="5" cy="7"/>
                </a:xfrm>
                <a:custGeom>
                  <a:avLst/>
                  <a:gdLst>
                    <a:gd name="T0" fmla="*/ 31 w 32"/>
                    <a:gd name="T1" fmla="*/ 0 h 43"/>
                    <a:gd name="T2" fmla="*/ 0 w 32"/>
                    <a:gd name="T3" fmla="*/ 0 h 43"/>
                    <a:gd name="T4" fmla="*/ 0 w 32"/>
                    <a:gd name="T5" fmla="*/ 43 h 43"/>
                    <a:gd name="T6" fmla="*/ 32 w 32"/>
                    <a:gd name="T7" fmla="*/ 43 h 43"/>
                    <a:gd name="T8" fmla="*/ 32 w 32"/>
                    <a:gd name="T9" fmla="*/ 39 h 43"/>
                    <a:gd name="T10" fmla="*/ 5 w 32"/>
                    <a:gd name="T11" fmla="*/ 39 h 43"/>
                    <a:gd name="T12" fmla="*/ 5 w 32"/>
                    <a:gd name="T13" fmla="*/ 24 h 43"/>
                    <a:gd name="T14" fmla="*/ 30 w 32"/>
                    <a:gd name="T15" fmla="*/ 24 h 43"/>
                    <a:gd name="T16" fmla="*/ 30 w 32"/>
                    <a:gd name="T17" fmla="*/ 18 h 43"/>
                    <a:gd name="T18" fmla="*/ 5 w 32"/>
                    <a:gd name="T19" fmla="*/ 18 h 43"/>
                    <a:gd name="T20" fmla="*/ 5 w 32"/>
                    <a:gd name="T21" fmla="*/ 6 h 43"/>
                    <a:gd name="T22" fmla="*/ 31 w 32"/>
                    <a:gd name="T23" fmla="*/ 6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9"/>
                      </a:lnTo>
                      <a:lnTo>
                        <a:pt x="5" y="39"/>
                      </a:lnTo>
                      <a:lnTo>
                        <a:pt x="5" y="24"/>
                      </a:lnTo>
                      <a:lnTo>
                        <a:pt x="30" y="24"/>
                      </a:lnTo>
                      <a:lnTo>
                        <a:pt x="30" y="18"/>
                      </a:lnTo>
                      <a:lnTo>
                        <a:pt x="5" y="18"/>
                      </a:lnTo>
                      <a:lnTo>
                        <a:pt x="5" y="6"/>
                      </a:lnTo>
                      <a:lnTo>
                        <a:pt x="31" y="6"/>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4" name="Freeform 7892"/>
                <p:cNvSpPr>
                  <a:spLocks/>
                </p:cNvSpPr>
                <p:nvPr/>
              </p:nvSpPr>
              <p:spPr bwMode="auto">
                <a:xfrm>
                  <a:off x="2498" y="2574"/>
                  <a:ext cx="4" cy="4"/>
                </a:xfrm>
                <a:custGeom>
                  <a:avLst/>
                  <a:gdLst>
                    <a:gd name="T0" fmla="*/ 10 w 26"/>
                    <a:gd name="T1" fmla="*/ 0 h 19"/>
                    <a:gd name="T2" fmla="*/ 0 w 26"/>
                    <a:gd name="T3" fmla="*/ 1 h 19"/>
                    <a:gd name="T4" fmla="*/ 4 w 26"/>
                    <a:gd name="T5" fmla="*/ 1 h 19"/>
                    <a:gd name="T6" fmla="*/ 8 w 26"/>
                    <a:gd name="T7" fmla="*/ 3 h 19"/>
                    <a:gd name="T8" fmla="*/ 11 w 26"/>
                    <a:gd name="T9" fmla="*/ 7 h 19"/>
                    <a:gd name="T10" fmla="*/ 12 w 26"/>
                    <a:gd name="T11" fmla="*/ 8 h 19"/>
                    <a:gd name="T12" fmla="*/ 14 w 26"/>
                    <a:gd name="T13" fmla="*/ 13 h 19"/>
                    <a:gd name="T14" fmla="*/ 18 w 26"/>
                    <a:gd name="T15" fmla="*/ 19 h 19"/>
                    <a:gd name="T16" fmla="*/ 26 w 26"/>
                    <a:gd name="T17" fmla="*/ 19 h 19"/>
                    <a:gd name="T18" fmla="*/ 18 w 26"/>
                    <a:gd name="T19" fmla="*/ 7 h 19"/>
                    <a:gd name="T20" fmla="*/ 14 w 26"/>
                    <a:gd name="T21" fmla="*/ 3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1"/>
                      </a:lnTo>
                      <a:lnTo>
                        <a:pt x="4" y="1"/>
                      </a:lnTo>
                      <a:lnTo>
                        <a:pt x="8" y="3"/>
                      </a:lnTo>
                      <a:lnTo>
                        <a:pt x="11" y="7"/>
                      </a:lnTo>
                      <a:lnTo>
                        <a:pt x="12" y="8"/>
                      </a:lnTo>
                      <a:lnTo>
                        <a:pt x="14" y="13"/>
                      </a:lnTo>
                      <a:lnTo>
                        <a:pt x="18" y="19"/>
                      </a:lnTo>
                      <a:lnTo>
                        <a:pt x="26" y="19"/>
                      </a:lnTo>
                      <a:lnTo>
                        <a:pt x="18" y="7"/>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5" name="Freeform 7893"/>
                <p:cNvSpPr>
                  <a:spLocks/>
                </p:cNvSpPr>
                <p:nvPr/>
              </p:nvSpPr>
              <p:spPr bwMode="auto">
                <a:xfrm>
                  <a:off x="2497" y="2571"/>
                  <a:ext cx="5" cy="3"/>
                </a:xfrm>
                <a:custGeom>
                  <a:avLst/>
                  <a:gdLst>
                    <a:gd name="T0" fmla="*/ 24 w 29"/>
                    <a:gd name="T1" fmla="*/ 0 h 16"/>
                    <a:gd name="T2" fmla="*/ 14 w 29"/>
                    <a:gd name="T3" fmla="*/ 2 h 16"/>
                    <a:gd name="T4" fmla="*/ 16 w 29"/>
                    <a:gd name="T5" fmla="*/ 2 h 16"/>
                    <a:gd name="T6" fmla="*/ 20 w 29"/>
                    <a:gd name="T7" fmla="*/ 3 h 16"/>
                    <a:gd name="T8" fmla="*/ 22 w 29"/>
                    <a:gd name="T9" fmla="*/ 8 h 16"/>
                    <a:gd name="T10" fmla="*/ 21 w 29"/>
                    <a:gd name="T11" fmla="*/ 12 h 16"/>
                    <a:gd name="T12" fmla="*/ 18 w 29"/>
                    <a:gd name="T13" fmla="*/ 14 h 16"/>
                    <a:gd name="T14" fmla="*/ 18 w 29"/>
                    <a:gd name="T15" fmla="*/ 14 h 16"/>
                    <a:gd name="T16" fmla="*/ 12 w 29"/>
                    <a:gd name="T17" fmla="*/ 16 h 16"/>
                    <a:gd name="T18" fmla="*/ 0 w 29"/>
                    <a:gd name="T19" fmla="*/ 16 h 16"/>
                    <a:gd name="T20" fmla="*/ 25 w 29"/>
                    <a:gd name="T21" fmla="*/ 16 h 16"/>
                    <a:gd name="T22" fmla="*/ 28 w 29"/>
                    <a:gd name="T23" fmla="*/ 13 h 16"/>
                    <a:gd name="T24" fmla="*/ 29 w 29"/>
                    <a:gd name="T25" fmla="*/ 8 h 16"/>
                    <a:gd name="T26" fmla="*/ 28 w 29"/>
                    <a:gd name="T27" fmla="*/ 3 h 16"/>
                    <a:gd name="T28" fmla="*/ 24 w 29"/>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6">
                      <a:moveTo>
                        <a:pt x="24" y="0"/>
                      </a:moveTo>
                      <a:lnTo>
                        <a:pt x="14" y="2"/>
                      </a:lnTo>
                      <a:lnTo>
                        <a:pt x="16" y="2"/>
                      </a:lnTo>
                      <a:lnTo>
                        <a:pt x="20" y="3"/>
                      </a:lnTo>
                      <a:lnTo>
                        <a:pt x="22" y="8"/>
                      </a:lnTo>
                      <a:lnTo>
                        <a:pt x="21" y="12"/>
                      </a:lnTo>
                      <a:lnTo>
                        <a:pt x="18" y="14"/>
                      </a:lnTo>
                      <a:lnTo>
                        <a:pt x="18" y="14"/>
                      </a:lnTo>
                      <a:lnTo>
                        <a:pt x="12" y="16"/>
                      </a:lnTo>
                      <a:lnTo>
                        <a:pt x="0" y="16"/>
                      </a:lnTo>
                      <a:lnTo>
                        <a:pt x="25" y="16"/>
                      </a:lnTo>
                      <a:lnTo>
                        <a:pt x="28" y="13"/>
                      </a:lnTo>
                      <a:lnTo>
                        <a:pt x="29" y="8"/>
                      </a:lnTo>
                      <a:lnTo>
                        <a:pt x="28" y="3"/>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6" name="Freeform 7894"/>
                <p:cNvSpPr>
                  <a:spLocks/>
                </p:cNvSpPr>
                <p:nvPr/>
              </p:nvSpPr>
              <p:spPr bwMode="auto">
                <a:xfrm>
                  <a:off x="2496" y="2571"/>
                  <a:ext cx="5" cy="7"/>
                </a:xfrm>
                <a:custGeom>
                  <a:avLst/>
                  <a:gdLst>
                    <a:gd name="T0" fmla="*/ 19 w 31"/>
                    <a:gd name="T1" fmla="*/ 0 h 43"/>
                    <a:gd name="T2" fmla="*/ 0 w 31"/>
                    <a:gd name="T3" fmla="*/ 0 h 43"/>
                    <a:gd name="T4" fmla="*/ 0 w 31"/>
                    <a:gd name="T5" fmla="*/ 43 h 43"/>
                    <a:gd name="T6" fmla="*/ 6 w 31"/>
                    <a:gd name="T7" fmla="*/ 43 h 43"/>
                    <a:gd name="T8" fmla="*/ 6 w 31"/>
                    <a:gd name="T9" fmla="*/ 25 h 43"/>
                    <a:gd name="T10" fmla="*/ 12 w 31"/>
                    <a:gd name="T11" fmla="*/ 25 h 43"/>
                    <a:gd name="T12" fmla="*/ 22 w 31"/>
                    <a:gd name="T13" fmla="*/ 24 h 43"/>
                    <a:gd name="T14" fmla="*/ 22 w 31"/>
                    <a:gd name="T15" fmla="*/ 24 h 43"/>
                    <a:gd name="T16" fmla="*/ 27 w 31"/>
                    <a:gd name="T17" fmla="*/ 23 h 43"/>
                    <a:gd name="T18" fmla="*/ 31 w 31"/>
                    <a:gd name="T19" fmla="*/ 20 h 43"/>
                    <a:gd name="T20" fmla="*/ 6 w 31"/>
                    <a:gd name="T21" fmla="*/ 20 h 43"/>
                    <a:gd name="T22" fmla="*/ 6 w 31"/>
                    <a:gd name="T23" fmla="*/ 6 h 43"/>
                    <a:gd name="T24" fmla="*/ 20 w 31"/>
                    <a:gd name="T25" fmla="*/ 6 h 43"/>
                    <a:gd name="T26" fmla="*/ 30 w 31"/>
                    <a:gd name="T27" fmla="*/ 4 h 43"/>
                    <a:gd name="T28" fmla="*/ 26 w 31"/>
                    <a:gd name="T29" fmla="*/ 1 h 43"/>
                    <a:gd name="T30" fmla="*/ 25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6" y="43"/>
                      </a:lnTo>
                      <a:lnTo>
                        <a:pt x="6" y="25"/>
                      </a:lnTo>
                      <a:lnTo>
                        <a:pt x="12" y="25"/>
                      </a:lnTo>
                      <a:lnTo>
                        <a:pt x="22" y="24"/>
                      </a:lnTo>
                      <a:lnTo>
                        <a:pt x="22" y="24"/>
                      </a:lnTo>
                      <a:lnTo>
                        <a:pt x="27" y="23"/>
                      </a:lnTo>
                      <a:lnTo>
                        <a:pt x="31" y="20"/>
                      </a:lnTo>
                      <a:lnTo>
                        <a:pt x="6" y="20"/>
                      </a:lnTo>
                      <a:lnTo>
                        <a:pt x="6" y="6"/>
                      </a:lnTo>
                      <a:lnTo>
                        <a:pt x="20" y="6"/>
                      </a:lnTo>
                      <a:lnTo>
                        <a:pt x="30" y="4"/>
                      </a:lnTo>
                      <a:lnTo>
                        <a:pt x="26" y="1"/>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7" name="Rectangle 7895"/>
                <p:cNvSpPr>
                  <a:spLocks noChangeArrowheads="1"/>
                </p:cNvSpPr>
                <p:nvPr/>
              </p:nvSpPr>
              <p:spPr bwMode="auto">
                <a:xfrm>
                  <a:off x="2504" y="2571"/>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8" name="Freeform 7896"/>
                <p:cNvSpPr>
                  <a:spLocks/>
                </p:cNvSpPr>
                <p:nvPr/>
              </p:nvSpPr>
              <p:spPr bwMode="auto">
                <a:xfrm>
                  <a:off x="2509" y="2575"/>
                  <a:ext cx="3" cy="2"/>
                </a:xfrm>
                <a:custGeom>
                  <a:avLst/>
                  <a:gdLst>
                    <a:gd name="T0" fmla="*/ 12 w 18"/>
                    <a:gd name="T1" fmla="*/ 0 h 12"/>
                    <a:gd name="T2" fmla="*/ 11 w 18"/>
                    <a:gd name="T3" fmla="*/ 4 h 12"/>
                    <a:gd name="T4" fmla="*/ 8 w 18"/>
                    <a:gd name="T5" fmla="*/ 9 h 12"/>
                    <a:gd name="T6" fmla="*/ 6 w 18"/>
                    <a:gd name="T7" fmla="*/ 10 h 12"/>
                    <a:gd name="T8" fmla="*/ 0 w 18"/>
                    <a:gd name="T9" fmla="*/ 11 h 12"/>
                    <a:gd name="T10" fmla="*/ 12 w 18"/>
                    <a:gd name="T11" fmla="*/ 12 h 12"/>
                    <a:gd name="T12" fmla="*/ 16 w 18"/>
                    <a:gd name="T13" fmla="*/ 8 h 12"/>
                    <a:gd name="T14" fmla="*/ 18 w 18"/>
                    <a:gd name="T15" fmla="*/ 2 h 12"/>
                    <a:gd name="T16" fmla="*/ 12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2" y="0"/>
                      </a:moveTo>
                      <a:lnTo>
                        <a:pt x="11" y="4"/>
                      </a:lnTo>
                      <a:lnTo>
                        <a:pt x="8" y="9"/>
                      </a:lnTo>
                      <a:lnTo>
                        <a:pt x="6" y="10"/>
                      </a:lnTo>
                      <a:lnTo>
                        <a:pt x="0" y="11"/>
                      </a:lnTo>
                      <a:lnTo>
                        <a:pt x="12" y="12"/>
                      </a:lnTo>
                      <a:lnTo>
                        <a:pt x="16" y="8"/>
                      </a:lnTo>
                      <a:lnTo>
                        <a:pt x="18"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9" name="Freeform 7897"/>
                <p:cNvSpPr>
                  <a:spLocks/>
                </p:cNvSpPr>
                <p:nvPr/>
              </p:nvSpPr>
              <p:spPr bwMode="auto">
                <a:xfrm>
                  <a:off x="2509" y="2571"/>
                  <a:ext cx="3" cy="2"/>
                </a:xfrm>
                <a:custGeom>
                  <a:avLst/>
                  <a:gdLst>
                    <a:gd name="T0" fmla="*/ 11 w 17"/>
                    <a:gd name="T1" fmla="*/ 0 h 11"/>
                    <a:gd name="T2" fmla="*/ 0 w 17"/>
                    <a:gd name="T3" fmla="*/ 3 h 11"/>
                    <a:gd name="T4" fmla="*/ 2 w 17"/>
                    <a:gd name="T5" fmla="*/ 3 h 11"/>
                    <a:gd name="T6" fmla="*/ 8 w 17"/>
                    <a:gd name="T7" fmla="*/ 5 h 11"/>
                    <a:gd name="T8" fmla="*/ 9 w 17"/>
                    <a:gd name="T9" fmla="*/ 7 h 11"/>
                    <a:gd name="T10" fmla="*/ 12 w 17"/>
                    <a:gd name="T11" fmla="*/ 11 h 11"/>
                    <a:gd name="T12" fmla="*/ 17 w 17"/>
                    <a:gd name="T13" fmla="*/ 10 h 11"/>
                    <a:gd name="T14" fmla="*/ 17 w 17"/>
                    <a:gd name="T15" fmla="*/ 10 h 11"/>
                    <a:gd name="T16" fmla="*/ 15 w 17"/>
                    <a:gd name="T17" fmla="*/ 5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3"/>
                      </a:lnTo>
                      <a:lnTo>
                        <a:pt x="2" y="3"/>
                      </a:lnTo>
                      <a:lnTo>
                        <a:pt x="8" y="5"/>
                      </a:lnTo>
                      <a:lnTo>
                        <a:pt x="9" y="7"/>
                      </a:lnTo>
                      <a:lnTo>
                        <a:pt x="12" y="11"/>
                      </a:lnTo>
                      <a:lnTo>
                        <a:pt x="17" y="10"/>
                      </a:lnTo>
                      <a:lnTo>
                        <a:pt x="17" y="10"/>
                      </a:lnTo>
                      <a:lnTo>
                        <a:pt x="15"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0" name="Freeform 7898"/>
                <p:cNvSpPr>
                  <a:spLocks/>
                </p:cNvSpPr>
                <p:nvPr/>
              </p:nvSpPr>
              <p:spPr bwMode="auto">
                <a:xfrm>
                  <a:off x="2506" y="2570"/>
                  <a:ext cx="5" cy="8"/>
                </a:xfrm>
                <a:custGeom>
                  <a:avLst/>
                  <a:gdLst>
                    <a:gd name="T0" fmla="*/ 20 w 32"/>
                    <a:gd name="T1" fmla="*/ 0 h 45"/>
                    <a:gd name="T2" fmla="*/ 15 w 32"/>
                    <a:gd name="T3" fmla="*/ 1 h 45"/>
                    <a:gd name="T4" fmla="*/ 11 w 32"/>
                    <a:gd name="T5" fmla="*/ 3 h 45"/>
                    <a:gd name="T6" fmla="*/ 5 w 32"/>
                    <a:gd name="T7" fmla="*/ 7 h 45"/>
                    <a:gd name="T8" fmla="*/ 5 w 32"/>
                    <a:gd name="T9" fmla="*/ 7 h 45"/>
                    <a:gd name="T10" fmla="*/ 2 w 32"/>
                    <a:gd name="T11" fmla="*/ 11 h 45"/>
                    <a:gd name="T12" fmla="*/ 1 w 32"/>
                    <a:gd name="T13" fmla="*/ 16 h 45"/>
                    <a:gd name="T14" fmla="*/ 0 w 32"/>
                    <a:gd name="T15" fmla="*/ 23 h 45"/>
                    <a:gd name="T16" fmla="*/ 1 w 32"/>
                    <a:gd name="T17" fmla="*/ 28 h 45"/>
                    <a:gd name="T18" fmla="*/ 2 w 32"/>
                    <a:gd name="T19" fmla="*/ 33 h 45"/>
                    <a:gd name="T20" fmla="*/ 5 w 32"/>
                    <a:gd name="T21" fmla="*/ 39 h 45"/>
                    <a:gd name="T22" fmla="*/ 5 w 32"/>
                    <a:gd name="T23" fmla="*/ 39 h 45"/>
                    <a:gd name="T24" fmla="*/ 10 w 32"/>
                    <a:gd name="T25" fmla="*/ 42 h 45"/>
                    <a:gd name="T26" fmla="*/ 14 w 32"/>
                    <a:gd name="T27" fmla="*/ 44 h 45"/>
                    <a:gd name="T28" fmla="*/ 20 w 32"/>
                    <a:gd name="T29" fmla="*/ 45 h 45"/>
                    <a:gd name="T30" fmla="*/ 21 w 32"/>
                    <a:gd name="T31" fmla="*/ 45 h 45"/>
                    <a:gd name="T32" fmla="*/ 27 w 32"/>
                    <a:gd name="T33" fmla="*/ 44 h 45"/>
                    <a:gd name="T34" fmla="*/ 32 w 32"/>
                    <a:gd name="T35" fmla="*/ 42 h 45"/>
                    <a:gd name="T36" fmla="*/ 32 w 32"/>
                    <a:gd name="T37" fmla="*/ 41 h 45"/>
                    <a:gd name="T38" fmla="*/ 20 w 32"/>
                    <a:gd name="T39" fmla="*/ 40 h 45"/>
                    <a:gd name="T40" fmla="*/ 14 w 32"/>
                    <a:gd name="T41" fmla="*/ 39 h 45"/>
                    <a:gd name="T42" fmla="*/ 10 w 32"/>
                    <a:gd name="T43" fmla="*/ 35 h 45"/>
                    <a:gd name="T44" fmla="*/ 9 w 32"/>
                    <a:gd name="T45" fmla="*/ 34 h 45"/>
                    <a:gd name="T46" fmla="*/ 6 w 32"/>
                    <a:gd name="T47" fmla="*/ 29 h 45"/>
                    <a:gd name="T48" fmla="*/ 6 w 32"/>
                    <a:gd name="T49" fmla="*/ 23 h 45"/>
                    <a:gd name="T50" fmla="*/ 6 w 32"/>
                    <a:gd name="T51" fmla="*/ 21 h 45"/>
                    <a:gd name="T52" fmla="*/ 7 w 32"/>
                    <a:gd name="T53" fmla="*/ 15 h 45"/>
                    <a:gd name="T54" fmla="*/ 10 w 32"/>
                    <a:gd name="T55" fmla="*/ 10 h 45"/>
                    <a:gd name="T56" fmla="*/ 11 w 32"/>
                    <a:gd name="T57" fmla="*/ 10 h 45"/>
                    <a:gd name="T58" fmla="*/ 15 w 32"/>
                    <a:gd name="T59" fmla="*/ 7 h 45"/>
                    <a:gd name="T60" fmla="*/ 20 w 32"/>
                    <a:gd name="T61" fmla="*/ 6 h 45"/>
                    <a:gd name="T62" fmla="*/ 31 w 32"/>
                    <a:gd name="T63" fmla="*/ 3 h 45"/>
                    <a:gd name="T64" fmla="*/ 27 w 32"/>
                    <a:gd name="T65" fmla="*/ 1 h 45"/>
                    <a:gd name="T66" fmla="*/ 20 w 32"/>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5">
                      <a:moveTo>
                        <a:pt x="20" y="0"/>
                      </a:moveTo>
                      <a:lnTo>
                        <a:pt x="15" y="1"/>
                      </a:lnTo>
                      <a:lnTo>
                        <a:pt x="11" y="3"/>
                      </a:lnTo>
                      <a:lnTo>
                        <a:pt x="5" y="7"/>
                      </a:lnTo>
                      <a:lnTo>
                        <a:pt x="5" y="7"/>
                      </a:lnTo>
                      <a:lnTo>
                        <a:pt x="2" y="11"/>
                      </a:lnTo>
                      <a:lnTo>
                        <a:pt x="1" y="16"/>
                      </a:lnTo>
                      <a:lnTo>
                        <a:pt x="0" y="23"/>
                      </a:lnTo>
                      <a:lnTo>
                        <a:pt x="1" y="28"/>
                      </a:lnTo>
                      <a:lnTo>
                        <a:pt x="2" y="33"/>
                      </a:lnTo>
                      <a:lnTo>
                        <a:pt x="5" y="39"/>
                      </a:lnTo>
                      <a:lnTo>
                        <a:pt x="5" y="39"/>
                      </a:lnTo>
                      <a:lnTo>
                        <a:pt x="10" y="42"/>
                      </a:lnTo>
                      <a:lnTo>
                        <a:pt x="14" y="44"/>
                      </a:lnTo>
                      <a:lnTo>
                        <a:pt x="20" y="45"/>
                      </a:lnTo>
                      <a:lnTo>
                        <a:pt x="21" y="45"/>
                      </a:lnTo>
                      <a:lnTo>
                        <a:pt x="27" y="44"/>
                      </a:lnTo>
                      <a:lnTo>
                        <a:pt x="32" y="42"/>
                      </a:lnTo>
                      <a:lnTo>
                        <a:pt x="32" y="41"/>
                      </a:lnTo>
                      <a:lnTo>
                        <a:pt x="20" y="40"/>
                      </a:lnTo>
                      <a:lnTo>
                        <a:pt x="14" y="39"/>
                      </a:lnTo>
                      <a:lnTo>
                        <a:pt x="10" y="35"/>
                      </a:lnTo>
                      <a:lnTo>
                        <a:pt x="9" y="34"/>
                      </a:lnTo>
                      <a:lnTo>
                        <a:pt x="6" y="29"/>
                      </a:lnTo>
                      <a:lnTo>
                        <a:pt x="6" y="23"/>
                      </a:lnTo>
                      <a:lnTo>
                        <a:pt x="6" y="21"/>
                      </a:lnTo>
                      <a:lnTo>
                        <a:pt x="7" y="15"/>
                      </a:lnTo>
                      <a:lnTo>
                        <a:pt x="10" y="10"/>
                      </a:lnTo>
                      <a:lnTo>
                        <a:pt x="11" y="10"/>
                      </a:lnTo>
                      <a:lnTo>
                        <a:pt x="15" y="7"/>
                      </a:lnTo>
                      <a:lnTo>
                        <a:pt x="20" y="6"/>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1" name="Freeform 7899"/>
                <p:cNvSpPr>
                  <a:spLocks/>
                </p:cNvSpPr>
                <p:nvPr/>
              </p:nvSpPr>
              <p:spPr bwMode="auto">
                <a:xfrm>
                  <a:off x="2513" y="2571"/>
                  <a:ext cx="4" cy="7"/>
                </a:xfrm>
                <a:custGeom>
                  <a:avLst/>
                  <a:gdLst>
                    <a:gd name="T0" fmla="*/ 22 w 28"/>
                    <a:gd name="T1" fmla="*/ 0 h 43"/>
                    <a:gd name="T2" fmla="*/ 15 w 28"/>
                    <a:gd name="T3" fmla="*/ 0 h 43"/>
                    <a:gd name="T4" fmla="*/ 0 w 28"/>
                    <a:gd name="T5" fmla="*/ 43 h 43"/>
                    <a:gd name="T6" fmla="*/ 5 w 28"/>
                    <a:gd name="T7" fmla="*/ 43 h 43"/>
                    <a:gd name="T8" fmla="*/ 10 w 28"/>
                    <a:gd name="T9" fmla="*/ 30 h 43"/>
                    <a:gd name="T10" fmla="*/ 28 w 28"/>
                    <a:gd name="T11" fmla="*/ 30 h 43"/>
                    <a:gd name="T12" fmla="*/ 11 w 28"/>
                    <a:gd name="T13" fmla="*/ 26 h 43"/>
                    <a:gd name="T14" fmla="*/ 17 w 28"/>
                    <a:gd name="T15" fmla="*/ 13 h 43"/>
                    <a:gd name="T16" fmla="*/ 18 w 28"/>
                    <a:gd name="T17" fmla="*/ 11 h 43"/>
                    <a:gd name="T18" fmla="*/ 19 w 28"/>
                    <a:gd name="T19" fmla="*/ 5 h 43"/>
                    <a:gd name="T20" fmla="*/ 19 w 28"/>
                    <a:gd name="T21" fmla="*/ 5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5" y="0"/>
                      </a:lnTo>
                      <a:lnTo>
                        <a:pt x="0" y="43"/>
                      </a:lnTo>
                      <a:lnTo>
                        <a:pt x="5" y="43"/>
                      </a:lnTo>
                      <a:lnTo>
                        <a:pt x="10" y="30"/>
                      </a:lnTo>
                      <a:lnTo>
                        <a:pt x="28" y="30"/>
                      </a:lnTo>
                      <a:lnTo>
                        <a:pt x="11" y="26"/>
                      </a:lnTo>
                      <a:lnTo>
                        <a:pt x="17" y="13"/>
                      </a:lnTo>
                      <a:lnTo>
                        <a:pt x="18" y="11"/>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2" name="Freeform 7900"/>
                <p:cNvSpPr>
                  <a:spLocks/>
                </p:cNvSpPr>
                <p:nvPr/>
              </p:nvSpPr>
              <p:spPr bwMode="auto">
                <a:xfrm>
                  <a:off x="2515" y="2571"/>
                  <a:ext cx="4" cy="7"/>
                </a:xfrm>
                <a:custGeom>
                  <a:avLst/>
                  <a:gdLst>
                    <a:gd name="T0" fmla="*/ 11 w 28"/>
                    <a:gd name="T1" fmla="*/ 0 h 43"/>
                    <a:gd name="T2" fmla="*/ 8 w 28"/>
                    <a:gd name="T3" fmla="*/ 5 h 43"/>
                    <a:gd name="T4" fmla="*/ 9 w 28"/>
                    <a:gd name="T5" fmla="*/ 10 h 43"/>
                    <a:gd name="T6" fmla="*/ 10 w 28"/>
                    <a:gd name="T7" fmla="*/ 12 h 43"/>
                    <a:gd name="T8" fmla="*/ 12 w 28"/>
                    <a:gd name="T9" fmla="*/ 17 h 43"/>
                    <a:gd name="T10" fmla="*/ 15 w 28"/>
                    <a:gd name="T11" fmla="*/ 26 h 43"/>
                    <a:gd name="T12" fmla="*/ 0 w 28"/>
                    <a:gd name="T13" fmla="*/ 26 h 43"/>
                    <a:gd name="T14" fmla="*/ 17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5"/>
                      </a:lnTo>
                      <a:lnTo>
                        <a:pt x="9" y="10"/>
                      </a:lnTo>
                      <a:lnTo>
                        <a:pt x="10" y="12"/>
                      </a:lnTo>
                      <a:lnTo>
                        <a:pt x="12" y="17"/>
                      </a:lnTo>
                      <a:lnTo>
                        <a:pt x="15" y="26"/>
                      </a:lnTo>
                      <a:lnTo>
                        <a:pt x="0" y="26"/>
                      </a:lnTo>
                      <a:lnTo>
                        <a:pt x="17"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3" name="Freeform 7901"/>
                <p:cNvSpPr>
                  <a:spLocks/>
                </p:cNvSpPr>
                <p:nvPr/>
              </p:nvSpPr>
              <p:spPr bwMode="auto">
                <a:xfrm>
                  <a:off x="2334" y="2479"/>
                  <a:ext cx="3" cy="2"/>
                </a:xfrm>
                <a:custGeom>
                  <a:avLst/>
                  <a:gdLst>
                    <a:gd name="T0" fmla="*/ 12 w 18"/>
                    <a:gd name="T1" fmla="*/ 0 h 11"/>
                    <a:gd name="T2" fmla="*/ 11 w 18"/>
                    <a:gd name="T3" fmla="*/ 4 h 11"/>
                    <a:gd name="T4" fmla="*/ 8 w 18"/>
                    <a:gd name="T5" fmla="*/ 8 h 11"/>
                    <a:gd name="T6" fmla="*/ 6 w 18"/>
                    <a:gd name="T7" fmla="*/ 9 h 11"/>
                    <a:gd name="T8" fmla="*/ 0 w 18"/>
                    <a:gd name="T9" fmla="*/ 10 h 11"/>
                    <a:gd name="T10" fmla="*/ 12 w 18"/>
                    <a:gd name="T11" fmla="*/ 11 h 11"/>
                    <a:gd name="T12" fmla="*/ 16 w 18"/>
                    <a:gd name="T13" fmla="*/ 7 h 11"/>
                    <a:gd name="T14" fmla="*/ 18 w 18"/>
                    <a:gd name="T15" fmla="*/ 1 h 11"/>
                    <a:gd name="T16" fmla="*/ 12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2" y="0"/>
                      </a:moveTo>
                      <a:lnTo>
                        <a:pt x="11" y="4"/>
                      </a:lnTo>
                      <a:lnTo>
                        <a:pt x="8" y="8"/>
                      </a:lnTo>
                      <a:lnTo>
                        <a:pt x="6" y="9"/>
                      </a:lnTo>
                      <a:lnTo>
                        <a:pt x="0" y="10"/>
                      </a:lnTo>
                      <a:lnTo>
                        <a:pt x="12" y="11"/>
                      </a:lnTo>
                      <a:lnTo>
                        <a:pt x="16" y="7"/>
                      </a:lnTo>
                      <a:lnTo>
                        <a:pt x="18"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4" name="Freeform 7902"/>
                <p:cNvSpPr>
                  <a:spLocks/>
                </p:cNvSpPr>
                <p:nvPr/>
              </p:nvSpPr>
              <p:spPr bwMode="auto">
                <a:xfrm>
                  <a:off x="2334" y="2475"/>
                  <a:ext cx="3" cy="2"/>
                </a:xfrm>
                <a:custGeom>
                  <a:avLst/>
                  <a:gdLst>
                    <a:gd name="T0" fmla="*/ 10 w 17"/>
                    <a:gd name="T1" fmla="*/ 0 h 11"/>
                    <a:gd name="T2" fmla="*/ 0 w 17"/>
                    <a:gd name="T3" fmla="*/ 2 h 11"/>
                    <a:gd name="T4" fmla="*/ 2 w 17"/>
                    <a:gd name="T5" fmla="*/ 2 h 11"/>
                    <a:gd name="T6" fmla="*/ 7 w 17"/>
                    <a:gd name="T7" fmla="*/ 4 h 11"/>
                    <a:gd name="T8" fmla="*/ 8 w 17"/>
                    <a:gd name="T9" fmla="*/ 5 h 11"/>
                    <a:gd name="T10" fmla="*/ 11 w 17"/>
                    <a:gd name="T11" fmla="*/ 11 h 11"/>
                    <a:gd name="T12" fmla="*/ 17 w 17"/>
                    <a:gd name="T13" fmla="*/ 10 h 11"/>
                    <a:gd name="T14" fmla="*/ 17 w 17"/>
                    <a:gd name="T15" fmla="*/ 10 h 11"/>
                    <a:gd name="T16" fmla="*/ 14 w 17"/>
                    <a:gd name="T17" fmla="*/ 4 h 11"/>
                    <a:gd name="T18" fmla="*/ 1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0" y="0"/>
                      </a:moveTo>
                      <a:lnTo>
                        <a:pt x="0" y="2"/>
                      </a:lnTo>
                      <a:lnTo>
                        <a:pt x="2" y="2"/>
                      </a:lnTo>
                      <a:lnTo>
                        <a:pt x="7" y="4"/>
                      </a:lnTo>
                      <a:lnTo>
                        <a:pt x="8" y="5"/>
                      </a:lnTo>
                      <a:lnTo>
                        <a:pt x="11" y="11"/>
                      </a:lnTo>
                      <a:lnTo>
                        <a:pt x="17" y="10"/>
                      </a:lnTo>
                      <a:lnTo>
                        <a:pt x="17" y="10"/>
                      </a:lnTo>
                      <a:lnTo>
                        <a:pt x="14"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5" name="Freeform 7903"/>
                <p:cNvSpPr>
                  <a:spLocks/>
                </p:cNvSpPr>
                <p:nvPr/>
              </p:nvSpPr>
              <p:spPr bwMode="auto">
                <a:xfrm>
                  <a:off x="2331" y="2474"/>
                  <a:ext cx="5" cy="8"/>
                </a:xfrm>
                <a:custGeom>
                  <a:avLst/>
                  <a:gdLst>
                    <a:gd name="T0" fmla="*/ 21 w 32"/>
                    <a:gd name="T1" fmla="*/ 0 h 44"/>
                    <a:gd name="T2" fmla="*/ 15 w 32"/>
                    <a:gd name="T3" fmla="*/ 1 h 44"/>
                    <a:gd name="T4" fmla="*/ 10 w 32"/>
                    <a:gd name="T5" fmla="*/ 3 h 44"/>
                    <a:gd name="T6" fmla="*/ 6 w 32"/>
                    <a:gd name="T7" fmla="*/ 6 h 44"/>
                    <a:gd name="T8" fmla="*/ 6 w 32"/>
                    <a:gd name="T9" fmla="*/ 6 h 44"/>
                    <a:gd name="T10" fmla="*/ 3 w 32"/>
                    <a:gd name="T11" fmla="*/ 10 h 44"/>
                    <a:gd name="T12" fmla="*/ 2 w 32"/>
                    <a:gd name="T13" fmla="*/ 16 h 44"/>
                    <a:gd name="T14" fmla="*/ 0 w 32"/>
                    <a:gd name="T15" fmla="*/ 22 h 44"/>
                    <a:gd name="T16" fmla="*/ 0 w 32"/>
                    <a:gd name="T17" fmla="*/ 27 h 44"/>
                    <a:gd name="T18" fmla="*/ 3 w 32"/>
                    <a:gd name="T19" fmla="*/ 33 h 44"/>
                    <a:gd name="T20" fmla="*/ 5 w 32"/>
                    <a:gd name="T21" fmla="*/ 38 h 44"/>
                    <a:gd name="T22" fmla="*/ 6 w 32"/>
                    <a:gd name="T23" fmla="*/ 38 h 44"/>
                    <a:gd name="T24" fmla="*/ 9 w 32"/>
                    <a:gd name="T25" fmla="*/ 41 h 44"/>
                    <a:gd name="T26" fmla="*/ 14 w 32"/>
                    <a:gd name="T27" fmla="*/ 43 h 44"/>
                    <a:gd name="T28" fmla="*/ 21 w 32"/>
                    <a:gd name="T29" fmla="*/ 44 h 44"/>
                    <a:gd name="T30" fmla="*/ 21 w 32"/>
                    <a:gd name="T31" fmla="*/ 44 h 44"/>
                    <a:gd name="T32" fmla="*/ 27 w 32"/>
                    <a:gd name="T33" fmla="*/ 43 h 44"/>
                    <a:gd name="T34" fmla="*/ 31 w 32"/>
                    <a:gd name="T35" fmla="*/ 41 h 44"/>
                    <a:gd name="T36" fmla="*/ 32 w 32"/>
                    <a:gd name="T37" fmla="*/ 40 h 44"/>
                    <a:gd name="T38" fmla="*/ 20 w 32"/>
                    <a:gd name="T39" fmla="*/ 39 h 44"/>
                    <a:gd name="T40" fmla="*/ 14 w 32"/>
                    <a:gd name="T41" fmla="*/ 38 h 44"/>
                    <a:gd name="T42" fmla="*/ 10 w 32"/>
                    <a:gd name="T43" fmla="*/ 35 h 44"/>
                    <a:gd name="T44" fmla="*/ 9 w 32"/>
                    <a:gd name="T45" fmla="*/ 33 h 44"/>
                    <a:gd name="T46" fmla="*/ 7 w 32"/>
                    <a:gd name="T47" fmla="*/ 29 h 44"/>
                    <a:gd name="T48" fmla="*/ 6 w 32"/>
                    <a:gd name="T49" fmla="*/ 22 h 44"/>
                    <a:gd name="T50" fmla="*/ 7 w 32"/>
                    <a:gd name="T51" fmla="*/ 20 h 44"/>
                    <a:gd name="T52" fmla="*/ 8 w 32"/>
                    <a:gd name="T53" fmla="*/ 14 h 44"/>
                    <a:gd name="T54" fmla="*/ 10 w 32"/>
                    <a:gd name="T55" fmla="*/ 9 h 44"/>
                    <a:gd name="T56" fmla="*/ 10 w 32"/>
                    <a:gd name="T57" fmla="*/ 9 h 44"/>
                    <a:gd name="T58" fmla="*/ 14 w 32"/>
                    <a:gd name="T59" fmla="*/ 6 h 44"/>
                    <a:gd name="T60" fmla="*/ 21 w 32"/>
                    <a:gd name="T61" fmla="*/ 5 h 44"/>
                    <a:gd name="T62" fmla="*/ 31 w 32"/>
                    <a:gd name="T63" fmla="*/ 3 h 44"/>
                    <a:gd name="T64" fmla="*/ 26 w 32"/>
                    <a:gd name="T65" fmla="*/ 1 h 44"/>
                    <a:gd name="T66" fmla="*/ 21 w 32"/>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21" y="0"/>
                      </a:moveTo>
                      <a:lnTo>
                        <a:pt x="15" y="1"/>
                      </a:lnTo>
                      <a:lnTo>
                        <a:pt x="10" y="3"/>
                      </a:lnTo>
                      <a:lnTo>
                        <a:pt x="6" y="6"/>
                      </a:lnTo>
                      <a:lnTo>
                        <a:pt x="6" y="6"/>
                      </a:lnTo>
                      <a:lnTo>
                        <a:pt x="3" y="10"/>
                      </a:lnTo>
                      <a:lnTo>
                        <a:pt x="2" y="16"/>
                      </a:lnTo>
                      <a:lnTo>
                        <a:pt x="0" y="22"/>
                      </a:lnTo>
                      <a:lnTo>
                        <a:pt x="0" y="27"/>
                      </a:lnTo>
                      <a:lnTo>
                        <a:pt x="3" y="33"/>
                      </a:lnTo>
                      <a:lnTo>
                        <a:pt x="5" y="38"/>
                      </a:lnTo>
                      <a:lnTo>
                        <a:pt x="6" y="38"/>
                      </a:lnTo>
                      <a:lnTo>
                        <a:pt x="9" y="41"/>
                      </a:lnTo>
                      <a:lnTo>
                        <a:pt x="14" y="43"/>
                      </a:lnTo>
                      <a:lnTo>
                        <a:pt x="21" y="44"/>
                      </a:lnTo>
                      <a:lnTo>
                        <a:pt x="21" y="44"/>
                      </a:lnTo>
                      <a:lnTo>
                        <a:pt x="27" y="43"/>
                      </a:lnTo>
                      <a:lnTo>
                        <a:pt x="31" y="41"/>
                      </a:lnTo>
                      <a:lnTo>
                        <a:pt x="32" y="40"/>
                      </a:lnTo>
                      <a:lnTo>
                        <a:pt x="20" y="39"/>
                      </a:lnTo>
                      <a:lnTo>
                        <a:pt x="14" y="38"/>
                      </a:lnTo>
                      <a:lnTo>
                        <a:pt x="10" y="35"/>
                      </a:lnTo>
                      <a:lnTo>
                        <a:pt x="9" y="33"/>
                      </a:lnTo>
                      <a:lnTo>
                        <a:pt x="7" y="29"/>
                      </a:lnTo>
                      <a:lnTo>
                        <a:pt x="6" y="22"/>
                      </a:lnTo>
                      <a:lnTo>
                        <a:pt x="7" y="20"/>
                      </a:lnTo>
                      <a:lnTo>
                        <a:pt x="8" y="14"/>
                      </a:lnTo>
                      <a:lnTo>
                        <a:pt x="10" y="9"/>
                      </a:lnTo>
                      <a:lnTo>
                        <a:pt x="10" y="9"/>
                      </a:lnTo>
                      <a:lnTo>
                        <a:pt x="14" y="6"/>
                      </a:lnTo>
                      <a:lnTo>
                        <a:pt x="21" y="5"/>
                      </a:lnTo>
                      <a:lnTo>
                        <a:pt x="31" y="3"/>
                      </a:lnTo>
                      <a:lnTo>
                        <a:pt x="26"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6" name="Freeform 7904"/>
                <p:cNvSpPr>
                  <a:spLocks/>
                </p:cNvSpPr>
                <p:nvPr/>
              </p:nvSpPr>
              <p:spPr bwMode="auto">
                <a:xfrm>
                  <a:off x="2339" y="2474"/>
                  <a:ext cx="5" cy="8"/>
                </a:xfrm>
                <a:custGeom>
                  <a:avLst/>
                  <a:gdLst>
                    <a:gd name="T0" fmla="*/ 28 w 28"/>
                    <a:gd name="T1" fmla="*/ 0 h 42"/>
                    <a:gd name="T2" fmla="*/ 22 w 28"/>
                    <a:gd name="T3" fmla="*/ 0 h 42"/>
                    <a:gd name="T4" fmla="*/ 22 w 28"/>
                    <a:gd name="T5" fmla="*/ 18 h 42"/>
                    <a:gd name="T6" fmla="*/ 0 w 28"/>
                    <a:gd name="T7" fmla="*/ 18 h 42"/>
                    <a:gd name="T8" fmla="*/ 22 w 28"/>
                    <a:gd name="T9" fmla="*/ 22 h 42"/>
                    <a:gd name="T10" fmla="*/ 22 w 28"/>
                    <a:gd name="T11" fmla="*/ 42 h 42"/>
                    <a:gd name="T12" fmla="*/ 28 w 28"/>
                    <a:gd name="T13" fmla="*/ 42 h 42"/>
                    <a:gd name="T14" fmla="*/ 28 w 28"/>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2">
                      <a:moveTo>
                        <a:pt x="28" y="0"/>
                      </a:moveTo>
                      <a:lnTo>
                        <a:pt x="22" y="0"/>
                      </a:lnTo>
                      <a:lnTo>
                        <a:pt x="22" y="18"/>
                      </a:lnTo>
                      <a:lnTo>
                        <a:pt x="0" y="18"/>
                      </a:lnTo>
                      <a:lnTo>
                        <a:pt x="22" y="22"/>
                      </a:lnTo>
                      <a:lnTo>
                        <a:pt x="22" y="42"/>
                      </a:lnTo>
                      <a:lnTo>
                        <a:pt x="28" y="42"/>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7" name="Freeform 7905"/>
                <p:cNvSpPr>
                  <a:spLocks/>
                </p:cNvSpPr>
                <p:nvPr/>
              </p:nvSpPr>
              <p:spPr bwMode="auto">
                <a:xfrm>
                  <a:off x="2338" y="2474"/>
                  <a:ext cx="5" cy="8"/>
                </a:xfrm>
                <a:custGeom>
                  <a:avLst/>
                  <a:gdLst>
                    <a:gd name="T0" fmla="*/ 6 w 28"/>
                    <a:gd name="T1" fmla="*/ 0 h 42"/>
                    <a:gd name="T2" fmla="*/ 0 w 28"/>
                    <a:gd name="T3" fmla="*/ 0 h 42"/>
                    <a:gd name="T4" fmla="*/ 0 w 28"/>
                    <a:gd name="T5" fmla="*/ 42 h 42"/>
                    <a:gd name="T6" fmla="*/ 6 w 28"/>
                    <a:gd name="T7" fmla="*/ 42 h 42"/>
                    <a:gd name="T8" fmla="*/ 6 w 28"/>
                    <a:gd name="T9" fmla="*/ 22 h 42"/>
                    <a:gd name="T10" fmla="*/ 28 w 28"/>
                    <a:gd name="T11" fmla="*/ 22 h 42"/>
                    <a:gd name="T12" fmla="*/ 6 w 28"/>
                    <a:gd name="T13" fmla="*/ 18 h 42"/>
                    <a:gd name="T14" fmla="*/ 6 w 28"/>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2">
                      <a:moveTo>
                        <a:pt x="6" y="0"/>
                      </a:moveTo>
                      <a:lnTo>
                        <a:pt x="0" y="0"/>
                      </a:lnTo>
                      <a:lnTo>
                        <a:pt x="0" y="42"/>
                      </a:lnTo>
                      <a:lnTo>
                        <a:pt x="6" y="42"/>
                      </a:lnTo>
                      <a:lnTo>
                        <a:pt x="6" y="22"/>
                      </a:lnTo>
                      <a:lnTo>
                        <a:pt x="28" y="22"/>
                      </a:lnTo>
                      <a:lnTo>
                        <a:pt x="6" y="1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8" name="Rectangle 7906"/>
                <p:cNvSpPr>
                  <a:spLocks noChangeArrowheads="1"/>
                </p:cNvSpPr>
                <p:nvPr/>
              </p:nvSpPr>
              <p:spPr bwMode="auto">
                <a:xfrm>
                  <a:off x="2345" y="2474"/>
                  <a:ext cx="2" cy="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69" name="Freeform 7907"/>
                <p:cNvSpPr>
                  <a:spLocks/>
                </p:cNvSpPr>
                <p:nvPr/>
              </p:nvSpPr>
              <p:spPr bwMode="auto">
                <a:xfrm>
                  <a:off x="2348" y="2474"/>
                  <a:ext cx="5" cy="8"/>
                </a:xfrm>
                <a:custGeom>
                  <a:avLst/>
                  <a:gdLst>
                    <a:gd name="T0" fmla="*/ 5 w 27"/>
                    <a:gd name="T1" fmla="*/ 0 h 42"/>
                    <a:gd name="T2" fmla="*/ 0 w 27"/>
                    <a:gd name="T3" fmla="*/ 0 h 42"/>
                    <a:gd name="T4" fmla="*/ 0 w 27"/>
                    <a:gd name="T5" fmla="*/ 42 h 42"/>
                    <a:gd name="T6" fmla="*/ 27 w 27"/>
                    <a:gd name="T7" fmla="*/ 42 h 42"/>
                    <a:gd name="T8" fmla="*/ 27 w 27"/>
                    <a:gd name="T9" fmla="*/ 37 h 42"/>
                    <a:gd name="T10" fmla="*/ 5 w 27"/>
                    <a:gd name="T11" fmla="*/ 37 h 42"/>
                    <a:gd name="T12" fmla="*/ 5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5" y="0"/>
                      </a:moveTo>
                      <a:lnTo>
                        <a:pt x="0" y="0"/>
                      </a:lnTo>
                      <a:lnTo>
                        <a:pt x="0" y="42"/>
                      </a:lnTo>
                      <a:lnTo>
                        <a:pt x="27" y="42"/>
                      </a:lnTo>
                      <a:lnTo>
                        <a:pt x="27" y="37"/>
                      </a:lnTo>
                      <a:lnTo>
                        <a:pt x="5" y="3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0" name="Freeform 7908"/>
                <p:cNvSpPr>
                  <a:spLocks/>
                </p:cNvSpPr>
                <p:nvPr/>
              </p:nvSpPr>
              <p:spPr bwMode="auto">
                <a:xfrm>
                  <a:off x="2354" y="2474"/>
                  <a:ext cx="5" cy="8"/>
                </a:xfrm>
                <a:custGeom>
                  <a:avLst/>
                  <a:gdLst>
                    <a:gd name="T0" fmla="*/ 32 w 32"/>
                    <a:gd name="T1" fmla="*/ 0 h 42"/>
                    <a:gd name="T2" fmla="*/ 0 w 32"/>
                    <a:gd name="T3" fmla="*/ 0 h 42"/>
                    <a:gd name="T4" fmla="*/ 0 w 32"/>
                    <a:gd name="T5" fmla="*/ 42 h 42"/>
                    <a:gd name="T6" fmla="*/ 32 w 32"/>
                    <a:gd name="T7" fmla="*/ 42 h 42"/>
                    <a:gd name="T8" fmla="*/ 32 w 32"/>
                    <a:gd name="T9" fmla="*/ 37 h 42"/>
                    <a:gd name="T10" fmla="*/ 6 w 32"/>
                    <a:gd name="T11" fmla="*/ 37 h 42"/>
                    <a:gd name="T12" fmla="*/ 6 w 32"/>
                    <a:gd name="T13" fmla="*/ 23 h 42"/>
                    <a:gd name="T14" fmla="*/ 30 w 32"/>
                    <a:gd name="T15" fmla="*/ 23 h 42"/>
                    <a:gd name="T16" fmla="*/ 30 w 32"/>
                    <a:gd name="T17" fmla="*/ 18 h 42"/>
                    <a:gd name="T18" fmla="*/ 6 w 32"/>
                    <a:gd name="T19" fmla="*/ 18 h 42"/>
                    <a:gd name="T20" fmla="*/ 6 w 32"/>
                    <a:gd name="T21" fmla="*/ 5 h 42"/>
                    <a:gd name="T22" fmla="*/ 32 w 32"/>
                    <a:gd name="T23" fmla="*/ 5 h 42"/>
                    <a:gd name="T24" fmla="*/ 32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2" y="0"/>
                      </a:moveTo>
                      <a:lnTo>
                        <a:pt x="0" y="0"/>
                      </a:lnTo>
                      <a:lnTo>
                        <a:pt x="0" y="42"/>
                      </a:lnTo>
                      <a:lnTo>
                        <a:pt x="32" y="42"/>
                      </a:lnTo>
                      <a:lnTo>
                        <a:pt x="32" y="37"/>
                      </a:lnTo>
                      <a:lnTo>
                        <a:pt x="6" y="37"/>
                      </a:lnTo>
                      <a:lnTo>
                        <a:pt x="6" y="23"/>
                      </a:lnTo>
                      <a:lnTo>
                        <a:pt x="30" y="23"/>
                      </a:lnTo>
                      <a:lnTo>
                        <a:pt x="30" y="18"/>
                      </a:lnTo>
                      <a:lnTo>
                        <a:pt x="6" y="18"/>
                      </a:lnTo>
                      <a:lnTo>
                        <a:pt x="6" y="5"/>
                      </a:lnTo>
                      <a:lnTo>
                        <a:pt x="32" y="5"/>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1" name="Freeform 7909"/>
                <p:cNvSpPr>
                  <a:spLocks/>
                </p:cNvSpPr>
                <p:nvPr/>
              </p:nvSpPr>
              <p:spPr bwMode="auto">
                <a:xfrm>
                  <a:off x="2335" y="2519"/>
                  <a:ext cx="4" cy="3"/>
                </a:xfrm>
                <a:custGeom>
                  <a:avLst/>
                  <a:gdLst>
                    <a:gd name="T0" fmla="*/ 22 w 27"/>
                    <a:gd name="T1" fmla="*/ 0 h 19"/>
                    <a:gd name="T2" fmla="*/ 11 w 27"/>
                    <a:gd name="T3" fmla="*/ 2 h 19"/>
                    <a:gd name="T4" fmla="*/ 17 w 27"/>
                    <a:gd name="T5" fmla="*/ 3 h 19"/>
                    <a:gd name="T6" fmla="*/ 20 w 27"/>
                    <a:gd name="T7" fmla="*/ 5 h 19"/>
                    <a:gd name="T8" fmla="*/ 21 w 27"/>
                    <a:gd name="T9" fmla="*/ 10 h 19"/>
                    <a:gd name="T10" fmla="*/ 20 w 27"/>
                    <a:gd name="T11" fmla="*/ 14 h 19"/>
                    <a:gd name="T12" fmla="*/ 17 w 27"/>
                    <a:gd name="T13" fmla="*/ 17 h 19"/>
                    <a:gd name="T14" fmla="*/ 11 w 27"/>
                    <a:gd name="T15" fmla="*/ 17 h 19"/>
                    <a:gd name="T16" fmla="*/ 0 w 27"/>
                    <a:gd name="T17" fmla="*/ 17 h 19"/>
                    <a:gd name="T18" fmla="*/ 23 w 27"/>
                    <a:gd name="T19" fmla="*/ 19 h 19"/>
                    <a:gd name="T20" fmla="*/ 26 w 27"/>
                    <a:gd name="T21" fmla="*/ 15 h 19"/>
                    <a:gd name="T22" fmla="*/ 27 w 27"/>
                    <a:gd name="T23" fmla="*/ 10 h 19"/>
                    <a:gd name="T24" fmla="*/ 27 w 27"/>
                    <a:gd name="T25" fmla="*/ 10 h 19"/>
                    <a:gd name="T26" fmla="*/ 26 w 27"/>
                    <a:gd name="T27" fmla="*/ 4 h 19"/>
                    <a:gd name="T28" fmla="*/ 22 w 2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9">
                      <a:moveTo>
                        <a:pt x="22" y="0"/>
                      </a:moveTo>
                      <a:lnTo>
                        <a:pt x="11" y="2"/>
                      </a:lnTo>
                      <a:lnTo>
                        <a:pt x="17" y="3"/>
                      </a:lnTo>
                      <a:lnTo>
                        <a:pt x="20" y="5"/>
                      </a:lnTo>
                      <a:lnTo>
                        <a:pt x="21" y="10"/>
                      </a:lnTo>
                      <a:lnTo>
                        <a:pt x="20" y="14"/>
                      </a:lnTo>
                      <a:lnTo>
                        <a:pt x="17" y="17"/>
                      </a:lnTo>
                      <a:lnTo>
                        <a:pt x="11" y="17"/>
                      </a:lnTo>
                      <a:lnTo>
                        <a:pt x="0" y="17"/>
                      </a:lnTo>
                      <a:lnTo>
                        <a:pt x="23" y="19"/>
                      </a:lnTo>
                      <a:lnTo>
                        <a:pt x="26" y="15"/>
                      </a:lnTo>
                      <a:lnTo>
                        <a:pt x="27" y="10"/>
                      </a:lnTo>
                      <a:lnTo>
                        <a:pt x="27" y="10"/>
                      </a:lnTo>
                      <a:lnTo>
                        <a:pt x="26"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2" name="Freeform 7910"/>
                <p:cNvSpPr>
                  <a:spLocks/>
                </p:cNvSpPr>
                <p:nvPr/>
              </p:nvSpPr>
              <p:spPr bwMode="auto">
                <a:xfrm>
                  <a:off x="2334" y="2518"/>
                  <a:ext cx="5" cy="7"/>
                </a:xfrm>
                <a:custGeom>
                  <a:avLst/>
                  <a:gdLst>
                    <a:gd name="T0" fmla="*/ 16 w 28"/>
                    <a:gd name="T1" fmla="*/ 0 h 44"/>
                    <a:gd name="T2" fmla="*/ 0 w 28"/>
                    <a:gd name="T3" fmla="*/ 0 h 44"/>
                    <a:gd name="T4" fmla="*/ 0 w 28"/>
                    <a:gd name="T5" fmla="*/ 44 h 44"/>
                    <a:gd name="T6" fmla="*/ 5 w 28"/>
                    <a:gd name="T7" fmla="*/ 44 h 44"/>
                    <a:gd name="T8" fmla="*/ 5 w 28"/>
                    <a:gd name="T9" fmla="*/ 25 h 44"/>
                    <a:gd name="T10" fmla="*/ 16 w 28"/>
                    <a:gd name="T11" fmla="*/ 25 h 44"/>
                    <a:gd name="T12" fmla="*/ 18 w 28"/>
                    <a:gd name="T13" fmla="*/ 25 h 44"/>
                    <a:gd name="T14" fmla="*/ 24 w 28"/>
                    <a:gd name="T15" fmla="*/ 24 h 44"/>
                    <a:gd name="T16" fmla="*/ 28 w 28"/>
                    <a:gd name="T17" fmla="*/ 22 h 44"/>
                    <a:gd name="T18" fmla="*/ 5 w 28"/>
                    <a:gd name="T19" fmla="*/ 20 h 44"/>
                    <a:gd name="T20" fmla="*/ 5 w 28"/>
                    <a:gd name="T21" fmla="*/ 5 h 44"/>
                    <a:gd name="T22" fmla="*/ 16 w 28"/>
                    <a:gd name="T23" fmla="*/ 5 h 44"/>
                    <a:gd name="T24" fmla="*/ 27 w 28"/>
                    <a:gd name="T25" fmla="*/ 3 h 44"/>
                    <a:gd name="T26" fmla="*/ 22 w 28"/>
                    <a:gd name="T27" fmla="*/ 1 h 44"/>
                    <a:gd name="T28" fmla="*/ 21 w 28"/>
                    <a:gd name="T29" fmla="*/ 1 h 44"/>
                    <a:gd name="T30" fmla="*/ 16 w 28"/>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44">
                      <a:moveTo>
                        <a:pt x="16" y="0"/>
                      </a:moveTo>
                      <a:lnTo>
                        <a:pt x="0" y="0"/>
                      </a:lnTo>
                      <a:lnTo>
                        <a:pt x="0" y="44"/>
                      </a:lnTo>
                      <a:lnTo>
                        <a:pt x="5" y="44"/>
                      </a:lnTo>
                      <a:lnTo>
                        <a:pt x="5" y="25"/>
                      </a:lnTo>
                      <a:lnTo>
                        <a:pt x="16" y="25"/>
                      </a:lnTo>
                      <a:lnTo>
                        <a:pt x="18" y="25"/>
                      </a:lnTo>
                      <a:lnTo>
                        <a:pt x="24" y="24"/>
                      </a:lnTo>
                      <a:lnTo>
                        <a:pt x="28" y="22"/>
                      </a:lnTo>
                      <a:lnTo>
                        <a:pt x="5" y="20"/>
                      </a:lnTo>
                      <a:lnTo>
                        <a:pt x="5" y="5"/>
                      </a:lnTo>
                      <a:lnTo>
                        <a:pt x="16" y="5"/>
                      </a:lnTo>
                      <a:lnTo>
                        <a:pt x="27" y="3"/>
                      </a:lnTo>
                      <a:lnTo>
                        <a:pt x="22" y="1"/>
                      </a:lnTo>
                      <a:lnTo>
                        <a:pt x="21"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3" name="Freeform 7911"/>
                <p:cNvSpPr>
                  <a:spLocks/>
                </p:cNvSpPr>
                <p:nvPr/>
              </p:nvSpPr>
              <p:spPr bwMode="auto">
                <a:xfrm>
                  <a:off x="2341" y="2518"/>
                  <a:ext cx="5" cy="7"/>
                </a:xfrm>
                <a:custGeom>
                  <a:avLst/>
                  <a:gdLst>
                    <a:gd name="T0" fmla="*/ 31 w 32"/>
                    <a:gd name="T1" fmla="*/ 0 h 44"/>
                    <a:gd name="T2" fmla="*/ 0 w 32"/>
                    <a:gd name="T3" fmla="*/ 0 h 44"/>
                    <a:gd name="T4" fmla="*/ 0 w 32"/>
                    <a:gd name="T5" fmla="*/ 44 h 44"/>
                    <a:gd name="T6" fmla="*/ 32 w 32"/>
                    <a:gd name="T7" fmla="*/ 44 h 44"/>
                    <a:gd name="T8" fmla="*/ 32 w 32"/>
                    <a:gd name="T9" fmla="*/ 38 h 44"/>
                    <a:gd name="T10" fmla="*/ 7 w 32"/>
                    <a:gd name="T11" fmla="*/ 38 h 44"/>
                    <a:gd name="T12" fmla="*/ 7 w 32"/>
                    <a:gd name="T13" fmla="*/ 23 h 44"/>
                    <a:gd name="T14" fmla="*/ 30 w 32"/>
                    <a:gd name="T15" fmla="*/ 23 h 44"/>
                    <a:gd name="T16" fmla="*/ 30 w 32"/>
                    <a:gd name="T17" fmla="*/ 18 h 44"/>
                    <a:gd name="T18" fmla="*/ 7 w 32"/>
                    <a:gd name="T19" fmla="*/ 18 h 44"/>
                    <a:gd name="T20" fmla="*/ 7 w 32"/>
                    <a:gd name="T21" fmla="*/ 5 h 44"/>
                    <a:gd name="T22" fmla="*/ 31 w 32"/>
                    <a:gd name="T23" fmla="*/ 5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4"/>
                      </a:lnTo>
                      <a:lnTo>
                        <a:pt x="32" y="44"/>
                      </a:lnTo>
                      <a:lnTo>
                        <a:pt x="32" y="38"/>
                      </a:lnTo>
                      <a:lnTo>
                        <a:pt x="7" y="38"/>
                      </a:lnTo>
                      <a:lnTo>
                        <a:pt x="7" y="23"/>
                      </a:lnTo>
                      <a:lnTo>
                        <a:pt x="30" y="23"/>
                      </a:lnTo>
                      <a:lnTo>
                        <a:pt x="30" y="18"/>
                      </a:lnTo>
                      <a:lnTo>
                        <a:pt x="7" y="18"/>
                      </a:lnTo>
                      <a:lnTo>
                        <a:pt x="7"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4" name="Freeform 7912"/>
                <p:cNvSpPr>
                  <a:spLocks/>
                </p:cNvSpPr>
                <p:nvPr/>
              </p:nvSpPr>
              <p:spPr bwMode="auto">
                <a:xfrm>
                  <a:off x="2349" y="2522"/>
                  <a:ext cx="5" cy="3"/>
                </a:xfrm>
                <a:custGeom>
                  <a:avLst/>
                  <a:gdLst>
                    <a:gd name="T0" fmla="*/ 11 w 26"/>
                    <a:gd name="T1" fmla="*/ 0 h 21"/>
                    <a:gd name="T2" fmla="*/ 0 w 26"/>
                    <a:gd name="T3" fmla="*/ 1 h 21"/>
                    <a:gd name="T4" fmla="*/ 5 w 26"/>
                    <a:gd name="T5" fmla="*/ 1 h 21"/>
                    <a:gd name="T6" fmla="*/ 8 w 26"/>
                    <a:gd name="T7" fmla="*/ 4 h 21"/>
                    <a:gd name="T8" fmla="*/ 11 w 26"/>
                    <a:gd name="T9" fmla="*/ 8 h 21"/>
                    <a:gd name="T10" fmla="*/ 12 w 26"/>
                    <a:gd name="T11" fmla="*/ 9 h 21"/>
                    <a:gd name="T12" fmla="*/ 15 w 26"/>
                    <a:gd name="T13" fmla="*/ 13 h 21"/>
                    <a:gd name="T14" fmla="*/ 20 w 26"/>
                    <a:gd name="T15" fmla="*/ 21 h 21"/>
                    <a:gd name="T16" fmla="*/ 26 w 26"/>
                    <a:gd name="T17" fmla="*/ 21 h 21"/>
                    <a:gd name="T18" fmla="*/ 18 w 26"/>
                    <a:gd name="T19" fmla="*/ 9 h 21"/>
                    <a:gd name="T20" fmla="*/ 15 w 26"/>
                    <a:gd name="T21" fmla="*/ 4 h 21"/>
                    <a:gd name="T22" fmla="*/ 11 w 26"/>
                    <a:gd name="T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1">
                      <a:moveTo>
                        <a:pt x="11" y="0"/>
                      </a:moveTo>
                      <a:lnTo>
                        <a:pt x="0" y="1"/>
                      </a:lnTo>
                      <a:lnTo>
                        <a:pt x="5" y="1"/>
                      </a:lnTo>
                      <a:lnTo>
                        <a:pt x="8" y="4"/>
                      </a:lnTo>
                      <a:lnTo>
                        <a:pt x="11" y="8"/>
                      </a:lnTo>
                      <a:lnTo>
                        <a:pt x="12" y="9"/>
                      </a:lnTo>
                      <a:lnTo>
                        <a:pt x="15" y="13"/>
                      </a:lnTo>
                      <a:lnTo>
                        <a:pt x="20" y="21"/>
                      </a:lnTo>
                      <a:lnTo>
                        <a:pt x="26" y="21"/>
                      </a:lnTo>
                      <a:lnTo>
                        <a:pt x="18" y="9"/>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5" name="Freeform 7913"/>
                <p:cNvSpPr>
                  <a:spLocks/>
                </p:cNvSpPr>
                <p:nvPr/>
              </p:nvSpPr>
              <p:spPr bwMode="auto">
                <a:xfrm>
                  <a:off x="2348" y="2519"/>
                  <a:ext cx="5" cy="2"/>
                </a:xfrm>
                <a:custGeom>
                  <a:avLst/>
                  <a:gdLst>
                    <a:gd name="T0" fmla="*/ 24 w 29"/>
                    <a:gd name="T1" fmla="*/ 0 h 17"/>
                    <a:gd name="T2" fmla="*/ 14 w 29"/>
                    <a:gd name="T3" fmla="*/ 2 h 17"/>
                    <a:gd name="T4" fmla="*/ 16 w 29"/>
                    <a:gd name="T5" fmla="*/ 2 h 17"/>
                    <a:gd name="T6" fmla="*/ 20 w 29"/>
                    <a:gd name="T7" fmla="*/ 4 h 17"/>
                    <a:gd name="T8" fmla="*/ 22 w 29"/>
                    <a:gd name="T9" fmla="*/ 9 h 17"/>
                    <a:gd name="T10" fmla="*/ 21 w 29"/>
                    <a:gd name="T11" fmla="*/ 13 h 17"/>
                    <a:gd name="T12" fmla="*/ 18 w 29"/>
                    <a:gd name="T13" fmla="*/ 15 h 17"/>
                    <a:gd name="T14" fmla="*/ 18 w 29"/>
                    <a:gd name="T15" fmla="*/ 15 h 17"/>
                    <a:gd name="T16" fmla="*/ 13 w 29"/>
                    <a:gd name="T17" fmla="*/ 16 h 17"/>
                    <a:gd name="T18" fmla="*/ 0 w 29"/>
                    <a:gd name="T19" fmla="*/ 16 h 17"/>
                    <a:gd name="T20" fmla="*/ 26 w 29"/>
                    <a:gd name="T21" fmla="*/ 17 h 17"/>
                    <a:gd name="T22" fmla="*/ 28 w 29"/>
                    <a:gd name="T23" fmla="*/ 15 h 17"/>
                    <a:gd name="T24" fmla="*/ 29 w 29"/>
                    <a:gd name="T25" fmla="*/ 9 h 17"/>
                    <a:gd name="T26" fmla="*/ 28 w 29"/>
                    <a:gd name="T27" fmla="*/ 4 h 17"/>
                    <a:gd name="T28" fmla="*/ 24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4" y="0"/>
                      </a:moveTo>
                      <a:lnTo>
                        <a:pt x="14" y="2"/>
                      </a:lnTo>
                      <a:lnTo>
                        <a:pt x="16" y="2"/>
                      </a:lnTo>
                      <a:lnTo>
                        <a:pt x="20" y="4"/>
                      </a:lnTo>
                      <a:lnTo>
                        <a:pt x="22" y="9"/>
                      </a:lnTo>
                      <a:lnTo>
                        <a:pt x="21" y="13"/>
                      </a:lnTo>
                      <a:lnTo>
                        <a:pt x="18" y="15"/>
                      </a:lnTo>
                      <a:lnTo>
                        <a:pt x="18" y="15"/>
                      </a:lnTo>
                      <a:lnTo>
                        <a:pt x="13" y="16"/>
                      </a:lnTo>
                      <a:lnTo>
                        <a:pt x="0" y="16"/>
                      </a:lnTo>
                      <a:lnTo>
                        <a:pt x="26" y="17"/>
                      </a:lnTo>
                      <a:lnTo>
                        <a:pt x="28" y="15"/>
                      </a:lnTo>
                      <a:lnTo>
                        <a:pt x="29" y="9"/>
                      </a:lnTo>
                      <a:lnTo>
                        <a:pt x="28"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6" name="Freeform 7914"/>
                <p:cNvSpPr>
                  <a:spLocks/>
                </p:cNvSpPr>
                <p:nvPr/>
              </p:nvSpPr>
              <p:spPr bwMode="auto">
                <a:xfrm>
                  <a:off x="2347" y="2518"/>
                  <a:ext cx="6" cy="7"/>
                </a:xfrm>
                <a:custGeom>
                  <a:avLst/>
                  <a:gdLst>
                    <a:gd name="T0" fmla="*/ 19 w 31"/>
                    <a:gd name="T1" fmla="*/ 0 h 44"/>
                    <a:gd name="T2" fmla="*/ 0 w 31"/>
                    <a:gd name="T3" fmla="*/ 0 h 44"/>
                    <a:gd name="T4" fmla="*/ 0 w 31"/>
                    <a:gd name="T5" fmla="*/ 44 h 44"/>
                    <a:gd name="T6" fmla="*/ 5 w 31"/>
                    <a:gd name="T7" fmla="*/ 44 h 44"/>
                    <a:gd name="T8" fmla="*/ 5 w 31"/>
                    <a:gd name="T9" fmla="*/ 24 h 44"/>
                    <a:gd name="T10" fmla="*/ 11 w 31"/>
                    <a:gd name="T11" fmla="*/ 24 h 44"/>
                    <a:gd name="T12" fmla="*/ 22 w 31"/>
                    <a:gd name="T13" fmla="*/ 23 h 44"/>
                    <a:gd name="T14" fmla="*/ 22 w 31"/>
                    <a:gd name="T15" fmla="*/ 23 h 44"/>
                    <a:gd name="T16" fmla="*/ 26 w 31"/>
                    <a:gd name="T17" fmla="*/ 22 h 44"/>
                    <a:gd name="T18" fmla="*/ 31 w 31"/>
                    <a:gd name="T19" fmla="*/ 20 h 44"/>
                    <a:gd name="T20" fmla="*/ 5 w 31"/>
                    <a:gd name="T21" fmla="*/ 19 h 44"/>
                    <a:gd name="T22" fmla="*/ 5 w 31"/>
                    <a:gd name="T23" fmla="*/ 5 h 44"/>
                    <a:gd name="T24" fmla="*/ 19 w 31"/>
                    <a:gd name="T25" fmla="*/ 5 h 44"/>
                    <a:gd name="T26" fmla="*/ 29 w 31"/>
                    <a:gd name="T27" fmla="*/ 3 h 44"/>
                    <a:gd name="T28" fmla="*/ 25 w 31"/>
                    <a:gd name="T29" fmla="*/ 1 h 44"/>
                    <a:gd name="T30" fmla="*/ 24 w 31"/>
                    <a:gd name="T31" fmla="*/ 1 h 44"/>
                    <a:gd name="T32" fmla="*/ 19 w 3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4">
                      <a:moveTo>
                        <a:pt x="19" y="0"/>
                      </a:moveTo>
                      <a:lnTo>
                        <a:pt x="0" y="0"/>
                      </a:lnTo>
                      <a:lnTo>
                        <a:pt x="0" y="44"/>
                      </a:lnTo>
                      <a:lnTo>
                        <a:pt x="5" y="44"/>
                      </a:lnTo>
                      <a:lnTo>
                        <a:pt x="5" y="24"/>
                      </a:lnTo>
                      <a:lnTo>
                        <a:pt x="11" y="24"/>
                      </a:lnTo>
                      <a:lnTo>
                        <a:pt x="22" y="23"/>
                      </a:lnTo>
                      <a:lnTo>
                        <a:pt x="22" y="23"/>
                      </a:lnTo>
                      <a:lnTo>
                        <a:pt x="26" y="22"/>
                      </a:lnTo>
                      <a:lnTo>
                        <a:pt x="31" y="20"/>
                      </a:lnTo>
                      <a:lnTo>
                        <a:pt x="5" y="19"/>
                      </a:lnTo>
                      <a:lnTo>
                        <a:pt x="5" y="5"/>
                      </a:lnTo>
                      <a:lnTo>
                        <a:pt x="19" y="5"/>
                      </a:lnTo>
                      <a:lnTo>
                        <a:pt x="29" y="3"/>
                      </a:lnTo>
                      <a:lnTo>
                        <a:pt x="25" y="1"/>
                      </a:lnTo>
                      <a:lnTo>
                        <a:pt x="24"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7" name="Freeform 7915"/>
                <p:cNvSpPr>
                  <a:spLocks/>
                </p:cNvSpPr>
                <p:nvPr/>
              </p:nvSpPr>
              <p:spPr bwMode="auto">
                <a:xfrm>
                  <a:off x="2355" y="2518"/>
                  <a:ext cx="4" cy="7"/>
                </a:xfrm>
                <a:custGeom>
                  <a:avLst/>
                  <a:gdLst>
                    <a:gd name="T0" fmla="*/ 7 w 28"/>
                    <a:gd name="T1" fmla="*/ 0 h 44"/>
                    <a:gd name="T2" fmla="*/ 0 w 28"/>
                    <a:gd name="T3" fmla="*/ 0 h 44"/>
                    <a:gd name="T4" fmla="*/ 0 w 28"/>
                    <a:gd name="T5" fmla="*/ 25 h 44"/>
                    <a:gd name="T6" fmla="*/ 0 w 28"/>
                    <a:gd name="T7" fmla="*/ 27 h 44"/>
                    <a:gd name="T8" fmla="*/ 1 w 28"/>
                    <a:gd name="T9" fmla="*/ 32 h 44"/>
                    <a:gd name="T10" fmla="*/ 1 w 28"/>
                    <a:gd name="T11" fmla="*/ 32 h 44"/>
                    <a:gd name="T12" fmla="*/ 3 w 28"/>
                    <a:gd name="T13" fmla="*/ 37 h 44"/>
                    <a:gd name="T14" fmla="*/ 3 w 28"/>
                    <a:gd name="T15" fmla="*/ 38 h 44"/>
                    <a:gd name="T16" fmla="*/ 9 w 28"/>
                    <a:gd name="T17" fmla="*/ 43 h 44"/>
                    <a:gd name="T18" fmla="*/ 11 w 28"/>
                    <a:gd name="T19" fmla="*/ 44 h 44"/>
                    <a:gd name="T20" fmla="*/ 17 w 28"/>
                    <a:gd name="T21" fmla="*/ 44 h 44"/>
                    <a:gd name="T22" fmla="*/ 22 w 28"/>
                    <a:gd name="T23" fmla="*/ 44 h 44"/>
                    <a:gd name="T24" fmla="*/ 27 w 28"/>
                    <a:gd name="T25" fmla="*/ 41 h 44"/>
                    <a:gd name="T26" fmla="*/ 28 w 28"/>
                    <a:gd name="T27" fmla="*/ 41 h 44"/>
                    <a:gd name="T28" fmla="*/ 17 w 28"/>
                    <a:gd name="T29" fmla="*/ 38 h 44"/>
                    <a:gd name="T30" fmla="*/ 14 w 28"/>
                    <a:gd name="T31" fmla="*/ 38 h 44"/>
                    <a:gd name="T32" fmla="*/ 10 w 28"/>
                    <a:gd name="T33" fmla="*/ 36 h 44"/>
                    <a:gd name="T34" fmla="*/ 10 w 28"/>
                    <a:gd name="T35" fmla="*/ 36 h 44"/>
                    <a:gd name="T36" fmla="*/ 7 w 28"/>
                    <a:gd name="T37" fmla="*/ 32 h 44"/>
                    <a:gd name="T38" fmla="*/ 7 w 28"/>
                    <a:gd name="T39" fmla="*/ 31 h 44"/>
                    <a:gd name="T40" fmla="*/ 7 w 28"/>
                    <a:gd name="T41" fmla="*/ 25 h 44"/>
                    <a:gd name="T42" fmla="*/ 7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7" y="0"/>
                      </a:moveTo>
                      <a:lnTo>
                        <a:pt x="0" y="0"/>
                      </a:lnTo>
                      <a:lnTo>
                        <a:pt x="0" y="25"/>
                      </a:lnTo>
                      <a:lnTo>
                        <a:pt x="0" y="27"/>
                      </a:lnTo>
                      <a:lnTo>
                        <a:pt x="1" y="32"/>
                      </a:lnTo>
                      <a:lnTo>
                        <a:pt x="1" y="32"/>
                      </a:lnTo>
                      <a:lnTo>
                        <a:pt x="3" y="37"/>
                      </a:lnTo>
                      <a:lnTo>
                        <a:pt x="3" y="38"/>
                      </a:lnTo>
                      <a:lnTo>
                        <a:pt x="9" y="43"/>
                      </a:lnTo>
                      <a:lnTo>
                        <a:pt x="11" y="44"/>
                      </a:lnTo>
                      <a:lnTo>
                        <a:pt x="17" y="44"/>
                      </a:lnTo>
                      <a:lnTo>
                        <a:pt x="22" y="44"/>
                      </a:lnTo>
                      <a:lnTo>
                        <a:pt x="27" y="41"/>
                      </a:lnTo>
                      <a:lnTo>
                        <a:pt x="28" y="41"/>
                      </a:lnTo>
                      <a:lnTo>
                        <a:pt x="17" y="38"/>
                      </a:lnTo>
                      <a:lnTo>
                        <a:pt x="14" y="38"/>
                      </a:lnTo>
                      <a:lnTo>
                        <a:pt x="10" y="36"/>
                      </a:lnTo>
                      <a:lnTo>
                        <a:pt x="10" y="36"/>
                      </a:lnTo>
                      <a:lnTo>
                        <a:pt x="7" y="32"/>
                      </a:lnTo>
                      <a:lnTo>
                        <a:pt x="7" y="31"/>
                      </a:lnTo>
                      <a:lnTo>
                        <a:pt x="7" y="2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8" name="Freeform 7916"/>
                <p:cNvSpPr>
                  <a:spLocks/>
                </p:cNvSpPr>
                <p:nvPr/>
              </p:nvSpPr>
              <p:spPr bwMode="auto">
                <a:xfrm>
                  <a:off x="2357" y="2518"/>
                  <a:ext cx="3" cy="7"/>
                </a:xfrm>
                <a:custGeom>
                  <a:avLst/>
                  <a:gdLst>
                    <a:gd name="T0" fmla="*/ 17 w 17"/>
                    <a:gd name="T1" fmla="*/ 0 h 41"/>
                    <a:gd name="T2" fmla="*/ 12 w 17"/>
                    <a:gd name="T3" fmla="*/ 0 h 41"/>
                    <a:gd name="T4" fmla="*/ 12 w 17"/>
                    <a:gd name="T5" fmla="*/ 25 h 41"/>
                    <a:gd name="T6" fmla="*/ 12 w 17"/>
                    <a:gd name="T7" fmla="*/ 27 h 41"/>
                    <a:gd name="T8" fmla="*/ 11 w 17"/>
                    <a:gd name="T9" fmla="*/ 32 h 41"/>
                    <a:gd name="T10" fmla="*/ 11 w 17"/>
                    <a:gd name="T11" fmla="*/ 33 h 41"/>
                    <a:gd name="T12" fmla="*/ 8 w 17"/>
                    <a:gd name="T13" fmla="*/ 37 h 41"/>
                    <a:gd name="T14" fmla="*/ 6 w 17"/>
                    <a:gd name="T15" fmla="*/ 38 h 41"/>
                    <a:gd name="T16" fmla="*/ 0 w 17"/>
                    <a:gd name="T17" fmla="*/ 38 h 41"/>
                    <a:gd name="T18" fmla="*/ 11 w 17"/>
                    <a:gd name="T19" fmla="*/ 41 h 41"/>
                    <a:gd name="T20" fmla="*/ 15 w 17"/>
                    <a:gd name="T21" fmla="*/ 37 h 41"/>
                    <a:gd name="T22" fmla="*/ 15 w 17"/>
                    <a:gd name="T23" fmla="*/ 36 h 41"/>
                    <a:gd name="T24" fmla="*/ 17 w 17"/>
                    <a:gd name="T25" fmla="*/ 31 h 41"/>
                    <a:gd name="T26" fmla="*/ 17 w 17"/>
                    <a:gd name="T27" fmla="*/ 31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2" y="0"/>
                      </a:lnTo>
                      <a:lnTo>
                        <a:pt x="12" y="25"/>
                      </a:lnTo>
                      <a:lnTo>
                        <a:pt x="12" y="27"/>
                      </a:lnTo>
                      <a:lnTo>
                        <a:pt x="11" y="32"/>
                      </a:lnTo>
                      <a:lnTo>
                        <a:pt x="11" y="33"/>
                      </a:lnTo>
                      <a:lnTo>
                        <a:pt x="8" y="37"/>
                      </a:lnTo>
                      <a:lnTo>
                        <a:pt x="6" y="38"/>
                      </a:lnTo>
                      <a:lnTo>
                        <a:pt x="0" y="38"/>
                      </a:lnTo>
                      <a:lnTo>
                        <a:pt x="11" y="41"/>
                      </a:lnTo>
                      <a:lnTo>
                        <a:pt x="15" y="37"/>
                      </a:lnTo>
                      <a:lnTo>
                        <a:pt x="15" y="36"/>
                      </a:lnTo>
                      <a:lnTo>
                        <a:pt x="17" y="31"/>
                      </a:lnTo>
                      <a:lnTo>
                        <a:pt x="17" y="31"/>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79" name="Freeform 7917"/>
                <p:cNvSpPr>
                  <a:spLocks/>
                </p:cNvSpPr>
                <p:nvPr/>
              </p:nvSpPr>
              <p:spPr bwMode="auto">
                <a:xfrm>
                  <a:off x="2486" y="2563"/>
                  <a:ext cx="8" cy="1"/>
                </a:xfrm>
                <a:custGeom>
                  <a:avLst/>
                  <a:gdLst>
                    <a:gd name="T0" fmla="*/ 0 w 43"/>
                    <a:gd name="T1" fmla="*/ 0 h 9"/>
                    <a:gd name="T2" fmla="*/ 0 w 43"/>
                    <a:gd name="T3" fmla="*/ 9 h 9"/>
                    <a:gd name="T4" fmla="*/ 43 w 43"/>
                    <a:gd name="T5" fmla="*/ 9 h 9"/>
                    <a:gd name="T6" fmla="*/ 43 w 43"/>
                    <a:gd name="T7" fmla="*/ 4 h 9"/>
                    <a:gd name="T8" fmla="*/ 6 w 43"/>
                    <a:gd name="T9" fmla="*/ 4 h 9"/>
                    <a:gd name="T10" fmla="*/ 6 w 43"/>
                    <a:gd name="T11" fmla="*/ 4 h 9"/>
                    <a:gd name="T12" fmla="*/ 0 w 43"/>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3" h="9">
                      <a:moveTo>
                        <a:pt x="0" y="0"/>
                      </a:moveTo>
                      <a:lnTo>
                        <a:pt x="0" y="9"/>
                      </a:lnTo>
                      <a:lnTo>
                        <a:pt x="43" y="9"/>
                      </a:lnTo>
                      <a:lnTo>
                        <a:pt x="43" y="4"/>
                      </a:lnTo>
                      <a:lnTo>
                        <a:pt x="6" y="4"/>
                      </a:lnTo>
                      <a:lnTo>
                        <a:pt x="6" y="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0" name="Freeform 7918"/>
                <p:cNvSpPr>
                  <a:spLocks/>
                </p:cNvSpPr>
                <p:nvPr/>
              </p:nvSpPr>
              <p:spPr bwMode="auto">
                <a:xfrm>
                  <a:off x="2486" y="2561"/>
                  <a:ext cx="8" cy="2"/>
                </a:xfrm>
                <a:custGeom>
                  <a:avLst/>
                  <a:gdLst>
                    <a:gd name="T0" fmla="*/ 0 w 43"/>
                    <a:gd name="T1" fmla="*/ 11 h 15"/>
                    <a:gd name="T2" fmla="*/ 6 w 43"/>
                    <a:gd name="T3" fmla="*/ 15 h 15"/>
                    <a:gd name="T4" fmla="*/ 43 w 43"/>
                    <a:gd name="T5" fmla="*/ 2 h 15"/>
                    <a:gd name="T6" fmla="*/ 36 w 43"/>
                    <a:gd name="T7" fmla="*/ 0 h 15"/>
                    <a:gd name="T8" fmla="*/ 36 w 43"/>
                    <a:gd name="T9" fmla="*/ 0 h 15"/>
                    <a:gd name="T10" fmla="*/ 30 w 43"/>
                    <a:gd name="T11" fmla="*/ 1 h 15"/>
                    <a:gd name="T12" fmla="*/ 0 w 43"/>
                    <a:gd name="T13" fmla="*/ 11 h 15"/>
                  </a:gdLst>
                  <a:ahLst/>
                  <a:cxnLst>
                    <a:cxn ang="0">
                      <a:pos x="T0" y="T1"/>
                    </a:cxn>
                    <a:cxn ang="0">
                      <a:pos x="T2" y="T3"/>
                    </a:cxn>
                    <a:cxn ang="0">
                      <a:pos x="T4" y="T5"/>
                    </a:cxn>
                    <a:cxn ang="0">
                      <a:pos x="T6" y="T7"/>
                    </a:cxn>
                    <a:cxn ang="0">
                      <a:pos x="T8" y="T9"/>
                    </a:cxn>
                    <a:cxn ang="0">
                      <a:pos x="T10" y="T11"/>
                    </a:cxn>
                    <a:cxn ang="0">
                      <a:pos x="T12" y="T13"/>
                    </a:cxn>
                  </a:cxnLst>
                  <a:rect l="0" t="0" r="r" b="b"/>
                  <a:pathLst>
                    <a:path w="43" h="15">
                      <a:moveTo>
                        <a:pt x="0" y="11"/>
                      </a:moveTo>
                      <a:lnTo>
                        <a:pt x="6" y="15"/>
                      </a:lnTo>
                      <a:lnTo>
                        <a:pt x="43" y="2"/>
                      </a:lnTo>
                      <a:lnTo>
                        <a:pt x="36" y="0"/>
                      </a:lnTo>
                      <a:lnTo>
                        <a:pt x="36" y="0"/>
                      </a:lnTo>
                      <a:lnTo>
                        <a:pt x="30" y="1"/>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1" name="Freeform 7919"/>
                <p:cNvSpPr>
                  <a:spLocks/>
                </p:cNvSpPr>
                <p:nvPr/>
              </p:nvSpPr>
              <p:spPr bwMode="auto">
                <a:xfrm>
                  <a:off x="2486" y="2557"/>
                  <a:ext cx="8" cy="4"/>
                </a:xfrm>
                <a:custGeom>
                  <a:avLst/>
                  <a:gdLst>
                    <a:gd name="T0" fmla="*/ 0 w 43"/>
                    <a:gd name="T1" fmla="*/ 0 h 23"/>
                    <a:gd name="T2" fmla="*/ 0 w 43"/>
                    <a:gd name="T3" fmla="*/ 8 h 23"/>
                    <a:gd name="T4" fmla="*/ 30 w 43"/>
                    <a:gd name="T5" fmla="*/ 18 h 23"/>
                    <a:gd name="T6" fmla="*/ 31 w 43"/>
                    <a:gd name="T7" fmla="*/ 19 h 23"/>
                    <a:gd name="T8" fmla="*/ 36 w 43"/>
                    <a:gd name="T9" fmla="*/ 20 h 23"/>
                    <a:gd name="T10" fmla="*/ 36 w 43"/>
                    <a:gd name="T11" fmla="*/ 21 h 23"/>
                    <a:gd name="T12" fmla="*/ 43 w 43"/>
                    <a:gd name="T13" fmla="*/ 23 h 23"/>
                    <a:gd name="T14" fmla="*/ 43 w 43"/>
                    <a:gd name="T15" fmla="*/ 18 h 23"/>
                    <a:gd name="T16" fmla="*/ 6 w 43"/>
                    <a:gd name="T17" fmla="*/ 6 h 23"/>
                    <a:gd name="T18" fmla="*/ 6 w 43"/>
                    <a:gd name="T19" fmla="*/ 6 h 23"/>
                    <a:gd name="T20" fmla="*/ 0 w 43"/>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3">
                      <a:moveTo>
                        <a:pt x="0" y="0"/>
                      </a:moveTo>
                      <a:lnTo>
                        <a:pt x="0" y="8"/>
                      </a:lnTo>
                      <a:lnTo>
                        <a:pt x="30" y="18"/>
                      </a:lnTo>
                      <a:lnTo>
                        <a:pt x="31" y="19"/>
                      </a:lnTo>
                      <a:lnTo>
                        <a:pt x="36" y="20"/>
                      </a:lnTo>
                      <a:lnTo>
                        <a:pt x="36" y="21"/>
                      </a:lnTo>
                      <a:lnTo>
                        <a:pt x="43" y="23"/>
                      </a:lnTo>
                      <a:lnTo>
                        <a:pt x="43" y="18"/>
                      </a:lnTo>
                      <a:lnTo>
                        <a:pt x="6" y="6"/>
                      </a:lnTo>
                      <a:lnTo>
                        <a:pt x="6" y="6"/>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2" name="Freeform 7920"/>
                <p:cNvSpPr>
                  <a:spLocks/>
                </p:cNvSpPr>
                <p:nvPr/>
              </p:nvSpPr>
              <p:spPr bwMode="auto">
                <a:xfrm>
                  <a:off x="2486" y="2557"/>
                  <a:ext cx="8" cy="1"/>
                </a:xfrm>
                <a:custGeom>
                  <a:avLst/>
                  <a:gdLst>
                    <a:gd name="T0" fmla="*/ 0 w 43"/>
                    <a:gd name="T1" fmla="*/ 0 h 6"/>
                    <a:gd name="T2" fmla="*/ 6 w 43"/>
                    <a:gd name="T3" fmla="*/ 6 h 6"/>
                    <a:gd name="T4" fmla="*/ 43 w 43"/>
                    <a:gd name="T5" fmla="*/ 6 h 6"/>
                    <a:gd name="T6" fmla="*/ 43 w 43"/>
                    <a:gd name="T7" fmla="*/ 0 h 6"/>
                    <a:gd name="T8" fmla="*/ 0 w 43"/>
                    <a:gd name="T9" fmla="*/ 0 h 6"/>
                  </a:gdLst>
                  <a:ahLst/>
                  <a:cxnLst>
                    <a:cxn ang="0">
                      <a:pos x="T0" y="T1"/>
                    </a:cxn>
                    <a:cxn ang="0">
                      <a:pos x="T2" y="T3"/>
                    </a:cxn>
                    <a:cxn ang="0">
                      <a:pos x="T4" y="T5"/>
                    </a:cxn>
                    <a:cxn ang="0">
                      <a:pos x="T6" y="T7"/>
                    </a:cxn>
                    <a:cxn ang="0">
                      <a:pos x="T8" y="T9"/>
                    </a:cxn>
                  </a:cxnLst>
                  <a:rect l="0" t="0" r="r" b="b"/>
                  <a:pathLst>
                    <a:path w="43" h="6">
                      <a:moveTo>
                        <a:pt x="0" y="0"/>
                      </a:moveTo>
                      <a:lnTo>
                        <a:pt x="6" y="6"/>
                      </a:lnTo>
                      <a:lnTo>
                        <a:pt x="43" y="6"/>
                      </a:lnTo>
                      <a:lnTo>
                        <a:pt x="43"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3" name="Freeform 7921"/>
                <p:cNvSpPr>
                  <a:spLocks/>
                </p:cNvSpPr>
                <p:nvPr/>
              </p:nvSpPr>
              <p:spPr bwMode="auto">
                <a:xfrm>
                  <a:off x="2486" y="2550"/>
                  <a:ext cx="8" cy="6"/>
                </a:xfrm>
                <a:custGeom>
                  <a:avLst/>
                  <a:gdLst>
                    <a:gd name="T0" fmla="*/ 0 w 43"/>
                    <a:gd name="T1" fmla="*/ 1 h 32"/>
                    <a:gd name="T2" fmla="*/ 0 w 43"/>
                    <a:gd name="T3" fmla="*/ 32 h 32"/>
                    <a:gd name="T4" fmla="*/ 43 w 43"/>
                    <a:gd name="T5" fmla="*/ 32 h 32"/>
                    <a:gd name="T6" fmla="*/ 43 w 43"/>
                    <a:gd name="T7" fmla="*/ 0 h 32"/>
                    <a:gd name="T8" fmla="*/ 37 w 43"/>
                    <a:gd name="T9" fmla="*/ 0 h 32"/>
                    <a:gd name="T10" fmla="*/ 37 w 43"/>
                    <a:gd name="T11" fmla="*/ 27 h 32"/>
                    <a:gd name="T12" fmla="*/ 22 w 43"/>
                    <a:gd name="T13" fmla="*/ 27 h 32"/>
                    <a:gd name="T14" fmla="*/ 22 w 43"/>
                    <a:gd name="T15" fmla="*/ 2 h 32"/>
                    <a:gd name="T16" fmla="*/ 18 w 43"/>
                    <a:gd name="T17" fmla="*/ 2 h 32"/>
                    <a:gd name="T18" fmla="*/ 18 w 43"/>
                    <a:gd name="T19" fmla="*/ 27 h 32"/>
                    <a:gd name="T20" fmla="*/ 4 w 43"/>
                    <a:gd name="T21" fmla="*/ 27 h 32"/>
                    <a:gd name="T22" fmla="*/ 4 w 43"/>
                    <a:gd name="T23" fmla="*/ 1 h 32"/>
                    <a:gd name="T24" fmla="*/ 0 w 43"/>
                    <a:gd name="T25"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32">
                      <a:moveTo>
                        <a:pt x="0" y="1"/>
                      </a:moveTo>
                      <a:lnTo>
                        <a:pt x="0" y="32"/>
                      </a:lnTo>
                      <a:lnTo>
                        <a:pt x="43" y="32"/>
                      </a:lnTo>
                      <a:lnTo>
                        <a:pt x="43" y="0"/>
                      </a:lnTo>
                      <a:lnTo>
                        <a:pt x="37" y="0"/>
                      </a:lnTo>
                      <a:lnTo>
                        <a:pt x="37" y="27"/>
                      </a:lnTo>
                      <a:lnTo>
                        <a:pt x="22" y="27"/>
                      </a:lnTo>
                      <a:lnTo>
                        <a:pt x="22" y="2"/>
                      </a:lnTo>
                      <a:lnTo>
                        <a:pt x="18" y="2"/>
                      </a:lnTo>
                      <a:lnTo>
                        <a:pt x="18" y="27"/>
                      </a:lnTo>
                      <a:lnTo>
                        <a:pt x="4" y="27"/>
                      </a:lnTo>
                      <a:lnTo>
                        <a:pt x="4" y="1"/>
                      </a:lnTo>
                      <a:lnTo>
                        <a:pt x="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4" name="Freeform 7922"/>
                <p:cNvSpPr>
                  <a:spLocks/>
                </p:cNvSpPr>
                <p:nvPr/>
              </p:nvSpPr>
              <p:spPr bwMode="auto">
                <a:xfrm>
                  <a:off x="2491" y="2546"/>
                  <a:ext cx="3" cy="4"/>
                </a:xfrm>
                <a:custGeom>
                  <a:avLst/>
                  <a:gdLst>
                    <a:gd name="T0" fmla="*/ 0 w 14"/>
                    <a:gd name="T1" fmla="*/ 16 h 21"/>
                    <a:gd name="T2" fmla="*/ 0 w 14"/>
                    <a:gd name="T3" fmla="*/ 21 h 21"/>
                    <a:gd name="T4" fmla="*/ 5 w 14"/>
                    <a:gd name="T5" fmla="*/ 21 h 21"/>
                    <a:gd name="T6" fmla="*/ 9 w 14"/>
                    <a:gd name="T7" fmla="*/ 18 h 21"/>
                    <a:gd name="T8" fmla="*/ 11 w 14"/>
                    <a:gd name="T9" fmla="*/ 15 h 21"/>
                    <a:gd name="T10" fmla="*/ 14 w 14"/>
                    <a:gd name="T11" fmla="*/ 10 h 21"/>
                    <a:gd name="T12" fmla="*/ 13 w 14"/>
                    <a:gd name="T13" fmla="*/ 6 h 21"/>
                    <a:gd name="T14" fmla="*/ 9 w 14"/>
                    <a:gd name="T15" fmla="*/ 0 h 21"/>
                    <a:gd name="T16" fmla="*/ 9 w 14"/>
                    <a:gd name="T17" fmla="*/ 0 h 21"/>
                    <a:gd name="T18" fmla="*/ 8 w 14"/>
                    <a:gd name="T19" fmla="*/ 10 h 21"/>
                    <a:gd name="T20" fmla="*/ 6 w 14"/>
                    <a:gd name="T21" fmla="*/ 14 h 21"/>
                    <a:gd name="T22" fmla="*/ 5 w 14"/>
                    <a:gd name="T23" fmla="*/ 15 h 21"/>
                    <a:gd name="T24" fmla="*/ 0 w 14"/>
                    <a:gd name="T25"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0" y="16"/>
                      </a:moveTo>
                      <a:lnTo>
                        <a:pt x="0" y="21"/>
                      </a:lnTo>
                      <a:lnTo>
                        <a:pt x="5" y="21"/>
                      </a:lnTo>
                      <a:lnTo>
                        <a:pt x="9" y="18"/>
                      </a:lnTo>
                      <a:lnTo>
                        <a:pt x="11" y="15"/>
                      </a:lnTo>
                      <a:lnTo>
                        <a:pt x="14" y="10"/>
                      </a:lnTo>
                      <a:lnTo>
                        <a:pt x="13" y="6"/>
                      </a:lnTo>
                      <a:lnTo>
                        <a:pt x="9" y="0"/>
                      </a:lnTo>
                      <a:lnTo>
                        <a:pt x="9" y="0"/>
                      </a:lnTo>
                      <a:lnTo>
                        <a:pt x="8" y="10"/>
                      </a:lnTo>
                      <a:lnTo>
                        <a:pt x="6" y="14"/>
                      </a:lnTo>
                      <a:lnTo>
                        <a:pt x="5" y="15"/>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5" name="Freeform 7923"/>
                <p:cNvSpPr>
                  <a:spLocks/>
                </p:cNvSpPr>
                <p:nvPr/>
              </p:nvSpPr>
              <p:spPr bwMode="auto">
                <a:xfrm>
                  <a:off x="2486" y="2546"/>
                  <a:ext cx="7" cy="2"/>
                </a:xfrm>
                <a:custGeom>
                  <a:avLst/>
                  <a:gdLst>
                    <a:gd name="T0" fmla="*/ 0 w 39"/>
                    <a:gd name="T1" fmla="*/ 0 h 13"/>
                    <a:gd name="T2" fmla="*/ 0 w 39"/>
                    <a:gd name="T3" fmla="*/ 7 h 13"/>
                    <a:gd name="T4" fmla="*/ 29 w 39"/>
                    <a:gd name="T5" fmla="*/ 7 h 13"/>
                    <a:gd name="T6" fmla="*/ 33 w 39"/>
                    <a:gd name="T7" fmla="*/ 7 h 13"/>
                    <a:gd name="T8" fmla="*/ 36 w 39"/>
                    <a:gd name="T9" fmla="*/ 9 h 13"/>
                    <a:gd name="T10" fmla="*/ 38 w 39"/>
                    <a:gd name="T11" fmla="*/ 13 h 13"/>
                    <a:gd name="T12" fmla="*/ 39 w 39"/>
                    <a:gd name="T13" fmla="*/ 3 h 13"/>
                    <a:gd name="T14" fmla="*/ 35 w 39"/>
                    <a:gd name="T15" fmla="*/ 1 h 13"/>
                    <a:gd name="T16" fmla="*/ 29 w 39"/>
                    <a:gd name="T17" fmla="*/ 0 h 13"/>
                    <a:gd name="T18" fmla="*/ 0 w 39"/>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13">
                      <a:moveTo>
                        <a:pt x="0" y="0"/>
                      </a:moveTo>
                      <a:lnTo>
                        <a:pt x="0" y="7"/>
                      </a:lnTo>
                      <a:lnTo>
                        <a:pt x="29" y="7"/>
                      </a:lnTo>
                      <a:lnTo>
                        <a:pt x="33" y="7"/>
                      </a:lnTo>
                      <a:lnTo>
                        <a:pt x="36" y="9"/>
                      </a:lnTo>
                      <a:lnTo>
                        <a:pt x="38" y="13"/>
                      </a:lnTo>
                      <a:lnTo>
                        <a:pt x="39" y="3"/>
                      </a:lnTo>
                      <a:lnTo>
                        <a:pt x="35" y="1"/>
                      </a:lnTo>
                      <a:lnTo>
                        <a:pt x="2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6" name="Rectangle 7924"/>
                <p:cNvSpPr>
                  <a:spLocks noChangeArrowheads="1"/>
                </p:cNvSpPr>
                <p:nvPr/>
              </p:nvSpPr>
              <p:spPr bwMode="auto">
                <a:xfrm>
                  <a:off x="2486" y="2543"/>
                  <a:ext cx="8"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7" name="Freeform 7925"/>
                <p:cNvSpPr>
                  <a:spLocks/>
                </p:cNvSpPr>
                <p:nvPr/>
              </p:nvSpPr>
              <p:spPr bwMode="auto">
                <a:xfrm>
                  <a:off x="2491" y="2535"/>
                  <a:ext cx="2" cy="3"/>
                </a:xfrm>
                <a:custGeom>
                  <a:avLst/>
                  <a:gdLst>
                    <a:gd name="T0" fmla="*/ 0 w 10"/>
                    <a:gd name="T1" fmla="*/ 6 h 18"/>
                    <a:gd name="T2" fmla="*/ 3 w 10"/>
                    <a:gd name="T3" fmla="*/ 7 h 18"/>
                    <a:gd name="T4" fmla="*/ 7 w 10"/>
                    <a:gd name="T5" fmla="*/ 10 h 18"/>
                    <a:gd name="T6" fmla="*/ 9 w 10"/>
                    <a:gd name="T7" fmla="*/ 13 h 18"/>
                    <a:gd name="T8" fmla="*/ 10 w 10"/>
                    <a:gd name="T9" fmla="*/ 18 h 18"/>
                    <a:gd name="T10" fmla="*/ 10 w 10"/>
                    <a:gd name="T11" fmla="*/ 6 h 18"/>
                    <a:gd name="T12" fmla="*/ 6 w 10"/>
                    <a:gd name="T13" fmla="*/ 2 h 18"/>
                    <a:gd name="T14" fmla="*/ 1 w 10"/>
                    <a:gd name="T15" fmla="*/ 0 h 18"/>
                    <a:gd name="T16" fmla="*/ 0 w 10"/>
                    <a:gd name="T17"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8">
                      <a:moveTo>
                        <a:pt x="0" y="6"/>
                      </a:moveTo>
                      <a:lnTo>
                        <a:pt x="3" y="7"/>
                      </a:lnTo>
                      <a:lnTo>
                        <a:pt x="7" y="10"/>
                      </a:lnTo>
                      <a:lnTo>
                        <a:pt x="9" y="13"/>
                      </a:lnTo>
                      <a:lnTo>
                        <a:pt x="10" y="18"/>
                      </a:lnTo>
                      <a:lnTo>
                        <a:pt x="10" y="6"/>
                      </a:lnTo>
                      <a:lnTo>
                        <a:pt x="6" y="2"/>
                      </a:lnTo>
                      <a:lnTo>
                        <a:pt x="1" y="0"/>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8" name="Freeform 7926"/>
                <p:cNvSpPr>
                  <a:spLocks/>
                </p:cNvSpPr>
                <p:nvPr/>
              </p:nvSpPr>
              <p:spPr bwMode="auto">
                <a:xfrm>
                  <a:off x="2487" y="2536"/>
                  <a:ext cx="2" cy="2"/>
                </a:xfrm>
                <a:custGeom>
                  <a:avLst/>
                  <a:gdLst>
                    <a:gd name="T0" fmla="*/ 0 w 11"/>
                    <a:gd name="T1" fmla="*/ 6 h 16"/>
                    <a:gd name="T2" fmla="*/ 1 w 11"/>
                    <a:gd name="T3" fmla="*/ 16 h 16"/>
                    <a:gd name="T4" fmla="*/ 2 w 11"/>
                    <a:gd name="T5" fmla="*/ 14 h 16"/>
                    <a:gd name="T6" fmla="*/ 4 w 11"/>
                    <a:gd name="T7" fmla="*/ 10 h 16"/>
                    <a:gd name="T8" fmla="*/ 5 w 11"/>
                    <a:gd name="T9" fmla="*/ 8 h 16"/>
                    <a:gd name="T10" fmla="*/ 11 w 11"/>
                    <a:gd name="T11" fmla="*/ 6 h 16"/>
                    <a:gd name="T12" fmla="*/ 10 w 11"/>
                    <a:gd name="T13" fmla="*/ 0 h 16"/>
                    <a:gd name="T14" fmla="*/ 10 w 11"/>
                    <a:gd name="T15" fmla="*/ 0 h 16"/>
                    <a:gd name="T16" fmla="*/ 4 w 11"/>
                    <a:gd name="T17" fmla="*/ 3 h 16"/>
                    <a:gd name="T18" fmla="*/ 0 w 11"/>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0" y="6"/>
                      </a:moveTo>
                      <a:lnTo>
                        <a:pt x="1" y="16"/>
                      </a:lnTo>
                      <a:lnTo>
                        <a:pt x="2" y="14"/>
                      </a:lnTo>
                      <a:lnTo>
                        <a:pt x="4" y="10"/>
                      </a:lnTo>
                      <a:lnTo>
                        <a:pt x="5" y="8"/>
                      </a:lnTo>
                      <a:lnTo>
                        <a:pt x="11" y="6"/>
                      </a:lnTo>
                      <a:lnTo>
                        <a:pt x="10" y="0"/>
                      </a:lnTo>
                      <a:lnTo>
                        <a:pt x="10" y="0"/>
                      </a:lnTo>
                      <a:lnTo>
                        <a:pt x="4" y="3"/>
                      </a:ln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89" name="Freeform 7927"/>
                <p:cNvSpPr>
                  <a:spLocks/>
                </p:cNvSpPr>
                <p:nvPr/>
              </p:nvSpPr>
              <p:spPr bwMode="auto">
                <a:xfrm>
                  <a:off x="2486" y="2536"/>
                  <a:ext cx="8" cy="6"/>
                </a:xfrm>
                <a:custGeom>
                  <a:avLst/>
                  <a:gdLst>
                    <a:gd name="T0" fmla="*/ 0 w 45"/>
                    <a:gd name="T1" fmla="*/ 11 h 32"/>
                    <a:gd name="T2" fmla="*/ 0 w 45"/>
                    <a:gd name="T3" fmla="*/ 17 h 32"/>
                    <a:gd name="T4" fmla="*/ 2 w 45"/>
                    <a:gd name="T5" fmla="*/ 22 h 32"/>
                    <a:gd name="T6" fmla="*/ 5 w 45"/>
                    <a:gd name="T7" fmla="*/ 26 h 32"/>
                    <a:gd name="T8" fmla="*/ 6 w 45"/>
                    <a:gd name="T9" fmla="*/ 26 h 32"/>
                    <a:gd name="T10" fmla="*/ 10 w 45"/>
                    <a:gd name="T11" fmla="*/ 30 h 32"/>
                    <a:gd name="T12" fmla="*/ 16 w 45"/>
                    <a:gd name="T13" fmla="*/ 32 h 32"/>
                    <a:gd name="T14" fmla="*/ 21 w 45"/>
                    <a:gd name="T15" fmla="*/ 32 h 32"/>
                    <a:gd name="T16" fmla="*/ 28 w 45"/>
                    <a:gd name="T17" fmla="*/ 32 h 32"/>
                    <a:gd name="T18" fmla="*/ 33 w 45"/>
                    <a:gd name="T19" fmla="*/ 30 h 32"/>
                    <a:gd name="T20" fmla="*/ 37 w 45"/>
                    <a:gd name="T21" fmla="*/ 27 h 32"/>
                    <a:gd name="T22" fmla="*/ 38 w 45"/>
                    <a:gd name="T23" fmla="*/ 27 h 32"/>
                    <a:gd name="T24" fmla="*/ 41 w 45"/>
                    <a:gd name="T25" fmla="*/ 23 h 32"/>
                    <a:gd name="T26" fmla="*/ 44 w 45"/>
                    <a:gd name="T27" fmla="*/ 18 h 32"/>
                    <a:gd name="T28" fmla="*/ 45 w 45"/>
                    <a:gd name="T29" fmla="*/ 11 h 32"/>
                    <a:gd name="T30" fmla="*/ 44 w 45"/>
                    <a:gd name="T31" fmla="*/ 11 h 32"/>
                    <a:gd name="T32" fmla="*/ 44 w 45"/>
                    <a:gd name="T33" fmla="*/ 6 h 32"/>
                    <a:gd name="T34" fmla="*/ 40 w 45"/>
                    <a:gd name="T35" fmla="*/ 1 h 32"/>
                    <a:gd name="T36" fmla="*/ 39 w 45"/>
                    <a:gd name="T37" fmla="*/ 0 h 32"/>
                    <a:gd name="T38" fmla="*/ 39 w 45"/>
                    <a:gd name="T39" fmla="*/ 12 h 32"/>
                    <a:gd name="T40" fmla="*/ 38 w 45"/>
                    <a:gd name="T41" fmla="*/ 18 h 32"/>
                    <a:gd name="T42" fmla="*/ 35 w 45"/>
                    <a:gd name="T43" fmla="*/ 22 h 32"/>
                    <a:gd name="T44" fmla="*/ 33 w 45"/>
                    <a:gd name="T45" fmla="*/ 24 h 32"/>
                    <a:gd name="T46" fmla="*/ 28 w 45"/>
                    <a:gd name="T47" fmla="*/ 25 h 32"/>
                    <a:gd name="T48" fmla="*/ 21 w 45"/>
                    <a:gd name="T49" fmla="*/ 26 h 32"/>
                    <a:gd name="T50" fmla="*/ 19 w 45"/>
                    <a:gd name="T51" fmla="*/ 26 h 32"/>
                    <a:gd name="T52" fmla="*/ 14 w 45"/>
                    <a:gd name="T53" fmla="*/ 25 h 32"/>
                    <a:gd name="T54" fmla="*/ 9 w 45"/>
                    <a:gd name="T55" fmla="*/ 22 h 32"/>
                    <a:gd name="T56" fmla="*/ 8 w 45"/>
                    <a:gd name="T57" fmla="*/ 22 h 32"/>
                    <a:gd name="T58" fmla="*/ 5 w 45"/>
                    <a:gd name="T59" fmla="*/ 18 h 32"/>
                    <a:gd name="T60" fmla="*/ 4 w 45"/>
                    <a:gd name="T61" fmla="*/ 11 h 32"/>
                    <a:gd name="T62" fmla="*/ 3 w 45"/>
                    <a:gd name="T63" fmla="*/ 1 h 32"/>
                    <a:gd name="T64" fmla="*/ 1 w 45"/>
                    <a:gd name="T65" fmla="*/ 6 h 32"/>
                    <a:gd name="T66" fmla="*/ 0 w 45"/>
                    <a:gd name="T67"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32">
                      <a:moveTo>
                        <a:pt x="0" y="11"/>
                      </a:moveTo>
                      <a:lnTo>
                        <a:pt x="0" y="17"/>
                      </a:lnTo>
                      <a:lnTo>
                        <a:pt x="2" y="22"/>
                      </a:lnTo>
                      <a:lnTo>
                        <a:pt x="5" y="26"/>
                      </a:lnTo>
                      <a:lnTo>
                        <a:pt x="6" y="26"/>
                      </a:lnTo>
                      <a:lnTo>
                        <a:pt x="10" y="30"/>
                      </a:lnTo>
                      <a:lnTo>
                        <a:pt x="16" y="32"/>
                      </a:lnTo>
                      <a:lnTo>
                        <a:pt x="21" y="32"/>
                      </a:lnTo>
                      <a:lnTo>
                        <a:pt x="28" y="32"/>
                      </a:lnTo>
                      <a:lnTo>
                        <a:pt x="33" y="30"/>
                      </a:lnTo>
                      <a:lnTo>
                        <a:pt x="37" y="27"/>
                      </a:lnTo>
                      <a:lnTo>
                        <a:pt x="38" y="27"/>
                      </a:lnTo>
                      <a:lnTo>
                        <a:pt x="41" y="23"/>
                      </a:lnTo>
                      <a:lnTo>
                        <a:pt x="44" y="18"/>
                      </a:lnTo>
                      <a:lnTo>
                        <a:pt x="45" y="11"/>
                      </a:lnTo>
                      <a:lnTo>
                        <a:pt x="44" y="11"/>
                      </a:lnTo>
                      <a:lnTo>
                        <a:pt x="44" y="6"/>
                      </a:lnTo>
                      <a:lnTo>
                        <a:pt x="40" y="1"/>
                      </a:lnTo>
                      <a:lnTo>
                        <a:pt x="39" y="0"/>
                      </a:lnTo>
                      <a:lnTo>
                        <a:pt x="39" y="12"/>
                      </a:lnTo>
                      <a:lnTo>
                        <a:pt x="38" y="18"/>
                      </a:lnTo>
                      <a:lnTo>
                        <a:pt x="35" y="22"/>
                      </a:lnTo>
                      <a:lnTo>
                        <a:pt x="33" y="24"/>
                      </a:lnTo>
                      <a:lnTo>
                        <a:pt x="28" y="25"/>
                      </a:lnTo>
                      <a:lnTo>
                        <a:pt x="21" y="26"/>
                      </a:lnTo>
                      <a:lnTo>
                        <a:pt x="19" y="26"/>
                      </a:lnTo>
                      <a:lnTo>
                        <a:pt x="14" y="25"/>
                      </a:lnTo>
                      <a:lnTo>
                        <a:pt x="9" y="22"/>
                      </a:lnTo>
                      <a:lnTo>
                        <a:pt x="8" y="22"/>
                      </a:lnTo>
                      <a:lnTo>
                        <a:pt x="5" y="18"/>
                      </a:lnTo>
                      <a:lnTo>
                        <a:pt x="4" y="11"/>
                      </a:lnTo>
                      <a:lnTo>
                        <a:pt x="3" y="1"/>
                      </a:lnTo>
                      <a:lnTo>
                        <a:pt x="1" y="6"/>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0" name="Freeform 7928"/>
                <p:cNvSpPr>
                  <a:spLocks/>
                </p:cNvSpPr>
                <p:nvPr/>
              </p:nvSpPr>
              <p:spPr bwMode="auto">
                <a:xfrm>
                  <a:off x="2487" y="2528"/>
                  <a:ext cx="7" cy="5"/>
                </a:xfrm>
                <a:custGeom>
                  <a:avLst/>
                  <a:gdLst>
                    <a:gd name="T0" fmla="*/ 0 w 42"/>
                    <a:gd name="T1" fmla="*/ 9 h 30"/>
                    <a:gd name="T2" fmla="*/ 1 w 42"/>
                    <a:gd name="T3" fmla="*/ 20 h 30"/>
                    <a:gd name="T4" fmla="*/ 2 w 42"/>
                    <a:gd name="T5" fmla="*/ 19 h 30"/>
                    <a:gd name="T6" fmla="*/ 3 w 42"/>
                    <a:gd name="T7" fmla="*/ 13 h 30"/>
                    <a:gd name="T8" fmla="*/ 6 w 42"/>
                    <a:gd name="T9" fmla="*/ 9 h 30"/>
                    <a:gd name="T10" fmla="*/ 7 w 42"/>
                    <a:gd name="T11" fmla="*/ 8 h 30"/>
                    <a:gd name="T12" fmla="*/ 13 w 42"/>
                    <a:gd name="T13" fmla="*/ 6 h 30"/>
                    <a:gd name="T14" fmla="*/ 19 w 42"/>
                    <a:gd name="T15" fmla="*/ 5 h 30"/>
                    <a:gd name="T16" fmla="*/ 21 w 42"/>
                    <a:gd name="T17" fmla="*/ 5 h 30"/>
                    <a:gd name="T18" fmla="*/ 28 w 42"/>
                    <a:gd name="T19" fmla="*/ 6 h 30"/>
                    <a:gd name="T20" fmla="*/ 32 w 42"/>
                    <a:gd name="T21" fmla="*/ 9 h 30"/>
                    <a:gd name="T22" fmla="*/ 32 w 42"/>
                    <a:gd name="T23" fmla="*/ 9 h 30"/>
                    <a:gd name="T24" fmla="*/ 35 w 42"/>
                    <a:gd name="T25" fmla="*/ 14 h 30"/>
                    <a:gd name="T26" fmla="*/ 36 w 42"/>
                    <a:gd name="T27" fmla="*/ 20 h 30"/>
                    <a:gd name="T28" fmla="*/ 38 w 42"/>
                    <a:gd name="T29" fmla="*/ 30 h 30"/>
                    <a:gd name="T30" fmla="*/ 41 w 42"/>
                    <a:gd name="T31" fmla="*/ 25 h 30"/>
                    <a:gd name="T32" fmla="*/ 42 w 42"/>
                    <a:gd name="T33" fmla="*/ 20 h 30"/>
                    <a:gd name="T34" fmla="*/ 41 w 42"/>
                    <a:gd name="T35" fmla="*/ 14 h 30"/>
                    <a:gd name="T36" fmla="*/ 38 w 42"/>
                    <a:gd name="T37" fmla="*/ 9 h 30"/>
                    <a:gd name="T38" fmla="*/ 35 w 42"/>
                    <a:gd name="T39" fmla="*/ 5 h 30"/>
                    <a:gd name="T40" fmla="*/ 34 w 42"/>
                    <a:gd name="T41" fmla="*/ 5 h 30"/>
                    <a:gd name="T42" fmla="*/ 30 w 42"/>
                    <a:gd name="T43" fmla="*/ 2 h 30"/>
                    <a:gd name="T44" fmla="*/ 25 w 42"/>
                    <a:gd name="T45" fmla="*/ 0 h 30"/>
                    <a:gd name="T46" fmla="*/ 19 w 42"/>
                    <a:gd name="T47" fmla="*/ 0 h 30"/>
                    <a:gd name="T48" fmla="*/ 18 w 42"/>
                    <a:gd name="T49" fmla="*/ 0 h 30"/>
                    <a:gd name="T50" fmla="*/ 13 w 42"/>
                    <a:gd name="T51" fmla="*/ 0 h 30"/>
                    <a:gd name="T52" fmla="*/ 7 w 42"/>
                    <a:gd name="T53" fmla="*/ 2 h 30"/>
                    <a:gd name="T54" fmla="*/ 3 w 42"/>
                    <a:gd name="T55" fmla="*/ 5 h 30"/>
                    <a:gd name="T56" fmla="*/ 0 w 42"/>
                    <a:gd name="T57"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30">
                      <a:moveTo>
                        <a:pt x="0" y="9"/>
                      </a:moveTo>
                      <a:lnTo>
                        <a:pt x="1" y="20"/>
                      </a:lnTo>
                      <a:lnTo>
                        <a:pt x="2" y="19"/>
                      </a:lnTo>
                      <a:lnTo>
                        <a:pt x="3" y="13"/>
                      </a:lnTo>
                      <a:lnTo>
                        <a:pt x="6" y="9"/>
                      </a:lnTo>
                      <a:lnTo>
                        <a:pt x="7" y="8"/>
                      </a:lnTo>
                      <a:lnTo>
                        <a:pt x="13" y="6"/>
                      </a:lnTo>
                      <a:lnTo>
                        <a:pt x="19" y="5"/>
                      </a:lnTo>
                      <a:lnTo>
                        <a:pt x="21" y="5"/>
                      </a:lnTo>
                      <a:lnTo>
                        <a:pt x="28" y="6"/>
                      </a:lnTo>
                      <a:lnTo>
                        <a:pt x="32" y="9"/>
                      </a:lnTo>
                      <a:lnTo>
                        <a:pt x="32" y="9"/>
                      </a:lnTo>
                      <a:lnTo>
                        <a:pt x="35" y="14"/>
                      </a:lnTo>
                      <a:lnTo>
                        <a:pt x="36" y="20"/>
                      </a:lnTo>
                      <a:lnTo>
                        <a:pt x="38" y="30"/>
                      </a:lnTo>
                      <a:lnTo>
                        <a:pt x="41" y="25"/>
                      </a:lnTo>
                      <a:lnTo>
                        <a:pt x="42" y="20"/>
                      </a:lnTo>
                      <a:lnTo>
                        <a:pt x="41" y="14"/>
                      </a:lnTo>
                      <a:lnTo>
                        <a:pt x="38" y="9"/>
                      </a:lnTo>
                      <a:lnTo>
                        <a:pt x="35" y="5"/>
                      </a:lnTo>
                      <a:lnTo>
                        <a:pt x="34" y="5"/>
                      </a:lnTo>
                      <a:lnTo>
                        <a:pt x="30" y="2"/>
                      </a:lnTo>
                      <a:lnTo>
                        <a:pt x="25" y="0"/>
                      </a:lnTo>
                      <a:lnTo>
                        <a:pt x="19" y="0"/>
                      </a:lnTo>
                      <a:lnTo>
                        <a:pt x="18" y="0"/>
                      </a:lnTo>
                      <a:lnTo>
                        <a:pt x="13" y="0"/>
                      </a:lnTo>
                      <a:lnTo>
                        <a:pt x="7" y="2"/>
                      </a:lnTo>
                      <a:lnTo>
                        <a:pt x="3" y="5"/>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1" name="Freeform 7929"/>
                <p:cNvSpPr>
                  <a:spLocks/>
                </p:cNvSpPr>
                <p:nvPr/>
              </p:nvSpPr>
              <p:spPr bwMode="auto">
                <a:xfrm>
                  <a:off x="2486" y="2529"/>
                  <a:ext cx="7" cy="6"/>
                </a:xfrm>
                <a:custGeom>
                  <a:avLst/>
                  <a:gdLst>
                    <a:gd name="T0" fmla="*/ 0 w 41"/>
                    <a:gd name="T1" fmla="*/ 11 h 31"/>
                    <a:gd name="T2" fmla="*/ 1 w 41"/>
                    <a:gd name="T3" fmla="*/ 16 h 31"/>
                    <a:gd name="T4" fmla="*/ 2 w 41"/>
                    <a:gd name="T5" fmla="*/ 21 h 31"/>
                    <a:gd name="T6" fmla="*/ 6 w 41"/>
                    <a:gd name="T7" fmla="*/ 26 h 31"/>
                    <a:gd name="T8" fmla="*/ 6 w 41"/>
                    <a:gd name="T9" fmla="*/ 26 h 31"/>
                    <a:gd name="T10" fmla="*/ 10 w 41"/>
                    <a:gd name="T11" fmla="*/ 29 h 31"/>
                    <a:gd name="T12" fmla="*/ 16 w 41"/>
                    <a:gd name="T13" fmla="*/ 31 h 31"/>
                    <a:gd name="T14" fmla="*/ 22 w 41"/>
                    <a:gd name="T15" fmla="*/ 31 h 31"/>
                    <a:gd name="T16" fmla="*/ 28 w 41"/>
                    <a:gd name="T17" fmla="*/ 30 h 31"/>
                    <a:gd name="T18" fmla="*/ 33 w 41"/>
                    <a:gd name="T19" fmla="*/ 29 h 31"/>
                    <a:gd name="T20" fmla="*/ 38 w 41"/>
                    <a:gd name="T21" fmla="*/ 26 h 31"/>
                    <a:gd name="T22" fmla="*/ 41 w 41"/>
                    <a:gd name="T23" fmla="*/ 21 h 31"/>
                    <a:gd name="T24" fmla="*/ 39 w 41"/>
                    <a:gd name="T25" fmla="*/ 11 h 31"/>
                    <a:gd name="T26" fmla="*/ 39 w 41"/>
                    <a:gd name="T27" fmla="*/ 12 h 31"/>
                    <a:gd name="T28" fmla="*/ 38 w 41"/>
                    <a:gd name="T29" fmla="*/ 17 h 31"/>
                    <a:gd name="T30" fmla="*/ 35 w 41"/>
                    <a:gd name="T31" fmla="*/ 21 h 31"/>
                    <a:gd name="T32" fmla="*/ 33 w 41"/>
                    <a:gd name="T33" fmla="*/ 22 h 31"/>
                    <a:gd name="T34" fmla="*/ 29 w 41"/>
                    <a:gd name="T35" fmla="*/ 25 h 31"/>
                    <a:gd name="T36" fmla="*/ 22 w 41"/>
                    <a:gd name="T37" fmla="*/ 26 h 31"/>
                    <a:gd name="T38" fmla="*/ 19 w 41"/>
                    <a:gd name="T39" fmla="*/ 25 h 31"/>
                    <a:gd name="T40" fmla="*/ 14 w 41"/>
                    <a:gd name="T41" fmla="*/ 24 h 31"/>
                    <a:gd name="T42" fmla="*/ 9 w 41"/>
                    <a:gd name="T43" fmla="*/ 21 h 31"/>
                    <a:gd name="T44" fmla="*/ 8 w 41"/>
                    <a:gd name="T45" fmla="*/ 20 h 31"/>
                    <a:gd name="T46" fmla="*/ 5 w 41"/>
                    <a:gd name="T47" fmla="*/ 16 h 31"/>
                    <a:gd name="T48" fmla="*/ 4 w 41"/>
                    <a:gd name="T49" fmla="*/ 11 h 31"/>
                    <a:gd name="T50" fmla="*/ 3 w 41"/>
                    <a:gd name="T51" fmla="*/ 0 h 31"/>
                    <a:gd name="T52" fmla="*/ 1 w 41"/>
                    <a:gd name="T53" fmla="*/ 4 h 31"/>
                    <a:gd name="T54" fmla="*/ 0 w 41"/>
                    <a:gd name="T55"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31">
                      <a:moveTo>
                        <a:pt x="0" y="11"/>
                      </a:moveTo>
                      <a:lnTo>
                        <a:pt x="1" y="16"/>
                      </a:lnTo>
                      <a:lnTo>
                        <a:pt x="2" y="21"/>
                      </a:lnTo>
                      <a:lnTo>
                        <a:pt x="6" y="26"/>
                      </a:lnTo>
                      <a:lnTo>
                        <a:pt x="6" y="26"/>
                      </a:lnTo>
                      <a:lnTo>
                        <a:pt x="10" y="29"/>
                      </a:lnTo>
                      <a:lnTo>
                        <a:pt x="16" y="31"/>
                      </a:lnTo>
                      <a:lnTo>
                        <a:pt x="22" y="31"/>
                      </a:lnTo>
                      <a:lnTo>
                        <a:pt x="28" y="30"/>
                      </a:lnTo>
                      <a:lnTo>
                        <a:pt x="33" y="29"/>
                      </a:lnTo>
                      <a:lnTo>
                        <a:pt x="38" y="26"/>
                      </a:lnTo>
                      <a:lnTo>
                        <a:pt x="41" y="21"/>
                      </a:lnTo>
                      <a:lnTo>
                        <a:pt x="39" y="11"/>
                      </a:lnTo>
                      <a:lnTo>
                        <a:pt x="39" y="12"/>
                      </a:lnTo>
                      <a:lnTo>
                        <a:pt x="38" y="17"/>
                      </a:lnTo>
                      <a:lnTo>
                        <a:pt x="35" y="21"/>
                      </a:lnTo>
                      <a:lnTo>
                        <a:pt x="33" y="22"/>
                      </a:lnTo>
                      <a:lnTo>
                        <a:pt x="29" y="25"/>
                      </a:lnTo>
                      <a:lnTo>
                        <a:pt x="22" y="26"/>
                      </a:lnTo>
                      <a:lnTo>
                        <a:pt x="19" y="25"/>
                      </a:lnTo>
                      <a:lnTo>
                        <a:pt x="14" y="24"/>
                      </a:lnTo>
                      <a:lnTo>
                        <a:pt x="9" y="21"/>
                      </a:lnTo>
                      <a:lnTo>
                        <a:pt x="8" y="20"/>
                      </a:lnTo>
                      <a:lnTo>
                        <a:pt x="5" y="16"/>
                      </a:lnTo>
                      <a:lnTo>
                        <a:pt x="4" y="11"/>
                      </a:lnTo>
                      <a:lnTo>
                        <a:pt x="3" y="0"/>
                      </a:lnTo>
                      <a:lnTo>
                        <a:pt x="1" y="4"/>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2" name="Freeform 7930"/>
                <p:cNvSpPr>
                  <a:spLocks/>
                </p:cNvSpPr>
                <p:nvPr/>
              </p:nvSpPr>
              <p:spPr bwMode="auto">
                <a:xfrm>
                  <a:off x="2471" y="2425"/>
                  <a:ext cx="5" cy="7"/>
                </a:xfrm>
                <a:custGeom>
                  <a:avLst/>
                  <a:gdLst>
                    <a:gd name="T0" fmla="*/ 32 w 32"/>
                    <a:gd name="T1" fmla="*/ 0 h 43"/>
                    <a:gd name="T2" fmla="*/ 0 w 32"/>
                    <a:gd name="T3" fmla="*/ 0 h 43"/>
                    <a:gd name="T4" fmla="*/ 0 w 32"/>
                    <a:gd name="T5" fmla="*/ 43 h 43"/>
                    <a:gd name="T6" fmla="*/ 32 w 32"/>
                    <a:gd name="T7" fmla="*/ 43 h 43"/>
                    <a:gd name="T8" fmla="*/ 32 w 32"/>
                    <a:gd name="T9" fmla="*/ 38 h 43"/>
                    <a:gd name="T10" fmla="*/ 7 w 32"/>
                    <a:gd name="T11" fmla="*/ 38 h 43"/>
                    <a:gd name="T12" fmla="*/ 7 w 32"/>
                    <a:gd name="T13" fmla="*/ 24 h 43"/>
                    <a:gd name="T14" fmla="*/ 30 w 32"/>
                    <a:gd name="T15" fmla="*/ 24 h 43"/>
                    <a:gd name="T16" fmla="*/ 30 w 32"/>
                    <a:gd name="T17" fmla="*/ 19 h 43"/>
                    <a:gd name="T18" fmla="*/ 7 w 32"/>
                    <a:gd name="T19" fmla="*/ 19 h 43"/>
                    <a:gd name="T20" fmla="*/ 7 w 32"/>
                    <a:gd name="T21" fmla="*/ 6 h 43"/>
                    <a:gd name="T22" fmla="*/ 32 w 32"/>
                    <a:gd name="T23" fmla="*/ 6 h 43"/>
                    <a:gd name="T24" fmla="*/ 32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2" y="0"/>
                      </a:moveTo>
                      <a:lnTo>
                        <a:pt x="0" y="0"/>
                      </a:lnTo>
                      <a:lnTo>
                        <a:pt x="0" y="43"/>
                      </a:lnTo>
                      <a:lnTo>
                        <a:pt x="32" y="43"/>
                      </a:lnTo>
                      <a:lnTo>
                        <a:pt x="32" y="38"/>
                      </a:lnTo>
                      <a:lnTo>
                        <a:pt x="7" y="38"/>
                      </a:lnTo>
                      <a:lnTo>
                        <a:pt x="7" y="24"/>
                      </a:lnTo>
                      <a:lnTo>
                        <a:pt x="30" y="24"/>
                      </a:lnTo>
                      <a:lnTo>
                        <a:pt x="30" y="19"/>
                      </a:lnTo>
                      <a:lnTo>
                        <a:pt x="7" y="19"/>
                      </a:lnTo>
                      <a:lnTo>
                        <a:pt x="7" y="6"/>
                      </a:lnTo>
                      <a:lnTo>
                        <a:pt x="32" y="6"/>
                      </a:lnTo>
                      <a:lnTo>
                        <a:pt x="3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3" name="Freeform 7931"/>
                <p:cNvSpPr>
                  <a:spLocks/>
                </p:cNvSpPr>
                <p:nvPr/>
              </p:nvSpPr>
              <p:spPr bwMode="auto">
                <a:xfrm>
                  <a:off x="2481" y="2429"/>
                  <a:ext cx="3" cy="2"/>
                </a:xfrm>
                <a:custGeom>
                  <a:avLst/>
                  <a:gdLst>
                    <a:gd name="T0" fmla="*/ 13 w 18"/>
                    <a:gd name="T1" fmla="*/ 0 h 12"/>
                    <a:gd name="T2" fmla="*/ 10 w 18"/>
                    <a:gd name="T3" fmla="*/ 4 h 12"/>
                    <a:gd name="T4" fmla="*/ 7 w 18"/>
                    <a:gd name="T5" fmla="*/ 9 h 12"/>
                    <a:gd name="T6" fmla="*/ 5 w 18"/>
                    <a:gd name="T7" fmla="*/ 10 h 12"/>
                    <a:gd name="T8" fmla="*/ 0 w 18"/>
                    <a:gd name="T9" fmla="*/ 11 h 12"/>
                    <a:gd name="T10" fmla="*/ 13 w 18"/>
                    <a:gd name="T11" fmla="*/ 12 h 12"/>
                    <a:gd name="T12" fmla="*/ 16 w 18"/>
                    <a:gd name="T13" fmla="*/ 8 h 12"/>
                    <a:gd name="T14" fmla="*/ 18 w 18"/>
                    <a:gd name="T15" fmla="*/ 1 h 12"/>
                    <a:gd name="T16" fmla="*/ 13 w 1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2">
                      <a:moveTo>
                        <a:pt x="13" y="0"/>
                      </a:moveTo>
                      <a:lnTo>
                        <a:pt x="10" y="4"/>
                      </a:lnTo>
                      <a:lnTo>
                        <a:pt x="7" y="9"/>
                      </a:lnTo>
                      <a:lnTo>
                        <a:pt x="5" y="10"/>
                      </a:lnTo>
                      <a:lnTo>
                        <a:pt x="0" y="11"/>
                      </a:lnTo>
                      <a:lnTo>
                        <a:pt x="13" y="12"/>
                      </a:lnTo>
                      <a:lnTo>
                        <a:pt x="16" y="8"/>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4" name="Freeform 7932"/>
                <p:cNvSpPr>
                  <a:spLocks/>
                </p:cNvSpPr>
                <p:nvPr/>
              </p:nvSpPr>
              <p:spPr bwMode="auto">
                <a:xfrm>
                  <a:off x="2481" y="2425"/>
                  <a:ext cx="3" cy="2"/>
                </a:xfrm>
                <a:custGeom>
                  <a:avLst/>
                  <a:gdLst>
                    <a:gd name="T0" fmla="*/ 10 w 17"/>
                    <a:gd name="T1" fmla="*/ 0 h 10"/>
                    <a:gd name="T2" fmla="*/ 0 w 17"/>
                    <a:gd name="T3" fmla="*/ 2 h 10"/>
                    <a:gd name="T4" fmla="*/ 2 w 17"/>
                    <a:gd name="T5" fmla="*/ 2 h 10"/>
                    <a:gd name="T6" fmla="*/ 7 w 17"/>
                    <a:gd name="T7" fmla="*/ 4 h 10"/>
                    <a:gd name="T8" fmla="*/ 8 w 17"/>
                    <a:gd name="T9" fmla="*/ 5 h 10"/>
                    <a:gd name="T10" fmla="*/ 12 w 17"/>
                    <a:gd name="T11" fmla="*/ 10 h 10"/>
                    <a:gd name="T12" fmla="*/ 17 w 17"/>
                    <a:gd name="T13" fmla="*/ 9 h 10"/>
                    <a:gd name="T14" fmla="*/ 17 w 17"/>
                    <a:gd name="T15" fmla="*/ 9 h 10"/>
                    <a:gd name="T16" fmla="*/ 15 w 17"/>
                    <a:gd name="T17" fmla="*/ 4 h 10"/>
                    <a:gd name="T18" fmla="*/ 1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0" y="0"/>
                      </a:moveTo>
                      <a:lnTo>
                        <a:pt x="0" y="2"/>
                      </a:lnTo>
                      <a:lnTo>
                        <a:pt x="2" y="2"/>
                      </a:lnTo>
                      <a:lnTo>
                        <a:pt x="7" y="4"/>
                      </a:lnTo>
                      <a:lnTo>
                        <a:pt x="8" y="5"/>
                      </a:lnTo>
                      <a:lnTo>
                        <a:pt x="12" y="10"/>
                      </a:lnTo>
                      <a:lnTo>
                        <a:pt x="17" y="9"/>
                      </a:lnTo>
                      <a:lnTo>
                        <a:pt x="17" y="9"/>
                      </a:lnTo>
                      <a:lnTo>
                        <a:pt x="15"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5" name="Freeform 7933"/>
                <p:cNvSpPr>
                  <a:spLocks/>
                </p:cNvSpPr>
                <p:nvPr/>
              </p:nvSpPr>
              <p:spPr bwMode="auto">
                <a:xfrm>
                  <a:off x="2477" y="2425"/>
                  <a:ext cx="6" cy="7"/>
                </a:xfrm>
                <a:custGeom>
                  <a:avLst/>
                  <a:gdLst>
                    <a:gd name="T0" fmla="*/ 20 w 33"/>
                    <a:gd name="T1" fmla="*/ 0 h 45"/>
                    <a:gd name="T2" fmla="*/ 16 w 33"/>
                    <a:gd name="T3" fmla="*/ 1 h 45"/>
                    <a:gd name="T4" fmla="*/ 10 w 33"/>
                    <a:gd name="T5" fmla="*/ 2 h 45"/>
                    <a:gd name="T6" fmla="*/ 6 w 33"/>
                    <a:gd name="T7" fmla="*/ 7 h 45"/>
                    <a:gd name="T8" fmla="*/ 5 w 33"/>
                    <a:gd name="T9" fmla="*/ 7 h 45"/>
                    <a:gd name="T10" fmla="*/ 3 w 33"/>
                    <a:gd name="T11" fmla="*/ 11 h 45"/>
                    <a:gd name="T12" fmla="*/ 1 w 33"/>
                    <a:gd name="T13" fmla="*/ 16 h 45"/>
                    <a:gd name="T14" fmla="*/ 0 w 33"/>
                    <a:gd name="T15" fmla="*/ 23 h 45"/>
                    <a:gd name="T16" fmla="*/ 1 w 33"/>
                    <a:gd name="T17" fmla="*/ 28 h 45"/>
                    <a:gd name="T18" fmla="*/ 2 w 33"/>
                    <a:gd name="T19" fmla="*/ 33 h 45"/>
                    <a:gd name="T20" fmla="*/ 5 w 33"/>
                    <a:gd name="T21" fmla="*/ 39 h 45"/>
                    <a:gd name="T22" fmla="*/ 5 w 33"/>
                    <a:gd name="T23" fmla="*/ 39 h 45"/>
                    <a:gd name="T24" fmla="*/ 9 w 33"/>
                    <a:gd name="T25" fmla="*/ 42 h 45"/>
                    <a:gd name="T26" fmla="*/ 13 w 33"/>
                    <a:gd name="T27" fmla="*/ 44 h 45"/>
                    <a:gd name="T28" fmla="*/ 20 w 33"/>
                    <a:gd name="T29" fmla="*/ 45 h 45"/>
                    <a:gd name="T30" fmla="*/ 21 w 33"/>
                    <a:gd name="T31" fmla="*/ 45 h 45"/>
                    <a:gd name="T32" fmla="*/ 26 w 33"/>
                    <a:gd name="T33" fmla="*/ 44 h 45"/>
                    <a:gd name="T34" fmla="*/ 32 w 33"/>
                    <a:gd name="T35" fmla="*/ 41 h 45"/>
                    <a:gd name="T36" fmla="*/ 33 w 33"/>
                    <a:gd name="T37" fmla="*/ 41 h 45"/>
                    <a:gd name="T38" fmla="*/ 20 w 33"/>
                    <a:gd name="T39" fmla="*/ 40 h 45"/>
                    <a:gd name="T40" fmla="*/ 14 w 33"/>
                    <a:gd name="T41" fmla="*/ 39 h 45"/>
                    <a:gd name="T42" fmla="*/ 9 w 33"/>
                    <a:gd name="T43" fmla="*/ 36 h 45"/>
                    <a:gd name="T44" fmla="*/ 8 w 33"/>
                    <a:gd name="T45" fmla="*/ 33 h 45"/>
                    <a:gd name="T46" fmla="*/ 6 w 33"/>
                    <a:gd name="T47" fmla="*/ 29 h 45"/>
                    <a:gd name="T48" fmla="*/ 6 w 33"/>
                    <a:gd name="T49" fmla="*/ 23 h 45"/>
                    <a:gd name="T50" fmla="*/ 6 w 33"/>
                    <a:gd name="T51" fmla="*/ 21 h 45"/>
                    <a:gd name="T52" fmla="*/ 7 w 33"/>
                    <a:gd name="T53" fmla="*/ 14 h 45"/>
                    <a:gd name="T54" fmla="*/ 9 w 33"/>
                    <a:gd name="T55" fmla="*/ 10 h 45"/>
                    <a:gd name="T56" fmla="*/ 10 w 33"/>
                    <a:gd name="T57" fmla="*/ 9 h 45"/>
                    <a:gd name="T58" fmla="*/ 14 w 33"/>
                    <a:gd name="T59" fmla="*/ 7 h 45"/>
                    <a:gd name="T60" fmla="*/ 20 w 33"/>
                    <a:gd name="T61" fmla="*/ 6 h 45"/>
                    <a:gd name="T62" fmla="*/ 30 w 33"/>
                    <a:gd name="T63" fmla="*/ 4 h 45"/>
                    <a:gd name="T64" fmla="*/ 26 w 33"/>
                    <a:gd name="T65" fmla="*/ 1 h 45"/>
                    <a:gd name="T66" fmla="*/ 20 w 33"/>
                    <a:gd name="T6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5">
                      <a:moveTo>
                        <a:pt x="20" y="0"/>
                      </a:moveTo>
                      <a:lnTo>
                        <a:pt x="16" y="1"/>
                      </a:lnTo>
                      <a:lnTo>
                        <a:pt x="10" y="2"/>
                      </a:lnTo>
                      <a:lnTo>
                        <a:pt x="6" y="7"/>
                      </a:lnTo>
                      <a:lnTo>
                        <a:pt x="5" y="7"/>
                      </a:lnTo>
                      <a:lnTo>
                        <a:pt x="3" y="11"/>
                      </a:lnTo>
                      <a:lnTo>
                        <a:pt x="1" y="16"/>
                      </a:lnTo>
                      <a:lnTo>
                        <a:pt x="0" y="23"/>
                      </a:lnTo>
                      <a:lnTo>
                        <a:pt x="1" y="28"/>
                      </a:lnTo>
                      <a:lnTo>
                        <a:pt x="2" y="33"/>
                      </a:lnTo>
                      <a:lnTo>
                        <a:pt x="5" y="39"/>
                      </a:lnTo>
                      <a:lnTo>
                        <a:pt x="5" y="39"/>
                      </a:lnTo>
                      <a:lnTo>
                        <a:pt x="9" y="42"/>
                      </a:lnTo>
                      <a:lnTo>
                        <a:pt x="13" y="44"/>
                      </a:lnTo>
                      <a:lnTo>
                        <a:pt x="20" y="45"/>
                      </a:lnTo>
                      <a:lnTo>
                        <a:pt x="21" y="45"/>
                      </a:lnTo>
                      <a:lnTo>
                        <a:pt x="26" y="44"/>
                      </a:lnTo>
                      <a:lnTo>
                        <a:pt x="32" y="41"/>
                      </a:lnTo>
                      <a:lnTo>
                        <a:pt x="33" y="41"/>
                      </a:lnTo>
                      <a:lnTo>
                        <a:pt x="20" y="40"/>
                      </a:lnTo>
                      <a:lnTo>
                        <a:pt x="14" y="39"/>
                      </a:lnTo>
                      <a:lnTo>
                        <a:pt x="9" y="36"/>
                      </a:lnTo>
                      <a:lnTo>
                        <a:pt x="8" y="33"/>
                      </a:lnTo>
                      <a:lnTo>
                        <a:pt x="6" y="29"/>
                      </a:lnTo>
                      <a:lnTo>
                        <a:pt x="6" y="23"/>
                      </a:lnTo>
                      <a:lnTo>
                        <a:pt x="6" y="21"/>
                      </a:lnTo>
                      <a:lnTo>
                        <a:pt x="7" y="14"/>
                      </a:lnTo>
                      <a:lnTo>
                        <a:pt x="9" y="10"/>
                      </a:lnTo>
                      <a:lnTo>
                        <a:pt x="10" y="9"/>
                      </a:lnTo>
                      <a:lnTo>
                        <a:pt x="14" y="7"/>
                      </a:lnTo>
                      <a:lnTo>
                        <a:pt x="20" y="6"/>
                      </a:lnTo>
                      <a:lnTo>
                        <a:pt x="30" y="4"/>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6" name="Freeform 7934"/>
                <p:cNvSpPr>
                  <a:spLocks/>
                </p:cNvSpPr>
                <p:nvPr/>
              </p:nvSpPr>
              <p:spPr bwMode="auto">
                <a:xfrm>
                  <a:off x="2485" y="2425"/>
                  <a:ext cx="5" cy="7"/>
                </a:xfrm>
                <a:custGeom>
                  <a:avLst/>
                  <a:gdLst>
                    <a:gd name="T0" fmla="*/ 7 w 28"/>
                    <a:gd name="T1" fmla="*/ 0 h 44"/>
                    <a:gd name="T2" fmla="*/ 0 w 28"/>
                    <a:gd name="T3" fmla="*/ 0 h 44"/>
                    <a:gd name="T4" fmla="*/ 0 w 28"/>
                    <a:gd name="T5" fmla="*/ 25 h 44"/>
                    <a:gd name="T6" fmla="*/ 0 w 28"/>
                    <a:gd name="T7" fmla="*/ 26 h 44"/>
                    <a:gd name="T8" fmla="*/ 1 w 28"/>
                    <a:gd name="T9" fmla="*/ 31 h 44"/>
                    <a:gd name="T10" fmla="*/ 1 w 28"/>
                    <a:gd name="T11" fmla="*/ 32 h 44"/>
                    <a:gd name="T12" fmla="*/ 3 w 28"/>
                    <a:gd name="T13" fmla="*/ 38 h 44"/>
                    <a:gd name="T14" fmla="*/ 3 w 28"/>
                    <a:gd name="T15" fmla="*/ 39 h 44"/>
                    <a:gd name="T16" fmla="*/ 9 w 28"/>
                    <a:gd name="T17" fmla="*/ 42 h 44"/>
                    <a:gd name="T18" fmla="*/ 12 w 28"/>
                    <a:gd name="T19" fmla="*/ 43 h 44"/>
                    <a:gd name="T20" fmla="*/ 17 w 28"/>
                    <a:gd name="T21" fmla="*/ 44 h 44"/>
                    <a:gd name="T22" fmla="*/ 23 w 28"/>
                    <a:gd name="T23" fmla="*/ 43 h 44"/>
                    <a:gd name="T24" fmla="*/ 27 w 28"/>
                    <a:gd name="T25" fmla="*/ 42 h 44"/>
                    <a:gd name="T26" fmla="*/ 28 w 28"/>
                    <a:gd name="T27" fmla="*/ 41 h 44"/>
                    <a:gd name="T28" fmla="*/ 17 w 28"/>
                    <a:gd name="T29" fmla="*/ 39 h 44"/>
                    <a:gd name="T30" fmla="*/ 15 w 28"/>
                    <a:gd name="T31" fmla="*/ 39 h 44"/>
                    <a:gd name="T32" fmla="*/ 10 w 28"/>
                    <a:gd name="T33" fmla="*/ 37 h 44"/>
                    <a:gd name="T34" fmla="*/ 10 w 28"/>
                    <a:gd name="T35" fmla="*/ 37 h 44"/>
                    <a:gd name="T36" fmla="*/ 7 w 28"/>
                    <a:gd name="T37" fmla="*/ 31 h 44"/>
                    <a:gd name="T38" fmla="*/ 7 w 28"/>
                    <a:gd name="T39" fmla="*/ 31 h 44"/>
                    <a:gd name="T40" fmla="*/ 7 w 28"/>
                    <a:gd name="T41" fmla="*/ 25 h 44"/>
                    <a:gd name="T42" fmla="*/ 7 w 28"/>
                    <a:gd name="T4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4">
                      <a:moveTo>
                        <a:pt x="7" y="0"/>
                      </a:moveTo>
                      <a:lnTo>
                        <a:pt x="0" y="0"/>
                      </a:lnTo>
                      <a:lnTo>
                        <a:pt x="0" y="25"/>
                      </a:lnTo>
                      <a:lnTo>
                        <a:pt x="0" y="26"/>
                      </a:lnTo>
                      <a:lnTo>
                        <a:pt x="1" y="31"/>
                      </a:lnTo>
                      <a:lnTo>
                        <a:pt x="1" y="32"/>
                      </a:lnTo>
                      <a:lnTo>
                        <a:pt x="3" y="38"/>
                      </a:lnTo>
                      <a:lnTo>
                        <a:pt x="3" y="39"/>
                      </a:lnTo>
                      <a:lnTo>
                        <a:pt x="9" y="42"/>
                      </a:lnTo>
                      <a:lnTo>
                        <a:pt x="12" y="43"/>
                      </a:lnTo>
                      <a:lnTo>
                        <a:pt x="17" y="44"/>
                      </a:lnTo>
                      <a:lnTo>
                        <a:pt x="23" y="43"/>
                      </a:lnTo>
                      <a:lnTo>
                        <a:pt x="27" y="42"/>
                      </a:lnTo>
                      <a:lnTo>
                        <a:pt x="28" y="41"/>
                      </a:lnTo>
                      <a:lnTo>
                        <a:pt x="17" y="39"/>
                      </a:lnTo>
                      <a:lnTo>
                        <a:pt x="15" y="39"/>
                      </a:lnTo>
                      <a:lnTo>
                        <a:pt x="10" y="37"/>
                      </a:lnTo>
                      <a:lnTo>
                        <a:pt x="10" y="37"/>
                      </a:lnTo>
                      <a:lnTo>
                        <a:pt x="7" y="31"/>
                      </a:lnTo>
                      <a:lnTo>
                        <a:pt x="7" y="31"/>
                      </a:lnTo>
                      <a:lnTo>
                        <a:pt x="7" y="2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7" name="Freeform 7935"/>
                <p:cNvSpPr>
                  <a:spLocks/>
                </p:cNvSpPr>
                <p:nvPr/>
              </p:nvSpPr>
              <p:spPr bwMode="auto">
                <a:xfrm>
                  <a:off x="2488" y="2425"/>
                  <a:ext cx="3" cy="6"/>
                </a:xfrm>
                <a:custGeom>
                  <a:avLst/>
                  <a:gdLst>
                    <a:gd name="T0" fmla="*/ 17 w 17"/>
                    <a:gd name="T1" fmla="*/ 0 h 41"/>
                    <a:gd name="T2" fmla="*/ 12 w 17"/>
                    <a:gd name="T3" fmla="*/ 0 h 41"/>
                    <a:gd name="T4" fmla="*/ 12 w 17"/>
                    <a:gd name="T5" fmla="*/ 25 h 41"/>
                    <a:gd name="T6" fmla="*/ 12 w 17"/>
                    <a:gd name="T7" fmla="*/ 27 h 41"/>
                    <a:gd name="T8" fmla="*/ 11 w 17"/>
                    <a:gd name="T9" fmla="*/ 32 h 41"/>
                    <a:gd name="T10" fmla="*/ 11 w 17"/>
                    <a:gd name="T11" fmla="*/ 32 h 41"/>
                    <a:gd name="T12" fmla="*/ 8 w 17"/>
                    <a:gd name="T13" fmla="*/ 37 h 41"/>
                    <a:gd name="T14" fmla="*/ 6 w 17"/>
                    <a:gd name="T15" fmla="*/ 38 h 41"/>
                    <a:gd name="T16" fmla="*/ 0 w 17"/>
                    <a:gd name="T17" fmla="*/ 39 h 41"/>
                    <a:gd name="T18" fmla="*/ 11 w 17"/>
                    <a:gd name="T19" fmla="*/ 41 h 41"/>
                    <a:gd name="T20" fmla="*/ 15 w 17"/>
                    <a:gd name="T21" fmla="*/ 37 h 41"/>
                    <a:gd name="T22" fmla="*/ 15 w 17"/>
                    <a:gd name="T23" fmla="*/ 37 h 41"/>
                    <a:gd name="T24" fmla="*/ 17 w 17"/>
                    <a:gd name="T25" fmla="*/ 31 h 41"/>
                    <a:gd name="T26" fmla="*/ 17 w 17"/>
                    <a:gd name="T27" fmla="*/ 31 h 41"/>
                    <a:gd name="T28" fmla="*/ 17 w 17"/>
                    <a:gd name="T29" fmla="*/ 25 h 41"/>
                    <a:gd name="T30" fmla="*/ 17 w 17"/>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1">
                      <a:moveTo>
                        <a:pt x="17" y="0"/>
                      </a:moveTo>
                      <a:lnTo>
                        <a:pt x="12" y="0"/>
                      </a:lnTo>
                      <a:lnTo>
                        <a:pt x="12" y="25"/>
                      </a:lnTo>
                      <a:lnTo>
                        <a:pt x="12" y="27"/>
                      </a:lnTo>
                      <a:lnTo>
                        <a:pt x="11" y="32"/>
                      </a:lnTo>
                      <a:lnTo>
                        <a:pt x="11" y="32"/>
                      </a:lnTo>
                      <a:lnTo>
                        <a:pt x="8" y="37"/>
                      </a:lnTo>
                      <a:lnTo>
                        <a:pt x="6" y="38"/>
                      </a:lnTo>
                      <a:lnTo>
                        <a:pt x="0" y="39"/>
                      </a:lnTo>
                      <a:lnTo>
                        <a:pt x="11" y="41"/>
                      </a:lnTo>
                      <a:lnTo>
                        <a:pt x="15" y="37"/>
                      </a:lnTo>
                      <a:lnTo>
                        <a:pt x="15" y="37"/>
                      </a:lnTo>
                      <a:lnTo>
                        <a:pt x="17" y="31"/>
                      </a:lnTo>
                      <a:lnTo>
                        <a:pt x="17" y="31"/>
                      </a:lnTo>
                      <a:lnTo>
                        <a:pt x="17" y="25"/>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8" name="Freeform 7936"/>
                <p:cNvSpPr>
                  <a:spLocks/>
                </p:cNvSpPr>
                <p:nvPr/>
              </p:nvSpPr>
              <p:spPr bwMode="auto">
                <a:xfrm>
                  <a:off x="2491" y="2425"/>
                  <a:ext cx="5" cy="7"/>
                </a:xfrm>
                <a:custGeom>
                  <a:avLst/>
                  <a:gdLst>
                    <a:gd name="T0" fmla="*/ 22 w 27"/>
                    <a:gd name="T1" fmla="*/ 0 h 43"/>
                    <a:gd name="T2" fmla="*/ 16 w 27"/>
                    <a:gd name="T3" fmla="*/ 0 h 43"/>
                    <a:gd name="T4" fmla="*/ 0 w 27"/>
                    <a:gd name="T5" fmla="*/ 43 h 43"/>
                    <a:gd name="T6" fmla="*/ 5 w 27"/>
                    <a:gd name="T7" fmla="*/ 43 h 43"/>
                    <a:gd name="T8" fmla="*/ 10 w 27"/>
                    <a:gd name="T9" fmla="*/ 30 h 43"/>
                    <a:gd name="T10" fmla="*/ 27 w 27"/>
                    <a:gd name="T11" fmla="*/ 30 h 43"/>
                    <a:gd name="T12" fmla="*/ 11 w 27"/>
                    <a:gd name="T13" fmla="*/ 26 h 43"/>
                    <a:gd name="T14" fmla="*/ 17 w 27"/>
                    <a:gd name="T15" fmla="*/ 13 h 43"/>
                    <a:gd name="T16" fmla="*/ 17 w 27"/>
                    <a:gd name="T17" fmla="*/ 10 h 43"/>
                    <a:gd name="T18" fmla="*/ 19 w 27"/>
                    <a:gd name="T19" fmla="*/ 5 h 43"/>
                    <a:gd name="T20" fmla="*/ 19 w 27"/>
                    <a:gd name="T21" fmla="*/ 5 h 43"/>
                    <a:gd name="T22" fmla="*/ 22 w 27"/>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3">
                      <a:moveTo>
                        <a:pt x="22" y="0"/>
                      </a:moveTo>
                      <a:lnTo>
                        <a:pt x="16" y="0"/>
                      </a:lnTo>
                      <a:lnTo>
                        <a:pt x="0" y="43"/>
                      </a:lnTo>
                      <a:lnTo>
                        <a:pt x="5" y="43"/>
                      </a:lnTo>
                      <a:lnTo>
                        <a:pt x="10" y="30"/>
                      </a:lnTo>
                      <a:lnTo>
                        <a:pt x="27" y="30"/>
                      </a:lnTo>
                      <a:lnTo>
                        <a:pt x="11" y="26"/>
                      </a:lnTo>
                      <a:lnTo>
                        <a:pt x="17" y="13"/>
                      </a:lnTo>
                      <a:lnTo>
                        <a:pt x="17"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99" name="Freeform 7937"/>
                <p:cNvSpPr>
                  <a:spLocks/>
                </p:cNvSpPr>
                <p:nvPr/>
              </p:nvSpPr>
              <p:spPr bwMode="auto">
                <a:xfrm>
                  <a:off x="2493" y="2425"/>
                  <a:ext cx="5" cy="7"/>
                </a:xfrm>
                <a:custGeom>
                  <a:avLst/>
                  <a:gdLst>
                    <a:gd name="T0" fmla="*/ 11 w 28"/>
                    <a:gd name="T1" fmla="*/ 0 h 43"/>
                    <a:gd name="T2" fmla="*/ 8 w 28"/>
                    <a:gd name="T3" fmla="*/ 5 h 43"/>
                    <a:gd name="T4" fmla="*/ 9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5"/>
                      </a:lnTo>
                      <a:lnTo>
                        <a:pt x="9" y="10"/>
                      </a:lnTo>
                      <a:lnTo>
                        <a:pt x="10" y="12"/>
                      </a:lnTo>
                      <a:lnTo>
                        <a:pt x="12" y="17"/>
                      </a:lnTo>
                      <a:lnTo>
                        <a:pt x="15" y="26"/>
                      </a:lnTo>
                      <a:lnTo>
                        <a:pt x="0" y="26"/>
                      </a:lnTo>
                      <a:lnTo>
                        <a:pt x="16"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0" name="Freeform 7938"/>
                <p:cNvSpPr>
                  <a:spLocks/>
                </p:cNvSpPr>
                <p:nvPr/>
              </p:nvSpPr>
              <p:spPr bwMode="auto">
                <a:xfrm>
                  <a:off x="2500" y="2425"/>
                  <a:ext cx="5" cy="6"/>
                </a:xfrm>
                <a:custGeom>
                  <a:avLst/>
                  <a:gdLst>
                    <a:gd name="T0" fmla="*/ 21 w 30"/>
                    <a:gd name="T1" fmla="*/ 0 h 37"/>
                    <a:gd name="T2" fmla="*/ 8 w 30"/>
                    <a:gd name="T3" fmla="*/ 3 h 37"/>
                    <a:gd name="T4" fmla="*/ 14 w 30"/>
                    <a:gd name="T5" fmla="*/ 3 h 37"/>
                    <a:gd name="T6" fmla="*/ 17 w 30"/>
                    <a:gd name="T7" fmla="*/ 4 h 37"/>
                    <a:gd name="T8" fmla="*/ 21 w 30"/>
                    <a:gd name="T9" fmla="*/ 7 h 37"/>
                    <a:gd name="T10" fmla="*/ 23 w 30"/>
                    <a:gd name="T11" fmla="*/ 12 h 37"/>
                    <a:gd name="T12" fmla="*/ 23 w 30"/>
                    <a:gd name="T13" fmla="*/ 12 h 37"/>
                    <a:gd name="T14" fmla="*/ 23 w 30"/>
                    <a:gd name="T15" fmla="*/ 19 h 37"/>
                    <a:gd name="T16" fmla="*/ 23 w 30"/>
                    <a:gd name="T17" fmla="*/ 23 h 37"/>
                    <a:gd name="T18" fmla="*/ 22 w 30"/>
                    <a:gd name="T19" fmla="*/ 27 h 37"/>
                    <a:gd name="T20" fmla="*/ 22 w 30"/>
                    <a:gd name="T21" fmla="*/ 28 h 37"/>
                    <a:gd name="T22" fmla="*/ 18 w 30"/>
                    <a:gd name="T23" fmla="*/ 33 h 37"/>
                    <a:gd name="T24" fmla="*/ 14 w 30"/>
                    <a:gd name="T25" fmla="*/ 35 h 37"/>
                    <a:gd name="T26" fmla="*/ 8 w 30"/>
                    <a:gd name="T27" fmla="*/ 35 h 37"/>
                    <a:gd name="T28" fmla="*/ 0 w 30"/>
                    <a:gd name="T29" fmla="*/ 35 h 37"/>
                    <a:gd name="T30" fmla="*/ 21 w 30"/>
                    <a:gd name="T31" fmla="*/ 37 h 37"/>
                    <a:gd name="T32" fmla="*/ 25 w 30"/>
                    <a:gd name="T33" fmla="*/ 34 h 37"/>
                    <a:gd name="T34" fmla="*/ 28 w 30"/>
                    <a:gd name="T35" fmla="*/ 29 h 37"/>
                    <a:gd name="T36" fmla="*/ 29 w 30"/>
                    <a:gd name="T37" fmla="*/ 24 h 37"/>
                    <a:gd name="T38" fmla="*/ 30 w 30"/>
                    <a:gd name="T39" fmla="*/ 19 h 37"/>
                    <a:gd name="T40" fmla="*/ 30 w 30"/>
                    <a:gd name="T41" fmla="*/ 16 h 37"/>
                    <a:gd name="T42" fmla="*/ 29 w 30"/>
                    <a:gd name="T43" fmla="*/ 10 h 37"/>
                    <a:gd name="T44" fmla="*/ 28 w 30"/>
                    <a:gd name="T45" fmla="*/ 9 h 37"/>
                    <a:gd name="T46" fmla="*/ 25 w 30"/>
                    <a:gd name="T47" fmla="*/ 4 h 37"/>
                    <a:gd name="T48" fmla="*/ 25 w 30"/>
                    <a:gd name="T49" fmla="*/ 4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8" y="3"/>
                      </a:lnTo>
                      <a:lnTo>
                        <a:pt x="14" y="3"/>
                      </a:lnTo>
                      <a:lnTo>
                        <a:pt x="17" y="4"/>
                      </a:lnTo>
                      <a:lnTo>
                        <a:pt x="21" y="7"/>
                      </a:lnTo>
                      <a:lnTo>
                        <a:pt x="23" y="12"/>
                      </a:lnTo>
                      <a:lnTo>
                        <a:pt x="23" y="12"/>
                      </a:lnTo>
                      <a:lnTo>
                        <a:pt x="23" y="19"/>
                      </a:lnTo>
                      <a:lnTo>
                        <a:pt x="23" y="23"/>
                      </a:lnTo>
                      <a:lnTo>
                        <a:pt x="22" y="27"/>
                      </a:lnTo>
                      <a:lnTo>
                        <a:pt x="22" y="28"/>
                      </a:lnTo>
                      <a:lnTo>
                        <a:pt x="18" y="33"/>
                      </a:lnTo>
                      <a:lnTo>
                        <a:pt x="14" y="35"/>
                      </a:lnTo>
                      <a:lnTo>
                        <a:pt x="8" y="35"/>
                      </a:lnTo>
                      <a:lnTo>
                        <a:pt x="0" y="35"/>
                      </a:lnTo>
                      <a:lnTo>
                        <a:pt x="21" y="37"/>
                      </a:lnTo>
                      <a:lnTo>
                        <a:pt x="25" y="34"/>
                      </a:lnTo>
                      <a:lnTo>
                        <a:pt x="28" y="29"/>
                      </a:lnTo>
                      <a:lnTo>
                        <a:pt x="29" y="24"/>
                      </a:lnTo>
                      <a:lnTo>
                        <a:pt x="30" y="19"/>
                      </a:lnTo>
                      <a:lnTo>
                        <a:pt x="30" y="16"/>
                      </a:lnTo>
                      <a:lnTo>
                        <a:pt x="29" y="10"/>
                      </a:lnTo>
                      <a:lnTo>
                        <a:pt x="28" y="9"/>
                      </a:lnTo>
                      <a:lnTo>
                        <a:pt x="25" y="4"/>
                      </a:lnTo>
                      <a:lnTo>
                        <a:pt x="25"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1" name="Freeform 7939"/>
                <p:cNvSpPr>
                  <a:spLocks/>
                </p:cNvSpPr>
                <p:nvPr/>
              </p:nvSpPr>
              <p:spPr bwMode="auto">
                <a:xfrm>
                  <a:off x="2499" y="2425"/>
                  <a:ext cx="4" cy="7"/>
                </a:xfrm>
                <a:custGeom>
                  <a:avLst/>
                  <a:gdLst>
                    <a:gd name="T0" fmla="*/ 14 w 27"/>
                    <a:gd name="T1" fmla="*/ 0 h 43"/>
                    <a:gd name="T2" fmla="*/ 0 w 27"/>
                    <a:gd name="T3" fmla="*/ 0 h 43"/>
                    <a:gd name="T4" fmla="*/ 0 w 27"/>
                    <a:gd name="T5" fmla="*/ 43 h 43"/>
                    <a:gd name="T6" fmla="*/ 15 w 27"/>
                    <a:gd name="T7" fmla="*/ 43 h 43"/>
                    <a:gd name="T8" fmla="*/ 16 w 27"/>
                    <a:gd name="T9" fmla="*/ 43 h 43"/>
                    <a:gd name="T10" fmla="*/ 23 w 27"/>
                    <a:gd name="T11" fmla="*/ 42 h 43"/>
                    <a:gd name="T12" fmla="*/ 27 w 27"/>
                    <a:gd name="T13" fmla="*/ 40 h 43"/>
                    <a:gd name="T14" fmla="*/ 6 w 27"/>
                    <a:gd name="T15" fmla="*/ 38 h 43"/>
                    <a:gd name="T16" fmla="*/ 6 w 27"/>
                    <a:gd name="T17" fmla="*/ 6 h 43"/>
                    <a:gd name="T18" fmla="*/ 14 w 27"/>
                    <a:gd name="T19" fmla="*/ 6 h 43"/>
                    <a:gd name="T20" fmla="*/ 27 w 27"/>
                    <a:gd name="T21" fmla="*/ 3 h 43"/>
                    <a:gd name="T22" fmla="*/ 27 w 27"/>
                    <a:gd name="T23" fmla="*/ 3 h 43"/>
                    <a:gd name="T24" fmla="*/ 22 w 27"/>
                    <a:gd name="T25" fmla="*/ 0 h 43"/>
                    <a:gd name="T26" fmla="*/ 21 w 27"/>
                    <a:gd name="T27" fmla="*/ 0 h 43"/>
                    <a:gd name="T28" fmla="*/ 14 w 27"/>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3">
                      <a:moveTo>
                        <a:pt x="14" y="0"/>
                      </a:moveTo>
                      <a:lnTo>
                        <a:pt x="0" y="0"/>
                      </a:lnTo>
                      <a:lnTo>
                        <a:pt x="0" y="43"/>
                      </a:lnTo>
                      <a:lnTo>
                        <a:pt x="15" y="43"/>
                      </a:lnTo>
                      <a:lnTo>
                        <a:pt x="16" y="43"/>
                      </a:lnTo>
                      <a:lnTo>
                        <a:pt x="23" y="42"/>
                      </a:lnTo>
                      <a:lnTo>
                        <a:pt x="27" y="40"/>
                      </a:lnTo>
                      <a:lnTo>
                        <a:pt x="6" y="38"/>
                      </a:lnTo>
                      <a:lnTo>
                        <a:pt x="6" y="6"/>
                      </a:lnTo>
                      <a:lnTo>
                        <a:pt x="14" y="6"/>
                      </a:lnTo>
                      <a:lnTo>
                        <a:pt x="27" y="3"/>
                      </a:lnTo>
                      <a:lnTo>
                        <a:pt x="27" y="3"/>
                      </a:lnTo>
                      <a:lnTo>
                        <a:pt x="22" y="0"/>
                      </a:lnTo>
                      <a:lnTo>
                        <a:pt x="21"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2" name="Freeform 7940"/>
                <p:cNvSpPr>
                  <a:spLocks/>
                </p:cNvSpPr>
                <p:nvPr/>
              </p:nvSpPr>
              <p:spPr bwMode="auto">
                <a:xfrm>
                  <a:off x="2507" y="2425"/>
                  <a:ext cx="6" cy="7"/>
                </a:xfrm>
                <a:custGeom>
                  <a:avLst/>
                  <a:gdLst>
                    <a:gd name="T0" fmla="*/ 22 w 32"/>
                    <a:gd name="T1" fmla="*/ 0 h 41"/>
                    <a:gd name="T2" fmla="*/ 11 w 32"/>
                    <a:gd name="T3" fmla="*/ 2 h 41"/>
                    <a:gd name="T4" fmla="*/ 11 w 32"/>
                    <a:gd name="T5" fmla="*/ 2 h 41"/>
                    <a:gd name="T6" fmla="*/ 17 w 32"/>
                    <a:gd name="T7" fmla="*/ 3 h 41"/>
                    <a:gd name="T8" fmla="*/ 21 w 32"/>
                    <a:gd name="T9" fmla="*/ 6 h 41"/>
                    <a:gd name="T10" fmla="*/ 23 w 32"/>
                    <a:gd name="T11" fmla="*/ 8 h 41"/>
                    <a:gd name="T12" fmla="*/ 25 w 32"/>
                    <a:gd name="T13" fmla="*/ 12 h 41"/>
                    <a:gd name="T14" fmla="*/ 25 w 32"/>
                    <a:gd name="T15" fmla="*/ 19 h 41"/>
                    <a:gd name="T16" fmla="*/ 25 w 32"/>
                    <a:gd name="T17" fmla="*/ 21 h 41"/>
                    <a:gd name="T18" fmla="*/ 24 w 32"/>
                    <a:gd name="T19" fmla="*/ 27 h 41"/>
                    <a:gd name="T20" fmla="*/ 21 w 32"/>
                    <a:gd name="T21" fmla="*/ 32 h 41"/>
                    <a:gd name="T22" fmla="*/ 21 w 32"/>
                    <a:gd name="T23" fmla="*/ 32 h 41"/>
                    <a:gd name="T24" fmla="*/ 17 w 32"/>
                    <a:gd name="T25" fmla="*/ 35 h 41"/>
                    <a:gd name="T26" fmla="*/ 10 w 32"/>
                    <a:gd name="T27" fmla="*/ 36 h 41"/>
                    <a:gd name="T28" fmla="*/ 0 w 32"/>
                    <a:gd name="T29" fmla="*/ 38 h 41"/>
                    <a:gd name="T30" fmla="*/ 5 w 32"/>
                    <a:gd name="T31" fmla="*/ 40 h 41"/>
                    <a:gd name="T32" fmla="*/ 10 w 32"/>
                    <a:gd name="T33" fmla="*/ 41 h 41"/>
                    <a:gd name="T34" fmla="*/ 16 w 32"/>
                    <a:gd name="T35" fmla="*/ 40 h 41"/>
                    <a:gd name="T36" fmla="*/ 21 w 32"/>
                    <a:gd name="T37" fmla="*/ 38 h 41"/>
                    <a:gd name="T38" fmla="*/ 25 w 32"/>
                    <a:gd name="T39" fmla="*/ 35 h 41"/>
                    <a:gd name="T40" fmla="*/ 26 w 32"/>
                    <a:gd name="T41" fmla="*/ 35 h 41"/>
                    <a:gd name="T42" fmla="*/ 28 w 32"/>
                    <a:gd name="T43" fmla="*/ 30 h 41"/>
                    <a:gd name="T44" fmla="*/ 30 w 32"/>
                    <a:gd name="T45" fmla="*/ 25 h 41"/>
                    <a:gd name="T46" fmla="*/ 32 w 32"/>
                    <a:gd name="T47" fmla="*/ 19 h 41"/>
                    <a:gd name="T48" fmla="*/ 32 w 32"/>
                    <a:gd name="T49" fmla="*/ 18 h 41"/>
                    <a:gd name="T50" fmla="*/ 30 w 32"/>
                    <a:gd name="T51" fmla="*/ 12 h 41"/>
                    <a:gd name="T52" fmla="*/ 28 w 32"/>
                    <a:gd name="T53" fmla="*/ 7 h 41"/>
                    <a:gd name="T54" fmla="*/ 25 w 32"/>
                    <a:gd name="T55" fmla="*/ 3 h 41"/>
                    <a:gd name="T56" fmla="*/ 22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2" y="0"/>
                      </a:moveTo>
                      <a:lnTo>
                        <a:pt x="11" y="2"/>
                      </a:lnTo>
                      <a:lnTo>
                        <a:pt x="11" y="2"/>
                      </a:lnTo>
                      <a:lnTo>
                        <a:pt x="17" y="3"/>
                      </a:lnTo>
                      <a:lnTo>
                        <a:pt x="21" y="6"/>
                      </a:lnTo>
                      <a:lnTo>
                        <a:pt x="23" y="8"/>
                      </a:lnTo>
                      <a:lnTo>
                        <a:pt x="25" y="12"/>
                      </a:lnTo>
                      <a:lnTo>
                        <a:pt x="25" y="19"/>
                      </a:lnTo>
                      <a:lnTo>
                        <a:pt x="25" y="21"/>
                      </a:lnTo>
                      <a:lnTo>
                        <a:pt x="24" y="27"/>
                      </a:lnTo>
                      <a:lnTo>
                        <a:pt x="21" y="32"/>
                      </a:lnTo>
                      <a:lnTo>
                        <a:pt x="21" y="32"/>
                      </a:lnTo>
                      <a:lnTo>
                        <a:pt x="17" y="35"/>
                      </a:lnTo>
                      <a:lnTo>
                        <a:pt x="10" y="36"/>
                      </a:lnTo>
                      <a:lnTo>
                        <a:pt x="0" y="38"/>
                      </a:lnTo>
                      <a:lnTo>
                        <a:pt x="5" y="40"/>
                      </a:lnTo>
                      <a:lnTo>
                        <a:pt x="10" y="41"/>
                      </a:lnTo>
                      <a:lnTo>
                        <a:pt x="16" y="40"/>
                      </a:lnTo>
                      <a:lnTo>
                        <a:pt x="21" y="38"/>
                      </a:lnTo>
                      <a:lnTo>
                        <a:pt x="25" y="35"/>
                      </a:lnTo>
                      <a:lnTo>
                        <a:pt x="26" y="35"/>
                      </a:lnTo>
                      <a:lnTo>
                        <a:pt x="28" y="30"/>
                      </a:lnTo>
                      <a:lnTo>
                        <a:pt x="30" y="25"/>
                      </a:lnTo>
                      <a:lnTo>
                        <a:pt x="32" y="19"/>
                      </a:lnTo>
                      <a:lnTo>
                        <a:pt x="32" y="18"/>
                      </a:lnTo>
                      <a:lnTo>
                        <a:pt x="30" y="12"/>
                      </a:lnTo>
                      <a:lnTo>
                        <a:pt x="28" y="7"/>
                      </a:lnTo>
                      <a:lnTo>
                        <a:pt x="25" y="3"/>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3" name="Freeform 7941"/>
                <p:cNvSpPr>
                  <a:spLocks/>
                </p:cNvSpPr>
                <p:nvPr/>
              </p:nvSpPr>
              <p:spPr bwMode="auto">
                <a:xfrm>
                  <a:off x="2506" y="2425"/>
                  <a:ext cx="5" cy="6"/>
                </a:xfrm>
                <a:custGeom>
                  <a:avLst/>
                  <a:gdLst>
                    <a:gd name="T0" fmla="*/ 20 w 32"/>
                    <a:gd name="T1" fmla="*/ 0 h 42"/>
                    <a:gd name="T2" fmla="*/ 15 w 32"/>
                    <a:gd name="T3" fmla="*/ 1 h 42"/>
                    <a:gd name="T4" fmla="*/ 11 w 32"/>
                    <a:gd name="T5" fmla="*/ 4 h 42"/>
                    <a:gd name="T6" fmla="*/ 6 w 32"/>
                    <a:gd name="T7" fmla="*/ 7 h 42"/>
                    <a:gd name="T8" fmla="*/ 5 w 32"/>
                    <a:gd name="T9" fmla="*/ 8 h 42"/>
                    <a:gd name="T10" fmla="*/ 2 w 32"/>
                    <a:gd name="T11" fmla="*/ 12 h 42"/>
                    <a:gd name="T12" fmla="*/ 1 w 32"/>
                    <a:gd name="T13" fmla="*/ 17 h 42"/>
                    <a:gd name="T14" fmla="*/ 0 w 32"/>
                    <a:gd name="T15" fmla="*/ 23 h 42"/>
                    <a:gd name="T16" fmla="*/ 1 w 32"/>
                    <a:gd name="T17" fmla="*/ 29 h 42"/>
                    <a:gd name="T18" fmla="*/ 3 w 32"/>
                    <a:gd name="T19" fmla="*/ 34 h 42"/>
                    <a:gd name="T20" fmla="*/ 6 w 32"/>
                    <a:gd name="T21" fmla="*/ 39 h 42"/>
                    <a:gd name="T22" fmla="*/ 10 w 32"/>
                    <a:gd name="T23" fmla="*/ 42 h 42"/>
                    <a:gd name="T24" fmla="*/ 20 w 32"/>
                    <a:gd name="T25" fmla="*/ 40 h 42"/>
                    <a:gd name="T26" fmla="*/ 20 w 32"/>
                    <a:gd name="T27" fmla="*/ 40 h 42"/>
                    <a:gd name="T28" fmla="*/ 15 w 32"/>
                    <a:gd name="T29" fmla="*/ 39 h 42"/>
                    <a:gd name="T30" fmla="*/ 11 w 32"/>
                    <a:gd name="T31" fmla="*/ 36 h 42"/>
                    <a:gd name="T32" fmla="*/ 10 w 32"/>
                    <a:gd name="T33" fmla="*/ 34 h 42"/>
                    <a:gd name="T34" fmla="*/ 6 w 32"/>
                    <a:gd name="T35" fmla="*/ 29 h 42"/>
                    <a:gd name="T36" fmla="*/ 6 w 32"/>
                    <a:gd name="T37" fmla="*/ 24 h 42"/>
                    <a:gd name="T38" fmla="*/ 6 w 32"/>
                    <a:gd name="T39" fmla="*/ 20 h 42"/>
                    <a:gd name="T40" fmla="*/ 7 w 32"/>
                    <a:gd name="T41" fmla="*/ 14 h 42"/>
                    <a:gd name="T42" fmla="*/ 11 w 32"/>
                    <a:gd name="T43" fmla="*/ 10 h 42"/>
                    <a:gd name="T44" fmla="*/ 11 w 32"/>
                    <a:gd name="T45" fmla="*/ 9 h 42"/>
                    <a:gd name="T46" fmla="*/ 15 w 32"/>
                    <a:gd name="T47" fmla="*/ 7 h 42"/>
                    <a:gd name="T48" fmla="*/ 21 w 32"/>
                    <a:gd name="T49" fmla="*/ 6 h 42"/>
                    <a:gd name="T50" fmla="*/ 32 w 32"/>
                    <a:gd name="T51" fmla="*/ 4 h 42"/>
                    <a:gd name="T52" fmla="*/ 27 w 32"/>
                    <a:gd name="T53" fmla="*/ 1 h 42"/>
                    <a:gd name="T54" fmla="*/ 20 w 32"/>
                    <a:gd name="T5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2">
                      <a:moveTo>
                        <a:pt x="20" y="0"/>
                      </a:moveTo>
                      <a:lnTo>
                        <a:pt x="15" y="1"/>
                      </a:lnTo>
                      <a:lnTo>
                        <a:pt x="11" y="4"/>
                      </a:lnTo>
                      <a:lnTo>
                        <a:pt x="6" y="7"/>
                      </a:lnTo>
                      <a:lnTo>
                        <a:pt x="5" y="8"/>
                      </a:lnTo>
                      <a:lnTo>
                        <a:pt x="2" y="12"/>
                      </a:lnTo>
                      <a:lnTo>
                        <a:pt x="1" y="17"/>
                      </a:lnTo>
                      <a:lnTo>
                        <a:pt x="0" y="23"/>
                      </a:lnTo>
                      <a:lnTo>
                        <a:pt x="1" y="29"/>
                      </a:lnTo>
                      <a:lnTo>
                        <a:pt x="3" y="34"/>
                      </a:lnTo>
                      <a:lnTo>
                        <a:pt x="6" y="39"/>
                      </a:lnTo>
                      <a:lnTo>
                        <a:pt x="10" y="42"/>
                      </a:lnTo>
                      <a:lnTo>
                        <a:pt x="20" y="40"/>
                      </a:lnTo>
                      <a:lnTo>
                        <a:pt x="20" y="40"/>
                      </a:lnTo>
                      <a:lnTo>
                        <a:pt x="15" y="39"/>
                      </a:lnTo>
                      <a:lnTo>
                        <a:pt x="11" y="36"/>
                      </a:lnTo>
                      <a:lnTo>
                        <a:pt x="10" y="34"/>
                      </a:lnTo>
                      <a:lnTo>
                        <a:pt x="6" y="29"/>
                      </a:lnTo>
                      <a:lnTo>
                        <a:pt x="6" y="24"/>
                      </a:lnTo>
                      <a:lnTo>
                        <a:pt x="6" y="20"/>
                      </a:lnTo>
                      <a:lnTo>
                        <a:pt x="7" y="14"/>
                      </a:lnTo>
                      <a:lnTo>
                        <a:pt x="11" y="10"/>
                      </a:lnTo>
                      <a:lnTo>
                        <a:pt x="11" y="9"/>
                      </a:lnTo>
                      <a:lnTo>
                        <a:pt x="15" y="7"/>
                      </a:lnTo>
                      <a:lnTo>
                        <a:pt x="21" y="6"/>
                      </a:lnTo>
                      <a:lnTo>
                        <a:pt x="32" y="4"/>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4" name="Freeform 7942"/>
                <p:cNvSpPr>
                  <a:spLocks/>
                </p:cNvSpPr>
                <p:nvPr/>
              </p:nvSpPr>
              <p:spPr bwMode="auto">
                <a:xfrm>
                  <a:off x="2516" y="2429"/>
                  <a:ext cx="4" cy="3"/>
                </a:xfrm>
                <a:custGeom>
                  <a:avLst/>
                  <a:gdLst>
                    <a:gd name="T0" fmla="*/ 10 w 25"/>
                    <a:gd name="T1" fmla="*/ 0 h 19"/>
                    <a:gd name="T2" fmla="*/ 0 w 25"/>
                    <a:gd name="T3" fmla="*/ 0 h 19"/>
                    <a:gd name="T4" fmla="*/ 4 w 25"/>
                    <a:gd name="T5" fmla="*/ 1 h 19"/>
                    <a:gd name="T6" fmla="*/ 7 w 25"/>
                    <a:gd name="T7" fmla="*/ 3 h 19"/>
                    <a:gd name="T8" fmla="*/ 10 w 25"/>
                    <a:gd name="T9" fmla="*/ 6 h 19"/>
                    <a:gd name="T10" fmla="*/ 11 w 25"/>
                    <a:gd name="T11" fmla="*/ 8 h 19"/>
                    <a:gd name="T12" fmla="*/ 14 w 25"/>
                    <a:gd name="T13" fmla="*/ 13 h 19"/>
                    <a:gd name="T14" fmla="*/ 18 w 25"/>
                    <a:gd name="T15" fmla="*/ 19 h 19"/>
                    <a:gd name="T16" fmla="*/ 25 w 25"/>
                    <a:gd name="T17" fmla="*/ 19 h 19"/>
                    <a:gd name="T18" fmla="*/ 18 w 25"/>
                    <a:gd name="T19" fmla="*/ 7 h 19"/>
                    <a:gd name="T20" fmla="*/ 15 w 25"/>
                    <a:gd name="T21" fmla="*/ 3 h 19"/>
                    <a:gd name="T22" fmla="*/ 10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10" y="0"/>
                      </a:moveTo>
                      <a:lnTo>
                        <a:pt x="0" y="0"/>
                      </a:lnTo>
                      <a:lnTo>
                        <a:pt x="4" y="1"/>
                      </a:lnTo>
                      <a:lnTo>
                        <a:pt x="7" y="3"/>
                      </a:lnTo>
                      <a:lnTo>
                        <a:pt x="10" y="6"/>
                      </a:lnTo>
                      <a:lnTo>
                        <a:pt x="11" y="8"/>
                      </a:lnTo>
                      <a:lnTo>
                        <a:pt x="14" y="13"/>
                      </a:lnTo>
                      <a:lnTo>
                        <a:pt x="18" y="19"/>
                      </a:lnTo>
                      <a:lnTo>
                        <a:pt x="25" y="19"/>
                      </a:lnTo>
                      <a:lnTo>
                        <a:pt x="18" y="7"/>
                      </a:lnTo>
                      <a:lnTo>
                        <a:pt x="15"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5" name="Freeform 7943"/>
                <p:cNvSpPr>
                  <a:spLocks/>
                </p:cNvSpPr>
                <p:nvPr/>
              </p:nvSpPr>
              <p:spPr bwMode="auto">
                <a:xfrm>
                  <a:off x="2515" y="2425"/>
                  <a:ext cx="5" cy="3"/>
                </a:xfrm>
                <a:custGeom>
                  <a:avLst/>
                  <a:gdLst>
                    <a:gd name="T0" fmla="*/ 25 w 29"/>
                    <a:gd name="T1" fmla="*/ 0 h 17"/>
                    <a:gd name="T2" fmla="*/ 14 w 29"/>
                    <a:gd name="T3" fmla="*/ 2 h 17"/>
                    <a:gd name="T4" fmla="*/ 16 w 29"/>
                    <a:gd name="T5" fmla="*/ 2 h 17"/>
                    <a:gd name="T6" fmla="*/ 21 w 29"/>
                    <a:gd name="T7" fmla="*/ 4 h 17"/>
                    <a:gd name="T8" fmla="*/ 23 w 29"/>
                    <a:gd name="T9" fmla="*/ 9 h 17"/>
                    <a:gd name="T10" fmla="*/ 22 w 29"/>
                    <a:gd name="T11" fmla="*/ 13 h 17"/>
                    <a:gd name="T12" fmla="*/ 18 w 29"/>
                    <a:gd name="T13" fmla="*/ 16 h 17"/>
                    <a:gd name="T14" fmla="*/ 18 w 29"/>
                    <a:gd name="T15" fmla="*/ 16 h 17"/>
                    <a:gd name="T16" fmla="*/ 12 w 29"/>
                    <a:gd name="T17" fmla="*/ 17 h 17"/>
                    <a:gd name="T18" fmla="*/ 0 w 29"/>
                    <a:gd name="T19" fmla="*/ 17 h 17"/>
                    <a:gd name="T20" fmla="*/ 26 w 29"/>
                    <a:gd name="T21" fmla="*/ 17 h 17"/>
                    <a:gd name="T22" fmla="*/ 28 w 29"/>
                    <a:gd name="T23" fmla="*/ 14 h 17"/>
                    <a:gd name="T24" fmla="*/ 29 w 29"/>
                    <a:gd name="T25" fmla="*/ 9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1" y="4"/>
                      </a:lnTo>
                      <a:lnTo>
                        <a:pt x="23" y="9"/>
                      </a:lnTo>
                      <a:lnTo>
                        <a:pt x="22" y="13"/>
                      </a:lnTo>
                      <a:lnTo>
                        <a:pt x="18" y="16"/>
                      </a:lnTo>
                      <a:lnTo>
                        <a:pt x="18" y="16"/>
                      </a:lnTo>
                      <a:lnTo>
                        <a:pt x="12" y="17"/>
                      </a:lnTo>
                      <a:lnTo>
                        <a:pt x="0" y="17"/>
                      </a:lnTo>
                      <a:lnTo>
                        <a:pt x="26" y="17"/>
                      </a:lnTo>
                      <a:lnTo>
                        <a:pt x="28" y="14"/>
                      </a:lnTo>
                      <a:lnTo>
                        <a:pt x="29" y="9"/>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6" name="Freeform 7944"/>
                <p:cNvSpPr>
                  <a:spLocks/>
                </p:cNvSpPr>
                <p:nvPr/>
              </p:nvSpPr>
              <p:spPr bwMode="auto">
                <a:xfrm>
                  <a:off x="2514" y="2425"/>
                  <a:ext cx="5" cy="7"/>
                </a:xfrm>
                <a:custGeom>
                  <a:avLst/>
                  <a:gdLst>
                    <a:gd name="T0" fmla="*/ 19 w 31"/>
                    <a:gd name="T1" fmla="*/ 0 h 43"/>
                    <a:gd name="T2" fmla="*/ 0 w 31"/>
                    <a:gd name="T3" fmla="*/ 0 h 43"/>
                    <a:gd name="T4" fmla="*/ 0 w 31"/>
                    <a:gd name="T5" fmla="*/ 43 h 43"/>
                    <a:gd name="T6" fmla="*/ 5 w 31"/>
                    <a:gd name="T7" fmla="*/ 43 h 43"/>
                    <a:gd name="T8" fmla="*/ 5 w 31"/>
                    <a:gd name="T9" fmla="*/ 24 h 43"/>
                    <a:gd name="T10" fmla="*/ 12 w 31"/>
                    <a:gd name="T11" fmla="*/ 24 h 43"/>
                    <a:gd name="T12" fmla="*/ 22 w 31"/>
                    <a:gd name="T13" fmla="*/ 24 h 43"/>
                    <a:gd name="T14" fmla="*/ 22 w 31"/>
                    <a:gd name="T15" fmla="*/ 24 h 43"/>
                    <a:gd name="T16" fmla="*/ 27 w 31"/>
                    <a:gd name="T17" fmla="*/ 23 h 43"/>
                    <a:gd name="T18" fmla="*/ 31 w 31"/>
                    <a:gd name="T19" fmla="*/ 20 h 43"/>
                    <a:gd name="T20" fmla="*/ 5 w 31"/>
                    <a:gd name="T21" fmla="*/ 20 h 43"/>
                    <a:gd name="T22" fmla="*/ 5 w 31"/>
                    <a:gd name="T23" fmla="*/ 5 h 43"/>
                    <a:gd name="T24" fmla="*/ 19 w 31"/>
                    <a:gd name="T25" fmla="*/ 5 h 43"/>
                    <a:gd name="T26" fmla="*/ 30 w 31"/>
                    <a:gd name="T27" fmla="*/ 3 h 43"/>
                    <a:gd name="T28" fmla="*/ 26 w 31"/>
                    <a:gd name="T29" fmla="*/ 0 h 43"/>
                    <a:gd name="T30" fmla="*/ 24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5" y="43"/>
                      </a:lnTo>
                      <a:lnTo>
                        <a:pt x="5" y="24"/>
                      </a:lnTo>
                      <a:lnTo>
                        <a:pt x="12" y="24"/>
                      </a:lnTo>
                      <a:lnTo>
                        <a:pt x="22" y="24"/>
                      </a:lnTo>
                      <a:lnTo>
                        <a:pt x="22" y="24"/>
                      </a:lnTo>
                      <a:lnTo>
                        <a:pt x="27" y="23"/>
                      </a:lnTo>
                      <a:lnTo>
                        <a:pt x="31" y="20"/>
                      </a:lnTo>
                      <a:lnTo>
                        <a:pt x="5" y="20"/>
                      </a:lnTo>
                      <a:lnTo>
                        <a:pt x="5" y="5"/>
                      </a:lnTo>
                      <a:lnTo>
                        <a:pt x="19" y="5"/>
                      </a:lnTo>
                      <a:lnTo>
                        <a:pt x="30" y="3"/>
                      </a:lnTo>
                      <a:lnTo>
                        <a:pt x="26" y="0"/>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7" name="Freeform 7945"/>
                <p:cNvSpPr>
                  <a:spLocks/>
                </p:cNvSpPr>
                <p:nvPr/>
              </p:nvSpPr>
              <p:spPr bwMode="auto">
                <a:xfrm>
                  <a:off x="2435" y="2463"/>
                  <a:ext cx="5" cy="3"/>
                </a:xfrm>
                <a:custGeom>
                  <a:avLst/>
                  <a:gdLst>
                    <a:gd name="T0" fmla="*/ 23 w 27"/>
                    <a:gd name="T1" fmla="*/ 0 h 18"/>
                    <a:gd name="T2" fmla="*/ 10 w 27"/>
                    <a:gd name="T3" fmla="*/ 1 h 18"/>
                    <a:gd name="T4" fmla="*/ 14 w 27"/>
                    <a:gd name="T5" fmla="*/ 1 h 18"/>
                    <a:gd name="T6" fmla="*/ 18 w 27"/>
                    <a:gd name="T7" fmla="*/ 2 h 18"/>
                    <a:gd name="T8" fmla="*/ 19 w 27"/>
                    <a:gd name="T9" fmla="*/ 3 h 18"/>
                    <a:gd name="T10" fmla="*/ 21 w 27"/>
                    <a:gd name="T11" fmla="*/ 7 h 18"/>
                    <a:gd name="T12" fmla="*/ 21 w 27"/>
                    <a:gd name="T13" fmla="*/ 8 h 18"/>
                    <a:gd name="T14" fmla="*/ 19 w 27"/>
                    <a:gd name="T15" fmla="*/ 13 h 18"/>
                    <a:gd name="T16" fmla="*/ 17 w 27"/>
                    <a:gd name="T17" fmla="*/ 13 h 18"/>
                    <a:gd name="T18" fmla="*/ 11 w 27"/>
                    <a:gd name="T19" fmla="*/ 15 h 18"/>
                    <a:gd name="T20" fmla="*/ 0 w 27"/>
                    <a:gd name="T21" fmla="*/ 15 h 18"/>
                    <a:gd name="T22" fmla="*/ 21 w 27"/>
                    <a:gd name="T23" fmla="*/ 18 h 18"/>
                    <a:gd name="T24" fmla="*/ 25 w 27"/>
                    <a:gd name="T25" fmla="*/ 15 h 18"/>
                    <a:gd name="T26" fmla="*/ 26 w 27"/>
                    <a:gd name="T27" fmla="*/ 13 h 18"/>
                    <a:gd name="T28" fmla="*/ 27 w 27"/>
                    <a:gd name="T29" fmla="*/ 7 h 18"/>
                    <a:gd name="T30" fmla="*/ 27 w 27"/>
                    <a:gd name="T31" fmla="*/ 6 h 18"/>
                    <a:gd name="T32" fmla="*/ 25 w 27"/>
                    <a:gd name="T33" fmla="*/ 1 h 18"/>
                    <a:gd name="T34" fmla="*/ 23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3" y="0"/>
                      </a:moveTo>
                      <a:lnTo>
                        <a:pt x="10" y="1"/>
                      </a:lnTo>
                      <a:lnTo>
                        <a:pt x="14" y="1"/>
                      </a:lnTo>
                      <a:lnTo>
                        <a:pt x="18" y="2"/>
                      </a:lnTo>
                      <a:lnTo>
                        <a:pt x="19" y="3"/>
                      </a:lnTo>
                      <a:lnTo>
                        <a:pt x="21" y="7"/>
                      </a:lnTo>
                      <a:lnTo>
                        <a:pt x="21" y="8"/>
                      </a:lnTo>
                      <a:lnTo>
                        <a:pt x="19" y="13"/>
                      </a:lnTo>
                      <a:lnTo>
                        <a:pt x="17" y="13"/>
                      </a:lnTo>
                      <a:lnTo>
                        <a:pt x="11" y="15"/>
                      </a:lnTo>
                      <a:lnTo>
                        <a:pt x="0" y="15"/>
                      </a:lnTo>
                      <a:lnTo>
                        <a:pt x="21" y="18"/>
                      </a:lnTo>
                      <a:lnTo>
                        <a:pt x="25" y="15"/>
                      </a:lnTo>
                      <a:lnTo>
                        <a:pt x="26" y="13"/>
                      </a:lnTo>
                      <a:lnTo>
                        <a:pt x="27" y="7"/>
                      </a:lnTo>
                      <a:lnTo>
                        <a:pt x="27" y="6"/>
                      </a:lnTo>
                      <a:lnTo>
                        <a:pt x="25"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8" name="Freeform 7946"/>
                <p:cNvSpPr>
                  <a:spLocks/>
                </p:cNvSpPr>
                <p:nvPr/>
              </p:nvSpPr>
              <p:spPr bwMode="auto">
                <a:xfrm>
                  <a:off x="2435" y="2460"/>
                  <a:ext cx="4" cy="3"/>
                </a:xfrm>
                <a:custGeom>
                  <a:avLst/>
                  <a:gdLst>
                    <a:gd name="T0" fmla="*/ 21 w 25"/>
                    <a:gd name="T1" fmla="*/ 0 h 17"/>
                    <a:gd name="T2" fmla="*/ 9 w 25"/>
                    <a:gd name="T3" fmla="*/ 3 h 17"/>
                    <a:gd name="T4" fmla="*/ 14 w 25"/>
                    <a:gd name="T5" fmla="*/ 3 h 17"/>
                    <a:gd name="T6" fmla="*/ 18 w 25"/>
                    <a:gd name="T7" fmla="*/ 5 h 17"/>
                    <a:gd name="T8" fmla="*/ 19 w 25"/>
                    <a:gd name="T9" fmla="*/ 9 h 17"/>
                    <a:gd name="T10" fmla="*/ 18 w 25"/>
                    <a:gd name="T11" fmla="*/ 13 h 17"/>
                    <a:gd name="T12" fmla="*/ 14 w 25"/>
                    <a:gd name="T13" fmla="*/ 14 h 17"/>
                    <a:gd name="T14" fmla="*/ 10 w 25"/>
                    <a:gd name="T15" fmla="*/ 15 h 17"/>
                    <a:gd name="T16" fmla="*/ 0 w 25"/>
                    <a:gd name="T17" fmla="*/ 15 h 17"/>
                    <a:gd name="T18" fmla="*/ 19 w 25"/>
                    <a:gd name="T19" fmla="*/ 17 h 17"/>
                    <a:gd name="T20" fmla="*/ 23 w 25"/>
                    <a:gd name="T21" fmla="*/ 13 h 17"/>
                    <a:gd name="T22" fmla="*/ 25 w 25"/>
                    <a:gd name="T23" fmla="*/ 8 h 17"/>
                    <a:gd name="T24" fmla="*/ 25 w 25"/>
                    <a:gd name="T25" fmla="*/ 6 h 17"/>
                    <a:gd name="T26" fmla="*/ 21 w 25"/>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7">
                      <a:moveTo>
                        <a:pt x="21" y="0"/>
                      </a:moveTo>
                      <a:lnTo>
                        <a:pt x="9" y="3"/>
                      </a:lnTo>
                      <a:lnTo>
                        <a:pt x="14" y="3"/>
                      </a:lnTo>
                      <a:lnTo>
                        <a:pt x="18" y="5"/>
                      </a:lnTo>
                      <a:lnTo>
                        <a:pt x="19" y="9"/>
                      </a:lnTo>
                      <a:lnTo>
                        <a:pt x="18" y="13"/>
                      </a:lnTo>
                      <a:lnTo>
                        <a:pt x="14" y="14"/>
                      </a:lnTo>
                      <a:lnTo>
                        <a:pt x="10" y="15"/>
                      </a:lnTo>
                      <a:lnTo>
                        <a:pt x="0" y="15"/>
                      </a:lnTo>
                      <a:lnTo>
                        <a:pt x="19" y="17"/>
                      </a:lnTo>
                      <a:lnTo>
                        <a:pt x="23" y="13"/>
                      </a:lnTo>
                      <a:lnTo>
                        <a:pt x="25" y="8"/>
                      </a:lnTo>
                      <a:lnTo>
                        <a:pt x="25" y="6"/>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09" name="Freeform 7947"/>
                <p:cNvSpPr>
                  <a:spLocks/>
                </p:cNvSpPr>
                <p:nvPr/>
              </p:nvSpPr>
              <p:spPr bwMode="auto">
                <a:xfrm>
                  <a:off x="2434" y="2459"/>
                  <a:ext cx="5" cy="7"/>
                </a:xfrm>
                <a:custGeom>
                  <a:avLst/>
                  <a:gdLst>
                    <a:gd name="T0" fmla="*/ 16 w 28"/>
                    <a:gd name="T1" fmla="*/ 0 h 43"/>
                    <a:gd name="T2" fmla="*/ 0 w 28"/>
                    <a:gd name="T3" fmla="*/ 0 h 43"/>
                    <a:gd name="T4" fmla="*/ 0 w 28"/>
                    <a:gd name="T5" fmla="*/ 43 h 43"/>
                    <a:gd name="T6" fmla="*/ 16 w 28"/>
                    <a:gd name="T7" fmla="*/ 43 h 43"/>
                    <a:gd name="T8" fmla="*/ 20 w 28"/>
                    <a:gd name="T9" fmla="*/ 43 h 43"/>
                    <a:gd name="T10" fmla="*/ 25 w 28"/>
                    <a:gd name="T11" fmla="*/ 42 h 43"/>
                    <a:gd name="T12" fmla="*/ 26 w 28"/>
                    <a:gd name="T13" fmla="*/ 41 h 43"/>
                    <a:gd name="T14" fmla="*/ 5 w 28"/>
                    <a:gd name="T15" fmla="*/ 38 h 43"/>
                    <a:gd name="T16" fmla="*/ 5 w 28"/>
                    <a:gd name="T17" fmla="*/ 24 h 43"/>
                    <a:gd name="T18" fmla="*/ 15 w 28"/>
                    <a:gd name="T19" fmla="*/ 24 h 43"/>
                    <a:gd name="T20" fmla="*/ 28 w 28"/>
                    <a:gd name="T21" fmla="*/ 23 h 43"/>
                    <a:gd name="T22" fmla="*/ 24 w 28"/>
                    <a:gd name="T23" fmla="*/ 20 h 43"/>
                    <a:gd name="T24" fmla="*/ 24 w 28"/>
                    <a:gd name="T25" fmla="*/ 20 h 43"/>
                    <a:gd name="T26" fmla="*/ 5 w 28"/>
                    <a:gd name="T27" fmla="*/ 18 h 43"/>
                    <a:gd name="T28" fmla="*/ 5 w 28"/>
                    <a:gd name="T29" fmla="*/ 6 h 43"/>
                    <a:gd name="T30" fmla="*/ 14 w 28"/>
                    <a:gd name="T31" fmla="*/ 6 h 43"/>
                    <a:gd name="T32" fmla="*/ 26 w 28"/>
                    <a:gd name="T33" fmla="*/ 3 h 43"/>
                    <a:gd name="T34" fmla="*/ 26 w 28"/>
                    <a:gd name="T35" fmla="*/ 3 h 43"/>
                    <a:gd name="T36" fmla="*/ 22 w 28"/>
                    <a:gd name="T37" fmla="*/ 1 h 43"/>
                    <a:gd name="T38" fmla="*/ 16 w 28"/>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43">
                      <a:moveTo>
                        <a:pt x="16" y="0"/>
                      </a:moveTo>
                      <a:lnTo>
                        <a:pt x="0" y="0"/>
                      </a:lnTo>
                      <a:lnTo>
                        <a:pt x="0" y="43"/>
                      </a:lnTo>
                      <a:lnTo>
                        <a:pt x="16" y="43"/>
                      </a:lnTo>
                      <a:lnTo>
                        <a:pt x="20" y="43"/>
                      </a:lnTo>
                      <a:lnTo>
                        <a:pt x="25" y="42"/>
                      </a:lnTo>
                      <a:lnTo>
                        <a:pt x="26" y="41"/>
                      </a:lnTo>
                      <a:lnTo>
                        <a:pt x="5" y="38"/>
                      </a:lnTo>
                      <a:lnTo>
                        <a:pt x="5" y="24"/>
                      </a:lnTo>
                      <a:lnTo>
                        <a:pt x="15" y="24"/>
                      </a:lnTo>
                      <a:lnTo>
                        <a:pt x="28" y="23"/>
                      </a:lnTo>
                      <a:lnTo>
                        <a:pt x="24" y="20"/>
                      </a:lnTo>
                      <a:lnTo>
                        <a:pt x="24" y="20"/>
                      </a:lnTo>
                      <a:lnTo>
                        <a:pt x="5" y="18"/>
                      </a:lnTo>
                      <a:lnTo>
                        <a:pt x="5" y="6"/>
                      </a:lnTo>
                      <a:lnTo>
                        <a:pt x="14" y="6"/>
                      </a:lnTo>
                      <a:lnTo>
                        <a:pt x="26" y="3"/>
                      </a:lnTo>
                      <a:lnTo>
                        <a:pt x="26"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0" name="Freeform 7948"/>
                <p:cNvSpPr>
                  <a:spLocks/>
                </p:cNvSpPr>
                <p:nvPr/>
              </p:nvSpPr>
              <p:spPr bwMode="auto">
                <a:xfrm>
                  <a:off x="2443" y="2463"/>
                  <a:ext cx="4" cy="3"/>
                </a:xfrm>
                <a:custGeom>
                  <a:avLst/>
                  <a:gdLst>
                    <a:gd name="T0" fmla="*/ 10 w 25"/>
                    <a:gd name="T1" fmla="*/ 0 h 19"/>
                    <a:gd name="T2" fmla="*/ 0 w 25"/>
                    <a:gd name="T3" fmla="*/ 0 h 19"/>
                    <a:gd name="T4" fmla="*/ 4 w 25"/>
                    <a:gd name="T5" fmla="*/ 1 h 19"/>
                    <a:gd name="T6" fmla="*/ 7 w 25"/>
                    <a:gd name="T7" fmla="*/ 3 h 19"/>
                    <a:gd name="T8" fmla="*/ 11 w 25"/>
                    <a:gd name="T9" fmla="*/ 6 h 19"/>
                    <a:gd name="T10" fmla="*/ 12 w 25"/>
                    <a:gd name="T11" fmla="*/ 8 h 19"/>
                    <a:gd name="T12" fmla="*/ 14 w 25"/>
                    <a:gd name="T13" fmla="*/ 12 h 19"/>
                    <a:gd name="T14" fmla="*/ 18 w 25"/>
                    <a:gd name="T15" fmla="*/ 19 h 19"/>
                    <a:gd name="T16" fmla="*/ 25 w 25"/>
                    <a:gd name="T17" fmla="*/ 19 h 19"/>
                    <a:gd name="T18" fmla="*/ 18 w 25"/>
                    <a:gd name="T19" fmla="*/ 7 h 19"/>
                    <a:gd name="T20" fmla="*/ 14 w 25"/>
                    <a:gd name="T21" fmla="*/ 3 h 19"/>
                    <a:gd name="T22" fmla="*/ 10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10" y="0"/>
                      </a:moveTo>
                      <a:lnTo>
                        <a:pt x="0" y="0"/>
                      </a:lnTo>
                      <a:lnTo>
                        <a:pt x="4" y="1"/>
                      </a:lnTo>
                      <a:lnTo>
                        <a:pt x="7" y="3"/>
                      </a:lnTo>
                      <a:lnTo>
                        <a:pt x="11" y="6"/>
                      </a:lnTo>
                      <a:lnTo>
                        <a:pt x="12" y="8"/>
                      </a:lnTo>
                      <a:lnTo>
                        <a:pt x="14" y="12"/>
                      </a:lnTo>
                      <a:lnTo>
                        <a:pt x="18" y="19"/>
                      </a:lnTo>
                      <a:lnTo>
                        <a:pt x="25" y="19"/>
                      </a:lnTo>
                      <a:lnTo>
                        <a:pt x="18" y="7"/>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1" name="Freeform 7949"/>
                <p:cNvSpPr>
                  <a:spLocks/>
                </p:cNvSpPr>
                <p:nvPr/>
              </p:nvSpPr>
              <p:spPr bwMode="auto">
                <a:xfrm>
                  <a:off x="2442" y="2460"/>
                  <a:ext cx="5" cy="3"/>
                </a:xfrm>
                <a:custGeom>
                  <a:avLst/>
                  <a:gdLst>
                    <a:gd name="T0" fmla="*/ 24 w 28"/>
                    <a:gd name="T1" fmla="*/ 0 h 17"/>
                    <a:gd name="T2" fmla="*/ 13 w 28"/>
                    <a:gd name="T3" fmla="*/ 2 h 17"/>
                    <a:gd name="T4" fmla="*/ 16 w 28"/>
                    <a:gd name="T5" fmla="*/ 2 h 17"/>
                    <a:gd name="T6" fmla="*/ 20 w 28"/>
                    <a:gd name="T7" fmla="*/ 5 h 17"/>
                    <a:gd name="T8" fmla="*/ 22 w 28"/>
                    <a:gd name="T9" fmla="*/ 10 h 17"/>
                    <a:gd name="T10" fmla="*/ 21 w 28"/>
                    <a:gd name="T11" fmla="*/ 14 h 17"/>
                    <a:gd name="T12" fmla="*/ 18 w 28"/>
                    <a:gd name="T13" fmla="*/ 16 h 17"/>
                    <a:gd name="T14" fmla="*/ 18 w 28"/>
                    <a:gd name="T15" fmla="*/ 16 h 17"/>
                    <a:gd name="T16" fmla="*/ 11 w 28"/>
                    <a:gd name="T17" fmla="*/ 17 h 17"/>
                    <a:gd name="T18" fmla="*/ 0 w 28"/>
                    <a:gd name="T19" fmla="*/ 17 h 17"/>
                    <a:gd name="T20" fmla="*/ 25 w 28"/>
                    <a:gd name="T21" fmla="*/ 17 h 17"/>
                    <a:gd name="T22" fmla="*/ 26 w 28"/>
                    <a:gd name="T23" fmla="*/ 15 h 17"/>
                    <a:gd name="T24" fmla="*/ 28 w 28"/>
                    <a:gd name="T25" fmla="*/ 10 h 17"/>
                    <a:gd name="T26" fmla="*/ 27 w 28"/>
                    <a:gd name="T27" fmla="*/ 5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3" y="2"/>
                      </a:lnTo>
                      <a:lnTo>
                        <a:pt x="16" y="2"/>
                      </a:lnTo>
                      <a:lnTo>
                        <a:pt x="20" y="5"/>
                      </a:lnTo>
                      <a:lnTo>
                        <a:pt x="22" y="10"/>
                      </a:lnTo>
                      <a:lnTo>
                        <a:pt x="21" y="14"/>
                      </a:lnTo>
                      <a:lnTo>
                        <a:pt x="18" y="16"/>
                      </a:lnTo>
                      <a:lnTo>
                        <a:pt x="18" y="16"/>
                      </a:lnTo>
                      <a:lnTo>
                        <a:pt x="11" y="17"/>
                      </a:lnTo>
                      <a:lnTo>
                        <a:pt x="0" y="17"/>
                      </a:lnTo>
                      <a:lnTo>
                        <a:pt x="25" y="17"/>
                      </a:lnTo>
                      <a:lnTo>
                        <a:pt x="26" y="15"/>
                      </a:lnTo>
                      <a:lnTo>
                        <a:pt x="28" y="10"/>
                      </a:lnTo>
                      <a:lnTo>
                        <a:pt x="27" y="5"/>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2" name="Freeform 7950"/>
                <p:cNvSpPr>
                  <a:spLocks/>
                </p:cNvSpPr>
                <p:nvPr/>
              </p:nvSpPr>
              <p:spPr bwMode="auto">
                <a:xfrm>
                  <a:off x="2441" y="2459"/>
                  <a:ext cx="5" cy="7"/>
                </a:xfrm>
                <a:custGeom>
                  <a:avLst/>
                  <a:gdLst>
                    <a:gd name="T0" fmla="*/ 18 w 31"/>
                    <a:gd name="T1" fmla="*/ 0 h 43"/>
                    <a:gd name="T2" fmla="*/ 0 w 31"/>
                    <a:gd name="T3" fmla="*/ 0 h 43"/>
                    <a:gd name="T4" fmla="*/ 0 w 31"/>
                    <a:gd name="T5" fmla="*/ 43 h 43"/>
                    <a:gd name="T6" fmla="*/ 6 w 31"/>
                    <a:gd name="T7" fmla="*/ 43 h 43"/>
                    <a:gd name="T8" fmla="*/ 6 w 31"/>
                    <a:gd name="T9" fmla="*/ 24 h 43"/>
                    <a:gd name="T10" fmla="*/ 12 w 31"/>
                    <a:gd name="T11" fmla="*/ 24 h 43"/>
                    <a:gd name="T12" fmla="*/ 22 w 31"/>
                    <a:gd name="T13" fmla="*/ 24 h 43"/>
                    <a:gd name="T14" fmla="*/ 22 w 31"/>
                    <a:gd name="T15" fmla="*/ 24 h 43"/>
                    <a:gd name="T16" fmla="*/ 27 w 31"/>
                    <a:gd name="T17" fmla="*/ 23 h 43"/>
                    <a:gd name="T18" fmla="*/ 31 w 31"/>
                    <a:gd name="T19" fmla="*/ 19 h 43"/>
                    <a:gd name="T20" fmla="*/ 6 w 31"/>
                    <a:gd name="T21" fmla="*/ 19 h 43"/>
                    <a:gd name="T22" fmla="*/ 6 w 31"/>
                    <a:gd name="T23" fmla="*/ 4 h 43"/>
                    <a:gd name="T24" fmla="*/ 19 w 31"/>
                    <a:gd name="T25" fmla="*/ 4 h 43"/>
                    <a:gd name="T26" fmla="*/ 30 w 31"/>
                    <a:gd name="T27" fmla="*/ 2 h 43"/>
                    <a:gd name="T28" fmla="*/ 25 w 31"/>
                    <a:gd name="T29" fmla="*/ 0 h 43"/>
                    <a:gd name="T30" fmla="*/ 25 w 31"/>
                    <a:gd name="T31" fmla="*/ 0 h 43"/>
                    <a:gd name="T32" fmla="*/ 18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8" y="0"/>
                      </a:moveTo>
                      <a:lnTo>
                        <a:pt x="0" y="0"/>
                      </a:lnTo>
                      <a:lnTo>
                        <a:pt x="0" y="43"/>
                      </a:lnTo>
                      <a:lnTo>
                        <a:pt x="6" y="43"/>
                      </a:lnTo>
                      <a:lnTo>
                        <a:pt x="6" y="24"/>
                      </a:lnTo>
                      <a:lnTo>
                        <a:pt x="12" y="24"/>
                      </a:lnTo>
                      <a:lnTo>
                        <a:pt x="22" y="24"/>
                      </a:lnTo>
                      <a:lnTo>
                        <a:pt x="22" y="24"/>
                      </a:lnTo>
                      <a:lnTo>
                        <a:pt x="27" y="23"/>
                      </a:lnTo>
                      <a:lnTo>
                        <a:pt x="31" y="19"/>
                      </a:lnTo>
                      <a:lnTo>
                        <a:pt x="6" y="19"/>
                      </a:lnTo>
                      <a:lnTo>
                        <a:pt x="6" y="4"/>
                      </a:lnTo>
                      <a:lnTo>
                        <a:pt x="19" y="4"/>
                      </a:lnTo>
                      <a:lnTo>
                        <a:pt x="30" y="2"/>
                      </a:lnTo>
                      <a:lnTo>
                        <a:pt x="25" y="0"/>
                      </a:lnTo>
                      <a:lnTo>
                        <a:pt x="25"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3" name="Freeform 7951"/>
                <p:cNvSpPr>
                  <a:spLocks/>
                </p:cNvSpPr>
                <p:nvPr/>
              </p:nvSpPr>
              <p:spPr bwMode="auto">
                <a:xfrm>
                  <a:off x="2448" y="2459"/>
                  <a:ext cx="4" cy="7"/>
                </a:xfrm>
                <a:custGeom>
                  <a:avLst/>
                  <a:gdLst>
                    <a:gd name="T0" fmla="*/ 22 w 27"/>
                    <a:gd name="T1" fmla="*/ 0 h 43"/>
                    <a:gd name="T2" fmla="*/ 16 w 27"/>
                    <a:gd name="T3" fmla="*/ 0 h 43"/>
                    <a:gd name="T4" fmla="*/ 0 w 27"/>
                    <a:gd name="T5" fmla="*/ 43 h 43"/>
                    <a:gd name="T6" fmla="*/ 5 w 27"/>
                    <a:gd name="T7" fmla="*/ 43 h 43"/>
                    <a:gd name="T8" fmla="*/ 10 w 27"/>
                    <a:gd name="T9" fmla="*/ 30 h 43"/>
                    <a:gd name="T10" fmla="*/ 27 w 27"/>
                    <a:gd name="T11" fmla="*/ 30 h 43"/>
                    <a:gd name="T12" fmla="*/ 11 w 27"/>
                    <a:gd name="T13" fmla="*/ 26 h 43"/>
                    <a:gd name="T14" fmla="*/ 17 w 27"/>
                    <a:gd name="T15" fmla="*/ 13 h 43"/>
                    <a:gd name="T16" fmla="*/ 17 w 27"/>
                    <a:gd name="T17" fmla="*/ 10 h 43"/>
                    <a:gd name="T18" fmla="*/ 19 w 27"/>
                    <a:gd name="T19" fmla="*/ 4 h 43"/>
                    <a:gd name="T20" fmla="*/ 19 w 27"/>
                    <a:gd name="T21" fmla="*/ 4 h 43"/>
                    <a:gd name="T22" fmla="*/ 22 w 27"/>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43">
                      <a:moveTo>
                        <a:pt x="22" y="0"/>
                      </a:moveTo>
                      <a:lnTo>
                        <a:pt x="16" y="0"/>
                      </a:lnTo>
                      <a:lnTo>
                        <a:pt x="0" y="43"/>
                      </a:lnTo>
                      <a:lnTo>
                        <a:pt x="5" y="43"/>
                      </a:lnTo>
                      <a:lnTo>
                        <a:pt x="10" y="30"/>
                      </a:lnTo>
                      <a:lnTo>
                        <a:pt x="27" y="30"/>
                      </a:lnTo>
                      <a:lnTo>
                        <a:pt x="11" y="26"/>
                      </a:lnTo>
                      <a:lnTo>
                        <a:pt x="17" y="13"/>
                      </a:lnTo>
                      <a:lnTo>
                        <a:pt x="17" y="10"/>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4" name="Freeform 7952"/>
                <p:cNvSpPr>
                  <a:spLocks/>
                </p:cNvSpPr>
                <p:nvPr/>
              </p:nvSpPr>
              <p:spPr bwMode="auto">
                <a:xfrm>
                  <a:off x="2450" y="2459"/>
                  <a:ext cx="4" cy="7"/>
                </a:xfrm>
                <a:custGeom>
                  <a:avLst/>
                  <a:gdLst>
                    <a:gd name="T0" fmla="*/ 11 w 28"/>
                    <a:gd name="T1" fmla="*/ 0 h 43"/>
                    <a:gd name="T2" fmla="*/ 8 w 28"/>
                    <a:gd name="T3" fmla="*/ 4 h 43"/>
                    <a:gd name="T4" fmla="*/ 9 w 28"/>
                    <a:gd name="T5" fmla="*/ 10 h 43"/>
                    <a:gd name="T6" fmla="*/ 10 w 28"/>
                    <a:gd name="T7" fmla="*/ 12 h 43"/>
                    <a:gd name="T8" fmla="*/ 12 w 28"/>
                    <a:gd name="T9" fmla="*/ 17 h 43"/>
                    <a:gd name="T10" fmla="*/ 15 w 28"/>
                    <a:gd name="T11" fmla="*/ 26 h 43"/>
                    <a:gd name="T12" fmla="*/ 0 w 28"/>
                    <a:gd name="T13" fmla="*/ 26 h 43"/>
                    <a:gd name="T14" fmla="*/ 16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10"/>
                      </a:lnTo>
                      <a:lnTo>
                        <a:pt x="10" y="12"/>
                      </a:lnTo>
                      <a:lnTo>
                        <a:pt x="12" y="17"/>
                      </a:lnTo>
                      <a:lnTo>
                        <a:pt x="15" y="26"/>
                      </a:lnTo>
                      <a:lnTo>
                        <a:pt x="0" y="26"/>
                      </a:lnTo>
                      <a:lnTo>
                        <a:pt x="16"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5" name="Freeform 7953"/>
                <p:cNvSpPr>
                  <a:spLocks/>
                </p:cNvSpPr>
                <p:nvPr/>
              </p:nvSpPr>
              <p:spPr bwMode="auto">
                <a:xfrm>
                  <a:off x="2455" y="2464"/>
                  <a:ext cx="3" cy="2"/>
                </a:xfrm>
                <a:custGeom>
                  <a:avLst/>
                  <a:gdLst>
                    <a:gd name="T0" fmla="*/ 5 w 18"/>
                    <a:gd name="T1" fmla="*/ 0 h 11"/>
                    <a:gd name="T2" fmla="*/ 0 w 18"/>
                    <a:gd name="T3" fmla="*/ 0 h 11"/>
                    <a:gd name="T4" fmla="*/ 0 w 18"/>
                    <a:gd name="T5" fmla="*/ 1 h 11"/>
                    <a:gd name="T6" fmla="*/ 1 w 18"/>
                    <a:gd name="T7" fmla="*/ 6 h 11"/>
                    <a:gd name="T8" fmla="*/ 4 w 18"/>
                    <a:gd name="T9" fmla="*/ 11 h 11"/>
                    <a:gd name="T10" fmla="*/ 18 w 18"/>
                    <a:gd name="T11" fmla="*/ 10 h 11"/>
                    <a:gd name="T12" fmla="*/ 14 w 18"/>
                    <a:gd name="T13" fmla="*/ 10 h 11"/>
                    <a:gd name="T14" fmla="*/ 9 w 18"/>
                    <a:gd name="T15" fmla="*/ 7 h 11"/>
                    <a:gd name="T16" fmla="*/ 7 w 18"/>
                    <a:gd name="T17" fmla="*/ 5 h 11"/>
                    <a:gd name="T18" fmla="*/ 5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5" y="0"/>
                      </a:moveTo>
                      <a:lnTo>
                        <a:pt x="0" y="0"/>
                      </a:lnTo>
                      <a:lnTo>
                        <a:pt x="0" y="1"/>
                      </a:lnTo>
                      <a:lnTo>
                        <a:pt x="1" y="6"/>
                      </a:lnTo>
                      <a:lnTo>
                        <a:pt x="4" y="11"/>
                      </a:lnTo>
                      <a:lnTo>
                        <a:pt x="18" y="10"/>
                      </a:lnTo>
                      <a:lnTo>
                        <a:pt x="14" y="10"/>
                      </a:lnTo>
                      <a:lnTo>
                        <a:pt x="9" y="7"/>
                      </a:lnTo>
                      <a:lnTo>
                        <a:pt x="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6" name="Freeform 7954"/>
                <p:cNvSpPr>
                  <a:spLocks/>
                </p:cNvSpPr>
                <p:nvPr/>
              </p:nvSpPr>
              <p:spPr bwMode="auto">
                <a:xfrm>
                  <a:off x="2455" y="2460"/>
                  <a:ext cx="5" cy="7"/>
                </a:xfrm>
                <a:custGeom>
                  <a:avLst/>
                  <a:gdLst>
                    <a:gd name="T0" fmla="*/ 4 w 33"/>
                    <a:gd name="T1" fmla="*/ 0 h 42"/>
                    <a:gd name="T2" fmla="*/ 1 w 33"/>
                    <a:gd name="T3" fmla="*/ 4 h 42"/>
                    <a:gd name="T4" fmla="*/ 0 w 33"/>
                    <a:gd name="T5" fmla="*/ 9 h 42"/>
                    <a:gd name="T6" fmla="*/ 1 w 33"/>
                    <a:gd name="T7" fmla="*/ 12 h 42"/>
                    <a:gd name="T8" fmla="*/ 3 w 33"/>
                    <a:gd name="T9" fmla="*/ 16 h 42"/>
                    <a:gd name="T10" fmla="*/ 8 w 33"/>
                    <a:gd name="T11" fmla="*/ 20 h 42"/>
                    <a:gd name="T12" fmla="*/ 14 w 33"/>
                    <a:gd name="T13" fmla="*/ 21 h 42"/>
                    <a:gd name="T14" fmla="*/ 19 w 33"/>
                    <a:gd name="T15" fmla="*/ 23 h 42"/>
                    <a:gd name="T16" fmla="*/ 25 w 33"/>
                    <a:gd name="T17" fmla="*/ 24 h 42"/>
                    <a:gd name="T18" fmla="*/ 25 w 33"/>
                    <a:gd name="T19" fmla="*/ 25 h 42"/>
                    <a:gd name="T20" fmla="*/ 28 w 33"/>
                    <a:gd name="T21" fmla="*/ 29 h 42"/>
                    <a:gd name="T22" fmla="*/ 27 w 33"/>
                    <a:gd name="T23" fmla="*/ 30 h 42"/>
                    <a:gd name="T24" fmla="*/ 25 w 33"/>
                    <a:gd name="T25" fmla="*/ 34 h 42"/>
                    <a:gd name="T26" fmla="*/ 23 w 33"/>
                    <a:gd name="T27" fmla="*/ 36 h 42"/>
                    <a:gd name="T28" fmla="*/ 17 w 33"/>
                    <a:gd name="T29" fmla="*/ 37 h 42"/>
                    <a:gd name="T30" fmla="*/ 3 w 33"/>
                    <a:gd name="T31" fmla="*/ 38 h 42"/>
                    <a:gd name="T32" fmla="*/ 6 w 33"/>
                    <a:gd name="T33" fmla="*/ 39 h 42"/>
                    <a:gd name="T34" fmla="*/ 11 w 33"/>
                    <a:gd name="T35" fmla="*/ 41 h 42"/>
                    <a:gd name="T36" fmla="*/ 17 w 33"/>
                    <a:gd name="T37" fmla="*/ 42 h 42"/>
                    <a:gd name="T38" fmla="*/ 18 w 33"/>
                    <a:gd name="T39" fmla="*/ 42 h 42"/>
                    <a:gd name="T40" fmla="*/ 24 w 33"/>
                    <a:gd name="T41" fmla="*/ 41 h 42"/>
                    <a:gd name="T42" fmla="*/ 29 w 33"/>
                    <a:gd name="T43" fmla="*/ 38 h 42"/>
                    <a:gd name="T44" fmla="*/ 31 w 33"/>
                    <a:gd name="T45" fmla="*/ 34 h 42"/>
                    <a:gd name="T46" fmla="*/ 33 w 33"/>
                    <a:gd name="T47" fmla="*/ 29 h 42"/>
                    <a:gd name="T48" fmla="*/ 32 w 33"/>
                    <a:gd name="T49" fmla="*/ 27 h 42"/>
                    <a:gd name="T50" fmla="*/ 30 w 33"/>
                    <a:gd name="T51" fmla="*/ 22 h 42"/>
                    <a:gd name="T52" fmla="*/ 30 w 33"/>
                    <a:gd name="T53" fmla="*/ 21 h 42"/>
                    <a:gd name="T54" fmla="*/ 25 w 33"/>
                    <a:gd name="T55" fmla="*/ 18 h 42"/>
                    <a:gd name="T56" fmla="*/ 22 w 33"/>
                    <a:gd name="T57" fmla="*/ 17 h 42"/>
                    <a:gd name="T58" fmla="*/ 16 w 33"/>
                    <a:gd name="T59" fmla="*/ 15 h 42"/>
                    <a:gd name="T60" fmla="*/ 13 w 33"/>
                    <a:gd name="T61" fmla="*/ 15 h 42"/>
                    <a:gd name="T62" fmla="*/ 8 w 33"/>
                    <a:gd name="T63" fmla="*/ 13 h 42"/>
                    <a:gd name="T64" fmla="*/ 6 w 33"/>
                    <a:gd name="T65" fmla="*/ 9 h 42"/>
                    <a:gd name="T66" fmla="*/ 6 w 33"/>
                    <a:gd name="T67" fmla="*/ 9 h 42"/>
                    <a:gd name="T68" fmla="*/ 9 w 33"/>
                    <a:gd name="T69" fmla="*/ 5 h 42"/>
                    <a:gd name="T70" fmla="*/ 10 w 33"/>
                    <a:gd name="T71" fmla="*/ 4 h 42"/>
                    <a:gd name="T72" fmla="*/ 16 w 33"/>
                    <a:gd name="T73" fmla="*/ 2 h 42"/>
                    <a:gd name="T74" fmla="*/ 4 w 33"/>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42">
                      <a:moveTo>
                        <a:pt x="4" y="0"/>
                      </a:moveTo>
                      <a:lnTo>
                        <a:pt x="1" y="4"/>
                      </a:lnTo>
                      <a:lnTo>
                        <a:pt x="0" y="9"/>
                      </a:lnTo>
                      <a:lnTo>
                        <a:pt x="1" y="12"/>
                      </a:lnTo>
                      <a:lnTo>
                        <a:pt x="3" y="16"/>
                      </a:lnTo>
                      <a:lnTo>
                        <a:pt x="8" y="20"/>
                      </a:lnTo>
                      <a:lnTo>
                        <a:pt x="14" y="21"/>
                      </a:lnTo>
                      <a:lnTo>
                        <a:pt x="19" y="23"/>
                      </a:lnTo>
                      <a:lnTo>
                        <a:pt x="25" y="24"/>
                      </a:lnTo>
                      <a:lnTo>
                        <a:pt x="25" y="25"/>
                      </a:lnTo>
                      <a:lnTo>
                        <a:pt x="28" y="29"/>
                      </a:lnTo>
                      <a:lnTo>
                        <a:pt x="27" y="30"/>
                      </a:lnTo>
                      <a:lnTo>
                        <a:pt x="25" y="34"/>
                      </a:lnTo>
                      <a:lnTo>
                        <a:pt x="23" y="36"/>
                      </a:lnTo>
                      <a:lnTo>
                        <a:pt x="17" y="37"/>
                      </a:lnTo>
                      <a:lnTo>
                        <a:pt x="3" y="38"/>
                      </a:lnTo>
                      <a:lnTo>
                        <a:pt x="6" y="39"/>
                      </a:lnTo>
                      <a:lnTo>
                        <a:pt x="11" y="41"/>
                      </a:lnTo>
                      <a:lnTo>
                        <a:pt x="17" y="42"/>
                      </a:lnTo>
                      <a:lnTo>
                        <a:pt x="18" y="42"/>
                      </a:lnTo>
                      <a:lnTo>
                        <a:pt x="24" y="41"/>
                      </a:lnTo>
                      <a:lnTo>
                        <a:pt x="29" y="38"/>
                      </a:lnTo>
                      <a:lnTo>
                        <a:pt x="31" y="34"/>
                      </a:lnTo>
                      <a:lnTo>
                        <a:pt x="33" y="29"/>
                      </a:lnTo>
                      <a:lnTo>
                        <a:pt x="32" y="27"/>
                      </a:lnTo>
                      <a:lnTo>
                        <a:pt x="30" y="22"/>
                      </a:lnTo>
                      <a:lnTo>
                        <a:pt x="30" y="21"/>
                      </a:lnTo>
                      <a:lnTo>
                        <a:pt x="25" y="18"/>
                      </a:lnTo>
                      <a:lnTo>
                        <a:pt x="22" y="17"/>
                      </a:lnTo>
                      <a:lnTo>
                        <a:pt x="16" y="15"/>
                      </a:lnTo>
                      <a:lnTo>
                        <a:pt x="13" y="15"/>
                      </a:lnTo>
                      <a:lnTo>
                        <a:pt x="8" y="13"/>
                      </a:lnTo>
                      <a:lnTo>
                        <a:pt x="6" y="9"/>
                      </a:lnTo>
                      <a:lnTo>
                        <a:pt x="6" y="9"/>
                      </a:lnTo>
                      <a:lnTo>
                        <a:pt x="9" y="5"/>
                      </a:lnTo>
                      <a:lnTo>
                        <a:pt x="10" y="4"/>
                      </a:lnTo>
                      <a:lnTo>
                        <a:pt x="16"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7" name="Freeform 7955"/>
                <p:cNvSpPr>
                  <a:spLocks/>
                </p:cNvSpPr>
                <p:nvPr/>
              </p:nvSpPr>
              <p:spPr bwMode="auto">
                <a:xfrm>
                  <a:off x="2456" y="2459"/>
                  <a:ext cx="4" cy="3"/>
                </a:xfrm>
                <a:custGeom>
                  <a:avLst/>
                  <a:gdLst>
                    <a:gd name="T0" fmla="*/ 11 w 27"/>
                    <a:gd name="T1" fmla="*/ 0 h 14"/>
                    <a:gd name="T2" fmla="*/ 11 w 27"/>
                    <a:gd name="T3" fmla="*/ 0 h 14"/>
                    <a:gd name="T4" fmla="*/ 5 w 27"/>
                    <a:gd name="T5" fmla="*/ 1 h 14"/>
                    <a:gd name="T6" fmla="*/ 0 w 27"/>
                    <a:gd name="T7" fmla="*/ 3 h 14"/>
                    <a:gd name="T8" fmla="*/ 12 w 27"/>
                    <a:gd name="T9" fmla="*/ 5 h 14"/>
                    <a:gd name="T10" fmla="*/ 14 w 27"/>
                    <a:gd name="T11" fmla="*/ 5 h 14"/>
                    <a:gd name="T12" fmla="*/ 20 w 27"/>
                    <a:gd name="T13" fmla="*/ 8 h 14"/>
                    <a:gd name="T14" fmla="*/ 20 w 27"/>
                    <a:gd name="T15" fmla="*/ 9 h 14"/>
                    <a:gd name="T16" fmla="*/ 22 w 27"/>
                    <a:gd name="T17" fmla="*/ 14 h 14"/>
                    <a:gd name="T18" fmla="*/ 27 w 27"/>
                    <a:gd name="T19" fmla="*/ 13 h 14"/>
                    <a:gd name="T20" fmla="*/ 26 w 27"/>
                    <a:gd name="T21" fmla="*/ 8 h 14"/>
                    <a:gd name="T22" fmla="*/ 23 w 27"/>
                    <a:gd name="T23" fmla="*/ 3 h 14"/>
                    <a:gd name="T24" fmla="*/ 23 w 27"/>
                    <a:gd name="T25" fmla="*/ 3 h 14"/>
                    <a:gd name="T26" fmla="*/ 18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1" y="0"/>
                      </a:lnTo>
                      <a:lnTo>
                        <a:pt x="5" y="1"/>
                      </a:lnTo>
                      <a:lnTo>
                        <a:pt x="0" y="3"/>
                      </a:lnTo>
                      <a:lnTo>
                        <a:pt x="12" y="5"/>
                      </a:lnTo>
                      <a:lnTo>
                        <a:pt x="14" y="5"/>
                      </a:lnTo>
                      <a:lnTo>
                        <a:pt x="20" y="8"/>
                      </a:lnTo>
                      <a:lnTo>
                        <a:pt x="20" y="9"/>
                      </a:lnTo>
                      <a:lnTo>
                        <a:pt x="22" y="14"/>
                      </a:lnTo>
                      <a:lnTo>
                        <a:pt x="27" y="13"/>
                      </a:lnTo>
                      <a:lnTo>
                        <a:pt x="26" y="8"/>
                      </a:lnTo>
                      <a:lnTo>
                        <a:pt x="23" y="3"/>
                      </a:lnTo>
                      <a:lnTo>
                        <a:pt x="23" y="3"/>
                      </a:lnTo>
                      <a:lnTo>
                        <a:pt x="18"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8" name="Rectangle 7956"/>
                <p:cNvSpPr>
                  <a:spLocks noChangeArrowheads="1"/>
                </p:cNvSpPr>
                <p:nvPr/>
              </p:nvSpPr>
              <p:spPr bwMode="auto">
                <a:xfrm>
                  <a:off x="2462" y="2459"/>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19" name="Freeform 7957"/>
                <p:cNvSpPr>
                  <a:spLocks/>
                </p:cNvSpPr>
                <p:nvPr/>
              </p:nvSpPr>
              <p:spPr bwMode="auto">
                <a:xfrm>
                  <a:off x="2464" y="2459"/>
                  <a:ext cx="5" cy="7"/>
                </a:xfrm>
                <a:custGeom>
                  <a:avLst/>
                  <a:gdLst>
                    <a:gd name="T0" fmla="*/ 6 w 27"/>
                    <a:gd name="T1" fmla="*/ 0 h 43"/>
                    <a:gd name="T2" fmla="*/ 0 w 27"/>
                    <a:gd name="T3" fmla="*/ 0 h 43"/>
                    <a:gd name="T4" fmla="*/ 0 w 27"/>
                    <a:gd name="T5" fmla="*/ 43 h 43"/>
                    <a:gd name="T6" fmla="*/ 27 w 27"/>
                    <a:gd name="T7" fmla="*/ 43 h 43"/>
                    <a:gd name="T8" fmla="*/ 27 w 27"/>
                    <a:gd name="T9" fmla="*/ 38 h 43"/>
                    <a:gd name="T10" fmla="*/ 6 w 27"/>
                    <a:gd name="T11" fmla="*/ 38 h 43"/>
                    <a:gd name="T12" fmla="*/ 6 w 27"/>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7" h="43">
                      <a:moveTo>
                        <a:pt x="6" y="0"/>
                      </a:moveTo>
                      <a:lnTo>
                        <a:pt x="0" y="0"/>
                      </a:lnTo>
                      <a:lnTo>
                        <a:pt x="0" y="43"/>
                      </a:lnTo>
                      <a:lnTo>
                        <a:pt x="27" y="43"/>
                      </a:lnTo>
                      <a:lnTo>
                        <a:pt x="27" y="38"/>
                      </a:lnTo>
                      <a:lnTo>
                        <a:pt x="6" y="3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0" name="Freeform 7958"/>
                <p:cNvSpPr>
                  <a:spLocks/>
                </p:cNvSpPr>
                <p:nvPr/>
              </p:nvSpPr>
              <p:spPr bwMode="auto">
                <a:xfrm>
                  <a:off x="2322" y="2431"/>
                  <a:ext cx="5" cy="7"/>
                </a:xfrm>
                <a:custGeom>
                  <a:avLst/>
                  <a:gdLst>
                    <a:gd name="T0" fmla="*/ 6 w 28"/>
                    <a:gd name="T1" fmla="*/ 0 h 43"/>
                    <a:gd name="T2" fmla="*/ 0 w 28"/>
                    <a:gd name="T3" fmla="*/ 0 h 43"/>
                    <a:gd name="T4" fmla="*/ 0 w 28"/>
                    <a:gd name="T5" fmla="*/ 24 h 43"/>
                    <a:gd name="T6" fmla="*/ 0 w 28"/>
                    <a:gd name="T7" fmla="*/ 25 h 43"/>
                    <a:gd name="T8" fmla="*/ 0 w 28"/>
                    <a:gd name="T9" fmla="*/ 32 h 43"/>
                    <a:gd name="T10" fmla="*/ 0 w 28"/>
                    <a:gd name="T11" fmla="*/ 32 h 43"/>
                    <a:gd name="T12" fmla="*/ 2 w 28"/>
                    <a:gd name="T13" fmla="*/ 37 h 43"/>
                    <a:gd name="T14" fmla="*/ 4 w 28"/>
                    <a:gd name="T15" fmla="*/ 38 h 43"/>
                    <a:gd name="T16" fmla="*/ 8 w 28"/>
                    <a:gd name="T17" fmla="*/ 41 h 43"/>
                    <a:gd name="T18" fmla="*/ 11 w 28"/>
                    <a:gd name="T19" fmla="*/ 43 h 43"/>
                    <a:gd name="T20" fmla="*/ 17 w 28"/>
                    <a:gd name="T21" fmla="*/ 43 h 43"/>
                    <a:gd name="T22" fmla="*/ 22 w 28"/>
                    <a:gd name="T23" fmla="*/ 43 h 43"/>
                    <a:gd name="T24" fmla="*/ 27 w 28"/>
                    <a:gd name="T25" fmla="*/ 41 h 43"/>
                    <a:gd name="T26" fmla="*/ 28 w 28"/>
                    <a:gd name="T27" fmla="*/ 40 h 43"/>
                    <a:gd name="T28" fmla="*/ 16 w 28"/>
                    <a:gd name="T29" fmla="*/ 38 h 43"/>
                    <a:gd name="T30" fmla="*/ 14 w 28"/>
                    <a:gd name="T31" fmla="*/ 38 h 43"/>
                    <a:gd name="T32" fmla="*/ 9 w 28"/>
                    <a:gd name="T33" fmla="*/ 36 h 43"/>
                    <a:gd name="T34" fmla="*/ 9 w 28"/>
                    <a:gd name="T35" fmla="*/ 36 h 43"/>
                    <a:gd name="T36" fmla="*/ 7 w 28"/>
                    <a:gd name="T37" fmla="*/ 32 h 43"/>
                    <a:gd name="T38" fmla="*/ 7 w 28"/>
                    <a:gd name="T39" fmla="*/ 31 h 43"/>
                    <a:gd name="T40" fmla="*/ 6 w 28"/>
                    <a:gd name="T41" fmla="*/ 24 h 43"/>
                    <a:gd name="T42" fmla="*/ 6 w 28"/>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3">
                      <a:moveTo>
                        <a:pt x="6" y="0"/>
                      </a:moveTo>
                      <a:lnTo>
                        <a:pt x="0" y="0"/>
                      </a:lnTo>
                      <a:lnTo>
                        <a:pt x="0" y="24"/>
                      </a:lnTo>
                      <a:lnTo>
                        <a:pt x="0" y="25"/>
                      </a:lnTo>
                      <a:lnTo>
                        <a:pt x="0" y="32"/>
                      </a:lnTo>
                      <a:lnTo>
                        <a:pt x="0" y="32"/>
                      </a:lnTo>
                      <a:lnTo>
                        <a:pt x="2" y="37"/>
                      </a:lnTo>
                      <a:lnTo>
                        <a:pt x="4" y="38"/>
                      </a:lnTo>
                      <a:lnTo>
                        <a:pt x="8" y="41"/>
                      </a:lnTo>
                      <a:lnTo>
                        <a:pt x="11" y="43"/>
                      </a:lnTo>
                      <a:lnTo>
                        <a:pt x="17" y="43"/>
                      </a:lnTo>
                      <a:lnTo>
                        <a:pt x="22" y="43"/>
                      </a:lnTo>
                      <a:lnTo>
                        <a:pt x="27" y="41"/>
                      </a:lnTo>
                      <a:lnTo>
                        <a:pt x="28" y="40"/>
                      </a:lnTo>
                      <a:lnTo>
                        <a:pt x="16" y="38"/>
                      </a:lnTo>
                      <a:lnTo>
                        <a:pt x="14" y="38"/>
                      </a:lnTo>
                      <a:lnTo>
                        <a:pt x="9" y="36"/>
                      </a:lnTo>
                      <a:lnTo>
                        <a:pt x="9" y="36"/>
                      </a:lnTo>
                      <a:lnTo>
                        <a:pt x="7" y="32"/>
                      </a:lnTo>
                      <a:lnTo>
                        <a:pt x="7" y="31"/>
                      </a:lnTo>
                      <a:lnTo>
                        <a:pt x="6" y="2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1" name="Freeform 7959"/>
                <p:cNvSpPr>
                  <a:spLocks/>
                </p:cNvSpPr>
                <p:nvPr/>
              </p:nvSpPr>
              <p:spPr bwMode="auto">
                <a:xfrm>
                  <a:off x="2325" y="2431"/>
                  <a:ext cx="3" cy="7"/>
                </a:xfrm>
                <a:custGeom>
                  <a:avLst/>
                  <a:gdLst>
                    <a:gd name="T0" fmla="*/ 17 w 17"/>
                    <a:gd name="T1" fmla="*/ 0 h 40"/>
                    <a:gd name="T2" fmla="*/ 12 w 17"/>
                    <a:gd name="T3" fmla="*/ 0 h 40"/>
                    <a:gd name="T4" fmla="*/ 12 w 17"/>
                    <a:gd name="T5" fmla="*/ 24 h 40"/>
                    <a:gd name="T6" fmla="*/ 12 w 17"/>
                    <a:gd name="T7" fmla="*/ 26 h 40"/>
                    <a:gd name="T8" fmla="*/ 11 w 17"/>
                    <a:gd name="T9" fmla="*/ 32 h 40"/>
                    <a:gd name="T10" fmla="*/ 11 w 17"/>
                    <a:gd name="T11" fmla="*/ 32 h 40"/>
                    <a:gd name="T12" fmla="*/ 8 w 17"/>
                    <a:gd name="T13" fmla="*/ 37 h 40"/>
                    <a:gd name="T14" fmla="*/ 7 w 17"/>
                    <a:gd name="T15" fmla="*/ 37 h 40"/>
                    <a:gd name="T16" fmla="*/ 0 w 17"/>
                    <a:gd name="T17" fmla="*/ 38 h 40"/>
                    <a:gd name="T18" fmla="*/ 12 w 17"/>
                    <a:gd name="T19" fmla="*/ 40 h 40"/>
                    <a:gd name="T20" fmla="*/ 15 w 17"/>
                    <a:gd name="T21" fmla="*/ 37 h 40"/>
                    <a:gd name="T22" fmla="*/ 15 w 17"/>
                    <a:gd name="T23" fmla="*/ 36 h 40"/>
                    <a:gd name="T24" fmla="*/ 17 w 17"/>
                    <a:gd name="T25" fmla="*/ 31 h 40"/>
                    <a:gd name="T26" fmla="*/ 17 w 17"/>
                    <a:gd name="T27" fmla="*/ 31 h 40"/>
                    <a:gd name="T28" fmla="*/ 17 w 17"/>
                    <a:gd name="T29" fmla="*/ 24 h 40"/>
                    <a:gd name="T30" fmla="*/ 17 w 1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0">
                      <a:moveTo>
                        <a:pt x="17" y="0"/>
                      </a:moveTo>
                      <a:lnTo>
                        <a:pt x="12" y="0"/>
                      </a:lnTo>
                      <a:lnTo>
                        <a:pt x="12" y="24"/>
                      </a:lnTo>
                      <a:lnTo>
                        <a:pt x="12" y="26"/>
                      </a:lnTo>
                      <a:lnTo>
                        <a:pt x="11" y="32"/>
                      </a:lnTo>
                      <a:lnTo>
                        <a:pt x="11" y="32"/>
                      </a:lnTo>
                      <a:lnTo>
                        <a:pt x="8" y="37"/>
                      </a:lnTo>
                      <a:lnTo>
                        <a:pt x="7" y="37"/>
                      </a:lnTo>
                      <a:lnTo>
                        <a:pt x="0" y="38"/>
                      </a:lnTo>
                      <a:lnTo>
                        <a:pt x="12" y="40"/>
                      </a:lnTo>
                      <a:lnTo>
                        <a:pt x="15" y="37"/>
                      </a:lnTo>
                      <a:lnTo>
                        <a:pt x="15" y="36"/>
                      </a:lnTo>
                      <a:lnTo>
                        <a:pt x="17" y="31"/>
                      </a:lnTo>
                      <a:lnTo>
                        <a:pt x="17" y="31"/>
                      </a:lnTo>
                      <a:lnTo>
                        <a:pt x="17" y="2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2" name="Freeform 7960"/>
                <p:cNvSpPr>
                  <a:spLocks/>
                </p:cNvSpPr>
                <p:nvPr/>
              </p:nvSpPr>
              <p:spPr bwMode="auto">
                <a:xfrm>
                  <a:off x="2331" y="2435"/>
                  <a:ext cx="5" cy="3"/>
                </a:xfrm>
                <a:custGeom>
                  <a:avLst/>
                  <a:gdLst>
                    <a:gd name="T0" fmla="*/ 9 w 25"/>
                    <a:gd name="T1" fmla="*/ 0 h 19"/>
                    <a:gd name="T2" fmla="*/ 0 w 25"/>
                    <a:gd name="T3" fmla="*/ 1 h 19"/>
                    <a:gd name="T4" fmla="*/ 4 w 25"/>
                    <a:gd name="T5" fmla="*/ 1 h 19"/>
                    <a:gd name="T6" fmla="*/ 7 w 25"/>
                    <a:gd name="T7" fmla="*/ 3 h 19"/>
                    <a:gd name="T8" fmla="*/ 10 w 25"/>
                    <a:gd name="T9" fmla="*/ 8 h 19"/>
                    <a:gd name="T10" fmla="*/ 11 w 25"/>
                    <a:gd name="T11" fmla="*/ 9 h 19"/>
                    <a:gd name="T12" fmla="*/ 14 w 25"/>
                    <a:gd name="T13" fmla="*/ 13 h 19"/>
                    <a:gd name="T14" fmla="*/ 18 w 25"/>
                    <a:gd name="T15" fmla="*/ 19 h 19"/>
                    <a:gd name="T16" fmla="*/ 25 w 25"/>
                    <a:gd name="T17" fmla="*/ 19 h 19"/>
                    <a:gd name="T18" fmla="*/ 18 w 25"/>
                    <a:gd name="T19" fmla="*/ 8 h 19"/>
                    <a:gd name="T20" fmla="*/ 14 w 25"/>
                    <a:gd name="T21" fmla="*/ 3 h 19"/>
                    <a:gd name="T22" fmla="*/ 9 w 25"/>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19">
                      <a:moveTo>
                        <a:pt x="9" y="0"/>
                      </a:moveTo>
                      <a:lnTo>
                        <a:pt x="0" y="1"/>
                      </a:lnTo>
                      <a:lnTo>
                        <a:pt x="4" y="1"/>
                      </a:lnTo>
                      <a:lnTo>
                        <a:pt x="7" y="3"/>
                      </a:lnTo>
                      <a:lnTo>
                        <a:pt x="10" y="8"/>
                      </a:lnTo>
                      <a:lnTo>
                        <a:pt x="11" y="9"/>
                      </a:lnTo>
                      <a:lnTo>
                        <a:pt x="14" y="13"/>
                      </a:lnTo>
                      <a:lnTo>
                        <a:pt x="18" y="19"/>
                      </a:lnTo>
                      <a:lnTo>
                        <a:pt x="25" y="19"/>
                      </a:lnTo>
                      <a:lnTo>
                        <a:pt x="18" y="8"/>
                      </a:lnTo>
                      <a:lnTo>
                        <a:pt x="14"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3" name="Freeform 7961"/>
                <p:cNvSpPr>
                  <a:spLocks/>
                </p:cNvSpPr>
                <p:nvPr/>
              </p:nvSpPr>
              <p:spPr bwMode="auto">
                <a:xfrm>
                  <a:off x="2330" y="2432"/>
                  <a:ext cx="5" cy="3"/>
                </a:xfrm>
                <a:custGeom>
                  <a:avLst/>
                  <a:gdLst>
                    <a:gd name="T0" fmla="*/ 25 w 29"/>
                    <a:gd name="T1" fmla="*/ 0 h 17"/>
                    <a:gd name="T2" fmla="*/ 13 w 29"/>
                    <a:gd name="T3" fmla="*/ 2 h 17"/>
                    <a:gd name="T4" fmla="*/ 16 w 29"/>
                    <a:gd name="T5" fmla="*/ 2 h 17"/>
                    <a:gd name="T6" fmla="*/ 21 w 29"/>
                    <a:gd name="T7" fmla="*/ 4 h 17"/>
                    <a:gd name="T8" fmla="*/ 23 w 29"/>
                    <a:gd name="T9" fmla="*/ 8 h 17"/>
                    <a:gd name="T10" fmla="*/ 22 w 29"/>
                    <a:gd name="T11" fmla="*/ 13 h 17"/>
                    <a:gd name="T12" fmla="*/ 18 w 29"/>
                    <a:gd name="T13" fmla="*/ 15 h 17"/>
                    <a:gd name="T14" fmla="*/ 18 w 29"/>
                    <a:gd name="T15" fmla="*/ 15 h 17"/>
                    <a:gd name="T16" fmla="*/ 12 w 29"/>
                    <a:gd name="T17" fmla="*/ 16 h 17"/>
                    <a:gd name="T18" fmla="*/ 0 w 29"/>
                    <a:gd name="T19" fmla="*/ 16 h 17"/>
                    <a:gd name="T20" fmla="*/ 26 w 29"/>
                    <a:gd name="T21" fmla="*/ 17 h 17"/>
                    <a:gd name="T22" fmla="*/ 27 w 29"/>
                    <a:gd name="T23" fmla="*/ 14 h 17"/>
                    <a:gd name="T24" fmla="*/ 29 w 29"/>
                    <a:gd name="T25" fmla="*/ 8 h 17"/>
                    <a:gd name="T26" fmla="*/ 28 w 29"/>
                    <a:gd name="T27" fmla="*/ 3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3" y="2"/>
                      </a:lnTo>
                      <a:lnTo>
                        <a:pt x="16" y="2"/>
                      </a:lnTo>
                      <a:lnTo>
                        <a:pt x="21" y="4"/>
                      </a:lnTo>
                      <a:lnTo>
                        <a:pt x="23" y="8"/>
                      </a:lnTo>
                      <a:lnTo>
                        <a:pt x="22" y="13"/>
                      </a:lnTo>
                      <a:lnTo>
                        <a:pt x="18" y="15"/>
                      </a:lnTo>
                      <a:lnTo>
                        <a:pt x="18" y="15"/>
                      </a:lnTo>
                      <a:lnTo>
                        <a:pt x="12" y="16"/>
                      </a:lnTo>
                      <a:lnTo>
                        <a:pt x="0" y="16"/>
                      </a:lnTo>
                      <a:lnTo>
                        <a:pt x="26" y="17"/>
                      </a:lnTo>
                      <a:lnTo>
                        <a:pt x="27" y="14"/>
                      </a:lnTo>
                      <a:lnTo>
                        <a:pt x="29" y="8"/>
                      </a:lnTo>
                      <a:lnTo>
                        <a:pt x="28" y="3"/>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4" name="Freeform 7962"/>
                <p:cNvSpPr>
                  <a:spLocks/>
                </p:cNvSpPr>
                <p:nvPr/>
              </p:nvSpPr>
              <p:spPr bwMode="auto">
                <a:xfrm>
                  <a:off x="2329" y="2431"/>
                  <a:ext cx="6" cy="7"/>
                </a:xfrm>
                <a:custGeom>
                  <a:avLst/>
                  <a:gdLst>
                    <a:gd name="T0" fmla="*/ 19 w 32"/>
                    <a:gd name="T1" fmla="*/ 0 h 42"/>
                    <a:gd name="T2" fmla="*/ 0 w 32"/>
                    <a:gd name="T3" fmla="*/ 0 h 42"/>
                    <a:gd name="T4" fmla="*/ 0 w 32"/>
                    <a:gd name="T5" fmla="*/ 42 h 42"/>
                    <a:gd name="T6" fmla="*/ 6 w 32"/>
                    <a:gd name="T7" fmla="*/ 42 h 42"/>
                    <a:gd name="T8" fmla="*/ 6 w 32"/>
                    <a:gd name="T9" fmla="*/ 24 h 42"/>
                    <a:gd name="T10" fmla="*/ 13 w 32"/>
                    <a:gd name="T11" fmla="*/ 24 h 42"/>
                    <a:gd name="T12" fmla="*/ 22 w 32"/>
                    <a:gd name="T13" fmla="*/ 23 h 42"/>
                    <a:gd name="T14" fmla="*/ 22 w 32"/>
                    <a:gd name="T15" fmla="*/ 23 h 42"/>
                    <a:gd name="T16" fmla="*/ 27 w 32"/>
                    <a:gd name="T17" fmla="*/ 22 h 42"/>
                    <a:gd name="T18" fmla="*/ 32 w 32"/>
                    <a:gd name="T19" fmla="*/ 20 h 42"/>
                    <a:gd name="T20" fmla="*/ 6 w 32"/>
                    <a:gd name="T21" fmla="*/ 19 h 42"/>
                    <a:gd name="T22" fmla="*/ 6 w 32"/>
                    <a:gd name="T23" fmla="*/ 5 h 42"/>
                    <a:gd name="T24" fmla="*/ 19 w 32"/>
                    <a:gd name="T25" fmla="*/ 5 h 42"/>
                    <a:gd name="T26" fmla="*/ 31 w 32"/>
                    <a:gd name="T27" fmla="*/ 3 h 42"/>
                    <a:gd name="T28" fmla="*/ 26 w 32"/>
                    <a:gd name="T29" fmla="*/ 1 h 42"/>
                    <a:gd name="T30" fmla="*/ 26 w 32"/>
                    <a:gd name="T31" fmla="*/ 1 h 42"/>
                    <a:gd name="T32" fmla="*/ 19 w 32"/>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2">
                      <a:moveTo>
                        <a:pt x="19" y="0"/>
                      </a:moveTo>
                      <a:lnTo>
                        <a:pt x="0" y="0"/>
                      </a:lnTo>
                      <a:lnTo>
                        <a:pt x="0" y="42"/>
                      </a:lnTo>
                      <a:lnTo>
                        <a:pt x="6" y="42"/>
                      </a:lnTo>
                      <a:lnTo>
                        <a:pt x="6" y="24"/>
                      </a:lnTo>
                      <a:lnTo>
                        <a:pt x="13" y="24"/>
                      </a:lnTo>
                      <a:lnTo>
                        <a:pt x="22" y="23"/>
                      </a:lnTo>
                      <a:lnTo>
                        <a:pt x="22" y="23"/>
                      </a:lnTo>
                      <a:lnTo>
                        <a:pt x="27" y="22"/>
                      </a:lnTo>
                      <a:lnTo>
                        <a:pt x="32" y="20"/>
                      </a:lnTo>
                      <a:lnTo>
                        <a:pt x="6" y="19"/>
                      </a:lnTo>
                      <a:lnTo>
                        <a:pt x="6" y="5"/>
                      </a:lnTo>
                      <a:lnTo>
                        <a:pt x="19" y="5"/>
                      </a:lnTo>
                      <a:lnTo>
                        <a:pt x="31" y="3"/>
                      </a:lnTo>
                      <a:lnTo>
                        <a:pt x="26" y="1"/>
                      </a:lnTo>
                      <a:lnTo>
                        <a:pt x="26"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5" name="Freeform 7963"/>
                <p:cNvSpPr>
                  <a:spLocks/>
                </p:cNvSpPr>
                <p:nvPr/>
              </p:nvSpPr>
              <p:spPr bwMode="auto">
                <a:xfrm>
                  <a:off x="2337" y="2431"/>
                  <a:ext cx="4" cy="7"/>
                </a:xfrm>
                <a:custGeom>
                  <a:avLst/>
                  <a:gdLst>
                    <a:gd name="T0" fmla="*/ 5 w 27"/>
                    <a:gd name="T1" fmla="*/ 0 h 43"/>
                    <a:gd name="T2" fmla="*/ 0 w 27"/>
                    <a:gd name="T3" fmla="*/ 0 h 43"/>
                    <a:gd name="T4" fmla="*/ 0 w 27"/>
                    <a:gd name="T5" fmla="*/ 24 h 43"/>
                    <a:gd name="T6" fmla="*/ 0 w 27"/>
                    <a:gd name="T7" fmla="*/ 25 h 43"/>
                    <a:gd name="T8" fmla="*/ 0 w 27"/>
                    <a:gd name="T9" fmla="*/ 32 h 43"/>
                    <a:gd name="T10" fmla="*/ 0 w 27"/>
                    <a:gd name="T11" fmla="*/ 32 h 43"/>
                    <a:gd name="T12" fmla="*/ 2 w 27"/>
                    <a:gd name="T13" fmla="*/ 37 h 43"/>
                    <a:gd name="T14" fmla="*/ 3 w 27"/>
                    <a:gd name="T15" fmla="*/ 38 h 43"/>
                    <a:gd name="T16" fmla="*/ 7 w 27"/>
                    <a:gd name="T17" fmla="*/ 41 h 43"/>
                    <a:gd name="T18" fmla="*/ 10 w 27"/>
                    <a:gd name="T19" fmla="*/ 43 h 43"/>
                    <a:gd name="T20" fmla="*/ 17 w 27"/>
                    <a:gd name="T21" fmla="*/ 43 h 43"/>
                    <a:gd name="T22" fmla="*/ 21 w 27"/>
                    <a:gd name="T23" fmla="*/ 43 h 43"/>
                    <a:gd name="T24" fmla="*/ 26 w 27"/>
                    <a:gd name="T25" fmla="*/ 41 h 43"/>
                    <a:gd name="T26" fmla="*/ 27 w 27"/>
                    <a:gd name="T27" fmla="*/ 40 h 43"/>
                    <a:gd name="T28" fmla="*/ 16 w 27"/>
                    <a:gd name="T29" fmla="*/ 38 h 43"/>
                    <a:gd name="T30" fmla="*/ 13 w 27"/>
                    <a:gd name="T31" fmla="*/ 38 h 43"/>
                    <a:gd name="T32" fmla="*/ 8 w 27"/>
                    <a:gd name="T33" fmla="*/ 36 h 43"/>
                    <a:gd name="T34" fmla="*/ 8 w 27"/>
                    <a:gd name="T35" fmla="*/ 36 h 43"/>
                    <a:gd name="T36" fmla="*/ 6 w 27"/>
                    <a:gd name="T37" fmla="*/ 32 h 43"/>
                    <a:gd name="T38" fmla="*/ 6 w 27"/>
                    <a:gd name="T39" fmla="*/ 31 h 43"/>
                    <a:gd name="T40" fmla="*/ 5 w 27"/>
                    <a:gd name="T41" fmla="*/ 24 h 43"/>
                    <a:gd name="T42" fmla="*/ 5 w 27"/>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3">
                      <a:moveTo>
                        <a:pt x="5" y="0"/>
                      </a:moveTo>
                      <a:lnTo>
                        <a:pt x="0" y="0"/>
                      </a:lnTo>
                      <a:lnTo>
                        <a:pt x="0" y="24"/>
                      </a:lnTo>
                      <a:lnTo>
                        <a:pt x="0" y="25"/>
                      </a:lnTo>
                      <a:lnTo>
                        <a:pt x="0" y="32"/>
                      </a:lnTo>
                      <a:lnTo>
                        <a:pt x="0" y="32"/>
                      </a:lnTo>
                      <a:lnTo>
                        <a:pt x="2" y="37"/>
                      </a:lnTo>
                      <a:lnTo>
                        <a:pt x="3" y="38"/>
                      </a:lnTo>
                      <a:lnTo>
                        <a:pt x="7" y="41"/>
                      </a:lnTo>
                      <a:lnTo>
                        <a:pt x="10" y="43"/>
                      </a:lnTo>
                      <a:lnTo>
                        <a:pt x="17" y="43"/>
                      </a:lnTo>
                      <a:lnTo>
                        <a:pt x="21" y="43"/>
                      </a:lnTo>
                      <a:lnTo>
                        <a:pt x="26" y="41"/>
                      </a:lnTo>
                      <a:lnTo>
                        <a:pt x="27" y="40"/>
                      </a:lnTo>
                      <a:lnTo>
                        <a:pt x="16" y="38"/>
                      </a:lnTo>
                      <a:lnTo>
                        <a:pt x="13" y="38"/>
                      </a:lnTo>
                      <a:lnTo>
                        <a:pt x="8" y="36"/>
                      </a:lnTo>
                      <a:lnTo>
                        <a:pt x="8" y="36"/>
                      </a:lnTo>
                      <a:lnTo>
                        <a:pt x="6" y="32"/>
                      </a:lnTo>
                      <a:lnTo>
                        <a:pt x="6" y="31"/>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6" name="Freeform 7964"/>
                <p:cNvSpPr>
                  <a:spLocks/>
                </p:cNvSpPr>
                <p:nvPr/>
              </p:nvSpPr>
              <p:spPr bwMode="auto">
                <a:xfrm>
                  <a:off x="2339" y="2431"/>
                  <a:ext cx="3" cy="7"/>
                </a:xfrm>
                <a:custGeom>
                  <a:avLst/>
                  <a:gdLst>
                    <a:gd name="T0" fmla="*/ 18 w 18"/>
                    <a:gd name="T1" fmla="*/ 0 h 40"/>
                    <a:gd name="T2" fmla="*/ 11 w 18"/>
                    <a:gd name="T3" fmla="*/ 0 h 40"/>
                    <a:gd name="T4" fmla="*/ 11 w 18"/>
                    <a:gd name="T5" fmla="*/ 24 h 40"/>
                    <a:gd name="T6" fmla="*/ 11 w 18"/>
                    <a:gd name="T7" fmla="*/ 26 h 40"/>
                    <a:gd name="T8" fmla="*/ 10 w 18"/>
                    <a:gd name="T9" fmla="*/ 32 h 40"/>
                    <a:gd name="T10" fmla="*/ 10 w 18"/>
                    <a:gd name="T11" fmla="*/ 32 h 40"/>
                    <a:gd name="T12" fmla="*/ 7 w 18"/>
                    <a:gd name="T13" fmla="*/ 37 h 40"/>
                    <a:gd name="T14" fmla="*/ 6 w 18"/>
                    <a:gd name="T15" fmla="*/ 37 h 40"/>
                    <a:gd name="T16" fmla="*/ 0 w 18"/>
                    <a:gd name="T17" fmla="*/ 38 h 40"/>
                    <a:gd name="T18" fmla="*/ 11 w 18"/>
                    <a:gd name="T19" fmla="*/ 40 h 40"/>
                    <a:gd name="T20" fmla="*/ 15 w 18"/>
                    <a:gd name="T21" fmla="*/ 37 h 40"/>
                    <a:gd name="T22" fmla="*/ 16 w 18"/>
                    <a:gd name="T23" fmla="*/ 36 h 40"/>
                    <a:gd name="T24" fmla="*/ 17 w 18"/>
                    <a:gd name="T25" fmla="*/ 31 h 40"/>
                    <a:gd name="T26" fmla="*/ 17 w 18"/>
                    <a:gd name="T27" fmla="*/ 31 h 40"/>
                    <a:gd name="T28" fmla="*/ 18 w 18"/>
                    <a:gd name="T29" fmla="*/ 24 h 40"/>
                    <a:gd name="T30" fmla="*/ 18 w 1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0">
                      <a:moveTo>
                        <a:pt x="18" y="0"/>
                      </a:moveTo>
                      <a:lnTo>
                        <a:pt x="11" y="0"/>
                      </a:lnTo>
                      <a:lnTo>
                        <a:pt x="11" y="24"/>
                      </a:lnTo>
                      <a:lnTo>
                        <a:pt x="11" y="26"/>
                      </a:lnTo>
                      <a:lnTo>
                        <a:pt x="10" y="32"/>
                      </a:lnTo>
                      <a:lnTo>
                        <a:pt x="10" y="32"/>
                      </a:lnTo>
                      <a:lnTo>
                        <a:pt x="7" y="37"/>
                      </a:lnTo>
                      <a:lnTo>
                        <a:pt x="6" y="37"/>
                      </a:lnTo>
                      <a:lnTo>
                        <a:pt x="0" y="38"/>
                      </a:lnTo>
                      <a:lnTo>
                        <a:pt x="11" y="40"/>
                      </a:lnTo>
                      <a:lnTo>
                        <a:pt x="15" y="37"/>
                      </a:lnTo>
                      <a:lnTo>
                        <a:pt x="16" y="36"/>
                      </a:lnTo>
                      <a:lnTo>
                        <a:pt x="17" y="31"/>
                      </a:lnTo>
                      <a:lnTo>
                        <a:pt x="17" y="31"/>
                      </a:lnTo>
                      <a:lnTo>
                        <a:pt x="18" y="2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7" name="Freeform 7965"/>
                <p:cNvSpPr>
                  <a:spLocks/>
                </p:cNvSpPr>
                <p:nvPr/>
              </p:nvSpPr>
              <p:spPr bwMode="auto">
                <a:xfrm>
                  <a:off x="2347" y="2435"/>
                  <a:ext cx="3" cy="3"/>
                </a:xfrm>
                <a:custGeom>
                  <a:avLst/>
                  <a:gdLst>
                    <a:gd name="T0" fmla="*/ 19 w 19"/>
                    <a:gd name="T1" fmla="*/ 0 h 19"/>
                    <a:gd name="T2" fmla="*/ 0 w 19"/>
                    <a:gd name="T3" fmla="*/ 0 h 19"/>
                    <a:gd name="T4" fmla="*/ 0 w 19"/>
                    <a:gd name="T5" fmla="*/ 5 h 19"/>
                    <a:gd name="T6" fmla="*/ 13 w 19"/>
                    <a:gd name="T7" fmla="*/ 5 h 19"/>
                    <a:gd name="T8" fmla="*/ 13 w 19"/>
                    <a:gd name="T9" fmla="*/ 13 h 19"/>
                    <a:gd name="T10" fmla="*/ 11 w 19"/>
                    <a:gd name="T11" fmla="*/ 14 h 19"/>
                    <a:gd name="T12" fmla="*/ 6 w 19"/>
                    <a:gd name="T13" fmla="*/ 17 h 19"/>
                    <a:gd name="T14" fmla="*/ 0 w 19"/>
                    <a:gd name="T15" fmla="*/ 17 h 19"/>
                    <a:gd name="T16" fmla="*/ 14 w 19"/>
                    <a:gd name="T17" fmla="*/ 19 h 19"/>
                    <a:gd name="T18" fmla="*/ 19 w 19"/>
                    <a:gd name="T19" fmla="*/ 16 h 19"/>
                    <a:gd name="T20" fmla="*/ 19 w 19"/>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9" y="0"/>
                      </a:moveTo>
                      <a:lnTo>
                        <a:pt x="0" y="0"/>
                      </a:lnTo>
                      <a:lnTo>
                        <a:pt x="0" y="5"/>
                      </a:lnTo>
                      <a:lnTo>
                        <a:pt x="13" y="5"/>
                      </a:lnTo>
                      <a:lnTo>
                        <a:pt x="13" y="13"/>
                      </a:lnTo>
                      <a:lnTo>
                        <a:pt x="11" y="14"/>
                      </a:lnTo>
                      <a:lnTo>
                        <a:pt x="6" y="17"/>
                      </a:lnTo>
                      <a:lnTo>
                        <a:pt x="0" y="17"/>
                      </a:lnTo>
                      <a:lnTo>
                        <a:pt x="14" y="19"/>
                      </a:lnTo>
                      <a:lnTo>
                        <a:pt x="19" y="16"/>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8" name="Freeform 7966"/>
                <p:cNvSpPr>
                  <a:spLocks/>
                </p:cNvSpPr>
                <p:nvPr/>
              </p:nvSpPr>
              <p:spPr bwMode="auto">
                <a:xfrm>
                  <a:off x="2347" y="2432"/>
                  <a:ext cx="3" cy="1"/>
                </a:xfrm>
                <a:custGeom>
                  <a:avLst/>
                  <a:gdLst>
                    <a:gd name="T0" fmla="*/ 12 w 19"/>
                    <a:gd name="T1" fmla="*/ 0 h 11"/>
                    <a:gd name="T2" fmla="*/ 0 w 19"/>
                    <a:gd name="T3" fmla="*/ 1 h 11"/>
                    <a:gd name="T4" fmla="*/ 4 w 19"/>
                    <a:gd name="T5" fmla="*/ 1 h 11"/>
                    <a:gd name="T6" fmla="*/ 9 w 19"/>
                    <a:gd name="T7" fmla="*/ 3 h 11"/>
                    <a:gd name="T8" fmla="*/ 10 w 19"/>
                    <a:gd name="T9" fmla="*/ 5 h 11"/>
                    <a:gd name="T10" fmla="*/ 13 w 19"/>
                    <a:gd name="T11" fmla="*/ 11 h 11"/>
                    <a:gd name="T12" fmla="*/ 19 w 19"/>
                    <a:gd name="T13" fmla="*/ 8 h 11"/>
                    <a:gd name="T14" fmla="*/ 18 w 19"/>
                    <a:gd name="T15" fmla="*/ 8 h 11"/>
                    <a:gd name="T16" fmla="*/ 15 w 19"/>
                    <a:gd name="T17" fmla="*/ 3 h 11"/>
                    <a:gd name="T18" fmla="*/ 12 w 19"/>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1">
                      <a:moveTo>
                        <a:pt x="12" y="0"/>
                      </a:moveTo>
                      <a:lnTo>
                        <a:pt x="0" y="1"/>
                      </a:lnTo>
                      <a:lnTo>
                        <a:pt x="4" y="1"/>
                      </a:lnTo>
                      <a:lnTo>
                        <a:pt x="9" y="3"/>
                      </a:lnTo>
                      <a:lnTo>
                        <a:pt x="10" y="5"/>
                      </a:lnTo>
                      <a:lnTo>
                        <a:pt x="13" y="11"/>
                      </a:lnTo>
                      <a:lnTo>
                        <a:pt x="19" y="8"/>
                      </a:lnTo>
                      <a:lnTo>
                        <a:pt x="18" y="8"/>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29" name="Freeform 7967"/>
                <p:cNvSpPr>
                  <a:spLocks/>
                </p:cNvSpPr>
                <p:nvPr/>
              </p:nvSpPr>
              <p:spPr bwMode="auto">
                <a:xfrm>
                  <a:off x="2344" y="2431"/>
                  <a:ext cx="5" cy="7"/>
                </a:xfrm>
                <a:custGeom>
                  <a:avLst/>
                  <a:gdLst>
                    <a:gd name="T0" fmla="*/ 21 w 35"/>
                    <a:gd name="T1" fmla="*/ 0 h 43"/>
                    <a:gd name="T2" fmla="*/ 20 w 35"/>
                    <a:gd name="T3" fmla="*/ 0 h 43"/>
                    <a:gd name="T4" fmla="*/ 15 w 35"/>
                    <a:gd name="T5" fmla="*/ 0 h 43"/>
                    <a:gd name="T6" fmla="*/ 10 w 35"/>
                    <a:gd name="T7" fmla="*/ 2 h 43"/>
                    <a:gd name="T8" fmla="*/ 6 w 35"/>
                    <a:gd name="T9" fmla="*/ 5 h 43"/>
                    <a:gd name="T10" fmla="*/ 2 w 35"/>
                    <a:gd name="T11" fmla="*/ 10 h 43"/>
                    <a:gd name="T12" fmla="*/ 2 w 35"/>
                    <a:gd name="T13" fmla="*/ 10 h 43"/>
                    <a:gd name="T14" fmla="*/ 0 w 35"/>
                    <a:gd name="T15" fmla="*/ 16 h 43"/>
                    <a:gd name="T16" fmla="*/ 0 w 35"/>
                    <a:gd name="T17" fmla="*/ 21 h 43"/>
                    <a:gd name="T18" fmla="*/ 0 w 35"/>
                    <a:gd name="T19" fmla="*/ 22 h 43"/>
                    <a:gd name="T20" fmla="*/ 1 w 35"/>
                    <a:gd name="T21" fmla="*/ 29 h 43"/>
                    <a:gd name="T22" fmla="*/ 3 w 35"/>
                    <a:gd name="T23" fmla="*/ 33 h 43"/>
                    <a:gd name="T24" fmla="*/ 7 w 35"/>
                    <a:gd name="T25" fmla="*/ 37 h 43"/>
                    <a:gd name="T26" fmla="*/ 7 w 35"/>
                    <a:gd name="T27" fmla="*/ 38 h 43"/>
                    <a:gd name="T28" fmla="*/ 11 w 35"/>
                    <a:gd name="T29" fmla="*/ 41 h 43"/>
                    <a:gd name="T30" fmla="*/ 16 w 35"/>
                    <a:gd name="T31" fmla="*/ 43 h 43"/>
                    <a:gd name="T32" fmla="*/ 21 w 35"/>
                    <a:gd name="T33" fmla="*/ 43 h 43"/>
                    <a:gd name="T34" fmla="*/ 25 w 35"/>
                    <a:gd name="T35" fmla="*/ 43 h 43"/>
                    <a:gd name="T36" fmla="*/ 30 w 35"/>
                    <a:gd name="T37" fmla="*/ 42 h 43"/>
                    <a:gd name="T38" fmla="*/ 35 w 35"/>
                    <a:gd name="T39" fmla="*/ 40 h 43"/>
                    <a:gd name="T40" fmla="*/ 21 w 35"/>
                    <a:gd name="T41" fmla="*/ 38 h 43"/>
                    <a:gd name="T42" fmla="*/ 19 w 35"/>
                    <a:gd name="T43" fmla="*/ 38 h 43"/>
                    <a:gd name="T44" fmla="*/ 14 w 35"/>
                    <a:gd name="T45" fmla="*/ 36 h 43"/>
                    <a:gd name="T46" fmla="*/ 12 w 35"/>
                    <a:gd name="T47" fmla="*/ 35 h 43"/>
                    <a:gd name="T48" fmla="*/ 8 w 35"/>
                    <a:gd name="T49" fmla="*/ 31 h 43"/>
                    <a:gd name="T50" fmla="*/ 7 w 35"/>
                    <a:gd name="T51" fmla="*/ 27 h 43"/>
                    <a:gd name="T52" fmla="*/ 6 w 35"/>
                    <a:gd name="T53" fmla="*/ 21 h 43"/>
                    <a:gd name="T54" fmla="*/ 7 w 35"/>
                    <a:gd name="T55" fmla="*/ 19 h 43"/>
                    <a:gd name="T56" fmla="*/ 8 w 35"/>
                    <a:gd name="T57" fmla="*/ 14 h 43"/>
                    <a:gd name="T58" fmla="*/ 10 w 35"/>
                    <a:gd name="T59" fmla="*/ 9 h 43"/>
                    <a:gd name="T60" fmla="*/ 11 w 35"/>
                    <a:gd name="T61" fmla="*/ 7 h 43"/>
                    <a:gd name="T62" fmla="*/ 16 w 35"/>
                    <a:gd name="T63" fmla="*/ 5 h 43"/>
                    <a:gd name="T64" fmla="*/ 21 w 35"/>
                    <a:gd name="T65" fmla="*/ 4 h 43"/>
                    <a:gd name="T66" fmla="*/ 33 w 35"/>
                    <a:gd name="T67" fmla="*/ 3 h 43"/>
                    <a:gd name="T68" fmla="*/ 32 w 35"/>
                    <a:gd name="T69" fmla="*/ 2 h 43"/>
                    <a:gd name="T70" fmla="*/ 28 w 35"/>
                    <a:gd name="T71" fmla="*/ 0 h 43"/>
                    <a:gd name="T72" fmla="*/ 21 w 35"/>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3">
                      <a:moveTo>
                        <a:pt x="21" y="0"/>
                      </a:moveTo>
                      <a:lnTo>
                        <a:pt x="20" y="0"/>
                      </a:lnTo>
                      <a:lnTo>
                        <a:pt x="15" y="0"/>
                      </a:lnTo>
                      <a:lnTo>
                        <a:pt x="10" y="2"/>
                      </a:lnTo>
                      <a:lnTo>
                        <a:pt x="6" y="5"/>
                      </a:lnTo>
                      <a:lnTo>
                        <a:pt x="2" y="10"/>
                      </a:lnTo>
                      <a:lnTo>
                        <a:pt x="2" y="10"/>
                      </a:lnTo>
                      <a:lnTo>
                        <a:pt x="0" y="16"/>
                      </a:lnTo>
                      <a:lnTo>
                        <a:pt x="0" y="21"/>
                      </a:lnTo>
                      <a:lnTo>
                        <a:pt x="0" y="22"/>
                      </a:lnTo>
                      <a:lnTo>
                        <a:pt x="1" y="29"/>
                      </a:lnTo>
                      <a:lnTo>
                        <a:pt x="3" y="33"/>
                      </a:lnTo>
                      <a:lnTo>
                        <a:pt x="7" y="37"/>
                      </a:lnTo>
                      <a:lnTo>
                        <a:pt x="7" y="38"/>
                      </a:lnTo>
                      <a:lnTo>
                        <a:pt x="11" y="41"/>
                      </a:lnTo>
                      <a:lnTo>
                        <a:pt x="16" y="43"/>
                      </a:lnTo>
                      <a:lnTo>
                        <a:pt x="21" y="43"/>
                      </a:lnTo>
                      <a:lnTo>
                        <a:pt x="25" y="43"/>
                      </a:lnTo>
                      <a:lnTo>
                        <a:pt x="30" y="42"/>
                      </a:lnTo>
                      <a:lnTo>
                        <a:pt x="35" y="40"/>
                      </a:lnTo>
                      <a:lnTo>
                        <a:pt x="21" y="38"/>
                      </a:lnTo>
                      <a:lnTo>
                        <a:pt x="19" y="38"/>
                      </a:lnTo>
                      <a:lnTo>
                        <a:pt x="14" y="36"/>
                      </a:lnTo>
                      <a:lnTo>
                        <a:pt x="12" y="35"/>
                      </a:lnTo>
                      <a:lnTo>
                        <a:pt x="8" y="31"/>
                      </a:lnTo>
                      <a:lnTo>
                        <a:pt x="7" y="27"/>
                      </a:lnTo>
                      <a:lnTo>
                        <a:pt x="6" y="21"/>
                      </a:lnTo>
                      <a:lnTo>
                        <a:pt x="7" y="19"/>
                      </a:lnTo>
                      <a:lnTo>
                        <a:pt x="8" y="14"/>
                      </a:lnTo>
                      <a:lnTo>
                        <a:pt x="10" y="9"/>
                      </a:lnTo>
                      <a:lnTo>
                        <a:pt x="11" y="7"/>
                      </a:lnTo>
                      <a:lnTo>
                        <a:pt x="16" y="5"/>
                      </a:lnTo>
                      <a:lnTo>
                        <a:pt x="21" y="4"/>
                      </a:lnTo>
                      <a:lnTo>
                        <a:pt x="33" y="3"/>
                      </a:lnTo>
                      <a:lnTo>
                        <a:pt x="32" y="2"/>
                      </a:lnTo>
                      <a:lnTo>
                        <a:pt x="28"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0" name="Freeform 7968"/>
                <p:cNvSpPr>
                  <a:spLocks/>
                </p:cNvSpPr>
                <p:nvPr/>
              </p:nvSpPr>
              <p:spPr bwMode="auto">
                <a:xfrm>
                  <a:off x="2352" y="2431"/>
                  <a:ext cx="4" cy="7"/>
                </a:xfrm>
                <a:custGeom>
                  <a:avLst/>
                  <a:gdLst>
                    <a:gd name="T0" fmla="*/ 5 w 28"/>
                    <a:gd name="T1" fmla="*/ 0 h 43"/>
                    <a:gd name="T2" fmla="*/ 0 w 28"/>
                    <a:gd name="T3" fmla="*/ 0 h 43"/>
                    <a:gd name="T4" fmla="*/ 0 w 28"/>
                    <a:gd name="T5" fmla="*/ 24 h 43"/>
                    <a:gd name="T6" fmla="*/ 0 w 28"/>
                    <a:gd name="T7" fmla="*/ 25 h 43"/>
                    <a:gd name="T8" fmla="*/ 1 w 28"/>
                    <a:gd name="T9" fmla="*/ 32 h 43"/>
                    <a:gd name="T10" fmla="*/ 1 w 28"/>
                    <a:gd name="T11" fmla="*/ 32 h 43"/>
                    <a:gd name="T12" fmla="*/ 3 w 28"/>
                    <a:gd name="T13" fmla="*/ 37 h 43"/>
                    <a:gd name="T14" fmla="*/ 3 w 28"/>
                    <a:gd name="T15" fmla="*/ 38 h 43"/>
                    <a:gd name="T16" fmla="*/ 8 w 28"/>
                    <a:gd name="T17" fmla="*/ 41 h 43"/>
                    <a:gd name="T18" fmla="*/ 11 w 28"/>
                    <a:gd name="T19" fmla="*/ 43 h 43"/>
                    <a:gd name="T20" fmla="*/ 17 w 28"/>
                    <a:gd name="T21" fmla="*/ 43 h 43"/>
                    <a:gd name="T22" fmla="*/ 21 w 28"/>
                    <a:gd name="T23" fmla="*/ 43 h 43"/>
                    <a:gd name="T24" fmla="*/ 27 w 28"/>
                    <a:gd name="T25" fmla="*/ 41 h 43"/>
                    <a:gd name="T26" fmla="*/ 28 w 28"/>
                    <a:gd name="T27" fmla="*/ 40 h 43"/>
                    <a:gd name="T28" fmla="*/ 17 w 28"/>
                    <a:gd name="T29" fmla="*/ 38 h 43"/>
                    <a:gd name="T30" fmla="*/ 14 w 28"/>
                    <a:gd name="T31" fmla="*/ 38 h 43"/>
                    <a:gd name="T32" fmla="*/ 10 w 28"/>
                    <a:gd name="T33" fmla="*/ 36 h 43"/>
                    <a:gd name="T34" fmla="*/ 10 w 28"/>
                    <a:gd name="T35" fmla="*/ 36 h 43"/>
                    <a:gd name="T36" fmla="*/ 7 w 28"/>
                    <a:gd name="T37" fmla="*/ 32 h 43"/>
                    <a:gd name="T38" fmla="*/ 7 w 28"/>
                    <a:gd name="T39" fmla="*/ 31 h 43"/>
                    <a:gd name="T40" fmla="*/ 5 w 28"/>
                    <a:gd name="T41" fmla="*/ 24 h 43"/>
                    <a:gd name="T42" fmla="*/ 5 w 28"/>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3">
                      <a:moveTo>
                        <a:pt x="5" y="0"/>
                      </a:moveTo>
                      <a:lnTo>
                        <a:pt x="0" y="0"/>
                      </a:lnTo>
                      <a:lnTo>
                        <a:pt x="0" y="24"/>
                      </a:lnTo>
                      <a:lnTo>
                        <a:pt x="0" y="25"/>
                      </a:lnTo>
                      <a:lnTo>
                        <a:pt x="1" y="32"/>
                      </a:lnTo>
                      <a:lnTo>
                        <a:pt x="1" y="32"/>
                      </a:lnTo>
                      <a:lnTo>
                        <a:pt x="3" y="37"/>
                      </a:lnTo>
                      <a:lnTo>
                        <a:pt x="3" y="38"/>
                      </a:lnTo>
                      <a:lnTo>
                        <a:pt x="8" y="41"/>
                      </a:lnTo>
                      <a:lnTo>
                        <a:pt x="11" y="43"/>
                      </a:lnTo>
                      <a:lnTo>
                        <a:pt x="17" y="43"/>
                      </a:lnTo>
                      <a:lnTo>
                        <a:pt x="21" y="43"/>
                      </a:lnTo>
                      <a:lnTo>
                        <a:pt x="27" y="41"/>
                      </a:lnTo>
                      <a:lnTo>
                        <a:pt x="28" y="40"/>
                      </a:lnTo>
                      <a:lnTo>
                        <a:pt x="17" y="38"/>
                      </a:lnTo>
                      <a:lnTo>
                        <a:pt x="14" y="38"/>
                      </a:lnTo>
                      <a:lnTo>
                        <a:pt x="10" y="36"/>
                      </a:lnTo>
                      <a:lnTo>
                        <a:pt x="10" y="36"/>
                      </a:lnTo>
                      <a:lnTo>
                        <a:pt x="7" y="32"/>
                      </a:lnTo>
                      <a:lnTo>
                        <a:pt x="7" y="31"/>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1" name="Freeform 7969"/>
                <p:cNvSpPr>
                  <a:spLocks/>
                </p:cNvSpPr>
                <p:nvPr/>
              </p:nvSpPr>
              <p:spPr bwMode="auto">
                <a:xfrm>
                  <a:off x="2354" y="2431"/>
                  <a:ext cx="3" cy="7"/>
                </a:xfrm>
                <a:custGeom>
                  <a:avLst/>
                  <a:gdLst>
                    <a:gd name="T0" fmla="*/ 17 w 17"/>
                    <a:gd name="T1" fmla="*/ 0 h 40"/>
                    <a:gd name="T2" fmla="*/ 11 w 17"/>
                    <a:gd name="T3" fmla="*/ 0 h 40"/>
                    <a:gd name="T4" fmla="*/ 11 w 17"/>
                    <a:gd name="T5" fmla="*/ 24 h 40"/>
                    <a:gd name="T6" fmla="*/ 11 w 17"/>
                    <a:gd name="T7" fmla="*/ 26 h 40"/>
                    <a:gd name="T8" fmla="*/ 11 w 17"/>
                    <a:gd name="T9" fmla="*/ 32 h 40"/>
                    <a:gd name="T10" fmla="*/ 11 w 17"/>
                    <a:gd name="T11" fmla="*/ 32 h 40"/>
                    <a:gd name="T12" fmla="*/ 8 w 17"/>
                    <a:gd name="T13" fmla="*/ 37 h 40"/>
                    <a:gd name="T14" fmla="*/ 5 w 17"/>
                    <a:gd name="T15" fmla="*/ 37 h 40"/>
                    <a:gd name="T16" fmla="*/ 0 w 17"/>
                    <a:gd name="T17" fmla="*/ 38 h 40"/>
                    <a:gd name="T18" fmla="*/ 11 w 17"/>
                    <a:gd name="T19" fmla="*/ 40 h 40"/>
                    <a:gd name="T20" fmla="*/ 15 w 17"/>
                    <a:gd name="T21" fmla="*/ 37 h 40"/>
                    <a:gd name="T22" fmla="*/ 15 w 17"/>
                    <a:gd name="T23" fmla="*/ 36 h 40"/>
                    <a:gd name="T24" fmla="*/ 16 w 17"/>
                    <a:gd name="T25" fmla="*/ 31 h 40"/>
                    <a:gd name="T26" fmla="*/ 16 w 17"/>
                    <a:gd name="T27" fmla="*/ 31 h 40"/>
                    <a:gd name="T28" fmla="*/ 17 w 17"/>
                    <a:gd name="T29" fmla="*/ 24 h 40"/>
                    <a:gd name="T30" fmla="*/ 17 w 17"/>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0">
                      <a:moveTo>
                        <a:pt x="17" y="0"/>
                      </a:moveTo>
                      <a:lnTo>
                        <a:pt x="11" y="0"/>
                      </a:lnTo>
                      <a:lnTo>
                        <a:pt x="11" y="24"/>
                      </a:lnTo>
                      <a:lnTo>
                        <a:pt x="11" y="26"/>
                      </a:lnTo>
                      <a:lnTo>
                        <a:pt x="11" y="32"/>
                      </a:lnTo>
                      <a:lnTo>
                        <a:pt x="11" y="32"/>
                      </a:lnTo>
                      <a:lnTo>
                        <a:pt x="8" y="37"/>
                      </a:lnTo>
                      <a:lnTo>
                        <a:pt x="5" y="37"/>
                      </a:lnTo>
                      <a:lnTo>
                        <a:pt x="0" y="38"/>
                      </a:lnTo>
                      <a:lnTo>
                        <a:pt x="11" y="40"/>
                      </a:lnTo>
                      <a:lnTo>
                        <a:pt x="15" y="37"/>
                      </a:lnTo>
                      <a:lnTo>
                        <a:pt x="15" y="36"/>
                      </a:lnTo>
                      <a:lnTo>
                        <a:pt x="16" y="31"/>
                      </a:lnTo>
                      <a:lnTo>
                        <a:pt x="16" y="31"/>
                      </a:lnTo>
                      <a:lnTo>
                        <a:pt x="17" y="24"/>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2" name="Freeform 7970"/>
                <p:cNvSpPr>
                  <a:spLocks/>
                </p:cNvSpPr>
                <p:nvPr/>
              </p:nvSpPr>
              <p:spPr bwMode="auto">
                <a:xfrm>
                  <a:off x="2358" y="2431"/>
                  <a:ext cx="5" cy="7"/>
                </a:xfrm>
                <a:custGeom>
                  <a:avLst/>
                  <a:gdLst>
                    <a:gd name="T0" fmla="*/ 23 w 29"/>
                    <a:gd name="T1" fmla="*/ 0 h 42"/>
                    <a:gd name="T2" fmla="*/ 18 w 29"/>
                    <a:gd name="T3" fmla="*/ 0 h 42"/>
                    <a:gd name="T4" fmla="*/ 0 w 29"/>
                    <a:gd name="T5" fmla="*/ 42 h 42"/>
                    <a:gd name="T6" fmla="*/ 7 w 29"/>
                    <a:gd name="T7" fmla="*/ 42 h 42"/>
                    <a:gd name="T8" fmla="*/ 11 w 29"/>
                    <a:gd name="T9" fmla="*/ 30 h 42"/>
                    <a:gd name="T10" fmla="*/ 29 w 29"/>
                    <a:gd name="T11" fmla="*/ 30 h 42"/>
                    <a:gd name="T12" fmla="*/ 13 w 29"/>
                    <a:gd name="T13" fmla="*/ 25 h 42"/>
                    <a:gd name="T14" fmla="*/ 18 w 29"/>
                    <a:gd name="T15" fmla="*/ 13 h 42"/>
                    <a:gd name="T16" fmla="*/ 19 w 29"/>
                    <a:gd name="T17" fmla="*/ 10 h 42"/>
                    <a:gd name="T18" fmla="*/ 20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8" y="0"/>
                      </a:lnTo>
                      <a:lnTo>
                        <a:pt x="0" y="42"/>
                      </a:lnTo>
                      <a:lnTo>
                        <a:pt x="7" y="42"/>
                      </a:lnTo>
                      <a:lnTo>
                        <a:pt x="11" y="30"/>
                      </a:lnTo>
                      <a:lnTo>
                        <a:pt x="29" y="30"/>
                      </a:lnTo>
                      <a:lnTo>
                        <a:pt x="13" y="25"/>
                      </a:lnTo>
                      <a:lnTo>
                        <a:pt x="18" y="13"/>
                      </a:lnTo>
                      <a:lnTo>
                        <a:pt x="19" y="10"/>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3" name="Freeform 7971"/>
                <p:cNvSpPr>
                  <a:spLocks/>
                </p:cNvSpPr>
                <p:nvPr/>
              </p:nvSpPr>
              <p:spPr bwMode="auto">
                <a:xfrm>
                  <a:off x="2360" y="2431"/>
                  <a:ext cx="5" cy="7"/>
                </a:xfrm>
                <a:custGeom>
                  <a:avLst/>
                  <a:gdLst>
                    <a:gd name="T0" fmla="*/ 10 w 28"/>
                    <a:gd name="T1" fmla="*/ 0 h 42"/>
                    <a:gd name="T2" fmla="*/ 7 w 28"/>
                    <a:gd name="T3" fmla="*/ 4 h 42"/>
                    <a:gd name="T4" fmla="*/ 9 w 28"/>
                    <a:gd name="T5" fmla="*/ 9 h 42"/>
                    <a:gd name="T6" fmla="*/ 10 w 28"/>
                    <a:gd name="T7" fmla="*/ 11 h 42"/>
                    <a:gd name="T8" fmla="*/ 12 w 28"/>
                    <a:gd name="T9" fmla="*/ 17 h 42"/>
                    <a:gd name="T10" fmla="*/ 14 w 28"/>
                    <a:gd name="T11" fmla="*/ 25 h 42"/>
                    <a:gd name="T12" fmla="*/ 0 w 28"/>
                    <a:gd name="T13" fmla="*/ 25 h 42"/>
                    <a:gd name="T14" fmla="*/ 16 w 28"/>
                    <a:gd name="T15" fmla="*/ 30 h 42"/>
                    <a:gd name="T16" fmla="*/ 22 w 28"/>
                    <a:gd name="T17" fmla="*/ 42 h 42"/>
                    <a:gd name="T18" fmla="*/ 28 w 28"/>
                    <a:gd name="T19" fmla="*/ 42 h 42"/>
                    <a:gd name="T20" fmla="*/ 10 w 28"/>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2">
                      <a:moveTo>
                        <a:pt x="10" y="0"/>
                      </a:moveTo>
                      <a:lnTo>
                        <a:pt x="7" y="4"/>
                      </a:lnTo>
                      <a:lnTo>
                        <a:pt x="9" y="9"/>
                      </a:lnTo>
                      <a:lnTo>
                        <a:pt x="10" y="11"/>
                      </a:lnTo>
                      <a:lnTo>
                        <a:pt x="12" y="17"/>
                      </a:lnTo>
                      <a:lnTo>
                        <a:pt x="14" y="25"/>
                      </a:lnTo>
                      <a:lnTo>
                        <a:pt x="0" y="25"/>
                      </a:lnTo>
                      <a:lnTo>
                        <a:pt x="16" y="30"/>
                      </a:lnTo>
                      <a:lnTo>
                        <a:pt x="22" y="42"/>
                      </a:lnTo>
                      <a:lnTo>
                        <a:pt x="28"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4" name="Freeform 7972"/>
                <p:cNvSpPr>
                  <a:spLocks/>
                </p:cNvSpPr>
                <p:nvPr/>
              </p:nvSpPr>
              <p:spPr bwMode="auto">
                <a:xfrm>
                  <a:off x="2367" y="2431"/>
                  <a:ext cx="4" cy="7"/>
                </a:xfrm>
                <a:custGeom>
                  <a:avLst/>
                  <a:gdLst>
                    <a:gd name="T0" fmla="*/ 23 w 23"/>
                    <a:gd name="T1" fmla="*/ 0 h 42"/>
                    <a:gd name="T2" fmla="*/ 17 w 23"/>
                    <a:gd name="T3" fmla="*/ 0 h 42"/>
                    <a:gd name="T4" fmla="*/ 16 w 23"/>
                    <a:gd name="T5" fmla="*/ 1 h 42"/>
                    <a:gd name="T6" fmla="*/ 11 w 23"/>
                    <a:gd name="T7" fmla="*/ 8 h 42"/>
                    <a:gd name="T8" fmla="*/ 7 w 23"/>
                    <a:gd name="T9" fmla="*/ 15 h 42"/>
                    <a:gd name="T10" fmla="*/ 5 w 23"/>
                    <a:gd name="T11" fmla="*/ 18 h 42"/>
                    <a:gd name="T12" fmla="*/ 3 w 23"/>
                    <a:gd name="T13" fmla="*/ 20 h 42"/>
                    <a:gd name="T14" fmla="*/ 0 w 23"/>
                    <a:gd name="T15" fmla="*/ 24 h 42"/>
                    <a:gd name="T16" fmla="*/ 0 w 23"/>
                    <a:gd name="T17" fmla="*/ 42 h 42"/>
                    <a:gd name="T18" fmla="*/ 6 w 23"/>
                    <a:gd name="T19" fmla="*/ 42 h 42"/>
                    <a:gd name="T20" fmla="*/ 6 w 23"/>
                    <a:gd name="T21" fmla="*/ 24 h 42"/>
                    <a:gd name="T22" fmla="*/ 23 w 23"/>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42">
                      <a:moveTo>
                        <a:pt x="23" y="0"/>
                      </a:moveTo>
                      <a:lnTo>
                        <a:pt x="17" y="0"/>
                      </a:lnTo>
                      <a:lnTo>
                        <a:pt x="16" y="1"/>
                      </a:lnTo>
                      <a:lnTo>
                        <a:pt x="11" y="8"/>
                      </a:lnTo>
                      <a:lnTo>
                        <a:pt x="7" y="15"/>
                      </a:lnTo>
                      <a:lnTo>
                        <a:pt x="5" y="18"/>
                      </a:lnTo>
                      <a:lnTo>
                        <a:pt x="3" y="20"/>
                      </a:lnTo>
                      <a:lnTo>
                        <a:pt x="0" y="24"/>
                      </a:lnTo>
                      <a:lnTo>
                        <a:pt x="0" y="42"/>
                      </a:lnTo>
                      <a:lnTo>
                        <a:pt x="6" y="42"/>
                      </a:lnTo>
                      <a:lnTo>
                        <a:pt x="6" y="2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5" name="Freeform 7973"/>
                <p:cNvSpPr>
                  <a:spLocks/>
                </p:cNvSpPr>
                <p:nvPr/>
              </p:nvSpPr>
              <p:spPr bwMode="auto">
                <a:xfrm>
                  <a:off x="2365" y="2431"/>
                  <a:ext cx="3" cy="4"/>
                </a:xfrm>
                <a:custGeom>
                  <a:avLst/>
                  <a:gdLst>
                    <a:gd name="T0" fmla="*/ 6 w 19"/>
                    <a:gd name="T1" fmla="*/ 0 h 24"/>
                    <a:gd name="T2" fmla="*/ 0 w 19"/>
                    <a:gd name="T3" fmla="*/ 0 h 24"/>
                    <a:gd name="T4" fmla="*/ 16 w 19"/>
                    <a:gd name="T5" fmla="*/ 24 h 24"/>
                    <a:gd name="T6" fmla="*/ 19 w 19"/>
                    <a:gd name="T7" fmla="*/ 20 h 24"/>
                    <a:gd name="T8" fmla="*/ 19 w 19"/>
                    <a:gd name="T9" fmla="*/ 19 h 24"/>
                    <a:gd name="T10" fmla="*/ 16 w 19"/>
                    <a:gd name="T11" fmla="*/ 15 h 24"/>
                    <a:gd name="T12" fmla="*/ 6 w 19"/>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9" h="24">
                      <a:moveTo>
                        <a:pt x="6" y="0"/>
                      </a:moveTo>
                      <a:lnTo>
                        <a:pt x="0" y="0"/>
                      </a:lnTo>
                      <a:lnTo>
                        <a:pt x="16" y="24"/>
                      </a:lnTo>
                      <a:lnTo>
                        <a:pt x="19" y="20"/>
                      </a:lnTo>
                      <a:lnTo>
                        <a:pt x="19" y="19"/>
                      </a:lnTo>
                      <a:lnTo>
                        <a:pt x="16" y="1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6" name="Rectangle 7974"/>
                <p:cNvSpPr>
                  <a:spLocks noChangeArrowheads="1"/>
                </p:cNvSpPr>
                <p:nvPr/>
              </p:nvSpPr>
              <p:spPr bwMode="auto">
                <a:xfrm>
                  <a:off x="2068" y="2023"/>
                  <a:ext cx="1" cy="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7" name="Freeform 7975"/>
                <p:cNvSpPr>
                  <a:spLocks/>
                </p:cNvSpPr>
                <p:nvPr/>
              </p:nvSpPr>
              <p:spPr bwMode="auto">
                <a:xfrm>
                  <a:off x="2071" y="2028"/>
                  <a:ext cx="3" cy="2"/>
                </a:xfrm>
                <a:custGeom>
                  <a:avLst/>
                  <a:gdLst>
                    <a:gd name="T0" fmla="*/ 5 w 18"/>
                    <a:gd name="T1" fmla="*/ 0 h 10"/>
                    <a:gd name="T2" fmla="*/ 0 w 18"/>
                    <a:gd name="T3" fmla="*/ 0 h 10"/>
                    <a:gd name="T4" fmla="*/ 0 w 18"/>
                    <a:gd name="T5" fmla="*/ 1 h 10"/>
                    <a:gd name="T6" fmla="*/ 2 w 18"/>
                    <a:gd name="T7" fmla="*/ 6 h 10"/>
                    <a:gd name="T8" fmla="*/ 5 w 18"/>
                    <a:gd name="T9" fmla="*/ 10 h 10"/>
                    <a:gd name="T10" fmla="*/ 18 w 18"/>
                    <a:gd name="T11" fmla="*/ 9 h 10"/>
                    <a:gd name="T12" fmla="*/ 14 w 18"/>
                    <a:gd name="T13" fmla="*/ 9 h 10"/>
                    <a:gd name="T14" fmla="*/ 9 w 18"/>
                    <a:gd name="T15" fmla="*/ 7 h 10"/>
                    <a:gd name="T16" fmla="*/ 7 w 18"/>
                    <a:gd name="T17" fmla="*/ 5 h 10"/>
                    <a:gd name="T18" fmla="*/ 5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5" y="0"/>
                      </a:moveTo>
                      <a:lnTo>
                        <a:pt x="0" y="0"/>
                      </a:lnTo>
                      <a:lnTo>
                        <a:pt x="0" y="1"/>
                      </a:lnTo>
                      <a:lnTo>
                        <a:pt x="2" y="6"/>
                      </a:lnTo>
                      <a:lnTo>
                        <a:pt x="5" y="10"/>
                      </a:lnTo>
                      <a:lnTo>
                        <a:pt x="18" y="9"/>
                      </a:lnTo>
                      <a:lnTo>
                        <a:pt x="14" y="9"/>
                      </a:lnTo>
                      <a:lnTo>
                        <a:pt x="9" y="7"/>
                      </a:lnTo>
                      <a:lnTo>
                        <a:pt x="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8" name="Freeform 7976"/>
                <p:cNvSpPr>
                  <a:spLocks/>
                </p:cNvSpPr>
                <p:nvPr/>
              </p:nvSpPr>
              <p:spPr bwMode="auto">
                <a:xfrm>
                  <a:off x="2071" y="2023"/>
                  <a:ext cx="5" cy="7"/>
                </a:xfrm>
                <a:custGeom>
                  <a:avLst/>
                  <a:gdLst>
                    <a:gd name="T0" fmla="*/ 4 w 32"/>
                    <a:gd name="T1" fmla="*/ 0 h 42"/>
                    <a:gd name="T2" fmla="*/ 1 w 32"/>
                    <a:gd name="T3" fmla="*/ 3 h 42"/>
                    <a:gd name="T4" fmla="*/ 0 w 32"/>
                    <a:gd name="T5" fmla="*/ 8 h 42"/>
                    <a:gd name="T6" fmla="*/ 0 w 32"/>
                    <a:gd name="T7" fmla="*/ 12 h 42"/>
                    <a:gd name="T8" fmla="*/ 3 w 32"/>
                    <a:gd name="T9" fmla="*/ 16 h 42"/>
                    <a:gd name="T10" fmla="*/ 7 w 32"/>
                    <a:gd name="T11" fmla="*/ 18 h 42"/>
                    <a:gd name="T12" fmla="*/ 14 w 32"/>
                    <a:gd name="T13" fmla="*/ 20 h 42"/>
                    <a:gd name="T14" fmla="*/ 19 w 32"/>
                    <a:gd name="T15" fmla="*/ 22 h 42"/>
                    <a:gd name="T16" fmla="*/ 23 w 32"/>
                    <a:gd name="T17" fmla="*/ 23 h 42"/>
                    <a:gd name="T18" fmla="*/ 24 w 32"/>
                    <a:gd name="T19" fmla="*/ 24 h 42"/>
                    <a:gd name="T20" fmla="*/ 26 w 32"/>
                    <a:gd name="T21" fmla="*/ 29 h 42"/>
                    <a:gd name="T22" fmla="*/ 26 w 32"/>
                    <a:gd name="T23" fmla="*/ 30 h 42"/>
                    <a:gd name="T24" fmla="*/ 23 w 32"/>
                    <a:gd name="T25" fmla="*/ 34 h 42"/>
                    <a:gd name="T26" fmla="*/ 22 w 32"/>
                    <a:gd name="T27" fmla="*/ 35 h 42"/>
                    <a:gd name="T28" fmla="*/ 16 w 32"/>
                    <a:gd name="T29" fmla="*/ 36 h 42"/>
                    <a:gd name="T30" fmla="*/ 3 w 32"/>
                    <a:gd name="T31" fmla="*/ 37 h 42"/>
                    <a:gd name="T32" fmla="*/ 5 w 32"/>
                    <a:gd name="T33" fmla="*/ 38 h 42"/>
                    <a:gd name="T34" fmla="*/ 9 w 32"/>
                    <a:gd name="T35" fmla="*/ 40 h 42"/>
                    <a:gd name="T36" fmla="*/ 16 w 32"/>
                    <a:gd name="T37" fmla="*/ 42 h 42"/>
                    <a:gd name="T38" fmla="*/ 17 w 32"/>
                    <a:gd name="T39" fmla="*/ 42 h 42"/>
                    <a:gd name="T40" fmla="*/ 23 w 32"/>
                    <a:gd name="T41" fmla="*/ 40 h 42"/>
                    <a:gd name="T42" fmla="*/ 27 w 32"/>
                    <a:gd name="T43" fmla="*/ 37 h 42"/>
                    <a:gd name="T44" fmla="*/ 31 w 32"/>
                    <a:gd name="T45" fmla="*/ 34 h 42"/>
                    <a:gd name="T46" fmla="*/ 32 w 32"/>
                    <a:gd name="T47" fmla="*/ 29 h 42"/>
                    <a:gd name="T48" fmla="*/ 32 w 32"/>
                    <a:gd name="T49" fmla="*/ 27 h 42"/>
                    <a:gd name="T50" fmla="*/ 29 w 32"/>
                    <a:gd name="T51" fmla="*/ 21 h 42"/>
                    <a:gd name="T52" fmla="*/ 28 w 32"/>
                    <a:gd name="T53" fmla="*/ 20 h 42"/>
                    <a:gd name="T54" fmla="*/ 24 w 32"/>
                    <a:gd name="T55" fmla="*/ 18 h 42"/>
                    <a:gd name="T56" fmla="*/ 21 w 32"/>
                    <a:gd name="T57" fmla="*/ 17 h 42"/>
                    <a:gd name="T58" fmla="*/ 16 w 32"/>
                    <a:gd name="T59" fmla="*/ 15 h 42"/>
                    <a:gd name="T60" fmla="*/ 11 w 32"/>
                    <a:gd name="T61" fmla="*/ 14 h 42"/>
                    <a:gd name="T62" fmla="*/ 7 w 32"/>
                    <a:gd name="T63" fmla="*/ 13 h 42"/>
                    <a:gd name="T64" fmla="*/ 5 w 32"/>
                    <a:gd name="T65" fmla="*/ 8 h 42"/>
                    <a:gd name="T66" fmla="*/ 5 w 32"/>
                    <a:gd name="T67" fmla="*/ 8 h 42"/>
                    <a:gd name="T68" fmla="*/ 8 w 32"/>
                    <a:gd name="T69" fmla="*/ 3 h 42"/>
                    <a:gd name="T70" fmla="*/ 9 w 32"/>
                    <a:gd name="T71" fmla="*/ 3 h 42"/>
                    <a:gd name="T72" fmla="*/ 15 w 32"/>
                    <a:gd name="T73" fmla="*/ 2 h 42"/>
                    <a:gd name="T74" fmla="*/ 4 w 32"/>
                    <a:gd name="T7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2">
                      <a:moveTo>
                        <a:pt x="4" y="0"/>
                      </a:moveTo>
                      <a:lnTo>
                        <a:pt x="1" y="3"/>
                      </a:lnTo>
                      <a:lnTo>
                        <a:pt x="0" y="8"/>
                      </a:lnTo>
                      <a:lnTo>
                        <a:pt x="0" y="12"/>
                      </a:lnTo>
                      <a:lnTo>
                        <a:pt x="3" y="16"/>
                      </a:lnTo>
                      <a:lnTo>
                        <a:pt x="7" y="18"/>
                      </a:lnTo>
                      <a:lnTo>
                        <a:pt x="14" y="20"/>
                      </a:lnTo>
                      <a:lnTo>
                        <a:pt x="19" y="22"/>
                      </a:lnTo>
                      <a:lnTo>
                        <a:pt x="23" y="23"/>
                      </a:lnTo>
                      <a:lnTo>
                        <a:pt x="24" y="24"/>
                      </a:lnTo>
                      <a:lnTo>
                        <a:pt x="26" y="29"/>
                      </a:lnTo>
                      <a:lnTo>
                        <a:pt x="26" y="30"/>
                      </a:lnTo>
                      <a:lnTo>
                        <a:pt x="23" y="34"/>
                      </a:lnTo>
                      <a:lnTo>
                        <a:pt x="22" y="35"/>
                      </a:lnTo>
                      <a:lnTo>
                        <a:pt x="16" y="36"/>
                      </a:lnTo>
                      <a:lnTo>
                        <a:pt x="3" y="37"/>
                      </a:lnTo>
                      <a:lnTo>
                        <a:pt x="5" y="38"/>
                      </a:lnTo>
                      <a:lnTo>
                        <a:pt x="9" y="40"/>
                      </a:lnTo>
                      <a:lnTo>
                        <a:pt x="16" y="42"/>
                      </a:lnTo>
                      <a:lnTo>
                        <a:pt x="17" y="42"/>
                      </a:lnTo>
                      <a:lnTo>
                        <a:pt x="23" y="40"/>
                      </a:lnTo>
                      <a:lnTo>
                        <a:pt x="27" y="37"/>
                      </a:lnTo>
                      <a:lnTo>
                        <a:pt x="31" y="34"/>
                      </a:lnTo>
                      <a:lnTo>
                        <a:pt x="32" y="29"/>
                      </a:lnTo>
                      <a:lnTo>
                        <a:pt x="32" y="27"/>
                      </a:lnTo>
                      <a:lnTo>
                        <a:pt x="29" y="21"/>
                      </a:lnTo>
                      <a:lnTo>
                        <a:pt x="28" y="20"/>
                      </a:lnTo>
                      <a:lnTo>
                        <a:pt x="24" y="18"/>
                      </a:lnTo>
                      <a:lnTo>
                        <a:pt x="21" y="17"/>
                      </a:lnTo>
                      <a:lnTo>
                        <a:pt x="16" y="15"/>
                      </a:lnTo>
                      <a:lnTo>
                        <a:pt x="11" y="14"/>
                      </a:lnTo>
                      <a:lnTo>
                        <a:pt x="7" y="13"/>
                      </a:lnTo>
                      <a:lnTo>
                        <a:pt x="5" y="8"/>
                      </a:lnTo>
                      <a:lnTo>
                        <a:pt x="5" y="8"/>
                      </a:lnTo>
                      <a:lnTo>
                        <a:pt x="8" y="3"/>
                      </a:lnTo>
                      <a:lnTo>
                        <a:pt x="9" y="3"/>
                      </a:lnTo>
                      <a:lnTo>
                        <a:pt x="15" y="2"/>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39" name="Freeform 7977"/>
                <p:cNvSpPr>
                  <a:spLocks/>
                </p:cNvSpPr>
                <p:nvPr/>
              </p:nvSpPr>
              <p:spPr bwMode="auto">
                <a:xfrm>
                  <a:off x="2072" y="2023"/>
                  <a:ext cx="4" cy="2"/>
                </a:xfrm>
                <a:custGeom>
                  <a:avLst/>
                  <a:gdLst>
                    <a:gd name="T0" fmla="*/ 11 w 27"/>
                    <a:gd name="T1" fmla="*/ 0 h 14"/>
                    <a:gd name="T2" fmla="*/ 11 w 27"/>
                    <a:gd name="T3" fmla="*/ 0 h 14"/>
                    <a:gd name="T4" fmla="*/ 4 w 27"/>
                    <a:gd name="T5" fmla="*/ 1 h 14"/>
                    <a:gd name="T6" fmla="*/ 0 w 27"/>
                    <a:gd name="T7" fmla="*/ 3 h 14"/>
                    <a:gd name="T8" fmla="*/ 11 w 27"/>
                    <a:gd name="T9" fmla="*/ 5 h 14"/>
                    <a:gd name="T10" fmla="*/ 14 w 27"/>
                    <a:gd name="T11" fmla="*/ 5 h 14"/>
                    <a:gd name="T12" fmla="*/ 18 w 27"/>
                    <a:gd name="T13" fmla="*/ 7 h 14"/>
                    <a:gd name="T14" fmla="*/ 19 w 27"/>
                    <a:gd name="T15" fmla="*/ 8 h 14"/>
                    <a:gd name="T16" fmla="*/ 21 w 27"/>
                    <a:gd name="T17" fmla="*/ 14 h 14"/>
                    <a:gd name="T18" fmla="*/ 27 w 27"/>
                    <a:gd name="T19" fmla="*/ 13 h 14"/>
                    <a:gd name="T20" fmla="*/ 25 w 27"/>
                    <a:gd name="T21" fmla="*/ 7 h 14"/>
                    <a:gd name="T22" fmla="*/ 22 w 27"/>
                    <a:gd name="T23" fmla="*/ 3 h 14"/>
                    <a:gd name="T24" fmla="*/ 21 w 27"/>
                    <a:gd name="T25" fmla="*/ 3 h 14"/>
                    <a:gd name="T26" fmla="*/ 17 w 27"/>
                    <a:gd name="T27" fmla="*/ 1 h 14"/>
                    <a:gd name="T28" fmla="*/ 11 w 27"/>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4">
                      <a:moveTo>
                        <a:pt x="11" y="0"/>
                      </a:moveTo>
                      <a:lnTo>
                        <a:pt x="11" y="0"/>
                      </a:lnTo>
                      <a:lnTo>
                        <a:pt x="4" y="1"/>
                      </a:lnTo>
                      <a:lnTo>
                        <a:pt x="0" y="3"/>
                      </a:lnTo>
                      <a:lnTo>
                        <a:pt x="11" y="5"/>
                      </a:lnTo>
                      <a:lnTo>
                        <a:pt x="14" y="5"/>
                      </a:lnTo>
                      <a:lnTo>
                        <a:pt x="18" y="7"/>
                      </a:lnTo>
                      <a:lnTo>
                        <a:pt x="19" y="8"/>
                      </a:lnTo>
                      <a:lnTo>
                        <a:pt x="21" y="14"/>
                      </a:lnTo>
                      <a:lnTo>
                        <a:pt x="27" y="13"/>
                      </a:lnTo>
                      <a:lnTo>
                        <a:pt x="25" y="7"/>
                      </a:lnTo>
                      <a:lnTo>
                        <a:pt x="22" y="3"/>
                      </a:lnTo>
                      <a:lnTo>
                        <a:pt x="21" y="3"/>
                      </a:lnTo>
                      <a:lnTo>
                        <a:pt x="17"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0" name="Freeform 7978"/>
                <p:cNvSpPr>
                  <a:spLocks/>
                </p:cNvSpPr>
                <p:nvPr/>
              </p:nvSpPr>
              <p:spPr bwMode="auto">
                <a:xfrm>
                  <a:off x="2078" y="2023"/>
                  <a:ext cx="4" cy="7"/>
                </a:xfrm>
                <a:custGeom>
                  <a:avLst/>
                  <a:gdLst>
                    <a:gd name="T0" fmla="*/ 6 w 28"/>
                    <a:gd name="T1" fmla="*/ 0 h 42"/>
                    <a:gd name="T2" fmla="*/ 1 w 28"/>
                    <a:gd name="T3" fmla="*/ 0 h 42"/>
                    <a:gd name="T4" fmla="*/ 0 w 28"/>
                    <a:gd name="T5" fmla="*/ 42 h 42"/>
                    <a:gd name="T6" fmla="*/ 28 w 28"/>
                    <a:gd name="T7" fmla="*/ 42 h 42"/>
                    <a:gd name="T8" fmla="*/ 28 w 28"/>
                    <a:gd name="T9" fmla="*/ 37 h 42"/>
                    <a:gd name="T10" fmla="*/ 6 w 28"/>
                    <a:gd name="T11" fmla="*/ 37 h 42"/>
                    <a:gd name="T12" fmla="*/ 6 w 2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8" h="42">
                      <a:moveTo>
                        <a:pt x="6" y="0"/>
                      </a:moveTo>
                      <a:lnTo>
                        <a:pt x="1" y="0"/>
                      </a:lnTo>
                      <a:lnTo>
                        <a:pt x="0" y="42"/>
                      </a:lnTo>
                      <a:lnTo>
                        <a:pt x="28" y="42"/>
                      </a:lnTo>
                      <a:lnTo>
                        <a:pt x="28" y="37"/>
                      </a:lnTo>
                      <a:lnTo>
                        <a:pt x="6" y="3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1" name="Freeform 7979"/>
                <p:cNvSpPr>
                  <a:spLocks/>
                </p:cNvSpPr>
                <p:nvPr/>
              </p:nvSpPr>
              <p:spPr bwMode="auto">
                <a:xfrm>
                  <a:off x="2082" y="2023"/>
                  <a:ext cx="5" cy="7"/>
                </a:xfrm>
                <a:custGeom>
                  <a:avLst/>
                  <a:gdLst>
                    <a:gd name="T0" fmla="*/ 23 w 29"/>
                    <a:gd name="T1" fmla="*/ 0 h 42"/>
                    <a:gd name="T2" fmla="*/ 17 w 29"/>
                    <a:gd name="T3" fmla="*/ 0 h 42"/>
                    <a:gd name="T4" fmla="*/ 0 w 29"/>
                    <a:gd name="T5" fmla="*/ 42 h 42"/>
                    <a:gd name="T6" fmla="*/ 6 w 29"/>
                    <a:gd name="T7" fmla="*/ 42 h 42"/>
                    <a:gd name="T8" fmla="*/ 11 w 29"/>
                    <a:gd name="T9" fmla="*/ 30 h 42"/>
                    <a:gd name="T10" fmla="*/ 29 w 29"/>
                    <a:gd name="T11" fmla="*/ 30 h 42"/>
                    <a:gd name="T12" fmla="*/ 13 w 29"/>
                    <a:gd name="T13" fmla="*/ 25 h 42"/>
                    <a:gd name="T14" fmla="*/ 18 w 29"/>
                    <a:gd name="T15" fmla="*/ 13 h 42"/>
                    <a:gd name="T16" fmla="*/ 18 w 29"/>
                    <a:gd name="T17" fmla="*/ 9 h 42"/>
                    <a:gd name="T18" fmla="*/ 20 w 29"/>
                    <a:gd name="T19" fmla="*/ 4 h 42"/>
                    <a:gd name="T20" fmla="*/ 20 w 29"/>
                    <a:gd name="T21" fmla="*/ 4 h 42"/>
                    <a:gd name="T22" fmla="*/ 23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3" y="0"/>
                      </a:moveTo>
                      <a:lnTo>
                        <a:pt x="17" y="0"/>
                      </a:lnTo>
                      <a:lnTo>
                        <a:pt x="0" y="42"/>
                      </a:lnTo>
                      <a:lnTo>
                        <a:pt x="6" y="42"/>
                      </a:lnTo>
                      <a:lnTo>
                        <a:pt x="11" y="30"/>
                      </a:lnTo>
                      <a:lnTo>
                        <a:pt x="29" y="30"/>
                      </a:lnTo>
                      <a:lnTo>
                        <a:pt x="13" y="25"/>
                      </a:lnTo>
                      <a:lnTo>
                        <a:pt x="18" y="13"/>
                      </a:lnTo>
                      <a:lnTo>
                        <a:pt x="18" y="9"/>
                      </a:lnTo>
                      <a:lnTo>
                        <a:pt x="20" y="4"/>
                      </a:lnTo>
                      <a:lnTo>
                        <a:pt x="20" y="4"/>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2" name="Freeform 7980"/>
                <p:cNvSpPr>
                  <a:spLocks/>
                </p:cNvSpPr>
                <p:nvPr/>
              </p:nvSpPr>
              <p:spPr bwMode="auto">
                <a:xfrm>
                  <a:off x="2084" y="2023"/>
                  <a:ext cx="5" cy="7"/>
                </a:xfrm>
                <a:custGeom>
                  <a:avLst/>
                  <a:gdLst>
                    <a:gd name="T0" fmla="*/ 10 w 27"/>
                    <a:gd name="T1" fmla="*/ 0 h 42"/>
                    <a:gd name="T2" fmla="*/ 7 w 27"/>
                    <a:gd name="T3" fmla="*/ 4 h 42"/>
                    <a:gd name="T4" fmla="*/ 8 w 27"/>
                    <a:gd name="T5" fmla="*/ 9 h 42"/>
                    <a:gd name="T6" fmla="*/ 9 w 27"/>
                    <a:gd name="T7" fmla="*/ 12 h 42"/>
                    <a:gd name="T8" fmla="*/ 11 w 27"/>
                    <a:gd name="T9" fmla="*/ 17 h 42"/>
                    <a:gd name="T10" fmla="*/ 15 w 27"/>
                    <a:gd name="T11" fmla="*/ 25 h 42"/>
                    <a:gd name="T12" fmla="*/ 0 w 27"/>
                    <a:gd name="T13" fmla="*/ 25 h 42"/>
                    <a:gd name="T14" fmla="*/ 16 w 27"/>
                    <a:gd name="T15" fmla="*/ 30 h 42"/>
                    <a:gd name="T16" fmla="*/ 21 w 27"/>
                    <a:gd name="T17" fmla="*/ 42 h 42"/>
                    <a:gd name="T18" fmla="*/ 27 w 27"/>
                    <a:gd name="T19" fmla="*/ 42 h 42"/>
                    <a:gd name="T20" fmla="*/ 10 w 2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2">
                      <a:moveTo>
                        <a:pt x="10" y="0"/>
                      </a:moveTo>
                      <a:lnTo>
                        <a:pt x="7" y="4"/>
                      </a:lnTo>
                      <a:lnTo>
                        <a:pt x="8" y="9"/>
                      </a:lnTo>
                      <a:lnTo>
                        <a:pt x="9" y="12"/>
                      </a:lnTo>
                      <a:lnTo>
                        <a:pt x="11" y="17"/>
                      </a:lnTo>
                      <a:lnTo>
                        <a:pt x="15" y="25"/>
                      </a:lnTo>
                      <a:lnTo>
                        <a:pt x="0" y="25"/>
                      </a:lnTo>
                      <a:lnTo>
                        <a:pt x="16" y="30"/>
                      </a:lnTo>
                      <a:lnTo>
                        <a:pt x="21" y="42"/>
                      </a:lnTo>
                      <a:lnTo>
                        <a:pt x="27" y="4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3" name="Freeform 7981"/>
                <p:cNvSpPr>
                  <a:spLocks/>
                </p:cNvSpPr>
                <p:nvPr/>
              </p:nvSpPr>
              <p:spPr bwMode="auto">
                <a:xfrm>
                  <a:off x="2092" y="2028"/>
                  <a:ext cx="3" cy="2"/>
                </a:xfrm>
                <a:custGeom>
                  <a:avLst/>
                  <a:gdLst>
                    <a:gd name="T0" fmla="*/ 5 w 18"/>
                    <a:gd name="T1" fmla="*/ 0 h 10"/>
                    <a:gd name="T2" fmla="*/ 0 w 18"/>
                    <a:gd name="T3" fmla="*/ 0 h 10"/>
                    <a:gd name="T4" fmla="*/ 0 w 18"/>
                    <a:gd name="T5" fmla="*/ 1 h 10"/>
                    <a:gd name="T6" fmla="*/ 1 w 18"/>
                    <a:gd name="T7" fmla="*/ 6 h 10"/>
                    <a:gd name="T8" fmla="*/ 4 w 18"/>
                    <a:gd name="T9" fmla="*/ 10 h 10"/>
                    <a:gd name="T10" fmla="*/ 18 w 18"/>
                    <a:gd name="T11" fmla="*/ 9 h 10"/>
                    <a:gd name="T12" fmla="*/ 14 w 18"/>
                    <a:gd name="T13" fmla="*/ 9 h 10"/>
                    <a:gd name="T14" fmla="*/ 9 w 18"/>
                    <a:gd name="T15" fmla="*/ 7 h 10"/>
                    <a:gd name="T16" fmla="*/ 7 w 18"/>
                    <a:gd name="T17" fmla="*/ 5 h 10"/>
                    <a:gd name="T18" fmla="*/ 5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5" y="0"/>
                      </a:moveTo>
                      <a:lnTo>
                        <a:pt x="0" y="0"/>
                      </a:lnTo>
                      <a:lnTo>
                        <a:pt x="0" y="1"/>
                      </a:lnTo>
                      <a:lnTo>
                        <a:pt x="1" y="6"/>
                      </a:lnTo>
                      <a:lnTo>
                        <a:pt x="4" y="10"/>
                      </a:lnTo>
                      <a:lnTo>
                        <a:pt x="18" y="9"/>
                      </a:lnTo>
                      <a:lnTo>
                        <a:pt x="14" y="9"/>
                      </a:lnTo>
                      <a:lnTo>
                        <a:pt x="9" y="7"/>
                      </a:lnTo>
                      <a:lnTo>
                        <a:pt x="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4" name="Freeform 7982"/>
                <p:cNvSpPr>
                  <a:spLocks/>
                </p:cNvSpPr>
                <p:nvPr/>
              </p:nvSpPr>
              <p:spPr bwMode="auto">
                <a:xfrm>
                  <a:off x="2093" y="2024"/>
                  <a:ext cx="5" cy="6"/>
                </a:xfrm>
                <a:custGeom>
                  <a:avLst/>
                  <a:gdLst>
                    <a:gd name="T0" fmla="*/ 3 w 32"/>
                    <a:gd name="T1" fmla="*/ 0 h 41"/>
                    <a:gd name="T2" fmla="*/ 1 w 32"/>
                    <a:gd name="T3" fmla="*/ 2 h 41"/>
                    <a:gd name="T4" fmla="*/ 0 w 32"/>
                    <a:gd name="T5" fmla="*/ 7 h 41"/>
                    <a:gd name="T6" fmla="*/ 0 w 32"/>
                    <a:gd name="T7" fmla="*/ 11 h 41"/>
                    <a:gd name="T8" fmla="*/ 3 w 32"/>
                    <a:gd name="T9" fmla="*/ 15 h 41"/>
                    <a:gd name="T10" fmla="*/ 7 w 32"/>
                    <a:gd name="T11" fmla="*/ 18 h 41"/>
                    <a:gd name="T12" fmla="*/ 12 w 32"/>
                    <a:gd name="T13" fmla="*/ 20 h 41"/>
                    <a:gd name="T14" fmla="*/ 19 w 32"/>
                    <a:gd name="T15" fmla="*/ 21 h 41"/>
                    <a:gd name="T16" fmla="*/ 23 w 32"/>
                    <a:gd name="T17" fmla="*/ 23 h 41"/>
                    <a:gd name="T18" fmla="*/ 24 w 32"/>
                    <a:gd name="T19" fmla="*/ 23 h 41"/>
                    <a:gd name="T20" fmla="*/ 26 w 32"/>
                    <a:gd name="T21" fmla="*/ 28 h 41"/>
                    <a:gd name="T22" fmla="*/ 26 w 32"/>
                    <a:gd name="T23" fmla="*/ 29 h 41"/>
                    <a:gd name="T24" fmla="*/ 23 w 32"/>
                    <a:gd name="T25" fmla="*/ 33 h 41"/>
                    <a:gd name="T26" fmla="*/ 21 w 32"/>
                    <a:gd name="T27" fmla="*/ 34 h 41"/>
                    <a:gd name="T28" fmla="*/ 16 w 32"/>
                    <a:gd name="T29" fmla="*/ 35 h 41"/>
                    <a:gd name="T30" fmla="*/ 2 w 32"/>
                    <a:gd name="T31" fmla="*/ 36 h 41"/>
                    <a:gd name="T32" fmla="*/ 4 w 32"/>
                    <a:gd name="T33" fmla="*/ 38 h 41"/>
                    <a:gd name="T34" fmla="*/ 9 w 32"/>
                    <a:gd name="T35" fmla="*/ 39 h 41"/>
                    <a:gd name="T36" fmla="*/ 16 w 32"/>
                    <a:gd name="T37" fmla="*/ 41 h 41"/>
                    <a:gd name="T38" fmla="*/ 17 w 32"/>
                    <a:gd name="T39" fmla="*/ 41 h 41"/>
                    <a:gd name="T40" fmla="*/ 23 w 32"/>
                    <a:gd name="T41" fmla="*/ 39 h 41"/>
                    <a:gd name="T42" fmla="*/ 27 w 32"/>
                    <a:gd name="T43" fmla="*/ 37 h 41"/>
                    <a:gd name="T44" fmla="*/ 31 w 32"/>
                    <a:gd name="T45" fmla="*/ 33 h 41"/>
                    <a:gd name="T46" fmla="*/ 32 w 32"/>
                    <a:gd name="T47" fmla="*/ 28 h 41"/>
                    <a:gd name="T48" fmla="*/ 32 w 32"/>
                    <a:gd name="T49" fmla="*/ 26 h 41"/>
                    <a:gd name="T50" fmla="*/ 29 w 32"/>
                    <a:gd name="T51" fmla="*/ 20 h 41"/>
                    <a:gd name="T52" fmla="*/ 28 w 32"/>
                    <a:gd name="T53" fmla="*/ 20 h 41"/>
                    <a:gd name="T54" fmla="*/ 23 w 32"/>
                    <a:gd name="T55" fmla="*/ 17 h 41"/>
                    <a:gd name="T56" fmla="*/ 21 w 32"/>
                    <a:gd name="T57" fmla="*/ 16 h 41"/>
                    <a:gd name="T58" fmla="*/ 15 w 32"/>
                    <a:gd name="T59" fmla="*/ 15 h 41"/>
                    <a:gd name="T60" fmla="*/ 11 w 32"/>
                    <a:gd name="T61" fmla="*/ 14 h 41"/>
                    <a:gd name="T62" fmla="*/ 7 w 32"/>
                    <a:gd name="T63" fmla="*/ 12 h 41"/>
                    <a:gd name="T64" fmla="*/ 5 w 32"/>
                    <a:gd name="T65" fmla="*/ 7 h 41"/>
                    <a:gd name="T66" fmla="*/ 5 w 32"/>
                    <a:gd name="T67" fmla="*/ 7 h 41"/>
                    <a:gd name="T68" fmla="*/ 7 w 32"/>
                    <a:gd name="T69" fmla="*/ 3 h 41"/>
                    <a:gd name="T70" fmla="*/ 9 w 32"/>
                    <a:gd name="T71" fmla="*/ 2 h 41"/>
                    <a:gd name="T72" fmla="*/ 15 w 32"/>
                    <a:gd name="T73" fmla="*/ 1 h 41"/>
                    <a:gd name="T74" fmla="*/ 3 w 32"/>
                    <a:gd name="T7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 h="41">
                      <a:moveTo>
                        <a:pt x="3" y="0"/>
                      </a:moveTo>
                      <a:lnTo>
                        <a:pt x="1" y="2"/>
                      </a:lnTo>
                      <a:lnTo>
                        <a:pt x="0" y="7"/>
                      </a:lnTo>
                      <a:lnTo>
                        <a:pt x="0" y="11"/>
                      </a:lnTo>
                      <a:lnTo>
                        <a:pt x="3" y="15"/>
                      </a:lnTo>
                      <a:lnTo>
                        <a:pt x="7" y="18"/>
                      </a:lnTo>
                      <a:lnTo>
                        <a:pt x="12" y="20"/>
                      </a:lnTo>
                      <a:lnTo>
                        <a:pt x="19" y="21"/>
                      </a:lnTo>
                      <a:lnTo>
                        <a:pt x="23" y="23"/>
                      </a:lnTo>
                      <a:lnTo>
                        <a:pt x="24" y="23"/>
                      </a:lnTo>
                      <a:lnTo>
                        <a:pt x="26" y="28"/>
                      </a:lnTo>
                      <a:lnTo>
                        <a:pt x="26" y="29"/>
                      </a:lnTo>
                      <a:lnTo>
                        <a:pt x="23" y="33"/>
                      </a:lnTo>
                      <a:lnTo>
                        <a:pt x="21" y="34"/>
                      </a:lnTo>
                      <a:lnTo>
                        <a:pt x="16" y="35"/>
                      </a:lnTo>
                      <a:lnTo>
                        <a:pt x="2" y="36"/>
                      </a:lnTo>
                      <a:lnTo>
                        <a:pt x="4" y="38"/>
                      </a:lnTo>
                      <a:lnTo>
                        <a:pt x="9" y="39"/>
                      </a:lnTo>
                      <a:lnTo>
                        <a:pt x="16" y="41"/>
                      </a:lnTo>
                      <a:lnTo>
                        <a:pt x="17" y="41"/>
                      </a:lnTo>
                      <a:lnTo>
                        <a:pt x="23" y="39"/>
                      </a:lnTo>
                      <a:lnTo>
                        <a:pt x="27" y="37"/>
                      </a:lnTo>
                      <a:lnTo>
                        <a:pt x="31" y="33"/>
                      </a:lnTo>
                      <a:lnTo>
                        <a:pt x="32" y="28"/>
                      </a:lnTo>
                      <a:lnTo>
                        <a:pt x="32" y="26"/>
                      </a:lnTo>
                      <a:lnTo>
                        <a:pt x="29" y="20"/>
                      </a:lnTo>
                      <a:lnTo>
                        <a:pt x="28" y="20"/>
                      </a:lnTo>
                      <a:lnTo>
                        <a:pt x="23" y="17"/>
                      </a:lnTo>
                      <a:lnTo>
                        <a:pt x="21" y="16"/>
                      </a:lnTo>
                      <a:lnTo>
                        <a:pt x="15" y="15"/>
                      </a:lnTo>
                      <a:lnTo>
                        <a:pt x="11" y="14"/>
                      </a:lnTo>
                      <a:lnTo>
                        <a:pt x="7" y="12"/>
                      </a:lnTo>
                      <a:lnTo>
                        <a:pt x="5" y="7"/>
                      </a:lnTo>
                      <a:lnTo>
                        <a:pt x="5" y="7"/>
                      </a:lnTo>
                      <a:lnTo>
                        <a:pt x="7" y="3"/>
                      </a:lnTo>
                      <a:lnTo>
                        <a:pt x="9" y="2"/>
                      </a:lnTo>
                      <a:lnTo>
                        <a:pt x="15"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5" name="Freeform 7983"/>
                <p:cNvSpPr>
                  <a:spLocks/>
                </p:cNvSpPr>
                <p:nvPr/>
              </p:nvSpPr>
              <p:spPr bwMode="auto">
                <a:xfrm>
                  <a:off x="2093" y="2023"/>
                  <a:ext cx="5" cy="2"/>
                </a:xfrm>
                <a:custGeom>
                  <a:avLst/>
                  <a:gdLst>
                    <a:gd name="T0" fmla="*/ 12 w 28"/>
                    <a:gd name="T1" fmla="*/ 0 h 14"/>
                    <a:gd name="T2" fmla="*/ 11 w 28"/>
                    <a:gd name="T3" fmla="*/ 0 h 14"/>
                    <a:gd name="T4" fmla="*/ 5 w 28"/>
                    <a:gd name="T5" fmla="*/ 1 h 14"/>
                    <a:gd name="T6" fmla="*/ 0 w 28"/>
                    <a:gd name="T7" fmla="*/ 4 h 14"/>
                    <a:gd name="T8" fmla="*/ 12 w 28"/>
                    <a:gd name="T9" fmla="*/ 5 h 14"/>
                    <a:gd name="T10" fmla="*/ 14 w 28"/>
                    <a:gd name="T11" fmla="*/ 5 h 14"/>
                    <a:gd name="T12" fmla="*/ 19 w 28"/>
                    <a:gd name="T13" fmla="*/ 7 h 14"/>
                    <a:gd name="T14" fmla="*/ 20 w 28"/>
                    <a:gd name="T15" fmla="*/ 8 h 14"/>
                    <a:gd name="T16" fmla="*/ 22 w 28"/>
                    <a:gd name="T17" fmla="*/ 14 h 14"/>
                    <a:gd name="T18" fmla="*/ 28 w 28"/>
                    <a:gd name="T19" fmla="*/ 13 h 14"/>
                    <a:gd name="T20" fmla="*/ 26 w 28"/>
                    <a:gd name="T21" fmla="*/ 7 h 14"/>
                    <a:gd name="T22" fmla="*/ 23 w 28"/>
                    <a:gd name="T23" fmla="*/ 4 h 14"/>
                    <a:gd name="T24" fmla="*/ 22 w 28"/>
                    <a:gd name="T25" fmla="*/ 3 h 14"/>
                    <a:gd name="T26" fmla="*/ 17 w 28"/>
                    <a:gd name="T27" fmla="*/ 1 h 14"/>
                    <a:gd name="T28" fmla="*/ 12 w 28"/>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4">
                      <a:moveTo>
                        <a:pt x="12" y="0"/>
                      </a:moveTo>
                      <a:lnTo>
                        <a:pt x="11" y="0"/>
                      </a:lnTo>
                      <a:lnTo>
                        <a:pt x="5" y="1"/>
                      </a:lnTo>
                      <a:lnTo>
                        <a:pt x="0" y="4"/>
                      </a:lnTo>
                      <a:lnTo>
                        <a:pt x="12" y="5"/>
                      </a:lnTo>
                      <a:lnTo>
                        <a:pt x="14" y="5"/>
                      </a:lnTo>
                      <a:lnTo>
                        <a:pt x="19" y="7"/>
                      </a:lnTo>
                      <a:lnTo>
                        <a:pt x="20" y="8"/>
                      </a:lnTo>
                      <a:lnTo>
                        <a:pt x="22" y="14"/>
                      </a:lnTo>
                      <a:lnTo>
                        <a:pt x="28" y="13"/>
                      </a:lnTo>
                      <a:lnTo>
                        <a:pt x="26" y="7"/>
                      </a:lnTo>
                      <a:lnTo>
                        <a:pt x="23" y="4"/>
                      </a:lnTo>
                      <a:lnTo>
                        <a:pt x="22" y="3"/>
                      </a:lnTo>
                      <a:lnTo>
                        <a:pt x="17" y="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6" name="Freeform 7984"/>
                <p:cNvSpPr>
                  <a:spLocks/>
                </p:cNvSpPr>
                <p:nvPr/>
              </p:nvSpPr>
              <p:spPr bwMode="auto">
                <a:xfrm>
                  <a:off x="2101" y="2023"/>
                  <a:ext cx="5" cy="7"/>
                </a:xfrm>
                <a:custGeom>
                  <a:avLst/>
                  <a:gdLst>
                    <a:gd name="T0" fmla="*/ 21 w 30"/>
                    <a:gd name="T1" fmla="*/ 0 h 42"/>
                    <a:gd name="T2" fmla="*/ 10 w 30"/>
                    <a:gd name="T3" fmla="*/ 2 h 42"/>
                    <a:gd name="T4" fmla="*/ 10 w 30"/>
                    <a:gd name="T5" fmla="*/ 2 h 42"/>
                    <a:gd name="T6" fmla="*/ 17 w 30"/>
                    <a:gd name="T7" fmla="*/ 3 h 42"/>
                    <a:gd name="T8" fmla="*/ 21 w 30"/>
                    <a:gd name="T9" fmla="*/ 6 h 42"/>
                    <a:gd name="T10" fmla="*/ 22 w 30"/>
                    <a:gd name="T11" fmla="*/ 8 h 42"/>
                    <a:gd name="T12" fmla="*/ 24 w 30"/>
                    <a:gd name="T13" fmla="*/ 14 h 42"/>
                    <a:gd name="T14" fmla="*/ 25 w 30"/>
                    <a:gd name="T15" fmla="*/ 19 h 42"/>
                    <a:gd name="T16" fmla="*/ 24 w 30"/>
                    <a:gd name="T17" fmla="*/ 22 h 42"/>
                    <a:gd name="T18" fmla="*/ 23 w 30"/>
                    <a:gd name="T19" fmla="*/ 28 h 42"/>
                    <a:gd name="T20" fmla="*/ 21 w 30"/>
                    <a:gd name="T21" fmla="*/ 32 h 42"/>
                    <a:gd name="T22" fmla="*/ 20 w 30"/>
                    <a:gd name="T23" fmla="*/ 33 h 42"/>
                    <a:gd name="T24" fmla="*/ 16 w 30"/>
                    <a:gd name="T25" fmla="*/ 36 h 42"/>
                    <a:gd name="T26" fmla="*/ 10 w 30"/>
                    <a:gd name="T27" fmla="*/ 36 h 42"/>
                    <a:gd name="T28" fmla="*/ 0 w 30"/>
                    <a:gd name="T29" fmla="*/ 38 h 42"/>
                    <a:gd name="T30" fmla="*/ 4 w 30"/>
                    <a:gd name="T31" fmla="*/ 40 h 42"/>
                    <a:gd name="T32" fmla="*/ 10 w 30"/>
                    <a:gd name="T33" fmla="*/ 42 h 42"/>
                    <a:gd name="T34" fmla="*/ 16 w 30"/>
                    <a:gd name="T35" fmla="*/ 40 h 42"/>
                    <a:gd name="T36" fmla="*/ 21 w 30"/>
                    <a:gd name="T37" fmla="*/ 39 h 42"/>
                    <a:gd name="T38" fmla="*/ 25 w 30"/>
                    <a:gd name="T39" fmla="*/ 35 h 42"/>
                    <a:gd name="T40" fmla="*/ 25 w 30"/>
                    <a:gd name="T41" fmla="*/ 35 h 42"/>
                    <a:gd name="T42" fmla="*/ 28 w 30"/>
                    <a:gd name="T43" fmla="*/ 31 h 42"/>
                    <a:gd name="T44" fmla="*/ 30 w 30"/>
                    <a:gd name="T45" fmla="*/ 26 h 42"/>
                    <a:gd name="T46" fmla="*/ 30 w 30"/>
                    <a:gd name="T47" fmla="*/ 19 h 42"/>
                    <a:gd name="T48" fmla="*/ 30 w 30"/>
                    <a:gd name="T49" fmla="*/ 19 h 42"/>
                    <a:gd name="T50" fmla="*/ 29 w 30"/>
                    <a:gd name="T51" fmla="*/ 13 h 42"/>
                    <a:gd name="T52" fmla="*/ 28 w 30"/>
                    <a:gd name="T53" fmla="*/ 7 h 42"/>
                    <a:gd name="T54" fmla="*/ 25 w 30"/>
                    <a:gd name="T55" fmla="*/ 3 h 42"/>
                    <a:gd name="T56" fmla="*/ 21 w 30"/>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2">
                      <a:moveTo>
                        <a:pt x="21" y="0"/>
                      </a:moveTo>
                      <a:lnTo>
                        <a:pt x="10" y="2"/>
                      </a:lnTo>
                      <a:lnTo>
                        <a:pt x="10" y="2"/>
                      </a:lnTo>
                      <a:lnTo>
                        <a:pt x="17" y="3"/>
                      </a:lnTo>
                      <a:lnTo>
                        <a:pt x="21" y="6"/>
                      </a:lnTo>
                      <a:lnTo>
                        <a:pt x="22" y="8"/>
                      </a:lnTo>
                      <a:lnTo>
                        <a:pt x="24" y="14"/>
                      </a:lnTo>
                      <a:lnTo>
                        <a:pt x="25" y="19"/>
                      </a:lnTo>
                      <a:lnTo>
                        <a:pt x="24" y="22"/>
                      </a:lnTo>
                      <a:lnTo>
                        <a:pt x="23" y="28"/>
                      </a:lnTo>
                      <a:lnTo>
                        <a:pt x="21" y="32"/>
                      </a:lnTo>
                      <a:lnTo>
                        <a:pt x="20" y="33"/>
                      </a:lnTo>
                      <a:lnTo>
                        <a:pt x="16" y="36"/>
                      </a:lnTo>
                      <a:lnTo>
                        <a:pt x="10" y="36"/>
                      </a:lnTo>
                      <a:lnTo>
                        <a:pt x="0" y="38"/>
                      </a:lnTo>
                      <a:lnTo>
                        <a:pt x="4" y="40"/>
                      </a:lnTo>
                      <a:lnTo>
                        <a:pt x="10" y="42"/>
                      </a:lnTo>
                      <a:lnTo>
                        <a:pt x="16" y="40"/>
                      </a:lnTo>
                      <a:lnTo>
                        <a:pt x="21" y="39"/>
                      </a:lnTo>
                      <a:lnTo>
                        <a:pt x="25" y="35"/>
                      </a:lnTo>
                      <a:lnTo>
                        <a:pt x="25" y="35"/>
                      </a:lnTo>
                      <a:lnTo>
                        <a:pt x="28" y="31"/>
                      </a:lnTo>
                      <a:lnTo>
                        <a:pt x="30" y="26"/>
                      </a:lnTo>
                      <a:lnTo>
                        <a:pt x="30" y="19"/>
                      </a:lnTo>
                      <a:lnTo>
                        <a:pt x="30" y="19"/>
                      </a:lnTo>
                      <a:lnTo>
                        <a:pt x="29" y="13"/>
                      </a:lnTo>
                      <a:lnTo>
                        <a:pt x="28" y="7"/>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7" name="Freeform 7985"/>
                <p:cNvSpPr>
                  <a:spLocks/>
                </p:cNvSpPr>
                <p:nvPr/>
              </p:nvSpPr>
              <p:spPr bwMode="auto">
                <a:xfrm>
                  <a:off x="2099" y="2023"/>
                  <a:ext cx="5" cy="7"/>
                </a:xfrm>
                <a:custGeom>
                  <a:avLst/>
                  <a:gdLst>
                    <a:gd name="T0" fmla="*/ 20 w 31"/>
                    <a:gd name="T1" fmla="*/ 0 h 41"/>
                    <a:gd name="T2" fmla="*/ 15 w 31"/>
                    <a:gd name="T3" fmla="*/ 1 h 41"/>
                    <a:gd name="T4" fmla="*/ 10 w 31"/>
                    <a:gd name="T5" fmla="*/ 3 h 41"/>
                    <a:gd name="T6" fmla="*/ 5 w 31"/>
                    <a:gd name="T7" fmla="*/ 6 h 41"/>
                    <a:gd name="T8" fmla="*/ 4 w 31"/>
                    <a:gd name="T9" fmla="*/ 7 h 41"/>
                    <a:gd name="T10" fmla="*/ 2 w 31"/>
                    <a:gd name="T11" fmla="*/ 11 h 41"/>
                    <a:gd name="T12" fmla="*/ 0 w 31"/>
                    <a:gd name="T13" fmla="*/ 17 h 41"/>
                    <a:gd name="T14" fmla="*/ 0 w 31"/>
                    <a:gd name="T15" fmla="*/ 23 h 41"/>
                    <a:gd name="T16" fmla="*/ 0 w 31"/>
                    <a:gd name="T17" fmla="*/ 29 h 41"/>
                    <a:gd name="T18" fmla="*/ 2 w 31"/>
                    <a:gd name="T19" fmla="*/ 34 h 41"/>
                    <a:gd name="T20" fmla="*/ 5 w 31"/>
                    <a:gd name="T21" fmla="*/ 38 h 41"/>
                    <a:gd name="T22" fmla="*/ 10 w 31"/>
                    <a:gd name="T23" fmla="*/ 41 h 41"/>
                    <a:gd name="T24" fmla="*/ 20 w 31"/>
                    <a:gd name="T25" fmla="*/ 39 h 41"/>
                    <a:gd name="T26" fmla="*/ 19 w 31"/>
                    <a:gd name="T27" fmla="*/ 39 h 41"/>
                    <a:gd name="T28" fmla="*/ 14 w 31"/>
                    <a:gd name="T29" fmla="*/ 38 h 41"/>
                    <a:gd name="T30" fmla="*/ 10 w 31"/>
                    <a:gd name="T31" fmla="*/ 35 h 41"/>
                    <a:gd name="T32" fmla="*/ 9 w 31"/>
                    <a:gd name="T33" fmla="*/ 34 h 41"/>
                    <a:gd name="T34" fmla="*/ 6 w 31"/>
                    <a:gd name="T35" fmla="*/ 29 h 41"/>
                    <a:gd name="T36" fmla="*/ 5 w 31"/>
                    <a:gd name="T37" fmla="*/ 23 h 41"/>
                    <a:gd name="T38" fmla="*/ 5 w 31"/>
                    <a:gd name="T39" fmla="*/ 19 h 41"/>
                    <a:gd name="T40" fmla="*/ 7 w 31"/>
                    <a:gd name="T41" fmla="*/ 14 h 41"/>
                    <a:gd name="T42" fmla="*/ 10 w 31"/>
                    <a:gd name="T43" fmla="*/ 9 h 41"/>
                    <a:gd name="T44" fmla="*/ 10 w 31"/>
                    <a:gd name="T45" fmla="*/ 9 h 41"/>
                    <a:gd name="T46" fmla="*/ 15 w 31"/>
                    <a:gd name="T47" fmla="*/ 6 h 41"/>
                    <a:gd name="T48" fmla="*/ 20 w 31"/>
                    <a:gd name="T49" fmla="*/ 5 h 41"/>
                    <a:gd name="T50" fmla="*/ 31 w 31"/>
                    <a:gd name="T51" fmla="*/ 3 h 41"/>
                    <a:gd name="T52" fmla="*/ 26 w 31"/>
                    <a:gd name="T53" fmla="*/ 1 h 41"/>
                    <a:gd name="T54" fmla="*/ 20 w 31"/>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1">
                      <a:moveTo>
                        <a:pt x="20" y="0"/>
                      </a:moveTo>
                      <a:lnTo>
                        <a:pt x="15" y="1"/>
                      </a:lnTo>
                      <a:lnTo>
                        <a:pt x="10" y="3"/>
                      </a:lnTo>
                      <a:lnTo>
                        <a:pt x="5" y="6"/>
                      </a:lnTo>
                      <a:lnTo>
                        <a:pt x="4" y="7"/>
                      </a:lnTo>
                      <a:lnTo>
                        <a:pt x="2" y="11"/>
                      </a:lnTo>
                      <a:lnTo>
                        <a:pt x="0" y="17"/>
                      </a:lnTo>
                      <a:lnTo>
                        <a:pt x="0" y="23"/>
                      </a:lnTo>
                      <a:lnTo>
                        <a:pt x="0" y="29"/>
                      </a:lnTo>
                      <a:lnTo>
                        <a:pt x="2" y="34"/>
                      </a:lnTo>
                      <a:lnTo>
                        <a:pt x="5" y="38"/>
                      </a:lnTo>
                      <a:lnTo>
                        <a:pt x="10" y="41"/>
                      </a:lnTo>
                      <a:lnTo>
                        <a:pt x="20" y="39"/>
                      </a:lnTo>
                      <a:lnTo>
                        <a:pt x="19" y="39"/>
                      </a:lnTo>
                      <a:lnTo>
                        <a:pt x="14" y="38"/>
                      </a:lnTo>
                      <a:lnTo>
                        <a:pt x="10" y="35"/>
                      </a:lnTo>
                      <a:lnTo>
                        <a:pt x="9" y="34"/>
                      </a:lnTo>
                      <a:lnTo>
                        <a:pt x="6" y="29"/>
                      </a:lnTo>
                      <a:lnTo>
                        <a:pt x="5" y="23"/>
                      </a:lnTo>
                      <a:lnTo>
                        <a:pt x="5" y="19"/>
                      </a:lnTo>
                      <a:lnTo>
                        <a:pt x="7" y="14"/>
                      </a:lnTo>
                      <a:lnTo>
                        <a:pt x="10" y="9"/>
                      </a:lnTo>
                      <a:lnTo>
                        <a:pt x="10" y="9"/>
                      </a:lnTo>
                      <a:lnTo>
                        <a:pt x="15" y="6"/>
                      </a:lnTo>
                      <a:lnTo>
                        <a:pt x="20" y="5"/>
                      </a:lnTo>
                      <a:lnTo>
                        <a:pt x="31"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8" name="Freeform 7986"/>
                <p:cNvSpPr>
                  <a:spLocks/>
                </p:cNvSpPr>
                <p:nvPr/>
              </p:nvSpPr>
              <p:spPr bwMode="auto">
                <a:xfrm>
                  <a:off x="2107" y="2023"/>
                  <a:ext cx="4" cy="7"/>
                </a:xfrm>
                <a:custGeom>
                  <a:avLst/>
                  <a:gdLst>
                    <a:gd name="T0" fmla="*/ 5 w 27"/>
                    <a:gd name="T1" fmla="*/ 0 h 42"/>
                    <a:gd name="T2" fmla="*/ 0 w 27"/>
                    <a:gd name="T3" fmla="*/ 0 h 42"/>
                    <a:gd name="T4" fmla="*/ 0 w 27"/>
                    <a:gd name="T5" fmla="*/ 42 h 42"/>
                    <a:gd name="T6" fmla="*/ 27 w 27"/>
                    <a:gd name="T7" fmla="*/ 42 h 42"/>
                    <a:gd name="T8" fmla="*/ 27 w 27"/>
                    <a:gd name="T9" fmla="*/ 38 h 42"/>
                    <a:gd name="T10" fmla="*/ 5 w 27"/>
                    <a:gd name="T11" fmla="*/ 38 h 42"/>
                    <a:gd name="T12" fmla="*/ 5 w 2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7" h="42">
                      <a:moveTo>
                        <a:pt x="5" y="0"/>
                      </a:moveTo>
                      <a:lnTo>
                        <a:pt x="0" y="0"/>
                      </a:lnTo>
                      <a:lnTo>
                        <a:pt x="0" y="42"/>
                      </a:lnTo>
                      <a:lnTo>
                        <a:pt x="27" y="42"/>
                      </a:lnTo>
                      <a:lnTo>
                        <a:pt x="27"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9" name="Freeform 7987"/>
                <p:cNvSpPr>
                  <a:spLocks/>
                </p:cNvSpPr>
                <p:nvPr/>
              </p:nvSpPr>
              <p:spPr bwMode="auto">
                <a:xfrm>
                  <a:off x="2112" y="2023"/>
                  <a:ext cx="6" cy="7"/>
                </a:xfrm>
                <a:custGeom>
                  <a:avLst/>
                  <a:gdLst>
                    <a:gd name="T0" fmla="*/ 31 w 32"/>
                    <a:gd name="T1" fmla="*/ 0 h 44"/>
                    <a:gd name="T2" fmla="*/ 0 w 32"/>
                    <a:gd name="T3" fmla="*/ 0 h 44"/>
                    <a:gd name="T4" fmla="*/ 0 w 32"/>
                    <a:gd name="T5" fmla="*/ 42 h 44"/>
                    <a:gd name="T6" fmla="*/ 32 w 32"/>
                    <a:gd name="T7" fmla="*/ 44 h 44"/>
                    <a:gd name="T8" fmla="*/ 32 w 32"/>
                    <a:gd name="T9" fmla="*/ 38 h 44"/>
                    <a:gd name="T10" fmla="*/ 6 w 32"/>
                    <a:gd name="T11" fmla="*/ 38 h 44"/>
                    <a:gd name="T12" fmla="*/ 6 w 32"/>
                    <a:gd name="T13" fmla="*/ 23 h 44"/>
                    <a:gd name="T14" fmla="*/ 30 w 32"/>
                    <a:gd name="T15" fmla="*/ 23 h 44"/>
                    <a:gd name="T16" fmla="*/ 30 w 32"/>
                    <a:gd name="T17" fmla="*/ 18 h 44"/>
                    <a:gd name="T18" fmla="*/ 6 w 32"/>
                    <a:gd name="T19" fmla="*/ 18 h 44"/>
                    <a:gd name="T20" fmla="*/ 6 w 32"/>
                    <a:gd name="T21" fmla="*/ 5 h 44"/>
                    <a:gd name="T22" fmla="*/ 31 w 32"/>
                    <a:gd name="T23" fmla="*/ 5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2"/>
                      </a:lnTo>
                      <a:lnTo>
                        <a:pt x="32" y="44"/>
                      </a:lnTo>
                      <a:lnTo>
                        <a:pt x="32" y="38"/>
                      </a:lnTo>
                      <a:lnTo>
                        <a:pt x="6" y="38"/>
                      </a:lnTo>
                      <a:lnTo>
                        <a:pt x="6" y="23"/>
                      </a:lnTo>
                      <a:lnTo>
                        <a:pt x="30" y="23"/>
                      </a:lnTo>
                      <a:lnTo>
                        <a:pt x="30"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0" name="Freeform 7988"/>
                <p:cNvSpPr>
                  <a:spLocks/>
                </p:cNvSpPr>
                <p:nvPr/>
              </p:nvSpPr>
              <p:spPr bwMode="auto">
                <a:xfrm>
                  <a:off x="2120" y="2024"/>
                  <a:ext cx="5" cy="6"/>
                </a:xfrm>
                <a:custGeom>
                  <a:avLst/>
                  <a:gdLst>
                    <a:gd name="T0" fmla="*/ 21 w 30"/>
                    <a:gd name="T1" fmla="*/ 0 h 37"/>
                    <a:gd name="T2" fmla="*/ 9 w 30"/>
                    <a:gd name="T3" fmla="*/ 2 h 37"/>
                    <a:gd name="T4" fmla="*/ 14 w 30"/>
                    <a:gd name="T5" fmla="*/ 2 h 37"/>
                    <a:gd name="T6" fmla="*/ 18 w 30"/>
                    <a:gd name="T7" fmla="*/ 4 h 37"/>
                    <a:gd name="T8" fmla="*/ 21 w 30"/>
                    <a:gd name="T9" fmla="*/ 7 h 37"/>
                    <a:gd name="T10" fmla="*/ 23 w 30"/>
                    <a:gd name="T11" fmla="*/ 13 h 37"/>
                    <a:gd name="T12" fmla="*/ 23 w 30"/>
                    <a:gd name="T13" fmla="*/ 13 h 37"/>
                    <a:gd name="T14" fmla="*/ 24 w 30"/>
                    <a:gd name="T15" fmla="*/ 18 h 37"/>
                    <a:gd name="T16" fmla="*/ 23 w 30"/>
                    <a:gd name="T17" fmla="*/ 22 h 37"/>
                    <a:gd name="T18" fmla="*/ 22 w 30"/>
                    <a:gd name="T19" fmla="*/ 28 h 37"/>
                    <a:gd name="T20" fmla="*/ 22 w 30"/>
                    <a:gd name="T21" fmla="*/ 29 h 37"/>
                    <a:gd name="T22" fmla="*/ 19 w 30"/>
                    <a:gd name="T23" fmla="*/ 33 h 37"/>
                    <a:gd name="T24" fmla="*/ 14 w 30"/>
                    <a:gd name="T25" fmla="*/ 35 h 37"/>
                    <a:gd name="T26" fmla="*/ 9 w 30"/>
                    <a:gd name="T27" fmla="*/ 35 h 37"/>
                    <a:gd name="T28" fmla="*/ 0 w 30"/>
                    <a:gd name="T29" fmla="*/ 35 h 37"/>
                    <a:gd name="T30" fmla="*/ 21 w 30"/>
                    <a:gd name="T31" fmla="*/ 37 h 37"/>
                    <a:gd name="T32" fmla="*/ 25 w 30"/>
                    <a:gd name="T33" fmla="*/ 34 h 37"/>
                    <a:gd name="T34" fmla="*/ 28 w 30"/>
                    <a:gd name="T35" fmla="*/ 30 h 37"/>
                    <a:gd name="T36" fmla="*/ 30 w 30"/>
                    <a:gd name="T37" fmla="*/ 25 h 37"/>
                    <a:gd name="T38" fmla="*/ 30 w 30"/>
                    <a:gd name="T39" fmla="*/ 18 h 37"/>
                    <a:gd name="T40" fmla="*/ 30 w 30"/>
                    <a:gd name="T41" fmla="*/ 15 h 37"/>
                    <a:gd name="T42" fmla="*/ 29 w 30"/>
                    <a:gd name="T43" fmla="*/ 10 h 37"/>
                    <a:gd name="T44" fmla="*/ 29 w 30"/>
                    <a:gd name="T45" fmla="*/ 9 h 37"/>
                    <a:gd name="T46" fmla="*/ 25 w 30"/>
                    <a:gd name="T47" fmla="*/ 4 h 37"/>
                    <a:gd name="T48" fmla="*/ 25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9" y="2"/>
                      </a:lnTo>
                      <a:lnTo>
                        <a:pt x="14" y="2"/>
                      </a:lnTo>
                      <a:lnTo>
                        <a:pt x="18" y="4"/>
                      </a:lnTo>
                      <a:lnTo>
                        <a:pt x="21" y="7"/>
                      </a:lnTo>
                      <a:lnTo>
                        <a:pt x="23" y="13"/>
                      </a:lnTo>
                      <a:lnTo>
                        <a:pt x="23" y="13"/>
                      </a:lnTo>
                      <a:lnTo>
                        <a:pt x="24" y="18"/>
                      </a:lnTo>
                      <a:lnTo>
                        <a:pt x="23" y="22"/>
                      </a:lnTo>
                      <a:lnTo>
                        <a:pt x="22" y="28"/>
                      </a:lnTo>
                      <a:lnTo>
                        <a:pt x="22" y="29"/>
                      </a:lnTo>
                      <a:lnTo>
                        <a:pt x="19" y="33"/>
                      </a:lnTo>
                      <a:lnTo>
                        <a:pt x="14" y="35"/>
                      </a:lnTo>
                      <a:lnTo>
                        <a:pt x="9" y="35"/>
                      </a:lnTo>
                      <a:lnTo>
                        <a:pt x="0" y="35"/>
                      </a:lnTo>
                      <a:lnTo>
                        <a:pt x="21" y="37"/>
                      </a:lnTo>
                      <a:lnTo>
                        <a:pt x="25" y="34"/>
                      </a:lnTo>
                      <a:lnTo>
                        <a:pt x="28" y="30"/>
                      </a:lnTo>
                      <a:lnTo>
                        <a:pt x="30" y="25"/>
                      </a:lnTo>
                      <a:lnTo>
                        <a:pt x="30" y="18"/>
                      </a:lnTo>
                      <a:lnTo>
                        <a:pt x="30" y="15"/>
                      </a:lnTo>
                      <a:lnTo>
                        <a:pt x="29" y="10"/>
                      </a:lnTo>
                      <a:lnTo>
                        <a:pt x="29" y="9"/>
                      </a:lnTo>
                      <a:lnTo>
                        <a:pt x="25" y="4"/>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1" name="Freeform 7989"/>
                <p:cNvSpPr>
                  <a:spLocks/>
                </p:cNvSpPr>
                <p:nvPr/>
              </p:nvSpPr>
              <p:spPr bwMode="auto">
                <a:xfrm>
                  <a:off x="2119" y="2023"/>
                  <a:ext cx="5" cy="7"/>
                </a:xfrm>
                <a:custGeom>
                  <a:avLst/>
                  <a:gdLst>
                    <a:gd name="T0" fmla="*/ 15 w 27"/>
                    <a:gd name="T1" fmla="*/ 0 h 44"/>
                    <a:gd name="T2" fmla="*/ 0 w 27"/>
                    <a:gd name="T3" fmla="*/ 0 h 44"/>
                    <a:gd name="T4" fmla="*/ 0 w 27"/>
                    <a:gd name="T5" fmla="*/ 44 h 44"/>
                    <a:gd name="T6" fmla="*/ 15 w 27"/>
                    <a:gd name="T7" fmla="*/ 44 h 44"/>
                    <a:gd name="T8" fmla="*/ 16 w 27"/>
                    <a:gd name="T9" fmla="*/ 44 h 44"/>
                    <a:gd name="T10" fmla="*/ 23 w 27"/>
                    <a:gd name="T11" fmla="*/ 42 h 44"/>
                    <a:gd name="T12" fmla="*/ 27 w 27"/>
                    <a:gd name="T13" fmla="*/ 40 h 44"/>
                    <a:gd name="T14" fmla="*/ 6 w 27"/>
                    <a:gd name="T15" fmla="*/ 38 h 44"/>
                    <a:gd name="T16" fmla="*/ 6 w 27"/>
                    <a:gd name="T17" fmla="*/ 5 h 44"/>
                    <a:gd name="T18" fmla="*/ 15 w 27"/>
                    <a:gd name="T19" fmla="*/ 5 h 44"/>
                    <a:gd name="T20" fmla="*/ 27 w 27"/>
                    <a:gd name="T21" fmla="*/ 3 h 44"/>
                    <a:gd name="T22" fmla="*/ 27 w 27"/>
                    <a:gd name="T23" fmla="*/ 3 h 44"/>
                    <a:gd name="T24" fmla="*/ 22 w 27"/>
                    <a:gd name="T25" fmla="*/ 1 h 44"/>
                    <a:gd name="T26" fmla="*/ 21 w 27"/>
                    <a:gd name="T27" fmla="*/ 1 h 44"/>
                    <a:gd name="T28" fmla="*/ 15 w 27"/>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44">
                      <a:moveTo>
                        <a:pt x="15" y="0"/>
                      </a:moveTo>
                      <a:lnTo>
                        <a:pt x="0" y="0"/>
                      </a:lnTo>
                      <a:lnTo>
                        <a:pt x="0" y="44"/>
                      </a:lnTo>
                      <a:lnTo>
                        <a:pt x="15" y="44"/>
                      </a:lnTo>
                      <a:lnTo>
                        <a:pt x="16" y="44"/>
                      </a:lnTo>
                      <a:lnTo>
                        <a:pt x="23" y="42"/>
                      </a:lnTo>
                      <a:lnTo>
                        <a:pt x="27" y="40"/>
                      </a:lnTo>
                      <a:lnTo>
                        <a:pt x="6" y="38"/>
                      </a:lnTo>
                      <a:lnTo>
                        <a:pt x="6" y="5"/>
                      </a:lnTo>
                      <a:lnTo>
                        <a:pt x="15" y="5"/>
                      </a:lnTo>
                      <a:lnTo>
                        <a:pt x="27" y="3"/>
                      </a:lnTo>
                      <a:lnTo>
                        <a:pt x="27" y="3"/>
                      </a:lnTo>
                      <a:lnTo>
                        <a:pt x="22" y="1"/>
                      </a:lnTo>
                      <a:lnTo>
                        <a:pt x="21"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2" name="Freeform 7990"/>
                <p:cNvSpPr>
                  <a:spLocks/>
                </p:cNvSpPr>
                <p:nvPr/>
              </p:nvSpPr>
              <p:spPr bwMode="auto">
                <a:xfrm>
                  <a:off x="2126" y="2023"/>
                  <a:ext cx="4" cy="7"/>
                </a:xfrm>
                <a:custGeom>
                  <a:avLst/>
                  <a:gdLst>
                    <a:gd name="T0" fmla="*/ 22 w 29"/>
                    <a:gd name="T1" fmla="*/ 0 h 44"/>
                    <a:gd name="T2" fmla="*/ 16 w 29"/>
                    <a:gd name="T3" fmla="*/ 0 h 44"/>
                    <a:gd name="T4" fmla="*/ 0 w 29"/>
                    <a:gd name="T5" fmla="*/ 44 h 44"/>
                    <a:gd name="T6" fmla="*/ 5 w 29"/>
                    <a:gd name="T7" fmla="*/ 44 h 44"/>
                    <a:gd name="T8" fmla="*/ 10 w 29"/>
                    <a:gd name="T9" fmla="*/ 30 h 44"/>
                    <a:gd name="T10" fmla="*/ 29 w 29"/>
                    <a:gd name="T11" fmla="*/ 30 h 44"/>
                    <a:gd name="T12" fmla="*/ 12 w 29"/>
                    <a:gd name="T13" fmla="*/ 25 h 44"/>
                    <a:gd name="T14" fmla="*/ 17 w 29"/>
                    <a:gd name="T15" fmla="*/ 13 h 44"/>
                    <a:gd name="T16" fmla="*/ 18 w 29"/>
                    <a:gd name="T17" fmla="*/ 10 h 44"/>
                    <a:gd name="T18" fmla="*/ 19 w 29"/>
                    <a:gd name="T19" fmla="*/ 5 h 44"/>
                    <a:gd name="T20" fmla="*/ 19 w 29"/>
                    <a:gd name="T21" fmla="*/ 5 h 44"/>
                    <a:gd name="T22" fmla="*/ 22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2" y="0"/>
                      </a:moveTo>
                      <a:lnTo>
                        <a:pt x="16" y="0"/>
                      </a:lnTo>
                      <a:lnTo>
                        <a:pt x="0" y="44"/>
                      </a:lnTo>
                      <a:lnTo>
                        <a:pt x="5" y="44"/>
                      </a:lnTo>
                      <a:lnTo>
                        <a:pt x="10" y="30"/>
                      </a:lnTo>
                      <a:lnTo>
                        <a:pt x="29" y="30"/>
                      </a:lnTo>
                      <a:lnTo>
                        <a:pt x="12" y="25"/>
                      </a:lnTo>
                      <a:lnTo>
                        <a:pt x="17" y="13"/>
                      </a:lnTo>
                      <a:lnTo>
                        <a:pt x="18" y="10"/>
                      </a:lnTo>
                      <a:lnTo>
                        <a:pt x="19" y="5"/>
                      </a:lnTo>
                      <a:lnTo>
                        <a:pt x="19"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3" name="Freeform 7991"/>
                <p:cNvSpPr>
                  <a:spLocks/>
                </p:cNvSpPr>
                <p:nvPr/>
              </p:nvSpPr>
              <p:spPr bwMode="auto">
                <a:xfrm>
                  <a:off x="2128" y="2023"/>
                  <a:ext cx="4" cy="7"/>
                </a:xfrm>
                <a:custGeom>
                  <a:avLst/>
                  <a:gdLst>
                    <a:gd name="T0" fmla="*/ 10 w 27"/>
                    <a:gd name="T1" fmla="*/ 0 h 44"/>
                    <a:gd name="T2" fmla="*/ 7 w 27"/>
                    <a:gd name="T3" fmla="*/ 5 h 44"/>
                    <a:gd name="T4" fmla="*/ 9 w 27"/>
                    <a:gd name="T5" fmla="*/ 9 h 44"/>
                    <a:gd name="T6" fmla="*/ 9 w 27"/>
                    <a:gd name="T7" fmla="*/ 13 h 44"/>
                    <a:gd name="T8" fmla="*/ 11 w 27"/>
                    <a:gd name="T9" fmla="*/ 18 h 44"/>
                    <a:gd name="T10" fmla="*/ 14 w 27"/>
                    <a:gd name="T11" fmla="*/ 25 h 44"/>
                    <a:gd name="T12" fmla="*/ 0 w 27"/>
                    <a:gd name="T13" fmla="*/ 25 h 44"/>
                    <a:gd name="T14" fmla="*/ 17 w 27"/>
                    <a:gd name="T15" fmla="*/ 30 h 44"/>
                    <a:gd name="T16" fmla="*/ 21 w 27"/>
                    <a:gd name="T17" fmla="*/ 44 h 44"/>
                    <a:gd name="T18" fmla="*/ 27 w 27"/>
                    <a:gd name="T19" fmla="*/ 44 h 44"/>
                    <a:gd name="T20" fmla="*/ 10 w 27"/>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4">
                      <a:moveTo>
                        <a:pt x="10" y="0"/>
                      </a:moveTo>
                      <a:lnTo>
                        <a:pt x="7" y="5"/>
                      </a:lnTo>
                      <a:lnTo>
                        <a:pt x="9" y="9"/>
                      </a:lnTo>
                      <a:lnTo>
                        <a:pt x="9" y="13"/>
                      </a:lnTo>
                      <a:lnTo>
                        <a:pt x="11" y="18"/>
                      </a:lnTo>
                      <a:lnTo>
                        <a:pt x="14" y="25"/>
                      </a:lnTo>
                      <a:lnTo>
                        <a:pt x="0" y="25"/>
                      </a:lnTo>
                      <a:lnTo>
                        <a:pt x="17" y="30"/>
                      </a:lnTo>
                      <a:lnTo>
                        <a:pt x="21" y="44"/>
                      </a:lnTo>
                      <a:lnTo>
                        <a:pt x="27" y="4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4" name="Freeform 7992"/>
                <p:cNvSpPr>
                  <a:spLocks/>
                </p:cNvSpPr>
                <p:nvPr/>
              </p:nvSpPr>
              <p:spPr bwMode="auto">
                <a:xfrm>
                  <a:off x="2134" y="2024"/>
                  <a:ext cx="5" cy="6"/>
                </a:xfrm>
                <a:custGeom>
                  <a:avLst/>
                  <a:gdLst>
                    <a:gd name="T0" fmla="*/ 21 w 30"/>
                    <a:gd name="T1" fmla="*/ 0 h 37"/>
                    <a:gd name="T2" fmla="*/ 9 w 30"/>
                    <a:gd name="T3" fmla="*/ 2 h 37"/>
                    <a:gd name="T4" fmla="*/ 14 w 30"/>
                    <a:gd name="T5" fmla="*/ 3 h 37"/>
                    <a:gd name="T6" fmla="*/ 18 w 30"/>
                    <a:gd name="T7" fmla="*/ 4 h 37"/>
                    <a:gd name="T8" fmla="*/ 21 w 30"/>
                    <a:gd name="T9" fmla="*/ 7 h 37"/>
                    <a:gd name="T10" fmla="*/ 23 w 30"/>
                    <a:gd name="T11" fmla="*/ 13 h 37"/>
                    <a:gd name="T12" fmla="*/ 23 w 30"/>
                    <a:gd name="T13" fmla="*/ 13 h 37"/>
                    <a:gd name="T14" fmla="*/ 24 w 30"/>
                    <a:gd name="T15" fmla="*/ 18 h 37"/>
                    <a:gd name="T16" fmla="*/ 23 w 30"/>
                    <a:gd name="T17" fmla="*/ 22 h 37"/>
                    <a:gd name="T18" fmla="*/ 22 w 30"/>
                    <a:gd name="T19" fmla="*/ 28 h 37"/>
                    <a:gd name="T20" fmla="*/ 22 w 30"/>
                    <a:gd name="T21" fmla="*/ 29 h 37"/>
                    <a:gd name="T22" fmla="*/ 19 w 30"/>
                    <a:gd name="T23" fmla="*/ 33 h 37"/>
                    <a:gd name="T24" fmla="*/ 14 w 30"/>
                    <a:gd name="T25" fmla="*/ 35 h 37"/>
                    <a:gd name="T26" fmla="*/ 9 w 30"/>
                    <a:gd name="T27" fmla="*/ 35 h 37"/>
                    <a:gd name="T28" fmla="*/ 0 w 30"/>
                    <a:gd name="T29" fmla="*/ 35 h 37"/>
                    <a:gd name="T30" fmla="*/ 21 w 30"/>
                    <a:gd name="T31" fmla="*/ 37 h 37"/>
                    <a:gd name="T32" fmla="*/ 25 w 30"/>
                    <a:gd name="T33" fmla="*/ 34 h 37"/>
                    <a:gd name="T34" fmla="*/ 28 w 30"/>
                    <a:gd name="T35" fmla="*/ 30 h 37"/>
                    <a:gd name="T36" fmla="*/ 30 w 30"/>
                    <a:gd name="T37" fmla="*/ 25 h 37"/>
                    <a:gd name="T38" fmla="*/ 30 w 30"/>
                    <a:gd name="T39" fmla="*/ 19 h 37"/>
                    <a:gd name="T40" fmla="*/ 30 w 30"/>
                    <a:gd name="T41" fmla="*/ 16 h 37"/>
                    <a:gd name="T42" fmla="*/ 29 w 30"/>
                    <a:gd name="T43" fmla="*/ 11 h 37"/>
                    <a:gd name="T44" fmla="*/ 29 w 30"/>
                    <a:gd name="T45" fmla="*/ 9 h 37"/>
                    <a:gd name="T46" fmla="*/ 25 w 30"/>
                    <a:gd name="T47" fmla="*/ 4 h 37"/>
                    <a:gd name="T48" fmla="*/ 25 w 30"/>
                    <a:gd name="T49" fmla="*/ 3 h 37"/>
                    <a:gd name="T50" fmla="*/ 21 w 30"/>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7">
                      <a:moveTo>
                        <a:pt x="21" y="0"/>
                      </a:moveTo>
                      <a:lnTo>
                        <a:pt x="9" y="2"/>
                      </a:lnTo>
                      <a:lnTo>
                        <a:pt x="14" y="3"/>
                      </a:lnTo>
                      <a:lnTo>
                        <a:pt x="18" y="4"/>
                      </a:lnTo>
                      <a:lnTo>
                        <a:pt x="21" y="7"/>
                      </a:lnTo>
                      <a:lnTo>
                        <a:pt x="23" y="13"/>
                      </a:lnTo>
                      <a:lnTo>
                        <a:pt x="23" y="13"/>
                      </a:lnTo>
                      <a:lnTo>
                        <a:pt x="24" y="18"/>
                      </a:lnTo>
                      <a:lnTo>
                        <a:pt x="23" y="22"/>
                      </a:lnTo>
                      <a:lnTo>
                        <a:pt x="22" y="28"/>
                      </a:lnTo>
                      <a:lnTo>
                        <a:pt x="22" y="29"/>
                      </a:lnTo>
                      <a:lnTo>
                        <a:pt x="19" y="33"/>
                      </a:lnTo>
                      <a:lnTo>
                        <a:pt x="14" y="35"/>
                      </a:lnTo>
                      <a:lnTo>
                        <a:pt x="9" y="35"/>
                      </a:lnTo>
                      <a:lnTo>
                        <a:pt x="0" y="35"/>
                      </a:lnTo>
                      <a:lnTo>
                        <a:pt x="21" y="37"/>
                      </a:lnTo>
                      <a:lnTo>
                        <a:pt x="25" y="34"/>
                      </a:lnTo>
                      <a:lnTo>
                        <a:pt x="28" y="30"/>
                      </a:lnTo>
                      <a:lnTo>
                        <a:pt x="30" y="25"/>
                      </a:lnTo>
                      <a:lnTo>
                        <a:pt x="30" y="19"/>
                      </a:lnTo>
                      <a:lnTo>
                        <a:pt x="30" y="16"/>
                      </a:lnTo>
                      <a:lnTo>
                        <a:pt x="29" y="11"/>
                      </a:lnTo>
                      <a:lnTo>
                        <a:pt x="29" y="9"/>
                      </a:lnTo>
                      <a:lnTo>
                        <a:pt x="25" y="4"/>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5" name="Freeform 7993"/>
                <p:cNvSpPr>
                  <a:spLocks/>
                </p:cNvSpPr>
                <p:nvPr/>
              </p:nvSpPr>
              <p:spPr bwMode="auto">
                <a:xfrm>
                  <a:off x="2133" y="2023"/>
                  <a:ext cx="5" cy="7"/>
                </a:xfrm>
                <a:custGeom>
                  <a:avLst/>
                  <a:gdLst>
                    <a:gd name="T0" fmla="*/ 14 w 26"/>
                    <a:gd name="T1" fmla="*/ 0 h 43"/>
                    <a:gd name="T2" fmla="*/ 0 w 26"/>
                    <a:gd name="T3" fmla="*/ 0 h 43"/>
                    <a:gd name="T4" fmla="*/ 0 w 26"/>
                    <a:gd name="T5" fmla="*/ 43 h 43"/>
                    <a:gd name="T6" fmla="*/ 14 w 26"/>
                    <a:gd name="T7" fmla="*/ 43 h 43"/>
                    <a:gd name="T8" fmla="*/ 16 w 26"/>
                    <a:gd name="T9" fmla="*/ 43 h 43"/>
                    <a:gd name="T10" fmla="*/ 22 w 26"/>
                    <a:gd name="T11" fmla="*/ 41 h 43"/>
                    <a:gd name="T12" fmla="*/ 26 w 26"/>
                    <a:gd name="T13" fmla="*/ 39 h 43"/>
                    <a:gd name="T14" fmla="*/ 5 w 26"/>
                    <a:gd name="T15" fmla="*/ 37 h 43"/>
                    <a:gd name="T16" fmla="*/ 5 w 26"/>
                    <a:gd name="T17" fmla="*/ 4 h 43"/>
                    <a:gd name="T18" fmla="*/ 14 w 26"/>
                    <a:gd name="T19" fmla="*/ 4 h 43"/>
                    <a:gd name="T20" fmla="*/ 26 w 26"/>
                    <a:gd name="T21" fmla="*/ 2 h 43"/>
                    <a:gd name="T22" fmla="*/ 26 w 26"/>
                    <a:gd name="T23" fmla="*/ 2 h 43"/>
                    <a:gd name="T24" fmla="*/ 21 w 26"/>
                    <a:gd name="T25" fmla="*/ 0 h 43"/>
                    <a:gd name="T26" fmla="*/ 20 w 26"/>
                    <a:gd name="T27" fmla="*/ 0 h 43"/>
                    <a:gd name="T28" fmla="*/ 14 w 26"/>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3">
                      <a:moveTo>
                        <a:pt x="14" y="0"/>
                      </a:moveTo>
                      <a:lnTo>
                        <a:pt x="0" y="0"/>
                      </a:lnTo>
                      <a:lnTo>
                        <a:pt x="0" y="43"/>
                      </a:lnTo>
                      <a:lnTo>
                        <a:pt x="14" y="43"/>
                      </a:lnTo>
                      <a:lnTo>
                        <a:pt x="16" y="43"/>
                      </a:lnTo>
                      <a:lnTo>
                        <a:pt x="22" y="41"/>
                      </a:lnTo>
                      <a:lnTo>
                        <a:pt x="26" y="39"/>
                      </a:lnTo>
                      <a:lnTo>
                        <a:pt x="5" y="37"/>
                      </a:lnTo>
                      <a:lnTo>
                        <a:pt x="5" y="4"/>
                      </a:lnTo>
                      <a:lnTo>
                        <a:pt x="14" y="4"/>
                      </a:lnTo>
                      <a:lnTo>
                        <a:pt x="26" y="2"/>
                      </a:lnTo>
                      <a:lnTo>
                        <a:pt x="26" y="2"/>
                      </a:lnTo>
                      <a:lnTo>
                        <a:pt x="21" y="0"/>
                      </a:lnTo>
                      <a:lnTo>
                        <a:pt x="20" y="0"/>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6" name="Freeform 7994"/>
                <p:cNvSpPr>
                  <a:spLocks/>
                </p:cNvSpPr>
                <p:nvPr/>
              </p:nvSpPr>
              <p:spPr bwMode="auto">
                <a:xfrm>
                  <a:off x="2082" y="1980"/>
                  <a:ext cx="4" cy="4"/>
                </a:xfrm>
                <a:custGeom>
                  <a:avLst/>
                  <a:gdLst>
                    <a:gd name="T0" fmla="*/ 22 w 26"/>
                    <a:gd name="T1" fmla="*/ 0 h 19"/>
                    <a:gd name="T2" fmla="*/ 10 w 26"/>
                    <a:gd name="T3" fmla="*/ 3 h 19"/>
                    <a:gd name="T4" fmla="*/ 17 w 26"/>
                    <a:gd name="T5" fmla="*/ 3 h 19"/>
                    <a:gd name="T6" fmla="*/ 20 w 26"/>
                    <a:gd name="T7" fmla="*/ 5 h 19"/>
                    <a:gd name="T8" fmla="*/ 21 w 26"/>
                    <a:gd name="T9" fmla="*/ 11 h 19"/>
                    <a:gd name="T10" fmla="*/ 20 w 26"/>
                    <a:gd name="T11" fmla="*/ 14 h 19"/>
                    <a:gd name="T12" fmla="*/ 17 w 26"/>
                    <a:gd name="T13" fmla="*/ 17 h 19"/>
                    <a:gd name="T14" fmla="*/ 10 w 26"/>
                    <a:gd name="T15" fmla="*/ 18 h 19"/>
                    <a:gd name="T16" fmla="*/ 0 w 26"/>
                    <a:gd name="T17" fmla="*/ 18 h 19"/>
                    <a:gd name="T18" fmla="*/ 23 w 26"/>
                    <a:gd name="T19" fmla="*/ 19 h 19"/>
                    <a:gd name="T20" fmla="*/ 25 w 26"/>
                    <a:gd name="T21" fmla="*/ 16 h 19"/>
                    <a:gd name="T22" fmla="*/ 26 w 26"/>
                    <a:gd name="T23" fmla="*/ 11 h 19"/>
                    <a:gd name="T24" fmla="*/ 26 w 26"/>
                    <a:gd name="T25" fmla="*/ 10 h 19"/>
                    <a:gd name="T26" fmla="*/ 25 w 26"/>
                    <a:gd name="T27" fmla="*/ 4 h 19"/>
                    <a:gd name="T28" fmla="*/ 22 w 26"/>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9">
                      <a:moveTo>
                        <a:pt x="22" y="0"/>
                      </a:moveTo>
                      <a:lnTo>
                        <a:pt x="10" y="3"/>
                      </a:lnTo>
                      <a:lnTo>
                        <a:pt x="17" y="3"/>
                      </a:lnTo>
                      <a:lnTo>
                        <a:pt x="20" y="5"/>
                      </a:lnTo>
                      <a:lnTo>
                        <a:pt x="21" y="11"/>
                      </a:lnTo>
                      <a:lnTo>
                        <a:pt x="20" y="14"/>
                      </a:lnTo>
                      <a:lnTo>
                        <a:pt x="17" y="17"/>
                      </a:lnTo>
                      <a:lnTo>
                        <a:pt x="10" y="18"/>
                      </a:lnTo>
                      <a:lnTo>
                        <a:pt x="0" y="18"/>
                      </a:lnTo>
                      <a:lnTo>
                        <a:pt x="23" y="19"/>
                      </a:lnTo>
                      <a:lnTo>
                        <a:pt x="25" y="16"/>
                      </a:lnTo>
                      <a:lnTo>
                        <a:pt x="26" y="11"/>
                      </a:lnTo>
                      <a:lnTo>
                        <a:pt x="26" y="10"/>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7" name="Freeform 7995"/>
                <p:cNvSpPr>
                  <a:spLocks/>
                </p:cNvSpPr>
                <p:nvPr/>
              </p:nvSpPr>
              <p:spPr bwMode="auto">
                <a:xfrm>
                  <a:off x="2081" y="1980"/>
                  <a:ext cx="5" cy="7"/>
                </a:xfrm>
                <a:custGeom>
                  <a:avLst/>
                  <a:gdLst>
                    <a:gd name="T0" fmla="*/ 16 w 29"/>
                    <a:gd name="T1" fmla="*/ 0 h 43"/>
                    <a:gd name="T2" fmla="*/ 0 w 29"/>
                    <a:gd name="T3" fmla="*/ 0 h 43"/>
                    <a:gd name="T4" fmla="*/ 0 w 29"/>
                    <a:gd name="T5" fmla="*/ 43 h 43"/>
                    <a:gd name="T6" fmla="*/ 6 w 29"/>
                    <a:gd name="T7" fmla="*/ 43 h 43"/>
                    <a:gd name="T8" fmla="*/ 6 w 29"/>
                    <a:gd name="T9" fmla="*/ 25 h 43"/>
                    <a:gd name="T10" fmla="*/ 16 w 29"/>
                    <a:gd name="T11" fmla="*/ 25 h 43"/>
                    <a:gd name="T12" fmla="*/ 18 w 29"/>
                    <a:gd name="T13" fmla="*/ 25 h 43"/>
                    <a:gd name="T14" fmla="*/ 25 w 29"/>
                    <a:gd name="T15" fmla="*/ 24 h 43"/>
                    <a:gd name="T16" fmla="*/ 29 w 29"/>
                    <a:gd name="T17" fmla="*/ 21 h 43"/>
                    <a:gd name="T18" fmla="*/ 6 w 29"/>
                    <a:gd name="T19" fmla="*/ 20 h 43"/>
                    <a:gd name="T20" fmla="*/ 6 w 29"/>
                    <a:gd name="T21" fmla="*/ 5 h 43"/>
                    <a:gd name="T22" fmla="*/ 16 w 29"/>
                    <a:gd name="T23" fmla="*/ 5 h 43"/>
                    <a:gd name="T24" fmla="*/ 28 w 29"/>
                    <a:gd name="T25" fmla="*/ 2 h 43"/>
                    <a:gd name="T26" fmla="*/ 23 w 29"/>
                    <a:gd name="T27" fmla="*/ 0 h 43"/>
                    <a:gd name="T28" fmla="*/ 22 w 29"/>
                    <a:gd name="T29" fmla="*/ 0 h 43"/>
                    <a:gd name="T30" fmla="*/ 16 w 29"/>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3">
                      <a:moveTo>
                        <a:pt x="16" y="0"/>
                      </a:moveTo>
                      <a:lnTo>
                        <a:pt x="0" y="0"/>
                      </a:lnTo>
                      <a:lnTo>
                        <a:pt x="0" y="43"/>
                      </a:lnTo>
                      <a:lnTo>
                        <a:pt x="6" y="43"/>
                      </a:lnTo>
                      <a:lnTo>
                        <a:pt x="6" y="25"/>
                      </a:lnTo>
                      <a:lnTo>
                        <a:pt x="16" y="25"/>
                      </a:lnTo>
                      <a:lnTo>
                        <a:pt x="18" y="25"/>
                      </a:lnTo>
                      <a:lnTo>
                        <a:pt x="25" y="24"/>
                      </a:lnTo>
                      <a:lnTo>
                        <a:pt x="29" y="21"/>
                      </a:lnTo>
                      <a:lnTo>
                        <a:pt x="6" y="20"/>
                      </a:lnTo>
                      <a:lnTo>
                        <a:pt x="6" y="5"/>
                      </a:lnTo>
                      <a:lnTo>
                        <a:pt x="16" y="5"/>
                      </a:lnTo>
                      <a:lnTo>
                        <a:pt x="28" y="2"/>
                      </a:lnTo>
                      <a:lnTo>
                        <a:pt x="23" y="0"/>
                      </a:lnTo>
                      <a:lnTo>
                        <a:pt x="22"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8" name="Freeform 7996"/>
                <p:cNvSpPr>
                  <a:spLocks/>
                </p:cNvSpPr>
                <p:nvPr/>
              </p:nvSpPr>
              <p:spPr bwMode="auto">
                <a:xfrm>
                  <a:off x="2087" y="1980"/>
                  <a:ext cx="6"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6 w 32"/>
                    <a:gd name="T11" fmla="*/ 37 h 43"/>
                    <a:gd name="T12" fmla="*/ 6 w 32"/>
                    <a:gd name="T13" fmla="*/ 23 h 43"/>
                    <a:gd name="T14" fmla="*/ 30 w 32"/>
                    <a:gd name="T15" fmla="*/ 23 h 43"/>
                    <a:gd name="T16" fmla="*/ 30 w 32"/>
                    <a:gd name="T17" fmla="*/ 18 h 43"/>
                    <a:gd name="T18" fmla="*/ 6 w 32"/>
                    <a:gd name="T19" fmla="*/ 18 h 43"/>
                    <a:gd name="T20" fmla="*/ 6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6" y="37"/>
                      </a:lnTo>
                      <a:lnTo>
                        <a:pt x="6" y="23"/>
                      </a:lnTo>
                      <a:lnTo>
                        <a:pt x="30" y="23"/>
                      </a:lnTo>
                      <a:lnTo>
                        <a:pt x="30"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59" name="Freeform 7997"/>
                <p:cNvSpPr>
                  <a:spLocks/>
                </p:cNvSpPr>
                <p:nvPr/>
              </p:nvSpPr>
              <p:spPr bwMode="auto">
                <a:xfrm>
                  <a:off x="2096" y="1984"/>
                  <a:ext cx="4" cy="3"/>
                </a:xfrm>
                <a:custGeom>
                  <a:avLst/>
                  <a:gdLst>
                    <a:gd name="T0" fmla="*/ 11 w 26"/>
                    <a:gd name="T1" fmla="*/ 0 h 20"/>
                    <a:gd name="T2" fmla="*/ 0 w 26"/>
                    <a:gd name="T3" fmla="*/ 1 h 20"/>
                    <a:gd name="T4" fmla="*/ 4 w 26"/>
                    <a:gd name="T5" fmla="*/ 1 h 20"/>
                    <a:gd name="T6" fmla="*/ 7 w 26"/>
                    <a:gd name="T7" fmla="*/ 4 h 20"/>
                    <a:gd name="T8" fmla="*/ 11 w 26"/>
                    <a:gd name="T9" fmla="*/ 8 h 20"/>
                    <a:gd name="T10" fmla="*/ 12 w 26"/>
                    <a:gd name="T11" fmla="*/ 9 h 20"/>
                    <a:gd name="T12" fmla="*/ 14 w 26"/>
                    <a:gd name="T13" fmla="*/ 13 h 20"/>
                    <a:gd name="T14" fmla="*/ 18 w 26"/>
                    <a:gd name="T15" fmla="*/ 20 h 20"/>
                    <a:gd name="T16" fmla="*/ 26 w 26"/>
                    <a:gd name="T17" fmla="*/ 20 h 20"/>
                    <a:gd name="T18" fmla="*/ 18 w 26"/>
                    <a:gd name="T19" fmla="*/ 8 h 20"/>
                    <a:gd name="T20" fmla="*/ 15 w 26"/>
                    <a:gd name="T21" fmla="*/ 4 h 20"/>
                    <a:gd name="T22" fmla="*/ 11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1" y="0"/>
                      </a:moveTo>
                      <a:lnTo>
                        <a:pt x="0" y="1"/>
                      </a:lnTo>
                      <a:lnTo>
                        <a:pt x="4" y="1"/>
                      </a:lnTo>
                      <a:lnTo>
                        <a:pt x="7" y="4"/>
                      </a:lnTo>
                      <a:lnTo>
                        <a:pt x="11" y="8"/>
                      </a:lnTo>
                      <a:lnTo>
                        <a:pt x="12" y="9"/>
                      </a:lnTo>
                      <a:lnTo>
                        <a:pt x="14" y="13"/>
                      </a:lnTo>
                      <a:lnTo>
                        <a:pt x="18" y="20"/>
                      </a:lnTo>
                      <a:lnTo>
                        <a:pt x="26" y="20"/>
                      </a:lnTo>
                      <a:lnTo>
                        <a:pt x="18" y="8"/>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0" name="Freeform 7998"/>
                <p:cNvSpPr>
                  <a:spLocks/>
                </p:cNvSpPr>
                <p:nvPr/>
              </p:nvSpPr>
              <p:spPr bwMode="auto">
                <a:xfrm>
                  <a:off x="2095" y="1981"/>
                  <a:ext cx="5" cy="2"/>
                </a:xfrm>
                <a:custGeom>
                  <a:avLst/>
                  <a:gdLst>
                    <a:gd name="T0" fmla="*/ 24 w 28"/>
                    <a:gd name="T1" fmla="*/ 0 h 16"/>
                    <a:gd name="T2" fmla="*/ 13 w 28"/>
                    <a:gd name="T3" fmla="*/ 1 h 16"/>
                    <a:gd name="T4" fmla="*/ 16 w 28"/>
                    <a:gd name="T5" fmla="*/ 2 h 16"/>
                    <a:gd name="T6" fmla="*/ 20 w 28"/>
                    <a:gd name="T7" fmla="*/ 3 h 16"/>
                    <a:gd name="T8" fmla="*/ 22 w 28"/>
                    <a:gd name="T9" fmla="*/ 9 h 16"/>
                    <a:gd name="T10" fmla="*/ 21 w 28"/>
                    <a:gd name="T11" fmla="*/ 13 h 16"/>
                    <a:gd name="T12" fmla="*/ 18 w 28"/>
                    <a:gd name="T13" fmla="*/ 15 h 16"/>
                    <a:gd name="T14" fmla="*/ 18 w 28"/>
                    <a:gd name="T15" fmla="*/ 15 h 16"/>
                    <a:gd name="T16" fmla="*/ 12 w 28"/>
                    <a:gd name="T17" fmla="*/ 16 h 16"/>
                    <a:gd name="T18" fmla="*/ 0 w 28"/>
                    <a:gd name="T19" fmla="*/ 16 h 16"/>
                    <a:gd name="T20" fmla="*/ 25 w 28"/>
                    <a:gd name="T21" fmla="*/ 16 h 16"/>
                    <a:gd name="T22" fmla="*/ 27 w 28"/>
                    <a:gd name="T23" fmla="*/ 14 h 16"/>
                    <a:gd name="T24" fmla="*/ 28 w 28"/>
                    <a:gd name="T25" fmla="*/ 9 h 16"/>
                    <a:gd name="T26" fmla="*/ 27 w 28"/>
                    <a:gd name="T27" fmla="*/ 3 h 16"/>
                    <a:gd name="T28" fmla="*/ 24 w 28"/>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6">
                      <a:moveTo>
                        <a:pt x="24" y="0"/>
                      </a:moveTo>
                      <a:lnTo>
                        <a:pt x="13" y="1"/>
                      </a:lnTo>
                      <a:lnTo>
                        <a:pt x="16" y="2"/>
                      </a:lnTo>
                      <a:lnTo>
                        <a:pt x="20" y="3"/>
                      </a:lnTo>
                      <a:lnTo>
                        <a:pt x="22" y="9"/>
                      </a:lnTo>
                      <a:lnTo>
                        <a:pt x="21" y="13"/>
                      </a:lnTo>
                      <a:lnTo>
                        <a:pt x="18" y="15"/>
                      </a:lnTo>
                      <a:lnTo>
                        <a:pt x="18" y="15"/>
                      </a:lnTo>
                      <a:lnTo>
                        <a:pt x="12" y="16"/>
                      </a:lnTo>
                      <a:lnTo>
                        <a:pt x="0" y="16"/>
                      </a:lnTo>
                      <a:lnTo>
                        <a:pt x="25" y="16"/>
                      </a:lnTo>
                      <a:lnTo>
                        <a:pt x="27" y="14"/>
                      </a:lnTo>
                      <a:lnTo>
                        <a:pt x="28" y="9"/>
                      </a:lnTo>
                      <a:lnTo>
                        <a:pt x="27" y="3"/>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1" name="Freeform 7999"/>
                <p:cNvSpPr>
                  <a:spLocks/>
                </p:cNvSpPr>
                <p:nvPr/>
              </p:nvSpPr>
              <p:spPr bwMode="auto">
                <a:xfrm>
                  <a:off x="2094" y="1980"/>
                  <a:ext cx="5" cy="7"/>
                </a:xfrm>
                <a:custGeom>
                  <a:avLst/>
                  <a:gdLst>
                    <a:gd name="T0" fmla="*/ 19 w 31"/>
                    <a:gd name="T1" fmla="*/ 0 h 43"/>
                    <a:gd name="T2" fmla="*/ 0 w 31"/>
                    <a:gd name="T3" fmla="*/ 0 h 43"/>
                    <a:gd name="T4" fmla="*/ 0 w 31"/>
                    <a:gd name="T5" fmla="*/ 43 h 43"/>
                    <a:gd name="T6" fmla="*/ 6 w 31"/>
                    <a:gd name="T7" fmla="*/ 43 h 43"/>
                    <a:gd name="T8" fmla="*/ 6 w 31"/>
                    <a:gd name="T9" fmla="*/ 24 h 43"/>
                    <a:gd name="T10" fmla="*/ 12 w 31"/>
                    <a:gd name="T11" fmla="*/ 24 h 43"/>
                    <a:gd name="T12" fmla="*/ 23 w 31"/>
                    <a:gd name="T13" fmla="*/ 23 h 43"/>
                    <a:gd name="T14" fmla="*/ 23 w 31"/>
                    <a:gd name="T15" fmla="*/ 23 h 43"/>
                    <a:gd name="T16" fmla="*/ 27 w 31"/>
                    <a:gd name="T17" fmla="*/ 22 h 43"/>
                    <a:gd name="T18" fmla="*/ 31 w 31"/>
                    <a:gd name="T19" fmla="*/ 19 h 43"/>
                    <a:gd name="T20" fmla="*/ 6 w 31"/>
                    <a:gd name="T21" fmla="*/ 19 h 43"/>
                    <a:gd name="T22" fmla="*/ 6 w 31"/>
                    <a:gd name="T23" fmla="*/ 4 h 43"/>
                    <a:gd name="T24" fmla="*/ 19 w 31"/>
                    <a:gd name="T25" fmla="*/ 4 h 43"/>
                    <a:gd name="T26" fmla="*/ 30 w 31"/>
                    <a:gd name="T27" fmla="*/ 3 h 43"/>
                    <a:gd name="T28" fmla="*/ 26 w 31"/>
                    <a:gd name="T29" fmla="*/ 1 h 43"/>
                    <a:gd name="T30" fmla="*/ 25 w 31"/>
                    <a:gd name="T31" fmla="*/ 0 h 43"/>
                    <a:gd name="T32" fmla="*/ 19 w 31"/>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3">
                      <a:moveTo>
                        <a:pt x="19" y="0"/>
                      </a:moveTo>
                      <a:lnTo>
                        <a:pt x="0" y="0"/>
                      </a:lnTo>
                      <a:lnTo>
                        <a:pt x="0" y="43"/>
                      </a:lnTo>
                      <a:lnTo>
                        <a:pt x="6" y="43"/>
                      </a:lnTo>
                      <a:lnTo>
                        <a:pt x="6" y="24"/>
                      </a:lnTo>
                      <a:lnTo>
                        <a:pt x="12" y="24"/>
                      </a:lnTo>
                      <a:lnTo>
                        <a:pt x="23" y="23"/>
                      </a:lnTo>
                      <a:lnTo>
                        <a:pt x="23" y="23"/>
                      </a:lnTo>
                      <a:lnTo>
                        <a:pt x="27" y="22"/>
                      </a:lnTo>
                      <a:lnTo>
                        <a:pt x="31" y="19"/>
                      </a:lnTo>
                      <a:lnTo>
                        <a:pt x="6" y="19"/>
                      </a:lnTo>
                      <a:lnTo>
                        <a:pt x="6" y="4"/>
                      </a:lnTo>
                      <a:lnTo>
                        <a:pt x="19" y="4"/>
                      </a:lnTo>
                      <a:lnTo>
                        <a:pt x="30" y="3"/>
                      </a:lnTo>
                      <a:lnTo>
                        <a:pt x="26" y="1"/>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2" name="Freeform 8000"/>
                <p:cNvSpPr>
                  <a:spLocks/>
                </p:cNvSpPr>
                <p:nvPr/>
              </p:nvSpPr>
              <p:spPr bwMode="auto">
                <a:xfrm>
                  <a:off x="2101" y="1980"/>
                  <a:ext cx="4" cy="7"/>
                </a:xfrm>
                <a:custGeom>
                  <a:avLst/>
                  <a:gdLst>
                    <a:gd name="T0" fmla="*/ 22 w 28"/>
                    <a:gd name="T1" fmla="*/ 0 h 43"/>
                    <a:gd name="T2" fmla="*/ 16 w 28"/>
                    <a:gd name="T3" fmla="*/ 0 h 43"/>
                    <a:gd name="T4" fmla="*/ 0 w 28"/>
                    <a:gd name="T5" fmla="*/ 43 h 43"/>
                    <a:gd name="T6" fmla="*/ 5 w 28"/>
                    <a:gd name="T7" fmla="*/ 43 h 43"/>
                    <a:gd name="T8" fmla="*/ 10 w 28"/>
                    <a:gd name="T9" fmla="*/ 30 h 43"/>
                    <a:gd name="T10" fmla="*/ 28 w 28"/>
                    <a:gd name="T11" fmla="*/ 30 h 43"/>
                    <a:gd name="T12" fmla="*/ 11 w 28"/>
                    <a:gd name="T13" fmla="*/ 25 h 43"/>
                    <a:gd name="T14" fmla="*/ 17 w 28"/>
                    <a:gd name="T15" fmla="*/ 13 h 43"/>
                    <a:gd name="T16" fmla="*/ 18 w 28"/>
                    <a:gd name="T17" fmla="*/ 11 h 43"/>
                    <a:gd name="T18" fmla="*/ 19 w 28"/>
                    <a:gd name="T19" fmla="*/ 4 h 43"/>
                    <a:gd name="T20" fmla="*/ 19 w 28"/>
                    <a:gd name="T21" fmla="*/ 4 h 43"/>
                    <a:gd name="T22" fmla="*/ 22 w 28"/>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22" y="0"/>
                      </a:moveTo>
                      <a:lnTo>
                        <a:pt x="16" y="0"/>
                      </a:lnTo>
                      <a:lnTo>
                        <a:pt x="0" y="43"/>
                      </a:lnTo>
                      <a:lnTo>
                        <a:pt x="5" y="43"/>
                      </a:lnTo>
                      <a:lnTo>
                        <a:pt x="10" y="30"/>
                      </a:lnTo>
                      <a:lnTo>
                        <a:pt x="28" y="30"/>
                      </a:lnTo>
                      <a:lnTo>
                        <a:pt x="11" y="25"/>
                      </a:lnTo>
                      <a:lnTo>
                        <a:pt x="17" y="13"/>
                      </a:lnTo>
                      <a:lnTo>
                        <a:pt x="18" y="11"/>
                      </a:lnTo>
                      <a:lnTo>
                        <a:pt x="19" y="4"/>
                      </a:lnTo>
                      <a:lnTo>
                        <a:pt x="19"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3" name="Freeform 8001"/>
                <p:cNvSpPr>
                  <a:spLocks/>
                </p:cNvSpPr>
                <p:nvPr/>
              </p:nvSpPr>
              <p:spPr bwMode="auto">
                <a:xfrm>
                  <a:off x="2103" y="1980"/>
                  <a:ext cx="4" cy="7"/>
                </a:xfrm>
                <a:custGeom>
                  <a:avLst/>
                  <a:gdLst>
                    <a:gd name="T0" fmla="*/ 11 w 28"/>
                    <a:gd name="T1" fmla="*/ 0 h 43"/>
                    <a:gd name="T2" fmla="*/ 8 w 28"/>
                    <a:gd name="T3" fmla="*/ 4 h 43"/>
                    <a:gd name="T4" fmla="*/ 9 w 28"/>
                    <a:gd name="T5" fmla="*/ 10 h 43"/>
                    <a:gd name="T6" fmla="*/ 10 w 28"/>
                    <a:gd name="T7" fmla="*/ 12 h 43"/>
                    <a:gd name="T8" fmla="*/ 12 w 28"/>
                    <a:gd name="T9" fmla="*/ 17 h 43"/>
                    <a:gd name="T10" fmla="*/ 15 w 28"/>
                    <a:gd name="T11" fmla="*/ 25 h 43"/>
                    <a:gd name="T12" fmla="*/ 0 w 28"/>
                    <a:gd name="T13" fmla="*/ 25 h 43"/>
                    <a:gd name="T14" fmla="*/ 17 w 28"/>
                    <a:gd name="T15" fmla="*/ 30 h 43"/>
                    <a:gd name="T16" fmla="*/ 22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10"/>
                      </a:lnTo>
                      <a:lnTo>
                        <a:pt x="10" y="12"/>
                      </a:lnTo>
                      <a:lnTo>
                        <a:pt x="12" y="17"/>
                      </a:lnTo>
                      <a:lnTo>
                        <a:pt x="15" y="25"/>
                      </a:lnTo>
                      <a:lnTo>
                        <a:pt x="0" y="25"/>
                      </a:lnTo>
                      <a:lnTo>
                        <a:pt x="17" y="30"/>
                      </a:lnTo>
                      <a:lnTo>
                        <a:pt x="22"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4" name="Freeform 8002"/>
                <p:cNvSpPr>
                  <a:spLocks/>
                </p:cNvSpPr>
                <p:nvPr/>
              </p:nvSpPr>
              <p:spPr bwMode="auto">
                <a:xfrm>
                  <a:off x="2108" y="1980"/>
                  <a:ext cx="4" cy="7"/>
                </a:xfrm>
                <a:custGeom>
                  <a:avLst/>
                  <a:gdLst>
                    <a:gd name="T0" fmla="*/ 7 w 28"/>
                    <a:gd name="T1" fmla="*/ 0 h 43"/>
                    <a:gd name="T2" fmla="*/ 1 w 28"/>
                    <a:gd name="T3" fmla="*/ 0 h 43"/>
                    <a:gd name="T4" fmla="*/ 0 w 28"/>
                    <a:gd name="T5" fmla="*/ 43 h 43"/>
                    <a:gd name="T6" fmla="*/ 28 w 28"/>
                    <a:gd name="T7" fmla="*/ 43 h 43"/>
                    <a:gd name="T8" fmla="*/ 28 w 28"/>
                    <a:gd name="T9" fmla="*/ 38 h 43"/>
                    <a:gd name="T10" fmla="*/ 7 w 28"/>
                    <a:gd name="T11" fmla="*/ 38 h 43"/>
                    <a:gd name="T12" fmla="*/ 7 w 28"/>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8" h="43">
                      <a:moveTo>
                        <a:pt x="7" y="0"/>
                      </a:moveTo>
                      <a:lnTo>
                        <a:pt x="1" y="0"/>
                      </a:lnTo>
                      <a:lnTo>
                        <a:pt x="0" y="43"/>
                      </a:lnTo>
                      <a:lnTo>
                        <a:pt x="28" y="43"/>
                      </a:lnTo>
                      <a:lnTo>
                        <a:pt x="28" y="38"/>
                      </a:lnTo>
                      <a:lnTo>
                        <a:pt x="7" y="38"/>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5" name="Freeform 8003"/>
                <p:cNvSpPr>
                  <a:spLocks/>
                </p:cNvSpPr>
                <p:nvPr/>
              </p:nvSpPr>
              <p:spPr bwMode="auto">
                <a:xfrm>
                  <a:off x="2113" y="1980"/>
                  <a:ext cx="6" cy="7"/>
                </a:xfrm>
                <a:custGeom>
                  <a:avLst/>
                  <a:gdLst>
                    <a:gd name="T0" fmla="*/ 34 w 34"/>
                    <a:gd name="T1" fmla="*/ 0 h 44"/>
                    <a:gd name="T2" fmla="*/ 0 w 34"/>
                    <a:gd name="T3" fmla="*/ 0 h 44"/>
                    <a:gd name="T4" fmla="*/ 0 w 34"/>
                    <a:gd name="T5" fmla="*/ 5 h 44"/>
                    <a:gd name="T6" fmla="*/ 14 w 34"/>
                    <a:gd name="T7" fmla="*/ 5 h 44"/>
                    <a:gd name="T8" fmla="*/ 14 w 34"/>
                    <a:gd name="T9" fmla="*/ 44 h 44"/>
                    <a:gd name="T10" fmla="*/ 19 w 34"/>
                    <a:gd name="T11" fmla="*/ 44 h 44"/>
                    <a:gd name="T12" fmla="*/ 19 w 34"/>
                    <a:gd name="T13" fmla="*/ 5 h 44"/>
                    <a:gd name="T14" fmla="*/ 34 w 34"/>
                    <a:gd name="T15" fmla="*/ 5 h 44"/>
                    <a:gd name="T16" fmla="*/ 34 w 34"/>
                    <a:gd name="T1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44">
                      <a:moveTo>
                        <a:pt x="34" y="0"/>
                      </a:moveTo>
                      <a:lnTo>
                        <a:pt x="0" y="0"/>
                      </a:lnTo>
                      <a:lnTo>
                        <a:pt x="0" y="5"/>
                      </a:lnTo>
                      <a:lnTo>
                        <a:pt x="14" y="5"/>
                      </a:lnTo>
                      <a:lnTo>
                        <a:pt x="14" y="44"/>
                      </a:lnTo>
                      <a:lnTo>
                        <a:pt x="19" y="44"/>
                      </a:lnTo>
                      <a:lnTo>
                        <a:pt x="19" y="5"/>
                      </a:lnTo>
                      <a:lnTo>
                        <a:pt x="34"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6" name="Freeform 8004"/>
                <p:cNvSpPr>
                  <a:spLocks/>
                </p:cNvSpPr>
                <p:nvPr/>
              </p:nvSpPr>
              <p:spPr bwMode="auto">
                <a:xfrm>
                  <a:off x="2119" y="1980"/>
                  <a:ext cx="5" cy="7"/>
                </a:xfrm>
                <a:custGeom>
                  <a:avLst/>
                  <a:gdLst>
                    <a:gd name="T0" fmla="*/ 23 w 29"/>
                    <a:gd name="T1" fmla="*/ 0 h 44"/>
                    <a:gd name="T2" fmla="*/ 16 w 29"/>
                    <a:gd name="T3" fmla="*/ 0 h 44"/>
                    <a:gd name="T4" fmla="*/ 0 w 29"/>
                    <a:gd name="T5" fmla="*/ 44 h 44"/>
                    <a:gd name="T6" fmla="*/ 6 w 29"/>
                    <a:gd name="T7" fmla="*/ 44 h 44"/>
                    <a:gd name="T8" fmla="*/ 11 w 29"/>
                    <a:gd name="T9" fmla="*/ 30 h 44"/>
                    <a:gd name="T10" fmla="*/ 29 w 29"/>
                    <a:gd name="T11" fmla="*/ 30 h 44"/>
                    <a:gd name="T12" fmla="*/ 12 w 29"/>
                    <a:gd name="T13" fmla="*/ 25 h 44"/>
                    <a:gd name="T14" fmla="*/ 17 w 29"/>
                    <a:gd name="T15" fmla="*/ 13 h 44"/>
                    <a:gd name="T16" fmla="*/ 18 w 29"/>
                    <a:gd name="T17" fmla="*/ 11 h 44"/>
                    <a:gd name="T18" fmla="*/ 20 w 29"/>
                    <a:gd name="T19" fmla="*/ 5 h 44"/>
                    <a:gd name="T20" fmla="*/ 20 w 29"/>
                    <a:gd name="T21" fmla="*/ 5 h 44"/>
                    <a:gd name="T22" fmla="*/ 23 w 29"/>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4">
                      <a:moveTo>
                        <a:pt x="23" y="0"/>
                      </a:moveTo>
                      <a:lnTo>
                        <a:pt x="16" y="0"/>
                      </a:lnTo>
                      <a:lnTo>
                        <a:pt x="0" y="44"/>
                      </a:lnTo>
                      <a:lnTo>
                        <a:pt x="6" y="44"/>
                      </a:lnTo>
                      <a:lnTo>
                        <a:pt x="11" y="30"/>
                      </a:lnTo>
                      <a:lnTo>
                        <a:pt x="29" y="30"/>
                      </a:lnTo>
                      <a:lnTo>
                        <a:pt x="12" y="25"/>
                      </a:lnTo>
                      <a:lnTo>
                        <a:pt x="17" y="13"/>
                      </a:lnTo>
                      <a:lnTo>
                        <a:pt x="18" y="11"/>
                      </a:lnTo>
                      <a:lnTo>
                        <a:pt x="20" y="5"/>
                      </a:lnTo>
                      <a:lnTo>
                        <a:pt x="20"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7" name="Freeform 8005"/>
                <p:cNvSpPr>
                  <a:spLocks/>
                </p:cNvSpPr>
                <p:nvPr/>
              </p:nvSpPr>
              <p:spPr bwMode="auto">
                <a:xfrm>
                  <a:off x="2121" y="1980"/>
                  <a:ext cx="4" cy="7"/>
                </a:xfrm>
                <a:custGeom>
                  <a:avLst/>
                  <a:gdLst>
                    <a:gd name="T0" fmla="*/ 11 w 28"/>
                    <a:gd name="T1" fmla="*/ 0 h 44"/>
                    <a:gd name="T2" fmla="*/ 8 w 28"/>
                    <a:gd name="T3" fmla="*/ 5 h 44"/>
                    <a:gd name="T4" fmla="*/ 9 w 28"/>
                    <a:gd name="T5" fmla="*/ 10 h 44"/>
                    <a:gd name="T6" fmla="*/ 10 w 28"/>
                    <a:gd name="T7" fmla="*/ 13 h 44"/>
                    <a:gd name="T8" fmla="*/ 12 w 28"/>
                    <a:gd name="T9" fmla="*/ 18 h 44"/>
                    <a:gd name="T10" fmla="*/ 15 w 28"/>
                    <a:gd name="T11" fmla="*/ 25 h 44"/>
                    <a:gd name="T12" fmla="*/ 0 w 28"/>
                    <a:gd name="T13" fmla="*/ 25 h 44"/>
                    <a:gd name="T14" fmla="*/ 17 w 28"/>
                    <a:gd name="T15" fmla="*/ 30 h 44"/>
                    <a:gd name="T16" fmla="*/ 21 w 28"/>
                    <a:gd name="T17" fmla="*/ 44 h 44"/>
                    <a:gd name="T18" fmla="*/ 28 w 28"/>
                    <a:gd name="T19" fmla="*/ 44 h 44"/>
                    <a:gd name="T20" fmla="*/ 11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1" y="0"/>
                      </a:moveTo>
                      <a:lnTo>
                        <a:pt x="8" y="5"/>
                      </a:lnTo>
                      <a:lnTo>
                        <a:pt x="9" y="10"/>
                      </a:lnTo>
                      <a:lnTo>
                        <a:pt x="10" y="13"/>
                      </a:lnTo>
                      <a:lnTo>
                        <a:pt x="12" y="18"/>
                      </a:lnTo>
                      <a:lnTo>
                        <a:pt x="15" y="25"/>
                      </a:lnTo>
                      <a:lnTo>
                        <a:pt x="0" y="25"/>
                      </a:lnTo>
                      <a:lnTo>
                        <a:pt x="17" y="30"/>
                      </a:lnTo>
                      <a:lnTo>
                        <a:pt x="21" y="44"/>
                      </a:lnTo>
                      <a:lnTo>
                        <a:pt x="28" y="4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8" name="Freeform 8006"/>
                <p:cNvSpPr>
                  <a:spLocks/>
                </p:cNvSpPr>
                <p:nvPr/>
              </p:nvSpPr>
              <p:spPr bwMode="auto">
                <a:xfrm>
                  <a:off x="2019" y="1946"/>
                  <a:ext cx="3" cy="2"/>
                </a:xfrm>
                <a:custGeom>
                  <a:avLst/>
                  <a:gdLst>
                    <a:gd name="T0" fmla="*/ 13 w 18"/>
                    <a:gd name="T1" fmla="*/ 0 h 11"/>
                    <a:gd name="T2" fmla="*/ 11 w 18"/>
                    <a:gd name="T3" fmla="*/ 4 h 11"/>
                    <a:gd name="T4" fmla="*/ 8 w 18"/>
                    <a:gd name="T5" fmla="*/ 8 h 11"/>
                    <a:gd name="T6" fmla="*/ 6 w 18"/>
                    <a:gd name="T7" fmla="*/ 10 h 11"/>
                    <a:gd name="T8" fmla="*/ 0 w 18"/>
                    <a:gd name="T9" fmla="*/ 11 h 11"/>
                    <a:gd name="T10" fmla="*/ 13 w 18"/>
                    <a:gd name="T11" fmla="*/ 11 h 11"/>
                    <a:gd name="T12" fmla="*/ 16 w 18"/>
                    <a:gd name="T13" fmla="*/ 7 h 11"/>
                    <a:gd name="T14" fmla="*/ 18 w 18"/>
                    <a:gd name="T15" fmla="*/ 2 h 11"/>
                    <a:gd name="T16" fmla="*/ 13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3" y="0"/>
                      </a:moveTo>
                      <a:lnTo>
                        <a:pt x="11" y="4"/>
                      </a:lnTo>
                      <a:lnTo>
                        <a:pt x="8" y="8"/>
                      </a:lnTo>
                      <a:lnTo>
                        <a:pt x="6" y="10"/>
                      </a:lnTo>
                      <a:lnTo>
                        <a:pt x="0" y="11"/>
                      </a:lnTo>
                      <a:lnTo>
                        <a:pt x="13" y="11"/>
                      </a:lnTo>
                      <a:lnTo>
                        <a:pt x="16" y="7"/>
                      </a:lnTo>
                      <a:lnTo>
                        <a:pt x="1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69" name="Freeform 8007"/>
                <p:cNvSpPr>
                  <a:spLocks/>
                </p:cNvSpPr>
                <p:nvPr/>
              </p:nvSpPr>
              <p:spPr bwMode="auto">
                <a:xfrm>
                  <a:off x="2019" y="1942"/>
                  <a:ext cx="2" cy="2"/>
                </a:xfrm>
                <a:custGeom>
                  <a:avLst/>
                  <a:gdLst>
                    <a:gd name="T0" fmla="*/ 11 w 17"/>
                    <a:gd name="T1" fmla="*/ 0 h 11"/>
                    <a:gd name="T2" fmla="*/ 0 w 17"/>
                    <a:gd name="T3" fmla="*/ 1 h 11"/>
                    <a:gd name="T4" fmla="*/ 2 w 17"/>
                    <a:gd name="T5" fmla="*/ 1 h 11"/>
                    <a:gd name="T6" fmla="*/ 8 w 17"/>
                    <a:gd name="T7" fmla="*/ 3 h 11"/>
                    <a:gd name="T8" fmla="*/ 9 w 17"/>
                    <a:gd name="T9" fmla="*/ 5 h 11"/>
                    <a:gd name="T10" fmla="*/ 12 w 17"/>
                    <a:gd name="T11" fmla="*/ 11 h 11"/>
                    <a:gd name="T12" fmla="*/ 17 w 17"/>
                    <a:gd name="T13" fmla="*/ 9 h 11"/>
                    <a:gd name="T14" fmla="*/ 17 w 17"/>
                    <a:gd name="T15" fmla="*/ 8 h 11"/>
                    <a:gd name="T16" fmla="*/ 15 w 17"/>
                    <a:gd name="T17" fmla="*/ 3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1"/>
                      </a:lnTo>
                      <a:lnTo>
                        <a:pt x="2" y="1"/>
                      </a:lnTo>
                      <a:lnTo>
                        <a:pt x="8" y="3"/>
                      </a:lnTo>
                      <a:lnTo>
                        <a:pt x="9" y="5"/>
                      </a:lnTo>
                      <a:lnTo>
                        <a:pt x="12" y="11"/>
                      </a:lnTo>
                      <a:lnTo>
                        <a:pt x="17" y="9"/>
                      </a:lnTo>
                      <a:lnTo>
                        <a:pt x="17" y="8"/>
                      </a:lnTo>
                      <a:lnTo>
                        <a:pt x="15"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0" name="Freeform 8008"/>
                <p:cNvSpPr>
                  <a:spLocks/>
                </p:cNvSpPr>
                <p:nvPr/>
              </p:nvSpPr>
              <p:spPr bwMode="auto">
                <a:xfrm>
                  <a:off x="2015" y="1941"/>
                  <a:ext cx="6" cy="8"/>
                </a:xfrm>
                <a:custGeom>
                  <a:avLst/>
                  <a:gdLst>
                    <a:gd name="T0" fmla="*/ 20 w 33"/>
                    <a:gd name="T1" fmla="*/ 0 h 43"/>
                    <a:gd name="T2" fmla="*/ 16 w 33"/>
                    <a:gd name="T3" fmla="*/ 0 h 43"/>
                    <a:gd name="T4" fmla="*/ 11 w 33"/>
                    <a:gd name="T5" fmla="*/ 2 h 43"/>
                    <a:gd name="T6" fmla="*/ 6 w 33"/>
                    <a:gd name="T7" fmla="*/ 5 h 43"/>
                    <a:gd name="T8" fmla="*/ 5 w 33"/>
                    <a:gd name="T9" fmla="*/ 6 h 43"/>
                    <a:gd name="T10" fmla="*/ 3 w 33"/>
                    <a:gd name="T11" fmla="*/ 10 h 43"/>
                    <a:gd name="T12" fmla="*/ 1 w 33"/>
                    <a:gd name="T13" fmla="*/ 15 h 43"/>
                    <a:gd name="T14" fmla="*/ 0 w 33"/>
                    <a:gd name="T15" fmla="*/ 21 h 43"/>
                    <a:gd name="T16" fmla="*/ 1 w 33"/>
                    <a:gd name="T17" fmla="*/ 27 h 43"/>
                    <a:gd name="T18" fmla="*/ 2 w 33"/>
                    <a:gd name="T19" fmla="*/ 33 h 43"/>
                    <a:gd name="T20" fmla="*/ 5 w 33"/>
                    <a:gd name="T21" fmla="*/ 37 h 43"/>
                    <a:gd name="T22" fmla="*/ 5 w 33"/>
                    <a:gd name="T23" fmla="*/ 38 h 43"/>
                    <a:gd name="T24" fmla="*/ 10 w 33"/>
                    <a:gd name="T25" fmla="*/ 41 h 43"/>
                    <a:gd name="T26" fmla="*/ 14 w 33"/>
                    <a:gd name="T27" fmla="*/ 43 h 43"/>
                    <a:gd name="T28" fmla="*/ 20 w 33"/>
                    <a:gd name="T29" fmla="*/ 43 h 43"/>
                    <a:gd name="T30" fmla="*/ 21 w 33"/>
                    <a:gd name="T31" fmla="*/ 43 h 43"/>
                    <a:gd name="T32" fmla="*/ 27 w 33"/>
                    <a:gd name="T33" fmla="*/ 42 h 43"/>
                    <a:gd name="T34" fmla="*/ 32 w 33"/>
                    <a:gd name="T35" fmla="*/ 40 h 43"/>
                    <a:gd name="T36" fmla="*/ 33 w 33"/>
                    <a:gd name="T37" fmla="*/ 39 h 43"/>
                    <a:gd name="T38" fmla="*/ 20 w 33"/>
                    <a:gd name="T39" fmla="*/ 39 h 43"/>
                    <a:gd name="T40" fmla="*/ 15 w 33"/>
                    <a:gd name="T41" fmla="*/ 38 h 43"/>
                    <a:gd name="T42" fmla="*/ 10 w 33"/>
                    <a:gd name="T43" fmla="*/ 35 h 43"/>
                    <a:gd name="T44" fmla="*/ 9 w 33"/>
                    <a:gd name="T45" fmla="*/ 33 h 43"/>
                    <a:gd name="T46" fmla="*/ 6 w 33"/>
                    <a:gd name="T47" fmla="*/ 27 h 43"/>
                    <a:gd name="T48" fmla="*/ 6 w 33"/>
                    <a:gd name="T49" fmla="*/ 21 h 43"/>
                    <a:gd name="T50" fmla="*/ 6 w 33"/>
                    <a:gd name="T51" fmla="*/ 19 h 43"/>
                    <a:gd name="T52" fmla="*/ 8 w 33"/>
                    <a:gd name="T53" fmla="*/ 14 h 43"/>
                    <a:gd name="T54" fmla="*/ 10 w 33"/>
                    <a:gd name="T55" fmla="*/ 9 h 43"/>
                    <a:gd name="T56" fmla="*/ 11 w 33"/>
                    <a:gd name="T57" fmla="*/ 8 h 43"/>
                    <a:gd name="T58" fmla="*/ 15 w 33"/>
                    <a:gd name="T59" fmla="*/ 5 h 43"/>
                    <a:gd name="T60" fmla="*/ 20 w 33"/>
                    <a:gd name="T61" fmla="*/ 4 h 43"/>
                    <a:gd name="T62" fmla="*/ 31 w 33"/>
                    <a:gd name="T63" fmla="*/ 3 h 43"/>
                    <a:gd name="T64" fmla="*/ 27 w 33"/>
                    <a:gd name="T65" fmla="*/ 1 h 43"/>
                    <a:gd name="T66" fmla="*/ 20 w 33"/>
                    <a:gd name="T6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43">
                      <a:moveTo>
                        <a:pt x="20" y="0"/>
                      </a:moveTo>
                      <a:lnTo>
                        <a:pt x="16" y="0"/>
                      </a:lnTo>
                      <a:lnTo>
                        <a:pt x="11" y="2"/>
                      </a:lnTo>
                      <a:lnTo>
                        <a:pt x="6" y="5"/>
                      </a:lnTo>
                      <a:lnTo>
                        <a:pt x="5" y="6"/>
                      </a:lnTo>
                      <a:lnTo>
                        <a:pt x="3" y="10"/>
                      </a:lnTo>
                      <a:lnTo>
                        <a:pt x="1" y="15"/>
                      </a:lnTo>
                      <a:lnTo>
                        <a:pt x="0" y="21"/>
                      </a:lnTo>
                      <a:lnTo>
                        <a:pt x="1" y="27"/>
                      </a:lnTo>
                      <a:lnTo>
                        <a:pt x="2" y="33"/>
                      </a:lnTo>
                      <a:lnTo>
                        <a:pt x="5" y="37"/>
                      </a:lnTo>
                      <a:lnTo>
                        <a:pt x="5" y="38"/>
                      </a:lnTo>
                      <a:lnTo>
                        <a:pt x="10" y="41"/>
                      </a:lnTo>
                      <a:lnTo>
                        <a:pt x="14" y="43"/>
                      </a:lnTo>
                      <a:lnTo>
                        <a:pt x="20" y="43"/>
                      </a:lnTo>
                      <a:lnTo>
                        <a:pt x="21" y="43"/>
                      </a:lnTo>
                      <a:lnTo>
                        <a:pt x="27" y="42"/>
                      </a:lnTo>
                      <a:lnTo>
                        <a:pt x="32" y="40"/>
                      </a:lnTo>
                      <a:lnTo>
                        <a:pt x="33" y="39"/>
                      </a:lnTo>
                      <a:lnTo>
                        <a:pt x="20" y="39"/>
                      </a:lnTo>
                      <a:lnTo>
                        <a:pt x="15" y="38"/>
                      </a:lnTo>
                      <a:lnTo>
                        <a:pt x="10" y="35"/>
                      </a:lnTo>
                      <a:lnTo>
                        <a:pt x="9" y="33"/>
                      </a:lnTo>
                      <a:lnTo>
                        <a:pt x="6" y="27"/>
                      </a:lnTo>
                      <a:lnTo>
                        <a:pt x="6" y="21"/>
                      </a:lnTo>
                      <a:lnTo>
                        <a:pt x="6" y="19"/>
                      </a:lnTo>
                      <a:lnTo>
                        <a:pt x="8" y="14"/>
                      </a:lnTo>
                      <a:lnTo>
                        <a:pt x="10" y="9"/>
                      </a:lnTo>
                      <a:lnTo>
                        <a:pt x="11" y="8"/>
                      </a:lnTo>
                      <a:lnTo>
                        <a:pt x="15" y="5"/>
                      </a:lnTo>
                      <a:lnTo>
                        <a:pt x="20" y="4"/>
                      </a:lnTo>
                      <a:lnTo>
                        <a:pt x="31" y="3"/>
                      </a:lnTo>
                      <a:lnTo>
                        <a:pt x="27"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1" name="Freeform 8009"/>
                <p:cNvSpPr>
                  <a:spLocks/>
                </p:cNvSpPr>
                <p:nvPr/>
              </p:nvSpPr>
              <p:spPr bwMode="auto">
                <a:xfrm>
                  <a:off x="2025" y="1945"/>
                  <a:ext cx="4" cy="4"/>
                </a:xfrm>
                <a:custGeom>
                  <a:avLst/>
                  <a:gdLst>
                    <a:gd name="T0" fmla="*/ 9 w 25"/>
                    <a:gd name="T1" fmla="*/ 0 h 20"/>
                    <a:gd name="T2" fmla="*/ 0 w 25"/>
                    <a:gd name="T3" fmla="*/ 1 h 20"/>
                    <a:gd name="T4" fmla="*/ 4 w 25"/>
                    <a:gd name="T5" fmla="*/ 1 h 20"/>
                    <a:gd name="T6" fmla="*/ 7 w 25"/>
                    <a:gd name="T7" fmla="*/ 3 h 20"/>
                    <a:gd name="T8" fmla="*/ 10 w 25"/>
                    <a:gd name="T9" fmla="*/ 8 h 20"/>
                    <a:gd name="T10" fmla="*/ 11 w 25"/>
                    <a:gd name="T11" fmla="*/ 9 h 20"/>
                    <a:gd name="T12" fmla="*/ 13 w 25"/>
                    <a:gd name="T13" fmla="*/ 13 h 20"/>
                    <a:gd name="T14" fmla="*/ 18 w 25"/>
                    <a:gd name="T15" fmla="*/ 20 h 20"/>
                    <a:gd name="T16" fmla="*/ 25 w 25"/>
                    <a:gd name="T17" fmla="*/ 20 h 20"/>
                    <a:gd name="T18" fmla="*/ 18 w 25"/>
                    <a:gd name="T19" fmla="*/ 9 h 20"/>
                    <a:gd name="T20" fmla="*/ 13 w 25"/>
                    <a:gd name="T21" fmla="*/ 3 h 20"/>
                    <a:gd name="T22" fmla="*/ 9 w 25"/>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0">
                      <a:moveTo>
                        <a:pt x="9" y="0"/>
                      </a:moveTo>
                      <a:lnTo>
                        <a:pt x="0" y="1"/>
                      </a:lnTo>
                      <a:lnTo>
                        <a:pt x="4" y="1"/>
                      </a:lnTo>
                      <a:lnTo>
                        <a:pt x="7" y="3"/>
                      </a:lnTo>
                      <a:lnTo>
                        <a:pt x="10" y="8"/>
                      </a:lnTo>
                      <a:lnTo>
                        <a:pt x="11" y="9"/>
                      </a:lnTo>
                      <a:lnTo>
                        <a:pt x="13" y="13"/>
                      </a:lnTo>
                      <a:lnTo>
                        <a:pt x="18" y="20"/>
                      </a:lnTo>
                      <a:lnTo>
                        <a:pt x="25" y="20"/>
                      </a:lnTo>
                      <a:lnTo>
                        <a:pt x="18" y="9"/>
                      </a:lnTo>
                      <a:lnTo>
                        <a:pt x="13" y="3"/>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2" name="Freeform 8010"/>
                <p:cNvSpPr>
                  <a:spLocks/>
                </p:cNvSpPr>
                <p:nvPr/>
              </p:nvSpPr>
              <p:spPr bwMode="auto">
                <a:xfrm>
                  <a:off x="2024" y="1942"/>
                  <a:ext cx="5" cy="3"/>
                </a:xfrm>
                <a:custGeom>
                  <a:avLst/>
                  <a:gdLst>
                    <a:gd name="T0" fmla="*/ 25 w 29"/>
                    <a:gd name="T1" fmla="*/ 0 h 17"/>
                    <a:gd name="T2" fmla="*/ 14 w 29"/>
                    <a:gd name="T3" fmla="*/ 2 h 17"/>
                    <a:gd name="T4" fmla="*/ 16 w 29"/>
                    <a:gd name="T5" fmla="*/ 2 h 17"/>
                    <a:gd name="T6" fmla="*/ 20 w 29"/>
                    <a:gd name="T7" fmla="*/ 4 h 17"/>
                    <a:gd name="T8" fmla="*/ 23 w 29"/>
                    <a:gd name="T9" fmla="*/ 9 h 17"/>
                    <a:gd name="T10" fmla="*/ 22 w 29"/>
                    <a:gd name="T11" fmla="*/ 13 h 17"/>
                    <a:gd name="T12" fmla="*/ 18 w 29"/>
                    <a:gd name="T13" fmla="*/ 16 h 17"/>
                    <a:gd name="T14" fmla="*/ 18 w 29"/>
                    <a:gd name="T15" fmla="*/ 16 h 17"/>
                    <a:gd name="T16" fmla="*/ 12 w 29"/>
                    <a:gd name="T17" fmla="*/ 16 h 17"/>
                    <a:gd name="T18" fmla="*/ 0 w 29"/>
                    <a:gd name="T19" fmla="*/ 16 h 17"/>
                    <a:gd name="T20" fmla="*/ 26 w 29"/>
                    <a:gd name="T21" fmla="*/ 17 h 17"/>
                    <a:gd name="T22" fmla="*/ 27 w 29"/>
                    <a:gd name="T23" fmla="*/ 15 h 17"/>
                    <a:gd name="T24" fmla="*/ 29 w 29"/>
                    <a:gd name="T25" fmla="*/ 9 h 17"/>
                    <a:gd name="T26" fmla="*/ 28 w 29"/>
                    <a:gd name="T27" fmla="*/ 4 h 17"/>
                    <a:gd name="T28" fmla="*/ 25 w 29"/>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
                      <a:moveTo>
                        <a:pt x="25" y="0"/>
                      </a:moveTo>
                      <a:lnTo>
                        <a:pt x="14" y="2"/>
                      </a:lnTo>
                      <a:lnTo>
                        <a:pt x="16" y="2"/>
                      </a:lnTo>
                      <a:lnTo>
                        <a:pt x="20" y="4"/>
                      </a:lnTo>
                      <a:lnTo>
                        <a:pt x="23" y="9"/>
                      </a:lnTo>
                      <a:lnTo>
                        <a:pt x="22" y="13"/>
                      </a:lnTo>
                      <a:lnTo>
                        <a:pt x="18" y="16"/>
                      </a:lnTo>
                      <a:lnTo>
                        <a:pt x="18" y="16"/>
                      </a:lnTo>
                      <a:lnTo>
                        <a:pt x="12" y="16"/>
                      </a:lnTo>
                      <a:lnTo>
                        <a:pt x="0" y="16"/>
                      </a:lnTo>
                      <a:lnTo>
                        <a:pt x="26" y="17"/>
                      </a:lnTo>
                      <a:lnTo>
                        <a:pt x="27" y="15"/>
                      </a:lnTo>
                      <a:lnTo>
                        <a:pt x="29" y="9"/>
                      </a:lnTo>
                      <a:lnTo>
                        <a:pt x="28"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3" name="Freeform 8011"/>
                <p:cNvSpPr>
                  <a:spLocks/>
                </p:cNvSpPr>
                <p:nvPr/>
              </p:nvSpPr>
              <p:spPr bwMode="auto">
                <a:xfrm>
                  <a:off x="2023" y="1941"/>
                  <a:ext cx="5" cy="8"/>
                </a:xfrm>
                <a:custGeom>
                  <a:avLst/>
                  <a:gdLst>
                    <a:gd name="T0" fmla="*/ 19 w 32"/>
                    <a:gd name="T1" fmla="*/ 1 h 43"/>
                    <a:gd name="T2" fmla="*/ 1 w 32"/>
                    <a:gd name="T3" fmla="*/ 0 h 43"/>
                    <a:gd name="T4" fmla="*/ 0 w 32"/>
                    <a:gd name="T5" fmla="*/ 43 h 43"/>
                    <a:gd name="T6" fmla="*/ 6 w 32"/>
                    <a:gd name="T7" fmla="*/ 43 h 43"/>
                    <a:gd name="T8" fmla="*/ 6 w 32"/>
                    <a:gd name="T9" fmla="*/ 24 h 43"/>
                    <a:gd name="T10" fmla="*/ 13 w 32"/>
                    <a:gd name="T11" fmla="*/ 24 h 43"/>
                    <a:gd name="T12" fmla="*/ 22 w 32"/>
                    <a:gd name="T13" fmla="*/ 23 h 43"/>
                    <a:gd name="T14" fmla="*/ 22 w 32"/>
                    <a:gd name="T15" fmla="*/ 23 h 43"/>
                    <a:gd name="T16" fmla="*/ 28 w 32"/>
                    <a:gd name="T17" fmla="*/ 22 h 43"/>
                    <a:gd name="T18" fmla="*/ 32 w 32"/>
                    <a:gd name="T19" fmla="*/ 20 h 43"/>
                    <a:gd name="T20" fmla="*/ 6 w 32"/>
                    <a:gd name="T21" fmla="*/ 19 h 43"/>
                    <a:gd name="T22" fmla="*/ 6 w 32"/>
                    <a:gd name="T23" fmla="*/ 5 h 43"/>
                    <a:gd name="T24" fmla="*/ 20 w 32"/>
                    <a:gd name="T25" fmla="*/ 5 h 43"/>
                    <a:gd name="T26" fmla="*/ 31 w 32"/>
                    <a:gd name="T27" fmla="*/ 3 h 43"/>
                    <a:gd name="T28" fmla="*/ 25 w 32"/>
                    <a:gd name="T29" fmla="*/ 1 h 43"/>
                    <a:gd name="T30" fmla="*/ 25 w 32"/>
                    <a:gd name="T31" fmla="*/ 1 h 43"/>
                    <a:gd name="T32" fmla="*/ 19 w 32"/>
                    <a:gd name="T33"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3">
                      <a:moveTo>
                        <a:pt x="19" y="1"/>
                      </a:moveTo>
                      <a:lnTo>
                        <a:pt x="1" y="0"/>
                      </a:lnTo>
                      <a:lnTo>
                        <a:pt x="0" y="43"/>
                      </a:lnTo>
                      <a:lnTo>
                        <a:pt x="6" y="43"/>
                      </a:lnTo>
                      <a:lnTo>
                        <a:pt x="6" y="24"/>
                      </a:lnTo>
                      <a:lnTo>
                        <a:pt x="13" y="24"/>
                      </a:lnTo>
                      <a:lnTo>
                        <a:pt x="22" y="23"/>
                      </a:lnTo>
                      <a:lnTo>
                        <a:pt x="22" y="23"/>
                      </a:lnTo>
                      <a:lnTo>
                        <a:pt x="28" y="22"/>
                      </a:lnTo>
                      <a:lnTo>
                        <a:pt x="32" y="20"/>
                      </a:lnTo>
                      <a:lnTo>
                        <a:pt x="6" y="19"/>
                      </a:lnTo>
                      <a:lnTo>
                        <a:pt x="6" y="5"/>
                      </a:lnTo>
                      <a:lnTo>
                        <a:pt x="20" y="5"/>
                      </a:lnTo>
                      <a:lnTo>
                        <a:pt x="31" y="3"/>
                      </a:lnTo>
                      <a:lnTo>
                        <a:pt x="25" y="1"/>
                      </a:lnTo>
                      <a:lnTo>
                        <a:pt x="25" y="1"/>
                      </a:lnTo>
                      <a:lnTo>
                        <a:pt x="19"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4" name="Freeform 8012"/>
                <p:cNvSpPr>
                  <a:spLocks/>
                </p:cNvSpPr>
                <p:nvPr/>
              </p:nvSpPr>
              <p:spPr bwMode="auto">
                <a:xfrm>
                  <a:off x="2030" y="1942"/>
                  <a:ext cx="5" cy="7"/>
                </a:xfrm>
                <a:custGeom>
                  <a:avLst/>
                  <a:gdLst>
                    <a:gd name="T0" fmla="*/ 5 w 27"/>
                    <a:gd name="T1" fmla="*/ 0 h 43"/>
                    <a:gd name="T2" fmla="*/ 0 w 27"/>
                    <a:gd name="T3" fmla="*/ 0 h 43"/>
                    <a:gd name="T4" fmla="*/ 0 w 27"/>
                    <a:gd name="T5" fmla="*/ 24 h 43"/>
                    <a:gd name="T6" fmla="*/ 0 w 27"/>
                    <a:gd name="T7" fmla="*/ 25 h 43"/>
                    <a:gd name="T8" fmla="*/ 0 w 27"/>
                    <a:gd name="T9" fmla="*/ 31 h 43"/>
                    <a:gd name="T10" fmla="*/ 1 w 27"/>
                    <a:gd name="T11" fmla="*/ 32 h 43"/>
                    <a:gd name="T12" fmla="*/ 2 w 27"/>
                    <a:gd name="T13" fmla="*/ 37 h 43"/>
                    <a:gd name="T14" fmla="*/ 3 w 27"/>
                    <a:gd name="T15" fmla="*/ 37 h 43"/>
                    <a:gd name="T16" fmla="*/ 7 w 27"/>
                    <a:gd name="T17" fmla="*/ 41 h 43"/>
                    <a:gd name="T18" fmla="*/ 10 w 27"/>
                    <a:gd name="T19" fmla="*/ 42 h 43"/>
                    <a:gd name="T20" fmla="*/ 17 w 27"/>
                    <a:gd name="T21" fmla="*/ 43 h 43"/>
                    <a:gd name="T22" fmla="*/ 21 w 27"/>
                    <a:gd name="T23" fmla="*/ 42 h 43"/>
                    <a:gd name="T24" fmla="*/ 26 w 27"/>
                    <a:gd name="T25" fmla="*/ 41 h 43"/>
                    <a:gd name="T26" fmla="*/ 27 w 27"/>
                    <a:gd name="T27" fmla="*/ 40 h 43"/>
                    <a:gd name="T28" fmla="*/ 16 w 27"/>
                    <a:gd name="T29" fmla="*/ 38 h 43"/>
                    <a:gd name="T30" fmla="*/ 13 w 27"/>
                    <a:gd name="T31" fmla="*/ 38 h 43"/>
                    <a:gd name="T32" fmla="*/ 9 w 27"/>
                    <a:gd name="T33" fmla="*/ 36 h 43"/>
                    <a:gd name="T34" fmla="*/ 8 w 27"/>
                    <a:gd name="T35" fmla="*/ 36 h 43"/>
                    <a:gd name="T36" fmla="*/ 6 w 27"/>
                    <a:gd name="T37" fmla="*/ 31 h 43"/>
                    <a:gd name="T38" fmla="*/ 6 w 27"/>
                    <a:gd name="T39" fmla="*/ 30 h 43"/>
                    <a:gd name="T40" fmla="*/ 5 w 27"/>
                    <a:gd name="T41" fmla="*/ 24 h 43"/>
                    <a:gd name="T42" fmla="*/ 5 w 27"/>
                    <a:gd name="T4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3">
                      <a:moveTo>
                        <a:pt x="5" y="0"/>
                      </a:moveTo>
                      <a:lnTo>
                        <a:pt x="0" y="0"/>
                      </a:lnTo>
                      <a:lnTo>
                        <a:pt x="0" y="24"/>
                      </a:lnTo>
                      <a:lnTo>
                        <a:pt x="0" y="25"/>
                      </a:lnTo>
                      <a:lnTo>
                        <a:pt x="0" y="31"/>
                      </a:lnTo>
                      <a:lnTo>
                        <a:pt x="1" y="32"/>
                      </a:lnTo>
                      <a:lnTo>
                        <a:pt x="2" y="37"/>
                      </a:lnTo>
                      <a:lnTo>
                        <a:pt x="3" y="37"/>
                      </a:lnTo>
                      <a:lnTo>
                        <a:pt x="7" y="41"/>
                      </a:lnTo>
                      <a:lnTo>
                        <a:pt x="10" y="42"/>
                      </a:lnTo>
                      <a:lnTo>
                        <a:pt x="17" y="43"/>
                      </a:lnTo>
                      <a:lnTo>
                        <a:pt x="21" y="42"/>
                      </a:lnTo>
                      <a:lnTo>
                        <a:pt x="26" y="41"/>
                      </a:lnTo>
                      <a:lnTo>
                        <a:pt x="27" y="40"/>
                      </a:lnTo>
                      <a:lnTo>
                        <a:pt x="16" y="38"/>
                      </a:lnTo>
                      <a:lnTo>
                        <a:pt x="13" y="38"/>
                      </a:lnTo>
                      <a:lnTo>
                        <a:pt x="9" y="36"/>
                      </a:lnTo>
                      <a:lnTo>
                        <a:pt x="8" y="36"/>
                      </a:lnTo>
                      <a:lnTo>
                        <a:pt x="6" y="31"/>
                      </a:lnTo>
                      <a:lnTo>
                        <a:pt x="6" y="30"/>
                      </a:lnTo>
                      <a:lnTo>
                        <a:pt x="5"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5" name="Freeform 8013"/>
                <p:cNvSpPr>
                  <a:spLocks/>
                </p:cNvSpPr>
                <p:nvPr/>
              </p:nvSpPr>
              <p:spPr bwMode="auto">
                <a:xfrm>
                  <a:off x="2033" y="1942"/>
                  <a:ext cx="3" cy="6"/>
                </a:xfrm>
                <a:custGeom>
                  <a:avLst/>
                  <a:gdLst>
                    <a:gd name="T0" fmla="*/ 18 w 18"/>
                    <a:gd name="T1" fmla="*/ 0 h 40"/>
                    <a:gd name="T2" fmla="*/ 11 w 18"/>
                    <a:gd name="T3" fmla="*/ 0 h 40"/>
                    <a:gd name="T4" fmla="*/ 11 w 18"/>
                    <a:gd name="T5" fmla="*/ 24 h 40"/>
                    <a:gd name="T6" fmla="*/ 11 w 18"/>
                    <a:gd name="T7" fmla="*/ 26 h 40"/>
                    <a:gd name="T8" fmla="*/ 11 w 18"/>
                    <a:gd name="T9" fmla="*/ 32 h 40"/>
                    <a:gd name="T10" fmla="*/ 11 w 18"/>
                    <a:gd name="T11" fmla="*/ 32 h 40"/>
                    <a:gd name="T12" fmla="*/ 7 w 18"/>
                    <a:gd name="T13" fmla="*/ 36 h 40"/>
                    <a:gd name="T14" fmla="*/ 6 w 18"/>
                    <a:gd name="T15" fmla="*/ 37 h 40"/>
                    <a:gd name="T16" fmla="*/ 0 w 18"/>
                    <a:gd name="T17" fmla="*/ 38 h 40"/>
                    <a:gd name="T18" fmla="*/ 11 w 18"/>
                    <a:gd name="T19" fmla="*/ 40 h 40"/>
                    <a:gd name="T20" fmla="*/ 14 w 18"/>
                    <a:gd name="T21" fmla="*/ 36 h 40"/>
                    <a:gd name="T22" fmla="*/ 15 w 18"/>
                    <a:gd name="T23" fmla="*/ 36 h 40"/>
                    <a:gd name="T24" fmla="*/ 17 w 18"/>
                    <a:gd name="T25" fmla="*/ 31 h 40"/>
                    <a:gd name="T26" fmla="*/ 17 w 18"/>
                    <a:gd name="T27" fmla="*/ 30 h 40"/>
                    <a:gd name="T28" fmla="*/ 18 w 18"/>
                    <a:gd name="T29" fmla="*/ 24 h 40"/>
                    <a:gd name="T30" fmla="*/ 18 w 18"/>
                    <a:gd name="T3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0">
                      <a:moveTo>
                        <a:pt x="18" y="0"/>
                      </a:moveTo>
                      <a:lnTo>
                        <a:pt x="11" y="0"/>
                      </a:lnTo>
                      <a:lnTo>
                        <a:pt x="11" y="24"/>
                      </a:lnTo>
                      <a:lnTo>
                        <a:pt x="11" y="26"/>
                      </a:lnTo>
                      <a:lnTo>
                        <a:pt x="11" y="32"/>
                      </a:lnTo>
                      <a:lnTo>
                        <a:pt x="11" y="32"/>
                      </a:lnTo>
                      <a:lnTo>
                        <a:pt x="7" y="36"/>
                      </a:lnTo>
                      <a:lnTo>
                        <a:pt x="6" y="37"/>
                      </a:lnTo>
                      <a:lnTo>
                        <a:pt x="0" y="38"/>
                      </a:lnTo>
                      <a:lnTo>
                        <a:pt x="11" y="40"/>
                      </a:lnTo>
                      <a:lnTo>
                        <a:pt x="14" y="36"/>
                      </a:lnTo>
                      <a:lnTo>
                        <a:pt x="15" y="36"/>
                      </a:lnTo>
                      <a:lnTo>
                        <a:pt x="17" y="31"/>
                      </a:lnTo>
                      <a:lnTo>
                        <a:pt x="17" y="30"/>
                      </a:lnTo>
                      <a:lnTo>
                        <a:pt x="18" y="24"/>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6" name="Freeform 8014"/>
                <p:cNvSpPr>
                  <a:spLocks/>
                </p:cNvSpPr>
                <p:nvPr/>
              </p:nvSpPr>
              <p:spPr bwMode="auto">
                <a:xfrm>
                  <a:off x="2040" y="1946"/>
                  <a:ext cx="3" cy="2"/>
                </a:xfrm>
                <a:custGeom>
                  <a:avLst/>
                  <a:gdLst>
                    <a:gd name="T0" fmla="*/ 13 w 18"/>
                    <a:gd name="T1" fmla="*/ 0 h 11"/>
                    <a:gd name="T2" fmla="*/ 12 w 18"/>
                    <a:gd name="T3" fmla="*/ 5 h 11"/>
                    <a:gd name="T4" fmla="*/ 9 w 18"/>
                    <a:gd name="T5" fmla="*/ 9 h 11"/>
                    <a:gd name="T6" fmla="*/ 7 w 18"/>
                    <a:gd name="T7" fmla="*/ 10 h 11"/>
                    <a:gd name="T8" fmla="*/ 0 w 18"/>
                    <a:gd name="T9" fmla="*/ 11 h 11"/>
                    <a:gd name="T10" fmla="*/ 13 w 18"/>
                    <a:gd name="T11" fmla="*/ 11 h 11"/>
                    <a:gd name="T12" fmla="*/ 16 w 18"/>
                    <a:gd name="T13" fmla="*/ 8 h 11"/>
                    <a:gd name="T14" fmla="*/ 18 w 18"/>
                    <a:gd name="T15" fmla="*/ 2 h 11"/>
                    <a:gd name="T16" fmla="*/ 13 w 1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1">
                      <a:moveTo>
                        <a:pt x="13" y="0"/>
                      </a:moveTo>
                      <a:lnTo>
                        <a:pt x="12" y="5"/>
                      </a:lnTo>
                      <a:lnTo>
                        <a:pt x="9" y="9"/>
                      </a:lnTo>
                      <a:lnTo>
                        <a:pt x="7" y="10"/>
                      </a:lnTo>
                      <a:lnTo>
                        <a:pt x="0" y="11"/>
                      </a:lnTo>
                      <a:lnTo>
                        <a:pt x="13" y="11"/>
                      </a:lnTo>
                      <a:lnTo>
                        <a:pt x="16" y="8"/>
                      </a:lnTo>
                      <a:lnTo>
                        <a:pt x="1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7" name="Freeform 8015"/>
                <p:cNvSpPr>
                  <a:spLocks/>
                </p:cNvSpPr>
                <p:nvPr/>
              </p:nvSpPr>
              <p:spPr bwMode="auto">
                <a:xfrm>
                  <a:off x="2040" y="1942"/>
                  <a:ext cx="3" cy="2"/>
                </a:xfrm>
                <a:custGeom>
                  <a:avLst/>
                  <a:gdLst>
                    <a:gd name="T0" fmla="*/ 11 w 17"/>
                    <a:gd name="T1" fmla="*/ 0 h 11"/>
                    <a:gd name="T2" fmla="*/ 0 w 17"/>
                    <a:gd name="T3" fmla="*/ 2 h 11"/>
                    <a:gd name="T4" fmla="*/ 2 w 17"/>
                    <a:gd name="T5" fmla="*/ 2 h 11"/>
                    <a:gd name="T6" fmla="*/ 8 w 17"/>
                    <a:gd name="T7" fmla="*/ 4 h 11"/>
                    <a:gd name="T8" fmla="*/ 9 w 17"/>
                    <a:gd name="T9" fmla="*/ 5 h 11"/>
                    <a:gd name="T10" fmla="*/ 12 w 17"/>
                    <a:gd name="T11" fmla="*/ 11 h 11"/>
                    <a:gd name="T12" fmla="*/ 17 w 17"/>
                    <a:gd name="T13" fmla="*/ 9 h 11"/>
                    <a:gd name="T14" fmla="*/ 17 w 17"/>
                    <a:gd name="T15" fmla="*/ 9 h 11"/>
                    <a:gd name="T16" fmla="*/ 15 w 17"/>
                    <a:gd name="T17" fmla="*/ 4 h 11"/>
                    <a:gd name="T18" fmla="*/ 11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11" y="0"/>
                      </a:moveTo>
                      <a:lnTo>
                        <a:pt x="0" y="2"/>
                      </a:lnTo>
                      <a:lnTo>
                        <a:pt x="2" y="2"/>
                      </a:lnTo>
                      <a:lnTo>
                        <a:pt x="8" y="4"/>
                      </a:lnTo>
                      <a:lnTo>
                        <a:pt x="9" y="5"/>
                      </a:lnTo>
                      <a:lnTo>
                        <a:pt x="12" y="11"/>
                      </a:lnTo>
                      <a:lnTo>
                        <a:pt x="17" y="9"/>
                      </a:lnTo>
                      <a:lnTo>
                        <a:pt x="17" y="9"/>
                      </a:lnTo>
                      <a:lnTo>
                        <a:pt x="15"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8" name="Freeform 8016"/>
                <p:cNvSpPr>
                  <a:spLocks/>
                </p:cNvSpPr>
                <p:nvPr/>
              </p:nvSpPr>
              <p:spPr bwMode="auto">
                <a:xfrm>
                  <a:off x="2037" y="1941"/>
                  <a:ext cx="5" cy="8"/>
                </a:xfrm>
                <a:custGeom>
                  <a:avLst/>
                  <a:gdLst>
                    <a:gd name="T0" fmla="*/ 20 w 32"/>
                    <a:gd name="T1" fmla="*/ 0 h 44"/>
                    <a:gd name="T2" fmla="*/ 15 w 32"/>
                    <a:gd name="T3" fmla="*/ 0 h 44"/>
                    <a:gd name="T4" fmla="*/ 10 w 32"/>
                    <a:gd name="T5" fmla="*/ 2 h 44"/>
                    <a:gd name="T6" fmla="*/ 5 w 32"/>
                    <a:gd name="T7" fmla="*/ 5 h 44"/>
                    <a:gd name="T8" fmla="*/ 5 w 32"/>
                    <a:gd name="T9" fmla="*/ 6 h 44"/>
                    <a:gd name="T10" fmla="*/ 2 w 32"/>
                    <a:gd name="T11" fmla="*/ 10 h 44"/>
                    <a:gd name="T12" fmla="*/ 1 w 32"/>
                    <a:gd name="T13" fmla="*/ 16 h 44"/>
                    <a:gd name="T14" fmla="*/ 0 w 32"/>
                    <a:gd name="T15" fmla="*/ 21 h 44"/>
                    <a:gd name="T16" fmla="*/ 0 w 32"/>
                    <a:gd name="T17" fmla="*/ 27 h 44"/>
                    <a:gd name="T18" fmla="*/ 2 w 32"/>
                    <a:gd name="T19" fmla="*/ 33 h 44"/>
                    <a:gd name="T20" fmla="*/ 4 w 32"/>
                    <a:gd name="T21" fmla="*/ 37 h 44"/>
                    <a:gd name="T22" fmla="*/ 5 w 32"/>
                    <a:gd name="T23" fmla="*/ 38 h 44"/>
                    <a:gd name="T24" fmla="*/ 9 w 32"/>
                    <a:gd name="T25" fmla="*/ 41 h 44"/>
                    <a:gd name="T26" fmla="*/ 14 w 32"/>
                    <a:gd name="T27" fmla="*/ 43 h 44"/>
                    <a:gd name="T28" fmla="*/ 20 w 32"/>
                    <a:gd name="T29" fmla="*/ 44 h 44"/>
                    <a:gd name="T30" fmla="*/ 20 w 32"/>
                    <a:gd name="T31" fmla="*/ 44 h 44"/>
                    <a:gd name="T32" fmla="*/ 27 w 32"/>
                    <a:gd name="T33" fmla="*/ 43 h 44"/>
                    <a:gd name="T34" fmla="*/ 31 w 32"/>
                    <a:gd name="T35" fmla="*/ 40 h 44"/>
                    <a:gd name="T36" fmla="*/ 32 w 32"/>
                    <a:gd name="T37" fmla="*/ 39 h 44"/>
                    <a:gd name="T38" fmla="*/ 19 w 32"/>
                    <a:gd name="T39" fmla="*/ 39 h 44"/>
                    <a:gd name="T40" fmla="*/ 14 w 32"/>
                    <a:gd name="T41" fmla="*/ 38 h 44"/>
                    <a:gd name="T42" fmla="*/ 10 w 32"/>
                    <a:gd name="T43" fmla="*/ 35 h 44"/>
                    <a:gd name="T44" fmla="*/ 9 w 32"/>
                    <a:gd name="T45" fmla="*/ 33 h 44"/>
                    <a:gd name="T46" fmla="*/ 6 w 32"/>
                    <a:gd name="T47" fmla="*/ 27 h 44"/>
                    <a:gd name="T48" fmla="*/ 6 w 32"/>
                    <a:gd name="T49" fmla="*/ 21 h 44"/>
                    <a:gd name="T50" fmla="*/ 6 w 32"/>
                    <a:gd name="T51" fmla="*/ 20 h 44"/>
                    <a:gd name="T52" fmla="*/ 8 w 32"/>
                    <a:gd name="T53" fmla="*/ 14 h 44"/>
                    <a:gd name="T54" fmla="*/ 10 w 32"/>
                    <a:gd name="T55" fmla="*/ 9 h 44"/>
                    <a:gd name="T56" fmla="*/ 10 w 32"/>
                    <a:gd name="T57" fmla="*/ 8 h 44"/>
                    <a:gd name="T58" fmla="*/ 14 w 32"/>
                    <a:gd name="T59" fmla="*/ 5 h 44"/>
                    <a:gd name="T60" fmla="*/ 20 w 32"/>
                    <a:gd name="T61" fmla="*/ 5 h 44"/>
                    <a:gd name="T62" fmla="*/ 31 w 32"/>
                    <a:gd name="T63" fmla="*/ 3 h 44"/>
                    <a:gd name="T64" fmla="*/ 26 w 32"/>
                    <a:gd name="T65" fmla="*/ 1 h 44"/>
                    <a:gd name="T66" fmla="*/ 20 w 32"/>
                    <a:gd name="T6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44">
                      <a:moveTo>
                        <a:pt x="20" y="0"/>
                      </a:moveTo>
                      <a:lnTo>
                        <a:pt x="15" y="0"/>
                      </a:lnTo>
                      <a:lnTo>
                        <a:pt x="10" y="2"/>
                      </a:lnTo>
                      <a:lnTo>
                        <a:pt x="5" y="5"/>
                      </a:lnTo>
                      <a:lnTo>
                        <a:pt x="5" y="6"/>
                      </a:lnTo>
                      <a:lnTo>
                        <a:pt x="2" y="10"/>
                      </a:lnTo>
                      <a:lnTo>
                        <a:pt x="1" y="16"/>
                      </a:lnTo>
                      <a:lnTo>
                        <a:pt x="0" y="21"/>
                      </a:lnTo>
                      <a:lnTo>
                        <a:pt x="0" y="27"/>
                      </a:lnTo>
                      <a:lnTo>
                        <a:pt x="2" y="33"/>
                      </a:lnTo>
                      <a:lnTo>
                        <a:pt x="4" y="37"/>
                      </a:lnTo>
                      <a:lnTo>
                        <a:pt x="5" y="38"/>
                      </a:lnTo>
                      <a:lnTo>
                        <a:pt x="9" y="41"/>
                      </a:lnTo>
                      <a:lnTo>
                        <a:pt x="14" y="43"/>
                      </a:lnTo>
                      <a:lnTo>
                        <a:pt x="20" y="44"/>
                      </a:lnTo>
                      <a:lnTo>
                        <a:pt x="20" y="44"/>
                      </a:lnTo>
                      <a:lnTo>
                        <a:pt x="27" y="43"/>
                      </a:lnTo>
                      <a:lnTo>
                        <a:pt x="31" y="40"/>
                      </a:lnTo>
                      <a:lnTo>
                        <a:pt x="32" y="39"/>
                      </a:lnTo>
                      <a:lnTo>
                        <a:pt x="19" y="39"/>
                      </a:lnTo>
                      <a:lnTo>
                        <a:pt x="14" y="38"/>
                      </a:lnTo>
                      <a:lnTo>
                        <a:pt x="10" y="35"/>
                      </a:lnTo>
                      <a:lnTo>
                        <a:pt x="9" y="33"/>
                      </a:lnTo>
                      <a:lnTo>
                        <a:pt x="6" y="27"/>
                      </a:lnTo>
                      <a:lnTo>
                        <a:pt x="6" y="21"/>
                      </a:lnTo>
                      <a:lnTo>
                        <a:pt x="6" y="20"/>
                      </a:lnTo>
                      <a:lnTo>
                        <a:pt x="8" y="14"/>
                      </a:lnTo>
                      <a:lnTo>
                        <a:pt x="10" y="9"/>
                      </a:lnTo>
                      <a:lnTo>
                        <a:pt x="10" y="8"/>
                      </a:lnTo>
                      <a:lnTo>
                        <a:pt x="14" y="5"/>
                      </a:lnTo>
                      <a:lnTo>
                        <a:pt x="20" y="5"/>
                      </a:lnTo>
                      <a:lnTo>
                        <a:pt x="31" y="3"/>
                      </a:lnTo>
                      <a:lnTo>
                        <a:pt x="26"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79" name="Freeform 8017"/>
                <p:cNvSpPr>
                  <a:spLocks/>
                </p:cNvSpPr>
                <p:nvPr/>
              </p:nvSpPr>
              <p:spPr bwMode="auto">
                <a:xfrm>
                  <a:off x="2044" y="1942"/>
                  <a:ext cx="6" cy="7"/>
                </a:xfrm>
                <a:custGeom>
                  <a:avLst/>
                  <a:gdLst>
                    <a:gd name="T0" fmla="*/ 31 w 32"/>
                    <a:gd name="T1" fmla="*/ 0 h 42"/>
                    <a:gd name="T2" fmla="*/ 0 w 32"/>
                    <a:gd name="T3" fmla="*/ 0 h 42"/>
                    <a:gd name="T4" fmla="*/ 0 w 32"/>
                    <a:gd name="T5" fmla="*/ 42 h 42"/>
                    <a:gd name="T6" fmla="*/ 32 w 32"/>
                    <a:gd name="T7" fmla="*/ 42 h 42"/>
                    <a:gd name="T8" fmla="*/ 32 w 32"/>
                    <a:gd name="T9" fmla="*/ 37 h 42"/>
                    <a:gd name="T10" fmla="*/ 5 w 32"/>
                    <a:gd name="T11" fmla="*/ 37 h 42"/>
                    <a:gd name="T12" fmla="*/ 5 w 32"/>
                    <a:gd name="T13" fmla="*/ 23 h 42"/>
                    <a:gd name="T14" fmla="*/ 30 w 32"/>
                    <a:gd name="T15" fmla="*/ 23 h 42"/>
                    <a:gd name="T16" fmla="*/ 30 w 32"/>
                    <a:gd name="T17" fmla="*/ 18 h 42"/>
                    <a:gd name="T18" fmla="*/ 5 w 32"/>
                    <a:gd name="T19" fmla="*/ 18 h 42"/>
                    <a:gd name="T20" fmla="*/ 5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7"/>
                      </a:lnTo>
                      <a:lnTo>
                        <a:pt x="5" y="37"/>
                      </a:lnTo>
                      <a:lnTo>
                        <a:pt x="5" y="23"/>
                      </a:lnTo>
                      <a:lnTo>
                        <a:pt x="30" y="23"/>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0" name="Freeform 8018"/>
                <p:cNvSpPr>
                  <a:spLocks/>
                </p:cNvSpPr>
                <p:nvPr/>
              </p:nvSpPr>
              <p:spPr bwMode="auto">
                <a:xfrm>
                  <a:off x="2053" y="1946"/>
                  <a:ext cx="4" cy="3"/>
                </a:xfrm>
                <a:custGeom>
                  <a:avLst/>
                  <a:gdLst>
                    <a:gd name="T0" fmla="*/ 10 w 26"/>
                    <a:gd name="T1" fmla="*/ 0 h 19"/>
                    <a:gd name="T2" fmla="*/ 0 w 26"/>
                    <a:gd name="T3" fmla="*/ 0 h 19"/>
                    <a:gd name="T4" fmla="*/ 4 w 26"/>
                    <a:gd name="T5" fmla="*/ 1 h 19"/>
                    <a:gd name="T6" fmla="*/ 8 w 26"/>
                    <a:gd name="T7" fmla="*/ 3 h 19"/>
                    <a:gd name="T8" fmla="*/ 11 w 26"/>
                    <a:gd name="T9" fmla="*/ 7 h 19"/>
                    <a:gd name="T10" fmla="*/ 12 w 26"/>
                    <a:gd name="T11" fmla="*/ 9 h 19"/>
                    <a:gd name="T12" fmla="*/ 14 w 26"/>
                    <a:gd name="T13" fmla="*/ 13 h 19"/>
                    <a:gd name="T14" fmla="*/ 18 w 26"/>
                    <a:gd name="T15" fmla="*/ 19 h 19"/>
                    <a:gd name="T16" fmla="*/ 26 w 26"/>
                    <a:gd name="T17" fmla="*/ 19 h 19"/>
                    <a:gd name="T18" fmla="*/ 18 w 26"/>
                    <a:gd name="T19" fmla="*/ 8 h 19"/>
                    <a:gd name="T20" fmla="*/ 14 w 26"/>
                    <a:gd name="T21" fmla="*/ 3 h 19"/>
                    <a:gd name="T22" fmla="*/ 10 w 26"/>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19">
                      <a:moveTo>
                        <a:pt x="10" y="0"/>
                      </a:moveTo>
                      <a:lnTo>
                        <a:pt x="0" y="0"/>
                      </a:lnTo>
                      <a:lnTo>
                        <a:pt x="4" y="1"/>
                      </a:lnTo>
                      <a:lnTo>
                        <a:pt x="8" y="3"/>
                      </a:lnTo>
                      <a:lnTo>
                        <a:pt x="11" y="7"/>
                      </a:lnTo>
                      <a:lnTo>
                        <a:pt x="12" y="9"/>
                      </a:lnTo>
                      <a:lnTo>
                        <a:pt x="14" y="13"/>
                      </a:lnTo>
                      <a:lnTo>
                        <a:pt x="18" y="19"/>
                      </a:lnTo>
                      <a:lnTo>
                        <a:pt x="26" y="19"/>
                      </a:lnTo>
                      <a:lnTo>
                        <a:pt x="18" y="8"/>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1" name="Freeform 8019"/>
                <p:cNvSpPr>
                  <a:spLocks/>
                </p:cNvSpPr>
                <p:nvPr/>
              </p:nvSpPr>
              <p:spPr bwMode="auto">
                <a:xfrm>
                  <a:off x="2052" y="1942"/>
                  <a:ext cx="5" cy="3"/>
                </a:xfrm>
                <a:custGeom>
                  <a:avLst/>
                  <a:gdLst>
                    <a:gd name="T0" fmla="*/ 24 w 28"/>
                    <a:gd name="T1" fmla="*/ 0 h 17"/>
                    <a:gd name="T2" fmla="*/ 14 w 28"/>
                    <a:gd name="T3" fmla="*/ 2 h 17"/>
                    <a:gd name="T4" fmla="*/ 16 w 28"/>
                    <a:gd name="T5" fmla="*/ 2 h 17"/>
                    <a:gd name="T6" fmla="*/ 20 w 28"/>
                    <a:gd name="T7" fmla="*/ 4 h 17"/>
                    <a:gd name="T8" fmla="*/ 22 w 28"/>
                    <a:gd name="T9" fmla="*/ 9 h 17"/>
                    <a:gd name="T10" fmla="*/ 21 w 28"/>
                    <a:gd name="T11" fmla="*/ 14 h 17"/>
                    <a:gd name="T12" fmla="*/ 18 w 28"/>
                    <a:gd name="T13" fmla="*/ 16 h 17"/>
                    <a:gd name="T14" fmla="*/ 18 w 28"/>
                    <a:gd name="T15" fmla="*/ 16 h 17"/>
                    <a:gd name="T16" fmla="*/ 11 w 28"/>
                    <a:gd name="T17" fmla="*/ 17 h 17"/>
                    <a:gd name="T18" fmla="*/ 0 w 28"/>
                    <a:gd name="T19" fmla="*/ 17 h 17"/>
                    <a:gd name="T20" fmla="*/ 25 w 28"/>
                    <a:gd name="T21" fmla="*/ 17 h 17"/>
                    <a:gd name="T22" fmla="*/ 27 w 28"/>
                    <a:gd name="T23" fmla="*/ 15 h 17"/>
                    <a:gd name="T24" fmla="*/ 28 w 28"/>
                    <a:gd name="T25" fmla="*/ 9 h 17"/>
                    <a:gd name="T26" fmla="*/ 27 w 28"/>
                    <a:gd name="T27" fmla="*/ 4 h 17"/>
                    <a:gd name="T28" fmla="*/ 24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4" y="0"/>
                      </a:moveTo>
                      <a:lnTo>
                        <a:pt x="14" y="2"/>
                      </a:lnTo>
                      <a:lnTo>
                        <a:pt x="16" y="2"/>
                      </a:lnTo>
                      <a:lnTo>
                        <a:pt x="20" y="4"/>
                      </a:lnTo>
                      <a:lnTo>
                        <a:pt x="22" y="9"/>
                      </a:lnTo>
                      <a:lnTo>
                        <a:pt x="21" y="14"/>
                      </a:lnTo>
                      <a:lnTo>
                        <a:pt x="18" y="16"/>
                      </a:lnTo>
                      <a:lnTo>
                        <a:pt x="18" y="16"/>
                      </a:lnTo>
                      <a:lnTo>
                        <a:pt x="11" y="17"/>
                      </a:lnTo>
                      <a:lnTo>
                        <a:pt x="0" y="17"/>
                      </a:lnTo>
                      <a:lnTo>
                        <a:pt x="25" y="17"/>
                      </a:lnTo>
                      <a:lnTo>
                        <a:pt x="27" y="15"/>
                      </a:lnTo>
                      <a:lnTo>
                        <a:pt x="28" y="9"/>
                      </a:lnTo>
                      <a:lnTo>
                        <a:pt x="27"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2" name="Freeform 8020"/>
                <p:cNvSpPr>
                  <a:spLocks/>
                </p:cNvSpPr>
                <p:nvPr/>
              </p:nvSpPr>
              <p:spPr bwMode="auto">
                <a:xfrm>
                  <a:off x="2051" y="1942"/>
                  <a:ext cx="5" cy="7"/>
                </a:xfrm>
                <a:custGeom>
                  <a:avLst/>
                  <a:gdLst>
                    <a:gd name="T0" fmla="*/ 18 w 31"/>
                    <a:gd name="T1" fmla="*/ 0 h 42"/>
                    <a:gd name="T2" fmla="*/ 0 w 31"/>
                    <a:gd name="T3" fmla="*/ 0 h 42"/>
                    <a:gd name="T4" fmla="*/ 0 w 31"/>
                    <a:gd name="T5" fmla="*/ 42 h 42"/>
                    <a:gd name="T6" fmla="*/ 6 w 31"/>
                    <a:gd name="T7" fmla="*/ 42 h 42"/>
                    <a:gd name="T8" fmla="*/ 6 w 31"/>
                    <a:gd name="T9" fmla="*/ 23 h 42"/>
                    <a:gd name="T10" fmla="*/ 12 w 31"/>
                    <a:gd name="T11" fmla="*/ 23 h 42"/>
                    <a:gd name="T12" fmla="*/ 22 w 31"/>
                    <a:gd name="T13" fmla="*/ 23 h 42"/>
                    <a:gd name="T14" fmla="*/ 22 w 31"/>
                    <a:gd name="T15" fmla="*/ 23 h 42"/>
                    <a:gd name="T16" fmla="*/ 27 w 31"/>
                    <a:gd name="T17" fmla="*/ 22 h 42"/>
                    <a:gd name="T18" fmla="*/ 31 w 31"/>
                    <a:gd name="T19" fmla="*/ 19 h 42"/>
                    <a:gd name="T20" fmla="*/ 6 w 31"/>
                    <a:gd name="T21" fmla="*/ 19 h 42"/>
                    <a:gd name="T22" fmla="*/ 6 w 31"/>
                    <a:gd name="T23" fmla="*/ 4 h 42"/>
                    <a:gd name="T24" fmla="*/ 20 w 31"/>
                    <a:gd name="T25" fmla="*/ 4 h 42"/>
                    <a:gd name="T26" fmla="*/ 30 w 31"/>
                    <a:gd name="T27" fmla="*/ 2 h 42"/>
                    <a:gd name="T28" fmla="*/ 26 w 31"/>
                    <a:gd name="T29" fmla="*/ 0 h 42"/>
                    <a:gd name="T30" fmla="*/ 25 w 31"/>
                    <a:gd name="T31" fmla="*/ 0 h 42"/>
                    <a:gd name="T32" fmla="*/ 18 w 31"/>
                    <a:gd name="T3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42">
                      <a:moveTo>
                        <a:pt x="18" y="0"/>
                      </a:moveTo>
                      <a:lnTo>
                        <a:pt x="0" y="0"/>
                      </a:lnTo>
                      <a:lnTo>
                        <a:pt x="0" y="42"/>
                      </a:lnTo>
                      <a:lnTo>
                        <a:pt x="6" y="42"/>
                      </a:lnTo>
                      <a:lnTo>
                        <a:pt x="6" y="23"/>
                      </a:lnTo>
                      <a:lnTo>
                        <a:pt x="12" y="23"/>
                      </a:lnTo>
                      <a:lnTo>
                        <a:pt x="22" y="23"/>
                      </a:lnTo>
                      <a:lnTo>
                        <a:pt x="22" y="23"/>
                      </a:lnTo>
                      <a:lnTo>
                        <a:pt x="27" y="22"/>
                      </a:lnTo>
                      <a:lnTo>
                        <a:pt x="31" y="19"/>
                      </a:lnTo>
                      <a:lnTo>
                        <a:pt x="6" y="19"/>
                      </a:lnTo>
                      <a:lnTo>
                        <a:pt x="6" y="4"/>
                      </a:lnTo>
                      <a:lnTo>
                        <a:pt x="20" y="4"/>
                      </a:lnTo>
                      <a:lnTo>
                        <a:pt x="30" y="2"/>
                      </a:lnTo>
                      <a:lnTo>
                        <a:pt x="26" y="0"/>
                      </a:lnTo>
                      <a:lnTo>
                        <a:pt x="25"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3" name="Freeform 8021"/>
                <p:cNvSpPr>
                  <a:spLocks/>
                </p:cNvSpPr>
                <p:nvPr/>
              </p:nvSpPr>
              <p:spPr bwMode="auto">
                <a:xfrm>
                  <a:off x="2059" y="1942"/>
                  <a:ext cx="6" cy="7"/>
                </a:xfrm>
                <a:custGeom>
                  <a:avLst/>
                  <a:gdLst>
                    <a:gd name="T0" fmla="*/ 23 w 32"/>
                    <a:gd name="T1" fmla="*/ 0 h 41"/>
                    <a:gd name="T2" fmla="*/ 12 w 32"/>
                    <a:gd name="T3" fmla="*/ 2 h 41"/>
                    <a:gd name="T4" fmla="*/ 12 w 32"/>
                    <a:gd name="T5" fmla="*/ 2 h 41"/>
                    <a:gd name="T6" fmla="*/ 17 w 32"/>
                    <a:gd name="T7" fmla="*/ 3 h 41"/>
                    <a:gd name="T8" fmla="*/ 22 w 32"/>
                    <a:gd name="T9" fmla="*/ 6 h 41"/>
                    <a:gd name="T10" fmla="*/ 24 w 32"/>
                    <a:gd name="T11" fmla="*/ 8 h 41"/>
                    <a:gd name="T12" fmla="*/ 26 w 32"/>
                    <a:gd name="T13" fmla="*/ 13 h 41"/>
                    <a:gd name="T14" fmla="*/ 26 w 32"/>
                    <a:gd name="T15" fmla="*/ 19 h 41"/>
                    <a:gd name="T16" fmla="*/ 26 w 32"/>
                    <a:gd name="T17" fmla="*/ 22 h 41"/>
                    <a:gd name="T18" fmla="*/ 25 w 32"/>
                    <a:gd name="T19" fmla="*/ 28 h 41"/>
                    <a:gd name="T20" fmla="*/ 22 w 32"/>
                    <a:gd name="T21" fmla="*/ 32 h 41"/>
                    <a:gd name="T22" fmla="*/ 22 w 32"/>
                    <a:gd name="T23" fmla="*/ 33 h 41"/>
                    <a:gd name="T24" fmla="*/ 17 w 32"/>
                    <a:gd name="T25" fmla="*/ 35 h 41"/>
                    <a:gd name="T26" fmla="*/ 12 w 32"/>
                    <a:gd name="T27" fmla="*/ 36 h 41"/>
                    <a:gd name="T28" fmla="*/ 0 w 32"/>
                    <a:gd name="T29" fmla="*/ 38 h 41"/>
                    <a:gd name="T30" fmla="*/ 6 w 32"/>
                    <a:gd name="T31" fmla="*/ 40 h 41"/>
                    <a:gd name="T32" fmla="*/ 12 w 32"/>
                    <a:gd name="T33" fmla="*/ 41 h 41"/>
                    <a:gd name="T34" fmla="*/ 17 w 32"/>
                    <a:gd name="T35" fmla="*/ 40 h 41"/>
                    <a:gd name="T36" fmla="*/ 22 w 32"/>
                    <a:gd name="T37" fmla="*/ 38 h 41"/>
                    <a:gd name="T38" fmla="*/ 26 w 32"/>
                    <a:gd name="T39" fmla="*/ 35 h 41"/>
                    <a:gd name="T40" fmla="*/ 27 w 32"/>
                    <a:gd name="T41" fmla="*/ 35 h 41"/>
                    <a:gd name="T42" fmla="*/ 30 w 32"/>
                    <a:gd name="T43" fmla="*/ 31 h 41"/>
                    <a:gd name="T44" fmla="*/ 31 w 32"/>
                    <a:gd name="T45" fmla="*/ 25 h 41"/>
                    <a:gd name="T46" fmla="*/ 32 w 32"/>
                    <a:gd name="T47" fmla="*/ 19 h 41"/>
                    <a:gd name="T48" fmla="*/ 32 w 32"/>
                    <a:gd name="T49" fmla="*/ 19 h 41"/>
                    <a:gd name="T50" fmla="*/ 31 w 32"/>
                    <a:gd name="T51" fmla="*/ 13 h 41"/>
                    <a:gd name="T52" fmla="*/ 29 w 32"/>
                    <a:gd name="T53" fmla="*/ 7 h 41"/>
                    <a:gd name="T54" fmla="*/ 26 w 32"/>
                    <a:gd name="T55" fmla="*/ 3 h 41"/>
                    <a:gd name="T56" fmla="*/ 23 w 32"/>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41">
                      <a:moveTo>
                        <a:pt x="23" y="0"/>
                      </a:moveTo>
                      <a:lnTo>
                        <a:pt x="12" y="2"/>
                      </a:lnTo>
                      <a:lnTo>
                        <a:pt x="12" y="2"/>
                      </a:lnTo>
                      <a:lnTo>
                        <a:pt x="17" y="3"/>
                      </a:lnTo>
                      <a:lnTo>
                        <a:pt x="22" y="6"/>
                      </a:lnTo>
                      <a:lnTo>
                        <a:pt x="24" y="8"/>
                      </a:lnTo>
                      <a:lnTo>
                        <a:pt x="26" y="13"/>
                      </a:lnTo>
                      <a:lnTo>
                        <a:pt x="26" y="19"/>
                      </a:lnTo>
                      <a:lnTo>
                        <a:pt x="26" y="22"/>
                      </a:lnTo>
                      <a:lnTo>
                        <a:pt x="25" y="28"/>
                      </a:lnTo>
                      <a:lnTo>
                        <a:pt x="22" y="32"/>
                      </a:lnTo>
                      <a:lnTo>
                        <a:pt x="22" y="33"/>
                      </a:lnTo>
                      <a:lnTo>
                        <a:pt x="17" y="35"/>
                      </a:lnTo>
                      <a:lnTo>
                        <a:pt x="12" y="36"/>
                      </a:lnTo>
                      <a:lnTo>
                        <a:pt x="0" y="38"/>
                      </a:lnTo>
                      <a:lnTo>
                        <a:pt x="6" y="40"/>
                      </a:lnTo>
                      <a:lnTo>
                        <a:pt x="12" y="41"/>
                      </a:lnTo>
                      <a:lnTo>
                        <a:pt x="17" y="40"/>
                      </a:lnTo>
                      <a:lnTo>
                        <a:pt x="22" y="38"/>
                      </a:lnTo>
                      <a:lnTo>
                        <a:pt x="26" y="35"/>
                      </a:lnTo>
                      <a:lnTo>
                        <a:pt x="27" y="35"/>
                      </a:lnTo>
                      <a:lnTo>
                        <a:pt x="30" y="31"/>
                      </a:lnTo>
                      <a:lnTo>
                        <a:pt x="31" y="25"/>
                      </a:lnTo>
                      <a:lnTo>
                        <a:pt x="32" y="19"/>
                      </a:lnTo>
                      <a:lnTo>
                        <a:pt x="32" y="19"/>
                      </a:lnTo>
                      <a:lnTo>
                        <a:pt x="31" y="13"/>
                      </a:lnTo>
                      <a:lnTo>
                        <a:pt x="29" y="7"/>
                      </a:lnTo>
                      <a:lnTo>
                        <a:pt x="26" y="3"/>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4" name="Freeform 8022"/>
                <p:cNvSpPr>
                  <a:spLocks/>
                </p:cNvSpPr>
                <p:nvPr/>
              </p:nvSpPr>
              <p:spPr bwMode="auto">
                <a:xfrm>
                  <a:off x="2058" y="1941"/>
                  <a:ext cx="5" cy="7"/>
                </a:xfrm>
                <a:custGeom>
                  <a:avLst/>
                  <a:gdLst>
                    <a:gd name="T0" fmla="*/ 21 w 32"/>
                    <a:gd name="T1" fmla="*/ 0 h 41"/>
                    <a:gd name="T2" fmla="*/ 16 w 32"/>
                    <a:gd name="T3" fmla="*/ 1 h 41"/>
                    <a:gd name="T4" fmla="*/ 10 w 32"/>
                    <a:gd name="T5" fmla="*/ 3 h 41"/>
                    <a:gd name="T6" fmla="*/ 6 w 32"/>
                    <a:gd name="T7" fmla="*/ 6 h 41"/>
                    <a:gd name="T8" fmla="*/ 5 w 32"/>
                    <a:gd name="T9" fmla="*/ 7 h 41"/>
                    <a:gd name="T10" fmla="*/ 2 w 32"/>
                    <a:gd name="T11" fmla="*/ 11 h 41"/>
                    <a:gd name="T12" fmla="*/ 1 w 32"/>
                    <a:gd name="T13" fmla="*/ 17 h 41"/>
                    <a:gd name="T14" fmla="*/ 0 w 32"/>
                    <a:gd name="T15" fmla="*/ 23 h 41"/>
                    <a:gd name="T16" fmla="*/ 1 w 32"/>
                    <a:gd name="T17" fmla="*/ 28 h 41"/>
                    <a:gd name="T18" fmla="*/ 3 w 32"/>
                    <a:gd name="T19" fmla="*/ 34 h 41"/>
                    <a:gd name="T20" fmla="*/ 6 w 32"/>
                    <a:gd name="T21" fmla="*/ 38 h 41"/>
                    <a:gd name="T22" fmla="*/ 9 w 32"/>
                    <a:gd name="T23" fmla="*/ 41 h 41"/>
                    <a:gd name="T24" fmla="*/ 21 w 32"/>
                    <a:gd name="T25" fmla="*/ 39 h 41"/>
                    <a:gd name="T26" fmla="*/ 20 w 32"/>
                    <a:gd name="T27" fmla="*/ 39 h 41"/>
                    <a:gd name="T28" fmla="*/ 15 w 32"/>
                    <a:gd name="T29" fmla="*/ 38 h 41"/>
                    <a:gd name="T30" fmla="*/ 10 w 32"/>
                    <a:gd name="T31" fmla="*/ 35 h 41"/>
                    <a:gd name="T32" fmla="*/ 9 w 32"/>
                    <a:gd name="T33" fmla="*/ 34 h 41"/>
                    <a:gd name="T34" fmla="*/ 7 w 32"/>
                    <a:gd name="T35" fmla="*/ 28 h 41"/>
                    <a:gd name="T36" fmla="*/ 6 w 32"/>
                    <a:gd name="T37" fmla="*/ 23 h 41"/>
                    <a:gd name="T38" fmla="*/ 6 w 32"/>
                    <a:gd name="T39" fmla="*/ 19 h 41"/>
                    <a:gd name="T40" fmla="*/ 7 w 32"/>
                    <a:gd name="T41" fmla="*/ 14 h 41"/>
                    <a:gd name="T42" fmla="*/ 10 w 32"/>
                    <a:gd name="T43" fmla="*/ 9 h 41"/>
                    <a:gd name="T44" fmla="*/ 10 w 32"/>
                    <a:gd name="T45" fmla="*/ 9 h 41"/>
                    <a:gd name="T46" fmla="*/ 15 w 32"/>
                    <a:gd name="T47" fmla="*/ 6 h 41"/>
                    <a:gd name="T48" fmla="*/ 21 w 32"/>
                    <a:gd name="T49" fmla="*/ 5 h 41"/>
                    <a:gd name="T50" fmla="*/ 32 w 32"/>
                    <a:gd name="T51" fmla="*/ 3 h 41"/>
                    <a:gd name="T52" fmla="*/ 26 w 32"/>
                    <a:gd name="T53" fmla="*/ 1 h 41"/>
                    <a:gd name="T54" fmla="*/ 21 w 32"/>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1">
                      <a:moveTo>
                        <a:pt x="21" y="0"/>
                      </a:moveTo>
                      <a:lnTo>
                        <a:pt x="16" y="1"/>
                      </a:lnTo>
                      <a:lnTo>
                        <a:pt x="10" y="3"/>
                      </a:lnTo>
                      <a:lnTo>
                        <a:pt x="6" y="6"/>
                      </a:lnTo>
                      <a:lnTo>
                        <a:pt x="5" y="7"/>
                      </a:lnTo>
                      <a:lnTo>
                        <a:pt x="2" y="11"/>
                      </a:lnTo>
                      <a:lnTo>
                        <a:pt x="1" y="17"/>
                      </a:lnTo>
                      <a:lnTo>
                        <a:pt x="0" y="23"/>
                      </a:lnTo>
                      <a:lnTo>
                        <a:pt x="1" y="28"/>
                      </a:lnTo>
                      <a:lnTo>
                        <a:pt x="3" y="34"/>
                      </a:lnTo>
                      <a:lnTo>
                        <a:pt x="6" y="38"/>
                      </a:lnTo>
                      <a:lnTo>
                        <a:pt x="9" y="41"/>
                      </a:lnTo>
                      <a:lnTo>
                        <a:pt x="21" y="39"/>
                      </a:lnTo>
                      <a:lnTo>
                        <a:pt x="20" y="39"/>
                      </a:lnTo>
                      <a:lnTo>
                        <a:pt x="15" y="38"/>
                      </a:lnTo>
                      <a:lnTo>
                        <a:pt x="10" y="35"/>
                      </a:lnTo>
                      <a:lnTo>
                        <a:pt x="9" y="34"/>
                      </a:lnTo>
                      <a:lnTo>
                        <a:pt x="7" y="28"/>
                      </a:lnTo>
                      <a:lnTo>
                        <a:pt x="6" y="23"/>
                      </a:lnTo>
                      <a:lnTo>
                        <a:pt x="6" y="19"/>
                      </a:lnTo>
                      <a:lnTo>
                        <a:pt x="7" y="14"/>
                      </a:lnTo>
                      <a:lnTo>
                        <a:pt x="10" y="9"/>
                      </a:lnTo>
                      <a:lnTo>
                        <a:pt x="10" y="9"/>
                      </a:lnTo>
                      <a:lnTo>
                        <a:pt x="15" y="6"/>
                      </a:lnTo>
                      <a:lnTo>
                        <a:pt x="21" y="5"/>
                      </a:lnTo>
                      <a:lnTo>
                        <a:pt x="32" y="3"/>
                      </a:lnTo>
                      <a:lnTo>
                        <a:pt x="26"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5" name="Freeform 8023"/>
                <p:cNvSpPr>
                  <a:spLocks/>
                </p:cNvSpPr>
                <p:nvPr/>
              </p:nvSpPr>
              <p:spPr bwMode="auto">
                <a:xfrm>
                  <a:off x="2070" y="1946"/>
                  <a:ext cx="4" cy="2"/>
                </a:xfrm>
                <a:custGeom>
                  <a:avLst/>
                  <a:gdLst>
                    <a:gd name="T0" fmla="*/ 25 w 27"/>
                    <a:gd name="T1" fmla="*/ 0 h 17"/>
                    <a:gd name="T2" fmla="*/ 11 w 27"/>
                    <a:gd name="T3" fmla="*/ 0 h 17"/>
                    <a:gd name="T4" fmla="*/ 14 w 27"/>
                    <a:gd name="T5" fmla="*/ 0 h 17"/>
                    <a:gd name="T6" fmla="*/ 19 w 27"/>
                    <a:gd name="T7" fmla="*/ 2 h 17"/>
                    <a:gd name="T8" fmla="*/ 19 w 27"/>
                    <a:gd name="T9" fmla="*/ 2 h 17"/>
                    <a:gd name="T10" fmla="*/ 21 w 27"/>
                    <a:gd name="T11" fmla="*/ 8 h 17"/>
                    <a:gd name="T12" fmla="*/ 21 w 27"/>
                    <a:gd name="T13" fmla="*/ 8 h 17"/>
                    <a:gd name="T14" fmla="*/ 19 w 27"/>
                    <a:gd name="T15" fmla="*/ 13 h 17"/>
                    <a:gd name="T16" fmla="*/ 17 w 27"/>
                    <a:gd name="T17" fmla="*/ 14 h 17"/>
                    <a:gd name="T18" fmla="*/ 11 w 27"/>
                    <a:gd name="T19" fmla="*/ 15 h 17"/>
                    <a:gd name="T20" fmla="*/ 0 w 27"/>
                    <a:gd name="T21" fmla="*/ 15 h 17"/>
                    <a:gd name="T22" fmla="*/ 21 w 27"/>
                    <a:gd name="T23" fmla="*/ 17 h 17"/>
                    <a:gd name="T24" fmla="*/ 26 w 27"/>
                    <a:gd name="T25" fmla="*/ 14 h 17"/>
                    <a:gd name="T26" fmla="*/ 26 w 27"/>
                    <a:gd name="T27" fmla="*/ 13 h 17"/>
                    <a:gd name="T28" fmla="*/ 27 w 27"/>
                    <a:gd name="T29" fmla="*/ 8 h 17"/>
                    <a:gd name="T30" fmla="*/ 27 w 27"/>
                    <a:gd name="T31" fmla="*/ 7 h 17"/>
                    <a:gd name="T32" fmla="*/ 26 w 27"/>
                    <a:gd name="T33" fmla="*/ 1 h 17"/>
                    <a:gd name="T34" fmla="*/ 25 w 27"/>
                    <a:gd name="T3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7">
                      <a:moveTo>
                        <a:pt x="25" y="0"/>
                      </a:moveTo>
                      <a:lnTo>
                        <a:pt x="11" y="0"/>
                      </a:lnTo>
                      <a:lnTo>
                        <a:pt x="14" y="0"/>
                      </a:lnTo>
                      <a:lnTo>
                        <a:pt x="19" y="2"/>
                      </a:lnTo>
                      <a:lnTo>
                        <a:pt x="19" y="2"/>
                      </a:lnTo>
                      <a:lnTo>
                        <a:pt x="21" y="8"/>
                      </a:lnTo>
                      <a:lnTo>
                        <a:pt x="21" y="8"/>
                      </a:lnTo>
                      <a:lnTo>
                        <a:pt x="19" y="13"/>
                      </a:lnTo>
                      <a:lnTo>
                        <a:pt x="17" y="14"/>
                      </a:lnTo>
                      <a:lnTo>
                        <a:pt x="11" y="15"/>
                      </a:lnTo>
                      <a:lnTo>
                        <a:pt x="0" y="15"/>
                      </a:lnTo>
                      <a:lnTo>
                        <a:pt x="21" y="17"/>
                      </a:lnTo>
                      <a:lnTo>
                        <a:pt x="26" y="14"/>
                      </a:lnTo>
                      <a:lnTo>
                        <a:pt x="26" y="13"/>
                      </a:lnTo>
                      <a:lnTo>
                        <a:pt x="27" y="8"/>
                      </a:lnTo>
                      <a:lnTo>
                        <a:pt x="27" y="7"/>
                      </a:lnTo>
                      <a:lnTo>
                        <a:pt x="26" y="1"/>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6" name="Freeform 8024"/>
                <p:cNvSpPr>
                  <a:spLocks/>
                </p:cNvSpPr>
                <p:nvPr/>
              </p:nvSpPr>
              <p:spPr bwMode="auto">
                <a:xfrm>
                  <a:off x="2070" y="1942"/>
                  <a:ext cx="4" cy="3"/>
                </a:xfrm>
                <a:custGeom>
                  <a:avLst/>
                  <a:gdLst>
                    <a:gd name="T0" fmla="*/ 23 w 26"/>
                    <a:gd name="T1" fmla="*/ 0 h 17"/>
                    <a:gd name="T2" fmla="*/ 10 w 26"/>
                    <a:gd name="T3" fmla="*/ 2 h 17"/>
                    <a:gd name="T4" fmla="*/ 15 w 26"/>
                    <a:gd name="T5" fmla="*/ 2 h 17"/>
                    <a:gd name="T6" fmla="*/ 18 w 26"/>
                    <a:gd name="T7" fmla="*/ 4 h 17"/>
                    <a:gd name="T8" fmla="*/ 19 w 26"/>
                    <a:gd name="T9" fmla="*/ 8 h 17"/>
                    <a:gd name="T10" fmla="*/ 18 w 26"/>
                    <a:gd name="T11" fmla="*/ 13 h 17"/>
                    <a:gd name="T12" fmla="*/ 15 w 26"/>
                    <a:gd name="T13" fmla="*/ 15 h 17"/>
                    <a:gd name="T14" fmla="*/ 10 w 26"/>
                    <a:gd name="T15" fmla="*/ 15 h 17"/>
                    <a:gd name="T16" fmla="*/ 0 w 26"/>
                    <a:gd name="T17" fmla="*/ 15 h 17"/>
                    <a:gd name="T18" fmla="*/ 19 w 26"/>
                    <a:gd name="T19" fmla="*/ 17 h 17"/>
                    <a:gd name="T20" fmla="*/ 24 w 26"/>
                    <a:gd name="T21" fmla="*/ 13 h 17"/>
                    <a:gd name="T22" fmla="*/ 26 w 26"/>
                    <a:gd name="T23" fmla="*/ 7 h 17"/>
                    <a:gd name="T24" fmla="*/ 25 w 26"/>
                    <a:gd name="T25" fmla="*/ 5 h 17"/>
                    <a:gd name="T26" fmla="*/ 23 w 26"/>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7">
                      <a:moveTo>
                        <a:pt x="23" y="0"/>
                      </a:moveTo>
                      <a:lnTo>
                        <a:pt x="10" y="2"/>
                      </a:lnTo>
                      <a:lnTo>
                        <a:pt x="15" y="2"/>
                      </a:lnTo>
                      <a:lnTo>
                        <a:pt x="18" y="4"/>
                      </a:lnTo>
                      <a:lnTo>
                        <a:pt x="19" y="8"/>
                      </a:lnTo>
                      <a:lnTo>
                        <a:pt x="18" y="13"/>
                      </a:lnTo>
                      <a:lnTo>
                        <a:pt x="15" y="15"/>
                      </a:lnTo>
                      <a:lnTo>
                        <a:pt x="10" y="15"/>
                      </a:lnTo>
                      <a:lnTo>
                        <a:pt x="0" y="15"/>
                      </a:lnTo>
                      <a:lnTo>
                        <a:pt x="19" y="17"/>
                      </a:lnTo>
                      <a:lnTo>
                        <a:pt x="24" y="13"/>
                      </a:lnTo>
                      <a:lnTo>
                        <a:pt x="26" y="7"/>
                      </a:lnTo>
                      <a:lnTo>
                        <a:pt x="25" y="5"/>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7" name="Freeform 8025"/>
                <p:cNvSpPr>
                  <a:spLocks/>
                </p:cNvSpPr>
                <p:nvPr/>
              </p:nvSpPr>
              <p:spPr bwMode="auto">
                <a:xfrm>
                  <a:off x="2069" y="1942"/>
                  <a:ext cx="5" cy="7"/>
                </a:xfrm>
                <a:custGeom>
                  <a:avLst/>
                  <a:gdLst>
                    <a:gd name="T0" fmla="*/ 16 w 30"/>
                    <a:gd name="T1" fmla="*/ 0 h 42"/>
                    <a:gd name="T2" fmla="*/ 0 w 30"/>
                    <a:gd name="T3" fmla="*/ 0 h 42"/>
                    <a:gd name="T4" fmla="*/ 0 w 30"/>
                    <a:gd name="T5" fmla="*/ 42 h 42"/>
                    <a:gd name="T6" fmla="*/ 16 w 30"/>
                    <a:gd name="T7" fmla="*/ 42 h 42"/>
                    <a:gd name="T8" fmla="*/ 20 w 30"/>
                    <a:gd name="T9" fmla="*/ 42 h 42"/>
                    <a:gd name="T10" fmla="*/ 25 w 30"/>
                    <a:gd name="T11" fmla="*/ 41 h 42"/>
                    <a:gd name="T12" fmla="*/ 26 w 30"/>
                    <a:gd name="T13" fmla="*/ 40 h 42"/>
                    <a:gd name="T14" fmla="*/ 5 w 30"/>
                    <a:gd name="T15" fmla="*/ 38 h 42"/>
                    <a:gd name="T16" fmla="*/ 5 w 30"/>
                    <a:gd name="T17" fmla="*/ 23 h 42"/>
                    <a:gd name="T18" fmla="*/ 16 w 30"/>
                    <a:gd name="T19" fmla="*/ 23 h 42"/>
                    <a:gd name="T20" fmla="*/ 30 w 30"/>
                    <a:gd name="T21" fmla="*/ 23 h 42"/>
                    <a:gd name="T22" fmla="*/ 24 w 30"/>
                    <a:gd name="T23" fmla="*/ 20 h 42"/>
                    <a:gd name="T24" fmla="*/ 24 w 30"/>
                    <a:gd name="T25" fmla="*/ 20 h 42"/>
                    <a:gd name="T26" fmla="*/ 5 w 30"/>
                    <a:gd name="T27" fmla="*/ 18 h 42"/>
                    <a:gd name="T28" fmla="*/ 5 w 30"/>
                    <a:gd name="T29" fmla="*/ 5 h 42"/>
                    <a:gd name="T30" fmla="*/ 15 w 30"/>
                    <a:gd name="T31" fmla="*/ 5 h 42"/>
                    <a:gd name="T32" fmla="*/ 28 w 30"/>
                    <a:gd name="T33" fmla="*/ 3 h 42"/>
                    <a:gd name="T34" fmla="*/ 26 w 30"/>
                    <a:gd name="T35" fmla="*/ 3 h 42"/>
                    <a:gd name="T36" fmla="*/ 22 w 30"/>
                    <a:gd name="T37" fmla="*/ 1 h 42"/>
                    <a:gd name="T38" fmla="*/ 16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6" y="0"/>
                      </a:moveTo>
                      <a:lnTo>
                        <a:pt x="0" y="0"/>
                      </a:lnTo>
                      <a:lnTo>
                        <a:pt x="0" y="42"/>
                      </a:lnTo>
                      <a:lnTo>
                        <a:pt x="16" y="42"/>
                      </a:lnTo>
                      <a:lnTo>
                        <a:pt x="20" y="42"/>
                      </a:lnTo>
                      <a:lnTo>
                        <a:pt x="25" y="41"/>
                      </a:lnTo>
                      <a:lnTo>
                        <a:pt x="26" y="40"/>
                      </a:lnTo>
                      <a:lnTo>
                        <a:pt x="5" y="38"/>
                      </a:lnTo>
                      <a:lnTo>
                        <a:pt x="5" y="23"/>
                      </a:lnTo>
                      <a:lnTo>
                        <a:pt x="16" y="23"/>
                      </a:lnTo>
                      <a:lnTo>
                        <a:pt x="30" y="23"/>
                      </a:lnTo>
                      <a:lnTo>
                        <a:pt x="24" y="20"/>
                      </a:lnTo>
                      <a:lnTo>
                        <a:pt x="24" y="20"/>
                      </a:lnTo>
                      <a:lnTo>
                        <a:pt x="5" y="18"/>
                      </a:lnTo>
                      <a:lnTo>
                        <a:pt x="5" y="5"/>
                      </a:lnTo>
                      <a:lnTo>
                        <a:pt x="15" y="5"/>
                      </a:lnTo>
                      <a:lnTo>
                        <a:pt x="28" y="3"/>
                      </a:lnTo>
                      <a:lnTo>
                        <a:pt x="26"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8" name="Freeform 8026"/>
                <p:cNvSpPr>
                  <a:spLocks/>
                </p:cNvSpPr>
                <p:nvPr/>
              </p:nvSpPr>
              <p:spPr bwMode="auto">
                <a:xfrm>
                  <a:off x="2075" y="1942"/>
                  <a:ext cx="6" cy="7"/>
                </a:xfrm>
                <a:custGeom>
                  <a:avLst/>
                  <a:gdLst>
                    <a:gd name="T0" fmla="*/ 31 w 32"/>
                    <a:gd name="T1" fmla="*/ 0 h 42"/>
                    <a:gd name="T2" fmla="*/ 0 w 32"/>
                    <a:gd name="T3" fmla="*/ 0 h 42"/>
                    <a:gd name="T4" fmla="*/ 0 w 32"/>
                    <a:gd name="T5" fmla="*/ 42 h 42"/>
                    <a:gd name="T6" fmla="*/ 32 w 32"/>
                    <a:gd name="T7" fmla="*/ 42 h 42"/>
                    <a:gd name="T8" fmla="*/ 32 w 32"/>
                    <a:gd name="T9" fmla="*/ 38 h 42"/>
                    <a:gd name="T10" fmla="*/ 6 w 32"/>
                    <a:gd name="T11" fmla="*/ 38 h 42"/>
                    <a:gd name="T12" fmla="*/ 6 w 32"/>
                    <a:gd name="T13" fmla="*/ 23 h 42"/>
                    <a:gd name="T14" fmla="*/ 29 w 32"/>
                    <a:gd name="T15" fmla="*/ 23 h 42"/>
                    <a:gd name="T16" fmla="*/ 29 w 32"/>
                    <a:gd name="T17" fmla="*/ 18 h 42"/>
                    <a:gd name="T18" fmla="*/ 6 w 32"/>
                    <a:gd name="T19" fmla="*/ 18 h 42"/>
                    <a:gd name="T20" fmla="*/ 6 w 32"/>
                    <a:gd name="T21" fmla="*/ 5 h 42"/>
                    <a:gd name="T22" fmla="*/ 31 w 32"/>
                    <a:gd name="T23" fmla="*/ 5 h 42"/>
                    <a:gd name="T24" fmla="*/ 31 w 32"/>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2">
                      <a:moveTo>
                        <a:pt x="31" y="0"/>
                      </a:moveTo>
                      <a:lnTo>
                        <a:pt x="0" y="0"/>
                      </a:lnTo>
                      <a:lnTo>
                        <a:pt x="0" y="42"/>
                      </a:lnTo>
                      <a:lnTo>
                        <a:pt x="32" y="42"/>
                      </a:lnTo>
                      <a:lnTo>
                        <a:pt x="32" y="38"/>
                      </a:lnTo>
                      <a:lnTo>
                        <a:pt x="6" y="38"/>
                      </a:lnTo>
                      <a:lnTo>
                        <a:pt x="6" y="23"/>
                      </a:lnTo>
                      <a:lnTo>
                        <a:pt x="29" y="23"/>
                      </a:lnTo>
                      <a:lnTo>
                        <a:pt x="29" y="18"/>
                      </a:lnTo>
                      <a:lnTo>
                        <a:pt x="6" y="18"/>
                      </a:lnTo>
                      <a:lnTo>
                        <a:pt x="6"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9" name="Freeform 8027"/>
                <p:cNvSpPr>
                  <a:spLocks/>
                </p:cNvSpPr>
                <p:nvPr/>
              </p:nvSpPr>
              <p:spPr bwMode="auto">
                <a:xfrm>
                  <a:off x="2082" y="1942"/>
                  <a:ext cx="4" cy="7"/>
                </a:xfrm>
                <a:custGeom>
                  <a:avLst/>
                  <a:gdLst>
                    <a:gd name="T0" fmla="*/ 5 w 26"/>
                    <a:gd name="T1" fmla="*/ 0 h 43"/>
                    <a:gd name="T2" fmla="*/ 0 w 26"/>
                    <a:gd name="T3" fmla="*/ 0 h 43"/>
                    <a:gd name="T4" fmla="*/ 0 w 26"/>
                    <a:gd name="T5" fmla="*/ 42 h 43"/>
                    <a:gd name="T6" fmla="*/ 26 w 26"/>
                    <a:gd name="T7" fmla="*/ 43 h 43"/>
                    <a:gd name="T8" fmla="*/ 26 w 26"/>
                    <a:gd name="T9" fmla="*/ 38 h 43"/>
                    <a:gd name="T10" fmla="*/ 5 w 26"/>
                    <a:gd name="T11" fmla="*/ 38 h 43"/>
                    <a:gd name="T12" fmla="*/ 5 w 2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6" h="43">
                      <a:moveTo>
                        <a:pt x="5" y="0"/>
                      </a:moveTo>
                      <a:lnTo>
                        <a:pt x="0" y="0"/>
                      </a:lnTo>
                      <a:lnTo>
                        <a:pt x="0" y="42"/>
                      </a:lnTo>
                      <a:lnTo>
                        <a:pt x="26" y="43"/>
                      </a:lnTo>
                      <a:lnTo>
                        <a:pt x="26" y="38"/>
                      </a:lnTo>
                      <a:lnTo>
                        <a:pt x="5"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0" name="Freeform 8028"/>
                <p:cNvSpPr>
                  <a:spLocks/>
                </p:cNvSpPr>
                <p:nvPr/>
              </p:nvSpPr>
              <p:spPr bwMode="auto">
                <a:xfrm>
                  <a:off x="2091" y="1945"/>
                  <a:ext cx="3" cy="3"/>
                </a:xfrm>
                <a:custGeom>
                  <a:avLst/>
                  <a:gdLst>
                    <a:gd name="T0" fmla="*/ 18 w 18"/>
                    <a:gd name="T1" fmla="*/ 0 h 19"/>
                    <a:gd name="T2" fmla="*/ 0 w 18"/>
                    <a:gd name="T3" fmla="*/ 0 h 19"/>
                    <a:gd name="T4" fmla="*/ 0 w 18"/>
                    <a:gd name="T5" fmla="*/ 5 h 19"/>
                    <a:gd name="T6" fmla="*/ 13 w 18"/>
                    <a:gd name="T7" fmla="*/ 5 h 19"/>
                    <a:gd name="T8" fmla="*/ 13 w 18"/>
                    <a:gd name="T9" fmla="*/ 13 h 19"/>
                    <a:gd name="T10" fmla="*/ 11 w 18"/>
                    <a:gd name="T11" fmla="*/ 15 h 19"/>
                    <a:gd name="T12" fmla="*/ 5 w 18"/>
                    <a:gd name="T13" fmla="*/ 17 h 19"/>
                    <a:gd name="T14" fmla="*/ 0 w 18"/>
                    <a:gd name="T15" fmla="*/ 17 h 19"/>
                    <a:gd name="T16" fmla="*/ 14 w 18"/>
                    <a:gd name="T17" fmla="*/ 19 h 19"/>
                    <a:gd name="T18" fmla="*/ 18 w 18"/>
                    <a:gd name="T19" fmla="*/ 16 h 19"/>
                    <a:gd name="T20" fmla="*/ 18 w 18"/>
                    <a:gd name="T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8" y="0"/>
                      </a:moveTo>
                      <a:lnTo>
                        <a:pt x="0" y="0"/>
                      </a:lnTo>
                      <a:lnTo>
                        <a:pt x="0" y="5"/>
                      </a:lnTo>
                      <a:lnTo>
                        <a:pt x="13" y="5"/>
                      </a:lnTo>
                      <a:lnTo>
                        <a:pt x="13" y="13"/>
                      </a:lnTo>
                      <a:lnTo>
                        <a:pt x="11" y="15"/>
                      </a:lnTo>
                      <a:lnTo>
                        <a:pt x="5" y="17"/>
                      </a:lnTo>
                      <a:lnTo>
                        <a:pt x="0" y="17"/>
                      </a:lnTo>
                      <a:lnTo>
                        <a:pt x="14" y="19"/>
                      </a:lnTo>
                      <a:lnTo>
                        <a:pt x="18" y="16"/>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1" name="Freeform 8029"/>
                <p:cNvSpPr>
                  <a:spLocks/>
                </p:cNvSpPr>
                <p:nvPr/>
              </p:nvSpPr>
              <p:spPr bwMode="auto">
                <a:xfrm>
                  <a:off x="2091" y="1942"/>
                  <a:ext cx="3" cy="2"/>
                </a:xfrm>
                <a:custGeom>
                  <a:avLst/>
                  <a:gdLst>
                    <a:gd name="T0" fmla="*/ 12 w 18"/>
                    <a:gd name="T1" fmla="*/ 0 h 11"/>
                    <a:gd name="T2" fmla="*/ 0 w 18"/>
                    <a:gd name="T3" fmla="*/ 1 h 11"/>
                    <a:gd name="T4" fmla="*/ 3 w 18"/>
                    <a:gd name="T5" fmla="*/ 1 h 11"/>
                    <a:gd name="T6" fmla="*/ 9 w 18"/>
                    <a:gd name="T7" fmla="*/ 3 h 11"/>
                    <a:gd name="T8" fmla="*/ 10 w 18"/>
                    <a:gd name="T9" fmla="*/ 5 h 11"/>
                    <a:gd name="T10" fmla="*/ 13 w 18"/>
                    <a:gd name="T11" fmla="*/ 11 h 11"/>
                    <a:gd name="T12" fmla="*/ 18 w 18"/>
                    <a:gd name="T13" fmla="*/ 10 h 11"/>
                    <a:gd name="T14" fmla="*/ 18 w 18"/>
                    <a:gd name="T15" fmla="*/ 8 h 11"/>
                    <a:gd name="T16" fmla="*/ 15 w 18"/>
                    <a:gd name="T17" fmla="*/ 3 h 11"/>
                    <a:gd name="T18" fmla="*/ 12 w 18"/>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12" y="0"/>
                      </a:moveTo>
                      <a:lnTo>
                        <a:pt x="0" y="1"/>
                      </a:lnTo>
                      <a:lnTo>
                        <a:pt x="3" y="1"/>
                      </a:lnTo>
                      <a:lnTo>
                        <a:pt x="9" y="3"/>
                      </a:lnTo>
                      <a:lnTo>
                        <a:pt x="10" y="5"/>
                      </a:lnTo>
                      <a:lnTo>
                        <a:pt x="13" y="11"/>
                      </a:lnTo>
                      <a:lnTo>
                        <a:pt x="18" y="10"/>
                      </a:lnTo>
                      <a:lnTo>
                        <a:pt x="18" y="8"/>
                      </a:lnTo>
                      <a:lnTo>
                        <a:pt x="15" y="3"/>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2" name="Freeform 8030"/>
                <p:cNvSpPr>
                  <a:spLocks/>
                </p:cNvSpPr>
                <p:nvPr/>
              </p:nvSpPr>
              <p:spPr bwMode="auto">
                <a:xfrm>
                  <a:off x="2087" y="1942"/>
                  <a:ext cx="6" cy="7"/>
                </a:xfrm>
                <a:custGeom>
                  <a:avLst/>
                  <a:gdLst>
                    <a:gd name="T0" fmla="*/ 21 w 35"/>
                    <a:gd name="T1" fmla="*/ 0 h 43"/>
                    <a:gd name="T2" fmla="*/ 20 w 35"/>
                    <a:gd name="T3" fmla="*/ 0 h 43"/>
                    <a:gd name="T4" fmla="*/ 15 w 35"/>
                    <a:gd name="T5" fmla="*/ 0 h 43"/>
                    <a:gd name="T6" fmla="*/ 9 w 35"/>
                    <a:gd name="T7" fmla="*/ 2 h 43"/>
                    <a:gd name="T8" fmla="*/ 5 w 35"/>
                    <a:gd name="T9" fmla="*/ 5 h 43"/>
                    <a:gd name="T10" fmla="*/ 2 w 35"/>
                    <a:gd name="T11" fmla="*/ 10 h 43"/>
                    <a:gd name="T12" fmla="*/ 2 w 35"/>
                    <a:gd name="T13" fmla="*/ 10 h 43"/>
                    <a:gd name="T14" fmla="*/ 1 w 35"/>
                    <a:gd name="T15" fmla="*/ 16 h 43"/>
                    <a:gd name="T16" fmla="*/ 0 w 35"/>
                    <a:gd name="T17" fmla="*/ 22 h 43"/>
                    <a:gd name="T18" fmla="*/ 0 w 35"/>
                    <a:gd name="T19" fmla="*/ 22 h 43"/>
                    <a:gd name="T20" fmla="*/ 1 w 35"/>
                    <a:gd name="T21" fmla="*/ 29 h 43"/>
                    <a:gd name="T22" fmla="*/ 3 w 35"/>
                    <a:gd name="T23" fmla="*/ 34 h 43"/>
                    <a:gd name="T24" fmla="*/ 6 w 35"/>
                    <a:gd name="T25" fmla="*/ 38 h 43"/>
                    <a:gd name="T26" fmla="*/ 6 w 35"/>
                    <a:gd name="T27" fmla="*/ 38 h 43"/>
                    <a:gd name="T28" fmla="*/ 10 w 35"/>
                    <a:gd name="T29" fmla="*/ 41 h 43"/>
                    <a:gd name="T30" fmla="*/ 16 w 35"/>
                    <a:gd name="T31" fmla="*/ 43 h 43"/>
                    <a:gd name="T32" fmla="*/ 22 w 35"/>
                    <a:gd name="T33" fmla="*/ 43 h 43"/>
                    <a:gd name="T34" fmla="*/ 24 w 35"/>
                    <a:gd name="T35" fmla="*/ 43 h 43"/>
                    <a:gd name="T36" fmla="*/ 30 w 35"/>
                    <a:gd name="T37" fmla="*/ 42 h 43"/>
                    <a:gd name="T38" fmla="*/ 35 w 35"/>
                    <a:gd name="T39" fmla="*/ 40 h 43"/>
                    <a:gd name="T40" fmla="*/ 21 w 35"/>
                    <a:gd name="T41" fmla="*/ 38 h 43"/>
                    <a:gd name="T42" fmla="*/ 19 w 35"/>
                    <a:gd name="T43" fmla="*/ 38 h 43"/>
                    <a:gd name="T44" fmla="*/ 14 w 35"/>
                    <a:gd name="T45" fmla="*/ 37 h 43"/>
                    <a:gd name="T46" fmla="*/ 11 w 35"/>
                    <a:gd name="T47" fmla="*/ 35 h 43"/>
                    <a:gd name="T48" fmla="*/ 7 w 35"/>
                    <a:gd name="T49" fmla="*/ 31 h 43"/>
                    <a:gd name="T50" fmla="*/ 6 w 35"/>
                    <a:gd name="T51" fmla="*/ 27 h 43"/>
                    <a:gd name="T52" fmla="*/ 6 w 35"/>
                    <a:gd name="T53" fmla="*/ 21 h 43"/>
                    <a:gd name="T54" fmla="*/ 6 w 35"/>
                    <a:gd name="T55" fmla="*/ 19 h 43"/>
                    <a:gd name="T56" fmla="*/ 7 w 35"/>
                    <a:gd name="T57" fmla="*/ 14 h 43"/>
                    <a:gd name="T58" fmla="*/ 9 w 35"/>
                    <a:gd name="T59" fmla="*/ 9 h 43"/>
                    <a:gd name="T60" fmla="*/ 10 w 35"/>
                    <a:gd name="T61" fmla="*/ 7 h 43"/>
                    <a:gd name="T62" fmla="*/ 16 w 35"/>
                    <a:gd name="T63" fmla="*/ 5 h 43"/>
                    <a:gd name="T64" fmla="*/ 21 w 35"/>
                    <a:gd name="T65" fmla="*/ 4 h 43"/>
                    <a:gd name="T66" fmla="*/ 33 w 35"/>
                    <a:gd name="T67" fmla="*/ 3 h 43"/>
                    <a:gd name="T68" fmla="*/ 33 w 35"/>
                    <a:gd name="T69" fmla="*/ 2 h 43"/>
                    <a:gd name="T70" fmla="*/ 27 w 35"/>
                    <a:gd name="T71" fmla="*/ 0 h 43"/>
                    <a:gd name="T72" fmla="*/ 21 w 35"/>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43">
                      <a:moveTo>
                        <a:pt x="21" y="0"/>
                      </a:moveTo>
                      <a:lnTo>
                        <a:pt x="20" y="0"/>
                      </a:lnTo>
                      <a:lnTo>
                        <a:pt x="15" y="0"/>
                      </a:lnTo>
                      <a:lnTo>
                        <a:pt x="9" y="2"/>
                      </a:lnTo>
                      <a:lnTo>
                        <a:pt x="5" y="5"/>
                      </a:lnTo>
                      <a:lnTo>
                        <a:pt x="2" y="10"/>
                      </a:lnTo>
                      <a:lnTo>
                        <a:pt x="2" y="10"/>
                      </a:lnTo>
                      <a:lnTo>
                        <a:pt x="1" y="16"/>
                      </a:lnTo>
                      <a:lnTo>
                        <a:pt x="0" y="22"/>
                      </a:lnTo>
                      <a:lnTo>
                        <a:pt x="0" y="22"/>
                      </a:lnTo>
                      <a:lnTo>
                        <a:pt x="1" y="29"/>
                      </a:lnTo>
                      <a:lnTo>
                        <a:pt x="3" y="34"/>
                      </a:lnTo>
                      <a:lnTo>
                        <a:pt x="6" y="38"/>
                      </a:lnTo>
                      <a:lnTo>
                        <a:pt x="6" y="38"/>
                      </a:lnTo>
                      <a:lnTo>
                        <a:pt x="10" y="41"/>
                      </a:lnTo>
                      <a:lnTo>
                        <a:pt x="16" y="43"/>
                      </a:lnTo>
                      <a:lnTo>
                        <a:pt x="22" y="43"/>
                      </a:lnTo>
                      <a:lnTo>
                        <a:pt x="24" y="43"/>
                      </a:lnTo>
                      <a:lnTo>
                        <a:pt x="30" y="42"/>
                      </a:lnTo>
                      <a:lnTo>
                        <a:pt x="35" y="40"/>
                      </a:lnTo>
                      <a:lnTo>
                        <a:pt x="21" y="38"/>
                      </a:lnTo>
                      <a:lnTo>
                        <a:pt x="19" y="38"/>
                      </a:lnTo>
                      <a:lnTo>
                        <a:pt x="14" y="37"/>
                      </a:lnTo>
                      <a:lnTo>
                        <a:pt x="11" y="35"/>
                      </a:lnTo>
                      <a:lnTo>
                        <a:pt x="7" y="31"/>
                      </a:lnTo>
                      <a:lnTo>
                        <a:pt x="6" y="27"/>
                      </a:lnTo>
                      <a:lnTo>
                        <a:pt x="6" y="21"/>
                      </a:lnTo>
                      <a:lnTo>
                        <a:pt x="6" y="19"/>
                      </a:lnTo>
                      <a:lnTo>
                        <a:pt x="7" y="14"/>
                      </a:lnTo>
                      <a:lnTo>
                        <a:pt x="9" y="9"/>
                      </a:lnTo>
                      <a:lnTo>
                        <a:pt x="10" y="7"/>
                      </a:lnTo>
                      <a:lnTo>
                        <a:pt x="16" y="5"/>
                      </a:lnTo>
                      <a:lnTo>
                        <a:pt x="21" y="4"/>
                      </a:lnTo>
                      <a:lnTo>
                        <a:pt x="33" y="3"/>
                      </a:lnTo>
                      <a:lnTo>
                        <a:pt x="33" y="2"/>
                      </a:lnTo>
                      <a:lnTo>
                        <a:pt x="27"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3" name="Freeform 8031"/>
                <p:cNvSpPr>
                  <a:spLocks/>
                </p:cNvSpPr>
                <p:nvPr/>
              </p:nvSpPr>
              <p:spPr bwMode="auto">
                <a:xfrm>
                  <a:off x="2097" y="1946"/>
                  <a:ext cx="5" cy="3"/>
                </a:xfrm>
                <a:custGeom>
                  <a:avLst/>
                  <a:gdLst>
                    <a:gd name="T0" fmla="*/ 10 w 26"/>
                    <a:gd name="T1" fmla="*/ 0 h 20"/>
                    <a:gd name="T2" fmla="*/ 0 w 26"/>
                    <a:gd name="T3" fmla="*/ 1 h 20"/>
                    <a:gd name="T4" fmla="*/ 4 w 26"/>
                    <a:gd name="T5" fmla="*/ 1 h 20"/>
                    <a:gd name="T6" fmla="*/ 7 w 26"/>
                    <a:gd name="T7" fmla="*/ 3 h 20"/>
                    <a:gd name="T8" fmla="*/ 11 w 26"/>
                    <a:gd name="T9" fmla="*/ 8 h 20"/>
                    <a:gd name="T10" fmla="*/ 11 w 26"/>
                    <a:gd name="T11" fmla="*/ 9 h 20"/>
                    <a:gd name="T12" fmla="*/ 14 w 26"/>
                    <a:gd name="T13" fmla="*/ 13 h 20"/>
                    <a:gd name="T14" fmla="*/ 19 w 26"/>
                    <a:gd name="T15" fmla="*/ 20 h 20"/>
                    <a:gd name="T16" fmla="*/ 26 w 26"/>
                    <a:gd name="T17" fmla="*/ 20 h 20"/>
                    <a:gd name="T18" fmla="*/ 19 w 26"/>
                    <a:gd name="T19" fmla="*/ 9 h 20"/>
                    <a:gd name="T20" fmla="*/ 14 w 26"/>
                    <a:gd name="T21" fmla="*/ 3 h 20"/>
                    <a:gd name="T22" fmla="*/ 10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0" y="0"/>
                      </a:moveTo>
                      <a:lnTo>
                        <a:pt x="0" y="1"/>
                      </a:lnTo>
                      <a:lnTo>
                        <a:pt x="4" y="1"/>
                      </a:lnTo>
                      <a:lnTo>
                        <a:pt x="7" y="3"/>
                      </a:lnTo>
                      <a:lnTo>
                        <a:pt x="11" y="8"/>
                      </a:lnTo>
                      <a:lnTo>
                        <a:pt x="11" y="9"/>
                      </a:lnTo>
                      <a:lnTo>
                        <a:pt x="14" y="13"/>
                      </a:lnTo>
                      <a:lnTo>
                        <a:pt x="19" y="20"/>
                      </a:lnTo>
                      <a:lnTo>
                        <a:pt x="26" y="20"/>
                      </a:lnTo>
                      <a:lnTo>
                        <a:pt x="19" y="9"/>
                      </a:lnTo>
                      <a:lnTo>
                        <a:pt x="14" y="3"/>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4" name="Freeform 8032"/>
                <p:cNvSpPr>
                  <a:spLocks/>
                </p:cNvSpPr>
                <p:nvPr/>
              </p:nvSpPr>
              <p:spPr bwMode="auto">
                <a:xfrm>
                  <a:off x="2096" y="1942"/>
                  <a:ext cx="5" cy="3"/>
                </a:xfrm>
                <a:custGeom>
                  <a:avLst/>
                  <a:gdLst>
                    <a:gd name="T0" fmla="*/ 25 w 28"/>
                    <a:gd name="T1" fmla="*/ 0 h 17"/>
                    <a:gd name="T2" fmla="*/ 13 w 28"/>
                    <a:gd name="T3" fmla="*/ 2 h 17"/>
                    <a:gd name="T4" fmla="*/ 15 w 28"/>
                    <a:gd name="T5" fmla="*/ 2 h 17"/>
                    <a:gd name="T6" fmla="*/ 20 w 28"/>
                    <a:gd name="T7" fmla="*/ 4 h 17"/>
                    <a:gd name="T8" fmla="*/ 22 w 28"/>
                    <a:gd name="T9" fmla="*/ 8 h 17"/>
                    <a:gd name="T10" fmla="*/ 21 w 28"/>
                    <a:gd name="T11" fmla="*/ 13 h 17"/>
                    <a:gd name="T12" fmla="*/ 17 w 28"/>
                    <a:gd name="T13" fmla="*/ 16 h 17"/>
                    <a:gd name="T14" fmla="*/ 17 w 28"/>
                    <a:gd name="T15" fmla="*/ 16 h 17"/>
                    <a:gd name="T16" fmla="*/ 12 w 28"/>
                    <a:gd name="T17" fmla="*/ 16 h 17"/>
                    <a:gd name="T18" fmla="*/ 0 w 28"/>
                    <a:gd name="T19" fmla="*/ 16 h 17"/>
                    <a:gd name="T20" fmla="*/ 26 w 28"/>
                    <a:gd name="T21" fmla="*/ 17 h 17"/>
                    <a:gd name="T22" fmla="*/ 27 w 28"/>
                    <a:gd name="T23" fmla="*/ 15 h 17"/>
                    <a:gd name="T24" fmla="*/ 28 w 28"/>
                    <a:gd name="T25" fmla="*/ 8 h 17"/>
                    <a:gd name="T26" fmla="*/ 27 w 28"/>
                    <a:gd name="T27" fmla="*/ 4 h 17"/>
                    <a:gd name="T28" fmla="*/ 25 w 28"/>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7">
                      <a:moveTo>
                        <a:pt x="25" y="0"/>
                      </a:moveTo>
                      <a:lnTo>
                        <a:pt x="13" y="2"/>
                      </a:lnTo>
                      <a:lnTo>
                        <a:pt x="15" y="2"/>
                      </a:lnTo>
                      <a:lnTo>
                        <a:pt x="20" y="4"/>
                      </a:lnTo>
                      <a:lnTo>
                        <a:pt x="22" y="8"/>
                      </a:lnTo>
                      <a:lnTo>
                        <a:pt x="21" y="13"/>
                      </a:lnTo>
                      <a:lnTo>
                        <a:pt x="17" y="16"/>
                      </a:lnTo>
                      <a:lnTo>
                        <a:pt x="17" y="16"/>
                      </a:lnTo>
                      <a:lnTo>
                        <a:pt x="12" y="16"/>
                      </a:lnTo>
                      <a:lnTo>
                        <a:pt x="0" y="16"/>
                      </a:lnTo>
                      <a:lnTo>
                        <a:pt x="26" y="17"/>
                      </a:lnTo>
                      <a:lnTo>
                        <a:pt x="27" y="15"/>
                      </a:lnTo>
                      <a:lnTo>
                        <a:pt x="28" y="8"/>
                      </a:lnTo>
                      <a:lnTo>
                        <a:pt x="27"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5" name="Freeform 8033"/>
                <p:cNvSpPr>
                  <a:spLocks/>
                </p:cNvSpPr>
                <p:nvPr/>
              </p:nvSpPr>
              <p:spPr bwMode="auto">
                <a:xfrm>
                  <a:off x="2095" y="1942"/>
                  <a:ext cx="6" cy="7"/>
                </a:xfrm>
                <a:custGeom>
                  <a:avLst/>
                  <a:gdLst>
                    <a:gd name="T0" fmla="*/ 19 w 32"/>
                    <a:gd name="T1" fmla="*/ 0 h 43"/>
                    <a:gd name="T2" fmla="*/ 0 w 32"/>
                    <a:gd name="T3" fmla="*/ 0 h 43"/>
                    <a:gd name="T4" fmla="*/ 0 w 32"/>
                    <a:gd name="T5" fmla="*/ 43 h 43"/>
                    <a:gd name="T6" fmla="*/ 6 w 32"/>
                    <a:gd name="T7" fmla="*/ 43 h 43"/>
                    <a:gd name="T8" fmla="*/ 6 w 32"/>
                    <a:gd name="T9" fmla="*/ 24 h 43"/>
                    <a:gd name="T10" fmla="*/ 12 w 32"/>
                    <a:gd name="T11" fmla="*/ 24 h 43"/>
                    <a:gd name="T12" fmla="*/ 22 w 32"/>
                    <a:gd name="T13" fmla="*/ 23 h 43"/>
                    <a:gd name="T14" fmla="*/ 22 w 32"/>
                    <a:gd name="T15" fmla="*/ 23 h 43"/>
                    <a:gd name="T16" fmla="*/ 26 w 32"/>
                    <a:gd name="T17" fmla="*/ 22 h 43"/>
                    <a:gd name="T18" fmla="*/ 32 w 32"/>
                    <a:gd name="T19" fmla="*/ 20 h 43"/>
                    <a:gd name="T20" fmla="*/ 6 w 32"/>
                    <a:gd name="T21" fmla="*/ 19 h 43"/>
                    <a:gd name="T22" fmla="*/ 6 w 32"/>
                    <a:gd name="T23" fmla="*/ 5 h 43"/>
                    <a:gd name="T24" fmla="*/ 19 w 32"/>
                    <a:gd name="T25" fmla="*/ 5 h 43"/>
                    <a:gd name="T26" fmla="*/ 31 w 32"/>
                    <a:gd name="T27" fmla="*/ 3 h 43"/>
                    <a:gd name="T28" fmla="*/ 25 w 32"/>
                    <a:gd name="T29" fmla="*/ 1 h 43"/>
                    <a:gd name="T30" fmla="*/ 25 w 32"/>
                    <a:gd name="T31" fmla="*/ 1 h 43"/>
                    <a:gd name="T32" fmla="*/ 19 w 32"/>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43">
                      <a:moveTo>
                        <a:pt x="19" y="0"/>
                      </a:moveTo>
                      <a:lnTo>
                        <a:pt x="0" y="0"/>
                      </a:lnTo>
                      <a:lnTo>
                        <a:pt x="0" y="43"/>
                      </a:lnTo>
                      <a:lnTo>
                        <a:pt x="6" y="43"/>
                      </a:lnTo>
                      <a:lnTo>
                        <a:pt x="6" y="24"/>
                      </a:lnTo>
                      <a:lnTo>
                        <a:pt x="12" y="24"/>
                      </a:lnTo>
                      <a:lnTo>
                        <a:pt x="22" y="23"/>
                      </a:lnTo>
                      <a:lnTo>
                        <a:pt x="22" y="23"/>
                      </a:lnTo>
                      <a:lnTo>
                        <a:pt x="26" y="22"/>
                      </a:lnTo>
                      <a:lnTo>
                        <a:pt x="32" y="20"/>
                      </a:lnTo>
                      <a:lnTo>
                        <a:pt x="6" y="19"/>
                      </a:lnTo>
                      <a:lnTo>
                        <a:pt x="6" y="5"/>
                      </a:lnTo>
                      <a:lnTo>
                        <a:pt x="19" y="5"/>
                      </a:lnTo>
                      <a:lnTo>
                        <a:pt x="31" y="3"/>
                      </a:lnTo>
                      <a:lnTo>
                        <a:pt x="25" y="1"/>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6" name="Freeform 8034"/>
                <p:cNvSpPr>
                  <a:spLocks/>
                </p:cNvSpPr>
                <p:nvPr/>
              </p:nvSpPr>
              <p:spPr bwMode="auto">
                <a:xfrm>
                  <a:off x="2102" y="1942"/>
                  <a:ext cx="4" cy="7"/>
                </a:xfrm>
                <a:custGeom>
                  <a:avLst/>
                  <a:gdLst>
                    <a:gd name="T0" fmla="*/ 22 w 29"/>
                    <a:gd name="T1" fmla="*/ 0 h 42"/>
                    <a:gd name="T2" fmla="*/ 17 w 29"/>
                    <a:gd name="T3" fmla="*/ 0 h 42"/>
                    <a:gd name="T4" fmla="*/ 0 w 29"/>
                    <a:gd name="T5" fmla="*/ 42 h 42"/>
                    <a:gd name="T6" fmla="*/ 6 w 29"/>
                    <a:gd name="T7" fmla="*/ 42 h 42"/>
                    <a:gd name="T8" fmla="*/ 11 w 29"/>
                    <a:gd name="T9" fmla="*/ 29 h 42"/>
                    <a:gd name="T10" fmla="*/ 29 w 29"/>
                    <a:gd name="T11" fmla="*/ 30 h 42"/>
                    <a:gd name="T12" fmla="*/ 13 w 29"/>
                    <a:gd name="T13" fmla="*/ 24 h 42"/>
                    <a:gd name="T14" fmla="*/ 17 w 29"/>
                    <a:gd name="T15" fmla="*/ 12 h 42"/>
                    <a:gd name="T16" fmla="*/ 18 w 29"/>
                    <a:gd name="T17" fmla="*/ 9 h 42"/>
                    <a:gd name="T18" fmla="*/ 19 w 29"/>
                    <a:gd name="T19" fmla="*/ 4 h 42"/>
                    <a:gd name="T20" fmla="*/ 20 w 29"/>
                    <a:gd name="T21" fmla="*/ 4 h 42"/>
                    <a:gd name="T22" fmla="*/ 22 w 29"/>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2">
                      <a:moveTo>
                        <a:pt x="22" y="0"/>
                      </a:moveTo>
                      <a:lnTo>
                        <a:pt x="17" y="0"/>
                      </a:lnTo>
                      <a:lnTo>
                        <a:pt x="0" y="42"/>
                      </a:lnTo>
                      <a:lnTo>
                        <a:pt x="6" y="42"/>
                      </a:lnTo>
                      <a:lnTo>
                        <a:pt x="11" y="29"/>
                      </a:lnTo>
                      <a:lnTo>
                        <a:pt x="29" y="30"/>
                      </a:lnTo>
                      <a:lnTo>
                        <a:pt x="13" y="24"/>
                      </a:lnTo>
                      <a:lnTo>
                        <a:pt x="17" y="12"/>
                      </a:lnTo>
                      <a:lnTo>
                        <a:pt x="18" y="9"/>
                      </a:lnTo>
                      <a:lnTo>
                        <a:pt x="19" y="4"/>
                      </a:lnTo>
                      <a:lnTo>
                        <a:pt x="20"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7" name="Freeform 8035"/>
                <p:cNvSpPr>
                  <a:spLocks/>
                </p:cNvSpPr>
                <p:nvPr/>
              </p:nvSpPr>
              <p:spPr bwMode="auto">
                <a:xfrm>
                  <a:off x="2104" y="1942"/>
                  <a:ext cx="4" cy="7"/>
                </a:xfrm>
                <a:custGeom>
                  <a:avLst/>
                  <a:gdLst>
                    <a:gd name="T0" fmla="*/ 9 w 27"/>
                    <a:gd name="T1" fmla="*/ 0 h 42"/>
                    <a:gd name="T2" fmla="*/ 7 w 27"/>
                    <a:gd name="T3" fmla="*/ 4 h 42"/>
                    <a:gd name="T4" fmla="*/ 8 w 27"/>
                    <a:gd name="T5" fmla="*/ 8 h 42"/>
                    <a:gd name="T6" fmla="*/ 9 w 27"/>
                    <a:gd name="T7" fmla="*/ 12 h 42"/>
                    <a:gd name="T8" fmla="*/ 11 w 27"/>
                    <a:gd name="T9" fmla="*/ 17 h 42"/>
                    <a:gd name="T10" fmla="*/ 14 w 27"/>
                    <a:gd name="T11" fmla="*/ 24 h 42"/>
                    <a:gd name="T12" fmla="*/ 0 w 27"/>
                    <a:gd name="T13" fmla="*/ 24 h 42"/>
                    <a:gd name="T14" fmla="*/ 16 w 27"/>
                    <a:gd name="T15" fmla="*/ 30 h 42"/>
                    <a:gd name="T16" fmla="*/ 21 w 27"/>
                    <a:gd name="T17" fmla="*/ 42 h 42"/>
                    <a:gd name="T18" fmla="*/ 27 w 27"/>
                    <a:gd name="T19" fmla="*/ 42 h 42"/>
                    <a:gd name="T20" fmla="*/ 9 w 27"/>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42">
                      <a:moveTo>
                        <a:pt x="9" y="0"/>
                      </a:moveTo>
                      <a:lnTo>
                        <a:pt x="7" y="4"/>
                      </a:lnTo>
                      <a:lnTo>
                        <a:pt x="8" y="8"/>
                      </a:lnTo>
                      <a:lnTo>
                        <a:pt x="9" y="12"/>
                      </a:lnTo>
                      <a:lnTo>
                        <a:pt x="11" y="17"/>
                      </a:lnTo>
                      <a:lnTo>
                        <a:pt x="14" y="24"/>
                      </a:lnTo>
                      <a:lnTo>
                        <a:pt x="0" y="24"/>
                      </a:lnTo>
                      <a:lnTo>
                        <a:pt x="16" y="30"/>
                      </a:lnTo>
                      <a:lnTo>
                        <a:pt x="21" y="42"/>
                      </a:lnTo>
                      <a:lnTo>
                        <a:pt x="27" y="4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8" name="Freeform 8036"/>
                <p:cNvSpPr>
                  <a:spLocks/>
                </p:cNvSpPr>
                <p:nvPr/>
              </p:nvSpPr>
              <p:spPr bwMode="auto">
                <a:xfrm>
                  <a:off x="2109" y="1942"/>
                  <a:ext cx="1" cy="7"/>
                </a:xfrm>
                <a:custGeom>
                  <a:avLst/>
                  <a:gdLst>
                    <a:gd name="T0" fmla="*/ 6 w 6"/>
                    <a:gd name="T1" fmla="*/ 0 h 42"/>
                    <a:gd name="T2" fmla="*/ 0 w 6"/>
                    <a:gd name="T3" fmla="*/ 0 h 42"/>
                    <a:gd name="T4" fmla="*/ 0 w 6"/>
                    <a:gd name="T5" fmla="*/ 42 h 42"/>
                    <a:gd name="T6" fmla="*/ 5 w 6"/>
                    <a:gd name="T7" fmla="*/ 42 h 42"/>
                    <a:gd name="T8" fmla="*/ 5 w 6"/>
                    <a:gd name="T9" fmla="*/ 8 h 42"/>
                    <a:gd name="T10" fmla="*/ 5 w 6"/>
                    <a:gd name="T11" fmla="*/ 8 h 42"/>
                    <a:gd name="T12" fmla="*/ 6 w 6"/>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6" h="42">
                      <a:moveTo>
                        <a:pt x="6" y="0"/>
                      </a:moveTo>
                      <a:lnTo>
                        <a:pt x="0" y="0"/>
                      </a:lnTo>
                      <a:lnTo>
                        <a:pt x="0" y="42"/>
                      </a:lnTo>
                      <a:lnTo>
                        <a:pt x="5" y="42"/>
                      </a:lnTo>
                      <a:lnTo>
                        <a:pt x="5" y="8"/>
                      </a:lnTo>
                      <a:lnTo>
                        <a:pt x="5" y="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99" name="Freeform 8037"/>
                <p:cNvSpPr>
                  <a:spLocks/>
                </p:cNvSpPr>
                <p:nvPr/>
              </p:nvSpPr>
              <p:spPr bwMode="auto">
                <a:xfrm>
                  <a:off x="2110" y="1942"/>
                  <a:ext cx="4" cy="7"/>
                </a:xfrm>
                <a:custGeom>
                  <a:avLst/>
                  <a:gdLst>
                    <a:gd name="T0" fmla="*/ 1 w 24"/>
                    <a:gd name="T1" fmla="*/ 0 h 42"/>
                    <a:gd name="T2" fmla="*/ 0 w 24"/>
                    <a:gd name="T3" fmla="*/ 8 h 42"/>
                    <a:gd name="T4" fmla="*/ 22 w 24"/>
                    <a:gd name="T5" fmla="*/ 42 h 42"/>
                    <a:gd name="T6" fmla="*/ 24 w 24"/>
                    <a:gd name="T7" fmla="*/ 33 h 42"/>
                    <a:gd name="T8" fmla="*/ 1 w 24"/>
                    <a:gd name="T9" fmla="*/ 0 h 42"/>
                  </a:gdLst>
                  <a:ahLst/>
                  <a:cxnLst>
                    <a:cxn ang="0">
                      <a:pos x="T0" y="T1"/>
                    </a:cxn>
                    <a:cxn ang="0">
                      <a:pos x="T2" y="T3"/>
                    </a:cxn>
                    <a:cxn ang="0">
                      <a:pos x="T4" y="T5"/>
                    </a:cxn>
                    <a:cxn ang="0">
                      <a:pos x="T6" y="T7"/>
                    </a:cxn>
                    <a:cxn ang="0">
                      <a:pos x="T8" y="T9"/>
                    </a:cxn>
                  </a:cxnLst>
                  <a:rect l="0" t="0" r="r" b="b"/>
                  <a:pathLst>
                    <a:path w="24" h="42">
                      <a:moveTo>
                        <a:pt x="1" y="0"/>
                      </a:moveTo>
                      <a:lnTo>
                        <a:pt x="0" y="8"/>
                      </a:lnTo>
                      <a:lnTo>
                        <a:pt x="22" y="42"/>
                      </a:lnTo>
                      <a:lnTo>
                        <a:pt x="24" y="33"/>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0" name="Freeform 8038"/>
                <p:cNvSpPr>
                  <a:spLocks/>
                </p:cNvSpPr>
                <p:nvPr/>
              </p:nvSpPr>
              <p:spPr bwMode="auto">
                <a:xfrm>
                  <a:off x="2114" y="1942"/>
                  <a:ext cx="1" cy="7"/>
                </a:xfrm>
                <a:custGeom>
                  <a:avLst/>
                  <a:gdLst>
                    <a:gd name="T0" fmla="*/ 7 w 7"/>
                    <a:gd name="T1" fmla="*/ 0 h 42"/>
                    <a:gd name="T2" fmla="*/ 2 w 7"/>
                    <a:gd name="T3" fmla="*/ 0 h 42"/>
                    <a:gd name="T4" fmla="*/ 2 w 7"/>
                    <a:gd name="T5" fmla="*/ 33 h 42"/>
                    <a:gd name="T6" fmla="*/ 2 w 7"/>
                    <a:gd name="T7" fmla="*/ 33 h 42"/>
                    <a:gd name="T8" fmla="*/ 0 w 7"/>
                    <a:gd name="T9" fmla="*/ 42 h 42"/>
                    <a:gd name="T10" fmla="*/ 7 w 7"/>
                    <a:gd name="T11" fmla="*/ 42 h 42"/>
                    <a:gd name="T12" fmla="*/ 7 w 7"/>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7" h="42">
                      <a:moveTo>
                        <a:pt x="7" y="0"/>
                      </a:moveTo>
                      <a:lnTo>
                        <a:pt x="2" y="0"/>
                      </a:lnTo>
                      <a:lnTo>
                        <a:pt x="2" y="33"/>
                      </a:lnTo>
                      <a:lnTo>
                        <a:pt x="2" y="33"/>
                      </a:lnTo>
                      <a:lnTo>
                        <a:pt x="0" y="42"/>
                      </a:lnTo>
                      <a:lnTo>
                        <a:pt x="7" y="4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1" name="Freeform 8039"/>
                <p:cNvSpPr>
                  <a:spLocks/>
                </p:cNvSpPr>
                <p:nvPr/>
              </p:nvSpPr>
              <p:spPr bwMode="auto">
                <a:xfrm>
                  <a:off x="2118" y="1942"/>
                  <a:ext cx="5" cy="7"/>
                </a:xfrm>
                <a:custGeom>
                  <a:avLst/>
                  <a:gdLst>
                    <a:gd name="T0" fmla="*/ 21 w 31"/>
                    <a:gd name="T1" fmla="*/ 0 h 41"/>
                    <a:gd name="T2" fmla="*/ 11 w 31"/>
                    <a:gd name="T3" fmla="*/ 2 h 41"/>
                    <a:gd name="T4" fmla="*/ 12 w 31"/>
                    <a:gd name="T5" fmla="*/ 2 h 41"/>
                    <a:gd name="T6" fmla="*/ 17 w 31"/>
                    <a:gd name="T7" fmla="*/ 3 h 41"/>
                    <a:gd name="T8" fmla="*/ 21 w 31"/>
                    <a:gd name="T9" fmla="*/ 6 h 41"/>
                    <a:gd name="T10" fmla="*/ 22 w 31"/>
                    <a:gd name="T11" fmla="*/ 7 h 41"/>
                    <a:gd name="T12" fmla="*/ 24 w 31"/>
                    <a:gd name="T13" fmla="*/ 13 h 41"/>
                    <a:gd name="T14" fmla="*/ 25 w 31"/>
                    <a:gd name="T15" fmla="*/ 19 h 41"/>
                    <a:gd name="T16" fmla="*/ 25 w 31"/>
                    <a:gd name="T17" fmla="*/ 21 h 41"/>
                    <a:gd name="T18" fmla="*/ 24 w 31"/>
                    <a:gd name="T19" fmla="*/ 28 h 41"/>
                    <a:gd name="T20" fmla="*/ 21 w 31"/>
                    <a:gd name="T21" fmla="*/ 32 h 41"/>
                    <a:gd name="T22" fmla="*/ 21 w 31"/>
                    <a:gd name="T23" fmla="*/ 32 h 41"/>
                    <a:gd name="T24" fmla="*/ 16 w 31"/>
                    <a:gd name="T25" fmla="*/ 35 h 41"/>
                    <a:gd name="T26" fmla="*/ 11 w 31"/>
                    <a:gd name="T27" fmla="*/ 36 h 41"/>
                    <a:gd name="T28" fmla="*/ 0 w 31"/>
                    <a:gd name="T29" fmla="*/ 38 h 41"/>
                    <a:gd name="T30" fmla="*/ 5 w 31"/>
                    <a:gd name="T31" fmla="*/ 40 h 41"/>
                    <a:gd name="T32" fmla="*/ 11 w 31"/>
                    <a:gd name="T33" fmla="*/ 41 h 41"/>
                    <a:gd name="T34" fmla="*/ 16 w 31"/>
                    <a:gd name="T35" fmla="*/ 40 h 41"/>
                    <a:gd name="T36" fmla="*/ 21 w 31"/>
                    <a:gd name="T37" fmla="*/ 38 h 41"/>
                    <a:gd name="T38" fmla="*/ 25 w 31"/>
                    <a:gd name="T39" fmla="*/ 35 h 41"/>
                    <a:gd name="T40" fmla="*/ 25 w 31"/>
                    <a:gd name="T41" fmla="*/ 35 h 41"/>
                    <a:gd name="T42" fmla="*/ 29 w 31"/>
                    <a:gd name="T43" fmla="*/ 30 h 41"/>
                    <a:gd name="T44" fmla="*/ 31 w 31"/>
                    <a:gd name="T45" fmla="*/ 26 h 41"/>
                    <a:gd name="T46" fmla="*/ 31 w 31"/>
                    <a:gd name="T47" fmla="*/ 19 h 41"/>
                    <a:gd name="T48" fmla="*/ 31 w 31"/>
                    <a:gd name="T49" fmla="*/ 18 h 41"/>
                    <a:gd name="T50" fmla="*/ 31 w 31"/>
                    <a:gd name="T51" fmla="*/ 13 h 41"/>
                    <a:gd name="T52" fmla="*/ 29 w 31"/>
                    <a:gd name="T53" fmla="*/ 7 h 41"/>
                    <a:gd name="T54" fmla="*/ 25 w 31"/>
                    <a:gd name="T55" fmla="*/ 3 h 41"/>
                    <a:gd name="T56" fmla="*/ 21 w 31"/>
                    <a:gd name="T5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1">
                      <a:moveTo>
                        <a:pt x="21" y="0"/>
                      </a:moveTo>
                      <a:lnTo>
                        <a:pt x="11" y="2"/>
                      </a:lnTo>
                      <a:lnTo>
                        <a:pt x="12" y="2"/>
                      </a:lnTo>
                      <a:lnTo>
                        <a:pt x="17" y="3"/>
                      </a:lnTo>
                      <a:lnTo>
                        <a:pt x="21" y="6"/>
                      </a:lnTo>
                      <a:lnTo>
                        <a:pt x="22" y="7"/>
                      </a:lnTo>
                      <a:lnTo>
                        <a:pt x="24" y="13"/>
                      </a:lnTo>
                      <a:lnTo>
                        <a:pt x="25" y="19"/>
                      </a:lnTo>
                      <a:lnTo>
                        <a:pt x="25" y="21"/>
                      </a:lnTo>
                      <a:lnTo>
                        <a:pt x="24" y="28"/>
                      </a:lnTo>
                      <a:lnTo>
                        <a:pt x="21" y="32"/>
                      </a:lnTo>
                      <a:lnTo>
                        <a:pt x="21" y="32"/>
                      </a:lnTo>
                      <a:lnTo>
                        <a:pt x="16" y="35"/>
                      </a:lnTo>
                      <a:lnTo>
                        <a:pt x="11" y="36"/>
                      </a:lnTo>
                      <a:lnTo>
                        <a:pt x="0" y="38"/>
                      </a:lnTo>
                      <a:lnTo>
                        <a:pt x="5" y="40"/>
                      </a:lnTo>
                      <a:lnTo>
                        <a:pt x="11" y="41"/>
                      </a:lnTo>
                      <a:lnTo>
                        <a:pt x="16" y="40"/>
                      </a:lnTo>
                      <a:lnTo>
                        <a:pt x="21" y="38"/>
                      </a:lnTo>
                      <a:lnTo>
                        <a:pt x="25" y="35"/>
                      </a:lnTo>
                      <a:lnTo>
                        <a:pt x="25" y="35"/>
                      </a:lnTo>
                      <a:lnTo>
                        <a:pt x="29" y="30"/>
                      </a:lnTo>
                      <a:lnTo>
                        <a:pt x="31" y="26"/>
                      </a:lnTo>
                      <a:lnTo>
                        <a:pt x="31" y="19"/>
                      </a:lnTo>
                      <a:lnTo>
                        <a:pt x="31" y="18"/>
                      </a:lnTo>
                      <a:lnTo>
                        <a:pt x="31" y="13"/>
                      </a:lnTo>
                      <a:lnTo>
                        <a:pt x="29" y="7"/>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2" name="Freeform 8040"/>
                <p:cNvSpPr>
                  <a:spLocks/>
                </p:cNvSpPr>
                <p:nvPr/>
              </p:nvSpPr>
              <p:spPr bwMode="auto">
                <a:xfrm>
                  <a:off x="2116" y="1942"/>
                  <a:ext cx="5" cy="7"/>
                </a:xfrm>
                <a:custGeom>
                  <a:avLst/>
                  <a:gdLst>
                    <a:gd name="T0" fmla="*/ 21 w 31"/>
                    <a:gd name="T1" fmla="*/ 0 h 41"/>
                    <a:gd name="T2" fmla="*/ 15 w 31"/>
                    <a:gd name="T3" fmla="*/ 1 h 41"/>
                    <a:gd name="T4" fmla="*/ 10 w 31"/>
                    <a:gd name="T5" fmla="*/ 2 h 41"/>
                    <a:gd name="T6" fmla="*/ 6 w 31"/>
                    <a:gd name="T7" fmla="*/ 6 h 41"/>
                    <a:gd name="T8" fmla="*/ 6 w 31"/>
                    <a:gd name="T9" fmla="*/ 6 h 41"/>
                    <a:gd name="T10" fmla="*/ 2 w 31"/>
                    <a:gd name="T11" fmla="*/ 11 h 41"/>
                    <a:gd name="T12" fmla="*/ 0 w 31"/>
                    <a:gd name="T13" fmla="*/ 16 h 41"/>
                    <a:gd name="T14" fmla="*/ 0 w 31"/>
                    <a:gd name="T15" fmla="*/ 22 h 41"/>
                    <a:gd name="T16" fmla="*/ 1 w 31"/>
                    <a:gd name="T17" fmla="*/ 29 h 41"/>
                    <a:gd name="T18" fmla="*/ 2 w 31"/>
                    <a:gd name="T19" fmla="*/ 33 h 41"/>
                    <a:gd name="T20" fmla="*/ 6 w 31"/>
                    <a:gd name="T21" fmla="*/ 38 h 41"/>
                    <a:gd name="T22" fmla="*/ 10 w 31"/>
                    <a:gd name="T23" fmla="*/ 41 h 41"/>
                    <a:gd name="T24" fmla="*/ 21 w 31"/>
                    <a:gd name="T25" fmla="*/ 39 h 41"/>
                    <a:gd name="T26" fmla="*/ 19 w 31"/>
                    <a:gd name="T27" fmla="*/ 39 h 41"/>
                    <a:gd name="T28" fmla="*/ 14 w 31"/>
                    <a:gd name="T29" fmla="*/ 38 h 41"/>
                    <a:gd name="T30" fmla="*/ 10 w 31"/>
                    <a:gd name="T31" fmla="*/ 35 h 41"/>
                    <a:gd name="T32" fmla="*/ 9 w 31"/>
                    <a:gd name="T33" fmla="*/ 34 h 41"/>
                    <a:gd name="T34" fmla="*/ 7 w 31"/>
                    <a:gd name="T35" fmla="*/ 29 h 41"/>
                    <a:gd name="T36" fmla="*/ 6 w 31"/>
                    <a:gd name="T37" fmla="*/ 22 h 41"/>
                    <a:gd name="T38" fmla="*/ 7 w 31"/>
                    <a:gd name="T39" fmla="*/ 19 h 41"/>
                    <a:gd name="T40" fmla="*/ 8 w 31"/>
                    <a:gd name="T41" fmla="*/ 14 h 41"/>
                    <a:gd name="T42" fmla="*/ 10 w 31"/>
                    <a:gd name="T43" fmla="*/ 9 h 41"/>
                    <a:gd name="T44" fmla="*/ 11 w 31"/>
                    <a:gd name="T45" fmla="*/ 8 h 41"/>
                    <a:gd name="T46" fmla="*/ 15 w 31"/>
                    <a:gd name="T47" fmla="*/ 6 h 41"/>
                    <a:gd name="T48" fmla="*/ 21 w 31"/>
                    <a:gd name="T49" fmla="*/ 5 h 41"/>
                    <a:gd name="T50" fmla="*/ 31 w 31"/>
                    <a:gd name="T51" fmla="*/ 3 h 41"/>
                    <a:gd name="T52" fmla="*/ 27 w 31"/>
                    <a:gd name="T53" fmla="*/ 1 h 41"/>
                    <a:gd name="T54" fmla="*/ 21 w 31"/>
                    <a:gd name="T5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1" h="41">
                      <a:moveTo>
                        <a:pt x="21" y="0"/>
                      </a:moveTo>
                      <a:lnTo>
                        <a:pt x="15" y="1"/>
                      </a:lnTo>
                      <a:lnTo>
                        <a:pt x="10" y="2"/>
                      </a:lnTo>
                      <a:lnTo>
                        <a:pt x="6" y="6"/>
                      </a:lnTo>
                      <a:lnTo>
                        <a:pt x="6" y="6"/>
                      </a:lnTo>
                      <a:lnTo>
                        <a:pt x="2" y="11"/>
                      </a:lnTo>
                      <a:lnTo>
                        <a:pt x="0" y="16"/>
                      </a:lnTo>
                      <a:lnTo>
                        <a:pt x="0" y="22"/>
                      </a:lnTo>
                      <a:lnTo>
                        <a:pt x="1" y="29"/>
                      </a:lnTo>
                      <a:lnTo>
                        <a:pt x="2" y="33"/>
                      </a:lnTo>
                      <a:lnTo>
                        <a:pt x="6" y="38"/>
                      </a:lnTo>
                      <a:lnTo>
                        <a:pt x="10" y="41"/>
                      </a:lnTo>
                      <a:lnTo>
                        <a:pt x="21" y="39"/>
                      </a:lnTo>
                      <a:lnTo>
                        <a:pt x="19" y="39"/>
                      </a:lnTo>
                      <a:lnTo>
                        <a:pt x="14" y="38"/>
                      </a:lnTo>
                      <a:lnTo>
                        <a:pt x="10" y="35"/>
                      </a:lnTo>
                      <a:lnTo>
                        <a:pt x="9" y="34"/>
                      </a:lnTo>
                      <a:lnTo>
                        <a:pt x="7" y="29"/>
                      </a:lnTo>
                      <a:lnTo>
                        <a:pt x="6" y="22"/>
                      </a:lnTo>
                      <a:lnTo>
                        <a:pt x="7" y="19"/>
                      </a:lnTo>
                      <a:lnTo>
                        <a:pt x="8" y="14"/>
                      </a:lnTo>
                      <a:lnTo>
                        <a:pt x="10" y="9"/>
                      </a:lnTo>
                      <a:lnTo>
                        <a:pt x="11" y="8"/>
                      </a:lnTo>
                      <a:lnTo>
                        <a:pt x="15" y="6"/>
                      </a:lnTo>
                      <a:lnTo>
                        <a:pt x="21" y="5"/>
                      </a:lnTo>
                      <a:lnTo>
                        <a:pt x="31" y="3"/>
                      </a:lnTo>
                      <a:lnTo>
                        <a:pt x="27" y="1"/>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03" name="Line 8041"/>
                <p:cNvSpPr>
                  <a:spLocks noChangeShapeType="1"/>
                </p:cNvSpPr>
                <p:nvPr/>
              </p:nvSpPr>
              <p:spPr bwMode="auto">
                <a:xfrm flipH="1">
                  <a:off x="1918" y="1538"/>
                  <a:ext cx="5"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4" name="Line 8042"/>
                <p:cNvSpPr>
                  <a:spLocks noChangeShapeType="1"/>
                </p:cNvSpPr>
                <p:nvPr/>
              </p:nvSpPr>
              <p:spPr bwMode="auto">
                <a:xfrm flipH="1">
                  <a:off x="1919" y="1539"/>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05" name="Freeform 8043"/>
                <p:cNvSpPr>
                  <a:spLocks/>
                </p:cNvSpPr>
                <p:nvPr/>
              </p:nvSpPr>
              <p:spPr bwMode="auto">
                <a:xfrm>
                  <a:off x="1920" y="1537"/>
                  <a:ext cx="4" cy="10"/>
                </a:xfrm>
                <a:custGeom>
                  <a:avLst/>
                  <a:gdLst>
                    <a:gd name="T0" fmla="*/ 9 w 28"/>
                    <a:gd name="T1" fmla="*/ 0 h 60"/>
                    <a:gd name="T2" fmla="*/ 28 w 28"/>
                    <a:gd name="T3" fmla="*/ 10 h 60"/>
                    <a:gd name="T4" fmla="*/ 0 w 28"/>
                    <a:gd name="T5" fmla="*/ 60 h 60"/>
                  </a:gdLst>
                  <a:ahLst/>
                  <a:cxnLst>
                    <a:cxn ang="0">
                      <a:pos x="T0" y="T1"/>
                    </a:cxn>
                    <a:cxn ang="0">
                      <a:pos x="T2" y="T3"/>
                    </a:cxn>
                    <a:cxn ang="0">
                      <a:pos x="T4" y="T5"/>
                    </a:cxn>
                  </a:cxnLst>
                  <a:rect l="0" t="0" r="r" b="b"/>
                  <a:pathLst>
                    <a:path w="28" h="60">
                      <a:moveTo>
                        <a:pt x="9" y="0"/>
                      </a:moveTo>
                      <a:lnTo>
                        <a:pt x="28" y="10"/>
                      </a:lnTo>
                      <a:lnTo>
                        <a:pt x="0" y="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8869" name="Group 8245"/>
              <p:cNvGrpSpPr>
                <a:grpSpLocks/>
              </p:cNvGrpSpPr>
              <p:nvPr/>
            </p:nvGrpSpPr>
            <p:grpSpPr bwMode="auto">
              <a:xfrm>
                <a:off x="1878" y="1415"/>
                <a:ext cx="1712" cy="1646"/>
                <a:chOff x="1878" y="1415"/>
                <a:chExt cx="1712" cy="1646"/>
              </a:xfrm>
            </p:grpSpPr>
            <p:sp>
              <p:nvSpPr>
                <p:cNvPr id="9406" name="Freeform 8045"/>
                <p:cNvSpPr>
                  <a:spLocks/>
                </p:cNvSpPr>
                <p:nvPr/>
              </p:nvSpPr>
              <p:spPr bwMode="auto">
                <a:xfrm>
                  <a:off x="1922" y="1540"/>
                  <a:ext cx="7" cy="3"/>
                </a:xfrm>
                <a:custGeom>
                  <a:avLst/>
                  <a:gdLst>
                    <a:gd name="T0" fmla="*/ 33 w 38"/>
                    <a:gd name="T1" fmla="*/ 12 h 17"/>
                    <a:gd name="T2" fmla="*/ 35 w 38"/>
                    <a:gd name="T3" fmla="*/ 8 h 17"/>
                    <a:gd name="T4" fmla="*/ 31 w 38"/>
                    <a:gd name="T5" fmla="*/ 7 h 17"/>
                    <a:gd name="T6" fmla="*/ 28 w 38"/>
                    <a:gd name="T7" fmla="*/ 13 h 17"/>
                    <a:gd name="T8" fmla="*/ 34 w 38"/>
                    <a:gd name="T9" fmla="*/ 17 h 17"/>
                    <a:gd name="T10" fmla="*/ 38 w 38"/>
                    <a:gd name="T11" fmla="*/ 10 h 17"/>
                    <a:gd name="T12" fmla="*/ 37 w 38"/>
                    <a:gd name="T13" fmla="*/ 5 h 17"/>
                    <a:gd name="T14" fmla="*/ 30 w 38"/>
                    <a:gd name="T15" fmla="*/ 0 h 17"/>
                    <a:gd name="T16" fmla="*/ 20 w 38"/>
                    <a:gd name="T17" fmla="*/ 0 h 17"/>
                    <a:gd name="T18" fmla="*/ 9 w 38"/>
                    <a:gd name="T19" fmla="*/ 4 h 17"/>
                    <a:gd name="T20" fmla="*/ 0 w 38"/>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7">
                      <a:moveTo>
                        <a:pt x="33" y="12"/>
                      </a:moveTo>
                      <a:lnTo>
                        <a:pt x="35" y="8"/>
                      </a:lnTo>
                      <a:lnTo>
                        <a:pt x="31" y="7"/>
                      </a:lnTo>
                      <a:lnTo>
                        <a:pt x="28" y="13"/>
                      </a:lnTo>
                      <a:lnTo>
                        <a:pt x="34" y="17"/>
                      </a:lnTo>
                      <a:lnTo>
                        <a:pt x="38" y="10"/>
                      </a:lnTo>
                      <a:lnTo>
                        <a:pt x="37" y="5"/>
                      </a:lnTo>
                      <a:lnTo>
                        <a:pt x="30" y="0"/>
                      </a:lnTo>
                      <a:lnTo>
                        <a:pt x="20" y="0"/>
                      </a:lnTo>
                      <a:lnTo>
                        <a:pt x="9" y="4"/>
                      </a:lnTo>
                      <a:lnTo>
                        <a:pt x="0" y="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7" name="Line 8046"/>
                <p:cNvSpPr>
                  <a:spLocks noChangeShapeType="1"/>
                </p:cNvSpPr>
                <p:nvPr/>
              </p:nvSpPr>
              <p:spPr bwMode="auto">
                <a:xfrm>
                  <a:off x="1917" y="1545"/>
                  <a:ext cx="4"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8" name="Line 8047"/>
                <p:cNvSpPr>
                  <a:spLocks noChangeShapeType="1"/>
                </p:cNvSpPr>
                <p:nvPr/>
              </p:nvSpPr>
              <p:spPr bwMode="auto">
                <a:xfrm>
                  <a:off x="1922" y="153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09" name="Line 8048"/>
                <p:cNvSpPr>
                  <a:spLocks noChangeShapeType="1"/>
                </p:cNvSpPr>
                <p:nvPr/>
              </p:nvSpPr>
              <p:spPr bwMode="auto">
                <a:xfrm>
                  <a:off x="1922" y="1538"/>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0" name="Line 8049"/>
                <p:cNvSpPr>
                  <a:spLocks noChangeShapeType="1"/>
                </p:cNvSpPr>
                <p:nvPr/>
              </p:nvSpPr>
              <p:spPr bwMode="auto">
                <a:xfrm flipH="1" flipV="1">
                  <a:off x="1917" y="1546"/>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1" name="Line 8050"/>
                <p:cNvSpPr>
                  <a:spLocks noChangeShapeType="1"/>
                </p:cNvSpPr>
                <p:nvPr/>
              </p:nvSpPr>
              <p:spPr bwMode="auto">
                <a:xfrm flipH="1">
                  <a:off x="1918" y="1545"/>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2" name="Line 8051"/>
                <p:cNvSpPr>
                  <a:spLocks noChangeShapeType="1"/>
                </p:cNvSpPr>
                <p:nvPr/>
              </p:nvSpPr>
              <p:spPr bwMode="auto">
                <a:xfrm flipH="1">
                  <a:off x="1920" y="1546"/>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3" name="Line 8052"/>
                <p:cNvSpPr>
                  <a:spLocks noChangeShapeType="1"/>
                </p:cNvSpPr>
                <p:nvPr/>
              </p:nvSpPr>
              <p:spPr bwMode="auto">
                <a:xfrm>
                  <a:off x="1920" y="1546"/>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4" name="Freeform 8053"/>
                <p:cNvSpPr>
                  <a:spLocks/>
                </p:cNvSpPr>
                <p:nvPr/>
              </p:nvSpPr>
              <p:spPr bwMode="auto">
                <a:xfrm>
                  <a:off x="1932" y="1541"/>
                  <a:ext cx="7" cy="1"/>
                </a:xfrm>
                <a:custGeom>
                  <a:avLst/>
                  <a:gdLst>
                    <a:gd name="T0" fmla="*/ 0 w 39"/>
                    <a:gd name="T1" fmla="*/ 0 h 4"/>
                    <a:gd name="T2" fmla="*/ 33 w 39"/>
                    <a:gd name="T3" fmla="*/ 0 h 4"/>
                    <a:gd name="T4" fmla="*/ 39 w 39"/>
                    <a:gd name="T5" fmla="*/ 4 h 4"/>
                    <a:gd name="T6" fmla="*/ 26 w 39"/>
                    <a:gd name="T7" fmla="*/ 2 h 4"/>
                  </a:gdLst>
                  <a:ahLst/>
                  <a:cxnLst>
                    <a:cxn ang="0">
                      <a:pos x="T0" y="T1"/>
                    </a:cxn>
                    <a:cxn ang="0">
                      <a:pos x="T2" y="T3"/>
                    </a:cxn>
                    <a:cxn ang="0">
                      <a:pos x="T4" y="T5"/>
                    </a:cxn>
                    <a:cxn ang="0">
                      <a:pos x="T6" y="T7"/>
                    </a:cxn>
                  </a:cxnLst>
                  <a:rect l="0" t="0" r="r" b="b"/>
                  <a:pathLst>
                    <a:path w="39" h="4">
                      <a:moveTo>
                        <a:pt x="0" y="0"/>
                      </a:moveTo>
                      <a:lnTo>
                        <a:pt x="33" y="0"/>
                      </a:lnTo>
                      <a:lnTo>
                        <a:pt x="39" y="4"/>
                      </a:lnTo>
                      <a:lnTo>
                        <a:pt x="26"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5" name="Freeform 8054"/>
                <p:cNvSpPr>
                  <a:spLocks/>
                </p:cNvSpPr>
                <p:nvPr/>
              </p:nvSpPr>
              <p:spPr bwMode="auto">
                <a:xfrm>
                  <a:off x="1932" y="1541"/>
                  <a:ext cx="7" cy="1"/>
                </a:xfrm>
                <a:custGeom>
                  <a:avLst/>
                  <a:gdLst>
                    <a:gd name="T0" fmla="*/ 0 w 39"/>
                    <a:gd name="T1" fmla="*/ 0 h 5"/>
                    <a:gd name="T2" fmla="*/ 34 w 39"/>
                    <a:gd name="T3" fmla="*/ 5 h 5"/>
                    <a:gd name="T4" fmla="*/ 39 w 39"/>
                    <a:gd name="T5" fmla="*/ 4 h 5"/>
                  </a:gdLst>
                  <a:ahLst/>
                  <a:cxnLst>
                    <a:cxn ang="0">
                      <a:pos x="T0" y="T1"/>
                    </a:cxn>
                    <a:cxn ang="0">
                      <a:pos x="T2" y="T3"/>
                    </a:cxn>
                    <a:cxn ang="0">
                      <a:pos x="T4" y="T5"/>
                    </a:cxn>
                  </a:cxnLst>
                  <a:rect l="0" t="0" r="r" b="b"/>
                  <a:pathLst>
                    <a:path w="39" h="5">
                      <a:moveTo>
                        <a:pt x="0" y="0"/>
                      </a:moveTo>
                      <a:lnTo>
                        <a:pt x="34" y="5"/>
                      </a:lnTo>
                      <a:lnTo>
                        <a:pt x="39" y="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6" name="Line 8055"/>
                <p:cNvSpPr>
                  <a:spLocks noChangeShapeType="1"/>
                </p:cNvSpPr>
                <p:nvPr/>
              </p:nvSpPr>
              <p:spPr bwMode="auto">
                <a:xfrm flipH="1">
                  <a:off x="1929" y="1544"/>
                  <a:ext cx="5" cy="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7" name="Line 8056"/>
                <p:cNvSpPr>
                  <a:spLocks noChangeShapeType="1"/>
                </p:cNvSpPr>
                <p:nvPr/>
              </p:nvSpPr>
              <p:spPr bwMode="auto">
                <a:xfrm flipH="1">
                  <a:off x="1930" y="1545"/>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8" name="Freeform 8057"/>
                <p:cNvSpPr>
                  <a:spLocks/>
                </p:cNvSpPr>
                <p:nvPr/>
              </p:nvSpPr>
              <p:spPr bwMode="auto">
                <a:xfrm>
                  <a:off x="1930" y="1543"/>
                  <a:ext cx="5" cy="10"/>
                </a:xfrm>
                <a:custGeom>
                  <a:avLst/>
                  <a:gdLst>
                    <a:gd name="T0" fmla="*/ 10 w 28"/>
                    <a:gd name="T1" fmla="*/ 0 h 60"/>
                    <a:gd name="T2" fmla="*/ 28 w 28"/>
                    <a:gd name="T3" fmla="*/ 11 h 60"/>
                    <a:gd name="T4" fmla="*/ 0 w 28"/>
                    <a:gd name="T5" fmla="*/ 60 h 60"/>
                  </a:gdLst>
                  <a:ahLst/>
                  <a:cxnLst>
                    <a:cxn ang="0">
                      <a:pos x="T0" y="T1"/>
                    </a:cxn>
                    <a:cxn ang="0">
                      <a:pos x="T2" y="T3"/>
                    </a:cxn>
                    <a:cxn ang="0">
                      <a:pos x="T4" y="T5"/>
                    </a:cxn>
                  </a:cxnLst>
                  <a:rect l="0" t="0" r="r" b="b"/>
                  <a:pathLst>
                    <a:path w="28" h="60">
                      <a:moveTo>
                        <a:pt x="10" y="0"/>
                      </a:moveTo>
                      <a:lnTo>
                        <a:pt x="28" y="11"/>
                      </a:lnTo>
                      <a:lnTo>
                        <a:pt x="0" y="6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19" name="Line 8058"/>
                <p:cNvSpPr>
                  <a:spLocks noChangeShapeType="1"/>
                </p:cNvSpPr>
                <p:nvPr/>
              </p:nvSpPr>
              <p:spPr bwMode="auto">
                <a:xfrm>
                  <a:off x="1927" y="1551"/>
                  <a:ext cx="5"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0" name="Line 8059"/>
                <p:cNvSpPr>
                  <a:spLocks noChangeShapeType="1"/>
                </p:cNvSpPr>
                <p:nvPr/>
              </p:nvSpPr>
              <p:spPr bwMode="auto">
                <a:xfrm>
                  <a:off x="1933" y="1543"/>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1" name="Line 8060"/>
                <p:cNvSpPr>
                  <a:spLocks noChangeShapeType="1"/>
                </p:cNvSpPr>
                <p:nvPr/>
              </p:nvSpPr>
              <p:spPr bwMode="auto">
                <a:xfrm>
                  <a:off x="1933" y="1544"/>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2" name="Line 8061"/>
                <p:cNvSpPr>
                  <a:spLocks noChangeShapeType="1"/>
                </p:cNvSpPr>
                <p:nvPr/>
              </p:nvSpPr>
              <p:spPr bwMode="auto">
                <a:xfrm flipH="1">
                  <a:off x="1928" y="1552"/>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3" name="Line 8062"/>
                <p:cNvSpPr>
                  <a:spLocks noChangeShapeType="1"/>
                </p:cNvSpPr>
                <p:nvPr/>
              </p:nvSpPr>
              <p:spPr bwMode="auto">
                <a:xfrm flipH="1">
                  <a:off x="1929" y="155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4" name="Line 8063"/>
                <p:cNvSpPr>
                  <a:spLocks noChangeShapeType="1"/>
                </p:cNvSpPr>
                <p:nvPr/>
              </p:nvSpPr>
              <p:spPr bwMode="auto">
                <a:xfrm flipH="1">
                  <a:off x="1931" y="1552"/>
                  <a:ext cx="0"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5" name="Line 8064"/>
                <p:cNvSpPr>
                  <a:spLocks noChangeShapeType="1"/>
                </p:cNvSpPr>
                <p:nvPr/>
              </p:nvSpPr>
              <p:spPr bwMode="auto">
                <a:xfrm>
                  <a:off x="1931" y="1552"/>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6" name="Freeform 8065"/>
                <p:cNvSpPr>
                  <a:spLocks/>
                </p:cNvSpPr>
                <p:nvPr/>
              </p:nvSpPr>
              <p:spPr bwMode="auto">
                <a:xfrm>
                  <a:off x="1937" y="1549"/>
                  <a:ext cx="9" cy="10"/>
                </a:xfrm>
                <a:custGeom>
                  <a:avLst/>
                  <a:gdLst>
                    <a:gd name="T0" fmla="*/ 40 w 59"/>
                    <a:gd name="T1" fmla="*/ 2 h 58"/>
                    <a:gd name="T2" fmla="*/ 27 w 59"/>
                    <a:gd name="T3" fmla="*/ 0 h 58"/>
                    <a:gd name="T4" fmla="*/ 16 w 59"/>
                    <a:gd name="T5" fmla="*/ 3 h 58"/>
                    <a:gd name="T6" fmla="*/ 7 w 59"/>
                    <a:gd name="T7" fmla="*/ 11 h 58"/>
                    <a:gd name="T8" fmla="*/ 2 w 59"/>
                    <a:gd name="T9" fmla="*/ 18 h 58"/>
                    <a:gd name="T10" fmla="*/ 0 w 59"/>
                    <a:gd name="T11" fmla="*/ 30 h 58"/>
                    <a:gd name="T12" fmla="*/ 3 w 59"/>
                    <a:gd name="T13" fmla="*/ 42 h 58"/>
                    <a:gd name="T14" fmla="*/ 12 w 59"/>
                    <a:gd name="T15" fmla="*/ 52 h 58"/>
                    <a:gd name="T16" fmla="*/ 18 w 59"/>
                    <a:gd name="T17" fmla="*/ 56 h 58"/>
                    <a:gd name="T18" fmla="*/ 31 w 59"/>
                    <a:gd name="T19" fmla="*/ 58 h 58"/>
                    <a:gd name="T20" fmla="*/ 43 w 59"/>
                    <a:gd name="T21" fmla="*/ 55 h 58"/>
                    <a:gd name="T22" fmla="*/ 52 w 59"/>
                    <a:gd name="T23" fmla="*/ 46 h 58"/>
                    <a:gd name="T24" fmla="*/ 56 w 59"/>
                    <a:gd name="T25" fmla="*/ 39 h 58"/>
                    <a:gd name="T26" fmla="*/ 59 w 59"/>
                    <a:gd name="T27" fmla="*/ 26 h 58"/>
                    <a:gd name="T28" fmla="*/ 56 w 59"/>
                    <a:gd name="T29" fmla="*/ 16 h 58"/>
                    <a:gd name="T30" fmla="*/ 47 w 59"/>
                    <a:gd name="T31" fmla="*/ 6 h 58"/>
                    <a:gd name="T32" fmla="*/ 40 w 59"/>
                    <a:gd name="T33"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8">
                      <a:moveTo>
                        <a:pt x="40" y="2"/>
                      </a:moveTo>
                      <a:lnTo>
                        <a:pt x="27" y="0"/>
                      </a:lnTo>
                      <a:lnTo>
                        <a:pt x="16" y="3"/>
                      </a:lnTo>
                      <a:lnTo>
                        <a:pt x="7" y="11"/>
                      </a:lnTo>
                      <a:lnTo>
                        <a:pt x="2" y="18"/>
                      </a:lnTo>
                      <a:lnTo>
                        <a:pt x="0" y="30"/>
                      </a:lnTo>
                      <a:lnTo>
                        <a:pt x="3" y="42"/>
                      </a:lnTo>
                      <a:lnTo>
                        <a:pt x="12" y="52"/>
                      </a:lnTo>
                      <a:lnTo>
                        <a:pt x="18" y="56"/>
                      </a:lnTo>
                      <a:lnTo>
                        <a:pt x="31" y="58"/>
                      </a:lnTo>
                      <a:lnTo>
                        <a:pt x="43" y="55"/>
                      </a:lnTo>
                      <a:lnTo>
                        <a:pt x="52" y="46"/>
                      </a:lnTo>
                      <a:lnTo>
                        <a:pt x="56" y="39"/>
                      </a:lnTo>
                      <a:lnTo>
                        <a:pt x="59" y="26"/>
                      </a:lnTo>
                      <a:lnTo>
                        <a:pt x="56" y="16"/>
                      </a:lnTo>
                      <a:lnTo>
                        <a:pt x="47" y="6"/>
                      </a:lnTo>
                      <a:lnTo>
                        <a:pt x="4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7" name="Freeform 8066"/>
                <p:cNvSpPr>
                  <a:spLocks/>
                </p:cNvSpPr>
                <p:nvPr/>
              </p:nvSpPr>
              <p:spPr bwMode="auto">
                <a:xfrm>
                  <a:off x="1937" y="1550"/>
                  <a:ext cx="3" cy="5"/>
                </a:xfrm>
                <a:custGeom>
                  <a:avLst/>
                  <a:gdLst>
                    <a:gd name="T0" fmla="*/ 16 w 16"/>
                    <a:gd name="T1" fmla="*/ 0 h 28"/>
                    <a:gd name="T2" fmla="*/ 9 w 16"/>
                    <a:gd name="T3" fmla="*/ 4 h 28"/>
                    <a:gd name="T4" fmla="*/ 0 w 16"/>
                    <a:gd name="T5" fmla="*/ 19 h 28"/>
                    <a:gd name="T6" fmla="*/ 0 w 16"/>
                    <a:gd name="T7" fmla="*/ 28 h 28"/>
                  </a:gdLst>
                  <a:ahLst/>
                  <a:cxnLst>
                    <a:cxn ang="0">
                      <a:pos x="T0" y="T1"/>
                    </a:cxn>
                    <a:cxn ang="0">
                      <a:pos x="T2" y="T3"/>
                    </a:cxn>
                    <a:cxn ang="0">
                      <a:pos x="T4" y="T5"/>
                    </a:cxn>
                    <a:cxn ang="0">
                      <a:pos x="T6" y="T7"/>
                    </a:cxn>
                  </a:cxnLst>
                  <a:rect l="0" t="0" r="r" b="b"/>
                  <a:pathLst>
                    <a:path w="16" h="28">
                      <a:moveTo>
                        <a:pt x="16" y="0"/>
                      </a:moveTo>
                      <a:lnTo>
                        <a:pt x="9" y="4"/>
                      </a:lnTo>
                      <a:lnTo>
                        <a:pt x="0" y="19"/>
                      </a:lnTo>
                      <a:lnTo>
                        <a:pt x="0"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8" name="Freeform 8067"/>
                <p:cNvSpPr>
                  <a:spLocks/>
                </p:cNvSpPr>
                <p:nvPr/>
              </p:nvSpPr>
              <p:spPr bwMode="auto">
                <a:xfrm>
                  <a:off x="1943" y="1553"/>
                  <a:ext cx="3" cy="5"/>
                </a:xfrm>
                <a:custGeom>
                  <a:avLst/>
                  <a:gdLst>
                    <a:gd name="T0" fmla="*/ 0 w 15"/>
                    <a:gd name="T1" fmla="*/ 29 h 29"/>
                    <a:gd name="T2" fmla="*/ 7 w 15"/>
                    <a:gd name="T3" fmla="*/ 24 h 29"/>
                    <a:gd name="T4" fmla="*/ 15 w 15"/>
                    <a:gd name="T5" fmla="*/ 10 h 29"/>
                    <a:gd name="T6" fmla="*/ 15 w 15"/>
                    <a:gd name="T7" fmla="*/ 0 h 29"/>
                  </a:gdLst>
                  <a:ahLst/>
                  <a:cxnLst>
                    <a:cxn ang="0">
                      <a:pos x="T0" y="T1"/>
                    </a:cxn>
                    <a:cxn ang="0">
                      <a:pos x="T2" y="T3"/>
                    </a:cxn>
                    <a:cxn ang="0">
                      <a:pos x="T4" y="T5"/>
                    </a:cxn>
                    <a:cxn ang="0">
                      <a:pos x="T6" y="T7"/>
                    </a:cxn>
                  </a:cxnLst>
                  <a:rect l="0" t="0" r="r" b="b"/>
                  <a:pathLst>
                    <a:path w="15" h="29">
                      <a:moveTo>
                        <a:pt x="0" y="29"/>
                      </a:moveTo>
                      <a:lnTo>
                        <a:pt x="7" y="24"/>
                      </a:lnTo>
                      <a:lnTo>
                        <a:pt x="15" y="10"/>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29" name="Freeform 8068"/>
                <p:cNvSpPr>
                  <a:spLocks/>
                </p:cNvSpPr>
                <p:nvPr/>
              </p:nvSpPr>
              <p:spPr bwMode="auto">
                <a:xfrm>
                  <a:off x="1937" y="1549"/>
                  <a:ext cx="6" cy="9"/>
                </a:xfrm>
                <a:custGeom>
                  <a:avLst/>
                  <a:gdLst>
                    <a:gd name="T0" fmla="*/ 36 w 36"/>
                    <a:gd name="T1" fmla="*/ 0 h 50"/>
                    <a:gd name="T2" fmla="*/ 26 w 36"/>
                    <a:gd name="T3" fmla="*/ 0 h 50"/>
                    <a:gd name="T4" fmla="*/ 21 w 36"/>
                    <a:gd name="T5" fmla="*/ 1 h 50"/>
                    <a:gd name="T6" fmla="*/ 11 w 36"/>
                    <a:gd name="T7" fmla="*/ 9 h 50"/>
                    <a:gd name="T8" fmla="*/ 4 w 36"/>
                    <a:gd name="T9" fmla="*/ 24 h 50"/>
                    <a:gd name="T10" fmla="*/ 0 w 36"/>
                    <a:gd name="T11" fmla="*/ 36 h 50"/>
                    <a:gd name="T12" fmla="*/ 3 w 36"/>
                    <a:gd name="T13" fmla="*/ 42 h 50"/>
                    <a:gd name="T14" fmla="*/ 8 w 36"/>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0">
                      <a:moveTo>
                        <a:pt x="36" y="0"/>
                      </a:moveTo>
                      <a:lnTo>
                        <a:pt x="26" y="0"/>
                      </a:lnTo>
                      <a:lnTo>
                        <a:pt x="21" y="1"/>
                      </a:lnTo>
                      <a:lnTo>
                        <a:pt x="11" y="9"/>
                      </a:lnTo>
                      <a:lnTo>
                        <a:pt x="4" y="24"/>
                      </a:lnTo>
                      <a:lnTo>
                        <a:pt x="0" y="36"/>
                      </a:lnTo>
                      <a:lnTo>
                        <a:pt x="3" y="42"/>
                      </a:lnTo>
                      <a:lnTo>
                        <a:pt x="8"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0" name="Freeform 8069"/>
                <p:cNvSpPr>
                  <a:spLocks/>
                </p:cNvSpPr>
                <p:nvPr/>
              </p:nvSpPr>
              <p:spPr bwMode="auto">
                <a:xfrm>
                  <a:off x="1940" y="1550"/>
                  <a:ext cx="6" cy="9"/>
                </a:xfrm>
                <a:custGeom>
                  <a:avLst/>
                  <a:gdLst>
                    <a:gd name="T0" fmla="*/ 0 w 35"/>
                    <a:gd name="T1" fmla="*/ 50 h 50"/>
                    <a:gd name="T2" fmla="*/ 10 w 35"/>
                    <a:gd name="T3" fmla="*/ 50 h 50"/>
                    <a:gd name="T4" fmla="*/ 15 w 35"/>
                    <a:gd name="T5" fmla="*/ 48 h 50"/>
                    <a:gd name="T6" fmla="*/ 25 w 35"/>
                    <a:gd name="T7" fmla="*/ 39 h 50"/>
                    <a:gd name="T8" fmla="*/ 33 w 35"/>
                    <a:gd name="T9" fmla="*/ 26 h 50"/>
                    <a:gd name="T10" fmla="*/ 35 w 35"/>
                    <a:gd name="T11" fmla="*/ 13 h 50"/>
                    <a:gd name="T12" fmla="*/ 33 w 35"/>
                    <a:gd name="T13" fmla="*/ 7 h 50"/>
                    <a:gd name="T14" fmla="*/ 29 w 35"/>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0">
                      <a:moveTo>
                        <a:pt x="0" y="50"/>
                      </a:moveTo>
                      <a:lnTo>
                        <a:pt x="10" y="50"/>
                      </a:lnTo>
                      <a:lnTo>
                        <a:pt x="15" y="48"/>
                      </a:lnTo>
                      <a:lnTo>
                        <a:pt x="25" y="39"/>
                      </a:lnTo>
                      <a:lnTo>
                        <a:pt x="33" y="26"/>
                      </a:lnTo>
                      <a:lnTo>
                        <a:pt x="35" y="13"/>
                      </a:lnTo>
                      <a:lnTo>
                        <a:pt x="33" y="7"/>
                      </a:lnTo>
                      <a:lnTo>
                        <a:pt x="2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1" name="Line 8070"/>
                <p:cNvSpPr>
                  <a:spLocks noChangeShapeType="1"/>
                </p:cNvSpPr>
                <p:nvPr/>
              </p:nvSpPr>
              <p:spPr bwMode="auto">
                <a:xfrm flipH="1">
                  <a:off x="1961" y="1558"/>
                  <a:ext cx="6"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2" name="Line 8071"/>
                <p:cNvSpPr>
                  <a:spLocks noChangeShapeType="1"/>
                </p:cNvSpPr>
                <p:nvPr/>
              </p:nvSpPr>
              <p:spPr bwMode="auto">
                <a:xfrm>
                  <a:off x="1967" y="1558"/>
                  <a:ext cx="2"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3" name="Line 8072"/>
                <p:cNvSpPr>
                  <a:spLocks noChangeShapeType="1"/>
                </p:cNvSpPr>
                <p:nvPr/>
              </p:nvSpPr>
              <p:spPr bwMode="auto">
                <a:xfrm>
                  <a:off x="1968" y="1558"/>
                  <a:ext cx="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4" name="Line 8073"/>
                <p:cNvSpPr>
                  <a:spLocks noChangeShapeType="1"/>
                </p:cNvSpPr>
                <p:nvPr/>
              </p:nvSpPr>
              <p:spPr bwMode="auto">
                <a:xfrm>
                  <a:off x="1969" y="1558"/>
                  <a:ext cx="1" cy="1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5" name="Line 8074"/>
                <p:cNvSpPr>
                  <a:spLocks noChangeShapeType="1"/>
                </p:cNvSpPr>
                <p:nvPr/>
              </p:nvSpPr>
              <p:spPr bwMode="auto">
                <a:xfrm flipH="1">
                  <a:off x="1969" y="1563"/>
                  <a:ext cx="6"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6" name="Line 8075"/>
                <p:cNvSpPr>
                  <a:spLocks noChangeShapeType="1"/>
                </p:cNvSpPr>
                <p:nvPr/>
              </p:nvSpPr>
              <p:spPr bwMode="auto">
                <a:xfrm>
                  <a:off x="1966" y="1557"/>
                  <a:ext cx="3"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7" name="Line 8076"/>
                <p:cNvSpPr>
                  <a:spLocks noChangeShapeType="1"/>
                </p:cNvSpPr>
                <p:nvPr/>
              </p:nvSpPr>
              <p:spPr bwMode="auto">
                <a:xfrm>
                  <a:off x="1974" y="1561"/>
                  <a:ext cx="4"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8" name="Line 8077"/>
                <p:cNvSpPr>
                  <a:spLocks noChangeShapeType="1"/>
                </p:cNvSpPr>
                <p:nvPr/>
              </p:nvSpPr>
              <p:spPr bwMode="auto">
                <a:xfrm>
                  <a:off x="1959" y="1569"/>
                  <a:ext cx="3"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39" name="Line 8078"/>
                <p:cNvSpPr>
                  <a:spLocks noChangeShapeType="1"/>
                </p:cNvSpPr>
                <p:nvPr/>
              </p:nvSpPr>
              <p:spPr bwMode="auto">
                <a:xfrm>
                  <a:off x="1966" y="1557"/>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0" name="Freeform 8079"/>
                <p:cNvSpPr>
                  <a:spLocks/>
                </p:cNvSpPr>
                <p:nvPr/>
              </p:nvSpPr>
              <p:spPr bwMode="auto">
                <a:xfrm>
                  <a:off x="1975" y="1562"/>
                  <a:ext cx="2" cy="1"/>
                </a:xfrm>
                <a:custGeom>
                  <a:avLst/>
                  <a:gdLst>
                    <a:gd name="T0" fmla="*/ 0 w 14"/>
                    <a:gd name="T1" fmla="*/ 0 h 8"/>
                    <a:gd name="T2" fmla="*/ 4 w 14"/>
                    <a:gd name="T3" fmla="*/ 8 h 8"/>
                    <a:gd name="T4" fmla="*/ 14 w 14"/>
                    <a:gd name="T5" fmla="*/ 8 h 8"/>
                  </a:gdLst>
                  <a:ahLst/>
                  <a:cxnLst>
                    <a:cxn ang="0">
                      <a:pos x="T0" y="T1"/>
                    </a:cxn>
                    <a:cxn ang="0">
                      <a:pos x="T2" y="T3"/>
                    </a:cxn>
                    <a:cxn ang="0">
                      <a:pos x="T4" y="T5"/>
                    </a:cxn>
                  </a:cxnLst>
                  <a:rect l="0" t="0" r="r" b="b"/>
                  <a:pathLst>
                    <a:path w="14" h="8">
                      <a:moveTo>
                        <a:pt x="0" y="0"/>
                      </a:moveTo>
                      <a:lnTo>
                        <a:pt x="4" y="8"/>
                      </a:lnTo>
                      <a:lnTo>
                        <a:pt x="14" y="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1" name="Line 8080"/>
                <p:cNvSpPr>
                  <a:spLocks noChangeShapeType="1"/>
                </p:cNvSpPr>
                <p:nvPr/>
              </p:nvSpPr>
              <p:spPr bwMode="auto">
                <a:xfrm flipH="1" flipV="1">
                  <a:off x="1959" y="1569"/>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2" name="Line 8081"/>
                <p:cNvSpPr>
                  <a:spLocks noChangeShapeType="1"/>
                </p:cNvSpPr>
                <p:nvPr/>
              </p:nvSpPr>
              <p:spPr bwMode="auto">
                <a:xfrm>
                  <a:off x="1961" y="1570"/>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3" name="Freeform 8082"/>
                <p:cNvSpPr>
                  <a:spLocks/>
                </p:cNvSpPr>
                <p:nvPr/>
              </p:nvSpPr>
              <p:spPr bwMode="auto">
                <a:xfrm>
                  <a:off x="1975" y="1571"/>
                  <a:ext cx="10" cy="10"/>
                </a:xfrm>
                <a:custGeom>
                  <a:avLst/>
                  <a:gdLst>
                    <a:gd name="T0" fmla="*/ 14 w 58"/>
                    <a:gd name="T1" fmla="*/ 16 h 58"/>
                    <a:gd name="T2" fmla="*/ 54 w 58"/>
                    <a:gd name="T3" fmla="*/ 37 h 58"/>
                    <a:gd name="T4" fmla="*/ 58 w 58"/>
                    <a:gd name="T5" fmla="*/ 30 h 58"/>
                    <a:gd name="T6" fmla="*/ 58 w 58"/>
                    <a:gd name="T7" fmla="*/ 21 h 58"/>
                    <a:gd name="T8" fmla="*/ 57 w 58"/>
                    <a:gd name="T9" fmla="*/ 16 h 58"/>
                    <a:gd name="T10" fmla="*/ 47 w 58"/>
                    <a:gd name="T11" fmla="*/ 6 h 58"/>
                    <a:gd name="T12" fmla="*/ 41 w 58"/>
                    <a:gd name="T13" fmla="*/ 2 h 58"/>
                    <a:gd name="T14" fmla="*/ 28 w 58"/>
                    <a:gd name="T15" fmla="*/ 0 h 58"/>
                    <a:gd name="T16" fmla="*/ 16 w 58"/>
                    <a:gd name="T17" fmla="*/ 3 h 58"/>
                    <a:gd name="T18" fmla="*/ 7 w 58"/>
                    <a:gd name="T19" fmla="*/ 11 h 58"/>
                    <a:gd name="T20" fmla="*/ 3 w 58"/>
                    <a:gd name="T21" fmla="*/ 19 h 58"/>
                    <a:gd name="T22" fmla="*/ 0 w 58"/>
                    <a:gd name="T23" fmla="*/ 30 h 58"/>
                    <a:gd name="T24" fmla="*/ 3 w 58"/>
                    <a:gd name="T25" fmla="*/ 42 h 58"/>
                    <a:gd name="T26" fmla="*/ 12 w 58"/>
                    <a:gd name="T27" fmla="*/ 52 h 58"/>
                    <a:gd name="T28" fmla="*/ 19 w 58"/>
                    <a:gd name="T29" fmla="*/ 56 h 58"/>
                    <a:gd name="T30" fmla="*/ 32 w 58"/>
                    <a:gd name="T31" fmla="*/ 58 h 58"/>
                    <a:gd name="T32" fmla="*/ 43 w 58"/>
                    <a:gd name="T33" fmla="*/ 5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58">
                      <a:moveTo>
                        <a:pt x="14" y="16"/>
                      </a:moveTo>
                      <a:lnTo>
                        <a:pt x="54" y="37"/>
                      </a:lnTo>
                      <a:lnTo>
                        <a:pt x="58" y="30"/>
                      </a:lnTo>
                      <a:lnTo>
                        <a:pt x="58" y="21"/>
                      </a:lnTo>
                      <a:lnTo>
                        <a:pt x="57" y="16"/>
                      </a:lnTo>
                      <a:lnTo>
                        <a:pt x="47" y="6"/>
                      </a:lnTo>
                      <a:lnTo>
                        <a:pt x="41" y="2"/>
                      </a:lnTo>
                      <a:lnTo>
                        <a:pt x="28" y="0"/>
                      </a:lnTo>
                      <a:lnTo>
                        <a:pt x="16" y="3"/>
                      </a:lnTo>
                      <a:lnTo>
                        <a:pt x="7" y="11"/>
                      </a:lnTo>
                      <a:lnTo>
                        <a:pt x="3" y="19"/>
                      </a:lnTo>
                      <a:lnTo>
                        <a:pt x="0" y="30"/>
                      </a:lnTo>
                      <a:lnTo>
                        <a:pt x="3" y="42"/>
                      </a:lnTo>
                      <a:lnTo>
                        <a:pt x="12" y="52"/>
                      </a:lnTo>
                      <a:lnTo>
                        <a:pt x="19" y="56"/>
                      </a:lnTo>
                      <a:lnTo>
                        <a:pt x="32" y="58"/>
                      </a:lnTo>
                      <a:lnTo>
                        <a:pt x="43" y="5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4" name="Freeform 8083"/>
                <p:cNvSpPr>
                  <a:spLocks/>
                </p:cNvSpPr>
                <p:nvPr/>
              </p:nvSpPr>
              <p:spPr bwMode="auto">
                <a:xfrm>
                  <a:off x="1984" y="1574"/>
                  <a:ext cx="0" cy="2"/>
                </a:xfrm>
                <a:custGeom>
                  <a:avLst/>
                  <a:gdLst>
                    <a:gd name="T0" fmla="*/ 0 w 4"/>
                    <a:gd name="T1" fmla="*/ 13 h 13"/>
                    <a:gd name="T2" fmla="*/ 3 w 4"/>
                    <a:gd name="T3" fmla="*/ 9 h 13"/>
                    <a:gd name="T4" fmla="*/ 4 w 4"/>
                    <a:gd name="T5" fmla="*/ 0 h 13"/>
                  </a:gdLst>
                  <a:ahLst/>
                  <a:cxnLst>
                    <a:cxn ang="0">
                      <a:pos x="T0" y="T1"/>
                    </a:cxn>
                    <a:cxn ang="0">
                      <a:pos x="T2" y="T3"/>
                    </a:cxn>
                    <a:cxn ang="0">
                      <a:pos x="T4" y="T5"/>
                    </a:cxn>
                  </a:cxnLst>
                  <a:rect l="0" t="0" r="r" b="b"/>
                  <a:pathLst>
                    <a:path w="4" h="13">
                      <a:moveTo>
                        <a:pt x="0" y="13"/>
                      </a:moveTo>
                      <a:lnTo>
                        <a:pt x="3" y="9"/>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5" name="Freeform 8084"/>
                <p:cNvSpPr>
                  <a:spLocks/>
                </p:cNvSpPr>
                <p:nvPr/>
              </p:nvSpPr>
              <p:spPr bwMode="auto">
                <a:xfrm>
                  <a:off x="1976" y="1572"/>
                  <a:ext cx="2" cy="4"/>
                </a:xfrm>
                <a:custGeom>
                  <a:avLst/>
                  <a:gdLst>
                    <a:gd name="T0" fmla="*/ 16 w 16"/>
                    <a:gd name="T1" fmla="*/ 0 h 28"/>
                    <a:gd name="T2" fmla="*/ 8 w 16"/>
                    <a:gd name="T3" fmla="*/ 4 h 28"/>
                    <a:gd name="T4" fmla="*/ 0 w 16"/>
                    <a:gd name="T5" fmla="*/ 19 h 28"/>
                    <a:gd name="T6" fmla="*/ 0 w 16"/>
                    <a:gd name="T7" fmla="*/ 28 h 28"/>
                  </a:gdLst>
                  <a:ahLst/>
                  <a:cxnLst>
                    <a:cxn ang="0">
                      <a:pos x="T0" y="T1"/>
                    </a:cxn>
                    <a:cxn ang="0">
                      <a:pos x="T2" y="T3"/>
                    </a:cxn>
                    <a:cxn ang="0">
                      <a:pos x="T4" y="T5"/>
                    </a:cxn>
                    <a:cxn ang="0">
                      <a:pos x="T6" y="T7"/>
                    </a:cxn>
                  </a:cxnLst>
                  <a:rect l="0" t="0" r="r" b="b"/>
                  <a:pathLst>
                    <a:path w="16" h="28">
                      <a:moveTo>
                        <a:pt x="16" y="0"/>
                      </a:moveTo>
                      <a:lnTo>
                        <a:pt x="8" y="4"/>
                      </a:lnTo>
                      <a:lnTo>
                        <a:pt x="0" y="19"/>
                      </a:lnTo>
                      <a:lnTo>
                        <a:pt x="0"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6" name="Freeform 8085"/>
                <p:cNvSpPr>
                  <a:spLocks/>
                </p:cNvSpPr>
                <p:nvPr/>
              </p:nvSpPr>
              <p:spPr bwMode="auto">
                <a:xfrm>
                  <a:off x="1983" y="1572"/>
                  <a:ext cx="1" cy="4"/>
                </a:xfrm>
                <a:custGeom>
                  <a:avLst/>
                  <a:gdLst>
                    <a:gd name="T0" fmla="*/ 0 w 7"/>
                    <a:gd name="T1" fmla="*/ 28 h 28"/>
                    <a:gd name="T2" fmla="*/ 7 w 7"/>
                    <a:gd name="T3" fmla="*/ 17 h 28"/>
                    <a:gd name="T4" fmla="*/ 7 w 7"/>
                    <a:gd name="T5" fmla="*/ 7 h 28"/>
                    <a:gd name="T6" fmla="*/ 1 w 7"/>
                    <a:gd name="T7" fmla="*/ 0 h 28"/>
                  </a:gdLst>
                  <a:ahLst/>
                  <a:cxnLst>
                    <a:cxn ang="0">
                      <a:pos x="T0" y="T1"/>
                    </a:cxn>
                    <a:cxn ang="0">
                      <a:pos x="T2" y="T3"/>
                    </a:cxn>
                    <a:cxn ang="0">
                      <a:pos x="T4" y="T5"/>
                    </a:cxn>
                    <a:cxn ang="0">
                      <a:pos x="T6" y="T7"/>
                    </a:cxn>
                  </a:cxnLst>
                  <a:rect l="0" t="0" r="r" b="b"/>
                  <a:pathLst>
                    <a:path w="7" h="28">
                      <a:moveTo>
                        <a:pt x="0" y="28"/>
                      </a:moveTo>
                      <a:lnTo>
                        <a:pt x="7" y="17"/>
                      </a:lnTo>
                      <a:lnTo>
                        <a:pt x="7" y="7"/>
                      </a:lnTo>
                      <a:lnTo>
                        <a:pt x="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7" name="Freeform 8086"/>
                <p:cNvSpPr>
                  <a:spLocks/>
                </p:cNvSpPr>
                <p:nvPr/>
              </p:nvSpPr>
              <p:spPr bwMode="auto">
                <a:xfrm>
                  <a:off x="1976" y="1571"/>
                  <a:ext cx="6" cy="8"/>
                </a:xfrm>
                <a:custGeom>
                  <a:avLst/>
                  <a:gdLst>
                    <a:gd name="T0" fmla="*/ 35 w 35"/>
                    <a:gd name="T1" fmla="*/ 0 h 50"/>
                    <a:gd name="T2" fmla="*/ 25 w 35"/>
                    <a:gd name="T3" fmla="*/ 0 h 50"/>
                    <a:gd name="T4" fmla="*/ 20 w 35"/>
                    <a:gd name="T5" fmla="*/ 1 h 50"/>
                    <a:gd name="T6" fmla="*/ 10 w 35"/>
                    <a:gd name="T7" fmla="*/ 9 h 50"/>
                    <a:gd name="T8" fmla="*/ 3 w 35"/>
                    <a:gd name="T9" fmla="*/ 24 h 50"/>
                    <a:gd name="T10" fmla="*/ 0 w 35"/>
                    <a:gd name="T11" fmla="*/ 37 h 50"/>
                    <a:gd name="T12" fmla="*/ 2 w 35"/>
                    <a:gd name="T13" fmla="*/ 42 h 50"/>
                    <a:gd name="T14" fmla="*/ 6 w 35"/>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50">
                      <a:moveTo>
                        <a:pt x="35" y="0"/>
                      </a:moveTo>
                      <a:lnTo>
                        <a:pt x="25" y="0"/>
                      </a:lnTo>
                      <a:lnTo>
                        <a:pt x="20" y="1"/>
                      </a:lnTo>
                      <a:lnTo>
                        <a:pt x="10" y="9"/>
                      </a:lnTo>
                      <a:lnTo>
                        <a:pt x="3" y="24"/>
                      </a:lnTo>
                      <a:lnTo>
                        <a:pt x="0" y="37"/>
                      </a:lnTo>
                      <a:lnTo>
                        <a:pt x="2" y="42"/>
                      </a:lnTo>
                      <a:lnTo>
                        <a:pt x="6"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8" name="Freeform 8087"/>
                <p:cNvSpPr>
                  <a:spLocks/>
                </p:cNvSpPr>
                <p:nvPr/>
              </p:nvSpPr>
              <p:spPr bwMode="auto">
                <a:xfrm>
                  <a:off x="1994" y="1579"/>
                  <a:ext cx="3" cy="2"/>
                </a:xfrm>
                <a:custGeom>
                  <a:avLst/>
                  <a:gdLst>
                    <a:gd name="T0" fmla="*/ 13 w 21"/>
                    <a:gd name="T1" fmla="*/ 3 h 9"/>
                    <a:gd name="T2" fmla="*/ 15 w 21"/>
                    <a:gd name="T3" fmla="*/ 9 h 9"/>
                    <a:gd name="T4" fmla="*/ 21 w 21"/>
                    <a:gd name="T5" fmla="*/ 7 h 9"/>
                    <a:gd name="T6" fmla="*/ 18 w 21"/>
                    <a:gd name="T7" fmla="*/ 2 h 9"/>
                    <a:gd name="T8" fmla="*/ 15 w 21"/>
                    <a:gd name="T9" fmla="*/ 0 h 9"/>
                    <a:gd name="T10" fmla="*/ 7 w 21"/>
                    <a:gd name="T11" fmla="*/ 0 h 9"/>
                    <a:gd name="T12" fmla="*/ 0 w 2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21" h="9">
                      <a:moveTo>
                        <a:pt x="13" y="3"/>
                      </a:moveTo>
                      <a:lnTo>
                        <a:pt x="15" y="9"/>
                      </a:lnTo>
                      <a:lnTo>
                        <a:pt x="21" y="7"/>
                      </a:lnTo>
                      <a:lnTo>
                        <a:pt x="18" y="2"/>
                      </a:lnTo>
                      <a:lnTo>
                        <a:pt x="15" y="0"/>
                      </a:lnTo>
                      <a:lnTo>
                        <a:pt x="7" y="0"/>
                      </a:lnTo>
                      <a:lnTo>
                        <a:pt x="0"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49" name="Freeform 8088"/>
                <p:cNvSpPr>
                  <a:spLocks/>
                </p:cNvSpPr>
                <p:nvPr/>
              </p:nvSpPr>
              <p:spPr bwMode="auto">
                <a:xfrm>
                  <a:off x="1988" y="1577"/>
                  <a:ext cx="7" cy="7"/>
                </a:xfrm>
                <a:custGeom>
                  <a:avLst/>
                  <a:gdLst>
                    <a:gd name="T0" fmla="*/ 27 w 41"/>
                    <a:gd name="T1" fmla="*/ 1 h 40"/>
                    <a:gd name="T2" fmla="*/ 17 w 41"/>
                    <a:gd name="T3" fmla="*/ 0 h 40"/>
                    <a:gd name="T4" fmla="*/ 12 w 41"/>
                    <a:gd name="T5" fmla="*/ 2 h 40"/>
                    <a:gd name="T6" fmla="*/ 4 w 41"/>
                    <a:gd name="T7" fmla="*/ 7 h 40"/>
                    <a:gd name="T8" fmla="*/ 0 w 41"/>
                    <a:gd name="T9" fmla="*/ 14 h 40"/>
                    <a:gd name="T10" fmla="*/ 0 w 41"/>
                    <a:gd name="T11" fmla="*/ 23 h 40"/>
                    <a:gd name="T12" fmla="*/ 1 w 41"/>
                    <a:gd name="T13" fmla="*/ 29 h 40"/>
                    <a:gd name="T14" fmla="*/ 6 w 41"/>
                    <a:gd name="T15" fmla="*/ 36 h 40"/>
                    <a:gd name="T16" fmla="*/ 14 w 41"/>
                    <a:gd name="T17" fmla="*/ 40 h 40"/>
                    <a:gd name="T18" fmla="*/ 22 w 41"/>
                    <a:gd name="T19" fmla="*/ 40 h 40"/>
                    <a:gd name="T20" fmla="*/ 28 w 41"/>
                    <a:gd name="T21" fmla="*/ 39 h 40"/>
                    <a:gd name="T22" fmla="*/ 36 w 41"/>
                    <a:gd name="T23" fmla="*/ 34 h 40"/>
                    <a:gd name="T24" fmla="*/ 40 w 41"/>
                    <a:gd name="T25" fmla="*/ 28 h 40"/>
                    <a:gd name="T26" fmla="*/ 41 w 41"/>
                    <a:gd name="T27" fmla="*/ 18 h 40"/>
                    <a:gd name="T28" fmla="*/ 38 w 41"/>
                    <a:gd name="T29" fmla="*/ 13 h 40"/>
                    <a:gd name="T30" fmla="*/ 33 w 41"/>
                    <a:gd name="T31" fmla="*/ 5 h 40"/>
                    <a:gd name="T32" fmla="*/ 27 w 41"/>
                    <a:gd name="T33"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0">
                      <a:moveTo>
                        <a:pt x="27" y="1"/>
                      </a:moveTo>
                      <a:lnTo>
                        <a:pt x="17" y="0"/>
                      </a:lnTo>
                      <a:lnTo>
                        <a:pt x="12" y="2"/>
                      </a:lnTo>
                      <a:lnTo>
                        <a:pt x="4" y="7"/>
                      </a:lnTo>
                      <a:lnTo>
                        <a:pt x="0" y="14"/>
                      </a:lnTo>
                      <a:lnTo>
                        <a:pt x="0" y="23"/>
                      </a:lnTo>
                      <a:lnTo>
                        <a:pt x="1" y="29"/>
                      </a:lnTo>
                      <a:lnTo>
                        <a:pt x="6" y="36"/>
                      </a:lnTo>
                      <a:lnTo>
                        <a:pt x="14" y="40"/>
                      </a:lnTo>
                      <a:lnTo>
                        <a:pt x="22" y="40"/>
                      </a:lnTo>
                      <a:lnTo>
                        <a:pt x="28" y="39"/>
                      </a:lnTo>
                      <a:lnTo>
                        <a:pt x="36" y="34"/>
                      </a:lnTo>
                      <a:lnTo>
                        <a:pt x="40" y="28"/>
                      </a:lnTo>
                      <a:lnTo>
                        <a:pt x="41" y="18"/>
                      </a:lnTo>
                      <a:lnTo>
                        <a:pt x="38" y="13"/>
                      </a:lnTo>
                      <a:lnTo>
                        <a:pt x="33" y="5"/>
                      </a:lnTo>
                      <a:lnTo>
                        <a:pt x="27" y="1"/>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0" name="Freeform 8089"/>
                <p:cNvSpPr>
                  <a:spLocks/>
                </p:cNvSpPr>
                <p:nvPr/>
              </p:nvSpPr>
              <p:spPr bwMode="auto">
                <a:xfrm>
                  <a:off x="1989" y="1578"/>
                  <a:ext cx="1" cy="3"/>
                </a:xfrm>
                <a:custGeom>
                  <a:avLst/>
                  <a:gdLst>
                    <a:gd name="T0" fmla="*/ 12 w 12"/>
                    <a:gd name="T1" fmla="*/ 0 h 21"/>
                    <a:gd name="T2" fmla="*/ 5 w 12"/>
                    <a:gd name="T3" fmla="*/ 5 h 21"/>
                    <a:gd name="T4" fmla="*/ 1 w 12"/>
                    <a:gd name="T5" fmla="*/ 12 h 21"/>
                    <a:gd name="T6" fmla="*/ 0 w 12"/>
                    <a:gd name="T7" fmla="*/ 21 h 21"/>
                  </a:gdLst>
                  <a:ahLst/>
                  <a:cxnLst>
                    <a:cxn ang="0">
                      <a:pos x="T0" y="T1"/>
                    </a:cxn>
                    <a:cxn ang="0">
                      <a:pos x="T2" y="T3"/>
                    </a:cxn>
                    <a:cxn ang="0">
                      <a:pos x="T4" y="T5"/>
                    </a:cxn>
                    <a:cxn ang="0">
                      <a:pos x="T6" y="T7"/>
                    </a:cxn>
                  </a:cxnLst>
                  <a:rect l="0" t="0" r="r" b="b"/>
                  <a:pathLst>
                    <a:path w="12" h="21">
                      <a:moveTo>
                        <a:pt x="12" y="0"/>
                      </a:moveTo>
                      <a:lnTo>
                        <a:pt x="5" y="5"/>
                      </a:lnTo>
                      <a:lnTo>
                        <a:pt x="1" y="12"/>
                      </a:lnTo>
                      <a:lnTo>
                        <a:pt x="0" y="2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1" name="Freeform 8090"/>
                <p:cNvSpPr>
                  <a:spLocks/>
                </p:cNvSpPr>
                <p:nvPr/>
              </p:nvSpPr>
              <p:spPr bwMode="auto">
                <a:xfrm>
                  <a:off x="1992" y="1580"/>
                  <a:ext cx="2" cy="3"/>
                </a:xfrm>
                <a:custGeom>
                  <a:avLst/>
                  <a:gdLst>
                    <a:gd name="T0" fmla="*/ 0 w 11"/>
                    <a:gd name="T1" fmla="*/ 21 h 21"/>
                    <a:gd name="T2" fmla="*/ 7 w 11"/>
                    <a:gd name="T3" fmla="*/ 16 h 21"/>
                    <a:gd name="T4" fmla="*/ 11 w 11"/>
                    <a:gd name="T5" fmla="*/ 9 h 21"/>
                    <a:gd name="T6" fmla="*/ 11 w 11"/>
                    <a:gd name="T7" fmla="*/ 0 h 21"/>
                  </a:gdLst>
                  <a:ahLst/>
                  <a:cxnLst>
                    <a:cxn ang="0">
                      <a:pos x="T0" y="T1"/>
                    </a:cxn>
                    <a:cxn ang="0">
                      <a:pos x="T2" y="T3"/>
                    </a:cxn>
                    <a:cxn ang="0">
                      <a:pos x="T4" y="T5"/>
                    </a:cxn>
                    <a:cxn ang="0">
                      <a:pos x="T6" y="T7"/>
                    </a:cxn>
                  </a:cxnLst>
                  <a:rect l="0" t="0" r="r" b="b"/>
                  <a:pathLst>
                    <a:path w="11" h="21">
                      <a:moveTo>
                        <a:pt x="0" y="21"/>
                      </a:moveTo>
                      <a:lnTo>
                        <a:pt x="7" y="16"/>
                      </a:lnTo>
                      <a:lnTo>
                        <a:pt x="11" y="9"/>
                      </a:lnTo>
                      <a:lnTo>
                        <a:pt x="11"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2" name="Freeform 8091"/>
                <p:cNvSpPr>
                  <a:spLocks/>
                </p:cNvSpPr>
                <p:nvPr/>
              </p:nvSpPr>
              <p:spPr bwMode="auto">
                <a:xfrm>
                  <a:off x="1989" y="1577"/>
                  <a:ext cx="3" cy="6"/>
                </a:xfrm>
                <a:custGeom>
                  <a:avLst/>
                  <a:gdLst>
                    <a:gd name="T0" fmla="*/ 22 w 22"/>
                    <a:gd name="T1" fmla="*/ 0 h 35"/>
                    <a:gd name="T2" fmla="*/ 16 w 22"/>
                    <a:gd name="T3" fmla="*/ 1 h 35"/>
                    <a:gd name="T4" fmla="*/ 9 w 22"/>
                    <a:gd name="T5" fmla="*/ 6 h 35"/>
                    <a:gd name="T6" fmla="*/ 0 w 22"/>
                    <a:gd name="T7" fmla="*/ 21 h 35"/>
                    <a:gd name="T8" fmla="*/ 0 w 22"/>
                    <a:gd name="T9" fmla="*/ 30 h 35"/>
                    <a:gd name="T10" fmla="*/ 1 w 22"/>
                    <a:gd name="T11" fmla="*/ 35 h 35"/>
                  </a:gdLst>
                  <a:ahLst/>
                  <a:cxnLst>
                    <a:cxn ang="0">
                      <a:pos x="T0" y="T1"/>
                    </a:cxn>
                    <a:cxn ang="0">
                      <a:pos x="T2" y="T3"/>
                    </a:cxn>
                    <a:cxn ang="0">
                      <a:pos x="T4" y="T5"/>
                    </a:cxn>
                    <a:cxn ang="0">
                      <a:pos x="T6" y="T7"/>
                    </a:cxn>
                    <a:cxn ang="0">
                      <a:pos x="T8" y="T9"/>
                    </a:cxn>
                    <a:cxn ang="0">
                      <a:pos x="T10" y="T11"/>
                    </a:cxn>
                  </a:cxnLst>
                  <a:rect l="0" t="0" r="r" b="b"/>
                  <a:pathLst>
                    <a:path w="22" h="35">
                      <a:moveTo>
                        <a:pt x="22" y="0"/>
                      </a:moveTo>
                      <a:lnTo>
                        <a:pt x="16" y="1"/>
                      </a:lnTo>
                      <a:lnTo>
                        <a:pt x="9" y="6"/>
                      </a:lnTo>
                      <a:lnTo>
                        <a:pt x="0" y="21"/>
                      </a:lnTo>
                      <a:lnTo>
                        <a:pt x="0" y="30"/>
                      </a:lnTo>
                      <a:lnTo>
                        <a:pt x="1" y="3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3" name="Freeform 8092"/>
                <p:cNvSpPr>
                  <a:spLocks/>
                </p:cNvSpPr>
                <p:nvPr/>
              </p:nvSpPr>
              <p:spPr bwMode="auto">
                <a:xfrm>
                  <a:off x="1990" y="1578"/>
                  <a:ext cx="4" cy="6"/>
                </a:xfrm>
                <a:custGeom>
                  <a:avLst/>
                  <a:gdLst>
                    <a:gd name="T0" fmla="*/ 0 w 21"/>
                    <a:gd name="T1" fmla="*/ 35 h 35"/>
                    <a:gd name="T2" fmla="*/ 5 w 21"/>
                    <a:gd name="T3" fmla="*/ 34 h 35"/>
                    <a:gd name="T4" fmla="*/ 13 w 21"/>
                    <a:gd name="T5" fmla="*/ 29 h 35"/>
                    <a:gd name="T6" fmla="*/ 21 w 21"/>
                    <a:gd name="T7" fmla="*/ 14 h 35"/>
                    <a:gd name="T8" fmla="*/ 21 w 21"/>
                    <a:gd name="T9" fmla="*/ 6 h 35"/>
                    <a:gd name="T10" fmla="*/ 19 w 21"/>
                    <a:gd name="T11" fmla="*/ 0 h 35"/>
                  </a:gdLst>
                  <a:ahLst/>
                  <a:cxnLst>
                    <a:cxn ang="0">
                      <a:pos x="T0" y="T1"/>
                    </a:cxn>
                    <a:cxn ang="0">
                      <a:pos x="T2" y="T3"/>
                    </a:cxn>
                    <a:cxn ang="0">
                      <a:pos x="T4" y="T5"/>
                    </a:cxn>
                    <a:cxn ang="0">
                      <a:pos x="T6" y="T7"/>
                    </a:cxn>
                    <a:cxn ang="0">
                      <a:pos x="T8" y="T9"/>
                    </a:cxn>
                    <a:cxn ang="0">
                      <a:pos x="T10" y="T11"/>
                    </a:cxn>
                  </a:cxnLst>
                  <a:rect l="0" t="0" r="r" b="b"/>
                  <a:pathLst>
                    <a:path w="21" h="35">
                      <a:moveTo>
                        <a:pt x="0" y="35"/>
                      </a:moveTo>
                      <a:lnTo>
                        <a:pt x="5" y="34"/>
                      </a:lnTo>
                      <a:lnTo>
                        <a:pt x="13" y="29"/>
                      </a:lnTo>
                      <a:lnTo>
                        <a:pt x="21" y="14"/>
                      </a:lnTo>
                      <a:lnTo>
                        <a:pt x="21" y="6"/>
                      </a:lnTo>
                      <a:lnTo>
                        <a:pt x="19"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4" name="Freeform 8093"/>
                <p:cNvSpPr>
                  <a:spLocks/>
                </p:cNvSpPr>
                <p:nvPr/>
              </p:nvSpPr>
              <p:spPr bwMode="auto">
                <a:xfrm>
                  <a:off x="1985" y="1581"/>
                  <a:ext cx="6" cy="9"/>
                </a:xfrm>
                <a:custGeom>
                  <a:avLst/>
                  <a:gdLst>
                    <a:gd name="T0" fmla="*/ 16 w 35"/>
                    <a:gd name="T1" fmla="*/ 0 h 58"/>
                    <a:gd name="T2" fmla="*/ 11 w 35"/>
                    <a:gd name="T3" fmla="*/ 1 h 58"/>
                    <a:gd name="T4" fmla="*/ 2 w 35"/>
                    <a:gd name="T5" fmla="*/ 7 h 58"/>
                    <a:gd name="T6" fmla="*/ 1 w 35"/>
                    <a:gd name="T7" fmla="*/ 11 h 58"/>
                    <a:gd name="T8" fmla="*/ 0 w 35"/>
                    <a:gd name="T9" fmla="*/ 19 h 58"/>
                    <a:gd name="T10" fmla="*/ 2 w 35"/>
                    <a:gd name="T11" fmla="*/ 25 h 58"/>
                    <a:gd name="T12" fmla="*/ 11 w 35"/>
                    <a:gd name="T13" fmla="*/ 34 h 58"/>
                    <a:gd name="T14" fmla="*/ 25 w 35"/>
                    <a:gd name="T15" fmla="*/ 43 h 58"/>
                    <a:gd name="T16" fmla="*/ 33 w 35"/>
                    <a:gd name="T17" fmla="*/ 53 h 58"/>
                    <a:gd name="T18" fmla="*/ 35 w 35"/>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58">
                      <a:moveTo>
                        <a:pt x="16" y="0"/>
                      </a:moveTo>
                      <a:lnTo>
                        <a:pt x="11" y="1"/>
                      </a:lnTo>
                      <a:lnTo>
                        <a:pt x="2" y="7"/>
                      </a:lnTo>
                      <a:lnTo>
                        <a:pt x="1" y="11"/>
                      </a:lnTo>
                      <a:lnTo>
                        <a:pt x="0" y="19"/>
                      </a:lnTo>
                      <a:lnTo>
                        <a:pt x="2" y="25"/>
                      </a:lnTo>
                      <a:lnTo>
                        <a:pt x="11" y="34"/>
                      </a:lnTo>
                      <a:lnTo>
                        <a:pt x="25" y="43"/>
                      </a:lnTo>
                      <a:lnTo>
                        <a:pt x="33" y="53"/>
                      </a:lnTo>
                      <a:lnTo>
                        <a:pt x="35" y="5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5" name="Freeform 8094"/>
                <p:cNvSpPr>
                  <a:spLocks/>
                </p:cNvSpPr>
                <p:nvPr/>
              </p:nvSpPr>
              <p:spPr bwMode="auto">
                <a:xfrm>
                  <a:off x="1986" y="1584"/>
                  <a:ext cx="5" cy="5"/>
                </a:xfrm>
                <a:custGeom>
                  <a:avLst/>
                  <a:gdLst>
                    <a:gd name="T0" fmla="*/ 0 w 31"/>
                    <a:gd name="T1" fmla="*/ 0 h 26"/>
                    <a:gd name="T2" fmla="*/ 9 w 31"/>
                    <a:gd name="T3" fmla="*/ 9 h 26"/>
                    <a:gd name="T4" fmla="*/ 23 w 31"/>
                    <a:gd name="T5" fmla="*/ 17 h 26"/>
                    <a:gd name="T6" fmla="*/ 31 w 31"/>
                    <a:gd name="T7" fmla="*/ 26 h 26"/>
                  </a:gdLst>
                  <a:ahLst/>
                  <a:cxnLst>
                    <a:cxn ang="0">
                      <a:pos x="T0" y="T1"/>
                    </a:cxn>
                    <a:cxn ang="0">
                      <a:pos x="T2" y="T3"/>
                    </a:cxn>
                    <a:cxn ang="0">
                      <a:pos x="T4" y="T5"/>
                    </a:cxn>
                    <a:cxn ang="0">
                      <a:pos x="T6" y="T7"/>
                    </a:cxn>
                  </a:cxnLst>
                  <a:rect l="0" t="0" r="r" b="b"/>
                  <a:pathLst>
                    <a:path w="31" h="26">
                      <a:moveTo>
                        <a:pt x="0" y="0"/>
                      </a:moveTo>
                      <a:lnTo>
                        <a:pt x="9" y="9"/>
                      </a:lnTo>
                      <a:lnTo>
                        <a:pt x="23" y="17"/>
                      </a:lnTo>
                      <a:lnTo>
                        <a:pt x="31"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6" name="Freeform 8095"/>
                <p:cNvSpPr>
                  <a:spLocks/>
                </p:cNvSpPr>
                <p:nvPr/>
              </p:nvSpPr>
              <p:spPr bwMode="auto">
                <a:xfrm>
                  <a:off x="1983" y="1583"/>
                  <a:ext cx="9" cy="8"/>
                </a:xfrm>
                <a:custGeom>
                  <a:avLst/>
                  <a:gdLst>
                    <a:gd name="T0" fmla="*/ 16 w 52"/>
                    <a:gd name="T1" fmla="*/ 0 h 52"/>
                    <a:gd name="T2" fmla="*/ 17 w 52"/>
                    <a:gd name="T3" fmla="*/ 5 h 52"/>
                    <a:gd name="T4" fmla="*/ 26 w 52"/>
                    <a:gd name="T5" fmla="*/ 15 h 52"/>
                    <a:gd name="T6" fmla="*/ 44 w 52"/>
                    <a:gd name="T7" fmla="*/ 24 h 52"/>
                    <a:gd name="T8" fmla="*/ 52 w 52"/>
                    <a:gd name="T9" fmla="*/ 34 h 52"/>
                    <a:gd name="T10" fmla="*/ 52 w 52"/>
                    <a:gd name="T11" fmla="*/ 44 h 52"/>
                    <a:gd name="T12" fmla="*/ 50 w 52"/>
                    <a:gd name="T13" fmla="*/ 47 h 52"/>
                    <a:gd name="T14" fmla="*/ 43 w 52"/>
                    <a:gd name="T15" fmla="*/ 52 h 52"/>
                    <a:gd name="T16" fmla="*/ 30 w 52"/>
                    <a:gd name="T17" fmla="*/ 50 h 52"/>
                    <a:gd name="T18" fmla="*/ 9 w 52"/>
                    <a:gd name="T19" fmla="*/ 37 h 52"/>
                    <a:gd name="T20" fmla="*/ 0 w 52"/>
                    <a:gd name="T21" fmla="*/ 28 h 52"/>
                    <a:gd name="T22" fmla="*/ 0 w 52"/>
                    <a:gd name="T23" fmla="*/ 19 h 52"/>
                    <a:gd name="T24" fmla="*/ 2 w 52"/>
                    <a:gd name="T25" fmla="*/ 15 h 52"/>
                    <a:gd name="T26" fmla="*/ 10 w 52"/>
                    <a:gd name="T27" fmla="*/ 11 h 52"/>
                    <a:gd name="T28" fmla="*/ 23 w 52"/>
                    <a:gd name="T2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2">
                      <a:moveTo>
                        <a:pt x="16" y="0"/>
                      </a:moveTo>
                      <a:lnTo>
                        <a:pt x="17" y="5"/>
                      </a:lnTo>
                      <a:lnTo>
                        <a:pt x="26" y="15"/>
                      </a:lnTo>
                      <a:lnTo>
                        <a:pt x="44" y="24"/>
                      </a:lnTo>
                      <a:lnTo>
                        <a:pt x="52" y="34"/>
                      </a:lnTo>
                      <a:lnTo>
                        <a:pt x="52" y="44"/>
                      </a:lnTo>
                      <a:lnTo>
                        <a:pt x="50" y="47"/>
                      </a:lnTo>
                      <a:lnTo>
                        <a:pt x="43" y="52"/>
                      </a:lnTo>
                      <a:lnTo>
                        <a:pt x="30" y="50"/>
                      </a:lnTo>
                      <a:lnTo>
                        <a:pt x="9" y="37"/>
                      </a:lnTo>
                      <a:lnTo>
                        <a:pt x="0" y="28"/>
                      </a:lnTo>
                      <a:lnTo>
                        <a:pt x="0" y="19"/>
                      </a:lnTo>
                      <a:lnTo>
                        <a:pt x="2" y="15"/>
                      </a:lnTo>
                      <a:lnTo>
                        <a:pt x="10" y="11"/>
                      </a:lnTo>
                      <a:lnTo>
                        <a:pt x="23" y="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7" name="Freeform 8096"/>
                <p:cNvSpPr>
                  <a:spLocks/>
                </p:cNvSpPr>
                <p:nvPr/>
              </p:nvSpPr>
              <p:spPr bwMode="auto">
                <a:xfrm>
                  <a:off x="1983" y="1585"/>
                  <a:ext cx="4" cy="4"/>
                </a:xfrm>
                <a:custGeom>
                  <a:avLst/>
                  <a:gdLst>
                    <a:gd name="T0" fmla="*/ 6 w 20"/>
                    <a:gd name="T1" fmla="*/ 25 h 25"/>
                    <a:gd name="T2" fmla="*/ 0 w 20"/>
                    <a:gd name="T3" fmla="*/ 18 h 25"/>
                    <a:gd name="T4" fmla="*/ 0 w 20"/>
                    <a:gd name="T5" fmla="*/ 9 h 25"/>
                    <a:gd name="T6" fmla="*/ 3 w 20"/>
                    <a:gd name="T7" fmla="*/ 5 h 25"/>
                    <a:gd name="T8" fmla="*/ 10 w 20"/>
                    <a:gd name="T9" fmla="*/ 0 h 25"/>
                    <a:gd name="T10" fmla="*/ 20 w 20"/>
                    <a:gd name="T11" fmla="*/ 1 h 25"/>
                  </a:gdLst>
                  <a:ahLst/>
                  <a:cxnLst>
                    <a:cxn ang="0">
                      <a:pos x="T0" y="T1"/>
                    </a:cxn>
                    <a:cxn ang="0">
                      <a:pos x="T2" y="T3"/>
                    </a:cxn>
                    <a:cxn ang="0">
                      <a:pos x="T4" y="T5"/>
                    </a:cxn>
                    <a:cxn ang="0">
                      <a:pos x="T6" y="T7"/>
                    </a:cxn>
                    <a:cxn ang="0">
                      <a:pos x="T8" y="T9"/>
                    </a:cxn>
                    <a:cxn ang="0">
                      <a:pos x="T10" y="T11"/>
                    </a:cxn>
                  </a:cxnLst>
                  <a:rect l="0" t="0" r="r" b="b"/>
                  <a:pathLst>
                    <a:path w="20" h="25">
                      <a:moveTo>
                        <a:pt x="6" y="25"/>
                      </a:moveTo>
                      <a:lnTo>
                        <a:pt x="0" y="18"/>
                      </a:lnTo>
                      <a:lnTo>
                        <a:pt x="0" y="9"/>
                      </a:lnTo>
                      <a:lnTo>
                        <a:pt x="3" y="5"/>
                      </a:lnTo>
                      <a:lnTo>
                        <a:pt x="10" y="0"/>
                      </a:lnTo>
                      <a:lnTo>
                        <a:pt x="20" y="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8" name="Line 8097"/>
                <p:cNvSpPr>
                  <a:spLocks noChangeShapeType="1"/>
                </p:cNvSpPr>
                <p:nvPr/>
              </p:nvSpPr>
              <p:spPr bwMode="auto">
                <a:xfrm flipH="1">
                  <a:off x="1997" y="1582"/>
                  <a:ext cx="5" cy="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59" name="Line 8098"/>
                <p:cNvSpPr>
                  <a:spLocks noChangeShapeType="1"/>
                </p:cNvSpPr>
                <p:nvPr/>
              </p:nvSpPr>
              <p:spPr bwMode="auto">
                <a:xfrm flipH="1">
                  <a:off x="1998" y="1583"/>
                  <a:ext cx="4" cy="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0" name="Freeform 8099"/>
                <p:cNvSpPr>
                  <a:spLocks/>
                </p:cNvSpPr>
                <p:nvPr/>
              </p:nvSpPr>
              <p:spPr bwMode="auto">
                <a:xfrm>
                  <a:off x="1998" y="1581"/>
                  <a:ext cx="5" cy="10"/>
                </a:xfrm>
                <a:custGeom>
                  <a:avLst/>
                  <a:gdLst>
                    <a:gd name="T0" fmla="*/ 10 w 28"/>
                    <a:gd name="T1" fmla="*/ 0 h 59"/>
                    <a:gd name="T2" fmla="*/ 28 w 28"/>
                    <a:gd name="T3" fmla="*/ 10 h 59"/>
                    <a:gd name="T4" fmla="*/ 0 w 28"/>
                    <a:gd name="T5" fmla="*/ 59 h 59"/>
                  </a:gdLst>
                  <a:ahLst/>
                  <a:cxnLst>
                    <a:cxn ang="0">
                      <a:pos x="T0" y="T1"/>
                    </a:cxn>
                    <a:cxn ang="0">
                      <a:pos x="T2" y="T3"/>
                    </a:cxn>
                    <a:cxn ang="0">
                      <a:pos x="T4" y="T5"/>
                    </a:cxn>
                  </a:cxnLst>
                  <a:rect l="0" t="0" r="r" b="b"/>
                  <a:pathLst>
                    <a:path w="28" h="59">
                      <a:moveTo>
                        <a:pt x="10" y="0"/>
                      </a:moveTo>
                      <a:lnTo>
                        <a:pt x="28" y="10"/>
                      </a:lnTo>
                      <a:lnTo>
                        <a:pt x="0" y="5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1" name="Freeform 8100"/>
                <p:cNvSpPr>
                  <a:spLocks/>
                </p:cNvSpPr>
                <p:nvPr/>
              </p:nvSpPr>
              <p:spPr bwMode="auto">
                <a:xfrm>
                  <a:off x="2001" y="1585"/>
                  <a:ext cx="7" cy="3"/>
                </a:xfrm>
                <a:custGeom>
                  <a:avLst/>
                  <a:gdLst>
                    <a:gd name="T0" fmla="*/ 32 w 38"/>
                    <a:gd name="T1" fmla="*/ 11 h 17"/>
                    <a:gd name="T2" fmla="*/ 34 w 38"/>
                    <a:gd name="T3" fmla="*/ 7 h 17"/>
                    <a:gd name="T4" fmla="*/ 31 w 38"/>
                    <a:gd name="T5" fmla="*/ 5 h 17"/>
                    <a:gd name="T6" fmla="*/ 27 w 38"/>
                    <a:gd name="T7" fmla="*/ 13 h 17"/>
                    <a:gd name="T8" fmla="*/ 34 w 38"/>
                    <a:gd name="T9" fmla="*/ 17 h 17"/>
                    <a:gd name="T10" fmla="*/ 38 w 38"/>
                    <a:gd name="T11" fmla="*/ 9 h 17"/>
                    <a:gd name="T12" fmla="*/ 36 w 38"/>
                    <a:gd name="T13" fmla="*/ 4 h 17"/>
                    <a:gd name="T14" fmla="*/ 30 w 38"/>
                    <a:gd name="T15" fmla="*/ 0 h 17"/>
                    <a:gd name="T16" fmla="*/ 20 w 38"/>
                    <a:gd name="T17" fmla="*/ 0 h 17"/>
                    <a:gd name="T18" fmla="*/ 10 w 38"/>
                    <a:gd name="T19" fmla="*/ 3 h 17"/>
                    <a:gd name="T20" fmla="*/ 0 w 38"/>
                    <a:gd name="T21"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7">
                      <a:moveTo>
                        <a:pt x="32" y="11"/>
                      </a:moveTo>
                      <a:lnTo>
                        <a:pt x="34" y="7"/>
                      </a:lnTo>
                      <a:lnTo>
                        <a:pt x="31" y="5"/>
                      </a:lnTo>
                      <a:lnTo>
                        <a:pt x="27" y="13"/>
                      </a:lnTo>
                      <a:lnTo>
                        <a:pt x="34" y="17"/>
                      </a:lnTo>
                      <a:lnTo>
                        <a:pt x="38" y="9"/>
                      </a:lnTo>
                      <a:lnTo>
                        <a:pt x="36" y="4"/>
                      </a:lnTo>
                      <a:lnTo>
                        <a:pt x="30" y="0"/>
                      </a:lnTo>
                      <a:lnTo>
                        <a:pt x="20" y="0"/>
                      </a:lnTo>
                      <a:lnTo>
                        <a:pt x="10" y="3"/>
                      </a:lnTo>
                      <a:lnTo>
                        <a:pt x="0" y="1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2" name="Line 8101"/>
                <p:cNvSpPr>
                  <a:spLocks noChangeShapeType="1"/>
                </p:cNvSpPr>
                <p:nvPr/>
              </p:nvSpPr>
              <p:spPr bwMode="auto">
                <a:xfrm>
                  <a:off x="1995" y="1590"/>
                  <a:ext cx="5"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3" name="Line 8102"/>
                <p:cNvSpPr>
                  <a:spLocks noChangeShapeType="1"/>
                </p:cNvSpPr>
                <p:nvPr/>
              </p:nvSpPr>
              <p:spPr bwMode="auto">
                <a:xfrm>
                  <a:off x="2001" y="1582"/>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4" name="Line 8103"/>
                <p:cNvSpPr>
                  <a:spLocks noChangeShapeType="1"/>
                </p:cNvSpPr>
                <p:nvPr/>
              </p:nvSpPr>
              <p:spPr bwMode="auto">
                <a:xfrm flipH="1">
                  <a:off x="2001" y="1582"/>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5" name="Line 8104"/>
                <p:cNvSpPr>
                  <a:spLocks noChangeShapeType="1"/>
                </p:cNvSpPr>
                <p:nvPr/>
              </p:nvSpPr>
              <p:spPr bwMode="auto">
                <a:xfrm flipH="1">
                  <a:off x="1996" y="1590"/>
                  <a:ext cx="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6" name="Line 8105"/>
                <p:cNvSpPr>
                  <a:spLocks noChangeShapeType="1"/>
                </p:cNvSpPr>
                <p:nvPr/>
              </p:nvSpPr>
              <p:spPr bwMode="auto">
                <a:xfrm flipH="1">
                  <a:off x="1997" y="1590"/>
                  <a:ext cx="1"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7" name="Line 8106"/>
                <p:cNvSpPr>
                  <a:spLocks noChangeShapeType="1"/>
                </p:cNvSpPr>
                <p:nvPr/>
              </p:nvSpPr>
              <p:spPr bwMode="auto">
                <a:xfrm>
                  <a:off x="1999" y="1590"/>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8" name="Line 8107"/>
                <p:cNvSpPr>
                  <a:spLocks noChangeShapeType="1"/>
                </p:cNvSpPr>
                <p:nvPr/>
              </p:nvSpPr>
              <p:spPr bwMode="auto">
                <a:xfrm>
                  <a:off x="1999" y="159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69" name="Freeform 8108"/>
                <p:cNvSpPr>
                  <a:spLocks/>
                </p:cNvSpPr>
                <p:nvPr/>
              </p:nvSpPr>
              <p:spPr bwMode="auto">
                <a:xfrm>
                  <a:off x="2008" y="1589"/>
                  <a:ext cx="9" cy="10"/>
                </a:xfrm>
                <a:custGeom>
                  <a:avLst/>
                  <a:gdLst>
                    <a:gd name="T0" fmla="*/ 40 w 59"/>
                    <a:gd name="T1" fmla="*/ 2 h 59"/>
                    <a:gd name="T2" fmla="*/ 27 w 59"/>
                    <a:gd name="T3" fmla="*/ 0 h 59"/>
                    <a:gd name="T4" fmla="*/ 16 w 59"/>
                    <a:gd name="T5" fmla="*/ 4 h 59"/>
                    <a:gd name="T6" fmla="*/ 7 w 59"/>
                    <a:gd name="T7" fmla="*/ 12 h 59"/>
                    <a:gd name="T8" fmla="*/ 2 w 59"/>
                    <a:gd name="T9" fmla="*/ 20 h 59"/>
                    <a:gd name="T10" fmla="*/ 0 w 59"/>
                    <a:gd name="T11" fmla="*/ 32 h 59"/>
                    <a:gd name="T12" fmla="*/ 4 w 59"/>
                    <a:gd name="T13" fmla="*/ 43 h 59"/>
                    <a:gd name="T14" fmla="*/ 12 w 59"/>
                    <a:gd name="T15" fmla="*/ 53 h 59"/>
                    <a:gd name="T16" fmla="*/ 20 w 59"/>
                    <a:gd name="T17" fmla="*/ 57 h 59"/>
                    <a:gd name="T18" fmla="*/ 32 w 59"/>
                    <a:gd name="T19" fmla="*/ 59 h 59"/>
                    <a:gd name="T20" fmla="*/ 43 w 59"/>
                    <a:gd name="T21" fmla="*/ 56 h 59"/>
                    <a:gd name="T22" fmla="*/ 53 w 59"/>
                    <a:gd name="T23" fmla="*/ 47 h 59"/>
                    <a:gd name="T24" fmla="*/ 57 w 59"/>
                    <a:gd name="T25" fmla="*/ 40 h 59"/>
                    <a:gd name="T26" fmla="*/ 59 w 59"/>
                    <a:gd name="T27" fmla="*/ 28 h 59"/>
                    <a:gd name="T28" fmla="*/ 56 w 59"/>
                    <a:gd name="T29" fmla="*/ 16 h 59"/>
                    <a:gd name="T30" fmla="*/ 47 w 59"/>
                    <a:gd name="T31" fmla="*/ 7 h 59"/>
                    <a:gd name="T32" fmla="*/ 40 w 59"/>
                    <a:gd name="T33"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9" h="59">
                      <a:moveTo>
                        <a:pt x="40" y="2"/>
                      </a:moveTo>
                      <a:lnTo>
                        <a:pt x="27" y="0"/>
                      </a:lnTo>
                      <a:lnTo>
                        <a:pt x="16" y="4"/>
                      </a:lnTo>
                      <a:lnTo>
                        <a:pt x="7" y="12"/>
                      </a:lnTo>
                      <a:lnTo>
                        <a:pt x="2" y="20"/>
                      </a:lnTo>
                      <a:lnTo>
                        <a:pt x="0" y="32"/>
                      </a:lnTo>
                      <a:lnTo>
                        <a:pt x="4" y="43"/>
                      </a:lnTo>
                      <a:lnTo>
                        <a:pt x="12" y="53"/>
                      </a:lnTo>
                      <a:lnTo>
                        <a:pt x="20" y="57"/>
                      </a:lnTo>
                      <a:lnTo>
                        <a:pt x="32" y="59"/>
                      </a:lnTo>
                      <a:lnTo>
                        <a:pt x="43" y="56"/>
                      </a:lnTo>
                      <a:lnTo>
                        <a:pt x="53" y="47"/>
                      </a:lnTo>
                      <a:lnTo>
                        <a:pt x="57" y="40"/>
                      </a:lnTo>
                      <a:lnTo>
                        <a:pt x="59" y="28"/>
                      </a:lnTo>
                      <a:lnTo>
                        <a:pt x="56" y="16"/>
                      </a:lnTo>
                      <a:lnTo>
                        <a:pt x="47" y="7"/>
                      </a:lnTo>
                      <a:lnTo>
                        <a:pt x="40" y="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0" name="Freeform 8109"/>
                <p:cNvSpPr>
                  <a:spLocks/>
                </p:cNvSpPr>
                <p:nvPr/>
              </p:nvSpPr>
              <p:spPr bwMode="auto">
                <a:xfrm>
                  <a:off x="2008" y="1590"/>
                  <a:ext cx="3" cy="5"/>
                </a:xfrm>
                <a:custGeom>
                  <a:avLst/>
                  <a:gdLst>
                    <a:gd name="T0" fmla="*/ 16 w 16"/>
                    <a:gd name="T1" fmla="*/ 0 h 28"/>
                    <a:gd name="T2" fmla="*/ 8 w 16"/>
                    <a:gd name="T3" fmla="*/ 5 h 28"/>
                    <a:gd name="T4" fmla="*/ 1 w 16"/>
                    <a:gd name="T5" fmla="*/ 19 h 28"/>
                    <a:gd name="T6" fmla="*/ 0 w 16"/>
                    <a:gd name="T7" fmla="*/ 28 h 28"/>
                  </a:gdLst>
                  <a:ahLst/>
                  <a:cxnLst>
                    <a:cxn ang="0">
                      <a:pos x="T0" y="T1"/>
                    </a:cxn>
                    <a:cxn ang="0">
                      <a:pos x="T2" y="T3"/>
                    </a:cxn>
                    <a:cxn ang="0">
                      <a:pos x="T4" y="T5"/>
                    </a:cxn>
                    <a:cxn ang="0">
                      <a:pos x="T6" y="T7"/>
                    </a:cxn>
                  </a:cxnLst>
                  <a:rect l="0" t="0" r="r" b="b"/>
                  <a:pathLst>
                    <a:path w="16" h="28">
                      <a:moveTo>
                        <a:pt x="16" y="0"/>
                      </a:moveTo>
                      <a:lnTo>
                        <a:pt x="8" y="5"/>
                      </a:lnTo>
                      <a:lnTo>
                        <a:pt x="1" y="19"/>
                      </a:lnTo>
                      <a:lnTo>
                        <a:pt x="0" y="28"/>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1" name="Freeform 8110"/>
                <p:cNvSpPr>
                  <a:spLocks/>
                </p:cNvSpPr>
                <p:nvPr/>
              </p:nvSpPr>
              <p:spPr bwMode="auto">
                <a:xfrm>
                  <a:off x="2014" y="1593"/>
                  <a:ext cx="3" cy="5"/>
                </a:xfrm>
                <a:custGeom>
                  <a:avLst/>
                  <a:gdLst>
                    <a:gd name="T0" fmla="*/ 0 w 16"/>
                    <a:gd name="T1" fmla="*/ 28 h 28"/>
                    <a:gd name="T2" fmla="*/ 7 w 16"/>
                    <a:gd name="T3" fmla="*/ 23 h 28"/>
                    <a:gd name="T4" fmla="*/ 15 w 16"/>
                    <a:gd name="T5" fmla="*/ 8 h 28"/>
                    <a:gd name="T6" fmla="*/ 16 w 16"/>
                    <a:gd name="T7" fmla="*/ 0 h 28"/>
                  </a:gdLst>
                  <a:ahLst/>
                  <a:cxnLst>
                    <a:cxn ang="0">
                      <a:pos x="T0" y="T1"/>
                    </a:cxn>
                    <a:cxn ang="0">
                      <a:pos x="T2" y="T3"/>
                    </a:cxn>
                    <a:cxn ang="0">
                      <a:pos x="T4" y="T5"/>
                    </a:cxn>
                    <a:cxn ang="0">
                      <a:pos x="T6" y="T7"/>
                    </a:cxn>
                  </a:cxnLst>
                  <a:rect l="0" t="0" r="r" b="b"/>
                  <a:pathLst>
                    <a:path w="16" h="28">
                      <a:moveTo>
                        <a:pt x="0" y="28"/>
                      </a:moveTo>
                      <a:lnTo>
                        <a:pt x="7" y="23"/>
                      </a:lnTo>
                      <a:lnTo>
                        <a:pt x="15" y="8"/>
                      </a:lnTo>
                      <a:lnTo>
                        <a:pt x="1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2" name="Freeform 8111"/>
                <p:cNvSpPr>
                  <a:spLocks/>
                </p:cNvSpPr>
                <p:nvPr/>
              </p:nvSpPr>
              <p:spPr bwMode="auto">
                <a:xfrm>
                  <a:off x="2009" y="1589"/>
                  <a:ext cx="5" cy="9"/>
                </a:xfrm>
                <a:custGeom>
                  <a:avLst/>
                  <a:gdLst>
                    <a:gd name="T0" fmla="*/ 34 w 34"/>
                    <a:gd name="T1" fmla="*/ 0 h 51"/>
                    <a:gd name="T2" fmla="*/ 25 w 34"/>
                    <a:gd name="T3" fmla="*/ 0 h 51"/>
                    <a:gd name="T4" fmla="*/ 19 w 34"/>
                    <a:gd name="T5" fmla="*/ 2 h 51"/>
                    <a:gd name="T6" fmla="*/ 10 w 34"/>
                    <a:gd name="T7" fmla="*/ 11 h 51"/>
                    <a:gd name="T8" fmla="*/ 2 w 34"/>
                    <a:gd name="T9" fmla="*/ 25 h 51"/>
                    <a:gd name="T10" fmla="*/ 0 w 34"/>
                    <a:gd name="T11" fmla="*/ 38 h 51"/>
                    <a:gd name="T12" fmla="*/ 1 w 34"/>
                    <a:gd name="T13" fmla="*/ 43 h 51"/>
                    <a:gd name="T14" fmla="*/ 6 w 3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1">
                      <a:moveTo>
                        <a:pt x="34" y="0"/>
                      </a:moveTo>
                      <a:lnTo>
                        <a:pt x="25" y="0"/>
                      </a:lnTo>
                      <a:lnTo>
                        <a:pt x="19" y="2"/>
                      </a:lnTo>
                      <a:lnTo>
                        <a:pt x="10" y="11"/>
                      </a:lnTo>
                      <a:lnTo>
                        <a:pt x="2" y="25"/>
                      </a:lnTo>
                      <a:lnTo>
                        <a:pt x="0" y="38"/>
                      </a:lnTo>
                      <a:lnTo>
                        <a:pt x="1" y="43"/>
                      </a:lnTo>
                      <a:lnTo>
                        <a:pt x="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3" name="Freeform 8112"/>
                <p:cNvSpPr>
                  <a:spLocks/>
                </p:cNvSpPr>
                <p:nvPr/>
              </p:nvSpPr>
              <p:spPr bwMode="auto">
                <a:xfrm>
                  <a:off x="2011" y="1590"/>
                  <a:ext cx="6" cy="8"/>
                </a:xfrm>
                <a:custGeom>
                  <a:avLst/>
                  <a:gdLst>
                    <a:gd name="T0" fmla="*/ 0 w 34"/>
                    <a:gd name="T1" fmla="*/ 50 h 50"/>
                    <a:gd name="T2" fmla="*/ 8 w 34"/>
                    <a:gd name="T3" fmla="*/ 50 h 50"/>
                    <a:gd name="T4" fmla="*/ 13 w 34"/>
                    <a:gd name="T5" fmla="*/ 49 h 50"/>
                    <a:gd name="T6" fmla="*/ 23 w 34"/>
                    <a:gd name="T7" fmla="*/ 40 h 50"/>
                    <a:gd name="T8" fmla="*/ 31 w 34"/>
                    <a:gd name="T9" fmla="*/ 25 h 50"/>
                    <a:gd name="T10" fmla="*/ 34 w 34"/>
                    <a:gd name="T11" fmla="*/ 13 h 50"/>
                    <a:gd name="T12" fmla="*/ 33 w 34"/>
                    <a:gd name="T13" fmla="*/ 7 h 50"/>
                    <a:gd name="T14" fmla="*/ 27 w 34"/>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50">
                      <a:moveTo>
                        <a:pt x="0" y="50"/>
                      </a:moveTo>
                      <a:lnTo>
                        <a:pt x="8" y="50"/>
                      </a:lnTo>
                      <a:lnTo>
                        <a:pt x="13" y="49"/>
                      </a:lnTo>
                      <a:lnTo>
                        <a:pt x="23" y="40"/>
                      </a:lnTo>
                      <a:lnTo>
                        <a:pt x="31" y="25"/>
                      </a:lnTo>
                      <a:lnTo>
                        <a:pt x="34" y="13"/>
                      </a:lnTo>
                      <a:lnTo>
                        <a:pt x="33" y="7"/>
                      </a:lnTo>
                      <a:lnTo>
                        <a:pt x="2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4" name="Line 8113"/>
                <p:cNvSpPr>
                  <a:spLocks noChangeShapeType="1"/>
                </p:cNvSpPr>
                <p:nvPr/>
              </p:nvSpPr>
              <p:spPr bwMode="auto">
                <a:xfrm>
                  <a:off x="3460" y="2341"/>
                  <a:ext cx="6"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5" name="Freeform 8114"/>
                <p:cNvSpPr>
                  <a:spLocks/>
                </p:cNvSpPr>
                <p:nvPr/>
              </p:nvSpPr>
              <p:spPr bwMode="auto">
                <a:xfrm>
                  <a:off x="3461" y="2341"/>
                  <a:ext cx="5" cy="18"/>
                </a:xfrm>
                <a:custGeom>
                  <a:avLst/>
                  <a:gdLst>
                    <a:gd name="T0" fmla="*/ 0 w 31"/>
                    <a:gd name="T1" fmla="*/ 0 h 107"/>
                    <a:gd name="T2" fmla="*/ 31 w 31"/>
                    <a:gd name="T3" fmla="*/ 91 h 107"/>
                    <a:gd name="T4" fmla="*/ 31 w 31"/>
                    <a:gd name="T5" fmla="*/ 107 h 107"/>
                  </a:gdLst>
                  <a:ahLst/>
                  <a:cxnLst>
                    <a:cxn ang="0">
                      <a:pos x="T0" y="T1"/>
                    </a:cxn>
                    <a:cxn ang="0">
                      <a:pos x="T2" y="T3"/>
                    </a:cxn>
                    <a:cxn ang="0">
                      <a:pos x="T4" y="T5"/>
                    </a:cxn>
                  </a:cxnLst>
                  <a:rect l="0" t="0" r="r" b="b"/>
                  <a:pathLst>
                    <a:path w="31" h="107">
                      <a:moveTo>
                        <a:pt x="0" y="0"/>
                      </a:moveTo>
                      <a:lnTo>
                        <a:pt x="31" y="91"/>
                      </a:lnTo>
                      <a:lnTo>
                        <a:pt x="31" y="10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6" name="Line 8115"/>
                <p:cNvSpPr>
                  <a:spLocks noChangeShapeType="1"/>
                </p:cNvSpPr>
                <p:nvPr/>
              </p:nvSpPr>
              <p:spPr bwMode="auto">
                <a:xfrm>
                  <a:off x="3462" y="2341"/>
                  <a:ext cx="5"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7" name="Line 8116"/>
                <p:cNvSpPr>
                  <a:spLocks noChangeShapeType="1"/>
                </p:cNvSpPr>
                <p:nvPr/>
              </p:nvSpPr>
              <p:spPr bwMode="auto">
                <a:xfrm flipH="1">
                  <a:off x="3466" y="2342"/>
                  <a:ext cx="6" cy="1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8" name="Line 8117"/>
                <p:cNvSpPr>
                  <a:spLocks noChangeShapeType="1"/>
                </p:cNvSpPr>
                <p:nvPr/>
              </p:nvSpPr>
              <p:spPr bwMode="auto">
                <a:xfrm>
                  <a:off x="3459" y="234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79" name="Line 8118"/>
                <p:cNvSpPr>
                  <a:spLocks noChangeShapeType="1"/>
                </p:cNvSpPr>
                <p:nvPr/>
              </p:nvSpPr>
              <p:spPr bwMode="auto">
                <a:xfrm>
                  <a:off x="3469" y="2341"/>
                  <a:ext cx="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0" name="Line 8119"/>
                <p:cNvSpPr>
                  <a:spLocks noChangeShapeType="1"/>
                </p:cNvSpPr>
                <p:nvPr/>
              </p:nvSpPr>
              <p:spPr bwMode="auto">
                <a:xfrm>
                  <a:off x="3459" y="2341"/>
                  <a:ext cx="2"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1" name="Line 8120"/>
                <p:cNvSpPr>
                  <a:spLocks noChangeShapeType="1"/>
                </p:cNvSpPr>
                <p:nvPr/>
              </p:nvSpPr>
              <p:spPr bwMode="auto">
                <a:xfrm flipH="1">
                  <a:off x="3462" y="234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2" name="Line 8121"/>
                <p:cNvSpPr>
                  <a:spLocks noChangeShapeType="1"/>
                </p:cNvSpPr>
                <p:nvPr/>
              </p:nvSpPr>
              <p:spPr bwMode="auto">
                <a:xfrm flipH="1">
                  <a:off x="3462" y="234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3" name="Freeform 8122"/>
                <p:cNvSpPr>
                  <a:spLocks/>
                </p:cNvSpPr>
                <p:nvPr/>
              </p:nvSpPr>
              <p:spPr bwMode="auto">
                <a:xfrm>
                  <a:off x="3470" y="2341"/>
                  <a:ext cx="3" cy="1"/>
                </a:xfrm>
                <a:custGeom>
                  <a:avLst/>
                  <a:gdLst>
                    <a:gd name="T0" fmla="*/ 0 w 15"/>
                    <a:gd name="T1" fmla="*/ 0 h 5"/>
                    <a:gd name="T2" fmla="*/ 9 w 15"/>
                    <a:gd name="T3" fmla="*/ 5 h 5"/>
                    <a:gd name="T4" fmla="*/ 15 w 15"/>
                    <a:gd name="T5" fmla="*/ 0 h 5"/>
                  </a:gdLst>
                  <a:ahLst/>
                  <a:cxnLst>
                    <a:cxn ang="0">
                      <a:pos x="T0" y="T1"/>
                    </a:cxn>
                    <a:cxn ang="0">
                      <a:pos x="T2" y="T3"/>
                    </a:cxn>
                    <a:cxn ang="0">
                      <a:pos x="T4" y="T5"/>
                    </a:cxn>
                  </a:cxnLst>
                  <a:rect l="0" t="0" r="r" b="b"/>
                  <a:pathLst>
                    <a:path w="15" h="5">
                      <a:moveTo>
                        <a:pt x="0" y="0"/>
                      </a:moveTo>
                      <a:lnTo>
                        <a:pt x="9" y="5"/>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4" name="Freeform 8123"/>
                <p:cNvSpPr>
                  <a:spLocks/>
                </p:cNvSpPr>
                <p:nvPr/>
              </p:nvSpPr>
              <p:spPr bwMode="auto">
                <a:xfrm>
                  <a:off x="3478" y="2347"/>
                  <a:ext cx="11" cy="12"/>
                </a:xfrm>
                <a:custGeom>
                  <a:avLst/>
                  <a:gdLst>
                    <a:gd name="T0" fmla="*/ 5 w 66"/>
                    <a:gd name="T1" fmla="*/ 15 h 71"/>
                    <a:gd name="T2" fmla="*/ 5 w 66"/>
                    <a:gd name="T3" fmla="*/ 9 h 71"/>
                    <a:gd name="T4" fmla="*/ 9 w 66"/>
                    <a:gd name="T5" fmla="*/ 9 h 71"/>
                    <a:gd name="T6" fmla="*/ 9 w 66"/>
                    <a:gd name="T7" fmla="*/ 20 h 71"/>
                    <a:gd name="T8" fmla="*/ 0 w 66"/>
                    <a:gd name="T9" fmla="*/ 20 h 71"/>
                    <a:gd name="T10" fmla="*/ 0 w 66"/>
                    <a:gd name="T11" fmla="*/ 9 h 71"/>
                    <a:gd name="T12" fmla="*/ 5 w 66"/>
                    <a:gd name="T13" fmla="*/ 4 h 71"/>
                    <a:gd name="T14" fmla="*/ 14 w 66"/>
                    <a:gd name="T15" fmla="*/ 0 h 71"/>
                    <a:gd name="T16" fmla="*/ 35 w 66"/>
                    <a:gd name="T17" fmla="*/ 0 h 71"/>
                    <a:gd name="T18" fmla="*/ 45 w 66"/>
                    <a:gd name="T19" fmla="*/ 4 h 71"/>
                    <a:gd name="T20" fmla="*/ 51 w 66"/>
                    <a:gd name="T21" fmla="*/ 9 h 71"/>
                    <a:gd name="T22" fmla="*/ 55 w 66"/>
                    <a:gd name="T23" fmla="*/ 20 h 71"/>
                    <a:gd name="T24" fmla="*/ 55 w 66"/>
                    <a:gd name="T25" fmla="*/ 55 h 71"/>
                    <a:gd name="T26" fmla="*/ 60 w 66"/>
                    <a:gd name="T27" fmla="*/ 66 h 71"/>
                    <a:gd name="T28" fmla="*/ 66 w 66"/>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1">
                      <a:moveTo>
                        <a:pt x="5" y="15"/>
                      </a:moveTo>
                      <a:lnTo>
                        <a:pt x="5" y="9"/>
                      </a:lnTo>
                      <a:lnTo>
                        <a:pt x="9" y="9"/>
                      </a:lnTo>
                      <a:lnTo>
                        <a:pt x="9" y="20"/>
                      </a:lnTo>
                      <a:lnTo>
                        <a:pt x="0" y="20"/>
                      </a:lnTo>
                      <a:lnTo>
                        <a:pt x="0" y="9"/>
                      </a:lnTo>
                      <a:lnTo>
                        <a:pt x="5" y="4"/>
                      </a:lnTo>
                      <a:lnTo>
                        <a:pt x="14" y="0"/>
                      </a:lnTo>
                      <a:lnTo>
                        <a:pt x="35" y="0"/>
                      </a:lnTo>
                      <a:lnTo>
                        <a:pt x="45" y="4"/>
                      </a:lnTo>
                      <a:lnTo>
                        <a:pt x="51" y="9"/>
                      </a:lnTo>
                      <a:lnTo>
                        <a:pt x="55" y="20"/>
                      </a:lnTo>
                      <a:lnTo>
                        <a:pt x="55" y="55"/>
                      </a:lnTo>
                      <a:lnTo>
                        <a:pt x="60" y="66"/>
                      </a:lnTo>
                      <a:lnTo>
                        <a:pt x="6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5" name="Freeform 8124"/>
                <p:cNvSpPr>
                  <a:spLocks/>
                </p:cNvSpPr>
                <p:nvPr/>
              </p:nvSpPr>
              <p:spPr bwMode="auto">
                <a:xfrm>
                  <a:off x="3486" y="2349"/>
                  <a:ext cx="1" cy="9"/>
                </a:xfrm>
                <a:custGeom>
                  <a:avLst/>
                  <a:gdLst>
                    <a:gd name="T0" fmla="*/ 0 w 10"/>
                    <a:gd name="T1" fmla="*/ 0 h 57"/>
                    <a:gd name="T2" fmla="*/ 6 w 10"/>
                    <a:gd name="T3" fmla="*/ 11 h 57"/>
                    <a:gd name="T4" fmla="*/ 6 w 10"/>
                    <a:gd name="T5" fmla="*/ 46 h 57"/>
                    <a:gd name="T6" fmla="*/ 10 w 10"/>
                    <a:gd name="T7" fmla="*/ 57 h 57"/>
                  </a:gdLst>
                  <a:ahLst/>
                  <a:cxnLst>
                    <a:cxn ang="0">
                      <a:pos x="T0" y="T1"/>
                    </a:cxn>
                    <a:cxn ang="0">
                      <a:pos x="T2" y="T3"/>
                    </a:cxn>
                    <a:cxn ang="0">
                      <a:pos x="T4" y="T5"/>
                    </a:cxn>
                    <a:cxn ang="0">
                      <a:pos x="T6" y="T7"/>
                    </a:cxn>
                  </a:cxnLst>
                  <a:rect l="0" t="0" r="r" b="b"/>
                  <a:pathLst>
                    <a:path w="10" h="57">
                      <a:moveTo>
                        <a:pt x="0" y="0"/>
                      </a:moveTo>
                      <a:lnTo>
                        <a:pt x="6" y="11"/>
                      </a:lnTo>
                      <a:lnTo>
                        <a:pt x="6" y="46"/>
                      </a:lnTo>
                      <a:lnTo>
                        <a:pt x="10"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6" name="Freeform 8125"/>
                <p:cNvSpPr>
                  <a:spLocks/>
                </p:cNvSpPr>
                <p:nvPr/>
              </p:nvSpPr>
              <p:spPr bwMode="auto">
                <a:xfrm>
                  <a:off x="3484" y="2347"/>
                  <a:ext cx="6" cy="12"/>
                </a:xfrm>
                <a:custGeom>
                  <a:avLst/>
                  <a:gdLst>
                    <a:gd name="T0" fmla="*/ 0 w 36"/>
                    <a:gd name="T1" fmla="*/ 0 h 71"/>
                    <a:gd name="T2" fmla="*/ 5 w 36"/>
                    <a:gd name="T3" fmla="*/ 4 h 71"/>
                    <a:gd name="T4" fmla="*/ 10 w 36"/>
                    <a:gd name="T5" fmla="*/ 15 h 71"/>
                    <a:gd name="T6" fmla="*/ 10 w 36"/>
                    <a:gd name="T7" fmla="*/ 55 h 71"/>
                    <a:gd name="T8" fmla="*/ 16 w 36"/>
                    <a:gd name="T9" fmla="*/ 66 h 71"/>
                    <a:gd name="T10" fmla="*/ 31 w 36"/>
                    <a:gd name="T11" fmla="*/ 71 h 71"/>
                    <a:gd name="T12" fmla="*/ 36 w 3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6" h="71">
                      <a:moveTo>
                        <a:pt x="0" y="0"/>
                      </a:moveTo>
                      <a:lnTo>
                        <a:pt x="5" y="4"/>
                      </a:lnTo>
                      <a:lnTo>
                        <a:pt x="10" y="15"/>
                      </a:lnTo>
                      <a:lnTo>
                        <a:pt x="10" y="55"/>
                      </a:lnTo>
                      <a:lnTo>
                        <a:pt x="16" y="66"/>
                      </a:lnTo>
                      <a:lnTo>
                        <a:pt x="31" y="71"/>
                      </a:lnTo>
                      <a:lnTo>
                        <a:pt x="3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7" name="Freeform 8126"/>
                <p:cNvSpPr>
                  <a:spLocks/>
                </p:cNvSpPr>
                <p:nvPr/>
              </p:nvSpPr>
              <p:spPr bwMode="auto">
                <a:xfrm>
                  <a:off x="3477" y="2352"/>
                  <a:ext cx="9" cy="7"/>
                </a:xfrm>
                <a:custGeom>
                  <a:avLst/>
                  <a:gdLst>
                    <a:gd name="T0" fmla="*/ 51 w 51"/>
                    <a:gd name="T1" fmla="*/ 0 h 46"/>
                    <a:gd name="T2" fmla="*/ 46 w 51"/>
                    <a:gd name="T3" fmla="*/ 5 h 46"/>
                    <a:gd name="T4" fmla="*/ 20 w 51"/>
                    <a:gd name="T5" fmla="*/ 10 h 46"/>
                    <a:gd name="T6" fmla="*/ 6 w 51"/>
                    <a:gd name="T7" fmla="*/ 15 h 46"/>
                    <a:gd name="T8" fmla="*/ 0 w 51"/>
                    <a:gd name="T9" fmla="*/ 25 h 46"/>
                    <a:gd name="T10" fmla="*/ 0 w 51"/>
                    <a:gd name="T11" fmla="*/ 30 h 46"/>
                    <a:gd name="T12" fmla="*/ 6 w 51"/>
                    <a:gd name="T13" fmla="*/ 41 h 46"/>
                    <a:gd name="T14" fmla="*/ 20 w 51"/>
                    <a:gd name="T15" fmla="*/ 46 h 46"/>
                    <a:gd name="T16" fmla="*/ 36 w 51"/>
                    <a:gd name="T17" fmla="*/ 46 h 46"/>
                    <a:gd name="T18" fmla="*/ 46 w 51"/>
                    <a:gd name="T19" fmla="*/ 41 h 46"/>
                    <a:gd name="T20" fmla="*/ 51 w 51"/>
                    <a:gd name="T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0" y="10"/>
                      </a:lnTo>
                      <a:lnTo>
                        <a:pt x="6" y="15"/>
                      </a:lnTo>
                      <a:lnTo>
                        <a:pt x="0" y="25"/>
                      </a:lnTo>
                      <a:lnTo>
                        <a:pt x="0" y="30"/>
                      </a:lnTo>
                      <a:lnTo>
                        <a:pt x="6" y="41"/>
                      </a:lnTo>
                      <a:lnTo>
                        <a:pt x="20" y="46"/>
                      </a:lnTo>
                      <a:lnTo>
                        <a:pt x="36" y="46"/>
                      </a:lnTo>
                      <a:lnTo>
                        <a:pt x="46" y="41"/>
                      </a:lnTo>
                      <a:lnTo>
                        <a:pt x="51"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8" name="Freeform 8127"/>
                <p:cNvSpPr>
                  <a:spLocks/>
                </p:cNvSpPr>
                <p:nvPr/>
              </p:nvSpPr>
              <p:spPr bwMode="auto">
                <a:xfrm>
                  <a:off x="3478" y="2354"/>
                  <a:ext cx="1" cy="4"/>
                </a:xfrm>
                <a:custGeom>
                  <a:avLst/>
                  <a:gdLst>
                    <a:gd name="T0" fmla="*/ 5 w 5"/>
                    <a:gd name="T1" fmla="*/ 0 h 26"/>
                    <a:gd name="T2" fmla="*/ 0 w 5"/>
                    <a:gd name="T3" fmla="*/ 10 h 26"/>
                    <a:gd name="T4" fmla="*/ 0 w 5"/>
                    <a:gd name="T5" fmla="*/ 15 h 26"/>
                    <a:gd name="T6" fmla="*/ 5 w 5"/>
                    <a:gd name="T7" fmla="*/ 26 h 26"/>
                  </a:gdLst>
                  <a:ahLst/>
                  <a:cxnLst>
                    <a:cxn ang="0">
                      <a:pos x="T0" y="T1"/>
                    </a:cxn>
                    <a:cxn ang="0">
                      <a:pos x="T2" y="T3"/>
                    </a:cxn>
                    <a:cxn ang="0">
                      <a:pos x="T4" y="T5"/>
                    </a:cxn>
                    <a:cxn ang="0">
                      <a:pos x="T6" y="T7"/>
                    </a:cxn>
                  </a:cxnLst>
                  <a:rect l="0" t="0" r="r" b="b"/>
                  <a:pathLst>
                    <a:path w="5" h="26">
                      <a:moveTo>
                        <a:pt x="5" y="0"/>
                      </a:moveTo>
                      <a:lnTo>
                        <a:pt x="0" y="10"/>
                      </a:lnTo>
                      <a:lnTo>
                        <a:pt x="0" y="15"/>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89" name="Freeform 8128"/>
                <p:cNvSpPr>
                  <a:spLocks/>
                </p:cNvSpPr>
                <p:nvPr/>
              </p:nvSpPr>
              <p:spPr bwMode="auto">
                <a:xfrm>
                  <a:off x="3479" y="2352"/>
                  <a:ext cx="6" cy="7"/>
                </a:xfrm>
                <a:custGeom>
                  <a:avLst/>
                  <a:gdLst>
                    <a:gd name="T0" fmla="*/ 35 w 35"/>
                    <a:gd name="T1" fmla="*/ 0 h 41"/>
                    <a:gd name="T2" fmla="*/ 15 w 35"/>
                    <a:gd name="T3" fmla="*/ 5 h 41"/>
                    <a:gd name="T4" fmla="*/ 4 w 35"/>
                    <a:gd name="T5" fmla="*/ 10 h 41"/>
                    <a:gd name="T6" fmla="*/ 0 w 35"/>
                    <a:gd name="T7" fmla="*/ 20 h 41"/>
                    <a:gd name="T8" fmla="*/ 0 w 35"/>
                    <a:gd name="T9" fmla="*/ 25 h 41"/>
                    <a:gd name="T10" fmla="*/ 4 w 35"/>
                    <a:gd name="T11" fmla="*/ 36 h 41"/>
                    <a:gd name="T12" fmla="*/ 9 w 35"/>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5" h="41">
                      <a:moveTo>
                        <a:pt x="35" y="0"/>
                      </a:moveTo>
                      <a:lnTo>
                        <a:pt x="15" y="5"/>
                      </a:lnTo>
                      <a:lnTo>
                        <a:pt x="4" y="10"/>
                      </a:lnTo>
                      <a:lnTo>
                        <a:pt x="0" y="20"/>
                      </a:lnTo>
                      <a:lnTo>
                        <a:pt x="0" y="25"/>
                      </a:lnTo>
                      <a:lnTo>
                        <a:pt x="4" y="36"/>
                      </a:lnTo>
                      <a:lnTo>
                        <a:pt x="9"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0" name="Line 8129"/>
                <p:cNvSpPr>
                  <a:spLocks noChangeShapeType="1"/>
                </p:cNvSpPr>
                <p:nvPr/>
              </p:nvSpPr>
              <p:spPr bwMode="auto">
                <a:xfrm>
                  <a:off x="3496" y="2347"/>
                  <a:ext cx="0"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1" name="Line 8130"/>
                <p:cNvSpPr>
                  <a:spLocks noChangeShapeType="1"/>
                </p:cNvSpPr>
                <p:nvPr/>
              </p:nvSpPr>
              <p:spPr bwMode="auto">
                <a:xfrm>
                  <a:off x="3497" y="2348"/>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2" name="Freeform 8131"/>
                <p:cNvSpPr>
                  <a:spLocks/>
                </p:cNvSpPr>
                <p:nvPr/>
              </p:nvSpPr>
              <p:spPr bwMode="auto">
                <a:xfrm>
                  <a:off x="3493" y="2347"/>
                  <a:ext cx="5" cy="12"/>
                </a:xfrm>
                <a:custGeom>
                  <a:avLst/>
                  <a:gdLst>
                    <a:gd name="T0" fmla="*/ 0 w 26"/>
                    <a:gd name="T1" fmla="*/ 0 h 71"/>
                    <a:gd name="T2" fmla="*/ 26 w 26"/>
                    <a:gd name="T3" fmla="*/ 0 h 71"/>
                    <a:gd name="T4" fmla="*/ 26 w 26"/>
                    <a:gd name="T5" fmla="*/ 71 h 71"/>
                  </a:gdLst>
                  <a:ahLst/>
                  <a:cxnLst>
                    <a:cxn ang="0">
                      <a:pos x="T0" y="T1"/>
                    </a:cxn>
                    <a:cxn ang="0">
                      <a:pos x="T2" y="T3"/>
                    </a:cxn>
                    <a:cxn ang="0">
                      <a:pos x="T4" y="T5"/>
                    </a:cxn>
                  </a:cxnLst>
                  <a:rect l="0" t="0" r="r" b="b"/>
                  <a:pathLst>
                    <a:path w="26" h="71">
                      <a:moveTo>
                        <a:pt x="0" y="0"/>
                      </a:moveTo>
                      <a:lnTo>
                        <a:pt x="26" y="0"/>
                      </a:lnTo>
                      <a:lnTo>
                        <a:pt x="2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3" name="Freeform 8132"/>
                <p:cNvSpPr>
                  <a:spLocks/>
                </p:cNvSpPr>
                <p:nvPr/>
              </p:nvSpPr>
              <p:spPr bwMode="auto">
                <a:xfrm>
                  <a:off x="3498" y="2347"/>
                  <a:ext cx="6" cy="5"/>
                </a:xfrm>
                <a:custGeom>
                  <a:avLst/>
                  <a:gdLst>
                    <a:gd name="T0" fmla="*/ 35 w 40"/>
                    <a:gd name="T1" fmla="*/ 9 h 30"/>
                    <a:gd name="T2" fmla="*/ 35 w 40"/>
                    <a:gd name="T3" fmla="*/ 4 h 30"/>
                    <a:gd name="T4" fmla="*/ 31 w 40"/>
                    <a:gd name="T5" fmla="*/ 4 h 30"/>
                    <a:gd name="T6" fmla="*/ 31 w 40"/>
                    <a:gd name="T7" fmla="*/ 15 h 30"/>
                    <a:gd name="T8" fmla="*/ 40 w 40"/>
                    <a:gd name="T9" fmla="*/ 15 h 30"/>
                    <a:gd name="T10" fmla="*/ 40 w 40"/>
                    <a:gd name="T11" fmla="*/ 4 h 30"/>
                    <a:gd name="T12" fmla="*/ 35 w 40"/>
                    <a:gd name="T13" fmla="*/ 0 h 30"/>
                    <a:gd name="T14" fmla="*/ 25 w 40"/>
                    <a:gd name="T15" fmla="*/ 0 h 30"/>
                    <a:gd name="T16" fmla="*/ 15 w 40"/>
                    <a:gd name="T17" fmla="*/ 4 h 30"/>
                    <a:gd name="T18" fmla="*/ 5 w 40"/>
                    <a:gd name="T19" fmla="*/ 15 h 30"/>
                    <a:gd name="T20" fmla="*/ 0 w 4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30">
                      <a:moveTo>
                        <a:pt x="35" y="9"/>
                      </a:moveTo>
                      <a:lnTo>
                        <a:pt x="35" y="4"/>
                      </a:lnTo>
                      <a:lnTo>
                        <a:pt x="31" y="4"/>
                      </a:lnTo>
                      <a:lnTo>
                        <a:pt x="31" y="15"/>
                      </a:lnTo>
                      <a:lnTo>
                        <a:pt x="40" y="15"/>
                      </a:lnTo>
                      <a:lnTo>
                        <a:pt x="40" y="4"/>
                      </a:lnTo>
                      <a:lnTo>
                        <a:pt x="35" y="0"/>
                      </a:lnTo>
                      <a:lnTo>
                        <a:pt x="25" y="0"/>
                      </a:lnTo>
                      <a:lnTo>
                        <a:pt x="15" y="4"/>
                      </a:lnTo>
                      <a:lnTo>
                        <a:pt x="5" y="15"/>
                      </a:lnTo>
                      <a:lnTo>
                        <a:pt x="0"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4" name="Line 8133"/>
                <p:cNvSpPr>
                  <a:spLocks noChangeShapeType="1"/>
                </p:cNvSpPr>
                <p:nvPr/>
              </p:nvSpPr>
              <p:spPr bwMode="auto">
                <a:xfrm>
                  <a:off x="3493" y="235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5" name="Line 8134"/>
                <p:cNvSpPr>
                  <a:spLocks noChangeShapeType="1"/>
                </p:cNvSpPr>
                <p:nvPr/>
              </p:nvSpPr>
              <p:spPr bwMode="auto">
                <a:xfrm>
                  <a:off x="3494" y="2347"/>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6" name="Line 8135"/>
                <p:cNvSpPr>
                  <a:spLocks noChangeShapeType="1"/>
                </p:cNvSpPr>
                <p:nvPr/>
              </p:nvSpPr>
              <p:spPr bwMode="auto">
                <a:xfrm>
                  <a:off x="3495" y="234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7" name="Line 8136"/>
                <p:cNvSpPr>
                  <a:spLocks noChangeShapeType="1"/>
                </p:cNvSpPr>
                <p:nvPr/>
              </p:nvSpPr>
              <p:spPr bwMode="auto">
                <a:xfrm flipH="1">
                  <a:off x="3494" y="235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8" name="Line 8137"/>
                <p:cNvSpPr>
                  <a:spLocks noChangeShapeType="1"/>
                </p:cNvSpPr>
                <p:nvPr/>
              </p:nvSpPr>
              <p:spPr bwMode="auto">
                <a:xfrm flipH="1">
                  <a:off x="3495" y="235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99" name="Line 8138"/>
                <p:cNvSpPr>
                  <a:spLocks noChangeShapeType="1"/>
                </p:cNvSpPr>
                <p:nvPr/>
              </p:nvSpPr>
              <p:spPr bwMode="auto">
                <a:xfrm>
                  <a:off x="3498" y="235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0" name="Line 8139"/>
                <p:cNvSpPr>
                  <a:spLocks noChangeShapeType="1"/>
                </p:cNvSpPr>
                <p:nvPr/>
              </p:nvSpPr>
              <p:spPr bwMode="auto">
                <a:xfrm>
                  <a:off x="3498" y="235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1" name="Freeform 8140"/>
                <p:cNvSpPr>
                  <a:spLocks/>
                </p:cNvSpPr>
                <p:nvPr/>
              </p:nvSpPr>
              <p:spPr bwMode="auto">
                <a:xfrm>
                  <a:off x="3516" y="2347"/>
                  <a:ext cx="5" cy="2"/>
                </a:xfrm>
                <a:custGeom>
                  <a:avLst/>
                  <a:gdLst>
                    <a:gd name="T0" fmla="*/ 15 w 25"/>
                    <a:gd name="T1" fmla="*/ 4 h 9"/>
                    <a:gd name="T2" fmla="*/ 20 w 25"/>
                    <a:gd name="T3" fmla="*/ 9 h 9"/>
                    <a:gd name="T4" fmla="*/ 25 w 25"/>
                    <a:gd name="T5" fmla="*/ 4 h 9"/>
                    <a:gd name="T6" fmla="*/ 20 w 25"/>
                    <a:gd name="T7" fmla="*/ 0 h 9"/>
                    <a:gd name="T8" fmla="*/ 15 w 25"/>
                    <a:gd name="T9" fmla="*/ 0 h 9"/>
                    <a:gd name="T10" fmla="*/ 5 w 25"/>
                    <a:gd name="T11" fmla="*/ 4 h 9"/>
                    <a:gd name="T12" fmla="*/ 0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15" y="4"/>
                      </a:moveTo>
                      <a:lnTo>
                        <a:pt x="20" y="9"/>
                      </a:lnTo>
                      <a:lnTo>
                        <a:pt x="25" y="4"/>
                      </a:lnTo>
                      <a:lnTo>
                        <a:pt x="20" y="0"/>
                      </a:lnTo>
                      <a:lnTo>
                        <a:pt x="15" y="0"/>
                      </a:lnTo>
                      <a:lnTo>
                        <a:pt x="5" y="4"/>
                      </a:lnTo>
                      <a:lnTo>
                        <a:pt x="0"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2" name="Freeform 8141"/>
                <p:cNvSpPr>
                  <a:spLocks/>
                </p:cNvSpPr>
                <p:nvPr/>
              </p:nvSpPr>
              <p:spPr bwMode="auto">
                <a:xfrm>
                  <a:off x="3510" y="2347"/>
                  <a:ext cx="8" cy="9"/>
                </a:xfrm>
                <a:custGeom>
                  <a:avLst/>
                  <a:gdLst>
                    <a:gd name="T0" fmla="*/ 20 w 51"/>
                    <a:gd name="T1" fmla="*/ 0 h 50"/>
                    <a:gd name="T2" fmla="*/ 10 w 51"/>
                    <a:gd name="T3" fmla="*/ 4 h 50"/>
                    <a:gd name="T4" fmla="*/ 5 w 51"/>
                    <a:gd name="T5" fmla="*/ 9 h 50"/>
                    <a:gd name="T6" fmla="*/ 0 w 51"/>
                    <a:gd name="T7" fmla="*/ 20 h 50"/>
                    <a:gd name="T8" fmla="*/ 0 w 51"/>
                    <a:gd name="T9" fmla="*/ 30 h 50"/>
                    <a:gd name="T10" fmla="*/ 5 w 51"/>
                    <a:gd name="T11" fmla="*/ 40 h 50"/>
                    <a:gd name="T12" fmla="*/ 10 w 51"/>
                    <a:gd name="T13" fmla="*/ 46 h 50"/>
                    <a:gd name="T14" fmla="*/ 20 w 51"/>
                    <a:gd name="T15" fmla="*/ 50 h 50"/>
                    <a:gd name="T16" fmla="*/ 31 w 51"/>
                    <a:gd name="T17" fmla="*/ 50 h 50"/>
                    <a:gd name="T18" fmla="*/ 41 w 51"/>
                    <a:gd name="T19" fmla="*/ 46 h 50"/>
                    <a:gd name="T20" fmla="*/ 46 w 51"/>
                    <a:gd name="T21" fmla="*/ 40 h 50"/>
                    <a:gd name="T22" fmla="*/ 51 w 51"/>
                    <a:gd name="T23" fmla="*/ 30 h 50"/>
                    <a:gd name="T24" fmla="*/ 51 w 51"/>
                    <a:gd name="T25" fmla="*/ 20 h 50"/>
                    <a:gd name="T26" fmla="*/ 46 w 51"/>
                    <a:gd name="T27" fmla="*/ 9 h 50"/>
                    <a:gd name="T28" fmla="*/ 41 w 51"/>
                    <a:gd name="T29" fmla="*/ 4 h 50"/>
                    <a:gd name="T30" fmla="*/ 31 w 51"/>
                    <a:gd name="T31" fmla="*/ 0 h 50"/>
                    <a:gd name="T32" fmla="*/ 20 w 51"/>
                    <a:gd name="T3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50">
                      <a:moveTo>
                        <a:pt x="20" y="0"/>
                      </a:moveTo>
                      <a:lnTo>
                        <a:pt x="10" y="4"/>
                      </a:lnTo>
                      <a:lnTo>
                        <a:pt x="5" y="9"/>
                      </a:lnTo>
                      <a:lnTo>
                        <a:pt x="0" y="20"/>
                      </a:lnTo>
                      <a:lnTo>
                        <a:pt x="0" y="30"/>
                      </a:lnTo>
                      <a:lnTo>
                        <a:pt x="5" y="40"/>
                      </a:lnTo>
                      <a:lnTo>
                        <a:pt x="10" y="46"/>
                      </a:lnTo>
                      <a:lnTo>
                        <a:pt x="20" y="50"/>
                      </a:lnTo>
                      <a:lnTo>
                        <a:pt x="31" y="50"/>
                      </a:lnTo>
                      <a:lnTo>
                        <a:pt x="41" y="46"/>
                      </a:lnTo>
                      <a:lnTo>
                        <a:pt x="46" y="40"/>
                      </a:lnTo>
                      <a:lnTo>
                        <a:pt x="51" y="30"/>
                      </a:lnTo>
                      <a:lnTo>
                        <a:pt x="51" y="20"/>
                      </a:lnTo>
                      <a:lnTo>
                        <a:pt x="46" y="9"/>
                      </a:lnTo>
                      <a:lnTo>
                        <a:pt x="41" y="4"/>
                      </a:lnTo>
                      <a:lnTo>
                        <a:pt x="31" y="0"/>
                      </a:lnTo>
                      <a:lnTo>
                        <a:pt x="2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3" name="Freeform 8142"/>
                <p:cNvSpPr>
                  <a:spLocks/>
                </p:cNvSpPr>
                <p:nvPr/>
              </p:nvSpPr>
              <p:spPr bwMode="auto">
                <a:xfrm>
                  <a:off x="3510" y="2349"/>
                  <a:ext cx="1" cy="5"/>
                </a:xfrm>
                <a:custGeom>
                  <a:avLst/>
                  <a:gdLst>
                    <a:gd name="T0" fmla="*/ 5 w 5"/>
                    <a:gd name="T1" fmla="*/ 0 h 31"/>
                    <a:gd name="T2" fmla="*/ 0 w 5"/>
                    <a:gd name="T3" fmla="*/ 11 h 31"/>
                    <a:gd name="T4" fmla="*/ 0 w 5"/>
                    <a:gd name="T5" fmla="*/ 21 h 31"/>
                    <a:gd name="T6" fmla="*/ 5 w 5"/>
                    <a:gd name="T7" fmla="*/ 31 h 31"/>
                  </a:gdLst>
                  <a:ahLst/>
                  <a:cxnLst>
                    <a:cxn ang="0">
                      <a:pos x="T0" y="T1"/>
                    </a:cxn>
                    <a:cxn ang="0">
                      <a:pos x="T2" y="T3"/>
                    </a:cxn>
                    <a:cxn ang="0">
                      <a:pos x="T4" y="T5"/>
                    </a:cxn>
                    <a:cxn ang="0">
                      <a:pos x="T6" y="T7"/>
                    </a:cxn>
                  </a:cxnLst>
                  <a:rect l="0" t="0" r="r" b="b"/>
                  <a:pathLst>
                    <a:path w="5" h="31">
                      <a:moveTo>
                        <a:pt x="5" y="0"/>
                      </a:moveTo>
                      <a:lnTo>
                        <a:pt x="0" y="11"/>
                      </a:lnTo>
                      <a:lnTo>
                        <a:pt x="0" y="21"/>
                      </a:lnTo>
                      <a:lnTo>
                        <a:pt x="5" y="3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4" name="Freeform 8143"/>
                <p:cNvSpPr>
                  <a:spLocks/>
                </p:cNvSpPr>
                <p:nvPr/>
              </p:nvSpPr>
              <p:spPr bwMode="auto">
                <a:xfrm>
                  <a:off x="3516" y="2349"/>
                  <a:ext cx="1" cy="5"/>
                </a:xfrm>
                <a:custGeom>
                  <a:avLst/>
                  <a:gdLst>
                    <a:gd name="T0" fmla="*/ 0 w 5"/>
                    <a:gd name="T1" fmla="*/ 31 h 31"/>
                    <a:gd name="T2" fmla="*/ 5 w 5"/>
                    <a:gd name="T3" fmla="*/ 21 h 31"/>
                    <a:gd name="T4" fmla="*/ 5 w 5"/>
                    <a:gd name="T5" fmla="*/ 11 h 31"/>
                    <a:gd name="T6" fmla="*/ 0 w 5"/>
                    <a:gd name="T7" fmla="*/ 0 h 31"/>
                  </a:gdLst>
                  <a:ahLst/>
                  <a:cxnLst>
                    <a:cxn ang="0">
                      <a:pos x="T0" y="T1"/>
                    </a:cxn>
                    <a:cxn ang="0">
                      <a:pos x="T2" y="T3"/>
                    </a:cxn>
                    <a:cxn ang="0">
                      <a:pos x="T4" y="T5"/>
                    </a:cxn>
                    <a:cxn ang="0">
                      <a:pos x="T6" y="T7"/>
                    </a:cxn>
                  </a:cxnLst>
                  <a:rect l="0" t="0" r="r" b="b"/>
                  <a:pathLst>
                    <a:path w="5" h="31">
                      <a:moveTo>
                        <a:pt x="0" y="31"/>
                      </a:moveTo>
                      <a:lnTo>
                        <a:pt x="5" y="21"/>
                      </a:lnTo>
                      <a:lnTo>
                        <a:pt x="5" y="1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5" name="Freeform 8144"/>
                <p:cNvSpPr>
                  <a:spLocks/>
                </p:cNvSpPr>
                <p:nvPr/>
              </p:nvSpPr>
              <p:spPr bwMode="auto">
                <a:xfrm>
                  <a:off x="3511" y="2347"/>
                  <a:ext cx="2" cy="9"/>
                </a:xfrm>
                <a:custGeom>
                  <a:avLst/>
                  <a:gdLst>
                    <a:gd name="T0" fmla="*/ 10 w 10"/>
                    <a:gd name="T1" fmla="*/ 0 h 50"/>
                    <a:gd name="T2" fmla="*/ 5 w 10"/>
                    <a:gd name="T3" fmla="*/ 4 h 50"/>
                    <a:gd name="T4" fmla="*/ 0 w 10"/>
                    <a:gd name="T5" fmla="*/ 15 h 50"/>
                    <a:gd name="T6" fmla="*/ 0 w 10"/>
                    <a:gd name="T7" fmla="*/ 35 h 50"/>
                    <a:gd name="T8" fmla="*/ 5 w 10"/>
                    <a:gd name="T9" fmla="*/ 46 h 50"/>
                    <a:gd name="T10" fmla="*/ 10 w 10"/>
                    <a:gd name="T11" fmla="*/ 50 h 50"/>
                  </a:gdLst>
                  <a:ahLst/>
                  <a:cxnLst>
                    <a:cxn ang="0">
                      <a:pos x="T0" y="T1"/>
                    </a:cxn>
                    <a:cxn ang="0">
                      <a:pos x="T2" y="T3"/>
                    </a:cxn>
                    <a:cxn ang="0">
                      <a:pos x="T4" y="T5"/>
                    </a:cxn>
                    <a:cxn ang="0">
                      <a:pos x="T6" y="T7"/>
                    </a:cxn>
                    <a:cxn ang="0">
                      <a:pos x="T8" y="T9"/>
                    </a:cxn>
                    <a:cxn ang="0">
                      <a:pos x="T10" y="T11"/>
                    </a:cxn>
                  </a:cxnLst>
                  <a:rect l="0" t="0" r="r" b="b"/>
                  <a:pathLst>
                    <a:path w="10" h="50">
                      <a:moveTo>
                        <a:pt x="10" y="0"/>
                      </a:moveTo>
                      <a:lnTo>
                        <a:pt x="5" y="4"/>
                      </a:lnTo>
                      <a:lnTo>
                        <a:pt x="0" y="15"/>
                      </a:lnTo>
                      <a:lnTo>
                        <a:pt x="0" y="35"/>
                      </a:lnTo>
                      <a:lnTo>
                        <a:pt x="5" y="46"/>
                      </a:lnTo>
                      <a:lnTo>
                        <a:pt x="10" y="5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6" name="Freeform 8145"/>
                <p:cNvSpPr>
                  <a:spLocks/>
                </p:cNvSpPr>
                <p:nvPr/>
              </p:nvSpPr>
              <p:spPr bwMode="auto">
                <a:xfrm>
                  <a:off x="3515" y="2347"/>
                  <a:ext cx="1" cy="9"/>
                </a:xfrm>
                <a:custGeom>
                  <a:avLst/>
                  <a:gdLst>
                    <a:gd name="T0" fmla="*/ 0 w 10"/>
                    <a:gd name="T1" fmla="*/ 50 h 50"/>
                    <a:gd name="T2" fmla="*/ 4 w 10"/>
                    <a:gd name="T3" fmla="*/ 46 h 50"/>
                    <a:gd name="T4" fmla="*/ 10 w 10"/>
                    <a:gd name="T5" fmla="*/ 35 h 50"/>
                    <a:gd name="T6" fmla="*/ 10 w 10"/>
                    <a:gd name="T7" fmla="*/ 15 h 50"/>
                    <a:gd name="T8" fmla="*/ 4 w 10"/>
                    <a:gd name="T9" fmla="*/ 4 h 50"/>
                    <a:gd name="T10" fmla="*/ 0 w 10"/>
                    <a:gd name="T11" fmla="*/ 0 h 50"/>
                  </a:gdLst>
                  <a:ahLst/>
                  <a:cxnLst>
                    <a:cxn ang="0">
                      <a:pos x="T0" y="T1"/>
                    </a:cxn>
                    <a:cxn ang="0">
                      <a:pos x="T2" y="T3"/>
                    </a:cxn>
                    <a:cxn ang="0">
                      <a:pos x="T4" y="T5"/>
                    </a:cxn>
                    <a:cxn ang="0">
                      <a:pos x="T6" y="T7"/>
                    </a:cxn>
                    <a:cxn ang="0">
                      <a:pos x="T8" y="T9"/>
                    </a:cxn>
                    <a:cxn ang="0">
                      <a:pos x="T10" y="T11"/>
                    </a:cxn>
                  </a:cxnLst>
                  <a:rect l="0" t="0" r="r" b="b"/>
                  <a:pathLst>
                    <a:path w="10" h="50">
                      <a:moveTo>
                        <a:pt x="0" y="50"/>
                      </a:moveTo>
                      <a:lnTo>
                        <a:pt x="4" y="46"/>
                      </a:lnTo>
                      <a:lnTo>
                        <a:pt x="10" y="35"/>
                      </a:lnTo>
                      <a:lnTo>
                        <a:pt x="10" y="15"/>
                      </a:lnTo>
                      <a:lnTo>
                        <a:pt x="4" y="4"/>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7" name="Freeform 8146"/>
                <p:cNvSpPr>
                  <a:spLocks/>
                </p:cNvSpPr>
                <p:nvPr/>
              </p:nvSpPr>
              <p:spPr bwMode="auto">
                <a:xfrm>
                  <a:off x="3509" y="2354"/>
                  <a:ext cx="11" cy="9"/>
                </a:xfrm>
                <a:custGeom>
                  <a:avLst/>
                  <a:gdLst>
                    <a:gd name="T0" fmla="*/ 10 w 66"/>
                    <a:gd name="T1" fmla="*/ 0 h 51"/>
                    <a:gd name="T2" fmla="*/ 5 w 66"/>
                    <a:gd name="T3" fmla="*/ 6 h 51"/>
                    <a:gd name="T4" fmla="*/ 0 w 66"/>
                    <a:gd name="T5" fmla="*/ 15 h 51"/>
                    <a:gd name="T6" fmla="*/ 0 w 66"/>
                    <a:gd name="T7" fmla="*/ 21 h 51"/>
                    <a:gd name="T8" fmla="*/ 5 w 66"/>
                    <a:gd name="T9" fmla="*/ 31 h 51"/>
                    <a:gd name="T10" fmla="*/ 10 w 66"/>
                    <a:gd name="T11" fmla="*/ 35 h 51"/>
                    <a:gd name="T12" fmla="*/ 25 w 66"/>
                    <a:gd name="T13" fmla="*/ 41 h 51"/>
                    <a:gd name="T14" fmla="*/ 46 w 66"/>
                    <a:gd name="T15" fmla="*/ 41 h 51"/>
                    <a:gd name="T16" fmla="*/ 61 w 66"/>
                    <a:gd name="T17" fmla="*/ 46 h 51"/>
                    <a:gd name="T18" fmla="*/ 66 w 66"/>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51">
                      <a:moveTo>
                        <a:pt x="10" y="0"/>
                      </a:moveTo>
                      <a:lnTo>
                        <a:pt x="5" y="6"/>
                      </a:lnTo>
                      <a:lnTo>
                        <a:pt x="0" y="15"/>
                      </a:lnTo>
                      <a:lnTo>
                        <a:pt x="0" y="21"/>
                      </a:lnTo>
                      <a:lnTo>
                        <a:pt x="5" y="31"/>
                      </a:lnTo>
                      <a:lnTo>
                        <a:pt x="10" y="35"/>
                      </a:lnTo>
                      <a:lnTo>
                        <a:pt x="25" y="41"/>
                      </a:lnTo>
                      <a:lnTo>
                        <a:pt x="46" y="41"/>
                      </a:lnTo>
                      <a:lnTo>
                        <a:pt x="61" y="46"/>
                      </a:lnTo>
                      <a:lnTo>
                        <a:pt x="66"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8" name="Freeform 8147"/>
                <p:cNvSpPr>
                  <a:spLocks/>
                </p:cNvSpPr>
                <p:nvPr/>
              </p:nvSpPr>
              <p:spPr bwMode="auto">
                <a:xfrm>
                  <a:off x="3510" y="2359"/>
                  <a:ext cx="9" cy="2"/>
                </a:xfrm>
                <a:custGeom>
                  <a:avLst/>
                  <a:gdLst>
                    <a:gd name="T0" fmla="*/ 0 w 51"/>
                    <a:gd name="T1" fmla="*/ 0 h 10"/>
                    <a:gd name="T2" fmla="*/ 15 w 51"/>
                    <a:gd name="T3" fmla="*/ 4 h 10"/>
                    <a:gd name="T4" fmla="*/ 36 w 51"/>
                    <a:gd name="T5" fmla="*/ 4 h 10"/>
                    <a:gd name="T6" fmla="*/ 51 w 51"/>
                    <a:gd name="T7" fmla="*/ 10 h 10"/>
                  </a:gdLst>
                  <a:ahLst/>
                  <a:cxnLst>
                    <a:cxn ang="0">
                      <a:pos x="T0" y="T1"/>
                    </a:cxn>
                    <a:cxn ang="0">
                      <a:pos x="T2" y="T3"/>
                    </a:cxn>
                    <a:cxn ang="0">
                      <a:pos x="T4" y="T5"/>
                    </a:cxn>
                    <a:cxn ang="0">
                      <a:pos x="T6" y="T7"/>
                    </a:cxn>
                  </a:cxnLst>
                  <a:rect l="0" t="0" r="r" b="b"/>
                  <a:pathLst>
                    <a:path w="51" h="10">
                      <a:moveTo>
                        <a:pt x="0" y="0"/>
                      </a:moveTo>
                      <a:lnTo>
                        <a:pt x="15" y="4"/>
                      </a:lnTo>
                      <a:lnTo>
                        <a:pt x="36" y="4"/>
                      </a:lnTo>
                      <a:lnTo>
                        <a:pt x="5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09" name="Freeform 8148"/>
                <p:cNvSpPr>
                  <a:spLocks/>
                </p:cNvSpPr>
                <p:nvPr/>
              </p:nvSpPr>
              <p:spPr bwMode="auto">
                <a:xfrm>
                  <a:off x="3508" y="2357"/>
                  <a:ext cx="12" cy="8"/>
                </a:xfrm>
                <a:custGeom>
                  <a:avLst/>
                  <a:gdLst>
                    <a:gd name="T0" fmla="*/ 6 w 72"/>
                    <a:gd name="T1" fmla="*/ 0 h 45"/>
                    <a:gd name="T2" fmla="*/ 11 w 72"/>
                    <a:gd name="T3" fmla="*/ 5 h 45"/>
                    <a:gd name="T4" fmla="*/ 26 w 72"/>
                    <a:gd name="T5" fmla="*/ 10 h 45"/>
                    <a:gd name="T6" fmla="*/ 52 w 72"/>
                    <a:gd name="T7" fmla="*/ 10 h 45"/>
                    <a:gd name="T8" fmla="*/ 67 w 72"/>
                    <a:gd name="T9" fmla="*/ 14 h 45"/>
                    <a:gd name="T10" fmla="*/ 72 w 72"/>
                    <a:gd name="T11" fmla="*/ 25 h 45"/>
                    <a:gd name="T12" fmla="*/ 72 w 72"/>
                    <a:gd name="T13" fmla="*/ 30 h 45"/>
                    <a:gd name="T14" fmla="*/ 67 w 72"/>
                    <a:gd name="T15" fmla="*/ 40 h 45"/>
                    <a:gd name="T16" fmla="*/ 52 w 72"/>
                    <a:gd name="T17" fmla="*/ 45 h 45"/>
                    <a:gd name="T18" fmla="*/ 21 w 72"/>
                    <a:gd name="T19" fmla="*/ 45 h 45"/>
                    <a:gd name="T20" fmla="*/ 6 w 72"/>
                    <a:gd name="T21" fmla="*/ 40 h 45"/>
                    <a:gd name="T22" fmla="*/ 0 w 72"/>
                    <a:gd name="T23" fmla="*/ 30 h 45"/>
                    <a:gd name="T24" fmla="*/ 0 w 72"/>
                    <a:gd name="T25" fmla="*/ 25 h 45"/>
                    <a:gd name="T26" fmla="*/ 6 w 72"/>
                    <a:gd name="T27" fmla="*/ 14 h 45"/>
                    <a:gd name="T28" fmla="*/ 21 w 72"/>
                    <a:gd name="T29" fmla="*/ 1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45">
                      <a:moveTo>
                        <a:pt x="6" y="0"/>
                      </a:moveTo>
                      <a:lnTo>
                        <a:pt x="11" y="5"/>
                      </a:lnTo>
                      <a:lnTo>
                        <a:pt x="26" y="10"/>
                      </a:lnTo>
                      <a:lnTo>
                        <a:pt x="52" y="10"/>
                      </a:lnTo>
                      <a:lnTo>
                        <a:pt x="67" y="14"/>
                      </a:lnTo>
                      <a:lnTo>
                        <a:pt x="72" y="25"/>
                      </a:lnTo>
                      <a:lnTo>
                        <a:pt x="72" y="30"/>
                      </a:lnTo>
                      <a:lnTo>
                        <a:pt x="67" y="40"/>
                      </a:lnTo>
                      <a:lnTo>
                        <a:pt x="52" y="45"/>
                      </a:lnTo>
                      <a:lnTo>
                        <a:pt x="21" y="45"/>
                      </a:lnTo>
                      <a:lnTo>
                        <a:pt x="6" y="40"/>
                      </a:lnTo>
                      <a:lnTo>
                        <a:pt x="0" y="30"/>
                      </a:lnTo>
                      <a:lnTo>
                        <a:pt x="0" y="25"/>
                      </a:lnTo>
                      <a:lnTo>
                        <a:pt x="6" y="14"/>
                      </a:lnTo>
                      <a:lnTo>
                        <a:pt x="21" y="1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0" name="Freeform 8149"/>
                <p:cNvSpPr>
                  <a:spLocks/>
                </p:cNvSpPr>
                <p:nvPr/>
              </p:nvSpPr>
              <p:spPr bwMode="auto">
                <a:xfrm>
                  <a:off x="3509" y="2359"/>
                  <a:ext cx="2" cy="6"/>
                </a:xfrm>
                <a:custGeom>
                  <a:avLst/>
                  <a:gdLst>
                    <a:gd name="T0" fmla="*/ 15 w 15"/>
                    <a:gd name="T1" fmla="*/ 35 h 35"/>
                    <a:gd name="T2" fmla="*/ 5 w 15"/>
                    <a:gd name="T3" fmla="*/ 30 h 35"/>
                    <a:gd name="T4" fmla="*/ 0 w 15"/>
                    <a:gd name="T5" fmla="*/ 20 h 35"/>
                    <a:gd name="T6" fmla="*/ 0 w 15"/>
                    <a:gd name="T7" fmla="*/ 15 h 35"/>
                    <a:gd name="T8" fmla="*/ 5 w 15"/>
                    <a:gd name="T9" fmla="*/ 4 h 35"/>
                    <a:gd name="T10" fmla="*/ 15 w 15"/>
                    <a:gd name="T11" fmla="*/ 0 h 35"/>
                  </a:gdLst>
                  <a:ahLst/>
                  <a:cxnLst>
                    <a:cxn ang="0">
                      <a:pos x="T0" y="T1"/>
                    </a:cxn>
                    <a:cxn ang="0">
                      <a:pos x="T2" y="T3"/>
                    </a:cxn>
                    <a:cxn ang="0">
                      <a:pos x="T4" y="T5"/>
                    </a:cxn>
                    <a:cxn ang="0">
                      <a:pos x="T6" y="T7"/>
                    </a:cxn>
                    <a:cxn ang="0">
                      <a:pos x="T8" y="T9"/>
                    </a:cxn>
                    <a:cxn ang="0">
                      <a:pos x="T10" y="T11"/>
                    </a:cxn>
                  </a:cxnLst>
                  <a:rect l="0" t="0" r="r" b="b"/>
                  <a:pathLst>
                    <a:path w="15" h="35">
                      <a:moveTo>
                        <a:pt x="15" y="35"/>
                      </a:moveTo>
                      <a:lnTo>
                        <a:pt x="5" y="30"/>
                      </a:lnTo>
                      <a:lnTo>
                        <a:pt x="0" y="20"/>
                      </a:lnTo>
                      <a:lnTo>
                        <a:pt x="0" y="15"/>
                      </a:lnTo>
                      <a:lnTo>
                        <a:pt x="5" y="4"/>
                      </a:lnTo>
                      <a:lnTo>
                        <a:pt x="15"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1" name="Freeform 8150"/>
                <p:cNvSpPr>
                  <a:spLocks/>
                </p:cNvSpPr>
                <p:nvPr/>
              </p:nvSpPr>
              <p:spPr bwMode="auto">
                <a:xfrm>
                  <a:off x="3526" y="2347"/>
                  <a:ext cx="11" cy="12"/>
                </a:xfrm>
                <a:custGeom>
                  <a:avLst/>
                  <a:gdLst>
                    <a:gd name="T0" fmla="*/ 5 w 66"/>
                    <a:gd name="T1" fmla="*/ 15 h 71"/>
                    <a:gd name="T2" fmla="*/ 5 w 66"/>
                    <a:gd name="T3" fmla="*/ 9 h 71"/>
                    <a:gd name="T4" fmla="*/ 10 w 66"/>
                    <a:gd name="T5" fmla="*/ 9 h 71"/>
                    <a:gd name="T6" fmla="*/ 10 w 66"/>
                    <a:gd name="T7" fmla="*/ 20 h 71"/>
                    <a:gd name="T8" fmla="*/ 0 w 66"/>
                    <a:gd name="T9" fmla="*/ 20 h 71"/>
                    <a:gd name="T10" fmla="*/ 0 w 66"/>
                    <a:gd name="T11" fmla="*/ 9 h 71"/>
                    <a:gd name="T12" fmla="*/ 5 w 66"/>
                    <a:gd name="T13" fmla="*/ 4 h 71"/>
                    <a:gd name="T14" fmla="*/ 15 w 66"/>
                    <a:gd name="T15" fmla="*/ 0 h 71"/>
                    <a:gd name="T16" fmla="*/ 35 w 66"/>
                    <a:gd name="T17" fmla="*/ 0 h 71"/>
                    <a:gd name="T18" fmla="*/ 46 w 66"/>
                    <a:gd name="T19" fmla="*/ 4 h 71"/>
                    <a:gd name="T20" fmla="*/ 51 w 66"/>
                    <a:gd name="T21" fmla="*/ 9 h 71"/>
                    <a:gd name="T22" fmla="*/ 56 w 66"/>
                    <a:gd name="T23" fmla="*/ 20 h 71"/>
                    <a:gd name="T24" fmla="*/ 56 w 66"/>
                    <a:gd name="T25" fmla="*/ 55 h 71"/>
                    <a:gd name="T26" fmla="*/ 61 w 66"/>
                    <a:gd name="T27" fmla="*/ 66 h 71"/>
                    <a:gd name="T28" fmla="*/ 66 w 66"/>
                    <a:gd name="T29"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1">
                      <a:moveTo>
                        <a:pt x="5" y="15"/>
                      </a:moveTo>
                      <a:lnTo>
                        <a:pt x="5" y="9"/>
                      </a:lnTo>
                      <a:lnTo>
                        <a:pt x="10" y="9"/>
                      </a:lnTo>
                      <a:lnTo>
                        <a:pt x="10" y="20"/>
                      </a:lnTo>
                      <a:lnTo>
                        <a:pt x="0" y="20"/>
                      </a:lnTo>
                      <a:lnTo>
                        <a:pt x="0" y="9"/>
                      </a:lnTo>
                      <a:lnTo>
                        <a:pt x="5" y="4"/>
                      </a:lnTo>
                      <a:lnTo>
                        <a:pt x="15" y="0"/>
                      </a:lnTo>
                      <a:lnTo>
                        <a:pt x="35" y="0"/>
                      </a:lnTo>
                      <a:lnTo>
                        <a:pt x="46" y="4"/>
                      </a:lnTo>
                      <a:lnTo>
                        <a:pt x="51" y="9"/>
                      </a:lnTo>
                      <a:lnTo>
                        <a:pt x="56" y="20"/>
                      </a:lnTo>
                      <a:lnTo>
                        <a:pt x="56" y="55"/>
                      </a:lnTo>
                      <a:lnTo>
                        <a:pt x="61" y="66"/>
                      </a:lnTo>
                      <a:lnTo>
                        <a:pt x="6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2" name="Freeform 8151"/>
                <p:cNvSpPr>
                  <a:spLocks/>
                </p:cNvSpPr>
                <p:nvPr/>
              </p:nvSpPr>
              <p:spPr bwMode="auto">
                <a:xfrm>
                  <a:off x="3533" y="2349"/>
                  <a:ext cx="2" cy="9"/>
                </a:xfrm>
                <a:custGeom>
                  <a:avLst/>
                  <a:gdLst>
                    <a:gd name="T0" fmla="*/ 0 w 10"/>
                    <a:gd name="T1" fmla="*/ 0 h 57"/>
                    <a:gd name="T2" fmla="*/ 5 w 10"/>
                    <a:gd name="T3" fmla="*/ 11 h 57"/>
                    <a:gd name="T4" fmla="*/ 5 w 10"/>
                    <a:gd name="T5" fmla="*/ 46 h 57"/>
                    <a:gd name="T6" fmla="*/ 10 w 10"/>
                    <a:gd name="T7" fmla="*/ 57 h 57"/>
                  </a:gdLst>
                  <a:ahLst/>
                  <a:cxnLst>
                    <a:cxn ang="0">
                      <a:pos x="T0" y="T1"/>
                    </a:cxn>
                    <a:cxn ang="0">
                      <a:pos x="T2" y="T3"/>
                    </a:cxn>
                    <a:cxn ang="0">
                      <a:pos x="T4" y="T5"/>
                    </a:cxn>
                    <a:cxn ang="0">
                      <a:pos x="T6" y="T7"/>
                    </a:cxn>
                  </a:cxnLst>
                  <a:rect l="0" t="0" r="r" b="b"/>
                  <a:pathLst>
                    <a:path w="10" h="57">
                      <a:moveTo>
                        <a:pt x="0" y="0"/>
                      </a:moveTo>
                      <a:lnTo>
                        <a:pt x="5" y="11"/>
                      </a:lnTo>
                      <a:lnTo>
                        <a:pt x="5" y="46"/>
                      </a:lnTo>
                      <a:lnTo>
                        <a:pt x="10"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3" name="Freeform 8152"/>
                <p:cNvSpPr>
                  <a:spLocks/>
                </p:cNvSpPr>
                <p:nvPr/>
              </p:nvSpPr>
              <p:spPr bwMode="auto">
                <a:xfrm>
                  <a:off x="3532" y="2347"/>
                  <a:ext cx="6" cy="12"/>
                </a:xfrm>
                <a:custGeom>
                  <a:avLst/>
                  <a:gdLst>
                    <a:gd name="T0" fmla="*/ 0 w 36"/>
                    <a:gd name="T1" fmla="*/ 0 h 71"/>
                    <a:gd name="T2" fmla="*/ 6 w 36"/>
                    <a:gd name="T3" fmla="*/ 4 h 71"/>
                    <a:gd name="T4" fmla="*/ 11 w 36"/>
                    <a:gd name="T5" fmla="*/ 15 h 71"/>
                    <a:gd name="T6" fmla="*/ 11 w 36"/>
                    <a:gd name="T7" fmla="*/ 55 h 71"/>
                    <a:gd name="T8" fmla="*/ 16 w 36"/>
                    <a:gd name="T9" fmla="*/ 66 h 71"/>
                    <a:gd name="T10" fmla="*/ 31 w 36"/>
                    <a:gd name="T11" fmla="*/ 71 h 71"/>
                    <a:gd name="T12" fmla="*/ 36 w 36"/>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36" h="71">
                      <a:moveTo>
                        <a:pt x="0" y="0"/>
                      </a:moveTo>
                      <a:lnTo>
                        <a:pt x="6" y="4"/>
                      </a:lnTo>
                      <a:lnTo>
                        <a:pt x="11" y="15"/>
                      </a:lnTo>
                      <a:lnTo>
                        <a:pt x="11" y="55"/>
                      </a:lnTo>
                      <a:lnTo>
                        <a:pt x="16" y="66"/>
                      </a:lnTo>
                      <a:lnTo>
                        <a:pt x="31" y="71"/>
                      </a:lnTo>
                      <a:lnTo>
                        <a:pt x="36" y="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4" name="Freeform 8153"/>
                <p:cNvSpPr>
                  <a:spLocks/>
                </p:cNvSpPr>
                <p:nvPr/>
              </p:nvSpPr>
              <p:spPr bwMode="auto">
                <a:xfrm>
                  <a:off x="3525" y="2352"/>
                  <a:ext cx="8" cy="7"/>
                </a:xfrm>
                <a:custGeom>
                  <a:avLst/>
                  <a:gdLst>
                    <a:gd name="T0" fmla="*/ 51 w 51"/>
                    <a:gd name="T1" fmla="*/ 0 h 46"/>
                    <a:gd name="T2" fmla="*/ 46 w 51"/>
                    <a:gd name="T3" fmla="*/ 5 h 46"/>
                    <a:gd name="T4" fmla="*/ 20 w 51"/>
                    <a:gd name="T5" fmla="*/ 10 h 46"/>
                    <a:gd name="T6" fmla="*/ 5 w 51"/>
                    <a:gd name="T7" fmla="*/ 15 h 46"/>
                    <a:gd name="T8" fmla="*/ 0 w 51"/>
                    <a:gd name="T9" fmla="*/ 25 h 46"/>
                    <a:gd name="T10" fmla="*/ 0 w 51"/>
                    <a:gd name="T11" fmla="*/ 30 h 46"/>
                    <a:gd name="T12" fmla="*/ 5 w 51"/>
                    <a:gd name="T13" fmla="*/ 41 h 46"/>
                    <a:gd name="T14" fmla="*/ 20 w 51"/>
                    <a:gd name="T15" fmla="*/ 46 h 46"/>
                    <a:gd name="T16" fmla="*/ 35 w 51"/>
                    <a:gd name="T17" fmla="*/ 46 h 46"/>
                    <a:gd name="T18" fmla="*/ 46 w 51"/>
                    <a:gd name="T19" fmla="*/ 41 h 46"/>
                    <a:gd name="T20" fmla="*/ 51 w 51"/>
                    <a:gd name="T21"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46">
                      <a:moveTo>
                        <a:pt x="51" y="0"/>
                      </a:moveTo>
                      <a:lnTo>
                        <a:pt x="46" y="5"/>
                      </a:lnTo>
                      <a:lnTo>
                        <a:pt x="20" y="10"/>
                      </a:lnTo>
                      <a:lnTo>
                        <a:pt x="5" y="15"/>
                      </a:lnTo>
                      <a:lnTo>
                        <a:pt x="0" y="25"/>
                      </a:lnTo>
                      <a:lnTo>
                        <a:pt x="0" y="30"/>
                      </a:lnTo>
                      <a:lnTo>
                        <a:pt x="5" y="41"/>
                      </a:lnTo>
                      <a:lnTo>
                        <a:pt x="20" y="46"/>
                      </a:lnTo>
                      <a:lnTo>
                        <a:pt x="35" y="46"/>
                      </a:lnTo>
                      <a:lnTo>
                        <a:pt x="46" y="41"/>
                      </a:lnTo>
                      <a:lnTo>
                        <a:pt x="51" y="3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5" name="Freeform 8154"/>
                <p:cNvSpPr>
                  <a:spLocks/>
                </p:cNvSpPr>
                <p:nvPr/>
              </p:nvSpPr>
              <p:spPr bwMode="auto">
                <a:xfrm>
                  <a:off x="3526" y="2354"/>
                  <a:ext cx="1" cy="4"/>
                </a:xfrm>
                <a:custGeom>
                  <a:avLst/>
                  <a:gdLst>
                    <a:gd name="T0" fmla="*/ 5 w 5"/>
                    <a:gd name="T1" fmla="*/ 0 h 26"/>
                    <a:gd name="T2" fmla="*/ 0 w 5"/>
                    <a:gd name="T3" fmla="*/ 10 h 26"/>
                    <a:gd name="T4" fmla="*/ 0 w 5"/>
                    <a:gd name="T5" fmla="*/ 15 h 26"/>
                    <a:gd name="T6" fmla="*/ 5 w 5"/>
                    <a:gd name="T7" fmla="*/ 26 h 26"/>
                  </a:gdLst>
                  <a:ahLst/>
                  <a:cxnLst>
                    <a:cxn ang="0">
                      <a:pos x="T0" y="T1"/>
                    </a:cxn>
                    <a:cxn ang="0">
                      <a:pos x="T2" y="T3"/>
                    </a:cxn>
                    <a:cxn ang="0">
                      <a:pos x="T4" y="T5"/>
                    </a:cxn>
                    <a:cxn ang="0">
                      <a:pos x="T6" y="T7"/>
                    </a:cxn>
                  </a:cxnLst>
                  <a:rect l="0" t="0" r="r" b="b"/>
                  <a:pathLst>
                    <a:path w="5" h="26">
                      <a:moveTo>
                        <a:pt x="5" y="0"/>
                      </a:moveTo>
                      <a:lnTo>
                        <a:pt x="0" y="10"/>
                      </a:lnTo>
                      <a:lnTo>
                        <a:pt x="0" y="15"/>
                      </a:lnTo>
                      <a:lnTo>
                        <a:pt x="5" y="2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6" name="Freeform 8155"/>
                <p:cNvSpPr>
                  <a:spLocks/>
                </p:cNvSpPr>
                <p:nvPr/>
              </p:nvSpPr>
              <p:spPr bwMode="auto">
                <a:xfrm>
                  <a:off x="3527" y="2352"/>
                  <a:ext cx="5" cy="7"/>
                </a:xfrm>
                <a:custGeom>
                  <a:avLst/>
                  <a:gdLst>
                    <a:gd name="T0" fmla="*/ 36 w 36"/>
                    <a:gd name="T1" fmla="*/ 0 h 41"/>
                    <a:gd name="T2" fmla="*/ 15 w 36"/>
                    <a:gd name="T3" fmla="*/ 5 h 41"/>
                    <a:gd name="T4" fmla="*/ 5 w 36"/>
                    <a:gd name="T5" fmla="*/ 10 h 41"/>
                    <a:gd name="T6" fmla="*/ 0 w 36"/>
                    <a:gd name="T7" fmla="*/ 20 h 41"/>
                    <a:gd name="T8" fmla="*/ 0 w 36"/>
                    <a:gd name="T9" fmla="*/ 25 h 41"/>
                    <a:gd name="T10" fmla="*/ 5 w 36"/>
                    <a:gd name="T11" fmla="*/ 36 h 41"/>
                    <a:gd name="T12" fmla="*/ 10 w 36"/>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36" h="41">
                      <a:moveTo>
                        <a:pt x="36" y="0"/>
                      </a:moveTo>
                      <a:lnTo>
                        <a:pt x="15" y="5"/>
                      </a:lnTo>
                      <a:lnTo>
                        <a:pt x="5" y="10"/>
                      </a:lnTo>
                      <a:lnTo>
                        <a:pt x="0" y="20"/>
                      </a:lnTo>
                      <a:lnTo>
                        <a:pt x="0" y="25"/>
                      </a:lnTo>
                      <a:lnTo>
                        <a:pt x="5" y="36"/>
                      </a:lnTo>
                      <a:lnTo>
                        <a:pt x="10" y="4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7" name="Freeform 8156"/>
                <p:cNvSpPr>
                  <a:spLocks/>
                </p:cNvSpPr>
                <p:nvPr/>
              </p:nvSpPr>
              <p:spPr bwMode="auto">
                <a:xfrm>
                  <a:off x="3542" y="2347"/>
                  <a:ext cx="9" cy="10"/>
                </a:xfrm>
                <a:custGeom>
                  <a:avLst/>
                  <a:gdLst>
                    <a:gd name="T0" fmla="*/ 51 w 55"/>
                    <a:gd name="T1" fmla="*/ 9 h 61"/>
                    <a:gd name="T2" fmla="*/ 55 w 55"/>
                    <a:gd name="T3" fmla="*/ 0 h 61"/>
                    <a:gd name="T4" fmla="*/ 55 w 55"/>
                    <a:gd name="T5" fmla="*/ 20 h 61"/>
                    <a:gd name="T6" fmla="*/ 51 w 55"/>
                    <a:gd name="T7" fmla="*/ 9 h 61"/>
                    <a:gd name="T8" fmla="*/ 46 w 55"/>
                    <a:gd name="T9" fmla="*/ 4 h 61"/>
                    <a:gd name="T10" fmla="*/ 35 w 55"/>
                    <a:gd name="T11" fmla="*/ 0 h 61"/>
                    <a:gd name="T12" fmla="*/ 15 w 55"/>
                    <a:gd name="T13" fmla="*/ 0 h 61"/>
                    <a:gd name="T14" fmla="*/ 4 w 55"/>
                    <a:gd name="T15" fmla="*/ 4 h 61"/>
                    <a:gd name="T16" fmla="*/ 0 w 55"/>
                    <a:gd name="T17" fmla="*/ 9 h 61"/>
                    <a:gd name="T18" fmla="*/ 0 w 55"/>
                    <a:gd name="T19" fmla="*/ 20 h 61"/>
                    <a:gd name="T20" fmla="*/ 4 w 55"/>
                    <a:gd name="T21" fmla="*/ 30 h 61"/>
                    <a:gd name="T22" fmla="*/ 15 w 55"/>
                    <a:gd name="T23" fmla="*/ 35 h 61"/>
                    <a:gd name="T24" fmla="*/ 41 w 55"/>
                    <a:gd name="T25" fmla="*/ 40 h 61"/>
                    <a:gd name="T26" fmla="*/ 51 w 55"/>
                    <a:gd name="T27" fmla="*/ 46 h 61"/>
                    <a:gd name="T28" fmla="*/ 55 w 55"/>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1">
                      <a:moveTo>
                        <a:pt x="51" y="9"/>
                      </a:moveTo>
                      <a:lnTo>
                        <a:pt x="55" y="0"/>
                      </a:lnTo>
                      <a:lnTo>
                        <a:pt x="55" y="20"/>
                      </a:lnTo>
                      <a:lnTo>
                        <a:pt x="51" y="9"/>
                      </a:lnTo>
                      <a:lnTo>
                        <a:pt x="46" y="4"/>
                      </a:lnTo>
                      <a:lnTo>
                        <a:pt x="35" y="0"/>
                      </a:lnTo>
                      <a:lnTo>
                        <a:pt x="15" y="0"/>
                      </a:lnTo>
                      <a:lnTo>
                        <a:pt x="4" y="4"/>
                      </a:lnTo>
                      <a:lnTo>
                        <a:pt x="0" y="9"/>
                      </a:lnTo>
                      <a:lnTo>
                        <a:pt x="0" y="20"/>
                      </a:lnTo>
                      <a:lnTo>
                        <a:pt x="4" y="30"/>
                      </a:lnTo>
                      <a:lnTo>
                        <a:pt x="15" y="35"/>
                      </a:lnTo>
                      <a:lnTo>
                        <a:pt x="41" y="40"/>
                      </a:lnTo>
                      <a:lnTo>
                        <a:pt x="51" y="46"/>
                      </a:lnTo>
                      <a:lnTo>
                        <a:pt x="55" y="6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8" name="Line 8157"/>
                <p:cNvSpPr>
                  <a:spLocks noChangeShapeType="1"/>
                </p:cNvSpPr>
                <p:nvPr/>
              </p:nvSpPr>
              <p:spPr bwMode="auto">
                <a:xfrm flipH="1">
                  <a:off x="3542" y="2348"/>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19" name="Freeform 8158"/>
                <p:cNvSpPr>
                  <a:spLocks/>
                </p:cNvSpPr>
                <p:nvPr/>
              </p:nvSpPr>
              <p:spPr bwMode="auto">
                <a:xfrm>
                  <a:off x="3543" y="2352"/>
                  <a:ext cx="7" cy="2"/>
                </a:xfrm>
                <a:custGeom>
                  <a:avLst/>
                  <a:gdLst>
                    <a:gd name="T0" fmla="*/ 0 w 47"/>
                    <a:gd name="T1" fmla="*/ 0 h 15"/>
                    <a:gd name="T2" fmla="*/ 11 w 47"/>
                    <a:gd name="T3" fmla="*/ 5 h 15"/>
                    <a:gd name="T4" fmla="*/ 37 w 47"/>
                    <a:gd name="T5" fmla="*/ 10 h 15"/>
                    <a:gd name="T6" fmla="*/ 47 w 47"/>
                    <a:gd name="T7" fmla="*/ 15 h 15"/>
                  </a:gdLst>
                  <a:ahLst/>
                  <a:cxnLst>
                    <a:cxn ang="0">
                      <a:pos x="T0" y="T1"/>
                    </a:cxn>
                    <a:cxn ang="0">
                      <a:pos x="T2" y="T3"/>
                    </a:cxn>
                    <a:cxn ang="0">
                      <a:pos x="T4" y="T5"/>
                    </a:cxn>
                    <a:cxn ang="0">
                      <a:pos x="T6" y="T7"/>
                    </a:cxn>
                  </a:cxnLst>
                  <a:rect l="0" t="0" r="r" b="b"/>
                  <a:pathLst>
                    <a:path w="47" h="15">
                      <a:moveTo>
                        <a:pt x="0" y="0"/>
                      </a:moveTo>
                      <a:lnTo>
                        <a:pt x="11" y="5"/>
                      </a:lnTo>
                      <a:lnTo>
                        <a:pt x="37" y="10"/>
                      </a:lnTo>
                      <a:lnTo>
                        <a:pt x="47" y="1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0" name="Line 8159"/>
                <p:cNvSpPr>
                  <a:spLocks noChangeShapeType="1"/>
                </p:cNvSpPr>
                <p:nvPr/>
              </p:nvSpPr>
              <p:spPr bwMode="auto">
                <a:xfrm flipH="1">
                  <a:off x="3550" y="2355"/>
                  <a:ext cx="1" cy="3"/>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1" name="Freeform 8160"/>
                <p:cNvSpPr>
                  <a:spLocks/>
                </p:cNvSpPr>
                <p:nvPr/>
              </p:nvSpPr>
              <p:spPr bwMode="auto">
                <a:xfrm>
                  <a:off x="3542" y="2349"/>
                  <a:ext cx="9" cy="10"/>
                </a:xfrm>
                <a:custGeom>
                  <a:avLst/>
                  <a:gdLst>
                    <a:gd name="T0" fmla="*/ 0 w 55"/>
                    <a:gd name="T1" fmla="*/ 0 h 62"/>
                    <a:gd name="T2" fmla="*/ 4 w 55"/>
                    <a:gd name="T3" fmla="*/ 11 h 62"/>
                    <a:gd name="T4" fmla="*/ 15 w 55"/>
                    <a:gd name="T5" fmla="*/ 16 h 62"/>
                    <a:gd name="T6" fmla="*/ 41 w 55"/>
                    <a:gd name="T7" fmla="*/ 21 h 62"/>
                    <a:gd name="T8" fmla="*/ 51 w 55"/>
                    <a:gd name="T9" fmla="*/ 26 h 62"/>
                    <a:gd name="T10" fmla="*/ 55 w 55"/>
                    <a:gd name="T11" fmla="*/ 37 h 62"/>
                    <a:gd name="T12" fmla="*/ 55 w 55"/>
                    <a:gd name="T13" fmla="*/ 52 h 62"/>
                    <a:gd name="T14" fmla="*/ 51 w 55"/>
                    <a:gd name="T15" fmla="*/ 57 h 62"/>
                    <a:gd name="T16" fmla="*/ 41 w 55"/>
                    <a:gd name="T17" fmla="*/ 62 h 62"/>
                    <a:gd name="T18" fmla="*/ 20 w 55"/>
                    <a:gd name="T19" fmla="*/ 62 h 62"/>
                    <a:gd name="T20" fmla="*/ 10 w 55"/>
                    <a:gd name="T21" fmla="*/ 57 h 62"/>
                    <a:gd name="T22" fmla="*/ 4 w 55"/>
                    <a:gd name="T23" fmla="*/ 52 h 62"/>
                    <a:gd name="T24" fmla="*/ 0 w 55"/>
                    <a:gd name="T25" fmla="*/ 41 h 62"/>
                    <a:gd name="T26" fmla="*/ 0 w 55"/>
                    <a:gd name="T27" fmla="*/ 62 h 62"/>
                    <a:gd name="T28" fmla="*/ 4 w 55"/>
                    <a:gd name="T29" fmla="*/ 5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62">
                      <a:moveTo>
                        <a:pt x="0" y="0"/>
                      </a:moveTo>
                      <a:lnTo>
                        <a:pt x="4" y="11"/>
                      </a:lnTo>
                      <a:lnTo>
                        <a:pt x="15" y="16"/>
                      </a:lnTo>
                      <a:lnTo>
                        <a:pt x="41" y="21"/>
                      </a:lnTo>
                      <a:lnTo>
                        <a:pt x="51" y="26"/>
                      </a:lnTo>
                      <a:lnTo>
                        <a:pt x="55" y="37"/>
                      </a:lnTo>
                      <a:lnTo>
                        <a:pt x="55" y="52"/>
                      </a:lnTo>
                      <a:lnTo>
                        <a:pt x="51" y="57"/>
                      </a:lnTo>
                      <a:lnTo>
                        <a:pt x="41" y="62"/>
                      </a:lnTo>
                      <a:lnTo>
                        <a:pt x="20" y="62"/>
                      </a:lnTo>
                      <a:lnTo>
                        <a:pt x="10" y="57"/>
                      </a:lnTo>
                      <a:lnTo>
                        <a:pt x="4" y="52"/>
                      </a:lnTo>
                      <a:lnTo>
                        <a:pt x="0" y="41"/>
                      </a:lnTo>
                      <a:lnTo>
                        <a:pt x="0" y="62"/>
                      </a:lnTo>
                      <a:lnTo>
                        <a:pt x="4" y="5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2" name="Line 8161"/>
                <p:cNvSpPr>
                  <a:spLocks noChangeShapeType="1"/>
                </p:cNvSpPr>
                <p:nvPr/>
              </p:nvSpPr>
              <p:spPr bwMode="auto">
                <a:xfrm>
                  <a:off x="3576" y="234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3" name="Line 8162"/>
                <p:cNvSpPr>
                  <a:spLocks noChangeShapeType="1"/>
                </p:cNvSpPr>
                <p:nvPr/>
              </p:nvSpPr>
              <p:spPr bwMode="auto">
                <a:xfrm>
                  <a:off x="3577" y="234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4" name="Line 8163"/>
                <p:cNvSpPr>
                  <a:spLocks noChangeShapeType="1"/>
                </p:cNvSpPr>
                <p:nvPr/>
              </p:nvSpPr>
              <p:spPr bwMode="auto">
                <a:xfrm>
                  <a:off x="3578" y="234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5" name="Line 8164"/>
                <p:cNvSpPr>
                  <a:spLocks noChangeShapeType="1"/>
                </p:cNvSpPr>
                <p:nvPr/>
              </p:nvSpPr>
              <p:spPr bwMode="auto">
                <a:xfrm>
                  <a:off x="3573" y="234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6" name="Line 8165"/>
                <p:cNvSpPr>
                  <a:spLocks noChangeShapeType="1"/>
                </p:cNvSpPr>
                <p:nvPr/>
              </p:nvSpPr>
              <p:spPr bwMode="auto">
                <a:xfrm>
                  <a:off x="3573" y="235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7" name="Line 8166"/>
                <p:cNvSpPr>
                  <a:spLocks noChangeShapeType="1"/>
                </p:cNvSpPr>
                <p:nvPr/>
              </p:nvSpPr>
              <p:spPr bwMode="auto">
                <a:xfrm>
                  <a:off x="3574" y="234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8" name="Line 8167"/>
                <p:cNvSpPr>
                  <a:spLocks noChangeShapeType="1"/>
                </p:cNvSpPr>
                <p:nvPr/>
              </p:nvSpPr>
              <p:spPr bwMode="auto">
                <a:xfrm>
                  <a:off x="3575" y="234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29" name="Line 8168"/>
                <p:cNvSpPr>
                  <a:spLocks noChangeShapeType="1"/>
                </p:cNvSpPr>
                <p:nvPr/>
              </p:nvSpPr>
              <p:spPr bwMode="auto">
                <a:xfrm flipH="1">
                  <a:off x="3578" y="2341"/>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0" name="Line 8169"/>
                <p:cNvSpPr>
                  <a:spLocks noChangeShapeType="1"/>
                </p:cNvSpPr>
                <p:nvPr/>
              </p:nvSpPr>
              <p:spPr bwMode="auto">
                <a:xfrm flipH="1">
                  <a:off x="3578" y="234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1" name="Line 8170"/>
                <p:cNvSpPr>
                  <a:spLocks noChangeShapeType="1"/>
                </p:cNvSpPr>
                <p:nvPr/>
              </p:nvSpPr>
              <p:spPr bwMode="auto">
                <a:xfrm flipH="1">
                  <a:off x="3574" y="235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2" name="Line 8171"/>
                <p:cNvSpPr>
                  <a:spLocks noChangeShapeType="1"/>
                </p:cNvSpPr>
                <p:nvPr/>
              </p:nvSpPr>
              <p:spPr bwMode="auto">
                <a:xfrm flipH="1">
                  <a:off x="3575" y="235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3" name="Line 8172"/>
                <p:cNvSpPr>
                  <a:spLocks noChangeShapeType="1"/>
                </p:cNvSpPr>
                <p:nvPr/>
              </p:nvSpPr>
              <p:spPr bwMode="auto">
                <a:xfrm>
                  <a:off x="3578" y="2357"/>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4" name="Line 8173"/>
                <p:cNvSpPr>
                  <a:spLocks noChangeShapeType="1"/>
                </p:cNvSpPr>
                <p:nvPr/>
              </p:nvSpPr>
              <p:spPr bwMode="auto">
                <a:xfrm>
                  <a:off x="3578" y="235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5" name="Line 8174"/>
                <p:cNvSpPr>
                  <a:spLocks noChangeShapeType="1"/>
                </p:cNvSpPr>
                <p:nvPr/>
              </p:nvSpPr>
              <p:spPr bwMode="auto">
                <a:xfrm>
                  <a:off x="3586" y="234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6" name="Line 8175"/>
                <p:cNvSpPr>
                  <a:spLocks noChangeShapeType="1"/>
                </p:cNvSpPr>
                <p:nvPr/>
              </p:nvSpPr>
              <p:spPr bwMode="auto">
                <a:xfrm>
                  <a:off x="3587" y="2342"/>
                  <a:ext cx="0" cy="1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7" name="Line 8176"/>
                <p:cNvSpPr>
                  <a:spLocks noChangeShapeType="1"/>
                </p:cNvSpPr>
                <p:nvPr/>
              </p:nvSpPr>
              <p:spPr bwMode="auto">
                <a:xfrm>
                  <a:off x="3588" y="2341"/>
                  <a:ext cx="0" cy="18"/>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8" name="Line 8177"/>
                <p:cNvSpPr>
                  <a:spLocks noChangeShapeType="1"/>
                </p:cNvSpPr>
                <p:nvPr/>
              </p:nvSpPr>
              <p:spPr bwMode="auto">
                <a:xfrm>
                  <a:off x="3583" y="2341"/>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39" name="Line 8178"/>
                <p:cNvSpPr>
                  <a:spLocks noChangeShapeType="1"/>
                </p:cNvSpPr>
                <p:nvPr/>
              </p:nvSpPr>
              <p:spPr bwMode="auto">
                <a:xfrm>
                  <a:off x="3583" y="2359"/>
                  <a:ext cx="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0" name="Line 8179"/>
                <p:cNvSpPr>
                  <a:spLocks noChangeShapeType="1"/>
                </p:cNvSpPr>
                <p:nvPr/>
              </p:nvSpPr>
              <p:spPr bwMode="auto">
                <a:xfrm>
                  <a:off x="3584" y="2341"/>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1" name="Line 8180"/>
                <p:cNvSpPr>
                  <a:spLocks noChangeShapeType="1"/>
                </p:cNvSpPr>
                <p:nvPr/>
              </p:nvSpPr>
              <p:spPr bwMode="auto">
                <a:xfrm>
                  <a:off x="3585" y="234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2" name="Line 8181"/>
                <p:cNvSpPr>
                  <a:spLocks noChangeShapeType="1"/>
                </p:cNvSpPr>
                <p:nvPr/>
              </p:nvSpPr>
              <p:spPr bwMode="auto">
                <a:xfrm flipH="1">
                  <a:off x="3588" y="2341"/>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3" name="Line 8182"/>
                <p:cNvSpPr>
                  <a:spLocks noChangeShapeType="1"/>
                </p:cNvSpPr>
                <p:nvPr/>
              </p:nvSpPr>
              <p:spPr bwMode="auto">
                <a:xfrm flipH="1">
                  <a:off x="3588" y="2341"/>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4" name="Line 8183"/>
                <p:cNvSpPr>
                  <a:spLocks noChangeShapeType="1"/>
                </p:cNvSpPr>
                <p:nvPr/>
              </p:nvSpPr>
              <p:spPr bwMode="auto">
                <a:xfrm flipH="1">
                  <a:off x="3584" y="2358"/>
                  <a:ext cx="2"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5" name="Line 8184"/>
                <p:cNvSpPr>
                  <a:spLocks noChangeShapeType="1"/>
                </p:cNvSpPr>
                <p:nvPr/>
              </p:nvSpPr>
              <p:spPr bwMode="auto">
                <a:xfrm flipH="1">
                  <a:off x="3585" y="235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6" name="Line 8185"/>
                <p:cNvSpPr>
                  <a:spLocks noChangeShapeType="1"/>
                </p:cNvSpPr>
                <p:nvPr/>
              </p:nvSpPr>
              <p:spPr bwMode="auto">
                <a:xfrm>
                  <a:off x="3588" y="2357"/>
                  <a:ext cx="1"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7" name="Line 8186"/>
                <p:cNvSpPr>
                  <a:spLocks noChangeShapeType="1"/>
                </p:cNvSpPr>
                <p:nvPr/>
              </p:nvSpPr>
              <p:spPr bwMode="auto">
                <a:xfrm>
                  <a:off x="3588" y="2358"/>
                  <a:ext cx="1" cy="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8" name="Freeform 8187"/>
                <p:cNvSpPr>
                  <a:spLocks/>
                </p:cNvSpPr>
                <p:nvPr/>
              </p:nvSpPr>
              <p:spPr bwMode="auto">
                <a:xfrm>
                  <a:off x="3359" y="3057"/>
                  <a:ext cx="14" cy="4"/>
                </a:xfrm>
                <a:custGeom>
                  <a:avLst/>
                  <a:gdLst>
                    <a:gd name="T0" fmla="*/ 0 w 83"/>
                    <a:gd name="T1" fmla="*/ 0 h 28"/>
                    <a:gd name="T2" fmla="*/ 40 w 83"/>
                    <a:gd name="T3" fmla="*/ 28 h 28"/>
                    <a:gd name="T4" fmla="*/ 83 w 83"/>
                    <a:gd name="T5" fmla="*/ 9 h 28"/>
                  </a:gdLst>
                  <a:ahLst/>
                  <a:cxnLst>
                    <a:cxn ang="0">
                      <a:pos x="T0" y="T1"/>
                    </a:cxn>
                    <a:cxn ang="0">
                      <a:pos x="T2" y="T3"/>
                    </a:cxn>
                    <a:cxn ang="0">
                      <a:pos x="T4" y="T5"/>
                    </a:cxn>
                  </a:cxnLst>
                  <a:rect l="0" t="0" r="r" b="b"/>
                  <a:pathLst>
                    <a:path w="83" h="28">
                      <a:moveTo>
                        <a:pt x="0" y="0"/>
                      </a:moveTo>
                      <a:lnTo>
                        <a:pt x="40" y="28"/>
                      </a:lnTo>
                      <a:lnTo>
                        <a:pt x="83" y="9"/>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49" name="Line 8188"/>
                <p:cNvSpPr>
                  <a:spLocks noChangeShapeType="1"/>
                </p:cNvSpPr>
                <p:nvPr/>
              </p:nvSpPr>
              <p:spPr bwMode="auto">
                <a:xfrm flipV="1">
                  <a:off x="3118" y="1684"/>
                  <a:ext cx="0" cy="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50" name="Freeform 8189"/>
                <p:cNvSpPr>
                  <a:spLocks/>
                </p:cNvSpPr>
                <p:nvPr/>
              </p:nvSpPr>
              <p:spPr bwMode="auto">
                <a:xfrm>
                  <a:off x="3050" y="1415"/>
                  <a:ext cx="190" cy="315"/>
                </a:xfrm>
                <a:custGeom>
                  <a:avLst/>
                  <a:gdLst>
                    <a:gd name="T0" fmla="*/ 988 w 1139"/>
                    <a:gd name="T1" fmla="*/ 162 h 1887"/>
                    <a:gd name="T2" fmla="*/ 1000 w 1139"/>
                    <a:gd name="T3" fmla="*/ 82 h 1887"/>
                    <a:gd name="T4" fmla="*/ 943 w 1139"/>
                    <a:gd name="T5" fmla="*/ 17 h 1887"/>
                    <a:gd name="T6" fmla="*/ 761 w 1139"/>
                    <a:gd name="T7" fmla="*/ 6 h 1887"/>
                    <a:gd name="T8" fmla="*/ 647 w 1139"/>
                    <a:gd name="T9" fmla="*/ 62 h 1887"/>
                    <a:gd name="T10" fmla="*/ 602 w 1139"/>
                    <a:gd name="T11" fmla="*/ 149 h 1887"/>
                    <a:gd name="T12" fmla="*/ 560 w 1139"/>
                    <a:gd name="T13" fmla="*/ 223 h 1887"/>
                    <a:gd name="T14" fmla="*/ 529 w 1139"/>
                    <a:gd name="T15" fmla="*/ 296 h 1887"/>
                    <a:gd name="T16" fmla="*/ 507 w 1139"/>
                    <a:gd name="T17" fmla="*/ 374 h 1887"/>
                    <a:gd name="T18" fmla="*/ 487 w 1139"/>
                    <a:gd name="T19" fmla="*/ 454 h 1887"/>
                    <a:gd name="T20" fmla="*/ 456 w 1139"/>
                    <a:gd name="T21" fmla="*/ 525 h 1887"/>
                    <a:gd name="T22" fmla="*/ 418 w 1139"/>
                    <a:gd name="T23" fmla="*/ 592 h 1887"/>
                    <a:gd name="T24" fmla="*/ 389 w 1139"/>
                    <a:gd name="T25" fmla="*/ 665 h 1887"/>
                    <a:gd name="T26" fmla="*/ 383 w 1139"/>
                    <a:gd name="T27" fmla="*/ 748 h 1887"/>
                    <a:gd name="T28" fmla="*/ 398 w 1139"/>
                    <a:gd name="T29" fmla="*/ 829 h 1887"/>
                    <a:gd name="T30" fmla="*/ 389 w 1139"/>
                    <a:gd name="T31" fmla="*/ 909 h 1887"/>
                    <a:gd name="T32" fmla="*/ 355 w 1139"/>
                    <a:gd name="T33" fmla="*/ 978 h 1887"/>
                    <a:gd name="T34" fmla="*/ 307 w 1139"/>
                    <a:gd name="T35" fmla="*/ 1030 h 1887"/>
                    <a:gd name="T36" fmla="*/ 256 w 1139"/>
                    <a:gd name="T37" fmla="*/ 1076 h 1887"/>
                    <a:gd name="T38" fmla="*/ 221 w 1139"/>
                    <a:gd name="T39" fmla="*/ 1147 h 1887"/>
                    <a:gd name="T40" fmla="*/ 177 w 1139"/>
                    <a:gd name="T41" fmla="*/ 1202 h 1887"/>
                    <a:gd name="T42" fmla="*/ 149 w 1139"/>
                    <a:gd name="T43" fmla="*/ 1277 h 1887"/>
                    <a:gd name="T44" fmla="*/ 134 w 1139"/>
                    <a:gd name="T45" fmla="*/ 1359 h 1887"/>
                    <a:gd name="T46" fmla="*/ 113 w 1139"/>
                    <a:gd name="T47" fmla="*/ 1437 h 1887"/>
                    <a:gd name="T48" fmla="*/ 80 w 1139"/>
                    <a:gd name="T49" fmla="*/ 1508 h 1887"/>
                    <a:gd name="T50" fmla="*/ 38 w 1139"/>
                    <a:gd name="T51" fmla="*/ 1571 h 1887"/>
                    <a:gd name="T52" fmla="*/ 7 w 1139"/>
                    <a:gd name="T53" fmla="*/ 1643 h 1887"/>
                    <a:gd name="T54" fmla="*/ 6 w 1139"/>
                    <a:gd name="T55" fmla="*/ 1725 h 1887"/>
                    <a:gd name="T56" fmla="*/ 38 w 1139"/>
                    <a:gd name="T57" fmla="*/ 1794 h 1887"/>
                    <a:gd name="T58" fmla="*/ 89 w 1139"/>
                    <a:gd name="T59" fmla="*/ 1841 h 1887"/>
                    <a:gd name="T60" fmla="*/ 147 w 1139"/>
                    <a:gd name="T61" fmla="*/ 1871 h 1887"/>
                    <a:gd name="T62" fmla="*/ 209 w 1139"/>
                    <a:gd name="T63" fmla="*/ 1887 h 1887"/>
                    <a:gd name="T64" fmla="*/ 270 w 1139"/>
                    <a:gd name="T65" fmla="*/ 1886 h 1887"/>
                    <a:gd name="T66" fmla="*/ 331 w 1139"/>
                    <a:gd name="T67" fmla="*/ 1867 h 1887"/>
                    <a:gd name="T68" fmla="*/ 382 w 1139"/>
                    <a:gd name="T69" fmla="*/ 1822 h 1887"/>
                    <a:gd name="T70" fmla="*/ 422 w 1139"/>
                    <a:gd name="T71" fmla="*/ 1760 h 1887"/>
                    <a:gd name="T72" fmla="*/ 441 w 1139"/>
                    <a:gd name="T73" fmla="*/ 1680 h 1887"/>
                    <a:gd name="T74" fmla="*/ 467 w 1139"/>
                    <a:gd name="T75" fmla="*/ 1605 h 1887"/>
                    <a:gd name="T76" fmla="*/ 522 w 1139"/>
                    <a:gd name="T77" fmla="*/ 1569 h 1887"/>
                    <a:gd name="T78" fmla="*/ 583 w 1139"/>
                    <a:gd name="T79" fmla="*/ 1554 h 1887"/>
                    <a:gd name="T80" fmla="*/ 644 w 1139"/>
                    <a:gd name="T81" fmla="*/ 1543 h 1887"/>
                    <a:gd name="T82" fmla="*/ 705 w 1139"/>
                    <a:gd name="T83" fmla="*/ 1530 h 1887"/>
                    <a:gd name="T84" fmla="*/ 767 w 1139"/>
                    <a:gd name="T85" fmla="*/ 1517 h 1887"/>
                    <a:gd name="T86" fmla="*/ 827 w 1139"/>
                    <a:gd name="T87" fmla="*/ 1496 h 1887"/>
                    <a:gd name="T88" fmla="*/ 886 w 1139"/>
                    <a:gd name="T89" fmla="*/ 1471 h 1887"/>
                    <a:gd name="T90" fmla="*/ 944 w 1139"/>
                    <a:gd name="T91" fmla="*/ 1440 h 1887"/>
                    <a:gd name="T92" fmla="*/ 999 w 1139"/>
                    <a:gd name="T93" fmla="*/ 1401 h 1887"/>
                    <a:gd name="T94" fmla="*/ 1042 w 1139"/>
                    <a:gd name="T95" fmla="*/ 1341 h 1887"/>
                    <a:gd name="T96" fmla="*/ 1063 w 1139"/>
                    <a:gd name="T97" fmla="*/ 1264 h 1887"/>
                    <a:gd name="T98" fmla="*/ 1096 w 1139"/>
                    <a:gd name="T99" fmla="*/ 1194 h 1887"/>
                    <a:gd name="T100" fmla="*/ 1112 w 1139"/>
                    <a:gd name="T101" fmla="*/ 1112 h 1887"/>
                    <a:gd name="T102" fmla="*/ 1118 w 1139"/>
                    <a:gd name="T103" fmla="*/ 1030 h 1887"/>
                    <a:gd name="T104" fmla="*/ 1108 w 1139"/>
                    <a:gd name="T105" fmla="*/ 946 h 1887"/>
                    <a:gd name="T106" fmla="*/ 1139 w 1139"/>
                    <a:gd name="T107" fmla="*/ 882 h 1887"/>
                    <a:gd name="T108" fmla="*/ 1114 w 1139"/>
                    <a:gd name="T109" fmla="*/ 808 h 1887"/>
                    <a:gd name="T110" fmla="*/ 1113 w 1139"/>
                    <a:gd name="T111" fmla="*/ 724 h 1887"/>
                    <a:gd name="T112" fmla="*/ 1108 w 1139"/>
                    <a:gd name="T113" fmla="*/ 643 h 1887"/>
                    <a:gd name="T114" fmla="*/ 1081 w 1139"/>
                    <a:gd name="T115" fmla="*/ 566 h 1887"/>
                    <a:gd name="T116" fmla="*/ 1059 w 1139"/>
                    <a:gd name="T117" fmla="*/ 488 h 1887"/>
                    <a:gd name="T118" fmla="*/ 1050 w 1139"/>
                    <a:gd name="T119" fmla="*/ 405 h 1887"/>
                    <a:gd name="T120" fmla="*/ 1060 w 1139"/>
                    <a:gd name="T121" fmla="*/ 323 h 1887"/>
                    <a:gd name="T122" fmla="*/ 1040 w 1139"/>
                    <a:gd name="T123" fmla="*/ 246 h 1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9" h="1887">
                      <a:moveTo>
                        <a:pt x="1010" y="207"/>
                      </a:moveTo>
                      <a:lnTo>
                        <a:pt x="997" y="180"/>
                      </a:lnTo>
                      <a:lnTo>
                        <a:pt x="988" y="162"/>
                      </a:lnTo>
                      <a:lnTo>
                        <a:pt x="994" y="121"/>
                      </a:lnTo>
                      <a:lnTo>
                        <a:pt x="1002" y="109"/>
                      </a:lnTo>
                      <a:lnTo>
                        <a:pt x="1000" y="82"/>
                      </a:lnTo>
                      <a:lnTo>
                        <a:pt x="996" y="66"/>
                      </a:lnTo>
                      <a:lnTo>
                        <a:pt x="974" y="36"/>
                      </a:lnTo>
                      <a:lnTo>
                        <a:pt x="943" y="17"/>
                      </a:lnTo>
                      <a:lnTo>
                        <a:pt x="907" y="5"/>
                      </a:lnTo>
                      <a:lnTo>
                        <a:pt x="853" y="0"/>
                      </a:lnTo>
                      <a:lnTo>
                        <a:pt x="761" y="6"/>
                      </a:lnTo>
                      <a:lnTo>
                        <a:pt x="718" y="18"/>
                      </a:lnTo>
                      <a:lnTo>
                        <a:pt x="674" y="40"/>
                      </a:lnTo>
                      <a:lnTo>
                        <a:pt x="647" y="62"/>
                      </a:lnTo>
                      <a:lnTo>
                        <a:pt x="631" y="90"/>
                      </a:lnTo>
                      <a:lnTo>
                        <a:pt x="614" y="121"/>
                      </a:lnTo>
                      <a:lnTo>
                        <a:pt x="602" y="149"/>
                      </a:lnTo>
                      <a:lnTo>
                        <a:pt x="586" y="179"/>
                      </a:lnTo>
                      <a:lnTo>
                        <a:pt x="573" y="202"/>
                      </a:lnTo>
                      <a:lnTo>
                        <a:pt x="560" y="223"/>
                      </a:lnTo>
                      <a:lnTo>
                        <a:pt x="548" y="246"/>
                      </a:lnTo>
                      <a:lnTo>
                        <a:pt x="538" y="271"/>
                      </a:lnTo>
                      <a:lnTo>
                        <a:pt x="529" y="296"/>
                      </a:lnTo>
                      <a:lnTo>
                        <a:pt x="522" y="322"/>
                      </a:lnTo>
                      <a:lnTo>
                        <a:pt x="514" y="348"/>
                      </a:lnTo>
                      <a:lnTo>
                        <a:pt x="507" y="374"/>
                      </a:lnTo>
                      <a:lnTo>
                        <a:pt x="501" y="401"/>
                      </a:lnTo>
                      <a:lnTo>
                        <a:pt x="494" y="427"/>
                      </a:lnTo>
                      <a:lnTo>
                        <a:pt x="487" y="454"/>
                      </a:lnTo>
                      <a:lnTo>
                        <a:pt x="478" y="480"/>
                      </a:lnTo>
                      <a:lnTo>
                        <a:pt x="469" y="504"/>
                      </a:lnTo>
                      <a:lnTo>
                        <a:pt x="456" y="525"/>
                      </a:lnTo>
                      <a:lnTo>
                        <a:pt x="443" y="548"/>
                      </a:lnTo>
                      <a:lnTo>
                        <a:pt x="430" y="569"/>
                      </a:lnTo>
                      <a:lnTo>
                        <a:pt x="418" y="592"/>
                      </a:lnTo>
                      <a:lnTo>
                        <a:pt x="405" y="614"/>
                      </a:lnTo>
                      <a:lnTo>
                        <a:pt x="395" y="638"/>
                      </a:lnTo>
                      <a:lnTo>
                        <a:pt x="389" y="665"/>
                      </a:lnTo>
                      <a:lnTo>
                        <a:pt x="383" y="692"/>
                      </a:lnTo>
                      <a:lnTo>
                        <a:pt x="383" y="719"/>
                      </a:lnTo>
                      <a:lnTo>
                        <a:pt x="383" y="748"/>
                      </a:lnTo>
                      <a:lnTo>
                        <a:pt x="390" y="775"/>
                      </a:lnTo>
                      <a:lnTo>
                        <a:pt x="395" y="801"/>
                      </a:lnTo>
                      <a:lnTo>
                        <a:pt x="398" y="829"/>
                      </a:lnTo>
                      <a:lnTo>
                        <a:pt x="400" y="857"/>
                      </a:lnTo>
                      <a:lnTo>
                        <a:pt x="398" y="884"/>
                      </a:lnTo>
                      <a:lnTo>
                        <a:pt x="389" y="909"/>
                      </a:lnTo>
                      <a:lnTo>
                        <a:pt x="380" y="935"/>
                      </a:lnTo>
                      <a:lnTo>
                        <a:pt x="367" y="957"/>
                      </a:lnTo>
                      <a:lnTo>
                        <a:pt x="355" y="978"/>
                      </a:lnTo>
                      <a:lnTo>
                        <a:pt x="342" y="1000"/>
                      </a:lnTo>
                      <a:lnTo>
                        <a:pt x="324" y="1015"/>
                      </a:lnTo>
                      <a:lnTo>
                        <a:pt x="307" y="1030"/>
                      </a:lnTo>
                      <a:lnTo>
                        <a:pt x="289" y="1044"/>
                      </a:lnTo>
                      <a:lnTo>
                        <a:pt x="270" y="1059"/>
                      </a:lnTo>
                      <a:lnTo>
                        <a:pt x="256" y="1076"/>
                      </a:lnTo>
                      <a:lnTo>
                        <a:pt x="245" y="1100"/>
                      </a:lnTo>
                      <a:lnTo>
                        <a:pt x="233" y="1123"/>
                      </a:lnTo>
                      <a:lnTo>
                        <a:pt x="221" y="1147"/>
                      </a:lnTo>
                      <a:lnTo>
                        <a:pt x="210" y="1169"/>
                      </a:lnTo>
                      <a:lnTo>
                        <a:pt x="192" y="1184"/>
                      </a:lnTo>
                      <a:lnTo>
                        <a:pt x="177" y="1202"/>
                      </a:lnTo>
                      <a:lnTo>
                        <a:pt x="166" y="1227"/>
                      </a:lnTo>
                      <a:lnTo>
                        <a:pt x="155" y="1250"/>
                      </a:lnTo>
                      <a:lnTo>
                        <a:pt x="149" y="1277"/>
                      </a:lnTo>
                      <a:lnTo>
                        <a:pt x="144" y="1304"/>
                      </a:lnTo>
                      <a:lnTo>
                        <a:pt x="138" y="1331"/>
                      </a:lnTo>
                      <a:lnTo>
                        <a:pt x="134" y="1359"/>
                      </a:lnTo>
                      <a:lnTo>
                        <a:pt x="129" y="1385"/>
                      </a:lnTo>
                      <a:lnTo>
                        <a:pt x="120" y="1411"/>
                      </a:lnTo>
                      <a:lnTo>
                        <a:pt x="113" y="1437"/>
                      </a:lnTo>
                      <a:lnTo>
                        <a:pt x="102" y="1461"/>
                      </a:lnTo>
                      <a:lnTo>
                        <a:pt x="90" y="1485"/>
                      </a:lnTo>
                      <a:lnTo>
                        <a:pt x="80" y="1508"/>
                      </a:lnTo>
                      <a:lnTo>
                        <a:pt x="66" y="1529"/>
                      </a:lnTo>
                      <a:lnTo>
                        <a:pt x="52" y="1550"/>
                      </a:lnTo>
                      <a:lnTo>
                        <a:pt x="38" y="1571"/>
                      </a:lnTo>
                      <a:lnTo>
                        <a:pt x="28" y="1595"/>
                      </a:lnTo>
                      <a:lnTo>
                        <a:pt x="17" y="1619"/>
                      </a:lnTo>
                      <a:lnTo>
                        <a:pt x="7" y="1643"/>
                      </a:lnTo>
                      <a:lnTo>
                        <a:pt x="4" y="1671"/>
                      </a:lnTo>
                      <a:lnTo>
                        <a:pt x="0" y="1699"/>
                      </a:lnTo>
                      <a:lnTo>
                        <a:pt x="6" y="1725"/>
                      </a:lnTo>
                      <a:lnTo>
                        <a:pt x="12" y="1753"/>
                      </a:lnTo>
                      <a:lnTo>
                        <a:pt x="23" y="1774"/>
                      </a:lnTo>
                      <a:lnTo>
                        <a:pt x="38" y="1794"/>
                      </a:lnTo>
                      <a:lnTo>
                        <a:pt x="54" y="1813"/>
                      </a:lnTo>
                      <a:lnTo>
                        <a:pt x="70" y="1830"/>
                      </a:lnTo>
                      <a:lnTo>
                        <a:pt x="89" y="1841"/>
                      </a:lnTo>
                      <a:lnTo>
                        <a:pt x="109" y="1851"/>
                      </a:lnTo>
                      <a:lnTo>
                        <a:pt x="128" y="1861"/>
                      </a:lnTo>
                      <a:lnTo>
                        <a:pt x="147" y="1871"/>
                      </a:lnTo>
                      <a:lnTo>
                        <a:pt x="167" y="1877"/>
                      </a:lnTo>
                      <a:lnTo>
                        <a:pt x="187" y="1882"/>
                      </a:lnTo>
                      <a:lnTo>
                        <a:pt x="209" y="1887"/>
                      </a:lnTo>
                      <a:lnTo>
                        <a:pt x="229" y="1887"/>
                      </a:lnTo>
                      <a:lnTo>
                        <a:pt x="249" y="1887"/>
                      </a:lnTo>
                      <a:lnTo>
                        <a:pt x="270" y="1886"/>
                      </a:lnTo>
                      <a:lnTo>
                        <a:pt x="291" y="1881"/>
                      </a:lnTo>
                      <a:lnTo>
                        <a:pt x="311" y="1874"/>
                      </a:lnTo>
                      <a:lnTo>
                        <a:pt x="331" y="1867"/>
                      </a:lnTo>
                      <a:lnTo>
                        <a:pt x="349" y="1855"/>
                      </a:lnTo>
                      <a:lnTo>
                        <a:pt x="366" y="1838"/>
                      </a:lnTo>
                      <a:lnTo>
                        <a:pt x="382" y="1822"/>
                      </a:lnTo>
                      <a:lnTo>
                        <a:pt x="398" y="1804"/>
                      </a:lnTo>
                      <a:lnTo>
                        <a:pt x="412" y="1784"/>
                      </a:lnTo>
                      <a:lnTo>
                        <a:pt x="422" y="1760"/>
                      </a:lnTo>
                      <a:lnTo>
                        <a:pt x="429" y="1733"/>
                      </a:lnTo>
                      <a:lnTo>
                        <a:pt x="436" y="1706"/>
                      </a:lnTo>
                      <a:lnTo>
                        <a:pt x="441" y="1680"/>
                      </a:lnTo>
                      <a:lnTo>
                        <a:pt x="445" y="1652"/>
                      </a:lnTo>
                      <a:lnTo>
                        <a:pt x="454" y="1626"/>
                      </a:lnTo>
                      <a:lnTo>
                        <a:pt x="467" y="1605"/>
                      </a:lnTo>
                      <a:lnTo>
                        <a:pt x="484" y="1590"/>
                      </a:lnTo>
                      <a:lnTo>
                        <a:pt x="503" y="1579"/>
                      </a:lnTo>
                      <a:lnTo>
                        <a:pt x="522" y="1569"/>
                      </a:lnTo>
                      <a:lnTo>
                        <a:pt x="541" y="1560"/>
                      </a:lnTo>
                      <a:lnTo>
                        <a:pt x="562" y="1557"/>
                      </a:lnTo>
                      <a:lnTo>
                        <a:pt x="583" y="1554"/>
                      </a:lnTo>
                      <a:lnTo>
                        <a:pt x="603" y="1550"/>
                      </a:lnTo>
                      <a:lnTo>
                        <a:pt x="623" y="1546"/>
                      </a:lnTo>
                      <a:lnTo>
                        <a:pt x="644" y="1543"/>
                      </a:lnTo>
                      <a:lnTo>
                        <a:pt x="665" y="1539"/>
                      </a:lnTo>
                      <a:lnTo>
                        <a:pt x="685" y="1535"/>
                      </a:lnTo>
                      <a:lnTo>
                        <a:pt x="705" y="1530"/>
                      </a:lnTo>
                      <a:lnTo>
                        <a:pt x="727" y="1526"/>
                      </a:lnTo>
                      <a:lnTo>
                        <a:pt x="747" y="1522"/>
                      </a:lnTo>
                      <a:lnTo>
                        <a:pt x="767" y="1517"/>
                      </a:lnTo>
                      <a:lnTo>
                        <a:pt x="787" y="1510"/>
                      </a:lnTo>
                      <a:lnTo>
                        <a:pt x="807" y="1504"/>
                      </a:lnTo>
                      <a:lnTo>
                        <a:pt x="827" y="1496"/>
                      </a:lnTo>
                      <a:lnTo>
                        <a:pt x="847" y="1489"/>
                      </a:lnTo>
                      <a:lnTo>
                        <a:pt x="867" y="1480"/>
                      </a:lnTo>
                      <a:lnTo>
                        <a:pt x="886" y="1471"/>
                      </a:lnTo>
                      <a:lnTo>
                        <a:pt x="906" y="1461"/>
                      </a:lnTo>
                      <a:lnTo>
                        <a:pt x="926" y="1452"/>
                      </a:lnTo>
                      <a:lnTo>
                        <a:pt x="944" y="1440"/>
                      </a:lnTo>
                      <a:lnTo>
                        <a:pt x="963" y="1428"/>
                      </a:lnTo>
                      <a:lnTo>
                        <a:pt x="981" y="1415"/>
                      </a:lnTo>
                      <a:lnTo>
                        <a:pt x="999" y="1401"/>
                      </a:lnTo>
                      <a:lnTo>
                        <a:pt x="1016" y="1385"/>
                      </a:lnTo>
                      <a:lnTo>
                        <a:pt x="1029" y="1363"/>
                      </a:lnTo>
                      <a:lnTo>
                        <a:pt x="1042" y="1341"/>
                      </a:lnTo>
                      <a:lnTo>
                        <a:pt x="1054" y="1318"/>
                      </a:lnTo>
                      <a:lnTo>
                        <a:pt x="1059" y="1291"/>
                      </a:lnTo>
                      <a:lnTo>
                        <a:pt x="1063" y="1264"/>
                      </a:lnTo>
                      <a:lnTo>
                        <a:pt x="1073" y="1239"/>
                      </a:lnTo>
                      <a:lnTo>
                        <a:pt x="1085" y="1216"/>
                      </a:lnTo>
                      <a:lnTo>
                        <a:pt x="1096" y="1194"/>
                      </a:lnTo>
                      <a:lnTo>
                        <a:pt x="1102" y="1166"/>
                      </a:lnTo>
                      <a:lnTo>
                        <a:pt x="1107" y="1139"/>
                      </a:lnTo>
                      <a:lnTo>
                        <a:pt x="1112" y="1112"/>
                      </a:lnTo>
                      <a:lnTo>
                        <a:pt x="1116" y="1085"/>
                      </a:lnTo>
                      <a:lnTo>
                        <a:pt x="1120" y="1057"/>
                      </a:lnTo>
                      <a:lnTo>
                        <a:pt x="1118" y="1030"/>
                      </a:lnTo>
                      <a:lnTo>
                        <a:pt x="1115" y="1002"/>
                      </a:lnTo>
                      <a:lnTo>
                        <a:pt x="1111" y="974"/>
                      </a:lnTo>
                      <a:lnTo>
                        <a:pt x="1108" y="946"/>
                      </a:lnTo>
                      <a:lnTo>
                        <a:pt x="1121" y="929"/>
                      </a:lnTo>
                      <a:lnTo>
                        <a:pt x="1132" y="909"/>
                      </a:lnTo>
                      <a:lnTo>
                        <a:pt x="1139" y="882"/>
                      </a:lnTo>
                      <a:lnTo>
                        <a:pt x="1135" y="856"/>
                      </a:lnTo>
                      <a:lnTo>
                        <a:pt x="1126" y="830"/>
                      </a:lnTo>
                      <a:lnTo>
                        <a:pt x="1114" y="808"/>
                      </a:lnTo>
                      <a:lnTo>
                        <a:pt x="1112" y="779"/>
                      </a:lnTo>
                      <a:lnTo>
                        <a:pt x="1111" y="751"/>
                      </a:lnTo>
                      <a:lnTo>
                        <a:pt x="1113" y="724"/>
                      </a:lnTo>
                      <a:lnTo>
                        <a:pt x="1116" y="696"/>
                      </a:lnTo>
                      <a:lnTo>
                        <a:pt x="1114" y="669"/>
                      </a:lnTo>
                      <a:lnTo>
                        <a:pt x="1108" y="643"/>
                      </a:lnTo>
                      <a:lnTo>
                        <a:pt x="1101" y="616"/>
                      </a:lnTo>
                      <a:lnTo>
                        <a:pt x="1091" y="592"/>
                      </a:lnTo>
                      <a:lnTo>
                        <a:pt x="1081" y="566"/>
                      </a:lnTo>
                      <a:lnTo>
                        <a:pt x="1074" y="540"/>
                      </a:lnTo>
                      <a:lnTo>
                        <a:pt x="1066" y="514"/>
                      </a:lnTo>
                      <a:lnTo>
                        <a:pt x="1059" y="488"/>
                      </a:lnTo>
                      <a:lnTo>
                        <a:pt x="1055" y="460"/>
                      </a:lnTo>
                      <a:lnTo>
                        <a:pt x="1049" y="434"/>
                      </a:lnTo>
                      <a:lnTo>
                        <a:pt x="1050" y="405"/>
                      </a:lnTo>
                      <a:lnTo>
                        <a:pt x="1053" y="377"/>
                      </a:lnTo>
                      <a:lnTo>
                        <a:pt x="1056" y="350"/>
                      </a:lnTo>
                      <a:lnTo>
                        <a:pt x="1060" y="323"/>
                      </a:lnTo>
                      <a:lnTo>
                        <a:pt x="1059" y="296"/>
                      </a:lnTo>
                      <a:lnTo>
                        <a:pt x="1049" y="271"/>
                      </a:lnTo>
                      <a:lnTo>
                        <a:pt x="1040" y="246"/>
                      </a:lnTo>
                      <a:lnTo>
                        <a:pt x="1025" y="226"/>
                      </a:lnTo>
                      <a:lnTo>
                        <a:pt x="1010" y="207"/>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52" name="Line 8191"/>
                <p:cNvSpPr>
                  <a:spLocks noChangeShapeType="1"/>
                </p:cNvSpPr>
                <p:nvPr/>
              </p:nvSpPr>
              <p:spPr bwMode="auto">
                <a:xfrm flipV="1">
                  <a:off x="2086" y="2392"/>
                  <a:ext cx="0" cy="1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54" name="Freeform 8193"/>
                <p:cNvSpPr>
                  <a:spLocks/>
                </p:cNvSpPr>
                <p:nvPr/>
              </p:nvSpPr>
              <p:spPr bwMode="auto">
                <a:xfrm>
                  <a:off x="1879" y="2175"/>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6 w 32"/>
                    <a:gd name="T13" fmla="*/ 22 h 43"/>
                    <a:gd name="T14" fmla="*/ 30 w 32"/>
                    <a:gd name="T15" fmla="*/ 23 h 43"/>
                    <a:gd name="T16" fmla="*/ 30 w 32"/>
                    <a:gd name="T17" fmla="*/ 18 h 43"/>
                    <a:gd name="T18" fmla="*/ 6 w 32"/>
                    <a:gd name="T19" fmla="*/ 18 h 43"/>
                    <a:gd name="T20" fmla="*/ 6 w 32"/>
                    <a:gd name="T21" fmla="*/ 4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6" y="22"/>
                      </a:lnTo>
                      <a:lnTo>
                        <a:pt x="30" y="23"/>
                      </a:lnTo>
                      <a:lnTo>
                        <a:pt x="30" y="18"/>
                      </a:lnTo>
                      <a:lnTo>
                        <a:pt x="6" y="18"/>
                      </a:lnTo>
                      <a:lnTo>
                        <a:pt x="6" y="4"/>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5" name="Freeform 8194"/>
                <p:cNvSpPr>
                  <a:spLocks/>
                </p:cNvSpPr>
                <p:nvPr/>
              </p:nvSpPr>
              <p:spPr bwMode="auto">
                <a:xfrm>
                  <a:off x="1885" y="2181"/>
                  <a:ext cx="4" cy="1"/>
                </a:xfrm>
                <a:custGeom>
                  <a:avLst/>
                  <a:gdLst>
                    <a:gd name="T0" fmla="*/ 5 w 23"/>
                    <a:gd name="T1" fmla="*/ 0 h 11"/>
                    <a:gd name="T2" fmla="*/ 0 w 23"/>
                    <a:gd name="T3" fmla="*/ 0 h 11"/>
                    <a:gd name="T4" fmla="*/ 1 w 23"/>
                    <a:gd name="T5" fmla="*/ 3 h 11"/>
                    <a:gd name="T6" fmla="*/ 4 w 23"/>
                    <a:gd name="T7" fmla="*/ 8 h 11"/>
                    <a:gd name="T8" fmla="*/ 8 w 23"/>
                    <a:gd name="T9" fmla="*/ 10 h 11"/>
                    <a:gd name="T10" fmla="*/ 13 w 23"/>
                    <a:gd name="T11" fmla="*/ 11 h 11"/>
                    <a:gd name="T12" fmla="*/ 17 w 23"/>
                    <a:gd name="T13" fmla="*/ 10 h 11"/>
                    <a:gd name="T14" fmla="*/ 23 w 23"/>
                    <a:gd name="T15" fmla="*/ 8 h 11"/>
                    <a:gd name="T16" fmla="*/ 13 w 23"/>
                    <a:gd name="T17" fmla="*/ 6 h 11"/>
                    <a:gd name="T18" fmla="*/ 13 w 23"/>
                    <a:gd name="T19" fmla="*/ 6 h 11"/>
                    <a:gd name="T20" fmla="*/ 8 w 23"/>
                    <a:gd name="T21" fmla="*/ 4 h 11"/>
                    <a:gd name="T22" fmla="*/ 5 w 2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
                      <a:moveTo>
                        <a:pt x="5" y="0"/>
                      </a:moveTo>
                      <a:lnTo>
                        <a:pt x="0" y="0"/>
                      </a:lnTo>
                      <a:lnTo>
                        <a:pt x="1" y="3"/>
                      </a:lnTo>
                      <a:lnTo>
                        <a:pt x="4" y="8"/>
                      </a:lnTo>
                      <a:lnTo>
                        <a:pt x="8" y="10"/>
                      </a:lnTo>
                      <a:lnTo>
                        <a:pt x="13" y="11"/>
                      </a:lnTo>
                      <a:lnTo>
                        <a:pt x="17" y="10"/>
                      </a:lnTo>
                      <a:lnTo>
                        <a:pt x="23" y="8"/>
                      </a:lnTo>
                      <a:lnTo>
                        <a:pt x="13" y="6"/>
                      </a:lnTo>
                      <a:lnTo>
                        <a:pt x="13" y="6"/>
                      </a:lnTo>
                      <a:lnTo>
                        <a:pt x="8"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6" name="Freeform 8195"/>
                <p:cNvSpPr>
                  <a:spLocks/>
                </p:cNvSpPr>
                <p:nvPr/>
              </p:nvSpPr>
              <p:spPr bwMode="auto">
                <a:xfrm>
                  <a:off x="1885" y="2177"/>
                  <a:ext cx="4" cy="5"/>
                </a:xfrm>
                <a:custGeom>
                  <a:avLst/>
                  <a:gdLst>
                    <a:gd name="T0" fmla="*/ 1 w 25"/>
                    <a:gd name="T1" fmla="*/ 0 h 26"/>
                    <a:gd name="T2" fmla="*/ 0 w 25"/>
                    <a:gd name="T3" fmla="*/ 5 h 26"/>
                    <a:gd name="T4" fmla="*/ 0 w 25"/>
                    <a:gd name="T5" fmla="*/ 5 h 26"/>
                    <a:gd name="T6" fmla="*/ 2 w 25"/>
                    <a:gd name="T7" fmla="*/ 11 h 26"/>
                    <a:gd name="T8" fmla="*/ 4 w 25"/>
                    <a:gd name="T9" fmla="*/ 12 h 26"/>
                    <a:gd name="T10" fmla="*/ 11 w 25"/>
                    <a:gd name="T11" fmla="*/ 14 h 26"/>
                    <a:gd name="T12" fmla="*/ 11 w 25"/>
                    <a:gd name="T13" fmla="*/ 14 h 26"/>
                    <a:gd name="T14" fmla="*/ 16 w 25"/>
                    <a:gd name="T15" fmla="*/ 16 h 26"/>
                    <a:gd name="T16" fmla="*/ 18 w 25"/>
                    <a:gd name="T17" fmla="*/ 17 h 26"/>
                    <a:gd name="T18" fmla="*/ 19 w 25"/>
                    <a:gd name="T19" fmla="*/ 19 h 26"/>
                    <a:gd name="T20" fmla="*/ 17 w 25"/>
                    <a:gd name="T21" fmla="*/ 22 h 26"/>
                    <a:gd name="T22" fmla="*/ 12 w 25"/>
                    <a:gd name="T23" fmla="*/ 24 h 26"/>
                    <a:gd name="T24" fmla="*/ 22 w 25"/>
                    <a:gd name="T25" fmla="*/ 26 h 26"/>
                    <a:gd name="T26" fmla="*/ 23 w 25"/>
                    <a:gd name="T27" fmla="*/ 23 h 26"/>
                    <a:gd name="T28" fmla="*/ 25 w 25"/>
                    <a:gd name="T29" fmla="*/ 19 h 26"/>
                    <a:gd name="T30" fmla="*/ 24 w 25"/>
                    <a:gd name="T31" fmla="*/ 14 h 26"/>
                    <a:gd name="T32" fmla="*/ 19 w 25"/>
                    <a:gd name="T33" fmla="*/ 11 h 26"/>
                    <a:gd name="T34" fmla="*/ 18 w 25"/>
                    <a:gd name="T35" fmla="*/ 11 h 26"/>
                    <a:gd name="T36" fmla="*/ 12 w 25"/>
                    <a:gd name="T37" fmla="*/ 8 h 26"/>
                    <a:gd name="T38" fmla="*/ 12 w 25"/>
                    <a:gd name="T39" fmla="*/ 8 h 26"/>
                    <a:gd name="T40" fmla="*/ 7 w 25"/>
                    <a:gd name="T41" fmla="*/ 7 h 26"/>
                    <a:gd name="T42" fmla="*/ 6 w 25"/>
                    <a:gd name="T43" fmla="*/ 4 h 26"/>
                    <a:gd name="T44" fmla="*/ 7 w 25"/>
                    <a:gd name="T45" fmla="*/ 1 h 26"/>
                    <a:gd name="T46" fmla="*/ 12 w 25"/>
                    <a:gd name="T47" fmla="*/ 0 h 26"/>
                    <a:gd name="T48" fmla="*/ 1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 y="0"/>
                      </a:moveTo>
                      <a:lnTo>
                        <a:pt x="0" y="5"/>
                      </a:lnTo>
                      <a:lnTo>
                        <a:pt x="0" y="5"/>
                      </a:lnTo>
                      <a:lnTo>
                        <a:pt x="2" y="11"/>
                      </a:lnTo>
                      <a:lnTo>
                        <a:pt x="4" y="12"/>
                      </a:lnTo>
                      <a:lnTo>
                        <a:pt x="11" y="14"/>
                      </a:lnTo>
                      <a:lnTo>
                        <a:pt x="11" y="14"/>
                      </a:lnTo>
                      <a:lnTo>
                        <a:pt x="16" y="16"/>
                      </a:lnTo>
                      <a:lnTo>
                        <a:pt x="18" y="17"/>
                      </a:lnTo>
                      <a:lnTo>
                        <a:pt x="19" y="19"/>
                      </a:lnTo>
                      <a:lnTo>
                        <a:pt x="17" y="22"/>
                      </a:lnTo>
                      <a:lnTo>
                        <a:pt x="12" y="24"/>
                      </a:lnTo>
                      <a:lnTo>
                        <a:pt x="22" y="26"/>
                      </a:lnTo>
                      <a:lnTo>
                        <a:pt x="23" y="23"/>
                      </a:lnTo>
                      <a:lnTo>
                        <a:pt x="25" y="19"/>
                      </a:lnTo>
                      <a:lnTo>
                        <a:pt x="24" y="14"/>
                      </a:lnTo>
                      <a:lnTo>
                        <a:pt x="19" y="11"/>
                      </a:lnTo>
                      <a:lnTo>
                        <a:pt x="18" y="11"/>
                      </a:lnTo>
                      <a:lnTo>
                        <a:pt x="12" y="8"/>
                      </a:lnTo>
                      <a:lnTo>
                        <a:pt x="12" y="8"/>
                      </a:lnTo>
                      <a:lnTo>
                        <a:pt x="7" y="7"/>
                      </a:lnTo>
                      <a:lnTo>
                        <a:pt x="6" y="4"/>
                      </a:lnTo>
                      <a:lnTo>
                        <a:pt x="7" y="1"/>
                      </a:lnTo>
                      <a:lnTo>
                        <a:pt x="12" y="0"/>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7" name="Freeform 8196"/>
                <p:cNvSpPr>
                  <a:spLocks/>
                </p:cNvSpPr>
                <p:nvPr/>
              </p:nvSpPr>
              <p:spPr bwMode="auto">
                <a:xfrm>
                  <a:off x="1886" y="2177"/>
                  <a:ext cx="3" cy="1"/>
                </a:xfrm>
                <a:custGeom>
                  <a:avLst/>
                  <a:gdLst>
                    <a:gd name="T0" fmla="*/ 11 w 23"/>
                    <a:gd name="T1" fmla="*/ 0 h 9"/>
                    <a:gd name="T2" fmla="*/ 7 w 23"/>
                    <a:gd name="T3" fmla="*/ 1 h 9"/>
                    <a:gd name="T4" fmla="*/ 2 w 23"/>
                    <a:gd name="T5" fmla="*/ 3 h 9"/>
                    <a:gd name="T6" fmla="*/ 0 w 23"/>
                    <a:gd name="T7" fmla="*/ 4 h 9"/>
                    <a:gd name="T8" fmla="*/ 11 w 23"/>
                    <a:gd name="T9" fmla="*/ 4 h 9"/>
                    <a:gd name="T10" fmla="*/ 15 w 23"/>
                    <a:gd name="T11" fmla="*/ 5 h 9"/>
                    <a:gd name="T12" fmla="*/ 17 w 23"/>
                    <a:gd name="T13" fmla="*/ 9 h 9"/>
                    <a:gd name="T14" fmla="*/ 23 w 23"/>
                    <a:gd name="T15" fmla="*/ 8 h 9"/>
                    <a:gd name="T16" fmla="*/ 23 w 23"/>
                    <a:gd name="T17" fmla="*/ 6 h 9"/>
                    <a:gd name="T18" fmla="*/ 19 w 23"/>
                    <a:gd name="T19" fmla="*/ 2 h 9"/>
                    <a:gd name="T20" fmla="*/ 16 w 23"/>
                    <a:gd name="T21" fmla="*/ 1 h 9"/>
                    <a:gd name="T22" fmla="*/ 11 w 2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
                      <a:moveTo>
                        <a:pt x="11" y="0"/>
                      </a:moveTo>
                      <a:lnTo>
                        <a:pt x="7" y="1"/>
                      </a:lnTo>
                      <a:lnTo>
                        <a:pt x="2" y="3"/>
                      </a:lnTo>
                      <a:lnTo>
                        <a:pt x="0" y="4"/>
                      </a:lnTo>
                      <a:lnTo>
                        <a:pt x="11" y="4"/>
                      </a:lnTo>
                      <a:lnTo>
                        <a:pt x="15" y="5"/>
                      </a:lnTo>
                      <a:lnTo>
                        <a:pt x="17" y="9"/>
                      </a:lnTo>
                      <a:lnTo>
                        <a:pt x="23" y="8"/>
                      </a:lnTo>
                      <a:lnTo>
                        <a:pt x="23" y="6"/>
                      </a:lnTo>
                      <a:lnTo>
                        <a:pt x="19" y="2"/>
                      </a:lnTo>
                      <a:lnTo>
                        <a:pt x="16"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8" name="Freeform 8197"/>
                <p:cNvSpPr>
                  <a:spLocks/>
                </p:cNvSpPr>
                <p:nvPr/>
              </p:nvSpPr>
              <p:spPr bwMode="auto">
                <a:xfrm>
                  <a:off x="1891" y="2181"/>
                  <a:ext cx="1" cy="1"/>
                </a:xfrm>
                <a:custGeom>
                  <a:avLst/>
                  <a:gdLst>
                    <a:gd name="T0" fmla="*/ 11 w 11"/>
                    <a:gd name="T1" fmla="*/ 0 h 6"/>
                    <a:gd name="T2" fmla="*/ 8 w 11"/>
                    <a:gd name="T3" fmla="*/ 0 h 6"/>
                    <a:gd name="T4" fmla="*/ 0 w 11"/>
                    <a:gd name="T5" fmla="*/ 0 h 6"/>
                    <a:gd name="T6" fmla="*/ 2 w 11"/>
                    <a:gd name="T7" fmla="*/ 4 h 6"/>
                    <a:gd name="T8" fmla="*/ 8 w 11"/>
                    <a:gd name="T9" fmla="*/ 6 h 6"/>
                    <a:gd name="T10" fmla="*/ 11 w 11"/>
                    <a:gd name="T11" fmla="*/ 5 h 6"/>
                    <a:gd name="T12" fmla="*/ 11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1" y="0"/>
                      </a:moveTo>
                      <a:lnTo>
                        <a:pt x="8" y="0"/>
                      </a:lnTo>
                      <a:lnTo>
                        <a:pt x="0" y="0"/>
                      </a:lnTo>
                      <a:lnTo>
                        <a:pt x="2" y="4"/>
                      </a:lnTo>
                      <a:lnTo>
                        <a:pt x="8" y="6"/>
                      </a:lnTo>
                      <a:lnTo>
                        <a:pt x="11" y="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9" name="Freeform 8198"/>
                <p:cNvSpPr>
                  <a:spLocks/>
                </p:cNvSpPr>
                <p:nvPr/>
              </p:nvSpPr>
              <p:spPr bwMode="auto">
                <a:xfrm>
                  <a:off x="1890" y="2175"/>
                  <a:ext cx="2" cy="6"/>
                </a:xfrm>
                <a:custGeom>
                  <a:avLst/>
                  <a:gdLst>
                    <a:gd name="T0" fmla="*/ 10 w 15"/>
                    <a:gd name="T1" fmla="*/ 0 h 37"/>
                    <a:gd name="T2" fmla="*/ 4 w 15"/>
                    <a:gd name="T3" fmla="*/ 3 h 37"/>
                    <a:gd name="T4" fmla="*/ 4 w 15"/>
                    <a:gd name="T5" fmla="*/ 11 h 37"/>
                    <a:gd name="T6" fmla="*/ 0 w 15"/>
                    <a:gd name="T7" fmla="*/ 11 h 37"/>
                    <a:gd name="T8" fmla="*/ 0 w 15"/>
                    <a:gd name="T9" fmla="*/ 15 h 37"/>
                    <a:gd name="T10" fmla="*/ 4 w 15"/>
                    <a:gd name="T11" fmla="*/ 15 h 37"/>
                    <a:gd name="T12" fmla="*/ 4 w 15"/>
                    <a:gd name="T13" fmla="*/ 33 h 37"/>
                    <a:gd name="T14" fmla="*/ 4 w 15"/>
                    <a:gd name="T15" fmla="*/ 37 h 37"/>
                    <a:gd name="T16" fmla="*/ 12 w 15"/>
                    <a:gd name="T17" fmla="*/ 37 h 37"/>
                    <a:gd name="T18" fmla="*/ 10 w 15"/>
                    <a:gd name="T19" fmla="*/ 36 h 37"/>
                    <a:gd name="T20" fmla="*/ 10 w 15"/>
                    <a:gd name="T21" fmla="*/ 33 h 37"/>
                    <a:gd name="T22" fmla="*/ 10 w 15"/>
                    <a:gd name="T23" fmla="*/ 15 h 37"/>
                    <a:gd name="T24" fmla="*/ 15 w 15"/>
                    <a:gd name="T25" fmla="*/ 15 h 37"/>
                    <a:gd name="T26" fmla="*/ 15 w 15"/>
                    <a:gd name="T27" fmla="*/ 11 h 37"/>
                    <a:gd name="T28" fmla="*/ 10 w 15"/>
                    <a:gd name="T29" fmla="*/ 11 h 37"/>
                    <a:gd name="T30" fmla="*/ 10 w 15"/>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37">
                      <a:moveTo>
                        <a:pt x="10" y="0"/>
                      </a:moveTo>
                      <a:lnTo>
                        <a:pt x="4" y="3"/>
                      </a:lnTo>
                      <a:lnTo>
                        <a:pt x="4" y="11"/>
                      </a:lnTo>
                      <a:lnTo>
                        <a:pt x="0" y="11"/>
                      </a:lnTo>
                      <a:lnTo>
                        <a:pt x="0" y="15"/>
                      </a:lnTo>
                      <a:lnTo>
                        <a:pt x="4" y="15"/>
                      </a:lnTo>
                      <a:lnTo>
                        <a:pt x="4" y="33"/>
                      </a:lnTo>
                      <a:lnTo>
                        <a:pt x="4" y="37"/>
                      </a:lnTo>
                      <a:lnTo>
                        <a:pt x="12" y="37"/>
                      </a:lnTo>
                      <a:lnTo>
                        <a:pt x="10" y="36"/>
                      </a:lnTo>
                      <a:lnTo>
                        <a:pt x="10" y="33"/>
                      </a:lnTo>
                      <a:lnTo>
                        <a:pt x="10" y="15"/>
                      </a:lnTo>
                      <a:lnTo>
                        <a:pt x="15" y="15"/>
                      </a:lnTo>
                      <a:lnTo>
                        <a:pt x="15" y="11"/>
                      </a:lnTo>
                      <a:lnTo>
                        <a:pt x="10" y="1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0" name="Rectangle 8199"/>
                <p:cNvSpPr>
                  <a:spLocks noChangeArrowheads="1"/>
                </p:cNvSpPr>
                <p:nvPr/>
              </p:nvSpPr>
              <p:spPr bwMode="auto">
                <a:xfrm>
                  <a:off x="1894" y="2181"/>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1" name="Freeform 8200"/>
                <p:cNvSpPr>
                  <a:spLocks/>
                </p:cNvSpPr>
                <p:nvPr/>
              </p:nvSpPr>
              <p:spPr bwMode="auto">
                <a:xfrm>
                  <a:off x="1900" y="2181"/>
                  <a:ext cx="2" cy="1"/>
                </a:xfrm>
                <a:custGeom>
                  <a:avLst/>
                  <a:gdLst>
                    <a:gd name="T0" fmla="*/ 10 w 13"/>
                    <a:gd name="T1" fmla="*/ 0 h 7"/>
                    <a:gd name="T2" fmla="*/ 5 w 13"/>
                    <a:gd name="T3" fmla="*/ 2 h 7"/>
                    <a:gd name="T4" fmla="*/ 0 w 13"/>
                    <a:gd name="T5" fmla="*/ 6 h 7"/>
                    <a:gd name="T6" fmla="*/ 5 w 13"/>
                    <a:gd name="T7" fmla="*/ 7 h 7"/>
                    <a:gd name="T8" fmla="*/ 9 w 13"/>
                    <a:gd name="T9" fmla="*/ 6 h 7"/>
                    <a:gd name="T10" fmla="*/ 13 w 13"/>
                    <a:gd name="T11" fmla="*/ 2 h 7"/>
                    <a:gd name="T12" fmla="*/ 13 w 13"/>
                    <a:gd name="T13" fmla="*/ 2 h 7"/>
                    <a:gd name="T14" fmla="*/ 10 w 13"/>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0" y="0"/>
                      </a:moveTo>
                      <a:lnTo>
                        <a:pt x="5" y="2"/>
                      </a:lnTo>
                      <a:lnTo>
                        <a:pt x="0" y="6"/>
                      </a:lnTo>
                      <a:lnTo>
                        <a:pt x="5" y="7"/>
                      </a:lnTo>
                      <a:lnTo>
                        <a:pt x="9" y="6"/>
                      </a:lnTo>
                      <a:lnTo>
                        <a:pt x="13" y="2"/>
                      </a:lnTo>
                      <a:lnTo>
                        <a:pt x="13"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2" name="Freeform 8201"/>
                <p:cNvSpPr>
                  <a:spLocks/>
                </p:cNvSpPr>
                <p:nvPr/>
              </p:nvSpPr>
              <p:spPr bwMode="auto">
                <a:xfrm>
                  <a:off x="1899" y="2177"/>
                  <a:ext cx="3" cy="5"/>
                </a:xfrm>
                <a:custGeom>
                  <a:avLst/>
                  <a:gdLst>
                    <a:gd name="T0" fmla="*/ 13 w 21"/>
                    <a:gd name="T1" fmla="*/ 0 h 31"/>
                    <a:gd name="T2" fmla="*/ 9 w 21"/>
                    <a:gd name="T3" fmla="*/ 1 h 31"/>
                    <a:gd name="T4" fmla="*/ 4 w 21"/>
                    <a:gd name="T5" fmla="*/ 4 h 31"/>
                    <a:gd name="T6" fmla="*/ 3 w 21"/>
                    <a:gd name="T7" fmla="*/ 5 h 31"/>
                    <a:gd name="T8" fmla="*/ 1 w 21"/>
                    <a:gd name="T9" fmla="*/ 9 h 31"/>
                    <a:gd name="T10" fmla="*/ 0 w 21"/>
                    <a:gd name="T11" fmla="*/ 16 h 31"/>
                    <a:gd name="T12" fmla="*/ 0 w 21"/>
                    <a:gd name="T13" fmla="*/ 17 h 31"/>
                    <a:gd name="T14" fmla="*/ 1 w 21"/>
                    <a:gd name="T15" fmla="*/ 22 h 31"/>
                    <a:gd name="T16" fmla="*/ 4 w 21"/>
                    <a:gd name="T17" fmla="*/ 27 h 31"/>
                    <a:gd name="T18" fmla="*/ 9 w 21"/>
                    <a:gd name="T19" fmla="*/ 31 h 31"/>
                    <a:gd name="T20" fmla="*/ 14 w 21"/>
                    <a:gd name="T21" fmla="*/ 27 h 31"/>
                    <a:gd name="T22" fmla="*/ 10 w 21"/>
                    <a:gd name="T23" fmla="*/ 26 h 31"/>
                    <a:gd name="T24" fmla="*/ 6 w 21"/>
                    <a:gd name="T25" fmla="*/ 22 h 31"/>
                    <a:gd name="T26" fmla="*/ 6 w 21"/>
                    <a:gd name="T27" fmla="*/ 21 h 31"/>
                    <a:gd name="T28" fmla="*/ 5 w 21"/>
                    <a:gd name="T29" fmla="*/ 16 h 31"/>
                    <a:gd name="T30" fmla="*/ 5 w 21"/>
                    <a:gd name="T31" fmla="*/ 11 h 31"/>
                    <a:gd name="T32" fmla="*/ 8 w 21"/>
                    <a:gd name="T33" fmla="*/ 7 h 31"/>
                    <a:gd name="T34" fmla="*/ 9 w 21"/>
                    <a:gd name="T35" fmla="*/ 5 h 31"/>
                    <a:gd name="T36" fmla="*/ 14 w 21"/>
                    <a:gd name="T37" fmla="*/ 4 h 31"/>
                    <a:gd name="T38" fmla="*/ 21 w 21"/>
                    <a:gd name="T39" fmla="*/ 4 h 31"/>
                    <a:gd name="T40" fmla="*/ 19 w 21"/>
                    <a:gd name="T41" fmla="*/ 1 h 31"/>
                    <a:gd name="T42" fmla="*/ 13 w 2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1">
                      <a:moveTo>
                        <a:pt x="13" y="0"/>
                      </a:moveTo>
                      <a:lnTo>
                        <a:pt x="9" y="1"/>
                      </a:lnTo>
                      <a:lnTo>
                        <a:pt x="4" y="4"/>
                      </a:lnTo>
                      <a:lnTo>
                        <a:pt x="3" y="5"/>
                      </a:lnTo>
                      <a:lnTo>
                        <a:pt x="1" y="9"/>
                      </a:lnTo>
                      <a:lnTo>
                        <a:pt x="0" y="16"/>
                      </a:lnTo>
                      <a:lnTo>
                        <a:pt x="0" y="17"/>
                      </a:lnTo>
                      <a:lnTo>
                        <a:pt x="1" y="22"/>
                      </a:lnTo>
                      <a:lnTo>
                        <a:pt x="4" y="27"/>
                      </a:lnTo>
                      <a:lnTo>
                        <a:pt x="9" y="31"/>
                      </a:lnTo>
                      <a:lnTo>
                        <a:pt x="14" y="27"/>
                      </a:lnTo>
                      <a:lnTo>
                        <a:pt x="10" y="26"/>
                      </a:lnTo>
                      <a:lnTo>
                        <a:pt x="6" y="22"/>
                      </a:lnTo>
                      <a:lnTo>
                        <a:pt x="6" y="21"/>
                      </a:lnTo>
                      <a:lnTo>
                        <a:pt x="5" y="16"/>
                      </a:lnTo>
                      <a:lnTo>
                        <a:pt x="5" y="11"/>
                      </a:lnTo>
                      <a:lnTo>
                        <a:pt x="8" y="7"/>
                      </a:lnTo>
                      <a:lnTo>
                        <a:pt x="9" y="5"/>
                      </a:lnTo>
                      <a:lnTo>
                        <a:pt x="14" y="4"/>
                      </a:lnTo>
                      <a:lnTo>
                        <a:pt x="21" y="4"/>
                      </a:lnTo>
                      <a:lnTo>
                        <a:pt x="19"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3" name="Freeform 8202"/>
                <p:cNvSpPr>
                  <a:spLocks/>
                </p:cNvSpPr>
                <p:nvPr/>
              </p:nvSpPr>
              <p:spPr bwMode="auto">
                <a:xfrm>
                  <a:off x="1901" y="2175"/>
                  <a:ext cx="2" cy="7"/>
                </a:xfrm>
                <a:custGeom>
                  <a:avLst/>
                  <a:gdLst>
                    <a:gd name="T0" fmla="*/ 13 w 13"/>
                    <a:gd name="T1" fmla="*/ 0 h 43"/>
                    <a:gd name="T2" fmla="*/ 8 w 13"/>
                    <a:gd name="T3" fmla="*/ 0 h 43"/>
                    <a:gd name="T4" fmla="*/ 7 w 13"/>
                    <a:gd name="T5" fmla="*/ 16 h 43"/>
                    <a:gd name="T6" fmla="*/ 7 w 13"/>
                    <a:gd name="T7" fmla="*/ 16 h 43"/>
                    <a:gd name="T8" fmla="*/ 0 w 13"/>
                    <a:gd name="T9" fmla="*/ 16 h 43"/>
                    <a:gd name="T10" fmla="*/ 2 w 13"/>
                    <a:gd name="T11" fmla="*/ 16 h 43"/>
                    <a:gd name="T12" fmla="*/ 6 w 13"/>
                    <a:gd name="T13" fmla="*/ 19 h 43"/>
                    <a:gd name="T14" fmla="*/ 7 w 13"/>
                    <a:gd name="T15" fmla="*/ 22 h 43"/>
                    <a:gd name="T16" fmla="*/ 8 w 13"/>
                    <a:gd name="T17" fmla="*/ 28 h 43"/>
                    <a:gd name="T18" fmla="*/ 8 w 13"/>
                    <a:gd name="T19" fmla="*/ 32 h 43"/>
                    <a:gd name="T20" fmla="*/ 6 w 13"/>
                    <a:gd name="T21" fmla="*/ 36 h 43"/>
                    <a:gd name="T22" fmla="*/ 5 w 13"/>
                    <a:gd name="T23" fmla="*/ 37 h 43"/>
                    <a:gd name="T24" fmla="*/ 8 w 13"/>
                    <a:gd name="T25" fmla="*/ 39 h 43"/>
                    <a:gd name="T26" fmla="*/ 8 w 13"/>
                    <a:gd name="T27" fmla="*/ 43 h 43"/>
                    <a:gd name="T28" fmla="*/ 13 w 13"/>
                    <a:gd name="T29" fmla="*/ 43 h 43"/>
                    <a:gd name="T30" fmla="*/ 13 w 13"/>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3">
                      <a:moveTo>
                        <a:pt x="13" y="0"/>
                      </a:moveTo>
                      <a:lnTo>
                        <a:pt x="8" y="0"/>
                      </a:lnTo>
                      <a:lnTo>
                        <a:pt x="7" y="16"/>
                      </a:lnTo>
                      <a:lnTo>
                        <a:pt x="7" y="16"/>
                      </a:lnTo>
                      <a:lnTo>
                        <a:pt x="0" y="16"/>
                      </a:lnTo>
                      <a:lnTo>
                        <a:pt x="2" y="16"/>
                      </a:lnTo>
                      <a:lnTo>
                        <a:pt x="6" y="19"/>
                      </a:lnTo>
                      <a:lnTo>
                        <a:pt x="7" y="22"/>
                      </a:lnTo>
                      <a:lnTo>
                        <a:pt x="8" y="28"/>
                      </a:lnTo>
                      <a:lnTo>
                        <a:pt x="8" y="32"/>
                      </a:lnTo>
                      <a:lnTo>
                        <a:pt x="6" y="36"/>
                      </a:lnTo>
                      <a:lnTo>
                        <a:pt x="5" y="37"/>
                      </a:lnTo>
                      <a:lnTo>
                        <a:pt x="8" y="39"/>
                      </a:lnTo>
                      <a:lnTo>
                        <a:pt x="8" y="43"/>
                      </a:lnTo>
                      <a:lnTo>
                        <a:pt x="13" y="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4" name="Freeform 8203"/>
                <p:cNvSpPr>
                  <a:spLocks/>
                </p:cNvSpPr>
                <p:nvPr/>
              </p:nvSpPr>
              <p:spPr bwMode="auto">
                <a:xfrm>
                  <a:off x="1905" y="2181"/>
                  <a:ext cx="4" cy="1"/>
                </a:xfrm>
                <a:custGeom>
                  <a:avLst/>
                  <a:gdLst>
                    <a:gd name="T0" fmla="*/ 20 w 25"/>
                    <a:gd name="T1" fmla="*/ 0 h 11"/>
                    <a:gd name="T2" fmla="*/ 20 w 25"/>
                    <a:gd name="T3" fmla="*/ 0 h 11"/>
                    <a:gd name="T4" fmla="*/ 16 w 25"/>
                    <a:gd name="T5" fmla="*/ 5 h 11"/>
                    <a:gd name="T6" fmla="*/ 11 w 25"/>
                    <a:gd name="T7" fmla="*/ 6 h 11"/>
                    <a:gd name="T8" fmla="*/ 0 w 25"/>
                    <a:gd name="T9" fmla="*/ 6 h 11"/>
                    <a:gd name="T10" fmla="*/ 1 w 25"/>
                    <a:gd name="T11" fmla="*/ 8 h 11"/>
                    <a:gd name="T12" fmla="*/ 6 w 25"/>
                    <a:gd name="T13" fmla="*/ 10 h 11"/>
                    <a:gd name="T14" fmla="*/ 11 w 25"/>
                    <a:gd name="T15" fmla="*/ 11 h 11"/>
                    <a:gd name="T16" fmla="*/ 15 w 25"/>
                    <a:gd name="T17" fmla="*/ 11 h 11"/>
                    <a:gd name="T18" fmla="*/ 21 w 25"/>
                    <a:gd name="T19" fmla="*/ 9 h 11"/>
                    <a:gd name="T20" fmla="*/ 23 w 25"/>
                    <a:gd name="T21" fmla="*/ 6 h 11"/>
                    <a:gd name="T22" fmla="*/ 25 w 25"/>
                    <a:gd name="T23" fmla="*/ 1 h 11"/>
                    <a:gd name="T24" fmla="*/ 20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20" y="0"/>
                      </a:moveTo>
                      <a:lnTo>
                        <a:pt x="20" y="0"/>
                      </a:lnTo>
                      <a:lnTo>
                        <a:pt x="16" y="5"/>
                      </a:lnTo>
                      <a:lnTo>
                        <a:pt x="11" y="6"/>
                      </a:lnTo>
                      <a:lnTo>
                        <a:pt x="0" y="6"/>
                      </a:lnTo>
                      <a:lnTo>
                        <a:pt x="1" y="8"/>
                      </a:lnTo>
                      <a:lnTo>
                        <a:pt x="6" y="10"/>
                      </a:lnTo>
                      <a:lnTo>
                        <a:pt x="11" y="11"/>
                      </a:lnTo>
                      <a:lnTo>
                        <a:pt x="15" y="11"/>
                      </a:lnTo>
                      <a:lnTo>
                        <a:pt x="21" y="9"/>
                      </a:lnTo>
                      <a:lnTo>
                        <a:pt x="23" y="6"/>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5" name="Freeform 8204"/>
                <p:cNvSpPr>
                  <a:spLocks/>
                </p:cNvSpPr>
                <p:nvPr/>
              </p:nvSpPr>
              <p:spPr bwMode="auto">
                <a:xfrm>
                  <a:off x="1904" y="2177"/>
                  <a:ext cx="5" cy="5"/>
                </a:xfrm>
                <a:custGeom>
                  <a:avLst/>
                  <a:gdLst>
                    <a:gd name="T0" fmla="*/ 21 w 29"/>
                    <a:gd name="T1" fmla="*/ 0 h 26"/>
                    <a:gd name="T2" fmla="*/ 15 w 29"/>
                    <a:gd name="T3" fmla="*/ 3 h 26"/>
                    <a:gd name="T4" fmla="*/ 16 w 29"/>
                    <a:gd name="T5" fmla="*/ 3 h 26"/>
                    <a:gd name="T6" fmla="*/ 21 w 29"/>
                    <a:gd name="T7" fmla="*/ 5 h 26"/>
                    <a:gd name="T8" fmla="*/ 22 w 29"/>
                    <a:gd name="T9" fmla="*/ 6 h 26"/>
                    <a:gd name="T10" fmla="*/ 24 w 29"/>
                    <a:gd name="T11" fmla="*/ 12 h 26"/>
                    <a:gd name="T12" fmla="*/ 6 w 29"/>
                    <a:gd name="T13" fmla="*/ 12 h 26"/>
                    <a:gd name="T14" fmla="*/ 0 w 29"/>
                    <a:gd name="T15" fmla="*/ 15 h 26"/>
                    <a:gd name="T16" fmla="*/ 1 w 29"/>
                    <a:gd name="T17" fmla="*/ 17 h 26"/>
                    <a:gd name="T18" fmla="*/ 2 w 29"/>
                    <a:gd name="T19" fmla="*/ 22 h 26"/>
                    <a:gd name="T20" fmla="*/ 4 w 29"/>
                    <a:gd name="T21" fmla="*/ 26 h 26"/>
                    <a:gd name="T22" fmla="*/ 15 w 29"/>
                    <a:gd name="T23" fmla="*/ 26 h 26"/>
                    <a:gd name="T24" fmla="*/ 14 w 29"/>
                    <a:gd name="T25" fmla="*/ 26 h 26"/>
                    <a:gd name="T26" fmla="*/ 9 w 29"/>
                    <a:gd name="T27" fmla="*/ 24 h 26"/>
                    <a:gd name="T28" fmla="*/ 8 w 29"/>
                    <a:gd name="T29" fmla="*/ 22 h 26"/>
                    <a:gd name="T30" fmla="*/ 6 w 29"/>
                    <a:gd name="T31" fmla="*/ 16 h 26"/>
                    <a:gd name="T32" fmla="*/ 29 w 29"/>
                    <a:gd name="T33" fmla="*/ 16 h 26"/>
                    <a:gd name="T34" fmla="*/ 29 w 29"/>
                    <a:gd name="T35" fmla="*/ 9 h 26"/>
                    <a:gd name="T36" fmla="*/ 27 w 29"/>
                    <a:gd name="T37" fmla="*/ 5 h 26"/>
                    <a:gd name="T38" fmla="*/ 26 w 29"/>
                    <a:gd name="T39" fmla="*/ 3 h 26"/>
                    <a:gd name="T40" fmla="*/ 21 w 29"/>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6">
                      <a:moveTo>
                        <a:pt x="21" y="0"/>
                      </a:moveTo>
                      <a:lnTo>
                        <a:pt x="15" y="3"/>
                      </a:lnTo>
                      <a:lnTo>
                        <a:pt x="16" y="3"/>
                      </a:lnTo>
                      <a:lnTo>
                        <a:pt x="21" y="5"/>
                      </a:lnTo>
                      <a:lnTo>
                        <a:pt x="22" y="6"/>
                      </a:lnTo>
                      <a:lnTo>
                        <a:pt x="24" y="12"/>
                      </a:lnTo>
                      <a:lnTo>
                        <a:pt x="6" y="12"/>
                      </a:lnTo>
                      <a:lnTo>
                        <a:pt x="0" y="15"/>
                      </a:lnTo>
                      <a:lnTo>
                        <a:pt x="1" y="17"/>
                      </a:lnTo>
                      <a:lnTo>
                        <a:pt x="2" y="22"/>
                      </a:lnTo>
                      <a:lnTo>
                        <a:pt x="4" y="26"/>
                      </a:lnTo>
                      <a:lnTo>
                        <a:pt x="15" y="26"/>
                      </a:lnTo>
                      <a:lnTo>
                        <a:pt x="14" y="26"/>
                      </a:lnTo>
                      <a:lnTo>
                        <a:pt x="9" y="24"/>
                      </a:lnTo>
                      <a:lnTo>
                        <a:pt x="8" y="22"/>
                      </a:lnTo>
                      <a:lnTo>
                        <a:pt x="6" y="16"/>
                      </a:lnTo>
                      <a:lnTo>
                        <a:pt x="29" y="16"/>
                      </a:lnTo>
                      <a:lnTo>
                        <a:pt x="29" y="9"/>
                      </a:lnTo>
                      <a:lnTo>
                        <a:pt x="27" y="5"/>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6" name="Freeform 8205"/>
                <p:cNvSpPr>
                  <a:spLocks/>
                </p:cNvSpPr>
                <p:nvPr/>
              </p:nvSpPr>
              <p:spPr bwMode="auto">
                <a:xfrm>
                  <a:off x="1904" y="2177"/>
                  <a:ext cx="4" cy="3"/>
                </a:xfrm>
                <a:custGeom>
                  <a:avLst/>
                  <a:gdLst>
                    <a:gd name="T0" fmla="*/ 15 w 21"/>
                    <a:gd name="T1" fmla="*/ 0 h 16"/>
                    <a:gd name="T2" fmla="*/ 14 w 21"/>
                    <a:gd name="T3" fmla="*/ 0 h 16"/>
                    <a:gd name="T4" fmla="*/ 9 w 21"/>
                    <a:gd name="T5" fmla="*/ 1 h 16"/>
                    <a:gd name="T6" fmla="*/ 4 w 21"/>
                    <a:gd name="T7" fmla="*/ 4 h 16"/>
                    <a:gd name="T8" fmla="*/ 3 w 21"/>
                    <a:gd name="T9" fmla="*/ 5 h 16"/>
                    <a:gd name="T10" fmla="*/ 1 w 21"/>
                    <a:gd name="T11" fmla="*/ 10 h 16"/>
                    <a:gd name="T12" fmla="*/ 0 w 21"/>
                    <a:gd name="T13" fmla="*/ 16 h 16"/>
                    <a:gd name="T14" fmla="*/ 6 w 21"/>
                    <a:gd name="T15" fmla="*/ 13 h 16"/>
                    <a:gd name="T16" fmla="*/ 6 w 21"/>
                    <a:gd name="T17" fmla="*/ 11 h 16"/>
                    <a:gd name="T18" fmla="*/ 9 w 21"/>
                    <a:gd name="T19" fmla="*/ 6 h 16"/>
                    <a:gd name="T20" fmla="*/ 10 w 21"/>
                    <a:gd name="T21" fmla="*/ 5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9" y="1"/>
                      </a:lnTo>
                      <a:lnTo>
                        <a:pt x="4" y="4"/>
                      </a:lnTo>
                      <a:lnTo>
                        <a:pt x="3" y="5"/>
                      </a:lnTo>
                      <a:lnTo>
                        <a:pt x="1" y="10"/>
                      </a:lnTo>
                      <a:lnTo>
                        <a:pt x="0" y="16"/>
                      </a:lnTo>
                      <a:lnTo>
                        <a:pt x="6" y="13"/>
                      </a:lnTo>
                      <a:lnTo>
                        <a:pt x="6" y="11"/>
                      </a:lnTo>
                      <a:lnTo>
                        <a:pt x="9" y="6"/>
                      </a:lnTo>
                      <a:lnTo>
                        <a:pt x="10" y="5"/>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7" name="Freeform 8206"/>
                <p:cNvSpPr>
                  <a:spLocks/>
                </p:cNvSpPr>
                <p:nvPr/>
              </p:nvSpPr>
              <p:spPr bwMode="auto">
                <a:xfrm>
                  <a:off x="1879" y="2194"/>
                  <a:ext cx="4" cy="3"/>
                </a:xfrm>
                <a:custGeom>
                  <a:avLst/>
                  <a:gdLst>
                    <a:gd name="T0" fmla="*/ 23 w 27"/>
                    <a:gd name="T1" fmla="*/ 0 h 18"/>
                    <a:gd name="T2" fmla="*/ 9 w 27"/>
                    <a:gd name="T3" fmla="*/ 0 h 18"/>
                    <a:gd name="T4" fmla="*/ 14 w 27"/>
                    <a:gd name="T5" fmla="*/ 0 h 18"/>
                    <a:gd name="T6" fmla="*/ 18 w 27"/>
                    <a:gd name="T7" fmla="*/ 2 h 18"/>
                    <a:gd name="T8" fmla="*/ 18 w 27"/>
                    <a:gd name="T9" fmla="*/ 2 h 18"/>
                    <a:gd name="T10" fmla="*/ 20 w 27"/>
                    <a:gd name="T11" fmla="*/ 7 h 18"/>
                    <a:gd name="T12" fmla="*/ 20 w 27"/>
                    <a:gd name="T13" fmla="*/ 8 h 18"/>
                    <a:gd name="T14" fmla="*/ 18 w 27"/>
                    <a:gd name="T15" fmla="*/ 13 h 18"/>
                    <a:gd name="T16" fmla="*/ 16 w 27"/>
                    <a:gd name="T17" fmla="*/ 14 h 18"/>
                    <a:gd name="T18" fmla="*/ 11 w 27"/>
                    <a:gd name="T19" fmla="*/ 15 h 18"/>
                    <a:gd name="T20" fmla="*/ 0 w 27"/>
                    <a:gd name="T21" fmla="*/ 15 h 18"/>
                    <a:gd name="T22" fmla="*/ 20 w 27"/>
                    <a:gd name="T23" fmla="*/ 18 h 18"/>
                    <a:gd name="T24" fmla="*/ 24 w 27"/>
                    <a:gd name="T25" fmla="*/ 14 h 18"/>
                    <a:gd name="T26" fmla="*/ 25 w 27"/>
                    <a:gd name="T27" fmla="*/ 13 h 18"/>
                    <a:gd name="T28" fmla="*/ 27 w 27"/>
                    <a:gd name="T29" fmla="*/ 7 h 18"/>
                    <a:gd name="T30" fmla="*/ 27 w 27"/>
                    <a:gd name="T31" fmla="*/ 6 h 18"/>
                    <a:gd name="T32" fmla="*/ 24 w 27"/>
                    <a:gd name="T33" fmla="*/ 1 h 18"/>
                    <a:gd name="T34" fmla="*/ 23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3" y="0"/>
                      </a:moveTo>
                      <a:lnTo>
                        <a:pt x="9" y="0"/>
                      </a:lnTo>
                      <a:lnTo>
                        <a:pt x="14" y="0"/>
                      </a:lnTo>
                      <a:lnTo>
                        <a:pt x="18" y="2"/>
                      </a:lnTo>
                      <a:lnTo>
                        <a:pt x="18" y="2"/>
                      </a:lnTo>
                      <a:lnTo>
                        <a:pt x="20" y="7"/>
                      </a:lnTo>
                      <a:lnTo>
                        <a:pt x="20" y="8"/>
                      </a:lnTo>
                      <a:lnTo>
                        <a:pt x="18" y="13"/>
                      </a:lnTo>
                      <a:lnTo>
                        <a:pt x="16" y="14"/>
                      </a:lnTo>
                      <a:lnTo>
                        <a:pt x="11" y="15"/>
                      </a:lnTo>
                      <a:lnTo>
                        <a:pt x="0" y="15"/>
                      </a:lnTo>
                      <a:lnTo>
                        <a:pt x="20" y="18"/>
                      </a:lnTo>
                      <a:lnTo>
                        <a:pt x="24" y="14"/>
                      </a:lnTo>
                      <a:lnTo>
                        <a:pt x="25" y="13"/>
                      </a:lnTo>
                      <a:lnTo>
                        <a:pt x="27" y="7"/>
                      </a:lnTo>
                      <a:lnTo>
                        <a:pt x="27"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8" name="Freeform 8207"/>
                <p:cNvSpPr>
                  <a:spLocks/>
                </p:cNvSpPr>
                <p:nvPr/>
              </p:nvSpPr>
              <p:spPr bwMode="auto">
                <a:xfrm>
                  <a:off x="1879" y="2190"/>
                  <a:ext cx="4" cy="3"/>
                </a:xfrm>
                <a:custGeom>
                  <a:avLst/>
                  <a:gdLst>
                    <a:gd name="T0" fmla="*/ 21 w 24"/>
                    <a:gd name="T1" fmla="*/ 0 h 16"/>
                    <a:gd name="T2" fmla="*/ 8 w 24"/>
                    <a:gd name="T3" fmla="*/ 1 h 16"/>
                    <a:gd name="T4" fmla="*/ 14 w 24"/>
                    <a:gd name="T5" fmla="*/ 2 h 16"/>
                    <a:gd name="T6" fmla="*/ 17 w 24"/>
                    <a:gd name="T7" fmla="*/ 3 h 16"/>
                    <a:gd name="T8" fmla="*/ 19 w 24"/>
                    <a:gd name="T9" fmla="*/ 8 h 16"/>
                    <a:gd name="T10" fmla="*/ 17 w 24"/>
                    <a:gd name="T11" fmla="*/ 13 h 16"/>
                    <a:gd name="T12" fmla="*/ 14 w 24"/>
                    <a:gd name="T13" fmla="*/ 14 h 16"/>
                    <a:gd name="T14" fmla="*/ 9 w 24"/>
                    <a:gd name="T15" fmla="*/ 14 h 16"/>
                    <a:gd name="T16" fmla="*/ 0 w 24"/>
                    <a:gd name="T17" fmla="*/ 14 h 16"/>
                    <a:gd name="T18" fmla="*/ 19 w 24"/>
                    <a:gd name="T19" fmla="*/ 16 h 16"/>
                    <a:gd name="T20" fmla="*/ 23 w 24"/>
                    <a:gd name="T21" fmla="*/ 13 h 16"/>
                    <a:gd name="T22" fmla="*/ 24 w 24"/>
                    <a:gd name="T23" fmla="*/ 7 h 16"/>
                    <a:gd name="T24" fmla="*/ 24 w 24"/>
                    <a:gd name="T25" fmla="*/ 4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4" y="2"/>
                      </a:lnTo>
                      <a:lnTo>
                        <a:pt x="17" y="3"/>
                      </a:lnTo>
                      <a:lnTo>
                        <a:pt x="19" y="8"/>
                      </a:lnTo>
                      <a:lnTo>
                        <a:pt x="17" y="13"/>
                      </a:lnTo>
                      <a:lnTo>
                        <a:pt x="14" y="14"/>
                      </a:lnTo>
                      <a:lnTo>
                        <a:pt x="9" y="14"/>
                      </a:lnTo>
                      <a:lnTo>
                        <a:pt x="0" y="14"/>
                      </a:lnTo>
                      <a:lnTo>
                        <a:pt x="19" y="16"/>
                      </a:lnTo>
                      <a:lnTo>
                        <a:pt x="23" y="13"/>
                      </a:lnTo>
                      <a:lnTo>
                        <a:pt x="24" y="7"/>
                      </a:lnTo>
                      <a:lnTo>
                        <a:pt x="24"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69" name="Freeform 8208"/>
                <p:cNvSpPr>
                  <a:spLocks/>
                </p:cNvSpPr>
                <p:nvPr/>
              </p:nvSpPr>
              <p:spPr bwMode="auto">
                <a:xfrm>
                  <a:off x="1878" y="2190"/>
                  <a:ext cx="5" cy="7"/>
                </a:xfrm>
                <a:custGeom>
                  <a:avLst/>
                  <a:gdLst>
                    <a:gd name="T0" fmla="*/ 18 w 30"/>
                    <a:gd name="T1" fmla="*/ 1 h 43"/>
                    <a:gd name="T2" fmla="*/ 2 w 30"/>
                    <a:gd name="T3" fmla="*/ 0 h 43"/>
                    <a:gd name="T4" fmla="*/ 0 w 30"/>
                    <a:gd name="T5" fmla="*/ 43 h 43"/>
                    <a:gd name="T6" fmla="*/ 18 w 30"/>
                    <a:gd name="T7" fmla="*/ 43 h 43"/>
                    <a:gd name="T8" fmla="*/ 21 w 30"/>
                    <a:gd name="T9" fmla="*/ 43 h 43"/>
                    <a:gd name="T10" fmla="*/ 26 w 30"/>
                    <a:gd name="T11" fmla="*/ 41 h 43"/>
                    <a:gd name="T12" fmla="*/ 27 w 30"/>
                    <a:gd name="T13" fmla="*/ 41 h 43"/>
                    <a:gd name="T14" fmla="*/ 7 w 30"/>
                    <a:gd name="T15" fmla="*/ 38 h 43"/>
                    <a:gd name="T16" fmla="*/ 7 w 30"/>
                    <a:gd name="T17" fmla="*/ 23 h 43"/>
                    <a:gd name="T18" fmla="*/ 16 w 30"/>
                    <a:gd name="T19" fmla="*/ 23 h 43"/>
                    <a:gd name="T20" fmla="*/ 30 w 30"/>
                    <a:gd name="T21" fmla="*/ 23 h 43"/>
                    <a:gd name="T22" fmla="*/ 25 w 30"/>
                    <a:gd name="T23" fmla="*/ 20 h 43"/>
                    <a:gd name="T24" fmla="*/ 26 w 30"/>
                    <a:gd name="T25" fmla="*/ 20 h 43"/>
                    <a:gd name="T26" fmla="*/ 7 w 30"/>
                    <a:gd name="T27" fmla="*/ 18 h 43"/>
                    <a:gd name="T28" fmla="*/ 7 w 30"/>
                    <a:gd name="T29" fmla="*/ 5 h 43"/>
                    <a:gd name="T30" fmla="*/ 15 w 30"/>
                    <a:gd name="T31" fmla="*/ 5 h 43"/>
                    <a:gd name="T32" fmla="*/ 28 w 30"/>
                    <a:gd name="T33" fmla="*/ 4 h 43"/>
                    <a:gd name="T34" fmla="*/ 28 w 30"/>
                    <a:gd name="T35" fmla="*/ 3 h 43"/>
                    <a:gd name="T36" fmla="*/ 24 w 30"/>
                    <a:gd name="T37" fmla="*/ 1 h 43"/>
                    <a:gd name="T38" fmla="*/ 18 w 30"/>
                    <a:gd name="T39"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18" y="1"/>
                      </a:moveTo>
                      <a:lnTo>
                        <a:pt x="2" y="0"/>
                      </a:lnTo>
                      <a:lnTo>
                        <a:pt x="0" y="43"/>
                      </a:lnTo>
                      <a:lnTo>
                        <a:pt x="18" y="43"/>
                      </a:lnTo>
                      <a:lnTo>
                        <a:pt x="21" y="43"/>
                      </a:lnTo>
                      <a:lnTo>
                        <a:pt x="26" y="41"/>
                      </a:lnTo>
                      <a:lnTo>
                        <a:pt x="27" y="41"/>
                      </a:lnTo>
                      <a:lnTo>
                        <a:pt x="7" y="38"/>
                      </a:lnTo>
                      <a:lnTo>
                        <a:pt x="7" y="23"/>
                      </a:lnTo>
                      <a:lnTo>
                        <a:pt x="16" y="23"/>
                      </a:lnTo>
                      <a:lnTo>
                        <a:pt x="30" y="23"/>
                      </a:lnTo>
                      <a:lnTo>
                        <a:pt x="25" y="20"/>
                      </a:lnTo>
                      <a:lnTo>
                        <a:pt x="26" y="20"/>
                      </a:lnTo>
                      <a:lnTo>
                        <a:pt x="7" y="18"/>
                      </a:lnTo>
                      <a:lnTo>
                        <a:pt x="7" y="5"/>
                      </a:lnTo>
                      <a:lnTo>
                        <a:pt x="15" y="5"/>
                      </a:lnTo>
                      <a:lnTo>
                        <a:pt x="28" y="4"/>
                      </a:lnTo>
                      <a:lnTo>
                        <a:pt x="28" y="3"/>
                      </a:lnTo>
                      <a:lnTo>
                        <a:pt x="24" y="1"/>
                      </a:lnTo>
                      <a:lnTo>
                        <a:pt x="18"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0" name="Freeform 8209"/>
                <p:cNvSpPr>
                  <a:spLocks/>
                </p:cNvSpPr>
                <p:nvPr/>
              </p:nvSpPr>
              <p:spPr bwMode="auto">
                <a:xfrm>
                  <a:off x="1885" y="2192"/>
                  <a:ext cx="4" cy="5"/>
                </a:xfrm>
                <a:custGeom>
                  <a:avLst/>
                  <a:gdLst>
                    <a:gd name="T0" fmla="*/ 20 w 25"/>
                    <a:gd name="T1" fmla="*/ 0 h 29"/>
                    <a:gd name="T2" fmla="*/ 10 w 25"/>
                    <a:gd name="T3" fmla="*/ 0 h 29"/>
                    <a:gd name="T4" fmla="*/ 12 w 25"/>
                    <a:gd name="T5" fmla="*/ 0 h 29"/>
                    <a:gd name="T6" fmla="*/ 16 w 25"/>
                    <a:gd name="T7" fmla="*/ 4 h 29"/>
                    <a:gd name="T8" fmla="*/ 18 w 25"/>
                    <a:gd name="T9" fmla="*/ 7 h 29"/>
                    <a:gd name="T10" fmla="*/ 19 w 25"/>
                    <a:gd name="T11" fmla="*/ 12 h 29"/>
                    <a:gd name="T12" fmla="*/ 19 w 25"/>
                    <a:gd name="T13" fmla="*/ 16 h 29"/>
                    <a:gd name="T14" fmla="*/ 17 w 25"/>
                    <a:gd name="T15" fmla="*/ 21 h 29"/>
                    <a:gd name="T16" fmla="*/ 15 w 25"/>
                    <a:gd name="T17" fmla="*/ 23 h 29"/>
                    <a:gd name="T18" fmla="*/ 10 w 25"/>
                    <a:gd name="T19" fmla="*/ 25 h 29"/>
                    <a:gd name="T20" fmla="*/ 0 w 25"/>
                    <a:gd name="T21" fmla="*/ 25 h 29"/>
                    <a:gd name="T22" fmla="*/ 4 w 25"/>
                    <a:gd name="T23" fmla="*/ 28 h 29"/>
                    <a:gd name="T24" fmla="*/ 10 w 25"/>
                    <a:gd name="T25" fmla="*/ 29 h 29"/>
                    <a:gd name="T26" fmla="*/ 15 w 25"/>
                    <a:gd name="T27" fmla="*/ 28 h 29"/>
                    <a:gd name="T28" fmla="*/ 20 w 25"/>
                    <a:gd name="T29" fmla="*/ 25 h 29"/>
                    <a:gd name="T30" fmla="*/ 21 w 25"/>
                    <a:gd name="T31" fmla="*/ 23 h 29"/>
                    <a:gd name="T32" fmla="*/ 24 w 25"/>
                    <a:gd name="T33" fmla="*/ 19 h 29"/>
                    <a:gd name="T34" fmla="*/ 25 w 25"/>
                    <a:gd name="T35" fmla="*/ 12 h 29"/>
                    <a:gd name="T36" fmla="*/ 25 w 25"/>
                    <a:gd name="T37" fmla="*/ 10 h 29"/>
                    <a:gd name="T38" fmla="*/ 24 w 25"/>
                    <a:gd name="T39" fmla="*/ 5 h 29"/>
                    <a:gd name="T40" fmla="*/ 20 w 25"/>
                    <a:gd name="T4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9">
                      <a:moveTo>
                        <a:pt x="20" y="0"/>
                      </a:moveTo>
                      <a:lnTo>
                        <a:pt x="10" y="0"/>
                      </a:lnTo>
                      <a:lnTo>
                        <a:pt x="12" y="0"/>
                      </a:lnTo>
                      <a:lnTo>
                        <a:pt x="16" y="4"/>
                      </a:lnTo>
                      <a:lnTo>
                        <a:pt x="18" y="7"/>
                      </a:lnTo>
                      <a:lnTo>
                        <a:pt x="19" y="12"/>
                      </a:lnTo>
                      <a:lnTo>
                        <a:pt x="19" y="16"/>
                      </a:lnTo>
                      <a:lnTo>
                        <a:pt x="17" y="21"/>
                      </a:lnTo>
                      <a:lnTo>
                        <a:pt x="15" y="23"/>
                      </a:lnTo>
                      <a:lnTo>
                        <a:pt x="10" y="25"/>
                      </a:lnTo>
                      <a:lnTo>
                        <a:pt x="0" y="25"/>
                      </a:lnTo>
                      <a:lnTo>
                        <a:pt x="4" y="28"/>
                      </a:lnTo>
                      <a:lnTo>
                        <a:pt x="10" y="29"/>
                      </a:lnTo>
                      <a:lnTo>
                        <a:pt x="15" y="28"/>
                      </a:lnTo>
                      <a:lnTo>
                        <a:pt x="20" y="25"/>
                      </a:lnTo>
                      <a:lnTo>
                        <a:pt x="21" y="23"/>
                      </a:lnTo>
                      <a:lnTo>
                        <a:pt x="24" y="19"/>
                      </a:lnTo>
                      <a:lnTo>
                        <a:pt x="25" y="12"/>
                      </a:lnTo>
                      <a:lnTo>
                        <a:pt x="25" y="10"/>
                      </a:lnTo>
                      <a:lnTo>
                        <a:pt x="24" y="5"/>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1" name="Freeform 8210"/>
                <p:cNvSpPr>
                  <a:spLocks/>
                </p:cNvSpPr>
                <p:nvPr/>
              </p:nvSpPr>
              <p:spPr bwMode="auto">
                <a:xfrm>
                  <a:off x="1884" y="2192"/>
                  <a:ext cx="4" cy="4"/>
                </a:xfrm>
                <a:custGeom>
                  <a:avLst/>
                  <a:gdLst>
                    <a:gd name="T0" fmla="*/ 14 w 24"/>
                    <a:gd name="T1" fmla="*/ 0 h 29"/>
                    <a:gd name="T2" fmla="*/ 14 w 24"/>
                    <a:gd name="T3" fmla="*/ 0 h 29"/>
                    <a:gd name="T4" fmla="*/ 8 w 24"/>
                    <a:gd name="T5" fmla="*/ 1 h 29"/>
                    <a:gd name="T6" fmla="*/ 4 w 24"/>
                    <a:gd name="T7" fmla="*/ 4 h 29"/>
                    <a:gd name="T8" fmla="*/ 3 w 24"/>
                    <a:gd name="T9" fmla="*/ 6 h 29"/>
                    <a:gd name="T10" fmla="*/ 0 w 24"/>
                    <a:gd name="T11" fmla="*/ 10 h 29"/>
                    <a:gd name="T12" fmla="*/ 0 w 24"/>
                    <a:gd name="T13" fmla="*/ 16 h 29"/>
                    <a:gd name="T14" fmla="*/ 0 w 24"/>
                    <a:gd name="T15" fmla="*/ 19 h 29"/>
                    <a:gd name="T16" fmla="*/ 1 w 24"/>
                    <a:gd name="T17" fmla="*/ 25 h 29"/>
                    <a:gd name="T18" fmla="*/ 4 w 24"/>
                    <a:gd name="T19" fmla="*/ 29 h 29"/>
                    <a:gd name="T20" fmla="*/ 14 w 24"/>
                    <a:gd name="T21" fmla="*/ 29 h 29"/>
                    <a:gd name="T22" fmla="*/ 13 w 24"/>
                    <a:gd name="T23" fmla="*/ 28 h 29"/>
                    <a:gd name="T24" fmla="*/ 7 w 24"/>
                    <a:gd name="T25" fmla="*/ 26 h 29"/>
                    <a:gd name="T26" fmla="*/ 6 w 24"/>
                    <a:gd name="T27" fmla="*/ 23 h 29"/>
                    <a:gd name="T28" fmla="*/ 5 w 24"/>
                    <a:gd name="T29" fmla="*/ 16 h 29"/>
                    <a:gd name="T30" fmla="*/ 5 w 24"/>
                    <a:gd name="T31" fmla="*/ 12 h 29"/>
                    <a:gd name="T32" fmla="*/ 7 w 24"/>
                    <a:gd name="T33" fmla="*/ 8 h 29"/>
                    <a:gd name="T34" fmla="*/ 8 w 24"/>
                    <a:gd name="T35" fmla="*/ 7 h 29"/>
                    <a:gd name="T36" fmla="*/ 14 w 24"/>
                    <a:gd name="T37" fmla="*/ 4 h 29"/>
                    <a:gd name="T38" fmla="*/ 24 w 24"/>
                    <a:gd name="T39" fmla="*/ 4 h 29"/>
                    <a:gd name="T40" fmla="*/ 24 w 24"/>
                    <a:gd name="T41" fmla="*/ 4 h 29"/>
                    <a:gd name="T42" fmla="*/ 20 w 24"/>
                    <a:gd name="T43" fmla="*/ 1 h 29"/>
                    <a:gd name="T44" fmla="*/ 14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4" y="0"/>
                      </a:moveTo>
                      <a:lnTo>
                        <a:pt x="14" y="0"/>
                      </a:lnTo>
                      <a:lnTo>
                        <a:pt x="8" y="1"/>
                      </a:lnTo>
                      <a:lnTo>
                        <a:pt x="4" y="4"/>
                      </a:lnTo>
                      <a:lnTo>
                        <a:pt x="3" y="6"/>
                      </a:lnTo>
                      <a:lnTo>
                        <a:pt x="0" y="10"/>
                      </a:lnTo>
                      <a:lnTo>
                        <a:pt x="0" y="16"/>
                      </a:lnTo>
                      <a:lnTo>
                        <a:pt x="0" y="19"/>
                      </a:lnTo>
                      <a:lnTo>
                        <a:pt x="1" y="25"/>
                      </a:lnTo>
                      <a:lnTo>
                        <a:pt x="4" y="29"/>
                      </a:lnTo>
                      <a:lnTo>
                        <a:pt x="14" y="29"/>
                      </a:lnTo>
                      <a:lnTo>
                        <a:pt x="13" y="28"/>
                      </a:lnTo>
                      <a:lnTo>
                        <a:pt x="7" y="26"/>
                      </a:lnTo>
                      <a:lnTo>
                        <a:pt x="6" y="23"/>
                      </a:lnTo>
                      <a:lnTo>
                        <a:pt x="5" y="16"/>
                      </a:lnTo>
                      <a:lnTo>
                        <a:pt x="5" y="12"/>
                      </a:lnTo>
                      <a:lnTo>
                        <a:pt x="7" y="8"/>
                      </a:lnTo>
                      <a:lnTo>
                        <a:pt x="8" y="7"/>
                      </a:lnTo>
                      <a:lnTo>
                        <a:pt x="14" y="4"/>
                      </a:lnTo>
                      <a:lnTo>
                        <a:pt x="24" y="4"/>
                      </a:lnTo>
                      <a:lnTo>
                        <a:pt x="24" y="4"/>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2" name="Freeform 8211"/>
                <p:cNvSpPr>
                  <a:spLocks/>
                </p:cNvSpPr>
                <p:nvPr/>
              </p:nvSpPr>
              <p:spPr bwMode="auto">
                <a:xfrm>
                  <a:off x="1895" y="2192"/>
                  <a:ext cx="2" cy="5"/>
                </a:xfrm>
                <a:custGeom>
                  <a:avLst/>
                  <a:gdLst>
                    <a:gd name="T0" fmla="*/ 8 w 11"/>
                    <a:gd name="T1" fmla="*/ 0 h 29"/>
                    <a:gd name="T2" fmla="*/ 0 w 11"/>
                    <a:gd name="T3" fmla="*/ 3 h 29"/>
                    <a:gd name="T4" fmla="*/ 4 w 11"/>
                    <a:gd name="T5" fmla="*/ 4 h 29"/>
                    <a:gd name="T6" fmla="*/ 5 w 11"/>
                    <a:gd name="T7" fmla="*/ 6 h 29"/>
                    <a:gd name="T8" fmla="*/ 5 w 11"/>
                    <a:gd name="T9" fmla="*/ 10 h 29"/>
                    <a:gd name="T10" fmla="*/ 5 w 11"/>
                    <a:gd name="T11" fmla="*/ 29 h 29"/>
                    <a:gd name="T12" fmla="*/ 11 w 11"/>
                    <a:gd name="T13" fmla="*/ 29 h 29"/>
                    <a:gd name="T14" fmla="*/ 11 w 11"/>
                    <a:gd name="T15" fmla="*/ 8 h 29"/>
                    <a:gd name="T16" fmla="*/ 11 w 11"/>
                    <a:gd name="T17" fmla="*/ 5 h 29"/>
                    <a:gd name="T18" fmla="*/ 8 w 11"/>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9">
                      <a:moveTo>
                        <a:pt x="8" y="0"/>
                      </a:moveTo>
                      <a:lnTo>
                        <a:pt x="0" y="3"/>
                      </a:lnTo>
                      <a:lnTo>
                        <a:pt x="4" y="4"/>
                      </a:lnTo>
                      <a:lnTo>
                        <a:pt x="5" y="6"/>
                      </a:lnTo>
                      <a:lnTo>
                        <a:pt x="5" y="10"/>
                      </a:lnTo>
                      <a:lnTo>
                        <a:pt x="5" y="29"/>
                      </a:lnTo>
                      <a:lnTo>
                        <a:pt x="11" y="29"/>
                      </a:lnTo>
                      <a:lnTo>
                        <a:pt x="11" y="8"/>
                      </a:lnTo>
                      <a:lnTo>
                        <a:pt x="11"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3" name="Freeform 8212"/>
                <p:cNvSpPr>
                  <a:spLocks/>
                </p:cNvSpPr>
                <p:nvPr/>
              </p:nvSpPr>
              <p:spPr bwMode="auto">
                <a:xfrm>
                  <a:off x="1892" y="2192"/>
                  <a:ext cx="2" cy="1"/>
                </a:xfrm>
                <a:custGeom>
                  <a:avLst/>
                  <a:gdLst>
                    <a:gd name="T0" fmla="*/ 6 w 9"/>
                    <a:gd name="T1" fmla="*/ 0 h 5"/>
                    <a:gd name="T2" fmla="*/ 0 w 9"/>
                    <a:gd name="T3" fmla="*/ 4 h 5"/>
                    <a:gd name="T4" fmla="*/ 4 w 9"/>
                    <a:gd name="T5" fmla="*/ 5 h 5"/>
                    <a:gd name="T6" fmla="*/ 9 w 9"/>
                    <a:gd name="T7" fmla="*/ 4 h 5"/>
                    <a:gd name="T8" fmla="*/ 6 w 9"/>
                    <a:gd name="T9" fmla="*/ 0 h 5"/>
                  </a:gdLst>
                  <a:ahLst/>
                  <a:cxnLst>
                    <a:cxn ang="0">
                      <a:pos x="T0" y="T1"/>
                    </a:cxn>
                    <a:cxn ang="0">
                      <a:pos x="T2" y="T3"/>
                    </a:cxn>
                    <a:cxn ang="0">
                      <a:pos x="T4" y="T5"/>
                    </a:cxn>
                    <a:cxn ang="0">
                      <a:pos x="T6" y="T7"/>
                    </a:cxn>
                    <a:cxn ang="0">
                      <a:pos x="T8" y="T9"/>
                    </a:cxn>
                  </a:cxnLst>
                  <a:rect l="0" t="0" r="r" b="b"/>
                  <a:pathLst>
                    <a:path w="9" h="5">
                      <a:moveTo>
                        <a:pt x="6" y="0"/>
                      </a:moveTo>
                      <a:lnTo>
                        <a:pt x="0" y="4"/>
                      </a:lnTo>
                      <a:lnTo>
                        <a:pt x="4" y="5"/>
                      </a:lnTo>
                      <a:lnTo>
                        <a:pt x="9"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4" name="Freeform 8213"/>
                <p:cNvSpPr>
                  <a:spLocks/>
                </p:cNvSpPr>
                <p:nvPr/>
              </p:nvSpPr>
              <p:spPr bwMode="auto">
                <a:xfrm>
                  <a:off x="1890" y="2192"/>
                  <a:ext cx="1" cy="5"/>
                </a:xfrm>
                <a:custGeom>
                  <a:avLst/>
                  <a:gdLst>
                    <a:gd name="T0" fmla="*/ 4 w 7"/>
                    <a:gd name="T1" fmla="*/ 0 h 31"/>
                    <a:gd name="T2" fmla="*/ 0 w 7"/>
                    <a:gd name="T3" fmla="*/ 0 h 31"/>
                    <a:gd name="T4" fmla="*/ 0 w 7"/>
                    <a:gd name="T5" fmla="*/ 31 h 31"/>
                    <a:gd name="T6" fmla="*/ 4 w 7"/>
                    <a:gd name="T7" fmla="*/ 31 h 31"/>
                    <a:gd name="T8" fmla="*/ 5 w 7"/>
                    <a:gd name="T9" fmla="*/ 15 h 31"/>
                    <a:gd name="T10" fmla="*/ 5 w 7"/>
                    <a:gd name="T11" fmla="*/ 11 h 31"/>
                    <a:gd name="T12" fmla="*/ 7 w 7"/>
                    <a:gd name="T13" fmla="*/ 7 h 31"/>
                    <a:gd name="T14" fmla="*/ 7 w 7"/>
                    <a:gd name="T15" fmla="*/ 6 h 31"/>
                    <a:gd name="T16" fmla="*/ 4 w 7"/>
                    <a:gd name="T17" fmla="*/ 5 h 31"/>
                    <a:gd name="T18" fmla="*/ 4 w 7"/>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1">
                      <a:moveTo>
                        <a:pt x="4" y="0"/>
                      </a:moveTo>
                      <a:lnTo>
                        <a:pt x="0" y="0"/>
                      </a:lnTo>
                      <a:lnTo>
                        <a:pt x="0" y="31"/>
                      </a:lnTo>
                      <a:lnTo>
                        <a:pt x="4" y="31"/>
                      </a:lnTo>
                      <a:lnTo>
                        <a:pt x="5" y="15"/>
                      </a:lnTo>
                      <a:lnTo>
                        <a:pt x="5" y="11"/>
                      </a:lnTo>
                      <a:lnTo>
                        <a:pt x="7" y="7"/>
                      </a:lnTo>
                      <a:lnTo>
                        <a:pt x="7" y="6"/>
                      </a:lnTo>
                      <a:lnTo>
                        <a:pt x="4"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5" name="Freeform 8214"/>
                <p:cNvSpPr>
                  <a:spLocks/>
                </p:cNvSpPr>
                <p:nvPr/>
              </p:nvSpPr>
              <p:spPr bwMode="auto">
                <a:xfrm>
                  <a:off x="1893" y="2192"/>
                  <a:ext cx="4" cy="5"/>
                </a:xfrm>
                <a:custGeom>
                  <a:avLst/>
                  <a:gdLst>
                    <a:gd name="T0" fmla="*/ 15 w 22"/>
                    <a:gd name="T1" fmla="*/ 0 h 32"/>
                    <a:gd name="T2" fmla="*/ 15 w 22"/>
                    <a:gd name="T3" fmla="*/ 0 h 32"/>
                    <a:gd name="T4" fmla="*/ 10 w 22"/>
                    <a:gd name="T5" fmla="*/ 2 h 32"/>
                    <a:gd name="T6" fmla="*/ 5 w 22"/>
                    <a:gd name="T7" fmla="*/ 6 h 32"/>
                    <a:gd name="T8" fmla="*/ 0 w 22"/>
                    <a:gd name="T9" fmla="*/ 7 h 32"/>
                    <a:gd name="T10" fmla="*/ 0 w 22"/>
                    <a:gd name="T11" fmla="*/ 7 h 32"/>
                    <a:gd name="T12" fmla="*/ 1 w 22"/>
                    <a:gd name="T13" fmla="*/ 12 h 32"/>
                    <a:gd name="T14" fmla="*/ 1 w 22"/>
                    <a:gd name="T15" fmla="*/ 32 h 32"/>
                    <a:gd name="T16" fmla="*/ 6 w 22"/>
                    <a:gd name="T17" fmla="*/ 32 h 32"/>
                    <a:gd name="T18" fmla="*/ 6 w 22"/>
                    <a:gd name="T19" fmla="*/ 14 h 32"/>
                    <a:gd name="T20" fmla="*/ 6 w 22"/>
                    <a:gd name="T21" fmla="*/ 12 h 32"/>
                    <a:gd name="T22" fmla="*/ 9 w 22"/>
                    <a:gd name="T23" fmla="*/ 8 h 32"/>
                    <a:gd name="T24" fmla="*/ 9 w 22"/>
                    <a:gd name="T25" fmla="*/ 7 h 32"/>
                    <a:gd name="T26" fmla="*/ 14 w 22"/>
                    <a:gd name="T27" fmla="*/ 6 h 32"/>
                    <a:gd name="T28" fmla="*/ 22 w 22"/>
                    <a:gd name="T29" fmla="*/ 3 h 32"/>
                    <a:gd name="T30" fmla="*/ 20 w 22"/>
                    <a:gd name="T31" fmla="*/ 2 h 32"/>
                    <a:gd name="T32" fmla="*/ 15 w 22"/>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2">
                      <a:moveTo>
                        <a:pt x="15" y="0"/>
                      </a:moveTo>
                      <a:lnTo>
                        <a:pt x="15" y="0"/>
                      </a:lnTo>
                      <a:lnTo>
                        <a:pt x="10" y="2"/>
                      </a:lnTo>
                      <a:lnTo>
                        <a:pt x="5" y="6"/>
                      </a:lnTo>
                      <a:lnTo>
                        <a:pt x="0" y="7"/>
                      </a:lnTo>
                      <a:lnTo>
                        <a:pt x="0" y="7"/>
                      </a:lnTo>
                      <a:lnTo>
                        <a:pt x="1" y="12"/>
                      </a:lnTo>
                      <a:lnTo>
                        <a:pt x="1" y="32"/>
                      </a:lnTo>
                      <a:lnTo>
                        <a:pt x="6" y="32"/>
                      </a:lnTo>
                      <a:lnTo>
                        <a:pt x="6" y="14"/>
                      </a:lnTo>
                      <a:lnTo>
                        <a:pt x="6" y="12"/>
                      </a:lnTo>
                      <a:lnTo>
                        <a:pt x="9" y="8"/>
                      </a:lnTo>
                      <a:lnTo>
                        <a:pt x="9" y="7"/>
                      </a:lnTo>
                      <a:lnTo>
                        <a:pt x="14" y="6"/>
                      </a:lnTo>
                      <a:lnTo>
                        <a:pt x="22" y="3"/>
                      </a:lnTo>
                      <a:lnTo>
                        <a:pt x="20"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6" name="Freeform 8215"/>
                <p:cNvSpPr>
                  <a:spLocks/>
                </p:cNvSpPr>
                <p:nvPr/>
              </p:nvSpPr>
              <p:spPr bwMode="auto">
                <a:xfrm>
                  <a:off x="1891" y="2192"/>
                  <a:ext cx="2" cy="1"/>
                </a:xfrm>
                <a:custGeom>
                  <a:avLst/>
                  <a:gdLst>
                    <a:gd name="T0" fmla="*/ 10 w 15"/>
                    <a:gd name="T1" fmla="*/ 0 h 7"/>
                    <a:gd name="T2" fmla="*/ 5 w 15"/>
                    <a:gd name="T3" fmla="*/ 1 h 7"/>
                    <a:gd name="T4" fmla="*/ 0 w 15"/>
                    <a:gd name="T5" fmla="*/ 6 h 7"/>
                    <a:gd name="T6" fmla="*/ 0 w 15"/>
                    <a:gd name="T7" fmla="*/ 6 h 7"/>
                    <a:gd name="T8" fmla="*/ 3 w 15"/>
                    <a:gd name="T9" fmla="*/ 7 h 7"/>
                    <a:gd name="T10" fmla="*/ 9 w 15"/>
                    <a:gd name="T11" fmla="*/ 6 h 7"/>
                    <a:gd name="T12" fmla="*/ 15 w 15"/>
                    <a:gd name="T13" fmla="*/ 2 h 7"/>
                    <a:gd name="T14" fmla="*/ 15 w 15"/>
                    <a:gd name="T15" fmla="*/ 2 h 7"/>
                    <a:gd name="T16" fmla="*/ 1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0" y="0"/>
                      </a:moveTo>
                      <a:lnTo>
                        <a:pt x="5" y="1"/>
                      </a:lnTo>
                      <a:lnTo>
                        <a:pt x="0" y="6"/>
                      </a:lnTo>
                      <a:lnTo>
                        <a:pt x="0" y="6"/>
                      </a:lnTo>
                      <a:lnTo>
                        <a:pt x="3" y="7"/>
                      </a:lnTo>
                      <a:lnTo>
                        <a:pt x="9" y="6"/>
                      </a:lnTo>
                      <a:lnTo>
                        <a:pt x="15" y="2"/>
                      </a:lnTo>
                      <a:lnTo>
                        <a:pt x="15"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7" name="Freeform 8216"/>
                <p:cNvSpPr>
                  <a:spLocks/>
                </p:cNvSpPr>
                <p:nvPr/>
              </p:nvSpPr>
              <p:spPr bwMode="auto">
                <a:xfrm>
                  <a:off x="1899" y="2196"/>
                  <a:ext cx="2" cy="1"/>
                </a:xfrm>
                <a:custGeom>
                  <a:avLst/>
                  <a:gdLst>
                    <a:gd name="T0" fmla="*/ 5 w 9"/>
                    <a:gd name="T1" fmla="*/ 0 h 5"/>
                    <a:gd name="T2" fmla="*/ 0 w 9"/>
                    <a:gd name="T3" fmla="*/ 2 h 5"/>
                    <a:gd name="T4" fmla="*/ 4 w 9"/>
                    <a:gd name="T5" fmla="*/ 5 h 5"/>
                    <a:gd name="T6" fmla="*/ 9 w 9"/>
                    <a:gd name="T7" fmla="*/ 2 h 5"/>
                    <a:gd name="T8" fmla="*/ 5 w 9"/>
                    <a:gd name="T9" fmla="*/ 0 h 5"/>
                  </a:gdLst>
                  <a:ahLst/>
                  <a:cxnLst>
                    <a:cxn ang="0">
                      <a:pos x="T0" y="T1"/>
                    </a:cxn>
                    <a:cxn ang="0">
                      <a:pos x="T2" y="T3"/>
                    </a:cxn>
                    <a:cxn ang="0">
                      <a:pos x="T4" y="T5"/>
                    </a:cxn>
                    <a:cxn ang="0">
                      <a:pos x="T6" y="T7"/>
                    </a:cxn>
                    <a:cxn ang="0">
                      <a:pos x="T8" y="T9"/>
                    </a:cxn>
                  </a:cxnLst>
                  <a:rect l="0" t="0" r="r" b="b"/>
                  <a:pathLst>
                    <a:path w="9" h="5">
                      <a:moveTo>
                        <a:pt x="5" y="0"/>
                      </a:moveTo>
                      <a:lnTo>
                        <a:pt x="0" y="2"/>
                      </a:lnTo>
                      <a:lnTo>
                        <a:pt x="4" y="5"/>
                      </a:lnTo>
                      <a:lnTo>
                        <a:pt x="9"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8" name="Freeform 8217"/>
                <p:cNvSpPr>
                  <a:spLocks/>
                </p:cNvSpPr>
                <p:nvPr/>
              </p:nvSpPr>
              <p:spPr bwMode="auto">
                <a:xfrm>
                  <a:off x="1899" y="2192"/>
                  <a:ext cx="4" cy="5"/>
                </a:xfrm>
                <a:custGeom>
                  <a:avLst/>
                  <a:gdLst>
                    <a:gd name="T0" fmla="*/ 9 w 23"/>
                    <a:gd name="T1" fmla="*/ 0 h 33"/>
                    <a:gd name="T2" fmla="*/ 6 w 23"/>
                    <a:gd name="T3" fmla="*/ 1 h 33"/>
                    <a:gd name="T4" fmla="*/ 1 w 23"/>
                    <a:gd name="T5" fmla="*/ 4 h 33"/>
                    <a:gd name="T6" fmla="*/ 0 w 23"/>
                    <a:gd name="T7" fmla="*/ 4 h 33"/>
                    <a:gd name="T8" fmla="*/ 9 w 23"/>
                    <a:gd name="T9" fmla="*/ 6 h 33"/>
                    <a:gd name="T10" fmla="*/ 11 w 23"/>
                    <a:gd name="T11" fmla="*/ 6 h 33"/>
                    <a:gd name="T12" fmla="*/ 15 w 23"/>
                    <a:gd name="T13" fmla="*/ 9 h 33"/>
                    <a:gd name="T14" fmla="*/ 16 w 23"/>
                    <a:gd name="T15" fmla="*/ 11 h 33"/>
                    <a:gd name="T16" fmla="*/ 17 w 23"/>
                    <a:gd name="T17" fmla="*/ 17 h 33"/>
                    <a:gd name="T18" fmla="*/ 16 w 23"/>
                    <a:gd name="T19" fmla="*/ 20 h 33"/>
                    <a:gd name="T20" fmla="*/ 14 w 23"/>
                    <a:gd name="T21" fmla="*/ 26 h 33"/>
                    <a:gd name="T22" fmla="*/ 13 w 23"/>
                    <a:gd name="T23" fmla="*/ 27 h 33"/>
                    <a:gd name="T24" fmla="*/ 9 w 23"/>
                    <a:gd name="T25" fmla="*/ 29 h 33"/>
                    <a:gd name="T26" fmla="*/ 4 w 23"/>
                    <a:gd name="T27" fmla="*/ 32 h 33"/>
                    <a:gd name="T28" fmla="*/ 9 w 23"/>
                    <a:gd name="T29" fmla="*/ 33 h 33"/>
                    <a:gd name="T30" fmla="*/ 14 w 23"/>
                    <a:gd name="T31" fmla="*/ 32 h 33"/>
                    <a:gd name="T32" fmla="*/ 18 w 23"/>
                    <a:gd name="T33" fmla="*/ 29 h 33"/>
                    <a:gd name="T34" fmla="*/ 20 w 23"/>
                    <a:gd name="T35" fmla="*/ 28 h 33"/>
                    <a:gd name="T36" fmla="*/ 22 w 23"/>
                    <a:gd name="T37" fmla="*/ 23 h 33"/>
                    <a:gd name="T38" fmla="*/ 23 w 23"/>
                    <a:gd name="T39" fmla="*/ 16 h 33"/>
                    <a:gd name="T40" fmla="*/ 23 w 23"/>
                    <a:gd name="T41" fmla="*/ 15 h 33"/>
                    <a:gd name="T42" fmla="*/ 22 w 23"/>
                    <a:gd name="T43" fmla="*/ 10 h 33"/>
                    <a:gd name="T44" fmla="*/ 18 w 23"/>
                    <a:gd name="T45" fmla="*/ 6 h 33"/>
                    <a:gd name="T46" fmla="*/ 15 w 23"/>
                    <a:gd name="T47" fmla="*/ 2 h 33"/>
                    <a:gd name="T48" fmla="*/ 9 w 2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3">
                      <a:moveTo>
                        <a:pt x="9" y="0"/>
                      </a:moveTo>
                      <a:lnTo>
                        <a:pt x="6" y="1"/>
                      </a:lnTo>
                      <a:lnTo>
                        <a:pt x="1" y="4"/>
                      </a:lnTo>
                      <a:lnTo>
                        <a:pt x="0" y="4"/>
                      </a:lnTo>
                      <a:lnTo>
                        <a:pt x="9" y="6"/>
                      </a:lnTo>
                      <a:lnTo>
                        <a:pt x="11" y="6"/>
                      </a:lnTo>
                      <a:lnTo>
                        <a:pt x="15" y="9"/>
                      </a:lnTo>
                      <a:lnTo>
                        <a:pt x="16" y="11"/>
                      </a:lnTo>
                      <a:lnTo>
                        <a:pt x="17" y="17"/>
                      </a:lnTo>
                      <a:lnTo>
                        <a:pt x="16" y="20"/>
                      </a:lnTo>
                      <a:lnTo>
                        <a:pt x="14" y="26"/>
                      </a:lnTo>
                      <a:lnTo>
                        <a:pt x="13" y="27"/>
                      </a:lnTo>
                      <a:lnTo>
                        <a:pt x="9" y="29"/>
                      </a:lnTo>
                      <a:lnTo>
                        <a:pt x="4" y="32"/>
                      </a:lnTo>
                      <a:lnTo>
                        <a:pt x="9" y="33"/>
                      </a:lnTo>
                      <a:lnTo>
                        <a:pt x="14" y="32"/>
                      </a:lnTo>
                      <a:lnTo>
                        <a:pt x="18" y="29"/>
                      </a:lnTo>
                      <a:lnTo>
                        <a:pt x="20" y="28"/>
                      </a:lnTo>
                      <a:lnTo>
                        <a:pt x="22" y="23"/>
                      </a:lnTo>
                      <a:lnTo>
                        <a:pt x="23" y="16"/>
                      </a:lnTo>
                      <a:lnTo>
                        <a:pt x="23" y="15"/>
                      </a:lnTo>
                      <a:lnTo>
                        <a:pt x="22" y="10"/>
                      </a:lnTo>
                      <a:lnTo>
                        <a:pt x="18" y="6"/>
                      </a:lnTo>
                      <a:lnTo>
                        <a:pt x="15"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79" name="Freeform 8218"/>
                <p:cNvSpPr>
                  <a:spLocks/>
                </p:cNvSpPr>
                <p:nvPr/>
              </p:nvSpPr>
              <p:spPr bwMode="auto">
                <a:xfrm>
                  <a:off x="1898" y="2190"/>
                  <a:ext cx="3" cy="7"/>
                </a:xfrm>
                <a:custGeom>
                  <a:avLst/>
                  <a:gdLst>
                    <a:gd name="T0" fmla="*/ 6 w 14"/>
                    <a:gd name="T1" fmla="*/ 0 h 42"/>
                    <a:gd name="T2" fmla="*/ 1 w 14"/>
                    <a:gd name="T3" fmla="*/ 0 h 42"/>
                    <a:gd name="T4" fmla="*/ 0 w 14"/>
                    <a:gd name="T5" fmla="*/ 42 h 42"/>
                    <a:gd name="T6" fmla="*/ 5 w 14"/>
                    <a:gd name="T7" fmla="*/ 42 h 42"/>
                    <a:gd name="T8" fmla="*/ 5 w 14"/>
                    <a:gd name="T9" fmla="*/ 39 h 42"/>
                    <a:gd name="T10" fmla="*/ 5 w 14"/>
                    <a:gd name="T11" fmla="*/ 39 h 42"/>
                    <a:gd name="T12" fmla="*/ 10 w 14"/>
                    <a:gd name="T13" fmla="*/ 37 h 42"/>
                    <a:gd name="T14" fmla="*/ 6 w 14"/>
                    <a:gd name="T15" fmla="*/ 34 h 42"/>
                    <a:gd name="T16" fmla="*/ 6 w 14"/>
                    <a:gd name="T17" fmla="*/ 33 h 42"/>
                    <a:gd name="T18" fmla="*/ 5 w 14"/>
                    <a:gd name="T19" fmla="*/ 26 h 42"/>
                    <a:gd name="T20" fmla="*/ 5 w 14"/>
                    <a:gd name="T21" fmla="*/ 23 h 42"/>
                    <a:gd name="T22" fmla="*/ 7 w 14"/>
                    <a:gd name="T23" fmla="*/ 19 h 42"/>
                    <a:gd name="T24" fmla="*/ 9 w 14"/>
                    <a:gd name="T25" fmla="*/ 17 h 42"/>
                    <a:gd name="T26" fmla="*/ 14 w 14"/>
                    <a:gd name="T27" fmla="*/ 16 h 42"/>
                    <a:gd name="T28" fmla="*/ 5 w 14"/>
                    <a:gd name="T29" fmla="*/ 14 h 42"/>
                    <a:gd name="T30" fmla="*/ 6 w 14"/>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2">
                      <a:moveTo>
                        <a:pt x="6" y="0"/>
                      </a:moveTo>
                      <a:lnTo>
                        <a:pt x="1" y="0"/>
                      </a:lnTo>
                      <a:lnTo>
                        <a:pt x="0" y="42"/>
                      </a:lnTo>
                      <a:lnTo>
                        <a:pt x="5" y="42"/>
                      </a:lnTo>
                      <a:lnTo>
                        <a:pt x="5" y="39"/>
                      </a:lnTo>
                      <a:lnTo>
                        <a:pt x="5" y="39"/>
                      </a:lnTo>
                      <a:lnTo>
                        <a:pt x="10" y="37"/>
                      </a:lnTo>
                      <a:lnTo>
                        <a:pt x="6" y="34"/>
                      </a:lnTo>
                      <a:lnTo>
                        <a:pt x="6" y="33"/>
                      </a:lnTo>
                      <a:lnTo>
                        <a:pt x="5" y="26"/>
                      </a:lnTo>
                      <a:lnTo>
                        <a:pt x="5" y="23"/>
                      </a:lnTo>
                      <a:lnTo>
                        <a:pt x="7" y="19"/>
                      </a:lnTo>
                      <a:lnTo>
                        <a:pt x="9" y="17"/>
                      </a:lnTo>
                      <a:lnTo>
                        <a:pt x="14" y="16"/>
                      </a:lnTo>
                      <a:lnTo>
                        <a:pt x="5" y="1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0" name="Freeform 8219"/>
                <p:cNvSpPr>
                  <a:spLocks/>
                </p:cNvSpPr>
                <p:nvPr/>
              </p:nvSpPr>
              <p:spPr bwMode="auto">
                <a:xfrm>
                  <a:off x="1904" y="2195"/>
                  <a:ext cx="4" cy="2"/>
                </a:xfrm>
                <a:custGeom>
                  <a:avLst/>
                  <a:gdLst>
                    <a:gd name="T0" fmla="*/ 19 w 25"/>
                    <a:gd name="T1" fmla="*/ 0 h 10"/>
                    <a:gd name="T2" fmla="*/ 19 w 25"/>
                    <a:gd name="T3" fmla="*/ 0 h 10"/>
                    <a:gd name="T4" fmla="*/ 16 w 25"/>
                    <a:gd name="T5" fmla="*/ 5 h 10"/>
                    <a:gd name="T6" fmla="*/ 11 w 25"/>
                    <a:gd name="T7" fmla="*/ 6 h 10"/>
                    <a:gd name="T8" fmla="*/ 0 w 25"/>
                    <a:gd name="T9" fmla="*/ 6 h 10"/>
                    <a:gd name="T10" fmla="*/ 0 w 25"/>
                    <a:gd name="T11" fmla="*/ 7 h 10"/>
                    <a:gd name="T12" fmla="*/ 6 w 25"/>
                    <a:gd name="T13" fmla="*/ 9 h 10"/>
                    <a:gd name="T14" fmla="*/ 11 w 25"/>
                    <a:gd name="T15" fmla="*/ 10 h 10"/>
                    <a:gd name="T16" fmla="*/ 15 w 25"/>
                    <a:gd name="T17" fmla="*/ 10 h 10"/>
                    <a:gd name="T18" fmla="*/ 19 w 25"/>
                    <a:gd name="T19" fmla="*/ 8 h 10"/>
                    <a:gd name="T20" fmla="*/ 22 w 25"/>
                    <a:gd name="T21" fmla="*/ 6 h 10"/>
                    <a:gd name="T22" fmla="*/ 25 w 25"/>
                    <a:gd name="T23" fmla="*/ 1 h 10"/>
                    <a:gd name="T24" fmla="*/ 19 w 2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
                      <a:moveTo>
                        <a:pt x="19" y="0"/>
                      </a:moveTo>
                      <a:lnTo>
                        <a:pt x="19" y="0"/>
                      </a:lnTo>
                      <a:lnTo>
                        <a:pt x="16" y="5"/>
                      </a:lnTo>
                      <a:lnTo>
                        <a:pt x="11" y="6"/>
                      </a:lnTo>
                      <a:lnTo>
                        <a:pt x="0" y="6"/>
                      </a:lnTo>
                      <a:lnTo>
                        <a:pt x="0" y="7"/>
                      </a:lnTo>
                      <a:lnTo>
                        <a:pt x="6" y="9"/>
                      </a:lnTo>
                      <a:lnTo>
                        <a:pt x="11" y="10"/>
                      </a:lnTo>
                      <a:lnTo>
                        <a:pt x="15" y="10"/>
                      </a:lnTo>
                      <a:lnTo>
                        <a:pt x="19" y="8"/>
                      </a:lnTo>
                      <a:lnTo>
                        <a:pt x="22"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1" name="Freeform 8220"/>
                <p:cNvSpPr>
                  <a:spLocks/>
                </p:cNvSpPr>
                <p:nvPr/>
              </p:nvSpPr>
              <p:spPr bwMode="auto">
                <a:xfrm>
                  <a:off x="1904" y="2192"/>
                  <a:ext cx="4" cy="4"/>
                </a:xfrm>
                <a:custGeom>
                  <a:avLst/>
                  <a:gdLst>
                    <a:gd name="T0" fmla="*/ 21 w 29"/>
                    <a:gd name="T1" fmla="*/ 0 h 27"/>
                    <a:gd name="T2" fmla="*/ 15 w 29"/>
                    <a:gd name="T3" fmla="*/ 4 h 27"/>
                    <a:gd name="T4" fmla="*/ 15 w 29"/>
                    <a:gd name="T5" fmla="*/ 4 h 27"/>
                    <a:gd name="T6" fmla="*/ 20 w 29"/>
                    <a:gd name="T7" fmla="*/ 6 h 27"/>
                    <a:gd name="T8" fmla="*/ 21 w 29"/>
                    <a:gd name="T9" fmla="*/ 7 h 27"/>
                    <a:gd name="T10" fmla="*/ 23 w 29"/>
                    <a:gd name="T11" fmla="*/ 12 h 27"/>
                    <a:gd name="T12" fmla="*/ 5 w 29"/>
                    <a:gd name="T13" fmla="*/ 12 h 27"/>
                    <a:gd name="T14" fmla="*/ 0 w 29"/>
                    <a:gd name="T15" fmla="*/ 15 h 27"/>
                    <a:gd name="T16" fmla="*/ 0 w 29"/>
                    <a:gd name="T17" fmla="*/ 16 h 27"/>
                    <a:gd name="T18" fmla="*/ 1 w 29"/>
                    <a:gd name="T19" fmla="*/ 23 h 27"/>
                    <a:gd name="T20" fmla="*/ 4 w 29"/>
                    <a:gd name="T21" fmla="*/ 27 h 27"/>
                    <a:gd name="T22" fmla="*/ 15 w 29"/>
                    <a:gd name="T23" fmla="*/ 27 h 27"/>
                    <a:gd name="T24" fmla="*/ 13 w 29"/>
                    <a:gd name="T25" fmla="*/ 27 h 27"/>
                    <a:gd name="T26" fmla="*/ 8 w 29"/>
                    <a:gd name="T27" fmla="*/ 24 h 27"/>
                    <a:gd name="T28" fmla="*/ 6 w 29"/>
                    <a:gd name="T29" fmla="*/ 22 h 27"/>
                    <a:gd name="T30" fmla="*/ 5 w 29"/>
                    <a:gd name="T31" fmla="*/ 16 h 27"/>
                    <a:gd name="T32" fmla="*/ 29 w 29"/>
                    <a:gd name="T33" fmla="*/ 16 h 27"/>
                    <a:gd name="T34" fmla="*/ 28 w 29"/>
                    <a:gd name="T35" fmla="*/ 10 h 27"/>
                    <a:gd name="T36" fmla="*/ 27 w 29"/>
                    <a:gd name="T37" fmla="*/ 6 h 27"/>
                    <a:gd name="T38" fmla="*/ 26 w 29"/>
                    <a:gd name="T39" fmla="*/ 4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4"/>
                      </a:lnTo>
                      <a:lnTo>
                        <a:pt x="15" y="4"/>
                      </a:lnTo>
                      <a:lnTo>
                        <a:pt x="20" y="6"/>
                      </a:lnTo>
                      <a:lnTo>
                        <a:pt x="21" y="7"/>
                      </a:lnTo>
                      <a:lnTo>
                        <a:pt x="23" y="12"/>
                      </a:lnTo>
                      <a:lnTo>
                        <a:pt x="5" y="12"/>
                      </a:lnTo>
                      <a:lnTo>
                        <a:pt x="0" y="15"/>
                      </a:lnTo>
                      <a:lnTo>
                        <a:pt x="0" y="16"/>
                      </a:lnTo>
                      <a:lnTo>
                        <a:pt x="1" y="23"/>
                      </a:lnTo>
                      <a:lnTo>
                        <a:pt x="4" y="27"/>
                      </a:lnTo>
                      <a:lnTo>
                        <a:pt x="15" y="27"/>
                      </a:lnTo>
                      <a:lnTo>
                        <a:pt x="13" y="27"/>
                      </a:lnTo>
                      <a:lnTo>
                        <a:pt x="8" y="24"/>
                      </a:lnTo>
                      <a:lnTo>
                        <a:pt x="6" y="22"/>
                      </a:lnTo>
                      <a:lnTo>
                        <a:pt x="5" y="16"/>
                      </a:lnTo>
                      <a:lnTo>
                        <a:pt x="29" y="16"/>
                      </a:lnTo>
                      <a:lnTo>
                        <a:pt x="28" y="10"/>
                      </a:lnTo>
                      <a:lnTo>
                        <a:pt x="27" y="6"/>
                      </a:lnTo>
                      <a:lnTo>
                        <a:pt x="26"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2" name="Freeform 8221"/>
                <p:cNvSpPr>
                  <a:spLocks/>
                </p:cNvSpPr>
                <p:nvPr/>
              </p:nvSpPr>
              <p:spPr bwMode="auto">
                <a:xfrm>
                  <a:off x="1904" y="2192"/>
                  <a:ext cx="3" cy="3"/>
                </a:xfrm>
                <a:custGeom>
                  <a:avLst/>
                  <a:gdLst>
                    <a:gd name="T0" fmla="*/ 15 w 21"/>
                    <a:gd name="T1" fmla="*/ 0 h 16"/>
                    <a:gd name="T2" fmla="*/ 14 w 21"/>
                    <a:gd name="T3" fmla="*/ 0 h 16"/>
                    <a:gd name="T4" fmla="*/ 8 w 21"/>
                    <a:gd name="T5" fmla="*/ 1 h 16"/>
                    <a:gd name="T6" fmla="*/ 4 w 21"/>
                    <a:gd name="T7" fmla="*/ 5 h 16"/>
                    <a:gd name="T8" fmla="*/ 3 w 21"/>
                    <a:gd name="T9" fmla="*/ 6 h 16"/>
                    <a:gd name="T10" fmla="*/ 1 w 21"/>
                    <a:gd name="T11" fmla="*/ 10 h 16"/>
                    <a:gd name="T12" fmla="*/ 0 w 21"/>
                    <a:gd name="T13" fmla="*/ 16 h 16"/>
                    <a:gd name="T14" fmla="*/ 5 w 21"/>
                    <a:gd name="T15" fmla="*/ 13 h 16"/>
                    <a:gd name="T16" fmla="*/ 6 w 21"/>
                    <a:gd name="T17" fmla="*/ 12 h 16"/>
                    <a:gd name="T18" fmla="*/ 8 w 21"/>
                    <a:gd name="T19" fmla="*/ 7 h 16"/>
                    <a:gd name="T20" fmla="*/ 10 w 21"/>
                    <a:gd name="T21" fmla="*/ 6 h 16"/>
                    <a:gd name="T22" fmla="*/ 15 w 21"/>
                    <a:gd name="T23" fmla="*/ 5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8" y="1"/>
                      </a:lnTo>
                      <a:lnTo>
                        <a:pt x="4" y="5"/>
                      </a:lnTo>
                      <a:lnTo>
                        <a:pt x="3" y="6"/>
                      </a:lnTo>
                      <a:lnTo>
                        <a:pt x="1" y="10"/>
                      </a:lnTo>
                      <a:lnTo>
                        <a:pt x="0" y="16"/>
                      </a:lnTo>
                      <a:lnTo>
                        <a:pt x="5" y="13"/>
                      </a:lnTo>
                      <a:lnTo>
                        <a:pt x="6" y="12"/>
                      </a:lnTo>
                      <a:lnTo>
                        <a:pt x="8" y="7"/>
                      </a:lnTo>
                      <a:lnTo>
                        <a:pt x="10" y="6"/>
                      </a:lnTo>
                      <a:lnTo>
                        <a:pt x="15" y="5"/>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3" name="Freeform 8222"/>
                <p:cNvSpPr>
                  <a:spLocks/>
                </p:cNvSpPr>
                <p:nvPr/>
              </p:nvSpPr>
              <p:spPr bwMode="auto">
                <a:xfrm>
                  <a:off x="1910" y="2193"/>
                  <a:ext cx="4" cy="4"/>
                </a:xfrm>
                <a:custGeom>
                  <a:avLst/>
                  <a:gdLst>
                    <a:gd name="T0" fmla="*/ 22 w 25"/>
                    <a:gd name="T1" fmla="*/ 0 h 27"/>
                    <a:gd name="T2" fmla="*/ 11 w 25"/>
                    <a:gd name="T3" fmla="*/ 0 h 27"/>
                    <a:gd name="T4" fmla="*/ 13 w 25"/>
                    <a:gd name="T5" fmla="*/ 0 h 27"/>
                    <a:gd name="T6" fmla="*/ 17 w 25"/>
                    <a:gd name="T7" fmla="*/ 3 h 27"/>
                    <a:gd name="T8" fmla="*/ 19 w 25"/>
                    <a:gd name="T9" fmla="*/ 5 h 27"/>
                    <a:gd name="T10" fmla="*/ 19 w 25"/>
                    <a:gd name="T11" fmla="*/ 11 h 27"/>
                    <a:gd name="T12" fmla="*/ 19 w 25"/>
                    <a:gd name="T13" fmla="*/ 14 h 27"/>
                    <a:gd name="T14" fmla="*/ 17 w 25"/>
                    <a:gd name="T15" fmla="*/ 20 h 27"/>
                    <a:gd name="T16" fmla="*/ 16 w 25"/>
                    <a:gd name="T17" fmla="*/ 22 h 27"/>
                    <a:gd name="T18" fmla="*/ 11 w 25"/>
                    <a:gd name="T19" fmla="*/ 23 h 27"/>
                    <a:gd name="T20" fmla="*/ 0 w 25"/>
                    <a:gd name="T21" fmla="*/ 24 h 27"/>
                    <a:gd name="T22" fmla="*/ 6 w 25"/>
                    <a:gd name="T23" fmla="*/ 26 h 27"/>
                    <a:gd name="T24" fmla="*/ 11 w 25"/>
                    <a:gd name="T25" fmla="*/ 27 h 27"/>
                    <a:gd name="T26" fmla="*/ 16 w 25"/>
                    <a:gd name="T27" fmla="*/ 26 h 27"/>
                    <a:gd name="T28" fmla="*/ 21 w 25"/>
                    <a:gd name="T29" fmla="*/ 24 h 27"/>
                    <a:gd name="T30" fmla="*/ 23 w 25"/>
                    <a:gd name="T31" fmla="*/ 22 h 27"/>
                    <a:gd name="T32" fmla="*/ 25 w 25"/>
                    <a:gd name="T33" fmla="*/ 18 h 27"/>
                    <a:gd name="T34" fmla="*/ 25 w 25"/>
                    <a:gd name="T35" fmla="*/ 11 h 27"/>
                    <a:gd name="T36" fmla="*/ 25 w 25"/>
                    <a:gd name="T37" fmla="*/ 9 h 27"/>
                    <a:gd name="T38" fmla="*/ 24 w 25"/>
                    <a:gd name="T39" fmla="*/ 4 h 27"/>
                    <a:gd name="T40" fmla="*/ 22 w 2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2" y="0"/>
                      </a:moveTo>
                      <a:lnTo>
                        <a:pt x="11" y="0"/>
                      </a:lnTo>
                      <a:lnTo>
                        <a:pt x="13" y="0"/>
                      </a:lnTo>
                      <a:lnTo>
                        <a:pt x="17" y="3"/>
                      </a:lnTo>
                      <a:lnTo>
                        <a:pt x="19" y="5"/>
                      </a:lnTo>
                      <a:lnTo>
                        <a:pt x="19" y="11"/>
                      </a:lnTo>
                      <a:lnTo>
                        <a:pt x="19" y="14"/>
                      </a:lnTo>
                      <a:lnTo>
                        <a:pt x="17" y="20"/>
                      </a:lnTo>
                      <a:lnTo>
                        <a:pt x="16" y="22"/>
                      </a:lnTo>
                      <a:lnTo>
                        <a:pt x="11" y="23"/>
                      </a:lnTo>
                      <a:lnTo>
                        <a:pt x="0" y="24"/>
                      </a:lnTo>
                      <a:lnTo>
                        <a:pt x="6" y="26"/>
                      </a:lnTo>
                      <a:lnTo>
                        <a:pt x="11" y="27"/>
                      </a:lnTo>
                      <a:lnTo>
                        <a:pt x="16" y="26"/>
                      </a:lnTo>
                      <a:lnTo>
                        <a:pt x="21" y="24"/>
                      </a:lnTo>
                      <a:lnTo>
                        <a:pt x="23" y="22"/>
                      </a:lnTo>
                      <a:lnTo>
                        <a:pt x="25" y="18"/>
                      </a:lnTo>
                      <a:lnTo>
                        <a:pt x="25" y="11"/>
                      </a:lnTo>
                      <a:lnTo>
                        <a:pt x="25" y="9"/>
                      </a:lnTo>
                      <a:lnTo>
                        <a:pt x="24"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4" name="Freeform 8223"/>
                <p:cNvSpPr>
                  <a:spLocks/>
                </p:cNvSpPr>
                <p:nvPr/>
              </p:nvSpPr>
              <p:spPr bwMode="auto">
                <a:xfrm>
                  <a:off x="1909" y="2192"/>
                  <a:ext cx="4" cy="5"/>
                </a:xfrm>
                <a:custGeom>
                  <a:avLst/>
                  <a:gdLst>
                    <a:gd name="T0" fmla="*/ 15 w 26"/>
                    <a:gd name="T1" fmla="*/ 0 h 29"/>
                    <a:gd name="T2" fmla="*/ 15 w 26"/>
                    <a:gd name="T3" fmla="*/ 0 h 29"/>
                    <a:gd name="T4" fmla="*/ 9 w 26"/>
                    <a:gd name="T5" fmla="*/ 1 h 29"/>
                    <a:gd name="T6" fmla="*/ 4 w 26"/>
                    <a:gd name="T7" fmla="*/ 3 h 29"/>
                    <a:gd name="T8" fmla="*/ 3 w 26"/>
                    <a:gd name="T9" fmla="*/ 6 h 29"/>
                    <a:gd name="T10" fmla="*/ 1 w 26"/>
                    <a:gd name="T11" fmla="*/ 10 h 29"/>
                    <a:gd name="T12" fmla="*/ 0 w 26"/>
                    <a:gd name="T13" fmla="*/ 16 h 29"/>
                    <a:gd name="T14" fmla="*/ 0 w 26"/>
                    <a:gd name="T15" fmla="*/ 18 h 29"/>
                    <a:gd name="T16" fmla="*/ 1 w 26"/>
                    <a:gd name="T17" fmla="*/ 25 h 29"/>
                    <a:gd name="T18" fmla="*/ 4 w 26"/>
                    <a:gd name="T19" fmla="*/ 29 h 29"/>
                    <a:gd name="T20" fmla="*/ 15 w 26"/>
                    <a:gd name="T21" fmla="*/ 28 h 29"/>
                    <a:gd name="T22" fmla="*/ 13 w 26"/>
                    <a:gd name="T23" fmla="*/ 28 h 29"/>
                    <a:gd name="T24" fmla="*/ 9 w 26"/>
                    <a:gd name="T25" fmla="*/ 25 h 29"/>
                    <a:gd name="T26" fmla="*/ 6 w 26"/>
                    <a:gd name="T27" fmla="*/ 23 h 29"/>
                    <a:gd name="T28" fmla="*/ 5 w 26"/>
                    <a:gd name="T29" fmla="*/ 16 h 29"/>
                    <a:gd name="T30" fmla="*/ 6 w 26"/>
                    <a:gd name="T31" fmla="*/ 12 h 29"/>
                    <a:gd name="T32" fmla="*/ 9 w 26"/>
                    <a:gd name="T33" fmla="*/ 8 h 29"/>
                    <a:gd name="T34" fmla="*/ 10 w 26"/>
                    <a:gd name="T35" fmla="*/ 6 h 29"/>
                    <a:gd name="T36" fmla="*/ 15 w 26"/>
                    <a:gd name="T37" fmla="*/ 5 h 29"/>
                    <a:gd name="T38" fmla="*/ 26 w 26"/>
                    <a:gd name="T39" fmla="*/ 5 h 29"/>
                    <a:gd name="T40" fmla="*/ 25 w 26"/>
                    <a:gd name="T41" fmla="*/ 3 h 29"/>
                    <a:gd name="T42" fmla="*/ 20 w 26"/>
                    <a:gd name="T43" fmla="*/ 1 h 29"/>
                    <a:gd name="T44" fmla="*/ 15 w 26"/>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9">
                      <a:moveTo>
                        <a:pt x="15" y="0"/>
                      </a:moveTo>
                      <a:lnTo>
                        <a:pt x="15" y="0"/>
                      </a:lnTo>
                      <a:lnTo>
                        <a:pt x="9" y="1"/>
                      </a:lnTo>
                      <a:lnTo>
                        <a:pt x="4" y="3"/>
                      </a:lnTo>
                      <a:lnTo>
                        <a:pt x="3" y="6"/>
                      </a:lnTo>
                      <a:lnTo>
                        <a:pt x="1" y="10"/>
                      </a:lnTo>
                      <a:lnTo>
                        <a:pt x="0" y="16"/>
                      </a:lnTo>
                      <a:lnTo>
                        <a:pt x="0" y="18"/>
                      </a:lnTo>
                      <a:lnTo>
                        <a:pt x="1" y="25"/>
                      </a:lnTo>
                      <a:lnTo>
                        <a:pt x="4" y="29"/>
                      </a:lnTo>
                      <a:lnTo>
                        <a:pt x="15" y="28"/>
                      </a:lnTo>
                      <a:lnTo>
                        <a:pt x="13" y="28"/>
                      </a:lnTo>
                      <a:lnTo>
                        <a:pt x="9" y="25"/>
                      </a:lnTo>
                      <a:lnTo>
                        <a:pt x="6" y="23"/>
                      </a:lnTo>
                      <a:lnTo>
                        <a:pt x="5" y="16"/>
                      </a:lnTo>
                      <a:lnTo>
                        <a:pt x="6" y="12"/>
                      </a:lnTo>
                      <a:lnTo>
                        <a:pt x="9" y="8"/>
                      </a:lnTo>
                      <a:lnTo>
                        <a:pt x="10" y="6"/>
                      </a:lnTo>
                      <a:lnTo>
                        <a:pt x="15" y="5"/>
                      </a:lnTo>
                      <a:lnTo>
                        <a:pt x="26" y="5"/>
                      </a:lnTo>
                      <a:lnTo>
                        <a:pt x="25" y="3"/>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5" name="Freeform 8224"/>
                <p:cNvSpPr>
                  <a:spLocks/>
                </p:cNvSpPr>
                <p:nvPr/>
              </p:nvSpPr>
              <p:spPr bwMode="auto">
                <a:xfrm>
                  <a:off x="2104" y="2394"/>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5 w 32"/>
                    <a:gd name="T13" fmla="*/ 24 h 43"/>
                    <a:gd name="T14" fmla="*/ 30 w 32"/>
                    <a:gd name="T15" fmla="*/ 24 h 43"/>
                    <a:gd name="T16" fmla="*/ 30 w 32"/>
                    <a:gd name="T17" fmla="*/ 18 h 43"/>
                    <a:gd name="T18" fmla="*/ 5 w 32"/>
                    <a:gd name="T19" fmla="*/ 18 h 43"/>
                    <a:gd name="T20" fmla="*/ 5 w 32"/>
                    <a:gd name="T21" fmla="*/ 6 h 43"/>
                    <a:gd name="T22" fmla="*/ 31 w 32"/>
                    <a:gd name="T23" fmla="*/ 6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5" y="24"/>
                      </a:lnTo>
                      <a:lnTo>
                        <a:pt x="30" y="24"/>
                      </a:lnTo>
                      <a:lnTo>
                        <a:pt x="30" y="18"/>
                      </a:lnTo>
                      <a:lnTo>
                        <a:pt x="5" y="18"/>
                      </a:lnTo>
                      <a:lnTo>
                        <a:pt x="5" y="6"/>
                      </a:lnTo>
                      <a:lnTo>
                        <a:pt x="31" y="6"/>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6" name="Freeform 8225"/>
                <p:cNvSpPr>
                  <a:spLocks/>
                </p:cNvSpPr>
                <p:nvPr/>
              </p:nvSpPr>
              <p:spPr bwMode="auto">
                <a:xfrm>
                  <a:off x="2110" y="2400"/>
                  <a:ext cx="4" cy="2"/>
                </a:xfrm>
                <a:custGeom>
                  <a:avLst/>
                  <a:gdLst>
                    <a:gd name="T0" fmla="*/ 5 w 23"/>
                    <a:gd name="T1" fmla="*/ 0 h 11"/>
                    <a:gd name="T2" fmla="*/ 0 w 23"/>
                    <a:gd name="T3" fmla="*/ 0 h 11"/>
                    <a:gd name="T4" fmla="*/ 1 w 23"/>
                    <a:gd name="T5" fmla="*/ 4 h 11"/>
                    <a:gd name="T6" fmla="*/ 4 w 23"/>
                    <a:gd name="T7" fmla="*/ 9 h 11"/>
                    <a:gd name="T8" fmla="*/ 8 w 23"/>
                    <a:gd name="T9" fmla="*/ 10 h 11"/>
                    <a:gd name="T10" fmla="*/ 13 w 23"/>
                    <a:gd name="T11" fmla="*/ 11 h 11"/>
                    <a:gd name="T12" fmla="*/ 17 w 23"/>
                    <a:gd name="T13" fmla="*/ 10 h 11"/>
                    <a:gd name="T14" fmla="*/ 23 w 23"/>
                    <a:gd name="T15" fmla="*/ 8 h 11"/>
                    <a:gd name="T16" fmla="*/ 13 w 23"/>
                    <a:gd name="T17" fmla="*/ 7 h 11"/>
                    <a:gd name="T18" fmla="*/ 13 w 23"/>
                    <a:gd name="T19" fmla="*/ 7 h 11"/>
                    <a:gd name="T20" fmla="*/ 8 w 23"/>
                    <a:gd name="T21" fmla="*/ 4 h 11"/>
                    <a:gd name="T22" fmla="*/ 5 w 2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
                      <a:moveTo>
                        <a:pt x="5" y="0"/>
                      </a:moveTo>
                      <a:lnTo>
                        <a:pt x="0" y="0"/>
                      </a:lnTo>
                      <a:lnTo>
                        <a:pt x="1" y="4"/>
                      </a:lnTo>
                      <a:lnTo>
                        <a:pt x="4" y="9"/>
                      </a:lnTo>
                      <a:lnTo>
                        <a:pt x="8" y="10"/>
                      </a:lnTo>
                      <a:lnTo>
                        <a:pt x="13" y="11"/>
                      </a:lnTo>
                      <a:lnTo>
                        <a:pt x="17" y="10"/>
                      </a:lnTo>
                      <a:lnTo>
                        <a:pt x="23" y="8"/>
                      </a:lnTo>
                      <a:lnTo>
                        <a:pt x="13" y="7"/>
                      </a:lnTo>
                      <a:lnTo>
                        <a:pt x="13" y="7"/>
                      </a:lnTo>
                      <a:lnTo>
                        <a:pt x="8" y="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7" name="Freeform 8226"/>
                <p:cNvSpPr>
                  <a:spLocks/>
                </p:cNvSpPr>
                <p:nvPr/>
              </p:nvSpPr>
              <p:spPr bwMode="auto">
                <a:xfrm>
                  <a:off x="2110" y="2397"/>
                  <a:ext cx="4" cy="4"/>
                </a:xfrm>
                <a:custGeom>
                  <a:avLst/>
                  <a:gdLst>
                    <a:gd name="T0" fmla="*/ 1 w 25"/>
                    <a:gd name="T1" fmla="*/ 0 h 26"/>
                    <a:gd name="T2" fmla="*/ 0 w 25"/>
                    <a:gd name="T3" fmla="*/ 5 h 26"/>
                    <a:gd name="T4" fmla="*/ 0 w 25"/>
                    <a:gd name="T5" fmla="*/ 5 h 26"/>
                    <a:gd name="T6" fmla="*/ 2 w 25"/>
                    <a:gd name="T7" fmla="*/ 11 h 26"/>
                    <a:gd name="T8" fmla="*/ 4 w 25"/>
                    <a:gd name="T9" fmla="*/ 12 h 26"/>
                    <a:gd name="T10" fmla="*/ 11 w 25"/>
                    <a:gd name="T11" fmla="*/ 14 h 26"/>
                    <a:gd name="T12" fmla="*/ 11 w 25"/>
                    <a:gd name="T13" fmla="*/ 15 h 26"/>
                    <a:gd name="T14" fmla="*/ 16 w 25"/>
                    <a:gd name="T15" fmla="*/ 16 h 26"/>
                    <a:gd name="T16" fmla="*/ 18 w 25"/>
                    <a:gd name="T17" fmla="*/ 17 h 26"/>
                    <a:gd name="T18" fmla="*/ 19 w 25"/>
                    <a:gd name="T19" fmla="*/ 19 h 26"/>
                    <a:gd name="T20" fmla="*/ 17 w 25"/>
                    <a:gd name="T21" fmla="*/ 24 h 26"/>
                    <a:gd name="T22" fmla="*/ 12 w 25"/>
                    <a:gd name="T23" fmla="*/ 25 h 26"/>
                    <a:gd name="T24" fmla="*/ 22 w 25"/>
                    <a:gd name="T25" fmla="*/ 26 h 26"/>
                    <a:gd name="T26" fmla="*/ 23 w 25"/>
                    <a:gd name="T27" fmla="*/ 25 h 26"/>
                    <a:gd name="T28" fmla="*/ 25 w 25"/>
                    <a:gd name="T29" fmla="*/ 19 h 26"/>
                    <a:gd name="T30" fmla="*/ 24 w 25"/>
                    <a:gd name="T31" fmla="*/ 14 h 26"/>
                    <a:gd name="T32" fmla="*/ 19 w 25"/>
                    <a:gd name="T33" fmla="*/ 12 h 26"/>
                    <a:gd name="T34" fmla="*/ 18 w 25"/>
                    <a:gd name="T35" fmla="*/ 11 h 26"/>
                    <a:gd name="T36" fmla="*/ 12 w 25"/>
                    <a:gd name="T37" fmla="*/ 10 h 26"/>
                    <a:gd name="T38" fmla="*/ 12 w 25"/>
                    <a:gd name="T39" fmla="*/ 9 h 26"/>
                    <a:gd name="T40" fmla="*/ 7 w 25"/>
                    <a:gd name="T41" fmla="*/ 8 h 26"/>
                    <a:gd name="T42" fmla="*/ 4 w 25"/>
                    <a:gd name="T43" fmla="*/ 4 h 26"/>
                    <a:gd name="T44" fmla="*/ 7 w 25"/>
                    <a:gd name="T45" fmla="*/ 1 h 26"/>
                    <a:gd name="T46" fmla="*/ 12 w 25"/>
                    <a:gd name="T47" fmla="*/ 1 h 26"/>
                    <a:gd name="T48" fmla="*/ 1 w 25"/>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6">
                      <a:moveTo>
                        <a:pt x="1" y="0"/>
                      </a:moveTo>
                      <a:lnTo>
                        <a:pt x="0" y="5"/>
                      </a:lnTo>
                      <a:lnTo>
                        <a:pt x="0" y="5"/>
                      </a:lnTo>
                      <a:lnTo>
                        <a:pt x="2" y="11"/>
                      </a:lnTo>
                      <a:lnTo>
                        <a:pt x="4" y="12"/>
                      </a:lnTo>
                      <a:lnTo>
                        <a:pt x="11" y="14"/>
                      </a:lnTo>
                      <a:lnTo>
                        <a:pt x="11" y="15"/>
                      </a:lnTo>
                      <a:lnTo>
                        <a:pt x="16" y="16"/>
                      </a:lnTo>
                      <a:lnTo>
                        <a:pt x="18" y="17"/>
                      </a:lnTo>
                      <a:lnTo>
                        <a:pt x="19" y="19"/>
                      </a:lnTo>
                      <a:lnTo>
                        <a:pt x="17" y="24"/>
                      </a:lnTo>
                      <a:lnTo>
                        <a:pt x="12" y="25"/>
                      </a:lnTo>
                      <a:lnTo>
                        <a:pt x="22" y="26"/>
                      </a:lnTo>
                      <a:lnTo>
                        <a:pt x="23" y="25"/>
                      </a:lnTo>
                      <a:lnTo>
                        <a:pt x="25" y="19"/>
                      </a:lnTo>
                      <a:lnTo>
                        <a:pt x="24" y="14"/>
                      </a:lnTo>
                      <a:lnTo>
                        <a:pt x="19" y="12"/>
                      </a:lnTo>
                      <a:lnTo>
                        <a:pt x="18" y="11"/>
                      </a:lnTo>
                      <a:lnTo>
                        <a:pt x="12" y="10"/>
                      </a:lnTo>
                      <a:lnTo>
                        <a:pt x="12" y="9"/>
                      </a:lnTo>
                      <a:lnTo>
                        <a:pt x="7" y="8"/>
                      </a:lnTo>
                      <a:lnTo>
                        <a:pt x="4" y="4"/>
                      </a:lnTo>
                      <a:lnTo>
                        <a:pt x="7" y="1"/>
                      </a:lnTo>
                      <a:lnTo>
                        <a:pt x="1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8" name="Freeform 8227"/>
                <p:cNvSpPr>
                  <a:spLocks/>
                </p:cNvSpPr>
                <p:nvPr/>
              </p:nvSpPr>
              <p:spPr bwMode="auto">
                <a:xfrm>
                  <a:off x="2111" y="2396"/>
                  <a:ext cx="3" cy="2"/>
                </a:xfrm>
                <a:custGeom>
                  <a:avLst/>
                  <a:gdLst>
                    <a:gd name="T0" fmla="*/ 10 w 23"/>
                    <a:gd name="T1" fmla="*/ 0 h 9"/>
                    <a:gd name="T2" fmla="*/ 7 w 23"/>
                    <a:gd name="T3" fmla="*/ 1 h 9"/>
                    <a:gd name="T4" fmla="*/ 2 w 23"/>
                    <a:gd name="T5" fmla="*/ 3 h 9"/>
                    <a:gd name="T6" fmla="*/ 0 w 23"/>
                    <a:gd name="T7" fmla="*/ 4 h 9"/>
                    <a:gd name="T8" fmla="*/ 11 w 23"/>
                    <a:gd name="T9" fmla="*/ 5 h 9"/>
                    <a:gd name="T10" fmla="*/ 15 w 23"/>
                    <a:gd name="T11" fmla="*/ 6 h 9"/>
                    <a:gd name="T12" fmla="*/ 17 w 23"/>
                    <a:gd name="T13" fmla="*/ 9 h 9"/>
                    <a:gd name="T14" fmla="*/ 23 w 23"/>
                    <a:gd name="T15" fmla="*/ 9 h 9"/>
                    <a:gd name="T16" fmla="*/ 22 w 23"/>
                    <a:gd name="T17" fmla="*/ 7 h 9"/>
                    <a:gd name="T18" fmla="*/ 18 w 23"/>
                    <a:gd name="T19" fmla="*/ 3 h 9"/>
                    <a:gd name="T20" fmla="*/ 16 w 23"/>
                    <a:gd name="T21" fmla="*/ 1 h 9"/>
                    <a:gd name="T22" fmla="*/ 10 w 2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
                      <a:moveTo>
                        <a:pt x="10" y="0"/>
                      </a:moveTo>
                      <a:lnTo>
                        <a:pt x="7" y="1"/>
                      </a:lnTo>
                      <a:lnTo>
                        <a:pt x="2" y="3"/>
                      </a:lnTo>
                      <a:lnTo>
                        <a:pt x="0" y="4"/>
                      </a:lnTo>
                      <a:lnTo>
                        <a:pt x="11" y="5"/>
                      </a:lnTo>
                      <a:lnTo>
                        <a:pt x="15" y="6"/>
                      </a:lnTo>
                      <a:lnTo>
                        <a:pt x="17" y="9"/>
                      </a:lnTo>
                      <a:lnTo>
                        <a:pt x="23" y="9"/>
                      </a:lnTo>
                      <a:lnTo>
                        <a:pt x="22" y="7"/>
                      </a:lnTo>
                      <a:lnTo>
                        <a:pt x="18" y="3"/>
                      </a:lnTo>
                      <a:lnTo>
                        <a:pt x="16"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89" name="Freeform 8228"/>
                <p:cNvSpPr>
                  <a:spLocks/>
                </p:cNvSpPr>
                <p:nvPr/>
              </p:nvSpPr>
              <p:spPr bwMode="auto">
                <a:xfrm>
                  <a:off x="2116" y="2401"/>
                  <a:ext cx="1" cy="1"/>
                </a:xfrm>
                <a:custGeom>
                  <a:avLst/>
                  <a:gdLst>
                    <a:gd name="T0" fmla="*/ 11 w 11"/>
                    <a:gd name="T1" fmla="*/ 0 h 5"/>
                    <a:gd name="T2" fmla="*/ 8 w 11"/>
                    <a:gd name="T3" fmla="*/ 0 h 5"/>
                    <a:gd name="T4" fmla="*/ 0 w 11"/>
                    <a:gd name="T5" fmla="*/ 1 h 5"/>
                    <a:gd name="T6" fmla="*/ 2 w 11"/>
                    <a:gd name="T7" fmla="*/ 4 h 5"/>
                    <a:gd name="T8" fmla="*/ 7 w 11"/>
                    <a:gd name="T9" fmla="*/ 5 h 5"/>
                    <a:gd name="T10" fmla="*/ 11 w 11"/>
                    <a:gd name="T11" fmla="*/ 4 h 5"/>
                    <a:gd name="T12" fmla="*/ 11 w 11"/>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11" y="0"/>
                      </a:moveTo>
                      <a:lnTo>
                        <a:pt x="8" y="0"/>
                      </a:lnTo>
                      <a:lnTo>
                        <a:pt x="0" y="1"/>
                      </a:lnTo>
                      <a:lnTo>
                        <a:pt x="2" y="4"/>
                      </a:lnTo>
                      <a:lnTo>
                        <a:pt x="7" y="5"/>
                      </a:lnTo>
                      <a:lnTo>
                        <a:pt x="11" y="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0" name="Freeform 8229"/>
                <p:cNvSpPr>
                  <a:spLocks/>
                </p:cNvSpPr>
                <p:nvPr/>
              </p:nvSpPr>
              <p:spPr bwMode="auto">
                <a:xfrm>
                  <a:off x="2115" y="2395"/>
                  <a:ext cx="2" cy="6"/>
                </a:xfrm>
                <a:custGeom>
                  <a:avLst/>
                  <a:gdLst>
                    <a:gd name="T0" fmla="*/ 9 w 15"/>
                    <a:gd name="T1" fmla="*/ 0 h 39"/>
                    <a:gd name="T2" fmla="*/ 4 w 15"/>
                    <a:gd name="T3" fmla="*/ 3 h 39"/>
                    <a:gd name="T4" fmla="*/ 4 w 15"/>
                    <a:gd name="T5" fmla="*/ 11 h 39"/>
                    <a:gd name="T6" fmla="*/ 0 w 15"/>
                    <a:gd name="T7" fmla="*/ 11 h 39"/>
                    <a:gd name="T8" fmla="*/ 0 w 15"/>
                    <a:gd name="T9" fmla="*/ 15 h 39"/>
                    <a:gd name="T10" fmla="*/ 4 w 15"/>
                    <a:gd name="T11" fmla="*/ 15 h 39"/>
                    <a:gd name="T12" fmla="*/ 4 w 15"/>
                    <a:gd name="T13" fmla="*/ 33 h 39"/>
                    <a:gd name="T14" fmla="*/ 4 w 15"/>
                    <a:gd name="T15" fmla="*/ 39 h 39"/>
                    <a:gd name="T16" fmla="*/ 12 w 15"/>
                    <a:gd name="T17" fmla="*/ 38 h 39"/>
                    <a:gd name="T18" fmla="*/ 9 w 15"/>
                    <a:gd name="T19" fmla="*/ 36 h 39"/>
                    <a:gd name="T20" fmla="*/ 9 w 15"/>
                    <a:gd name="T21" fmla="*/ 33 h 39"/>
                    <a:gd name="T22" fmla="*/ 9 w 15"/>
                    <a:gd name="T23" fmla="*/ 15 h 39"/>
                    <a:gd name="T24" fmla="*/ 15 w 15"/>
                    <a:gd name="T25" fmla="*/ 15 h 39"/>
                    <a:gd name="T26" fmla="*/ 15 w 15"/>
                    <a:gd name="T27" fmla="*/ 11 h 39"/>
                    <a:gd name="T28" fmla="*/ 9 w 15"/>
                    <a:gd name="T29" fmla="*/ 11 h 39"/>
                    <a:gd name="T30" fmla="*/ 9 w 15"/>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39">
                      <a:moveTo>
                        <a:pt x="9" y="0"/>
                      </a:moveTo>
                      <a:lnTo>
                        <a:pt x="4" y="3"/>
                      </a:lnTo>
                      <a:lnTo>
                        <a:pt x="4" y="11"/>
                      </a:lnTo>
                      <a:lnTo>
                        <a:pt x="0" y="11"/>
                      </a:lnTo>
                      <a:lnTo>
                        <a:pt x="0" y="15"/>
                      </a:lnTo>
                      <a:lnTo>
                        <a:pt x="4" y="15"/>
                      </a:lnTo>
                      <a:lnTo>
                        <a:pt x="4" y="33"/>
                      </a:lnTo>
                      <a:lnTo>
                        <a:pt x="4" y="39"/>
                      </a:lnTo>
                      <a:lnTo>
                        <a:pt x="12" y="38"/>
                      </a:lnTo>
                      <a:lnTo>
                        <a:pt x="9" y="36"/>
                      </a:lnTo>
                      <a:lnTo>
                        <a:pt x="9" y="33"/>
                      </a:lnTo>
                      <a:lnTo>
                        <a:pt x="9" y="15"/>
                      </a:lnTo>
                      <a:lnTo>
                        <a:pt x="15" y="15"/>
                      </a:lnTo>
                      <a:lnTo>
                        <a:pt x="15" y="11"/>
                      </a:lnTo>
                      <a:lnTo>
                        <a:pt x="9"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1" name="Rectangle 8230"/>
                <p:cNvSpPr>
                  <a:spLocks noChangeArrowheads="1"/>
                </p:cNvSpPr>
                <p:nvPr/>
              </p:nvSpPr>
              <p:spPr bwMode="auto">
                <a:xfrm>
                  <a:off x="2119" y="2401"/>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2" name="Freeform 8231"/>
                <p:cNvSpPr>
                  <a:spLocks/>
                </p:cNvSpPr>
                <p:nvPr/>
              </p:nvSpPr>
              <p:spPr bwMode="auto">
                <a:xfrm>
                  <a:off x="2125" y="2401"/>
                  <a:ext cx="2" cy="1"/>
                </a:xfrm>
                <a:custGeom>
                  <a:avLst/>
                  <a:gdLst>
                    <a:gd name="T0" fmla="*/ 11 w 14"/>
                    <a:gd name="T1" fmla="*/ 0 h 7"/>
                    <a:gd name="T2" fmla="*/ 6 w 14"/>
                    <a:gd name="T3" fmla="*/ 3 h 7"/>
                    <a:gd name="T4" fmla="*/ 0 w 14"/>
                    <a:gd name="T5" fmla="*/ 6 h 7"/>
                    <a:gd name="T6" fmla="*/ 5 w 14"/>
                    <a:gd name="T7" fmla="*/ 7 h 7"/>
                    <a:gd name="T8" fmla="*/ 10 w 14"/>
                    <a:gd name="T9" fmla="*/ 6 h 7"/>
                    <a:gd name="T10" fmla="*/ 13 w 14"/>
                    <a:gd name="T11" fmla="*/ 3 h 7"/>
                    <a:gd name="T12" fmla="*/ 14 w 14"/>
                    <a:gd name="T13" fmla="*/ 3 h 7"/>
                    <a:gd name="T14" fmla="*/ 11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1" y="0"/>
                      </a:moveTo>
                      <a:lnTo>
                        <a:pt x="6" y="3"/>
                      </a:lnTo>
                      <a:lnTo>
                        <a:pt x="0" y="6"/>
                      </a:lnTo>
                      <a:lnTo>
                        <a:pt x="5" y="7"/>
                      </a:lnTo>
                      <a:lnTo>
                        <a:pt x="10" y="6"/>
                      </a:lnTo>
                      <a:lnTo>
                        <a:pt x="13" y="3"/>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3" name="Freeform 8232"/>
                <p:cNvSpPr>
                  <a:spLocks/>
                </p:cNvSpPr>
                <p:nvPr/>
              </p:nvSpPr>
              <p:spPr bwMode="auto">
                <a:xfrm>
                  <a:off x="2124" y="2396"/>
                  <a:ext cx="3" cy="5"/>
                </a:xfrm>
                <a:custGeom>
                  <a:avLst/>
                  <a:gdLst>
                    <a:gd name="T0" fmla="*/ 13 w 21"/>
                    <a:gd name="T1" fmla="*/ 0 h 31"/>
                    <a:gd name="T2" fmla="*/ 8 w 21"/>
                    <a:gd name="T3" fmla="*/ 1 h 31"/>
                    <a:gd name="T4" fmla="*/ 3 w 21"/>
                    <a:gd name="T5" fmla="*/ 4 h 31"/>
                    <a:gd name="T6" fmla="*/ 3 w 21"/>
                    <a:gd name="T7" fmla="*/ 5 h 31"/>
                    <a:gd name="T8" fmla="*/ 1 w 21"/>
                    <a:gd name="T9" fmla="*/ 9 h 31"/>
                    <a:gd name="T10" fmla="*/ 0 w 21"/>
                    <a:gd name="T11" fmla="*/ 16 h 31"/>
                    <a:gd name="T12" fmla="*/ 0 w 21"/>
                    <a:gd name="T13" fmla="*/ 17 h 31"/>
                    <a:gd name="T14" fmla="*/ 1 w 21"/>
                    <a:gd name="T15" fmla="*/ 23 h 31"/>
                    <a:gd name="T16" fmla="*/ 4 w 21"/>
                    <a:gd name="T17" fmla="*/ 28 h 31"/>
                    <a:gd name="T18" fmla="*/ 8 w 21"/>
                    <a:gd name="T19" fmla="*/ 31 h 31"/>
                    <a:gd name="T20" fmla="*/ 14 w 21"/>
                    <a:gd name="T21" fmla="*/ 28 h 31"/>
                    <a:gd name="T22" fmla="*/ 10 w 21"/>
                    <a:gd name="T23" fmla="*/ 27 h 31"/>
                    <a:gd name="T24" fmla="*/ 6 w 21"/>
                    <a:gd name="T25" fmla="*/ 22 h 31"/>
                    <a:gd name="T26" fmla="*/ 6 w 21"/>
                    <a:gd name="T27" fmla="*/ 21 h 31"/>
                    <a:gd name="T28" fmla="*/ 5 w 21"/>
                    <a:gd name="T29" fmla="*/ 16 h 31"/>
                    <a:gd name="T30" fmla="*/ 5 w 21"/>
                    <a:gd name="T31" fmla="*/ 13 h 31"/>
                    <a:gd name="T32" fmla="*/ 8 w 21"/>
                    <a:gd name="T33" fmla="*/ 7 h 31"/>
                    <a:gd name="T34" fmla="*/ 9 w 21"/>
                    <a:gd name="T35" fmla="*/ 6 h 31"/>
                    <a:gd name="T36" fmla="*/ 14 w 21"/>
                    <a:gd name="T37" fmla="*/ 4 h 31"/>
                    <a:gd name="T38" fmla="*/ 21 w 21"/>
                    <a:gd name="T39" fmla="*/ 4 h 31"/>
                    <a:gd name="T40" fmla="*/ 18 w 21"/>
                    <a:gd name="T41" fmla="*/ 1 h 31"/>
                    <a:gd name="T42" fmla="*/ 13 w 2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1">
                      <a:moveTo>
                        <a:pt x="13" y="0"/>
                      </a:moveTo>
                      <a:lnTo>
                        <a:pt x="8" y="1"/>
                      </a:lnTo>
                      <a:lnTo>
                        <a:pt x="3" y="4"/>
                      </a:lnTo>
                      <a:lnTo>
                        <a:pt x="3" y="5"/>
                      </a:lnTo>
                      <a:lnTo>
                        <a:pt x="1" y="9"/>
                      </a:lnTo>
                      <a:lnTo>
                        <a:pt x="0" y="16"/>
                      </a:lnTo>
                      <a:lnTo>
                        <a:pt x="0" y="17"/>
                      </a:lnTo>
                      <a:lnTo>
                        <a:pt x="1" y="23"/>
                      </a:lnTo>
                      <a:lnTo>
                        <a:pt x="4" y="28"/>
                      </a:lnTo>
                      <a:lnTo>
                        <a:pt x="8" y="31"/>
                      </a:lnTo>
                      <a:lnTo>
                        <a:pt x="14" y="28"/>
                      </a:lnTo>
                      <a:lnTo>
                        <a:pt x="10" y="27"/>
                      </a:lnTo>
                      <a:lnTo>
                        <a:pt x="6" y="22"/>
                      </a:lnTo>
                      <a:lnTo>
                        <a:pt x="6" y="21"/>
                      </a:lnTo>
                      <a:lnTo>
                        <a:pt x="5" y="16"/>
                      </a:lnTo>
                      <a:lnTo>
                        <a:pt x="5" y="13"/>
                      </a:lnTo>
                      <a:lnTo>
                        <a:pt x="8" y="7"/>
                      </a:lnTo>
                      <a:lnTo>
                        <a:pt x="9" y="6"/>
                      </a:lnTo>
                      <a:lnTo>
                        <a:pt x="14" y="4"/>
                      </a:lnTo>
                      <a:lnTo>
                        <a:pt x="21" y="4"/>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4" name="Freeform 8233"/>
                <p:cNvSpPr>
                  <a:spLocks/>
                </p:cNvSpPr>
                <p:nvPr/>
              </p:nvSpPr>
              <p:spPr bwMode="auto">
                <a:xfrm>
                  <a:off x="2126" y="2394"/>
                  <a:ext cx="2" cy="8"/>
                </a:xfrm>
                <a:custGeom>
                  <a:avLst/>
                  <a:gdLst>
                    <a:gd name="T0" fmla="*/ 13 w 13"/>
                    <a:gd name="T1" fmla="*/ 0 h 44"/>
                    <a:gd name="T2" fmla="*/ 7 w 13"/>
                    <a:gd name="T3" fmla="*/ 0 h 44"/>
                    <a:gd name="T4" fmla="*/ 7 w 13"/>
                    <a:gd name="T5" fmla="*/ 16 h 44"/>
                    <a:gd name="T6" fmla="*/ 7 w 13"/>
                    <a:gd name="T7" fmla="*/ 16 h 44"/>
                    <a:gd name="T8" fmla="*/ 0 w 13"/>
                    <a:gd name="T9" fmla="*/ 16 h 44"/>
                    <a:gd name="T10" fmla="*/ 2 w 13"/>
                    <a:gd name="T11" fmla="*/ 16 h 44"/>
                    <a:gd name="T12" fmla="*/ 6 w 13"/>
                    <a:gd name="T13" fmla="*/ 19 h 44"/>
                    <a:gd name="T14" fmla="*/ 7 w 13"/>
                    <a:gd name="T15" fmla="*/ 23 h 44"/>
                    <a:gd name="T16" fmla="*/ 8 w 13"/>
                    <a:gd name="T17" fmla="*/ 29 h 44"/>
                    <a:gd name="T18" fmla="*/ 7 w 13"/>
                    <a:gd name="T19" fmla="*/ 32 h 44"/>
                    <a:gd name="T20" fmla="*/ 5 w 13"/>
                    <a:gd name="T21" fmla="*/ 37 h 44"/>
                    <a:gd name="T22" fmla="*/ 5 w 13"/>
                    <a:gd name="T23" fmla="*/ 37 h 44"/>
                    <a:gd name="T24" fmla="*/ 8 w 13"/>
                    <a:gd name="T25" fmla="*/ 40 h 44"/>
                    <a:gd name="T26" fmla="*/ 8 w 13"/>
                    <a:gd name="T27" fmla="*/ 44 h 44"/>
                    <a:gd name="T28" fmla="*/ 13 w 13"/>
                    <a:gd name="T29" fmla="*/ 44 h 44"/>
                    <a:gd name="T30" fmla="*/ 13 w 13"/>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4">
                      <a:moveTo>
                        <a:pt x="13" y="0"/>
                      </a:moveTo>
                      <a:lnTo>
                        <a:pt x="7" y="0"/>
                      </a:lnTo>
                      <a:lnTo>
                        <a:pt x="7" y="16"/>
                      </a:lnTo>
                      <a:lnTo>
                        <a:pt x="7" y="16"/>
                      </a:lnTo>
                      <a:lnTo>
                        <a:pt x="0" y="16"/>
                      </a:lnTo>
                      <a:lnTo>
                        <a:pt x="2" y="16"/>
                      </a:lnTo>
                      <a:lnTo>
                        <a:pt x="6" y="19"/>
                      </a:lnTo>
                      <a:lnTo>
                        <a:pt x="7" y="23"/>
                      </a:lnTo>
                      <a:lnTo>
                        <a:pt x="8" y="29"/>
                      </a:lnTo>
                      <a:lnTo>
                        <a:pt x="7" y="32"/>
                      </a:lnTo>
                      <a:lnTo>
                        <a:pt x="5" y="37"/>
                      </a:lnTo>
                      <a:lnTo>
                        <a:pt x="5" y="37"/>
                      </a:lnTo>
                      <a:lnTo>
                        <a:pt x="8" y="40"/>
                      </a:lnTo>
                      <a:lnTo>
                        <a:pt x="8" y="44"/>
                      </a:lnTo>
                      <a:lnTo>
                        <a:pt x="13" y="44"/>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5" name="Freeform 8234"/>
                <p:cNvSpPr>
                  <a:spLocks/>
                </p:cNvSpPr>
                <p:nvPr/>
              </p:nvSpPr>
              <p:spPr bwMode="auto">
                <a:xfrm>
                  <a:off x="2130" y="2400"/>
                  <a:ext cx="4" cy="2"/>
                </a:xfrm>
                <a:custGeom>
                  <a:avLst/>
                  <a:gdLst>
                    <a:gd name="T0" fmla="*/ 20 w 25"/>
                    <a:gd name="T1" fmla="*/ 0 h 11"/>
                    <a:gd name="T2" fmla="*/ 20 w 25"/>
                    <a:gd name="T3" fmla="*/ 0 h 11"/>
                    <a:gd name="T4" fmla="*/ 16 w 25"/>
                    <a:gd name="T5" fmla="*/ 6 h 11"/>
                    <a:gd name="T6" fmla="*/ 11 w 25"/>
                    <a:gd name="T7" fmla="*/ 7 h 11"/>
                    <a:gd name="T8" fmla="*/ 0 w 25"/>
                    <a:gd name="T9" fmla="*/ 7 h 11"/>
                    <a:gd name="T10" fmla="*/ 1 w 25"/>
                    <a:gd name="T11" fmla="*/ 8 h 11"/>
                    <a:gd name="T12" fmla="*/ 6 w 25"/>
                    <a:gd name="T13" fmla="*/ 11 h 11"/>
                    <a:gd name="T14" fmla="*/ 11 w 25"/>
                    <a:gd name="T15" fmla="*/ 11 h 11"/>
                    <a:gd name="T16" fmla="*/ 15 w 25"/>
                    <a:gd name="T17" fmla="*/ 11 h 11"/>
                    <a:gd name="T18" fmla="*/ 20 w 25"/>
                    <a:gd name="T19" fmla="*/ 9 h 11"/>
                    <a:gd name="T20" fmla="*/ 23 w 25"/>
                    <a:gd name="T21" fmla="*/ 7 h 11"/>
                    <a:gd name="T22" fmla="*/ 25 w 25"/>
                    <a:gd name="T23" fmla="*/ 1 h 11"/>
                    <a:gd name="T24" fmla="*/ 20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20" y="0"/>
                      </a:moveTo>
                      <a:lnTo>
                        <a:pt x="20" y="0"/>
                      </a:lnTo>
                      <a:lnTo>
                        <a:pt x="16" y="6"/>
                      </a:lnTo>
                      <a:lnTo>
                        <a:pt x="11" y="7"/>
                      </a:lnTo>
                      <a:lnTo>
                        <a:pt x="0" y="7"/>
                      </a:lnTo>
                      <a:lnTo>
                        <a:pt x="1" y="8"/>
                      </a:lnTo>
                      <a:lnTo>
                        <a:pt x="6" y="11"/>
                      </a:lnTo>
                      <a:lnTo>
                        <a:pt x="11" y="11"/>
                      </a:lnTo>
                      <a:lnTo>
                        <a:pt x="15" y="11"/>
                      </a:lnTo>
                      <a:lnTo>
                        <a:pt x="20" y="9"/>
                      </a:lnTo>
                      <a:lnTo>
                        <a:pt x="23" y="7"/>
                      </a:lnTo>
                      <a:lnTo>
                        <a:pt x="25" y="1"/>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6" name="Freeform 8235"/>
                <p:cNvSpPr>
                  <a:spLocks/>
                </p:cNvSpPr>
                <p:nvPr/>
              </p:nvSpPr>
              <p:spPr bwMode="auto">
                <a:xfrm>
                  <a:off x="2129" y="2396"/>
                  <a:ext cx="5" cy="5"/>
                </a:xfrm>
                <a:custGeom>
                  <a:avLst/>
                  <a:gdLst>
                    <a:gd name="T0" fmla="*/ 21 w 29"/>
                    <a:gd name="T1" fmla="*/ 0 h 27"/>
                    <a:gd name="T2" fmla="*/ 15 w 29"/>
                    <a:gd name="T3" fmla="*/ 3 h 27"/>
                    <a:gd name="T4" fmla="*/ 16 w 29"/>
                    <a:gd name="T5" fmla="*/ 3 h 27"/>
                    <a:gd name="T6" fmla="*/ 20 w 29"/>
                    <a:gd name="T7" fmla="*/ 5 h 27"/>
                    <a:gd name="T8" fmla="*/ 22 w 29"/>
                    <a:gd name="T9" fmla="*/ 6 h 27"/>
                    <a:gd name="T10" fmla="*/ 24 w 29"/>
                    <a:gd name="T11" fmla="*/ 12 h 27"/>
                    <a:gd name="T12" fmla="*/ 6 w 29"/>
                    <a:gd name="T13" fmla="*/ 12 h 27"/>
                    <a:gd name="T14" fmla="*/ 0 w 29"/>
                    <a:gd name="T15" fmla="*/ 15 h 27"/>
                    <a:gd name="T16" fmla="*/ 0 w 29"/>
                    <a:gd name="T17" fmla="*/ 17 h 27"/>
                    <a:gd name="T18" fmla="*/ 1 w 29"/>
                    <a:gd name="T19" fmla="*/ 22 h 27"/>
                    <a:gd name="T20" fmla="*/ 4 w 29"/>
                    <a:gd name="T21" fmla="*/ 27 h 27"/>
                    <a:gd name="T22" fmla="*/ 15 w 29"/>
                    <a:gd name="T23" fmla="*/ 27 h 27"/>
                    <a:gd name="T24" fmla="*/ 14 w 29"/>
                    <a:gd name="T25" fmla="*/ 27 h 27"/>
                    <a:gd name="T26" fmla="*/ 9 w 29"/>
                    <a:gd name="T27" fmla="*/ 24 h 27"/>
                    <a:gd name="T28" fmla="*/ 8 w 29"/>
                    <a:gd name="T29" fmla="*/ 22 h 27"/>
                    <a:gd name="T30" fmla="*/ 5 w 29"/>
                    <a:gd name="T31" fmla="*/ 16 h 27"/>
                    <a:gd name="T32" fmla="*/ 29 w 29"/>
                    <a:gd name="T33" fmla="*/ 16 h 27"/>
                    <a:gd name="T34" fmla="*/ 29 w 29"/>
                    <a:gd name="T35" fmla="*/ 10 h 27"/>
                    <a:gd name="T36" fmla="*/ 27 w 29"/>
                    <a:gd name="T37" fmla="*/ 5 h 27"/>
                    <a:gd name="T38" fmla="*/ 26 w 29"/>
                    <a:gd name="T39" fmla="*/ 4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3"/>
                      </a:lnTo>
                      <a:lnTo>
                        <a:pt x="16" y="3"/>
                      </a:lnTo>
                      <a:lnTo>
                        <a:pt x="20" y="5"/>
                      </a:lnTo>
                      <a:lnTo>
                        <a:pt x="22" y="6"/>
                      </a:lnTo>
                      <a:lnTo>
                        <a:pt x="24" y="12"/>
                      </a:lnTo>
                      <a:lnTo>
                        <a:pt x="6" y="12"/>
                      </a:lnTo>
                      <a:lnTo>
                        <a:pt x="0" y="15"/>
                      </a:lnTo>
                      <a:lnTo>
                        <a:pt x="0" y="17"/>
                      </a:lnTo>
                      <a:lnTo>
                        <a:pt x="1" y="22"/>
                      </a:lnTo>
                      <a:lnTo>
                        <a:pt x="4" y="27"/>
                      </a:lnTo>
                      <a:lnTo>
                        <a:pt x="15" y="27"/>
                      </a:lnTo>
                      <a:lnTo>
                        <a:pt x="14" y="27"/>
                      </a:lnTo>
                      <a:lnTo>
                        <a:pt x="9" y="24"/>
                      </a:lnTo>
                      <a:lnTo>
                        <a:pt x="8" y="22"/>
                      </a:lnTo>
                      <a:lnTo>
                        <a:pt x="5" y="16"/>
                      </a:lnTo>
                      <a:lnTo>
                        <a:pt x="29" y="16"/>
                      </a:lnTo>
                      <a:lnTo>
                        <a:pt x="29" y="10"/>
                      </a:lnTo>
                      <a:lnTo>
                        <a:pt x="27" y="5"/>
                      </a:lnTo>
                      <a:lnTo>
                        <a:pt x="26"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7" name="Freeform 8236"/>
                <p:cNvSpPr>
                  <a:spLocks/>
                </p:cNvSpPr>
                <p:nvPr/>
              </p:nvSpPr>
              <p:spPr bwMode="auto">
                <a:xfrm>
                  <a:off x="2129" y="2396"/>
                  <a:ext cx="4" cy="3"/>
                </a:xfrm>
                <a:custGeom>
                  <a:avLst/>
                  <a:gdLst>
                    <a:gd name="T0" fmla="*/ 15 w 21"/>
                    <a:gd name="T1" fmla="*/ 0 h 16"/>
                    <a:gd name="T2" fmla="*/ 14 w 21"/>
                    <a:gd name="T3" fmla="*/ 0 h 16"/>
                    <a:gd name="T4" fmla="*/ 9 w 21"/>
                    <a:gd name="T5" fmla="*/ 1 h 16"/>
                    <a:gd name="T6" fmla="*/ 4 w 21"/>
                    <a:gd name="T7" fmla="*/ 4 h 16"/>
                    <a:gd name="T8" fmla="*/ 3 w 21"/>
                    <a:gd name="T9" fmla="*/ 5 h 16"/>
                    <a:gd name="T10" fmla="*/ 1 w 21"/>
                    <a:gd name="T11" fmla="*/ 11 h 16"/>
                    <a:gd name="T12" fmla="*/ 0 w 21"/>
                    <a:gd name="T13" fmla="*/ 16 h 16"/>
                    <a:gd name="T14" fmla="*/ 6 w 21"/>
                    <a:gd name="T15" fmla="*/ 13 h 16"/>
                    <a:gd name="T16" fmla="*/ 6 w 21"/>
                    <a:gd name="T17" fmla="*/ 12 h 16"/>
                    <a:gd name="T18" fmla="*/ 9 w 21"/>
                    <a:gd name="T19" fmla="*/ 6 h 16"/>
                    <a:gd name="T20" fmla="*/ 10 w 21"/>
                    <a:gd name="T21" fmla="*/ 6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9" y="1"/>
                      </a:lnTo>
                      <a:lnTo>
                        <a:pt x="4" y="4"/>
                      </a:lnTo>
                      <a:lnTo>
                        <a:pt x="3" y="5"/>
                      </a:lnTo>
                      <a:lnTo>
                        <a:pt x="1" y="11"/>
                      </a:lnTo>
                      <a:lnTo>
                        <a:pt x="0" y="16"/>
                      </a:lnTo>
                      <a:lnTo>
                        <a:pt x="6" y="13"/>
                      </a:lnTo>
                      <a:lnTo>
                        <a:pt x="6" y="12"/>
                      </a:lnTo>
                      <a:lnTo>
                        <a:pt x="9" y="6"/>
                      </a:lnTo>
                      <a:lnTo>
                        <a:pt x="10" y="6"/>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8" name="Freeform 8237"/>
                <p:cNvSpPr>
                  <a:spLocks/>
                </p:cNvSpPr>
                <p:nvPr/>
              </p:nvSpPr>
              <p:spPr bwMode="auto">
                <a:xfrm>
                  <a:off x="2104" y="2413"/>
                  <a:ext cx="4" cy="3"/>
                </a:xfrm>
                <a:custGeom>
                  <a:avLst/>
                  <a:gdLst>
                    <a:gd name="T0" fmla="*/ 23 w 26"/>
                    <a:gd name="T1" fmla="*/ 0 h 18"/>
                    <a:gd name="T2" fmla="*/ 9 w 26"/>
                    <a:gd name="T3" fmla="*/ 0 h 18"/>
                    <a:gd name="T4" fmla="*/ 14 w 26"/>
                    <a:gd name="T5" fmla="*/ 1 h 18"/>
                    <a:gd name="T6" fmla="*/ 18 w 26"/>
                    <a:gd name="T7" fmla="*/ 2 h 18"/>
                    <a:gd name="T8" fmla="*/ 18 w 26"/>
                    <a:gd name="T9" fmla="*/ 3 h 18"/>
                    <a:gd name="T10" fmla="*/ 20 w 26"/>
                    <a:gd name="T11" fmla="*/ 8 h 18"/>
                    <a:gd name="T12" fmla="*/ 20 w 26"/>
                    <a:gd name="T13" fmla="*/ 9 h 18"/>
                    <a:gd name="T14" fmla="*/ 18 w 26"/>
                    <a:gd name="T15" fmla="*/ 13 h 18"/>
                    <a:gd name="T16" fmla="*/ 16 w 26"/>
                    <a:gd name="T17" fmla="*/ 14 h 18"/>
                    <a:gd name="T18" fmla="*/ 10 w 26"/>
                    <a:gd name="T19" fmla="*/ 15 h 18"/>
                    <a:gd name="T20" fmla="*/ 0 w 26"/>
                    <a:gd name="T21" fmla="*/ 15 h 18"/>
                    <a:gd name="T22" fmla="*/ 20 w 26"/>
                    <a:gd name="T23" fmla="*/ 18 h 18"/>
                    <a:gd name="T24" fmla="*/ 24 w 26"/>
                    <a:gd name="T25" fmla="*/ 15 h 18"/>
                    <a:gd name="T26" fmla="*/ 24 w 26"/>
                    <a:gd name="T27" fmla="*/ 14 h 18"/>
                    <a:gd name="T28" fmla="*/ 26 w 26"/>
                    <a:gd name="T29" fmla="*/ 8 h 18"/>
                    <a:gd name="T30" fmla="*/ 26 w 26"/>
                    <a:gd name="T31" fmla="*/ 6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4" y="1"/>
                      </a:lnTo>
                      <a:lnTo>
                        <a:pt x="18" y="2"/>
                      </a:lnTo>
                      <a:lnTo>
                        <a:pt x="18" y="3"/>
                      </a:lnTo>
                      <a:lnTo>
                        <a:pt x="20" y="8"/>
                      </a:lnTo>
                      <a:lnTo>
                        <a:pt x="20" y="9"/>
                      </a:lnTo>
                      <a:lnTo>
                        <a:pt x="18" y="13"/>
                      </a:lnTo>
                      <a:lnTo>
                        <a:pt x="16" y="14"/>
                      </a:lnTo>
                      <a:lnTo>
                        <a:pt x="10" y="15"/>
                      </a:lnTo>
                      <a:lnTo>
                        <a:pt x="0" y="15"/>
                      </a:lnTo>
                      <a:lnTo>
                        <a:pt x="20" y="18"/>
                      </a:lnTo>
                      <a:lnTo>
                        <a:pt x="24" y="15"/>
                      </a:lnTo>
                      <a:lnTo>
                        <a:pt x="24" y="14"/>
                      </a:lnTo>
                      <a:lnTo>
                        <a:pt x="26" y="8"/>
                      </a:lnTo>
                      <a:lnTo>
                        <a:pt x="26"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99" name="Freeform 8238"/>
                <p:cNvSpPr>
                  <a:spLocks/>
                </p:cNvSpPr>
                <p:nvPr/>
              </p:nvSpPr>
              <p:spPr bwMode="auto">
                <a:xfrm>
                  <a:off x="2104" y="2410"/>
                  <a:ext cx="4" cy="2"/>
                </a:xfrm>
                <a:custGeom>
                  <a:avLst/>
                  <a:gdLst>
                    <a:gd name="T0" fmla="*/ 21 w 24"/>
                    <a:gd name="T1" fmla="*/ 0 h 16"/>
                    <a:gd name="T2" fmla="*/ 8 w 24"/>
                    <a:gd name="T3" fmla="*/ 2 h 16"/>
                    <a:gd name="T4" fmla="*/ 14 w 24"/>
                    <a:gd name="T5" fmla="*/ 2 h 16"/>
                    <a:gd name="T6" fmla="*/ 17 w 24"/>
                    <a:gd name="T7" fmla="*/ 4 h 16"/>
                    <a:gd name="T8" fmla="*/ 19 w 24"/>
                    <a:gd name="T9" fmla="*/ 8 h 16"/>
                    <a:gd name="T10" fmla="*/ 17 w 24"/>
                    <a:gd name="T11" fmla="*/ 13 h 16"/>
                    <a:gd name="T12" fmla="*/ 14 w 24"/>
                    <a:gd name="T13" fmla="*/ 14 h 16"/>
                    <a:gd name="T14" fmla="*/ 8 w 24"/>
                    <a:gd name="T15" fmla="*/ 15 h 16"/>
                    <a:gd name="T16" fmla="*/ 0 w 24"/>
                    <a:gd name="T17" fmla="*/ 15 h 16"/>
                    <a:gd name="T18" fmla="*/ 18 w 24"/>
                    <a:gd name="T19" fmla="*/ 16 h 16"/>
                    <a:gd name="T20" fmla="*/ 22 w 24"/>
                    <a:gd name="T21" fmla="*/ 13 h 16"/>
                    <a:gd name="T22" fmla="*/ 24 w 24"/>
                    <a:gd name="T23" fmla="*/ 7 h 16"/>
                    <a:gd name="T24" fmla="*/ 23 w 24"/>
                    <a:gd name="T25" fmla="*/ 5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2"/>
                      </a:lnTo>
                      <a:lnTo>
                        <a:pt x="14" y="2"/>
                      </a:lnTo>
                      <a:lnTo>
                        <a:pt x="17" y="4"/>
                      </a:lnTo>
                      <a:lnTo>
                        <a:pt x="19" y="8"/>
                      </a:lnTo>
                      <a:lnTo>
                        <a:pt x="17" y="13"/>
                      </a:lnTo>
                      <a:lnTo>
                        <a:pt x="14" y="14"/>
                      </a:lnTo>
                      <a:lnTo>
                        <a:pt x="8" y="15"/>
                      </a:lnTo>
                      <a:lnTo>
                        <a:pt x="0" y="15"/>
                      </a:lnTo>
                      <a:lnTo>
                        <a:pt x="18" y="16"/>
                      </a:lnTo>
                      <a:lnTo>
                        <a:pt x="22" y="13"/>
                      </a:lnTo>
                      <a:lnTo>
                        <a:pt x="24" y="7"/>
                      </a:lnTo>
                      <a:lnTo>
                        <a:pt x="23"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0" name="Freeform 8239"/>
                <p:cNvSpPr>
                  <a:spLocks/>
                </p:cNvSpPr>
                <p:nvPr/>
              </p:nvSpPr>
              <p:spPr bwMode="auto">
                <a:xfrm>
                  <a:off x="2103" y="2409"/>
                  <a:ext cx="5" cy="7"/>
                </a:xfrm>
                <a:custGeom>
                  <a:avLst/>
                  <a:gdLst>
                    <a:gd name="T0" fmla="*/ 16 w 30"/>
                    <a:gd name="T1" fmla="*/ 0 h 42"/>
                    <a:gd name="T2" fmla="*/ 0 w 30"/>
                    <a:gd name="T3" fmla="*/ 0 h 42"/>
                    <a:gd name="T4" fmla="*/ 0 w 30"/>
                    <a:gd name="T5" fmla="*/ 42 h 42"/>
                    <a:gd name="T6" fmla="*/ 17 w 30"/>
                    <a:gd name="T7" fmla="*/ 42 h 42"/>
                    <a:gd name="T8" fmla="*/ 21 w 30"/>
                    <a:gd name="T9" fmla="*/ 42 h 42"/>
                    <a:gd name="T10" fmla="*/ 26 w 30"/>
                    <a:gd name="T11" fmla="*/ 41 h 42"/>
                    <a:gd name="T12" fmla="*/ 27 w 30"/>
                    <a:gd name="T13" fmla="*/ 40 h 42"/>
                    <a:gd name="T14" fmla="*/ 7 w 30"/>
                    <a:gd name="T15" fmla="*/ 37 h 42"/>
                    <a:gd name="T16" fmla="*/ 7 w 30"/>
                    <a:gd name="T17" fmla="*/ 22 h 42"/>
                    <a:gd name="T18" fmla="*/ 16 w 30"/>
                    <a:gd name="T19" fmla="*/ 22 h 42"/>
                    <a:gd name="T20" fmla="*/ 30 w 30"/>
                    <a:gd name="T21" fmla="*/ 22 h 42"/>
                    <a:gd name="T22" fmla="*/ 25 w 30"/>
                    <a:gd name="T23" fmla="*/ 20 h 42"/>
                    <a:gd name="T24" fmla="*/ 25 w 30"/>
                    <a:gd name="T25" fmla="*/ 19 h 42"/>
                    <a:gd name="T26" fmla="*/ 7 w 30"/>
                    <a:gd name="T27" fmla="*/ 18 h 42"/>
                    <a:gd name="T28" fmla="*/ 7 w 30"/>
                    <a:gd name="T29" fmla="*/ 4 h 42"/>
                    <a:gd name="T30" fmla="*/ 15 w 30"/>
                    <a:gd name="T31" fmla="*/ 5 h 42"/>
                    <a:gd name="T32" fmla="*/ 28 w 30"/>
                    <a:gd name="T33" fmla="*/ 3 h 42"/>
                    <a:gd name="T34" fmla="*/ 28 w 30"/>
                    <a:gd name="T35" fmla="*/ 3 h 42"/>
                    <a:gd name="T36" fmla="*/ 23 w 30"/>
                    <a:gd name="T37" fmla="*/ 1 h 42"/>
                    <a:gd name="T38" fmla="*/ 16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6" y="0"/>
                      </a:moveTo>
                      <a:lnTo>
                        <a:pt x="0" y="0"/>
                      </a:lnTo>
                      <a:lnTo>
                        <a:pt x="0" y="42"/>
                      </a:lnTo>
                      <a:lnTo>
                        <a:pt x="17" y="42"/>
                      </a:lnTo>
                      <a:lnTo>
                        <a:pt x="21" y="42"/>
                      </a:lnTo>
                      <a:lnTo>
                        <a:pt x="26" y="41"/>
                      </a:lnTo>
                      <a:lnTo>
                        <a:pt x="27" y="40"/>
                      </a:lnTo>
                      <a:lnTo>
                        <a:pt x="7" y="37"/>
                      </a:lnTo>
                      <a:lnTo>
                        <a:pt x="7" y="22"/>
                      </a:lnTo>
                      <a:lnTo>
                        <a:pt x="16" y="22"/>
                      </a:lnTo>
                      <a:lnTo>
                        <a:pt x="30" y="22"/>
                      </a:lnTo>
                      <a:lnTo>
                        <a:pt x="25" y="20"/>
                      </a:lnTo>
                      <a:lnTo>
                        <a:pt x="25" y="19"/>
                      </a:lnTo>
                      <a:lnTo>
                        <a:pt x="7" y="18"/>
                      </a:lnTo>
                      <a:lnTo>
                        <a:pt x="7" y="4"/>
                      </a:lnTo>
                      <a:lnTo>
                        <a:pt x="15" y="5"/>
                      </a:lnTo>
                      <a:lnTo>
                        <a:pt x="28" y="3"/>
                      </a:lnTo>
                      <a:lnTo>
                        <a:pt x="28" y="3"/>
                      </a:lnTo>
                      <a:lnTo>
                        <a:pt x="23"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1" name="Freeform 8240"/>
                <p:cNvSpPr>
                  <a:spLocks/>
                </p:cNvSpPr>
                <p:nvPr/>
              </p:nvSpPr>
              <p:spPr bwMode="auto">
                <a:xfrm>
                  <a:off x="2110" y="2412"/>
                  <a:ext cx="4" cy="5"/>
                </a:xfrm>
                <a:custGeom>
                  <a:avLst/>
                  <a:gdLst>
                    <a:gd name="T0" fmla="*/ 20 w 25"/>
                    <a:gd name="T1" fmla="*/ 0 h 28"/>
                    <a:gd name="T2" fmla="*/ 10 w 25"/>
                    <a:gd name="T3" fmla="*/ 0 h 28"/>
                    <a:gd name="T4" fmla="*/ 12 w 25"/>
                    <a:gd name="T5" fmla="*/ 1 h 28"/>
                    <a:gd name="T6" fmla="*/ 16 w 25"/>
                    <a:gd name="T7" fmla="*/ 3 h 28"/>
                    <a:gd name="T8" fmla="*/ 18 w 25"/>
                    <a:gd name="T9" fmla="*/ 6 h 28"/>
                    <a:gd name="T10" fmla="*/ 19 w 25"/>
                    <a:gd name="T11" fmla="*/ 11 h 28"/>
                    <a:gd name="T12" fmla="*/ 18 w 25"/>
                    <a:gd name="T13" fmla="*/ 16 h 28"/>
                    <a:gd name="T14" fmla="*/ 17 w 25"/>
                    <a:gd name="T15" fmla="*/ 21 h 28"/>
                    <a:gd name="T16" fmla="*/ 15 w 25"/>
                    <a:gd name="T17" fmla="*/ 22 h 28"/>
                    <a:gd name="T18" fmla="*/ 10 w 25"/>
                    <a:gd name="T19" fmla="*/ 24 h 28"/>
                    <a:gd name="T20" fmla="*/ 0 w 25"/>
                    <a:gd name="T21" fmla="*/ 24 h 28"/>
                    <a:gd name="T22" fmla="*/ 4 w 25"/>
                    <a:gd name="T23" fmla="*/ 27 h 28"/>
                    <a:gd name="T24" fmla="*/ 10 w 25"/>
                    <a:gd name="T25" fmla="*/ 28 h 28"/>
                    <a:gd name="T26" fmla="*/ 15 w 25"/>
                    <a:gd name="T27" fmla="*/ 27 h 28"/>
                    <a:gd name="T28" fmla="*/ 20 w 25"/>
                    <a:gd name="T29" fmla="*/ 24 h 28"/>
                    <a:gd name="T30" fmla="*/ 21 w 25"/>
                    <a:gd name="T31" fmla="*/ 23 h 28"/>
                    <a:gd name="T32" fmla="*/ 24 w 25"/>
                    <a:gd name="T33" fmla="*/ 18 h 28"/>
                    <a:gd name="T34" fmla="*/ 25 w 25"/>
                    <a:gd name="T35" fmla="*/ 11 h 28"/>
                    <a:gd name="T36" fmla="*/ 25 w 25"/>
                    <a:gd name="T37" fmla="*/ 10 h 28"/>
                    <a:gd name="T38" fmla="*/ 24 w 25"/>
                    <a:gd name="T39" fmla="*/ 4 h 28"/>
                    <a:gd name="T40" fmla="*/ 20 w 25"/>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20" y="0"/>
                      </a:moveTo>
                      <a:lnTo>
                        <a:pt x="10" y="0"/>
                      </a:lnTo>
                      <a:lnTo>
                        <a:pt x="12" y="1"/>
                      </a:lnTo>
                      <a:lnTo>
                        <a:pt x="16" y="3"/>
                      </a:lnTo>
                      <a:lnTo>
                        <a:pt x="18" y="6"/>
                      </a:lnTo>
                      <a:lnTo>
                        <a:pt x="19" y="11"/>
                      </a:lnTo>
                      <a:lnTo>
                        <a:pt x="18" y="16"/>
                      </a:lnTo>
                      <a:lnTo>
                        <a:pt x="17" y="21"/>
                      </a:lnTo>
                      <a:lnTo>
                        <a:pt x="15" y="22"/>
                      </a:lnTo>
                      <a:lnTo>
                        <a:pt x="10" y="24"/>
                      </a:lnTo>
                      <a:lnTo>
                        <a:pt x="0" y="24"/>
                      </a:lnTo>
                      <a:lnTo>
                        <a:pt x="4" y="27"/>
                      </a:lnTo>
                      <a:lnTo>
                        <a:pt x="10" y="28"/>
                      </a:lnTo>
                      <a:lnTo>
                        <a:pt x="15" y="27"/>
                      </a:lnTo>
                      <a:lnTo>
                        <a:pt x="20" y="24"/>
                      </a:lnTo>
                      <a:lnTo>
                        <a:pt x="21" y="23"/>
                      </a:lnTo>
                      <a:lnTo>
                        <a:pt x="24" y="18"/>
                      </a:lnTo>
                      <a:lnTo>
                        <a:pt x="25" y="11"/>
                      </a:lnTo>
                      <a:lnTo>
                        <a:pt x="25" y="10"/>
                      </a:lnTo>
                      <a:lnTo>
                        <a:pt x="24" y="4"/>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2" name="Freeform 8241"/>
                <p:cNvSpPr>
                  <a:spLocks/>
                </p:cNvSpPr>
                <p:nvPr/>
              </p:nvSpPr>
              <p:spPr bwMode="auto">
                <a:xfrm>
                  <a:off x="2109" y="2411"/>
                  <a:ext cx="4" cy="5"/>
                </a:xfrm>
                <a:custGeom>
                  <a:avLst/>
                  <a:gdLst>
                    <a:gd name="T0" fmla="*/ 14 w 24"/>
                    <a:gd name="T1" fmla="*/ 0 h 29"/>
                    <a:gd name="T2" fmla="*/ 14 w 24"/>
                    <a:gd name="T3" fmla="*/ 0 h 29"/>
                    <a:gd name="T4" fmla="*/ 8 w 24"/>
                    <a:gd name="T5" fmla="*/ 1 h 29"/>
                    <a:gd name="T6" fmla="*/ 4 w 24"/>
                    <a:gd name="T7" fmla="*/ 5 h 29"/>
                    <a:gd name="T8" fmla="*/ 2 w 24"/>
                    <a:gd name="T9" fmla="*/ 6 h 29"/>
                    <a:gd name="T10" fmla="*/ 0 w 24"/>
                    <a:gd name="T11" fmla="*/ 11 h 29"/>
                    <a:gd name="T12" fmla="*/ 0 w 24"/>
                    <a:gd name="T13" fmla="*/ 17 h 29"/>
                    <a:gd name="T14" fmla="*/ 0 w 24"/>
                    <a:gd name="T15" fmla="*/ 20 h 29"/>
                    <a:gd name="T16" fmla="*/ 1 w 24"/>
                    <a:gd name="T17" fmla="*/ 25 h 29"/>
                    <a:gd name="T18" fmla="*/ 4 w 24"/>
                    <a:gd name="T19" fmla="*/ 29 h 29"/>
                    <a:gd name="T20" fmla="*/ 14 w 24"/>
                    <a:gd name="T21" fmla="*/ 29 h 29"/>
                    <a:gd name="T22" fmla="*/ 12 w 24"/>
                    <a:gd name="T23" fmla="*/ 29 h 29"/>
                    <a:gd name="T24" fmla="*/ 7 w 24"/>
                    <a:gd name="T25" fmla="*/ 26 h 29"/>
                    <a:gd name="T26" fmla="*/ 5 w 24"/>
                    <a:gd name="T27" fmla="*/ 23 h 29"/>
                    <a:gd name="T28" fmla="*/ 5 w 24"/>
                    <a:gd name="T29" fmla="*/ 17 h 29"/>
                    <a:gd name="T30" fmla="*/ 5 w 24"/>
                    <a:gd name="T31" fmla="*/ 13 h 29"/>
                    <a:gd name="T32" fmla="*/ 7 w 24"/>
                    <a:gd name="T33" fmla="*/ 8 h 29"/>
                    <a:gd name="T34" fmla="*/ 8 w 24"/>
                    <a:gd name="T35" fmla="*/ 7 h 29"/>
                    <a:gd name="T36" fmla="*/ 14 w 24"/>
                    <a:gd name="T37" fmla="*/ 5 h 29"/>
                    <a:gd name="T38" fmla="*/ 24 w 24"/>
                    <a:gd name="T39" fmla="*/ 5 h 29"/>
                    <a:gd name="T40" fmla="*/ 24 w 24"/>
                    <a:gd name="T41" fmla="*/ 5 h 29"/>
                    <a:gd name="T42" fmla="*/ 20 w 24"/>
                    <a:gd name="T43" fmla="*/ 1 h 29"/>
                    <a:gd name="T44" fmla="*/ 14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4" y="0"/>
                      </a:moveTo>
                      <a:lnTo>
                        <a:pt x="14" y="0"/>
                      </a:lnTo>
                      <a:lnTo>
                        <a:pt x="8" y="1"/>
                      </a:lnTo>
                      <a:lnTo>
                        <a:pt x="4" y="5"/>
                      </a:lnTo>
                      <a:lnTo>
                        <a:pt x="2" y="6"/>
                      </a:lnTo>
                      <a:lnTo>
                        <a:pt x="0" y="11"/>
                      </a:lnTo>
                      <a:lnTo>
                        <a:pt x="0" y="17"/>
                      </a:lnTo>
                      <a:lnTo>
                        <a:pt x="0" y="20"/>
                      </a:lnTo>
                      <a:lnTo>
                        <a:pt x="1" y="25"/>
                      </a:lnTo>
                      <a:lnTo>
                        <a:pt x="4" y="29"/>
                      </a:lnTo>
                      <a:lnTo>
                        <a:pt x="14" y="29"/>
                      </a:lnTo>
                      <a:lnTo>
                        <a:pt x="12" y="29"/>
                      </a:lnTo>
                      <a:lnTo>
                        <a:pt x="7" y="26"/>
                      </a:lnTo>
                      <a:lnTo>
                        <a:pt x="5" y="23"/>
                      </a:lnTo>
                      <a:lnTo>
                        <a:pt x="5" y="17"/>
                      </a:lnTo>
                      <a:lnTo>
                        <a:pt x="5" y="13"/>
                      </a:lnTo>
                      <a:lnTo>
                        <a:pt x="7" y="8"/>
                      </a:lnTo>
                      <a:lnTo>
                        <a:pt x="8" y="7"/>
                      </a:lnTo>
                      <a:lnTo>
                        <a:pt x="14" y="5"/>
                      </a:lnTo>
                      <a:lnTo>
                        <a:pt x="24" y="5"/>
                      </a:lnTo>
                      <a:lnTo>
                        <a:pt x="24" y="5"/>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3" name="Freeform 8242"/>
                <p:cNvSpPr>
                  <a:spLocks/>
                </p:cNvSpPr>
                <p:nvPr/>
              </p:nvSpPr>
              <p:spPr bwMode="auto">
                <a:xfrm>
                  <a:off x="2120" y="2412"/>
                  <a:ext cx="2" cy="4"/>
                </a:xfrm>
                <a:custGeom>
                  <a:avLst/>
                  <a:gdLst>
                    <a:gd name="T0" fmla="*/ 8 w 11"/>
                    <a:gd name="T1" fmla="*/ 0 h 28"/>
                    <a:gd name="T2" fmla="*/ 0 w 11"/>
                    <a:gd name="T3" fmla="*/ 2 h 28"/>
                    <a:gd name="T4" fmla="*/ 3 w 11"/>
                    <a:gd name="T5" fmla="*/ 3 h 28"/>
                    <a:gd name="T6" fmla="*/ 5 w 11"/>
                    <a:gd name="T7" fmla="*/ 5 h 28"/>
                    <a:gd name="T8" fmla="*/ 5 w 11"/>
                    <a:gd name="T9" fmla="*/ 9 h 28"/>
                    <a:gd name="T10" fmla="*/ 5 w 11"/>
                    <a:gd name="T11" fmla="*/ 28 h 28"/>
                    <a:gd name="T12" fmla="*/ 11 w 11"/>
                    <a:gd name="T13" fmla="*/ 28 h 28"/>
                    <a:gd name="T14" fmla="*/ 11 w 11"/>
                    <a:gd name="T15" fmla="*/ 7 h 28"/>
                    <a:gd name="T16" fmla="*/ 11 w 11"/>
                    <a:gd name="T17" fmla="*/ 4 h 28"/>
                    <a:gd name="T18" fmla="*/ 8 w 11"/>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8">
                      <a:moveTo>
                        <a:pt x="8" y="0"/>
                      </a:moveTo>
                      <a:lnTo>
                        <a:pt x="0" y="2"/>
                      </a:lnTo>
                      <a:lnTo>
                        <a:pt x="3" y="3"/>
                      </a:lnTo>
                      <a:lnTo>
                        <a:pt x="5" y="5"/>
                      </a:lnTo>
                      <a:lnTo>
                        <a:pt x="5" y="9"/>
                      </a:lnTo>
                      <a:lnTo>
                        <a:pt x="5" y="28"/>
                      </a:lnTo>
                      <a:lnTo>
                        <a:pt x="11" y="28"/>
                      </a:lnTo>
                      <a:lnTo>
                        <a:pt x="11" y="7"/>
                      </a:lnTo>
                      <a:lnTo>
                        <a:pt x="11"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4" name="Freeform 8243"/>
                <p:cNvSpPr>
                  <a:spLocks/>
                </p:cNvSpPr>
                <p:nvPr/>
              </p:nvSpPr>
              <p:spPr bwMode="auto">
                <a:xfrm>
                  <a:off x="2117" y="2411"/>
                  <a:ext cx="2" cy="1"/>
                </a:xfrm>
                <a:custGeom>
                  <a:avLst/>
                  <a:gdLst>
                    <a:gd name="T0" fmla="*/ 6 w 9"/>
                    <a:gd name="T1" fmla="*/ 0 h 5"/>
                    <a:gd name="T2" fmla="*/ 0 w 9"/>
                    <a:gd name="T3" fmla="*/ 4 h 5"/>
                    <a:gd name="T4" fmla="*/ 3 w 9"/>
                    <a:gd name="T5" fmla="*/ 5 h 5"/>
                    <a:gd name="T6" fmla="*/ 9 w 9"/>
                    <a:gd name="T7" fmla="*/ 5 h 5"/>
                    <a:gd name="T8" fmla="*/ 6 w 9"/>
                    <a:gd name="T9" fmla="*/ 0 h 5"/>
                  </a:gdLst>
                  <a:ahLst/>
                  <a:cxnLst>
                    <a:cxn ang="0">
                      <a:pos x="T0" y="T1"/>
                    </a:cxn>
                    <a:cxn ang="0">
                      <a:pos x="T2" y="T3"/>
                    </a:cxn>
                    <a:cxn ang="0">
                      <a:pos x="T4" y="T5"/>
                    </a:cxn>
                    <a:cxn ang="0">
                      <a:pos x="T6" y="T7"/>
                    </a:cxn>
                    <a:cxn ang="0">
                      <a:pos x="T8" y="T9"/>
                    </a:cxn>
                  </a:cxnLst>
                  <a:rect l="0" t="0" r="r" b="b"/>
                  <a:pathLst>
                    <a:path w="9" h="5">
                      <a:moveTo>
                        <a:pt x="6" y="0"/>
                      </a:moveTo>
                      <a:lnTo>
                        <a:pt x="0" y="4"/>
                      </a:lnTo>
                      <a:lnTo>
                        <a:pt x="3" y="5"/>
                      </a:lnTo>
                      <a:lnTo>
                        <a:pt x="9"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05" name="Freeform 8244"/>
                <p:cNvSpPr>
                  <a:spLocks/>
                </p:cNvSpPr>
                <p:nvPr/>
              </p:nvSpPr>
              <p:spPr bwMode="auto">
                <a:xfrm>
                  <a:off x="2115" y="2411"/>
                  <a:ext cx="1" cy="5"/>
                </a:xfrm>
                <a:custGeom>
                  <a:avLst/>
                  <a:gdLst>
                    <a:gd name="T0" fmla="*/ 5 w 8"/>
                    <a:gd name="T1" fmla="*/ 0 h 31"/>
                    <a:gd name="T2" fmla="*/ 1 w 8"/>
                    <a:gd name="T3" fmla="*/ 0 h 31"/>
                    <a:gd name="T4" fmla="*/ 0 w 8"/>
                    <a:gd name="T5" fmla="*/ 31 h 31"/>
                    <a:gd name="T6" fmla="*/ 5 w 8"/>
                    <a:gd name="T7" fmla="*/ 31 h 31"/>
                    <a:gd name="T8" fmla="*/ 5 w 8"/>
                    <a:gd name="T9" fmla="*/ 15 h 31"/>
                    <a:gd name="T10" fmla="*/ 6 w 8"/>
                    <a:gd name="T11" fmla="*/ 11 h 31"/>
                    <a:gd name="T12" fmla="*/ 7 w 8"/>
                    <a:gd name="T13" fmla="*/ 7 h 31"/>
                    <a:gd name="T14" fmla="*/ 8 w 8"/>
                    <a:gd name="T15" fmla="*/ 7 h 31"/>
                    <a:gd name="T16" fmla="*/ 5 w 8"/>
                    <a:gd name="T17" fmla="*/ 5 h 31"/>
                    <a:gd name="T18" fmla="*/ 5 w 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1">
                      <a:moveTo>
                        <a:pt x="5" y="0"/>
                      </a:moveTo>
                      <a:lnTo>
                        <a:pt x="1" y="0"/>
                      </a:lnTo>
                      <a:lnTo>
                        <a:pt x="0" y="31"/>
                      </a:lnTo>
                      <a:lnTo>
                        <a:pt x="5" y="31"/>
                      </a:lnTo>
                      <a:lnTo>
                        <a:pt x="5" y="15"/>
                      </a:lnTo>
                      <a:lnTo>
                        <a:pt x="6" y="11"/>
                      </a:lnTo>
                      <a:lnTo>
                        <a:pt x="7" y="7"/>
                      </a:lnTo>
                      <a:lnTo>
                        <a:pt x="8" y="7"/>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51" name="Freeform 8190"/>
                <p:cNvSpPr>
                  <a:spLocks/>
                </p:cNvSpPr>
                <p:nvPr/>
              </p:nvSpPr>
              <p:spPr bwMode="auto">
                <a:xfrm>
                  <a:off x="3093" y="1668"/>
                  <a:ext cx="27" cy="23"/>
                </a:xfrm>
                <a:custGeom>
                  <a:avLst/>
                  <a:gdLst>
                    <a:gd name="T0" fmla="*/ 5 w 165"/>
                    <a:gd name="T1" fmla="*/ 3 h 138"/>
                    <a:gd name="T2" fmla="*/ 2 w 165"/>
                    <a:gd name="T3" fmla="*/ 19 h 138"/>
                    <a:gd name="T4" fmla="*/ 0 w 165"/>
                    <a:gd name="T5" fmla="*/ 47 h 138"/>
                    <a:gd name="T6" fmla="*/ 5 w 165"/>
                    <a:gd name="T7" fmla="*/ 77 h 138"/>
                    <a:gd name="T8" fmla="*/ 17 w 165"/>
                    <a:gd name="T9" fmla="*/ 101 h 138"/>
                    <a:gd name="T10" fmla="*/ 29 w 165"/>
                    <a:gd name="T11" fmla="*/ 124 h 138"/>
                    <a:gd name="T12" fmla="*/ 47 w 165"/>
                    <a:gd name="T13" fmla="*/ 134 h 138"/>
                    <a:gd name="T14" fmla="*/ 68 w 165"/>
                    <a:gd name="T15" fmla="*/ 136 h 138"/>
                    <a:gd name="T16" fmla="*/ 89 w 165"/>
                    <a:gd name="T17" fmla="*/ 138 h 138"/>
                    <a:gd name="T18" fmla="*/ 108 w 165"/>
                    <a:gd name="T19" fmla="*/ 130 h 138"/>
                    <a:gd name="T20" fmla="*/ 126 w 165"/>
                    <a:gd name="T21" fmla="*/ 113 h 138"/>
                    <a:gd name="T22" fmla="*/ 144 w 165"/>
                    <a:gd name="T23" fmla="*/ 97 h 138"/>
                    <a:gd name="T24" fmla="*/ 161 w 165"/>
                    <a:gd name="T25" fmla="*/ 81 h 138"/>
                    <a:gd name="T26" fmla="*/ 165 w 165"/>
                    <a:gd name="T27" fmla="*/ 58 h 138"/>
                    <a:gd name="T28" fmla="*/ 162 w 165"/>
                    <a:gd name="T29" fmla="*/ 30 h 138"/>
                    <a:gd name="T30" fmla="*/ 162 w 165"/>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138">
                      <a:moveTo>
                        <a:pt x="5" y="3"/>
                      </a:moveTo>
                      <a:lnTo>
                        <a:pt x="2" y="19"/>
                      </a:lnTo>
                      <a:lnTo>
                        <a:pt x="0" y="47"/>
                      </a:lnTo>
                      <a:lnTo>
                        <a:pt x="5" y="77"/>
                      </a:lnTo>
                      <a:lnTo>
                        <a:pt x="17" y="101"/>
                      </a:lnTo>
                      <a:lnTo>
                        <a:pt x="29" y="124"/>
                      </a:lnTo>
                      <a:lnTo>
                        <a:pt x="47" y="134"/>
                      </a:lnTo>
                      <a:lnTo>
                        <a:pt x="68" y="136"/>
                      </a:lnTo>
                      <a:lnTo>
                        <a:pt x="89" y="138"/>
                      </a:lnTo>
                      <a:lnTo>
                        <a:pt x="108" y="130"/>
                      </a:lnTo>
                      <a:lnTo>
                        <a:pt x="126" y="113"/>
                      </a:lnTo>
                      <a:lnTo>
                        <a:pt x="144" y="97"/>
                      </a:lnTo>
                      <a:lnTo>
                        <a:pt x="161" y="81"/>
                      </a:lnTo>
                      <a:lnTo>
                        <a:pt x="165" y="58"/>
                      </a:lnTo>
                      <a:lnTo>
                        <a:pt x="162" y="30"/>
                      </a:lnTo>
                      <a:lnTo>
                        <a:pt x="162" y="0"/>
                      </a:lnTo>
                    </a:path>
                  </a:pathLst>
                </a:custGeom>
                <a:solidFill>
                  <a:srgbClr val="0070C0">
                    <a:alpha val="31000"/>
                  </a:srgbClr>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3" name="Freeform 8192"/>
                <p:cNvSpPr>
                  <a:spLocks/>
                </p:cNvSpPr>
                <p:nvPr/>
              </p:nvSpPr>
              <p:spPr bwMode="auto">
                <a:xfrm>
                  <a:off x="3096" y="1459"/>
                  <a:ext cx="142" cy="215"/>
                </a:xfrm>
                <a:custGeom>
                  <a:avLst/>
                  <a:gdLst>
                    <a:gd name="T0" fmla="*/ 181 w 852"/>
                    <a:gd name="T1" fmla="*/ 1270 h 1293"/>
                    <a:gd name="T2" fmla="*/ 239 w 852"/>
                    <a:gd name="T3" fmla="*/ 1239 h 1293"/>
                    <a:gd name="T4" fmla="*/ 301 w 852"/>
                    <a:gd name="T5" fmla="*/ 1220 h 1293"/>
                    <a:gd name="T6" fmla="*/ 363 w 852"/>
                    <a:gd name="T7" fmla="*/ 1201 h 1293"/>
                    <a:gd name="T8" fmla="*/ 424 w 852"/>
                    <a:gd name="T9" fmla="*/ 1174 h 1293"/>
                    <a:gd name="T10" fmla="*/ 482 w 852"/>
                    <a:gd name="T11" fmla="*/ 1144 h 1293"/>
                    <a:gd name="T12" fmla="*/ 543 w 852"/>
                    <a:gd name="T13" fmla="*/ 1117 h 1293"/>
                    <a:gd name="T14" fmla="*/ 603 w 852"/>
                    <a:gd name="T15" fmla="*/ 1087 h 1293"/>
                    <a:gd name="T16" fmla="*/ 670 w 852"/>
                    <a:gd name="T17" fmla="*/ 1049 h 1293"/>
                    <a:gd name="T18" fmla="*/ 731 w 852"/>
                    <a:gd name="T19" fmla="*/ 992 h 1293"/>
                    <a:gd name="T20" fmla="*/ 757 w 852"/>
                    <a:gd name="T21" fmla="*/ 913 h 1293"/>
                    <a:gd name="T22" fmla="*/ 790 w 852"/>
                    <a:gd name="T23" fmla="*/ 841 h 1293"/>
                    <a:gd name="T24" fmla="*/ 799 w 852"/>
                    <a:gd name="T25" fmla="*/ 756 h 1293"/>
                    <a:gd name="T26" fmla="*/ 780 w 852"/>
                    <a:gd name="T27" fmla="*/ 676 h 1293"/>
                    <a:gd name="T28" fmla="*/ 833 w 852"/>
                    <a:gd name="T29" fmla="*/ 629 h 1293"/>
                    <a:gd name="T30" fmla="*/ 831 w 852"/>
                    <a:gd name="T31" fmla="*/ 572 h 1293"/>
                    <a:gd name="T32" fmla="*/ 820 w 852"/>
                    <a:gd name="T33" fmla="*/ 491 h 1293"/>
                    <a:gd name="T34" fmla="*/ 814 w 852"/>
                    <a:gd name="T35" fmla="*/ 407 h 1293"/>
                    <a:gd name="T36" fmla="*/ 782 w 852"/>
                    <a:gd name="T37" fmla="*/ 334 h 1293"/>
                    <a:gd name="T38" fmla="*/ 745 w 852"/>
                    <a:gd name="T39" fmla="*/ 272 h 1293"/>
                    <a:gd name="T40" fmla="*/ 716 w 852"/>
                    <a:gd name="T41" fmla="*/ 189 h 1293"/>
                    <a:gd name="T42" fmla="*/ 710 w 852"/>
                    <a:gd name="T43" fmla="*/ 105 h 1293"/>
                    <a:gd name="T44" fmla="*/ 722 w 852"/>
                    <a:gd name="T45" fmla="*/ 30 h 1293"/>
                    <a:gd name="T46" fmla="*/ 659 w 852"/>
                    <a:gd name="T47" fmla="*/ 11 h 1293"/>
                    <a:gd name="T48" fmla="*/ 597 w 852"/>
                    <a:gd name="T49" fmla="*/ 31 h 1293"/>
                    <a:gd name="T50" fmla="*/ 538 w 852"/>
                    <a:gd name="T51" fmla="*/ 3 h 1293"/>
                    <a:gd name="T52" fmla="*/ 477 w 852"/>
                    <a:gd name="T53" fmla="*/ 17 h 1293"/>
                    <a:gd name="T54" fmla="*/ 426 w 852"/>
                    <a:gd name="T55" fmla="*/ 64 h 1293"/>
                    <a:gd name="T56" fmla="*/ 378 w 852"/>
                    <a:gd name="T57" fmla="*/ 141 h 1293"/>
                    <a:gd name="T58" fmla="*/ 334 w 852"/>
                    <a:gd name="T59" fmla="*/ 223 h 1293"/>
                    <a:gd name="T60" fmla="*/ 299 w 852"/>
                    <a:gd name="T61" fmla="*/ 294 h 1293"/>
                    <a:gd name="T62" fmla="*/ 253 w 852"/>
                    <a:gd name="T63" fmla="*/ 354 h 1293"/>
                    <a:gd name="T64" fmla="*/ 210 w 852"/>
                    <a:gd name="T65" fmla="*/ 416 h 1293"/>
                    <a:gd name="T66" fmla="*/ 176 w 852"/>
                    <a:gd name="T67" fmla="*/ 489 h 1293"/>
                    <a:gd name="T68" fmla="*/ 163 w 852"/>
                    <a:gd name="T69" fmla="*/ 574 h 1293"/>
                    <a:gd name="T70" fmla="*/ 158 w 852"/>
                    <a:gd name="T71" fmla="*/ 659 h 1293"/>
                    <a:gd name="T72" fmla="*/ 146 w 852"/>
                    <a:gd name="T73" fmla="*/ 740 h 1293"/>
                    <a:gd name="T74" fmla="*/ 106 w 852"/>
                    <a:gd name="T75" fmla="*/ 811 h 1293"/>
                    <a:gd name="T76" fmla="*/ 59 w 852"/>
                    <a:gd name="T77" fmla="*/ 869 h 1293"/>
                    <a:gd name="T78" fmla="*/ 53 w 852"/>
                    <a:gd name="T79" fmla="*/ 954 h 1293"/>
                    <a:gd name="T80" fmla="*/ 49 w 852"/>
                    <a:gd name="T81" fmla="*/ 1040 h 1293"/>
                    <a:gd name="T82" fmla="*/ 57 w 852"/>
                    <a:gd name="T83" fmla="*/ 1126 h 1293"/>
                    <a:gd name="T84" fmla="*/ 47 w 852"/>
                    <a:gd name="T85" fmla="*/ 1209 h 1293"/>
                    <a:gd name="T86" fmla="*/ 10 w 852"/>
                    <a:gd name="T87" fmla="*/ 1278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52" h="1293">
                      <a:moveTo>
                        <a:pt x="155" y="1292"/>
                      </a:moveTo>
                      <a:lnTo>
                        <a:pt x="163" y="1286"/>
                      </a:lnTo>
                      <a:lnTo>
                        <a:pt x="181" y="1270"/>
                      </a:lnTo>
                      <a:lnTo>
                        <a:pt x="198" y="1256"/>
                      </a:lnTo>
                      <a:lnTo>
                        <a:pt x="219" y="1247"/>
                      </a:lnTo>
                      <a:lnTo>
                        <a:pt x="239" y="1239"/>
                      </a:lnTo>
                      <a:lnTo>
                        <a:pt x="260" y="1230"/>
                      </a:lnTo>
                      <a:lnTo>
                        <a:pt x="280" y="1225"/>
                      </a:lnTo>
                      <a:lnTo>
                        <a:pt x="301" y="1220"/>
                      </a:lnTo>
                      <a:lnTo>
                        <a:pt x="322" y="1216"/>
                      </a:lnTo>
                      <a:lnTo>
                        <a:pt x="343" y="1210"/>
                      </a:lnTo>
                      <a:lnTo>
                        <a:pt x="363" y="1201"/>
                      </a:lnTo>
                      <a:lnTo>
                        <a:pt x="383" y="1193"/>
                      </a:lnTo>
                      <a:lnTo>
                        <a:pt x="403" y="1185"/>
                      </a:lnTo>
                      <a:lnTo>
                        <a:pt x="424" y="1174"/>
                      </a:lnTo>
                      <a:lnTo>
                        <a:pt x="443" y="1163"/>
                      </a:lnTo>
                      <a:lnTo>
                        <a:pt x="462" y="1151"/>
                      </a:lnTo>
                      <a:lnTo>
                        <a:pt x="482" y="1144"/>
                      </a:lnTo>
                      <a:lnTo>
                        <a:pt x="503" y="1135"/>
                      </a:lnTo>
                      <a:lnTo>
                        <a:pt x="523" y="1127"/>
                      </a:lnTo>
                      <a:lnTo>
                        <a:pt x="543" y="1117"/>
                      </a:lnTo>
                      <a:lnTo>
                        <a:pt x="563" y="1107"/>
                      </a:lnTo>
                      <a:lnTo>
                        <a:pt x="584" y="1098"/>
                      </a:lnTo>
                      <a:lnTo>
                        <a:pt x="603" y="1087"/>
                      </a:lnTo>
                      <a:lnTo>
                        <a:pt x="623" y="1075"/>
                      </a:lnTo>
                      <a:lnTo>
                        <a:pt x="644" y="1066"/>
                      </a:lnTo>
                      <a:lnTo>
                        <a:pt x="670" y="1049"/>
                      </a:lnTo>
                      <a:lnTo>
                        <a:pt x="700" y="1026"/>
                      </a:lnTo>
                      <a:lnTo>
                        <a:pt x="719" y="1014"/>
                      </a:lnTo>
                      <a:lnTo>
                        <a:pt x="731" y="992"/>
                      </a:lnTo>
                      <a:lnTo>
                        <a:pt x="738" y="965"/>
                      </a:lnTo>
                      <a:lnTo>
                        <a:pt x="747" y="938"/>
                      </a:lnTo>
                      <a:lnTo>
                        <a:pt x="757" y="913"/>
                      </a:lnTo>
                      <a:lnTo>
                        <a:pt x="770" y="890"/>
                      </a:lnTo>
                      <a:lnTo>
                        <a:pt x="782" y="867"/>
                      </a:lnTo>
                      <a:lnTo>
                        <a:pt x="790" y="841"/>
                      </a:lnTo>
                      <a:lnTo>
                        <a:pt x="796" y="813"/>
                      </a:lnTo>
                      <a:lnTo>
                        <a:pt x="798" y="785"/>
                      </a:lnTo>
                      <a:lnTo>
                        <a:pt x="799" y="756"/>
                      </a:lnTo>
                      <a:lnTo>
                        <a:pt x="793" y="729"/>
                      </a:lnTo>
                      <a:lnTo>
                        <a:pt x="785" y="702"/>
                      </a:lnTo>
                      <a:lnTo>
                        <a:pt x="780" y="676"/>
                      </a:lnTo>
                      <a:lnTo>
                        <a:pt x="793" y="655"/>
                      </a:lnTo>
                      <a:lnTo>
                        <a:pt x="814" y="642"/>
                      </a:lnTo>
                      <a:lnTo>
                        <a:pt x="833" y="629"/>
                      </a:lnTo>
                      <a:lnTo>
                        <a:pt x="852" y="617"/>
                      </a:lnTo>
                      <a:lnTo>
                        <a:pt x="845" y="596"/>
                      </a:lnTo>
                      <a:lnTo>
                        <a:pt x="831" y="572"/>
                      </a:lnTo>
                      <a:lnTo>
                        <a:pt x="819" y="549"/>
                      </a:lnTo>
                      <a:lnTo>
                        <a:pt x="819" y="520"/>
                      </a:lnTo>
                      <a:lnTo>
                        <a:pt x="820" y="491"/>
                      </a:lnTo>
                      <a:lnTo>
                        <a:pt x="820" y="463"/>
                      </a:lnTo>
                      <a:lnTo>
                        <a:pt x="820" y="434"/>
                      </a:lnTo>
                      <a:lnTo>
                        <a:pt x="814" y="407"/>
                      </a:lnTo>
                      <a:lnTo>
                        <a:pt x="804" y="382"/>
                      </a:lnTo>
                      <a:lnTo>
                        <a:pt x="793" y="356"/>
                      </a:lnTo>
                      <a:lnTo>
                        <a:pt x="782" y="334"/>
                      </a:lnTo>
                      <a:lnTo>
                        <a:pt x="767" y="314"/>
                      </a:lnTo>
                      <a:lnTo>
                        <a:pt x="758" y="302"/>
                      </a:lnTo>
                      <a:lnTo>
                        <a:pt x="745" y="272"/>
                      </a:lnTo>
                      <a:lnTo>
                        <a:pt x="732" y="242"/>
                      </a:lnTo>
                      <a:lnTo>
                        <a:pt x="724" y="215"/>
                      </a:lnTo>
                      <a:lnTo>
                        <a:pt x="716" y="189"/>
                      </a:lnTo>
                      <a:lnTo>
                        <a:pt x="709" y="162"/>
                      </a:lnTo>
                      <a:lnTo>
                        <a:pt x="709" y="133"/>
                      </a:lnTo>
                      <a:lnTo>
                        <a:pt x="710" y="105"/>
                      </a:lnTo>
                      <a:lnTo>
                        <a:pt x="722" y="81"/>
                      </a:lnTo>
                      <a:lnTo>
                        <a:pt x="728" y="53"/>
                      </a:lnTo>
                      <a:lnTo>
                        <a:pt x="722" y="30"/>
                      </a:lnTo>
                      <a:lnTo>
                        <a:pt x="701" y="24"/>
                      </a:lnTo>
                      <a:lnTo>
                        <a:pt x="680" y="17"/>
                      </a:lnTo>
                      <a:lnTo>
                        <a:pt x="659" y="11"/>
                      </a:lnTo>
                      <a:lnTo>
                        <a:pt x="639" y="17"/>
                      </a:lnTo>
                      <a:lnTo>
                        <a:pt x="618" y="25"/>
                      </a:lnTo>
                      <a:lnTo>
                        <a:pt x="597" y="31"/>
                      </a:lnTo>
                      <a:lnTo>
                        <a:pt x="577" y="25"/>
                      </a:lnTo>
                      <a:lnTo>
                        <a:pt x="558" y="14"/>
                      </a:lnTo>
                      <a:lnTo>
                        <a:pt x="538" y="3"/>
                      </a:lnTo>
                      <a:lnTo>
                        <a:pt x="519" y="0"/>
                      </a:lnTo>
                      <a:lnTo>
                        <a:pt x="498" y="9"/>
                      </a:lnTo>
                      <a:lnTo>
                        <a:pt x="477" y="17"/>
                      </a:lnTo>
                      <a:lnTo>
                        <a:pt x="458" y="28"/>
                      </a:lnTo>
                      <a:lnTo>
                        <a:pt x="441" y="44"/>
                      </a:lnTo>
                      <a:lnTo>
                        <a:pt x="426" y="64"/>
                      </a:lnTo>
                      <a:lnTo>
                        <a:pt x="411" y="85"/>
                      </a:lnTo>
                      <a:lnTo>
                        <a:pt x="396" y="106"/>
                      </a:lnTo>
                      <a:lnTo>
                        <a:pt x="378" y="141"/>
                      </a:lnTo>
                      <a:lnTo>
                        <a:pt x="359" y="176"/>
                      </a:lnTo>
                      <a:lnTo>
                        <a:pt x="346" y="199"/>
                      </a:lnTo>
                      <a:lnTo>
                        <a:pt x="334" y="223"/>
                      </a:lnTo>
                      <a:lnTo>
                        <a:pt x="322" y="246"/>
                      </a:lnTo>
                      <a:lnTo>
                        <a:pt x="311" y="270"/>
                      </a:lnTo>
                      <a:lnTo>
                        <a:pt x="299" y="294"/>
                      </a:lnTo>
                      <a:lnTo>
                        <a:pt x="284" y="315"/>
                      </a:lnTo>
                      <a:lnTo>
                        <a:pt x="269" y="335"/>
                      </a:lnTo>
                      <a:lnTo>
                        <a:pt x="253" y="354"/>
                      </a:lnTo>
                      <a:lnTo>
                        <a:pt x="238" y="374"/>
                      </a:lnTo>
                      <a:lnTo>
                        <a:pt x="223" y="396"/>
                      </a:lnTo>
                      <a:lnTo>
                        <a:pt x="210" y="416"/>
                      </a:lnTo>
                      <a:lnTo>
                        <a:pt x="196" y="438"/>
                      </a:lnTo>
                      <a:lnTo>
                        <a:pt x="186" y="464"/>
                      </a:lnTo>
                      <a:lnTo>
                        <a:pt x="176" y="489"/>
                      </a:lnTo>
                      <a:lnTo>
                        <a:pt x="170" y="517"/>
                      </a:lnTo>
                      <a:lnTo>
                        <a:pt x="165" y="545"/>
                      </a:lnTo>
                      <a:lnTo>
                        <a:pt x="163" y="574"/>
                      </a:lnTo>
                      <a:lnTo>
                        <a:pt x="161" y="601"/>
                      </a:lnTo>
                      <a:lnTo>
                        <a:pt x="159" y="630"/>
                      </a:lnTo>
                      <a:lnTo>
                        <a:pt x="158" y="659"/>
                      </a:lnTo>
                      <a:lnTo>
                        <a:pt x="155" y="688"/>
                      </a:lnTo>
                      <a:lnTo>
                        <a:pt x="150" y="715"/>
                      </a:lnTo>
                      <a:lnTo>
                        <a:pt x="146" y="740"/>
                      </a:lnTo>
                      <a:lnTo>
                        <a:pt x="135" y="770"/>
                      </a:lnTo>
                      <a:lnTo>
                        <a:pt x="121" y="790"/>
                      </a:lnTo>
                      <a:lnTo>
                        <a:pt x="106" y="811"/>
                      </a:lnTo>
                      <a:lnTo>
                        <a:pt x="90" y="829"/>
                      </a:lnTo>
                      <a:lnTo>
                        <a:pt x="73" y="847"/>
                      </a:lnTo>
                      <a:lnTo>
                        <a:pt x="59" y="869"/>
                      </a:lnTo>
                      <a:lnTo>
                        <a:pt x="57" y="896"/>
                      </a:lnTo>
                      <a:lnTo>
                        <a:pt x="54" y="925"/>
                      </a:lnTo>
                      <a:lnTo>
                        <a:pt x="53" y="954"/>
                      </a:lnTo>
                      <a:lnTo>
                        <a:pt x="51" y="983"/>
                      </a:lnTo>
                      <a:lnTo>
                        <a:pt x="50" y="1012"/>
                      </a:lnTo>
                      <a:lnTo>
                        <a:pt x="49" y="1040"/>
                      </a:lnTo>
                      <a:lnTo>
                        <a:pt x="51" y="1069"/>
                      </a:lnTo>
                      <a:lnTo>
                        <a:pt x="54" y="1097"/>
                      </a:lnTo>
                      <a:lnTo>
                        <a:pt x="57" y="1126"/>
                      </a:lnTo>
                      <a:lnTo>
                        <a:pt x="56" y="1154"/>
                      </a:lnTo>
                      <a:lnTo>
                        <a:pt x="55" y="1183"/>
                      </a:lnTo>
                      <a:lnTo>
                        <a:pt x="47" y="1209"/>
                      </a:lnTo>
                      <a:lnTo>
                        <a:pt x="38" y="1235"/>
                      </a:lnTo>
                      <a:lnTo>
                        <a:pt x="25" y="1258"/>
                      </a:lnTo>
                      <a:lnTo>
                        <a:pt x="10" y="1278"/>
                      </a:lnTo>
                      <a:lnTo>
                        <a:pt x="0" y="1293"/>
                      </a:lnTo>
                    </a:path>
                  </a:pathLst>
                </a:custGeom>
                <a:solidFill>
                  <a:srgbClr val="0070C0">
                    <a:alpha val="31000"/>
                  </a:srgbClr>
                </a:solidFill>
                <a:ln w="12700">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70" name="Group 8446"/>
              <p:cNvGrpSpPr>
                <a:grpSpLocks/>
              </p:cNvGrpSpPr>
              <p:nvPr/>
            </p:nvGrpSpPr>
            <p:grpSpPr bwMode="auto">
              <a:xfrm>
                <a:off x="1740" y="1493"/>
                <a:ext cx="1535" cy="924"/>
                <a:chOff x="1740" y="1493"/>
                <a:chExt cx="1535" cy="924"/>
              </a:xfrm>
            </p:grpSpPr>
            <p:sp>
              <p:nvSpPr>
                <p:cNvPr id="9206" name="Freeform 8246"/>
                <p:cNvSpPr>
                  <a:spLocks/>
                </p:cNvSpPr>
                <p:nvPr/>
              </p:nvSpPr>
              <p:spPr bwMode="auto">
                <a:xfrm>
                  <a:off x="2118" y="2411"/>
                  <a:ext cx="4" cy="5"/>
                </a:xfrm>
                <a:custGeom>
                  <a:avLst/>
                  <a:gdLst>
                    <a:gd name="T0" fmla="*/ 16 w 23"/>
                    <a:gd name="T1" fmla="*/ 0 h 31"/>
                    <a:gd name="T2" fmla="*/ 16 w 23"/>
                    <a:gd name="T3" fmla="*/ 0 h 31"/>
                    <a:gd name="T4" fmla="*/ 11 w 23"/>
                    <a:gd name="T5" fmla="*/ 1 h 31"/>
                    <a:gd name="T6" fmla="*/ 6 w 23"/>
                    <a:gd name="T7" fmla="*/ 6 h 31"/>
                    <a:gd name="T8" fmla="*/ 0 w 23"/>
                    <a:gd name="T9" fmla="*/ 6 h 31"/>
                    <a:gd name="T10" fmla="*/ 1 w 23"/>
                    <a:gd name="T11" fmla="*/ 6 h 31"/>
                    <a:gd name="T12" fmla="*/ 2 w 23"/>
                    <a:gd name="T13" fmla="*/ 11 h 31"/>
                    <a:gd name="T14" fmla="*/ 2 w 23"/>
                    <a:gd name="T15" fmla="*/ 31 h 31"/>
                    <a:gd name="T16" fmla="*/ 7 w 23"/>
                    <a:gd name="T17" fmla="*/ 31 h 31"/>
                    <a:gd name="T18" fmla="*/ 7 w 23"/>
                    <a:gd name="T19" fmla="*/ 13 h 31"/>
                    <a:gd name="T20" fmla="*/ 7 w 23"/>
                    <a:gd name="T21" fmla="*/ 11 h 31"/>
                    <a:gd name="T22" fmla="*/ 10 w 23"/>
                    <a:gd name="T23" fmla="*/ 7 h 31"/>
                    <a:gd name="T24" fmla="*/ 10 w 23"/>
                    <a:gd name="T25" fmla="*/ 7 h 31"/>
                    <a:gd name="T26" fmla="*/ 15 w 23"/>
                    <a:gd name="T27" fmla="*/ 5 h 31"/>
                    <a:gd name="T28" fmla="*/ 23 w 23"/>
                    <a:gd name="T29" fmla="*/ 3 h 31"/>
                    <a:gd name="T30" fmla="*/ 21 w 23"/>
                    <a:gd name="T31" fmla="*/ 1 h 31"/>
                    <a:gd name="T32" fmla="*/ 16 w 2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1">
                      <a:moveTo>
                        <a:pt x="16" y="0"/>
                      </a:moveTo>
                      <a:lnTo>
                        <a:pt x="16" y="0"/>
                      </a:lnTo>
                      <a:lnTo>
                        <a:pt x="11" y="1"/>
                      </a:lnTo>
                      <a:lnTo>
                        <a:pt x="6" y="6"/>
                      </a:lnTo>
                      <a:lnTo>
                        <a:pt x="0" y="6"/>
                      </a:lnTo>
                      <a:lnTo>
                        <a:pt x="1" y="6"/>
                      </a:lnTo>
                      <a:lnTo>
                        <a:pt x="2" y="11"/>
                      </a:lnTo>
                      <a:lnTo>
                        <a:pt x="2" y="31"/>
                      </a:lnTo>
                      <a:lnTo>
                        <a:pt x="7" y="31"/>
                      </a:lnTo>
                      <a:lnTo>
                        <a:pt x="7" y="13"/>
                      </a:lnTo>
                      <a:lnTo>
                        <a:pt x="7" y="11"/>
                      </a:lnTo>
                      <a:lnTo>
                        <a:pt x="10" y="7"/>
                      </a:lnTo>
                      <a:lnTo>
                        <a:pt x="10" y="7"/>
                      </a:lnTo>
                      <a:lnTo>
                        <a:pt x="15" y="5"/>
                      </a:lnTo>
                      <a:lnTo>
                        <a:pt x="23" y="3"/>
                      </a:lnTo>
                      <a:lnTo>
                        <a:pt x="21"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7" name="Freeform 8247"/>
                <p:cNvSpPr>
                  <a:spLocks/>
                </p:cNvSpPr>
                <p:nvPr/>
              </p:nvSpPr>
              <p:spPr bwMode="auto">
                <a:xfrm>
                  <a:off x="2116" y="2411"/>
                  <a:ext cx="2" cy="1"/>
                </a:xfrm>
                <a:custGeom>
                  <a:avLst/>
                  <a:gdLst>
                    <a:gd name="T0" fmla="*/ 10 w 15"/>
                    <a:gd name="T1" fmla="*/ 0 h 7"/>
                    <a:gd name="T2" fmla="*/ 4 w 15"/>
                    <a:gd name="T3" fmla="*/ 1 h 7"/>
                    <a:gd name="T4" fmla="*/ 0 w 15"/>
                    <a:gd name="T5" fmla="*/ 5 h 7"/>
                    <a:gd name="T6" fmla="*/ 0 w 15"/>
                    <a:gd name="T7" fmla="*/ 5 h 7"/>
                    <a:gd name="T8" fmla="*/ 3 w 15"/>
                    <a:gd name="T9" fmla="*/ 7 h 7"/>
                    <a:gd name="T10" fmla="*/ 9 w 15"/>
                    <a:gd name="T11" fmla="*/ 5 h 7"/>
                    <a:gd name="T12" fmla="*/ 15 w 15"/>
                    <a:gd name="T13" fmla="*/ 1 h 7"/>
                    <a:gd name="T14" fmla="*/ 15 w 15"/>
                    <a:gd name="T15" fmla="*/ 1 h 7"/>
                    <a:gd name="T16" fmla="*/ 1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0" y="0"/>
                      </a:moveTo>
                      <a:lnTo>
                        <a:pt x="4" y="1"/>
                      </a:lnTo>
                      <a:lnTo>
                        <a:pt x="0" y="5"/>
                      </a:lnTo>
                      <a:lnTo>
                        <a:pt x="0" y="5"/>
                      </a:lnTo>
                      <a:lnTo>
                        <a:pt x="3" y="7"/>
                      </a:lnTo>
                      <a:lnTo>
                        <a:pt x="9" y="5"/>
                      </a:lnTo>
                      <a:lnTo>
                        <a:pt x="15" y="1"/>
                      </a:lnTo>
                      <a:lnTo>
                        <a:pt x="15"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8" name="Freeform 8248"/>
                <p:cNvSpPr>
                  <a:spLocks/>
                </p:cNvSpPr>
                <p:nvPr/>
              </p:nvSpPr>
              <p:spPr bwMode="auto">
                <a:xfrm>
                  <a:off x="2124" y="2416"/>
                  <a:ext cx="2" cy="0"/>
                </a:xfrm>
                <a:custGeom>
                  <a:avLst/>
                  <a:gdLst>
                    <a:gd name="T0" fmla="*/ 4 w 9"/>
                    <a:gd name="T1" fmla="*/ 0 h 4"/>
                    <a:gd name="T2" fmla="*/ 0 w 9"/>
                    <a:gd name="T3" fmla="*/ 1 h 4"/>
                    <a:gd name="T4" fmla="*/ 4 w 9"/>
                    <a:gd name="T5" fmla="*/ 4 h 4"/>
                    <a:gd name="T6" fmla="*/ 9 w 9"/>
                    <a:gd name="T7" fmla="*/ 1 h 4"/>
                    <a:gd name="T8" fmla="*/ 4 w 9"/>
                    <a:gd name="T9" fmla="*/ 0 h 4"/>
                  </a:gdLst>
                  <a:ahLst/>
                  <a:cxnLst>
                    <a:cxn ang="0">
                      <a:pos x="T0" y="T1"/>
                    </a:cxn>
                    <a:cxn ang="0">
                      <a:pos x="T2" y="T3"/>
                    </a:cxn>
                    <a:cxn ang="0">
                      <a:pos x="T4" y="T5"/>
                    </a:cxn>
                    <a:cxn ang="0">
                      <a:pos x="T6" y="T7"/>
                    </a:cxn>
                    <a:cxn ang="0">
                      <a:pos x="T8" y="T9"/>
                    </a:cxn>
                  </a:cxnLst>
                  <a:rect l="0" t="0" r="r" b="b"/>
                  <a:pathLst>
                    <a:path w="9" h="4">
                      <a:moveTo>
                        <a:pt x="4" y="0"/>
                      </a:moveTo>
                      <a:lnTo>
                        <a:pt x="0" y="1"/>
                      </a:lnTo>
                      <a:lnTo>
                        <a:pt x="4" y="4"/>
                      </a:lnTo>
                      <a:lnTo>
                        <a:pt x="9" y="1"/>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09" name="Freeform 8249"/>
                <p:cNvSpPr>
                  <a:spLocks/>
                </p:cNvSpPr>
                <p:nvPr/>
              </p:nvSpPr>
              <p:spPr bwMode="auto">
                <a:xfrm>
                  <a:off x="2124" y="2411"/>
                  <a:ext cx="4" cy="6"/>
                </a:xfrm>
                <a:custGeom>
                  <a:avLst/>
                  <a:gdLst>
                    <a:gd name="T0" fmla="*/ 9 w 23"/>
                    <a:gd name="T1" fmla="*/ 0 h 32"/>
                    <a:gd name="T2" fmla="*/ 5 w 23"/>
                    <a:gd name="T3" fmla="*/ 0 h 32"/>
                    <a:gd name="T4" fmla="*/ 0 w 23"/>
                    <a:gd name="T5" fmla="*/ 5 h 32"/>
                    <a:gd name="T6" fmla="*/ 0 w 23"/>
                    <a:gd name="T7" fmla="*/ 5 h 32"/>
                    <a:gd name="T8" fmla="*/ 9 w 23"/>
                    <a:gd name="T9" fmla="*/ 5 h 32"/>
                    <a:gd name="T10" fmla="*/ 10 w 23"/>
                    <a:gd name="T11" fmla="*/ 5 h 32"/>
                    <a:gd name="T12" fmla="*/ 15 w 23"/>
                    <a:gd name="T13" fmla="*/ 8 h 32"/>
                    <a:gd name="T14" fmla="*/ 16 w 23"/>
                    <a:gd name="T15" fmla="*/ 10 h 32"/>
                    <a:gd name="T16" fmla="*/ 17 w 23"/>
                    <a:gd name="T17" fmla="*/ 16 h 32"/>
                    <a:gd name="T18" fmla="*/ 16 w 23"/>
                    <a:gd name="T19" fmla="*/ 21 h 32"/>
                    <a:gd name="T20" fmla="*/ 14 w 23"/>
                    <a:gd name="T21" fmla="*/ 25 h 32"/>
                    <a:gd name="T22" fmla="*/ 13 w 23"/>
                    <a:gd name="T23" fmla="*/ 26 h 32"/>
                    <a:gd name="T24" fmla="*/ 9 w 23"/>
                    <a:gd name="T25" fmla="*/ 28 h 32"/>
                    <a:gd name="T26" fmla="*/ 4 w 23"/>
                    <a:gd name="T27" fmla="*/ 31 h 32"/>
                    <a:gd name="T28" fmla="*/ 9 w 23"/>
                    <a:gd name="T29" fmla="*/ 32 h 32"/>
                    <a:gd name="T30" fmla="*/ 13 w 23"/>
                    <a:gd name="T31" fmla="*/ 31 h 32"/>
                    <a:gd name="T32" fmla="*/ 18 w 23"/>
                    <a:gd name="T33" fmla="*/ 28 h 32"/>
                    <a:gd name="T34" fmla="*/ 19 w 23"/>
                    <a:gd name="T35" fmla="*/ 27 h 32"/>
                    <a:gd name="T36" fmla="*/ 22 w 23"/>
                    <a:gd name="T37" fmla="*/ 22 h 32"/>
                    <a:gd name="T38" fmla="*/ 23 w 23"/>
                    <a:gd name="T39" fmla="*/ 16 h 32"/>
                    <a:gd name="T40" fmla="*/ 23 w 23"/>
                    <a:gd name="T41" fmla="*/ 15 h 32"/>
                    <a:gd name="T42" fmla="*/ 22 w 23"/>
                    <a:gd name="T43" fmla="*/ 9 h 32"/>
                    <a:gd name="T44" fmla="*/ 18 w 23"/>
                    <a:gd name="T45" fmla="*/ 5 h 32"/>
                    <a:gd name="T46" fmla="*/ 14 w 23"/>
                    <a:gd name="T47" fmla="*/ 1 h 32"/>
                    <a:gd name="T48" fmla="*/ 9 w 23"/>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2">
                      <a:moveTo>
                        <a:pt x="9" y="0"/>
                      </a:moveTo>
                      <a:lnTo>
                        <a:pt x="5" y="0"/>
                      </a:lnTo>
                      <a:lnTo>
                        <a:pt x="0" y="5"/>
                      </a:lnTo>
                      <a:lnTo>
                        <a:pt x="0" y="5"/>
                      </a:lnTo>
                      <a:lnTo>
                        <a:pt x="9" y="5"/>
                      </a:lnTo>
                      <a:lnTo>
                        <a:pt x="10" y="5"/>
                      </a:lnTo>
                      <a:lnTo>
                        <a:pt x="15" y="8"/>
                      </a:lnTo>
                      <a:lnTo>
                        <a:pt x="16" y="10"/>
                      </a:lnTo>
                      <a:lnTo>
                        <a:pt x="17" y="16"/>
                      </a:lnTo>
                      <a:lnTo>
                        <a:pt x="16" y="21"/>
                      </a:lnTo>
                      <a:lnTo>
                        <a:pt x="14" y="25"/>
                      </a:lnTo>
                      <a:lnTo>
                        <a:pt x="13" y="26"/>
                      </a:lnTo>
                      <a:lnTo>
                        <a:pt x="9" y="28"/>
                      </a:lnTo>
                      <a:lnTo>
                        <a:pt x="4" y="31"/>
                      </a:lnTo>
                      <a:lnTo>
                        <a:pt x="9" y="32"/>
                      </a:lnTo>
                      <a:lnTo>
                        <a:pt x="13" y="31"/>
                      </a:lnTo>
                      <a:lnTo>
                        <a:pt x="18" y="28"/>
                      </a:lnTo>
                      <a:lnTo>
                        <a:pt x="19" y="27"/>
                      </a:lnTo>
                      <a:lnTo>
                        <a:pt x="22" y="22"/>
                      </a:lnTo>
                      <a:lnTo>
                        <a:pt x="23" y="16"/>
                      </a:lnTo>
                      <a:lnTo>
                        <a:pt x="23" y="15"/>
                      </a:lnTo>
                      <a:lnTo>
                        <a:pt x="22" y="9"/>
                      </a:lnTo>
                      <a:lnTo>
                        <a:pt x="18" y="5"/>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0" name="Freeform 8250"/>
                <p:cNvSpPr>
                  <a:spLocks/>
                </p:cNvSpPr>
                <p:nvPr/>
              </p:nvSpPr>
              <p:spPr bwMode="auto">
                <a:xfrm>
                  <a:off x="2123" y="2409"/>
                  <a:ext cx="3" cy="7"/>
                </a:xfrm>
                <a:custGeom>
                  <a:avLst/>
                  <a:gdLst>
                    <a:gd name="T0" fmla="*/ 5 w 14"/>
                    <a:gd name="T1" fmla="*/ 0 h 42"/>
                    <a:gd name="T2" fmla="*/ 0 w 14"/>
                    <a:gd name="T3" fmla="*/ 0 h 42"/>
                    <a:gd name="T4" fmla="*/ 0 w 14"/>
                    <a:gd name="T5" fmla="*/ 42 h 42"/>
                    <a:gd name="T6" fmla="*/ 5 w 14"/>
                    <a:gd name="T7" fmla="*/ 42 h 42"/>
                    <a:gd name="T8" fmla="*/ 5 w 14"/>
                    <a:gd name="T9" fmla="*/ 39 h 42"/>
                    <a:gd name="T10" fmla="*/ 5 w 14"/>
                    <a:gd name="T11" fmla="*/ 39 h 42"/>
                    <a:gd name="T12" fmla="*/ 9 w 14"/>
                    <a:gd name="T13" fmla="*/ 38 h 42"/>
                    <a:gd name="T14" fmla="*/ 6 w 14"/>
                    <a:gd name="T15" fmla="*/ 34 h 42"/>
                    <a:gd name="T16" fmla="*/ 5 w 14"/>
                    <a:gd name="T17" fmla="*/ 33 h 42"/>
                    <a:gd name="T18" fmla="*/ 5 w 14"/>
                    <a:gd name="T19" fmla="*/ 27 h 42"/>
                    <a:gd name="T20" fmla="*/ 5 w 14"/>
                    <a:gd name="T21" fmla="*/ 23 h 42"/>
                    <a:gd name="T22" fmla="*/ 7 w 14"/>
                    <a:gd name="T23" fmla="*/ 19 h 42"/>
                    <a:gd name="T24" fmla="*/ 9 w 14"/>
                    <a:gd name="T25" fmla="*/ 18 h 42"/>
                    <a:gd name="T26" fmla="*/ 14 w 14"/>
                    <a:gd name="T27" fmla="*/ 16 h 42"/>
                    <a:gd name="T28" fmla="*/ 5 w 14"/>
                    <a:gd name="T29" fmla="*/ 16 h 42"/>
                    <a:gd name="T30" fmla="*/ 5 w 14"/>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2">
                      <a:moveTo>
                        <a:pt x="5" y="0"/>
                      </a:moveTo>
                      <a:lnTo>
                        <a:pt x="0" y="0"/>
                      </a:lnTo>
                      <a:lnTo>
                        <a:pt x="0" y="42"/>
                      </a:lnTo>
                      <a:lnTo>
                        <a:pt x="5" y="42"/>
                      </a:lnTo>
                      <a:lnTo>
                        <a:pt x="5" y="39"/>
                      </a:lnTo>
                      <a:lnTo>
                        <a:pt x="5" y="39"/>
                      </a:lnTo>
                      <a:lnTo>
                        <a:pt x="9" y="38"/>
                      </a:lnTo>
                      <a:lnTo>
                        <a:pt x="6" y="34"/>
                      </a:lnTo>
                      <a:lnTo>
                        <a:pt x="5" y="33"/>
                      </a:lnTo>
                      <a:lnTo>
                        <a:pt x="5" y="27"/>
                      </a:lnTo>
                      <a:lnTo>
                        <a:pt x="5" y="23"/>
                      </a:lnTo>
                      <a:lnTo>
                        <a:pt x="7" y="19"/>
                      </a:lnTo>
                      <a:lnTo>
                        <a:pt x="9" y="18"/>
                      </a:lnTo>
                      <a:lnTo>
                        <a:pt x="14" y="16"/>
                      </a:lnTo>
                      <a:lnTo>
                        <a:pt x="5" y="1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1" name="Freeform 8251"/>
                <p:cNvSpPr>
                  <a:spLocks/>
                </p:cNvSpPr>
                <p:nvPr/>
              </p:nvSpPr>
              <p:spPr bwMode="auto">
                <a:xfrm>
                  <a:off x="2129" y="2415"/>
                  <a:ext cx="4" cy="2"/>
                </a:xfrm>
                <a:custGeom>
                  <a:avLst/>
                  <a:gdLst>
                    <a:gd name="T0" fmla="*/ 19 w 25"/>
                    <a:gd name="T1" fmla="*/ 0 h 10"/>
                    <a:gd name="T2" fmla="*/ 19 w 25"/>
                    <a:gd name="T3" fmla="*/ 0 h 10"/>
                    <a:gd name="T4" fmla="*/ 16 w 25"/>
                    <a:gd name="T5" fmla="*/ 5 h 10"/>
                    <a:gd name="T6" fmla="*/ 11 w 25"/>
                    <a:gd name="T7" fmla="*/ 6 h 10"/>
                    <a:gd name="T8" fmla="*/ 0 w 25"/>
                    <a:gd name="T9" fmla="*/ 6 h 10"/>
                    <a:gd name="T10" fmla="*/ 0 w 25"/>
                    <a:gd name="T11" fmla="*/ 7 h 10"/>
                    <a:gd name="T12" fmla="*/ 4 w 25"/>
                    <a:gd name="T13" fmla="*/ 9 h 10"/>
                    <a:gd name="T14" fmla="*/ 11 w 25"/>
                    <a:gd name="T15" fmla="*/ 10 h 10"/>
                    <a:gd name="T16" fmla="*/ 14 w 25"/>
                    <a:gd name="T17" fmla="*/ 10 h 10"/>
                    <a:gd name="T18" fmla="*/ 19 w 25"/>
                    <a:gd name="T19" fmla="*/ 8 h 10"/>
                    <a:gd name="T20" fmla="*/ 22 w 25"/>
                    <a:gd name="T21" fmla="*/ 6 h 10"/>
                    <a:gd name="T22" fmla="*/ 25 w 25"/>
                    <a:gd name="T23" fmla="*/ 1 h 10"/>
                    <a:gd name="T24" fmla="*/ 19 w 2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
                      <a:moveTo>
                        <a:pt x="19" y="0"/>
                      </a:moveTo>
                      <a:lnTo>
                        <a:pt x="19" y="0"/>
                      </a:lnTo>
                      <a:lnTo>
                        <a:pt x="16" y="5"/>
                      </a:lnTo>
                      <a:lnTo>
                        <a:pt x="11" y="6"/>
                      </a:lnTo>
                      <a:lnTo>
                        <a:pt x="0" y="6"/>
                      </a:lnTo>
                      <a:lnTo>
                        <a:pt x="0" y="7"/>
                      </a:lnTo>
                      <a:lnTo>
                        <a:pt x="4" y="9"/>
                      </a:lnTo>
                      <a:lnTo>
                        <a:pt x="11" y="10"/>
                      </a:lnTo>
                      <a:lnTo>
                        <a:pt x="14" y="10"/>
                      </a:lnTo>
                      <a:lnTo>
                        <a:pt x="19" y="8"/>
                      </a:lnTo>
                      <a:lnTo>
                        <a:pt x="22"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2" name="Freeform 8252"/>
                <p:cNvSpPr>
                  <a:spLocks/>
                </p:cNvSpPr>
                <p:nvPr/>
              </p:nvSpPr>
              <p:spPr bwMode="auto">
                <a:xfrm>
                  <a:off x="2129" y="2411"/>
                  <a:ext cx="4" cy="5"/>
                </a:xfrm>
                <a:custGeom>
                  <a:avLst/>
                  <a:gdLst>
                    <a:gd name="T0" fmla="*/ 21 w 29"/>
                    <a:gd name="T1" fmla="*/ 0 h 27"/>
                    <a:gd name="T2" fmla="*/ 15 w 29"/>
                    <a:gd name="T3" fmla="*/ 4 h 27"/>
                    <a:gd name="T4" fmla="*/ 15 w 29"/>
                    <a:gd name="T5" fmla="*/ 4 h 27"/>
                    <a:gd name="T6" fmla="*/ 20 w 29"/>
                    <a:gd name="T7" fmla="*/ 6 h 27"/>
                    <a:gd name="T8" fmla="*/ 21 w 29"/>
                    <a:gd name="T9" fmla="*/ 7 h 27"/>
                    <a:gd name="T10" fmla="*/ 23 w 29"/>
                    <a:gd name="T11" fmla="*/ 12 h 27"/>
                    <a:gd name="T12" fmla="*/ 5 w 29"/>
                    <a:gd name="T13" fmla="*/ 12 h 27"/>
                    <a:gd name="T14" fmla="*/ 0 w 29"/>
                    <a:gd name="T15" fmla="*/ 15 h 27"/>
                    <a:gd name="T16" fmla="*/ 0 w 29"/>
                    <a:gd name="T17" fmla="*/ 18 h 27"/>
                    <a:gd name="T18" fmla="*/ 1 w 29"/>
                    <a:gd name="T19" fmla="*/ 23 h 27"/>
                    <a:gd name="T20" fmla="*/ 4 w 29"/>
                    <a:gd name="T21" fmla="*/ 27 h 27"/>
                    <a:gd name="T22" fmla="*/ 15 w 29"/>
                    <a:gd name="T23" fmla="*/ 27 h 27"/>
                    <a:gd name="T24" fmla="*/ 13 w 29"/>
                    <a:gd name="T25" fmla="*/ 27 h 27"/>
                    <a:gd name="T26" fmla="*/ 8 w 29"/>
                    <a:gd name="T27" fmla="*/ 25 h 27"/>
                    <a:gd name="T28" fmla="*/ 6 w 29"/>
                    <a:gd name="T29" fmla="*/ 23 h 27"/>
                    <a:gd name="T30" fmla="*/ 5 w 29"/>
                    <a:gd name="T31" fmla="*/ 16 h 27"/>
                    <a:gd name="T32" fmla="*/ 29 w 29"/>
                    <a:gd name="T33" fmla="*/ 16 h 27"/>
                    <a:gd name="T34" fmla="*/ 28 w 29"/>
                    <a:gd name="T35" fmla="*/ 10 h 27"/>
                    <a:gd name="T36" fmla="*/ 27 w 29"/>
                    <a:gd name="T37" fmla="*/ 6 h 27"/>
                    <a:gd name="T38" fmla="*/ 26 w 29"/>
                    <a:gd name="T39" fmla="*/ 5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4"/>
                      </a:lnTo>
                      <a:lnTo>
                        <a:pt x="15" y="4"/>
                      </a:lnTo>
                      <a:lnTo>
                        <a:pt x="20" y="6"/>
                      </a:lnTo>
                      <a:lnTo>
                        <a:pt x="21" y="7"/>
                      </a:lnTo>
                      <a:lnTo>
                        <a:pt x="23" y="12"/>
                      </a:lnTo>
                      <a:lnTo>
                        <a:pt x="5" y="12"/>
                      </a:lnTo>
                      <a:lnTo>
                        <a:pt x="0" y="15"/>
                      </a:lnTo>
                      <a:lnTo>
                        <a:pt x="0" y="18"/>
                      </a:lnTo>
                      <a:lnTo>
                        <a:pt x="1" y="23"/>
                      </a:lnTo>
                      <a:lnTo>
                        <a:pt x="4" y="27"/>
                      </a:lnTo>
                      <a:lnTo>
                        <a:pt x="15" y="27"/>
                      </a:lnTo>
                      <a:lnTo>
                        <a:pt x="13" y="27"/>
                      </a:lnTo>
                      <a:lnTo>
                        <a:pt x="8" y="25"/>
                      </a:lnTo>
                      <a:lnTo>
                        <a:pt x="6" y="23"/>
                      </a:lnTo>
                      <a:lnTo>
                        <a:pt x="5" y="16"/>
                      </a:lnTo>
                      <a:lnTo>
                        <a:pt x="29" y="16"/>
                      </a:lnTo>
                      <a:lnTo>
                        <a:pt x="28" y="10"/>
                      </a:lnTo>
                      <a:lnTo>
                        <a:pt x="27" y="6"/>
                      </a:lnTo>
                      <a:lnTo>
                        <a:pt x="26"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3" name="Freeform 8253"/>
                <p:cNvSpPr>
                  <a:spLocks/>
                </p:cNvSpPr>
                <p:nvPr/>
              </p:nvSpPr>
              <p:spPr bwMode="auto">
                <a:xfrm>
                  <a:off x="2129" y="2411"/>
                  <a:ext cx="3" cy="3"/>
                </a:xfrm>
                <a:custGeom>
                  <a:avLst/>
                  <a:gdLst>
                    <a:gd name="T0" fmla="*/ 15 w 21"/>
                    <a:gd name="T1" fmla="*/ 0 h 16"/>
                    <a:gd name="T2" fmla="*/ 14 w 21"/>
                    <a:gd name="T3" fmla="*/ 0 h 16"/>
                    <a:gd name="T4" fmla="*/ 8 w 21"/>
                    <a:gd name="T5" fmla="*/ 1 h 16"/>
                    <a:gd name="T6" fmla="*/ 4 w 21"/>
                    <a:gd name="T7" fmla="*/ 5 h 16"/>
                    <a:gd name="T8" fmla="*/ 3 w 21"/>
                    <a:gd name="T9" fmla="*/ 6 h 16"/>
                    <a:gd name="T10" fmla="*/ 1 w 21"/>
                    <a:gd name="T11" fmla="*/ 11 h 16"/>
                    <a:gd name="T12" fmla="*/ 0 w 21"/>
                    <a:gd name="T13" fmla="*/ 16 h 16"/>
                    <a:gd name="T14" fmla="*/ 5 w 21"/>
                    <a:gd name="T15" fmla="*/ 13 h 16"/>
                    <a:gd name="T16" fmla="*/ 6 w 21"/>
                    <a:gd name="T17" fmla="*/ 12 h 16"/>
                    <a:gd name="T18" fmla="*/ 8 w 21"/>
                    <a:gd name="T19" fmla="*/ 7 h 16"/>
                    <a:gd name="T20" fmla="*/ 10 w 21"/>
                    <a:gd name="T21" fmla="*/ 6 h 16"/>
                    <a:gd name="T22" fmla="*/ 15 w 21"/>
                    <a:gd name="T23" fmla="*/ 5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8" y="1"/>
                      </a:lnTo>
                      <a:lnTo>
                        <a:pt x="4" y="5"/>
                      </a:lnTo>
                      <a:lnTo>
                        <a:pt x="3" y="6"/>
                      </a:lnTo>
                      <a:lnTo>
                        <a:pt x="1" y="11"/>
                      </a:lnTo>
                      <a:lnTo>
                        <a:pt x="0" y="16"/>
                      </a:lnTo>
                      <a:lnTo>
                        <a:pt x="5" y="13"/>
                      </a:lnTo>
                      <a:lnTo>
                        <a:pt x="6" y="12"/>
                      </a:lnTo>
                      <a:lnTo>
                        <a:pt x="8" y="7"/>
                      </a:lnTo>
                      <a:lnTo>
                        <a:pt x="10" y="6"/>
                      </a:lnTo>
                      <a:lnTo>
                        <a:pt x="15" y="5"/>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4" name="Freeform 8254"/>
                <p:cNvSpPr>
                  <a:spLocks/>
                </p:cNvSpPr>
                <p:nvPr/>
              </p:nvSpPr>
              <p:spPr bwMode="auto">
                <a:xfrm>
                  <a:off x="2135" y="2412"/>
                  <a:ext cx="4" cy="5"/>
                </a:xfrm>
                <a:custGeom>
                  <a:avLst/>
                  <a:gdLst>
                    <a:gd name="T0" fmla="*/ 20 w 25"/>
                    <a:gd name="T1" fmla="*/ 0 h 27"/>
                    <a:gd name="T2" fmla="*/ 11 w 25"/>
                    <a:gd name="T3" fmla="*/ 0 h 27"/>
                    <a:gd name="T4" fmla="*/ 12 w 25"/>
                    <a:gd name="T5" fmla="*/ 0 h 27"/>
                    <a:gd name="T6" fmla="*/ 17 w 25"/>
                    <a:gd name="T7" fmla="*/ 3 h 27"/>
                    <a:gd name="T8" fmla="*/ 18 w 25"/>
                    <a:gd name="T9" fmla="*/ 5 h 27"/>
                    <a:gd name="T10" fmla="*/ 19 w 25"/>
                    <a:gd name="T11" fmla="*/ 11 h 27"/>
                    <a:gd name="T12" fmla="*/ 19 w 25"/>
                    <a:gd name="T13" fmla="*/ 16 h 27"/>
                    <a:gd name="T14" fmla="*/ 17 w 25"/>
                    <a:gd name="T15" fmla="*/ 20 h 27"/>
                    <a:gd name="T16" fmla="*/ 16 w 25"/>
                    <a:gd name="T17" fmla="*/ 22 h 27"/>
                    <a:gd name="T18" fmla="*/ 11 w 25"/>
                    <a:gd name="T19" fmla="*/ 23 h 27"/>
                    <a:gd name="T20" fmla="*/ 0 w 25"/>
                    <a:gd name="T21" fmla="*/ 24 h 27"/>
                    <a:gd name="T22" fmla="*/ 4 w 25"/>
                    <a:gd name="T23" fmla="*/ 26 h 27"/>
                    <a:gd name="T24" fmla="*/ 11 w 25"/>
                    <a:gd name="T25" fmla="*/ 27 h 27"/>
                    <a:gd name="T26" fmla="*/ 15 w 25"/>
                    <a:gd name="T27" fmla="*/ 27 h 27"/>
                    <a:gd name="T28" fmla="*/ 20 w 25"/>
                    <a:gd name="T29" fmla="*/ 24 h 27"/>
                    <a:gd name="T30" fmla="*/ 23 w 25"/>
                    <a:gd name="T31" fmla="*/ 22 h 27"/>
                    <a:gd name="T32" fmla="*/ 25 w 25"/>
                    <a:gd name="T33" fmla="*/ 18 h 27"/>
                    <a:gd name="T34" fmla="*/ 25 w 25"/>
                    <a:gd name="T35" fmla="*/ 11 h 27"/>
                    <a:gd name="T36" fmla="*/ 25 w 25"/>
                    <a:gd name="T37" fmla="*/ 9 h 27"/>
                    <a:gd name="T38" fmla="*/ 24 w 25"/>
                    <a:gd name="T39" fmla="*/ 4 h 27"/>
                    <a:gd name="T40" fmla="*/ 20 w 2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0" y="0"/>
                      </a:moveTo>
                      <a:lnTo>
                        <a:pt x="11" y="0"/>
                      </a:lnTo>
                      <a:lnTo>
                        <a:pt x="12" y="0"/>
                      </a:lnTo>
                      <a:lnTo>
                        <a:pt x="17" y="3"/>
                      </a:lnTo>
                      <a:lnTo>
                        <a:pt x="18" y="5"/>
                      </a:lnTo>
                      <a:lnTo>
                        <a:pt x="19" y="11"/>
                      </a:lnTo>
                      <a:lnTo>
                        <a:pt x="19" y="16"/>
                      </a:lnTo>
                      <a:lnTo>
                        <a:pt x="17" y="20"/>
                      </a:lnTo>
                      <a:lnTo>
                        <a:pt x="16" y="22"/>
                      </a:lnTo>
                      <a:lnTo>
                        <a:pt x="11" y="23"/>
                      </a:lnTo>
                      <a:lnTo>
                        <a:pt x="0" y="24"/>
                      </a:lnTo>
                      <a:lnTo>
                        <a:pt x="4" y="26"/>
                      </a:lnTo>
                      <a:lnTo>
                        <a:pt x="11" y="27"/>
                      </a:lnTo>
                      <a:lnTo>
                        <a:pt x="15" y="27"/>
                      </a:lnTo>
                      <a:lnTo>
                        <a:pt x="20" y="24"/>
                      </a:lnTo>
                      <a:lnTo>
                        <a:pt x="23" y="22"/>
                      </a:lnTo>
                      <a:lnTo>
                        <a:pt x="25" y="18"/>
                      </a:lnTo>
                      <a:lnTo>
                        <a:pt x="25" y="11"/>
                      </a:lnTo>
                      <a:lnTo>
                        <a:pt x="25" y="9"/>
                      </a:lnTo>
                      <a:lnTo>
                        <a:pt x="24" y="4"/>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5" name="Freeform 8255"/>
                <p:cNvSpPr>
                  <a:spLocks/>
                </p:cNvSpPr>
                <p:nvPr/>
              </p:nvSpPr>
              <p:spPr bwMode="auto">
                <a:xfrm>
                  <a:off x="2134" y="2411"/>
                  <a:ext cx="4" cy="5"/>
                </a:xfrm>
                <a:custGeom>
                  <a:avLst/>
                  <a:gdLst>
                    <a:gd name="T0" fmla="*/ 15 w 24"/>
                    <a:gd name="T1" fmla="*/ 0 h 29"/>
                    <a:gd name="T2" fmla="*/ 15 w 24"/>
                    <a:gd name="T3" fmla="*/ 0 h 29"/>
                    <a:gd name="T4" fmla="*/ 8 w 24"/>
                    <a:gd name="T5" fmla="*/ 1 h 29"/>
                    <a:gd name="T6" fmla="*/ 4 w 24"/>
                    <a:gd name="T7" fmla="*/ 5 h 29"/>
                    <a:gd name="T8" fmla="*/ 3 w 24"/>
                    <a:gd name="T9" fmla="*/ 6 h 29"/>
                    <a:gd name="T10" fmla="*/ 1 w 24"/>
                    <a:gd name="T11" fmla="*/ 10 h 29"/>
                    <a:gd name="T12" fmla="*/ 0 w 24"/>
                    <a:gd name="T13" fmla="*/ 16 h 29"/>
                    <a:gd name="T14" fmla="*/ 0 w 24"/>
                    <a:gd name="T15" fmla="*/ 20 h 29"/>
                    <a:gd name="T16" fmla="*/ 1 w 24"/>
                    <a:gd name="T17" fmla="*/ 25 h 29"/>
                    <a:gd name="T18" fmla="*/ 4 w 24"/>
                    <a:gd name="T19" fmla="*/ 29 h 29"/>
                    <a:gd name="T20" fmla="*/ 15 w 24"/>
                    <a:gd name="T21" fmla="*/ 28 h 29"/>
                    <a:gd name="T22" fmla="*/ 13 w 24"/>
                    <a:gd name="T23" fmla="*/ 28 h 29"/>
                    <a:gd name="T24" fmla="*/ 7 w 24"/>
                    <a:gd name="T25" fmla="*/ 26 h 29"/>
                    <a:gd name="T26" fmla="*/ 6 w 24"/>
                    <a:gd name="T27" fmla="*/ 23 h 29"/>
                    <a:gd name="T28" fmla="*/ 5 w 24"/>
                    <a:gd name="T29" fmla="*/ 16 h 29"/>
                    <a:gd name="T30" fmla="*/ 5 w 24"/>
                    <a:gd name="T31" fmla="*/ 12 h 29"/>
                    <a:gd name="T32" fmla="*/ 8 w 24"/>
                    <a:gd name="T33" fmla="*/ 8 h 29"/>
                    <a:gd name="T34" fmla="*/ 10 w 24"/>
                    <a:gd name="T35" fmla="*/ 7 h 29"/>
                    <a:gd name="T36" fmla="*/ 15 w 24"/>
                    <a:gd name="T37" fmla="*/ 5 h 29"/>
                    <a:gd name="T38" fmla="*/ 24 w 24"/>
                    <a:gd name="T39" fmla="*/ 5 h 29"/>
                    <a:gd name="T40" fmla="*/ 24 w 24"/>
                    <a:gd name="T41" fmla="*/ 5 h 29"/>
                    <a:gd name="T42" fmla="*/ 20 w 24"/>
                    <a:gd name="T43" fmla="*/ 1 h 29"/>
                    <a:gd name="T44" fmla="*/ 15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5" y="0"/>
                      </a:moveTo>
                      <a:lnTo>
                        <a:pt x="15" y="0"/>
                      </a:lnTo>
                      <a:lnTo>
                        <a:pt x="8" y="1"/>
                      </a:lnTo>
                      <a:lnTo>
                        <a:pt x="4" y="5"/>
                      </a:lnTo>
                      <a:lnTo>
                        <a:pt x="3" y="6"/>
                      </a:lnTo>
                      <a:lnTo>
                        <a:pt x="1" y="10"/>
                      </a:lnTo>
                      <a:lnTo>
                        <a:pt x="0" y="16"/>
                      </a:lnTo>
                      <a:lnTo>
                        <a:pt x="0" y="20"/>
                      </a:lnTo>
                      <a:lnTo>
                        <a:pt x="1" y="25"/>
                      </a:lnTo>
                      <a:lnTo>
                        <a:pt x="4" y="29"/>
                      </a:lnTo>
                      <a:lnTo>
                        <a:pt x="15" y="28"/>
                      </a:lnTo>
                      <a:lnTo>
                        <a:pt x="13" y="28"/>
                      </a:lnTo>
                      <a:lnTo>
                        <a:pt x="7" y="26"/>
                      </a:lnTo>
                      <a:lnTo>
                        <a:pt x="6" y="23"/>
                      </a:lnTo>
                      <a:lnTo>
                        <a:pt x="5" y="16"/>
                      </a:lnTo>
                      <a:lnTo>
                        <a:pt x="5" y="12"/>
                      </a:lnTo>
                      <a:lnTo>
                        <a:pt x="8" y="8"/>
                      </a:lnTo>
                      <a:lnTo>
                        <a:pt x="10" y="7"/>
                      </a:lnTo>
                      <a:lnTo>
                        <a:pt x="15" y="5"/>
                      </a:lnTo>
                      <a:lnTo>
                        <a:pt x="24" y="5"/>
                      </a:lnTo>
                      <a:lnTo>
                        <a:pt x="24" y="5"/>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6" name="Freeform 8256"/>
                <p:cNvSpPr>
                  <a:spLocks/>
                </p:cNvSpPr>
                <p:nvPr/>
              </p:nvSpPr>
              <p:spPr bwMode="auto">
                <a:xfrm>
                  <a:off x="3204" y="2155"/>
                  <a:ext cx="5" cy="8"/>
                </a:xfrm>
                <a:custGeom>
                  <a:avLst/>
                  <a:gdLst>
                    <a:gd name="T0" fmla="*/ 31 w 32"/>
                    <a:gd name="T1" fmla="*/ 1 h 44"/>
                    <a:gd name="T2" fmla="*/ 0 w 32"/>
                    <a:gd name="T3" fmla="*/ 0 h 44"/>
                    <a:gd name="T4" fmla="*/ 0 w 32"/>
                    <a:gd name="T5" fmla="*/ 44 h 44"/>
                    <a:gd name="T6" fmla="*/ 32 w 32"/>
                    <a:gd name="T7" fmla="*/ 44 h 44"/>
                    <a:gd name="T8" fmla="*/ 32 w 32"/>
                    <a:gd name="T9" fmla="*/ 38 h 44"/>
                    <a:gd name="T10" fmla="*/ 6 w 32"/>
                    <a:gd name="T11" fmla="*/ 38 h 44"/>
                    <a:gd name="T12" fmla="*/ 6 w 32"/>
                    <a:gd name="T13" fmla="*/ 23 h 44"/>
                    <a:gd name="T14" fmla="*/ 29 w 32"/>
                    <a:gd name="T15" fmla="*/ 23 h 44"/>
                    <a:gd name="T16" fmla="*/ 29 w 32"/>
                    <a:gd name="T17" fmla="*/ 19 h 44"/>
                    <a:gd name="T18" fmla="*/ 6 w 32"/>
                    <a:gd name="T19" fmla="*/ 18 h 44"/>
                    <a:gd name="T20" fmla="*/ 6 w 32"/>
                    <a:gd name="T21" fmla="*/ 5 h 44"/>
                    <a:gd name="T22" fmla="*/ 31 w 32"/>
                    <a:gd name="T23" fmla="*/ 5 h 44"/>
                    <a:gd name="T24" fmla="*/ 31 w 32"/>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1"/>
                      </a:moveTo>
                      <a:lnTo>
                        <a:pt x="0" y="0"/>
                      </a:lnTo>
                      <a:lnTo>
                        <a:pt x="0" y="44"/>
                      </a:lnTo>
                      <a:lnTo>
                        <a:pt x="32" y="44"/>
                      </a:lnTo>
                      <a:lnTo>
                        <a:pt x="32" y="38"/>
                      </a:lnTo>
                      <a:lnTo>
                        <a:pt x="6" y="38"/>
                      </a:lnTo>
                      <a:lnTo>
                        <a:pt x="6" y="23"/>
                      </a:lnTo>
                      <a:lnTo>
                        <a:pt x="29" y="23"/>
                      </a:lnTo>
                      <a:lnTo>
                        <a:pt x="29" y="19"/>
                      </a:lnTo>
                      <a:lnTo>
                        <a:pt x="6" y="18"/>
                      </a:lnTo>
                      <a:lnTo>
                        <a:pt x="6" y="5"/>
                      </a:lnTo>
                      <a:lnTo>
                        <a:pt x="31" y="5"/>
                      </a:lnTo>
                      <a:lnTo>
                        <a:pt x="31"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7" name="Freeform 8257"/>
                <p:cNvSpPr>
                  <a:spLocks/>
                </p:cNvSpPr>
                <p:nvPr/>
              </p:nvSpPr>
              <p:spPr bwMode="auto">
                <a:xfrm>
                  <a:off x="3210" y="2161"/>
                  <a:ext cx="3" cy="2"/>
                </a:xfrm>
                <a:custGeom>
                  <a:avLst/>
                  <a:gdLst>
                    <a:gd name="T0" fmla="*/ 5 w 22"/>
                    <a:gd name="T1" fmla="*/ 0 h 11"/>
                    <a:gd name="T2" fmla="*/ 0 w 22"/>
                    <a:gd name="T3" fmla="*/ 1 h 11"/>
                    <a:gd name="T4" fmla="*/ 1 w 22"/>
                    <a:gd name="T5" fmla="*/ 4 h 11"/>
                    <a:gd name="T6" fmla="*/ 4 w 22"/>
                    <a:gd name="T7" fmla="*/ 8 h 11"/>
                    <a:gd name="T8" fmla="*/ 7 w 22"/>
                    <a:gd name="T9" fmla="*/ 11 h 11"/>
                    <a:gd name="T10" fmla="*/ 13 w 22"/>
                    <a:gd name="T11" fmla="*/ 11 h 11"/>
                    <a:gd name="T12" fmla="*/ 18 w 22"/>
                    <a:gd name="T13" fmla="*/ 11 h 11"/>
                    <a:gd name="T14" fmla="*/ 22 w 22"/>
                    <a:gd name="T15" fmla="*/ 8 h 11"/>
                    <a:gd name="T16" fmla="*/ 13 w 22"/>
                    <a:gd name="T17" fmla="*/ 6 h 11"/>
                    <a:gd name="T18" fmla="*/ 12 w 22"/>
                    <a:gd name="T19" fmla="*/ 6 h 11"/>
                    <a:gd name="T20" fmla="*/ 7 w 22"/>
                    <a:gd name="T21" fmla="*/ 5 h 11"/>
                    <a:gd name="T22" fmla="*/ 5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5" y="0"/>
                      </a:moveTo>
                      <a:lnTo>
                        <a:pt x="0" y="1"/>
                      </a:lnTo>
                      <a:lnTo>
                        <a:pt x="1" y="4"/>
                      </a:lnTo>
                      <a:lnTo>
                        <a:pt x="4" y="8"/>
                      </a:lnTo>
                      <a:lnTo>
                        <a:pt x="7" y="11"/>
                      </a:lnTo>
                      <a:lnTo>
                        <a:pt x="13" y="11"/>
                      </a:lnTo>
                      <a:lnTo>
                        <a:pt x="18" y="11"/>
                      </a:lnTo>
                      <a:lnTo>
                        <a:pt x="22" y="8"/>
                      </a:lnTo>
                      <a:lnTo>
                        <a:pt x="13" y="6"/>
                      </a:lnTo>
                      <a:lnTo>
                        <a:pt x="12" y="6"/>
                      </a:lnTo>
                      <a:lnTo>
                        <a:pt x="7"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8" name="Freeform 8258"/>
                <p:cNvSpPr>
                  <a:spLocks/>
                </p:cNvSpPr>
                <p:nvPr/>
              </p:nvSpPr>
              <p:spPr bwMode="auto">
                <a:xfrm>
                  <a:off x="3210" y="2158"/>
                  <a:ext cx="4" cy="4"/>
                </a:xfrm>
                <a:custGeom>
                  <a:avLst/>
                  <a:gdLst>
                    <a:gd name="T0" fmla="*/ 2 w 24"/>
                    <a:gd name="T1" fmla="*/ 0 h 25"/>
                    <a:gd name="T2" fmla="*/ 0 w 24"/>
                    <a:gd name="T3" fmla="*/ 4 h 25"/>
                    <a:gd name="T4" fmla="*/ 0 w 24"/>
                    <a:gd name="T5" fmla="*/ 5 h 25"/>
                    <a:gd name="T6" fmla="*/ 2 w 24"/>
                    <a:gd name="T7" fmla="*/ 9 h 25"/>
                    <a:gd name="T8" fmla="*/ 4 w 24"/>
                    <a:gd name="T9" fmla="*/ 12 h 25"/>
                    <a:gd name="T10" fmla="*/ 10 w 24"/>
                    <a:gd name="T11" fmla="*/ 14 h 25"/>
                    <a:gd name="T12" fmla="*/ 11 w 24"/>
                    <a:gd name="T13" fmla="*/ 14 h 25"/>
                    <a:gd name="T14" fmla="*/ 17 w 24"/>
                    <a:gd name="T15" fmla="*/ 15 h 25"/>
                    <a:gd name="T16" fmla="*/ 19 w 24"/>
                    <a:gd name="T17" fmla="*/ 17 h 25"/>
                    <a:gd name="T18" fmla="*/ 19 w 24"/>
                    <a:gd name="T19" fmla="*/ 19 h 25"/>
                    <a:gd name="T20" fmla="*/ 18 w 24"/>
                    <a:gd name="T21" fmla="*/ 22 h 25"/>
                    <a:gd name="T22" fmla="*/ 12 w 24"/>
                    <a:gd name="T23" fmla="*/ 23 h 25"/>
                    <a:gd name="T24" fmla="*/ 21 w 24"/>
                    <a:gd name="T25" fmla="*/ 25 h 25"/>
                    <a:gd name="T26" fmla="*/ 23 w 24"/>
                    <a:gd name="T27" fmla="*/ 23 h 25"/>
                    <a:gd name="T28" fmla="*/ 24 w 24"/>
                    <a:gd name="T29" fmla="*/ 18 h 25"/>
                    <a:gd name="T30" fmla="*/ 23 w 24"/>
                    <a:gd name="T31" fmla="*/ 14 h 25"/>
                    <a:gd name="T32" fmla="*/ 20 w 24"/>
                    <a:gd name="T33" fmla="*/ 10 h 25"/>
                    <a:gd name="T34" fmla="*/ 18 w 24"/>
                    <a:gd name="T35" fmla="*/ 10 h 25"/>
                    <a:gd name="T36" fmla="*/ 12 w 24"/>
                    <a:gd name="T37" fmla="*/ 8 h 25"/>
                    <a:gd name="T38" fmla="*/ 11 w 24"/>
                    <a:gd name="T39" fmla="*/ 8 h 25"/>
                    <a:gd name="T40" fmla="*/ 6 w 24"/>
                    <a:gd name="T41" fmla="*/ 6 h 25"/>
                    <a:gd name="T42" fmla="*/ 5 w 24"/>
                    <a:gd name="T43" fmla="*/ 4 h 25"/>
                    <a:gd name="T44" fmla="*/ 7 w 24"/>
                    <a:gd name="T45" fmla="*/ 1 h 25"/>
                    <a:gd name="T46" fmla="*/ 11 w 24"/>
                    <a:gd name="T47" fmla="*/ 0 h 25"/>
                    <a:gd name="T48" fmla="*/ 2 w 24"/>
                    <a:gd name="T4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25">
                      <a:moveTo>
                        <a:pt x="2" y="0"/>
                      </a:moveTo>
                      <a:lnTo>
                        <a:pt x="0" y="4"/>
                      </a:lnTo>
                      <a:lnTo>
                        <a:pt x="0" y="5"/>
                      </a:lnTo>
                      <a:lnTo>
                        <a:pt x="2" y="9"/>
                      </a:lnTo>
                      <a:lnTo>
                        <a:pt x="4" y="12"/>
                      </a:lnTo>
                      <a:lnTo>
                        <a:pt x="10" y="14"/>
                      </a:lnTo>
                      <a:lnTo>
                        <a:pt x="11" y="14"/>
                      </a:lnTo>
                      <a:lnTo>
                        <a:pt x="17" y="15"/>
                      </a:lnTo>
                      <a:lnTo>
                        <a:pt x="19" y="17"/>
                      </a:lnTo>
                      <a:lnTo>
                        <a:pt x="19" y="19"/>
                      </a:lnTo>
                      <a:lnTo>
                        <a:pt x="18" y="22"/>
                      </a:lnTo>
                      <a:lnTo>
                        <a:pt x="12" y="23"/>
                      </a:lnTo>
                      <a:lnTo>
                        <a:pt x="21" y="25"/>
                      </a:lnTo>
                      <a:lnTo>
                        <a:pt x="23" y="23"/>
                      </a:lnTo>
                      <a:lnTo>
                        <a:pt x="24" y="18"/>
                      </a:lnTo>
                      <a:lnTo>
                        <a:pt x="23" y="14"/>
                      </a:lnTo>
                      <a:lnTo>
                        <a:pt x="20" y="10"/>
                      </a:lnTo>
                      <a:lnTo>
                        <a:pt x="18" y="10"/>
                      </a:lnTo>
                      <a:lnTo>
                        <a:pt x="12" y="8"/>
                      </a:lnTo>
                      <a:lnTo>
                        <a:pt x="11" y="8"/>
                      </a:lnTo>
                      <a:lnTo>
                        <a:pt x="6" y="6"/>
                      </a:lnTo>
                      <a:lnTo>
                        <a:pt x="5" y="4"/>
                      </a:lnTo>
                      <a:lnTo>
                        <a:pt x="7" y="1"/>
                      </a:lnTo>
                      <a:lnTo>
                        <a:pt x="1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19" name="Freeform 8259"/>
                <p:cNvSpPr>
                  <a:spLocks/>
                </p:cNvSpPr>
                <p:nvPr/>
              </p:nvSpPr>
              <p:spPr bwMode="auto">
                <a:xfrm>
                  <a:off x="3210" y="2157"/>
                  <a:ext cx="4" cy="2"/>
                </a:xfrm>
                <a:custGeom>
                  <a:avLst/>
                  <a:gdLst>
                    <a:gd name="T0" fmla="*/ 9 w 21"/>
                    <a:gd name="T1" fmla="*/ 0 h 9"/>
                    <a:gd name="T2" fmla="*/ 6 w 21"/>
                    <a:gd name="T3" fmla="*/ 0 h 9"/>
                    <a:gd name="T4" fmla="*/ 1 w 21"/>
                    <a:gd name="T5" fmla="*/ 2 h 9"/>
                    <a:gd name="T6" fmla="*/ 0 w 21"/>
                    <a:gd name="T7" fmla="*/ 4 h 9"/>
                    <a:gd name="T8" fmla="*/ 9 w 21"/>
                    <a:gd name="T9" fmla="*/ 4 h 9"/>
                    <a:gd name="T10" fmla="*/ 15 w 21"/>
                    <a:gd name="T11" fmla="*/ 5 h 9"/>
                    <a:gd name="T12" fmla="*/ 17 w 21"/>
                    <a:gd name="T13" fmla="*/ 9 h 9"/>
                    <a:gd name="T14" fmla="*/ 21 w 21"/>
                    <a:gd name="T15" fmla="*/ 8 h 9"/>
                    <a:gd name="T16" fmla="*/ 21 w 21"/>
                    <a:gd name="T17" fmla="*/ 6 h 9"/>
                    <a:gd name="T18" fmla="*/ 18 w 21"/>
                    <a:gd name="T19" fmla="*/ 2 h 9"/>
                    <a:gd name="T20" fmla="*/ 16 w 21"/>
                    <a:gd name="T21" fmla="*/ 1 h 9"/>
                    <a:gd name="T22" fmla="*/ 9 w 21"/>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9">
                      <a:moveTo>
                        <a:pt x="9" y="0"/>
                      </a:moveTo>
                      <a:lnTo>
                        <a:pt x="6" y="0"/>
                      </a:lnTo>
                      <a:lnTo>
                        <a:pt x="1" y="2"/>
                      </a:lnTo>
                      <a:lnTo>
                        <a:pt x="0" y="4"/>
                      </a:lnTo>
                      <a:lnTo>
                        <a:pt x="9" y="4"/>
                      </a:lnTo>
                      <a:lnTo>
                        <a:pt x="15" y="5"/>
                      </a:lnTo>
                      <a:lnTo>
                        <a:pt x="17" y="9"/>
                      </a:lnTo>
                      <a:lnTo>
                        <a:pt x="21" y="8"/>
                      </a:lnTo>
                      <a:lnTo>
                        <a:pt x="21" y="6"/>
                      </a:lnTo>
                      <a:lnTo>
                        <a:pt x="18" y="2"/>
                      </a:lnTo>
                      <a:lnTo>
                        <a:pt x="16"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0" name="Freeform 8260"/>
                <p:cNvSpPr>
                  <a:spLocks/>
                </p:cNvSpPr>
                <p:nvPr/>
              </p:nvSpPr>
              <p:spPr bwMode="auto">
                <a:xfrm>
                  <a:off x="3215" y="2162"/>
                  <a:ext cx="2" cy="1"/>
                </a:xfrm>
                <a:custGeom>
                  <a:avLst/>
                  <a:gdLst>
                    <a:gd name="T0" fmla="*/ 9 w 10"/>
                    <a:gd name="T1" fmla="*/ 0 h 6"/>
                    <a:gd name="T2" fmla="*/ 7 w 10"/>
                    <a:gd name="T3" fmla="*/ 1 h 6"/>
                    <a:gd name="T4" fmla="*/ 0 w 10"/>
                    <a:gd name="T5" fmla="*/ 1 h 6"/>
                    <a:gd name="T6" fmla="*/ 1 w 10"/>
                    <a:gd name="T7" fmla="*/ 4 h 6"/>
                    <a:gd name="T8" fmla="*/ 6 w 10"/>
                    <a:gd name="T9" fmla="*/ 6 h 6"/>
                    <a:gd name="T10" fmla="*/ 10 w 10"/>
                    <a:gd name="T11" fmla="*/ 6 h 6"/>
                    <a:gd name="T12" fmla="*/ 9 w 10"/>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0" h="6">
                      <a:moveTo>
                        <a:pt x="9" y="0"/>
                      </a:moveTo>
                      <a:lnTo>
                        <a:pt x="7" y="1"/>
                      </a:lnTo>
                      <a:lnTo>
                        <a:pt x="0" y="1"/>
                      </a:lnTo>
                      <a:lnTo>
                        <a:pt x="1" y="4"/>
                      </a:lnTo>
                      <a:lnTo>
                        <a:pt x="6" y="6"/>
                      </a:lnTo>
                      <a:lnTo>
                        <a:pt x="10" y="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1" name="Freeform 8261"/>
                <p:cNvSpPr>
                  <a:spLocks/>
                </p:cNvSpPr>
                <p:nvPr/>
              </p:nvSpPr>
              <p:spPr bwMode="auto">
                <a:xfrm>
                  <a:off x="3215" y="2156"/>
                  <a:ext cx="2" cy="6"/>
                </a:xfrm>
                <a:custGeom>
                  <a:avLst/>
                  <a:gdLst>
                    <a:gd name="T0" fmla="*/ 9 w 14"/>
                    <a:gd name="T1" fmla="*/ 0 h 37"/>
                    <a:gd name="T2" fmla="*/ 4 w 14"/>
                    <a:gd name="T3" fmla="*/ 3 h 37"/>
                    <a:gd name="T4" fmla="*/ 4 w 14"/>
                    <a:gd name="T5" fmla="*/ 11 h 37"/>
                    <a:gd name="T6" fmla="*/ 0 w 14"/>
                    <a:gd name="T7" fmla="*/ 11 h 37"/>
                    <a:gd name="T8" fmla="*/ 0 w 14"/>
                    <a:gd name="T9" fmla="*/ 15 h 37"/>
                    <a:gd name="T10" fmla="*/ 4 w 14"/>
                    <a:gd name="T11" fmla="*/ 15 h 37"/>
                    <a:gd name="T12" fmla="*/ 4 w 14"/>
                    <a:gd name="T13" fmla="*/ 32 h 37"/>
                    <a:gd name="T14" fmla="*/ 5 w 14"/>
                    <a:gd name="T15" fmla="*/ 37 h 37"/>
                    <a:gd name="T16" fmla="*/ 12 w 14"/>
                    <a:gd name="T17" fmla="*/ 37 h 37"/>
                    <a:gd name="T18" fmla="*/ 10 w 14"/>
                    <a:gd name="T19" fmla="*/ 36 h 37"/>
                    <a:gd name="T20" fmla="*/ 9 w 14"/>
                    <a:gd name="T21" fmla="*/ 33 h 37"/>
                    <a:gd name="T22" fmla="*/ 9 w 14"/>
                    <a:gd name="T23" fmla="*/ 15 h 37"/>
                    <a:gd name="T24" fmla="*/ 14 w 14"/>
                    <a:gd name="T25" fmla="*/ 15 h 37"/>
                    <a:gd name="T26" fmla="*/ 14 w 14"/>
                    <a:gd name="T27" fmla="*/ 11 h 37"/>
                    <a:gd name="T28" fmla="*/ 9 w 14"/>
                    <a:gd name="T29" fmla="*/ 11 h 37"/>
                    <a:gd name="T30" fmla="*/ 9 w 14"/>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7">
                      <a:moveTo>
                        <a:pt x="9" y="0"/>
                      </a:moveTo>
                      <a:lnTo>
                        <a:pt x="4" y="3"/>
                      </a:lnTo>
                      <a:lnTo>
                        <a:pt x="4" y="11"/>
                      </a:lnTo>
                      <a:lnTo>
                        <a:pt x="0" y="11"/>
                      </a:lnTo>
                      <a:lnTo>
                        <a:pt x="0" y="15"/>
                      </a:lnTo>
                      <a:lnTo>
                        <a:pt x="4" y="15"/>
                      </a:lnTo>
                      <a:lnTo>
                        <a:pt x="4" y="32"/>
                      </a:lnTo>
                      <a:lnTo>
                        <a:pt x="5" y="37"/>
                      </a:lnTo>
                      <a:lnTo>
                        <a:pt x="12" y="37"/>
                      </a:lnTo>
                      <a:lnTo>
                        <a:pt x="10" y="36"/>
                      </a:lnTo>
                      <a:lnTo>
                        <a:pt x="9" y="33"/>
                      </a:lnTo>
                      <a:lnTo>
                        <a:pt x="9" y="15"/>
                      </a:lnTo>
                      <a:lnTo>
                        <a:pt x="14" y="15"/>
                      </a:lnTo>
                      <a:lnTo>
                        <a:pt x="14" y="11"/>
                      </a:lnTo>
                      <a:lnTo>
                        <a:pt x="9" y="1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2" name="Rectangle 8262"/>
                <p:cNvSpPr>
                  <a:spLocks noChangeArrowheads="1"/>
                </p:cNvSpPr>
                <p:nvPr/>
              </p:nvSpPr>
              <p:spPr bwMode="auto">
                <a:xfrm>
                  <a:off x="3218" y="2162"/>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3" name="Freeform 8263"/>
                <p:cNvSpPr>
                  <a:spLocks/>
                </p:cNvSpPr>
                <p:nvPr/>
              </p:nvSpPr>
              <p:spPr bwMode="auto">
                <a:xfrm>
                  <a:off x="3225" y="2162"/>
                  <a:ext cx="2" cy="1"/>
                </a:xfrm>
                <a:custGeom>
                  <a:avLst/>
                  <a:gdLst>
                    <a:gd name="T0" fmla="*/ 11 w 14"/>
                    <a:gd name="T1" fmla="*/ 0 h 7"/>
                    <a:gd name="T2" fmla="*/ 6 w 14"/>
                    <a:gd name="T3" fmla="*/ 2 h 7"/>
                    <a:gd name="T4" fmla="*/ 0 w 14"/>
                    <a:gd name="T5" fmla="*/ 6 h 7"/>
                    <a:gd name="T6" fmla="*/ 5 w 14"/>
                    <a:gd name="T7" fmla="*/ 7 h 7"/>
                    <a:gd name="T8" fmla="*/ 10 w 14"/>
                    <a:gd name="T9" fmla="*/ 6 h 7"/>
                    <a:gd name="T10" fmla="*/ 14 w 14"/>
                    <a:gd name="T11" fmla="*/ 1 h 7"/>
                    <a:gd name="T12" fmla="*/ 14 w 14"/>
                    <a:gd name="T13" fmla="*/ 1 h 7"/>
                    <a:gd name="T14" fmla="*/ 11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1" y="0"/>
                      </a:moveTo>
                      <a:lnTo>
                        <a:pt x="6" y="2"/>
                      </a:lnTo>
                      <a:lnTo>
                        <a:pt x="0" y="6"/>
                      </a:lnTo>
                      <a:lnTo>
                        <a:pt x="5" y="7"/>
                      </a:lnTo>
                      <a:lnTo>
                        <a:pt x="10" y="6"/>
                      </a:lnTo>
                      <a:lnTo>
                        <a:pt x="14" y="1"/>
                      </a:lnTo>
                      <a:lnTo>
                        <a:pt x="14"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4" name="Freeform 8264"/>
                <p:cNvSpPr>
                  <a:spLocks/>
                </p:cNvSpPr>
                <p:nvPr/>
              </p:nvSpPr>
              <p:spPr bwMode="auto">
                <a:xfrm>
                  <a:off x="3223" y="2157"/>
                  <a:ext cx="4" cy="6"/>
                </a:xfrm>
                <a:custGeom>
                  <a:avLst/>
                  <a:gdLst>
                    <a:gd name="T0" fmla="*/ 12 w 21"/>
                    <a:gd name="T1" fmla="*/ 0 h 32"/>
                    <a:gd name="T2" fmla="*/ 7 w 21"/>
                    <a:gd name="T3" fmla="*/ 1 h 32"/>
                    <a:gd name="T4" fmla="*/ 3 w 21"/>
                    <a:gd name="T5" fmla="*/ 4 h 32"/>
                    <a:gd name="T6" fmla="*/ 2 w 21"/>
                    <a:gd name="T7" fmla="*/ 5 h 32"/>
                    <a:gd name="T8" fmla="*/ 0 w 21"/>
                    <a:gd name="T9" fmla="*/ 10 h 32"/>
                    <a:gd name="T10" fmla="*/ 0 w 21"/>
                    <a:gd name="T11" fmla="*/ 17 h 32"/>
                    <a:gd name="T12" fmla="*/ 0 w 21"/>
                    <a:gd name="T13" fmla="*/ 18 h 32"/>
                    <a:gd name="T14" fmla="*/ 1 w 21"/>
                    <a:gd name="T15" fmla="*/ 23 h 32"/>
                    <a:gd name="T16" fmla="*/ 3 w 21"/>
                    <a:gd name="T17" fmla="*/ 28 h 32"/>
                    <a:gd name="T18" fmla="*/ 7 w 21"/>
                    <a:gd name="T19" fmla="*/ 32 h 32"/>
                    <a:gd name="T20" fmla="*/ 13 w 21"/>
                    <a:gd name="T21" fmla="*/ 28 h 32"/>
                    <a:gd name="T22" fmla="*/ 9 w 21"/>
                    <a:gd name="T23" fmla="*/ 26 h 32"/>
                    <a:gd name="T24" fmla="*/ 6 w 21"/>
                    <a:gd name="T25" fmla="*/ 23 h 32"/>
                    <a:gd name="T26" fmla="*/ 5 w 21"/>
                    <a:gd name="T27" fmla="*/ 22 h 32"/>
                    <a:gd name="T28" fmla="*/ 5 w 21"/>
                    <a:gd name="T29" fmla="*/ 17 h 32"/>
                    <a:gd name="T30" fmla="*/ 5 w 21"/>
                    <a:gd name="T31" fmla="*/ 12 h 32"/>
                    <a:gd name="T32" fmla="*/ 7 w 21"/>
                    <a:gd name="T33" fmla="*/ 7 h 32"/>
                    <a:gd name="T34" fmla="*/ 8 w 21"/>
                    <a:gd name="T35" fmla="*/ 6 h 32"/>
                    <a:gd name="T36" fmla="*/ 12 w 21"/>
                    <a:gd name="T37" fmla="*/ 4 h 32"/>
                    <a:gd name="T38" fmla="*/ 21 w 21"/>
                    <a:gd name="T39" fmla="*/ 4 h 32"/>
                    <a:gd name="T40" fmla="*/ 18 w 21"/>
                    <a:gd name="T41" fmla="*/ 2 h 32"/>
                    <a:gd name="T42" fmla="*/ 12 w 21"/>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2">
                      <a:moveTo>
                        <a:pt x="12" y="0"/>
                      </a:moveTo>
                      <a:lnTo>
                        <a:pt x="7" y="1"/>
                      </a:lnTo>
                      <a:lnTo>
                        <a:pt x="3" y="4"/>
                      </a:lnTo>
                      <a:lnTo>
                        <a:pt x="2" y="5"/>
                      </a:lnTo>
                      <a:lnTo>
                        <a:pt x="0" y="10"/>
                      </a:lnTo>
                      <a:lnTo>
                        <a:pt x="0" y="17"/>
                      </a:lnTo>
                      <a:lnTo>
                        <a:pt x="0" y="18"/>
                      </a:lnTo>
                      <a:lnTo>
                        <a:pt x="1" y="23"/>
                      </a:lnTo>
                      <a:lnTo>
                        <a:pt x="3" y="28"/>
                      </a:lnTo>
                      <a:lnTo>
                        <a:pt x="7" y="32"/>
                      </a:lnTo>
                      <a:lnTo>
                        <a:pt x="13" y="28"/>
                      </a:lnTo>
                      <a:lnTo>
                        <a:pt x="9" y="26"/>
                      </a:lnTo>
                      <a:lnTo>
                        <a:pt x="6" y="23"/>
                      </a:lnTo>
                      <a:lnTo>
                        <a:pt x="5" y="22"/>
                      </a:lnTo>
                      <a:lnTo>
                        <a:pt x="5" y="17"/>
                      </a:lnTo>
                      <a:lnTo>
                        <a:pt x="5" y="12"/>
                      </a:lnTo>
                      <a:lnTo>
                        <a:pt x="7" y="7"/>
                      </a:lnTo>
                      <a:lnTo>
                        <a:pt x="8" y="6"/>
                      </a:lnTo>
                      <a:lnTo>
                        <a:pt x="12" y="4"/>
                      </a:lnTo>
                      <a:lnTo>
                        <a:pt x="21" y="4"/>
                      </a:lnTo>
                      <a:lnTo>
                        <a:pt x="18"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5" name="Freeform 8265"/>
                <p:cNvSpPr>
                  <a:spLocks/>
                </p:cNvSpPr>
                <p:nvPr/>
              </p:nvSpPr>
              <p:spPr bwMode="auto">
                <a:xfrm>
                  <a:off x="3225" y="2156"/>
                  <a:ext cx="3" cy="7"/>
                </a:xfrm>
                <a:custGeom>
                  <a:avLst/>
                  <a:gdLst>
                    <a:gd name="T0" fmla="*/ 14 w 14"/>
                    <a:gd name="T1" fmla="*/ 0 h 43"/>
                    <a:gd name="T2" fmla="*/ 9 w 14"/>
                    <a:gd name="T3" fmla="*/ 0 h 43"/>
                    <a:gd name="T4" fmla="*/ 9 w 14"/>
                    <a:gd name="T5" fmla="*/ 15 h 43"/>
                    <a:gd name="T6" fmla="*/ 9 w 14"/>
                    <a:gd name="T7" fmla="*/ 15 h 43"/>
                    <a:gd name="T8" fmla="*/ 0 w 14"/>
                    <a:gd name="T9" fmla="*/ 15 h 43"/>
                    <a:gd name="T10" fmla="*/ 2 w 14"/>
                    <a:gd name="T11" fmla="*/ 16 h 43"/>
                    <a:gd name="T12" fmla="*/ 7 w 14"/>
                    <a:gd name="T13" fmla="*/ 19 h 43"/>
                    <a:gd name="T14" fmla="*/ 9 w 14"/>
                    <a:gd name="T15" fmla="*/ 21 h 43"/>
                    <a:gd name="T16" fmla="*/ 9 w 14"/>
                    <a:gd name="T17" fmla="*/ 28 h 43"/>
                    <a:gd name="T18" fmla="*/ 9 w 14"/>
                    <a:gd name="T19" fmla="*/ 32 h 43"/>
                    <a:gd name="T20" fmla="*/ 7 w 14"/>
                    <a:gd name="T21" fmla="*/ 36 h 43"/>
                    <a:gd name="T22" fmla="*/ 6 w 14"/>
                    <a:gd name="T23" fmla="*/ 37 h 43"/>
                    <a:gd name="T24" fmla="*/ 9 w 14"/>
                    <a:gd name="T25" fmla="*/ 38 h 43"/>
                    <a:gd name="T26" fmla="*/ 9 w 14"/>
                    <a:gd name="T27" fmla="*/ 43 h 43"/>
                    <a:gd name="T28" fmla="*/ 14 w 14"/>
                    <a:gd name="T29" fmla="*/ 43 h 43"/>
                    <a:gd name="T30" fmla="*/ 14 w 14"/>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3">
                      <a:moveTo>
                        <a:pt x="14" y="0"/>
                      </a:moveTo>
                      <a:lnTo>
                        <a:pt x="9" y="0"/>
                      </a:lnTo>
                      <a:lnTo>
                        <a:pt x="9" y="15"/>
                      </a:lnTo>
                      <a:lnTo>
                        <a:pt x="9" y="15"/>
                      </a:lnTo>
                      <a:lnTo>
                        <a:pt x="0" y="15"/>
                      </a:lnTo>
                      <a:lnTo>
                        <a:pt x="2" y="16"/>
                      </a:lnTo>
                      <a:lnTo>
                        <a:pt x="7" y="19"/>
                      </a:lnTo>
                      <a:lnTo>
                        <a:pt x="9" y="21"/>
                      </a:lnTo>
                      <a:lnTo>
                        <a:pt x="9" y="28"/>
                      </a:lnTo>
                      <a:lnTo>
                        <a:pt x="9" y="32"/>
                      </a:lnTo>
                      <a:lnTo>
                        <a:pt x="7" y="36"/>
                      </a:lnTo>
                      <a:lnTo>
                        <a:pt x="6" y="37"/>
                      </a:lnTo>
                      <a:lnTo>
                        <a:pt x="9" y="38"/>
                      </a:lnTo>
                      <a:lnTo>
                        <a:pt x="9" y="43"/>
                      </a:lnTo>
                      <a:lnTo>
                        <a:pt x="14" y="43"/>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6" name="Freeform 8266"/>
                <p:cNvSpPr>
                  <a:spLocks/>
                </p:cNvSpPr>
                <p:nvPr/>
              </p:nvSpPr>
              <p:spPr bwMode="auto">
                <a:xfrm>
                  <a:off x="3229" y="2161"/>
                  <a:ext cx="5" cy="2"/>
                </a:xfrm>
                <a:custGeom>
                  <a:avLst/>
                  <a:gdLst>
                    <a:gd name="T0" fmla="*/ 19 w 24"/>
                    <a:gd name="T1" fmla="*/ 0 h 11"/>
                    <a:gd name="T2" fmla="*/ 18 w 24"/>
                    <a:gd name="T3" fmla="*/ 0 h 11"/>
                    <a:gd name="T4" fmla="*/ 16 w 24"/>
                    <a:gd name="T5" fmla="*/ 4 h 11"/>
                    <a:gd name="T6" fmla="*/ 11 w 24"/>
                    <a:gd name="T7" fmla="*/ 6 h 11"/>
                    <a:gd name="T8" fmla="*/ 0 w 24"/>
                    <a:gd name="T9" fmla="*/ 6 h 11"/>
                    <a:gd name="T10" fmla="*/ 0 w 24"/>
                    <a:gd name="T11" fmla="*/ 6 h 11"/>
                    <a:gd name="T12" fmla="*/ 4 w 24"/>
                    <a:gd name="T13" fmla="*/ 10 h 11"/>
                    <a:gd name="T14" fmla="*/ 11 w 24"/>
                    <a:gd name="T15" fmla="*/ 11 h 11"/>
                    <a:gd name="T16" fmla="*/ 14 w 24"/>
                    <a:gd name="T17" fmla="*/ 11 h 11"/>
                    <a:gd name="T18" fmla="*/ 19 w 24"/>
                    <a:gd name="T19" fmla="*/ 8 h 11"/>
                    <a:gd name="T20" fmla="*/ 21 w 24"/>
                    <a:gd name="T21" fmla="*/ 5 h 11"/>
                    <a:gd name="T22" fmla="*/ 24 w 24"/>
                    <a:gd name="T23" fmla="*/ 1 h 11"/>
                    <a:gd name="T24" fmla="*/ 19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19" y="0"/>
                      </a:moveTo>
                      <a:lnTo>
                        <a:pt x="18" y="0"/>
                      </a:lnTo>
                      <a:lnTo>
                        <a:pt x="16" y="4"/>
                      </a:lnTo>
                      <a:lnTo>
                        <a:pt x="11" y="6"/>
                      </a:lnTo>
                      <a:lnTo>
                        <a:pt x="0" y="6"/>
                      </a:lnTo>
                      <a:lnTo>
                        <a:pt x="0" y="6"/>
                      </a:lnTo>
                      <a:lnTo>
                        <a:pt x="4" y="10"/>
                      </a:lnTo>
                      <a:lnTo>
                        <a:pt x="11" y="11"/>
                      </a:lnTo>
                      <a:lnTo>
                        <a:pt x="14" y="11"/>
                      </a:lnTo>
                      <a:lnTo>
                        <a:pt x="19" y="8"/>
                      </a:lnTo>
                      <a:lnTo>
                        <a:pt x="21" y="5"/>
                      </a:lnTo>
                      <a:lnTo>
                        <a:pt x="24"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7" name="Freeform 8267"/>
                <p:cNvSpPr>
                  <a:spLocks/>
                </p:cNvSpPr>
                <p:nvPr/>
              </p:nvSpPr>
              <p:spPr bwMode="auto">
                <a:xfrm>
                  <a:off x="3229" y="2158"/>
                  <a:ext cx="5" cy="4"/>
                </a:xfrm>
                <a:custGeom>
                  <a:avLst/>
                  <a:gdLst>
                    <a:gd name="T0" fmla="*/ 21 w 28"/>
                    <a:gd name="T1" fmla="*/ 0 h 26"/>
                    <a:gd name="T2" fmla="*/ 15 w 28"/>
                    <a:gd name="T3" fmla="*/ 3 h 26"/>
                    <a:gd name="T4" fmla="*/ 15 w 28"/>
                    <a:gd name="T5" fmla="*/ 3 h 26"/>
                    <a:gd name="T6" fmla="*/ 20 w 28"/>
                    <a:gd name="T7" fmla="*/ 5 h 26"/>
                    <a:gd name="T8" fmla="*/ 21 w 28"/>
                    <a:gd name="T9" fmla="*/ 6 h 26"/>
                    <a:gd name="T10" fmla="*/ 23 w 28"/>
                    <a:gd name="T11" fmla="*/ 11 h 26"/>
                    <a:gd name="T12" fmla="*/ 5 w 28"/>
                    <a:gd name="T13" fmla="*/ 11 h 26"/>
                    <a:gd name="T14" fmla="*/ 0 w 28"/>
                    <a:gd name="T15" fmla="*/ 15 h 26"/>
                    <a:gd name="T16" fmla="*/ 0 w 28"/>
                    <a:gd name="T17" fmla="*/ 16 h 26"/>
                    <a:gd name="T18" fmla="*/ 1 w 28"/>
                    <a:gd name="T19" fmla="*/ 22 h 26"/>
                    <a:gd name="T20" fmla="*/ 4 w 28"/>
                    <a:gd name="T21" fmla="*/ 26 h 26"/>
                    <a:gd name="T22" fmla="*/ 15 w 28"/>
                    <a:gd name="T23" fmla="*/ 26 h 26"/>
                    <a:gd name="T24" fmla="*/ 12 w 28"/>
                    <a:gd name="T25" fmla="*/ 26 h 26"/>
                    <a:gd name="T26" fmla="*/ 8 w 28"/>
                    <a:gd name="T27" fmla="*/ 23 h 26"/>
                    <a:gd name="T28" fmla="*/ 6 w 28"/>
                    <a:gd name="T29" fmla="*/ 21 h 26"/>
                    <a:gd name="T30" fmla="*/ 5 w 28"/>
                    <a:gd name="T31" fmla="*/ 16 h 26"/>
                    <a:gd name="T32" fmla="*/ 28 w 28"/>
                    <a:gd name="T33" fmla="*/ 16 h 26"/>
                    <a:gd name="T34" fmla="*/ 27 w 28"/>
                    <a:gd name="T35" fmla="*/ 9 h 26"/>
                    <a:gd name="T36" fmla="*/ 26 w 28"/>
                    <a:gd name="T37" fmla="*/ 5 h 26"/>
                    <a:gd name="T38" fmla="*/ 25 w 28"/>
                    <a:gd name="T39" fmla="*/ 3 h 26"/>
                    <a:gd name="T40" fmla="*/ 21 w 28"/>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6">
                      <a:moveTo>
                        <a:pt x="21" y="0"/>
                      </a:moveTo>
                      <a:lnTo>
                        <a:pt x="15" y="3"/>
                      </a:lnTo>
                      <a:lnTo>
                        <a:pt x="15" y="3"/>
                      </a:lnTo>
                      <a:lnTo>
                        <a:pt x="20" y="5"/>
                      </a:lnTo>
                      <a:lnTo>
                        <a:pt x="21" y="6"/>
                      </a:lnTo>
                      <a:lnTo>
                        <a:pt x="23" y="11"/>
                      </a:lnTo>
                      <a:lnTo>
                        <a:pt x="5" y="11"/>
                      </a:lnTo>
                      <a:lnTo>
                        <a:pt x="0" y="15"/>
                      </a:lnTo>
                      <a:lnTo>
                        <a:pt x="0" y="16"/>
                      </a:lnTo>
                      <a:lnTo>
                        <a:pt x="1" y="22"/>
                      </a:lnTo>
                      <a:lnTo>
                        <a:pt x="4" y="26"/>
                      </a:lnTo>
                      <a:lnTo>
                        <a:pt x="15" y="26"/>
                      </a:lnTo>
                      <a:lnTo>
                        <a:pt x="12" y="26"/>
                      </a:lnTo>
                      <a:lnTo>
                        <a:pt x="8" y="23"/>
                      </a:lnTo>
                      <a:lnTo>
                        <a:pt x="6" y="21"/>
                      </a:lnTo>
                      <a:lnTo>
                        <a:pt x="5" y="16"/>
                      </a:lnTo>
                      <a:lnTo>
                        <a:pt x="28" y="16"/>
                      </a:lnTo>
                      <a:lnTo>
                        <a:pt x="27" y="9"/>
                      </a:lnTo>
                      <a:lnTo>
                        <a:pt x="26" y="5"/>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8" name="Freeform 8268"/>
                <p:cNvSpPr>
                  <a:spLocks/>
                </p:cNvSpPr>
                <p:nvPr/>
              </p:nvSpPr>
              <p:spPr bwMode="auto">
                <a:xfrm>
                  <a:off x="3229" y="2158"/>
                  <a:ext cx="3" cy="2"/>
                </a:xfrm>
                <a:custGeom>
                  <a:avLst/>
                  <a:gdLst>
                    <a:gd name="T0" fmla="*/ 15 w 21"/>
                    <a:gd name="T1" fmla="*/ 0 h 16"/>
                    <a:gd name="T2" fmla="*/ 13 w 21"/>
                    <a:gd name="T3" fmla="*/ 0 h 16"/>
                    <a:gd name="T4" fmla="*/ 8 w 21"/>
                    <a:gd name="T5" fmla="*/ 1 h 16"/>
                    <a:gd name="T6" fmla="*/ 4 w 21"/>
                    <a:gd name="T7" fmla="*/ 4 h 16"/>
                    <a:gd name="T8" fmla="*/ 3 w 21"/>
                    <a:gd name="T9" fmla="*/ 5 h 16"/>
                    <a:gd name="T10" fmla="*/ 1 w 21"/>
                    <a:gd name="T11" fmla="*/ 9 h 16"/>
                    <a:gd name="T12" fmla="*/ 0 w 21"/>
                    <a:gd name="T13" fmla="*/ 16 h 16"/>
                    <a:gd name="T14" fmla="*/ 5 w 21"/>
                    <a:gd name="T15" fmla="*/ 12 h 16"/>
                    <a:gd name="T16" fmla="*/ 5 w 21"/>
                    <a:gd name="T17" fmla="*/ 10 h 16"/>
                    <a:gd name="T18" fmla="*/ 8 w 21"/>
                    <a:gd name="T19" fmla="*/ 6 h 16"/>
                    <a:gd name="T20" fmla="*/ 9 w 21"/>
                    <a:gd name="T21" fmla="*/ 5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3" y="0"/>
                      </a:lnTo>
                      <a:lnTo>
                        <a:pt x="8" y="1"/>
                      </a:lnTo>
                      <a:lnTo>
                        <a:pt x="4" y="4"/>
                      </a:lnTo>
                      <a:lnTo>
                        <a:pt x="3" y="5"/>
                      </a:lnTo>
                      <a:lnTo>
                        <a:pt x="1" y="9"/>
                      </a:lnTo>
                      <a:lnTo>
                        <a:pt x="0" y="16"/>
                      </a:lnTo>
                      <a:lnTo>
                        <a:pt x="5" y="12"/>
                      </a:lnTo>
                      <a:lnTo>
                        <a:pt x="5" y="10"/>
                      </a:lnTo>
                      <a:lnTo>
                        <a:pt x="8" y="6"/>
                      </a:lnTo>
                      <a:lnTo>
                        <a:pt x="9" y="5"/>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29" name="Freeform 8269"/>
                <p:cNvSpPr>
                  <a:spLocks/>
                </p:cNvSpPr>
                <p:nvPr/>
              </p:nvSpPr>
              <p:spPr bwMode="auto">
                <a:xfrm>
                  <a:off x="3204" y="2174"/>
                  <a:ext cx="4" cy="3"/>
                </a:xfrm>
                <a:custGeom>
                  <a:avLst/>
                  <a:gdLst>
                    <a:gd name="T0" fmla="*/ 24 w 27"/>
                    <a:gd name="T1" fmla="*/ 0 h 18"/>
                    <a:gd name="T2" fmla="*/ 11 w 27"/>
                    <a:gd name="T3" fmla="*/ 0 h 18"/>
                    <a:gd name="T4" fmla="*/ 14 w 27"/>
                    <a:gd name="T5" fmla="*/ 0 h 18"/>
                    <a:gd name="T6" fmla="*/ 19 w 27"/>
                    <a:gd name="T7" fmla="*/ 2 h 18"/>
                    <a:gd name="T8" fmla="*/ 19 w 27"/>
                    <a:gd name="T9" fmla="*/ 2 h 18"/>
                    <a:gd name="T10" fmla="*/ 22 w 27"/>
                    <a:gd name="T11" fmla="*/ 7 h 18"/>
                    <a:gd name="T12" fmla="*/ 22 w 27"/>
                    <a:gd name="T13" fmla="*/ 7 h 18"/>
                    <a:gd name="T14" fmla="*/ 19 w 27"/>
                    <a:gd name="T15" fmla="*/ 13 h 18"/>
                    <a:gd name="T16" fmla="*/ 17 w 27"/>
                    <a:gd name="T17" fmla="*/ 14 h 18"/>
                    <a:gd name="T18" fmla="*/ 11 w 27"/>
                    <a:gd name="T19" fmla="*/ 15 h 18"/>
                    <a:gd name="T20" fmla="*/ 0 w 27"/>
                    <a:gd name="T21" fmla="*/ 15 h 18"/>
                    <a:gd name="T22" fmla="*/ 22 w 27"/>
                    <a:gd name="T23" fmla="*/ 18 h 18"/>
                    <a:gd name="T24" fmla="*/ 25 w 27"/>
                    <a:gd name="T25" fmla="*/ 14 h 18"/>
                    <a:gd name="T26" fmla="*/ 26 w 27"/>
                    <a:gd name="T27" fmla="*/ 13 h 18"/>
                    <a:gd name="T28" fmla="*/ 27 w 27"/>
                    <a:gd name="T29" fmla="*/ 7 h 18"/>
                    <a:gd name="T30" fmla="*/ 27 w 27"/>
                    <a:gd name="T31" fmla="*/ 6 h 18"/>
                    <a:gd name="T32" fmla="*/ 25 w 27"/>
                    <a:gd name="T33" fmla="*/ 1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1" y="0"/>
                      </a:lnTo>
                      <a:lnTo>
                        <a:pt x="14" y="0"/>
                      </a:lnTo>
                      <a:lnTo>
                        <a:pt x="19" y="2"/>
                      </a:lnTo>
                      <a:lnTo>
                        <a:pt x="19" y="2"/>
                      </a:lnTo>
                      <a:lnTo>
                        <a:pt x="22" y="7"/>
                      </a:lnTo>
                      <a:lnTo>
                        <a:pt x="22" y="7"/>
                      </a:lnTo>
                      <a:lnTo>
                        <a:pt x="19" y="13"/>
                      </a:lnTo>
                      <a:lnTo>
                        <a:pt x="17" y="14"/>
                      </a:lnTo>
                      <a:lnTo>
                        <a:pt x="11" y="15"/>
                      </a:lnTo>
                      <a:lnTo>
                        <a:pt x="0" y="15"/>
                      </a:lnTo>
                      <a:lnTo>
                        <a:pt x="22" y="18"/>
                      </a:lnTo>
                      <a:lnTo>
                        <a:pt x="25" y="14"/>
                      </a:lnTo>
                      <a:lnTo>
                        <a:pt x="26" y="13"/>
                      </a:lnTo>
                      <a:lnTo>
                        <a:pt x="27" y="7"/>
                      </a:lnTo>
                      <a:lnTo>
                        <a:pt x="27" y="6"/>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0" name="Freeform 8270"/>
                <p:cNvSpPr>
                  <a:spLocks/>
                </p:cNvSpPr>
                <p:nvPr/>
              </p:nvSpPr>
              <p:spPr bwMode="auto">
                <a:xfrm>
                  <a:off x="3204" y="2171"/>
                  <a:ext cx="4" cy="3"/>
                </a:xfrm>
                <a:custGeom>
                  <a:avLst/>
                  <a:gdLst>
                    <a:gd name="T0" fmla="*/ 22 w 25"/>
                    <a:gd name="T1" fmla="*/ 0 h 16"/>
                    <a:gd name="T2" fmla="*/ 9 w 25"/>
                    <a:gd name="T3" fmla="*/ 1 h 16"/>
                    <a:gd name="T4" fmla="*/ 14 w 25"/>
                    <a:gd name="T5" fmla="*/ 1 h 16"/>
                    <a:gd name="T6" fmla="*/ 18 w 25"/>
                    <a:gd name="T7" fmla="*/ 3 h 16"/>
                    <a:gd name="T8" fmla="*/ 19 w 25"/>
                    <a:gd name="T9" fmla="*/ 7 h 16"/>
                    <a:gd name="T10" fmla="*/ 18 w 25"/>
                    <a:gd name="T11" fmla="*/ 11 h 16"/>
                    <a:gd name="T12" fmla="*/ 14 w 25"/>
                    <a:gd name="T13" fmla="*/ 13 h 16"/>
                    <a:gd name="T14" fmla="*/ 10 w 25"/>
                    <a:gd name="T15" fmla="*/ 13 h 16"/>
                    <a:gd name="T16" fmla="*/ 0 w 25"/>
                    <a:gd name="T17" fmla="*/ 13 h 16"/>
                    <a:gd name="T18" fmla="*/ 19 w 25"/>
                    <a:gd name="T19" fmla="*/ 16 h 16"/>
                    <a:gd name="T20" fmla="*/ 24 w 25"/>
                    <a:gd name="T21" fmla="*/ 11 h 16"/>
                    <a:gd name="T22" fmla="*/ 25 w 25"/>
                    <a:gd name="T23" fmla="*/ 7 h 16"/>
                    <a:gd name="T24" fmla="*/ 25 w 25"/>
                    <a:gd name="T25" fmla="*/ 4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9" y="1"/>
                      </a:lnTo>
                      <a:lnTo>
                        <a:pt x="14" y="1"/>
                      </a:lnTo>
                      <a:lnTo>
                        <a:pt x="18" y="3"/>
                      </a:lnTo>
                      <a:lnTo>
                        <a:pt x="19" y="7"/>
                      </a:lnTo>
                      <a:lnTo>
                        <a:pt x="18" y="11"/>
                      </a:lnTo>
                      <a:lnTo>
                        <a:pt x="14" y="13"/>
                      </a:lnTo>
                      <a:lnTo>
                        <a:pt x="10" y="13"/>
                      </a:lnTo>
                      <a:lnTo>
                        <a:pt x="0" y="13"/>
                      </a:lnTo>
                      <a:lnTo>
                        <a:pt x="19" y="16"/>
                      </a:lnTo>
                      <a:lnTo>
                        <a:pt x="24" y="11"/>
                      </a:lnTo>
                      <a:lnTo>
                        <a:pt x="25" y="7"/>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1" name="Freeform 8271"/>
                <p:cNvSpPr>
                  <a:spLocks/>
                </p:cNvSpPr>
                <p:nvPr/>
              </p:nvSpPr>
              <p:spPr bwMode="auto">
                <a:xfrm>
                  <a:off x="3203" y="2170"/>
                  <a:ext cx="4" cy="8"/>
                </a:xfrm>
                <a:custGeom>
                  <a:avLst/>
                  <a:gdLst>
                    <a:gd name="T0" fmla="*/ 16 w 29"/>
                    <a:gd name="T1" fmla="*/ 0 h 44"/>
                    <a:gd name="T2" fmla="*/ 0 w 29"/>
                    <a:gd name="T3" fmla="*/ 0 h 44"/>
                    <a:gd name="T4" fmla="*/ 0 w 29"/>
                    <a:gd name="T5" fmla="*/ 43 h 44"/>
                    <a:gd name="T6" fmla="*/ 16 w 29"/>
                    <a:gd name="T7" fmla="*/ 44 h 44"/>
                    <a:gd name="T8" fmla="*/ 20 w 29"/>
                    <a:gd name="T9" fmla="*/ 43 h 44"/>
                    <a:gd name="T10" fmla="*/ 26 w 29"/>
                    <a:gd name="T11" fmla="*/ 42 h 44"/>
                    <a:gd name="T12" fmla="*/ 27 w 29"/>
                    <a:gd name="T13" fmla="*/ 42 h 44"/>
                    <a:gd name="T14" fmla="*/ 5 w 29"/>
                    <a:gd name="T15" fmla="*/ 39 h 44"/>
                    <a:gd name="T16" fmla="*/ 5 w 29"/>
                    <a:gd name="T17" fmla="*/ 24 h 44"/>
                    <a:gd name="T18" fmla="*/ 16 w 29"/>
                    <a:gd name="T19" fmla="*/ 24 h 44"/>
                    <a:gd name="T20" fmla="*/ 29 w 29"/>
                    <a:gd name="T21" fmla="*/ 24 h 44"/>
                    <a:gd name="T22" fmla="*/ 24 w 29"/>
                    <a:gd name="T23" fmla="*/ 21 h 44"/>
                    <a:gd name="T24" fmla="*/ 24 w 29"/>
                    <a:gd name="T25" fmla="*/ 21 h 44"/>
                    <a:gd name="T26" fmla="*/ 5 w 29"/>
                    <a:gd name="T27" fmla="*/ 18 h 44"/>
                    <a:gd name="T28" fmla="*/ 5 w 29"/>
                    <a:gd name="T29" fmla="*/ 6 h 44"/>
                    <a:gd name="T30" fmla="*/ 14 w 29"/>
                    <a:gd name="T31" fmla="*/ 6 h 44"/>
                    <a:gd name="T32" fmla="*/ 27 w 29"/>
                    <a:gd name="T33" fmla="*/ 5 h 44"/>
                    <a:gd name="T34" fmla="*/ 27 w 29"/>
                    <a:gd name="T35" fmla="*/ 4 h 44"/>
                    <a:gd name="T36" fmla="*/ 22 w 29"/>
                    <a:gd name="T37" fmla="*/ 1 h 44"/>
                    <a:gd name="T38" fmla="*/ 16 w 29"/>
                    <a:gd name="T3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0"/>
                      </a:moveTo>
                      <a:lnTo>
                        <a:pt x="0" y="0"/>
                      </a:lnTo>
                      <a:lnTo>
                        <a:pt x="0" y="43"/>
                      </a:lnTo>
                      <a:lnTo>
                        <a:pt x="16" y="44"/>
                      </a:lnTo>
                      <a:lnTo>
                        <a:pt x="20" y="43"/>
                      </a:lnTo>
                      <a:lnTo>
                        <a:pt x="26" y="42"/>
                      </a:lnTo>
                      <a:lnTo>
                        <a:pt x="27" y="42"/>
                      </a:lnTo>
                      <a:lnTo>
                        <a:pt x="5" y="39"/>
                      </a:lnTo>
                      <a:lnTo>
                        <a:pt x="5" y="24"/>
                      </a:lnTo>
                      <a:lnTo>
                        <a:pt x="16" y="24"/>
                      </a:lnTo>
                      <a:lnTo>
                        <a:pt x="29" y="24"/>
                      </a:lnTo>
                      <a:lnTo>
                        <a:pt x="24" y="21"/>
                      </a:lnTo>
                      <a:lnTo>
                        <a:pt x="24" y="21"/>
                      </a:lnTo>
                      <a:lnTo>
                        <a:pt x="5" y="18"/>
                      </a:lnTo>
                      <a:lnTo>
                        <a:pt x="5" y="6"/>
                      </a:lnTo>
                      <a:lnTo>
                        <a:pt x="14" y="6"/>
                      </a:lnTo>
                      <a:lnTo>
                        <a:pt x="27" y="5"/>
                      </a:lnTo>
                      <a:lnTo>
                        <a:pt x="27" y="4"/>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2" name="Freeform 8272"/>
                <p:cNvSpPr>
                  <a:spLocks/>
                </p:cNvSpPr>
                <p:nvPr/>
              </p:nvSpPr>
              <p:spPr bwMode="auto">
                <a:xfrm>
                  <a:off x="3210" y="2173"/>
                  <a:ext cx="4" cy="5"/>
                </a:xfrm>
                <a:custGeom>
                  <a:avLst/>
                  <a:gdLst>
                    <a:gd name="T0" fmla="*/ 21 w 24"/>
                    <a:gd name="T1" fmla="*/ 0 h 28"/>
                    <a:gd name="T2" fmla="*/ 10 w 24"/>
                    <a:gd name="T3" fmla="*/ 0 h 28"/>
                    <a:gd name="T4" fmla="*/ 11 w 24"/>
                    <a:gd name="T5" fmla="*/ 0 h 28"/>
                    <a:gd name="T6" fmla="*/ 17 w 24"/>
                    <a:gd name="T7" fmla="*/ 4 h 28"/>
                    <a:gd name="T8" fmla="*/ 18 w 24"/>
                    <a:gd name="T9" fmla="*/ 6 h 28"/>
                    <a:gd name="T10" fmla="*/ 19 w 24"/>
                    <a:gd name="T11" fmla="*/ 12 h 28"/>
                    <a:gd name="T12" fmla="*/ 19 w 24"/>
                    <a:gd name="T13" fmla="*/ 16 h 28"/>
                    <a:gd name="T14" fmla="*/ 17 w 24"/>
                    <a:gd name="T15" fmla="*/ 21 h 28"/>
                    <a:gd name="T16" fmla="*/ 16 w 24"/>
                    <a:gd name="T17" fmla="*/ 23 h 28"/>
                    <a:gd name="T18" fmla="*/ 10 w 24"/>
                    <a:gd name="T19" fmla="*/ 24 h 28"/>
                    <a:gd name="T20" fmla="*/ 0 w 24"/>
                    <a:gd name="T21" fmla="*/ 25 h 28"/>
                    <a:gd name="T22" fmla="*/ 4 w 24"/>
                    <a:gd name="T23" fmla="*/ 27 h 28"/>
                    <a:gd name="T24" fmla="*/ 10 w 24"/>
                    <a:gd name="T25" fmla="*/ 28 h 28"/>
                    <a:gd name="T26" fmla="*/ 16 w 24"/>
                    <a:gd name="T27" fmla="*/ 28 h 28"/>
                    <a:gd name="T28" fmla="*/ 20 w 24"/>
                    <a:gd name="T29" fmla="*/ 25 h 28"/>
                    <a:gd name="T30" fmla="*/ 22 w 24"/>
                    <a:gd name="T31" fmla="*/ 23 h 28"/>
                    <a:gd name="T32" fmla="*/ 24 w 24"/>
                    <a:gd name="T33" fmla="*/ 18 h 28"/>
                    <a:gd name="T34" fmla="*/ 24 w 24"/>
                    <a:gd name="T35" fmla="*/ 12 h 28"/>
                    <a:gd name="T36" fmla="*/ 24 w 24"/>
                    <a:gd name="T37" fmla="*/ 10 h 28"/>
                    <a:gd name="T38" fmla="*/ 23 w 24"/>
                    <a:gd name="T39" fmla="*/ 5 h 28"/>
                    <a:gd name="T40" fmla="*/ 21 w 24"/>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8">
                      <a:moveTo>
                        <a:pt x="21" y="0"/>
                      </a:moveTo>
                      <a:lnTo>
                        <a:pt x="10" y="0"/>
                      </a:lnTo>
                      <a:lnTo>
                        <a:pt x="11" y="0"/>
                      </a:lnTo>
                      <a:lnTo>
                        <a:pt x="17" y="4"/>
                      </a:lnTo>
                      <a:lnTo>
                        <a:pt x="18" y="6"/>
                      </a:lnTo>
                      <a:lnTo>
                        <a:pt x="19" y="12"/>
                      </a:lnTo>
                      <a:lnTo>
                        <a:pt x="19" y="16"/>
                      </a:lnTo>
                      <a:lnTo>
                        <a:pt x="17" y="21"/>
                      </a:lnTo>
                      <a:lnTo>
                        <a:pt x="16" y="23"/>
                      </a:lnTo>
                      <a:lnTo>
                        <a:pt x="10" y="24"/>
                      </a:lnTo>
                      <a:lnTo>
                        <a:pt x="0" y="25"/>
                      </a:lnTo>
                      <a:lnTo>
                        <a:pt x="4" y="27"/>
                      </a:lnTo>
                      <a:lnTo>
                        <a:pt x="10" y="28"/>
                      </a:lnTo>
                      <a:lnTo>
                        <a:pt x="16" y="28"/>
                      </a:lnTo>
                      <a:lnTo>
                        <a:pt x="20" y="25"/>
                      </a:lnTo>
                      <a:lnTo>
                        <a:pt x="22" y="23"/>
                      </a:lnTo>
                      <a:lnTo>
                        <a:pt x="24" y="18"/>
                      </a:lnTo>
                      <a:lnTo>
                        <a:pt x="24" y="12"/>
                      </a:lnTo>
                      <a:lnTo>
                        <a:pt x="24" y="10"/>
                      </a:lnTo>
                      <a:lnTo>
                        <a:pt x="23"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3" name="Freeform 8273"/>
                <p:cNvSpPr>
                  <a:spLocks/>
                </p:cNvSpPr>
                <p:nvPr/>
              </p:nvSpPr>
              <p:spPr bwMode="auto">
                <a:xfrm>
                  <a:off x="3209" y="2172"/>
                  <a:ext cx="4" cy="5"/>
                </a:xfrm>
                <a:custGeom>
                  <a:avLst/>
                  <a:gdLst>
                    <a:gd name="T0" fmla="*/ 15 w 26"/>
                    <a:gd name="T1" fmla="*/ 0 h 29"/>
                    <a:gd name="T2" fmla="*/ 15 w 26"/>
                    <a:gd name="T3" fmla="*/ 0 h 29"/>
                    <a:gd name="T4" fmla="*/ 9 w 26"/>
                    <a:gd name="T5" fmla="*/ 1 h 29"/>
                    <a:gd name="T6" fmla="*/ 5 w 26"/>
                    <a:gd name="T7" fmla="*/ 4 h 29"/>
                    <a:gd name="T8" fmla="*/ 3 w 26"/>
                    <a:gd name="T9" fmla="*/ 5 h 29"/>
                    <a:gd name="T10" fmla="*/ 1 w 26"/>
                    <a:gd name="T11" fmla="*/ 10 h 29"/>
                    <a:gd name="T12" fmla="*/ 0 w 26"/>
                    <a:gd name="T13" fmla="*/ 16 h 29"/>
                    <a:gd name="T14" fmla="*/ 0 w 26"/>
                    <a:gd name="T15" fmla="*/ 19 h 29"/>
                    <a:gd name="T16" fmla="*/ 1 w 26"/>
                    <a:gd name="T17" fmla="*/ 25 h 29"/>
                    <a:gd name="T18" fmla="*/ 5 w 26"/>
                    <a:gd name="T19" fmla="*/ 29 h 29"/>
                    <a:gd name="T20" fmla="*/ 15 w 26"/>
                    <a:gd name="T21" fmla="*/ 28 h 29"/>
                    <a:gd name="T22" fmla="*/ 13 w 26"/>
                    <a:gd name="T23" fmla="*/ 28 h 29"/>
                    <a:gd name="T24" fmla="*/ 9 w 26"/>
                    <a:gd name="T25" fmla="*/ 25 h 29"/>
                    <a:gd name="T26" fmla="*/ 7 w 26"/>
                    <a:gd name="T27" fmla="*/ 22 h 29"/>
                    <a:gd name="T28" fmla="*/ 6 w 26"/>
                    <a:gd name="T29" fmla="*/ 16 h 29"/>
                    <a:gd name="T30" fmla="*/ 7 w 26"/>
                    <a:gd name="T31" fmla="*/ 12 h 29"/>
                    <a:gd name="T32" fmla="*/ 9 w 26"/>
                    <a:gd name="T33" fmla="*/ 8 h 29"/>
                    <a:gd name="T34" fmla="*/ 10 w 26"/>
                    <a:gd name="T35" fmla="*/ 6 h 29"/>
                    <a:gd name="T36" fmla="*/ 15 w 26"/>
                    <a:gd name="T37" fmla="*/ 4 h 29"/>
                    <a:gd name="T38" fmla="*/ 26 w 26"/>
                    <a:gd name="T39" fmla="*/ 4 h 29"/>
                    <a:gd name="T40" fmla="*/ 25 w 26"/>
                    <a:gd name="T41" fmla="*/ 4 h 29"/>
                    <a:gd name="T42" fmla="*/ 21 w 26"/>
                    <a:gd name="T43" fmla="*/ 1 h 29"/>
                    <a:gd name="T44" fmla="*/ 15 w 26"/>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9">
                      <a:moveTo>
                        <a:pt x="15" y="0"/>
                      </a:moveTo>
                      <a:lnTo>
                        <a:pt x="15" y="0"/>
                      </a:lnTo>
                      <a:lnTo>
                        <a:pt x="9" y="1"/>
                      </a:lnTo>
                      <a:lnTo>
                        <a:pt x="5" y="4"/>
                      </a:lnTo>
                      <a:lnTo>
                        <a:pt x="3" y="5"/>
                      </a:lnTo>
                      <a:lnTo>
                        <a:pt x="1" y="10"/>
                      </a:lnTo>
                      <a:lnTo>
                        <a:pt x="0" y="16"/>
                      </a:lnTo>
                      <a:lnTo>
                        <a:pt x="0" y="19"/>
                      </a:lnTo>
                      <a:lnTo>
                        <a:pt x="1" y="25"/>
                      </a:lnTo>
                      <a:lnTo>
                        <a:pt x="5" y="29"/>
                      </a:lnTo>
                      <a:lnTo>
                        <a:pt x="15" y="28"/>
                      </a:lnTo>
                      <a:lnTo>
                        <a:pt x="13" y="28"/>
                      </a:lnTo>
                      <a:lnTo>
                        <a:pt x="9" y="25"/>
                      </a:lnTo>
                      <a:lnTo>
                        <a:pt x="7" y="22"/>
                      </a:lnTo>
                      <a:lnTo>
                        <a:pt x="6" y="16"/>
                      </a:lnTo>
                      <a:lnTo>
                        <a:pt x="7" y="12"/>
                      </a:lnTo>
                      <a:lnTo>
                        <a:pt x="9" y="8"/>
                      </a:lnTo>
                      <a:lnTo>
                        <a:pt x="10" y="6"/>
                      </a:lnTo>
                      <a:lnTo>
                        <a:pt x="15" y="4"/>
                      </a:lnTo>
                      <a:lnTo>
                        <a:pt x="26" y="4"/>
                      </a:lnTo>
                      <a:lnTo>
                        <a:pt x="25" y="4"/>
                      </a:lnTo>
                      <a:lnTo>
                        <a:pt x="21"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4" name="Freeform 8274"/>
                <p:cNvSpPr>
                  <a:spLocks/>
                </p:cNvSpPr>
                <p:nvPr/>
              </p:nvSpPr>
              <p:spPr bwMode="auto">
                <a:xfrm>
                  <a:off x="3220" y="2173"/>
                  <a:ext cx="2" cy="5"/>
                </a:xfrm>
                <a:custGeom>
                  <a:avLst/>
                  <a:gdLst>
                    <a:gd name="T0" fmla="*/ 9 w 12"/>
                    <a:gd name="T1" fmla="*/ 0 h 29"/>
                    <a:gd name="T2" fmla="*/ 0 w 12"/>
                    <a:gd name="T3" fmla="*/ 1 h 29"/>
                    <a:gd name="T4" fmla="*/ 5 w 12"/>
                    <a:gd name="T5" fmla="*/ 2 h 29"/>
                    <a:gd name="T6" fmla="*/ 6 w 12"/>
                    <a:gd name="T7" fmla="*/ 6 h 29"/>
                    <a:gd name="T8" fmla="*/ 7 w 12"/>
                    <a:gd name="T9" fmla="*/ 10 h 29"/>
                    <a:gd name="T10" fmla="*/ 7 w 12"/>
                    <a:gd name="T11" fmla="*/ 29 h 29"/>
                    <a:gd name="T12" fmla="*/ 11 w 12"/>
                    <a:gd name="T13" fmla="*/ 29 h 29"/>
                    <a:gd name="T14" fmla="*/ 12 w 12"/>
                    <a:gd name="T15" fmla="*/ 8 h 29"/>
                    <a:gd name="T16" fmla="*/ 11 w 12"/>
                    <a:gd name="T17" fmla="*/ 5 h 29"/>
                    <a:gd name="T18" fmla="*/ 9 w 12"/>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9">
                      <a:moveTo>
                        <a:pt x="9" y="0"/>
                      </a:moveTo>
                      <a:lnTo>
                        <a:pt x="0" y="1"/>
                      </a:lnTo>
                      <a:lnTo>
                        <a:pt x="5" y="2"/>
                      </a:lnTo>
                      <a:lnTo>
                        <a:pt x="6" y="6"/>
                      </a:lnTo>
                      <a:lnTo>
                        <a:pt x="7" y="10"/>
                      </a:lnTo>
                      <a:lnTo>
                        <a:pt x="7" y="29"/>
                      </a:lnTo>
                      <a:lnTo>
                        <a:pt x="11" y="29"/>
                      </a:lnTo>
                      <a:lnTo>
                        <a:pt x="12" y="8"/>
                      </a:lnTo>
                      <a:lnTo>
                        <a:pt x="11" y="5"/>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5" name="Freeform 8275"/>
                <p:cNvSpPr>
                  <a:spLocks/>
                </p:cNvSpPr>
                <p:nvPr/>
              </p:nvSpPr>
              <p:spPr bwMode="auto">
                <a:xfrm>
                  <a:off x="3217" y="2173"/>
                  <a:ext cx="2" cy="0"/>
                </a:xfrm>
                <a:custGeom>
                  <a:avLst/>
                  <a:gdLst>
                    <a:gd name="T0" fmla="*/ 8 w 11"/>
                    <a:gd name="T1" fmla="*/ 0 h 5"/>
                    <a:gd name="T2" fmla="*/ 0 w 11"/>
                    <a:gd name="T3" fmla="*/ 3 h 5"/>
                    <a:gd name="T4" fmla="*/ 4 w 11"/>
                    <a:gd name="T5" fmla="*/ 5 h 5"/>
                    <a:gd name="T6" fmla="*/ 11 w 11"/>
                    <a:gd name="T7" fmla="*/ 4 h 5"/>
                    <a:gd name="T8" fmla="*/ 8 w 11"/>
                    <a:gd name="T9" fmla="*/ 0 h 5"/>
                  </a:gdLst>
                  <a:ahLst/>
                  <a:cxnLst>
                    <a:cxn ang="0">
                      <a:pos x="T0" y="T1"/>
                    </a:cxn>
                    <a:cxn ang="0">
                      <a:pos x="T2" y="T3"/>
                    </a:cxn>
                    <a:cxn ang="0">
                      <a:pos x="T4" y="T5"/>
                    </a:cxn>
                    <a:cxn ang="0">
                      <a:pos x="T6" y="T7"/>
                    </a:cxn>
                    <a:cxn ang="0">
                      <a:pos x="T8" y="T9"/>
                    </a:cxn>
                  </a:cxnLst>
                  <a:rect l="0" t="0" r="r" b="b"/>
                  <a:pathLst>
                    <a:path w="11" h="5">
                      <a:moveTo>
                        <a:pt x="8" y="0"/>
                      </a:moveTo>
                      <a:lnTo>
                        <a:pt x="0" y="3"/>
                      </a:lnTo>
                      <a:lnTo>
                        <a:pt x="4" y="5"/>
                      </a:lnTo>
                      <a:lnTo>
                        <a:pt x="11" y="4"/>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6" name="Freeform 8276"/>
                <p:cNvSpPr>
                  <a:spLocks/>
                </p:cNvSpPr>
                <p:nvPr/>
              </p:nvSpPr>
              <p:spPr bwMode="auto">
                <a:xfrm>
                  <a:off x="3215" y="2173"/>
                  <a:ext cx="1" cy="5"/>
                </a:xfrm>
                <a:custGeom>
                  <a:avLst/>
                  <a:gdLst>
                    <a:gd name="T0" fmla="*/ 6 w 8"/>
                    <a:gd name="T1" fmla="*/ 0 h 31"/>
                    <a:gd name="T2" fmla="*/ 0 w 8"/>
                    <a:gd name="T3" fmla="*/ 0 h 31"/>
                    <a:gd name="T4" fmla="*/ 0 w 8"/>
                    <a:gd name="T5" fmla="*/ 31 h 31"/>
                    <a:gd name="T6" fmla="*/ 6 w 8"/>
                    <a:gd name="T7" fmla="*/ 31 h 31"/>
                    <a:gd name="T8" fmla="*/ 6 w 8"/>
                    <a:gd name="T9" fmla="*/ 15 h 31"/>
                    <a:gd name="T10" fmla="*/ 6 w 8"/>
                    <a:gd name="T11" fmla="*/ 11 h 31"/>
                    <a:gd name="T12" fmla="*/ 8 w 8"/>
                    <a:gd name="T13" fmla="*/ 5 h 31"/>
                    <a:gd name="T14" fmla="*/ 8 w 8"/>
                    <a:gd name="T15" fmla="*/ 5 h 31"/>
                    <a:gd name="T16" fmla="*/ 6 w 8"/>
                    <a:gd name="T17" fmla="*/ 4 h 31"/>
                    <a:gd name="T18" fmla="*/ 6 w 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1">
                      <a:moveTo>
                        <a:pt x="6" y="0"/>
                      </a:moveTo>
                      <a:lnTo>
                        <a:pt x="0" y="0"/>
                      </a:lnTo>
                      <a:lnTo>
                        <a:pt x="0" y="31"/>
                      </a:lnTo>
                      <a:lnTo>
                        <a:pt x="6" y="31"/>
                      </a:lnTo>
                      <a:lnTo>
                        <a:pt x="6" y="15"/>
                      </a:lnTo>
                      <a:lnTo>
                        <a:pt x="6" y="11"/>
                      </a:lnTo>
                      <a:lnTo>
                        <a:pt x="8" y="5"/>
                      </a:lnTo>
                      <a:lnTo>
                        <a:pt x="8" y="5"/>
                      </a:lnTo>
                      <a:lnTo>
                        <a:pt x="6" y="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7" name="Freeform 8277"/>
                <p:cNvSpPr>
                  <a:spLocks/>
                </p:cNvSpPr>
                <p:nvPr/>
              </p:nvSpPr>
              <p:spPr bwMode="auto">
                <a:xfrm>
                  <a:off x="3218" y="2172"/>
                  <a:ext cx="3" cy="6"/>
                </a:xfrm>
                <a:custGeom>
                  <a:avLst/>
                  <a:gdLst>
                    <a:gd name="T0" fmla="*/ 16 w 23"/>
                    <a:gd name="T1" fmla="*/ 0 h 32"/>
                    <a:gd name="T2" fmla="*/ 15 w 23"/>
                    <a:gd name="T3" fmla="*/ 0 h 32"/>
                    <a:gd name="T4" fmla="*/ 10 w 23"/>
                    <a:gd name="T5" fmla="*/ 1 h 32"/>
                    <a:gd name="T6" fmla="*/ 7 w 23"/>
                    <a:gd name="T7" fmla="*/ 5 h 32"/>
                    <a:gd name="T8" fmla="*/ 0 w 23"/>
                    <a:gd name="T9" fmla="*/ 6 h 32"/>
                    <a:gd name="T10" fmla="*/ 0 w 23"/>
                    <a:gd name="T11" fmla="*/ 6 h 32"/>
                    <a:gd name="T12" fmla="*/ 2 w 23"/>
                    <a:gd name="T13" fmla="*/ 12 h 32"/>
                    <a:gd name="T14" fmla="*/ 2 w 23"/>
                    <a:gd name="T15" fmla="*/ 32 h 32"/>
                    <a:gd name="T16" fmla="*/ 7 w 23"/>
                    <a:gd name="T17" fmla="*/ 32 h 32"/>
                    <a:gd name="T18" fmla="*/ 7 w 23"/>
                    <a:gd name="T19" fmla="*/ 14 h 32"/>
                    <a:gd name="T20" fmla="*/ 7 w 23"/>
                    <a:gd name="T21" fmla="*/ 12 h 32"/>
                    <a:gd name="T22" fmla="*/ 9 w 23"/>
                    <a:gd name="T23" fmla="*/ 6 h 32"/>
                    <a:gd name="T24" fmla="*/ 10 w 23"/>
                    <a:gd name="T25" fmla="*/ 6 h 32"/>
                    <a:gd name="T26" fmla="*/ 14 w 23"/>
                    <a:gd name="T27" fmla="*/ 4 h 32"/>
                    <a:gd name="T28" fmla="*/ 23 w 23"/>
                    <a:gd name="T29" fmla="*/ 3 h 32"/>
                    <a:gd name="T30" fmla="*/ 22 w 23"/>
                    <a:gd name="T31" fmla="*/ 1 h 32"/>
                    <a:gd name="T32" fmla="*/ 16 w 23"/>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2">
                      <a:moveTo>
                        <a:pt x="16" y="0"/>
                      </a:moveTo>
                      <a:lnTo>
                        <a:pt x="15" y="0"/>
                      </a:lnTo>
                      <a:lnTo>
                        <a:pt x="10" y="1"/>
                      </a:lnTo>
                      <a:lnTo>
                        <a:pt x="7" y="5"/>
                      </a:lnTo>
                      <a:lnTo>
                        <a:pt x="0" y="6"/>
                      </a:lnTo>
                      <a:lnTo>
                        <a:pt x="0" y="6"/>
                      </a:lnTo>
                      <a:lnTo>
                        <a:pt x="2" y="12"/>
                      </a:lnTo>
                      <a:lnTo>
                        <a:pt x="2" y="32"/>
                      </a:lnTo>
                      <a:lnTo>
                        <a:pt x="7" y="32"/>
                      </a:lnTo>
                      <a:lnTo>
                        <a:pt x="7" y="14"/>
                      </a:lnTo>
                      <a:lnTo>
                        <a:pt x="7" y="12"/>
                      </a:lnTo>
                      <a:lnTo>
                        <a:pt x="9" y="6"/>
                      </a:lnTo>
                      <a:lnTo>
                        <a:pt x="10" y="6"/>
                      </a:lnTo>
                      <a:lnTo>
                        <a:pt x="14" y="4"/>
                      </a:lnTo>
                      <a:lnTo>
                        <a:pt x="23" y="3"/>
                      </a:lnTo>
                      <a:lnTo>
                        <a:pt x="22"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8" name="Freeform 8278"/>
                <p:cNvSpPr>
                  <a:spLocks/>
                </p:cNvSpPr>
                <p:nvPr/>
              </p:nvSpPr>
              <p:spPr bwMode="auto">
                <a:xfrm>
                  <a:off x="3216" y="2172"/>
                  <a:ext cx="2" cy="1"/>
                </a:xfrm>
                <a:custGeom>
                  <a:avLst/>
                  <a:gdLst>
                    <a:gd name="T0" fmla="*/ 8 w 15"/>
                    <a:gd name="T1" fmla="*/ 0 h 6"/>
                    <a:gd name="T2" fmla="*/ 3 w 15"/>
                    <a:gd name="T3" fmla="*/ 1 h 6"/>
                    <a:gd name="T4" fmla="*/ 0 w 15"/>
                    <a:gd name="T5" fmla="*/ 5 h 6"/>
                    <a:gd name="T6" fmla="*/ 0 w 15"/>
                    <a:gd name="T7" fmla="*/ 5 h 6"/>
                    <a:gd name="T8" fmla="*/ 2 w 15"/>
                    <a:gd name="T9" fmla="*/ 6 h 6"/>
                    <a:gd name="T10" fmla="*/ 7 w 15"/>
                    <a:gd name="T11" fmla="*/ 4 h 6"/>
                    <a:gd name="T12" fmla="*/ 15 w 15"/>
                    <a:gd name="T13" fmla="*/ 1 h 6"/>
                    <a:gd name="T14" fmla="*/ 14 w 15"/>
                    <a:gd name="T15" fmla="*/ 1 h 6"/>
                    <a:gd name="T16" fmla="*/ 8 w 15"/>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6">
                      <a:moveTo>
                        <a:pt x="8" y="0"/>
                      </a:moveTo>
                      <a:lnTo>
                        <a:pt x="3" y="1"/>
                      </a:lnTo>
                      <a:lnTo>
                        <a:pt x="0" y="5"/>
                      </a:lnTo>
                      <a:lnTo>
                        <a:pt x="0" y="5"/>
                      </a:lnTo>
                      <a:lnTo>
                        <a:pt x="2" y="6"/>
                      </a:lnTo>
                      <a:lnTo>
                        <a:pt x="7" y="4"/>
                      </a:lnTo>
                      <a:lnTo>
                        <a:pt x="15" y="1"/>
                      </a:lnTo>
                      <a:lnTo>
                        <a:pt x="14"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39" name="Freeform 8279"/>
                <p:cNvSpPr>
                  <a:spLocks/>
                </p:cNvSpPr>
                <p:nvPr/>
              </p:nvSpPr>
              <p:spPr bwMode="auto">
                <a:xfrm>
                  <a:off x="3224" y="2177"/>
                  <a:ext cx="1" cy="0"/>
                </a:xfrm>
                <a:custGeom>
                  <a:avLst/>
                  <a:gdLst>
                    <a:gd name="T0" fmla="*/ 3 w 7"/>
                    <a:gd name="T1" fmla="*/ 0 h 4"/>
                    <a:gd name="T2" fmla="*/ 0 w 7"/>
                    <a:gd name="T3" fmla="*/ 1 h 4"/>
                    <a:gd name="T4" fmla="*/ 3 w 7"/>
                    <a:gd name="T5" fmla="*/ 4 h 4"/>
                    <a:gd name="T6" fmla="*/ 7 w 7"/>
                    <a:gd name="T7" fmla="*/ 2 h 4"/>
                    <a:gd name="T8" fmla="*/ 3 w 7"/>
                    <a:gd name="T9" fmla="*/ 0 h 4"/>
                  </a:gdLst>
                  <a:ahLst/>
                  <a:cxnLst>
                    <a:cxn ang="0">
                      <a:pos x="T0" y="T1"/>
                    </a:cxn>
                    <a:cxn ang="0">
                      <a:pos x="T2" y="T3"/>
                    </a:cxn>
                    <a:cxn ang="0">
                      <a:pos x="T4" y="T5"/>
                    </a:cxn>
                    <a:cxn ang="0">
                      <a:pos x="T6" y="T7"/>
                    </a:cxn>
                    <a:cxn ang="0">
                      <a:pos x="T8" y="T9"/>
                    </a:cxn>
                  </a:cxnLst>
                  <a:rect l="0" t="0" r="r" b="b"/>
                  <a:pathLst>
                    <a:path w="7" h="4">
                      <a:moveTo>
                        <a:pt x="3" y="0"/>
                      </a:moveTo>
                      <a:lnTo>
                        <a:pt x="0" y="1"/>
                      </a:lnTo>
                      <a:lnTo>
                        <a:pt x="3" y="4"/>
                      </a:lnTo>
                      <a:lnTo>
                        <a:pt x="7" y="2"/>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0" name="Freeform 8280"/>
                <p:cNvSpPr>
                  <a:spLocks/>
                </p:cNvSpPr>
                <p:nvPr/>
              </p:nvSpPr>
              <p:spPr bwMode="auto">
                <a:xfrm>
                  <a:off x="3224" y="2172"/>
                  <a:ext cx="4" cy="6"/>
                </a:xfrm>
                <a:custGeom>
                  <a:avLst/>
                  <a:gdLst>
                    <a:gd name="T0" fmla="*/ 8 w 21"/>
                    <a:gd name="T1" fmla="*/ 0 h 33"/>
                    <a:gd name="T2" fmla="*/ 4 w 21"/>
                    <a:gd name="T3" fmla="*/ 1 h 33"/>
                    <a:gd name="T4" fmla="*/ 0 w 21"/>
                    <a:gd name="T5" fmla="*/ 4 h 33"/>
                    <a:gd name="T6" fmla="*/ 0 w 21"/>
                    <a:gd name="T7" fmla="*/ 4 h 33"/>
                    <a:gd name="T8" fmla="*/ 7 w 21"/>
                    <a:gd name="T9" fmla="*/ 4 h 33"/>
                    <a:gd name="T10" fmla="*/ 9 w 21"/>
                    <a:gd name="T11" fmla="*/ 4 h 33"/>
                    <a:gd name="T12" fmla="*/ 14 w 21"/>
                    <a:gd name="T13" fmla="*/ 8 h 33"/>
                    <a:gd name="T14" fmla="*/ 15 w 21"/>
                    <a:gd name="T15" fmla="*/ 11 h 33"/>
                    <a:gd name="T16" fmla="*/ 16 w 21"/>
                    <a:gd name="T17" fmla="*/ 16 h 33"/>
                    <a:gd name="T18" fmla="*/ 16 w 21"/>
                    <a:gd name="T19" fmla="*/ 20 h 33"/>
                    <a:gd name="T20" fmla="*/ 14 w 21"/>
                    <a:gd name="T21" fmla="*/ 26 h 33"/>
                    <a:gd name="T22" fmla="*/ 13 w 21"/>
                    <a:gd name="T23" fmla="*/ 27 h 33"/>
                    <a:gd name="T24" fmla="*/ 7 w 21"/>
                    <a:gd name="T25" fmla="*/ 29 h 33"/>
                    <a:gd name="T26" fmla="*/ 3 w 21"/>
                    <a:gd name="T27" fmla="*/ 31 h 33"/>
                    <a:gd name="T28" fmla="*/ 8 w 21"/>
                    <a:gd name="T29" fmla="*/ 33 h 33"/>
                    <a:gd name="T30" fmla="*/ 13 w 21"/>
                    <a:gd name="T31" fmla="*/ 32 h 33"/>
                    <a:gd name="T32" fmla="*/ 17 w 21"/>
                    <a:gd name="T33" fmla="*/ 29 h 33"/>
                    <a:gd name="T34" fmla="*/ 18 w 21"/>
                    <a:gd name="T35" fmla="*/ 27 h 33"/>
                    <a:gd name="T36" fmla="*/ 20 w 21"/>
                    <a:gd name="T37" fmla="*/ 22 h 33"/>
                    <a:gd name="T38" fmla="*/ 21 w 21"/>
                    <a:gd name="T39" fmla="*/ 16 h 33"/>
                    <a:gd name="T40" fmla="*/ 21 w 21"/>
                    <a:gd name="T41" fmla="*/ 15 h 33"/>
                    <a:gd name="T42" fmla="*/ 20 w 21"/>
                    <a:gd name="T43" fmla="*/ 10 h 33"/>
                    <a:gd name="T44" fmla="*/ 18 w 21"/>
                    <a:gd name="T45" fmla="*/ 4 h 33"/>
                    <a:gd name="T46" fmla="*/ 14 w 21"/>
                    <a:gd name="T47" fmla="*/ 1 h 33"/>
                    <a:gd name="T48" fmla="*/ 8 w 21"/>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 h="33">
                      <a:moveTo>
                        <a:pt x="8" y="0"/>
                      </a:moveTo>
                      <a:lnTo>
                        <a:pt x="4" y="1"/>
                      </a:lnTo>
                      <a:lnTo>
                        <a:pt x="0" y="4"/>
                      </a:lnTo>
                      <a:lnTo>
                        <a:pt x="0" y="4"/>
                      </a:lnTo>
                      <a:lnTo>
                        <a:pt x="7" y="4"/>
                      </a:lnTo>
                      <a:lnTo>
                        <a:pt x="9" y="4"/>
                      </a:lnTo>
                      <a:lnTo>
                        <a:pt x="14" y="8"/>
                      </a:lnTo>
                      <a:lnTo>
                        <a:pt x="15" y="11"/>
                      </a:lnTo>
                      <a:lnTo>
                        <a:pt x="16" y="16"/>
                      </a:lnTo>
                      <a:lnTo>
                        <a:pt x="16" y="20"/>
                      </a:lnTo>
                      <a:lnTo>
                        <a:pt x="14" y="26"/>
                      </a:lnTo>
                      <a:lnTo>
                        <a:pt x="13" y="27"/>
                      </a:lnTo>
                      <a:lnTo>
                        <a:pt x="7" y="29"/>
                      </a:lnTo>
                      <a:lnTo>
                        <a:pt x="3" y="31"/>
                      </a:lnTo>
                      <a:lnTo>
                        <a:pt x="8" y="33"/>
                      </a:lnTo>
                      <a:lnTo>
                        <a:pt x="13" y="32"/>
                      </a:lnTo>
                      <a:lnTo>
                        <a:pt x="17" y="29"/>
                      </a:lnTo>
                      <a:lnTo>
                        <a:pt x="18" y="27"/>
                      </a:lnTo>
                      <a:lnTo>
                        <a:pt x="20" y="22"/>
                      </a:lnTo>
                      <a:lnTo>
                        <a:pt x="21" y="16"/>
                      </a:lnTo>
                      <a:lnTo>
                        <a:pt x="21" y="15"/>
                      </a:lnTo>
                      <a:lnTo>
                        <a:pt x="20" y="10"/>
                      </a:lnTo>
                      <a:lnTo>
                        <a:pt x="18" y="4"/>
                      </a:lnTo>
                      <a:lnTo>
                        <a:pt x="14"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1" name="Freeform 8281"/>
                <p:cNvSpPr>
                  <a:spLocks/>
                </p:cNvSpPr>
                <p:nvPr/>
              </p:nvSpPr>
              <p:spPr bwMode="auto">
                <a:xfrm>
                  <a:off x="3223" y="2171"/>
                  <a:ext cx="2" cy="7"/>
                </a:xfrm>
                <a:custGeom>
                  <a:avLst/>
                  <a:gdLst>
                    <a:gd name="T0" fmla="*/ 5 w 12"/>
                    <a:gd name="T1" fmla="*/ 0 h 43"/>
                    <a:gd name="T2" fmla="*/ 0 w 12"/>
                    <a:gd name="T3" fmla="*/ 0 h 43"/>
                    <a:gd name="T4" fmla="*/ 0 w 12"/>
                    <a:gd name="T5" fmla="*/ 43 h 43"/>
                    <a:gd name="T6" fmla="*/ 4 w 12"/>
                    <a:gd name="T7" fmla="*/ 43 h 43"/>
                    <a:gd name="T8" fmla="*/ 4 w 12"/>
                    <a:gd name="T9" fmla="*/ 39 h 43"/>
                    <a:gd name="T10" fmla="*/ 5 w 12"/>
                    <a:gd name="T11" fmla="*/ 39 h 43"/>
                    <a:gd name="T12" fmla="*/ 8 w 12"/>
                    <a:gd name="T13" fmla="*/ 38 h 43"/>
                    <a:gd name="T14" fmla="*/ 5 w 12"/>
                    <a:gd name="T15" fmla="*/ 35 h 43"/>
                    <a:gd name="T16" fmla="*/ 5 w 12"/>
                    <a:gd name="T17" fmla="*/ 33 h 43"/>
                    <a:gd name="T18" fmla="*/ 4 w 12"/>
                    <a:gd name="T19" fmla="*/ 27 h 43"/>
                    <a:gd name="T20" fmla="*/ 5 w 12"/>
                    <a:gd name="T21" fmla="*/ 24 h 43"/>
                    <a:gd name="T22" fmla="*/ 7 w 12"/>
                    <a:gd name="T23" fmla="*/ 19 h 43"/>
                    <a:gd name="T24" fmla="*/ 8 w 12"/>
                    <a:gd name="T25" fmla="*/ 17 h 43"/>
                    <a:gd name="T26" fmla="*/ 12 w 12"/>
                    <a:gd name="T27" fmla="*/ 15 h 43"/>
                    <a:gd name="T28" fmla="*/ 5 w 12"/>
                    <a:gd name="T29" fmla="*/ 15 h 43"/>
                    <a:gd name="T30" fmla="*/ 5 w 12"/>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43">
                      <a:moveTo>
                        <a:pt x="5" y="0"/>
                      </a:moveTo>
                      <a:lnTo>
                        <a:pt x="0" y="0"/>
                      </a:lnTo>
                      <a:lnTo>
                        <a:pt x="0" y="43"/>
                      </a:lnTo>
                      <a:lnTo>
                        <a:pt x="4" y="43"/>
                      </a:lnTo>
                      <a:lnTo>
                        <a:pt x="4" y="39"/>
                      </a:lnTo>
                      <a:lnTo>
                        <a:pt x="5" y="39"/>
                      </a:lnTo>
                      <a:lnTo>
                        <a:pt x="8" y="38"/>
                      </a:lnTo>
                      <a:lnTo>
                        <a:pt x="5" y="35"/>
                      </a:lnTo>
                      <a:lnTo>
                        <a:pt x="5" y="33"/>
                      </a:lnTo>
                      <a:lnTo>
                        <a:pt x="4" y="27"/>
                      </a:lnTo>
                      <a:lnTo>
                        <a:pt x="5" y="24"/>
                      </a:lnTo>
                      <a:lnTo>
                        <a:pt x="7" y="19"/>
                      </a:lnTo>
                      <a:lnTo>
                        <a:pt x="8" y="17"/>
                      </a:lnTo>
                      <a:lnTo>
                        <a:pt x="12" y="15"/>
                      </a:lnTo>
                      <a:lnTo>
                        <a:pt x="5" y="1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2" name="Freeform 8282"/>
                <p:cNvSpPr>
                  <a:spLocks/>
                </p:cNvSpPr>
                <p:nvPr/>
              </p:nvSpPr>
              <p:spPr bwMode="auto">
                <a:xfrm>
                  <a:off x="3229" y="2176"/>
                  <a:ext cx="4" cy="2"/>
                </a:xfrm>
                <a:custGeom>
                  <a:avLst/>
                  <a:gdLst>
                    <a:gd name="T0" fmla="*/ 19 w 24"/>
                    <a:gd name="T1" fmla="*/ 0 h 11"/>
                    <a:gd name="T2" fmla="*/ 19 w 24"/>
                    <a:gd name="T3" fmla="*/ 0 h 11"/>
                    <a:gd name="T4" fmla="*/ 16 w 24"/>
                    <a:gd name="T5" fmla="*/ 5 h 11"/>
                    <a:gd name="T6" fmla="*/ 10 w 24"/>
                    <a:gd name="T7" fmla="*/ 7 h 11"/>
                    <a:gd name="T8" fmla="*/ 0 w 24"/>
                    <a:gd name="T9" fmla="*/ 7 h 11"/>
                    <a:gd name="T10" fmla="*/ 1 w 24"/>
                    <a:gd name="T11" fmla="*/ 7 h 11"/>
                    <a:gd name="T12" fmla="*/ 5 w 24"/>
                    <a:gd name="T13" fmla="*/ 10 h 11"/>
                    <a:gd name="T14" fmla="*/ 10 w 24"/>
                    <a:gd name="T15" fmla="*/ 11 h 11"/>
                    <a:gd name="T16" fmla="*/ 15 w 24"/>
                    <a:gd name="T17" fmla="*/ 10 h 11"/>
                    <a:gd name="T18" fmla="*/ 20 w 24"/>
                    <a:gd name="T19" fmla="*/ 8 h 11"/>
                    <a:gd name="T20" fmla="*/ 22 w 24"/>
                    <a:gd name="T21" fmla="*/ 6 h 11"/>
                    <a:gd name="T22" fmla="*/ 24 w 24"/>
                    <a:gd name="T23" fmla="*/ 0 h 11"/>
                    <a:gd name="T24" fmla="*/ 19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19" y="0"/>
                      </a:moveTo>
                      <a:lnTo>
                        <a:pt x="19" y="0"/>
                      </a:lnTo>
                      <a:lnTo>
                        <a:pt x="16" y="5"/>
                      </a:lnTo>
                      <a:lnTo>
                        <a:pt x="10" y="7"/>
                      </a:lnTo>
                      <a:lnTo>
                        <a:pt x="0" y="7"/>
                      </a:lnTo>
                      <a:lnTo>
                        <a:pt x="1" y="7"/>
                      </a:lnTo>
                      <a:lnTo>
                        <a:pt x="5" y="10"/>
                      </a:lnTo>
                      <a:lnTo>
                        <a:pt x="10" y="11"/>
                      </a:lnTo>
                      <a:lnTo>
                        <a:pt x="15" y="10"/>
                      </a:lnTo>
                      <a:lnTo>
                        <a:pt x="20" y="8"/>
                      </a:lnTo>
                      <a:lnTo>
                        <a:pt x="22" y="6"/>
                      </a:lnTo>
                      <a:lnTo>
                        <a:pt x="24"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3" name="Freeform 8283"/>
                <p:cNvSpPr>
                  <a:spLocks/>
                </p:cNvSpPr>
                <p:nvPr/>
              </p:nvSpPr>
              <p:spPr bwMode="auto">
                <a:xfrm>
                  <a:off x="3228" y="2173"/>
                  <a:ext cx="5" cy="4"/>
                </a:xfrm>
                <a:custGeom>
                  <a:avLst/>
                  <a:gdLst>
                    <a:gd name="T0" fmla="*/ 21 w 28"/>
                    <a:gd name="T1" fmla="*/ 0 h 27"/>
                    <a:gd name="T2" fmla="*/ 14 w 28"/>
                    <a:gd name="T3" fmla="*/ 2 h 27"/>
                    <a:gd name="T4" fmla="*/ 15 w 28"/>
                    <a:gd name="T5" fmla="*/ 2 h 27"/>
                    <a:gd name="T6" fmla="*/ 21 w 28"/>
                    <a:gd name="T7" fmla="*/ 4 h 27"/>
                    <a:gd name="T8" fmla="*/ 22 w 28"/>
                    <a:gd name="T9" fmla="*/ 7 h 27"/>
                    <a:gd name="T10" fmla="*/ 23 w 28"/>
                    <a:gd name="T11" fmla="*/ 12 h 27"/>
                    <a:gd name="T12" fmla="*/ 6 w 28"/>
                    <a:gd name="T13" fmla="*/ 12 h 27"/>
                    <a:gd name="T14" fmla="*/ 0 w 28"/>
                    <a:gd name="T15" fmla="*/ 15 h 27"/>
                    <a:gd name="T16" fmla="*/ 0 w 28"/>
                    <a:gd name="T17" fmla="*/ 16 h 27"/>
                    <a:gd name="T18" fmla="*/ 2 w 28"/>
                    <a:gd name="T19" fmla="*/ 23 h 27"/>
                    <a:gd name="T20" fmla="*/ 4 w 28"/>
                    <a:gd name="T21" fmla="*/ 27 h 27"/>
                    <a:gd name="T22" fmla="*/ 14 w 28"/>
                    <a:gd name="T23" fmla="*/ 27 h 27"/>
                    <a:gd name="T24" fmla="*/ 13 w 28"/>
                    <a:gd name="T25" fmla="*/ 27 h 27"/>
                    <a:gd name="T26" fmla="*/ 8 w 28"/>
                    <a:gd name="T27" fmla="*/ 24 h 27"/>
                    <a:gd name="T28" fmla="*/ 7 w 28"/>
                    <a:gd name="T29" fmla="*/ 22 h 27"/>
                    <a:gd name="T30" fmla="*/ 6 w 28"/>
                    <a:gd name="T31" fmla="*/ 16 h 27"/>
                    <a:gd name="T32" fmla="*/ 28 w 28"/>
                    <a:gd name="T33" fmla="*/ 16 h 27"/>
                    <a:gd name="T34" fmla="*/ 28 w 28"/>
                    <a:gd name="T35" fmla="*/ 10 h 27"/>
                    <a:gd name="T36" fmla="*/ 26 w 28"/>
                    <a:gd name="T37" fmla="*/ 6 h 27"/>
                    <a:gd name="T38" fmla="*/ 25 w 28"/>
                    <a:gd name="T39" fmla="*/ 3 h 27"/>
                    <a:gd name="T40" fmla="*/ 21 w 28"/>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7">
                      <a:moveTo>
                        <a:pt x="21" y="0"/>
                      </a:moveTo>
                      <a:lnTo>
                        <a:pt x="14" y="2"/>
                      </a:lnTo>
                      <a:lnTo>
                        <a:pt x="15" y="2"/>
                      </a:lnTo>
                      <a:lnTo>
                        <a:pt x="21" y="4"/>
                      </a:lnTo>
                      <a:lnTo>
                        <a:pt x="22" y="7"/>
                      </a:lnTo>
                      <a:lnTo>
                        <a:pt x="23" y="12"/>
                      </a:lnTo>
                      <a:lnTo>
                        <a:pt x="6" y="12"/>
                      </a:lnTo>
                      <a:lnTo>
                        <a:pt x="0" y="15"/>
                      </a:lnTo>
                      <a:lnTo>
                        <a:pt x="0" y="16"/>
                      </a:lnTo>
                      <a:lnTo>
                        <a:pt x="2" y="23"/>
                      </a:lnTo>
                      <a:lnTo>
                        <a:pt x="4" y="27"/>
                      </a:lnTo>
                      <a:lnTo>
                        <a:pt x="14" y="27"/>
                      </a:lnTo>
                      <a:lnTo>
                        <a:pt x="13" y="27"/>
                      </a:lnTo>
                      <a:lnTo>
                        <a:pt x="8" y="24"/>
                      </a:lnTo>
                      <a:lnTo>
                        <a:pt x="7" y="22"/>
                      </a:lnTo>
                      <a:lnTo>
                        <a:pt x="6" y="16"/>
                      </a:lnTo>
                      <a:lnTo>
                        <a:pt x="28" y="16"/>
                      </a:lnTo>
                      <a:lnTo>
                        <a:pt x="28" y="10"/>
                      </a:lnTo>
                      <a:lnTo>
                        <a:pt x="26" y="6"/>
                      </a:lnTo>
                      <a:lnTo>
                        <a:pt x="25"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4" name="Freeform 8284"/>
                <p:cNvSpPr>
                  <a:spLocks/>
                </p:cNvSpPr>
                <p:nvPr/>
              </p:nvSpPr>
              <p:spPr bwMode="auto">
                <a:xfrm>
                  <a:off x="3228" y="2172"/>
                  <a:ext cx="4" cy="3"/>
                </a:xfrm>
                <a:custGeom>
                  <a:avLst/>
                  <a:gdLst>
                    <a:gd name="T0" fmla="*/ 14 w 21"/>
                    <a:gd name="T1" fmla="*/ 0 h 17"/>
                    <a:gd name="T2" fmla="*/ 13 w 21"/>
                    <a:gd name="T3" fmla="*/ 0 h 17"/>
                    <a:gd name="T4" fmla="*/ 8 w 21"/>
                    <a:gd name="T5" fmla="*/ 2 h 17"/>
                    <a:gd name="T6" fmla="*/ 4 w 21"/>
                    <a:gd name="T7" fmla="*/ 5 h 17"/>
                    <a:gd name="T8" fmla="*/ 3 w 21"/>
                    <a:gd name="T9" fmla="*/ 6 h 17"/>
                    <a:gd name="T10" fmla="*/ 0 w 21"/>
                    <a:gd name="T11" fmla="*/ 11 h 17"/>
                    <a:gd name="T12" fmla="*/ 0 w 21"/>
                    <a:gd name="T13" fmla="*/ 17 h 17"/>
                    <a:gd name="T14" fmla="*/ 6 w 21"/>
                    <a:gd name="T15" fmla="*/ 14 h 17"/>
                    <a:gd name="T16" fmla="*/ 6 w 21"/>
                    <a:gd name="T17" fmla="*/ 12 h 17"/>
                    <a:gd name="T18" fmla="*/ 9 w 21"/>
                    <a:gd name="T19" fmla="*/ 8 h 17"/>
                    <a:gd name="T20" fmla="*/ 9 w 21"/>
                    <a:gd name="T21" fmla="*/ 6 h 17"/>
                    <a:gd name="T22" fmla="*/ 14 w 21"/>
                    <a:gd name="T23" fmla="*/ 4 h 17"/>
                    <a:gd name="T24" fmla="*/ 21 w 21"/>
                    <a:gd name="T25" fmla="*/ 2 h 17"/>
                    <a:gd name="T26" fmla="*/ 21 w 21"/>
                    <a:gd name="T27" fmla="*/ 1 h 17"/>
                    <a:gd name="T28" fmla="*/ 14 w 2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14" y="0"/>
                      </a:moveTo>
                      <a:lnTo>
                        <a:pt x="13" y="0"/>
                      </a:lnTo>
                      <a:lnTo>
                        <a:pt x="8" y="2"/>
                      </a:lnTo>
                      <a:lnTo>
                        <a:pt x="4" y="5"/>
                      </a:lnTo>
                      <a:lnTo>
                        <a:pt x="3" y="6"/>
                      </a:lnTo>
                      <a:lnTo>
                        <a:pt x="0" y="11"/>
                      </a:lnTo>
                      <a:lnTo>
                        <a:pt x="0" y="17"/>
                      </a:lnTo>
                      <a:lnTo>
                        <a:pt x="6" y="14"/>
                      </a:lnTo>
                      <a:lnTo>
                        <a:pt x="6" y="12"/>
                      </a:lnTo>
                      <a:lnTo>
                        <a:pt x="9" y="8"/>
                      </a:lnTo>
                      <a:lnTo>
                        <a:pt x="9" y="6"/>
                      </a:lnTo>
                      <a:lnTo>
                        <a:pt x="14" y="4"/>
                      </a:lnTo>
                      <a:lnTo>
                        <a:pt x="21" y="2"/>
                      </a:lnTo>
                      <a:lnTo>
                        <a:pt x="21"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5" name="Freeform 8285"/>
                <p:cNvSpPr>
                  <a:spLocks/>
                </p:cNvSpPr>
                <p:nvPr/>
              </p:nvSpPr>
              <p:spPr bwMode="auto">
                <a:xfrm>
                  <a:off x="3235" y="2173"/>
                  <a:ext cx="4" cy="5"/>
                </a:xfrm>
                <a:custGeom>
                  <a:avLst/>
                  <a:gdLst>
                    <a:gd name="T0" fmla="*/ 20 w 24"/>
                    <a:gd name="T1" fmla="*/ 0 h 29"/>
                    <a:gd name="T2" fmla="*/ 9 w 24"/>
                    <a:gd name="T3" fmla="*/ 1 h 29"/>
                    <a:gd name="T4" fmla="*/ 11 w 24"/>
                    <a:gd name="T5" fmla="*/ 1 h 29"/>
                    <a:gd name="T6" fmla="*/ 16 w 24"/>
                    <a:gd name="T7" fmla="*/ 4 h 29"/>
                    <a:gd name="T8" fmla="*/ 18 w 24"/>
                    <a:gd name="T9" fmla="*/ 7 h 29"/>
                    <a:gd name="T10" fmla="*/ 19 w 24"/>
                    <a:gd name="T11" fmla="*/ 13 h 29"/>
                    <a:gd name="T12" fmla="*/ 18 w 24"/>
                    <a:gd name="T13" fmla="*/ 16 h 29"/>
                    <a:gd name="T14" fmla="*/ 17 w 24"/>
                    <a:gd name="T15" fmla="*/ 22 h 29"/>
                    <a:gd name="T16" fmla="*/ 15 w 24"/>
                    <a:gd name="T17" fmla="*/ 23 h 29"/>
                    <a:gd name="T18" fmla="*/ 9 w 24"/>
                    <a:gd name="T19" fmla="*/ 25 h 29"/>
                    <a:gd name="T20" fmla="*/ 0 w 24"/>
                    <a:gd name="T21" fmla="*/ 25 h 29"/>
                    <a:gd name="T22" fmla="*/ 4 w 24"/>
                    <a:gd name="T23" fmla="*/ 28 h 29"/>
                    <a:gd name="T24" fmla="*/ 9 w 24"/>
                    <a:gd name="T25" fmla="*/ 29 h 29"/>
                    <a:gd name="T26" fmla="*/ 15 w 24"/>
                    <a:gd name="T27" fmla="*/ 28 h 29"/>
                    <a:gd name="T28" fmla="*/ 20 w 24"/>
                    <a:gd name="T29" fmla="*/ 25 h 29"/>
                    <a:gd name="T30" fmla="*/ 21 w 24"/>
                    <a:gd name="T31" fmla="*/ 24 h 29"/>
                    <a:gd name="T32" fmla="*/ 23 w 24"/>
                    <a:gd name="T33" fmla="*/ 18 h 29"/>
                    <a:gd name="T34" fmla="*/ 24 w 24"/>
                    <a:gd name="T35" fmla="*/ 12 h 29"/>
                    <a:gd name="T36" fmla="*/ 24 w 24"/>
                    <a:gd name="T37" fmla="*/ 11 h 29"/>
                    <a:gd name="T38" fmla="*/ 23 w 24"/>
                    <a:gd name="T39" fmla="*/ 5 h 29"/>
                    <a:gd name="T40" fmla="*/ 20 w 24"/>
                    <a:gd name="T4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29">
                      <a:moveTo>
                        <a:pt x="20" y="0"/>
                      </a:moveTo>
                      <a:lnTo>
                        <a:pt x="9" y="1"/>
                      </a:lnTo>
                      <a:lnTo>
                        <a:pt x="11" y="1"/>
                      </a:lnTo>
                      <a:lnTo>
                        <a:pt x="16" y="4"/>
                      </a:lnTo>
                      <a:lnTo>
                        <a:pt x="18" y="7"/>
                      </a:lnTo>
                      <a:lnTo>
                        <a:pt x="19" y="13"/>
                      </a:lnTo>
                      <a:lnTo>
                        <a:pt x="18" y="16"/>
                      </a:lnTo>
                      <a:lnTo>
                        <a:pt x="17" y="22"/>
                      </a:lnTo>
                      <a:lnTo>
                        <a:pt x="15" y="23"/>
                      </a:lnTo>
                      <a:lnTo>
                        <a:pt x="9" y="25"/>
                      </a:lnTo>
                      <a:lnTo>
                        <a:pt x="0" y="25"/>
                      </a:lnTo>
                      <a:lnTo>
                        <a:pt x="4" y="28"/>
                      </a:lnTo>
                      <a:lnTo>
                        <a:pt x="9" y="29"/>
                      </a:lnTo>
                      <a:lnTo>
                        <a:pt x="15" y="28"/>
                      </a:lnTo>
                      <a:lnTo>
                        <a:pt x="20" y="25"/>
                      </a:lnTo>
                      <a:lnTo>
                        <a:pt x="21" y="24"/>
                      </a:lnTo>
                      <a:lnTo>
                        <a:pt x="23" y="18"/>
                      </a:lnTo>
                      <a:lnTo>
                        <a:pt x="24" y="12"/>
                      </a:lnTo>
                      <a:lnTo>
                        <a:pt x="24" y="11"/>
                      </a:lnTo>
                      <a:lnTo>
                        <a:pt x="23" y="5"/>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6" name="Freeform 8286"/>
                <p:cNvSpPr>
                  <a:spLocks/>
                </p:cNvSpPr>
                <p:nvPr/>
              </p:nvSpPr>
              <p:spPr bwMode="auto">
                <a:xfrm>
                  <a:off x="3234" y="2173"/>
                  <a:ext cx="4" cy="4"/>
                </a:xfrm>
                <a:custGeom>
                  <a:avLst/>
                  <a:gdLst>
                    <a:gd name="T0" fmla="*/ 13 w 24"/>
                    <a:gd name="T1" fmla="*/ 0 h 28"/>
                    <a:gd name="T2" fmla="*/ 13 w 24"/>
                    <a:gd name="T3" fmla="*/ 0 h 28"/>
                    <a:gd name="T4" fmla="*/ 8 w 24"/>
                    <a:gd name="T5" fmla="*/ 0 h 28"/>
                    <a:gd name="T6" fmla="*/ 4 w 24"/>
                    <a:gd name="T7" fmla="*/ 3 h 28"/>
                    <a:gd name="T8" fmla="*/ 2 w 24"/>
                    <a:gd name="T9" fmla="*/ 4 h 28"/>
                    <a:gd name="T10" fmla="*/ 0 w 24"/>
                    <a:gd name="T11" fmla="*/ 10 h 28"/>
                    <a:gd name="T12" fmla="*/ 0 w 24"/>
                    <a:gd name="T13" fmla="*/ 16 h 28"/>
                    <a:gd name="T14" fmla="*/ 0 w 24"/>
                    <a:gd name="T15" fmla="*/ 18 h 28"/>
                    <a:gd name="T16" fmla="*/ 1 w 24"/>
                    <a:gd name="T17" fmla="*/ 24 h 28"/>
                    <a:gd name="T18" fmla="*/ 4 w 24"/>
                    <a:gd name="T19" fmla="*/ 28 h 28"/>
                    <a:gd name="T20" fmla="*/ 13 w 24"/>
                    <a:gd name="T21" fmla="*/ 28 h 28"/>
                    <a:gd name="T22" fmla="*/ 11 w 24"/>
                    <a:gd name="T23" fmla="*/ 28 h 28"/>
                    <a:gd name="T24" fmla="*/ 7 w 24"/>
                    <a:gd name="T25" fmla="*/ 25 h 28"/>
                    <a:gd name="T26" fmla="*/ 5 w 24"/>
                    <a:gd name="T27" fmla="*/ 21 h 28"/>
                    <a:gd name="T28" fmla="*/ 5 w 24"/>
                    <a:gd name="T29" fmla="*/ 16 h 28"/>
                    <a:gd name="T30" fmla="*/ 5 w 24"/>
                    <a:gd name="T31" fmla="*/ 12 h 28"/>
                    <a:gd name="T32" fmla="*/ 7 w 24"/>
                    <a:gd name="T33" fmla="*/ 7 h 28"/>
                    <a:gd name="T34" fmla="*/ 8 w 24"/>
                    <a:gd name="T35" fmla="*/ 5 h 28"/>
                    <a:gd name="T36" fmla="*/ 13 w 24"/>
                    <a:gd name="T37" fmla="*/ 4 h 28"/>
                    <a:gd name="T38" fmla="*/ 24 w 24"/>
                    <a:gd name="T39" fmla="*/ 3 h 28"/>
                    <a:gd name="T40" fmla="*/ 24 w 24"/>
                    <a:gd name="T41" fmla="*/ 3 h 28"/>
                    <a:gd name="T42" fmla="*/ 20 w 24"/>
                    <a:gd name="T43" fmla="*/ 0 h 28"/>
                    <a:gd name="T44" fmla="*/ 13 w 24"/>
                    <a:gd name="T4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8">
                      <a:moveTo>
                        <a:pt x="13" y="0"/>
                      </a:moveTo>
                      <a:lnTo>
                        <a:pt x="13" y="0"/>
                      </a:lnTo>
                      <a:lnTo>
                        <a:pt x="8" y="0"/>
                      </a:lnTo>
                      <a:lnTo>
                        <a:pt x="4" y="3"/>
                      </a:lnTo>
                      <a:lnTo>
                        <a:pt x="2" y="4"/>
                      </a:lnTo>
                      <a:lnTo>
                        <a:pt x="0" y="10"/>
                      </a:lnTo>
                      <a:lnTo>
                        <a:pt x="0" y="16"/>
                      </a:lnTo>
                      <a:lnTo>
                        <a:pt x="0" y="18"/>
                      </a:lnTo>
                      <a:lnTo>
                        <a:pt x="1" y="24"/>
                      </a:lnTo>
                      <a:lnTo>
                        <a:pt x="4" y="28"/>
                      </a:lnTo>
                      <a:lnTo>
                        <a:pt x="13" y="28"/>
                      </a:lnTo>
                      <a:lnTo>
                        <a:pt x="11" y="28"/>
                      </a:lnTo>
                      <a:lnTo>
                        <a:pt x="7" y="25"/>
                      </a:lnTo>
                      <a:lnTo>
                        <a:pt x="5" y="21"/>
                      </a:lnTo>
                      <a:lnTo>
                        <a:pt x="5" y="16"/>
                      </a:lnTo>
                      <a:lnTo>
                        <a:pt x="5" y="12"/>
                      </a:lnTo>
                      <a:lnTo>
                        <a:pt x="7" y="7"/>
                      </a:lnTo>
                      <a:lnTo>
                        <a:pt x="8" y="5"/>
                      </a:lnTo>
                      <a:lnTo>
                        <a:pt x="13" y="4"/>
                      </a:lnTo>
                      <a:lnTo>
                        <a:pt x="24" y="3"/>
                      </a:lnTo>
                      <a:lnTo>
                        <a:pt x="24" y="3"/>
                      </a:lnTo>
                      <a:lnTo>
                        <a:pt x="20" y="0"/>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7" name="Freeform 8287"/>
                <p:cNvSpPr>
                  <a:spLocks/>
                </p:cNvSpPr>
                <p:nvPr/>
              </p:nvSpPr>
              <p:spPr bwMode="auto">
                <a:xfrm>
                  <a:off x="3258" y="2191"/>
                  <a:ext cx="5" cy="3"/>
                </a:xfrm>
                <a:custGeom>
                  <a:avLst/>
                  <a:gdLst>
                    <a:gd name="T0" fmla="*/ 23 w 26"/>
                    <a:gd name="T1" fmla="*/ 0 h 18"/>
                    <a:gd name="T2" fmla="*/ 9 w 26"/>
                    <a:gd name="T3" fmla="*/ 0 h 18"/>
                    <a:gd name="T4" fmla="*/ 13 w 26"/>
                    <a:gd name="T5" fmla="*/ 1 h 18"/>
                    <a:gd name="T6" fmla="*/ 18 w 26"/>
                    <a:gd name="T7" fmla="*/ 2 h 18"/>
                    <a:gd name="T8" fmla="*/ 19 w 26"/>
                    <a:gd name="T9" fmla="*/ 2 h 18"/>
                    <a:gd name="T10" fmla="*/ 21 w 26"/>
                    <a:gd name="T11" fmla="*/ 7 h 18"/>
                    <a:gd name="T12" fmla="*/ 21 w 26"/>
                    <a:gd name="T13" fmla="*/ 8 h 18"/>
                    <a:gd name="T14" fmla="*/ 18 w 26"/>
                    <a:gd name="T15" fmla="*/ 13 h 18"/>
                    <a:gd name="T16" fmla="*/ 17 w 26"/>
                    <a:gd name="T17" fmla="*/ 14 h 18"/>
                    <a:gd name="T18" fmla="*/ 10 w 26"/>
                    <a:gd name="T19" fmla="*/ 15 h 18"/>
                    <a:gd name="T20" fmla="*/ 0 w 26"/>
                    <a:gd name="T21" fmla="*/ 15 h 18"/>
                    <a:gd name="T22" fmla="*/ 21 w 26"/>
                    <a:gd name="T23" fmla="*/ 18 h 18"/>
                    <a:gd name="T24" fmla="*/ 24 w 26"/>
                    <a:gd name="T25" fmla="*/ 14 h 18"/>
                    <a:gd name="T26" fmla="*/ 25 w 26"/>
                    <a:gd name="T27" fmla="*/ 13 h 18"/>
                    <a:gd name="T28" fmla="*/ 26 w 26"/>
                    <a:gd name="T29" fmla="*/ 7 h 18"/>
                    <a:gd name="T30" fmla="*/ 26 w 26"/>
                    <a:gd name="T31" fmla="*/ 6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3" y="1"/>
                      </a:lnTo>
                      <a:lnTo>
                        <a:pt x="18" y="2"/>
                      </a:lnTo>
                      <a:lnTo>
                        <a:pt x="19" y="2"/>
                      </a:lnTo>
                      <a:lnTo>
                        <a:pt x="21" y="7"/>
                      </a:lnTo>
                      <a:lnTo>
                        <a:pt x="21" y="8"/>
                      </a:lnTo>
                      <a:lnTo>
                        <a:pt x="18" y="13"/>
                      </a:lnTo>
                      <a:lnTo>
                        <a:pt x="17" y="14"/>
                      </a:lnTo>
                      <a:lnTo>
                        <a:pt x="10" y="15"/>
                      </a:lnTo>
                      <a:lnTo>
                        <a:pt x="0" y="15"/>
                      </a:lnTo>
                      <a:lnTo>
                        <a:pt x="21" y="18"/>
                      </a:lnTo>
                      <a:lnTo>
                        <a:pt x="24" y="14"/>
                      </a:lnTo>
                      <a:lnTo>
                        <a:pt x="25" y="13"/>
                      </a:lnTo>
                      <a:lnTo>
                        <a:pt x="26" y="7"/>
                      </a:lnTo>
                      <a:lnTo>
                        <a:pt x="26"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8" name="Freeform 8288"/>
                <p:cNvSpPr>
                  <a:spLocks/>
                </p:cNvSpPr>
                <p:nvPr/>
              </p:nvSpPr>
              <p:spPr bwMode="auto">
                <a:xfrm>
                  <a:off x="3258" y="2187"/>
                  <a:ext cx="5" cy="3"/>
                </a:xfrm>
                <a:custGeom>
                  <a:avLst/>
                  <a:gdLst>
                    <a:gd name="T0" fmla="*/ 21 w 24"/>
                    <a:gd name="T1" fmla="*/ 0 h 16"/>
                    <a:gd name="T2" fmla="*/ 8 w 24"/>
                    <a:gd name="T3" fmla="*/ 1 h 16"/>
                    <a:gd name="T4" fmla="*/ 13 w 24"/>
                    <a:gd name="T5" fmla="*/ 2 h 16"/>
                    <a:gd name="T6" fmla="*/ 18 w 24"/>
                    <a:gd name="T7" fmla="*/ 3 h 16"/>
                    <a:gd name="T8" fmla="*/ 19 w 24"/>
                    <a:gd name="T9" fmla="*/ 8 h 16"/>
                    <a:gd name="T10" fmla="*/ 18 w 24"/>
                    <a:gd name="T11" fmla="*/ 12 h 16"/>
                    <a:gd name="T12" fmla="*/ 13 w 24"/>
                    <a:gd name="T13" fmla="*/ 14 h 16"/>
                    <a:gd name="T14" fmla="*/ 9 w 24"/>
                    <a:gd name="T15" fmla="*/ 15 h 16"/>
                    <a:gd name="T16" fmla="*/ 0 w 24"/>
                    <a:gd name="T17" fmla="*/ 14 h 16"/>
                    <a:gd name="T18" fmla="*/ 19 w 24"/>
                    <a:gd name="T19" fmla="*/ 16 h 16"/>
                    <a:gd name="T20" fmla="*/ 23 w 24"/>
                    <a:gd name="T21" fmla="*/ 12 h 16"/>
                    <a:gd name="T22" fmla="*/ 24 w 24"/>
                    <a:gd name="T23" fmla="*/ 7 h 16"/>
                    <a:gd name="T24" fmla="*/ 24 w 24"/>
                    <a:gd name="T25" fmla="*/ 5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3" y="2"/>
                      </a:lnTo>
                      <a:lnTo>
                        <a:pt x="18" y="3"/>
                      </a:lnTo>
                      <a:lnTo>
                        <a:pt x="19" y="8"/>
                      </a:lnTo>
                      <a:lnTo>
                        <a:pt x="18" y="12"/>
                      </a:lnTo>
                      <a:lnTo>
                        <a:pt x="13" y="14"/>
                      </a:lnTo>
                      <a:lnTo>
                        <a:pt x="9" y="15"/>
                      </a:lnTo>
                      <a:lnTo>
                        <a:pt x="0" y="14"/>
                      </a:lnTo>
                      <a:lnTo>
                        <a:pt x="19" y="16"/>
                      </a:lnTo>
                      <a:lnTo>
                        <a:pt x="23" y="12"/>
                      </a:lnTo>
                      <a:lnTo>
                        <a:pt x="24" y="7"/>
                      </a:lnTo>
                      <a:lnTo>
                        <a:pt x="24"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49" name="Freeform 8289"/>
                <p:cNvSpPr>
                  <a:spLocks/>
                </p:cNvSpPr>
                <p:nvPr/>
              </p:nvSpPr>
              <p:spPr bwMode="auto">
                <a:xfrm>
                  <a:off x="3258" y="2187"/>
                  <a:ext cx="4" cy="7"/>
                </a:xfrm>
                <a:custGeom>
                  <a:avLst/>
                  <a:gdLst>
                    <a:gd name="T0" fmla="*/ 16 w 29"/>
                    <a:gd name="T1" fmla="*/ 0 h 43"/>
                    <a:gd name="T2" fmla="*/ 0 w 29"/>
                    <a:gd name="T3" fmla="*/ 0 h 43"/>
                    <a:gd name="T4" fmla="*/ 0 w 29"/>
                    <a:gd name="T5" fmla="*/ 43 h 43"/>
                    <a:gd name="T6" fmla="*/ 16 w 29"/>
                    <a:gd name="T7" fmla="*/ 43 h 43"/>
                    <a:gd name="T8" fmla="*/ 20 w 29"/>
                    <a:gd name="T9" fmla="*/ 43 h 43"/>
                    <a:gd name="T10" fmla="*/ 25 w 29"/>
                    <a:gd name="T11" fmla="*/ 42 h 43"/>
                    <a:gd name="T12" fmla="*/ 27 w 29"/>
                    <a:gd name="T13" fmla="*/ 41 h 43"/>
                    <a:gd name="T14" fmla="*/ 6 w 29"/>
                    <a:gd name="T15" fmla="*/ 38 h 43"/>
                    <a:gd name="T16" fmla="*/ 6 w 29"/>
                    <a:gd name="T17" fmla="*/ 23 h 43"/>
                    <a:gd name="T18" fmla="*/ 15 w 29"/>
                    <a:gd name="T19" fmla="*/ 23 h 43"/>
                    <a:gd name="T20" fmla="*/ 29 w 29"/>
                    <a:gd name="T21" fmla="*/ 23 h 43"/>
                    <a:gd name="T22" fmla="*/ 25 w 29"/>
                    <a:gd name="T23" fmla="*/ 21 h 43"/>
                    <a:gd name="T24" fmla="*/ 25 w 29"/>
                    <a:gd name="T25" fmla="*/ 20 h 43"/>
                    <a:gd name="T26" fmla="*/ 6 w 29"/>
                    <a:gd name="T27" fmla="*/ 18 h 43"/>
                    <a:gd name="T28" fmla="*/ 6 w 29"/>
                    <a:gd name="T29" fmla="*/ 5 h 43"/>
                    <a:gd name="T30" fmla="*/ 14 w 29"/>
                    <a:gd name="T31" fmla="*/ 5 h 43"/>
                    <a:gd name="T32" fmla="*/ 27 w 29"/>
                    <a:gd name="T33" fmla="*/ 4 h 43"/>
                    <a:gd name="T34" fmla="*/ 27 w 29"/>
                    <a:gd name="T35" fmla="*/ 4 h 43"/>
                    <a:gd name="T36" fmla="*/ 23 w 29"/>
                    <a:gd name="T37" fmla="*/ 0 h 43"/>
                    <a:gd name="T38" fmla="*/ 16 w 29"/>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3">
                      <a:moveTo>
                        <a:pt x="16" y="0"/>
                      </a:moveTo>
                      <a:lnTo>
                        <a:pt x="0" y="0"/>
                      </a:lnTo>
                      <a:lnTo>
                        <a:pt x="0" y="43"/>
                      </a:lnTo>
                      <a:lnTo>
                        <a:pt x="16" y="43"/>
                      </a:lnTo>
                      <a:lnTo>
                        <a:pt x="20" y="43"/>
                      </a:lnTo>
                      <a:lnTo>
                        <a:pt x="25" y="42"/>
                      </a:lnTo>
                      <a:lnTo>
                        <a:pt x="27" y="41"/>
                      </a:lnTo>
                      <a:lnTo>
                        <a:pt x="6" y="38"/>
                      </a:lnTo>
                      <a:lnTo>
                        <a:pt x="6" y="23"/>
                      </a:lnTo>
                      <a:lnTo>
                        <a:pt x="15" y="23"/>
                      </a:lnTo>
                      <a:lnTo>
                        <a:pt x="29" y="23"/>
                      </a:lnTo>
                      <a:lnTo>
                        <a:pt x="25" y="21"/>
                      </a:lnTo>
                      <a:lnTo>
                        <a:pt x="25" y="20"/>
                      </a:lnTo>
                      <a:lnTo>
                        <a:pt x="6" y="18"/>
                      </a:lnTo>
                      <a:lnTo>
                        <a:pt x="6" y="5"/>
                      </a:lnTo>
                      <a:lnTo>
                        <a:pt x="14" y="5"/>
                      </a:lnTo>
                      <a:lnTo>
                        <a:pt x="27" y="4"/>
                      </a:lnTo>
                      <a:lnTo>
                        <a:pt x="27" y="4"/>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0" name="Freeform 8290"/>
                <p:cNvSpPr>
                  <a:spLocks/>
                </p:cNvSpPr>
                <p:nvPr/>
              </p:nvSpPr>
              <p:spPr bwMode="auto">
                <a:xfrm>
                  <a:off x="3250" y="2182"/>
                  <a:ext cx="17" cy="16"/>
                </a:xfrm>
                <a:custGeom>
                  <a:avLst/>
                  <a:gdLst>
                    <a:gd name="T0" fmla="*/ 98 w 98"/>
                    <a:gd name="T1" fmla="*/ 49 h 98"/>
                    <a:gd name="T2" fmla="*/ 97 w 98"/>
                    <a:gd name="T3" fmla="*/ 38 h 98"/>
                    <a:gd name="T4" fmla="*/ 92 w 98"/>
                    <a:gd name="T5" fmla="*/ 27 h 98"/>
                    <a:gd name="T6" fmla="*/ 87 w 98"/>
                    <a:gd name="T7" fmla="*/ 18 h 98"/>
                    <a:gd name="T8" fmla="*/ 80 w 98"/>
                    <a:gd name="T9" fmla="*/ 10 h 98"/>
                    <a:gd name="T10" fmla="*/ 70 w 98"/>
                    <a:gd name="T11" fmla="*/ 5 h 98"/>
                    <a:gd name="T12" fmla="*/ 59 w 98"/>
                    <a:gd name="T13" fmla="*/ 1 h 98"/>
                    <a:gd name="T14" fmla="*/ 49 w 98"/>
                    <a:gd name="T15" fmla="*/ 0 h 98"/>
                    <a:gd name="T16" fmla="*/ 38 w 98"/>
                    <a:gd name="T17" fmla="*/ 1 h 98"/>
                    <a:gd name="T18" fmla="*/ 27 w 98"/>
                    <a:gd name="T19" fmla="*/ 5 h 98"/>
                    <a:gd name="T20" fmla="*/ 18 w 98"/>
                    <a:gd name="T21" fmla="*/ 10 h 98"/>
                    <a:gd name="T22" fmla="*/ 10 w 98"/>
                    <a:gd name="T23" fmla="*/ 18 h 98"/>
                    <a:gd name="T24" fmla="*/ 5 w 98"/>
                    <a:gd name="T25" fmla="*/ 27 h 98"/>
                    <a:gd name="T26" fmla="*/ 1 w 98"/>
                    <a:gd name="T27" fmla="*/ 38 h 98"/>
                    <a:gd name="T28" fmla="*/ 0 w 98"/>
                    <a:gd name="T29" fmla="*/ 49 h 98"/>
                    <a:gd name="T30" fmla="*/ 1 w 98"/>
                    <a:gd name="T31" fmla="*/ 59 h 98"/>
                    <a:gd name="T32" fmla="*/ 5 w 98"/>
                    <a:gd name="T33" fmla="*/ 70 h 98"/>
                    <a:gd name="T34" fmla="*/ 10 w 98"/>
                    <a:gd name="T35" fmla="*/ 80 h 98"/>
                    <a:gd name="T36" fmla="*/ 18 w 98"/>
                    <a:gd name="T37" fmla="*/ 87 h 98"/>
                    <a:gd name="T38" fmla="*/ 27 w 98"/>
                    <a:gd name="T39" fmla="*/ 92 h 98"/>
                    <a:gd name="T40" fmla="*/ 38 w 98"/>
                    <a:gd name="T41" fmla="*/ 97 h 98"/>
                    <a:gd name="T42" fmla="*/ 49 w 98"/>
                    <a:gd name="T43" fmla="*/ 98 h 98"/>
                    <a:gd name="T44" fmla="*/ 59 w 98"/>
                    <a:gd name="T45" fmla="*/ 97 h 98"/>
                    <a:gd name="T46" fmla="*/ 70 w 98"/>
                    <a:gd name="T47" fmla="*/ 92 h 98"/>
                    <a:gd name="T48" fmla="*/ 80 w 98"/>
                    <a:gd name="T49" fmla="*/ 87 h 98"/>
                    <a:gd name="T50" fmla="*/ 87 w 98"/>
                    <a:gd name="T51" fmla="*/ 80 h 98"/>
                    <a:gd name="T52" fmla="*/ 92 w 98"/>
                    <a:gd name="T53" fmla="*/ 70 h 98"/>
                    <a:gd name="T54" fmla="*/ 97 w 98"/>
                    <a:gd name="T55" fmla="*/ 59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8"/>
                      </a:lnTo>
                      <a:lnTo>
                        <a:pt x="92" y="27"/>
                      </a:lnTo>
                      <a:lnTo>
                        <a:pt x="87" y="18"/>
                      </a:lnTo>
                      <a:lnTo>
                        <a:pt x="80" y="10"/>
                      </a:lnTo>
                      <a:lnTo>
                        <a:pt x="70" y="5"/>
                      </a:lnTo>
                      <a:lnTo>
                        <a:pt x="59" y="1"/>
                      </a:lnTo>
                      <a:lnTo>
                        <a:pt x="49" y="0"/>
                      </a:lnTo>
                      <a:lnTo>
                        <a:pt x="38" y="1"/>
                      </a:lnTo>
                      <a:lnTo>
                        <a:pt x="27" y="5"/>
                      </a:lnTo>
                      <a:lnTo>
                        <a:pt x="18" y="10"/>
                      </a:lnTo>
                      <a:lnTo>
                        <a:pt x="10" y="18"/>
                      </a:lnTo>
                      <a:lnTo>
                        <a:pt x="5" y="27"/>
                      </a:lnTo>
                      <a:lnTo>
                        <a:pt x="1" y="38"/>
                      </a:lnTo>
                      <a:lnTo>
                        <a:pt x="0" y="49"/>
                      </a:lnTo>
                      <a:lnTo>
                        <a:pt x="1" y="59"/>
                      </a:lnTo>
                      <a:lnTo>
                        <a:pt x="5" y="70"/>
                      </a:lnTo>
                      <a:lnTo>
                        <a:pt x="10" y="80"/>
                      </a:lnTo>
                      <a:lnTo>
                        <a:pt x="18" y="87"/>
                      </a:lnTo>
                      <a:lnTo>
                        <a:pt x="27" y="92"/>
                      </a:lnTo>
                      <a:lnTo>
                        <a:pt x="38" y="97"/>
                      </a:lnTo>
                      <a:lnTo>
                        <a:pt x="49" y="98"/>
                      </a:lnTo>
                      <a:lnTo>
                        <a:pt x="59" y="97"/>
                      </a:lnTo>
                      <a:lnTo>
                        <a:pt x="70" y="92"/>
                      </a:lnTo>
                      <a:lnTo>
                        <a:pt x="80" y="87"/>
                      </a:lnTo>
                      <a:lnTo>
                        <a:pt x="87" y="80"/>
                      </a:lnTo>
                      <a:lnTo>
                        <a:pt x="92" y="70"/>
                      </a:lnTo>
                      <a:lnTo>
                        <a:pt x="97" y="59"/>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1" name="Freeform 8291"/>
                <p:cNvSpPr>
                  <a:spLocks/>
                </p:cNvSpPr>
                <p:nvPr/>
              </p:nvSpPr>
              <p:spPr bwMode="auto">
                <a:xfrm>
                  <a:off x="1940" y="2192"/>
                  <a:ext cx="4" cy="3"/>
                </a:xfrm>
                <a:custGeom>
                  <a:avLst/>
                  <a:gdLst>
                    <a:gd name="T0" fmla="*/ 24 w 27"/>
                    <a:gd name="T1" fmla="*/ 0 h 18"/>
                    <a:gd name="T2" fmla="*/ 10 w 27"/>
                    <a:gd name="T3" fmla="*/ 0 h 18"/>
                    <a:gd name="T4" fmla="*/ 14 w 27"/>
                    <a:gd name="T5" fmla="*/ 0 h 18"/>
                    <a:gd name="T6" fmla="*/ 18 w 27"/>
                    <a:gd name="T7" fmla="*/ 2 h 18"/>
                    <a:gd name="T8" fmla="*/ 18 w 27"/>
                    <a:gd name="T9" fmla="*/ 2 h 18"/>
                    <a:gd name="T10" fmla="*/ 21 w 27"/>
                    <a:gd name="T11" fmla="*/ 8 h 18"/>
                    <a:gd name="T12" fmla="*/ 21 w 27"/>
                    <a:gd name="T13" fmla="*/ 8 h 18"/>
                    <a:gd name="T14" fmla="*/ 18 w 27"/>
                    <a:gd name="T15" fmla="*/ 13 h 18"/>
                    <a:gd name="T16" fmla="*/ 16 w 27"/>
                    <a:gd name="T17" fmla="*/ 14 h 18"/>
                    <a:gd name="T18" fmla="*/ 11 w 27"/>
                    <a:gd name="T19" fmla="*/ 15 h 18"/>
                    <a:gd name="T20" fmla="*/ 0 w 27"/>
                    <a:gd name="T21" fmla="*/ 15 h 18"/>
                    <a:gd name="T22" fmla="*/ 21 w 27"/>
                    <a:gd name="T23" fmla="*/ 18 h 18"/>
                    <a:gd name="T24" fmla="*/ 25 w 27"/>
                    <a:gd name="T25" fmla="*/ 14 h 18"/>
                    <a:gd name="T26" fmla="*/ 26 w 27"/>
                    <a:gd name="T27" fmla="*/ 13 h 18"/>
                    <a:gd name="T28" fmla="*/ 27 w 27"/>
                    <a:gd name="T29" fmla="*/ 8 h 18"/>
                    <a:gd name="T30" fmla="*/ 27 w 27"/>
                    <a:gd name="T31" fmla="*/ 7 h 18"/>
                    <a:gd name="T32" fmla="*/ 25 w 27"/>
                    <a:gd name="T33" fmla="*/ 1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0" y="0"/>
                      </a:lnTo>
                      <a:lnTo>
                        <a:pt x="14" y="0"/>
                      </a:lnTo>
                      <a:lnTo>
                        <a:pt x="18" y="2"/>
                      </a:lnTo>
                      <a:lnTo>
                        <a:pt x="18" y="2"/>
                      </a:lnTo>
                      <a:lnTo>
                        <a:pt x="21" y="8"/>
                      </a:lnTo>
                      <a:lnTo>
                        <a:pt x="21" y="8"/>
                      </a:lnTo>
                      <a:lnTo>
                        <a:pt x="18" y="13"/>
                      </a:lnTo>
                      <a:lnTo>
                        <a:pt x="16" y="14"/>
                      </a:lnTo>
                      <a:lnTo>
                        <a:pt x="11" y="15"/>
                      </a:lnTo>
                      <a:lnTo>
                        <a:pt x="0" y="15"/>
                      </a:lnTo>
                      <a:lnTo>
                        <a:pt x="21" y="18"/>
                      </a:lnTo>
                      <a:lnTo>
                        <a:pt x="25" y="14"/>
                      </a:lnTo>
                      <a:lnTo>
                        <a:pt x="26" y="13"/>
                      </a:lnTo>
                      <a:lnTo>
                        <a:pt x="27" y="8"/>
                      </a:lnTo>
                      <a:lnTo>
                        <a:pt x="27" y="7"/>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2" name="Freeform 8292"/>
                <p:cNvSpPr>
                  <a:spLocks/>
                </p:cNvSpPr>
                <p:nvPr/>
              </p:nvSpPr>
              <p:spPr bwMode="auto">
                <a:xfrm>
                  <a:off x="1940" y="2189"/>
                  <a:ext cx="4" cy="2"/>
                </a:xfrm>
                <a:custGeom>
                  <a:avLst/>
                  <a:gdLst>
                    <a:gd name="T0" fmla="*/ 22 w 25"/>
                    <a:gd name="T1" fmla="*/ 0 h 17"/>
                    <a:gd name="T2" fmla="*/ 9 w 25"/>
                    <a:gd name="T3" fmla="*/ 2 h 17"/>
                    <a:gd name="T4" fmla="*/ 14 w 25"/>
                    <a:gd name="T5" fmla="*/ 2 h 17"/>
                    <a:gd name="T6" fmla="*/ 17 w 25"/>
                    <a:gd name="T7" fmla="*/ 4 h 17"/>
                    <a:gd name="T8" fmla="*/ 19 w 25"/>
                    <a:gd name="T9" fmla="*/ 9 h 17"/>
                    <a:gd name="T10" fmla="*/ 17 w 25"/>
                    <a:gd name="T11" fmla="*/ 13 h 17"/>
                    <a:gd name="T12" fmla="*/ 14 w 25"/>
                    <a:gd name="T13" fmla="*/ 15 h 17"/>
                    <a:gd name="T14" fmla="*/ 9 w 25"/>
                    <a:gd name="T15" fmla="*/ 15 h 17"/>
                    <a:gd name="T16" fmla="*/ 0 w 25"/>
                    <a:gd name="T17" fmla="*/ 15 h 17"/>
                    <a:gd name="T18" fmla="*/ 19 w 25"/>
                    <a:gd name="T19" fmla="*/ 17 h 17"/>
                    <a:gd name="T20" fmla="*/ 23 w 25"/>
                    <a:gd name="T21" fmla="*/ 13 h 17"/>
                    <a:gd name="T22" fmla="*/ 25 w 25"/>
                    <a:gd name="T23" fmla="*/ 8 h 17"/>
                    <a:gd name="T24" fmla="*/ 25 w 25"/>
                    <a:gd name="T25" fmla="*/ 5 h 17"/>
                    <a:gd name="T26" fmla="*/ 22 w 25"/>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7">
                      <a:moveTo>
                        <a:pt x="22" y="0"/>
                      </a:moveTo>
                      <a:lnTo>
                        <a:pt x="9" y="2"/>
                      </a:lnTo>
                      <a:lnTo>
                        <a:pt x="14" y="2"/>
                      </a:lnTo>
                      <a:lnTo>
                        <a:pt x="17" y="4"/>
                      </a:lnTo>
                      <a:lnTo>
                        <a:pt x="19" y="9"/>
                      </a:lnTo>
                      <a:lnTo>
                        <a:pt x="17" y="13"/>
                      </a:lnTo>
                      <a:lnTo>
                        <a:pt x="14" y="15"/>
                      </a:lnTo>
                      <a:lnTo>
                        <a:pt x="9" y="15"/>
                      </a:lnTo>
                      <a:lnTo>
                        <a:pt x="0" y="15"/>
                      </a:lnTo>
                      <a:lnTo>
                        <a:pt x="19" y="17"/>
                      </a:lnTo>
                      <a:lnTo>
                        <a:pt x="23" y="13"/>
                      </a:lnTo>
                      <a:lnTo>
                        <a:pt x="25" y="8"/>
                      </a:lnTo>
                      <a:lnTo>
                        <a:pt x="25"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3" name="Freeform 8293"/>
                <p:cNvSpPr>
                  <a:spLocks/>
                </p:cNvSpPr>
                <p:nvPr/>
              </p:nvSpPr>
              <p:spPr bwMode="auto">
                <a:xfrm>
                  <a:off x="1939" y="2188"/>
                  <a:ext cx="5" cy="7"/>
                </a:xfrm>
                <a:custGeom>
                  <a:avLst/>
                  <a:gdLst>
                    <a:gd name="T0" fmla="*/ 17 w 30"/>
                    <a:gd name="T1" fmla="*/ 0 h 42"/>
                    <a:gd name="T2" fmla="*/ 0 w 30"/>
                    <a:gd name="T3" fmla="*/ 0 h 42"/>
                    <a:gd name="T4" fmla="*/ 0 w 30"/>
                    <a:gd name="T5" fmla="*/ 42 h 42"/>
                    <a:gd name="T6" fmla="*/ 17 w 30"/>
                    <a:gd name="T7" fmla="*/ 42 h 42"/>
                    <a:gd name="T8" fmla="*/ 20 w 30"/>
                    <a:gd name="T9" fmla="*/ 42 h 42"/>
                    <a:gd name="T10" fmla="*/ 25 w 30"/>
                    <a:gd name="T11" fmla="*/ 41 h 42"/>
                    <a:gd name="T12" fmla="*/ 27 w 30"/>
                    <a:gd name="T13" fmla="*/ 41 h 42"/>
                    <a:gd name="T14" fmla="*/ 6 w 30"/>
                    <a:gd name="T15" fmla="*/ 38 h 42"/>
                    <a:gd name="T16" fmla="*/ 6 w 30"/>
                    <a:gd name="T17" fmla="*/ 23 h 42"/>
                    <a:gd name="T18" fmla="*/ 16 w 30"/>
                    <a:gd name="T19" fmla="*/ 23 h 42"/>
                    <a:gd name="T20" fmla="*/ 30 w 30"/>
                    <a:gd name="T21" fmla="*/ 23 h 42"/>
                    <a:gd name="T22" fmla="*/ 24 w 30"/>
                    <a:gd name="T23" fmla="*/ 20 h 42"/>
                    <a:gd name="T24" fmla="*/ 25 w 30"/>
                    <a:gd name="T25" fmla="*/ 20 h 42"/>
                    <a:gd name="T26" fmla="*/ 6 w 30"/>
                    <a:gd name="T27" fmla="*/ 18 h 42"/>
                    <a:gd name="T28" fmla="*/ 6 w 30"/>
                    <a:gd name="T29" fmla="*/ 5 h 42"/>
                    <a:gd name="T30" fmla="*/ 15 w 30"/>
                    <a:gd name="T31" fmla="*/ 5 h 42"/>
                    <a:gd name="T32" fmla="*/ 28 w 30"/>
                    <a:gd name="T33" fmla="*/ 3 h 42"/>
                    <a:gd name="T34" fmla="*/ 28 w 30"/>
                    <a:gd name="T35" fmla="*/ 3 h 42"/>
                    <a:gd name="T36" fmla="*/ 23 w 30"/>
                    <a:gd name="T37" fmla="*/ 1 h 42"/>
                    <a:gd name="T38" fmla="*/ 17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7" y="0"/>
                      </a:moveTo>
                      <a:lnTo>
                        <a:pt x="0" y="0"/>
                      </a:lnTo>
                      <a:lnTo>
                        <a:pt x="0" y="42"/>
                      </a:lnTo>
                      <a:lnTo>
                        <a:pt x="17" y="42"/>
                      </a:lnTo>
                      <a:lnTo>
                        <a:pt x="20" y="42"/>
                      </a:lnTo>
                      <a:lnTo>
                        <a:pt x="25" y="41"/>
                      </a:lnTo>
                      <a:lnTo>
                        <a:pt x="27" y="41"/>
                      </a:lnTo>
                      <a:lnTo>
                        <a:pt x="6" y="38"/>
                      </a:lnTo>
                      <a:lnTo>
                        <a:pt x="6" y="23"/>
                      </a:lnTo>
                      <a:lnTo>
                        <a:pt x="16" y="23"/>
                      </a:lnTo>
                      <a:lnTo>
                        <a:pt x="30" y="23"/>
                      </a:lnTo>
                      <a:lnTo>
                        <a:pt x="24" y="20"/>
                      </a:lnTo>
                      <a:lnTo>
                        <a:pt x="25" y="20"/>
                      </a:lnTo>
                      <a:lnTo>
                        <a:pt x="6" y="18"/>
                      </a:lnTo>
                      <a:lnTo>
                        <a:pt x="6" y="5"/>
                      </a:lnTo>
                      <a:lnTo>
                        <a:pt x="15" y="5"/>
                      </a:lnTo>
                      <a:lnTo>
                        <a:pt x="28" y="3"/>
                      </a:lnTo>
                      <a:lnTo>
                        <a:pt x="28" y="3"/>
                      </a:lnTo>
                      <a:lnTo>
                        <a:pt x="23" y="1"/>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4" name="Freeform 8294"/>
                <p:cNvSpPr>
                  <a:spLocks/>
                </p:cNvSpPr>
                <p:nvPr/>
              </p:nvSpPr>
              <p:spPr bwMode="auto">
                <a:xfrm>
                  <a:off x="1932" y="2183"/>
                  <a:ext cx="16" cy="16"/>
                </a:xfrm>
                <a:custGeom>
                  <a:avLst/>
                  <a:gdLst>
                    <a:gd name="T0" fmla="*/ 98 w 98"/>
                    <a:gd name="T1" fmla="*/ 49 h 98"/>
                    <a:gd name="T2" fmla="*/ 97 w 98"/>
                    <a:gd name="T3" fmla="*/ 38 h 98"/>
                    <a:gd name="T4" fmla="*/ 93 w 98"/>
                    <a:gd name="T5" fmla="*/ 28 h 98"/>
                    <a:gd name="T6" fmla="*/ 88 w 98"/>
                    <a:gd name="T7" fmla="*/ 18 h 98"/>
                    <a:gd name="T8" fmla="*/ 80 w 98"/>
                    <a:gd name="T9" fmla="*/ 11 h 98"/>
                    <a:gd name="T10" fmla="*/ 71 w 98"/>
                    <a:gd name="T11" fmla="*/ 5 h 98"/>
                    <a:gd name="T12" fmla="*/ 60 w 98"/>
                    <a:gd name="T13" fmla="*/ 1 h 98"/>
                    <a:gd name="T14" fmla="*/ 49 w 98"/>
                    <a:gd name="T15" fmla="*/ 0 h 98"/>
                    <a:gd name="T16" fmla="*/ 39 w 98"/>
                    <a:gd name="T17" fmla="*/ 1 h 98"/>
                    <a:gd name="T18" fmla="*/ 28 w 98"/>
                    <a:gd name="T19" fmla="*/ 5 h 98"/>
                    <a:gd name="T20" fmla="*/ 18 w 98"/>
                    <a:gd name="T21" fmla="*/ 11 h 98"/>
                    <a:gd name="T22" fmla="*/ 11 w 98"/>
                    <a:gd name="T23" fmla="*/ 18 h 98"/>
                    <a:gd name="T24" fmla="*/ 6 w 98"/>
                    <a:gd name="T25" fmla="*/ 28 h 98"/>
                    <a:gd name="T26" fmla="*/ 1 w 98"/>
                    <a:gd name="T27" fmla="*/ 38 h 98"/>
                    <a:gd name="T28" fmla="*/ 0 w 98"/>
                    <a:gd name="T29" fmla="*/ 49 h 98"/>
                    <a:gd name="T30" fmla="*/ 1 w 98"/>
                    <a:gd name="T31" fmla="*/ 60 h 98"/>
                    <a:gd name="T32" fmla="*/ 6 w 98"/>
                    <a:gd name="T33" fmla="*/ 70 h 98"/>
                    <a:gd name="T34" fmla="*/ 11 w 98"/>
                    <a:gd name="T35" fmla="*/ 80 h 98"/>
                    <a:gd name="T36" fmla="*/ 18 w 98"/>
                    <a:gd name="T37" fmla="*/ 87 h 98"/>
                    <a:gd name="T38" fmla="*/ 28 w 98"/>
                    <a:gd name="T39" fmla="*/ 93 h 98"/>
                    <a:gd name="T40" fmla="*/ 39 w 98"/>
                    <a:gd name="T41" fmla="*/ 97 h 98"/>
                    <a:gd name="T42" fmla="*/ 49 w 98"/>
                    <a:gd name="T43" fmla="*/ 98 h 98"/>
                    <a:gd name="T44" fmla="*/ 60 w 98"/>
                    <a:gd name="T45" fmla="*/ 97 h 98"/>
                    <a:gd name="T46" fmla="*/ 71 w 98"/>
                    <a:gd name="T47" fmla="*/ 93 h 98"/>
                    <a:gd name="T48" fmla="*/ 80 w 98"/>
                    <a:gd name="T49" fmla="*/ 87 h 98"/>
                    <a:gd name="T50" fmla="*/ 88 w 98"/>
                    <a:gd name="T51" fmla="*/ 80 h 98"/>
                    <a:gd name="T52" fmla="*/ 93 w 98"/>
                    <a:gd name="T53" fmla="*/ 70 h 98"/>
                    <a:gd name="T54" fmla="*/ 97 w 98"/>
                    <a:gd name="T55" fmla="*/ 60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8"/>
                      </a:lnTo>
                      <a:lnTo>
                        <a:pt x="93" y="28"/>
                      </a:lnTo>
                      <a:lnTo>
                        <a:pt x="88" y="18"/>
                      </a:lnTo>
                      <a:lnTo>
                        <a:pt x="80" y="11"/>
                      </a:lnTo>
                      <a:lnTo>
                        <a:pt x="71" y="5"/>
                      </a:lnTo>
                      <a:lnTo>
                        <a:pt x="60" y="1"/>
                      </a:lnTo>
                      <a:lnTo>
                        <a:pt x="49" y="0"/>
                      </a:lnTo>
                      <a:lnTo>
                        <a:pt x="39" y="1"/>
                      </a:lnTo>
                      <a:lnTo>
                        <a:pt x="28" y="5"/>
                      </a:lnTo>
                      <a:lnTo>
                        <a:pt x="18" y="11"/>
                      </a:lnTo>
                      <a:lnTo>
                        <a:pt x="11" y="18"/>
                      </a:lnTo>
                      <a:lnTo>
                        <a:pt x="6" y="28"/>
                      </a:lnTo>
                      <a:lnTo>
                        <a:pt x="1" y="38"/>
                      </a:lnTo>
                      <a:lnTo>
                        <a:pt x="0" y="49"/>
                      </a:lnTo>
                      <a:lnTo>
                        <a:pt x="1" y="60"/>
                      </a:lnTo>
                      <a:lnTo>
                        <a:pt x="6" y="70"/>
                      </a:lnTo>
                      <a:lnTo>
                        <a:pt x="11" y="80"/>
                      </a:lnTo>
                      <a:lnTo>
                        <a:pt x="18" y="87"/>
                      </a:lnTo>
                      <a:lnTo>
                        <a:pt x="28" y="93"/>
                      </a:lnTo>
                      <a:lnTo>
                        <a:pt x="39" y="97"/>
                      </a:lnTo>
                      <a:lnTo>
                        <a:pt x="49" y="98"/>
                      </a:lnTo>
                      <a:lnTo>
                        <a:pt x="60" y="97"/>
                      </a:lnTo>
                      <a:lnTo>
                        <a:pt x="71" y="93"/>
                      </a:lnTo>
                      <a:lnTo>
                        <a:pt x="80" y="87"/>
                      </a:lnTo>
                      <a:lnTo>
                        <a:pt x="88" y="80"/>
                      </a:lnTo>
                      <a:lnTo>
                        <a:pt x="93" y="70"/>
                      </a:lnTo>
                      <a:lnTo>
                        <a:pt x="97" y="60"/>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5" name="Freeform 8295"/>
                <p:cNvSpPr>
                  <a:spLocks/>
                </p:cNvSpPr>
                <p:nvPr/>
              </p:nvSpPr>
              <p:spPr bwMode="auto">
                <a:xfrm>
                  <a:off x="2899" y="2088"/>
                  <a:ext cx="5" cy="8"/>
                </a:xfrm>
                <a:custGeom>
                  <a:avLst/>
                  <a:gdLst>
                    <a:gd name="T0" fmla="*/ 31 w 32"/>
                    <a:gd name="T1" fmla="*/ 0 h 44"/>
                    <a:gd name="T2" fmla="*/ 0 w 32"/>
                    <a:gd name="T3" fmla="*/ 0 h 44"/>
                    <a:gd name="T4" fmla="*/ 0 w 32"/>
                    <a:gd name="T5" fmla="*/ 43 h 44"/>
                    <a:gd name="T6" fmla="*/ 32 w 32"/>
                    <a:gd name="T7" fmla="*/ 44 h 44"/>
                    <a:gd name="T8" fmla="*/ 32 w 32"/>
                    <a:gd name="T9" fmla="*/ 38 h 44"/>
                    <a:gd name="T10" fmla="*/ 5 w 32"/>
                    <a:gd name="T11" fmla="*/ 38 h 44"/>
                    <a:gd name="T12" fmla="*/ 5 w 32"/>
                    <a:gd name="T13" fmla="*/ 23 h 44"/>
                    <a:gd name="T14" fmla="*/ 30 w 32"/>
                    <a:gd name="T15" fmla="*/ 23 h 44"/>
                    <a:gd name="T16" fmla="*/ 30 w 32"/>
                    <a:gd name="T17" fmla="*/ 18 h 44"/>
                    <a:gd name="T18" fmla="*/ 5 w 32"/>
                    <a:gd name="T19" fmla="*/ 18 h 44"/>
                    <a:gd name="T20" fmla="*/ 5 w 32"/>
                    <a:gd name="T21" fmla="*/ 5 h 44"/>
                    <a:gd name="T22" fmla="*/ 31 w 32"/>
                    <a:gd name="T23" fmla="*/ 5 h 44"/>
                    <a:gd name="T24" fmla="*/ 31 w 32"/>
                    <a:gd name="T2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4">
                      <a:moveTo>
                        <a:pt x="31" y="0"/>
                      </a:moveTo>
                      <a:lnTo>
                        <a:pt x="0" y="0"/>
                      </a:lnTo>
                      <a:lnTo>
                        <a:pt x="0" y="43"/>
                      </a:lnTo>
                      <a:lnTo>
                        <a:pt x="32" y="44"/>
                      </a:lnTo>
                      <a:lnTo>
                        <a:pt x="32" y="38"/>
                      </a:lnTo>
                      <a:lnTo>
                        <a:pt x="5" y="38"/>
                      </a:lnTo>
                      <a:lnTo>
                        <a:pt x="5" y="23"/>
                      </a:lnTo>
                      <a:lnTo>
                        <a:pt x="30" y="23"/>
                      </a:lnTo>
                      <a:lnTo>
                        <a:pt x="30"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6" name="Freeform 8296"/>
                <p:cNvSpPr>
                  <a:spLocks/>
                </p:cNvSpPr>
                <p:nvPr/>
              </p:nvSpPr>
              <p:spPr bwMode="auto">
                <a:xfrm>
                  <a:off x="2905" y="2094"/>
                  <a:ext cx="4" cy="2"/>
                </a:xfrm>
                <a:custGeom>
                  <a:avLst/>
                  <a:gdLst>
                    <a:gd name="T0" fmla="*/ 5 w 23"/>
                    <a:gd name="T1" fmla="*/ 0 h 11"/>
                    <a:gd name="T2" fmla="*/ 0 w 23"/>
                    <a:gd name="T3" fmla="*/ 1 h 11"/>
                    <a:gd name="T4" fmla="*/ 1 w 23"/>
                    <a:gd name="T5" fmla="*/ 4 h 11"/>
                    <a:gd name="T6" fmla="*/ 4 w 23"/>
                    <a:gd name="T7" fmla="*/ 9 h 11"/>
                    <a:gd name="T8" fmla="*/ 8 w 23"/>
                    <a:gd name="T9" fmla="*/ 11 h 11"/>
                    <a:gd name="T10" fmla="*/ 13 w 23"/>
                    <a:gd name="T11" fmla="*/ 11 h 11"/>
                    <a:gd name="T12" fmla="*/ 17 w 23"/>
                    <a:gd name="T13" fmla="*/ 11 h 11"/>
                    <a:gd name="T14" fmla="*/ 23 w 23"/>
                    <a:gd name="T15" fmla="*/ 9 h 11"/>
                    <a:gd name="T16" fmla="*/ 13 w 23"/>
                    <a:gd name="T17" fmla="*/ 6 h 11"/>
                    <a:gd name="T18" fmla="*/ 13 w 23"/>
                    <a:gd name="T19" fmla="*/ 6 h 11"/>
                    <a:gd name="T20" fmla="*/ 8 w 23"/>
                    <a:gd name="T21" fmla="*/ 5 h 11"/>
                    <a:gd name="T22" fmla="*/ 5 w 23"/>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1">
                      <a:moveTo>
                        <a:pt x="5" y="0"/>
                      </a:moveTo>
                      <a:lnTo>
                        <a:pt x="0" y="1"/>
                      </a:lnTo>
                      <a:lnTo>
                        <a:pt x="1" y="4"/>
                      </a:lnTo>
                      <a:lnTo>
                        <a:pt x="4" y="9"/>
                      </a:lnTo>
                      <a:lnTo>
                        <a:pt x="8" y="11"/>
                      </a:lnTo>
                      <a:lnTo>
                        <a:pt x="13" y="11"/>
                      </a:lnTo>
                      <a:lnTo>
                        <a:pt x="17" y="11"/>
                      </a:lnTo>
                      <a:lnTo>
                        <a:pt x="23" y="9"/>
                      </a:lnTo>
                      <a:lnTo>
                        <a:pt x="13" y="6"/>
                      </a:lnTo>
                      <a:lnTo>
                        <a:pt x="13" y="6"/>
                      </a:lnTo>
                      <a:lnTo>
                        <a:pt x="8"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7" name="Freeform 8297"/>
                <p:cNvSpPr>
                  <a:spLocks/>
                </p:cNvSpPr>
                <p:nvPr/>
              </p:nvSpPr>
              <p:spPr bwMode="auto">
                <a:xfrm>
                  <a:off x="2905" y="2091"/>
                  <a:ext cx="4" cy="4"/>
                </a:xfrm>
                <a:custGeom>
                  <a:avLst/>
                  <a:gdLst>
                    <a:gd name="T0" fmla="*/ 1 w 25"/>
                    <a:gd name="T1" fmla="*/ 0 h 27"/>
                    <a:gd name="T2" fmla="*/ 0 w 25"/>
                    <a:gd name="T3" fmla="*/ 5 h 27"/>
                    <a:gd name="T4" fmla="*/ 0 w 25"/>
                    <a:gd name="T5" fmla="*/ 6 h 27"/>
                    <a:gd name="T6" fmla="*/ 2 w 25"/>
                    <a:gd name="T7" fmla="*/ 11 h 27"/>
                    <a:gd name="T8" fmla="*/ 4 w 25"/>
                    <a:gd name="T9" fmla="*/ 13 h 27"/>
                    <a:gd name="T10" fmla="*/ 11 w 25"/>
                    <a:gd name="T11" fmla="*/ 15 h 27"/>
                    <a:gd name="T12" fmla="*/ 11 w 25"/>
                    <a:gd name="T13" fmla="*/ 15 h 27"/>
                    <a:gd name="T14" fmla="*/ 16 w 25"/>
                    <a:gd name="T15" fmla="*/ 16 h 27"/>
                    <a:gd name="T16" fmla="*/ 18 w 25"/>
                    <a:gd name="T17" fmla="*/ 18 h 27"/>
                    <a:gd name="T18" fmla="*/ 19 w 25"/>
                    <a:gd name="T19" fmla="*/ 20 h 27"/>
                    <a:gd name="T20" fmla="*/ 17 w 25"/>
                    <a:gd name="T21" fmla="*/ 23 h 27"/>
                    <a:gd name="T22" fmla="*/ 12 w 25"/>
                    <a:gd name="T23" fmla="*/ 24 h 27"/>
                    <a:gd name="T24" fmla="*/ 22 w 25"/>
                    <a:gd name="T25" fmla="*/ 27 h 27"/>
                    <a:gd name="T26" fmla="*/ 23 w 25"/>
                    <a:gd name="T27" fmla="*/ 24 h 27"/>
                    <a:gd name="T28" fmla="*/ 25 w 25"/>
                    <a:gd name="T29" fmla="*/ 19 h 27"/>
                    <a:gd name="T30" fmla="*/ 24 w 25"/>
                    <a:gd name="T31" fmla="*/ 15 h 27"/>
                    <a:gd name="T32" fmla="*/ 19 w 25"/>
                    <a:gd name="T33" fmla="*/ 12 h 27"/>
                    <a:gd name="T34" fmla="*/ 18 w 25"/>
                    <a:gd name="T35" fmla="*/ 12 h 27"/>
                    <a:gd name="T36" fmla="*/ 12 w 25"/>
                    <a:gd name="T37" fmla="*/ 10 h 27"/>
                    <a:gd name="T38" fmla="*/ 12 w 25"/>
                    <a:gd name="T39" fmla="*/ 10 h 27"/>
                    <a:gd name="T40" fmla="*/ 7 w 25"/>
                    <a:gd name="T41" fmla="*/ 7 h 27"/>
                    <a:gd name="T42" fmla="*/ 4 w 25"/>
                    <a:gd name="T43" fmla="*/ 5 h 27"/>
                    <a:gd name="T44" fmla="*/ 7 w 25"/>
                    <a:gd name="T45" fmla="*/ 2 h 27"/>
                    <a:gd name="T46" fmla="*/ 12 w 25"/>
                    <a:gd name="T47" fmla="*/ 1 h 27"/>
                    <a:gd name="T48" fmla="*/ 1 w 25"/>
                    <a:gd name="T4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7">
                      <a:moveTo>
                        <a:pt x="1" y="0"/>
                      </a:moveTo>
                      <a:lnTo>
                        <a:pt x="0" y="5"/>
                      </a:lnTo>
                      <a:lnTo>
                        <a:pt x="0" y="6"/>
                      </a:lnTo>
                      <a:lnTo>
                        <a:pt x="2" y="11"/>
                      </a:lnTo>
                      <a:lnTo>
                        <a:pt x="4" y="13"/>
                      </a:lnTo>
                      <a:lnTo>
                        <a:pt x="11" y="15"/>
                      </a:lnTo>
                      <a:lnTo>
                        <a:pt x="11" y="15"/>
                      </a:lnTo>
                      <a:lnTo>
                        <a:pt x="16" y="16"/>
                      </a:lnTo>
                      <a:lnTo>
                        <a:pt x="18" y="18"/>
                      </a:lnTo>
                      <a:lnTo>
                        <a:pt x="19" y="20"/>
                      </a:lnTo>
                      <a:lnTo>
                        <a:pt x="17" y="23"/>
                      </a:lnTo>
                      <a:lnTo>
                        <a:pt x="12" y="24"/>
                      </a:lnTo>
                      <a:lnTo>
                        <a:pt x="22" y="27"/>
                      </a:lnTo>
                      <a:lnTo>
                        <a:pt x="23" y="24"/>
                      </a:lnTo>
                      <a:lnTo>
                        <a:pt x="25" y="19"/>
                      </a:lnTo>
                      <a:lnTo>
                        <a:pt x="24" y="15"/>
                      </a:lnTo>
                      <a:lnTo>
                        <a:pt x="19" y="12"/>
                      </a:lnTo>
                      <a:lnTo>
                        <a:pt x="18" y="12"/>
                      </a:lnTo>
                      <a:lnTo>
                        <a:pt x="12" y="10"/>
                      </a:lnTo>
                      <a:lnTo>
                        <a:pt x="12" y="10"/>
                      </a:lnTo>
                      <a:lnTo>
                        <a:pt x="7" y="7"/>
                      </a:lnTo>
                      <a:lnTo>
                        <a:pt x="4" y="5"/>
                      </a:lnTo>
                      <a:lnTo>
                        <a:pt x="7" y="2"/>
                      </a:lnTo>
                      <a:lnTo>
                        <a:pt x="12" y="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8" name="Freeform 8298"/>
                <p:cNvSpPr>
                  <a:spLocks/>
                </p:cNvSpPr>
                <p:nvPr/>
              </p:nvSpPr>
              <p:spPr bwMode="auto">
                <a:xfrm>
                  <a:off x="2905" y="2090"/>
                  <a:ext cx="4" cy="2"/>
                </a:xfrm>
                <a:custGeom>
                  <a:avLst/>
                  <a:gdLst>
                    <a:gd name="T0" fmla="*/ 10 w 23"/>
                    <a:gd name="T1" fmla="*/ 0 h 9"/>
                    <a:gd name="T2" fmla="*/ 7 w 23"/>
                    <a:gd name="T3" fmla="*/ 0 h 9"/>
                    <a:gd name="T4" fmla="*/ 2 w 23"/>
                    <a:gd name="T5" fmla="*/ 2 h 9"/>
                    <a:gd name="T6" fmla="*/ 0 w 23"/>
                    <a:gd name="T7" fmla="*/ 3 h 9"/>
                    <a:gd name="T8" fmla="*/ 11 w 23"/>
                    <a:gd name="T9" fmla="*/ 4 h 9"/>
                    <a:gd name="T10" fmla="*/ 15 w 23"/>
                    <a:gd name="T11" fmla="*/ 5 h 9"/>
                    <a:gd name="T12" fmla="*/ 17 w 23"/>
                    <a:gd name="T13" fmla="*/ 9 h 9"/>
                    <a:gd name="T14" fmla="*/ 23 w 23"/>
                    <a:gd name="T15" fmla="*/ 8 h 9"/>
                    <a:gd name="T16" fmla="*/ 22 w 23"/>
                    <a:gd name="T17" fmla="*/ 6 h 9"/>
                    <a:gd name="T18" fmla="*/ 19 w 23"/>
                    <a:gd name="T19" fmla="*/ 2 h 9"/>
                    <a:gd name="T20" fmla="*/ 16 w 23"/>
                    <a:gd name="T21" fmla="*/ 1 h 9"/>
                    <a:gd name="T22" fmla="*/ 10 w 2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
                      <a:moveTo>
                        <a:pt x="10" y="0"/>
                      </a:moveTo>
                      <a:lnTo>
                        <a:pt x="7" y="0"/>
                      </a:lnTo>
                      <a:lnTo>
                        <a:pt x="2" y="2"/>
                      </a:lnTo>
                      <a:lnTo>
                        <a:pt x="0" y="3"/>
                      </a:lnTo>
                      <a:lnTo>
                        <a:pt x="11" y="4"/>
                      </a:lnTo>
                      <a:lnTo>
                        <a:pt x="15" y="5"/>
                      </a:lnTo>
                      <a:lnTo>
                        <a:pt x="17" y="9"/>
                      </a:lnTo>
                      <a:lnTo>
                        <a:pt x="23" y="8"/>
                      </a:lnTo>
                      <a:lnTo>
                        <a:pt x="22" y="6"/>
                      </a:lnTo>
                      <a:lnTo>
                        <a:pt x="19" y="2"/>
                      </a:lnTo>
                      <a:lnTo>
                        <a:pt x="16"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59" name="Freeform 8299"/>
                <p:cNvSpPr>
                  <a:spLocks/>
                </p:cNvSpPr>
                <p:nvPr/>
              </p:nvSpPr>
              <p:spPr bwMode="auto">
                <a:xfrm>
                  <a:off x="2910" y="2095"/>
                  <a:ext cx="2" cy="1"/>
                </a:xfrm>
                <a:custGeom>
                  <a:avLst/>
                  <a:gdLst>
                    <a:gd name="T0" fmla="*/ 11 w 11"/>
                    <a:gd name="T1" fmla="*/ 0 h 6"/>
                    <a:gd name="T2" fmla="*/ 8 w 11"/>
                    <a:gd name="T3" fmla="*/ 1 h 6"/>
                    <a:gd name="T4" fmla="*/ 0 w 11"/>
                    <a:gd name="T5" fmla="*/ 1 h 6"/>
                    <a:gd name="T6" fmla="*/ 2 w 11"/>
                    <a:gd name="T7" fmla="*/ 5 h 6"/>
                    <a:gd name="T8" fmla="*/ 8 w 11"/>
                    <a:gd name="T9" fmla="*/ 6 h 6"/>
                    <a:gd name="T10" fmla="*/ 11 w 11"/>
                    <a:gd name="T11" fmla="*/ 6 h 6"/>
                    <a:gd name="T12" fmla="*/ 11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1" y="0"/>
                      </a:moveTo>
                      <a:lnTo>
                        <a:pt x="8" y="1"/>
                      </a:lnTo>
                      <a:lnTo>
                        <a:pt x="0" y="1"/>
                      </a:lnTo>
                      <a:lnTo>
                        <a:pt x="2" y="5"/>
                      </a:lnTo>
                      <a:lnTo>
                        <a:pt x="8" y="6"/>
                      </a:lnTo>
                      <a:lnTo>
                        <a:pt x="11" y="6"/>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0" name="Freeform 8300"/>
                <p:cNvSpPr>
                  <a:spLocks/>
                </p:cNvSpPr>
                <p:nvPr/>
              </p:nvSpPr>
              <p:spPr bwMode="auto">
                <a:xfrm>
                  <a:off x="2910" y="2089"/>
                  <a:ext cx="2" cy="6"/>
                </a:xfrm>
                <a:custGeom>
                  <a:avLst/>
                  <a:gdLst>
                    <a:gd name="T0" fmla="*/ 10 w 15"/>
                    <a:gd name="T1" fmla="*/ 0 h 38"/>
                    <a:gd name="T2" fmla="*/ 4 w 15"/>
                    <a:gd name="T3" fmla="*/ 3 h 38"/>
                    <a:gd name="T4" fmla="*/ 4 w 15"/>
                    <a:gd name="T5" fmla="*/ 12 h 38"/>
                    <a:gd name="T6" fmla="*/ 0 w 15"/>
                    <a:gd name="T7" fmla="*/ 12 h 38"/>
                    <a:gd name="T8" fmla="*/ 0 w 15"/>
                    <a:gd name="T9" fmla="*/ 15 h 38"/>
                    <a:gd name="T10" fmla="*/ 4 w 15"/>
                    <a:gd name="T11" fmla="*/ 15 h 38"/>
                    <a:gd name="T12" fmla="*/ 4 w 15"/>
                    <a:gd name="T13" fmla="*/ 33 h 38"/>
                    <a:gd name="T14" fmla="*/ 4 w 15"/>
                    <a:gd name="T15" fmla="*/ 38 h 38"/>
                    <a:gd name="T16" fmla="*/ 12 w 15"/>
                    <a:gd name="T17" fmla="*/ 38 h 38"/>
                    <a:gd name="T18" fmla="*/ 10 w 15"/>
                    <a:gd name="T19" fmla="*/ 37 h 38"/>
                    <a:gd name="T20" fmla="*/ 10 w 15"/>
                    <a:gd name="T21" fmla="*/ 34 h 38"/>
                    <a:gd name="T22" fmla="*/ 10 w 15"/>
                    <a:gd name="T23" fmla="*/ 16 h 38"/>
                    <a:gd name="T24" fmla="*/ 15 w 15"/>
                    <a:gd name="T25" fmla="*/ 16 h 38"/>
                    <a:gd name="T26" fmla="*/ 15 w 15"/>
                    <a:gd name="T27" fmla="*/ 12 h 38"/>
                    <a:gd name="T28" fmla="*/ 10 w 15"/>
                    <a:gd name="T29" fmla="*/ 12 h 38"/>
                    <a:gd name="T30" fmla="*/ 10 w 15"/>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38">
                      <a:moveTo>
                        <a:pt x="10" y="0"/>
                      </a:moveTo>
                      <a:lnTo>
                        <a:pt x="4" y="3"/>
                      </a:lnTo>
                      <a:lnTo>
                        <a:pt x="4" y="12"/>
                      </a:lnTo>
                      <a:lnTo>
                        <a:pt x="0" y="12"/>
                      </a:lnTo>
                      <a:lnTo>
                        <a:pt x="0" y="15"/>
                      </a:lnTo>
                      <a:lnTo>
                        <a:pt x="4" y="15"/>
                      </a:lnTo>
                      <a:lnTo>
                        <a:pt x="4" y="33"/>
                      </a:lnTo>
                      <a:lnTo>
                        <a:pt x="4" y="38"/>
                      </a:lnTo>
                      <a:lnTo>
                        <a:pt x="12" y="38"/>
                      </a:lnTo>
                      <a:lnTo>
                        <a:pt x="10" y="37"/>
                      </a:lnTo>
                      <a:lnTo>
                        <a:pt x="10" y="34"/>
                      </a:lnTo>
                      <a:lnTo>
                        <a:pt x="10" y="16"/>
                      </a:lnTo>
                      <a:lnTo>
                        <a:pt x="15" y="16"/>
                      </a:lnTo>
                      <a:lnTo>
                        <a:pt x="15" y="12"/>
                      </a:lnTo>
                      <a:lnTo>
                        <a:pt x="10" y="1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1" name="Rectangle 8301"/>
                <p:cNvSpPr>
                  <a:spLocks noChangeArrowheads="1"/>
                </p:cNvSpPr>
                <p:nvPr/>
              </p:nvSpPr>
              <p:spPr bwMode="auto">
                <a:xfrm>
                  <a:off x="2913" y="2095"/>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2" name="Freeform 8302"/>
                <p:cNvSpPr>
                  <a:spLocks/>
                </p:cNvSpPr>
                <p:nvPr/>
              </p:nvSpPr>
              <p:spPr bwMode="auto">
                <a:xfrm>
                  <a:off x="2919" y="2095"/>
                  <a:ext cx="3" cy="1"/>
                </a:xfrm>
                <a:custGeom>
                  <a:avLst/>
                  <a:gdLst>
                    <a:gd name="T0" fmla="*/ 11 w 14"/>
                    <a:gd name="T1" fmla="*/ 0 h 7"/>
                    <a:gd name="T2" fmla="*/ 6 w 14"/>
                    <a:gd name="T3" fmla="*/ 2 h 7"/>
                    <a:gd name="T4" fmla="*/ 0 w 14"/>
                    <a:gd name="T5" fmla="*/ 6 h 7"/>
                    <a:gd name="T6" fmla="*/ 5 w 14"/>
                    <a:gd name="T7" fmla="*/ 7 h 7"/>
                    <a:gd name="T8" fmla="*/ 10 w 14"/>
                    <a:gd name="T9" fmla="*/ 6 h 7"/>
                    <a:gd name="T10" fmla="*/ 13 w 14"/>
                    <a:gd name="T11" fmla="*/ 1 h 7"/>
                    <a:gd name="T12" fmla="*/ 14 w 14"/>
                    <a:gd name="T13" fmla="*/ 1 h 7"/>
                    <a:gd name="T14" fmla="*/ 11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1" y="0"/>
                      </a:moveTo>
                      <a:lnTo>
                        <a:pt x="6" y="2"/>
                      </a:lnTo>
                      <a:lnTo>
                        <a:pt x="0" y="6"/>
                      </a:lnTo>
                      <a:lnTo>
                        <a:pt x="5" y="7"/>
                      </a:lnTo>
                      <a:lnTo>
                        <a:pt x="10" y="6"/>
                      </a:lnTo>
                      <a:lnTo>
                        <a:pt x="13" y="1"/>
                      </a:lnTo>
                      <a:lnTo>
                        <a:pt x="14" y="1"/>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3" name="Freeform 8303"/>
                <p:cNvSpPr>
                  <a:spLocks/>
                </p:cNvSpPr>
                <p:nvPr/>
              </p:nvSpPr>
              <p:spPr bwMode="auto">
                <a:xfrm>
                  <a:off x="2918" y="2090"/>
                  <a:ext cx="4" cy="6"/>
                </a:xfrm>
                <a:custGeom>
                  <a:avLst/>
                  <a:gdLst>
                    <a:gd name="T0" fmla="*/ 13 w 21"/>
                    <a:gd name="T1" fmla="*/ 0 h 32"/>
                    <a:gd name="T2" fmla="*/ 8 w 21"/>
                    <a:gd name="T3" fmla="*/ 1 h 32"/>
                    <a:gd name="T4" fmla="*/ 3 w 21"/>
                    <a:gd name="T5" fmla="*/ 4 h 32"/>
                    <a:gd name="T6" fmla="*/ 3 w 21"/>
                    <a:gd name="T7" fmla="*/ 5 h 32"/>
                    <a:gd name="T8" fmla="*/ 1 w 21"/>
                    <a:gd name="T9" fmla="*/ 10 h 32"/>
                    <a:gd name="T10" fmla="*/ 0 w 21"/>
                    <a:gd name="T11" fmla="*/ 16 h 32"/>
                    <a:gd name="T12" fmla="*/ 0 w 21"/>
                    <a:gd name="T13" fmla="*/ 18 h 32"/>
                    <a:gd name="T14" fmla="*/ 1 w 21"/>
                    <a:gd name="T15" fmla="*/ 23 h 32"/>
                    <a:gd name="T16" fmla="*/ 4 w 21"/>
                    <a:gd name="T17" fmla="*/ 27 h 32"/>
                    <a:gd name="T18" fmla="*/ 8 w 21"/>
                    <a:gd name="T19" fmla="*/ 32 h 32"/>
                    <a:gd name="T20" fmla="*/ 14 w 21"/>
                    <a:gd name="T21" fmla="*/ 28 h 32"/>
                    <a:gd name="T22" fmla="*/ 10 w 21"/>
                    <a:gd name="T23" fmla="*/ 26 h 32"/>
                    <a:gd name="T24" fmla="*/ 6 w 21"/>
                    <a:gd name="T25" fmla="*/ 23 h 32"/>
                    <a:gd name="T26" fmla="*/ 6 w 21"/>
                    <a:gd name="T27" fmla="*/ 22 h 32"/>
                    <a:gd name="T28" fmla="*/ 5 w 21"/>
                    <a:gd name="T29" fmla="*/ 16 h 32"/>
                    <a:gd name="T30" fmla="*/ 5 w 21"/>
                    <a:gd name="T31" fmla="*/ 13 h 32"/>
                    <a:gd name="T32" fmla="*/ 8 w 21"/>
                    <a:gd name="T33" fmla="*/ 7 h 32"/>
                    <a:gd name="T34" fmla="*/ 9 w 21"/>
                    <a:gd name="T35" fmla="*/ 6 h 32"/>
                    <a:gd name="T36" fmla="*/ 14 w 21"/>
                    <a:gd name="T37" fmla="*/ 4 h 32"/>
                    <a:gd name="T38" fmla="*/ 21 w 21"/>
                    <a:gd name="T39" fmla="*/ 4 h 32"/>
                    <a:gd name="T40" fmla="*/ 18 w 21"/>
                    <a:gd name="T41" fmla="*/ 2 h 32"/>
                    <a:gd name="T42" fmla="*/ 13 w 21"/>
                    <a:gd name="T4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2">
                      <a:moveTo>
                        <a:pt x="13" y="0"/>
                      </a:moveTo>
                      <a:lnTo>
                        <a:pt x="8" y="1"/>
                      </a:lnTo>
                      <a:lnTo>
                        <a:pt x="3" y="4"/>
                      </a:lnTo>
                      <a:lnTo>
                        <a:pt x="3" y="5"/>
                      </a:lnTo>
                      <a:lnTo>
                        <a:pt x="1" y="10"/>
                      </a:lnTo>
                      <a:lnTo>
                        <a:pt x="0" y="16"/>
                      </a:lnTo>
                      <a:lnTo>
                        <a:pt x="0" y="18"/>
                      </a:lnTo>
                      <a:lnTo>
                        <a:pt x="1" y="23"/>
                      </a:lnTo>
                      <a:lnTo>
                        <a:pt x="4" y="27"/>
                      </a:lnTo>
                      <a:lnTo>
                        <a:pt x="8" y="32"/>
                      </a:lnTo>
                      <a:lnTo>
                        <a:pt x="14" y="28"/>
                      </a:lnTo>
                      <a:lnTo>
                        <a:pt x="10" y="26"/>
                      </a:lnTo>
                      <a:lnTo>
                        <a:pt x="6" y="23"/>
                      </a:lnTo>
                      <a:lnTo>
                        <a:pt x="6" y="22"/>
                      </a:lnTo>
                      <a:lnTo>
                        <a:pt x="5" y="16"/>
                      </a:lnTo>
                      <a:lnTo>
                        <a:pt x="5" y="13"/>
                      </a:lnTo>
                      <a:lnTo>
                        <a:pt x="8" y="7"/>
                      </a:lnTo>
                      <a:lnTo>
                        <a:pt x="9" y="6"/>
                      </a:lnTo>
                      <a:lnTo>
                        <a:pt x="14" y="4"/>
                      </a:lnTo>
                      <a:lnTo>
                        <a:pt x="21" y="4"/>
                      </a:lnTo>
                      <a:lnTo>
                        <a:pt x="18" y="2"/>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4" name="Freeform 8304"/>
                <p:cNvSpPr>
                  <a:spLocks/>
                </p:cNvSpPr>
                <p:nvPr/>
              </p:nvSpPr>
              <p:spPr bwMode="auto">
                <a:xfrm>
                  <a:off x="2920" y="2089"/>
                  <a:ext cx="3" cy="7"/>
                </a:xfrm>
                <a:custGeom>
                  <a:avLst/>
                  <a:gdLst>
                    <a:gd name="T0" fmla="*/ 13 w 13"/>
                    <a:gd name="T1" fmla="*/ 0 h 43"/>
                    <a:gd name="T2" fmla="*/ 7 w 13"/>
                    <a:gd name="T3" fmla="*/ 0 h 43"/>
                    <a:gd name="T4" fmla="*/ 7 w 13"/>
                    <a:gd name="T5" fmla="*/ 15 h 43"/>
                    <a:gd name="T6" fmla="*/ 7 w 13"/>
                    <a:gd name="T7" fmla="*/ 15 h 43"/>
                    <a:gd name="T8" fmla="*/ 0 w 13"/>
                    <a:gd name="T9" fmla="*/ 15 h 43"/>
                    <a:gd name="T10" fmla="*/ 2 w 13"/>
                    <a:gd name="T11" fmla="*/ 16 h 43"/>
                    <a:gd name="T12" fmla="*/ 6 w 13"/>
                    <a:gd name="T13" fmla="*/ 18 h 43"/>
                    <a:gd name="T14" fmla="*/ 7 w 13"/>
                    <a:gd name="T15" fmla="*/ 21 h 43"/>
                    <a:gd name="T16" fmla="*/ 8 w 13"/>
                    <a:gd name="T17" fmla="*/ 28 h 43"/>
                    <a:gd name="T18" fmla="*/ 7 w 13"/>
                    <a:gd name="T19" fmla="*/ 32 h 43"/>
                    <a:gd name="T20" fmla="*/ 5 w 13"/>
                    <a:gd name="T21" fmla="*/ 36 h 43"/>
                    <a:gd name="T22" fmla="*/ 5 w 13"/>
                    <a:gd name="T23" fmla="*/ 37 h 43"/>
                    <a:gd name="T24" fmla="*/ 8 w 13"/>
                    <a:gd name="T25" fmla="*/ 38 h 43"/>
                    <a:gd name="T26" fmla="*/ 8 w 13"/>
                    <a:gd name="T27" fmla="*/ 43 h 43"/>
                    <a:gd name="T28" fmla="*/ 13 w 13"/>
                    <a:gd name="T29" fmla="*/ 43 h 43"/>
                    <a:gd name="T30" fmla="*/ 13 w 13"/>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3">
                      <a:moveTo>
                        <a:pt x="13" y="0"/>
                      </a:moveTo>
                      <a:lnTo>
                        <a:pt x="7" y="0"/>
                      </a:lnTo>
                      <a:lnTo>
                        <a:pt x="7" y="15"/>
                      </a:lnTo>
                      <a:lnTo>
                        <a:pt x="7" y="15"/>
                      </a:lnTo>
                      <a:lnTo>
                        <a:pt x="0" y="15"/>
                      </a:lnTo>
                      <a:lnTo>
                        <a:pt x="2" y="16"/>
                      </a:lnTo>
                      <a:lnTo>
                        <a:pt x="6" y="18"/>
                      </a:lnTo>
                      <a:lnTo>
                        <a:pt x="7" y="21"/>
                      </a:lnTo>
                      <a:lnTo>
                        <a:pt x="8" y="28"/>
                      </a:lnTo>
                      <a:lnTo>
                        <a:pt x="7" y="32"/>
                      </a:lnTo>
                      <a:lnTo>
                        <a:pt x="5" y="36"/>
                      </a:lnTo>
                      <a:lnTo>
                        <a:pt x="5" y="37"/>
                      </a:lnTo>
                      <a:lnTo>
                        <a:pt x="8" y="38"/>
                      </a:lnTo>
                      <a:lnTo>
                        <a:pt x="8" y="43"/>
                      </a:lnTo>
                      <a:lnTo>
                        <a:pt x="13" y="4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5" name="Freeform 8305"/>
                <p:cNvSpPr>
                  <a:spLocks/>
                </p:cNvSpPr>
                <p:nvPr/>
              </p:nvSpPr>
              <p:spPr bwMode="auto">
                <a:xfrm>
                  <a:off x="2924" y="2094"/>
                  <a:ext cx="4" cy="2"/>
                </a:xfrm>
                <a:custGeom>
                  <a:avLst/>
                  <a:gdLst>
                    <a:gd name="T0" fmla="*/ 20 w 25"/>
                    <a:gd name="T1" fmla="*/ 0 h 11"/>
                    <a:gd name="T2" fmla="*/ 20 w 25"/>
                    <a:gd name="T3" fmla="*/ 0 h 11"/>
                    <a:gd name="T4" fmla="*/ 16 w 25"/>
                    <a:gd name="T5" fmla="*/ 4 h 11"/>
                    <a:gd name="T6" fmla="*/ 11 w 25"/>
                    <a:gd name="T7" fmla="*/ 6 h 11"/>
                    <a:gd name="T8" fmla="*/ 0 w 25"/>
                    <a:gd name="T9" fmla="*/ 6 h 11"/>
                    <a:gd name="T10" fmla="*/ 1 w 25"/>
                    <a:gd name="T11" fmla="*/ 6 h 11"/>
                    <a:gd name="T12" fmla="*/ 6 w 25"/>
                    <a:gd name="T13" fmla="*/ 10 h 11"/>
                    <a:gd name="T14" fmla="*/ 11 w 25"/>
                    <a:gd name="T15" fmla="*/ 11 h 11"/>
                    <a:gd name="T16" fmla="*/ 15 w 25"/>
                    <a:gd name="T17" fmla="*/ 10 h 11"/>
                    <a:gd name="T18" fmla="*/ 20 w 25"/>
                    <a:gd name="T19" fmla="*/ 8 h 11"/>
                    <a:gd name="T20" fmla="*/ 23 w 25"/>
                    <a:gd name="T21" fmla="*/ 5 h 11"/>
                    <a:gd name="T22" fmla="*/ 25 w 25"/>
                    <a:gd name="T23" fmla="*/ 0 h 11"/>
                    <a:gd name="T24" fmla="*/ 20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20" y="0"/>
                      </a:moveTo>
                      <a:lnTo>
                        <a:pt x="20" y="0"/>
                      </a:lnTo>
                      <a:lnTo>
                        <a:pt x="16" y="4"/>
                      </a:lnTo>
                      <a:lnTo>
                        <a:pt x="11" y="6"/>
                      </a:lnTo>
                      <a:lnTo>
                        <a:pt x="0" y="6"/>
                      </a:lnTo>
                      <a:lnTo>
                        <a:pt x="1" y="6"/>
                      </a:lnTo>
                      <a:lnTo>
                        <a:pt x="6" y="10"/>
                      </a:lnTo>
                      <a:lnTo>
                        <a:pt x="11" y="11"/>
                      </a:lnTo>
                      <a:lnTo>
                        <a:pt x="15" y="10"/>
                      </a:lnTo>
                      <a:lnTo>
                        <a:pt x="20" y="8"/>
                      </a:lnTo>
                      <a:lnTo>
                        <a:pt x="23" y="5"/>
                      </a:lnTo>
                      <a:lnTo>
                        <a:pt x="25"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6" name="Freeform 8306"/>
                <p:cNvSpPr>
                  <a:spLocks/>
                </p:cNvSpPr>
                <p:nvPr/>
              </p:nvSpPr>
              <p:spPr bwMode="auto">
                <a:xfrm>
                  <a:off x="2924" y="2091"/>
                  <a:ext cx="4" cy="4"/>
                </a:xfrm>
                <a:custGeom>
                  <a:avLst/>
                  <a:gdLst>
                    <a:gd name="T0" fmla="*/ 21 w 29"/>
                    <a:gd name="T1" fmla="*/ 0 h 26"/>
                    <a:gd name="T2" fmla="*/ 15 w 29"/>
                    <a:gd name="T3" fmla="*/ 2 h 26"/>
                    <a:gd name="T4" fmla="*/ 16 w 29"/>
                    <a:gd name="T5" fmla="*/ 2 h 26"/>
                    <a:gd name="T6" fmla="*/ 20 w 29"/>
                    <a:gd name="T7" fmla="*/ 4 h 26"/>
                    <a:gd name="T8" fmla="*/ 22 w 29"/>
                    <a:gd name="T9" fmla="*/ 6 h 26"/>
                    <a:gd name="T10" fmla="*/ 24 w 29"/>
                    <a:gd name="T11" fmla="*/ 12 h 26"/>
                    <a:gd name="T12" fmla="*/ 7 w 29"/>
                    <a:gd name="T13" fmla="*/ 12 h 26"/>
                    <a:gd name="T14" fmla="*/ 0 w 29"/>
                    <a:gd name="T15" fmla="*/ 15 h 26"/>
                    <a:gd name="T16" fmla="*/ 0 w 29"/>
                    <a:gd name="T17" fmla="*/ 16 h 26"/>
                    <a:gd name="T18" fmla="*/ 1 w 29"/>
                    <a:gd name="T19" fmla="*/ 22 h 26"/>
                    <a:gd name="T20" fmla="*/ 4 w 29"/>
                    <a:gd name="T21" fmla="*/ 26 h 26"/>
                    <a:gd name="T22" fmla="*/ 15 w 29"/>
                    <a:gd name="T23" fmla="*/ 26 h 26"/>
                    <a:gd name="T24" fmla="*/ 14 w 29"/>
                    <a:gd name="T25" fmla="*/ 26 h 26"/>
                    <a:gd name="T26" fmla="*/ 9 w 29"/>
                    <a:gd name="T27" fmla="*/ 23 h 26"/>
                    <a:gd name="T28" fmla="*/ 8 w 29"/>
                    <a:gd name="T29" fmla="*/ 21 h 26"/>
                    <a:gd name="T30" fmla="*/ 5 w 29"/>
                    <a:gd name="T31" fmla="*/ 16 h 26"/>
                    <a:gd name="T32" fmla="*/ 29 w 29"/>
                    <a:gd name="T33" fmla="*/ 16 h 26"/>
                    <a:gd name="T34" fmla="*/ 29 w 29"/>
                    <a:gd name="T35" fmla="*/ 9 h 26"/>
                    <a:gd name="T36" fmla="*/ 27 w 29"/>
                    <a:gd name="T37" fmla="*/ 5 h 26"/>
                    <a:gd name="T38" fmla="*/ 26 w 29"/>
                    <a:gd name="T39" fmla="*/ 3 h 26"/>
                    <a:gd name="T40" fmla="*/ 21 w 29"/>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6">
                      <a:moveTo>
                        <a:pt x="21" y="0"/>
                      </a:moveTo>
                      <a:lnTo>
                        <a:pt x="15" y="2"/>
                      </a:lnTo>
                      <a:lnTo>
                        <a:pt x="16" y="2"/>
                      </a:lnTo>
                      <a:lnTo>
                        <a:pt x="20" y="4"/>
                      </a:lnTo>
                      <a:lnTo>
                        <a:pt x="22" y="6"/>
                      </a:lnTo>
                      <a:lnTo>
                        <a:pt x="24" y="12"/>
                      </a:lnTo>
                      <a:lnTo>
                        <a:pt x="7" y="12"/>
                      </a:lnTo>
                      <a:lnTo>
                        <a:pt x="0" y="15"/>
                      </a:lnTo>
                      <a:lnTo>
                        <a:pt x="0" y="16"/>
                      </a:lnTo>
                      <a:lnTo>
                        <a:pt x="1" y="22"/>
                      </a:lnTo>
                      <a:lnTo>
                        <a:pt x="4" y="26"/>
                      </a:lnTo>
                      <a:lnTo>
                        <a:pt x="15" y="26"/>
                      </a:lnTo>
                      <a:lnTo>
                        <a:pt x="14" y="26"/>
                      </a:lnTo>
                      <a:lnTo>
                        <a:pt x="9" y="23"/>
                      </a:lnTo>
                      <a:lnTo>
                        <a:pt x="8" y="21"/>
                      </a:lnTo>
                      <a:lnTo>
                        <a:pt x="5" y="16"/>
                      </a:lnTo>
                      <a:lnTo>
                        <a:pt x="29" y="16"/>
                      </a:lnTo>
                      <a:lnTo>
                        <a:pt x="29" y="9"/>
                      </a:lnTo>
                      <a:lnTo>
                        <a:pt x="27" y="5"/>
                      </a:lnTo>
                      <a:lnTo>
                        <a:pt x="26" y="3"/>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7" name="Freeform 8307"/>
                <p:cNvSpPr>
                  <a:spLocks/>
                </p:cNvSpPr>
                <p:nvPr/>
              </p:nvSpPr>
              <p:spPr bwMode="auto">
                <a:xfrm>
                  <a:off x="2924" y="2090"/>
                  <a:ext cx="3" cy="3"/>
                </a:xfrm>
                <a:custGeom>
                  <a:avLst/>
                  <a:gdLst>
                    <a:gd name="T0" fmla="*/ 15 w 21"/>
                    <a:gd name="T1" fmla="*/ 0 h 17"/>
                    <a:gd name="T2" fmla="*/ 14 w 21"/>
                    <a:gd name="T3" fmla="*/ 0 h 17"/>
                    <a:gd name="T4" fmla="*/ 9 w 21"/>
                    <a:gd name="T5" fmla="*/ 2 h 17"/>
                    <a:gd name="T6" fmla="*/ 4 w 21"/>
                    <a:gd name="T7" fmla="*/ 5 h 17"/>
                    <a:gd name="T8" fmla="*/ 3 w 21"/>
                    <a:gd name="T9" fmla="*/ 6 h 17"/>
                    <a:gd name="T10" fmla="*/ 1 w 21"/>
                    <a:gd name="T11" fmla="*/ 10 h 17"/>
                    <a:gd name="T12" fmla="*/ 0 w 21"/>
                    <a:gd name="T13" fmla="*/ 17 h 17"/>
                    <a:gd name="T14" fmla="*/ 7 w 21"/>
                    <a:gd name="T15" fmla="*/ 14 h 17"/>
                    <a:gd name="T16" fmla="*/ 7 w 21"/>
                    <a:gd name="T17" fmla="*/ 11 h 17"/>
                    <a:gd name="T18" fmla="*/ 9 w 21"/>
                    <a:gd name="T19" fmla="*/ 7 h 17"/>
                    <a:gd name="T20" fmla="*/ 10 w 21"/>
                    <a:gd name="T21" fmla="*/ 6 h 17"/>
                    <a:gd name="T22" fmla="*/ 15 w 21"/>
                    <a:gd name="T23" fmla="*/ 4 h 17"/>
                    <a:gd name="T24" fmla="*/ 21 w 21"/>
                    <a:gd name="T25" fmla="*/ 2 h 17"/>
                    <a:gd name="T26" fmla="*/ 20 w 21"/>
                    <a:gd name="T27" fmla="*/ 1 h 17"/>
                    <a:gd name="T28" fmla="*/ 15 w 2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15" y="0"/>
                      </a:moveTo>
                      <a:lnTo>
                        <a:pt x="14" y="0"/>
                      </a:lnTo>
                      <a:lnTo>
                        <a:pt x="9" y="2"/>
                      </a:lnTo>
                      <a:lnTo>
                        <a:pt x="4" y="5"/>
                      </a:lnTo>
                      <a:lnTo>
                        <a:pt x="3" y="6"/>
                      </a:lnTo>
                      <a:lnTo>
                        <a:pt x="1" y="10"/>
                      </a:lnTo>
                      <a:lnTo>
                        <a:pt x="0" y="17"/>
                      </a:lnTo>
                      <a:lnTo>
                        <a:pt x="7" y="14"/>
                      </a:lnTo>
                      <a:lnTo>
                        <a:pt x="7" y="11"/>
                      </a:lnTo>
                      <a:lnTo>
                        <a:pt x="9" y="7"/>
                      </a:lnTo>
                      <a:lnTo>
                        <a:pt x="10" y="6"/>
                      </a:lnTo>
                      <a:lnTo>
                        <a:pt x="15" y="4"/>
                      </a:lnTo>
                      <a:lnTo>
                        <a:pt x="21" y="2"/>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8" name="Freeform 8308"/>
                <p:cNvSpPr>
                  <a:spLocks/>
                </p:cNvSpPr>
                <p:nvPr/>
              </p:nvSpPr>
              <p:spPr bwMode="auto">
                <a:xfrm>
                  <a:off x="2899" y="2107"/>
                  <a:ext cx="4" cy="3"/>
                </a:xfrm>
                <a:custGeom>
                  <a:avLst/>
                  <a:gdLst>
                    <a:gd name="T0" fmla="*/ 23 w 27"/>
                    <a:gd name="T1" fmla="*/ 0 h 18"/>
                    <a:gd name="T2" fmla="*/ 9 w 27"/>
                    <a:gd name="T3" fmla="*/ 0 h 18"/>
                    <a:gd name="T4" fmla="*/ 14 w 27"/>
                    <a:gd name="T5" fmla="*/ 0 h 18"/>
                    <a:gd name="T6" fmla="*/ 18 w 27"/>
                    <a:gd name="T7" fmla="*/ 2 h 18"/>
                    <a:gd name="T8" fmla="*/ 18 w 27"/>
                    <a:gd name="T9" fmla="*/ 2 h 18"/>
                    <a:gd name="T10" fmla="*/ 20 w 27"/>
                    <a:gd name="T11" fmla="*/ 7 h 18"/>
                    <a:gd name="T12" fmla="*/ 20 w 27"/>
                    <a:gd name="T13" fmla="*/ 7 h 18"/>
                    <a:gd name="T14" fmla="*/ 18 w 27"/>
                    <a:gd name="T15" fmla="*/ 13 h 18"/>
                    <a:gd name="T16" fmla="*/ 16 w 27"/>
                    <a:gd name="T17" fmla="*/ 14 h 18"/>
                    <a:gd name="T18" fmla="*/ 11 w 27"/>
                    <a:gd name="T19" fmla="*/ 15 h 18"/>
                    <a:gd name="T20" fmla="*/ 0 w 27"/>
                    <a:gd name="T21" fmla="*/ 15 h 18"/>
                    <a:gd name="T22" fmla="*/ 20 w 27"/>
                    <a:gd name="T23" fmla="*/ 18 h 18"/>
                    <a:gd name="T24" fmla="*/ 24 w 27"/>
                    <a:gd name="T25" fmla="*/ 14 h 18"/>
                    <a:gd name="T26" fmla="*/ 25 w 27"/>
                    <a:gd name="T27" fmla="*/ 13 h 18"/>
                    <a:gd name="T28" fmla="*/ 27 w 27"/>
                    <a:gd name="T29" fmla="*/ 7 h 18"/>
                    <a:gd name="T30" fmla="*/ 27 w 27"/>
                    <a:gd name="T31" fmla="*/ 6 h 18"/>
                    <a:gd name="T32" fmla="*/ 24 w 27"/>
                    <a:gd name="T33" fmla="*/ 1 h 18"/>
                    <a:gd name="T34" fmla="*/ 23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3" y="0"/>
                      </a:moveTo>
                      <a:lnTo>
                        <a:pt x="9" y="0"/>
                      </a:lnTo>
                      <a:lnTo>
                        <a:pt x="14" y="0"/>
                      </a:lnTo>
                      <a:lnTo>
                        <a:pt x="18" y="2"/>
                      </a:lnTo>
                      <a:lnTo>
                        <a:pt x="18" y="2"/>
                      </a:lnTo>
                      <a:lnTo>
                        <a:pt x="20" y="7"/>
                      </a:lnTo>
                      <a:lnTo>
                        <a:pt x="20" y="7"/>
                      </a:lnTo>
                      <a:lnTo>
                        <a:pt x="18" y="13"/>
                      </a:lnTo>
                      <a:lnTo>
                        <a:pt x="16" y="14"/>
                      </a:lnTo>
                      <a:lnTo>
                        <a:pt x="11" y="15"/>
                      </a:lnTo>
                      <a:lnTo>
                        <a:pt x="0" y="15"/>
                      </a:lnTo>
                      <a:lnTo>
                        <a:pt x="20" y="18"/>
                      </a:lnTo>
                      <a:lnTo>
                        <a:pt x="24" y="14"/>
                      </a:lnTo>
                      <a:lnTo>
                        <a:pt x="25" y="13"/>
                      </a:lnTo>
                      <a:lnTo>
                        <a:pt x="27" y="7"/>
                      </a:lnTo>
                      <a:lnTo>
                        <a:pt x="27"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69" name="Freeform 8309"/>
                <p:cNvSpPr>
                  <a:spLocks/>
                </p:cNvSpPr>
                <p:nvPr/>
              </p:nvSpPr>
              <p:spPr bwMode="auto">
                <a:xfrm>
                  <a:off x="2899" y="2104"/>
                  <a:ext cx="4" cy="3"/>
                </a:xfrm>
                <a:custGeom>
                  <a:avLst/>
                  <a:gdLst>
                    <a:gd name="T0" fmla="*/ 21 w 24"/>
                    <a:gd name="T1" fmla="*/ 0 h 17"/>
                    <a:gd name="T2" fmla="*/ 8 w 24"/>
                    <a:gd name="T3" fmla="*/ 2 h 17"/>
                    <a:gd name="T4" fmla="*/ 14 w 24"/>
                    <a:gd name="T5" fmla="*/ 2 h 17"/>
                    <a:gd name="T6" fmla="*/ 17 w 24"/>
                    <a:gd name="T7" fmla="*/ 4 h 17"/>
                    <a:gd name="T8" fmla="*/ 19 w 24"/>
                    <a:gd name="T9" fmla="*/ 8 h 17"/>
                    <a:gd name="T10" fmla="*/ 17 w 24"/>
                    <a:gd name="T11" fmla="*/ 12 h 17"/>
                    <a:gd name="T12" fmla="*/ 14 w 24"/>
                    <a:gd name="T13" fmla="*/ 15 h 17"/>
                    <a:gd name="T14" fmla="*/ 8 w 24"/>
                    <a:gd name="T15" fmla="*/ 15 h 17"/>
                    <a:gd name="T16" fmla="*/ 0 w 24"/>
                    <a:gd name="T17" fmla="*/ 15 h 17"/>
                    <a:gd name="T18" fmla="*/ 18 w 24"/>
                    <a:gd name="T19" fmla="*/ 17 h 17"/>
                    <a:gd name="T20" fmla="*/ 22 w 24"/>
                    <a:gd name="T21" fmla="*/ 12 h 17"/>
                    <a:gd name="T22" fmla="*/ 24 w 24"/>
                    <a:gd name="T23" fmla="*/ 8 h 17"/>
                    <a:gd name="T24" fmla="*/ 23 w 24"/>
                    <a:gd name="T25" fmla="*/ 5 h 17"/>
                    <a:gd name="T26" fmla="*/ 21 w 2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7">
                      <a:moveTo>
                        <a:pt x="21" y="0"/>
                      </a:moveTo>
                      <a:lnTo>
                        <a:pt x="8" y="2"/>
                      </a:lnTo>
                      <a:lnTo>
                        <a:pt x="14" y="2"/>
                      </a:lnTo>
                      <a:lnTo>
                        <a:pt x="17" y="4"/>
                      </a:lnTo>
                      <a:lnTo>
                        <a:pt x="19" y="8"/>
                      </a:lnTo>
                      <a:lnTo>
                        <a:pt x="17" y="12"/>
                      </a:lnTo>
                      <a:lnTo>
                        <a:pt x="14" y="15"/>
                      </a:lnTo>
                      <a:lnTo>
                        <a:pt x="8" y="15"/>
                      </a:lnTo>
                      <a:lnTo>
                        <a:pt x="0" y="15"/>
                      </a:lnTo>
                      <a:lnTo>
                        <a:pt x="18" y="17"/>
                      </a:lnTo>
                      <a:lnTo>
                        <a:pt x="22" y="12"/>
                      </a:lnTo>
                      <a:lnTo>
                        <a:pt x="24" y="8"/>
                      </a:lnTo>
                      <a:lnTo>
                        <a:pt x="23"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0" name="Freeform 8310"/>
                <p:cNvSpPr>
                  <a:spLocks/>
                </p:cNvSpPr>
                <p:nvPr/>
              </p:nvSpPr>
              <p:spPr bwMode="auto">
                <a:xfrm>
                  <a:off x="2898" y="2103"/>
                  <a:ext cx="5" cy="7"/>
                </a:xfrm>
                <a:custGeom>
                  <a:avLst/>
                  <a:gdLst>
                    <a:gd name="T0" fmla="*/ 18 w 30"/>
                    <a:gd name="T1" fmla="*/ 0 h 42"/>
                    <a:gd name="T2" fmla="*/ 0 w 30"/>
                    <a:gd name="T3" fmla="*/ 0 h 42"/>
                    <a:gd name="T4" fmla="*/ 0 w 30"/>
                    <a:gd name="T5" fmla="*/ 42 h 42"/>
                    <a:gd name="T6" fmla="*/ 18 w 30"/>
                    <a:gd name="T7" fmla="*/ 42 h 42"/>
                    <a:gd name="T8" fmla="*/ 21 w 30"/>
                    <a:gd name="T9" fmla="*/ 42 h 42"/>
                    <a:gd name="T10" fmla="*/ 26 w 30"/>
                    <a:gd name="T11" fmla="*/ 41 h 42"/>
                    <a:gd name="T12" fmla="*/ 27 w 30"/>
                    <a:gd name="T13" fmla="*/ 41 h 42"/>
                    <a:gd name="T14" fmla="*/ 7 w 30"/>
                    <a:gd name="T15" fmla="*/ 38 h 42"/>
                    <a:gd name="T16" fmla="*/ 7 w 30"/>
                    <a:gd name="T17" fmla="*/ 23 h 42"/>
                    <a:gd name="T18" fmla="*/ 16 w 30"/>
                    <a:gd name="T19" fmla="*/ 23 h 42"/>
                    <a:gd name="T20" fmla="*/ 30 w 30"/>
                    <a:gd name="T21" fmla="*/ 23 h 42"/>
                    <a:gd name="T22" fmla="*/ 25 w 30"/>
                    <a:gd name="T23" fmla="*/ 20 h 42"/>
                    <a:gd name="T24" fmla="*/ 25 w 30"/>
                    <a:gd name="T25" fmla="*/ 20 h 42"/>
                    <a:gd name="T26" fmla="*/ 7 w 30"/>
                    <a:gd name="T27" fmla="*/ 18 h 42"/>
                    <a:gd name="T28" fmla="*/ 7 w 30"/>
                    <a:gd name="T29" fmla="*/ 5 h 42"/>
                    <a:gd name="T30" fmla="*/ 15 w 30"/>
                    <a:gd name="T31" fmla="*/ 5 h 42"/>
                    <a:gd name="T32" fmla="*/ 28 w 30"/>
                    <a:gd name="T33" fmla="*/ 3 h 42"/>
                    <a:gd name="T34" fmla="*/ 28 w 30"/>
                    <a:gd name="T35" fmla="*/ 3 h 42"/>
                    <a:gd name="T36" fmla="*/ 23 w 30"/>
                    <a:gd name="T37" fmla="*/ 1 h 42"/>
                    <a:gd name="T38" fmla="*/ 18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8" y="0"/>
                      </a:moveTo>
                      <a:lnTo>
                        <a:pt x="0" y="0"/>
                      </a:lnTo>
                      <a:lnTo>
                        <a:pt x="0" y="42"/>
                      </a:lnTo>
                      <a:lnTo>
                        <a:pt x="18" y="42"/>
                      </a:lnTo>
                      <a:lnTo>
                        <a:pt x="21" y="42"/>
                      </a:lnTo>
                      <a:lnTo>
                        <a:pt x="26" y="41"/>
                      </a:lnTo>
                      <a:lnTo>
                        <a:pt x="27" y="41"/>
                      </a:lnTo>
                      <a:lnTo>
                        <a:pt x="7" y="38"/>
                      </a:lnTo>
                      <a:lnTo>
                        <a:pt x="7" y="23"/>
                      </a:lnTo>
                      <a:lnTo>
                        <a:pt x="16" y="23"/>
                      </a:lnTo>
                      <a:lnTo>
                        <a:pt x="30" y="23"/>
                      </a:lnTo>
                      <a:lnTo>
                        <a:pt x="25" y="20"/>
                      </a:lnTo>
                      <a:lnTo>
                        <a:pt x="25" y="20"/>
                      </a:lnTo>
                      <a:lnTo>
                        <a:pt x="7" y="18"/>
                      </a:lnTo>
                      <a:lnTo>
                        <a:pt x="7" y="5"/>
                      </a:lnTo>
                      <a:lnTo>
                        <a:pt x="15" y="5"/>
                      </a:lnTo>
                      <a:lnTo>
                        <a:pt x="28" y="3"/>
                      </a:lnTo>
                      <a:lnTo>
                        <a:pt x="28" y="3"/>
                      </a:lnTo>
                      <a:lnTo>
                        <a:pt x="23" y="1"/>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1" name="Freeform 8311"/>
                <p:cNvSpPr>
                  <a:spLocks/>
                </p:cNvSpPr>
                <p:nvPr/>
              </p:nvSpPr>
              <p:spPr bwMode="auto">
                <a:xfrm>
                  <a:off x="2905" y="2106"/>
                  <a:ext cx="4" cy="5"/>
                </a:xfrm>
                <a:custGeom>
                  <a:avLst/>
                  <a:gdLst>
                    <a:gd name="T0" fmla="*/ 20 w 25"/>
                    <a:gd name="T1" fmla="*/ 0 h 28"/>
                    <a:gd name="T2" fmla="*/ 10 w 25"/>
                    <a:gd name="T3" fmla="*/ 0 h 28"/>
                    <a:gd name="T4" fmla="*/ 12 w 25"/>
                    <a:gd name="T5" fmla="*/ 0 h 28"/>
                    <a:gd name="T6" fmla="*/ 16 w 25"/>
                    <a:gd name="T7" fmla="*/ 4 h 28"/>
                    <a:gd name="T8" fmla="*/ 18 w 25"/>
                    <a:gd name="T9" fmla="*/ 6 h 28"/>
                    <a:gd name="T10" fmla="*/ 19 w 25"/>
                    <a:gd name="T11" fmla="*/ 12 h 28"/>
                    <a:gd name="T12" fmla="*/ 18 w 25"/>
                    <a:gd name="T13" fmla="*/ 15 h 28"/>
                    <a:gd name="T14" fmla="*/ 17 w 25"/>
                    <a:gd name="T15" fmla="*/ 21 h 28"/>
                    <a:gd name="T16" fmla="*/ 15 w 25"/>
                    <a:gd name="T17" fmla="*/ 23 h 28"/>
                    <a:gd name="T18" fmla="*/ 10 w 25"/>
                    <a:gd name="T19" fmla="*/ 24 h 28"/>
                    <a:gd name="T20" fmla="*/ 0 w 25"/>
                    <a:gd name="T21" fmla="*/ 25 h 28"/>
                    <a:gd name="T22" fmla="*/ 4 w 25"/>
                    <a:gd name="T23" fmla="*/ 27 h 28"/>
                    <a:gd name="T24" fmla="*/ 10 w 25"/>
                    <a:gd name="T25" fmla="*/ 28 h 28"/>
                    <a:gd name="T26" fmla="*/ 15 w 25"/>
                    <a:gd name="T27" fmla="*/ 27 h 28"/>
                    <a:gd name="T28" fmla="*/ 20 w 25"/>
                    <a:gd name="T29" fmla="*/ 25 h 28"/>
                    <a:gd name="T30" fmla="*/ 21 w 25"/>
                    <a:gd name="T31" fmla="*/ 23 h 28"/>
                    <a:gd name="T32" fmla="*/ 24 w 25"/>
                    <a:gd name="T33" fmla="*/ 19 h 28"/>
                    <a:gd name="T34" fmla="*/ 25 w 25"/>
                    <a:gd name="T35" fmla="*/ 12 h 28"/>
                    <a:gd name="T36" fmla="*/ 25 w 25"/>
                    <a:gd name="T37" fmla="*/ 10 h 28"/>
                    <a:gd name="T38" fmla="*/ 24 w 25"/>
                    <a:gd name="T39" fmla="*/ 5 h 28"/>
                    <a:gd name="T40" fmla="*/ 20 w 25"/>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20" y="0"/>
                      </a:moveTo>
                      <a:lnTo>
                        <a:pt x="10" y="0"/>
                      </a:lnTo>
                      <a:lnTo>
                        <a:pt x="12" y="0"/>
                      </a:lnTo>
                      <a:lnTo>
                        <a:pt x="16" y="4"/>
                      </a:lnTo>
                      <a:lnTo>
                        <a:pt x="18" y="6"/>
                      </a:lnTo>
                      <a:lnTo>
                        <a:pt x="19" y="12"/>
                      </a:lnTo>
                      <a:lnTo>
                        <a:pt x="18" y="15"/>
                      </a:lnTo>
                      <a:lnTo>
                        <a:pt x="17" y="21"/>
                      </a:lnTo>
                      <a:lnTo>
                        <a:pt x="15" y="23"/>
                      </a:lnTo>
                      <a:lnTo>
                        <a:pt x="10" y="24"/>
                      </a:lnTo>
                      <a:lnTo>
                        <a:pt x="0" y="25"/>
                      </a:lnTo>
                      <a:lnTo>
                        <a:pt x="4" y="27"/>
                      </a:lnTo>
                      <a:lnTo>
                        <a:pt x="10" y="28"/>
                      </a:lnTo>
                      <a:lnTo>
                        <a:pt x="15" y="27"/>
                      </a:lnTo>
                      <a:lnTo>
                        <a:pt x="20" y="25"/>
                      </a:lnTo>
                      <a:lnTo>
                        <a:pt x="21" y="23"/>
                      </a:lnTo>
                      <a:lnTo>
                        <a:pt x="24" y="19"/>
                      </a:lnTo>
                      <a:lnTo>
                        <a:pt x="25" y="12"/>
                      </a:lnTo>
                      <a:lnTo>
                        <a:pt x="25" y="10"/>
                      </a:lnTo>
                      <a:lnTo>
                        <a:pt x="24" y="5"/>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2" name="Freeform 8312"/>
                <p:cNvSpPr>
                  <a:spLocks/>
                </p:cNvSpPr>
                <p:nvPr/>
              </p:nvSpPr>
              <p:spPr bwMode="auto">
                <a:xfrm>
                  <a:off x="2904" y="2105"/>
                  <a:ext cx="4" cy="5"/>
                </a:xfrm>
                <a:custGeom>
                  <a:avLst/>
                  <a:gdLst>
                    <a:gd name="T0" fmla="*/ 14 w 24"/>
                    <a:gd name="T1" fmla="*/ 0 h 29"/>
                    <a:gd name="T2" fmla="*/ 14 w 24"/>
                    <a:gd name="T3" fmla="*/ 0 h 29"/>
                    <a:gd name="T4" fmla="*/ 8 w 24"/>
                    <a:gd name="T5" fmla="*/ 1 h 29"/>
                    <a:gd name="T6" fmla="*/ 4 w 24"/>
                    <a:gd name="T7" fmla="*/ 4 h 29"/>
                    <a:gd name="T8" fmla="*/ 2 w 24"/>
                    <a:gd name="T9" fmla="*/ 6 h 29"/>
                    <a:gd name="T10" fmla="*/ 0 w 24"/>
                    <a:gd name="T11" fmla="*/ 10 h 29"/>
                    <a:gd name="T12" fmla="*/ 0 w 24"/>
                    <a:gd name="T13" fmla="*/ 16 h 29"/>
                    <a:gd name="T14" fmla="*/ 0 w 24"/>
                    <a:gd name="T15" fmla="*/ 18 h 29"/>
                    <a:gd name="T16" fmla="*/ 1 w 24"/>
                    <a:gd name="T17" fmla="*/ 25 h 29"/>
                    <a:gd name="T18" fmla="*/ 4 w 24"/>
                    <a:gd name="T19" fmla="*/ 29 h 29"/>
                    <a:gd name="T20" fmla="*/ 14 w 24"/>
                    <a:gd name="T21" fmla="*/ 28 h 29"/>
                    <a:gd name="T22" fmla="*/ 12 w 24"/>
                    <a:gd name="T23" fmla="*/ 28 h 29"/>
                    <a:gd name="T24" fmla="*/ 7 w 24"/>
                    <a:gd name="T25" fmla="*/ 25 h 29"/>
                    <a:gd name="T26" fmla="*/ 5 w 24"/>
                    <a:gd name="T27" fmla="*/ 23 h 29"/>
                    <a:gd name="T28" fmla="*/ 5 w 24"/>
                    <a:gd name="T29" fmla="*/ 16 h 29"/>
                    <a:gd name="T30" fmla="*/ 5 w 24"/>
                    <a:gd name="T31" fmla="*/ 12 h 29"/>
                    <a:gd name="T32" fmla="*/ 7 w 24"/>
                    <a:gd name="T33" fmla="*/ 8 h 29"/>
                    <a:gd name="T34" fmla="*/ 8 w 24"/>
                    <a:gd name="T35" fmla="*/ 6 h 29"/>
                    <a:gd name="T36" fmla="*/ 14 w 24"/>
                    <a:gd name="T37" fmla="*/ 4 h 29"/>
                    <a:gd name="T38" fmla="*/ 24 w 24"/>
                    <a:gd name="T39" fmla="*/ 4 h 29"/>
                    <a:gd name="T40" fmla="*/ 24 w 24"/>
                    <a:gd name="T41" fmla="*/ 4 h 29"/>
                    <a:gd name="T42" fmla="*/ 20 w 24"/>
                    <a:gd name="T43" fmla="*/ 1 h 29"/>
                    <a:gd name="T44" fmla="*/ 14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4" y="0"/>
                      </a:moveTo>
                      <a:lnTo>
                        <a:pt x="14" y="0"/>
                      </a:lnTo>
                      <a:lnTo>
                        <a:pt x="8" y="1"/>
                      </a:lnTo>
                      <a:lnTo>
                        <a:pt x="4" y="4"/>
                      </a:lnTo>
                      <a:lnTo>
                        <a:pt x="2" y="6"/>
                      </a:lnTo>
                      <a:lnTo>
                        <a:pt x="0" y="10"/>
                      </a:lnTo>
                      <a:lnTo>
                        <a:pt x="0" y="16"/>
                      </a:lnTo>
                      <a:lnTo>
                        <a:pt x="0" y="18"/>
                      </a:lnTo>
                      <a:lnTo>
                        <a:pt x="1" y="25"/>
                      </a:lnTo>
                      <a:lnTo>
                        <a:pt x="4" y="29"/>
                      </a:lnTo>
                      <a:lnTo>
                        <a:pt x="14" y="28"/>
                      </a:lnTo>
                      <a:lnTo>
                        <a:pt x="12" y="28"/>
                      </a:lnTo>
                      <a:lnTo>
                        <a:pt x="7" y="25"/>
                      </a:lnTo>
                      <a:lnTo>
                        <a:pt x="5" y="23"/>
                      </a:lnTo>
                      <a:lnTo>
                        <a:pt x="5" y="16"/>
                      </a:lnTo>
                      <a:lnTo>
                        <a:pt x="5" y="12"/>
                      </a:lnTo>
                      <a:lnTo>
                        <a:pt x="7" y="8"/>
                      </a:lnTo>
                      <a:lnTo>
                        <a:pt x="8" y="6"/>
                      </a:lnTo>
                      <a:lnTo>
                        <a:pt x="14" y="4"/>
                      </a:lnTo>
                      <a:lnTo>
                        <a:pt x="24" y="4"/>
                      </a:lnTo>
                      <a:lnTo>
                        <a:pt x="24" y="4"/>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3" name="Freeform 8313"/>
                <p:cNvSpPr>
                  <a:spLocks/>
                </p:cNvSpPr>
                <p:nvPr/>
              </p:nvSpPr>
              <p:spPr bwMode="auto">
                <a:xfrm>
                  <a:off x="2915" y="2106"/>
                  <a:ext cx="2" cy="5"/>
                </a:xfrm>
                <a:custGeom>
                  <a:avLst/>
                  <a:gdLst>
                    <a:gd name="T0" fmla="*/ 8 w 11"/>
                    <a:gd name="T1" fmla="*/ 0 h 30"/>
                    <a:gd name="T2" fmla="*/ 0 w 11"/>
                    <a:gd name="T3" fmla="*/ 2 h 30"/>
                    <a:gd name="T4" fmla="*/ 3 w 11"/>
                    <a:gd name="T5" fmla="*/ 4 h 30"/>
                    <a:gd name="T6" fmla="*/ 5 w 11"/>
                    <a:gd name="T7" fmla="*/ 7 h 30"/>
                    <a:gd name="T8" fmla="*/ 5 w 11"/>
                    <a:gd name="T9" fmla="*/ 10 h 30"/>
                    <a:gd name="T10" fmla="*/ 5 w 11"/>
                    <a:gd name="T11" fmla="*/ 30 h 30"/>
                    <a:gd name="T12" fmla="*/ 11 w 11"/>
                    <a:gd name="T13" fmla="*/ 30 h 30"/>
                    <a:gd name="T14" fmla="*/ 11 w 11"/>
                    <a:gd name="T15" fmla="*/ 9 h 30"/>
                    <a:gd name="T16" fmla="*/ 11 w 11"/>
                    <a:gd name="T17" fmla="*/ 6 h 30"/>
                    <a:gd name="T18" fmla="*/ 8 w 11"/>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30">
                      <a:moveTo>
                        <a:pt x="8" y="0"/>
                      </a:moveTo>
                      <a:lnTo>
                        <a:pt x="0" y="2"/>
                      </a:lnTo>
                      <a:lnTo>
                        <a:pt x="3" y="4"/>
                      </a:lnTo>
                      <a:lnTo>
                        <a:pt x="5" y="7"/>
                      </a:lnTo>
                      <a:lnTo>
                        <a:pt x="5" y="10"/>
                      </a:lnTo>
                      <a:lnTo>
                        <a:pt x="5" y="30"/>
                      </a:lnTo>
                      <a:lnTo>
                        <a:pt x="11" y="30"/>
                      </a:lnTo>
                      <a:lnTo>
                        <a:pt x="11" y="9"/>
                      </a:lnTo>
                      <a:lnTo>
                        <a:pt x="11"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4" name="Freeform 8314"/>
                <p:cNvSpPr>
                  <a:spLocks/>
                </p:cNvSpPr>
                <p:nvPr/>
              </p:nvSpPr>
              <p:spPr bwMode="auto">
                <a:xfrm>
                  <a:off x="2912" y="2105"/>
                  <a:ext cx="2" cy="1"/>
                </a:xfrm>
                <a:custGeom>
                  <a:avLst/>
                  <a:gdLst>
                    <a:gd name="T0" fmla="*/ 6 w 9"/>
                    <a:gd name="T1" fmla="*/ 0 h 6"/>
                    <a:gd name="T2" fmla="*/ 0 w 9"/>
                    <a:gd name="T3" fmla="*/ 3 h 6"/>
                    <a:gd name="T4" fmla="*/ 4 w 9"/>
                    <a:gd name="T5" fmla="*/ 6 h 6"/>
                    <a:gd name="T6" fmla="*/ 9 w 9"/>
                    <a:gd name="T7" fmla="*/ 5 h 6"/>
                    <a:gd name="T8" fmla="*/ 6 w 9"/>
                    <a:gd name="T9" fmla="*/ 0 h 6"/>
                  </a:gdLst>
                  <a:ahLst/>
                  <a:cxnLst>
                    <a:cxn ang="0">
                      <a:pos x="T0" y="T1"/>
                    </a:cxn>
                    <a:cxn ang="0">
                      <a:pos x="T2" y="T3"/>
                    </a:cxn>
                    <a:cxn ang="0">
                      <a:pos x="T4" y="T5"/>
                    </a:cxn>
                    <a:cxn ang="0">
                      <a:pos x="T6" y="T7"/>
                    </a:cxn>
                    <a:cxn ang="0">
                      <a:pos x="T8" y="T9"/>
                    </a:cxn>
                  </a:cxnLst>
                  <a:rect l="0" t="0" r="r" b="b"/>
                  <a:pathLst>
                    <a:path w="9" h="6">
                      <a:moveTo>
                        <a:pt x="6" y="0"/>
                      </a:moveTo>
                      <a:lnTo>
                        <a:pt x="0" y="3"/>
                      </a:lnTo>
                      <a:lnTo>
                        <a:pt x="4" y="6"/>
                      </a:lnTo>
                      <a:lnTo>
                        <a:pt x="9"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5" name="Freeform 8315"/>
                <p:cNvSpPr>
                  <a:spLocks/>
                </p:cNvSpPr>
                <p:nvPr/>
              </p:nvSpPr>
              <p:spPr bwMode="auto">
                <a:xfrm>
                  <a:off x="2910" y="2105"/>
                  <a:ext cx="1" cy="6"/>
                </a:xfrm>
                <a:custGeom>
                  <a:avLst/>
                  <a:gdLst>
                    <a:gd name="T0" fmla="*/ 5 w 8"/>
                    <a:gd name="T1" fmla="*/ 0 h 31"/>
                    <a:gd name="T2" fmla="*/ 1 w 8"/>
                    <a:gd name="T3" fmla="*/ 0 h 31"/>
                    <a:gd name="T4" fmla="*/ 0 w 8"/>
                    <a:gd name="T5" fmla="*/ 31 h 31"/>
                    <a:gd name="T6" fmla="*/ 5 w 8"/>
                    <a:gd name="T7" fmla="*/ 31 h 31"/>
                    <a:gd name="T8" fmla="*/ 5 w 8"/>
                    <a:gd name="T9" fmla="*/ 15 h 31"/>
                    <a:gd name="T10" fmla="*/ 6 w 8"/>
                    <a:gd name="T11" fmla="*/ 11 h 31"/>
                    <a:gd name="T12" fmla="*/ 8 w 8"/>
                    <a:gd name="T13" fmla="*/ 6 h 31"/>
                    <a:gd name="T14" fmla="*/ 8 w 8"/>
                    <a:gd name="T15" fmla="*/ 6 h 31"/>
                    <a:gd name="T16" fmla="*/ 5 w 8"/>
                    <a:gd name="T17" fmla="*/ 5 h 31"/>
                    <a:gd name="T18" fmla="*/ 5 w 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1">
                      <a:moveTo>
                        <a:pt x="5" y="0"/>
                      </a:moveTo>
                      <a:lnTo>
                        <a:pt x="1" y="0"/>
                      </a:lnTo>
                      <a:lnTo>
                        <a:pt x="0" y="31"/>
                      </a:lnTo>
                      <a:lnTo>
                        <a:pt x="5" y="31"/>
                      </a:lnTo>
                      <a:lnTo>
                        <a:pt x="5" y="15"/>
                      </a:lnTo>
                      <a:lnTo>
                        <a:pt x="6" y="11"/>
                      </a:lnTo>
                      <a:lnTo>
                        <a:pt x="8" y="6"/>
                      </a:lnTo>
                      <a:lnTo>
                        <a:pt x="8" y="6"/>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6" name="Freeform 8316"/>
                <p:cNvSpPr>
                  <a:spLocks/>
                </p:cNvSpPr>
                <p:nvPr/>
              </p:nvSpPr>
              <p:spPr bwMode="auto">
                <a:xfrm>
                  <a:off x="2913" y="2105"/>
                  <a:ext cx="3" cy="6"/>
                </a:xfrm>
                <a:custGeom>
                  <a:avLst/>
                  <a:gdLst>
                    <a:gd name="T0" fmla="*/ 15 w 22"/>
                    <a:gd name="T1" fmla="*/ 0 h 32"/>
                    <a:gd name="T2" fmla="*/ 15 w 22"/>
                    <a:gd name="T3" fmla="*/ 0 h 32"/>
                    <a:gd name="T4" fmla="*/ 10 w 22"/>
                    <a:gd name="T5" fmla="*/ 1 h 32"/>
                    <a:gd name="T6" fmla="*/ 5 w 22"/>
                    <a:gd name="T7" fmla="*/ 6 h 32"/>
                    <a:gd name="T8" fmla="*/ 0 w 22"/>
                    <a:gd name="T9" fmla="*/ 7 h 32"/>
                    <a:gd name="T10" fmla="*/ 0 w 22"/>
                    <a:gd name="T11" fmla="*/ 7 h 32"/>
                    <a:gd name="T12" fmla="*/ 1 w 22"/>
                    <a:gd name="T13" fmla="*/ 12 h 32"/>
                    <a:gd name="T14" fmla="*/ 1 w 22"/>
                    <a:gd name="T15" fmla="*/ 32 h 32"/>
                    <a:gd name="T16" fmla="*/ 6 w 22"/>
                    <a:gd name="T17" fmla="*/ 32 h 32"/>
                    <a:gd name="T18" fmla="*/ 6 w 22"/>
                    <a:gd name="T19" fmla="*/ 14 h 32"/>
                    <a:gd name="T20" fmla="*/ 6 w 22"/>
                    <a:gd name="T21" fmla="*/ 12 h 32"/>
                    <a:gd name="T22" fmla="*/ 9 w 22"/>
                    <a:gd name="T23" fmla="*/ 7 h 32"/>
                    <a:gd name="T24" fmla="*/ 9 w 22"/>
                    <a:gd name="T25" fmla="*/ 7 h 32"/>
                    <a:gd name="T26" fmla="*/ 14 w 22"/>
                    <a:gd name="T27" fmla="*/ 4 h 32"/>
                    <a:gd name="T28" fmla="*/ 22 w 22"/>
                    <a:gd name="T29" fmla="*/ 2 h 32"/>
                    <a:gd name="T30" fmla="*/ 20 w 22"/>
                    <a:gd name="T31" fmla="*/ 1 h 32"/>
                    <a:gd name="T32" fmla="*/ 15 w 22"/>
                    <a:gd name="T3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2">
                      <a:moveTo>
                        <a:pt x="15" y="0"/>
                      </a:moveTo>
                      <a:lnTo>
                        <a:pt x="15" y="0"/>
                      </a:lnTo>
                      <a:lnTo>
                        <a:pt x="10" y="1"/>
                      </a:lnTo>
                      <a:lnTo>
                        <a:pt x="5" y="6"/>
                      </a:lnTo>
                      <a:lnTo>
                        <a:pt x="0" y="7"/>
                      </a:lnTo>
                      <a:lnTo>
                        <a:pt x="0" y="7"/>
                      </a:lnTo>
                      <a:lnTo>
                        <a:pt x="1" y="12"/>
                      </a:lnTo>
                      <a:lnTo>
                        <a:pt x="1" y="32"/>
                      </a:lnTo>
                      <a:lnTo>
                        <a:pt x="6" y="32"/>
                      </a:lnTo>
                      <a:lnTo>
                        <a:pt x="6" y="14"/>
                      </a:lnTo>
                      <a:lnTo>
                        <a:pt x="6" y="12"/>
                      </a:lnTo>
                      <a:lnTo>
                        <a:pt x="9" y="7"/>
                      </a:lnTo>
                      <a:lnTo>
                        <a:pt x="9" y="7"/>
                      </a:lnTo>
                      <a:lnTo>
                        <a:pt x="14" y="4"/>
                      </a:lnTo>
                      <a:lnTo>
                        <a:pt x="22" y="2"/>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7" name="Freeform 8317"/>
                <p:cNvSpPr>
                  <a:spLocks/>
                </p:cNvSpPr>
                <p:nvPr/>
              </p:nvSpPr>
              <p:spPr bwMode="auto">
                <a:xfrm>
                  <a:off x="2911" y="2105"/>
                  <a:ext cx="2" cy="1"/>
                </a:xfrm>
                <a:custGeom>
                  <a:avLst/>
                  <a:gdLst>
                    <a:gd name="T0" fmla="*/ 10 w 15"/>
                    <a:gd name="T1" fmla="*/ 0 h 7"/>
                    <a:gd name="T2" fmla="*/ 5 w 15"/>
                    <a:gd name="T3" fmla="*/ 1 h 7"/>
                    <a:gd name="T4" fmla="*/ 0 w 15"/>
                    <a:gd name="T5" fmla="*/ 6 h 7"/>
                    <a:gd name="T6" fmla="*/ 0 w 15"/>
                    <a:gd name="T7" fmla="*/ 6 h 7"/>
                    <a:gd name="T8" fmla="*/ 3 w 15"/>
                    <a:gd name="T9" fmla="*/ 7 h 7"/>
                    <a:gd name="T10" fmla="*/ 9 w 15"/>
                    <a:gd name="T11" fmla="*/ 4 h 7"/>
                    <a:gd name="T12" fmla="*/ 15 w 15"/>
                    <a:gd name="T13" fmla="*/ 1 h 7"/>
                    <a:gd name="T14" fmla="*/ 15 w 15"/>
                    <a:gd name="T15" fmla="*/ 1 h 7"/>
                    <a:gd name="T16" fmla="*/ 1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0" y="0"/>
                      </a:moveTo>
                      <a:lnTo>
                        <a:pt x="5" y="1"/>
                      </a:lnTo>
                      <a:lnTo>
                        <a:pt x="0" y="6"/>
                      </a:lnTo>
                      <a:lnTo>
                        <a:pt x="0" y="6"/>
                      </a:lnTo>
                      <a:lnTo>
                        <a:pt x="3" y="7"/>
                      </a:lnTo>
                      <a:lnTo>
                        <a:pt x="9" y="4"/>
                      </a:lnTo>
                      <a:lnTo>
                        <a:pt x="15" y="1"/>
                      </a:lnTo>
                      <a:lnTo>
                        <a:pt x="15"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8" name="Freeform 8318"/>
                <p:cNvSpPr>
                  <a:spLocks/>
                </p:cNvSpPr>
                <p:nvPr/>
              </p:nvSpPr>
              <p:spPr bwMode="auto">
                <a:xfrm>
                  <a:off x="2919" y="2110"/>
                  <a:ext cx="1" cy="0"/>
                </a:xfrm>
                <a:custGeom>
                  <a:avLst/>
                  <a:gdLst>
                    <a:gd name="T0" fmla="*/ 5 w 9"/>
                    <a:gd name="T1" fmla="*/ 0 h 4"/>
                    <a:gd name="T2" fmla="*/ 0 w 9"/>
                    <a:gd name="T3" fmla="*/ 1 h 4"/>
                    <a:gd name="T4" fmla="*/ 4 w 9"/>
                    <a:gd name="T5" fmla="*/ 4 h 4"/>
                    <a:gd name="T6" fmla="*/ 9 w 9"/>
                    <a:gd name="T7" fmla="*/ 2 h 4"/>
                    <a:gd name="T8" fmla="*/ 5 w 9"/>
                    <a:gd name="T9" fmla="*/ 0 h 4"/>
                  </a:gdLst>
                  <a:ahLst/>
                  <a:cxnLst>
                    <a:cxn ang="0">
                      <a:pos x="T0" y="T1"/>
                    </a:cxn>
                    <a:cxn ang="0">
                      <a:pos x="T2" y="T3"/>
                    </a:cxn>
                    <a:cxn ang="0">
                      <a:pos x="T4" y="T5"/>
                    </a:cxn>
                    <a:cxn ang="0">
                      <a:pos x="T6" y="T7"/>
                    </a:cxn>
                    <a:cxn ang="0">
                      <a:pos x="T8" y="T9"/>
                    </a:cxn>
                  </a:cxnLst>
                  <a:rect l="0" t="0" r="r" b="b"/>
                  <a:pathLst>
                    <a:path w="9" h="4">
                      <a:moveTo>
                        <a:pt x="5" y="0"/>
                      </a:moveTo>
                      <a:lnTo>
                        <a:pt x="0" y="1"/>
                      </a:lnTo>
                      <a:lnTo>
                        <a:pt x="4" y="4"/>
                      </a:lnTo>
                      <a:lnTo>
                        <a:pt x="9"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79" name="Freeform 8319"/>
                <p:cNvSpPr>
                  <a:spLocks/>
                </p:cNvSpPr>
                <p:nvPr/>
              </p:nvSpPr>
              <p:spPr bwMode="auto">
                <a:xfrm>
                  <a:off x="2919" y="2105"/>
                  <a:ext cx="4" cy="6"/>
                </a:xfrm>
                <a:custGeom>
                  <a:avLst/>
                  <a:gdLst>
                    <a:gd name="T0" fmla="*/ 9 w 23"/>
                    <a:gd name="T1" fmla="*/ 0 h 33"/>
                    <a:gd name="T2" fmla="*/ 5 w 23"/>
                    <a:gd name="T3" fmla="*/ 1 h 33"/>
                    <a:gd name="T4" fmla="*/ 0 w 23"/>
                    <a:gd name="T5" fmla="*/ 4 h 33"/>
                    <a:gd name="T6" fmla="*/ 0 w 23"/>
                    <a:gd name="T7" fmla="*/ 4 h 33"/>
                    <a:gd name="T8" fmla="*/ 9 w 23"/>
                    <a:gd name="T9" fmla="*/ 4 h 33"/>
                    <a:gd name="T10" fmla="*/ 10 w 23"/>
                    <a:gd name="T11" fmla="*/ 4 h 33"/>
                    <a:gd name="T12" fmla="*/ 15 w 23"/>
                    <a:gd name="T13" fmla="*/ 8 h 33"/>
                    <a:gd name="T14" fmla="*/ 16 w 23"/>
                    <a:gd name="T15" fmla="*/ 11 h 33"/>
                    <a:gd name="T16" fmla="*/ 17 w 23"/>
                    <a:gd name="T17" fmla="*/ 16 h 33"/>
                    <a:gd name="T18" fmla="*/ 16 w 23"/>
                    <a:gd name="T19" fmla="*/ 20 h 33"/>
                    <a:gd name="T20" fmla="*/ 14 w 23"/>
                    <a:gd name="T21" fmla="*/ 26 h 33"/>
                    <a:gd name="T22" fmla="*/ 13 w 23"/>
                    <a:gd name="T23" fmla="*/ 27 h 33"/>
                    <a:gd name="T24" fmla="*/ 9 w 23"/>
                    <a:gd name="T25" fmla="*/ 29 h 33"/>
                    <a:gd name="T26" fmla="*/ 4 w 23"/>
                    <a:gd name="T27" fmla="*/ 31 h 33"/>
                    <a:gd name="T28" fmla="*/ 9 w 23"/>
                    <a:gd name="T29" fmla="*/ 33 h 33"/>
                    <a:gd name="T30" fmla="*/ 13 w 23"/>
                    <a:gd name="T31" fmla="*/ 32 h 33"/>
                    <a:gd name="T32" fmla="*/ 18 w 23"/>
                    <a:gd name="T33" fmla="*/ 29 h 33"/>
                    <a:gd name="T34" fmla="*/ 20 w 23"/>
                    <a:gd name="T35" fmla="*/ 27 h 33"/>
                    <a:gd name="T36" fmla="*/ 22 w 23"/>
                    <a:gd name="T37" fmla="*/ 23 h 33"/>
                    <a:gd name="T38" fmla="*/ 23 w 23"/>
                    <a:gd name="T39" fmla="*/ 16 h 33"/>
                    <a:gd name="T40" fmla="*/ 23 w 23"/>
                    <a:gd name="T41" fmla="*/ 15 h 33"/>
                    <a:gd name="T42" fmla="*/ 22 w 23"/>
                    <a:gd name="T43" fmla="*/ 10 h 33"/>
                    <a:gd name="T44" fmla="*/ 18 w 23"/>
                    <a:gd name="T45" fmla="*/ 4 h 33"/>
                    <a:gd name="T46" fmla="*/ 15 w 23"/>
                    <a:gd name="T47" fmla="*/ 1 h 33"/>
                    <a:gd name="T48" fmla="*/ 9 w 23"/>
                    <a:gd name="T4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3">
                      <a:moveTo>
                        <a:pt x="9" y="0"/>
                      </a:moveTo>
                      <a:lnTo>
                        <a:pt x="5" y="1"/>
                      </a:lnTo>
                      <a:lnTo>
                        <a:pt x="0" y="4"/>
                      </a:lnTo>
                      <a:lnTo>
                        <a:pt x="0" y="4"/>
                      </a:lnTo>
                      <a:lnTo>
                        <a:pt x="9" y="4"/>
                      </a:lnTo>
                      <a:lnTo>
                        <a:pt x="10" y="4"/>
                      </a:lnTo>
                      <a:lnTo>
                        <a:pt x="15" y="8"/>
                      </a:lnTo>
                      <a:lnTo>
                        <a:pt x="16" y="11"/>
                      </a:lnTo>
                      <a:lnTo>
                        <a:pt x="17" y="16"/>
                      </a:lnTo>
                      <a:lnTo>
                        <a:pt x="16" y="20"/>
                      </a:lnTo>
                      <a:lnTo>
                        <a:pt x="14" y="26"/>
                      </a:lnTo>
                      <a:lnTo>
                        <a:pt x="13" y="27"/>
                      </a:lnTo>
                      <a:lnTo>
                        <a:pt x="9" y="29"/>
                      </a:lnTo>
                      <a:lnTo>
                        <a:pt x="4" y="31"/>
                      </a:lnTo>
                      <a:lnTo>
                        <a:pt x="9" y="33"/>
                      </a:lnTo>
                      <a:lnTo>
                        <a:pt x="13" y="32"/>
                      </a:lnTo>
                      <a:lnTo>
                        <a:pt x="18" y="29"/>
                      </a:lnTo>
                      <a:lnTo>
                        <a:pt x="20" y="27"/>
                      </a:lnTo>
                      <a:lnTo>
                        <a:pt x="22" y="23"/>
                      </a:lnTo>
                      <a:lnTo>
                        <a:pt x="23" y="16"/>
                      </a:lnTo>
                      <a:lnTo>
                        <a:pt x="23" y="15"/>
                      </a:lnTo>
                      <a:lnTo>
                        <a:pt x="22" y="10"/>
                      </a:lnTo>
                      <a:lnTo>
                        <a:pt x="18" y="4"/>
                      </a:lnTo>
                      <a:lnTo>
                        <a:pt x="15"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0" name="Freeform 8320"/>
                <p:cNvSpPr>
                  <a:spLocks/>
                </p:cNvSpPr>
                <p:nvPr/>
              </p:nvSpPr>
              <p:spPr bwMode="auto">
                <a:xfrm>
                  <a:off x="2918" y="2103"/>
                  <a:ext cx="2" cy="8"/>
                </a:xfrm>
                <a:custGeom>
                  <a:avLst/>
                  <a:gdLst>
                    <a:gd name="T0" fmla="*/ 5 w 14"/>
                    <a:gd name="T1" fmla="*/ 0 h 42"/>
                    <a:gd name="T2" fmla="*/ 0 w 14"/>
                    <a:gd name="T3" fmla="*/ 0 h 42"/>
                    <a:gd name="T4" fmla="*/ 0 w 14"/>
                    <a:gd name="T5" fmla="*/ 42 h 42"/>
                    <a:gd name="T6" fmla="*/ 5 w 14"/>
                    <a:gd name="T7" fmla="*/ 42 h 42"/>
                    <a:gd name="T8" fmla="*/ 5 w 14"/>
                    <a:gd name="T9" fmla="*/ 38 h 42"/>
                    <a:gd name="T10" fmla="*/ 5 w 14"/>
                    <a:gd name="T11" fmla="*/ 38 h 42"/>
                    <a:gd name="T12" fmla="*/ 10 w 14"/>
                    <a:gd name="T13" fmla="*/ 37 h 42"/>
                    <a:gd name="T14" fmla="*/ 6 w 14"/>
                    <a:gd name="T15" fmla="*/ 34 h 42"/>
                    <a:gd name="T16" fmla="*/ 5 w 14"/>
                    <a:gd name="T17" fmla="*/ 33 h 42"/>
                    <a:gd name="T18" fmla="*/ 5 w 14"/>
                    <a:gd name="T19" fmla="*/ 26 h 42"/>
                    <a:gd name="T20" fmla="*/ 5 w 14"/>
                    <a:gd name="T21" fmla="*/ 23 h 42"/>
                    <a:gd name="T22" fmla="*/ 7 w 14"/>
                    <a:gd name="T23" fmla="*/ 18 h 42"/>
                    <a:gd name="T24" fmla="*/ 9 w 14"/>
                    <a:gd name="T25" fmla="*/ 17 h 42"/>
                    <a:gd name="T26" fmla="*/ 14 w 14"/>
                    <a:gd name="T27" fmla="*/ 14 h 42"/>
                    <a:gd name="T28" fmla="*/ 5 w 14"/>
                    <a:gd name="T29" fmla="*/ 14 h 42"/>
                    <a:gd name="T30" fmla="*/ 5 w 14"/>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2">
                      <a:moveTo>
                        <a:pt x="5" y="0"/>
                      </a:moveTo>
                      <a:lnTo>
                        <a:pt x="0" y="0"/>
                      </a:lnTo>
                      <a:lnTo>
                        <a:pt x="0" y="42"/>
                      </a:lnTo>
                      <a:lnTo>
                        <a:pt x="5" y="42"/>
                      </a:lnTo>
                      <a:lnTo>
                        <a:pt x="5" y="38"/>
                      </a:lnTo>
                      <a:lnTo>
                        <a:pt x="5" y="38"/>
                      </a:lnTo>
                      <a:lnTo>
                        <a:pt x="10" y="37"/>
                      </a:lnTo>
                      <a:lnTo>
                        <a:pt x="6" y="34"/>
                      </a:lnTo>
                      <a:lnTo>
                        <a:pt x="5" y="33"/>
                      </a:lnTo>
                      <a:lnTo>
                        <a:pt x="5" y="26"/>
                      </a:lnTo>
                      <a:lnTo>
                        <a:pt x="5" y="23"/>
                      </a:lnTo>
                      <a:lnTo>
                        <a:pt x="7" y="18"/>
                      </a:lnTo>
                      <a:lnTo>
                        <a:pt x="9" y="17"/>
                      </a:lnTo>
                      <a:lnTo>
                        <a:pt x="14" y="14"/>
                      </a:lnTo>
                      <a:lnTo>
                        <a:pt x="5" y="1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1" name="Freeform 8321"/>
                <p:cNvSpPr>
                  <a:spLocks/>
                </p:cNvSpPr>
                <p:nvPr/>
              </p:nvSpPr>
              <p:spPr bwMode="auto">
                <a:xfrm>
                  <a:off x="2924" y="2109"/>
                  <a:ext cx="4" cy="2"/>
                </a:xfrm>
                <a:custGeom>
                  <a:avLst/>
                  <a:gdLst>
                    <a:gd name="T0" fmla="*/ 19 w 25"/>
                    <a:gd name="T1" fmla="*/ 0 h 10"/>
                    <a:gd name="T2" fmla="*/ 19 w 25"/>
                    <a:gd name="T3" fmla="*/ 0 h 10"/>
                    <a:gd name="T4" fmla="*/ 16 w 25"/>
                    <a:gd name="T5" fmla="*/ 4 h 10"/>
                    <a:gd name="T6" fmla="*/ 11 w 25"/>
                    <a:gd name="T7" fmla="*/ 6 h 10"/>
                    <a:gd name="T8" fmla="*/ 0 w 25"/>
                    <a:gd name="T9" fmla="*/ 6 h 10"/>
                    <a:gd name="T10" fmla="*/ 0 w 25"/>
                    <a:gd name="T11" fmla="*/ 6 h 10"/>
                    <a:gd name="T12" fmla="*/ 5 w 25"/>
                    <a:gd name="T13" fmla="*/ 9 h 10"/>
                    <a:gd name="T14" fmla="*/ 11 w 25"/>
                    <a:gd name="T15" fmla="*/ 10 h 10"/>
                    <a:gd name="T16" fmla="*/ 14 w 25"/>
                    <a:gd name="T17" fmla="*/ 9 h 10"/>
                    <a:gd name="T18" fmla="*/ 19 w 25"/>
                    <a:gd name="T19" fmla="*/ 7 h 10"/>
                    <a:gd name="T20" fmla="*/ 22 w 25"/>
                    <a:gd name="T21" fmla="*/ 5 h 10"/>
                    <a:gd name="T22" fmla="*/ 25 w 25"/>
                    <a:gd name="T23" fmla="*/ 0 h 10"/>
                    <a:gd name="T24" fmla="*/ 19 w 2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
                      <a:moveTo>
                        <a:pt x="19" y="0"/>
                      </a:moveTo>
                      <a:lnTo>
                        <a:pt x="19" y="0"/>
                      </a:lnTo>
                      <a:lnTo>
                        <a:pt x="16" y="4"/>
                      </a:lnTo>
                      <a:lnTo>
                        <a:pt x="11" y="6"/>
                      </a:lnTo>
                      <a:lnTo>
                        <a:pt x="0" y="6"/>
                      </a:lnTo>
                      <a:lnTo>
                        <a:pt x="0" y="6"/>
                      </a:lnTo>
                      <a:lnTo>
                        <a:pt x="5" y="9"/>
                      </a:lnTo>
                      <a:lnTo>
                        <a:pt x="11" y="10"/>
                      </a:lnTo>
                      <a:lnTo>
                        <a:pt x="14" y="9"/>
                      </a:lnTo>
                      <a:lnTo>
                        <a:pt x="19" y="7"/>
                      </a:lnTo>
                      <a:lnTo>
                        <a:pt x="22" y="5"/>
                      </a:lnTo>
                      <a:lnTo>
                        <a:pt x="25" y="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2" name="Freeform 8322"/>
                <p:cNvSpPr>
                  <a:spLocks/>
                </p:cNvSpPr>
                <p:nvPr/>
              </p:nvSpPr>
              <p:spPr bwMode="auto">
                <a:xfrm>
                  <a:off x="2923" y="2106"/>
                  <a:ext cx="5" cy="4"/>
                </a:xfrm>
                <a:custGeom>
                  <a:avLst/>
                  <a:gdLst>
                    <a:gd name="T0" fmla="*/ 21 w 29"/>
                    <a:gd name="T1" fmla="*/ 0 h 27"/>
                    <a:gd name="T2" fmla="*/ 15 w 29"/>
                    <a:gd name="T3" fmla="*/ 2 h 27"/>
                    <a:gd name="T4" fmla="*/ 15 w 29"/>
                    <a:gd name="T5" fmla="*/ 2 h 27"/>
                    <a:gd name="T6" fmla="*/ 20 w 29"/>
                    <a:gd name="T7" fmla="*/ 5 h 27"/>
                    <a:gd name="T8" fmla="*/ 21 w 29"/>
                    <a:gd name="T9" fmla="*/ 7 h 27"/>
                    <a:gd name="T10" fmla="*/ 23 w 29"/>
                    <a:gd name="T11" fmla="*/ 12 h 27"/>
                    <a:gd name="T12" fmla="*/ 5 w 29"/>
                    <a:gd name="T13" fmla="*/ 12 h 27"/>
                    <a:gd name="T14" fmla="*/ 0 w 29"/>
                    <a:gd name="T15" fmla="*/ 15 h 27"/>
                    <a:gd name="T16" fmla="*/ 0 w 29"/>
                    <a:gd name="T17" fmla="*/ 16 h 27"/>
                    <a:gd name="T18" fmla="*/ 1 w 29"/>
                    <a:gd name="T19" fmla="*/ 22 h 27"/>
                    <a:gd name="T20" fmla="*/ 4 w 29"/>
                    <a:gd name="T21" fmla="*/ 27 h 27"/>
                    <a:gd name="T22" fmla="*/ 15 w 29"/>
                    <a:gd name="T23" fmla="*/ 27 h 27"/>
                    <a:gd name="T24" fmla="*/ 13 w 29"/>
                    <a:gd name="T25" fmla="*/ 27 h 27"/>
                    <a:gd name="T26" fmla="*/ 9 w 29"/>
                    <a:gd name="T27" fmla="*/ 24 h 27"/>
                    <a:gd name="T28" fmla="*/ 6 w 29"/>
                    <a:gd name="T29" fmla="*/ 22 h 27"/>
                    <a:gd name="T30" fmla="*/ 5 w 29"/>
                    <a:gd name="T31" fmla="*/ 16 h 27"/>
                    <a:gd name="T32" fmla="*/ 29 w 29"/>
                    <a:gd name="T33" fmla="*/ 16 h 27"/>
                    <a:gd name="T34" fmla="*/ 28 w 29"/>
                    <a:gd name="T35" fmla="*/ 10 h 27"/>
                    <a:gd name="T36" fmla="*/ 27 w 29"/>
                    <a:gd name="T37" fmla="*/ 5 h 27"/>
                    <a:gd name="T38" fmla="*/ 26 w 29"/>
                    <a:gd name="T39" fmla="*/ 4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2"/>
                      </a:lnTo>
                      <a:lnTo>
                        <a:pt x="15" y="2"/>
                      </a:lnTo>
                      <a:lnTo>
                        <a:pt x="20" y="5"/>
                      </a:lnTo>
                      <a:lnTo>
                        <a:pt x="21" y="7"/>
                      </a:lnTo>
                      <a:lnTo>
                        <a:pt x="23" y="12"/>
                      </a:lnTo>
                      <a:lnTo>
                        <a:pt x="5" y="12"/>
                      </a:lnTo>
                      <a:lnTo>
                        <a:pt x="0" y="15"/>
                      </a:lnTo>
                      <a:lnTo>
                        <a:pt x="0" y="16"/>
                      </a:lnTo>
                      <a:lnTo>
                        <a:pt x="1" y="22"/>
                      </a:lnTo>
                      <a:lnTo>
                        <a:pt x="4" y="27"/>
                      </a:lnTo>
                      <a:lnTo>
                        <a:pt x="15" y="27"/>
                      </a:lnTo>
                      <a:lnTo>
                        <a:pt x="13" y="27"/>
                      </a:lnTo>
                      <a:lnTo>
                        <a:pt x="9" y="24"/>
                      </a:lnTo>
                      <a:lnTo>
                        <a:pt x="6" y="22"/>
                      </a:lnTo>
                      <a:lnTo>
                        <a:pt x="5" y="16"/>
                      </a:lnTo>
                      <a:lnTo>
                        <a:pt x="29" y="16"/>
                      </a:lnTo>
                      <a:lnTo>
                        <a:pt x="28" y="10"/>
                      </a:lnTo>
                      <a:lnTo>
                        <a:pt x="27" y="5"/>
                      </a:lnTo>
                      <a:lnTo>
                        <a:pt x="26"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3" name="Freeform 8323"/>
                <p:cNvSpPr>
                  <a:spLocks/>
                </p:cNvSpPr>
                <p:nvPr/>
              </p:nvSpPr>
              <p:spPr bwMode="auto">
                <a:xfrm>
                  <a:off x="2923" y="2105"/>
                  <a:ext cx="4" cy="3"/>
                </a:xfrm>
                <a:custGeom>
                  <a:avLst/>
                  <a:gdLst>
                    <a:gd name="T0" fmla="*/ 15 w 21"/>
                    <a:gd name="T1" fmla="*/ 0 h 17"/>
                    <a:gd name="T2" fmla="*/ 14 w 21"/>
                    <a:gd name="T3" fmla="*/ 0 h 17"/>
                    <a:gd name="T4" fmla="*/ 9 w 21"/>
                    <a:gd name="T5" fmla="*/ 1 h 17"/>
                    <a:gd name="T6" fmla="*/ 4 w 21"/>
                    <a:gd name="T7" fmla="*/ 6 h 17"/>
                    <a:gd name="T8" fmla="*/ 3 w 21"/>
                    <a:gd name="T9" fmla="*/ 7 h 17"/>
                    <a:gd name="T10" fmla="*/ 1 w 21"/>
                    <a:gd name="T11" fmla="*/ 11 h 17"/>
                    <a:gd name="T12" fmla="*/ 0 w 21"/>
                    <a:gd name="T13" fmla="*/ 17 h 17"/>
                    <a:gd name="T14" fmla="*/ 5 w 21"/>
                    <a:gd name="T15" fmla="*/ 14 h 17"/>
                    <a:gd name="T16" fmla="*/ 6 w 21"/>
                    <a:gd name="T17" fmla="*/ 12 h 17"/>
                    <a:gd name="T18" fmla="*/ 9 w 21"/>
                    <a:gd name="T19" fmla="*/ 8 h 17"/>
                    <a:gd name="T20" fmla="*/ 10 w 21"/>
                    <a:gd name="T21" fmla="*/ 7 h 17"/>
                    <a:gd name="T22" fmla="*/ 15 w 21"/>
                    <a:gd name="T23" fmla="*/ 4 h 17"/>
                    <a:gd name="T24" fmla="*/ 21 w 21"/>
                    <a:gd name="T25" fmla="*/ 2 h 17"/>
                    <a:gd name="T26" fmla="*/ 20 w 21"/>
                    <a:gd name="T27" fmla="*/ 1 h 17"/>
                    <a:gd name="T28" fmla="*/ 15 w 21"/>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7">
                      <a:moveTo>
                        <a:pt x="15" y="0"/>
                      </a:moveTo>
                      <a:lnTo>
                        <a:pt x="14" y="0"/>
                      </a:lnTo>
                      <a:lnTo>
                        <a:pt x="9" y="1"/>
                      </a:lnTo>
                      <a:lnTo>
                        <a:pt x="4" y="6"/>
                      </a:lnTo>
                      <a:lnTo>
                        <a:pt x="3" y="7"/>
                      </a:lnTo>
                      <a:lnTo>
                        <a:pt x="1" y="11"/>
                      </a:lnTo>
                      <a:lnTo>
                        <a:pt x="0" y="17"/>
                      </a:lnTo>
                      <a:lnTo>
                        <a:pt x="5" y="14"/>
                      </a:lnTo>
                      <a:lnTo>
                        <a:pt x="6" y="12"/>
                      </a:lnTo>
                      <a:lnTo>
                        <a:pt x="9" y="8"/>
                      </a:lnTo>
                      <a:lnTo>
                        <a:pt x="10" y="7"/>
                      </a:lnTo>
                      <a:lnTo>
                        <a:pt x="15" y="4"/>
                      </a:lnTo>
                      <a:lnTo>
                        <a:pt x="21" y="2"/>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4" name="Freeform 8324"/>
                <p:cNvSpPr>
                  <a:spLocks/>
                </p:cNvSpPr>
                <p:nvPr/>
              </p:nvSpPr>
              <p:spPr bwMode="auto">
                <a:xfrm>
                  <a:off x="2930" y="2106"/>
                  <a:ext cx="4" cy="5"/>
                </a:xfrm>
                <a:custGeom>
                  <a:avLst/>
                  <a:gdLst>
                    <a:gd name="T0" fmla="*/ 22 w 25"/>
                    <a:gd name="T1" fmla="*/ 0 h 29"/>
                    <a:gd name="T2" fmla="*/ 11 w 25"/>
                    <a:gd name="T3" fmla="*/ 0 h 29"/>
                    <a:gd name="T4" fmla="*/ 12 w 25"/>
                    <a:gd name="T5" fmla="*/ 2 h 29"/>
                    <a:gd name="T6" fmla="*/ 17 w 25"/>
                    <a:gd name="T7" fmla="*/ 4 h 29"/>
                    <a:gd name="T8" fmla="*/ 18 w 25"/>
                    <a:gd name="T9" fmla="*/ 7 h 29"/>
                    <a:gd name="T10" fmla="*/ 19 w 25"/>
                    <a:gd name="T11" fmla="*/ 12 h 29"/>
                    <a:gd name="T12" fmla="*/ 19 w 25"/>
                    <a:gd name="T13" fmla="*/ 16 h 29"/>
                    <a:gd name="T14" fmla="*/ 17 w 25"/>
                    <a:gd name="T15" fmla="*/ 22 h 29"/>
                    <a:gd name="T16" fmla="*/ 16 w 25"/>
                    <a:gd name="T17" fmla="*/ 23 h 29"/>
                    <a:gd name="T18" fmla="*/ 11 w 25"/>
                    <a:gd name="T19" fmla="*/ 25 h 29"/>
                    <a:gd name="T20" fmla="*/ 0 w 25"/>
                    <a:gd name="T21" fmla="*/ 25 h 29"/>
                    <a:gd name="T22" fmla="*/ 5 w 25"/>
                    <a:gd name="T23" fmla="*/ 28 h 29"/>
                    <a:gd name="T24" fmla="*/ 11 w 25"/>
                    <a:gd name="T25" fmla="*/ 29 h 29"/>
                    <a:gd name="T26" fmla="*/ 15 w 25"/>
                    <a:gd name="T27" fmla="*/ 28 h 29"/>
                    <a:gd name="T28" fmla="*/ 21 w 25"/>
                    <a:gd name="T29" fmla="*/ 25 h 29"/>
                    <a:gd name="T30" fmla="*/ 23 w 25"/>
                    <a:gd name="T31" fmla="*/ 24 h 29"/>
                    <a:gd name="T32" fmla="*/ 25 w 25"/>
                    <a:gd name="T33" fmla="*/ 19 h 29"/>
                    <a:gd name="T34" fmla="*/ 25 w 25"/>
                    <a:gd name="T35" fmla="*/ 12 h 29"/>
                    <a:gd name="T36" fmla="*/ 25 w 25"/>
                    <a:gd name="T37" fmla="*/ 11 h 29"/>
                    <a:gd name="T38" fmla="*/ 24 w 25"/>
                    <a:gd name="T39" fmla="*/ 5 h 29"/>
                    <a:gd name="T40" fmla="*/ 22 w 25"/>
                    <a:gd name="T4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9">
                      <a:moveTo>
                        <a:pt x="22" y="0"/>
                      </a:moveTo>
                      <a:lnTo>
                        <a:pt x="11" y="0"/>
                      </a:lnTo>
                      <a:lnTo>
                        <a:pt x="12" y="2"/>
                      </a:lnTo>
                      <a:lnTo>
                        <a:pt x="17" y="4"/>
                      </a:lnTo>
                      <a:lnTo>
                        <a:pt x="18" y="7"/>
                      </a:lnTo>
                      <a:lnTo>
                        <a:pt x="19" y="12"/>
                      </a:lnTo>
                      <a:lnTo>
                        <a:pt x="19" y="16"/>
                      </a:lnTo>
                      <a:lnTo>
                        <a:pt x="17" y="22"/>
                      </a:lnTo>
                      <a:lnTo>
                        <a:pt x="16" y="23"/>
                      </a:lnTo>
                      <a:lnTo>
                        <a:pt x="11" y="25"/>
                      </a:lnTo>
                      <a:lnTo>
                        <a:pt x="0" y="25"/>
                      </a:lnTo>
                      <a:lnTo>
                        <a:pt x="5" y="28"/>
                      </a:lnTo>
                      <a:lnTo>
                        <a:pt x="11" y="29"/>
                      </a:lnTo>
                      <a:lnTo>
                        <a:pt x="15" y="28"/>
                      </a:lnTo>
                      <a:lnTo>
                        <a:pt x="21" y="25"/>
                      </a:lnTo>
                      <a:lnTo>
                        <a:pt x="23" y="24"/>
                      </a:lnTo>
                      <a:lnTo>
                        <a:pt x="25" y="19"/>
                      </a:lnTo>
                      <a:lnTo>
                        <a:pt x="25" y="12"/>
                      </a:lnTo>
                      <a:lnTo>
                        <a:pt x="25" y="11"/>
                      </a:lnTo>
                      <a:lnTo>
                        <a:pt x="24"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5" name="Freeform 8325"/>
                <p:cNvSpPr>
                  <a:spLocks/>
                </p:cNvSpPr>
                <p:nvPr/>
              </p:nvSpPr>
              <p:spPr bwMode="auto">
                <a:xfrm>
                  <a:off x="2929" y="2105"/>
                  <a:ext cx="4" cy="5"/>
                </a:xfrm>
                <a:custGeom>
                  <a:avLst/>
                  <a:gdLst>
                    <a:gd name="T0" fmla="*/ 15 w 26"/>
                    <a:gd name="T1" fmla="*/ 0 h 29"/>
                    <a:gd name="T2" fmla="*/ 15 w 26"/>
                    <a:gd name="T3" fmla="*/ 0 h 29"/>
                    <a:gd name="T4" fmla="*/ 9 w 26"/>
                    <a:gd name="T5" fmla="*/ 1 h 29"/>
                    <a:gd name="T6" fmla="*/ 4 w 26"/>
                    <a:gd name="T7" fmla="*/ 4 h 29"/>
                    <a:gd name="T8" fmla="*/ 3 w 26"/>
                    <a:gd name="T9" fmla="*/ 6 h 29"/>
                    <a:gd name="T10" fmla="*/ 1 w 26"/>
                    <a:gd name="T11" fmla="*/ 11 h 29"/>
                    <a:gd name="T12" fmla="*/ 0 w 26"/>
                    <a:gd name="T13" fmla="*/ 17 h 29"/>
                    <a:gd name="T14" fmla="*/ 0 w 26"/>
                    <a:gd name="T15" fmla="*/ 19 h 29"/>
                    <a:gd name="T16" fmla="*/ 1 w 26"/>
                    <a:gd name="T17" fmla="*/ 25 h 29"/>
                    <a:gd name="T18" fmla="*/ 4 w 26"/>
                    <a:gd name="T19" fmla="*/ 29 h 29"/>
                    <a:gd name="T20" fmla="*/ 15 w 26"/>
                    <a:gd name="T21" fmla="*/ 29 h 29"/>
                    <a:gd name="T22" fmla="*/ 13 w 26"/>
                    <a:gd name="T23" fmla="*/ 29 h 29"/>
                    <a:gd name="T24" fmla="*/ 9 w 26"/>
                    <a:gd name="T25" fmla="*/ 26 h 29"/>
                    <a:gd name="T26" fmla="*/ 6 w 26"/>
                    <a:gd name="T27" fmla="*/ 23 h 29"/>
                    <a:gd name="T28" fmla="*/ 5 w 26"/>
                    <a:gd name="T29" fmla="*/ 17 h 29"/>
                    <a:gd name="T30" fmla="*/ 5 w 26"/>
                    <a:gd name="T31" fmla="*/ 13 h 29"/>
                    <a:gd name="T32" fmla="*/ 9 w 26"/>
                    <a:gd name="T33" fmla="*/ 8 h 29"/>
                    <a:gd name="T34" fmla="*/ 10 w 26"/>
                    <a:gd name="T35" fmla="*/ 7 h 29"/>
                    <a:gd name="T36" fmla="*/ 15 w 26"/>
                    <a:gd name="T37" fmla="*/ 4 h 29"/>
                    <a:gd name="T38" fmla="*/ 26 w 26"/>
                    <a:gd name="T39" fmla="*/ 4 h 29"/>
                    <a:gd name="T40" fmla="*/ 25 w 26"/>
                    <a:gd name="T41" fmla="*/ 4 h 29"/>
                    <a:gd name="T42" fmla="*/ 20 w 26"/>
                    <a:gd name="T43" fmla="*/ 1 h 29"/>
                    <a:gd name="T44" fmla="*/ 15 w 26"/>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9">
                      <a:moveTo>
                        <a:pt x="15" y="0"/>
                      </a:moveTo>
                      <a:lnTo>
                        <a:pt x="15" y="0"/>
                      </a:lnTo>
                      <a:lnTo>
                        <a:pt x="9" y="1"/>
                      </a:lnTo>
                      <a:lnTo>
                        <a:pt x="4" y="4"/>
                      </a:lnTo>
                      <a:lnTo>
                        <a:pt x="3" y="6"/>
                      </a:lnTo>
                      <a:lnTo>
                        <a:pt x="1" y="11"/>
                      </a:lnTo>
                      <a:lnTo>
                        <a:pt x="0" y="17"/>
                      </a:lnTo>
                      <a:lnTo>
                        <a:pt x="0" y="19"/>
                      </a:lnTo>
                      <a:lnTo>
                        <a:pt x="1" y="25"/>
                      </a:lnTo>
                      <a:lnTo>
                        <a:pt x="4" y="29"/>
                      </a:lnTo>
                      <a:lnTo>
                        <a:pt x="15" y="29"/>
                      </a:lnTo>
                      <a:lnTo>
                        <a:pt x="13" y="29"/>
                      </a:lnTo>
                      <a:lnTo>
                        <a:pt x="9" y="26"/>
                      </a:lnTo>
                      <a:lnTo>
                        <a:pt x="6" y="23"/>
                      </a:lnTo>
                      <a:lnTo>
                        <a:pt x="5" y="17"/>
                      </a:lnTo>
                      <a:lnTo>
                        <a:pt x="5" y="13"/>
                      </a:lnTo>
                      <a:lnTo>
                        <a:pt x="9" y="8"/>
                      </a:lnTo>
                      <a:lnTo>
                        <a:pt x="10" y="7"/>
                      </a:lnTo>
                      <a:lnTo>
                        <a:pt x="15" y="4"/>
                      </a:lnTo>
                      <a:lnTo>
                        <a:pt x="26" y="4"/>
                      </a:lnTo>
                      <a:lnTo>
                        <a:pt x="25" y="4"/>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6" name="Freeform 8326"/>
                <p:cNvSpPr>
                  <a:spLocks/>
                </p:cNvSpPr>
                <p:nvPr/>
              </p:nvSpPr>
              <p:spPr bwMode="auto">
                <a:xfrm>
                  <a:off x="2470" y="1764"/>
                  <a:ext cx="5" cy="7"/>
                </a:xfrm>
                <a:custGeom>
                  <a:avLst/>
                  <a:gdLst>
                    <a:gd name="T0" fmla="*/ 31 w 32"/>
                    <a:gd name="T1" fmla="*/ 0 h 43"/>
                    <a:gd name="T2" fmla="*/ 0 w 32"/>
                    <a:gd name="T3" fmla="*/ 0 h 43"/>
                    <a:gd name="T4" fmla="*/ 0 w 32"/>
                    <a:gd name="T5" fmla="*/ 43 h 43"/>
                    <a:gd name="T6" fmla="*/ 32 w 32"/>
                    <a:gd name="T7" fmla="*/ 43 h 43"/>
                    <a:gd name="T8" fmla="*/ 32 w 32"/>
                    <a:gd name="T9" fmla="*/ 37 h 43"/>
                    <a:gd name="T10" fmla="*/ 5 w 32"/>
                    <a:gd name="T11" fmla="*/ 37 h 43"/>
                    <a:gd name="T12" fmla="*/ 5 w 32"/>
                    <a:gd name="T13" fmla="*/ 24 h 43"/>
                    <a:gd name="T14" fmla="*/ 29 w 32"/>
                    <a:gd name="T15" fmla="*/ 24 h 43"/>
                    <a:gd name="T16" fmla="*/ 29 w 32"/>
                    <a:gd name="T17" fmla="*/ 18 h 43"/>
                    <a:gd name="T18" fmla="*/ 5 w 32"/>
                    <a:gd name="T19" fmla="*/ 18 h 43"/>
                    <a:gd name="T20" fmla="*/ 5 w 32"/>
                    <a:gd name="T21" fmla="*/ 5 h 43"/>
                    <a:gd name="T22" fmla="*/ 31 w 32"/>
                    <a:gd name="T23" fmla="*/ 5 h 43"/>
                    <a:gd name="T24" fmla="*/ 31 w 32"/>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43">
                      <a:moveTo>
                        <a:pt x="31" y="0"/>
                      </a:moveTo>
                      <a:lnTo>
                        <a:pt x="0" y="0"/>
                      </a:lnTo>
                      <a:lnTo>
                        <a:pt x="0" y="43"/>
                      </a:lnTo>
                      <a:lnTo>
                        <a:pt x="32" y="43"/>
                      </a:lnTo>
                      <a:lnTo>
                        <a:pt x="32" y="37"/>
                      </a:lnTo>
                      <a:lnTo>
                        <a:pt x="5" y="37"/>
                      </a:lnTo>
                      <a:lnTo>
                        <a:pt x="5" y="24"/>
                      </a:lnTo>
                      <a:lnTo>
                        <a:pt x="29" y="24"/>
                      </a:lnTo>
                      <a:lnTo>
                        <a:pt x="29" y="18"/>
                      </a:lnTo>
                      <a:lnTo>
                        <a:pt x="5" y="18"/>
                      </a:lnTo>
                      <a:lnTo>
                        <a:pt x="5" y="5"/>
                      </a:lnTo>
                      <a:lnTo>
                        <a:pt x="31" y="5"/>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7" name="Freeform 8327"/>
                <p:cNvSpPr>
                  <a:spLocks/>
                </p:cNvSpPr>
                <p:nvPr/>
              </p:nvSpPr>
              <p:spPr bwMode="auto">
                <a:xfrm>
                  <a:off x="2476" y="1770"/>
                  <a:ext cx="4" cy="1"/>
                </a:xfrm>
                <a:custGeom>
                  <a:avLst/>
                  <a:gdLst>
                    <a:gd name="T0" fmla="*/ 4 w 21"/>
                    <a:gd name="T1" fmla="*/ 0 h 11"/>
                    <a:gd name="T2" fmla="*/ 0 w 21"/>
                    <a:gd name="T3" fmla="*/ 0 h 11"/>
                    <a:gd name="T4" fmla="*/ 0 w 21"/>
                    <a:gd name="T5" fmla="*/ 3 h 11"/>
                    <a:gd name="T6" fmla="*/ 3 w 21"/>
                    <a:gd name="T7" fmla="*/ 8 h 11"/>
                    <a:gd name="T8" fmla="*/ 6 w 21"/>
                    <a:gd name="T9" fmla="*/ 10 h 11"/>
                    <a:gd name="T10" fmla="*/ 13 w 21"/>
                    <a:gd name="T11" fmla="*/ 11 h 11"/>
                    <a:gd name="T12" fmla="*/ 17 w 21"/>
                    <a:gd name="T13" fmla="*/ 10 h 11"/>
                    <a:gd name="T14" fmla="*/ 21 w 21"/>
                    <a:gd name="T15" fmla="*/ 8 h 11"/>
                    <a:gd name="T16" fmla="*/ 13 w 21"/>
                    <a:gd name="T17" fmla="*/ 7 h 11"/>
                    <a:gd name="T18" fmla="*/ 13 w 21"/>
                    <a:gd name="T19" fmla="*/ 7 h 11"/>
                    <a:gd name="T20" fmla="*/ 7 w 21"/>
                    <a:gd name="T21" fmla="*/ 4 h 11"/>
                    <a:gd name="T22" fmla="*/ 4 w 21"/>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1">
                      <a:moveTo>
                        <a:pt x="4" y="0"/>
                      </a:moveTo>
                      <a:lnTo>
                        <a:pt x="0" y="0"/>
                      </a:lnTo>
                      <a:lnTo>
                        <a:pt x="0" y="3"/>
                      </a:lnTo>
                      <a:lnTo>
                        <a:pt x="3" y="8"/>
                      </a:lnTo>
                      <a:lnTo>
                        <a:pt x="6" y="10"/>
                      </a:lnTo>
                      <a:lnTo>
                        <a:pt x="13" y="11"/>
                      </a:lnTo>
                      <a:lnTo>
                        <a:pt x="17" y="10"/>
                      </a:lnTo>
                      <a:lnTo>
                        <a:pt x="21" y="8"/>
                      </a:lnTo>
                      <a:lnTo>
                        <a:pt x="13" y="7"/>
                      </a:lnTo>
                      <a:lnTo>
                        <a:pt x="13" y="7"/>
                      </a:lnTo>
                      <a:lnTo>
                        <a:pt x="7" y="4"/>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8" name="Freeform 8328"/>
                <p:cNvSpPr>
                  <a:spLocks/>
                </p:cNvSpPr>
                <p:nvPr/>
              </p:nvSpPr>
              <p:spPr bwMode="auto">
                <a:xfrm>
                  <a:off x="2476" y="1767"/>
                  <a:ext cx="4" cy="4"/>
                </a:xfrm>
                <a:custGeom>
                  <a:avLst/>
                  <a:gdLst>
                    <a:gd name="T0" fmla="*/ 2 w 26"/>
                    <a:gd name="T1" fmla="*/ 0 h 26"/>
                    <a:gd name="T2" fmla="*/ 0 w 26"/>
                    <a:gd name="T3" fmla="*/ 5 h 26"/>
                    <a:gd name="T4" fmla="*/ 0 w 26"/>
                    <a:gd name="T5" fmla="*/ 5 h 26"/>
                    <a:gd name="T6" fmla="*/ 2 w 26"/>
                    <a:gd name="T7" fmla="*/ 11 h 26"/>
                    <a:gd name="T8" fmla="*/ 5 w 26"/>
                    <a:gd name="T9" fmla="*/ 12 h 26"/>
                    <a:gd name="T10" fmla="*/ 12 w 26"/>
                    <a:gd name="T11" fmla="*/ 14 h 26"/>
                    <a:gd name="T12" fmla="*/ 12 w 26"/>
                    <a:gd name="T13" fmla="*/ 14 h 26"/>
                    <a:gd name="T14" fmla="*/ 17 w 26"/>
                    <a:gd name="T15" fmla="*/ 16 h 26"/>
                    <a:gd name="T16" fmla="*/ 19 w 26"/>
                    <a:gd name="T17" fmla="*/ 17 h 26"/>
                    <a:gd name="T18" fmla="*/ 20 w 26"/>
                    <a:gd name="T19" fmla="*/ 19 h 26"/>
                    <a:gd name="T20" fmla="*/ 18 w 26"/>
                    <a:gd name="T21" fmla="*/ 22 h 26"/>
                    <a:gd name="T22" fmla="*/ 13 w 26"/>
                    <a:gd name="T23" fmla="*/ 25 h 26"/>
                    <a:gd name="T24" fmla="*/ 21 w 26"/>
                    <a:gd name="T25" fmla="*/ 26 h 26"/>
                    <a:gd name="T26" fmla="*/ 23 w 26"/>
                    <a:gd name="T27" fmla="*/ 25 h 26"/>
                    <a:gd name="T28" fmla="*/ 26 w 26"/>
                    <a:gd name="T29" fmla="*/ 19 h 26"/>
                    <a:gd name="T30" fmla="*/ 23 w 26"/>
                    <a:gd name="T31" fmla="*/ 14 h 26"/>
                    <a:gd name="T32" fmla="*/ 20 w 26"/>
                    <a:gd name="T33" fmla="*/ 12 h 26"/>
                    <a:gd name="T34" fmla="*/ 19 w 26"/>
                    <a:gd name="T35" fmla="*/ 11 h 26"/>
                    <a:gd name="T36" fmla="*/ 13 w 26"/>
                    <a:gd name="T37" fmla="*/ 9 h 26"/>
                    <a:gd name="T38" fmla="*/ 13 w 26"/>
                    <a:gd name="T39" fmla="*/ 9 h 26"/>
                    <a:gd name="T40" fmla="*/ 7 w 26"/>
                    <a:gd name="T41" fmla="*/ 7 h 26"/>
                    <a:gd name="T42" fmla="*/ 5 w 26"/>
                    <a:gd name="T43" fmla="*/ 4 h 26"/>
                    <a:gd name="T44" fmla="*/ 7 w 26"/>
                    <a:gd name="T45" fmla="*/ 1 h 26"/>
                    <a:gd name="T46" fmla="*/ 12 w 26"/>
                    <a:gd name="T47" fmla="*/ 0 h 26"/>
                    <a:gd name="T48" fmla="*/ 2 w 26"/>
                    <a:gd name="T4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 h="26">
                      <a:moveTo>
                        <a:pt x="2" y="0"/>
                      </a:moveTo>
                      <a:lnTo>
                        <a:pt x="0" y="5"/>
                      </a:lnTo>
                      <a:lnTo>
                        <a:pt x="0" y="5"/>
                      </a:lnTo>
                      <a:lnTo>
                        <a:pt x="2" y="11"/>
                      </a:lnTo>
                      <a:lnTo>
                        <a:pt x="5" y="12"/>
                      </a:lnTo>
                      <a:lnTo>
                        <a:pt x="12" y="14"/>
                      </a:lnTo>
                      <a:lnTo>
                        <a:pt x="12" y="14"/>
                      </a:lnTo>
                      <a:lnTo>
                        <a:pt x="17" y="16"/>
                      </a:lnTo>
                      <a:lnTo>
                        <a:pt x="19" y="17"/>
                      </a:lnTo>
                      <a:lnTo>
                        <a:pt x="20" y="19"/>
                      </a:lnTo>
                      <a:lnTo>
                        <a:pt x="18" y="22"/>
                      </a:lnTo>
                      <a:lnTo>
                        <a:pt x="13" y="25"/>
                      </a:lnTo>
                      <a:lnTo>
                        <a:pt x="21" y="26"/>
                      </a:lnTo>
                      <a:lnTo>
                        <a:pt x="23" y="25"/>
                      </a:lnTo>
                      <a:lnTo>
                        <a:pt x="26" y="19"/>
                      </a:lnTo>
                      <a:lnTo>
                        <a:pt x="23" y="14"/>
                      </a:lnTo>
                      <a:lnTo>
                        <a:pt x="20" y="12"/>
                      </a:lnTo>
                      <a:lnTo>
                        <a:pt x="19" y="11"/>
                      </a:lnTo>
                      <a:lnTo>
                        <a:pt x="13" y="9"/>
                      </a:lnTo>
                      <a:lnTo>
                        <a:pt x="13" y="9"/>
                      </a:lnTo>
                      <a:lnTo>
                        <a:pt x="7" y="7"/>
                      </a:lnTo>
                      <a:lnTo>
                        <a:pt x="5" y="4"/>
                      </a:lnTo>
                      <a:lnTo>
                        <a:pt x="7" y="1"/>
                      </a:lnTo>
                      <a:lnTo>
                        <a:pt x="12"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89" name="Freeform 8329"/>
                <p:cNvSpPr>
                  <a:spLocks/>
                </p:cNvSpPr>
                <p:nvPr/>
              </p:nvSpPr>
              <p:spPr bwMode="auto">
                <a:xfrm>
                  <a:off x="2476" y="1766"/>
                  <a:ext cx="4" cy="2"/>
                </a:xfrm>
                <a:custGeom>
                  <a:avLst/>
                  <a:gdLst>
                    <a:gd name="T0" fmla="*/ 10 w 23"/>
                    <a:gd name="T1" fmla="*/ 0 h 9"/>
                    <a:gd name="T2" fmla="*/ 7 w 23"/>
                    <a:gd name="T3" fmla="*/ 1 h 9"/>
                    <a:gd name="T4" fmla="*/ 1 w 23"/>
                    <a:gd name="T5" fmla="*/ 3 h 9"/>
                    <a:gd name="T6" fmla="*/ 0 w 23"/>
                    <a:gd name="T7" fmla="*/ 4 h 9"/>
                    <a:gd name="T8" fmla="*/ 10 w 23"/>
                    <a:gd name="T9" fmla="*/ 4 h 9"/>
                    <a:gd name="T10" fmla="*/ 15 w 23"/>
                    <a:gd name="T11" fmla="*/ 6 h 9"/>
                    <a:gd name="T12" fmla="*/ 17 w 23"/>
                    <a:gd name="T13" fmla="*/ 9 h 9"/>
                    <a:gd name="T14" fmla="*/ 23 w 23"/>
                    <a:gd name="T15" fmla="*/ 9 h 9"/>
                    <a:gd name="T16" fmla="*/ 21 w 23"/>
                    <a:gd name="T17" fmla="*/ 7 h 9"/>
                    <a:gd name="T18" fmla="*/ 18 w 23"/>
                    <a:gd name="T19" fmla="*/ 2 h 9"/>
                    <a:gd name="T20" fmla="*/ 16 w 23"/>
                    <a:gd name="T21" fmla="*/ 1 h 9"/>
                    <a:gd name="T22" fmla="*/ 10 w 2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9">
                      <a:moveTo>
                        <a:pt x="10" y="0"/>
                      </a:moveTo>
                      <a:lnTo>
                        <a:pt x="7" y="1"/>
                      </a:lnTo>
                      <a:lnTo>
                        <a:pt x="1" y="3"/>
                      </a:lnTo>
                      <a:lnTo>
                        <a:pt x="0" y="4"/>
                      </a:lnTo>
                      <a:lnTo>
                        <a:pt x="10" y="4"/>
                      </a:lnTo>
                      <a:lnTo>
                        <a:pt x="15" y="6"/>
                      </a:lnTo>
                      <a:lnTo>
                        <a:pt x="17" y="9"/>
                      </a:lnTo>
                      <a:lnTo>
                        <a:pt x="23" y="9"/>
                      </a:lnTo>
                      <a:lnTo>
                        <a:pt x="21" y="7"/>
                      </a:lnTo>
                      <a:lnTo>
                        <a:pt x="18" y="2"/>
                      </a:lnTo>
                      <a:lnTo>
                        <a:pt x="16"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0" name="Freeform 8330"/>
                <p:cNvSpPr>
                  <a:spLocks/>
                </p:cNvSpPr>
                <p:nvPr/>
              </p:nvSpPr>
              <p:spPr bwMode="auto">
                <a:xfrm>
                  <a:off x="2482" y="1771"/>
                  <a:ext cx="1" cy="0"/>
                </a:xfrm>
                <a:custGeom>
                  <a:avLst/>
                  <a:gdLst>
                    <a:gd name="T0" fmla="*/ 10 w 11"/>
                    <a:gd name="T1" fmla="*/ 0 h 6"/>
                    <a:gd name="T2" fmla="*/ 8 w 11"/>
                    <a:gd name="T3" fmla="*/ 0 h 6"/>
                    <a:gd name="T4" fmla="*/ 0 w 11"/>
                    <a:gd name="T5" fmla="*/ 2 h 6"/>
                    <a:gd name="T6" fmla="*/ 2 w 11"/>
                    <a:gd name="T7" fmla="*/ 5 h 6"/>
                    <a:gd name="T8" fmla="*/ 6 w 11"/>
                    <a:gd name="T9" fmla="*/ 6 h 6"/>
                    <a:gd name="T10" fmla="*/ 11 w 11"/>
                    <a:gd name="T11" fmla="*/ 5 h 6"/>
                    <a:gd name="T12" fmla="*/ 10 w 1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1" h="6">
                      <a:moveTo>
                        <a:pt x="10" y="0"/>
                      </a:moveTo>
                      <a:lnTo>
                        <a:pt x="8" y="0"/>
                      </a:lnTo>
                      <a:lnTo>
                        <a:pt x="0" y="2"/>
                      </a:lnTo>
                      <a:lnTo>
                        <a:pt x="2" y="5"/>
                      </a:lnTo>
                      <a:lnTo>
                        <a:pt x="6" y="6"/>
                      </a:lnTo>
                      <a:lnTo>
                        <a:pt x="11"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1" name="Freeform 8331"/>
                <p:cNvSpPr>
                  <a:spLocks/>
                </p:cNvSpPr>
                <p:nvPr/>
              </p:nvSpPr>
              <p:spPr bwMode="auto">
                <a:xfrm>
                  <a:off x="2481" y="1764"/>
                  <a:ext cx="2" cy="7"/>
                </a:xfrm>
                <a:custGeom>
                  <a:avLst/>
                  <a:gdLst>
                    <a:gd name="T0" fmla="*/ 8 w 14"/>
                    <a:gd name="T1" fmla="*/ 0 h 39"/>
                    <a:gd name="T2" fmla="*/ 4 w 14"/>
                    <a:gd name="T3" fmla="*/ 3 h 39"/>
                    <a:gd name="T4" fmla="*/ 4 w 14"/>
                    <a:gd name="T5" fmla="*/ 11 h 39"/>
                    <a:gd name="T6" fmla="*/ 0 w 14"/>
                    <a:gd name="T7" fmla="*/ 11 h 39"/>
                    <a:gd name="T8" fmla="*/ 0 w 14"/>
                    <a:gd name="T9" fmla="*/ 15 h 39"/>
                    <a:gd name="T10" fmla="*/ 3 w 14"/>
                    <a:gd name="T11" fmla="*/ 15 h 39"/>
                    <a:gd name="T12" fmla="*/ 3 w 14"/>
                    <a:gd name="T13" fmla="*/ 33 h 39"/>
                    <a:gd name="T14" fmla="*/ 4 w 14"/>
                    <a:gd name="T15" fmla="*/ 39 h 39"/>
                    <a:gd name="T16" fmla="*/ 12 w 14"/>
                    <a:gd name="T17" fmla="*/ 37 h 39"/>
                    <a:gd name="T18" fmla="*/ 9 w 14"/>
                    <a:gd name="T19" fmla="*/ 36 h 39"/>
                    <a:gd name="T20" fmla="*/ 8 w 14"/>
                    <a:gd name="T21" fmla="*/ 33 h 39"/>
                    <a:gd name="T22" fmla="*/ 8 w 14"/>
                    <a:gd name="T23" fmla="*/ 15 h 39"/>
                    <a:gd name="T24" fmla="*/ 14 w 14"/>
                    <a:gd name="T25" fmla="*/ 15 h 39"/>
                    <a:gd name="T26" fmla="*/ 14 w 14"/>
                    <a:gd name="T27" fmla="*/ 11 h 39"/>
                    <a:gd name="T28" fmla="*/ 8 w 14"/>
                    <a:gd name="T29" fmla="*/ 11 h 39"/>
                    <a:gd name="T30" fmla="*/ 8 w 14"/>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39">
                      <a:moveTo>
                        <a:pt x="8" y="0"/>
                      </a:moveTo>
                      <a:lnTo>
                        <a:pt x="4" y="3"/>
                      </a:lnTo>
                      <a:lnTo>
                        <a:pt x="4" y="11"/>
                      </a:lnTo>
                      <a:lnTo>
                        <a:pt x="0" y="11"/>
                      </a:lnTo>
                      <a:lnTo>
                        <a:pt x="0" y="15"/>
                      </a:lnTo>
                      <a:lnTo>
                        <a:pt x="3" y="15"/>
                      </a:lnTo>
                      <a:lnTo>
                        <a:pt x="3" y="33"/>
                      </a:lnTo>
                      <a:lnTo>
                        <a:pt x="4" y="39"/>
                      </a:lnTo>
                      <a:lnTo>
                        <a:pt x="12" y="37"/>
                      </a:lnTo>
                      <a:lnTo>
                        <a:pt x="9" y="36"/>
                      </a:lnTo>
                      <a:lnTo>
                        <a:pt x="8" y="33"/>
                      </a:lnTo>
                      <a:lnTo>
                        <a:pt x="8" y="15"/>
                      </a:lnTo>
                      <a:lnTo>
                        <a:pt x="14" y="15"/>
                      </a:lnTo>
                      <a:lnTo>
                        <a:pt x="14" y="11"/>
                      </a:lnTo>
                      <a:lnTo>
                        <a:pt x="8" y="1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2" name="Rectangle 8332"/>
                <p:cNvSpPr>
                  <a:spLocks noChangeArrowheads="1"/>
                </p:cNvSpPr>
                <p:nvPr/>
              </p:nvSpPr>
              <p:spPr bwMode="auto">
                <a:xfrm>
                  <a:off x="2484" y="1770"/>
                  <a:ext cx="1" cy="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3" name="Freeform 8333"/>
                <p:cNvSpPr>
                  <a:spLocks/>
                </p:cNvSpPr>
                <p:nvPr/>
              </p:nvSpPr>
              <p:spPr bwMode="auto">
                <a:xfrm>
                  <a:off x="2491" y="1770"/>
                  <a:ext cx="2" cy="1"/>
                </a:xfrm>
                <a:custGeom>
                  <a:avLst/>
                  <a:gdLst>
                    <a:gd name="T0" fmla="*/ 11 w 14"/>
                    <a:gd name="T1" fmla="*/ 0 h 7"/>
                    <a:gd name="T2" fmla="*/ 7 w 14"/>
                    <a:gd name="T3" fmla="*/ 3 h 7"/>
                    <a:gd name="T4" fmla="*/ 0 w 14"/>
                    <a:gd name="T5" fmla="*/ 6 h 7"/>
                    <a:gd name="T6" fmla="*/ 6 w 14"/>
                    <a:gd name="T7" fmla="*/ 7 h 7"/>
                    <a:gd name="T8" fmla="*/ 11 w 14"/>
                    <a:gd name="T9" fmla="*/ 6 h 7"/>
                    <a:gd name="T10" fmla="*/ 14 w 14"/>
                    <a:gd name="T11" fmla="*/ 3 h 7"/>
                    <a:gd name="T12" fmla="*/ 14 w 14"/>
                    <a:gd name="T13" fmla="*/ 3 h 7"/>
                    <a:gd name="T14" fmla="*/ 11 w 1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
                      <a:moveTo>
                        <a:pt x="11" y="0"/>
                      </a:moveTo>
                      <a:lnTo>
                        <a:pt x="7" y="3"/>
                      </a:lnTo>
                      <a:lnTo>
                        <a:pt x="0" y="6"/>
                      </a:lnTo>
                      <a:lnTo>
                        <a:pt x="6" y="7"/>
                      </a:lnTo>
                      <a:lnTo>
                        <a:pt x="11" y="6"/>
                      </a:lnTo>
                      <a:lnTo>
                        <a:pt x="14" y="3"/>
                      </a:lnTo>
                      <a:lnTo>
                        <a:pt x="14" y="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4" name="Freeform 8334"/>
                <p:cNvSpPr>
                  <a:spLocks/>
                </p:cNvSpPr>
                <p:nvPr/>
              </p:nvSpPr>
              <p:spPr bwMode="auto">
                <a:xfrm>
                  <a:off x="2489" y="1766"/>
                  <a:ext cx="4" cy="5"/>
                </a:xfrm>
                <a:custGeom>
                  <a:avLst/>
                  <a:gdLst>
                    <a:gd name="T0" fmla="*/ 13 w 21"/>
                    <a:gd name="T1" fmla="*/ 0 h 31"/>
                    <a:gd name="T2" fmla="*/ 7 w 21"/>
                    <a:gd name="T3" fmla="*/ 1 h 31"/>
                    <a:gd name="T4" fmla="*/ 3 w 21"/>
                    <a:gd name="T5" fmla="*/ 4 h 31"/>
                    <a:gd name="T6" fmla="*/ 2 w 21"/>
                    <a:gd name="T7" fmla="*/ 5 h 31"/>
                    <a:gd name="T8" fmla="*/ 0 w 21"/>
                    <a:gd name="T9" fmla="*/ 9 h 31"/>
                    <a:gd name="T10" fmla="*/ 0 w 21"/>
                    <a:gd name="T11" fmla="*/ 16 h 31"/>
                    <a:gd name="T12" fmla="*/ 0 w 21"/>
                    <a:gd name="T13" fmla="*/ 17 h 31"/>
                    <a:gd name="T14" fmla="*/ 1 w 21"/>
                    <a:gd name="T15" fmla="*/ 23 h 31"/>
                    <a:gd name="T16" fmla="*/ 3 w 21"/>
                    <a:gd name="T17" fmla="*/ 28 h 31"/>
                    <a:gd name="T18" fmla="*/ 7 w 21"/>
                    <a:gd name="T19" fmla="*/ 31 h 31"/>
                    <a:gd name="T20" fmla="*/ 14 w 21"/>
                    <a:gd name="T21" fmla="*/ 28 h 31"/>
                    <a:gd name="T22" fmla="*/ 10 w 21"/>
                    <a:gd name="T23" fmla="*/ 26 h 31"/>
                    <a:gd name="T24" fmla="*/ 6 w 21"/>
                    <a:gd name="T25" fmla="*/ 22 h 31"/>
                    <a:gd name="T26" fmla="*/ 6 w 21"/>
                    <a:gd name="T27" fmla="*/ 21 h 31"/>
                    <a:gd name="T28" fmla="*/ 5 w 21"/>
                    <a:gd name="T29" fmla="*/ 16 h 31"/>
                    <a:gd name="T30" fmla="*/ 5 w 21"/>
                    <a:gd name="T31" fmla="*/ 13 h 31"/>
                    <a:gd name="T32" fmla="*/ 7 w 21"/>
                    <a:gd name="T33" fmla="*/ 7 h 31"/>
                    <a:gd name="T34" fmla="*/ 8 w 21"/>
                    <a:gd name="T35" fmla="*/ 6 h 31"/>
                    <a:gd name="T36" fmla="*/ 14 w 21"/>
                    <a:gd name="T37" fmla="*/ 4 h 31"/>
                    <a:gd name="T38" fmla="*/ 21 w 21"/>
                    <a:gd name="T39" fmla="*/ 4 h 31"/>
                    <a:gd name="T40" fmla="*/ 18 w 21"/>
                    <a:gd name="T41" fmla="*/ 1 h 31"/>
                    <a:gd name="T42" fmla="*/ 13 w 21"/>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1">
                      <a:moveTo>
                        <a:pt x="13" y="0"/>
                      </a:moveTo>
                      <a:lnTo>
                        <a:pt x="7" y="1"/>
                      </a:lnTo>
                      <a:lnTo>
                        <a:pt x="3" y="4"/>
                      </a:lnTo>
                      <a:lnTo>
                        <a:pt x="2" y="5"/>
                      </a:lnTo>
                      <a:lnTo>
                        <a:pt x="0" y="9"/>
                      </a:lnTo>
                      <a:lnTo>
                        <a:pt x="0" y="16"/>
                      </a:lnTo>
                      <a:lnTo>
                        <a:pt x="0" y="17"/>
                      </a:lnTo>
                      <a:lnTo>
                        <a:pt x="1" y="23"/>
                      </a:lnTo>
                      <a:lnTo>
                        <a:pt x="3" y="28"/>
                      </a:lnTo>
                      <a:lnTo>
                        <a:pt x="7" y="31"/>
                      </a:lnTo>
                      <a:lnTo>
                        <a:pt x="14" y="28"/>
                      </a:lnTo>
                      <a:lnTo>
                        <a:pt x="10" y="26"/>
                      </a:lnTo>
                      <a:lnTo>
                        <a:pt x="6" y="22"/>
                      </a:lnTo>
                      <a:lnTo>
                        <a:pt x="6" y="21"/>
                      </a:lnTo>
                      <a:lnTo>
                        <a:pt x="5" y="16"/>
                      </a:lnTo>
                      <a:lnTo>
                        <a:pt x="5" y="13"/>
                      </a:lnTo>
                      <a:lnTo>
                        <a:pt x="7" y="7"/>
                      </a:lnTo>
                      <a:lnTo>
                        <a:pt x="8" y="6"/>
                      </a:lnTo>
                      <a:lnTo>
                        <a:pt x="14" y="4"/>
                      </a:lnTo>
                      <a:lnTo>
                        <a:pt x="21" y="4"/>
                      </a:lnTo>
                      <a:lnTo>
                        <a:pt x="18"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5" name="Freeform 8335"/>
                <p:cNvSpPr>
                  <a:spLocks/>
                </p:cNvSpPr>
                <p:nvPr/>
              </p:nvSpPr>
              <p:spPr bwMode="auto">
                <a:xfrm>
                  <a:off x="2492" y="1764"/>
                  <a:ext cx="2" cy="7"/>
                </a:xfrm>
                <a:custGeom>
                  <a:avLst/>
                  <a:gdLst>
                    <a:gd name="T0" fmla="*/ 13 w 13"/>
                    <a:gd name="T1" fmla="*/ 0 h 44"/>
                    <a:gd name="T2" fmla="*/ 7 w 13"/>
                    <a:gd name="T3" fmla="*/ 0 h 44"/>
                    <a:gd name="T4" fmla="*/ 7 w 13"/>
                    <a:gd name="T5" fmla="*/ 16 h 44"/>
                    <a:gd name="T6" fmla="*/ 7 w 13"/>
                    <a:gd name="T7" fmla="*/ 16 h 44"/>
                    <a:gd name="T8" fmla="*/ 0 w 13"/>
                    <a:gd name="T9" fmla="*/ 16 h 44"/>
                    <a:gd name="T10" fmla="*/ 1 w 13"/>
                    <a:gd name="T11" fmla="*/ 16 h 44"/>
                    <a:gd name="T12" fmla="*/ 5 w 13"/>
                    <a:gd name="T13" fmla="*/ 19 h 44"/>
                    <a:gd name="T14" fmla="*/ 7 w 13"/>
                    <a:gd name="T15" fmla="*/ 22 h 44"/>
                    <a:gd name="T16" fmla="*/ 7 w 13"/>
                    <a:gd name="T17" fmla="*/ 28 h 44"/>
                    <a:gd name="T18" fmla="*/ 7 w 13"/>
                    <a:gd name="T19" fmla="*/ 32 h 44"/>
                    <a:gd name="T20" fmla="*/ 5 w 13"/>
                    <a:gd name="T21" fmla="*/ 37 h 44"/>
                    <a:gd name="T22" fmla="*/ 4 w 13"/>
                    <a:gd name="T23" fmla="*/ 37 h 44"/>
                    <a:gd name="T24" fmla="*/ 7 w 13"/>
                    <a:gd name="T25" fmla="*/ 40 h 44"/>
                    <a:gd name="T26" fmla="*/ 7 w 13"/>
                    <a:gd name="T27" fmla="*/ 44 h 44"/>
                    <a:gd name="T28" fmla="*/ 13 w 13"/>
                    <a:gd name="T29" fmla="*/ 44 h 44"/>
                    <a:gd name="T30" fmla="*/ 13 w 13"/>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44">
                      <a:moveTo>
                        <a:pt x="13" y="0"/>
                      </a:moveTo>
                      <a:lnTo>
                        <a:pt x="7" y="0"/>
                      </a:lnTo>
                      <a:lnTo>
                        <a:pt x="7" y="16"/>
                      </a:lnTo>
                      <a:lnTo>
                        <a:pt x="7" y="16"/>
                      </a:lnTo>
                      <a:lnTo>
                        <a:pt x="0" y="16"/>
                      </a:lnTo>
                      <a:lnTo>
                        <a:pt x="1" y="16"/>
                      </a:lnTo>
                      <a:lnTo>
                        <a:pt x="5" y="19"/>
                      </a:lnTo>
                      <a:lnTo>
                        <a:pt x="7" y="22"/>
                      </a:lnTo>
                      <a:lnTo>
                        <a:pt x="7" y="28"/>
                      </a:lnTo>
                      <a:lnTo>
                        <a:pt x="7" y="32"/>
                      </a:lnTo>
                      <a:lnTo>
                        <a:pt x="5" y="37"/>
                      </a:lnTo>
                      <a:lnTo>
                        <a:pt x="4" y="37"/>
                      </a:lnTo>
                      <a:lnTo>
                        <a:pt x="7" y="40"/>
                      </a:lnTo>
                      <a:lnTo>
                        <a:pt x="7" y="44"/>
                      </a:lnTo>
                      <a:lnTo>
                        <a:pt x="13" y="44"/>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6" name="Freeform 8336"/>
                <p:cNvSpPr>
                  <a:spLocks/>
                </p:cNvSpPr>
                <p:nvPr/>
              </p:nvSpPr>
              <p:spPr bwMode="auto">
                <a:xfrm>
                  <a:off x="2496" y="1770"/>
                  <a:ext cx="4" cy="1"/>
                </a:xfrm>
                <a:custGeom>
                  <a:avLst/>
                  <a:gdLst>
                    <a:gd name="T0" fmla="*/ 19 w 25"/>
                    <a:gd name="T1" fmla="*/ 0 h 11"/>
                    <a:gd name="T2" fmla="*/ 19 w 25"/>
                    <a:gd name="T3" fmla="*/ 0 h 11"/>
                    <a:gd name="T4" fmla="*/ 16 w 25"/>
                    <a:gd name="T5" fmla="*/ 5 h 11"/>
                    <a:gd name="T6" fmla="*/ 11 w 25"/>
                    <a:gd name="T7" fmla="*/ 7 h 11"/>
                    <a:gd name="T8" fmla="*/ 0 w 25"/>
                    <a:gd name="T9" fmla="*/ 7 h 11"/>
                    <a:gd name="T10" fmla="*/ 0 w 25"/>
                    <a:gd name="T11" fmla="*/ 8 h 11"/>
                    <a:gd name="T12" fmla="*/ 6 w 25"/>
                    <a:gd name="T13" fmla="*/ 10 h 11"/>
                    <a:gd name="T14" fmla="*/ 11 w 25"/>
                    <a:gd name="T15" fmla="*/ 11 h 11"/>
                    <a:gd name="T16" fmla="*/ 15 w 25"/>
                    <a:gd name="T17" fmla="*/ 11 h 11"/>
                    <a:gd name="T18" fmla="*/ 19 w 25"/>
                    <a:gd name="T19" fmla="*/ 9 h 11"/>
                    <a:gd name="T20" fmla="*/ 22 w 25"/>
                    <a:gd name="T21" fmla="*/ 7 h 11"/>
                    <a:gd name="T22" fmla="*/ 25 w 25"/>
                    <a:gd name="T23" fmla="*/ 1 h 11"/>
                    <a:gd name="T24" fmla="*/ 19 w 25"/>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19" y="0"/>
                      </a:moveTo>
                      <a:lnTo>
                        <a:pt x="19" y="0"/>
                      </a:lnTo>
                      <a:lnTo>
                        <a:pt x="16" y="5"/>
                      </a:lnTo>
                      <a:lnTo>
                        <a:pt x="11" y="7"/>
                      </a:lnTo>
                      <a:lnTo>
                        <a:pt x="0" y="7"/>
                      </a:lnTo>
                      <a:lnTo>
                        <a:pt x="0" y="8"/>
                      </a:lnTo>
                      <a:lnTo>
                        <a:pt x="6" y="10"/>
                      </a:lnTo>
                      <a:lnTo>
                        <a:pt x="11" y="11"/>
                      </a:lnTo>
                      <a:lnTo>
                        <a:pt x="15" y="11"/>
                      </a:lnTo>
                      <a:lnTo>
                        <a:pt x="19" y="9"/>
                      </a:lnTo>
                      <a:lnTo>
                        <a:pt x="22" y="7"/>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7" name="Freeform 8337"/>
                <p:cNvSpPr>
                  <a:spLocks/>
                </p:cNvSpPr>
                <p:nvPr/>
              </p:nvSpPr>
              <p:spPr bwMode="auto">
                <a:xfrm>
                  <a:off x="2495" y="1766"/>
                  <a:ext cx="5" cy="5"/>
                </a:xfrm>
                <a:custGeom>
                  <a:avLst/>
                  <a:gdLst>
                    <a:gd name="T0" fmla="*/ 21 w 29"/>
                    <a:gd name="T1" fmla="*/ 0 h 27"/>
                    <a:gd name="T2" fmla="*/ 15 w 29"/>
                    <a:gd name="T3" fmla="*/ 3 h 27"/>
                    <a:gd name="T4" fmla="*/ 15 w 29"/>
                    <a:gd name="T5" fmla="*/ 3 h 27"/>
                    <a:gd name="T6" fmla="*/ 20 w 29"/>
                    <a:gd name="T7" fmla="*/ 5 h 27"/>
                    <a:gd name="T8" fmla="*/ 21 w 29"/>
                    <a:gd name="T9" fmla="*/ 6 h 27"/>
                    <a:gd name="T10" fmla="*/ 23 w 29"/>
                    <a:gd name="T11" fmla="*/ 12 h 27"/>
                    <a:gd name="T12" fmla="*/ 5 w 29"/>
                    <a:gd name="T13" fmla="*/ 12 h 27"/>
                    <a:gd name="T14" fmla="*/ 0 w 29"/>
                    <a:gd name="T15" fmla="*/ 15 h 27"/>
                    <a:gd name="T16" fmla="*/ 0 w 29"/>
                    <a:gd name="T17" fmla="*/ 17 h 27"/>
                    <a:gd name="T18" fmla="*/ 1 w 29"/>
                    <a:gd name="T19" fmla="*/ 22 h 27"/>
                    <a:gd name="T20" fmla="*/ 4 w 29"/>
                    <a:gd name="T21" fmla="*/ 27 h 27"/>
                    <a:gd name="T22" fmla="*/ 15 w 29"/>
                    <a:gd name="T23" fmla="*/ 27 h 27"/>
                    <a:gd name="T24" fmla="*/ 13 w 29"/>
                    <a:gd name="T25" fmla="*/ 27 h 27"/>
                    <a:gd name="T26" fmla="*/ 8 w 29"/>
                    <a:gd name="T27" fmla="*/ 24 h 27"/>
                    <a:gd name="T28" fmla="*/ 6 w 29"/>
                    <a:gd name="T29" fmla="*/ 22 h 27"/>
                    <a:gd name="T30" fmla="*/ 5 w 29"/>
                    <a:gd name="T31" fmla="*/ 16 h 27"/>
                    <a:gd name="T32" fmla="*/ 29 w 29"/>
                    <a:gd name="T33" fmla="*/ 16 h 27"/>
                    <a:gd name="T34" fmla="*/ 28 w 29"/>
                    <a:gd name="T35" fmla="*/ 9 h 27"/>
                    <a:gd name="T36" fmla="*/ 27 w 29"/>
                    <a:gd name="T37" fmla="*/ 5 h 27"/>
                    <a:gd name="T38" fmla="*/ 26 w 29"/>
                    <a:gd name="T39" fmla="*/ 4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5" y="3"/>
                      </a:lnTo>
                      <a:lnTo>
                        <a:pt x="15" y="3"/>
                      </a:lnTo>
                      <a:lnTo>
                        <a:pt x="20" y="5"/>
                      </a:lnTo>
                      <a:lnTo>
                        <a:pt x="21" y="6"/>
                      </a:lnTo>
                      <a:lnTo>
                        <a:pt x="23" y="12"/>
                      </a:lnTo>
                      <a:lnTo>
                        <a:pt x="5" y="12"/>
                      </a:lnTo>
                      <a:lnTo>
                        <a:pt x="0" y="15"/>
                      </a:lnTo>
                      <a:lnTo>
                        <a:pt x="0" y="17"/>
                      </a:lnTo>
                      <a:lnTo>
                        <a:pt x="1" y="22"/>
                      </a:lnTo>
                      <a:lnTo>
                        <a:pt x="4" y="27"/>
                      </a:lnTo>
                      <a:lnTo>
                        <a:pt x="15" y="27"/>
                      </a:lnTo>
                      <a:lnTo>
                        <a:pt x="13" y="27"/>
                      </a:lnTo>
                      <a:lnTo>
                        <a:pt x="8" y="24"/>
                      </a:lnTo>
                      <a:lnTo>
                        <a:pt x="6" y="22"/>
                      </a:lnTo>
                      <a:lnTo>
                        <a:pt x="5" y="16"/>
                      </a:lnTo>
                      <a:lnTo>
                        <a:pt x="29" y="16"/>
                      </a:lnTo>
                      <a:lnTo>
                        <a:pt x="28" y="9"/>
                      </a:lnTo>
                      <a:lnTo>
                        <a:pt x="27" y="5"/>
                      </a:lnTo>
                      <a:lnTo>
                        <a:pt x="26"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8" name="Freeform 8338"/>
                <p:cNvSpPr>
                  <a:spLocks/>
                </p:cNvSpPr>
                <p:nvPr/>
              </p:nvSpPr>
              <p:spPr bwMode="auto">
                <a:xfrm>
                  <a:off x="2495" y="1766"/>
                  <a:ext cx="3" cy="3"/>
                </a:xfrm>
                <a:custGeom>
                  <a:avLst/>
                  <a:gdLst>
                    <a:gd name="T0" fmla="*/ 15 w 21"/>
                    <a:gd name="T1" fmla="*/ 0 h 16"/>
                    <a:gd name="T2" fmla="*/ 14 w 21"/>
                    <a:gd name="T3" fmla="*/ 0 h 16"/>
                    <a:gd name="T4" fmla="*/ 8 w 21"/>
                    <a:gd name="T5" fmla="*/ 1 h 16"/>
                    <a:gd name="T6" fmla="*/ 4 w 21"/>
                    <a:gd name="T7" fmla="*/ 4 h 16"/>
                    <a:gd name="T8" fmla="*/ 3 w 21"/>
                    <a:gd name="T9" fmla="*/ 5 h 16"/>
                    <a:gd name="T10" fmla="*/ 1 w 21"/>
                    <a:gd name="T11" fmla="*/ 10 h 16"/>
                    <a:gd name="T12" fmla="*/ 0 w 21"/>
                    <a:gd name="T13" fmla="*/ 16 h 16"/>
                    <a:gd name="T14" fmla="*/ 5 w 21"/>
                    <a:gd name="T15" fmla="*/ 13 h 16"/>
                    <a:gd name="T16" fmla="*/ 6 w 21"/>
                    <a:gd name="T17" fmla="*/ 12 h 16"/>
                    <a:gd name="T18" fmla="*/ 8 w 21"/>
                    <a:gd name="T19" fmla="*/ 6 h 16"/>
                    <a:gd name="T20" fmla="*/ 10 w 21"/>
                    <a:gd name="T21" fmla="*/ 6 h 16"/>
                    <a:gd name="T22" fmla="*/ 15 w 21"/>
                    <a:gd name="T23" fmla="*/ 4 h 16"/>
                    <a:gd name="T24" fmla="*/ 21 w 21"/>
                    <a:gd name="T25" fmla="*/ 1 h 16"/>
                    <a:gd name="T26" fmla="*/ 20 w 21"/>
                    <a:gd name="T27" fmla="*/ 1 h 16"/>
                    <a:gd name="T28" fmla="*/ 15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5" y="0"/>
                      </a:moveTo>
                      <a:lnTo>
                        <a:pt x="14" y="0"/>
                      </a:lnTo>
                      <a:lnTo>
                        <a:pt x="8" y="1"/>
                      </a:lnTo>
                      <a:lnTo>
                        <a:pt x="4" y="4"/>
                      </a:lnTo>
                      <a:lnTo>
                        <a:pt x="3" y="5"/>
                      </a:lnTo>
                      <a:lnTo>
                        <a:pt x="1" y="10"/>
                      </a:lnTo>
                      <a:lnTo>
                        <a:pt x="0" y="16"/>
                      </a:lnTo>
                      <a:lnTo>
                        <a:pt x="5" y="13"/>
                      </a:lnTo>
                      <a:lnTo>
                        <a:pt x="6" y="12"/>
                      </a:lnTo>
                      <a:lnTo>
                        <a:pt x="8" y="6"/>
                      </a:lnTo>
                      <a:lnTo>
                        <a:pt x="10" y="6"/>
                      </a:lnTo>
                      <a:lnTo>
                        <a:pt x="15" y="4"/>
                      </a:lnTo>
                      <a:lnTo>
                        <a:pt x="21" y="1"/>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99" name="Freeform 8339"/>
                <p:cNvSpPr>
                  <a:spLocks/>
                </p:cNvSpPr>
                <p:nvPr/>
              </p:nvSpPr>
              <p:spPr bwMode="auto">
                <a:xfrm>
                  <a:off x="2470" y="1783"/>
                  <a:ext cx="4" cy="3"/>
                </a:xfrm>
                <a:custGeom>
                  <a:avLst/>
                  <a:gdLst>
                    <a:gd name="T0" fmla="*/ 24 w 26"/>
                    <a:gd name="T1" fmla="*/ 0 h 18"/>
                    <a:gd name="T2" fmla="*/ 10 w 26"/>
                    <a:gd name="T3" fmla="*/ 0 h 18"/>
                    <a:gd name="T4" fmla="*/ 14 w 26"/>
                    <a:gd name="T5" fmla="*/ 1 h 18"/>
                    <a:gd name="T6" fmla="*/ 19 w 26"/>
                    <a:gd name="T7" fmla="*/ 2 h 18"/>
                    <a:gd name="T8" fmla="*/ 19 w 26"/>
                    <a:gd name="T9" fmla="*/ 3 h 18"/>
                    <a:gd name="T10" fmla="*/ 21 w 26"/>
                    <a:gd name="T11" fmla="*/ 7 h 18"/>
                    <a:gd name="T12" fmla="*/ 21 w 26"/>
                    <a:gd name="T13" fmla="*/ 9 h 18"/>
                    <a:gd name="T14" fmla="*/ 19 w 26"/>
                    <a:gd name="T15" fmla="*/ 13 h 18"/>
                    <a:gd name="T16" fmla="*/ 17 w 26"/>
                    <a:gd name="T17" fmla="*/ 14 h 18"/>
                    <a:gd name="T18" fmla="*/ 10 w 26"/>
                    <a:gd name="T19" fmla="*/ 15 h 18"/>
                    <a:gd name="T20" fmla="*/ 0 w 26"/>
                    <a:gd name="T21" fmla="*/ 15 h 18"/>
                    <a:gd name="T22" fmla="*/ 21 w 26"/>
                    <a:gd name="T23" fmla="*/ 18 h 18"/>
                    <a:gd name="T24" fmla="*/ 25 w 26"/>
                    <a:gd name="T25" fmla="*/ 14 h 18"/>
                    <a:gd name="T26" fmla="*/ 25 w 26"/>
                    <a:gd name="T27" fmla="*/ 13 h 18"/>
                    <a:gd name="T28" fmla="*/ 26 w 26"/>
                    <a:gd name="T29" fmla="*/ 7 h 18"/>
                    <a:gd name="T30" fmla="*/ 26 w 26"/>
                    <a:gd name="T31" fmla="*/ 6 h 18"/>
                    <a:gd name="T32" fmla="*/ 25 w 26"/>
                    <a:gd name="T33" fmla="*/ 1 h 18"/>
                    <a:gd name="T34" fmla="*/ 24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4" y="0"/>
                      </a:moveTo>
                      <a:lnTo>
                        <a:pt x="10" y="0"/>
                      </a:lnTo>
                      <a:lnTo>
                        <a:pt x="14" y="1"/>
                      </a:lnTo>
                      <a:lnTo>
                        <a:pt x="19" y="2"/>
                      </a:lnTo>
                      <a:lnTo>
                        <a:pt x="19" y="3"/>
                      </a:lnTo>
                      <a:lnTo>
                        <a:pt x="21" y="7"/>
                      </a:lnTo>
                      <a:lnTo>
                        <a:pt x="21" y="9"/>
                      </a:lnTo>
                      <a:lnTo>
                        <a:pt x="19" y="13"/>
                      </a:lnTo>
                      <a:lnTo>
                        <a:pt x="17" y="14"/>
                      </a:lnTo>
                      <a:lnTo>
                        <a:pt x="10" y="15"/>
                      </a:lnTo>
                      <a:lnTo>
                        <a:pt x="0" y="15"/>
                      </a:lnTo>
                      <a:lnTo>
                        <a:pt x="21" y="18"/>
                      </a:lnTo>
                      <a:lnTo>
                        <a:pt x="25" y="14"/>
                      </a:lnTo>
                      <a:lnTo>
                        <a:pt x="25" y="13"/>
                      </a:lnTo>
                      <a:lnTo>
                        <a:pt x="26" y="7"/>
                      </a:lnTo>
                      <a:lnTo>
                        <a:pt x="26" y="6"/>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0" name="Freeform 8340"/>
                <p:cNvSpPr>
                  <a:spLocks/>
                </p:cNvSpPr>
                <p:nvPr/>
              </p:nvSpPr>
              <p:spPr bwMode="auto">
                <a:xfrm>
                  <a:off x="2470" y="1780"/>
                  <a:ext cx="4" cy="2"/>
                </a:xfrm>
                <a:custGeom>
                  <a:avLst/>
                  <a:gdLst>
                    <a:gd name="T0" fmla="*/ 22 w 25"/>
                    <a:gd name="T1" fmla="*/ 0 h 16"/>
                    <a:gd name="T2" fmla="*/ 8 w 25"/>
                    <a:gd name="T3" fmla="*/ 1 h 16"/>
                    <a:gd name="T4" fmla="*/ 15 w 25"/>
                    <a:gd name="T5" fmla="*/ 2 h 16"/>
                    <a:gd name="T6" fmla="*/ 18 w 25"/>
                    <a:gd name="T7" fmla="*/ 3 h 16"/>
                    <a:gd name="T8" fmla="*/ 19 w 25"/>
                    <a:gd name="T9" fmla="*/ 8 h 16"/>
                    <a:gd name="T10" fmla="*/ 18 w 25"/>
                    <a:gd name="T11" fmla="*/ 13 h 16"/>
                    <a:gd name="T12" fmla="*/ 15 w 25"/>
                    <a:gd name="T13" fmla="*/ 14 h 16"/>
                    <a:gd name="T14" fmla="*/ 9 w 25"/>
                    <a:gd name="T15" fmla="*/ 15 h 16"/>
                    <a:gd name="T16" fmla="*/ 0 w 25"/>
                    <a:gd name="T17" fmla="*/ 15 h 16"/>
                    <a:gd name="T18" fmla="*/ 19 w 25"/>
                    <a:gd name="T19" fmla="*/ 16 h 16"/>
                    <a:gd name="T20" fmla="*/ 23 w 25"/>
                    <a:gd name="T21" fmla="*/ 13 h 16"/>
                    <a:gd name="T22" fmla="*/ 25 w 25"/>
                    <a:gd name="T23" fmla="*/ 7 h 16"/>
                    <a:gd name="T24" fmla="*/ 24 w 25"/>
                    <a:gd name="T25" fmla="*/ 5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8" y="1"/>
                      </a:lnTo>
                      <a:lnTo>
                        <a:pt x="15" y="2"/>
                      </a:lnTo>
                      <a:lnTo>
                        <a:pt x="18" y="3"/>
                      </a:lnTo>
                      <a:lnTo>
                        <a:pt x="19" y="8"/>
                      </a:lnTo>
                      <a:lnTo>
                        <a:pt x="18" y="13"/>
                      </a:lnTo>
                      <a:lnTo>
                        <a:pt x="15" y="14"/>
                      </a:lnTo>
                      <a:lnTo>
                        <a:pt x="9" y="15"/>
                      </a:lnTo>
                      <a:lnTo>
                        <a:pt x="0" y="15"/>
                      </a:lnTo>
                      <a:lnTo>
                        <a:pt x="19" y="16"/>
                      </a:lnTo>
                      <a:lnTo>
                        <a:pt x="23" y="13"/>
                      </a:lnTo>
                      <a:lnTo>
                        <a:pt x="25" y="7"/>
                      </a:lnTo>
                      <a:lnTo>
                        <a:pt x="24"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1" name="Freeform 8341"/>
                <p:cNvSpPr>
                  <a:spLocks/>
                </p:cNvSpPr>
                <p:nvPr/>
              </p:nvSpPr>
              <p:spPr bwMode="auto">
                <a:xfrm>
                  <a:off x="2469" y="1779"/>
                  <a:ext cx="5" cy="7"/>
                </a:xfrm>
                <a:custGeom>
                  <a:avLst/>
                  <a:gdLst>
                    <a:gd name="T0" fmla="*/ 16 w 30"/>
                    <a:gd name="T1" fmla="*/ 0 h 42"/>
                    <a:gd name="T2" fmla="*/ 0 w 30"/>
                    <a:gd name="T3" fmla="*/ 0 h 42"/>
                    <a:gd name="T4" fmla="*/ 0 w 30"/>
                    <a:gd name="T5" fmla="*/ 42 h 42"/>
                    <a:gd name="T6" fmla="*/ 16 w 30"/>
                    <a:gd name="T7" fmla="*/ 42 h 42"/>
                    <a:gd name="T8" fmla="*/ 21 w 30"/>
                    <a:gd name="T9" fmla="*/ 42 h 42"/>
                    <a:gd name="T10" fmla="*/ 26 w 30"/>
                    <a:gd name="T11" fmla="*/ 41 h 42"/>
                    <a:gd name="T12" fmla="*/ 27 w 30"/>
                    <a:gd name="T13" fmla="*/ 40 h 42"/>
                    <a:gd name="T14" fmla="*/ 6 w 30"/>
                    <a:gd name="T15" fmla="*/ 37 h 42"/>
                    <a:gd name="T16" fmla="*/ 6 w 30"/>
                    <a:gd name="T17" fmla="*/ 22 h 42"/>
                    <a:gd name="T18" fmla="*/ 16 w 30"/>
                    <a:gd name="T19" fmla="*/ 22 h 42"/>
                    <a:gd name="T20" fmla="*/ 30 w 30"/>
                    <a:gd name="T21" fmla="*/ 22 h 42"/>
                    <a:gd name="T22" fmla="*/ 25 w 30"/>
                    <a:gd name="T23" fmla="*/ 20 h 42"/>
                    <a:gd name="T24" fmla="*/ 25 w 30"/>
                    <a:gd name="T25" fmla="*/ 19 h 42"/>
                    <a:gd name="T26" fmla="*/ 6 w 30"/>
                    <a:gd name="T27" fmla="*/ 18 h 42"/>
                    <a:gd name="T28" fmla="*/ 6 w 30"/>
                    <a:gd name="T29" fmla="*/ 4 h 42"/>
                    <a:gd name="T30" fmla="*/ 14 w 30"/>
                    <a:gd name="T31" fmla="*/ 4 h 42"/>
                    <a:gd name="T32" fmla="*/ 28 w 30"/>
                    <a:gd name="T33" fmla="*/ 3 h 42"/>
                    <a:gd name="T34" fmla="*/ 27 w 30"/>
                    <a:gd name="T35" fmla="*/ 3 h 42"/>
                    <a:gd name="T36" fmla="*/ 23 w 30"/>
                    <a:gd name="T37" fmla="*/ 0 h 42"/>
                    <a:gd name="T38" fmla="*/ 16 w 30"/>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2">
                      <a:moveTo>
                        <a:pt x="16" y="0"/>
                      </a:moveTo>
                      <a:lnTo>
                        <a:pt x="0" y="0"/>
                      </a:lnTo>
                      <a:lnTo>
                        <a:pt x="0" y="42"/>
                      </a:lnTo>
                      <a:lnTo>
                        <a:pt x="16" y="42"/>
                      </a:lnTo>
                      <a:lnTo>
                        <a:pt x="21" y="42"/>
                      </a:lnTo>
                      <a:lnTo>
                        <a:pt x="26" y="41"/>
                      </a:lnTo>
                      <a:lnTo>
                        <a:pt x="27" y="40"/>
                      </a:lnTo>
                      <a:lnTo>
                        <a:pt x="6" y="37"/>
                      </a:lnTo>
                      <a:lnTo>
                        <a:pt x="6" y="22"/>
                      </a:lnTo>
                      <a:lnTo>
                        <a:pt x="16" y="22"/>
                      </a:lnTo>
                      <a:lnTo>
                        <a:pt x="30" y="22"/>
                      </a:lnTo>
                      <a:lnTo>
                        <a:pt x="25" y="20"/>
                      </a:lnTo>
                      <a:lnTo>
                        <a:pt x="25" y="19"/>
                      </a:lnTo>
                      <a:lnTo>
                        <a:pt x="6" y="18"/>
                      </a:lnTo>
                      <a:lnTo>
                        <a:pt x="6" y="4"/>
                      </a:lnTo>
                      <a:lnTo>
                        <a:pt x="14" y="4"/>
                      </a:lnTo>
                      <a:lnTo>
                        <a:pt x="28" y="3"/>
                      </a:lnTo>
                      <a:lnTo>
                        <a:pt x="27" y="3"/>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2" name="Freeform 8342"/>
                <p:cNvSpPr>
                  <a:spLocks/>
                </p:cNvSpPr>
                <p:nvPr/>
              </p:nvSpPr>
              <p:spPr bwMode="auto">
                <a:xfrm>
                  <a:off x="2476" y="1782"/>
                  <a:ext cx="4" cy="4"/>
                </a:xfrm>
                <a:custGeom>
                  <a:avLst/>
                  <a:gdLst>
                    <a:gd name="T0" fmla="*/ 21 w 25"/>
                    <a:gd name="T1" fmla="*/ 0 h 28"/>
                    <a:gd name="T2" fmla="*/ 11 w 25"/>
                    <a:gd name="T3" fmla="*/ 0 h 28"/>
                    <a:gd name="T4" fmla="*/ 13 w 25"/>
                    <a:gd name="T5" fmla="*/ 1 h 28"/>
                    <a:gd name="T6" fmla="*/ 17 w 25"/>
                    <a:gd name="T7" fmla="*/ 3 h 28"/>
                    <a:gd name="T8" fmla="*/ 19 w 25"/>
                    <a:gd name="T9" fmla="*/ 6 h 28"/>
                    <a:gd name="T10" fmla="*/ 20 w 25"/>
                    <a:gd name="T11" fmla="*/ 11 h 28"/>
                    <a:gd name="T12" fmla="*/ 19 w 25"/>
                    <a:gd name="T13" fmla="*/ 16 h 28"/>
                    <a:gd name="T14" fmla="*/ 17 w 25"/>
                    <a:gd name="T15" fmla="*/ 21 h 28"/>
                    <a:gd name="T16" fmla="*/ 16 w 25"/>
                    <a:gd name="T17" fmla="*/ 22 h 28"/>
                    <a:gd name="T18" fmla="*/ 11 w 25"/>
                    <a:gd name="T19" fmla="*/ 24 h 28"/>
                    <a:gd name="T20" fmla="*/ 0 w 25"/>
                    <a:gd name="T21" fmla="*/ 24 h 28"/>
                    <a:gd name="T22" fmla="*/ 5 w 25"/>
                    <a:gd name="T23" fmla="*/ 27 h 28"/>
                    <a:gd name="T24" fmla="*/ 11 w 25"/>
                    <a:gd name="T25" fmla="*/ 28 h 28"/>
                    <a:gd name="T26" fmla="*/ 16 w 25"/>
                    <a:gd name="T27" fmla="*/ 27 h 28"/>
                    <a:gd name="T28" fmla="*/ 20 w 25"/>
                    <a:gd name="T29" fmla="*/ 24 h 28"/>
                    <a:gd name="T30" fmla="*/ 22 w 25"/>
                    <a:gd name="T31" fmla="*/ 23 h 28"/>
                    <a:gd name="T32" fmla="*/ 24 w 25"/>
                    <a:gd name="T33" fmla="*/ 18 h 28"/>
                    <a:gd name="T34" fmla="*/ 25 w 25"/>
                    <a:gd name="T35" fmla="*/ 11 h 28"/>
                    <a:gd name="T36" fmla="*/ 25 w 25"/>
                    <a:gd name="T37" fmla="*/ 10 h 28"/>
                    <a:gd name="T38" fmla="*/ 23 w 25"/>
                    <a:gd name="T39" fmla="*/ 4 h 28"/>
                    <a:gd name="T40" fmla="*/ 21 w 25"/>
                    <a:gd name="T4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8">
                      <a:moveTo>
                        <a:pt x="21" y="0"/>
                      </a:moveTo>
                      <a:lnTo>
                        <a:pt x="11" y="0"/>
                      </a:lnTo>
                      <a:lnTo>
                        <a:pt x="13" y="1"/>
                      </a:lnTo>
                      <a:lnTo>
                        <a:pt x="17" y="3"/>
                      </a:lnTo>
                      <a:lnTo>
                        <a:pt x="19" y="6"/>
                      </a:lnTo>
                      <a:lnTo>
                        <a:pt x="20" y="11"/>
                      </a:lnTo>
                      <a:lnTo>
                        <a:pt x="19" y="16"/>
                      </a:lnTo>
                      <a:lnTo>
                        <a:pt x="17" y="21"/>
                      </a:lnTo>
                      <a:lnTo>
                        <a:pt x="16" y="22"/>
                      </a:lnTo>
                      <a:lnTo>
                        <a:pt x="11" y="24"/>
                      </a:lnTo>
                      <a:lnTo>
                        <a:pt x="0" y="24"/>
                      </a:lnTo>
                      <a:lnTo>
                        <a:pt x="5" y="27"/>
                      </a:lnTo>
                      <a:lnTo>
                        <a:pt x="11" y="28"/>
                      </a:lnTo>
                      <a:lnTo>
                        <a:pt x="16" y="27"/>
                      </a:lnTo>
                      <a:lnTo>
                        <a:pt x="20" y="24"/>
                      </a:lnTo>
                      <a:lnTo>
                        <a:pt x="22" y="23"/>
                      </a:lnTo>
                      <a:lnTo>
                        <a:pt x="24" y="18"/>
                      </a:lnTo>
                      <a:lnTo>
                        <a:pt x="25" y="11"/>
                      </a:lnTo>
                      <a:lnTo>
                        <a:pt x="25" y="10"/>
                      </a:lnTo>
                      <a:lnTo>
                        <a:pt x="23" y="4"/>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3" name="Freeform 8343"/>
                <p:cNvSpPr>
                  <a:spLocks/>
                </p:cNvSpPr>
                <p:nvPr/>
              </p:nvSpPr>
              <p:spPr bwMode="auto">
                <a:xfrm>
                  <a:off x="2475" y="1781"/>
                  <a:ext cx="4" cy="5"/>
                </a:xfrm>
                <a:custGeom>
                  <a:avLst/>
                  <a:gdLst>
                    <a:gd name="T0" fmla="*/ 15 w 25"/>
                    <a:gd name="T1" fmla="*/ 0 h 29"/>
                    <a:gd name="T2" fmla="*/ 15 w 25"/>
                    <a:gd name="T3" fmla="*/ 0 h 29"/>
                    <a:gd name="T4" fmla="*/ 9 w 25"/>
                    <a:gd name="T5" fmla="*/ 1 h 29"/>
                    <a:gd name="T6" fmla="*/ 4 w 25"/>
                    <a:gd name="T7" fmla="*/ 5 h 29"/>
                    <a:gd name="T8" fmla="*/ 3 w 25"/>
                    <a:gd name="T9" fmla="*/ 6 h 29"/>
                    <a:gd name="T10" fmla="*/ 1 w 25"/>
                    <a:gd name="T11" fmla="*/ 11 h 29"/>
                    <a:gd name="T12" fmla="*/ 0 w 25"/>
                    <a:gd name="T13" fmla="*/ 16 h 29"/>
                    <a:gd name="T14" fmla="*/ 0 w 25"/>
                    <a:gd name="T15" fmla="*/ 19 h 29"/>
                    <a:gd name="T16" fmla="*/ 2 w 25"/>
                    <a:gd name="T17" fmla="*/ 25 h 29"/>
                    <a:gd name="T18" fmla="*/ 4 w 25"/>
                    <a:gd name="T19" fmla="*/ 29 h 29"/>
                    <a:gd name="T20" fmla="*/ 15 w 25"/>
                    <a:gd name="T21" fmla="*/ 29 h 29"/>
                    <a:gd name="T22" fmla="*/ 12 w 25"/>
                    <a:gd name="T23" fmla="*/ 29 h 29"/>
                    <a:gd name="T24" fmla="*/ 8 w 25"/>
                    <a:gd name="T25" fmla="*/ 26 h 29"/>
                    <a:gd name="T26" fmla="*/ 6 w 25"/>
                    <a:gd name="T27" fmla="*/ 23 h 29"/>
                    <a:gd name="T28" fmla="*/ 5 w 25"/>
                    <a:gd name="T29" fmla="*/ 16 h 29"/>
                    <a:gd name="T30" fmla="*/ 6 w 25"/>
                    <a:gd name="T31" fmla="*/ 12 h 29"/>
                    <a:gd name="T32" fmla="*/ 8 w 25"/>
                    <a:gd name="T33" fmla="*/ 8 h 29"/>
                    <a:gd name="T34" fmla="*/ 9 w 25"/>
                    <a:gd name="T35" fmla="*/ 7 h 29"/>
                    <a:gd name="T36" fmla="*/ 15 w 25"/>
                    <a:gd name="T37" fmla="*/ 5 h 29"/>
                    <a:gd name="T38" fmla="*/ 25 w 25"/>
                    <a:gd name="T39" fmla="*/ 5 h 29"/>
                    <a:gd name="T40" fmla="*/ 25 w 25"/>
                    <a:gd name="T41" fmla="*/ 5 h 29"/>
                    <a:gd name="T42" fmla="*/ 20 w 25"/>
                    <a:gd name="T43" fmla="*/ 1 h 29"/>
                    <a:gd name="T44" fmla="*/ 15 w 25"/>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9">
                      <a:moveTo>
                        <a:pt x="15" y="0"/>
                      </a:moveTo>
                      <a:lnTo>
                        <a:pt x="15" y="0"/>
                      </a:lnTo>
                      <a:lnTo>
                        <a:pt x="9" y="1"/>
                      </a:lnTo>
                      <a:lnTo>
                        <a:pt x="4" y="5"/>
                      </a:lnTo>
                      <a:lnTo>
                        <a:pt x="3" y="6"/>
                      </a:lnTo>
                      <a:lnTo>
                        <a:pt x="1" y="11"/>
                      </a:lnTo>
                      <a:lnTo>
                        <a:pt x="0" y="16"/>
                      </a:lnTo>
                      <a:lnTo>
                        <a:pt x="0" y="19"/>
                      </a:lnTo>
                      <a:lnTo>
                        <a:pt x="2" y="25"/>
                      </a:lnTo>
                      <a:lnTo>
                        <a:pt x="4" y="29"/>
                      </a:lnTo>
                      <a:lnTo>
                        <a:pt x="15" y="29"/>
                      </a:lnTo>
                      <a:lnTo>
                        <a:pt x="12" y="29"/>
                      </a:lnTo>
                      <a:lnTo>
                        <a:pt x="8" y="26"/>
                      </a:lnTo>
                      <a:lnTo>
                        <a:pt x="6" y="23"/>
                      </a:lnTo>
                      <a:lnTo>
                        <a:pt x="5" y="16"/>
                      </a:lnTo>
                      <a:lnTo>
                        <a:pt x="6" y="12"/>
                      </a:lnTo>
                      <a:lnTo>
                        <a:pt x="8" y="8"/>
                      </a:lnTo>
                      <a:lnTo>
                        <a:pt x="9" y="7"/>
                      </a:lnTo>
                      <a:lnTo>
                        <a:pt x="15" y="5"/>
                      </a:lnTo>
                      <a:lnTo>
                        <a:pt x="25" y="5"/>
                      </a:lnTo>
                      <a:lnTo>
                        <a:pt x="25" y="5"/>
                      </a:lnTo>
                      <a:lnTo>
                        <a:pt x="20" y="1"/>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4" name="Freeform 8344"/>
                <p:cNvSpPr>
                  <a:spLocks/>
                </p:cNvSpPr>
                <p:nvPr/>
              </p:nvSpPr>
              <p:spPr bwMode="auto">
                <a:xfrm>
                  <a:off x="2486" y="1781"/>
                  <a:ext cx="2" cy="5"/>
                </a:xfrm>
                <a:custGeom>
                  <a:avLst/>
                  <a:gdLst>
                    <a:gd name="T0" fmla="*/ 8 w 10"/>
                    <a:gd name="T1" fmla="*/ 0 h 29"/>
                    <a:gd name="T2" fmla="*/ 0 w 10"/>
                    <a:gd name="T3" fmla="*/ 3 h 29"/>
                    <a:gd name="T4" fmla="*/ 3 w 10"/>
                    <a:gd name="T5" fmla="*/ 4 h 29"/>
                    <a:gd name="T6" fmla="*/ 5 w 10"/>
                    <a:gd name="T7" fmla="*/ 6 h 29"/>
                    <a:gd name="T8" fmla="*/ 5 w 10"/>
                    <a:gd name="T9" fmla="*/ 10 h 29"/>
                    <a:gd name="T10" fmla="*/ 5 w 10"/>
                    <a:gd name="T11" fmla="*/ 29 h 29"/>
                    <a:gd name="T12" fmla="*/ 10 w 10"/>
                    <a:gd name="T13" fmla="*/ 29 h 29"/>
                    <a:gd name="T14" fmla="*/ 10 w 10"/>
                    <a:gd name="T15" fmla="*/ 8 h 29"/>
                    <a:gd name="T16" fmla="*/ 10 w 10"/>
                    <a:gd name="T17" fmla="*/ 5 h 29"/>
                    <a:gd name="T18" fmla="*/ 8 w 10"/>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9">
                      <a:moveTo>
                        <a:pt x="8" y="0"/>
                      </a:moveTo>
                      <a:lnTo>
                        <a:pt x="0" y="3"/>
                      </a:lnTo>
                      <a:lnTo>
                        <a:pt x="3" y="4"/>
                      </a:lnTo>
                      <a:lnTo>
                        <a:pt x="5" y="6"/>
                      </a:lnTo>
                      <a:lnTo>
                        <a:pt x="5" y="10"/>
                      </a:lnTo>
                      <a:lnTo>
                        <a:pt x="5" y="29"/>
                      </a:lnTo>
                      <a:lnTo>
                        <a:pt x="10" y="29"/>
                      </a:lnTo>
                      <a:lnTo>
                        <a:pt x="10" y="8"/>
                      </a:lnTo>
                      <a:lnTo>
                        <a:pt x="10" y="5"/>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5" name="Freeform 8345"/>
                <p:cNvSpPr>
                  <a:spLocks/>
                </p:cNvSpPr>
                <p:nvPr/>
              </p:nvSpPr>
              <p:spPr bwMode="auto">
                <a:xfrm>
                  <a:off x="2483" y="1781"/>
                  <a:ext cx="2" cy="1"/>
                </a:xfrm>
                <a:custGeom>
                  <a:avLst/>
                  <a:gdLst>
                    <a:gd name="T0" fmla="*/ 7 w 10"/>
                    <a:gd name="T1" fmla="*/ 0 h 5"/>
                    <a:gd name="T2" fmla="*/ 0 w 10"/>
                    <a:gd name="T3" fmla="*/ 4 h 5"/>
                    <a:gd name="T4" fmla="*/ 4 w 10"/>
                    <a:gd name="T5" fmla="*/ 5 h 5"/>
                    <a:gd name="T6" fmla="*/ 10 w 10"/>
                    <a:gd name="T7" fmla="*/ 5 h 5"/>
                    <a:gd name="T8" fmla="*/ 7 w 10"/>
                    <a:gd name="T9" fmla="*/ 0 h 5"/>
                  </a:gdLst>
                  <a:ahLst/>
                  <a:cxnLst>
                    <a:cxn ang="0">
                      <a:pos x="T0" y="T1"/>
                    </a:cxn>
                    <a:cxn ang="0">
                      <a:pos x="T2" y="T3"/>
                    </a:cxn>
                    <a:cxn ang="0">
                      <a:pos x="T4" y="T5"/>
                    </a:cxn>
                    <a:cxn ang="0">
                      <a:pos x="T6" y="T7"/>
                    </a:cxn>
                    <a:cxn ang="0">
                      <a:pos x="T8" y="T9"/>
                    </a:cxn>
                  </a:cxnLst>
                  <a:rect l="0" t="0" r="r" b="b"/>
                  <a:pathLst>
                    <a:path w="10" h="5">
                      <a:moveTo>
                        <a:pt x="7" y="0"/>
                      </a:moveTo>
                      <a:lnTo>
                        <a:pt x="0" y="4"/>
                      </a:lnTo>
                      <a:lnTo>
                        <a:pt x="4" y="5"/>
                      </a:lnTo>
                      <a:lnTo>
                        <a:pt x="10"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6" name="Freeform 8346"/>
                <p:cNvSpPr>
                  <a:spLocks/>
                </p:cNvSpPr>
                <p:nvPr/>
              </p:nvSpPr>
              <p:spPr bwMode="auto">
                <a:xfrm>
                  <a:off x="2481" y="1781"/>
                  <a:ext cx="1" cy="5"/>
                </a:xfrm>
                <a:custGeom>
                  <a:avLst/>
                  <a:gdLst>
                    <a:gd name="T0" fmla="*/ 5 w 8"/>
                    <a:gd name="T1" fmla="*/ 0 h 31"/>
                    <a:gd name="T2" fmla="*/ 0 w 8"/>
                    <a:gd name="T3" fmla="*/ 0 h 31"/>
                    <a:gd name="T4" fmla="*/ 0 w 8"/>
                    <a:gd name="T5" fmla="*/ 31 h 31"/>
                    <a:gd name="T6" fmla="*/ 5 w 8"/>
                    <a:gd name="T7" fmla="*/ 31 h 31"/>
                    <a:gd name="T8" fmla="*/ 5 w 8"/>
                    <a:gd name="T9" fmla="*/ 15 h 31"/>
                    <a:gd name="T10" fmla="*/ 5 w 8"/>
                    <a:gd name="T11" fmla="*/ 11 h 31"/>
                    <a:gd name="T12" fmla="*/ 7 w 8"/>
                    <a:gd name="T13" fmla="*/ 7 h 31"/>
                    <a:gd name="T14" fmla="*/ 8 w 8"/>
                    <a:gd name="T15" fmla="*/ 6 h 31"/>
                    <a:gd name="T16" fmla="*/ 5 w 8"/>
                    <a:gd name="T17" fmla="*/ 5 h 31"/>
                    <a:gd name="T18" fmla="*/ 5 w 8"/>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31">
                      <a:moveTo>
                        <a:pt x="5" y="0"/>
                      </a:moveTo>
                      <a:lnTo>
                        <a:pt x="0" y="0"/>
                      </a:lnTo>
                      <a:lnTo>
                        <a:pt x="0" y="31"/>
                      </a:lnTo>
                      <a:lnTo>
                        <a:pt x="5" y="31"/>
                      </a:lnTo>
                      <a:lnTo>
                        <a:pt x="5" y="15"/>
                      </a:lnTo>
                      <a:lnTo>
                        <a:pt x="5" y="11"/>
                      </a:lnTo>
                      <a:lnTo>
                        <a:pt x="7" y="7"/>
                      </a:lnTo>
                      <a:lnTo>
                        <a:pt x="8" y="6"/>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7" name="Freeform 8347"/>
                <p:cNvSpPr>
                  <a:spLocks/>
                </p:cNvSpPr>
                <p:nvPr/>
              </p:nvSpPr>
              <p:spPr bwMode="auto">
                <a:xfrm>
                  <a:off x="2484" y="1781"/>
                  <a:ext cx="4" cy="5"/>
                </a:xfrm>
                <a:custGeom>
                  <a:avLst/>
                  <a:gdLst>
                    <a:gd name="T0" fmla="*/ 16 w 23"/>
                    <a:gd name="T1" fmla="*/ 0 h 31"/>
                    <a:gd name="T2" fmla="*/ 15 w 23"/>
                    <a:gd name="T3" fmla="*/ 0 h 31"/>
                    <a:gd name="T4" fmla="*/ 9 w 23"/>
                    <a:gd name="T5" fmla="*/ 1 h 31"/>
                    <a:gd name="T6" fmla="*/ 6 w 23"/>
                    <a:gd name="T7" fmla="*/ 6 h 31"/>
                    <a:gd name="T8" fmla="*/ 0 w 23"/>
                    <a:gd name="T9" fmla="*/ 6 h 31"/>
                    <a:gd name="T10" fmla="*/ 0 w 23"/>
                    <a:gd name="T11" fmla="*/ 6 h 31"/>
                    <a:gd name="T12" fmla="*/ 2 w 23"/>
                    <a:gd name="T13" fmla="*/ 11 h 31"/>
                    <a:gd name="T14" fmla="*/ 1 w 23"/>
                    <a:gd name="T15" fmla="*/ 31 h 31"/>
                    <a:gd name="T16" fmla="*/ 6 w 23"/>
                    <a:gd name="T17" fmla="*/ 31 h 31"/>
                    <a:gd name="T18" fmla="*/ 6 w 23"/>
                    <a:gd name="T19" fmla="*/ 13 h 31"/>
                    <a:gd name="T20" fmla="*/ 7 w 23"/>
                    <a:gd name="T21" fmla="*/ 11 h 31"/>
                    <a:gd name="T22" fmla="*/ 9 w 23"/>
                    <a:gd name="T23" fmla="*/ 7 h 31"/>
                    <a:gd name="T24" fmla="*/ 9 w 23"/>
                    <a:gd name="T25" fmla="*/ 7 h 31"/>
                    <a:gd name="T26" fmla="*/ 15 w 23"/>
                    <a:gd name="T27" fmla="*/ 5 h 31"/>
                    <a:gd name="T28" fmla="*/ 23 w 23"/>
                    <a:gd name="T29" fmla="*/ 2 h 31"/>
                    <a:gd name="T30" fmla="*/ 21 w 23"/>
                    <a:gd name="T31" fmla="*/ 1 h 31"/>
                    <a:gd name="T32" fmla="*/ 16 w 23"/>
                    <a:gd name="T3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31">
                      <a:moveTo>
                        <a:pt x="16" y="0"/>
                      </a:moveTo>
                      <a:lnTo>
                        <a:pt x="15" y="0"/>
                      </a:lnTo>
                      <a:lnTo>
                        <a:pt x="9" y="1"/>
                      </a:lnTo>
                      <a:lnTo>
                        <a:pt x="6" y="6"/>
                      </a:lnTo>
                      <a:lnTo>
                        <a:pt x="0" y="6"/>
                      </a:lnTo>
                      <a:lnTo>
                        <a:pt x="0" y="6"/>
                      </a:lnTo>
                      <a:lnTo>
                        <a:pt x="2" y="11"/>
                      </a:lnTo>
                      <a:lnTo>
                        <a:pt x="1" y="31"/>
                      </a:lnTo>
                      <a:lnTo>
                        <a:pt x="6" y="31"/>
                      </a:lnTo>
                      <a:lnTo>
                        <a:pt x="6" y="13"/>
                      </a:lnTo>
                      <a:lnTo>
                        <a:pt x="7" y="11"/>
                      </a:lnTo>
                      <a:lnTo>
                        <a:pt x="9" y="7"/>
                      </a:lnTo>
                      <a:lnTo>
                        <a:pt x="9" y="7"/>
                      </a:lnTo>
                      <a:lnTo>
                        <a:pt x="15" y="5"/>
                      </a:lnTo>
                      <a:lnTo>
                        <a:pt x="23" y="2"/>
                      </a:lnTo>
                      <a:lnTo>
                        <a:pt x="21"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8" name="Freeform 8348"/>
                <p:cNvSpPr>
                  <a:spLocks/>
                </p:cNvSpPr>
                <p:nvPr/>
              </p:nvSpPr>
              <p:spPr bwMode="auto">
                <a:xfrm>
                  <a:off x="2482" y="1781"/>
                  <a:ext cx="2" cy="1"/>
                </a:xfrm>
                <a:custGeom>
                  <a:avLst/>
                  <a:gdLst>
                    <a:gd name="T0" fmla="*/ 10 w 15"/>
                    <a:gd name="T1" fmla="*/ 0 h 7"/>
                    <a:gd name="T2" fmla="*/ 3 w 15"/>
                    <a:gd name="T3" fmla="*/ 2 h 7"/>
                    <a:gd name="T4" fmla="*/ 0 w 15"/>
                    <a:gd name="T5" fmla="*/ 6 h 7"/>
                    <a:gd name="T6" fmla="*/ 0 w 15"/>
                    <a:gd name="T7" fmla="*/ 6 h 7"/>
                    <a:gd name="T8" fmla="*/ 3 w 15"/>
                    <a:gd name="T9" fmla="*/ 7 h 7"/>
                    <a:gd name="T10" fmla="*/ 8 w 15"/>
                    <a:gd name="T11" fmla="*/ 6 h 7"/>
                    <a:gd name="T12" fmla="*/ 15 w 15"/>
                    <a:gd name="T13" fmla="*/ 2 h 7"/>
                    <a:gd name="T14" fmla="*/ 15 w 15"/>
                    <a:gd name="T15" fmla="*/ 2 h 7"/>
                    <a:gd name="T16" fmla="*/ 10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0" y="0"/>
                      </a:moveTo>
                      <a:lnTo>
                        <a:pt x="3" y="2"/>
                      </a:lnTo>
                      <a:lnTo>
                        <a:pt x="0" y="6"/>
                      </a:lnTo>
                      <a:lnTo>
                        <a:pt x="0" y="6"/>
                      </a:lnTo>
                      <a:lnTo>
                        <a:pt x="3" y="7"/>
                      </a:lnTo>
                      <a:lnTo>
                        <a:pt x="8" y="6"/>
                      </a:lnTo>
                      <a:lnTo>
                        <a:pt x="15" y="2"/>
                      </a:lnTo>
                      <a:lnTo>
                        <a:pt x="15"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09" name="Freeform 8349"/>
                <p:cNvSpPr>
                  <a:spLocks/>
                </p:cNvSpPr>
                <p:nvPr/>
              </p:nvSpPr>
              <p:spPr bwMode="auto">
                <a:xfrm>
                  <a:off x="2490" y="1785"/>
                  <a:ext cx="1" cy="1"/>
                </a:xfrm>
                <a:custGeom>
                  <a:avLst/>
                  <a:gdLst>
                    <a:gd name="T0" fmla="*/ 3 w 8"/>
                    <a:gd name="T1" fmla="*/ 0 h 4"/>
                    <a:gd name="T2" fmla="*/ 0 w 8"/>
                    <a:gd name="T3" fmla="*/ 1 h 4"/>
                    <a:gd name="T4" fmla="*/ 3 w 8"/>
                    <a:gd name="T5" fmla="*/ 4 h 4"/>
                    <a:gd name="T6" fmla="*/ 8 w 8"/>
                    <a:gd name="T7" fmla="*/ 1 h 4"/>
                    <a:gd name="T8" fmla="*/ 3 w 8"/>
                    <a:gd name="T9" fmla="*/ 0 h 4"/>
                  </a:gdLst>
                  <a:ahLst/>
                  <a:cxnLst>
                    <a:cxn ang="0">
                      <a:pos x="T0" y="T1"/>
                    </a:cxn>
                    <a:cxn ang="0">
                      <a:pos x="T2" y="T3"/>
                    </a:cxn>
                    <a:cxn ang="0">
                      <a:pos x="T4" y="T5"/>
                    </a:cxn>
                    <a:cxn ang="0">
                      <a:pos x="T6" y="T7"/>
                    </a:cxn>
                    <a:cxn ang="0">
                      <a:pos x="T8" y="T9"/>
                    </a:cxn>
                  </a:cxnLst>
                  <a:rect l="0" t="0" r="r" b="b"/>
                  <a:pathLst>
                    <a:path w="8" h="4">
                      <a:moveTo>
                        <a:pt x="3" y="0"/>
                      </a:moveTo>
                      <a:lnTo>
                        <a:pt x="0" y="1"/>
                      </a:lnTo>
                      <a:lnTo>
                        <a:pt x="3" y="4"/>
                      </a:lnTo>
                      <a:lnTo>
                        <a:pt x="8" y="1"/>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0" name="Freeform 8350"/>
                <p:cNvSpPr>
                  <a:spLocks/>
                </p:cNvSpPr>
                <p:nvPr/>
              </p:nvSpPr>
              <p:spPr bwMode="auto">
                <a:xfrm>
                  <a:off x="2490" y="1781"/>
                  <a:ext cx="4" cy="5"/>
                </a:xfrm>
                <a:custGeom>
                  <a:avLst/>
                  <a:gdLst>
                    <a:gd name="T0" fmla="*/ 9 w 22"/>
                    <a:gd name="T1" fmla="*/ 0 h 32"/>
                    <a:gd name="T2" fmla="*/ 4 w 22"/>
                    <a:gd name="T3" fmla="*/ 0 h 32"/>
                    <a:gd name="T4" fmla="*/ 0 w 22"/>
                    <a:gd name="T5" fmla="*/ 5 h 32"/>
                    <a:gd name="T6" fmla="*/ 0 w 22"/>
                    <a:gd name="T7" fmla="*/ 5 h 32"/>
                    <a:gd name="T8" fmla="*/ 9 w 22"/>
                    <a:gd name="T9" fmla="*/ 5 h 32"/>
                    <a:gd name="T10" fmla="*/ 10 w 22"/>
                    <a:gd name="T11" fmla="*/ 5 h 32"/>
                    <a:gd name="T12" fmla="*/ 14 w 22"/>
                    <a:gd name="T13" fmla="*/ 8 h 32"/>
                    <a:gd name="T14" fmla="*/ 16 w 22"/>
                    <a:gd name="T15" fmla="*/ 10 h 32"/>
                    <a:gd name="T16" fmla="*/ 16 w 22"/>
                    <a:gd name="T17" fmla="*/ 16 h 32"/>
                    <a:gd name="T18" fmla="*/ 16 w 22"/>
                    <a:gd name="T19" fmla="*/ 21 h 32"/>
                    <a:gd name="T20" fmla="*/ 14 w 22"/>
                    <a:gd name="T21" fmla="*/ 25 h 32"/>
                    <a:gd name="T22" fmla="*/ 13 w 22"/>
                    <a:gd name="T23" fmla="*/ 26 h 32"/>
                    <a:gd name="T24" fmla="*/ 8 w 22"/>
                    <a:gd name="T25" fmla="*/ 28 h 32"/>
                    <a:gd name="T26" fmla="*/ 3 w 22"/>
                    <a:gd name="T27" fmla="*/ 31 h 32"/>
                    <a:gd name="T28" fmla="*/ 9 w 22"/>
                    <a:gd name="T29" fmla="*/ 32 h 32"/>
                    <a:gd name="T30" fmla="*/ 13 w 22"/>
                    <a:gd name="T31" fmla="*/ 31 h 32"/>
                    <a:gd name="T32" fmla="*/ 18 w 22"/>
                    <a:gd name="T33" fmla="*/ 28 h 32"/>
                    <a:gd name="T34" fmla="*/ 19 w 22"/>
                    <a:gd name="T35" fmla="*/ 27 h 32"/>
                    <a:gd name="T36" fmla="*/ 22 w 22"/>
                    <a:gd name="T37" fmla="*/ 22 h 32"/>
                    <a:gd name="T38" fmla="*/ 22 w 22"/>
                    <a:gd name="T39" fmla="*/ 15 h 32"/>
                    <a:gd name="T40" fmla="*/ 22 w 22"/>
                    <a:gd name="T41" fmla="*/ 15 h 32"/>
                    <a:gd name="T42" fmla="*/ 20 w 22"/>
                    <a:gd name="T43" fmla="*/ 9 h 32"/>
                    <a:gd name="T44" fmla="*/ 18 w 22"/>
                    <a:gd name="T45" fmla="*/ 5 h 32"/>
                    <a:gd name="T46" fmla="*/ 14 w 22"/>
                    <a:gd name="T47" fmla="*/ 1 h 32"/>
                    <a:gd name="T48" fmla="*/ 9 w 22"/>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32">
                      <a:moveTo>
                        <a:pt x="9" y="0"/>
                      </a:moveTo>
                      <a:lnTo>
                        <a:pt x="4" y="0"/>
                      </a:lnTo>
                      <a:lnTo>
                        <a:pt x="0" y="5"/>
                      </a:lnTo>
                      <a:lnTo>
                        <a:pt x="0" y="5"/>
                      </a:lnTo>
                      <a:lnTo>
                        <a:pt x="9" y="5"/>
                      </a:lnTo>
                      <a:lnTo>
                        <a:pt x="10" y="5"/>
                      </a:lnTo>
                      <a:lnTo>
                        <a:pt x="14" y="8"/>
                      </a:lnTo>
                      <a:lnTo>
                        <a:pt x="16" y="10"/>
                      </a:lnTo>
                      <a:lnTo>
                        <a:pt x="16" y="16"/>
                      </a:lnTo>
                      <a:lnTo>
                        <a:pt x="16" y="21"/>
                      </a:lnTo>
                      <a:lnTo>
                        <a:pt x="14" y="25"/>
                      </a:lnTo>
                      <a:lnTo>
                        <a:pt x="13" y="26"/>
                      </a:lnTo>
                      <a:lnTo>
                        <a:pt x="8" y="28"/>
                      </a:lnTo>
                      <a:lnTo>
                        <a:pt x="3" y="31"/>
                      </a:lnTo>
                      <a:lnTo>
                        <a:pt x="9" y="32"/>
                      </a:lnTo>
                      <a:lnTo>
                        <a:pt x="13" y="31"/>
                      </a:lnTo>
                      <a:lnTo>
                        <a:pt x="18" y="28"/>
                      </a:lnTo>
                      <a:lnTo>
                        <a:pt x="19" y="27"/>
                      </a:lnTo>
                      <a:lnTo>
                        <a:pt x="22" y="22"/>
                      </a:lnTo>
                      <a:lnTo>
                        <a:pt x="22" y="15"/>
                      </a:lnTo>
                      <a:lnTo>
                        <a:pt x="22" y="15"/>
                      </a:lnTo>
                      <a:lnTo>
                        <a:pt x="20" y="9"/>
                      </a:lnTo>
                      <a:lnTo>
                        <a:pt x="18" y="5"/>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1" name="Freeform 8351"/>
                <p:cNvSpPr>
                  <a:spLocks/>
                </p:cNvSpPr>
                <p:nvPr/>
              </p:nvSpPr>
              <p:spPr bwMode="auto">
                <a:xfrm>
                  <a:off x="2489" y="1779"/>
                  <a:ext cx="2" cy="7"/>
                </a:xfrm>
                <a:custGeom>
                  <a:avLst/>
                  <a:gdLst>
                    <a:gd name="T0" fmla="*/ 5 w 14"/>
                    <a:gd name="T1" fmla="*/ 0 h 42"/>
                    <a:gd name="T2" fmla="*/ 0 w 14"/>
                    <a:gd name="T3" fmla="*/ 0 h 42"/>
                    <a:gd name="T4" fmla="*/ 0 w 14"/>
                    <a:gd name="T5" fmla="*/ 42 h 42"/>
                    <a:gd name="T6" fmla="*/ 5 w 14"/>
                    <a:gd name="T7" fmla="*/ 42 h 42"/>
                    <a:gd name="T8" fmla="*/ 5 w 14"/>
                    <a:gd name="T9" fmla="*/ 39 h 42"/>
                    <a:gd name="T10" fmla="*/ 5 w 14"/>
                    <a:gd name="T11" fmla="*/ 39 h 42"/>
                    <a:gd name="T12" fmla="*/ 8 w 14"/>
                    <a:gd name="T13" fmla="*/ 38 h 42"/>
                    <a:gd name="T14" fmla="*/ 6 w 14"/>
                    <a:gd name="T15" fmla="*/ 34 h 42"/>
                    <a:gd name="T16" fmla="*/ 5 w 14"/>
                    <a:gd name="T17" fmla="*/ 33 h 42"/>
                    <a:gd name="T18" fmla="*/ 5 w 14"/>
                    <a:gd name="T19" fmla="*/ 27 h 42"/>
                    <a:gd name="T20" fmla="*/ 5 w 14"/>
                    <a:gd name="T21" fmla="*/ 23 h 42"/>
                    <a:gd name="T22" fmla="*/ 7 w 14"/>
                    <a:gd name="T23" fmla="*/ 19 h 42"/>
                    <a:gd name="T24" fmla="*/ 8 w 14"/>
                    <a:gd name="T25" fmla="*/ 17 h 42"/>
                    <a:gd name="T26" fmla="*/ 14 w 14"/>
                    <a:gd name="T27" fmla="*/ 16 h 42"/>
                    <a:gd name="T28" fmla="*/ 5 w 14"/>
                    <a:gd name="T29" fmla="*/ 16 h 42"/>
                    <a:gd name="T30" fmla="*/ 5 w 14"/>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42">
                      <a:moveTo>
                        <a:pt x="5" y="0"/>
                      </a:moveTo>
                      <a:lnTo>
                        <a:pt x="0" y="0"/>
                      </a:lnTo>
                      <a:lnTo>
                        <a:pt x="0" y="42"/>
                      </a:lnTo>
                      <a:lnTo>
                        <a:pt x="5" y="42"/>
                      </a:lnTo>
                      <a:lnTo>
                        <a:pt x="5" y="39"/>
                      </a:lnTo>
                      <a:lnTo>
                        <a:pt x="5" y="39"/>
                      </a:lnTo>
                      <a:lnTo>
                        <a:pt x="8" y="38"/>
                      </a:lnTo>
                      <a:lnTo>
                        <a:pt x="6" y="34"/>
                      </a:lnTo>
                      <a:lnTo>
                        <a:pt x="5" y="33"/>
                      </a:lnTo>
                      <a:lnTo>
                        <a:pt x="5" y="27"/>
                      </a:lnTo>
                      <a:lnTo>
                        <a:pt x="5" y="23"/>
                      </a:lnTo>
                      <a:lnTo>
                        <a:pt x="7" y="19"/>
                      </a:lnTo>
                      <a:lnTo>
                        <a:pt x="8" y="17"/>
                      </a:lnTo>
                      <a:lnTo>
                        <a:pt x="14" y="16"/>
                      </a:lnTo>
                      <a:lnTo>
                        <a:pt x="5" y="1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2" name="Freeform 8352"/>
                <p:cNvSpPr>
                  <a:spLocks/>
                </p:cNvSpPr>
                <p:nvPr/>
              </p:nvSpPr>
              <p:spPr bwMode="auto">
                <a:xfrm>
                  <a:off x="2495" y="1785"/>
                  <a:ext cx="4" cy="1"/>
                </a:xfrm>
                <a:custGeom>
                  <a:avLst/>
                  <a:gdLst>
                    <a:gd name="T0" fmla="*/ 19 w 25"/>
                    <a:gd name="T1" fmla="*/ 0 h 10"/>
                    <a:gd name="T2" fmla="*/ 19 w 25"/>
                    <a:gd name="T3" fmla="*/ 0 h 10"/>
                    <a:gd name="T4" fmla="*/ 16 w 25"/>
                    <a:gd name="T5" fmla="*/ 5 h 10"/>
                    <a:gd name="T6" fmla="*/ 12 w 25"/>
                    <a:gd name="T7" fmla="*/ 6 h 10"/>
                    <a:gd name="T8" fmla="*/ 0 w 25"/>
                    <a:gd name="T9" fmla="*/ 6 h 10"/>
                    <a:gd name="T10" fmla="*/ 1 w 25"/>
                    <a:gd name="T11" fmla="*/ 7 h 10"/>
                    <a:gd name="T12" fmla="*/ 5 w 25"/>
                    <a:gd name="T13" fmla="*/ 9 h 10"/>
                    <a:gd name="T14" fmla="*/ 12 w 25"/>
                    <a:gd name="T15" fmla="*/ 10 h 10"/>
                    <a:gd name="T16" fmla="*/ 15 w 25"/>
                    <a:gd name="T17" fmla="*/ 10 h 10"/>
                    <a:gd name="T18" fmla="*/ 20 w 25"/>
                    <a:gd name="T19" fmla="*/ 8 h 10"/>
                    <a:gd name="T20" fmla="*/ 22 w 25"/>
                    <a:gd name="T21" fmla="*/ 6 h 10"/>
                    <a:gd name="T22" fmla="*/ 25 w 25"/>
                    <a:gd name="T23" fmla="*/ 1 h 10"/>
                    <a:gd name="T24" fmla="*/ 19 w 25"/>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0">
                      <a:moveTo>
                        <a:pt x="19" y="0"/>
                      </a:moveTo>
                      <a:lnTo>
                        <a:pt x="19" y="0"/>
                      </a:lnTo>
                      <a:lnTo>
                        <a:pt x="16" y="5"/>
                      </a:lnTo>
                      <a:lnTo>
                        <a:pt x="12" y="6"/>
                      </a:lnTo>
                      <a:lnTo>
                        <a:pt x="0" y="6"/>
                      </a:lnTo>
                      <a:lnTo>
                        <a:pt x="1" y="7"/>
                      </a:lnTo>
                      <a:lnTo>
                        <a:pt x="5" y="9"/>
                      </a:lnTo>
                      <a:lnTo>
                        <a:pt x="12" y="10"/>
                      </a:lnTo>
                      <a:lnTo>
                        <a:pt x="15" y="10"/>
                      </a:lnTo>
                      <a:lnTo>
                        <a:pt x="20" y="8"/>
                      </a:lnTo>
                      <a:lnTo>
                        <a:pt x="22" y="6"/>
                      </a:lnTo>
                      <a:lnTo>
                        <a:pt x="25" y="1"/>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3" name="Freeform 8353"/>
                <p:cNvSpPr>
                  <a:spLocks/>
                </p:cNvSpPr>
                <p:nvPr/>
              </p:nvSpPr>
              <p:spPr bwMode="auto">
                <a:xfrm>
                  <a:off x="2494" y="1781"/>
                  <a:ext cx="5" cy="5"/>
                </a:xfrm>
                <a:custGeom>
                  <a:avLst/>
                  <a:gdLst>
                    <a:gd name="T0" fmla="*/ 21 w 29"/>
                    <a:gd name="T1" fmla="*/ 0 h 27"/>
                    <a:gd name="T2" fmla="*/ 14 w 29"/>
                    <a:gd name="T3" fmla="*/ 4 h 27"/>
                    <a:gd name="T4" fmla="*/ 15 w 29"/>
                    <a:gd name="T5" fmla="*/ 4 h 27"/>
                    <a:gd name="T6" fmla="*/ 20 w 29"/>
                    <a:gd name="T7" fmla="*/ 6 h 27"/>
                    <a:gd name="T8" fmla="*/ 21 w 29"/>
                    <a:gd name="T9" fmla="*/ 7 h 27"/>
                    <a:gd name="T10" fmla="*/ 23 w 29"/>
                    <a:gd name="T11" fmla="*/ 12 h 27"/>
                    <a:gd name="T12" fmla="*/ 5 w 29"/>
                    <a:gd name="T13" fmla="*/ 12 h 27"/>
                    <a:gd name="T14" fmla="*/ 0 w 29"/>
                    <a:gd name="T15" fmla="*/ 15 h 27"/>
                    <a:gd name="T16" fmla="*/ 0 w 29"/>
                    <a:gd name="T17" fmla="*/ 17 h 27"/>
                    <a:gd name="T18" fmla="*/ 1 w 29"/>
                    <a:gd name="T19" fmla="*/ 23 h 27"/>
                    <a:gd name="T20" fmla="*/ 3 w 29"/>
                    <a:gd name="T21" fmla="*/ 27 h 27"/>
                    <a:gd name="T22" fmla="*/ 15 w 29"/>
                    <a:gd name="T23" fmla="*/ 27 h 27"/>
                    <a:gd name="T24" fmla="*/ 13 w 29"/>
                    <a:gd name="T25" fmla="*/ 27 h 27"/>
                    <a:gd name="T26" fmla="*/ 8 w 29"/>
                    <a:gd name="T27" fmla="*/ 25 h 27"/>
                    <a:gd name="T28" fmla="*/ 6 w 29"/>
                    <a:gd name="T29" fmla="*/ 23 h 27"/>
                    <a:gd name="T30" fmla="*/ 5 w 29"/>
                    <a:gd name="T31" fmla="*/ 16 h 27"/>
                    <a:gd name="T32" fmla="*/ 29 w 29"/>
                    <a:gd name="T33" fmla="*/ 16 h 27"/>
                    <a:gd name="T34" fmla="*/ 28 w 29"/>
                    <a:gd name="T35" fmla="*/ 10 h 27"/>
                    <a:gd name="T36" fmla="*/ 26 w 29"/>
                    <a:gd name="T37" fmla="*/ 6 h 27"/>
                    <a:gd name="T38" fmla="*/ 25 w 29"/>
                    <a:gd name="T39" fmla="*/ 5 h 27"/>
                    <a:gd name="T40" fmla="*/ 21 w 29"/>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27">
                      <a:moveTo>
                        <a:pt x="21" y="0"/>
                      </a:moveTo>
                      <a:lnTo>
                        <a:pt x="14" y="4"/>
                      </a:lnTo>
                      <a:lnTo>
                        <a:pt x="15" y="4"/>
                      </a:lnTo>
                      <a:lnTo>
                        <a:pt x="20" y="6"/>
                      </a:lnTo>
                      <a:lnTo>
                        <a:pt x="21" y="7"/>
                      </a:lnTo>
                      <a:lnTo>
                        <a:pt x="23" y="12"/>
                      </a:lnTo>
                      <a:lnTo>
                        <a:pt x="5" y="12"/>
                      </a:lnTo>
                      <a:lnTo>
                        <a:pt x="0" y="15"/>
                      </a:lnTo>
                      <a:lnTo>
                        <a:pt x="0" y="17"/>
                      </a:lnTo>
                      <a:lnTo>
                        <a:pt x="1" y="23"/>
                      </a:lnTo>
                      <a:lnTo>
                        <a:pt x="3" y="27"/>
                      </a:lnTo>
                      <a:lnTo>
                        <a:pt x="15" y="27"/>
                      </a:lnTo>
                      <a:lnTo>
                        <a:pt x="13" y="27"/>
                      </a:lnTo>
                      <a:lnTo>
                        <a:pt x="8" y="25"/>
                      </a:lnTo>
                      <a:lnTo>
                        <a:pt x="6" y="23"/>
                      </a:lnTo>
                      <a:lnTo>
                        <a:pt x="5" y="16"/>
                      </a:lnTo>
                      <a:lnTo>
                        <a:pt x="29" y="16"/>
                      </a:lnTo>
                      <a:lnTo>
                        <a:pt x="28" y="10"/>
                      </a:lnTo>
                      <a:lnTo>
                        <a:pt x="26" y="6"/>
                      </a:lnTo>
                      <a:lnTo>
                        <a:pt x="25"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4" name="Freeform 8354"/>
                <p:cNvSpPr>
                  <a:spLocks/>
                </p:cNvSpPr>
                <p:nvPr/>
              </p:nvSpPr>
              <p:spPr bwMode="auto">
                <a:xfrm>
                  <a:off x="2494" y="1781"/>
                  <a:ext cx="4" cy="3"/>
                </a:xfrm>
                <a:custGeom>
                  <a:avLst/>
                  <a:gdLst>
                    <a:gd name="T0" fmla="*/ 14 w 21"/>
                    <a:gd name="T1" fmla="*/ 0 h 16"/>
                    <a:gd name="T2" fmla="*/ 14 w 21"/>
                    <a:gd name="T3" fmla="*/ 0 h 16"/>
                    <a:gd name="T4" fmla="*/ 7 w 21"/>
                    <a:gd name="T5" fmla="*/ 1 h 16"/>
                    <a:gd name="T6" fmla="*/ 3 w 21"/>
                    <a:gd name="T7" fmla="*/ 5 h 16"/>
                    <a:gd name="T8" fmla="*/ 3 w 21"/>
                    <a:gd name="T9" fmla="*/ 6 h 16"/>
                    <a:gd name="T10" fmla="*/ 0 w 21"/>
                    <a:gd name="T11" fmla="*/ 11 h 16"/>
                    <a:gd name="T12" fmla="*/ 0 w 21"/>
                    <a:gd name="T13" fmla="*/ 16 h 16"/>
                    <a:gd name="T14" fmla="*/ 5 w 21"/>
                    <a:gd name="T15" fmla="*/ 13 h 16"/>
                    <a:gd name="T16" fmla="*/ 5 w 21"/>
                    <a:gd name="T17" fmla="*/ 12 h 16"/>
                    <a:gd name="T18" fmla="*/ 8 w 21"/>
                    <a:gd name="T19" fmla="*/ 7 h 16"/>
                    <a:gd name="T20" fmla="*/ 9 w 21"/>
                    <a:gd name="T21" fmla="*/ 6 h 16"/>
                    <a:gd name="T22" fmla="*/ 14 w 21"/>
                    <a:gd name="T23" fmla="*/ 5 h 16"/>
                    <a:gd name="T24" fmla="*/ 21 w 21"/>
                    <a:gd name="T25" fmla="*/ 1 h 16"/>
                    <a:gd name="T26" fmla="*/ 20 w 21"/>
                    <a:gd name="T27" fmla="*/ 1 h 16"/>
                    <a:gd name="T28" fmla="*/ 14 w 2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16">
                      <a:moveTo>
                        <a:pt x="14" y="0"/>
                      </a:moveTo>
                      <a:lnTo>
                        <a:pt x="14" y="0"/>
                      </a:lnTo>
                      <a:lnTo>
                        <a:pt x="7" y="1"/>
                      </a:lnTo>
                      <a:lnTo>
                        <a:pt x="3" y="5"/>
                      </a:lnTo>
                      <a:lnTo>
                        <a:pt x="3" y="6"/>
                      </a:lnTo>
                      <a:lnTo>
                        <a:pt x="0" y="11"/>
                      </a:lnTo>
                      <a:lnTo>
                        <a:pt x="0" y="16"/>
                      </a:lnTo>
                      <a:lnTo>
                        <a:pt x="5" y="13"/>
                      </a:lnTo>
                      <a:lnTo>
                        <a:pt x="5" y="12"/>
                      </a:lnTo>
                      <a:lnTo>
                        <a:pt x="8" y="7"/>
                      </a:lnTo>
                      <a:lnTo>
                        <a:pt x="9" y="6"/>
                      </a:lnTo>
                      <a:lnTo>
                        <a:pt x="14" y="5"/>
                      </a:lnTo>
                      <a:lnTo>
                        <a:pt x="21" y="1"/>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5" name="Freeform 8355"/>
                <p:cNvSpPr>
                  <a:spLocks/>
                </p:cNvSpPr>
                <p:nvPr/>
              </p:nvSpPr>
              <p:spPr bwMode="auto">
                <a:xfrm>
                  <a:off x="2501" y="1782"/>
                  <a:ext cx="4" cy="4"/>
                </a:xfrm>
                <a:custGeom>
                  <a:avLst/>
                  <a:gdLst>
                    <a:gd name="T0" fmla="*/ 20 w 25"/>
                    <a:gd name="T1" fmla="*/ 0 h 27"/>
                    <a:gd name="T2" fmla="*/ 10 w 25"/>
                    <a:gd name="T3" fmla="*/ 0 h 27"/>
                    <a:gd name="T4" fmla="*/ 12 w 25"/>
                    <a:gd name="T5" fmla="*/ 0 h 27"/>
                    <a:gd name="T6" fmla="*/ 17 w 25"/>
                    <a:gd name="T7" fmla="*/ 3 h 27"/>
                    <a:gd name="T8" fmla="*/ 18 w 25"/>
                    <a:gd name="T9" fmla="*/ 5 h 27"/>
                    <a:gd name="T10" fmla="*/ 19 w 25"/>
                    <a:gd name="T11" fmla="*/ 11 h 27"/>
                    <a:gd name="T12" fmla="*/ 19 w 25"/>
                    <a:gd name="T13" fmla="*/ 16 h 27"/>
                    <a:gd name="T14" fmla="*/ 17 w 25"/>
                    <a:gd name="T15" fmla="*/ 20 h 27"/>
                    <a:gd name="T16" fmla="*/ 15 w 25"/>
                    <a:gd name="T17" fmla="*/ 22 h 27"/>
                    <a:gd name="T18" fmla="*/ 10 w 25"/>
                    <a:gd name="T19" fmla="*/ 23 h 27"/>
                    <a:gd name="T20" fmla="*/ 0 w 25"/>
                    <a:gd name="T21" fmla="*/ 24 h 27"/>
                    <a:gd name="T22" fmla="*/ 4 w 25"/>
                    <a:gd name="T23" fmla="*/ 26 h 27"/>
                    <a:gd name="T24" fmla="*/ 10 w 25"/>
                    <a:gd name="T25" fmla="*/ 27 h 27"/>
                    <a:gd name="T26" fmla="*/ 15 w 25"/>
                    <a:gd name="T27" fmla="*/ 27 h 27"/>
                    <a:gd name="T28" fmla="*/ 20 w 25"/>
                    <a:gd name="T29" fmla="*/ 24 h 27"/>
                    <a:gd name="T30" fmla="*/ 21 w 25"/>
                    <a:gd name="T31" fmla="*/ 22 h 27"/>
                    <a:gd name="T32" fmla="*/ 24 w 25"/>
                    <a:gd name="T33" fmla="*/ 18 h 27"/>
                    <a:gd name="T34" fmla="*/ 25 w 25"/>
                    <a:gd name="T35" fmla="*/ 11 h 27"/>
                    <a:gd name="T36" fmla="*/ 25 w 25"/>
                    <a:gd name="T37" fmla="*/ 9 h 27"/>
                    <a:gd name="T38" fmla="*/ 24 w 25"/>
                    <a:gd name="T39" fmla="*/ 4 h 27"/>
                    <a:gd name="T40" fmla="*/ 20 w 25"/>
                    <a:gd name="T4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7">
                      <a:moveTo>
                        <a:pt x="20" y="0"/>
                      </a:moveTo>
                      <a:lnTo>
                        <a:pt x="10" y="0"/>
                      </a:lnTo>
                      <a:lnTo>
                        <a:pt x="12" y="0"/>
                      </a:lnTo>
                      <a:lnTo>
                        <a:pt x="17" y="3"/>
                      </a:lnTo>
                      <a:lnTo>
                        <a:pt x="18" y="5"/>
                      </a:lnTo>
                      <a:lnTo>
                        <a:pt x="19" y="11"/>
                      </a:lnTo>
                      <a:lnTo>
                        <a:pt x="19" y="16"/>
                      </a:lnTo>
                      <a:lnTo>
                        <a:pt x="17" y="20"/>
                      </a:lnTo>
                      <a:lnTo>
                        <a:pt x="15" y="22"/>
                      </a:lnTo>
                      <a:lnTo>
                        <a:pt x="10" y="23"/>
                      </a:lnTo>
                      <a:lnTo>
                        <a:pt x="0" y="24"/>
                      </a:lnTo>
                      <a:lnTo>
                        <a:pt x="4" y="26"/>
                      </a:lnTo>
                      <a:lnTo>
                        <a:pt x="10" y="27"/>
                      </a:lnTo>
                      <a:lnTo>
                        <a:pt x="15" y="27"/>
                      </a:lnTo>
                      <a:lnTo>
                        <a:pt x="20" y="24"/>
                      </a:lnTo>
                      <a:lnTo>
                        <a:pt x="21" y="22"/>
                      </a:lnTo>
                      <a:lnTo>
                        <a:pt x="24" y="18"/>
                      </a:lnTo>
                      <a:lnTo>
                        <a:pt x="25" y="11"/>
                      </a:lnTo>
                      <a:lnTo>
                        <a:pt x="25" y="9"/>
                      </a:lnTo>
                      <a:lnTo>
                        <a:pt x="24" y="4"/>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6" name="Freeform 8356"/>
                <p:cNvSpPr>
                  <a:spLocks/>
                </p:cNvSpPr>
                <p:nvPr/>
              </p:nvSpPr>
              <p:spPr bwMode="auto">
                <a:xfrm>
                  <a:off x="2500" y="1781"/>
                  <a:ext cx="4" cy="5"/>
                </a:xfrm>
                <a:custGeom>
                  <a:avLst/>
                  <a:gdLst>
                    <a:gd name="T0" fmla="*/ 14 w 24"/>
                    <a:gd name="T1" fmla="*/ 0 h 29"/>
                    <a:gd name="T2" fmla="*/ 14 w 24"/>
                    <a:gd name="T3" fmla="*/ 0 h 29"/>
                    <a:gd name="T4" fmla="*/ 8 w 24"/>
                    <a:gd name="T5" fmla="*/ 1 h 29"/>
                    <a:gd name="T6" fmla="*/ 4 w 24"/>
                    <a:gd name="T7" fmla="*/ 5 h 29"/>
                    <a:gd name="T8" fmla="*/ 3 w 24"/>
                    <a:gd name="T9" fmla="*/ 6 h 29"/>
                    <a:gd name="T10" fmla="*/ 1 w 24"/>
                    <a:gd name="T11" fmla="*/ 10 h 29"/>
                    <a:gd name="T12" fmla="*/ 0 w 24"/>
                    <a:gd name="T13" fmla="*/ 16 h 29"/>
                    <a:gd name="T14" fmla="*/ 0 w 24"/>
                    <a:gd name="T15" fmla="*/ 20 h 29"/>
                    <a:gd name="T16" fmla="*/ 1 w 24"/>
                    <a:gd name="T17" fmla="*/ 25 h 29"/>
                    <a:gd name="T18" fmla="*/ 4 w 24"/>
                    <a:gd name="T19" fmla="*/ 29 h 29"/>
                    <a:gd name="T20" fmla="*/ 14 w 24"/>
                    <a:gd name="T21" fmla="*/ 28 h 29"/>
                    <a:gd name="T22" fmla="*/ 13 w 24"/>
                    <a:gd name="T23" fmla="*/ 28 h 29"/>
                    <a:gd name="T24" fmla="*/ 7 w 24"/>
                    <a:gd name="T25" fmla="*/ 25 h 29"/>
                    <a:gd name="T26" fmla="*/ 6 w 24"/>
                    <a:gd name="T27" fmla="*/ 23 h 29"/>
                    <a:gd name="T28" fmla="*/ 5 w 24"/>
                    <a:gd name="T29" fmla="*/ 16 h 29"/>
                    <a:gd name="T30" fmla="*/ 5 w 24"/>
                    <a:gd name="T31" fmla="*/ 12 h 29"/>
                    <a:gd name="T32" fmla="*/ 7 w 24"/>
                    <a:gd name="T33" fmla="*/ 8 h 29"/>
                    <a:gd name="T34" fmla="*/ 9 w 24"/>
                    <a:gd name="T35" fmla="*/ 7 h 29"/>
                    <a:gd name="T36" fmla="*/ 14 w 24"/>
                    <a:gd name="T37" fmla="*/ 5 h 29"/>
                    <a:gd name="T38" fmla="*/ 24 w 24"/>
                    <a:gd name="T39" fmla="*/ 5 h 29"/>
                    <a:gd name="T40" fmla="*/ 24 w 24"/>
                    <a:gd name="T41" fmla="*/ 5 h 29"/>
                    <a:gd name="T42" fmla="*/ 20 w 24"/>
                    <a:gd name="T43" fmla="*/ 1 h 29"/>
                    <a:gd name="T44" fmla="*/ 14 w 24"/>
                    <a:gd name="T4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29">
                      <a:moveTo>
                        <a:pt x="14" y="0"/>
                      </a:moveTo>
                      <a:lnTo>
                        <a:pt x="14" y="0"/>
                      </a:lnTo>
                      <a:lnTo>
                        <a:pt x="8" y="1"/>
                      </a:lnTo>
                      <a:lnTo>
                        <a:pt x="4" y="5"/>
                      </a:lnTo>
                      <a:lnTo>
                        <a:pt x="3" y="6"/>
                      </a:lnTo>
                      <a:lnTo>
                        <a:pt x="1" y="10"/>
                      </a:lnTo>
                      <a:lnTo>
                        <a:pt x="0" y="16"/>
                      </a:lnTo>
                      <a:lnTo>
                        <a:pt x="0" y="20"/>
                      </a:lnTo>
                      <a:lnTo>
                        <a:pt x="1" y="25"/>
                      </a:lnTo>
                      <a:lnTo>
                        <a:pt x="4" y="29"/>
                      </a:lnTo>
                      <a:lnTo>
                        <a:pt x="14" y="28"/>
                      </a:lnTo>
                      <a:lnTo>
                        <a:pt x="13" y="28"/>
                      </a:lnTo>
                      <a:lnTo>
                        <a:pt x="7" y="25"/>
                      </a:lnTo>
                      <a:lnTo>
                        <a:pt x="6" y="23"/>
                      </a:lnTo>
                      <a:lnTo>
                        <a:pt x="5" y="16"/>
                      </a:lnTo>
                      <a:lnTo>
                        <a:pt x="5" y="12"/>
                      </a:lnTo>
                      <a:lnTo>
                        <a:pt x="7" y="8"/>
                      </a:lnTo>
                      <a:lnTo>
                        <a:pt x="9" y="7"/>
                      </a:lnTo>
                      <a:lnTo>
                        <a:pt x="14" y="5"/>
                      </a:lnTo>
                      <a:lnTo>
                        <a:pt x="24" y="5"/>
                      </a:lnTo>
                      <a:lnTo>
                        <a:pt x="24" y="5"/>
                      </a:lnTo>
                      <a:lnTo>
                        <a:pt x="20" y="1"/>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7" name="Freeform 8357"/>
                <p:cNvSpPr>
                  <a:spLocks/>
                </p:cNvSpPr>
                <p:nvPr/>
              </p:nvSpPr>
              <p:spPr bwMode="auto">
                <a:xfrm>
                  <a:off x="2858" y="2087"/>
                  <a:ext cx="4" cy="3"/>
                </a:xfrm>
                <a:custGeom>
                  <a:avLst/>
                  <a:gdLst>
                    <a:gd name="T0" fmla="*/ 24 w 27"/>
                    <a:gd name="T1" fmla="*/ 0 h 18"/>
                    <a:gd name="T2" fmla="*/ 10 w 27"/>
                    <a:gd name="T3" fmla="*/ 0 h 18"/>
                    <a:gd name="T4" fmla="*/ 15 w 27"/>
                    <a:gd name="T5" fmla="*/ 0 h 18"/>
                    <a:gd name="T6" fmla="*/ 19 w 27"/>
                    <a:gd name="T7" fmla="*/ 3 h 18"/>
                    <a:gd name="T8" fmla="*/ 19 w 27"/>
                    <a:gd name="T9" fmla="*/ 3 h 18"/>
                    <a:gd name="T10" fmla="*/ 21 w 27"/>
                    <a:gd name="T11" fmla="*/ 8 h 18"/>
                    <a:gd name="T12" fmla="*/ 21 w 27"/>
                    <a:gd name="T13" fmla="*/ 8 h 18"/>
                    <a:gd name="T14" fmla="*/ 19 w 27"/>
                    <a:gd name="T15" fmla="*/ 13 h 18"/>
                    <a:gd name="T16" fmla="*/ 17 w 27"/>
                    <a:gd name="T17" fmla="*/ 14 h 18"/>
                    <a:gd name="T18" fmla="*/ 10 w 27"/>
                    <a:gd name="T19" fmla="*/ 15 h 18"/>
                    <a:gd name="T20" fmla="*/ 0 w 27"/>
                    <a:gd name="T21" fmla="*/ 14 h 18"/>
                    <a:gd name="T22" fmla="*/ 21 w 27"/>
                    <a:gd name="T23" fmla="*/ 18 h 18"/>
                    <a:gd name="T24" fmla="*/ 25 w 27"/>
                    <a:gd name="T25" fmla="*/ 14 h 18"/>
                    <a:gd name="T26" fmla="*/ 25 w 27"/>
                    <a:gd name="T27" fmla="*/ 13 h 18"/>
                    <a:gd name="T28" fmla="*/ 27 w 27"/>
                    <a:gd name="T29" fmla="*/ 8 h 18"/>
                    <a:gd name="T30" fmla="*/ 26 w 27"/>
                    <a:gd name="T31" fmla="*/ 7 h 18"/>
                    <a:gd name="T32" fmla="*/ 25 w 27"/>
                    <a:gd name="T33" fmla="*/ 2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0" y="0"/>
                      </a:lnTo>
                      <a:lnTo>
                        <a:pt x="15" y="0"/>
                      </a:lnTo>
                      <a:lnTo>
                        <a:pt x="19" y="3"/>
                      </a:lnTo>
                      <a:lnTo>
                        <a:pt x="19" y="3"/>
                      </a:lnTo>
                      <a:lnTo>
                        <a:pt x="21" y="8"/>
                      </a:lnTo>
                      <a:lnTo>
                        <a:pt x="21" y="8"/>
                      </a:lnTo>
                      <a:lnTo>
                        <a:pt x="19" y="13"/>
                      </a:lnTo>
                      <a:lnTo>
                        <a:pt x="17" y="14"/>
                      </a:lnTo>
                      <a:lnTo>
                        <a:pt x="10" y="15"/>
                      </a:lnTo>
                      <a:lnTo>
                        <a:pt x="0" y="14"/>
                      </a:lnTo>
                      <a:lnTo>
                        <a:pt x="21" y="18"/>
                      </a:lnTo>
                      <a:lnTo>
                        <a:pt x="25" y="14"/>
                      </a:lnTo>
                      <a:lnTo>
                        <a:pt x="25" y="13"/>
                      </a:lnTo>
                      <a:lnTo>
                        <a:pt x="27" y="8"/>
                      </a:lnTo>
                      <a:lnTo>
                        <a:pt x="26" y="7"/>
                      </a:lnTo>
                      <a:lnTo>
                        <a:pt x="25" y="2"/>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8" name="Freeform 8358"/>
                <p:cNvSpPr>
                  <a:spLocks/>
                </p:cNvSpPr>
                <p:nvPr/>
              </p:nvSpPr>
              <p:spPr bwMode="auto">
                <a:xfrm>
                  <a:off x="2858" y="2084"/>
                  <a:ext cx="4" cy="2"/>
                </a:xfrm>
                <a:custGeom>
                  <a:avLst/>
                  <a:gdLst>
                    <a:gd name="T0" fmla="*/ 21 w 24"/>
                    <a:gd name="T1" fmla="*/ 0 h 17"/>
                    <a:gd name="T2" fmla="*/ 8 w 24"/>
                    <a:gd name="T3" fmla="*/ 2 h 17"/>
                    <a:gd name="T4" fmla="*/ 14 w 24"/>
                    <a:gd name="T5" fmla="*/ 2 h 17"/>
                    <a:gd name="T6" fmla="*/ 17 w 24"/>
                    <a:gd name="T7" fmla="*/ 4 h 17"/>
                    <a:gd name="T8" fmla="*/ 18 w 24"/>
                    <a:gd name="T9" fmla="*/ 9 h 17"/>
                    <a:gd name="T10" fmla="*/ 17 w 24"/>
                    <a:gd name="T11" fmla="*/ 13 h 17"/>
                    <a:gd name="T12" fmla="*/ 14 w 24"/>
                    <a:gd name="T13" fmla="*/ 15 h 17"/>
                    <a:gd name="T14" fmla="*/ 8 w 24"/>
                    <a:gd name="T15" fmla="*/ 15 h 17"/>
                    <a:gd name="T16" fmla="*/ 0 w 24"/>
                    <a:gd name="T17" fmla="*/ 15 h 17"/>
                    <a:gd name="T18" fmla="*/ 18 w 24"/>
                    <a:gd name="T19" fmla="*/ 17 h 17"/>
                    <a:gd name="T20" fmla="*/ 22 w 24"/>
                    <a:gd name="T21" fmla="*/ 13 h 17"/>
                    <a:gd name="T22" fmla="*/ 24 w 24"/>
                    <a:gd name="T23" fmla="*/ 8 h 17"/>
                    <a:gd name="T24" fmla="*/ 23 w 24"/>
                    <a:gd name="T25" fmla="*/ 6 h 17"/>
                    <a:gd name="T26" fmla="*/ 21 w 24"/>
                    <a:gd name="T2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7">
                      <a:moveTo>
                        <a:pt x="21" y="0"/>
                      </a:moveTo>
                      <a:lnTo>
                        <a:pt x="8" y="2"/>
                      </a:lnTo>
                      <a:lnTo>
                        <a:pt x="14" y="2"/>
                      </a:lnTo>
                      <a:lnTo>
                        <a:pt x="17" y="4"/>
                      </a:lnTo>
                      <a:lnTo>
                        <a:pt x="18" y="9"/>
                      </a:lnTo>
                      <a:lnTo>
                        <a:pt x="17" y="13"/>
                      </a:lnTo>
                      <a:lnTo>
                        <a:pt x="14" y="15"/>
                      </a:lnTo>
                      <a:lnTo>
                        <a:pt x="8" y="15"/>
                      </a:lnTo>
                      <a:lnTo>
                        <a:pt x="0" y="15"/>
                      </a:lnTo>
                      <a:lnTo>
                        <a:pt x="18" y="17"/>
                      </a:lnTo>
                      <a:lnTo>
                        <a:pt x="22" y="13"/>
                      </a:lnTo>
                      <a:lnTo>
                        <a:pt x="24" y="8"/>
                      </a:lnTo>
                      <a:lnTo>
                        <a:pt x="23" y="6"/>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19" name="Freeform 8359"/>
                <p:cNvSpPr>
                  <a:spLocks/>
                </p:cNvSpPr>
                <p:nvPr/>
              </p:nvSpPr>
              <p:spPr bwMode="auto">
                <a:xfrm>
                  <a:off x="2857" y="2083"/>
                  <a:ext cx="5" cy="7"/>
                </a:xfrm>
                <a:custGeom>
                  <a:avLst/>
                  <a:gdLst>
                    <a:gd name="T0" fmla="*/ 16 w 30"/>
                    <a:gd name="T1" fmla="*/ 0 h 43"/>
                    <a:gd name="T2" fmla="*/ 0 w 30"/>
                    <a:gd name="T3" fmla="*/ 0 h 43"/>
                    <a:gd name="T4" fmla="*/ 0 w 30"/>
                    <a:gd name="T5" fmla="*/ 43 h 43"/>
                    <a:gd name="T6" fmla="*/ 16 w 30"/>
                    <a:gd name="T7" fmla="*/ 43 h 43"/>
                    <a:gd name="T8" fmla="*/ 21 w 30"/>
                    <a:gd name="T9" fmla="*/ 43 h 43"/>
                    <a:gd name="T10" fmla="*/ 26 w 30"/>
                    <a:gd name="T11" fmla="*/ 42 h 43"/>
                    <a:gd name="T12" fmla="*/ 27 w 30"/>
                    <a:gd name="T13" fmla="*/ 41 h 43"/>
                    <a:gd name="T14" fmla="*/ 6 w 30"/>
                    <a:gd name="T15" fmla="*/ 37 h 43"/>
                    <a:gd name="T16" fmla="*/ 7 w 30"/>
                    <a:gd name="T17" fmla="*/ 23 h 43"/>
                    <a:gd name="T18" fmla="*/ 16 w 30"/>
                    <a:gd name="T19" fmla="*/ 23 h 43"/>
                    <a:gd name="T20" fmla="*/ 30 w 30"/>
                    <a:gd name="T21" fmla="*/ 23 h 43"/>
                    <a:gd name="T22" fmla="*/ 25 w 30"/>
                    <a:gd name="T23" fmla="*/ 20 h 43"/>
                    <a:gd name="T24" fmla="*/ 25 w 30"/>
                    <a:gd name="T25" fmla="*/ 20 h 43"/>
                    <a:gd name="T26" fmla="*/ 7 w 30"/>
                    <a:gd name="T27" fmla="*/ 18 h 43"/>
                    <a:gd name="T28" fmla="*/ 7 w 30"/>
                    <a:gd name="T29" fmla="*/ 5 h 43"/>
                    <a:gd name="T30" fmla="*/ 15 w 30"/>
                    <a:gd name="T31" fmla="*/ 5 h 43"/>
                    <a:gd name="T32" fmla="*/ 28 w 30"/>
                    <a:gd name="T33" fmla="*/ 3 h 43"/>
                    <a:gd name="T34" fmla="*/ 27 w 30"/>
                    <a:gd name="T35" fmla="*/ 3 h 43"/>
                    <a:gd name="T36" fmla="*/ 23 w 30"/>
                    <a:gd name="T37" fmla="*/ 1 h 43"/>
                    <a:gd name="T38" fmla="*/ 16 w 30"/>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16" y="0"/>
                      </a:moveTo>
                      <a:lnTo>
                        <a:pt x="0" y="0"/>
                      </a:lnTo>
                      <a:lnTo>
                        <a:pt x="0" y="43"/>
                      </a:lnTo>
                      <a:lnTo>
                        <a:pt x="16" y="43"/>
                      </a:lnTo>
                      <a:lnTo>
                        <a:pt x="21" y="43"/>
                      </a:lnTo>
                      <a:lnTo>
                        <a:pt x="26" y="42"/>
                      </a:lnTo>
                      <a:lnTo>
                        <a:pt x="27" y="41"/>
                      </a:lnTo>
                      <a:lnTo>
                        <a:pt x="6" y="37"/>
                      </a:lnTo>
                      <a:lnTo>
                        <a:pt x="7" y="23"/>
                      </a:lnTo>
                      <a:lnTo>
                        <a:pt x="16" y="23"/>
                      </a:lnTo>
                      <a:lnTo>
                        <a:pt x="30" y="23"/>
                      </a:lnTo>
                      <a:lnTo>
                        <a:pt x="25" y="20"/>
                      </a:lnTo>
                      <a:lnTo>
                        <a:pt x="25" y="20"/>
                      </a:lnTo>
                      <a:lnTo>
                        <a:pt x="7" y="18"/>
                      </a:lnTo>
                      <a:lnTo>
                        <a:pt x="7" y="5"/>
                      </a:lnTo>
                      <a:lnTo>
                        <a:pt x="15" y="5"/>
                      </a:lnTo>
                      <a:lnTo>
                        <a:pt x="28" y="3"/>
                      </a:lnTo>
                      <a:lnTo>
                        <a:pt x="27" y="3"/>
                      </a:lnTo>
                      <a:lnTo>
                        <a:pt x="23" y="1"/>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0" name="Freeform 8360"/>
                <p:cNvSpPr>
                  <a:spLocks/>
                </p:cNvSpPr>
                <p:nvPr/>
              </p:nvSpPr>
              <p:spPr bwMode="auto">
                <a:xfrm>
                  <a:off x="2850" y="2078"/>
                  <a:ext cx="16" cy="16"/>
                </a:xfrm>
                <a:custGeom>
                  <a:avLst/>
                  <a:gdLst>
                    <a:gd name="T0" fmla="*/ 98 w 98"/>
                    <a:gd name="T1" fmla="*/ 49 h 98"/>
                    <a:gd name="T2" fmla="*/ 97 w 98"/>
                    <a:gd name="T3" fmla="*/ 39 h 98"/>
                    <a:gd name="T4" fmla="*/ 92 w 98"/>
                    <a:gd name="T5" fmla="*/ 28 h 98"/>
                    <a:gd name="T6" fmla="*/ 87 w 98"/>
                    <a:gd name="T7" fmla="*/ 18 h 98"/>
                    <a:gd name="T8" fmla="*/ 80 w 98"/>
                    <a:gd name="T9" fmla="*/ 11 h 98"/>
                    <a:gd name="T10" fmla="*/ 70 w 98"/>
                    <a:gd name="T11" fmla="*/ 6 h 98"/>
                    <a:gd name="T12" fmla="*/ 59 w 98"/>
                    <a:gd name="T13" fmla="*/ 1 h 98"/>
                    <a:gd name="T14" fmla="*/ 49 w 98"/>
                    <a:gd name="T15" fmla="*/ 0 h 98"/>
                    <a:gd name="T16" fmla="*/ 38 w 98"/>
                    <a:gd name="T17" fmla="*/ 1 h 98"/>
                    <a:gd name="T18" fmla="*/ 28 w 98"/>
                    <a:gd name="T19" fmla="*/ 6 h 98"/>
                    <a:gd name="T20" fmla="*/ 18 w 98"/>
                    <a:gd name="T21" fmla="*/ 11 h 98"/>
                    <a:gd name="T22" fmla="*/ 10 w 98"/>
                    <a:gd name="T23" fmla="*/ 18 h 98"/>
                    <a:gd name="T24" fmla="*/ 5 w 98"/>
                    <a:gd name="T25" fmla="*/ 28 h 98"/>
                    <a:gd name="T26" fmla="*/ 1 w 98"/>
                    <a:gd name="T27" fmla="*/ 39 h 98"/>
                    <a:gd name="T28" fmla="*/ 0 w 98"/>
                    <a:gd name="T29" fmla="*/ 49 h 98"/>
                    <a:gd name="T30" fmla="*/ 1 w 98"/>
                    <a:gd name="T31" fmla="*/ 60 h 98"/>
                    <a:gd name="T32" fmla="*/ 5 w 98"/>
                    <a:gd name="T33" fmla="*/ 71 h 98"/>
                    <a:gd name="T34" fmla="*/ 10 w 98"/>
                    <a:gd name="T35" fmla="*/ 80 h 98"/>
                    <a:gd name="T36" fmla="*/ 18 w 98"/>
                    <a:gd name="T37" fmla="*/ 88 h 98"/>
                    <a:gd name="T38" fmla="*/ 28 w 98"/>
                    <a:gd name="T39" fmla="*/ 93 h 98"/>
                    <a:gd name="T40" fmla="*/ 38 w 98"/>
                    <a:gd name="T41" fmla="*/ 97 h 98"/>
                    <a:gd name="T42" fmla="*/ 49 w 98"/>
                    <a:gd name="T43" fmla="*/ 98 h 98"/>
                    <a:gd name="T44" fmla="*/ 59 w 98"/>
                    <a:gd name="T45" fmla="*/ 97 h 98"/>
                    <a:gd name="T46" fmla="*/ 70 w 98"/>
                    <a:gd name="T47" fmla="*/ 93 h 98"/>
                    <a:gd name="T48" fmla="*/ 80 w 98"/>
                    <a:gd name="T49" fmla="*/ 88 h 98"/>
                    <a:gd name="T50" fmla="*/ 87 w 98"/>
                    <a:gd name="T51" fmla="*/ 80 h 98"/>
                    <a:gd name="T52" fmla="*/ 92 w 98"/>
                    <a:gd name="T53" fmla="*/ 71 h 98"/>
                    <a:gd name="T54" fmla="*/ 97 w 98"/>
                    <a:gd name="T55" fmla="*/ 60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9"/>
                      </a:lnTo>
                      <a:lnTo>
                        <a:pt x="92" y="28"/>
                      </a:lnTo>
                      <a:lnTo>
                        <a:pt x="87" y="18"/>
                      </a:lnTo>
                      <a:lnTo>
                        <a:pt x="80" y="11"/>
                      </a:lnTo>
                      <a:lnTo>
                        <a:pt x="70" y="6"/>
                      </a:lnTo>
                      <a:lnTo>
                        <a:pt x="59" y="1"/>
                      </a:lnTo>
                      <a:lnTo>
                        <a:pt x="49" y="0"/>
                      </a:lnTo>
                      <a:lnTo>
                        <a:pt x="38" y="1"/>
                      </a:lnTo>
                      <a:lnTo>
                        <a:pt x="28" y="6"/>
                      </a:lnTo>
                      <a:lnTo>
                        <a:pt x="18" y="11"/>
                      </a:lnTo>
                      <a:lnTo>
                        <a:pt x="10" y="18"/>
                      </a:lnTo>
                      <a:lnTo>
                        <a:pt x="5" y="28"/>
                      </a:lnTo>
                      <a:lnTo>
                        <a:pt x="1" y="39"/>
                      </a:lnTo>
                      <a:lnTo>
                        <a:pt x="0" y="49"/>
                      </a:lnTo>
                      <a:lnTo>
                        <a:pt x="1" y="60"/>
                      </a:lnTo>
                      <a:lnTo>
                        <a:pt x="5" y="71"/>
                      </a:lnTo>
                      <a:lnTo>
                        <a:pt x="10" y="80"/>
                      </a:lnTo>
                      <a:lnTo>
                        <a:pt x="18" y="88"/>
                      </a:lnTo>
                      <a:lnTo>
                        <a:pt x="28" y="93"/>
                      </a:lnTo>
                      <a:lnTo>
                        <a:pt x="38" y="97"/>
                      </a:lnTo>
                      <a:lnTo>
                        <a:pt x="49" y="98"/>
                      </a:lnTo>
                      <a:lnTo>
                        <a:pt x="59" y="97"/>
                      </a:lnTo>
                      <a:lnTo>
                        <a:pt x="70" y="93"/>
                      </a:lnTo>
                      <a:lnTo>
                        <a:pt x="80" y="88"/>
                      </a:lnTo>
                      <a:lnTo>
                        <a:pt x="87" y="80"/>
                      </a:lnTo>
                      <a:lnTo>
                        <a:pt x="92" y="71"/>
                      </a:lnTo>
                      <a:lnTo>
                        <a:pt x="97" y="60"/>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21" name="Freeform 8361"/>
                <p:cNvSpPr>
                  <a:spLocks/>
                </p:cNvSpPr>
                <p:nvPr/>
              </p:nvSpPr>
              <p:spPr bwMode="auto">
                <a:xfrm>
                  <a:off x="2485" y="1752"/>
                  <a:ext cx="4" cy="3"/>
                </a:xfrm>
                <a:custGeom>
                  <a:avLst/>
                  <a:gdLst>
                    <a:gd name="T0" fmla="*/ 24 w 27"/>
                    <a:gd name="T1" fmla="*/ 0 h 18"/>
                    <a:gd name="T2" fmla="*/ 10 w 27"/>
                    <a:gd name="T3" fmla="*/ 0 h 18"/>
                    <a:gd name="T4" fmla="*/ 14 w 27"/>
                    <a:gd name="T5" fmla="*/ 0 h 18"/>
                    <a:gd name="T6" fmla="*/ 18 w 27"/>
                    <a:gd name="T7" fmla="*/ 2 h 18"/>
                    <a:gd name="T8" fmla="*/ 19 w 27"/>
                    <a:gd name="T9" fmla="*/ 2 h 18"/>
                    <a:gd name="T10" fmla="*/ 21 w 27"/>
                    <a:gd name="T11" fmla="*/ 7 h 18"/>
                    <a:gd name="T12" fmla="*/ 21 w 27"/>
                    <a:gd name="T13" fmla="*/ 8 h 18"/>
                    <a:gd name="T14" fmla="*/ 18 w 27"/>
                    <a:gd name="T15" fmla="*/ 12 h 18"/>
                    <a:gd name="T16" fmla="*/ 17 w 27"/>
                    <a:gd name="T17" fmla="*/ 13 h 18"/>
                    <a:gd name="T18" fmla="*/ 11 w 27"/>
                    <a:gd name="T19" fmla="*/ 14 h 18"/>
                    <a:gd name="T20" fmla="*/ 0 w 27"/>
                    <a:gd name="T21" fmla="*/ 14 h 18"/>
                    <a:gd name="T22" fmla="*/ 21 w 27"/>
                    <a:gd name="T23" fmla="*/ 18 h 18"/>
                    <a:gd name="T24" fmla="*/ 25 w 27"/>
                    <a:gd name="T25" fmla="*/ 13 h 18"/>
                    <a:gd name="T26" fmla="*/ 26 w 27"/>
                    <a:gd name="T27" fmla="*/ 12 h 18"/>
                    <a:gd name="T28" fmla="*/ 27 w 27"/>
                    <a:gd name="T29" fmla="*/ 7 h 18"/>
                    <a:gd name="T30" fmla="*/ 27 w 27"/>
                    <a:gd name="T31" fmla="*/ 6 h 18"/>
                    <a:gd name="T32" fmla="*/ 25 w 27"/>
                    <a:gd name="T33" fmla="*/ 1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0" y="0"/>
                      </a:lnTo>
                      <a:lnTo>
                        <a:pt x="14" y="0"/>
                      </a:lnTo>
                      <a:lnTo>
                        <a:pt x="18" y="2"/>
                      </a:lnTo>
                      <a:lnTo>
                        <a:pt x="19" y="2"/>
                      </a:lnTo>
                      <a:lnTo>
                        <a:pt x="21" y="7"/>
                      </a:lnTo>
                      <a:lnTo>
                        <a:pt x="21" y="8"/>
                      </a:lnTo>
                      <a:lnTo>
                        <a:pt x="18" y="12"/>
                      </a:lnTo>
                      <a:lnTo>
                        <a:pt x="17" y="13"/>
                      </a:lnTo>
                      <a:lnTo>
                        <a:pt x="11" y="14"/>
                      </a:lnTo>
                      <a:lnTo>
                        <a:pt x="0" y="14"/>
                      </a:lnTo>
                      <a:lnTo>
                        <a:pt x="21" y="18"/>
                      </a:lnTo>
                      <a:lnTo>
                        <a:pt x="25" y="13"/>
                      </a:lnTo>
                      <a:lnTo>
                        <a:pt x="26" y="12"/>
                      </a:lnTo>
                      <a:lnTo>
                        <a:pt x="27" y="7"/>
                      </a:lnTo>
                      <a:lnTo>
                        <a:pt x="27" y="6"/>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2" name="Freeform 8362"/>
                <p:cNvSpPr>
                  <a:spLocks/>
                </p:cNvSpPr>
                <p:nvPr/>
              </p:nvSpPr>
              <p:spPr bwMode="auto">
                <a:xfrm>
                  <a:off x="2485" y="1749"/>
                  <a:ext cx="4" cy="2"/>
                </a:xfrm>
                <a:custGeom>
                  <a:avLst/>
                  <a:gdLst>
                    <a:gd name="T0" fmla="*/ 22 w 25"/>
                    <a:gd name="T1" fmla="*/ 0 h 16"/>
                    <a:gd name="T2" fmla="*/ 9 w 25"/>
                    <a:gd name="T3" fmla="*/ 1 h 16"/>
                    <a:gd name="T4" fmla="*/ 14 w 25"/>
                    <a:gd name="T5" fmla="*/ 2 h 16"/>
                    <a:gd name="T6" fmla="*/ 17 w 25"/>
                    <a:gd name="T7" fmla="*/ 4 h 16"/>
                    <a:gd name="T8" fmla="*/ 19 w 25"/>
                    <a:gd name="T9" fmla="*/ 9 h 16"/>
                    <a:gd name="T10" fmla="*/ 17 w 25"/>
                    <a:gd name="T11" fmla="*/ 13 h 16"/>
                    <a:gd name="T12" fmla="*/ 14 w 25"/>
                    <a:gd name="T13" fmla="*/ 14 h 16"/>
                    <a:gd name="T14" fmla="*/ 10 w 25"/>
                    <a:gd name="T15" fmla="*/ 14 h 16"/>
                    <a:gd name="T16" fmla="*/ 0 w 25"/>
                    <a:gd name="T17" fmla="*/ 14 h 16"/>
                    <a:gd name="T18" fmla="*/ 19 w 25"/>
                    <a:gd name="T19" fmla="*/ 16 h 16"/>
                    <a:gd name="T20" fmla="*/ 24 w 25"/>
                    <a:gd name="T21" fmla="*/ 13 h 16"/>
                    <a:gd name="T22" fmla="*/ 25 w 25"/>
                    <a:gd name="T23" fmla="*/ 8 h 16"/>
                    <a:gd name="T24" fmla="*/ 25 w 25"/>
                    <a:gd name="T25" fmla="*/ 5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9" y="1"/>
                      </a:lnTo>
                      <a:lnTo>
                        <a:pt x="14" y="2"/>
                      </a:lnTo>
                      <a:lnTo>
                        <a:pt x="17" y="4"/>
                      </a:lnTo>
                      <a:lnTo>
                        <a:pt x="19" y="9"/>
                      </a:lnTo>
                      <a:lnTo>
                        <a:pt x="17" y="13"/>
                      </a:lnTo>
                      <a:lnTo>
                        <a:pt x="14" y="14"/>
                      </a:lnTo>
                      <a:lnTo>
                        <a:pt x="10" y="14"/>
                      </a:lnTo>
                      <a:lnTo>
                        <a:pt x="0" y="14"/>
                      </a:lnTo>
                      <a:lnTo>
                        <a:pt x="19" y="16"/>
                      </a:lnTo>
                      <a:lnTo>
                        <a:pt x="24" y="13"/>
                      </a:lnTo>
                      <a:lnTo>
                        <a:pt x="25" y="8"/>
                      </a:lnTo>
                      <a:lnTo>
                        <a:pt x="25"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3" name="Freeform 8363"/>
                <p:cNvSpPr>
                  <a:spLocks/>
                </p:cNvSpPr>
                <p:nvPr/>
              </p:nvSpPr>
              <p:spPr bwMode="auto">
                <a:xfrm>
                  <a:off x="2484" y="1748"/>
                  <a:ext cx="5" cy="7"/>
                </a:xfrm>
                <a:custGeom>
                  <a:avLst/>
                  <a:gdLst>
                    <a:gd name="T0" fmla="*/ 16 w 29"/>
                    <a:gd name="T1" fmla="*/ 1 h 44"/>
                    <a:gd name="T2" fmla="*/ 0 w 29"/>
                    <a:gd name="T3" fmla="*/ 0 h 44"/>
                    <a:gd name="T4" fmla="*/ 0 w 29"/>
                    <a:gd name="T5" fmla="*/ 44 h 44"/>
                    <a:gd name="T6" fmla="*/ 16 w 29"/>
                    <a:gd name="T7" fmla="*/ 44 h 44"/>
                    <a:gd name="T8" fmla="*/ 20 w 29"/>
                    <a:gd name="T9" fmla="*/ 44 h 44"/>
                    <a:gd name="T10" fmla="*/ 24 w 29"/>
                    <a:gd name="T11" fmla="*/ 42 h 44"/>
                    <a:gd name="T12" fmla="*/ 26 w 29"/>
                    <a:gd name="T13" fmla="*/ 42 h 44"/>
                    <a:gd name="T14" fmla="*/ 5 w 29"/>
                    <a:gd name="T15" fmla="*/ 38 h 44"/>
                    <a:gd name="T16" fmla="*/ 5 w 29"/>
                    <a:gd name="T17" fmla="*/ 24 h 44"/>
                    <a:gd name="T18" fmla="*/ 15 w 29"/>
                    <a:gd name="T19" fmla="*/ 24 h 44"/>
                    <a:gd name="T20" fmla="*/ 29 w 29"/>
                    <a:gd name="T21" fmla="*/ 24 h 44"/>
                    <a:gd name="T22" fmla="*/ 23 w 29"/>
                    <a:gd name="T23" fmla="*/ 20 h 44"/>
                    <a:gd name="T24" fmla="*/ 24 w 29"/>
                    <a:gd name="T25" fmla="*/ 20 h 44"/>
                    <a:gd name="T26" fmla="*/ 5 w 29"/>
                    <a:gd name="T27" fmla="*/ 18 h 44"/>
                    <a:gd name="T28" fmla="*/ 5 w 29"/>
                    <a:gd name="T29" fmla="*/ 5 h 44"/>
                    <a:gd name="T30" fmla="*/ 14 w 29"/>
                    <a:gd name="T31" fmla="*/ 5 h 44"/>
                    <a:gd name="T32" fmla="*/ 27 w 29"/>
                    <a:gd name="T33" fmla="*/ 4 h 44"/>
                    <a:gd name="T34" fmla="*/ 27 w 29"/>
                    <a:gd name="T35" fmla="*/ 3 h 44"/>
                    <a:gd name="T36" fmla="*/ 22 w 29"/>
                    <a:gd name="T37" fmla="*/ 1 h 44"/>
                    <a:gd name="T38" fmla="*/ 16 w 29"/>
                    <a:gd name="T39"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4">
                      <a:moveTo>
                        <a:pt x="16" y="1"/>
                      </a:moveTo>
                      <a:lnTo>
                        <a:pt x="0" y="0"/>
                      </a:lnTo>
                      <a:lnTo>
                        <a:pt x="0" y="44"/>
                      </a:lnTo>
                      <a:lnTo>
                        <a:pt x="16" y="44"/>
                      </a:lnTo>
                      <a:lnTo>
                        <a:pt x="20" y="44"/>
                      </a:lnTo>
                      <a:lnTo>
                        <a:pt x="24" y="42"/>
                      </a:lnTo>
                      <a:lnTo>
                        <a:pt x="26" y="42"/>
                      </a:lnTo>
                      <a:lnTo>
                        <a:pt x="5" y="38"/>
                      </a:lnTo>
                      <a:lnTo>
                        <a:pt x="5" y="24"/>
                      </a:lnTo>
                      <a:lnTo>
                        <a:pt x="15" y="24"/>
                      </a:lnTo>
                      <a:lnTo>
                        <a:pt x="29" y="24"/>
                      </a:lnTo>
                      <a:lnTo>
                        <a:pt x="23" y="20"/>
                      </a:lnTo>
                      <a:lnTo>
                        <a:pt x="24" y="20"/>
                      </a:lnTo>
                      <a:lnTo>
                        <a:pt x="5" y="18"/>
                      </a:lnTo>
                      <a:lnTo>
                        <a:pt x="5" y="5"/>
                      </a:lnTo>
                      <a:lnTo>
                        <a:pt x="14" y="5"/>
                      </a:lnTo>
                      <a:lnTo>
                        <a:pt x="27" y="4"/>
                      </a:lnTo>
                      <a:lnTo>
                        <a:pt x="27" y="3"/>
                      </a:lnTo>
                      <a:lnTo>
                        <a:pt x="22" y="1"/>
                      </a:lnTo>
                      <a:lnTo>
                        <a:pt x="1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4" name="Freeform 8364"/>
                <p:cNvSpPr>
                  <a:spLocks/>
                </p:cNvSpPr>
                <p:nvPr/>
              </p:nvSpPr>
              <p:spPr bwMode="auto">
                <a:xfrm>
                  <a:off x="2477" y="1743"/>
                  <a:ext cx="16" cy="17"/>
                </a:xfrm>
                <a:custGeom>
                  <a:avLst/>
                  <a:gdLst>
                    <a:gd name="T0" fmla="*/ 98 w 98"/>
                    <a:gd name="T1" fmla="*/ 49 h 98"/>
                    <a:gd name="T2" fmla="*/ 97 w 98"/>
                    <a:gd name="T3" fmla="*/ 39 h 98"/>
                    <a:gd name="T4" fmla="*/ 93 w 98"/>
                    <a:gd name="T5" fmla="*/ 28 h 98"/>
                    <a:gd name="T6" fmla="*/ 88 w 98"/>
                    <a:gd name="T7" fmla="*/ 18 h 98"/>
                    <a:gd name="T8" fmla="*/ 80 w 98"/>
                    <a:gd name="T9" fmla="*/ 11 h 98"/>
                    <a:gd name="T10" fmla="*/ 71 w 98"/>
                    <a:gd name="T11" fmla="*/ 6 h 98"/>
                    <a:gd name="T12" fmla="*/ 60 w 98"/>
                    <a:gd name="T13" fmla="*/ 1 h 98"/>
                    <a:gd name="T14" fmla="*/ 49 w 98"/>
                    <a:gd name="T15" fmla="*/ 0 h 98"/>
                    <a:gd name="T16" fmla="*/ 39 w 98"/>
                    <a:gd name="T17" fmla="*/ 1 h 98"/>
                    <a:gd name="T18" fmla="*/ 28 w 98"/>
                    <a:gd name="T19" fmla="*/ 6 h 98"/>
                    <a:gd name="T20" fmla="*/ 18 w 98"/>
                    <a:gd name="T21" fmla="*/ 11 h 98"/>
                    <a:gd name="T22" fmla="*/ 11 w 98"/>
                    <a:gd name="T23" fmla="*/ 18 h 98"/>
                    <a:gd name="T24" fmla="*/ 6 w 98"/>
                    <a:gd name="T25" fmla="*/ 28 h 98"/>
                    <a:gd name="T26" fmla="*/ 1 w 98"/>
                    <a:gd name="T27" fmla="*/ 39 h 98"/>
                    <a:gd name="T28" fmla="*/ 0 w 98"/>
                    <a:gd name="T29" fmla="*/ 49 h 98"/>
                    <a:gd name="T30" fmla="*/ 1 w 98"/>
                    <a:gd name="T31" fmla="*/ 60 h 98"/>
                    <a:gd name="T32" fmla="*/ 6 w 98"/>
                    <a:gd name="T33" fmla="*/ 71 h 98"/>
                    <a:gd name="T34" fmla="*/ 11 w 98"/>
                    <a:gd name="T35" fmla="*/ 80 h 98"/>
                    <a:gd name="T36" fmla="*/ 18 w 98"/>
                    <a:gd name="T37" fmla="*/ 88 h 98"/>
                    <a:gd name="T38" fmla="*/ 28 w 98"/>
                    <a:gd name="T39" fmla="*/ 93 h 98"/>
                    <a:gd name="T40" fmla="*/ 39 w 98"/>
                    <a:gd name="T41" fmla="*/ 97 h 98"/>
                    <a:gd name="T42" fmla="*/ 49 w 98"/>
                    <a:gd name="T43" fmla="*/ 98 h 98"/>
                    <a:gd name="T44" fmla="*/ 60 w 98"/>
                    <a:gd name="T45" fmla="*/ 97 h 98"/>
                    <a:gd name="T46" fmla="*/ 71 w 98"/>
                    <a:gd name="T47" fmla="*/ 93 h 98"/>
                    <a:gd name="T48" fmla="*/ 80 w 98"/>
                    <a:gd name="T49" fmla="*/ 88 h 98"/>
                    <a:gd name="T50" fmla="*/ 88 w 98"/>
                    <a:gd name="T51" fmla="*/ 80 h 98"/>
                    <a:gd name="T52" fmla="*/ 93 w 98"/>
                    <a:gd name="T53" fmla="*/ 71 h 98"/>
                    <a:gd name="T54" fmla="*/ 97 w 98"/>
                    <a:gd name="T55" fmla="*/ 60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9"/>
                      </a:lnTo>
                      <a:lnTo>
                        <a:pt x="93" y="28"/>
                      </a:lnTo>
                      <a:lnTo>
                        <a:pt x="88" y="18"/>
                      </a:lnTo>
                      <a:lnTo>
                        <a:pt x="80" y="11"/>
                      </a:lnTo>
                      <a:lnTo>
                        <a:pt x="71" y="6"/>
                      </a:lnTo>
                      <a:lnTo>
                        <a:pt x="60" y="1"/>
                      </a:lnTo>
                      <a:lnTo>
                        <a:pt x="49" y="0"/>
                      </a:lnTo>
                      <a:lnTo>
                        <a:pt x="39" y="1"/>
                      </a:lnTo>
                      <a:lnTo>
                        <a:pt x="28" y="6"/>
                      </a:lnTo>
                      <a:lnTo>
                        <a:pt x="18" y="11"/>
                      </a:lnTo>
                      <a:lnTo>
                        <a:pt x="11" y="18"/>
                      </a:lnTo>
                      <a:lnTo>
                        <a:pt x="6" y="28"/>
                      </a:lnTo>
                      <a:lnTo>
                        <a:pt x="1" y="39"/>
                      </a:lnTo>
                      <a:lnTo>
                        <a:pt x="0" y="49"/>
                      </a:lnTo>
                      <a:lnTo>
                        <a:pt x="1" y="60"/>
                      </a:lnTo>
                      <a:lnTo>
                        <a:pt x="6" y="71"/>
                      </a:lnTo>
                      <a:lnTo>
                        <a:pt x="11" y="80"/>
                      </a:lnTo>
                      <a:lnTo>
                        <a:pt x="18" y="88"/>
                      </a:lnTo>
                      <a:lnTo>
                        <a:pt x="28" y="93"/>
                      </a:lnTo>
                      <a:lnTo>
                        <a:pt x="39" y="97"/>
                      </a:lnTo>
                      <a:lnTo>
                        <a:pt x="49" y="98"/>
                      </a:lnTo>
                      <a:lnTo>
                        <a:pt x="60" y="97"/>
                      </a:lnTo>
                      <a:lnTo>
                        <a:pt x="71" y="93"/>
                      </a:lnTo>
                      <a:lnTo>
                        <a:pt x="80" y="88"/>
                      </a:lnTo>
                      <a:lnTo>
                        <a:pt x="88" y="80"/>
                      </a:lnTo>
                      <a:lnTo>
                        <a:pt x="93" y="71"/>
                      </a:lnTo>
                      <a:lnTo>
                        <a:pt x="97" y="60"/>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25" name="Freeform 8365"/>
                <p:cNvSpPr>
                  <a:spLocks/>
                </p:cNvSpPr>
                <p:nvPr/>
              </p:nvSpPr>
              <p:spPr bwMode="auto">
                <a:xfrm>
                  <a:off x="2114" y="2380"/>
                  <a:ext cx="4" cy="3"/>
                </a:xfrm>
                <a:custGeom>
                  <a:avLst/>
                  <a:gdLst>
                    <a:gd name="T0" fmla="*/ 24 w 27"/>
                    <a:gd name="T1" fmla="*/ 0 h 18"/>
                    <a:gd name="T2" fmla="*/ 10 w 27"/>
                    <a:gd name="T3" fmla="*/ 0 h 18"/>
                    <a:gd name="T4" fmla="*/ 14 w 27"/>
                    <a:gd name="T5" fmla="*/ 1 h 18"/>
                    <a:gd name="T6" fmla="*/ 18 w 27"/>
                    <a:gd name="T7" fmla="*/ 2 h 18"/>
                    <a:gd name="T8" fmla="*/ 18 w 27"/>
                    <a:gd name="T9" fmla="*/ 2 h 18"/>
                    <a:gd name="T10" fmla="*/ 21 w 27"/>
                    <a:gd name="T11" fmla="*/ 7 h 18"/>
                    <a:gd name="T12" fmla="*/ 21 w 27"/>
                    <a:gd name="T13" fmla="*/ 8 h 18"/>
                    <a:gd name="T14" fmla="*/ 18 w 27"/>
                    <a:gd name="T15" fmla="*/ 13 h 18"/>
                    <a:gd name="T16" fmla="*/ 17 w 27"/>
                    <a:gd name="T17" fmla="*/ 14 h 18"/>
                    <a:gd name="T18" fmla="*/ 11 w 27"/>
                    <a:gd name="T19" fmla="*/ 15 h 18"/>
                    <a:gd name="T20" fmla="*/ 0 w 27"/>
                    <a:gd name="T21" fmla="*/ 15 h 18"/>
                    <a:gd name="T22" fmla="*/ 21 w 27"/>
                    <a:gd name="T23" fmla="*/ 18 h 18"/>
                    <a:gd name="T24" fmla="*/ 25 w 27"/>
                    <a:gd name="T25" fmla="*/ 14 h 18"/>
                    <a:gd name="T26" fmla="*/ 26 w 27"/>
                    <a:gd name="T27" fmla="*/ 13 h 18"/>
                    <a:gd name="T28" fmla="*/ 27 w 27"/>
                    <a:gd name="T29" fmla="*/ 7 h 18"/>
                    <a:gd name="T30" fmla="*/ 27 w 27"/>
                    <a:gd name="T31" fmla="*/ 6 h 18"/>
                    <a:gd name="T32" fmla="*/ 25 w 27"/>
                    <a:gd name="T33" fmla="*/ 1 h 18"/>
                    <a:gd name="T34" fmla="*/ 24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4" y="0"/>
                      </a:moveTo>
                      <a:lnTo>
                        <a:pt x="10" y="0"/>
                      </a:lnTo>
                      <a:lnTo>
                        <a:pt x="14" y="1"/>
                      </a:lnTo>
                      <a:lnTo>
                        <a:pt x="18" y="2"/>
                      </a:lnTo>
                      <a:lnTo>
                        <a:pt x="18" y="2"/>
                      </a:lnTo>
                      <a:lnTo>
                        <a:pt x="21" y="7"/>
                      </a:lnTo>
                      <a:lnTo>
                        <a:pt x="21" y="8"/>
                      </a:lnTo>
                      <a:lnTo>
                        <a:pt x="18" y="13"/>
                      </a:lnTo>
                      <a:lnTo>
                        <a:pt x="17" y="14"/>
                      </a:lnTo>
                      <a:lnTo>
                        <a:pt x="11" y="15"/>
                      </a:lnTo>
                      <a:lnTo>
                        <a:pt x="0" y="15"/>
                      </a:lnTo>
                      <a:lnTo>
                        <a:pt x="21" y="18"/>
                      </a:lnTo>
                      <a:lnTo>
                        <a:pt x="25" y="14"/>
                      </a:lnTo>
                      <a:lnTo>
                        <a:pt x="26" y="13"/>
                      </a:lnTo>
                      <a:lnTo>
                        <a:pt x="27" y="7"/>
                      </a:lnTo>
                      <a:lnTo>
                        <a:pt x="27" y="6"/>
                      </a:lnTo>
                      <a:lnTo>
                        <a:pt x="25" y="1"/>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6" name="Freeform 8366"/>
                <p:cNvSpPr>
                  <a:spLocks/>
                </p:cNvSpPr>
                <p:nvPr/>
              </p:nvSpPr>
              <p:spPr bwMode="auto">
                <a:xfrm>
                  <a:off x="2114" y="2377"/>
                  <a:ext cx="4" cy="2"/>
                </a:xfrm>
                <a:custGeom>
                  <a:avLst/>
                  <a:gdLst>
                    <a:gd name="T0" fmla="*/ 22 w 25"/>
                    <a:gd name="T1" fmla="*/ 0 h 16"/>
                    <a:gd name="T2" fmla="*/ 9 w 25"/>
                    <a:gd name="T3" fmla="*/ 1 h 16"/>
                    <a:gd name="T4" fmla="*/ 14 w 25"/>
                    <a:gd name="T5" fmla="*/ 2 h 16"/>
                    <a:gd name="T6" fmla="*/ 17 w 25"/>
                    <a:gd name="T7" fmla="*/ 3 h 16"/>
                    <a:gd name="T8" fmla="*/ 20 w 25"/>
                    <a:gd name="T9" fmla="*/ 8 h 16"/>
                    <a:gd name="T10" fmla="*/ 17 w 25"/>
                    <a:gd name="T11" fmla="*/ 12 h 16"/>
                    <a:gd name="T12" fmla="*/ 14 w 25"/>
                    <a:gd name="T13" fmla="*/ 14 h 16"/>
                    <a:gd name="T14" fmla="*/ 10 w 25"/>
                    <a:gd name="T15" fmla="*/ 15 h 16"/>
                    <a:gd name="T16" fmla="*/ 0 w 25"/>
                    <a:gd name="T17" fmla="*/ 14 h 16"/>
                    <a:gd name="T18" fmla="*/ 20 w 25"/>
                    <a:gd name="T19" fmla="*/ 16 h 16"/>
                    <a:gd name="T20" fmla="*/ 24 w 25"/>
                    <a:gd name="T21" fmla="*/ 12 h 16"/>
                    <a:gd name="T22" fmla="*/ 25 w 25"/>
                    <a:gd name="T23" fmla="*/ 7 h 16"/>
                    <a:gd name="T24" fmla="*/ 25 w 25"/>
                    <a:gd name="T25" fmla="*/ 5 h 16"/>
                    <a:gd name="T26" fmla="*/ 22 w 25"/>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6">
                      <a:moveTo>
                        <a:pt x="22" y="0"/>
                      </a:moveTo>
                      <a:lnTo>
                        <a:pt x="9" y="1"/>
                      </a:lnTo>
                      <a:lnTo>
                        <a:pt x="14" y="2"/>
                      </a:lnTo>
                      <a:lnTo>
                        <a:pt x="17" y="3"/>
                      </a:lnTo>
                      <a:lnTo>
                        <a:pt x="20" y="8"/>
                      </a:lnTo>
                      <a:lnTo>
                        <a:pt x="17" y="12"/>
                      </a:lnTo>
                      <a:lnTo>
                        <a:pt x="14" y="14"/>
                      </a:lnTo>
                      <a:lnTo>
                        <a:pt x="10" y="15"/>
                      </a:lnTo>
                      <a:lnTo>
                        <a:pt x="0" y="14"/>
                      </a:lnTo>
                      <a:lnTo>
                        <a:pt x="20" y="16"/>
                      </a:lnTo>
                      <a:lnTo>
                        <a:pt x="24" y="12"/>
                      </a:lnTo>
                      <a:lnTo>
                        <a:pt x="25" y="7"/>
                      </a:lnTo>
                      <a:lnTo>
                        <a:pt x="25" y="5"/>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7" name="Freeform 8367"/>
                <p:cNvSpPr>
                  <a:spLocks/>
                </p:cNvSpPr>
                <p:nvPr/>
              </p:nvSpPr>
              <p:spPr bwMode="auto">
                <a:xfrm>
                  <a:off x="2112" y="2376"/>
                  <a:ext cx="5" cy="7"/>
                </a:xfrm>
                <a:custGeom>
                  <a:avLst/>
                  <a:gdLst>
                    <a:gd name="T0" fmla="*/ 17 w 30"/>
                    <a:gd name="T1" fmla="*/ 0 h 43"/>
                    <a:gd name="T2" fmla="*/ 1 w 30"/>
                    <a:gd name="T3" fmla="*/ 0 h 43"/>
                    <a:gd name="T4" fmla="*/ 0 w 30"/>
                    <a:gd name="T5" fmla="*/ 43 h 43"/>
                    <a:gd name="T6" fmla="*/ 17 w 30"/>
                    <a:gd name="T7" fmla="*/ 43 h 43"/>
                    <a:gd name="T8" fmla="*/ 20 w 30"/>
                    <a:gd name="T9" fmla="*/ 43 h 43"/>
                    <a:gd name="T10" fmla="*/ 26 w 30"/>
                    <a:gd name="T11" fmla="*/ 42 h 43"/>
                    <a:gd name="T12" fmla="*/ 27 w 30"/>
                    <a:gd name="T13" fmla="*/ 41 h 43"/>
                    <a:gd name="T14" fmla="*/ 6 w 30"/>
                    <a:gd name="T15" fmla="*/ 38 h 43"/>
                    <a:gd name="T16" fmla="*/ 6 w 30"/>
                    <a:gd name="T17" fmla="*/ 23 h 43"/>
                    <a:gd name="T18" fmla="*/ 16 w 30"/>
                    <a:gd name="T19" fmla="*/ 23 h 43"/>
                    <a:gd name="T20" fmla="*/ 30 w 30"/>
                    <a:gd name="T21" fmla="*/ 23 h 43"/>
                    <a:gd name="T22" fmla="*/ 24 w 30"/>
                    <a:gd name="T23" fmla="*/ 21 h 43"/>
                    <a:gd name="T24" fmla="*/ 26 w 30"/>
                    <a:gd name="T25" fmla="*/ 20 h 43"/>
                    <a:gd name="T26" fmla="*/ 6 w 30"/>
                    <a:gd name="T27" fmla="*/ 18 h 43"/>
                    <a:gd name="T28" fmla="*/ 6 w 30"/>
                    <a:gd name="T29" fmla="*/ 5 h 43"/>
                    <a:gd name="T30" fmla="*/ 15 w 30"/>
                    <a:gd name="T31" fmla="*/ 5 h 43"/>
                    <a:gd name="T32" fmla="*/ 28 w 30"/>
                    <a:gd name="T33" fmla="*/ 4 h 43"/>
                    <a:gd name="T34" fmla="*/ 28 w 30"/>
                    <a:gd name="T35" fmla="*/ 4 h 43"/>
                    <a:gd name="T36" fmla="*/ 23 w 30"/>
                    <a:gd name="T37" fmla="*/ 0 h 43"/>
                    <a:gd name="T38" fmla="*/ 17 w 30"/>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43">
                      <a:moveTo>
                        <a:pt x="17" y="0"/>
                      </a:moveTo>
                      <a:lnTo>
                        <a:pt x="1" y="0"/>
                      </a:lnTo>
                      <a:lnTo>
                        <a:pt x="0" y="43"/>
                      </a:lnTo>
                      <a:lnTo>
                        <a:pt x="17" y="43"/>
                      </a:lnTo>
                      <a:lnTo>
                        <a:pt x="20" y="43"/>
                      </a:lnTo>
                      <a:lnTo>
                        <a:pt x="26" y="42"/>
                      </a:lnTo>
                      <a:lnTo>
                        <a:pt x="27" y="41"/>
                      </a:lnTo>
                      <a:lnTo>
                        <a:pt x="6" y="38"/>
                      </a:lnTo>
                      <a:lnTo>
                        <a:pt x="6" y="23"/>
                      </a:lnTo>
                      <a:lnTo>
                        <a:pt x="16" y="23"/>
                      </a:lnTo>
                      <a:lnTo>
                        <a:pt x="30" y="23"/>
                      </a:lnTo>
                      <a:lnTo>
                        <a:pt x="24" y="21"/>
                      </a:lnTo>
                      <a:lnTo>
                        <a:pt x="26" y="20"/>
                      </a:lnTo>
                      <a:lnTo>
                        <a:pt x="6" y="18"/>
                      </a:lnTo>
                      <a:lnTo>
                        <a:pt x="6" y="5"/>
                      </a:lnTo>
                      <a:lnTo>
                        <a:pt x="15" y="5"/>
                      </a:lnTo>
                      <a:lnTo>
                        <a:pt x="28" y="4"/>
                      </a:lnTo>
                      <a:lnTo>
                        <a:pt x="28" y="4"/>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28" name="Freeform 8368"/>
                <p:cNvSpPr>
                  <a:spLocks/>
                </p:cNvSpPr>
                <p:nvPr/>
              </p:nvSpPr>
              <p:spPr bwMode="auto">
                <a:xfrm>
                  <a:off x="2106" y="2371"/>
                  <a:ext cx="16" cy="17"/>
                </a:xfrm>
                <a:custGeom>
                  <a:avLst/>
                  <a:gdLst>
                    <a:gd name="T0" fmla="*/ 98 w 98"/>
                    <a:gd name="T1" fmla="*/ 49 h 98"/>
                    <a:gd name="T2" fmla="*/ 97 w 98"/>
                    <a:gd name="T3" fmla="*/ 38 h 98"/>
                    <a:gd name="T4" fmla="*/ 93 w 98"/>
                    <a:gd name="T5" fmla="*/ 27 h 98"/>
                    <a:gd name="T6" fmla="*/ 88 w 98"/>
                    <a:gd name="T7" fmla="*/ 18 h 98"/>
                    <a:gd name="T8" fmla="*/ 80 w 98"/>
                    <a:gd name="T9" fmla="*/ 10 h 98"/>
                    <a:gd name="T10" fmla="*/ 71 w 98"/>
                    <a:gd name="T11" fmla="*/ 5 h 98"/>
                    <a:gd name="T12" fmla="*/ 60 w 98"/>
                    <a:gd name="T13" fmla="*/ 1 h 98"/>
                    <a:gd name="T14" fmla="*/ 49 w 98"/>
                    <a:gd name="T15" fmla="*/ 0 h 98"/>
                    <a:gd name="T16" fmla="*/ 39 w 98"/>
                    <a:gd name="T17" fmla="*/ 1 h 98"/>
                    <a:gd name="T18" fmla="*/ 28 w 98"/>
                    <a:gd name="T19" fmla="*/ 5 h 98"/>
                    <a:gd name="T20" fmla="*/ 19 w 98"/>
                    <a:gd name="T21" fmla="*/ 10 h 98"/>
                    <a:gd name="T22" fmla="*/ 11 w 98"/>
                    <a:gd name="T23" fmla="*/ 18 h 98"/>
                    <a:gd name="T24" fmla="*/ 6 w 98"/>
                    <a:gd name="T25" fmla="*/ 27 h 98"/>
                    <a:gd name="T26" fmla="*/ 1 w 98"/>
                    <a:gd name="T27" fmla="*/ 38 h 98"/>
                    <a:gd name="T28" fmla="*/ 0 w 98"/>
                    <a:gd name="T29" fmla="*/ 49 h 98"/>
                    <a:gd name="T30" fmla="*/ 1 w 98"/>
                    <a:gd name="T31" fmla="*/ 59 h 98"/>
                    <a:gd name="T32" fmla="*/ 6 w 98"/>
                    <a:gd name="T33" fmla="*/ 70 h 98"/>
                    <a:gd name="T34" fmla="*/ 11 w 98"/>
                    <a:gd name="T35" fmla="*/ 80 h 98"/>
                    <a:gd name="T36" fmla="*/ 19 w 98"/>
                    <a:gd name="T37" fmla="*/ 87 h 98"/>
                    <a:gd name="T38" fmla="*/ 28 w 98"/>
                    <a:gd name="T39" fmla="*/ 92 h 98"/>
                    <a:gd name="T40" fmla="*/ 39 w 98"/>
                    <a:gd name="T41" fmla="*/ 97 h 98"/>
                    <a:gd name="T42" fmla="*/ 49 w 98"/>
                    <a:gd name="T43" fmla="*/ 98 h 98"/>
                    <a:gd name="T44" fmla="*/ 60 w 98"/>
                    <a:gd name="T45" fmla="*/ 97 h 98"/>
                    <a:gd name="T46" fmla="*/ 71 w 98"/>
                    <a:gd name="T47" fmla="*/ 92 h 98"/>
                    <a:gd name="T48" fmla="*/ 80 w 98"/>
                    <a:gd name="T49" fmla="*/ 87 h 98"/>
                    <a:gd name="T50" fmla="*/ 88 w 98"/>
                    <a:gd name="T51" fmla="*/ 80 h 98"/>
                    <a:gd name="T52" fmla="*/ 93 w 98"/>
                    <a:gd name="T53" fmla="*/ 70 h 98"/>
                    <a:gd name="T54" fmla="*/ 97 w 98"/>
                    <a:gd name="T55" fmla="*/ 59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8"/>
                      </a:lnTo>
                      <a:lnTo>
                        <a:pt x="93" y="27"/>
                      </a:lnTo>
                      <a:lnTo>
                        <a:pt x="88" y="18"/>
                      </a:lnTo>
                      <a:lnTo>
                        <a:pt x="80" y="10"/>
                      </a:lnTo>
                      <a:lnTo>
                        <a:pt x="71" y="5"/>
                      </a:lnTo>
                      <a:lnTo>
                        <a:pt x="60" y="1"/>
                      </a:lnTo>
                      <a:lnTo>
                        <a:pt x="49" y="0"/>
                      </a:lnTo>
                      <a:lnTo>
                        <a:pt x="39" y="1"/>
                      </a:lnTo>
                      <a:lnTo>
                        <a:pt x="28" y="5"/>
                      </a:lnTo>
                      <a:lnTo>
                        <a:pt x="19" y="10"/>
                      </a:lnTo>
                      <a:lnTo>
                        <a:pt x="11" y="18"/>
                      </a:lnTo>
                      <a:lnTo>
                        <a:pt x="6" y="27"/>
                      </a:lnTo>
                      <a:lnTo>
                        <a:pt x="1" y="38"/>
                      </a:lnTo>
                      <a:lnTo>
                        <a:pt x="0" y="49"/>
                      </a:lnTo>
                      <a:lnTo>
                        <a:pt x="1" y="59"/>
                      </a:lnTo>
                      <a:lnTo>
                        <a:pt x="6" y="70"/>
                      </a:lnTo>
                      <a:lnTo>
                        <a:pt x="11" y="80"/>
                      </a:lnTo>
                      <a:lnTo>
                        <a:pt x="19" y="87"/>
                      </a:lnTo>
                      <a:lnTo>
                        <a:pt x="28" y="92"/>
                      </a:lnTo>
                      <a:lnTo>
                        <a:pt x="39" y="97"/>
                      </a:lnTo>
                      <a:lnTo>
                        <a:pt x="49" y="98"/>
                      </a:lnTo>
                      <a:lnTo>
                        <a:pt x="60" y="97"/>
                      </a:lnTo>
                      <a:lnTo>
                        <a:pt x="71" y="92"/>
                      </a:lnTo>
                      <a:lnTo>
                        <a:pt x="80" y="87"/>
                      </a:lnTo>
                      <a:lnTo>
                        <a:pt x="88" y="80"/>
                      </a:lnTo>
                      <a:lnTo>
                        <a:pt x="93" y="70"/>
                      </a:lnTo>
                      <a:lnTo>
                        <a:pt x="97" y="59"/>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29" name="Freeform 8369"/>
                <p:cNvSpPr>
                  <a:spLocks/>
                </p:cNvSpPr>
                <p:nvPr/>
              </p:nvSpPr>
              <p:spPr bwMode="auto">
                <a:xfrm>
                  <a:off x="2221" y="2330"/>
                  <a:ext cx="4" cy="3"/>
                </a:xfrm>
                <a:custGeom>
                  <a:avLst/>
                  <a:gdLst>
                    <a:gd name="T0" fmla="*/ 23 w 27"/>
                    <a:gd name="T1" fmla="*/ 0 h 18"/>
                    <a:gd name="T2" fmla="*/ 10 w 27"/>
                    <a:gd name="T3" fmla="*/ 0 h 18"/>
                    <a:gd name="T4" fmla="*/ 14 w 27"/>
                    <a:gd name="T5" fmla="*/ 1 h 18"/>
                    <a:gd name="T6" fmla="*/ 18 w 27"/>
                    <a:gd name="T7" fmla="*/ 2 h 18"/>
                    <a:gd name="T8" fmla="*/ 19 w 27"/>
                    <a:gd name="T9" fmla="*/ 3 h 18"/>
                    <a:gd name="T10" fmla="*/ 20 w 27"/>
                    <a:gd name="T11" fmla="*/ 8 h 18"/>
                    <a:gd name="T12" fmla="*/ 20 w 27"/>
                    <a:gd name="T13" fmla="*/ 9 h 18"/>
                    <a:gd name="T14" fmla="*/ 18 w 27"/>
                    <a:gd name="T15" fmla="*/ 13 h 18"/>
                    <a:gd name="T16" fmla="*/ 17 w 27"/>
                    <a:gd name="T17" fmla="*/ 14 h 18"/>
                    <a:gd name="T18" fmla="*/ 11 w 27"/>
                    <a:gd name="T19" fmla="*/ 15 h 18"/>
                    <a:gd name="T20" fmla="*/ 0 w 27"/>
                    <a:gd name="T21" fmla="*/ 15 h 18"/>
                    <a:gd name="T22" fmla="*/ 20 w 27"/>
                    <a:gd name="T23" fmla="*/ 18 h 18"/>
                    <a:gd name="T24" fmla="*/ 24 w 27"/>
                    <a:gd name="T25" fmla="*/ 15 h 18"/>
                    <a:gd name="T26" fmla="*/ 26 w 27"/>
                    <a:gd name="T27" fmla="*/ 13 h 18"/>
                    <a:gd name="T28" fmla="*/ 27 w 27"/>
                    <a:gd name="T29" fmla="*/ 8 h 18"/>
                    <a:gd name="T30" fmla="*/ 27 w 27"/>
                    <a:gd name="T31" fmla="*/ 7 h 18"/>
                    <a:gd name="T32" fmla="*/ 24 w 27"/>
                    <a:gd name="T33" fmla="*/ 1 h 18"/>
                    <a:gd name="T34" fmla="*/ 23 w 27"/>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18">
                      <a:moveTo>
                        <a:pt x="23" y="0"/>
                      </a:moveTo>
                      <a:lnTo>
                        <a:pt x="10" y="0"/>
                      </a:lnTo>
                      <a:lnTo>
                        <a:pt x="14" y="1"/>
                      </a:lnTo>
                      <a:lnTo>
                        <a:pt x="18" y="2"/>
                      </a:lnTo>
                      <a:lnTo>
                        <a:pt x="19" y="3"/>
                      </a:lnTo>
                      <a:lnTo>
                        <a:pt x="20" y="8"/>
                      </a:lnTo>
                      <a:lnTo>
                        <a:pt x="20" y="9"/>
                      </a:lnTo>
                      <a:lnTo>
                        <a:pt x="18" y="13"/>
                      </a:lnTo>
                      <a:lnTo>
                        <a:pt x="17" y="14"/>
                      </a:lnTo>
                      <a:lnTo>
                        <a:pt x="11" y="15"/>
                      </a:lnTo>
                      <a:lnTo>
                        <a:pt x="0" y="15"/>
                      </a:lnTo>
                      <a:lnTo>
                        <a:pt x="20" y="18"/>
                      </a:lnTo>
                      <a:lnTo>
                        <a:pt x="24" y="15"/>
                      </a:lnTo>
                      <a:lnTo>
                        <a:pt x="26" y="13"/>
                      </a:lnTo>
                      <a:lnTo>
                        <a:pt x="27" y="8"/>
                      </a:lnTo>
                      <a:lnTo>
                        <a:pt x="27" y="7"/>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0" name="Freeform 8370"/>
                <p:cNvSpPr>
                  <a:spLocks/>
                </p:cNvSpPr>
                <p:nvPr/>
              </p:nvSpPr>
              <p:spPr bwMode="auto">
                <a:xfrm>
                  <a:off x="2221" y="2327"/>
                  <a:ext cx="4" cy="2"/>
                </a:xfrm>
                <a:custGeom>
                  <a:avLst/>
                  <a:gdLst>
                    <a:gd name="T0" fmla="*/ 21 w 24"/>
                    <a:gd name="T1" fmla="*/ 0 h 16"/>
                    <a:gd name="T2" fmla="*/ 9 w 24"/>
                    <a:gd name="T3" fmla="*/ 1 h 16"/>
                    <a:gd name="T4" fmla="*/ 14 w 24"/>
                    <a:gd name="T5" fmla="*/ 2 h 16"/>
                    <a:gd name="T6" fmla="*/ 17 w 24"/>
                    <a:gd name="T7" fmla="*/ 3 h 16"/>
                    <a:gd name="T8" fmla="*/ 19 w 24"/>
                    <a:gd name="T9" fmla="*/ 9 h 16"/>
                    <a:gd name="T10" fmla="*/ 17 w 24"/>
                    <a:gd name="T11" fmla="*/ 13 h 16"/>
                    <a:gd name="T12" fmla="*/ 14 w 24"/>
                    <a:gd name="T13" fmla="*/ 14 h 16"/>
                    <a:gd name="T14" fmla="*/ 10 w 24"/>
                    <a:gd name="T15" fmla="*/ 15 h 16"/>
                    <a:gd name="T16" fmla="*/ 0 w 24"/>
                    <a:gd name="T17" fmla="*/ 15 h 16"/>
                    <a:gd name="T18" fmla="*/ 19 w 24"/>
                    <a:gd name="T19" fmla="*/ 16 h 16"/>
                    <a:gd name="T20" fmla="*/ 23 w 24"/>
                    <a:gd name="T21" fmla="*/ 13 h 16"/>
                    <a:gd name="T22" fmla="*/ 24 w 24"/>
                    <a:gd name="T23" fmla="*/ 8 h 16"/>
                    <a:gd name="T24" fmla="*/ 24 w 24"/>
                    <a:gd name="T25" fmla="*/ 5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9" y="1"/>
                      </a:lnTo>
                      <a:lnTo>
                        <a:pt x="14" y="2"/>
                      </a:lnTo>
                      <a:lnTo>
                        <a:pt x="17" y="3"/>
                      </a:lnTo>
                      <a:lnTo>
                        <a:pt x="19" y="9"/>
                      </a:lnTo>
                      <a:lnTo>
                        <a:pt x="17" y="13"/>
                      </a:lnTo>
                      <a:lnTo>
                        <a:pt x="14" y="14"/>
                      </a:lnTo>
                      <a:lnTo>
                        <a:pt x="10" y="15"/>
                      </a:lnTo>
                      <a:lnTo>
                        <a:pt x="0" y="15"/>
                      </a:lnTo>
                      <a:lnTo>
                        <a:pt x="19" y="16"/>
                      </a:lnTo>
                      <a:lnTo>
                        <a:pt x="23" y="13"/>
                      </a:lnTo>
                      <a:lnTo>
                        <a:pt x="24" y="8"/>
                      </a:lnTo>
                      <a:lnTo>
                        <a:pt x="24"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1" name="Freeform 8371"/>
                <p:cNvSpPr>
                  <a:spLocks/>
                </p:cNvSpPr>
                <p:nvPr/>
              </p:nvSpPr>
              <p:spPr bwMode="auto">
                <a:xfrm>
                  <a:off x="2220" y="2326"/>
                  <a:ext cx="5" cy="7"/>
                </a:xfrm>
                <a:custGeom>
                  <a:avLst/>
                  <a:gdLst>
                    <a:gd name="T0" fmla="*/ 17 w 29"/>
                    <a:gd name="T1" fmla="*/ 0 h 43"/>
                    <a:gd name="T2" fmla="*/ 1 w 29"/>
                    <a:gd name="T3" fmla="*/ 0 h 43"/>
                    <a:gd name="T4" fmla="*/ 0 w 29"/>
                    <a:gd name="T5" fmla="*/ 43 h 43"/>
                    <a:gd name="T6" fmla="*/ 17 w 29"/>
                    <a:gd name="T7" fmla="*/ 43 h 43"/>
                    <a:gd name="T8" fmla="*/ 21 w 29"/>
                    <a:gd name="T9" fmla="*/ 43 h 43"/>
                    <a:gd name="T10" fmla="*/ 25 w 29"/>
                    <a:gd name="T11" fmla="*/ 41 h 43"/>
                    <a:gd name="T12" fmla="*/ 26 w 29"/>
                    <a:gd name="T13" fmla="*/ 40 h 43"/>
                    <a:gd name="T14" fmla="*/ 6 w 29"/>
                    <a:gd name="T15" fmla="*/ 37 h 43"/>
                    <a:gd name="T16" fmla="*/ 6 w 29"/>
                    <a:gd name="T17" fmla="*/ 22 h 43"/>
                    <a:gd name="T18" fmla="*/ 16 w 29"/>
                    <a:gd name="T19" fmla="*/ 22 h 43"/>
                    <a:gd name="T20" fmla="*/ 29 w 29"/>
                    <a:gd name="T21" fmla="*/ 22 h 43"/>
                    <a:gd name="T22" fmla="*/ 24 w 29"/>
                    <a:gd name="T23" fmla="*/ 20 h 43"/>
                    <a:gd name="T24" fmla="*/ 25 w 29"/>
                    <a:gd name="T25" fmla="*/ 19 h 43"/>
                    <a:gd name="T26" fmla="*/ 6 w 29"/>
                    <a:gd name="T27" fmla="*/ 18 h 43"/>
                    <a:gd name="T28" fmla="*/ 6 w 29"/>
                    <a:gd name="T29" fmla="*/ 4 h 43"/>
                    <a:gd name="T30" fmla="*/ 15 w 29"/>
                    <a:gd name="T31" fmla="*/ 4 h 43"/>
                    <a:gd name="T32" fmla="*/ 27 w 29"/>
                    <a:gd name="T33" fmla="*/ 3 h 43"/>
                    <a:gd name="T34" fmla="*/ 27 w 29"/>
                    <a:gd name="T35" fmla="*/ 3 h 43"/>
                    <a:gd name="T36" fmla="*/ 23 w 29"/>
                    <a:gd name="T37" fmla="*/ 0 h 43"/>
                    <a:gd name="T38" fmla="*/ 17 w 29"/>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3">
                      <a:moveTo>
                        <a:pt x="17" y="0"/>
                      </a:moveTo>
                      <a:lnTo>
                        <a:pt x="1" y="0"/>
                      </a:lnTo>
                      <a:lnTo>
                        <a:pt x="0" y="43"/>
                      </a:lnTo>
                      <a:lnTo>
                        <a:pt x="17" y="43"/>
                      </a:lnTo>
                      <a:lnTo>
                        <a:pt x="21" y="43"/>
                      </a:lnTo>
                      <a:lnTo>
                        <a:pt x="25" y="41"/>
                      </a:lnTo>
                      <a:lnTo>
                        <a:pt x="26" y="40"/>
                      </a:lnTo>
                      <a:lnTo>
                        <a:pt x="6" y="37"/>
                      </a:lnTo>
                      <a:lnTo>
                        <a:pt x="6" y="22"/>
                      </a:lnTo>
                      <a:lnTo>
                        <a:pt x="16" y="22"/>
                      </a:lnTo>
                      <a:lnTo>
                        <a:pt x="29" y="22"/>
                      </a:lnTo>
                      <a:lnTo>
                        <a:pt x="24" y="20"/>
                      </a:lnTo>
                      <a:lnTo>
                        <a:pt x="25" y="19"/>
                      </a:lnTo>
                      <a:lnTo>
                        <a:pt x="6" y="18"/>
                      </a:lnTo>
                      <a:lnTo>
                        <a:pt x="6" y="4"/>
                      </a:lnTo>
                      <a:lnTo>
                        <a:pt x="15" y="4"/>
                      </a:lnTo>
                      <a:lnTo>
                        <a:pt x="27" y="3"/>
                      </a:lnTo>
                      <a:lnTo>
                        <a:pt x="27" y="3"/>
                      </a:lnTo>
                      <a:lnTo>
                        <a:pt x="23" y="0"/>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2" name="Freeform 8372"/>
                <p:cNvSpPr>
                  <a:spLocks/>
                </p:cNvSpPr>
                <p:nvPr/>
              </p:nvSpPr>
              <p:spPr bwMode="auto">
                <a:xfrm>
                  <a:off x="2213" y="2321"/>
                  <a:ext cx="16" cy="17"/>
                </a:xfrm>
                <a:custGeom>
                  <a:avLst/>
                  <a:gdLst>
                    <a:gd name="T0" fmla="*/ 98 w 98"/>
                    <a:gd name="T1" fmla="*/ 49 h 98"/>
                    <a:gd name="T2" fmla="*/ 97 w 98"/>
                    <a:gd name="T3" fmla="*/ 38 h 98"/>
                    <a:gd name="T4" fmla="*/ 93 w 98"/>
                    <a:gd name="T5" fmla="*/ 28 h 98"/>
                    <a:gd name="T6" fmla="*/ 87 w 98"/>
                    <a:gd name="T7" fmla="*/ 18 h 98"/>
                    <a:gd name="T8" fmla="*/ 80 w 98"/>
                    <a:gd name="T9" fmla="*/ 11 h 98"/>
                    <a:gd name="T10" fmla="*/ 70 w 98"/>
                    <a:gd name="T11" fmla="*/ 5 h 98"/>
                    <a:gd name="T12" fmla="*/ 60 w 98"/>
                    <a:gd name="T13" fmla="*/ 1 h 98"/>
                    <a:gd name="T14" fmla="*/ 49 w 98"/>
                    <a:gd name="T15" fmla="*/ 0 h 98"/>
                    <a:gd name="T16" fmla="*/ 38 w 98"/>
                    <a:gd name="T17" fmla="*/ 1 h 98"/>
                    <a:gd name="T18" fmla="*/ 28 w 98"/>
                    <a:gd name="T19" fmla="*/ 5 h 98"/>
                    <a:gd name="T20" fmla="*/ 18 w 98"/>
                    <a:gd name="T21" fmla="*/ 11 h 98"/>
                    <a:gd name="T22" fmla="*/ 11 w 98"/>
                    <a:gd name="T23" fmla="*/ 18 h 98"/>
                    <a:gd name="T24" fmla="*/ 5 w 98"/>
                    <a:gd name="T25" fmla="*/ 28 h 98"/>
                    <a:gd name="T26" fmla="*/ 1 w 98"/>
                    <a:gd name="T27" fmla="*/ 38 h 98"/>
                    <a:gd name="T28" fmla="*/ 0 w 98"/>
                    <a:gd name="T29" fmla="*/ 49 h 98"/>
                    <a:gd name="T30" fmla="*/ 1 w 98"/>
                    <a:gd name="T31" fmla="*/ 60 h 98"/>
                    <a:gd name="T32" fmla="*/ 5 w 98"/>
                    <a:gd name="T33" fmla="*/ 70 h 98"/>
                    <a:gd name="T34" fmla="*/ 11 w 98"/>
                    <a:gd name="T35" fmla="*/ 80 h 98"/>
                    <a:gd name="T36" fmla="*/ 18 w 98"/>
                    <a:gd name="T37" fmla="*/ 88 h 98"/>
                    <a:gd name="T38" fmla="*/ 28 w 98"/>
                    <a:gd name="T39" fmla="*/ 93 h 98"/>
                    <a:gd name="T40" fmla="*/ 38 w 98"/>
                    <a:gd name="T41" fmla="*/ 97 h 98"/>
                    <a:gd name="T42" fmla="*/ 49 w 98"/>
                    <a:gd name="T43" fmla="*/ 98 h 98"/>
                    <a:gd name="T44" fmla="*/ 60 w 98"/>
                    <a:gd name="T45" fmla="*/ 97 h 98"/>
                    <a:gd name="T46" fmla="*/ 70 w 98"/>
                    <a:gd name="T47" fmla="*/ 93 h 98"/>
                    <a:gd name="T48" fmla="*/ 80 w 98"/>
                    <a:gd name="T49" fmla="*/ 88 h 98"/>
                    <a:gd name="T50" fmla="*/ 87 w 98"/>
                    <a:gd name="T51" fmla="*/ 80 h 98"/>
                    <a:gd name="T52" fmla="*/ 93 w 98"/>
                    <a:gd name="T53" fmla="*/ 70 h 98"/>
                    <a:gd name="T54" fmla="*/ 97 w 98"/>
                    <a:gd name="T55" fmla="*/ 60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8"/>
                      </a:lnTo>
                      <a:lnTo>
                        <a:pt x="93" y="28"/>
                      </a:lnTo>
                      <a:lnTo>
                        <a:pt x="87" y="18"/>
                      </a:lnTo>
                      <a:lnTo>
                        <a:pt x="80" y="11"/>
                      </a:lnTo>
                      <a:lnTo>
                        <a:pt x="70" y="5"/>
                      </a:lnTo>
                      <a:lnTo>
                        <a:pt x="60" y="1"/>
                      </a:lnTo>
                      <a:lnTo>
                        <a:pt x="49" y="0"/>
                      </a:lnTo>
                      <a:lnTo>
                        <a:pt x="38" y="1"/>
                      </a:lnTo>
                      <a:lnTo>
                        <a:pt x="28" y="5"/>
                      </a:lnTo>
                      <a:lnTo>
                        <a:pt x="18" y="11"/>
                      </a:lnTo>
                      <a:lnTo>
                        <a:pt x="11" y="18"/>
                      </a:lnTo>
                      <a:lnTo>
                        <a:pt x="5" y="28"/>
                      </a:lnTo>
                      <a:lnTo>
                        <a:pt x="1" y="38"/>
                      </a:lnTo>
                      <a:lnTo>
                        <a:pt x="0" y="49"/>
                      </a:lnTo>
                      <a:lnTo>
                        <a:pt x="1" y="60"/>
                      </a:lnTo>
                      <a:lnTo>
                        <a:pt x="5" y="70"/>
                      </a:lnTo>
                      <a:lnTo>
                        <a:pt x="11" y="80"/>
                      </a:lnTo>
                      <a:lnTo>
                        <a:pt x="18" y="88"/>
                      </a:lnTo>
                      <a:lnTo>
                        <a:pt x="28" y="93"/>
                      </a:lnTo>
                      <a:lnTo>
                        <a:pt x="38" y="97"/>
                      </a:lnTo>
                      <a:lnTo>
                        <a:pt x="49" y="98"/>
                      </a:lnTo>
                      <a:lnTo>
                        <a:pt x="60" y="97"/>
                      </a:lnTo>
                      <a:lnTo>
                        <a:pt x="70" y="93"/>
                      </a:lnTo>
                      <a:lnTo>
                        <a:pt x="80" y="88"/>
                      </a:lnTo>
                      <a:lnTo>
                        <a:pt x="87" y="80"/>
                      </a:lnTo>
                      <a:lnTo>
                        <a:pt x="93" y="70"/>
                      </a:lnTo>
                      <a:lnTo>
                        <a:pt x="97" y="60"/>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3" name="Freeform 8373"/>
                <p:cNvSpPr>
                  <a:spLocks/>
                </p:cNvSpPr>
                <p:nvPr/>
              </p:nvSpPr>
              <p:spPr bwMode="auto">
                <a:xfrm>
                  <a:off x="3267" y="1501"/>
                  <a:ext cx="4" cy="3"/>
                </a:xfrm>
                <a:custGeom>
                  <a:avLst/>
                  <a:gdLst>
                    <a:gd name="T0" fmla="*/ 23 w 26"/>
                    <a:gd name="T1" fmla="*/ 0 h 18"/>
                    <a:gd name="T2" fmla="*/ 9 w 26"/>
                    <a:gd name="T3" fmla="*/ 0 h 18"/>
                    <a:gd name="T4" fmla="*/ 13 w 26"/>
                    <a:gd name="T5" fmla="*/ 1 h 18"/>
                    <a:gd name="T6" fmla="*/ 18 w 26"/>
                    <a:gd name="T7" fmla="*/ 2 h 18"/>
                    <a:gd name="T8" fmla="*/ 19 w 26"/>
                    <a:gd name="T9" fmla="*/ 2 h 18"/>
                    <a:gd name="T10" fmla="*/ 20 w 26"/>
                    <a:gd name="T11" fmla="*/ 7 h 18"/>
                    <a:gd name="T12" fmla="*/ 20 w 26"/>
                    <a:gd name="T13" fmla="*/ 8 h 18"/>
                    <a:gd name="T14" fmla="*/ 18 w 26"/>
                    <a:gd name="T15" fmla="*/ 13 h 18"/>
                    <a:gd name="T16" fmla="*/ 17 w 26"/>
                    <a:gd name="T17" fmla="*/ 14 h 18"/>
                    <a:gd name="T18" fmla="*/ 10 w 26"/>
                    <a:gd name="T19" fmla="*/ 15 h 18"/>
                    <a:gd name="T20" fmla="*/ 0 w 26"/>
                    <a:gd name="T21" fmla="*/ 15 h 18"/>
                    <a:gd name="T22" fmla="*/ 20 w 26"/>
                    <a:gd name="T23" fmla="*/ 18 h 18"/>
                    <a:gd name="T24" fmla="*/ 24 w 26"/>
                    <a:gd name="T25" fmla="*/ 14 h 18"/>
                    <a:gd name="T26" fmla="*/ 25 w 26"/>
                    <a:gd name="T27" fmla="*/ 13 h 18"/>
                    <a:gd name="T28" fmla="*/ 26 w 26"/>
                    <a:gd name="T29" fmla="*/ 7 h 18"/>
                    <a:gd name="T30" fmla="*/ 26 w 26"/>
                    <a:gd name="T31" fmla="*/ 6 h 18"/>
                    <a:gd name="T32" fmla="*/ 24 w 26"/>
                    <a:gd name="T33" fmla="*/ 1 h 18"/>
                    <a:gd name="T34" fmla="*/ 23 w 26"/>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8">
                      <a:moveTo>
                        <a:pt x="23" y="0"/>
                      </a:moveTo>
                      <a:lnTo>
                        <a:pt x="9" y="0"/>
                      </a:lnTo>
                      <a:lnTo>
                        <a:pt x="13" y="1"/>
                      </a:lnTo>
                      <a:lnTo>
                        <a:pt x="18" y="2"/>
                      </a:lnTo>
                      <a:lnTo>
                        <a:pt x="19" y="2"/>
                      </a:lnTo>
                      <a:lnTo>
                        <a:pt x="20" y="7"/>
                      </a:lnTo>
                      <a:lnTo>
                        <a:pt x="20" y="8"/>
                      </a:lnTo>
                      <a:lnTo>
                        <a:pt x="18" y="13"/>
                      </a:lnTo>
                      <a:lnTo>
                        <a:pt x="17" y="14"/>
                      </a:lnTo>
                      <a:lnTo>
                        <a:pt x="10" y="15"/>
                      </a:lnTo>
                      <a:lnTo>
                        <a:pt x="0" y="15"/>
                      </a:lnTo>
                      <a:lnTo>
                        <a:pt x="20" y="18"/>
                      </a:lnTo>
                      <a:lnTo>
                        <a:pt x="24" y="14"/>
                      </a:lnTo>
                      <a:lnTo>
                        <a:pt x="25" y="13"/>
                      </a:lnTo>
                      <a:lnTo>
                        <a:pt x="26" y="7"/>
                      </a:lnTo>
                      <a:lnTo>
                        <a:pt x="26" y="6"/>
                      </a:lnTo>
                      <a:lnTo>
                        <a:pt x="24" y="1"/>
                      </a:lnTo>
                      <a:lnTo>
                        <a:pt x="2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4" name="Freeform 8374"/>
                <p:cNvSpPr>
                  <a:spLocks/>
                </p:cNvSpPr>
                <p:nvPr/>
              </p:nvSpPr>
              <p:spPr bwMode="auto">
                <a:xfrm>
                  <a:off x="3267" y="1498"/>
                  <a:ext cx="4" cy="3"/>
                </a:xfrm>
                <a:custGeom>
                  <a:avLst/>
                  <a:gdLst>
                    <a:gd name="T0" fmla="*/ 21 w 24"/>
                    <a:gd name="T1" fmla="*/ 0 h 16"/>
                    <a:gd name="T2" fmla="*/ 8 w 24"/>
                    <a:gd name="T3" fmla="*/ 1 h 16"/>
                    <a:gd name="T4" fmla="*/ 13 w 24"/>
                    <a:gd name="T5" fmla="*/ 2 h 16"/>
                    <a:gd name="T6" fmla="*/ 17 w 24"/>
                    <a:gd name="T7" fmla="*/ 3 h 16"/>
                    <a:gd name="T8" fmla="*/ 19 w 24"/>
                    <a:gd name="T9" fmla="*/ 8 h 16"/>
                    <a:gd name="T10" fmla="*/ 17 w 24"/>
                    <a:gd name="T11" fmla="*/ 12 h 16"/>
                    <a:gd name="T12" fmla="*/ 13 w 24"/>
                    <a:gd name="T13" fmla="*/ 14 h 16"/>
                    <a:gd name="T14" fmla="*/ 9 w 24"/>
                    <a:gd name="T15" fmla="*/ 15 h 16"/>
                    <a:gd name="T16" fmla="*/ 0 w 24"/>
                    <a:gd name="T17" fmla="*/ 14 h 16"/>
                    <a:gd name="T18" fmla="*/ 19 w 24"/>
                    <a:gd name="T19" fmla="*/ 16 h 16"/>
                    <a:gd name="T20" fmla="*/ 23 w 24"/>
                    <a:gd name="T21" fmla="*/ 12 h 16"/>
                    <a:gd name="T22" fmla="*/ 24 w 24"/>
                    <a:gd name="T23" fmla="*/ 7 h 16"/>
                    <a:gd name="T24" fmla="*/ 24 w 24"/>
                    <a:gd name="T25" fmla="*/ 5 h 16"/>
                    <a:gd name="T26" fmla="*/ 21 w 24"/>
                    <a:gd name="T2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21" y="0"/>
                      </a:moveTo>
                      <a:lnTo>
                        <a:pt x="8" y="1"/>
                      </a:lnTo>
                      <a:lnTo>
                        <a:pt x="13" y="2"/>
                      </a:lnTo>
                      <a:lnTo>
                        <a:pt x="17" y="3"/>
                      </a:lnTo>
                      <a:lnTo>
                        <a:pt x="19" y="8"/>
                      </a:lnTo>
                      <a:lnTo>
                        <a:pt x="17" y="12"/>
                      </a:lnTo>
                      <a:lnTo>
                        <a:pt x="13" y="14"/>
                      </a:lnTo>
                      <a:lnTo>
                        <a:pt x="9" y="15"/>
                      </a:lnTo>
                      <a:lnTo>
                        <a:pt x="0" y="14"/>
                      </a:lnTo>
                      <a:lnTo>
                        <a:pt x="19" y="16"/>
                      </a:lnTo>
                      <a:lnTo>
                        <a:pt x="23" y="12"/>
                      </a:lnTo>
                      <a:lnTo>
                        <a:pt x="24" y="7"/>
                      </a:lnTo>
                      <a:lnTo>
                        <a:pt x="24" y="5"/>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5" name="Freeform 8375"/>
                <p:cNvSpPr>
                  <a:spLocks/>
                </p:cNvSpPr>
                <p:nvPr/>
              </p:nvSpPr>
              <p:spPr bwMode="auto">
                <a:xfrm>
                  <a:off x="3266" y="1498"/>
                  <a:ext cx="5" cy="7"/>
                </a:xfrm>
                <a:custGeom>
                  <a:avLst/>
                  <a:gdLst>
                    <a:gd name="T0" fmla="*/ 16 w 29"/>
                    <a:gd name="T1" fmla="*/ 0 h 42"/>
                    <a:gd name="T2" fmla="*/ 0 w 29"/>
                    <a:gd name="T3" fmla="*/ 0 h 42"/>
                    <a:gd name="T4" fmla="*/ 0 w 29"/>
                    <a:gd name="T5" fmla="*/ 42 h 42"/>
                    <a:gd name="T6" fmla="*/ 16 w 29"/>
                    <a:gd name="T7" fmla="*/ 42 h 42"/>
                    <a:gd name="T8" fmla="*/ 21 w 29"/>
                    <a:gd name="T9" fmla="*/ 42 h 42"/>
                    <a:gd name="T10" fmla="*/ 25 w 29"/>
                    <a:gd name="T11" fmla="*/ 41 h 42"/>
                    <a:gd name="T12" fmla="*/ 26 w 29"/>
                    <a:gd name="T13" fmla="*/ 40 h 42"/>
                    <a:gd name="T14" fmla="*/ 6 w 29"/>
                    <a:gd name="T15" fmla="*/ 37 h 42"/>
                    <a:gd name="T16" fmla="*/ 6 w 29"/>
                    <a:gd name="T17" fmla="*/ 22 h 42"/>
                    <a:gd name="T18" fmla="*/ 15 w 29"/>
                    <a:gd name="T19" fmla="*/ 22 h 42"/>
                    <a:gd name="T20" fmla="*/ 29 w 29"/>
                    <a:gd name="T21" fmla="*/ 22 h 42"/>
                    <a:gd name="T22" fmla="*/ 25 w 29"/>
                    <a:gd name="T23" fmla="*/ 20 h 42"/>
                    <a:gd name="T24" fmla="*/ 25 w 29"/>
                    <a:gd name="T25" fmla="*/ 19 h 42"/>
                    <a:gd name="T26" fmla="*/ 6 w 29"/>
                    <a:gd name="T27" fmla="*/ 17 h 42"/>
                    <a:gd name="T28" fmla="*/ 6 w 29"/>
                    <a:gd name="T29" fmla="*/ 4 h 42"/>
                    <a:gd name="T30" fmla="*/ 14 w 29"/>
                    <a:gd name="T31" fmla="*/ 4 h 42"/>
                    <a:gd name="T32" fmla="*/ 27 w 29"/>
                    <a:gd name="T33" fmla="*/ 3 h 42"/>
                    <a:gd name="T34" fmla="*/ 27 w 29"/>
                    <a:gd name="T35" fmla="*/ 3 h 42"/>
                    <a:gd name="T36" fmla="*/ 23 w 29"/>
                    <a:gd name="T37" fmla="*/ 0 h 42"/>
                    <a:gd name="T38" fmla="*/ 16 w 29"/>
                    <a:gd name="T3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42">
                      <a:moveTo>
                        <a:pt x="16" y="0"/>
                      </a:moveTo>
                      <a:lnTo>
                        <a:pt x="0" y="0"/>
                      </a:lnTo>
                      <a:lnTo>
                        <a:pt x="0" y="42"/>
                      </a:lnTo>
                      <a:lnTo>
                        <a:pt x="16" y="42"/>
                      </a:lnTo>
                      <a:lnTo>
                        <a:pt x="21" y="42"/>
                      </a:lnTo>
                      <a:lnTo>
                        <a:pt x="25" y="41"/>
                      </a:lnTo>
                      <a:lnTo>
                        <a:pt x="26" y="40"/>
                      </a:lnTo>
                      <a:lnTo>
                        <a:pt x="6" y="37"/>
                      </a:lnTo>
                      <a:lnTo>
                        <a:pt x="6" y="22"/>
                      </a:lnTo>
                      <a:lnTo>
                        <a:pt x="15" y="22"/>
                      </a:lnTo>
                      <a:lnTo>
                        <a:pt x="29" y="22"/>
                      </a:lnTo>
                      <a:lnTo>
                        <a:pt x="25" y="20"/>
                      </a:lnTo>
                      <a:lnTo>
                        <a:pt x="25" y="19"/>
                      </a:lnTo>
                      <a:lnTo>
                        <a:pt x="6" y="17"/>
                      </a:lnTo>
                      <a:lnTo>
                        <a:pt x="6" y="4"/>
                      </a:lnTo>
                      <a:lnTo>
                        <a:pt x="14" y="4"/>
                      </a:lnTo>
                      <a:lnTo>
                        <a:pt x="27" y="3"/>
                      </a:lnTo>
                      <a:lnTo>
                        <a:pt x="27" y="3"/>
                      </a:lnTo>
                      <a:lnTo>
                        <a:pt x="23" y="0"/>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6" name="Freeform 8376"/>
                <p:cNvSpPr>
                  <a:spLocks/>
                </p:cNvSpPr>
                <p:nvPr/>
              </p:nvSpPr>
              <p:spPr bwMode="auto">
                <a:xfrm>
                  <a:off x="3259" y="1493"/>
                  <a:ext cx="16" cy="16"/>
                </a:xfrm>
                <a:custGeom>
                  <a:avLst/>
                  <a:gdLst>
                    <a:gd name="T0" fmla="*/ 98 w 98"/>
                    <a:gd name="T1" fmla="*/ 49 h 98"/>
                    <a:gd name="T2" fmla="*/ 97 w 98"/>
                    <a:gd name="T3" fmla="*/ 38 h 98"/>
                    <a:gd name="T4" fmla="*/ 92 w 98"/>
                    <a:gd name="T5" fmla="*/ 27 h 98"/>
                    <a:gd name="T6" fmla="*/ 87 w 98"/>
                    <a:gd name="T7" fmla="*/ 18 h 98"/>
                    <a:gd name="T8" fmla="*/ 80 w 98"/>
                    <a:gd name="T9" fmla="*/ 10 h 98"/>
                    <a:gd name="T10" fmla="*/ 70 w 98"/>
                    <a:gd name="T11" fmla="*/ 5 h 98"/>
                    <a:gd name="T12" fmla="*/ 59 w 98"/>
                    <a:gd name="T13" fmla="*/ 1 h 98"/>
                    <a:gd name="T14" fmla="*/ 49 w 98"/>
                    <a:gd name="T15" fmla="*/ 0 h 98"/>
                    <a:gd name="T16" fmla="*/ 38 w 98"/>
                    <a:gd name="T17" fmla="*/ 1 h 98"/>
                    <a:gd name="T18" fmla="*/ 27 w 98"/>
                    <a:gd name="T19" fmla="*/ 5 h 98"/>
                    <a:gd name="T20" fmla="*/ 18 w 98"/>
                    <a:gd name="T21" fmla="*/ 10 h 98"/>
                    <a:gd name="T22" fmla="*/ 10 w 98"/>
                    <a:gd name="T23" fmla="*/ 18 h 98"/>
                    <a:gd name="T24" fmla="*/ 5 w 98"/>
                    <a:gd name="T25" fmla="*/ 27 h 98"/>
                    <a:gd name="T26" fmla="*/ 1 w 98"/>
                    <a:gd name="T27" fmla="*/ 38 h 98"/>
                    <a:gd name="T28" fmla="*/ 0 w 98"/>
                    <a:gd name="T29" fmla="*/ 49 h 98"/>
                    <a:gd name="T30" fmla="*/ 1 w 98"/>
                    <a:gd name="T31" fmla="*/ 59 h 98"/>
                    <a:gd name="T32" fmla="*/ 5 w 98"/>
                    <a:gd name="T33" fmla="*/ 70 h 98"/>
                    <a:gd name="T34" fmla="*/ 10 w 98"/>
                    <a:gd name="T35" fmla="*/ 80 h 98"/>
                    <a:gd name="T36" fmla="*/ 18 w 98"/>
                    <a:gd name="T37" fmla="*/ 87 h 98"/>
                    <a:gd name="T38" fmla="*/ 27 w 98"/>
                    <a:gd name="T39" fmla="*/ 92 h 98"/>
                    <a:gd name="T40" fmla="*/ 38 w 98"/>
                    <a:gd name="T41" fmla="*/ 97 h 98"/>
                    <a:gd name="T42" fmla="*/ 49 w 98"/>
                    <a:gd name="T43" fmla="*/ 98 h 98"/>
                    <a:gd name="T44" fmla="*/ 59 w 98"/>
                    <a:gd name="T45" fmla="*/ 97 h 98"/>
                    <a:gd name="T46" fmla="*/ 70 w 98"/>
                    <a:gd name="T47" fmla="*/ 92 h 98"/>
                    <a:gd name="T48" fmla="*/ 80 w 98"/>
                    <a:gd name="T49" fmla="*/ 87 h 98"/>
                    <a:gd name="T50" fmla="*/ 87 w 98"/>
                    <a:gd name="T51" fmla="*/ 80 h 98"/>
                    <a:gd name="T52" fmla="*/ 92 w 98"/>
                    <a:gd name="T53" fmla="*/ 70 h 98"/>
                    <a:gd name="T54" fmla="*/ 97 w 98"/>
                    <a:gd name="T55" fmla="*/ 59 h 98"/>
                    <a:gd name="T56" fmla="*/ 98 w 98"/>
                    <a:gd name="T57" fmla="*/ 49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8" h="98">
                      <a:moveTo>
                        <a:pt x="98" y="49"/>
                      </a:moveTo>
                      <a:lnTo>
                        <a:pt x="97" y="38"/>
                      </a:lnTo>
                      <a:lnTo>
                        <a:pt x="92" y="27"/>
                      </a:lnTo>
                      <a:lnTo>
                        <a:pt x="87" y="18"/>
                      </a:lnTo>
                      <a:lnTo>
                        <a:pt x="80" y="10"/>
                      </a:lnTo>
                      <a:lnTo>
                        <a:pt x="70" y="5"/>
                      </a:lnTo>
                      <a:lnTo>
                        <a:pt x="59" y="1"/>
                      </a:lnTo>
                      <a:lnTo>
                        <a:pt x="49" y="0"/>
                      </a:lnTo>
                      <a:lnTo>
                        <a:pt x="38" y="1"/>
                      </a:lnTo>
                      <a:lnTo>
                        <a:pt x="27" y="5"/>
                      </a:lnTo>
                      <a:lnTo>
                        <a:pt x="18" y="10"/>
                      </a:lnTo>
                      <a:lnTo>
                        <a:pt x="10" y="18"/>
                      </a:lnTo>
                      <a:lnTo>
                        <a:pt x="5" y="27"/>
                      </a:lnTo>
                      <a:lnTo>
                        <a:pt x="1" y="38"/>
                      </a:lnTo>
                      <a:lnTo>
                        <a:pt x="0" y="49"/>
                      </a:lnTo>
                      <a:lnTo>
                        <a:pt x="1" y="59"/>
                      </a:lnTo>
                      <a:lnTo>
                        <a:pt x="5" y="70"/>
                      </a:lnTo>
                      <a:lnTo>
                        <a:pt x="10" y="80"/>
                      </a:lnTo>
                      <a:lnTo>
                        <a:pt x="18" y="87"/>
                      </a:lnTo>
                      <a:lnTo>
                        <a:pt x="27" y="92"/>
                      </a:lnTo>
                      <a:lnTo>
                        <a:pt x="38" y="97"/>
                      </a:lnTo>
                      <a:lnTo>
                        <a:pt x="49" y="98"/>
                      </a:lnTo>
                      <a:lnTo>
                        <a:pt x="59" y="97"/>
                      </a:lnTo>
                      <a:lnTo>
                        <a:pt x="70" y="92"/>
                      </a:lnTo>
                      <a:lnTo>
                        <a:pt x="80" y="87"/>
                      </a:lnTo>
                      <a:lnTo>
                        <a:pt x="87" y="80"/>
                      </a:lnTo>
                      <a:lnTo>
                        <a:pt x="92" y="70"/>
                      </a:lnTo>
                      <a:lnTo>
                        <a:pt x="97" y="59"/>
                      </a:lnTo>
                      <a:lnTo>
                        <a:pt x="98" y="49"/>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7" name="Freeform 8377"/>
                <p:cNvSpPr>
                  <a:spLocks/>
                </p:cNvSpPr>
                <p:nvPr/>
              </p:nvSpPr>
              <p:spPr bwMode="auto">
                <a:xfrm>
                  <a:off x="3261" y="1495"/>
                  <a:ext cx="12" cy="12"/>
                </a:xfrm>
                <a:custGeom>
                  <a:avLst/>
                  <a:gdLst>
                    <a:gd name="T0" fmla="*/ 73 w 73"/>
                    <a:gd name="T1" fmla="*/ 36 h 72"/>
                    <a:gd name="T2" fmla="*/ 72 w 73"/>
                    <a:gd name="T3" fmla="*/ 26 h 72"/>
                    <a:gd name="T4" fmla="*/ 68 w 73"/>
                    <a:gd name="T5" fmla="*/ 18 h 72"/>
                    <a:gd name="T6" fmla="*/ 62 w 73"/>
                    <a:gd name="T7" fmla="*/ 10 h 72"/>
                    <a:gd name="T8" fmla="*/ 55 w 73"/>
                    <a:gd name="T9" fmla="*/ 5 h 72"/>
                    <a:gd name="T10" fmla="*/ 46 w 73"/>
                    <a:gd name="T11" fmla="*/ 1 h 72"/>
                    <a:gd name="T12" fmla="*/ 37 w 73"/>
                    <a:gd name="T13" fmla="*/ 0 h 72"/>
                    <a:gd name="T14" fmla="*/ 27 w 73"/>
                    <a:gd name="T15" fmla="*/ 1 h 72"/>
                    <a:gd name="T16" fmla="*/ 19 w 73"/>
                    <a:gd name="T17" fmla="*/ 5 h 72"/>
                    <a:gd name="T18" fmla="*/ 11 w 73"/>
                    <a:gd name="T19" fmla="*/ 10 h 72"/>
                    <a:gd name="T20" fmla="*/ 6 w 73"/>
                    <a:gd name="T21" fmla="*/ 18 h 72"/>
                    <a:gd name="T22" fmla="*/ 2 w 73"/>
                    <a:gd name="T23" fmla="*/ 26 h 72"/>
                    <a:gd name="T24" fmla="*/ 0 w 73"/>
                    <a:gd name="T25" fmla="*/ 36 h 72"/>
                    <a:gd name="T26" fmla="*/ 2 w 73"/>
                    <a:gd name="T27" fmla="*/ 45 h 72"/>
                    <a:gd name="T28" fmla="*/ 6 w 73"/>
                    <a:gd name="T29" fmla="*/ 54 h 72"/>
                    <a:gd name="T30" fmla="*/ 11 w 73"/>
                    <a:gd name="T31" fmla="*/ 61 h 72"/>
                    <a:gd name="T32" fmla="*/ 19 w 73"/>
                    <a:gd name="T33" fmla="*/ 67 h 72"/>
                    <a:gd name="T34" fmla="*/ 27 w 73"/>
                    <a:gd name="T35" fmla="*/ 71 h 72"/>
                    <a:gd name="T36" fmla="*/ 37 w 73"/>
                    <a:gd name="T37" fmla="*/ 72 h 72"/>
                    <a:gd name="T38" fmla="*/ 46 w 73"/>
                    <a:gd name="T39" fmla="*/ 71 h 72"/>
                    <a:gd name="T40" fmla="*/ 55 w 73"/>
                    <a:gd name="T41" fmla="*/ 67 h 72"/>
                    <a:gd name="T42" fmla="*/ 62 w 73"/>
                    <a:gd name="T43" fmla="*/ 61 h 72"/>
                    <a:gd name="T44" fmla="*/ 68 w 73"/>
                    <a:gd name="T45" fmla="*/ 54 h 72"/>
                    <a:gd name="T46" fmla="*/ 72 w 73"/>
                    <a:gd name="T47" fmla="*/ 45 h 72"/>
                    <a:gd name="T48" fmla="*/ 73 w 73"/>
                    <a:gd name="T49"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72">
                      <a:moveTo>
                        <a:pt x="73" y="36"/>
                      </a:moveTo>
                      <a:lnTo>
                        <a:pt x="72" y="26"/>
                      </a:lnTo>
                      <a:lnTo>
                        <a:pt x="68" y="18"/>
                      </a:lnTo>
                      <a:lnTo>
                        <a:pt x="62" y="10"/>
                      </a:lnTo>
                      <a:lnTo>
                        <a:pt x="55" y="5"/>
                      </a:lnTo>
                      <a:lnTo>
                        <a:pt x="46" y="1"/>
                      </a:lnTo>
                      <a:lnTo>
                        <a:pt x="37" y="0"/>
                      </a:lnTo>
                      <a:lnTo>
                        <a:pt x="27" y="1"/>
                      </a:lnTo>
                      <a:lnTo>
                        <a:pt x="19" y="5"/>
                      </a:lnTo>
                      <a:lnTo>
                        <a:pt x="11" y="10"/>
                      </a:lnTo>
                      <a:lnTo>
                        <a:pt x="6" y="18"/>
                      </a:lnTo>
                      <a:lnTo>
                        <a:pt x="2" y="26"/>
                      </a:lnTo>
                      <a:lnTo>
                        <a:pt x="0" y="36"/>
                      </a:lnTo>
                      <a:lnTo>
                        <a:pt x="2" y="45"/>
                      </a:lnTo>
                      <a:lnTo>
                        <a:pt x="6" y="54"/>
                      </a:lnTo>
                      <a:lnTo>
                        <a:pt x="11" y="61"/>
                      </a:lnTo>
                      <a:lnTo>
                        <a:pt x="19" y="67"/>
                      </a:lnTo>
                      <a:lnTo>
                        <a:pt x="27" y="71"/>
                      </a:lnTo>
                      <a:lnTo>
                        <a:pt x="37" y="72"/>
                      </a:lnTo>
                      <a:lnTo>
                        <a:pt x="46" y="71"/>
                      </a:lnTo>
                      <a:lnTo>
                        <a:pt x="55" y="67"/>
                      </a:lnTo>
                      <a:lnTo>
                        <a:pt x="62" y="61"/>
                      </a:lnTo>
                      <a:lnTo>
                        <a:pt x="68" y="54"/>
                      </a:lnTo>
                      <a:lnTo>
                        <a:pt x="72" y="45"/>
                      </a:lnTo>
                      <a:lnTo>
                        <a:pt x="73" y="36"/>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8" name="Freeform 8378"/>
                <p:cNvSpPr>
                  <a:spLocks/>
                </p:cNvSpPr>
                <p:nvPr/>
              </p:nvSpPr>
              <p:spPr bwMode="auto">
                <a:xfrm>
                  <a:off x="1961" y="2317"/>
                  <a:ext cx="2" cy="3"/>
                </a:xfrm>
                <a:custGeom>
                  <a:avLst/>
                  <a:gdLst>
                    <a:gd name="T0" fmla="*/ 6 w 13"/>
                    <a:gd name="T1" fmla="*/ 1 h 17"/>
                    <a:gd name="T2" fmla="*/ 7 w 13"/>
                    <a:gd name="T3" fmla="*/ 5 h 17"/>
                    <a:gd name="T4" fmla="*/ 6 w 13"/>
                    <a:gd name="T5" fmla="*/ 10 h 17"/>
                    <a:gd name="T6" fmla="*/ 4 w 13"/>
                    <a:gd name="T7" fmla="*/ 12 h 17"/>
                    <a:gd name="T8" fmla="*/ 0 w 13"/>
                    <a:gd name="T9" fmla="*/ 17 h 17"/>
                    <a:gd name="T10" fmla="*/ 12 w 13"/>
                    <a:gd name="T11" fmla="*/ 11 h 17"/>
                    <a:gd name="T12" fmla="*/ 13 w 13"/>
                    <a:gd name="T13" fmla="*/ 6 h 17"/>
                    <a:gd name="T14" fmla="*/ 12 w 13"/>
                    <a:gd name="T15" fmla="*/ 0 h 17"/>
                    <a:gd name="T16" fmla="*/ 6 w 13"/>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6" y="1"/>
                      </a:moveTo>
                      <a:lnTo>
                        <a:pt x="7" y="5"/>
                      </a:lnTo>
                      <a:lnTo>
                        <a:pt x="6" y="10"/>
                      </a:lnTo>
                      <a:lnTo>
                        <a:pt x="4" y="12"/>
                      </a:lnTo>
                      <a:lnTo>
                        <a:pt x="0" y="17"/>
                      </a:lnTo>
                      <a:lnTo>
                        <a:pt x="12" y="11"/>
                      </a:lnTo>
                      <a:lnTo>
                        <a:pt x="13" y="6"/>
                      </a:lnTo>
                      <a:lnTo>
                        <a:pt x="12"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39" name="Freeform 8379"/>
                <p:cNvSpPr>
                  <a:spLocks/>
                </p:cNvSpPr>
                <p:nvPr/>
              </p:nvSpPr>
              <p:spPr bwMode="auto">
                <a:xfrm>
                  <a:off x="1958" y="2313"/>
                  <a:ext cx="3" cy="2"/>
                </a:xfrm>
                <a:custGeom>
                  <a:avLst/>
                  <a:gdLst>
                    <a:gd name="T0" fmla="*/ 10 w 19"/>
                    <a:gd name="T1" fmla="*/ 0 h 10"/>
                    <a:gd name="T2" fmla="*/ 0 w 19"/>
                    <a:gd name="T3" fmla="*/ 7 h 10"/>
                    <a:gd name="T4" fmla="*/ 2 w 19"/>
                    <a:gd name="T5" fmla="*/ 7 h 10"/>
                    <a:gd name="T6" fmla="*/ 8 w 19"/>
                    <a:gd name="T7" fmla="*/ 6 h 10"/>
                    <a:gd name="T8" fmla="*/ 10 w 19"/>
                    <a:gd name="T9" fmla="*/ 7 h 10"/>
                    <a:gd name="T10" fmla="*/ 15 w 19"/>
                    <a:gd name="T11" fmla="*/ 10 h 10"/>
                    <a:gd name="T12" fmla="*/ 19 w 19"/>
                    <a:gd name="T13" fmla="*/ 7 h 10"/>
                    <a:gd name="T14" fmla="*/ 19 w 19"/>
                    <a:gd name="T15" fmla="*/ 7 h 10"/>
                    <a:gd name="T16" fmla="*/ 14 w 19"/>
                    <a:gd name="T17" fmla="*/ 2 h 10"/>
                    <a:gd name="T18" fmla="*/ 10 w 1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10" y="0"/>
                      </a:moveTo>
                      <a:lnTo>
                        <a:pt x="0" y="7"/>
                      </a:lnTo>
                      <a:lnTo>
                        <a:pt x="2" y="7"/>
                      </a:lnTo>
                      <a:lnTo>
                        <a:pt x="8" y="6"/>
                      </a:lnTo>
                      <a:lnTo>
                        <a:pt x="10" y="7"/>
                      </a:lnTo>
                      <a:lnTo>
                        <a:pt x="15" y="10"/>
                      </a:lnTo>
                      <a:lnTo>
                        <a:pt x="19" y="7"/>
                      </a:lnTo>
                      <a:lnTo>
                        <a:pt x="19" y="7"/>
                      </a:lnTo>
                      <a:lnTo>
                        <a:pt x="14" y="2"/>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0" name="Freeform 8380"/>
                <p:cNvSpPr>
                  <a:spLocks/>
                </p:cNvSpPr>
                <p:nvPr/>
              </p:nvSpPr>
              <p:spPr bwMode="auto">
                <a:xfrm>
                  <a:off x="1956" y="2313"/>
                  <a:ext cx="7" cy="8"/>
                </a:xfrm>
                <a:custGeom>
                  <a:avLst/>
                  <a:gdLst>
                    <a:gd name="T0" fmla="*/ 11 w 40"/>
                    <a:gd name="T1" fmla="*/ 2 h 45"/>
                    <a:gd name="T2" fmla="*/ 7 w 40"/>
                    <a:gd name="T3" fmla="*/ 6 h 45"/>
                    <a:gd name="T4" fmla="*/ 3 w 40"/>
                    <a:gd name="T5" fmla="*/ 9 h 45"/>
                    <a:gd name="T6" fmla="*/ 0 w 40"/>
                    <a:gd name="T7" fmla="*/ 14 h 45"/>
                    <a:gd name="T8" fmla="*/ 0 w 40"/>
                    <a:gd name="T9" fmla="*/ 14 h 45"/>
                    <a:gd name="T10" fmla="*/ 0 w 40"/>
                    <a:gd name="T11" fmla="*/ 19 h 45"/>
                    <a:gd name="T12" fmla="*/ 0 w 40"/>
                    <a:gd name="T13" fmla="*/ 25 h 45"/>
                    <a:gd name="T14" fmla="*/ 2 w 40"/>
                    <a:gd name="T15" fmla="*/ 31 h 45"/>
                    <a:gd name="T16" fmla="*/ 6 w 40"/>
                    <a:gd name="T17" fmla="*/ 36 h 45"/>
                    <a:gd name="T18" fmla="*/ 10 w 40"/>
                    <a:gd name="T19" fmla="*/ 40 h 45"/>
                    <a:gd name="T20" fmla="*/ 14 w 40"/>
                    <a:gd name="T21" fmla="*/ 43 h 45"/>
                    <a:gd name="T22" fmla="*/ 14 w 40"/>
                    <a:gd name="T23" fmla="*/ 44 h 45"/>
                    <a:gd name="T24" fmla="*/ 19 w 40"/>
                    <a:gd name="T25" fmla="*/ 45 h 45"/>
                    <a:gd name="T26" fmla="*/ 25 w 40"/>
                    <a:gd name="T27" fmla="*/ 45 h 45"/>
                    <a:gd name="T28" fmla="*/ 30 w 40"/>
                    <a:gd name="T29" fmla="*/ 43 h 45"/>
                    <a:gd name="T30" fmla="*/ 31 w 40"/>
                    <a:gd name="T31" fmla="*/ 42 h 45"/>
                    <a:gd name="T32" fmla="*/ 35 w 40"/>
                    <a:gd name="T33" fmla="*/ 39 h 45"/>
                    <a:gd name="T34" fmla="*/ 39 w 40"/>
                    <a:gd name="T35" fmla="*/ 34 h 45"/>
                    <a:gd name="T36" fmla="*/ 40 w 40"/>
                    <a:gd name="T37" fmla="*/ 33 h 45"/>
                    <a:gd name="T38" fmla="*/ 28 w 40"/>
                    <a:gd name="T39" fmla="*/ 39 h 45"/>
                    <a:gd name="T40" fmla="*/ 23 w 40"/>
                    <a:gd name="T41" fmla="*/ 40 h 45"/>
                    <a:gd name="T42" fmla="*/ 17 w 40"/>
                    <a:gd name="T43" fmla="*/ 39 h 45"/>
                    <a:gd name="T44" fmla="*/ 15 w 40"/>
                    <a:gd name="T45" fmla="*/ 38 h 45"/>
                    <a:gd name="T46" fmla="*/ 11 w 40"/>
                    <a:gd name="T47" fmla="*/ 34 h 45"/>
                    <a:gd name="T48" fmla="*/ 8 w 40"/>
                    <a:gd name="T49" fmla="*/ 28 h 45"/>
                    <a:gd name="T50" fmla="*/ 7 w 40"/>
                    <a:gd name="T51" fmla="*/ 27 h 45"/>
                    <a:gd name="T52" fmla="*/ 6 w 40"/>
                    <a:gd name="T53" fmla="*/ 20 h 45"/>
                    <a:gd name="T54" fmla="*/ 6 w 40"/>
                    <a:gd name="T55" fmla="*/ 16 h 45"/>
                    <a:gd name="T56" fmla="*/ 6 w 40"/>
                    <a:gd name="T57" fmla="*/ 15 h 45"/>
                    <a:gd name="T58" fmla="*/ 9 w 40"/>
                    <a:gd name="T59" fmla="*/ 10 h 45"/>
                    <a:gd name="T60" fmla="*/ 13 w 40"/>
                    <a:gd name="T61" fmla="*/ 7 h 45"/>
                    <a:gd name="T62" fmla="*/ 23 w 40"/>
                    <a:gd name="T63" fmla="*/ 0 h 45"/>
                    <a:gd name="T64" fmla="*/ 16 w 40"/>
                    <a:gd name="T65" fmla="*/ 0 h 45"/>
                    <a:gd name="T66" fmla="*/ 11 w 40"/>
                    <a:gd name="T6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5">
                      <a:moveTo>
                        <a:pt x="11" y="2"/>
                      </a:moveTo>
                      <a:lnTo>
                        <a:pt x="7" y="6"/>
                      </a:lnTo>
                      <a:lnTo>
                        <a:pt x="3" y="9"/>
                      </a:lnTo>
                      <a:lnTo>
                        <a:pt x="0" y="14"/>
                      </a:lnTo>
                      <a:lnTo>
                        <a:pt x="0" y="14"/>
                      </a:lnTo>
                      <a:lnTo>
                        <a:pt x="0" y="19"/>
                      </a:lnTo>
                      <a:lnTo>
                        <a:pt x="0" y="25"/>
                      </a:lnTo>
                      <a:lnTo>
                        <a:pt x="2" y="31"/>
                      </a:lnTo>
                      <a:lnTo>
                        <a:pt x="6" y="36"/>
                      </a:lnTo>
                      <a:lnTo>
                        <a:pt x="10" y="40"/>
                      </a:lnTo>
                      <a:lnTo>
                        <a:pt x="14" y="43"/>
                      </a:lnTo>
                      <a:lnTo>
                        <a:pt x="14" y="44"/>
                      </a:lnTo>
                      <a:lnTo>
                        <a:pt x="19" y="45"/>
                      </a:lnTo>
                      <a:lnTo>
                        <a:pt x="25" y="45"/>
                      </a:lnTo>
                      <a:lnTo>
                        <a:pt x="30" y="43"/>
                      </a:lnTo>
                      <a:lnTo>
                        <a:pt x="31" y="42"/>
                      </a:lnTo>
                      <a:lnTo>
                        <a:pt x="35" y="39"/>
                      </a:lnTo>
                      <a:lnTo>
                        <a:pt x="39" y="34"/>
                      </a:lnTo>
                      <a:lnTo>
                        <a:pt x="40" y="33"/>
                      </a:lnTo>
                      <a:lnTo>
                        <a:pt x="28" y="39"/>
                      </a:lnTo>
                      <a:lnTo>
                        <a:pt x="23" y="40"/>
                      </a:lnTo>
                      <a:lnTo>
                        <a:pt x="17" y="39"/>
                      </a:lnTo>
                      <a:lnTo>
                        <a:pt x="15" y="38"/>
                      </a:lnTo>
                      <a:lnTo>
                        <a:pt x="11" y="34"/>
                      </a:lnTo>
                      <a:lnTo>
                        <a:pt x="8" y="28"/>
                      </a:lnTo>
                      <a:lnTo>
                        <a:pt x="7" y="27"/>
                      </a:lnTo>
                      <a:lnTo>
                        <a:pt x="6" y="20"/>
                      </a:lnTo>
                      <a:lnTo>
                        <a:pt x="6" y="16"/>
                      </a:lnTo>
                      <a:lnTo>
                        <a:pt x="6" y="15"/>
                      </a:lnTo>
                      <a:lnTo>
                        <a:pt x="9" y="10"/>
                      </a:lnTo>
                      <a:lnTo>
                        <a:pt x="13" y="7"/>
                      </a:lnTo>
                      <a:lnTo>
                        <a:pt x="23" y="0"/>
                      </a:lnTo>
                      <a:lnTo>
                        <a:pt x="16" y="0"/>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1" name="Freeform 8381"/>
                <p:cNvSpPr>
                  <a:spLocks/>
                </p:cNvSpPr>
                <p:nvPr/>
              </p:nvSpPr>
              <p:spPr bwMode="auto">
                <a:xfrm>
                  <a:off x="1963" y="2311"/>
                  <a:ext cx="4" cy="8"/>
                </a:xfrm>
                <a:custGeom>
                  <a:avLst/>
                  <a:gdLst>
                    <a:gd name="T0" fmla="*/ 5 w 24"/>
                    <a:gd name="T1" fmla="*/ 0 h 49"/>
                    <a:gd name="T2" fmla="*/ 0 w 24"/>
                    <a:gd name="T3" fmla="*/ 3 h 49"/>
                    <a:gd name="T4" fmla="*/ 4 w 24"/>
                    <a:gd name="T5" fmla="*/ 49 h 49"/>
                    <a:gd name="T6" fmla="*/ 10 w 24"/>
                    <a:gd name="T7" fmla="*/ 46 h 49"/>
                    <a:gd name="T8" fmla="*/ 9 w 24"/>
                    <a:gd name="T9" fmla="*/ 32 h 49"/>
                    <a:gd name="T10" fmla="*/ 24 w 24"/>
                    <a:gd name="T11" fmla="*/ 25 h 49"/>
                    <a:gd name="T12" fmla="*/ 7 w 24"/>
                    <a:gd name="T13" fmla="*/ 28 h 49"/>
                    <a:gd name="T14" fmla="*/ 6 w 24"/>
                    <a:gd name="T15" fmla="*/ 14 h 49"/>
                    <a:gd name="T16" fmla="*/ 6 w 24"/>
                    <a:gd name="T17" fmla="*/ 12 h 49"/>
                    <a:gd name="T18" fmla="*/ 4 w 24"/>
                    <a:gd name="T19" fmla="*/ 6 h 49"/>
                    <a:gd name="T20" fmla="*/ 5 w 24"/>
                    <a:gd name="T21" fmla="*/ 6 h 49"/>
                    <a:gd name="T22" fmla="*/ 5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5" y="0"/>
                      </a:moveTo>
                      <a:lnTo>
                        <a:pt x="0" y="3"/>
                      </a:lnTo>
                      <a:lnTo>
                        <a:pt x="4" y="49"/>
                      </a:lnTo>
                      <a:lnTo>
                        <a:pt x="10" y="46"/>
                      </a:lnTo>
                      <a:lnTo>
                        <a:pt x="9" y="32"/>
                      </a:lnTo>
                      <a:lnTo>
                        <a:pt x="24" y="25"/>
                      </a:lnTo>
                      <a:lnTo>
                        <a:pt x="7" y="28"/>
                      </a:lnTo>
                      <a:lnTo>
                        <a:pt x="6" y="14"/>
                      </a:lnTo>
                      <a:lnTo>
                        <a:pt x="6" y="12"/>
                      </a:lnTo>
                      <a:lnTo>
                        <a:pt x="4" y="6"/>
                      </a:lnTo>
                      <a:lnTo>
                        <a:pt x="5"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2" name="Freeform 8382"/>
                <p:cNvSpPr>
                  <a:spLocks/>
                </p:cNvSpPr>
                <p:nvPr/>
              </p:nvSpPr>
              <p:spPr bwMode="auto">
                <a:xfrm>
                  <a:off x="1964" y="2311"/>
                  <a:ext cx="6" cy="5"/>
                </a:xfrm>
                <a:custGeom>
                  <a:avLst/>
                  <a:gdLst>
                    <a:gd name="T0" fmla="*/ 0 w 35"/>
                    <a:gd name="T1" fmla="*/ 0 h 34"/>
                    <a:gd name="T2" fmla="*/ 0 w 35"/>
                    <a:gd name="T3" fmla="*/ 6 h 34"/>
                    <a:gd name="T4" fmla="*/ 4 w 35"/>
                    <a:gd name="T5" fmla="*/ 10 h 34"/>
                    <a:gd name="T6" fmla="*/ 6 w 35"/>
                    <a:gd name="T7" fmla="*/ 12 h 34"/>
                    <a:gd name="T8" fmla="*/ 10 w 35"/>
                    <a:gd name="T9" fmla="*/ 15 h 34"/>
                    <a:gd name="T10" fmla="*/ 15 w 35"/>
                    <a:gd name="T11" fmla="*/ 22 h 34"/>
                    <a:gd name="T12" fmla="*/ 2 w 35"/>
                    <a:gd name="T13" fmla="*/ 28 h 34"/>
                    <a:gd name="T14" fmla="*/ 19 w 35"/>
                    <a:gd name="T15" fmla="*/ 25 h 34"/>
                    <a:gd name="T16" fmla="*/ 29 w 35"/>
                    <a:gd name="T17" fmla="*/ 34 h 34"/>
                    <a:gd name="T18" fmla="*/ 35 w 35"/>
                    <a:gd name="T19" fmla="*/ 31 h 34"/>
                    <a:gd name="T20" fmla="*/ 0 w 3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0" y="0"/>
                      </a:moveTo>
                      <a:lnTo>
                        <a:pt x="0" y="6"/>
                      </a:lnTo>
                      <a:lnTo>
                        <a:pt x="4" y="10"/>
                      </a:lnTo>
                      <a:lnTo>
                        <a:pt x="6" y="12"/>
                      </a:lnTo>
                      <a:lnTo>
                        <a:pt x="10" y="15"/>
                      </a:lnTo>
                      <a:lnTo>
                        <a:pt x="15" y="22"/>
                      </a:lnTo>
                      <a:lnTo>
                        <a:pt x="2" y="28"/>
                      </a:lnTo>
                      <a:lnTo>
                        <a:pt x="19" y="25"/>
                      </a:lnTo>
                      <a:lnTo>
                        <a:pt x="29" y="34"/>
                      </a:lnTo>
                      <a:lnTo>
                        <a:pt x="35"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3" name="Freeform 8383"/>
                <p:cNvSpPr>
                  <a:spLocks/>
                </p:cNvSpPr>
                <p:nvPr/>
              </p:nvSpPr>
              <p:spPr bwMode="auto">
                <a:xfrm>
                  <a:off x="1973" y="2311"/>
                  <a:ext cx="2" cy="3"/>
                </a:xfrm>
                <a:custGeom>
                  <a:avLst/>
                  <a:gdLst>
                    <a:gd name="T0" fmla="*/ 6 w 12"/>
                    <a:gd name="T1" fmla="*/ 1 h 16"/>
                    <a:gd name="T2" fmla="*/ 7 w 12"/>
                    <a:gd name="T3" fmla="*/ 6 h 16"/>
                    <a:gd name="T4" fmla="*/ 6 w 12"/>
                    <a:gd name="T5" fmla="*/ 11 h 16"/>
                    <a:gd name="T6" fmla="*/ 4 w 12"/>
                    <a:gd name="T7" fmla="*/ 13 h 16"/>
                    <a:gd name="T8" fmla="*/ 0 w 12"/>
                    <a:gd name="T9" fmla="*/ 16 h 16"/>
                    <a:gd name="T10" fmla="*/ 11 w 12"/>
                    <a:gd name="T11" fmla="*/ 12 h 16"/>
                    <a:gd name="T12" fmla="*/ 12 w 12"/>
                    <a:gd name="T13" fmla="*/ 7 h 16"/>
                    <a:gd name="T14" fmla="*/ 12 w 12"/>
                    <a:gd name="T15" fmla="*/ 0 h 16"/>
                    <a:gd name="T16" fmla="*/ 6 w 12"/>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1"/>
                      </a:moveTo>
                      <a:lnTo>
                        <a:pt x="7" y="6"/>
                      </a:lnTo>
                      <a:lnTo>
                        <a:pt x="6" y="11"/>
                      </a:lnTo>
                      <a:lnTo>
                        <a:pt x="4" y="13"/>
                      </a:lnTo>
                      <a:lnTo>
                        <a:pt x="0" y="16"/>
                      </a:lnTo>
                      <a:lnTo>
                        <a:pt x="11" y="12"/>
                      </a:lnTo>
                      <a:lnTo>
                        <a:pt x="12" y="7"/>
                      </a:lnTo>
                      <a:lnTo>
                        <a:pt x="12"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4" name="Freeform 8384"/>
                <p:cNvSpPr>
                  <a:spLocks/>
                </p:cNvSpPr>
                <p:nvPr/>
              </p:nvSpPr>
              <p:spPr bwMode="auto">
                <a:xfrm>
                  <a:off x="1971" y="2307"/>
                  <a:ext cx="3" cy="2"/>
                </a:xfrm>
                <a:custGeom>
                  <a:avLst/>
                  <a:gdLst>
                    <a:gd name="T0" fmla="*/ 9 w 19"/>
                    <a:gd name="T1" fmla="*/ 0 h 10"/>
                    <a:gd name="T2" fmla="*/ 0 w 19"/>
                    <a:gd name="T3" fmla="*/ 6 h 10"/>
                    <a:gd name="T4" fmla="*/ 2 w 19"/>
                    <a:gd name="T5" fmla="*/ 5 h 10"/>
                    <a:gd name="T6" fmla="*/ 7 w 19"/>
                    <a:gd name="T7" fmla="*/ 5 h 10"/>
                    <a:gd name="T8" fmla="*/ 9 w 19"/>
                    <a:gd name="T9" fmla="*/ 6 h 10"/>
                    <a:gd name="T10" fmla="*/ 15 w 19"/>
                    <a:gd name="T11" fmla="*/ 10 h 10"/>
                    <a:gd name="T12" fmla="*/ 19 w 19"/>
                    <a:gd name="T13" fmla="*/ 6 h 10"/>
                    <a:gd name="T14" fmla="*/ 19 w 19"/>
                    <a:gd name="T15" fmla="*/ 5 h 10"/>
                    <a:gd name="T16" fmla="*/ 14 w 19"/>
                    <a:gd name="T17" fmla="*/ 2 h 10"/>
                    <a:gd name="T18" fmla="*/ 9 w 19"/>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0">
                      <a:moveTo>
                        <a:pt x="9" y="0"/>
                      </a:moveTo>
                      <a:lnTo>
                        <a:pt x="0" y="6"/>
                      </a:lnTo>
                      <a:lnTo>
                        <a:pt x="2" y="5"/>
                      </a:lnTo>
                      <a:lnTo>
                        <a:pt x="7" y="5"/>
                      </a:lnTo>
                      <a:lnTo>
                        <a:pt x="9" y="6"/>
                      </a:lnTo>
                      <a:lnTo>
                        <a:pt x="15" y="10"/>
                      </a:lnTo>
                      <a:lnTo>
                        <a:pt x="19" y="6"/>
                      </a:lnTo>
                      <a:lnTo>
                        <a:pt x="19" y="5"/>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5" name="Freeform 8385"/>
                <p:cNvSpPr>
                  <a:spLocks/>
                </p:cNvSpPr>
                <p:nvPr/>
              </p:nvSpPr>
              <p:spPr bwMode="auto">
                <a:xfrm>
                  <a:off x="1968" y="2307"/>
                  <a:ext cx="7" cy="8"/>
                </a:xfrm>
                <a:custGeom>
                  <a:avLst/>
                  <a:gdLst>
                    <a:gd name="T0" fmla="*/ 11 w 39"/>
                    <a:gd name="T1" fmla="*/ 2 h 45"/>
                    <a:gd name="T2" fmla="*/ 6 w 39"/>
                    <a:gd name="T3" fmla="*/ 4 h 45"/>
                    <a:gd name="T4" fmla="*/ 3 w 39"/>
                    <a:gd name="T5" fmla="*/ 9 h 45"/>
                    <a:gd name="T6" fmla="*/ 0 w 39"/>
                    <a:gd name="T7" fmla="*/ 14 h 45"/>
                    <a:gd name="T8" fmla="*/ 0 w 39"/>
                    <a:gd name="T9" fmla="*/ 14 h 45"/>
                    <a:gd name="T10" fmla="*/ 0 w 39"/>
                    <a:gd name="T11" fmla="*/ 19 h 45"/>
                    <a:gd name="T12" fmla="*/ 0 w 39"/>
                    <a:gd name="T13" fmla="*/ 25 h 45"/>
                    <a:gd name="T14" fmla="*/ 2 w 39"/>
                    <a:gd name="T15" fmla="*/ 31 h 45"/>
                    <a:gd name="T16" fmla="*/ 5 w 39"/>
                    <a:gd name="T17" fmla="*/ 35 h 45"/>
                    <a:gd name="T18" fmla="*/ 9 w 39"/>
                    <a:gd name="T19" fmla="*/ 39 h 45"/>
                    <a:gd name="T20" fmla="*/ 14 w 39"/>
                    <a:gd name="T21" fmla="*/ 43 h 45"/>
                    <a:gd name="T22" fmla="*/ 14 w 39"/>
                    <a:gd name="T23" fmla="*/ 43 h 45"/>
                    <a:gd name="T24" fmla="*/ 19 w 39"/>
                    <a:gd name="T25" fmla="*/ 45 h 45"/>
                    <a:gd name="T26" fmla="*/ 24 w 39"/>
                    <a:gd name="T27" fmla="*/ 44 h 45"/>
                    <a:gd name="T28" fmla="*/ 31 w 39"/>
                    <a:gd name="T29" fmla="*/ 42 h 45"/>
                    <a:gd name="T30" fmla="*/ 31 w 39"/>
                    <a:gd name="T31" fmla="*/ 42 h 45"/>
                    <a:gd name="T32" fmla="*/ 35 w 39"/>
                    <a:gd name="T33" fmla="*/ 38 h 45"/>
                    <a:gd name="T34" fmla="*/ 39 w 39"/>
                    <a:gd name="T35" fmla="*/ 34 h 45"/>
                    <a:gd name="T36" fmla="*/ 39 w 39"/>
                    <a:gd name="T37" fmla="*/ 33 h 45"/>
                    <a:gd name="T38" fmla="*/ 28 w 39"/>
                    <a:gd name="T39" fmla="*/ 37 h 45"/>
                    <a:gd name="T40" fmla="*/ 22 w 39"/>
                    <a:gd name="T41" fmla="*/ 39 h 45"/>
                    <a:gd name="T42" fmla="*/ 17 w 39"/>
                    <a:gd name="T43" fmla="*/ 38 h 45"/>
                    <a:gd name="T44" fmla="*/ 15 w 39"/>
                    <a:gd name="T45" fmla="*/ 37 h 45"/>
                    <a:gd name="T46" fmla="*/ 11 w 39"/>
                    <a:gd name="T47" fmla="*/ 33 h 45"/>
                    <a:gd name="T48" fmla="*/ 7 w 39"/>
                    <a:gd name="T49" fmla="*/ 28 h 45"/>
                    <a:gd name="T50" fmla="*/ 6 w 39"/>
                    <a:gd name="T51" fmla="*/ 26 h 45"/>
                    <a:gd name="T52" fmla="*/ 5 w 39"/>
                    <a:gd name="T53" fmla="*/ 20 h 45"/>
                    <a:gd name="T54" fmla="*/ 5 w 39"/>
                    <a:gd name="T55" fmla="*/ 15 h 45"/>
                    <a:gd name="T56" fmla="*/ 5 w 39"/>
                    <a:gd name="T57" fmla="*/ 15 h 45"/>
                    <a:gd name="T58" fmla="*/ 8 w 39"/>
                    <a:gd name="T59" fmla="*/ 10 h 45"/>
                    <a:gd name="T60" fmla="*/ 13 w 39"/>
                    <a:gd name="T61" fmla="*/ 6 h 45"/>
                    <a:gd name="T62" fmla="*/ 22 w 39"/>
                    <a:gd name="T63" fmla="*/ 0 h 45"/>
                    <a:gd name="T64" fmla="*/ 17 w 39"/>
                    <a:gd name="T65" fmla="*/ 0 h 45"/>
                    <a:gd name="T66" fmla="*/ 11 w 39"/>
                    <a:gd name="T6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5">
                      <a:moveTo>
                        <a:pt x="11" y="2"/>
                      </a:moveTo>
                      <a:lnTo>
                        <a:pt x="6" y="4"/>
                      </a:lnTo>
                      <a:lnTo>
                        <a:pt x="3" y="9"/>
                      </a:lnTo>
                      <a:lnTo>
                        <a:pt x="0" y="14"/>
                      </a:lnTo>
                      <a:lnTo>
                        <a:pt x="0" y="14"/>
                      </a:lnTo>
                      <a:lnTo>
                        <a:pt x="0" y="19"/>
                      </a:lnTo>
                      <a:lnTo>
                        <a:pt x="0" y="25"/>
                      </a:lnTo>
                      <a:lnTo>
                        <a:pt x="2" y="31"/>
                      </a:lnTo>
                      <a:lnTo>
                        <a:pt x="5" y="35"/>
                      </a:lnTo>
                      <a:lnTo>
                        <a:pt x="9" y="39"/>
                      </a:lnTo>
                      <a:lnTo>
                        <a:pt x="14" y="43"/>
                      </a:lnTo>
                      <a:lnTo>
                        <a:pt x="14" y="43"/>
                      </a:lnTo>
                      <a:lnTo>
                        <a:pt x="19" y="45"/>
                      </a:lnTo>
                      <a:lnTo>
                        <a:pt x="24" y="44"/>
                      </a:lnTo>
                      <a:lnTo>
                        <a:pt x="31" y="42"/>
                      </a:lnTo>
                      <a:lnTo>
                        <a:pt x="31" y="42"/>
                      </a:lnTo>
                      <a:lnTo>
                        <a:pt x="35" y="38"/>
                      </a:lnTo>
                      <a:lnTo>
                        <a:pt x="39" y="34"/>
                      </a:lnTo>
                      <a:lnTo>
                        <a:pt x="39" y="33"/>
                      </a:lnTo>
                      <a:lnTo>
                        <a:pt x="28" y="37"/>
                      </a:lnTo>
                      <a:lnTo>
                        <a:pt x="22" y="39"/>
                      </a:lnTo>
                      <a:lnTo>
                        <a:pt x="17" y="38"/>
                      </a:lnTo>
                      <a:lnTo>
                        <a:pt x="15" y="37"/>
                      </a:lnTo>
                      <a:lnTo>
                        <a:pt x="11" y="33"/>
                      </a:lnTo>
                      <a:lnTo>
                        <a:pt x="7" y="28"/>
                      </a:lnTo>
                      <a:lnTo>
                        <a:pt x="6" y="26"/>
                      </a:lnTo>
                      <a:lnTo>
                        <a:pt x="5" y="20"/>
                      </a:lnTo>
                      <a:lnTo>
                        <a:pt x="5" y="15"/>
                      </a:lnTo>
                      <a:lnTo>
                        <a:pt x="5" y="15"/>
                      </a:lnTo>
                      <a:lnTo>
                        <a:pt x="8" y="10"/>
                      </a:lnTo>
                      <a:lnTo>
                        <a:pt x="13" y="6"/>
                      </a:lnTo>
                      <a:lnTo>
                        <a:pt x="22" y="0"/>
                      </a:lnTo>
                      <a:lnTo>
                        <a:pt x="17" y="0"/>
                      </a:lnTo>
                      <a:lnTo>
                        <a:pt x="1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6" name="Freeform 8386"/>
                <p:cNvSpPr>
                  <a:spLocks/>
                </p:cNvSpPr>
                <p:nvPr/>
              </p:nvSpPr>
              <p:spPr bwMode="auto">
                <a:xfrm>
                  <a:off x="1974" y="2306"/>
                  <a:ext cx="4" cy="6"/>
                </a:xfrm>
                <a:custGeom>
                  <a:avLst/>
                  <a:gdLst>
                    <a:gd name="T0" fmla="*/ 24 w 24"/>
                    <a:gd name="T1" fmla="*/ 39 h 41"/>
                    <a:gd name="T2" fmla="*/ 19 w 24"/>
                    <a:gd name="T3" fmla="*/ 41 h 41"/>
                    <a:gd name="T4" fmla="*/ 0 w 24"/>
                    <a:gd name="T5" fmla="*/ 2 h 41"/>
                    <a:gd name="T6" fmla="*/ 5 w 24"/>
                    <a:gd name="T7" fmla="*/ 0 h 41"/>
                    <a:gd name="T8" fmla="*/ 24 w 24"/>
                    <a:gd name="T9" fmla="*/ 39 h 41"/>
                  </a:gdLst>
                  <a:ahLst/>
                  <a:cxnLst>
                    <a:cxn ang="0">
                      <a:pos x="T0" y="T1"/>
                    </a:cxn>
                    <a:cxn ang="0">
                      <a:pos x="T2" y="T3"/>
                    </a:cxn>
                    <a:cxn ang="0">
                      <a:pos x="T4" y="T5"/>
                    </a:cxn>
                    <a:cxn ang="0">
                      <a:pos x="T6" y="T7"/>
                    </a:cxn>
                    <a:cxn ang="0">
                      <a:pos x="T8" y="T9"/>
                    </a:cxn>
                  </a:cxnLst>
                  <a:rect l="0" t="0" r="r" b="b"/>
                  <a:pathLst>
                    <a:path w="24" h="41">
                      <a:moveTo>
                        <a:pt x="24" y="39"/>
                      </a:moveTo>
                      <a:lnTo>
                        <a:pt x="19" y="41"/>
                      </a:lnTo>
                      <a:lnTo>
                        <a:pt x="0" y="2"/>
                      </a:lnTo>
                      <a:lnTo>
                        <a:pt x="5" y="0"/>
                      </a:lnTo>
                      <a:lnTo>
                        <a:pt x="2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7" name="Freeform 8387"/>
                <p:cNvSpPr>
                  <a:spLocks/>
                </p:cNvSpPr>
                <p:nvPr/>
              </p:nvSpPr>
              <p:spPr bwMode="auto">
                <a:xfrm>
                  <a:off x="1981" y="2309"/>
                  <a:ext cx="3" cy="1"/>
                </a:xfrm>
                <a:custGeom>
                  <a:avLst/>
                  <a:gdLst>
                    <a:gd name="T0" fmla="*/ 0 w 20"/>
                    <a:gd name="T1" fmla="*/ 9 h 9"/>
                    <a:gd name="T2" fmla="*/ 6 w 20"/>
                    <a:gd name="T3" fmla="*/ 8 h 9"/>
                    <a:gd name="T4" fmla="*/ 11 w 20"/>
                    <a:gd name="T5" fmla="*/ 7 h 9"/>
                    <a:gd name="T6" fmla="*/ 15 w 20"/>
                    <a:gd name="T7" fmla="*/ 4 h 9"/>
                    <a:gd name="T8" fmla="*/ 20 w 20"/>
                    <a:gd name="T9" fmla="*/ 0 h 9"/>
                    <a:gd name="T10" fmla="*/ 0 w 20"/>
                    <a:gd name="T11" fmla="*/ 9 h 9"/>
                  </a:gdLst>
                  <a:ahLst/>
                  <a:cxnLst>
                    <a:cxn ang="0">
                      <a:pos x="T0" y="T1"/>
                    </a:cxn>
                    <a:cxn ang="0">
                      <a:pos x="T2" y="T3"/>
                    </a:cxn>
                    <a:cxn ang="0">
                      <a:pos x="T4" y="T5"/>
                    </a:cxn>
                    <a:cxn ang="0">
                      <a:pos x="T6" y="T7"/>
                    </a:cxn>
                    <a:cxn ang="0">
                      <a:pos x="T8" y="T9"/>
                    </a:cxn>
                    <a:cxn ang="0">
                      <a:pos x="T10" y="T11"/>
                    </a:cxn>
                  </a:cxnLst>
                  <a:rect l="0" t="0" r="r" b="b"/>
                  <a:pathLst>
                    <a:path w="20" h="9">
                      <a:moveTo>
                        <a:pt x="0" y="9"/>
                      </a:moveTo>
                      <a:lnTo>
                        <a:pt x="6" y="8"/>
                      </a:lnTo>
                      <a:lnTo>
                        <a:pt x="11" y="7"/>
                      </a:lnTo>
                      <a:lnTo>
                        <a:pt x="15" y="4"/>
                      </a:lnTo>
                      <a:lnTo>
                        <a:pt x="20"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8" name="Freeform 8388"/>
                <p:cNvSpPr>
                  <a:spLocks/>
                </p:cNvSpPr>
                <p:nvPr/>
              </p:nvSpPr>
              <p:spPr bwMode="auto">
                <a:xfrm>
                  <a:off x="1982" y="2308"/>
                  <a:ext cx="1" cy="1"/>
                </a:xfrm>
                <a:custGeom>
                  <a:avLst/>
                  <a:gdLst>
                    <a:gd name="T0" fmla="*/ 0 w 9"/>
                    <a:gd name="T1" fmla="*/ 0 h 4"/>
                    <a:gd name="T2" fmla="*/ 1 w 9"/>
                    <a:gd name="T3" fmla="*/ 4 h 4"/>
                    <a:gd name="T4" fmla="*/ 1 w 9"/>
                    <a:gd name="T5" fmla="*/ 4 h 4"/>
                    <a:gd name="T6" fmla="*/ 9 w 9"/>
                    <a:gd name="T7" fmla="*/ 1 h 4"/>
                    <a:gd name="T8" fmla="*/ 6 w 9"/>
                    <a:gd name="T9" fmla="*/ 0 h 4"/>
                    <a:gd name="T10" fmla="*/ 0 w 9"/>
                    <a:gd name="T11" fmla="*/ 0 h 4"/>
                  </a:gdLst>
                  <a:ahLst/>
                  <a:cxnLst>
                    <a:cxn ang="0">
                      <a:pos x="T0" y="T1"/>
                    </a:cxn>
                    <a:cxn ang="0">
                      <a:pos x="T2" y="T3"/>
                    </a:cxn>
                    <a:cxn ang="0">
                      <a:pos x="T4" y="T5"/>
                    </a:cxn>
                    <a:cxn ang="0">
                      <a:pos x="T6" y="T7"/>
                    </a:cxn>
                    <a:cxn ang="0">
                      <a:pos x="T8" y="T9"/>
                    </a:cxn>
                    <a:cxn ang="0">
                      <a:pos x="T10" y="T11"/>
                    </a:cxn>
                  </a:cxnLst>
                  <a:rect l="0" t="0" r="r" b="b"/>
                  <a:pathLst>
                    <a:path w="9" h="4">
                      <a:moveTo>
                        <a:pt x="0" y="0"/>
                      </a:moveTo>
                      <a:lnTo>
                        <a:pt x="1" y="4"/>
                      </a:lnTo>
                      <a:lnTo>
                        <a:pt x="1" y="4"/>
                      </a:lnTo>
                      <a:lnTo>
                        <a:pt x="9" y="1"/>
                      </a:lnTo>
                      <a:lnTo>
                        <a:pt x="6"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49" name="Freeform 8389"/>
                <p:cNvSpPr>
                  <a:spLocks/>
                </p:cNvSpPr>
                <p:nvPr/>
              </p:nvSpPr>
              <p:spPr bwMode="auto">
                <a:xfrm>
                  <a:off x="1980" y="2303"/>
                  <a:ext cx="6" cy="7"/>
                </a:xfrm>
                <a:custGeom>
                  <a:avLst/>
                  <a:gdLst>
                    <a:gd name="T0" fmla="*/ 9 w 36"/>
                    <a:gd name="T1" fmla="*/ 0 h 45"/>
                    <a:gd name="T2" fmla="*/ 0 w 36"/>
                    <a:gd name="T3" fmla="*/ 7 h 45"/>
                    <a:gd name="T4" fmla="*/ 1 w 36"/>
                    <a:gd name="T5" fmla="*/ 7 h 45"/>
                    <a:gd name="T6" fmla="*/ 6 w 36"/>
                    <a:gd name="T7" fmla="*/ 6 h 45"/>
                    <a:gd name="T8" fmla="*/ 12 w 36"/>
                    <a:gd name="T9" fmla="*/ 7 h 45"/>
                    <a:gd name="T10" fmla="*/ 13 w 36"/>
                    <a:gd name="T11" fmla="*/ 8 h 45"/>
                    <a:gd name="T12" fmla="*/ 17 w 36"/>
                    <a:gd name="T13" fmla="*/ 11 h 45"/>
                    <a:gd name="T14" fmla="*/ 20 w 36"/>
                    <a:gd name="T15" fmla="*/ 16 h 45"/>
                    <a:gd name="T16" fmla="*/ 22 w 36"/>
                    <a:gd name="T17" fmla="*/ 21 h 45"/>
                    <a:gd name="T18" fmla="*/ 23 w 36"/>
                    <a:gd name="T19" fmla="*/ 26 h 45"/>
                    <a:gd name="T20" fmla="*/ 22 w 36"/>
                    <a:gd name="T21" fmla="*/ 31 h 45"/>
                    <a:gd name="T22" fmla="*/ 14 w 36"/>
                    <a:gd name="T23" fmla="*/ 34 h 45"/>
                    <a:gd name="T24" fmla="*/ 20 w 36"/>
                    <a:gd name="T25" fmla="*/ 34 h 45"/>
                    <a:gd name="T26" fmla="*/ 19 w 36"/>
                    <a:gd name="T27" fmla="*/ 34 h 45"/>
                    <a:gd name="T28" fmla="*/ 15 w 36"/>
                    <a:gd name="T29" fmla="*/ 39 h 45"/>
                    <a:gd name="T30" fmla="*/ 6 w 36"/>
                    <a:gd name="T31" fmla="*/ 45 h 45"/>
                    <a:gd name="T32" fmla="*/ 26 w 36"/>
                    <a:gd name="T33" fmla="*/ 36 h 45"/>
                    <a:gd name="T34" fmla="*/ 30 w 36"/>
                    <a:gd name="T35" fmla="*/ 37 h 45"/>
                    <a:gd name="T36" fmla="*/ 36 w 36"/>
                    <a:gd name="T37" fmla="*/ 37 h 45"/>
                    <a:gd name="T38" fmla="*/ 36 w 36"/>
                    <a:gd name="T39" fmla="*/ 32 h 45"/>
                    <a:gd name="T40" fmla="*/ 33 w 36"/>
                    <a:gd name="T41" fmla="*/ 32 h 45"/>
                    <a:gd name="T42" fmla="*/ 28 w 36"/>
                    <a:gd name="T43" fmla="*/ 31 h 45"/>
                    <a:gd name="T44" fmla="*/ 28 w 36"/>
                    <a:gd name="T45" fmla="*/ 30 h 45"/>
                    <a:gd name="T46" fmla="*/ 29 w 36"/>
                    <a:gd name="T47" fmla="*/ 25 h 45"/>
                    <a:gd name="T48" fmla="*/ 28 w 36"/>
                    <a:gd name="T49" fmla="*/ 20 h 45"/>
                    <a:gd name="T50" fmla="*/ 26 w 36"/>
                    <a:gd name="T51" fmla="*/ 13 h 45"/>
                    <a:gd name="T52" fmla="*/ 26 w 36"/>
                    <a:gd name="T53" fmla="*/ 13 h 45"/>
                    <a:gd name="T54" fmla="*/ 22 w 36"/>
                    <a:gd name="T55" fmla="*/ 8 h 45"/>
                    <a:gd name="T56" fmla="*/ 18 w 36"/>
                    <a:gd name="T57" fmla="*/ 5 h 45"/>
                    <a:gd name="T58" fmla="*/ 14 w 36"/>
                    <a:gd name="T59" fmla="*/ 1 h 45"/>
                    <a:gd name="T60" fmla="*/ 9 w 36"/>
                    <a:gd name="T6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45">
                      <a:moveTo>
                        <a:pt x="9" y="0"/>
                      </a:moveTo>
                      <a:lnTo>
                        <a:pt x="0" y="7"/>
                      </a:lnTo>
                      <a:lnTo>
                        <a:pt x="1" y="7"/>
                      </a:lnTo>
                      <a:lnTo>
                        <a:pt x="6" y="6"/>
                      </a:lnTo>
                      <a:lnTo>
                        <a:pt x="12" y="7"/>
                      </a:lnTo>
                      <a:lnTo>
                        <a:pt x="13" y="8"/>
                      </a:lnTo>
                      <a:lnTo>
                        <a:pt x="17" y="11"/>
                      </a:lnTo>
                      <a:lnTo>
                        <a:pt x="20" y="16"/>
                      </a:lnTo>
                      <a:lnTo>
                        <a:pt x="22" y="21"/>
                      </a:lnTo>
                      <a:lnTo>
                        <a:pt x="23" y="26"/>
                      </a:lnTo>
                      <a:lnTo>
                        <a:pt x="22" y="31"/>
                      </a:lnTo>
                      <a:lnTo>
                        <a:pt x="14" y="34"/>
                      </a:lnTo>
                      <a:lnTo>
                        <a:pt x="20" y="34"/>
                      </a:lnTo>
                      <a:lnTo>
                        <a:pt x="19" y="34"/>
                      </a:lnTo>
                      <a:lnTo>
                        <a:pt x="15" y="39"/>
                      </a:lnTo>
                      <a:lnTo>
                        <a:pt x="6" y="45"/>
                      </a:lnTo>
                      <a:lnTo>
                        <a:pt x="26" y="36"/>
                      </a:lnTo>
                      <a:lnTo>
                        <a:pt x="30" y="37"/>
                      </a:lnTo>
                      <a:lnTo>
                        <a:pt x="36" y="37"/>
                      </a:lnTo>
                      <a:lnTo>
                        <a:pt x="36" y="32"/>
                      </a:lnTo>
                      <a:lnTo>
                        <a:pt x="33" y="32"/>
                      </a:lnTo>
                      <a:lnTo>
                        <a:pt x="28" y="31"/>
                      </a:lnTo>
                      <a:lnTo>
                        <a:pt x="28" y="30"/>
                      </a:lnTo>
                      <a:lnTo>
                        <a:pt x="29" y="25"/>
                      </a:lnTo>
                      <a:lnTo>
                        <a:pt x="28" y="20"/>
                      </a:lnTo>
                      <a:lnTo>
                        <a:pt x="26" y="13"/>
                      </a:lnTo>
                      <a:lnTo>
                        <a:pt x="26" y="13"/>
                      </a:lnTo>
                      <a:lnTo>
                        <a:pt x="22" y="8"/>
                      </a:lnTo>
                      <a:lnTo>
                        <a:pt x="18" y="5"/>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0" name="Freeform 8390"/>
                <p:cNvSpPr>
                  <a:spLocks/>
                </p:cNvSpPr>
                <p:nvPr/>
              </p:nvSpPr>
              <p:spPr bwMode="auto">
                <a:xfrm>
                  <a:off x="1977" y="2303"/>
                  <a:ext cx="5" cy="7"/>
                </a:xfrm>
                <a:custGeom>
                  <a:avLst/>
                  <a:gdLst>
                    <a:gd name="T0" fmla="*/ 12 w 29"/>
                    <a:gd name="T1" fmla="*/ 2 h 45"/>
                    <a:gd name="T2" fmla="*/ 7 w 29"/>
                    <a:gd name="T3" fmla="*/ 6 h 45"/>
                    <a:gd name="T4" fmla="*/ 3 w 29"/>
                    <a:gd name="T5" fmla="*/ 10 h 45"/>
                    <a:gd name="T6" fmla="*/ 1 w 29"/>
                    <a:gd name="T7" fmla="*/ 15 h 45"/>
                    <a:gd name="T8" fmla="*/ 1 w 29"/>
                    <a:gd name="T9" fmla="*/ 15 h 45"/>
                    <a:gd name="T10" fmla="*/ 0 w 29"/>
                    <a:gd name="T11" fmla="*/ 21 h 45"/>
                    <a:gd name="T12" fmla="*/ 1 w 29"/>
                    <a:gd name="T13" fmla="*/ 26 h 45"/>
                    <a:gd name="T14" fmla="*/ 3 w 29"/>
                    <a:gd name="T15" fmla="*/ 31 h 45"/>
                    <a:gd name="T16" fmla="*/ 3 w 29"/>
                    <a:gd name="T17" fmla="*/ 32 h 45"/>
                    <a:gd name="T18" fmla="*/ 7 w 29"/>
                    <a:gd name="T19" fmla="*/ 37 h 45"/>
                    <a:gd name="T20" fmla="*/ 11 w 29"/>
                    <a:gd name="T21" fmla="*/ 41 h 45"/>
                    <a:gd name="T22" fmla="*/ 15 w 29"/>
                    <a:gd name="T23" fmla="*/ 43 h 45"/>
                    <a:gd name="T24" fmla="*/ 20 w 29"/>
                    <a:gd name="T25" fmla="*/ 45 h 45"/>
                    <a:gd name="T26" fmla="*/ 29 w 29"/>
                    <a:gd name="T27" fmla="*/ 39 h 45"/>
                    <a:gd name="T28" fmla="*/ 29 w 29"/>
                    <a:gd name="T29" fmla="*/ 39 h 45"/>
                    <a:gd name="T30" fmla="*/ 23 w 29"/>
                    <a:gd name="T31" fmla="*/ 40 h 45"/>
                    <a:gd name="T32" fmla="*/ 17 w 29"/>
                    <a:gd name="T33" fmla="*/ 39 h 45"/>
                    <a:gd name="T34" fmla="*/ 16 w 29"/>
                    <a:gd name="T35" fmla="*/ 38 h 45"/>
                    <a:gd name="T36" fmla="*/ 12 w 29"/>
                    <a:gd name="T37" fmla="*/ 34 h 45"/>
                    <a:gd name="T38" fmla="*/ 9 w 29"/>
                    <a:gd name="T39" fmla="*/ 29 h 45"/>
                    <a:gd name="T40" fmla="*/ 8 w 29"/>
                    <a:gd name="T41" fmla="*/ 26 h 45"/>
                    <a:gd name="T42" fmla="*/ 5 w 29"/>
                    <a:gd name="T43" fmla="*/ 21 h 45"/>
                    <a:gd name="T44" fmla="*/ 7 w 29"/>
                    <a:gd name="T45" fmla="*/ 15 h 45"/>
                    <a:gd name="T46" fmla="*/ 7 w 29"/>
                    <a:gd name="T47" fmla="*/ 15 h 45"/>
                    <a:gd name="T48" fmla="*/ 10 w 29"/>
                    <a:gd name="T49" fmla="*/ 11 h 45"/>
                    <a:gd name="T50" fmla="*/ 14 w 29"/>
                    <a:gd name="T51" fmla="*/ 7 h 45"/>
                    <a:gd name="T52" fmla="*/ 23 w 29"/>
                    <a:gd name="T53" fmla="*/ 0 h 45"/>
                    <a:gd name="T54" fmla="*/ 17 w 29"/>
                    <a:gd name="T55" fmla="*/ 1 h 45"/>
                    <a:gd name="T56" fmla="*/ 12 w 29"/>
                    <a:gd name="T5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5">
                      <a:moveTo>
                        <a:pt x="12" y="2"/>
                      </a:moveTo>
                      <a:lnTo>
                        <a:pt x="7" y="6"/>
                      </a:lnTo>
                      <a:lnTo>
                        <a:pt x="3" y="10"/>
                      </a:lnTo>
                      <a:lnTo>
                        <a:pt x="1" y="15"/>
                      </a:lnTo>
                      <a:lnTo>
                        <a:pt x="1" y="15"/>
                      </a:lnTo>
                      <a:lnTo>
                        <a:pt x="0" y="21"/>
                      </a:lnTo>
                      <a:lnTo>
                        <a:pt x="1" y="26"/>
                      </a:lnTo>
                      <a:lnTo>
                        <a:pt x="3" y="31"/>
                      </a:lnTo>
                      <a:lnTo>
                        <a:pt x="3" y="32"/>
                      </a:lnTo>
                      <a:lnTo>
                        <a:pt x="7" y="37"/>
                      </a:lnTo>
                      <a:lnTo>
                        <a:pt x="11" y="41"/>
                      </a:lnTo>
                      <a:lnTo>
                        <a:pt x="15" y="43"/>
                      </a:lnTo>
                      <a:lnTo>
                        <a:pt x="20" y="45"/>
                      </a:lnTo>
                      <a:lnTo>
                        <a:pt x="29" y="39"/>
                      </a:lnTo>
                      <a:lnTo>
                        <a:pt x="29" y="39"/>
                      </a:lnTo>
                      <a:lnTo>
                        <a:pt x="23" y="40"/>
                      </a:lnTo>
                      <a:lnTo>
                        <a:pt x="17" y="39"/>
                      </a:lnTo>
                      <a:lnTo>
                        <a:pt x="16" y="38"/>
                      </a:lnTo>
                      <a:lnTo>
                        <a:pt x="12" y="34"/>
                      </a:lnTo>
                      <a:lnTo>
                        <a:pt x="9" y="29"/>
                      </a:lnTo>
                      <a:lnTo>
                        <a:pt x="8" y="26"/>
                      </a:lnTo>
                      <a:lnTo>
                        <a:pt x="5" y="21"/>
                      </a:lnTo>
                      <a:lnTo>
                        <a:pt x="7" y="15"/>
                      </a:lnTo>
                      <a:lnTo>
                        <a:pt x="7" y="15"/>
                      </a:lnTo>
                      <a:lnTo>
                        <a:pt x="10" y="11"/>
                      </a:lnTo>
                      <a:lnTo>
                        <a:pt x="14" y="7"/>
                      </a:lnTo>
                      <a:lnTo>
                        <a:pt x="23" y="0"/>
                      </a:lnTo>
                      <a:lnTo>
                        <a:pt x="17" y="1"/>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1" name="Freeform 8391"/>
                <p:cNvSpPr>
                  <a:spLocks/>
                </p:cNvSpPr>
                <p:nvPr/>
              </p:nvSpPr>
              <p:spPr bwMode="auto">
                <a:xfrm>
                  <a:off x="1984" y="2301"/>
                  <a:ext cx="7" cy="6"/>
                </a:xfrm>
                <a:custGeom>
                  <a:avLst/>
                  <a:gdLst>
                    <a:gd name="T0" fmla="*/ 6 w 43"/>
                    <a:gd name="T1" fmla="*/ 0 h 37"/>
                    <a:gd name="T2" fmla="*/ 0 w 43"/>
                    <a:gd name="T3" fmla="*/ 2 h 37"/>
                    <a:gd name="T4" fmla="*/ 11 w 43"/>
                    <a:gd name="T5" fmla="*/ 24 h 37"/>
                    <a:gd name="T6" fmla="*/ 11 w 43"/>
                    <a:gd name="T7" fmla="*/ 25 h 37"/>
                    <a:gd name="T8" fmla="*/ 14 w 43"/>
                    <a:gd name="T9" fmla="*/ 31 h 37"/>
                    <a:gd name="T10" fmla="*/ 14 w 43"/>
                    <a:gd name="T11" fmla="*/ 31 h 37"/>
                    <a:gd name="T12" fmla="*/ 19 w 43"/>
                    <a:gd name="T13" fmla="*/ 35 h 37"/>
                    <a:gd name="T14" fmla="*/ 20 w 43"/>
                    <a:gd name="T15" fmla="*/ 35 h 37"/>
                    <a:gd name="T16" fmla="*/ 25 w 43"/>
                    <a:gd name="T17" fmla="*/ 37 h 37"/>
                    <a:gd name="T18" fmla="*/ 29 w 43"/>
                    <a:gd name="T19" fmla="*/ 36 h 37"/>
                    <a:gd name="T20" fmla="*/ 35 w 43"/>
                    <a:gd name="T21" fmla="*/ 34 h 37"/>
                    <a:gd name="T22" fmla="*/ 39 w 43"/>
                    <a:gd name="T23" fmla="*/ 32 h 37"/>
                    <a:gd name="T24" fmla="*/ 42 w 43"/>
                    <a:gd name="T25" fmla="*/ 28 h 37"/>
                    <a:gd name="T26" fmla="*/ 43 w 43"/>
                    <a:gd name="T27" fmla="*/ 26 h 37"/>
                    <a:gd name="T28" fmla="*/ 31 w 43"/>
                    <a:gd name="T29" fmla="*/ 29 h 37"/>
                    <a:gd name="T30" fmla="*/ 29 w 43"/>
                    <a:gd name="T31" fmla="*/ 31 h 37"/>
                    <a:gd name="T32" fmla="*/ 24 w 43"/>
                    <a:gd name="T33" fmla="*/ 31 h 37"/>
                    <a:gd name="T34" fmla="*/ 24 w 43"/>
                    <a:gd name="T35" fmla="*/ 31 h 37"/>
                    <a:gd name="T36" fmla="*/ 20 w 43"/>
                    <a:gd name="T37" fmla="*/ 27 h 37"/>
                    <a:gd name="T38" fmla="*/ 19 w 43"/>
                    <a:gd name="T39" fmla="*/ 27 h 37"/>
                    <a:gd name="T40" fmla="*/ 16 w 43"/>
                    <a:gd name="T41" fmla="*/ 22 h 37"/>
                    <a:gd name="T42" fmla="*/ 6 w 43"/>
                    <a:gd name="T4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7">
                      <a:moveTo>
                        <a:pt x="6" y="0"/>
                      </a:moveTo>
                      <a:lnTo>
                        <a:pt x="0" y="2"/>
                      </a:lnTo>
                      <a:lnTo>
                        <a:pt x="11" y="24"/>
                      </a:lnTo>
                      <a:lnTo>
                        <a:pt x="11" y="25"/>
                      </a:lnTo>
                      <a:lnTo>
                        <a:pt x="14" y="31"/>
                      </a:lnTo>
                      <a:lnTo>
                        <a:pt x="14" y="31"/>
                      </a:lnTo>
                      <a:lnTo>
                        <a:pt x="19" y="35"/>
                      </a:lnTo>
                      <a:lnTo>
                        <a:pt x="20" y="35"/>
                      </a:lnTo>
                      <a:lnTo>
                        <a:pt x="25" y="37"/>
                      </a:lnTo>
                      <a:lnTo>
                        <a:pt x="29" y="36"/>
                      </a:lnTo>
                      <a:lnTo>
                        <a:pt x="35" y="34"/>
                      </a:lnTo>
                      <a:lnTo>
                        <a:pt x="39" y="32"/>
                      </a:lnTo>
                      <a:lnTo>
                        <a:pt x="42" y="28"/>
                      </a:lnTo>
                      <a:lnTo>
                        <a:pt x="43" y="26"/>
                      </a:lnTo>
                      <a:lnTo>
                        <a:pt x="31" y="29"/>
                      </a:lnTo>
                      <a:lnTo>
                        <a:pt x="29" y="31"/>
                      </a:lnTo>
                      <a:lnTo>
                        <a:pt x="24" y="31"/>
                      </a:lnTo>
                      <a:lnTo>
                        <a:pt x="24" y="31"/>
                      </a:lnTo>
                      <a:lnTo>
                        <a:pt x="20" y="27"/>
                      </a:lnTo>
                      <a:lnTo>
                        <a:pt x="19" y="27"/>
                      </a:lnTo>
                      <a:lnTo>
                        <a:pt x="16" y="2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2" name="Freeform 8392"/>
                <p:cNvSpPr>
                  <a:spLocks/>
                </p:cNvSpPr>
                <p:nvPr/>
              </p:nvSpPr>
              <p:spPr bwMode="auto">
                <a:xfrm>
                  <a:off x="1988" y="2299"/>
                  <a:ext cx="3" cy="7"/>
                </a:xfrm>
                <a:custGeom>
                  <a:avLst/>
                  <a:gdLst>
                    <a:gd name="T0" fmla="*/ 5 w 19"/>
                    <a:gd name="T1" fmla="*/ 0 h 41"/>
                    <a:gd name="T2" fmla="*/ 0 w 19"/>
                    <a:gd name="T3" fmla="*/ 2 h 41"/>
                    <a:gd name="T4" fmla="*/ 12 w 19"/>
                    <a:gd name="T5" fmla="*/ 24 h 41"/>
                    <a:gd name="T6" fmla="*/ 12 w 19"/>
                    <a:gd name="T7" fmla="*/ 25 h 41"/>
                    <a:gd name="T8" fmla="*/ 14 w 19"/>
                    <a:gd name="T9" fmla="*/ 31 h 41"/>
                    <a:gd name="T10" fmla="*/ 14 w 19"/>
                    <a:gd name="T11" fmla="*/ 31 h 41"/>
                    <a:gd name="T12" fmla="*/ 13 w 19"/>
                    <a:gd name="T13" fmla="*/ 37 h 41"/>
                    <a:gd name="T14" fmla="*/ 12 w 19"/>
                    <a:gd name="T15" fmla="*/ 38 h 41"/>
                    <a:gd name="T16" fmla="*/ 6 w 19"/>
                    <a:gd name="T17" fmla="*/ 41 h 41"/>
                    <a:gd name="T18" fmla="*/ 18 w 19"/>
                    <a:gd name="T19" fmla="*/ 38 h 41"/>
                    <a:gd name="T20" fmla="*/ 19 w 19"/>
                    <a:gd name="T21" fmla="*/ 33 h 41"/>
                    <a:gd name="T22" fmla="*/ 19 w 19"/>
                    <a:gd name="T23" fmla="*/ 33 h 41"/>
                    <a:gd name="T24" fmla="*/ 19 w 19"/>
                    <a:gd name="T25" fmla="*/ 28 h 41"/>
                    <a:gd name="T26" fmla="*/ 19 w 19"/>
                    <a:gd name="T27" fmla="*/ 27 h 41"/>
                    <a:gd name="T28" fmla="*/ 16 w 19"/>
                    <a:gd name="T29" fmla="*/ 21 h 41"/>
                    <a:gd name="T30" fmla="*/ 5 w 19"/>
                    <a:gd name="T3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1">
                      <a:moveTo>
                        <a:pt x="5" y="0"/>
                      </a:moveTo>
                      <a:lnTo>
                        <a:pt x="0" y="2"/>
                      </a:lnTo>
                      <a:lnTo>
                        <a:pt x="12" y="24"/>
                      </a:lnTo>
                      <a:lnTo>
                        <a:pt x="12" y="25"/>
                      </a:lnTo>
                      <a:lnTo>
                        <a:pt x="14" y="31"/>
                      </a:lnTo>
                      <a:lnTo>
                        <a:pt x="14" y="31"/>
                      </a:lnTo>
                      <a:lnTo>
                        <a:pt x="13" y="37"/>
                      </a:lnTo>
                      <a:lnTo>
                        <a:pt x="12" y="38"/>
                      </a:lnTo>
                      <a:lnTo>
                        <a:pt x="6" y="41"/>
                      </a:lnTo>
                      <a:lnTo>
                        <a:pt x="18" y="38"/>
                      </a:lnTo>
                      <a:lnTo>
                        <a:pt x="19" y="33"/>
                      </a:lnTo>
                      <a:lnTo>
                        <a:pt x="19" y="33"/>
                      </a:lnTo>
                      <a:lnTo>
                        <a:pt x="19" y="28"/>
                      </a:lnTo>
                      <a:lnTo>
                        <a:pt x="19" y="27"/>
                      </a:lnTo>
                      <a:lnTo>
                        <a:pt x="16" y="21"/>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3" name="Freeform 8393"/>
                <p:cNvSpPr>
                  <a:spLocks/>
                </p:cNvSpPr>
                <p:nvPr/>
              </p:nvSpPr>
              <p:spPr bwMode="auto">
                <a:xfrm>
                  <a:off x="1990" y="2296"/>
                  <a:ext cx="8" cy="9"/>
                </a:xfrm>
                <a:custGeom>
                  <a:avLst/>
                  <a:gdLst>
                    <a:gd name="T0" fmla="*/ 28 w 48"/>
                    <a:gd name="T1" fmla="*/ 0 h 52"/>
                    <a:gd name="T2" fmla="*/ 0 w 48"/>
                    <a:gd name="T3" fmla="*/ 14 h 52"/>
                    <a:gd name="T4" fmla="*/ 19 w 48"/>
                    <a:gd name="T5" fmla="*/ 52 h 52"/>
                    <a:gd name="T6" fmla="*/ 48 w 48"/>
                    <a:gd name="T7" fmla="*/ 38 h 52"/>
                    <a:gd name="T8" fmla="*/ 46 w 48"/>
                    <a:gd name="T9" fmla="*/ 33 h 52"/>
                    <a:gd name="T10" fmla="*/ 22 w 48"/>
                    <a:gd name="T11" fmla="*/ 45 h 52"/>
                    <a:gd name="T12" fmla="*/ 16 w 48"/>
                    <a:gd name="T13" fmla="*/ 32 h 52"/>
                    <a:gd name="T14" fmla="*/ 37 w 48"/>
                    <a:gd name="T15" fmla="*/ 21 h 52"/>
                    <a:gd name="T16" fmla="*/ 34 w 48"/>
                    <a:gd name="T17" fmla="*/ 17 h 52"/>
                    <a:gd name="T18" fmla="*/ 13 w 48"/>
                    <a:gd name="T19" fmla="*/ 27 h 52"/>
                    <a:gd name="T20" fmla="*/ 7 w 48"/>
                    <a:gd name="T21" fmla="*/ 16 h 52"/>
                    <a:gd name="T22" fmla="*/ 30 w 48"/>
                    <a:gd name="T23" fmla="*/ 4 h 52"/>
                    <a:gd name="T24" fmla="*/ 28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8" y="0"/>
                      </a:moveTo>
                      <a:lnTo>
                        <a:pt x="0" y="14"/>
                      </a:lnTo>
                      <a:lnTo>
                        <a:pt x="19" y="52"/>
                      </a:lnTo>
                      <a:lnTo>
                        <a:pt x="48" y="38"/>
                      </a:lnTo>
                      <a:lnTo>
                        <a:pt x="46" y="33"/>
                      </a:lnTo>
                      <a:lnTo>
                        <a:pt x="22" y="45"/>
                      </a:lnTo>
                      <a:lnTo>
                        <a:pt x="16" y="32"/>
                      </a:lnTo>
                      <a:lnTo>
                        <a:pt x="37" y="21"/>
                      </a:lnTo>
                      <a:lnTo>
                        <a:pt x="34" y="17"/>
                      </a:lnTo>
                      <a:lnTo>
                        <a:pt x="13" y="27"/>
                      </a:lnTo>
                      <a:lnTo>
                        <a:pt x="7" y="16"/>
                      </a:lnTo>
                      <a:lnTo>
                        <a:pt x="30" y="4"/>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4" name="Freeform 8394"/>
                <p:cNvSpPr>
                  <a:spLocks/>
                </p:cNvSpPr>
                <p:nvPr/>
              </p:nvSpPr>
              <p:spPr bwMode="auto">
                <a:xfrm>
                  <a:off x="2003" y="2292"/>
                  <a:ext cx="4" cy="6"/>
                </a:xfrm>
                <a:custGeom>
                  <a:avLst/>
                  <a:gdLst>
                    <a:gd name="T0" fmla="*/ 4 w 23"/>
                    <a:gd name="T1" fmla="*/ 0 h 42"/>
                    <a:gd name="T2" fmla="*/ 0 w 23"/>
                    <a:gd name="T3" fmla="*/ 3 h 42"/>
                    <a:gd name="T4" fmla="*/ 14 w 23"/>
                    <a:gd name="T5" fmla="*/ 33 h 42"/>
                    <a:gd name="T6" fmla="*/ 14 w 23"/>
                    <a:gd name="T7" fmla="*/ 33 h 42"/>
                    <a:gd name="T8" fmla="*/ 18 w 23"/>
                    <a:gd name="T9" fmla="*/ 42 h 42"/>
                    <a:gd name="T10" fmla="*/ 23 w 23"/>
                    <a:gd name="T11" fmla="*/ 40 h 42"/>
                    <a:gd name="T12" fmla="*/ 4 w 2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3" h="42">
                      <a:moveTo>
                        <a:pt x="4" y="0"/>
                      </a:moveTo>
                      <a:lnTo>
                        <a:pt x="0" y="3"/>
                      </a:lnTo>
                      <a:lnTo>
                        <a:pt x="14" y="33"/>
                      </a:lnTo>
                      <a:lnTo>
                        <a:pt x="14" y="33"/>
                      </a:lnTo>
                      <a:lnTo>
                        <a:pt x="18" y="42"/>
                      </a:lnTo>
                      <a:lnTo>
                        <a:pt x="23" y="40"/>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5" name="Freeform 8395"/>
                <p:cNvSpPr>
                  <a:spLocks/>
                </p:cNvSpPr>
                <p:nvPr/>
              </p:nvSpPr>
              <p:spPr bwMode="auto">
                <a:xfrm>
                  <a:off x="1998" y="2294"/>
                  <a:ext cx="4" cy="6"/>
                </a:xfrm>
                <a:custGeom>
                  <a:avLst/>
                  <a:gdLst>
                    <a:gd name="T0" fmla="*/ 5 w 23"/>
                    <a:gd name="T1" fmla="*/ 0 h 40"/>
                    <a:gd name="T2" fmla="*/ 0 w 23"/>
                    <a:gd name="T3" fmla="*/ 2 h 40"/>
                    <a:gd name="T4" fmla="*/ 19 w 23"/>
                    <a:gd name="T5" fmla="*/ 40 h 40"/>
                    <a:gd name="T6" fmla="*/ 23 w 23"/>
                    <a:gd name="T7" fmla="*/ 38 h 40"/>
                    <a:gd name="T8" fmla="*/ 8 w 23"/>
                    <a:gd name="T9" fmla="*/ 8 h 40"/>
                    <a:gd name="T10" fmla="*/ 8 w 23"/>
                    <a:gd name="T11" fmla="*/ 8 h 40"/>
                    <a:gd name="T12" fmla="*/ 5 w 23"/>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3" h="40">
                      <a:moveTo>
                        <a:pt x="5" y="0"/>
                      </a:moveTo>
                      <a:lnTo>
                        <a:pt x="0" y="2"/>
                      </a:lnTo>
                      <a:lnTo>
                        <a:pt x="19" y="40"/>
                      </a:lnTo>
                      <a:lnTo>
                        <a:pt x="23" y="38"/>
                      </a:lnTo>
                      <a:lnTo>
                        <a:pt x="8" y="8"/>
                      </a:lnTo>
                      <a:lnTo>
                        <a:pt x="8"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6" name="Freeform 8396"/>
                <p:cNvSpPr>
                  <a:spLocks/>
                </p:cNvSpPr>
                <p:nvPr/>
              </p:nvSpPr>
              <p:spPr bwMode="auto">
                <a:xfrm>
                  <a:off x="1999" y="2294"/>
                  <a:ext cx="7" cy="4"/>
                </a:xfrm>
                <a:custGeom>
                  <a:avLst/>
                  <a:gdLst>
                    <a:gd name="T0" fmla="*/ 0 w 39"/>
                    <a:gd name="T1" fmla="*/ 0 h 29"/>
                    <a:gd name="T2" fmla="*/ 3 w 39"/>
                    <a:gd name="T3" fmla="*/ 8 h 29"/>
                    <a:gd name="T4" fmla="*/ 39 w 39"/>
                    <a:gd name="T5" fmla="*/ 29 h 29"/>
                    <a:gd name="T6" fmla="*/ 35 w 39"/>
                    <a:gd name="T7" fmla="*/ 20 h 29"/>
                    <a:gd name="T8" fmla="*/ 0 w 39"/>
                    <a:gd name="T9" fmla="*/ 0 h 29"/>
                  </a:gdLst>
                  <a:ahLst/>
                  <a:cxnLst>
                    <a:cxn ang="0">
                      <a:pos x="T0" y="T1"/>
                    </a:cxn>
                    <a:cxn ang="0">
                      <a:pos x="T2" y="T3"/>
                    </a:cxn>
                    <a:cxn ang="0">
                      <a:pos x="T4" y="T5"/>
                    </a:cxn>
                    <a:cxn ang="0">
                      <a:pos x="T6" y="T7"/>
                    </a:cxn>
                    <a:cxn ang="0">
                      <a:pos x="T8" y="T9"/>
                    </a:cxn>
                  </a:cxnLst>
                  <a:rect l="0" t="0" r="r" b="b"/>
                  <a:pathLst>
                    <a:path w="39" h="29">
                      <a:moveTo>
                        <a:pt x="0" y="0"/>
                      </a:moveTo>
                      <a:lnTo>
                        <a:pt x="3" y="8"/>
                      </a:lnTo>
                      <a:lnTo>
                        <a:pt x="39" y="29"/>
                      </a:lnTo>
                      <a:lnTo>
                        <a:pt x="35"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7" name="Freeform 8397"/>
                <p:cNvSpPr>
                  <a:spLocks/>
                </p:cNvSpPr>
                <p:nvPr/>
              </p:nvSpPr>
              <p:spPr bwMode="auto">
                <a:xfrm>
                  <a:off x="2000" y="2291"/>
                  <a:ext cx="2" cy="1"/>
                </a:xfrm>
                <a:custGeom>
                  <a:avLst/>
                  <a:gdLst>
                    <a:gd name="T0" fmla="*/ 10 w 10"/>
                    <a:gd name="T1" fmla="*/ 0 h 8"/>
                    <a:gd name="T2" fmla="*/ 7 w 10"/>
                    <a:gd name="T3" fmla="*/ 1 h 8"/>
                    <a:gd name="T4" fmla="*/ 6 w 10"/>
                    <a:gd name="T5" fmla="*/ 4 h 8"/>
                    <a:gd name="T6" fmla="*/ 0 w 10"/>
                    <a:gd name="T7" fmla="*/ 8 h 8"/>
                    <a:gd name="T8" fmla="*/ 3 w 10"/>
                    <a:gd name="T9" fmla="*/ 8 h 8"/>
                    <a:gd name="T10" fmla="*/ 6 w 10"/>
                    <a:gd name="T11" fmla="*/ 8 h 8"/>
                    <a:gd name="T12" fmla="*/ 8 w 10"/>
                    <a:gd name="T13" fmla="*/ 8 h 8"/>
                    <a:gd name="T14" fmla="*/ 10 w 10"/>
                    <a:gd name="T15" fmla="*/ 4 h 8"/>
                    <a:gd name="T16" fmla="*/ 10 w 10"/>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10" y="0"/>
                      </a:moveTo>
                      <a:lnTo>
                        <a:pt x="7" y="1"/>
                      </a:lnTo>
                      <a:lnTo>
                        <a:pt x="6" y="4"/>
                      </a:lnTo>
                      <a:lnTo>
                        <a:pt x="0" y="8"/>
                      </a:lnTo>
                      <a:lnTo>
                        <a:pt x="3" y="8"/>
                      </a:lnTo>
                      <a:lnTo>
                        <a:pt x="6" y="8"/>
                      </a:lnTo>
                      <a:lnTo>
                        <a:pt x="8" y="8"/>
                      </a:lnTo>
                      <a:lnTo>
                        <a:pt x="10" y="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8" name="Freeform 8398"/>
                <p:cNvSpPr>
                  <a:spLocks/>
                </p:cNvSpPr>
                <p:nvPr/>
              </p:nvSpPr>
              <p:spPr bwMode="auto">
                <a:xfrm>
                  <a:off x="1999" y="2291"/>
                  <a:ext cx="2" cy="2"/>
                </a:xfrm>
                <a:custGeom>
                  <a:avLst/>
                  <a:gdLst>
                    <a:gd name="T0" fmla="*/ 3 w 12"/>
                    <a:gd name="T1" fmla="*/ 1 h 10"/>
                    <a:gd name="T2" fmla="*/ 0 w 12"/>
                    <a:gd name="T3" fmla="*/ 4 h 10"/>
                    <a:gd name="T4" fmla="*/ 1 w 12"/>
                    <a:gd name="T5" fmla="*/ 10 h 10"/>
                    <a:gd name="T6" fmla="*/ 4 w 12"/>
                    <a:gd name="T7" fmla="*/ 9 h 10"/>
                    <a:gd name="T8" fmla="*/ 6 w 12"/>
                    <a:gd name="T9" fmla="*/ 4 h 10"/>
                    <a:gd name="T10" fmla="*/ 12 w 12"/>
                    <a:gd name="T11" fmla="*/ 0 h 10"/>
                    <a:gd name="T12" fmla="*/ 8 w 12"/>
                    <a:gd name="T13" fmla="*/ 1 h 10"/>
                    <a:gd name="T14" fmla="*/ 3 w 12"/>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3" y="1"/>
                      </a:moveTo>
                      <a:lnTo>
                        <a:pt x="0" y="4"/>
                      </a:lnTo>
                      <a:lnTo>
                        <a:pt x="1" y="10"/>
                      </a:lnTo>
                      <a:lnTo>
                        <a:pt x="4" y="9"/>
                      </a:lnTo>
                      <a:lnTo>
                        <a:pt x="6" y="4"/>
                      </a:lnTo>
                      <a:lnTo>
                        <a:pt x="12" y="0"/>
                      </a:lnTo>
                      <a:lnTo>
                        <a:pt x="8" y="1"/>
                      </a:ln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59" name="Freeform 8399"/>
                <p:cNvSpPr>
                  <a:spLocks/>
                </p:cNvSpPr>
                <p:nvPr/>
              </p:nvSpPr>
              <p:spPr bwMode="auto">
                <a:xfrm>
                  <a:off x="2007" y="2290"/>
                  <a:ext cx="4" cy="8"/>
                </a:xfrm>
                <a:custGeom>
                  <a:avLst/>
                  <a:gdLst>
                    <a:gd name="T0" fmla="*/ 5 w 24"/>
                    <a:gd name="T1" fmla="*/ 0 h 49"/>
                    <a:gd name="T2" fmla="*/ 0 w 24"/>
                    <a:gd name="T3" fmla="*/ 4 h 49"/>
                    <a:gd name="T4" fmla="*/ 4 w 24"/>
                    <a:gd name="T5" fmla="*/ 49 h 49"/>
                    <a:gd name="T6" fmla="*/ 10 w 24"/>
                    <a:gd name="T7" fmla="*/ 46 h 49"/>
                    <a:gd name="T8" fmla="*/ 8 w 24"/>
                    <a:gd name="T9" fmla="*/ 32 h 49"/>
                    <a:gd name="T10" fmla="*/ 24 w 24"/>
                    <a:gd name="T11" fmla="*/ 25 h 49"/>
                    <a:gd name="T12" fmla="*/ 7 w 24"/>
                    <a:gd name="T13" fmla="*/ 28 h 49"/>
                    <a:gd name="T14" fmla="*/ 6 w 24"/>
                    <a:gd name="T15" fmla="*/ 14 h 49"/>
                    <a:gd name="T16" fmla="*/ 6 w 24"/>
                    <a:gd name="T17" fmla="*/ 12 h 49"/>
                    <a:gd name="T18" fmla="*/ 4 w 24"/>
                    <a:gd name="T19" fmla="*/ 6 h 49"/>
                    <a:gd name="T20" fmla="*/ 5 w 24"/>
                    <a:gd name="T21" fmla="*/ 6 h 49"/>
                    <a:gd name="T22" fmla="*/ 5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5" y="0"/>
                      </a:moveTo>
                      <a:lnTo>
                        <a:pt x="0" y="4"/>
                      </a:lnTo>
                      <a:lnTo>
                        <a:pt x="4" y="49"/>
                      </a:lnTo>
                      <a:lnTo>
                        <a:pt x="10" y="46"/>
                      </a:lnTo>
                      <a:lnTo>
                        <a:pt x="8" y="32"/>
                      </a:lnTo>
                      <a:lnTo>
                        <a:pt x="24" y="25"/>
                      </a:lnTo>
                      <a:lnTo>
                        <a:pt x="7" y="28"/>
                      </a:lnTo>
                      <a:lnTo>
                        <a:pt x="6" y="14"/>
                      </a:lnTo>
                      <a:lnTo>
                        <a:pt x="6" y="12"/>
                      </a:lnTo>
                      <a:lnTo>
                        <a:pt x="4" y="6"/>
                      </a:lnTo>
                      <a:lnTo>
                        <a:pt x="5" y="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0" name="Freeform 8400"/>
                <p:cNvSpPr>
                  <a:spLocks/>
                </p:cNvSpPr>
                <p:nvPr/>
              </p:nvSpPr>
              <p:spPr bwMode="auto">
                <a:xfrm>
                  <a:off x="2008" y="2290"/>
                  <a:ext cx="5" cy="5"/>
                </a:xfrm>
                <a:custGeom>
                  <a:avLst/>
                  <a:gdLst>
                    <a:gd name="T0" fmla="*/ 0 w 35"/>
                    <a:gd name="T1" fmla="*/ 0 h 35"/>
                    <a:gd name="T2" fmla="*/ 0 w 35"/>
                    <a:gd name="T3" fmla="*/ 6 h 35"/>
                    <a:gd name="T4" fmla="*/ 3 w 35"/>
                    <a:gd name="T5" fmla="*/ 10 h 35"/>
                    <a:gd name="T6" fmla="*/ 6 w 35"/>
                    <a:gd name="T7" fmla="*/ 12 h 35"/>
                    <a:gd name="T8" fmla="*/ 9 w 35"/>
                    <a:gd name="T9" fmla="*/ 15 h 35"/>
                    <a:gd name="T10" fmla="*/ 15 w 35"/>
                    <a:gd name="T11" fmla="*/ 22 h 35"/>
                    <a:gd name="T12" fmla="*/ 2 w 35"/>
                    <a:gd name="T13" fmla="*/ 28 h 35"/>
                    <a:gd name="T14" fmla="*/ 19 w 35"/>
                    <a:gd name="T15" fmla="*/ 25 h 35"/>
                    <a:gd name="T16" fmla="*/ 29 w 35"/>
                    <a:gd name="T17" fmla="*/ 35 h 35"/>
                    <a:gd name="T18" fmla="*/ 35 w 35"/>
                    <a:gd name="T19" fmla="*/ 31 h 35"/>
                    <a:gd name="T20" fmla="*/ 0 w 35"/>
                    <a:gd name="T2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0"/>
                      </a:moveTo>
                      <a:lnTo>
                        <a:pt x="0" y="6"/>
                      </a:lnTo>
                      <a:lnTo>
                        <a:pt x="3" y="10"/>
                      </a:lnTo>
                      <a:lnTo>
                        <a:pt x="6" y="12"/>
                      </a:lnTo>
                      <a:lnTo>
                        <a:pt x="9" y="15"/>
                      </a:lnTo>
                      <a:lnTo>
                        <a:pt x="15" y="22"/>
                      </a:lnTo>
                      <a:lnTo>
                        <a:pt x="2" y="28"/>
                      </a:lnTo>
                      <a:lnTo>
                        <a:pt x="19" y="25"/>
                      </a:lnTo>
                      <a:lnTo>
                        <a:pt x="29" y="35"/>
                      </a:lnTo>
                      <a:lnTo>
                        <a:pt x="35"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1" name="Freeform 8401"/>
                <p:cNvSpPr>
                  <a:spLocks/>
                </p:cNvSpPr>
                <p:nvPr/>
              </p:nvSpPr>
              <p:spPr bwMode="auto">
                <a:xfrm>
                  <a:off x="2014" y="2290"/>
                  <a:ext cx="6" cy="2"/>
                </a:xfrm>
                <a:custGeom>
                  <a:avLst/>
                  <a:gdLst>
                    <a:gd name="T0" fmla="*/ 8 w 32"/>
                    <a:gd name="T1" fmla="*/ 0 h 13"/>
                    <a:gd name="T2" fmla="*/ 0 w 32"/>
                    <a:gd name="T3" fmla="*/ 4 h 13"/>
                    <a:gd name="T4" fmla="*/ 4 w 32"/>
                    <a:gd name="T5" fmla="*/ 3 h 13"/>
                    <a:gd name="T6" fmla="*/ 7 w 32"/>
                    <a:gd name="T7" fmla="*/ 3 h 13"/>
                    <a:gd name="T8" fmla="*/ 13 w 32"/>
                    <a:gd name="T9" fmla="*/ 5 h 13"/>
                    <a:gd name="T10" fmla="*/ 14 w 32"/>
                    <a:gd name="T11" fmla="*/ 6 h 13"/>
                    <a:gd name="T12" fmla="*/ 18 w 32"/>
                    <a:gd name="T13" fmla="*/ 9 h 13"/>
                    <a:gd name="T14" fmla="*/ 25 w 32"/>
                    <a:gd name="T15" fmla="*/ 13 h 13"/>
                    <a:gd name="T16" fmla="*/ 32 w 32"/>
                    <a:gd name="T17" fmla="*/ 10 h 13"/>
                    <a:gd name="T18" fmla="*/ 19 w 32"/>
                    <a:gd name="T19" fmla="*/ 3 h 13"/>
                    <a:gd name="T20" fmla="*/ 14 w 32"/>
                    <a:gd name="T21" fmla="*/ 0 h 13"/>
                    <a:gd name="T22" fmla="*/ 8 w 32"/>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3">
                      <a:moveTo>
                        <a:pt x="8" y="0"/>
                      </a:moveTo>
                      <a:lnTo>
                        <a:pt x="0" y="4"/>
                      </a:lnTo>
                      <a:lnTo>
                        <a:pt x="4" y="3"/>
                      </a:lnTo>
                      <a:lnTo>
                        <a:pt x="7" y="3"/>
                      </a:lnTo>
                      <a:lnTo>
                        <a:pt x="13" y="5"/>
                      </a:lnTo>
                      <a:lnTo>
                        <a:pt x="14" y="6"/>
                      </a:lnTo>
                      <a:lnTo>
                        <a:pt x="18" y="9"/>
                      </a:lnTo>
                      <a:lnTo>
                        <a:pt x="25" y="13"/>
                      </a:lnTo>
                      <a:lnTo>
                        <a:pt x="32" y="10"/>
                      </a:lnTo>
                      <a:lnTo>
                        <a:pt x="19" y="3"/>
                      </a:lnTo>
                      <a:lnTo>
                        <a:pt x="14"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2" name="Freeform 8402"/>
                <p:cNvSpPr>
                  <a:spLocks/>
                </p:cNvSpPr>
                <p:nvPr/>
              </p:nvSpPr>
              <p:spPr bwMode="auto">
                <a:xfrm>
                  <a:off x="2013" y="2286"/>
                  <a:ext cx="4" cy="4"/>
                </a:xfrm>
                <a:custGeom>
                  <a:avLst/>
                  <a:gdLst>
                    <a:gd name="T0" fmla="*/ 15 w 24"/>
                    <a:gd name="T1" fmla="*/ 0 h 26"/>
                    <a:gd name="T2" fmla="*/ 6 w 24"/>
                    <a:gd name="T3" fmla="*/ 7 h 26"/>
                    <a:gd name="T4" fmla="*/ 8 w 24"/>
                    <a:gd name="T5" fmla="*/ 6 h 26"/>
                    <a:gd name="T6" fmla="*/ 13 w 24"/>
                    <a:gd name="T7" fmla="*/ 6 h 26"/>
                    <a:gd name="T8" fmla="*/ 17 w 24"/>
                    <a:gd name="T9" fmla="*/ 9 h 26"/>
                    <a:gd name="T10" fmla="*/ 17 w 24"/>
                    <a:gd name="T11" fmla="*/ 13 h 26"/>
                    <a:gd name="T12" fmla="*/ 16 w 24"/>
                    <a:gd name="T13" fmla="*/ 17 h 26"/>
                    <a:gd name="T14" fmla="*/ 15 w 24"/>
                    <a:gd name="T15" fmla="*/ 17 h 26"/>
                    <a:gd name="T16" fmla="*/ 11 w 24"/>
                    <a:gd name="T17" fmla="*/ 20 h 26"/>
                    <a:gd name="T18" fmla="*/ 0 w 24"/>
                    <a:gd name="T19" fmla="*/ 26 h 26"/>
                    <a:gd name="T20" fmla="*/ 23 w 24"/>
                    <a:gd name="T21" fmla="*/ 15 h 26"/>
                    <a:gd name="T22" fmla="*/ 24 w 24"/>
                    <a:gd name="T23" fmla="*/ 12 h 26"/>
                    <a:gd name="T24" fmla="*/ 23 w 24"/>
                    <a:gd name="T25" fmla="*/ 7 h 26"/>
                    <a:gd name="T26" fmla="*/ 20 w 24"/>
                    <a:gd name="T27" fmla="*/ 2 h 26"/>
                    <a:gd name="T28" fmla="*/ 15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5" y="0"/>
                      </a:moveTo>
                      <a:lnTo>
                        <a:pt x="6" y="7"/>
                      </a:lnTo>
                      <a:lnTo>
                        <a:pt x="8" y="6"/>
                      </a:lnTo>
                      <a:lnTo>
                        <a:pt x="13" y="6"/>
                      </a:lnTo>
                      <a:lnTo>
                        <a:pt x="17" y="9"/>
                      </a:lnTo>
                      <a:lnTo>
                        <a:pt x="17" y="13"/>
                      </a:lnTo>
                      <a:lnTo>
                        <a:pt x="16" y="17"/>
                      </a:lnTo>
                      <a:lnTo>
                        <a:pt x="15" y="17"/>
                      </a:lnTo>
                      <a:lnTo>
                        <a:pt x="11" y="20"/>
                      </a:lnTo>
                      <a:lnTo>
                        <a:pt x="0" y="26"/>
                      </a:lnTo>
                      <a:lnTo>
                        <a:pt x="23" y="15"/>
                      </a:lnTo>
                      <a:lnTo>
                        <a:pt x="24" y="12"/>
                      </a:lnTo>
                      <a:lnTo>
                        <a:pt x="23" y="7"/>
                      </a:lnTo>
                      <a:lnTo>
                        <a:pt x="20"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3" name="Freeform 8403"/>
                <p:cNvSpPr>
                  <a:spLocks/>
                </p:cNvSpPr>
                <p:nvPr/>
              </p:nvSpPr>
              <p:spPr bwMode="auto">
                <a:xfrm>
                  <a:off x="2011" y="2286"/>
                  <a:ext cx="6" cy="8"/>
                </a:xfrm>
                <a:custGeom>
                  <a:avLst/>
                  <a:gdLst>
                    <a:gd name="T0" fmla="*/ 17 w 36"/>
                    <a:gd name="T1" fmla="*/ 2 h 49"/>
                    <a:gd name="T2" fmla="*/ 0 w 36"/>
                    <a:gd name="T3" fmla="*/ 11 h 49"/>
                    <a:gd name="T4" fmla="*/ 19 w 36"/>
                    <a:gd name="T5" fmla="*/ 49 h 49"/>
                    <a:gd name="T6" fmla="*/ 23 w 36"/>
                    <a:gd name="T7" fmla="*/ 47 h 49"/>
                    <a:gd name="T8" fmla="*/ 16 w 36"/>
                    <a:gd name="T9" fmla="*/ 30 h 49"/>
                    <a:gd name="T10" fmla="*/ 21 w 36"/>
                    <a:gd name="T11" fmla="*/ 27 h 49"/>
                    <a:gd name="T12" fmla="*/ 29 w 36"/>
                    <a:gd name="T13" fmla="*/ 23 h 49"/>
                    <a:gd name="T14" fmla="*/ 29 w 36"/>
                    <a:gd name="T15" fmla="*/ 23 h 49"/>
                    <a:gd name="T16" fmla="*/ 34 w 36"/>
                    <a:gd name="T17" fmla="*/ 19 h 49"/>
                    <a:gd name="T18" fmla="*/ 36 w 36"/>
                    <a:gd name="T19" fmla="*/ 15 h 49"/>
                    <a:gd name="T20" fmla="*/ 13 w 36"/>
                    <a:gd name="T21" fmla="*/ 26 h 49"/>
                    <a:gd name="T22" fmla="*/ 7 w 36"/>
                    <a:gd name="T23" fmla="*/ 13 h 49"/>
                    <a:gd name="T24" fmla="*/ 19 w 36"/>
                    <a:gd name="T25" fmla="*/ 7 h 49"/>
                    <a:gd name="T26" fmla="*/ 28 w 36"/>
                    <a:gd name="T27" fmla="*/ 0 h 49"/>
                    <a:gd name="T28" fmla="*/ 23 w 36"/>
                    <a:gd name="T29" fmla="*/ 0 h 49"/>
                    <a:gd name="T30" fmla="*/ 22 w 36"/>
                    <a:gd name="T31" fmla="*/ 0 h 49"/>
                    <a:gd name="T32" fmla="*/ 17 w 36"/>
                    <a:gd name="T33"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9">
                      <a:moveTo>
                        <a:pt x="17" y="2"/>
                      </a:moveTo>
                      <a:lnTo>
                        <a:pt x="0" y="11"/>
                      </a:lnTo>
                      <a:lnTo>
                        <a:pt x="19" y="49"/>
                      </a:lnTo>
                      <a:lnTo>
                        <a:pt x="23" y="47"/>
                      </a:lnTo>
                      <a:lnTo>
                        <a:pt x="16" y="30"/>
                      </a:lnTo>
                      <a:lnTo>
                        <a:pt x="21" y="27"/>
                      </a:lnTo>
                      <a:lnTo>
                        <a:pt x="29" y="23"/>
                      </a:lnTo>
                      <a:lnTo>
                        <a:pt x="29" y="23"/>
                      </a:lnTo>
                      <a:lnTo>
                        <a:pt x="34" y="19"/>
                      </a:lnTo>
                      <a:lnTo>
                        <a:pt x="36" y="15"/>
                      </a:lnTo>
                      <a:lnTo>
                        <a:pt x="13" y="26"/>
                      </a:lnTo>
                      <a:lnTo>
                        <a:pt x="7" y="13"/>
                      </a:lnTo>
                      <a:lnTo>
                        <a:pt x="19" y="7"/>
                      </a:lnTo>
                      <a:lnTo>
                        <a:pt x="28" y="0"/>
                      </a:lnTo>
                      <a:lnTo>
                        <a:pt x="23" y="0"/>
                      </a:lnTo>
                      <a:lnTo>
                        <a:pt x="22" y="0"/>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4" name="Freeform 8404"/>
                <p:cNvSpPr>
                  <a:spLocks/>
                </p:cNvSpPr>
                <p:nvPr/>
              </p:nvSpPr>
              <p:spPr bwMode="auto">
                <a:xfrm>
                  <a:off x="2017" y="2283"/>
                  <a:ext cx="8" cy="8"/>
                </a:xfrm>
                <a:custGeom>
                  <a:avLst/>
                  <a:gdLst>
                    <a:gd name="T0" fmla="*/ 29 w 48"/>
                    <a:gd name="T1" fmla="*/ 0 h 51"/>
                    <a:gd name="T2" fmla="*/ 0 w 48"/>
                    <a:gd name="T3" fmla="*/ 13 h 51"/>
                    <a:gd name="T4" fmla="*/ 19 w 48"/>
                    <a:gd name="T5" fmla="*/ 51 h 51"/>
                    <a:gd name="T6" fmla="*/ 48 w 48"/>
                    <a:gd name="T7" fmla="*/ 37 h 51"/>
                    <a:gd name="T8" fmla="*/ 46 w 48"/>
                    <a:gd name="T9" fmla="*/ 33 h 51"/>
                    <a:gd name="T10" fmla="*/ 22 w 48"/>
                    <a:gd name="T11" fmla="*/ 45 h 51"/>
                    <a:gd name="T12" fmla="*/ 16 w 48"/>
                    <a:gd name="T13" fmla="*/ 32 h 51"/>
                    <a:gd name="T14" fmla="*/ 37 w 48"/>
                    <a:gd name="T15" fmla="*/ 21 h 51"/>
                    <a:gd name="T16" fmla="*/ 35 w 48"/>
                    <a:gd name="T17" fmla="*/ 17 h 51"/>
                    <a:gd name="T18" fmla="*/ 14 w 48"/>
                    <a:gd name="T19" fmla="*/ 27 h 51"/>
                    <a:gd name="T20" fmla="*/ 7 w 48"/>
                    <a:gd name="T21" fmla="*/ 15 h 51"/>
                    <a:gd name="T22" fmla="*/ 31 w 48"/>
                    <a:gd name="T23" fmla="*/ 4 h 51"/>
                    <a:gd name="T24" fmla="*/ 29 w 48"/>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1">
                      <a:moveTo>
                        <a:pt x="29" y="0"/>
                      </a:moveTo>
                      <a:lnTo>
                        <a:pt x="0" y="13"/>
                      </a:lnTo>
                      <a:lnTo>
                        <a:pt x="19" y="51"/>
                      </a:lnTo>
                      <a:lnTo>
                        <a:pt x="48" y="37"/>
                      </a:lnTo>
                      <a:lnTo>
                        <a:pt x="46" y="33"/>
                      </a:lnTo>
                      <a:lnTo>
                        <a:pt x="22" y="45"/>
                      </a:lnTo>
                      <a:lnTo>
                        <a:pt x="16" y="32"/>
                      </a:lnTo>
                      <a:lnTo>
                        <a:pt x="37" y="21"/>
                      </a:lnTo>
                      <a:lnTo>
                        <a:pt x="35" y="17"/>
                      </a:lnTo>
                      <a:lnTo>
                        <a:pt x="14" y="27"/>
                      </a:lnTo>
                      <a:lnTo>
                        <a:pt x="7" y="15"/>
                      </a:lnTo>
                      <a:lnTo>
                        <a:pt x="31" y="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5" name="Freeform 8405"/>
                <p:cNvSpPr>
                  <a:spLocks/>
                </p:cNvSpPr>
                <p:nvPr/>
              </p:nvSpPr>
              <p:spPr bwMode="auto">
                <a:xfrm>
                  <a:off x="2019" y="2282"/>
                  <a:ext cx="1" cy="2"/>
                </a:xfrm>
                <a:custGeom>
                  <a:avLst/>
                  <a:gdLst>
                    <a:gd name="T0" fmla="*/ 7 w 7"/>
                    <a:gd name="T1" fmla="*/ 0 h 12"/>
                    <a:gd name="T2" fmla="*/ 0 w 7"/>
                    <a:gd name="T3" fmla="*/ 4 h 12"/>
                    <a:gd name="T4" fmla="*/ 0 w 7"/>
                    <a:gd name="T5" fmla="*/ 12 h 12"/>
                    <a:gd name="T6" fmla="*/ 5 w 7"/>
                    <a:gd name="T7" fmla="*/ 10 h 12"/>
                    <a:gd name="T8" fmla="*/ 7 w 7"/>
                    <a:gd name="T9" fmla="*/ 0 h 12"/>
                  </a:gdLst>
                  <a:ahLst/>
                  <a:cxnLst>
                    <a:cxn ang="0">
                      <a:pos x="T0" y="T1"/>
                    </a:cxn>
                    <a:cxn ang="0">
                      <a:pos x="T2" y="T3"/>
                    </a:cxn>
                    <a:cxn ang="0">
                      <a:pos x="T4" y="T5"/>
                    </a:cxn>
                    <a:cxn ang="0">
                      <a:pos x="T6" y="T7"/>
                    </a:cxn>
                    <a:cxn ang="0">
                      <a:pos x="T8" y="T9"/>
                    </a:cxn>
                  </a:cxnLst>
                  <a:rect l="0" t="0" r="r" b="b"/>
                  <a:pathLst>
                    <a:path w="7" h="12">
                      <a:moveTo>
                        <a:pt x="7" y="0"/>
                      </a:moveTo>
                      <a:lnTo>
                        <a:pt x="0" y="4"/>
                      </a:lnTo>
                      <a:lnTo>
                        <a:pt x="0" y="12"/>
                      </a:lnTo>
                      <a:lnTo>
                        <a:pt x="5" y="10"/>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6" name="Freeform 8406"/>
                <p:cNvSpPr>
                  <a:spLocks/>
                </p:cNvSpPr>
                <p:nvPr/>
              </p:nvSpPr>
              <p:spPr bwMode="auto">
                <a:xfrm>
                  <a:off x="1879" y="2277"/>
                  <a:ext cx="5" cy="9"/>
                </a:xfrm>
                <a:custGeom>
                  <a:avLst/>
                  <a:gdLst>
                    <a:gd name="T0" fmla="*/ 26 w 34"/>
                    <a:gd name="T1" fmla="*/ 0 h 51"/>
                    <a:gd name="T2" fmla="*/ 0 w 34"/>
                    <a:gd name="T3" fmla="*/ 13 h 51"/>
                    <a:gd name="T4" fmla="*/ 19 w 34"/>
                    <a:gd name="T5" fmla="*/ 51 h 51"/>
                    <a:gd name="T6" fmla="*/ 24 w 34"/>
                    <a:gd name="T7" fmla="*/ 49 h 51"/>
                    <a:gd name="T8" fmla="*/ 16 w 34"/>
                    <a:gd name="T9" fmla="*/ 32 h 51"/>
                    <a:gd name="T10" fmla="*/ 34 w 34"/>
                    <a:gd name="T11" fmla="*/ 22 h 51"/>
                    <a:gd name="T12" fmla="*/ 32 w 34"/>
                    <a:gd name="T13" fmla="*/ 18 h 51"/>
                    <a:gd name="T14" fmla="*/ 14 w 34"/>
                    <a:gd name="T15" fmla="*/ 27 h 51"/>
                    <a:gd name="T16" fmla="*/ 7 w 34"/>
                    <a:gd name="T17" fmla="*/ 15 h 51"/>
                    <a:gd name="T18" fmla="*/ 29 w 34"/>
                    <a:gd name="T19" fmla="*/ 5 h 51"/>
                    <a:gd name="T20" fmla="*/ 26 w 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1">
                      <a:moveTo>
                        <a:pt x="26" y="0"/>
                      </a:moveTo>
                      <a:lnTo>
                        <a:pt x="0" y="13"/>
                      </a:lnTo>
                      <a:lnTo>
                        <a:pt x="19" y="51"/>
                      </a:lnTo>
                      <a:lnTo>
                        <a:pt x="24" y="49"/>
                      </a:lnTo>
                      <a:lnTo>
                        <a:pt x="16" y="32"/>
                      </a:lnTo>
                      <a:lnTo>
                        <a:pt x="34" y="22"/>
                      </a:lnTo>
                      <a:lnTo>
                        <a:pt x="32" y="18"/>
                      </a:lnTo>
                      <a:lnTo>
                        <a:pt x="14" y="27"/>
                      </a:lnTo>
                      <a:lnTo>
                        <a:pt x="7" y="15"/>
                      </a:lnTo>
                      <a:lnTo>
                        <a:pt x="29" y="5"/>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7" name="Freeform 8407"/>
                <p:cNvSpPr>
                  <a:spLocks/>
                </p:cNvSpPr>
                <p:nvPr/>
              </p:nvSpPr>
              <p:spPr bwMode="auto">
                <a:xfrm>
                  <a:off x="1887" y="2275"/>
                  <a:ext cx="5" cy="7"/>
                </a:xfrm>
                <a:custGeom>
                  <a:avLst/>
                  <a:gdLst>
                    <a:gd name="T0" fmla="*/ 8 w 29"/>
                    <a:gd name="T1" fmla="*/ 0 h 44"/>
                    <a:gd name="T2" fmla="*/ 0 w 29"/>
                    <a:gd name="T3" fmla="*/ 6 h 44"/>
                    <a:gd name="T4" fmla="*/ 0 w 29"/>
                    <a:gd name="T5" fmla="*/ 6 h 44"/>
                    <a:gd name="T6" fmla="*/ 5 w 29"/>
                    <a:gd name="T7" fmla="*/ 5 h 44"/>
                    <a:gd name="T8" fmla="*/ 11 w 29"/>
                    <a:gd name="T9" fmla="*/ 6 h 44"/>
                    <a:gd name="T10" fmla="*/ 13 w 29"/>
                    <a:gd name="T11" fmla="*/ 6 h 44"/>
                    <a:gd name="T12" fmla="*/ 17 w 29"/>
                    <a:gd name="T13" fmla="*/ 11 h 44"/>
                    <a:gd name="T14" fmla="*/ 20 w 29"/>
                    <a:gd name="T15" fmla="*/ 16 h 44"/>
                    <a:gd name="T16" fmla="*/ 21 w 29"/>
                    <a:gd name="T17" fmla="*/ 18 h 44"/>
                    <a:gd name="T18" fmla="*/ 22 w 29"/>
                    <a:gd name="T19" fmla="*/ 24 h 44"/>
                    <a:gd name="T20" fmla="*/ 22 w 29"/>
                    <a:gd name="T21" fmla="*/ 29 h 44"/>
                    <a:gd name="T22" fmla="*/ 22 w 29"/>
                    <a:gd name="T23" fmla="*/ 30 h 44"/>
                    <a:gd name="T24" fmla="*/ 19 w 29"/>
                    <a:gd name="T25" fmla="*/ 34 h 44"/>
                    <a:gd name="T26" fmla="*/ 15 w 29"/>
                    <a:gd name="T27" fmla="*/ 37 h 44"/>
                    <a:gd name="T28" fmla="*/ 6 w 29"/>
                    <a:gd name="T29" fmla="*/ 44 h 44"/>
                    <a:gd name="T30" fmla="*/ 12 w 29"/>
                    <a:gd name="T31" fmla="*/ 44 h 44"/>
                    <a:gd name="T32" fmla="*/ 17 w 29"/>
                    <a:gd name="T33" fmla="*/ 42 h 44"/>
                    <a:gd name="T34" fmla="*/ 21 w 29"/>
                    <a:gd name="T35" fmla="*/ 40 h 44"/>
                    <a:gd name="T36" fmla="*/ 24 w 29"/>
                    <a:gd name="T37" fmla="*/ 35 h 44"/>
                    <a:gd name="T38" fmla="*/ 28 w 29"/>
                    <a:gd name="T39" fmla="*/ 30 h 44"/>
                    <a:gd name="T40" fmla="*/ 28 w 29"/>
                    <a:gd name="T41" fmla="*/ 30 h 44"/>
                    <a:gd name="T42" fmla="*/ 29 w 29"/>
                    <a:gd name="T43" fmla="*/ 25 h 44"/>
                    <a:gd name="T44" fmla="*/ 28 w 29"/>
                    <a:gd name="T45" fmla="*/ 19 h 44"/>
                    <a:gd name="T46" fmla="*/ 26 w 29"/>
                    <a:gd name="T47" fmla="*/ 13 h 44"/>
                    <a:gd name="T48" fmla="*/ 26 w 29"/>
                    <a:gd name="T49" fmla="*/ 13 h 44"/>
                    <a:gd name="T50" fmla="*/ 22 w 29"/>
                    <a:gd name="T51" fmla="*/ 8 h 44"/>
                    <a:gd name="T52" fmla="*/ 18 w 29"/>
                    <a:gd name="T53" fmla="*/ 3 h 44"/>
                    <a:gd name="T54" fmla="*/ 14 w 29"/>
                    <a:gd name="T55" fmla="*/ 1 h 44"/>
                    <a:gd name="T56" fmla="*/ 8 w 29"/>
                    <a:gd name="T5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4">
                      <a:moveTo>
                        <a:pt x="8" y="0"/>
                      </a:moveTo>
                      <a:lnTo>
                        <a:pt x="0" y="6"/>
                      </a:lnTo>
                      <a:lnTo>
                        <a:pt x="0" y="6"/>
                      </a:lnTo>
                      <a:lnTo>
                        <a:pt x="5" y="5"/>
                      </a:lnTo>
                      <a:lnTo>
                        <a:pt x="11" y="6"/>
                      </a:lnTo>
                      <a:lnTo>
                        <a:pt x="13" y="6"/>
                      </a:lnTo>
                      <a:lnTo>
                        <a:pt x="17" y="11"/>
                      </a:lnTo>
                      <a:lnTo>
                        <a:pt x="20" y="16"/>
                      </a:lnTo>
                      <a:lnTo>
                        <a:pt x="21" y="18"/>
                      </a:lnTo>
                      <a:lnTo>
                        <a:pt x="22" y="24"/>
                      </a:lnTo>
                      <a:lnTo>
                        <a:pt x="22" y="29"/>
                      </a:lnTo>
                      <a:lnTo>
                        <a:pt x="22" y="30"/>
                      </a:lnTo>
                      <a:lnTo>
                        <a:pt x="19" y="34"/>
                      </a:lnTo>
                      <a:lnTo>
                        <a:pt x="15" y="37"/>
                      </a:lnTo>
                      <a:lnTo>
                        <a:pt x="6" y="44"/>
                      </a:lnTo>
                      <a:lnTo>
                        <a:pt x="12" y="44"/>
                      </a:lnTo>
                      <a:lnTo>
                        <a:pt x="17" y="42"/>
                      </a:lnTo>
                      <a:lnTo>
                        <a:pt x="21" y="40"/>
                      </a:lnTo>
                      <a:lnTo>
                        <a:pt x="24" y="35"/>
                      </a:lnTo>
                      <a:lnTo>
                        <a:pt x="28" y="30"/>
                      </a:lnTo>
                      <a:lnTo>
                        <a:pt x="28" y="30"/>
                      </a:lnTo>
                      <a:lnTo>
                        <a:pt x="29" y="25"/>
                      </a:lnTo>
                      <a:lnTo>
                        <a:pt x="28" y="19"/>
                      </a:lnTo>
                      <a:lnTo>
                        <a:pt x="26" y="13"/>
                      </a:lnTo>
                      <a:lnTo>
                        <a:pt x="26" y="13"/>
                      </a:lnTo>
                      <a:lnTo>
                        <a:pt x="22" y="8"/>
                      </a:lnTo>
                      <a:lnTo>
                        <a:pt x="18" y="3"/>
                      </a:lnTo>
                      <a:lnTo>
                        <a:pt x="14"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8" name="Freeform 8408"/>
                <p:cNvSpPr>
                  <a:spLocks/>
                </p:cNvSpPr>
                <p:nvPr/>
              </p:nvSpPr>
              <p:spPr bwMode="auto">
                <a:xfrm>
                  <a:off x="1885" y="2275"/>
                  <a:ext cx="5" cy="7"/>
                </a:xfrm>
                <a:custGeom>
                  <a:avLst/>
                  <a:gdLst>
                    <a:gd name="T0" fmla="*/ 12 w 29"/>
                    <a:gd name="T1" fmla="*/ 2 h 44"/>
                    <a:gd name="T2" fmla="*/ 6 w 29"/>
                    <a:gd name="T3" fmla="*/ 5 h 44"/>
                    <a:gd name="T4" fmla="*/ 3 w 29"/>
                    <a:gd name="T5" fmla="*/ 9 h 44"/>
                    <a:gd name="T6" fmla="*/ 1 w 29"/>
                    <a:gd name="T7" fmla="*/ 14 h 44"/>
                    <a:gd name="T8" fmla="*/ 0 w 29"/>
                    <a:gd name="T9" fmla="*/ 15 h 44"/>
                    <a:gd name="T10" fmla="*/ 0 w 29"/>
                    <a:gd name="T11" fmla="*/ 20 h 44"/>
                    <a:gd name="T12" fmla="*/ 1 w 29"/>
                    <a:gd name="T13" fmla="*/ 26 h 44"/>
                    <a:gd name="T14" fmla="*/ 3 w 29"/>
                    <a:gd name="T15" fmla="*/ 32 h 44"/>
                    <a:gd name="T16" fmla="*/ 5 w 29"/>
                    <a:gd name="T17" fmla="*/ 36 h 44"/>
                    <a:gd name="T18" fmla="*/ 10 w 29"/>
                    <a:gd name="T19" fmla="*/ 41 h 44"/>
                    <a:gd name="T20" fmla="*/ 15 w 29"/>
                    <a:gd name="T21" fmla="*/ 43 h 44"/>
                    <a:gd name="T22" fmla="*/ 20 w 29"/>
                    <a:gd name="T23" fmla="*/ 44 h 44"/>
                    <a:gd name="T24" fmla="*/ 29 w 29"/>
                    <a:gd name="T25" fmla="*/ 37 h 44"/>
                    <a:gd name="T26" fmla="*/ 28 w 29"/>
                    <a:gd name="T27" fmla="*/ 38 h 44"/>
                    <a:gd name="T28" fmla="*/ 22 w 29"/>
                    <a:gd name="T29" fmla="*/ 40 h 44"/>
                    <a:gd name="T30" fmla="*/ 17 w 29"/>
                    <a:gd name="T31" fmla="*/ 38 h 44"/>
                    <a:gd name="T32" fmla="*/ 16 w 29"/>
                    <a:gd name="T33" fmla="*/ 37 h 44"/>
                    <a:gd name="T34" fmla="*/ 12 w 29"/>
                    <a:gd name="T35" fmla="*/ 34 h 44"/>
                    <a:gd name="T36" fmla="*/ 9 w 29"/>
                    <a:gd name="T37" fmla="*/ 29 h 44"/>
                    <a:gd name="T38" fmla="*/ 6 w 29"/>
                    <a:gd name="T39" fmla="*/ 26 h 44"/>
                    <a:gd name="T40" fmla="*/ 5 w 29"/>
                    <a:gd name="T41" fmla="*/ 20 h 44"/>
                    <a:gd name="T42" fmla="*/ 6 w 29"/>
                    <a:gd name="T43" fmla="*/ 15 h 44"/>
                    <a:gd name="T44" fmla="*/ 6 w 29"/>
                    <a:gd name="T45" fmla="*/ 15 h 44"/>
                    <a:gd name="T46" fmla="*/ 9 w 29"/>
                    <a:gd name="T47" fmla="*/ 10 h 44"/>
                    <a:gd name="T48" fmla="*/ 14 w 29"/>
                    <a:gd name="T49" fmla="*/ 6 h 44"/>
                    <a:gd name="T50" fmla="*/ 22 w 29"/>
                    <a:gd name="T51" fmla="*/ 0 h 44"/>
                    <a:gd name="T52" fmla="*/ 17 w 29"/>
                    <a:gd name="T53" fmla="*/ 0 h 44"/>
                    <a:gd name="T54" fmla="*/ 12 w 29"/>
                    <a:gd name="T55"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4">
                      <a:moveTo>
                        <a:pt x="12" y="2"/>
                      </a:moveTo>
                      <a:lnTo>
                        <a:pt x="6" y="5"/>
                      </a:lnTo>
                      <a:lnTo>
                        <a:pt x="3" y="9"/>
                      </a:lnTo>
                      <a:lnTo>
                        <a:pt x="1" y="14"/>
                      </a:lnTo>
                      <a:lnTo>
                        <a:pt x="0" y="15"/>
                      </a:lnTo>
                      <a:lnTo>
                        <a:pt x="0" y="20"/>
                      </a:lnTo>
                      <a:lnTo>
                        <a:pt x="1" y="26"/>
                      </a:lnTo>
                      <a:lnTo>
                        <a:pt x="3" y="32"/>
                      </a:lnTo>
                      <a:lnTo>
                        <a:pt x="5" y="36"/>
                      </a:lnTo>
                      <a:lnTo>
                        <a:pt x="10" y="41"/>
                      </a:lnTo>
                      <a:lnTo>
                        <a:pt x="15" y="43"/>
                      </a:lnTo>
                      <a:lnTo>
                        <a:pt x="20" y="44"/>
                      </a:lnTo>
                      <a:lnTo>
                        <a:pt x="29" y="37"/>
                      </a:lnTo>
                      <a:lnTo>
                        <a:pt x="28" y="38"/>
                      </a:lnTo>
                      <a:lnTo>
                        <a:pt x="22" y="40"/>
                      </a:lnTo>
                      <a:lnTo>
                        <a:pt x="17" y="38"/>
                      </a:lnTo>
                      <a:lnTo>
                        <a:pt x="16" y="37"/>
                      </a:lnTo>
                      <a:lnTo>
                        <a:pt x="12" y="34"/>
                      </a:lnTo>
                      <a:lnTo>
                        <a:pt x="9" y="29"/>
                      </a:lnTo>
                      <a:lnTo>
                        <a:pt x="6" y="26"/>
                      </a:lnTo>
                      <a:lnTo>
                        <a:pt x="5" y="20"/>
                      </a:lnTo>
                      <a:lnTo>
                        <a:pt x="6" y="15"/>
                      </a:lnTo>
                      <a:lnTo>
                        <a:pt x="6" y="15"/>
                      </a:lnTo>
                      <a:lnTo>
                        <a:pt x="9" y="10"/>
                      </a:lnTo>
                      <a:lnTo>
                        <a:pt x="14" y="6"/>
                      </a:lnTo>
                      <a:lnTo>
                        <a:pt x="22" y="0"/>
                      </a:lnTo>
                      <a:lnTo>
                        <a:pt x="17"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69" name="Freeform 8409"/>
                <p:cNvSpPr>
                  <a:spLocks/>
                </p:cNvSpPr>
                <p:nvPr/>
              </p:nvSpPr>
              <p:spPr bwMode="auto">
                <a:xfrm>
                  <a:off x="1895" y="2276"/>
                  <a:ext cx="5" cy="2"/>
                </a:xfrm>
                <a:custGeom>
                  <a:avLst/>
                  <a:gdLst>
                    <a:gd name="T0" fmla="*/ 8 w 31"/>
                    <a:gd name="T1" fmla="*/ 0 h 14"/>
                    <a:gd name="T2" fmla="*/ 0 w 31"/>
                    <a:gd name="T3" fmla="*/ 4 h 14"/>
                    <a:gd name="T4" fmla="*/ 3 w 31"/>
                    <a:gd name="T5" fmla="*/ 3 h 14"/>
                    <a:gd name="T6" fmla="*/ 7 w 31"/>
                    <a:gd name="T7" fmla="*/ 3 h 14"/>
                    <a:gd name="T8" fmla="*/ 11 w 31"/>
                    <a:gd name="T9" fmla="*/ 6 h 14"/>
                    <a:gd name="T10" fmla="*/ 12 w 31"/>
                    <a:gd name="T11" fmla="*/ 7 h 14"/>
                    <a:gd name="T12" fmla="*/ 18 w 31"/>
                    <a:gd name="T13" fmla="*/ 10 h 14"/>
                    <a:gd name="T14" fmla="*/ 24 w 31"/>
                    <a:gd name="T15" fmla="*/ 14 h 14"/>
                    <a:gd name="T16" fmla="*/ 31 w 31"/>
                    <a:gd name="T17" fmla="*/ 11 h 14"/>
                    <a:gd name="T18" fmla="*/ 19 w 31"/>
                    <a:gd name="T19" fmla="*/ 3 h 14"/>
                    <a:gd name="T20" fmla="*/ 14 w 31"/>
                    <a:gd name="T21" fmla="*/ 0 h 14"/>
                    <a:gd name="T22" fmla="*/ 8 w 31"/>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4">
                      <a:moveTo>
                        <a:pt x="8" y="0"/>
                      </a:moveTo>
                      <a:lnTo>
                        <a:pt x="0" y="4"/>
                      </a:lnTo>
                      <a:lnTo>
                        <a:pt x="3" y="3"/>
                      </a:lnTo>
                      <a:lnTo>
                        <a:pt x="7" y="3"/>
                      </a:lnTo>
                      <a:lnTo>
                        <a:pt x="11" y="6"/>
                      </a:lnTo>
                      <a:lnTo>
                        <a:pt x="12" y="7"/>
                      </a:lnTo>
                      <a:lnTo>
                        <a:pt x="18" y="10"/>
                      </a:lnTo>
                      <a:lnTo>
                        <a:pt x="24" y="14"/>
                      </a:lnTo>
                      <a:lnTo>
                        <a:pt x="31" y="11"/>
                      </a:lnTo>
                      <a:lnTo>
                        <a:pt x="19" y="3"/>
                      </a:lnTo>
                      <a:lnTo>
                        <a:pt x="14"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0" name="Freeform 8410"/>
                <p:cNvSpPr>
                  <a:spLocks/>
                </p:cNvSpPr>
                <p:nvPr/>
              </p:nvSpPr>
              <p:spPr bwMode="auto">
                <a:xfrm>
                  <a:off x="1893" y="2272"/>
                  <a:ext cx="4" cy="4"/>
                </a:xfrm>
                <a:custGeom>
                  <a:avLst/>
                  <a:gdLst>
                    <a:gd name="T0" fmla="*/ 15 w 24"/>
                    <a:gd name="T1" fmla="*/ 0 h 25"/>
                    <a:gd name="T2" fmla="*/ 7 w 24"/>
                    <a:gd name="T3" fmla="*/ 6 h 25"/>
                    <a:gd name="T4" fmla="*/ 9 w 24"/>
                    <a:gd name="T5" fmla="*/ 5 h 25"/>
                    <a:gd name="T6" fmla="*/ 13 w 24"/>
                    <a:gd name="T7" fmla="*/ 5 h 25"/>
                    <a:gd name="T8" fmla="*/ 17 w 24"/>
                    <a:gd name="T9" fmla="*/ 8 h 25"/>
                    <a:gd name="T10" fmla="*/ 18 w 24"/>
                    <a:gd name="T11" fmla="*/ 13 h 25"/>
                    <a:gd name="T12" fmla="*/ 16 w 24"/>
                    <a:gd name="T13" fmla="*/ 17 h 25"/>
                    <a:gd name="T14" fmla="*/ 16 w 24"/>
                    <a:gd name="T15" fmla="*/ 17 h 25"/>
                    <a:gd name="T16" fmla="*/ 11 w 24"/>
                    <a:gd name="T17" fmla="*/ 20 h 25"/>
                    <a:gd name="T18" fmla="*/ 0 w 24"/>
                    <a:gd name="T19" fmla="*/ 25 h 25"/>
                    <a:gd name="T20" fmla="*/ 24 w 24"/>
                    <a:gd name="T21" fmla="*/ 15 h 25"/>
                    <a:gd name="T22" fmla="*/ 24 w 24"/>
                    <a:gd name="T23" fmla="*/ 12 h 25"/>
                    <a:gd name="T24" fmla="*/ 23 w 24"/>
                    <a:gd name="T25" fmla="*/ 6 h 25"/>
                    <a:gd name="T26" fmla="*/ 19 w 24"/>
                    <a:gd name="T27" fmla="*/ 2 h 25"/>
                    <a:gd name="T28" fmla="*/ 15 w 24"/>
                    <a:gd name="T2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5">
                      <a:moveTo>
                        <a:pt x="15" y="0"/>
                      </a:moveTo>
                      <a:lnTo>
                        <a:pt x="7" y="6"/>
                      </a:lnTo>
                      <a:lnTo>
                        <a:pt x="9" y="5"/>
                      </a:lnTo>
                      <a:lnTo>
                        <a:pt x="13" y="5"/>
                      </a:lnTo>
                      <a:lnTo>
                        <a:pt x="17" y="8"/>
                      </a:lnTo>
                      <a:lnTo>
                        <a:pt x="18" y="13"/>
                      </a:lnTo>
                      <a:lnTo>
                        <a:pt x="16" y="17"/>
                      </a:lnTo>
                      <a:lnTo>
                        <a:pt x="16" y="17"/>
                      </a:lnTo>
                      <a:lnTo>
                        <a:pt x="11" y="20"/>
                      </a:lnTo>
                      <a:lnTo>
                        <a:pt x="0" y="25"/>
                      </a:lnTo>
                      <a:lnTo>
                        <a:pt x="24" y="15"/>
                      </a:lnTo>
                      <a:lnTo>
                        <a:pt x="24" y="12"/>
                      </a:lnTo>
                      <a:lnTo>
                        <a:pt x="23" y="6"/>
                      </a:lnTo>
                      <a:lnTo>
                        <a:pt x="19" y="2"/>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1" name="Freeform 8411"/>
                <p:cNvSpPr>
                  <a:spLocks/>
                </p:cNvSpPr>
                <p:nvPr/>
              </p:nvSpPr>
              <p:spPr bwMode="auto">
                <a:xfrm>
                  <a:off x="1891" y="2272"/>
                  <a:ext cx="6" cy="8"/>
                </a:xfrm>
                <a:custGeom>
                  <a:avLst/>
                  <a:gdLst>
                    <a:gd name="T0" fmla="*/ 17 w 38"/>
                    <a:gd name="T1" fmla="*/ 2 h 49"/>
                    <a:gd name="T2" fmla="*/ 0 w 38"/>
                    <a:gd name="T3" fmla="*/ 11 h 49"/>
                    <a:gd name="T4" fmla="*/ 20 w 38"/>
                    <a:gd name="T5" fmla="*/ 49 h 49"/>
                    <a:gd name="T6" fmla="*/ 25 w 38"/>
                    <a:gd name="T7" fmla="*/ 47 h 49"/>
                    <a:gd name="T8" fmla="*/ 16 w 38"/>
                    <a:gd name="T9" fmla="*/ 30 h 49"/>
                    <a:gd name="T10" fmla="*/ 23 w 38"/>
                    <a:gd name="T11" fmla="*/ 26 h 49"/>
                    <a:gd name="T12" fmla="*/ 31 w 38"/>
                    <a:gd name="T13" fmla="*/ 22 h 49"/>
                    <a:gd name="T14" fmla="*/ 31 w 38"/>
                    <a:gd name="T15" fmla="*/ 22 h 49"/>
                    <a:gd name="T16" fmla="*/ 34 w 38"/>
                    <a:gd name="T17" fmla="*/ 19 h 49"/>
                    <a:gd name="T18" fmla="*/ 38 w 38"/>
                    <a:gd name="T19" fmla="*/ 15 h 49"/>
                    <a:gd name="T20" fmla="*/ 14 w 38"/>
                    <a:gd name="T21" fmla="*/ 25 h 49"/>
                    <a:gd name="T22" fmla="*/ 8 w 38"/>
                    <a:gd name="T23" fmla="*/ 13 h 49"/>
                    <a:gd name="T24" fmla="*/ 21 w 38"/>
                    <a:gd name="T25" fmla="*/ 6 h 49"/>
                    <a:gd name="T26" fmla="*/ 29 w 38"/>
                    <a:gd name="T27" fmla="*/ 0 h 49"/>
                    <a:gd name="T28" fmla="*/ 24 w 38"/>
                    <a:gd name="T29" fmla="*/ 0 h 49"/>
                    <a:gd name="T30" fmla="*/ 24 w 38"/>
                    <a:gd name="T31" fmla="*/ 0 h 49"/>
                    <a:gd name="T32" fmla="*/ 17 w 38"/>
                    <a:gd name="T33"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9">
                      <a:moveTo>
                        <a:pt x="17" y="2"/>
                      </a:moveTo>
                      <a:lnTo>
                        <a:pt x="0" y="11"/>
                      </a:lnTo>
                      <a:lnTo>
                        <a:pt x="20" y="49"/>
                      </a:lnTo>
                      <a:lnTo>
                        <a:pt x="25" y="47"/>
                      </a:lnTo>
                      <a:lnTo>
                        <a:pt x="16" y="30"/>
                      </a:lnTo>
                      <a:lnTo>
                        <a:pt x="23" y="26"/>
                      </a:lnTo>
                      <a:lnTo>
                        <a:pt x="31" y="22"/>
                      </a:lnTo>
                      <a:lnTo>
                        <a:pt x="31" y="22"/>
                      </a:lnTo>
                      <a:lnTo>
                        <a:pt x="34" y="19"/>
                      </a:lnTo>
                      <a:lnTo>
                        <a:pt x="38" y="15"/>
                      </a:lnTo>
                      <a:lnTo>
                        <a:pt x="14" y="25"/>
                      </a:lnTo>
                      <a:lnTo>
                        <a:pt x="8" y="13"/>
                      </a:lnTo>
                      <a:lnTo>
                        <a:pt x="21" y="6"/>
                      </a:lnTo>
                      <a:lnTo>
                        <a:pt x="29" y="0"/>
                      </a:lnTo>
                      <a:lnTo>
                        <a:pt x="24" y="0"/>
                      </a:lnTo>
                      <a:lnTo>
                        <a:pt x="24" y="0"/>
                      </a:lnTo>
                      <a:lnTo>
                        <a:pt x="1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2" name="Freeform 8412"/>
                <p:cNvSpPr>
                  <a:spLocks/>
                </p:cNvSpPr>
                <p:nvPr/>
              </p:nvSpPr>
              <p:spPr bwMode="auto">
                <a:xfrm>
                  <a:off x="1897" y="2268"/>
                  <a:ext cx="6" cy="8"/>
                </a:xfrm>
                <a:custGeom>
                  <a:avLst/>
                  <a:gdLst>
                    <a:gd name="T0" fmla="*/ 30 w 36"/>
                    <a:gd name="T1" fmla="*/ 0 h 46"/>
                    <a:gd name="T2" fmla="*/ 0 w 36"/>
                    <a:gd name="T3" fmla="*/ 14 h 46"/>
                    <a:gd name="T4" fmla="*/ 2 w 36"/>
                    <a:gd name="T5" fmla="*/ 19 h 46"/>
                    <a:gd name="T6" fmla="*/ 14 w 36"/>
                    <a:gd name="T7" fmla="*/ 12 h 46"/>
                    <a:gd name="T8" fmla="*/ 30 w 36"/>
                    <a:gd name="T9" fmla="*/ 46 h 46"/>
                    <a:gd name="T10" fmla="*/ 36 w 36"/>
                    <a:gd name="T11" fmla="*/ 44 h 46"/>
                    <a:gd name="T12" fmla="*/ 20 w 36"/>
                    <a:gd name="T13" fmla="*/ 10 h 46"/>
                    <a:gd name="T14" fmla="*/ 33 w 36"/>
                    <a:gd name="T15" fmla="*/ 4 h 46"/>
                    <a:gd name="T16" fmla="*/ 30 w 36"/>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46">
                      <a:moveTo>
                        <a:pt x="30" y="0"/>
                      </a:moveTo>
                      <a:lnTo>
                        <a:pt x="0" y="14"/>
                      </a:lnTo>
                      <a:lnTo>
                        <a:pt x="2" y="19"/>
                      </a:lnTo>
                      <a:lnTo>
                        <a:pt x="14" y="12"/>
                      </a:lnTo>
                      <a:lnTo>
                        <a:pt x="30" y="46"/>
                      </a:lnTo>
                      <a:lnTo>
                        <a:pt x="36" y="44"/>
                      </a:lnTo>
                      <a:lnTo>
                        <a:pt x="20" y="10"/>
                      </a:lnTo>
                      <a:lnTo>
                        <a:pt x="33" y="4"/>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3" name="Freeform 8413"/>
                <p:cNvSpPr>
                  <a:spLocks/>
                </p:cNvSpPr>
                <p:nvPr/>
              </p:nvSpPr>
              <p:spPr bwMode="auto">
                <a:xfrm>
                  <a:off x="1903" y="2267"/>
                  <a:ext cx="4" cy="7"/>
                </a:xfrm>
                <a:custGeom>
                  <a:avLst/>
                  <a:gdLst>
                    <a:gd name="T0" fmla="*/ 24 w 24"/>
                    <a:gd name="T1" fmla="*/ 39 h 41"/>
                    <a:gd name="T2" fmla="*/ 19 w 24"/>
                    <a:gd name="T3" fmla="*/ 41 h 41"/>
                    <a:gd name="T4" fmla="*/ 0 w 24"/>
                    <a:gd name="T5" fmla="*/ 2 h 41"/>
                    <a:gd name="T6" fmla="*/ 5 w 24"/>
                    <a:gd name="T7" fmla="*/ 0 h 41"/>
                    <a:gd name="T8" fmla="*/ 24 w 24"/>
                    <a:gd name="T9" fmla="*/ 39 h 41"/>
                  </a:gdLst>
                  <a:ahLst/>
                  <a:cxnLst>
                    <a:cxn ang="0">
                      <a:pos x="T0" y="T1"/>
                    </a:cxn>
                    <a:cxn ang="0">
                      <a:pos x="T2" y="T3"/>
                    </a:cxn>
                    <a:cxn ang="0">
                      <a:pos x="T4" y="T5"/>
                    </a:cxn>
                    <a:cxn ang="0">
                      <a:pos x="T6" y="T7"/>
                    </a:cxn>
                    <a:cxn ang="0">
                      <a:pos x="T8" y="T9"/>
                    </a:cxn>
                  </a:cxnLst>
                  <a:rect l="0" t="0" r="r" b="b"/>
                  <a:pathLst>
                    <a:path w="24" h="41">
                      <a:moveTo>
                        <a:pt x="24" y="39"/>
                      </a:moveTo>
                      <a:lnTo>
                        <a:pt x="19" y="41"/>
                      </a:lnTo>
                      <a:lnTo>
                        <a:pt x="0" y="2"/>
                      </a:lnTo>
                      <a:lnTo>
                        <a:pt x="5" y="0"/>
                      </a:lnTo>
                      <a:lnTo>
                        <a:pt x="24"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4" name="Freeform 8414"/>
                <p:cNvSpPr>
                  <a:spLocks/>
                </p:cNvSpPr>
                <p:nvPr/>
              </p:nvSpPr>
              <p:spPr bwMode="auto">
                <a:xfrm>
                  <a:off x="1906" y="2266"/>
                  <a:ext cx="4" cy="7"/>
                </a:xfrm>
                <a:custGeom>
                  <a:avLst/>
                  <a:gdLst>
                    <a:gd name="T0" fmla="*/ 5 w 23"/>
                    <a:gd name="T1" fmla="*/ 0 h 41"/>
                    <a:gd name="T2" fmla="*/ 0 w 23"/>
                    <a:gd name="T3" fmla="*/ 2 h 41"/>
                    <a:gd name="T4" fmla="*/ 18 w 23"/>
                    <a:gd name="T5" fmla="*/ 41 h 41"/>
                    <a:gd name="T6" fmla="*/ 23 w 23"/>
                    <a:gd name="T7" fmla="*/ 38 h 41"/>
                    <a:gd name="T8" fmla="*/ 8 w 23"/>
                    <a:gd name="T9" fmla="*/ 8 h 41"/>
                    <a:gd name="T10" fmla="*/ 8 w 23"/>
                    <a:gd name="T11" fmla="*/ 8 h 41"/>
                    <a:gd name="T12" fmla="*/ 5 w 2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3" h="41">
                      <a:moveTo>
                        <a:pt x="5" y="0"/>
                      </a:moveTo>
                      <a:lnTo>
                        <a:pt x="0" y="2"/>
                      </a:lnTo>
                      <a:lnTo>
                        <a:pt x="18" y="41"/>
                      </a:lnTo>
                      <a:lnTo>
                        <a:pt x="23" y="38"/>
                      </a:lnTo>
                      <a:lnTo>
                        <a:pt x="8" y="8"/>
                      </a:lnTo>
                      <a:lnTo>
                        <a:pt x="8" y="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5" name="Freeform 8415"/>
                <p:cNvSpPr>
                  <a:spLocks/>
                </p:cNvSpPr>
                <p:nvPr/>
              </p:nvSpPr>
              <p:spPr bwMode="auto">
                <a:xfrm>
                  <a:off x="1907" y="2266"/>
                  <a:ext cx="6" cy="5"/>
                </a:xfrm>
                <a:custGeom>
                  <a:avLst/>
                  <a:gdLst>
                    <a:gd name="T0" fmla="*/ 0 w 38"/>
                    <a:gd name="T1" fmla="*/ 0 h 29"/>
                    <a:gd name="T2" fmla="*/ 3 w 38"/>
                    <a:gd name="T3" fmla="*/ 8 h 29"/>
                    <a:gd name="T4" fmla="*/ 38 w 38"/>
                    <a:gd name="T5" fmla="*/ 29 h 29"/>
                    <a:gd name="T6" fmla="*/ 34 w 38"/>
                    <a:gd name="T7" fmla="*/ 20 h 29"/>
                    <a:gd name="T8" fmla="*/ 0 w 38"/>
                    <a:gd name="T9" fmla="*/ 0 h 29"/>
                  </a:gdLst>
                  <a:ahLst/>
                  <a:cxnLst>
                    <a:cxn ang="0">
                      <a:pos x="T0" y="T1"/>
                    </a:cxn>
                    <a:cxn ang="0">
                      <a:pos x="T2" y="T3"/>
                    </a:cxn>
                    <a:cxn ang="0">
                      <a:pos x="T4" y="T5"/>
                    </a:cxn>
                    <a:cxn ang="0">
                      <a:pos x="T6" y="T7"/>
                    </a:cxn>
                    <a:cxn ang="0">
                      <a:pos x="T8" y="T9"/>
                    </a:cxn>
                  </a:cxnLst>
                  <a:rect l="0" t="0" r="r" b="b"/>
                  <a:pathLst>
                    <a:path w="38" h="29">
                      <a:moveTo>
                        <a:pt x="0" y="0"/>
                      </a:moveTo>
                      <a:lnTo>
                        <a:pt x="3" y="8"/>
                      </a:lnTo>
                      <a:lnTo>
                        <a:pt x="38" y="29"/>
                      </a:lnTo>
                      <a:lnTo>
                        <a:pt x="34" y="2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6" name="Freeform 8416"/>
                <p:cNvSpPr>
                  <a:spLocks/>
                </p:cNvSpPr>
                <p:nvPr/>
              </p:nvSpPr>
              <p:spPr bwMode="auto">
                <a:xfrm>
                  <a:off x="1910" y="2264"/>
                  <a:ext cx="4" cy="7"/>
                </a:xfrm>
                <a:custGeom>
                  <a:avLst/>
                  <a:gdLst>
                    <a:gd name="T0" fmla="*/ 5 w 24"/>
                    <a:gd name="T1" fmla="*/ 0 h 41"/>
                    <a:gd name="T2" fmla="*/ 0 w 24"/>
                    <a:gd name="T3" fmla="*/ 2 h 41"/>
                    <a:gd name="T4" fmla="*/ 14 w 24"/>
                    <a:gd name="T5" fmla="*/ 32 h 41"/>
                    <a:gd name="T6" fmla="*/ 14 w 24"/>
                    <a:gd name="T7" fmla="*/ 32 h 41"/>
                    <a:gd name="T8" fmla="*/ 18 w 24"/>
                    <a:gd name="T9" fmla="*/ 41 h 41"/>
                    <a:gd name="T10" fmla="*/ 24 w 24"/>
                    <a:gd name="T11" fmla="*/ 38 h 41"/>
                    <a:gd name="T12" fmla="*/ 5 w 2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4" h="41">
                      <a:moveTo>
                        <a:pt x="5" y="0"/>
                      </a:moveTo>
                      <a:lnTo>
                        <a:pt x="0" y="2"/>
                      </a:lnTo>
                      <a:lnTo>
                        <a:pt x="14" y="32"/>
                      </a:lnTo>
                      <a:lnTo>
                        <a:pt x="14" y="32"/>
                      </a:lnTo>
                      <a:lnTo>
                        <a:pt x="18" y="41"/>
                      </a:lnTo>
                      <a:lnTo>
                        <a:pt x="24" y="38"/>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7" name="Freeform 8417"/>
                <p:cNvSpPr>
                  <a:spLocks/>
                </p:cNvSpPr>
                <p:nvPr/>
              </p:nvSpPr>
              <p:spPr bwMode="auto">
                <a:xfrm>
                  <a:off x="1914" y="2262"/>
                  <a:ext cx="8" cy="7"/>
                </a:xfrm>
                <a:custGeom>
                  <a:avLst/>
                  <a:gdLst>
                    <a:gd name="T0" fmla="*/ 5 w 43"/>
                    <a:gd name="T1" fmla="*/ 0 h 41"/>
                    <a:gd name="T2" fmla="*/ 0 w 43"/>
                    <a:gd name="T3" fmla="*/ 2 h 41"/>
                    <a:gd name="T4" fmla="*/ 19 w 43"/>
                    <a:gd name="T5" fmla="*/ 41 h 41"/>
                    <a:gd name="T6" fmla="*/ 43 w 43"/>
                    <a:gd name="T7" fmla="*/ 29 h 41"/>
                    <a:gd name="T8" fmla="*/ 40 w 43"/>
                    <a:gd name="T9" fmla="*/ 25 h 41"/>
                    <a:gd name="T10" fmla="*/ 21 w 43"/>
                    <a:gd name="T11" fmla="*/ 33 h 41"/>
                    <a:gd name="T12" fmla="*/ 5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5" y="0"/>
                      </a:moveTo>
                      <a:lnTo>
                        <a:pt x="0" y="2"/>
                      </a:lnTo>
                      <a:lnTo>
                        <a:pt x="19" y="41"/>
                      </a:lnTo>
                      <a:lnTo>
                        <a:pt x="43" y="29"/>
                      </a:lnTo>
                      <a:lnTo>
                        <a:pt x="40" y="25"/>
                      </a:lnTo>
                      <a:lnTo>
                        <a:pt x="21" y="3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8" name="Freeform 8418"/>
                <p:cNvSpPr>
                  <a:spLocks/>
                </p:cNvSpPr>
                <p:nvPr/>
              </p:nvSpPr>
              <p:spPr bwMode="auto">
                <a:xfrm>
                  <a:off x="1921" y="2258"/>
                  <a:ext cx="4" cy="8"/>
                </a:xfrm>
                <a:custGeom>
                  <a:avLst/>
                  <a:gdLst>
                    <a:gd name="T0" fmla="*/ 6 w 25"/>
                    <a:gd name="T1" fmla="*/ 0 h 48"/>
                    <a:gd name="T2" fmla="*/ 0 w 25"/>
                    <a:gd name="T3" fmla="*/ 2 h 48"/>
                    <a:gd name="T4" fmla="*/ 5 w 25"/>
                    <a:gd name="T5" fmla="*/ 48 h 48"/>
                    <a:gd name="T6" fmla="*/ 10 w 25"/>
                    <a:gd name="T7" fmla="*/ 46 h 48"/>
                    <a:gd name="T8" fmla="*/ 9 w 25"/>
                    <a:gd name="T9" fmla="*/ 32 h 48"/>
                    <a:gd name="T10" fmla="*/ 25 w 25"/>
                    <a:gd name="T11" fmla="*/ 23 h 48"/>
                    <a:gd name="T12" fmla="*/ 8 w 25"/>
                    <a:gd name="T13" fmla="*/ 27 h 48"/>
                    <a:gd name="T14" fmla="*/ 7 w 25"/>
                    <a:gd name="T15" fmla="*/ 14 h 48"/>
                    <a:gd name="T16" fmla="*/ 7 w 25"/>
                    <a:gd name="T17" fmla="*/ 11 h 48"/>
                    <a:gd name="T18" fmla="*/ 5 w 25"/>
                    <a:gd name="T19" fmla="*/ 5 h 48"/>
                    <a:gd name="T20" fmla="*/ 5 w 25"/>
                    <a:gd name="T21" fmla="*/ 5 h 48"/>
                    <a:gd name="T22" fmla="*/ 6 w 25"/>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8">
                      <a:moveTo>
                        <a:pt x="6" y="0"/>
                      </a:moveTo>
                      <a:lnTo>
                        <a:pt x="0" y="2"/>
                      </a:lnTo>
                      <a:lnTo>
                        <a:pt x="5" y="48"/>
                      </a:lnTo>
                      <a:lnTo>
                        <a:pt x="10" y="46"/>
                      </a:lnTo>
                      <a:lnTo>
                        <a:pt x="9" y="32"/>
                      </a:lnTo>
                      <a:lnTo>
                        <a:pt x="25" y="23"/>
                      </a:lnTo>
                      <a:lnTo>
                        <a:pt x="8" y="27"/>
                      </a:lnTo>
                      <a:lnTo>
                        <a:pt x="7" y="14"/>
                      </a:lnTo>
                      <a:lnTo>
                        <a:pt x="7" y="11"/>
                      </a:lnTo>
                      <a:lnTo>
                        <a:pt x="5" y="5"/>
                      </a:lnTo>
                      <a:lnTo>
                        <a:pt x="5"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79" name="Freeform 8419"/>
                <p:cNvSpPr>
                  <a:spLocks/>
                </p:cNvSpPr>
                <p:nvPr/>
              </p:nvSpPr>
              <p:spPr bwMode="auto">
                <a:xfrm>
                  <a:off x="1922" y="2258"/>
                  <a:ext cx="6" cy="6"/>
                </a:xfrm>
                <a:custGeom>
                  <a:avLst/>
                  <a:gdLst>
                    <a:gd name="T0" fmla="*/ 1 w 36"/>
                    <a:gd name="T1" fmla="*/ 0 h 33"/>
                    <a:gd name="T2" fmla="*/ 0 w 36"/>
                    <a:gd name="T3" fmla="*/ 5 h 33"/>
                    <a:gd name="T4" fmla="*/ 4 w 36"/>
                    <a:gd name="T5" fmla="*/ 8 h 33"/>
                    <a:gd name="T6" fmla="*/ 6 w 36"/>
                    <a:gd name="T7" fmla="*/ 11 h 33"/>
                    <a:gd name="T8" fmla="*/ 9 w 36"/>
                    <a:gd name="T9" fmla="*/ 15 h 33"/>
                    <a:gd name="T10" fmla="*/ 16 w 36"/>
                    <a:gd name="T11" fmla="*/ 20 h 33"/>
                    <a:gd name="T12" fmla="*/ 3 w 36"/>
                    <a:gd name="T13" fmla="*/ 27 h 33"/>
                    <a:gd name="T14" fmla="*/ 20 w 36"/>
                    <a:gd name="T15" fmla="*/ 23 h 33"/>
                    <a:gd name="T16" fmla="*/ 30 w 36"/>
                    <a:gd name="T17" fmla="*/ 33 h 33"/>
                    <a:gd name="T18" fmla="*/ 36 w 36"/>
                    <a:gd name="T19" fmla="*/ 31 h 33"/>
                    <a:gd name="T20" fmla="*/ 1 w 36"/>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3">
                      <a:moveTo>
                        <a:pt x="1" y="0"/>
                      </a:moveTo>
                      <a:lnTo>
                        <a:pt x="0" y="5"/>
                      </a:lnTo>
                      <a:lnTo>
                        <a:pt x="4" y="8"/>
                      </a:lnTo>
                      <a:lnTo>
                        <a:pt x="6" y="11"/>
                      </a:lnTo>
                      <a:lnTo>
                        <a:pt x="9" y="15"/>
                      </a:lnTo>
                      <a:lnTo>
                        <a:pt x="16" y="20"/>
                      </a:lnTo>
                      <a:lnTo>
                        <a:pt x="3" y="27"/>
                      </a:lnTo>
                      <a:lnTo>
                        <a:pt x="20" y="23"/>
                      </a:lnTo>
                      <a:lnTo>
                        <a:pt x="30" y="33"/>
                      </a:lnTo>
                      <a:lnTo>
                        <a:pt x="36" y="3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0" name="Freeform 8420"/>
                <p:cNvSpPr>
                  <a:spLocks/>
                </p:cNvSpPr>
                <p:nvPr/>
              </p:nvSpPr>
              <p:spPr bwMode="auto">
                <a:xfrm>
                  <a:off x="1930" y="2254"/>
                  <a:ext cx="1" cy="8"/>
                </a:xfrm>
                <a:custGeom>
                  <a:avLst/>
                  <a:gdLst>
                    <a:gd name="T0" fmla="*/ 5 w 9"/>
                    <a:gd name="T1" fmla="*/ 0 h 49"/>
                    <a:gd name="T2" fmla="*/ 0 w 9"/>
                    <a:gd name="T3" fmla="*/ 4 h 49"/>
                    <a:gd name="T4" fmla="*/ 3 w 9"/>
                    <a:gd name="T5" fmla="*/ 37 h 49"/>
                    <a:gd name="T6" fmla="*/ 4 w 9"/>
                    <a:gd name="T7" fmla="*/ 38 h 49"/>
                    <a:gd name="T8" fmla="*/ 4 w 9"/>
                    <a:gd name="T9" fmla="*/ 44 h 49"/>
                    <a:gd name="T10" fmla="*/ 4 w 9"/>
                    <a:gd name="T11" fmla="*/ 44 h 49"/>
                    <a:gd name="T12" fmla="*/ 4 w 9"/>
                    <a:gd name="T13" fmla="*/ 49 h 49"/>
                    <a:gd name="T14" fmla="*/ 9 w 9"/>
                    <a:gd name="T15" fmla="*/ 46 h 49"/>
                    <a:gd name="T16" fmla="*/ 5 w 9"/>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49">
                      <a:moveTo>
                        <a:pt x="5" y="0"/>
                      </a:moveTo>
                      <a:lnTo>
                        <a:pt x="0" y="4"/>
                      </a:lnTo>
                      <a:lnTo>
                        <a:pt x="3" y="37"/>
                      </a:lnTo>
                      <a:lnTo>
                        <a:pt x="4" y="38"/>
                      </a:lnTo>
                      <a:lnTo>
                        <a:pt x="4" y="44"/>
                      </a:lnTo>
                      <a:lnTo>
                        <a:pt x="4" y="44"/>
                      </a:lnTo>
                      <a:lnTo>
                        <a:pt x="4" y="49"/>
                      </a:lnTo>
                      <a:lnTo>
                        <a:pt x="9" y="4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1" name="Freeform 8421"/>
                <p:cNvSpPr>
                  <a:spLocks/>
                </p:cNvSpPr>
                <p:nvPr/>
              </p:nvSpPr>
              <p:spPr bwMode="auto">
                <a:xfrm>
                  <a:off x="1925" y="2257"/>
                  <a:ext cx="5" cy="5"/>
                </a:xfrm>
                <a:custGeom>
                  <a:avLst/>
                  <a:gdLst>
                    <a:gd name="T0" fmla="*/ 5 w 34"/>
                    <a:gd name="T1" fmla="*/ 0 h 34"/>
                    <a:gd name="T2" fmla="*/ 0 w 34"/>
                    <a:gd name="T3" fmla="*/ 2 h 34"/>
                    <a:gd name="T4" fmla="*/ 34 w 34"/>
                    <a:gd name="T5" fmla="*/ 34 h 34"/>
                    <a:gd name="T6" fmla="*/ 34 w 34"/>
                    <a:gd name="T7" fmla="*/ 29 h 34"/>
                    <a:gd name="T8" fmla="*/ 33 w 34"/>
                    <a:gd name="T9" fmla="*/ 27 h 34"/>
                    <a:gd name="T10" fmla="*/ 30 w 34"/>
                    <a:gd name="T11" fmla="*/ 24 h 34"/>
                    <a:gd name="T12" fmla="*/ 5 w 34"/>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4" h="34">
                      <a:moveTo>
                        <a:pt x="5" y="0"/>
                      </a:moveTo>
                      <a:lnTo>
                        <a:pt x="0" y="2"/>
                      </a:lnTo>
                      <a:lnTo>
                        <a:pt x="34" y="34"/>
                      </a:lnTo>
                      <a:lnTo>
                        <a:pt x="34" y="29"/>
                      </a:lnTo>
                      <a:lnTo>
                        <a:pt x="33" y="27"/>
                      </a:lnTo>
                      <a:lnTo>
                        <a:pt x="30" y="24"/>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2" name="Freeform 8422"/>
                <p:cNvSpPr>
                  <a:spLocks/>
                </p:cNvSpPr>
                <p:nvPr/>
              </p:nvSpPr>
              <p:spPr bwMode="auto">
                <a:xfrm>
                  <a:off x="1933" y="2253"/>
                  <a:ext cx="4" cy="8"/>
                </a:xfrm>
                <a:custGeom>
                  <a:avLst/>
                  <a:gdLst>
                    <a:gd name="T0" fmla="*/ 6 w 24"/>
                    <a:gd name="T1" fmla="*/ 0 h 48"/>
                    <a:gd name="T2" fmla="*/ 0 w 24"/>
                    <a:gd name="T3" fmla="*/ 2 h 48"/>
                    <a:gd name="T4" fmla="*/ 4 w 24"/>
                    <a:gd name="T5" fmla="*/ 48 h 48"/>
                    <a:gd name="T6" fmla="*/ 9 w 24"/>
                    <a:gd name="T7" fmla="*/ 46 h 48"/>
                    <a:gd name="T8" fmla="*/ 8 w 24"/>
                    <a:gd name="T9" fmla="*/ 32 h 48"/>
                    <a:gd name="T10" fmla="*/ 24 w 24"/>
                    <a:gd name="T11" fmla="*/ 24 h 48"/>
                    <a:gd name="T12" fmla="*/ 7 w 24"/>
                    <a:gd name="T13" fmla="*/ 26 h 48"/>
                    <a:gd name="T14" fmla="*/ 6 w 24"/>
                    <a:gd name="T15" fmla="*/ 14 h 48"/>
                    <a:gd name="T16" fmla="*/ 6 w 24"/>
                    <a:gd name="T17" fmla="*/ 10 h 48"/>
                    <a:gd name="T18" fmla="*/ 5 w 24"/>
                    <a:gd name="T19" fmla="*/ 5 h 48"/>
                    <a:gd name="T20" fmla="*/ 5 w 24"/>
                    <a:gd name="T21" fmla="*/ 5 h 48"/>
                    <a:gd name="T22" fmla="*/ 6 w 24"/>
                    <a:gd name="T2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8">
                      <a:moveTo>
                        <a:pt x="6" y="0"/>
                      </a:moveTo>
                      <a:lnTo>
                        <a:pt x="0" y="2"/>
                      </a:lnTo>
                      <a:lnTo>
                        <a:pt x="4" y="48"/>
                      </a:lnTo>
                      <a:lnTo>
                        <a:pt x="9" y="46"/>
                      </a:lnTo>
                      <a:lnTo>
                        <a:pt x="8" y="32"/>
                      </a:lnTo>
                      <a:lnTo>
                        <a:pt x="24" y="24"/>
                      </a:lnTo>
                      <a:lnTo>
                        <a:pt x="7" y="26"/>
                      </a:lnTo>
                      <a:lnTo>
                        <a:pt x="6" y="14"/>
                      </a:lnTo>
                      <a:lnTo>
                        <a:pt x="6" y="10"/>
                      </a:lnTo>
                      <a:lnTo>
                        <a:pt x="5" y="5"/>
                      </a:lnTo>
                      <a:lnTo>
                        <a:pt x="5" y="5"/>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3" name="Freeform 8423"/>
                <p:cNvSpPr>
                  <a:spLocks/>
                </p:cNvSpPr>
                <p:nvPr/>
              </p:nvSpPr>
              <p:spPr bwMode="auto">
                <a:xfrm>
                  <a:off x="1934" y="2253"/>
                  <a:ext cx="6" cy="5"/>
                </a:xfrm>
                <a:custGeom>
                  <a:avLst/>
                  <a:gdLst>
                    <a:gd name="T0" fmla="*/ 1 w 35"/>
                    <a:gd name="T1" fmla="*/ 0 h 34"/>
                    <a:gd name="T2" fmla="*/ 0 w 35"/>
                    <a:gd name="T3" fmla="*/ 5 h 34"/>
                    <a:gd name="T4" fmla="*/ 3 w 35"/>
                    <a:gd name="T5" fmla="*/ 9 h 34"/>
                    <a:gd name="T6" fmla="*/ 6 w 35"/>
                    <a:gd name="T7" fmla="*/ 10 h 34"/>
                    <a:gd name="T8" fmla="*/ 10 w 35"/>
                    <a:gd name="T9" fmla="*/ 15 h 34"/>
                    <a:gd name="T10" fmla="*/ 16 w 35"/>
                    <a:gd name="T11" fmla="*/ 20 h 34"/>
                    <a:gd name="T12" fmla="*/ 2 w 35"/>
                    <a:gd name="T13" fmla="*/ 26 h 34"/>
                    <a:gd name="T14" fmla="*/ 19 w 35"/>
                    <a:gd name="T15" fmla="*/ 24 h 34"/>
                    <a:gd name="T16" fmla="*/ 30 w 35"/>
                    <a:gd name="T17" fmla="*/ 34 h 34"/>
                    <a:gd name="T18" fmla="*/ 35 w 35"/>
                    <a:gd name="T19" fmla="*/ 31 h 34"/>
                    <a:gd name="T20" fmla="*/ 1 w 3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1" y="0"/>
                      </a:moveTo>
                      <a:lnTo>
                        <a:pt x="0" y="5"/>
                      </a:lnTo>
                      <a:lnTo>
                        <a:pt x="3" y="9"/>
                      </a:lnTo>
                      <a:lnTo>
                        <a:pt x="6" y="10"/>
                      </a:lnTo>
                      <a:lnTo>
                        <a:pt x="10" y="15"/>
                      </a:lnTo>
                      <a:lnTo>
                        <a:pt x="16" y="20"/>
                      </a:lnTo>
                      <a:lnTo>
                        <a:pt x="2" y="26"/>
                      </a:lnTo>
                      <a:lnTo>
                        <a:pt x="19" y="24"/>
                      </a:lnTo>
                      <a:lnTo>
                        <a:pt x="30" y="34"/>
                      </a:lnTo>
                      <a:lnTo>
                        <a:pt x="35" y="3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4" name="Freeform 8424"/>
                <p:cNvSpPr>
                  <a:spLocks/>
                </p:cNvSpPr>
                <p:nvPr/>
              </p:nvSpPr>
              <p:spPr bwMode="auto">
                <a:xfrm>
                  <a:off x="1937" y="2251"/>
                  <a:ext cx="8" cy="6"/>
                </a:xfrm>
                <a:custGeom>
                  <a:avLst/>
                  <a:gdLst>
                    <a:gd name="T0" fmla="*/ 6 w 43"/>
                    <a:gd name="T1" fmla="*/ 0 h 41"/>
                    <a:gd name="T2" fmla="*/ 0 w 43"/>
                    <a:gd name="T3" fmla="*/ 2 h 41"/>
                    <a:gd name="T4" fmla="*/ 20 w 43"/>
                    <a:gd name="T5" fmla="*/ 41 h 41"/>
                    <a:gd name="T6" fmla="*/ 43 w 43"/>
                    <a:gd name="T7" fmla="*/ 29 h 41"/>
                    <a:gd name="T8" fmla="*/ 41 w 43"/>
                    <a:gd name="T9" fmla="*/ 25 h 41"/>
                    <a:gd name="T10" fmla="*/ 22 w 43"/>
                    <a:gd name="T11" fmla="*/ 33 h 41"/>
                    <a:gd name="T12" fmla="*/ 6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0"/>
                      </a:moveTo>
                      <a:lnTo>
                        <a:pt x="0" y="2"/>
                      </a:lnTo>
                      <a:lnTo>
                        <a:pt x="20" y="41"/>
                      </a:lnTo>
                      <a:lnTo>
                        <a:pt x="43" y="29"/>
                      </a:lnTo>
                      <a:lnTo>
                        <a:pt x="41" y="25"/>
                      </a:lnTo>
                      <a:lnTo>
                        <a:pt x="22" y="3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5" name="Freeform 8425"/>
                <p:cNvSpPr>
                  <a:spLocks/>
                </p:cNvSpPr>
                <p:nvPr/>
              </p:nvSpPr>
              <p:spPr bwMode="auto">
                <a:xfrm>
                  <a:off x="1942" y="2248"/>
                  <a:ext cx="7" cy="7"/>
                </a:xfrm>
                <a:custGeom>
                  <a:avLst/>
                  <a:gdLst>
                    <a:gd name="T0" fmla="*/ 6 w 43"/>
                    <a:gd name="T1" fmla="*/ 0 h 41"/>
                    <a:gd name="T2" fmla="*/ 0 w 43"/>
                    <a:gd name="T3" fmla="*/ 2 h 41"/>
                    <a:gd name="T4" fmla="*/ 19 w 43"/>
                    <a:gd name="T5" fmla="*/ 41 h 41"/>
                    <a:gd name="T6" fmla="*/ 43 w 43"/>
                    <a:gd name="T7" fmla="*/ 29 h 41"/>
                    <a:gd name="T8" fmla="*/ 41 w 43"/>
                    <a:gd name="T9" fmla="*/ 25 h 41"/>
                    <a:gd name="T10" fmla="*/ 22 w 43"/>
                    <a:gd name="T11" fmla="*/ 34 h 41"/>
                    <a:gd name="T12" fmla="*/ 6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6" y="0"/>
                      </a:moveTo>
                      <a:lnTo>
                        <a:pt x="0" y="2"/>
                      </a:lnTo>
                      <a:lnTo>
                        <a:pt x="19" y="41"/>
                      </a:lnTo>
                      <a:lnTo>
                        <a:pt x="43" y="29"/>
                      </a:lnTo>
                      <a:lnTo>
                        <a:pt x="41" y="25"/>
                      </a:lnTo>
                      <a:lnTo>
                        <a:pt x="22" y="34"/>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6" name="Freeform 8426"/>
                <p:cNvSpPr>
                  <a:spLocks/>
                </p:cNvSpPr>
                <p:nvPr/>
              </p:nvSpPr>
              <p:spPr bwMode="auto">
                <a:xfrm>
                  <a:off x="1947" y="2244"/>
                  <a:ext cx="8" cy="9"/>
                </a:xfrm>
                <a:custGeom>
                  <a:avLst/>
                  <a:gdLst>
                    <a:gd name="T0" fmla="*/ 29 w 48"/>
                    <a:gd name="T1" fmla="*/ 0 h 52"/>
                    <a:gd name="T2" fmla="*/ 0 w 48"/>
                    <a:gd name="T3" fmla="*/ 12 h 52"/>
                    <a:gd name="T4" fmla="*/ 19 w 48"/>
                    <a:gd name="T5" fmla="*/ 52 h 52"/>
                    <a:gd name="T6" fmla="*/ 48 w 48"/>
                    <a:gd name="T7" fmla="*/ 37 h 52"/>
                    <a:gd name="T8" fmla="*/ 46 w 48"/>
                    <a:gd name="T9" fmla="*/ 33 h 52"/>
                    <a:gd name="T10" fmla="*/ 22 w 48"/>
                    <a:gd name="T11" fmla="*/ 44 h 52"/>
                    <a:gd name="T12" fmla="*/ 16 w 48"/>
                    <a:gd name="T13" fmla="*/ 32 h 52"/>
                    <a:gd name="T14" fmla="*/ 37 w 48"/>
                    <a:gd name="T15" fmla="*/ 21 h 52"/>
                    <a:gd name="T16" fmla="*/ 35 w 48"/>
                    <a:gd name="T17" fmla="*/ 17 h 52"/>
                    <a:gd name="T18" fmla="*/ 14 w 48"/>
                    <a:gd name="T19" fmla="*/ 26 h 52"/>
                    <a:gd name="T20" fmla="*/ 8 w 48"/>
                    <a:gd name="T21" fmla="*/ 14 h 52"/>
                    <a:gd name="T22" fmla="*/ 31 w 48"/>
                    <a:gd name="T23" fmla="*/ 4 h 52"/>
                    <a:gd name="T24" fmla="*/ 29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9" y="0"/>
                      </a:moveTo>
                      <a:lnTo>
                        <a:pt x="0" y="12"/>
                      </a:lnTo>
                      <a:lnTo>
                        <a:pt x="19" y="52"/>
                      </a:lnTo>
                      <a:lnTo>
                        <a:pt x="48" y="37"/>
                      </a:lnTo>
                      <a:lnTo>
                        <a:pt x="46" y="33"/>
                      </a:lnTo>
                      <a:lnTo>
                        <a:pt x="22" y="44"/>
                      </a:lnTo>
                      <a:lnTo>
                        <a:pt x="16" y="32"/>
                      </a:lnTo>
                      <a:lnTo>
                        <a:pt x="37" y="21"/>
                      </a:lnTo>
                      <a:lnTo>
                        <a:pt x="35" y="17"/>
                      </a:lnTo>
                      <a:lnTo>
                        <a:pt x="14" y="26"/>
                      </a:lnTo>
                      <a:lnTo>
                        <a:pt x="8" y="14"/>
                      </a:lnTo>
                      <a:lnTo>
                        <a:pt x="31" y="4"/>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7" name="Freeform 8427"/>
                <p:cNvSpPr>
                  <a:spLocks/>
                </p:cNvSpPr>
                <p:nvPr/>
              </p:nvSpPr>
              <p:spPr bwMode="auto">
                <a:xfrm>
                  <a:off x="1740" y="2031"/>
                  <a:ext cx="6" cy="8"/>
                </a:xfrm>
                <a:custGeom>
                  <a:avLst/>
                  <a:gdLst>
                    <a:gd name="T0" fmla="*/ 25 w 34"/>
                    <a:gd name="T1" fmla="*/ 0 h 51"/>
                    <a:gd name="T2" fmla="*/ 0 w 34"/>
                    <a:gd name="T3" fmla="*/ 12 h 51"/>
                    <a:gd name="T4" fmla="*/ 19 w 34"/>
                    <a:gd name="T5" fmla="*/ 51 h 51"/>
                    <a:gd name="T6" fmla="*/ 24 w 34"/>
                    <a:gd name="T7" fmla="*/ 48 h 51"/>
                    <a:gd name="T8" fmla="*/ 16 w 34"/>
                    <a:gd name="T9" fmla="*/ 31 h 51"/>
                    <a:gd name="T10" fmla="*/ 34 w 34"/>
                    <a:gd name="T11" fmla="*/ 22 h 51"/>
                    <a:gd name="T12" fmla="*/ 31 w 34"/>
                    <a:gd name="T13" fmla="*/ 17 h 51"/>
                    <a:gd name="T14" fmla="*/ 14 w 34"/>
                    <a:gd name="T15" fmla="*/ 26 h 51"/>
                    <a:gd name="T16" fmla="*/ 7 w 34"/>
                    <a:gd name="T17" fmla="*/ 15 h 51"/>
                    <a:gd name="T18" fmla="*/ 27 w 34"/>
                    <a:gd name="T19" fmla="*/ 4 h 51"/>
                    <a:gd name="T20" fmla="*/ 25 w 34"/>
                    <a:gd name="T2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51">
                      <a:moveTo>
                        <a:pt x="25" y="0"/>
                      </a:moveTo>
                      <a:lnTo>
                        <a:pt x="0" y="12"/>
                      </a:lnTo>
                      <a:lnTo>
                        <a:pt x="19" y="51"/>
                      </a:lnTo>
                      <a:lnTo>
                        <a:pt x="24" y="48"/>
                      </a:lnTo>
                      <a:lnTo>
                        <a:pt x="16" y="31"/>
                      </a:lnTo>
                      <a:lnTo>
                        <a:pt x="34" y="22"/>
                      </a:lnTo>
                      <a:lnTo>
                        <a:pt x="31" y="17"/>
                      </a:lnTo>
                      <a:lnTo>
                        <a:pt x="14" y="26"/>
                      </a:lnTo>
                      <a:lnTo>
                        <a:pt x="7" y="15"/>
                      </a:lnTo>
                      <a:lnTo>
                        <a:pt x="27" y="4"/>
                      </a:lnTo>
                      <a:lnTo>
                        <a:pt x="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8" name="Freeform 8428"/>
                <p:cNvSpPr>
                  <a:spLocks/>
                </p:cNvSpPr>
                <p:nvPr/>
              </p:nvSpPr>
              <p:spPr bwMode="auto">
                <a:xfrm>
                  <a:off x="1749" y="2028"/>
                  <a:ext cx="5" cy="8"/>
                </a:xfrm>
                <a:custGeom>
                  <a:avLst/>
                  <a:gdLst>
                    <a:gd name="T0" fmla="*/ 8 w 29"/>
                    <a:gd name="T1" fmla="*/ 0 h 43"/>
                    <a:gd name="T2" fmla="*/ 0 w 29"/>
                    <a:gd name="T3" fmla="*/ 6 h 43"/>
                    <a:gd name="T4" fmla="*/ 0 w 29"/>
                    <a:gd name="T5" fmla="*/ 6 h 43"/>
                    <a:gd name="T6" fmla="*/ 5 w 29"/>
                    <a:gd name="T7" fmla="*/ 4 h 43"/>
                    <a:gd name="T8" fmla="*/ 11 w 29"/>
                    <a:gd name="T9" fmla="*/ 5 h 43"/>
                    <a:gd name="T10" fmla="*/ 13 w 29"/>
                    <a:gd name="T11" fmla="*/ 6 h 43"/>
                    <a:gd name="T12" fmla="*/ 17 w 29"/>
                    <a:gd name="T13" fmla="*/ 9 h 43"/>
                    <a:gd name="T14" fmla="*/ 20 w 29"/>
                    <a:gd name="T15" fmla="*/ 15 h 43"/>
                    <a:gd name="T16" fmla="*/ 21 w 29"/>
                    <a:gd name="T17" fmla="*/ 18 h 43"/>
                    <a:gd name="T18" fmla="*/ 23 w 29"/>
                    <a:gd name="T19" fmla="*/ 23 h 43"/>
                    <a:gd name="T20" fmla="*/ 22 w 29"/>
                    <a:gd name="T21" fmla="*/ 29 h 43"/>
                    <a:gd name="T22" fmla="*/ 22 w 29"/>
                    <a:gd name="T23" fmla="*/ 29 h 43"/>
                    <a:gd name="T24" fmla="*/ 20 w 29"/>
                    <a:gd name="T25" fmla="*/ 34 h 43"/>
                    <a:gd name="T26" fmla="*/ 15 w 29"/>
                    <a:gd name="T27" fmla="*/ 37 h 43"/>
                    <a:gd name="T28" fmla="*/ 6 w 29"/>
                    <a:gd name="T29" fmla="*/ 43 h 43"/>
                    <a:gd name="T30" fmla="*/ 12 w 29"/>
                    <a:gd name="T31" fmla="*/ 43 h 43"/>
                    <a:gd name="T32" fmla="*/ 18 w 29"/>
                    <a:gd name="T33" fmla="*/ 41 h 43"/>
                    <a:gd name="T34" fmla="*/ 22 w 29"/>
                    <a:gd name="T35" fmla="*/ 38 h 43"/>
                    <a:gd name="T36" fmla="*/ 25 w 29"/>
                    <a:gd name="T37" fmla="*/ 34 h 43"/>
                    <a:gd name="T38" fmla="*/ 28 w 29"/>
                    <a:gd name="T39" fmla="*/ 30 h 43"/>
                    <a:gd name="T40" fmla="*/ 28 w 29"/>
                    <a:gd name="T41" fmla="*/ 29 h 43"/>
                    <a:gd name="T42" fmla="*/ 29 w 29"/>
                    <a:gd name="T43" fmla="*/ 23 h 43"/>
                    <a:gd name="T44" fmla="*/ 28 w 29"/>
                    <a:gd name="T45" fmla="*/ 18 h 43"/>
                    <a:gd name="T46" fmla="*/ 25 w 29"/>
                    <a:gd name="T47" fmla="*/ 13 h 43"/>
                    <a:gd name="T48" fmla="*/ 25 w 29"/>
                    <a:gd name="T49" fmla="*/ 12 h 43"/>
                    <a:gd name="T50" fmla="*/ 22 w 29"/>
                    <a:gd name="T51" fmla="*/ 7 h 43"/>
                    <a:gd name="T52" fmla="*/ 18 w 29"/>
                    <a:gd name="T53" fmla="*/ 3 h 43"/>
                    <a:gd name="T54" fmla="*/ 14 w 29"/>
                    <a:gd name="T55" fmla="*/ 1 h 43"/>
                    <a:gd name="T56" fmla="*/ 8 w 29"/>
                    <a:gd name="T5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3">
                      <a:moveTo>
                        <a:pt x="8" y="0"/>
                      </a:moveTo>
                      <a:lnTo>
                        <a:pt x="0" y="6"/>
                      </a:lnTo>
                      <a:lnTo>
                        <a:pt x="0" y="6"/>
                      </a:lnTo>
                      <a:lnTo>
                        <a:pt x="5" y="4"/>
                      </a:lnTo>
                      <a:lnTo>
                        <a:pt x="11" y="5"/>
                      </a:lnTo>
                      <a:lnTo>
                        <a:pt x="13" y="6"/>
                      </a:lnTo>
                      <a:lnTo>
                        <a:pt x="17" y="9"/>
                      </a:lnTo>
                      <a:lnTo>
                        <a:pt x="20" y="15"/>
                      </a:lnTo>
                      <a:lnTo>
                        <a:pt x="21" y="18"/>
                      </a:lnTo>
                      <a:lnTo>
                        <a:pt x="23" y="23"/>
                      </a:lnTo>
                      <a:lnTo>
                        <a:pt x="22" y="29"/>
                      </a:lnTo>
                      <a:lnTo>
                        <a:pt x="22" y="29"/>
                      </a:lnTo>
                      <a:lnTo>
                        <a:pt x="20" y="34"/>
                      </a:lnTo>
                      <a:lnTo>
                        <a:pt x="15" y="37"/>
                      </a:lnTo>
                      <a:lnTo>
                        <a:pt x="6" y="43"/>
                      </a:lnTo>
                      <a:lnTo>
                        <a:pt x="12" y="43"/>
                      </a:lnTo>
                      <a:lnTo>
                        <a:pt x="18" y="41"/>
                      </a:lnTo>
                      <a:lnTo>
                        <a:pt x="22" y="38"/>
                      </a:lnTo>
                      <a:lnTo>
                        <a:pt x="25" y="34"/>
                      </a:lnTo>
                      <a:lnTo>
                        <a:pt x="28" y="30"/>
                      </a:lnTo>
                      <a:lnTo>
                        <a:pt x="28" y="29"/>
                      </a:lnTo>
                      <a:lnTo>
                        <a:pt x="29" y="23"/>
                      </a:lnTo>
                      <a:lnTo>
                        <a:pt x="28" y="18"/>
                      </a:lnTo>
                      <a:lnTo>
                        <a:pt x="25" y="13"/>
                      </a:lnTo>
                      <a:lnTo>
                        <a:pt x="25" y="12"/>
                      </a:lnTo>
                      <a:lnTo>
                        <a:pt x="22" y="7"/>
                      </a:lnTo>
                      <a:lnTo>
                        <a:pt x="18" y="3"/>
                      </a:lnTo>
                      <a:lnTo>
                        <a:pt x="14"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89" name="Freeform 8429"/>
                <p:cNvSpPr>
                  <a:spLocks/>
                </p:cNvSpPr>
                <p:nvPr/>
              </p:nvSpPr>
              <p:spPr bwMode="auto">
                <a:xfrm>
                  <a:off x="1747" y="2028"/>
                  <a:ext cx="4" cy="8"/>
                </a:xfrm>
                <a:custGeom>
                  <a:avLst/>
                  <a:gdLst>
                    <a:gd name="T0" fmla="*/ 12 w 29"/>
                    <a:gd name="T1" fmla="*/ 2 h 43"/>
                    <a:gd name="T2" fmla="*/ 6 w 29"/>
                    <a:gd name="T3" fmla="*/ 5 h 43"/>
                    <a:gd name="T4" fmla="*/ 3 w 29"/>
                    <a:gd name="T5" fmla="*/ 9 h 43"/>
                    <a:gd name="T6" fmla="*/ 1 w 29"/>
                    <a:gd name="T7" fmla="*/ 14 h 43"/>
                    <a:gd name="T8" fmla="*/ 1 w 29"/>
                    <a:gd name="T9" fmla="*/ 15 h 43"/>
                    <a:gd name="T10" fmla="*/ 0 w 29"/>
                    <a:gd name="T11" fmla="*/ 20 h 43"/>
                    <a:gd name="T12" fmla="*/ 1 w 29"/>
                    <a:gd name="T13" fmla="*/ 25 h 43"/>
                    <a:gd name="T14" fmla="*/ 3 w 29"/>
                    <a:gd name="T15" fmla="*/ 32 h 43"/>
                    <a:gd name="T16" fmla="*/ 6 w 29"/>
                    <a:gd name="T17" fmla="*/ 36 h 43"/>
                    <a:gd name="T18" fmla="*/ 11 w 29"/>
                    <a:gd name="T19" fmla="*/ 40 h 43"/>
                    <a:gd name="T20" fmla="*/ 15 w 29"/>
                    <a:gd name="T21" fmla="*/ 42 h 43"/>
                    <a:gd name="T22" fmla="*/ 20 w 29"/>
                    <a:gd name="T23" fmla="*/ 43 h 43"/>
                    <a:gd name="T24" fmla="*/ 29 w 29"/>
                    <a:gd name="T25" fmla="*/ 37 h 43"/>
                    <a:gd name="T26" fmla="*/ 29 w 29"/>
                    <a:gd name="T27" fmla="*/ 37 h 43"/>
                    <a:gd name="T28" fmla="*/ 23 w 29"/>
                    <a:gd name="T29" fmla="*/ 38 h 43"/>
                    <a:gd name="T30" fmla="*/ 18 w 29"/>
                    <a:gd name="T31" fmla="*/ 38 h 43"/>
                    <a:gd name="T32" fmla="*/ 16 w 29"/>
                    <a:gd name="T33" fmla="*/ 37 h 43"/>
                    <a:gd name="T34" fmla="*/ 12 w 29"/>
                    <a:gd name="T35" fmla="*/ 34 h 43"/>
                    <a:gd name="T36" fmla="*/ 9 w 29"/>
                    <a:gd name="T37" fmla="*/ 29 h 43"/>
                    <a:gd name="T38" fmla="*/ 7 w 29"/>
                    <a:gd name="T39" fmla="*/ 25 h 43"/>
                    <a:gd name="T40" fmla="*/ 5 w 29"/>
                    <a:gd name="T41" fmla="*/ 20 h 43"/>
                    <a:gd name="T42" fmla="*/ 6 w 29"/>
                    <a:gd name="T43" fmla="*/ 15 h 43"/>
                    <a:gd name="T44" fmla="*/ 6 w 29"/>
                    <a:gd name="T45" fmla="*/ 15 h 43"/>
                    <a:gd name="T46" fmla="*/ 10 w 29"/>
                    <a:gd name="T47" fmla="*/ 9 h 43"/>
                    <a:gd name="T48" fmla="*/ 14 w 29"/>
                    <a:gd name="T49" fmla="*/ 6 h 43"/>
                    <a:gd name="T50" fmla="*/ 22 w 29"/>
                    <a:gd name="T51" fmla="*/ 0 h 43"/>
                    <a:gd name="T52" fmla="*/ 17 w 29"/>
                    <a:gd name="T53" fmla="*/ 0 h 43"/>
                    <a:gd name="T54" fmla="*/ 12 w 29"/>
                    <a:gd name="T5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3">
                      <a:moveTo>
                        <a:pt x="12" y="2"/>
                      </a:moveTo>
                      <a:lnTo>
                        <a:pt x="6" y="5"/>
                      </a:lnTo>
                      <a:lnTo>
                        <a:pt x="3" y="9"/>
                      </a:lnTo>
                      <a:lnTo>
                        <a:pt x="1" y="14"/>
                      </a:lnTo>
                      <a:lnTo>
                        <a:pt x="1" y="15"/>
                      </a:lnTo>
                      <a:lnTo>
                        <a:pt x="0" y="20"/>
                      </a:lnTo>
                      <a:lnTo>
                        <a:pt x="1" y="25"/>
                      </a:lnTo>
                      <a:lnTo>
                        <a:pt x="3" y="32"/>
                      </a:lnTo>
                      <a:lnTo>
                        <a:pt x="6" y="36"/>
                      </a:lnTo>
                      <a:lnTo>
                        <a:pt x="11" y="40"/>
                      </a:lnTo>
                      <a:lnTo>
                        <a:pt x="15" y="42"/>
                      </a:lnTo>
                      <a:lnTo>
                        <a:pt x="20" y="43"/>
                      </a:lnTo>
                      <a:lnTo>
                        <a:pt x="29" y="37"/>
                      </a:lnTo>
                      <a:lnTo>
                        <a:pt x="29" y="37"/>
                      </a:lnTo>
                      <a:lnTo>
                        <a:pt x="23" y="38"/>
                      </a:lnTo>
                      <a:lnTo>
                        <a:pt x="18" y="38"/>
                      </a:lnTo>
                      <a:lnTo>
                        <a:pt x="16" y="37"/>
                      </a:lnTo>
                      <a:lnTo>
                        <a:pt x="12" y="34"/>
                      </a:lnTo>
                      <a:lnTo>
                        <a:pt x="9" y="29"/>
                      </a:lnTo>
                      <a:lnTo>
                        <a:pt x="7" y="25"/>
                      </a:lnTo>
                      <a:lnTo>
                        <a:pt x="5" y="20"/>
                      </a:lnTo>
                      <a:lnTo>
                        <a:pt x="6" y="15"/>
                      </a:lnTo>
                      <a:lnTo>
                        <a:pt x="6" y="15"/>
                      </a:lnTo>
                      <a:lnTo>
                        <a:pt x="10" y="9"/>
                      </a:lnTo>
                      <a:lnTo>
                        <a:pt x="14" y="6"/>
                      </a:lnTo>
                      <a:lnTo>
                        <a:pt x="22" y="0"/>
                      </a:lnTo>
                      <a:lnTo>
                        <a:pt x="17"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0" name="Freeform 8430"/>
                <p:cNvSpPr>
                  <a:spLocks/>
                </p:cNvSpPr>
                <p:nvPr/>
              </p:nvSpPr>
              <p:spPr bwMode="auto">
                <a:xfrm>
                  <a:off x="1756" y="2028"/>
                  <a:ext cx="5" cy="3"/>
                </a:xfrm>
                <a:custGeom>
                  <a:avLst/>
                  <a:gdLst>
                    <a:gd name="T0" fmla="*/ 8 w 31"/>
                    <a:gd name="T1" fmla="*/ 0 h 13"/>
                    <a:gd name="T2" fmla="*/ 0 w 31"/>
                    <a:gd name="T3" fmla="*/ 4 h 13"/>
                    <a:gd name="T4" fmla="*/ 3 w 31"/>
                    <a:gd name="T5" fmla="*/ 3 h 13"/>
                    <a:gd name="T6" fmla="*/ 7 w 31"/>
                    <a:gd name="T7" fmla="*/ 3 h 13"/>
                    <a:gd name="T8" fmla="*/ 11 w 31"/>
                    <a:gd name="T9" fmla="*/ 5 h 13"/>
                    <a:gd name="T10" fmla="*/ 13 w 31"/>
                    <a:gd name="T11" fmla="*/ 6 h 13"/>
                    <a:gd name="T12" fmla="*/ 18 w 31"/>
                    <a:gd name="T13" fmla="*/ 9 h 13"/>
                    <a:gd name="T14" fmla="*/ 24 w 31"/>
                    <a:gd name="T15" fmla="*/ 13 h 13"/>
                    <a:gd name="T16" fmla="*/ 31 w 31"/>
                    <a:gd name="T17" fmla="*/ 9 h 13"/>
                    <a:gd name="T18" fmla="*/ 19 w 31"/>
                    <a:gd name="T19" fmla="*/ 3 h 13"/>
                    <a:gd name="T20" fmla="*/ 13 w 31"/>
                    <a:gd name="T21" fmla="*/ 0 h 13"/>
                    <a:gd name="T22" fmla="*/ 8 w 31"/>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3">
                      <a:moveTo>
                        <a:pt x="8" y="0"/>
                      </a:moveTo>
                      <a:lnTo>
                        <a:pt x="0" y="4"/>
                      </a:lnTo>
                      <a:lnTo>
                        <a:pt x="3" y="3"/>
                      </a:lnTo>
                      <a:lnTo>
                        <a:pt x="7" y="3"/>
                      </a:lnTo>
                      <a:lnTo>
                        <a:pt x="11" y="5"/>
                      </a:lnTo>
                      <a:lnTo>
                        <a:pt x="13" y="6"/>
                      </a:lnTo>
                      <a:lnTo>
                        <a:pt x="18" y="9"/>
                      </a:lnTo>
                      <a:lnTo>
                        <a:pt x="24" y="13"/>
                      </a:lnTo>
                      <a:lnTo>
                        <a:pt x="31" y="9"/>
                      </a:lnTo>
                      <a:lnTo>
                        <a:pt x="19" y="3"/>
                      </a:lnTo>
                      <a:lnTo>
                        <a:pt x="13" y="0"/>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1" name="Freeform 8431"/>
                <p:cNvSpPr>
                  <a:spLocks/>
                </p:cNvSpPr>
                <p:nvPr/>
              </p:nvSpPr>
              <p:spPr bwMode="auto">
                <a:xfrm>
                  <a:off x="1755" y="2025"/>
                  <a:ext cx="4" cy="4"/>
                </a:xfrm>
                <a:custGeom>
                  <a:avLst/>
                  <a:gdLst>
                    <a:gd name="T0" fmla="*/ 15 w 24"/>
                    <a:gd name="T1" fmla="*/ 0 h 26"/>
                    <a:gd name="T2" fmla="*/ 5 w 24"/>
                    <a:gd name="T3" fmla="*/ 7 h 26"/>
                    <a:gd name="T4" fmla="*/ 8 w 24"/>
                    <a:gd name="T5" fmla="*/ 6 h 26"/>
                    <a:gd name="T6" fmla="*/ 13 w 24"/>
                    <a:gd name="T7" fmla="*/ 6 h 26"/>
                    <a:gd name="T8" fmla="*/ 17 w 24"/>
                    <a:gd name="T9" fmla="*/ 9 h 26"/>
                    <a:gd name="T10" fmla="*/ 18 w 24"/>
                    <a:gd name="T11" fmla="*/ 13 h 26"/>
                    <a:gd name="T12" fmla="*/ 16 w 24"/>
                    <a:gd name="T13" fmla="*/ 18 h 26"/>
                    <a:gd name="T14" fmla="*/ 16 w 24"/>
                    <a:gd name="T15" fmla="*/ 18 h 26"/>
                    <a:gd name="T16" fmla="*/ 11 w 24"/>
                    <a:gd name="T17" fmla="*/ 21 h 26"/>
                    <a:gd name="T18" fmla="*/ 0 w 24"/>
                    <a:gd name="T19" fmla="*/ 26 h 26"/>
                    <a:gd name="T20" fmla="*/ 24 w 24"/>
                    <a:gd name="T21" fmla="*/ 15 h 26"/>
                    <a:gd name="T22" fmla="*/ 24 w 24"/>
                    <a:gd name="T23" fmla="*/ 12 h 26"/>
                    <a:gd name="T24" fmla="*/ 22 w 24"/>
                    <a:gd name="T25" fmla="*/ 7 h 26"/>
                    <a:gd name="T26" fmla="*/ 19 w 24"/>
                    <a:gd name="T27" fmla="*/ 3 h 26"/>
                    <a:gd name="T28" fmla="*/ 15 w 24"/>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6">
                      <a:moveTo>
                        <a:pt x="15" y="0"/>
                      </a:moveTo>
                      <a:lnTo>
                        <a:pt x="5" y="7"/>
                      </a:lnTo>
                      <a:lnTo>
                        <a:pt x="8" y="6"/>
                      </a:lnTo>
                      <a:lnTo>
                        <a:pt x="13" y="6"/>
                      </a:lnTo>
                      <a:lnTo>
                        <a:pt x="17" y="9"/>
                      </a:lnTo>
                      <a:lnTo>
                        <a:pt x="18" y="13"/>
                      </a:lnTo>
                      <a:lnTo>
                        <a:pt x="16" y="18"/>
                      </a:lnTo>
                      <a:lnTo>
                        <a:pt x="16" y="18"/>
                      </a:lnTo>
                      <a:lnTo>
                        <a:pt x="11" y="21"/>
                      </a:lnTo>
                      <a:lnTo>
                        <a:pt x="0" y="26"/>
                      </a:lnTo>
                      <a:lnTo>
                        <a:pt x="24" y="15"/>
                      </a:lnTo>
                      <a:lnTo>
                        <a:pt x="24" y="12"/>
                      </a:lnTo>
                      <a:lnTo>
                        <a:pt x="22" y="7"/>
                      </a:lnTo>
                      <a:lnTo>
                        <a:pt x="19" y="3"/>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2" name="Freeform 8432"/>
                <p:cNvSpPr>
                  <a:spLocks/>
                </p:cNvSpPr>
                <p:nvPr/>
              </p:nvSpPr>
              <p:spPr bwMode="auto">
                <a:xfrm>
                  <a:off x="1753" y="2025"/>
                  <a:ext cx="6" cy="8"/>
                </a:xfrm>
                <a:custGeom>
                  <a:avLst/>
                  <a:gdLst>
                    <a:gd name="T0" fmla="*/ 17 w 38"/>
                    <a:gd name="T1" fmla="*/ 3 h 49"/>
                    <a:gd name="T2" fmla="*/ 0 w 38"/>
                    <a:gd name="T3" fmla="*/ 12 h 49"/>
                    <a:gd name="T4" fmla="*/ 20 w 38"/>
                    <a:gd name="T5" fmla="*/ 49 h 49"/>
                    <a:gd name="T6" fmla="*/ 25 w 38"/>
                    <a:gd name="T7" fmla="*/ 47 h 49"/>
                    <a:gd name="T8" fmla="*/ 16 w 38"/>
                    <a:gd name="T9" fmla="*/ 30 h 49"/>
                    <a:gd name="T10" fmla="*/ 23 w 38"/>
                    <a:gd name="T11" fmla="*/ 27 h 49"/>
                    <a:gd name="T12" fmla="*/ 31 w 38"/>
                    <a:gd name="T13" fmla="*/ 23 h 49"/>
                    <a:gd name="T14" fmla="*/ 31 w 38"/>
                    <a:gd name="T15" fmla="*/ 23 h 49"/>
                    <a:gd name="T16" fmla="*/ 34 w 38"/>
                    <a:gd name="T17" fmla="*/ 20 h 49"/>
                    <a:gd name="T18" fmla="*/ 38 w 38"/>
                    <a:gd name="T19" fmla="*/ 15 h 49"/>
                    <a:gd name="T20" fmla="*/ 14 w 38"/>
                    <a:gd name="T21" fmla="*/ 26 h 49"/>
                    <a:gd name="T22" fmla="*/ 8 w 38"/>
                    <a:gd name="T23" fmla="*/ 13 h 49"/>
                    <a:gd name="T24" fmla="*/ 19 w 38"/>
                    <a:gd name="T25" fmla="*/ 7 h 49"/>
                    <a:gd name="T26" fmla="*/ 29 w 38"/>
                    <a:gd name="T27" fmla="*/ 0 h 49"/>
                    <a:gd name="T28" fmla="*/ 24 w 38"/>
                    <a:gd name="T29" fmla="*/ 0 h 49"/>
                    <a:gd name="T30" fmla="*/ 23 w 38"/>
                    <a:gd name="T31" fmla="*/ 0 h 49"/>
                    <a:gd name="T32" fmla="*/ 17 w 38"/>
                    <a:gd name="T33"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9">
                      <a:moveTo>
                        <a:pt x="17" y="3"/>
                      </a:moveTo>
                      <a:lnTo>
                        <a:pt x="0" y="12"/>
                      </a:lnTo>
                      <a:lnTo>
                        <a:pt x="20" y="49"/>
                      </a:lnTo>
                      <a:lnTo>
                        <a:pt x="25" y="47"/>
                      </a:lnTo>
                      <a:lnTo>
                        <a:pt x="16" y="30"/>
                      </a:lnTo>
                      <a:lnTo>
                        <a:pt x="23" y="27"/>
                      </a:lnTo>
                      <a:lnTo>
                        <a:pt x="31" y="23"/>
                      </a:lnTo>
                      <a:lnTo>
                        <a:pt x="31" y="23"/>
                      </a:lnTo>
                      <a:lnTo>
                        <a:pt x="34" y="20"/>
                      </a:lnTo>
                      <a:lnTo>
                        <a:pt x="38" y="15"/>
                      </a:lnTo>
                      <a:lnTo>
                        <a:pt x="14" y="26"/>
                      </a:lnTo>
                      <a:lnTo>
                        <a:pt x="8" y="13"/>
                      </a:lnTo>
                      <a:lnTo>
                        <a:pt x="19" y="7"/>
                      </a:lnTo>
                      <a:lnTo>
                        <a:pt x="29" y="0"/>
                      </a:lnTo>
                      <a:lnTo>
                        <a:pt x="24" y="0"/>
                      </a:lnTo>
                      <a:lnTo>
                        <a:pt x="23" y="0"/>
                      </a:lnTo>
                      <a:lnTo>
                        <a:pt x="17"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3" name="Freeform 8433"/>
                <p:cNvSpPr>
                  <a:spLocks/>
                </p:cNvSpPr>
                <p:nvPr/>
              </p:nvSpPr>
              <p:spPr bwMode="auto">
                <a:xfrm>
                  <a:off x="1759" y="2021"/>
                  <a:ext cx="6" cy="8"/>
                </a:xfrm>
                <a:custGeom>
                  <a:avLst/>
                  <a:gdLst>
                    <a:gd name="T0" fmla="*/ 30 w 37"/>
                    <a:gd name="T1" fmla="*/ 0 h 47"/>
                    <a:gd name="T2" fmla="*/ 0 w 37"/>
                    <a:gd name="T3" fmla="*/ 16 h 47"/>
                    <a:gd name="T4" fmla="*/ 3 w 37"/>
                    <a:gd name="T5" fmla="*/ 20 h 47"/>
                    <a:gd name="T6" fmla="*/ 15 w 37"/>
                    <a:gd name="T7" fmla="*/ 14 h 47"/>
                    <a:gd name="T8" fmla="*/ 32 w 37"/>
                    <a:gd name="T9" fmla="*/ 47 h 47"/>
                    <a:gd name="T10" fmla="*/ 37 w 37"/>
                    <a:gd name="T11" fmla="*/ 45 h 47"/>
                    <a:gd name="T12" fmla="*/ 20 w 37"/>
                    <a:gd name="T13" fmla="*/ 11 h 47"/>
                    <a:gd name="T14" fmla="*/ 32 w 37"/>
                    <a:gd name="T15" fmla="*/ 4 h 47"/>
                    <a:gd name="T16" fmla="*/ 30 w 37"/>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47">
                      <a:moveTo>
                        <a:pt x="30" y="0"/>
                      </a:moveTo>
                      <a:lnTo>
                        <a:pt x="0" y="16"/>
                      </a:lnTo>
                      <a:lnTo>
                        <a:pt x="3" y="20"/>
                      </a:lnTo>
                      <a:lnTo>
                        <a:pt x="15" y="14"/>
                      </a:lnTo>
                      <a:lnTo>
                        <a:pt x="32" y="47"/>
                      </a:lnTo>
                      <a:lnTo>
                        <a:pt x="37" y="45"/>
                      </a:lnTo>
                      <a:lnTo>
                        <a:pt x="20" y="11"/>
                      </a:lnTo>
                      <a:lnTo>
                        <a:pt x="32" y="4"/>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4" name="Freeform 8434"/>
                <p:cNvSpPr>
                  <a:spLocks/>
                </p:cNvSpPr>
                <p:nvPr/>
              </p:nvSpPr>
              <p:spPr bwMode="auto">
                <a:xfrm>
                  <a:off x="1765" y="2020"/>
                  <a:ext cx="4" cy="7"/>
                </a:xfrm>
                <a:custGeom>
                  <a:avLst/>
                  <a:gdLst>
                    <a:gd name="T0" fmla="*/ 24 w 24"/>
                    <a:gd name="T1" fmla="*/ 38 h 40"/>
                    <a:gd name="T2" fmla="*/ 19 w 24"/>
                    <a:gd name="T3" fmla="*/ 40 h 40"/>
                    <a:gd name="T4" fmla="*/ 0 w 24"/>
                    <a:gd name="T5" fmla="*/ 2 h 40"/>
                    <a:gd name="T6" fmla="*/ 4 w 24"/>
                    <a:gd name="T7" fmla="*/ 0 h 40"/>
                    <a:gd name="T8" fmla="*/ 24 w 24"/>
                    <a:gd name="T9" fmla="*/ 38 h 40"/>
                  </a:gdLst>
                  <a:ahLst/>
                  <a:cxnLst>
                    <a:cxn ang="0">
                      <a:pos x="T0" y="T1"/>
                    </a:cxn>
                    <a:cxn ang="0">
                      <a:pos x="T2" y="T3"/>
                    </a:cxn>
                    <a:cxn ang="0">
                      <a:pos x="T4" y="T5"/>
                    </a:cxn>
                    <a:cxn ang="0">
                      <a:pos x="T6" y="T7"/>
                    </a:cxn>
                    <a:cxn ang="0">
                      <a:pos x="T8" y="T9"/>
                    </a:cxn>
                  </a:cxnLst>
                  <a:rect l="0" t="0" r="r" b="b"/>
                  <a:pathLst>
                    <a:path w="24" h="40">
                      <a:moveTo>
                        <a:pt x="24" y="38"/>
                      </a:moveTo>
                      <a:lnTo>
                        <a:pt x="19" y="40"/>
                      </a:lnTo>
                      <a:lnTo>
                        <a:pt x="0" y="2"/>
                      </a:lnTo>
                      <a:lnTo>
                        <a:pt x="4" y="0"/>
                      </a:lnTo>
                      <a:lnTo>
                        <a:pt x="2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5" name="Freeform 8435"/>
                <p:cNvSpPr>
                  <a:spLocks/>
                </p:cNvSpPr>
                <p:nvPr/>
              </p:nvSpPr>
              <p:spPr bwMode="auto">
                <a:xfrm>
                  <a:off x="1767" y="2019"/>
                  <a:ext cx="4" cy="7"/>
                </a:xfrm>
                <a:custGeom>
                  <a:avLst/>
                  <a:gdLst>
                    <a:gd name="T0" fmla="*/ 5 w 24"/>
                    <a:gd name="T1" fmla="*/ 0 h 41"/>
                    <a:gd name="T2" fmla="*/ 0 w 24"/>
                    <a:gd name="T3" fmla="*/ 4 h 41"/>
                    <a:gd name="T4" fmla="*/ 19 w 24"/>
                    <a:gd name="T5" fmla="*/ 41 h 41"/>
                    <a:gd name="T6" fmla="*/ 24 w 24"/>
                    <a:gd name="T7" fmla="*/ 39 h 41"/>
                    <a:gd name="T8" fmla="*/ 8 w 24"/>
                    <a:gd name="T9" fmla="*/ 9 h 41"/>
                    <a:gd name="T10" fmla="*/ 9 w 24"/>
                    <a:gd name="T11" fmla="*/ 9 h 41"/>
                    <a:gd name="T12" fmla="*/ 5 w 24"/>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24" h="41">
                      <a:moveTo>
                        <a:pt x="5" y="0"/>
                      </a:moveTo>
                      <a:lnTo>
                        <a:pt x="0" y="4"/>
                      </a:lnTo>
                      <a:lnTo>
                        <a:pt x="19" y="41"/>
                      </a:lnTo>
                      <a:lnTo>
                        <a:pt x="24" y="39"/>
                      </a:lnTo>
                      <a:lnTo>
                        <a:pt x="8" y="9"/>
                      </a:lnTo>
                      <a:lnTo>
                        <a:pt x="9"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6" name="Freeform 8436"/>
                <p:cNvSpPr>
                  <a:spLocks/>
                </p:cNvSpPr>
                <p:nvPr/>
              </p:nvSpPr>
              <p:spPr bwMode="auto">
                <a:xfrm>
                  <a:off x="1768" y="2019"/>
                  <a:ext cx="6" cy="5"/>
                </a:xfrm>
                <a:custGeom>
                  <a:avLst/>
                  <a:gdLst>
                    <a:gd name="T0" fmla="*/ 0 w 39"/>
                    <a:gd name="T1" fmla="*/ 0 h 28"/>
                    <a:gd name="T2" fmla="*/ 4 w 39"/>
                    <a:gd name="T3" fmla="*/ 9 h 28"/>
                    <a:gd name="T4" fmla="*/ 39 w 39"/>
                    <a:gd name="T5" fmla="*/ 28 h 28"/>
                    <a:gd name="T6" fmla="*/ 35 w 39"/>
                    <a:gd name="T7" fmla="*/ 21 h 28"/>
                    <a:gd name="T8" fmla="*/ 0 w 39"/>
                    <a:gd name="T9" fmla="*/ 0 h 28"/>
                  </a:gdLst>
                  <a:ahLst/>
                  <a:cxnLst>
                    <a:cxn ang="0">
                      <a:pos x="T0" y="T1"/>
                    </a:cxn>
                    <a:cxn ang="0">
                      <a:pos x="T2" y="T3"/>
                    </a:cxn>
                    <a:cxn ang="0">
                      <a:pos x="T4" y="T5"/>
                    </a:cxn>
                    <a:cxn ang="0">
                      <a:pos x="T6" y="T7"/>
                    </a:cxn>
                    <a:cxn ang="0">
                      <a:pos x="T8" y="T9"/>
                    </a:cxn>
                  </a:cxnLst>
                  <a:rect l="0" t="0" r="r" b="b"/>
                  <a:pathLst>
                    <a:path w="39" h="28">
                      <a:moveTo>
                        <a:pt x="0" y="0"/>
                      </a:moveTo>
                      <a:lnTo>
                        <a:pt x="4" y="9"/>
                      </a:lnTo>
                      <a:lnTo>
                        <a:pt x="39" y="28"/>
                      </a:lnTo>
                      <a:lnTo>
                        <a:pt x="35" y="2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7" name="Freeform 8437"/>
                <p:cNvSpPr>
                  <a:spLocks/>
                </p:cNvSpPr>
                <p:nvPr/>
              </p:nvSpPr>
              <p:spPr bwMode="auto">
                <a:xfrm>
                  <a:off x="1771" y="2017"/>
                  <a:ext cx="4" cy="7"/>
                </a:xfrm>
                <a:custGeom>
                  <a:avLst/>
                  <a:gdLst>
                    <a:gd name="T0" fmla="*/ 4 w 24"/>
                    <a:gd name="T1" fmla="*/ 0 h 40"/>
                    <a:gd name="T2" fmla="*/ 0 w 24"/>
                    <a:gd name="T3" fmla="*/ 2 h 40"/>
                    <a:gd name="T4" fmla="*/ 15 w 24"/>
                    <a:gd name="T5" fmla="*/ 33 h 40"/>
                    <a:gd name="T6" fmla="*/ 15 w 24"/>
                    <a:gd name="T7" fmla="*/ 33 h 40"/>
                    <a:gd name="T8" fmla="*/ 19 w 24"/>
                    <a:gd name="T9" fmla="*/ 40 h 40"/>
                    <a:gd name="T10" fmla="*/ 24 w 24"/>
                    <a:gd name="T11" fmla="*/ 38 h 40"/>
                    <a:gd name="T12" fmla="*/ 4 w 24"/>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4" y="0"/>
                      </a:moveTo>
                      <a:lnTo>
                        <a:pt x="0" y="2"/>
                      </a:lnTo>
                      <a:lnTo>
                        <a:pt x="15" y="33"/>
                      </a:lnTo>
                      <a:lnTo>
                        <a:pt x="15" y="33"/>
                      </a:lnTo>
                      <a:lnTo>
                        <a:pt x="19" y="40"/>
                      </a:lnTo>
                      <a:lnTo>
                        <a:pt x="24" y="38"/>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8" name="Freeform 8438"/>
                <p:cNvSpPr>
                  <a:spLocks/>
                </p:cNvSpPr>
                <p:nvPr/>
              </p:nvSpPr>
              <p:spPr bwMode="auto">
                <a:xfrm>
                  <a:off x="1776" y="2012"/>
                  <a:ext cx="8" cy="9"/>
                </a:xfrm>
                <a:custGeom>
                  <a:avLst/>
                  <a:gdLst>
                    <a:gd name="T0" fmla="*/ 28 w 48"/>
                    <a:gd name="T1" fmla="*/ 0 h 52"/>
                    <a:gd name="T2" fmla="*/ 0 w 48"/>
                    <a:gd name="T3" fmla="*/ 14 h 52"/>
                    <a:gd name="T4" fmla="*/ 19 w 48"/>
                    <a:gd name="T5" fmla="*/ 52 h 52"/>
                    <a:gd name="T6" fmla="*/ 48 w 48"/>
                    <a:gd name="T7" fmla="*/ 37 h 52"/>
                    <a:gd name="T8" fmla="*/ 46 w 48"/>
                    <a:gd name="T9" fmla="*/ 33 h 52"/>
                    <a:gd name="T10" fmla="*/ 22 w 48"/>
                    <a:gd name="T11" fmla="*/ 45 h 52"/>
                    <a:gd name="T12" fmla="*/ 16 w 48"/>
                    <a:gd name="T13" fmla="*/ 32 h 52"/>
                    <a:gd name="T14" fmla="*/ 36 w 48"/>
                    <a:gd name="T15" fmla="*/ 21 h 52"/>
                    <a:gd name="T16" fmla="*/ 34 w 48"/>
                    <a:gd name="T17" fmla="*/ 17 h 52"/>
                    <a:gd name="T18" fmla="*/ 13 w 48"/>
                    <a:gd name="T19" fmla="*/ 28 h 52"/>
                    <a:gd name="T20" fmla="*/ 7 w 48"/>
                    <a:gd name="T21" fmla="*/ 16 h 52"/>
                    <a:gd name="T22" fmla="*/ 30 w 48"/>
                    <a:gd name="T23" fmla="*/ 4 h 52"/>
                    <a:gd name="T24" fmla="*/ 28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8" y="0"/>
                      </a:moveTo>
                      <a:lnTo>
                        <a:pt x="0" y="14"/>
                      </a:lnTo>
                      <a:lnTo>
                        <a:pt x="19" y="52"/>
                      </a:lnTo>
                      <a:lnTo>
                        <a:pt x="48" y="37"/>
                      </a:lnTo>
                      <a:lnTo>
                        <a:pt x="46" y="33"/>
                      </a:lnTo>
                      <a:lnTo>
                        <a:pt x="22" y="45"/>
                      </a:lnTo>
                      <a:lnTo>
                        <a:pt x="16" y="32"/>
                      </a:lnTo>
                      <a:lnTo>
                        <a:pt x="36" y="21"/>
                      </a:lnTo>
                      <a:lnTo>
                        <a:pt x="34" y="17"/>
                      </a:lnTo>
                      <a:lnTo>
                        <a:pt x="13" y="28"/>
                      </a:lnTo>
                      <a:lnTo>
                        <a:pt x="7" y="16"/>
                      </a:lnTo>
                      <a:lnTo>
                        <a:pt x="30" y="4"/>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99" name="Freeform 8439"/>
                <p:cNvSpPr>
                  <a:spLocks/>
                </p:cNvSpPr>
                <p:nvPr/>
              </p:nvSpPr>
              <p:spPr bwMode="auto">
                <a:xfrm>
                  <a:off x="1784" y="2014"/>
                  <a:ext cx="2" cy="5"/>
                </a:xfrm>
                <a:custGeom>
                  <a:avLst/>
                  <a:gdLst>
                    <a:gd name="T0" fmla="*/ 4 w 10"/>
                    <a:gd name="T1" fmla="*/ 0 h 28"/>
                    <a:gd name="T2" fmla="*/ 0 w 10"/>
                    <a:gd name="T3" fmla="*/ 28 h 28"/>
                    <a:gd name="T4" fmla="*/ 6 w 10"/>
                    <a:gd name="T5" fmla="*/ 25 h 28"/>
                    <a:gd name="T6" fmla="*/ 7 w 10"/>
                    <a:gd name="T7" fmla="*/ 16 h 28"/>
                    <a:gd name="T8" fmla="*/ 8 w 10"/>
                    <a:gd name="T9" fmla="*/ 9 h 28"/>
                    <a:gd name="T10" fmla="*/ 8 w 10"/>
                    <a:gd name="T11" fmla="*/ 5 h 28"/>
                    <a:gd name="T12" fmla="*/ 10 w 10"/>
                    <a:gd name="T13" fmla="*/ 3 h 28"/>
                    <a:gd name="T14" fmla="*/ 10 w 10"/>
                    <a:gd name="T15" fmla="*/ 3 h 28"/>
                    <a:gd name="T16" fmla="*/ 4 w 10"/>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8">
                      <a:moveTo>
                        <a:pt x="4" y="0"/>
                      </a:moveTo>
                      <a:lnTo>
                        <a:pt x="0" y="28"/>
                      </a:lnTo>
                      <a:lnTo>
                        <a:pt x="6" y="25"/>
                      </a:lnTo>
                      <a:lnTo>
                        <a:pt x="7" y="16"/>
                      </a:lnTo>
                      <a:lnTo>
                        <a:pt x="8" y="9"/>
                      </a:lnTo>
                      <a:lnTo>
                        <a:pt x="8" y="5"/>
                      </a:lnTo>
                      <a:lnTo>
                        <a:pt x="10" y="3"/>
                      </a:lnTo>
                      <a:lnTo>
                        <a:pt x="10" y="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0" name="Freeform 8440"/>
                <p:cNvSpPr>
                  <a:spLocks/>
                </p:cNvSpPr>
                <p:nvPr/>
              </p:nvSpPr>
              <p:spPr bwMode="auto">
                <a:xfrm>
                  <a:off x="1785" y="2009"/>
                  <a:ext cx="2" cy="4"/>
                </a:xfrm>
                <a:custGeom>
                  <a:avLst/>
                  <a:gdLst>
                    <a:gd name="T0" fmla="*/ 10 w 10"/>
                    <a:gd name="T1" fmla="*/ 0 h 24"/>
                    <a:gd name="T2" fmla="*/ 3 w 10"/>
                    <a:gd name="T3" fmla="*/ 2 h 24"/>
                    <a:gd name="T4" fmla="*/ 3 w 10"/>
                    <a:gd name="T5" fmla="*/ 7 h 24"/>
                    <a:gd name="T6" fmla="*/ 1 w 10"/>
                    <a:gd name="T7" fmla="*/ 15 h 24"/>
                    <a:gd name="T8" fmla="*/ 1 w 10"/>
                    <a:gd name="T9" fmla="*/ 20 h 24"/>
                    <a:gd name="T10" fmla="*/ 0 w 10"/>
                    <a:gd name="T11" fmla="*/ 22 h 24"/>
                    <a:gd name="T12" fmla="*/ 6 w 10"/>
                    <a:gd name="T13" fmla="*/ 24 h 24"/>
                    <a:gd name="T14" fmla="*/ 10 w 10"/>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4">
                      <a:moveTo>
                        <a:pt x="10" y="0"/>
                      </a:moveTo>
                      <a:lnTo>
                        <a:pt x="3" y="2"/>
                      </a:lnTo>
                      <a:lnTo>
                        <a:pt x="3" y="7"/>
                      </a:lnTo>
                      <a:lnTo>
                        <a:pt x="1" y="15"/>
                      </a:lnTo>
                      <a:lnTo>
                        <a:pt x="1" y="20"/>
                      </a:lnTo>
                      <a:lnTo>
                        <a:pt x="0" y="22"/>
                      </a:lnTo>
                      <a:lnTo>
                        <a:pt x="6" y="24"/>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1" name="Freeform 8441"/>
                <p:cNvSpPr>
                  <a:spLocks/>
                </p:cNvSpPr>
                <p:nvPr/>
              </p:nvSpPr>
              <p:spPr bwMode="auto">
                <a:xfrm>
                  <a:off x="1781" y="2011"/>
                  <a:ext cx="9" cy="5"/>
                </a:xfrm>
                <a:custGeom>
                  <a:avLst/>
                  <a:gdLst>
                    <a:gd name="T0" fmla="*/ 6 w 53"/>
                    <a:gd name="T1" fmla="*/ 0 h 27"/>
                    <a:gd name="T2" fmla="*/ 0 w 53"/>
                    <a:gd name="T3" fmla="*/ 3 h 27"/>
                    <a:gd name="T4" fmla="*/ 22 w 53"/>
                    <a:gd name="T5" fmla="*/ 14 h 27"/>
                    <a:gd name="T6" fmla="*/ 28 w 53"/>
                    <a:gd name="T7" fmla="*/ 17 h 27"/>
                    <a:gd name="T8" fmla="*/ 28 w 53"/>
                    <a:gd name="T9" fmla="*/ 18 h 27"/>
                    <a:gd name="T10" fmla="*/ 34 w 53"/>
                    <a:gd name="T11" fmla="*/ 20 h 27"/>
                    <a:gd name="T12" fmla="*/ 47 w 53"/>
                    <a:gd name="T13" fmla="*/ 27 h 27"/>
                    <a:gd name="T14" fmla="*/ 53 w 53"/>
                    <a:gd name="T15" fmla="*/ 24 h 27"/>
                    <a:gd name="T16" fmla="*/ 29 w 53"/>
                    <a:gd name="T17" fmla="*/ 11 h 27"/>
                    <a:gd name="T18" fmla="*/ 23 w 53"/>
                    <a:gd name="T19" fmla="*/ 9 h 27"/>
                    <a:gd name="T20" fmla="*/ 20 w 53"/>
                    <a:gd name="T21" fmla="*/ 7 h 27"/>
                    <a:gd name="T22" fmla="*/ 6 w 53"/>
                    <a:gd name="T2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27">
                      <a:moveTo>
                        <a:pt x="6" y="0"/>
                      </a:moveTo>
                      <a:lnTo>
                        <a:pt x="0" y="3"/>
                      </a:lnTo>
                      <a:lnTo>
                        <a:pt x="22" y="14"/>
                      </a:lnTo>
                      <a:lnTo>
                        <a:pt x="28" y="17"/>
                      </a:lnTo>
                      <a:lnTo>
                        <a:pt x="28" y="18"/>
                      </a:lnTo>
                      <a:lnTo>
                        <a:pt x="34" y="20"/>
                      </a:lnTo>
                      <a:lnTo>
                        <a:pt x="47" y="27"/>
                      </a:lnTo>
                      <a:lnTo>
                        <a:pt x="53" y="24"/>
                      </a:lnTo>
                      <a:lnTo>
                        <a:pt x="29" y="11"/>
                      </a:lnTo>
                      <a:lnTo>
                        <a:pt x="23" y="9"/>
                      </a:lnTo>
                      <a:lnTo>
                        <a:pt x="20" y="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2" name="Freeform 8442"/>
                <p:cNvSpPr>
                  <a:spLocks/>
                </p:cNvSpPr>
                <p:nvPr/>
              </p:nvSpPr>
              <p:spPr bwMode="auto">
                <a:xfrm>
                  <a:off x="1790" y="2007"/>
                  <a:ext cx="4" cy="4"/>
                </a:xfrm>
                <a:custGeom>
                  <a:avLst/>
                  <a:gdLst>
                    <a:gd name="T0" fmla="*/ 12 w 22"/>
                    <a:gd name="T1" fmla="*/ 0 h 27"/>
                    <a:gd name="T2" fmla="*/ 3 w 22"/>
                    <a:gd name="T3" fmla="*/ 7 h 27"/>
                    <a:gd name="T4" fmla="*/ 9 w 22"/>
                    <a:gd name="T5" fmla="*/ 5 h 27"/>
                    <a:gd name="T6" fmla="*/ 12 w 22"/>
                    <a:gd name="T7" fmla="*/ 6 h 27"/>
                    <a:gd name="T8" fmla="*/ 15 w 22"/>
                    <a:gd name="T9" fmla="*/ 9 h 27"/>
                    <a:gd name="T10" fmla="*/ 16 w 22"/>
                    <a:gd name="T11" fmla="*/ 14 h 27"/>
                    <a:gd name="T12" fmla="*/ 15 w 22"/>
                    <a:gd name="T13" fmla="*/ 18 h 27"/>
                    <a:gd name="T14" fmla="*/ 10 w 22"/>
                    <a:gd name="T15" fmla="*/ 21 h 27"/>
                    <a:gd name="T16" fmla="*/ 0 w 22"/>
                    <a:gd name="T17" fmla="*/ 27 h 27"/>
                    <a:gd name="T18" fmla="*/ 21 w 22"/>
                    <a:gd name="T19" fmla="*/ 17 h 27"/>
                    <a:gd name="T20" fmla="*/ 22 w 22"/>
                    <a:gd name="T21" fmla="*/ 13 h 27"/>
                    <a:gd name="T22" fmla="*/ 20 w 22"/>
                    <a:gd name="T23" fmla="*/ 6 h 27"/>
                    <a:gd name="T24" fmla="*/ 20 w 22"/>
                    <a:gd name="T25" fmla="*/ 6 h 27"/>
                    <a:gd name="T26" fmla="*/ 17 w 22"/>
                    <a:gd name="T27" fmla="*/ 2 h 27"/>
                    <a:gd name="T28" fmla="*/ 12 w 22"/>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7">
                      <a:moveTo>
                        <a:pt x="12" y="0"/>
                      </a:moveTo>
                      <a:lnTo>
                        <a:pt x="3" y="7"/>
                      </a:lnTo>
                      <a:lnTo>
                        <a:pt x="9" y="5"/>
                      </a:lnTo>
                      <a:lnTo>
                        <a:pt x="12" y="6"/>
                      </a:lnTo>
                      <a:lnTo>
                        <a:pt x="15" y="9"/>
                      </a:lnTo>
                      <a:lnTo>
                        <a:pt x="16" y="14"/>
                      </a:lnTo>
                      <a:lnTo>
                        <a:pt x="15" y="18"/>
                      </a:lnTo>
                      <a:lnTo>
                        <a:pt x="10" y="21"/>
                      </a:lnTo>
                      <a:lnTo>
                        <a:pt x="0" y="27"/>
                      </a:lnTo>
                      <a:lnTo>
                        <a:pt x="21" y="17"/>
                      </a:lnTo>
                      <a:lnTo>
                        <a:pt x="22" y="13"/>
                      </a:lnTo>
                      <a:lnTo>
                        <a:pt x="20" y="6"/>
                      </a:lnTo>
                      <a:lnTo>
                        <a:pt x="20" y="6"/>
                      </a:lnTo>
                      <a:lnTo>
                        <a:pt x="17"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3" name="Freeform 8443"/>
                <p:cNvSpPr>
                  <a:spLocks/>
                </p:cNvSpPr>
                <p:nvPr/>
              </p:nvSpPr>
              <p:spPr bwMode="auto">
                <a:xfrm>
                  <a:off x="1788" y="2007"/>
                  <a:ext cx="6" cy="8"/>
                </a:xfrm>
                <a:custGeom>
                  <a:avLst/>
                  <a:gdLst>
                    <a:gd name="T0" fmla="*/ 14 w 35"/>
                    <a:gd name="T1" fmla="*/ 3 h 49"/>
                    <a:gd name="T2" fmla="*/ 0 w 35"/>
                    <a:gd name="T3" fmla="*/ 11 h 49"/>
                    <a:gd name="T4" fmla="*/ 19 w 35"/>
                    <a:gd name="T5" fmla="*/ 49 h 49"/>
                    <a:gd name="T6" fmla="*/ 25 w 35"/>
                    <a:gd name="T7" fmla="*/ 46 h 49"/>
                    <a:gd name="T8" fmla="*/ 16 w 35"/>
                    <a:gd name="T9" fmla="*/ 31 h 49"/>
                    <a:gd name="T10" fmla="*/ 26 w 35"/>
                    <a:gd name="T11" fmla="*/ 25 h 49"/>
                    <a:gd name="T12" fmla="*/ 28 w 35"/>
                    <a:gd name="T13" fmla="*/ 24 h 49"/>
                    <a:gd name="T14" fmla="*/ 33 w 35"/>
                    <a:gd name="T15" fmla="*/ 21 h 49"/>
                    <a:gd name="T16" fmla="*/ 35 w 35"/>
                    <a:gd name="T17" fmla="*/ 17 h 49"/>
                    <a:gd name="T18" fmla="*/ 14 w 35"/>
                    <a:gd name="T19" fmla="*/ 27 h 49"/>
                    <a:gd name="T20" fmla="*/ 8 w 35"/>
                    <a:gd name="T21" fmla="*/ 13 h 49"/>
                    <a:gd name="T22" fmla="*/ 17 w 35"/>
                    <a:gd name="T23" fmla="*/ 7 h 49"/>
                    <a:gd name="T24" fmla="*/ 26 w 35"/>
                    <a:gd name="T25" fmla="*/ 0 h 49"/>
                    <a:gd name="T26" fmla="*/ 20 w 35"/>
                    <a:gd name="T27" fmla="*/ 1 h 49"/>
                    <a:gd name="T28" fmla="*/ 19 w 35"/>
                    <a:gd name="T29" fmla="*/ 1 h 49"/>
                    <a:gd name="T30" fmla="*/ 14 w 35"/>
                    <a:gd name="T3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9">
                      <a:moveTo>
                        <a:pt x="14" y="3"/>
                      </a:moveTo>
                      <a:lnTo>
                        <a:pt x="0" y="11"/>
                      </a:lnTo>
                      <a:lnTo>
                        <a:pt x="19" y="49"/>
                      </a:lnTo>
                      <a:lnTo>
                        <a:pt x="25" y="46"/>
                      </a:lnTo>
                      <a:lnTo>
                        <a:pt x="16" y="31"/>
                      </a:lnTo>
                      <a:lnTo>
                        <a:pt x="26" y="25"/>
                      </a:lnTo>
                      <a:lnTo>
                        <a:pt x="28" y="24"/>
                      </a:lnTo>
                      <a:lnTo>
                        <a:pt x="33" y="21"/>
                      </a:lnTo>
                      <a:lnTo>
                        <a:pt x="35" y="17"/>
                      </a:lnTo>
                      <a:lnTo>
                        <a:pt x="14" y="27"/>
                      </a:lnTo>
                      <a:lnTo>
                        <a:pt x="8" y="13"/>
                      </a:lnTo>
                      <a:lnTo>
                        <a:pt x="17" y="7"/>
                      </a:lnTo>
                      <a:lnTo>
                        <a:pt x="26" y="0"/>
                      </a:lnTo>
                      <a:lnTo>
                        <a:pt x="20" y="1"/>
                      </a:lnTo>
                      <a:lnTo>
                        <a:pt x="19" y="1"/>
                      </a:lnTo>
                      <a:lnTo>
                        <a:pt x="1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4" name="Freeform 8444"/>
                <p:cNvSpPr>
                  <a:spLocks/>
                </p:cNvSpPr>
                <p:nvPr/>
              </p:nvSpPr>
              <p:spPr bwMode="auto">
                <a:xfrm>
                  <a:off x="1794" y="2003"/>
                  <a:ext cx="8" cy="9"/>
                </a:xfrm>
                <a:custGeom>
                  <a:avLst/>
                  <a:gdLst>
                    <a:gd name="T0" fmla="*/ 28 w 48"/>
                    <a:gd name="T1" fmla="*/ 0 h 52"/>
                    <a:gd name="T2" fmla="*/ 0 w 48"/>
                    <a:gd name="T3" fmla="*/ 13 h 52"/>
                    <a:gd name="T4" fmla="*/ 20 w 48"/>
                    <a:gd name="T5" fmla="*/ 52 h 52"/>
                    <a:gd name="T6" fmla="*/ 48 w 48"/>
                    <a:gd name="T7" fmla="*/ 37 h 52"/>
                    <a:gd name="T8" fmla="*/ 46 w 48"/>
                    <a:gd name="T9" fmla="*/ 33 h 52"/>
                    <a:gd name="T10" fmla="*/ 23 w 48"/>
                    <a:gd name="T11" fmla="*/ 44 h 52"/>
                    <a:gd name="T12" fmla="*/ 16 w 48"/>
                    <a:gd name="T13" fmla="*/ 32 h 52"/>
                    <a:gd name="T14" fmla="*/ 38 w 48"/>
                    <a:gd name="T15" fmla="*/ 21 h 52"/>
                    <a:gd name="T16" fmla="*/ 34 w 48"/>
                    <a:gd name="T17" fmla="*/ 17 h 52"/>
                    <a:gd name="T18" fmla="*/ 14 w 48"/>
                    <a:gd name="T19" fmla="*/ 27 h 52"/>
                    <a:gd name="T20" fmla="*/ 8 w 48"/>
                    <a:gd name="T21" fmla="*/ 16 h 52"/>
                    <a:gd name="T22" fmla="*/ 30 w 48"/>
                    <a:gd name="T23" fmla="*/ 4 h 52"/>
                    <a:gd name="T24" fmla="*/ 28 w 48"/>
                    <a:gd name="T2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52">
                      <a:moveTo>
                        <a:pt x="28" y="0"/>
                      </a:moveTo>
                      <a:lnTo>
                        <a:pt x="0" y="13"/>
                      </a:lnTo>
                      <a:lnTo>
                        <a:pt x="20" y="52"/>
                      </a:lnTo>
                      <a:lnTo>
                        <a:pt x="48" y="37"/>
                      </a:lnTo>
                      <a:lnTo>
                        <a:pt x="46" y="33"/>
                      </a:lnTo>
                      <a:lnTo>
                        <a:pt x="23" y="44"/>
                      </a:lnTo>
                      <a:lnTo>
                        <a:pt x="16" y="32"/>
                      </a:lnTo>
                      <a:lnTo>
                        <a:pt x="38" y="21"/>
                      </a:lnTo>
                      <a:lnTo>
                        <a:pt x="34" y="17"/>
                      </a:lnTo>
                      <a:lnTo>
                        <a:pt x="14" y="27"/>
                      </a:lnTo>
                      <a:lnTo>
                        <a:pt x="8" y="16"/>
                      </a:lnTo>
                      <a:lnTo>
                        <a:pt x="30" y="4"/>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05" name="Freeform 8445"/>
                <p:cNvSpPr>
                  <a:spLocks/>
                </p:cNvSpPr>
                <p:nvPr/>
              </p:nvSpPr>
              <p:spPr bwMode="auto">
                <a:xfrm>
                  <a:off x="1802" y="2001"/>
                  <a:ext cx="5" cy="7"/>
                </a:xfrm>
                <a:custGeom>
                  <a:avLst/>
                  <a:gdLst>
                    <a:gd name="T0" fmla="*/ 9 w 28"/>
                    <a:gd name="T1" fmla="*/ 0 h 41"/>
                    <a:gd name="T2" fmla="*/ 0 w 28"/>
                    <a:gd name="T3" fmla="*/ 8 h 41"/>
                    <a:gd name="T4" fmla="*/ 4 w 28"/>
                    <a:gd name="T5" fmla="*/ 6 h 41"/>
                    <a:gd name="T6" fmla="*/ 8 w 28"/>
                    <a:gd name="T7" fmla="*/ 5 h 41"/>
                    <a:gd name="T8" fmla="*/ 12 w 28"/>
                    <a:gd name="T9" fmla="*/ 7 h 41"/>
                    <a:gd name="T10" fmla="*/ 17 w 28"/>
                    <a:gd name="T11" fmla="*/ 10 h 41"/>
                    <a:gd name="T12" fmla="*/ 17 w 28"/>
                    <a:gd name="T13" fmla="*/ 10 h 41"/>
                    <a:gd name="T14" fmla="*/ 20 w 28"/>
                    <a:gd name="T15" fmla="*/ 16 h 41"/>
                    <a:gd name="T16" fmla="*/ 22 w 28"/>
                    <a:gd name="T17" fmla="*/ 20 h 41"/>
                    <a:gd name="T18" fmla="*/ 23 w 28"/>
                    <a:gd name="T19" fmla="*/ 24 h 41"/>
                    <a:gd name="T20" fmla="*/ 23 w 28"/>
                    <a:gd name="T21" fmla="*/ 25 h 41"/>
                    <a:gd name="T22" fmla="*/ 22 w 28"/>
                    <a:gd name="T23" fmla="*/ 31 h 41"/>
                    <a:gd name="T24" fmla="*/ 19 w 28"/>
                    <a:gd name="T25" fmla="*/ 35 h 41"/>
                    <a:gd name="T26" fmla="*/ 14 w 28"/>
                    <a:gd name="T27" fmla="*/ 37 h 41"/>
                    <a:gd name="T28" fmla="*/ 6 w 28"/>
                    <a:gd name="T29" fmla="*/ 41 h 41"/>
                    <a:gd name="T30" fmla="*/ 26 w 28"/>
                    <a:gd name="T31" fmla="*/ 34 h 41"/>
                    <a:gd name="T32" fmla="*/ 28 w 28"/>
                    <a:gd name="T33" fmla="*/ 28 h 41"/>
                    <a:gd name="T34" fmla="*/ 28 w 28"/>
                    <a:gd name="T35" fmla="*/ 24 h 41"/>
                    <a:gd name="T36" fmla="*/ 27 w 28"/>
                    <a:gd name="T37" fmla="*/ 19 h 41"/>
                    <a:gd name="T38" fmla="*/ 25 w 28"/>
                    <a:gd name="T39" fmla="*/ 14 h 41"/>
                    <a:gd name="T40" fmla="*/ 24 w 28"/>
                    <a:gd name="T41" fmla="*/ 10 h 41"/>
                    <a:gd name="T42" fmla="*/ 21 w 28"/>
                    <a:gd name="T43" fmla="*/ 6 h 41"/>
                    <a:gd name="T44" fmla="*/ 20 w 28"/>
                    <a:gd name="T45" fmla="*/ 5 h 41"/>
                    <a:gd name="T46" fmla="*/ 16 w 28"/>
                    <a:gd name="T47" fmla="*/ 2 h 41"/>
                    <a:gd name="T48" fmla="*/ 14 w 28"/>
                    <a:gd name="T49" fmla="*/ 2 h 41"/>
                    <a:gd name="T50" fmla="*/ 9 w 28"/>
                    <a:gd name="T5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41">
                      <a:moveTo>
                        <a:pt x="9" y="0"/>
                      </a:moveTo>
                      <a:lnTo>
                        <a:pt x="0" y="8"/>
                      </a:lnTo>
                      <a:lnTo>
                        <a:pt x="4" y="6"/>
                      </a:lnTo>
                      <a:lnTo>
                        <a:pt x="8" y="5"/>
                      </a:lnTo>
                      <a:lnTo>
                        <a:pt x="12" y="7"/>
                      </a:lnTo>
                      <a:lnTo>
                        <a:pt x="17" y="10"/>
                      </a:lnTo>
                      <a:lnTo>
                        <a:pt x="17" y="10"/>
                      </a:lnTo>
                      <a:lnTo>
                        <a:pt x="20" y="16"/>
                      </a:lnTo>
                      <a:lnTo>
                        <a:pt x="22" y="20"/>
                      </a:lnTo>
                      <a:lnTo>
                        <a:pt x="23" y="24"/>
                      </a:lnTo>
                      <a:lnTo>
                        <a:pt x="23" y="25"/>
                      </a:lnTo>
                      <a:lnTo>
                        <a:pt x="22" y="31"/>
                      </a:lnTo>
                      <a:lnTo>
                        <a:pt x="19" y="35"/>
                      </a:lnTo>
                      <a:lnTo>
                        <a:pt x="14" y="37"/>
                      </a:lnTo>
                      <a:lnTo>
                        <a:pt x="6" y="41"/>
                      </a:lnTo>
                      <a:lnTo>
                        <a:pt x="26" y="34"/>
                      </a:lnTo>
                      <a:lnTo>
                        <a:pt x="28" y="28"/>
                      </a:lnTo>
                      <a:lnTo>
                        <a:pt x="28" y="24"/>
                      </a:lnTo>
                      <a:lnTo>
                        <a:pt x="27" y="19"/>
                      </a:lnTo>
                      <a:lnTo>
                        <a:pt x="25" y="14"/>
                      </a:lnTo>
                      <a:lnTo>
                        <a:pt x="24" y="10"/>
                      </a:lnTo>
                      <a:lnTo>
                        <a:pt x="21" y="6"/>
                      </a:lnTo>
                      <a:lnTo>
                        <a:pt x="20" y="5"/>
                      </a:lnTo>
                      <a:lnTo>
                        <a:pt x="16" y="2"/>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8871" name="Group 8647"/>
              <p:cNvGrpSpPr>
                <a:grpSpLocks/>
              </p:cNvGrpSpPr>
              <p:nvPr/>
            </p:nvGrpSpPr>
            <p:grpSpPr bwMode="auto">
              <a:xfrm>
                <a:off x="1766" y="1368"/>
                <a:ext cx="1864" cy="1382"/>
                <a:chOff x="1766" y="1368"/>
                <a:chExt cx="1864" cy="1382"/>
              </a:xfrm>
            </p:grpSpPr>
            <p:sp>
              <p:nvSpPr>
                <p:cNvPr id="9006" name="Freeform 8447"/>
                <p:cNvSpPr>
                  <a:spLocks/>
                </p:cNvSpPr>
                <p:nvPr/>
              </p:nvSpPr>
              <p:spPr bwMode="auto">
                <a:xfrm>
                  <a:off x="1800" y="2001"/>
                  <a:ext cx="7" cy="8"/>
                </a:xfrm>
                <a:custGeom>
                  <a:avLst/>
                  <a:gdLst>
                    <a:gd name="T0" fmla="*/ 12 w 41"/>
                    <a:gd name="T1" fmla="*/ 4 h 49"/>
                    <a:gd name="T2" fmla="*/ 0 w 41"/>
                    <a:gd name="T3" fmla="*/ 10 h 49"/>
                    <a:gd name="T4" fmla="*/ 19 w 41"/>
                    <a:gd name="T5" fmla="*/ 49 h 49"/>
                    <a:gd name="T6" fmla="*/ 33 w 41"/>
                    <a:gd name="T7" fmla="*/ 41 h 49"/>
                    <a:gd name="T8" fmla="*/ 33 w 41"/>
                    <a:gd name="T9" fmla="*/ 41 h 49"/>
                    <a:gd name="T10" fmla="*/ 38 w 41"/>
                    <a:gd name="T11" fmla="*/ 38 h 49"/>
                    <a:gd name="T12" fmla="*/ 41 w 41"/>
                    <a:gd name="T13" fmla="*/ 34 h 49"/>
                    <a:gd name="T14" fmla="*/ 21 w 41"/>
                    <a:gd name="T15" fmla="*/ 41 h 49"/>
                    <a:gd name="T16" fmla="*/ 6 w 41"/>
                    <a:gd name="T17" fmla="*/ 12 h 49"/>
                    <a:gd name="T18" fmla="*/ 15 w 41"/>
                    <a:gd name="T19" fmla="*/ 8 h 49"/>
                    <a:gd name="T20" fmla="*/ 24 w 41"/>
                    <a:gd name="T21" fmla="*/ 0 h 49"/>
                    <a:gd name="T22" fmla="*/ 24 w 41"/>
                    <a:gd name="T23" fmla="*/ 0 h 49"/>
                    <a:gd name="T24" fmla="*/ 19 w 41"/>
                    <a:gd name="T25" fmla="*/ 1 h 49"/>
                    <a:gd name="T26" fmla="*/ 18 w 41"/>
                    <a:gd name="T27" fmla="*/ 1 h 49"/>
                    <a:gd name="T28" fmla="*/ 12 w 41"/>
                    <a:gd name="T2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9">
                      <a:moveTo>
                        <a:pt x="12" y="4"/>
                      </a:moveTo>
                      <a:lnTo>
                        <a:pt x="0" y="10"/>
                      </a:lnTo>
                      <a:lnTo>
                        <a:pt x="19" y="49"/>
                      </a:lnTo>
                      <a:lnTo>
                        <a:pt x="33" y="41"/>
                      </a:lnTo>
                      <a:lnTo>
                        <a:pt x="33" y="41"/>
                      </a:lnTo>
                      <a:lnTo>
                        <a:pt x="38" y="38"/>
                      </a:lnTo>
                      <a:lnTo>
                        <a:pt x="41" y="34"/>
                      </a:lnTo>
                      <a:lnTo>
                        <a:pt x="21" y="41"/>
                      </a:lnTo>
                      <a:lnTo>
                        <a:pt x="6" y="12"/>
                      </a:lnTo>
                      <a:lnTo>
                        <a:pt x="15" y="8"/>
                      </a:lnTo>
                      <a:lnTo>
                        <a:pt x="24" y="0"/>
                      </a:lnTo>
                      <a:lnTo>
                        <a:pt x="24" y="0"/>
                      </a:lnTo>
                      <a:lnTo>
                        <a:pt x="19" y="1"/>
                      </a:lnTo>
                      <a:lnTo>
                        <a:pt x="18" y="1"/>
                      </a:lnTo>
                      <a:lnTo>
                        <a:pt x="12"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7" name="Freeform 8448"/>
                <p:cNvSpPr>
                  <a:spLocks/>
                </p:cNvSpPr>
                <p:nvPr/>
              </p:nvSpPr>
              <p:spPr bwMode="auto">
                <a:xfrm>
                  <a:off x="1806" y="1999"/>
                  <a:ext cx="4" cy="7"/>
                </a:xfrm>
                <a:custGeom>
                  <a:avLst/>
                  <a:gdLst>
                    <a:gd name="T0" fmla="*/ 24 w 24"/>
                    <a:gd name="T1" fmla="*/ 38 h 40"/>
                    <a:gd name="T2" fmla="*/ 20 w 24"/>
                    <a:gd name="T3" fmla="*/ 40 h 40"/>
                    <a:gd name="T4" fmla="*/ 0 w 24"/>
                    <a:gd name="T5" fmla="*/ 2 h 40"/>
                    <a:gd name="T6" fmla="*/ 5 w 24"/>
                    <a:gd name="T7" fmla="*/ 0 h 40"/>
                    <a:gd name="T8" fmla="*/ 24 w 24"/>
                    <a:gd name="T9" fmla="*/ 38 h 40"/>
                  </a:gdLst>
                  <a:ahLst/>
                  <a:cxnLst>
                    <a:cxn ang="0">
                      <a:pos x="T0" y="T1"/>
                    </a:cxn>
                    <a:cxn ang="0">
                      <a:pos x="T2" y="T3"/>
                    </a:cxn>
                    <a:cxn ang="0">
                      <a:pos x="T4" y="T5"/>
                    </a:cxn>
                    <a:cxn ang="0">
                      <a:pos x="T6" y="T7"/>
                    </a:cxn>
                    <a:cxn ang="0">
                      <a:pos x="T8" y="T9"/>
                    </a:cxn>
                  </a:cxnLst>
                  <a:rect l="0" t="0" r="r" b="b"/>
                  <a:pathLst>
                    <a:path w="24" h="40">
                      <a:moveTo>
                        <a:pt x="24" y="38"/>
                      </a:moveTo>
                      <a:lnTo>
                        <a:pt x="20" y="40"/>
                      </a:lnTo>
                      <a:lnTo>
                        <a:pt x="0" y="2"/>
                      </a:lnTo>
                      <a:lnTo>
                        <a:pt x="5" y="0"/>
                      </a:lnTo>
                      <a:lnTo>
                        <a:pt x="24"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8" name="Freeform 8449"/>
                <p:cNvSpPr>
                  <a:spLocks/>
                </p:cNvSpPr>
                <p:nvPr/>
              </p:nvSpPr>
              <p:spPr bwMode="auto">
                <a:xfrm>
                  <a:off x="1814" y="2000"/>
                  <a:ext cx="2" cy="3"/>
                </a:xfrm>
                <a:custGeom>
                  <a:avLst/>
                  <a:gdLst>
                    <a:gd name="T0" fmla="*/ 6 w 13"/>
                    <a:gd name="T1" fmla="*/ 1 h 16"/>
                    <a:gd name="T2" fmla="*/ 6 w 13"/>
                    <a:gd name="T3" fmla="*/ 6 h 16"/>
                    <a:gd name="T4" fmla="*/ 6 w 13"/>
                    <a:gd name="T5" fmla="*/ 10 h 16"/>
                    <a:gd name="T6" fmla="*/ 4 w 13"/>
                    <a:gd name="T7" fmla="*/ 13 h 16"/>
                    <a:gd name="T8" fmla="*/ 0 w 13"/>
                    <a:gd name="T9" fmla="*/ 16 h 16"/>
                    <a:gd name="T10" fmla="*/ 12 w 13"/>
                    <a:gd name="T11" fmla="*/ 11 h 16"/>
                    <a:gd name="T12" fmla="*/ 13 w 13"/>
                    <a:gd name="T13" fmla="*/ 6 h 16"/>
                    <a:gd name="T14" fmla="*/ 12 w 13"/>
                    <a:gd name="T15" fmla="*/ 0 h 16"/>
                    <a:gd name="T16" fmla="*/ 6 w 13"/>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6" y="1"/>
                      </a:moveTo>
                      <a:lnTo>
                        <a:pt x="6" y="6"/>
                      </a:lnTo>
                      <a:lnTo>
                        <a:pt x="6" y="10"/>
                      </a:lnTo>
                      <a:lnTo>
                        <a:pt x="4" y="13"/>
                      </a:lnTo>
                      <a:lnTo>
                        <a:pt x="0" y="16"/>
                      </a:lnTo>
                      <a:lnTo>
                        <a:pt x="12" y="11"/>
                      </a:lnTo>
                      <a:lnTo>
                        <a:pt x="13" y="6"/>
                      </a:lnTo>
                      <a:lnTo>
                        <a:pt x="12" y="0"/>
                      </a:lnTo>
                      <a:lnTo>
                        <a:pt x="6"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09" name="Freeform 8450"/>
                <p:cNvSpPr>
                  <a:spLocks/>
                </p:cNvSpPr>
                <p:nvPr/>
              </p:nvSpPr>
              <p:spPr bwMode="auto">
                <a:xfrm>
                  <a:off x="1811" y="1996"/>
                  <a:ext cx="4" cy="2"/>
                </a:xfrm>
                <a:custGeom>
                  <a:avLst/>
                  <a:gdLst>
                    <a:gd name="T0" fmla="*/ 9 w 18"/>
                    <a:gd name="T1" fmla="*/ 0 h 10"/>
                    <a:gd name="T2" fmla="*/ 0 w 18"/>
                    <a:gd name="T3" fmla="*/ 6 h 10"/>
                    <a:gd name="T4" fmla="*/ 2 w 18"/>
                    <a:gd name="T5" fmla="*/ 5 h 10"/>
                    <a:gd name="T6" fmla="*/ 7 w 18"/>
                    <a:gd name="T7" fmla="*/ 5 h 10"/>
                    <a:gd name="T8" fmla="*/ 10 w 18"/>
                    <a:gd name="T9" fmla="*/ 5 h 10"/>
                    <a:gd name="T10" fmla="*/ 14 w 18"/>
                    <a:gd name="T11" fmla="*/ 10 h 10"/>
                    <a:gd name="T12" fmla="*/ 18 w 18"/>
                    <a:gd name="T13" fmla="*/ 5 h 10"/>
                    <a:gd name="T14" fmla="*/ 18 w 18"/>
                    <a:gd name="T15" fmla="*/ 5 h 10"/>
                    <a:gd name="T16" fmla="*/ 14 w 18"/>
                    <a:gd name="T17" fmla="*/ 2 h 10"/>
                    <a:gd name="T18" fmla="*/ 9 w 18"/>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0">
                      <a:moveTo>
                        <a:pt x="9" y="0"/>
                      </a:moveTo>
                      <a:lnTo>
                        <a:pt x="0" y="6"/>
                      </a:lnTo>
                      <a:lnTo>
                        <a:pt x="2" y="5"/>
                      </a:lnTo>
                      <a:lnTo>
                        <a:pt x="7" y="5"/>
                      </a:lnTo>
                      <a:lnTo>
                        <a:pt x="10" y="5"/>
                      </a:lnTo>
                      <a:lnTo>
                        <a:pt x="14" y="10"/>
                      </a:lnTo>
                      <a:lnTo>
                        <a:pt x="18" y="5"/>
                      </a:lnTo>
                      <a:lnTo>
                        <a:pt x="18" y="5"/>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0" name="Freeform 8451"/>
                <p:cNvSpPr>
                  <a:spLocks/>
                </p:cNvSpPr>
                <p:nvPr/>
              </p:nvSpPr>
              <p:spPr bwMode="auto">
                <a:xfrm>
                  <a:off x="1809" y="1996"/>
                  <a:ext cx="7" cy="8"/>
                </a:xfrm>
                <a:custGeom>
                  <a:avLst/>
                  <a:gdLst>
                    <a:gd name="T0" fmla="*/ 12 w 41"/>
                    <a:gd name="T1" fmla="*/ 2 h 45"/>
                    <a:gd name="T2" fmla="*/ 8 w 41"/>
                    <a:gd name="T3" fmla="*/ 5 h 45"/>
                    <a:gd name="T4" fmla="*/ 3 w 41"/>
                    <a:gd name="T5" fmla="*/ 8 h 45"/>
                    <a:gd name="T6" fmla="*/ 1 w 41"/>
                    <a:gd name="T7" fmla="*/ 14 h 45"/>
                    <a:gd name="T8" fmla="*/ 1 w 41"/>
                    <a:gd name="T9" fmla="*/ 14 h 45"/>
                    <a:gd name="T10" fmla="*/ 0 w 41"/>
                    <a:gd name="T11" fmla="*/ 19 h 45"/>
                    <a:gd name="T12" fmla="*/ 1 w 41"/>
                    <a:gd name="T13" fmla="*/ 24 h 45"/>
                    <a:gd name="T14" fmla="*/ 3 w 41"/>
                    <a:gd name="T15" fmla="*/ 31 h 45"/>
                    <a:gd name="T16" fmla="*/ 7 w 41"/>
                    <a:gd name="T17" fmla="*/ 35 h 45"/>
                    <a:gd name="T18" fmla="*/ 11 w 41"/>
                    <a:gd name="T19" fmla="*/ 39 h 45"/>
                    <a:gd name="T20" fmla="*/ 15 w 41"/>
                    <a:gd name="T21" fmla="*/ 43 h 45"/>
                    <a:gd name="T22" fmla="*/ 15 w 41"/>
                    <a:gd name="T23" fmla="*/ 43 h 45"/>
                    <a:gd name="T24" fmla="*/ 20 w 41"/>
                    <a:gd name="T25" fmla="*/ 45 h 45"/>
                    <a:gd name="T26" fmla="*/ 26 w 41"/>
                    <a:gd name="T27" fmla="*/ 44 h 45"/>
                    <a:gd name="T28" fmla="*/ 32 w 41"/>
                    <a:gd name="T29" fmla="*/ 42 h 45"/>
                    <a:gd name="T30" fmla="*/ 32 w 41"/>
                    <a:gd name="T31" fmla="*/ 42 h 45"/>
                    <a:gd name="T32" fmla="*/ 36 w 41"/>
                    <a:gd name="T33" fmla="*/ 38 h 45"/>
                    <a:gd name="T34" fmla="*/ 40 w 41"/>
                    <a:gd name="T35" fmla="*/ 33 h 45"/>
                    <a:gd name="T36" fmla="*/ 41 w 41"/>
                    <a:gd name="T37" fmla="*/ 32 h 45"/>
                    <a:gd name="T38" fmla="*/ 29 w 41"/>
                    <a:gd name="T39" fmla="*/ 37 h 45"/>
                    <a:gd name="T40" fmla="*/ 24 w 41"/>
                    <a:gd name="T41" fmla="*/ 39 h 45"/>
                    <a:gd name="T42" fmla="*/ 18 w 41"/>
                    <a:gd name="T43" fmla="*/ 38 h 45"/>
                    <a:gd name="T44" fmla="*/ 16 w 41"/>
                    <a:gd name="T45" fmla="*/ 37 h 45"/>
                    <a:gd name="T46" fmla="*/ 12 w 41"/>
                    <a:gd name="T47" fmla="*/ 33 h 45"/>
                    <a:gd name="T48" fmla="*/ 9 w 41"/>
                    <a:gd name="T49" fmla="*/ 28 h 45"/>
                    <a:gd name="T50" fmla="*/ 8 w 41"/>
                    <a:gd name="T51" fmla="*/ 27 h 45"/>
                    <a:gd name="T52" fmla="*/ 7 w 41"/>
                    <a:gd name="T53" fmla="*/ 20 h 45"/>
                    <a:gd name="T54" fmla="*/ 7 w 41"/>
                    <a:gd name="T55" fmla="*/ 15 h 45"/>
                    <a:gd name="T56" fmla="*/ 7 w 41"/>
                    <a:gd name="T57" fmla="*/ 15 h 45"/>
                    <a:gd name="T58" fmla="*/ 9 w 41"/>
                    <a:gd name="T59" fmla="*/ 10 h 45"/>
                    <a:gd name="T60" fmla="*/ 14 w 41"/>
                    <a:gd name="T61" fmla="*/ 6 h 45"/>
                    <a:gd name="T62" fmla="*/ 23 w 41"/>
                    <a:gd name="T63" fmla="*/ 0 h 45"/>
                    <a:gd name="T64" fmla="*/ 17 w 41"/>
                    <a:gd name="T65" fmla="*/ 0 h 45"/>
                    <a:gd name="T66" fmla="*/ 12 w 41"/>
                    <a:gd name="T6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5">
                      <a:moveTo>
                        <a:pt x="12" y="2"/>
                      </a:moveTo>
                      <a:lnTo>
                        <a:pt x="8" y="5"/>
                      </a:lnTo>
                      <a:lnTo>
                        <a:pt x="3" y="8"/>
                      </a:lnTo>
                      <a:lnTo>
                        <a:pt x="1" y="14"/>
                      </a:lnTo>
                      <a:lnTo>
                        <a:pt x="1" y="14"/>
                      </a:lnTo>
                      <a:lnTo>
                        <a:pt x="0" y="19"/>
                      </a:lnTo>
                      <a:lnTo>
                        <a:pt x="1" y="24"/>
                      </a:lnTo>
                      <a:lnTo>
                        <a:pt x="3" y="31"/>
                      </a:lnTo>
                      <a:lnTo>
                        <a:pt x="7" y="35"/>
                      </a:lnTo>
                      <a:lnTo>
                        <a:pt x="11" y="39"/>
                      </a:lnTo>
                      <a:lnTo>
                        <a:pt x="15" y="43"/>
                      </a:lnTo>
                      <a:lnTo>
                        <a:pt x="15" y="43"/>
                      </a:lnTo>
                      <a:lnTo>
                        <a:pt x="20" y="45"/>
                      </a:lnTo>
                      <a:lnTo>
                        <a:pt x="26" y="44"/>
                      </a:lnTo>
                      <a:lnTo>
                        <a:pt x="32" y="42"/>
                      </a:lnTo>
                      <a:lnTo>
                        <a:pt x="32" y="42"/>
                      </a:lnTo>
                      <a:lnTo>
                        <a:pt x="36" y="38"/>
                      </a:lnTo>
                      <a:lnTo>
                        <a:pt x="40" y="33"/>
                      </a:lnTo>
                      <a:lnTo>
                        <a:pt x="41" y="32"/>
                      </a:lnTo>
                      <a:lnTo>
                        <a:pt x="29" y="37"/>
                      </a:lnTo>
                      <a:lnTo>
                        <a:pt x="24" y="39"/>
                      </a:lnTo>
                      <a:lnTo>
                        <a:pt x="18" y="38"/>
                      </a:lnTo>
                      <a:lnTo>
                        <a:pt x="16" y="37"/>
                      </a:lnTo>
                      <a:lnTo>
                        <a:pt x="12" y="33"/>
                      </a:lnTo>
                      <a:lnTo>
                        <a:pt x="9" y="28"/>
                      </a:lnTo>
                      <a:lnTo>
                        <a:pt x="8" y="27"/>
                      </a:lnTo>
                      <a:lnTo>
                        <a:pt x="7" y="20"/>
                      </a:lnTo>
                      <a:lnTo>
                        <a:pt x="7" y="15"/>
                      </a:lnTo>
                      <a:lnTo>
                        <a:pt x="7" y="15"/>
                      </a:lnTo>
                      <a:lnTo>
                        <a:pt x="9" y="10"/>
                      </a:lnTo>
                      <a:lnTo>
                        <a:pt x="14" y="6"/>
                      </a:lnTo>
                      <a:lnTo>
                        <a:pt x="23" y="0"/>
                      </a:lnTo>
                      <a:lnTo>
                        <a:pt x="17" y="0"/>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1" name="Freeform 8452"/>
                <p:cNvSpPr>
                  <a:spLocks/>
                </p:cNvSpPr>
                <p:nvPr/>
              </p:nvSpPr>
              <p:spPr bwMode="auto">
                <a:xfrm>
                  <a:off x="1815" y="1994"/>
                  <a:ext cx="4" cy="7"/>
                </a:xfrm>
                <a:custGeom>
                  <a:avLst/>
                  <a:gdLst>
                    <a:gd name="T0" fmla="*/ 25 w 25"/>
                    <a:gd name="T1" fmla="*/ 39 h 42"/>
                    <a:gd name="T2" fmla="*/ 20 w 25"/>
                    <a:gd name="T3" fmla="*/ 42 h 42"/>
                    <a:gd name="T4" fmla="*/ 0 w 25"/>
                    <a:gd name="T5" fmla="*/ 3 h 42"/>
                    <a:gd name="T6" fmla="*/ 6 w 25"/>
                    <a:gd name="T7" fmla="*/ 0 h 42"/>
                    <a:gd name="T8" fmla="*/ 25 w 25"/>
                    <a:gd name="T9" fmla="*/ 39 h 42"/>
                  </a:gdLst>
                  <a:ahLst/>
                  <a:cxnLst>
                    <a:cxn ang="0">
                      <a:pos x="T0" y="T1"/>
                    </a:cxn>
                    <a:cxn ang="0">
                      <a:pos x="T2" y="T3"/>
                    </a:cxn>
                    <a:cxn ang="0">
                      <a:pos x="T4" y="T5"/>
                    </a:cxn>
                    <a:cxn ang="0">
                      <a:pos x="T6" y="T7"/>
                    </a:cxn>
                    <a:cxn ang="0">
                      <a:pos x="T8" y="T9"/>
                    </a:cxn>
                  </a:cxnLst>
                  <a:rect l="0" t="0" r="r" b="b"/>
                  <a:pathLst>
                    <a:path w="25" h="42">
                      <a:moveTo>
                        <a:pt x="25" y="39"/>
                      </a:moveTo>
                      <a:lnTo>
                        <a:pt x="20" y="42"/>
                      </a:lnTo>
                      <a:lnTo>
                        <a:pt x="0" y="3"/>
                      </a:lnTo>
                      <a:lnTo>
                        <a:pt x="6" y="0"/>
                      </a:lnTo>
                      <a:lnTo>
                        <a:pt x="25"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2" name="Freeform 8453"/>
                <p:cNvSpPr>
                  <a:spLocks/>
                </p:cNvSpPr>
                <p:nvPr/>
              </p:nvSpPr>
              <p:spPr bwMode="auto">
                <a:xfrm>
                  <a:off x="1820" y="1992"/>
                  <a:ext cx="5" cy="7"/>
                </a:xfrm>
                <a:custGeom>
                  <a:avLst/>
                  <a:gdLst>
                    <a:gd name="T0" fmla="*/ 9 w 29"/>
                    <a:gd name="T1" fmla="*/ 0 h 45"/>
                    <a:gd name="T2" fmla="*/ 0 w 29"/>
                    <a:gd name="T3" fmla="*/ 7 h 45"/>
                    <a:gd name="T4" fmla="*/ 0 w 29"/>
                    <a:gd name="T5" fmla="*/ 7 h 45"/>
                    <a:gd name="T6" fmla="*/ 6 w 29"/>
                    <a:gd name="T7" fmla="*/ 6 h 45"/>
                    <a:gd name="T8" fmla="*/ 12 w 29"/>
                    <a:gd name="T9" fmla="*/ 7 h 45"/>
                    <a:gd name="T10" fmla="*/ 13 w 29"/>
                    <a:gd name="T11" fmla="*/ 8 h 45"/>
                    <a:gd name="T12" fmla="*/ 17 w 29"/>
                    <a:gd name="T13" fmla="*/ 11 h 45"/>
                    <a:gd name="T14" fmla="*/ 21 w 29"/>
                    <a:gd name="T15" fmla="*/ 16 h 45"/>
                    <a:gd name="T16" fmla="*/ 22 w 29"/>
                    <a:gd name="T17" fmla="*/ 18 h 45"/>
                    <a:gd name="T18" fmla="*/ 24 w 29"/>
                    <a:gd name="T19" fmla="*/ 24 h 45"/>
                    <a:gd name="T20" fmla="*/ 23 w 29"/>
                    <a:gd name="T21" fmla="*/ 29 h 45"/>
                    <a:gd name="T22" fmla="*/ 23 w 29"/>
                    <a:gd name="T23" fmla="*/ 30 h 45"/>
                    <a:gd name="T24" fmla="*/ 21 w 29"/>
                    <a:gd name="T25" fmla="*/ 34 h 45"/>
                    <a:gd name="T26" fmla="*/ 16 w 29"/>
                    <a:gd name="T27" fmla="*/ 38 h 45"/>
                    <a:gd name="T28" fmla="*/ 7 w 29"/>
                    <a:gd name="T29" fmla="*/ 45 h 45"/>
                    <a:gd name="T30" fmla="*/ 13 w 29"/>
                    <a:gd name="T31" fmla="*/ 44 h 45"/>
                    <a:gd name="T32" fmla="*/ 18 w 29"/>
                    <a:gd name="T33" fmla="*/ 42 h 45"/>
                    <a:gd name="T34" fmla="*/ 23 w 29"/>
                    <a:gd name="T35" fmla="*/ 40 h 45"/>
                    <a:gd name="T36" fmla="*/ 26 w 29"/>
                    <a:gd name="T37" fmla="*/ 35 h 45"/>
                    <a:gd name="T38" fmla="*/ 28 w 29"/>
                    <a:gd name="T39" fmla="*/ 30 h 45"/>
                    <a:gd name="T40" fmla="*/ 29 w 29"/>
                    <a:gd name="T41" fmla="*/ 30 h 45"/>
                    <a:gd name="T42" fmla="*/ 29 w 29"/>
                    <a:gd name="T43" fmla="*/ 25 h 45"/>
                    <a:gd name="T44" fmla="*/ 28 w 29"/>
                    <a:gd name="T45" fmla="*/ 19 h 45"/>
                    <a:gd name="T46" fmla="*/ 26 w 29"/>
                    <a:gd name="T47" fmla="*/ 13 h 45"/>
                    <a:gd name="T48" fmla="*/ 26 w 29"/>
                    <a:gd name="T49" fmla="*/ 13 h 45"/>
                    <a:gd name="T50" fmla="*/ 23 w 29"/>
                    <a:gd name="T51" fmla="*/ 8 h 45"/>
                    <a:gd name="T52" fmla="*/ 18 w 29"/>
                    <a:gd name="T53" fmla="*/ 5 h 45"/>
                    <a:gd name="T54" fmla="*/ 14 w 29"/>
                    <a:gd name="T55" fmla="*/ 1 h 45"/>
                    <a:gd name="T56" fmla="*/ 9 w 29"/>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 h="45">
                      <a:moveTo>
                        <a:pt x="9" y="0"/>
                      </a:moveTo>
                      <a:lnTo>
                        <a:pt x="0" y="7"/>
                      </a:lnTo>
                      <a:lnTo>
                        <a:pt x="0" y="7"/>
                      </a:lnTo>
                      <a:lnTo>
                        <a:pt x="6" y="6"/>
                      </a:lnTo>
                      <a:lnTo>
                        <a:pt x="12" y="7"/>
                      </a:lnTo>
                      <a:lnTo>
                        <a:pt x="13" y="8"/>
                      </a:lnTo>
                      <a:lnTo>
                        <a:pt x="17" y="11"/>
                      </a:lnTo>
                      <a:lnTo>
                        <a:pt x="21" y="16"/>
                      </a:lnTo>
                      <a:lnTo>
                        <a:pt x="22" y="18"/>
                      </a:lnTo>
                      <a:lnTo>
                        <a:pt x="24" y="24"/>
                      </a:lnTo>
                      <a:lnTo>
                        <a:pt x="23" y="29"/>
                      </a:lnTo>
                      <a:lnTo>
                        <a:pt x="23" y="30"/>
                      </a:lnTo>
                      <a:lnTo>
                        <a:pt x="21" y="34"/>
                      </a:lnTo>
                      <a:lnTo>
                        <a:pt x="16" y="38"/>
                      </a:lnTo>
                      <a:lnTo>
                        <a:pt x="7" y="45"/>
                      </a:lnTo>
                      <a:lnTo>
                        <a:pt x="13" y="44"/>
                      </a:lnTo>
                      <a:lnTo>
                        <a:pt x="18" y="42"/>
                      </a:lnTo>
                      <a:lnTo>
                        <a:pt x="23" y="40"/>
                      </a:lnTo>
                      <a:lnTo>
                        <a:pt x="26" y="35"/>
                      </a:lnTo>
                      <a:lnTo>
                        <a:pt x="28" y="30"/>
                      </a:lnTo>
                      <a:lnTo>
                        <a:pt x="29" y="30"/>
                      </a:lnTo>
                      <a:lnTo>
                        <a:pt x="29" y="25"/>
                      </a:lnTo>
                      <a:lnTo>
                        <a:pt x="28" y="19"/>
                      </a:lnTo>
                      <a:lnTo>
                        <a:pt x="26" y="13"/>
                      </a:lnTo>
                      <a:lnTo>
                        <a:pt x="26" y="13"/>
                      </a:lnTo>
                      <a:lnTo>
                        <a:pt x="23" y="8"/>
                      </a:lnTo>
                      <a:lnTo>
                        <a:pt x="18" y="5"/>
                      </a:lnTo>
                      <a:lnTo>
                        <a:pt x="14" y="1"/>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3" name="Freeform 8454"/>
                <p:cNvSpPr>
                  <a:spLocks/>
                </p:cNvSpPr>
                <p:nvPr/>
              </p:nvSpPr>
              <p:spPr bwMode="auto">
                <a:xfrm>
                  <a:off x="1818" y="1992"/>
                  <a:ext cx="5" cy="7"/>
                </a:xfrm>
                <a:custGeom>
                  <a:avLst/>
                  <a:gdLst>
                    <a:gd name="T0" fmla="*/ 12 w 30"/>
                    <a:gd name="T1" fmla="*/ 2 h 45"/>
                    <a:gd name="T2" fmla="*/ 8 w 30"/>
                    <a:gd name="T3" fmla="*/ 6 h 45"/>
                    <a:gd name="T4" fmla="*/ 4 w 30"/>
                    <a:gd name="T5" fmla="*/ 10 h 45"/>
                    <a:gd name="T6" fmla="*/ 1 w 30"/>
                    <a:gd name="T7" fmla="*/ 15 h 45"/>
                    <a:gd name="T8" fmla="*/ 1 w 30"/>
                    <a:gd name="T9" fmla="*/ 16 h 45"/>
                    <a:gd name="T10" fmla="*/ 0 w 30"/>
                    <a:gd name="T11" fmla="*/ 22 h 45"/>
                    <a:gd name="T12" fmla="*/ 1 w 30"/>
                    <a:gd name="T13" fmla="*/ 27 h 45"/>
                    <a:gd name="T14" fmla="*/ 4 w 30"/>
                    <a:gd name="T15" fmla="*/ 32 h 45"/>
                    <a:gd name="T16" fmla="*/ 7 w 30"/>
                    <a:gd name="T17" fmla="*/ 38 h 45"/>
                    <a:gd name="T18" fmla="*/ 11 w 30"/>
                    <a:gd name="T19" fmla="*/ 41 h 45"/>
                    <a:gd name="T20" fmla="*/ 16 w 30"/>
                    <a:gd name="T21" fmla="*/ 44 h 45"/>
                    <a:gd name="T22" fmla="*/ 21 w 30"/>
                    <a:gd name="T23" fmla="*/ 45 h 45"/>
                    <a:gd name="T24" fmla="*/ 30 w 30"/>
                    <a:gd name="T25" fmla="*/ 38 h 45"/>
                    <a:gd name="T26" fmla="*/ 29 w 30"/>
                    <a:gd name="T27" fmla="*/ 39 h 45"/>
                    <a:gd name="T28" fmla="*/ 24 w 30"/>
                    <a:gd name="T29" fmla="*/ 40 h 45"/>
                    <a:gd name="T30" fmla="*/ 19 w 30"/>
                    <a:gd name="T31" fmla="*/ 39 h 45"/>
                    <a:gd name="T32" fmla="*/ 16 w 30"/>
                    <a:gd name="T33" fmla="*/ 38 h 45"/>
                    <a:gd name="T34" fmla="*/ 12 w 30"/>
                    <a:gd name="T35" fmla="*/ 34 h 45"/>
                    <a:gd name="T36" fmla="*/ 9 w 30"/>
                    <a:gd name="T37" fmla="*/ 30 h 45"/>
                    <a:gd name="T38" fmla="*/ 8 w 30"/>
                    <a:gd name="T39" fmla="*/ 26 h 45"/>
                    <a:gd name="T40" fmla="*/ 7 w 30"/>
                    <a:gd name="T41" fmla="*/ 21 h 45"/>
                    <a:gd name="T42" fmla="*/ 7 w 30"/>
                    <a:gd name="T43" fmla="*/ 16 h 45"/>
                    <a:gd name="T44" fmla="*/ 7 w 30"/>
                    <a:gd name="T45" fmla="*/ 15 h 45"/>
                    <a:gd name="T46" fmla="*/ 10 w 30"/>
                    <a:gd name="T47" fmla="*/ 11 h 45"/>
                    <a:gd name="T48" fmla="*/ 14 w 30"/>
                    <a:gd name="T49" fmla="*/ 7 h 45"/>
                    <a:gd name="T50" fmla="*/ 23 w 30"/>
                    <a:gd name="T51" fmla="*/ 0 h 45"/>
                    <a:gd name="T52" fmla="*/ 17 w 30"/>
                    <a:gd name="T53" fmla="*/ 1 h 45"/>
                    <a:gd name="T54" fmla="*/ 12 w 30"/>
                    <a:gd name="T55"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45">
                      <a:moveTo>
                        <a:pt x="12" y="2"/>
                      </a:moveTo>
                      <a:lnTo>
                        <a:pt x="8" y="6"/>
                      </a:lnTo>
                      <a:lnTo>
                        <a:pt x="4" y="10"/>
                      </a:lnTo>
                      <a:lnTo>
                        <a:pt x="1" y="15"/>
                      </a:lnTo>
                      <a:lnTo>
                        <a:pt x="1" y="16"/>
                      </a:lnTo>
                      <a:lnTo>
                        <a:pt x="0" y="22"/>
                      </a:lnTo>
                      <a:lnTo>
                        <a:pt x="1" y="27"/>
                      </a:lnTo>
                      <a:lnTo>
                        <a:pt x="4" y="32"/>
                      </a:lnTo>
                      <a:lnTo>
                        <a:pt x="7" y="38"/>
                      </a:lnTo>
                      <a:lnTo>
                        <a:pt x="11" y="41"/>
                      </a:lnTo>
                      <a:lnTo>
                        <a:pt x="16" y="44"/>
                      </a:lnTo>
                      <a:lnTo>
                        <a:pt x="21" y="45"/>
                      </a:lnTo>
                      <a:lnTo>
                        <a:pt x="30" y="38"/>
                      </a:lnTo>
                      <a:lnTo>
                        <a:pt x="29" y="39"/>
                      </a:lnTo>
                      <a:lnTo>
                        <a:pt x="24" y="40"/>
                      </a:lnTo>
                      <a:lnTo>
                        <a:pt x="19" y="39"/>
                      </a:lnTo>
                      <a:lnTo>
                        <a:pt x="16" y="38"/>
                      </a:lnTo>
                      <a:lnTo>
                        <a:pt x="12" y="34"/>
                      </a:lnTo>
                      <a:lnTo>
                        <a:pt x="9" y="30"/>
                      </a:lnTo>
                      <a:lnTo>
                        <a:pt x="8" y="26"/>
                      </a:lnTo>
                      <a:lnTo>
                        <a:pt x="7" y="21"/>
                      </a:lnTo>
                      <a:lnTo>
                        <a:pt x="7" y="16"/>
                      </a:lnTo>
                      <a:lnTo>
                        <a:pt x="7" y="15"/>
                      </a:lnTo>
                      <a:lnTo>
                        <a:pt x="10" y="11"/>
                      </a:lnTo>
                      <a:lnTo>
                        <a:pt x="14" y="7"/>
                      </a:lnTo>
                      <a:lnTo>
                        <a:pt x="23" y="0"/>
                      </a:lnTo>
                      <a:lnTo>
                        <a:pt x="17" y="1"/>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4" name="Freeform 8455"/>
                <p:cNvSpPr>
                  <a:spLocks/>
                </p:cNvSpPr>
                <p:nvPr/>
              </p:nvSpPr>
              <p:spPr bwMode="auto">
                <a:xfrm>
                  <a:off x="1819" y="1990"/>
                  <a:ext cx="1" cy="2"/>
                </a:xfrm>
                <a:custGeom>
                  <a:avLst/>
                  <a:gdLst>
                    <a:gd name="T0" fmla="*/ 6 w 6"/>
                    <a:gd name="T1" fmla="*/ 0 h 11"/>
                    <a:gd name="T2" fmla="*/ 0 w 6"/>
                    <a:gd name="T3" fmla="*/ 3 h 11"/>
                    <a:gd name="T4" fmla="*/ 0 w 6"/>
                    <a:gd name="T5" fmla="*/ 11 h 11"/>
                    <a:gd name="T6" fmla="*/ 4 w 6"/>
                    <a:gd name="T7" fmla="*/ 9 h 11"/>
                    <a:gd name="T8" fmla="*/ 6 w 6"/>
                    <a:gd name="T9" fmla="*/ 0 h 11"/>
                  </a:gdLst>
                  <a:ahLst/>
                  <a:cxnLst>
                    <a:cxn ang="0">
                      <a:pos x="T0" y="T1"/>
                    </a:cxn>
                    <a:cxn ang="0">
                      <a:pos x="T2" y="T3"/>
                    </a:cxn>
                    <a:cxn ang="0">
                      <a:pos x="T4" y="T5"/>
                    </a:cxn>
                    <a:cxn ang="0">
                      <a:pos x="T6" y="T7"/>
                    </a:cxn>
                    <a:cxn ang="0">
                      <a:pos x="T8" y="T9"/>
                    </a:cxn>
                  </a:cxnLst>
                  <a:rect l="0" t="0" r="r" b="b"/>
                  <a:pathLst>
                    <a:path w="6" h="11">
                      <a:moveTo>
                        <a:pt x="6" y="0"/>
                      </a:moveTo>
                      <a:lnTo>
                        <a:pt x="0" y="3"/>
                      </a:lnTo>
                      <a:lnTo>
                        <a:pt x="0" y="11"/>
                      </a:lnTo>
                      <a:lnTo>
                        <a:pt x="4" y="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5" name="Freeform 8456"/>
                <p:cNvSpPr>
                  <a:spLocks/>
                </p:cNvSpPr>
                <p:nvPr/>
              </p:nvSpPr>
              <p:spPr bwMode="auto">
                <a:xfrm>
                  <a:off x="1824" y="1990"/>
                  <a:ext cx="4" cy="7"/>
                </a:xfrm>
                <a:custGeom>
                  <a:avLst/>
                  <a:gdLst>
                    <a:gd name="T0" fmla="*/ 5 w 24"/>
                    <a:gd name="T1" fmla="*/ 0 h 40"/>
                    <a:gd name="T2" fmla="*/ 0 w 24"/>
                    <a:gd name="T3" fmla="*/ 2 h 40"/>
                    <a:gd name="T4" fmla="*/ 20 w 24"/>
                    <a:gd name="T5" fmla="*/ 40 h 40"/>
                    <a:gd name="T6" fmla="*/ 24 w 24"/>
                    <a:gd name="T7" fmla="*/ 38 h 40"/>
                    <a:gd name="T8" fmla="*/ 9 w 24"/>
                    <a:gd name="T9" fmla="*/ 8 h 40"/>
                    <a:gd name="T10" fmla="*/ 9 w 24"/>
                    <a:gd name="T11" fmla="*/ 7 h 40"/>
                    <a:gd name="T12" fmla="*/ 5 w 24"/>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4" h="40">
                      <a:moveTo>
                        <a:pt x="5" y="0"/>
                      </a:moveTo>
                      <a:lnTo>
                        <a:pt x="0" y="2"/>
                      </a:lnTo>
                      <a:lnTo>
                        <a:pt x="20" y="40"/>
                      </a:lnTo>
                      <a:lnTo>
                        <a:pt x="24" y="38"/>
                      </a:lnTo>
                      <a:lnTo>
                        <a:pt x="9" y="8"/>
                      </a:lnTo>
                      <a:lnTo>
                        <a:pt x="9" y="7"/>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6" name="Freeform 8457"/>
                <p:cNvSpPr>
                  <a:spLocks/>
                </p:cNvSpPr>
                <p:nvPr/>
              </p:nvSpPr>
              <p:spPr bwMode="auto">
                <a:xfrm>
                  <a:off x="1825" y="1990"/>
                  <a:ext cx="7" cy="4"/>
                </a:xfrm>
                <a:custGeom>
                  <a:avLst/>
                  <a:gdLst>
                    <a:gd name="T0" fmla="*/ 0 w 39"/>
                    <a:gd name="T1" fmla="*/ 0 h 27"/>
                    <a:gd name="T2" fmla="*/ 4 w 39"/>
                    <a:gd name="T3" fmla="*/ 7 h 27"/>
                    <a:gd name="T4" fmla="*/ 39 w 39"/>
                    <a:gd name="T5" fmla="*/ 27 h 27"/>
                    <a:gd name="T6" fmla="*/ 35 w 39"/>
                    <a:gd name="T7" fmla="*/ 19 h 27"/>
                    <a:gd name="T8" fmla="*/ 0 w 39"/>
                    <a:gd name="T9" fmla="*/ 0 h 27"/>
                  </a:gdLst>
                  <a:ahLst/>
                  <a:cxnLst>
                    <a:cxn ang="0">
                      <a:pos x="T0" y="T1"/>
                    </a:cxn>
                    <a:cxn ang="0">
                      <a:pos x="T2" y="T3"/>
                    </a:cxn>
                    <a:cxn ang="0">
                      <a:pos x="T4" y="T5"/>
                    </a:cxn>
                    <a:cxn ang="0">
                      <a:pos x="T6" y="T7"/>
                    </a:cxn>
                    <a:cxn ang="0">
                      <a:pos x="T8" y="T9"/>
                    </a:cxn>
                  </a:cxnLst>
                  <a:rect l="0" t="0" r="r" b="b"/>
                  <a:pathLst>
                    <a:path w="39" h="27">
                      <a:moveTo>
                        <a:pt x="0" y="0"/>
                      </a:moveTo>
                      <a:lnTo>
                        <a:pt x="4" y="7"/>
                      </a:lnTo>
                      <a:lnTo>
                        <a:pt x="39" y="27"/>
                      </a:lnTo>
                      <a:lnTo>
                        <a:pt x="35" y="1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7" name="Freeform 8458"/>
                <p:cNvSpPr>
                  <a:spLocks/>
                </p:cNvSpPr>
                <p:nvPr/>
              </p:nvSpPr>
              <p:spPr bwMode="auto">
                <a:xfrm>
                  <a:off x="1828" y="1988"/>
                  <a:ext cx="4" cy="6"/>
                </a:xfrm>
                <a:custGeom>
                  <a:avLst/>
                  <a:gdLst>
                    <a:gd name="T0" fmla="*/ 6 w 25"/>
                    <a:gd name="T1" fmla="*/ 0 h 40"/>
                    <a:gd name="T2" fmla="*/ 0 w 25"/>
                    <a:gd name="T3" fmla="*/ 2 h 40"/>
                    <a:gd name="T4" fmla="*/ 15 w 25"/>
                    <a:gd name="T5" fmla="*/ 32 h 40"/>
                    <a:gd name="T6" fmla="*/ 15 w 25"/>
                    <a:gd name="T7" fmla="*/ 32 h 40"/>
                    <a:gd name="T8" fmla="*/ 19 w 25"/>
                    <a:gd name="T9" fmla="*/ 40 h 40"/>
                    <a:gd name="T10" fmla="*/ 25 w 25"/>
                    <a:gd name="T11" fmla="*/ 38 h 40"/>
                    <a:gd name="T12" fmla="*/ 6 w 25"/>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5" h="40">
                      <a:moveTo>
                        <a:pt x="6" y="0"/>
                      </a:moveTo>
                      <a:lnTo>
                        <a:pt x="0" y="2"/>
                      </a:lnTo>
                      <a:lnTo>
                        <a:pt x="15" y="32"/>
                      </a:lnTo>
                      <a:lnTo>
                        <a:pt x="15" y="32"/>
                      </a:lnTo>
                      <a:lnTo>
                        <a:pt x="19" y="40"/>
                      </a:lnTo>
                      <a:lnTo>
                        <a:pt x="25" y="38"/>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8" name="Freeform 8459"/>
                <p:cNvSpPr>
                  <a:spLocks/>
                </p:cNvSpPr>
                <p:nvPr/>
              </p:nvSpPr>
              <p:spPr bwMode="auto">
                <a:xfrm>
                  <a:off x="1766" y="1880"/>
                  <a:ext cx="7" cy="7"/>
                </a:xfrm>
                <a:custGeom>
                  <a:avLst/>
                  <a:gdLst>
                    <a:gd name="T0" fmla="*/ 4 w 43"/>
                    <a:gd name="T1" fmla="*/ 0 h 41"/>
                    <a:gd name="T2" fmla="*/ 0 w 43"/>
                    <a:gd name="T3" fmla="*/ 2 h 41"/>
                    <a:gd name="T4" fmla="*/ 19 w 43"/>
                    <a:gd name="T5" fmla="*/ 41 h 41"/>
                    <a:gd name="T6" fmla="*/ 43 w 43"/>
                    <a:gd name="T7" fmla="*/ 29 h 41"/>
                    <a:gd name="T8" fmla="*/ 41 w 43"/>
                    <a:gd name="T9" fmla="*/ 24 h 41"/>
                    <a:gd name="T10" fmla="*/ 22 w 43"/>
                    <a:gd name="T11" fmla="*/ 33 h 41"/>
                    <a:gd name="T12" fmla="*/ 4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 y="0"/>
                      </a:moveTo>
                      <a:lnTo>
                        <a:pt x="0" y="2"/>
                      </a:lnTo>
                      <a:lnTo>
                        <a:pt x="19" y="41"/>
                      </a:lnTo>
                      <a:lnTo>
                        <a:pt x="43" y="29"/>
                      </a:lnTo>
                      <a:lnTo>
                        <a:pt x="41" y="24"/>
                      </a:lnTo>
                      <a:lnTo>
                        <a:pt x="22" y="33"/>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19" name="Freeform 8460"/>
                <p:cNvSpPr>
                  <a:spLocks/>
                </p:cNvSpPr>
                <p:nvPr/>
              </p:nvSpPr>
              <p:spPr bwMode="auto">
                <a:xfrm>
                  <a:off x="1772" y="1877"/>
                  <a:ext cx="4" cy="8"/>
                </a:xfrm>
                <a:custGeom>
                  <a:avLst/>
                  <a:gdLst>
                    <a:gd name="T0" fmla="*/ 7 w 25"/>
                    <a:gd name="T1" fmla="*/ 0 h 49"/>
                    <a:gd name="T2" fmla="*/ 0 w 25"/>
                    <a:gd name="T3" fmla="*/ 3 h 49"/>
                    <a:gd name="T4" fmla="*/ 6 w 25"/>
                    <a:gd name="T5" fmla="*/ 49 h 49"/>
                    <a:gd name="T6" fmla="*/ 11 w 25"/>
                    <a:gd name="T7" fmla="*/ 46 h 49"/>
                    <a:gd name="T8" fmla="*/ 9 w 25"/>
                    <a:gd name="T9" fmla="*/ 32 h 49"/>
                    <a:gd name="T10" fmla="*/ 25 w 25"/>
                    <a:gd name="T11" fmla="*/ 24 h 49"/>
                    <a:gd name="T12" fmla="*/ 9 w 25"/>
                    <a:gd name="T13" fmla="*/ 27 h 49"/>
                    <a:gd name="T14" fmla="*/ 7 w 25"/>
                    <a:gd name="T15" fmla="*/ 14 h 49"/>
                    <a:gd name="T16" fmla="*/ 7 w 25"/>
                    <a:gd name="T17" fmla="*/ 11 h 49"/>
                    <a:gd name="T18" fmla="*/ 6 w 25"/>
                    <a:gd name="T19" fmla="*/ 6 h 49"/>
                    <a:gd name="T20" fmla="*/ 6 w 25"/>
                    <a:gd name="T21" fmla="*/ 5 h 49"/>
                    <a:gd name="T22" fmla="*/ 7 w 25"/>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49">
                      <a:moveTo>
                        <a:pt x="7" y="0"/>
                      </a:moveTo>
                      <a:lnTo>
                        <a:pt x="0" y="3"/>
                      </a:lnTo>
                      <a:lnTo>
                        <a:pt x="6" y="49"/>
                      </a:lnTo>
                      <a:lnTo>
                        <a:pt x="11" y="46"/>
                      </a:lnTo>
                      <a:lnTo>
                        <a:pt x="9" y="32"/>
                      </a:lnTo>
                      <a:lnTo>
                        <a:pt x="25" y="24"/>
                      </a:lnTo>
                      <a:lnTo>
                        <a:pt x="9" y="27"/>
                      </a:lnTo>
                      <a:lnTo>
                        <a:pt x="7" y="14"/>
                      </a:lnTo>
                      <a:lnTo>
                        <a:pt x="7" y="11"/>
                      </a:lnTo>
                      <a:lnTo>
                        <a:pt x="6" y="6"/>
                      </a:lnTo>
                      <a:lnTo>
                        <a:pt x="6"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0" name="Freeform 8461"/>
                <p:cNvSpPr>
                  <a:spLocks/>
                </p:cNvSpPr>
                <p:nvPr/>
              </p:nvSpPr>
              <p:spPr bwMode="auto">
                <a:xfrm>
                  <a:off x="1773" y="1877"/>
                  <a:ext cx="6" cy="5"/>
                </a:xfrm>
                <a:custGeom>
                  <a:avLst/>
                  <a:gdLst>
                    <a:gd name="T0" fmla="*/ 1 w 35"/>
                    <a:gd name="T1" fmla="*/ 0 h 34"/>
                    <a:gd name="T2" fmla="*/ 0 w 35"/>
                    <a:gd name="T3" fmla="*/ 5 h 34"/>
                    <a:gd name="T4" fmla="*/ 3 w 35"/>
                    <a:gd name="T5" fmla="*/ 9 h 34"/>
                    <a:gd name="T6" fmla="*/ 5 w 35"/>
                    <a:gd name="T7" fmla="*/ 11 h 34"/>
                    <a:gd name="T8" fmla="*/ 9 w 35"/>
                    <a:gd name="T9" fmla="*/ 15 h 34"/>
                    <a:gd name="T10" fmla="*/ 16 w 35"/>
                    <a:gd name="T11" fmla="*/ 21 h 34"/>
                    <a:gd name="T12" fmla="*/ 3 w 35"/>
                    <a:gd name="T13" fmla="*/ 27 h 34"/>
                    <a:gd name="T14" fmla="*/ 19 w 35"/>
                    <a:gd name="T15" fmla="*/ 24 h 34"/>
                    <a:gd name="T16" fmla="*/ 30 w 35"/>
                    <a:gd name="T17" fmla="*/ 34 h 34"/>
                    <a:gd name="T18" fmla="*/ 35 w 35"/>
                    <a:gd name="T19" fmla="*/ 31 h 34"/>
                    <a:gd name="T20" fmla="*/ 1 w 35"/>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1" y="0"/>
                      </a:moveTo>
                      <a:lnTo>
                        <a:pt x="0" y="5"/>
                      </a:lnTo>
                      <a:lnTo>
                        <a:pt x="3" y="9"/>
                      </a:lnTo>
                      <a:lnTo>
                        <a:pt x="5" y="11"/>
                      </a:lnTo>
                      <a:lnTo>
                        <a:pt x="9" y="15"/>
                      </a:lnTo>
                      <a:lnTo>
                        <a:pt x="16" y="21"/>
                      </a:lnTo>
                      <a:lnTo>
                        <a:pt x="3" y="27"/>
                      </a:lnTo>
                      <a:lnTo>
                        <a:pt x="19" y="24"/>
                      </a:lnTo>
                      <a:lnTo>
                        <a:pt x="30" y="34"/>
                      </a:lnTo>
                      <a:lnTo>
                        <a:pt x="35" y="31"/>
                      </a:lnTo>
                      <a:lnTo>
                        <a:pt x="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1" name="Freeform 8462"/>
                <p:cNvSpPr>
                  <a:spLocks/>
                </p:cNvSpPr>
                <p:nvPr/>
              </p:nvSpPr>
              <p:spPr bwMode="auto">
                <a:xfrm>
                  <a:off x="1779" y="1873"/>
                  <a:ext cx="3" cy="5"/>
                </a:xfrm>
                <a:custGeom>
                  <a:avLst/>
                  <a:gdLst>
                    <a:gd name="T0" fmla="*/ 12 w 22"/>
                    <a:gd name="T1" fmla="*/ 0 h 26"/>
                    <a:gd name="T2" fmla="*/ 3 w 22"/>
                    <a:gd name="T3" fmla="*/ 7 h 26"/>
                    <a:gd name="T4" fmla="*/ 8 w 22"/>
                    <a:gd name="T5" fmla="*/ 5 h 26"/>
                    <a:gd name="T6" fmla="*/ 13 w 22"/>
                    <a:gd name="T7" fmla="*/ 6 h 26"/>
                    <a:gd name="T8" fmla="*/ 16 w 22"/>
                    <a:gd name="T9" fmla="*/ 9 h 26"/>
                    <a:gd name="T10" fmla="*/ 17 w 22"/>
                    <a:gd name="T11" fmla="*/ 13 h 26"/>
                    <a:gd name="T12" fmla="*/ 15 w 22"/>
                    <a:gd name="T13" fmla="*/ 18 h 26"/>
                    <a:gd name="T14" fmla="*/ 11 w 22"/>
                    <a:gd name="T15" fmla="*/ 21 h 26"/>
                    <a:gd name="T16" fmla="*/ 0 w 22"/>
                    <a:gd name="T17" fmla="*/ 26 h 26"/>
                    <a:gd name="T18" fmla="*/ 21 w 22"/>
                    <a:gd name="T19" fmla="*/ 17 h 26"/>
                    <a:gd name="T20" fmla="*/ 22 w 22"/>
                    <a:gd name="T21" fmla="*/ 12 h 26"/>
                    <a:gd name="T22" fmla="*/ 21 w 22"/>
                    <a:gd name="T23" fmla="*/ 6 h 26"/>
                    <a:gd name="T24" fmla="*/ 21 w 22"/>
                    <a:gd name="T25" fmla="*/ 6 h 26"/>
                    <a:gd name="T26" fmla="*/ 17 w 22"/>
                    <a:gd name="T27" fmla="*/ 2 h 26"/>
                    <a:gd name="T28" fmla="*/ 12 w 22"/>
                    <a:gd name="T2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26">
                      <a:moveTo>
                        <a:pt x="12" y="0"/>
                      </a:moveTo>
                      <a:lnTo>
                        <a:pt x="3" y="7"/>
                      </a:lnTo>
                      <a:lnTo>
                        <a:pt x="8" y="5"/>
                      </a:lnTo>
                      <a:lnTo>
                        <a:pt x="13" y="6"/>
                      </a:lnTo>
                      <a:lnTo>
                        <a:pt x="16" y="9"/>
                      </a:lnTo>
                      <a:lnTo>
                        <a:pt x="17" y="13"/>
                      </a:lnTo>
                      <a:lnTo>
                        <a:pt x="15" y="18"/>
                      </a:lnTo>
                      <a:lnTo>
                        <a:pt x="11" y="21"/>
                      </a:lnTo>
                      <a:lnTo>
                        <a:pt x="0" y="26"/>
                      </a:lnTo>
                      <a:lnTo>
                        <a:pt x="21" y="17"/>
                      </a:lnTo>
                      <a:lnTo>
                        <a:pt x="22" y="12"/>
                      </a:lnTo>
                      <a:lnTo>
                        <a:pt x="21" y="6"/>
                      </a:lnTo>
                      <a:lnTo>
                        <a:pt x="21" y="6"/>
                      </a:lnTo>
                      <a:lnTo>
                        <a:pt x="17" y="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2" name="Freeform 8463"/>
                <p:cNvSpPr>
                  <a:spLocks/>
                </p:cNvSpPr>
                <p:nvPr/>
              </p:nvSpPr>
              <p:spPr bwMode="auto">
                <a:xfrm>
                  <a:off x="1776" y="1873"/>
                  <a:ext cx="6" cy="9"/>
                </a:xfrm>
                <a:custGeom>
                  <a:avLst/>
                  <a:gdLst>
                    <a:gd name="T0" fmla="*/ 15 w 35"/>
                    <a:gd name="T1" fmla="*/ 3 h 49"/>
                    <a:gd name="T2" fmla="*/ 0 w 35"/>
                    <a:gd name="T3" fmla="*/ 10 h 49"/>
                    <a:gd name="T4" fmla="*/ 19 w 35"/>
                    <a:gd name="T5" fmla="*/ 49 h 49"/>
                    <a:gd name="T6" fmla="*/ 25 w 35"/>
                    <a:gd name="T7" fmla="*/ 45 h 49"/>
                    <a:gd name="T8" fmla="*/ 17 w 35"/>
                    <a:gd name="T9" fmla="*/ 30 h 49"/>
                    <a:gd name="T10" fmla="*/ 27 w 35"/>
                    <a:gd name="T11" fmla="*/ 25 h 49"/>
                    <a:gd name="T12" fmla="*/ 29 w 35"/>
                    <a:gd name="T13" fmla="*/ 24 h 49"/>
                    <a:gd name="T14" fmla="*/ 33 w 35"/>
                    <a:gd name="T15" fmla="*/ 21 h 49"/>
                    <a:gd name="T16" fmla="*/ 35 w 35"/>
                    <a:gd name="T17" fmla="*/ 17 h 49"/>
                    <a:gd name="T18" fmla="*/ 14 w 35"/>
                    <a:gd name="T19" fmla="*/ 26 h 49"/>
                    <a:gd name="T20" fmla="*/ 7 w 35"/>
                    <a:gd name="T21" fmla="*/ 12 h 49"/>
                    <a:gd name="T22" fmla="*/ 17 w 35"/>
                    <a:gd name="T23" fmla="*/ 7 h 49"/>
                    <a:gd name="T24" fmla="*/ 26 w 35"/>
                    <a:gd name="T25" fmla="*/ 0 h 49"/>
                    <a:gd name="T26" fmla="*/ 20 w 35"/>
                    <a:gd name="T27" fmla="*/ 1 h 49"/>
                    <a:gd name="T28" fmla="*/ 20 w 35"/>
                    <a:gd name="T29" fmla="*/ 1 h 49"/>
                    <a:gd name="T30" fmla="*/ 15 w 35"/>
                    <a:gd name="T3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49">
                      <a:moveTo>
                        <a:pt x="15" y="3"/>
                      </a:moveTo>
                      <a:lnTo>
                        <a:pt x="0" y="10"/>
                      </a:lnTo>
                      <a:lnTo>
                        <a:pt x="19" y="49"/>
                      </a:lnTo>
                      <a:lnTo>
                        <a:pt x="25" y="45"/>
                      </a:lnTo>
                      <a:lnTo>
                        <a:pt x="17" y="30"/>
                      </a:lnTo>
                      <a:lnTo>
                        <a:pt x="27" y="25"/>
                      </a:lnTo>
                      <a:lnTo>
                        <a:pt x="29" y="24"/>
                      </a:lnTo>
                      <a:lnTo>
                        <a:pt x="33" y="21"/>
                      </a:lnTo>
                      <a:lnTo>
                        <a:pt x="35" y="17"/>
                      </a:lnTo>
                      <a:lnTo>
                        <a:pt x="14" y="26"/>
                      </a:lnTo>
                      <a:lnTo>
                        <a:pt x="7" y="12"/>
                      </a:lnTo>
                      <a:lnTo>
                        <a:pt x="17" y="7"/>
                      </a:lnTo>
                      <a:lnTo>
                        <a:pt x="26" y="0"/>
                      </a:lnTo>
                      <a:lnTo>
                        <a:pt x="20" y="1"/>
                      </a:lnTo>
                      <a:lnTo>
                        <a:pt x="20" y="1"/>
                      </a:lnTo>
                      <a:lnTo>
                        <a:pt x="15"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3" name="Freeform 8464"/>
                <p:cNvSpPr>
                  <a:spLocks/>
                </p:cNvSpPr>
                <p:nvPr/>
              </p:nvSpPr>
              <p:spPr bwMode="auto">
                <a:xfrm>
                  <a:off x="1784" y="1871"/>
                  <a:ext cx="4" cy="8"/>
                </a:xfrm>
                <a:custGeom>
                  <a:avLst/>
                  <a:gdLst>
                    <a:gd name="T0" fmla="*/ 5 w 24"/>
                    <a:gd name="T1" fmla="*/ 0 h 49"/>
                    <a:gd name="T2" fmla="*/ 0 w 24"/>
                    <a:gd name="T3" fmla="*/ 3 h 49"/>
                    <a:gd name="T4" fmla="*/ 5 w 24"/>
                    <a:gd name="T5" fmla="*/ 49 h 49"/>
                    <a:gd name="T6" fmla="*/ 10 w 24"/>
                    <a:gd name="T7" fmla="*/ 45 h 49"/>
                    <a:gd name="T8" fmla="*/ 8 w 24"/>
                    <a:gd name="T9" fmla="*/ 31 h 49"/>
                    <a:gd name="T10" fmla="*/ 24 w 24"/>
                    <a:gd name="T11" fmla="*/ 24 h 49"/>
                    <a:gd name="T12" fmla="*/ 8 w 24"/>
                    <a:gd name="T13" fmla="*/ 27 h 49"/>
                    <a:gd name="T14" fmla="*/ 6 w 24"/>
                    <a:gd name="T15" fmla="*/ 13 h 49"/>
                    <a:gd name="T16" fmla="*/ 6 w 24"/>
                    <a:gd name="T17" fmla="*/ 11 h 49"/>
                    <a:gd name="T18" fmla="*/ 5 w 24"/>
                    <a:gd name="T19" fmla="*/ 6 h 49"/>
                    <a:gd name="T20" fmla="*/ 5 w 24"/>
                    <a:gd name="T21" fmla="*/ 5 h 49"/>
                    <a:gd name="T22" fmla="*/ 5 w 24"/>
                    <a:gd name="T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49">
                      <a:moveTo>
                        <a:pt x="5" y="0"/>
                      </a:moveTo>
                      <a:lnTo>
                        <a:pt x="0" y="3"/>
                      </a:lnTo>
                      <a:lnTo>
                        <a:pt x="5" y="49"/>
                      </a:lnTo>
                      <a:lnTo>
                        <a:pt x="10" y="45"/>
                      </a:lnTo>
                      <a:lnTo>
                        <a:pt x="8" y="31"/>
                      </a:lnTo>
                      <a:lnTo>
                        <a:pt x="24" y="24"/>
                      </a:lnTo>
                      <a:lnTo>
                        <a:pt x="8" y="27"/>
                      </a:lnTo>
                      <a:lnTo>
                        <a:pt x="6" y="13"/>
                      </a:lnTo>
                      <a:lnTo>
                        <a:pt x="6" y="11"/>
                      </a:lnTo>
                      <a:lnTo>
                        <a:pt x="5" y="6"/>
                      </a:lnTo>
                      <a:lnTo>
                        <a:pt x="5"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4" name="Freeform 8465"/>
                <p:cNvSpPr>
                  <a:spLocks/>
                </p:cNvSpPr>
                <p:nvPr/>
              </p:nvSpPr>
              <p:spPr bwMode="auto">
                <a:xfrm>
                  <a:off x="1785" y="1871"/>
                  <a:ext cx="6" cy="5"/>
                </a:xfrm>
                <a:custGeom>
                  <a:avLst/>
                  <a:gdLst>
                    <a:gd name="T0" fmla="*/ 0 w 35"/>
                    <a:gd name="T1" fmla="*/ 0 h 33"/>
                    <a:gd name="T2" fmla="*/ 0 w 35"/>
                    <a:gd name="T3" fmla="*/ 5 h 33"/>
                    <a:gd name="T4" fmla="*/ 3 w 35"/>
                    <a:gd name="T5" fmla="*/ 9 h 33"/>
                    <a:gd name="T6" fmla="*/ 5 w 35"/>
                    <a:gd name="T7" fmla="*/ 11 h 33"/>
                    <a:gd name="T8" fmla="*/ 10 w 35"/>
                    <a:gd name="T9" fmla="*/ 14 h 33"/>
                    <a:gd name="T10" fmla="*/ 16 w 35"/>
                    <a:gd name="T11" fmla="*/ 21 h 33"/>
                    <a:gd name="T12" fmla="*/ 3 w 35"/>
                    <a:gd name="T13" fmla="*/ 27 h 33"/>
                    <a:gd name="T14" fmla="*/ 19 w 35"/>
                    <a:gd name="T15" fmla="*/ 24 h 33"/>
                    <a:gd name="T16" fmla="*/ 30 w 35"/>
                    <a:gd name="T17" fmla="*/ 33 h 33"/>
                    <a:gd name="T18" fmla="*/ 35 w 35"/>
                    <a:gd name="T19" fmla="*/ 30 h 33"/>
                    <a:gd name="T20" fmla="*/ 0 w 35"/>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3">
                      <a:moveTo>
                        <a:pt x="0" y="0"/>
                      </a:moveTo>
                      <a:lnTo>
                        <a:pt x="0" y="5"/>
                      </a:lnTo>
                      <a:lnTo>
                        <a:pt x="3" y="9"/>
                      </a:lnTo>
                      <a:lnTo>
                        <a:pt x="5" y="11"/>
                      </a:lnTo>
                      <a:lnTo>
                        <a:pt x="10" y="14"/>
                      </a:lnTo>
                      <a:lnTo>
                        <a:pt x="16" y="21"/>
                      </a:lnTo>
                      <a:lnTo>
                        <a:pt x="3" y="27"/>
                      </a:lnTo>
                      <a:lnTo>
                        <a:pt x="19" y="24"/>
                      </a:lnTo>
                      <a:lnTo>
                        <a:pt x="30" y="33"/>
                      </a:lnTo>
                      <a:lnTo>
                        <a:pt x="35"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5" name="Freeform 8466"/>
                <p:cNvSpPr>
                  <a:spLocks/>
                </p:cNvSpPr>
                <p:nvPr/>
              </p:nvSpPr>
              <p:spPr bwMode="auto">
                <a:xfrm>
                  <a:off x="1794" y="1871"/>
                  <a:ext cx="2" cy="3"/>
                </a:xfrm>
                <a:custGeom>
                  <a:avLst/>
                  <a:gdLst>
                    <a:gd name="T0" fmla="*/ 7 w 13"/>
                    <a:gd name="T1" fmla="*/ 1 h 17"/>
                    <a:gd name="T2" fmla="*/ 8 w 13"/>
                    <a:gd name="T3" fmla="*/ 5 h 17"/>
                    <a:gd name="T4" fmla="*/ 7 w 13"/>
                    <a:gd name="T5" fmla="*/ 10 h 17"/>
                    <a:gd name="T6" fmla="*/ 6 w 13"/>
                    <a:gd name="T7" fmla="*/ 12 h 17"/>
                    <a:gd name="T8" fmla="*/ 0 w 13"/>
                    <a:gd name="T9" fmla="*/ 17 h 17"/>
                    <a:gd name="T10" fmla="*/ 12 w 13"/>
                    <a:gd name="T11" fmla="*/ 11 h 17"/>
                    <a:gd name="T12" fmla="*/ 13 w 13"/>
                    <a:gd name="T13" fmla="*/ 6 h 17"/>
                    <a:gd name="T14" fmla="*/ 13 w 13"/>
                    <a:gd name="T15" fmla="*/ 0 h 17"/>
                    <a:gd name="T16" fmla="*/ 7 w 13"/>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7">
                      <a:moveTo>
                        <a:pt x="7" y="1"/>
                      </a:moveTo>
                      <a:lnTo>
                        <a:pt x="8" y="5"/>
                      </a:lnTo>
                      <a:lnTo>
                        <a:pt x="7" y="10"/>
                      </a:lnTo>
                      <a:lnTo>
                        <a:pt x="6" y="12"/>
                      </a:lnTo>
                      <a:lnTo>
                        <a:pt x="0" y="17"/>
                      </a:lnTo>
                      <a:lnTo>
                        <a:pt x="12" y="11"/>
                      </a:lnTo>
                      <a:lnTo>
                        <a:pt x="13" y="6"/>
                      </a:lnTo>
                      <a:lnTo>
                        <a:pt x="13" y="0"/>
                      </a:ln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6" name="Freeform 8467"/>
                <p:cNvSpPr>
                  <a:spLocks/>
                </p:cNvSpPr>
                <p:nvPr/>
              </p:nvSpPr>
              <p:spPr bwMode="auto">
                <a:xfrm>
                  <a:off x="1791" y="1867"/>
                  <a:ext cx="3" cy="2"/>
                </a:xfrm>
                <a:custGeom>
                  <a:avLst/>
                  <a:gdLst>
                    <a:gd name="T0" fmla="*/ 8 w 18"/>
                    <a:gd name="T1" fmla="*/ 0 h 9"/>
                    <a:gd name="T2" fmla="*/ 0 w 18"/>
                    <a:gd name="T3" fmla="*/ 7 h 9"/>
                    <a:gd name="T4" fmla="*/ 2 w 18"/>
                    <a:gd name="T5" fmla="*/ 6 h 9"/>
                    <a:gd name="T6" fmla="*/ 7 w 18"/>
                    <a:gd name="T7" fmla="*/ 5 h 9"/>
                    <a:gd name="T8" fmla="*/ 9 w 18"/>
                    <a:gd name="T9" fmla="*/ 6 h 9"/>
                    <a:gd name="T10" fmla="*/ 13 w 18"/>
                    <a:gd name="T11" fmla="*/ 9 h 9"/>
                    <a:gd name="T12" fmla="*/ 18 w 18"/>
                    <a:gd name="T13" fmla="*/ 6 h 9"/>
                    <a:gd name="T14" fmla="*/ 18 w 18"/>
                    <a:gd name="T15" fmla="*/ 6 h 9"/>
                    <a:gd name="T16" fmla="*/ 13 w 18"/>
                    <a:gd name="T17" fmla="*/ 1 h 9"/>
                    <a:gd name="T18" fmla="*/ 8 w 18"/>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9">
                      <a:moveTo>
                        <a:pt x="8" y="0"/>
                      </a:moveTo>
                      <a:lnTo>
                        <a:pt x="0" y="7"/>
                      </a:lnTo>
                      <a:lnTo>
                        <a:pt x="2" y="6"/>
                      </a:lnTo>
                      <a:lnTo>
                        <a:pt x="7" y="5"/>
                      </a:lnTo>
                      <a:lnTo>
                        <a:pt x="9" y="6"/>
                      </a:lnTo>
                      <a:lnTo>
                        <a:pt x="13" y="9"/>
                      </a:lnTo>
                      <a:lnTo>
                        <a:pt x="18" y="6"/>
                      </a:lnTo>
                      <a:lnTo>
                        <a:pt x="18" y="6"/>
                      </a:lnTo>
                      <a:lnTo>
                        <a:pt x="13" y="1"/>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7" name="Freeform 8468"/>
                <p:cNvSpPr>
                  <a:spLocks/>
                </p:cNvSpPr>
                <p:nvPr/>
              </p:nvSpPr>
              <p:spPr bwMode="auto">
                <a:xfrm>
                  <a:off x="1789" y="1867"/>
                  <a:ext cx="7" cy="8"/>
                </a:xfrm>
                <a:custGeom>
                  <a:avLst/>
                  <a:gdLst>
                    <a:gd name="T0" fmla="*/ 10 w 39"/>
                    <a:gd name="T1" fmla="*/ 1 h 44"/>
                    <a:gd name="T2" fmla="*/ 6 w 39"/>
                    <a:gd name="T3" fmla="*/ 5 h 44"/>
                    <a:gd name="T4" fmla="*/ 3 w 39"/>
                    <a:gd name="T5" fmla="*/ 9 h 44"/>
                    <a:gd name="T6" fmla="*/ 0 w 39"/>
                    <a:gd name="T7" fmla="*/ 13 h 44"/>
                    <a:gd name="T8" fmla="*/ 0 w 39"/>
                    <a:gd name="T9" fmla="*/ 14 h 44"/>
                    <a:gd name="T10" fmla="*/ 0 w 39"/>
                    <a:gd name="T11" fmla="*/ 19 h 44"/>
                    <a:gd name="T12" fmla="*/ 0 w 39"/>
                    <a:gd name="T13" fmla="*/ 25 h 44"/>
                    <a:gd name="T14" fmla="*/ 2 w 39"/>
                    <a:gd name="T15" fmla="*/ 30 h 44"/>
                    <a:gd name="T16" fmla="*/ 5 w 39"/>
                    <a:gd name="T17" fmla="*/ 35 h 44"/>
                    <a:gd name="T18" fmla="*/ 9 w 39"/>
                    <a:gd name="T19" fmla="*/ 40 h 44"/>
                    <a:gd name="T20" fmla="*/ 14 w 39"/>
                    <a:gd name="T21" fmla="*/ 43 h 44"/>
                    <a:gd name="T22" fmla="*/ 15 w 39"/>
                    <a:gd name="T23" fmla="*/ 43 h 44"/>
                    <a:gd name="T24" fmla="*/ 19 w 39"/>
                    <a:gd name="T25" fmla="*/ 44 h 44"/>
                    <a:gd name="T26" fmla="*/ 24 w 39"/>
                    <a:gd name="T27" fmla="*/ 44 h 44"/>
                    <a:gd name="T28" fmla="*/ 31 w 39"/>
                    <a:gd name="T29" fmla="*/ 42 h 44"/>
                    <a:gd name="T30" fmla="*/ 31 w 39"/>
                    <a:gd name="T31" fmla="*/ 41 h 44"/>
                    <a:gd name="T32" fmla="*/ 36 w 39"/>
                    <a:gd name="T33" fmla="*/ 38 h 44"/>
                    <a:gd name="T34" fmla="*/ 39 w 39"/>
                    <a:gd name="T35" fmla="*/ 33 h 44"/>
                    <a:gd name="T36" fmla="*/ 39 w 39"/>
                    <a:gd name="T37" fmla="*/ 32 h 44"/>
                    <a:gd name="T38" fmla="*/ 27 w 39"/>
                    <a:gd name="T39" fmla="*/ 38 h 44"/>
                    <a:gd name="T40" fmla="*/ 22 w 39"/>
                    <a:gd name="T41" fmla="*/ 39 h 44"/>
                    <a:gd name="T42" fmla="*/ 17 w 39"/>
                    <a:gd name="T43" fmla="*/ 38 h 44"/>
                    <a:gd name="T44" fmla="*/ 15 w 39"/>
                    <a:gd name="T45" fmla="*/ 37 h 44"/>
                    <a:gd name="T46" fmla="*/ 11 w 39"/>
                    <a:gd name="T47" fmla="*/ 33 h 44"/>
                    <a:gd name="T48" fmla="*/ 7 w 39"/>
                    <a:gd name="T49" fmla="*/ 28 h 44"/>
                    <a:gd name="T50" fmla="*/ 6 w 39"/>
                    <a:gd name="T51" fmla="*/ 26 h 44"/>
                    <a:gd name="T52" fmla="*/ 5 w 39"/>
                    <a:gd name="T53" fmla="*/ 21 h 44"/>
                    <a:gd name="T54" fmla="*/ 5 w 39"/>
                    <a:gd name="T55" fmla="*/ 15 h 44"/>
                    <a:gd name="T56" fmla="*/ 5 w 39"/>
                    <a:gd name="T57" fmla="*/ 14 h 44"/>
                    <a:gd name="T58" fmla="*/ 8 w 39"/>
                    <a:gd name="T59" fmla="*/ 10 h 44"/>
                    <a:gd name="T60" fmla="*/ 13 w 39"/>
                    <a:gd name="T61" fmla="*/ 7 h 44"/>
                    <a:gd name="T62" fmla="*/ 21 w 39"/>
                    <a:gd name="T63" fmla="*/ 0 h 44"/>
                    <a:gd name="T64" fmla="*/ 16 w 39"/>
                    <a:gd name="T65" fmla="*/ 0 h 44"/>
                    <a:gd name="T66" fmla="*/ 10 w 39"/>
                    <a:gd name="T67"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44">
                      <a:moveTo>
                        <a:pt x="10" y="1"/>
                      </a:moveTo>
                      <a:lnTo>
                        <a:pt x="6" y="5"/>
                      </a:lnTo>
                      <a:lnTo>
                        <a:pt x="3" y="9"/>
                      </a:lnTo>
                      <a:lnTo>
                        <a:pt x="0" y="13"/>
                      </a:lnTo>
                      <a:lnTo>
                        <a:pt x="0" y="14"/>
                      </a:lnTo>
                      <a:lnTo>
                        <a:pt x="0" y="19"/>
                      </a:lnTo>
                      <a:lnTo>
                        <a:pt x="0" y="25"/>
                      </a:lnTo>
                      <a:lnTo>
                        <a:pt x="2" y="30"/>
                      </a:lnTo>
                      <a:lnTo>
                        <a:pt x="5" y="35"/>
                      </a:lnTo>
                      <a:lnTo>
                        <a:pt x="9" y="40"/>
                      </a:lnTo>
                      <a:lnTo>
                        <a:pt x="14" y="43"/>
                      </a:lnTo>
                      <a:lnTo>
                        <a:pt x="15" y="43"/>
                      </a:lnTo>
                      <a:lnTo>
                        <a:pt x="19" y="44"/>
                      </a:lnTo>
                      <a:lnTo>
                        <a:pt x="24" y="44"/>
                      </a:lnTo>
                      <a:lnTo>
                        <a:pt x="31" y="42"/>
                      </a:lnTo>
                      <a:lnTo>
                        <a:pt x="31" y="41"/>
                      </a:lnTo>
                      <a:lnTo>
                        <a:pt x="36" y="38"/>
                      </a:lnTo>
                      <a:lnTo>
                        <a:pt x="39" y="33"/>
                      </a:lnTo>
                      <a:lnTo>
                        <a:pt x="39" y="32"/>
                      </a:lnTo>
                      <a:lnTo>
                        <a:pt x="27" y="38"/>
                      </a:lnTo>
                      <a:lnTo>
                        <a:pt x="22" y="39"/>
                      </a:lnTo>
                      <a:lnTo>
                        <a:pt x="17" y="38"/>
                      </a:lnTo>
                      <a:lnTo>
                        <a:pt x="15" y="37"/>
                      </a:lnTo>
                      <a:lnTo>
                        <a:pt x="11" y="33"/>
                      </a:lnTo>
                      <a:lnTo>
                        <a:pt x="7" y="28"/>
                      </a:lnTo>
                      <a:lnTo>
                        <a:pt x="6" y="26"/>
                      </a:lnTo>
                      <a:lnTo>
                        <a:pt x="5" y="21"/>
                      </a:lnTo>
                      <a:lnTo>
                        <a:pt x="5" y="15"/>
                      </a:lnTo>
                      <a:lnTo>
                        <a:pt x="5" y="14"/>
                      </a:lnTo>
                      <a:lnTo>
                        <a:pt x="8" y="10"/>
                      </a:lnTo>
                      <a:lnTo>
                        <a:pt x="13" y="7"/>
                      </a:lnTo>
                      <a:lnTo>
                        <a:pt x="21" y="0"/>
                      </a:lnTo>
                      <a:lnTo>
                        <a:pt x="16" y="0"/>
                      </a:lnTo>
                      <a:lnTo>
                        <a:pt x="10"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8" name="Freeform 8469"/>
                <p:cNvSpPr>
                  <a:spLocks/>
                </p:cNvSpPr>
                <p:nvPr/>
              </p:nvSpPr>
              <p:spPr bwMode="auto">
                <a:xfrm>
                  <a:off x="1797" y="1863"/>
                  <a:ext cx="6" cy="7"/>
                </a:xfrm>
                <a:custGeom>
                  <a:avLst/>
                  <a:gdLst>
                    <a:gd name="T0" fmla="*/ 17 w 36"/>
                    <a:gd name="T1" fmla="*/ 0 h 40"/>
                    <a:gd name="T2" fmla="*/ 11 w 36"/>
                    <a:gd name="T3" fmla="*/ 3 h 40"/>
                    <a:gd name="T4" fmla="*/ 20 w 36"/>
                    <a:gd name="T5" fmla="*/ 18 h 40"/>
                    <a:gd name="T6" fmla="*/ 0 w 36"/>
                    <a:gd name="T7" fmla="*/ 29 h 40"/>
                    <a:gd name="T8" fmla="*/ 22 w 36"/>
                    <a:gd name="T9" fmla="*/ 23 h 40"/>
                    <a:gd name="T10" fmla="*/ 32 w 36"/>
                    <a:gd name="T11" fmla="*/ 40 h 40"/>
                    <a:gd name="T12" fmla="*/ 36 w 36"/>
                    <a:gd name="T13" fmla="*/ 38 h 40"/>
                    <a:gd name="T14" fmla="*/ 17 w 36"/>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40">
                      <a:moveTo>
                        <a:pt x="17" y="0"/>
                      </a:moveTo>
                      <a:lnTo>
                        <a:pt x="11" y="3"/>
                      </a:lnTo>
                      <a:lnTo>
                        <a:pt x="20" y="18"/>
                      </a:lnTo>
                      <a:lnTo>
                        <a:pt x="0" y="29"/>
                      </a:lnTo>
                      <a:lnTo>
                        <a:pt x="22" y="23"/>
                      </a:lnTo>
                      <a:lnTo>
                        <a:pt x="32" y="40"/>
                      </a:lnTo>
                      <a:lnTo>
                        <a:pt x="36" y="38"/>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29" name="Freeform 8470"/>
                <p:cNvSpPr>
                  <a:spLocks/>
                </p:cNvSpPr>
                <p:nvPr/>
              </p:nvSpPr>
              <p:spPr bwMode="auto">
                <a:xfrm>
                  <a:off x="1795" y="1865"/>
                  <a:ext cx="5" cy="7"/>
                </a:xfrm>
                <a:custGeom>
                  <a:avLst/>
                  <a:gdLst>
                    <a:gd name="T0" fmla="*/ 5 w 35"/>
                    <a:gd name="T1" fmla="*/ 0 h 40"/>
                    <a:gd name="T2" fmla="*/ 0 w 35"/>
                    <a:gd name="T3" fmla="*/ 3 h 40"/>
                    <a:gd name="T4" fmla="*/ 19 w 35"/>
                    <a:gd name="T5" fmla="*/ 40 h 40"/>
                    <a:gd name="T6" fmla="*/ 24 w 35"/>
                    <a:gd name="T7" fmla="*/ 38 h 40"/>
                    <a:gd name="T8" fmla="*/ 15 w 35"/>
                    <a:gd name="T9" fmla="*/ 20 h 40"/>
                    <a:gd name="T10" fmla="*/ 35 w 35"/>
                    <a:gd name="T11" fmla="*/ 10 h 40"/>
                    <a:gd name="T12" fmla="*/ 13 w 35"/>
                    <a:gd name="T13" fmla="*/ 16 h 40"/>
                    <a:gd name="T14" fmla="*/ 5 w 35"/>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0">
                      <a:moveTo>
                        <a:pt x="5" y="0"/>
                      </a:moveTo>
                      <a:lnTo>
                        <a:pt x="0" y="3"/>
                      </a:lnTo>
                      <a:lnTo>
                        <a:pt x="19" y="40"/>
                      </a:lnTo>
                      <a:lnTo>
                        <a:pt x="24" y="38"/>
                      </a:lnTo>
                      <a:lnTo>
                        <a:pt x="15" y="20"/>
                      </a:lnTo>
                      <a:lnTo>
                        <a:pt x="35" y="10"/>
                      </a:lnTo>
                      <a:lnTo>
                        <a:pt x="13" y="16"/>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0" name="Freeform 8471"/>
                <p:cNvSpPr>
                  <a:spLocks/>
                </p:cNvSpPr>
                <p:nvPr/>
              </p:nvSpPr>
              <p:spPr bwMode="auto">
                <a:xfrm>
                  <a:off x="1804" y="1861"/>
                  <a:ext cx="5" cy="7"/>
                </a:xfrm>
                <a:custGeom>
                  <a:avLst/>
                  <a:gdLst>
                    <a:gd name="T0" fmla="*/ 10 w 30"/>
                    <a:gd name="T1" fmla="*/ 0 h 45"/>
                    <a:gd name="T2" fmla="*/ 0 w 30"/>
                    <a:gd name="T3" fmla="*/ 7 h 45"/>
                    <a:gd name="T4" fmla="*/ 1 w 30"/>
                    <a:gd name="T5" fmla="*/ 6 h 45"/>
                    <a:gd name="T6" fmla="*/ 7 w 30"/>
                    <a:gd name="T7" fmla="*/ 5 h 45"/>
                    <a:gd name="T8" fmla="*/ 12 w 30"/>
                    <a:gd name="T9" fmla="*/ 6 h 45"/>
                    <a:gd name="T10" fmla="*/ 14 w 30"/>
                    <a:gd name="T11" fmla="*/ 7 h 45"/>
                    <a:gd name="T12" fmla="*/ 18 w 30"/>
                    <a:gd name="T13" fmla="*/ 10 h 45"/>
                    <a:gd name="T14" fmla="*/ 22 w 30"/>
                    <a:gd name="T15" fmla="*/ 16 h 45"/>
                    <a:gd name="T16" fmla="*/ 23 w 30"/>
                    <a:gd name="T17" fmla="*/ 18 h 45"/>
                    <a:gd name="T18" fmla="*/ 24 w 30"/>
                    <a:gd name="T19" fmla="*/ 23 h 45"/>
                    <a:gd name="T20" fmla="*/ 24 w 30"/>
                    <a:gd name="T21" fmla="*/ 29 h 45"/>
                    <a:gd name="T22" fmla="*/ 24 w 30"/>
                    <a:gd name="T23" fmla="*/ 30 h 45"/>
                    <a:gd name="T24" fmla="*/ 20 w 30"/>
                    <a:gd name="T25" fmla="*/ 34 h 45"/>
                    <a:gd name="T26" fmla="*/ 16 w 30"/>
                    <a:gd name="T27" fmla="*/ 38 h 45"/>
                    <a:gd name="T28" fmla="*/ 8 w 30"/>
                    <a:gd name="T29" fmla="*/ 45 h 45"/>
                    <a:gd name="T30" fmla="*/ 13 w 30"/>
                    <a:gd name="T31" fmla="*/ 45 h 45"/>
                    <a:gd name="T32" fmla="*/ 18 w 30"/>
                    <a:gd name="T33" fmla="*/ 42 h 45"/>
                    <a:gd name="T34" fmla="*/ 23 w 30"/>
                    <a:gd name="T35" fmla="*/ 39 h 45"/>
                    <a:gd name="T36" fmla="*/ 27 w 30"/>
                    <a:gd name="T37" fmla="*/ 35 h 45"/>
                    <a:gd name="T38" fmla="*/ 29 w 30"/>
                    <a:gd name="T39" fmla="*/ 30 h 45"/>
                    <a:gd name="T40" fmla="*/ 29 w 30"/>
                    <a:gd name="T41" fmla="*/ 30 h 45"/>
                    <a:gd name="T42" fmla="*/ 30 w 30"/>
                    <a:gd name="T43" fmla="*/ 24 h 45"/>
                    <a:gd name="T44" fmla="*/ 29 w 30"/>
                    <a:gd name="T45" fmla="*/ 19 h 45"/>
                    <a:gd name="T46" fmla="*/ 27 w 30"/>
                    <a:gd name="T47" fmla="*/ 13 h 45"/>
                    <a:gd name="T48" fmla="*/ 27 w 30"/>
                    <a:gd name="T49" fmla="*/ 13 h 45"/>
                    <a:gd name="T50" fmla="*/ 23 w 30"/>
                    <a:gd name="T51" fmla="*/ 7 h 45"/>
                    <a:gd name="T52" fmla="*/ 19 w 30"/>
                    <a:gd name="T53" fmla="*/ 4 h 45"/>
                    <a:gd name="T54" fmla="*/ 14 w 30"/>
                    <a:gd name="T55" fmla="*/ 1 h 45"/>
                    <a:gd name="T56" fmla="*/ 10 w 30"/>
                    <a:gd name="T5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45">
                      <a:moveTo>
                        <a:pt x="10" y="0"/>
                      </a:moveTo>
                      <a:lnTo>
                        <a:pt x="0" y="7"/>
                      </a:lnTo>
                      <a:lnTo>
                        <a:pt x="1" y="6"/>
                      </a:lnTo>
                      <a:lnTo>
                        <a:pt x="7" y="5"/>
                      </a:lnTo>
                      <a:lnTo>
                        <a:pt x="12" y="6"/>
                      </a:lnTo>
                      <a:lnTo>
                        <a:pt x="14" y="7"/>
                      </a:lnTo>
                      <a:lnTo>
                        <a:pt x="18" y="10"/>
                      </a:lnTo>
                      <a:lnTo>
                        <a:pt x="22" y="16"/>
                      </a:lnTo>
                      <a:lnTo>
                        <a:pt x="23" y="18"/>
                      </a:lnTo>
                      <a:lnTo>
                        <a:pt x="24" y="23"/>
                      </a:lnTo>
                      <a:lnTo>
                        <a:pt x="24" y="29"/>
                      </a:lnTo>
                      <a:lnTo>
                        <a:pt x="24" y="30"/>
                      </a:lnTo>
                      <a:lnTo>
                        <a:pt x="20" y="34"/>
                      </a:lnTo>
                      <a:lnTo>
                        <a:pt x="16" y="38"/>
                      </a:lnTo>
                      <a:lnTo>
                        <a:pt x="8" y="45"/>
                      </a:lnTo>
                      <a:lnTo>
                        <a:pt x="13" y="45"/>
                      </a:lnTo>
                      <a:lnTo>
                        <a:pt x="18" y="42"/>
                      </a:lnTo>
                      <a:lnTo>
                        <a:pt x="23" y="39"/>
                      </a:lnTo>
                      <a:lnTo>
                        <a:pt x="27" y="35"/>
                      </a:lnTo>
                      <a:lnTo>
                        <a:pt x="29" y="30"/>
                      </a:lnTo>
                      <a:lnTo>
                        <a:pt x="29" y="30"/>
                      </a:lnTo>
                      <a:lnTo>
                        <a:pt x="30" y="24"/>
                      </a:lnTo>
                      <a:lnTo>
                        <a:pt x="29" y="19"/>
                      </a:lnTo>
                      <a:lnTo>
                        <a:pt x="27" y="13"/>
                      </a:lnTo>
                      <a:lnTo>
                        <a:pt x="27" y="13"/>
                      </a:lnTo>
                      <a:lnTo>
                        <a:pt x="23" y="7"/>
                      </a:lnTo>
                      <a:lnTo>
                        <a:pt x="19" y="4"/>
                      </a:lnTo>
                      <a:lnTo>
                        <a:pt x="14" y="1"/>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1" name="Freeform 8472"/>
                <p:cNvSpPr>
                  <a:spLocks/>
                </p:cNvSpPr>
                <p:nvPr/>
              </p:nvSpPr>
              <p:spPr bwMode="auto">
                <a:xfrm>
                  <a:off x="1802" y="1861"/>
                  <a:ext cx="5" cy="7"/>
                </a:xfrm>
                <a:custGeom>
                  <a:avLst/>
                  <a:gdLst>
                    <a:gd name="T0" fmla="*/ 11 w 29"/>
                    <a:gd name="T1" fmla="*/ 3 h 45"/>
                    <a:gd name="T2" fmla="*/ 7 w 29"/>
                    <a:gd name="T3" fmla="*/ 5 h 45"/>
                    <a:gd name="T4" fmla="*/ 4 w 29"/>
                    <a:gd name="T5" fmla="*/ 9 h 45"/>
                    <a:gd name="T6" fmla="*/ 2 w 29"/>
                    <a:gd name="T7" fmla="*/ 15 h 45"/>
                    <a:gd name="T8" fmla="*/ 0 w 29"/>
                    <a:gd name="T9" fmla="*/ 16 h 45"/>
                    <a:gd name="T10" fmla="*/ 0 w 29"/>
                    <a:gd name="T11" fmla="*/ 21 h 45"/>
                    <a:gd name="T12" fmla="*/ 2 w 29"/>
                    <a:gd name="T13" fmla="*/ 26 h 45"/>
                    <a:gd name="T14" fmla="*/ 4 w 29"/>
                    <a:gd name="T15" fmla="*/ 32 h 45"/>
                    <a:gd name="T16" fmla="*/ 7 w 29"/>
                    <a:gd name="T17" fmla="*/ 37 h 45"/>
                    <a:gd name="T18" fmla="*/ 10 w 29"/>
                    <a:gd name="T19" fmla="*/ 40 h 45"/>
                    <a:gd name="T20" fmla="*/ 15 w 29"/>
                    <a:gd name="T21" fmla="*/ 43 h 45"/>
                    <a:gd name="T22" fmla="*/ 21 w 29"/>
                    <a:gd name="T23" fmla="*/ 45 h 45"/>
                    <a:gd name="T24" fmla="*/ 29 w 29"/>
                    <a:gd name="T25" fmla="*/ 38 h 45"/>
                    <a:gd name="T26" fmla="*/ 28 w 29"/>
                    <a:gd name="T27" fmla="*/ 38 h 45"/>
                    <a:gd name="T28" fmla="*/ 23 w 29"/>
                    <a:gd name="T29" fmla="*/ 39 h 45"/>
                    <a:gd name="T30" fmla="*/ 18 w 29"/>
                    <a:gd name="T31" fmla="*/ 38 h 45"/>
                    <a:gd name="T32" fmla="*/ 16 w 29"/>
                    <a:gd name="T33" fmla="*/ 38 h 45"/>
                    <a:gd name="T34" fmla="*/ 12 w 29"/>
                    <a:gd name="T35" fmla="*/ 35 h 45"/>
                    <a:gd name="T36" fmla="*/ 9 w 29"/>
                    <a:gd name="T37" fmla="*/ 30 h 45"/>
                    <a:gd name="T38" fmla="*/ 7 w 29"/>
                    <a:gd name="T39" fmla="*/ 26 h 45"/>
                    <a:gd name="T40" fmla="*/ 6 w 29"/>
                    <a:gd name="T41" fmla="*/ 20 h 45"/>
                    <a:gd name="T42" fmla="*/ 6 w 29"/>
                    <a:gd name="T43" fmla="*/ 16 h 45"/>
                    <a:gd name="T44" fmla="*/ 7 w 29"/>
                    <a:gd name="T45" fmla="*/ 15 h 45"/>
                    <a:gd name="T46" fmla="*/ 9 w 29"/>
                    <a:gd name="T47" fmla="*/ 10 h 45"/>
                    <a:gd name="T48" fmla="*/ 13 w 29"/>
                    <a:gd name="T49" fmla="*/ 7 h 45"/>
                    <a:gd name="T50" fmla="*/ 23 w 29"/>
                    <a:gd name="T51" fmla="*/ 0 h 45"/>
                    <a:gd name="T52" fmla="*/ 16 w 29"/>
                    <a:gd name="T53" fmla="*/ 1 h 45"/>
                    <a:gd name="T54" fmla="*/ 11 w 29"/>
                    <a:gd name="T55"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5">
                      <a:moveTo>
                        <a:pt x="11" y="3"/>
                      </a:moveTo>
                      <a:lnTo>
                        <a:pt x="7" y="5"/>
                      </a:lnTo>
                      <a:lnTo>
                        <a:pt x="4" y="9"/>
                      </a:lnTo>
                      <a:lnTo>
                        <a:pt x="2" y="15"/>
                      </a:lnTo>
                      <a:lnTo>
                        <a:pt x="0" y="16"/>
                      </a:lnTo>
                      <a:lnTo>
                        <a:pt x="0" y="21"/>
                      </a:lnTo>
                      <a:lnTo>
                        <a:pt x="2" y="26"/>
                      </a:lnTo>
                      <a:lnTo>
                        <a:pt x="4" y="32"/>
                      </a:lnTo>
                      <a:lnTo>
                        <a:pt x="7" y="37"/>
                      </a:lnTo>
                      <a:lnTo>
                        <a:pt x="10" y="40"/>
                      </a:lnTo>
                      <a:lnTo>
                        <a:pt x="15" y="43"/>
                      </a:lnTo>
                      <a:lnTo>
                        <a:pt x="21" y="45"/>
                      </a:lnTo>
                      <a:lnTo>
                        <a:pt x="29" y="38"/>
                      </a:lnTo>
                      <a:lnTo>
                        <a:pt x="28" y="38"/>
                      </a:lnTo>
                      <a:lnTo>
                        <a:pt x="23" y="39"/>
                      </a:lnTo>
                      <a:lnTo>
                        <a:pt x="18" y="38"/>
                      </a:lnTo>
                      <a:lnTo>
                        <a:pt x="16" y="38"/>
                      </a:lnTo>
                      <a:lnTo>
                        <a:pt x="12" y="35"/>
                      </a:lnTo>
                      <a:lnTo>
                        <a:pt x="9" y="30"/>
                      </a:lnTo>
                      <a:lnTo>
                        <a:pt x="7" y="26"/>
                      </a:lnTo>
                      <a:lnTo>
                        <a:pt x="6" y="20"/>
                      </a:lnTo>
                      <a:lnTo>
                        <a:pt x="6" y="16"/>
                      </a:lnTo>
                      <a:lnTo>
                        <a:pt x="7" y="15"/>
                      </a:lnTo>
                      <a:lnTo>
                        <a:pt x="9" y="10"/>
                      </a:lnTo>
                      <a:lnTo>
                        <a:pt x="13" y="7"/>
                      </a:lnTo>
                      <a:lnTo>
                        <a:pt x="23" y="0"/>
                      </a:lnTo>
                      <a:lnTo>
                        <a:pt x="16" y="1"/>
                      </a:lnTo>
                      <a:lnTo>
                        <a:pt x="11"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2" name="Freeform 8473"/>
                <p:cNvSpPr>
                  <a:spLocks/>
                </p:cNvSpPr>
                <p:nvPr/>
              </p:nvSpPr>
              <p:spPr bwMode="auto">
                <a:xfrm>
                  <a:off x="2222" y="1995"/>
                  <a:ext cx="178" cy="356"/>
                </a:xfrm>
                <a:custGeom>
                  <a:avLst/>
                  <a:gdLst>
                    <a:gd name="T0" fmla="*/ 701 w 1070"/>
                    <a:gd name="T1" fmla="*/ 709 h 2140"/>
                    <a:gd name="T2" fmla="*/ 696 w 1070"/>
                    <a:gd name="T3" fmla="*/ 838 h 2140"/>
                    <a:gd name="T4" fmla="*/ 721 w 1070"/>
                    <a:gd name="T5" fmla="*/ 991 h 2140"/>
                    <a:gd name="T6" fmla="*/ 695 w 1070"/>
                    <a:gd name="T7" fmla="*/ 1121 h 2140"/>
                    <a:gd name="T8" fmla="*/ 640 w 1070"/>
                    <a:gd name="T9" fmla="*/ 1247 h 2140"/>
                    <a:gd name="T10" fmla="*/ 605 w 1070"/>
                    <a:gd name="T11" fmla="*/ 1364 h 2140"/>
                    <a:gd name="T12" fmla="*/ 529 w 1070"/>
                    <a:gd name="T13" fmla="*/ 1438 h 2140"/>
                    <a:gd name="T14" fmla="*/ 469 w 1070"/>
                    <a:gd name="T15" fmla="*/ 1531 h 2140"/>
                    <a:gd name="T16" fmla="*/ 408 w 1070"/>
                    <a:gd name="T17" fmla="*/ 1622 h 2140"/>
                    <a:gd name="T18" fmla="*/ 312 w 1070"/>
                    <a:gd name="T19" fmla="*/ 1591 h 2140"/>
                    <a:gd name="T20" fmla="*/ 221 w 1070"/>
                    <a:gd name="T21" fmla="*/ 1637 h 2140"/>
                    <a:gd name="T22" fmla="*/ 159 w 1070"/>
                    <a:gd name="T23" fmla="*/ 1742 h 2140"/>
                    <a:gd name="T24" fmla="*/ 125 w 1070"/>
                    <a:gd name="T25" fmla="*/ 1869 h 2140"/>
                    <a:gd name="T26" fmla="*/ 112 w 1070"/>
                    <a:gd name="T27" fmla="*/ 2010 h 2140"/>
                    <a:gd name="T28" fmla="*/ 135 w 1070"/>
                    <a:gd name="T29" fmla="*/ 2123 h 2140"/>
                    <a:gd name="T30" fmla="*/ 206 w 1070"/>
                    <a:gd name="T31" fmla="*/ 2119 h 2140"/>
                    <a:gd name="T32" fmla="*/ 298 w 1070"/>
                    <a:gd name="T33" fmla="*/ 2062 h 2140"/>
                    <a:gd name="T34" fmla="*/ 384 w 1070"/>
                    <a:gd name="T35" fmla="*/ 1966 h 2140"/>
                    <a:gd name="T36" fmla="*/ 441 w 1070"/>
                    <a:gd name="T37" fmla="*/ 1875 h 2140"/>
                    <a:gd name="T38" fmla="*/ 509 w 1070"/>
                    <a:gd name="T39" fmla="*/ 1798 h 2140"/>
                    <a:gd name="T40" fmla="*/ 602 w 1070"/>
                    <a:gd name="T41" fmla="*/ 1833 h 2140"/>
                    <a:gd name="T42" fmla="*/ 697 w 1070"/>
                    <a:gd name="T43" fmla="*/ 1811 h 2140"/>
                    <a:gd name="T44" fmla="*/ 781 w 1070"/>
                    <a:gd name="T45" fmla="*/ 1751 h 2140"/>
                    <a:gd name="T46" fmla="*/ 843 w 1070"/>
                    <a:gd name="T47" fmla="*/ 1656 h 2140"/>
                    <a:gd name="T48" fmla="*/ 889 w 1070"/>
                    <a:gd name="T49" fmla="*/ 1522 h 2140"/>
                    <a:gd name="T50" fmla="*/ 917 w 1070"/>
                    <a:gd name="T51" fmla="*/ 1404 h 2140"/>
                    <a:gd name="T52" fmla="*/ 961 w 1070"/>
                    <a:gd name="T53" fmla="*/ 1295 h 2140"/>
                    <a:gd name="T54" fmla="*/ 960 w 1070"/>
                    <a:gd name="T55" fmla="*/ 1117 h 2140"/>
                    <a:gd name="T56" fmla="*/ 1024 w 1070"/>
                    <a:gd name="T57" fmla="*/ 979 h 2140"/>
                    <a:gd name="T58" fmla="*/ 1064 w 1070"/>
                    <a:gd name="T59" fmla="*/ 864 h 2140"/>
                    <a:gd name="T60" fmla="*/ 1022 w 1070"/>
                    <a:gd name="T61" fmla="*/ 758 h 2140"/>
                    <a:gd name="T62" fmla="*/ 1067 w 1070"/>
                    <a:gd name="T63" fmla="*/ 649 h 2140"/>
                    <a:gd name="T64" fmla="*/ 1008 w 1070"/>
                    <a:gd name="T65" fmla="*/ 534 h 2140"/>
                    <a:gd name="T66" fmla="*/ 1000 w 1070"/>
                    <a:gd name="T67" fmla="*/ 334 h 2140"/>
                    <a:gd name="T68" fmla="*/ 1009 w 1070"/>
                    <a:gd name="T69" fmla="*/ 274 h 2140"/>
                    <a:gd name="T70" fmla="*/ 1000 w 1070"/>
                    <a:gd name="T71" fmla="*/ 216 h 2140"/>
                    <a:gd name="T72" fmla="*/ 959 w 1070"/>
                    <a:gd name="T73" fmla="*/ 166 h 2140"/>
                    <a:gd name="T74" fmla="*/ 895 w 1070"/>
                    <a:gd name="T75" fmla="*/ 131 h 2140"/>
                    <a:gd name="T76" fmla="*/ 829 w 1070"/>
                    <a:gd name="T77" fmla="*/ 102 h 2140"/>
                    <a:gd name="T78" fmla="*/ 765 w 1070"/>
                    <a:gd name="T79" fmla="*/ 68 h 2140"/>
                    <a:gd name="T80" fmla="*/ 699 w 1070"/>
                    <a:gd name="T81" fmla="*/ 37 h 2140"/>
                    <a:gd name="T82" fmla="*/ 626 w 1070"/>
                    <a:gd name="T83" fmla="*/ 18 h 2140"/>
                    <a:gd name="T84" fmla="*/ 550 w 1070"/>
                    <a:gd name="T85" fmla="*/ 9 h 2140"/>
                    <a:gd name="T86" fmla="*/ 472 w 1070"/>
                    <a:gd name="T87" fmla="*/ 1 h 2140"/>
                    <a:gd name="T88" fmla="*/ 396 w 1070"/>
                    <a:gd name="T89" fmla="*/ 0 h 2140"/>
                    <a:gd name="T90" fmla="*/ 319 w 1070"/>
                    <a:gd name="T91" fmla="*/ 8 h 2140"/>
                    <a:gd name="T92" fmla="*/ 243 w 1070"/>
                    <a:gd name="T93" fmla="*/ 21 h 2140"/>
                    <a:gd name="T94" fmla="*/ 171 w 1070"/>
                    <a:gd name="T95" fmla="*/ 40 h 2140"/>
                    <a:gd name="T96" fmla="*/ 101 w 1070"/>
                    <a:gd name="T97" fmla="*/ 65 h 2140"/>
                    <a:gd name="T98" fmla="*/ 68 w 1070"/>
                    <a:gd name="T99" fmla="*/ 114 h 2140"/>
                    <a:gd name="T100" fmla="*/ 45 w 1070"/>
                    <a:gd name="T101" fmla="*/ 171 h 2140"/>
                    <a:gd name="T102" fmla="*/ 15 w 1070"/>
                    <a:gd name="T103" fmla="*/ 226 h 2140"/>
                    <a:gd name="T104" fmla="*/ 3 w 1070"/>
                    <a:gd name="T105" fmla="*/ 284 h 2140"/>
                    <a:gd name="T106" fmla="*/ 1 w 1070"/>
                    <a:gd name="T107" fmla="*/ 344 h 2140"/>
                    <a:gd name="T108" fmla="*/ 20 w 1070"/>
                    <a:gd name="T109" fmla="*/ 401 h 2140"/>
                    <a:gd name="T110" fmla="*/ 52 w 1070"/>
                    <a:gd name="T111" fmla="*/ 455 h 2140"/>
                    <a:gd name="T112" fmla="*/ 201 w 1070"/>
                    <a:gd name="T113" fmla="*/ 519 h 2140"/>
                    <a:gd name="T114" fmla="*/ 417 w 1070"/>
                    <a:gd name="T115" fmla="*/ 532 h 2140"/>
                    <a:gd name="T116" fmla="*/ 568 w 1070"/>
                    <a:gd name="T117" fmla="*/ 532 h 2140"/>
                    <a:gd name="T118" fmla="*/ 681 w 1070"/>
                    <a:gd name="T119" fmla="*/ 571 h 2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0" h="2140">
                      <a:moveTo>
                        <a:pt x="701" y="605"/>
                      </a:moveTo>
                      <a:lnTo>
                        <a:pt x="698" y="630"/>
                      </a:lnTo>
                      <a:lnTo>
                        <a:pt x="698" y="656"/>
                      </a:lnTo>
                      <a:lnTo>
                        <a:pt x="700" y="682"/>
                      </a:lnTo>
                      <a:lnTo>
                        <a:pt x="701" y="709"/>
                      </a:lnTo>
                      <a:lnTo>
                        <a:pt x="699" y="735"/>
                      </a:lnTo>
                      <a:lnTo>
                        <a:pt x="698" y="760"/>
                      </a:lnTo>
                      <a:lnTo>
                        <a:pt x="697" y="786"/>
                      </a:lnTo>
                      <a:lnTo>
                        <a:pt x="696" y="812"/>
                      </a:lnTo>
                      <a:lnTo>
                        <a:pt x="696" y="838"/>
                      </a:lnTo>
                      <a:lnTo>
                        <a:pt x="697" y="865"/>
                      </a:lnTo>
                      <a:lnTo>
                        <a:pt x="697" y="891"/>
                      </a:lnTo>
                      <a:lnTo>
                        <a:pt x="700" y="917"/>
                      </a:lnTo>
                      <a:lnTo>
                        <a:pt x="706" y="941"/>
                      </a:lnTo>
                      <a:lnTo>
                        <a:pt x="721" y="991"/>
                      </a:lnTo>
                      <a:lnTo>
                        <a:pt x="723" y="1017"/>
                      </a:lnTo>
                      <a:lnTo>
                        <a:pt x="723" y="1053"/>
                      </a:lnTo>
                      <a:lnTo>
                        <a:pt x="720" y="1083"/>
                      </a:lnTo>
                      <a:lnTo>
                        <a:pt x="710" y="1099"/>
                      </a:lnTo>
                      <a:lnTo>
                        <a:pt x="695" y="1121"/>
                      </a:lnTo>
                      <a:lnTo>
                        <a:pt x="688" y="1149"/>
                      </a:lnTo>
                      <a:lnTo>
                        <a:pt x="675" y="1181"/>
                      </a:lnTo>
                      <a:lnTo>
                        <a:pt x="665" y="1205"/>
                      </a:lnTo>
                      <a:lnTo>
                        <a:pt x="652" y="1229"/>
                      </a:lnTo>
                      <a:lnTo>
                        <a:pt x="640" y="1247"/>
                      </a:lnTo>
                      <a:lnTo>
                        <a:pt x="632" y="1263"/>
                      </a:lnTo>
                      <a:lnTo>
                        <a:pt x="625" y="1290"/>
                      </a:lnTo>
                      <a:lnTo>
                        <a:pt x="618" y="1312"/>
                      </a:lnTo>
                      <a:lnTo>
                        <a:pt x="611" y="1342"/>
                      </a:lnTo>
                      <a:lnTo>
                        <a:pt x="605" y="1364"/>
                      </a:lnTo>
                      <a:lnTo>
                        <a:pt x="595" y="1385"/>
                      </a:lnTo>
                      <a:lnTo>
                        <a:pt x="581" y="1402"/>
                      </a:lnTo>
                      <a:lnTo>
                        <a:pt x="564" y="1416"/>
                      </a:lnTo>
                      <a:lnTo>
                        <a:pt x="546" y="1426"/>
                      </a:lnTo>
                      <a:lnTo>
                        <a:pt x="529" y="1438"/>
                      </a:lnTo>
                      <a:lnTo>
                        <a:pt x="514" y="1453"/>
                      </a:lnTo>
                      <a:lnTo>
                        <a:pt x="503" y="1473"/>
                      </a:lnTo>
                      <a:lnTo>
                        <a:pt x="494" y="1493"/>
                      </a:lnTo>
                      <a:lnTo>
                        <a:pt x="482" y="1513"/>
                      </a:lnTo>
                      <a:lnTo>
                        <a:pt x="469" y="1531"/>
                      </a:lnTo>
                      <a:lnTo>
                        <a:pt x="457" y="1552"/>
                      </a:lnTo>
                      <a:lnTo>
                        <a:pt x="446" y="1575"/>
                      </a:lnTo>
                      <a:lnTo>
                        <a:pt x="435" y="1598"/>
                      </a:lnTo>
                      <a:lnTo>
                        <a:pt x="422" y="1615"/>
                      </a:lnTo>
                      <a:lnTo>
                        <a:pt x="408" y="1622"/>
                      </a:lnTo>
                      <a:lnTo>
                        <a:pt x="391" y="1620"/>
                      </a:lnTo>
                      <a:lnTo>
                        <a:pt x="372" y="1612"/>
                      </a:lnTo>
                      <a:lnTo>
                        <a:pt x="352" y="1602"/>
                      </a:lnTo>
                      <a:lnTo>
                        <a:pt x="332" y="1594"/>
                      </a:lnTo>
                      <a:lnTo>
                        <a:pt x="312" y="1591"/>
                      </a:lnTo>
                      <a:lnTo>
                        <a:pt x="292" y="1595"/>
                      </a:lnTo>
                      <a:lnTo>
                        <a:pt x="273" y="1602"/>
                      </a:lnTo>
                      <a:lnTo>
                        <a:pt x="255" y="1612"/>
                      </a:lnTo>
                      <a:lnTo>
                        <a:pt x="237" y="1623"/>
                      </a:lnTo>
                      <a:lnTo>
                        <a:pt x="221" y="1637"/>
                      </a:lnTo>
                      <a:lnTo>
                        <a:pt x="207" y="1653"/>
                      </a:lnTo>
                      <a:lnTo>
                        <a:pt x="194" y="1674"/>
                      </a:lnTo>
                      <a:lnTo>
                        <a:pt x="185" y="1696"/>
                      </a:lnTo>
                      <a:lnTo>
                        <a:pt x="171" y="1719"/>
                      </a:lnTo>
                      <a:lnTo>
                        <a:pt x="159" y="1742"/>
                      </a:lnTo>
                      <a:lnTo>
                        <a:pt x="146" y="1762"/>
                      </a:lnTo>
                      <a:lnTo>
                        <a:pt x="140" y="1780"/>
                      </a:lnTo>
                      <a:lnTo>
                        <a:pt x="135" y="1807"/>
                      </a:lnTo>
                      <a:lnTo>
                        <a:pt x="130" y="1841"/>
                      </a:lnTo>
                      <a:lnTo>
                        <a:pt x="125" y="1869"/>
                      </a:lnTo>
                      <a:lnTo>
                        <a:pt x="121" y="1898"/>
                      </a:lnTo>
                      <a:lnTo>
                        <a:pt x="118" y="1922"/>
                      </a:lnTo>
                      <a:lnTo>
                        <a:pt x="118" y="1947"/>
                      </a:lnTo>
                      <a:lnTo>
                        <a:pt x="114" y="1976"/>
                      </a:lnTo>
                      <a:lnTo>
                        <a:pt x="112" y="2010"/>
                      </a:lnTo>
                      <a:lnTo>
                        <a:pt x="107" y="2055"/>
                      </a:lnTo>
                      <a:lnTo>
                        <a:pt x="108" y="2070"/>
                      </a:lnTo>
                      <a:lnTo>
                        <a:pt x="113" y="2099"/>
                      </a:lnTo>
                      <a:lnTo>
                        <a:pt x="123" y="2114"/>
                      </a:lnTo>
                      <a:lnTo>
                        <a:pt x="135" y="2123"/>
                      </a:lnTo>
                      <a:lnTo>
                        <a:pt x="143" y="2132"/>
                      </a:lnTo>
                      <a:lnTo>
                        <a:pt x="155" y="2137"/>
                      </a:lnTo>
                      <a:lnTo>
                        <a:pt x="171" y="2140"/>
                      </a:lnTo>
                      <a:lnTo>
                        <a:pt x="188" y="2133"/>
                      </a:lnTo>
                      <a:lnTo>
                        <a:pt x="206" y="2119"/>
                      </a:lnTo>
                      <a:lnTo>
                        <a:pt x="224" y="2103"/>
                      </a:lnTo>
                      <a:lnTo>
                        <a:pt x="242" y="2088"/>
                      </a:lnTo>
                      <a:lnTo>
                        <a:pt x="260" y="2077"/>
                      </a:lnTo>
                      <a:lnTo>
                        <a:pt x="278" y="2069"/>
                      </a:lnTo>
                      <a:lnTo>
                        <a:pt x="298" y="2062"/>
                      </a:lnTo>
                      <a:lnTo>
                        <a:pt x="316" y="2053"/>
                      </a:lnTo>
                      <a:lnTo>
                        <a:pt x="335" y="2041"/>
                      </a:lnTo>
                      <a:lnTo>
                        <a:pt x="355" y="2021"/>
                      </a:lnTo>
                      <a:lnTo>
                        <a:pt x="374" y="1987"/>
                      </a:lnTo>
                      <a:lnTo>
                        <a:pt x="384" y="1966"/>
                      </a:lnTo>
                      <a:lnTo>
                        <a:pt x="389" y="1940"/>
                      </a:lnTo>
                      <a:lnTo>
                        <a:pt x="396" y="1915"/>
                      </a:lnTo>
                      <a:lnTo>
                        <a:pt x="405" y="1895"/>
                      </a:lnTo>
                      <a:lnTo>
                        <a:pt x="423" y="1885"/>
                      </a:lnTo>
                      <a:lnTo>
                        <a:pt x="441" y="1875"/>
                      </a:lnTo>
                      <a:lnTo>
                        <a:pt x="461" y="1864"/>
                      </a:lnTo>
                      <a:lnTo>
                        <a:pt x="477" y="1849"/>
                      </a:lnTo>
                      <a:lnTo>
                        <a:pt x="489" y="1830"/>
                      </a:lnTo>
                      <a:lnTo>
                        <a:pt x="498" y="1807"/>
                      </a:lnTo>
                      <a:lnTo>
                        <a:pt x="509" y="1798"/>
                      </a:lnTo>
                      <a:lnTo>
                        <a:pt x="529" y="1816"/>
                      </a:lnTo>
                      <a:lnTo>
                        <a:pt x="547" y="1826"/>
                      </a:lnTo>
                      <a:lnTo>
                        <a:pt x="565" y="1830"/>
                      </a:lnTo>
                      <a:lnTo>
                        <a:pt x="583" y="1832"/>
                      </a:lnTo>
                      <a:lnTo>
                        <a:pt x="602" y="1833"/>
                      </a:lnTo>
                      <a:lnTo>
                        <a:pt x="623" y="1834"/>
                      </a:lnTo>
                      <a:lnTo>
                        <a:pt x="642" y="1833"/>
                      </a:lnTo>
                      <a:lnTo>
                        <a:pt x="662" y="1829"/>
                      </a:lnTo>
                      <a:lnTo>
                        <a:pt x="680" y="1822"/>
                      </a:lnTo>
                      <a:lnTo>
                        <a:pt x="697" y="1811"/>
                      </a:lnTo>
                      <a:lnTo>
                        <a:pt x="715" y="1800"/>
                      </a:lnTo>
                      <a:lnTo>
                        <a:pt x="733" y="1791"/>
                      </a:lnTo>
                      <a:lnTo>
                        <a:pt x="750" y="1780"/>
                      </a:lnTo>
                      <a:lnTo>
                        <a:pt x="766" y="1767"/>
                      </a:lnTo>
                      <a:lnTo>
                        <a:pt x="781" y="1751"/>
                      </a:lnTo>
                      <a:lnTo>
                        <a:pt x="795" y="1733"/>
                      </a:lnTo>
                      <a:lnTo>
                        <a:pt x="808" y="1715"/>
                      </a:lnTo>
                      <a:lnTo>
                        <a:pt x="821" y="1696"/>
                      </a:lnTo>
                      <a:lnTo>
                        <a:pt x="833" y="1677"/>
                      </a:lnTo>
                      <a:lnTo>
                        <a:pt x="843" y="1656"/>
                      </a:lnTo>
                      <a:lnTo>
                        <a:pt x="853" y="1635"/>
                      </a:lnTo>
                      <a:lnTo>
                        <a:pt x="861" y="1613"/>
                      </a:lnTo>
                      <a:lnTo>
                        <a:pt x="876" y="1575"/>
                      </a:lnTo>
                      <a:lnTo>
                        <a:pt x="880" y="1551"/>
                      </a:lnTo>
                      <a:lnTo>
                        <a:pt x="889" y="1522"/>
                      </a:lnTo>
                      <a:lnTo>
                        <a:pt x="896" y="1500"/>
                      </a:lnTo>
                      <a:lnTo>
                        <a:pt x="902" y="1476"/>
                      </a:lnTo>
                      <a:lnTo>
                        <a:pt x="907" y="1453"/>
                      </a:lnTo>
                      <a:lnTo>
                        <a:pt x="911" y="1428"/>
                      </a:lnTo>
                      <a:lnTo>
                        <a:pt x="917" y="1404"/>
                      </a:lnTo>
                      <a:lnTo>
                        <a:pt x="926" y="1383"/>
                      </a:lnTo>
                      <a:lnTo>
                        <a:pt x="938" y="1363"/>
                      </a:lnTo>
                      <a:lnTo>
                        <a:pt x="950" y="1342"/>
                      </a:lnTo>
                      <a:lnTo>
                        <a:pt x="957" y="1319"/>
                      </a:lnTo>
                      <a:lnTo>
                        <a:pt x="961" y="1295"/>
                      </a:lnTo>
                      <a:lnTo>
                        <a:pt x="959" y="1273"/>
                      </a:lnTo>
                      <a:lnTo>
                        <a:pt x="958" y="1233"/>
                      </a:lnTo>
                      <a:lnTo>
                        <a:pt x="955" y="1207"/>
                      </a:lnTo>
                      <a:lnTo>
                        <a:pt x="955" y="1169"/>
                      </a:lnTo>
                      <a:lnTo>
                        <a:pt x="960" y="1117"/>
                      </a:lnTo>
                      <a:lnTo>
                        <a:pt x="964" y="1072"/>
                      </a:lnTo>
                      <a:lnTo>
                        <a:pt x="977" y="1040"/>
                      </a:lnTo>
                      <a:lnTo>
                        <a:pt x="994" y="1021"/>
                      </a:lnTo>
                      <a:lnTo>
                        <a:pt x="1008" y="1002"/>
                      </a:lnTo>
                      <a:lnTo>
                        <a:pt x="1024" y="979"/>
                      </a:lnTo>
                      <a:lnTo>
                        <a:pt x="1037" y="962"/>
                      </a:lnTo>
                      <a:lnTo>
                        <a:pt x="1051" y="942"/>
                      </a:lnTo>
                      <a:lnTo>
                        <a:pt x="1065" y="915"/>
                      </a:lnTo>
                      <a:lnTo>
                        <a:pt x="1067" y="888"/>
                      </a:lnTo>
                      <a:lnTo>
                        <a:pt x="1064" y="864"/>
                      </a:lnTo>
                      <a:lnTo>
                        <a:pt x="1054" y="842"/>
                      </a:lnTo>
                      <a:lnTo>
                        <a:pt x="1040" y="823"/>
                      </a:lnTo>
                      <a:lnTo>
                        <a:pt x="1026" y="804"/>
                      </a:lnTo>
                      <a:lnTo>
                        <a:pt x="1014" y="780"/>
                      </a:lnTo>
                      <a:lnTo>
                        <a:pt x="1022" y="758"/>
                      </a:lnTo>
                      <a:lnTo>
                        <a:pt x="1038" y="739"/>
                      </a:lnTo>
                      <a:lnTo>
                        <a:pt x="1053" y="721"/>
                      </a:lnTo>
                      <a:lnTo>
                        <a:pt x="1065" y="701"/>
                      </a:lnTo>
                      <a:lnTo>
                        <a:pt x="1070" y="676"/>
                      </a:lnTo>
                      <a:lnTo>
                        <a:pt x="1067" y="649"/>
                      </a:lnTo>
                      <a:lnTo>
                        <a:pt x="1057" y="624"/>
                      </a:lnTo>
                      <a:lnTo>
                        <a:pt x="1042" y="604"/>
                      </a:lnTo>
                      <a:lnTo>
                        <a:pt x="1028" y="580"/>
                      </a:lnTo>
                      <a:lnTo>
                        <a:pt x="1017" y="558"/>
                      </a:lnTo>
                      <a:lnTo>
                        <a:pt x="1008" y="534"/>
                      </a:lnTo>
                      <a:lnTo>
                        <a:pt x="1003" y="497"/>
                      </a:lnTo>
                      <a:lnTo>
                        <a:pt x="992" y="453"/>
                      </a:lnTo>
                      <a:lnTo>
                        <a:pt x="990" y="418"/>
                      </a:lnTo>
                      <a:lnTo>
                        <a:pt x="996" y="382"/>
                      </a:lnTo>
                      <a:lnTo>
                        <a:pt x="1000" y="334"/>
                      </a:lnTo>
                      <a:lnTo>
                        <a:pt x="1003" y="322"/>
                      </a:lnTo>
                      <a:lnTo>
                        <a:pt x="1005" y="310"/>
                      </a:lnTo>
                      <a:lnTo>
                        <a:pt x="1007" y="299"/>
                      </a:lnTo>
                      <a:lnTo>
                        <a:pt x="1009" y="287"/>
                      </a:lnTo>
                      <a:lnTo>
                        <a:pt x="1009" y="274"/>
                      </a:lnTo>
                      <a:lnTo>
                        <a:pt x="1009" y="263"/>
                      </a:lnTo>
                      <a:lnTo>
                        <a:pt x="1008" y="251"/>
                      </a:lnTo>
                      <a:lnTo>
                        <a:pt x="1006" y="239"/>
                      </a:lnTo>
                      <a:lnTo>
                        <a:pt x="1003" y="227"/>
                      </a:lnTo>
                      <a:lnTo>
                        <a:pt x="1000" y="216"/>
                      </a:lnTo>
                      <a:lnTo>
                        <a:pt x="993" y="205"/>
                      </a:lnTo>
                      <a:lnTo>
                        <a:pt x="986" y="194"/>
                      </a:lnTo>
                      <a:lnTo>
                        <a:pt x="978" y="184"/>
                      </a:lnTo>
                      <a:lnTo>
                        <a:pt x="970" y="174"/>
                      </a:lnTo>
                      <a:lnTo>
                        <a:pt x="959" y="166"/>
                      </a:lnTo>
                      <a:lnTo>
                        <a:pt x="948" y="157"/>
                      </a:lnTo>
                      <a:lnTo>
                        <a:pt x="936" y="150"/>
                      </a:lnTo>
                      <a:lnTo>
                        <a:pt x="922" y="143"/>
                      </a:lnTo>
                      <a:lnTo>
                        <a:pt x="909" y="137"/>
                      </a:lnTo>
                      <a:lnTo>
                        <a:pt x="895" y="131"/>
                      </a:lnTo>
                      <a:lnTo>
                        <a:pt x="883" y="126"/>
                      </a:lnTo>
                      <a:lnTo>
                        <a:pt x="869" y="120"/>
                      </a:lnTo>
                      <a:lnTo>
                        <a:pt x="855" y="114"/>
                      </a:lnTo>
                      <a:lnTo>
                        <a:pt x="842" y="108"/>
                      </a:lnTo>
                      <a:lnTo>
                        <a:pt x="829" y="102"/>
                      </a:lnTo>
                      <a:lnTo>
                        <a:pt x="817" y="95"/>
                      </a:lnTo>
                      <a:lnTo>
                        <a:pt x="804" y="88"/>
                      </a:lnTo>
                      <a:lnTo>
                        <a:pt x="791" y="81"/>
                      </a:lnTo>
                      <a:lnTo>
                        <a:pt x="778" y="74"/>
                      </a:lnTo>
                      <a:lnTo>
                        <a:pt x="765" y="68"/>
                      </a:lnTo>
                      <a:lnTo>
                        <a:pt x="754" y="60"/>
                      </a:lnTo>
                      <a:lnTo>
                        <a:pt x="740" y="54"/>
                      </a:lnTo>
                      <a:lnTo>
                        <a:pt x="727" y="48"/>
                      </a:lnTo>
                      <a:lnTo>
                        <a:pt x="713" y="42"/>
                      </a:lnTo>
                      <a:lnTo>
                        <a:pt x="699" y="37"/>
                      </a:lnTo>
                      <a:lnTo>
                        <a:pt x="685" y="31"/>
                      </a:lnTo>
                      <a:lnTo>
                        <a:pt x="671" y="28"/>
                      </a:lnTo>
                      <a:lnTo>
                        <a:pt x="656" y="24"/>
                      </a:lnTo>
                      <a:lnTo>
                        <a:pt x="641" y="22"/>
                      </a:lnTo>
                      <a:lnTo>
                        <a:pt x="626" y="18"/>
                      </a:lnTo>
                      <a:lnTo>
                        <a:pt x="611" y="16"/>
                      </a:lnTo>
                      <a:lnTo>
                        <a:pt x="596" y="14"/>
                      </a:lnTo>
                      <a:lnTo>
                        <a:pt x="580" y="12"/>
                      </a:lnTo>
                      <a:lnTo>
                        <a:pt x="565" y="11"/>
                      </a:lnTo>
                      <a:lnTo>
                        <a:pt x="550" y="9"/>
                      </a:lnTo>
                      <a:lnTo>
                        <a:pt x="534" y="7"/>
                      </a:lnTo>
                      <a:lnTo>
                        <a:pt x="519" y="6"/>
                      </a:lnTo>
                      <a:lnTo>
                        <a:pt x="503" y="5"/>
                      </a:lnTo>
                      <a:lnTo>
                        <a:pt x="488" y="3"/>
                      </a:lnTo>
                      <a:lnTo>
                        <a:pt x="472" y="1"/>
                      </a:lnTo>
                      <a:lnTo>
                        <a:pt x="457" y="1"/>
                      </a:lnTo>
                      <a:lnTo>
                        <a:pt x="441" y="0"/>
                      </a:lnTo>
                      <a:lnTo>
                        <a:pt x="427" y="0"/>
                      </a:lnTo>
                      <a:lnTo>
                        <a:pt x="411" y="0"/>
                      </a:lnTo>
                      <a:lnTo>
                        <a:pt x="396" y="0"/>
                      </a:lnTo>
                      <a:lnTo>
                        <a:pt x="380" y="1"/>
                      </a:lnTo>
                      <a:lnTo>
                        <a:pt x="365" y="3"/>
                      </a:lnTo>
                      <a:lnTo>
                        <a:pt x="350" y="4"/>
                      </a:lnTo>
                      <a:lnTo>
                        <a:pt x="334" y="6"/>
                      </a:lnTo>
                      <a:lnTo>
                        <a:pt x="319" y="8"/>
                      </a:lnTo>
                      <a:lnTo>
                        <a:pt x="304" y="10"/>
                      </a:lnTo>
                      <a:lnTo>
                        <a:pt x="288" y="12"/>
                      </a:lnTo>
                      <a:lnTo>
                        <a:pt x="273" y="14"/>
                      </a:lnTo>
                      <a:lnTo>
                        <a:pt x="258" y="17"/>
                      </a:lnTo>
                      <a:lnTo>
                        <a:pt x="243" y="21"/>
                      </a:lnTo>
                      <a:lnTo>
                        <a:pt x="228" y="24"/>
                      </a:lnTo>
                      <a:lnTo>
                        <a:pt x="213" y="27"/>
                      </a:lnTo>
                      <a:lnTo>
                        <a:pt x="199" y="30"/>
                      </a:lnTo>
                      <a:lnTo>
                        <a:pt x="185" y="36"/>
                      </a:lnTo>
                      <a:lnTo>
                        <a:pt x="171" y="40"/>
                      </a:lnTo>
                      <a:lnTo>
                        <a:pt x="157" y="45"/>
                      </a:lnTo>
                      <a:lnTo>
                        <a:pt x="143" y="52"/>
                      </a:lnTo>
                      <a:lnTo>
                        <a:pt x="129" y="57"/>
                      </a:lnTo>
                      <a:lnTo>
                        <a:pt x="115" y="62"/>
                      </a:lnTo>
                      <a:lnTo>
                        <a:pt x="101" y="65"/>
                      </a:lnTo>
                      <a:lnTo>
                        <a:pt x="86" y="70"/>
                      </a:lnTo>
                      <a:lnTo>
                        <a:pt x="76" y="78"/>
                      </a:lnTo>
                      <a:lnTo>
                        <a:pt x="72" y="90"/>
                      </a:lnTo>
                      <a:lnTo>
                        <a:pt x="71" y="102"/>
                      </a:lnTo>
                      <a:lnTo>
                        <a:pt x="68" y="114"/>
                      </a:lnTo>
                      <a:lnTo>
                        <a:pt x="64" y="126"/>
                      </a:lnTo>
                      <a:lnTo>
                        <a:pt x="60" y="137"/>
                      </a:lnTo>
                      <a:lnTo>
                        <a:pt x="56" y="149"/>
                      </a:lnTo>
                      <a:lnTo>
                        <a:pt x="50" y="159"/>
                      </a:lnTo>
                      <a:lnTo>
                        <a:pt x="45" y="171"/>
                      </a:lnTo>
                      <a:lnTo>
                        <a:pt x="40" y="183"/>
                      </a:lnTo>
                      <a:lnTo>
                        <a:pt x="34" y="193"/>
                      </a:lnTo>
                      <a:lnTo>
                        <a:pt x="28" y="204"/>
                      </a:lnTo>
                      <a:lnTo>
                        <a:pt x="22" y="215"/>
                      </a:lnTo>
                      <a:lnTo>
                        <a:pt x="15" y="226"/>
                      </a:lnTo>
                      <a:lnTo>
                        <a:pt x="10" y="237"/>
                      </a:lnTo>
                      <a:lnTo>
                        <a:pt x="7" y="249"/>
                      </a:lnTo>
                      <a:lnTo>
                        <a:pt x="5" y="260"/>
                      </a:lnTo>
                      <a:lnTo>
                        <a:pt x="4" y="272"/>
                      </a:lnTo>
                      <a:lnTo>
                        <a:pt x="3" y="284"/>
                      </a:lnTo>
                      <a:lnTo>
                        <a:pt x="1" y="297"/>
                      </a:lnTo>
                      <a:lnTo>
                        <a:pt x="0" y="308"/>
                      </a:lnTo>
                      <a:lnTo>
                        <a:pt x="0" y="320"/>
                      </a:lnTo>
                      <a:lnTo>
                        <a:pt x="1" y="332"/>
                      </a:lnTo>
                      <a:lnTo>
                        <a:pt x="1" y="344"/>
                      </a:lnTo>
                      <a:lnTo>
                        <a:pt x="4" y="355"/>
                      </a:lnTo>
                      <a:lnTo>
                        <a:pt x="6" y="368"/>
                      </a:lnTo>
                      <a:lnTo>
                        <a:pt x="10" y="379"/>
                      </a:lnTo>
                      <a:lnTo>
                        <a:pt x="15" y="390"/>
                      </a:lnTo>
                      <a:lnTo>
                        <a:pt x="20" y="401"/>
                      </a:lnTo>
                      <a:lnTo>
                        <a:pt x="25" y="413"/>
                      </a:lnTo>
                      <a:lnTo>
                        <a:pt x="30" y="423"/>
                      </a:lnTo>
                      <a:lnTo>
                        <a:pt x="38" y="434"/>
                      </a:lnTo>
                      <a:lnTo>
                        <a:pt x="45" y="445"/>
                      </a:lnTo>
                      <a:lnTo>
                        <a:pt x="52" y="455"/>
                      </a:lnTo>
                      <a:lnTo>
                        <a:pt x="58" y="466"/>
                      </a:lnTo>
                      <a:lnTo>
                        <a:pt x="81" y="484"/>
                      </a:lnTo>
                      <a:lnTo>
                        <a:pt x="127" y="497"/>
                      </a:lnTo>
                      <a:lnTo>
                        <a:pt x="163" y="508"/>
                      </a:lnTo>
                      <a:lnTo>
                        <a:pt x="201" y="519"/>
                      </a:lnTo>
                      <a:lnTo>
                        <a:pt x="241" y="523"/>
                      </a:lnTo>
                      <a:lnTo>
                        <a:pt x="296" y="525"/>
                      </a:lnTo>
                      <a:lnTo>
                        <a:pt x="336" y="527"/>
                      </a:lnTo>
                      <a:lnTo>
                        <a:pt x="371" y="528"/>
                      </a:lnTo>
                      <a:lnTo>
                        <a:pt x="417" y="532"/>
                      </a:lnTo>
                      <a:lnTo>
                        <a:pt x="457" y="539"/>
                      </a:lnTo>
                      <a:lnTo>
                        <a:pt x="488" y="539"/>
                      </a:lnTo>
                      <a:lnTo>
                        <a:pt x="514" y="541"/>
                      </a:lnTo>
                      <a:lnTo>
                        <a:pt x="535" y="535"/>
                      </a:lnTo>
                      <a:lnTo>
                        <a:pt x="568" y="532"/>
                      </a:lnTo>
                      <a:lnTo>
                        <a:pt x="597" y="533"/>
                      </a:lnTo>
                      <a:lnTo>
                        <a:pt x="628" y="539"/>
                      </a:lnTo>
                      <a:lnTo>
                        <a:pt x="650" y="546"/>
                      </a:lnTo>
                      <a:lnTo>
                        <a:pt x="667" y="560"/>
                      </a:lnTo>
                      <a:lnTo>
                        <a:pt x="681" y="571"/>
                      </a:lnTo>
                      <a:lnTo>
                        <a:pt x="701" y="605"/>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3" name="Freeform 8474"/>
                <p:cNvSpPr>
                  <a:spLocks/>
                </p:cNvSpPr>
                <p:nvPr/>
              </p:nvSpPr>
              <p:spPr bwMode="auto">
                <a:xfrm>
                  <a:off x="2247" y="2091"/>
                  <a:ext cx="136" cy="251"/>
                </a:xfrm>
                <a:custGeom>
                  <a:avLst/>
                  <a:gdLst>
                    <a:gd name="T0" fmla="*/ 695 w 822"/>
                    <a:gd name="T1" fmla="*/ 831 h 1503"/>
                    <a:gd name="T2" fmla="*/ 658 w 822"/>
                    <a:gd name="T3" fmla="*/ 875 h 1503"/>
                    <a:gd name="T4" fmla="*/ 628 w 822"/>
                    <a:gd name="T5" fmla="*/ 927 h 1503"/>
                    <a:gd name="T6" fmla="*/ 603 w 822"/>
                    <a:gd name="T7" fmla="*/ 985 h 1503"/>
                    <a:gd name="T8" fmla="*/ 563 w 822"/>
                    <a:gd name="T9" fmla="*/ 1029 h 1503"/>
                    <a:gd name="T10" fmla="*/ 485 w 822"/>
                    <a:gd name="T11" fmla="*/ 1086 h 1503"/>
                    <a:gd name="T12" fmla="*/ 404 w 822"/>
                    <a:gd name="T13" fmla="*/ 1139 h 1503"/>
                    <a:gd name="T14" fmla="*/ 316 w 822"/>
                    <a:gd name="T15" fmla="*/ 1164 h 1503"/>
                    <a:gd name="T16" fmla="*/ 211 w 822"/>
                    <a:gd name="T17" fmla="*/ 1221 h 1503"/>
                    <a:gd name="T18" fmla="*/ 187 w 822"/>
                    <a:gd name="T19" fmla="*/ 1321 h 1503"/>
                    <a:gd name="T20" fmla="*/ 160 w 822"/>
                    <a:gd name="T21" fmla="*/ 1407 h 1503"/>
                    <a:gd name="T22" fmla="*/ 125 w 822"/>
                    <a:gd name="T23" fmla="*/ 1381 h 1503"/>
                    <a:gd name="T24" fmla="*/ 121 w 822"/>
                    <a:gd name="T25" fmla="*/ 1336 h 1503"/>
                    <a:gd name="T26" fmla="*/ 61 w 822"/>
                    <a:gd name="T27" fmla="*/ 1392 h 1503"/>
                    <a:gd name="T28" fmla="*/ 89 w 822"/>
                    <a:gd name="T29" fmla="*/ 1443 h 1503"/>
                    <a:gd name="T30" fmla="*/ 43 w 822"/>
                    <a:gd name="T31" fmla="*/ 1501 h 1503"/>
                    <a:gd name="T32" fmla="*/ 0 w 822"/>
                    <a:gd name="T33" fmla="*/ 1436 h 1503"/>
                    <a:gd name="T34" fmla="*/ 25 w 822"/>
                    <a:gd name="T35" fmla="*/ 1349 h 1503"/>
                    <a:gd name="T36" fmla="*/ 16 w 822"/>
                    <a:gd name="T37" fmla="*/ 1234 h 1503"/>
                    <a:gd name="T38" fmla="*/ 87 w 822"/>
                    <a:gd name="T39" fmla="*/ 1157 h 1503"/>
                    <a:gd name="T40" fmla="*/ 205 w 822"/>
                    <a:gd name="T41" fmla="*/ 1129 h 1503"/>
                    <a:gd name="T42" fmla="*/ 316 w 822"/>
                    <a:gd name="T43" fmla="*/ 1111 h 1503"/>
                    <a:gd name="T44" fmla="*/ 426 w 822"/>
                    <a:gd name="T45" fmla="*/ 997 h 1503"/>
                    <a:gd name="T46" fmla="*/ 451 w 822"/>
                    <a:gd name="T47" fmla="*/ 934 h 1503"/>
                    <a:gd name="T48" fmla="*/ 479 w 822"/>
                    <a:gd name="T49" fmla="*/ 879 h 1503"/>
                    <a:gd name="T50" fmla="*/ 508 w 822"/>
                    <a:gd name="T51" fmla="*/ 824 h 1503"/>
                    <a:gd name="T52" fmla="*/ 512 w 822"/>
                    <a:gd name="T53" fmla="*/ 759 h 1503"/>
                    <a:gd name="T54" fmla="*/ 523 w 822"/>
                    <a:gd name="T55" fmla="*/ 699 h 1503"/>
                    <a:gd name="T56" fmla="*/ 567 w 822"/>
                    <a:gd name="T57" fmla="*/ 604 h 1503"/>
                    <a:gd name="T58" fmla="*/ 618 w 822"/>
                    <a:gd name="T59" fmla="*/ 520 h 1503"/>
                    <a:gd name="T60" fmla="*/ 623 w 822"/>
                    <a:gd name="T61" fmla="*/ 423 h 1503"/>
                    <a:gd name="T62" fmla="*/ 605 w 822"/>
                    <a:gd name="T63" fmla="*/ 325 h 1503"/>
                    <a:gd name="T64" fmla="*/ 591 w 822"/>
                    <a:gd name="T65" fmla="*/ 231 h 1503"/>
                    <a:gd name="T66" fmla="*/ 591 w 822"/>
                    <a:gd name="T67" fmla="*/ 158 h 1503"/>
                    <a:gd name="T68" fmla="*/ 595 w 822"/>
                    <a:gd name="T69" fmla="*/ 83 h 1503"/>
                    <a:gd name="T70" fmla="*/ 610 w 822"/>
                    <a:gd name="T71" fmla="*/ 15 h 1503"/>
                    <a:gd name="T72" fmla="*/ 665 w 822"/>
                    <a:gd name="T73" fmla="*/ 1 h 1503"/>
                    <a:gd name="T74" fmla="*/ 726 w 822"/>
                    <a:gd name="T75" fmla="*/ 5 h 1503"/>
                    <a:gd name="T76" fmla="*/ 785 w 822"/>
                    <a:gd name="T77" fmla="*/ 12 h 1503"/>
                    <a:gd name="T78" fmla="*/ 821 w 822"/>
                    <a:gd name="T79" fmla="*/ 59 h 1503"/>
                    <a:gd name="T80" fmla="*/ 817 w 822"/>
                    <a:gd name="T81" fmla="*/ 139 h 1503"/>
                    <a:gd name="T82" fmla="*/ 807 w 822"/>
                    <a:gd name="T83" fmla="*/ 209 h 1503"/>
                    <a:gd name="T84" fmla="*/ 806 w 822"/>
                    <a:gd name="T85" fmla="*/ 294 h 1503"/>
                    <a:gd name="T86" fmla="*/ 789 w 822"/>
                    <a:gd name="T87" fmla="*/ 385 h 1503"/>
                    <a:gd name="T88" fmla="*/ 754 w 822"/>
                    <a:gd name="T89" fmla="*/ 465 h 1503"/>
                    <a:gd name="T90" fmla="*/ 746 w 822"/>
                    <a:gd name="T91" fmla="*/ 578 h 1503"/>
                    <a:gd name="T92" fmla="*/ 731 w 822"/>
                    <a:gd name="T93" fmla="*/ 699 h 1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503">
                      <a:moveTo>
                        <a:pt x="711" y="793"/>
                      </a:moveTo>
                      <a:lnTo>
                        <a:pt x="707" y="813"/>
                      </a:lnTo>
                      <a:lnTo>
                        <a:pt x="695" y="831"/>
                      </a:lnTo>
                      <a:lnTo>
                        <a:pt x="683" y="846"/>
                      </a:lnTo>
                      <a:lnTo>
                        <a:pt x="671" y="861"/>
                      </a:lnTo>
                      <a:lnTo>
                        <a:pt x="658" y="875"/>
                      </a:lnTo>
                      <a:lnTo>
                        <a:pt x="646" y="891"/>
                      </a:lnTo>
                      <a:lnTo>
                        <a:pt x="637" y="909"/>
                      </a:lnTo>
                      <a:lnTo>
                        <a:pt x="628" y="927"/>
                      </a:lnTo>
                      <a:lnTo>
                        <a:pt x="621" y="948"/>
                      </a:lnTo>
                      <a:lnTo>
                        <a:pt x="614" y="968"/>
                      </a:lnTo>
                      <a:lnTo>
                        <a:pt x="603" y="985"/>
                      </a:lnTo>
                      <a:lnTo>
                        <a:pt x="591" y="1001"/>
                      </a:lnTo>
                      <a:lnTo>
                        <a:pt x="578" y="1016"/>
                      </a:lnTo>
                      <a:lnTo>
                        <a:pt x="563" y="1029"/>
                      </a:lnTo>
                      <a:lnTo>
                        <a:pt x="548" y="1038"/>
                      </a:lnTo>
                      <a:lnTo>
                        <a:pt x="517" y="1066"/>
                      </a:lnTo>
                      <a:lnTo>
                        <a:pt x="485" y="1086"/>
                      </a:lnTo>
                      <a:lnTo>
                        <a:pt x="456" y="1111"/>
                      </a:lnTo>
                      <a:lnTo>
                        <a:pt x="431" y="1123"/>
                      </a:lnTo>
                      <a:lnTo>
                        <a:pt x="404" y="1139"/>
                      </a:lnTo>
                      <a:lnTo>
                        <a:pt x="380" y="1139"/>
                      </a:lnTo>
                      <a:lnTo>
                        <a:pt x="347" y="1146"/>
                      </a:lnTo>
                      <a:lnTo>
                        <a:pt x="316" y="1164"/>
                      </a:lnTo>
                      <a:lnTo>
                        <a:pt x="280" y="1175"/>
                      </a:lnTo>
                      <a:lnTo>
                        <a:pt x="236" y="1188"/>
                      </a:lnTo>
                      <a:lnTo>
                        <a:pt x="211" y="1221"/>
                      </a:lnTo>
                      <a:lnTo>
                        <a:pt x="203" y="1252"/>
                      </a:lnTo>
                      <a:lnTo>
                        <a:pt x="195" y="1281"/>
                      </a:lnTo>
                      <a:lnTo>
                        <a:pt x="187" y="1321"/>
                      </a:lnTo>
                      <a:lnTo>
                        <a:pt x="178" y="1357"/>
                      </a:lnTo>
                      <a:lnTo>
                        <a:pt x="176" y="1386"/>
                      </a:lnTo>
                      <a:lnTo>
                        <a:pt x="160" y="1407"/>
                      </a:lnTo>
                      <a:lnTo>
                        <a:pt x="142" y="1412"/>
                      </a:lnTo>
                      <a:lnTo>
                        <a:pt x="123" y="1408"/>
                      </a:lnTo>
                      <a:lnTo>
                        <a:pt x="125" y="1381"/>
                      </a:lnTo>
                      <a:lnTo>
                        <a:pt x="138" y="1370"/>
                      </a:lnTo>
                      <a:lnTo>
                        <a:pt x="138" y="1349"/>
                      </a:lnTo>
                      <a:lnTo>
                        <a:pt x="121" y="1336"/>
                      </a:lnTo>
                      <a:lnTo>
                        <a:pt x="96" y="1345"/>
                      </a:lnTo>
                      <a:lnTo>
                        <a:pt x="76" y="1372"/>
                      </a:lnTo>
                      <a:lnTo>
                        <a:pt x="61" y="1392"/>
                      </a:lnTo>
                      <a:lnTo>
                        <a:pt x="63" y="1421"/>
                      </a:lnTo>
                      <a:lnTo>
                        <a:pt x="76" y="1431"/>
                      </a:lnTo>
                      <a:lnTo>
                        <a:pt x="89" y="1443"/>
                      </a:lnTo>
                      <a:lnTo>
                        <a:pt x="87" y="1465"/>
                      </a:lnTo>
                      <a:lnTo>
                        <a:pt x="54" y="1480"/>
                      </a:lnTo>
                      <a:lnTo>
                        <a:pt x="43" y="1501"/>
                      </a:lnTo>
                      <a:lnTo>
                        <a:pt x="25" y="1503"/>
                      </a:lnTo>
                      <a:lnTo>
                        <a:pt x="5" y="1487"/>
                      </a:lnTo>
                      <a:lnTo>
                        <a:pt x="0" y="1436"/>
                      </a:lnTo>
                      <a:lnTo>
                        <a:pt x="14" y="1416"/>
                      </a:lnTo>
                      <a:lnTo>
                        <a:pt x="23" y="1390"/>
                      </a:lnTo>
                      <a:lnTo>
                        <a:pt x="25" y="1349"/>
                      </a:lnTo>
                      <a:lnTo>
                        <a:pt x="16" y="1295"/>
                      </a:lnTo>
                      <a:lnTo>
                        <a:pt x="12" y="1271"/>
                      </a:lnTo>
                      <a:lnTo>
                        <a:pt x="16" y="1234"/>
                      </a:lnTo>
                      <a:lnTo>
                        <a:pt x="39" y="1208"/>
                      </a:lnTo>
                      <a:lnTo>
                        <a:pt x="63" y="1181"/>
                      </a:lnTo>
                      <a:lnTo>
                        <a:pt x="87" y="1157"/>
                      </a:lnTo>
                      <a:lnTo>
                        <a:pt x="119" y="1137"/>
                      </a:lnTo>
                      <a:lnTo>
                        <a:pt x="165" y="1133"/>
                      </a:lnTo>
                      <a:lnTo>
                        <a:pt x="205" y="1129"/>
                      </a:lnTo>
                      <a:lnTo>
                        <a:pt x="253" y="1129"/>
                      </a:lnTo>
                      <a:lnTo>
                        <a:pt x="284" y="1123"/>
                      </a:lnTo>
                      <a:lnTo>
                        <a:pt x="316" y="1111"/>
                      </a:lnTo>
                      <a:lnTo>
                        <a:pt x="366" y="1088"/>
                      </a:lnTo>
                      <a:lnTo>
                        <a:pt x="402" y="1051"/>
                      </a:lnTo>
                      <a:lnTo>
                        <a:pt x="426" y="997"/>
                      </a:lnTo>
                      <a:lnTo>
                        <a:pt x="434" y="971"/>
                      </a:lnTo>
                      <a:lnTo>
                        <a:pt x="443" y="952"/>
                      </a:lnTo>
                      <a:lnTo>
                        <a:pt x="451" y="934"/>
                      </a:lnTo>
                      <a:lnTo>
                        <a:pt x="461" y="916"/>
                      </a:lnTo>
                      <a:lnTo>
                        <a:pt x="469" y="897"/>
                      </a:lnTo>
                      <a:lnTo>
                        <a:pt x="479" y="879"/>
                      </a:lnTo>
                      <a:lnTo>
                        <a:pt x="489" y="861"/>
                      </a:lnTo>
                      <a:lnTo>
                        <a:pt x="500" y="843"/>
                      </a:lnTo>
                      <a:lnTo>
                        <a:pt x="508" y="824"/>
                      </a:lnTo>
                      <a:lnTo>
                        <a:pt x="513" y="804"/>
                      </a:lnTo>
                      <a:lnTo>
                        <a:pt x="514" y="782"/>
                      </a:lnTo>
                      <a:lnTo>
                        <a:pt x="512" y="759"/>
                      </a:lnTo>
                      <a:lnTo>
                        <a:pt x="511" y="738"/>
                      </a:lnTo>
                      <a:lnTo>
                        <a:pt x="514" y="716"/>
                      </a:lnTo>
                      <a:lnTo>
                        <a:pt x="523" y="699"/>
                      </a:lnTo>
                      <a:lnTo>
                        <a:pt x="543" y="658"/>
                      </a:lnTo>
                      <a:lnTo>
                        <a:pt x="551" y="635"/>
                      </a:lnTo>
                      <a:lnTo>
                        <a:pt x="567" y="604"/>
                      </a:lnTo>
                      <a:lnTo>
                        <a:pt x="588" y="576"/>
                      </a:lnTo>
                      <a:lnTo>
                        <a:pt x="609" y="547"/>
                      </a:lnTo>
                      <a:lnTo>
                        <a:pt x="618" y="520"/>
                      </a:lnTo>
                      <a:lnTo>
                        <a:pt x="621" y="489"/>
                      </a:lnTo>
                      <a:lnTo>
                        <a:pt x="621" y="458"/>
                      </a:lnTo>
                      <a:lnTo>
                        <a:pt x="623" y="423"/>
                      </a:lnTo>
                      <a:lnTo>
                        <a:pt x="612" y="394"/>
                      </a:lnTo>
                      <a:lnTo>
                        <a:pt x="612" y="354"/>
                      </a:lnTo>
                      <a:lnTo>
                        <a:pt x="605" y="325"/>
                      </a:lnTo>
                      <a:lnTo>
                        <a:pt x="602" y="292"/>
                      </a:lnTo>
                      <a:lnTo>
                        <a:pt x="599" y="255"/>
                      </a:lnTo>
                      <a:lnTo>
                        <a:pt x="591" y="231"/>
                      </a:lnTo>
                      <a:lnTo>
                        <a:pt x="586" y="207"/>
                      </a:lnTo>
                      <a:lnTo>
                        <a:pt x="588" y="181"/>
                      </a:lnTo>
                      <a:lnTo>
                        <a:pt x="591" y="158"/>
                      </a:lnTo>
                      <a:lnTo>
                        <a:pt x="594" y="133"/>
                      </a:lnTo>
                      <a:lnTo>
                        <a:pt x="596" y="109"/>
                      </a:lnTo>
                      <a:lnTo>
                        <a:pt x="595" y="83"/>
                      </a:lnTo>
                      <a:lnTo>
                        <a:pt x="594" y="58"/>
                      </a:lnTo>
                      <a:lnTo>
                        <a:pt x="598" y="34"/>
                      </a:lnTo>
                      <a:lnTo>
                        <a:pt x="610" y="15"/>
                      </a:lnTo>
                      <a:lnTo>
                        <a:pt x="626" y="4"/>
                      </a:lnTo>
                      <a:lnTo>
                        <a:pt x="645" y="0"/>
                      </a:lnTo>
                      <a:lnTo>
                        <a:pt x="665" y="1"/>
                      </a:lnTo>
                      <a:lnTo>
                        <a:pt x="687" y="3"/>
                      </a:lnTo>
                      <a:lnTo>
                        <a:pt x="707" y="5"/>
                      </a:lnTo>
                      <a:lnTo>
                        <a:pt x="726" y="5"/>
                      </a:lnTo>
                      <a:lnTo>
                        <a:pt x="745" y="5"/>
                      </a:lnTo>
                      <a:lnTo>
                        <a:pt x="764" y="8"/>
                      </a:lnTo>
                      <a:lnTo>
                        <a:pt x="785" y="12"/>
                      </a:lnTo>
                      <a:lnTo>
                        <a:pt x="803" y="20"/>
                      </a:lnTo>
                      <a:lnTo>
                        <a:pt x="816" y="36"/>
                      </a:lnTo>
                      <a:lnTo>
                        <a:pt x="821" y="59"/>
                      </a:lnTo>
                      <a:lnTo>
                        <a:pt x="822" y="85"/>
                      </a:lnTo>
                      <a:lnTo>
                        <a:pt x="820" y="113"/>
                      </a:lnTo>
                      <a:lnTo>
                        <a:pt x="817" y="139"/>
                      </a:lnTo>
                      <a:lnTo>
                        <a:pt x="813" y="162"/>
                      </a:lnTo>
                      <a:lnTo>
                        <a:pt x="810" y="186"/>
                      </a:lnTo>
                      <a:lnTo>
                        <a:pt x="807" y="209"/>
                      </a:lnTo>
                      <a:lnTo>
                        <a:pt x="804" y="232"/>
                      </a:lnTo>
                      <a:lnTo>
                        <a:pt x="806" y="261"/>
                      </a:lnTo>
                      <a:lnTo>
                        <a:pt x="806" y="294"/>
                      </a:lnTo>
                      <a:lnTo>
                        <a:pt x="806" y="321"/>
                      </a:lnTo>
                      <a:lnTo>
                        <a:pt x="804" y="358"/>
                      </a:lnTo>
                      <a:lnTo>
                        <a:pt x="789" y="385"/>
                      </a:lnTo>
                      <a:lnTo>
                        <a:pt x="777" y="411"/>
                      </a:lnTo>
                      <a:lnTo>
                        <a:pt x="771" y="434"/>
                      </a:lnTo>
                      <a:lnTo>
                        <a:pt x="754" y="465"/>
                      </a:lnTo>
                      <a:lnTo>
                        <a:pt x="744" y="487"/>
                      </a:lnTo>
                      <a:lnTo>
                        <a:pt x="740" y="536"/>
                      </a:lnTo>
                      <a:lnTo>
                        <a:pt x="746" y="578"/>
                      </a:lnTo>
                      <a:lnTo>
                        <a:pt x="746" y="617"/>
                      </a:lnTo>
                      <a:lnTo>
                        <a:pt x="742" y="658"/>
                      </a:lnTo>
                      <a:lnTo>
                        <a:pt x="731" y="699"/>
                      </a:lnTo>
                      <a:lnTo>
                        <a:pt x="723" y="740"/>
                      </a:lnTo>
                      <a:lnTo>
                        <a:pt x="711" y="793"/>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4" name="Freeform 8475"/>
                <p:cNvSpPr>
                  <a:spLocks/>
                </p:cNvSpPr>
                <p:nvPr/>
              </p:nvSpPr>
              <p:spPr bwMode="auto">
                <a:xfrm>
                  <a:off x="3286" y="2231"/>
                  <a:ext cx="20" cy="27"/>
                </a:xfrm>
                <a:custGeom>
                  <a:avLst/>
                  <a:gdLst>
                    <a:gd name="T0" fmla="*/ 18 w 115"/>
                    <a:gd name="T1" fmla="*/ 114 h 162"/>
                    <a:gd name="T2" fmla="*/ 35 w 115"/>
                    <a:gd name="T3" fmla="*/ 122 h 162"/>
                    <a:gd name="T4" fmla="*/ 45 w 115"/>
                    <a:gd name="T5" fmla="*/ 129 h 162"/>
                    <a:gd name="T6" fmla="*/ 53 w 115"/>
                    <a:gd name="T7" fmla="*/ 135 h 162"/>
                    <a:gd name="T8" fmla="*/ 64 w 115"/>
                    <a:gd name="T9" fmla="*/ 143 h 162"/>
                    <a:gd name="T10" fmla="*/ 73 w 115"/>
                    <a:gd name="T11" fmla="*/ 150 h 162"/>
                    <a:gd name="T12" fmla="*/ 84 w 115"/>
                    <a:gd name="T13" fmla="*/ 154 h 162"/>
                    <a:gd name="T14" fmla="*/ 90 w 115"/>
                    <a:gd name="T15" fmla="*/ 155 h 162"/>
                    <a:gd name="T16" fmla="*/ 102 w 115"/>
                    <a:gd name="T17" fmla="*/ 162 h 162"/>
                    <a:gd name="T18" fmla="*/ 112 w 115"/>
                    <a:gd name="T19" fmla="*/ 161 h 162"/>
                    <a:gd name="T20" fmla="*/ 115 w 115"/>
                    <a:gd name="T21" fmla="*/ 152 h 162"/>
                    <a:gd name="T22" fmla="*/ 115 w 115"/>
                    <a:gd name="T23" fmla="*/ 135 h 162"/>
                    <a:gd name="T24" fmla="*/ 111 w 115"/>
                    <a:gd name="T25" fmla="*/ 121 h 162"/>
                    <a:gd name="T26" fmla="*/ 105 w 115"/>
                    <a:gd name="T27" fmla="*/ 100 h 162"/>
                    <a:gd name="T28" fmla="*/ 102 w 115"/>
                    <a:gd name="T29" fmla="*/ 78 h 162"/>
                    <a:gd name="T30" fmla="*/ 100 w 115"/>
                    <a:gd name="T31" fmla="*/ 64 h 162"/>
                    <a:gd name="T32" fmla="*/ 103 w 115"/>
                    <a:gd name="T33" fmla="*/ 51 h 162"/>
                    <a:gd name="T34" fmla="*/ 106 w 115"/>
                    <a:gd name="T35" fmla="*/ 37 h 162"/>
                    <a:gd name="T36" fmla="*/ 109 w 115"/>
                    <a:gd name="T37" fmla="*/ 24 h 162"/>
                    <a:gd name="T38" fmla="*/ 102 w 115"/>
                    <a:gd name="T39" fmla="*/ 13 h 162"/>
                    <a:gd name="T40" fmla="*/ 88 w 115"/>
                    <a:gd name="T41" fmla="*/ 8 h 162"/>
                    <a:gd name="T42" fmla="*/ 74 w 115"/>
                    <a:gd name="T43" fmla="*/ 4 h 162"/>
                    <a:gd name="T44" fmla="*/ 61 w 115"/>
                    <a:gd name="T45" fmla="*/ 0 h 162"/>
                    <a:gd name="T46" fmla="*/ 48 w 115"/>
                    <a:gd name="T47" fmla="*/ 5 h 162"/>
                    <a:gd name="T48" fmla="*/ 36 w 115"/>
                    <a:gd name="T49" fmla="*/ 13 h 162"/>
                    <a:gd name="T50" fmla="*/ 23 w 115"/>
                    <a:gd name="T51" fmla="*/ 19 h 162"/>
                    <a:gd name="T52" fmla="*/ 15 w 115"/>
                    <a:gd name="T53" fmla="*/ 30 h 162"/>
                    <a:gd name="T54" fmla="*/ 9 w 115"/>
                    <a:gd name="T55" fmla="*/ 42 h 162"/>
                    <a:gd name="T56" fmla="*/ 4 w 115"/>
                    <a:gd name="T57" fmla="*/ 54 h 162"/>
                    <a:gd name="T58" fmla="*/ 0 w 115"/>
                    <a:gd name="T59" fmla="*/ 67 h 162"/>
                    <a:gd name="T60" fmla="*/ 2 w 115"/>
                    <a:gd name="T61" fmla="*/ 81 h 162"/>
                    <a:gd name="T62" fmla="*/ 4 w 115"/>
                    <a:gd name="T63" fmla="*/ 94 h 162"/>
                    <a:gd name="T64" fmla="*/ 6 w 115"/>
                    <a:gd name="T65" fmla="*/ 107 h 162"/>
                    <a:gd name="T66" fmla="*/ 18 w 115"/>
                    <a:gd name="T67" fmla="*/ 11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5" h="162">
                      <a:moveTo>
                        <a:pt x="18" y="114"/>
                      </a:moveTo>
                      <a:lnTo>
                        <a:pt x="35" y="122"/>
                      </a:lnTo>
                      <a:lnTo>
                        <a:pt x="45" y="129"/>
                      </a:lnTo>
                      <a:lnTo>
                        <a:pt x="53" y="135"/>
                      </a:lnTo>
                      <a:lnTo>
                        <a:pt x="64" y="143"/>
                      </a:lnTo>
                      <a:lnTo>
                        <a:pt x="73" y="150"/>
                      </a:lnTo>
                      <a:lnTo>
                        <a:pt x="84" y="154"/>
                      </a:lnTo>
                      <a:lnTo>
                        <a:pt x="90" y="155"/>
                      </a:lnTo>
                      <a:lnTo>
                        <a:pt x="102" y="162"/>
                      </a:lnTo>
                      <a:lnTo>
                        <a:pt x="112" y="161"/>
                      </a:lnTo>
                      <a:lnTo>
                        <a:pt x="115" y="152"/>
                      </a:lnTo>
                      <a:lnTo>
                        <a:pt x="115" y="135"/>
                      </a:lnTo>
                      <a:lnTo>
                        <a:pt x="111" y="121"/>
                      </a:lnTo>
                      <a:lnTo>
                        <a:pt x="105" y="100"/>
                      </a:lnTo>
                      <a:lnTo>
                        <a:pt x="102" y="78"/>
                      </a:lnTo>
                      <a:lnTo>
                        <a:pt x="100" y="64"/>
                      </a:lnTo>
                      <a:lnTo>
                        <a:pt x="103" y="51"/>
                      </a:lnTo>
                      <a:lnTo>
                        <a:pt x="106" y="37"/>
                      </a:lnTo>
                      <a:lnTo>
                        <a:pt x="109" y="24"/>
                      </a:lnTo>
                      <a:lnTo>
                        <a:pt x="102" y="13"/>
                      </a:lnTo>
                      <a:lnTo>
                        <a:pt x="88" y="8"/>
                      </a:lnTo>
                      <a:lnTo>
                        <a:pt x="74" y="4"/>
                      </a:lnTo>
                      <a:lnTo>
                        <a:pt x="61" y="0"/>
                      </a:lnTo>
                      <a:lnTo>
                        <a:pt x="48" y="5"/>
                      </a:lnTo>
                      <a:lnTo>
                        <a:pt x="36" y="13"/>
                      </a:lnTo>
                      <a:lnTo>
                        <a:pt x="23" y="19"/>
                      </a:lnTo>
                      <a:lnTo>
                        <a:pt x="15" y="30"/>
                      </a:lnTo>
                      <a:lnTo>
                        <a:pt x="9" y="42"/>
                      </a:lnTo>
                      <a:lnTo>
                        <a:pt x="4" y="54"/>
                      </a:lnTo>
                      <a:lnTo>
                        <a:pt x="0" y="67"/>
                      </a:lnTo>
                      <a:lnTo>
                        <a:pt x="2" y="81"/>
                      </a:lnTo>
                      <a:lnTo>
                        <a:pt x="4" y="94"/>
                      </a:lnTo>
                      <a:lnTo>
                        <a:pt x="6" y="107"/>
                      </a:lnTo>
                      <a:lnTo>
                        <a:pt x="18" y="114"/>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5" name="Freeform 8476"/>
                <p:cNvSpPr>
                  <a:spLocks/>
                </p:cNvSpPr>
                <p:nvPr/>
              </p:nvSpPr>
              <p:spPr bwMode="auto">
                <a:xfrm>
                  <a:off x="2543" y="1467"/>
                  <a:ext cx="175" cy="277"/>
                </a:xfrm>
                <a:custGeom>
                  <a:avLst/>
                  <a:gdLst>
                    <a:gd name="T0" fmla="*/ 100 w 1049"/>
                    <a:gd name="T1" fmla="*/ 27 h 1660"/>
                    <a:gd name="T2" fmla="*/ 63 w 1049"/>
                    <a:gd name="T3" fmla="*/ 2 h 1660"/>
                    <a:gd name="T4" fmla="*/ 50 w 1049"/>
                    <a:gd name="T5" fmla="*/ 173 h 1660"/>
                    <a:gd name="T6" fmla="*/ 44 w 1049"/>
                    <a:gd name="T7" fmla="*/ 330 h 1660"/>
                    <a:gd name="T8" fmla="*/ 78 w 1049"/>
                    <a:gd name="T9" fmla="*/ 418 h 1660"/>
                    <a:gd name="T10" fmla="*/ 35 w 1049"/>
                    <a:gd name="T11" fmla="*/ 470 h 1660"/>
                    <a:gd name="T12" fmla="*/ 1 w 1049"/>
                    <a:gd name="T13" fmla="*/ 552 h 1660"/>
                    <a:gd name="T14" fmla="*/ 44 w 1049"/>
                    <a:gd name="T15" fmla="*/ 628 h 1660"/>
                    <a:gd name="T16" fmla="*/ 115 w 1049"/>
                    <a:gd name="T17" fmla="*/ 642 h 1660"/>
                    <a:gd name="T18" fmla="*/ 186 w 1049"/>
                    <a:gd name="T19" fmla="*/ 630 h 1660"/>
                    <a:gd name="T20" fmla="*/ 259 w 1049"/>
                    <a:gd name="T21" fmla="*/ 614 h 1660"/>
                    <a:gd name="T22" fmla="*/ 321 w 1049"/>
                    <a:gd name="T23" fmla="*/ 657 h 1660"/>
                    <a:gd name="T24" fmla="*/ 350 w 1049"/>
                    <a:gd name="T25" fmla="*/ 748 h 1660"/>
                    <a:gd name="T26" fmla="*/ 348 w 1049"/>
                    <a:gd name="T27" fmla="*/ 828 h 1660"/>
                    <a:gd name="T28" fmla="*/ 323 w 1049"/>
                    <a:gd name="T29" fmla="*/ 918 h 1660"/>
                    <a:gd name="T30" fmla="*/ 349 w 1049"/>
                    <a:gd name="T31" fmla="*/ 1011 h 1660"/>
                    <a:gd name="T32" fmla="*/ 379 w 1049"/>
                    <a:gd name="T33" fmla="*/ 1103 h 1660"/>
                    <a:gd name="T34" fmla="*/ 443 w 1049"/>
                    <a:gd name="T35" fmla="*/ 1120 h 1660"/>
                    <a:gd name="T36" fmla="*/ 497 w 1049"/>
                    <a:gd name="T37" fmla="*/ 1163 h 1660"/>
                    <a:gd name="T38" fmla="*/ 437 w 1049"/>
                    <a:gd name="T39" fmla="*/ 1197 h 1660"/>
                    <a:gd name="T40" fmla="*/ 366 w 1049"/>
                    <a:gd name="T41" fmla="*/ 1178 h 1660"/>
                    <a:gd name="T42" fmla="*/ 294 w 1049"/>
                    <a:gd name="T43" fmla="*/ 1180 h 1660"/>
                    <a:gd name="T44" fmla="*/ 224 w 1049"/>
                    <a:gd name="T45" fmla="*/ 1197 h 1660"/>
                    <a:gd name="T46" fmla="*/ 161 w 1049"/>
                    <a:gd name="T47" fmla="*/ 1234 h 1660"/>
                    <a:gd name="T48" fmla="*/ 90 w 1049"/>
                    <a:gd name="T49" fmla="*/ 1235 h 1660"/>
                    <a:gd name="T50" fmla="*/ 73 w 1049"/>
                    <a:gd name="T51" fmla="*/ 1327 h 1660"/>
                    <a:gd name="T52" fmla="*/ 73 w 1049"/>
                    <a:gd name="T53" fmla="*/ 1427 h 1660"/>
                    <a:gd name="T54" fmla="*/ 44 w 1049"/>
                    <a:gd name="T55" fmla="*/ 1519 h 1660"/>
                    <a:gd name="T56" fmla="*/ 39 w 1049"/>
                    <a:gd name="T57" fmla="*/ 1616 h 1660"/>
                    <a:gd name="T58" fmla="*/ 101 w 1049"/>
                    <a:gd name="T59" fmla="*/ 1658 h 1660"/>
                    <a:gd name="T60" fmla="*/ 170 w 1049"/>
                    <a:gd name="T61" fmla="*/ 1632 h 1660"/>
                    <a:gd name="T62" fmla="*/ 240 w 1049"/>
                    <a:gd name="T63" fmla="*/ 1602 h 1660"/>
                    <a:gd name="T64" fmla="*/ 311 w 1049"/>
                    <a:gd name="T65" fmla="*/ 1597 h 1660"/>
                    <a:gd name="T66" fmla="*/ 382 w 1049"/>
                    <a:gd name="T67" fmla="*/ 1616 h 1660"/>
                    <a:gd name="T68" fmla="*/ 455 w 1049"/>
                    <a:gd name="T69" fmla="*/ 1613 h 1660"/>
                    <a:gd name="T70" fmla="*/ 524 w 1049"/>
                    <a:gd name="T71" fmla="*/ 1586 h 1660"/>
                    <a:gd name="T72" fmla="*/ 559 w 1049"/>
                    <a:gd name="T73" fmla="*/ 1503 h 1660"/>
                    <a:gd name="T74" fmla="*/ 601 w 1049"/>
                    <a:gd name="T75" fmla="*/ 1428 h 1660"/>
                    <a:gd name="T76" fmla="*/ 655 w 1049"/>
                    <a:gd name="T77" fmla="*/ 1490 h 1660"/>
                    <a:gd name="T78" fmla="*/ 727 w 1049"/>
                    <a:gd name="T79" fmla="*/ 1508 h 1660"/>
                    <a:gd name="T80" fmla="*/ 794 w 1049"/>
                    <a:gd name="T81" fmla="*/ 1477 h 1660"/>
                    <a:gd name="T82" fmla="*/ 860 w 1049"/>
                    <a:gd name="T83" fmla="*/ 1435 h 1660"/>
                    <a:gd name="T84" fmla="*/ 912 w 1049"/>
                    <a:gd name="T85" fmla="*/ 1368 h 1660"/>
                    <a:gd name="T86" fmla="*/ 964 w 1049"/>
                    <a:gd name="T87" fmla="*/ 1301 h 1660"/>
                    <a:gd name="T88" fmla="*/ 1020 w 1049"/>
                    <a:gd name="T89" fmla="*/ 1236 h 1660"/>
                    <a:gd name="T90" fmla="*/ 1049 w 1049"/>
                    <a:gd name="T91" fmla="*/ 1149 h 1660"/>
                    <a:gd name="T92" fmla="*/ 1013 w 1049"/>
                    <a:gd name="T93" fmla="*/ 1066 h 1660"/>
                    <a:gd name="T94" fmla="*/ 979 w 1049"/>
                    <a:gd name="T95" fmla="*/ 983 h 1660"/>
                    <a:gd name="T96" fmla="*/ 983 w 1049"/>
                    <a:gd name="T97" fmla="*/ 883 h 1660"/>
                    <a:gd name="T98" fmla="*/ 941 w 1049"/>
                    <a:gd name="T99" fmla="*/ 805 h 1660"/>
                    <a:gd name="T100" fmla="*/ 876 w 1049"/>
                    <a:gd name="T101" fmla="*/ 759 h 1660"/>
                    <a:gd name="T102" fmla="*/ 814 w 1049"/>
                    <a:gd name="T103" fmla="*/ 707 h 1660"/>
                    <a:gd name="T104" fmla="*/ 755 w 1049"/>
                    <a:gd name="T105" fmla="*/ 646 h 1660"/>
                    <a:gd name="T106" fmla="*/ 699 w 1049"/>
                    <a:gd name="T107" fmla="*/ 584 h 1660"/>
                    <a:gd name="T108" fmla="*/ 638 w 1049"/>
                    <a:gd name="T109" fmla="*/ 529 h 1660"/>
                    <a:gd name="T110" fmla="*/ 574 w 1049"/>
                    <a:gd name="T111" fmla="*/ 480 h 1660"/>
                    <a:gd name="T112" fmla="*/ 507 w 1049"/>
                    <a:gd name="T113" fmla="*/ 440 h 1660"/>
                    <a:gd name="T114" fmla="*/ 438 w 1049"/>
                    <a:gd name="T115" fmla="*/ 411 h 1660"/>
                    <a:gd name="T116" fmla="*/ 372 w 1049"/>
                    <a:gd name="T117" fmla="*/ 371 h 1660"/>
                    <a:gd name="T118" fmla="*/ 317 w 1049"/>
                    <a:gd name="T119" fmla="*/ 309 h 1660"/>
                    <a:gd name="T120" fmla="*/ 279 w 1049"/>
                    <a:gd name="T121" fmla="*/ 224 h 1660"/>
                    <a:gd name="T122" fmla="*/ 211 w 1049"/>
                    <a:gd name="T123" fmla="*/ 131 h 1660"/>
                    <a:gd name="T124" fmla="*/ 133 w 1049"/>
                    <a:gd name="T125" fmla="*/ 66 h 1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9" h="1660">
                      <a:moveTo>
                        <a:pt x="123" y="54"/>
                      </a:moveTo>
                      <a:lnTo>
                        <a:pt x="118" y="43"/>
                      </a:lnTo>
                      <a:lnTo>
                        <a:pt x="113" y="35"/>
                      </a:lnTo>
                      <a:lnTo>
                        <a:pt x="106" y="31"/>
                      </a:lnTo>
                      <a:lnTo>
                        <a:pt x="100" y="27"/>
                      </a:lnTo>
                      <a:lnTo>
                        <a:pt x="94" y="23"/>
                      </a:lnTo>
                      <a:lnTo>
                        <a:pt x="87" y="18"/>
                      </a:lnTo>
                      <a:lnTo>
                        <a:pt x="82" y="15"/>
                      </a:lnTo>
                      <a:lnTo>
                        <a:pt x="69" y="6"/>
                      </a:lnTo>
                      <a:lnTo>
                        <a:pt x="63" y="2"/>
                      </a:lnTo>
                      <a:lnTo>
                        <a:pt x="56" y="1"/>
                      </a:lnTo>
                      <a:lnTo>
                        <a:pt x="50" y="0"/>
                      </a:lnTo>
                      <a:lnTo>
                        <a:pt x="47" y="41"/>
                      </a:lnTo>
                      <a:lnTo>
                        <a:pt x="47" y="104"/>
                      </a:lnTo>
                      <a:lnTo>
                        <a:pt x="50" y="173"/>
                      </a:lnTo>
                      <a:lnTo>
                        <a:pt x="50" y="252"/>
                      </a:lnTo>
                      <a:lnTo>
                        <a:pt x="45" y="271"/>
                      </a:lnTo>
                      <a:lnTo>
                        <a:pt x="42" y="290"/>
                      </a:lnTo>
                      <a:lnTo>
                        <a:pt x="40" y="310"/>
                      </a:lnTo>
                      <a:lnTo>
                        <a:pt x="44" y="330"/>
                      </a:lnTo>
                      <a:lnTo>
                        <a:pt x="46" y="350"/>
                      </a:lnTo>
                      <a:lnTo>
                        <a:pt x="53" y="367"/>
                      </a:lnTo>
                      <a:lnTo>
                        <a:pt x="62" y="384"/>
                      </a:lnTo>
                      <a:lnTo>
                        <a:pt x="69" y="401"/>
                      </a:lnTo>
                      <a:lnTo>
                        <a:pt x="78" y="418"/>
                      </a:lnTo>
                      <a:lnTo>
                        <a:pt x="85" y="435"/>
                      </a:lnTo>
                      <a:lnTo>
                        <a:pt x="74" y="444"/>
                      </a:lnTo>
                      <a:lnTo>
                        <a:pt x="61" y="452"/>
                      </a:lnTo>
                      <a:lnTo>
                        <a:pt x="47" y="460"/>
                      </a:lnTo>
                      <a:lnTo>
                        <a:pt x="35" y="470"/>
                      </a:lnTo>
                      <a:lnTo>
                        <a:pt x="24" y="483"/>
                      </a:lnTo>
                      <a:lnTo>
                        <a:pt x="15" y="499"/>
                      </a:lnTo>
                      <a:lnTo>
                        <a:pt x="5" y="514"/>
                      </a:lnTo>
                      <a:lnTo>
                        <a:pt x="0" y="532"/>
                      </a:lnTo>
                      <a:lnTo>
                        <a:pt x="1" y="552"/>
                      </a:lnTo>
                      <a:lnTo>
                        <a:pt x="3" y="571"/>
                      </a:lnTo>
                      <a:lnTo>
                        <a:pt x="12" y="589"/>
                      </a:lnTo>
                      <a:lnTo>
                        <a:pt x="20" y="605"/>
                      </a:lnTo>
                      <a:lnTo>
                        <a:pt x="31" y="617"/>
                      </a:lnTo>
                      <a:lnTo>
                        <a:pt x="44" y="628"/>
                      </a:lnTo>
                      <a:lnTo>
                        <a:pt x="57" y="633"/>
                      </a:lnTo>
                      <a:lnTo>
                        <a:pt x="71" y="638"/>
                      </a:lnTo>
                      <a:lnTo>
                        <a:pt x="86" y="643"/>
                      </a:lnTo>
                      <a:lnTo>
                        <a:pt x="100" y="643"/>
                      </a:lnTo>
                      <a:lnTo>
                        <a:pt x="115" y="642"/>
                      </a:lnTo>
                      <a:lnTo>
                        <a:pt x="129" y="642"/>
                      </a:lnTo>
                      <a:lnTo>
                        <a:pt x="144" y="639"/>
                      </a:lnTo>
                      <a:lnTo>
                        <a:pt x="158" y="635"/>
                      </a:lnTo>
                      <a:lnTo>
                        <a:pt x="172" y="633"/>
                      </a:lnTo>
                      <a:lnTo>
                        <a:pt x="186" y="630"/>
                      </a:lnTo>
                      <a:lnTo>
                        <a:pt x="201" y="627"/>
                      </a:lnTo>
                      <a:lnTo>
                        <a:pt x="215" y="624"/>
                      </a:lnTo>
                      <a:lnTo>
                        <a:pt x="230" y="621"/>
                      </a:lnTo>
                      <a:lnTo>
                        <a:pt x="244" y="617"/>
                      </a:lnTo>
                      <a:lnTo>
                        <a:pt x="259" y="614"/>
                      </a:lnTo>
                      <a:lnTo>
                        <a:pt x="273" y="618"/>
                      </a:lnTo>
                      <a:lnTo>
                        <a:pt x="286" y="623"/>
                      </a:lnTo>
                      <a:lnTo>
                        <a:pt x="301" y="627"/>
                      </a:lnTo>
                      <a:lnTo>
                        <a:pt x="311" y="642"/>
                      </a:lnTo>
                      <a:lnTo>
                        <a:pt x="321" y="657"/>
                      </a:lnTo>
                      <a:lnTo>
                        <a:pt x="326" y="676"/>
                      </a:lnTo>
                      <a:lnTo>
                        <a:pt x="330" y="695"/>
                      </a:lnTo>
                      <a:lnTo>
                        <a:pt x="337" y="713"/>
                      </a:lnTo>
                      <a:lnTo>
                        <a:pt x="343" y="731"/>
                      </a:lnTo>
                      <a:lnTo>
                        <a:pt x="350" y="748"/>
                      </a:lnTo>
                      <a:lnTo>
                        <a:pt x="360" y="764"/>
                      </a:lnTo>
                      <a:lnTo>
                        <a:pt x="370" y="779"/>
                      </a:lnTo>
                      <a:lnTo>
                        <a:pt x="365" y="797"/>
                      </a:lnTo>
                      <a:lnTo>
                        <a:pt x="358" y="814"/>
                      </a:lnTo>
                      <a:lnTo>
                        <a:pt x="348" y="828"/>
                      </a:lnTo>
                      <a:lnTo>
                        <a:pt x="339" y="842"/>
                      </a:lnTo>
                      <a:lnTo>
                        <a:pt x="330" y="859"/>
                      </a:lnTo>
                      <a:lnTo>
                        <a:pt x="325" y="877"/>
                      </a:lnTo>
                      <a:lnTo>
                        <a:pt x="324" y="898"/>
                      </a:lnTo>
                      <a:lnTo>
                        <a:pt x="323" y="918"/>
                      </a:lnTo>
                      <a:lnTo>
                        <a:pt x="326" y="937"/>
                      </a:lnTo>
                      <a:lnTo>
                        <a:pt x="330" y="957"/>
                      </a:lnTo>
                      <a:lnTo>
                        <a:pt x="337" y="974"/>
                      </a:lnTo>
                      <a:lnTo>
                        <a:pt x="344" y="992"/>
                      </a:lnTo>
                      <a:lnTo>
                        <a:pt x="349" y="1011"/>
                      </a:lnTo>
                      <a:lnTo>
                        <a:pt x="355" y="1030"/>
                      </a:lnTo>
                      <a:lnTo>
                        <a:pt x="360" y="1049"/>
                      </a:lnTo>
                      <a:lnTo>
                        <a:pt x="366" y="1067"/>
                      </a:lnTo>
                      <a:lnTo>
                        <a:pt x="373" y="1085"/>
                      </a:lnTo>
                      <a:lnTo>
                        <a:pt x="379" y="1103"/>
                      </a:lnTo>
                      <a:lnTo>
                        <a:pt x="386" y="1121"/>
                      </a:lnTo>
                      <a:lnTo>
                        <a:pt x="399" y="1120"/>
                      </a:lnTo>
                      <a:lnTo>
                        <a:pt x="414" y="1119"/>
                      </a:lnTo>
                      <a:lnTo>
                        <a:pt x="429" y="1117"/>
                      </a:lnTo>
                      <a:lnTo>
                        <a:pt x="443" y="1120"/>
                      </a:lnTo>
                      <a:lnTo>
                        <a:pt x="458" y="1124"/>
                      </a:lnTo>
                      <a:lnTo>
                        <a:pt x="472" y="1128"/>
                      </a:lnTo>
                      <a:lnTo>
                        <a:pt x="487" y="1129"/>
                      </a:lnTo>
                      <a:lnTo>
                        <a:pt x="493" y="1144"/>
                      </a:lnTo>
                      <a:lnTo>
                        <a:pt x="497" y="1163"/>
                      </a:lnTo>
                      <a:lnTo>
                        <a:pt x="493" y="1177"/>
                      </a:lnTo>
                      <a:lnTo>
                        <a:pt x="479" y="1185"/>
                      </a:lnTo>
                      <a:lnTo>
                        <a:pt x="465" y="1192"/>
                      </a:lnTo>
                      <a:lnTo>
                        <a:pt x="452" y="1195"/>
                      </a:lnTo>
                      <a:lnTo>
                        <a:pt x="437" y="1197"/>
                      </a:lnTo>
                      <a:lnTo>
                        <a:pt x="423" y="1196"/>
                      </a:lnTo>
                      <a:lnTo>
                        <a:pt x="409" y="1191"/>
                      </a:lnTo>
                      <a:lnTo>
                        <a:pt x="395" y="1185"/>
                      </a:lnTo>
                      <a:lnTo>
                        <a:pt x="380" y="1181"/>
                      </a:lnTo>
                      <a:lnTo>
                        <a:pt x="366" y="1178"/>
                      </a:lnTo>
                      <a:lnTo>
                        <a:pt x="351" y="1175"/>
                      </a:lnTo>
                      <a:lnTo>
                        <a:pt x="338" y="1175"/>
                      </a:lnTo>
                      <a:lnTo>
                        <a:pt x="323" y="1177"/>
                      </a:lnTo>
                      <a:lnTo>
                        <a:pt x="309" y="1179"/>
                      </a:lnTo>
                      <a:lnTo>
                        <a:pt x="294" y="1180"/>
                      </a:lnTo>
                      <a:lnTo>
                        <a:pt x="279" y="1180"/>
                      </a:lnTo>
                      <a:lnTo>
                        <a:pt x="265" y="1180"/>
                      </a:lnTo>
                      <a:lnTo>
                        <a:pt x="251" y="1183"/>
                      </a:lnTo>
                      <a:lnTo>
                        <a:pt x="237" y="1191"/>
                      </a:lnTo>
                      <a:lnTo>
                        <a:pt x="224" y="1197"/>
                      </a:lnTo>
                      <a:lnTo>
                        <a:pt x="210" y="1203"/>
                      </a:lnTo>
                      <a:lnTo>
                        <a:pt x="196" y="1211"/>
                      </a:lnTo>
                      <a:lnTo>
                        <a:pt x="183" y="1220"/>
                      </a:lnTo>
                      <a:lnTo>
                        <a:pt x="174" y="1235"/>
                      </a:lnTo>
                      <a:lnTo>
                        <a:pt x="161" y="1234"/>
                      </a:lnTo>
                      <a:lnTo>
                        <a:pt x="147" y="1229"/>
                      </a:lnTo>
                      <a:lnTo>
                        <a:pt x="133" y="1224"/>
                      </a:lnTo>
                      <a:lnTo>
                        <a:pt x="119" y="1226"/>
                      </a:lnTo>
                      <a:lnTo>
                        <a:pt x="104" y="1230"/>
                      </a:lnTo>
                      <a:lnTo>
                        <a:pt x="90" y="1235"/>
                      </a:lnTo>
                      <a:lnTo>
                        <a:pt x="81" y="1249"/>
                      </a:lnTo>
                      <a:lnTo>
                        <a:pt x="78" y="1268"/>
                      </a:lnTo>
                      <a:lnTo>
                        <a:pt x="79" y="1289"/>
                      </a:lnTo>
                      <a:lnTo>
                        <a:pt x="78" y="1308"/>
                      </a:lnTo>
                      <a:lnTo>
                        <a:pt x="73" y="1327"/>
                      </a:lnTo>
                      <a:lnTo>
                        <a:pt x="69" y="1347"/>
                      </a:lnTo>
                      <a:lnTo>
                        <a:pt x="71" y="1366"/>
                      </a:lnTo>
                      <a:lnTo>
                        <a:pt x="72" y="1387"/>
                      </a:lnTo>
                      <a:lnTo>
                        <a:pt x="73" y="1407"/>
                      </a:lnTo>
                      <a:lnTo>
                        <a:pt x="73" y="1427"/>
                      </a:lnTo>
                      <a:lnTo>
                        <a:pt x="69" y="1446"/>
                      </a:lnTo>
                      <a:lnTo>
                        <a:pt x="63" y="1466"/>
                      </a:lnTo>
                      <a:lnTo>
                        <a:pt x="56" y="1484"/>
                      </a:lnTo>
                      <a:lnTo>
                        <a:pt x="50" y="1501"/>
                      </a:lnTo>
                      <a:lnTo>
                        <a:pt x="44" y="1519"/>
                      </a:lnTo>
                      <a:lnTo>
                        <a:pt x="38" y="1538"/>
                      </a:lnTo>
                      <a:lnTo>
                        <a:pt x="34" y="1557"/>
                      </a:lnTo>
                      <a:lnTo>
                        <a:pt x="34" y="1577"/>
                      </a:lnTo>
                      <a:lnTo>
                        <a:pt x="34" y="1598"/>
                      </a:lnTo>
                      <a:lnTo>
                        <a:pt x="39" y="1616"/>
                      </a:lnTo>
                      <a:lnTo>
                        <a:pt x="49" y="1631"/>
                      </a:lnTo>
                      <a:lnTo>
                        <a:pt x="61" y="1644"/>
                      </a:lnTo>
                      <a:lnTo>
                        <a:pt x="73" y="1653"/>
                      </a:lnTo>
                      <a:lnTo>
                        <a:pt x="86" y="1660"/>
                      </a:lnTo>
                      <a:lnTo>
                        <a:pt x="101" y="1658"/>
                      </a:lnTo>
                      <a:lnTo>
                        <a:pt x="116" y="1657"/>
                      </a:lnTo>
                      <a:lnTo>
                        <a:pt x="130" y="1655"/>
                      </a:lnTo>
                      <a:lnTo>
                        <a:pt x="144" y="1647"/>
                      </a:lnTo>
                      <a:lnTo>
                        <a:pt x="156" y="1639"/>
                      </a:lnTo>
                      <a:lnTo>
                        <a:pt x="170" y="1632"/>
                      </a:lnTo>
                      <a:lnTo>
                        <a:pt x="184" y="1625"/>
                      </a:lnTo>
                      <a:lnTo>
                        <a:pt x="198" y="1619"/>
                      </a:lnTo>
                      <a:lnTo>
                        <a:pt x="212" y="1614"/>
                      </a:lnTo>
                      <a:lnTo>
                        <a:pt x="226" y="1607"/>
                      </a:lnTo>
                      <a:lnTo>
                        <a:pt x="240" y="1602"/>
                      </a:lnTo>
                      <a:lnTo>
                        <a:pt x="253" y="1597"/>
                      </a:lnTo>
                      <a:lnTo>
                        <a:pt x="268" y="1595"/>
                      </a:lnTo>
                      <a:lnTo>
                        <a:pt x="282" y="1593"/>
                      </a:lnTo>
                      <a:lnTo>
                        <a:pt x="297" y="1593"/>
                      </a:lnTo>
                      <a:lnTo>
                        <a:pt x="311" y="1597"/>
                      </a:lnTo>
                      <a:lnTo>
                        <a:pt x="326" y="1602"/>
                      </a:lnTo>
                      <a:lnTo>
                        <a:pt x="340" y="1607"/>
                      </a:lnTo>
                      <a:lnTo>
                        <a:pt x="354" y="1612"/>
                      </a:lnTo>
                      <a:lnTo>
                        <a:pt x="367" y="1614"/>
                      </a:lnTo>
                      <a:lnTo>
                        <a:pt x="382" y="1616"/>
                      </a:lnTo>
                      <a:lnTo>
                        <a:pt x="397" y="1617"/>
                      </a:lnTo>
                      <a:lnTo>
                        <a:pt x="411" y="1617"/>
                      </a:lnTo>
                      <a:lnTo>
                        <a:pt x="426" y="1618"/>
                      </a:lnTo>
                      <a:lnTo>
                        <a:pt x="440" y="1616"/>
                      </a:lnTo>
                      <a:lnTo>
                        <a:pt x="455" y="1613"/>
                      </a:lnTo>
                      <a:lnTo>
                        <a:pt x="469" y="1611"/>
                      </a:lnTo>
                      <a:lnTo>
                        <a:pt x="484" y="1607"/>
                      </a:lnTo>
                      <a:lnTo>
                        <a:pt x="497" y="1602"/>
                      </a:lnTo>
                      <a:lnTo>
                        <a:pt x="511" y="1596"/>
                      </a:lnTo>
                      <a:lnTo>
                        <a:pt x="524" y="1586"/>
                      </a:lnTo>
                      <a:lnTo>
                        <a:pt x="535" y="1573"/>
                      </a:lnTo>
                      <a:lnTo>
                        <a:pt x="546" y="1560"/>
                      </a:lnTo>
                      <a:lnTo>
                        <a:pt x="551" y="1541"/>
                      </a:lnTo>
                      <a:lnTo>
                        <a:pt x="556" y="1522"/>
                      </a:lnTo>
                      <a:lnTo>
                        <a:pt x="559" y="1503"/>
                      </a:lnTo>
                      <a:lnTo>
                        <a:pt x="565" y="1484"/>
                      </a:lnTo>
                      <a:lnTo>
                        <a:pt x="571" y="1466"/>
                      </a:lnTo>
                      <a:lnTo>
                        <a:pt x="578" y="1449"/>
                      </a:lnTo>
                      <a:lnTo>
                        <a:pt x="587" y="1431"/>
                      </a:lnTo>
                      <a:lnTo>
                        <a:pt x="601" y="1428"/>
                      </a:lnTo>
                      <a:lnTo>
                        <a:pt x="611" y="1442"/>
                      </a:lnTo>
                      <a:lnTo>
                        <a:pt x="620" y="1458"/>
                      </a:lnTo>
                      <a:lnTo>
                        <a:pt x="628" y="1475"/>
                      </a:lnTo>
                      <a:lnTo>
                        <a:pt x="641" y="1483"/>
                      </a:lnTo>
                      <a:lnTo>
                        <a:pt x="655" y="1490"/>
                      </a:lnTo>
                      <a:lnTo>
                        <a:pt x="669" y="1497"/>
                      </a:lnTo>
                      <a:lnTo>
                        <a:pt x="683" y="1503"/>
                      </a:lnTo>
                      <a:lnTo>
                        <a:pt x="697" y="1506"/>
                      </a:lnTo>
                      <a:lnTo>
                        <a:pt x="712" y="1507"/>
                      </a:lnTo>
                      <a:lnTo>
                        <a:pt x="727" y="1508"/>
                      </a:lnTo>
                      <a:lnTo>
                        <a:pt x="740" y="1506"/>
                      </a:lnTo>
                      <a:lnTo>
                        <a:pt x="754" y="1501"/>
                      </a:lnTo>
                      <a:lnTo>
                        <a:pt x="769" y="1497"/>
                      </a:lnTo>
                      <a:lnTo>
                        <a:pt x="782" y="1488"/>
                      </a:lnTo>
                      <a:lnTo>
                        <a:pt x="794" y="1477"/>
                      </a:lnTo>
                      <a:lnTo>
                        <a:pt x="806" y="1468"/>
                      </a:lnTo>
                      <a:lnTo>
                        <a:pt x="820" y="1459"/>
                      </a:lnTo>
                      <a:lnTo>
                        <a:pt x="833" y="1451"/>
                      </a:lnTo>
                      <a:lnTo>
                        <a:pt x="847" y="1443"/>
                      </a:lnTo>
                      <a:lnTo>
                        <a:pt x="860" y="1435"/>
                      </a:lnTo>
                      <a:lnTo>
                        <a:pt x="871" y="1424"/>
                      </a:lnTo>
                      <a:lnTo>
                        <a:pt x="883" y="1411"/>
                      </a:lnTo>
                      <a:lnTo>
                        <a:pt x="895" y="1398"/>
                      </a:lnTo>
                      <a:lnTo>
                        <a:pt x="906" y="1386"/>
                      </a:lnTo>
                      <a:lnTo>
                        <a:pt x="912" y="1368"/>
                      </a:lnTo>
                      <a:lnTo>
                        <a:pt x="919" y="1349"/>
                      </a:lnTo>
                      <a:lnTo>
                        <a:pt x="929" y="1335"/>
                      </a:lnTo>
                      <a:lnTo>
                        <a:pt x="940" y="1321"/>
                      </a:lnTo>
                      <a:lnTo>
                        <a:pt x="951" y="1309"/>
                      </a:lnTo>
                      <a:lnTo>
                        <a:pt x="964" y="1301"/>
                      </a:lnTo>
                      <a:lnTo>
                        <a:pt x="975" y="1289"/>
                      </a:lnTo>
                      <a:lnTo>
                        <a:pt x="985" y="1275"/>
                      </a:lnTo>
                      <a:lnTo>
                        <a:pt x="998" y="1263"/>
                      </a:lnTo>
                      <a:lnTo>
                        <a:pt x="1009" y="1251"/>
                      </a:lnTo>
                      <a:lnTo>
                        <a:pt x="1020" y="1236"/>
                      </a:lnTo>
                      <a:lnTo>
                        <a:pt x="1029" y="1222"/>
                      </a:lnTo>
                      <a:lnTo>
                        <a:pt x="1038" y="1206"/>
                      </a:lnTo>
                      <a:lnTo>
                        <a:pt x="1044" y="1187"/>
                      </a:lnTo>
                      <a:lnTo>
                        <a:pt x="1049" y="1169"/>
                      </a:lnTo>
                      <a:lnTo>
                        <a:pt x="1049" y="1149"/>
                      </a:lnTo>
                      <a:lnTo>
                        <a:pt x="1048" y="1129"/>
                      </a:lnTo>
                      <a:lnTo>
                        <a:pt x="1041" y="1112"/>
                      </a:lnTo>
                      <a:lnTo>
                        <a:pt x="1032" y="1095"/>
                      </a:lnTo>
                      <a:lnTo>
                        <a:pt x="1024" y="1079"/>
                      </a:lnTo>
                      <a:lnTo>
                        <a:pt x="1013" y="1066"/>
                      </a:lnTo>
                      <a:lnTo>
                        <a:pt x="1002" y="1052"/>
                      </a:lnTo>
                      <a:lnTo>
                        <a:pt x="992" y="1038"/>
                      </a:lnTo>
                      <a:lnTo>
                        <a:pt x="984" y="1021"/>
                      </a:lnTo>
                      <a:lnTo>
                        <a:pt x="978" y="1003"/>
                      </a:lnTo>
                      <a:lnTo>
                        <a:pt x="979" y="983"/>
                      </a:lnTo>
                      <a:lnTo>
                        <a:pt x="982" y="963"/>
                      </a:lnTo>
                      <a:lnTo>
                        <a:pt x="983" y="943"/>
                      </a:lnTo>
                      <a:lnTo>
                        <a:pt x="985" y="923"/>
                      </a:lnTo>
                      <a:lnTo>
                        <a:pt x="985" y="903"/>
                      </a:lnTo>
                      <a:lnTo>
                        <a:pt x="983" y="883"/>
                      </a:lnTo>
                      <a:lnTo>
                        <a:pt x="979" y="863"/>
                      </a:lnTo>
                      <a:lnTo>
                        <a:pt x="970" y="846"/>
                      </a:lnTo>
                      <a:lnTo>
                        <a:pt x="963" y="829"/>
                      </a:lnTo>
                      <a:lnTo>
                        <a:pt x="952" y="817"/>
                      </a:lnTo>
                      <a:lnTo>
                        <a:pt x="941" y="805"/>
                      </a:lnTo>
                      <a:lnTo>
                        <a:pt x="928" y="794"/>
                      </a:lnTo>
                      <a:lnTo>
                        <a:pt x="915" y="785"/>
                      </a:lnTo>
                      <a:lnTo>
                        <a:pt x="902" y="776"/>
                      </a:lnTo>
                      <a:lnTo>
                        <a:pt x="888" y="768"/>
                      </a:lnTo>
                      <a:lnTo>
                        <a:pt x="876" y="759"/>
                      </a:lnTo>
                      <a:lnTo>
                        <a:pt x="863" y="751"/>
                      </a:lnTo>
                      <a:lnTo>
                        <a:pt x="850" y="741"/>
                      </a:lnTo>
                      <a:lnTo>
                        <a:pt x="837" y="730"/>
                      </a:lnTo>
                      <a:lnTo>
                        <a:pt x="826" y="719"/>
                      </a:lnTo>
                      <a:lnTo>
                        <a:pt x="814" y="707"/>
                      </a:lnTo>
                      <a:lnTo>
                        <a:pt x="802" y="694"/>
                      </a:lnTo>
                      <a:lnTo>
                        <a:pt x="790" y="682"/>
                      </a:lnTo>
                      <a:lnTo>
                        <a:pt x="779" y="671"/>
                      </a:lnTo>
                      <a:lnTo>
                        <a:pt x="767" y="658"/>
                      </a:lnTo>
                      <a:lnTo>
                        <a:pt x="755" y="646"/>
                      </a:lnTo>
                      <a:lnTo>
                        <a:pt x="744" y="634"/>
                      </a:lnTo>
                      <a:lnTo>
                        <a:pt x="732" y="623"/>
                      </a:lnTo>
                      <a:lnTo>
                        <a:pt x="721" y="610"/>
                      </a:lnTo>
                      <a:lnTo>
                        <a:pt x="709" y="597"/>
                      </a:lnTo>
                      <a:lnTo>
                        <a:pt x="699" y="584"/>
                      </a:lnTo>
                      <a:lnTo>
                        <a:pt x="687" y="571"/>
                      </a:lnTo>
                      <a:lnTo>
                        <a:pt x="675" y="560"/>
                      </a:lnTo>
                      <a:lnTo>
                        <a:pt x="663" y="549"/>
                      </a:lnTo>
                      <a:lnTo>
                        <a:pt x="650" y="540"/>
                      </a:lnTo>
                      <a:lnTo>
                        <a:pt x="638" y="529"/>
                      </a:lnTo>
                      <a:lnTo>
                        <a:pt x="625" y="518"/>
                      </a:lnTo>
                      <a:lnTo>
                        <a:pt x="614" y="508"/>
                      </a:lnTo>
                      <a:lnTo>
                        <a:pt x="601" y="497"/>
                      </a:lnTo>
                      <a:lnTo>
                        <a:pt x="587" y="488"/>
                      </a:lnTo>
                      <a:lnTo>
                        <a:pt x="574" y="480"/>
                      </a:lnTo>
                      <a:lnTo>
                        <a:pt x="561" y="470"/>
                      </a:lnTo>
                      <a:lnTo>
                        <a:pt x="549" y="463"/>
                      </a:lnTo>
                      <a:lnTo>
                        <a:pt x="535" y="454"/>
                      </a:lnTo>
                      <a:lnTo>
                        <a:pt x="521" y="447"/>
                      </a:lnTo>
                      <a:lnTo>
                        <a:pt x="507" y="440"/>
                      </a:lnTo>
                      <a:lnTo>
                        <a:pt x="493" y="435"/>
                      </a:lnTo>
                      <a:lnTo>
                        <a:pt x="480" y="428"/>
                      </a:lnTo>
                      <a:lnTo>
                        <a:pt x="467" y="421"/>
                      </a:lnTo>
                      <a:lnTo>
                        <a:pt x="453" y="416"/>
                      </a:lnTo>
                      <a:lnTo>
                        <a:pt x="438" y="411"/>
                      </a:lnTo>
                      <a:lnTo>
                        <a:pt x="424" y="404"/>
                      </a:lnTo>
                      <a:lnTo>
                        <a:pt x="411" y="397"/>
                      </a:lnTo>
                      <a:lnTo>
                        <a:pt x="398" y="388"/>
                      </a:lnTo>
                      <a:lnTo>
                        <a:pt x="384" y="379"/>
                      </a:lnTo>
                      <a:lnTo>
                        <a:pt x="372" y="371"/>
                      </a:lnTo>
                      <a:lnTo>
                        <a:pt x="358" y="364"/>
                      </a:lnTo>
                      <a:lnTo>
                        <a:pt x="344" y="356"/>
                      </a:lnTo>
                      <a:lnTo>
                        <a:pt x="334" y="342"/>
                      </a:lnTo>
                      <a:lnTo>
                        <a:pt x="326" y="326"/>
                      </a:lnTo>
                      <a:lnTo>
                        <a:pt x="317" y="309"/>
                      </a:lnTo>
                      <a:lnTo>
                        <a:pt x="310" y="292"/>
                      </a:lnTo>
                      <a:lnTo>
                        <a:pt x="302" y="275"/>
                      </a:lnTo>
                      <a:lnTo>
                        <a:pt x="295" y="257"/>
                      </a:lnTo>
                      <a:lnTo>
                        <a:pt x="288" y="240"/>
                      </a:lnTo>
                      <a:lnTo>
                        <a:pt x="279" y="224"/>
                      </a:lnTo>
                      <a:lnTo>
                        <a:pt x="270" y="207"/>
                      </a:lnTo>
                      <a:lnTo>
                        <a:pt x="261" y="191"/>
                      </a:lnTo>
                      <a:lnTo>
                        <a:pt x="251" y="177"/>
                      </a:lnTo>
                      <a:lnTo>
                        <a:pt x="229" y="151"/>
                      </a:lnTo>
                      <a:lnTo>
                        <a:pt x="211" y="131"/>
                      </a:lnTo>
                      <a:lnTo>
                        <a:pt x="193" y="111"/>
                      </a:lnTo>
                      <a:lnTo>
                        <a:pt x="171" y="94"/>
                      </a:lnTo>
                      <a:lnTo>
                        <a:pt x="155" y="83"/>
                      </a:lnTo>
                      <a:lnTo>
                        <a:pt x="139" y="73"/>
                      </a:lnTo>
                      <a:lnTo>
                        <a:pt x="133" y="66"/>
                      </a:lnTo>
                      <a:lnTo>
                        <a:pt x="128" y="60"/>
                      </a:lnTo>
                      <a:lnTo>
                        <a:pt x="123" y="54"/>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6" name="Freeform 8477"/>
                <p:cNvSpPr>
                  <a:spLocks/>
                </p:cNvSpPr>
                <p:nvPr/>
              </p:nvSpPr>
              <p:spPr bwMode="auto">
                <a:xfrm>
                  <a:off x="2561" y="1495"/>
                  <a:ext cx="44" cy="67"/>
                </a:xfrm>
                <a:custGeom>
                  <a:avLst/>
                  <a:gdLst>
                    <a:gd name="T0" fmla="*/ 101 w 270"/>
                    <a:gd name="T1" fmla="*/ 402 h 402"/>
                    <a:gd name="T2" fmla="*/ 88 w 270"/>
                    <a:gd name="T3" fmla="*/ 394 h 402"/>
                    <a:gd name="T4" fmla="*/ 77 w 270"/>
                    <a:gd name="T5" fmla="*/ 382 h 402"/>
                    <a:gd name="T6" fmla="*/ 65 w 270"/>
                    <a:gd name="T7" fmla="*/ 369 h 402"/>
                    <a:gd name="T8" fmla="*/ 58 w 270"/>
                    <a:gd name="T9" fmla="*/ 353 h 402"/>
                    <a:gd name="T10" fmla="*/ 62 w 270"/>
                    <a:gd name="T11" fmla="*/ 334 h 402"/>
                    <a:gd name="T12" fmla="*/ 65 w 270"/>
                    <a:gd name="T13" fmla="*/ 315 h 402"/>
                    <a:gd name="T14" fmla="*/ 63 w 270"/>
                    <a:gd name="T15" fmla="*/ 295 h 402"/>
                    <a:gd name="T16" fmla="*/ 59 w 270"/>
                    <a:gd name="T17" fmla="*/ 276 h 402"/>
                    <a:gd name="T18" fmla="*/ 52 w 270"/>
                    <a:gd name="T19" fmla="*/ 257 h 402"/>
                    <a:gd name="T20" fmla="*/ 45 w 270"/>
                    <a:gd name="T21" fmla="*/ 240 h 402"/>
                    <a:gd name="T22" fmla="*/ 37 w 270"/>
                    <a:gd name="T23" fmla="*/ 223 h 402"/>
                    <a:gd name="T24" fmla="*/ 29 w 270"/>
                    <a:gd name="T25" fmla="*/ 207 h 402"/>
                    <a:gd name="T26" fmla="*/ 20 w 270"/>
                    <a:gd name="T27" fmla="*/ 191 h 402"/>
                    <a:gd name="T28" fmla="*/ 12 w 270"/>
                    <a:gd name="T29" fmla="*/ 175 h 402"/>
                    <a:gd name="T30" fmla="*/ 8 w 270"/>
                    <a:gd name="T31" fmla="*/ 156 h 402"/>
                    <a:gd name="T32" fmla="*/ 4 w 270"/>
                    <a:gd name="T33" fmla="*/ 137 h 402"/>
                    <a:gd name="T34" fmla="*/ 2 w 270"/>
                    <a:gd name="T35" fmla="*/ 113 h 402"/>
                    <a:gd name="T36" fmla="*/ 0 w 270"/>
                    <a:gd name="T37" fmla="*/ 80 h 402"/>
                    <a:gd name="T38" fmla="*/ 2 w 270"/>
                    <a:gd name="T39" fmla="*/ 44 h 402"/>
                    <a:gd name="T40" fmla="*/ 7 w 270"/>
                    <a:gd name="T41" fmla="*/ 16 h 402"/>
                    <a:gd name="T42" fmla="*/ 18 w 270"/>
                    <a:gd name="T43" fmla="*/ 2 h 402"/>
                    <a:gd name="T44" fmla="*/ 32 w 270"/>
                    <a:gd name="T45" fmla="*/ 0 h 402"/>
                    <a:gd name="T46" fmla="*/ 49 w 270"/>
                    <a:gd name="T47" fmla="*/ 5 h 402"/>
                    <a:gd name="T48" fmla="*/ 71 w 270"/>
                    <a:gd name="T49" fmla="*/ 26 h 402"/>
                    <a:gd name="T50" fmla="*/ 92 w 270"/>
                    <a:gd name="T51" fmla="*/ 42 h 402"/>
                    <a:gd name="T52" fmla="*/ 118 w 270"/>
                    <a:gd name="T53" fmla="*/ 67 h 402"/>
                    <a:gd name="T54" fmla="*/ 129 w 270"/>
                    <a:gd name="T55" fmla="*/ 78 h 402"/>
                    <a:gd name="T56" fmla="*/ 141 w 270"/>
                    <a:gd name="T57" fmla="*/ 90 h 402"/>
                    <a:gd name="T58" fmla="*/ 151 w 270"/>
                    <a:gd name="T59" fmla="*/ 104 h 402"/>
                    <a:gd name="T60" fmla="*/ 160 w 270"/>
                    <a:gd name="T61" fmla="*/ 120 h 402"/>
                    <a:gd name="T62" fmla="*/ 170 w 270"/>
                    <a:gd name="T63" fmla="*/ 136 h 402"/>
                    <a:gd name="T64" fmla="*/ 177 w 270"/>
                    <a:gd name="T65" fmla="*/ 152 h 402"/>
                    <a:gd name="T66" fmla="*/ 186 w 270"/>
                    <a:gd name="T67" fmla="*/ 169 h 402"/>
                    <a:gd name="T68" fmla="*/ 195 w 270"/>
                    <a:gd name="T69" fmla="*/ 184 h 402"/>
                    <a:gd name="T70" fmla="*/ 207 w 270"/>
                    <a:gd name="T71" fmla="*/ 196 h 402"/>
                    <a:gd name="T72" fmla="*/ 219 w 270"/>
                    <a:gd name="T73" fmla="*/ 207 h 402"/>
                    <a:gd name="T74" fmla="*/ 230 w 270"/>
                    <a:gd name="T75" fmla="*/ 219 h 402"/>
                    <a:gd name="T76" fmla="*/ 270 w 270"/>
                    <a:gd name="T77"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0" h="402">
                      <a:moveTo>
                        <a:pt x="101" y="402"/>
                      </a:moveTo>
                      <a:lnTo>
                        <a:pt x="88" y="394"/>
                      </a:lnTo>
                      <a:lnTo>
                        <a:pt x="77" y="382"/>
                      </a:lnTo>
                      <a:lnTo>
                        <a:pt x="65" y="369"/>
                      </a:lnTo>
                      <a:lnTo>
                        <a:pt x="58" y="353"/>
                      </a:lnTo>
                      <a:lnTo>
                        <a:pt x="62" y="334"/>
                      </a:lnTo>
                      <a:lnTo>
                        <a:pt x="65" y="315"/>
                      </a:lnTo>
                      <a:lnTo>
                        <a:pt x="63" y="295"/>
                      </a:lnTo>
                      <a:lnTo>
                        <a:pt x="59" y="276"/>
                      </a:lnTo>
                      <a:lnTo>
                        <a:pt x="52" y="257"/>
                      </a:lnTo>
                      <a:lnTo>
                        <a:pt x="45" y="240"/>
                      </a:lnTo>
                      <a:lnTo>
                        <a:pt x="37" y="223"/>
                      </a:lnTo>
                      <a:lnTo>
                        <a:pt x="29" y="207"/>
                      </a:lnTo>
                      <a:lnTo>
                        <a:pt x="20" y="191"/>
                      </a:lnTo>
                      <a:lnTo>
                        <a:pt x="12" y="175"/>
                      </a:lnTo>
                      <a:lnTo>
                        <a:pt x="8" y="156"/>
                      </a:lnTo>
                      <a:lnTo>
                        <a:pt x="4" y="137"/>
                      </a:lnTo>
                      <a:lnTo>
                        <a:pt x="2" y="113"/>
                      </a:lnTo>
                      <a:lnTo>
                        <a:pt x="0" y="80"/>
                      </a:lnTo>
                      <a:lnTo>
                        <a:pt x="2" y="44"/>
                      </a:lnTo>
                      <a:lnTo>
                        <a:pt x="7" y="16"/>
                      </a:lnTo>
                      <a:lnTo>
                        <a:pt x="18" y="2"/>
                      </a:lnTo>
                      <a:lnTo>
                        <a:pt x="32" y="0"/>
                      </a:lnTo>
                      <a:lnTo>
                        <a:pt x="49" y="5"/>
                      </a:lnTo>
                      <a:lnTo>
                        <a:pt x="71" y="26"/>
                      </a:lnTo>
                      <a:lnTo>
                        <a:pt x="92" y="42"/>
                      </a:lnTo>
                      <a:lnTo>
                        <a:pt x="118" y="67"/>
                      </a:lnTo>
                      <a:lnTo>
                        <a:pt x="129" y="78"/>
                      </a:lnTo>
                      <a:lnTo>
                        <a:pt x="141" y="90"/>
                      </a:lnTo>
                      <a:lnTo>
                        <a:pt x="151" y="104"/>
                      </a:lnTo>
                      <a:lnTo>
                        <a:pt x="160" y="120"/>
                      </a:lnTo>
                      <a:lnTo>
                        <a:pt x="170" y="136"/>
                      </a:lnTo>
                      <a:lnTo>
                        <a:pt x="177" y="152"/>
                      </a:lnTo>
                      <a:lnTo>
                        <a:pt x="186" y="169"/>
                      </a:lnTo>
                      <a:lnTo>
                        <a:pt x="195" y="184"/>
                      </a:lnTo>
                      <a:lnTo>
                        <a:pt x="207" y="196"/>
                      </a:lnTo>
                      <a:lnTo>
                        <a:pt x="219" y="207"/>
                      </a:lnTo>
                      <a:lnTo>
                        <a:pt x="230" y="219"/>
                      </a:lnTo>
                      <a:lnTo>
                        <a:pt x="270" y="24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7" name="Freeform 8478"/>
                <p:cNvSpPr>
                  <a:spLocks/>
                </p:cNvSpPr>
                <p:nvPr/>
              </p:nvSpPr>
              <p:spPr bwMode="auto">
                <a:xfrm>
                  <a:off x="2605" y="1536"/>
                  <a:ext cx="16" cy="7"/>
                </a:xfrm>
                <a:custGeom>
                  <a:avLst/>
                  <a:gdLst>
                    <a:gd name="T0" fmla="*/ 0 w 92"/>
                    <a:gd name="T1" fmla="*/ 0 h 42"/>
                    <a:gd name="T2" fmla="*/ 17 w 92"/>
                    <a:gd name="T3" fmla="*/ 11 h 42"/>
                    <a:gd name="T4" fmla="*/ 39 w 92"/>
                    <a:gd name="T5" fmla="*/ 25 h 42"/>
                    <a:gd name="T6" fmla="*/ 52 w 92"/>
                    <a:gd name="T7" fmla="*/ 33 h 42"/>
                    <a:gd name="T8" fmla="*/ 67 w 92"/>
                    <a:gd name="T9" fmla="*/ 37 h 42"/>
                    <a:gd name="T10" fmla="*/ 81 w 92"/>
                    <a:gd name="T11" fmla="*/ 39 h 42"/>
                    <a:gd name="T12" fmla="*/ 92 w 92"/>
                    <a:gd name="T13" fmla="*/ 42 h 42"/>
                  </a:gdLst>
                  <a:ahLst/>
                  <a:cxnLst>
                    <a:cxn ang="0">
                      <a:pos x="T0" y="T1"/>
                    </a:cxn>
                    <a:cxn ang="0">
                      <a:pos x="T2" y="T3"/>
                    </a:cxn>
                    <a:cxn ang="0">
                      <a:pos x="T4" y="T5"/>
                    </a:cxn>
                    <a:cxn ang="0">
                      <a:pos x="T6" y="T7"/>
                    </a:cxn>
                    <a:cxn ang="0">
                      <a:pos x="T8" y="T9"/>
                    </a:cxn>
                    <a:cxn ang="0">
                      <a:pos x="T10" y="T11"/>
                    </a:cxn>
                    <a:cxn ang="0">
                      <a:pos x="T12" y="T13"/>
                    </a:cxn>
                  </a:cxnLst>
                  <a:rect l="0" t="0" r="r" b="b"/>
                  <a:pathLst>
                    <a:path w="92" h="42">
                      <a:moveTo>
                        <a:pt x="0" y="0"/>
                      </a:moveTo>
                      <a:lnTo>
                        <a:pt x="17" y="11"/>
                      </a:lnTo>
                      <a:lnTo>
                        <a:pt x="39" y="25"/>
                      </a:lnTo>
                      <a:lnTo>
                        <a:pt x="52" y="33"/>
                      </a:lnTo>
                      <a:lnTo>
                        <a:pt x="67" y="37"/>
                      </a:lnTo>
                      <a:lnTo>
                        <a:pt x="81" y="39"/>
                      </a:lnTo>
                      <a:lnTo>
                        <a:pt x="92" y="4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8" name="Freeform 8479"/>
                <p:cNvSpPr>
                  <a:spLocks/>
                </p:cNvSpPr>
                <p:nvPr/>
              </p:nvSpPr>
              <p:spPr bwMode="auto">
                <a:xfrm>
                  <a:off x="2686" y="1600"/>
                  <a:ext cx="26" cy="78"/>
                </a:xfrm>
                <a:custGeom>
                  <a:avLst/>
                  <a:gdLst>
                    <a:gd name="T0" fmla="*/ 0 w 155"/>
                    <a:gd name="T1" fmla="*/ 0 h 471"/>
                    <a:gd name="T2" fmla="*/ 13 w 155"/>
                    <a:gd name="T3" fmla="*/ 11 h 471"/>
                    <a:gd name="T4" fmla="*/ 25 w 155"/>
                    <a:gd name="T5" fmla="*/ 22 h 471"/>
                    <a:gd name="T6" fmla="*/ 37 w 155"/>
                    <a:gd name="T7" fmla="*/ 32 h 471"/>
                    <a:gd name="T8" fmla="*/ 47 w 155"/>
                    <a:gd name="T9" fmla="*/ 46 h 471"/>
                    <a:gd name="T10" fmla="*/ 58 w 155"/>
                    <a:gd name="T11" fmla="*/ 60 h 471"/>
                    <a:gd name="T12" fmla="*/ 69 w 155"/>
                    <a:gd name="T13" fmla="*/ 75 h 471"/>
                    <a:gd name="T14" fmla="*/ 75 w 155"/>
                    <a:gd name="T15" fmla="*/ 92 h 471"/>
                    <a:gd name="T16" fmla="*/ 81 w 155"/>
                    <a:gd name="T17" fmla="*/ 110 h 471"/>
                    <a:gd name="T18" fmla="*/ 87 w 155"/>
                    <a:gd name="T19" fmla="*/ 129 h 471"/>
                    <a:gd name="T20" fmla="*/ 90 w 155"/>
                    <a:gd name="T21" fmla="*/ 148 h 471"/>
                    <a:gd name="T22" fmla="*/ 93 w 155"/>
                    <a:gd name="T23" fmla="*/ 168 h 471"/>
                    <a:gd name="T24" fmla="*/ 96 w 155"/>
                    <a:gd name="T25" fmla="*/ 188 h 471"/>
                    <a:gd name="T26" fmla="*/ 100 w 155"/>
                    <a:gd name="T27" fmla="*/ 207 h 471"/>
                    <a:gd name="T28" fmla="*/ 106 w 155"/>
                    <a:gd name="T29" fmla="*/ 225 h 471"/>
                    <a:gd name="T30" fmla="*/ 113 w 155"/>
                    <a:gd name="T31" fmla="*/ 242 h 471"/>
                    <a:gd name="T32" fmla="*/ 121 w 155"/>
                    <a:gd name="T33" fmla="*/ 259 h 471"/>
                    <a:gd name="T34" fmla="*/ 128 w 155"/>
                    <a:gd name="T35" fmla="*/ 276 h 471"/>
                    <a:gd name="T36" fmla="*/ 138 w 155"/>
                    <a:gd name="T37" fmla="*/ 291 h 471"/>
                    <a:gd name="T38" fmla="*/ 144 w 155"/>
                    <a:gd name="T39" fmla="*/ 309 h 471"/>
                    <a:gd name="T40" fmla="*/ 152 w 155"/>
                    <a:gd name="T41" fmla="*/ 327 h 471"/>
                    <a:gd name="T42" fmla="*/ 155 w 155"/>
                    <a:gd name="T43" fmla="*/ 347 h 471"/>
                    <a:gd name="T44" fmla="*/ 155 w 155"/>
                    <a:gd name="T45" fmla="*/ 366 h 471"/>
                    <a:gd name="T46" fmla="*/ 153 w 155"/>
                    <a:gd name="T47" fmla="*/ 385 h 471"/>
                    <a:gd name="T48" fmla="*/ 146 w 155"/>
                    <a:gd name="T49" fmla="*/ 403 h 471"/>
                    <a:gd name="T50" fmla="*/ 140 w 155"/>
                    <a:gd name="T51" fmla="*/ 421 h 471"/>
                    <a:gd name="T52" fmla="*/ 129 w 155"/>
                    <a:gd name="T53" fmla="*/ 436 h 471"/>
                    <a:gd name="T54" fmla="*/ 121 w 155"/>
                    <a:gd name="T55" fmla="*/ 451 h 471"/>
                    <a:gd name="T56" fmla="*/ 111 w 155"/>
                    <a:gd name="T57" fmla="*/ 466 h 471"/>
                    <a:gd name="T58" fmla="*/ 107 w 155"/>
                    <a:gd name="T59" fmla="*/ 47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 h="471">
                      <a:moveTo>
                        <a:pt x="0" y="0"/>
                      </a:moveTo>
                      <a:lnTo>
                        <a:pt x="13" y="11"/>
                      </a:lnTo>
                      <a:lnTo>
                        <a:pt x="25" y="22"/>
                      </a:lnTo>
                      <a:lnTo>
                        <a:pt x="37" y="32"/>
                      </a:lnTo>
                      <a:lnTo>
                        <a:pt x="47" y="46"/>
                      </a:lnTo>
                      <a:lnTo>
                        <a:pt x="58" y="60"/>
                      </a:lnTo>
                      <a:lnTo>
                        <a:pt x="69" y="75"/>
                      </a:lnTo>
                      <a:lnTo>
                        <a:pt x="75" y="92"/>
                      </a:lnTo>
                      <a:lnTo>
                        <a:pt x="81" y="110"/>
                      </a:lnTo>
                      <a:lnTo>
                        <a:pt x="87" y="129"/>
                      </a:lnTo>
                      <a:lnTo>
                        <a:pt x="90" y="148"/>
                      </a:lnTo>
                      <a:lnTo>
                        <a:pt x="93" y="168"/>
                      </a:lnTo>
                      <a:lnTo>
                        <a:pt x="96" y="188"/>
                      </a:lnTo>
                      <a:lnTo>
                        <a:pt x="100" y="207"/>
                      </a:lnTo>
                      <a:lnTo>
                        <a:pt x="106" y="225"/>
                      </a:lnTo>
                      <a:lnTo>
                        <a:pt x="113" y="242"/>
                      </a:lnTo>
                      <a:lnTo>
                        <a:pt x="121" y="259"/>
                      </a:lnTo>
                      <a:lnTo>
                        <a:pt x="128" y="276"/>
                      </a:lnTo>
                      <a:lnTo>
                        <a:pt x="138" y="291"/>
                      </a:lnTo>
                      <a:lnTo>
                        <a:pt x="144" y="309"/>
                      </a:lnTo>
                      <a:lnTo>
                        <a:pt x="152" y="327"/>
                      </a:lnTo>
                      <a:lnTo>
                        <a:pt x="155" y="347"/>
                      </a:lnTo>
                      <a:lnTo>
                        <a:pt x="155" y="366"/>
                      </a:lnTo>
                      <a:lnTo>
                        <a:pt x="153" y="385"/>
                      </a:lnTo>
                      <a:lnTo>
                        <a:pt x="146" y="403"/>
                      </a:lnTo>
                      <a:lnTo>
                        <a:pt x="140" y="421"/>
                      </a:lnTo>
                      <a:lnTo>
                        <a:pt x="129" y="436"/>
                      </a:lnTo>
                      <a:lnTo>
                        <a:pt x="121" y="451"/>
                      </a:lnTo>
                      <a:lnTo>
                        <a:pt x="111" y="466"/>
                      </a:lnTo>
                      <a:lnTo>
                        <a:pt x="107" y="4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39" name="Freeform 8480"/>
                <p:cNvSpPr>
                  <a:spLocks/>
                </p:cNvSpPr>
                <p:nvPr/>
              </p:nvSpPr>
              <p:spPr bwMode="auto">
                <a:xfrm>
                  <a:off x="2588" y="1564"/>
                  <a:ext cx="60" cy="59"/>
                </a:xfrm>
                <a:custGeom>
                  <a:avLst/>
                  <a:gdLst>
                    <a:gd name="T0" fmla="*/ 364 w 364"/>
                    <a:gd name="T1" fmla="*/ 356 h 356"/>
                    <a:gd name="T2" fmla="*/ 353 w 364"/>
                    <a:gd name="T3" fmla="*/ 342 h 356"/>
                    <a:gd name="T4" fmla="*/ 342 w 364"/>
                    <a:gd name="T5" fmla="*/ 329 h 356"/>
                    <a:gd name="T6" fmla="*/ 331 w 364"/>
                    <a:gd name="T7" fmla="*/ 315 h 356"/>
                    <a:gd name="T8" fmla="*/ 320 w 364"/>
                    <a:gd name="T9" fmla="*/ 303 h 356"/>
                    <a:gd name="T10" fmla="*/ 309 w 364"/>
                    <a:gd name="T11" fmla="*/ 290 h 356"/>
                    <a:gd name="T12" fmla="*/ 297 w 364"/>
                    <a:gd name="T13" fmla="*/ 277 h 356"/>
                    <a:gd name="T14" fmla="*/ 287 w 364"/>
                    <a:gd name="T15" fmla="*/ 264 h 356"/>
                    <a:gd name="T16" fmla="*/ 275 w 364"/>
                    <a:gd name="T17" fmla="*/ 252 h 356"/>
                    <a:gd name="T18" fmla="*/ 264 w 364"/>
                    <a:gd name="T19" fmla="*/ 240 h 356"/>
                    <a:gd name="T20" fmla="*/ 253 w 364"/>
                    <a:gd name="T21" fmla="*/ 227 h 356"/>
                    <a:gd name="T22" fmla="*/ 240 w 364"/>
                    <a:gd name="T23" fmla="*/ 217 h 356"/>
                    <a:gd name="T24" fmla="*/ 227 w 364"/>
                    <a:gd name="T25" fmla="*/ 209 h 356"/>
                    <a:gd name="T26" fmla="*/ 214 w 364"/>
                    <a:gd name="T27" fmla="*/ 199 h 356"/>
                    <a:gd name="T28" fmla="*/ 202 w 364"/>
                    <a:gd name="T29" fmla="*/ 191 h 356"/>
                    <a:gd name="T30" fmla="*/ 189 w 364"/>
                    <a:gd name="T31" fmla="*/ 181 h 356"/>
                    <a:gd name="T32" fmla="*/ 175 w 364"/>
                    <a:gd name="T33" fmla="*/ 173 h 356"/>
                    <a:gd name="T34" fmla="*/ 162 w 364"/>
                    <a:gd name="T35" fmla="*/ 163 h 356"/>
                    <a:gd name="T36" fmla="*/ 152 w 364"/>
                    <a:gd name="T37" fmla="*/ 151 h 356"/>
                    <a:gd name="T38" fmla="*/ 140 w 364"/>
                    <a:gd name="T39" fmla="*/ 137 h 356"/>
                    <a:gd name="T40" fmla="*/ 129 w 364"/>
                    <a:gd name="T41" fmla="*/ 125 h 356"/>
                    <a:gd name="T42" fmla="*/ 120 w 364"/>
                    <a:gd name="T43" fmla="*/ 110 h 356"/>
                    <a:gd name="T44" fmla="*/ 112 w 364"/>
                    <a:gd name="T45" fmla="*/ 93 h 356"/>
                    <a:gd name="T46" fmla="*/ 105 w 364"/>
                    <a:gd name="T47" fmla="*/ 76 h 356"/>
                    <a:gd name="T48" fmla="*/ 96 w 364"/>
                    <a:gd name="T49" fmla="*/ 60 h 356"/>
                    <a:gd name="T50" fmla="*/ 88 w 364"/>
                    <a:gd name="T51" fmla="*/ 43 h 356"/>
                    <a:gd name="T52" fmla="*/ 79 w 364"/>
                    <a:gd name="T53" fmla="*/ 28 h 356"/>
                    <a:gd name="T54" fmla="*/ 65 w 364"/>
                    <a:gd name="T55" fmla="*/ 20 h 356"/>
                    <a:gd name="T56" fmla="*/ 51 w 364"/>
                    <a:gd name="T57" fmla="*/ 14 h 356"/>
                    <a:gd name="T58" fmla="*/ 39 w 364"/>
                    <a:gd name="T59" fmla="*/ 6 h 356"/>
                    <a:gd name="T60" fmla="*/ 24 w 364"/>
                    <a:gd name="T61" fmla="*/ 3 h 356"/>
                    <a:gd name="T62" fmla="*/ 10 w 364"/>
                    <a:gd name="T63" fmla="*/ 1 h 356"/>
                    <a:gd name="T64" fmla="*/ 0 w 364"/>
                    <a:gd name="T65"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4" h="356">
                      <a:moveTo>
                        <a:pt x="364" y="356"/>
                      </a:moveTo>
                      <a:lnTo>
                        <a:pt x="353" y="342"/>
                      </a:lnTo>
                      <a:lnTo>
                        <a:pt x="342" y="329"/>
                      </a:lnTo>
                      <a:lnTo>
                        <a:pt x="331" y="315"/>
                      </a:lnTo>
                      <a:lnTo>
                        <a:pt x="320" y="303"/>
                      </a:lnTo>
                      <a:lnTo>
                        <a:pt x="309" y="290"/>
                      </a:lnTo>
                      <a:lnTo>
                        <a:pt x="297" y="277"/>
                      </a:lnTo>
                      <a:lnTo>
                        <a:pt x="287" y="264"/>
                      </a:lnTo>
                      <a:lnTo>
                        <a:pt x="275" y="252"/>
                      </a:lnTo>
                      <a:lnTo>
                        <a:pt x="264" y="240"/>
                      </a:lnTo>
                      <a:lnTo>
                        <a:pt x="253" y="227"/>
                      </a:lnTo>
                      <a:lnTo>
                        <a:pt x="240" y="217"/>
                      </a:lnTo>
                      <a:lnTo>
                        <a:pt x="227" y="209"/>
                      </a:lnTo>
                      <a:lnTo>
                        <a:pt x="214" y="199"/>
                      </a:lnTo>
                      <a:lnTo>
                        <a:pt x="202" y="191"/>
                      </a:lnTo>
                      <a:lnTo>
                        <a:pt x="189" y="181"/>
                      </a:lnTo>
                      <a:lnTo>
                        <a:pt x="175" y="173"/>
                      </a:lnTo>
                      <a:lnTo>
                        <a:pt x="162" y="163"/>
                      </a:lnTo>
                      <a:lnTo>
                        <a:pt x="152" y="151"/>
                      </a:lnTo>
                      <a:lnTo>
                        <a:pt x="140" y="137"/>
                      </a:lnTo>
                      <a:lnTo>
                        <a:pt x="129" y="125"/>
                      </a:lnTo>
                      <a:lnTo>
                        <a:pt x="120" y="110"/>
                      </a:lnTo>
                      <a:lnTo>
                        <a:pt x="112" y="93"/>
                      </a:lnTo>
                      <a:lnTo>
                        <a:pt x="105" y="76"/>
                      </a:lnTo>
                      <a:lnTo>
                        <a:pt x="96" y="60"/>
                      </a:lnTo>
                      <a:lnTo>
                        <a:pt x="88" y="43"/>
                      </a:lnTo>
                      <a:lnTo>
                        <a:pt x="79" y="28"/>
                      </a:lnTo>
                      <a:lnTo>
                        <a:pt x="65" y="20"/>
                      </a:lnTo>
                      <a:lnTo>
                        <a:pt x="51" y="14"/>
                      </a:lnTo>
                      <a:lnTo>
                        <a:pt x="39" y="6"/>
                      </a:lnTo>
                      <a:lnTo>
                        <a:pt x="24" y="3"/>
                      </a:lnTo>
                      <a:lnTo>
                        <a:pt x="10" y="1"/>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0" name="Freeform 8481"/>
                <p:cNvSpPr>
                  <a:spLocks/>
                </p:cNvSpPr>
                <p:nvPr/>
              </p:nvSpPr>
              <p:spPr bwMode="auto">
                <a:xfrm>
                  <a:off x="2629" y="1632"/>
                  <a:ext cx="34" cy="55"/>
                </a:xfrm>
                <a:custGeom>
                  <a:avLst/>
                  <a:gdLst>
                    <a:gd name="T0" fmla="*/ 26 w 204"/>
                    <a:gd name="T1" fmla="*/ 271 h 330"/>
                    <a:gd name="T2" fmla="*/ 25 w 204"/>
                    <a:gd name="T3" fmla="*/ 271 h 330"/>
                    <a:gd name="T4" fmla="*/ 16 w 204"/>
                    <a:gd name="T5" fmla="*/ 286 h 330"/>
                    <a:gd name="T6" fmla="*/ 6 w 204"/>
                    <a:gd name="T7" fmla="*/ 300 h 330"/>
                    <a:gd name="T8" fmla="*/ 0 w 204"/>
                    <a:gd name="T9" fmla="*/ 316 h 330"/>
                    <a:gd name="T10" fmla="*/ 13 w 204"/>
                    <a:gd name="T11" fmla="*/ 321 h 330"/>
                    <a:gd name="T12" fmla="*/ 27 w 204"/>
                    <a:gd name="T13" fmla="*/ 325 h 330"/>
                    <a:gd name="T14" fmla="*/ 41 w 204"/>
                    <a:gd name="T15" fmla="*/ 330 h 330"/>
                    <a:gd name="T16" fmla="*/ 56 w 204"/>
                    <a:gd name="T17" fmla="*/ 328 h 330"/>
                    <a:gd name="T18" fmla="*/ 70 w 204"/>
                    <a:gd name="T19" fmla="*/ 327 h 330"/>
                    <a:gd name="T20" fmla="*/ 85 w 204"/>
                    <a:gd name="T21" fmla="*/ 325 h 330"/>
                    <a:gd name="T22" fmla="*/ 98 w 204"/>
                    <a:gd name="T23" fmla="*/ 317 h 330"/>
                    <a:gd name="T24" fmla="*/ 110 w 204"/>
                    <a:gd name="T25" fmla="*/ 306 h 330"/>
                    <a:gd name="T26" fmla="*/ 122 w 204"/>
                    <a:gd name="T27" fmla="*/ 295 h 330"/>
                    <a:gd name="T28" fmla="*/ 134 w 204"/>
                    <a:gd name="T29" fmla="*/ 284 h 330"/>
                    <a:gd name="T30" fmla="*/ 144 w 204"/>
                    <a:gd name="T31" fmla="*/ 271 h 330"/>
                    <a:gd name="T32" fmla="*/ 157 w 204"/>
                    <a:gd name="T33" fmla="*/ 259 h 330"/>
                    <a:gd name="T34" fmla="*/ 169 w 204"/>
                    <a:gd name="T35" fmla="*/ 249 h 330"/>
                    <a:gd name="T36" fmla="*/ 181 w 204"/>
                    <a:gd name="T37" fmla="*/ 238 h 330"/>
                    <a:gd name="T38" fmla="*/ 192 w 204"/>
                    <a:gd name="T39" fmla="*/ 226 h 330"/>
                    <a:gd name="T40" fmla="*/ 198 w 204"/>
                    <a:gd name="T41" fmla="*/ 207 h 330"/>
                    <a:gd name="T42" fmla="*/ 204 w 204"/>
                    <a:gd name="T43" fmla="*/ 189 h 330"/>
                    <a:gd name="T44" fmla="*/ 204 w 204"/>
                    <a:gd name="T45" fmla="*/ 170 h 330"/>
                    <a:gd name="T46" fmla="*/ 202 w 204"/>
                    <a:gd name="T47" fmla="*/ 149 h 330"/>
                    <a:gd name="T48" fmla="*/ 199 w 204"/>
                    <a:gd name="T49" fmla="*/ 130 h 330"/>
                    <a:gd name="T50" fmla="*/ 195 w 204"/>
                    <a:gd name="T51" fmla="*/ 110 h 330"/>
                    <a:gd name="T52" fmla="*/ 189 w 204"/>
                    <a:gd name="T53" fmla="*/ 92 h 330"/>
                    <a:gd name="T54" fmla="*/ 184 w 204"/>
                    <a:gd name="T55" fmla="*/ 73 h 330"/>
                    <a:gd name="T56" fmla="*/ 177 w 204"/>
                    <a:gd name="T57" fmla="*/ 55 h 330"/>
                    <a:gd name="T58" fmla="*/ 170 w 204"/>
                    <a:gd name="T59" fmla="*/ 39 h 330"/>
                    <a:gd name="T60" fmla="*/ 160 w 204"/>
                    <a:gd name="T61" fmla="*/ 23 h 330"/>
                    <a:gd name="T62" fmla="*/ 151 w 204"/>
                    <a:gd name="T63" fmla="*/ 8 h 330"/>
                    <a:gd name="T64" fmla="*/ 147 w 204"/>
                    <a:gd name="T65" fmla="*/ 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4" h="330">
                      <a:moveTo>
                        <a:pt x="26" y="271"/>
                      </a:moveTo>
                      <a:lnTo>
                        <a:pt x="25" y="271"/>
                      </a:lnTo>
                      <a:lnTo>
                        <a:pt x="16" y="286"/>
                      </a:lnTo>
                      <a:lnTo>
                        <a:pt x="6" y="300"/>
                      </a:lnTo>
                      <a:lnTo>
                        <a:pt x="0" y="316"/>
                      </a:lnTo>
                      <a:lnTo>
                        <a:pt x="13" y="321"/>
                      </a:lnTo>
                      <a:lnTo>
                        <a:pt x="27" y="325"/>
                      </a:lnTo>
                      <a:lnTo>
                        <a:pt x="41" y="330"/>
                      </a:lnTo>
                      <a:lnTo>
                        <a:pt x="56" y="328"/>
                      </a:lnTo>
                      <a:lnTo>
                        <a:pt x="70" y="327"/>
                      </a:lnTo>
                      <a:lnTo>
                        <a:pt x="85" y="325"/>
                      </a:lnTo>
                      <a:lnTo>
                        <a:pt x="98" y="317"/>
                      </a:lnTo>
                      <a:lnTo>
                        <a:pt x="110" y="306"/>
                      </a:lnTo>
                      <a:lnTo>
                        <a:pt x="122" y="295"/>
                      </a:lnTo>
                      <a:lnTo>
                        <a:pt x="134" y="284"/>
                      </a:lnTo>
                      <a:lnTo>
                        <a:pt x="144" y="271"/>
                      </a:lnTo>
                      <a:lnTo>
                        <a:pt x="157" y="259"/>
                      </a:lnTo>
                      <a:lnTo>
                        <a:pt x="169" y="249"/>
                      </a:lnTo>
                      <a:lnTo>
                        <a:pt x="181" y="238"/>
                      </a:lnTo>
                      <a:lnTo>
                        <a:pt x="192" y="226"/>
                      </a:lnTo>
                      <a:lnTo>
                        <a:pt x="198" y="207"/>
                      </a:lnTo>
                      <a:lnTo>
                        <a:pt x="204" y="189"/>
                      </a:lnTo>
                      <a:lnTo>
                        <a:pt x="204" y="170"/>
                      </a:lnTo>
                      <a:lnTo>
                        <a:pt x="202" y="149"/>
                      </a:lnTo>
                      <a:lnTo>
                        <a:pt x="199" y="130"/>
                      </a:lnTo>
                      <a:lnTo>
                        <a:pt x="195" y="110"/>
                      </a:lnTo>
                      <a:lnTo>
                        <a:pt x="189" y="92"/>
                      </a:lnTo>
                      <a:lnTo>
                        <a:pt x="184" y="73"/>
                      </a:lnTo>
                      <a:lnTo>
                        <a:pt x="177" y="55"/>
                      </a:lnTo>
                      <a:lnTo>
                        <a:pt x="170" y="39"/>
                      </a:lnTo>
                      <a:lnTo>
                        <a:pt x="160" y="23"/>
                      </a:lnTo>
                      <a:lnTo>
                        <a:pt x="151" y="8"/>
                      </a:lnTo>
                      <a:lnTo>
                        <a:pt x="14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1" name="Freeform 8482"/>
                <p:cNvSpPr>
                  <a:spLocks/>
                </p:cNvSpPr>
                <p:nvPr/>
              </p:nvSpPr>
              <p:spPr bwMode="auto">
                <a:xfrm>
                  <a:off x="2631" y="1548"/>
                  <a:ext cx="47" cy="45"/>
                </a:xfrm>
                <a:custGeom>
                  <a:avLst/>
                  <a:gdLst>
                    <a:gd name="T0" fmla="*/ 0 w 283"/>
                    <a:gd name="T1" fmla="*/ 0 h 272"/>
                    <a:gd name="T2" fmla="*/ 11 w 283"/>
                    <a:gd name="T3" fmla="*/ 7 h 272"/>
                    <a:gd name="T4" fmla="*/ 24 w 283"/>
                    <a:gd name="T5" fmla="*/ 16 h 272"/>
                    <a:gd name="T6" fmla="*/ 37 w 283"/>
                    <a:gd name="T7" fmla="*/ 26 h 272"/>
                    <a:gd name="T8" fmla="*/ 49 w 283"/>
                    <a:gd name="T9" fmla="*/ 35 h 272"/>
                    <a:gd name="T10" fmla="*/ 62 w 283"/>
                    <a:gd name="T11" fmla="*/ 46 h 272"/>
                    <a:gd name="T12" fmla="*/ 74 w 283"/>
                    <a:gd name="T13" fmla="*/ 57 h 272"/>
                    <a:gd name="T14" fmla="*/ 86 w 283"/>
                    <a:gd name="T15" fmla="*/ 68 h 272"/>
                    <a:gd name="T16" fmla="*/ 98 w 283"/>
                    <a:gd name="T17" fmla="*/ 79 h 272"/>
                    <a:gd name="T18" fmla="*/ 110 w 283"/>
                    <a:gd name="T19" fmla="*/ 91 h 272"/>
                    <a:gd name="T20" fmla="*/ 122 w 283"/>
                    <a:gd name="T21" fmla="*/ 101 h 272"/>
                    <a:gd name="T22" fmla="*/ 133 w 283"/>
                    <a:gd name="T23" fmla="*/ 114 h 272"/>
                    <a:gd name="T24" fmla="*/ 145 w 283"/>
                    <a:gd name="T25" fmla="*/ 126 h 272"/>
                    <a:gd name="T26" fmla="*/ 156 w 283"/>
                    <a:gd name="T27" fmla="*/ 140 h 272"/>
                    <a:gd name="T28" fmla="*/ 166 w 283"/>
                    <a:gd name="T29" fmla="*/ 152 h 272"/>
                    <a:gd name="T30" fmla="*/ 178 w 283"/>
                    <a:gd name="T31" fmla="*/ 164 h 272"/>
                    <a:gd name="T32" fmla="*/ 190 w 283"/>
                    <a:gd name="T33" fmla="*/ 177 h 272"/>
                    <a:gd name="T34" fmla="*/ 201 w 283"/>
                    <a:gd name="T35" fmla="*/ 189 h 272"/>
                    <a:gd name="T36" fmla="*/ 212 w 283"/>
                    <a:gd name="T37" fmla="*/ 201 h 272"/>
                    <a:gd name="T38" fmla="*/ 224 w 283"/>
                    <a:gd name="T39" fmla="*/ 213 h 272"/>
                    <a:gd name="T40" fmla="*/ 236 w 283"/>
                    <a:gd name="T41" fmla="*/ 225 h 272"/>
                    <a:gd name="T42" fmla="*/ 247 w 283"/>
                    <a:gd name="T43" fmla="*/ 237 h 272"/>
                    <a:gd name="T44" fmla="*/ 259 w 283"/>
                    <a:gd name="T45" fmla="*/ 249 h 272"/>
                    <a:gd name="T46" fmla="*/ 271 w 283"/>
                    <a:gd name="T47" fmla="*/ 261 h 272"/>
                    <a:gd name="T48" fmla="*/ 282 w 283"/>
                    <a:gd name="T49" fmla="*/ 272 h 272"/>
                    <a:gd name="T50" fmla="*/ 283 w 283"/>
                    <a:gd name="T51"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3" h="272">
                      <a:moveTo>
                        <a:pt x="0" y="0"/>
                      </a:moveTo>
                      <a:lnTo>
                        <a:pt x="11" y="7"/>
                      </a:lnTo>
                      <a:lnTo>
                        <a:pt x="24" y="16"/>
                      </a:lnTo>
                      <a:lnTo>
                        <a:pt x="37" y="26"/>
                      </a:lnTo>
                      <a:lnTo>
                        <a:pt x="49" y="35"/>
                      </a:lnTo>
                      <a:lnTo>
                        <a:pt x="62" y="46"/>
                      </a:lnTo>
                      <a:lnTo>
                        <a:pt x="74" y="57"/>
                      </a:lnTo>
                      <a:lnTo>
                        <a:pt x="86" y="68"/>
                      </a:lnTo>
                      <a:lnTo>
                        <a:pt x="98" y="79"/>
                      </a:lnTo>
                      <a:lnTo>
                        <a:pt x="110" y="91"/>
                      </a:lnTo>
                      <a:lnTo>
                        <a:pt x="122" y="101"/>
                      </a:lnTo>
                      <a:lnTo>
                        <a:pt x="133" y="114"/>
                      </a:lnTo>
                      <a:lnTo>
                        <a:pt x="145" y="126"/>
                      </a:lnTo>
                      <a:lnTo>
                        <a:pt x="156" y="140"/>
                      </a:lnTo>
                      <a:lnTo>
                        <a:pt x="166" y="152"/>
                      </a:lnTo>
                      <a:lnTo>
                        <a:pt x="178" y="164"/>
                      </a:lnTo>
                      <a:lnTo>
                        <a:pt x="190" y="177"/>
                      </a:lnTo>
                      <a:lnTo>
                        <a:pt x="201" y="189"/>
                      </a:lnTo>
                      <a:lnTo>
                        <a:pt x="212" y="201"/>
                      </a:lnTo>
                      <a:lnTo>
                        <a:pt x="224" y="213"/>
                      </a:lnTo>
                      <a:lnTo>
                        <a:pt x="236" y="225"/>
                      </a:lnTo>
                      <a:lnTo>
                        <a:pt x="247" y="237"/>
                      </a:lnTo>
                      <a:lnTo>
                        <a:pt x="259" y="249"/>
                      </a:lnTo>
                      <a:lnTo>
                        <a:pt x="271" y="261"/>
                      </a:lnTo>
                      <a:lnTo>
                        <a:pt x="282" y="272"/>
                      </a:lnTo>
                      <a:lnTo>
                        <a:pt x="283" y="2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2" name="Freeform 8483"/>
                <p:cNvSpPr>
                  <a:spLocks/>
                </p:cNvSpPr>
                <p:nvPr/>
              </p:nvSpPr>
              <p:spPr bwMode="auto">
                <a:xfrm>
                  <a:off x="2603" y="1610"/>
                  <a:ext cx="47" cy="62"/>
                </a:xfrm>
                <a:custGeom>
                  <a:avLst/>
                  <a:gdLst>
                    <a:gd name="T0" fmla="*/ 10 w 284"/>
                    <a:gd name="T1" fmla="*/ 113 h 374"/>
                    <a:gd name="T2" fmla="*/ 6 w 284"/>
                    <a:gd name="T3" fmla="*/ 99 h 374"/>
                    <a:gd name="T4" fmla="*/ 3 w 284"/>
                    <a:gd name="T5" fmla="*/ 77 h 374"/>
                    <a:gd name="T6" fmla="*/ 0 w 284"/>
                    <a:gd name="T7" fmla="*/ 58 h 374"/>
                    <a:gd name="T8" fmla="*/ 6 w 284"/>
                    <a:gd name="T9" fmla="*/ 39 h 374"/>
                    <a:gd name="T10" fmla="*/ 13 w 284"/>
                    <a:gd name="T11" fmla="*/ 21 h 374"/>
                    <a:gd name="T12" fmla="*/ 22 w 284"/>
                    <a:gd name="T13" fmla="*/ 7 h 374"/>
                    <a:gd name="T14" fmla="*/ 35 w 284"/>
                    <a:gd name="T15" fmla="*/ 1 h 374"/>
                    <a:gd name="T16" fmla="*/ 50 w 284"/>
                    <a:gd name="T17" fmla="*/ 1 h 374"/>
                    <a:gd name="T18" fmla="*/ 65 w 284"/>
                    <a:gd name="T19" fmla="*/ 0 h 374"/>
                    <a:gd name="T20" fmla="*/ 78 w 284"/>
                    <a:gd name="T21" fmla="*/ 5 h 374"/>
                    <a:gd name="T22" fmla="*/ 89 w 284"/>
                    <a:gd name="T23" fmla="*/ 16 h 374"/>
                    <a:gd name="T24" fmla="*/ 103 w 284"/>
                    <a:gd name="T25" fmla="*/ 24 h 374"/>
                    <a:gd name="T26" fmla="*/ 116 w 284"/>
                    <a:gd name="T27" fmla="*/ 32 h 374"/>
                    <a:gd name="T28" fmla="*/ 128 w 284"/>
                    <a:gd name="T29" fmla="*/ 44 h 374"/>
                    <a:gd name="T30" fmla="*/ 139 w 284"/>
                    <a:gd name="T31" fmla="*/ 55 h 374"/>
                    <a:gd name="T32" fmla="*/ 150 w 284"/>
                    <a:gd name="T33" fmla="*/ 68 h 374"/>
                    <a:gd name="T34" fmla="*/ 162 w 284"/>
                    <a:gd name="T35" fmla="*/ 81 h 374"/>
                    <a:gd name="T36" fmla="*/ 173 w 284"/>
                    <a:gd name="T37" fmla="*/ 92 h 374"/>
                    <a:gd name="T38" fmla="*/ 186 w 284"/>
                    <a:gd name="T39" fmla="*/ 102 h 374"/>
                    <a:gd name="T40" fmla="*/ 199 w 284"/>
                    <a:gd name="T41" fmla="*/ 113 h 374"/>
                    <a:gd name="T42" fmla="*/ 211 w 284"/>
                    <a:gd name="T43" fmla="*/ 124 h 374"/>
                    <a:gd name="T44" fmla="*/ 222 w 284"/>
                    <a:gd name="T45" fmla="*/ 135 h 374"/>
                    <a:gd name="T46" fmla="*/ 234 w 284"/>
                    <a:gd name="T47" fmla="*/ 147 h 374"/>
                    <a:gd name="T48" fmla="*/ 246 w 284"/>
                    <a:gd name="T49" fmla="*/ 159 h 374"/>
                    <a:gd name="T50" fmla="*/ 258 w 284"/>
                    <a:gd name="T51" fmla="*/ 170 h 374"/>
                    <a:gd name="T52" fmla="*/ 269 w 284"/>
                    <a:gd name="T53" fmla="*/ 182 h 374"/>
                    <a:gd name="T54" fmla="*/ 277 w 284"/>
                    <a:gd name="T55" fmla="*/ 198 h 374"/>
                    <a:gd name="T56" fmla="*/ 282 w 284"/>
                    <a:gd name="T57" fmla="*/ 217 h 374"/>
                    <a:gd name="T58" fmla="*/ 284 w 284"/>
                    <a:gd name="T59" fmla="*/ 237 h 374"/>
                    <a:gd name="T60" fmla="*/ 284 w 284"/>
                    <a:gd name="T61" fmla="*/ 257 h 374"/>
                    <a:gd name="T62" fmla="*/ 283 w 284"/>
                    <a:gd name="T63" fmla="*/ 277 h 374"/>
                    <a:gd name="T64" fmla="*/ 279 w 284"/>
                    <a:gd name="T65" fmla="*/ 296 h 374"/>
                    <a:gd name="T66" fmla="*/ 276 w 284"/>
                    <a:gd name="T67" fmla="*/ 315 h 374"/>
                    <a:gd name="T68" fmla="*/ 267 w 284"/>
                    <a:gd name="T69" fmla="*/ 332 h 374"/>
                    <a:gd name="T70" fmla="*/ 260 w 284"/>
                    <a:gd name="T71" fmla="*/ 350 h 374"/>
                    <a:gd name="T72" fmla="*/ 250 w 284"/>
                    <a:gd name="T73" fmla="*/ 364 h 374"/>
                    <a:gd name="T74" fmla="*/ 241 w 284"/>
                    <a:gd name="T75" fmla="*/ 373 h 374"/>
                    <a:gd name="T76" fmla="*/ 240 w 284"/>
                    <a:gd name="T77"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 h="374">
                      <a:moveTo>
                        <a:pt x="10" y="113"/>
                      </a:moveTo>
                      <a:lnTo>
                        <a:pt x="6" y="99"/>
                      </a:lnTo>
                      <a:lnTo>
                        <a:pt x="3" y="77"/>
                      </a:lnTo>
                      <a:lnTo>
                        <a:pt x="0" y="58"/>
                      </a:lnTo>
                      <a:lnTo>
                        <a:pt x="6" y="39"/>
                      </a:lnTo>
                      <a:lnTo>
                        <a:pt x="13" y="21"/>
                      </a:lnTo>
                      <a:lnTo>
                        <a:pt x="22" y="7"/>
                      </a:lnTo>
                      <a:lnTo>
                        <a:pt x="35" y="1"/>
                      </a:lnTo>
                      <a:lnTo>
                        <a:pt x="50" y="1"/>
                      </a:lnTo>
                      <a:lnTo>
                        <a:pt x="65" y="0"/>
                      </a:lnTo>
                      <a:lnTo>
                        <a:pt x="78" y="5"/>
                      </a:lnTo>
                      <a:lnTo>
                        <a:pt x="89" y="16"/>
                      </a:lnTo>
                      <a:lnTo>
                        <a:pt x="103" y="24"/>
                      </a:lnTo>
                      <a:lnTo>
                        <a:pt x="116" y="32"/>
                      </a:lnTo>
                      <a:lnTo>
                        <a:pt x="128" y="44"/>
                      </a:lnTo>
                      <a:lnTo>
                        <a:pt x="139" y="55"/>
                      </a:lnTo>
                      <a:lnTo>
                        <a:pt x="150" y="68"/>
                      </a:lnTo>
                      <a:lnTo>
                        <a:pt x="162" y="81"/>
                      </a:lnTo>
                      <a:lnTo>
                        <a:pt x="173" y="92"/>
                      </a:lnTo>
                      <a:lnTo>
                        <a:pt x="186" y="102"/>
                      </a:lnTo>
                      <a:lnTo>
                        <a:pt x="199" y="113"/>
                      </a:lnTo>
                      <a:lnTo>
                        <a:pt x="211" y="124"/>
                      </a:lnTo>
                      <a:lnTo>
                        <a:pt x="222" y="135"/>
                      </a:lnTo>
                      <a:lnTo>
                        <a:pt x="234" y="147"/>
                      </a:lnTo>
                      <a:lnTo>
                        <a:pt x="246" y="159"/>
                      </a:lnTo>
                      <a:lnTo>
                        <a:pt x="258" y="170"/>
                      </a:lnTo>
                      <a:lnTo>
                        <a:pt x="269" y="182"/>
                      </a:lnTo>
                      <a:lnTo>
                        <a:pt x="277" y="198"/>
                      </a:lnTo>
                      <a:lnTo>
                        <a:pt x="282" y="217"/>
                      </a:lnTo>
                      <a:lnTo>
                        <a:pt x="284" y="237"/>
                      </a:lnTo>
                      <a:lnTo>
                        <a:pt x="284" y="257"/>
                      </a:lnTo>
                      <a:lnTo>
                        <a:pt x="283" y="277"/>
                      </a:lnTo>
                      <a:lnTo>
                        <a:pt x="279" y="296"/>
                      </a:lnTo>
                      <a:lnTo>
                        <a:pt x="276" y="315"/>
                      </a:lnTo>
                      <a:lnTo>
                        <a:pt x="267" y="332"/>
                      </a:lnTo>
                      <a:lnTo>
                        <a:pt x="260" y="350"/>
                      </a:lnTo>
                      <a:lnTo>
                        <a:pt x="250" y="364"/>
                      </a:lnTo>
                      <a:lnTo>
                        <a:pt x="241" y="373"/>
                      </a:lnTo>
                      <a:lnTo>
                        <a:pt x="240" y="37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3" name="Freeform 8484"/>
                <p:cNvSpPr>
                  <a:spLocks/>
                </p:cNvSpPr>
                <p:nvPr/>
              </p:nvSpPr>
              <p:spPr bwMode="auto">
                <a:xfrm>
                  <a:off x="2631" y="1687"/>
                  <a:ext cx="67" cy="27"/>
                </a:xfrm>
                <a:custGeom>
                  <a:avLst/>
                  <a:gdLst>
                    <a:gd name="T0" fmla="*/ 399 w 399"/>
                    <a:gd name="T1" fmla="*/ 0 h 158"/>
                    <a:gd name="T2" fmla="*/ 389 w 399"/>
                    <a:gd name="T3" fmla="*/ 13 h 158"/>
                    <a:gd name="T4" fmla="*/ 380 w 399"/>
                    <a:gd name="T5" fmla="*/ 29 h 158"/>
                    <a:gd name="T6" fmla="*/ 372 w 399"/>
                    <a:gd name="T7" fmla="*/ 45 h 158"/>
                    <a:gd name="T8" fmla="*/ 360 w 399"/>
                    <a:gd name="T9" fmla="*/ 57 h 158"/>
                    <a:gd name="T10" fmla="*/ 349 w 399"/>
                    <a:gd name="T11" fmla="*/ 70 h 158"/>
                    <a:gd name="T12" fmla="*/ 338 w 399"/>
                    <a:gd name="T13" fmla="*/ 83 h 158"/>
                    <a:gd name="T14" fmla="*/ 325 w 399"/>
                    <a:gd name="T15" fmla="*/ 92 h 158"/>
                    <a:gd name="T16" fmla="*/ 313 w 399"/>
                    <a:gd name="T17" fmla="*/ 101 h 158"/>
                    <a:gd name="T18" fmla="*/ 299 w 399"/>
                    <a:gd name="T19" fmla="*/ 109 h 158"/>
                    <a:gd name="T20" fmla="*/ 286 w 399"/>
                    <a:gd name="T21" fmla="*/ 117 h 158"/>
                    <a:gd name="T22" fmla="*/ 273 w 399"/>
                    <a:gd name="T23" fmla="*/ 125 h 158"/>
                    <a:gd name="T24" fmla="*/ 259 w 399"/>
                    <a:gd name="T25" fmla="*/ 135 h 158"/>
                    <a:gd name="T26" fmla="*/ 246 w 399"/>
                    <a:gd name="T27" fmla="*/ 143 h 158"/>
                    <a:gd name="T28" fmla="*/ 233 w 399"/>
                    <a:gd name="T29" fmla="*/ 148 h 158"/>
                    <a:gd name="T30" fmla="*/ 219 w 399"/>
                    <a:gd name="T31" fmla="*/ 153 h 158"/>
                    <a:gd name="T32" fmla="*/ 205 w 399"/>
                    <a:gd name="T33" fmla="*/ 158 h 158"/>
                    <a:gd name="T34" fmla="*/ 190 w 399"/>
                    <a:gd name="T35" fmla="*/ 157 h 158"/>
                    <a:gd name="T36" fmla="*/ 176 w 399"/>
                    <a:gd name="T37" fmla="*/ 157 h 158"/>
                    <a:gd name="T38" fmla="*/ 161 w 399"/>
                    <a:gd name="T39" fmla="*/ 156 h 158"/>
                    <a:gd name="T40" fmla="*/ 148 w 399"/>
                    <a:gd name="T41" fmla="*/ 149 h 158"/>
                    <a:gd name="T42" fmla="*/ 135 w 399"/>
                    <a:gd name="T43" fmla="*/ 140 h 158"/>
                    <a:gd name="T44" fmla="*/ 122 w 399"/>
                    <a:gd name="T45" fmla="*/ 133 h 158"/>
                    <a:gd name="T46" fmla="*/ 110 w 399"/>
                    <a:gd name="T47" fmla="*/ 121 h 158"/>
                    <a:gd name="T48" fmla="*/ 99 w 399"/>
                    <a:gd name="T49" fmla="*/ 108 h 158"/>
                    <a:gd name="T50" fmla="*/ 87 w 399"/>
                    <a:gd name="T51" fmla="*/ 99 h 158"/>
                    <a:gd name="T52" fmla="*/ 74 w 399"/>
                    <a:gd name="T53" fmla="*/ 89 h 158"/>
                    <a:gd name="T54" fmla="*/ 59 w 399"/>
                    <a:gd name="T55" fmla="*/ 92 h 158"/>
                    <a:gd name="T56" fmla="*/ 45 w 399"/>
                    <a:gd name="T57" fmla="*/ 97 h 158"/>
                    <a:gd name="T58" fmla="*/ 31 w 399"/>
                    <a:gd name="T59" fmla="*/ 100 h 158"/>
                    <a:gd name="T60" fmla="*/ 17 w 399"/>
                    <a:gd name="T61" fmla="*/ 108 h 158"/>
                    <a:gd name="T62" fmla="*/ 9 w 399"/>
                    <a:gd name="T63" fmla="*/ 123 h 158"/>
                    <a:gd name="T64" fmla="*/ 4 w 399"/>
                    <a:gd name="T65" fmla="*/ 141 h 158"/>
                    <a:gd name="T66" fmla="*/ 0 w 399"/>
                    <a:gd name="T67" fmla="*/ 15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9" h="158">
                      <a:moveTo>
                        <a:pt x="399" y="0"/>
                      </a:moveTo>
                      <a:lnTo>
                        <a:pt x="389" y="13"/>
                      </a:lnTo>
                      <a:lnTo>
                        <a:pt x="380" y="29"/>
                      </a:lnTo>
                      <a:lnTo>
                        <a:pt x="372" y="45"/>
                      </a:lnTo>
                      <a:lnTo>
                        <a:pt x="360" y="57"/>
                      </a:lnTo>
                      <a:lnTo>
                        <a:pt x="349" y="70"/>
                      </a:lnTo>
                      <a:lnTo>
                        <a:pt x="338" y="83"/>
                      </a:lnTo>
                      <a:lnTo>
                        <a:pt x="325" y="92"/>
                      </a:lnTo>
                      <a:lnTo>
                        <a:pt x="313" y="101"/>
                      </a:lnTo>
                      <a:lnTo>
                        <a:pt x="299" y="109"/>
                      </a:lnTo>
                      <a:lnTo>
                        <a:pt x="286" y="117"/>
                      </a:lnTo>
                      <a:lnTo>
                        <a:pt x="273" y="125"/>
                      </a:lnTo>
                      <a:lnTo>
                        <a:pt x="259" y="135"/>
                      </a:lnTo>
                      <a:lnTo>
                        <a:pt x="246" y="143"/>
                      </a:lnTo>
                      <a:lnTo>
                        <a:pt x="233" y="148"/>
                      </a:lnTo>
                      <a:lnTo>
                        <a:pt x="219" y="153"/>
                      </a:lnTo>
                      <a:lnTo>
                        <a:pt x="205" y="158"/>
                      </a:lnTo>
                      <a:lnTo>
                        <a:pt x="190" y="157"/>
                      </a:lnTo>
                      <a:lnTo>
                        <a:pt x="176" y="157"/>
                      </a:lnTo>
                      <a:lnTo>
                        <a:pt x="161" y="156"/>
                      </a:lnTo>
                      <a:lnTo>
                        <a:pt x="148" y="149"/>
                      </a:lnTo>
                      <a:lnTo>
                        <a:pt x="135" y="140"/>
                      </a:lnTo>
                      <a:lnTo>
                        <a:pt x="122" y="133"/>
                      </a:lnTo>
                      <a:lnTo>
                        <a:pt x="110" y="121"/>
                      </a:lnTo>
                      <a:lnTo>
                        <a:pt x="99" y="108"/>
                      </a:lnTo>
                      <a:lnTo>
                        <a:pt x="87" y="99"/>
                      </a:lnTo>
                      <a:lnTo>
                        <a:pt x="74" y="89"/>
                      </a:lnTo>
                      <a:lnTo>
                        <a:pt x="59" y="92"/>
                      </a:lnTo>
                      <a:lnTo>
                        <a:pt x="45" y="97"/>
                      </a:lnTo>
                      <a:lnTo>
                        <a:pt x="31" y="100"/>
                      </a:lnTo>
                      <a:lnTo>
                        <a:pt x="17" y="108"/>
                      </a:lnTo>
                      <a:lnTo>
                        <a:pt x="9" y="123"/>
                      </a:lnTo>
                      <a:lnTo>
                        <a:pt x="4" y="141"/>
                      </a:lnTo>
                      <a:lnTo>
                        <a:pt x="0" y="15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4" name="Freeform 8485"/>
                <p:cNvSpPr>
                  <a:spLocks/>
                </p:cNvSpPr>
                <p:nvPr/>
              </p:nvSpPr>
              <p:spPr bwMode="auto">
                <a:xfrm>
                  <a:off x="2583" y="1638"/>
                  <a:ext cx="56" cy="43"/>
                </a:xfrm>
                <a:custGeom>
                  <a:avLst/>
                  <a:gdLst>
                    <a:gd name="T0" fmla="*/ 0 w 339"/>
                    <a:gd name="T1" fmla="*/ 191 h 258"/>
                    <a:gd name="T2" fmla="*/ 11 w 339"/>
                    <a:gd name="T3" fmla="*/ 181 h 258"/>
                    <a:gd name="T4" fmla="*/ 25 w 339"/>
                    <a:gd name="T5" fmla="*/ 173 h 258"/>
                    <a:gd name="T6" fmla="*/ 39 w 339"/>
                    <a:gd name="T7" fmla="*/ 171 h 258"/>
                    <a:gd name="T8" fmla="*/ 54 w 339"/>
                    <a:gd name="T9" fmla="*/ 169 h 258"/>
                    <a:gd name="T10" fmla="*/ 68 w 339"/>
                    <a:gd name="T11" fmla="*/ 169 h 258"/>
                    <a:gd name="T12" fmla="*/ 81 w 339"/>
                    <a:gd name="T13" fmla="*/ 175 h 258"/>
                    <a:gd name="T14" fmla="*/ 95 w 339"/>
                    <a:gd name="T15" fmla="*/ 183 h 258"/>
                    <a:gd name="T16" fmla="*/ 107 w 339"/>
                    <a:gd name="T17" fmla="*/ 191 h 258"/>
                    <a:gd name="T18" fmla="*/ 107 w 339"/>
                    <a:gd name="T19" fmla="*/ 212 h 258"/>
                    <a:gd name="T20" fmla="*/ 107 w 339"/>
                    <a:gd name="T21" fmla="*/ 232 h 258"/>
                    <a:gd name="T22" fmla="*/ 118 w 339"/>
                    <a:gd name="T23" fmla="*/ 243 h 258"/>
                    <a:gd name="T24" fmla="*/ 130 w 339"/>
                    <a:gd name="T25" fmla="*/ 250 h 258"/>
                    <a:gd name="T26" fmla="*/ 144 w 339"/>
                    <a:gd name="T27" fmla="*/ 257 h 258"/>
                    <a:gd name="T28" fmla="*/ 158 w 339"/>
                    <a:gd name="T29" fmla="*/ 258 h 258"/>
                    <a:gd name="T30" fmla="*/ 172 w 339"/>
                    <a:gd name="T31" fmla="*/ 253 h 258"/>
                    <a:gd name="T32" fmla="*/ 186 w 339"/>
                    <a:gd name="T33" fmla="*/ 248 h 258"/>
                    <a:gd name="T34" fmla="*/ 200 w 339"/>
                    <a:gd name="T35" fmla="*/ 241 h 258"/>
                    <a:gd name="T36" fmla="*/ 212 w 339"/>
                    <a:gd name="T37" fmla="*/ 234 h 258"/>
                    <a:gd name="T38" fmla="*/ 225 w 339"/>
                    <a:gd name="T39" fmla="*/ 224 h 258"/>
                    <a:gd name="T40" fmla="*/ 236 w 339"/>
                    <a:gd name="T41" fmla="*/ 212 h 258"/>
                    <a:gd name="T42" fmla="*/ 245 w 339"/>
                    <a:gd name="T43" fmla="*/ 196 h 258"/>
                    <a:gd name="T44" fmla="*/ 256 w 339"/>
                    <a:gd name="T45" fmla="*/ 182 h 258"/>
                    <a:gd name="T46" fmla="*/ 268 w 339"/>
                    <a:gd name="T47" fmla="*/ 171 h 258"/>
                    <a:gd name="T48" fmla="*/ 280 w 339"/>
                    <a:gd name="T49" fmla="*/ 160 h 258"/>
                    <a:gd name="T50" fmla="*/ 293 w 339"/>
                    <a:gd name="T51" fmla="*/ 153 h 258"/>
                    <a:gd name="T52" fmla="*/ 306 w 339"/>
                    <a:gd name="T53" fmla="*/ 144 h 258"/>
                    <a:gd name="T54" fmla="*/ 319 w 339"/>
                    <a:gd name="T55" fmla="*/ 134 h 258"/>
                    <a:gd name="T56" fmla="*/ 330 w 339"/>
                    <a:gd name="T57" fmla="*/ 121 h 258"/>
                    <a:gd name="T58" fmla="*/ 339 w 339"/>
                    <a:gd name="T59" fmla="*/ 106 h 258"/>
                    <a:gd name="T60" fmla="*/ 335 w 339"/>
                    <a:gd name="T61" fmla="*/ 91 h 258"/>
                    <a:gd name="T62" fmla="*/ 324 w 339"/>
                    <a:gd name="T63" fmla="*/ 77 h 258"/>
                    <a:gd name="T64" fmla="*/ 310 w 339"/>
                    <a:gd name="T65" fmla="*/ 71 h 258"/>
                    <a:gd name="T66" fmla="*/ 297 w 339"/>
                    <a:gd name="T67" fmla="*/ 67 h 258"/>
                    <a:gd name="T68" fmla="*/ 283 w 339"/>
                    <a:gd name="T69" fmla="*/ 62 h 258"/>
                    <a:gd name="T70" fmla="*/ 268 w 339"/>
                    <a:gd name="T71" fmla="*/ 61 h 258"/>
                    <a:gd name="T72" fmla="*/ 254 w 339"/>
                    <a:gd name="T73" fmla="*/ 61 h 258"/>
                    <a:gd name="T74" fmla="*/ 239 w 339"/>
                    <a:gd name="T75" fmla="*/ 60 h 258"/>
                    <a:gd name="T76" fmla="*/ 225 w 339"/>
                    <a:gd name="T77" fmla="*/ 56 h 258"/>
                    <a:gd name="T78" fmla="*/ 211 w 339"/>
                    <a:gd name="T79" fmla="*/ 52 h 258"/>
                    <a:gd name="T80" fmla="*/ 197 w 339"/>
                    <a:gd name="T81" fmla="*/ 47 h 258"/>
                    <a:gd name="T82" fmla="*/ 185 w 339"/>
                    <a:gd name="T83" fmla="*/ 37 h 258"/>
                    <a:gd name="T84" fmla="*/ 174 w 339"/>
                    <a:gd name="T85" fmla="*/ 25 h 258"/>
                    <a:gd name="T86" fmla="*/ 163 w 339"/>
                    <a:gd name="T87" fmla="*/ 11 h 258"/>
                    <a:gd name="T88" fmla="*/ 157 w 339"/>
                    <a:gd name="T89"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9" h="258">
                      <a:moveTo>
                        <a:pt x="0" y="191"/>
                      </a:moveTo>
                      <a:lnTo>
                        <a:pt x="11" y="181"/>
                      </a:lnTo>
                      <a:lnTo>
                        <a:pt x="25" y="173"/>
                      </a:lnTo>
                      <a:lnTo>
                        <a:pt x="39" y="171"/>
                      </a:lnTo>
                      <a:lnTo>
                        <a:pt x="54" y="169"/>
                      </a:lnTo>
                      <a:lnTo>
                        <a:pt x="68" y="169"/>
                      </a:lnTo>
                      <a:lnTo>
                        <a:pt x="81" y="175"/>
                      </a:lnTo>
                      <a:lnTo>
                        <a:pt x="95" y="183"/>
                      </a:lnTo>
                      <a:lnTo>
                        <a:pt x="107" y="191"/>
                      </a:lnTo>
                      <a:lnTo>
                        <a:pt x="107" y="212"/>
                      </a:lnTo>
                      <a:lnTo>
                        <a:pt x="107" y="232"/>
                      </a:lnTo>
                      <a:lnTo>
                        <a:pt x="118" y="243"/>
                      </a:lnTo>
                      <a:lnTo>
                        <a:pt x="130" y="250"/>
                      </a:lnTo>
                      <a:lnTo>
                        <a:pt x="144" y="257"/>
                      </a:lnTo>
                      <a:lnTo>
                        <a:pt x="158" y="258"/>
                      </a:lnTo>
                      <a:lnTo>
                        <a:pt x="172" y="253"/>
                      </a:lnTo>
                      <a:lnTo>
                        <a:pt x="186" y="248"/>
                      </a:lnTo>
                      <a:lnTo>
                        <a:pt x="200" y="241"/>
                      </a:lnTo>
                      <a:lnTo>
                        <a:pt x="212" y="234"/>
                      </a:lnTo>
                      <a:lnTo>
                        <a:pt x="225" y="224"/>
                      </a:lnTo>
                      <a:lnTo>
                        <a:pt x="236" y="212"/>
                      </a:lnTo>
                      <a:lnTo>
                        <a:pt x="245" y="196"/>
                      </a:lnTo>
                      <a:lnTo>
                        <a:pt x="256" y="182"/>
                      </a:lnTo>
                      <a:lnTo>
                        <a:pt x="268" y="171"/>
                      </a:lnTo>
                      <a:lnTo>
                        <a:pt x="280" y="160"/>
                      </a:lnTo>
                      <a:lnTo>
                        <a:pt x="293" y="153"/>
                      </a:lnTo>
                      <a:lnTo>
                        <a:pt x="306" y="144"/>
                      </a:lnTo>
                      <a:lnTo>
                        <a:pt x="319" y="134"/>
                      </a:lnTo>
                      <a:lnTo>
                        <a:pt x="330" y="121"/>
                      </a:lnTo>
                      <a:lnTo>
                        <a:pt x="339" y="106"/>
                      </a:lnTo>
                      <a:lnTo>
                        <a:pt x="335" y="91"/>
                      </a:lnTo>
                      <a:lnTo>
                        <a:pt x="324" y="77"/>
                      </a:lnTo>
                      <a:lnTo>
                        <a:pt x="310" y="71"/>
                      </a:lnTo>
                      <a:lnTo>
                        <a:pt x="297" y="67"/>
                      </a:lnTo>
                      <a:lnTo>
                        <a:pt x="283" y="62"/>
                      </a:lnTo>
                      <a:lnTo>
                        <a:pt x="268" y="61"/>
                      </a:lnTo>
                      <a:lnTo>
                        <a:pt x="254" y="61"/>
                      </a:lnTo>
                      <a:lnTo>
                        <a:pt x="239" y="60"/>
                      </a:lnTo>
                      <a:lnTo>
                        <a:pt x="225" y="56"/>
                      </a:lnTo>
                      <a:lnTo>
                        <a:pt x="211" y="52"/>
                      </a:lnTo>
                      <a:lnTo>
                        <a:pt x="197" y="47"/>
                      </a:lnTo>
                      <a:lnTo>
                        <a:pt x="185" y="37"/>
                      </a:lnTo>
                      <a:lnTo>
                        <a:pt x="174" y="25"/>
                      </a:lnTo>
                      <a:lnTo>
                        <a:pt x="163" y="11"/>
                      </a:lnTo>
                      <a:lnTo>
                        <a:pt x="15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5" name="Freeform 8486"/>
                <p:cNvSpPr>
                  <a:spLocks/>
                </p:cNvSpPr>
                <p:nvPr/>
              </p:nvSpPr>
              <p:spPr bwMode="auto">
                <a:xfrm>
                  <a:off x="2560" y="1681"/>
                  <a:ext cx="68" cy="49"/>
                </a:xfrm>
                <a:custGeom>
                  <a:avLst/>
                  <a:gdLst>
                    <a:gd name="T0" fmla="*/ 412 w 412"/>
                    <a:gd name="T1" fmla="*/ 255 h 295"/>
                    <a:gd name="T2" fmla="*/ 402 w 412"/>
                    <a:gd name="T3" fmla="*/ 268 h 295"/>
                    <a:gd name="T4" fmla="*/ 391 w 412"/>
                    <a:gd name="T5" fmla="*/ 281 h 295"/>
                    <a:gd name="T6" fmla="*/ 377 w 412"/>
                    <a:gd name="T7" fmla="*/ 286 h 295"/>
                    <a:gd name="T8" fmla="*/ 362 w 412"/>
                    <a:gd name="T9" fmla="*/ 289 h 295"/>
                    <a:gd name="T10" fmla="*/ 348 w 412"/>
                    <a:gd name="T11" fmla="*/ 292 h 295"/>
                    <a:gd name="T12" fmla="*/ 334 w 412"/>
                    <a:gd name="T13" fmla="*/ 295 h 295"/>
                    <a:gd name="T14" fmla="*/ 320 w 412"/>
                    <a:gd name="T15" fmla="*/ 295 h 295"/>
                    <a:gd name="T16" fmla="*/ 306 w 412"/>
                    <a:gd name="T17" fmla="*/ 295 h 295"/>
                    <a:gd name="T18" fmla="*/ 291 w 412"/>
                    <a:gd name="T19" fmla="*/ 295 h 295"/>
                    <a:gd name="T20" fmla="*/ 277 w 412"/>
                    <a:gd name="T21" fmla="*/ 293 h 295"/>
                    <a:gd name="T22" fmla="*/ 262 w 412"/>
                    <a:gd name="T23" fmla="*/ 291 h 295"/>
                    <a:gd name="T24" fmla="*/ 248 w 412"/>
                    <a:gd name="T25" fmla="*/ 290 h 295"/>
                    <a:gd name="T26" fmla="*/ 233 w 412"/>
                    <a:gd name="T27" fmla="*/ 289 h 295"/>
                    <a:gd name="T28" fmla="*/ 218 w 412"/>
                    <a:gd name="T29" fmla="*/ 288 h 295"/>
                    <a:gd name="T30" fmla="*/ 204 w 412"/>
                    <a:gd name="T31" fmla="*/ 288 h 295"/>
                    <a:gd name="T32" fmla="*/ 190 w 412"/>
                    <a:gd name="T33" fmla="*/ 287 h 295"/>
                    <a:gd name="T34" fmla="*/ 176 w 412"/>
                    <a:gd name="T35" fmla="*/ 285 h 295"/>
                    <a:gd name="T36" fmla="*/ 161 w 412"/>
                    <a:gd name="T37" fmla="*/ 284 h 295"/>
                    <a:gd name="T38" fmla="*/ 147 w 412"/>
                    <a:gd name="T39" fmla="*/ 284 h 295"/>
                    <a:gd name="T40" fmla="*/ 132 w 412"/>
                    <a:gd name="T41" fmla="*/ 285 h 295"/>
                    <a:gd name="T42" fmla="*/ 118 w 412"/>
                    <a:gd name="T43" fmla="*/ 286 h 295"/>
                    <a:gd name="T44" fmla="*/ 103 w 412"/>
                    <a:gd name="T45" fmla="*/ 288 h 295"/>
                    <a:gd name="T46" fmla="*/ 89 w 412"/>
                    <a:gd name="T47" fmla="*/ 290 h 295"/>
                    <a:gd name="T48" fmla="*/ 74 w 412"/>
                    <a:gd name="T49" fmla="*/ 292 h 295"/>
                    <a:gd name="T50" fmla="*/ 61 w 412"/>
                    <a:gd name="T51" fmla="*/ 290 h 295"/>
                    <a:gd name="T52" fmla="*/ 46 w 412"/>
                    <a:gd name="T53" fmla="*/ 289 h 295"/>
                    <a:gd name="T54" fmla="*/ 32 w 412"/>
                    <a:gd name="T55" fmla="*/ 287 h 295"/>
                    <a:gd name="T56" fmla="*/ 20 w 412"/>
                    <a:gd name="T57" fmla="*/ 275 h 295"/>
                    <a:gd name="T58" fmla="*/ 13 w 412"/>
                    <a:gd name="T59" fmla="*/ 258 h 295"/>
                    <a:gd name="T60" fmla="*/ 4 w 412"/>
                    <a:gd name="T61" fmla="*/ 242 h 295"/>
                    <a:gd name="T62" fmla="*/ 1 w 412"/>
                    <a:gd name="T63" fmla="*/ 223 h 295"/>
                    <a:gd name="T64" fmla="*/ 0 w 412"/>
                    <a:gd name="T65" fmla="*/ 203 h 295"/>
                    <a:gd name="T66" fmla="*/ 0 w 412"/>
                    <a:gd name="T67" fmla="*/ 182 h 295"/>
                    <a:gd name="T68" fmla="*/ 0 w 412"/>
                    <a:gd name="T69" fmla="*/ 162 h 295"/>
                    <a:gd name="T70" fmla="*/ 0 w 412"/>
                    <a:gd name="T71" fmla="*/ 142 h 295"/>
                    <a:gd name="T72" fmla="*/ 0 w 412"/>
                    <a:gd name="T73" fmla="*/ 123 h 295"/>
                    <a:gd name="T74" fmla="*/ 1 w 412"/>
                    <a:gd name="T75" fmla="*/ 103 h 295"/>
                    <a:gd name="T76" fmla="*/ 2 w 412"/>
                    <a:gd name="T77" fmla="*/ 82 h 295"/>
                    <a:gd name="T78" fmla="*/ 4 w 412"/>
                    <a:gd name="T79" fmla="*/ 63 h 295"/>
                    <a:gd name="T80" fmla="*/ 15 w 412"/>
                    <a:gd name="T81" fmla="*/ 49 h 295"/>
                    <a:gd name="T82" fmla="*/ 27 w 412"/>
                    <a:gd name="T83" fmla="*/ 36 h 295"/>
                    <a:gd name="T84" fmla="*/ 39 w 412"/>
                    <a:gd name="T85" fmla="*/ 30 h 295"/>
                    <a:gd name="T86" fmla="*/ 53 w 412"/>
                    <a:gd name="T87" fmla="*/ 28 h 295"/>
                    <a:gd name="T88" fmla="*/ 68 w 412"/>
                    <a:gd name="T89" fmla="*/ 27 h 295"/>
                    <a:gd name="T90" fmla="*/ 82 w 412"/>
                    <a:gd name="T91" fmla="*/ 25 h 295"/>
                    <a:gd name="T92" fmla="*/ 97 w 412"/>
                    <a:gd name="T93" fmla="*/ 25 h 295"/>
                    <a:gd name="T94" fmla="*/ 112 w 412"/>
                    <a:gd name="T95" fmla="*/ 24 h 295"/>
                    <a:gd name="T96" fmla="*/ 122 w 412"/>
                    <a:gd name="T97" fmla="*/ 15 h 295"/>
                    <a:gd name="T98" fmla="*/ 126 w 412"/>
                    <a:gd name="T99"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2" h="295">
                      <a:moveTo>
                        <a:pt x="412" y="255"/>
                      </a:moveTo>
                      <a:lnTo>
                        <a:pt x="402" y="268"/>
                      </a:lnTo>
                      <a:lnTo>
                        <a:pt x="391" y="281"/>
                      </a:lnTo>
                      <a:lnTo>
                        <a:pt x="377" y="286"/>
                      </a:lnTo>
                      <a:lnTo>
                        <a:pt x="362" y="289"/>
                      </a:lnTo>
                      <a:lnTo>
                        <a:pt x="348" y="292"/>
                      </a:lnTo>
                      <a:lnTo>
                        <a:pt x="334" y="295"/>
                      </a:lnTo>
                      <a:lnTo>
                        <a:pt x="320" y="295"/>
                      </a:lnTo>
                      <a:lnTo>
                        <a:pt x="306" y="295"/>
                      </a:lnTo>
                      <a:lnTo>
                        <a:pt x="291" y="295"/>
                      </a:lnTo>
                      <a:lnTo>
                        <a:pt x="277" y="293"/>
                      </a:lnTo>
                      <a:lnTo>
                        <a:pt x="262" y="291"/>
                      </a:lnTo>
                      <a:lnTo>
                        <a:pt x="248" y="290"/>
                      </a:lnTo>
                      <a:lnTo>
                        <a:pt x="233" y="289"/>
                      </a:lnTo>
                      <a:lnTo>
                        <a:pt x="218" y="288"/>
                      </a:lnTo>
                      <a:lnTo>
                        <a:pt x="204" y="288"/>
                      </a:lnTo>
                      <a:lnTo>
                        <a:pt x="190" y="287"/>
                      </a:lnTo>
                      <a:lnTo>
                        <a:pt x="176" y="285"/>
                      </a:lnTo>
                      <a:lnTo>
                        <a:pt x="161" y="284"/>
                      </a:lnTo>
                      <a:lnTo>
                        <a:pt x="147" y="284"/>
                      </a:lnTo>
                      <a:lnTo>
                        <a:pt x="132" y="285"/>
                      </a:lnTo>
                      <a:lnTo>
                        <a:pt x="118" y="286"/>
                      </a:lnTo>
                      <a:lnTo>
                        <a:pt x="103" y="288"/>
                      </a:lnTo>
                      <a:lnTo>
                        <a:pt x="89" y="290"/>
                      </a:lnTo>
                      <a:lnTo>
                        <a:pt x="74" y="292"/>
                      </a:lnTo>
                      <a:lnTo>
                        <a:pt x="61" y="290"/>
                      </a:lnTo>
                      <a:lnTo>
                        <a:pt x="46" y="289"/>
                      </a:lnTo>
                      <a:lnTo>
                        <a:pt x="32" y="287"/>
                      </a:lnTo>
                      <a:lnTo>
                        <a:pt x="20" y="275"/>
                      </a:lnTo>
                      <a:lnTo>
                        <a:pt x="13" y="258"/>
                      </a:lnTo>
                      <a:lnTo>
                        <a:pt x="4" y="242"/>
                      </a:lnTo>
                      <a:lnTo>
                        <a:pt x="1" y="223"/>
                      </a:lnTo>
                      <a:lnTo>
                        <a:pt x="0" y="203"/>
                      </a:lnTo>
                      <a:lnTo>
                        <a:pt x="0" y="182"/>
                      </a:lnTo>
                      <a:lnTo>
                        <a:pt x="0" y="162"/>
                      </a:lnTo>
                      <a:lnTo>
                        <a:pt x="0" y="142"/>
                      </a:lnTo>
                      <a:lnTo>
                        <a:pt x="0" y="123"/>
                      </a:lnTo>
                      <a:lnTo>
                        <a:pt x="1" y="103"/>
                      </a:lnTo>
                      <a:lnTo>
                        <a:pt x="2" y="82"/>
                      </a:lnTo>
                      <a:lnTo>
                        <a:pt x="4" y="63"/>
                      </a:lnTo>
                      <a:lnTo>
                        <a:pt x="15" y="49"/>
                      </a:lnTo>
                      <a:lnTo>
                        <a:pt x="27" y="36"/>
                      </a:lnTo>
                      <a:lnTo>
                        <a:pt x="39" y="30"/>
                      </a:lnTo>
                      <a:lnTo>
                        <a:pt x="53" y="28"/>
                      </a:lnTo>
                      <a:lnTo>
                        <a:pt x="68" y="27"/>
                      </a:lnTo>
                      <a:lnTo>
                        <a:pt x="82" y="25"/>
                      </a:lnTo>
                      <a:lnTo>
                        <a:pt x="97" y="25"/>
                      </a:lnTo>
                      <a:lnTo>
                        <a:pt x="112" y="24"/>
                      </a:lnTo>
                      <a:lnTo>
                        <a:pt x="122" y="15"/>
                      </a:lnTo>
                      <a:lnTo>
                        <a:pt x="12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6" name="Freeform 8487"/>
                <p:cNvSpPr>
                  <a:spLocks/>
                </p:cNvSpPr>
                <p:nvPr/>
              </p:nvSpPr>
              <p:spPr bwMode="auto">
                <a:xfrm>
                  <a:off x="3252" y="2074"/>
                  <a:ext cx="289" cy="217"/>
                </a:xfrm>
                <a:custGeom>
                  <a:avLst/>
                  <a:gdLst>
                    <a:gd name="T0" fmla="*/ 1734 w 1734"/>
                    <a:gd name="T1" fmla="*/ 1266 h 1301"/>
                    <a:gd name="T2" fmla="*/ 1720 w 1734"/>
                    <a:gd name="T3" fmla="*/ 1277 h 1301"/>
                    <a:gd name="T4" fmla="*/ 1699 w 1734"/>
                    <a:gd name="T5" fmla="*/ 1288 h 1301"/>
                    <a:gd name="T6" fmla="*/ 1637 w 1734"/>
                    <a:gd name="T7" fmla="*/ 1295 h 1301"/>
                    <a:gd name="T8" fmla="*/ 1510 w 1734"/>
                    <a:gd name="T9" fmla="*/ 1301 h 1301"/>
                    <a:gd name="T10" fmla="*/ 1398 w 1734"/>
                    <a:gd name="T11" fmla="*/ 1298 h 1301"/>
                    <a:gd name="T12" fmla="*/ 1337 w 1734"/>
                    <a:gd name="T13" fmla="*/ 1291 h 1301"/>
                    <a:gd name="T14" fmla="*/ 1229 w 1734"/>
                    <a:gd name="T15" fmla="*/ 1273 h 1301"/>
                    <a:gd name="T16" fmla="*/ 1180 w 1734"/>
                    <a:gd name="T17" fmla="*/ 1267 h 1301"/>
                    <a:gd name="T18" fmla="*/ 1117 w 1734"/>
                    <a:gd name="T19" fmla="*/ 1240 h 1301"/>
                    <a:gd name="T20" fmla="*/ 1066 w 1734"/>
                    <a:gd name="T21" fmla="*/ 1214 h 1301"/>
                    <a:gd name="T22" fmla="*/ 987 w 1734"/>
                    <a:gd name="T23" fmla="*/ 1210 h 1301"/>
                    <a:gd name="T24" fmla="*/ 947 w 1734"/>
                    <a:gd name="T25" fmla="*/ 1210 h 1301"/>
                    <a:gd name="T26" fmla="*/ 921 w 1734"/>
                    <a:gd name="T27" fmla="*/ 1192 h 1301"/>
                    <a:gd name="T28" fmla="*/ 903 w 1734"/>
                    <a:gd name="T29" fmla="*/ 1168 h 1301"/>
                    <a:gd name="T30" fmla="*/ 888 w 1734"/>
                    <a:gd name="T31" fmla="*/ 1138 h 1301"/>
                    <a:gd name="T32" fmla="*/ 878 w 1734"/>
                    <a:gd name="T33" fmla="*/ 1092 h 1301"/>
                    <a:gd name="T34" fmla="*/ 881 w 1734"/>
                    <a:gd name="T35" fmla="*/ 1038 h 1301"/>
                    <a:gd name="T36" fmla="*/ 881 w 1734"/>
                    <a:gd name="T37" fmla="*/ 1002 h 1301"/>
                    <a:gd name="T38" fmla="*/ 888 w 1734"/>
                    <a:gd name="T39" fmla="*/ 964 h 1301"/>
                    <a:gd name="T40" fmla="*/ 873 w 1734"/>
                    <a:gd name="T41" fmla="*/ 936 h 1301"/>
                    <a:gd name="T42" fmla="*/ 833 w 1734"/>
                    <a:gd name="T43" fmla="*/ 903 h 1301"/>
                    <a:gd name="T44" fmla="*/ 779 w 1734"/>
                    <a:gd name="T45" fmla="*/ 851 h 1301"/>
                    <a:gd name="T46" fmla="*/ 718 w 1734"/>
                    <a:gd name="T47" fmla="*/ 767 h 1301"/>
                    <a:gd name="T48" fmla="*/ 637 w 1734"/>
                    <a:gd name="T49" fmla="*/ 706 h 1301"/>
                    <a:gd name="T50" fmla="*/ 529 w 1734"/>
                    <a:gd name="T51" fmla="*/ 646 h 1301"/>
                    <a:gd name="T52" fmla="*/ 396 w 1734"/>
                    <a:gd name="T53" fmla="*/ 591 h 1301"/>
                    <a:gd name="T54" fmla="*/ 282 w 1734"/>
                    <a:gd name="T55" fmla="*/ 540 h 1301"/>
                    <a:gd name="T56" fmla="*/ 152 w 1734"/>
                    <a:gd name="T57" fmla="*/ 495 h 1301"/>
                    <a:gd name="T58" fmla="*/ 107 w 1734"/>
                    <a:gd name="T59" fmla="*/ 431 h 1301"/>
                    <a:gd name="T60" fmla="*/ 61 w 1734"/>
                    <a:gd name="T61" fmla="*/ 372 h 1301"/>
                    <a:gd name="T62" fmla="*/ 0 w 1734"/>
                    <a:gd name="T63" fmla="*/ 372 h 1301"/>
                    <a:gd name="T64" fmla="*/ 0 w 1734"/>
                    <a:gd name="T65" fmla="*/ 0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4" h="1301">
                      <a:moveTo>
                        <a:pt x="1734" y="1266"/>
                      </a:moveTo>
                      <a:lnTo>
                        <a:pt x="1720" y="1277"/>
                      </a:lnTo>
                      <a:lnTo>
                        <a:pt x="1699" y="1288"/>
                      </a:lnTo>
                      <a:lnTo>
                        <a:pt x="1637" y="1295"/>
                      </a:lnTo>
                      <a:lnTo>
                        <a:pt x="1510" y="1301"/>
                      </a:lnTo>
                      <a:lnTo>
                        <a:pt x="1398" y="1298"/>
                      </a:lnTo>
                      <a:lnTo>
                        <a:pt x="1337" y="1291"/>
                      </a:lnTo>
                      <a:lnTo>
                        <a:pt x="1229" y="1273"/>
                      </a:lnTo>
                      <a:lnTo>
                        <a:pt x="1180" y="1267"/>
                      </a:lnTo>
                      <a:lnTo>
                        <a:pt x="1117" y="1240"/>
                      </a:lnTo>
                      <a:lnTo>
                        <a:pt x="1066" y="1214"/>
                      </a:lnTo>
                      <a:lnTo>
                        <a:pt x="987" y="1210"/>
                      </a:lnTo>
                      <a:lnTo>
                        <a:pt x="947" y="1210"/>
                      </a:lnTo>
                      <a:lnTo>
                        <a:pt x="921" y="1192"/>
                      </a:lnTo>
                      <a:lnTo>
                        <a:pt x="903" y="1168"/>
                      </a:lnTo>
                      <a:lnTo>
                        <a:pt x="888" y="1138"/>
                      </a:lnTo>
                      <a:lnTo>
                        <a:pt x="878" y="1092"/>
                      </a:lnTo>
                      <a:lnTo>
                        <a:pt x="881" y="1038"/>
                      </a:lnTo>
                      <a:lnTo>
                        <a:pt x="881" y="1002"/>
                      </a:lnTo>
                      <a:lnTo>
                        <a:pt x="888" y="964"/>
                      </a:lnTo>
                      <a:lnTo>
                        <a:pt x="873" y="936"/>
                      </a:lnTo>
                      <a:lnTo>
                        <a:pt x="833" y="903"/>
                      </a:lnTo>
                      <a:lnTo>
                        <a:pt x="779" y="851"/>
                      </a:lnTo>
                      <a:lnTo>
                        <a:pt x="718" y="767"/>
                      </a:lnTo>
                      <a:lnTo>
                        <a:pt x="637" y="706"/>
                      </a:lnTo>
                      <a:lnTo>
                        <a:pt x="529" y="646"/>
                      </a:lnTo>
                      <a:lnTo>
                        <a:pt x="396" y="591"/>
                      </a:lnTo>
                      <a:lnTo>
                        <a:pt x="282" y="540"/>
                      </a:lnTo>
                      <a:lnTo>
                        <a:pt x="152" y="495"/>
                      </a:lnTo>
                      <a:lnTo>
                        <a:pt x="107" y="431"/>
                      </a:lnTo>
                      <a:lnTo>
                        <a:pt x="61" y="372"/>
                      </a:lnTo>
                      <a:lnTo>
                        <a:pt x="0" y="372"/>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7" name="Line 8488"/>
                <p:cNvSpPr>
                  <a:spLocks noChangeShapeType="1"/>
                </p:cNvSpPr>
                <p:nvPr/>
              </p:nvSpPr>
              <p:spPr bwMode="auto">
                <a:xfrm>
                  <a:off x="3252" y="2136"/>
                  <a:ext cx="0" cy="22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8" name="Freeform 8489"/>
                <p:cNvSpPr>
                  <a:spLocks/>
                </p:cNvSpPr>
                <p:nvPr/>
              </p:nvSpPr>
              <p:spPr bwMode="auto">
                <a:xfrm>
                  <a:off x="3277" y="1512"/>
                  <a:ext cx="3" cy="10"/>
                </a:xfrm>
                <a:custGeom>
                  <a:avLst/>
                  <a:gdLst>
                    <a:gd name="T0" fmla="*/ 15 w 15"/>
                    <a:gd name="T1" fmla="*/ 0 h 56"/>
                    <a:gd name="T2" fmla="*/ 11 w 15"/>
                    <a:gd name="T3" fmla="*/ 0 h 56"/>
                    <a:gd name="T4" fmla="*/ 9 w 15"/>
                    <a:gd name="T5" fmla="*/ 3 h 56"/>
                    <a:gd name="T6" fmla="*/ 6 w 15"/>
                    <a:gd name="T7" fmla="*/ 8 h 56"/>
                    <a:gd name="T8" fmla="*/ 4 w 15"/>
                    <a:gd name="T9" fmla="*/ 14 h 56"/>
                    <a:gd name="T10" fmla="*/ 3 w 15"/>
                    <a:gd name="T11" fmla="*/ 17 h 56"/>
                    <a:gd name="T12" fmla="*/ 1 w 15"/>
                    <a:gd name="T13" fmla="*/ 22 h 56"/>
                    <a:gd name="T14" fmla="*/ 0 w 15"/>
                    <a:gd name="T15" fmla="*/ 29 h 56"/>
                    <a:gd name="T16" fmla="*/ 0 w 15"/>
                    <a:gd name="T17" fmla="*/ 32 h 56"/>
                    <a:gd name="T18" fmla="*/ 1 w 15"/>
                    <a:gd name="T19" fmla="*/ 37 h 56"/>
                    <a:gd name="T20" fmla="*/ 4 w 15"/>
                    <a:gd name="T21" fmla="*/ 43 h 56"/>
                    <a:gd name="T22" fmla="*/ 5 w 15"/>
                    <a:gd name="T23" fmla="*/ 47 h 56"/>
                    <a:gd name="T24" fmla="*/ 8 w 15"/>
                    <a:gd name="T25" fmla="*/ 52 h 56"/>
                    <a:gd name="T26" fmla="*/ 11 w 15"/>
                    <a:gd name="T27" fmla="*/ 56 h 56"/>
                    <a:gd name="T28" fmla="*/ 14 w 15"/>
                    <a:gd name="T29" fmla="*/ 56 h 56"/>
                    <a:gd name="T30" fmla="*/ 14 w 15"/>
                    <a:gd name="T31" fmla="*/ 55 h 56"/>
                    <a:gd name="T32" fmla="*/ 11 w 15"/>
                    <a:gd name="T33" fmla="*/ 50 h 56"/>
                    <a:gd name="T34" fmla="*/ 9 w 15"/>
                    <a:gd name="T35" fmla="*/ 45 h 56"/>
                    <a:gd name="T36" fmla="*/ 7 w 15"/>
                    <a:gd name="T37" fmla="*/ 39 h 56"/>
                    <a:gd name="T38" fmla="*/ 7 w 15"/>
                    <a:gd name="T39" fmla="*/ 34 h 56"/>
                    <a:gd name="T40" fmla="*/ 6 w 15"/>
                    <a:gd name="T41" fmla="*/ 29 h 56"/>
                    <a:gd name="T42" fmla="*/ 6 w 15"/>
                    <a:gd name="T43" fmla="*/ 27 h 56"/>
                    <a:gd name="T44" fmla="*/ 7 w 15"/>
                    <a:gd name="T45" fmla="*/ 21 h 56"/>
                    <a:gd name="T46" fmla="*/ 8 w 15"/>
                    <a:gd name="T47" fmla="*/ 15 h 56"/>
                    <a:gd name="T48" fmla="*/ 9 w 15"/>
                    <a:gd name="T49" fmla="*/ 12 h 56"/>
                    <a:gd name="T50" fmla="*/ 12 w 15"/>
                    <a:gd name="T51" fmla="*/ 6 h 56"/>
                    <a:gd name="T52" fmla="*/ 15 w 15"/>
                    <a:gd name="T5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56">
                      <a:moveTo>
                        <a:pt x="15" y="0"/>
                      </a:moveTo>
                      <a:lnTo>
                        <a:pt x="11" y="0"/>
                      </a:lnTo>
                      <a:lnTo>
                        <a:pt x="9" y="3"/>
                      </a:lnTo>
                      <a:lnTo>
                        <a:pt x="6" y="8"/>
                      </a:lnTo>
                      <a:lnTo>
                        <a:pt x="4" y="14"/>
                      </a:lnTo>
                      <a:lnTo>
                        <a:pt x="3" y="17"/>
                      </a:lnTo>
                      <a:lnTo>
                        <a:pt x="1" y="22"/>
                      </a:lnTo>
                      <a:lnTo>
                        <a:pt x="0" y="29"/>
                      </a:lnTo>
                      <a:lnTo>
                        <a:pt x="0" y="32"/>
                      </a:lnTo>
                      <a:lnTo>
                        <a:pt x="1" y="37"/>
                      </a:lnTo>
                      <a:lnTo>
                        <a:pt x="4" y="43"/>
                      </a:lnTo>
                      <a:lnTo>
                        <a:pt x="5" y="47"/>
                      </a:lnTo>
                      <a:lnTo>
                        <a:pt x="8" y="52"/>
                      </a:lnTo>
                      <a:lnTo>
                        <a:pt x="11" y="56"/>
                      </a:lnTo>
                      <a:lnTo>
                        <a:pt x="14" y="56"/>
                      </a:lnTo>
                      <a:lnTo>
                        <a:pt x="14" y="55"/>
                      </a:lnTo>
                      <a:lnTo>
                        <a:pt x="11" y="50"/>
                      </a:lnTo>
                      <a:lnTo>
                        <a:pt x="9" y="45"/>
                      </a:lnTo>
                      <a:lnTo>
                        <a:pt x="7" y="39"/>
                      </a:lnTo>
                      <a:lnTo>
                        <a:pt x="7" y="34"/>
                      </a:lnTo>
                      <a:lnTo>
                        <a:pt x="6" y="29"/>
                      </a:lnTo>
                      <a:lnTo>
                        <a:pt x="6" y="27"/>
                      </a:lnTo>
                      <a:lnTo>
                        <a:pt x="7" y="21"/>
                      </a:lnTo>
                      <a:lnTo>
                        <a:pt x="8" y="15"/>
                      </a:lnTo>
                      <a:lnTo>
                        <a:pt x="9" y="12"/>
                      </a:lnTo>
                      <a:lnTo>
                        <a:pt x="12" y="6"/>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49" name="Freeform 8490"/>
                <p:cNvSpPr>
                  <a:spLocks/>
                </p:cNvSpPr>
                <p:nvPr/>
              </p:nvSpPr>
              <p:spPr bwMode="auto">
                <a:xfrm>
                  <a:off x="3280" y="1513"/>
                  <a:ext cx="5" cy="7"/>
                </a:xfrm>
                <a:custGeom>
                  <a:avLst/>
                  <a:gdLst>
                    <a:gd name="T0" fmla="*/ 24 w 29"/>
                    <a:gd name="T1" fmla="*/ 0 h 43"/>
                    <a:gd name="T2" fmla="*/ 17 w 29"/>
                    <a:gd name="T3" fmla="*/ 0 h 43"/>
                    <a:gd name="T4" fmla="*/ 0 w 29"/>
                    <a:gd name="T5" fmla="*/ 43 h 43"/>
                    <a:gd name="T6" fmla="*/ 7 w 29"/>
                    <a:gd name="T7" fmla="*/ 43 h 43"/>
                    <a:gd name="T8" fmla="*/ 11 w 29"/>
                    <a:gd name="T9" fmla="*/ 30 h 43"/>
                    <a:gd name="T10" fmla="*/ 29 w 29"/>
                    <a:gd name="T11" fmla="*/ 30 h 43"/>
                    <a:gd name="T12" fmla="*/ 13 w 29"/>
                    <a:gd name="T13" fmla="*/ 26 h 43"/>
                    <a:gd name="T14" fmla="*/ 19 w 29"/>
                    <a:gd name="T15" fmla="*/ 13 h 43"/>
                    <a:gd name="T16" fmla="*/ 19 w 29"/>
                    <a:gd name="T17" fmla="*/ 11 h 43"/>
                    <a:gd name="T18" fmla="*/ 21 w 29"/>
                    <a:gd name="T19" fmla="*/ 4 h 43"/>
                    <a:gd name="T20" fmla="*/ 21 w 29"/>
                    <a:gd name="T21" fmla="*/ 4 h 43"/>
                    <a:gd name="T22" fmla="*/ 24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4" y="0"/>
                      </a:moveTo>
                      <a:lnTo>
                        <a:pt x="17" y="0"/>
                      </a:lnTo>
                      <a:lnTo>
                        <a:pt x="0" y="43"/>
                      </a:lnTo>
                      <a:lnTo>
                        <a:pt x="7" y="43"/>
                      </a:lnTo>
                      <a:lnTo>
                        <a:pt x="11" y="30"/>
                      </a:lnTo>
                      <a:lnTo>
                        <a:pt x="29" y="30"/>
                      </a:lnTo>
                      <a:lnTo>
                        <a:pt x="13" y="26"/>
                      </a:lnTo>
                      <a:lnTo>
                        <a:pt x="19" y="13"/>
                      </a:lnTo>
                      <a:lnTo>
                        <a:pt x="19" y="11"/>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0" name="Freeform 8491"/>
                <p:cNvSpPr>
                  <a:spLocks/>
                </p:cNvSpPr>
                <p:nvPr/>
              </p:nvSpPr>
              <p:spPr bwMode="auto">
                <a:xfrm>
                  <a:off x="3282" y="1513"/>
                  <a:ext cx="4" cy="7"/>
                </a:xfrm>
                <a:custGeom>
                  <a:avLst/>
                  <a:gdLst>
                    <a:gd name="T0" fmla="*/ 11 w 28"/>
                    <a:gd name="T1" fmla="*/ 0 h 44"/>
                    <a:gd name="T2" fmla="*/ 8 w 28"/>
                    <a:gd name="T3" fmla="*/ 4 h 44"/>
                    <a:gd name="T4" fmla="*/ 9 w 28"/>
                    <a:gd name="T5" fmla="*/ 10 h 44"/>
                    <a:gd name="T6" fmla="*/ 10 w 28"/>
                    <a:gd name="T7" fmla="*/ 12 h 44"/>
                    <a:gd name="T8" fmla="*/ 12 w 28"/>
                    <a:gd name="T9" fmla="*/ 17 h 44"/>
                    <a:gd name="T10" fmla="*/ 15 w 28"/>
                    <a:gd name="T11" fmla="*/ 26 h 44"/>
                    <a:gd name="T12" fmla="*/ 0 w 28"/>
                    <a:gd name="T13" fmla="*/ 26 h 44"/>
                    <a:gd name="T14" fmla="*/ 16 w 28"/>
                    <a:gd name="T15" fmla="*/ 30 h 44"/>
                    <a:gd name="T16" fmla="*/ 21 w 28"/>
                    <a:gd name="T17" fmla="*/ 43 h 44"/>
                    <a:gd name="T18" fmla="*/ 28 w 28"/>
                    <a:gd name="T19" fmla="*/ 44 h 44"/>
                    <a:gd name="T20" fmla="*/ 11 w 28"/>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4">
                      <a:moveTo>
                        <a:pt x="11" y="0"/>
                      </a:moveTo>
                      <a:lnTo>
                        <a:pt x="8" y="4"/>
                      </a:lnTo>
                      <a:lnTo>
                        <a:pt x="9" y="10"/>
                      </a:lnTo>
                      <a:lnTo>
                        <a:pt x="10" y="12"/>
                      </a:lnTo>
                      <a:lnTo>
                        <a:pt x="12" y="17"/>
                      </a:lnTo>
                      <a:lnTo>
                        <a:pt x="15" y="26"/>
                      </a:lnTo>
                      <a:lnTo>
                        <a:pt x="0" y="26"/>
                      </a:lnTo>
                      <a:lnTo>
                        <a:pt x="16" y="30"/>
                      </a:lnTo>
                      <a:lnTo>
                        <a:pt x="21" y="43"/>
                      </a:lnTo>
                      <a:lnTo>
                        <a:pt x="28" y="44"/>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1" name="Freeform 8492"/>
                <p:cNvSpPr>
                  <a:spLocks/>
                </p:cNvSpPr>
                <p:nvPr/>
              </p:nvSpPr>
              <p:spPr bwMode="auto">
                <a:xfrm>
                  <a:off x="3288" y="1513"/>
                  <a:ext cx="5" cy="3"/>
                </a:xfrm>
                <a:custGeom>
                  <a:avLst/>
                  <a:gdLst>
                    <a:gd name="T0" fmla="*/ 22 w 26"/>
                    <a:gd name="T1" fmla="*/ 0 h 19"/>
                    <a:gd name="T2" fmla="*/ 10 w 26"/>
                    <a:gd name="T3" fmla="*/ 2 h 19"/>
                    <a:gd name="T4" fmla="*/ 16 w 26"/>
                    <a:gd name="T5" fmla="*/ 3 h 19"/>
                    <a:gd name="T6" fmla="*/ 19 w 26"/>
                    <a:gd name="T7" fmla="*/ 6 h 19"/>
                    <a:gd name="T8" fmla="*/ 20 w 26"/>
                    <a:gd name="T9" fmla="*/ 10 h 19"/>
                    <a:gd name="T10" fmla="*/ 20 w 26"/>
                    <a:gd name="T11" fmla="*/ 14 h 19"/>
                    <a:gd name="T12" fmla="*/ 16 w 26"/>
                    <a:gd name="T13" fmla="*/ 17 h 19"/>
                    <a:gd name="T14" fmla="*/ 10 w 26"/>
                    <a:gd name="T15" fmla="*/ 18 h 19"/>
                    <a:gd name="T16" fmla="*/ 0 w 26"/>
                    <a:gd name="T17" fmla="*/ 17 h 19"/>
                    <a:gd name="T18" fmla="*/ 22 w 26"/>
                    <a:gd name="T19" fmla="*/ 19 h 19"/>
                    <a:gd name="T20" fmla="*/ 25 w 26"/>
                    <a:gd name="T21" fmla="*/ 15 h 19"/>
                    <a:gd name="T22" fmla="*/ 26 w 26"/>
                    <a:gd name="T23" fmla="*/ 10 h 19"/>
                    <a:gd name="T24" fmla="*/ 26 w 26"/>
                    <a:gd name="T25" fmla="*/ 10 h 19"/>
                    <a:gd name="T26" fmla="*/ 25 w 26"/>
                    <a:gd name="T27" fmla="*/ 4 h 19"/>
                    <a:gd name="T28" fmla="*/ 22 w 26"/>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19">
                      <a:moveTo>
                        <a:pt x="22" y="0"/>
                      </a:moveTo>
                      <a:lnTo>
                        <a:pt x="10" y="2"/>
                      </a:lnTo>
                      <a:lnTo>
                        <a:pt x="16" y="3"/>
                      </a:lnTo>
                      <a:lnTo>
                        <a:pt x="19" y="6"/>
                      </a:lnTo>
                      <a:lnTo>
                        <a:pt x="20" y="10"/>
                      </a:lnTo>
                      <a:lnTo>
                        <a:pt x="20" y="14"/>
                      </a:lnTo>
                      <a:lnTo>
                        <a:pt x="16" y="17"/>
                      </a:lnTo>
                      <a:lnTo>
                        <a:pt x="10" y="18"/>
                      </a:lnTo>
                      <a:lnTo>
                        <a:pt x="0" y="17"/>
                      </a:lnTo>
                      <a:lnTo>
                        <a:pt x="22" y="19"/>
                      </a:lnTo>
                      <a:lnTo>
                        <a:pt x="25" y="15"/>
                      </a:lnTo>
                      <a:lnTo>
                        <a:pt x="26" y="10"/>
                      </a:lnTo>
                      <a:lnTo>
                        <a:pt x="26" y="10"/>
                      </a:lnTo>
                      <a:lnTo>
                        <a:pt x="25" y="4"/>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2" name="Freeform 8493"/>
                <p:cNvSpPr>
                  <a:spLocks/>
                </p:cNvSpPr>
                <p:nvPr/>
              </p:nvSpPr>
              <p:spPr bwMode="auto">
                <a:xfrm>
                  <a:off x="3287" y="1513"/>
                  <a:ext cx="5" cy="7"/>
                </a:xfrm>
                <a:custGeom>
                  <a:avLst/>
                  <a:gdLst>
                    <a:gd name="T0" fmla="*/ 17 w 29"/>
                    <a:gd name="T1" fmla="*/ 0 h 44"/>
                    <a:gd name="T2" fmla="*/ 0 w 29"/>
                    <a:gd name="T3" fmla="*/ 0 h 44"/>
                    <a:gd name="T4" fmla="*/ 0 w 29"/>
                    <a:gd name="T5" fmla="*/ 44 h 44"/>
                    <a:gd name="T6" fmla="*/ 7 w 29"/>
                    <a:gd name="T7" fmla="*/ 44 h 44"/>
                    <a:gd name="T8" fmla="*/ 7 w 29"/>
                    <a:gd name="T9" fmla="*/ 26 h 44"/>
                    <a:gd name="T10" fmla="*/ 17 w 29"/>
                    <a:gd name="T11" fmla="*/ 26 h 44"/>
                    <a:gd name="T12" fmla="*/ 19 w 29"/>
                    <a:gd name="T13" fmla="*/ 26 h 44"/>
                    <a:gd name="T14" fmla="*/ 25 w 29"/>
                    <a:gd name="T15" fmla="*/ 25 h 44"/>
                    <a:gd name="T16" fmla="*/ 29 w 29"/>
                    <a:gd name="T17" fmla="*/ 22 h 44"/>
                    <a:gd name="T18" fmla="*/ 7 w 29"/>
                    <a:gd name="T19" fmla="*/ 20 h 44"/>
                    <a:gd name="T20" fmla="*/ 7 w 29"/>
                    <a:gd name="T21" fmla="*/ 5 h 44"/>
                    <a:gd name="T22" fmla="*/ 17 w 29"/>
                    <a:gd name="T23" fmla="*/ 5 h 44"/>
                    <a:gd name="T24" fmla="*/ 29 w 29"/>
                    <a:gd name="T25" fmla="*/ 3 h 44"/>
                    <a:gd name="T26" fmla="*/ 24 w 29"/>
                    <a:gd name="T27" fmla="*/ 1 h 44"/>
                    <a:gd name="T28" fmla="*/ 23 w 29"/>
                    <a:gd name="T29" fmla="*/ 1 h 44"/>
                    <a:gd name="T30" fmla="*/ 17 w 29"/>
                    <a:gd name="T3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4">
                      <a:moveTo>
                        <a:pt x="17" y="0"/>
                      </a:moveTo>
                      <a:lnTo>
                        <a:pt x="0" y="0"/>
                      </a:lnTo>
                      <a:lnTo>
                        <a:pt x="0" y="44"/>
                      </a:lnTo>
                      <a:lnTo>
                        <a:pt x="7" y="44"/>
                      </a:lnTo>
                      <a:lnTo>
                        <a:pt x="7" y="26"/>
                      </a:lnTo>
                      <a:lnTo>
                        <a:pt x="17" y="26"/>
                      </a:lnTo>
                      <a:lnTo>
                        <a:pt x="19" y="26"/>
                      </a:lnTo>
                      <a:lnTo>
                        <a:pt x="25" y="25"/>
                      </a:lnTo>
                      <a:lnTo>
                        <a:pt x="29" y="22"/>
                      </a:lnTo>
                      <a:lnTo>
                        <a:pt x="7" y="20"/>
                      </a:lnTo>
                      <a:lnTo>
                        <a:pt x="7" y="5"/>
                      </a:lnTo>
                      <a:lnTo>
                        <a:pt x="17" y="5"/>
                      </a:lnTo>
                      <a:lnTo>
                        <a:pt x="29" y="3"/>
                      </a:lnTo>
                      <a:lnTo>
                        <a:pt x="24" y="1"/>
                      </a:lnTo>
                      <a:lnTo>
                        <a:pt x="23" y="1"/>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3" name="Freeform 8494"/>
                <p:cNvSpPr>
                  <a:spLocks/>
                </p:cNvSpPr>
                <p:nvPr/>
              </p:nvSpPr>
              <p:spPr bwMode="auto">
                <a:xfrm>
                  <a:off x="3293" y="1513"/>
                  <a:ext cx="5" cy="7"/>
                </a:xfrm>
                <a:custGeom>
                  <a:avLst/>
                  <a:gdLst>
                    <a:gd name="T0" fmla="*/ 24 w 29"/>
                    <a:gd name="T1" fmla="*/ 0 h 43"/>
                    <a:gd name="T2" fmla="*/ 17 w 29"/>
                    <a:gd name="T3" fmla="*/ 0 h 43"/>
                    <a:gd name="T4" fmla="*/ 0 w 29"/>
                    <a:gd name="T5" fmla="*/ 43 h 43"/>
                    <a:gd name="T6" fmla="*/ 7 w 29"/>
                    <a:gd name="T7" fmla="*/ 43 h 43"/>
                    <a:gd name="T8" fmla="*/ 11 w 29"/>
                    <a:gd name="T9" fmla="*/ 29 h 43"/>
                    <a:gd name="T10" fmla="*/ 29 w 29"/>
                    <a:gd name="T11" fmla="*/ 30 h 43"/>
                    <a:gd name="T12" fmla="*/ 13 w 29"/>
                    <a:gd name="T13" fmla="*/ 25 h 43"/>
                    <a:gd name="T14" fmla="*/ 17 w 29"/>
                    <a:gd name="T15" fmla="*/ 12 h 43"/>
                    <a:gd name="T16" fmla="*/ 18 w 29"/>
                    <a:gd name="T17" fmla="*/ 10 h 43"/>
                    <a:gd name="T18" fmla="*/ 21 w 29"/>
                    <a:gd name="T19" fmla="*/ 4 h 43"/>
                    <a:gd name="T20" fmla="*/ 21 w 29"/>
                    <a:gd name="T21" fmla="*/ 4 h 43"/>
                    <a:gd name="T22" fmla="*/ 24 w 29"/>
                    <a:gd name="T2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43">
                      <a:moveTo>
                        <a:pt x="24" y="0"/>
                      </a:moveTo>
                      <a:lnTo>
                        <a:pt x="17" y="0"/>
                      </a:lnTo>
                      <a:lnTo>
                        <a:pt x="0" y="43"/>
                      </a:lnTo>
                      <a:lnTo>
                        <a:pt x="7" y="43"/>
                      </a:lnTo>
                      <a:lnTo>
                        <a:pt x="11" y="29"/>
                      </a:lnTo>
                      <a:lnTo>
                        <a:pt x="29" y="30"/>
                      </a:lnTo>
                      <a:lnTo>
                        <a:pt x="13" y="25"/>
                      </a:lnTo>
                      <a:lnTo>
                        <a:pt x="17" y="12"/>
                      </a:lnTo>
                      <a:lnTo>
                        <a:pt x="18" y="10"/>
                      </a:lnTo>
                      <a:lnTo>
                        <a:pt x="21" y="4"/>
                      </a:lnTo>
                      <a:lnTo>
                        <a:pt x="21" y="4"/>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4" name="Freeform 8495"/>
                <p:cNvSpPr>
                  <a:spLocks/>
                </p:cNvSpPr>
                <p:nvPr/>
              </p:nvSpPr>
              <p:spPr bwMode="auto">
                <a:xfrm>
                  <a:off x="3295" y="1513"/>
                  <a:ext cx="5" cy="7"/>
                </a:xfrm>
                <a:custGeom>
                  <a:avLst/>
                  <a:gdLst>
                    <a:gd name="T0" fmla="*/ 11 w 28"/>
                    <a:gd name="T1" fmla="*/ 0 h 43"/>
                    <a:gd name="T2" fmla="*/ 8 w 28"/>
                    <a:gd name="T3" fmla="*/ 4 h 43"/>
                    <a:gd name="T4" fmla="*/ 9 w 28"/>
                    <a:gd name="T5" fmla="*/ 9 h 43"/>
                    <a:gd name="T6" fmla="*/ 10 w 28"/>
                    <a:gd name="T7" fmla="*/ 12 h 43"/>
                    <a:gd name="T8" fmla="*/ 12 w 28"/>
                    <a:gd name="T9" fmla="*/ 17 h 43"/>
                    <a:gd name="T10" fmla="*/ 15 w 28"/>
                    <a:gd name="T11" fmla="*/ 25 h 43"/>
                    <a:gd name="T12" fmla="*/ 0 w 28"/>
                    <a:gd name="T13" fmla="*/ 25 h 43"/>
                    <a:gd name="T14" fmla="*/ 16 w 28"/>
                    <a:gd name="T15" fmla="*/ 30 h 43"/>
                    <a:gd name="T16" fmla="*/ 21 w 28"/>
                    <a:gd name="T17" fmla="*/ 43 h 43"/>
                    <a:gd name="T18" fmla="*/ 28 w 28"/>
                    <a:gd name="T19" fmla="*/ 43 h 43"/>
                    <a:gd name="T20" fmla="*/ 11 w 28"/>
                    <a:gd name="T2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43">
                      <a:moveTo>
                        <a:pt x="11" y="0"/>
                      </a:moveTo>
                      <a:lnTo>
                        <a:pt x="8" y="4"/>
                      </a:lnTo>
                      <a:lnTo>
                        <a:pt x="9" y="9"/>
                      </a:lnTo>
                      <a:lnTo>
                        <a:pt x="10" y="12"/>
                      </a:lnTo>
                      <a:lnTo>
                        <a:pt x="12" y="17"/>
                      </a:lnTo>
                      <a:lnTo>
                        <a:pt x="15" y="25"/>
                      </a:lnTo>
                      <a:lnTo>
                        <a:pt x="0" y="25"/>
                      </a:lnTo>
                      <a:lnTo>
                        <a:pt x="16" y="30"/>
                      </a:lnTo>
                      <a:lnTo>
                        <a:pt x="21" y="43"/>
                      </a:lnTo>
                      <a:lnTo>
                        <a:pt x="28" y="43"/>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5" name="Freeform 8496"/>
                <p:cNvSpPr>
                  <a:spLocks/>
                </p:cNvSpPr>
                <p:nvPr/>
              </p:nvSpPr>
              <p:spPr bwMode="auto">
                <a:xfrm>
                  <a:off x="3303" y="1513"/>
                  <a:ext cx="1" cy="7"/>
                </a:xfrm>
                <a:custGeom>
                  <a:avLst/>
                  <a:gdLst>
                    <a:gd name="T0" fmla="*/ 5 w 5"/>
                    <a:gd name="T1" fmla="*/ 0 h 43"/>
                    <a:gd name="T2" fmla="*/ 0 w 5"/>
                    <a:gd name="T3" fmla="*/ 0 h 43"/>
                    <a:gd name="T4" fmla="*/ 0 w 5"/>
                    <a:gd name="T5" fmla="*/ 43 h 43"/>
                    <a:gd name="T6" fmla="*/ 5 w 5"/>
                    <a:gd name="T7" fmla="*/ 43 h 43"/>
                    <a:gd name="T8" fmla="*/ 5 w 5"/>
                    <a:gd name="T9" fmla="*/ 9 h 43"/>
                    <a:gd name="T10" fmla="*/ 5 w 5"/>
                    <a:gd name="T11" fmla="*/ 9 h 43"/>
                    <a:gd name="T12" fmla="*/ 5 w 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5" h="43">
                      <a:moveTo>
                        <a:pt x="5" y="0"/>
                      </a:moveTo>
                      <a:lnTo>
                        <a:pt x="0" y="0"/>
                      </a:lnTo>
                      <a:lnTo>
                        <a:pt x="0" y="43"/>
                      </a:lnTo>
                      <a:lnTo>
                        <a:pt x="5" y="43"/>
                      </a:lnTo>
                      <a:lnTo>
                        <a:pt x="5" y="9"/>
                      </a:lnTo>
                      <a:lnTo>
                        <a:pt x="5"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6" name="Freeform 8497"/>
                <p:cNvSpPr>
                  <a:spLocks/>
                </p:cNvSpPr>
                <p:nvPr/>
              </p:nvSpPr>
              <p:spPr bwMode="auto">
                <a:xfrm>
                  <a:off x="3304" y="1513"/>
                  <a:ext cx="4" cy="7"/>
                </a:xfrm>
                <a:custGeom>
                  <a:avLst/>
                  <a:gdLst>
                    <a:gd name="T0" fmla="*/ 0 w 23"/>
                    <a:gd name="T1" fmla="*/ 0 h 43"/>
                    <a:gd name="T2" fmla="*/ 0 w 23"/>
                    <a:gd name="T3" fmla="*/ 9 h 43"/>
                    <a:gd name="T4" fmla="*/ 23 w 23"/>
                    <a:gd name="T5" fmla="*/ 43 h 43"/>
                    <a:gd name="T6" fmla="*/ 23 w 23"/>
                    <a:gd name="T7" fmla="*/ 33 h 43"/>
                    <a:gd name="T8" fmla="*/ 0 w 23"/>
                    <a:gd name="T9" fmla="*/ 0 h 43"/>
                  </a:gdLst>
                  <a:ahLst/>
                  <a:cxnLst>
                    <a:cxn ang="0">
                      <a:pos x="T0" y="T1"/>
                    </a:cxn>
                    <a:cxn ang="0">
                      <a:pos x="T2" y="T3"/>
                    </a:cxn>
                    <a:cxn ang="0">
                      <a:pos x="T4" y="T5"/>
                    </a:cxn>
                    <a:cxn ang="0">
                      <a:pos x="T6" y="T7"/>
                    </a:cxn>
                    <a:cxn ang="0">
                      <a:pos x="T8" y="T9"/>
                    </a:cxn>
                  </a:cxnLst>
                  <a:rect l="0" t="0" r="r" b="b"/>
                  <a:pathLst>
                    <a:path w="23" h="43">
                      <a:moveTo>
                        <a:pt x="0" y="0"/>
                      </a:moveTo>
                      <a:lnTo>
                        <a:pt x="0" y="9"/>
                      </a:lnTo>
                      <a:lnTo>
                        <a:pt x="23" y="43"/>
                      </a:lnTo>
                      <a:lnTo>
                        <a:pt x="23" y="3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7" name="Freeform 8498"/>
                <p:cNvSpPr>
                  <a:spLocks/>
                </p:cNvSpPr>
                <p:nvPr/>
              </p:nvSpPr>
              <p:spPr bwMode="auto">
                <a:xfrm>
                  <a:off x="3308" y="1513"/>
                  <a:ext cx="1" cy="7"/>
                </a:xfrm>
                <a:custGeom>
                  <a:avLst/>
                  <a:gdLst>
                    <a:gd name="T0" fmla="*/ 6 w 6"/>
                    <a:gd name="T1" fmla="*/ 0 h 43"/>
                    <a:gd name="T2" fmla="*/ 1 w 6"/>
                    <a:gd name="T3" fmla="*/ 0 h 43"/>
                    <a:gd name="T4" fmla="*/ 0 w 6"/>
                    <a:gd name="T5" fmla="*/ 33 h 43"/>
                    <a:gd name="T6" fmla="*/ 0 w 6"/>
                    <a:gd name="T7" fmla="*/ 33 h 43"/>
                    <a:gd name="T8" fmla="*/ 0 w 6"/>
                    <a:gd name="T9" fmla="*/ 43 h 43"/>
                    <a:gd name="T10" fmla="*/ 5 w 6"/>
                    <a:gd name="T11" fmla="*/ 43 h 43"/>
                    <a:gd name="T12" fmla="*/ 6 w 6"/>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6" h="43">
                      <a:moveTo>
                        <a:pt x="6" y="0"/>
                      </a:moveTo>
                      <a:lnTo>
                        <a:pt x="1" y="0"/>
                      </a:lnTo>
                      <a:lnTo>
                        <a:pt x="0" y="33"/>
                      </a:lnTo>
                      <a:lnTo>
                        <a:pt x="0" y="33"/>
                      </a:lnTo>
                      <a:lnTo>
                        <a:pt x="0" y="43"/>
                      </a:lnTo>
                      <a:lnTo>
                        <a:pt x="5" y="43"/>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8" name="Freeform 8499"/>
                <p:cNvSpPr>
                  <a:spLocks/>
                </p:cNvSpPr>
                <p:nvPr/>
              </p:nvSpPr>
              <p:spPr bwMode="auto">
                <a:xfrm>
                  <a:off x="3312" y="1513"/>
                  <a:ext cx="1" cy="3"/>
                </a:xfrm>
                <a:custGeom>
                  <a:avLst/>
                  <a:gdLst>
                    <a:gd name="T0" fmla="*/ 8 w 10"/>
                    <a:gd name="T1" fmla="*/ 0 h 16"/>
                    <a:gd name="T2" fmla="*/ 0 w 10"/>
                    <a:gd name="T3" fmla="*/ 1 h 16"/>
                    <a:gd name="T4" fmla="*/ 4 w 10"/>
                    <a:gd name="T5" fmla="*/ 3 h 16"/>
                    <a:gd name="T6" fmla="*/ 5 w 10"/>
                    <a:gd name="T7" fmla="*/ 8 h 16"/>
                    <a:gd name="T8" fmla="*/ 4 w 10"/>
                    <a:gd name="T9" fmla="*/ 14 h 16"/>
                    <a:gd name="T10" fmla="*/ 0 w 10"/>
                    <a:gd name="T11" fmla="*/ 15 h 16"/>
                    <a:gd name="T12" fmla="*/ 8 w 10"/>
                    <a:gd name="T13" fmla="*/ 16 h 16"/>
                    <a:gd name="T14" fmla="*/ 9 w 10"/>
                    <a:gd name="T15" fmla="*/ 14 h 16"/>
                    <a:gd name="T16" fmla="*/ 10 w 10"/>
                    <a:gd name="T17" fmla="*/ 9 h 16"/>
                    <a:gd name="T18" fmla="*/ 10 w 10"/>
                    <a:gd name="T19" fmla="*/ 6 h 16"/>
                    <a:gd name="T20" fmla="*/ 8 w 10"/>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6">
                      <a:moveTo>
                        <a:pt x="8" y="0"/>
                      </a:moveTo>
                      <a:lnTo>
                        <a:pt x="0" y="1"/>
                      </a:lnTo>
                      <a:lnTo>
                        <a:pt x="4" y="3"/>
                      </a:lnTo>
                      <a:lnTo>
                        <a:pt x="5" y="8"/>
                      </a:lnTo>
                      <a:lnTo>
                        <a:pt x="4" y="14"/>
                      </a:lnTo>
                      <a:lnTo>
                        <a:pt x="0" y="15"/>
                      </a:lnTo>
                      <a:lnTo>
                        <a:pt x="8" y="16"/>
                      </a:lnTo>
                      <a:lnTo>
                        <a:pt x="9" y="14"/>
                      </a:lnTo>
                      <a:lnTo>
                        <a:pt x="10" y="9"/>
                      </a:lnTo>
                      <a:lnTo>
                        <a:pt x="10" y="6"/>
                      </a:lnTo>
                      <a:lnTo>
                        <a:pt x="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59" name="Freeform 8500"/>
                <p:cNvSpPr>
                  <a:spLocks/>
                </p:cNvSpPr>
                <p:nvPr/>
              </p:nvSpPr>
              <p:spPr bwMode="auto">
                <a:xfrm>
                  <a:off x="3310" y="1513"/>
                  <a:ext cx="3" cy="3"/>
                </a:xfrm>
                <a:custGeom>
                  <a:avLst/>
                  <a:gdLst>
                    <a:gd name="T0" fmla="*/ 9 w 17"/>
                    <a:gd name="T1" fmla="*/ 0 h 22"/>
                    <a:gd name="T2" fmla="*/ 7 w 17"/>
                    <a:gd name="T3" fmla="*/ 1 h 22"/>
                    <a:gd name="T4" fmla="*/ 3 w 17"/>
                    <a:gd name="T5" fmla="*/ 3 h 22"/>
                    <a:gd name="T6" fmla="*/ 1 w 17"/>
                    <a:gd name="T7" fmla="*/ 5 h 22"/>
                    <a:gd name="T8" fmla="*/ 0 w 17"/>
                    <a:gd name="T9" fmla="*/ 12 h 22"/>
                    <a:gd name="T10" fmla="*/ 1 w 17"/>
                    <a:gd name="T11" fmla="*/ 14 h 22"/>
                    <a:gd name="T12" fmla="*/ 3 w 17"/>
                    <a:gd name="T13" fmla="*/ 19 h 22"/>
                    <a:gd name="T14" fmla="*/ 4 w 17"/>
                    <a:gd name="T15" fmla="*/ 20 h 22"/>
                    <a:gd name="T16" fmla="*/ 9 w 17"/>
                    <a:gd name="T17" fmla="*/ 22 h 22"/>
                    <a:gd name="T18" fmla="*/ 12 w 17"/>
                    <a:gd name="T19" fmla="*/ 22 h 22"/>
                    <a:gd name="T20" fmla="*/ 17 w 17"/>
                    <a:gd name="T21" fmla="*/ 19 h 22"/>
                    <a:gd name="T22" fmla="*/ 9 w 17"/>
                    <a:gd name="T23" fmla="*/ 18 h 22"/>
                    <a:gd name="T24" fmla="*/ 6 w 17"/>
                    <a:gd name="T25" fmla="*/ 16 h 22"/>
                    <a:gd name="T26" fmla="*/ 4 w 17"/>
                    <a:gd name="T27" fmla="*/ 12 h 22"/>
                    <a:gd name="T28" fmla="*/ 6 w 17"/>
                    <a:gd name="T29" fmla="*/ 6 h 22"/>
                    <a:gd name="T30" fmla="*/ 9 w 17"/>
                    <a:gd name="T31" fmla="*/ 4 h 22"/>
                    <a:gd name="T32" fmla="*/ 17 w 17"/>
                    <a:gd name="T33" fmla="*/ 3 h 22"/>
                    <a:gd name="T34" fmla="*/ 14 w 17"/>
                    <a:gd name="T35" fmla="*/ 2 h 22"/>
                    <a:gd name="T36" fmla="*/ 9 w 17"/>
                    <a:gd name="T3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2">
                      <a:moveTo>
                        <a:pt x="9" y="0"/>
                      </a:moveTo>
                      <a:lnTo>
                        <a:pt x="7" y="1"/>
                      </a:lnTo>
                      <a:lnTo>
                        <a:pt x="3" y="3"/>
                      </a:lnTo>
                      <a:lnTo>
                        <a:pt x="1" y="5"/>
                      </a:lnTo>
                      <a:lnTo>
                        <a:pt x="0" y="12"/>
                      </a:lnTo>
                      <a:lnTo>
                        <a:pt x="1" y="14"/>
                      </a:lnTo>
                      <a:lnTo>
                        <a:pt x="3" y="19"/>
                      </a:lnTo>
                      <a:lnTo>
                        <a:pt x="4" y="20"/>
                      </a:lnTo>
                      <a:lnTo>
                        <a:pt x="9" y="22"/>
                      </a:lnTo>
                      <a:lnTo>
                        <a:pt x="12" y="22"/>
                      </a:lnTo>
                      <a:lnTo>
                        <a:pt x="17" y="19"/>
                      </a:lnTo>
                      <a:lnTo>
                        <a:pt x="9" y="18"/>
                      </a:lnTo>
                      <a:lnTo>
                        <a:pt x="6" y="16"/>
                      </a:lnTo>
                      <a:lnTo>
                        <a:pt x="4" y="12"/>
                      </a:lnTo>
                      <a:lnTo>
                        <a:pt x="6" y="6"/>
                      </a:lnTo>
                      <a:lnTo>
                        <a:pt x="9" y="4"/>
                      </a:lnTo>
                      <a:lnTo>
                        <a:pt x="17" y="3"/>
                      </a:lnTo>
                      <a:lnTo>
                        <a:pt x="14" y="2"/>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0" name="Freeform 8501"/>
                <p:cNvSpPr>
                  <a:spLocks/>
                </p:cNvSpPr>
                <p:nvPr/>
              </p:nvSpPr>
              <p:spPr bwMode="auto">
                <a:xfrm>
                  <a:off x="3317" y="1518"/>
                  <a:ext cx="4" cy="2"/>
                </a:xfrm>
                <a:custGeom>
                  <a:avLst/>
                  <a:gdLst>
                    <a:gd name="T0" fmla="*/ 4 w 23"/>
                    <a:gd name="T1" fmla="*/ 0 h 13"/>
                    <a:gd name="T2" fmla="*/ 0 w 23"/>
                    <a:gd name="T3" fmla="*/ 1 h 13"/>
                    <a:gd name="T4" fmla="*/ 1 w 23"/>
                    <a:gd name="T5" fmla="*/ 5 h 13"/>
                    <a:gd name="T6" fmla="*/ 4 w 23"/>
                    <a:gd name="T7" fmla="*/ 10 h 13"/>
                    <a:gd name="T8" fmla="*/ 7 w 23"/>
                    <a:gd name="T9" fmla="*/ 12 h 13"/>
                    <a:gd name="T10" fmla="*/ 13 w 23"/>
                    <a:gd name="T11" fmla="*/ 13 h 13"/>
                    <a:gd name="T12" fmla="*/ 18 w 23"/>
                    <a:gd name="T13" fmla="*/ 12 h 13"/>
                    <a:gd name="T14" fmla="*/ 23 w 23"/>
                    <a:gd name="T15" fmla="*/ 9 h 13"/>
                    <a:gd name="T16" fmla="*/ 13 w 23"/>
                    <a:gd name="T17" fmla="*/ 9 h 13"/>
                    <a:gd name="T18" fmla="*/ 13 w 23"/>
                    <a:gd name="T19" fmla="*/ 9 h 13"/>
                    <a:gd name="T20" fmla="*/ 7 w 23"/>
                    <a:gd name="T21" fmla="*/ 6 h 13"/>
                    <a:gd name="T22" fmla="*/ 6 w 23"/>
                    <a:gd name="T23" fmla="*/ 5 h 13"/>
                    <a:gd name="T24" fmla="*/ 4 w 23"/>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3">
                      <a:moveTo>
                        <a:pt x="4" y="0"/>
                      </a:moveTo>
                      <a:lnTo>
                        <a:pt x="0" y="1"/>
                      </a:lnTo>
                      <a:lnTo>
                        <a:pt x="1" y="5"/>
                      </a:lnTo>
                      <a:lnTo>
                        <a:pt x="4" y="10"/>
                      </a:lnTo>
                      <a:lnTo>
                        <a:pt x="7" y="12"/>
                      </a:lnTo>
                      <a:lnTo>
                        <a:pt x="13" y="13"/>
                      </a:lnTo>
                      <a:lnTo>
                        <a:pt x="18" y="12"/>
                      </a:lnTo>
                      <a:lnTo>
                        <a:pt x="23" y="9"/>
                      </a:lnTo>
                      <a:lnTo>
                        <a:pt x="13" y="9"/>
                      </a:lnTo>
                      <a:lnTo>
                        <a:pt x="13" y="9"/>
                      </a:lnTo>
                      <a:lnTo>
                        <a:pt x="7" y="6"/>
                      </a:lnTo>
                      <a:lnTo>
                        <a:pt x="6"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1" name="Freeform 8502"/>
                <p:cNvSpPr>
                  <a:spLocks/>
                </p:cNvSpPr>
                <p:nvPr/>
              </p:nvSpPr>
              <p:spPr bwMode="auto">
                <a:xfrm>
                  <a:off x="3319" y="1516"/>
                  <a:ext cx="2" cy="3"/>
                </a:xfrm>
                <a:custGeom>
                  <a:avLst/>
                  <a:gdLst>
                    <a:gd name="T0" fmla="*/ 6 w 15"/>
                    <a:gd name="T1" fmla="*/ 0 h 20"/>
                    <a:gd name="T2" fmla="*/ 1 w 15"/>
                    <a:gd name="T3" fmla="*/ 2 h 20"/>
                    <a:gd name="T4" fmla="*/ 2 w 15"/>
                    <a:gd name="T5" fmla="*/ 2 h 20"/>
                    <a:gd name="T6" fmla="*/ 6 w 15"/>
                    <a:gd name="T7" fmla="*/ 5 h 20"/>
                    <a:gd name="T8" fmla="*/ 7 w 15"/>
                    <a:gd name="T9" fmla="*/ 6 h 20"/>
                    <a:gd name="T10" fmla="*/ 9 w 15"/>
                    <a:gd name="T11" fmla="*/ 11 h 20"/>
                    <a:gd name="T12" fmla="*/ 8 w 15"/>
                    <a:gd name="T13" fmla="*/ 12 h 20"/>
                    <a:gd name="T14" fmla="*/ 6 w 15"/>
                    <a:gd name="T15" fmla="*/ 17 h 20"/>
                    <a:gd name="T16" fmla="*/ 5 w 15"/>
                    <a:gd name="T17" fmla="*/ 17 h 20"/>
                    <a:gd name="T18" fmla="*/ 0 w 15"/>
                    <a:gd name="T19" fmla="*/ 20 h 20"/>
                    <a:gd name="T20" fmla="*/ 10 w 15"/>
                    <a:gd name="T21" fmla="*/ 20 h 20"/>
                    <a:gd name="T22" fmla="*/ 14 w 15"/>
                    <a:gd name="T23" fmla="*/ 16 h 20"/>
                    <a:gd name="T24" fmla="*/ 15 w 15"/>
                    <a:gd name="T25" fmla="*/ 11 h 20"/>
                    <a:gd name="T26" fmla="*/ 15 w 15"/>
                    <a:gd name="T27" fmla="*/ 9 h 20"/>
                    <a:gd name="T28" fmla="*/ 13 w 15"/>
                    <a:gd name="T29" fmla="*/ 4 h 20"/>
                    <a:gd name="T30" fmla="*/ 12 w 15"/>
                    <a:gd name="T31" fmla="*/ 2 h 20"/>
                    <a:gd name="T32" fmla="*/ 6 w 15"/>
                    <a:gd name="T3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20">
                      <a:moveTo>
                        <a:pt x="6" y="0"/>
                      </a:moveTo>
                      <a:lnTo>
                        <a:pt x="1" y="2"/>
                      </a:lnTo>
                      <a:lnTo>
                        <a:pt x="2" y="2"/>
                      </a:lnTo>
                      <a:lnTo>
                        <a:pt x="6" y="5"/>
                      </a:lnTo>
                      <a:lnTo>
                        <a:pt x="7" y="6"/>
                      </a:lnTo>
                      <a:lnTo>
                        <a:pt x="9" y="11"/>
                      </a:lnTo>
                      <a:lnTo>
                        <a:pt x="8" y="12"/>
                      </a:lnTo>
                      <a:lnTo>
                        <a:pt x="6" y="17"/>
                      </a:lnTo>
                      <a:lnTo>
                        <a:pt x="5" y="17"/>
                      </a:lnTo>
                      <a:lnTo>
                        <a:pt x="0" y="20"/>
                      </a:lnTo>
                      <a:lnTo>
                        <a:pt x="10" y="20"/>
                      </a:lnTo>
                      <a:lnTo>
                        <a:pt x="14" y="16"/>
                      </a:lnTo>
                      <a:lnTo>
                        <a:pt x="15" y="11"/>
                      </a:lnTo>
                      <a:lnTo>
                        <a:pt x="15" y="9"/>
                      </a:lnTo>
                      <a:lnTo>
                        <a:pt x="13" y="4"/>
                      </a:lnTo>
                      <a:lnTo>
                        <a:pt x="12" y="2"/>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2" name="Freeform 8503"/>
                <p:cNvSpPr>
                  <a:spLocks/>
                </p:cNvSpPr>
                <p:nvPr/>
              </p:nvSpPr>
              <p:spPr bwMode="auto">
                <a:xfrm>
                  <a:off x="3318" y="1513"/>
                  <a:ext cx="3" cy="3"/>
                </a:xfrm>
                <a:custGeom>
                  <a:avLst/>
                  <a:gdLst>
                    <a:gd name="T0" fmla="*/ 12 w 16"/>
                    <a:gd name="T1" fmla="*/ 0 h 19"/>
                    <a:gd name="T2" fmla="*/ 3 w 16"/>
                    <a:gd name="T3" fmla="*/ 1 h 19"/>
                    <a:gd name="T4" fmla="*/ 8 w 16"/>
                    <a:gd name="T5" fmla="*/ 3 h 19"/>
                    <a:gd name="T6" fmla="*/ 10 w 16"/>
                    <a:gd name="T7" fmla="*/ 8 h 19"/>
                    <a:gd name="T8" fmla="*/ 9 w 16"/>
                    <a:gd name="T9" fmla="*/ 12 h 19"/>
                    <a:gd name="T10" fmla="*/ 7 w 16"/>
                    <a:gd name="T11" fmla="*/ 14 h 19"/>
                    <a:gd name="T12" fmla="*/ 4 w 16"/>
                    <a:gd name="T13" fmla="*/ 15 h 19"/>
                    <a:gd name="T14" fmla="*/ 1 w 16"/>
                    <a:gd name="T15" fmla="*/ 15 h 19"/>
                    <a:gd name="T16" fmla="*/ 0 w 16"/>
                    <a:gd name="T17" fmla="*/ 19 h 19"/>
                    <a:gd name="T18" fmla="*/ 4 w 16"/>
                    <a:gd name="T19" fmla="*/ 19 h 19"/>
                    <a:gd name="T20" fmla="*/ 9 w 16"/>
                    <a:gd name="T21" fmla="*/ 17 h 19"/>
                    <a:gd name="T22" fmla="*/ 9 w 16"/>
                    <a:gd name="T23" fmla="*/ 16 h 19"/>
                    <a:gd name="T24" fmla="*/ 10 w 16"/>
                    <a:gd name="T25" fmla="*/ 16 h 19"/>
                    <a:gd name="T26" fmla="*/ 15 w 16"/>
                    <a:gd name="T27" fmla="*/ 13 h 19"/>
                    <a:gd name="T28" fmla="*/ 16 w 16"/>
                    <a:gd name="T29" fmla="*/ 8 h 19"/>
                    <a:gd name="T30" fmla="*/ 15 w 16"/>
                    <a:gd name="T31" fmla="*/ 5 h 19"/>
                    <a:gd name="T32" fmla="*/ 12 w 16"/>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9">
                      <a:moveTo>
                        <a:pt x="12" y="0"/>
                      </a:moveTo>
                      <a:lnTo>
                        <a:pt x="3" y="1"/>
                      </a:lnTo>
                      <a:lnTo>
                        <a:pt x="8" y="3"/>
                      </a:lnTo>
                      <a:lnTo>
                        <a:pt x="10" y="8"/>
                      </a:lnTo>
                      <a:lnTo>
                        <a:pt x="9" y="12"/>
                      </a:lnTo>
                      <a:lnTo>
                        <a:pt x="7" y="14"/>
                      </a:lnTo>
                      <a:lnTo>
                        <a:pt x="4" y="15"/>
                      </a:lnTo>
                      <a:lnTo>
                        <a:pt x="1" y="15"/>
                      </a:lnTo>
                      <a:lnTo>
                        <a:pt x="0" y="19"/>
                      </a:lnTo>
                      <a:lnTo>
                        <a:pt x="4" y="19"/>
                      </a:lnTo>
                      <a:lnTo>
                        <a:pt x="9" y="17"/>
                      </a:lnTo>
                      <a:lnTo>
                        <a:pt x="9" y="16"/>
                      </a:lnTo>
                      <a:lnTo>
                        <a:pt x="10" y="16"/>
                      </a:lnTo>
                      <a:lnTo>
                        <a:pt x="15" y="13"/>
                      </a:lnTo>
                      <a:lnTo>
                        <a:pt x="16" y="8"/>
                      </a:lnTo>
                      <a:lnTo>
                        <a:pt x="15" y="5"/>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3" name="Freeform 8504"/>
                <p:cNvSpPr>
                  <a:spLocks/>
                </p:cNvSpPr>
                <p:nvPr/>
              </p:nvSpPr>
              <p:spPr bwMode="auto">
                <a:xfrm>
                  <a:off x="3317" y="1513"/>
                  <a:ext cx="3" cy="2"/>
                </a:xfrm>
                <a:custGeom>
                  <a:avLst/>
                  <a:gdLst>
                    <a:gd name="T0" fmla="*/ 13 w 22"/>
                    <a:gd name="T1" fmla="*/ 0 h 12"/>
                    <a:gd name="T2" fmla="*/ 10 w 22"/>
                    <a:gd name="T3" fmla="*/ 0 h 12"/>
                    <a:gd name="T4" fmla="*/ 4 w 22"/>
                    <a:gd name="T5" fmla="*/ 2 h 12"/>
                    <a:gd name="T6" fmla="*/ 2 w 22"/>
                    <a:gd name="T7" fmla="*/ 5 h 12"/>
                    <a:gd name="T8" fmla="*/ 0 w 22"/>
                    <a:gd name="T9" fmla="*/ 11 h 12"/>
                    <a:gd name="T10" fmla="*/ 5 w 22"/>
                    <a:gd name="T11" fmla="*/ 12 h 12"/>
                    <a:gd name="T12" fmla="*/ 5 w 22"/>
                    <a:gd name="T13" fmla="*/ 11 h 12"/>
                    <a:gd name="T14" fmla="*/ 7 w 22"/>
                    <a:gd name="T15" fmla="*/ 6 h 12"/>
                    <a:gd name="T16" fmla="*/ 9 w 22"/>
                    <a:gd name="T17" fmla="*/ 6 h 12"/>
                    <a:gd name="T18" fmla="*/ 13 w 22"/>
                    <a:gd name="T19" fmla="*/ 4 h 12"/>
                    <a:gd name="T20" fmla="*/ 22 w 22"/>
                    <a:gd name="T21" fmla="*/ 3 h 12"/>
                    <a:gd name="T22" fmla="*/ 19 w 22"/>
                    <a:gd name="T23" fmla="*/ 1 h 12"/>
                    <a:gd name="T24" fmla="*/ 13 w 2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13" y="0"/>
                      </a:moveTo>
                      <a:lnTo>
                        <a:pt x="10" y="0"/>
                      </a:lnTo>
                      <a:lnTo>
                        <a:pt x="4" y="2"/>
                      </a:lnTo>
                      <a:lnTo>
                        <a:pt x="2" y="5"/>
                      </a:lnTo>
                      <a:lnTo>
                        <a:pt x="0" y="11"/>
                      </a:lnTo>
                      <a:lnTo>
                        <a:pt x="5" y="12"/>
                      </a:lnTo>
                      <a:lnTo>
                        <a:pt x="5" y="11"/>
                      </a:lnTo>
                      <a:lnTo>
                        <a:pt x="7" y="6"/>
                      </a:lnTo>
                      <a:lnTo>
                        <a:pt x="9" y="6"/>
                      </a:lnTo>
                      <a:lnTo>
                        <a:pt x="13" y="4"/>
                      </a:lnTo>
                      <a:lnTo>
                        <a:pt x="22" y="3"/>
                      </a:lnTo>
                      <a:lnTo>
                        <a:pt x="19" y="1"/>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4" name="Freeform 8505"/>
                <p:cNvSpPr>
                  <a:spLocks/>
                </p:cNvSpPr>
                <p:nvPr/>
              </p:nvSpPr>
              <p:spPr bwMode="auto">
                <a:xfrm>
                  <a:off x="3322" y="1513"/>
                  <a:ext cx="2" cy="9"/>
                </a:xfrm>
                <a:custGeom>
                  <a:avLst/>
                  <a:gdLst>
                    <a:gd name="T0" fmla="*/ 4 w 15"/>
                    <a:gd name="T1" fmla="*/ 1 h 57"/>
                    <a:gd name="T2" fmla="*/ 0 w 15"/>
                    <a:gd name="T3" fmla="*/ 0 h 57"/>
                    <a:gd name="T4" fmla="*/ 1 w 15"/>
                    <a:gd name="T5" fmla="*/ 2 h 57"/>
                    <a:gd name="T6" fmla="*/ 4 w 15"/>
                    <a:gd name="T7" fmla="*/ 7 h 57"/>
                    <a:gd name="T8" fmla="*/ 6 w 15"/>
                    <a:gd name="T9" fmla="*/ 13 h 57"/>
                    <a:gd name="T10" fmla="*/ 7 w 15"/>
                    <a:gd name="T11" fmla="*/ 18 h 57"/>
                    <a:gd name="T12" fmla="*/ 9 w 15"/>
                    <a:gd name="T13" fmla="*/ 23 h 57"/>
                    <a:gd name="T14" fmla="*/ 10 w 15"/>
                    <a:gd name="T15" fmla="*/ 29 h 57"/>
                    <a:gd name="T16" fmla="*/ 10 w 15"/>
                    <a:gd name="T17" fmla="*/ 31 h 57"/>
                    <a:gd name="T18" fmla="*/ 9 w 15"/>
                    <a:gd name="T19" fmla="*/ 36 h 57"/>
                    <a:gd name="T20" fmla="*/ 7 w 15"/>
                    <a:gd name="T21" fmla="*/ 42 h 57"/>
                    <a:gd name="T22" fmla="*/ 6 w 15"/>
                    <a:gd name="T23" fmla="*/ 46 h 57"/>
                    <a:gd name="T24" fmla="*/ 3 w 15"/>
                    <a:gd name="T25" fmla="*/ 51 h 57"/>
                    <a:gd name="T26" fmla="*/ 0 w 15"/>
                    <a:gd name="T27" fmla="*/ 57 h 57"/>
                    <a:gd name="T28" fmla="*/ 4 w 15"/>
                    <a:gd name="T29" fmla="*/ 57 h 57"/>
                    <a:gd name="T30" fmla="*/ 6 w 15"/>
                    <a:gd name="T31" fmla="*/ 54 h 57"/>
                    <a:gd name="T32" fmla="*/ 9 w 15"/>
                    <a:gd name="T33" fmla="*/ 49 h 57"/>
                    <a:gd name="T34" fmla="*/ 12 w 15"/>
                    <a:gd name="T35" fmla="*/ 44 h 57"/>
                    <a:gd name="T36" fmla="*/ 13 w 15"/>
                    <a:gd name="T37" fmla="*/ 41 h 57"/>
                    <a:gd name="T38" fmla="*/ 14 w 15"/>
                    <a:gd name="T39" fmla="*/ 34 h 57"/>
                    <a:gd name="T40" fmla="*/ 15 w 15"/>
                    <a:gd name="T41" fmla="*/ 29 h 57"/>
                    <a:gd name="T42" fmla="*/ 15 w 15"/>
                    <a:gd name="T43" fmla="*/ 26 h 57"/>
                    <a:gd name="T44" fmla="*/ 14 w 15"/>
                    <a:gd name="T45" fmla="*/ 20 h 57"/>
                    <a:gd name="T46" fmla="*/ 12 w 15"/>
                    <a:gd name="T47" fmla="*/ 14 h 57"/>
                    <a:gd name="T48" fmla="*/ 11 w 15"/>
                    <a:gd name="T49" fmla="*/ 11 h 57"/>
                    <a:gd name="T50" fmla="*/ 7 w 15"/>
                    <a:gd name="T51" fmla="*/ 5 h 57"/>
                    <a:gd name="T52" fmla="*/ 4 w 15"/>
                    <a:gd name="T53"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57">
                      <a:moveTo>
                        <a:pt x="4" y="1"/>
                      </a:moveTo>
                      <a:lnTo>
                        <a:pt x="0" y="0"/>
                      </a:lnTo>
                      <a:lnTo>
                        <a:pt x="1" y="2"/>
                      </a:lnTo>
                      <a:lnTo>
                        <a:pt x="4" y="7"/>
                      </a:lnTo>
                      <a:lnTo>
                        <a:pt x="6" y="13"/>
                      </a:lnTo>
                      <a:lnTo>
                        <a:pt x="7" y="18"/>
                      </a:lnTo>
                      <a:lnTo>
                        <a:pt x="9" y="23"/>
                      </a:lnTo>
                      <a:lnTo>
                        <a:pt x="10" y="29"/>
                      </a:lnTo>
                      <a:lnTo>
                        <a:pt x="10" y="31"/>
                      </a:lnTo>
                      <a:lnTo>
                        <a:pt x="9" y="36"/>
                      </a:lnTo>
                      <a:lnTo>
                        <a:pt x="7" y="42"/>
                      </a:lnTo>
                      <a:lnTo>
                        <a:pt x="6" y="46"/>
                      </a:lnTo>
                      <a:lnTo>
                        <a:pt x="3" y="51"/>
                      </a:lnTo>
                      <a:lnTo>
                        <a:pt x="0" y="57"/>
                      </a:lnTo>
                      <a:lnTo>
                        <a:pt x="4" y="57"/>
                      </a:lnTo>
                      <a:lnTo>
                        <a:pt x="6" y="54"/>
                      </a:lnTo>
                      <a:lnTo>
                        <a:pt x="9" y="49"/>
                      </a:lnTo>
                      <a:lnTo>
                        <a:pt x="12" y="44"/>
                      </a:lnTo>
                      <a:lnTo>
                        <a:pt x="13" y="41"/>
                      </a:lnTo>
                      <a:lnTo>
                        <a:pt x="14" y="34"/>
                      </a:lnTo>
                      <a:lnTo>
                        <a:pt x="15" y="29"/>
                      </a:lnTo>
                      <a:lnTo>
                        <a:pt x="15" y="26"/>
                      </a:lnTo>
                      <a:lnTo>
                        <a:pt x="14" y="20"/>
                      </a:lnTo>
                      <a:lnTo>
                        <a:pt x="12" y="14"/>
                      </a:lnTo>
                      <a:lnTo>
                        <a:pt x="11" y="11"/>
                      </a:lnTo>
                      <a:lnTo>
                        <a:pt x="7" y="5"/>
                      </a:ln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65" name="Freeform 8506"/>
                <p:cNvSpPr>
                  <a:spLocks/>
                </p:cNvSpPr>
                <p:nvPr/>
              </p:nvSpPr>
              <p:spPr bwMode="auto">
                <a:xfrm>
                  <a:off x="3610" y="2377"/>
                  <a:ext cx="5" cy="9"/>
                </a:xfrm>
                <a:custGeom>
                  <a:avLst/>
                  <a:gdLst>
                    <a:gd name="T0" fmla="*/ 33 w 33"/>
                    <a:gd name="T1" fmla="*/ 0 h 53"/>
                    <a:gd name="T2" fmla="*/ 0 w 33"/>
                    <a:gd name="T3" fmla="*/ 24 h 53"/>
                    <a:gd name="T4" fmla="*/ 32 w 33"/>
                    <a:gd name="T5" fmla="*/ 53 h 53"/>
                  </a:gdLst>
                  <a:ahLst/>
                  <a:cxnLst>
                    <a:cxn ang="0">
                      <a:pos x="T0" y="T1"/>
                    </a:cxn>
                    <a:cxn ang="0">
                      <a:pos x="T2" y="T3"/>
                    </a:cxn>
                    <a:cxn ang="0">
                      <a:pos x="T4" y="T5"/>
                    </a:cxn>
                  </a:cxnLst>
                  <a:rect l="0" t="0" r="r" b="b"/>
                  <a:pathLst>
                    <a:path w="33" h="53">
                      <a:moveTo>
                        <a:pt x="33" y="0"/>
                      </a:moveTo>
                      <a:lnTo>
                        <a:pt x="0" y="24"/>
                      </a:lnTo>
                      <a:lnTo>
                        <a:pt x="32" y="5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6" name="Freeform 8507"/>
                <p:cNvSpPr>
                  <a:spLocks/>
                </p:cNvSpPr>
                <p:nvPr/>
              </p:nvSpPr>
              <p:spPr bwMode="auto">
                <a:xfrm>
                  <a:off x="3591" y="2377"/>
                  <a:ext cx="5" cy="9"/>
                </a:xfrm>
                <a:custGeom>
                  <a:avLst/>
                  <a:gdLst>
                    <a:gd name="T0" fmla="*/ 3 w 34"/>
                    <a:gd name="T1" fmla="*/ 0 h 51"/>
                    <a:gd name="T2" fmla="*/ 34 w 34"/>
                    <a:gd name="T3" fmla="*/ 25 h 51"/>
                    <a:gd name="T4" fmla="*/ 0 w 34"/>
                    <a:gd name="T5" fmla="*/ 51 h 51"/>
                  </a:gdLst>
                  <a:ahLst/>
                  <a:cxnLst>
                    <a:cxn ang="0">
                      <a:pos x="T0" y="T1"/>
                    </a:cxn>
                    <a:cxn ang="0">
                      <a:pos x="T2" y="T3"/>
                    </a:cxn>
                    <a:cxn ang="0">
                      <a:pos x="T4" y="T5"/>
                    </a:cxn>
                  </a:cxnLst>
                  <a:rect l="0" t="0" r="r" b="b"/>
                  <a:pathLst>
                    <a:path w="34" h="51">
                      <a:moveTo>
                        <a:pt x="3" y="0"/>
                      </a:moveTo>
                      <a:lnTo>
                        <a:pt x="34" y="25"/>
                      </a:lnTo>
                      <a:lnTo>
                        <a:pt x="0"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7" name="Freeform 8508"/>
                <p:cNvSpPr>
                  <a:spLocks/>
                </p:cNvSpPr>
                <p:nvPr/>
              </p:nvSpPr>
              <p:spPr bwMode="auto">
                <a:xfrm>
                  <a:off x="3621" y="2372"/>
                  <a:ext cx="9" cy="6"/>
                </a:xfrm>
                <a:custGeom>
                  <a:avLst/>
                  <a:gdLst>
                    <a:gd name="T0" fmla="*/ 55 w 55"/>
                    <a:gd name="T1" fmla="*/ 33 h 33"/>
                    <a:gd name="T2" fmla="*/ 29 w 55"/>
                    <a:gd name="T3" fmla="*/ 0 h 33"/>
                    <a:gd name="T4" fmla="*/ 0 w 55"/>
                    <a:gd name="T5" fmla="*/ 33 h 33"/>
                  </a:gdLst>
                  <a:ahLst/>
                  <a:cxnLst>
                    <a:cxn ang="0">
                      <a:pos x="T0" y="T1"/>
                    </a:cxn>
                    <a:cxn ang="0">
                      <a:pos x="T2" y="T3"/>
                    </a:cxn>
                    <a:cxn ang="0">
                      <a:pos x="T4" y="T5"/>
                    </a:cxn>
                  </a:cxnLst>
                  <a:rect l="0" t="0" r="r" b="b"/>
                  <a:pathLst>
                    <a:path w="55" h="33">
                      <a:moveTo>
                        <a:pt x="55" y="33"/>
                      </a:moveTo>
                      <a:lnTo>
                        <a:pt x="29" y="0"/>
                      </a:lnTo>
                      <a:lnTo>
                        <a:pt x="0"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8" name="Freeform 8509"/>
                <p:cNvSpPr>
                  <a:spLocks/>
                </p:cNvSpPr>
                <p:nvPr/>
              </p:nvSpPr>
              <p:spPr bwMode="auto">
                <a:xfrm>
                  <a:off x="3618" y="2352"/>
                  <a:ext cx="11" cy="6"/>
                </a:xfrm>
                <a:custGeom>
                  <a:avLst/>
                  <a:gdLst>
                    <a:gd name="T0" fmla="*/ 66 w 66"/>
                    <a:gd name="T1" fmla="*/ 0 h 38"/>
                    <a:gd name="T2" fmla="*/ 35 w 66"/>
                    <a:gd name="T3" fmla="*/ 38 h 38"/>
                    <a:gd name="T4" fmla="*/ 0 w 66"/>
                    <a:gd name="T5" fmla="*/ 3 h 38"/>
                  </a:gdLst>
                  <a:ahLst/>
                  <a:cxnLst>
                    <a:cxn ang="0">
                      <a:pos x="T0" y="T1"/>
                    </a:cxn>
                    <a:cxn ang="0">
                      <a:pos x="T2" y="T3"/>
                    </a:cxn>
                    <a:cxn ang="0">
                      <a:pos x="T4" y="T5"/>
                    </a:cxn>
                  </a:cxnLst>
                  <a:rect l="0" t="0" r="r" b="b"/>
                  <a:pathLst>
                    <a:path w="66" h="38">
                      <a:moveTo>
                        <a:pt x="66" y="0"/>
                      </a:moveTo>
                      <a:lnTo>
                        <a:pt x="35" y="38"/>
                      </a:lnTo>
                      <a:lnTo>
                        <a:pt x="0" y="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69" name="Freeform 8510"/>
                <p:cNvSpPr>
                  <a:spLocks/>
                </p:cNvSpPr>
                <p:nvPr/>
              </p:nvSpPr>
              <p:spPr bwMode="auto">
                <a:xfrm>
                  <a:off x="2827" y="2094"/>
                  <a:ext cx="9" cy="6"/>
                </a:xfrm>
                <a:custGeom>
                  <a:avLst/>
                  <a:gdLst>
                    <a:gd name="T0" fmla="*/ 56 w 56"/>
                    <a:gd name="T1" fmla="*/ 33 h 33"/>
                    <a:gd name="T2" fmla="*/ 29 w 56"/>
                    <a:gd name="T3" fmla="*/ 0 h 33"/>
                    <a:gd name="T4" fmla="*/ 0 w 56"/>
                    <a:gd name="T5" fmla="*/ 32 h 33"/>
                  </a:gdLst>
                  <a:ahLst/>
                  <a:cxnLst>
                    <a:cxn ang="0">
                      <a:pos x="T0" y="T1"/>
                    </a:cxn>
                    <a:cxn ang="0">
                      <a:pos x="T2" y="T3"/>
                    </a:cxn>
                    <a:cxn ang="0">
                      <a:pos x="T4" y="T5"/>
                    </a:cxn>
                  </a:cxnLst>
                  <a:rect l="0" t="0" r="r" b="b"/>
                  <a:pathLst>
                    <a:path w="56" h="33">
                      <a:moveTo>
                        <a:pt x="56" y="33"/>
                      </a:moveTo>
                      <a:lnTo>
                        <a:pt x="29" y="0"/>
                      </a:lnTo>
                      <a:lnTo>
                        <a:pt x="0" y="3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0" name="Freeform 8511"/>
                <p:cNvSpPr>
                  <a:spLocks/>
                </p:cNvSpPr>
                <p:nvPr/>
              </p:nvSpPr>
              <p:spPr bwMode="auto">
                <a:xfrm>
                  <a:off x="2829" y="2062"/>
                  <a:ext cx="11" cy="6"/>
                </a:xfrm>
                <a:custGeom>
                  <a:avLst/>
                  <a:gdLst>
                    <a:gd name="T0" fmla="*/ 67 w 67"/>
                    <a:gd name="T1" fmla="*/ 0 h 38"/>
                    <a:gd name="T2" fmla="*/ 35 w 67"/>
                    <a:gd name="T3" fmla="*/ 38 h 38"/>
                    <a:gd name="T4" fmla="*/ 0 w 67"/>
                    <a:gd name="T5" fmla="*/ 2 h 38"/>
                  </a:gdLst>
                  <a:ahLst/>
                  <a:cxnLst>
                    <a:cxn ang="0">
                      <a:pos x="T0" y="T1"/>
                    </a:cxn>
                    <a:cxn ang="0">
                      <a:pos x="T2" y="T3"/>
                    </a:cxn>
                    <a:cxn ang="0">
                      <a:pos x="T4" y="T5"/>
                    </a:cxn>
                  </a:cxnLst>
                  <a:rect l="0" t="0" r="r" b="b"/>
                  <a:pathLst>
                    <a:path w="67" h="38">
                      <a:moveTo>
                        <a:pt x="67" y="0"/>
                      </a:moveTo>
                      <a:lnTo>
                        <a:pt x="35" y="38"/>
                      </a:lnTo>
                      <a:lnTo>
                        <a:pt x="0" y="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1" name="Freeform 8512"/>
                <p:cNvSpPr>
                  <a:spLocks/>
                </p:cNvSpPr>
                <p:nvPr/>
              </p:nvSpPr>
              <p:spPr bwMode="auto">
                <a:xfrm>
                  <a:off x="2985" y="1407"/>
                  <a:ext cx="6" cy="9"/>
                </a:xfrm>
                <a:custGeom>
                  <a:avLst/>
                  <a:gdLst>
                    <a:gd name="T0" fmla="*/ 33 w 33"/>
                    <a:gd name="T1" fmla="*/ 0 h 54"/>
                    <a:gd name="T2" fmla="*/ 0 w 33"/>
                    <a:gd name="T3" fmla="*/ 26 h 54"/>
                    <a:gd name="T4" fmla="*/ 32 w 33"/>
                    <a:gd name="T5" fmla="*/ 54 h 54"/>
                  </a:gdLst>
                  <a:ahLst/>
                  <a:cxnLst>
                    <a:cxn ang="0">
                      <a:pos x="T0" y="T1"/>
                    </a:cxn>
                    <a:cxn ang="0">
                      <a:pos x="T2" y="T3"/>
                    </a:cxn>
                    <a:cxn ang="0">
                      <a:pos x="T4" y="T5"/>
                    </a:cxn>
                  </a:cxnLst>
                  <a:rect l="0" t="0" r="r" b="b"/>
                  <a:pathLst>
                    <a:path w="33" h="54">
                      <a:moveTo>
                        <a:pt x="33" y="0"/>
                      </a:moveTo>
                      <a:lnTo>
                        <a:pt x="0" y="26"/>
                      </a:lnTo>
                      <a:lnTo>
                        <a:pt x="32" y="54"/>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2" name="Freeform 8513"/>
                <p:cNvSpPr>
                  <a:spLocks/>
                </p:cNvSpPr>
                <p:nvPr/>
              </p:nvSpPr>
              <p:spPr bwMode="auto">
                <a:xfrm>
                  <a:off x="2961" y="1407"/>
                  <a:ext cx="5" cy="8"/>
                </a:xfrm>
                <a:custGeom>
                  <a:avLst/>
                  <a:gdLst>
                    <a:gd name="T0" fmla="*/ 2 w 33"/>
                    <a:gd name="T1" fmla="*/ 0 h 51"/>
                    <a:gd name="T2" fmla="*/ 33 w 33"/>
                    <a:gd name="T3" fmla="*/ 27 h 51"/>
                    <a:gd name="T4" fmla="*/ 0 w 33"/>
                    <a:gd name="T5" fmla="*/ 51 h 51"/>
                  </a:gdLst>
                  <a:ahLst/>
                  <a:cxnLst>
                    <a:cxn ang="0">
                      <a:pos x="T0" y="T1"/>
                    </a:cxn>
                    <a:cxn ang="0">
                      <a:pos x="T2" y="T3"/>
                    </a:cxn>
                    <a:cxn ang="0">
                      <a:pos x="T4" y="T5"/>
                    </a:cxn>
                  </a:cxnLst>
                  <a:rect l="0" t="0" r="r" b="b"/>
                  <a:pathLst>
                    <a:path w="33" h="51">
                      <a:moveTo>
                        <a:pt x="2" y="0"/>
                      </a:moveTo>
                      <a:lnTo>
                        <a:pt x="33" y="27"/>
                      </a:lnTo>
                      <a:lnTo>
                        <a:pt x="0" y="5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3" name="Freeform 8514"/>
                <p:cNvSpPr>
                  <a:spLocks/>
                </p:cNvSpPr>
                <p:nvPr/>
              </p:nvSpPr>
              <p:spPr bwMode="auto">
                <a:xfrm>
                  <a:off x="2957" y="1829"/>
                  <a:ext cx="9" cy="6"/>
                </a:xfrm>
                <a:custGeom>
                  <a:avLst/>
                  <a:gdLst>
                    <a:gd name="T0" fmla="*/ 54 w 54"/>
                    <a:gd name="T1" fmla="*/ 32 h 33"/>
                    <a:gd name="T2" fmla="*/ 29 w 54"/>
                    <a:gd name="T3" fmla="*/ 0 h 33"/>
                    <a:gd name="T4" fmla="*/ 0 w 54"/>
                    <a:gd name="T5" fmla="*/ 33 h 33"/>
                  </a:gdLst>
                  <a:ahLst/>
                  <a:cxnLst>
                    <a:cxn ang="0">
                      <a:pos x="T0" y="T1"/>
                    </a:cxn>
                    <a:cxn ang="0">
                      <a:pos x="T2" y="T3"/>
                    </a:cxn>
                    <a:cxn ang="0">
                      <a:pos x="T4" y="T5"/>
                    </a:cxn>
                  </a:cxnLst>
                  <a:rect l="0" t="0" r="r" b="b"/>
                  <a:pathLst>
                    <a:path w="54" h="33">
                      <a:moveTo>
                        <a:pt x="54" y="32"/>
                      </a:moveTo>
                      <a:lnTo>
                        <a:pt x="29" y="0"/>
                      </a:lnTo>
                      <a:lnTo>
                        <a:pt x="0" y="3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4" name="Freeform 8515"/>
                <p:cNvSpPr>
                  <a:spLocks/>
                </p:cNvSpPr>
                <p:nvPr/>
              </p:nvSpPr>
              <p:spPr bwMode="auto">
                <a:xfrm>
                  <a:off x="2957" y="1812"/>
                  <a:ext cx="9" cy="5"/>
                </a:xfrm>
                <a:custGeom>
                  <a:avLst/>
                  <a:gdLst>
                    <a:gd name="T0" fmla="*/ 51 w 51"/>
                    <a:gd name="T1" fmla="*/ 1 h 33"/>
                    <a:gd name="T2" fmla="*/ 25 w 51"/>
                    <a:gd name="T3" fmla="*/ 33 h 33"/>
                    <a:gd name="T4" fmla="*/ 0 w 51"/>
                    <a:gd name="T5" fmla="*/ 0 h 33"/>
                  </a:gdLst>
                  <a:ahLst/>
                  <a:cxnLst>
                    <a:cxn ang="0">
                      <a:pos x="T0" y="T1"/>
                    </a:cxn>
                    <a:cxn ang="0">
                      <a:pos x="T2" y="T3"/>
                    </a:cxn>
                    <a:cxn ang="0">
                      <a:pos x="T4" y="T5"/>
                    </a:cxn>
                  </a:cxnLst>
                  <a:rect l="0" t="0" r="r" b="b"/>
                  <a:pathLst>
                    <a:path w="51" h="33">
                      <a:moveTo>
                        <a:pt x="51" y="1"/>
                      </a:moveTo>
                      <a:lnTo>
                        <a:pt x="25" y="33"/>
                      </a:lnTo>
                      <a:lnTo>
                        <a:pt x="0"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5" name="Line 8516"/>
                <p:cNvSpPr>
                  <a:spLocks noChangeShapeType="1"/>
                </p:cNvSpPr>
                <p:nvPr/>
              </p:nvSpPr>
              <p:spPr bwMode="auto">
                <a:xfrm flipH="1" flipV="1">
                  <a:off x="2710" y="2621"/>
                  <a:ext cx="41"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6" name="Line 8517"/>
                <p:cNvSpPr>
                  <a:spLocks noChangeShapeType="1"/>
                </p:cNvSpPr>
                <p:nvPr/>
              </p:nvSpPr>
              <p:spPr bwMode="auto">
                <a:xfrm flipV="1">
                  <a:off x="2710" y="2535"/>
                  <a:ext cx="87"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7" name="Line 8518"/>
                <p:cNvSpPr>
                  <a:spLocks noChangeShapeType="1"/>
                </p:cNvSpPr>
                <p:nvPr/>
              </p:nvSpPr>
              <p:spPr bwMode="auto">
                <a:xfrm flipV="1">
                  <a:off x="2797" y="2448"/>
                  <a:ext cx="0"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78" name="Freeform 8519"/>
                <p:cNvSpPr>
                  <a:spLocks/>
                </p:cNvSpPr>
                <p:nvPr/>
              </p:nvSpPr>
              <p:spPr bwMode="auto">
                <a:xfrm>
                  <a:off x="2710" y="2363"/>
                  <a:ext cx="261" cy="342"/>
                </a:xfrm>
                <a:custGeom>
                  <a:avLst/>
                  <a:gdLst>
                    <a:gd name="T0" fmla="*/ 516 w 1565"/>
                    <a:gd name="T1" fmla="*/ 2050 h 2051"/>
                    <a:gd name="T2" fmla="*/ 248 w 1565"/>
                    <a:gd name="T3" fmla="*/ 1806 h 2051"/>
                    <a:gd name="T4" fmla="*/ 0 w 1565"/>
                    <a:gd name="T5" fmla="*/ 1545 h 2051"/>
                    <a:gd name="T6" fmla="*/ 520 w 1565"/>
                    <a:gd name="T7" fmla="*/ 1027 h 2051"/>
                    <a:gd name="T8" fmla="*/ 520 w 1565"/>
                    <a:gd name="T9" fmla="*/ 509 h 2051"/>
                    <a:gd name="T10" fmla="*/ 1035 w 1565"/>
                    <a:gd name="T11" fmla="*/ 0 h 2051"/>
                    <a:gd name="T12" fmla="*/ 1565 w 1565"/>
                    <a:gd name="T13" fmla="*/ 0 h 2051"/>
                    <a:gd name="T14" fmla="*/ 1565 w 1565"/>
                    <a:gd name="T15" fmla="*/ 2051 h 2051"/>
                    <a:gd name="T16" fmla="*/ 516 w 1565"/>
                    <a:gd name="T17" fmla="*/ 2050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5" h="2051">
                      <a:moveTo>
                        <a:pt x="516" y="2050"/>
                      </a:moveTo>
                      <a:lnTo>
                        <a:pt x="248" y="1806"/>
                      </a:lnTo>
                      <a:lnTo>
                        <a:pt x="0" y="1545"/>
                      </a:lnTo>
                      <a:lnTo>
                        <a:pt x="520" y="1027"/>
                      </a:lnTo>
                      <a:lnTo>
                        <a:pt x="520" y="509"/>
                      </a:lnTo>
                      <a:lnTo>
                        <a:pt x="1035" y="0"/>
                      </a:lnTo>
                      <a:lnTo>
                        <a:pt x="1565" y="0"/>
                      </a:lnTo>
                      <a:lnTo>
                        <a:pt x="1565" y="2051"/>
                      </a:lnTo>
                      <a:lnTo>
                        <a:pt x="516" y="2050"/>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9" name="Line 8520"/>
                <p:cNvSpPr>
                  <a:spLocks noChangeShapeType="1"/>
                </p:cNvSpPr>
                <p:nvPr/>
              </p:nvSpPr>
              <p:spPr bwMode="auto">
                <a:xfrm flipV="1">
                  <a:off x="2971" y="2278"/>
                  <a:ext cx="0"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0" name="Freeform 8521"/>
                <p:cNvSpPr>
                  <a:spLocks/>
                </p:cNvSpPr>
                <p:nvPr/>
              </p:nvSpPr>
              <p:spPr bwMode="auto">
                <a:xfrm>
                  <a:off x="2971" y="2190"/>
                  <a:ext cx="283" cy="431"/>
                </a:xfrm>
                <a:custGeom>
                  <a:avLst/>
                  <a:gdLst>
                    <a:gd name="T0" fmla="*/ 0 w 1699"/>
                    <a:gd name="T1" fmla="*/ 1042 h 2586"/>
                    <a:gd name="T2" fmla="*/ 0 w 1699"/>
                    <a:gd name="T3" fmla="*/ 2586 h 2586"/>
                    <a:gd name="T4" fmla="*/ 1699 w 1699"/>
                    <a:gd name="T5" fmla="*/ 2585 h 2586"/>
                    <a:gd name="T6" fmla="*/ 1687 w 1699"/>
                    <a:gd name="T7" fmla="*/ 1033 h 2586"/>
                    <a:gd name="T8" fmla="*/ 557 w 1699"/>
                    <a:gd name="T9" fmla="*/ 0 h 2586"/>
                  </a:gdLst>
                  <a:ahLst/>
                  <a:cxnLst>
                    <a:cxn ang="0">
                      <a:pos x="T0" y="T1"/>
                    </a:cxn>
                    <a:cxn ang="0">
                      <a:pos x="T2" y="T3"/>
                    </a:cxn>
                    <a:cxn ang="0">
                      <a:pos x="T4" y="T5"/>
                    </a:cxn>
                    <a:cxn ang="0">
                      <a:pos x="T6" y="T7"/>
                    </a:cxn>
                    <a:cxn ang="0">
                      <a:pos x="T8" y="T9"/>
                    </a:cxn>
                  </a:cxnLst>
                  <a:rect l="0" t="0" r="r" b="b"/>
                  <a:pathLst>
                    <a:path w="1699" h="2586">
                      <a:moveTo>
                        <a:pt x="0" y="1042"/>
                      </a:moveTo>
                      <a:lnTo>
                        <a:pt x="0" y="2586"/>
                      </a:lnTo>
                      <a:lnTo>
                        <a:pt x="1699" y="2585"/>
                      </a:lnTo>
                      <a:lnTo>
                        <a:pt x="1687" y="1033"/>
                      </a:lnTo>
                      <a:lnTo>
                        <a:pt x="557"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1" name="Line 8522"/>
                <p:cNvSpPr>
                  <a:spLocks noChangeShapeType="1"/>
                </p:cNvSpPr>
                <p:nvPr/>
              </p:nvSpPr>
              <p:spPr bwMode="auto">
                <a:xfrm>
                  <a:off x="2797" y="2448"/>
                  <a:ext cx="0"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2" name="Line 8523"/>
                <p:cNvSpPr>
                  <a:spLocks noChangeShapeType="1"/>
                </p:cNvSpPr>
                <p:nvPr/>
              </p:nvSpPr>
              <p:spPr bwMode="auto">
                <a:xfrm flipH="1">
                  <a:off x="2710" y="2535"/>
                  <a:ext cx="87"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3" name="Line 8524"/>
                <p:cNvSpPr>
                  <a:spLocks noChangeShapeType="1"/>
                </p:cNvSpPr>
                <p:nvPr/>
              </p:nvSpPr>
              <p:spPr bwMode="auto">
                <a:xfrm>
                  <a:off x="2710" y="2621"/>
                  <a:ext cx="41"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4" name="Line 8525"/>
                <p:cNvSpPr>
                  <a:spLocks noChangeShapeType="1"/>
                </p:cNvSpPr>
                <p:nvPr/>
              </p:nvSpPr>
              <p:spPr bwMode="auto">
                <a:xfrm flipH="1">
                  <a:off x="2625" y="2448"/>
                  <a:ext cx="8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5" name="Line 8526"/>
                <p:cNvSpPr>
                  <a:spLocks noChangeShapeType="1"/>
                </p:cNvSpPr>
                <p:nvPr/>
              </p:nvSpPr>
              <p:spPr bwMode="auto">
                <a:xfrm flipH="1">
                  <a:off x="2536" y="2448"/>
                  <a:ext cx="89"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6" name="Line 8527"/>
                <p:cNvSpPr>
                  <a:spLocks noChangeShapeType="1"/>
                </p:cNvSpPr>
                <p:nvPr/>
              </p:nvSpPr>
              <p:spPr bwMode="auto">
                <a:xfrm>
                  <a:off x="2536" y="2534"/>
                  <a:ext cx="0"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7" name="Line 8528"/>
                <p:cNvSpPr>
                  <a:spLocks noChangeShapeType="1"/>
                </p:cNvSpPr>
                <p:nvPr/>
              </p:nvSpPr>
              <p:spPr bwMode="auto">
                <a:xfrm flipH="1">
                  <a:off x="2446" y="2620"/>
                  <a:ext cx="90" cy="89"/>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8" name="Line 8529"/>
                <p:cNvSpPr>
                  <a:spLocks noChangeShapeType="1"/>
                </p:cNvSpPr>
                <p:nvPr/>
              </p:nvSpPr>
              <p:spPr bwMode="auto">
                <a:xfrm flipV="1">
                  <a:off x="2446" y="2709"/>
                  <a:ext cx="17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89" name="Line 8530"/>
                <p:cNvSpPr>
                  <a:spLocks noChangeShapeType="1"/>
                </p:cNvSpPr>
                <p:nvPr/>
              </p:nvSpPr>
              <p:spPr bwMode="auto">
                <a:xfrm>
                  <a:off x="2625" y="2709"/>
                  <a:ext cx="42" cy="41"/>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0" name="Line 8531"/>
                <p:cNvSpPr>
                  <a:spLocks noChangeShapeType="1"/>
                </p:cNvSpPr>
                <p:nvPr/>
              </p:nvSpPr>
              <p:spPr bwMode="auto">
                <a:xfrm flipV="1">
                  <a:off x="2667" y="2665"/>
                  <a:ext cx="84"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1" name="Line 8532"/>
                <p:cNvSpPr>
                  <a:spLocks noChangeShapeType="1"/>
                </p:cNvSpPr>
                <p:nvPr/>
              </p:nvSpPr>
              <p:spPr bwMode="auto">
                <a:xfrm flipH="1" flipV="1">
                  <a:off x="2710" y="2621"/>
                  <a:ext cx="41" cy="44"/>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2" name="Line 8533"/>
                <p:cNvSpPr>
                  <a:spLocks noChangeShapeType="1"/>
                </p:cNvSpPr>
                <p:nvPr/>
              </p:nvSpPr>
              <p:spPr bwMode="auto">
                <a:xfrm flipV="1">
                  <a:off x="2710" y="2535"/>
                  <a:ext cx="87" cy="86"/>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3" name="Line 8534"/>
                <p:cNvSpPr>
                  <a:spLocks noChangeShapeType="1"/>
                </p:cNvSpPr>
                <p:nvPr/>
              </p:nvSpPr>
              <p:spPr bwMode="auto">
                <a:xfrm flipV="1">
                  <a:off x="2797" y="2448"/>
                  <a:ext cx="0" cy="8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4" name="Line 8535"/>
                <p:cNvSpPr>
                  <a:spLocks noChangeShapeType="1"/>
                </p:cNvSpPr>
                <p:nvPr/>
              </p:nvSpPr>
              <p:spPr bwMode="auto">
                <a:xfrm flipV="1">
                  <a:off x="2797" y="2363"/>
                  <a:ext cx="86"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5" name="Line 8536"/>
                <p:cNvSpPr>
                  <a:spLocks noChangeShapeType="1"/>
                </p:cNvSpPr>
                <p:nvPr/>
              </p:nvSpPr>
              <p:spPr bwMode="auto">
                <a:xfrm flipH="1">
                  <a:off x="2796" y="2363"/>
                  <a:ext cx="87"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6" name="Line 8537"/>
                <p:cNvSpPr>
                  <a:spLocks noChangeShapeType="1"/>
                </p:cNvSpPr>
                <p:nvPr/>
              </p:nvSpPr>
              <p:spPr bwMode="auto">
                <a:xfrm flipH="1">
                  <a:off x="2711" y="2363"/>
                  <a:ext cx="85" cy="85"/>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7" name="Freeform 8538"/>
                <p:cNvSpPr>
                  <a:spLocks/>
                </p:cNvSpPr>
                <p:nvPr/>
              </p:nvSpPr>
              <p:spPr bwMode="auto">
                <a:xfrm>
                  <a:off x="2971" y="2190"/>
                  <a:ext cx="93" cy="88"/>
                </a:xfrm>
                <a:custGeom>
                  <a:avLst/>
                  <a:gdLst>
                    <a:gd name="T0" fmla="*/ 0 w 557"/>
                    <a:gd name="T1" fmla="*/ 530 h 530"/>
                    <a:gd name="T2" fmla="*/ 557 w 557"/>
                    <a:gd name="T3" fmla="*/ 0 h 530"/>
                    <a:gd name="T4" fmla="*/ 0 w 557"/>
                    <a:gd name="T5" fmla="*/ 530 h 530"/>
                  </a:gdLst>
                  <a:ahLst/>
                  <a:cxnLst>
                    <a:cxn ang="0">
                      <a:pos x="T0" y="T1"/>
                    </a:cxn>
                    <a:cxn ang="0">
                      <a:pos x="T2" y="T3"/>
                    </a:cxn>
                    <a:cxn ang="0">
                      <a:pos x="T4" y="T5"/>
                    </a:cxn>
                  </a:cxnLst>
                  <a:rect l="0" t="0" r="r" b="b"/>
                  <a:pathLst>
                    <a:path w="557" h="530">
                      <a:moveTo>
                        <a:pt x="0" y="530"/>
                      </a:moveTo>
                      <a:lnTo>
                        <a:pt x="557" y="0"/>
                      </a:lnTo>
                      <a:lnTo>
                        <a:pt x="0" y="53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8" name="Freeform 8539"/>
                <p:cNvSpPr>
                  <a:spLocks/>
                </p:cNvSpPr>
                <p:nvPr/>
              </p:nvSpPr>
              <p:spPr bwMode="auto">
                <a:xfrm>
                  <a:off x="2702" y="2278"/>
                  <a:ext cx="269" cy="85"/>
                </a:xfrm>
                <a:custGeom>
                  <a:avLst/>
                  <a:gdLst>
                    <a:gd name="T0" fmla="*/ 1614 w 1614"/>
                    <a:gd name="T1" fmla="*/ 0 h 512"/>
                    <a:gd name="T2" fmla="*/ 1614 w 1614"/>
                    <a:gd name="T3" fmla="*/ 512 h 512"/>
                    <a:gd name="T4" fmla="*/ 563 w 1614"/>
                    <a:gd name="T5" fmla="*/ 512 h 512"/>
                    <a:gd name="T6" fmla="*/ 0 w 1614"/>
                    <a:gd name="T7" fmla="*/ 512 h 512"/>
                  </a:gdLst>
                  <a:ahLst/>
                  <a:cxnLst>
                    <a:cxn ang="0">
                      <a:pos x="T0" y="T1"/>
                    </a:cxn>
                    <a:cxn ang="0">
                      <a:pos x="T2" y="T3"/>
                    </a:cxn>
                    <a:cxn ang="0">
                      <a:pos x="T4" y="T5"/>
                    </a:cxn>
                    <a:cxn ang="0">
                      <a:pos x="T6" y="T7"/>
                    </a:cxn>
                  </a:cxnLst>
                  <a:rect l="0" t="0" r="r" b="b"/>
                  <a:pathLst>
                    <a:path w="1614" h="512">
                      <a:moveTo>
                        <a:pt x="1614" y="0"/>
                      </a:moveTo>
                      <a:lnTo>
                        <a:pt x="1614" y="512"/>
                      </a:lnTo>
                      <a:lnTo>
                        <a:pt x="563" y="512"/>
                      </a:lnTo>
                      <a:lnTo>
                        <a:pt x="0" y="51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99" name="Freeform 8540"/>
                <p:cNvSpPr>
                  <a:spLocks/>
                </p:cNvSpPr>
                <p:nvPr/>
              </p:nvSpPr>
              <p:spPr bwMode="auto">
                <a:xfrm>
                  <a:off x="2849" y="2190"/>
                  <a:ext cx="215" cy="0"/>
                </a:xfrm>
                <a:custGeom>
                  <a:avLst/>
                  <a:gdLst>
                    <a:gd name="T0" fmla="*/ 0 w 1292"/>
                    <a:gd name="T1" fmla="*/ 0 h 2"/>
                    <a:gd name="T2" fmla="*/ 1292 w 1292"/>
                    <a:gd name="T3" fmla="*/ 2 h 2"/>
                    <a:gd name="T4" fmla="*/ 0 w 1292"/>
                    <a:gd name="T5" fmla="*/ 0 h 2"/>
                  </a:gdLst>
                  <a:ahLst/>
                  <a:cxnLst>
                    <a:cxn ang="0">
                      <a:pos x="T0" y="T1"/>
                    </a:cxn>
                    <a:cxn ang="0">
                      <a:pos x="T2" y="T3"/>
                    </a:cxn>
                    <a:cxn ang="0">
                      <a:pos x="T4" y="T5"/>
                    </a:cxn>
                  </a:cxnLst>
                  <a:rect l="0" t="0" r="r" b="b"/>
                  <a:pathLst>
                    <a:path w="1292" h="2">
                      <a:moveTo>
                        <a:pt x="0" y="0"/>
                      </a:moveTo>
                      <a:lnTo>
                        <a:pt x="1292" y="2"/>
                      </a:lnTo>
                      <a:lnTo>
                        <a:pt x="0" y="0"/>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0" name="Freeform 8541"/>
                <p:cNvSpPr>
                  <a:spLocks/>
                </p:cNvSpPr>
                <p:nvPr/>
              </p:nvSpPr>
              <p:spPr bwMode="auto">
                <a:xfrm>
                  <a:off x="2715" y="2190"/>
                  <a:ext cx="134" cy="161"/>
                </a:xfrm>
                <a:custGeom>
                  <a:avLst/>
                  <a:gdLst>
                    <a:gd name="T0" fmla="*/ 799 w 799"/>
                    <a:gd name="T1" fmla="*/ 0 h 971"/>
                    <a:gd name="T2" fmla="*/ 794 w 799"/>
                    <a:gd name="T3" fmla="*/ 25 h 971"/>
                    <a:gd name="T4" fmla="*/ 776 w 799"/>
                    <a:gd name="T5" fmla="*/ 71 h 971"/>
                    <a:gd name="T6" fmla="*/ 756 w 799"/>
                    <a:gd name="T7" fmla="*/ 108 h 971"/>
                    <a:gd name="T8" fmla="*/ 724 w 799"/>
                    <a:gd name="T9" fmla="*/ 199 h 971"/>
                    <a:gd name="T10" fmla="*/ 714 w 799"/>
                    <a:gd name="T11" fmla="*/ 211 h 971"/>
                    <a:gd name="T12" fmla="*/ 688 w 799"/>
                    <a:gd name="T13" fmla="*/ 266 h 971"/>
                    <a:gd name="T14" fmla="*/ 673 w 799"/>
                    <a:gd name="T15" fmla="*/ 313 h 971"/>
                    <a:gd name="T16" fmla="*/ 658 w 799"/>
                    <a:gd name="T17" fmla="*/ 351 h 971"/>
                    <a:gd name="T18" fmla="*/ 624 w 799"/>
                    <a:gd name="T19" fmla="*/ 386 h 971"/>
                    <a:gd name="T20" fmla="*/ 605 w 799"/>
                    <a:gd name="T21" fmla="*/ 419 h 971"/>
                    <a:gd name="T22" fmla="*/ 591 w 799"/>
                    <a:gd name="T23" fmla="*/ 459 h 971"/>
                    <a:gd name="T24" fmla="*/ 578 w 799"/>
                    <a:gd name="T25" fmla="*/ 485 h 971"/>
                    <a:gd name="T26" fmla="*/ 564 w 799"/>
                    <a:gd name="T27" fmla="*/ 532 h 971"/>
                    <a:gd name="T28" fmla="*/ 538 w 799"/>
                    <a:gd name="T29" fmla="*/ 563 h 971"/>
                    <a:gd name="T30" fmla="*/ 507 w 799"/>
                    <a:gd name="T31" fmla="*/ 580 h 971"/>
                    <a:gd name="T32" fmla="*/ 476 w 799"/>
                    <a:gd name="T33" fmla="*/ 589 h 971"/>
                    <a:gd name="T34" fmla="*/ 413 w 799"/>
                    <a:gd name="T35" fmla="*/ 599 h 971"/>
                    <a:gd name="T36" fmla="*/ 381 w 799"/>
                    <a:gd name="T37" fmla="*/ 608 h 971"/>
                    <a:gd name="T38" fmla="*/ 350 w 799"/>
                    <a:gd name="T39" fmla="*/ 620 h 971"/>
                    <a:gd name="T40" fmla="*/ 325 w 799"/>
                    <a:gd name="T41" fmla="*/ 648 h 971"/>
                    <a:gd name="T42" fmla="*/ 318 w 799"/>
                    <a:gd name="T43" fmla="*/ 677 h 971"/>
                    <a:gd name="T44" fmla="*/ 312 w 799"/>
                    <a:gd name="T45" fmla="*/ 706 h 971"/>
                    <a:gd name="T46" fmla="*/ 311 w 799"/>
                    <a:gd name="T47" fmla="*/ 750 h 971"/>
                    <a:gd name="T48" fmla="*/ 305 w 799"/>
                    <a:gd name="T49" fmla="*/ 788 h 971"/>
                    <a:gd name="T50" fmla="*/ 291 w 799"/>
                    <a:gd name="T51" fmla="*/ 826 h 971"/>
                    <a:gd name="T52" fmla="*/ 277 w 799"/>
                    <a:gd name="T53" fmla="*/ 854 h 971"/>
                    <a:gd name="T54" fmla="*/ 250 w 799"/>
                    <a:gd name="T55" fmla="*/ 883 h 971"/>
                    <a:gd name="T56" fmla="*/ 208 w 799"/>
                    <a:gd name="T57" fmla="*/ 895 h 971"/>
                    <a:gd name="T58" fmla="*/ 171 w 799"/>
                    <a:gd name="T59" fmla="*/ 916 h 971"/>
                    <a:gd name="T60" fmla="*/ 126 w 799"/>
                    <a:gd name="T61" fmla="*/ 923 h 971"/>
                    <a:gd name="T62" fmla="*/ 63 w 799"/>
                    <a:gd name="T63" fmla="*/ 925 h 971"/>
                    <a:gd name="T64" fmla="*/ 24 w 799"/>
                    <a:gd name="T65" fmla="*/ 937 h 971"/>
                    <a:gd name="T66" fmla="*/ 0 w 799"/>
                    <a:gd name="T67" fmla="*/ 971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99" h="971">
                      <a:moveTo>
                        <a:pt x="799" y="0"/>
                      </a:moveTo>
                      <a:lnTo>
                        <a:pt x="794" y="25"/>
                      </a:lnTo>
                      <a:lnTo>
                        <a:pt x="776" y="71"/>
                      </a:lnTo>
                      <a:lnTo>
                        <a:pt x="756" y="108"/>
                      </a:lnTo>
                      <a:lnTo>
                        <a:pt x="724" y="199"/>
                      </a:lnTo>
                      <a:lnTo>
                        <a:pt x="714" y="211"/>
                      </a:lnTo>
                      <a:lnTo>
                        <a:pt x="688" y="266"/>
                      </a:lnTo>
                      <a:lnTo>
                        <a:pt x="673" y="313"/>
                      </a:lnTo>
                      <a:lnTo>
                        <a:pt x="658" y="351"/>
                      </a:lnTo>
                      <a:lnTo>
                        <a:pt x="624" y="386"/>
                      </a:lnTo>
                      <a:lnTo>
                        <a:pt x="605" y="419"/>
                      </a:lnTo>
                      <a:lnTo>
                        <a:pt x="591" y="459"/>
                      </a:lnTo>
                      <a:lnTo>
                        <a:pt x="578" y="485"/>
                      </a:lnTo>
                      <a:lnTo>
                        <a:pt x="564" y="532"/>
                      </a:lnTo>
                      <a:lnTo>
                        <a:pt x="538" y="563"/>
                      </a:lnTo>
                      <a:lnTo>
                        <a:pt x="507" y="580"/>
                      </a:lnTo>
                      <a:lnTo>
                        <a:pt x="476" y="589"/>
                      </a:lnTo>
                      <a:lnTo>
                        <a:pt x="413" y="599"/>
                      </a:lnTo>
                      <a:lnTo>
                        <a:pt x="381" y="608"/>
                      </a:lnTo>
                      <a:lnTo>
                        <a:pt x="350" y="620"/>
                      </a:lnTo>
                      <a:lnTo>
                        <a:pt x="325" y="648"/>
                      </a:lnTo>
                      <a:lnTo>
                        <a:pt x="318" y="677"/>
                      </a:lnTo>
                      <a:lnTo>
                        <a:pt x="312" y="706"/>
                      </a:lnTo>
                      <a:lnTo>
                        <a:pt x="311" y="750"/>
                      </a:lnTo>
                      <a:lnTo>
                        <a:pt x="305" y="788"/>
                      </a:lnTo>
                      <a:lnTo>
                        <a:pt x="291" y="826"/>
                      </a:lnTo>
                      <a:lnTo>
                        <a:pt x="277" y="854"/>
                      </a:lnTo>
                      <a:lnTo>
                        <a:pt x="250" y="883"/>
                      </a:lnTo>
                      <a:lnTo>
                        <a:pt x="208" y="895"/>
                      </a:lnTo>
                      <a:lnTo>
                        <a:pt x="171" y="916"/>
                      </a:lnTo>
                      <a:lnTo>
                        <a:pt x="126" y="923"/>
                      </a:lnTo>
                      <a:lnTo>
                        <a:pt x="63" y="925"/>
                      </a:lnTo>
                      <a:lnTo>
                        <a:pt x="24" y="937"/>
                      </a:lnTo>
                      <a:lnTo>
                        <a:pt x="0" y="9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1" name="Line 8542"/>
                <p:cNvSpPr>
                  <a:spLocks noChangeShapeType="1"/>
                </p:cNvSpPr>
                <p:nvPr/>
              </p:nvSpPr>
              <p:spPr bwMode="auto">
                <a:xfrm flipH="1">
                  <a:off x="2702" y="2351"/>
                  <a:ext cx="13" cy="1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2" name="Freeform 8543"/>
                <p:cNvSpPr>
                  <a:spLocks/>
                </p:cNvSpPr>
                <p:nvPr/>
              </p:nvSpPr>
              <p:spPr bwMode="auto">
                <a:xfrm>
                  <a:off x="2561" y="2421"/>
                  <a:ext cx="5" cy="5"/>
                </a:xfrm>
                <a:custGeom>
                  <a:avLst/>
                  <a:gdLst>
                    <a:gd name="T0" fmla="*/ 0 w 26"/>
                    <a:gd name="T1" fmla="*/ 0 h 27"/>
                    <a:gd name="T2" fmla="*/ 0 w 26"/>
                    <a:gd name="T3" fmla="*/ 5 h 27"/>
                    <a:gd name="T4" fmla="*/ 26 w 26"/>
                    <a:gd name="T5" fmla="*/ 27 h 27"/>
                  </a:gdLst>
                  <a:ahLst/>
                  <a:cxnLst>
                    <a:cxn ang="0">
                      <a:pos x="T0" y="T1"/>
                    </a:cxn>
                    <a:cxn ang="0">
                      <a:pos x="T2" y="T3"/>
                    </a:cxn>
                    <a:cxn ang="0">
                      <a:pos x="T4" y="T5"/>
                    </a:cxn>
                  </a:cxnLst>
                  <a:rect l="0" t="0" r="r" b="b"/>
                  <a:pathLst>
                    <a:path w="26" h="27">
                      <a:moveTo>
                        <a:pt x="0" y="0"/>
                      </a:moveTo>
                      <a:lnTo>
                        <a:pt x="0" y="5"/>
                      </a:lnTo>
                      <a:lnTo>
                        <a:pt x="26" y="2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3" name="Freeform 8544"/>
                <p:cNvSpPr>
                  <a:spLocks/>
                </p:cNvSpPr>
                <p:nvPr/>
              </p:nvSpPr>
              <p:spPr bwMode="auto">
                <a:xfrm>
                  <a:off x="2566" y="2412"/>
                  <a:ext cx="96" cy="16"/>
                </a:xfrm>
                <a:custGeom>
                  <a:avLst/>
                  <a:gdLst>
                    <a:gd name="T0" fmla="*/ 0 w 576"/>
                    <a:gd name="T1" fmla="*/ 83 h 98"/>
                    <a:gd name="T2" fmla="*/ 35 w 576"/>
                    <a:gd name="T3" fmla="*/ 97 h 98"/>
                    <a:gd name="T4" fmla="*/ 102 w 576"/>
                    <a:gd name="T5" fmla="*/ 98 h 98"/>
                    <a:gd name="T6" fmla="*/ 149 w 576"/>
                    <a:gd name="T7" fmla="*/ 92 h 98"/>
                    <a:gd name="T8" fmla="*/ 172 w 576"/>
                    <a:gd name="T9" fmla="*/ 92 h 98"/>
                    <a:gd name="T10" fmla="*/ 227 w 576"/>
                    <a:gd name="T11" fmla="*/ 83 h 98"/>
                    <a:gd name="T12" fmla="*/ 284 w 576"/>
                    <a:gd name="T13" fmla="*/ 77 h 98"/>
                    <a:gd name="T14" fmla="*/ 338 w 576"/>
                    <a:gd name="T15" fmla="*/ 66 h 98"/>
                    <a:gd name="T16" fmla="*/ 378 w 576"/>
                    <a:gd name="T17" fmla="*/ 56 h 98"/>
                    <a:gd name="T18" fmla="*/ 483 w 576"/>
                    <a:gd name="T19" fmla="*/ 37 h 98"/>
                    <a:gd name="T20" fmla="*/ 524 w 576"/>
                    <a:gd name="T21" fmla="*/ 23 h 98"/>
                    <a:gd name="T22" fmla="*/ 576 w 576"/>
                    <a:gd name="T23"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6" h="98">
                      <a:moveTo>
                        <a:pt x="0" y="83"/>
                      </a:moveTo>
                      <a:lnTo>
                        <a:pt x="35" y="97"/>
                      </a:lnTo>
                      <a:lnTo>
                        <a:pt x="102" y="98"/>
                      </a:lnTo>
                      <a:lnTo>
                        <a:pt x="149" y="92"/>
                      </a:lnTo>
                      <a:lnTo>
                        <a:pt x="172" y="92"/>
                      </a:lnTo>
                      <a:lnTo>
                        <a:pt x="227" y="83"/>
                      </a:lnTo>
                      <a:lnTo>
                        <a:pt x="284" y="77"/>
                      </a:lnTo>
                      <a:lnTo>
                        <a:pt x="338" y="66"/>
                      </a:lnTo>
                      <a:lnTo>
                        <a:pt x="378" y="56"/>
                      </a:lnTo>
                      <a:lnTo>
                        <a:pt x="483" y="37"/>
                      </a:lnTo>
                      <a:lnTo>
                        <a:pt x="524" y="23"/>
                      </a:lnTo>
                      <a:lnTo>
                        <a:pt x="57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4" name="Freeform 8545"/>
                <p:cNvSpPr>
                  <a:spLocks/>
                </p:cNvSpPr>
                <p:nvPr/>
              </p:nvSpPr>
              <p:spPr bwMode="auto">
                <a:xfrm>
                  <a:off x="2534" y="2363"/>
                  <a:ext cx="262" cy="85"/>
                </a:xfrm>
                <a:custGeom>
                  <a:avLst/>
                  <a:gdLst>
                    <a:gd name="T0" fmla="*/ 764 w 1568"/>
                    <a:gd name="T1" fmla="*/ 291 h 508"/>
                    <a:gd name="T2" fmla="*/ 786 w 1568"/>
                    <a:gd name="T3" fmla="*/ 266 h 508"/>
                    <a:gd name="T4" fmla="*/ 799 w 1568"/>
                    <a:gd name="T5" fmla="*/ 243 h 508"/>
                    <a:gd name="T6" fmla="*/ 817 w 1568"/>
                    <a:gd name="T7" fmla="*/ 168 h 508"/>
                    <a:gd name="T8" fmla="*/ 848 w 1568"/>
                    <a:gd name="T9" fmla="*/ 85 h 508"/>
                    <a:gd name="T10" fmla="*/ 880 w 1568"/>
                    <a:gd name="T11" fmla="*/ 57 h 508"/>
                    <a:gd name="T12" fmla="*/ 912 w 1568"/>
                    <a:gd name="T13" fmla="*/ 57 h 508"/>
                    <a:gd name="T14" fmla="*/ 944 w 1568"/>
                    <a:gd name="T15" fmla="*/ 50 h 508"/>
                    <a:gd name="T16" fmla="*/ 972 w 1568"/>
                    <a:gd name="T17" fmla="*/ 31 h 508"/>
                    <a:gd name="T18" fmla="*/ 1005 w 1568"/>
                    <a:gd name="T19" fmla="*/ 0 h 508"/>
                    <a:gd name="T20" fmla="*/ 1568 w 1568"/>
                    <a:gd name="T21" fmla="*/ 0 h 508"/>
                    <a:gd name="T22" fmla="*/ 1059 w 1568"/>
                    <a:gd name="T23" fmla="*/ 508 h 508"/>
                    <a:gd name="T24" fmla="*/ 0 w 1568"/>
                    <a:gd name="T25" fmla="*/ 508 h 508"/>
                    <a:gd name="T26" fmla="*/ 162 w 1568"/>
                    <a:gd name="T27" fmla="*/ 347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8" h="508">
                      <a:moveTo>
                        <a:pt x="764" y="291"/>
                      </a:moveTo>
                      <a:lnTo>
                        <a:pt x="786" y="266"/>
                      </a:lnTo>
                      <a:lnTo>
                        <a:pt x="799" y="243"/>
                      </a:lnTo>
                      <a:lnTo>
                        <a:pt x="817" y="168"/>
                      </a:lnTo>
                      <a:lnTo>
                        <a:pt x="848" y="85"/>
                      </a:lnTo>
                      <a:lnTo>
                        <a:pt x="880" y="57"/>
                      </a:lnTo>
                      <a:lnTo>
                        <a:pt x="912" y="57"/>
                      </a:lnTo>
                      <a:lnTo>
                        <a:pt x="944" y="50"/>
                      </a:lnTo>
                      <a:lnTo>
                        <a:pt x="972" y="31"/>
                      </a:lnTo>
                      <a:lnTo>
                        <a:pt x="1005" y="0"/>
                      </a:lnTo>
                      <a:lnTo>
                        <a:pt x="1568" y="0"/>
                      </a:lnTo>
                      <a:lnTo>
                        <a:pt x="1059" y="508"/>
                      </a:lnTo>
                      <a:lnTo>
                        <a:pt x="0" y="508"/>
                      </a:lnTo>
                      <a:lnTo>
                        <a:pt x="162" y="34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5" name="Line 8546"/>
                <p:cNvSpPr>
                  <a:spLocks noChangeShapeType="1"/>
                </p:cNvSpPr>
                <p:nvPr/>
              </p:nvSpPr>
              <p:spPr bwMode="auto">
                <a:xfrm flipV="1">
                  <a:off x="2534" y="2421"/>
                  <a:ext cx="27" cy="27"/>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6" name="Line 8547"/>
                <p:cNvSpPr>
                  <a:spLocks noChangeShapeType="1"/>
                </p:cNvSpPr>
                <p:nvPr/>
              </p:nvSpPr>
              <p:spPr bwMode="auto">
                <a:xfrm>
                  <a:off x="2712" y="1995"/>
                  <a:ext cx="115"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7" name="Freeform 8548"/>
                <p:cNvSpPr>
                  <a:spLocks/>
                </p:cNvSpPr>
                <p:nvPr/>
              </p:nvSpPr>
              <p:spPr bwMode="auto">
                <a:xfrm>
                  <a:off x="2712" y="1824"/>
                  <a:ext cx="262" cy="253"/>
                </a:xfrm>
                <a:custGeom>
                  <a:avLst/>
                  <a:gdLst>
                    <a:gd name="T0" fmla="*/ 0 w 1577"/>
                    <a:gd name="T1" fmla="*/ 1026 h 1522"/>
                    <a:gd name="T2" fmla="*/ 0 w 1577"/>
                    <a:gd name="T3" fmla="*/ 514 h 1522"/>
                    <a:gd name="T4" fmla="*/ 269 w 1577"/>
                    <a:gd name="T5" fmla="*/ 514 h 1522"/>
                    <a:gd name="T6" fmla="*/ 269 w 1577"/>
                    <a:gd name="T7" fmla="*/ 0 h 1522"/>
                    <a:gd name="T8" fmla="*/ 1577 w 1577"/>
                    <a:gd name="T9" fmla="*/ 0 h 1522"/>
                    <a:gd name="T10" fmla="*/ 1577 w 1577"/>
                    <a:gd name="T11" fmla="*/ 1522 h 1522"/>
                    <a:gd name="T12" fmla="*/ 1514 w 1577"/>
                    <a:gd name="T13" fmla="*/ 1522 h 1522"/>
                    <a:gd name="T14" fmla="*/ 836 w 1577"/>
                    <a:gd name="T15" fmla="*/ 1522 h 1522"/>
                    <a:gd name="T16" fmla="*/ 843 w 1577"/>
                    <a:gd name="T17" fmla="*/ 1500 h 1522"/>
                    <a:gd name="T18" fmla="*/ 867 w 1577"/>
                    <a:gd name="T19" fmla="*/ 1456 h 1522"/>
                    <a:gd name="T20" fmla="*/ 890 w 1577"/>
                    <a:gd name="T21" fmla="*/ 1423 h 1522"/>
                    <a:gd name="T22" fmla="*/ 938 w 1577"/>
                    <a:gd name="T23" fmla="*/ 1357 h 1522"/>
                    <a:gd name="T24" fmla="*/ 952 w 1577"/>
                    <a:gd name="T25" fmla="*/ 1318 h 1522"/>
                    <a:gd name="T26" fmla="*/ 993 w 1577"/>
                    <a:gd name="T27" fmla="*/ 1270 h 1522"/>
                    <a:gd name="T28" fmla="*/ 1036 w 1577"/>
                    <a:gd name="T29" fmla="*/ 1234 h 1522"/>
                    <a:gd name="T30" fmla="*/ 1071 w 1577"/>
                    <a:gd name="T31" fmla="*/ 1188 h 1522"/>
                    <a:gd name="T32" fmla="*/ 1095 w 1577"/>
                    <a:gd name="T33" fmla="*/ 1165 h 1522"/>
                    <a:gd name="T34" fmla="*/ 1155 w 1577"/>
                    <a:gd name="T35" fmla="*/ 1080 h 1522"/>
                    <a:gd name="T36" fmla="*/ 1164 w 1577"/>
                    <a:gd name="T37" fmla="*/ 1063 h 1522"/>
                    <a:gd name="T38" fmla="*/ 1174 w 1577"/>
                    <a:gd name="T39" fmla="*/ 1044 h 1522"/>
                    <a:gd name="T40" fmla="*/ 1214 w 1577"/>
                    <a:gd name="T41" fmla="*/ 932 h 1522"/>
                    <a:gd name="T42" fmla="*/ 1347 w 1577"/>
                    <a:gd name="T43" fmla="*/ 711 h 1522"/>
                    <a:gd name="T44" fmla="*/ 1356 w 1577"/>
                    <a:gd name="T45" fmla="*/ 666 h 1522"/>
                    <a:gd name="T46" fmla="*/ 1346 w 1577"/>
                    <a:gd name="T47" fmla="*/ 601 h 1522"/>
                    <a:gd name="T48" fmla="*/ 1310 w 1577"/>
                    <a:gd name="T49" fmla="*/ 533 h 1522"/>
                    <a:gd name="T50" fmla="*/ 1294 w 1577"/>
                    <a:gd name="T51" fmla="*/ 508 h 1522"/>
                    <a:gd name="T52" fmla="*/ 1293 w 1577"/>
                    <a:gd name="T53" fmla="*/ 471 h 1522"/>
                    <a:gd name="T54" fmla="*/ 1286 w 1577"/>
                    <a:gd name="T55" fmla="*/ 448 h 1522"/>
                    <a:gd name="T56" fmla="*/ 1238 w 1577"/>
                    <a:gd name="T57" fmla="*/ 439 h 1522"/>
                    <a:gd name="T58" fmla="*/ 1192 w 1577"/>
                    <a:gd name="T59" fmla="*/ 443 h 1522"/>
                    <a:gd name="T60" fmla="*/ 1136 w 1577"/>
                    <a:gd name="T61" fmla="*/ 454 h 1522"/>
                    <a:gd name="T62" fmla="*/ 1076 w 1577"/>
                    <a:gd name="T63" fmla="*/ 457 h 1522"/>
                    <a:gd name="T64" fmla="*/ 982 w 1577"/>
                    <a:gd name="T65" fmla="*/ 487 h 1522"/>
                    <a:gd name="T66" fmla="*/ 943 w 1577"/>
                    <a:gd name="T67" fmla="*/ 522 h 1522"/>
                    <a:gd name="T68" fmla="*/ 910 w 1577"/>
                    <a:gd name="T69" fmla="*/ 562 h 1522"/>
                    <a:gd name="T70" fmla="*/ 885 w 1577"/>
                    <a:gd name="T71" fmla="*/ 616 h 1522"/>
                    <a:gd name="T72" fmla="*/ 834 w 1577"/>
                    <a:gd name="T73" fmla="*/ 677 h 1522"/>
                    <a:gd name="T74" fmla="*/ 799 w 1577"/>
                    <a:gd name="T75" fmla="*/ 700 h 1522"/>
                    <a:gd name="T76" fmla="*/ 753 w 1577"/>
                    <a:gd name="T77" fmla="*/ 748 h 1522"/>
                    <a:gd name="T78" fmla="*/ 737 w 1577"/>
                    <a:gd name="T79" fmla="*/ 777 h 1522"/>
                    <a:gd name="T80" fmla="*/ 720 w 1577"/>
                    <a:gd name="T81" fmla="*/ 843 h 1522"/>
                    <a:gd name="T82" fmla="*/ 720 w 1577"/>
                    <a:gd name="T83" fmla="*/ 900 h 1522"/>
                    <a:gd name="T84" fmla="*/ 705 w 1577"/>
                    <a:gd name="T85" fmla="*/ 955 h 1522"/>
                    <a:gd name="T86" fmla="*/ 691 w 1577"/>
                    <a:gd name="T87" fmla="*/ 1026 h 1522"/>
                    <a:gd name="T88" fmla="*/ 0 w 1577"/>
                    <a:gd name="T89" fmla="*/ 1026 h 1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77" h="1522">
                      <a:moveTo>
                        <a:pt x="0" y="1026"/>
                      </a:moveTo>
                      <a:lnTo>
                        <a:pt x="0" y="514"/>
                      </a:lnTo>
                      <a:lnTo>
                        <a:pt x="269" y="514"/>
                      </a:lnTo>
                      <a:lnTo>
                        <a:pt x="269" y="0"/>
                      </a:lnTo>
                      <a:lnTo>
                        <a:pt x="1577" y="0"/>
                      </a:lnTo>
                      <a:lnTo>
                        <a:pt x="1577" y="1522"/>
                      </a:lnTo>
                      <a:lnTo>
                        <a:pt x="1514" y="1522"/>
                      </a:lnTo>
                      <a:lnTo>
                        <a:pt x="836" y="1522"/>
                      </a:lnTo>
                      <a:lnTo>
                        <a:pt x="843" y="1500"/>
                      </a:lnTo>
                      <a:lnTo>
                        <a:pt x="867" y="1456"/>
                      </a:lnTo>
                      <a:lnTo>
                        <a:pt x="890" y="1423"/>
                      </a:lnTo>
                      <a:lnTo>
                        <a:pt x="938" y="1357"/>
                      </a:lnTo>
                      <a:lnTo>
                        <a:pt x="952" y="1318"/>
                      </a:lnTo>
                      <a:lnTo>
                        <a:pt x="993" y="1270"/>
                      </a:lnTo>
                      <a:lnTo>
                        <a:pt x="1036" y="1234"/>
                      </a:lnTo>
                      <a:lnTo>
                        <a:pt x="1071" y="1188"/>
                      </a:lnTo>
                      <a:lnTo>
                        <a:pt x="1095" y="1165"/>
                      </a:lnTo>
                      <a:lnTo>
                        <a:pt x="1155" y="1080"/>
                      </a:lnTo>
                      <a:lnTo>
                        <a:pt x="1164" y="1063"/>
                      </a:lnTo>
                      <a:lnTo>
                        <a:pt x="1174" y="1044"/>
                      </a:lnTo>
                      <a:lnTo>
                        <a:pt x="1214" y="932"/>
                      </a:lnTo>
                      <a:lnTo>
                        <a:pt x="1347" y="711"/>
                      </a:lnTo>
                      <a:lnTo>
                        <a:pt x="1356" y="666"/>
                      </a:lnTo>
                      <a:lnTo>
                        <a:pt x="1346" y="601"/>
                      </a:lnTo>
                      <a:lnTo>
                        <a:pt x="1310" y="533"/>
                      </a:lnTo>
                      <a:lnTo>
                        <a:pt x="1294" y="508"/>
                      </a:lnTo>
                      <a:lnTo>
                        <a:pt x="1293" y="471"/>
                      </a:lnTo>
                      <a:lnTo>
                        <a:pt x="1286" y="448"/>
                      </a:lnTo>
                      <a:lnTo>
                        <a:pt x="1238" y="439"/>
                      </a:lnTo>
                      <a:lnTo>
                        <a:pt x="1192" y="443"/>
                      </a:lnTo>
                      <a:lnTo>
                        <a:pt x="1136" y="454"/>
                      </a:lnTo>
                      <a:lnTo>
                        <a:pt x="1076" y="457"/>
                      </a:lnTo>
                      <a:lnTo>
                        <a:pt x="982" y="487"/>
                      </a:lnTo>
                      <a:lnTo>
                        <a:pt x="943" y="522"/>
                      </a:lnTo>
                      <a:lnTo>
                        <a:pt x="910" y="562"/>
                      </a:lnTo>
                      <a:lnTo>
                        <a:pt x="885" y="616"/>
                      </a:lnTo>
                      <a:lnTo>
                        <a:pt x="834" y="677"/>
                      </a:lnTo>
                      <a:lnTo>
                        <a:pt x="799" y="700"/>
                      </a:lnTo>
                      <a:lnTo>
                        <a:pt x="753" y="748"/>
                      </a:lnTo>
                      <a:lnTo>
                        <a:pt x="737" y="777"/>
                      </a:lnTo>
                      <a:lnTo>
                        <a:pt x="720" y="843"/>
                      </a:lnTo>
                      <a:lnTo>
                        <a:pt x="720" y="900"/>
                      </a:lnTo>
                      <a:lnTo>
                        <a:pt x="705" y="955"/>
                      </a:lnTo>
                      <a:lnTo>
                        <a:pt x="691" y="1026"/>
                      </a:lnTo>
                      <a:lnTo>
                        <a:pt x="0" y="1026"/>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8" name="Freeform 8549"/>
                <p:cNvSpPr>
                  <a:spLocks/>
                </p:cNvSpPr>
                <p:nvPr/>
              </p:nvSpPr>
              <p:spPr bwMode="auto">
                <a:xfrm>
                  <a:off x="2849" y="2077"/>
                  <a:ext cx="125" cy="113"/>
                </a:xfrm>
                <a:custGeom>
                  <a:avLst/>
                  <a:gdLst>
                    <a:gd name="T0" fmla="*/ 756 w 756"/>
                    <a:gd name="T1" fmla="*/ 0 h 675"/>
                    <a:gd name="T2" fmla="*/ 756 w 756"/>
                    <a:gd name="T3" fmla="*/ 675 h 675"/>
                    <a:gd name="T4" fmla="*/ 0 w 756"/>
                    <a:gd name="T5" fmla="*/ 673 h 675"/>
                    <a:gd name="T6" fmla="*/ 6 w 756"/>
                    <a:gd name="T7" fmla="*/ 648 h 675"/>
                    <a:gd name="T8" fmla="*/ 17 w 756"/>
                    <a:gd name="T9" fmla="*/ 619 h 675"/>
                    <a:gd name="T10" fmla="*/ 60 w 756"/>
                    <a:gd name="T11" fmla="*/ 492 h 675"/>
                    <a:gd name="T12" fmla="*/ 59 w 756"/>
                    <a:gd name="T13" fmla="*/ 408 h 675"/>
                    <a:gd name="T14" fmla="*/ 44 w 756"/>
                    <a:gd name="T15" fmla="*/ 333 h 675"/>
                    <a:gd name="T16" fmla="*/ 42 w 756"/>
                    <a:gd name="T17" fmla="*/ 281 h 675"/>
                    <a:gd name="T18" fmla="*/ 57 w 756"/>
                    <a:gd name="T19" fmla="*/ 183 h 675"/>
                    <a:gd name="T20" fmla="*/ 47 w 756"/>
                    <a:gd name="T21" fmla="*/ 118 h 675"/>
                    <a:gd name="T22" fmla="*/ 32 w 756"/>
                    <a:gd name="T23" fmla="*/ 100 h 675"/>
                    <a:gd name="T24" fmla="*/ 14 w 756"/>
                    <a:gd name="T25" fmla="*/ 69 h 675"/>
                    <a:gd name="T26" fmla="*/ 13 w 756"/>
                    <a:gd name="T27" fmla="*/ 6 h 675"/>
                    <a:gd name="T28" fmla="*/ 15 w 756"/>
                    <a:gd name="T29" fmla="*/ 0 h 675"/>
                    <a:gd name="T30" fmla="*/ 756 w 756"/>
                    <a:gd name="T31" fmla="*/ 0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56" h="675">
                      <a:moveTo>
                        <a:pt x="756" y="0"/>
                      </a:moveTo>
                      <a:lnTo>
                        <a:pt x="756" y="675"/>
                      </a:lnTo>
                      <a:lnTo>
                        <a:pt x="0" y="673"/>
                      </a:lnTo>
                      <a:lnTo>
                        <a:pt x="6" y="648"/>
                      </a:lnTo>
                      <a:lnTo>
                        <a:pt x="17" y="619"/>
                      </a:lnTo>
                      <a:lnTo>
                        <a:pt x="60" y="492"/>
                      </a:lnTo>
                      <a:lnTo>
                        <a:pt x="59" y="408"/>
                      </a:lnTo>
                      <a:lnTo>
                        <a:pt x="44" y="333"/>
                      </a:lnTo>
                      <a:lnTo>
                        <a:pt x="42" y="281"/>
                      </a:lnTo>
                      <a:lnTo>
                        <a:pt x="57" y="183"/>
                      </a:lnTo>
                      <a:lnTo>
                        <a:pt x="47" y="118"/>
                      </a:lnTo>
                      <a:lnTo>
                        <a:pt x="32" y="100"/>
                      </a:lnTo>
                      <a:lnTo>
                        <a:pt x="14" y="69"/>
                      </a:lnTo>
                      <a:lnTo>
                        <a:pt x="13" y="6"/>
                      </a:lnTo>
                      <a:lnTo>
                        <a:pt x="15" y="0"/>
                      </a:lnTo>
                      <a:lnTo>
                        <a:pt x="756" y="0"/>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9" name="Freeform 8550"/>
                <p:cNvSpPr>
                  <a:spLocks/>
                </p:cNvSpPr>
                <p:nvPr/>
              </p:nvSpPr>
              <p:spPr bwMode="auto">
                <a:xfrm>
                  <a:off x="2757" y="1558"/>
                  <a:ext cx="217" cy="266"/>
                </a:xfrm>
                <a:custGeom>
                  <a:avLst/>
                  <a:gdLst>
                    <a:gd name="T0" fmla="*/ 791 w 1308"/>
                    <a:gd name="T1" fmla="*/ 0 h 1595"/>
                    <a:gd name="T2" fmla="*/ 1308 w 1308"/>
                    <a:gd name="T3" fmla="*/ 270 h 1595"/>
                    <a:gd name="T4" fmla="*/ 1308 w 1308"/>
                    <a:gd name="T5" fmla="*/ 1595 h 1595"/>
                    <a:gd name="T6" fmla="*/ 0 w 1308"/>
                    <a:gd name="T7" fmla="*/ 1595 h 1595"/>
                    <a:gd name="T8" fmla="*/ 0 w 1308"/>
                    <a:gd name="T9" fmla="*/ 1007 h 1595"/>
                    <a:gd name="T10" fmla="*/ 274 w 1308"/>
                    <a:gd name="T11" fmla="*/ 1007 h 1595"/>
                    <a:gd name="T12" fmla="*/ 274 w 1308"/>
                    <a:gd name="T13" fmla="*/ 0 h 1595"/>
                    <a:gd name="T14" fmla="*/ 791 w 1308"/>
                    <a:gd name="T15" fmla="*/ 0 h 15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8" h="1595">
                      <a:moveTo>
                        <a:pt x="791" y="0"/>
                      </a:moveTo>
                      <a:lnTo>
                        <a:pt x="1308" y="270"/>
                      </a:lnTo>
                      <a:lnTo>
                        <a:pt x="1308" y="1595"/>
                      </a:lnTo>
                      <a:lnTo>
                        <a:pt x="0" y="1595"/>
                      </a:lnTo>
                      <a:lnTo>
                        <a:pt x="0" y="1007"/>
                      </a:lnTo>
                      <a:lnTo>
                        <a:pt x="274" y="1007"/>
                      </a:lnTo>
                      <a:lnTo>
                        <a:pt x="274" y="0"/>
                      </a:lnTo>
                      <a:lnTo>
                        <a:pt x="791" y="0"/>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0" name="Freeform 8551"/>
                <p:cNvSpPr>
                  <a:spLocks/>
                </p:cNvSpPr>
                <p:nvPr/>
              </p:nvSpPr>
              <p:spPr bwMode="auto">
                <a:xfrm>
                  <a:off x="2974" y="1788"/>
                  <a:ext cx="90" cy="78"/>
                </a:xfrm>
                <a:custGeom>
                  <a:avLst/>
                  <a:gdLst>
                    <a:gd name="T0" fmla="*/ 0 w 535"/>
                    <a:gd name="T1" fmla="*/ 471 h 471"/>
                    <a:gd name="T2" fmla="*/ 535 w 535"/>
                    <a:gd name="T3" fmla="*/ 239 h 471"/>
                    <a:gd name="T4" fmla="*/ 535 w 535"/>
                    <a:gd name="T5" fmla="*/ 0 h 471"/>
                    <a:gd name="T6" fmla="*/ 0 w 535"/>
                    <a:gd name="T7" fmla="*/ 0 h 471"/>
                    <a:gd name="T8" fmla="*/ 0 w 535"/>
                    <a:gd name="T9" fmla="*/ 471 h 471"/>
                  </a:gdLst>
                  <a:ahLst/>
                  <a:cxnLst>
                    <a:cxn ang="0">
                      <a:pos x="T0" y="T1"/>
                    </a:cxn>
                    <a:cxn ang="0">
                      <a:pos x="T2" y="T3"/>
                    </a:cxn>
                    <a:cxn ang="0">
                      <a:pos x="T4" y="T5"/>
                    </a:cxn>
                    <a:cxn ang="0">
                      <a:pos x="T6" y="T7"/>
                    </a:cxn>
                    <a:cxn ang="0">
                      <a:pos x="T8" y="T9"/>
                    </a:cxn>
                  </a:cxnLst>
                  <a:rect l="0" t="0" r="r" b="b"/>
                  <a:pathLst>
                    <a:path w="535" h="471">
                      <a:moveTo>
                        <a:pt x="0" y="471"/>
                      </a:moveTo>
                      <a:lnTo>
                        <a:pt x="535" y="239"/>
                      </a:lnTo>
                      <a:lnTo>
                        <a:pt x="535" y="0"/>
                      </a:lnTo>
                      <a:lnTo>
                        <a:pt x="0" y="0"/>
                      </a:lnTo>
                      <a:lnTo>
                        <a:pt x="0" y="471"/>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1" name="Rectangle 8552"/>
                <p:cNvSpPr>
                  <a:spLocks noChangeArrowheads="1"/>
                </p:cNvSpPr>
                <p:nvPr/>
              </p:nvSpPr>
              <p:spPr bwMode="auto">
                <a:xfrm>
                  <a:off x="2974" y="1696"/>
                  <a:ext cx="90" cy="92"/>
                </a:xfrm>
                <a:prstGeom prst="rect">
                  <a:avLst/>
                </a:pr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2" name="Line 8553"/>
                <p:cNvSpPr>
                  <a:spLocks noChangeShapeType="1"/>
                </p:cNvSpPr>
                <p:nvPr/>
              </p:nvSpPr>
              <p:spPr bwMode="auto">
                <a:xfrm>
                  <a:off x="3064" y="1828"/>
                  <a:ext cx="86"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3" name="Line 8554"/>
                <p:cNvSpPr>
                  <a:spLocks noChangeShapeType="1"/>
                </p:cNvSpPr>
                <p:nvPr/>
              </p:nvSpPr>
              <p:spPr bwMode="auto">
                <a:xfrm flipV="1">
                  <a:off x="3150" y="1786"/>
                  <a:ext cx="97" cy="42"/>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4" name="Line 8555"/>
                <p:cNvSpPr>
                  <a:spLocks noChangeShapeType="1"/>
                </p:cNvSpPr>
                <p:nvPr/>
              </p:nvSpPr>
              <p:spPr bwMode="auto">
                <a:xfrm>
                  <a:off x="3149" y="1994"/>
                  <a:ext cx="98"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5" name="Freeform 8556"/>
                <p:cNvSpPr>
                  <a:spLocks/>
                </p:cNvSpPr>
                <p:nvPr/>
              </p:nvSpPr>
              <p:spPr bwMode="auto">
                <a:xfrm>
                  <a:off x="2974" y="1369"/>
                  <a:ext cx="1" cy="327"/>
                </a:xfrm>
                <a:custGeom>
                  <a:avLst/>
                  <a:gdLst>
                    <a:gd name="T0" fmla="*/ 0 w 4"/>
                    <a:gd name="T1" fmla="*/ 1964 h 1964"/>
                    <a:gd name="T2" fmla="*/ 0 w 4"/>
                    <a:gd name="T3" fmla="*/ 1404 h 1964"/>
                    <a:gd name="T4" fmla="*/ 4 w 4"/>
                    <a:gd name="T5" fmla="*/ 0 h 1964"/>
                  </a:gdLst>
                  <a:ahLst/>
                  <a:cxnLst>
                    <a:cxn ang="0">
                      <a:pos x="T0" y="T1"/>
                    </a:cxn>
                    <a:cxn ang="0">
                      <a:pos x="T2" y="T3"/>
                    </a:cxn>
                    <a:cxn ang="0">
                      <a:pos x="T4" y="T5"/>
                    </a:cxn>
                  </a:cxnLst>
                  <a:rect l="0" t="0" r="r" b="b"/>
                  <a:pathLst>
                    <a:path w="4" h="1964">
                      <a:moveTo>
                        <a:pt x="0" y="1964"/>
                      </a:moveTo>
                      <a:lnTo>
                        <a:pt x="0" y="1404"/>
                      </a:lnTo>
                      <a:lnTo>
                        <a:pt x="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6" name="Freeform 8557"/>
                <p:cNvSpPr>
                  <a:spLocks/>
                </p:cNvSpPr>
                <p:nvPr/>
              </p:nvSpPr>
              <p:spPr bwMode="auto">
                <a:xfrm>
                  <a:off x="2974" y="1368"/>
                  <a:ext cx="273" cy="460"/>
                </a:xfrm>
                <a:custGeom>
                  <a:avLst/>
                  <a:gdLst>
                    <a:gd name="T0" fmla="*/ 4 w 1635"/>
                    <a:gd name="T1" fmla="*/ 3 h 2756"/>
                    <a:gd name="T2" fmla="*/ 1374 w 1635"/>
                    <a:gd name="T3" fmla="*/ 0 h 2756"/>
                    <a:gd name="T4" fmla="*/ 1533 w 1635"/>
                    <a:gd name="T5" fmla="*/ 122 h 2756"/>
                    <a:gd name="T6" fmla="*/ 1635 w 1635"/>
                    <a:gd name="T7" fmla="*/ 230 h 2756"/>
                    <a:gd name="T8" fmla="*/ 1635 w 1635"/>
                    <a:gd name="T9" fmla="*/ 2505 h 2756"/>
                    <a:gd name="T10" fmla="*/ 1051 w 1635"/>
                    <a:gd name="T11" fmla="*/ 2756 h 2756"/>
                    <a:gd name="T12" fmla="*/ 535 w 1635"/>
                    <a:gd name="T13" fmla="*/ 2756 h 2756"/>
                    <a:gd name="T14" fmla="*/ 535 w 1635"/>
                    <a:gd name="T15" fmla="*/ 1967 h 2756"/>
                    <a:gd name="T16" fmla="*/ 0 w 1635"/>
                    <a:gd name="T17" fmla="*/ 1967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5" h="2756">
                      <a:moveTo>
                        <a:pt x="4" y="3"/>
                      </a:moveTo>
                      <a:lnTo>
                        <a:pt x="1374" y="0"/>
                      </a:lnTo>
                      <a:lnTo>
                        <a:pt x="1533" y="122"/>
                      </a:lnTo>
                      <a:lnTo>
                        <a:pt x="1635" y="230"/>
                      </a:lnTo>
                      <a:lnTo>
                        <a:pt x="1635" y="2505"/>
                      </a:lnTo>
                      <a:lnTo>
                        <a:pt x="1051" y="2756"/>
                      </a:lnTo>
                      <a:lnTo>
                        <a:pt x="535" y="2756"/>
                      </a:lnTo>
                      <a:lnTo>
                        <a:pt x="535" y="1967"/>
                      </a:lnTo>
                      <a:lnTo>
                        <a:pt x="0" y="196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7" name="Freeform 8558"/>
                <p:cNvSpPr>
                  <a:spLocks/>
                </p:cNvSpPr>
                <p:nvPr/>
              </p:nvSpPr>
              <p:spPr bwMode="auto">
                <a:xfrm>
                  <a:off x="2974" y="1994"/>
                  <a:ext cx="273" cy="196"/>
                </a:xfrm>
                <a:custGeom>
                  <a:avLst/>
                  <a:gdLst>
                    <a:gd name="T0" fmla="*/ 0 w 1635"/>
                    <a:gd name="T1" fmla="*/ 501 h 1177"/>
                    <a:gd name="T2" fmla="*/ 0 w 1635"/>
                    <a:gd name="T3" fmla="*/ 1176 h 1177"/>
                    <a:gd name="T4" fmla="*/ 536 w 1635"/>
                    <a:gd name="T5" fmla="*/ 1177 h 1177"/>
                    <a:gd name="T6" fmla="*/ 1635 w 1635"/>
                    <a:gd name="T7" fmla="*/ 528 h 1177"/>
                    <a:gd name="T8" fmla="*/ 1635 w 1635"/>
                    <a:gd name="T9" fmla="*/ 0 h 1177"/>
                    <a:gd name="T10" fmla="*/ 539 w 1635"/>
                    <a:gd name="T11" fmla="*/ 0 h 1177"/>
                    <a:gd name="T12" fmla="*/ 0 w 1635"/>
                    <a:gd name="T13" fmla="*/ 501 h 1177"/>
                  </a:gdLst>
                  <a:ahLst/>
                  <a:cxnLst>
                    <a:cxn ang="0">
                      <a:pos x="T0" y="T1"/>
                    </a:cxn>
                    <a:cxn ang="0">
                      <a:pos x="T2" y="T3"/>
                    </a:cxn>
                    <a:cxn ang="0">
                      <a:pos x="T4" y="T5"/>
                    </a:cxn>
                    <a:cxn ang="0">
                      <a:pos x="T6" y="T7"/>
                    </a:cxn>
                    <a:cxn ang="0">
                      <a:pos x="T8" y="T9"/>
                    </a:cxn>
                    <a:cxn ang="0">
                      <a:pos x="T10" y="T11"/>
                    </a:cxn>
                    <a:cxn ang="0">
                      <a:pos x="T12" y="T13"/>
                    </a:cxn>
                  </a:cxnLst>
                  <a:rect l="0" t="0" r="r" b="b"/>
                  <a:pathLst>
                    <a:path w="1635" h="1177">
                      <a:moveTo>
                        <a:pt x="0" y="501"/>
                      </a:moveTo>
                      <a:lnTo>
                        <a:pt x="0" y="1176"/>
                      </a:lnTo>
                      <a:lnTo>
                        <a:pt x="536" y="1177"/>
                      </a:lnTo>
                      <a:lnTo>
                        <a:pt x="1635" y="528"/>
                      </a:lnTo>
                      <a:lnTo>
                        <a:pt x="1635" y="0"/>
                      </a:lnTo>
                      <a:lnTo>
                        <a:pt x="539" y="0"/>
                      </a:lnTo>
                      <a:lnTo>
                        <a:pt x="0" y="501"/>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8" name="Freeform 8559"/>
                <p:cNvSpPr>
                  <a:spLocks/>
                </p:cNvSpPr>
                <p:nvPr/>
              </p:nvSpPr>
              <p:spPr bwMode="auto">
                <a:xfrm>
                  <a:off x="2534" y="1995"/>
                  <a:ext cx="293" cy="85"/>
                </a:xfrm>
                <a:custGeom>
                  <a:avLst/>
                  <a:gdLst>
                    <a:gd name="T0" fmla="*/ 1754 w 1754"/>
                    <a:gd name="T1" fmla="*/ 0 h 513"/>
                    <a:gd name="T2" fmla="*/ 1063 w 1754"/>
                    <a:gd name="T3" fmla="*/ 0 h 513"/>
                    <a:gd name="T4" fmla="*/ 0 w 1754"/>
                    <a:gd name="T5" fmla="*/ 513 h 513"/>
                  </a:gdLst>
                  <a:ahLst/>
                  <a:cxnLst>
                    <a:cxn ang="0">
                      <a:pos x="T0" y="T1"/>
                    </a:cxn>
                    <a:cxn ang="0">
                      <a:pos x="T2" y="T3"/>
                    </a:cxn>
                    <a:cxn ang="0">
                      <a:pos x="T4" y="T5"/>
                    </a:cxn>
                  </a:cxnLst>
                  <a:rect l="0" t="0" r="r" b="b"/>
                  <a:pathLst>
                    <a:path w="1754" h="513">
                      <a:moveTo>
                        <a:pt x="1754" y="0"/>
                      </a:moveTo>
                      <a:lnTo>
                        <a:pt x="1063" y="0"/>
                      </a:lnTo>
                      <a:lnTo>
                        <a:pt x="0" y="513"/>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19" name="Freeform 8560"/>
                <p:cNvSpPr>
                  <a:spLocks/>
                </p:cNvSpPr>
                <p:nvPr/>
              </p:nvSpPr>
              <p:spPr bwMode="auto">
                <a:xfrm>
                  <a:off x="2534" y="1995"/>
                  <a:ext cx="293" cy="453"/>
                </a:xfrm>
                <a:custGeom>
                  <a:avLst/>
                  <a:gdLst>
                    <a:gd name="T0" fmla="*/ 0 w 1754"/>
                    <a:gd name="T1" fmla="*/ 513 h 2721"/>
                    <a:gd name="T2" fmla="*/ 0 w 1754"/>
                    <a:gd name="T3" fmla="*/ 2721 h 2721"/>
                    <a:gd name="T4" fmla="*/ 162 w 1754"/>
                    <a:gd name="T5" fmla="*/ 2560 h 2721"/>
                    <a:gd name="T6" fmla="*/ 155 w 1754"/>
                    <a:gd name="T7" fmla="*/ 2507 h 2721"/>
                    <a:gd name="T8" fmla="*/ 154 w 1754"/>
                    <a:gd name="T9" fmla="*/ 2439 h 2721"/>
                    <a:gd name="T10" fmla="*/ 164 w 1754"/>
                    <a:gd name="T11" fmla="*/ 2366 h 2721"/>
                    <a:gd name="T12" fmla="*/ 181 w 1754"/>
                    <a:gd name="T13" fmla="*/ 2317 h 2721"/>
                    <a:gd name="T14" fmla="*/ 227 w 1754"/>
                    <a:gd name="T15" fmla="*/ 2254 h 2721"/>
                    <a:gd name="T16" fmla="*/ 258 w 1754"/>
                    <a:gd name="T17" fmla="*/ 2223 h 2721"/>
                    <a:gd name="T18" fmla="*/ 272 w 1754"/>
                    <a:gd name="T19" fmla="*/ 2202 h 2721"/>
                    <a:gd name="T20" fmla="*/ 306 w 1754"/>
                    <a:gd name="T21" fmla="*/ 2123 h 2721"/>
                    <a:gd name="T22" fmla="*/ 317 w 1754"/>
                    <a:gd name="T23" fmla="*/ 2112 h 2721"/>
                    <a:gd name="T24" fmla="*/ 400 w 1754"/>
                    <a:gd name="T25" fmla="*/ 2081 h 2721"/>
                    <a:gd name="T26" fmla="*/ 456 w 1754"/>
                    <a:gd name="T27" fmla="*/ 2053 h 2721"/>
                    <a:gd name="T28" fmla="*/ 523 w 1754"/>
                    <a:gd name="T29" fmla="*/ 2040 h 2721"/>
                    <a:gd name="T30" fmla="*/ 610 w 1754"/>
                    <a:gd name="T31" fmla="*/ 1980 h 2721"/>
                    <a:gd name="T32" fmla="*/ 655 w 1754"/>
                    <a:gd name="T33" fmla="*/ 1926 h 2721"/>
                    <a:gd name="T34" fmla="*/ 675 w 1754"/>
                    <a:gd name="T35" fmla="*/ 1894 h 2721"/>
                    <a:gd name="T36" fmla="*/ 712 w 1754"/>
                    <a:gd name="T37" fmla="*/ 1858 h 2721"/>
                    <a:gd name="T38" fmla="*/ 762 w 1754"/>
                    <a:gd name="T39" fmla="*/ 1792 h 2721"/>
                    <a:gd name="T40" fmla="*/ 805 w 1754"/>
                    <a:gd name="T41" fmla="*/ 1712 h 2721"/>
                    <a:gd name="T42" fmla="*/ 840 w 1754"/>
                    <a:gd name="T43" fmla="*/ 1621 h 2721"/>
                    <a:gd name="T44" fmla="*/ 855 w 1754"/>
                    <a:gd name="T45" fmla="*/ 1517 h 2721"/>
                    <a:gd name="T46" fmla="*/ 864 w 1754"/>
                    <a:gd name="T47" fmla="*/ 1408 h 2721"/>
                    <a:gd name="T48" fmla="*/ 874 w 1754"/>
                    <a:gd name="T49" fmla="*/ 1359 h 2721"/>
                    <a:gd name="T50" fmla="*/ 913 w 1754"/>
                    <a:gd name="T51" fmla="*/ 1272 h 2721"/>
                    <a:gd name="T52" fmla="*/ 963 w 1754"/>
                    <a:gd name="T53" fmla="*/ 1205 h 2721"/>
                    <a:gd name="T54" fmla="*/ 1014 w 1754"/>
                    <a:gd name="T55" fmla="*/ 1142 h 2721"/>
                    <a:gd name="T56" fmla="*/ 1042 w 1754"/>
                    <a:gd name="T57" fmla="*/ 1114 h 2721"/>
                    <a:gd name="T58" fmla="*/ 1067 w 1754"/>
                    <a:gd name="T59" fmla="*/ 1082 h 2721"/>
                    <a:gd name="T60" fmla="*/ 1090 w 1754"/>
                    <a:gd name="T61" fmla="*/ 1045 h 2721"/>
                    <a:gd name="T62" fmla="*/ 1109 w 1754"/>
                    <a:gd name="T63" fmla="*/ 1001 h 2721"/>
                    <a:gd name="T64" fmla="*/ 1128 w 1754"/>
                    <a:gd name="T65" fmla="*/ 957 h 2721"/>
                    <a:gd name="T66" fmla="*/ 1150 w 1754"/>
                    <a:gd name="T67" fmla="*/ 920 h 2721"/>
                    <a:gd name="T68" fmla="*/ 1179 w 1754"/>
                    <a:gd name="T69" fmla="*/ 896 h 2721"/>
                    <a:gd name="T70" fmla="*/ 1210 w 1754"/>
                    <a:gd name="T71" fmla="*/ 881 h 2721"/>
                    <a:gd name="T72" fmla="*/ 1241 w 1754"/>
                    <a:gd name="T73" fmla="*/ 869 h 2721"/>
                    <a:gd name="T74" fmla="*/ 1271 w 1754"/>
                    <a:gd name="T75" fmla="*/ 852 h 2721"/>
                    <a:gd name="T76" fmla="*/ 1327 w 1754"/>
                    <a:gd name="T77" fmla="*/ 802 h 2721"/>
                    <a:gd name="T78" fmla="*/ 1386 w 1754"/>
                    <a:gd name="T79" fmla="*/ 758 h 2721"/>
                    <a:gd name="T80" fmla="*/ 1441 w 1754"/>
                    <a:gd name="T81" fmla="*/ 706 h 2721"/>
                    <a:gd name="T82" fmla="*/ 1500 w 1754"/>
                    <a:gd name="T83" fmla="*/ 662 h 2721"/>
                    <a:gd name="T84" fmla="*/ 1550 w 1754"/>
                    <a:gd name="T85" fmla="*/ 606 h 2721"/>
                    <a:gd name="T86" fmla="*/ 1588 w 1754"/>
                    <a:gd name="T87" fmla="*/ 552 h 2721"/>
                    <a:gd name="T88" fmla="*/ 1624 w 1754"/>
                    <a:gd name="T89" fmla="*/ 483 h 2721"/>
                    <a:gd name="T90" fmla="*/ 1664 w 1754"/>
                    <a:gd name="T91" fmla="*/ 419 h 2721"/>
                    <a:gd name="T92" fmla="*/ 1697 w 1754"/>
                    <a:gd name="T93" fmla="*/ 328 h 2721"/>
                    <a:gd name="T94" fmla="*/ 1717 w 1754"/>
                    <a:gd name="T95" fmla="*/ 285 h 2721"/>
                    <a:gd name="T96" fmla="*/ 1740 w 1754"/>
                    <a:gd name="T97" fmla="*/ 193 h 2721"/>
                    <a:gd name="T98" fmla="*/ 1731 w 1754"/>
                    <a:gd name="T99" fmla="*/ 93 h 2721"/>
                    <a:gd name="T100" fmla="*/ 1754 w 1754"/>
                    <a:gd name="T101" fmla="*/ 0 h 2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4" h="2721">
                      <a:moveTo>
                        <a:pt x="0" y="513"/>
                      </a:moveTo>
                      <a:lnTo>
                        <a:pt x="0" y="2721"/>
                      </a:lnTo>
                      <a:lnTo>
                        <a:pt x="162" y="2560"/>
                      </a:lnTo>
                      <a:lnTo>
                        <a:pt x="155" y="2507"/>
                      </a:lnTo>
                      <a:lnTo>
                        <a:pt x="154" y="2439"/>
                      </a:lnTo>
                      <a:lnTo>
                        <a:pt x="164" y="2366"/>
                      </a:lnTo>
                      <a:lnTo>
                        <a:pt x="181" y="2317"/>
                      </a:lnTo>
                      <a:lnTo>
                        <a:pt x="227" y="2254"/>
                      </a:lnTo>
                      <a:lnTo>
                        <a:pt x="258" y="2223"/>
                      </a:lnTo>
                      <a:lnTo>
                        <a:pt x="272" y="2202"/>
                      </a:lnTo>
                      <a:lnTo>
                        <a:pt x="306" y="2123"/>
                      </a:lnTo>
                      <a:lnTo>
                        <a:pt x="317" y="2112"/>
                      </a:lnTo>
                      <a:lnTo>
                        <a:pt x="400" y="2081"/>
                      </a:lnTo>
                      <a:lnTo>
                        <a:pt x="456" y="2053"/>
                      </a:lnTo>
                      <a:lnTo>
                        <a:pt x="523" y="2040"/>
                      </a:lnTo>
                      <a:lnTo>
                        <a:pt x="610" y="1980"/>
                      </a:lnTo>
                      <a:lnTo>
                        <a:pt x="655" y="1926"/>
                      </a:lnTo>
                      <a:lnTo>
                        <a:pt x="675" y="1894"/>
                      </a:lnTo>
                      <a:lnTo>
                        <a:pt x="712" y="1858"/>
                      </a:lnTo>
                      <a:lnTo>
                        <a:pt x="762" y="1792"/>
                      </a:lnTo>
                      <a:lnTo>
                        <a:pt x="805" y="1712"/>
                      </a:lnTo>
                      <a:lnTo>
                        <a:pt x="840" y="1621"/>
                      </a:lnTo>
                      <a:lnTo>
                        <a:pt x="855" y="1517"/>
                      </a:lnTo>
                      <a:lnTo>
                        <a:pt x="864" y="1408"/>
                      </a:lnTo>
                      <a:lnTo>
                        <a:pt x="874" y="1359"/>
                      </a:lnTo>
                      <a:lnTo>
                        <a:pt x="913" y="1272"/>
                      </a:lnTo>
                      <a:lnTo>
                        <a:pt x="963" y="1205"/>
                      </a:lnTo>
                      <a:lnTo>
                        <a:pt x="1014" y="1142"/>
                      </a:lnTo>
                      <a:lnTo>
                        <a:pt x="1042" y="1114"/>
                      </a:lnTo>
                      <a:lnTo>
                        <a:pt x="1067" y="1082"/>
                      </a:lnTo>
                      <a:lnTo>
                        <a:pt x="1090" y="1045"/>
                      </a:lnTo>
                      <a:lnTo>
                        <a:pt x="1109" y="1001"/>
                      </a:lnTo>
                      <a:lnTo>
                        <a:pt x="1128" y="957"/>
                      </a:lnTo>
                      <a:lnTo>
                        <a:pt x="1150" y="920"/>
                      </a:lnTo>
                      <a:lnTo>
                        <a:pt x="1179" y="896"/>
                      </a:lnTo>
                      <a:lnTo>
                        <a:pt x="1210" y="881"/>
                      </a:lnTo>
                      <a:lnTo>
                        <a:pt x="1241" y="869"/>
                      </a:lnTo>
                      <a:lnTo>
                        <a:pt x="1271" y="852"/>
                      </a:lnTo>
                      <a:lnTo>
                        <a:pt x="1327" y="802"/>
                      </a:lnTo>
                      <a:lnTo>
                        <a:pt x="1386" y="758"/>
                      </a:lnTo>
                      <a:lnTo>
                        <a:pt x="1441" y="706"/>
                      </a:lnTo>
                      <a:lnTo>
                        <a:pt x="1500" y="662"/>
                      </a:lnTo>
                      <a:lnTo>
                        <a:pt x="1550" y="606"/>
                      </a:lnTo>
                      <a:lnTo>
                        <a:pt x="1588" y="552"/>
                      </a:lnTo>
                      <a:lnTo>
                        <a:pt x="1624" y="483"/>
                      </a:lnTo>
                      <a:lnTo>
                        <a:pt x="1664" y="419"/>
                      </a:lnTo>
                      <a:lnTo>
                        <a:pt x="1697" y="328"/>
                      </a:lnTo>
                      <a:lnTo>
                        <a:pt x="1717" y="285"/>
                      </a:lnTo>
                      <a:lnTo>
                        <a:pt x="1740" y="193"/>
                      </a:lnTo>
                      <a:lnTo>
                        <a:pt x="1731" y="93"/>
                      </a:lnTo>
                      <a:lnTo>
                        <a:pt x="175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20" name="Freeform 8561"/>
                <p:cNvSpPr>
                  <a:spLocks/>
                </p:cNvSpPr>
                <p:nvPr/>
              </p:nvSpPr>
              <p:spPr bwMode="auto">
                <a:xfrm>
                  <a:off x="2446" y="2363"/>
                  <a:ext cx="437" cy="387"/>
                </a:xfrm>
                <a:custGeom>
                  <a:avLst/>
                  <a:gdLst>
                    <a:gd name="T0" fmla="*/ 2103 w 2618"/>
                    <a:gd name="T1" fmla="*/ 509 h 2320"/>
                    <a:gd name="T2" fmla="*/ 2618 w 2618"/>
                    <a:gd name="T3" fmla="*/ 0 h 2320"/>
                    <a:gd name="T4" fmla="*/ 2097 w 2618"/>
                    <a:gd name="T5" fmla="*/ 0 h 2320"/>
                    <a:gd name="T6" fmla="*/ 1588 w 2618"/>
                    <a:gd name="T7" fmla="*/ 508 h 2320"/>
                    <a:gd name="T8" fmla="*/ 1073 w 2618"/>
                    <a:gd name="T9" fmla="*/ 508 h 2320"/>
                    <a:gd name="T10" fmla="*/ 538 w 2618"/>
                    <a:gd name="T11" fmla="*/ 1026 h 2320"/>
                    <a:gd name="T12" fmla="*/ 538 w 2618"/>
                    <a:gd name="T13" fmla="*/ 1538 h 2320"/>
                    <a:gd name="T14" fmla="*/ 0 w 2618"/>
                    <a:gd name="T15" fmla="*/ 2076 h 2320"/>
                    <a:gd name="T16" fmla="*/ 1072 w 2618"/>
                    <a:gd name="T17" fmla="*/ 2073 h 2320"/>
                    <a:gd name="T18" fmla="*/ 1327 w 2618"/>
                    <a:gd name="T19" fmla="*/ 2320 h 2320"/>
                    <a:gd name="T20" fmla="*/ 1831 w 2618"/>
                    <a:gd name="T21" fmla="*/ 1806 h 2320"/>
                    <a:gd name="T22" fmla="*/ 1583 w 2618"/>
                    <a:gd name="T23" fmla="*/ 1545 h 2320"/>
                    <a:gd name="T24" fmla="*/ 2103 w 2618"/>
                    <a:gd name="T25" fmla="*/ 1027 h 2320"/>
                    <a:gd name="T26" fmla="*/ 2103 w 2618"/>
                    <a:gd name="T27" fmla="*/ 509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18" h="2320">
                      <a:moveTo>
                        <a:pt x="2103" y="509"/>
                      </a:moveTo>
                      <a:lnTo>
                        <a:pt x="2618" y="0"/>
                      </a:lnTo>
                      <a:lnTo>
                        <a:pt x="2097" y="0"/>
                      </a:lnTo>
                      <a:lnTo>
                        <a:pt x="1588" y="508"/>
                      </a:lnTo>
                      <a:lnTo>
                        <a:pt x="1073" y="508"/>
                      </a:lnTo>
                      <a:lnTo>
                        <a:pt x="538" y="1026"/>
                      </a:lnTo>
                      <a:lnTo>
                        <a:pt x="538" y="1538"/>
                      </a:lnTo>
                      <a:lnTo>
                        <a:pt x="0" y="2076"/>
                      </a:lnTo>
                      <a:lnTo>
                        <a:pt x="1072" y="2073"/>
                      </a:lnTo>
                      <a:lnTo>
                        <a:pt x="1327" y="2320"/>
                      </a:lnTo>
                      <a:lnTo>
                        <a:pt x="1831" y="1806"/>
                      </a:lnTo>
                      <a:lnTo>
                        <a:pt x="1583" y="1545"/>
                      </a:lnTo>
                      <a:lnTo>
                        <a:pt x="2103" y="1027"/>
                      </a:lnTo>
                      <a:lnTo>
                        <a:pt x="2103" y="509"/>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1" name="Freeform 8562"/>
                <p:cNvSpPr>
                  <a:spLocks/>
                </p:cNvSpPr>
                <p:nvPr/>
              </p:nvSpPr>
              <p:spPr bwMode="auto">
                <a:xfrm>
                  <a:off x="2971" y="2190"/>
                  <a:ext cx="283" cy="431"/>
                </a:xfrm>
                <a:custGeom>
                  <a:avLst/>
                  <a:gdLst>
                    <a:gd name="T0" fmla="*/ 1687 w 1699"/>
                    <a:gd name="T1" fmla="*/ 1032 h 2585"/>
                    <a:gd name="T2" fmla="*/ 557 w 1699"/>
                    <a:gd name="T3" fmla="*/ 0 h 2585"/>
                    <a:gd name="T4" fmla="*/ 0 w 1699"/>
                    <a:gd name="T5" fmla="*/ 529 h 2585"/>
                    <a:gd name="T6" fmla="*/ 0 w 1699"/>
                    <a:gd name="T7" fmla="*/ 1041 h 2585"/>
                    <a:gd name="T8" fmla="*/ 0 w 1699"/>
                    <a:gd name="T9" fmla="*/ 2585 h 2585"/>
                    <a:gd name="T10" fmla="*/ 1699 w 1699"/>
                    <a:gd name="T11" fmla="*/ 2584 h 2585"/>
                    <a:gd name="T12" fmla="*/ 1687 w 1699"/>
                    <a:gd name="T13" fmla="*/ 1032 h 2585"/>
                  </a:gdLst>
                  <a:ahLst/>
                  <a:cxnLst>
                    <a:cxn ang="0">
                      <a:pos x="T0" y="T1"/>
                    </a:cxn>
                    <a:cxn ang="0">
                      <a:pos x="T2" y="T3"/>
                    </a:cxn>
                    <a:cxn ang="0">
                      <a:pos x="T4" y="T5"/>
                    </a:cxn>
                    <a:cxn ang="0">
                      <a:pos x="T6" y="T7"/>
                    </a:cxn>
                    <a:cxn ang="0">
                      <a:pos x="T8" y="T9"/>
                    </a:cxn>
                    <a:cxn ang="0">
                      <a:pos x="T10" y="T11"/>
                    </a:cxn>
                    <a:cxn ang="0">
                      <a:pos x="T12" y="T13"/>
                    </a:cxn>
                  </a:cxnLst>
                  <a:rect l="0" t="0" r="r" b="b"/>
                  <a:pathLst>
                    <a:path w="1699" h="2585">
                      <a:moveTo>
                        <a:pt x="1687" y="1032"/>
                      </a:moveTo>
                      <a:lnTo>
                        <a:pt x="557" y="0"/>
                      </a:lnTo>
                      <a:lnTo>
                        <a:pt x="0" y="529"/>
                      </a:lnTo>
                      <a:lnTo>
                        <a:pt x="0" y="1041"/>
                      </a:lnTo>
                      <a:lnTo>
                        <a:pt x="0" y="2585"/>
                      </a:lnTo>
                      <a:lnTo>
                        <a:pt x="1699" y="2584"/>
                      </a:lnTo>
                      <a:lnTo>
                        <a:pt x="1687" y="1032"/>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2" name="Freeform 8563"/>
                <p:cNvSpPr>
                  <a:spLocks/>
                </p:cNvSpPr>
                <p:nvPr/>
              </p:nvSpPr>
              <p:spPr bwMode="auto">
                <a:xfrm>
                  <a:off x="2702" y="2190"/>
                  <a:ext cx="362" cy="173"/>
                </a:xfrm>
                <a:custGeom>
                  <a:avLst/>
                  <a:gdLst>
                    <a:gd name="T0" fmla="*/ 1613 w 2170"/>
                    <a:gd name="T1" fmla="*/ 532 h 1044"/>
                    <a:gd name="T2" fmla="*/ 2170 w 2170"/>
                    <a:gd name="T3" fmla="*/ 3 h 1044"/>
                    <a:gd name="T4" fmla="*/ 878 w 2170"/>
                    <a:gd name="T5" fmla="*/ 0 h 1044"/>
                    <a:gd name="T6" fmla="*/ 873 w 2170"/>
                    <a:gd name="T7" fmla="*/ 25 h 1044"/>
                    <a:gd name="T8" fmla="*/ 855 w 2170"/>
                    <a:gd name="T9" fmla="*/ 71 h 1044"/>
                    <a:gd name="T10" fmla="*/ 835 w 2170"/>
                    <a:gd name="T11" fmla="*/ 108 h 1044"/>
                    <a:gd name="T12" fmla="*/ 803 w 2170"/>
                    <a:gd name="T13" fmla="*/ 199 h 1044"/>
                    <a:gd name="T14" fmla="*/ 793 w 2170"/>
                    <a:gd name="T15" fmla="*/ 211 h 1044"/>
                    <a:gd name="T16" fmla="*/ 767 w 2170"/>
                    <a:gd name="T17" fmla="*/ 266 h 1044"/>
                    <a:gd name="T18" fmla="*/ 752 w 2170"/>
                    <a:gd name="T19" fmla="*/ 313 h 1044"/>
                    <a:gd name="T20" fmla="*/ 737 w 2170"/>
                    <a:gd name="T21" fmla="*/ 351 h 1044"/>
                    <a:gd name="T22" fmla="*/ 703 w 2170"/>
                    <a:gd name="T23" fmla="*/ 386 h 1044"/>
                    <a:gd name="T24" fmla="*/ 684 w 2170"/>
                    <a:gd name="T25" fmla="*/ 419 h 1044"/>
                    <a:gd name="T26" fmla="*/ 670 w 2170"/>
                    <a:gd name="T27" fmla="*/ 459 h 1044"/>
                    <a:gd name="T28" fmla="*/ 657 w 2170"/>
                    <a:gd name="T29" fmla="*/ 485 h 1044"/>
                    <a:gd name="T30" fmla="*/ 643 w 2170"/>
                    <a:gd name="T31" fmla="*/ 532 h 1044"/>
                    <a:gd name="T32" fmla="*/ 617 w 2170"/>
                    <a:gd name="T33" fmla="*/ 563 h 1044"/>
                    <a:gd name="T34" fmla="*/ 586 w 2170"/>
                    <a:gd name="T35" fmla="*/ 580 h 1044"/>
                    <a:gd name="T36" fmla="*/ 555 w 2170"/>
                    <a:gd name="T37" fmla="*/ 589 h 1044"/>
                    <a:gd name="T38" fmla="*/ 492 w 2170"/>
                    <a:gd name="T39" fmla="*/ 599 h 1044"/>
                    <a:gd name="T40" fmla="*/ 460 w 2170"/>
                    <a:gd name="T41" fmla="*/ 608 h 1044"/>
                    <a:gd name="T42" fmla="*/ 429 w 2170"/>
                    <a:gd name="T43" fmla="*/ 620 h 1044"/>
                    <a:gd name="T44" fmla="*/ 404 w 2170"/>
                    <a:gd name="T45" fmla="*/ 648 h 1044"/>
                    <a:gd name="T46" fmla="*/ 397 w 2170"/>
                    <a:gd name="T47" fmla="*/ 677 h 1044"/>
                    <a:gd name="T48" fmla="*/ 391 w 2170"/>
                    <a:gd name="T49" fmla="*/ 706 h 1044"/>
                    <a:gd name="T50" fmla="*/ 390 w 2170"/>
                    <a:gd name="T51" fmla="*/ 750 h 1044"/>
                    <a:gd name="T52" fmla="*/ 384 w 2170"/>
                    <a:gd name="T53" fmla="*/ 788 h 1044"/>
                    <a:gd name="T54" fmla="*/ 370 w 2170"/>
                    <a:gd name="T55" fmla="*/ 826 h 1044"/>
                    <a:gd name="T56" fmla="*/ 356 w 2170"/>
                    <a:gd name="T57" fmla="*/ 854 h 1044"/>
                    <a:gd name="T58" fmla="*/ 329 w 2170"/>
                    <a:gd name="T59" fmla="*/ 883 h 1044"/>
                    <a:gd name="T60" fmla="*/ 287 w 2170"/>
                    <a:gd name="T61" fmla="*/ 895 h 1044"/>
                    <a:gd name="T62" fmla="*/ 250 w 2170"/>
                    <a:gd name="T63" fmla="*/ 916 h 1044"/>
                    <a:gd name="T64" fmla="*/ 205 w 2170"/>
                    <a:gd name="T65" fmla="*/ 923 h 1044"/>
                    <a:gd name="T66" fmla="*/ 142 w 2170"/>
                    <a:gd name="T67" fmla="*/ 925 h 1044"/>
                    <a:gd name="T68" fmla="*/ 103 w 2170"/>
                    <a:gd name="T69" fmla="*/ 937 h 1044"/>
                    <a:gd name="T70" fmla="*/ 79 w 2170"/>
                    <a:gd name="T71" fmla="*/ 971 h 1044"/>
                    <a:gd name="T72" fmla="*/ 0 w 2170"/>
                    <a:gd name="T73" fmla="*/ 1044 h 1044"/>
                    <a:gd name="T74" fmla="*/ 562 w 2170"/>
                    <a:gd name="T75" fmla="*/ 1044 h 1044"/>
                    <a:gd name="T76" fmla="*/ 1613 w 2170"/>
                    <a:gd name="T77" fmla="*/ 1044 h 1044"/>
                    <a:gd name="T78" fmla="*/ 1613 w 2170"/>
                    <a:gd name="T79" fmla="*/ 532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0" h="1044">
                      <a:moveTo>
                        <a:pt x="1613" y="532"/>
                      </a:moveTo>
                      <a:lnTo>
                        <a:pt x="2170" y="3"/>
                      </a:lnTo>
                      <a:lnTo>
                        <a:pt x="878" y="0"/>
                      </a:lnTo>
                      <a:lnTo>
                        <a:pt x="873" y="25"/>
                      </a:lnTo>
                      <a:lnTo>
                        <a:pt x="855" y="71"/>
                      </a:lnTo>
                      <a:lnTo>
                        <a:pt x="835" y="108"/>
                      </a:lnTo>
                      <a:lnTo>
                        <a:pt x="803" y="199"/>
                      </a:lnTo>
                      <a:lnTo>
                        <a:pt x="793" y="211"/>
                      </a:lnTo>
                      <a:lnTo>
                        <a:pt x="767" y="266"/>
                      </a:lnTo>
                      <a:lnTo>
                        <a:pt x="752" y="313"/>
                      </a:lnTo>
                      <a:lnTo>
                        <a:pt x="737" y="351"/>
                      </a:lnTo>
                      <a:lnTo>
                        <a:pt x="703" y="386"/>
                      </a:lnTo>
                      <a:lnTo>
                        <a:pt x="684" y="419"/>
                      </a:lnTo>
                      <a:lnTo>
                        <a:pt x="670" y="459"/>
                      </a:lnTo>
                      <a:lnTo>
                        <a:pt x="657" y="485"/>
                      </a:lnTo>
                      <a:lnTo>
                        <a:pt x="643" y="532"/>
                      </a:lnTo>
                      <a:lnTo>
                        <a:pt x="617" y="563"/>
                      </a:lnTo>
                      <a:lnTo>
                        <a:pt x="586" y="580"/>
                      </a:lnTo>
                      <a:lnTo>
                        <a:pt x="555" y="589"/>
                      </a:lnTo>
                      <a:lnTo>
                        <a:pt x="492" y="599"/>
                      </a:lnTo>
                      <a:lnTo>
                        <a:pt x="460" y="608"/>
                      </a:lnTo>
                      <a:lnTo>
                        <a:pt x="429" y="620"/>
                      </a:lnTo>
                      <a:lnTo>
                        <a:pt x="404" y="648"/>
                      </a:lnTo>
                      <a:lnTo>
                        <a:pt x="397" y="677"/>
                      </a:lnTo>
                      <a:lnTo>
                        <a:pt x="391" y="706"/>
                      </a:lnTo>
                      <a:lnTo>
                        <a:pt x="390" y="750"/>
                      </a:lnTo>
                      <a:lnTo>
                        <a:pt x="384" y="788"/>
                      </a:lnTo>
                      <a:lnTo>
                        <a:pt x="370" y="826"/>
                      </a:lnTo>
                      <a:lnTo>
                        <a:pt x="356" y="854"/>
                      </a:lnTo>
                      <a:lnTo>
                        <a:pt x="329" y="883"/>
                      </a:lnTo>
                      <a:lnTo>
                        <a:pt x="287" y="895"/>
                      </a:lnTo>
                      <a:lnTo>
                        <a:pt x="250" y="916"/>
                      </a:lnTo>
                      <a:lnTo>
                        <a:pt x="205" y="923"/>
                      </a:lnTo>
                      <a:lnTo>
                        <a:pt x="142" y="925"/>
                      </a:lnTo>
                      <a:lnTo>
                        <a:pt x="103" y="937"/>
                      </a:lnTo>
                      <a:lnTo>
                        <a:pt x="79" y="971"/>
                      </a:lnTo>
                      <a:lnTo>
                        <a:pt x="0" y="1044"/>
                      </a:lnTo>
                      <a:lnTo>
                        <a:pt x="562" y="1044"/>
                      </a:lnTo>
                      <a:lnTo>
                        <a:pt x="1613" y="1044"/>
                      </a:lnTo>
                      <a:lnTo>
                        <a:pt x="1613" y="53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23" name="Freeform 8564"/>
                <p:cNvSpPr>
                  <a:spLocks/>
                </p:cNvSpPr>
                <p:nvPr/>
              </p:nvSpPr>
              <p:spPr bwMode="auto">
                <a:xfrm>
                  <a:off x="2702" y="2190"/>
                  <a:ext cx="362" cy="173"/>
                </a:xfrm>
                <a:custGeom>
                  <a:avLst/>
                  <a:gdLst>
                    <a:gd name="T0" fmla="*/ 1613 w 2170"/>
                    <a:gd name="T1" fmla="*/ 532 h 1044"/>
                    <a:gd name="T2" fmla="*/ 2170 w 2170"/>
                    <a:gd name="T3" fmla="*/ 3 h 1044"/>
                    <a:gd name="T4" fmla="*/ 878 w 2170"/>
                    <a:gd name="T5" fmla="*/ 0 h 1044"/>
                    <a:gd name="T6" fmla="*/ 873 w 2170"/>
                    <a:gd name="T7" fmla="*/ 25 h 1044"/>
                    <a:gd name="T8" fmla="*/ 855 w 2170"/>
                    <a:gd name="T9" fmla="*/ 71 h 1044"/>
                    <a:gd name="T10" fmla="*/ 835 w 2170"/>
                    <a:gd name="T11" fmla="*/ 108 h 1044"/>
                    <a:gd name="T12" fmla="*/ 803 w 2170"/>
                    <a:gd name="T13" fmla="*/ 199 h 1044"/>
                    <a:gd name="T14" fmla="*/ 793 w 2170"/>
                    <a:gd name="T15" fmla="*/ 211 h 1044"/>
                    <a:gd name="T16" fmla="*/ 767 w 2170"/>
                    <a:gd name="T17" fmla="*/ 266 h 1044"/>
                    <a:gd name="T18" fmla="*/ 752 w 2170"/>
                    <a:gd name="T19" fmla="*/ 313 h 1044"/>
                    <a:gd name="T20" fmla="*/ 737 w 2170"/>
                    <a:gd name="T21" fmla="*/ 351 h 1044"/>
                    <a:gd name="T22" fmla="*/ 703 w 2170"/>
                    <a:gd name="T23" fmla="*/ 386 h 1044"/>
                    <a:gd name="T24" fmla="*/ 684 w 2170"/>
                    <a:gd name="T25" fmla="*/ 419 h 1044"/>
                    <a:gd name="T26" fmla="*/ 670 w 2170"/>
                    <a:gd name="T27" fmla="*/ 459 h 1044"/>
                    <a:gd name="T28" fmla="*/ 657 w 2170"/>
                    <a:gd name="T29" fmla="*/ 485 h 1044"/>
                    <a:gd name="T30" fmla="*/ 643 w 2170"/>
                    <a:gd name="T31" fmla="*/ 532 h 1044"/>
                    <a:gd name="T32" fmla="*/ 617 w 2170"/>
                    <a:gd name="T33" fmla="*/ 563 h 1044"/>
                    <a:gd name="T34" fmla="*/ 586 w 2170"/>
                    <a:gd name="T35" fmla="*/ 580 h 1044"/>
                    <a:gd name="T36" fmla="*/ 555 w 2170"/>
                    <a:gd name="T37" fmla="*/ 589 h 1044"/>
                    <a:gd name="T38" fmla="*/ 492 w 2170"/>
                    <a:gd name="T39" fmla="*/ 599 h 1044"/>
                    <a:gd name="T40" fmla="*/ 460 w 2170"/>
                    <a:gd name="T41" fmla="*/ 608 h 1044"/>
                    <a:gd name="T42" fmla="*/ 429 w 2170"/>
                    <a:gd name="T43" fmla="*/ 620 h 1044"/>
                    <a:gd name="T44" fmla="*/ 404 w 2170"/>
                    <a:gd name="T45" fmla="*/ 648 h 1044"/>
                    <a:gd name="T46" fmla="*/ 397 w 2170"/>
                    <a:gd name="T47" fmla="*/ 677 h 1044"/>
                    <a:gd name="T48" fmla="*/ 391 w 2170"/>
                    <a:gd name="T49" fmla="*/ 706 h 1044"/>
                    <a:gd name="T50" fmla="*/ 390 w 2170"/>
                    <a:gd name="T51" fmla="*/ 750 h 1044"/>
                    <a:gd name="T52" fmla="*/ 384 w 2170"/>
                    <a:gd name="T53" fmla="*/ 788 h 1044"/>
                    <a:gd name="T54" fmla="*/ 370 w 2170"/>
                    <a:gd name="T55" fmla="*/ 826 h 1044"/>
                    <a:gd name="T56" fmla="*/ 356 w 2170"/>
                    <a:gd name="T57" fmla="*/ 854 h 1044"/>
                    <a:gd name="T58" fmla="*/ 329 w 2170"/>
                    <a:gd name="T59" fmla="*/ 883 h 1044"/>
                    <a:gd name="T60" fmla="*/ 287 w 2170"/>
                    <a:gd name="T61" fmla="*/ 895 h 1044"/>
                    <a:gd name="T62" fmla="*/ 250 w 2170"/>
                    <a:gd name="T63" fmla="*/ 916 h 1044"/>
                    <a:gd name="T64" fmla="*/ 205 w 2170"/>
                    <a:gd name="T65" fmla="*/ 923 h 1044"/>
                    <a:gd name="T66" fmla="*/ 142 w 2170"/>
                    <a:gd name="T67" fmla="*/ 925 h 1044"/>
                    <a:gd name="T68" fmla="*/ 103 w 2170"/>
                    <a:gd name="T69" fmla="*/ 937 h 1044"/>
                    <a:gd name="T70" fmla="*/ 79 w 2170"/>
                    <a:gd name="T71" fmla="*/ 971 h 1044"/>
                    <a:gd name="T72" fmla="*/ 0 w 2170"/>
                    <a:gd name="T73" fmla="*/ 1044 h 1044"/>
                    <a:gd name="T74" fmla="*/ 562 w 2170"/>
                    <a:gd name="T75" fmla="*/ 1044 h 1044"/>
                    <a:gd name="T76" fmla="*/ 1613 w 2170"/>
                    <a:gd name="T77" fmla="*/ 1044 h 1044"/>
                    <a:gd name="T78" fmla="*/ 1613 w 2170"/>
                    <a:gd name="T79" fmla="*/ 532 h 10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0" h="1044">
                      <a:moveTo>
                        <a:pt x="1613" y="532"/>
                      </a:moveTo>
                      <a:lnTo>
                        <a:pt x="2170" y="3"/>
                      </a:lnTo>
                      <a:lnTo>
                        <a:pt x="878" y="0"/>
                      </a:lnTo>
                      <a:lnTo>
                        <a:pt x="873" y="25"/>
                      </a:lnTo>
                      <a:lnTo>
                        <a:pt x="855" y="71"/>
                      </a:lnTo>
                      <a:lnTo>
                        <a:pt x="835" y="108"/>
                      </a:lnTo>
                      <a:lnTo>
                        <a:pt x="803" y="199"/>
                      </a:lnTo>
                      <a:lnTo>
                        <a:pt x="793" y="211"/>
                      </a:lnTo>
                      <a:lnTo>
                        <a:pt x="767" y="266"/>
                      </a:lnTo>
                      <a:lnTo>
                        <a:pt x="752" y="313"/>
                      </a:lnTo>
                      <a:lnTo>
                        <a:pt x="737" y="351"/>
                      </a:lnTo>
                      <a:lnTo>
                        <a:pt x="703" y="386"/>
                      </a:lnTo>
                      <a:lnTo>
                        <a:pt x="684" y="419"/>
                      </a:lnTo>
                      <a:lnTo>
                        <a:pt x="670" y="459"/>
                      </a:lnTo>
                      <a:lnTo>
                        <a:pt x="657" y="485"/>
                      </a:lnTo>
                      <a:lnTo>
                        <a:pt x="643" y="532"/>
                      </a:lnTo>
                      <a:lnTo>
                        <a:pt x="617" y="563"/>
                      </a:lnTo>
                      <a:lnTo>
                        <a:pt x="586" y="580"/>
                      </a:lnTo>
                      <a:lnTo>
                        <a:pt x="555" y="589"/>
                      </a:lnTo>
                      <a:lnTo>
                        <a:pt x="492" y="599"/>
                      </a:lnTo>
                      <a:lnTo>
                        <a:pt x="460" y="608"/>
                      </a:lnTo>
                      <a:lnTo>
                        <a:pt x="429" y="620"/>
                      </a:lnTo>
                      <a:lnTo>
                        <a:pt x="404" y="648"/>
                      </a:lnTo>
                      <a:lnTo>
                        <a:pt x="397" y="677"/>
                      </a:lnTo>
                      <a:lnTo>
                        <a:pt x="391" y="706"/>
                      </a:lnTo>
                      <a:lnTo>
                        <a:pt x="390" y="750"/>
                      </a:lnTo>
                      <a:lnTo>
                        <a:pt x="384" y="788"/>
                      </a:lnTo>
                      <a:lnTo>
                        <a:pt x="370" y="826"/>
                      </a:lnTo>
                      <a:lnTo>
                        <a:pt x="356" y="854"/>
                      </a:lnTo>
                      <a:lnTo>
                        <a:pt x="329" y="883"/>
                      </a:lnTo>
                      <a:lnTo>
                        <a:pt x="287" y="895"/>
                      </a:lnTo>
                      <a:lnTo>
                        <a:pt x="250" y="916"/>
                      </a:lnTo>
                      <a:lnTo>
                        <a:pt x="205" y="923"/>
                      </a:lnTo>
                      <a:lnTo>
                        <a:pt x="142" y="925"/>
                      </a:lnTo>
                      <a:lnTo>
                        <a:pt x="103" y="937"/>
                      </a:lnTo>
                      <a:lnTo>
                        <a:pt x="79" y="971"/>
                      </a:lnTo>
                      <a:lnTo>
                        <a:pt x="0" y="1044"/>
                      </a:lnTo>
                      <a:lnTo>
                        <a:pt x="562" y="1044"/>
                      </a:lnTo>
                      <a:lnTo>
                        <a:pt x="1613" y="1044"/>
                      </a:lnTo>
                      <a:lnTo>
                        <a:pt x="1613" y="532"/>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4" name="Freeform 8565"/>
                <p:cNvSpPr>
                  <a:spLocks/>
                </p:cNvSpPr>
                <p:nvPr/>
              </p:nvSpPr>
              <p:spPr bwMode="auto">
                <a:xfrm>
                  <a:off x="2534" y="2363"/>
                  <a:ext cx="262" cy="85"/>
                </a:xfrm>
                <a:custGeom>
                  <a:avLst/>
                  <a:gdLst>
                    <a:gd name="T0" fmla="*/ 1568 w 1568"/>
                    <a:gd name="T1" fmla="*/ 0 h 508"/>
                    <a:gd name="T2" fmla="*/ 1005 w 1568"/>
                    <a:gd name="T3" fmla="*/ 0 h 508"/>
                    <a:gd name="T4" fmla="*/ 972 w 1568"/>
                    <a:gd name="T5" fmla="*/ 31 h 508"/>
                    <a:gd name="T6" fmla="*/ 944 w 1568"/>
                    <a:gd name="T7" fmla="*/ 50 h 508"/>
                    <a:gd name="T8" fmla="*/ 912 w 1568"/>
                    <a:gd name="T9" fmla="*/ 57 h 508"/>
                    <a:gd name="T10" fmla="*/ 880 w 1568"/>
                    <a:gd name="T11" fmla="*/ 57 h 508"/>
                    <a:gd name="T12" fmla="*/ 848 w 1568"/>
                    <a:gd name="T13" fmla="*/ 85 h 508"/>
                    <a:gd name="T14" fmla="*/ 817 w 1568"/>
                    <a:gd name="T15" fmla="*/ 168 h 508"/>
                    <a:gd name="T16" fmla="*/ 799 w 1568"/>
                    <a:gd name="T17" fmla="*/ 243 h 508"/>
                    <a:gd name="T18" fmla="*/ 786 w 1568"/>
                    <a:gd name="T19" fmla="*/ 266 h 508"/>
                    <a:gd name="T20" fmla="*/ 764 w 1568"/>
                    <a:gd name="T21" fmla="*/ 291 h 508"/>
                    <a:gd name="T22" fmla="*/ 712 w 1568"/>
                    <a:gd name="T23" fmla="*/ 314 h 508"/>
                    <a:gd name="T24" fmla="*/ 671 w 1568"/>
                    <a:gd name="T25" fmla="*/ 328 h 508"/>
                    <a:gd name="T26" fmla="*/ 566 w 1568"/>
                    <a:gd name="T27" fmla="*/ 347 h 508"/>
                    <a:gd name="T28" fmla="*/ 526 w 1568"/>
                    <a:gd name="T29" fmla="*/ 357 h 508"/>
                    <a:gd name="T30" fmla="*/ 472 w 1568"/>
                    <a:gd name="T31" fmla="*/ 368 h 508"/>
                    <a:gd name="T32" fmla="*/ 415 w 1568"/>
                    <a:gd name="T33" fmla="*/ 374 h 508"/>
                    <a:gd name="T34" fmla="*/ 360 w 1568"/>
                    <a:gd name="T35" fmla="*/ 383 h 508"/>
                    <a:gd name="T36" fmla="*/ 337 w 1568"/>
                    <a:gd name="T37" fmla="*/ 383 h 508"/>
                    <a:gd name="T38" fmla="*/ 290 w 1568"/>
                    <a:gd name="T39" fmla="*/ 389 h 508"/>
                    <a:gd name="T40" fmla="*/ 223 w 1568"/>
                    <a:gd name="T41" fmla="*/ 388 h 508"/>
                    <a:gd name="T42" fmla="*/ 188 w 1568"/>
                    <a:gd name="T43" fmla="*/ 374 h 508"/>
                    <a:gd name="T44" fmla="*/ 158 w 1568"/>
                    <a:gd name="T45" fmla="*/ 349 h 508"/>
                    <a:gd name="T46" fmla="*/ 0 w 1568"/>
                    <a:gd name="T47" fmla="*/ 508 h 508"/>
                    <a:gd name="T48" fmla="*/ 1059 w 1568"/>
                    <a:gd name="T49" fmla="*/ 508 h 508"/>
                    <a:gd name="T50" fmla="*/ 1568 w 1568"/>
                    <a:gd name="T51" fmla="*/ 0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68" h="508">
                      <a:moveTo>
                        <a:pt x="1568" y="0"/>
                      </a:moveTo>
                      <a:lnTo>
                        <a:pt x="1005" y="0"/>
                      </a:lnTo>
                      <a:lnTo>
                        <a:pt x="972" y="31"/>
                      </a:lnTo>
                      <a:lnTo>
                        <a:pt x="944" y="50"/>
                      </a:lnTo>
                      <a:lnTo>
                        <a:pt x="912" y="57"/>
                      </a:lnTo>
                      <a:lnTo>
                        <a:pt x="880" y="57"/>
                      </a:lnTo>
                      <a:lnTo>
                        <a:pt x="848" y="85"/>
                      </a:lnTo>
                      <a:lnTo>
                        <a:pt x="817" y="168"/>
                      </a:lnTo>
                      <a:lnTo>
                        <a:pt x="799" y="243"/>
                      </a:lnTo>
                      <a:lnTo>
                        <a:pt x="786" y="266"/>
                      </a:lnTo>
                      <a:lnTo>
                        <a:pt x="764" y="291"/>
                      </a:lnTo>
                      <a:lnTo>
                        <a:pt x="712" y="314"/>
                      </a:lnTo>
                      <a:lnTo>
                        <a:pt x="671" y="328"/>
                      </a:lnTo>
                      <a:lnTo>
                        <a:pt x="566" y="347"/>
                      </a:lnTo>
                      <a:lnTo>
                        <a:pt x="526" y="357"/>
                      </a:lnTo>
                      <a:lnTo>
                        <a:pt x="472" y="368"/>
                      </a:lnTo>
                      <a:lnTo>
                        <a:pt x="415" y="374"/>
                      </a:lnTo>
                      <a:lnTo>
                        <a:pt x="360" y="383"/>
                      </a:lnTo>
                      <a:lnTo>
                        <a:pt x="337" y="383"/>
                      </a:lnTo>
                      <a:lnTo>
                        <a:pt x="290" y="389"/>
                      </a:lnTo>
                      <a:lnTo>
                        <a:pt x="223" y="388"/>
                      </a:lnTo>
                      <a:lnTo>
                        <a:pt x="188" y="374"/>
                      </a:lnTo>
                      <a:lnTo>
                        <a:pt x="158" y="349"/>
                      </a:lnTo>
                      <a:lnTo>
                        <a:pt x="0" y="508"/>
                      </a:lnTo>
                      <a:lnTo>
                        <a:pt x="1059" y="508"/>
                      </a:lnTo>
                      <a:lnTo>
                        <a:pt x="1568" y="0"/>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5" name="Freeform 8566"/>
                <p:cNvSpPr>
                  <a:spLocks/>
                </p:cNvSpPr>
                <p:nvPr/>
              </p:nvSpPr>
              <p:spPr bwMode="auto">
                <a:xfrm>
                  <a:off x="2534" y="1995"/>
                  <a:ext cx="293" cy="453"/>
                </a:xfrm>
                <a:custGeom>
                  <a:avLst/>
                  <a:gdLst>
                    <a:gd name="T0" fmla="*/ 1441 w 1754"/>
                    <a:gd name="T1" fmla="*/ 706 h 2721"/>
                    <a:gd name="T2" fmla="*/ 1500 w 1754"/>
                    <a:gd name="T3" fmla="*/ 662 h 2721"/>
                    <a:gd name="T4" fmla="*/ 1550 w 1754"/>
                    <a:gd name="T5" fmla="*/ 606 h 2721"/>
                    <a:gd name="T6" fmla="*/ 1588 w 1754"/>
                    <a:gd name="T7" fmla="*/ 552 h 2721"/>
                    <a:gd name="T8" fmla="*/ 1624 w 1754"/>
                    <a:gd name="T9" fmla="*/ 483 h 2721"/>
                    <a:gd name="T10" fmla="*/ 1664 w 1754"/>
                    <a:gd name="T11" fmla="*/ 419 h 2721"/>
                    <a:gd name="T12" fmla="*/ 1697 w 1754"/>
                    <a:gd name="T13" fmla="*/ 328 h 2721"/>
                    <a:gd name="T14" fmla="*/ 1717 w 1754"/>
                    <a:gd name="T15" fmla="*/ 285 h 2721"/>
                    <a:gd name="T16" fmla="*/ 1740 w 1754"/>
                    <a:gd name="T17" fmla="*/ 193 h 2721"/>
                    <a:gd name="T18" fmla="*/ 1731 w 1754"/>
                    <a:gd name="T19" fmla="*/ 93 h 2721"/>
                    <a:gd name="T20" fmla="*/ 1754 w 1754"/>
                    <a:gd name="T21" fmla="*/ 0 h 2721"/>
                    <a:gd name="T22" fmla="*/ 1063 w 1754"/>
                    <a:gd name="T23" fmla="*/ 0 h 2721"/>
                    <a:gd name="T24" fmla="*/ 0 w 1754"/>
                    <a:gd name="T25" fmla="*/ 513 h 2721"/>
                    <a:gd name="T26" fmla="*/ 0 w 1754"/>
                    <a:gd name="T27" fmla="*/ 2721 h 2721"/>
                    <a:gd name="T28" fmla="*/ 162 w 1754"/>
                    <a:gd name="T29" fmla="*/ 2560 h 2721"/>
                    <a:gd name="T30" fmla="*/ 155 w 1754"/>
                    <a:gd name="T31" fmla="*/ 2507 h 2721"/>
                    <a:gd name="T32" fmla="*/ 154 w 1754"/>
                    <a:gd name="T33" fmla="*/ 2439 h 2721"/>
                    <a:gd name="T34" fmla="*/ 164 w 1754"/>
                    <a:gd name="T35" fmla="*/ 2366 h 2721"/>
                    <a:gd name="T36" fmla="*/ 181 w 1754"/>
                    <a:gd name="T37" fmla="*/ 2317 h 2721"/>
                    <a:gd name="T38" fmla="*/ 227 w 1754"/>
                    <a:gd name="T39" fmla="*/ 2254 h 2721"/>
                    <a:gd name="T40" fmla="*/ 258 w 1754"/>
                    <a:gd name="T41" fmla="*/ 2223 h 2721"/>
                    <a:gd name="T42" fmla="*/ 272 w 1754"/>
                    <a:gd name="T43" fmla="*/ 2202 h 2721"/>
                    <a:gd name="T44" fmla="*/ 306 w 1754"/>
                    <a:gd name="T45" fmla="*/ 2123 h 2721"/>
                    <a:gd name="T46" fmla="*/ 317 w 1754"/>
                    <a:gd name="T47" fmla="*/ 2112 h 2721"/>
                    <a:gd name="T48" fmla="*/ 400 w 1754"/>
                    <a:gd name="T49" fmla="*/ 2081 h 2721"/>
                    <a:gd name="T50" fmla="*/ 456 w 1754"/>
                    <a:gd name="T51" fmla="*/ 2053 h 2721"/>
                    <a:gd name="T52" fmla="*/ 523 w 1754"/>
                    <a:gd name="T53" fmla="*/ 2040 h 2721"/>
                    <a:gd name="T54" fmla="*/ 610 w 1754"/>
                    <a:gd name="T55" fmla="*/ 1980 h 2721"/>
                    <a:gd name="T56" fmla="*/ 655 w 1754"/>
                    <a:gd name="T57" fmla="*/ 1926 h 2721"/>
                    <a:gd name="T58" fmla="*/ 675 w 1754"/>
                    <a:gd name="T59" fmla="*/ 1894 h 2721"/>
                    <a:gd name="T60" fmla="*/ 712 w 1754"/>
                    <a:gd name="T61" fmla="*/ 1858 h 2721"/>
                    <a:gd name="T62" fmla="*/ 762 w 1754"/>
                    <a:gd name="T63" fmla="*/ 1792 h 2721"/>
                    <a:gd name="T64" fmla="*/ 805 w 1754"/>
                    <a:gd name="T65" fmla="*/ 1712 h 2721"/>
                    <a:gd name="T66" fmla="*/ 840 w 1754"/>
                    <a:gd name="T67" fmla="*/ 1621 h 2721"/>
                    <a:gd name="T68" fmla="*/ 855 w 1754"/>
                    <a:gd name="T69" fmla="*/ 1517 h 2721"/>
                    <a:gd name="T70" fmla="*/ 864 w 1754"/>
                    <a:gd name="T71" fmla="*/ 1408 h 2721"/>
                    <a:gd name="T72" fmla="*/ 874 w 1754"/>
                    <a:gd name="T73" fmla="*/ 1359 h 2721"/>
                    <a:gd name="T74" fmla="*/ 913 w 1754"/>
                    <a:gd name="T75" fmla="*/ 1272 h 2721"/>
                    <a:gd name="T76" fmla="*/ 963 w 1754"/>
                    <a:gd name="T77" fmla="*/ 1205 h 2721"/>
                    <a:gd name="T78" fmla="*/ 1014 w 1754"/>
                    <a:gd name="T79" fmla="*/ 1142 h 2721"/>
                    <a:gd name="T80" fmla="*/ 1042 w 1754"/>
                    <a:gd name="T81" fmla="*/ 1114 h 2721"/>
                    <a:gd name="T82" fmla="*/ 1067 w 1754"/>
                    <a:gd name="T83" fmla="*/ 1082 h 2721"/>
                    <a:gd name="T84" fmla="*/ 1090 w 1754"/>
                    <a:gd name="T85" fmla="*/ 1045 h 2721"/>
                    <a:gd name="T86" fmla="*/ 1109 w 1754"/>
                    <a:gd name="T87" fmla="*/ 1001 h 2721"/>
                    <a:gd name="T88" fmla="*/ 1128 w 1754"/>
                    <a:gd name="T89" fmla="*/ 957 h 2721"/>
                    <a:gd name="T90" fmla="*/ 1150 w 1754"/>
                    <a:gd name="T91" fmla="*/ 920 h 2721"/>
                    <a:gd name="T92" fmla="*/ 1179 w 1754"/>
                    <a:gd name="T93" fmla="*/ 896 h 2721"/>
                    <a:gd name="T94" fmla="*/ 1210 w 1754"/>
                    <a:gd name="T95" fmla="*/ 881 h 2721"/>
                    <a:gd name="T96" fmla="*/ 1241 w 1754"/>
                    <a:gd name="T97" fmla="*/ 869 h 2721"/>
                    <a:gd name="T98" fmla="*/ 1271 w 1754"/>
                    <a:gd name="T99" fmla="*/ 852 h 2721"/>
                    <a:gd name="T100" fmla="*/ 1327 w 1754"/>
                    <a:gd name="T101" fmla="*/ 802 h 2721"/>
                    <a:gd name="T102" fmla="*/ 1386 w 1754"/>
                    <a:gd name="T103" fmla="*/ 758 h 2721"/>
                    <a:gd name="T104" fmla="*/ 1441 w 1754"/>
                    <a:gd name="T105" fmla="*/ 706 h 2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4" h="2721">
                      <a:moveTo>
                        <a:pt x="1441" y="706"/>
                      </a:moveTo>
                      <a:lnTo>
                        <a:pt x="1500" y="662"/>
                      </a:lnTo>
                      <a:lnTo>
                        <a:pt x="1550" y="606"/>
                      </a:lnTo>
                      <a:lnTo>
                        <a:pt x="1588" y="552"/>
                      </a:lnTo>
                      <a:lnTo>
                        <a:pt x="1624" y="483"/>
                      </a:lnTo>
                      <a:lnTo>
                        <a:pt x="1664" y="419"/>
                      </a:lnTo>
                      <a:lnTo>
                        <a:pt x="1697" y="328"/>
                      </a:lnTo>
                      <a:lnTo>
                        <a:pt x="1717" y="285"/>
                      </a:lnTo>
                      <a:lnTo>
                        <a:pt x="1740" y="193"/>
                      </a:lnTo>
                      <a:lnTo>
                        <a:pt x="1731" y="93"/>
                      </a:lnTo>
                      <a:lnTo>
                        <a:pt x="1754" y="0"/>
                      </a:lnTo>
                      <a:lnTo>
                        <a:pt x="1063" y="0"/>
                      </a:lnTo>
                      <a:lnTo>
                        <a:pt x="0" y="513"/>
                      </a:lnTo>
                      <a:lnTo>
                        <a:pt x="0" y="2721"/>
                      </a:lnTo>
                      <a:lnTo>
                        <a:pt x="162" y="2560"/>
                      </a:lnTo>
                      <a:lnTo>
                        <a:pt x="155" y="2507"/>
                      </a:lnTo>
                      <a:lnTo>
                        <a:pt x="154" y="2439"/>
                      </a:lnTo>
                      <a:lnTo>
                        <a:pt x="164" y="2366"/>
                      </a:lnTo>
                      <a:lnTo>
                        <a:pt x="181" y="2317"/>
                      </a:lnTo>
                      <a:lnTo>
                        <a:pt x="227" y="2254"/>
                      </a:lnTo>
                      <a:lnTo>
                        <a:pt x="258" y="2223"/>
                      </a:lnTo>
                      <a:lnTo>
                        <a:pt x="272" y="2202"/>
                      </a:lnTo>
                      <a:lnTo>
                        <a:pt x="306" y="2123"/>
                      </a:lnTo>
                      <a:lnTo>
                        <a:pt x="317" y="2112"/>
                      </a:lnTo>
                      <a:lnTo>
                        <a:pt x="400" y="2081"/>
                      </a:lnTo>
                      <a:lnTo>
                        <a:pt x="456" y="2053"/>
                      </a:lnTo>
                      <a:lnTo>
                        <a:pt x="523" y="2040"/>
                      </a:lnTo>
                      <a:lnTo>
                        <a:pt x="610" y="1980"/>
                      </a:lnTo>
                      <a:lnTo>
                        <a:pt x="655" y="1926"/>
                      </a:lnTo>
                      <a:lnTo>
                        <a:pt x="675" y="1894"/>
                      </a:lnTo>
                      <a:lnTo>
                        <a:pt x="712" y="1858"/>
                      </a:lnTo>
                      <a:lnTo>
                        <a:pt x="762" y="1792"/>
                      </a:lnTo>
                      <a:lnTo>
                        <a:pt x="805" y="1712"/>
                      </a:lnTo>
                      <a:lnTo>
                        <a:pt x="840" y="1621"/>
                      </a:lnTo>
                      <a:lnTo>
                        <a:pt x="855" y="1517"/>
                      </a:lnTo>
                      <a:lnTo>
                        <a:pt x="864" y="1408"/>
                      </a:lnTo>
                      <a:lnTo>
                        <a:pt x="874" y="1359"/>
                      </a:lnTo>
                      <a:lnTo>
                        <a:pt x="913" y="1272"/>
                      </a:lnTo>
                      <a:lnTo>
                        <a:pt x="963" y="1205"/>
                      </a:lnTo>
                      <a:lnTo>
                        <a:pt x="1014" y="1142"/>
                      </a:lnTo>
                      <a:lnTo>
                        <a:pt x="1042" y="1114"/>
                      </a:lnTo>
                      <a:lnTo>
                        <a:pt x="1067" y="1082"/>
                      </a:lnTo>
                      <a:lnTo>
                        <a:pt x="1090" y="1045"/>
                      </a:lnTo>
                      <a:lnTo>
                        <a:pt x="1109" y="1001"/>
                      </a:lnTo>
                      <a:lnTo>
                        <a:pt x="1128" y="957"/>
                      </a:lnTo>
                      <a:lnTo>
                        <a:pt x="1150" y="920"/>
                      </a:lnTo>
                      <a:lnTo>
                        <a:pt x="1179" y="896"/>
                      </a:lnTo>
                      <a:lnTo>
                        <a:pt x="1210" y="881"/>
                      </a:lnTo>
                      <a:lnTo>
                        <a:pt x="1241" y="869"/>
                      </a:lnTo>
                      <a:lnTo>
                        <a:pt x="1271" y="852"/>
                      </a:lnTo>
                      <a:lnTo>
                        <a:pt x="1327" y="802"/>
                      </a:lnTo>
                      <a:lnTo>
                        <a:pt x="1386" y="758"/>
                      </a:lnTo>
                      <a:lnTo>
                        <a:pt x="1441" y="706"/>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6" name="Freeform 8567"/>
                <p:cNvSpPr>
                  <a:spLocks/>
                </p:cNvSpPr>
                <p:nvPr/>
              </p:nvSpPr>
              <p:spPr bwMode="auto">
                <a:xfrm>
                  <a:off x="2971" y="1368"/>
                  <a:ext cx="273" cy="460"/>
                </a:xfrm>
                <a:custGeom>
                  <a:avLst/>
                  <a:gdLst>
                    <a:gd name="T0" fmla="*/ 1635 w 1635"/>
                    <a:gd name="T1" fmla="*/ 230 h 2756"/>
                    <a:gd name="T2" fmla="*/ 1533 w 1635"/>
                    <a:gd name="T3" fmla="*/ 122 h 2756"/>
                    <a:gd name="T4" fmla="*/ 1374 w 1635"/>
                    <a:gd name="T5" fmla="*/ 0 h 2756"/>
                    <a:gd name="T6" fmla="*/ 4 w 1635"/>
                    <a:gd name="T7" fmla="*/ 3 h 2756"/>
                    <a:gd name="T8" fmla="*/ 0 w 1635"/>
                    <a:gd name="T9" fmla="*/ 1407 h 2756"/>
                    <a:gd name="T10" fmla="*/ 0 w 1635"/>
                    <a:gd name="T11" fmla="*/ 1967 h 2756"/>
                    <a:gd name="T12" fmla="*/ 535 w 1635"/>
                    <a:gd name="T13" fmla="*/ 1967 h 2756"/>
                    <a:gd name="T14" fmla="*/ 535 w 1635"/>
                    <a:gd name="T15" fmla="*/ 2756 h 2756"/>
                    <a:gd name="T16" fmla="*/ 1051 w 1635"/>
                    <a:gd name="T17" fmla="*/ 2756 h 2756"/>
                    <a:gd name="T18" fmla="*/ 1635 w 1635"/>
                    <a:gd name="T19" fmla="*/ 2505 h 2756"/>
                    <a:gd name="T20" fmla="*/ 1635 w 1635"/>
                    <a:gd name="T21" fmla="*/ 230 h 2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35" h="2756">
                      <a:moveTo>
                        <a:pt x="1635" y="230"/>
                      </a:moveTo>
                      <a:lnTo>
                        <a:pt x="1533" y="122"/>
                      </a:lnTo>
                      <a:lnTo>
                        <a:pt x="1374" y="0"/>
                      </a:lnTo>
                      <a:lnTo>
                        <a:pt x="4" y="3"/>
                      </a:lnTo>
                      <a:lnTo>
                        <a:pt x="0" y="1407"/>
                      </a:lnTo>
                      <a:lnTo>
                        <a:pt x="0" y="1967"/>
                      </a:lnTo>
                      <a:lnTo>
                        <a:pt x="535" y="1967"/>
                      </a:lnTo>
                      <a:lnTo>
                        <a:pt x="535" y="2756"/>
                      </a:lnTo>
                      <a:lnTo>
                        <a:pt x="1051" y="2756"/>
                      </a:lnTo>
                      <a:lnTo>
                        <a:pt x="1635" y="2505"/>
                      </a:lnTo>
                      <a:lnTo>
                        <a:pt x="1635" y="230"/>
                      </a:lnTo>
                      <a:close/>
                    </a:path>
                  </a:pathLst>
                </a:custGeom>
                <a:solidFill>
                  <a:srgbClr val="F9D3F7">
                    <a:alpha val="44000"/>
                  </a:srgbClr>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8" name="Freeform 8569"/>
                <p:cNvSpPr>
                  <a:spLocks/>
                </p:cNvSpPr>
                <p:nvPr/>
              </p:nvSpPr>
              <p:spPr bwMode="auto">
                <a:xfrm>
                  <a:off x="2664" y="2564"/>
                  <a:ext cx="5" cy="29"/>
                </a:xfrm>
                <a:custGeom>
                  <a:avLst/>
                  <a:gdLst>
                    <a:gd name="T0" fmla="*/ 0 w 29"/>
                    <a:gd name="T1" fmla="*/ 28 h 171"/>
                    <a:gd name="T2" fmla="*/ 29 w 29"/>
                    <a:gd name="T3" fmla="*/ 0 h 171"/>
                    <a:gd name="T4" fmla="*/ 29 w 29"/>
                    <a:gd name="T5" fmla="*/ 171 h 171"/>
                  </a:gdLst>
                  <a:ahLst/>
                  <a:cxnLst>
                    <a:cxn ang="0">
                      <a:pos x="T0" y="T1"/>
                    </a:cxn>
                    <a:cxn ang="0">
                      <a:pos x="T2" y="T3"/>
                    </a:cxn>
                    <a:cxn ang="0">
                      <a:pos x="T4" y="T5"/>
                    </a:cxn>
                  </a:cxnLst>
                  <a:rect l="0" t="0" r="r" b="b"/>
                  <a:pathLst>
                    <a:path w="29" h="171">
                      <a:moveTo>
                        <a:pt x="0" y="28"/>
                      </a:moveTo>
                      <a:lnTo>
                        <a:pt x="29" y="0"/>
                      </a:lnTo>
                      <a:lnTo>
                        <a:pt x="29"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29" name="Line 8570"/>
                <p:cNvSpPr>
                  <a:spLocks noChangeShapeType="1"/>
                </p:cNvSpPr>
                <p:nvPr/>
              </p:nvSpPr>
              <p:spPr bwMode="auto">
                <a:xfrm>
                  <a:off x="2664" y="2593"/>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0" name="Freeform 8571"/>
                <p:cNvSpPr>
                  <a:spLocks/>
                </p:cNvSpPr>
                <p:nvPr/>
              </p:nvSpPr>
              <p:spPr bwMode="auto">
                <a:xfrm>
                  <a:off x="2850" y="2564"/>
                  <a:ext cx="19" cy="29"/>
                </a:xfrm>
                <a:custGeom>
                  <a:avLst/>
                  <a:gdLst>
                    <a:gd name="T0" fmla="*/ 0 w 114"/>
                    <a:gd name="T1" fmla="*/ 28 h 171"/>
                    <a:gd name="T2" fmla="*/ 28 w 114"/>
                    <a:gd name="T3" fmla="*/ 0 h 171"/>
                    <a:gd name="T4" fmla="*/ 85 w 114"/>
                    <a:gd name="T5" fmla="*/ 0 h 171"/>
                    <a:gd name="T6" fmla="*/ 114 w 114"/>
                    <a:gd name="T7" fmla="*/ 28 h 171"/>
                    <a:gd name="T8" fmla="*/ 114 w 114"/>
                    <a:gd name="T9" fmla="*/ 57 h 171"/>
                    <a:gd name="T10" fmla="*/ 85 w 114"/>
                    <a:gd name="T11" fmla="*/ 85 h 171"/>
                    <a:gd name="T12" fmla="*/ 28 w 114"/>
                    <a:gd name="T13" fmla="*/ 85 h 171"/>
                    <a:gd name="T14" fmla="*/ 0 w 114"/>
                    <a:gd name="T15" fmla="*/ 114 h 171"/>
                    <a:gd name="T16" fmla="*/ 0 w 114"/>
                    <a:gd name="T17" fmla="*/ 171 h 171"/>
                    <a:gd name="T18" fmla="*/ 114 w 114"/>
                    <a:gd name="T19"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1">
                      <a:moveTo>
                        <a:pt x="0" y="28"/>
                      </a:moveTo>
                      <a:lnTo>
                        <a:pt x="28" y="0"/>
                      </a:lnTo>
                      <a:lnTo>
                        <a:pt x="85" y="0"/>
                      </a:lnTo>
                      <a:lnTo>
                        <a:pt x="114" y="28"/>
                      </a:lnTo>
                      <a:lnTo>
                        <a:pt x="114" y="57"/>
                      </a:lnTo>
                      <a:lnTo>
                        <a:pt x="85" y="85"/>
                      </a:lnTo>
                      <a:lnTo>
                        <a:pt x="28" y="85"/>
                      </a:lnTo>
                      <a:lnTo>
                        <a:pt x="0" y="114"/>
                      </a:lnTo>
                      <a:lnTo>
                        <a:pt x="0" y="171"/>
                      </a:lnTo>
                      <a:lnTo>
                        <a:pt x="114"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1" name="Freeform 8572"/>
                <p:cNvSpPr>
                  <a:spLocks/>
                </p:cNvSpPr>
                <p:nvPr/>
              </p:nvSpPr>
              <p:spPr bwMode="auto">
                <a:xfrm>
                  <a:off x="3098" y="2471"/>
                  <a:ext cx="19" cy="14"/>
                </a:xfrm>
                <a:custGeom>
                  <a:avLst/>
                  <a:gdLst>
                    <a:gd name="T0" fmla="*/ 0 w 116"/>
                    <a:gd name="T1" fmla="*/ 28 h 85"/>
                    <a:gd name="T2" fmla="*/ 29 w 116"/>
                    <a:gd name="T3" fmla="*/ 0 h 85"/>
                    <a:gd name="T4" fmla="*/ 87 w 116"/>
                    <a:gd name="T5" fmla="*/ 0 h 85"/>
                    <a:gd name="T6" fmla="*/ 116 w 116"/>
                    <a:gd name="T7" fmla="*/ 28 h 85"/>
                    <a:gd name="T8" fmla="*/ 116 w 116"/>
                    <a:gd name="T9" fmla="*/ 56 h 85"/>
                    <a:gd name="T10" fmla="*/ 87 w 116"/>
                    <a:gd name="T11" fmla="*/ 85 h 85"/>
                    <a:gd name="T12" fmla="*/ 58 w 116"/>
                    <a:gd name="T13" fmla="*/ 85 h 85"/>
                  </a:gdLst>
                  <a:ahLst/>
                  <a:cxnLst>
                    <a:cxn ang="0">
                      <a:pos x="T0" y="T1"/>
                    </a:cxn>
                    <a:cxn ang="0">
                      <a:pos x="T2" y="T3"/>
                    </a:cxn>
                    <a:cxn ang="0">
                      <a:pos x="T4" y="T5"/>
                    </a:cxn>
                    <a:cxn ang="0">
                      <a:pos x="T6" y="T7"/>
                    </a:cxn>
                    <a:cxn ang="0">
                      <a:pos x="T8" y="T9"/>
                    </a:cxn>
                    <a:cxn ang="0">
                      <a:pos x="T10" y="T11"/>
                    </a:cxn>
                    <a:cxn ang="0">
                      <a:pos x="T12" y="T13"/>
                    </a:cxn>
                  </a:cxnLst>
                  <a:rect l="0" t="0" r="r" b="b"/>
                  <a:pathLst>
                    <a:path w="116" h="85">
                      <a:moveTo>
                        <a:pt x="0" y="28"/>
                      </a:moveTo>
                      <a:lnTo>
                        <a:pt x="29" y="0"/>
                      </a:lnTo>
                      <a:lnTo>
                        <a:pt x="87" y="0"/>
                      </a:lnTo>
                      <a:lnTo>
                        <a:pt x="116" y="28"/>
                      </a:lnTo>
                      <a:lnTo>
                        <a:pt x="116" y="56"/>
                      </a:lnTo>
                      <a:lnTo>
                        <a:pt x="87" y="85"/>
                      </a:lnTo>
                      <a:lnTo>
                        <a:pt x="58"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2" name="Freeform 8573"/>
                <p:cNvSpPr>
                  <a:spLocks/>
                </p:cNvSpPr>
                <p:nvPr/>
              </p:nvSpPr>
              <p:spPr bwMode="auto">
                <a:xfrm>
                  <a:off x="3098" y="2485"/>
                  <a:ext cx="19" cy="15"/>
                </a:xfrm>
                <a:custGeom>
                  <a:avLst/>
                  <a:gdLst>
                    <a:gd name="T0" fmla="*/ 87 w 116"/>
                    <a:gd name="T1" fmla="*/ 0 h 86"/>
                    <a:gd name="T2" fmla="*/ 116 w 116"/>
                    <a:gd name="T3" fmla="*/ 29 h 86"/>
                    <a:gd name="T4" fmla="*/ 116 w 116"/>
                    <a:gd name="T5" fmla="*/ 57 h 86"/>
                    <a:gd name="T6" fmla="*/ 87 w 116"/>
                    <a:gd name="T7" fmla="*/ 86 h 86"/>
                    <a:gd name="T8" fmla="*/ 29 w 116"/>
                    <a:gd name="T9" fmla="*/ 86 h 86"/>
                    <a:gd name="T10" fmla="*/ 0 w 116"/>
                    <a:gd name="T11" fmla="*/ 57 h 86"/>
                  </a:gdLst>
                  <a:ahLst/>
                  <a:cxnLst>
                    <a:cxn ang="0">
                      <a:pos x="T0" y="T1"/>
                    </a:cxn>
                    <a:cxn ang="0">
                      <a:pos x="T2" y="T3"/>
                    </a:cxn>
                    <a:cxn ang="0">
                      <a:pos x="T4" y="T5"/>
                    </a:cxn>
                    <a:cxn ang="0">
                      <a:pos x="T6" y="T7"/>
                    </a:cxn>
                    <a:cxn ang="0">
                      <a:pos x="T8" y="T9"/>
                    </a:cxn>
                    <a:cxn ang="0">
                      <a:pos x="T10" y="T11"/>
                    </a:cxn>
                  </a:cxnLst>
                  <a:rect l="0" t="0" r="r" b="b"/>
                  <a:pathLst>
                    <a:path w="116" h="86">
                      <a:moveTo>
                        <a:pt x="87" y="0"/>
                      </a:moveTo>
                      <a:lnTo>
                        <a:pt x="116" y="29"/>
                      </a:lnTo>
                      <a:lnTo>
                        <a:pt x="116" y="57"/>
                      </a:lnTo>
                      <a:lnTo>
                        <a:pt x="87" y="86"/>
                      </a:lnTo>
                      <a:lnTo>
                        <a:pt x="29" y="86"/>
                      </a:lnTo>
                      <a:lnTo>
                        <a:pt x="0"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3" name="Freeform 8574"/>
                <p:cNvSpPr>
                  <a:spLocks/>
                </p:cNvSpPr>
                <p:nvPr/>
              </p:nvSpPr>
              <p:spPr bwMode="auto">
                <a:xfrm>
                  <a:off x="2916" y="2224"/>
                  <a:ext cx="19" cy="29"/>
                </a:xfrm>
                <a:custGeom>
                  <a:avLst/>
                  <a:gdLst>
                    <a:gd name="T0" fmla="*/ 114 w 114"/>
                    <a:gd name="T1" fmla="*/ 115 h 172"/>
                    <a:gd name="T2" fmla="*/ 0 w 114"/>
                    <a:gd name="T3" fmla="*/ 115 h 172"/>
                    <a:gd name="T4" fmla="*/ 85 w 114"/>
                    <a:gd name="T5" fmla="*/ 0 h 172"/>
                    <a:gd name="T6" fmla="*/ 85 w 114"/>
                    <a:gd name="T7" fmla="*/ 172 h 172"/>
                  </a:gdLst>
                  <a:ahLst/>
                  <a:cxnLst>
                    <a:cxn ang="0">
                      <a:pos x="T0" y="T1"/>
                    </a:cxn>
                    <a:cxn ang="0">
                      <a:pos x="T2" y="T3"/>
                    </a:cxn>
                    <a:cxn ang="0">
                      <a:pos x="T4" y="T5"/>
                    </a:cxn>
                    <a:cxn ang="0">
                      <a:pos x="T6" y="T7"/>
                    </a:cxn>
                  </a:cxnLst>
                  <a:rect l="0" t="0" r="r" b="b"/>
                  <a:pathLst>
                    <a:path w="114" h="172">
                      <a:moveTo>
                        <a:pt x="114" y="115"/>
                      </a:moveTo>
                      <a:lnTo>
                        <a:pt x="0" y="115"/>
                      </a:lnTo>
                      <a:lnTo>
                        <a:pt x="85" y="0"/>
                      </a:lnTo>
                      <a:lnTo>
                        <a:pt x="85"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4" name="Freeform 8575"/>
                <p:cNvSpPr>
                  <a:spLocks/>
                </p:cNvSpPr>
                <p:nvPr/>
              </p:nvSpPr>
              <p:spPr bwMode="auto">
                <a:xfrm>
                  <a:off x="2683" y="2391"/>
                  <a:ext cx="19" cy="28"/>
                </a:xfrm>
                <a:custGeom>
                  <a:avLst/>
                  <a:gdLst>
                    <a:gd name="T0" fmla="*/ 0 w 114"/>
                    <a:gd name="T1" fmla="*/ 143 h 170"/>
                    <a:gd name="T2" fmla="*/ 29 w 114"/>
                    <a:gd name="T3" fmla="*/ 170 h 170"/>
                    <a:gd name="T4" fmla="*/ 87 w 114"/>
                    <a:gd name="T5" fmla="*/ 170 h 170"/>
                    <a:gd name="T6" fmla="*/ 114 w 114"/>
                    <a:gd name="T7" fmla="*/ 143 h 170"/>
                    <a:gd name="T8" fmla="*/ 114 w 114"/>
                    <a:gd name="T9" fmla="*/ 85 h 170"/>
                    <a:gd name="T10" fmla="*/ 87 w 114"/>
                    <a:gd name="T11" fmla="*/ 56 h 170"/>
                    <a:gd name="T12" fmla="*/ 0 w 114"/>
                    <a:gd name="T13" fmla="*/ 56 h 170"/>
                    <a:gd name="T14" fmla="*/ 0 w 114"/>
                    <a:gd name="T15" fmla="*/ 0 h 170"/>
                    <a:gd name="T16" fmla="*/ 114 w 114"/>
                    <a:gd name="T1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70">
                      <a:moveTo>
                        <a:pt x="0" y="143"/>
                      </a:moveTo>
                      <a:lnTo>
                        <a:pt x="29" y="170"/>
                      </a:lnTo>
                      <a:lnTo>
                        <a:pt x="87" y="170"/>
                      </a:lnTo>
                      <a:lnTo>
                        <a:pt x="114" y="143"/>
                      </a:lnTo>
                      <a:lnTo>
                        <a:pt x="114" y="85"/>
                      </a:lnTo>
                      <a:lnTo>
                        <a:pt x="87" y="56"/>
                      </a:lnTo>
                      <a:lnTo>
                        <a:pt x="0" y="56"/>
                      </a:lnTo>
                      <a:lnTo>
                        <a:pt x="0" y="0"/>
                      </a:lnTo>
                      <a:lnTo>
                        <a:pt x="114"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5" name="Freeform 8576"/>
                <p:cNvSpPr>
                  <a:spLocks/>
                </p:cNvSpPr>
                <p:nvPr/>
              </p:nvSpPr>
              <p:spPr bwMode="auto">
                <a:xfrm>
                  <a:off x="2652" y="2111"/>
                  <a:ext cx="19" cy="28"/>
                </a:xfrm>
                <a:custGeom>
                  <a:avLst/>
                  <a:gdLst>
                    <a:gd name="T0" fmla="*/ 0 w 115"/>
                    <a:gd name="T1" fmla="*/ 87 h 172"/>
                    <a:gd name="T2" fmla="*/ 86 w 115"/>
                    <a:gd name="T3" fmla="*/ 87 h 172"/>
                    <a:gd name="T4" fmla="*/ 115 w 115"/>
                    <a:gd name="T5" fmla="*/ 114 h 172"/>
                    <a:gd name="T6" fmla="*/ 115 w 115"/>
                    <a:gd name="T7" fmla="*/ 143 h 172"/>
                    <a:gd name="T8" fmla="*/ 86 w 115"/>
                    <a:gd name="T9" fmla="*/ 172 h 172"/>
                    <a:gd name="T10" fmla="*/ 29 w 115"/>
                    <a:gd name="T11" fmla="*/ 172 h 172"/>
                    <a:gd name="T12" fmla="*/ 0 w 115"/>
                    <a:gd name="T13" fmla="*/ 143 h 172"/>
                    <a:gd name="T14" fmla="*/ 0 w 115"/>
                    <a:gd name="T15" fmla="*/ 58 h 172"/>
                    <a:gd name="T16" fmla="*/ 57 w 115"/>
                    <a:gd name="T17" fmla="*/ 0 h 172"/>
                    <a:gd name="T18" fmla="*/ 86 w 115"/>
                    <a:gd name="T1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72">
                      <a:moveTo>
                        <a:pt x="0" y="87"/>
                      </a:moveTo>
                      <a:lnTo>
                        <a:pt x="86" y="87"/>
                      </a:lnTo>
                      <a:lnTo>
                        <a:pt x="115" y="114"/>
                      </a:lnTo>
                      <a:lnTo>
                        <a:pt x="115" y="143"/>
                      </a:lnTo>
                      <a:lnTo>
                        <a:pt x="86" y="172"/>
                      </a:lnTo>
                      <a:lnTo>
                        <a:pt x="29" y="172"/>
                      </a:lnTo>
                      <a:lnTo>
                        <a:pt x="0" y="143"/>
                      </a:lnTo>
                      <a:lnTo>
                        <a:pt x="0" y="58"/>
                      </a:lnTo>
                      <a:lnTo>
                        <a:pt x="57" y="0"/>
                      </a:lnTo>
                      <a:lnTo>
                        <a:pt x="86" y="0"/>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6" name="Freeform 8577"/>
                <p:cNvSpPr>
                  <a:spLocks/>
                </p:cNvSpPr>
                <p:nvPr/>
              </p:nvSpPr>
              <p:spPr bwMode="auto">
                <a:xfrm>
                  <a:off x="2842" y="1852"/>
                  <a:ext cx="19" cy="28"/>
                </a:xfrm>
                <a:custGeom>
                  <a:avLst/>
                  <a:gdLst>
                    <a:gd name="T0" fmla="*/ 0 w 114"/>
                    <a:gd name="T1" fmla="*/ 0 h 172"/>
                    <a:gd name="T2" fmla="*/ 114 w 114"/>
                    <a:gd name="T3" fmla="*/ 0 h 172"/>
                    <a:gd name="T4" fmla="*/ 29 w 114"/>
                    <a:gd name="T5" fmla="*/ 172 h 172"/>
                  </a:gdLst>
                  <a:ahLst/>
                  <a:cxnLst>
                    <a:cxn ang="0">
                      <a:pos x="T0" y="T1"/>
                    </a:cxn>
                    <a:cxn ang="0">
                      <a:pos x="T2" y="T3"/>
                    </a:cxn>
                    <a:cxn ang="0">
                      <a:pos x="T4" y="T5"/>
                    </a:cxn>
                  </a:cxnLst>
                  <a:rect l="0" t="0" r="r" b="b"/>
                  <a:pathLst>
                    <a:path w="114" h="172">
                      <a:moveTo>
                        <a:pt x="0" y="0"/>
                      </a:moveTo>
                      <a:lnTo>
                        <a:pt x="114" y="0"/>
                      </a:lnTo>
                      <a:lnTo>
                        <a:pt x="29"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7" name="Freeform 8578"/>
                <p:cNvSpPr>
                  <a:spLocks/>
                </p:cNvSpPr>
                <p:nvPr/>
              </p:nvSpPr>
              <p:spPr bwMode="auto">
                <a:xfrm>
                  <a:off x="2933" y="2111"/>
                  <a:ext cx="19" cy="28"/>
                </a:xfrm>
                <a:custGeom>
                  <a:avLst/>
                  <a:gdLst>
                    <a:gd name="T0" fmla="*/ 28 w 114"/>
                    <a:gd name="T1" fmla="*/ 172 h 172"/>
                    <a:gd name="T2" fmla="*/ 0 w 114"/>
                    <a:gd name="T3" fmla="*/ 143 h 172"/>
                    <a:gd name="T4" fmla="*/ 0 w 114"/>
                    <a:gd name="T5" fmla="*/ 115 h 172"/>
                    <a:gd name="T6" fmla="*/ 28 w 114"/>
                    <a:gd name="T7" fmla="*/ 87 h 172"/>
                    <a:gd name="T8" fmla="*/ 85 w 114"/>
                    <a:gd name="T9" fmla="*/ 87 h 172"/>
                    <a:gd name="T10" fmla="*/ 114 w 114"/>
                    <a:gd name="T11" fmla="*/ 58 h 172"/>
                    <a:gd name="T12" fmla="*/ 114 w 114"/>
                    <a:gd name="T13" fmla="*/ 29 h 172"/>
                    <a:gd name="T14" fmla="*/ 85 w 114"/>
                    <a:gd name="T15" fmla="*/ 0 h 172"/>
                    <a:gd name="T16" fmla="*/ 28 w 114"/>
                    <a:gd name="T17" fmla="*/ 0 h 172"/>
                    <a:gd name="T18" fmla="*/ 0 w 114"/>
                    <a:gd name="T19" fmla="*/ 29 h 172"/>
                    <a:gd name="T20" fmla="*/ 0 w 114"/>
                    <a:gd name="T21" fmla="*/ 58 h 172"/>
                    <a:gd name="T22" fmla="*/ 28 w 114"/>
                    <a:gd name="T23" fmla="*/ 87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72">
                      <a:moveTo>
                        <a:pt x="28" y="172"/>
                      </a:moveTo>
                      <a:lnTo>
                        <a:pt x="0" y="143"/>
                      </a:lnTo>
                      <a:lnTo>
                        <a:pt x="0" y="115"/>
                      </a:lnTo>
                      <a:lnTo>
                        <a:pt x="28" y="87"/>
                      </a:lnTo>
                      <a:lnTo>
                        <a:pt x="85" y="87"/>
                      </a:lnTo>
                      <a:lnTo>
                        <a:pt x="114" y="58"/>
                      </a:lnTo>
                      <a:lnTo>
                        <a:pt x="114" y="29"/>
                      </a:lnTo>
                      <a:lnTo>
                        <a:pt x="85" y="0"/>
                      </a:lnTo>
                      <a:lnTo>
                        <a:pt x="28" y="0"/>
                      </a:lnTo>
                      <a:lnTo>
                        <a:pt x="0" y="29"/>
                      </a:lnTo>
                      <a:lnTo>
                        <a:pt x="0" y="58"/>
                      </a:lnTo>
                      <a:lnTo>
                        <a:pt x="28" y="8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8" name="Freeform 8579"/>
                <p:cNvSpPr>
                  <a:spLocks/>
                </p:cNvSpPr>
                <p:nvPr/>
              </p:nvSpPr>
              <p:spPr bwMode="auto">
                <a:xfrm>
                  <a:off x="2938" y="2125"/>
                  <a:ext cx="14" cy="14"/>
                </a:xfrm>
                <a:custGeom>
                  <a:avLst/>
                  <a:gdLst>
                    <a:gd name="T0" fmla="*/ 57 w 86"/>
                    <a:gd name="T1" fmla="*/ 0 h 85"/>
                    <a:gd name="T2" fmla="*/ 86 w 86"/>
                    <a:gd name="T3" fmla="*/ 28 h 85"/>
                    <a:gd name="T4" fmla="*/ 86 w 86"/>
                    <a:gd name="T5" fmla="*/ 56 h 85"/>
                    <a:gd name="T6" fmla="*/ 57 w 86"/>
                    <a:gd name="T7" fmla="*/ 85 h 85"/>
                    <a:gd name="T8" fmla="*/ 0 w 86"/>
                    <a:gd name="T9" fmla="*/ 85 h 85"/>
                  </a:gdLst>
                  <a:ahLst/>
                  <a:cxnLst>
                    <a:cxn ang="0">
                      <a:pos x="T0" y="T1"/>
                    </a:cxn>
                    <a:cxn ang="0">
                      <a:pos x="T2" y="T3"/>
                    </a:cxn>
                    <a:cxn ang="0">
                      <a:pos x="T4" y="T5"/>
                    </a:cxn>
                    <a:cxn ang="0">
                      <a:pos x="T6" y="T7"/>
                    </a:cxn>
                    <a:cxn ang="0">
                      <a:pos x="T8" y="T9"/>
                    </a:cxn>
                  </a:cxnLst>
                  <a:rect l="0" t="0" r="r" b="b"/>
                  <a:pathLst>
                    <a:path w="86" h="85">
                      <a:moveTo>
                        <a:pt x="57" y="0"/>
                      </a:moveTo>
                      <a:lnTo>
                        <a:pt x="86" y="28"/>
                      </a:lnTo>
                      <a:lnTo>
                        <a:pt x="86" y="56"/>
                      </a:lnTo>
                      <a:lnTo>
                        <a:pt x="57" y="85"/>
                      </a:lnTo>
                      <a:lnTo>
                        <a:pt x="0"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39" name="Freeform 8580"/>
                <p:cNvSpPr>
                  <a:spLocks/>
                </p:cNvSpPr>
                <p:nvPr/>
              </p:nvSpPr>
              <p:spPr bwMode="auto">
                <a:xfrm>
                  <a:off x="3179" y="1916"/>
                  <a:ext cx="19" cy="28"/>
                </a:xfrm>
                <a:custGeom>
                  <a:avLst/>
                  <a:gdLst>
                    <a:gd name="T0" fmla="*/ 29 w 114"/>
                    <a:gd name="T1" fmla="*/ 172 h 172"/>
                    <a:gd name="T2" fmla="*/ 58 w 114"/>
                    <a:gd name="T3" fmla="*/ 172 h 172"/>
                    <a:gd name="T4" fmla="*/ 114 w 114"/>
                    <a:gd name="T5" fmla="*/ 114 h 172"/>
                    <a:gd name="T6" fmla="*/ 114 w 114"/>
                    <a:gd name="T7" fmla="*/ 29 h 172"/>
                    <a:gd name="T8" fmla="*/ 87 w 114"/>
                    <a:gd name="T9" fmla="*/ 0 h 172"/>
                    <a:gd name="T10" fmla="*/ 29 w 114"/>
                    <a:gd name="T11" fmla="*/ 0 h 172"/>
                    <a:gd name="T12" fmla="*/ 0 w 114"/>
                    <a:gd name="T13" fmla="*/ 29 h 172"/>
                    <a:gd name="T14" fmla="*/ 0 w 114"/>
                    <a:gd name="T15" fmla="*/ 57 h 172"/>
                    <a:gd name="T16" fmla="*/ 29 w 114"/>
                    <a:gd name="T17" fmla="*/ 85 h 172"/>
                    <a:gd name="T18" fmla="*/ 114 w 114"/>
                    <a:gd name="T19" fmla="*/ 8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2">
                      <a:moveTo>
                        <a:pt x="29" y="172"/>
                      </a:moveTo>
                      <a:lnTo>
                        <a:pt x="58" y="172"/>
                      </a:lnTo>
                      <a:lnTo>
                        <a:pt x="114" y="114"/>
                      </a:lnTo>
                      <a:lnTo>
                        <a:pt x="114" y="29"/>
                      </a:lnTo>
                      <a:lnTo>
                        <a:pt x="87" y="0"/>
                      </a:lnTo>
                      <a:lnTo>
                        <a:pt x="29" y="0"/>
                      </a:lnTo>
                      <a:lnTo>
                        <a:pt x="0" y="29"/>
                      </a:lnTo>
                      <a:lnTo>
                        <a:pt x="0" y="57"/>
                      </a:lnTo>
                      <a:lnTo>
                        <a:pt x="29" y="85"/>
                      </a:lnTo>
                      <a:lnTo>
                        <a:pt x="114" y="85"/>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0" name="Freeform 8581"/>
                <p:cNvSpPr>
                  <a:spLocks/>
                </p:cNvSpPr>
                <p:nvPr/>
              </p:nvSpPr>
              <p:spPr bwMode="auto">
                <a:xfrm>
                  <a:off x="3179" y="2025"/>
                  <a:ext cx="4" cy="28"/>
                </a:xfrm>
                <a:custGeom>
                  <a:avLst/>
                  <a:gdLst>
                    <a:gd name="T0" fmla="*/ 0 w 29"/>
                    <a:gd name="T1" fmla="*/ 29 h 172"/>
                    <a:gd name="T2" fmla="*/ 29 w 29"/>
                    <a:gd name="T3" fmla="*/ 0 h 172"/>
                    <a:gd name="T4" fmla="*/ 29 w 29"/>
                    <a:gd name="T5" fmla="*/ 172 h 172"/>
                  </a:gdLst>
                  <a:ahLst/>
                  <a:cxnLst>
                    <a:cxn ang="0">
                      <a:pos x="T0" y="T1"/>
                    </a:cxn>
                    <a:cxn ang="0">
                      <a:pos x="T2" y="T3"/>
                    </a:cxn>
                    <a:cxn ang="0">
                      <a:pos x="T4" y="T5"/>
                    </a:cxn>
                  </a:cxnLst>
                  <a:rect l="0" t="0" r="r" b="b"/>
                  <a:pathLst>
                    <a:path w="29" h="172">
                      <a:moveTo>
                        <a:pt x="0" y="29"/>
                      </a:moveTo>
                      <a:lnTo>
                        <a:pt x="29" y="0"/>
                      </a:lnTo>
                      <a:lnTo>
                        <a:pt x="29"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1" name="Line 8582"/>
                <p:cNvSpPr>
                  <a:spLocks noChangeShapeType="1"/>
                </p:cNvSpPr>
                <p:nvPr/>
              </p:nvSpPr>
              <p:spPr bwMode="auto">
                <a:xfrm>
                  <a:off x="3179" y="2053"/>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2" name="Freeform 8583"/>
                <p:cNvSpPr>
                  <a:spLocks/>
                </p:cNvSpPr>
                <p:nvPr/>
              </p:nvSpPr>
              <p:spPr bwMode="auto">
                <a:xfrm>
                  <a:off x="3198" y="2025"/>
                  <a:ext cx="14" cy="28"/>
                </a:xfrm>
                <a:custGeom>
                  <a:avLst/>
                  <a:gdLst>
                    <a:gd name="T0" fmla="*/ 28 w 85"/>
                    <a:gd name="T1" fmla="*/ 172 h 172"/>
                    <a:gd name="T2" fmla="*/ 0 w 85"/>
                    <a:gd name="T3" fmla="*/ 143 h 172"/>
                    <a:gd name="T4" fmla="*/ 0 w 85"/>
                    <a:gd name="T5" fmla="*/ 29 h 172"/>
                    <a:gd name="T6" fmla="*/ 28 w 85"/>
                    <a:gd name="T7" fmla="*/ 0 h 172"/>
                    <a:gd name="T8" fmla="*/ 57 w 85"/>
                    <a:gd name="T9" fmla="*/ 0 h 172"/>
                    <a:gd name="T10" fmla="*/ 85 w 85"/>
                    <a:gd name="T11" fmla="*/ 29 h 172"/>
                    <a:gd name="T12" fmla="*/ 85 w 85"/>
                    <a:gd name="T13" fmla="*/ 143 h 172"/>
                    <a:gd name="T14" fmla="*/ 57 w 85"/>
                    <a:gd name="T15" fmla="*/ 172 h 172"/>
                    <a:gd name="T16" fmla="*/ 28 w 85"/>
                    <a:gd name="T17"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72">
                      <a:moveTo>
                        <a:pt x="28" y="172"/>
                      </a:moveTo>
                      <a:lnTo>
                        <a:pt x="0" y="143"/>
                      </a:lnTo>
                      <a:lnTo>
                        <a:pt x="0" y="29"/>
                      </a:lnTo>
                      <a:lnTo>
                        <a:pt x="28" y="0"/>
                      </a:lnTo>
                      <a:lnTo>
                        <a:pt x="57" y="0"/>
                      </a:lnTo>
                      <a:lnTo>
                        <a:pt x="85" y="29"/>
                      </a:lnTo>
                      <a:lnTo>
                        <a:pt x="85" y="143"/>
                      </a:lnTo>
                      <a:lnTo>
                        <a:pt x="57" y="172"/>
                      </a:lnTo>
                      <a:lnTo>
                        <a:pt x="28" y="172"/>
                      </a:lnTo>
                      <a:close/>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3" name="Freeform 8584"/>
                <p:cNvSpPr>
                  <a:spLocks/>
                </p:cNvSpPr>
                <p:nvPr/>
              </p:nvSpPr>
              <p:spPr bwMode="auto">
                <a:xfrm>
                  <a:off x="2913" y="1728"/>
                  <a:ext cx="5" cy="29"/>
                </a:xfrm>
                <a:custGeom>
                  <a:avLst/>
                  <a:gdLst>
                    <a:gd name="T0" fmla="*/ 0 w 29"/>
                    <a:gd name="T1" fmla="*/ 27 h 171"/>
                    <a:gd name="T2" fmla="*/ 29 w 29"/>
                    <a:gd name="T3" fmla="*/ 0 h 171"/>
                    <a:gd name="T4" fmla="*/ 29 w 29"/>
                    <a:gd name="T5" fmla="*/ 171 h 171"/>
                  </a:gdLst>
                  <a:ahLst/>
                  <a:cxnLst>
                    <a:cxn ang="0">
                      <a:pos x="T0" y="T1"/>
                    </a:cxn>
                    <a:cxn ang="0">
                      <a:pos x="T2" y="T3"/>
                    </a:cxn>
                    <a:cxn ang="0">
                      <a:pos x="T4" y="T5"/>
                    </a:cxn>
                  </a:cxnLst>
                  <a:rect l="0" t="0" r="r" b="b"/>
                  <a:pathLst>
                    <a:path w="29" h="171">
                      <a:moveTo>
                        <a:pt x="0" y="27"/>
                      </a:moveTo>
                      <a:lnTo>
                        <a:pt x="29" y="0"/>
                      </a:lnTo>
                      <a:lnTo>
                        <a:pt x="29"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4" name="Line 8585"/>
                <p:cNvSpPr>
                  <a:spLocks noChangeShapeType="1"/>
                </p:cNvSpPr>
                <p:nvPr/>
              </p:nvSpPr>
              <p:spPr bwMode="auto">
                <a:xfrm>
                  <a:off x="2913" y="1757"/>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5" name="Freeform 8586"/>
                <p:cNvSpPr>
                  <a:spLocks/>
                </p:cNvSpPr>
                <p:nvPr/>
              </p:nvSpPr>
              <p:spPr bwMode="auto">
                <a:xfrm>
                  <a:off x="2932" y="1728"/>
                  <a:ext cx="5" cy="29"/>
                </a:xfrm>
                <a:custGeom>
                  <a:avLst/>
                  <a:gdLst>
                    <a:gd name="T0" fmla="*/ 0 w 28"/>
                    <a:gd name="T1" fmla="*/ 27 h 171"/>
                    <a:gd name="T2" fmla="*/ 28 w 28"/>
                    <a:gd name="T3" fmla="*/ 0 h 171"/>
                    <a:gd name="T4" fmla="*/ 28 w 28"/>
                    <a:gd name="T5" fmla="*/ 171 h 171"/>
                  </a:gdLst>
                  <a:ahLst/>
                  <a:cxnLst>
                    <a:cxn ang="0">
                      <a:pos x="T0" y="T1"/>
                    </a:cxn>
                    <a:cxn ang="0">
                      <a:pos x="T2" y="T3"/>
                    </a:cxn>
                    <a:cxn ang="0">
                      <a:pos x="T4" y="T5"/>
                    </a:cxn>
                  </a:cxnLst>
                  <a:rect l="0" t="0" r="r" b="b"/>
                  <a:pathLst>
                    <a:path w="28" h="171">
                      <a:moveTo>
                        <a:pt x="0" y="27"/>
                      </a:moveTo>
                      <a:lnTo>
                        <a:pt x="28" y="0"/>
                      </a:lnTo>
                      <a:lnTo>
                        <a:pt x="28" y="171"/>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6" name="Line 8587"/>
                <p:cNvSpPr>
                  <a:spLocks noChangeShapeType="1"/>
                </p:cNvSpPr>
                <p:nvPr/>
              </p:nvSpPr>
              <p:spPr bwMode="auto">
                <a:xfrm>
                  <a:off x="2932" y="1757"/>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7" name="Freeform 8588"/>
                <p:cNvSpPr>
                  <a:spLocks/>
                </p:cNvSpPr>
                <p:nvPr/>
              </p:nvSpPr>
              <p:spPr bwMode="auto">
                <a:xfrm>
                  <a:off x="3006" y="1800"/>
                  <a:ext cx="5" cy="28"/>
                </a:xfrm>
                <a:custGeom>
                  <a:avLst/>
                  <a:gdLst>
                    <a:gd name="T0" fmla="*/ 0 w 28"/>
                    <a:gd name="T1" fmla="*/ 29 h 172"/>
                    <a:gd name="T2" fmla="*/ 28 w 28"/>
                    <a:gd name="T3" fmla="*/ 0 h 172"/>
                    <a:gd name="T4" fmla="*/ 28 w 28"/>
                    <a:gd name="T5" fmla="*/ 172 h 172"/>
                  </a:gdLst>
                  <a:ahLst/>
                  <a:cxnLst>
                    <a:cxn ang="0">
                      <a:pos x="T0" y="T1"/>
                    </a:cxn>
                    <a:cxn ang="0">
                      <a:pos x="T2" y="T3"/>
                    </a:cxn>
                    <a:cxn ang="0">
                      <a:pos x="T4" y="T5"/>
                    </a:cxn>
                  </a:cxnLst>
                  <a:rect l="0" t="0" r="r" b="b"/>
                  <a:pathLst>
                    <a:path w="28" h="172">
                      <a:moveTo>
                        <a:pt x="0" y="29"/>
                      </a:moveTo>
                      <a:lnTo>
                        <a:pt x="28" y="0"/>
                      </a:lnTo>
                      <a:lnTo>
                        <a:pt x="28"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8" name="Line 8589"/>
                <p:cNvSpPr>
                  <a:spLocks noChangeShapeType="1"/>
                </p:cNvSpPr>
                <p:nvPr/>
              </p:nvSpPr>
              <p:spPr bwMode="auto">
                <a:xfrm>
                  <a:off x="3006" y="1828"/>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9" name="Freeform 8590"/>
                <p:cNvSpPr>
                  <a:spLocks/>
                </p:cNvSpPr>
                <p:nvPr/>
              </p:nvSpPr>
              <p:spPr bwMode="auto">
                <a:xfrm>
                  <a:off x="3025" y="1800"/>
                  <a:ext cx="19" cy="28"/>
                </a:xfrm>
                <a:custGeom>
                  <a:avLst/>
                  <a:gdLst>
                    <a:gd name="T0" fmla="*/ 0 w 114"/>
                    <a:gd name="T1" fmla="*/ 29 h 172"/>
                    <a:gd name="T2" fmla="*/ 28 w 114"/>
                    <a:gd name="T3" fmla="*/ 0 h 172"/>
                    <a:gd name="T4" fmla="*/ 85 w 114"/>
                    <a:gd name="T5" fmla="*/ 0 h 172"/>
                    <a:gd name="T6" fmla="*/ 114 w 114"/>
                    <a:gd name="T7" fmla="*/ 29 h 172"/>
                    <a:gd name="T8" fmla="*/ 114 w 114"/>
                    <a:gd name="T9" fmla="*/ 58 h 172"/>
                    <a:gd name="T10" fmla="*/ 85 w 114"/>
                    <a:gd name="T11" fmla="*/ 87 h 172"/>
                    <a:gd name="T12" fmla="*/ 28 w 114"/>
                    <a:gd name="T13" fmla="*/ 87 h 172"/>
                    <a:gd name="T14" fmla="*/ 0 w 114"/>
                    <a:gd name="T15" fmla="*/ 114 h 172"/>
                    <a:gd name="T16" fmla="*/ 0 w 114"/>
                    <a:gd name="T17" fmla="*/ 172 h 172"/>
                    <a:gd name="T18" fmla="*/ 114 w 114"/>
                    <a:gd name="T1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2">
                      <a:moveTo>
                        <a:pt x="0" y="29"/>
                      </a:moveTo>
                      <a:lnTo>
                        <a:pt x="28" y="0"/>
                      </a:lnTo>
                      <a:lnTo>
                        <a:pt x="85" y="0"/>
                      </a:lnTo>
                      <a:lnTo>
                        <a:pt x="114" y="29"/>
                      </a:lnTo>
                      <a:lnTo>
                        <a:pt x="114" y="58"/>
                      </a:lnTo>
                      <a:lnTo>
                        <a:pt x="85" y="87"/>
                      </a:lnTo>
                      <a:lnTo>
                        <a:pt x="28" y="87"/>
                      </a:lnTo>
                      <a:lnTo>
                        <a:pt x="0" y="114"/>
                      </a:lnTo>
                      <a:lnTo>
                        <a:pt x="0" y="172"/>
                      </a:lnTo>
                      <a:lnTo>
                        <a:pt x="114"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0" name="Freeform 8591"/>
                <p:cNvSpPr>
                  <a:spLocks/>
                </p:cNvSpPr>
                <p:nvPr/>
              </p:nvSpPr>
              <p:spPr bwMode="auto">
                <a:xfrm>
                  <a:off x="3011" y="1708"/>
                  <a:ext cx="5" cy="29"/>
                </a:xfrm>
                <a:custGeom>
                  <a:avLst/>
                  <a:gdLst>
                    <a:gd name="T0" fmla="*/ 0 w 29"/>
                    <a:gd name="T1" fmla="*/ 29 h 172"/>
                    <a:gd name="T2" fmla="*/ 29 w 29"/>
                    <a:gd name="T3" fmla="*/ 0 h 172"/>
                    <a:gd name="T4" fmla="*/ 29 w 29"/>
                    <a:gd name="T5" fmla="*/ 172 h 172"/>
                  </a:gdLst>
                  <a:ahLst/>
                  <a:cxnLst>
                    <a:cxn ang="0">
                      <a:pos x="T0" y="T1"/>
                    </a:cxn>
                    <a:cxn ang="0">
                      <a:pos x="T2" y="T3"/>
                    </a:cxn>
                    <a:cxn ang="0">
                      <a:pos x="T4" y="T5"/>
                    </a:cxn>
                  </a:cxnLst>
                  <a:rect l="0" t="0" r="r" b="b"/>
                  <a:pathLst>
                    <a:path w="29" h="172">
                      <a:moveTo>
                        <a:pt x="0" y="29"/>
                      </a:moveTo>
                      <a:lnTo>
                        <a:pt x="29" y="0"/>
                      </a:lnTo>
                      <a:lnTo>
                        <a:pt x="29"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1" name="Line 8592"/>
                <p:cNvSpPr>
                  <a:spLocks noChangeShapeType="1"/>
                </p:cNvSpPr>
                <p:nvPr/>
              </p:nvSpPr>
              <p:spPr bwMode="auto">
                <a:xfrm>
                  <a:off x="3011" y="1737"/>
                  <a:ext cx="10"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2" name="Freeform 8593"/>
                <p:cNvSpPr>
                  <a:spLocks/>
                </p:cNvSpPr>
                <p:nvPr/>
              </p:nvSpPr>
              <p:spPr bwMode="auto">
                <a:xfrm>
                  <a:off x="3031" y="1708"/>
                  <a:ext cx="19" cy="14"/>
                </a:xfrm>
                <a:custGeom>
                  <a:avLst/>
                  <a:gdLst>
                    <a:gd name="T0" fmla="*/ 0 w 114"/>
                    <a:gd name="T1" fmla="*/ 29 h 86"/>
                    <a:gd name="T2" fmla="*/ 27 w 114"/>
                    <a:gd name="T3" fmla="*/ 0 h 86"/>
                    <a:gd name="T4" fmla="*/ 85 w 114"/>
                    <a:gd name="T5" fmla="*/ 0 h 86"/>
                    <a:gd name="T6" fmla="*/ 114 w 114"/>
                    <a:gd name="T7" fmla="*/ 29 h 86"/>
                    <a:gd name="T8" fmla="*/ 114 w 114"/>
                    <a:gd name="T9" fmla="*/ 58 h 86"/>
                    <a:gd name="T10" fmla="*/ 85 w 114"/>
                    <a:gd name="T11" fmla="*/ 86 h 86"/>
                    <a:gd name="T12" fmla="*/ 56 w 114"/>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114" h="86">
                      <a:moveTo>
                        <a:pt x="0" y="29"/>
                      </a:moveTo>
                      <a:lnTo>
                        <a:pt x="27" y="0"/>
                      </a:lnTo>
                      <a:lnTo>
                        <a:pt x="85" y="0"/>
                      </a:lnTo>
                      <a:lnTo>
                        <a:pt x="114" y="29"/>
                      </a:lnTo>
                      <a:lnTo>
                        <a:pt x="114" y="58"/>
                      </a:lnTo>
                      <a:lnTo>
                        <a:pt x="85" y="86"/>
                      </a:lnTo>
                      <a:lnTo>
                        <a:pt x="56" y="86"/>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3" name="Freeform 8594"/>
                <p:cNvSpPr>
                  <a:spLocks/>
                </p:cNvSpPr>
                <p:nvPr/>
              </p:nvSpPr>
              <p:spPr bwMode="auto">
                <a:xfrm>
                  <a:off x="3031" y="1722"/>
                  <a:ext cx="19" cy="15"/>
                </a:xfrm>
                <a:custGeom>
                  <a:avLst/>
                  <a:gdLst>
                    <a:gd name="T0" fmla="*/ 85 w 114"/>
                    <a:gd name="T1" fmla="*/ 0 h 86"/>
                    <a:gd name="T2" fmla="*/ 114 w 114"/>
                    <a:gd name="T3" fmla="*/ 28 h 86"/>
                    <a:gd name="T4" fmla="*/ 114 w 114"/>
                    <a:gd name="T5" fmla="*/ 57 h 86"/>
                    <a:gd name="T6" fmla="*/ 85 w 114"/>
                    <a:gd name="T7" fmla="*/ 86 h 86"/>
                    <a:gd name="T8" fmla="*/ 27 w 114"/>
                    <a:gd name="T9" fmla="*/ 86 h 86"/>
                    <a:gd name="T10" fmla="*/ 0 w 114"/>
                    <a:gd name="T11" fmla="*/ 57 h 86"/>
                  </a:gdLst>
                  <a:ahLst/>
                  <a:cxnLst>
                    <a:cxn ang="0">
                      <a:pos x="T0" y="T1"/>
                    </a:cxn>
                    <a:cxn ang="0">
                      <a:pos x="T2" y="T3"/>
                    </a:cxn>
                    <a:cxn ang="0">
                      <a:pos x="T4" y="T5"/>
                    </a:cxn>
                    <a:cxn ang="0">
                      <a:pos x="T6" y="T7"/>
                    </a:cxn>
                    <a:cxn ang="0">
                      <a:pos x="T8" y="T9"/>
                    </a:cxn>
                    <a:cxn ang="0">
                      <a:pos x="T10" y="T11"/>
                    </a:cxn>
                  </a:cxnLst>
                  <a:rect l="0" t="0" r="r" b="b"/>
                  <a:pathLst>
                    <a:path w="114" h="86">
                      <a:moveTo>
                        <a:pt x="85" y="0"/>
                      </a:moveTo>
                      <a:lnTo>
                        <a:pt x="114" y="28"/>
                      </a:lnTo>
                      <a:lnTo>
                        <a:pt x="114" y="57"/>
                      </a:lnTo>
                      <a:lnTo>
                        <a:pt x="85" y="86"/>
                      </a:lnTo>
                      <a:lnTo>
                        <a:pt x="27" y="86"/>
                      </a:lnTo>
                      <a:lnTo>
                        <a:pt x="0" y="57"/>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4" name="Freeform 8595"/>
                <p:cNvSpPr>
                  <a:spLocks/>
                </p:cNvSpPr>
                <p:nvPr/>
              </p:nvSpPr>
              <p:spPr bwMode="auto">
                <a:xfrm>
                  <a:off x="3064" y="1472"/>
                  <a:ext cx="5" cy="28"/>
                </a:xfrm>
                <a:custGeom>
                  <a:avLst/>
                  <a:gdLst>
                    <a:gd name="T0" fmla="*/ 0 w 29"/>
                    <a:gd name="T1" fmla="*/ 29 h 172"/>
                    <a:gd name="T2" fmla="*/ 29 w 29"/>
                    <a:gd name="T3" fmla="*/ 0 h 172"/>
                    <a:gd name="T4" fmla="*/ 29 w 29"/>
                    <a:gd name="T5" fmla="*/ 172 h 172"/>
                  </a:gdLst>
                  <a:ahLst/>
                  <a:cxnLst>
                    <a:cxn ang="0">
                      <a:pos x="T0" y="T1"/>
                    </a:cxn>
                    <a:cxn ang="0">
                      <a:pos x="T2" y="T3"/>
                    </a:cxn>
                    <a:cxn ang="0">
                      <a:pos x="T4" y="T5"/>
                    </a:cxn>
                  </a:cxnLst>
                  <a:rect l="0" t="0" r="r" b="b"/>
                  <a:pathLst>
                    <a:path w="29" h="172">
                      <a:moveTo>
                        <a:pt x="0" y="29"/>
                      </a:moveTo>
                      <a:lnTo>
                        <a:pt x="29" y="0"/>
                      </a:lnTo>
                      <a:lnTo>
                        <a:pt x="29"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5" name="Line 8596"/>
                <p:cNvSpPr>
                  <a:spLocks noChangeShapeType="1"/>
                </p:cNvSpPr>
                <p:nvPr/>
              </p:nvSpPr>
              <p:spPr bwMode="auto">
                <a:xfrm>
                  <a:off x="3064" y="1500"/>
                  <a:ext cx="9"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6" name="Freeform 8597"/>
                <p:cNvSpPr>
                  <a:spLocks/>
                </p:cNvSpPr>
                <p:nvPr/>
              </p:nvSpPr>
              <p:spPr bwMode="auto">
                <a:xfrm>
                  <a:off x="3083" y="1472"/>
                  <a:ext cx="19" cy="28"/>
                </a:xfrm>
                <a:custGeom>
                  <a:avLst/>
                  <a:gdLst>
                    <a:gd name="T0" fmla="*/ 114 w 114"/>
                    <a:gd name="T1" fmla="*/ 114 h 172"/>
                    <a:gd name="T2" fmla="*/ 0 w 114"/>
                    <a:gd name="T3" fmla="*/ 114 h 172"/>
                    <a:gd name="T4" fmla="*/ 85 w 114"/>
                    <a:gd name="T5" fmla="*/ 0 h 172"/>
                    <a:gd name="T6" fmla="*/ 85 w 114"/>
                    <a:gd name="T7" fmla="*/ 172 h 172"/>
                  </a:gdLst>
                  <a:ahLst/>
                  <a:cxnLst>
                    <a:cxn ang="0">
                      <a:pos x="T0" y="T1"/>
                    </a:cxn>
                    <a:cxn ang="0">
                      <a:pos x="T2" y="T3"/>
                    </a:cxn>
                    <a:cxn ang="0">
                      <a:pos x="T4" y="T5"/>
                    </a:cxn>
                    <a:cxn ang="0">
                      <a:pos x="T6" y="T7"/>
                    </a:cxn>
                  </a:cxnLst>
                  <a:rect l="0" t="0" r="r" b="b"/>
                  <a:pathLst>
                    <a:path w="114" h="172">
                      <a:moveTo>
                        <a:pt x="114" y="114"/>
                      </a:moveTo>
                      <a:lnTo>
                        <a:pt x="0" y="114"/>
                      </a:lnTo>
                      <a:lnTo>
                        <a:pt x="85" y="0"/>
                      </a:lnTo>
                      <a:lnTo>
                        <a:pt x="85" y="172"/>
                      </a:lnTo>
                    </a:path>
                  </a:pathLst>
                </a:custGeom>
                <a:noFill/>
                <a:ln w="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8" name="Freeform 8599"/>
                <p:cNvSpPr>
                  <a:spLocks/>
                </p:cNvSpPr>
                <p:nvPr/>
              </p:nvSpPr>
              <p:spPr bwMode="auto">
                <a:xfrm>
                  <a:off x="2216" y="1627"/>
                  <a:ext cx="7" cy="12"/>
                </a:xfrm>
                <a:custGeom>
                  <a:avLst/>
                  <a:gdLst>
                    <a:gd name="T0" fmla="*/ 5 w 41"/>
                    <a:gd name="T1" fmla="*/ 74 h 74"/>
                    <a:gd name="T2" fmla="*/ 41 w 41"/>
                    <a:gd name="T3" fmla="*/ 2 h 74"/>
                    <a:gd name="T4" fmla="*/ 37 w 41"/>
                    <a:gd name="T5" fmla="*/ 0 h 74"/>
                    <a:gd name="T6" fmla="*/ 0 w 41"/>
                    <a:gd name="T7" fmla="*/ 70 h 74"/>
                    <a:gd name="T8" fmla="*/ 5 w 41"/>
                    <a:gd name="T9" fmla="*/ 74 h 74"/>
                  </a:gdLst>
                  <a:ahLst/>
                  <a:cxnLst>
                    <a:cxn ang="0">
                      <a:pos x="T0" y="T1"/>
                    </a:cxn>
                    <a:cxn ang="0">
                      <a:pos x="T2" y="T3"/>
                    </a:cxn>
                    <a:cxn ang="0">
                      <a:pos x="T4" y="T5"/>
                    </a:cxn>
                    <a:cxn ang="0">
                      <a:pos x="T6" y="T7"/>
                    </a:cxn>
                    <a:cxn ang="0">
                      <a:pos x="T8" y="T9"/>
                    </a:cxn>
                  </a:cxnLst>
                  <a:rect l="0" t="0" r="r" b="b"/>
                  <a:pathLst>
                    <a:path w="41" h="74">
                      <a:moveTo>
                        <a:pt x="5" y="74"/>
                      </a:moveTo>
                      <a:lnTo>
                        <a:pt x="41" y="2"/>
                      </a:lnTo>
                      <a:lnTo>
                        <a:pt x="37" y="0"/>
                      </a:lnTo>
                      <a:lnTo>
                        <a:pt x="0" y="70"/>
                      </a:lnTo>
                      <a:lnTo>
                        <a:pt x="5" y="74"/>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9" name="Freeform 8600"/>
                <p:cNvSpPr>
                  <a:spLocks/>
                </p:cNvSpPr>
                <p:nvPr/>
              </p:nvSpPr>
              <p:spPr bwMode="auto">
                <a:xfrm>
                  <a:off x="2222" y="1614"/>
                  <a:ext cx="1" cy="13"/>
                </a:xfrm>
                <a:custGeom>
                  <a:avLst/>
                  <a:gdLst>
                    <a:gd name="T0" fmla="*/ 4 w 5"/>
                    <a:gd name="T1" fmla="*/ 81 h 81"/>
                    <a:gd name="T2" fmla="*/ 5 w 5"/>
                    <a:gd name="T3" fmla="*/ 0 h 81"/>
                    <a:gd name="T4" fmla="*/ 1 w 5"/>
                    <a:gd name="T5" fmla="*/ 1 h 81"/>
                    <a:gd name="T6" fmla="*/ 0 w 5"/>
                    <a:gd name="T7" fmla="*/ 79 h 81"/>
                  </a:gdLst>
                  <a:ahLst/>
                  <a:cxnLst>
                    <a:cxn ang="0">
                      <a:pos x="T0" y="T1"/>
                    </a:cxn>
                    <a:cxn ang="0">
                      <a:pos x="T2" y="T3"/>
                    </a:cxn>
                    <a:cxn ang="0">
                      <a:pos x="T4" y="T5"/>
                    </a:cxn>
                    <a:cxn ang="0">
                      <a:pos x="T6" y="T7"/>
                    </a:cxn>
                  </a:cxnLst>
                  <a:rect l="0" t="0" r="r" b="b"/>
                  <a:pathLst>
                    <a:path w="5" h="81">
                      <a:moveTo>
                        <a:pt x="4" y="81"/>
                      </a:moveTo>
                      <a:lnTo>
                        <a:pt x="5" y="0"/>
                      </a:lnTo>
                      <a:lnTo>
                        <a:pt x="1" y="1"/>
                      </a:lnTo>
                      <a:lnTo>
                        <a:pt x="0" y="79"/>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0" name="Freeform 8601"/>
                <p:cNvSpPr>
                  <a:spLocks/>
                </p:cNvSpPr>
                <p:nvPr/>
              </p:nvSpPr>
              <p:spPr bwMode="auto">
                <a:xfrm>
                  <a:off x="2217" y="1602"/>
                  <a:ext cx="6" cy="12"/>
                </a:xfrm>
                <a:custGeom>
                  <a:avLst/>
                  <a:gdLst>
                    <a:gd name="T0" fmla="*/ 39 w 39"/>
                    <a:gd name="T1" fmla="*/ 74 h 75"/>
                    <a:gd name="T2" fmla="*/ 5 w 39"/>
                    <a:gd name="T3" fmla="*/ 0 h 75"/>
                    <a:gd name="T4" fmla="*/ 0 w 39"/>
                    <a:gd name="T5" fmla="*/ 3 h 75"/>
                    <a:gd name="T6" fmla="*/ 35 w 39"/>
                    <a:gd name="T7" fmla="*/ 75 h 75"/>
                  </a:gdLst>
                  <a:ahLst/>
                  <a:cxnLst>
                    <a:cxn ang="0">
                      <a:pos x="T0" y="T1"/>
                    </a:cxn>
                    <a:cxn ang="0">
                      <a:pos x="T2" y="T3"/>
                    </a:cxn>
                    <a:cxn ang="0">
                      <a:pos x="T4" y="T5"/>
                    </a:cxn>
                    <a:cxn ang="0">
                      <a:pos x="T6" y="T7"/>
                    </a:cxn>
                  </a:cxnLst>
                  <a:rect l="0" t="0" r="r" b="b"/>
                  <a:pathLst>
                    <a:path w="39" h="75">
                      <a:moveTo>
                        <a:pt x="39" y="74"/>
                      </a:moveTo>
                      <a:lnTo>
                        <a:pt x="5" y="0"/>
                      </a:lnTo>
                      <a:lnTo>
                        <a:pt x="0" y="3"/>
                      </a:lnTo>
                      <a:lnTo>
                        <a:pt x="35" y="75"/>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1" name="Freeform 8602"/>
                <p:cNvSpPr>
                  <a:spLocks/>
                </p:cNvSpPr>
                <p:nvPr/>
              </p:nvSpPr>
              <p:spPr bwMode="auto">
                <a:xfrm>
                  <a:off x="2201" y="1591"/>
                  <a:ext cx="13" cy="7"/>
                </a:xfrm>
                <a:custGeom>
                  <a:avLst/>
                  <a:gdLst>
                    <a:gd name="T0" fmla="*/ 72 w 72"/>
                    <a:gd name="T1" fmla="*/ 37 h 42"/>
                    <a:gd name="T2" fmla="*/ 1 w 72"/>
                    <a:gd name="T3" fmla="*/ 0 h 42"/>
                    <a:gd name="T4" fmla="*/ 0 w 72"/>
                    <a:gd name="T5" fmla="*/ 6 h 42"/>
                    <a:gd name="T6" fmla="*/ 69 w 72"/>
                    <a:gd name="T7" fmla="*/ 42 h 42"/>
                    <a:gd name="T8" fmla="*/ 72 w 72"/>
                    <a:gd name="T9" fmla="*/ 37 h 42"/>
                  </a:gdLst>
                  <a:ahLst/>
                  <a:cxnLst>
                    <a:cxn ang="0">
                      <a:pos x="T0" y="T1"/>
                    </a:cxn>
                    <a:cxn ang="0">
                      <a:pos x="T2" y="T3"/>
                    </a:cxn>
                    <a:cxn ang="0">
                      <a:pos x="T4" y="T5"/>
                    </a:cxn>
                    <a:cxn ang="0">
                      <a:pos x="T6" y="T7"/>
                    </a:cxn>
                    <a:cxn ang="0">
                      <a:pos x="T8" y="T9"/>
                    </a:cxn>
                  </a:cxnLst>
                  <a:rect l="0" t="0" r="r" b="b"/>
                  <a:pathLst>
                    <a:path w="72" h="42">
                      <a:moveTo>
                        <a:pt x="72" y="37"/>
                      </a:moveTo>
                      <a:lnTo>
                        <a:pt x="1" y="0"/>
                      </a:lnTo>
                      <a:lnTo>
                        <a:pt x="0" y="6"/>
                      </a:lnTo>
                      <a:lnTo>
                        <a:pt x="69" y="42"/>
                      </a:lnTo>
                      <a:lnTo>
                        <a:pt x="72" y="37"/>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2" name="Freeform 8603"/>
                <p:cNvSpPr>
                  <a:spLocks/>
                </p:cNvSpPr>
                <p:nvPr/>
              </p:nvSpPr>
              <p:spPr bwMode="auto">
                <a:xfrm>
                  <a:off x="2188" y="1591"/>
                  <a:ext cx="14" cy="1"/>
                </a:xfrm>
                <a:custGeom>
                  <a:avLst/>
                  <a:gdLst>
                    <a:gd name="T0" fmla="*/ 81 w 81"/>
                    <a:gd name="T1" fmla="*/ 1 h 7"/>
                    <a:gd name="T2" fmla="*/ 0 w 81"/>
                    <a:gd name="T3" fmla="*/ 0 h 7"/>
                    <a:gd name="T4" fmla="*/ 1 w 81"/>
                    <a:gd name="T5" fmla="*/ 5 h 7"/>
                    <a:gd name="T6" fmla="*/ 80 w 81"/>
                    <a:gd name="T7" fmla="*/ 7 h 7"/>
                  </a:gdLst>
                  <a:ahLst/>
                  <a:cxnLst>
                    <a:cxn ang="0">
                      <a:pos x="T0" y="T1"/>
                    </a:cxn>
                    <a:cxn ang="0">
                      <a:pos x="T2" y="T3"/>
                    </a:cxn>
                    <a:cxn ang="0">
                      <a:pos x="T4" y="T5"/>
                    </a:cxn>
                    <a:cxn ang="0">
                      <a:pos x="T6" y="T7"/>
                    </a:cxn>
                  </a:cxnLst>
                  <a:rect l="0" t="0" r="r" b="b"/>
                  <a:pathLst>
                    <a:path w="81" h="7">
                      <a:moveTo>
                        <a:pt x="81" y="1"/>
                      </a:moveTo>
                      <a:lnTo>
                        <a:pt x="0" y="0"/>
                      </a:lnTo>
                      <a:lnTo>
                        <a:pt x="1" y="5"/>
                      </a:lnTo>
                      <a:lnTo>
                        <a:pt x="80" y="7"/>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3" name="Freeform 8604"/>
                <p:cNvSpPr>
                  <a:spLocks/>
                </p:cNvSpPr>
                <p:nvPr/>
              </p:nvSpPr>
              <p:spPr bwMode="auto">
                <a:xfrm>
                  <a:off x="2176" y="1591"/>
                  <a:ext cx="12" cy="7"/>
                </a:xfrm>
                <a:custGeom>
                  <a:avLst/>
                  <a:gdLst>
                    <a:gd name="T0" fmla="*/ 74 w 75"/>
                    <a:gd name="T1" fmla="*/ 0 h 40"/>
                    <a:gd name="T2" fmla="*/ 0 w 75"/>
                    <a:gd name="T3" fmla="*/ 35 h 40"/>
                    <a:gd name="T4" fmla="*/ 4 w 75"/>
                    <a:gd name="T5" fmla="*/ 40 h 40"/>
                    <a:gd name="T6" fmla="*/ 75 w 75"/>
                    <a:gd name="T7" fmla="*/ 5 h 40"/>
                  </a:gdLst>
                  <a:ahLst/>
                  <a:cxnLst>
                    <a:cxn ang="0">
                      <a:pos x="T0" y="T1"/>
                    </a:cxn>
                    <a:cxn ang="0">
                      <a:pos x="T2" y="T3"/>
                    </a:cxn>
                    <a:cxn ang="0">
                      <a:pos x="T4" y="T5"/>
                    </a:cxn>
                    <a:cxn ang="0">
                      <a:pos x="T6" y="T7"/>
                    </a:cxn>
                  </a:cxnLst>
                  <a:rect l="0" t="0" r="r" b="b"/>
                  <a:pathLst>
                    <a:path w="75" h="40">
                      <a:moveTo>
                        <a:pt x="74" y="0"/>
                      </a:moveTo>
                      <a:lnTo>
                        <a:pt x="0" y="35"/>
                      </a:lnTo>
                      <a:lnTo>
                        <a:pt x="4" y="40"/>
                      </a:lnTo>
                      <a:lnTo>
                        <a:pt x="75" y="5"/>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4" name="Line 8605"/>
                <p:cNvSpPr>
                  <a:spLocks noChangeShapeType="1"/>
                </p:cNvSpPr>
                <p:nvPr/>
              </p:nvSpPr>
              <p:spPr bwMode="auto">
                <a:xfrm flipV="1">
                  <a:off x="2158" y="1584"/>
                  <a:ext cx="73" cy="7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5" name="Freeform 8606"/>
                <p:cNvSpPr>
                  <a:spLocks/>
                </p:cNvSpPr>
                <p:nvPr/>
              </p:nvSpPr>
              <p:spPr bwMode="auto">
                <a:xfrm>
                  <a:off x="2175" y="1642"/>
                  <a:ext cx="12" cy="7"/>
                </a:xfrm>
                <a:custGeom>
                  <a:avLst/>
                  <a:gdLst>
                    <a:gd name="T0" fmla="*/ 0 w 74"/>
                    <a:gd name="T1" fmla="*/ 4 h 40"/>
                    <a:gd name="T2" fmla="*/ 73 w 74"/>
                    <a:gd name="T3" fmla="*/ 40 h 40"/>
                    <a:gd name="T4" fmla="*/ 74 w 74"/>
                    <a:gd name="T5" fmla="*/ 36 h 40"/>
                    <a:gd name="T6" fmla="*/ 3 w 74"/>
                    <a:gd name="T7" fmla="*/ 0 h 40"/>
                    <a:gd name="T8" fmla="*/ 0 w 74"/>
                    <a:gd name="T9" fmla="*/ 4 h 40"/>
                  </a:gdLst>
                  <a:ahLst/>
                  <a:cxnLst>
                    <a:cxn ang="0">
                      <a:pos x="T0" y="T1"/>
                    </a:cxn>
                    <a:cxn ang="0">
                      <a:pos x="T2" y="T3"/>
                    </a:cxn>
                    <a:cxn ang="0">
                      <a:pos x="T4" y="T5"/>
                    </a:cxn>
                    <a:cxn ang="0">
                      <a:pos x="T6" y="T7"/>
                    </a:cxn>
                    <a:cxn ang="0">
                      <a:pos x="T8" y="T9"/>
                    </a:cxn>
                  </a:cxnLst>
                  <a:rect l="0" t="0" r="r" b="b"/>
                  <a:pathLst>
                    <a:path w="74" h="40">
                      <a:moveTo>
                        <a:pt x="0" y="4"/>
                      </a:moveTo>
                      <a:lnTo>
                        <a:pt x="73" y="40"/>
                      </a:lnTo>
                      <a:lnTo>
                        <a:pt x="74" y="36"/>
                      </a:lnTo>
                      <a:lnTo>
                        <a:pt x="3" y="0"/>
                      </a:lnTo>
                      <a:lnTo>
                        <a:pt x="0" y="4"/>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6" name="Freeform 8607"/>
                <p:cNvSpPr>
                  <a:spLocks/>
                </p:cNvSpPr>
                <p:nvPr/>
              </p:nvSpPr>
              <p:spPr bwMode="auto">
                <a:xfrm>
                  <a:off x="2187" y="1648"/>
                  <a:ext cx="14" cy="1"/>
                </a:xfrm>
                <a:custGeom>
                  <a:avLst/>
                  <a:gdLst>
                    <a:gd name="T0" fmla="*/ 0 w 81"/>
                    <a:gd name="T1" fmla="*/ 4 h 6"/>
                    <a:gd name="T2" fmla="*/ 81 w 81"/>
                    <a:gd name="T3" fmla="*/ 6 h 6"/>
                    <a:gd name="T4" fmla="*/ 79 w 81"/>
                    <a:gd name="T5" fmla="*/ 1 h 6"/>
                    <a:gd name="T6" fmla="*/ 1 w 81"/>
                    <a:gd name="T7" fmla="*/ 0 h 6"/>
                  </a:gdLst>
                  <a:ahLst/>
                  <a:cxnLst>
                    <a:cxn ang="0">
                      <a:pos x="T0" y="T1"/>
                    </a:cxn>
                    <a:cxn ang="0">
                      <a:pos x="T2" y="T3"/>
                    </a:cxn>
                    <a:cxn ang="0">
                      <a:pos x="T4" y="T5"/>
                    </a:cxn>
                    <a:cxn ang="0">
                      <a:pos x="T6" y="T7"/>
                    </a:cxn>
                  </a:cxnLst>
                  <a:rect l="0" t="0" r="r" b="b"/>
                  <a:pathLst>
                    <a:path w="81" h="6">
                      <a:moveTo>
                        <a:pt x="0" y="4"/>
                      </a:moveTo>
                      <a:lnTo>
                        <a:pt x="81" y="6"/>
                      </a:lnTo>
                      <a:lnTo>
                        <a:pt x="79" y="1"/>
                      </a:lnTo>
                      <a:lnTo>
                        <a:pt x="1"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7" name="Freeform 8608"/>
                <p:cNvSpPr>
                  <a:spLocks/>
                </p:cNvSpPr>
                <p:nvPr/>
              </p:nvSpPr>
              <p:spPr bwMode="auto">
                <a:xfrm>
                  <a:off x="2201" y="1643"/>
                  <a:ext cx="12" cy="6"/>
                </a:xfrm>
                <a:custGeom>
                  <a:avLst/>
                  <a:gdLst>
                    <a:gd name="T0" fmla="*/ 2 w 75"/>
                    <a:gd name="T1" fmla="*/ 39 h 39"/>
                    <a:gd name="T2" fmla="*/ 75 w 75"/>
                    <a:gd name="T3" fmla="*/ 4 h 39"/>
                    <a:gd name="T4" fmla="*/ 72 w 75"/>
                    <a:gd name="T5" fmla="*/ 0 h 39"/>
                    <a:gd name="T6" fmla="*/ 0 w 75"/>
                    <a:gd name="T7" fmla="*/ 34 h 39"/>
                  </a:gdLst>
                  <a:ahLst/>
                  <a:cxnLst>
                    <a:cxn ang="0">
                      <a:pos x="T0" y="T1"/>
                    </a:cxn>
                    <a:cxn ang="0">
                      <a:pos x="T2" y="T3"/>
                    </a:cxn>
                    <a:cxn ang="0">
                      <a:pos x="T4" y="T5"/>
                    </a:cxn>
                    <a:cxn ang="0">
                      <a:pos x="T6" y="T7"/>
                    </a:cxn>
                  </a:cxnLst>
                  <a:rect l="0" t="0" r="r" b="b"/>
                  <a:pathLst>
                    <a:path w="75" h="39">
                      <a:moveTo>
                        <a:pt x="2" y="39"/>
                      </a:moveTo>
                      <a:lnTo>
                        <a:pt x="75" y="4"/>
                      </a:lnTo>
                      <a:lnTo>
                        <a:pt x="72" y="0"/>
                      </a:lnTo>
                      <a:lnTo>
                        <a:pt x="0" y="34"/>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8" name="Line 8609"/>
                <p:cNvSpPr>
                  <a:spLocks noChangeShapeType="1"/>
                </p:cNvSpPr>
                <p:nvPr/>
              </p:nvSpPr>
              <p:spPr bwMode="auto">
                <a:xfrm flipH="1" flipV="1">
                  <a:off x="2146" y="1570"/>
                  <a:ext cx="102" cy="105"/>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9" name="Freeform 8610"/>
                <p:cNvSpPr>
                  <a:spLocks/>
                </p:cNvSpPr>
                <p:nvPr/>
              </p:nvSpPr>
              <p:spPr bwMode="auto">
                <a:xfrm>
                  <a:off x="2248" y="1675"/>
                  <a:ext cx="62" cy="57"/>
                </a:xfrm>
                <a:custGeom>
                  <a:avLst/>
                  <a:gdLst>
                    <a:gd name="T0" fmla="*/ 331 w 373"/>
                    <a:gd name="T1" fmla="*/ 344 h 344"/>
                    <a:gd name="T2" fmla="*/ 373 w 373"/>
                    <a:gd name="T3" fmla="*/ 339 h 344"/>
                    <a:gd name="T4" fmla="*/ 20 w 373"/>
                    <a:gd name="T5" fmla="*/ 0 h 344"/>
                    <a:gd name="T6" fmla="*/ 0 w 373"/>
                    <a:gd name="T7" fmla="*/ 3 h 344"/>
                    <a:gd name="T8" fmla="*/ 331 w 373"/>
                    <a:gd name="T9" fmla="*/ 344 h 344"/>
                  </a:gdLst>
                  <a:ahLst/>
                  <a:cxnLst>
                    <a:cxn ang="0">
                      <a:pos x="T0" y="T1"/>
                    </a:cxn>
                    <a:cxn ang="0">
                      <a:pos x="T2" y="T3"/>
                    </a:cxn>
                    <a:cxn ang="0">
                      <a:pos x="T4" y="T5"/>
                    </a:cxn>
                    <a:cxn ang="0">
                      <a:pos x="T6" y="T7"/>
                    </a:cxn>
                    <a:cxn ang="0">
                      <a:pos x="T8" y="T9"/>
                    </a:cxn>
                  </a:cxnLst>
                  <a:rect l="0" t="0" r="r" b="b"/>
                  <a:pathLst>
                    <a:path w="373" h="344">
                      <a:moveTo>
                        <a:pt x="331" y="344"/>
                      </a:moveTo>
                      <a:lnTo>
                        <a:pt x="373" y="339"/>
                      </a:lnTo>
                      <a:lnTo>
                        <a:pt x="20" y="0"/>
                      </a:lnTo>
                      <a:lnTo>
                        <a:pt x="0" y="3"/>
                      </a:lnTo>
                      <a:lnTo>
                        <a:pt x="331" y="344"/>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0" name="Line 8611"/>
                <p:cNvSpPr>
                  <a:spLocks noChangeShapeType="1"/>
                </p:cNvSpPr>
                <p:nvPr/>
              </p:nvSpPr>
              <p:spPr bwMode="auto">
                <a:xfrm>
                  <a:off x="2247" y="1679"/>
                  <a:ext cx="55" cy="6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1" name="Freeform 8612"/>
                <p:cNvSpPr>
                  <a:spLocks/>
                </p:cNvSpPr>
                <p:nvPr/>
              </p:nvSpPr>
              <p:spPr bwMode="auto">
                <a:xfrm>
                  <a:off x="2308" y="1736"/>
                  <a:ext cx="11" cy="9"/>
                </a:xfrm>
                <a:custGeom>
                  <a:avLst/>
                  <a:gdLst>
                    <a:gd name="T0" fmla="*/ 30 w 65"/>
                    <a:gd name="T1" fmla="*/ 8 h 50"/>
                    <a:gd name="T2" fmla="*/ 26 w 65"/>
                    <a:gd name="T3" fmla="*/ 0 h 50"/>
                    <a:gd name="T4" fmla="*/ 39 w 65"/>
                    <a:gd name="T5" fmla="*/ 14 h 50"/>
                    <a:gd name="T6" fmla="*/ 30 w 65"/>
                    <a:gd name="T7" fmla="*/ 8 h 50"/>
                    <a:gd name="T8" fmla="*/ 21 w 65"/>
                    <a:gd name="T9" fmla="*/ 8 h 50"/>
                    <a:gd name="T10" fmla="*/ 12 w 65"/>
                    <a:gd name="T11" fmla="*/ 13 h 50"/>
                    <a:gd name="T12" fmla="*/ 5 w 65"/>
                    <a:gd name="T13" fmla="*/ 19 h 50"/>
                    <a:gd name="T14" fmla="*/ 0 w 65"/>
                    <a:gd name="T15" fmla="*/ 29 h 50"/>
                    <a:gd name="T16" fmla="*/ 0 w 65"/>
                    <a:gd name="T17" fmla="*/ 37 h 50"/>
                    <a:gd name="T18" fmla="*/ 8 w 65"/>
                    <a:gd name="T19" fmla="*/ 45 h 50"/>
                    <a:gd name="T20" fmla="*/ 14 w 65"/>
                    <a:gd name="T21" fmla="*/ 47 h 50"/>
                    <a:gd name="T22" fmla="*/ 25 w 65"/>
                    <a:gd name="T23" fmla="*/ 45 h 50"/>
                    <a:gd name="T24" fmla="*/ 43 w 65"/>
                    <a:gd name="T25" fmla="*/ 36 h 50"/>
                    <a:gd name="T26" fmla="*/ 50 w 65"/>
                    <a:gd name="T27" fmla="*/ 34 h 50"/>
                    <a:gd name="T28" fmla="*/ 57 w 65"/>
                    <a:gd name="T29" fmla="*/ 36 h 50"/>
                    <a:gd name="T30" fmla="*/ 63 w 65"/>
                    <a:gd name="T31" fmla="*/ 42 h 50"/>
                    <a:gd name="T32" fmla="*/ 65 w 65"/>
                    <a:gd name="T3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50">
                      <a:moveTo>
                        <a:pt x="30" y="8"/>
                      </a:moveTo>
                      <a:lnTo>
                        <a:pt x="26" y="0"/>
                      </a:lnTo>
                      <a:lnTo>
                        <a:pt x="39" y="14"/>
                      </a:lnTo>
                      <a:lnTo>
                        <a:pt x="30" y="8"/>
                      </a:lnTo>
                      <a:lnTo>
                        <a:pt x="21" y="8"/>
                      </a:lnTo>
                      <a:lnTo>
                        <a:pt x="12" y="13"/>
                      </a:lnTo>
                      <a:lnTo>
                        <a:pt x="5" y="19"/>
                      </a:lnTo>
                      <a:lnTo>
                        <a:pt x="0" y="29"/>
                      </a:lnTo>
                      <a:lnTo>
                        <a:pt x="0" y="37"/>
                      </a:lnTo>
                      <a:lnTo>
                        <a:pt x="8" y="45"/>
                      </a:lnTo>
                      <a:lnTo>
                        <a:pt x="14" y="47"/>
                      </a:lnTo>
                      <a:lnTo>
                        <a:pt x="25" y="45"/>
                      </a:lnTo>
                      <a:lnTo>
                        <a:pt x="43" y="36"/>
                      </a:lnTo>
                      <a:lnTo>
                        <a:pt x="50" y="34"/>
                      </a:lnTo>
                      <a:lnTo>
                        <a:pt x="57" y="36"/>
                      </a:lnTo>
                      <a:lnTo>
                        <a:pt x="63" y="42"/>
                      </a:lnTo>
                      <a:lnTo>
                        <a:pt x="65" y="5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2" name="Freeform 8613"/>
                <p:cNvSpPr>
                  <a:spLocks/>
                </p:cNvSpPr>
                <p:nvPr/>
              </p:nvSpPr>
              <p:spPr bwMode="auto">
                <a:xfrm>
                  <a:off x="2310" y="1742"/>
                  <a:ext cx="7" cy="2"/>
                </a:xfrm>
                <a:custGeom>
                  <a:avLst/>
                  <a:gdLst>
                    <a:gd name="T0" fmla="*/ 0 w 44"/>
                    <a:gd name="T1" fmla="*/ 10 h 13"/>
                    <a:gd name="T2" fmla="*/ 6 w 44"/>
                    <a:gd name="T3" fmla="*/ 13 h 13"/>
                    <a:gd name="T4" fmla="*/ 13 w 44"/>
                    <a:gd name="T5" fmla="*/ 10 h 13"/>
                    <a:gd name="T6" fmla="*/ 31 w 44"/>
                    <a:gd name="T7" fmla="*/ 2 h 13"/>
                    <a:gd name="T8" fmla="*/ 38 w 44"/>
                    <a:gd name="T9" fmla="*/ 0 h 13"/>
                    <a:gd name="T10" fmla="*/ 44 w 44"/>
                    <a:gd name="T11" fmla="*/ 2 h 13"/>
                  </a:gdLst>
                  <a:ahLst/>
                  <a:cxnLst>
                    <a:cxn ang="0">
                      <a:pos x="T0" y="T1"/>
                    </a:cxn>
                    <a:cxn ang="0">
                      <a:pos x="T2" y="T3"/>
                    </a:cxn>
                    <a:cxn ang="0">
                      <a:pos x="T4" y="T5"/>
                    </a:cxn>
                    <a:cxn ang="0">
                      <a:pos x="T6" y="T7"/>
                    </a:cxn>
                    <a:cxn ang="0">
                      <a:pos x="T8" y="T9"/>
                    </a:cxn>
                    <a:cxn ang="0">
                      <a:pos x="T10" y="T11"/>
                    </a:cxn>
                  </a:cxnLst>
                  <a:rect l="0" t="0" r="r" b="b"/>
                  <a:pathLst>
                    <a:path w="44" h="13">
                      <a:moveTo>
                        <a:pt x="0" y="10"/>
                      </a:moveTo>
                      <a:lnTo>
                        <a:pt x="6" y="13"/>
                      </a:lnTo>
                      <a:lnTo>
                        <a:pt x="13" y="10"/>
                      </a:lnTo>
                      <a:lnTo>
                        <a:pt x="31" y="2"/>
                      </a:lnTo>
                      <a:lnTo>
                        <a:pt x="38" y="0"/>
                      </a:lnTo>
                      <a:lnTo>
                        <a:pt x="44" y="2"/>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3" name="Freeform 8614"/>
                <p:cNvSpPr>
                  <a:spLocks/>
                </p:cNvSpPr>
                <p:nvPr/>
              </p:nvSpPr>
              <p:spPr bwMode="auto">
                <a:xfrm>
                  <a:off x="2308" y="1741"/>
                  <a:ext cx="11" cy="9"/>
                </a:xfrm>
                <a:custGeom>
                  <a:avLst/>
                  <a:gdLst>
                    <a:gd name="T0" fmla="*/ 0 w 65"/>
                    <a:gd name="T1" fmla="*/ 0 h 50"/>
                    <a:gd name="T2" fmla="*/ 2 w 65"/>
                    <a:gd name="T3" fmla="*/ 6 h 50"/>
                    <a:gd name="T4" fmla="*/ 8 w 65"/>
                    <a:gd name="T5" fmla="*/ 11 h 50"/>
                    <a:gd name="T6" fmla="*/ 14 w 65"/>
                    <a:gd name="T7" fmla="*/ 13 h 50"/>
                    <a:gd name="T8" fmla="*/ 20 w 65"/>
                    <a:gd name="T9" fmla="*/ 11 h 50"/>
                    <a:gd name="T10" fmla="*/ 39 w 65"/>
                    <a:gd name="T11" fmla="*/ 2 h 50"/>
                    <a:gd name="T12" fmla="*/ 50 w 65"/>
                    <a:gd name="T13" fmla="*/ 1 h 50"/>
                    <a:gd name="T14" fmla="*/ 57 w 65"/>
                    <a:gd name="T15" fmla="*/ 3 h 50"/>
                    <a:gd name="T16" fmla="*/ 63 w 65"/>
                    <a:gd name="T17" fmla="*/ 9 h 50"/>
                    <a:gd name="T18" fmla="*/ 65 w 65"/>
                    <a:gd name="T19" fmla="*/ 17 h 50"/>
                    <a:gd name="T20" fmla="*/ 65 w 65"/>
                    <a:gd name="T21" fmla="*/ 21 h 50"/>
                    <a:gd name="T22" fmla="*/ 61 w 65"/>
                    <a:gd name="T23" fmla="*/ 29 h 50"/>
                    <a:gd name="T24" fmla="*/ 54 w 65"/>
                    <a:gd name="T25" fmla="*/ 36 h 50"/>
                    <a:gd name="T26" fmla="*/ 45 w 65"/>
                    <a:gd name="T27" fmla="*/ 40 h 50"/>
                    <a:gd name="T28" fmla="*/ 36 w 65"/>
                    <a:gd name="T29" fmla="*/ 40 h 50"/>
                    <a:gd name="T30" fmla="*/ 27 w 65"/>
                    <a:gd name="T31" fmla="*/ 36 h 50"/>
                    <a:gd name="T32" fmla="*/ 41 w 65"/>
                    <a:gd name="T33" fmla="*/ 50 h 50"/>
                    <a:gd name="T34" fmla="*/ 36 w 65"/>
                    <a:gd name="T3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5" h="50">
                      <a:moveTo>
                        <a:pt x="0" y="0"/>
                      </a:moveTo>
                      <a:lnTo>
                        <a:pt x="2" y="6"/>
                      </a:lnTo>
                      <a:lnTo>
                        <a:pt x="8" y="11"/>
                      </a:lnTo>
                      <a:lnTo>
                        <a:pt x="14" y="13"/>
                      </a:lnTo>
                      <a:lnTo>
                        <a:pt x="20" y="11"/>
                      </a:lnTo>
                      <a:lnTo>
                        <a:pt x="39" y="2"/>
                      </a:lnTo>
                      <a:lnTo>
                        <a:pt x="50" y="1"/>
                      </a:lnTo>
                      <a:lnTo>
                        <a:pt x="57" y="3"/>
                      </a:lnTo>
                      <a:lnTo>
                        <a:pt x="63" y="9"/>
                      </a:lnTo>
                      <a:lnTo>
                        <a:pt x="65" y="17"/>
                      </a:lnTo>
                      <a:lnTo>
                        <a:pt x="65" y="21"/>
                      </a:lnTo>
                      <a:lnTo>
                        <a:pt x="61" y="29"/>
                      </a:lnTo>
                      <a:lnTo>
                        <a:pt x="54" y="36"/>
                      </a:lnTo>
                      <a:lnTo>
                        <a:pt x="45" y="40"/>
                      </a:lnTo>
                      <a:lnTo>
                        <a:pt x="36" y="40"/>
                      </a:lnTo>
                      <a:lnTo>
                        <a:pt x="27" y="36"/>
                      </a:lnTo>
                      <a:lnTo>
                        <a:pt x="41" y="50"/>
                      </a:lnTo>
                      <a:lnTo>
                        <a:pt x="36" y="4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4" name="Line 8615"/>
                <p:cNvSpPr>
                  <a:spLocks noChangeShapeType="1"/>
                </p:cNvSpPr>
                <p:nvPr/>
              </p:nvSpPr>
              <p:spPr bwMode="auto">
                <a:xfrm flipH="1">
                  <a:off x="2302" y="1732"/>
                  <a:ext cx="1"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5" name="Line 8616"/>
                <p:cNvSpPr>
                  <a:spLocks noChangeShapeType="1"/>
                </p:cNvSpPr>
                <p:nvPr/>
              </p:nvSpPr>
              <p:spPr bwMode="auto">
                <a:xfrm flipV="1">
                  <a:off x="2219" y="1650"/>
                  <a:ext cx="1"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6" name="Freeform 8617"/>
                <p:cNvSpPr>
                  <a:spLocks/>
                </p:cNvSpPr>
                <p:nvPr/>
              </p:nvSpPr>
              <p:spPr bwMode="auto">
                <a:xfrm>
                  <a:off x="2219" y="1653"/>
                  <a:ext cx="0" cy="1"/>
                </a:xfrm>
                <a:custGeom>
                  <a:avLst/>
                  <a:gdLst>
                    <a:gd name="T0" fmla="*/ 0 w 5"/>
                    <a:gd name="T1" fmla="*/ 5 h 8"/>
                    <a:gd name="T2" fmla="*/ 5 w 5"/>
                    <a:gd name="T3" fmla="*/ 8 h 8"/>
                    <a:gd name="T4" fmla="*/ 5 w 5"/>
                    <a:gd name="T5" fmla="*/ 0 h 8"/>
                    <a:gd name="T6" fmla="*/ 0 w 5"/>
                    <a:gd name="T7" fmla="*/ 5 h 8"/>
                  </a:gdLst>
                  <a:ahLst/>
                  <a:cxnLst>
                    <a:cxn ang="0">
                      <a:pos x="T0" y="T1"/>
                    </a:cxn>
                    <a:cxn ang="0">
                      <a:pos x="T2" y="T3"/>
                    </a:cxn>
                    <a:cxn ang="0">
                      <a:pos x="T4" y="T5"/>
                    </a:cxn>
                    <a:cxn ang="0">
                      <a:pos x="T6" y="T7"/>
                    </a:cxn>
                  </a:cxnLst>
                  <a:rect l="0" t="0" r="r" b="b"/>
                  <a:pathLst>
                    <a:path w="5" h="8">
                      <a:moveTo>
                        <a:pt x="0" y="5"/>
                      </a:moveTo>
                      <a:lnTo>
                        <a:pt x="5" y="8"/>
                      </a:lnTo>
                      <a:lnTo>
                        <a:pt x="5" y="0"/>
                      </a:lnTo>
                      <a:lnTo>
                        <a:pt x="0"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7" name="Freeform 8618"/>
                <p:cNvSpPr>
                  <a:spLocks/>
                </p:cNvSpPr>
                <p:nvPr/>
              </p:nvSpPr>
              <p:spPr bwMode="auto">
                <a:xfrm>
                  <a:off x="2219" y="1653"/>
                  <a:ext cx="1" cy="1"/>
                </a:xfrm>
                <a:custGeom>
                  <a:avLst/>
                  <a:gdLst>
                    <a:gd name="T0" fmla="*/ 0 w 7"/>
                    <a:gd name="T1" fmla="*/ 8 h 8"/>
                    <a:gd name="T2" fmla="*/ 7 w 7"/>
                    <a:gd name="T3" fmla="*/ 6 h 8"/>
                    <a:gd name="T4" fmla="*/ 0 w 7"/>
                    <a:gd name="T5" fmla="*/ 0 h 8"/>
                  </a:gdLst>
                  <a:ahLst/>
                  <a:cxnLst>
                    <a:cxn ang="0">
                      <a:pos x="T0" y="T1"/>
                    </a:cxn>
                    <a:cxn ang="0">
                      <a:pos x="T2" y="T3"/>
                    </a:cxn>
                    <a:cxn ang="0">
                      <a:pos x="T4" y="T5"/>
                    </a:cxn>
                  </a:cxnLst>
                  <a:rect l="0" t="0" r="r" b="b"/>
                  <a:pathLst>
                    <a:path w="7" h="8">
                      <a:moveTo>
                        <a:pt x="0" y="8"/>
                      </a:moveTo>
                      <a:lnTo>
                        <a:pt x="7" y="6"/>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8" name="Freeform 8619"/>
                <p:cNvSpPr>
                  <a:spLocks/>
                </p:cNvSpPr>
                <p:nvPr/>
              </p:nvSpPr>
              <p:spPr bwMode="auto">
                <a:xfrm>
                  <a:off x="2219" y="1653"/>
                  <a:ext cx="2" cy="1"/>
                </a:xfrm>
                <a:custGeom>
                  <a:avLst/>
                  <a:gdLst>
                    <a:gd name="T0" fmla="*/ 7 w 9"/>
                    <a:gd name="T1" fmla="*/ 6 h 6"/>
                    <a:gd name="T2" fmla="*/ 9 w 9"/>
                    <a:gd name="T3" fmla="*/ 0 h 6"/>
                    <a:gd name="T4" fmla="*/ 0 w 9"/>
                    <a:gd name="T5" fmla="*/ 0 h 6"/>
                  </a:gdLst>
                  <a:ahLst/>
                  <a:cxnLst>
                    <a:cxn ang="0">
                      <a:pos x="T0" y="T1"/>
                    </a:cxn>
                    <a:cxn ang="0">
                      <a:pos x="T2" y="T3"/>
                    </a:cxn>
                    <a:cxn ang="0">
                      <a:pos x="T4" y="T5"/>
                    </a:cxn>
                  </a:cxnLst>
                  <a:rect l="0" t="0" r="r" b="b"/>
                  <a:pathLst>
                    <a:path w="9" h="6">
                      <a:moveTo>
                        <a:pt x="7" y="6"/>
                      </a:moveTo>
                      <a:lnTo>
                        <a:pt x="9" y="0"/>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9" name="Freeform 8620"/>
                <p:cNvSpPr>
                  <a:spLocks/>
                </p:cNvSpPr>
                <p:nvPr/>
              </p:nvSpPr>
              <p:spPr bwMode="auto">
                <a:xfrm>
                  <a:off x="2219" y="1652"/>
                  <a:ext cx="2" cy="1"/>
                </a:xfrm>
                <a:custGeom>
                  <a:avLst/>
                  <a:gdLst>
                    <a:gd name="T0" fmla="*/ 9 w 9"/>
                    <a:gd name="T1" fmla="*/ 5 h 5"/>
                    <a:gd name="T2" fmla="*/ 7 w 9"/>
                    <a:gd name="T3" fmla="*/ 0 h 5"/>
                    <a:gd name="T4" fmla="*/ 0 w 9"/>
                    <a:gd name="T5" fmla="*/ 5 h 5"/>
                    <a:gd name="T6" fmla="*/ 9 w 9"/>
                    <a:gd name="T7" fmla="*/ 5 h 5"/>
                  </a:gdLst>
                  <a:ahLst/>
                  <a:cxnLst>
                    <a:cxn ang="0">
                      <a:pos x="T0" y="T1"/>
                    </a:cxn>
                    <a:cxn ang="0">
                      <a:pos x="T2" y="T3"/>
                    </a:cxn>
                    <a:cxn ang="0">
                      <a:pos x="T4" y="T5"/>
                    </a:cxn>
                    <a:cxn ang="0">
                      <a:pos x="T6" y="T7"/>
                    </a:cxn>
                  </a:cxnLst>
                  <a:rect l="0" t="0" r="r" b="b"/>
                  <a:pathLst>
                    <a:path w="9" h="5">
                      <a:moveTo>
                        <a:pt x="9" y="5"/>
                      </a:moveTo>
                      <a:lnTo>
                        <a:pt x="7" y="0"/>
                      </a:lnTo>
                      <a:lnTo>
                        <a:pt x="0" y="5"/>
                      </a:lnTo>
                      <a:lnTo>
                        <a:pt x="9"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0" name="Freeform 8621"/>
                <p:cNvSpPr>
                  <a:spLocks/>
                </p:cNvSpPr>
                <p:nvPr/>
              </p:nvSpPr>
              <p:spPr bwMode="auto">
                <a:xfrm>
                  <a:off x="2219" y="1651"/>
                  <a:ext cx="1" cy="2"/>
                </a:xfrm>
                <a:custGeom>
                  <a:avLst/>
                  <a:gdLst>
                    <a:gd name="T0" fmla="*/ 7 w 7"/>
                    <a:gd name="T1" fmla="*/ 4 h 9"/>
                    <a:gd name="T2" fmla="*/ 1 w 7"/>
                    <a:gd name="T3" fmla="*/ 0 h 9"/>
                    <a:gd name="T4" fmla="*/ 0 w 7"/>
                    <a:gd name="T5" fmla="*/ 9 h 9"/>
                    <a:gd name="T6" fmla="*/ 7 w 7"/>
                    <a:gd name="T7" fmla="*/ 4 h 9"/>
                  </a:gdLst>
                  <a:ahLst/>
                  <a:cxnLst>
                    <a:cxn ang="0">
                      <a:pos x="T0" y="T1"/>
                    </a:cxn>
                    <a:cxn ang="0">
                      <a:pos x="T2" y="T3"/>
                    </a:cxn>
                    <a:cxn ang="0">
                      <a:pos x="T4" y="T5"/>
                    </a:cxn>
                    <a:cxn ang="0">
                      <a:pos x="T6" y="T7"/>
                    </a:cxn>
                  </a:cxnLst>
                  <a:rect l="0" t="0" r="r" b="b"/>
                  <a:pathLst>
                    <a:path w="7" h="9">
                      <a:moveTo>
                        <a:pt x="7" y="4"/>
                      </a:moveTo>
                      <a:lnTo>
                        <a:pt x="1" y="0"/>
                      </a:lnTo>
                      <a:lnTo>
                        <a:pt x="0" y="9"/>
                      </a:lnTo>
                      <a:lnTo>
                        <a:pt x="7" y="4"/>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1" name="Freeform 8622"/>
                <p:cNvSpPr>
                  <a:spLocks/>
                </p:cNvSpPr>
                <p:nvPr/>
              </p:nvSpPr>
              <p:spPr bwMode="auto">
                <a:xfrm>
                  <a:off x="2219" y="1651"/>
                  <a:ext cx="1" cy="2"/>
                </a:xfrm>
                <a:custGeom>
                  <a:avLst/>
                  <a:gdLst>
                    <a:gd name="T0" fmla="*/ 6 w 6"/>
                    <a:gd name="T1" fmla="*/ 0 h 9"/>
                    <a:gd name="T2" fmla="*/ 0 w 6"/>
                    <a:gd name="T3" fmla="*/ 3 h 9"/>
                    <a:gd name="T4" fmla="*/ 5 w 6"/>
                    <a:gd name="T5" fmla="*/ 9 h 9"/>
                  </a:gdLst>
                  <a:ahLst/>
                  <a:cxnLst>
                    <a:cxn ang="0">
                      <a:pos x="T0" y="T1"/>
                    </a:cxn>
                    <a:cxn ang="0">
                      <a:pos x="T2" y="T3"/>
                    </a:cxn>
                    <a:cxn ang="0">
                      <a:pos x="T4" y="T5"/>
                    </a:cxn>
                  </a:cxnLst>
                  <a:rect l="0" t="0" r="r" b="b"/>
                  <a:pathLst>
                    <a:path w="6" h="9">
                      <a:moveTo>
                        <a:pt x="6" y="0"/>
                      </a:moveTo>
                      <a:lnTo>
                        <a:pt x="0" y="3"/>
                      </a:lnTo>
                      <a:lnTo>
                        <a:pt x="5" y="9"/>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2" name="Freeform 8623"/>
                <p:cNvSpPr>
                  <a:spLocks/>
                </p:cNvSpPr>
                <p:nvPr/>
              </p:nvSpPr>
              <p:spPr bwMode="auto">
                <a:xfrm>
                  <a:off x="2218" y="1652"/>
                  <a:ext cx="1" cy="1"/>
                </a:xfrm>
                <a:custGeom>
                  <a:avLst/>
                  <a:gdLst>
                    <a:gd name="T0" fmla="*/ 2 w 7"/>
                    <a:gd name="T1" fmla="*/ 0 h 6"/>
                    <a:gd name="T2" fmla="*/ 0 w 7"/>
                    <a:gd name="T3" fmla="*/ 6 h 6"/>
                    <a:gd name="T4" fmla="*/ 7 w 7"/>
                    <a:gd name="T5" fmla="*/ 6 h 6"/>
                  </a:gdLst>
                  <a:ahLst/>
                  <a:cxnLst>
                    <a:cxn ang="0">
                      <a:pos x="T0" y="T1"/>
                    </a:cxn>
                    <a:cxn ang="0">
                      <a:pos x="T2" y="T3"/>
                    </a:cxn>
                    <a:cxn ang="0">
                      <a:pos x="T4" y="T5"/>
                    </a:cxn>
                  </a:cxnLst>
                  <a:rect l="0" t="0" r="r" b="b"/>
                  <a:pathLst>
                    <a:path w="7" h="6">
                      <a:moveTo>
                        <a:pt x="2" y="0"/>
                      </a:moveTo>
                      <a:lnTo>
                        <a:pt x="0" y="6"/>
                      </a:lnTo>
                      <a:lnTo>
                        <a:pt x="7"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3" name="Freeform 8624"/>
                <p:cNvSpPr>
                  <a:spLocks/>
                </p:cNvSpPr>
                <p:nvPr/>
              </p:nvSpPr>
              <p:spPr bwMode="auto">
                <a:xfrm>
                  <a:off x="2218" y="1653"/>
                  <a:ext cx="1" cy="1"/>
                </a:xfrm>
                <a:custGeom>
                  <a:avLst/>
                  <a:gdLst>
                    <a:gd name="T0" fmla="*/ 0 w 7"/>
                    <a:gd name="T1" fmla="*/ 0 h 5"/>
                    <a:gd name="T2" fmla="*/ 2 w 7"/>
                    <a:gd name="T3" fmla="*/ 5 h 5"/>
                    <a:gd name="T4" fmla="*/ 7 w 7"/>
                    <a:gd name="T5" fmla="*/ 0 h 5"/>
                    <a:gd name="T6" fmla="*/ 0 w 7"/>
                    <a:gd name="T7" fmla="*/ 0 h 5"/>
                  </a:gdLst>
                  <a:ahLst/>
                  <a:cxnLst>
                    <a:cxn ang="0">
                      <a:pos x="T0" y="T1"/>
                    </a:cxn>
                    <a:cxn ang="0">
                      <a:pos x="T2" y="T3"/>
                    </a:cxn>
                    <a:cxn ang="0">
                      <a:pos x="T4" y="T5"/>
                    </a:cxn>
                    <a:cxn ang="0">
                      <a:pos x="T6" y="T7"/>
                    </a:cxn>
                  </a:cxnLst>
                  <a:rect l="0" t="0" r="r" b="b"/>
                  <a:pathLst>
                    <a:path w="7" h="5">
                      <a:moveTo>
                        <a:pt x="0" y="0"/>
                      </a:moveTo>
                      <a:lnTo>
                        <a:pt x="2" y="5"/>
                      </a:lnTo>
                      <a:lnTo>
                        <a:pt x="7"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4" name="Freeform 8625"/>
                <p:cNvSpPr>
                  <a:spLocks/>
                </p:cNvSpPr>
                <p:nvPr/>
              </p:nvSpPr>
              <p:spPr bwMode="auto">
                <a:xfrm>
                  <a:off x="2212" y="1643"/>
                  <a:ext cx="8" cy="7"/>
                </a:xfrm>
                <a:custGeom>
                  <a:avLst/>
                  <a:gdLst>
                    <a:gd name="T0" fmla="*/ 3 w 45"/>
                    <a:gd name="T1" fmla="*/ 0 h 45"/>
                    <a:gd name="T2" fmla="*/ 45 w 45"/>
                    <a:gd name="T3" fmla="*/ 43 h 45"/>
                    <a:gd name="T4" fmla="*/ 39 w 45"/>
                    <a:gd name="T5" fmla="*/ 45 h 45"/>
                    <a:gd name="T6" fmla="*/ 0 w 45"/>
                    <a:gd name="T7" fmla="*/ 3 h 45"/>
                    <a:gd name="T8" fmla="*/ 3 w 45"/>
                    <a:gd name="T9" fmla="*/ 0 h 45"/>
                  </a:gdLst>
                  <a:ahLst/>
                  <a:cxnLst>
                    <a:cxn ang="0">
                      <a:pos x="T0" y="T1"/>
                    </a:cxn>
                    <a:cxn ang="0">
                      <a:pos x="T2" y="T3"/>
                    </a:cxn>
                    <a:cxn ang="0">
                      <a:pos x="T4" y="T5"/>
                    </a:cxn>
                    <a:cxn ang="0">
                      <a:pos x="T6" y="T7"/>
                    </a:cxn>
                    <a:cxn ang="0">
                      <a:pos x="T8" y="T9"/>
                    </a:cxn>
                  </a:cxnLst>
                  <a:rect l="0" t="0" r="r" b="b"/>
                  <a:pathLst>
                    <a:path w="45" h="45">
                      <a:moveTo>
                        <a:pt x="3" y="0"/>
                      </a:moveTo>
                      <a:lnTo>
                        <a:pt x="45" y="43"/>
                      </a:lnTo>
                      <a:lnTo>
                        <a:pt x="39" y="45"/>
                      </a:lnTo>
                      <a:lnTo>
                        <a:pt x="0" y="3"/>
                      </a:lnTo>
                      <a:lnTo>
                        <a:pt x="3"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5" name="Freeform 8626"/>
                <p:cNvSpPr>
                  <a:spLocks/>
                </p:cNvSpPr>
                <p:nvPr/>
              </p:nvSpPr>
              <p:spPr bwMode="auto">
                <a:xfrm>
                  <a:off x="2219" y="1650"/>
                  <a:ext cx="1" cy="3"/>
                </a:xfrm>
                <a:custGeom>
                  <a:avLst/>
                  <a:gdLst>
                    <a:gd name="T0" fmla="*/ 6 w 6"/>
                    <a:gd name="T1" fmla="*/ 0 h 18"/>
                    <a:gd name="T2" fmla="*/ 6 w 6"/>
                    <a:gd name="T3" fmla="*/ 18 h 18"/>
                    <a:gd name="T4" fmla="*/ 0 w 6"/>
                    <a:gd name="T5" fmla="*/ 18 h 18"/>
                    <a:gd name="T6" fmla="*/ 0 w 6"/>
                    <a:gd name="T7" fmla="*/ 2 h 18"/>
                  </a:gdLst>
                  <a:ahLst/>
                  <a:cxnLst>
                    <a:cxn ang="0">
                      <a:pos x="T0" y="T1"/>
                    </a:cxn>
                    <a:cxn ang="0">
                      <a:pos x="T2" y="T3"/>
                    </a:cxn>
                    <a:cxn ang="0">
                      <a:pos x="T4" y="T5"/>
                    </a:cxn>
                    <a:cxn ang="0">
                      <a:pos x="T6" y="T7"/>
                    </a:cxn>
                  </a:cxnLst>
                  <a:rect l="0" t="0" r="r" b="b"/>
                  <a:pathLst>
                    <a:path w="6" h="18">
                      <a:moveTo>
                        <a:pt x="6" y="0"/>
                      </a:moveTo>
                      <a:lnTo>
                        <a:pt x="6" y="18"/>
                      </a:lnTo>
                      <a:lnTo>
                        <a:pt x="0" y="18"/>
                      </a:lnTo>
                      <a:lnTo>
                        <a:pt x="0" y="2"/>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6" name="Line 8627"/>
                <p:cNvSpPr>
                  <a:spLocks noChangeShapeType="1"/>
                </p:cNvSpPr>
                <p:nvPr/>
              </p:nvSpPr>
              <p:spPr bwMode="auto">
                <a:xfrm flipH="1">
                  <a:off x="2247" y="1675"/>
                  <a:ext cx="1" cy="4"/>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7" name="Line 8628"/>
                <p:cNvSpPr>
                  <a:spLocks noChangeShapeType="1"/>
                </p:cNvSpPr>
                <p:nvPr/>
              </p:nvSpPr>
              <p:spPr bwMode="auto">
                <a:xfrm flipH="1" flipV="1">
                  <a:off x="2223" y="1646"/>
                  <a:ext cx="3"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8" name="Freeform 8629"/>
                <p:cNvSpPr>
                  <a:spLocks/>
                </p:cNvSpPr>
                <p:nvPr/>
              </p:nvSpPr>
              <p:spPr bwMode="auto">
                <a:xfrm>
                  <a:off x="2216" y="1639"/>
                  <a:ext cx="8" cy="8"/>
                </a:xfrm>
                <a:custGeom>
                  <a:avLst/>
                  <a:gdLst>
                    <a:gd name="T0" fmla="*/ 3 w 44"/>
                    <a:gd name="T1" fmla="*/ 0 h 47"/>
                    <a:gd name="T2" fmla="*/ 44 w 44"/>
                    <a:gd name="T3" fmla="*/ 41 h 47"/>
                    <a:gd name="T4" fmla="*/ 42 w 44"/>
                    <a:gd name="T5" fmla="*/ 47 h 47"/>
                    <a:gd name="T6" fmla="*/ 0 w 44"/>
                    <a:gd name="T7" fmla="*/ 4 h 47"/>
                    <a:gd name="T8" fmla="*/ 3 w 44"/>
                    <a:gd name="T9" fmla="*/ 0 h 47"/>
                  </a:gdLst>
                  <a:ahLst/>
                  <a:cxnLst>
                    <a:cxn ang="0">
                      <a:pos x="T0" y="T1"/>
                    </a:cxn>
                    <a:cxn ang="0">
                      <a:pos x="T2" y="T3"/>
                    </a:cxn>
                    <a:cxn ang="0">
                      <a:pos x="T4" y="T5"/>
                    </a:cxn>
                    <a:cxn ang="0">
                      <a:pos x="T6" y="T7"/>
                    </a:cxn>
                    <a:cxn ang="0">
                      <a:pos x="T8" y="T9"/>
                    </a:cxn>
                  </a:cxnLst>
                  <a:rect l="0" t="0" r="r" b="b"/>
                  <a:pathLst>
                    <a:path w="44" h="47">
                      <a:moveTo>
                        <a:pt x="3" y="0"/>
                      </a:moveTo>
                      <a:lnTo>
                        <a:pt x="44" y="41"/>
                      </a:lnTo>
                      <a:lnTo>
                        <a:pt x="42" y="47"/>
                      </a:lnTo>
                      <a:lnTo>
                        <a:pt x="0" y="4"/>
                      </a:lnTo>
                      <a:lnTo>
                        <a:pt x="3"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9" name="Freeform 8630"/>
                <p:cNvSpPr>
                  <a:spLocks/>
                </p:cNvSpPr>
                <p:nvPr/>
              </p:nvSpPr>
              <p:spPr bwMode="auto">
                <a:xfrm>
                  <a:off x="2223" y="1646"/>
                  <a:ext cx="3" cy="1"/>
                </a:xfrm>
                <a:custGeom>
                  <a:avLst/>
                  <a:gdLst>
                    <a:gd name="T0" fmla="*/ 2 w 18"/>
                    <a:gd name="T1" fmla="*/ 0 h 6"/>
                    <a:gd name="T2" fmla="*/ 18 w 18"/>
                    <a:gd name="T3" fmla="*/ 0 h 6"/>
                    <a:gd name="T4" fmla="*/ 18 w 18"/>
                    <a:gd name="T5" fmla="*/ 6 h 6"/>
                    <a:gd name="T6" fmla="*/ 0 w 18"/>
                    <a:gd name="T7" fmla="*/ 6 h 6"/>
                  </a:gdLst>
                  <a:ahLst/>
                  <a:cxnLst>
                    <a:cxn ang="0">
                      <a:pos x="T0" y="T1"/>
                    </a:cxn>
                    <a:cxn ang="0">
                      <a:pos x="T2" y="T3"/>
                    </a:cxn>
                    <a:cxn ang="0">
                      <a:pos x="T4" y="T5"/>
                    </a:cxn>
                    <a:cxn ang="0">
                      <a:pos x="T6" y="T7"/>
                    </a:cxn>
                  </a:cxnLst>
                  <a:rect l="0" t="0" r="r" b="b"/>
                  <a:pathLst>
                    <a:path w="18" h="6">
                      <a:moveTo>
                        <a:pt x="2" y="0"/>
                      </a:moveTo>
                      <a:lnTo>
                        <a:pt x="18" y="0"/>
                      </a:lnTo>
                      <a:lnTo>
                        <a:pt x="18" y="6"/>
                      </a:lnTo>
                      <a:lnTo>
                        <a:pt x="0"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0" name="Line 8631"/>
                <p:cNvSpPr>
                  <a:spLocks noChangeShapeType="1"/>
                </p:cNvSpPr>
                <p:nvPr/>
              </p:nvSpPr>
              <p:spPr bwMode="auto">
                <a:xfrm>
                  <a:off x="2213" y="1643"/>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1" name="Line 8632"/>
                <p:cNvSpPr>
                  <a:spLocks noChangeShapeType="1"/>
                </p:cNvSpPr>
                <p:nvPr/>
              </p:nvSpPr>
              <p:spPr bwMode="auto">
                <a:xfrm>
                  <a:off x="2217" y="1639"/>
                  <a:ext cx="6"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2" name="Freeform 8633"/>
                <p:cNvSpPr>
                  <a:spLocks/>
                </p:cNvSpPr>
                <p:nvPr/>
              </p:nvSpPr>
              <p:spPr bwMode="auto">
                <a:xfrm>
                  <a:off x="2225" y="1646"/>
                  <a:ext cx="1" cy="2"/>
                </a:xfrm>
                <a:custGeom>
                  <a:avLst/>
                  <a:gdLst>
                    <a:gd name="T0" fmla="*/ 0 w 6"/>
                    <a:gd name="T1" fmla="*/ 6 h 9"/>
                    <a:gd name="T2" fmla="*/ 6 w 6"/>
                    <a:gd name="T3" fmla="*/ 9 h 9"/>
                    <a:gd name="T4" fmla="*/ 6 w 6"/>
                    <a:gd name="T5" fmla="*/ 0 h 9"/>
                    <a:gd name="T6" fmla="*/ 0 w 6"/>
                    <a:gd name="T7" fmla="*/ 6 h 9"/>
                  </a:gdLst>
                  <a:ahLst/>
                  <a:cxnLst>
                    <a:cxn ang="0">
                      <a:pos x="T0" y="T1"/>
                    </a:cxn>
                    <a:cxn ang="0">
                      <a:pos x="T2" y="T3"/>
                    </a:cxn>
                    <a:cxn ang="0">
                      <a:pos x="T4" y="T5"/>
                    </a:cxn>
                    <a:cxn ang="0">
                      <a:pos x="T6" y="T7"/>
                    </a:cxn>
                  </a:cxnLst>
                  <a:rect l="0" t="0" r="r" b="b"/>
                  <a:pathLst>
                    <a:path w="6" h="9">
                      <a:moveTo>
                        <a:pt x="0" y="6"/>
                      </a:moveTo>
                      <a:lnTo>
                        <a:pt x="6" y="9"/>
                      </a:lnTo>
                      <a:lnTo>
                        <a:pt x="6" y="0"/>
                      </a:lnTo>
                      <a:lnTo>
                        <a:pt x="0"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3" name="Freeform 8634"/>
                <p:cNvSpPr>
                  <a:spLocks/>
                </p:cNvSpPr>
                <p:nvPr/>
              </p:nvSpPr>
              <p:spPr bwMode="auto">
                <a:xfrm>
                  <a:off x="2226" y="1646"/>
                  <a:ext cx="1" cy="2"/>
                </a:xfrm>
                <a:custGeom>
                  <a:avLst/>
                  <a:gdLst>
                    <a:gd name="T0" fmla="*/ 0 w 5"/>
                    <a:gd name="T1" fmla="*/ 9 h 9"/>
                    <a:gd name="T2" fmla="*/ 5 w 5"/>
                    <a:gd name="T3" fmla="*/ 6 h 9"/>
                    <a:gd name="T4" fmla="*/ 0 w 5"/>
                    <a:gd name="T5" fmla="*/ 0 h 9"/>
                  </a:gdLst>
                  <a:ahLst/>
                  <a:cxnLst>
                    <a:cxn ang="0">
                      <a:pos x="T0" y="T1"/>
                    </a:cxn>
                    <a:cxn ang="0">
                      <a:pos x="T2" y="T3"/>
                    </a:cxn>
                    <a:cxn ang="0">
                      <a:pos x="T4" y="T5"/>
                    </a:cxn>
                  </a:cxnLst>
                  <a:rect l="0" t="0" r="r" b="b"/>
                  <a:pathLst>
                    <a:path w="5" h="9">
                      <a:moveTo>
                        <a:pt x="0" y="9"/>
                      </a:moveTo>
                      <a:lnTo>
                        <a:pt x="5" y="6"/>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4" name="Freeform 8635"/>
                <p:cNvSpPr>
                  <a:spLocks/>
                </p:cNvSpPr>
                <p:nvPr/>
              </p:nvSpPr>
              <p:spPr bwMode="auto">
                <a:xfrm>
                  <a:off x="2226" y="1646"/>
                  <a:ext cx="2" cy="1"/>
                </a:xfrm>
                <a:custGeom>
                  <a:avLst/>
                  <a:gdLst>
                    <a:gd name="T0" fmla="*/ 5 w 8"/>
                    <a:gd name="T1" fmla="*/ 6 h 6"/>
                    <a:gd name="T2" fmla="*/ 8 w 8"/>
                    <a:gd name="T3" fmla="*/ 0 h 6"/>
                    <a:gd name="T4" fmla="*/ 0 w 8"/>
                    <a:gd name="T5" fmla="*/ 0 h 6"/>
                  </a:gdLst>
                  <a:ahLst/>
                  <a:cxnLst>
                    <a:cxn ang="0">
                      <a:pos x="T0" y="T1"/>
                    </a:cxn>
                    <a:cxn ang="0">
                      <a:pos x="T2" y="T3"/>
                    </a:cxn>
                    <a:cxn ang="0">
                      <a:pos x="T4" y="T5"/>
                    </a:cxn>
                  </a:cxnLst>
                  <a:rect l="0" t="0" r="r" b="b"/>
                  <a:pathLst>
                    <a:path w="8" h="6">
                      <a:moveTo>
                        <a:pt x="5" y="6"/>
                      </a:moveTo>
                      <a:lnTo>
                        <a:pt x="8" y="0"/>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5" name="Freeform 8636"/>
                <p:cNvSpPr>
                  <a:spLocks/>
                </p:cNvSpPr>
                <p:nvPr/>
              </p:nvSpPr>
              <p:spPr bwMode="auto">
                <a:xfrm>
                  <a:off x="2226" y="1645"/>
                  <a:ext cx="2" cy="1"/>
                </a:xfrm>
                <a:custGeom>
                  <a:avLst/>
                  <a:gdLst>
                    <a:gd name="T0" fmla="*/ 8 w 8"/>
                    <a:gd name="T1" fmla="*/ 6 h 6"/>
                    <a:gd name="T2" fmla="*/ 5 w 8"/>
                    <a:gd name="T3" fmla="*/ 0 h 6"/>
                    <a:gd name="T4" fmla="*/ 0 w 8"/>
                    <a:gd name="T5" fmla="*/ 6 h 6"/>
                    <a:gd name="T6" fmla="*/ 8 w 8"/>
                    <a:gd name="T7" fmla="*/ 6 h 6"/>
                  </a:gdLst>
                  <a:ahLst/>
                  <a:cxnLst>
                    <a:cxn ang="0">
                      <a:pos x="T0" y="T1"/>
                    </a:cxn>
                    <a:cxn ang="0">
                      <a:pos x="T2" y="T3"/>
                    </a:cxn>
                    <a:cxn ang="0">
                      <a:pos x="T4" y="T5"/>
                    </a:cxn>
                    <a:cxn ang="0">
                      <a:pos x="T6" y="T7"/>
                    </a:cxn>
                  </a:cxnLst>
                  <a:rect l="0" t="0" r="r" b="b"/>
                  <a:pathLst>
                    <a:path w="8" h="6">
                      <a:moveTo>
                        <a:pt x="8" y="6"/>
                      </a:moveTo>
                      <a:lnTo>
                        <a:pt x="5" y="0"/>
                      </a:lnTo>
                      <a:lnTo>
                        <a:pt x="0" y="6"/>
                      </a:lnTo>
                      <a:lnTo>
                        <a:pt x="8"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6" name="Freeform 8637"/>
                <p:cNvSpPr>
                  <a:spLocks/>
                </p:cNvSpPr>
                <p:nvPr/>
              </p:nvSpPr>
              <p:spPr bwMode="auto">
                <a:xfrm>
                  <a:off x="2226" y="1645"/>
                  <a:ext cx="1" cy="1"/>
                </a:xfrm>
                <a:custGeom>
                  <a:avLst/>
                  <a:gdLst>
                    <a:gd name="T0" fmla="*/ 5 w 5"/>
                    <a:gd name="T1" fmla="*/ 2 h 8"/>
                    <a:gd name="T2" fmla="*/ 0 w 5"/>
                    <a:gd name="T3" fmla="*/ 0 h 8"/>
                    <a:gd name="T4" fmla="*/ 0 w 5"/>
                    <a:gd name="T5" fmla="*/ 8 h 8"/>
                    <a:gd name="T6" fmla="*/ 5 w 5"/>
                    <a:gd name="T7" fmla="*/ 2 h 8"/>
                  </a:gdLst>
                  <a:ahLst/>
                  <a:cxnLst>
                    <a:cxn ang="0">
                      <a:pos x="T0" y="T1"/>
                    </a:cxn>
                    <a:cxn ang="0">
                      <a:pos x="T2" y="T3"/>
                    </a:cxn>
                    <a:cxn ang="0">
                      <a:pos x="T4" y="T5"/>
                    </a:cxn>
                    <a:cxn ang="0">
                      <a:pos x="T6" y="T7"/>
                    </a:cxn>
                  </a:cxnLst>
                  <a:rect l="0" t="0" r="r" b="b"/>
                  <a:pathLst>
                    <a:path w="5" h="8">
                      <a:moveTo>
                        <a:pt x="5" y="2"/>
                      </a:moveTo>
                      <a:lnTo>
                        <a:pt x="0" y="0"/>
                      </a:lnTo>
                      <a:lnTo>
                        <a:pt x="0" y="8"/>
                      </a:lnTo>
                      <a:lnTo>
                        <a:pt x="5" y="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7" name="Freeform 8638"/>
                <p:cNvSpPr>
                  <a:spLocks/>
                </p:cNvSpPr>
                <p:nvPr/>
              </p:nvSpPr>
              <p:spPr bwMode="auto">
                <a:xfrm>
                  <a:off x="2225" y="1645"/>
                  <a:ext cx="1" cy="1"/>
                </a:xfrm>
                <a:custGeom>
                  <a:avLst/>
                  <a:gdLst>
                    <a:gd name="T0" fmla="*/ 6 w 6"/>
                    <a:gd name="T1" fmla="*/ 0 h 8"/>
                    <a:gd name="T2" fmla="*/ 0 w 6"/>
                    <a:gd name="T3" fmla="*/ 2 h 8"/>
                    <a:gd name="T4" fmla="*/ 6 w 6"/>
                    <a:gd name="T5" fmla="*/ 8 h 8"/>
                  </a:gdLst>
                  <a:ahLst/>
                  <a:cxnLst>
                    <a:cxn ang="0">
                      <a:pos x="T0" y="T1"/>
                    </a:cxn>
                    <a:cxn ang="0">
                      <a:pos x="T2" y="T3"/>
                    </a:cxn>
                    <a:cxn ang="0">
                      <a:pos x="T4" y="T5"/>
                    </a:cxn>
                  </a:cxnLst>
                  <a:rect l="0" t="0" r="r" b="b"/>
                  <a:pathLst>
                    <a:path w="6" h="8">
                      <a:moveTo>
                        <a:pt x="6" y="0"/>
                      </a:moveTo>
                      <a:lnTo>
                        <a:pt x="0" y="2"/>
                      </a:lnTo>
                      <a:lnTo>
                        <a:pt x="6" y="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8" name="Freeform 8639"/>
                <p:cNvSpPr>
                  <a:spLocks/>
                </p:cNvSpPr>
                <p:nvPr/>
              </p:nvSpPr>
              <p:spPr bwMode="auto">
                <a:xfrm>
                  <a:off x="2225" y="1645"/>
                  <a:ext cx="1" cy="1"/>
                </a:xfrm>
                <a:custGeom>
                  <a:avLst/>
                  <a:gdLst>
                    <a:gd name="T0" fmla="*/ 3 w 9"/>
                    <a:gd name="T1" fmla="*/ 0 h 6"/>
                    <a:gd name="T2" fmla="*/ 0 w 9"/>
                    <a:gd name="T3" fmla="*/ 6 h 6"/>
                    <a:gd name="T4" fmla="*/ 9 w 9"/>
                    <a:gd name="T5" fmla="*/ 6 h 6"/>
                  </a:gdLst>
                  <a:ahLst/>
                  <a:cxnLst>
                    <a:cxn ang="0">
                      <a:pos x="T0" y="T1"/>
                    </a:cxn>
                    <a:cxn ang="0">
                      <a:pos x="T2" y="T3"/>
                    </a:cxn>
                    <a:cxn ang="0">
                      <a:pos x="T4" y="T5"/>
                    </a:cxn>
                  </a:cxnLst>
                  <a:rect l="0" t="0" r="r" b="b"/>
                  <a:pathLst>
                    <a:path w="9" h="6">
                      <a:moveTo>
                        <a:pt x="3" y="0"/>
                      </a:moveTo>
                      <a:lnTo>
                        <a:pt x="0" y="6"/>
                      </a:lnTo>
                      <a:lnTo>
                        <a:pt x="9"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9" name="Freeform 8640"/>
                <p:cNvSpPr>
                  <a:spLocks/>
                </p:cNvSpPr>
                <p:nvPr/>
              </p:nvSpPr>
              <p:spPr bwMode="auto">
                <a:xfrm>
                  <a:off x="2225" y="1646"/>
                  <a:ext cx="1" cy="1"/>
                </a:xfrm>
                <a:custGeom>
                  <a:avLst/>
                  <a:gdLst>
                    <a:gd name="T0" fmla="*/ 0 w 9"/>
                    <a:gd name="T1" fmla="*/ 0 h 6"/>
                    <a:gd name="T2" fmla="*/ 3 w 9"/>
                    <a:gd name="T3" fmla="*/ 6 h 6"/>
                    <a:gd name="T4" fmla="*/ 9 w 9"/>
                    <a:gd name="T5" fmla="*/ 0 h 6"/>
                    <a:gd name="T6" fmla="*/ 0 w 9"/>
                    <a:gd name="T7" fmla="*/ 0 h 6"/>
                  </a:gdLst>
                  <a:ahLst/>
                  <a:cxnLst>
                    <a:cxn ang="0">
                      <a:pos x="T0" y="T1"/>
                    </a:cxn>
                    <a:cxn ang="0">
                      <a:pos x="T2" y="T3"/>
                    </a:cxn>
                    <a:cxn ang="0">
                      <a:pos x="T4" y="T5"/>
                    </a:cxn>
                    <a:cxn ang="0">
                      <a:pos x="T6" y="T7"/>
                    </a:cxn>
                  </a:cxnLst>
                  <a:rect l="0" t="0" r="r" b="b"/>
                  <a:pathLst>
                    <a:path w="9" h="6">
                      <a:moveTo>
                        <a:pt x="0" y="0"/>
                      </a:moveTo>
                      <a:lnTo>
                        <a:pt x="3" y="6"/>
                      </a:lnTo>
                      <a:lnTo>
                        <a:pt x="9"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0" name="Freeform 8641"/>
                <p:cNvSpPr>
                  <a:spLocks/>
                </p:cNvSpPr>
                <p:nvPr/>
              </p:nvSpPr>
              <p:spPr bwMode="auto">
                <a:xfrm>
                  <a:off x="2086" y="1508"/>
                  <a:ext cx="67" cy="62"/>
                </a:xfrm>
                <a:custGeom>
                  <a:avLst/>
                  <a:gdLst>
                    <a:gd name="T0" fmla="*/ 360 w 402"/>
                    <a:gd name="T1" fmla="*/ 370 h 370"/>
                    <a:gd name="T2" fmla="*/ 402 w 402"/>
                    <a:gd name="T3" fmla="*/ 353 h 370"/>
                    <a:gd name="T4" fmla="*/ 350 w 402"/>
                    <a:gd name="T5" fmla="*/ 323 h 370"/>
                    <a:gd name="T6" fmla="*/ 0 w 402"/>
                    <a:gd name="T7" fmla="*/ 0 h 370"/>
                    <a:gd name="T8" fmla="*/ 360 w 402"/>
                    <a:gd name="T9" fmla="*/ 370 h 370"/>
                  </a:gdLst>
                  <a:ahLst/>
                  <a:cxnLst>
                    <a:cxn ang="0">
                      <a:pos x="T0" y="T1"/>
                    </a:cxn>
                    <a:cxn ang="0">
                      <a:pos x="T2" y="T3"/>
                    </a:cxn>
                    <a:cxn ang="0">
                      <a:pos x="T4" y="T5"/>
                    </a:cxn>
                    <a:cxn ang="0">
                      <a:pos x="T6" y="T7"/>
                    </a:cxn>
                    <a:cxn ang="0">
                      <a:pos x="T8" y="T9"/>
                    </a:cxn>
                  </a:cxnLst>
                  <a:rect l="0" t="0" r="r" b="b"/>
                  <a:pathLst>
                    <a:path w="402" h="370">
                      <a:moveTo>
                        <a:pt x="360" y="370"/>
                      </a:moveTo>
                      <a:lnTo>
                        <a:pt x="402" y="353"/>
                      </a:lnTo>
                      <a:lnTo>
                        <a:pt x="350" y="323"/>
                      </a:lnTo>
                      <a:lnTo>
                        <a:pt x="0" y="0"/>
                      </a:lnTo>
                      <a:lnTo>
                        <a:pt x="360" y="37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1" name="Line 8642"/>
                <p:cNvSpPr>
                  <a:spLocks noChangeShapeType="1"/>
                </p:cNvSpPr>
                <p:nvPr/>
              </p:nvSpPr>
              <p:spPr bwMode="auto">
                <a:xfrm>
                  <a:off x="2086" y="1508"/>
                  <a:ext cx="52" cy="6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2" name="Freeform 8643"/>
                <p:cNvSpPr>
                  <a:spLocks/>
                </p:cNvSpPr>
                <p:nvPr/>
              </p:nvSpPr>
              <p:spPr bwMode="auto">
                <a:xfrm>
                  <a:off x="2165" y="1638"/>
                  <a:ext cx="7" cy="8"/>
                </a:xfrm>
                <a:custGeom>
                  <a:avLst/>
                  <a:gdLst>
                    <a:gd name="T0" fmla="*/ 45 w 45"/>
                    <a:gd name="T1" fmla="*/ 3 h 44"/>
                    <a:gd name="T2" fmla="*/ 1 w 45"/>
                    <a:gd name="T3" fmla="*/ 44 h 44"/>
                    <a:gd name="T4" fmla="*/ 0 w 45"/>
                    <a:gd name="T5" fmla="*/ 39 h 44"/>
                    <a:gd name="T6" fmla="*/ 41 w 45"/>
                    <a:gd name="T7" fmla="*/ 0 h 44"/>
                    <a:gd name="T8" fmla="*/ 45 w 45"/>
                    <a:gd name="T9" fmla="*/ 3 h 44"/>
                  </a:gdLst>
                  <a:ahLst/>
                  <a:cxnLst>
                    <a:cxn ang="0">
                      <a:pos x="T0" y="T1"/>
                    </a:cxn>
                    <a:cxn ang="0">
                      <a:pos x="T2" y="T3"/>
                    </a:cxn>
                    <a:cxn ang="0">
                      <a:pos x="T4" y="T5"/>
                    </a:cxn>
                    <a:cxn ang="0">
                      <a:pos x="T6" y="T7"/>
                    </a:cxn>
                    <a:cxn ang="0">
                      <a:pos x="T8" y="T9"/>
                    </a:cxn>
                  </a:cxnLst>
                  <a:rect l="0" t="0" r="r" b="b"/>
                  <a:pathLst>
                    <a:path w="45" h="44">
                      <a:moveTo>
                        <a:pt x="45" y="3"/>
                      </a:moveTo>
                      <a:lnTo>
                        <a:pt x="1" y="44"/>
                      </a:lnTo>
                      <a:lnTo>
                        <a:pt x="0" y="39"/>
                      </a:lnTo>
                      <a:lnTo>
                        <a:pt x="41" y="0"/>
                      </a:lnTo>
                      <a:lnTo>
                        <a:pt x="45" y="3"/>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3" name="Freeform 8644"/>
                <p:cNvSpPr>
                  <a:spLocks/>
                </p:cNvSpPr>
                <p:nvPr/>
              </p:nvSpPr>
              <p:spPr bwMode="auto">
                <a:xfrm>
                  <a:off x="2162" y="1645"/>
                  <a:ext cx="3" cy="1"/>
                </a:xfrm>
                <a:custGeom>
                  <a:avLst/>
                  <a:gdLst>
                    <a:gd name="T0" fmla="*/ 17 w 17"/>
                    <a:gd name="T1" fmla="*/ 5 h 5"/>
                    <a:gd name="T2" fmla="*/ 0 w 17"/>
                    <a:gd name="T3" fmla="*/ 5 h 5"/>
                    <a:gd name="T4" fmla="*/ 0 w 17"/>
                    <a:gd name="T5" fmla="*/ 0 h 5"/>
                    <a:gd name="T6" fmla="*/ 16 w 17"/>
                    <a:gd name="T7" fmla="*/ 0 h 5"/>
                  </a:gdLst>
                  <a:ahLst/>
                  <a:cxnLst>
                    <a:cxn ang="0">
                      <a:pos x="T0" y="T1"/>
                    </a:cxn>
                    <a:cxn ang="0">
                      <a:pos x="T2" y="T3"/>
                    </a:cxn>
                    <a:cxn ang="0">
                      <a:pos x="T4" y="T5"/>
                    </a:cxn>
                    <a:cxn ang="0">
                      <a:pos x="T6" y="T7"/>
                    </a:cxn>
                  </a:cxnLst>
                  <a:rect l="0" t="0" r="r" b="b"/>
                  <a:pathLst>
                    <a:path w="17" h="5">
                      <a:moveTo>
                        <a:pt x="17" y="5"/>
                      </a:moveTo>
                      <a:lnTo>
                        <a:pt x="0" y="5"/>
                      </a:lnTo>
                      <a:lnTo>
                        <a:pt x="0" y="0"/>
                      </a:lnTo>
                      <a:lnTo>
                        <a:pt x="16"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4" name="Line 8645"/>
                <p:cNvSpPr>
                  <a:spLocks noChangeShapeType="1"/>
                </p:cNvSpPr>
                <p:nvPr/>
              </p:nvSpPr>
              <p:spPr bwMode="auto">
                <a:xfrm flipH="1">
                  <a:off x="2165" y="1638"/>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5" name="Freeform 8646"/>
                <p:cNvSpPr>
                  <a:spLocks/>
                </p:cNvSpPr>
                <p:nvPr/>
              </p:nvSpPr>
              <p:spPr bwMode="auto">
                <a:xfrm>
                  <a:off x="2168" y="1642"/>
                  <a:ext cx="8" cy="7"/>
                </a:xfrm>
                <a:custGeom>
                  <a:avLst/>
                  <a:gdLst>
                    <a:gd name="T0" fmla="*/ 46 w 46"/>
                    <a:gd name="T1" fmla="*/ 4 h 44"/>
                    <a:gd name="T2" fmla="*/ 6 w 46"/>
                    <a:gd name="T3" fmla="*/ 44 h 44"/>
                    <a:gd name="T4" fmla="*/ 0 w 46"/>
                    <a:gd name="T5" fmla="*/ 42 h 44"/>
                    <a:gd name="T6" fmla="*/ 43 w 46"/>
                    <a:gd name="T7" fmla="*/ 0 h 44"/>
                    <a:gd name="T8" fmla="*/ 46 w 46"/>
                    <a:gd name="T9" fmla="*/ 4 h 44"/>
                  </a:gdLst>
                  <a:ahLst/>
                  <a:cxnLst>
                    <a:cxn ang="0">
                      <a:pos x="T0" y="T1"/>
                    </a:cxn>
                    <a:cxn ang="0">
                      <a:pos x="T2" y="T3"/>
                    </a:cxn>
                    <a:cxn ang="0">
                      <a:pos x="T4" y="T5"/>
                    </a:cxn>
                    <a:cxn ang="0">
                      <a:pos x="T6" y="T7"/>
                    </a:cxn>
                    <a:cxn ang="0">
                      <a:pos x="T8" y="T9"/>
                    </a:cxn>
                  </a:cxnLst>
                  <a:rect l="0" t="0" r="r" b="b"/>
                  <a:pathLst>
                    <a:path w="46" h="44">
                      <a:moveTo>
                        <a:pt x="46" y="4"/>
                      </a:moveTo>
                      <a:lnTo>
                        <a:pt x="6" y="44"/>
                      </a:lnTo>
                      <a:lnTo>
                        <a:pt x="0" y="42"/>
                      </a:lnTo>
                      <a:lnTo>
                        <a:pt x="43" y="0"/>
                      </a:lnTo>
                      <a:lnTo>
                        <a:pt x="46" y="4"/>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8872" name="Freeform 8648"/>
              <p:cNvSpPr>
                <a:spLocks/>
              </p:cNvSpPr>
              <p:nvPr/>
            </p:nvSpPr>
            <p:spPr bwMode="auto">
              <a:xfrm>
                <a:off x="2168" y="1649"/>
                <a:ext cx="1" cy="3"/>
              </a:xfrm>
              <a:custGeom>
                <a:avLst/>
                <a:gdLst>
                  <a:gd name="T0" fmla="*/ 6 w 6"/>
                  <a:gd name="T1" fmla="*/ 2 h 18"/>
                  <a:gd name="T2" fmla="*/ 6 w 6"/>
                  <a:gd name="T3" fmla="*/ 18 h 18"/>
                  <a:gd name="T4" fmla="*/ 0 w 6"/>
                  <a:gd name="T5" fmla="*/ 18 h 18"/>
                  <a:gd name="T6" fmla="*/ 0 w 6"/>
                  <a:gd name="T7" fmla="*/ 0 h 18"/>
                </a:gdLst>
                <a:ahLst/>
                <a:cxnLst>
                  <a:cxn ang="0">
                    <a:pos x="T0" y="T1"/>
                  </a:cxn>
                  <a:cxn ang="0">
                    <a:pos x="T2" y="T3"/>
                  </a:cxn>
                  <a:cxn ang="0">
                    <a:pos x="T4" y="T5"/>
                  </a:cxn>
                  <a:cxn ang="0">
                    <a:pos x="T6" y="T7"/>
                  </a:cxn>
                </a:cxnLst>
                <a:rect l="0" t="0" r="r" b="b"/>
                <a:pathLst>
                  <a:path w="6" h="18">
                    <a:moveTo>
                      <a:pt x="6" y="2"/>
                    </a:moveTo>
                    <a:lnTo>
                      <a:pt x="6" y="18"/>
                    </a:lnTo>
                    <a:lnTo>
                      <a:pt x="0" y="18"/>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3" name="Line 8649"/>
              <p:cNvSpPr>
                <a:spLocks noChangeShapeType="1"/>
              </p:cNvSpPr>
              <p:nvPr/>
            </p:nvSpPr>
            <p:spPr bwMode="auto">
              <a:xfrm flipH="1">
                <a:off x="2168" y="1643"/>
                <a:ext cx="8" cy="6"/>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4" name="Freeform 8650"/>
              <p:cNvSpPr>
                <a:spLocks/>
              </p:cNvSpPr>
              <p:nvPr/>
            </p:nvSpPr>
            <p:spPr bwMode="auto">
              <a:xfrm>
                <a:off x="2166" y="1601"/>
                <a:ext cx="7" cy="12"/>
              </a:xfrm>
              <a:custGeom>
                <a:avLst/>
                <a:gdLst>
                  <a:gd name="T0" fmla="*/ 37 w 41"/>
                  <a:gd name="T1" fmla="*/ 0 h 73"/>
                  <a:gd name="T2" fmla="*/ 0 w 41"/>
                  <a:gd name="T3" fmla="*/ 72 h 73"/>
                  <a:gd name="T4" fmla="*/ 5 w 41"/>
                  <a:gd name="T5" fmla="*/ 73 h 73"/>
                  <a:gd name="T6" fmla="*/ 41 w 41"/>
                  <a:gd name="T7" fmla="*/ 3 h 73"/>
                  <a:gd name="T8" fmla="*/ 37 w 41"/>
                  <a:gd name="T9" fmla="*/ 0 h 73"/>
                </a:gdLst>
                <a:ahLst/>
                <a:cxnLst>
                  <a:cxn ang="0">
                    <a:pos x="T0" y="T1"/>
                  </a:cxn>
                  <a:cxn ang="0">
                    <a:pos x="T2" y="T3"/>
                  </a:cxn>
                  <a:cxn ang="0">
                    <a:pos x="T4" y="T5"/>
                  </a:cxn>
                  <a:cxn ang="0">
                    <a:pos x="T6" y="T7"/>
                  </a:cxn>
                  <a:cxn ang="0">
                    <a:pos x="T8" y="T9"/>
                  </a:cxn>
                </a:cxnLst>
                <a:rect l="0" t="0" r="r" b="b"/>
                <a:pathLst>
                  <a:path w="41" h="73">
                    <a:moveTo>
                      <a:pt x="37" y="0"/>
                    </a:moveTo>
                    <a:lnTo>
                      <a:pt x="0" y="72"/>
                    </a:lnTo>
                    <a:lnTo>
                      <a:pt x="5" y="73"/>
                    </a:lnTo>
                    <a:lnTo>
                      <a:pt x="41" y="3"/>
                    </a:lnTo>
                    <a:lnTo>
                      <a:pt x="37"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5" name="Freeform 8651"/>
              <p:cNvSpPr>
                <a:spLocks/>
              </p:cNvSpPr>
              <p:nvPr/>
            </p:nvSpPr>
            <p:spPr bwMode="auto">
              <a:xfrm>
                <a:off x="2165" y="1613"/>
                <a:ext cx="1" cy="14"/>
              </a:xfrm>
              <a:custGeom>
                <a:avLst/>
                <a:gdLst>
                  <a:gd name="T0" fmla="*/ 2 w 7"/>
                  <a:gd name="T1" fmla="*/ 0 h 81"/>
                  <a:gd name="T2" fmla="*/ 0 w 7"/>
                  <a:gd name="T3" fmla="*/ 81 h 81"/>
                  <a:gd name="T4" fmla="*/ 6 w 7"/>
                  <a:gd name="T5" fmla="*/ 80 h 81"/>
                  <a:gd name="T6" fmla="*/ 7 w 7"/>
                  <a:gd name="T7" fmla="*/ 1 h 81"/>
                </a:gdLst>
                <a:ahLst/>
                <a:cxnLst>
                  <a:cxn ang="0">
                    <a:pos x="T0" y="T1"/>
                  </a:cxn>
                  <a:cxn ang="0">
                    <a:pos x="T2" y="T3"/>
                  </a:cxn>
                  <a:cxn ang="0">
                    <a:pos x="T4" y="T5"/>
                  </a:cxn>
                  <a:cxn ang="0">
                    <a:pos x="T6" y="T7"/>
                  </a:cxn>
                </a:cxnLst>
                <a:rect l="0" t="0" r="r" b="b"/>
                <a:pathLst>
                  <a:path w="7" h="81">
                    <a:moveTo>
                      <a:pt x="2" y="0"/>
                    </a:moveTo>
                    <a:lnTo>
                      <a:pt x="0" y="81"/>
                    </a:lnTo>
                    <a:lnTo>
                      <a:pt x="6" y="80"/>
                    </a:lnTo>
                    <a:lnTo>
                      <a:pt x="7" y="1"/>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6" name="Freeform 8652"/>
              <p:cNvSpPr>
                <a:spLocks/>
              </p:cNvSpPr>
              <p:nvPr/>
            </p:nvSpPr>
            <p:spPr bwMode="auto">
              <a:xfrm>
                <a:off x="2165" y="1626"/>
                <a:ext cx="7" cy="13"/>
              </a:xfrm>
              <a:custGeom>
                <a:avLst/>
                <a:gdLst>
                  <a:gd name="T0" fmla="*/ 0 w 40"/>
                  <a:gd name="T1" fmla="*/ 1 h 75"/>
                  <a:gd name="T2" fmla="*/ 36 w 40"/>
                  <a:gd name="T3" fmla="*/ 75 h 75"/>
                  <a:gd name="T4" fmla="*/ 40 w 40"/>
                  <a:gd name="T5" fmla="*/ 72 h 75"/>
                  <a:gd name="T6" fmla="*/ 6 w 40"/>
                  <a:gd name="T7" fmla="*/ 0 h 75"/>
                </a:gdLst>
                <a:ahLst/>
                <a:cxnLst>
                  <a:cxn ang="0">
                    <a:pos x="T0" y="T1"/>
                  </a:cxn>
                  <a:cxn ang="0">
                    <a:pos x="T2" y="T3"/>
                  </a:cxn>
                  <a:cxn ang="0">
                    <a:pos x="T4" y="T5"/>
                  </a:cxn>
                  <a:cxn ang="0">
                    <a:pos x="T6" y="T7"/>
                  </a:cxn>
                </a:cxnLst>
                <a:rect l="0" t="0" r="r" b="b"/>
                <a:pathLst>
                  <a:path w="40" h="75">
                    <a:moveTo>
                      <a:pt x="0" y="1"/>
                    </a:moveTo>
                    <a:lnTo>
                      <a:pt x="36" y="75"/>
                    </a:lnTo>
                    <a:lnTo>
                      <a:pt x="40" y="72"/>
                    </a:lnTo>
                    <a:lnTo>
                      <a:pt x="6"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7" name="Freeform 8653"/>
              <p:cNvSpPr>
                <a:spLocks/>
              </p:cNvSpPr>
              <p:nvPr/>
            </p:nvSpPr>
            <p:spPr bwMode="auto">
              <a:xfrm>
                <a:off x="2143" y="1660"/>
                <a:ext cx="11" cy="10"/>
              </a:xfrm>
              <a:custGeom>
                <a:avLst/>
                <a:gdLst>
                  <a:gd name="T0" fmla="*/ 6 w 61"/>
                  <a:gd name="T1" fmla="*/ 9 h 61"/>
                  <a:gd name="T2" fmla="*/ 1 w 61"/>
                  <a:gd name="T3" fmla="*/ 19 h 61"/>
                  <a:gd name="T4" fmla="*/ 0 w 61"/>
                  <a:gd name="T5" fmla="*/ 27 h 61"/>
                  <a:gd name="T6" fmla="*/ 4 w 61"/>
                  <a:gd name="T7" fmla="*/ 34 h 61"/>
                  <a:gd name="T8" fmla="*/ 10 w 61"/>
                  <a:gd name="T9" fmla="*/ 45 h 61"/>
                  <a:gd name="T10" fmla="*/ 16 w 61"/>
                  <a:gd name="T11" fmla="*/ 52 h 61"/>
                  <a:gd name="T12" fmla="*/ 27 w 61"/>
                  <a:gd name="T13" fmla="*/ 59 h 61"/>
                  <a:gd name="T14" fmla="*/ 34 w 61"/>
                  <a:gd name="T15" fmla="*/ 61 h 61"/>
                  <a:gd name="T16" fmla="*/ 43 w 61"/>
                  <a:gd name="T17" fmla="*/ 61 h 61"/>
                  <a:gd name="T18" fmla="*/ 53 w 61"/>
                  <a:gd name="T19" fmla="*/ 57 h 61"/>
                  <a:gd name="T20" fmla="*/ 57 w 61"/>
                  <a:gd name="T21" fmla="*/ 53 h 61"/>
                  <a:gd name="T22" fmla="*/ 61 w 61"/>
                  <a:gd name="T23" fmla="*/ 44 h 61"/>
                  <a:gd name="T24" fmla="*/ 61 w 61"/>
                  <a:gd name="T25" fmla="*/ 35 h 61"/>
                  <a:gd name="T26" fmla="*/ 59 w 61"/>
                  <a:gd name="T27" fmla="*/ 28 h 61"/>
                  <a:gd name="T28" fmla="*/ 53 w 61"/>
                  <a:gd name="T29" fmla="*/ 16 h 61"/>
                  <a:gd name="T30" fmla="*/ 46 w 61"/>
                  <a:gd name="T31" fmla="*/ 10 h 61"/>
                  <a:gd name="T32" fmla="*/ 34 w 61"/>
                  <a:gd name="T33" fmla="*/ 3 h 61"/>
                  <a:gd name="T34" fmla="*/ 28 w 61"/>
                  <a:gd name="T35" fmla="*/ 0 h 61"/>
                  <a:gd name="T36" fmla="*/ 20 w 61"/>
                  <a:gd name="T37" fmla="*/ 0 h 61"/>
                  <a:gd name="T38" fmla="*/ 10 w 61"/>
                  <a:gd name="T39" fmla="*/ 5 h 61"/>
                  <a:gd name="T40" fmla="*/ 6 w 61"/>
                  <a:gd name="T41"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 h="61">
                    <a:moveTo>
                      <a:pt x="6" y="9"/>
                    </a:moveTo>
                    <a:lnTo>
                      <a:pt x="1" y="19"/>
                    </a:lnTo>
                    <a:lnTo>
                      <a:pt x="0" y="27"/>
                    </a:lnTo>
                    <a:lnTo>
                      <a:pt x="4" y="34"/>
                    </a:lnTo>
                    <a:lnTo>
                      <a:pt x="10" y="45"/>
                    </a:lnTo>
                    <a:lnTo>
                      <a:pt x="16" y="52"/>
                    </a:lnTo>
                    <a:lnTo>
                      <a:pt x="27" y="59"/>
                    </a:lnTo>
                    <a:lnTo>
                      <a:pt x="34" y="61"/>
                    </a:lnTo>
                    <a:lnTo>
                      <a:pt x="43" y="61"/>
                    </a:lnTo>
                    <a:lnTo>
                      <a:pt x="53" y="57"/>
                    </a:lnTo>
                    <a:lnTo>
                      <a:pt x="57" y="53"/>
                    </a:lnTo>
                    <a:lnTo>
                      <a:pt x="61" y="44"/>
                    </a:lnTo>
                    <a:lnTo>
                      <a:pt x="61" y="35"/>
                    </a:lnTo>
                    <a:lnTo>
                      <a:pt x="59" y="28"/>
                    </a:lnTo>
                    <a:lnTo>
                      <a:pt x="53" y="16"/>
                    </a:lnTo>
                    <a:lnTo>
                      <a:pt x="46" y="10"/>
                    </a:lnTo>
                    <a:lnTo>
                      <a:pt x="34" y="3"/>
                    </a:lnTo>
                    <a:lnTo>
                      <a:pt x="28" y="0"/>
                    </a:lnTo>
                    <a:lnTo>
                      <a:pt x="20" y="0"/>
                    </a:lnTo>
                    <a:lnTo>
                      <a:pt x="10" y="5"/>
                    </a:lnTo>
                    <a:lnTo>
                      <a:pt x="6" y="9"/>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8" name="Freeform 8654"/>
              <p:cNvSpPr>
                <a:spLocks/>
              </p:cNvSpPr>
              <p:nvPr/>
            </p:nvSpPr>
            <p:spPr bwMode="auto">
              <a:xfrm>
                <a:off x="2144" y="1664"/>
                <a:ext cx="5" cy="6"/>
              </a:xfrm>
              <a:custGeom>
                <a:avLst/>
                <a:gdLst>
                  <a:gd name="T0" fmla="*/ 0 w 33"/>
                  <a:gd name="T1" fmla="*/ 0 h 34"/>
                  <a:gd name="T2" fmla="*/ 2 w 33"/>
                  <a:gd name="T3" fmla="*/ 6 h 34"/>
                  <a:gd name="T4" fmla="*/ 6 w 33"/>
                  <a:gd name="T5" fmla="*/ 16 h 34"/>
                  <a:gd name="T6" fmla="*/ 17 w 33"/>
                  <a:gd name="T7" fmla="*/ 28 h 34"/>
                  <a:gd name="T8" fmla="*/ 26 w 33"/>
                  <a:gd name="T9" fmla="*/ 32 h 34"/>
                  <a:gd name="T10" fmla="*/ 33 w 33"/>
                  <a:gd name="T11" fmla="*/ 34 h 34"/>
                </a:gdLst>
                <a:ahLst/>
                <a:cxnLst>
                  <a:cxn ang="0">
                    <a:pos x="T0" y="T1"/>
                  </a:cxn>
                  <a:cxn ang="0">
                    <a:pos x="T2" y="T3"/>
                  </a:cxn>
                  <a:cxn ang="0">
                    <a:pos x="T4" y="T5"/>
                  </a:cxn>
                  <a:cxn ang="0">
                    <a:pos x="T6" y="T7"/>
                  </a:cxn>
                  <a:cxn ang="0">
                    <a:pos x="T8" y="T9"/>
                  </a:cxn>
                  <a:cxn ang="0">
                    <a:pos x="T10" y="T11"/>
                  </a:cxn>
                </a:cxnLst>
                <a:rect l="0" t="0" r="r" b="b"/>
                <a:pathLst>
                  <a:path w="33" h="34">
                    <a:moveTo>
                      <a:pt x="0" y="0"/>
                    </a:moveTo>
                    <a:lnTo>
                      <a:pt x="2" y="6"/>
                    </a:lnTo>
                    <a:lnTo>
                      <a:pt x="6" y="16"/>
                    </a:lnTo>
                    <a:lnTo>
                      <a:pt x="17" y="28"/>
                    </a:lnTo>
                    <a:lnTo>
                      <a:pt x="26" y="32"/>
                    </a:lnTo>
                    <a:lnTo>
                      <a:pt x="33" y="34"/>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79" name="Freeform 8655"/>
              <p:cNvSpPr>
                <a:spLocks/>
              </p:cNvSpPr>
              <p:nvPr/>
            </p:nvSpPr>
            <p:spPr bwMode="auto">
              <a:xfrm>
                <a:off x="2148" y="1660"/>
                <a:ext cx="5" cy="6"/>
              </a:xfrm>
              <a:custGeom>
                <a:avLst/>
                <a:gdLst>
                  <a:gd name="T0" fmla="*/ 33 w 33"/>
                  <a:gd name="T1" fmla="*/ 34 h 34"/>
                  <a:gd name="T2" fmla="*/ 31 w 33"/>
                  <a:gd name="T3" fmla="*/ 27 h 34"/>
                  <a:gd name="T4" fmla="*/ 27 w 33"/>
                  <a:gd name="T5" fmla="*/ 18 h 34"/>
                  <a:gd name="T6" fmla="*/ 16 w 33"/>
                  <a:gd name="T7" fmla="*/ 7 h 34"/>
                  <a:gd name="T8" fmla="*/ 6 w 33"/>
                  <a:gd name="T9" fmla="*/ 2 h 34"/>
                  <a:gd name="T10" fmla="*/ 0 w 33"/>
                  <a:gd name="T11" fmla="*/ 0 h 34"/>
                </a:gdLst>
                <a:ahLst/>
                <a:cxnLst>
                  <a:cxn ang="0">
                    <a:pos x="T0" y="T1"/>
                  </a:cxn>
                  <a:cxn ang="0">
                    <a:pos x="T2" y="T3"/>
                  </a:cxn>
                  <a:cxn ang="0">
                    <a:pos x="T4" y="T5"/>
                  </a:cxn>
                  <a:cxn ang="0">
                    <a:pos x="T6" y="T7"/>
                  </a:cxn>
                  <a:cxn ang="0">
                    <a:pos x="T8" y="T9"/>
                  </a:cxn>
                  <a:cxn ang="0">
                    <a:pos x="T10" y="T11"/>
                  </a:cxn>
                </a:cxnLst>
                <a:rect l="0" t="0" r="r" b="b"/>
                <a:pathLst>
                  <a:path w="33" h="34">
                    <a:moveTo>
                      <a:pt x="33" y="34"/>
                    </a:moveTo>
                    <a:lnTo>
                      <a:pt x="31" y="27"/>
                    </a:lnTo>
                    <a:lnTo>
                      <a:pt x="27" y="18"/>
                    </a:lnTo>
                    <a:lnTo>
                      <a:pt x="16" y="7"/>
                    </a:lnTo>
                    <a:lnTo>
                      <a:pt x="6" y="2"/>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0" name="Freeform 8656"/>
              <p:cNvSpPr>
                <a:spLocks/>
              </p:cNvSpPr>
              <p:nvPr/>
            </p:nvSpPr>
            <p:spPr bwMode="auto">
              <a:xfrm>
                <a:off x="2144" y="1661"/>
                <a:ext cx="8" cy="9"/>
              </a:xfrm>
              <a:custGeom>
                <a:avLst/>
                <a:gdLst>
                  <a:gd name="T0" fmla="*/ 2 w 49"/>
                  <a:gd name="T1" fmla="*/ 0 h 50"/>
                  <a:gd name="T2" fmla="*/ 0 w 49"/>
                  <a:gd name="T3" fmla="*/ 7 h 50"/>
                  <a:gd name="T4" fmla="*/ 2 w 49"/>
                  <a:gd name="T5" fmla="*/ 18 h 50"/>
                  <a:gd name="T6" fmla="*/ 8 w 49"/>
                  <a:gd name="T7" fmla="*/ 30 h 50"/>
                  <a:gd name="T8" fmla="*/ 19 w 49"/>
                  <a:gd name="T9" fmla="*/ 41 h 50"/>
                  <a:gd name="T10" fmla="*/ 30 w 49"/>
                  <a:gd name="T11" fmla="*/ 48 h 50"/>
                  <a:gd name="T12" fmla="*/ 41 w 49"/>
                  <a:gd name="T13" fmla="*/ 50 h 50"/>
                  <a:gd name="T14" fmla="*/ 49 w 49"/>
                  <a:gd name="T15" fmla="*/ 48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0">
                    <a:moveTo>
                      <a:pt x="2" y="0"/>
                    </a:moveTo>
                    <a:lnTo>
                      <a:pt x="0" y="7"/>
                    </a:lnTo>
                    <a:lnTo>
                      <a:pt x="2" y="18"/>
                    </a:lnTo>
                    <a:lnTo>
                      <a:pt x="8" y="30"/>
                    </a:lnTo>
                    <a:lnTo>
                      <a:pt x="19" y="41"/>
                    </a:lnTo>
                    <a:lnTo>
                      <a:pt x="30" y="48"/>
                    </a:lnTo>
                    <a:lnTo>
                      <a:pt x="41" y="50"/>
                    </a:lnTo>
                    <a:lnTo>
                      <a:pt x="49" y="4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1" name="Freeform 8657"/>
              <p:cNvSpPr>
                <a:spLocks/>
              </p:cNvSpPr>
              <p:nvPr/>
            </p:nvSpPr>
            <p:spPr bwMode="auto">
              <a:xfrm>
                <a:off x="2145" y="1660"/>
                <a:ext cx="8" cy="8"/>
              </a:xfrm>
              <a:custGeom>
                <a:avLst/>
                <a:gdLst>
                  <a:gd name="T0" fmla="*/ 47 w 49"/>
                  <a:gd name="T1" fmla="*/ 50 h 50"/>
                  <a:gd name="T2" fmla="*/ 49 w 49"/>
                  <a:gd name="T3" fmla="*/ 43 h 50"/>
                  <a:gd name="T4" fmla="*/ 47 w 49"/>
                  <a:gd name="T5" fmla="*/ 32 h 50"/>
                  <a:gd name="T6" fmla="*/ 40 w 49"/>
                  <a:gd name="T7" fmla="*/ 21 h 50"/>
                  <a:gd name="T8" fmla="*/ 30 w 49"/>
                  <a:gd name="T9" fmla="*/ 9 h 50"/>
                  <a:gd name="T10" fmla="*/ 18 w 49"/>
                  <a:gd name="T11" fmla="*/ 2 h 50"/>
                  <a:gd name="T12" fmla="*/ 7 w 49"/>
                  <a:gd name="T13" fmla="*/ 0 h 50"/>
                  <a:gd name="T14" fmla="*/ 0 w 49"/>
                  <a:gd name="T15" fmla="*/ 2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0">
                    <a:moveTo>
                      <a:pt x="47" y="50"/>
                    </a:moveTo>
                    <a:lnTo>
                      <a:pt x="49" y="43"/>
                    </a:lnTo>
                    <a:lnTo>
                      <a:pt x="47" y="32"/>
                    </a:lnTo>
                    <a:lnTo>
                      <a:pt x="40" y="21"/>
                    </a:lnTo>
                    <a:lnTo>
                      <a:pt x="30" y="9"/>
                    </a:lnTo>
                    <a:lnTo>
                      <a:pt x="18" y="2"/>
                    </a:lnTo>
                    <a:lnTo>
                      <a:pt x="7" y="0"/>
                    </a:lnTo>
                    <a:lnTo>
                      <a:pt x="0" y="2"/>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2" name="Freeform 8658"/>
              <p:cNvSpPr>
                <a:spLocks/>
              </p:cNvSpPr>
              <p:nvPr/>
            </p:nvSpPr>
            <p:spPr bwMode="auto">
              <a:xfrm>
                <a:off x="2158" y="1655"/>
                <a:ext cx="0" cy="1"/>
              </a:xfrm>
              <a:custGeom>
                <a:avLst/>
                <a:gdLst>
                  <a:gd name="T0" fmla="*/ 5 w 5"/>
                  <a:gd name="T1" fmla="*/ 2 h 7"/>
                  <a:gd name="T2" fmla="*/ 0 w 5"/>
                  <a:gd name="T3" fmla="*/ 0 h 7"/>
                  <a:gd name="T4" fmla="*/ 0 w 5"/>
                  <a:gd name="T5" fmla="*/ 7 h 7"/>
                  <a:gd name="T6" fmla="*/ 5 w 5"/>
                  <a:gd name="T7" fmla="*/ 2 h 7"/>
                </a:gdLst>
                <a:ahLst/>
                <a:cxnLst>
                  <a:cxn ang="0">
                    <a:pos x="T0" y="T1"/>
                  </a:cxn>
                  <a:cxn ang="0">
                    <a:pos x="T2" y="T3"/>
                  </a:cxn>
                  <a:cxn ang="0">
                    <a:pos x="T4" y="T5"/>
                  </a:cxn>
                  <a:cxn ang="0">
                    <a:pos x="T6" y="T7"/>
                  </a:cxn>
                </a:cxnLst>
                <a:rect l="0" t="0" r="r" b="b"/>
                <a:pathLst>
                  <a:path w="5" h="7">
                    <a:moveTo>
                      <a:pt x="5" y="2"/>
                    </a:moveTo>
                    <a:lnTo>
                      <a:pt x="0" y="0"/>
                    </a:lnTo>
                    <a:lnTo>
                      <a:pt x="0" y="7"/>
                    </a:lnTo>
                    <a:lnTo>
                      <a:pt x="5" y="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3" name="Freeform 8659"/>
              <p:cNvSpPr>
                <a:spLocks/>
              </p:cNvSpPr>
              <p:nvPr/>
            </p:nvSpPr>
            <p:spPr bwMode="auto">
              <a:xfrm>
                <a:off x="2157" y="1655"/>
                <a:ext cx="1" cy="1"/>
              </a:xfrm>
              <a:custGeom>
                <a:avLst/>
                <a:gdLst>
                  <a:gd name="T0" fmla="*/ 7 w 7"/>
                  <a:gd name="T1" fmla="*/ 0 h 7"/>
                  <a:gd name="T2" fmla="*/ 0 w 7"/>
                  <a:gd name="T3" fmla="*/ 2 h 7"/>
                  <a:gd name="T4" fmla="*/ 7 w 7"/>
                  <a:gd name="T5" fmla="*/ 7 h 7"/>
                  <a:gd name="T6" fmla="*/ 7 w 7"/>
                  <a:gd name="T7" fmla="*/ 0 h 7"/>
                </a:gdLst>
                <a:ahLst/>
                <a:cxnLst>
                  <a:cxn ang="0">
                    <a:pos x="T0" y="T1"/>
                  </a:cxn>
                  <a:cxn ang="0">
                    <a:pos x="T2" y="T3"/>
                  </a:cxn>
                  <a:cxn ang="0">
                    <a:pos x="T4" y="T5"/>
                  </a:cxn>
                  <a:cxn ang="0">
                    <a:pos x="T6" y="T7"/>
                  </a:cxn>
                </a:cxnLst>
                <a:rect l="0" t="0" r="r" b="b"/>
                <a:pathLst>
                  <a:path w="7" h="7">
                    <a:moveTo>
                      <a:pt x="7" y="0"/>
                    </a:moveTo>
                    <a:lnTo>
                      <a:pt x="0" y="2"/>
                    </a:lnTo>
                    <a:lnTo>
                      <a:pt x="7" y="7"/>
                    </a:lnTo>
                    <a:lnTo>
                      <a:pt x="7"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4" name="Freeform 8660"/>
              <p:cNvSpPr>
                <a:spLocks/>
              </p:cNvSpPr>
              <p:nvPr/>
            </p:nvSpPr>
            <p:spPr bwMode="auto">
              <a:xfrm>
                <a:off x="2156" y="1655"/>
                <a:ext cx="2" cy="1"/>
              </a:xfrm>
              <a:custGeom>
                <a:avLst/>
                <a:gdLst>
                  <a:gd name="T0" fmla="*/ 2 w 9"/>
                  <a:gd name="T1" fmla="*/ 0 h 5"/>
                  <a:gd name="T2" fmla="*/ 0 w 9"/>
                  <a:gd name="T3" fmla="*/ 5 h 5"/>
                  <a:gd name="T4" fmla="*/ 9 w 9"/>
                  <a:gd name="T5" fmla="*/ 5 h 5"/>
                  <a:gd name="T6" fmla="*/ 2 w 9"/>
                  <a:gd name="T7" fmla="*/ 0 h 5"/>
                </a:gdLst>
                <a:ahLst/>
                <a:cxnLst>
                  <a:cxn ang="0">
                    <a:pos x="T0" y="T1"/>
                  </a:cxn>
                  <a:cxn ang="0">
                    <a:pos x="T2" y="T3"/>
                  </a:cxn>
                  <a:cxn ang="0">
                    <a:pos x="T4" y="T5"/>
                  </a:cxn>
                  <a:cxn ang="0">
                    <a:pos x="T6" y="T7"/>
                  </a:cxn>
                </a:cxnLst>
                <a:rect l="0" t="0" r="r" b="b"/>
                <a:pathLst>
                  <a:path w="9" h="5">
                    <a:moveTo>
                      <a:pt x="2" y="0"/>
                    </a:moveTo>
                    <a:lnTo>
                      <a:pt x="0" y="5"/>
                    </a:lnTo>
                    <a:lnTo>
                      <a:pt x="9" y="5"/>
                    </a:lnTo>
                    <a:lnTo>
                      <a:pt x="2"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5" name="Freeform 8661"/>
              <p:cNvSpPr>
                <a:spLocks/>
              </p:cNvSpPr>
              <p:nvPr/>
            </p:nvSpPr>
            <p:spPr bwMode="auto">
              <a:xfrm>
                <a:off x="2156" y="1656"/>
                <a:ext cx="2" cy="1"/>
              </a:xfrm>
              <a:custGeom>
                <a:avLst/>
                <a:gdLst>
                  <a:gd name="T0" fmla="*/ 0 w 9"/>
                  <a:gd name="T1" fmla="*/ 0 h 6"/>
                  <a:gd name="T2" fmla="*/ 2 w 9"/>
                  <a:gd name="T3" fmla="*/ 6 h 6"/>
                  <a:gd name="T4" fmla="*/ 9 w 9"/>
                  <a:gd name="T5" fmla="*/ 0 h 6"/>
                  <a:gd name="T6" fmla="*/ 0 w 9"/>
                  <a:gd name="T7" fmla="*/ 0 h 6"/>
                </a:gdLst>
                <a:ahLst/>
                <a:cxnLst>
                  <a:cxn ang="0">
                    <a:pos x="T0" y="T1"/>
                  </a:cxn>
                  <a:cxn ang="0">
                    <a:pos x="T2" y="T3"/>
                  </a:cxn>
                  <a:cxn ang="0">
                    <a:pos x="T4" y="T5"/>
                  </a:cxn>
                  <a:cxn ang="0">
                    <a:pos x="T6" y="T7"/>
                  </a:cxn>
                </a:cxnLst>
                <a:rect l="0" t="0" r="r" b="b"/>
                <a:pathLst>
                  <a:path w="9" h="6">
                    <a:moveTo>
                      <a:pt x="0" y="0"/>
                    </a:moveTo>
                    <a:lnTo>
                      <a:pt x="2" y="6"/>
                    </a:lnTo>
                    <a:lnTo>
                      <a:pt x="9"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6" name="Freeform 8662"/>
              <p:cNvSpPr>
                <a:spLocks/>
              </p:cNvSpPr>
              <p:nvPr/>
            </p:nvSpPr>
            <p:spPr bwMode="auto">
              <a:xfrm>
                <a:off x="2157" y="1656"/>
                <a:ext cx="1" cy="1"/>
              </a:xfrm>
              <a:custGeom>
                <a:avLst/>
                <a:gdLst>
                  <a:gd name="T0" fmla="*/ 0 w 7"/>
                  <a:gd name="T1" fmla="*/ 6 h 9"/>
                  <a:gd name="T2" fmla="*/ 6 w 7"/>
                  <a:gd name="T3" fmla="*/ 9 h 9"/>
                  <a:gd name="T4" fmla="*/ 7 w 7"/>
                  <a:gd name="T5" fmla="*/ 0 h 9"/>
                  <a:gd name="T6" fmla="*/ 0 w 7"/>
                  <a:gd name="T7" fmla="*/ 6 h 9"/>
                </a:gdLst>
                <a:ahLst/>
                <a:cxnLst>
                  <a:cxn ang="0">
                    <a:pos x="T0" y="T1"/>
                  </a:cxn>
                  <a:cxn ang="0">
                    <a:pos x="T2" y="T3"/>
                  </a:cxn>
                  <a:cxn ang="0">
                    <a:pos x="T4" y="T5"/>
                  </a:cxn>
                  <a:cxn ang="0">
                    <a:pos x="T6" y="T7"/>
                  </a:cxn>
                </a:cxnLst>
                <a:rect l="0" t="0" r="r" b="b"/>
                <a:pathLst>
                  <a:path w="7" h="9">
                    <a:moveTo>
                      <a:pt x="0" y="6"/>
                    </a:moveTo>
                    <a:lnTo>
                      <a:pt x="6" y="9"/>
                    </a:lnTo>
                    <a:lnTo>
                      <a:pt x="7" y="0"/>
                    </a:lnTo>
                    <a:lnTo>
                      <a:pt x="0"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7" name="Freeform 8663"/>
              <p:cNvSpPr>
                <a:spLocks/>
              </p:cNvSpPr>
              <p:nvPr/>
            </p:nvSpPr>
            <p:spPr bwMode="auto">
              <a:xfrm>
                <a:off x="2157" y="1656"/>
                <a:ext cx="1" cy="1"/>
              </a:xfrm>
              <a:custGeom>
                <a:avLst/>
                <a:gdLst>
                  <a:gd name="T0" fmla="*/ 0 w 6"/>
                  <a:gd name="T1" fmla="*/ 9 h 9"/>
                  <a:gd name="T2" fmla="*/ 6 w 6"/>
                  <a:gd name="T3" fmla="*/ 6 h 9"/>
                  <a:gd name="T4" fmla="*/ 1 w 6"/>
                  <a:gd name="T5" fmla="*/ 0 h 9"/>
                  <a:gd name="T6" fmla="*/ 0 w 6"/>
                  <a:gd name="T7" fmla="*/ 9 h 9"/>
                </a:gdLst>
                <a:ahLst/>
                <a:cxnLst>
                  <a:cxn ang="0">
                    <a:pos x="T0" y="T1"/>
                  </a:cxn>
                  <a:cxn ang="0">
                    <a:pos x="T2" y="T3"/>
                  </a:cxn>
                  <a:cxn ang="0">
                    <a:pos x="T4" y="T5"/>
                  </a:cxn>
                  <a:cxn ang="0">
                    <a:pos x="T6" y="T7"/>
                  </a:cxn>
                </a:cxnLst>
                <a:rect l="0" t="0" r="r" b="b"/>
                <a:pathLst>
                  <a:path w="6" h="9">
                    <a:moveTo>
                      <a:pt x="0" y="9"/>
                    </a:moveTo>
                    <a:lnTo>
                      <a:pt x="6" y="6"/>
                    </a:lnTo>
                    <a:lnTo>
                      <a:pt x="1" y="0"/>
                    </a:lnTo>
                    <a:lnTo>
                      <a:pt x="0" y="9"/>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8" name="Freeform 8664"/>
              <p:cNvSpPr>
                <a:spLocks/>
              </p:cNvSpPr>
              <p:nvPr/>
            </p:nvSpPr>
            <p:spPr bwMode="auto">
              <a:xfrm>
                <a:off x="2158" y="1656"/>
                <a:ext cx="1" cy="1"/>
              </a:xfrm>
              <a:custGeom>
                <a:avLst/>
                <a:gdLst>
                  <a:gd name="T0" fmla="*/ 5 w 7"/>
                  <a:gd name="T1" fmla="*/ 6 h 6"/>
                  <a:gd name="T2" fmla="*/ 7 w 7"/>
                  <a:gd name="T3" fmla="*/ 1 h 6"/>
                  <a:gd name="T4" fmla="*/ 0 w 7"/>
                  <a:gd name="T5" fmla="*/ 0 h 6"/>
                  <a:gd name="T6" fmla="*/ 5 w 7"/>
                  <a:gd name="T7" fmla="*/ 6 h 6"/>
                </a:gdLst>
                <a:ahLst/>
                <a:cxnLst>
                  <a:cxn ang="0">
                    <a:pos x="T0" y="T1"/>
                  </a:cxn>
                  <a:cxn ang="0">
                    <a:pos x="T2" y="T3"/>
                  </a:cxn>
                  <a:cxn ang="0">
                    <a:pos x="T4" y="T5"/>
                  </a:cxn>
                  <a:cxn ang="0">
                    <a:pos x="T6" y="T7"/>
                  </a:cxn>
                </a:cxnLst>
                <a:rect l="0" t="0" r="r" b="b"/>
                <a:pathLst>
                  <a:path w="7" h="6">
                    <a:moveTo>
                      <a:pt x="5" y="6"/>
                    </a:moveTo>
                    <a:lnTo>
                      <a:pt x="7" y="1"/>
                    </a:lnTo>
                    <a:lnTo>
                      <a:pt x="0" y="0"/>
                    </a:lnTo>
                    <a:lnTo>
                      <a:pt x="5"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89" name="Freeform 8665"/>
              <p:cNvSpPr>
                <a:spLocks/>
              </p:cNvSpPr>
              <p:nvPr/>
            </p:nvSpPr>
            <p:spPr bwMode="auto">
              <a:xfrm>
                <a:off x="2158" y="1655"/>
                <a:ext cx="1" cy="1"/>
              </a:xfrm>
              <a:custGeom>
                <a:avLst/>
                <a:gdLst>
                  <a:gd name="T0" fmla="*/ 7 w 7"/>
                  <a:gd name="T1" fmla="*/ 6 h 6"/>
                  <a:gd name="T2" fmla="*/ 5 w 7"/>
                  <a:gd name="T3" fmla="*/ 0 h 6"/>
                  <a:gd name="T4" fmla="*/ 0 w 7"/>
                  <a:gd name="T5" fmla="*/ 5 h 6"/>
                  <a:gd name="T6" fmla="*/ 7 w 7"/>
                  <a:gd name="T7" fmla="*/ 6 h 6"/>
                </a:gdLst>
                <a:ahLst/>
                <a:cxnLst>
                  <a:cxn ang="0">
                    <a:pos x="T0" y="T1"/>
                  </a:cxn>
                  <a:cxn ang="0">
                    <a:pos x="T2" y="T3"/>
                  </a:cxn>
                  <a:cxn ang="0">
                    <a:pos x="T4" y="T5"/>
                  </a:cxn>
                  <a:cxn ang="0">
                    <a:pos x="T6" y="T7"/>
                  </a:cxn>
                </a:cxnLst>
                <a:rect l="0" t="0" r="r" b="b"/>
                <a:pathLst>
                  <a:path w="7" h="6">
                    <a:moveTo>
                      <a:pt x="7" y="6"/>
                    </a:moveTo>
                    <a:lnTo>
                      <a:pt x="5" y="0"/>
                    </a:lnTo>
                    <a:lnTo>
                      <a:pt x="0" y="5"/>
                    </a:lnTo>
                    <a:lnTo>
                      <a:pt x="7"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0" name="Freeform 8666"/>
              <p:cNvSpPr>
                <a:spLocks/>
              </p:cNvSpPr>
              <p:nvPr/>
            </p:nvSpPr>
            <p:spPr bwMode="auto">
              <a:xfrm>
                <a:off x="2167" y="1651"/>
                <a:ext cx="1" cy="1"/>
              </a:xfrm>
              <a:custGeom>
                <a:avLst/>
                <a:gdLst>
                  <a:gd name="T0" fmla="*/ 3 w 9"/>
                  <a:gd name="T1" fmla="*/ 0 h 7"/>
                  <a:gd name="T2" fmla="*/ 0 w 9"/>
                  <a:gd name="T3" fmla="*/ 7 h 7"/>
                  <a:gd name="T4" fmla="*/ 9 w 9"/>
                  <a:gd name="T5" fmla="*/ 7 h 7"/>
                  <a:gd name="T6" fmla="*/ 3 w 9"/>
                  <a:gd name="T7" fmla="*/ 0 h 7"/>
                </a:gdLst>
                <a:ahLst/>
                <a:cxnLst>
                  <a:cxn ang="0">
                    <a:pos x="T0" y="T1"/>
                  </a:cxn>
                  <a:cxn ang="0">
                    <a:pos x="T2" y="T3"/>
                  </a:cxn>
                  <a:cxn ang="0">
                    <a:pos x="T4" y="T5"/>
                  </a:cxn>
                  <a:cxn ang="0">
                    <a:pos x="T6" y="T7"/>
                  </a:cxn>
                </a:cxnLst>
                <a:rect l="0" t="0" r="r" b="b"/>
                <a:pathLst>
                  <a:path w="9" h="7">
                    <a:moveTo>
                      <a:pt x="3" y="0"/>
                    </a:moveTo>
                    <a:lnTo>
                      <a:pt x="0" y="7"/>
                    </a:lnTo>
                    <a:lnTo>
                      <a:pt x="9" y="7"/>
                    </a:lnTo>
                    <a:lnTo>
                      <a:pt x="3"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1" name="Freeform 8667"/>
              <p:cNvSpPr>
                <a:spLocks/>
              </p:cNvSpPr>
              <p:nvPr/>
            </p:nvSpPr>
            <p:spPr bwMode="auto">
              <a:xfrm>
                <a:off x="2167" y="1652"/>
                <a:ext cx="1" cy="1"/>
              </a:xfrm>
              <a:custGeom>
                <a:avLst/>
                <a:gdLst>
                  <a:gd name="T0" fmla="*/ 0 w 9"/>
                  <a:gd name="T1" fmla="*/ 0 h 5"/>
                  <a:gd name="T2" fmla="*/ 3 w 9"/>
                  <a:gd name="T3" fmla="*/ 5 h 5"/>
                  <a:gd name="T4" fmla="*/ 9 w 9"/>
                  <a:gd name="T5" fmla="*/ 0 h 5"/>
                </a:gdLst>
                <a:ahLst/>
                <a:cxnLst>
                  <a:cxn ang="0">
                    <a:pos x="T0" y="T1"/>
                  </a:cxn>
                  <a:cxn ang="0">
                    <a:pos x="T2" y="T3"/>
                  </a:cxn>
                  <a:cxn ang="0">
                    <a:pos x="T4" y="T5"/>
                  </a:cxn>
                </a:cxnLst>
                <a:rect l="0" t="0" r="r" b="b"/>
                <a:pathLst>
                  <a:path w="9" h="5">
                    <a:moveTo>
                      <a:pt x="0" y="0"/>
                    </a:moveTo>
                    <a:lnTo>
                      <a:pt x="3" y="5"/>
                    </a:lnTo>
                    <a:lnTo>
                      <a:pt x="9"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2" name="Freeform 8668"/>
              <p:cNvSpPr>
                <a:spLocks/>
              </p:cNvSpPr>
              <p:nvPr/>
            </p:nvSpPr>
            <p:spPr bwMode="auto">
              <a:xfrm>
                <a:off x="2168" y="1652"/>
                <a:ext cx="0" cy="2"/>
              </a:xfrm>
              <a:custGeom>
                <a:avLst/>
                <a:gdLst>
                  <a:gd name="T0" fmla="*/ 0 w 6"/>
                  <a:gd name="T1" fmla="*/ 5 h 8"/>
                  <a:gd name="T2" fmla="*/ 6 w 6"/>
                  <a:gd name="T3" fmla="*/ 8 h 8"/>
                  <a:gd name="T4" fmla="*/ 6 w 6"/>
                  <a:gd name="T5" fmla="*/ 0 h 8"/>
                </a:gdLst>
                <a:ahLst/>
                <a:cxnLst>
                  <a:cxn ang="0">
                    <a:pos x="T0" y="T1"/>
                  </a:cxn>
                  <a:cxn ang="0">
                    <a:pos x="T2" y="T3"/>
                  </a:cxn>
                  <a:cxn ang="0">
                    <a:pos x="T4" y="T5"/>
                  </a:cxn>
                </a:cxnLst>
                <a:rect l="0" t="0" r="r" b="b"/>
                <a:pathLst>
                  <a:path w="6" h="8">
                    <a:moveTo>
                      <a:pt x="0" y="5"/>
                    </a:moveTo>
                    <a:lnTo>
                      <a:pt x="6" y="8"/>
                    </a:lnTo>
                    <a:lnTo>
                      <a:pt x="6"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3" name="Freeform 8669"/>
              <p:cNvSpPr>
                <a:spLocks/>
              </p:cNvSpPr>
              <p:nvPr/>
            </p:nvSpPr>
            <p:spPr bwMode="auto">
              <a:xfrm>
                <a:off x="2168" y="1652"/>
                <a:ext cx="2" cy="2"/>
              </a:xfrm>
              <a:custGeom>
                <a:avLst/>
                <a:gdLst>
                  <a:gd name="T0" fmla="*/ 0 w 6"/>
                  <a:gd name="T1" fmla="*/ 8 h 8"/>
                  <a:gd name="T2" fmla="*/ 6 w 6"/>
                  <a:gd name="T3" fmla="*/ 5 h 8"/>
                  <a:gd name="T4" fmla="*/ 0 w 6"/>
                  <a:gd name="T5" fmla="*/ 0 h 8"/>
                </a:gdLst>
                <a:ahLst/>
                <a:cxnLst>
                  <a:cxn ang="0">
                    <a:pos x="T0" y="T1"/>
                  </a:cxn>
                  <a:cxn ang="0">
                    <a:pos x="T2" y="T3"/>
                  </a:cxn>
                  <a:cxn ang="0">
                    <a:pos x="T4" y="T5"/>
                  </a:cxn>
                </a:cxnLst>
                <a:rect l="0" t="0" r="r" b="b"/>
                <a:pathLst>
                  <a:path w="6" h="8">
                    <a:moveTo>
                      <a:pt x="0" y="8"/>
                    </a:moveTo>
                    <a:lnTo>
                      <a:pt x="6" y="5"/>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4" name="Freeform 8670"/>
              <p:cNvSpPr>
                <a:spLocks/>
              </p:cNvSpPr>
              <p:nvPr/>
            </p:nvSpPr>
            <p:spPr bwMode="auto">
              <a:xfrm>
                <a:off x="2168" y="1652"/>
                <a:ext cx="2" cy="1"/>
              </a:xfrm>
              <a:custGeom>
                <a:avLst/>
                <a:gdLst>
                  <a:gd name="T0" fmla="*/ 6 w 8"/>
                  <a:gd name="T1" fmla="*/ 5 h 5"/>
                  <a:gd name="T2" fmla="*/ 8 w 8"/>
                  <a:gd name="T3" fmla="*/ 0 h 5"/>
                  <a:gd name="T4" fmla="*/ 0 w 8"/>
                  <a:gd name="T5" fmla="*/ 0 h 5"/>
                </a:gdLst>
                <a:ahLst/>
                <a:cxnLst>
                  <a:cxn ang="0">
                    <a:pos x="T0" y="T1"/>
                  </a:cxn>
                  <a:cxn ang="0">
                    <a:pos x="T2" y="T3"/>
                  </a:cxn>
                  <a:cxn ang="0">
                    <a:pos x="T4" y="T5"/>
                  </a:cxn>
                </a:cxnLst>
                <a:rect l="0" t="0" r="r" b="b"/>
                <a:pathLst>
                  <a:path w="8" h="5">
                    <a:moveTo>
                      <a:pt x="6" y="5"/>
                    </a:moveTo>
                    <a:lnTo>
                      <a:pt x="8" y="0"/>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5" name="Freeform 8671"/>
              <p:cNvSpPr>
                <a:spLocks/>
              </p:cNvSpPr>
              <p:nvPr/>
            </p:nvSpPr>
            <p:spPr bwMode="auto">
              <a:xfrm>
                <a:off x="2168" y="1651"/>
                <a:ext cx="2" cy="1"/>
              </a:xfrm>
              <a:custGeom>
                <a:avLst/>
                <a:gdLst>
                  <a:gd name="T0" fmla="*/ 8 w 8"/>
                  <a:gd name="T1" fmla="*/ 7 h 7"/>
                  <a:gd name="T2" fmla="*/ 6 w 8"/>
                  <a:gd name="T3" fmla="*/ 0 h 7"/>
                  <a:gd name="T4" fmla="*/ 0 w 8"/>
                  <a:gd name="T5" fmla="*/ 7 h 7"/>
                </a:gdLst>
                <a:ahLst/>
                <a:cxnLst>
                  <a:cxn ang="0">
                    <a:pos x="T0" y="T1"/>
                  </a:cxn>
                  <a:cxn ang="0">
                    <a:pos x="T2" y="T3"/>
                  </a:cxn>
                  <a:cxn ang="0">
                    <a:pos x="T4" y="T5"/>
                  </a:cxn>
                </a:cxnLst>
                <a:rect l="0" t="0" r="r" b="b"/>
                <a:pathLst>
                  <a:path w="8" h="7">
                    <a:moveTo>
                      <a:pt x="8" y="7"/>
                    </a:moveTo>
                    <a:lnTo>
                      <a:pt x="6" y="0"/>
                    </a:lnTo>
                    <a:lnTo>
                      <a:pt x="0" y="7"/>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6" name="Freeform 8672"/>
              <p:cNvSpPr>
                <a:spLocks/>
              </p:cNvSpPr>
              <p:nvPr/>
            </p:nvSpPr>
            <p:spPr bwMode="auto">
              <a:xfrm>
                <a:off x="2168" y="1651"/>
                <a:ext cx="2" cy="1"/>
              </a:xfrm>
              <a:custGeom>
                <a:avLst/>
                <a:gdLst>
                  <a:gd name="T0" fmla="*/ 6 w 6"/>
                  <a:gd name="T1" fmla="*/ 2 h 9"/>
                  <a:gd name="T2" fmla="*/ 0 w 6"/>
                  <a:gd name="T3" fmla="*/ 0 h 9"/>
                  <a:gd name="T4" fmla="*/ 0 w 6"/>
                  <a:gd name="T5" fmla="*/ 9 h 9"/>
                </a:gdLst>
                <a:ahLst/>
                <a:cxnLst>
                  <a:cxn ang="0">
                    <a:pos x="T0" y="T1"/>
                  </a:cxn>
                  <a:cxn ang="0">
                    <a:pos x="T2" y="T3"/>
                  </a:cxn>
                  <a:cxn ang="0">
                    <a:pos x="T4" y="T5"/>
                  </a:cxn>
                </a:cxnLst>
                <a:rect l="0" t="0" r="r" b="b"/>
                <a:pathLst>
                  <a:path w="6" h="9">
                    <a:moveTo>
                      <a:pt x="6" y="2"/>
                    </a:moveTo>
                    <a:lnTo>
                      <a:pt x="0" y="0"/>
                    </a:lnTo>
                    <a:lnTo>
                      <a:pt x="0" y="9"/>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7" name="Freeform 8673"/>
              <p:cNvSpPr>
                <a:spLocks/>
              </p:cNvSpPr>
              <p:nvPr/>
            </p:nvSpPr>
            <p:spPr bwMode="auto">
              <a:xfrm>
                <a:off x="2168" y="1651"/>
                <a:ext cx="0" cy="1"/>
              </a:xfrm>
              <a:custGeom>
                <a:avLst/>
                <a:gdLst>
                  <a:gd name="T0" fmla="*/ 6 w 6"/>
                  <a:gd name="T1" fmla="*/ 0 h 9"/>
                  <a:gd name="T2" fmla="*/ 0 w 6"/>
                  <a:gd name="T3" fmla="*/ 2 h 9"/>
                  <a:gd name="T4" fmla="*/ 6 w 6"/>
                  <a:gd name="T5" fmla="*/ 9 h 9"/>
                </a:gdLst>
                <a:ahLst/>
                <a:cxnLst>
                  <a:cxn ang="0">
                    <a:pos x="T0" y="T1"/>
                  </a:cxn>
                  <a:cxn ang="0">
                    <a:pos x="T2" y="T3"/>
                  </a:cxn>
                  <a:cxn ang="0">
                    <a:pos x="T4" y="T5"/>
                  </a:cxn>
                </a:cxnLst>
                <a:rect l="0" t="0" r="r" b="b"/>
                <a:pathLst>
                  <a:path w="6" h="9">
                    <a:moveTo>
                      <a:pt x="6" y="0"/>
                    </a:moveTo>
                    <a:lnTo>
                      <a:pt x="0" y="2"/>
                    </a:lnTo>
                    <a:lnTo>
                      <a:pt x="6" y="9"/>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8" name="Line 8674"/>
              <p:cNvSpPr>
                <a:spLocks noChangeShapeType="1"/>
              </p:cNvSpPr>
              <p:nvPr/>
            </p:nvSpPr>
            <p:spPr bwMode="auto">
              <a:xfrm flipV="1">
                <a:off x="2168" y="1649"/>
                <a:ext cx="0"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99" name="Line 8675"/>
              <p:cNvSpPr>
                <a:spLocks noChangeShapeType="1"/>
              </p:cNvSpPr>
              <p:nvPr/>
            </p:nvSpPr>
            <p:spPr bwMode="auto">
              <a:xfrm>
                <a:off x="2162" y="1645"/>
                <a:ext cx="3"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0" name="Freeform 8676"/>
              <p:cNvSpPr>
                <a:spLocks/>
              </p:cNvSpPr>
              <p:nvPr/>
            </p:nvSpPr>
            <p:spPr bwMode="auto">
              <a:xfrm>
                <a:off x="2160" y="1644"/>
                <a:ext cx="2" cy="1"/>
              </a:xfrm>
              <a:custGeom>
                <a:avLst/>
                <a:gdLst>
                  <a:gd name="T0" fmla="*/ 2 w 8"/>
                  <a:gd name="T1" fmla="*/ 0 h 5"/>
                  <a:gd name="T2" fmla="*/ 0 w 8"/>
                  <a:gd name="T3" fmla="*/ 5 h 5"/>
                  <a:gd name="T4" fmla="*/ 8 w 8"/>
                  <a:gd name="T5" fmla="*/ 5 h 5"/>
                  <a:gd name="T6" fmla="*/ 2 w 8"/>
                  <a:gd name="T7" fmla="*/ 0 h 5"/>
                </a:gdLst>
                <a:ahLst/>
                <a:cxnLst>
                  <a:cxn ang="0">
                    <a:pos x="T0" y="T1"/>
                  </a:cxn>
                  <a:cxn ang="0">
                    <a:pos x="T2" y="T3"/>
                  </a:cxn>
                  <a:cxn ang="0">
                    <a:pos x="T4" y="T5"/>
                  </a:cxn>
                  <a:cxn ang="0">
                    <a:pos x="T6" y="T7"/>
                  </a:cxn>
                </a:cxnLst>
                <a:rect l="0" t="0" r="r" b="b"/>
                <a:pathLst>
                  <a:path w="8" h="5">
                    <a:moveTo>
                      <a:pt x="2" y="0"/>
                    </a:moveTo>
                    <a:lnTo>
                      <a:pt x="0" y="5"/>
                    </a:lnTo>
                    <a:lnTo>
                      <a:pt x="8" y="5"/>
                    </a:lnTo>
                    <a:lnTo>
                      <a:pt x="2"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1" name="Freeform 8677"/>
              <p:cNvSpPr>
                <a:spLocks/>
              </p:cNvSpPr>
              <p:nvPr/>
            </p:nvSpPr>
            <p:spPr bwMode="auto">
              <a:xfrm>
                <a:off x="2160" y="1645"/>
                <a:ext cx="2" cy="1"/>
              </a:xfrm>
              <a:custGeom>
                <a:avLst/>
                <a:gdLst>
                  <a:gd name="T0" fmla="*/ 0 w 8"/>
                  <a:gd name="T1" fmla="*/ 0 h 6"/>
                  <a:gd name="T2" fmla="*/ 2 w 8"/>
                  <a:gd name="T3" fmla="*/ 6 h 6"/>
                  <a:gd name="T4" fmla="*/ 8 w 8"/>
                  <a:gd name="T5" fmla="*/ 0 h 6"/>
                </a:gdLst>
                <a:ahLst/>
                <a:cxnLst>
                  <a:cxn ang="0">
                    <a:pos x="T0" y="T1"/>
                  </a:cxn>
                  <a:cxn ang="0">
                    <a:pos x="T2" y="T3"/>
                  </a:cxn>
                  <a:cxn ang="0">
                    <a:pos x="T4" y="T5"/>
                  </a:cxn>
                </a:cxnLst>
                <a:rect l="0" t="0" r="r" b="b"/>
                <a:pathLst>
                  <a:path w="8" h="6">
                    <a:moveTo>
                      <a:pt x="0" y="0"/>
                    </a:moveTo>
                    <a:lnTo>
                      <a:pt x="2" y="6"/>
                    </a:lnTo>
                    <a:lnTo>
                      <a:pt x="8"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2" name="Freeform 8678"/>
              <p:cNvSpPr>
                <a:spLocks/>
              </p:cNvSpPr>
              <p:nvPr/>
            </p:nvSpPr>
            <p:spPr bwMode="auto">
              <a:xfrm>
                <a:off x="2161" y="1645"/>
                <a:ext cx="1" cy="2"/>
              </a:xfrm>
              <a:custGeom>
                <a:avLst/>
                <a:gdLst>
                  <a:gd name="T0" fmla="*/ 0 w 6"/>
                  <a:gd name="T1" fmla="*/ 6 h 9"/>
                  <a:gd name="T2" fmla="*/ 6 w 6"/>
                  <a:gd name="T3" fmla="*/ 9 h 9"/>
                  <a:gd name="T4" fmla="*/ 6 w 6"/>
                  <a:gd name="T5" fmla="*/ 0 h 9"/>
                </a:gdLst>
                <a:ahLst/>
                <a:cxnLst>
                  <a:cxn ang="0">
                    <a:pos x="T0" y="T1"/>
                  </a:cxn>
                  <a:cxn ang="0">
                    <a:pos x="T2" y="T3"/>
                  </a:cxn>
                  <a:cxn ang="0">
                    <a:pos x="T4" y="T5"/>
                  </a:cxn>
                </a:cxnLst>
                <a:rect l="0" t="0" r="r" b="b"/>
                <a:pathLst>
                  <a:path w="6" h="9">
                    <a:moveTo>
                      <a:pt x="0" y="6"/>
                    </a:moveTo>
                    <a:lnTo>
                      <a:pt x="6" y="9"/>
                    </a:lnTo>
                    <a:lnTo>
                      <a:pt x="6"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3" name="Freeform 8679"/>
              <p:cNvSpPr>
                <a:spLocks/>
              </p:cNvSpPr>
              <p:nvPr/>
            </p:nvSpPr>
            <p:spPr bwMode="auto">
              <a:xfrm>
                <a:off x="2162" y="1645"/>
                <a:ext cx="1" cy="2"/>
              </a:xfrm>
              <a:custGeom>
                <a:avLst/>
                <a:gdLst>
                  <a:gd name="T0" fmla="*/ 0 w 6"/>
                  <a:gd name="T1" fmla="*/ 9 h 9"/>
                  <a:gd name="T2" fmla="*/ 6 w 6"/>
                  <a:gd name="T3" fmla="*/ 6 h 9"/>
                  <a:gd name="T4" fmla="*/ 0 w 6"/>
                  <a:gd name="T5" fmla="*/ 0 h 9"/>
                </a:gdLst>
                <a:ahLst/>
                <a:cxnLst>
                  <a:cxn ang="0">
                    <a:pos x="T0" y="T1"/>
                  </a:cxn>
                  <a:cxn ang="0">
                    <a:pos x="T2" y="T3"/>
                  </a:cxn>
                  <a:cxn ang="0">
                    <a:pos x="T4" y="T5"/>
                  </a:cxn>
                </a:cxnLst>
                <a:rect l="0" t="0" r="r" b="b"/>
                <a:pathLst>
                  <a:path w="6" h="9">
                    <a:moveTo>
                      <a:pt x="0" y="9"/>
                    </a:moveTo>
                    <a:lnTo>
                      <a:pt x="6" y="6"/>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4" name="Freeform 8680"/>
              <p:cNvSpPr>
                <a:spLocks/>
              </p:cNvSpPr>
              <p:nvPr/>
            </p:nvSpPr>
            <p:spPr bwMode="auto">
              <a:xfrm>
                <a:off x="2162" y="1645"/>
                <a:ext cx="1" cy="1"/>
              </a:xfrm>
              <a:custGeom>
                <a:avLst/>
                <a:gdLst>
                  <a:gd name="T0" fmla="*/ 6 w 9"/>
                  <a:gd name="T1" fmla="*/ 6 h 6"/>
                  <a:gd name="T2" fmla="*/ 9 w 9"/>
                  <a:gd name="T3" fmla="*/ 1 h 6"/>
                  <a:gd name="T4" fmla="*/ 0 w 9"/>
                  <a:gd name="T5" fmla="*/ 0 h 6"/>
                </a:gdLst>
                <a:ahLst/>
                <a:cxnLst>
                  <a:cxn ang="0">
                    <a:pos x="T0" y="T1"/>
                  </a:cxn>
                  <a:cxn ang="0">
                    <a:pos x="T2" y="T3"/>
                  </a:cxn>
                  <a:cxn ang="0">
                    <a:pos x="T4" y="T5"/>
                  </a:cxn>
                </a:cxnLst>
                <a:rect l="0" t="0" r="r" b="b"/>
                <a:pathLst>
                  <a:path w="9" h="6">
                    <a:moveTo>
                      <a:pt x="6" y="6"/>
                    </a:moveTo>
                    <a:lnTo>
                      <a:pt x="9" y="1"/>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5" name="Freeform 8681"/>
              <p:cNvSpPr>
                <a:spLocks/>
              </p:cNvSpPr>
              <p:nvPr/>
            </p:nvSpPr>
            <p:spPr bwMode="auto">
              <a:xfrm>
                <a:off x="2162" y="1644"/>
                <a:ext cx="1" cy="1"/>
              </a:xfrm>
              <a:custGeom>
                <a:avLst/>
                <a:gdLst>
                  <a:gd name="T0" fmla="*/ 9 w 9"/>
                  <a:gd name="T1" fmla="*/ 6 h 6"/>
                  <a:gd name="T2" fmla="*/ 7 w 9"/>
                  <a:gd name="T3" fmla="*/ 0 h 6"/>
                  <a:gd name="T4" fmla="*/ 0 w 9"/>
                  <a:gd name="T5" fmla="*/ 5 h 6"/>
                </a:gdLst>
                <a:ahLst/>
                <a:cxnLst>
                  <a:cxn ang="0">
                    <a:pos x="T0" y="T1"/>
                  </a:cxn>
                  <a:cxn ang="0">
                    <a:pos x="T2" y="T3"/>
                  </a:cxn>
                  <a:cxn ang="0">
                    <a:pos x="T4" y="T5"/>
                  </a:cxn>
                </a:cxnLst>
                <a:rect l="0" t="0" r="r" b="b"/>
                <a:pathLst>
                  <a:path w="9" h="6">
                    <a:moveTo>
                      <a:pt x="9" y="6"/>
                    </a:moveTo>
                    <a:lnTo>
                      <a:pt x="7" y="0"/>
                    </a:lnTo>
                    <a:lnTo>
                      <a:pt x="0" y="5"/>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6" name="Freeform 8682"/>
              <p:cNvSpPr>
                <a:spLocks/>
              </p:cNvSpPr>
              <p:nvPr/>
            </p:nvSpPr>
            <p:spPr bwMode="auto">
              <a:xfrm>
                <a:off x="2162" y="1644"/>
                <a:ext cx="1" cy="1"/>
              </a:xfrm>
              <a:custGeom>
                <a:avLst/>
                <a:gdLst>
                  <a:gd name="T0" fmla="*/ 7 w 7"/>
                  <a:gd name="T1" fmla="*/ 2 h 7"/>
                  <a:gd name="T2" fmla="*/ 0 w 7"/>
                  <a:gd name="T3" fmla="*/ 0 h 7"/>
                  <a:gd name="T4" fmla="*/ 0 w 7"/>
                  <a:gd name="T5" fmla="*/ 7 h 7"/>
                </a:gdLst>
                <a:ahLst/>
                <a:cxnLst>
                  <a:cxn ang="0">
                    <a:pos x="T0" y="T1"/>
                  </a:cxn>
                  <a:cxn ang="0">
                    <a:pos x="T2" y="T3"/>
                  </a:cxn>
                  <a:cxn ang="0">
                    <a:pos x="T4" y="T5"/>
                  </a:cxn>
                </a:cxnLst>
                <a:rect l="0" t="0" r="r" b="b"/>
                <a:pathLst>
                  <a:path w="7" h="7">
                    <a:moveTo>
                      <a:pt x="7" y="2"/>
                    </a:moveTo>
                    <a:lnTo>
                      <a:pt x="0" y="0"/>
                    </a:lnTo>
                    <a:lnTo>
                      <a:pt x="0" y="7"/>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7" name="Freeform 8683"/>
              <p:cNvSpPr>
                <a:spLocks/>
              </p:cNvSpPr>
              <p:nvPr/>
            </p:nvSpPr>
            <p:spPr bwMode="auto">
              <a:xfrm>
                <a:off x="2161" y="1644"/>
                <a:ext cx="1" cy="1"/>
              </a:xfrm>
              <a:custGeom>
                <a:avLst/>
                <a:gdLst>
                  <a:gd name="T0" fmla="*/ 6 w 6"/>
                  <a:gd name="T1" fmla="*/ 0 h 7"/>
                  <a:gd name="T2" fmla="*/ 0 w 6"/>
                  <a:gd name="T3" fmla="*/ 2 h 7"/>
                  <a:gd name="T4" fmla="*/ 6 w 6"/>
                  <a:gd name="T5" fmla="*/ 7 h 7"/>
                </a:gdLst>
                <a:ahLst/>
                <a:cxnLst>
                  <a:cxn ang="0">
                    <a:pos x="T0" y="T1"/>
                  </a:cxn>
                  <a:cxn ang="0">
                    <a:pos x="T2" y="T3"/>
                  </a:cxn>
                  <a:cxn ang="0">
                    <a:pos x="T4" y="T5"/>
                  </a:cxn>
                </a:cxnLst>
                <a:rect l="0" t="0" r="r" b="b"/>
                <a:pathLst>
                  <a:path w="6" h="7">
                    <a:moveTo>
                      <a:pt x="6" y="0"/>
                    </a:moveTo>
                    <a:lnTo>
                      <a:pt x="0" y="2"/>
                    </a:lnTo>
                    <a:lnTo>
                      <a:pt x="6" y="7"/>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8" name="Line 8684"/>
              <p:cNvSpPr>
                <a:spLocks noChangeShapeType="1"/>
              </p:cNvSpPr>
              <p:nvPr/>
            </p:nvSpPr>
            <p:spPr bwMode="auto">
              <a:xfrm flipH="1" flipV="1">
                <a:off x="2165" y="1594"/>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09" name="Freeform 8685"/>
              <p:cNvSpPr>
                <a:spLocks/>
              </p:cNvSpPr>
              <p:nvPr/>
            </p:nvSpPr>
            <p:spPr bwMode="auto">
              <a:xfrm>
                <a:off x="2165" y="1594"/>
                <a:ext cx="8" cy="7"/>
              </a:xfrm>
              <a:custGeom>
                <a:avLst/>
                <a:gdLst>
                  <a:gd name="T0" fmla="*/ 40 w 44"/>
                  <a:gd name="T1" fmla="*/ 46 h 46"/>
                  <a:gd name="T2" fmla="*/ 0 w 44"/>
                  <a:gd name="T3" fmla="*/ 5 h 46"/>
                  <a:gd name="T4" fmla="*/ 3 w 44"/>
                  <a:gd name="T5" fmla="*/ 0 h 46"/>
                  <a:gd name="T6" fmla="*/ 44 w 44"/>
                  <a:gd name="T7" fmla="*/ 43 h 46"/>
                  <a:gd name="T8" fmla="*/ 40 w 44"/>
                  <a:gd name="T9" fmla="*/ 46 h 46"/>
                </a:gdLst>
                <a:ahLst/>
                <a:cxnLst>
                  <a:cxn ang="0">
                    <a:pos x="T0" y="T1"/>
                  </a:cxn>
                  <a:cxn ang="0">
                    <a:pos x="T2" y="T3"/>
                  </a:cxn>
                  <a:cxn ang="0">
                    <a:pos x="T4" y="T5"/>
                  </a:cxn>
                  <a:cxn ang="0">
                    <a:pos x="T6" y="T7"/>
                  </a:cxn>
                  <a:cxn ang="0">
                    <a:pos x="T8" y="T9"/>
                  </a:cxn>
                </a:cxnLst>
                <a:rect l="0" t="0" r="r" b="b"/>
                <a:pathLst>
                  <a:path w="44" h="46">
                    <a:moveTo>
                      <a:pt x="40" y="46"/>
                    </a:moveTo>
                    <a:lnTo>
                      <a:pt x="0" y="5"/>
                    </a:lnTo>
                    <a:lnTo>
                      <a:pt x="3" y="0"/>
                    </a:lnTo>
                    <a:lnTo>
                      <a:pt x="44" y="43"/>
                    </a:lnTo>
                    <a:lnTo>
                      <a:pt x="40" y="4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0" name="Freeform 8686"/>
              <p:cNvSpPr>
                <a:spLocks/>
              </p:cNvSpPr>
              <p:nvPr/>
            </p:nvSpPr>
            <p:spPr bwMode="auto">
              <a:xfrm>
                <a:off x="2163" y="1594"/>
                <a:ext cx="3" cy="1"/>
              </a:xfrm>
              <a:custGeom>
                <a:avLst/>
                <a:gdLst>
                  <a:gd name="T0" fmla="*/ 16 w 19"/>
                  <a:gd name="T1" fmla="*/ 5 h 5"/>
                  <a:gd name="T2" fmla="*/ 0 w 19"/>
                  <a:gd name="T3" fmla="*/ 4 h 5"/>
                  <a:gd name="T4" fmla="*/ 0 w 19"/>
                  <a:gd name="T5" fmla="*/ 0 h 5"/>
                  <a:gd name="T6" fmla="*/ 19 w 19"/>
                  <a:gd name="T7" fmla="*/ 0 h 5"/>
                </a:gdLst>
                <a:ahLst/>
                <a:cxnLst>
                  <a:cxn ang="0">
                    <a:pos x="T0" y="T1"/>
                  </a:cxn>
                  <a:cxn ang="0">
                    <a:pos x="T2" y="T3"/>
                  </a:cxn>
                  <a:cxn ang="0">
                    <a:pos x="T4" y="T5"/>
                  </a:cxn>
                  <a:cxn ang="0">
                    <a:pos x="T6" y="T7"/>
                  </a:cxn>
                </a:cxnLst>
                <a:rect l="0" t="0" r="r" b="b"/>
                <a:pathLst>
                  <a:path w="19" h="5">
                    <a:moveTo>
                      <a:pt x="16" y="5"/>
                    </a:moveTo>
                    <a:lnTo>
                      <a:pt x="0" y="4"/>
                    </a:lnTo>
                    <a:lnTo>
                      <a:pt x="0" y="0"/>
                    </a:lnTo>
                    <a:lnTo>
                      <a:pt x="19"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1" name="Freeform 8687"/>
              <p:cNvSpPr>
                <a:spLocks/>
              </p:cNvSpPr>
              <p:nvPr/>
            </p:nvSpPr>
            <p:spPr bwMode="auto">
              <a:xfrm>
                <a:off x="2169" y="1590"/>
                <a:ext cx="7" cy="8"/>
              </a:xfrm>
              <a:custGeom>
                <a:avLst/>
                <a:gdLst>
                  <a:gd name="T0" fmla="*/ 41 w 45"/>
                  <a:gd name="T1" fmla="*/ 45 h 45"/>
                  <a:gd name="T2" fmla="*/ 0 w 45"/>
                  <a:gd name="T3" fmla="*/ 1 h 45"/>
                  <a:gd name="T4" fmla="*/ 5 w 45"/>
                  <a:gd name="T5" fmla="*/ 0 h 45"/>
                  <a:gd name="T6" fmla="*/ 45 w 45"/>
                  <a:gd name="T7" fmla="*/ 40 h 45"/>
                  <a:gd name="T8" fmla="*/ 41 w 45"/>
                  <a:gd name="T9" fmla="*/ 45 h 45"/>
                </a:gdLst>
                <a:ahLst/>
                <a:cxnLst>
                  <a:cxn ang="0">
                    <a:pos x="T0" y="T1"/>
                  </a:cxn>
                  <a:cxn ang="0">
                    <a:pos x="T2" y="T3"/>
                  </a:cxn>
                  <a:cxn ang="0">
                    <a:pos x="T4" y="T5"/>
                  </a:cxn>
                  <a:cxn ang="0">
                    <a:pos x="T6" y="T7"/>
                  </a:cxn>
                  <a:cxn ang="0">
                    <a:pos x="T8" y="T9"/>
                  </a:cxn>
                </a:cxnLst>
                <a:rect l="0" t="0" r="r" b="b"/>
                <a:pathLst>
                  <a:path w="45" h="45">
                    <a:moveTo>
                      <a:pt x="41" y="45"/>
                    </a:moveTo>
                    <a:lnTo>
                      <a:pt x="0" y="1"/>
                    </a:lnTo>
                    <a:lnTo>
                      <a:pt x="5" y="0"/>
                    </a:lnTo>
                    <a:lnTo>
                      <a:pt x="45" y="40"/>
                    </a:lnTo>
                    <a:lnTo>
                      <a:pt x="41" y="4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2" name="Freeform 8688"/>
              <p:cNvSpPr>
                <a:spLocks/>
              </p:cNvSpPr>
              <p:nvPr/>
            </p:nvSpPr>
            <p:spPr bwMode="auto">
              <a:xfrm>
                <a:off x="2169" y="1588"/>
                <a:ext cx="1" cy="2"/>
              </a:xfrm>
              <a:custGeom>
                <a:avLst/>
                <a:gdLst>
                  <a:gd name="T0" fmla="*/ 0 w 5"/>
                  <a:gd name="T1" fmla="*/ 17 h 17"/>
                  <a:gd name="T2" fmla="*/ 0 w 5"/>
                  <a:gd name="T3" fmla="*/ 0 h 17"/>
                  <a:gd name="T4" fmla="*/ 5 w 5"/>
                  <a:gd name="T5" fmla="*/ 0 h 17"/>
                  <a:gd name="T6" fmla="*/ 5 w 5"/>
                  <a:gd name="T7" fmla="*/ 16 h 17"/>
                </a:gdLst>
                <a:ahLst/>
                <a:cxnLst>
                  <a:cxn ang="0">
                    <a:pos x="T0" y="T1"/>
                  </a:cxn>
                  <a:cxn ang="0">
                    <a:pos x="T2" y="T3"/>
                  </a:cxn>
                  <a:cxn ang="0">
                    <a:pos x="T4" y="T5"/>
                  </a:cxn>
                  <a:cxn ang="0">
                    <a:pos x="T6" y="T7"/>
                  </a:cxn>
                </a:cxnLst>
                <a:rect l="0" t="0" r="r" b="b"/>
                <a:pathLst>
                  <a:path w="5" h="17">
                    <a:moveTo>
                      <a:pt x="0" y="17"/>
                    </a:moveTo>
                    <a:lnTo>
                      <a:pt x="0" y="0"/>
                    </a:lnTo>
                    <a:lnTo>
                      <a:pt x="5" y="0"/>
                    </a:lnTo>
                    <a:lnTo>
                      <a:pt x="5" y="1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3" name="Line 8689"/>
              <p:cNvSpPr>
                <a:spLocks noChangeShapeType="1"/>
              </p:cNvSpPr>
              <p:nvPr/>
            </p:nvSpPr>
            <p:spPr bwMode="auto">
              <a:xfrm flipH="1" flipV="1">
                <a:off x="2169" y="1590"/>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4" name="Freeform 8690"/>
              <p:cNvSpPr>
                <a:spLocks/>
              </p:cNvSpPr>
              <p:nvPr/>
            </p:nvSpPr>
            <p:spPr bwMode="auto">
              <a:xfrm>
                <a:off x="2175" y="1601"/>
                <a:ext cx="39" cy="38"/>
              </a:xfrm>
              <a:custGeom>
                <a:avLst/>
                <a:gdLst>
                  <a:gd name="T0" fmla="*/ 0 w 232"/>
                  <a:gd name="T1" fmla="*/ 116 h 232"/>
                  <a:gd name="T2" fmla="*/ 1 w 232"/>
                  <a:gd name="T3" fmla="*/ 133 h 232"/>
                  <a:gd name="T4" fmla="*/ 4 w 232"/>
                  <a:gd name="T5" fmla="*/ 149 h 232"/>
                  <a:gd name="T6" fmla="*/ 11 w 232"/>
                  <a:gd name="T7" fmla="*/ 164 h 232"/>
                  <a:gd name="T8" fmla="*/ 18 w 232"/>
                  <a:gd name="T9" fmla="*/ 179 h 232"/>
                  <a:gd name="T10" fmla="*/ 29 w 232"/>
                  <a:gd name="T11" fmla="*/ 191 h 232"/>
                  <a:gd name="T12" fmla="*/ 41 w 232"/>
                  <a:gd name="T13" fmla="*/ 203 h 232"/>
                  <a:gd name="T14" fmla="*/ 53 w 232"/>
                  <a:gd name="T15" fmla="*/ 214 h 232"/>
                  <a:gd name="T16" fmla="*/ 68 w 232"/>
                  <a:gd name="T17" fmla="*/ 221 h 232"/>
                  <a:gd name="T18" fmla="*/ 83 w 232"/>
                  <a:gd name="T19" fmla="*/ 228 h 232"/>
                  <a:gd name="T20" fmla="*/ 99 w 232"/>
                  <a:gd name="T21" fmla="*/ 231 h 232"/>
                  <a:gd name="T22" fmla="*/ 116 w 232"/>
                  <a:gd name="T23" fmla="*/ 232 h 232"/>
                  <a:gd name="T24" fmla="*/ 133 w 232"/>
                  <a:gd name="T25" fmla="*/ 231 h 232"/>
                  <a:gd name="T26" fmla="*/ 149 w 232"/>
                  <a:gd name="T27" fmla="*/ 228 h 232"/>
                  <a:gd name="T28" fmla="*/ 164 w 232"/>
                  <a:gd name="T29" fmla="*/ 221 h 232"/>
                  <a:gd name="T30" fmla="*/ 179 w 232"/>
                  <a:gd name="T31" fmla="*/ 214 h 232"/>
                  <a:gd name="T32" fmla="*/ 192 w 232"/>
                  <a:gd name="T33" fmla="*/ 203 h 232"/>
                  <a:gd name="T34" fmla="*/ 204 w 232"/>
                  <a:gd name="T35" fmla="*/ 191 h 232"/>
                  <a:gd name="T36" fmla="*/ 214 w 232"/>
                  <a:gd name="T37" fmla="*/ 179 h 232"/>
                  <a:gd name="T38" fmla="*/ 222 w 232"/>
                  <a:gd name="T39" fmla="*/ 164 h 232"/>
                  <a:gd name="T40" fmla="*/ 228 w 232"/>
                  <a:gd name="T41" fmla="*/ 149 h 232"/>
                  <a:gd name="T42" fmla="*/ 231 w 232"/>
                  <a:gd name="T43" fmla="*/ 133 h 232"/>
                  <a:gd name="T44" fmla="*/ 232 w 232"/>
                  <a:gd name="T45" fmla="*/ 116 h 232"/>
                  <a:gd name="T46" fmla="*/ 231 w 232"/>
                  <a:gd name="T47" fmla="*/ 99 h 232"/>
                  <a:gd name="T48" fmla="*/ 228 w 232"/>
                  <a:gd name="T49" fmla="*/ 83 h 232"/>
                  <a:gd name="T50" fmla="*/ 222 w 232"/>
                  <a:gd name="T51" fmla="*/ 68 h 232"/>
                  <a:gd name="T52" fmla="*/ 214 w 232"/>
                  <a:gd name="T53" fmla="*/ 53 h 232"/>
                  <a:gd name="T54" fmla="*/ 204 w 232"/>
                  <a:gd name="T55" fmla="*/ 40 h 232"/>
                  <a:gd name="T56" fmla="*/ 192 w 232"/>
                  <a:gd name="T57" fmla="*/ 28 h 232"/>
                  <a:gd name="T58" fmla="*/ 179 w 232"/>
                  <a:gd name="T59" fmla="*/ 18 h 232"/>
                  <a:gd name="T60" fmla="*/ 164 w 232"/>
                  <a:gd name="T61" fmla="*/ 10 h 232"/>
                  <a:gd name="T62" fmla="*/ 149 w 232"/>
                  <a:gd name="T63" fmla="*/ 4 h 232"/>
                  <a:gd name="T64" fmla="*/ 133 w 232"/>
                  <a:gd name="T65" fmla="*/ 1 h 232"/>
                  <a:gd name="T66" fmla="*/ 116 w 232"/>
                  <a:gd name="T67" fmla="*/ 0 h 232"/>
                  <a:gd name="T68" fmla="*/ 99 w 232"/>
                  <a:gd name="T69" fmla="*/ 1 h 232"/>
                  <a:gd name="T70" fmla="*/ 83 w 232"/>
                  <a:gd name="T71" fmla="*/ 4 h 232"/>
                  <a:gd name="T72" fmla="*/ 68 w 232"/>
                  <a:gd name="T73" fmla="*/ 10 h 232"/>
                  <a:gd name="T74" fmla="*/ 53 w 232"/>
                  <a:gd name="T75" fmla="*/ 18 h 232"/>
                  <a:gd name="T76" fmla="*/ 41 w 232"/>
                  <a:gd name="T77" fmla="*/ 28 h 232"/>
                  <a:gd name="T78" fmla="*/ 29 w 232"/>
                  <a:gd name="T79" fmla="*/ 40 h 232"/>
                  <a:gd name="T80" fmla="*/ 18 w 232"/>
                  <a:gd name="T81" fmla="*/ 53 h 232"/>
                  <a:gd name="T82" fmla="*/ 11 w 232"/>
                  <a:gd name="T83" fmla="*/ 68 h 232"/>
                  <a:gd name="T84" fmla="*/ 4 w 232"/>
                  <a:gd name="T85" fmla="*/ 83 h 232"/>
                  <a:gd name="T86" fmla="*/ 1 w 232"/>
                  <a:gd name="T87" fmla="*/ 99 h 232"/>
                  <a:gd name="T88" fmla="*/ 0 w 232"/>
                  <a:gd name="T89" fmla="*/ 11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2" h="232">
                    <a:moveTo>
                      <a:pt x="0" y="116"/>
                    </a:moveTo>
                    <a:lnTo>
                      <a:pt x="1" y="133"/>
                    </a:lnTo>
                    <a:lnTo>
                      <a:pt x="4" y="149"/>
                    </a:lnTo>
                    <a:lnTo>
                      <a:pt x="11" y="164"/>
                    </a:lnTo>
                    <a:lnTo>
                      <a:pt x="18" y="179"/>
                    </a:lnTo>
                    <a:lnTo>
                      <a:pt x="29" y="191"/>
                    </a:lnTo>
                    <a:lnTo>
                      <a:pt x="41" y="203"/>
                    </a:lnTo>
                    <a:lnTo>
                      <a:pt x="53" y="214"/>
                    </a:lnTo>
                    <a:lnTo>
                      <a:pt x="68" y="221"/>
                    </a:lnTo>
                    <a:lnTo>
                      <a:pt x="83" y="228"/>
                    </a:lnTo>
                    <a:lnTo>
                      <a:pt x="99" y="231"/>
                    </a:lnTo>
                    <a:lnTo>
                      <a:pt x="116" y="232"/>
                    </a:lnTo>
                    <a:lnTo>
                      <a:pt x="133" y="231"/>
                    </a:lnTo>
                    <a:lnTo>
                      <a:pt x="149" y="228"/>
                    </a:lnTo>
                    <a:lnTo>
                      <a:pt x="164" y="221"/>
                    </a:lnTo>
                    <a:lnTo>
                      <a:pt x="179" y="214"/>
                    </a:lnTo>
                    <a:lnTo>
                      <a:pt x="192" y="203"/>
                    </a:lnTo>
                    <a:lnTo>
                      <a:pt x="204" y="191"/>
                    </a:lnTo>
                    <a:lnTo>
                      <a:pt x="214" y="179"/>
                    </a:lnTo>
                    <a:lnTo>
                      <a:pt x="222" y="164"/>
                    </a:lnTo>
                    <a:lnTo>
                      <a:pt x="228" y="149"/>
                    </a:lnTo>
                    <a:lnTo>
                      <a:pt x="231" y="133"/>
                    </a:lnTo>
                    <a:lnTo>
                      <a:pt x="232" y="116"/>
                    </a:lnTo>
                    <a:lnTo>
                      <a:pt x="231" y="99"/>
                    </a:lnTo>
                    <a:lnTo>
                      <a:pt x="228" y="83"/>
                    </a:lnTo>
                    <a:lnTo>
                      <a:pt x="222" y="68"/>
                    </a:lnTo>
                    <a:lnTo>
                      <a:pt x="214" y="53"/>
                    </a:lnTo>
                    <a:lnTo>
                      <a:pt x="204" y="40"/>
                    </a:lnTo>
                    <a:lnTo>
                      <a:pt x="192" y="28"/>
                    </a:lnTo>
                    <a:lnTo>
                      <a:pt x="179" y="18"/>
                    </a:lnTo>
                    <a:lnTo>
                      <a:pt x="164" y="10"/>
                    </a:lnTo>
                    <a:lnTo>
                      <a:pt x="149" y="4"/>
                    </a:lnTo>
                    <a:lnTo>
                      <a:pt x="133" y="1"/>
                    </a:lnTo>
                    <a:lnTo>
                      <a:pt x="116" y="0"/>
                    </a:lnTo>
                    <a:lnTo>
                      <a:pt x="99" y="1"/>
                    </a:lnTo>
                    <a:lnTo>
                      <a:pt x="83" y="4"/>
                    </a:lnTo>
                    <a:lnTo>
                      <a:pt x="68" y="10"/>
                    </a:lnTo>
                    <a:lnTo>
                      <a:pt x="53" y="18"/>
                    </a:lnTo>
                    <a:lnTo>
                      <a:pt x="41" y="28"/>
                    </a:lnTo>
                    <a:lnTo>
                      <a:pt x="29" y="40"/>
                    </a:lnTo>
                    <a:lnTo>
                      <a:pt x="18" y="53"/>
                    </a:lnTo>
                    <a:lnTo>
                      <a:pt x="11" y="68"/>
                    </a:lnTo>
                    <a:lnTo>
                      <a:pt x="4" y="83"/>
                    </a:lnTo>
                    <a:lnTo>
                      <a:pt x="1" y="99"/>
                    </a:lnTo>
                    <a:lnTo>
                      <a:pt x="0" y="11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5" name="Freeform 8691"/>
              <p:cNvSpPr>
                <a:spLocks/>
              </p:cNvSpPr>
              <p:nvPr/>
            </p:nvSpPr>
            <p:spPr bwMode="auto">
              <a:xfrm>
                <a:off x="2178" y="1603"/>
                <a:ext cx="33" cy="34"/>
              </a:xfrm>
              <a:custGeom>
                <a:avLst/>
                <a:gdLst>
                  <a:gd name="T0" fmla="*/ 0 w 200"/>
                  <a:gd name="T1" fmla="*/ 100 h 200"/>
                  <a:gd name="T2" fmla="*/ 1 w 200"/>
                  <a:gd name="T3" fmla="*/ 116 h 200"/>
                  <a:gd name="T4" fmla="*/ 5 w 200"/>
                  <a:gd name="T5" fmla="*/ 131 h 200"/>
                  <a:gd name="T6" fmla="*/ 11 w 200"/>
                  <a:gd name="T7" fmla="*/ 146 h 200"/>
                  <a:gd name="T8" fmla="*/ 19 w 200"/>
                  <a:gd name="T9" fmla="*/ 158 h 200"/>
                  <a:gd name="T10" fmla="*/ 30 w 200"/>
                  <a:gd name="T11" fmla="*/ 170 h 200"/>
                  <a:gd name="T12" fmla="*/ 42 w 200"/>
                  <a:gd name="T13" fmla="*/ 181 h 200"/>
                  <a:gd name="T14" fmla="*/ 54 w 200"/>
                  <a:gd name="T15" fmla="*/ 189 h 200"/>
                  <a:gd name="T16" fmla="*/ 69 w 200"/>
                  <a:gd name="T17" fmla="*/ 195 h 200"/>
                  <a:gd name="T18" fmla="*/ 84 w 200"/>
                  <a:gd name="T19" fmla="*/ 199 h 200"/>
                  <a:gd name="T20" fmla="*/ 100 w 200"/>
                  <a:gd name="T21" fmla="*/ 200 h 200"/>
                  <a:gd name="T22" fmla="*/ 116 w 200"/>
                  <a:gd name="T23" fmla="*/ 199 h 200"/>
                  <a:gd name="T24" fmla="*/ 131 w 200"/>
                  <a:gd name="T25" fmla="*/ 195 h 200"/>
                  <a:gd name="T26" fmla="*/ 146 w 200"/>
                  <a:gd name="T27" fmla="*/ 189 h 200"/>
                  <a:gd name="T28" fmla="*/ 159 w 200"/>
                  <a:gd name="T29" fmla="*/ 181 h 200"/>
                  <a:gd name="T30" fmla="*/ 170 w 200"/>
                  <a:gd name="T31" fmla="*/ 170 h 200"/>
                  <a:gd name="T32" fmla="*/ 181 w 200"/>
                  <a:gd name="T33" fmla="*/ 158 h 200"/>
                  <a:gd name="T34" fmla="*/ 190 w 200"/>
                  <a:gd name="T35" fmla="*/ 146 h 200"/>
                  <a:gd name="T36" fmla="*/ 195 w 200"/>
                  <a:gd name="T37" fmla="*/ 131 h 200"/>
                  <a:gd name="T38" fmla="*/ 199 w 200"/>
                  <a:gd name="T39" fmla="*/ 116 h 200"/>
                  <a:gd name="T40" fmla="*/ 200 w 200"/>
                  <a:gd name="T41" fmla="*/ 100 h 200"/>
                  <a:gd name="T42" fmla="*/ 199 w 200"/>
                  <a:gd name="T43" fmla="*/ 84 h 200"/>
                  <a:gd name="T44" fmla="*/ 195 w 200"/>
                  <a:gd name="T45" fmla="*/ 69 h 200"/>
                  <a:gd name="T46" fmla="*/ 190 w 200"/>
                  <a:gd name="T47" fmla="*/ 54 h 200"/>
                  <a:gd name="T48" fmla="*/ 181 w 200"/>
                  <a:gd name="T49" fmla="*/ 41 h 200"/>
                  <a:gd name="T50" fmla="*/ 170 w 200"/>
                  <a:gd name="T51" fmla="*/ 29 h 200"/>
                  <a:gd name="T52" fmla="*/ 159 w 200"/>
                  <a:gd name="T53" fmla="*/ 19 h 200"/>
                  <a:gd name="T54" fmla="*/ 146 w 200"/>
                  <a:gd name="T55" fmla="*/ 10 h 200"/>
                  <a:gd name="T56" fmla="*/ 131 w 200"/>
                  <a:gd name="T57" fmla="*/ 5 h 200"/>
                  <a:gd name="T58" fmla="*/ 116 w 200"/>
                  <a:gd name="T59" fmla="*/ 1 h 200"/>
                  <a:gd name="T60" fmla="*/ 100 w 200"/>
                  <a:gd name="T61" fmla="*/ 0 h 200"/>
                  <a:gd name="T62" fmla="*/ 84 w 200"/>
                  <a:gd name="T63" fmla="*/ 1 h 200"/>
                  <a:gd name="T64" fmla="*/ 69 w 200"/>
                  <a:gd name="T65" fmla="*/ 5 h 200"/>
                  <a:gd name="T66" fmla="*/ 54 w 200"/>
                  <a:gd name="T67" fmla="*/ 10 h 200"/>
                  <a:gd name="T68" fmla="*/ 42 w 200"/>
                  <a:gd name="T69" fmla="*/ 19 h 200"/>
                  <a:gd name="T70" fmla="*/ 30 w 200"/>
                  <a:gd name="T71" fmla="*/ 29 h 200"/>
                  <a:gd name="T72" fmla="*/ 19 w 200"/>
                  <a:gd name="T73" fmla="*/ 41 h 200"/>
                  <a:gd name="T74" fmla="*/ 11 w 200"/>
                  <a:gd name="T75" fmla="*/ 54 h 200"/>
                  <a:gd name="T76" fmla="*/ 5 w 200"/>
                  <a:gd name="T77" fmla="*/ 69 h 200"/>
                  <a:gd name="T78" fmla="*/ 1 w 200"/>
                  <a:gd name="T79" fmla="*/ 84 h 200"/>
                  <a:gd name="T80" fmla="*/ 0 w 200"/>
                  <a:gd name="T81" fmla="*/ 1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0" h="200">
                    <a:moveTo>
                      <a:pt x="0" y="100"/>
                    </a:moveTo>
                    <a:lnTo>
                      <a:pt x="1" y="116"/>
                    </a:lnTo>
                    <a:lnTo>
                      <a:pt x="5" y="131"/>
                    </a:lnTo>
                    <a:lnTo>
                      <a:pt x="11" y="146"/>
                    </a:lnTo>
                    <a:lnTo>
                      <a:pt x="19" y="158"/>
                    </a:lnTo>
                    <a:lnTo>
                      <a:pt x="30" y="170"/>
                    </a:lnTo>
                    <a:lnTo>
                      <a:pt x="42" y="181"/>
                    </a:lnTo>
                    <a:lnTo>
                      <a:pt x="54" y="189"/>
                    </a:lnTo>
                    <a:lnTo>
                      <a:pt x="69" y="195"/>
                    </a:lnTo>
                    <a:lnTo>
                      <a:pt x="84" y="199"/>
                    </a:lnTo>
                    <a:lnTo>
                      <a:pt x="100" y="200"/>
                    </a:lnTo>
                    <a:lnTo>
                      <a:pt x="116" y="199"/>
                    </a:lnTo>
                    <a:lnTo>
                      <a:pt x="131" y="195"/>
                    </a:lnTo>
                    <a:lnTo>
                      <a:pt x="146" y="189"/>
                    </a:lnTo>
                    <a:lnTo>
                      <a:pt x="159" y="181"/>
                    </a:lnTo>
                    <a:lnTo>
                      <a:pt x="170" y="170"/>
                    </a:lnTo>
                    <a:lnTo>
                      <a:pt x="181" y="158"/>
                    </a:lnTo>
                    <a:lnTo>
                      <a:pt x="190" y="146"/>
                    </a:lnTo>
                    <a:lnTo>
                      <a:pt x="195" y="131"/>
                    </a:lnTo>
                    <a:lnTo>
                      <a:pt x="199" y="116"/>
                    </a:lnTo>
                    <a:lnTo>
                      <a:pt x="200" y="100"/>
                    </a:lnTo>
                    <a:lnTo>
                      <a:pt x="199" y="84"/>
                    </a:lnTo>
                    <a:lnTo>
                      <a:pt x="195" y="69"/>
                    </a:lnTo>
                    <a:lnTo>
                      <a:pt x="190" y="54"/>
                    </a:lnTo>
                    <a:lnTo>
                      <a:pt x="181" y="41"/>
                    </a:lnTo>
                    <a:lnTo>
                      <a:pt x="170" y="29"/>
                    </a:lnTo>
                    <a:lnTo>
                      <a:pt x="159" y="19"/>
                    </a:lnTo>
                    <a:lnTo>
                      <a:pt x="146" y="10"/>
                    </a:lnTo>
                    <a:lnTo>
                      <a:pt x="131" y="5"/>
                    </a:lnTo>
                    <a:lnTo>
                      <a:pt x="116" y="1"/>
                    </a:lnTo>
                    <a:lnTo>
                      <a:pt x="100" y="0"/>
                    </a:lnTo>
                    <a:lnTo>
                      <a:pt x="84" y="1"/>
                    </a:lnTo>
                    <a:lnTo>
                      <a:pt x="69" y="5"/>
                    </a:lnTo>
                    <a:lnTo>
                      <a:pt x="54" y="10"/>
                    </a:lnTo>
                    <a:lnTo>
                      <a:pt x="42" y="19"/>
                    </a:lnTo>
                    <a:lnTo>
                      <a:pt x="30" y="29"/>
                    </a:lnTo>
                    <a:lnTo>
                      <a:pt x="19" y="41"/>
                    </a:lnTo>
                    <a:lnTo>
                      <a:pt x="11" y="54"/>
                    </a:lnTo>
                    <a:lnTo>
                      <a:pt x="5" y="69"/>
                    </a:lnTo>
                    <a:lnTo>
                      <a:pt x="1" y="84"/>
                    </a:lnTo>
                    <a:lnTo>
                      <a:pt x="0" y="10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6" name="Line 8692"/>
              <p:cNvSpPr>
                <a:spLocks noChangeShapeType="1"/>
              </p:cNvSpPr>
              <p:nvPr/>
            </p:nvSpPr>
            <p:spPr bwMode="auto">
              <a:xfrm flipV="1">
                <a:off x="2143" y="1570"/>
                <a:ext cx="3"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7" name="Line 8693"/>
              <p:cNvSpPr>
                <a:spLocks noChangeShapeType="1"/>
              </p:cNvSpPr>
              <p:nvPr/>
            </p:nvSpPr>
            <p:spPr bwMode="auto">
              <a:xfrm>
                <a:off x="2163" y="1594"/>
                <a:ext cx="2"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8" name="Freeform 8694"/>
              <p:cNvSpPr>
                <a:spLocks/>
              </p:cNvSpPr>
              <p:nvPr/>
            </p:nvSpPr>
            <p:spPr bwMode="auto">
              <a:xfrm>
                <a:off x="2163" y="1593"/>
                <a:ext cx="1" cy="1"/>
              </a:xfrm>
              <a:custGeom>
                <a:avLst/>
                <a:gdLst>
                  <a:gd name="T0" fmla="*/ 7 w 7"/>
                  <a:gd name="T1" fmla="*/ 3 h 8"/>
                  <a:gd name="T2" fmla="*/ 0 w 7"/>
                  <a:gd name="T3" fmla="*/ 0 h 8"/>
                  <a:gd name="T4" fmla="*/ 0 w 7"/>
                  <a:gd name="T5" fmla="*/ 8 h 8"/>
                  <a:gd name="T6" fmla="*/ 7 w 7"/>
                  <a:gd name="T7" fmla="*/ 3 h 8"/>
                </a:gdLst>
                <a:ahLst/>
                <a:cxnLst>
                  <a:cxn ang="0">
                    <a:pos x="T0" y="T1"/>
                  </a:cxn>
                  <a:cxn ang="0">
                    <a:pos x="T2" y="T3"/>
                  </a:cxn>
                  <a:cxn ang="0">
                    <a:pos x="T4" y="T5"/>
                  </a:cxn>
                  <a:cxn ang="0">
                    <a:pos x="T6" y="T7"/>
                  </a:cxn>
                </a:cxnLst>
                <a:rect l="0" t="0" r="r" b="b"/>
                <a:pathLst>
                  <a:path w="7" h="8">
                    <a:moveTo>
                      <a:pt x="7" y="3"/>
                    </a:moveTo>
                    <a:lnTo>
                      <a:pt x="0" y="0"/>
                    </a:lnTo>
                    <a:lnTo>
                      <a:pt x="0" y="8"/>
                    </a:lnTo>
                    <a:lnTo>
                      <a:pt x="7" y="3"/>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19" name="Freeform 8695"/>
              <p:cNvSpPr>
                <a:spLocks/>
              </p:cNvSpPr>
              <p:nvPr/>
            </p:nvSpPr>
            <p:spPr bwMode="auto">
              <a:xfrm>
                <a:off x="2162" y="1593"/>
                <a:ext cx="1" cy="1"/>
              </a:xfrm>
              <a:custGeom>
                <a:avLst/>
                <a:gdLst>
                  <a:gd name="T0" fmla="*/ 5 w 5"/>
                  <a:gd name="T1" fmla="*/ 0 h 8"/>
                  <a:gd name="T2" fmla="*/ 0 w 5"/>
                  <a:gd name="T3" fmla="*/ 3 h 8"/>
                  <a:gd name="T4" fmla="*/ 5 w 5"/>
                  <a:gd name="T5" fmla="*/ 8 h 8"/>
                </a:gdLst>
                <a:ahLst/>
                <a:cxnLst>
                  <a:cxn ang="0">
                    <a:pos x="T0" y="T1"/>
                  </a:cxn>
                  <a:cxn ang="0">
                    <a:pos x="T2" y="T3"/>
                  </a:cxn>
                  <a:cxn ang="0">
                    <a:pos x="T4" y="T5"/>
                  </a:cxn>
                </a:cxnLst>
                <a:rect l="0" t="0" r="r" b="b"/>
                <a:pathLst>
                  <a:path w="5" h="8">
                    <a:moveTo>
                      <a:pt x="5" y="0"/>
                    </a:moveTo>
                    <a:lnTo>
                      <a:pt x="0" y="3"/>
                    </a:lnTo>
                    <a:lnTo>
                      <a:pt x="5" y="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0" name="Freeform 8696"/>
              <p:cNvSpPr>
                <a:spLocks/>
              </p:cNvSpPr>
              <p:nvPr/>
            </p:nvSpPr>
            <p:spPr bwMode="auto">
              <a:xfrm>
                <a:off x="2161" y="1593"/>
                <a:ext cx="2" cy="1"/>
              </a:xfrm>
              <a:custGeom>
                <a:avLst/>
                <a:gdLst>
                  <a:gd name="T0" fmla="*/ 3 w 8"/>
                  <a:gd name="T1" fmla="*/ 0 h 5"/>
                  <a:gd name="T2" fmla="*/ 0 w 8"/>
                  <a:gd name="T3" fmla="*/ 5 h 5"/>
                  <a:gd name="T4" fmla="*/ 8 w 8"/>
                  <a:gd name="T5" fmla="*/ 5 h 5"/>
                </a:gdLst>
                <a:ahLst/>
                <a:cxnLst>
                  <a:cxn ang="0">
                    <a:pos x="T0" y="T1"/>
                  </a:cxn>
                  <a:cxn ang="0">
                    <a:pos x="T2" y="T3"/>
                  </a:cxn>
                  <a:cxn ang="0">
                    <a:pos x="T4" y="T5"/>
                  </a:cxn>
                </a:cxnLst>
                <a:rect l="0" t="0" r="r" b="b"/>
                <a:pathLst>
                  <a:path w="8" h="5">
                    <a:moveTo>
                      <a:pt x="3" y="0"/>
                    </a:moveTo>
                    <a:lnTo>
                      <a:pt x="0" y="5"/>
                    </a:lnTo>
                    <a:lnTo>
                      <a:pt x="8" y="5"/>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1" name="Freeform 8697"/>
              <p:cNvSpPr>
                <a:spLocks/>
              </p:cNvSpPr>
              <p:nvPr/>
            </p:nvSpPr>
            <p:spPr bwMode="auto">
              <a:xfrm>
                <a:off x="2161" y="1594"/>
                <a:ext cx="2" cy="1"/>
              </a:xfrm>
              <a:custGeom>
                <a:avLst/>
                <a:gdLst>
                  <a:gd name="T0" fmla="*/ 0 w 8"/>
                  <a:gd name="T1" fmla="*/ 0 h 7"/>
                  <a:gd name="T2" fmla="*/ 2 w 8"/>
                  <a:gd name="T3" fmla="*/ 7 h 7"/>
                  <a:gd name="T4" fmla="*/ 8 w 8"/>
                  <a:gd name="T5" fmla="*/ 0 h 7"/>
                  <a:gd name="T6" fmla="*/ 0 w 8"/>
                  <a:gd name="T7" fmla="*/ 0 h 7"/>
                </a:gdLst>
                <a:ahLst/>
                <a:cxnLst>
                  <a:cxn ang="0">
                    <a:pos x="T0" y="T1"/>
                  </a:cxn>
                  <a:cxn ang="0">
                    <a:pos x="T2" y="T3"/>
                  </a:cxn>
                  <a:cxn ang="0">
                    <a:pos x="T4" y="T5"/>
                  </a:cxn>
                  <a:cxn ang="0">
                    <a:pos x="T6" y="T7"/>
                  </a:cxn>
                </a:cxnLst>
                <a:rect l="0" t="0" r="r" b="b"/>
                <a:pathLst>
                  <a:path w="8" h="7">
                    <a:moveTo>
                      <a:pt x="0" y="0"/>
                    </a:moveTo>
                    <a:lnTo>
                      <a:pt x="2" y="7"/>
                    </a:lnTo>
                    <a:lnTo>
                      <a:pt x="8"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2" name="Freeform 8698"/>
              <p:cNvSpPr>
                <a:spLocks/>
              </p:cNvSpPr>
              <p:nvPr/>
            </p:nvSpPr>
            <p:spPr bwMode="auto">
              <a:xfrm>
                <a:off x="2162" y="1594"/>
                <a:ext cx="1" cy="2"/>
              </a:xfrm>
              <a:custGeom>
                <a:avLst/>
                <a:gdLst>
                  <a:gd name="T0" fmla="*/ 0 w 6"/>
                  <a:gd name="T1" fmla="*/ 7 h 9"/>
                  <a:gd name="T2" fmla="*/ 6 w 6"/>
                  <a:gd name="T3" fmla="*/ 9 h 9"/>
                  <a:gd name="T4" fmla="*/ 6 w 6"/>
                  <a:gd name="T5" fmla="*/ 0 h 9"/>
                  <a:gd name="T6" fmla="*/ 0 w 6"/>
                  <a:gd name="T7" fmla="*/ 7 h 9"/>
                </a:gdLst>
                <a:ahLst/>
                <a:cxnLst>
                  <a:cxn ang="0">
                    <a:pos x="T0" y="T1"/>
                  </a:cxn>
                  <a:cxn ang="0">
                    <a:pos x="T2" y="T3"/>
                  </a:cxn>
                  <a:cxn ang="0">
                    <a:pos x="T4" y="T5"/>
                  </a:cxn>
                  <a:cxn ang="0">
                    <a:pos x="T6" y="T7"/>
                  </a:cxn>
                </a:cxnLst>
                <a:rect l="0" t="0" r="r" b="b"/>
                <a:pathLst>
                  <a:path w="6" h="9">
                    <a:moveTo>
                      <a:pt x="0" y="7"/>
                    </a:moveTo>
                    <a:lnTo>
                      <a:pt x="6" y="9"/>
                    </a:lnTo>
                    <a:lnTo>
                      <a:pt x="6" y="0"/>
                    </a:lnTo>
                    <a:lnTo>
                      <a:pt x="0" y="7"/>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3" name="Freeform 8699"/>
              <p:cNvSpPr>
                <a:spLocks/>
              </p:cNvSpPr>
              <p:nvPr/>
            </p:nvSpPr>
            <p:spPr bwMode="auto">
              <a:xfrm>
                <a:off x="2163" y="1594"/>
                <a:ext cx="0" cy="2"/>
              </a:xfrm>
              <a:custGeom>
                <a:avLst/>
                <a:gdLst>
                  <a:gd name="T0" fmla="*/ 0 w 6"/>
                  <a:gd name="T1" fmla="*/ 9 h 9"/>
                  <a:gd name="T2" fmla="*/ 6 w 6"/>
                  <a:gd name="T3" fmla="*/ 7 h 9"/>
                  <a:gd name="T4" fmla="*/ 0 w 6"/>
                  <a:gd name="T5" fmla="*/ 0 h 9"/>
                </a:gdLst>
                <a:ahLst/>
                <a:cxnLst>
                  <a:cxn ang="0">
                    <a:pos x="T0" y="T1"/>
                  </a:cxn>
                  <a:cxn ang="0">
                    <a:pos x="T2" y="T3"/>
                  </a:cxn>
                  <a:cxn ang="0">
                    <a:pos x="T4" y="T5"/>
                  </a:cxn>
                </a:cxnLst>
                <a:rect l="0" t="0" r="r" b="b"/>
                <a:pathLst>
                  <a:path w="6" h="9">
                    <a:moveTo>
                      <a:pt x="0" y="9"/>
                    </a:moveTo>
                    <a:lnTo>
                      <a:pt x="6" y="7"/>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4" name="Freeform 8700"/>
              <p:cNvSpPr>
                <a:spLocks/>
              </p:cNvSpPr>
              <p:nvPr/>
            </p:nvSpPr>
            <p:spPr bwMode="auto">
              <a:xfrm>
                <a:off x="2163" y="1594"/>
                <a:ext cx="1" cy="1"/>
              </a:xfrm>
              <a:custGeom>
                <a:avLst/>
                <a:gdLst>
                  <a:gd name="T0" fmla="*/ 6 w 9"/>
                  <a:gd name="T1" fmla="*/ 7 h 7"/>
                  <a:gd name="T2" fmla="*/ 9 w 9"/>
                  <a:gd name="T3" fmla="*/ 0 h 7"/>
                  <a:gd name="T4" fmla="*/ 0 w 9"/>
                  <a:gd name="T5" fmla="*/ 0 h 7"/>
                </a:gdLst>
                <a:ahLst/>
                <a:cxnLst>
                  <a:cxn ang="0">
                    <a:pos x="T0" y="T1"/>
                  </a:cxn>
                  <a:cxn ang="0">
                    <a:pos x="T2" y="T3"/>
                  </a:cxn>
                  <a:cxn ang="0">
                    <a:pos x="T4" y="T5"/>
                  </a:cxn>
                </a:cxnLst>
                <a:rect l="0" t="0" r="r" b="b"/>
                <a:pathLst>
                  <a:path w="9" h="7">
                    <a:moveTo>
                      <a:pt x="6" y="7"/>
                    </a:moveTo>
                    <a:lnTo>
                      <a:pt x="9" y="0"/>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5" name="Freeform 8701"/>
              <p:cNvSpPr>
                <a:spLocks/>
              </p:cNvSpPr>
              <p:nvPr/>
            </p:nvSpPr>
            <p:spPr bwMode="auto">
              <a:xfrm>
                <a:off x="2163" y="1593"/>
                <a:ext cx="1" cy="1"/>
              </a:xfrm>
              <a:custGeom>
                <a:avLst/>
                <a:gdLst>
                  <a:gd name="T0" fmla="*/ 9 w 9"/>
                  <a:gd name="T1" fmla="*/ 5 h 5"/>
                  <a:gd name="T2" fmla="*/ 7 w 9"/>
                  <a:gd name="T3" fmla="*/ 0 h 5"/>
                  <a:gd name="T4" fmla="*/ 0 w 9"/>
                  <a:gd name="T5" fmla="*/ 5 h 5"/>
                  <a:gd name="T6" fmla="*/ 9 w 9"/>
                  <a:gd name="T7" fmla="*/ 5 h 5"/>
                </a:gdLst>
                <a:ahLst/>
                <a:cxnLst>
                  <a:cxn ang="0">
                    <a:pos x="T0" y="T1"/>
                  </a:cxn>
                  <a:cxn ang="0">
                    <a:pos x="T2" y="T3"/>
                  </a:cxn>
                  <a:cxn ang="0">
                    <a:pos x="T4" y="T5"/>
                  </a:cxn>
                  <a:cxn ang="0">
                    <a:pos x="T6" y="T7"/>
                  </a:cxn>
                </a:cxnLst>
                <a:rect l="0" t="0" r="r" b="b"/>
                <a:pathLst>
                  <a:path w="9" h="5">
                    <a:moveTo>
                      <a:pt x="9" y="5"/>
                    </a:moveTo>
                    <a:lnTo>
                      <a:pt x="7" y="0"/>
                    </a:lnTo>
                    <a:lnTo>
                      <a:pt x="0" y="5"/>
                    </a:lnTo>
                    <a:lnTo>
                      <a:pt x="9"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6" name="Line 8702"/>
              <p:cNvSpPr>
                <a:spLocks noChangeShapeType="1"/>
              </p:cNvSpPr>
              <p:nvPr/>
            </p:nvSpPr>
            <p:spPr bwMode="auto">
              <a:xfrm>
                <a:off x="2138" y="1568"/>
                <a:ext cx="5" cy="9"/>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7" name="Line 8703"/>
              <p:cNvSpPr>
                <a:spLocks noChangeShapeType="1"/>
              </p:cNvSpPr>
              <p:nvPr/>
            </p:nvSpPr>
            <p:spPr bwMode="auto">
              <a:xfrm>
                <a:off x="2169" y="1588"/>
                <a:ext cx="0"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8" name="Freeform 8704"/>
              <p:cNvSpPr>
                <a:spLocks/>
              </p:cNvSpPr>
              <p:nvPr/>
            </p:nvSpPr>
            <p:spPr bwMode="auto">
              <a:xfrm>
                <a:off x="2169" y="1586"/>
                <a:ext cx="1" cy="2"/>
              </a:xfrm>
              <a:custGeom>
                <a:avLst/>
                <a:gdLst>
                  <a:gd name="T0" fmla="*/ 6 w 6"/>
                  <a:gd name="T1" fmla="*/ 2 h 9"/>
                  <a:gd name="T2" fmla="*/ 1 w 6"/>
                  <a:gd name="T3" fmla="*/ 0 h 9"/>
                  <a:gd name="T4" fmla="*/ 0 w 6"/>
                  <a:gd name="T5" fmla="*/ 9 h 9"/>
                  <a:gd name="T6" fmla="*/ 6 w 6"/>
                  <a:gd name="T7" fmla="*/ 2 h 9"/>
                </a:gdLst>
                <a:ahLst/>
                <a:cxnLst>
                  <a:cxn ang="0">
                    <a:pos x="T0" y="T1"/>
                  </a:cxn>
                  <a:cxn ang="0">
                    <a:pos x="T2" y="T3"/>
                  </a:cxn>
                  <a:cxn ang="0">
                    <a:pos x="T4" y="T5"/>
                  </a:cxn>
                  <a:cxn ang="0">
                    <a:pos x="T6" y="T7"/>
                  </a:cxn>
                </a:cxnLst>
                <a:rect l="0" t="0" r="r" b="b"/>
                <a:pathLst>
                  <a:path w="6" h="9">
                    <a:moveTo>
                      <a:pt x="6" y="2"/>
                    </a:moveTo>
                    <a:lnTo>
                      <a:pt x="1" y="0"/>
                    </a:lnTo>
                    <a:lnTo>
                      <a:pt x="0" y="9"/>
                    </a:lnTo>
                    <a:lnTo>
                      <a:pt x="6" y="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29" name="Freeform 8705"/>
              <p:cNvSpPr>
                <a:spLocks/>
              </p:cNvSpPr>
              <p:nvPr/>
            </p:nvSpPr>
            <p:spPr bwMode="auto">
              <a:xfrm>
                <a:off x="2168" y="1586"/>
                <a:ext cx="2" cy="2"/>
              </a:xfrm>
              <a:custGeom>
                <a:avLst/>
                <a:gdLst>
                  <a:gd name="T0" fmla="*/ 6 w 6"/>
                  <a:gd name="T1" fmla="*/ 0 h 9"/>
                  <a:gd name="T2" fmla="*/ 0 w 6"/>
                  <a:gd name="T3" fmla="*/ 2 h 9"/>
                  <a:gd name="T4" fmla="*/ 5 w 6"/>
                  <a:gd name="T5" fmla="*/ 9 h 9"/>
                </a:gdLst>
                <a:ahLst/>
                <a:cxnLst>
                  <a:cxn ang="0">
                    <a:pos x="T0" y="T1"/>
                  </a:cxn>
                  <a:cxn ang="0">
                    <a:pos x="T2" y="T3"/>
                  </a:cxn>
                  <a:cxn ang="0">
                    <a:pos x="T4" y="T5"/>
                  </a:cxn>
                </a:cxnLst>
                <a:rect l="0" t="0" r="r" b="b"/>
                <a:pathLst>
                  <a:path w="6" h="9">
                    <a:moveTo>
                      <a:pt x="6" y="0"/>
                    </a:moveTo>
                    <a:lnTo>
                      <a:pt x="0" y="2"/>
                    </a:lnTo>
                    <a:lnTo>
                      <a:pt x="5" y="9"/>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0" name="Freeform 8706"/>
              <p:cNvSpPr>
                <a:spLocks/>
              </p:cNvSpPr>
              <p:nvPr/>
            </p:nvSpPr>
            <p:spPr bwMode="auto">
              <a:xfrm>
                <a:off x="2168" y="1587"/>
                <a:ext cx="1" cy="1"/>
              </a:xfrm>
              <a:custGeom>
                <a:avLst/>
                <a:gdLst>
                  <a:gd name="T0" fmla="*/ 3 w 8"/>
                  <a:gd name="T1" fmla="*/ 0 h 7"/>
                  <a:gd name="T2" fmla="*/ 0 w 8"/>
                  <a:gd name="T3" fmla="*/ 7 h 7"/>
                  <a:gd name="T4" fmla="*/ 8 w 8"/>
                  <a:gd name="T5" fmla="*/ 7 h 7"/>
                </a:gdLst>
                <a:ahLst/>
                <a:cxnLst>
                  <a:cxn ang="0">
                    <a:pos x="T0" y="T1"/>
                  </a:cxn>
                  <a:cxn ang="0">
                    <a:pos x="T2" y="T3"/>
                  </a:cxn>
                  <a:cxn ang="0">
                    <a:pos x="T4" y="T5"/>
                  </a:cxn>
                </a:cxnLst>
                <a:rect l="0" t="0" r="r" b="b"/>
                <a:pathLst>
                  <a:path w="8" h="7">
                    <a:moveTo>
                      <a:pt x="3" y="0"/>
                    </a:moveTo>
                    <a:lnTo>
                      <a:pt x="0" y="7"/>
                    </a:lnTo>
                    <a:lnTo>
                      <a:pt x="8" y="7"/>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1" name="Freeform 8707"/>
              <p:cNvSpPr>
                <a:spLocks/>
              </p:cNvSpPr>
              <p:nvPr/>
            </p:nvSpPr>
            <p:spPr bwMode="auto">
              <a:xfrm>
                <a:off x="2168" y="1588"/>
                <a:ext cx="1" cy="1"/>
              </a:xfrm>
              <a:custGeom>
                <a:avLst/>
                <a:gdLst>
                  <a:gd name="T0" fmla="*/ 0 w 8"/>
                  <a:gd name="T1" fmla="*/ 0 h 5"/>
                  <a:gd name="T2" fmla="*/ 3 w 8"/>
                  <a:gd name="T3" fmla="*/ 5 h 5"/>
                  <a:gd name="T4" fmla="*/ 8 w 8"/>
                  <a:gd name="T5" fmla="*/ 0 h 5"/>
                  <a:gd name="T6" fmla="*/ 0 w 8"/>
                  <a:gd name="T7" fmla="*/ 0 h 5"/>
                </a:gdLst>
                <a:ahLst/>
                <a:cxnLst>
                  <a:cxn ang="0">
                    <a:pos x="T0" y="T1"/>
                  </a:cxn>
                  <a:cxn ang="0">
                    <a:pos x="T2" y="T3"/>
                  </a:cxn>
                  <a:cxn ang="0">
                    <a:pos x="T4" y="T5"/>
                  </a:cxn>
                  <a:cxn ang="0">
                    <a:pos x="T6" y="T7"/>
                  </a:cxn>
                </a:cxnLst>
                <a:rect l="0" t="0" r="r" b="b"/>
                <a:pathLst>
                  <a:path w="8" h="5">
                    <a:moveTo>
                      <a:pt x="0" y="0"/>
                    </a:moveTo>
                    <a:lnTo>
                      <a:pt x="3" y="5"/>
                    </a:lnTo>
                    <a:lnTo>
                      <a:pt x="8"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2" name="Freeform 8708"/>
              <p:cNvSpPr>
                <a:spLocks/>
              </p:cNvSpPr>
              <p:nvPr/>
            </p:nvSpPr>
            <p:spPr bwMode="auto">
              <a:xfrm>
                <a:off x="2168" y="1588"/>
                <a:ext cx="1" cy="1"/>
              </a:xfrm>
              <a:custGeom>
                <a:avLst/>
                <a:gdLst>
                  <a:gd name="T0" fmla="*/ 0 w 5"/>
                  <a:gd name="T1" fmla="*/ 5 h 8"/>
                  <a:gd name="T2" fmla="*/ 5 w 5"/>
                  <a:gd name="T3" fmla="*/ 8 h 8"/>
                  <a:gd name="T4" fmla="*/ 5 w 5"/>
                  <a:gd name="T5" fmla="*/ 0 h 8"/>
                  <a:gd name="T6" fmla="*/ 0 w 5"/>
                  <a:gd name="T7" fmla="*/ 5 h 8"/>
                </a:gdLst>
                <a:ahLst/>
                <a:cxnLst>
                  <a:cxn ang="0">
                    <a:pos x="T0" y="T1"/>
                  </a:cxn>
                  <a:cxn ang="0">
                    <a:pos x="T2" y="T3"/>
                  </a:cxn>
                  <a:cxn ang="0">
                    <a:pos x="T4" y="T5"/>
                  </a:cxn>
                  <a:cxn ang="0">
                    <a:pos x="T6" y="T7"/>
                  </a:cxn>
                </a:cxnLst>
                <a:rect l="0" t="0" r="r" b="b"/>
                <a:pathLst>
                  <a:path w="5" h="8">
                    <a:moveTo>
                      <a:pt x="0" y="5"/>
                    </a:moveTo>
                    <a:lnTo>
                      <a:pt x="5" y="8"/>
                    </a:lnTo>
                    <a:lnTo>
                      <a:pt x="5" y="0"/>
                    </a:lnTo>
                    <a:lnTo>
                      <a:pt x="0"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3" name="Freeform 8709"/>
              <p:cNvSpPr>
                <a:spLocks/>
              </p:cNvSpPr>
              <p:nvPr/>
            </p:nvSpPr>
            <p:spPr bwMode="auto">
              <a:xfrm>
                <a:off x="2169" y="1588"/>
                <a:ext cx="1" cy="1"/>
              </a:xfrm>
              <a:custGeom>
                <a:avLst/>
                <a:gdLst>
                  <a:gd name="T0" fmla="*/ 0 w 6"/>
                  <a:gd name="T1" fmla="*/ 8 h 8"/>
                  <a:gd name="T2" fmla="*/ 6 w 6"/>
                  <a:gd name="T3" fmla="*/ 5 h 8"/>
                  <a:gd name="T4" fmla="*/ 0 w 6"/>
                  <a:gd name="T5" fmla="*/ 0 h 8"/>
                </a:gdLst>
                <a:ahLst/>
                <a:cxnLst>
                  <a:cxn ang="0">
                    <a:pos x="T0" y="T1"/>
                  </a:cxn>
                  <a:cxn ang="0">
                    <a:pos x="T2" y="T3"/>
                  </a:cxn>
                  <a:cxn ang="0">
                    <a:pos x="T4" y="T5"/>
                  </a:cxn>
                </a:cxnLst>
                <a:rect l="0" t="0" r="r" b="b"/>
                <a:pathLst>
                  <a:path w="6" h="8">
                    <a:moveTo>
                      <a:pt x="0" y="8"/>
                    </a:moveTo>
                    <a:lnTo>
                      <a:pt x="6" y="5"/>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4" name="Freeform 8710"/>
              <p:cNvSpPr>
                <a:spLocks/>
              </p:cNvSpPr>
              <p:nvPr/>
            </p:nvSpPr>
            <p:spPr bwMode="auto">
              <a:xfrm>
                <a:off x="2169" y="1588"/>
                <a:ext cx="2" cy="1"/>
              </a:xfrm>
              <a:custGeom>
                <a:avLst/>
                <a:gdLst>
                  <a:gd name="T0" fmla="*/ 6 w 8"/>
                  <a:gd name="T1" fmla="*/ 5 h 5"/>
                  <a:gd name="T2" fmla="*/ 8 w 8"/>
                  <a:gd name="T3" fmla="*/ 0 h 5"/>
                  <a:gd name="T4" fmla="*/ 0 w 8"/>
                  <a:gd name="T5" fmla="*/ 0 h 5"/>
                </a:gdLst>
                <a:ahLst/>
                <a:cxnLst>
                  <a:cxn ang="0">
                    <a:pos x="T0" y="T1"/>
                  </a:cxn>
                  <a:cxn ang="0">
                    <a:pos x="T2" y="T3"/>
                  </a:cxn>
                  <a:cxn ang="0">
                    <a:pos x="T4" y="T5"/>
                  </a:cxn>
                </a:cxnLst>
                <a:rect l="0" t="0" r="r" b="b"/>
                <a:pathLst>
                  <a:path w="8" h="5">
                    <a:moveTo>
                      <a:pt x="6" y="5"/>
                    </a:moveTo>
                    <a:lnTo>
                      <a:pt x="8" y="0"/>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5" name="Freeform 8711"/>
              <p:cNvSpPr>
                <a:spLocks/>
              </p:cNvSpPr>
              <p:nvPr/>
            </p:nvSpPr>
            <p:spPr bwMode="auto">
              <a:xfrm>
                <a:off x="2169" y="1587"/>
                <a:ext cx="2" cy="1"/>
              </a:xfrm>
              <a:custGeom>
                <a:avLst/>
                <a:gdLst>
                  <a:gd name="T0" fmla="*/ 8 w 8"/>
                  <a:gd name="T1" fmla="*/ 7 h 7"/>
                  <a:gd name="T2" fmla="*/ 6 w 8"/>
                  <a:gd name="T3" fmla="*/ 0 h 7"/>
                  <a:gd name="T4" fmla="*/ 0 w 8"/>
                  <a:gd name="T5" fmla="*/ 7 h 7"/>
                  <a:gd name="T6" fmla="*/ 8 w 8"/>
                  <a:gd name="T7" fmla="*/ 7 h 7"/>
                </a:gdLst>
                <a:ahLst/>
                <a:cxnLst>
                  <a:cxn ang="0">
                    <a:pos x="T0" y="T1"/>
                  </a:cxn>
                  <a:cxn ang="0">
                    <a:pos x="T2" y="T3"/>
                  </a:cxn>
                  <a:cxn ang="0">
                    <a:pos x="T4" y="T5"/>
                  </a:cxn>
                  <a:cxn ang="0">
                    <a:pos x="T6" y="T7"/>
                  </a:cxn>
                </a:cxnLst>
                <a:rect l="0" t="0" r="r" b="b"/>
                <a:pathLst>
                  <a:path w="8" h="7">
                    <a:moveTo>
                      <a:pt x="8" y="7"/>
                    </a:moveTo>
                    <a:lnTo>
                      <a:pt x="6" y="0"/>
                    </a:lnTo>
                    <a:lnTo>
                      <a:pt x="0" y="7"/>
                    </a:lnTo>
                    <a:lnTo>
                      <a:pt x="8" y="7"/>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6" name="Line 8712"/>
              <p:cNvSpPr>
                <a:spLocks noChangeShapeType="1"/>
              </p:cNvSpPr>
              <p:nvPr/>
            </p:nvSpPr>
            <p:spPr bwMode="auto">
              <a:xfrm>
                <a:off x="2073" y="1500"/>
                <a:ext cx="7" cy="8"/>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7" name="Line 8713"/>
              <p:cNvSpPr>
                <a:spLocks noChangeShapeType="1"/>
              </p:cNvSpPr>
              <p:nvPr/>
            </p:nvSpPr>
            <p:spPr bwMode="auto">
              <a:xfrm>
                <a:off x="2073" y="1500"/>
                <a:ext cx="13"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8" name="Line 8714"/>
              <p:cNvSpPr>
                <a:spLocks noChangeShapeType="1"/>
              </p:cNvSpPr>
              <p:nvPr/>
            </p:nvSpPr>
            <p:spPr bwMode="auto">
              <a:xfrm>
                <a:off x="2073" y="1500"/>
                <a:ext cx="11"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39" name="Line 8715"/>
              <p:cNvSpPr>
                <a:spLocks noChangeShapeType="1"/>
              </p:cNvSpPr>
              <p:nvPr/>
            </p:nvSpPr>
            <p:spPr bwMode="auto">
              <a:xfrm>
                <a:off x="2073" y="1499"/>
                <a:ext cx="11"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0" name="Line 8716"/>
              <p:cNvSpPr>
                <a:spLocks noChangeShapeType="1"/>
              </p:cNvSpPr>
              <p:nvPr/>
            </p:nvSpPr>
            <p:spPr bwMode="auto">
              <a:xfrm>
                <a:off x="2078" y="1495"/>
                <a:ext cx="8" cy="8"/>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1" name="Line 8717"/>
              <p:cNvSpPr>
                <a:spLocks noChangeShapeType="1"/>
              </p:cNvSpPr>
              <p:nvPr/>
            </p:nvSpPr>
            <p:spPr bwMode="auto">
              <a:xfrm flipV="1">
                <a:off x="2071" y="1499"/>
                <a:ext cx="2"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2" name="Line 8718"/>
              <p:cNvSpPr>
                <a:spLocks noChangeShapeType="1"/>
              </p:cNvSpPr>
              <p:nvPr/>
            </p:nvSpPr>
            <p:spPr bwMode="auto">
              <a:xfrm flipV="1">
                <a:off x="2077" y="1494"/>
                <a:ext cx="2"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3" name="Line 8719"/>
              <p:cNvSpPr>
                <a:spLocks noChangeShapeType="1"/>
              </p:cNvSpPr>
              <p:nvPr/>
            </p:nvSpPr>
            <p:spPr bwMode="auto">
              <a:xfrm flipV="1">
                <a:off x="2079" y="1507"/>
                <a:ext cx="2"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4" name="Line 8720"/>
              <p:cNvSpPr>
                <a:spLocks noChangeShapeType="1"/>
              </p:cNvSpPr>
              <p:nvPr/>
            </p:nvSpPr>
            <p:spPr bwMode="auto">
              <a:xfrm flipV="1">
                <a:off x="2072" y="1500"/>
                <a:ext cx="1"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5" name="Freeform 8721"/>
              <p:cNvSpPr>
                <a:spLocks/>
              </p:cNvSpPr>
              <p:nvPr/>
            </p:nvSpPr>
            <p:spPr bwMode="auto">
              <a:xfrm>
                <a:off x="2077" y="1494"/>
                <a:ext cx="2" cy="2"/>
              </a:xfrm>
              <a:custGeom>
                <a:avLst/>
                <a:gdLst>
                  <a:gd name="T0" fmla="*/ 0 w 8"/>
                  <a:gd name="T1" fmla="*/ 10 h 10"/>
                  <a:gd name="T2" fmla="*/ 6 w 8"/>
                  <a:gd name="T3" fmla="*/ 8 h 10"/>
                  <a:gd name="T4" fmla="*/ 8 w 8"/>
                  <a:gd name="T5" fmla="*/ 0 h 10"/>
                </a:gdLst>
                <a:ahLst/>
                <a:cxnLst>
                  <a:cxn ang="0">
                    <a:pos x="T0" y="T1"/>
                  </a:cxn>
                  <a:cxn ang="0">
                    <a:pos x="T2" y="T3"/>
                  </a:cxn>
                  <a:cxn ang="0">
                    <a:pos x="T4" y="T5"/>
                  </a:cxn>
                </a:cxnLst>
                <a:rect l="0" t="0" r="r" b="b"/>
                <a:pathLst>
                  <a:path w="8" h="10">
                    <a:moveTo>
                      <a:pt x="0" y="10"/>
                    </a:moveTo>
                    <a:lnTo>
                      <a:pt x="6" y="8"/>
                    </a:lnTo>
                    <a:lnTo>
                      <a:pt x="8"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6" name="Line 8722"/>
              <p:cNvSpPr>
                <a:spLocks noChangeShapeType="1"/>
              </p:cNvSpPr>
              <p:nvPr/>
            </p:nvSpPr>
            <p:spPr bwMode="auto">
              <a:xfrm flipH="1">
                <a:off x="2079" y="1508"/>
                <a:ext cx="1"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7" name="Line 8723"/>
              <p:cNvSpPr>
                <a:spLocks noChangeShapeType="1"/>
              </p:cNvSpPr>
              <p:nvPr/>
            </p:nvSpPr>
            <p:spPr bwMode="auto">
              <a:xfrm flipV="1">
                <a:off x="2080" y="1507"/>
                <a:ext cx="1"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8" name="Freeform 8724"/>
              <p:cNvSpPr>
                <a:spLocks/>
              </p:cNvSpPr>
              <p:nvPr/>
            </p:nvSpPr>
            <p:spPr bwMode="auto">
              <a:xfrm>
                <a:off x="2217" y="1595"/>
                <a:ext cx="7" cy="7"/>
              </a:xfrm>
              <a:custGeom>
                <a:avLst/>
                <a:gdLst>
                  <a:gd name="T0" fmla="*/ 0 w 45"/>
                  <a:gd name="T1" fmla="*/ 42 h 45"/>
                  <a:gd name="T2" fmla="*/ 43 w 45"/>
                  <a:gd name="T3" fmla="*/ 0 h 45"/>
                  <a:gd name="T4" fmla="*/ 45 w 45"/>
                  <a:gd name="T5" fmla="*/ 6 h 45"/>
                  <a:gd name="T6" fmla="*/ 4 w 45"/>
                  <a:gd name="T7" fmla="*/ 45 h 45"/>
                  <a:gd name="T8" fmla="*/ 0 w 45"/>
                  <a:gd name="T9" fmla="*/ 42 h 45"/>
                </a:gdLst>
                <a:ahLst/>
                <a:cxnLst>
                  <a:cxn ang="0">
                    <a:pos x="T0" y="T1"/>
                  </a:cxn>
                  <a:cxn ang="0">
                    <a:pos x="T2" y="T3"/>
                  </a:cxn>
                  <a:cxn ang="0">
                    <a:pos x="T4" y="T5"/>
                  </a:cxn>
                  <a:cxn ang="0">
                    <a:pos x="T6" y="T7"/>
                  </a:cxn>
                  <a:cxn ang="0">
                    <a:pos x="T8" y="T9"/>
                  </a:cxn>
                </a:cxnLst>
                <a:rect l="0" t="0" r="r" b="b"/>
                <a:pathLst>
                  <a:path w="45" h="45">
                    <a:moveTo>
                      <a:pt x="0" y="42"/>
                    </a:moveTo>
                    <a:lnTo>
                      <a:pt x="43" y="0"/>
                    </a:lnTo>
                    <a:lnTo>
                      <a:pt x="45" y="6"/>
                    </a:lnTo>
                    <a:lnTo>
                      <a:pt x="4" y="45"/>
                    </a:lnTo>
                    <a:lnTo>
                      <a:pt x="0" y="4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49" name="Freeform 8725"/>
              <p:cNvSpPr>
                <a:spLocks/>
              </p:cNvSpPr>
              <p:nvPr/>
            </p:nvSpPr>
            <p:spPr bwMode="auto">
              <a:xfrm>
                <a:off x="2224" y="1595"/>
                <a:ext cx="3" cy="1"/>
              </a:xfrm>
              <a:custGeom>
                <a:avLst/>
                <a:gdLst>
                  <a:gd name="T0" fmla="*/ 0 w 18"/>
                  <a:gd name="T1" fmla="*/ 0 h 6"/>
                  <a:gd name="T2" fmla="*/ 18 w 18"/>
                  <a:gd name="T3" fmla="*/ 0 h 6"/>
                  <a:gd name="T4" fmla="*/ 18 w 18"/>
                  <a:gd name="T5" fmla="*/ 6 h 6"/>
                  <a:gd name="T6" fmla="*/ 2 w 18"/>
                  <a:gd name="T7" fmla="*/ 6 h 6"/>
                </a:gdLst>
                <a:ahLst/>
                <a:cxnLst>
                  <a:cxn ang="0">
                    <a:pos x="T0" y="T1"/>
                  </a:cxn>
                  <a:cxn ang="0">
                    <a:pos x="T2" y="T3"/>
                  </a:cxn>
                  <a:cxn ang="0">
                    <a:pos x="T4" y="T5"/>
                  </a:cxn>
                  <a:cxn ang="0">
                    <a:pos x="T6" y="T7"/>
                  </a:cxn>
                </a:cxnLst>
                <a:rect l="0" t="0" r="r" b="b"/>
                <a:pathLst>
                  <a:path w="18" h="6">
                    <a:moveTo>
                      <a:pt x="0" y="0"/>
                    </a:moveTo>
                    <a:lnTo>
                      <a:pt x="18" y="0"/>
                    </a:lnTo>
                    <a:lnTo>
                      <a:pt x="18" y="6"/>
                    </a:lnTo>
                    <a:lnTo>
                      <a:pt x="2"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0" name="Line 8726"/>
              <p:cNvSpPr>
                <a:spLocks noChangeShapeType="1"/>
              </p:cNvSpPr>
              <p:nvPr/>
            </p:nvSpPr>
            <p:spPr bwMode="auto">
              <a:xfrm flipV="1">
                <a:off x="2217" y="1595"/>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1" name="Freeform 8727"/>
              <p:cNvSpPr>
                <a:spLocks/>
              </p:cNvSpPr>
              <p:nvPr/>
            </p:nvSpPr>
            <p:spPr bwMode="auto">
              <a:xfrm>
                <a:off x="2227" y="1595"/>
                <a:ext cx="1" cy="1"/>
              </a:xfrm>
              <a:custGeom>
                <a:avLst/>
                <a:gdLst>
                  <a:gd name="T0" fmla="*/ 6 w 9"/>
                  <a:gd name="T1" fmla="*/ 6 h 6"/>
                  <a:gd name="T2" fmla="*/ 9 w 9"/>
                  <a:gd name="T3" fmla="*/ 0 h 6"/>
                  <a:gd name="T4" fmla="*/ 0 w 9"/>
                  <a:gd name="T5" fmla="*/ 0 h 6"/>
                  <a:gd name="T6" fmla="*/ 6 w 9"/>
                  <a:gd name="T7" fmla="*/ 6 h 6"/>
                </a:gdLst>
                <a:ahLst/>
                <a:cxnLst>
                  <a:cxn ang="0">
                    <a:pos x="T0" y="T1"/>
                  </a:cxn>
                  <a:cxn ang="0">
                    <a:pos x="T2" y="T3"/>
                  </a:cxn>
                  <a:cxn ang="0">
                    <a:pos x="T4" y="T5"/>
                  </a:cxn>
                  <a:cxn ang="0">
                    <a:pos x="T6" y="T7"/>
                  </a:cxn>
                </a:cxnLst>
                <a:rect l="0" t="0" r="r" b="b"/>
                <a:pathLst>
                  <a:path w="9" h="6">
                    <a:moveTo>
                      <a:pt x="6" y="6"/>
                    </a:moveTo>
                    <a:lnTo>
                      <a:pt x="9" y="0"/>
                    </a:lnTo>
                    <a:lnTo>
                      <a:pt x="0" y="0"/>
                    </a:lnTo>
                    <a:lnTo>
                      <a:pt x="6"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2" name="Freeform 8728"/>
              <p:cNvSpPr>
                <a:spLocks/>
              </p:cNvSpPr>
              <p:nvPr/>
            </p:nvSpPr>
            <p:spPr bwMode="auto">
              <a:xfrm>
                <a:off x="2227" y="1594"/>
                <a:ext cx="1" cy="1"/>
              </a:xfrm>
              <a:custGeom>
                <a:avLst/>
                <a:gdLst>
                  <a:gd name="T0" fmla="*/ 9 w 9"/>
                  <a:gd name="T1" fmla="*/ 6 h 6"/>
                  <a:gd name="T2" fmla="*/ 7 w 9"/>
                  <a:gd name="T3" fmla="*/ 0 h 6"/>
                  <a:gd name="T4" fmla="*/ 0 w 9"/>
                  <a:gd name="T5" fmla="*/ 6 h 6"/>
                  <a:gd name="T6" fmla="*/ 9 w 9"/>
                  <a:gd name="T7" fmla="*/ 6 h 6"/>
                </a:gdLst>
                <a:ahLst/>
                <a:cxnLst>
                  <a:cxn ang="0">
                    <a:pos x="T0" y="T1"/>
                  </a:cxn>
                  <a:cxn ang="0">
                    <a:pos x="T2" y="T3"/>
                  </a:cxn>
                  <a:cxn ang="0">
                    <a:pos x="T4" y="T5"/>
                  </a:cxn>
                  <a:cxn ang="0">
                    <a:pos x="T6" y="T7"/>
                  </a:cxn>
                </a:cxnLst>
                <a:rect l="0" t="0" r="r" b="b"/>
                <a:pathLst>
                  <a:path w="9" h="6">
                    <a:moveTo>
                      <a:pt x="9" y="6"/>
                    </a:moveTo>
                    <a:lnTo>
                      <a:pt x="7" y="0"/>
                    </a:lnTo>
                    <a:lnTo>
                      <a:pt x="0" y="6"/>
                    </a:lnTo>
                    <a:lnTo>
                      <a:pt x="9"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3" name="Freeform 8729"/>
              <p:cNvSpPr>
                <a:spLocks/>
              </p:cNvSpPr>
              <p:nvPr/>
            </p:nvSpPr>
            <p:spPr bwMode="auto">
              <a:xfrm>
                <a:off x="2227" y="1594"/>
                <a:ext cx="1" cy="1"/>
              </a:xfrm>
              <a:custGeom>
                <a:avLst/>
                <a:gdLst>
                  <a:gd name="T0" fmla="*/ 7 w 7"/>
                  <a:gd name="T1" fmla="*/ 2 h 8"/>
                  <a:gd name="T2" fmla="*/ 0 w 7"/>
                  <a:gd name="T3" fmla="*/ 0 h 8"/>
                  <a:gd name="T4" fmla="*/ 0 w 7"/>
                  <a:gd name="T5" fmla="*/ 8 h 8"/>
                  <a:gd name="T6" fmla="*/ 7 w 7"/>
                  <a:gd name="T7" fmla="*/ 2 h 8"/>
                </a:gdLst>
                <a:ahLst/>
                <a:cxnLst>
                  <a:cxn ang="0">
                    <a:pos x="T0" y="T1"/>
                  </a:cxn>
                  <a:cxn ang="0">
                    <a:pos x="T2" y="T3"/>
                  </a:cxn>
                  <a:cxn ang="0">
                    <a:pos x="T4" y="T5"/>
                  </a:cxn>
                  <a:cxn ang="0">
                    <a:pos x="T6" y="T7"/>
                  </a:cxn>
                </a:cxnLst>
                <a:rect l="0" t="0" r="r" b="b"/>
                <a:pathLst>
                  <a:path w="7" h="8">
                    <a:moveTo>
                      <a:pt x="7" y="2"/>
                    </a:moveTo>
                    <a:lnTo>
                      <a:pt x="0" y="0"/>
                    </a:lnTo>
                    <a:lnTo>
                      <a:pt x="0" y="8"/>
                    </a:lnTo>
                    <a:lnTo>
                      <a:pt x="7" y="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4" name="Freeform 8730"/>
              <p:cNvSpPr>
                <a:spLocks/>
              </p:cNvSpPr>
              <p:nvPr/>
            </p:nvSpPr>
            <p:spPr bwMode="auto">
              <a:xfrm>
                <a:off x="2226" y="1594"/>
                <a:ext cx="1" cy="1"/>
              </a:xfrm>
              <a:custGeom>
                <a:avLst/>
                <a:gdLst>
                  <a:gd name="T0" fmla="*/ 6 w 6"/>
                  <a:gd name="T1" fmla="*/ 0 h 8"/>
                  <a:gd name="T2" fmla="*/ 0 w 6"/>
                  <a:gd name="T3" fmla="*/ 2 h 8"/>
                  <a:gd name="T4" fmla="*/ 6 w 6"/>
                  <a:gd name="T5" fmla="*/ 8 h 8"/>
                </a:gdLst>
                <a:ahLst/>
                <a:cxnLst>
                  <a:cxn ang="0">
                    <a:pos x="T0" y="T1"/>
                  </a:cxn>
                  <a:cxn ang="0">
                    <a:pos x="T2" y="T3"/>
                  </a:cxn>
                  <a:cxn ang="0">
                    <a:pos x="T4" y="T5"/>
                  </a:cxn>
                </a:cxnLst>
                <a:rect l="0" t="0" r="r" b="b"/>
                <a:pathLst>
                  <a:path w="6" h="8">
                    <a:moveTo>
                      <a:pt x="6" y="0"/>
                    </a:moveTo>
                    <a:lnTo>
                      <a:pt x="0" y="2"/>
                    </a:lnTo>
                    <a:lnTo>
                      <a:pt x="6" y="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5" name="Freeform 8731"/>
              <p:cNvSpPr>
                <a:spLocks/>
              </p:cNvSpPr>
              <p:nvPr/>
            </p:nvSpPr>
            <p:spPr bwMode="auto">
              <a:xfrm>
                <a:off x="2226" y="1594"/>
                <a:ext cx="1" cy="1"/>
              </a:xfrm>
              <a:custGeom>
                <a:avLst/>
                <a:gdLst>
                  <a:gd name="T0" fmla="*/ 2 w 8"/>
                  <a:gd name="T1" fmla="*/ 0 h 6"/>
                  <a:gd name="T2" fmla="*/ 0 w 8"/>
                  <a:gd name="T3" fmla="*/ 6 h 6"/>
                  <a:gd name="T4" fmla="*/ 8 w 8"/>
                  <a:gd name="T5" fmla="*/ 6 h 6"/>
                </a:gdLst>
                <a:ahLst/>
                <a:cxnLst>
                  <a:cxn ang="0">
                    <a:pos x="T0" y="T1"/>
                  </a:cxn>
                  <a:cxn ang="0">
                    <a:pos x="T2" y="T3"/>
                  </a:cxn>
                  <a:cxn ang="0">
                    <a:pos x="T4" y="T5"/>
                  </a:cxn>
                </a:cxnLst>
                <a:rect l="0" t="0" r="r" b="b"/>
                <a:pathLst>
                  <a:path w="8" h="6">
                    <a:moveTo>
                      <a:pt x="2" y="0"/>
                    </a:moveTo>
                    <a:lnTo>
                      <a:pt x="0" y="6"/>
                    </a:lnTo>
                    <a:lnTo>
                      <a:pt x="8"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6" name="Freeform 8732"/>
              <p:cNvSpPr>
                <a:spLocks/>
              </p:cNvSpPr>
              <p:nvPr/>
            </p:nvSpPr>
            <p:spPr bwMode="auto">
              <a:xfrm>
                <a:off x="2226" y="1595"/>
                <a:ext cx="1" cy="1"/>
              </a:xfrm>
              <a:custGeom>
                <a:avLst/>
                <a:gdLst>
                  <a:gd name="T0" fmla="*/ 0 w 8"/>
                  <a:gd name="T1" fmla="*/ 0 h 6"/>
                  <a:gd name="T2" fmla="*/ 2 w 8"/>
                  <a:gd name="T3" fmla="*/ 6 h 6"/>
                  <a:gd name="T4" fmla="*/ 8 w 8"/>
                  <a:gd name="T5" fmla="*/ 0 h 6"/>
                  <a:gd name="T6" fmla="*/ 0 w 8"/>
                  <a:gd name="T7" fmla="*/ 0 h 6"/>
                </a:gdLst>
                <a:ahLst/>
                <a:cxnLst>
                  <a:cxn ang="0">
                    <a:pos x="T0" y="T1"/>
                  </a:cxn>
                  <a:cxn ang="0">
                    <a:pos x="T2" y="T3"/>
                  </a:cxn>
                  <a:cxn ang="0">
                    <a:pos x="T4" y="T5"/>
                  </a:cxn>
                  <a:cxn ang="0">
                    <a:pos x="T6" y="T7"/>
                  </a:cxn>
                </a:cxnLst>
                <a:rect l="0" t="0" r="r" b="b"/>
                <a:pathLst>
                  <a:path w="8" h="6">
                    <a:moveTo>
                      <a:pt x="0" y="0"/>
                    </a:moveTo>
                    <a:lnTo>
                      <a:pt x="2" y="6"/>
                    </a:lnTo>
                    <a:lnTo>
                      <a:pt x="8"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7" name="Freeform 8733"/>
              <p:cNvSpPr>
                <a:spLocks/>
              </p:cNvSpPr>
              <p:nvPr/>
            </p:nvSpPr>
            <p:spPr bwMode="auto">
              <a:xfrm>
                <a:off x="2226" y="1595"/>
                <a:ext cx="1" cy="2"/>
              </a:xfrm>
              <a:custGeom>
                <a:avLst/>
                <a:gdLst>
                  <a:gd name="T0" fmla="*/ 0 w 6"/>
                  <a:gd name="T1" fmla="*/ 6 h 8"/>
                  <a:gd name="T2" fmla="*/ 6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lnTo>
                      <a:pt x="6" y="8"/>
                    </a:lnTo>
                    <a:lnTo>
                      <a:pt x="6" y="0"/>
                    </a:lnTo>
                    <a:lnTo>
                      <a:pt x="0"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8" name="Freeform 8734"/>
              <p:cNvSpPr>
                <a:spLocks/>
              </p:cNvSpPr>
              <p:nvPr/>
            </p:nvSpPr>
            <p:spPr bwMode="auto">
              <a:xfrm>
                <a:off x="2227" y="1595"/>
                <a:ext cx="1" cy="2"/>
              </a:xfrm>
              <a:custGeom>
                <a:avLst/>
                <a:gdLst>
                  <a:gd name="T0" fmla="*/ 0 w 6"/>
                  <a:gd name="T1" fmla="*/ 8 h 8"/>
                  <a:gd name="T2" fmla="*/ 6 w 6"/>
                  <a:gd name="T3" fmla="*/ 6 h 8"/>
                  <a:gd name="T4" fmla="*/ 0 w 6"/>
                  <a:gd name="T5" fmla="*/ 0 h 8"/>
                </a:gdLst>
                <a:ahLst/>
                <a:cxnLst>
                  <a:cxn ang="0">
                    <a:pos x="T0" y="T1"/>
                  </a:cxn>
                  <a:cxn ang="0">
                    <a:pos x="T2" y="T3"/>
                  </a:cxn>
                  <a:cxn ang="0">
                    <a:pos x="T4" y="T5"/>
                  </a:cxn>
                </a:cxnLst>
                <a:rect l="0" t="0" r="r" b="b"/>
                <a:pathLst>
                  <a:path w="6" h="8">
                    <a:moveTo>
                      <a:pt x="0" y="8"/>
                    </a:moveTo>
                    <a:lnTo>
                      <a:pt x="6" y="6"/>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59" name="Line 8735"/>
              <p:cNvSpPr>
                <a:spLocks noChangeShapeType="1"/>
              </p:cNvSpPr>
              <p:nvPr/>
            </p:nvSpPr>
            <p:spPr bwMode="auto">
              <a:xfrm flipH="1">
                <a:off x="2224" y="1595"/>
                <a:ext cx="3"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0" name="Line 8736"/>
              <p:cNvSpPr>
                <a:spLocks noChangeShapeType="1"/>
              </p:cNvSpPr>
              <p:nvPr/>
            </p:nvSpPr>
            <p:spPr bwMode="auto">
              <a:xfrm flipV="1">
                <a:off x="2213" y="1591"/>
                <a:ext cx="7" cy="7"/>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1" name="Freeform 8737"/>
              <p:cNvSpPr>
                <a:spLocks/>
              </p:cNvSpPr>
              <p:nvPr/>
            </p:nvSpPr>
            <p:spPr bwMode="auto">
              <a:xfrm>
                <a:off x="2213" y="1591"/>
                <a:ext cx="8" cy="7"/>
              </a:xfrm>
              <a:custGeom>
                <a:avLst/>
                <a:gdLst>
                  <a:gd name="T0" fmla="*/ 0 w 47"/>
                  <a:gd name="T1" fmla="*/ 39 h 44"/>
                  <a:gd name="T2" fmla="*/ 42 w 47"/>
                  <a:gd name="T3" fmla="*/ 0 h 44"/>
                  <a:gd name="T4" fmla="*/ 47 w 47"/>
                  <a:gd name="T5" fmla="*/ 2 h 44"/>
                  <a:gd name="T6" fmla="*/ 4 w 47"/>
                  <a:gd name="T7" fmla="*/ 44 h 44"/>
                  <a:gd name="T8" fmla="*/ 0 w 47"/>
                  <a:gd name="T9" fmla="*/ 39 h 44"/>
                </a:gdLst>
                <a:ahLst/>
                <a:cxnLst>
                  <a:cxn ang="0">
                    <a:pos x="T0" y="T1"/>
                  </a:cxn>
                  <a:cxn ang="0">
                    <a:pos x="T2" y="T3"/>
                  </a:cxn>
                  <a:cxn ang="0">
                    <a:pos x="T4" y="T5"/>
                  </a:cxn>
                  <a:cxn ang="0">
                    <a:pos x="T6" y="T7"/>
                  </a:cxn>
                  <a:cxn ang="0">
                    <a:pos x="T8" y="T9"/>
                  </a:cxn>
                </a:cxnLst>
                <a:rect l="0" t="0" r="r" b="b"/>
                <a:pathLst>
                  <a:path w="47" h="44">
                    <a:moveTo>
                      <a:pt x="0" y="39"/>
                    </a:moveTo>
                    <a:lnTo>
                      <a:pt x="42" y="0"/>
                    </a:lnTo>
                    <a:lnTo>
                      <a:pt x="47" y="2"/>
                    </a:lnTo>
                    <a:lnTo>
                      <a:pt x="4" y="44"/>
                    </a:lnTo>
                    <a:lnTo>
                      <a:pt x="0" y="39"/>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2" name="Freeform 8738"/>
              <p:cNvSpPr>
                <a:spLocks/>
              </p:cNvSpPr>
              <p:nvPr/>
            </p:nvSpPr>
            <p:spPr bwMode="auto">
              <a:xfrm>
                <a:off x="2220" y="1588"/>
                <a:ext cx="1" cy="3"/>
              </a:xfrm>
              <a:custGeom>
                <a:avLst/>
                <a:gdLst>
                  <a:gd name="T0" fmla="*/ 0 w 5"/>
                  <a:gd name="T1" fmla="*/ 16 h 18"/>
                  <a:gd name="T2" fmla="*/ 0 w 5"/>
                  <a:gd name="T3" fmla="*/ 0 h 18"/>
                  <a:gd name="T4" fmla="*/ 5 w 5"/>
                  <a:gd name="T5" fmla="*/ 0 h 18"/>
                  <a:gd name="T6" fmla="*/ 5 w 5"/>
                  <a:gd name="T7" fmla="*/ 18 h 18"/>
                </a:gdLst>
                <a:ahLst/>
                <a:cxnLst>
                  <a:cxn ang="0">
                    <a:pos x="T0" y="T1"/>
                  </a:cxn>
                  <a:cxn ang="0">
                    <a:pos x="T2" y="T3"/>
                  </a:cxn>
                  <a:cxn ang="0">
                    <a:pos x="T4" y="T5"/>
                  </a:cxn>
                  <a:cxn ang="0">
                    <a:pos x="T6" y="T7"/>
                  </a:cxn>
                </a:cxnLst>
                <a:rect l="0" t="0" r="r" b="b"/>
                <a:pathLst>
                  <a:path w="5" h="18">
                    <a:moveTo>
                      <a:pt x="0" y="16"/>
                    </a:moveTo>
                    <a:lnTo>
                      <a:pt x="0" y="0"/>
                    </a:lnTo>
                    <a:lnTo>
                      <a:pt x="5" y="0"/>
                    </a:lnTo>
                    <a:lnTo>
                      <a:pt x="5" y="1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3" name="Freeform 8739"/>
              <p:cNvSpPr>
                <a:spLocks/>
              </p:cNvSpPr>
              <p:nvPr/>
            </p:nvSpPr>
            <p:spPr bwMode="auto">
              <a:xfrm>
                <a:off x="2220" y="1588"/>
                <a:ext cx="2" cy="1"/>
              </a:xfrm>
              <a:custGeom>
                <a:avLst/>
                <a:gdLst>
                  <a:gd name="T0" fmla="*/ 5 w 7"/>
                  <a:gd name="T1" fmla="*/ 6 h 6"/>
                  <a:gd name="T2" fmla="*/ 7 w 7"/>
                  <a:gd name="T3" fmla="*/ 0 h 6"/>
                  <a:gd name="T4" fmla="*/ 0 w 7"/>
                  <a:gd name="T5" fmla="*/ 0 h 6"/>
                  <a:gd name="T6" fmla="*/ 5 w 7"/>
                  <a:gd name="T7" fmla="*/ 6 h 6"/>
                </a:gdLst>
                <a:ahLst/>
                <a:cxnLst>
                  <a:cxn ang="0">
                    <a:pos x="T0" y="T1"/>
                  </a:cxn>
                  <a:cxn ang="0">
                    <a:pos x="T2" y="T3"/>
                  </a:cxn>
                  <a:cxn ang="0">
                    <a:pos x="T4" y="T5"/>
                  </a:cxn>
                  <a:cxn ang="0">
                    <a:pos x="T6" y="T7"/>
                  </a:cxn>
                </a:cxnLst>
                <a:rect l="0" t="0" r="r" b="b"/>
                <a:pathLst>
                  <a:path w="7" h="6">
                    <a:moveTo>
                      <a:pt x="5" y="6"/>
                    </a:moveTo>
                    <a:lnTo>
                      <a:pt x="7" y="0"/>
                    </a:lnTo>
                    <a:lnTo>
                      <a:pt x="0" y="0"/>
                    </a:lnTo>
                    <a:lnTo>
                      <a:pt x="5"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4" name="Freeform 8740"/>
              <p:cNvSpPr>
                <a:spLocks/>
              </p:cNvSpPr>
              <p:nvPr/>
            </p:nvSpPr>
            <p:spPr bwMode="auto">
              <a:xfrm>
                <a:off x="2220" y="1587"/>
                <a:ext cx="2" cy="1"/>
              </a:xfrm>
              <a:custGeom>
                <a:avLst/>
                <a:gdLst>
                  <a:gd name="T0" fmla="*/ 7 w 7"/>
                  <a:gd name="T1" fmla="*/ 5 h 5"/>
                  <a:gd name="T2" fmla="*/ 5 w 7"/>
                  <a:gd name="T3" fmla="*/ 0 h 5"/>
                  <a:gd name="T4" fmla="*/ 0 w 7"/>
                  <a:gd name="T5" fmla="*/ 5 h 5"/>
                  <a:gd name="T6" fmla="*/ 7 w 7"/>
                  <a:gd name="T7" fmla="*/ 5 h 5"/>
                </a:gdLst>
                <a:ahLst/>
                <a:cxnLst>
                  <a:cxn ang="0">
                    <a:pos x="T0" y="T1"/>
                  </a:cxn>
                  <a:cxn ang="0">
                    <a:pos x="T2" y="T3"/>
                  </a:cxn>
                  <a:cxn ang="0">
                    <a:pos x="T4" y="T5"/>
                  </a:cxn>
                  <a:cxn ang="0">
                    <a:pos x="T6" y="T7"/>
                  </a:cxn>
                </a:cxnLst>
                <a:rect l="0" t="0" r="r" b="b"/>
                <a:pathLst>
                  <a:path w="7" h="5">
                    <a:moveTo>
                      <a:pt x="7" y="5"/>
                    </a:moveTo>
                    <a:lnTo>
                      <a:pt x="5" y="0"/>
                    </a:lnTo>
                    <a:lnTo>
                      <a:pt x="0" y="5"/>
                    </a:lnTo>
                    <a:lnTo>
                      <a:pt x="7"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5" name="Freeform 8741"/>
              <p:cNvSpPr>
                <a:spLocks/>
              </p:cNvSpPr>
              <p:nvPr/>
            </p:nvSpPr>
            <p:spPr bwMode="auto">
              <a:xfrm>
                <a:off x="2220" y="1587"/>
                <a:ext cx="1" cy="1"/>
              </a:xfrm>
              <a:custGeom>
                <a:avLst/>
                <a:gdLst>
                  <a:gd name="T0" fmla="*/ 5 w 5"/>
                  <a:gd name="T1" fmla="*/ 3 h 8"/>
                  <a:gd name="T2" fmla="*/ 0 w 5"/>
                  <a:gd name="T3" fmla="*/ 0 h 8"/>
                  <a:gd name="T4" fmla="*/ 0 w 5"/>
                  <a:gd name="T5" fmla="*/ 8 h 8"/>
                  <a:gd name="T6" fmla="*/ 5 w 5"/>
                  <a:gd name="T7" fmla="*/ 3 h 8"/>
                </a:gdLst>
                <a:ahLst/>
                <a:cxnLst>
                  <a:cxn ang="0">
                    <a:pos x="T0" y="T1"/>
                  </a:cxn>
                  <a:cxn ang="0">
                    <a:pos x="T2" y="T3"/>
                  </a:cxn>
                  <a:cxn ang="0">
                    <a:pos x="T4" y="T5"/>
                  </a:cxn>
                  <a:cxn ang="0">
                    <a:pos x="T6" y="T7"/>
                  </a:cxn>
                </a:cxnLst>
                <a:rect l="0" t="0" r="r" b="b"/>
                <a:pathLst>
                  <a:path w="5" h="8">
                    <a:moveTo>
                      <a:pt x="5" y="3"/>
                    </a:moveTo>
                    <a:lnTo>
                      <a:pt x="0" y="0"/>
                    </a:lnTo>
                    <a:lnTo>
                      <a:pt x="0" y="8"/>
                    </a:lnTo>
                    <a:lnTo>
                      <a:pt x="5" y="3"/>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6" name="Freeform 8742"/>
              <p:cNvSpPr>
                <a:spLocks/>
              </p:cNvSpPr>
              <p:nvPr/>
            </p:nvSpPr>
            <p:spPr bwMode="auto">
              <a:xfrm>
                <a:off x="2219" y="1587"/>
                <a:ext cx="1" cy="1"/>
              </a:xfrm>
              <a:custGeom>
                <a:avLst/>
                <a:gdLst>
                  <a:gd name="T0" fmla="*/ 7 w 7"/>
                  <a:gd name="T1" fmla="*/ 0 h 8"/>
                  <a:gd name="T2" fmla="*/ 0 w 7"/>
                  <a:gd name="T3" fmla="*/ 2 h 8"/>
                  <a:gd name="T4" fmla="*/ 7 w 7"/>
                  <a:gd name="T5" fmla="*/ 8 h 8"/>
                </a:gdLst>
                <a:ahLst/>
                <a:cxnLst>
                  <a:cxn ang="0">
                    <a:pos x="T0" y="T1"/>
                  </a:cxn>
                  <a:cxn ang="0">
                    <a:pos x="T2" y="T3"/>
                  </a:cxn>
                  <a:cxn ang="0">
                    <a:pos x="T4" y="T5"/>
                  </a:cxn>
                </a:cxnLst>
                <a:rect l="0" t="0" r="r" b="b"/>
                <a:pathLst>
                  <a:path w="7" h="8">
                    <a:moveTo>
                      <a:pt x="7" y="0"/>
                    </a:moveTo>
                    <a:lnTo>
                      <a:pt x="0" y="2"/>
                    </a:lnTo>
                    <a:lnTo>
                      <a:pt x="7" y="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7" name="Freeform 8743"/>
              <p:cNvSpPr>
                <a:spLocks/>
              </p:cNvSpPr>
              <p:nvPr/>
            </p:nvSpPr>
            <p:spPr bwMode="auto">
              <a:xfrm>
                <a:off x="2219" y="1587"/>
                <a:ext cx="1" cy="1"/>
              </a:xfrm>
              <a:custGeom>
                <a:avLst/>
                <a:gdLst>
                  <a:gd name="T0" fmla="*/ 2 w 9"/>
                  <a:gd name="T1" fmla="*/ 0 h 6"/>
                  <a:gd name="T2" fmla="*/ 0 w 9"/>
                  <a:gd name="T3" fmla="*/ 6 h 6"/>
                  <a:gd name="T4" fmla="*/ 9 w 9"/>
                  <a:gd name="T5" fmla="*/ 6 h 6"/>
                </a:gdLst>
                <a:ahLst/>
                <a:cxnLst>
                  <a:cxn ang="0">
                    <a:pos x="T0" y="T1"/>
                  </a:cxn>
                  <a:cxn ang="0">
                    <a:pos x="T2" y="T3"/>
                  </a:cxn>
                  <a:cxn ang="0">
                    <a:pos x="T4" y="T5"/>
                  </a:cxn>
                </a:cxnLst>
                <a:rect l="0" t="0" r="r" b="b"/>
                <a:pathLst>
                  <a:path w="9" h="6">
                    <a:moveTo>
                      <a:pt x="2" y="0"/>
                    </a:moveTo>
                    <a:lnTo>
                      <a:pt x="0" y="6"/>
                    </a:lnTo>
                    <a:lnTo>
                      <a:pt x="9" y="6"/>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8" name="Freeform 8744"/>
              <p:cNvSpPr>
                <a:spLocks/>
              </p:cNvSpPr>
              <p:nvPr/>
            </p:nvSpPr>
            <p:spPr bwMode="auto">
              <a:xfrm>
                <a:off x="2219" y="1588"/>
                <a:ext cx="1" cy="1"/>
              </a:xfrm>
              <a:custGeom>
                <a:avLst/>
                <a:gdLst>
                  <a:gd name="T0" fmla="*/ 0 w 9"/>
                  <a:gd name="T1" fmla="*/ 0 h 5"/>
                  <a:gd name="T2" fmla="*/ 2 w 9"/>
                  <a:gd name="T3" fmla="*/ 5 h 5"/>
                  <a:gd name="T4" fmla="*/ 9 w 9"/>
                  <a:gd name="T5" fmla="*/ 0 h 5"/>
                  <a:gd name="T6" fmla="*/ 0 w 9"/>
                  <a:gd name="T7" fmla="*/ 0 h 5"/>
                </a:gdLst>
                <a:ahLst/>
                <a:cxnLst>
                  <a:cxn ang="0">
                    <a:pos x="T0" y="T1"/>
                  </a:cxn>
                  <a:cxn ang="0">
                    <a:pos x="T2" y="T3"/>
                  </a:cxn>
                  <a:cxn ang="0">
                    <a:pos x="T4" y="T5"/>
                  </a:cxn>
                  <a:cxn ang="0">
                    <a:pos x="T6" y="T7"/>
                  </a:cxn>
                </a:cxnLst>
                <a:rect l="0" t="0" r="r" b="b"/>
                <a:pathLst>
                  <a:path w="9" h="5">
                    <a:moveTo>
                      <a:pt x="0" y="0"/>
                    </a:moveTo>
                    <a:lnTo>
                      <a:pt x="2" y="5"/>
                    </a:lnTo>
                    <a:lnTo>
                      <a:pt x="9"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69" name="Freeform 8745"/>
              <p:cNvSpPr>
                <a:spLocks/>
              </p:cNvSpPr>
              <p:nvPr/>
            </p:nvSpPr>
            <p:spPr bwMode="auto">
              <a:xfrm>
                <a:off x="2219" y="1588"/>
                <a:ext cx="1" cy="2"/>
              </a:xfrm>
              <a:custGeom>
                <a:avLst/>
                <a:gdLst>
                  <a:gd name="T0" fmla="*/ 0 w 7"/>
                  <a:gd name="T1" fmla="*/ 5 h 9"/>
                  <a:gd name="T2" fmla="*/ 7 w 7"/>
                  <a:gd name="T3" fmla="*/ 9 h 9"/>
                  <a:gd name="T4" fmla="*/ 7 w 7"/>
                  <a:gd name="T5" fmla="*/ 0 h 9"/>
                  <a:gd name="T6" fmla="*/ 0 w 7"/>
                  <a:gd name="T7" fmla="*/ 5 h 9"/>
                </a:gdLst>
                <a:ahLst/>
                <a:cxnLst>
                  <a:cxn ang="0">
                    <a:pos x="T0" y="T1"/>
                  </a:cxn>
                  <a:cxn ang="0">
                    <a:pos x="T2" y="T3"/>
                  </a:cxn>
                  <a:cxn ang="0">
                    <a:pos x="T4" y="T5"/>
                  </a:cxn>
                  <a:cxn ang="0">
                    <a:pos x="T6" y="T7"/>
                  </a:cxn>
                </a:cxnLst>
                <a:rect l="0" t="0" r="r" b="b"/>
                <a:pathLst>
                  <a:path w="7" h="9">
                    <a:moveTo>
                      <a:pt x="0" y="5"/>
                    </a:moveTo>
                    <a:lnTo>
                      <a:pt x="7" y="9"/>
                    </a:lnTo>
                    <a:lnTo>
                      <a:pt x="7" y="0"/>
                    </a:lnTo>
                    <a:lnTo>
                      <a:pt x="0" y="5"/>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0" name="Freeform 8746"/>
              <p:cNvSpPr>
                <a:spLocks/>
              </p:cNvSpPr>
              <p:nvPr/>
            </p:nvSpPr>
            <p:spPr bwMode="auto">
              <a:xfrm>
                <a:off x="2220" y="1588"/>
                <a:ext cx="1" cy="2"/>
              </a:xfrm>
              <a:custGeom>
                <a:avLst/>
                <a:gdLst>
                  <a:gd name="T0" fmla="*/ 0 w 5"/>
                  <a:gd name="T1" fmla="*/ 9 h 9"/>
                  <a:gd name="T2" fmla="*/ 5 w 5"/>
                  <a:gd name="T3" fmla="*/ 6 h 9"/>
                  <a:gd name="T4" fmla="*/ 0 w 5"/>
                  <a:gd name="T5" fmla="*/ 0 h 9"/>
                </a:gdLst>
                <a:ahLst/>
                <a:cxnLst>
                  <a:cxn ang="0">
                    <a:pos x="T0" y="T1"/>
                  </a:cxn>
                  <a:cxn ang="0">
                    <a:pos x="T2" y="T3"/>
                  </a:cxn>
                  <a:cxn ang="0">
                    <a:pos x="T4" y="T5"/>
                  </a:cxn>
                </a:cxnLst>
                <a:rect l="0" t="0" r="r" b="b"/>
                <a:pathLst>
                  <a:path w="5" h="9">
                    <a:moveTo>
                      <a:pt x="0" y="9"/>
                    </a:moveTo>
                    <a:lnTo>
                      <a:pt x="5" y="6"/>
                    </a:lnTo>
                    <a:lnTo>
                      <a:pt x="0"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1" name="Line 8747"/>
              <p:cNvSpPr>
                <a:spLocks noChangeShapeType="1"/>
              </p:cNvSpPr>
              <p:nvPr/>
            </p:nvSpPr>
            <p:spPr bwMode="auto">
              <a:xfrm flipH="1">
                <a:off x="2220" y="1588"/>
                <a:ext cx="0"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2" name="Line 8748"/>
              <p:cNvSpPr>
                <a:spLocks noChangeShapeType="1"/>
              </p:cNvSpPr>
              <p:nvPr/>
            </p:nvSpPr>
            <p:spPr bwMode="auto">
              <a:xfrm>
                <a:off x="2234" y="1573"/>
                <a:ext cx="8" cy="8"/>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3" name="Line 8749"/>
              <p:cNvSpPr>
                <a:spLocks noChangeShapeType="1"/>
              </p:cNvSpPr>
              <p:nvPr/>
            </p:nvSpPr>
            <p:spPr bwMode="auto">
              <a:xfrm>
                <a:off x="2235" y="1573"/>
                <a:ext cx="7" cy="8"/>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4" name="Line 8750"/>
              <p:cNvSpPr>
                <a:spLocks noChangeShapeType="1"/>
              </p:cNvSpPr>
              <p:nvPr/>
            </p:nvSpPr>
            <p:spPr bwMode="auto">
              <a:xfrm>
                <a:off x="2235" y="1573"/>
                <a:ext cx="8" cy="8"/>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5" name="Freeform 8751"/>
              <p:cNvSpPr>
                <a:spLocks/>
              </p:cNvSpPr>
              <p:nvPr/>
            </p:nvSpPr>
            <p:spPr bwMode="auto">
              <a:xfrm>
                <a:off x="2233" y="1569"/>
                <a:ext cx="9" cy="5"/>
              </a:xfrm>
              <a:custGeom>
                <a:avLst/>
                <a:gdLst>
                  <a:gd name="T0" fmla="*/ 0 w 50"/>
                  <a:gd name="T1" fmla="*/ 35 h 35"/>
                  <a:gd name="T2" fmla="*/ 36 w 50"/>
                  <a:gd name="T3" fmla="*/ 0 h 35"/>
                  <a:gd name="T4" fmla="*/ 50 w 50"/>
                  <a:gd name="T5" fmla="*/ 14 h 35"/>
                </a:gdLst>
                <a:ahLst/>
                <a:cxnLst>
                  <a:cxn ang="0">
                    <a:pos x="T0" y="T1"/>
                  </a:cxn>
                  <a:cxn ang="0">
                    <a:pos x="T2" y="T3"/>
                  </a:cxn>
                  <a:cxn ang="0">
                    <a:pos x="T4" y="T5"/>
                  </a:cxn>
                </a:cxnLst>
                <a:rect l="0" t="0" r="r" b="b"/>
                <a:pathLst>
                  <a:path w="50" h="35">
                    <a:moveTo>
                      <a:pt x="0" y="35"/>
                    </a:moveTo>
                    <a:lnTo>
                      <a:pt x="36" y="0"/>
                    </a:lnTo>
                    <a:lnTo>
                      <a:pt x="50" y="14"/>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6" name="Line 8752"/>
              <p:cNvSpPr>
                <a:spLocks noChangeShapeType="1"/>
              </p:cNvSpPr>
              <p:nvPr/>
            </p:nvSpPr>
            <p:spPr bwMode="auto">
              <a:xfrm flipV="1">
                <a:off x="2239" y="1574"/>
                <a:ext cx="2"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7" name="Line 8753"/>
              <p:cNvSpPr>
                <a:spLocks noChangeShapeType="1"/>
              </p:cNvSpPr>
              <p:nvPr/>
            </p:nvSpPr>
            <p:spPr bwMode="auto">
              <a:xfrm>
                <a:off x="2240" y="1573"/>
                <a:ext cx="3"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8" name="Freeform 8754"/>
              <p:cNvSpPr>
                <a:spLocks/>
              </p:cNvSpPr>
              <p:nvPr/>
            </p:nvSpPr>
            <p:spPr bwMode="auto">
              <a:xfrm>
                <a:off x="2241" y="1574"/>
                <a:ext cx="6" cy="8"/>
              </a:xfrm>
              <a:custGeom>
                <a:avLst/>
                <a:gdLst>
                  <a:gd name="T0" fmla="*/ 0 w 37"/>
                  <a:gd name="T1" fmla="*/ 49 h 49"/>
                  <a:gd name="T2" fmla="*/ 37 w 37"/>
                  <a:gd name="T3" fmla="*/ 14 h 49"/>
                  <a:gd name="T4" fmla="*/ 23 w 37"/>
                  <a:gd name="T5" fmla="*/ 0 h 49"/>
                </a:gdLst>
                <a:ahLst/>
                <a:cxnLst>
                  <a:cxn ang="0">
                    <a:pos x="T0" y="T1"/>
                  </a:cxn>
                  <a:cxn ang="0">
                    <a:pos x="T2" y="T3"/>
                  </a:cxn>
                  <a:cxn ang="0">
                    <a:pos x="T4" y="T5"/>
                  </a:cxn>
                </a:cxnLst>
                <a:rect l="0" t="0" r="r" b="b"/>
                <a:pathLst>
                  <a:path w="37" h="49">
                    <a:moveTo>
                      <a:pt x="0" y="49"/>
                    </a:moveTo>
                    <a:lnTo>
                      <a:pt x="37" y="14"/>
                    </a:lnTo>
                    <a:lnTo>
                      <a:pt x="23" y="0"/>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79" name="Line 8755"/>
              <p:cNvSpPr>
                <a:spLocks noChangeShapeType="1"/>
              </p:cNvSpPr>
              <p:nvPr/>
            </p:nvSpPr>
            <p:spPr bwMode="auto">
              <a:xfrm flipV="1">
                <a:off x="2234" y="1574"/>
                <a:ext cx="1"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0" name="Line 8756"/>
              <p:cNvSpPr>
                <a:spLocks noChangeShapeType="1"/>
              </p:cNvSpPr>
              <p:nvPr/>
            </p:nvSpPr>
            <p:spPr bwMode="auto">
              <a:xfrm>
                <a:off x="2234" y="1574"/>
                <a:ext cx="1"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1" name="Line 8757"/>
              <p:cNvSpPr>
                <a:spLocks noChangeShapeType="1"/>
              </p:cNvSpPr>
              <p:nvPr/>
            </p:nvSpPr>
            <p:spPr bwMode="auto">
              <a:xfrm>
                <a:off x="2236" y="1572"/>
                <a:ext cx="0"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2" name="Line 8758"/>
              <p:cNvSpPr>
                <a:spLocks noChangeShapeType="1"/>
              </p:cNvSpPr>
              <p:nvPr/>
            </p:nvSpPr>
            <p:spPr bwMode="auto">
              <a:xfrm flipH="1">
                <a:off x="2236" y="1572"/>
                <a:ext cx="0"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3" name="Line 8759"/>
              <p:cNvSpPr>
                <a:spLocks noChangeShapeType="1"/>
              </p:cNvSpPr>
              <p:nvPr/>
            </p:nvSpPr>
            <p:spPr bwMode="auto">
              <a:xfrm flipV="1">
                <a:off x="2238" y="1569"/>
                <a:ext cx="2"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4" name="Line 8760"/>
              <p:cNvSpPr>
                <a:spLocks noChangeShapeType="1"/>
              </p:cNvSpPr>
              <p:nvPr/>
            </p:nvSpPr>
            <p:spPr bwMode="auto">
              <a:xfrm flipV="1">
                <a:off x="2238" y="1569"/>
                <a:ext cx="2"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5" name="Line 8761"/>
              <p:cNvSpPr>
                <a:spLocks noChangeShapeType="1"/>
              </p:cNvSpPr>
              <p:nvPr/>
            </p:nvSpPr>
            <p:spPr bwMode="auto">
              <a:xfrm>
                <a:off x="2239" y="1569"/>
                <a:ext cx="2"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6" name="Line 8762"/>
              <p:cNvSpPr>
                <a:spLocks noChangeShapeType="1"/>
              </p:cNvSpPr>
              <p:nvPr/>
            </p:nvSpPr>
            <p:spPr bwMode="auto">
              <a:xfrm>
                <a:off x="2239" y="1569"/>
                <a:ext cx="3"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7" name="Freeform 8763"/>
              <p:cNvSpPr>
                <a:spLocks/>
              </p:cNvSpPr>
              <p:nvPr/>
            </p:nvSpPr>
            <p:spPr bwMode="auto">
              <a:xfrm>
                <a:off x="2240" y="1573"/>
                <a:ext cx="3" cy="3"/>
              </a:xfrm>
              <a:custGeom>
                <a:avLst/>
                <a:gdLst>
                  <a:gd name="T0" fmla="*/ 0 w 18"/>
                  <a:gd name="T1" fmla="*/ 0 h 18"/>
                  <a:gd name="T2" fmla="*/ 6 w 18"/>
                  <a:gd name="T3" fmla="*/ 12 h 18"/>
                  <a:gd name="T4" fmla="*/ 18 w 18"/>
                  <a:gd name="T5" fmla="*/ 18 h 18"/>
                </a:gdLst>
                <a:ahLst/>
                <a:cxnLst>
                  <a:cxn ang="0">
                    <a:pos x="T0" y="T1"/>
                  </a:cxn>
                  <a:cxn ang="0">
                    <a:pos x="T2" y="T3"/>
                  </a:cxn>
                  <a:cxn ang="0">
                    <a:pos x="T4" y="T5"/>
                  </a:cxn>
                </a:cxnLst>
                <a:rect l="0" t="0" r="r" b="b"/>
                <a:pathLst>
                  <a:path w="18" h="18">
                    <a:moveTo>
                      <a:pt x="0" y="0"/>
                    </a:moveTo>
                    <a:lnTo>
                      <a:pt x="6" y="12"/>
                    </a:lnTo>
                    <a:lnTo>
                      <a:pt x="18" y="1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8" name="Freeform 8764"/>
              <p:cNvSpPr>
                <a:spLocks/>
              </p:cNvSpPr>
              <p:nvPr/>
            </p:nvSpPr>
            <p:spPr bwMode="auto">
              <a:xfrm>
                <a:off x="2241" y="1574"/>
                <a:ext cx="1" cy="1"/>
              </a:xfrm>
              <a:custGeom>
                <a:avLst/>
                <a:gdLst>
                  <a:gd name="T0" fmla="*/ 0 w 9"/>
                  <a:gd name="T1" fmla="*/ 0 h 8"/>
                  <a:gd name="T2" fmla="*/ 0 w 9"/>
                  <a:gd name="T3" fmla="*/ 8 h 8"/>
                  <a:gd name="T4" fmla="*/ 9 w 9"/>
                  <a:gd name="T5" fmla="*/ 8 h 8"/>
                </a:gdLst>
                <a:ahLst/>
                <a:cxnLst>
                  <a:cxn ang="0">
                    <a:pos x="T0" y="T1"/>
                  </a:cxn>
                  <a:cxn ang="0">
                    <a:pos x="T2" y="T3"/>
                  </a:cxn>
                  <a:cxn ang="0">
                    <a:pos x="T4" y="T5"/>
                  </a:cxn>
                </a:cxnLst>
                <a:rect l="0" t="0" r="r" b="b"/>
                <a:pathLst>
                  <a:path w="9" h="8">
                    <a:moveTo>
                      <a:pt x="0" y="0"/>
                    </a:moveTo>
                    <a:lnTo>
                      <a:pt x="0" y="8"/>
                    </a:lnTo>
                    <a:lnTo>
                      <a:pt x="9" y="8"/>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89" name="Freeform 8765"/>
              <p:cNvSpPr>
                <a:spLocks/>
              </p:cNvSpPr>
              <p:nvPr/>
            </p:nvSpPr>
            <p:spPr bwMode="auto">
              <a:xfrm>
                <a:off x="2240" y="1574"/>
                <a:ext cx="2" cy="2"/>
              </a:xfrm>
              <a:custGeom>
                <a:avLst/>
                <a:gdLst>
                  <a:gd name="T0" fmla="*/ 6 w 11"/>
                  <a:gd name="T1" fmla="*/ 0 h 10"/>
                  <a:gd name="T2" fmla="*/ 0 w 11"/>
                  <a:gd name="T3" fmla="*/ 10 h 10"/>
                  <a:gd name="T4" fmla="*/ 11 w 11"/>
                  <a:gd name="T5" fmla="*/ 4 h 10"/>
                </a:gdLst>
                <a:ahLst/>
                <a:cxnLst>
                  <a:cxn ang="0">
                    <a:pos x="T0" y="T1"/>
                  </a:cxn>
                  <a:cxn ang="0">
                    <a:pos x="T2" y="T3"/>
                  </a:cxn>
                  <a:cxn ang="0">
                    <a:pos x="T4" y="T5"/>
                  </a:cxn>
                </a:cxnLst>
                <a:rect l="0" t="0" r="r" b="b"/>
                <a:pathLst>
                  <a:path w="11" h="10">
                    <a:moveTo>
                      <a:pt x="6" y="0"/>
                    </a:moveTo>
                    <a:lnTo>
                      <a:pt x="0" y="10"/>
                    </a:lnTo>
                    <a:lnTo>
                      <a:pt x="11" y="4"/>
                    </a:lnTo>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0" name="Line 8766"/>
              <p:cNvSpPr>
                <a:spLocks noChangeShapeType="1"/>
              </p:cNvSpPr>
              <p:nvPr/>
            </p:nvSpPr>
            <p:spPr bwMode="auto">
              <a:xfrm flipH="1">
                <a:off x="2242" y="1581"/>
                <a:ext cx="0"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1" name="Line 8767"/>
              <p:cNvSpPr>
                <a:spLocks noChangeShapeType="1"/>
              </p:cNvSpPr>
              <p:nvPr/>
            </p:nvSpPr>
            <p:spPr bwMode="auto">
              <a:xfrm>
                <a:off x="2242" y="1581"/>
                <a:ext cx="0"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2" name="Line 8768"/>
              <p:cNvSpPr>
                <a:spLocks noChangeShapeType="1"/>
              </p:cNvSpPr>
              <p:nvPr/>
            </p:nvSpPr>
            <p:spPr bwMode="auto">
              <a:xfrm>
                <a:off x="2242" y="1580"/>
                <a:ext cx="1"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3" name="Line 8769"/>
              <p:cNvSpPr>
                <a:spLocks noChangeShapeType="1"/>
              </p:cNvSpPr>
              <p:nvPr/>
            </p:nvSpPr>
            <p:spPr bwMode="auto">
              <a:xfrm flipV="1">
                <a:off x="2243" y="1580"/>
                <a:ext cx="1" cy="0"/>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4" name="Line 8770"/>
              <p:cNvSpPr>
                <a:spLocks noChangeShapeType="1"/>
              </p:cNvSpPr>
              <p:nvPr/>
            </p:nvSpPr>
            <p:spPr bwMode="auto">
              <a:xfrm flipV="1">
                <a:off x="2245" y="1576"/>
                <a:ext cx="2"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5" name="Line 8771"/>
              <p:cNvSpPr>
                <a:spLocks noChangeShapeType="1"/>
              </p:cNvSpPr>
              <p:nvPr/>
            </p:nvSpPr>
            <p:spPr bwMode="auto">
              <a:xfrm flipV="1">
                <a:off x="2246" y="1576"/>
                <a:ext cx="1" cy="2"/>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6" name="Line 8772"/>
              <p:cNvSpPr>
                <a:spLocks noChangeShapeType="1"/>
              </p:cNvSpPr>
              <p:nvPr/>
            </p:nvSpPr>
            <p:spPr bwMode="auto">
              <a:xfrm flipH="1" flipV="1">
                <a:off x="2246" y="1576"/>
                <a:ext cx="1" cy="1"/>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7" name="Line 8773"/>
              <p:cNvSpPr>
                <a:spLocks noChangeShapeType="1"/>
              </p:cNvSpPr>
              <p:nvPr/>
            </p:nvSpPr>
            <p:spPr bwMode="auto">
              <a:xfrm flipH="1" flipV="1">
                <a:off x="2245" y="1574"/>
                <a:ext cx="2" cy="3"/>
              </a:xfrm>
              <a:prstGeom prst="line">
                <a:avLst/>
              </a:prstGeom>
              <a:noFill/>
              <a:ln w="0">
                <a:solidFill>
                  <a:srgbClr val="21283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8" name="Freeform 8774"/>
              <p:cNvSpPr>
                <a:spLocks/>
              </p:cNvSpPr>
              <p:nvPr/>
            </p:nvSpPr>
            <p:spPr bwMode="auto">
              <a:xfrm>
                <a:off x="2231" y="1583"/>
                <a:ext cx="1" cy="1"/>
              </a:xfrm>
              <a:custGeom>
                <a:avLst/>
                <a:gdLst>
                  <a:gd name="T0" fmla="*/ 6 w 6"/>
                  <a:gd name="T1" fmla="*/ 2 h 8"/>
                  <a:gd name="T2" fmla="*/ 0 w 6"/>
                  <a:gd name="T3" fmla="*/ 0 h 8"/>
                  <a:gd name="T4" fmla="*/ 0 w 6"/>
                  <a:gd name="T5" fmla="*/ 8 h 8"/>
                  <a:gd name="T6" fmla="*/ 6 w 6"/>
                  <a:gd name="T7" fmla="*/ 2 h 8"/>
                </a:gdLst>
                <a:ahLst/>
                <a:cxnLst>
                  <a:cxn ang="0">
                    <a:pos x="T0" y="T1"/>
                  </a:cxn>
                  <a:cxn ang="0">
                    <a:pos x="T2" y="T3"/>
                  </a:cxn>
                  <a:cxn ang="0">
                    <a:pos x="T4" y="T5"/>
                  </a:cxn>
                  <a:cxn ang="0">
                    <a:pos x="T6" y="T7"/>
                  </a:cxn>
                </a:cxnLst>
                <a:rect l="0" t="0" r="r" b="b"/>
                <a:pathLst>
                  <a:path w="6" h="8">
                    <a:moveTo>
                      <a:pt x="6" y="2"/>
                    </a:moveTo>
                    <a:lnTo>
                      <a:pt x="0" y="0"/>
                    </a:lnTo>
                    <a:lnTo>
                      <a:pt x="0" y="8"/>
                    </a:lnTo>
                    <a:lnTo>
                      <a:pt x="6" y="2"/>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99" name="Freeform 8775"/>
              <p:cNvSpPr>
                <a:spLocks/>
              </p:cNvSpPr>
              <p:nvPr/>
            </p:nvSpPr>
            <p:spPr bwMode="auto">
              <a:xfrm>
                <a:off x="2230" y="1583"/>
                <a:ext cx="1" cy="1"/>
              </a:xfrm>
              <a:custGeom>
                <a:avLst/>
                <a:gdLst>
                  <a:gd name="T0" fmla="*/ 6 w 6"/>
                  <a:gd name="T1" fmla="*/ 0 h 8"/>
                  <a:gd name="T2" fmla="*/ 0 w 6"/>
                  <a:gd name="T3" fmla="*/ 2 h 8"/>
                  <a:gd name="T4" fmla="*/ 6 w 6"/>
                  <a:gd name="T5" fmla="*/ 8 h 8"/>
                  <a:gd name="T6" fmla="*/ 6 w 6"/>
                  <a:gd name="T7" fmla="*/ 0 h 8"/>
                </a:gdLst>
                <a:ahLst/>
                <a:cxnLst>
                  <a:cxn ang="0">
                    <a:pos x="T0" y="T1"/>
                  </a:cxn>
                  <a:cxn ang="0">
                    <a:pos x="T2" y="T3"/>
                  </a:cxn>
                  <a:cxn ang="0">
                    <a:pos x="T4" y="T5"/>
                  </a:cxn>
                  <a:cxn ang="0">
                    <a:pos x="T6" y="T7"/>
                  </a:cxn>
                </a:cxnLst>
                <a:rect l="0" t="0" r="r" b="b"/>
                <a:pathLst>
                  <a:path w="6" h="8">
                    <a:moveTo>
                      <a:pt x="6" y="0"/>
                    </a:moveTo>
                    <a:lnTo>
                      <a:pt x="0" y="2"/>
                    </a:lnTo>
                    <a:lnTo>
                      <a:pt x="6" y="8"/>
                    </a:lnTo>
                    <a:lnTo>
                      <a:pt x="6"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0" name="Freeform 8776"/>
              <p:cNvSpPr>
                <a:spLocks/>
              </p:cNvSpPr>
              <p:nvPr/>
            </p:nvSpPr>
            <p:spPr bwMode="auto">
              <a:xfrm>
                <a:off x="2230" y="1583"/>
                <a:ext cx="1" cy="1"/>
              </a:xfrm>
              <a:custGeom>
                <a:avLst/>
                <a:gdLst>
                  <a:gd name="T0" fmla="*/ 3 w 9"/>
                  <a:gd name="T1" fmla="*/ 0 h 6"/>
                  <a:gd name="T2" fmla="*/ 0 w 9"/>
                  <a:gd name="T3" fmla="*/ 6 h 6"/>
                  <a:gd name="T4" fmla="*/ 9 w 9"/>
                  <a:gd name="T5" fmla="*/ 6 h 6"/>
                  <a:gd name="T6" fmla="*/ 3 w 9"/>
                  <a:gd name="T7" fmla="*/ 0 h 6"/>
                </a:gdLst>
                <a:ahLst/>
                <a:cxnLst>
                  <a:cxn ang="0">
                    <a:pos x="T0" y="T1"/>
                  </a:cxn>
                  <a:cxn ang="0">
                    <a:pos x="T2" y="T3"/>
                  </a:cxn>
                  <a:cxn ang="0">
                    <a:pos x="T4" y="T5"/>
                  </a:cxn>
                  <a:cxn ang="0">
                    <a:pos x="T6" y="T7"/>
                  </a:cxn>
                </a:cxnLst>
                <a:rect l="0" t="0" r="r" b="b"/>
                <a:pathLst>
                  <a:path w="9" h="6">
                    <a:moveTo>
                      <a:pt x="3" y="0"/>
                    </a:moveTo>
                    <a:lnTo>
                      <a:pt x="0" y="6"/>
                    </a:lnTo>
                    <a:lnTo>
                      <a:pt x="9" y="6"/>
                    </a:lnTo>
                    <a:lnTo>
                      <a:pt x="3"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1" name="Freeform 8777"/>
              <p:cNvSpPr>
                <a:spLocks/>
              </p:cNvSpPr>
              <p:nvPr/>
            </p:nvSpPr>
            <p:spPr bwMode="auto">
              <a:xfrm>
                <a:off x="2230" y="1584"/>
                <a:ext cx="1" cy="1"/>
              </a:xfrm>
              <a:custGeom>
                <a:avLst/>
                <a:gdLst>
                  <a:gd name="T0" fmla="*/ 0 w 9"/>
                  <a:gd name="T1" fmla="*/ 0 h 6"/>
                  <a:gd name="T2" fmla="*/ 3 w 9"/>
                  <a:gd name="T3" fmla="*/ 6 h 6"/>
                  <a:gd name="T4" fmla="*/ 9 w 9"/>
                  <a:gd name="T5" fmla="*/ 0 h 6"/>
                  <a:gd name="T6" fmla="*/ 0 w 9"/>
                  <a:gd name="T7" fmla="*/ 0 h 6"/>
                </a:gdLst>
                <a:ahLst/>
                <a:cxnLst>
                  <a:cxn ang="0">
                    <a:pos x="T0" y="T1"/>
                  </a:cxn>
                  <a:cxn ang="0">
                    <a:pos x="T2" y="T3"/>
                  </a:cxn>
                  <a:cxn ang="0">
                    <a:pos x="T4" y="T5"/>
                  </a:cxn>
                  <a:cxn ang="0">
                    <a:pos x="T6" y="T7"/>
                  </a:cxn>
                </a:cxnLst>
                <a:rect l="0" t="0" r="r" b="b"/>
                <a:pathLst>
                  <a:path w="9" h="6">
                    <a:moveTo>
                      <a:pt x="0" y="0"/>
                    </a:moveTo>
                    <a:lnTo>
                      <a:pt x="3" y="6"/>
                    </a:lnTo>
                    <a:lnTo>
                      <a:pt x="9" y="0"/>
                    </a:lnTo>
                    <a:lnTo>
                      <a:pt x="0" y="0"/>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2" name="Freeform 8778"/>
              <p:cNvSpPr>
                <a:spLocks/>
              </p:cNvSpPr>
              <p:nvPr/>
            </p:nvSpPr>
            <p:spPr bwMode="auto">
              <a:xfrm>
                <a:off x="2230" y="1584"/>
                <a:ext cx="1" cy="2"/>
              </a:xfrm>
              <a:custGeom>
                <a:avLst/>
                <a:gdLst>
                  <a:gd name="T0" fmla="*/ 0 w 6"/>
                  <a:gd name="T1" fmla="*/ 6 h 8"/>
                  <a:gd name="T2" fmla="*/ 6 w 6"/>
                  <a:gd name="T3" fmla="*/ 8 h 8"/>
                  <a:gd name="T4" fmla="*/ 6 w 6"/>
                  <a:gd name="T5" fmla="*/ 0 h 8"/>
                  <a:gd name="T6" fmla="*/ 0 w 6"/>
                  <a:gd name="T7" fmla="*/ 6 h 8"/>
                </a:gdLst>
                <a:ahLst/>
                <a:cxnLst>
                  <a:cxn ang="0">
                    <a:pos x="T0" y="T1"/>
                  </a:cxn>
                  <a:cxn ang="0">
                    <a:pos x="T2" y="T3"/>
                  </a:cxn>
                  <a:cxn ang="0">
                    <a:pos x="T4" y="T5"/>
                  </a:cxn>
                  <a:cxn ang="0">
                    <a:pos x="T6" y="T7"/>
                  </a:cxn>
                </a:cxnLst>
                <a:rect l="0" t="0" r="r" b="b"/>
                <a:pathLst>
                  <a:path w="6" h="8">
                    <a:moveTo>
                      <a:pt x="0" y="6"/>
                    </a:moveTo>
                    <a:lnTo>
                      <a:pt x="6" y="8"/>
                    </a:lnTo>
                    <a:lnTo>
                      <a:pt x="6" y="0"/>
                    </a:lnTo>
                    <a:lnTo>
                      <a:pt x="0"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3" name="Freeform 8779"/>
              <p:cNvSpPr>
                <a:spLocks/>
              </p:cNvSpPr>
              <p:nvPr/>
            </p:nvSpPr>
            <p:spPr bwMode="auto">
              <a:xfrm>
                <a:off x="2231" y="1584"/>
                <a:ext cx="1" cy="2"/>
              </a:xfrm>
              <a:custGeom>
                <a:avLst/>
                <a:gdLst>
                  <a:gd name="T0" fmla="*/ 0 w 6"/>
                  <a:gd name="T1" fmla="*/ 8 h 8"/>
                  <a:gd name="T2" fmla="*/ 6 w 6"/>
                  <a:gd name="T3" fmla="*/ 6 h 8"/>
                  <a:gd name="T4" fmla="*/ 0 w 6"/>
                  <a:gd name="T5" fmla="*/ 0 h 8"/>
                  <a:gd name="T6" fmla="*/ 0 w 6"/>
                  <a:gd name="T7" fmla="*/ 8 h 8"/>
                </a:gdLst>
                <a:ahLst/>
                <a:cxnLst>
                  <a:cxn ang="0">
                    <a:pos x="T0" y="T1"/>
                  </a:cxn>
                  <a:cxn ang="0">
                    <a:pos x="T2" y="T3"/>
                  </a:cxn>
                  <a:cxn ang="0">
                    <a:pos x="T4" y="T5"/>
                  </a:cxn>
                  <a:cxn ang="0">
                    <a:pos x="T6" y="T7"/>
                  </a:cxn>
                </a:cxnLst>
                <a:rect l="0" t="0" r="r" b="b"/>
                <a:pathLst>
                  <a:path w="6" h="8">
                    <a:moveTo>
                      <a:pt x="0" y="8"/>
                    </a:moveTo>
                    <a:lnTo>
                      <a:pt x="6" y="6"/>
                    </a:lnTo>
                    <a:lnTo>
                      <a:pt x="0" y="0"/>
                    </a:lnTo>
                    <a:lnTo>
                      <a:pt x="0" y="8"/>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4" name="Freeform 8780"/>
              <p:cNvSpPr>
                <a:spLocks/>
              </p:cNvSpPr>
              <p:nvPr/>
            </p:nvSpPr>
            <p:spPr bwMode="auto">
              <a:xfrm>
                <a:off x="2231" y="1584"/>
                <a:ext cx="2" cy="1"/>
              </a:xfrm>
              <a:custGeom>
                <a:avLst/>
                <a:gdLst>
                  <a:gd name="T0" fmla="*/ 6 w 8"/>
                  <a:gd name="T1" fmla="*/ 6 h 6"/>
                  <a:gd name="T2" fmla="*/ 8 w 8"/>
                  <a:gd name="T3" fmla="*/ 0 h 6"/>
                  <a:gd name="T4" fmla="*/ 0 w 8"/>
                  <a:gd name="T5" fmla="*/ 0 h 6"/>
                  <a:gd name="T6" fmla="*/ 6 w 8"/>
                  <a:gd name="T7" fmla="*/ 6 h 6"/>
                </a:gdLst>
                <a:ahLst/>
                <a:cxnLst>
                  <a:cxn ang="0">
                    <a:pos x="T0" y="T1"/>
                  </a:cxn>
                  <a:cxn ang="0">
                    <a:pos x="T2" y="T3"/>
                  </a:cxn>
                  <a:cxn ang="0">
                    <a:pos x="T4" y="T5"/>
                  </a:cxn>
                  <a:cxn ang="0">
                    <a:pos x="T6" y="T7"/>
                  </a:cxn>
                </a:cxnLst>
                <a:rect l="0" t="0" r="r" b="b"/>
                <a:pathLst>
                  <a:path w="8" h="6">
                    <a:moveTo>
                      <a:pt x="6" y="6"/>
                    </a:moveTo>
                    <a:lnTo>
                      <a:pt x="8" y="0"/>
                    </a:lnTo>
                    <a:lnTo>
                      <a:pt x="0" y="0"/>
                    </a:lnTo>
                    <a:lnTo>
                      <a:pt x="6"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05" name="Freeform 8781"/>
              <p:cNvSpPr>
                <a:spLocks/>
              </p:cNvSpPr>
              <p:nvPr/>
            </p:nvSpPr>
            <p:spPr bwMode="auto">
              <a:xfrm>
                <a:off x="2231" y="1583"/>
                <a:ext cx="2" cy="1"/>
              </a:xfrm>
              <a:custGeom>
                <a:avLst/>
                <a:gdLst>
                  <a:gd name="T0" fmla="*/ 8 w 8"/>
                  <a:gd name="T1" fmla="*/ 6 h 6"/>
                  <a:gd name="T2" fmla="*/ 6 w 8"/>
                  <a:gd name="T3" fmla="*/ 0 h 6"/>
                  <a:gd name="T4" fmla="*/ 0 w 8"/>
                  <a:gd name="T5" fmla="*/ 6 h 6"/>
                  <a:gd name="T6" fmla="*/ 8 w 8"/>
                  <a:gd name="T7" fmla="*/ 6 h 6"/>
                </a:gdLst>
                <a:ahLst/>
                <a:cxnLst>
                  <a:cxn ang="0">
                    <a:pos x="T0" y="T1"/>
                  </a:cxn>
                  <a:cxn ang="0">
                    <a:pos x="T2" y="T3"/>
                  </a:cxn>
                  <a:cxn ang="0">
                    <a:pos x="T4" y="T5"/>
                  </a:cxn>
                  <a:cxn ang="0">
                    <a:pos x="T6" y="T7"/>
                  </a:cxn>
                </a:cxnLst>
                <a:rect l="0" t="0" r="r" b="b"/>
                <a:pathLst>
                  <a:path w="8" h="6">
                    <a:moveTo>
                      <a:pt x="8" y="6"/>
                    </a:moveTo>
                    <a:lnTo>
                      <a:pt x="6" y="0"/>
                    </a:lnTo>
                    <a:lnTo>
                      <a:pt x="0" y="6"/>
                    </a:lnTo>
                    <a:lnTo>
                      <a:pt x="8" y="6"/>
                    </a:lnTo>
                    <a:close/>
                  </a:path>
                </a:pathLst>
              </a:custGeom>
              <a:noFill/>
              <a:ln w="0">
                <a:solidFill>
                  <a:srgbClr val="21283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17616" name="Forma libre 17615"/>
            <p:cNvSpPr/>
            <p:nvPr/>
          </p:nvSpPr>
          <p:spPr bwMode="auto">
            <a:xfrm>
              <a:off x="5237480" y="2402840"/>
              <a:ext cx="1018540" cy="1069340"/>
            </a:xfrm>
            <a:custGeom>
              <a:avLst/>
              <a:gdLst>
                <a:gd name="connsiteX0" fmla="*/ 1005840 w 1018540"/>
                <a:gd name="connsiteY0" fmla="*/ 0 h 1069340"/>
                <a:gd name="connsiteX1" fmla="*/ 637540 w 1018540"/>
                <a:gd name="connsiteY1" fmla="*/ 152400 h 1069340"/>
                <a:gd name="connsiteX2" fmla="*/ 327660 w 1018540"/>
                <a:gd name="connsiteY2" fmla="*/ 157480 h 1069340"/>
                <a:gd name="connsiteX3" fmla="*/ 0 w 1018540"/>
                <a:gd name="connsiteY3" fmla="*/ 289560 h 1069340"/>
                <a:gd name="connsiteX4" fmla="*/ 0 w 1018540"/>
                <a:gd name="connsiteY4" fmla="*/ 1069340 h 1069340"/>
                <a:gd name="connsiteX5" fmla="*/ 335280 w 1018540"/>
                <a:gd name="connsiteY5" fmla="*/ 769620 h 1069340"/>
                <a:gd name="connsiteX6" fmla="*/ 1018540 w 1018540"/>
                <a:gd name="connsiteY6" fmla="*/ 769620 h 1069340"/>
                <a:gd name="connsiteX7" fmla="*/ 1005840 w 1018540"/>
                <a:gd name="connsiteY7" fmla="*/ 0 h 106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8540" h="1069340">
                  <a:moveTo>
                    <a:pt x="1005840" y="0"/>
                  </a:moveTo>
                  <a:lnTo>
                    <a:pt x="637540" y="152400"/>
                  </a:lnTo>
                  <a:lnTo>
                    <a:pt x="327660" y="157480"/>
                  </a:lnTo>
                  <a:lnTo>
                    <a:pt x="0" y="289560"/>
                  </a:lnTo>
                  <a:lnTo>
                    <a:pt x="0" y="1069340"/>
                  </a:lnTo>
                  <a:lnTo>
                    <a:pt x="335280" y="769620"/>
                  </a:lnTo>
                  <a:lnTo>
                    <a:pt x="1018540" y="769620"/>
                  </a:lnTo>
                  <a:lnTo>
                    <a:pt x="1005840" y="0"/>
                  </a:lnTo>
                  <a:close/>
                </a:path>
              </a:pathLst>
            </a:custGeom>
            <a:solidFill>
              <a:srgbClr val="F9D3F7">
                <a:alpha val="50000"/>
              </a:srgbClr>
            </a:solidFill>
            <a:ln w="19050" cap="flat" cmpd="sng" algn="ctr">
              <a:solidFill>
                <a:srgbClr val="FF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tx1"/>
                </a:solidFill>
                <a:effectLst/>
                <a:latin typeface="Arial" charset="0"/>
              </a:endParaRPr>
            </a:p>
          </p:txBody>
        </p:sp>
      </p:grpSp>
      <p:sp>
        <p:nvSpPr>
          <p:cNvPr id="17617" name="Forma libre 17616"/>
          <p:cNvSpPr/>
          <p:nvPr/>
        </p:nvSpPr>
        <p:spPr bwMode="auto">
          <a:xfrm>
            <a:off x="5676900" y="1170940"/>
            <a:ext cx="533400" cy="906780"/>
          </a:xfrm>
          <a:custGeom>
            <a:avLst/>
            <a:gdLst>
              <a:gd name="connsiteX0" fmla="*/ 462280 w 533400"/>
              <a:gd name="connsiteY0" fmla="*/ 53340 h 906780"/>
              <a:gd name="connsiteX1" fmla="*/ 454660 w 533400"/>
              <a:gd name="connsiteY1" fmla="*/ 40640 h 906780"/>
              <a:gd name="connsiteX2" fmla="*/ 436880 w 533400"/>
              <a:gd name="connsiteY2" fmla="*/ 25400 h 906780"/>
              <a:gd name="connsiteX3" fmla="*/ 434340 w 533400"/>
              <a:gd name="connsiteY3" fmla="*/ 33020 h 906780"/>
              <a:gd name="connsiteX4" fmla="*/ 436880 w 533400"/>
              <a:gd name="connsiteY4" fmla="*/ 40640 h 906780"/>
              <a:gd name="connsiteX5" fmla="*/ 431800 w 533400"/>
              <a:gd name="connsiteY5" fmla="*/ 33020 h 906780"/>
              <a:gd name="connsiteX6" fmla="*/ 411480 w 533400"/>
              <a:gd name="connsiteY6" fmla="*/ 27940 h 906780"/>
              <a:gd name="connsiteX7" fmla="*/ 396240 w 533400"/>
              <a:gd name="connsiteY7" fmla="*/ 12700 h 906780"/>
              <a:gd name="connsiteX8" fmla="*/ 391160 w 533400"/>
              <a:gd name="connsiteY8" fmla="*/ 5080 h 906780"/>
              <a:gd name="connsiteX9" fmla="*/ 375920 w 533400"/>
              <a:gd name="connsiteY9" fmla="*/ 0 h 906780"/>
              <a:gd name="connsiteX10" fmla="*/ 355600 w 533400"/>
              <a:gd name="connsiteY10" fmla="*/ 2540 h 906780"/>
              <a:gd name="connsiteX11" fmla="*/ 332740 w 533400"/>
              <a:gd name="connsiteY11" fmla="*/ 5080 h 906780"/>
              <a:gd name="connsiteX12" fmla="*/ 325120 w 533400"/>
              <a:gd name="connsiteY12" fmla="*/ 7620 h 906780"/>
              <a:gd name="connsiteX13" fmla="*/ 307340 w 533400"/>
              <a:gd name="connsiteY13" fmla="*/ 12700 h 906780"/>
              <a:gd name="connsiteX14" fmla="*/ 299720 w 533400"/>
              <a:gd name="connsiteY14" fmla="*/ 20320 h 906780"/>
              <a:gd name="connsiteX15" fmla="*/ 292100 w 533400"/>
              <a:gd name="connsiteY15" fmla="*/ 25400 h 906780"/>
              <a:gd name="connsiteX16" fmla="*/ 287020 w 533400"/>
              <a:gd name="connsiteY16" fmla="*/ 33020 h 906780"/>
              <a:gd name="connsiteX17" fmla="*/ 271780 w 533400"/>
              <a:gd name="connsiteY17" fmla="*/ 45720 h 906780"/>
              <a:gd name="connsiteX18" fmla="*/ 256540 w 533400"/>
              <a:gd name="connsiteY18" fmla="*/ 55880 h 906780"/>
              <a:gd name="connsiteX19" fmla="*/ 238760 w 533400"/>
              <a:gd name="connsiteY19" fmla="*/ 73660 h 906780"/>
              <a:gd name="connsiteX20" fmla="*/ 228600 w 533400"/>
              <a:gd name="connsiteY20" fmla="*/ 76200 h 906780"/>
              <a:gd name="connsiteX21" fmla="*/ 213360 w 533400"/>
              <a:gd name="connsiteY21" fmla="*/ 81280 h 906780"/>
              <a:gd name="connsiteX22" fmla="*/ 195580 w 533400"/>
              <a:gd name="connsiteY22" fmla="*/ 93980 h 906780"/>
              <a:gd name="connsiteX23" fmla="*/ 182880 w 533400"/>
              <a:gd name="connsiteY23" fmla="*/ 109220 h 906780"/>
              <a:gd name="connsiteX24" fmla="*/ 172720 w 533400"/>
              <a:gd name="connsiteY24" fmla="*/ 114300 h 906780"/>
              <a:gd name="connsiteX25" fmla="*/ 167640 w 533400"/>
              <a:gd name="connsiteY25" fmla="*/ 121920 h 906780"/>
              <a:gd name="connsiteX26" fmla="*/ 167640 w 533400"/>
              <a:gd name="connsiteY26" fmla="*/ 147320 h 906780"/>
              <a:gd name="connsiteX27" fmla="*/ 165100 w 533400"/>
              <a:gd name="connsiteY27" fmla="*/ 182880 h 906780"/>
              <a:gd name="connsiteX28" fmla="*/ 162560 w 533400"/>
              <a:gd name="connsiteY28" fmla="*/ 190500 h 906780"/>
              <a:gd name="connsiteX29" fmla="*/ 170180 w 533400"/>
              <a:gd name="connsiteY29" fmla="*/ 251460 h 906780"/>
              <a:gd name="connsiteX30" fmla="*/ 167640 w 533400"/>
              <a:gd name="connsiteY30" fmla="*/ 266700 h 906780"/>
              <a:gd name="connsiteX31" fmla="*/ 160020 w 533400"/>
              <a:gd name="connsiteY31" fmla="*/ 276860 h 906780"/>
              <a:gd name="connsiteX32" fmla="*/ 149860 w 533400"/>
              <a:gd name="connsiteY32" fmla="*/ 294640 h 906780"/>
              <a:gd name="connsiteX33" fmla="*/ 147320 w 533400"/>
              <a:gd name="connsiteY33" fmla="*/ 302260 h 906780"/>
              <a:gd name="connsiteX34" fmla="*/ 142240 w 533400"/>
              <a:gd name="connsiteY34" fmla="*/ 309880 h 906780"/>
              <a:gd name="connsiteX35" fmla="*/ 139700 w 533400"/>
              <a:gd name="connsiteY35" fmla="*/ 320040 h 906780"/>
              <a:gd name="connsiteX36" fmla="*/ 129540 w 533400"/>
              <a:gd name="connsiteY36" fmla="*/ 335280 h 906780"/>
              <a:gd name="connsiteX37" fmla="*/ 124460 w 533400"/>
              <a:gd name="connsiteY37" fmla="*/ 342900 h 906780"/>
              <a:gd name="connsiteX38" fmla="*/ 116840 w 533400"/>
              <a:gd name="connsiteY38" fmla="*/ 368300 h 906780"/>
              <a:gd name="connsiteX39" fmla="*/ 101600 w 533400"/>
              <a:gd name="connsiteY39" fmla="*/ 388620 h 906780"/>
              <a:gd name="connsiteX40" fmla="*/ 96520 w 533400"/>
              <a:gd name="connsiteY40" fmla="*/ 411480 h 906780"/>
              <a:gd name="connsiteX41" fmla="*/ 86360 w 533400"/>
              <a:gd name="connsiteY41" fmla="*/ 434340 h 906780"/>
              <a:gd name="connsiteX42" fmla="*/ 73660 w 533400"/>
              <a:gd name="connsiteY42" fmla="*/ 469900 h 906780"/>
              <a:gd name="connsiteX43" fmla="*/ 68580 w 533400"/>
              <a:gd name="connsiteY43" fmla="*/ 487680 h 906780"/>
              <a:gd name="connsiteX44" fmla="*/ 66040 w 533400"/>
              <a:gd name="connsiteY44" fmla="*/ 495300 h 906780"/>
              <a:gd name="connsiteX45" fmla="*/ 58420 w 533400"/>
              <a:gd name="connsiteY45" fmla="*/ 515620 h 906780"/>
              <a:gd name="connsiteX46" fmla="*/ 55880 w 533400"/>
              <a:gd name="connsiteY46" fmla="*/ 543560 h 906780"/>
              <a:gd name="connsiteX47" fmla="*/ 50800 w 533400"/>
              <a:gd name="connsiteY47" fmla="*/ 622300 h 906780"/>
              <a:gd name="connsiteX48" fmla="*/ 40640 w 533400"/>
              <a:gd name="connsiteY48" fmla="*/ 637540 h 906780"/>
              <a:gd name="connsiteX49" fmla="*/ 38100 w 533400"/>
              <a:gd name="connsiteY49" fmla="*/ 645160 h 906780"/>
              <a:gd name="connsiteX50" fmla="*/ 27940 w 533400"/>
              <a:gd name="connsiteY50" fmla="*/ 660400 h 906780"/>
              <a:gd name="connsiteX51" fmla="*/ 25400 w 533400"/>
              <a:gd name="connsiteY51" fmla="*/ 711200 h 906780"/>
              <a:gd name="connsiteX52" fmla="*/ 20320 w 533400"/>
              <a:gd name="connsiteY52" fmla="*/ 726440 h 906780"/>
              <a:gd name="connsiteX53" fmla="*/ 17780 w 533400"/>
              <a:gd name="connsiteY53" fmla="*/ 739140 h 906780"/>
              <a:gd name="connsiteX54" fmla="*/ 15240 w 533400"/>
              <a:gd name="connsiteY54" fmla="*/ 754380 h 906780"/>
              <a:gd name="connsiteX55" fmla="*/ 12700 w 533400"/>
              <a:gd name="connsiteY55" fmla="*/ 762000 h 906780"/>
              <a:gd name="connsiteX56" fmla="*/ 2540 w 533400"/>
              <a:gd name="connsiteY56" fmla="*/ 789940 h 906780"/>
              <a:gd name="connsiteX57" fmla="*/ 5080 w 533400"/>
              <a:gd name="connsiteY57" fmla="*/ 812800 h 906780"/>
              <a:gd name="connsiteX58" fmla="*/ 0 w 533400"/>
              <a:gd name="connsiteY58" fmla="*/ 886460 h 906780"/>
              <a:gd name="connsiteX59" fmla="*/ 17780 w 533400"/>
              <a:gd name="connsiteY59" fmla="*/ 906780 h 906780"/>
              <a:gd name="connsiteX60" fmla="*/ 25400 w 533400"/>
              <a:gd name="connsiteY60" fmla="*/ 904240 h 906780"/>
              <a:gd name="connsiteX61" fmla="*/ 43180 w 533400"/>
              <a:gd name="connsiteY61" fmla="*/ 896620 h 906780"/>
              <a:gd name="connsiteX62" fmla="*/ 78740 w 533400"/>
              <a:gd name="connsiteY62" fmla="*/ 894080 h 906780"/>
              <a:gd name="connsiteX63" fmla="*/ 101600 w 533400"/>
              <a:gd name="connsiteY63" fmla="*/ 891540 h 906780"/>
              <a:gd name="connsiteX64" fmla="*/ 104140 w 533400"/>
              <a:gd name="connsiteY64" fmla="*/ 878840 h 906780"/>
              <a:gd name="connsiteX65" fmla="*/ 106680 w 533400"/>
              <a:gd name="connsiteY65" fmla="*/ 871220 h 906780"/>
              <a:gd name="connsiteX66" fmla="*/ 109220 w 533400"/>
              <a:gd name="connsiteY66" fmla="*/ 848360 h 906780"/>
              <a:gd name="connsiteX67" fmla="*/ 111760 w 533400"/>
              <a:gd name="connsiteY67" fmla="*/ 840740 h 906780"/>
              <a:gd name="connsiteX68" fmla="*/ 127000 w 533400"/>
              <a:gd name="connsiteY68" fmla="*/ 835660 h 906780"/>
              <a:gd name="connsiteX69" fmla="*/ 134620 w 533400"/>
              <a:gd name="connsiteY69" fmla="*/ 833120 h 906780"/>
              <a:gd name="connsiteX70" fmla="*/ 142240 w 533400"/>
              <a:gd name="connsiteY70" fmla="*/ 835660 h 906780"/>
              <a:gd name="connsiteX71" fmla="*/ 157480 w 533400"/>
              <a:gd name="connsiteY71" fmla="*/ 825500 h 906780"/>
              <a:gd name="connsiteX72" fmla="*/ 165100 w 533400"/>
              <a:gd name="connsiteY72" fmla="*/ 820420 h 906780"/>
              <a:gd name="connsiteX73" fmla="*/ 172720 w 533400"/>
              <a:gd name="connsiteY73" fmla="*/ 815340 h 906780"/>
              <a:gd name="connsiteX74" fmla="*/ 182880 w 533400"/>
              <a:gd name="connsiteY74" fmla="*/ 810260 h 906780"/>
              <a:gd name="connsiteX75" fmla="*/ 200660 w 533400"/>
              <a:gd name="connsiteY75" fmla="*/ 805180 h 906780"/>
              <a:gd name="connsiteX76" fmla="*/ 223520 w 533400"/>
              <a:gd name="connsiteY76" fmla="*/ 792480 h 906780"/>
              <a:gd name="connsiteX77" fmla="*/ 241300 w 533400"/>
              <a:gd name="connsiteY77" fmla="*/ 789940 h 906780"/>
              <a:gd name="connsiteX78" fmla="*/ 251460 w 533400"/>
              <a:gd name="connsiteY78" fmla="*/ 784860 h 906780"/>
              <a:gd name="connsiteX79" fmla="*/ 261620 w 533400"/>
              <a:gd name="connsiteY79" fmla="*/ 782320 h 906780"/>
              <a:gd name="connsiteX80" fmla="*/ 269240 w 533400"/>
              <a:gd name="connsiteY80" fmla="*/ 777240 h 906780"/>
              <a:gd name="connsiteX81" fmla="*/ 281940 w 533400"/>
              <a:gd name="connsiteY81" fmla="*/ 774700 h 906780"/>
              <a:gd name="connsiteX82" fmla="*/ 289560 w 533400"/>
              <a:gd name="connsiteY82" fmla="*/ 772160 h 906780"/>
              <a:gd name="connsiteX83" fmla="*/ 294640 w 533400"/>
              <a:gd name="connsiteY83" fmla="*/ 764540 h 906780"/>
              <a:gd name="connsiteX84" fmla="*/ 307340 w 533400"/>
              <a:gd name="connsiteY84" fmla="*/ 741680 h 906780"/>
              <a:gd name="connsiteX85" fmla="*/ 314960 w 533400"/>
              <a:gd name="connsiteY85" fmla="*/ 739140 h 906780"/>
              <a:gd name="connsiteX86" fmla="*/ 325120 w 533400"/>
              <a:gd name="connsiteY86" fmla="*/ 731520 h 906780"/>
              <a:gd name="connsiteX87" fmla="*/ 332740 w 533400"/>
              <a:gd name="connsiteY87" fmla="*/ 726440 h 906780"/>
              <a:gd name="connsiteX88" fmla="*/ 340360 w 533400"/>
              <a:gd name="connsiteY88" fmla="*/ 718820 h 906780"/>
              <a:gd name="connsiteX89" fmla="*/ 347980 w 533400"/>
              <a:gd name="connsiteY89" fmla="*/ 716280 h 906780"/>
              <a:gd name="connsiteX90" fmla="*/ 365760 w 533400"/>
              <a:gd name="connsiteY90" fmla="*/ 711200 h 906780"/>
              <a:gd name="connsiteX91" fmla="*/ 381000 w 533400"/>
              <a:gd name="connsiteY91" fmla="*/ 698500 h 906780"/>
              <a:gd name="connsiteX92" fmla="*/ 388620 w 533400"/>
              <a:gd name="connsiteY92" fmla="*/ 693420 h 906780"/>
              <a:gd name="connsiteX93" fmla="*/ 416560 w 533400"/>
              <a:gd name="connsiteY93" fmla="*/ 688340 h 906780"/>
              <a:gd name="connsiteX94" fmla="*/ 424180 w 533400"/>
              <a:gd name="connsiteY94" fmla="*/ 680720 h 906780"/>
              <a:gd name="connsiteX95" fmla="*/ 434340 w 533400"/>
              <a:gd name="connsiteY95" fmla="*/ 662940 h 906780"/>
              <a:gd name="connsiteX96" fmla="*/ 441960 w 533400"/>
              <a:gd name="connsiteY96" fmla="*/ 657860 h 906780"/>
              <a:gd name="connsiteX97" fmla="*/ 447040 w 533400"/>
              <a:gd name="connsiteY97" fmla="*/ 650240 h 906780"/>
              <a:gd name="connsiteX98" fmla="*/ 459740 w 533400"/>
              <a:gd name="connsiteY98" fmla="*/ 640080 h 906780"/>
              <a:gd name="connsiteX99" fmla="*/ 464820 w 533400"/>
              <a:gd name="connsiteY99" fmla="*/ 622300 h 906780"/>
              <a:gd name="connsiteX100" fmla="*/ 467360 w 533400"/>
              <a:gd name="connsiteY100" fmla="*/ 614680 h 906780"/>
              <a:gd name="connsiteX101" fmla="*/ 469900 w 533400"/>
              <a:gd name="connsiteY101" fmla="*/ 601980 h 906780"/>
              <a:gd name="connsiteX102" fmla="*/ 482600 w 533400"/>
              <a:gd name="connsiteY102" fmla="*/ 589280 h 906780"/>
              <a:gd name="connsiteX103" fmla="*/ 485140 w 533400"/>
              <a:gd name="connsiteY103" fmla="*/ 581660 h 906780"/>
              <a:gd name="connsiteX104" fmla="*/ 495300 w 533400"/>
              <a:gd name="connsiteY104" fmla="*/ 556260 h 906780"/>
              <a:gd name="connsiteX105" fmla="*/ 502920 w 533400"/>
              <a:gd name="connsiteY105" fmla="*/ 551180 h 906780"/>
              <a:gd name="connsiteX106" fmla="*/ 513080 w 533400"/>
              <a:gd name="connsiteY106" fmla="*/ 553720 h 906780"/>
              <a:gd name="connsiteX107" fmla="*/ 515620 w 533400"/>
              <a:gd name="connsiteY107" fmla="*/ 482600 h 906780"/>
              <a:gd name="connsiteX108" fmla="*/ 518160 w 533400"/>
              <a:gd name="connsiteY108" fmla="*/ 472440 h 906780"/>
              <a:gd name="connsiteX109" fmla="*/ 515620 w 533400"/>
              <a:gd name="connsiteY109" fmla="*/ 449580 h 906780"/>
              <a:gd name="connsiteX110" fmla="*/ 518160 w 533400"/>
              <a:gd name="connsiteY110" fmla="*/ 419100 h 906780"/>
              <a:gd name="connsiteX111" fmla="*/ 525780 w 533400"/>
              <a:gd name="connsiteY111" fmla="*/ 403860 h 906780"/>
              <a:gd name="connsiteX112" fmla="*/ 533400 w 533400"/>
              <a:gd name="connsiteY112" fmla="*/ 388620 h 906780"/>
              <a:gd name="connsiteX113" fmla="*/ 530860 w 533400"/>
              <a:gd name="connsiteY113" fmla="*/ 363220 h 906780"/>
              <a:gd name="connsiteX114" fmla="*/ 520700 w 533400"/>
              <a:gd name="connsiteY114" fmla="*/ 345440 h 906780"/>
              <a:gd name="connsiteX115" fmla="*/ 515620 w 533400"/>
              <a:gd name="connsiteY115" fmla="*/ 320040 h 906780"/>
              <a:gd name="connsiteX116" fmla="*/ 513080 w 533400"/>
              <a:gd name="connsiteY116" fmla="*/ 312420 h 906780"/>
              <a:gd name="connsiteX117" fmla="*/ 502920 w 533400"/>
              <a:gd name="connsiteY117" fmla="*/ 309880 h 906780"/>
              <a:gd name="connsiteX118" fmla="*/ 500380 w 533400"/>
              <a:gd name="connsiteY118" fmla="*/ 294640 h 906780"/>
              <a:gd name="connsiteX119" fmla="*/ 497840 w 533400"/>
              <a:gd name="connsiteY119" fmla="*/ 259080 h 906780"/>
              <a:gd name="connsiteX120" fmla="*/ 492760 w 533400"/>
              <a:gd name="connsiteY120" fmla="*/ 248920 h 906780"/>
              <a:gd name="connsiteX121" fmla="*/ 485140 w 533400"/>
              <a:gd name="connsiteY121" fmla="*/ 238760 h 906780"/>
              <a:gd name="connsiteX122" fmla="*/ 480060 w 533400"/>
              <a:gd name="connsiteY122" fmla="*/ 231140 h 906780"/>
              <a:gd name="connsiteX123" fmla="*/ 477520 w 533400"/>
              <a:gd name="connsiteY123" fmla="*/ 220980 h 906780"/>
              <a:gd name="connsiteX124" fmla="*/ 472440 w 533400"/>
              <a:gd name="connsiteY124" fmla="*/ 213360 h 906780"/>
              <a:gd name="connsiteX125" fmla="*/ 474980 w 533400"/>
              <a:gd name="connsiteY125" fmla="*/ 162560 h 906780"/>
              <a:gd name="connsiteX126" fmla="*/ 480060 w 533400"/>
              <a:gd name="connsiteY126" fmla="*/ 154940 h 906780"/>
              <a:gd name="connsiteX127" fmla="*/ 485140 w 533400"/>
              <a:gd name="connsiteY127" fmla="*/ 132080 h 906780"/>
              <a:gd name="connsiteX128" fmla="*/ 495300 w 533400"/>
              <a:gd name="connsiteY128" fmla="*/ 134620 h 906780"/>
              <a:gd name="connsiteX129" fmla="*/ 497840 w 533400"/>
              <a:gd name="connsiteY129" fmla="*/ 121920 h 906780"/>
              <a:gd name="connsiteX130" fmla="*/ 508000 w 533400"/>
              <a:gd name="connsiteY130" fmla="*/ 81280 h 906780"/>
              <a:gd name="connsiteX131" fmla="*/ 490220 w 533400"/>
              <a:gd name="connsiteY131" fmla="*/ 58420 h 906780"/>
              <a:gd name="connsiteX132" fmla="*/ 474980 w 533400"/>
              <a:gd name="connsiteY132" fmla="*/ 53340 h 906780"/>
              <a:gd name="connsiteX133" fmla="*/ 467360 w 533400"/>
              <a:gd name="connsiteY133" fmla="*/ 50800 h 906780"/>
              <a:gd name="connsiteX134" fmla="*/ 454660 w 533400"/>
              <a:gd name="connsiteY134" fmla="*/ 48260 h 906780"/>
              <a:gd name="connsiteX135" fmla="*/ 447040 w 533400"/>
              <a:gd name="connsiteY135" fmla="*/ 45720 h 906780"/>
              <a:gd name="connsiteX136" fmla="*/ 462280 w 533400"/>
              <a:gd name="connsiteY136" fmla="*/ 53340 h 90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533400" h="906780">
                <a:moveTo>
                  <a:pt x="462280" y="53340"/>
                </a:moveTo>
                <a:cubicBezTo>
                  <a:pt x="463550" y="52493"/>
                  <a:pt x="457691" y="44537"/>
                  <a:pt x="454660" y="40640"/>
                </a:cubicBezTo>
                <a:cubicBezTo>
                  <a:pt x="448027" y="32112"/>
                  <a:pt x="444861" y="30721"/>
                  <a:pt x="436880" y="25400"/>
                </a:cubicBezTo>
                <a:cubicBezTo>
                  <a:pt x="436033" y="27940"/>
                  <a:pt x="434340" y="30343"/>
                  <a:pt x="434340" y="33020"/>
                </a:cubicBezTo>
                <a:cubicBezTo>
                  <a:pt x="434340" y="35697"/>
                  <a:pt x="439557" y="40640"/>
                  <a:pt x="436880" y="40640"/>
                </a:cubicBezTo>
                <a:cubicBezTo>
                  <a:pt x="433827" y="40640"/>
                  <a:pt x="434184" y="34927"/>
                  <a:pt x="431800" y="33020"/>
                </a:cubicBezTo>
                <a:cubicBezTo>
                  <a:pt x="429197" y="30937"/>
                  <a:pt x="412112" y="28066"/>
                  <a:pt x="411480" y="27940"/>
                </a:cubicBezTo>
                <a:cubicBezTo>
                  <a:pt x="406400" y="22860"/>
                  <a:pt x="400225" y="18678"/>
                  <a:pt x="396240" y="12700"/>
                </a:cubicBezTo>
                <a:cubicBezTo>
                  <a:pt x="394547" y="10160"/>
                  <a:pt x="393749" y="6698"/>
                  <a:pt x="391160" y="5080"/>
                </a:cubicBezTo>
                <a:cubicBezTo>
                  <a:pt x="386619" y="2242"/>
                  <a:pt x="375920" y="0"/>
                  <a:pt x="375920" y="0"/>
                </a:cubicBezTo>
                <a:lnTo>
                  <a:pt x="355600" y="2540"/>
                </a:lnTo>
                <a:cubicBezTo>
                  <a:pt x="347986" y="3436"/>
                  <a:pt x="340303" y="3820"/>
                  <a:pt x="332740" y="5080"/>
                </a:cubicBezTo>
                <a:cubicBezTo>
                  <a:pt x="330099" y="5520"/>
                  <a:pt x="327694" y="6884"/>
                  <a:pt x="325120" y="7620"/>
                </a:cubicBezTo>
                <a:cubicBezTo>
                  <a:pt x="302794" y="13999"/>
                  <a:pt x="325610" y="6610"/>
                  <a:pt x="307340" y="12700"/>
                </a:cubicBezTo>
                <a:cubicBezTo>
                  <a:pt x="304800" y="15240"/>
                  <a:pt x="302480" y="18020"/>
                  <a:pt x="299720" y="20320"/>
                </a:cubicBezTo>
                <a:cubicBezTo>
                  <a:pt x="297375" y="22274"/>
                  <a:pt x="294259" y="23241"/>
                  <a:pt x="292100" y="25400"/>
                </a:cubicBezTo>
                <a:cubicBezTo>
                  <a:pt x="289941" y="27559"/>
                  <a:pt x="288974" y="30675"/>
                  <a:pt x="287020" y="33020"/>
                </a:cubicBezTo>
                <a:cubicBezTo>
                  <a:pt x="276901" y="45163"/>
                  <a:pt x="282678" y="36638"/>
                  <a:pt x="271780" y="45720"/>
                </a:cubicBezTo>
                <a:cubicBezTo>
                  <a:pt x="259096" y="56290"/>
                  <a:pt x="269931" y="51416"/>
                  <a:pt x="256540" y="55880"/>
                </a:cubicBezTo>
                <a:cubicBezTo>
                  <a:pt x="250444" y="64008"/>
                  <a:pt x="248243" y="68919"/>
                  <a:pt x="238760" y="73660"/>
                </a:cubicBezTo>
                <a:cubicBezTo>
                  <a:pt x="235638" y="75221"/>
                  <a:pt x="231944" y="75197"/>
                  <a:pt x="228600" y="76200"/>
                </a:cubicBezTo>
                <a:cubicBezTo>
                  <a:pt x="223471" y="77739"/>
                  <a:pt x="213360" y="81280"/>
                  <a:pt x="213360" y="81280"/>
                </a:cubicBezTo>
                <a:cubicBezTo>
                  <a:pt x="203076" y="96705"/>
                  <a:pt x="215109" y="81774"/>
                  <a:pt x="195580" y="93980"/>
                </a:cubicBezTo>
                <a:cubicBezTo>
                  <a:pt x="176772" y="105735"/>
                  <a:pt x="197626" y="96931"/>
                  <a:pt x="182880" y="109220"/>
                </a:cubicBezTo>
                <a:cubicBezTo>
                  <a:pt x="179971" y="111644"/>
                  <a:pt x="176107" y="112607"/>
                  <a:pt x="172720" y="114300"/>
                </a:cubicBezTo>
                <a:cubicBezTo>
                  <a:pt x="171027" y="116840"/>
                  <a:pt x="168843" y="119114"/>
                  <a:pt x="167640" y="121920"/>
                </a:cubicBezTo>
                <a:cubicBezTo>
                  <a:pt x="163093" y="132529"/>
                  <a:pt x="165644" y="135345"/>
                  <a:pt x="167640" y="147320"/>
                </a:cubicBezTo>
                <a:cubicBezTo>
                  <a:pt x="166793" y="159173"/>
                  <a:pt x="166488" y="171078"/>
                  <a:pt x="165100" y="182880"/>
                </a:cubicBezTo>
                <a:cubicBezTo>
                  <a:pt x="164787" y="185539"/>
                  <a:pt x="162560" y="187823"/>
                  <a:pt x="162560" y="190500"/>
                </a:cubicBezTo>
                <a:cubicBezTo>
                  <a:pt x="162560" y="239624"/>
                  <a:pt x="158127" y="227354"/>
                  <a:pt x="170180" y="251460"/>
                </a:cubicBezTo>
                <a:cubicBezTo>
                  <a:pt x="169333" y="256540"/>
                  <a:pt x="169553" y="261918"/>
                  <a:pt x="167640" y="266700"/>
                </a:cubicBezTo>
                <a:cubicBezTo>
                  <a:pt x="166068" y="270631"/>
                  <a:pt x="162120" y="273184"/>
                  <a:pt x="160020" y="276860"/>
                </a:cubicBezTo>
                <a:cubicBezTo>
                  <a:pt x="144505" y="304011"/>
                  <a:pt x="177485" y="257807"/>
                  <a:pt x="149860" y="294640"/>
                </a:cubicBezTo>
                <a:cubicBezTo>
                  <a:pt x="149013" y="297180"/>
                  <a:pt x="148517" y="299865"/>
                  <a:pt x="147320" y="302260"/>
                </a:cubicBezTo>
                <a:cubicBezTo>
                  <a:pt x="145955" y="304990"/>
                  <a:pt x="143443" y="307074"/>
                  <a:pt x="142240" y="309880"/>
                </a:cubicBezTo>
                <a:cubicBezTo>
                  <a:pt x="140865" y="313089"/>
                  <a:pt x="141261" y="316918"/>
                  <a:pt x="139700" y="320040"/>
                </a:cubicBezTo>
                <a:cubicBezTo>
                  <a:pt x="136970" y="325501"/>
                  <a:pt x="132927" y="330200"/>
                  <a:pt x="129540" y="335280"/>
                </a:cubicBezTo>
                <a:lnTo>
                  <a:pt x="124460" y="342900"/>
                </a:lnTo>
                <a:cubicBezTo>
                  <a:pt x="123141" y="348176"/>
                  <a:pt x="119159" y="365208"/>
                  <a:pt x="116840" y="368300"/>
                </a:cubicBezTo>
                <a:lnTo>
                  <a:pt x="101600" y="388620"/>
                </a:lnTo>
                <a:cubicBezTo>
                  <a:pt x="100593" y="393653"/>
                  <a:pt x="98314" y="406099"/>
                  <a:pt x="96520" y="411480"/>
                </a:cubicBezTo>
                <a:cubicBezTo>
                  <a:pt x="91500" y="426539"/>
                  <a:pt x="92261" y="421063"/>
                  <a:pt x="86360" y="434340"/>
                </a:cubicBezTo>
                <a:cubicBezTo>
                  <a:pt x="81235" y="445871"/>
                  <a:pt x="77642" y="457953"/>
                  <a:pt x="73660" y="469900"/>
                </a:cubicBezTo>
                <a:cubicBezTo>
                  <a:pt x="67570" y="488170"/>
                  <a:pt x="74959" y="465354"/>
                  <a:pt x="68580" y="487680"/>
                </a:cubicBezTo>
                <a:cubicBezTo>
                  <a:pt x="67844" y="490254"/>
                  <a:pt x="66689" y="492703"/>
                  <a:pt x="66040" y="495300"/>
                </a:cubicBezTo>
                <a:cubicBezTo>
                  <a:pt x="61646" y="512877"/>
                  <a:pt x="66782" y="503076"/>
                  <a:pt x="58420" y="515620"/>
                </a:cubicBezTo>
                <a:cubicBezTo>
                  <a:pt x="57573" y="524933"/>
                  <a:pt x="56546" y="534232"/>
                  <a:pt x="55880" y="543560"/>
                </a:cubicBezTo>
                <a:cubicBezTo>
                  <a:pt x="54006" y="569794"/>
                  <a:pt x="65389" y="600416"/>
                  <a:pt x="50800" y="622300"/>
                </a:cubicBezTo>
                <a:cubicBezTo>
                  <a:pt x="47413" y="627380"/>
                  <a:pt x="42571" y="631748"/>
                  <a:pt x="40640" y="637540"/>
                </a:cubicBezTo>
                <a:cubicBezTo>
                  <a:pt x="39793" y="640080"/>
                  <a:pt x="39400" y="642820"/>
                  <a:pt x="38100" y="645160"/>
                </a:cubicBezTo>
                <a:cubicBezTo>
                  <a:pt x="35135" y="650497"/>
                  <a:pt x="27940" y="660400"/>
                  <a:pt x="27940" y="660400"/>
                </a:cubicBezTo>
                <a:cubicBezTo>
                  <a:pt x="27093" y="677333"/>
                  <a:pt x="27343" y="694357"/>
                  <a:pt x="25400" y="711200"/>
                </a:cubicBezTo>
                <a:cubicBezTo>
                  <a:pt x="24786" y="716519"/>
                  <a:pt x="21370" y="721189"/>
                  <a:pt x="20320" y="726440"/>
                </a:cubicBezTo>
                <a:cubicBezTo>
                  <a:pt x="19473" y="730673"/>
                  <a:pt x="18552" y="734892"/>
                  <a:pt x="17780" y="739140"/>
                </a:cubicBezTo>
                <a:cubicBezTo>
                  <a:pt x="16859" y="744207"/>
                  <a:pt x="16357" y="749353"/>
                  <a:pt x="15240" y="754380"/>
                </a:cubicBezTo>
                <a:cubicBezTo>
                  <a:pt x="14659" y="756994"/>
                  <a:pt x="13404" y="759417"/>
                  <a:pt x="12700" y="762000"/>
                </a:cubicBezTo>
                <a:cubicBezTo>
                  <a:pt x="5984" y="786625"/>
                  <a:pt x="11884" y="775924"/>
                  <a:pt x="2540" y="789940"/>
                </a:cubicBezTo>
                <a:cubicBezTo>
                  <a:pt x="3387" y="797560"/>
                  <a:pt x="5080" y="805133"/>
                  <a:pt x="5080" y="812800"/>
                </a:cubicBezTo>
                <a:cubicBezTo>
                  <a:pt x="5080" y="822486"/>
                  <a:pt x="955" y="874043"/>
                  <a:pt x="0" y="886460"/>
                </a:cubicBezTo>
                <a:cubicBezTo>
                  <a:pt x="11853" y="904240"/>
                  <a:pt x="5080" y="898313"/>
                  <a:pt x="17780" y="906780"/>
                </a:cubicBezTo>
                <a:cubicBezTo>
                  <a:pt x="20320" y="905933"/>
                  <a:pt x="22939" y="905295"/>
                  <a:pt x="25400" y="904240"/>
                </a:cubicBezTo>
                <a:cubicBezTo>
                  <a:pt x="29840" y="902337"/>
                  <a:pt x="37706" y="897264"/>
                  <a:pt x="43180" y="896620"/>
                </a:cubicBezTo>
                <a:cubicBezTo>
                  <a:pt x="54982" y="895232"/>
                  <a:pt x="66901" y="895109"/>
                  <a:pt x="78740" y="894080"/>
                </a:cubicBezTo>
                <a:cubicBezTo>
                  <a:pt x="86378" y="893416"/>
                  <a:pt x="93980" y="892387"/>
                  <a:pt x="101600" y="891540"/>
                </a:cubicBezTo>
                <a:cubicBezTo>
                  <a:pt x="102447" y="887307"/>
                  <a:pt x="103093" y="883028"/>
                  <a:pt x="104140" y="878840"/>
                </a:cubicBezTo>
                <a:cubicBezTo>
                  <a:pt x="104789" y="876243"/>
                  <a:pt x="106240" y="873861"/>
                  <a:pt x="106680" y="871220"/>
                </a:cubicBezTo>
                <a:cubicBezTo>
                  <a:pt x="107940" y="863657"/>
                  <a:pt x="107960" y="855923"/>
                  <a:pt x="109220" y="848360"/>
                </a:cubicBezTo>
                <a:cubicBezTo>
                  <a:pt x="109660" y="845719"/>
                  <a:pt x="109581" y="842296"/>
                  <a:pt x="111760" y="840740"/>
                </a:cubicBezTo>
                <a:cubicBezTo>
                  <a:pt x="116117" y="837628"/>
                  <a:pt x="121920" y="837353"/>
                  <a:pt x="127000" y="835660"/>
                </a:cubicBezTo>
                <a:lnTo>
                  <a:pt x="134620" y="833120"/>
                </a:lnTo>
                <a:cubicBezTo>
                  <a:pt x="137160" y="833967"/>
                  <a:pt x="139700" y="836507"/>
                  <a:pt x="142240" y="835660"/>
                </a:cubicBezTo>
                <a:cubicBezTo>
                  <a:pt x="148032" y="833729"/>
                  <a:pt x="152400" y="828887"/>
                  <a:pt x="157480" y="825500"/>
                </a:cubicBezTo>
                <a:lnTo>
                  <a:pt x="165100" y="820420"/>
                </a:lnTo>
                <a:cubicBezTo>
                  <a:pt x="167640" y="818727"/>
                  <a:pt x="169990" y="816705"/>
                  <a:pt x="172720" y="815340"/>
                </a:cubicBezTo>
                <a:cubicBezTo>
                  <a:pt x="176107" y="813647"/>
                  <a:pt x="179335" y="811589"/>
                  <a:pt x="182880" y="810260"/>
                </a:cubicBezTo>
                <a:cubicBezTo>
                  <a:pt x="186927" y="808742"/>
                  <a:pt x="196409" y="807542"/>
                  <a:pt x="200660" y="805180"/>
                </a:cubicBezTo>
                <a:cubicBezTo>
                  <a:pt x="212117" y="798815"/>
                  <a:pt x="212744" y="794635"/>
                  <a:pt x="223520" y="792480"/>
                </a:cubicBezTo>
                <a:cubicBezTo>
                  <a:pt x="229391" y="791306"/>
                  <a:pt x="235373" y="790787"/>
                  <a:pt x="241300" y="789940"/>
                </a:cubicBezTo>
                <a:cubicBezTo>
                  <a:pt x="244687" y="788247"/>
                  <a:pt x="247915" y="786189"/>
                  <a:pt x="251460" y="784860"/>
                </a:cubicBezTo>
                <a:cubicBezTo>
                  <a:pt x="254729" y="783634"/>
                  <a:pt x="258411" y="783695"/>
                  <a:pt x="261620" y="782320"/>
                </a:cubicBezTo>
                <a:cubicBezTo>
                  <a:pt x="264426" y="781117"/>
                  <a:pt x="266382" y="778312"/>
                  <a:pt x="269240" y="777240"/>
                </a:cubicBezTo>
                <a:cubicBezTo>
                  <a:pt x="273282" y="775724"/>
                  <a:pt x="277752" y="775747"/>
                  <a:pt x="281940" y="774700"/>
                </a:cubicBezTo>
                <a:cubicBezTo>
                  <a:pt x="284537" y="774051"/>
                  <a:pt x="287020" y="773007"/>
                  <a:pt x="289560" y="772160"/>
                </a:cubicBezTo>
                <a:cubicBezTo>
                  <a:pt x="291253" y="769620"/>
                  <a:pt x="293275" y="767270"/>
                  <a:pt x="294640" y="764540"/>
                </a:cubicBezTo>
                <a:cubicBezTo>
                  <a:pt x="298218" y="757383"/>
                  <a:pt x="297730" y="744883"/>
                  <a:pt x="307340" y="741680"/>
                </a:cubicBezTo>
                <a:lnTo>
                  <a:pt x="314960" y="739140"/>
                </a:lnTo>
                <a:cubicBezTo>
                  <a:pt x="318347" y="736600"/>
                  <a:pt x="321675" y="733981"/>
                  <a:pt x="325120" y="731520"/>
                </a:cubicBezTo>
                <a:cubicBezTo>
                  <a:pt x="327604" y="729746"/>
                  <a:pt x="330395" y="728394"/>
                  <a:pt x="332740" y="726440"/>
                </a:cubicBezTo>
                <a:cubicBezTo>
                  <a:pt x="335500" y="724140"/>
                  <a:pt x="337371" y="720813"/>
                  <a:pt x="340360" y="718820"/>
                </a:cubicBezTo>
                <a:cubicBezTo>
                  <a:pt x="342588" y="717335"/>
                  <a:pt x="345406" y="717016"/>
                  <a:pt x="347980" y="716280"/>
                </a:cubicBezTo>
                <a:cubicBezTo>
                  <a:pt x="351778" y="715195"/>
                  <a:pt x="361700" y="713230"/>
                  <a:pt x="365760" y="711200"/>
                </a:cubicBezTo>
                <a:cubicBezTo>
                  <a:pt x="375220" y="706470"/>
                  <a:pt x="372574" y="705522"/>
                  <a:pt x="381000" y="698500"/>
                </a:cubicBezTo>
                <a:cubicBezTo>
                  <a:pt x="383345" y="696546"/>
                  <a:pt x="385685" y="694259"/>
                  <a:pt x="388620" y="693420"/>
                </a:cubicBezTo>
                <a:cubicBezTo>
                  <a:pt x="397722" y="690819"/>
                  <a:pt x="407247" y="690033"/>
                  <a:pt x="416560" y="688340"/>
                </a:cubicBezTo>
                <a:cubicBezTo>
                  <a:pt x="419100" y="685800"/>
                  <a:pt x="422092" y="683643"/>
                  <a:pt x="424180" y="680720"/>
                </a:cubicBezTo>
                <a:cubicBezTo>
                  <a:pt x="429160" y="673747"/>
                  <a:pt x="428341" y="668939"/>
                  <a:pt x="434340" y="662940"/>
                </a:cubicBezTo>
                <a:cubicBezTo>
                  <a:pt x="436499" y="660781"/>
                  <a:pt x="439420" y="659553"/>
                  <a:pt x="441960" y="657860"/>
                </a:cubicBezTo>
                <a:cubicBezTo>
                  <a:pt x="443653" y="655320"/>
                  <a:pt x="444656" y="652147"/>
                  <a:pt x="447040" y="650240"/>
                </a:cubicBezTo>
                <a:cubicBezTo>
                  <a:pt x="459246" y="640475"/>
                  <a:pt x="451247" y="657065"/>
                  <a:pt x="459740" y="640080"/>
                </a:cubicBezTo>
                <a:cubicBezTo>
                  <a:pt x="461770" y="636020"/>
                  <a:pt x="463735" y="626098"/>
                  <a:pt x="464820" y="622300"/>
                </a:cubicBezTo>
                <a:cubicBezTo>
                  <a:pt x="465556" y="619726"/>
                  <a:pt x="466711" y="617277"/>
                  <a:pt x="467360" y="614680"/>
                </a:cubicBezTo>
                <a:cubicBezTo>
                  <a:pt x="468407" y="610492"/>
                  <a:pt x="468384" y="606022"/>
                  <a:pt x="469900" y="601980"/>
                </a:cubicBezTo>
                <a:cubicBezTo>
                  <a:pt x="472722" y="594454"/>
                  <a:pt x="476391" y="593419"/>
                  <a:pt x="482600" y="589280"/>
                </a:cubicBezTo>
                <a:cubicBezTo>
                  <a:pt x="483447" y="586740"/>
                  <a:pt x="484404" y="584234"/>
                  <a:pt x="485140" y="581660"/>
                </a:cubicBezTo>
                <a:cubicBezTo>
                  <a:pt x="487624" y="572967"/>
                  <a:pt x="488499" y="563061"/>
                  <a:pt x="495300" y="556260"/>
                </a:cubicBezTo>
                <a:cubicBezTo>
                  <a:pt x="497459" y="554101"/>
                  <a:pt x="500380" y="552873"/>
                  <a:pt x="502920" y="551180"/>
                </a:cubicBezTo>
                <a:cubicBezTo>
                  <a:pt x="506307" y="552027"/>
                  <a:pt x="512444" y="557153"/>
                  <a:pt x="513080" y="553720"/>
                </a:cubicBezTo>
                <a:cubicBezTo>
                  <a:pt x="517399" y="530395"/>
                  <a:pt x="514140" y="506276"/>
                  <a:pt x="515620" y="482600"/>
                </a:cubicBezTo>
                <a:cubicBezTo>
                  <a:pt x="515838" y="479116"/>
                  <a:pt x="517313" y="475827"/>
                  <a:pt x="518160" y="472440"/>
                </a:cubicBezTo>
                <a:cubicBezTo>
                  <a:pt x="512233" y="454660"/>
                  <a:pt x="511387" y="462280"/>
                  <a:pt x="515620" y="449580"/>
                </a:cubicBezTo>
                <a:cubicBezTo>
                  <a:pt x="516467" y="439420"/>
                  <a:pt x="516813" y="429206"/>
                  <a:pt x="518160" y="419100"/>
                </a:cubicBezTo>
                <a:cubicBezTo>
                  <a:pt x="519321" y="410394"/>
                  <a:pt x="521888" y="411644"/>
                  <a:pt x="525780" y="403860"/>
                </a:cubicBezTo>
                <a:cubicBezTo>
                  <a:pt x="536296" y="382828"/>
                  <a:pt x="518841" y="410458"/>
                  <a:pt x="533400" y="388620"/>
                </a:cubicBezTo>
                <a:cubicBezTo>
                  <a:pt x="532553" y="380153"/>
                  <a:pt x="532643" y="371540"/>
                  <a:pt x="530860" y="363220"/>
                </a:cubicBezTo>
                <a:cubicBezTo>
                  <a:pt x="529842" y="358471"/>
                  <a:pt x="523504" y="349647"/>
                  <a:pt x="520700" y="345440"/>
                </a:cubicBezTo>
                <a:cubicBezTo>
                  <a:pt x="519007" y="336973"/>
                  <a:pt x="518350" y="328231"/>
                  <a:pt x="515620" y="320040"/>
                </a:cubicBezTo>
                <a:cubicBezTo>
                  <a:pt x="514773" y="317500"/>
                  <a:pt x="515171" y="314093"/>
                  <a:pt x="513080" y="312420"/>
                </a:cubicBezTo>
                <a:cubicBezTo>
                  <a:pt x="510354" y="310239"/>
                  <a:pt x="506307" y="310727"/>
                  <a:pt x="502920" y="309880"/>
                </a:cubicBezTo>
                <a:cubicBezTo>
                  <a:pt x="502073" y="304800"/>
                  <a:pt x="500892" y="299765"/>
                  <a:pt x="500380" y="294640"/>
                </a:cubicBezTo>
                <a:cubicBezTo>
                  <a:pt x="499198" y="282815"/>
                  <a:pt x="499794" y="270802"/>
                  <a:pt x="497840" y="259080"/>
                </a:cubicBezTo>
                <a:cubicBezTo>
                  <a:pt x="497218" y="255345"/>
                  <a:pt x="494767" y="252131"/>
                  <a:pt x="492760" y="248920"/>
                </a:cubicBezTo>
                <a:cubicBezTo>
                  <a:pt x="490516" y="245330"/>
                  <a:pt x="487601" y="242205"/>
                  <a:pt x="485140" y="238760"/>
                </a:cubicBezTo>
                <a:cubicBezTo>
                  <a:pt x="483366" y="236276"/>
                  <a:pt x="481753" y="233680"/>
                  <a:pt x="480060" y="231140"/>
                </a:cubicBezTo>
                <a:cubicBezTo>
                  <a:pt x="479213" y="227753"/>
                  <a:pt x="478895" y="224189"/>
                  <a:pt x="477520" y="220980"/>
                </a:cubicBezTo>
                <a:cubicBezTo>
                  <a:pt x="476317" y="218174"/>
                  <a:pt x="472573" y="216410"/>
                  <a:pt x="472440" y="213360"/>
                </a:cubicBezTo>
                <a:cubicBezTo>
                  <a:pt x="471704" y="196422"/>
                  <a:pt x="472787" y="179372"/>
                  <a:pt x="474980" y="162560"/>
                </a:cubicBezTo>
                <a:cubicBezTo>
                  <a:pt x="475375" y="159533"/>
                  <a:pt x="478695" y="157670"/>
                  <a:pt x="480060" y="154940"/>
                </a:cubicBezTo>
                <a:cubicBezTo>
                  <a:pt x="483186" y="148687"/>
                  <a:pt x="484164" y="137933"/>
                  <a:pt x="485140" y="132080"/>
                </a:cubicBezTo>
                <a:cubicBezTo>
                  <a:pt x="488527" y="132927"/>
                  <a:pt x="492574" y="136801"/>
                  <a:pt x="495300" y="134620"/>
                </a:cubicBezTo>
                <a:cubicBezTo>
                  <a:pt x="498671" y="131923"/>
                  <a:pt x="497410" y="126216"/>
                  <a:pt x="497840" y="121920"/>
                </a:cubicBezTo>
                <a:cubicBezTo>
                  <a:pt x="501964" y="80680"/>
                  <a:pt x="488009" y="87944"/>
                  <a:pt x="508000" y="81280"/>
                </a:cubicBezTo>
                <a:cubicBezTo>
                  <a:pt x="512330" y="68291"/>
                  <a:pt x="515490" y="66843"/>
                  <a:pt x="490220" y="58420"/>
                </a:cubicBezTo>
                <a:lnTo>
                  <a:pt x="474980" y="53340"/>
                </a:lnTo>
                <a:cubicBezTo>
                  <a:pt x="472440" y="52493"/>
                  <a:pt x="469985" y="51325"/>
                  <a:pt x="467360" y="50800"/>
                </a:cubicBezTo>
                <a:cubicBezTo>
                  <a:pt x="463127" y="49953"/>
                  <a:pt x="458848" y="49307"/>
                  <a:pt x="454660" y="48260"/>
                </a:cubicBezTo>
                <a:cubicBezTo>
                  <a:pt x="452063" y="47611"/>
                  <a:pt x="449637" y="46369"/>
                  <a:pt x="447040" y="45720"/>
                </a:cubicBezTo>
                <a:cubicBezTo>
                  <a:pt x="434887" y="42682"/>
                  <a:pt x="461010" y="54187"/>
                  <a:pt x="462280" y="53340"/>
                </a:cubicBezTo>
                <a:close/>
              </a:path>
            </a:pathLst>
          </a:custGeom>
          <a:noFill/>
          <a:ln w="9525" cap="flat" cmpd="sng" algn="ctr">
            <a:no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spAutoFit/>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smtClean="0">
              <a:ln>
                <a:noFill/>
              </a:ln>
              <a:solidFill>
                <a:schemeClr val="tx1"/>
              </a:solidFill>
              <a:effectLst/>
              <a:latin typeface="Arial" charset="0"/>
            </a:endParaRPr>
          </a:p>
        </p:txBody>
      </p:sp>
      <p:sp>
        <p:nvSpPr>
          <p:cNvPr id="17619" name="CuadroTexto 17618"/>
          <p:cNvSpPr txBox="1"/>
          <p:nvPr/>
        </p:nvSpPr>
        <p:spPr>
          <a:xfrm>
            <a:off x="467544" y="6310481"/>
            <a:ext cx="6408712" cy="430887"/>
          </a:xfrm>
          <a:prstGeom prst="rect">
            <a:avLst/>
          </a:prstGeom>
          <a:solidFill>
            <a:schemeClr val="tx1"/>
          </a:solidFill>
        </p:spPr>
        <p:txBody>
          <a:bodyPr wrap="square" rtlCol="0">
            <a:spAutoFit/>
          </a:bodyPr>
          <a:lstStyle/>
          <a:p>
            <a:r>
              <a:rPr lang="es-ES" sz="2200" b="1" dirty="0" err="1" smtClean="0">
                <a:solidFill>
                  <a:srgbClr val="0070C0"/>
                </a:solidFill>
              </a:rPr>
              <a:t>Subcuencas</a:t>
            </a:r>
            <a:r>
              <a:rPr lang="es-ES" sz="2200" b="1" dirty="0" smtClean="0">
                <a:solidFill>
                  <a:srgbClr val="0070C0"/>
                </a:solidFill>
              </a:rPr>
              <a:t> del sistema Francia – Los Teros</a:t>
            </a:r>
            <a:endParaRPr lang="en-US" sz="2200" b="1" dirty="0">
              <a:solidFill>
                <a:srgbClr val="0070C0"/>
              </a:solidFill>
            </a:endParaRPr>
          </a:p>
        </p:txBody>
      </p:sp>
      <p:pic>
        <p:nvPicPr>
          <p:cNvPr id="8786"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22030811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0" y="260648"/>
            <a:ext cx="4393183" cy="765198"/>
          </a:xfrm>
        </p:spPr>
        <p:txBody>
          <a:bodyPr wrap="none" lIns="0" tIns="0" rIns="0" bIns="0"/>
          <a:lstStyle/>
          <a:p>
            <a:pPr algn="l" eaLnBrk="1" hangingPunct="1">
              <a:defRPr/>
            </a:pPr>
            <a:r>
              <a:rPr lang="es-ES" sz="2400" dirty="0" smtClean="0"/>
              <a:t>ESTUDIOS HIDROLÓGICOS</a:t>
            </a:r>
            <a:br>
              <a:rPr lang="es-ES" sz="2400" dirty="0" smtClean="0"/>
            </a:br>
            <a:r>
              <a:rPr lang="es-ES" sz="2400" dirty="0" smtClean="0"/>
              <a:t>Uso del suelo</a:t>
            </a:r>
          </a:p>
        </p:txBody>
      </p:sp>
      <p:pic>
        <p:nvPicPr>
          <p:cNvPr id="3" name="Imagen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97768"/>
            <a:ext cx="9144000" cy="4462463"/>
          </a:xfrm>
          <a:prstGeom prst="rect">
            <a:avLst/>
          </a:prstGeom>
        </p:spPr>
      </p:pic>
      <p:pic>
        <p:nvPicPr>
          <p:cNvPr id="4" name="Imagen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197768"/>
            <a:ext cx="9144000" cy="4462463"/>
          </a:xfrm>
          <a:prstGeom prst="rect">
            <a:avLst/>
          </a:prstGeom>
        </p:spPr>
      </p:pic>
      <p:pic>
        <p:nvPicPr>
          <p:cNvPr id="6" name="Picture 6" descr="logo10"/>
          <p:cNvPicPr>
            <a:picLocks noChangeAspect="1" noChangeArrowheads="1"/>
          </p:cNvPicPr>
          <p:nvPr/>
        </p:nvPicPr>
        <p:blipFill>
          <a:blip r:embed="rId4"/>
          <a:srcRect/>
          <a:stretch>
            <a:fillRect/>
          </a:stretch>
        </p:blipFill>
        <p:spPr bwMode="auto">
          <a:xfrm>
            <a:off x="5382942" y="18854"/>
            <a:ext cx="3708416" cy="620688"/>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repeatCount="indefinite" fill="hold" nodeType="clickEffect">
                                  <p:stCondLst>
                                    <p:cond delay="0"/>
                                  </p:stCondLst>
                                  <p:endCondLst>
                                    <p:cond evt="onNext" delay="0">
                                      <p:tgtEl>
                                        <p:sldTgt/>
                                      </p:tgtEl>
                                    </p:cond>
                                  </p:end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79836" y="137560"/>
            <a:ext cx="4708188" cy="648072"/>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600" kern="0" dirty="0" smtClean="0"/>
              <a:t>ESTUDIOS HIDROLÓGICOS</a:t>
            </a:r>
          </a:p>
        </p:txBody>
      </p:sp>
      <p:pic>
        <p:nvPicPr>
          <p:cNvPr id="5" name="Imagen 4"/>
          <p:cNvPicPr>
            <a:picLocks noChangeAspect="1"/>
          </p:cNvPicPr>
          <p:nvPr/>
        </p:nvPicPr>
        <p:blipFill>
          <a:blip r:embed="rId2"/>
          <a:stretch>
            <a:fillRect/>
          </a:stretch>
        </p:blipFill>
        <p:spPr>
          <a:xfrm>
            <a:off x="179512" y="1124744"/>
            <a:ext cx="8262696" cy="2391064"/>
          </a:xfrm>
          <a:prstGeom prst="rect">
            <a:avLst/>
          </a:prstGeom>
        </p:spPr>
      </p:pic>
      <p:pic>
        <p:nvPicPr>
          <p:cNvPr id="6" name="Imagen 5"/>
          <p:cNvPicPr>
            <a:picLocks noChangeAspect="1"/>
          </p:cNvPicPr>
          <p:nvPr/>
        </p:nvPicPr>
        <p:blipFill rotWithShape="1">
          <a:blip r:embed="rId3"/>
          <a:srcRect t="3709"/>
          <a:stretch/>
        </p:blipFill>
        <p:spPr>
          <a:xfrm>
            <a:off x="2123728" y="3933056"/>
            <a:ext cx="5647434" cy="2730176"/>
          </a:xfrm>
          <a:prstGeom prst="rect">
            <a:avLst/>
          </a:prstGeom>
        </p:spPr>
      </p:pic>
      <p:sp>
        <p:nvSpPr>
          <p:cNvPr id="7" name="Rectangle 2"/>
          <p:cNvSpPr txBox="1">
            <a:spLocks noChangeArrowheads="1"/>
          </p:cNvSpPr>
          <p:nvPr/>
        </p:nvSpPr>
        <p:spPr bwMode="auto">
          <a:xfrm>
            <a:off x="-252536" y="620688"/>
            <a:ext cx="8496944"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Adopción </a:t>
            </a:r>
            <a:r>
              <a:rPr lang="es-ES" sz="2400" kern="0" dirty="0"/>
              <a:t>de parámetros para la modelación </a:t>
            </a:r>
            <a:r>
              <a:rPr lang="es-ES" sz="2400" kern="0" dirty="0" smtClean="0"/>
              <a:t>hidrológica</a:t>
            </a:r>
          </a:p>
          <a:p>
            <a:pPr algn="l" eaLnBrk="1" hangingPunct="1">
              <a:defRPr/>
            </a:pPr>
            <a:endParaRPr lang="es-ES" sz="2400" kern="0" dirty="0"/>
          </a:p>
        </p:txBody>
      </p:sp>
      <p:sp>
        <p:nvSpPr>
          <p:cNvPr id="8" name="Rectangle 2"/>
          <p:cNvSpPr txBox="1">
            <a:spLocks noChangeArrowheads="1"/>
          </p:cNvSpPr>
          <p:nvPr/>
        </p:nvSpPr>
        <p:spPr bwMode="auto">
          <a:xfrm>
            <a:off x="-100136" y="3443800"/>
            <a:ext cx="5320208"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Adopción de la tormenta de diseño</a:t>
            </a:r>
          </a:p>
          <a:p>
            <a:pPr algn="l" eaLnBrk="1" hangingPunct="1">
              <a:defRPr/>
            </a:pPr>
            <a:endParaRPr lang="es-ES" sz="2400" kern="0" dirty="0"/>
          </a:p>
        </p:txBody>
      </p:sp>
      <p:pic>
        <p:nvPicPr>
          <p:cNvPr id="10" name="Picture 6" descr="logo10"/>
          <p:cNvPicPr>
            <a:picLocks noChangeAspect="1" noChangeArrowheads="1"/>
          </p:cNvPicPr>
          <p:nvPr/>
        </p:nvPicPr>
        <p:blipFill>
          <a:blip r:embed="rId4"/>
          <a:srcRect/>
          <a:stretch>
            <a:fillRect/>
          </a:stretch>
        </p:blipFill>
        <p:spPr bwMode="auto">
          <a:xfrm>
            <a:off x="5382942" y="18854"/>
            <a:ext cx="3708416" cy="620688"/>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500" fill="hold"/>
                                        <p:tgtEl>
                                          <p:spTgt spid="7"/>
                                        </p:tgtEl>
                                        <p:attrNameLst>
                                          <p:attrName>ppt_x</p:attrName>
                                        </p:attrNameLst>
                                      </p:cBhvr>
                                      <p:tavLst>
                                        <p:tav tm="0">
                                          <p:val>
                                            <p:strVal val="0-#ppt_w/2"/>
                                          </p:val>
                                        </p:tav>
                                        <p:tav tm="100000">
                                          <p:val>
                                            <p:strVal val="#ppt_x"/>
                                          </p:val>
                                        </p:tav>
                                      </p:tavLst>
                                    </p:anim>
                                    <p:anim calcmode="lin" valueType="num">
                                      <p:cBhvr additive="base">
                                        <p:cTn id="8" dur="1500" fill="hold"/>
                                        <p:tgtEl>
                                          <p:spTgt spid="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500" fill="hold"/>
                                        <p:tgtEl>
                                          <p:spTgt spid="5"/>
                                        </p:tgtEl>
                                        <p:attrNameLst>
                                          <p:attrName>ppt_x</p:attrName>
                                        </p:attrNameLst>
                                      </p:cBhvr>
                                      <p:tavLst>
                                        <p:tav tm="0">
                                          <p:val>
                                            <p:strVal val="0-#ppt_w/2"/>
                                          </p:val>
                                        </p:tav>
                                        <p:tav tm="100000">
                                          <p:val>
                                            <p:strVal val="#ppt_x"/>
                                          </p:val>
                                        </p:tav>
                                      </p:tavLst>
                                    </p:anim>
                                    <p:anim calcmode="lin" valueType="num">
                                      <p:cBhvr additive="base">
                                        <p:cTn id="12" dur="1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1000"/>
                                        <p:tgtEl>
                                          <p:spTgt spid="8"/>
                                        </p:tgtEl>
                                      </p:cBhvr>
                                    </p:animEffect>
                                  </p:childTnLst>
                                </p:cTn>
                              </p:par>
                              <p:par>
                                <p:cTn id="18" presetID="22" presetClass="entr" presetSubtype="1"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6" descr="logo10"/>
          <p:cNvPicPr>
            <a:picLocks noChangeAspect="1" noChangeArrowheads="1"/>
          </p:cNvPicPr>
          <p:nvPr/>
        </p:nvPicPr>
        <p:blipFill>
          <a:blip r:embed="rId2"/>
          <a:srcRect/>
          <a:stretch>
            <a:fillRect/>
          </a:stretch>
        </p:blipFill>
        <p:spPr bwMode="auto">
          <a:xfrm>
            <a:off x="5382942" y="18854"/>
            <a:ext cx="3708416" cy="620688"/>
          </a:xfrm>
          <a:prstGeom prst="rect">
            <a:avLst/>
          </a:prstGeom>
          <a:noFill/>
          <a:ln w="9525">
            <a:noFill/>
            <a:miter lim="800000"/>
            <a:headEnd/>
            <a:tailEnd/>
          </a:ln>
        </p:spPr>
      </p:pic>
      <p:sp>
        <p:nvSpPr>
          <p:cNvPr id="2" name="1 Título"/>
          <p:cNvSpPr>
            <a:spLocks noGrp="1"/>
          </p:cNvSpPr>
          <p:nvPr>
            <p:ph type="title"/>
          </p:nvPr>
        </p:nvSpPr>
        <p:spPr>
          <a:xfrm>
            <a:off x="457200" y="548680"/>
            <a:ext cx="8229600" cy="522866"/>
          </a:xfrm>
        </p:spPr>
        <p:txBody>
          <a:bodyPr/>
          <a:lstStyle/>
          <a:p>
            <a:r>
              <a:rPr lang="es-ES" sz="2400" dirty="0" smtClean="0"/>
              <a:t>MODELACIÓN HIDROLÓGICA DEL SISTEMA</a:t>
            </a:r>
            <a:endParaRPr lang="es-AR" sz="2400" dirty="0"/>
          </a:p>
        </p:txBody>
      </p:sp>
      <p:sp>
        <p:nvSpPr>
          <p:cNvPr id="3" name="2 Marcador de contenido"/>
          <p:cNvSpPr>
            <a:spLocks noGrp="1"/>
          </p:cNvSpPr>
          <p:nvPr>
            <p:ph idx="1"/>
          </p:nvPr>
        </p:nvSpPr>
        <p:spPr>
          <a:xfrm>
            <a:off x="457200" y="1142984"/>
            <a:ext cx="8363272" cy="5500726"/>
          </a:xfrm>
        </p:spPr>
        <p:txBody>
          <a:bodyPr/>
          <a:lstStyle/>
          <a:p>
            <a:r>
              <a:rPr lang="es-ES" sz="2000" dirty="0" smtClean="0"/>
              <a:t>Se adoptó </a:t>
            </a:r>
            <a:r>
              <a:rPr lang="es-ES" sz="2000" dirty="0"/>
              <a:t>el modelo/programa HEC-HMS, desarrollado por el Centro de Ingeniería Hidrológica del Cuerpo de Ingenieros del Ejército de los EEUU, </a:t>
            </a:r>
            <a:r>
              <a:rPr lang="es-ES" sz="2000" dirty="0" smtClean="0"/>
              <a:t>con </a:t>
            </a:r>
            <a:r>
              <a:rPr lang="es-ES" sz="2000" dirty="0"/>
              <a:t>el objeto de representar el comportamiento de la cuenca ante un evento de diseño con TR = 10 años</a:t>
            </a:r>
            <a:r>
              <a:rPr lang="es-ES" sz="2000" dirty="0" smtClean="0"/>
              <a:t>.</a:t>
            </a:r>
          </a:p>
          <a:p>
            <a:r>
              <a:rPr lang="es-ES" sz="2000" dirty="0" smtClean="0"/>
              <a:t>Se adoptaron las curvas IDF aprobadas por la Autoridad de Aplicación (APA), para definir la tormenta de diseño, siendo ajustados los datos maximizados de intensidad de precipitación para cada recurrencia con el Programa AFMULTI (Paoli et al., 1991).</a:t>
            </a:r>
          </a:p>
          <a:p>
            <a:r>
              <a:rPr lang="es-ES" sz="2000" dirty="0" smtClean="0"/>
              <a:t>Los </a:t>
            </a:r>
            <a:r>
              <a:rPr lang="es-ES" sz="2000" dirty="0"/>
              <a:t>porcentajes de áreas permeables e impermeables fueron realizados a través de imágenes CNES Airbus de enero de 2022, obtenida de Google </a:t>
            </a:r>
            <a:r>
              <a:rPr lang="es-ES" sz="2000" dirty="0" err="1"/>
              <a:t>Earth</a:t>
            </a:r>
            <a:r>
              <a:rPr lang="es-ES" sz="2000" dirty="0"/>
              <a:t>, empleando para la clasificación el programa </a:t>
            </a:r>
            <a:r>
              <a:rPr lang="es-ES" sz="2000" dirty="0" err="1"/>
              <a:t>Qgis</a:t>
            </a:r>
            <a:r>
              <a:rPr lang="es-ES" sz="2000" dirty="0"/>
              <a:t>.  La evolución de la impermeabilidad en el tiempo se basó en el trabajo “Diagnóstico urbano expeditivo del AMGR” (Arq. Carlos </a:t>
            </a:r>
            <a:r>
              <a:rPr lang="es-ES" sz="2000" dirty="0" err="1"/>
              <a:t>Scornik</a:t>
            </a:r>
            <a:r>
              <a:rPr lang="es-ES" sz="2000" dirty="0"/>
              <a:t>, 1998), para estimar la impermeabilidad futura</a:t>
            </a:r>
            <a:r>
              <a:rPr lang="es-ES" sz="2000" dirty="0" smtClean="0"/>
              <a:t>.</a:t>
            </a:r>
          </a:p>
          <a:p>
            <a:r>
              <a:rPr lang="es-ES" sz="2000" dirty="0" smtClean="0"/>
              <a:t>Se consideró la influencia de la normativa municipal relativa al no incremento de las áreas impermeables más allá de sus elevados valores actuales (Ordenanza 12926/18).</a:t>
            </a:r>
            <a:endParaRPr lang="es-AR" sz="2000" dirty="0"/>
          </a:p>
        </p:txBody>
      </p:sp>
      <p:grpSp>
        <p:nvGrpSpPr>
          <p:cNvPr id="6" name="Grupo 5"/>
          <p:cNvGrpSpPr/>
          <p:nvPr/>
        </p:nvGrpSpPr>
        <p:grpSpPr>
          <a:xfrm>
            <a:off x="539552" y="1071547"/>
            <a:ext cx="8064896" cy="5381789"/>
            <a:chOff x="539552" y="1071547"/>
            <a:chExt cx="8064896" cy="5381789"/>
          </a:xfrm>
        </p:grpSpPr>
        <p:pic>
          <p:nvPicPr>
            <p:cNvPr id="4" name="Imagen 3"/>
            <p:cNvPicPr/>
            <p:nvPr/>
          </p:nvPicPr>
          <p:blipFill rotWithShape="1">
            <a:blip r:embed="rId3"/>
            <a:srcRect l="27753" t="15293" b="16802"/>
            <a:stretch/>
          </p:blipFill>
          <p:spPr bwMode="auto">
            <a:xfrm>
              <a:off x="539552" y="1071547"/>
              <a:ext cx="8064896" cy="5381789"/>
            </a:xfrm>
            <a:prstGeom prst="rect">
              <a:avLst/>
            </a:prstGeom>
            <a:ln>
              <a:noFill/>
            </a:ln>
            <a:extLst>
              <a:ext uri="{53640926-AAD7-44D8-BBD7-CCE9431645EC}">
                <a14:shadowObscured xmlns:a14="http://schemas.microsoft.com/office/drawing/2010/main"/>
              </a:ext>
            </a:extLst>
          </p:spPr>
        </p:pic>
        <p:sp>
          <p:nvSpPr>
            <p:cNvPr id="5" name="CuadroTexto 4"/>
            <p:cNvSpPr txBox="1"/>
            <p:nvPr/>
          </p:nvSpPr>
          <p:spPr>
            <a:xfrm>
              <a:off x="683568" y="1484784"/>
              <a:ext cx="3384376" cy="646331"/>
            </a:xfrm>
            <a:prstGeom prst="rect">
              <a:avLst/>
            </a:prstGeom>
            <a:noFill/>
          </p:spPr>
          <p:txBody>
            <a:bodyPr wrap="square" rtlCol="0">
              <a:spAutoFit/>
            </a:bodyPr>
            <a:lstStyle/>
            <a:p>
              <a:r>
                <a:rPr lang="en-US" dirty="0">
                  <a:solidFill>
                    <a:srgbClr val="FF0000"/>
                  </a:solidFill>
                </a:rPr>
                <a:t>Esquema de modelación hidrológica adoptado</a:t>
              </a: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grpId="0" nodeType="clickEffect">
                                  <p:stCondLst>
                                    <p:cond delay="0"/>
                                  </p:stCondLst>
                                  <p:childTnLst>
                                    <p:animEffect transition="out" filter="fade">
                                      <p:cBhvr>
                                        <p:cTn id="26" dur="500"/>
                                        <p:tgtEl>
                                          <p:spTgt spid="3">
                                            <p:txEl>
                                              <p:pRg st="0" end="0"/>
                                            </p:txEl>
                                          </p:spTgt>
                                        </p:tgtEl>
                                      </p:cBhvr>
                                    </p:animEffect>
                                    <p:set>
                                      <p:cBhvr>
                                        <p:cTn id="27" dur="1" fill="hold">
                                          <p:stCondLst>
                                            <p:cond delay="499"/>
                                          </p:stCondLst>
                                        </p:cTn>
                                        <p:tgtEl>
                                          <p:spTgt spid="3">
                                            <p:txEl>
                                              <p:pRg st="0" end="0"/>
                                            </p:txEl>
                                          </p:spTgt>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3">
                                            <p:txEl>
                                              <p:pRg st="1" end="1"/>
                                            </p:txEl>
                                          </p:spTgt>
                                        </p:tgtEl>
                                      </p:cBhvr>
                                    </p:animEffect>
                                    <p:set>
                                      <p:cBhvr>
                                        <p:cTn id="30" dur="1" fill="hold">
                                          <p:stCondLst>
                                            <p:cond delay="499"/>
                                          </p:stCondLst>
                                        </p:cTn>
                                        <p:tgtEl>
                                          <p:spTgt spid="3">
                                            <p:txEl>
                                              <p:pRg st="1" end="1"/>
                                            </p:txEl>
                                          </p:spTgt>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3">
                                            <p:txEl>
                                              <p:pRg st="2" end="2"/>
                                            </p:txEl>
                                          </p:spTgt>
                                        </p:tgtEl>
                                      </p:cBhvr>
                                    </p:animEffect>
                                    <p:set>
                                      <p:cBhvr>
                                        <p:cTn id="33" dur="1" fill="hold">
                                          <p:stCondLst>
                                            <p:cond delay="499"/>
                                          </p:stCondLst>
                                        </p:cTn>
                                        <p:tgtEl>
                                          <p:spTgt spid="3">
                                            <p:txEl>
                                              <p:pRg st="2" end="2"/>
                                            </p:txEl>
                                          </p:spTgt>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3">
                                            <p:txEl>
                                              <p:pRg st="3" end="3"/>
                                            </p:txEl>
                                          </p:spTgt>
                                        </p:tgtEl>
                                      </p:cBhvr>
                                    </p:animEffect>
                                    <p:set>
                                      <p:cBhvr>
                                        <p:cTn id="36" dur="1" fill="hold">
                                          <p:stCondLst>
                                            <p:cond delay="499"/>
                                          </p:stCondLst>
                                        </p:cTn>
                                        <p:tgtEl>
                                          <p:spTgt spid="3">
                                            <p:txEl>
                                              <p:pRg st="3" end="3"/>
                                            </p:txEl>
                                          </p:spTgt>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79836" y="137560"/>
            <a:ext cx="4708188" cy="648072"/>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600" kern="0" dirty="0" smtClean="0"/>
              <a:t>ESTUDIOS HIDROLÓGICOS</a:t>
            </a:r>
          </a:p>
        </p:txBody>
      </p:sp>
      <p:sp>
        <p:nvSpPr>
          <p:cNvPr id="9" name="Rectangle 2"/>
          <p:cNvSpPr txBox="1">
            <a:spLocks noChangeArrowheads="1"/>
          </p:cNvSpPr>
          <p:nvPr/>
        </p:nvSpPr>
        <p:spPr bwMode="auto">
          <a:xfrm>
            <a:off x="-252536" y="620688"/>
            <a:ext cx="7560840" cy="561264"/>
          </a:xfrm>
          <a:prstGeom prst="rect">
            <a:avLst/>
          </a:prstGeom>
          <a:noFill/>
          <a:ln w="9525">
            <a:noFill/>
            <a:miter lim="800000"/>
            <a:headEnd/>
            <a:tailEnd/>
          </a:ln>
          <a:effectLst/>
        </p:spPr>
        <p:txBody>
          <a:bodyPr vert="horz" wrap="none" lIns="0" tIns="0" rIns="0" bIns="0" numCol="1" anchor="ctr" anchorCtr="1"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defRPr>
            </a:lvl9pPr>
          </a:lstStyle>
          <a:p>
            <a:pPr algn="l" eaLnBrk="1" hangingPunct="1">
              <a:defRPr/>
            </a:pPr>
            <a:r>
              <a:rPr lang="es-ES" sz="2400" kern="0" dirty="0"/>
              <a:t/>
            </a:r>
            <a:br>
              <a:rPr lang="es-ES" sz="2400" kern="0" dirty="0"/>
            </a:br>
            <a:r>
              <a:rPr lang="es-ES" sz="2400" kern="0" dirty="0" smtClean="0"/>
              <a:t>Simulación hidrológica de la situación de diseño</a:t>
            </a:r>
          </a:p>
          <a:p>
            <a:pPr algn="l" eaLnBrk="1" hangingPunct="1">
              <a:defRPr/>
            </a:pPr>
            <a:endParaRPr lang="es-ES" sz="2400" kern="0" dirty="0"/>
          </a:p>
        </p:txBody>
      </p:sp>
      <p:sp>
        <p:nvSpPr>
          <p:cNvPr id="2" name="Rectángulo 1"/>
          <p:cNvSpPr/>
          <p:nvPr/>
        </p:nvSpPr>
        <p:spPr>
          <a:xfrm>
            <a:off x="144740" y="1340768"/>
            <a:ext cx="8675732" cy="823302"/>
          </a:xfrm>
          <a:prstGeom prst="rect">
            <a:avLst/>
          </a:prstGeom>
        </p:spPr>
        <p:txBody>
          <a:bodyPr wrap="square">
            <a:spAutoFit/>
          </a:bodyPr>
          <a:lstStyle/>
          <a:p>
            <a:pPr algn="just" hangingPunct="0">
              <a:lnSpc>
                <a:spcPts val="1900"/>
              </a:lnSpc>
              <a:spcAft>
                <a:spcPts val="0"/>
              </a:spcAft>
            </a:pPr>
            <a:r>
              <a:rPr lang="es-UY" sz="2000" kern="150" dirty="0" smtClean="0">
                <a:latin typeface="+mj-lt"/>
                <a:ea typeface="MS Mincho"/>
              </a:rPr>
              <a:t>Hidrogramas </a:t>
            </a:r>
            <a:r>
              <a:rPr lang="es-UY" sz="2000" kern="150" dirty="0">
                <a:latin typeface="+mj-lt"/>
                <a:ea typeface="MS Mincho"/>
              </a:rPr>
              <a:t>de entrada y salida y la evolución del volumen almacenado en la </a:t>
            </a:r>
            <a:r>
              <a:rPr lang="es-UY" sz="2000" b="1" kern="150" dirty="0">
                <a:latin typeface="+mj-lt"/>
                <a:ea typeface="MS Mincho"/>
              </a:rPr>
              <a:t>laguna Francia </a:t>
            </a:r>
            <a:r>
              <a:rPr lang="es-UY" sz="2000" kern="150" dirty="0">
                <a:latin typeface="+mj-lt"/>
                <a:ea typeface="MS Mincho"/>
              </a:rPr>
              <a:t>(resultado del programa HEC HMS) para la tormenta de diseño (TR= 10 años), con valores de CN e Impermeabilidad actuales.</a:t>
            </a:r>
            <a:endParaRPr lang="en-US" sz="2000" kern="150" dirty="0">
              <a:effectLst/>
              <a:latin typeface="+mj-lt"/>
              <a:ea typeface="MS Mincho"/>
            </a:endParaRPr>
          </a:p>
        </p:txBody>
      </p:sp>
      <p:pic>
        <p:nvPicPr>
          <p:cNvPr id="10" name="Imagen 9"/>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53625" y="2322886"/>
            <a:ext cx="7468798" cy="4032000"/>
          </a:xfrm>
          <a:prstGeom prst="rect">
            <a:avLst/>
          </a:prstGeom>
          <a:noFill/>
          <a:ln>
            <a:solidFill>
              <a:schemeClr val="tx1"/>
            </a:solidFill>
          </a:ln>
        </p:spPr>
      </p:pic>
      <p:pic>
        <p:nvPicPr>
          <p:cNvPr id="7" name="Picture 6" descr="logo10"/>
          <p:cNvPicPr>
            <a:picLocks noChangeAspect="1" noChangeArrowheads="1"/>
          </p:cNvPicPr>
          <p:nvPr/>
        </p:nvPicPr>
        <p:blipFill>
          <a:blip r:embed="rId3"/>
          <a:srcRect/>
          <a:stretch>
            <a:fillRect/>
          </a:stretch>
        </p:blipFill>
        <p:spPr bwMode="auto">
          <a:xfrm>
            <a:off x="5382942" y="18854"/>
            <a:ext cx="3708416" cy="620688"/>
          </a:xfrm>
          <a:prstGeom prst="rect">
            <a:avLst/>
          </a:prstGeom>
          <a:noFill/>
          <a:ln w="9525">
            <a:noFill/>
            <a:miter lim="800000"/>
            <a:headEnd/>
            <a:tailEnd/>
          </a:ln>
        </p:spPr>
      </p:pic>
    </p:spTree>
    <p:extLst>
      <p:ext uri="{BB962C8B-B14F-4D97-AF65-F5344CB8AC3E}">
        <p14:creationId xmlns:p14="http://schemas.microsoft.com/office/powerpoint/2010/main" val="575974895"/>
      </p:ext>
    </p:extLst>
  </p:cSld>
  <p:clrMapOvr>
    <a:masterClrMapping/>
  </p:clrMapOvr>
  <p:timing>
    <p:tnLst>
      <p:par>
        <p:cTn id="1" dur="indefinite" restart="never" nodeType="tmRoot"/>
      </p:par>
    </p:tnLst>
  </p:timing>
</p:sld>
</file>

<file path=ppt/theme/theme1.xml><?xml version="1.0" encoding="utf-8"?>
<a:theme xmlns:a="http://schemas.openxmlformats.org/drawingml/2006/main" name="Onda">
  <a:themeElements>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fontScheme name="Onda">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_tradnl"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ctr"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s-ES_tradnl" sz="1800" b="0" i="0" u="none" strike="noStrike" cap="none" normalizeH="0" baseline="0" smtClean="0">
            <a:ln>
              <a:noFill/>
            </a:ln>
            <a:solidFill>
              <a:schemeClr val="tx1"/>
            </a:solidFill>
            <a:effectLst/>
            <a:latin typeface="Arial" charset="0"/>
          </a:defRPr>
        </a:defPPr>
      </a:lstStyle>
    </a:lnDef>
  </a:objectDefaults>
  <a:extraClrSchemeLst>
    <a:extraClrScheme>
      <a:clrScheme name="Onda 1">
        <a:dk1>
          <a:srgbClr val="2B2B85"/>
        </a:dk1>
        <a:lt1>
          <a:srgbClr val="FFFFFF"/>
        </a:lt1>
        <a:dk2>
          <a:srgbClr val="00254A"/>
        </a:dk2>
        <a:lt2>
          <a:srgbClr val="C0C0C0"/>
        </a:lt2>
        <a:accent1>
          <a:srgbClr val="0099FF"/>
        </a:accent1>
        <a:accent2>
          <a:srgbClr val="006699"/>
        </a:accent2>
        <a:accent3>
          <a:srgbClr val="AAACB1"/>
        </a:accent3>
        <a:accent4>
          <a:srgbClr val="DADADA"/>
        </a:accent4>
        <a:accent5>
          <a:srgbClr val="AACAFF"/>
        </a:accent5>
        <a:accent6>
          <a:srgbClr val="005C8A"/>
        </a:accent6>
        <a:hlink>
          <a:srgbClr val="99CCFF"/>
        </a:hlink>
        <a:folHlink>
          <a:srgbClr val="8F8FB5"/>
        </a:folHlink>
      </a:clrScheme>
      <a:clrMap bg1="dk2" tx1="lt1" bg2="dk1" tx2="lt2" accent1="accent1" accent2="accent2" accent3="accent3" accent4="accent4" accent5="accent5" accent6="accent6" hlink="hlink" folHlink="folHlink"/>
    </a:extraClrScheme>
    <a:extraClrScheme>
      <a:clrScheme name="Onda 2">
        <a:dk1>
          <a:srgbClr val="3B4B5D"/>
        </a:dk1>
        <a:lt1>
          <a:srgbClr val="FFFFFF"/>
        </a:lt1>
        <a:dk2>
          <a:srgbClr val="466886"/>
        </a:dk2>
        <a:lt2>
          <a:srgbClr val="CCECFF"/>
        </a:lt2>
        <a:accent1>
          <a:srgbClr val="6D9D97"/>
        </a:accent1>
        <a:accent2>
          <a:srgbClr val="53718C"/>
        </a:accent2>
        <a:accent3>
          <a:srgbClr val="B0B9C3"/>
        </a:accent3>
        <a:accent4>
          <a:srgbClr val="DADADA"/>
        </a:accent4>
        <a:accent5>
          <a:srgbClr val="BACCC9"/>
        </a:accent5>
        <a:accent6>
          <a:srgbClr val="4A667E"/>
        </a:accent6>
        <a:hlink>
          <a:srgbClr val="99CCFF"/>
        </a:hlink>
        <a:folHlink>
          <a:srgbClr val="A97CF2"/>
        </a:folHlink>
      </a:clrScheme>
      <a:clrMap bg1="dk2" tx1="lt1" bg2="dk1" tx2="lt2" accent1="accent1" accent2="accent2" accent3="accent3" accent4="accent4" accent5="accent5" accent6="accent6" hlink="hlink" folHlink="folHlink"/>
    </a:extraClrScheme>
    <a:extraClrScheme>
      <a:clrScheme name="Onda 3">
        <a:dk1>
          <a:srgbClr val="008AE8"/>
        </a:dk1>
        <a:lt1>
          <a:srgbClr val="FFFFFF"/>
        </a:lt1>
        <a:dk2>
          <a:srgbClr val="0068AE"/>
        </a:dk2>
        <a:lt2>
          <a:srgbClr val="CCECFF"/>
        </a:lt2>
        <a:accent1>
          <a:srgbClr val="009999"/>
        </a:accent1>
        <a:accent2>
          <a:srgbClr val="0088E4"/>
        </a:accent2>
        <a:accent3>
          <a:srgbClr val="AAB9D3"/>
        </a:accent3>
        <a:accent4>
          <a:srgbClr val="DADADA"/>
        </a:accent4>
        <a:accent5>
          <a:srgbClr val="AACACA"/>
        </a:accent5>
        <a:accent6>
          <a:srgbClr val="007BCF"/>
        </a:accent6>
        <a:hlink>
          <a:srgbClr val="99FF99"/>
        </a:hlink>
        <a:folHlink>
          <a:srgbClr val="AFE1FF"/>
        </a:folHlink>
      </a:clrScheme>
      <a:clrMap bg1="dk2" tx1="lt1" bg2="dk1" tx2="lt2" accent1="accent1" accent2="accent2" accent3="accent3" accent4="accent4" accent5="accent5" accent6="accent6" hlink="hlink" folHlink="folHlink"/>
    </a:extraClrScheme>
    <a:extraClrScheme>
      <a:clrScheme name="Onda 4">
        <a:dk1>
          <a:srgbClr val="9B69FF"/>
        </a:dk1>
        <a:lt1>
          <a:srgbClr val="FFFFFF"/>
        </a:lt1>
        <a:dk2>
          <a:srgbClr val="666699"/>
        </a:dk2>
        <a:lt2>
          <a:srgbClr val="D9D9FF"/>
        </a:lt2>
        <a:accent1>
          <a:srgbClr val="66CCFF"/>
        </a:accent1>
        <a:accent2>
          <a:srgbClr val="9966FF"/>
        </a:accent2>
        <a:accent3>
          <a:srgbClr val="B8B8CA"/>
        </a:accent3>
        <a:accent4>
          <a:srgbClr val="DADADA"/>
        </a:accent4>
        <a:accent5>
          <a:srgbClr val="B8E2FF"/>
        </a:accent5>
        <a:accent6>
          <a:srgbClr val="8A5CE7"/>
        </a:accent6>
        <a:hlink>
          <a:srgbClr val="0099CC"/>
        </a:hlink>
        <a:folHlink>
          <a:srgbClr val="003399"/>
        </a:folHlink>
      </a:clrScheme>
      <a:clrMap bg1="dk2" tx1="lt1" bg2="dk1" tx2="lt2" accent1="accent1" accent2="accent2" accent3="accent3" accent4="accent4" accent5="accent5" accent6="accent6" hlink="hlink" folHlink="folHlink"/>
    </a:extraClrScheme>
    <a:extraClrScheme>
      <a:clrScheme name="Onda 5">
        <a:dk1>
          <a:srgbClr val="008080"/>
        </a:dk1>
        <a:lt1>
          <a:srgbClr val="FFFFFF"/>
        </a:lt1>
        <a:dk2>
          <a:srgbClr val="006666"/>
        </a:dk2>
        <a:lt2>
          <a:srgbClr val="FFFFCC"/>
        </a:lt2>
        <a:accent1>
          <a:srgbClr val="0099FF"/>
        </a:accent1>
        <a:accent2>
          <a:srgbClr val="008080"/>
        </a:accent2>
        <a:accent3>
          <a:srgbClr val="AAB8B8"/>
        </a:accent3>
        <a:accent4>
          <a:srgbClr val="DADADA"/>
        </a:accent4>
        <a:accent5>
          <a:srgbClr val="AACAFF"/>
        </a:accent5>
        <a:accent6>
          <a:srgbClr val="007373"/>
        </a:accent6>
        <a:hlink>
          <a:srgbClr val="1ACE9F"/>
        </a:hlink>
        <a:folHlink>
          <a:srgbClr val="A5B5CD"/>
        </a:folHlink>
      </a:clrScheme>
      <a:clrMap bg1="dk2" tx1="lt1" bg2="dk1" tx2="lt2" accent1="accent1" accent2="accent2" accent3="accent3" accent4="accent4" accent5="accent5" accent6="accent6" hlink="hlink" folHlink="folHlink"/>
    </a:extraClrScheme>
    <a:extraClrScheme>
      <a:clrScheme name="Onda 6">
        <a:dk1>
          <a:srgbClr val="CDD9D1"/>
        </a:dk1>
        <a:lt1>
          <a:srgbClr val="FFFFFF"/>
        </a:lt1>
        <a:dk2>
          <a:srgbClr val="A3BBA9"/>
        </a:dk2>
        <a:lt2>
          <a:srgbClr val="007D80"/>
        </a:lt2>
        <a:accent1>
          <a:srgbClr val="9CA8A4"/>
        </a:accent1>
        <a:accent2>
          <a:srgbClr val="CBD7CE"/>
        </a:accent2>
        <a:accent3>
          <a:srgbClr val="CEDAD1"/>
        </a:accent3>
        <a:accent4>
          <a:srgbClr val="DADADA"/>
        </a:accent4>
        <a:accent5>
          <a:srgbClr val="CBD1CF"/>
        </a:accent5>
        <a:accent6>
          <a:srgbClr val="B8C3BA"/>
        </a:accent6>
        <a:hlink>
          <a:srgbClr val="009900"/>
        </a:hlink>
        <a:folHlink>
          <a:srgbClr val="009999"/>
        </a:folHlink>
      </a:clrScheme>
      <a:clrMap bg1="dk2" tx1="lt1" bg2="dk1" tx2="lt2" accent1="accent1" accent2="accent2" accent3="accent3" accent4="accent4" accent5="accent5" accent6="accent6" hlink="hlink" folHlink="folHlink"/>
    </a:extraClrScheme>
    <a:extraClrScheme>
      <a:clrScheme name="Onda 7">
        <a:dk1>
          <a:srgbClr val="686B5D"/>
        </a:dk1>
        <a:lt1>
          <a:srgbClr val="DCDAD0"/>
        </a:lt1>
        <a:dk2>
          <a:srgbClr val="525040"/>
        </a:dk2>
        <a:lt2>
          <a:srgbClr val="D3D2A6"/>
        </a:lt2>
        <a:accent1>
          <a:srgbClr val="5D8770"/>
        </a:accent1>
        <a:accent2>
          <a:srgbClr val="686B5D"/>
        </a:accent2>
        <a:accent3>
          <a:srgbClr val="B3B3AF"/>
        </a:accent3>
        <a:accent4>
          <a:srgbClr val="BCBAB1"/>
        </a:accent4>
        <a:accent5>
          <a:srgbClr val="B6C3BB"/>
        </a:accent5>
        <a:accent6>
          <a:srgbClr val="5E6053"/>
        </a:accent6>
        <a:hlink>
          <a:srgbClr val="85B7A9"/>
        </a:hlink>
        <a:folHlink>
          <a:srgbClr val="B89362"/>
        </a:folHlink>
      </a:clrScheme>
      <a:clrMap bg1="dk2" tx1="lt1" bg2="dk1" tx2="lt2" accent1="accent1" accent2="accent2" accent3="accent3" accent4="accent4" accent5="accent5" accent6="accent6" hlink="hlink" folHlink="folHlink"/>
    </a:extraClrScheme>
    <a:extraClrScheme>
      <a:clrScheme name="Onda 8">
        <a:dk1>
          <a:srgbClr val="000000"/>
        </a:dk1>
        <a:lt1>
          <a:srgbClr val="EAEAEA"/>
        </a:lt1>
        <a:dk2>
          <a:srgbClr val="000000"/>
        </a:dk2>
        <a:lt2>
          <a:srgbClr val="B2B2B2"/>
        </a:lt2>
        <a:accent1>
          <a:srgbClr val="A4BCC4"/>
        </a:accent1>
        <a:accent2>
          <a:srgbClr val="FFFFFF"/>
        </a:accent2>
        <a:accent3>
          <a:srgbClr val="F3F3F3"/>
        </a:accent3>
        <a:accent4>
          <a:srgbClr val="000000"/>
        </a:accent4>
        <a:accent5>
          <a:srgbClr val="CFDADE"/>
        </a:accent5>
        <a:accent6>
          <a:srgbClr val="E7E7E7"/>
        </a:accent6>
        <a:hlink>
          <a:srgbClr val="0066FF"/>
        </a:hlink>
        <a:folHlink>
          <a:srgbClr val="00CC66"/>
        </a:folHlink>
      </a:clrScheme>
      <a:clrMap bg1="lt1" tx1="dk1" bg2="lt2" tx2="dk2" accent1="accent1" accent2="accent2" accent3="accent3" accent4="accent4" accent5="accent5" accent6="accent6" hlink="hlink" folHlink="folHlink"/>
    </a:extraClrScheme>
    <a:extraClrScheme>
      <a:clrScheme name="Onda 9">
        <a:dk1>
          <a:srgbClr val="000000"/>
        </a:dk1>
        <a:lt1>
          <a:srgbClr val="D7D1B9"/>
        </a:lt1>
        <a:dk2>
          <a:srgbClr val="B39257"/>
        </a:dk2>
        <a:lt2>
          <a:srgbClr val="B1A887"/>
        </a:lt2>
        <a:accent1>
          <a:srgbClr val="FFCC66"/>
        </a:accent1>
        <a:accent2>
          <a:srgbClr val="E6E3AC"/>
        </a:accent2>
        <a:accent3>
          <a:srgbClr val="E8E5D9"/>
        </a:accent3>
        <a:accent4>
          <a:srgbClr val="000000"/>
        </a:accent4>
        <a:accent5>
          <a:srgbClr val="FFE2B8"/>
        </a:accent5>
        <a:accent6>
          <a:srgbClr val="D0CE9B"/>
        </a:accent6>
        <a:hlink>
          <a:srgbClr val="666633"/>
        </a:hlink>
        <a:folHlink>
          <a:srgbClr val="9C98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Ripple</Template>
  <TotalTime>1863</TotalTime>
  <Words>989</Words>
  <Application>Microsoft Office PowerPoint</Application>
  <PresentationFormat>Presentación en pantalla (4:3)</PresentationFormat>
  <Paragraphs>50</Paragraphs>
  <Slides>15</Slides>
  <Notes>2</Notes>
  <HiddenSlides>0</HiddenSlides>
  <MMClips>0</MMClips>
  <ScaleCrop>false</ScaleCrop>
  <HeadingPairs>
    <vt:vector size="6" baseType="variant">
      <vt:variant>
        <vt:lpstr>Fuentes usadas</vt:lpstr>
      </vt:variant>
      <vt:variant>
        <vt:i4>7</vt:i4>
      </vt:variant>
      <vt:variant>
        <vt:lpstr>Tema</vt:lpstr>
      </vt:variant>
      <vt:variant>
        <vt:i4>2</vt:i4>
      </vt:variant>
      <vt:variant>
        <vt:lpstr>Títulos de diapositiva</vt:lpstr>
      </vt:variant>
      <vt:variant>
        <vt:i4>15</vt:i4>
      </vt:variant>
    </vt:vector>
  </HeadingPairs>
  <TitlesOfParts>
    <vt:vector size="24" baseType="lpstr">
      <vt:lpstr>Arial</vt:lpstr>
      <vt:lpstr>Calibri</vt:lpstr>
      <vt:lpstr>Calibri Light</vt:lpstr>
      <vt:lpstr>MS Mincho</vt:lpstr>
      <vt:lpstr>Roman</vt:lpstr>
      <vt:lpstr>Times New Roman</vt:lpstr>
      <vt:lpstr>Wingdings</vt:lpstr>
      <vt:lpstr>Onda</vt:lpstr>
      <vt:lpstr>Retrospect</vt:lpstr>
      <vt:lpstr>Presentación de PowerPoint</vt:lpstr>
      <vt:lpstr>Ubicación </vt:lpstr>
      <vt:lpstr>Presentación de PowerPoint</vt:lpstr>
      <vt:lpstr>Delimitación de cuencas del área de aporte </vt:lpstr>
      <vt:lpstr>Presentación de PowerPoint</vt:lpstr>
      <vt:lpstr>ESTUDIOS HIDROLÓGICOS Uso del suelo</vt:lpstr>
      <vt:lpstr>Presentación de PowerPoint</vt:lpstr>
      <vt:lpstr>MODELACIÓN HIDROLÓGICA DEL SISTEMA</vt:lpstr>
      <vt:lpstr>Presentación de PowerPoint</vt:lpstr>
      <vt:lpstr>Presentación de PowerPoint</vt:lpstr>
      <vt:lpstr>Presentación de PowerPoint</vt:lpstr>
      <vt:lpstr>Presentación de PowerPoint</vt:lpstr>
      <vt:lpstr>CONCLUSIONES</vt:lpstr>
      <vt:lpstr>CONCLUSIONES</vt:lpstr>
      <vt:lpstr>Presentación de PowerPoint</vt:lpstr>
    </vt:vector>
  </TitlesOfParts>
  <Company>Dark</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DISEÑO HIDRÁULICO DE LA ESTACIÓN DE BOMBEO  LAGUNA PROSPERIDAD</dc:title>
  <dc:creator>WinuE</dc:creator>
  <cp:lastModifiedBy>MARCELO</cp:lastModifiedBy>
  <cp:revision>165</cp:revision>
  <dcterms:created xsi:type="dcterms:W3CDTF">2009-10-01T20:44:06Z</dcterms:created>
  <dcterms:modified xsi:type="dcterms:W3CDTF">2023-09-23T11:54:47Z</dcterms:modified>
</cp:coreProperties>
</file>